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6"/>
  </p:notesMasterIdLst>
  <p:handoutMasterIdLst>
    <p:handoutMasterId r:id="rId57"/>
  </p:handoutMasterIdLst>
  <p:sldIdLst>
    <p:sldId id="256" r:id="rId2"/>
    <p:sldId id="285" r:id="rId3"/>
    <p:sldId id="568" r:id="rId4"/>
    <p:sldId id="557" r:id="rId5"/>
    <p:sldId id="564" r:id="rId6"/>
    <p:sldId id="565" r:id="rId7"/>
    <p:sldId id="617" r:id="rId8"/>
    <p:sldId id="558" r:id="rId9"/>
    <p:sldId id="570" r:id="rId10"/>
    <p:sldId id="618" r:id="rId11"/>
    <p:sldId id="616" r:id="rId12"/>
    <p:sldId id="575" r:id="rId13"/>
    <p:sldId id="619" r:id="rId14"/>
    <p:sldId id="620" r:id="rId15"/>
    <p:sldId id="560" r:id="rId16"/>
    <p:sldId id="580" r:id="rId17"/>
    <p:sldId id="581" r:id="rId18"/>
    <p:sldId id="529" r:id="rId19"/>
    <p:sldId id="577" r:id="rId20"/>
    <p:sldId id="621" r:id="rId21"/>
    <p:sldId id="536" r:id="rId22"/>
    <p:sldId id="582" r:id="rId23"/>
    <p:sldId id="531" r:id="rId24"/>
    <p:sldId id="562" r:id="rId25"/>
    <p:sldId id="623" r:id="rId26"/>
    <p:sldId id="622" r:id="rId27"/>
    <p:sldId id="584" r:id="rId28"/>
    <p:sldId id="596" r:id="rId29"/>
    <p:sldId id="597" r:id="rId30"/>
    <p:sldId id="608" r:id="rId31"/>
    <p:sldId id="598" r:id="rId32"/>
    <p:sldId id="603" r:id="rId33"/>
    <p:sldId id="600" r:id="rId34"/>
    <p:sldId id="601" r:id="rId35"/>
    <p:sldId id="587" r:id="rId36"/>
    <p:sldId id="595" r:id="rId37"/>
    <p:sldId id="586" r:id="rId38"/>
    <p:sldId id="588" r:id="rId39"/>
    <p:sldId id="589" r:id="rId40"/>
    <p:sldId id="609" r:id="rId41"/>
    <p:sldId id="590" r:id="rId42"/>
    <p:sldId id="610" r:id="rId43"/>
    <p:sldId id="591" r:id="rId44"/>
    <p:sldId id="625" r:id="rId45"/>
    <p:sldId id="526" r:id="rId46"/>
    <p:sldId id="592" r:id="rId47"/>
    <p:sldId id="593" r:id="rId48"/>
    <p:sldId id="594" r:id="rId49"/>
    <p:sldId id="604" r:id="rId50"/>
    <p:sldId id="605" r:id="rId51"/>
    <p:sldId id="606" r:id="rId52"/>
    <p:sldId id="611" r:id="rId53"/>
    <p:sldId id="538" r:id="rId54"/>
    <p:sldId id="556" r:id="rId55"/>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21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原田 寛孝(harada-hirotaka)" initials="原田" lastIdx="0" clrIdx="0">
    <p:extLst>
      <p:ext uri="{19B8F6BF-5375-455C-9EA6-DF929625EA0E}">
        <p15:presenceInfo xmlns:p15="http://schemas.microsoft.com/office/powerpoint/2012/main" userId="S-1-5-21-4175116151-3849908774-3845857867-339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14"/>
    <a:srgbClr val="EAEFF7"/>
    <a:srgbClr val="F03717"/>
    <a:srgbClr val="FF9933"/>
    <a:srgbClr val="D2DEEF"/>
    <a:srgbClr val="C00000"/>
    <a:srgbClr val="FF00FF"/>
    <a:srgbClr val="EADEEF"/>
    <a:srgbClr val="D1725F"/>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5080" autoAdjust="0"/>
  </p:normalViewPr>
  <p:slideViewPr>
    <p:cSldViewPr snapToGrid="0">
      <p:cViewPr varScale="1">
        <p:scale>
          <a:sx n="62" d="100"/>
          <a:sy n="62" d="100"/>
        </p:scale>
        <p:origin x="1304" y="52"/>
      </p:cViewPr>
      <p:guideLst>
        <p:guide orient="horz" pos="2432"/>
        <p:guide pos="210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07570574-E918-4910-8E73-3DB7F7BC45D7}" type="slidenum">
              <a:rPr kumimoji="1" lang="ja-JP" altLang="en-US" smtClean="0"/>
              <a:t>‹#›</a:t>
            </a:fld>
            <a:endParaRPr kumimoji="1" lang="ja-JP" altLang="en-US"/>
          </a:p>
        </p:txBody>
      </p:sp>
    </p:spTree>
    <p:extLst>
      <p:ext uri="{BB962C8B-B14F-4D97-AF65-F5344CB8AC3E}">
        <p14:creationId xmlns:p14="http://schemas.microsoft.com/office/powerpoint/2010/main" val="419890389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18831" cy="495189"/>
          </a:xfrm>
          <a:prstGeom prst="rect">
            <a:avLst/>
          </a:prstGeom>
        </p:spPr>
        <p:txBody>
          <a:bodyPr vert="horz" lIns="91424" tIns="45713" rIns="91424"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1"/>
            <a:ext cx="2918831" cy="495189"/>
          </a:xfrm>
          <a:prstGeom prst="rect">
            <a:avLst/>
          </a:prstGeom>
        </p:spPr>
        <p:txBody>
          <a:bodyPr vert="horz" lIns="91424" tIns="45713" rIns="91424" bIns="45713"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50938" y="1233488"/>
            <a:ext cx="4433887" cy="3327400"/>
          </a:xfrm>
          <a:prstGeom prst="rect">
            <a:avLst/>
          </a:prstGeom>
          <a:noFill/>
          <a:ln w="12700">
            <a:solidFill>
              <a:prstClr val="black"/>
            </a:solidFill>
          </a:ln>
        </p:spPr>
        <p:txBody>
          <a:bodyPr vert="horz" lIns="91424" tIns="45713" rIns="91424" bIns="45713" rtlCol="0" anchor="ctr"/>
          <a:lstStyle/>
          <a:p>
            <a:endParaRPr lang="ja-JP" altLang="en-US"/>
          </a:p>
        </p:txBody>
      </p:sp>
      <p:sp>
        <p:nvSpPr>
          <p:cNvPr id="5" name="ノート プレースホルダー 4"/>
          <p:cNvSpPr>
            <a:spLocks noGrp="1"/>
          </p:cNvSpPr>
          <p:nvPr>
            <p:ph type="body" sz="quarter" idx="3"/>
          </p:nvPr>
        </p:nvSpPr>
        <p:spPr>
          <a:xfrm>
            <a:off x="673577" y="4749694"/>
            <a:ext cx="5388610" cy="3886110"/>
          </a:xfrm>
          <a:prstGeom prst="rect">
            <a:avLst/>
          </a:prstGeom>
        </p:spPr>
        <p:txBody>
          <a:bodyPr vert="horz" lIns="91424" tIns="45713" rIns="91424"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4302"/>
            <a:ext cx="2918831" cy="495189"/>
          </a:xfrm>
          <a:prstGeom prst="rect">
            <a:avLst/>
          </a:prstGeom>
        </p:spPr>
        <p:txBody>
          <a:bodyPr vert="horz" lIns="91424" tIns="45713" rIns="91424"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4302"/>
            <a:ext cx="2918831" cy="495189"/>
          </a:xfrm>
          <a:prstGeom prst="rect">
            <a:avLst/>
          </a:prstGeom>
        </p:spPr>
        <p:txBody>
          <a:bodyPr vert="horz" lIns="91424" tIns="45713" rIns="91424" bIns="45713" rtlCol="0" anchor="b"/>
          <a:lstStyle>
            <a:lvl1pPr algn="r">
              <a:defRPr sz="1200"/>
            </a:lvl1pPr>
          </a:lstStyle>
          <a:p>
            <a:fld id="{4E5291FC-A7FE-42AB-89A3-569D51FAEAA8}" type="slidenum">
              <a:rPr kumimoji="1" lang="ja-JP" altLang="en-US" smtClean="0"/>
              <a:pPr/>
              <a:t>‹#›</a:t>
            </a:fld>
            <a:endParaRPr kumimoji="1" lang="ja-JP" altLang="en-US"/>
          </a:p>
        </p:txBody>
      </p:sp>
    </p:spTree>
    <p:extLst>
      <p:ext uri="{BB962C8B-B14F-4D97-AF65-F5344CB8AC3E}">
        <p14:creationId xmlns:p14="http://schemas.microsoft.com/office/powerpoint/2010/main" val="27517860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前回は機器構成、冗長化、運用保守回りを提案</a:t>
            </a:r>
            <a:endParaRPr kumimoji="1" lang="en-US" altLang="ja-JP" dirty="0"/>
          </a:p>
          <a:p>
            <a:r>
              <a:rPr kumimoji="1" lang="ja-JP" altLang="en-US" dirty="0"/>
              <a:t>今回はサーバ環境と前回宿題となっておりました事業継続性について再検討した結果について提案</a:t>
            </a:r>
          </a:p>
        </p:txBody>
      </p:sp>
      <p:sp>
        <p:nvSpPr>
          <p:cNvPr id="4" name="スライド番号プレースホルダー 3"/>
          <p:cNvSpPr>
            <a:spLocks noGrp="1"/>
          </p:cNvSpPr>
          <p:nvPr>
            <p:ph type="sldNum" sz="quarter" idx="10"/>
          </p:nvPr>
        </p:nvSpPr>
        <p:spPr/>
        <p:txBody>
          <a:bodyPr/>
          <a:lstStyle/>
          <a:p>
            <a:fld id="{4E5291FC-A7FE-42AB-89A3-569D51FAEAA8}" type="slidenum">
              <a:rPr kumimoji="1" lang="ja-JP" altLang="en-US" smtClean="0"/>
              <a:pPr/>
              <a:t>1</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62142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E5291FC-A7FE-42AB-89A3-569D51FAEAA8}" type="slidenum">
              <a:rPr kumimoji="1" lang="ja-JP" altLang="en-US" smtClean="0"/>
              <a:pPr/>
              <a:t>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77695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E5291FC-A7FE-42AB-89A3-569D51FAEAA8}" type="slidenum">
              <a:rPr kumimoji="1" lang="ja-JP" altLang="en-US" smtClean="0"/>
              <a:pPr/>
              <a:t>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60080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5291FC-A7FE-42AB-89A3-569D51FAEAA8}" type="slidenum">
              <a:rPr kumimoji="1" lang="ja-JP" altLang="en-US" smtClean="0"/>
              <a:pPr/>
              <a:t>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409353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5291FC-A7FE-42AB-89A3-569D51FAEAA8}" type="slidenum">
              <a:rPr kumimoji="1" lang="ja-JP" altLang="en-US" smtClean="0"/>
              <a:pPr/>
              <a:t>13</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67639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5291FC-A7FE-42AB-89A3-569D51FAEAA8}" type="slidenum">
              <a:rPr kumimoji="1" lang="ja-JP" altLang="en-US" smtClean="0"/>
              <a:pPr/>
              <a:t>20</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00087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5291FC-A7FE-42AB-89A3-569D51FAEAA8}" type="slidenum">
              <a:rPr kumimoji="1" lang="ja-JP" altLang="en-US" smtClean="0"/>
              <a:pPr/>
              <a:t>23</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92671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5291FC-A7FE-42AB-89A3-569D51FAEAA8}" type="slidenum">
              <a:rPr kumimoji="1" lang="ja-JP" altLang="en-US" smtClean="0"/>
              <a:pPr/>
              <a:t>26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969041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275"/>
            <a:ext cx="7772400" cy="1362075"/>
          </a:xfrm>
        </p:spPr>
        <p:txBody>
          <a:bodyPr anchor="ctr">
            <a:normAutofit/>
          </a:bodyPr>
          <a:lstStyle>
            <a:lvl1pPr algn="ctr">
              <a:defRPr sz="32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4067174"/>
            <a:ext cx="6858000" cy="1190625"/>
          </a:xfrm>
        </p:spPr>
        <p:txBody>
          <a:bodyPr anchor="b">
            <a:normAutofit/>
          </a:bodyPr>
          <a:lstStyle>
            <a:lvl1pPr marL="0" indent="0" algn="r">
              <a:buNone/>
              <a:defRPr sz="1400">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1CB95D2-131E-422D-81C4-0D6AEA07D321}" type="datetime1">
              <a:rPr kumimoji="1" lang="ja-JP" altLang="en-US" smtClean="0"/>
              <a:pPr/>
              <a:t>2021/2/18</a:t>
            </a:fld>
            <a:endParaRPr kumimoji="1" lang="ja-JP" altLang="en-US"/>
          </a:p>
        </p:txBody>
      </p:sp>
      <p:sp>
        <p:nvSpPr>
          <p:cNvPr id="5" name="Footer Placeholder 4"/>
          <p:cNvSpPr>
            <a:spLocks noGrp="1"/>
          </p:cNvSpPr>
          <p:nvPr>
            <p:ph type="ftr" sz="quarter" idx="11"/>
          </p:nvPr>
        </p:nvSpPr>
        <p:spPr/>
        <p:txBody>
          <a:bodyPr/>
          <a:lstStyle/>
          <a:p>
            <a:r>
              <a:rPr lang="en-US" altLang="ja-JP" dirty="0"/>
              <a:t>Copyright © </a:t>
            </a:r>
            <a:r>
              <a:rPr lang="en-US" altLang="ja-JP" dirty="0" err="1"/>
              <a:t>NISPlus</a:t>
            </a:r>
            <a:r>
              <a:rPr lang="en-US" altLang="ja-JP" dirty="0"/>
              <a:t> </a:t>
            </a:r>
            <a:r>
              <a:rPr lang="en-US" altLang="ja-JP" dirty="0" err="1"/>
              <a:t>Co.,LTD</a:t>
            </a:r>
            <a:endParaRPr lang="ja-JP" altLang="en-US" dirty="0"/>
          </a:p>
        </p:txBody>
      </p:sp>
      <p:sp>
        <p:nvSpPr>
          <p:cNvPr id="6" name="Slide Number Placeholder 5"/>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1460" y="88902"/>
            <a:ext cx="1310800" cy="439459"/>
          </a:xfrm>
          <a:prstGeom prst="rect">
            <a:avLst/>
          </a:prstGeom>
        </p:spPr>
      </p:pic>
    </p:spTree>
    <p:extLst>
      <p:ext uri="{BB962C8B-B14F-4D97-AF65-F5344CB8AC3E}">
        <p14:creationId xmlns:p14="http://schemas.microsoft.com/office/powerpoint/2010/main" val="429481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r>
              <a:rPr kumimoji="1" lang="en-US" altLang="ja-JP"/>
              <a:t>Copyright © NISPlus,Inc</a:t>
            </a:r>
            <a:endParaRPr kumimoji="1" lang="ja-JP" altLang="en-US"/>
          </a:p>
        </p:txBody>
      </p:sp>
      <p:sp>
        <p:nvSpPr>
          <p:cNvPr id="6" name="Slide Number Placeholder 5"/>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57684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r>
              <a:rPr kumimoji="1" lang="en-US" altLang="ja-JP"/>
              <a:t>Copyright © NISPlus,Inc</a:t>
            </a:r>
            <a:endParaRPr kumimoji="1" lang="ja-JP" altLang="en-US"/>
          </a:p>
        </p:txBody>
      </p:sp>
      <p:sp>
        <p:nvSpPr>
          <p:cNvPr id="6" name="Slide Number Placeholder 5"/>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278093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 name="正方形/長方形 9"/>
          <p:cNvSpPr/>
          <p:nvPr userDrawn="1"/>
        </p:nvSpPr>
        <p:spPr>
          <a:xfrm>
            <a:off x="3564" y="6601270"/>
            <a:ext cx="9144000" cy="306425"/>
          </a:xfrm>
          <a:prstGeom prst="rect">
            <a:avLst/>
          </a:prstGeom>
          <a:solidFill>
            <a:srgbClr val="F03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userDrawn="1"/>
        </p:nvSpPr>
        <p:spPr>
          <a:xfrm>
            <a:off x="-3810" y="6601270"/>
            <a:ext cx="2856340" cy="30642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 name="Title 1"/>
          <p:cNvSpPr>
            <a:spLocks noGrp="1"/>
          </p:cNvSpPr>
          <p:nvPr>
            <p:ph type="title"/>
          </p:nvPr>
        </p:nvSpPr>
        <p:spPr>
          <a:xfrm>
            <a:off x="391885" y="285615"/>
            <a:ext cx="8490857" cy="549274"/>
          </a:xfrm>
        </p:spPr>
        <p:txBody>
          <a:bodyPr>
            <a:normAutofit/>
          </a:bodyPr>
          <a:lstStyle>
            <a:lvl1pPr>
              <a:defRPr sz="24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1885" y="1080655"/>
            <a:ext cx="8490857" cy="5096308"/>
          </a:xfrm>
        </p:spPr>
        <p:txBody>
          <a:bodyPr>
            <a:normAutofit/>
          </a:bodyPr>
          <a:lstStyle>
            <a:lvl1pPr>
              <a:defRPr sz="2000">
                <a:latin typeface="メイリオ" panose="020B0604030504040204" pitchFamily="50" charset="-128"/>
                <a:ea typeface="メイリオ" panose="020B0604030504040204" pitchFamily="50" charset="-128"/>
                <a:cs typeface="メイリオ" panose="020B0604030504040204" pitchFamily="50" charset="-128"/>
              </a:defRPr>
            </a:lvl1pPr>
            <a:lvl2pPr>
              <a:defRPr sz="1800">
                <a:latin typeface="メイリオ" panose="020B0604030504040204" pitchFamily="50" charset="-128"/>
                <a:ea typeface="メイリオ" panose="020B0604030504040204" pitchFamily="50" charset="-128"/>
                <a:cs typeface="メイリオ" panose="020B0604030504040204" pitchFamily="50" charset="-128"/>
              </a:defRPr>
            </a:lvl2pPr>
            <a:lvl3pPr>
              <a:defRPr sz="1600">
                <a:latin typeface="メイリオ" panose="020B0604030504040204" pitchFamily="50" charset="-128"/>
                <a:ea typeface="メイリオ" panose="020B0604030504040204" pitchFamily="50" charset="-128"/>
                <a:cs typeface="メイリオ" panose="020B0604030504040204" pitchFamily="50" charset="-128"/>
              </a:defRPr>
            </a:lvl3pPr>
            <a:lvl4pPr>
              <a:defRPr sz="1400">
                <a:latin typeface="メイリオ" panose="020B0604030504040204" pitchFamily="50" charset="-128"/>
                <a:ea typeface="メイリオ" panose="020B0604030504040204" pitchFamily="50" charset="-128"/>
                <a:cs typeface="メイリオ" panose="020B0604030504040204" pitchFamily="50" charset="-128"/>
              </a:defRPr>
            </a:lvl4pPr>
            <a:lvl5pPr>
              <a:defRPr sz="1400">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025140" y="6650966"/>
            <a:ext cx="3086100" cy="249385"/>
          </a:xfrm>
        </p:spPr>
        <p:txBody>
          <a:bodyPr/>
          <a:lstStyle>
            <a:lvl1pPr>
              <a:defRPr sz="9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Copyright © </a:t>
            </a:r>
            <a:r>
              <a:rPr lang="en-US" altLang="ja-JP" dirty="0" err="1"/>
              <a:t>NISPlus</a:t>
            </a:r>
            <a:r>
              <a:rPr lang="en-US" altLang="ja-JP" dirty="0"/>
              <a:t> </a:t>
            </a:r>
            <a:r>
              <a:rPr lang="en-US" altLang="ja-JP" dirty="0" err="1"/>
              <a:t>Co.,LTD</a:t>
            </a:r>
            <a:endParaRPr lang="ja-JP" altLang="en-US" dirty="0"/>
          </a:p>
        </p:txBody>
      </p:sp>
      <p:pic>
        <p:nvPicPr>
          <p:cNvPr id="7" name="図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5217" y="251552"/>
            <a:ext cx="1020246" cy="342048"/>
          </a:xfrm>
          <a:prstGeom prst="rect">
            <a:avLst/>
          </a:prstGeom>
        </p:spPr>
      </p:pic>
      <p:sp>
        <p:nvSpPr>
          <p:cNvPr id="9" name="テキスト ボックス 8"/>
          <p:cNvSpPr txBox="1"/>
          <p:nvPr userDrawn="1"/>
        </p:nvSpPr>
        <p:spPr>
          <a:xfrm>
            <a:off x="1420585" y="6665146"/>
            <a:ext cx="992579" cy="246221"/>
          </a:xfrm>
          <a:prstGeom prst="rect">
            <a:avLst/>
          </a:prstGeom>
          <a:noFill/>
        </p:spPr>
        <p:txBody>
          <a:bodyPr wrap="none" rtlCol="0">
            <a:spAutoFit/>
          </a:bodyPr>
          <a:lstStyle/>
          <a:p>
            <a:r>
              <a:rPr kumimoji="1" lang="en-US" altLang="ja-JP" sz="1000" b="1" i="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Confidential</a:t>
            </a:r>
            <a:endParaRPr kumimoji="1" lang="ja-JP" altLang="en-US" sz="1000" b="1" i="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userDrawn="1"/>
        </p:nvSpPr>
        <p:spPr>
          <a:xfrm>
            <a:off x="8435340" y="6480640"/>
            <a:ext cx="350851" cy="427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5"/>
          <p:cNvSpPr>
            <a:spLocks noGrp="1"/>
          </p:cNvSpPr>
          <p:nvPr>
            <p:ph type="sldNum" sz="quarter" idx="12"/>
          </p:nvPr>
        </p:nvSpPr>
        <p:spPr>
          <a:xfrm>
            <a:off x="6745689" y="6650966"/>
            <a:ext cx="2057400" cy="249385"/>
          </a:xfrm>
        </p:spPr>
        <p:txBody>
          <a:bodyPr/>
          <a:lstStyle>
            <a:lvl1pPr>
              <a:defRPr sz="900" b="0">
                <a:latin typeface="メイリオ" panose="020B0604030504040204" pitchFamily="50" charset="-128"/>
                <a:ea typeface="メイリオ" panose="020B0604030504040204" pitchFamily="50" charset="-128"/>
                <a:cs typeface="メイリオ" panose="020B0604030504040204" pitchFamily="50" charset="-128"/>
              </a:defRPr>
            </a:lvl1pPr>
          </a:lstStyle>
          <a:p>
            <a:fld id="{E9C00F16-4FD0-4EF1-8A08-D88BD12000DA}" type="slidenum">
              <a:rPr lang="ja-JP" altLang="en-US" smtClean="0"/>
              <a:pPr/>
              <a:t>‹#›</a:t>
            </a:fld>
            <a:endParaRPr lang="ja-JP" altLang="en-US"/>
          </a:p>
        </p:txBody>
      </p:sp>
      <p:cxnSp>
        <p:nvCxnSpPr>
          <p:cNvPr id="22" name="直線コネクタ 21"/>
          <p:cNvCxnSpPr/>
          <p:nvPr userDrawn="1"/>
        </p:nvCxnSpPr>
        <p:spPr>
          <a:xfrm>
            <a:off x="441979" y="745438"/>
            <a:ext cx="8319431" cy="0"/>
          </a:xfrm>
          <a:prstGeom prst="line">
            <a:avLst/>
          </a:prstGeom>
          <a:ln w="38100">
            <a:solidFill>
              <a:schemeClr val="bg1">
                <a:lumMod val="9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6269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5" name="Footer Placeholder 4"/>
          <p:cNvSpPr>
            <a:spLocks noGrp="1"/>
          </p:cNvSpPr>
          <p:nvPr>
            <p:ph type="ftr" sz="quarter" idx="11"/>
          </p:nvPr>
        </p:nvSpPr>
        <p:spPr/>
        <p:txBody>
          <a:bodyPr/>
          <a:lstStyle/>
          <a:p>
            <a:r>
              <a:rPr lang="en-US" altLang="ja-JP" dirty="0"/>
              <a:t>Copyright © </a:t>
            </a:r>
            <a:r>
              <a:rPr lang="en-US" altLang="ja-JP" dirty="0" err="1"/>
              <a:t>NISPlus</a:t>
            </a:r>
            <a:r>
              <a:rPr lang="en-US" altLang="ja-JP" dirty="0"/>
              <a:t> </a:t>
            </a:r>
            <a:r>
              <a:rPr lang="en-US" altLang="ja-JP" dirty="0" err="1"/>
              <a:t>Co.,LTD</a:t>
            </a:r>
            <a:endParaRPr lang="ja-JP" altLang="en-US" dirty="0"/>
          </a:p>
        </p:txBody>
      </p:sp>
      <p:sp>
        <p:nvSpPr>
          <p:cNvPr id="6" name="Slide Number Placeholder 5"/>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181381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Footer Placeholder 5"/>
          <p:cNvSpPr>
            <a:spLocks noGrp="1"/>
          </p:cNvSpPr>
          <p:nvPr>
            <p:ph type="ftr" sz="quarter" idx="11"/>
          </p:nvPr>
        </p:nvSpPr>
        <p:spPr/>
        <p:txBody>
          <a:bodyPr/>
          <a:lstStyle/>
          <a:p>
            <a:r>
              <a:rPr lang="en-US" altLang="ja-JP" dirty="0"/>
              <a:t>Copyright © </a:t>
            </a:r>
            <a:r>
              <a:rPr lang="en-US" altLang="ja-JP" dirty="0" err="1"/>
              <a:t>NISPlus</a:t>
            </a:r>
            <a:r>
              <a:rPr lang="en-US" altLang="ja-JP" dirty="0"/>
              <a:t> </a:t>
            </a:r>
            <a:r>
              <a:rPr lang="en-US" altLang="ja-JP" dirty="0" err="1"/>
              <a:t>Co.,LTD</a:t>
            </a:r>
            <a:endParaRPr lang="ja-JP" altLang="en-US" dirty="0"/>
          </a:p>
        </p:txBody>
      </p:sp>
      <p:sp>
        <p:nvSpPr>
          <p:cNvPr id="7" name="Slide Number Placeholder 6"/>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290993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Footer Placeholder 7"/>
          <p:cNvSpPr>
            <a:spLocks noGrp="1"/>
          </p:cNvSpPr>
          <p:nvPr>
            <p:ph type="ftr" sz="quarter" idx="11"/>
          </p:nvPr>
        </p:nvSpPr>
        <p:spPr/>
        <p:txBody>
          <a:bodyPr/>
          <a:lstStyle/>
          <a:p>
            <a:r>
              <a:rPr lang="en-US" altLang="ja-JP" dirty="0"/>
              <a:t>Copyright © </a:t>
            </a:r>
            <a:r>
              <a:rPr lang="en-US" altLang="ja-JP" dirty="0" err="1"/>
              <a:t>NISPlus</a:t>
            </a:r>
            <a:r>
              <a:rPr lang="en-US" altLang="ja-JP" dirty="0"/>
              <a:t> </a:t>
            </a:r>
            <a:r>
              <a:rPr lang="en-US" altLang="ja-JP" dirty="0" err="1"/>
              <a:t>Co.,LTD</a:t>
            </a:r>
            <a:endParaRPr lang="ja-JP" altLang="en-US" dirty="0"/>
          </a:p>
        </p:txBody>
      </p:sp>
      <p:sp>
        <p:nvSpPr>
          <p:cNvPr id="9" name="Slide Number Placeholder 8"/>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93193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p:txBody>
          <a:bodyPr/>
          <a:lstStyle/>
          <a:p>
            <a:r>
              <a:rPr kumimoji="1" lang="en-US" altLang="ja-JP"/>
              <a:t>Copyright © NISPlus,Inc</a:t>
            </a:r>
            <a:endParaRPr kumimoji="1" lang="ja-JP" altLang="en-US"/>
          </a:p>
        </p:txBody>
      </p:sp>
      <p:sp>
        <p:nvSpPr>
          <p:cNvPr id="5" name="Slide Number Placeholder 4"/>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72413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kumimoji="1" lang="en-US" altLang="ja-JP"/>
              <a:t>Copyright © NISPlus,Inc</a:t>
            </a:r>
            <a:endParaRPr kumimoji="1" lang="ja-JP" altLang="en-US"/>
          </a:p>
        </p:txBody>
      </p:sp>
      <p:sp>
        <p:nvSpPr>
          <p:cNvPr id="4" name="Slide Number Placeholder 3"/>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119792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r>
              <a:rPr kumimoji="1" lang="en-US" altLang="ja-JP"/>
              <a:t>Copyright © NISPlus,Inc</a:t>
            </a:r>
            <a:endParaRPr kumimoji="1" lang="ja-JP" altLang="en-US"/>
          </a:p>
        </p:txBody>
      </p:sp>
      <p:sp>
        <p:nvSpPr>
          <p:cNvPr id="7" name="Slide Number Placeholder 6"/>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287060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r>
              <a:rPr kumimoji="1" lang="en-US" altLang="ja-JP"/>
              <a:t>Copyright © NISPlus,Inc</a:t>
            </a:r>
            <a:endParaRPr kumimoji="1" lang="ja-JP" altLang="en-US"/>
          </a:p>
        </p:txBody>
      </p:sp>
      <p:sp>
        <p:nvSpPr>
          <p:cNvPr id="7" name="Slide Number Placeholder 6"/>
          <p:cNvSpPr>
            <a:spLocks noGrp="1"/>
          </p:cNvSpPr>
          <p:nvPr>
            <p:ph type="sldNum" sz="quarter" idx="12"/>
          </p:nvPr>
        </p:nvSpPr>
        <p:spPr/>
        <p:txBody>
          <a:body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42693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 © NISPlus,Inc</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00F16-4FD0-4EF1-8A08-D88BD12000DA}" type="slidenum">
              <a:rPr kumimoji="1" lang="ja-JP" altLang="en-US" smtClean="0"/>
              <a:pPr/>
              <a:t>‹#›</a:t>
            </a:fld>
            <a:endParaRPr kumimoji="1" lang="ja-JP" altLang="en-US"/>
          </a:p>
        </p:txBody>
      </p:sp>
    </p:spTree>
    <p:extLst>
      <p:ext uri="{BB962C8B-B14F-4D97-AF65-F5344CB8AC3E}">
        <p14:creationId xmlns:p14="http://schemas.microsoft.com/office/powerpoint/2010/main" val="1400269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016227"/>
            <a:ext cx="7772400" cy="1713634"/>
          </a:xfrm>
        </p:spPr>
        <p:txBody>
          <a:bodyPr>
            <a:normAutofit/>
          </a:bodyPr>
          <a:lstStyle/>
          <a:p>
            <a:pPr algn="l">
              <a:lnSpc>
                <a:spcPct val="150000"/>
              </a:lnSpc>
            </a:pPr>
            <a:r>
              <a:rPr kumimoji="1" lang="ja-JP" altLang="en-US" sz="3600" b="1" dirty="0"/>
              <a:t>職業能力</a:t>
            </a:r>
            <a:r>
              <a:rPr lang="ja-JP" altLang="en-US" sz="3600" b="1" dirty="0"/>
              <a:t>評価</a:t>
            </a:r>
            <a:r>
              <a:rPr kumimoji="1" lang="ja-JP" altLang="en-US" sz="3600" b="1" dirty="0"/>
              <a:t>基準「活用」セミナー</a:t>
            </a:r>
          </a:p>
        </p:txBody>
      </p:sp>
      <p:sp>
        <p:nvSpPr>
          <p:cNvPr id="3" name="サブタイトル 2"/>
          <p:cNvSpPr>
            <a:spLocks noGrp="1"/>
          </p:cNvSpPr>
          <p:nvPr>
            <p:ph type="subTitle" idx="1"/>
          </p:nvPr>
        </p:nvSpPr>
        <p:spPr>
          <a:xfrm>
            <a:off x="1508764" y="4728369"/>
            <a:ext cx="6858000" cy="1190625"/>
          </a:xfrm>
        </p:spPr>
        <p:txBody>
          <a:bodyPr/>
          <a:lstStyle/>
          <a:p>
            <a:r>
              <a:rPr kumimoji="1" lang="ja-JP" altLang="en-US" dirty="0"/>
              <a:t>株式会社エヌアイエスプラス</a:t>
            </a:r>
            <a:endParaRPr kumimoji="1" lang="en-US" altLang="ja-JP" dirty="0"/>
          </a:p>
          <a:p>
            <a:r>
              <a:rPr lang="en-US" altLang="ja-JP" dirty="0"/>
              <a:t>R&amp;C</a:t>
            </a:r>
            <a:r>
              <a:rPr lang="ja-JP" altLang="en-US" dirty="0"/>
              <a:t>事業部</a:t>
            </a:r>
            <a:endParaRPr kumimoji="1" lang="en-US" altLang="ja-JP" dirty="0"/>
          </a:p>
        </p:txBody>
      </p:sp>
    </p:spTree>
    <p:extLst>
      <p:ext uri="{BB962C8B-B14F-4D97-AF65-F5344CB8AC3E}">
        <p14:creationId xmlns:p14="http://schemas.microsoft.com/office/powerpoint/2010/main" val="250109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317739" y="984069"/>
            <a:ext cx="8645180" cy="410874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394857" y="1111381"/>
            <a:ext cx="6568062" cy="37574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429553" y="1053741"/>
            <a:ext cx="2724436" cy="34589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400594" y="984069"/>
            <a:ext cx="1863635" cy="2487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30629" y="905691"/>
            <a:ext cx="8908868" cy="556477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p:cNvSpPr/>
          <p:nvPr/>
        </p:nvSpPr>
        <p:spPr>
          <a:xfrm>
            <a:off x="0" y="1933030"/>
            <a:ext cx="317739" cy="1080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３．職業能力評価基準の位置づけ及び枠組み</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10</a:t>
            </a:fld>
            <a:endParaRPr lang="ja-JP" altLang="en-US"/>
          </a:p>
        </p:txBody>
      </p:sp>
      <p:sp>
        <p:nvSpPr>
          <p:cNvPr id="3" name="正方形/長方形 2"/>
          <p:cNvSpPr/>
          <p:nvPr/>
        </p:nvSpPr>
        <p:spPr>
          <a:xfrm>
            <a:off x="502659" y="1161280"/>
            <a:ext cx="712382"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職種</a:t>
            </a:r>
          </a:p>
        </p:txBody>
      </p:sp>
      <p:sp>
        <p:nvSpPr>
          <p:cNvPr id="7" name="正方形/長方形 6"/>
          <p:cNvSpPr/>
          <p:nvPr/>
        </p:nvSpPr>
        <p:spPr>
          <a:xfrm>
            <a:off x="1429553" y="1659485"/>
            <a:ext cx="712382"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職務</a:t>
            </a:r>
          </a:p>
        </p:txBody>
      </p:sp>
      <p:sp>
        <p:nvSpPr>
          <p:cNvPr id="8" name="正方形/長方形 7"/>
          <p:cNvSpPr/>
          <p:nvPr/>
        </p:nvSpPr>
        <p:spPr>
          <a:xfrm>
            <a:off x="1429553" y="1161280"/>
            <a:ext cx="712382"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職務</a:t>
            </a:r>
          </a:p>
        </p:txBody>
      </p:sp>
      <p:sp>
        <p:nvSpPr>
          <p:cNvPr id="9" name="正方形/長方形 8"/>
          <p:cNvSpPr/>
          <p:nvPr/>
        </p:nvSpPr>
        <p:spPr>
          <a:xfrm>
            <a:off x="2486337" y="2966458"/>
            <a:ext cx="1584254"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共通能力ユニット</a:t>
            </a:r>
            <a:endParaRPr kumimoji="1" lang="ja-JP" altLang="en-US" sz="1400" dirty="0"/>
          </a:p>
        </p:txBody>
      </p:sp>
      <p:sp>
        <p:nvSpPr>
          <p:cNvPr id="10" name="正方形/長方形 9"/>
          <p:cNvSpPr/>
          <p:nvPr/>
        </p:nvSpPr>
        <p:spPr>
          <a:xfrm>
            <a:off x="2486337" y="3464663"/>
            <a:ext cx="1584254"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共通能力ユニット</a:t>
            </a:r>
            <a:endParaRPr kumimoji="1" lang="ja-JP" altLang="en-US" sz="1400" dirty="0"/>
          </a:p>
        </p:txBody>
      </p:sp>
      <p:sp>
        <p:nvSpPr>
          <p:cNvPr id="13" name="正方形/長方形 12"/>
          <p:cNvSpPr/>
          <p:nvPr/>
        </p:nvSpPr>
        <p:spPr>
          <a:xfrm>
            <a:off x="4285102" y="2966458"/>
            <a:ext cx="1015667"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能力細目</a:t>
            </a:r>
            <a:endParaRPr kumimoji="1" lang="ja-JP" altLang="en-US" sz="1400" dirty="0"/>
          </a:p>
        </p:txBody>
      </p:sp>
      <p:sp>
        <p:nvSpPr>
          <p:cNvPr id="14" name="正方形/長方形 13"/>
          <p:cNvSpPr/>
          <p:nvPr/>
        </p:nvSpPr>
        <p:spPr>
          <a:xfrm>
            <a:off x="5515282" y="2966458"/>
            <a:ext cx="2060139"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職務遂行のための基準</a:t>
            </a:r>
            <a:endParaRPr kumimoji="1" lang="ja-JP" altLang="en-US" sz="1400" dirty="0"/>
          </a:p>
        </p:txBody>
      </p:sp>
      <p:sp>
        <p:nvSpPr>
          <p:cNvPr id="15" name="正方形/長方形 14"/>
          <p:cNvSpPr/>
          <p:nvPr/>
        </p:nvSpPr>
        <p:spPr>
          <a:xfrm>
            <a:off x="7737677" y="2966458"/>
            <a:ext cx="1177884" cy="13513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必要な知識</a:t>
            </a:r>
            <a:endParaRPr kumimoji="1" lang="ja-JP" altLang="en-US" sz="1400" dirty="0"/>
          </a:p>
        </p:txBody>
      </p:sp>
      <p:sp>
        <p:nvSpPr>
          <p:cNvPr id="16" name="正方形/長方形 15"/>
          <p:cNvSpPr/>
          <p:nvPr/>
        </p:nvSpPr>
        <p:spPr>
          <a:xfrm>
            <a:off x="4285102" y="3471996"/>
            <a:ext cx="1015667"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能力細目</a:t>
            </a:r>
            <a:endParaRPr kumimoji="1" lang="ja-JP" altLang="en-US" sz="1400" dirty="0"/>
          </a:p>
        </p:txBody>
      </p:sp>
      <p:sp>
        <p:nvSpPr>
          <p:cNvPr id="17" name="正方形/長方形 16"/>
          <p:cNvSpPr/>
          <p:nvPr/>
        </p:nvSpPr>
        <p:spPr>
          <a:xfrm>
            <a:off x="4285102" y="3977533"/>
            <a:ext cx="1015667"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能力細目</a:t>
            </a:r>
            <a:endParaRPr kumimoji="1" lang="ja-JP" altLang="en-US" sz="1400" dirty="0"/>
          </a:p>
        </p:txBody>
      </p:sp>
      <p:sp>
        <p:nvSpPr>
          <p:cNvPr id="18" name="正方形/長方形 17"/>
          <p:cNvSpPr/>
          <p:nvPr/>
        </p:nvSpPr>
        <p:spPr>
          <a:xfrm>
            <a:off x="5515279" y="3471995"/>
            <a:ext cx="2060139"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職務遂行のための基準</a:t>
            </a:r>
            <a:endParaRPr kumimoji="1" lang="ja-JP" altLang="en-US" sz="1400" dirty="0"/>
          </a:p>
        </p:txBody>
      </p:sp>
      <p:sp>
        <p:nvSpPr>
          <p:cNvPr id="19" name="正方形/長方形 18"/>
          <p:cNvSpPr/>
          <p:nvPr/>
        </p:nvSpPr>
        <p:spPr>
          <a:xfrm>
            <a:off x="5515282" y="3977533"/>
            <a:ext cx="2060139"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職務遂行のための基準</a:t>
            </a:r>
            <a:endParaRPr kumimoji="1" lang="ja-JP" altLang="en-US" sz="1400" dirty="0"/>
          </a:p>
        </p:txBody>
      </p:sp>
      <p:sp>
        <p:nvSpPr>
          <p:cNvPr id="23" name="正方形/長方形 22"/>
          <p:cNvSpPr/>
          <p:nvPr/>
        </p:nvSpPr>
        <p:spPr>
          <a:xfrm>
            <a:off x="2486337" y="1156924"/>
            <a:ext cx="1584254"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共通能力ユニット</a:t>
            </a:r>
            <a:endParaRPr kumimoji="1" lang="ja-JP" altLang="en-US" sz="1400" dirty="0"/>
          </a:p>
        </p:txBody>
      </p:sp>
      <p:sp>
        <p:nvSpPr>
          <p:cNvPr id="24" name="正方形/長方形 23"/>
          <p:cNvSpPr/>
          <p:nvPr/>
        </p:nvSpPr>
        <p:spPr>
          <a:xfrm>
            <a:off x="2486337" y="1655129"/>
            <a:ext cx="1584254"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共通能力ユニット</a:t>
            </a:r>
            <a:endParaRPr kumimoji="1" lang="ja-JP" altLang="en-US" sz="1400" dirty="0"/>
          </a:p>
        </p:txBody>
      </p:sp>
      <p:sp>
        <p:nvSpPr>
          <p:cNvPr id="25" name="正方形/長方形 24"/>
          <p:cNvSpPr/>
          <p:nvPr/>
        </p:nvSpPr>
        <p:spPr>
          <a:xfrm>
            <a:off x="4285102" y="1156924"/>
            <a:ext cx="1015667"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能力細目</a:t>
            </a:r>
            <a:endParaRPr kumimoji="1" lang="ja-JP" altLang="en-US" sz="1400" dirty="0"/>
          </a:p>
        </p:txBody>
      </p:sp>
      <p:sp>
        <p:nvSpPr>
          <p:cNvPr id="26" name="正方形/長方形 25"/>
          <p:cNvSpPr/>
          <p:nvPr/>
        </p:nvSpPr>
        <p:spPr>
          <a:xfrm>
            <a:off x="5515282" y="1156924"/>
            <a:ext cx="2060139"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職務遂行のための基準</a:t>
            </a:r>
            <a:endParaRPr kumimoji="1" lang="ja-JP" altLang="en-US" sz="1400" dirty="0"/>
          </a:p>
        </p:txBody>
      </p:sp>
      <p:sp>
        <p:nvSpPr>
          <p:cNvPr id="27" name="正方形/長方形 26"/>
          <p:cNvSpPr/>
          <p:nvPr/>
        </p:nvSpPr>
        <p:spPr>
          <a:xfrm>
            <a:off x="7737677" y="1156924"/>
            <a:ext cx="1177884" cy="13513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必要な知識</a:t>
            </a:r>
            <a:endParaRPr kumimoji="1" lang="ja-JP" altLang="en-US" sz="1400" dirty="0"/>
          </a:p>
        </p:txBody>
      </p:sp>
      <p:sp>
        <p:nvSpPr>
          <p:cNvPr id="28" name="正方形/長方形 27"/>
          <p:cNvSpPr/>
          <p:nvPr/>
        </p:nvSpPr>
        <p:spPr>
          <a:xfrm>
            <a:off x="4285102" y="1662462"/>
            <a:ext cx="1015667"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能力細目</a:t>
            </a:r>
            <a:endParaRPr kumimoji="1" lang="ja-JP" altLang="en-US" sz="1400" dirty="0"/>
          </a:p>
        </p:txBody>
      </p:sp>
      <p:sp>
        <p:nvSpPr>
          <p:cNvPr id="29" name="正方形/長方形 28"/>
          <p:cNvSpPr/>
          <p:nvPr/>
        </p:nvSpPr>
        <p:spPr>
          <a:xfrm>
            <a:off x="4285102" y="2167999"/>
            <a:ext cx="1015667"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能力細目</a:t>
            </a:r>
            <a:endParaRPr kumimoji="1" lang="ja-JP" altLang="en-US" sz="1400" dirty="0"/>
          </a:p>
        </p:txBody>
      </p:sp>
      <p:sp>
        <p:nvSpPr>
          <p:cNvPr id="30" name="正方形/長方形 29"/>
          <p:cNvSpPr/>
          <p:nvPr/>
        </p:nvSpPr>
        <p:spPr>
          <a:xfrm>
            <a:off x="5515279" y="1662461"/>
            <a:ext cx="2060139"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職務遂行のための基準</a:t>
            </a:r>
            <a:endParaRPr kumimoji="1" lang="ja-JP" altLang="en-US" sz="1400" dirty="0"/>
          </a:p>
        </p:txBody>
      </p:sp>
      <p:sp>
        <p:nvSpPr>
          <p:cNvPr id="31" name="正方形/長方形 30"/>
          <p:cNvSpPr/>
          <p:nvPr/>
        </p:nvSpPr>
        <p:spPr>
          <a:xfrm>
            <a:off x="5515282" y="2167999"/>
            <a:ext cx="2060139" cy="3402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職務遂行のための基準</a:t>
            </a:r>
            <a:endParaRPr kumimoji="1" lang="ja-JP" altLang="en-US" sz="1400" dirty="0"/>
          </a:p>
        </p:txBody>
      </p:sp>
      <p:sp>
        <p:nvSpPr>
          <p:cNvPr id="35" name="テキスト ボックス 34"/>
          <p:cNvSpPr txBox="1"/>
          <p:nvPr/>
        </p:nvSpPr>
        <p:spPr>
          <a:xfrm>
            <a:off x="530388" y="5245974"/>
            <a:ext cx="3449126" cy="461665"/>
          </a:xfrm>
          <a:prstGeom prst="rect">
            <a:avLst/>
          </a:prstGeom>
          <a:noFill/>
          <a:ln>
            <a:solidFill>
              <a:schemeClr val="bg1">
                <a:lumMod val="65000"/>
              </a:schemeClr>
            </a:solidFill>
          </a:ln>
        </p:spPr>
        <p:txBody>
          <a:bodyPr wrap="square" rtlCol="0">
            <a:spAutoFit/>
          </a:bodyPr>
          <a:lstStyle/>
          <a:p>
            <a:r>
              <a:rPr kumimoji="1" lang="ja-JP" altLang="en-US" sz="1200" dirty="0">
                <a:latin typeface="+mn-ea"/>
              </a:rPr>
              <a:t>その業種で整理している仕事の一覧表。</a:t>
            </a:r>
            <a:endParaRPr kumimoji="1" lang="en-US" altLang="ja-JP" sz="1200" dirty="0">
              <a:latin typeface="+mn-ea"/>
            </a:endParaRPr>
          </a:p>
          <a:p>
            <a:r>
              <a:rPr lang="ja-JP" altLang="en-US" sz="1200" dirty="0">
                <a:latin typeface="+mn-ea"/>
              </a:rPr>
              <a:t>様式</a:t>
            </a:r>
            <a:r>
              <a:rPr lang="en-US" altLang="ja-JP" sz="1200" dirty="0">
                <a:latin typeface="+mn-ea"/>
              </a:rPr>
              <a:t>3</a:t>
            </a:r>
            <a:r>
              <a:rPr lang="ja-JP" altLang="en-US" sz="1200" dirty="0">
                <a:latin typeface="+mn-ea"/>
              </a:rPr>
              <a:t>の「目次」に相当</a:t>
            </a:r>
            <a:endParaRPr kumimoji="1" lang="ja-JP" altLang="en-US" sz="1200" dirty="0">
              <a:latin typeface="+mn-ea"/>
            </a:endParaRPr>
          </a:p>
        </p:txBody>
      </p:sp>
      <p:sp>
        <p:nvSpPr>
          <p:cNvPr id="36" name="テキスト ボックス 35"/>
          <p:cNvSpPr txBox="1"/>
          <p:nvPr/>
        </p:nvSpPr>
        <p:spPr>
          <a:xfrm>
            <a:off x="4603025" y="5251043"/>
            <a:ext cx="4364789" cy="461665"/>
          </a:xfrm>
          <a:prstGeom prst="rect">
            <a:avLst/>
          </a:prstGeom>
          <a:noFill/>
          <a:ln>
            <a:solidFill>
              <a:schemeClr val="bg1">
                <a:lumMod val="65000"/>
              </a:schemeClr>
            </a:solidFill>
          </a:ln>
        </p:spPr>
        <p:txBody>
          <a:bodyPr wrap="square" rtlCol="0">
            <a:spAutoFit/>
          </a:bodyPr>
          <a:lstStyle/>
          <a:p>
            <a:r>
              <a:rPr kumimoji="1" lang="ja-JP" altLang="en-US" sz="1200" dirty="0">
                <a:latin typeface="+mn-ea"/>
              </a:rPr>
              <a:t>「職業能力評価基準」の本体。仕事の最小単位である「能力ユニット」（次ページ参照）ごとに、求められる職業能力を詳細に記述。</a:t>
            </a:r>
          </a:p>
        </p:txBody>
      </p:sp>
      <p:sp>
        <p:nvSpPr>
          <p:cNvPr id="37" name="テキスト ボックス 36"/>
          <p:cNvSpPr txBox="1"/>
          <p:nvPr/>
        </p:nvSpPr>
        <p:spPr>
          <a:xfrm>
            <a:off x="4598130" y="5869884"/>
            <a:ext cx="4364789" cy="461665"/>
          </a:xfrm>
          <a:prstGeom prst="rect">
            <a:avLst/>
          </a:prstGeom>
          <a:noFill/>
          <a:ln>
            <a:solidFill>
              <a:schemeClr val="bg1">
                <a:lumMod val="65000"/>
              </a:schemeClr>
            </a:solidFill>
          </a:ln>
        </p:spPr>
        <p:txBody>
          <a:bodyPr wrap="square" rtlCol="0">
            <a:spAutoFit/>
          </a:bodyPr>
          <a:lstStyle/>
          <a:p>
            <a:r>
              <a:rPr kumimoji="1" lang="ja-JP" altLang="en-US" sz="1200" dirty="0">
                <a:latin typeface="+mn-ea"/>
              </a:rPr>
              <a:t>「職業能力評価基準」の付録。様式</a:t>
            </a:r>
            <a:r>
              <a:rPr kumimoji="1" lang="en-US" altLang="ja-JP" sz="1200" dirty="0">
                <a:latin typeface="+mn-ea"/>
              </a:rPr>
              <a:t>1</a:t>
            </a:r>
            <a:r>
              <a:rPr kumimoji="1" lang="ja-JP" altLang="en-US" sz="1200" dirty="0">
                <a:latin typeface="+mn-ea"/>
              </a:rPr>
              <a:t>～</a:t>
            </a:r>
            <a:r>
              <a:rPr kumimoji="1" lang="en-US" altLang="ja-JP" sz="1200" dirty="0">
                <a:latin typeface="+mn-ea"/>
              </a:rPr>
              <a:t>3</a:t>
            </a:r>
            <a:r>
              <a:rPr kumimoji="1" lang="ja-JP" altLang="en-US" sz="1200" dirty="0">
                <a:latin typeface="+mn-ea"/>
              </a:rPr>
              <a:t>の考え方を知る時に、重要な役割を果たす。</a:t>
            </a:r>
          </a:p>
        </p:txBody>
      </p:sp>
      <p:sp>
        <p:nvSpPr>
          <p:cNvPr id="38" name="テキスト ボックス 37"/>
          <p:cNvSpPr txBox="1"/>
          <p:nvPr/>
        </p:nvSpPr>
        <p:spPr>
          <a:xfrm>
            <a:off x="203974" y="5839106"/>
            <a:ext cx="1340685" cy="523220"/>
          </a:xfrm>
          <a:prstGeom prst="rect">
            <a:avLst/>
          </a:prstGeom>
          <a:noFill/>
          <a:ln>
            <a:solidFill>
              <a:schemeClr val="accent6">
                <a:lumMod val="50000"/>
              </a:schemeClr>
            </a:solidFill>
          </a:ln>
        </p:spPr>
        <p:txBody>
          <a:bodyPr wrap="square" rtlCol="0">
            <a:spAutoFit/>
          </a:bodyPr>
          <a:lstStyle/>
          <a:p>
            <a:pPr algn="ctr"/>
            <a:r>
              <a:rPr kumimoji="1" lang="ja-JP" altLang="en-US" sz="1400" b="1" dirty="0">
                <a:latin typeface="+mn-ea"/>
              </a:rPr>
              <a:t>（</a:t>
            </a:r>
            <a:r>
              <a:rPr kumimoji="1" lang="en-US" altLang="ja-JP" sz="1400" b="1" dirty="0">
                <a:latin typeface="+mn-ea"/>
              </a:rPr>
              <a:t>4</a:t>
            </a:r>
            <a:r>
              <a:rPr kumimoji="1" lang="ja-JP" altLang="en-US" sz="1400" b="1" dirty="0">
                <a:latin typeface="+mn-ea"/>
              </a:rPr>
              <a:t>）</a:t>
            </a:r>
            <a:r>
              <a:rPr lang="ja-JP" altLang="en-US" sz="1400" b="1" dirty="0">
                <a:latin typeface="+mn-ea"/>
              </a:rPr>
              <a:t>レベル区分</a:t>
            </a:r>
            <a:endParaRPr kumimoji="1" lang="en-US" altLang="ja-JP" sz="1400" b="1" dirty="0">
              <a:latin typeface="+mn-ea"/>
            </a:endParaRPr>
          </a:p>
          <a:p>
            <a:pPr algn="ctr"/>
            <a:r>
              <a:rPr lang="ja-JP" altLang="en-US" sz="1400" b="1" dirty="0">
                <a:latin typeface="+mn-ea"/>
              </a:rPr>
              <a:t>の目安</a:t>
            </a:r>
            <a:endParaRPr kumimoji="1" lang="ja-JP" altLang="en-US" sz="1400" b="1" dirty="0">
              <a:latin typeface="+mn-ea"/>
            </a:endParaRPr>
          </a:p>
        </p:txBody>
      </p:sp>
      <p:sp>
        <p:nvSpPr>
          <p:cNvPr id="39" name="テキスト ボックス 38"/>
          <p:cNvSpPr txBox="1"/>
          <p:nvPr/>
        </p:nvSpPr>
        <p:spPr>
          <a:xfrm>
            <a:off x="1630041" y="5838050"/>
            <a:ext cx="1121817" cy="523220"/>
          </a:xfrm>
          <a:prstGeom prst="rect">
            <a:avLst/>
          </a:prstGeom>
          <a:noFill/>
          <a:ln>
            <a:solidFill>
              <a:schemeClr val="accent6">
                <a:lumMod val="50000"/>
              </a:schemeClr>
            </a:solidFill>
          </a:ln>
        </p:spPr>
        <p:txBody>
          <a:bodyPr wrap="square" rtlCol="0">
            <a:spAutoFit/>
          </a:bodyPr>
          <a:lstStyle/>
          <a:p>
            <a:pPr algn="ctr"/>
            <a:r>
              <a:rPr kumimoji="1" lang="ja-JP" altLang="en-US" sz="1400" b="1" dirty="0">
                <a:latin typeface="+mn-ea"/>
              </a:rPr>
              <a:t>（</a:t>
            </a:r>
            <a:r>
              <a:rPr kumimoji="1" lang="en-US" altLang="ja-JP" sz="1400" b="1" dirty="0">
                <a:latin typeface="+mn-ea"/>
              </a:rPr>
              <a:t>5</a:t>
            </a:r>
            <a:r>
              <a:rPr kumimoji="1" lang="ja-JP" altLang="en-US" sz="1400" b="1" dirty="0">
                <a:latin typeface="+mn-ea"/>
              </a:rPr>
              <a:t>）</a:t>
            </a:r>
            <a:r>
              <a:rPr lang="ja-JP" altLang="en-US" sz="1400" b="1" dirty="0">
                <a:latin typeface="+mn-ea"/>
              </a:rPr>
              <a:t>キャリア</a:t>
            </a:r>
            <a:endParaRPr lang="en-US" altLang="ja-JP" sz="1400" b="1" dirty="0">
              <a:latin typeface="+mn-ea"/>
            </a:endParaRPr>
          </a:p>
          <a:p>
            <a:pPr algn="ctr"/>
            <a:r>
              <a:rPr kumimoji="1" lang="ja-JP" altLang="en-US" sz="1400" b="1" dirty="0">
                <a:latin typeface="+mn-ea"/>
              </a:rPr>
              <a:t>形成の例</a:t>
            </a:r>
          </a:p>
        </p:txBody>
      </p:sp>
      <p:sp>
        <p:nvSpPr>
          <p:cNvPr id="40" name="テキスト ボックス 39"/>
          <p:cNvSpPr txBox="1"/>
          <p:nvPr/>
        </p:nvSpPr>
        <p:spPr>
          <a:xfrm>
            <a:off x="2817381" y="5838050"/>
            <a:ext cx="1441492" cy="523220"/>
          </a:xfrm>
          <a:prstGeom prst="rect">
            <a:avLst/>
          </a:prstGeom>
          <a:noFill/>
          <a:ln>
            <a:solidFill>
              <a:schemeClr val="accent6">
                <a:lumMod val="50000"/>
              </a:schemeClr>
            </a:solidFill>
          </a:ln>
        </p:spPr>
        <p:txBody>
          <a:bodyPr wrap="square" rtlCol="0">
            <a:spAutoFit/>
          </a:bodyPr>
          <a:lstStyle/>
          <a:p>
            <a:pPr algn="ctr"/>
            <a:r>
              <a:rPr kumimoji="1" lang="ja-JP" altLang="en-US" sz="1400" b="1" dirty="0">
                <a:latin typeface="+mn-ea"/>
              </a:rPr>
              <a:t>（</a:t>
            </a:r>
            <a:r>
              <a:rPr kumimoji="1" lang="en-US" altLang="ja-JP" sz="1400" b="1" dirty="0">
                <a:latin typeface="+mn-ea"/>
              </a:rPr>
              <a:t>6</a:t>
            </a:r>
            <a:r>
              <a:rPr kumimoji="1" lang="ja-JP" altLang="en-US" sz="1400" b="1" dirty="0">
                <a:latin typeface="+mn-ea"/>
              </a:rPr>
              <a:t>）</a:t>
            </a:r>
            <a:r>
              <a:rPr lang="ja-JP" altLang="en-US" sz="1400" b="1" dirty="0">
                <a:latin typeface="+mn-ea"/>
              </a:rPr>
              <a:t>職務概要書</a:t>
            </a:r>
            <a:endParaRPr lang="en-US" altLang="ja-JP" sz="1400" b="1" dirty="0">
              <a:latin typeface="+mn-ea"/>
            </a:endParaRPr>
          </a:p>
          <a:p>
            <a:pPr algn="ctr"/>
            <a:endParaRPr kumimoji="1" lang="ja-JP" altLang="en-US" sz="1400" b="1" dirty="0">
              <a:latin typeface="+mn-ea"/>
            </a:endParaRPr>
          </a:p>
        </p:txBody>
      </p:sp>
      <p:sp>
        <p:nvSpPr>
          <p:cNvPr id="41" name="テキスト ボックス 40"/>
          <p:cNvSpPr txBox="1"/>
          <p:nvPr/>
        </p:nvSpPr>
        <p:spPr>
          <a:xfrm>
            <a:off x="-60847" y="1925698"/>
            <a:ext cx="435119" cy="1087670"/>
          </a:xfrm>
          <a:prstGeom prst="rect">
            <a:avLst/>
          </a:prstGeom>
          <a:noFill/>
        </p:spPr>
        <p:txBody>
          <a:bodyPr vert="eaVert" wrap="none" rtlCol="0">
            <a:spAutoFit/>
          </a:bodyPr>
          <a:lstStyle/>
          <a:p>
            <a:r>
              <a:rPr kumimoji="1" lang="en-US" altLang="ja-JP" sz="1600" dirty="0"/>
              <a:t>6</a:t>
            </a:r>
            <a:r>
              <a:rPr kumimoji="1" lang="ja-JP" altLang="en-US" sz="1600" dirty="0" err="1"/>
              <a:t>つの</a:t>
            </a:r>
            <a:r>
              <a:rPr kumimoji="1" lang="ja-JP" altLang="en-US" sz="1600" dirty="0"/>
              <a:t>書式</a:t>
            </a:r>
          </a:p>
        </p:txBody>
      </p:sp>
      <p:sp>
        <p:nvSpPr>
          <p:cNvPr id="49" name="正方形/長方形 48"/>
          <p:cNvSpPr/>
          <p:nvPr/>
        </p:nvSpPr>
        <p:spPr>
          <a:xfrm>
            <a:off x="391885" y="984069"/>
            <a:ext cx="1879939" cy="248792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1429553" y="1053741"/>
            <a:ext cx="2724436" cy="345898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2394857" y="1156924"/>
            <a:ext cx="6568062" cy="371193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左中かっこ 52"/>
          <p:cNvSpPr/>
          <p:nvPr/>
        </p:nvSpPr>
        <p:spPr>
          <a:xfrm rot="16200000">
            <a:off x="2169207" y="2919093"/>
            <a:ext cx="185461" cy="378410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4" name="下矢印 53"/>
          <p:cNvSpPr/>
          <p:nvPr/>
        </p:nvSpPr>
        <p:spPr>
          <a:xfrm>
            <a:off x="1925378" y="4939657"/>
            <a:ext cx="677620" cy="306318"/>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下矢印 55"/>
          <p:cNvSpPr/>
          <p:nvPr/>
        </p:nvSpPr>
        <p:spPr>
          <a:xfrm>
            <a:off x="5867728" y="4939657"/>
            <a:ext cx="677620" cy="306318"/>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65465" y="5768602"/>
            <a:ext cx="4154473" cy="653631"/>
          </a:xfrm>
          <a:prstGeom prst="rect">
            <a:avLst/>
          </a:pr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下矢印 58"/>
          <p:cNvSpPr/>
          <p:nvPr/>
        </p:nvSpPr>
        <p:spPr>
          <a:xfrm rot="16200000">
            <a:off x="4115910" y="5961024"/>
            <a:ext cx="677620" cy="306318"/>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630041" y="4171674"/>
            <a:ext cx="2297424" cy="523220"/>
          </a:xfrm>
          <a:prstGeom prst="rect">
            <a:avLst/>
          </a:prstGeom>
          <a:solidFill>
            <a:schemeClr val="bg1"/>
          </a:solidFill>
          <a:ln>
            <a:solidFill>
              <a:schemeClr val="accent6">
                <a:lumMod val="50000"/>
              </a:schemeClr>
            </a:solidFill>
          </a:ln>
        </p:spPr>
        <p:txBody>
          <a:bodyPr wrap="none" rtlCol="0">
            <a:spAutoFit/>
          </a:bodyPr>
          <a:lstStyle/>
          <a:p>
            <a:pPr algn="ctr"/>
            <a:r>
              <a:rPr kumimoji="1" lang="ja-JP" altLang="en-US" sz="1400" b="1" dirty="0">
                <a:latin typeface="+mn-ea"/>
              </a:rPr>
              <a:t>（</a:t>
            </a:r>
            <a:r>
              <a:rPr kumimoji="1" lang="en-US" altLang="ja-JP" sz="1400" b="1" dirty="0">
                <a:latin typeface="+mn-ea"/>
              </a:rPr>
              <a:t>2</a:t>
            </a:r>
            <a:r>
              <a:rPr kumimoji="1" lang="ja-JP" altLang="en-US" sz="1400" b="1" dirty="0">
                <a:latin typeface="+mn-ea"/>
              </a:rPr>
              <a:t>）職種別能力ユニット一覧</a:t>
            </a:r>
            <a:endParaRPr kumimoji="1" lang="en-US" altLang="ja-JP" sz="1400" b="1" dirty="0">
              <a:latin typeface="+mn-ea"/>
            </a:endParaRPr>
          </a:p>
          <a:p>
            <a:pPr algn="ctr"/>
            <a:r>
              <a:rPr lang="ja-JP" altLang="en-US" sz="1400" b="1" dirty="0">
                <a:latin typeface="+mn-ea"/>
              </a:rPr>
              <a:t>（様式</a:t>
            </a:r>
            <a:r>
              <a:rPr lang="en-US" altLang="ja-JP" sz="1400" b="1" dirty="0">
                <a:latin typeface="+mn-ea"/>
              </a:rPr>
              <a:t>2</a:t>
            </a:r>
            <a:r>
              <a:rPr lang="ja-JP" altLang="en-US" sz="1400" b="1" dirty="0">
                <a:latin typeface="+mn-ea"/>
              </a:rPr>
              <a:t>）</a:t>
            </a:r>
            <a:endParaRPr kumimoji="1" lang="ja-JP" altLang="en-US" sz="1400" b="1" dirty="0">
              <a:latin typeface="+mn-ea"/>
            </a:endParaRPr>
          </a:p>
        </p:txBody>
      </p:sp>
      <p:sp>
        <p:nvSpPr>
          <p:cNvPr id="34" name="テキスト ボックス 33"/>
          <p:cNvSpPr txBox="1"/>
          <p:nvPr/>
        </p:nvSpPr>
        <p:spPr>
          <a:xfrm>
            <a:off x="4258873" y="4451760"/>
            <a:ext cx="3858605" cy="523220"/>
          </a:xfrm>
          <a:prstGeom prst="rect">
            <a:avLst/>
          </a:prstGeom>
          <a:solidFill>
            <a:schemeClr val="bg1"/>
          </a:solidFill>
          <a:ln>
            <a:solidFill>
              <a:schemeClr val="accent6">
                <a:lumMod val="50000"/>
              </a:schemeClr>
            </a:solidFill>
          </a:ln>
        </p:spPr>
        <p:txBody>
          <a:bodyPr wrap="square" rtlCol="0">
            <a:spAutoFit/>
          </a:bodyPr>
          <a:lstStyle/>
          <a:p>
            <a:pPr algn="ctr"/>
            <a:r>
              <a:rPr kumimoji="1" lang="ja-JP" altLang="en-US" sz="1400" b="1" dirty="0">
                <a:latin typeface="+mn-ea"/>
              </a:rPr>
              <a:t>（</a:t>
            </a:r>
            <a:r>
              <a:rPr kumimoji="1" lang="en-US" altLang="ja-JP" sz="1400" b="1" dirty="0">
                <a:latin typeface="+mn-ea"/>
              </a:rPr>
              <a:t>3</a:t>
            </a:r>
            <a:r>
              <a:rPr kumimoji="1" lang="ja-JP" altLang="en-US" sz="1400" b="1" dirty="0">
                <a:latin typeface="+mn-ea"/>
              </a:rPr>
              <a:t>）職種別能力ユニット別職業能力評価基準</a:t>
            </a:r>
            <a:endParaRPr kumimoji="1" lang="en-US" altLang="ja-JP" sz="1400" b="1" dirty="0">
              <a:latin typeface="+mn-ea"/>
            </a:endParaRPr>
          </a:p>
          <a:p>
            <a:pPr algn="ctr"/>
            <a:r>
              <a:rPr lang="ja-JP" altLang="en-US" sz="1400" b="1" dirty="0">
                <a:latin typeface="+mn-ea"/>
              </a:rPr>
              <a:t>（様式</a:t>
            </a:r>
            <a:r>
              <a:rPr lang="en-US" altLang="ja-JP" sz="1400" b="1" dirty="0">
                <a:latin typeface="+mn-ea"/>
              </a:rPr>
              <a:t>3</a:t>
            </a:r>
            <a:r>
              <a:rPr lang="ja-JP" altLang="en-US" sz="1400" b="1" dirty="0">
                <a:latin typeface="+mn-ea"/>
              </a:rPr>
              <a:t>）</a:t>
            </a:r>
            <a:endParaRPr kumimoji="1" lang="ja-JP" altLang="en-US" sz="1400" b="1" dirty="0">
              <a:latin typeface="+mn-ea"/>
            </a:endParaRPr>
          </a:p>
        </p:txBody>
      </p:sp>
      <p:sp>
        <p:nvSpPr>
          <p:cNvPr id="21" name="テキスト ボックス 20"/>
          <p:cNvSpPr txBox="1"/>
          <p:nvPr/>
        </p:nvSpPr>
        <p:spPr>
          <a:xfrm>
            <a:off x="632746" y="3140713"/>
            <a:ext cx="1441492" cy="523220"/>
          </a:xfrm>
          <a:prstGeom prst="rect">
            <a:avLst/>
          </a:prstGeom>
          <a:solidFill>
            <a:schemeClr val="bg1"/>
          </a:solidFill>
          <a:ln>
            <a:solidFill>
              <a:schemeClr val="accent6">
                <a:lumMod val="50000"/>
              </a:schemeClr>
            </a:solidFill>
          </a:ln>
        </p:spPr>
        <p:txBody>
          <a:bodyPr wrap="square" rtlCol="0">
            <a:spAutoFit/>
          </a:bodyPr>
          <a:lstStyle/>
          <a:p>
            <a:pPr algn="ctr"/>
            <a:r>
              <a:rPr kumimoji="1" lang="ja-JP" altLang="en-US" sz="1400" b="1" dirty="0">
                <a:latin typeface="+mn-ea"/>
              </a:rPr>
              <a:t>（</a:t>
            </a:r>
            <a:r>
              <a:rPr kumimoji="1" lang="en-US" altLang="ja-JP" sz="1400" b="1" dirty="0">
                <a:latin typeface="+mn-ea"/>
              </a:rPr>
              <a:t>1</a:t>
            </a:r>
            <a:r>
              <a:rPr kumimoji="1" lang="ja-JP" altLang="en-US" sz="1400" b="1" dirty="0">
                <a:latin typeface="+mn-ea"/>
              </a:rPr>
              <a:t>）全体構成</a:t>
            </a:r>
            <a:endParaRPr kumimoji="1" lang="en-US" altLang="ja-JP" sz="1400" b="1" dirty="0">
              <a:latin typeface="+mn-ea"/>
            </a:endParaRPr>
          </a:p>
          <a:p>
            <a:pPr algn="ctr"/>
            <a:r>
              <a:rPr lang="ja-JP" altLang="en-US" sz="1400" b="1" dirty="0">
                <a:latin typeface="+mn-ea"/>
              </a:rPr>
              <a:t>（様式</a:t>
            </a:r>
            <a:r>
              <a:rPr lang="en-US" altLang="ja-JP" sz="1400" b="1" dirty="0">
                <a:latin typeface="+mn-ea"/>
              </a:rPr>
              <a:t>1</a:t>
            </a:r>
            <a:r>
              <a:rPr lang="ja-JP" altLang="en-US" sz="1400" b="1" dirty="0">
                <a:latin typeface="+mn-ea"/>
              </a:rPr>
              <a:t>）</a:t>
            </a:r>
            <a:endParaRPr kumimoji="1" lang="ja-JP" altLang="en-US" sz="1400" b="1" dirty="0">
              <a:latin typeface="+mn-ea"/>
            </a:endParaRPr>
          </a:p>
        </p:txBody>
      </p:sp>
    </p:spTree>
    <p:extLst>
      <p:ext uri="{BB962C8B-B14F-4D97-AF65-F5344CB8AC3E}">
        <p14:creationId xmlns:p14="http://schemas.microsoft.com/office/powerpoint/2010/main" val="298887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３．職業能力評価基準の位置づけ及び枠組み</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11</a:t>
            </a:fld>
            <a:endParaRPr lang="ja-JP" altLang="en-US"/>
          </a:p>
        </p:txBody>
      </p:sp>
      <p:sp>
        <p:nvSpPr>
          <p:cNvPr id="7" name="コンテンツ プレースホルダー 2"/>
          <p:cNvSpPr>
            <a:spLocks noGrp="1"/>
          </p:cNvSpPr>
          <p:nvPr>
            <p:ph idx="1"/>
          </p:nvPr>
        </p:nvSpPr>
        <p:spPr>
          <a:xfrm>
            <a:off x="391885" y="1306287"/>
            <a:ext cx="8490857" cy="4463142"/>
          </a:xfrm>
        </p:spPr>
        <p:txBody>
          <a:bodyPr>
            <a:normAutofit/>
          </a:bodyPr>
          <a:lstStyle/>
          <a:p>
            <a:pPr fontAlgn="base">
              <a:buNone/>
            </a:pPr>
            <a:r>
              <a:rPr lang="ja-JP" altLang="en-US" b="1" dirty="0"/>
              <a:t>（１）職種</a:t>
            </a:r>
          </a:p>
          <a:p>
            <a:pPr fontAlgn="base">
              <a:buNone/>
            </a:pPr>
            <a:r>
              <a:rPr lang="ja-JP" altLang="en-US" dirty="0"/>
              <a:t>　</a:t>
            </a:r>
            <a:r>
              <a:rPr lang="ja-JP" altLang="en-US" sz="1800" dirty="0"/>
              <a:t>　仕事（</a:t>
            </a:r>
            <a:r>
              <a:rPr lang="en-US" altLang="ja-JP" sz="1800" dirty="0"/>
              <a:t>※</a:t>
            </a:r>
            <a:r>
              <a:rPr lang="ja-JP" altLang="en-US" sz="1800" dirty="0"/>
              <a:t>１）の内容や性質が類似している</a:t>
            </a:r>
            <a:r>
              <a:rPr lang="ja-JP" altLang="en-US" sz="1800" dirty="0">
                <a:solidFill>
                  <a:srgbClr val="FF0000"/>
                </a:solidFill>
              </a:rPr>
              <a:t>「職務」を括ったもの。</a:t>
            </a:r>
            <a:endParaRPr lang="en-US" altLang="ja-JP" sz="1800" dirty="0">
              <a:solidFill>
                <a:srgbClr val="FF0000"/>
              </a:solidFill>
            </a:endParaRPr>
          </a:p>
          <a:p>
            <a:pPr fontAlgn="base">
              <a:buNone/>
            </a:pPr>
            <a:endParaRPr lang="ja-JP" altLang="en-US" sz="1200" b="1" dirty="0"/>
          </a:p>
          <a:p>
            <a:pPr fontAlgn="base">
              <a:spcBef>
                <a:spcPts val="0"/>
              </a:spcBef>
              <a:buNone/>
            </a:pPr>
            <a:r>
              <a:rPr lang="ja-JP" altLang="en-US" b="1" dirty="0"/>
              <a:t>（２）職務</a:t>
            </a:r>
          </a:p>
          <a:p>
            <a:pPr fontAlgn="base">
              <a:buNone/>
            </a:pPr>
            <a:r>
              <a:rPr lang="ja-JP" altLang="en-US" dirty="0"/>
              <a:t>　</a:t>
            </a:r>
            <a:r>
              <a:rPr lang="ja-JP" altLang="en-US" sz="1800" dirty="0"/>
              <a:t>　概ね１人の労働者が、責任をもって遂行すべき精神的、肉体的活動を要する仕事の集まりのことを指し、</a:t>
            </a:r>
            <a:r>
              <a:rPr lang="ja-JP" altLang="en-US" sz="1800" dirty="0">
                <a:solidFill>
                  <a:srgbClr val="FF0000"/>
                </a:solidFill>
              </a:rPr>
              <a:t>１つもしくは複数の「課業」（</a:t>
            </a:r>
            <a:r>
              <a:rPr lang="en-US" altLang="ja-JP" sz="1800" dirty="0">
                <a:solidFill>
                  <a:srgbClr val="FF0000"/>
                </a:solidFill>
              </a:rPr>
              <a:t>※</a:t>
            </a:r>
            <a:r>
              <a:rPr lang="ja-JP" altLang="en-US" sz="1800" dirty="0">
                <a:solidFill>
                  <a:srgbClr val="FF0000"/>
                </a:solidFill>
              </a:rPr>
              <a:t>２）から構成　される。</a:t>
            </a:r>
            <a:endParaRPr lang="en-US" altLang="ja-JP" sz="1800" dirty="0">
              <a:solidFill>
                <a:srgbClr val="FF0000"/>
              </a:solidFill>
            </a:endParaRPr>
          </a:p>
          <a:p>
            <a:pPr fontAlgn="base">
              <a:buNone/>
            </a:pPr>
            <a:endParaRPr kumimoji="1" lang="en-US" altLang="ja-JP" sz="1200" dirty="0">
              <a:solidFill>
                <a:srgbClr val="00B0F0"/>
              </a:solidFill>
            </a:endParaRPr>
          </a:p>
          <a:p>
            <a:pPr fontAlgn="base">
              <a:spcBef>
                <a:spcPts val="0"/>
              </a:spcBef>
              <a:buNone/>
            </a:pPr>
            <a:r>
              <a:rPr lang="ja-JP" altLang="en-US" b="1" dirty="0"/>
              <a:t>（３）能力ユニット</a:t>
            </a:r>
          </a:p>
          <a:p>
            <a:pPr fontAlgn="base">
              <a:buNone/>
            </a:pPr>
            <a:r>
              <a:rPr lang="ja-JP" altLang="en-US" dirty="0"/>
              <a:t>　　</a:t>
            </a:r>
            <a:r>
              <a:rPr lang="ja-JP" altLang="en-US" sz="1800" dirty="0"/>
              <a:t>仕事を効果的、効率的に遂行するために</a:t>
            </a:r>
            <a:r>
              <a:rPr lang="ja-JP" altLang="en-US" sz="1800" dirty="0">
                <a:solidFill>
                  <a:srgbClr val="FF0000"/>
                </a:solidFill>
              </a:rPr>
              <a:t>必要な職業能力を、概ね「課業」　単位で括ったもの。</a:t>
            </a:r>
            <a:r>
              <a:rPr lang="ja-JP" altLang="en-US" sz="1800" dirty="0"/>
              <a:t>「能力ユニット」には、以下の２種類があり、各々の　「能力ユニット」は原則として複数 の「能力細目」から構成されている。 </a:t>
            </a:r>
            <a:endParaRPr lang="en-US" altLang="ja-JP" sz="1800" dirty="0"/>
          </a:p>
          <a:p>
            <a:pPr fontAlgn="base">
              <a:buNone/>
            </a:pPr>
            <a:r>
              <a:rPr lang="ja-JP" altLang="en-US" sz="1600" dirty="0"/>
              <a:t>　</a:t>
            </a:r>
            <a:r>
              <a:rPr lang="ja-JP" altLang="en-US" sz="1600" dirty="0">
                <a:solidFill>
                  <a:srgbClr val="FF0000"/>
                </a:solidFill>
              </a:rPr>
              <a:t>①共通能力ユニット</a:t>
            </a:r>
            <a:r>
              <a:rPr lang="en-US" altLang="ja-JP" sz="1600" dirty="0"/>
              <a:t>……</a:t>
            </a:r>
            <a:r>
              <a:rPr lang="ja-JP" altLang="en-US" sz="1600" dirty="0"/>
              <a:t>職務の別によらず、職種に共通して求められる能力。</a:t>
            </a:r>
            <a:endParaRPr lang="en-US" altLang="ja-JP" sz="1600" dirty="0"/>
          </a:p>
          <a:p>
            <a:pPr fontAlgn="base">
              <a:buNone/>
            </a:pPr>
            <a:r>
              <a:rPr lang="ja-JP" altLang="en-US" sz="1600" dirty="0"/>
              <a:t>　</a:t>
            </a:r>
            <a:r>
              <a:rPr lang="ja-JP" altLang="en-US" sz="1600" dirty="0">
                <a:solidFill>
                  <a:srgbClr val="FF0000"/>
                </a:solidFill>
              </a:rPr>
              <a:t>②選択能力ユニット</a:t>
            </a:r>
            <a:r>
              <a:rPr lang="en-US" altLang="ja-JP" sz="1600" dirty="0"/>
              <a:t>……</a:t>
            </a:r>
            <a:r>
              <a:rPr lang="ja-JP" altLang="en-US" sz="1600" dirty="0"/>
              <a:t>各職務の遂行のために固有に求められる能力。</a:t>
            </a:r>
            <a:endParaRPr lang="en-US" altLang="ja-JP" sz="1600" dirty="0"/>
          </a:p>
          <a:p>
            <a:pPr fontAlgn="base">
              <a:buNone/>
            </a:pPr>
            <a:endParaRPr kumimoji="1" lang="en-US" altLang="ja-JP" dirty="0"/>
          </a:p>
          <a:p>
            <a:pPr fontAlgn="base">
              <a:buNone/>
            </a:pPr>
            <a:endParaRPr kumimoji="1" lang="ja-JP" altLang="en-US" dirty="0"/>
          </a:p>
        </p:txBody>
      </p:sp>
      <p:sp>
        <p:nvSpPr>
          <p:cNvPr id="8" name="正方形/長方形 7"/>
          <p:cNvSpPr/>
          <p:nvPr/>
        </p:nvSpPr>
        <p:spPr>
          <a:xfrm>
            <a:off x="574240" y="5534464"/>
            <a:ext cx="8417560" cy="947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rPr>
              <a:t>※</a:t>
            </a:r>
            <a:r>
              <a:rPr lang="ja-JP" altLang="en-US" sz="1200" b="1" dirty="0">
                <a:solidFill>
                  <a:schemeClr val="tx1"/>
                </a:solidFill>
              </a:rPr>
              <a:t>１－ここでいう「仕事」という用語は、「期待される成果をあげるために、労働者が精神的・肉体的労力を投入する過程」という　一般的な意味で用いている。</a:t>
            </a:r>
            <a:endParaRPr lang="ja-JP" altLang="ja-JP" sz="1200" b="1" dirty="0">
              <a:solidFill>
                <a:schemeClr val="tx1"/>
              </a:solidFill>
            </a:endParaRPr>
          </a:p>
          <a:p>
            <a:pPr>
              <a:spcBef>
                <a:spcPts val="600"/>
              </a:spcBef>
            </a:pPr>
            <a:r>
              <a:rPr lang="en-US" altLang="ja-JP" sz="1200" b="1" dirty="0">
                <a:solidFill>
                  <a:schemeClr val="tx1"/>
                </a:solidFill>
              </a:rPr>
              <a:t>※</a:t>
            </a:r>
            <a:r>
              <a:rPr lang="ja-JP" altLang="en-US" sz="1200" b="1" dirty="0">
                <a:solidFill>
                  <a:schemeClr val="tx1"/>
                </a:solidFill>
              </a:rPr>
              <a:t>２－ 「課業」とは、企業・団体の組織活動に必要な機能や役割を個々の労働者に割り当てる際に、有意義に分割しうる最小の　活動単位のこと。単なる「作業」や「動作」ではなく達成すべき目的があり、それ自体が仕事として１つのまとまりをもっている。</a:t>
            </a:r>
            <a:endParaRPr lang="ja-JP" altLang="ja-JP" sz="1200" b="1" dirty="0">
              <a:solidFill>
                <a:schemeClr val="tx1"/>
              </a:solidFill>
            </a:endParaRPr>
          </a:p>
        </p:txBody>
      </p:sp>
      <p:sp>
        <p:nvSpPr>
          <p:cNvPr id="9" name="正方形/長方形 8"/>
          <p:cNvSpPr/>
          <p:nvPr/>
        </p:nvSpPr>
        <p:spPr>
          <a:xfrm>
            <a:off x="446314" y="838200"/>
            <a:ext cx="6999515"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職業能力評価基準で用いる用語の定義</a:t>
            </a:r>
            <a:endParaRPr kumimoji="1" lang="ja-JP" altLang="en-US" sz="2000" b="1" u="sng" dirty="0">
              <a:solidFill>
                <a:schemeClr val="tx1"/>
              </a:solidFill>
              <a:latin typeface="メイリオ" pitchFamily="50" charset="-128"/>
              <a:ea typeface="メイリオ"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３．職業能力評価基準の位置づけ及び枠組み</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12</a:t>
            </a:fld>
            <a:endParaRPr lang="ja-JP" altLang="en-US"/>
          </a:p>
        </p:txBody>
      </p:sp>
      <p:sp>
        <p:nvSpPr>
          <p:cNvPr id="6" name="コンテンツ プレースホルダー 2"/>
          <p:cNvSpPr>
            <a:spLocks noGrp="1"/>
          </p:cNvSpPr>
          <p:nvPr>
            <p:ph idx="1"/>
          </p:nvPr>
        </p:nvSpPr>
        <p:spPr>
          <a:xfrm>
            <a:off x="391885" y="1080656"/>
            <a:ext cx="8490857" cy="4503715"/>
          </a:xfrm>
        </p:spPr>
        <p:txBody>
          <a:bodyPr>
            <a:normAutofit fontScale="92500" lnSpcReduction="20000"/>
          </a:bodyPr>
          <a:lstStyle/>
          <a:p>
            <a:pPr fontAlgn="base">
              <a:lnSpc>
                <a:spcPct val="110000"/>
              </a:lnSpc>
              <a:buNone/>
            </a:pPr>
            <a:endParaRPr lang="en-US" altLang="ja-JP" b="1" dirty="0"/>
          </a:p>
          <a:p>
            <a:pPr fontAlgn="base">
              <a:lnSpc>
                <a:spcPct val="110000"/>
              </a:lnSpc>
              <a:buNone/>
            </a:pPr>
            <a:r>
              <a:rPr lang="ja-JP" altLang="en-US" b="1" dirty="0"/>
              <a:t>（４）能力細目</a:t>
            </a:r>
          </a:p>
          <a:p>
            <a:pPr fontAlgn="base">
              <a:lnSpc>
                <a:spcPct val="110000"/>
              </a:lnSpc>
              <a:buNone/>
            </a:pPr>
            <a:r>
              <a:rPr lang="ja-JP" altLang="en-US" dirty="0"/>
              <a:t>　</a:t>
            </a:r>
            <a:r>
              <a:rPr lang="ja-JP" altLang="en-US" sz="1800" dirty="0"/>
              <a:t>「能力ユニット」の内容をさらに細分化したもので、</a:t>
            </a:r>
            <a:r>
              <a:rPr lang="ja-JP" altLang="en-US" sz="1800" dirty="0">
                <a:solidFill>
                  <a:srgbClr val="FF0000"/>
                </a:solidFill>
              </a:rPr>
              <a:t>概ね「作業」単位で括った　能力の要素を表している。</a:t>
            </a:r>
            <a:endParaRPr lang="en-US" altLang="ja-JP" sz="1800" dirty="0">
              <a:solidFill>
                <a:srgbClr val="FF0000"/>
              </a:solidFill>
            </a:endParaRPr>
          </a:p>
          <a:p>
            <a:pPr fontAlgn="base">
              <a:lnSpc>
                <a:spcPct val="110000"/>
              </a:lnSpc>
              <a:buNone/>
            </a:pPr>
            <a:endParaRPr lang="ja-JP" altLang="en-US" dirty="0"/>
          </a:p>
          <a:p>
            <a:pPr fontAlgn="base">
              <a:lnSpc>
                <a:spcPct val="110000"/>
              </a:lnSpc>
              <a:buNone/>
            </a:pPr>
            <a:r>
              <a:rPr lang="ja-JP" altLang="en-US" b="1" dirty="0"/>
              <a:t>（５）職務遂行のための基準</a:t>
            </a:r>
          </a:p>
          <a:p>
            <a:pPr fontAlgn="base">
              <a:lnSpc>
                <a:spcPct val="110000"/>
              </a:lnSpc>
              <a:buNone/>
            </a:pPr>
            <a:r>
              <a:rPr lang="ja-JP" altLang="en-US" dirty="0"/>
              <a:t>　</a:t>
            </a:r>
            <a:r>
              <a:rPr lang="ja-JP" altLang="en-US" sz="1800" dirty="0"/>
              <a:t> 「能力細目」の仕事を確実に遂行できるか否かの判断基準となる</a:t>
            </a:r>
            <a:r>
              <a:rPr lang="ja-JP" altLang="en-US" sz="1800" dirty="0">
                <a:solidFill>
                  <a:srgbClr val="FF0000"/>
                </a:solidFill>
              </a:rPr>
              <a:t>典型的な行動例や技能・ 技術を列挙したもの。</a:t>
            </a:r>
            <a:r>
              <a:rPr lang="ja-JP" altLang="en-US" sz="1800" dirty="0"/>
              <a:t>いわゆる「コンピテンシー」と呼ばれる思考特性・　行動特性をも含んだ内容となっている</a:t>
            </a:r>
            <a:r>
              <a:rPr lang="ja-JP" altLang="en-US" dirty="0"/>
              <a:t>。</a:t>
            </a:r>
            <a:endParaRPr lang="en-US" altLang="ja-JP" dirty="0"/>
          </a:p>
          <a:p>
            <a:pPr fontAlgn="base">
              <a:lnSpc>
                <a:spcPct val="110000"/>
              </a:lnSpc>
              <a:buNone/>
            </a:pPr>
            <a:endParaRPr kumimoji="1" lang="en-US" altLang="ja-JP" dirty="0"/>
          </a:p>
          <a:p>
            <a:pPr fontAlgn="base">
              <a:lnSpc>
                <a:spcPct val="110000"/>
              </a:lnSpc>
              <a:buNone/>
            </a:pPr>
            <a:r>
              <a:rPr lang="ja-JP" altLang="en-US" b="1" dirty="0"/>
              <a:t>（６）必要な知識 </a:t>
            </a:r>
          </a:p>
          <a:p>
            <a:pPr fontAlgn="base">
              <a:lnSpc>
                <a:spcPct val="110000"/>
              </a:lnSpc>
              <a:buNone/>
            </a:pPr>
            <a:r>
              <a:rPr lang="ja-JP" altLang="en-US" dirty="0"/>
              <a:t>　　</a:t>
            </a:r>
            <a:r>
              <a:rPr lang="ja-JP" altLang="en-US" sz="1800" dirty="0"/>
              <a:t>必要な知識 「能力ユニット」に対応する</a:t>
            </a:r>
            <a:r>
              <a:rPr lang="ja-JP" altLang="en-US" sz="1800" dirty="0">
                <a:solidFill>
                  <a:srgbClr val="FF0000"/>
                </a:solidFill>
              </a:rPr>
              <a:t>課業を遂行するために、前提として　必要となる知識</a:t>
            </a:r>
            <a:r>
              <a:rPr lang="ja-JP" altLang="en-US" sz="1800" dirty="0"/>
              <a:t>を表している。</a:t>
            </a:r>
            <a:endParaRPr lang="en-US" altLang="ja-JP" sz="1800" dirty="0"/>
          </a:p>
          <a:p>
            <a:pPr fontAlgn="base">
              <a:lnSpc>
                <a:spcPct val="110000"/>
              </a:lnSpc>
              <a:buNone/>
            </a:pPr>
            <a:endParaRPr kumimoji="1" lang="en-US" altLang="ja-JP" dirty="0"/>
          </a:p>
          <a:p>
            <a:pPr fontAlgn="base">
              <a:lnSpc>
                <a:spcPct val="110000"/>
              </a:lnSpc>
              <a:buNone/>
            </a:pPr>
            <a:endParaRPr kumimoji="1" lang="ja-JP" altLang="en-US" dirty="0"/>
          </a:p>
        </p:txBody>
      </p:sp>
      <p:sp>
        <p:nvSpPr>
          <p:cNvPr id="7" name="正方形/長方形 6"/>
          <p:cNvSpPr/>
          <p:nvPr/>
        </p:nvSpPr>
        <p:spPr>
          <a:xfrm>
            <a:off x="446314" y="838200"/>
            <a:ext cx="6999515"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職業能力評価基準で用いる用語の定義</a:t>
            </a:r>
            <a:endParaRPr kumimoji="1" lang="ja-JP" altLang="en-US" sz="2000" b="1" u="sng" dirty="0">
              <a:solidFill>
                <a:schemeClr val="tx1"/>
              </a:solidFill>
              <a:latin typeface="メイリオ" pitchFamily="50" charset="-128"/>
              <a:ea typeface="メイリオ"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2232" y="282699"/>
            <a:ext cx="8490857" cy="549274"/>
          </a:xfrm>
        </p:spPr>
        <p:txBody>
          <a:bodyPr/>
          <a:lstStyle/>
          <a:p>
            <a:r>
              <a:rPr lang="ja-JP" altLang="en-US" dirty="0"/>
              <a:t>３．職業能力評価基準の位置づけ及び枠組み</a:t>
            </a:r>
            <a:endParaRPr kumimoji="1" lang="ja-JP" altLang="en-US" dirty="0"/>
          </a:p>
        </p:txBody>
      </p:sp>
      <p:sp>
        <p:nvSpPr>
          <p:cNvPr id="5" name="フッター プレースホルダー 4"/>
          <p:cNvSpPr>
            <a:spLocks noGrp="1"/>
          </p:cNvSpPr>
          <p:nvPr>
            <p:ph type="ftr" sz="quarter" idx="11"/>
          </p:nvPr>
        </p:nvSpPr>
        <p:spPr>
          <a:xfrm>
            <a:off x="3025140" y="6661852"/>
            <a:ext cx="3086100" cy="249385"/>
          </a:xfrm>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a:xfrm>
            <a:off x="6745689" y="6661852"/>
            <a:ext cx="2057400" cy="249385"/>
          </a:xfrm>
        </p:spPr>
        <p:txBody>
          <a:bodyPr/>
          <a:lstStyle/>
          <a:p>
            <a:fld id="{E9C00F16-4FD0-4EF1-8A08-D88BD12000DA}" type="slidenum">
              <a:rPr lang="ja-JP" altLang="en-US" smtClean="0"/>
              <a:pPr/>
              <a:t>13</a:t>
            </a:fld>
            <a:endParaRPr lang="ja-JP" altLang="en-US"/>
          </a:p>
        </p:txBody>
      </p:sp>
      <p:graphicFrame>
        <p:nvGraphicFramePr>
          <p:cNvPr id="7" name="表 6"/>
          <p:cNvGraphicFramePr>
            <a:graphicFrameLocks noGrp="1"/>
          </p:cNvGraphicFramePr>
          <p:nvPr/>
        </p:nvGraphicFramePr>
        <p:xfrm>
          <a:off x="6291939" y="1186548"/>
          <a:ext cx="1759858" cy="1654648"/>
        </p:xfrm>
        <a:graphic>
          <a:graphicData uri="http://schemas.openxmlformats.org/drawingml/2006/table">
            <a:tbl>
              <a:tblPr firstRow="1" bandRow="1">
                <a:tableStyleId>{93296810-A885-4BE3-A3E7-6D5BEEA58F35}</a:tableStyleId>
              </a:tblPr>
              <a:tblGrid>
                <a:gridCol w="1759858">
                  <a:extLst>
                    <a:ext uri="{9D8B030D-6E8A-4147-A177-3AD203B41FA5}">
                      <a16:colId xmlns:a16="http://schemas.microsoft.com/office/drawing/2014/main" val="20000"/>
                    </a:ext>
                  </a:extLst>
                </a:gridCol>
              </a:tblGrid>
              <a:tr h="362913">
                <a:tc>
                  <a:txBody>
                    <a:bodyPr/>
                    <a:lstStyle/>
                    <a:p>
                      <a:r>
                        <a:rPr kumimoji="1" lang="ja-JP" altLang="en-US" sz="1100" dirty="0">
                          <a:latin typeface="ＭＳ Ｐゴシック" panose="020B0600070205080204" pitchFamily="50" charset="-128"/>
                          <a:ea typeface="ＭＳ Ｐゴシック" panose="020B0600070205080204" pitchFamily="50" charset="-128"/>
                        </a:rPr>
                        <a:t>建設業関係</a:t>
                      </a:r>
                    </a:p>
                  </a:txBody>
                  <a:tcPr/>
                </a:tc>
                <a:extLst>
                  <a:ext uri="{0D108BD9-81ED-4DB2-BD59-A6C34878D82A}">
                    <a16:rowId xmlns:a16="http://schemas.microsoft.com/office/drawing/2014/main" val="10000"/>
                  </a:ext>
                </a:extLst>
              </a:tr>
              <a:tr h="1291735">
                <a:tc>
                  <a:txBody>
                    <a:bodyPr/>
                    <a:lstStyle/>
                    <a:p>
                      <a:pPr marL="171450" indent="-171450">
                        <a:buFont typeface="Wingdings" panose="05000000000000000000" pitchFamily="2" charset="2"/>
                        <a:buChar char="l"/>
                      </a:pPr>
                      <a:r>
                        <a:rPr kumimoji="1" lang="zh-TW" altLang="en-US" sz="1100" dirty="0">
                          <a:latin typeface="ＭＳ Ｐゴシック" panose="020B0600070205080204" pitchFamily="50" charset="-128"/>
                          <a:ea typeface="ＭＳ Ｐゴシック" panose="020B0600070205080204" pitchFamily="50" charset="-128"/>
                        </a:rPr>
                        <a:t>総合工事業</a:t>
                      </a:r>
                    </a:p>
                    <a:p>
                      <a:pPr marL="171450" indent="-171450">
                        <a:buFont typeface="Wingdings" panose="05000000000000000000" pitchFamily="2" charset="2"/>
                        <a:buChar char="l"/>
                      </a:pPr>
                      <a:r>
                        <a:rPr kumimoji="1" lang="zh-TW" altLang="en-US" sz="1100" dirty="0">
                          <a:latin typeface="ＭＳ Ｐゴシック" panose="020B0600070205080204" pitchFamily="50" charset="-128"/>
                          <a:ea typeface="ＭＳ Ｐゴシック" panose="020B0600070205080204" pitchFamily="50" charset="-128"/>
                        </a:rPr>
                        <a:t>鉄筋工事業</a:t>
                      </a:r>
                    </a:p>
                    <a:p>
                      <a:pPr marL="171450" indent="-171450">
                        <a:buFont typeface="Wingdings" panose="05000000000000000000" pitchFamily="2" charset="2"/>
                        <a:buChar char="l"/>
                      </a:pPr>
                      <a:r>
                        <a:rPr kumimoji="1" lang="zh-TW" altLang="en-US" sz="1100" dirty="0">
                          <a:latin typeface="ＭＳ Ｐゴシック" panose="020B0600070205080204" pitchFamily="50" charset="-128"/>
                          <a:ea typeface="ＭＳ Ｐゴシック" panose="020B0600070205080204" pitchFamily="50" charset="-128"/>
                        </a:rPr>
                        <a:t>型枠工事業</a:t>
                      </a:r>
                    </a:p>
                    <a:p>
                      <a:pPr marL="171450" indent="-171450">
                        <a:buFont typeface="Wingdings" panose="05000000000000000000" pitchFamily="2" charset="2"/>
                        <a:buChar char="l"/>
                      </a:pPr>
                      <a:r>
                        <a:rPr kumimoji="1" lang="zh-TW" altLang="en-US" sz="1100" dirty="0">
                          <a:latin typeface="ＭＳ Ｐゴシック" panose="020B0600070205080204" pitchFamily="50" charset="-128"/>
                          <a:ea typeface="ＭＳ Ｐゴシック" panose="020B0600070205080204" pitchFamily="50" charset="-128"/>
                        </a:rPr>
                        <a:t>防水工事業</a:t>
                      </a:r>
                    </a:p>
                    <a:p>
                      <a:pPr marL="171450" indent="-171450">
                        <a:buFont typeface="Wingdings" panose="05000000000000000000" pitchFamily="2" charset="2"/>
                        <a:buChar char="l"/>
                      </a:pPr>
                      <a:r>
                        <a:rPr kumimoji="1" lang="zh-TW" altLang="en-US" sz="1100" dirty="0">
                          <a:latin typeface="ＭＳ Ｐゴシック" panose="020B0600070205080204" pitchFamily="50" charset="-128"/>
                          <a:ea typeface="ＭＳ Ｐゴシック" panose="020B0600070205080204" pitchFamily="50" charset="-128"/>
                        </a:rPr>
                        <a:t>左官工事業</a:t>
                      </a:r>
                    </a:p>
                    <a:p>
                      <a:pPr marL="171450" indent="-171450">
                        <a:buFont typeface="Wingdings" panose="05000000000000000000" pitchFamily="2" charset="2"/>
                        <a:buChar char="l"/>
                      </a:pPr>
                      <a:r>
                        <a:rPr kumimoji="1" lang="zh-TW" altLang="en-US" sz="1100" dirty="0">
                          <a:latin typeface="ＭＳ Ｐゴシック" panose="020B0600070205080204" pitchFamily="50" charset="-128"/>
                          <a:ea typeface="ＭＳ Ｐゴシック" panose="020B0600070205080204" pitchFamily="50" charset="-128"/>
                        </a:rPr>
                        <a:t>造園工事業</a:t>
                      </a:r>
                    </a:p>
                    <a:p>
                      <a:pPr marL="171450" indent="-171450">
                        <a:buFont typeface="Wingdings" panose="05000000000000000000" pitchFamily="2" charset="2"/>
                        <a:buChar char="l"/>
                      </a:pPr>
                      <a:r>
                        <a:rPr kumimoji="1" lang="zh-TW" altLang="en-US" sz="1100" dirty="0">
                          <a:latin typeface="ＭＳ Ｐゴシック" panose="020B0600070205080204" pitchFamily="50" charset="-128"/>
                          <a:ea typeface="ＭＳ Ｐゴシック" panose="020B0600070205080204" pitchFamily="50" charset="-128"/>
                        </a:rPr>
                        <a:t>電気通信工事業</a:t>
                      </a:r>
                      <a:endParaRPr kumimoji="1" lang="ja-JP" altLang="en-US"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42" name="表 41"/>
          <p:cNvGraphicFramePr>
            <a:graphicFrameLocks noGrp="1"/>
          </p:cNvGraphicFramePr>
          <p:nvPr/>
        </p:nvGraphicFramePr>
        <p:xfrm>
          <a:off x="2648851" y="1197121"/>
          <a:ext cx="1759858" cy="3144520"/>
        </p:xfrm>
        <a:graphic>
          <a:graphicData uri="http://schemas.openxmlformats.org/drawingml/2006/table">
            <a:tbl>
              <a:tblPr firstRow="1" bandRow="1">
                <a:tableStyleId>{93296810-A885-4BE3-A3E7-6D5BEEA58F35}</a:tableStyleId>
              </a:tblPr>
              <a:tblGrid>
                <a:gridCol w="1759858">
                  <a:extLst>
                    <a:ext uri="{9D8B030D-6E8A-4147-A177-3AD203B41FA5}">
                      <a16:colId xmlns:a16="http://schemas.microsoft.com/office/drawing/2014/main" val="20000"/>
                    </a:ext>
                  </a:extLst>
                </a:gridCol>
              </a:tblGrid>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サービス業関係</a:t>
                      </a:r>
                    </a:p>
                  </a:txBody>
                  <a:tcPr/>
                </a:tc>
                <a:extLst>
                  <a:ext uri="{0D108BD9-81ED-4DB2-BD59-A6C34878D82A}">
                    <a16:rowId xmlns:a16="http://schemas.microsoft.com/office/drawing/2014/main" val="10000"/>
                  </a:ext>
                </a:extLst>
              </a:tr>
              <a:tr h="370840">
                <a:tc>
                  <a:txBody>
                    <a:bodyPr/>
                    <a:lstStyle/>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ホテル業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市場調査業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外食産業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広告業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フィットネス産業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クリーニング業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在宅介護業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ボウリング場業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写真館業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産業廃棄物処理業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ビルメンテナンス業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旅館業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施設介護業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添乗サービス業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葬祭業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エステティック業</a:t>
                      </a:r>
                      <a:endParaRPr kumimoji="1" lang="ja-JP" altLang="en-US"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43" name="表 42"/>
          <p:cNvGraphicFramePr>
            <a:graphicFrameLocks noGrp="1"/>
          </p:cNvGraphicFramePr>
          <p:nvPr/>
        </p:nvGraphicFramePr>
        <p:xfrm>
          <a:off x="4470395" y="1197121"/>
          <a:ext cx="1759858" cy="2976880"/>
        </p:xfrm>
        <a:graphic>
          <a:graphicData uri="http://schemas.openxmlformats.org/drawingml/2006/table">
            <a:tbl>
              <a:tblPr firstRow="1" bandRow="1">
                <a:tableStyleId>{93296810-A885-4BE3-A3E7-6D5BEEA58F35}</a:tableStyleId>
              </a:tblPr>
              <a:tblGrid>
                <a:gridCol w="1759858">
                  <a:extLst>
                    <a:ext uri="{9D8B030D-6E8A-4147-A177-3AD203B41FA5}">
                      <a16:colId xmlns:a16="http://schemas.microsoft.com/office/drawing/2014/main" val="20000"/>
                    </a:ext>
                  </a:extLst>
                </a:gridCol>
              </a:tblGrid>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製造業関係</a:t>
                      </a:r>
                    </a:p>
                  </a:txBody>
                  <a:tcPr/>
                </a:tc>
                <a:extLst>
                  <a:ext uri="{0D108BD9-81ED-4DB2-BD59-A6C34878D82A}">
                    <a16:rowId xmlns:a16="http://schemas.microsoft.com/office/drawing/2014/main" val="10000"/>
                  </a:ext>
                </a:extLst>
              </a:tr>
              <a:tr h="370840">
                <a:tc>
                  <a:txBody>
                    <a:bodyPr/>
                    <a:lstStyle/>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電気機械器具製造業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プラスチック製品製造業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フルードパワー分野</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ファインセラミックス製品製造業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自動車製造業</a:t>
                      </a:r>
                      <a:r>
                        <a:rPr kumimoji="1" lang="en-US" altLang="ja-JP" sz="1100" dirty="0">
                          <a:latin typeface="ＭＳ Ｐゴシック" panose="020B0600070205080204" pitchFamily="50" charset="-128"/>
                          <a:ea typeface="+mn-ea"/>
                        </a:rPr>
                        <a:t>(</a:t>
                      </a:r>
                      <a:r>
                        <a:rPr kumimoji="1" lang="ja-JP" altLang="en-US" sz="1100" dirty="0">
                          <a:latin typeface="ＭＳ Ｐゴシック" panose="020B0600070205080204" pitchFamily="50" charset="-128"/>
                          <a:ea typeface="+mn-ea"/>
                        </a:rPr>
                        <a:t>「組立」職種</a:t>
                      </a:r>
                      <a:r>
                        <a:rPr kumimoji="1" lang="en-US" altLang="ja-JP" sz="1100" dirty="0">
                          <a:latin typeface="ＭＳ Ｐゴシック" panose="020B0600070205080204" pitchFamily="50" charset="-128"/>
                          <a:ea typeface="+mn-ea"/>
                        </a:rPr>
                        <a:t>)</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光学機器製造業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パン製造業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軽金属製品製造業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鍛造業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金属プレス加工業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石油精製業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ねじ製造業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鋳造業</a:t>
                      </a:r>
                      <a:endParaRPr kumimoji="1" lang="ja-JP" altLang="en-US"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44" name="表 43"/>
          <p:cNvGraphicFramePr>
            <a:graphicFrameLocks noGrp="1"/>
          </p:cNvGraphicFramePr>
          <p:nvPr>
            <p:extLst>
              <p:ext uri="{D42A27DB-BD31-4B8C-83A1-F6EECF244321}">
                <p14:modId xmlns:p14="http://schemas.microsoft.com/office/powerpoint/2010/main" val="2467773514"/>
              </p:ext>
            </p:extLst>
          </p:nvPr>
        </p:nvGraphicFramePr>
        <p:xfrm>
          <a:off x="2562501" y="4390119"/>
          <a:ext cx="3667752" cy="1468120"/>
        </p:xfrm>
        <a:graphic>
          <a:graphicData uri="http://schemas.openxmlformats.org/drawingml/2006/table">
            <a:tbl>
              <a:tblPr firstRow="1" bandRow="1">
                <a:tableStyleId>{93296810-A885-4BE3-A3E7-6D5BEEA58F35}</a:tableStyleId>
              </a:tblPr>
              <a:tblGrid>
                <a:gridCol w="3667752">
                  <a:extLst>
                    <a:ext uri="{9D8B030D-6E8A-4147-A177-3AD203B41FA5}">
                      <a16:colId xmlns:a16="http://schemas.microsoft.com/office/drawing/2014/main" val="20000"/>
                    </a:ext>
                  </a:extLst>
                </a:gridCol>
              </a:tblGrid>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卸売・小売業関係</a:t>
                      </a:r>
                    </a:p>
                  </a:txBody>
                  <a:tcPr/>
                </a:tc>
                <a:extLst>
                  <a:ext uri="{0D108BD9-81ED-4DB2-BD59-A6C34878D82A}">
                    <a16:rowId xmlns:a16="http://schemas.microsoft.com/office/drawing/2014/main" val="10000"/>
                  </a:ext>
                </a:extLst>
              </a:tr>
              <a:tr h="370840">
                <a:tc>
                  <a:txBody>
                    <a:bodyPr/>
                    <a:lstStyle/>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スーパーマーケット業                                   </a:t>
                      </a:r>
                      <a:endParaRPr kumimoji="1" lang="en-US" altLang="ja-JP" sz="1100" dirty="0">
                        <a:latin typeface="ＭＳ Ｐゴシック" panose="020B0600070205080204" pitchFamily="50" charset="-128"/>
                        <a:ea typeface="+mn-ea"/>
                      </a:endParaRP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卸売業（食品・菓子・雑貨等）</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ＤＩＹ業　　　　　　　　　　　　　　　　　　　　　　　　　　</a:t>
                      </a:r>
                      <a:endParaRPr kumimoji="1" lang="en-US" altLang="ja-JP" sz="1100" dirty="0">
                        <a:latin typeface="ＭＳ Ｐゴシック" panose="020B0600070205080204" pitchFamily="50" charset="-128"/>
                        <a:ea typeface="+mn-ea"/>
                      </a:endParaRP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コンビニエンスストア業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専門店業（「店舗マネジメント」職種）</a:t>
                      </a:r>
                      <a:r>
                        <a:rPr kumimoji="1" lang="ja-JP" altLang="en-US" sz="1100" baseline="0" dirty="0">
                          <a:latin typeface="ＭＳ Ｐゴシック" panose="020B0600070205080204" pitchFamily="50" charset="-128"/>
                          <a:ea typeface="+mn-ea"/>
                        </a:rPr>
                        <a:t>               </a:t>
                      </a:r>
                      <a:r>
                        <a:rPr kumimoji="1" lang="ja-JP" altLang="en-US" sz="1100" dirty="0">
                          <a:latin typeface="ＭＳ Ｐゴシック" panose="020B0600070205080204" pitchFamily="50" charset="-128"/>
                          <a:ea typeface="+mn-ea"/>
                        </a:rPr>
                        <a:t> </a:t>
                      </a:r>
                      <a:endParaRPr kumimoji="1" lang="en-US" altLang="ja-JP" sz="1100" dirty="0">
                        <a:latin typeface="ＭＳ Ｐゴシック" panose="020B0600070205080204" pitchFamily="50" charset="-128"/>
                        <a:ea typeface="+mn-ea"/>
                      </a:endParaRP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百貨店業（「販売」職種）</a:t>
                      </a:r>
                      <a:endParaRPr kumimoji="1" lang="ja-JP" altLang="en-US" sz="1100" dirty="0">
                        <a:solidFill>
                          <a:srgbClr val="00B0F0"/>
                        </a:solidFill>
                        <a:latin typeface="ＭＳ Ｐゴシック" panose="020B0600070205080204" pitchFamily="50" charset="-128"/>
                        <a:ea typeface="+mn-ea"/>
                      </a:endParaRPr>
                    </a:p>
                  </a:txBody>
                  <a:tcPr/>
                </a:tc>
                <a:extLst>
                  <a:ext uri="{0D108BD9-81ED-4DB2-BD59-A6C34878D82A}">
                    <a16:rowId xmlns:a16="http://schemas.microsoft.com/office/drawing/2014/main" val="10001"/>
                  </a:ext>
                </a:extLst>
              </a:tr>
            </a:tbl>
          </a:graphicData>
        </a:graphic>
      </p:graphicFrame>
      <p:graphicFrame>
        <p:nvGraphicFramePr>
          <p:cNvPr id="46" name="表 45"/>
          <p:cNvGraphicFramePr>
            <a:graphicFrameLocks noGrp="1"/>
          </p:cNvGraphicFramePr>
          <p:nvPr>
            <p:extLst>
              <p:ext uri="{D42A27DB-BD31-4B8C-83A1-F6EECF244321}">
                <p14:modId xmlns:p14="http://schemas.microsoft.com/office/powerpoint/2010/main" val="310024679"/>
              </p:ext>
            </p:extLst>
          </p:nvPr>
        </p:nvGraphicFramePr>
        <p:xfrm>
          <a:off x="728625" y="4862130"/>
          <a:ext cx="1759858" cy="1468120"/>
        </p:xfrm>
        <a:graphic>
          <a:graphicData uri="http://schemas.openxmlformats.org/drawingml/2006/table">
            <a:tbl>
              <a:tblPr firstRow="1" bandRow="1">
                <a:tableStyleId>{93296810-A885-4BE3-A3E7-6D5BEEA58F35}</a:tableStyleId>
              </a:tblPr>
              <a:tblGrid>
                <a:gridCol w="1759858">
                  <a:extLst>
                    <a:ext uri="{9D8B030D-6E8A-4147-A177-3AD203B41FA5}">
                      <a16:colId xmlns:a16="http://schemas.microsoft.com/office/drawing/2014/main" val="20000"/>
                    </a:ext>
                  </a:extLst>
                </a:gridCol>
              </a:tblGrid>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運輸業関係</a:t>
                      </a:r>
                    </a:p>
                  </a:txBody>
                  <a:tcPr/>
                </a:tc>
                <a:extLst>
                  <a:ext uri="{0D108BD9-81ED-4DB2-BD59-A6C34878D82A}">
                    <a16:rowId xmlns:a16="http://schemas.microsoft.com/office/drawing/2014/main" val="10000"/>
                  </a:ext>
                </a:extLst>
              </a:tr>
              <a:tr h="370840">
                <a:tc>
                  <a:txBody>
                    <a:bodyPr/>
                    <a:lstStyle/>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ロジスティクス分野</a:t>
                      </a:r>
                      <a:br>
                        <a:rPr kumimoji="1" lang="en-US" altLang="ja-JP" sz="1100" dirty="0">
                          <a:latin typeface="ＭＳ Ｐゴシック" panose="020B0600070205080204" pitchFamily="50" charset="-128"/>
                          <a:ea typeface="+mn-ea"/>
                        </a:rPr>
                      </a:br>
                      <a:r>
                        <a:rPr kumimoji="1" lang="en-US" altLang="ja-JP" sz="1100" dirty="0">
                          <a:latin typeface="ＭＳ Ｐゴシック" panose="020B0600070205080204" pitchFamily="50" charset="-128"/>
                          <a:ea typeface="+mn-ea"/>
                        </a:rPr>
                        <a:t>【</a:t>
                      </a:r>
                      <a:r>
                        <a:rPr kumimoji="1" lang="ja-JP" altLang="en-US" sz="1100" dirty="0">
                          <a:latin typeface="ＭＳ Ｐゴシック" panose="020B0600070205080204" pitchFamily="50" charset="-128"/>
                          <a:ea typeface="+mn-ea"/>
                        </a:rPr>
                        <a:t>運送業</a:t>
                      </a:r>
                      <a:r>
                        <a:rPr kumimoji="1" lang="en-US" altLang="ja-JP" sz="1100" dirty="0">
                          <a:latin typeface="ＭＳ Ｐゴシック" panose="020B0600070205080204" pitchFamily="50" charset="-128"/>
                          <a:ea typeface="+mn-ea"/>
                        </a:rPr>
                        <a:t>】</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ロジスティクス分野</a:t>
                      </a:r>
                      <a:br>
                        <a:rPr kumimoji="1" lang="en-US" altLang="ja-JP" sz="1100" dirty="0">
                          <a:latin typeface="ＭＳ Ｐゴシック" panose="020B0600070205080204" pitchFamily="50" charset="-128"/>
                          <a:ea typeface="+mn-ea"/>
                        </a:rPr>
                      </a:br>
                      <a:r>
                        <a:rPr kumimoji="1" lang="en-US" altLang="ja-JP" sz="1100" dirty="0">
                          <a:latin typeface="ＭＳ Ｐゴシック" panose="020B0600070205080204" pitchFamily="50" charset="-128"/>
                          <a:ea typeface="+mn-ea"/>
                        </a:rPr>
                        <a:t>【</a:t>
                      </a:r>
                      <a:r>
                        <a:rPr kumimoji="1" lang="ja-JP" altLang="en-US" sz="1100" dirty="0">
                          <a:latin typeface="ＭＳ Ｐゴシック" panose="020B0600070205080204" pitchFamily="50" charset="-128"/>
                          <a:ea typeface="+mn-ea"/>
                        </a:rPr>
                        <a:t>倉庫業</a:t>
                      </a:r>
                      <a:r>
                        <a:rPr kumimoji="1" lang="en-US" altLang="ja-JP" sz="1100" dirty="0">
                          <a:latin typeface="ＭＳ Ｐゴシック" panose="020B0600070205080204" pitchFamily="50" charset="-128"/>
                          <a:ea typeface="+mn-ea"/>
                        </a:rPr>
                        <a:t>】</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マテリアル・ハンドリング業</a:t>
                      </a:r>
                      <a:endParaRPr kumimoji="1" lang="ja-JP" altLang="en-US"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47" name="表 46"/>
          <p:cNvGraphicFramePr>
            <a:graphicFrameLocks noGrp="1"/>
          </p:cNvGraphicFramePr>
          <p:nvPr/>
        </p:nvGraphicFramePr>
        <p:xfrm>
          <a:off x="6291939" y="2922533"/>
          <a:ext cx="1759858" cy="797560"/>
        </p:xfrm>
        <a:graphic>
          <a:graphicData uri="http://schemas.openxmlformats.org/drawingml/2006/table">
            <a:tbl>
              <a:tblPr firstRow="1" bandRow="1">
                <a:tableStyleId>{93296810-A885-4BE3-A3E7-6D5BEEA58F35}</a:tableStyleId>
              </a:tblPr>
              <a:tblGrid>
                <a:gridCol w="1759858">
                  <a:extLst>
                    <a:ext uri="{9D8B030D-6E8A-4147-A177-3AD203B41FA5}">
                      <a16:colId xmlns:a16="http://schemas.microsoft.com/office/drawing/2014/main" val="20000"/>
                    </a:ext>
                  </a:extLst>
                </a:gridCol>
              </a:tblGrid>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金融・保健業関係</a:t>
                      </a:r>
                    </a:p>
                  </a:txBody>
                  <a:tcPr/>
                </a:tc>
                <a:extLst>
                  <a:ext uri="{0D108BD9-81ED-4DB2-BD59-A6C34878D82A}">
                    <a16:rowId xmlns:a16="http://schemas.microsoft.com/office/drawing/2014/main" val="10000"/>
                  </a:ext>
                </a:extLst>
              </a:tr>
              <a:tr h="370840">
                <a:tc>
                  <a:txBody>
                    <a:bodyPr/>
                    <a:lstStyle/>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クレジットカード業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信用金庫業</a:t>
                      </a:r>
                      <a:endParaRPr kumimoji="1" lang="ja-JP" altLang="en-US"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48" name="表 47"/>
          <p:cNvGraphicFramePr>
            <a:graphicFrameLocks noGrp="1"/>
          </p:cNvGraphicFramePr>
          <p:nvPr/>
        </p:nvGraphicFramePr>
        <p:xfrm>
          <a:off x="6291939" y="3801431"/>
          <a:ext cx="1759858" cy="2306320"/>
        </p:xfrm>
        <a:graphic>
          <a:graphicData uri="http://schemas.openxmlformats.org/drawingml/2006/table">
            <a:tbl>
              <a:tblPr firstRow="1" bandRow="1">
                <a:tableStyleId>{93296810-A885-4BE3-A3E7-6D5BEEA58F35}</a:tableStyleId>
              </a:tblPr>
              <a:tblGrid>
                <a:gridCol w="1759858">
                  <a:extLst>
                    <a:ext uri="{9D8B030D-6E8A-4147-A177-3AD203B41FA5}">
                      <a16:colId xmlns:a16="http://schemas.microsoft.com/office/drawing/2014/main" val="20000"/>
                    </a:ext>
                  </a:extLst>
                </a:gridCol>
              </a:tblGrid>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その他</a:t>
                      </a:r>
                    </a:p>
                  </a:txBody>
                  <a:tcPr/>
                </a:tc>
                <a:extLst>
                  <a:ext uri="{0D108BD9-81ED-4DB2-BD59-A6C34878D82A}">
                    <a16:rowId xmlns:a16="http://schemas.microsoft.com/office/drawing/2014/main" val="10000"/>
                  </a:ext>
                </a:extLst>
              </a:tr>
              <a:tr h="370840">
                <a:tc>
                  <a:txBody>
                    <a:bodyPr/>
                    <a:lstStyle/>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印刷業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アパレル分野</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エンジニアリング業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自動販売機製造・管理運営業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イベント産業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プラントメンテナンス業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ウェブ・コンテンツ制作業（モバイル）</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屋外広告業</a:t>
                      </a: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mn-ea"/>
                        </a:rPr>
                        <a:t>ディスプレイ業</a:t>
                      </a:r>
                      <a:endParaRPr kumimoji="1" lang="ja-JP" altLang="en-US" sz="11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1834269514"/>
              </p:ext>
            </p:extLst>
          </p:nvPr>
        </p:nvGraphicFramePr>
        <p:xfrm>
          <a:off x="728625" y="1205435"/>
          <a:ext cx="1696523" cy="2458025"/>
        </p:xfrm>
        <a:graphic>
          <a:graphicData uri="http://schemas.openxmlformats.org/drawingml/2006/table">
            <a:tbl>
              <a:tblPr firstRow="1" bandRow="1">
                <a:tableStyleId>{93296810-A885-4BE3-A3E7-6D5BEEA58F35}</a:tableStyleId>
              </a:tblPr>
              <a:tblGrid>
                <a:gridCol w="1696523">
                  <a:extLst>
                    <a:ext uri="{9D8B030D-6E8A-4147-A177-3AD203B41FA5}">
                      <a16:colId xmlns:a16="http://schemas.microsoft.com/office/drawing/2014/main" val="20000"/>
                    </a:ext>
                  </a:extLst>
                </a:gridCol>
              </a:tblGrid>
              <a:tr h="324477">
                <a:tc>
                  <a:txBody>
                    <a:bodyPr/>
                    <a:lstStyle/>
                    <a:p>
                      <a:r>
                        <a:rPr kumimoji="1" lang="ja-JP" altLang="en-US" sz="1100" dirty="0">
                          <a:latin typeface="ＭＳ Ｐゴシック" panose="020B0600070205080204" pitchFamily="50" charset="-128"/>
                          <a:ea typeface="ＭＳ Ｐゴシック" panose="020B0600070205080204" pitchFamily="50" charset="-128"/>
                        </a:rPr>
                        <a:t>事務系職種</a:t>
                      </a:r>
                    </a:p>
                  </a:txBody>
                  <a:tcPr/>
                </a:tc>
                <a:extLst>
                  <a:ext uri="{0D108BD9-81ED-4DB2-BD59-A6C34878D82A}">
                    <a16:rowId xmlns:a16="http://schemas.microsoft.com/office/drawing/2014/main" val="10000"/>
                  </a:ext>
                </a:extLst>
              </a:tr>
              <a:tr h="2133548">
                <a:tc>
                  <a:txBody>
                    <a:bodyPr/>
                    <a:lstStyle/>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ＭＳ Ｐゴシック" panose="020B0600070205080204" pitchFamily="50" charset="-128"/>
                        </a:rPr>
                        <a:t>経営戦略</a:t>
                      </a:r>
                      <a:endParaRPr kumimoji="1" lang="en-US" altLang="ja-JP" sz="1100"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ＭＳ Ｐゴシック" panose="020B0600070205080204" pitchFamily="50" charset="-128"/>
                        </a:rPr>
                        <a:t>人事・人材開発・労務管理</a:t>
                      </a:r>
                      <a:endParaRPr kumimoji="1" lang="en-US" altLang="ja-JP" sz="1100"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ＭＳ Ｐゴシック" panose="020B0600070205080204" pitchFamily="50" charset="-128"/>
                        </a:rPr>
                        <a:t>企業法務・総務・広報</a:t>
                      </a:r>
                      <a:endParaRPr kumimoji="1" lang="en-US" altLang="ja-JP" sz="1100"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l"/>
                      </a:pPr>
                      <a:r>
                        <a:rPr kumimoji="1" lang="ja-JP" altLang="en-US" sz="1100" dirty="0">
                          <a:latin typeface="ＭＳ Ｐゴシック" panose="020B0600070205080204" pitchFamily="50" charset="-128"/>
                          <a:ea typeface="ＭＳ Ｐゴシック" panose="020B0600070205080204" pitchFamily="50" charset="-128"/>
                        </a:rPr>
                        <a:t>経理・財務管理</a:t>
                      </a:r>
                      <a:endParaRPr kumimoji="1" lang="en-US" altLang="ja-JP" sz="1100"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l"/>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経営情報システム</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l"/>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営業・マーケティング・広告</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l"/>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生産管理</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l"/>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ロジスティクス</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l"/>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国際事業</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sp>
        <p:nvSpPr>
          <p:cNvPr id="15" name="正方形/長方形 14"/>
          <p:cNvSpPr/>
          <p:nvPr/>
        </p:nvSpPr>
        <p:spPr>
          <a:xfrm>
            <a:off x="446314" y="838200"/>
            <a:ext cx="6999515"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●職業能力評価基準の職種一覧（参考）</a:t>
            </a:r>
            <a:endParaRPr kumimoji="1" lang="ja-JP" altLang="en-US" sz="2000" b="1" u="sng" dirty="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132297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en-US" dirty="0" err="1"/>
              <a:t>．</a:t>
            </a:r>
            <a:r>
              <a:rPr kumimoji="1" lang="ja-JP" altLang="en-US" dirty="0"/>
              <a:t>職業</a:t>
            </a:r>
            <a:r>
              <a:rPr lang="ja-JP" altLang="ja-JP" dirty="0"/>
              <a:t>能力評価基準の構成</a:t>
            </a:r>
            <a:endParaRPr kumimoji="1" lang="ja-JP" altLang="en-US" dirty="0"/>
          </a:p>
        </p:txBody>
      </p:sp>
      <p:sp>
        <p:nvSpPr>
          <p:cNvPr id="5" name="フッター プレースホルダー 4"/>
          <p:cNvSpPr>
            <a:spLocks noGrp="1"/>
          </p:cNvSpPr>
          <p:nvPr>
            <p:ph type="ftr" sz="quarter" idx="11"/>
          </p:nvPr>
        </p:nvSpPr>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p:txBody>
          <a:bodyPr/>
          <a:lstStyle/>
          <a:p>
            <a:fld id="{E9C00F16-4FD0-4EF1-8A08-D88BD12000DA}" type="slidenum">
              <a:rPr lang="ja-JP" altLang="en-US" smtClean="0"/>
              <a:pPr/>
              <a:t>14</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1414674310"/>
              </p:ext>
            </p:extLst>
          </p:nvPr>
        </p:nvGraphicFramePr>
        <p:xfrm>
          <a:off x="543777" y="1498513"/>
          <a:ext cx="8187072" cy="4610397"/>
        </p:xfrm>
        <a:graphic>
          <a:graphicData uri="http://schemas.openxmlformats.org/drawingml/2006/table">
            <a:tbl>
              <a:tblPr firstRow="1" bandRow="1">
                <a:tableStyleId>{93296810-A885-4BE3-A3E7-6D5BEEA58F35}</a:tableStyleId>
              </a:tblPr>
              <a:tblGrid>
                <a:gridCol w="1350336">
                  <a:extLst>
                    <a:ext uri="{9D8B030D-6E8A-4147-A177-3AD203B41FA5}">
                      <a16:colId xmlns:a16="http://schemas.microsoft.com/office/drawing/2014/main" val="20000"/>
                    </a:ext>
                  </a:extLst>
                </a:gridCol>
                <a:gridCol w="1891078">
                  <a:extLst>
                    <a:ext uri="{9D8B030D-6E8A-4147-A177-3AD203B41FA5}">
                      <a16:colId xmlns:a16="http://schemas.microsoft.com/office/drawing/2014/main" val="20001"/>
                    </a:ext>
                  </a:extLst>
                </a:gridCol>
                <a:gridCol w="4945658">
                  <a:extLst>
                    <a:ext uri="{9D8B030D-6E8A-4147-A177-3AD203B41FA5}">
                      <a16:colId xmlns:a16="http://schemas.microsoft.com/office/drawing/2014/main" val="20002"/>
                    </a:ext>
                  </a:extLst>
                </a:gridCol>
              </a:tblGrid>
              <a:tr h="518580">
                <a:tc>
                  <a:txBody>
                    <a:bodyPr/>
                    <a:lstStyle/>
                    <a:p>
                      <a:r>
                        <a:rPr kumimoji="1" lang="ja-JP" altLang="en-US" sz="1400" dirty="0"/>
                        <a:t>レベル区分</a:t>
                      </a:r>
                    </a:p>
                  </a:txBody>
                  <a:tcPr/>
                </a:tc>
                <a:tc>
                  <a:txBody>
                    <a:bodyPr/>
                    <a:lstStyle/>
                    <a:p>
                      <a:r>
                        <a:rPr kumimoji="1" lang="ja-JP" altLang="en-US" sz="1400" dirty="0"/>
                        <a:t>キャリアパス</a:t>
                      </a:r>
                    </a:p>
                  </a:txBody>
                  <a:tcPr/>
                </a:tc>
                <a:tc>
                  <a:txBody>
                    <a:bodyPr/>
                    <a:lstStyle/>
                    <a:p>
                      <a:r>
                        <a:rPr kumimoji="1" lang="ja-JP" altLang="en-US" sz="1400" dirty="0"/>
                        <a:t>レベル区分目安</a:t>
                      </a:r>
                    </a:p>
                  </a:txBody>
                  <a:tcPr/>
                </a:tc>
                <a:extLst>
                  <a:ext uri="{0D108BD9-81ED-4DB2-BD59-A6C34878D82A}">
                    <a16:rowId xmlns:a16="http://schemas.microsoft.com/office/drawing/2014/main" val="10000"/>
                  </a:ext>
                </a:extLst>
              </a:tr>
              <a:tr h="724593">
                <a:tc>
                  <a:txBody>
                    <a:bodyPr/>
                    <a:lstStyle/>
                    <a:p>
                      <a:r>
                        <a:rPr kumimoji="1" lang="ja-JP" altLang="en-US" sz="1400" dirty="0"/>
                        <a:t>レベル</a:t>
                      </a:r>
                      <a:r>
                        <a:rPr kumimoji="1" lang="en-US" altLang="ja-JP" sz="1400" dirty="0"/>
                        <a:t>1</a:t>
                      </a:r>
                      <a:endParaRPr kumimoji="1" lang="ja-JP" altLang="en-US" sz="1400" dirty="0"/>
                    </a:p>
                  </a:txBody>
                  <a:tcPr/>
                </a:tc>
                <a:tc>
                  <a:txBody>
                    <a:bodyPr/>
                    <a:lstStyle/>
                    <a:p>
                      <a:r>
                        <a:rPr kumimoji="1" lang="ja-JP" altLang="en-US" sz="1400" dirty="0"/>
                        <a:t>スタッフ</a:t>
                      </a:r>
                    </a:p>
                  </a:txBody>
                  <a:tcPr/>
                </a:tc>
                <a:tc>
                  <a:txBody>
                    <a:bodyPr/>
                    <a:lstStyle/>
                    <a:p>
                      <a:r>
                        <a:rPr kumimoji="1" lang="ja-JP" altLang="en-US" sz="1400" dirty="0"/>
                        <a:t>担当者として、上司の指示・助言を踏まえて定常的業務を確実に遂行するために必要な能力水準</a:t>
                      </a:r>
                    </a:p>
                  </a:txBody>
                  <a:tcPr/>
                </a:tc>
                <a:extLst>
                  <a:ext uri="{0D108BD9-81ED-4DB2-BD59-A6C34878D82A}">
                    <a16:rowId xmlns:a16="http://schemas.microsoft.com/office/drawing/2014/main" val="10001"/>
                  </a:ext>
                </a:extLst>
              </a:tr>
              <a:tr h="1022954">
                <a:tc>
                  <a:txBody>
                    <a:bodyPr/>
                    <a:lstStyle/>
                    <a:p>
                      <a:r>
                        <a:rPr kumimoji="1" lang="ja-JP" altLang="en-US" sz="1400" dirty="0"/>
                        <a:t>レベル</a:t>
                      </a:r>
                      <a:r>
                        <a:rPr kumimoji="1" lang="en-US" altLang="ja-JP" sz="1400" dirty="0"/>
                        <a:t>2</a:t>
                      </a:r>
                      <a:endParaRPr kumimoji="1" lang="ja-JP" altLang="en-US" sz="1400" dirty="0"/>
                    </a:p>
                  </a:txBody>
                  <a:tcPr/>
                </a:tc>
                <a:tc>
                  <a:txBody>
                    <a:bodyPr/>
                    <a:lstStyle/>
                    <a:p>
                      <a:r>
                        <a:rPr kumimoji="1" lang="ja-JP" altLang="en-US" sz="1400" dirty="0"/>
                        <a:t>シニアスタッフ</a:t>
                      </a:r>
                    </a:p>
                  </a:txBody>
                  <a:tcPr/>
                </a:tc>
                <a:tc>
                  <a:txBody>
                    <a:bodyPr/>
                    <a:lstStyle/>
                    <a:p>
                      <a:r>
                        <a:rPr kumimoji="1" lang="ja-JP" altLang="en-US" sz="1400" dirty="0"/>
                        <a:t>チームの中心メンバーとして、創意工夫を凝らして自主的な判断、改善、提案を行いながら業務を遂行するために必要な能力水準</a:t>
                      </a:r>
                    </a:p>
                  </a:txBody>
                  <a:tcPr/>
                </a:tc>
                <a:extLst>
                  <a:ext uri="{0D108BD9-81ED-4DB2-BD59-A6C34878D82A}">
                    <a16:rowId xmlns:a16="http://schemas.microsoft.com/office/drawing/2014/main" val="10002"/>
                  </a:ext>
                </a:extLst>
              </a:tr>
              <a:tr h="1321316">
                <a:tc>
                  <a:txBody>
                    <a:bodyPr/>
                    <a:lstStyle/>
                    <a:p>
                      <a:r>
                        <a:rPr kumimoji="1" lang="ja-JP" altLang="en-US" sz="1400" dirty="0"/>
                        <a:t>レベル</a:t>
                      </a:r>
                      <a:r>
                        <a:rPr kumimoji="1" lang="en-US" altLang="ja-JP" sz="1400" dirty="0"/>
                        <a:t>3</a:t>
                      </a:r>
                      <a:endParaRPr kumimoji="1" lang="ja-JP" altLang="en-US" sz="1400" dirty="0"/>
                    </a:p>
                  </a:txBody>
                  <a:tcPr/>
                </a:tc>
                <a:tc>
                  <a:txBody>
                    <a:bodyPr/>
                    <a:lstStyle/>
                    <a:p>
                      <a:r>
                        <a:rPr kumimoji="1" lang="ja-JP" altLang="en-US" sz="1400" dirty="0"/>
                        <a:t>スペシャリスト</a:t>
                      </a:r>
                      <a:endParaRPr kumimoji="1" lang="en-US" altLang="ja-JP" sz="1400" dirty="0"/>
                    </a:p>
                    <a:p>
                      <a:r>
                        <a:rPr kumimoji="1" lang="ja-JP" altLang="en-US" sz="1400" dirty="0"/>
                        <a:t>マネジャー</a:t>
                      </a:r>
                    </a:p>
                  </a:txBody>
                  <a:tcPr/>
                </a:tc>
                <a:tc>
                  <a:txBody>
                    <a:bodyPr/>
                    <a:lstStyle/>
                    <a:p>
                      <a:r>
                        <a:rPr kumimoji="1" lang="ja-JP" altLang="en-US" sz="1400" dirty="0"/>
                        <a:t>中小規模組織の責任者もしくは高度専門職、熟練者として、　　上位方針を踏まえて管理運営、計画作成、業務遂行、問題解決等を行い、企業利益を創出する業務を遂行するために必要な　能力水準</a:t>
                      </a:r>
                    </a:p>
                  </a:txBody>
                  <a:tcPr/>
                </a:tc>
                <a:extLst>
                  <a:ext uri="{0D108BD9-81ED-4DB2-BD59-A6C34878D82A}">
                    <a16:rowId xmlns:a16="http://schemas.microsoft.com/office/drawing/2014/main" val="10003"/>
                  </a:ext>
                </a:extLst>
              </a:tr>
              <a:tr h="1022954">
                <a:tc>
                  <a:txBody>
                    <a:bodyPr/>
                    <a:lstStyle/>
                    <a:p>
                      <a:r>
                        <a:rPr kumimoji="1" lang="ja-JP" altLang="en-US" sz="1400" dirty="0"/>
                        <a:t>レベル</a:t>
                      </a:r>
                      <a:r>
                        <a:rPr kumimoji="1" lang="en-US" altLang="ja-JP" sz="1400" dirty="0"/>
                        <a:t>4</a:t>
                      </a:r>
                      <a:endParaRPr kumimoji="1" lang="ja-JP" altLang="en-US" sz="1400" dirty="0"/>
                    </a:p>
                  </a:txBody>
                  <a:tcPr/>
                </a:tc>
                <a:tc>
                  <a:txBody>
                    <a:bodyPr/>
                    <a:lstStyle/>
                    <a:p>
                      <a:r>
                        <a:rPr kumimoji="1" lang="ja-JP" altLang="en-US" sz="1400" dirty="0"/>
                        <a:t>シニアスペシャリスト</a:t>
                      </a:r>
                      <a:endParaRPr kumimoji="1" lang="en-US" altLang="ja-JP" sz="1400" dirty="0"/>
                    </a:p>
                    <a:p>
                      <a:r>
                        <a:rPr kumimoji="1" lang="ja-JP" altLang="en-US" sz="1400" dirty="0"/>
                        <a:t>シニアマネジャー</a:t>
                      </a:r>
                      <a:endParaRPr kumimoji="1" lang="en-US" altLang="ja-JP" sz="1400" dirty="0"/>
                    </a:p>
                    <a:p>
                      <a:endParaRPr kumimoji="1" lang="ja-JP" altLang="en-US" sz="1400" dirty="0"/>
                    </a:p>
                  </a:txBody>
                  <a:tcPr/>
                </a:tc>
                <a:tc>
                  <a:txBody>
                    <a:bodyPr/>
                    <a:lstStyle/>
                    <a:p>
                      <a:r>
                        <a:rPr kumimoji="1" lang="ja-JP" altLang="en-US" sz="1400" dirty="0"/>
                        <a:t>大規模組織の責任者もしくは最高度の専門職･熟練者として、　広範かつ総合的な判断及び意思決定を行い、企業利益を先導・創造する業務を遂行するために必要な能力水準</a:t>
                      </a:r>
                    </a:p>
                  </a:txBody>
                  <a:tcPr/>
                </a:tc>
                <a:extLst>
                  <a:ext uri="{0D108BD9-81ED-4DB2-BD59-A6C34878D82A}">
                    <a16:rowId xmlns:a16="http://schemas.microsoft.com/office/drawing/2014/main" val="10004"/>
                  </a:ext>
                </a:extLst>
              </a:tr>
            </a:tbl>
          </a:graphicData>
        </a:graphic>
      </p:graphicFrame>
      <p:sp>
        <p:nvSpPr>
          <p:cNvPr id="8" name="正方形/長方形 7"/>
          <p:cNvSpPr/>
          <p:nvPr/>
        </p:nvSpPr>
        <p:spPr>
          <a:xfrm>
            <a:off x="446315" y="762001"/>
            <a:ext cx="8417560" cy="598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ja-JP" altLang="en-US" sz="1600" b="1" dirty="0">
                <a:solidFill>
                  <a:schemeClr val="tx1"/>
                </a:solidFill>
              </a:rPr>
              <a:t>企業に</a:t>
            </a:r>
            <a:r>
              <a:rPr lang="ja-JP" altLang="ja-JP" sz="1600" b="1" dirty="0">
                <a:solidFill>
                  <a:schemeClr val="tx1"/>
                </a:solidFill>
              </a:rPr>
              <a:t>おいて期待される責任・役割の範囲と難易度により、</a:t>
            </a:r>
            <a:r>
              <a:rPr lang="ja-JP" altLang="en-US" sz="1600" b="1" dirty="0">
                <a:solidFill>
                  <a:srgbClr val="FF0000"/>
                </a:solidFill>
              </a:rPr>
              <a:t>４</a:t>
            </a:r>
            <a:r>
              <a:rPr lang="ja-JP" altLang="ja-JP" sz="1600" b="1" dirty="0">
                <a:solidFill>
                  <a:srgbClr val="FF0000"/>
                </a:solidFill>
              </a:rPr>
              <a:t>つの能力段階（レベル区分）</a:t>
            </a:r>
            <a:r>
              <a:rPr lang="ja-JP" altLang="ja-JP" sz="1600" b="1" dirty="0">
                <a:solidFill>
                  <a:schemeClr val="tx1"/>
                </a:solidFill>
              </a:rPr>
              <a:t>を設定している。</a:t>
            </a:r>
          </a:p>
        </p:txBody>
      </p:sp>
    </p:spTree>
    <p:extLst>
      <p:ext uri="{BB962C8B-B14F-4D97-AF65-F5344CB8AC3E}">
        <p14:creationId xmlns:p14="http://schemas.microsoft.com/office/powerpoint/2010/main" val="366790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４．職業</a:t>
            </a:r>
            <a:r>
              <a:rPr lang="ja-JP" altLang="ja-JP" dirty="0"/>
              <a:t>能力評価基準の構成</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ー 4"/>
          <p:cNvSpPr>
            <a:spLocks noGrp="1"/>
          </p:cNvSpPr>
          <p:nvPr>
            <p:ph type="sldNum" sz="quarter" idx="12"/>
          </p:nvPr>
        </p:nvSpPr>
        <p:spPr/>
        <p:txBody>
          <a:bodyPr/>
          <a:lstStyle/>
          <a:p>
            <a:fld id="{E9C00F16-4FD0-4EF1-8A08-D88BD12000DA}" type="slidenum">
              <a:rPr lang="ja-JP" altLang="en-US" smtClean="0"/>
              <a:pPr/>
              <a:t>15</a:t>
            </a:fld>
            <a:endParaRPr lang="ja-JP" altLang="en-US"/>
          </a:p>
        </p:txBody>
      </p:sp>
      <p:sp>
        <p:nvSpPr>
          <p:cNvPr id="8" name="正方形/長方形 7"/>
          <p:cNvSpPr/>
          <p:nvPr/>
        </p:nvSpPr>
        <p:spPr>
          <a:xfrm>
            <a:off x="2492828" y="1415144"/>
            <a:ext cx="3951514" cy="250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55170" y="783772"/>
            <a:ext cx="6553201" cy="435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dirty="0">
                <a:solidFill>
                  <a:srgbClr val="FF0000"/>
                </a:solidFill>
                <a:latin typeface="メイリオ" pitchFamily="50" charset="-128"/>
                <a:ea typeface="メイリオ" pitchFamily="50" charset="-128"/>
              </a:rPr>
              <a:t> </a:t>
            </a:r>
            <a:r>
              <a:rPr lang="ja-JP" altLang="en-US" sz="2000" b="1" u="sng" dirty="0">
                <a:solidFill>
                  <a:schemeClr val="tx1"/>
                </a:solidFill>
                <a:latin typeface="メイリオ" pitchFamily="50" charset="-128"/>
                <a:ea typeface="メイリオ" pitchFamily="50" charset="-128"/>
              </a:rPr>
              <a:t>４</a:t>
            </a:r>
            <a:r>
              <a:rPr lang="ja-JP" altLang="ja-JP" sz="2000" b="1" u="sng" dirty="0">
                <a:solidFill>
                  <a:schemeClr val="tx1"/>
                </a:solidFill>
                <a:latin typeface="メイリオ" pitchFamily="50" charset="-128"/>
                <a:ea typeface="メイリオ" pitchFamily="50" charset="-128"/>
              </a:rPr>
              <a:t>つの能力段階</a:t>
            </a:r>
            <a:r>
              <a:rPr lang="ja-JP" altLang="en-US" sz="2000" b="1" u="sng" dirty="0">
                <a:solidFill>
                  <a:schemeClr val="tx1"/>
                </a:solidFill>
                <a:latin typeface="メイリオ" pitchFamily="50" charset="-128"/>
                <a:ea typeface="メイリオ" pitchFamily="50" charset="-128"/>
              </a:rPr>
              <a:t>の事例（スーパーマーケット）</a:t>
            </a:r>
            <a:endParaRPr kumimoji="1" lang="ja-JP" altLang="en-US" sz="2000" b="1" u="sng" dirty="0">
              <a:solidFill>
                <a:schemeClr val="tx1"/>
              </a:solidFill>
              <a:latin typeface="メイリオ" pitchFamily="50" charset="-128"/>
              <a:ea typeface="メイリオ" pitchFamily="50" charset="-128"/>
            </a:endParaRPr>
          </a:p>
        </p:txBody>
      </p:sp>
      <p:pic>
        <p:nvPicPr>
          <p:cNvPr id="52225" name="Picture 1"/>
          <p:cNvPicPr>
            <a:picLocks noChangeAspect="1" noChangeArrowheads="1"/>
          </p:cNvPicPr>
          <p:nvPr/>
        </p:nvPicPr>
        <p:blipFill>
          <a:blip r:embed="rId2" cstate="print"/>
          <a:srcRect/>
          <a:stretch>
            <a:fillRect/>
          </a:stretch>
        </p:blipFill>
        <p:spPr bwMode="auto">
          <a:xfrm>
            <a:off x="527220" y="1165459"/>
            <a:ext cx="8455328" cy="5292000"/>
          </a:xfrm>
          <a:prstGeom prst="rect">
            <a:avLst/>
          </a:prstGeom>
          <a:noFill/>
          <a:ln w="9525">
            <a:noFill/>
            <a:miter lim="800000"/>
            <a:headEnd/>
            <a:tailEnd/>
          </a:ln>
        </p:spPr>
      </p:pic>
    </p:spTree>
    <p:extLst>
      <p:ext uri="{BB962C8B-B14F-4D97-AF65-F5344CB8AC3E}">
        <p14:creationId xmlns:p14="http://schemas.microsoft.com/office/powerpoint/2010/main" val="81024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４．職業</a:t>
            </a:r>
            <a:r>
              <a:rPr lang="ja-JP" altLang="ja-JP" dirty="0"/>
              <a:t>能力評価基準の構成</a:t>
            </a:r>
            <a:endParaRPr kumimoji="1" lang="ja-JP" altLang="en-US" dirty="0"/>
          </a:p>
        </p:txBody>
      </p:sp>
      <p:sp>
        <p:nvSpPr>
          <p:cNvPr id="5" name="フッター プレースホルダー 4"/>
          <p:cNvSpPr>
            <a:spLocks noGrp="1"/>
          </p:cNvSpPr>
          <p:nvPr>
            <p:ph type="ftr" sz="quarter" idx="11"/>
          </p:nvPr>
        </p:nvSpPr>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p:txBody>
          <a:bodyPr/>
          <a:lstStyle/>
          <a:p>
            <a:fld id="{E9C00F16-4FD0-4EF1-8A08-D88BD12000DA}" type="slidenum">
              <a:rPr lang="ja-JP" altLang="en-US" smtClean="0"/>
              <a:pPr/>
              <a:t>16</a:t>
            </a:fld>
            <a:endParaRPr lang="ja-JP" altLang="en-US"/>
          </a:p>
        </p:txBody>
      </p:sp>
      <p:grpSp>
        <p:nvGrpSpPr>
          <p:cNvPr id="3" name="グループ化 46"/>
          <p:cNvGrpSpPr/>
          <p:nvPr/>
        </p:nvGrpSpPr>
        <p:grpSpPr>
          <a:xfrm>
            <a:off x="285555" y="2165367"/>
            <a:ext cx="8613226" cy="2895482"/>
            <a:chOff x="285555" y="2473716"/>
            <a:chExt cx="8613226" cy="2895482"/>
          </a:xfrm>
        </p:grpSpPr>
        <p:sp>
          <p:nvSpPr>
            <p:cNvPr id="7" name="角丸四角形 6"/>
            <p:cNvSpPr/>
            <p:nvPr/>
          </p:nvSpPr>
          <p:spPr>
            <a:xfrm>
              <a:off x="285555" y="3721395"/>
              <a:ext cx="1840951" cy="499731"/>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600" b="1" dirty="0"/>
                <a:t>スタッフ</a:t>
              </a:r>
              <a:endParaRPr kumimoji="1" lang="ja-JP" altLang="en-US" sz="1600" b="1" dirty="0"/>
            </a:p>
          </p:txBody>
        </p:sp>
        <p:sp>
          <p:nvSpPr>
            <p:cNvPr id="13" name="角丸四角形 12"/>
            <p:cNvSpPr/>
            <p:nvPr/>
          </p:nvSpPr>
          <p:spPr>
            <a:xfrm>
              <a:off x="2528912" y="3742661"/>
              <a:ext cx="1840951" cy="499731"/>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b="1" dirty="0"/>
                <a:t>シニアスタッフ</a:t>
              </a:r>
            </a:p>
          </p:txBody>
        </p:sp>
        <p:sp>
          <p:nvSpPr>
            <p:cNvPr id="14" name="角丸四角形 13"/>
            <p:cNvSpPr/>
            <p:nvPr/>
          </p:nvSpPr>
          <p:spPr>
            <a:xfrm>
              <a:off x="4800405" y="2870786"/>
              <a:ext cx="1840951" cy="499731"/>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b="1" dirty="0"/>
                <a:t>マネジャー</a:t>
              </a:r>
            </a:p>
          </p:txBody>
        </p:sp>
        <p:sp>
          <p:nvSpPr>
            <p:cNvPr id="15" name="角丸四角形 14"/>
            <p:cNvSpPr/>
            <p:nvPr/>
          </p:nvSpPr>
          <p:spPr>
            <a:xfrm>
              <a:off x="7057830" y="2870785"/>
              <a:ext cx="1840951" cy="499731"/>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b="1" dirty="0"/>
                <a:t>シニアマネジャー</a:t>
              </a:r>
            </a:p>
          </p:txBody>
        </p:sp>
        <p:sp>
          <p:nvSpPr>
            <p:cNvPr id="16" name="角丸四角形 15"/>
            <p:cNvSpPr/>
            <p:nvPr/>
          </p:nvSpPr>
          <p:spPr>
            <a:xfrm>
              <a:off x="4800405" y="4869467"/>
              <a:ext cx="1840951" cy="499731"/>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b="1" dirty="0"/>
                <a:t>スペシャリスト</a:t>
              </a:r>
            </a:p>
          </p:txBody>
        </p:sp>
        <p:sp>
          <p:nvSpPr>
            <p:cNvPr id="17" name="角丸四角形 16"/>
            <p:cNvSpPr/>
            <p:nvPr/>
          </p:nvSpPr>
          <p:spPr>
            <a:xfrm>
              <a:off x="7057830" y="4869463"/>
              <a:ext cx="1840951" cy="499731"/>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b="1" dirty="0"/>
                <a:t>シニア</a:t>
              </a:r>
              <a:br>
                <a:rPr kumimoji="1" lang="en-US" altLang="ja-JP" sz="1600" b="1" dirty="0"/>
              </a:br>
              <a:r>
                <a:rPr kumimoji="1" lang="ja-JP" altLang="en-US" sz="1600" b="1" dirty="0"/>
                <a:t>スペシャリスト</a:t>
              </a:r>
            </a:p>
          </p:txBody>
        </p:sp>
        <p:cxnSp>
          <p:nvCxnSpPr>
            <p:cNvPr id="19" name="直線矢印コネクタ 18"/>
            <p:cNvCxnSpPr/>
            <p:nvPr/>
          </p:nvCxnSpPr>
          <p:spPr>
            <a:xfrm>
              <a:off x="2211572" y="3976577"/>
              <a:ext cx="237713" cy="0"/>
            </a:xfrm>
            <a:prstGeom prst="straightConnector1">
              <a:avLst/>
            </a:prstGeom>
            <a:ln w="5715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745689" y="3108253"/>
              <a:ext cx="237713" cy="0"/>
            </a:xfrm>
            <a:prstGeom prst="straightConnector1">
              <a:avLst/>
            </a:prstGeom>
            <a:ln w="5715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6745689" y="5121350"/>
              <a:ext cx="237713" cy="0"/>
            </a:xfrm>
            <a:prstGeom prst="straightConnector1">
              <a:avLst/>
            </a:prstGeom>
            <a:ln w="5715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562692" y="3150783"/>
              <a:ext cx="237713" cy="0"/>
            </a:xfrm>
            <a:prstGeom prst="straightConnector1">
              <a:avLst/>
            </a:prstGeom>
            <a:ln w="5715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562692" y="5163880"/>
              <a:ext cx="237713" cy="0"/>
            </a:xfrm>
            <a:prstGeom prst="straightConnector1">
              <a:avLst/>
            </a:prstGeom>
            <a:ln w="5715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4573325" y="3150788"/>
              <a:ext cx="10634" cy="2013092"/>
            </a:xfrm>
            <a:prstGeom prst="line">
              <a:avLst/>
            </a:prstGeom>
            <a:ln w="508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4383931" y="3987210"/>
              <a:ext cx="178761" cy="0"/>
            </a:xfrm>
            <a:prstGeom prst="line">
              <a:avLst/>
            </a:prstGeom>
            <a:ln w="50800">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4" name="グループ化 38"/>
            <p:cNvGrpSpPr/>
            <p:nvPr/>
          </p:nvGrpSpPr>
          <p:grpSpPr>
            <a:xfrm>
              <a:off x="7641266" y="3590043"/>
              <a:ext cx="715921" cy="1095153"/>
              <a:chOff x="7641266" y="3590043"/>
              <a:chExt cx="715921" cy="1095153"/>
            </a:xfrm>
          </p:grpSpPr>
          <p:cxnSp>
            <p:nvCxnSpPr>
              <p:cNvPr id="37" name="直線矢印コネクタ 36"/>
              <p:cNvCxnSpPr/>
              <p:nvPr/>
            </p:nvCxnSpPr>
            <p:spPr>
              <a:xfrm rot="10800000" flipV="1">
                <a:off x="7641266" y="3590043"/>
                <a:ext cx="0" cy="1095153"/>
              </a:xfrm>
              <a:prstGeom prst="straightConnector1">
                <a:avLst/>
              </a:prstGeom>
              <a:ln w="889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8357187" y="3590043"/>
                <a:ext cx="0" cy="1095153"/>
              </a:xfrm>
              <a:prstGeom prst="straightConnector1">
                <a:avLst/>
              </a:prstGeom>
              <a:ln w="88900">
                <a:solidFill>
                  <a:srgbClr val="FF993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グループ化 39"/>
            <p:cNvGrpSpPr/>
            <p:nvPr/>
          </p:nvGrpSpPr>
          <p:grpSpPr>
            <a:xfrm>
              <a:off x="5375423" y="3590043"/>
              <a:ext cx="715921" cy="1095153"/>
              <a:chOff x="7641266" y="3579535"/>
              <a:chExt cx="715921" cy="1095153"/>
            </a:xfrm>
          </p:grpSpPr>
          <p:cxnSp>
            <p:nvCxnSpPr>
              <p:cNvPr id="41" name="直線矢印コネクタ 40"/>
              <p:cNvCxnSpPr/>
              <p:nvPr/>
            </p:nvCxnSpPr>
            <p:spPr>
              <a:xfrm rot="10800000" flipV="1">
                <a:off x="7641266" y="3579535"/>
                <a:ext cx="0" cy="1095153"/>
              </a:xfrm>
              <a:prstGeom prst="straightConnector1">
                <a:avLst/>
              </a:prstGeom>
              <a:ln w="889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8357187" y="3579535"/>
                <a:ext cx="0" cy="1095153"/>
              </a:xfrm>
              <a:prstGeom prst="straightConnector1">
                <a:avLst/>
              </a:prstGeom>
              <a:ln w="88900">
                <a:solidFill>
                  <a:srgbClr val="FF9933"/>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テキスト ボックス 42"/>
            <p:cNvSpPr txBox="1"/>
            <p:nvPr/>
          </p:nvSpPr>
          <p:spPr>
            <a:xfrm>
              <a:off x="732183" y="3247262"/>
              <a:ext cx="947695" cy="369332"/>
            </a:xfrm>
            <a:prstGeom prst="rect">
              <a:avLst/>
            </a:prstGeom>
            <a:noFill/>
          </p:spPr>
          <p:txBody>
            <a:bodyPr wrap="none" rtlCol="0">
              <a:spAutoFit/>
            </a:bodyPr>
            <a:lstStyle/>
            <a:p>
              <a:r>
                <a:rPr kumimoji="1" lang="ja-JP" altLang="en-US" dirty="0"/>
                <a:t>レベル</a:t>
              </a:r>
              <a:r>
                <a:rPr kumimoji="1" lang="en-US" altLang="ja-JP" dirty="0"/>
                <a:t>1</a:t>
              </a:r>
              <a:endParaRPr kumimoji="1" lang="ja-JP" altLang="en-US" dirty="0"/>
            </a:p>
          </p:txBody>
        </p:sp>
        <p:sp>
          <p:nvSpPr>
            <p:cNvPr id="44" name="テキスト ボックス 43"/>
            <p:cNvSpPr txBox="1"/>
            <p:nvPr/>
          </p:nvSpPr>
          <p:spPr>
            <a:xfrm>
              <a:off x="2952489" y="3247262"/>
              <a:ext cx="947695" cy="369332"/>
            </a:xfrm>
            <a:prstGeom prst="rect">
              <a:avLst/>
            </a:prstGeom>
            <a:noFill/>
          </p:spPr>
          <p:txBody>
            <a:bodyPr wrap="none" rtlCol="0">
              <a:spAutoFit/>
            </a:bodyPr>
            <a:lstStyle/>
            <a:p>
              <a:r>
                <a:rPr kumimoji="1" lang="ja-JP" altLang="en-US" dirty="0"/>
                <a:t>レベル</a:t>
              </a:r>
              <a:r>
                <a:rPr kumimoji="1" lang="en-US" altLang="ja-JP" dirty="0"/>
                <a:t>2</a:t>
              </a:r>
              <a:endParaRPr kumimoji="1" lang="ja-JP" altLang="en-US" dirty="0"/>
            </a:p>
          </p:txBody>
        </p:sp>
        <p:sp>
          <p:nvSpPr>
            <p:cNvPr id="45" name="テキスト ボックス 44"/>
            <p:cNvSpPr txBox="1"/>
            <p:nvPr/>
          </p:nvSpPr>
          <p:spPr>
            <a:xfrm>
              <a:off x="5247032" y="2473716"/>
              <a:ext cx="947695" cy="369332"/>
            </a:xfrm>
            <a:prstGeom prst="rect">
              <a:avLst/>
            </a:prstGeom>
            <a:noFill/>
          </p:spPr>
          <p:txBody>
            <a:bodyPr wrap="none" rtlCol="0">
              <a:spAutoFit/>
            </a:bodyPr>
            <a:lstStyle/>
            <a:p>
              <a:r>
                <a:rPr kumimoji="1" lang="ja-JP" altLang="en-US" dirty="0"/>
                <a:t>レベル</a:t>
              </a:r>
              <a:r>
                <a:rPr kumimoji="1" lang="en-US" altLang="ja-JP" dirty="0"/>
                <a:t>3</a:t>
              </a:r>
              <a:endParaRPr kumimoji="1" lang="ja-JP" altLang="en-US" dirty="0"/>
            </a:p>
          </p:txBody>
        </p:sp>
        <p:sp>
          <p:nvSpPr>
            <p:cNvPr id="46" name="テキスト ボックス 45"/>
            <p:cNvSpPr txBox="1"/>
            <p:nvPr/>
          </p:nvSpPr>
          <p:spPr>
            <a:xfrm>
              <a:off x="7504457" y="2473716"/>
              <a:ext cx="947695" cy="369332"/>
            </a:xfrm>
            <a:prstGeom prst="rect">
              <a:avLst/>
            </a:prstGeom>
            <a:noFill/>
          </p:spPr>
          <p:txBody>
            <a:bodyPr wrap="none" rtlCol="0">
              <a:spAutoFit/>
            </a:bodyPr>
            <a:lstStyle/>
            <a:p>
              <a:r>
                <a:rPr kumimoji="1" lang="ja-JP" altLang="en-US" dirty="0"/>
                <a:t>レベル</a:t>
              </a:r>
              <a:r>
                <a:rPr kumimoji="1" lang="en-US" altLang="ja-JP" dirty="0"/>
                <a:t>4</a:t>
              </a:r>
              <a:endParaRPr kumimoji="1" lang="ja-JP" altLang="en-US" dirty="0"/>
            </a:p>
          </p:txBody>
        </p:sp>
      </p:grpSp>
      <p:sp>
        <p:nvSpPr>
          <p:cNvPr id="48" name="テキスト ボックス 47"/>
          <p:cNvSpPr txBox="1"/>
          <p:nvPr/>
        </p:nvSpPr>
        <p:spPr>
          <a:xfrm>
            <a:off x="265096" y="4046019"/>
            <a:ext cx="4084773" cy="523220"/>
          </a:xfrm>
          <a:prstGeom prst="rect">
            <a:avLst/>
          </a:prstGeom>
          <a:noFill/>
          <a:ln>
            <a:solidFill>
              <a:schemeClr val="accent6">
                <a:lumMod val="50000"/>
              </a:schemeClr>
            </a:solidFill>
          </a:ln>
        </p:spPr>
        <p:txBody>
          <a:bodyPr wrap="none" rtlCol="0">
            <a:spAutoFit/>
          </a:bodyPr>
          <a:lstStyle/>
          <a:p>
            <a:r>
              <a:rPr kumimoji="1" lang="ja-JP" altLang="en-US" sz="1400" b="1" dirty="0"/>
              <a:t>部門の一員として企業利益の創出・確保に貢献する</a:t>
            </a:r>
            <a:endParaRPr kumimoji="1" lang="en-US" altLang="ja-JP" sz="1400" b="1" dirty="0"/>
          </a:p>
          <a:p>
            <a:r>
              <a:rPr lang="ja-JP" altLang="en-US" sz="1400" b="1" dirty="0"/>
              <a:t>役割を担う。</a:t>
            </a:r>
            <a:endParaRPr kumimoji="1" lang="ja-JP" altLang="en-US" sz="1400" b="1" dirty="0"/>
          </a:p>
        </p:txBody>
      </p:sp>
      <p:sp>
        <p:nvSpPr>
          <p:cNvPr id="49" name="テキスト ボックス 48"/>
          <p:cNvSpPr txBox="1"/>
          <p:nvPr/>
        </p:nvSpPr>
        <p:spPr>
          <a:xfrm>
            <a:off x="4583959" y="1301983"/>
            <a:ext cx="4375543" cy="738664"/>
          </a:xfrm>
          <a:prstGeom prst="rect">
            <a:avLst/>
          </a:prstGeom>
          <a:noFill/>
          <a:ln>
            <a:solidFill>
              <a:schemeClr val="accent6">
                <a:lumMod val="50000"/>
              </a:schemeClr>
            </a:solidFill>
          </a:ln>
        </p:spPr>
        <p:txBody>
          <a:bodyPr wrap="square" rtlCol="0">
            <a:spAutoFit/>
          </a:bodyPr>
          <a:lstStyle/>
          <a:p>
            <a:r>
              <a:rPr kumimoji="1" lang="ja-JP" altLang="en-US" sz="1400" b="1" dirty="0"/>
              <a:t>公式組織や個別プロジェクトのマネジャーとして、部門</a:t>
            </a:r>
            <a:endParaRPr kumimoji="1" lang="en-US" altLang="ja-JP" sz="1400" b="1" dirty="0"/>
          </a:p>
          <a:p>
            <a:r>
              <a:rPr kumimoji="1" lang="ja-JP" altLang="en-US" sz="1400" b="1" dirty="0"/>
              <a:t>戦略を策定し、目標の達成に向けて組織を統率する　　役割を担う。</a:t>
            </a:r>
          </a:p>
        </p:txBody>
      </p:sp>
      <p:sp>
        <p:nvSpPr>
          <p:cNvPr id="50" name="テキスト ボックス 49"/>
          <p:cNvSpPr txBox="1"/>
          <p:nvPr/>
        </p:nvSpPr>
        <p:spPr>
          <a:xfrm>
            <a:off x="4557917" y="5325435"/>
            <a:ext cx="4375543" cy="738664"/>
          </a:xfrm>
          <a:prstGeom prst="rect">
            <a:avLst/>
          </a:prstGeom>
          <a:noFill/>
          <a:ln>
            <a:solidFill>
              <a:schemeClr val="accent6">
                <a:lumMod val="50000"/>
              </a:schemeClr>
            </a:solidFill>
          </a:ln>
        </p:spPr>
        <p:txBody>
          <a:bodyPr wrap="square" rtlCol="0">
            <a:spAutoFit/>
          </a:bodyPr>
          <a:lstStyle/>
          <a:p>
            <a:r>
              <a:rPr kumimoji="1" lang="ja-JP" altLang="en-US" sz="1400" b="1" dirty="0"/>
              <a:t>担当分野に関し一定の権限と責任を付与され、高度な課題解決や業務遂行を通じて企業業績の向上に貢献　する役割を担う。</a:t>
            </a:r>
          </a:p>
        </p:txBody>
      </p:sp>
      <p:sp>
        <p:nvSpPr>
          <p:cNvPr id="32" name="正方形/長方形 31"/>
          <p:cNvSpPr/>
          <p:nvPr/>
        </p:nvSpPr>
        <p:spPr>
          <a:xfrm>
            <a:off x="446314" y="838200"/>
            <a:ext cx="4005943" cy="576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キャリアマップ（標準形）</a:t>
            </a:r>
            <a:endParaRPr kumimoji="1" lang="ja-JP" altLang="en-US" sz="2000" b="1" u="sng" dirty="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416707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４．職業</a:t>
            </a:r>
            <a:r>
              <a:rPr lang="ja-JP" altLang="ja-JP" dirty="0"/>
              <a:t>能力評価基準の構成</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ー 4"/>
          <p:cNvSpPr>
            <a:spLocks noGrp="1"/>
          </p:cNvSpPr>
          <p:nvPr>
            <p:ph type="sldNum" sz="quarter" idx="12"/>
          </p:nvPr>
        </p:nvSpPr>
        <p:spPr/>
        <p:txBody>
          <a:bodyPr/>
          <a:lstStyle/>
          <a:p>
            <a:fld id="{E9C00F16-4FD0-4EF1-8A08-D88BD12000DA}" type="slidenum">
              <a:rPr lang="ja-JP" altLang="en-US" smtClean="0"/>
              <a:pPr/>
              <a:t>17</a:t>
            </a:fld>
            <a:endParaRPr lang="ja-JP" altLang="en-US"/>
          </a:p>
        </p:txBody>
      </p:sp>
      <p:sp>
        <p:nvSpPr>
          <p:cNvPr id="7" name="正方形/長方形 6"/>
          <p:cNvSpPr/>
          <p:nvPr/>
        </p:nvSpPr>
        <p:spPr>
          <a:xfrm>
            <a:off x="293915" y="1273629"/>
            <a:ext cx="7097485" cy="46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33401" y="805543"/>
            <a:ext cx="5943600" cy="402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キャリアマップ事例（スーパーマーケット）</a:t>
            </a:r>
            <a:endParaRPr kumimoji="1" lang="ja-JP" altLang="en-US" sz="2000" b="1" u="sng" dirty="0">
              <a:solidFill>
                <a:schemeClr val="tx1"/>
              </a:solidFill>
              <a:latin typeface="メイリオ" pitchFamily="50" charset="-128"/>
              <a:ea typeface="メイリオ" pitchFamily="50" charset="-128"/>
            </a:endParaRPr>
          </a:p>
        </p:txBody>
      </p:sp>
      <p:pic>
        <p:nvPicPr>
          <p:cNvPr id="76802" name="Picture 2"/>
          <p:cNvPicPr>
            <a:picLocks noChangeAspect="1" noChangeArrowheads="1"/>
          </p:cNvPicPr>
          <p:nvPr/>
        </p:nvPicPr>
        <p:blipFill>
          <a:blip r:embed="rId2" cstate="print"/>
          <a:srcRect/>
          <a:stretch>
            <a:fillRect/>
          </a:stretch>
        </p:blipFill>
        <p:spPr bwMode="auto">
          <a:xfrm>
            <a:off x="853773" y="1259561"/>
            <a:ext cx="7751608" cy="5328000"/>
          </a:xfrm>
          <a:prstGeom prst="rect">
            <a:avLst/>
          </a:prstGeom>
          <a:noFill/>
          <a:ln w="9525">
            <a:noFill/>
            <a:miter lim="800000"/>
            <a:headEnd/>
            <a:tailEnd/>
          </a:ln>
        </p:spPr>
      </p:pic>
    </p:spTree>
    <p:extLst>
      <p:ext uri="{BB962C8B-B14F-4D97-AF65-F5344CB8AC3E}">
        <p14:creationId xmlns:p14="http://schemas.microsoft.com/office/powerpoint/2010/main" val="3035581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a:endCxn id="29" idx="1"/>
          </p:cNvCxnSpPr>
          <p:nvPr/>
        </p:nvCxnSpPr>
        <p:spPr>
          <a:xfrm>
            <a:off x="1566516" y="2123850"/>
            <a:ext cx="3471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４．職業</a:t>
            </a:r>
            <a:r>
              <a:rPr lang="ja-JP" altLang="ja-JP" dirty="0"/>
              <a:t>能力評価基準の構成</a:t>
            </a:r>
            <a:endParaRPr kumimoji="1" lang="ja-JP" altLang="en-US" dirty="0"/>
          </a:p>
        </p:txBody>
      </p:sp>
      <p:sp>
        <p:nvSpPr>
          <p:cNvPr id="5" name="フッター プレースホルダー 4"/>
          <p:cNvSpPr>
            <a:spLocks noGrp="1"/>
          </p:cNvSpPr>
          <p:nvPr>
            <p:ph type="ftr" sz="quarter" idx="11"/>
          </p:nvPr>
        </p:nvSpPr>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p:txBody>
          <a:bodyPr/>
          <a:lstStyle/>
          <a:p>
            <a:fld id="{E9C00F16-4FD0-4EF1-8A08-D88BD12000DA}" type="slidenum">
              <a:rPr lang="ja-JP" altLang="en-US" smtClean="0"/>
              <a:pPr/>
              <a:t>18</a:t>
            </a:fld>
            <a:endParaRPr lang="ja-JP" altLang="en-US"/>
          </a:p>
        </p:txBody>
      </p:sp>
      <p:cxnSp>
        <p:nvCxnSpPr>
          <p:cNvPr id="34" name="直線コネクタ 33"/>
          <p:cNvCxnSpPr>
            <a:stCxn id="7" idx="3"/>
            <a:endCxn id="18" idx="1"/>
          </p:cNvCxnSpPr>
          <p:nvPr/>
        </p:nvCxnSpPr>
        <p:spPr>
          <a:xfrm>
            <a:off x="861230" y="2123850"/>
            <a:ext cx="694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カギ線コネクタ 42"/>
          <p:cNvCxnSpPr>
            <a:stCxn id="7" idx="3"/>
            <a:endCxn id="19" idx="1"/>
          </p:cNvCxnSpPr>
          <p:nvPr/>
        </p:nvCxnSpPr>
        <p:spPr>
          <a:xfrm>
            <a:off x="861230" y="2123850"/>
            <a:ext cx="69490" cy="691117"/>
          </a:xfrm>
          <a:prstGeom prst="bentConnector3">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669312" y="2123850"/>
            <a:ext cx="0" cy="279636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endCxn id="21" idx="1"/>
          </p:cNvCxnSpPr>
          <p:nvPr/>
        </p:nvCxnSpPr>
        <p:spPr>
          <a:xfrm>
            <a:off x="1669312" y="2814967"/>
            <a:ext cx="13682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683483" y="4222013"/>
            <a:ext cx="13682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665755" y="4916681"/>
            <a:ext cx="13682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522922" y="2123850"/>
            <a:ext cx="0" cy="146729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519376" y="2871673"/>
            <a:ext cx="13682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522914" y="3587601"/>
            <a:ext cx="13682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27" idx="3"/>
            <a:endCxn id="30" idx="1"/>
          </p:cNvCxnSpPr>
          <p:nvPr/>
        </p:nvCxnSpPr>
        <p:spPr>
          <a:xfrm>
            <a:off x="4731480" y="2863063"/>
            <a:ext cx="30695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724385" y="3589627"/>
            <a:ext cx="30695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3613665" y="1677286"/>
            <a:ext cx="5338948" cy="409289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1755839" y="1677286"/>
            <a:ext cx="1676333" cy="409289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154592" y="1677286"/>
            <a:ext cx="1451723" cy="409289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264416" y="5329145"/>
            <a:ext cx="1244251" cy="261610"/>
          </a:xfrm>
          <a:prstGeom prst="rect">
            <a:avLst/>
          </a:prstGeom>
          <a:noFill/>
        </p:spPr>
        <p:txBody>
          <a:bodyPr wrap="none" rtlCol="0">
            <a:spAutoFit/>
          </a:bodyPr>
          <a:lstStyle/>
          <a:p>
            <a:r>
              <a:rPr kumimoji="1" lang="ja-JP" altLang="en-US" sz="1100" b="1" dirty="0">
                <a:solidFill>
                  <a:srgbClr val="FF0000"/>
                </a:solidFill>
              </a:rPr>
              <a:t>全体構成（様式</a:t>
            </a:r>
            <a:r>
              <a:rPr kumimoji="1" lang="en-US" altLang="ja-JP" sz="1100" b="1" dirty="0">
                <a:solidFill>
                  <a:srgbClr val="FF0000"/>
                </a:solidFill>
              </a:rPr>
              <a:t>1</a:t>
            </a:r>
            <a:r>
              <a:rPr kumimoji="1" lang="ja-JP" altLang="en-US" sz="1100" b="1" dirty="0">
                <a:solidFill>
                  <a:srgbClr val="FF0000"/>
                </a:solidFill>
              </a:rPr>
              <a:t>）</a:t>
            </a:r>
          </a:p>
        </p:txBody>
      </p:sp>
      <p:sp>
        <p:nvSpPr>
          <p:cNvPr id="62" name="テキスト ボックス 61"/>
          <p:cNvSpPr txBox="1"/>
          <p:nvPr/>
        </p:nvSpPr>
        <p:spPr>
          <a:xfrm>
            <a:off x="1787808" y="5240547"/>
            <a:ext cx="1632178" cy="430887"/>
          </a:xfrm>
          <a:prstGeom prst="rect">
            <a:avLst/>
          </a:prstGeom>
          <a:noFill/>
        </p:spPr>
        <p:txBody>
          <a:bodyPr wrap="none" rtlCol="0">
            <a:spAutoFit/>
          </a:bodyPr>
          <a:lstStyle/>
          <a:p>
            <a:pPr algn="ctr"/>
            <a:r>
              <a:rPr lang="ja-JP" altLang="en-US" sz="1100" b="1" dirty="0">
                <a:solidFill>
                  <a:srgbClr val="FF0000"/>
                </a:solidFill>
              </a:rPr>
              <a:t>職種別能力ユニット一覧</a:t>
            </a:r>
            <a:endParaRPr lang="en-US" altLang="ja-JP" sz="1100" b="1" dirty="0">
              <a:solidFill>
                <a:srgbClr val="FF0000"/>
              </a:solidFill>
            </a:endParaRPr>
          </a:p>
          <a:p>
            <a:pPr algn="ctr"/>
            <a:r>
              <a:rPr kumimoji="1" lang="ja-JP" altLang="en-US" sz="1100" b="1" dirty="0">
                <a:solidFill>
                  <a:srgbClr val="FF0000"/>
                </a:solidFill>
              </a:rPr>
              <a:t>（様式</a:t>
            </a:r>
            <a:r>
              <a:rPr kumimoji="1" lang="en-US" altLang="ja-JP" sz="1100" b="1" dirty="0">
                <a:solidFill>
                  <a:srgbClr val="FF0000"/>
                </a:solidFill>
              </a:rPr>
              <a:t>2</a:t>
            </a:r>
            <a:r>
              <a:rPr kumimoji="1" lang="ja-JP" altLang="en-US" sz="1100" b="1" dirty="0">
                <a:solidFill>
                  <a:srgbClr val="FF0000"/>
                </a:solidFill>
              </a:rPr>
              <a:t>）</a:t>
            </a:r>
          </a:p>
        </p:txBody>
      </p:sp>
      <p:sp>
        <p:nvSpPr>
          <p:cNvPr id="63" name="テキスト ボックス 62"/>
          <p:cNvSpPr txBox="1"/>
          <p:nvPr/>
        </p:nvSpPr>
        <p:spPr>
          <a:xfrm>
            <a:off x="5038888" y="5325185"/>
            <a:ext cx="2691763" cy="261610"/>
          </a:xfrm>
          <a:prstGeom prst="rect">
            <a:avLst/>
          </a:prstGeom>
          <a:noFill/>
        </p:spPr>
        <p:txBody>
          <a:bodyPr wrap="none" rtlCol="0">
            <a:spAutoFit/>
          </a:bodyPr>
          <a:lstStyle/>
          <a:p>
            <a:r>
              <a:rPr kumimoji="1" lang="ja-JP" altLang="en-US" sz="1100" b="1" dirty="0">
                <a:solidFill>
                  <a:srgbClr val="FF0000"/>
                </a:solidFill>
              </a:rPr>
              <a:t>能力ユニット別職業能力開発基準（様式</a:t>
            </a:r>
            <a:r>
              <a:rPr kumimoji="1" lang="en-US" altLang="ja-JP" sz="1100" b="1" dirty="0">
                <a:solidFill>
                  <a:srgbClr val="FF0000"/>
                </a:solidFill>
              </a:rPr>
              <a:t>3</a:t>
            </a:r>
            <a:r>
              <a:rPr kumimoji="1" lang="ja-JP" altLang="en-US" sz="1100" b="1" dirty="0">
                <a:solidFill>
                  <a:srgbClr val="FF0000"/>
                </a:solidFill>
              </a:rPr>
              <a:t>）</a:t>
            </a:r>
          </a:p>
        </p:txBody>
      </p:sp>
      <p:sp>
        <p:nvSpPr>
          <p:cNvPr id="40" name="テキスト ボックス 39"/>
          <p:cNvSpPr txBox="1"/>
          <p:nvPr/>
        </p:nvSpPr>
        <p:spPr>
          <a:xfrm>
            <a:off x="5213772" y="6152492"/>
            <a:ext cx="1672253" cy="276999"/>
          </a:xfrm>
          <a:prstGeom prst="rect">
            <a:avLst/>
          </a:prstGeom>
          <a:noFill/>
          <a:ln>
            <a:solidFill>
              <a:schemeClr val="accent6">
                <a:lumMod val="50000"/>
              </a:schemeClr>
            </a:solidFill>
          </a:ln>
        </p:spPr>
        <p:txBody>
          <a:bodyPr wrap="none" rtlCol="0">
            <a:spAutoFit/>
          </a:bodyPr>
          <a:lstStyle/>
          <a:p>
            <a:r>
              <a:rPr kumimoji="1" lang="ja-JP" altLang="en-US" sz="1200" dirty="0"/>
              <a:t>成果につながる行動例</a:t>
            </a:r>
          </a:p>
        </p:txBody>
      </p:sp>
      <p:sp>
        <p:nvSpPr>
          <p:cNvPr id="41" name="テキスト ボックス 40"/>
          <p:cNvSpPr txBox="1"/>
          <p:nvPr/>
        </p:nvSpPr>
        <p:spPr>
          <a:xfrm>
            <a:off x="1584861" y="6152492"/>
            <a:ext cx="1723549" cy="276999"/>
          </a:xfrm>
          <a:prstGeom prst="rect">
            <a:avLst/>
          </a:prstGeom>
          <a:noFill/>
          <a:ln>
            <a:solidFill>
              <a:schemeClr val="accent6">
                <a:lumMod val="50000"/>
              </a:schemeClr>
            </a:solidFill>
          </a:ln>
        </p:spPr>
        <p:txBody>
          <a:bodyPr wrap="none" rtlCol="0">
            <a:spAutoFit/>
          </a:bodyPr>
          <a:lstStyle/>
          <a:p>
            <a:r>
              <a:rPr kumimoji="1" lang="ja-JP" altLang="en-US" sz="1200" dirty="0"/>
              <a:t>仕事内容の細分化単位</a:t>
            </a:r>
          </a:p>
        </p:txBody>
      </p:sp>
      <p:sp>
        <p:nvSpPr>
          <p:cNvPr id="4" name="左大かっこ 3"/>
          <p:cNvSpPr/>
          <p:nvPr/>
        </p:nvSpPr>
        <p:spPr>
          <a:xfrm rot="16200000">
            <a:off x="2394478" y="3637375"/>
            <a:ext cx="109025" cy="456498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左大かっこ 43"/>
          <p:cNvSpPr/>
          <p:nvPr/>
        </p:nvSpPr>
        <p:spPr>
          <a:xfrm rot="16200000">
            <a:off x="6001792" y="4894897"/>
            <a:ext cx="96212" cy="203712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左大かっこ 45"/>
          <p:cNvSpPr/>
          <p:nvPr/>
        </p:nvSpPr>
        <p:spPr>
          <a:xfrm rot="16200000">
            <a:off x="8044732" y="5139217"/>
            <a:ext cx="109680" cy="156195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 name="直線コネクタ 8"/>
          <p:cNvCxnSpPr>
            <a:stCxn id="4" idx="1"/>
            <a:endCxn id="41" idx="0"/>
          </p:cNvCxnSpPr>
          <p:nvPr/>
        </p:nvCxnSpPr>
        <p:spPr>
          <a:xfrm flipH="1">
            <a:off x="2446636" y="5974379"/>
            <a:ext cx="2355" cy="1781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6067954" y="5981639"/>
            <a:ext cx="2355" cy="1781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8092693" y="5988899"/>
            <a:ext cx="2355" cy="1781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7538359" y="6094436"/>
            <a:ext cx="1207382" cy="461665"/>
          </a:xfrm>
          <a:prstGeom prst="rect">
            <a:avLst/>
          </a:prstGeom>
          <a:solidFill>
            <a:schemeClr val="bg1"/>
          </a:solidFill>
          <a:ln>
            <a:solidFill>
              <a:schemeClr val="accent6">
                <a:lumMod val="50000"/>
              </a:schemeClr>
            </a:solidFill>
          </a:ln>
        </p:spPr>
        <p:txBody>
          <a:bodyPr wrap="none" rtlCol="0">
            <a:spAutoFit/>
          </a:bodyPr>
          <a:lstStyle/>
          <a:p>
            <a:r>
              <a:rPr kumimoji="1" lang="ja-JP" altLang="en-US" sz="1200" dirty="0"/>
              <a:t>前提として</a:t>
            </a:r>
            <a:endParaRPr kumimoji="1" lang="en-US" altLang="ja-JP" sz="1200" dirty="0"/>
          </a:p>
          <a:p>
            <a:r>
              <a:rPr lang="ja-JP" altLang="en-US" sz="1200" dirty="0"/>
              <a:t>求められる知識</a:t>
            </a:r>
            <a:endParaRPr kumimoji="1" lang="ja-JP" altLang="en-US" sz="1200" dirty="0"/>
          </a:p>
        </p:txBody>
      </p:sp>
      <p:sp>
        <p:nvSpPr>
          <p:cNvPr id="57" name="正方形/長方形 56"/>
          <p:cNvSpPr/>
          <p:nvPr/>
        </p:nvSpPr>
        <p:spPr>
          <a:xfrm>
            <a:off x="370114" y="783771"/>
            <a:ext cx="8417560" cy="947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itchFamily="50" charset="-128"/>
                <a:ea typeface="メイリオ" pitchFamily="50" charset="-128"/>
              </a:rPr>
              <a:t>◆</a:t>
            </a:r>
            <a:r>
              <a:rPr lang="ja-JP" altLang="ja-JP" sz="1400" b="1" dirty="0">
                <a:solidFill>
                  <a:schemeClr val="tx1"/>
                </a:solidFill>
                <a:latin typeface="メイリオ" pitchFamily="50" charset="-128"/>
                <a:ea typeface="メイリオ" pitchFamily="50" charset="-128"/>
              </a:rPr>
              <a:t>仕事の内容を</a:t>
            </a:r>
            <a:r>
              <a:rPr lang="ja-JP" altLang="ja-JP" sz="1400" b="1" dirty="0">
                <a:solidFill>
                  <a:srgbClr val="FF0000"/>
                </a:solidFill>
                <a:latin typeface="メイリオ" pitchFamily="50" charset="-128"/>
                <a:ea typeface="メイリオ" pitchFamily="50" charset="-128"/>
              </a:rPr>
              <a:t>「職種」→「職務」→「能力ユニット」→「能力細目」</a:t>
            </a:r>
            <a:r>
              <a:rPr lang="ja-JP" altLang="ja-JP" sz="1400" b="1" dirty="0">
                <a:solidFill>
                  <a:schemeClr val="tx1"/>
                </a:solidFill>
                <a:latin typeface="メイリオ" pitchFamily="50" charset="-128"/>
                <a:ea typeface="メイリオ" pitchFamily="50" charset="-128"/>
              </a:rPr>
              <a:t>という単位で細分化。</a:t>
            </a:r>
          </a:p>
          <a:p>
            <a:r>
              <a:rPr lang="ja-JP" altLang="en-US" sz="1400" b="1" dirty="0">
                <a:solidFill>
                  <a:schemeClr val="tx1"/>
                </a:solidFill>
                <a:latin typeface="メイリオ" pitchFamily="50" charset="-128"/>
                <a:ea typeface="メイリオ" pitchFamily="50" charset="-128"/>
              </a:rPr>
              <a:t>◆</a:t>
            </a:r>
            <a:r>
              <a:rPr lang="ja-JP" altLang="ja-JP" sz="1400" b="1" dirty="0">
                <a:solidFill>
                  <a:schemeClr val="tx1"/>
                </a:solidFill>
                <a:latin typeface="メイリオ" pitchFamily="50" charset="-128"/>
                <a:ea typeface="メイリオ" pitchFamily="50" charset="-128"/>
              </a:rPr>
              <a:t>成果に繋がる行動例を</a:t>
            </a:r>
            <a:r>
              <a:rPr lang="ja-JP" altLang="ja-JP" sz="1400" b="1" dirty="0">
                <a:solidFill>
                  <a:srgbClr val="FF0000"/>
                </a:solidFill>
                <a:latin typeface="メイリオ" pitchFamily="50" charset="-128"/>
                <a:ea typeface="メイリオ" pitchFamily="50" charset="-128"/>
              </a:rPr>
              <a:t>「職務遂行のための基準」</a:t>
            </a:r>
            <a:r>
              <a:rPr lang="ja-JP" altLang="ja-JP" sz="1400" b="1" dirty="0">
                <a:solidFill>
                  <a:schemeClr val="tx1"/>
                </a:solidFill>
                <a:latin typeface="メイリオ" pitchFamily="50" charset="-128"/>
                <a:ea typeface="メイリオ" pitchFamily="50" charset="-128"/>
              </a:rPr>
              <a:t>、仕事をこなすために前提として求められる知識を</a:t>
            </a:r>
            <a:r>
              <a:rPr lang="ja-JP" altLang="ja-JP" sz="1400" b="1" dirty="0">
                <a:solidFill>
                  <a:srgbClr val="FF0000"/>
                </a:solidFill>
                <a:latin typeface="メイリオ" pitchFamily="50" charset="-128"/>
                <a:ea typeface="メイリオ" pitchFamily="50" charset="-128"/>
              </a:rPr>
              <a:t>「必要な知識」</a:t>
            </a:r>
            <a:r>
              <a:rPr lang="ja-JP" altLang="ja-JP" sz="1400" b="1" dirty="0">
                <a:solidFill>
                  <a:schemeClr val="tx1"/>
                </a:solidFill>
                <a:latin typeface="メイリオ" pitchFamily="50" charset="-128"/>
                <a:ea typeface="メイリオ" pitchFamily="50" charset="-128"/>
              </a:rPr>
              <a:t>として、整理・体系化</a:t>
            </a:r>
            <a:r>
              <a:rPr lang="ja-JP" altLang="en-US" sz="1400" b="1" dirty="0">
                <a:solidFill>
                  <a:schemeClr val="tx1"/>
                </a:solidFill>
                <a:latin typeface="メイリオ" pitchFamily="50" charset="-128"/>
                <a:ea typeface="メイリオ" pitchFamily="50" charset="-128"/>
              </a:rPr>
              <a:t>。</a:t>
            </a:r>
            <a:endParaRPr lang="ja-JP" altLang="ja-JP" sz="1400" b="1" dirty="0">
              <a:solidFill>
                <a:schemeClr val="tx1"/>
              </a:solidFill>
              <a:latin typeface="メイリオ" pitchFamily="50" charset="-128"/>
              <a:ea typeface="メイリオ" pitchFamily="50" charset="-128"/>
            </a:endParaRPr>
          </a:p>
        </p:txBody>
      </p:sp>
      <p:sp>
        <p:nvSpPr>
          <p:cNvPr id="7" name="角丸四角形 6"/>
          <p:cNvSpPr/>
          <p:nvPr/>
        </p:nvSpPr>
        <p:spPr>
          <a:xfrm>
            <a:off x="221757" y="1932464"/>
            <a:ext cx="639473" cy="382772"/>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職種</a:t>
            </a:r>
          </a:p>
        </p:txBody>
      </p:sp>
      <p:sp>
        <p:nvSpPr>
          <p:cNvPr id="18" name="角丸四角形 17"/>
          <p:cNvSpPr/>
          <p:nvPr/>
        </p:nvSpPr>
        <p:spPr>
          <a:xfrm>
            <a:off x="930720" y="1932464"/>
            <a:ext cx="639473" cy="382772"/>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職務</a:t>
            </a:r>
          </a:p>
        </p:txBody>
      </p:sp>
      <p:sp>
        <p:nvSpPr>
          <p:cNvPr id="19" name="角丸四角形 18"/>
          <p:cNvSpPr/>
          <p:nvPr/>
        </p:nvSpPr>
        <p:spPr>
          <a:xfrm>
            <a:off x="930720" y="2623581"/>
            <a:ext cx="639473" cy="382772"/>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職務</a:t>
            </a:r>
          </a:p>
        </p:txBody>
      </p:sp>
      <p:grpSp>
        <p:nvGrpSpPr>
          <p:cNvPr id="22" name="グループ化 21"/>
          <p:cNvGrpSpPr/>
          <p:nvPr/>
        </p:nvGrpSpPr>
        <p:grpSpPr>
          <a:xfrm>
            <a:off x="1806133" y="1932464"/>
            <a:ext cx="1585645" cy="1073889"/>
            <a:chOff x="1976262" y="1041991"/>
            <a:chExt cx="1585645" cy="1073889"/>
          </a:xfrm>
          <a:solidFill>
            <a:schemeClr val="accent6">
              <a:lumMod val="60000"/>
              <a:lumOff val="40000"/>
            </a:schemeClr>
          </a:solidFill>
        </p:grpSpPr>
        <p:sp>
          <p:nvSpPr>
            <p:cNvPr id="20" name="角丸四角形 19"/>
            <p:cNvSpPr/>
            <p:nvPr/>
          </p:nvSpPr>
          <p:spPr>
            <a:xfrm>
              <a:off x="1976262" y="1041991"/>
              <a:ext cx="1585645" cy="382772"/>
            </a:xfrm>
            <a:prstGeom prst="roundRect">
              <a:avLst/>
            </a:prstGeom>
            <a:grp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共通能力ユニット</a:t>
              </a:r>
            </a:p>
          </p:txBody>
        </p:sp>
        <p:sp>
          <p:nvSpPr>
            <p:cNvPr id="21" name="角丸四角形 20"/>
            <p:cNvSpPr/>
            <p:nvPr/>
          </p:nvSpPr>
          <p:spPr>
            <a:xfrm>
              <a:off x="1976262" y="1733108"/>
              <a:ext cx="1585645" cy="382772"/>
            </a:xfrm>
            <a:prstGeom prst="roundRect">
              <a:avLst/>
            </a:prstGeom>
            <a:grp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共通能力ユニット</a:t>
              </a:r>
            </a:p>
          </p:txBody>
        </p:sp>
      </p:grpSp>
      <p:grpSp>
        <p:nvGrpSpPr>
          <p:cNvPr id="23" name="グループ化 22"/>
          <p:cNvGrpSpPr/>
          <p:nvPr/>
        </p:nvGrpSpPr>
        <p:grpSpPr>
          <a:xfrm>
            <a:off x="1806133" y="4032660"/>
            <a:ext cx="1585645" cy="1073889"/>
            <a:chOff x="1976262" y="1041991"/>
            <a:chExt cx="1585645" cy="1073889"/>
          </a:xfrm>
          <a:solidFill>
            <a:schemeClr val="accent6">
              <a:lumMod val="60000"/>
              <a:lumOff val="40000"/>
            </a:schemeClr>
          </a:solidFill>
        </p:grpSpPr>
        <p:sp>
          <p:nvSpPr>
            <p:cNvPr id="24" name="角丸四角形 23"/>
            <p:cNvSpPr/>
            <p:nvPr/>
          </p:nvSpPr>
          <p:spPr>
            <a:xfrm>
              <a:off x="1976262" y="1041991"/>
              <a:ext cx="1585645" cy="382772"/>
            </a:xfrm>
            <a:prstGeom prst="roundRect">
              <a:avLst/>
            </a:prstGeom>
            <a:grp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共通能力ユニット</a:t>
              </a:r>
            </a:p>
          </p:txBody>
        </p:sp>
        <p:sp>
          <p:nvSpPr>
            <p:cNvPr id="25" name="角丸四角形 24"/>
            <p:cNvSpPr/>
            <p:nvPr/>
          </p:nvSpPr>
          <p:spPr>
            <a:xfrm>
              <a:off x="1976262" y="1733108"/>
              <a:ext cx="1585645" cy="382772"/>
            </a:xfrm>
            <a:prstGeom prst="roundRect">
              <a:avLst/>
            </a:prstGeom>
            <a:grp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共通能力ユニット</a:t>
              </a:r>
            </a:p>
          </p:txBody>
        </p:sp>
      </p:grpSp>
      <p:sp>
        <p:nvSpPr>
          <p:cNvPr id="26" name="角丸四角形 25"/>
          <p:cNvSpPr/>
          <p:nvPr/>
        </p:nvSpPr>
        <p:spPr>
          <a:xfrm>
            <a:off x="3634931" y="1953730"/>
            <a:ext cx="1096549" cy="382772"/>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能力細目</a:t>
            </a:r>
          </a:p>
        </p:txBody>
      </p:sp>
      <p:sp>
        <p:nvSpPr>
          <p:cNvPr id="27" name="角丸四角形 26"/>
          <p:cNvSpPr/>
          <p:nvPr/>
        </p:nvSpPr>
        <p:spPr>
          <a:xfrm>
            <a:off x="3634931" y="2671677"/>
            <a:ext cx="1096549" cy="382772"/>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能力細目</a:t>
            </a:r>
          </a:p>
        </p:txBody>
      </p:sp>
      <p:sp>
        <p:nvSpPr>
          <p:cNvPr id="28" name="角丸四角形 27"/>
          <p:cNvSpPr/>
          <p:nvPr/>
        </p:nvSpPr>
        <p:spPr>
          <a:xfrm>
            <a:off x="3634931" y="3389624"/>
            <a:ext cx="1096549" cy="382772"/>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能力細目</a:t>
            </a:r>
          </a:p>
        </p:txBody>
      </p:sp>
      <p:sp>
        <p:nvSpPr>
          <p:cNvPr id="29" name="角丸四角形 28"/>
          <p:cNvSpPr/>
          <p:nvPr/>
        </p:nvSpPr>
        <p:spPr>
          <a:xfrm>
            <a:off x="5038431" y="1953730"/>
            <a:ext cx="2149171" cy="382772"/>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職務遂行のための基準</a:t>
            </a:r>
          </a:p>
        </p:txBody>
      </p:sp>
      <p:sp>
        <p:nvSpPr>
          <p:cNvPr id="30" name="角丸四角形 29"/>
          <p:cNvSpPr/>
          <p:nvPr/>
        </p:nvSpPr>
        <p:spPr>
          <a:xfrm>
            <a:off x="5038431" y="2671677"/>
            <a:ext cx="2149171" cy="382772"/>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職務遂行のための基準</a:t>
            </a:r>
          </a:p>
        </p:txBody>
      </p:sp>
      <p:sp>
        <p:nvSpPr>
          <p:cNvPr id="31" name="角丸四角形 30"/>
          <p:cNvSpPr/>
          <p:nvPr/>
        </p:nvSpPr>
        <p:spPr>
          <a:xfrm>
            <a:off x="5038431" y="3389624"/>
            <a:ext cx="2149171" cy="382772"/>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400" b="1" dirty="0"/>
              <a:t>職務遂行のための基準</a:t>
            </a:r>
          </a:p>
        </p:txBody>
      </p:sp>
      <p:sp>
        <p:nvSpPr>
          <p:cNvPr id="32" name="角丸四角形 31"/>
          <p:cNvSpPr/>
          <p:nvPr/>
        </p:nvSpPr>
        <p:spPr>
          <a:xfrm>
            <a:off x="7396054" y="1932464"/>
            <a:ext cx="1407035" cy="1818666"/>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400" b="1" dirty="0"/>
              <a:t>必要な知識</a:t>
            </a:r>
            <a:endParaRPr kumimoji="1" lang="ja-JP" altLang="en-US" sz="1400" b="1" dirty="0"/>
          </a:p>
        </p:txBody>
      </p:sp>
    </p:spTree>
    <p:extLst>
      <p:ext uri="{BB962C8B-B14F-4D97-AF65-F5344CB8AC3E}">
        <p14:creationId xmlns:p14="http://schemas.microsoft.com/office/powerpoint/2010/main" val="2700417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４．職業</a:t>
            </a:r>
            <a:r>
              <a:rPr lang="ja-JP" altLang="ja-JP" dirty="0"/>
              <a:t>能力評価基準の構成</a:t>
            </a:r>
            <a:endParaRPr kumimoji="1" lang="ja-JP" altLang="en-US" dirty="0"/>
          </a:p>
        </p:txBody>
      </p:sp>
      <p:sp>
        <p:nvSpPr>
          <p:cNvPr id="3" name="コンテンツ プレースホルダ 2"/>
          <p:cNvSpPr>
            <a:spLocks noGrp="1"/>
          </p:cNvSpPr>
          <p:nvPr>
            <p:ph idx="1"/>
          </p:nvPr>
        </p:nvSpPr>
        <p:spPr>
          <a:xfrm>
            <a:off x="391885" y="1108791"/>
            <a:ext cx="8490857" cy="5096308"/>
          </a:xfrm>
        </p:spPr>
        <p:txBody>
          <a:bodyPr>
            <a:normAutofit fontScale="77500" lnSpcReduction="20000"/>
          </a:bodyPr>
          <a:lstStyle/>
          <a:p>
            <a:pPr>
              <a:buNone/>
            </a:pPr>
            <a:r>
              <a:rPr lang="ja-JP" altLang="en-US" sz="2400" b="1" u="sng" dirty="0"/>
              <a:t>●様式１～３の定義</a:t>
            </a:r>
            <a:endParaRPr lang="en-US" altLang="ja-JP" sz="2400" b="1" u="sng" dirty="0"/>
          </a:p>
          <a:p>
            <a:pPr>
              <a:buNone/>
            </a:pPr>
            <a:endParaRPr lang="en-US" altLang="ja-JP" sz="2200" b="1" dirty="0"/>
          </a:p>
          <a:p>
            <a:pPr>
              <a:buNone/>
            </a:pPr>
            <a:r>
              <a:rPr lang="ja-JP" altLang="en-US" sz="2200" b="1" dirty="0"/>
              <a:t>（１）様式</a:t>
            </a:r>
            <a:r>
              <a:rPr lang="en-US" altLang="ja-JP" sz="2200" b="1" dirty="0"/>
              <a:t>1</a:t>
            </a:r>
            <a:r>
              <a:rPr lang="ja-JP" altLang="en-US" sz="2200" b="1" dirty="0"/>
              <a:t>（全体構成）</a:t>
            </a:r>
          </a:p>
          <a:p>
            <a:pPr>
              <a:lnSpc>
                <a:spcPct val="120000"/>
              </a:lnSpc>
              <a:buNone/>
            </a:pPr>
            <a:r>
              <a:rPr lang="ja-JP" altLang="en-US" dirty="0"/>
              <a:t>　　</a:t>
            </a:r>
            <a:r>
              <a:rPr lang="ja-JP" altLang="en-US" sz="1900" dirty="0"/>
              <a:t>その業種に関してカバーしている仕事の範囲を「職種」「職務」で示しています。</a:t>
            </a:r>
            <a:endParaRPr lang="en-US" altLang="ja-JP" sz="1900" dirty="0"/>
          </a:p>
          <a:p>
            <a:pPr>
              <a:buNone/>
            </a:pPr>
            <a:endParaRPr lang="en-US" altLang="ja-JP" sz="1900" dirty="0"/>
          </a:p>
          <a:p>
            <a:pPr>
              <a:buNone/>
            </a:pPr>
            <a:r>
              <a:rPr lang="ja-JP" altLang="en-US" sz="2200" b="1" dirty="0"/>
              <a:t>（２）様式</a:t>
            </a:r>
            <a:r>
              <a:rPr lang="en-US" altLang="ja-JP" sz="2200" b="1" dirty="0"/>
              <a:t>2</a:t>
            </a:r>
            <a:r>
              <a:rPr lang="ja-JP" altLang="en-US" sz="2200" b="1" dirty="0"/>
              <a:t>（職種別能力ユニット一覧）</a:t>
            </a:r>
          </a:p>
          <a:p>
            <a:pPr>
              <a:lnSpc>
                <a:spcPct val="120000"/>
              </a:lnSpc>
              <a:buNone/>
            </a:pPr>
            <a:r>
              <a:rPr lang="ja-JP" altLang="en-US" dirty="0"/>
              <a:t>　　</a:t>
            </a:r>
            <a:r>
              <a:rPr lang="ja-JP" altLang="en-US" sz="1900" dirty="0"/>
              <a:t>様式</a:t>
            </a:r>
            <a:r>
              <a:rPr lang="en-US" altLang="ja-JP" sz="1900" dirty="0"/>
              <a:t>1</a:t>
            </a:r>
            <a:r>
              <a:rPr lang="ja-JP" altLang="en-US" sz="1900" dirty="0"/>
              <a:t>の内容をもう少し詳細に示している書式です。</a:t>
            </a:r>
            <a:br>
              <a:rPr lang="ja-JP" altLang="en-US" sz="1900" dirty="0"/>
            </a:br>
            <a:r>
              <a:rPr lang="ja-JP" altLang="en-US" sz="1900" dirty="0"/>
              <a:t>様式</a:t>
            </a:r>
            <a:r>
              <a:rPr lang="en-US" altLang="ja-JP" sz="1900" dirty="0"/>
              <a:t>1</a:t>
            </a:r>
            <a:r>
              <a:rPr lang="ja-JP" altLang="en-US" sz="1900" dirty="0"/>
              <a:t>で示した「職種」ごとに、その職種に存在する「職務」を構成する仕事の最小単位の　要素（能力ユニット）を一覧化しています。その上で、能力ユニットがどのレベル（レベル</a:t>
            </a:r>
            <a:r>
              <a:rPr lang="en-US" altLang="ja-JP" sz="1900" dirty="0"/>
              <a:t>1</a:t>
            </a:r>
            <a:r>
              <a:rPr lang="ja-JP" altLang="en-US" sz="1900" dirty="0"/>
              <a:t>～</a:t>
            </a:r>
            <a:r>
              <a:rPr lang="en-US" altLang="ja-JP" sz="1900" dirty="0"/>
              <a:t>4</a:t>
            </a:r>
            <a:r>
              <a:rPr lang="ja-JP" altLang="en-US" sz="1900" dirty="0"/>
              <a:t>）に存在するかを図示しています（様式</a:t>
            </a:r>
            <a:r>
              <a:rPr lang="en-US" altLang="ja-JP" sz="1900" dirty="0"/>
              <a:t>3</a:t>
            </a:r>
            <a:r>
              <a:rPr lang="ja-JP" altLang="en-US" sz="1900" dirty="0"/>
              <a:t>の目次、マップとも言い換えることができます）。</a:t>
            </a:r>
            <a:br>
              <a:rPr lang="ja-JP" altLang="en-US" sz="1900" dirty="0"/>
            </a:br>
            <a:r>
              <a:rPr lang="ja-JP" altLang="en-US" sz="1900" dirty="0"/>
              <a:t>全社員に求める能力（＝共通能力ユニット）、それと、仕事内容毎に専門性を求める能力（＝選択能力ユニット）とに分解して整理しています</a:t>
            </a:r>
            <a:r>
              <a:rPr lang="ja-JP" altLang="en-US" dirty="0"/>
              <a:t>。</a:t>
            </a:r>
            <a:endParaRPr lang="en-US" altLang="ja-JP" dirty="0"/>
          </a:p>
          <a:p>
            <a:pPr>
              <a:buNone/>
            </a:pPr>
            <a:endParaRPr lang="ja-JP" altLang="en-US" dirty="0"/>
          </a:p>
          <a:p>
            <a:pPr>
              <a:buNone/>
            </a:pPr>
            <a:r>
              <a:rPr lang="ja-JP" altLang="en-US" sz="2200" b="1" dirty="0"/>
              <a:t>（３）様式</a:t>
            </a:r>
            <a:r>
              <a:rPr lang="en-US" altLang="ja-JP" sz="2200" b="1" dirty="0"/>
              <a:t>3</a:t>
            </a:r>
            <a:r>
              <a:rPr lang="ja-JP" altLang="en-US" sz="2200" b="1" dirty="0"/>
              <a:t>（能力ユニット別職業能力評価基準）</a:t>
            </a:r>
          </a:p>
          <a:p>
            <a:pPr>
              <a:lnSpc>
                <a:spcPct val="120000"/>
              </a:lnSpc>
              <a:buNone/>
            </a:pPr>
            <a:r>
              <a:rPr lang="ja-JP" altLang="en-US" dirty="0"/>
              <a:t>　　</a:t>
            </a:r>
            <a:r>
              <a:rPr lang="ja-JP" altLang="en-US" sz="1900" dirty="0"/>
              <a:t>仕事の最小単位として定義している「能力ユニット」について、業務の流れ（能力細目）に応じて、どのような仕事をこなすことが求められるのかを「行動ベース」で記述し（職務遂行のための基準）、仕事をこなすための専門的知識を「必要な知識」として列記しています。　</a:t>
            </a:r>
            <a:r>
              <a:rPr lang="ja-JP" altLang="en-US" sz="1900" u="sng" dirty="0"/>
              <a:t>全部で</a:t>
            </a:r>
            <a:r>
              <a:rPr lang="en-US" altLang="ja-JP" sz="1900" u="sng" dirty="0"/>
              <a:t>6,800</a:t>
            </a:r>
            <a:r>
              <a:rPr lang="ja-JP" altLang="en-US" sz="1900" u="sng" dirty="0"/>
              <a:t>ユニット以上</a:t>
            </a:r>
            <a:r>
              <a:rPr lang="ja-JP" altLang="en-US" sz="1900" dirty="0"/>
              <a:t>あります。</a:t>
            </a:r>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19</a:t>
            </a:fld>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E0C0F1-F9EF-42BF-9053-036B6050E9B7}"/>
              </a:ext>
            </a:extLst>
          </p:cNvPr>
          <p:cNvSpPr>
            <a:spLocks noGrp="1"/>
          </p:cNvSpPr>
          <p:nvPr>
            <p:ph type="title"/>
          </p:nvPr>
        </p:nvSpPr>
        <p:spPr/>
        <p:txBody>
          <a:bodyPr/>
          <a:lstStyle/>
          <a:p>
            <a:r>
              <a:rPr kumimoji="1" lang="en-US" altLang="ja-JP" dirty="0"/>
              <a:t>Agenda</a:t>
            </a:r>
            <a:endParaRPr kumimoji="1" lang="ja-JP" altLang="en-US" dirty="0"/>
          </a:p>
        </p:txBody>
      </p:sp>
      <p:sp>
        <p:nvSpPr>
          <p:cNvPr id="3" name="コンテンツ プレースホルダー 2">
            <a:extLst>
              <a:ext uri="{FF2B5EF4-FFF2-40B4-BE49-F238E27FC236}">
                <a16:creationId xmlns:a16="http://schemas.microsoft.com/office/drawing/2014/main" id="{89EACE45-8B5E-4549-BF67-B01ED13A3538}"/>
              </a:ext>
            </a:extLst>
          </p:cNvPr>
          <p:cNvSpPr>
            <a:spLocks noGrp="1"/>
          </p:cNvSpPr>
          <p:nvPr>
            <p:ph idx="1"/>
          </p:nvPr>
        </p:nvSpPr>
        <p:spPr>
          <a:xfrm>
            <a:off x="391885" y="834889"/>
            <a:ext cx="8490857" cy="5342074"/>
          </a:xfrm>
        </p:spPr>
        <p:txBody>
          <a:bodyPr>
            <a:normAutofit/>
          </a:bodyPr>
          <a:lstStyle/>
          <a:p>
            <a:pPr marL="0" indent="0">
              <a:buNone/>
            </a:pPr>
            <a:r>
              <a:rPr lang="ja-JP" altLang="en-US" dirty="0"/>
              <a:t>第１部　</a:t>
            </a:r>
            <a:r>
              <a:rPr lang="ja-JP" altLang="en-US" b="0" i="0" dirty="0">
                <a:solidFill>
                  <a:srgbClr val="222222"/>
                </a:solidFill>
                <a:effectLst/>
                <a:latin typeface="游ゴシック" panose="020B0400000000000000" pitchFamily="50" charset="-128"/>
                <a:ea typeface="游ゴシック" panose="020B0400000000000000" pitchFamily="50" charset="-128"/>
              </a:rPr>
              <a:t>職業能力評価基準とは</a:t>
            </a:r>
            <a:endParaRPr lang="en-US" altLang="ja-JP" b="0" i="0" dirty="0">
              <a:solidFill>
                <a:srgbClr val="222222"/>
              </a:solidFill>
              <a:effectLst/>
              <a:latin typeface="游ゴシック" panose="020B0400000000000000" pitchFamily="50" charset="-128"/>
              <a:ea typeface="游ゴシック" panose="020B0400000000000000" pitchFamily="50" charset="-128"/>
            </a:endParaRPr>
          </a:p>
          <a:p>
            <a:pPr marL="0" indent="0">
              <a:buNone/>
            </a:pPr>
            <a:r>
              <a:rPr lang="ja-JP" altLang="en-US" dirty="0"/>
              <a:t>　　　　職業能力評価基準の各場面での活用</a:t>
            </a:r>
            <a:endParaRPr lang="en-US" altLang="ja-JP" dirty="0"/>
          </a:p>
          <a:p>
            <a:pPr marL="0" indent="0">
              <a:buNone/>
            </a:pPr>
            <a:r>
              <a:rPr lang="ja-JP" altLang="en-US" dirty="0"/>
              <a:t>　　　　職業能力評価基準の位置づけ及び枠組み</a:t>
            </a:r>
            <a:endParaRPr lang="en-US" altLang="ja-JP" b="0" i="0" dirty="0">
              <a:solidFill>
                <a:srgbClr val="222222"/>
              </a:solidFill>
              <a:effectLst/>
              <a:latin typeface="游ゴシック" panose="020B0400000000000000" pitchFamily="50" charset="-128"/>
              <a:ea typeface="游ゴシック" panose="020B0400000000000000" pitchFamily="50" charset="-128"/>
            </a:endParaRPr>
          </a:p>
          <a:p>
            <a:pPr marL="0" indent="0">
              <a:buNone/>
            </a:pPr>
            <a:r>
              <a:rPr lang="ja-JP" altLang="en-US" dirty="0">
                <a:solidFill>
                  <a:srgbClr val="222222"/>
                </a:solidFill>
                <a:latin typeface="游ゴシック" panose="020B0400000000000000" pitchFamily="50" charset="-128"/>
                <a:ea typeface="游ゴシック" panose="020B0400000000000000" pitchFamily="50" charset="-128"/>
              </a:rPr>
              <a:t>　　　　</a:t>
            </a:r>
            <a:r>
              <a:rPr lang="ja-JP" altLang="en-US" b="0" i="0" dirty="0">
                <a:solidFill>
                  <a:srgbClr val="222222"/>
                </a:solidFill>
                <a:effectLst/>
                <a:latin typeface="游ゴシック" panose="020B0400000000000000" pitchFamily="50" charset="-128"/>
                <a:ea typeface="游ゴシック" panose="020B0400000000000000" pitchFamily="50" charset="-128"/>
              </a:rPr>
              <a:t>職業能力評価基準の構成</a:t>
            </a:r>
            <a:r>
              <a:rPr lang="ja-JP" altLang="en-US" dirty="0"/>
              <a:t>　　</a:t>
            </a:r>
            <a:endParaRPr lang="en-US" altLang="ja-JP" dirty="0"/>
          </a:p>
          <a:p>
            <a:pPr marL="0" indent="0">
              <a:buNone/>
            </a:pPr>
            <a:endParaRPr lang="en-US" altLang="ja-JP" dirty="0"/>
          </a:p>
          <a:p>
            <a:pPr marL="0" indent="0">
              <a:buNone/>
            </a:pPr>
            <a:r>
              <a:rPr kumimoji="1" lang="ja-JP" altLang="en-US" dirty="0"/>
              <a:t>第２部　</a:t>
            </a:r>
            <a:r>
              <a:rPr lang="ja-JP" altLang="en-US" b="0" i="0" dirty="0">
                <a:solidFill>
                  <a:srgbClr val="222222"/>
                </a:solidFill>
                <a:effectLst/>
              </a:rPr>
              <a:t>職業能力評価基準をベースに開発した活用ツール</a:t>
            </a:r>
            <a:endParaRPr lang="en-US" altLang="ja-JP" b="0" i="0" dirty="0">
              <a:solidFill>
                <a:srgbClr val="222222"/>
              </a:solidFill>
              <a:effectLst/>
            </a:endParaRPr>
          </a:p>
          <a:p>
            <a:pPr marL="0" indent="0">
              <a:buNone/>
            </a:pPr>
            <a:endParaRPr kumimoji="1" lang="en-US" altLang="ja-JP" dirty="0">
              <a:solidFill>
                <a:srgbClr val="222222"/>
              </a:solidFill>
            </a:endParaRPr>
          </a:p>
          <a:p>
            <a:pPr marL="0" indent="0">
              <a:buNone/>
            </a:pPr>
            <a:r>
              <a:rPr lang="ja-JP" altLang="en-US" dirty="0">
                <a:solidFill>
                  <a:srgbClr val="222222"/>
                </a:solidFill>
              </a:rPr>
              <a:t>第３部　職業能力評価基準のカスタマイズの考え方</a:t>
            </a:r>
            <a:endParaRPr lang="en-US" altLang="ja-JP" dirty="0">
              <a:solidFill>
                <a:srgbClr val="222222"/>
              </a:solidFill>
            </a:endParaRPr>
          </a:p>
          <a:p>
            <a:pPr marL="0" indent="0">
              <a:buNone/>
            </a:pPr>
            <a:r>
              <a:rPr lang="ja-JP" altLang="en-US" dirty="0"/>
              <a:t>　　　　職業能力評価基準の活用方法のご案内</a:t>
            </a:r>
            <a:endParaRPr lang="en-US" altLang="ja-JP" dirty="0">
              <a:solidFill>
                <a:srgbClr val="222222"/>
              </a:solidFill>
            </a:endParaRPr>
          </a:p>
          <a:p>
            <a:pPr marL="0" indent="0">
              <a:buNone/>
            </a:pPr>
            <a:r>
              <a:rPr lang="ja-JP" altLang="en-US" dirty="0">
                <a:solidFill>
                  <a:srgbClr val="222222"/>
                </a:solidFill>
              </a:rPr>
              <a:t>　　　　職業能力評価基準活用事例</a:t>
            </a:r>
            <a:endParaRPr kumimoji="1" lang="en-US" altLang="ja-JP" dirty="0"/>
          </a:p>
          <a:p>
            <a:pPr marL="0" indent="0">
              <a:buNone/>
            </a:pPr>
            <a:endParaRPr kumimoji="1" lang="en-US" altLang="ja-JP" dirty="0"/>
          </a:p>
        </p:txBody>
      </p:sp>
      <p:sp>
        <p:nvSpPr>
          <p:cNvPr id="5" name="フッター プレースホルダー 4">
            <a:extLst>
              <a:ext uri="{FF2B5EF4-FFF2-40B4-BE49-F238E27FC236}">
                <a16:creationId xmlns:a16="http://schemas.microsoft.com/office/drawing/2014/main" id="{E9990FF9-0584-43B2-8C75-45EA399B7FF4}"/>
              </a:ext>
            </a:extLst>
          </p:cNvPr>
          <p:cNvSpPr>
            <a:spLocks noGrp="1"/>
          </p:cNvSpPr>
          <p:nvPr>
            <p:ph type="ftr" sz="quarter" idx="11"/>
          </p:nvPr>
        </p:nvSpPr>
        <p:spPr/>
        <p:txBody>
          <a:bodyPr/>
          <a:lstStyle/>
          <a:p>
            <a:r>
              <a:rPr lang="en-US" altLang="ja-JP" dirty="0"/>
              <a:t>Copyright © </a:t>
            </a:r>
            <a:r>
              <a:rPr lang="en-US" altLang="ja-JP" dirty="0" err="1"/>
              <a:t>NISPlus</a:t>
            </a:r>
            <a:r>
              <a:rPr lang="en-US" altLang="ja-JP"/>
              <a:t> Co.,LTD</a:t>
            </a:r>
            <a:endParaRPr lang="ja-JP" altLang="en-US" dirty="0"/>
          </a:p>
        </p:txBody>
      </p:sp>
      <p:sp>
        <p:nvSpPr>
          <p:cNvPr id="6" name="スライド番号プレースホルダー 5">
            <a:extLst>
              <a:ext uri="{FF2B5EF4-FFF2-40B4-BE49-F238E27FC236}">
                <a16:creationId xmlns:a16="http://schemas.microsoft.com/office/drawing/2014/main" id="{243D9629-27E1-4B31-B96F-93469E073B1E}"/>
              </a:ext>
            </a:extLst>
          </p:cNvPr>
          <p:cNvSpPr>
            <a:spLocks noGrp="1"/>
          </p:cNvSpPr>
          <p:nvPr>
            <p:ph type="sldNum" sz="quarter" idx="12"/>
          </p:nvPr>
        </p:nvSpPr>
        <p:spPr/>
        <p:txBody>
          <a:bodyPr/>
          <a:lstStyle/>
          <a:p>
            <a:fld id="{E9C00F16-4FD0-4EF1-8A08-D88BD12000DA}" type="slidenum">
              <a:rPr lang="ja-JP" altLang="en-US" smtClean="0"/>
              <a:pPr/>
              <a:t>2</a:t>
            </a:fld>
            <a:endParaRPr lang="ja-JP" altLang="en-US"/>
          </a:p>
        </p:txBody>
      </p:sp>
    </p:spTree>
    <p:extLst>
      <p:ext uri="{BB962C8B-B14F-4D97-AF65-F5344CB8AC3E}">
        <p14:creationId xmlns:p14="http://schemas.microsoft.com/office/powerpoint/2010/main" val="299155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４．職業</a:t>
            </a:r>
            <a:r>
              <a:rPr lang="ja-JP" altLang="ja-JP" dirty="0"/>
              <a:t>能力評価基準の構成</a:t>
            </a:r>
            <a:endParaRPr kumimoji="1" lang="ja-JP" altLang="en-US" dirty="0"/>
          </a:p>
        </p:txBody>
      </p:sp>
      <p:sp>
        <p:nvSpPr>
          <p:cNvPr id="5" name="フッター プレースホルダー 4"/>
          <p:cNvSpPr>
            <a:spLocks noGrp="1"/>
          </p:cNvSpPr>
          <p:nvPr>
            <p:ph type="ftr" sz="quarter" idx="11"/>
          </p:nvPr>
        </p:nvSpPr>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p:txBody>
          <a:bodyPr/>
          <a:lstStyle/>
          <a:p>
            <a:fld id="{E9C00F16-4FD0-4EF1-8A08-D88BD12000DA}" type="slidenum">
              <a:rPr lang="ja-JP" altLang="en-US" smtClean="0"/>
              <a:pPr/>
              <a:t>20</a:t>
            </a:fld>
            <a:endParaRPr lang="ja-JP" altLang="en-US"/>
          </a:p>
        </p:txBody>
      </p:sp>
      <p:sp>
        <p:nvSpPr>
          <p:cNvPr id="7" name="正方形/長方形 6"/>
          <p:cNvSpPr/>
          <p:nvPr/>
        </p:nvSpPr>
        <p:spPr>
          <a:xfrm>
            <a:off x="511628" y="859972"/>
            <a:ext cx="7489372" cy="402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a:t>
            </a:r>
            <a:r>
              <a:rPr lang="ja-JP" altLang="en-US" b="1" u="sng" dirty="0">
                <a:solidFill>
                  <a:schemeClr val="tx1"/>
                </a:solidFill>
              </a:rPr>
              <a:t>職業能力評価基準の様式イメージ（</a:t>
            </a:r>
            <a:r>
              <a:rPr lang="ja-JP" altLang="en-US" b="1" u="sng" dirty="0">
                <a:solidFill>
                  <a:srgbClr val="FF0314"/>
                </a:solidFill>
              </a:rPr>
              <a:t>様式１</a:t>
            </a:r>
            <a:r>
              <a:rPr lang="ja-JP" altLang="en-US" b="1" u="sng" dirty="0">
                <a:solidFill>
                  <a:schemeClr val="tx1"/>
                </a:solidFill>
              </a:rPr>
              <a:t>：スーパーマーケット業）</a:t>
            </a:r>
            <a:endParaRPr kumimoji="1" lang="ja-JP" altLang="en-US" b="1" u="sng"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539359510"/>
              </p:ext>
            </p:extLst>
          </p:nvPr>
        </p:nvGraphicFramePr>
        <p:xfrm>
          <a:off x="511622" y="1397000"/>
          <a:ext cx="8291468" cy="4003040"/>
        </p:xfrm>
        <a:graphic>
          <a:graphicData uri="http://schemas.openxmlformats.org/drawingml/2006/table">
            <a:tbl>
              <a:tblPr firstRow="1" bandRow="1">
                <a:tableStyleId>{93296810-A885-4BE3-A3E7-6D5BEEA58F35}</a:tableStyleId>
              </a:tblPr>
              <a:tblGrid>
                <a:gridCol w="1578435">
                  <a:extLst>
                    <a:ext uri="{9D8B030D-6E8A-4147-A177-3AD203B41FA5}">
                      <a16:colId xmlns:a16="http://schemas.microsoft.com/office/drawing/2014/main" val="20000"/>
                    </a:ext>
                  </a:extLst>
                </a:gridCol>
                <a:gridCol w="1776549">
                  <a:extLst>
                    <a:ext uri="{9D8B030D-6E8A-4147-A177-3AD203B41FA5}">
                      <a16:colId xmlns:a16="http://schemas.microsoft.com/office/drawing/2014/main" val="20001"/>
                    </a:ext>
                  </a:extLst>
                </a:gridCol>
                <a:gridCol w="1234121">
                  <a:extLst>
                    <a:ext uri="{9D8B030D-6E8A-4147-A177-3AD203B41FA5}">
                      <a16:colId xmlns:a16="http://schemas.microsoft.com/office/drawing/2014/main" val="20002"/>
                    </a:ext>
                  </a:extLst>
                </a:gridCol>
                <a:gridCol w="1234121">
                  <a:extLst>
                    <a:ext uri="{9D8B030D-6E8A-4147-A177-3AD203B41FA5}">
                      <a16:colId xmlns:a16="http://schemas.microsoft.com/office/drawing/2014/main" val="20003"/>
                    </a:ext>
                  </a:extLst>
                </a:gridCol>
                <a:gridCol w="1234121">
                  <a:extLst>
                    <a:ext uri="{9D8B030D-6E8A-4147-A177-3AD203B41FA5}">
                      <a16:colId xmlns:a16="http://schemas.microsoft.com/office/drawing/2014/main" val="20004"/>
                    </a:ext>
                  </a:extLst>
                </a:gridCol>
                <a:gridCol w="1234121">
                  <a:extLst>
                    <a:ext uri="{9D8B030D-6E8A-4147-A177-3AD203B41FA5}">
                      <a16:colId xmlns:a16="http://schemas.microsoft.com/office/drawing/2014/main" val="20005"/>
                    </a:ext>
                  </a:extLst>
                </a:gridCol>
              </a:tblGrid>
              <a:tr h="370840">
                <a:tc>
                  <a:txBody>
                    <a:bodyPr/>
                    <a:lstStyle/>
                    <a:p>
                      <a:pPr algn="ctr"/>
                      <a:r>
                        <a:rPr kumimoji="1" lang="ja-JP" altLang="en-US" sz="1400" dirty="0"/>
                        <a:t>職種</a:t>
                      </a:r>
                      <a:endParaRPr kumimoji="1" lang="ja-JP" altLang="en-US" sz="1400" dirty="0">
                        <a:solidFill>
                          <a:schemeClr val="bg1"/>
                        </a:solidFill>
                      </a:endParaRPr>
                    </a:p>
                  </a:txBody>
                  <a:tcPr anchor="ctr"/>
                </a:tc>
                <a:tc>
                  <a:txBody>
                    <a:bodyPr/>
                    <a:lstStyle/>
                    <a:p>
                      <a:pPr algn="ctr"/>
                      <a:r>
                        <a:rPr kumimoji="1" lang="ja-JP" altLang="en-US" sz="1400" dirty="0"/>
                        <a:t>職務</a:t>
                      </a:r>
                      <a:endParaRPr kumimoji="1" lang="ja-JP" altLang="en-US" sz="1400" dirty="0">
                        <a:solidFill>
                          <a:schemeClr val="bg1"/>
                        </a:solidFill>
                      </a:endParaRPr>
                    </a:p>
                  </a:txBody>
                  <a:tcPr anchor="ctr"/>
                </a:tc>
                <a:tc>
                  <a:txBody>
                    <a:bodyPr/>
                    <a:lstStyle/>
                    <a:p>
                      <a:pPr algn="ctr"/>
                      <a:r>
                        <a:rPr kumimoji="1" lang="ja-JP" altLang="en-US" sz="1400" dirty="0"/>
                        <a:t>レベル</a:t>
                      </a:r>
                      <a:r>
                        <a:rPr kumimoji="1" lang="en-US" altLang="ja-JP" sz="1400" dirty="0"/>
                        <a:t>1</a:t>
                      </a:r>
                      <a:endParaRPr kumimoji="1" lang="ja-JP" altLang="en-US" sz="1400" dirty="0">
                        <a:solidFill>
                          <a:schemeClr val="bg1"/>
                        </a:solidFill>
                      </a:endParaRPr>
                    </a:p>
                  </a:txBody>
                  <a:tcPr anchor="ctr"/>
                </a:tc>
                <a:tc>
                  <a:txBody>
                    <a:bodyPr/>
                    <a:lstStyle/>
                    <a:p>
                      <a:pPr algn="ctr"/>
                      <a:r>
                        <a:rPr kumimoji="1" lang="ja-JP" altLang="en-US" sz="1400" dirty="0"/>
                        <a:t>レベル</a:t>
                      </a:r>
                      <a:r>
                        <a:rPr kumimoji="1" lang="en-US" altLang="ja-JP" sz="1400" dirty="0"/>
                        <a:t>2</a:t>
                      </a:r>
                      <a:endParaRPr kumimoji="1" lang="ja-JP" altLang="en-US" sz="1400" dirty="0">
                        <a:solidFill>
                          <a:schemeClr val="bg1"/>
                        </a:solidFill>
                      </a:endParaRPr>
                    </a:p>
                  </a:txBody>
                  <a:tcPr anchor="ctr"/>
                </a:tc>
                <a:tc>
                  <a:txBody>
                    <a:bodyPr/>
                    <a:lstStyle/>
                    <a:p>
                      <a:pPr algn="ctr"/>
                      <a:r>
                        <a:rPr kumimoji="1" lang="ja-JP" altLang="en-US" sz="1400" dirty="0"/>
                        <a:t>レベル</a:t>
                      </a:r>
                      <a:r>
                        <a:rPr kumimoji="1" lang="en-US" altLang="ja-JP" sz="1400" dirty="0"/>
                        <a:t>3</a:t>
                      </a:r>
                      <a:endParaRPr kumimoji="1" lang="ja-JP" altLang="en-US" sz="1400" dirty="0">
                        <a:solidFill>
                          <a:schemeClr val="bg1"/>
                        </a:solidFill>
                      </a:endParaRPr>
                    </a:p>
                  </a:txBody>
                  <a:tcPr anchor="ctr"/>
                </a:tc>
                <a:tc>
                  <a:txBody>
                    <a:bodyPr/>
                    <a:lstStyle/>
                    <a:p>
                      <a:pPr algn="ctr"/>
                      <a:r>
                        <a:rPr kumimoji="1" lang="ja-JP" altLang="en-US" sz="1400" dirty="0"/>
                        <a:t>レベル</a:t>
                      </a:r>
                      <a:r>
                        <a:rPr kumimoji="1" lang="en-US" altLang="ja-JP" sz="1400" dirty="0"/>
                        <a:t>4</a:t>
                      </a:r>
                      <a:endParaRPr kumimoji="1" lang="ja-JP" altLang="en-US" sz="1400" dirty="0">
                        <a:solidFill>
                          <a:schemeClr val="bg1"/>
                        </a:solidFill>
                      </a:endParaRPr>
                    </a:p>
                  </a:txBody>
                  <a:tcPr anchor="ctr"/>
                </a:tc>
                <a:extLst>
                  <a:ext uri="{0D108BD9-81ED-4DB2-BD59-A6C34878D82A}">
                    <a16:rowId xmlns:a16="http://schemas.microsoft.com/office/drawing/2014/main" val="10000"/>
                  </a:ext>
                </a:extLst>
              </a:tr>
              <a:tr h="370840">
                <a:tc rowSpan="4">
                  <a:txBody>
                    <a:bodyPr/>
                    <a:lstStyle/>
                    <a:p>
                      <a:pPr algn="ctr"/>
                      <a:r>
                        <a:rPr kumimoji="1" lang="ja-JP" altLang="en-US" sz="1400" dirty="0"/>
                        <a:t>販売</a:t>
                      </a:r>
                    </a:p>
                  </a:txBody>
                  <a:tcPr anchor="ctr"/>
                </a:tc>
                <a:tc>
                  <a:txBody>
                    <a:bodyPr/>
                    <a:lstStyle/>
                    <a:p>
                      <a:pPr algn="ctr"/>
                      <a:r>
                        <a:rPr kumimoji="1" lang="ja-JP" altLang="en-US" sz="1400" dirty="0"/>
                        <a:t>販売</a:t>
                      </a:r>
                    </a:p>
                  </a:txBody>
                  <a:tcPr anchor="ct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10001"/>
                  </a:ext>
                </a:extLst>
              </a:tr>
              <a:tr h="370840">
                <a:tc vMerge="1">
                  <a:txBody>
                    <a:bodyPr/>
                    <a:lstStyle/>
                    <a:p>
                      <a:endParaRPr kumimoji="1" lang="ja-JP" altLang="en-US" sz="1200" dirty="0"/>
                    </a:p>
                  </a:txBody>
                  <a:tcPr/>
                </a:tc>
                <a:tc>
                  <a:txBody>
                    <a:bodyPr/>
                    <a:lstStyle/>
                    <a:p>
                      <a:pPr algn="ctr"/>
                      <a:r>
                        <a:rPr kumimoji="1" lang="ja-JP" altLang="en-US" sz="1400" dirty="0"/>
                        <a:t>販売・加工</a:t>
                      </a:r>
                    </a:p>
                  </a:txBody>
                  <a:tcPr anchor="ct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10002"/>
                  </a:ext>
                </a:extLst>
              </a:tr>
              <a:tr h="370840">
                <a:tc vMerge="1">
                  <a:txBody>
                    <a:bodyPr/>
                    <a:lstStyle/>
                    <a:p>
                      <a:endParaRPr kumimoji="1" lang="ja-JP" altLang="en-US" sz="1200" dirty="0"/>
                    </a:p>
                  </a:txBody>
                  <a:tcPr/>
                </a:tc>
                <a:tc>
                  <a:txBody>
                    <a:bodyPr/>
                    <a:lstStyle/>
                    <a:p>
                      <a:pPr algn="ctr"/>
                      <a:r>
                        <a:rPr kumimoji="1" lang="ja-JP" altLang="en-US" sz="1400" dirty="0"/>
                        <a:t>チェッカー</a:t>
                      </a:r>
                    </a:p>
                  </a:txBody>
                  <a:tcPr anchor="ct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10003"/>
                  </a:ext>
                </a:extLst>
              </a:tr>
              <a:tr h="370840">
                <a:tc vMerge="1">
                  <a:txBody>
                    <a:bodyPr/>
                    <a:lstStyle/>
                    <a:p>
                      <a:endParaRPr kumimoji="1" lang="ja-JP" altLang="en-US" sz="1200" dirty="0"/>
                    </a:p>
                  </a:txBody>
                  <a:tcPr/>
                </a:tc>
                <a:tc>
                  <a:txBody>
                    <a:bodyPr/>
                    <a:lstStyle/>
                    <a:p>
                      <a:pPr algn="ctr"/>
                      <a:r>
                        <a:rPr kumimoji="1" lang="ja-JP" altLang="en-US" sz="1400" dirty="0"/>
                        <a:t>ストアマネジメント</a:t>
                      </a:r>
                    </a:p>
                  </a:txBody>
                  <a:tcPr anchor="ct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tc>
                <a:extLst>
                  <a:ext uri="{0D108BD9-81ED-4DB2-BD59-A6C34878D82A}">
                    <a16:rowId xmlns:a16="http://schemas.microsoft.com/office/drawing/2014/main" val="10004"/>
                  </a:ext>
                </a:extLst>
              </a:tr>
              <a:tr h="370840">
                <a:tc rowSpan="2">
                  <a:txBody>
                    <a:bodyPr/>
                    <a:lstStyle/>
                    <a:p>
                      <a:pPr algn="ctr"/>
                      <a:r>
                        <a:rPr kumimoji="1" lang="ja-JP" altLang="en-US" sz="1400" dirty="0"/>
                        <a:t>店舗管理</a:t>
                      </a:r>
                    </a:p>
                  </a:txBody>
                  <a:tcPr anchor="ctr"/>
                </a:tc>
                <a:tc>
                  <a:txBody>
                    <a:bodyPr/>
                    <a:lstStyle/>
                    <a:p>
                      <a:pPr algn="ctr"/>
                      <a:r>
                        <a:rPr kumimoji="1" lang="ja-JP" altLang="en-US" sz="1400" dirty="0"/>
                        <a:t>販売指導</a:t>
                      </a:r>
                      <a:endParaRPr kumimoji="1" lang="en-US" altLang="ja-JP" sz="1400" dirty="0"/>
                    </a:p>
                    <a:p>
                      <a:pPr algn="ctr"/>
                      <a:r>
                        <a:rPr kumimoji="1" lang="ja-JP" altLang="en-US" sz="1400" dirty="0"/>
                        <a:t>（トレーナー）</a:t>
                      </a:r>
                    </a:p>
                  </a:txBody>
                  <a:tcPr anchor="ct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tc>
                <a:extLst>
                  <a:ext uri="{0D108BD9-81ED-4DB2-BD59-A6C34878D82A}">
                    <a16:rowId xmlns:a16="http://schemas.microsoft.com/office/drawing/2014/main" val="10005"/>
                  </a:ext>
                </a:extLst>
              </a:tr>
              <a:tr h="370840">
                <a:tc vMerge="1">
                  <a:txBody>
                    <a:bodyPr/>
                    <a:lstStyle/>
                    <a:p>
                      <a:endParaRPr kumimoji="1" lang="ja-JP" altLang="en-US" sz="1200" dirty="0"/>
                    </a:p>
                  </a:txBody>
                  <a:tcPr/>
                </a:tc>
                <a:tc>
                  <a:txBody>
                    <a:bodyPr/>
                    <a:lstStyle/>
                    <a:p>
                      <a:pPr algn="ctr"/>
                      <a:r>
                        <a:rPr kumimoji="1" lang="ja-JP" altLang="en-US" sz="1400" dirty="0"/>
                        <a:t>店舗運営</a:t>
                      </a:r>
                      <a:endParaRPr kumimoji="1" lang="en-US" altLang="ja-JP" sz="1400" dirty="0"/>
                    </a:p>
                    <a:p>
                      <a:pPr algn="ctr"/>
                      <a:r>
                        <a:rPr kumimoji="1" lang="ja-JP" altLang="en-US" sz="1400" dirty="0"/>
                        <a:t>（スーパーバイザー）</a:t>
                      </a:r>
                    </a:p>
                  </a:txBody>
                  <a:tcPr anchor="ct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4">
                        <a:lumMod val="20000"/>
                        <a:lumOff val="80000"/>
                      </a:schemeClr>
                    </a:solidFill>
                  </a:tcPr>
                </a:tc>
                <a:tc>
                  <a:txBody>
                    <a:bodyPr/>
                    <a:lstStyle/>
                    <a:p>
                      <a:endParaRPr kumimoji="1" lang="en-US" altLang="ja-JP" sz="1200" dirty="0"/>
                    </a:p>
                    <a:p>
                      <a:endParaRPr kumimoji="1" lang="ja-JP" altLang="en-US" sz="1200" dirty="0"/>
                    </a:p>
                  </a:txBody>
                  <a:tcPr>
                    <a:solidFill>
                      <a:schemeClr val="accent4">
                        <a:lumMod val="20000"/>
                        <a:lumOff val="80000"/>
                      </a:schemeClr>
                    </a:solidFill>
                  </a:tcPr>
                </a:tc>
                <a:extLst>
                  <a:ext uri="{0D108BD9-81ED-4DB2-BD59-A6C34878D82A}">
                    <a16:rowId xmlns:a16="http://schemas.microsoft.com/office/drawing/2014/main" val="10006"/>
                  </a:ext>
                </a:extLst>
              </a:tr>
              <a:tr h="370840">
                <a:tc rowSpan="2">
                  <a:txBody>
                    <a:bodyPr/>
                    <a:lstStyle/>
                    <a:p>
                      <a:pPr algn="ctr"/>
                      <a:r>
                        <a:rPr kumimoji="1" lang="ja-JP" altLang="en-US" sz="1400" dirty="0"/>
                        <a:t>商品開発・仕入れ</a:t>
                      </a:r>
                    </a:p>
                  </a:txBody>
                  <a:tcPr anchor="ctr"/>
                </a:tc>
                <a:tc>
                  <a:txBody>
                    <a:bodyPr/>
                    <a:lstStyle/>
                    <a:p>
                      <a:pPr algn="ctr"/>
                      <a:r>
                        <a:rPr kumimoji="1" lang="ja-JP" altLang="en-US" sz="1400" dirty="0"/>
                        <a:t>仕入れ</a:t>
                      </a:r>
                    </a:p>
                  </a:txBody>
                  <a:tcPr anchor="ctr"/>
                </a:tc>
                <a:tc>
                  <a:txBody>
                    <a:bodyPr/>
                    <a:lstStyle/>
                    <a:p>
                      <a:endParaRPr kumimoji="1" lang="ja-JP" altLang="en-US" sz="1200" dirty="0"/>
                    </a:p>
                  </a:txBody>
                  <a:tcP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tc>
                <a:extLst>
                  <a:ext uri="{0D108BD9-81ED-4DB2-BD59-A6C34878D82A}">
                    <a16:rowId xmlns:a16="http://schemas.microsoft.com/office/drawing/2014/main" val="10007"/>
                  </a:ext>
                </a:extLst>
              </a:tr>
              <a:tr h="370840">
                <a:tc vMerge="1">
                  <a:txBody>
                    <a:bodyPr/>
                    <a:lstStyle/>
                    <a:p>
                      <a:endParaRPr kumimoji="1" lang="ja-JP" altLang="en-US" sz="1200" dirty="0"/>
                    </a:p>
                  </a:txBody>
                  <a:tcPr/>
                </a:tc>
                <a:tc>
                  <a:txBody>
                    <a:bodyPr/>
                    <a:lstStyle/>
                    <a:p>
                      <a:pPr algn="ctr"/>
                      <a:r>
                        <a:rPr kumimoji="1" lang="ja-JP" altLang="en-US" sz="1400" dirty="0"/>
                        <a:t>商品開発</a:t>
                      </a:r>
                    </a:p>
                  </a:txBody>
                  <a:tcPr anchor="ct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solidFill>
                      <a:schemeClr val="accent4">
                        <a:lumMod val="20000"/>
                        <a:lumOff val="80000"/>
                      </a:schemeClr>
                    </a:solidFill>
                  </a:tcPr>
                </a:tc>
                <a:extLst>
                  <a:ext uri="{0D108BD9-81ED-4DB2-BD59-A6C34878D82A}">
                    <a16:rowId xmlns:a16="http://schemas.microsoft.com/office/drawing/2014/main" val="10008"/>
                  </a:ext>
                </a:extLst>
              </a:tr>
              <a:tr h="370840">
                <a:tc>
                  <a:txBody>
                    <a:bodyPr/>
                    <a:lstStyle/>
                    <a:p>
                      <a:pPr algn="ctr"/>
                      <a:r>
                        <a:rPr kumimoji="1" lang="ja-JP" altLang="en-US" sz="1400" dirty="0"/>
                        <a:t>営業企画</a:t>
                      </a:r>
                    </a:p>
                  </a:txBody>
                  <a:tcPr anchor="ctr"/>
                </a:tc>
                <a:tc>
                  <a:txBody>
                    <a:bodyPr/>
                    <a:lstStyle/>
                    <a:p>
                      <a:pPr algn="ctr"/>
                      <a:r>
                        <a:rPr kumimoji="1" lang="ja-JP" altLang="en-US" sz="1400" dirty="0"/>
                        <a:t>営業企画</a:t>
                      </a:r>
                      <a:endParaRPr kumimoji="1" lang="en-US" altLang="ja-JP" sz="1400" dirty="0"/>
                    </a:p>
                  </a:txBody>
                  <a:tcPr anchor="ct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4">
                        <a:lumMod val="20000"/>
                        <a:lumOff val="80000"/>
                      </a:schemeClr>
                    </a:solidFill>
                  </a:tcPr>
                </a:tc>
                <a:tc>
                  <a:txBody>
                    <a:bodyPr/>
                    <a:lstStyle/>
                    <a:p>
                      <a:endParaRPr kumimoji="1" lang="ja-JP" altLang="en-US" sz="1200" dirty="0"/>
                    </a:p>
                  </a:txBody>
                  <a:tcPr>
                    <a:solidFill>
                      <a:schemeClr val="accent4">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19814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４．職業</a:t>
            </a:r>
            <a:r>
              <a:rPr lang="ja-JP" altLang="ja-JP" dirty="0"/>
              <a:t>能力評価基準の構成</a:t>
            </a:r>
            <a:endParaRPr kumimoji="1" lang="ja-JP" altLang="en-US" dirty="0"/>
          </a:p>
        </p:txBody>
      </p:sp>
      <p:sp>
        <p:nvSpPr>
          <p:cNvPr id="5" name="フッター プレースホルダー 4"/>
          <p:cNvSpPr>
            <a:spLocks noGrp="1"/>
          </p:cNvSpPr>
          <p:nvPr>
            <p:ph type="ftr" sz="quarter" idx="11"/>
          </p:nvPr>
        </p:nvSpPr>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p:txBody>
          <a:bodyPr/>
          <a:lstStyle/>
          <a:p>
            <a:fld id="{E9C00F16-4FD0-4EF1-8A08-D88BD12000DA}" type="slidenum">
              <a:rPr lang="ja-JP" altLang="en-US" smtClean="0"/>
              <a:pPr/>
              <a:t>21</a:t>
            </a:fld>
            <a:endParaRPr lang="ja-JP" altLang="en-US"/>
          </a:p>
        </p:txBody>
      </p:sp>
      <p:pic>
        <p:nvPicPr>
          <p:cNvPr id="14" name="図 13"/>
          <p:cNvPicPr>
            <a:picLocks noChangeAspect="1"/>
          </p:cNvPicPr>
          <p:nvPr/>
        </p:nvPicPr>
        <p:blipFill>
          <a:blip r:embed="rId2" cstate="print"/>
          <a:stretch>
            <a:fillRect/>
          </a:stretch>
        </p:blipFill>
        <p:spPr>
          <a:xfrm>
            <a:off x="7342669" y="4781834"/>
            <a:ext cx="920272" cy="1712037"/>
          </a:xfrm>
          <a:prstGeom prst="rect">
            <a:avLst/>
          </a:prstGeom>
        </p:spPr>
      </p:pic>
      <p:sp>
        <p:nvSpPr>
          <p:cNvPr id="16" name="テキスト ボックス 15"/>
          <p:cNvSpPr txBox="1"/>
          <p:nvPr/>
        </p:nvSpPr>
        <p:spPr>
          <a:xfrm>
            <a:off x="7494493" y="2692744"/>
            <a:ext cx="1747983" cy="600164"/>
          </a:xfrm>
          <a:prstGeom prst="rect">
            <a:avLst/>
          </a:prstGeom>
          <a:noFill/>
        </p:spPr>
        <p:txBody>
          <a:bodyPr wrap="square" rtlCol="0">
            <a:spAutoFit/>
          </a:bodyPr>
          <a:lstStyle/>
          <a:p>
            <a:r>
              <a:rPr kumimoji="1" lang="ja-JP" altLang="en-US" sz="1100" dirty="0"/>
              <a:t>共通ユニットとは？</a:t>
            </a:r>
            <a:endParaRPr kumimoji="1" lang="en-US" altLang="ja-JP" sz="1100" dirty="0"/>
          </a:p>
          <a:p>
            <a:endParaRPr kumimoji="1" lang="en-US" altLang="ja-JP" sz="1100" dirty="0"/>
          </a:p>
          <a:p>
            <a:r>
              <a:rPr lang="ja-JP" altLang="en-US" sz="1100" dirty="0"/>
              <a:t>選択能力ユニットとは？</a:t>
            </a:r>
            <a:endParaRPr lang="en-US" altLang="ja-JP" sz="1100" dirty="0"/>
          </a:p>
        </p:txBody>
      </p:sp>
      <p:sp>
        <p:nvSpPr>
          <p:cNvPr id="18" name="雲形吹き出し 17"/>
          <p:cNvSpPr/>
          <p:nvPr/>
        </p:nvSpPr>
        <p:spPr>
          <a:xfrm>
            <a:off x="7302975" y="2346793"/>
            <a:ext cx="1728000" cy="1738336"/>
          </a:xfrm>
          <a:prstGeom prst="cloudCallout">
            <a:avLst>
              <a:gd name="adj1" fmla="val -24977"/>
              <a:gd name="adj2" fmla="val 8204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11627" y="859972"/>
            <a:ext cx="8469087" cy="32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職業能力評価基準の様式イメージ（</a:t>
            </a:r>
            <a:r>
              <a:rPr lang="ja-JP" altLang="en-US" sz="2000" b="1" u="sng" dirty="0">
                <a:solidFill>
                  <a:srgbClr val="FF0314"/>
                </a:solidFill>
                <a:latin typeface="メイリオ" pitchFamily="50" charset="-128"/>
                <a:ea typeface="メイリオ" pitchFamily="50" charset="-128"/>
              </a:rPr>
              <a:t>様式２</a:t>
            </a:r>
            <a:r>
              <a:rPr lang="ja-JP" altLang="en-US" sz="2000" b="1" u="sng" dirty="0">
                <a:solidFill>
                  <a:schemeClr val="tx1"/>
                </a:solidFill>
                <a:latin typeface="メイリオ" pitchFamily="50" charset="-128"/>
                <a:ea typeface="メイリオ" pitchFamily="50" charset="-128"/>
              </a:rPr>
              <a:t>：スーパーマーケット業）</a:t>
            </a:r>
            <a:endParaRPr kumimoji="1" lang="ja-JP" altLang="en-US" sz="2000" b="1" u="sng" dirty="0">
              <a:solidFill>
                <a:schemeClr val="tx1"/>
              </a:solidFill>
              <a:latin typeface="メイリオ" pitchFamily="50" charset="-128"/>
              <a:ea typeface="メイリオ" pitchFamily="50" charset="-128"/>
            </a:endParaRPr>
          </a:p>
        </p:txBody>
      </p:sp>
      <p:pic>
        <p:nvPicPr>
          <p:cNvPr id="47106" name="Picture 2"/>
          <p:cNvPicPr>
            <a:picLocks noChangeAspect="1" noChangeArrowheads="1"/>
          </p:cNvPicPr>
          <p:nvPr/>
        </p:nvPicPr>
        <p:blipFill>
          <a:blip r:embed="rId3" cstate="print"/>
          <a:srcRect/>
          <a:stretch>
            <a:fillRect/>
          </a:stretch>
        </p:blipFill>
        <p:spPr bwMode="auto">
          <a:xfrm>
            <a:off x="464004" y="1217159"/>
            <a:ext cx="6820555" cy="5292000"/>
          </a:xfrm>
          <a:prstGeom prst="rect">
            <a:avLst/>
          </a:prstGeom>
          <a:noFill/>
          <a:ln w="9525">
            <a:noFill/>
            <a:miter lim="800000"/>
            <a:headEnd/>
            <a:tailEnd/>
          </a:ln>
        </p:spPr>
      </p:pic>
    </p:spTree>
    <p:extLst>
      <p:ext uri="{BB962C8B-B14F-4D97-AF65-F5344CB8AC3E}">
        <p14:creationId xmlns:p14="http://schemas.microsoft.com/office/powerpoint/2010/main" val="4136261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４．職業</a:t>
            </a:r>
            <a:r>
              <a:rPr lang="ja-JP" altLang="ja-JP" dirty="0"/>
              <a:t>能力評価基準の構成</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22</a:t>
            </a:fld>
            <a:endParaRPr lang="ja-JP" altLang="en-US"/>
          </a:p>
        </p:txBody>
      </p:sp>
      <p:sp>
        <p:nvSpPr>
          <p:cNvPr id="7" name="正方形/長方形 6"/>
          <p:cNvSpPr/>
          <p:nvPr/>
        </p:nvSpPr>
        <p:spPr>
          <a:xfrm>
            <a:off x="500742" y="881742"/>
            <a:ext cx="7982076" cy="2166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能力ユニットの採番方法（参考：スーパーマーケット業）</a:t>
            </a:r>
            <a:endParaRPr lang="en-US" altLang="ja-JP" sz="2000" b="1" u="sng" dirty="0">
              <a:solidFill>
                <a:schemeClr val="tx1"/>
              </a:solidFill>
              <a:latin typeface="メイリオ" pitchFamily="50" charset="-128"/>
              <a:ea typeface="メイリオ" pitchFamily="50" charset="-128"/>
            </a:endParaRPr>
          </a:p>
          <a:p>
            <a:endParaRPr kumimoji="1" lang="en-US" altLang="ja-JP" b="1" u="sng" dirty="0">
              <a:solidFill>
                <a:schemeClr val="tx1"/>
              </a:solidFill>
              <a:latin typeface="メイリオ" pitchFamily="50" charset="-128"/>
              <a:ea typeface="メイリオ" pitchFamily="50" charset="-128"/>
            </a:endParaRPr>
          </a:p>
          <a:p>
            <a:r>
              <a:rPr lang="ja-JP" altLang="en-US" dirty="0">
                <a:solidFill>
                  <a:schemeClr val="tx1"/>
                </a:solidFill>
                <a:latin typeface="メイリオ" pitchFamily="50" charset="-128"/>
                <a:ea typeface="メイリオ" pitchFamily="50" charset="-128"/>
              </a:rPr>
              <a:t>　</a:t>
            </a:r>
            <a:r>
              <a:rPr lang="ja-JP" altLang="en-US" sz="1600" dirty="0">
                <a:solidFill>
                  <a:schemeClr val="tx1"/>
                </a:solidFill>
                <a:latin typeface="メイリオ" pitchFamily="50" charset="-128"/>
                <a:ea typeface="メイリオ" pitchFamily="50" charset="-128"/>
              </a:rPr>
              <a:t>各能力ユニットには、下図に示す考え方に基づいて固有の記号・番号を付しています。職種別能力ユニット一覧（様式２）では、この記号・番号により後述の能力　　ユニット別職業能力評価基準（様式３）が紐付けられており、職種別に能力ユニットを一覧できる「目次」としても本様式を活用することができます</a:t>
            </a:r>
            <a:r>
              <a:rPr lang="ja-JP" altLang="en-US" dirty="0">
                <a:solidFill>
                  <a:schemeClr val="tx1"/>
                </a:solidFill>
                <a:latin typeface="メイリオ" pitchFamily="50" charset="-128"/>
                <a:ea typeface="メイリオ" pitchFamily="50" charset="-128"/>
              </a:rPr>
              <a:t>。</a:t>
            </a:r>
            <a:endParaRPr lang="en-US" altLang="ja-JP" dirty="0">
              <a:solidFill>
                <a:schemeClr val="tx1"/>
              </a:solidFill>
              <a:latin typeface="メイリオ" pitchFamily="50" charset="-128"/>
              <a:ea typeface="メイリオ" pitchFamily="50" charset="-128"/>
            </a:endParaRPr>
          </a:p>
          <a:p>
            <a:endParaRPr kumimoji="1" lang="ja-JP" altLang="en-US" b="1" u="sng" dirty="0">
              <a:solidFill>
                <a:schemeClr val="tx1"/>
              </a:solidFill>
              <a:latin typeface="メイリオ" pitchFamily="50" charset="-128"/>
              <a:ea typeface="メイリオ"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83665237"/>
              </p:ext>
            </p:extLst>
          </p:nvPr>
        </p:nvGraphicFramePr>
        <p:xfrm>
          <a:off x="391885" y="3225800"/>
          <a:ext cx="8411204" cy="1529080"/>
        </p:xfrm>
        <a:graphic>
          <a:graphicData uri="http://schemas.openxmlformats.org/drawingml/2006/table">
            <a:tbl>
              <a:tblPr firstRow="1" bandRow="1">
                <a:tableStyleId>{93296810-A885-4BE3-A3E7-6D5BEEA58F35}</a:tableStyleId>
              </a:tblPr>
              <a:tblGrid>
                <a:gridCol w="2102801">
                  <a:extLst>
                    <a:ext uri="{9D8B030D-6E8A-4147-A177-3AD203B41FA5}">
                      <a16:colId xmlns:a16="http://schemas.microsoft.com/office/drawing/2014/main" val="20000"/>
                    </a:ext>
                  </a:extLst>
                </a:gridCol>
                <a:gridCol w="2102801">
                  <a:extLst>
                    <a:ext uri="{9D8B030D-6E8A-4147-A177-3AD203B41FA5}">
                      <a16:colId xmlns:a16="http://schemas.microsoft.com/office/drawing/2014/main" val="20001"/>
                    </a:ext>
                  </a:extLst>
                </a:gridCol>
                <a:gridCol w="2102801">
                  <a:extLst>
                    <a:ext uri="{9D8B030D-6E8A-4147-A177-3AD203B41FA5}">
                      <a16:colId xmlns:a16="http://schemas.microsoft.com/office/drawing/2014/main" val="20002"/>
                    </a:ext>
                  </a:extLst>
                </a:gridCol>
                <a:gridCol w="2102801">
                  <a:extLst>
                    <a:ext uri="{9D8B030D-6E8A-4147-A177-3AD203B41FA5}">
                      <a16:colId xmlns:a16="http://schemas.microsoft.com/office/drawing/2014/main" val="20003"/>
                    </a:ext>
                  </a:extLst>
                </a:gridCol>
              </a:tblGrid>
              <a:tr h="370840">
                <a:tc>
                  <a:txBody>
                    <a:bodyPr/>
                    <a:lstStyle/>
                    <a:p>
                      <a:r>
                        <a:rPr kumimoji="1" lang="ja-JP" altLang="en-US" dirty="0"/>
                        <a:t>業種</a:t>
                      </a:r>
                    </a:p>
                  </a:txBody>
                  <a:tcPr/>
                </a:tc>
                <a:tc>
                  <a:txBody>
                    <a:bodyPr/>
                    <a:lstStyle/>
                    <a:p>
                      <a:r>
                        <a:rPr kumimoji="1" lang="ja-JP" altLang="en-US" dirty="0"/>
                        <a:t>選択区分</a:t>
                      </a:r>
                    </a:p>
                  </a:txBody>
                  <a:tcPr/>
                </a:tc>
                <a:tc>
                  <a:txBody>
                    <a:bodyPr/>
                    <a:lstStyle/>
                    <a:p>
                      <a:r>
                        <a:rPr kumimoji="1" lang="ja-JP" altLang="en-US" dirty="0"/>
                        <a:t>能力ユニット</a:t>
                      </a:r>
                    </a:p>
                  </a:txBody>
                  <a:tcPr/>
                </a:tc>
                <a:tc>
                  <a:txBody>
                    <a:bodyPr/>
                    <a:lstStyle/>
                    <a:p>
                      <a:r>
                        <a:rPr kumimoji="1" lang="ja-JP" altLang="en-US" dirty="0"/>
                        <a:t>レベル区分</a:t>
                      </a:r>
                    </a:p>
                  </a:txBody>
                  <a:tcPr/>
                </a:tc>
                <a:extLst>
                  <a:ext uri="{0D108BD9-81ED-4DB2-BD59-A6C34878D82A}">
                    <a16:rowId xmlns:a16="http://schemas.microsoft.com/office/drawing/2014/main" val="10000"/>
                  </a:ext>
                </a:extLst>
              </a:tr>
              <a:tr h="370840">
                <a:tc>
                  <a:txBody>
                    <a:bodyPr/>
                    <a:lstStyle/>
                    <a:p>
                      <a:r>
                        <a:rPr kumimoji="1" lang="ja-JP" altLang="en-US" sz="1400" dirty="0"/>
                        <a:t>連番の数字</a:t>
                      </a:r>
                      <a:r>
                        <a:rPr kumimoji="1" lang="en-US" altLang="ja-JP" sz="1400" dirty="0"/>
                        <a:t>2</a:t>
                      </a:r>
                      <a:r>
                        <a:rPr kumimoji="1" lang="ja-JP" altLang="en-US" sz="1400" dirty="0"/>
                        <a:t>桁で表記</a:t>
                      </a:r>
                      <a:endParaRPr kumimoji="1" lang="en-US" altLang="ja-JP" sz="1400" dirty="0"/>
                    </a:p>
                    <a:p>
                      <a:endParaRPr kumimoji="1" lang="en-US" altLang="ja-JP" sz="1400" dirty="0"/>
                    </a:p>
                    <a:p>
                      <a:endParaRPr kumimoji="1" lang="en-US" altLang="ja-JP" sz="1400" dirty="0"/>
                    </a:p>
                    <a:p>
                      <a:r>
                        <a:rPr kumimoji="1" lang="ja-JP" altLang="en-US" sz="1400" dirty="0"/>
                        <a:t>（スーパーマーケット業は</a:t>
                      </a:r>
                      <a:r>
                        <a:rPr kumimoji="1" lang="en-US" altLang="ja-JP" sz="1400" dirty="0"/>
                        <a:t>08</a:t>
                      </a:r>
                      <a:r>
                        <a:rPr kumimoji="1" lang="ja-JP" altLang="en-US" sz="1400" dirty="0"/>
                        <a:t>）</a:t>
                      </a:r>
                    </a:p>
                  </a:txBody>
                  <a:tcPr/>
                </a:tc>
                <a:tc>
                  <a:txBody>
                    <a:bodyPr/>
                    <a:lstStyle/>
                    <a:p>
                      <a:r>
                        <a:rPr kumimoji="1" lang="ja-JP" altLang="en-US" sz="1400" dirty="0"/>
                        <a:t>英大文字</a:t>
                      </a:r>
                      <a:r>
                        <a:rPr kumimoji="1" lang="en-US" altLang="ja-JP" sz="1400" dirty="0"/>
                        <a:t>1</a:t>
                      </a:r>
                      <a:r>
                        <a:rPr kumimoji="1" lang="ja-JP" altLang="en-US" sz="1400" dirty="0"/>
                        <a:t>桁で表記</a:t>
                      </a:r>
                      <a:endParaRPr kumimoji="1" lang="en-US" altLang="ja-JP" sz="1400" dirty="0"/>
                    </a:p>
                    <a:p>
                      <a:endParaRPr kumimoji="1" lang="en-US" altLang="ja-JP" sz="1400" dirty="0"/>
                    </a:p>
                    <a:p>
                      <a:endParaRPr kumimoji="1" lang="en-US" altLang="ja-JP" sz="1400" dirty="0"/>
                    </a:p>
                    <a:p>
                      <a:r>
                        <a:rPr kumimoji="1" lang="en-US" altLang="ja-JP" sz="1400" dirty="0"/>
                        <a:t>C</a:t>
                      </a:r>
                      <a:r>
                        <a:rPr kumimoji="1" lang="ja-JP" altLang="en-US" sz="1400" dirty="0"/>
                        <a:t>（共通能力ユニット）</a:t>
                      </a:r>
                      <a:endParaRPr kumimoji="1" lang="en-US" altLang="ja-JP" sz="1400" dirty="0"/>
                    </a:p>
                    <a:p>
                      <a:r>
                        <a:rPr kumimoji="1" lang="en-US" altLang="ja-JP" sz="1400" dirty="0"/>
                        <a:t>S</a:t>
                      </a:r>
                      <a:r>
                        <a:rPr kumimoji="1" lang="ja-JP" altLang="en-US" sz="1400" dirty="0"/>
                        <a:t>（選択能力ユニット）</a:t>
                      </a:r>
                    </a:p>
                  </a:txBody>
                  <a:tcPr/>
                </a:tc>
                <a:tc>
                  <a:txBody>
                    <a:bodyPr/>
                    <a:lstStyle/>
                    <a:p>
                      <a:r>
                        <a:rPr kumimoji="1" lang="ja-JP" altLang="en-US" sz="1400" dirty="0"/>
                        <a:t>選択区分内で連番の　　数字</a:t>
                      </a:r>
                      <a:r>
                        <a:rPr kumimoji="1" lang="en-US" altLang="ja-JP" sz="1400" dirty="0"/>
                        <a:t>3</a:t>
                      </a:r>
                      <a:r>
                        <a:rPr kumimoji="1" lang="ja-JP" altLang="en-US" sz="1400" dirty="0"/>
                        <a:t>桁で表記</a:t>
                      </a:r>
                      <a:endParaRPr kumimoji="1" lang="en-US" altLang="ja-JP" sz="1400" dirty="0"/>
                    </a:p>
                    <a:p>
                      <a:endParaRPr kumimoji="1" lang="en-US" altLang="ja-JP" sz="1400" dirty="0"/>
                    </a:p>
                    <a:p>
                      <a:r>
                        <a:rPr kumimoji="1" lang="ja-JP" altLang="en-US" sz="1400" dirty="0"/>
                        <a:t>（</a:t>
                      </a:r>
                      <a:r>
                        <a:rPr kumimoji="1" lang="en-US" altLang="ja-JP" sz="1400" dirty="0"/>
                        <a:t>001</a:t>
                      </a:r>
                      <a:r>
                        <a:rPr kumimoji="1" lang="ja-JP" altLang="en-US" sz="1400" dirty="0"/>
                        <a:t>～</a:t>
                      </a:r>
                      <a:r>
                        <a:rPr kumimoji="1" lang="en-US" altLang="ja-JP" sz="1400" dirty="0"/>
                        <a:t>999</a:t>
                      </a:r>
                      <a:r>
                        <a:rPr kumimoji="1" lang="ja-JP" altLang="en-US" sz="1400" dirty="0"/>
                        <a:t>）</a:t>
                      </a:r>
                    </a:p>
                  </a:txBody>
                  <a:tcPr/>
                </a:tc>
                <a:tc>
                  <a:txBody>
                    <a:bodyPr/>
                    <a:lstStyle/>
                    <a:p>
                      <a:r>
                        <a:rPr kumimoji="1" lang="ja-JP" altLang="en-US" sz="1400" dirty="0"/>
                        <a:t>英大文字</a:t>
                      </a:r>
                      <a:r>
                        <a:rPr kumimoji="1" lang="en-US" altLang="ja-JP" sz="1400" dirty="0"/>
                        <a:t>L</a:t>
                      </a:r>
                      <a:r>
                        <a:rPr kumimoji="1" lang="ja-JP" altLang="en-US" sz="1400" dirty="0"/>
                        <a:t>に続けて、　　当該ユニットの範囲を　　数字</a:t>
                      </a:r>
                      <a:r>
                        <a:rPr kumimoji="1" lang="en-US" altLang="ja-JP" sz="1400" dirty="0"/>
                        <a:t>2</a:t>
                      </a:r>
                      <a:r>
                        <a:rPr kumimoji="1" lang="ja-JP" altLang="en-US" sz="1400" dirty="0"/>
                        <a:t>桁で表記</a:t>
                      </a:r>
                      <a:endParaRPr kumimoji="1" lang="en-US" altLang="ja-JP" sz="1400" dirty="0"/>
                    </a:p>
                    <a:p>
                      <a:r>
                        <a:rPr kumimoji="1" lang="ja-JP" altLang="en-US" sz="1400" dirty="0"/>
                        <a:t>例：</a:t>
                      </a:r>
                      <a:r>
                        <a:rPr kumimoji="1" lang="en-US" altLang="ja-JP" sz="1400" dirty="0"/>
                        <a:t>L11</a:t>
                      </a:r>
                      <a:r>
                        <a:rPr kumimoji="1" lang="ja-JP" altLang="en-US" sz="1400" dirty="0"/>
                        <a:t>（レベル</a:t>
                      </a:r>
                      <a:r>
                        <a:rPr kumimoji="1" lang="en-US" altLang="ja-JP" sz="1400" dirty="0"/>
                        <a:t>1</a:t>
                      </a:r>
                      <a:r>
                        <a:rPr kumimoji="1" lang="ja-JP" altLang="en-US" sz="1400" dirty="0"/>
                        <a:t>）</a:t>
                      </a:r>
                      <a:endParaRPr kumimoji="1" lang="en-US" altLang="ja-JP" sz="1400" dirty="0"/>
                    </a:p>
                    <a:p>
                      <a:r>
                        <a:rPr kumimoji="1" lang="ja-JP" altLang="en-US" sz="1400" dirty="0"/>
                        <a:t>例：</a:t>
                      </a:r>
                      <a:r>
                        <a:rPr kumimoji="1" lang="en-US" altLang="ja-JP" sz="1400" dirty="0"/>
                        <a:t>L34</a:t>
                      </a:r>
                      <a:r>
                        <a:rPr kumimoji="1" lang="ja-JP" altLang="en-US" sz="1400" dirty="0"/>
                        <a:t>（レベル</a:t>
                      </a:r>
                      <a:r>
                        <a:rPr kumimoji="1" lang="en-US" altLang="ja-JP" sz="1400" dirty="0"/>
                        <a:t>3</a:t>
                      </a:r>
                      <a:r>
                        <a:rPr kumimoji="1" lang="ja-JP" altLang="en-US" sz="1400" dirty="0"/>
                        <a:t>～</a:t>
                      </a:r>
                      <a:r>
                        <a:rPr kumimoji="1" lang="en-US" altLang="ja-JP" sz="1400" dirty="0"/>
                        <a:t>4</a:t>
                      </a:r>
                      <a:r>
                        <a:rPr kumimoji="1" lang="ja-JP" altLang="en-US" sz="1400" dirty="0"/>
                        <a:t>）</a:t>
                      </a:r>
                      <a:endParaRPr kumimoji="1" lang="en-US" altLang="ja-JP" sz="14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1885" y="318272"/>
            <a:ext cx="8490857" cy="549274"/>
          </a:xfrm>
        </p:spPr>
        <p:txBody>
          <a:bodyPr/>
          <a:lstStyle/>
          <a:p>
            <a:r>
              <a:rPr lang="ja-JP" altLang="en-US" dirty="0"/>
              <a:t>４．職業</a:t>
            </a:r>
            <a:r>
              <a:rPr lang="ja-JP" altLang="ja-JP" dirty="0"/>
              <a:t>能力評価基準の構成</a:t>
            </a:r>
            <a:endParaRPr kumimoji="1" lang="ja-JP" altLang="en-US" dirty="0"/>
          </a:p>
        </p:txBody>
      </p:sp>
      <p:sp>
        <p:nvSpPr>
          <p:cNvPr id="5" name="フッター プレースホルダー 4"/>
          <p:cNvSpPr>
            <a:spLocks noGrp="1"/>
          </p:cNvSpPr>
          <p:nvPr>
            <p:ph type="ftr" sz="quarter" idx="11"/>
          </p:nvPr>
        </p:nvSpPr>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p:txBody>
          <a:bodyPr/>
          <a:lstStyle/>
          <a:p>
            <a:fld id="{E9C00F16-4FD0-4EF1-8A08-D88BD12000DA}" type="slidenum">
              <a:rPr lang="ja-JP" altLang="en-US" smtClean="0"/>
              <a:pPr/>
              <a:t>23</a:t>
            </a:fld>
            <a:endParaRPr lang="ja-JP" altLang="en-US"/>
          </a:p>
        </p:txBody>
      </p:sp>
      <p:sp>
        <p:nvSpPr>
          <p:cNvPr id="8" name="正方形/長方形 7"/>
          <p:cNvSpPr/>
          <p:nvPr/>
        </p:nvSpPr>
        <p:spPr>
          <a:xfrm>
            <a:off x="533400" y="827314"/>
            <a:ext cx="8610600" cy="41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職業能力評価基準の様式イメージ（</a:t>
            </a:r>
            <a:r>
              <a:rPr lang="ja-JP" altLang="en-US" sz="2000" b="1" u="sng" dirty="0">
                <a:solidFill>
                  <a:srgbClr val="FF0314"/>
                </a:solidFill>
                <a:latin typeface="メイリオ" pitchFamily="50" charset="-128"/>
                <a:ea typeface="メイリオ" pitchFamily="50" charset="-128"/>
              </a:rPr>
              <a:t>様式３</a:t>
            </a:r>
            <a:r>
              <a:rPr lang="ja-JP" altLang="en-US" sz="2000" b="1" u="sng" dirty="0">
                <a:solidFill>
                  <a:schemeClr val="tx1"/>
                </a:solidFill>
                <a:latin typeface="メイリオ" pitchFamily="50" charset="-128"/>
                <a:ea typeface="メイリオ" pitchFamily="50" charset="-128"/>
              </a:rPr>
              <a:t>：スーパーマーケット業）</a:t>
            </a:r>
            <a:endParaRPr kumimoji="1" lang="ja-JP" altLang="en-US" sz="2000" b="1" u="sng" dirty="0">
              <a:solidFill>
                <a:schemeClr val="tx1"/>
              </a:solidFill>
              <a:latin typeface="メイリオ" pitchFamily="50" charset="-128"/>
              <a:ea typeface="メイリオ" pitchFamily="50" charset="-128"/>
            </a:endParaRPr>
          </a:p>
        </p:txBody>
      </p:sp>
      <p:pic>
        <p:nvPicPr>
          <p:cNvPr id="46081" name="Picture 1"/>
          <p:cNvPicPr>
            <a:picLocks noChangeAspect="1" noChangeArrowheads="1"/>
          </p:cNvPicPr>
          <p:nvPr/>
        </p:nvPicPr>
        <p:blipFill>
          <a:blip r:embed="rId3" cstate="print"/>
          <a:srcRect/>
          <a:stretch>
            <a:fillRect/>
          </a:stretch>
        </p:blipFill>
        <p:spPr bwMode="auto">
          <a:xfrm>
            <a:off x="540204" y="1334181"/>
            <a:ext cx="6240266" cy="3488191"/>
          </a:xfrm>
          <a:prstGeom prst="rect">
            <a:avLst/>
          </a:prstGeom>
          <a:noFill/>
          <a:ln w="9525">
            <a:noFill/>
            <a:miter lim="800000"/>
            <a:headEnd/>
            <a:tailEnd/>
          </a:ln>
        </p:spPr>
      </p:pic>
      <p:pic>
        <p:nvPicPr>
          <p:cNvPr id="46082" name="Picture 2"/>
          <p:cNvPicPr>
            <a:picLocks noChangeAspect="1" noChangeArrowheads="1"/>
          </p:cNvPicPr>
          <p:nvPr/>
        </p:nvPicPr>
        <p:blipFill>
          <a:blip r:embed="rId4" cstate="print"/>
          <a:srcRect/>
          <a:stretch>
            <a:fillRect/>
          </a:stretch>
        </p:blipFill>
        <p:spPr bwMode="auto">
          <a:xfrm>
            <a:off x="2405743" y="4233425"/>
            <a:ext cx="6284459" cy="2330661"/>
          </a:xfrm>
          <a:prstGeom prst="rect">
            <a:avLst/>
          </a:prstGeom>
          <a:noFill/>
          <a:ln w="9525">
            <a:noFill/>
            <a:miter lim="800000"/>
            <a:headEnd/>
            <a:tailEnd/>
          </a:ln>
        </p:spPr>
      </p:pic>
      <p:sp>
        <p:nvSpPr>
          <p:cNvPr id="10" name="線吹き出し 1 (枠付き) 9"/>
          <p:cNvSpPr/>
          <p:nvPr/>
        </p:nvSpPr>
        <p:spPr>
          <a:xfrm>
            <a:off x="6893849" y="1327851"/>
            <a:ext cx="2079171" cy="1578428"/>
          </a:xfrm>
          <a:prstGeom prst="borderCallout1">
            <a:avLst>
              <a:gd name="adj1" fmla="val 26772"/>
              <a:gd name="adj2" fmla="val -2920"/>
              <a:gd name="adj3" fmla="val 32836"/>
              <a:gd name="adj4" fmla="val -19437"/>
            </a:avLst>
          </a:prstGeom>
          <a:noFill/>
          <a:ln>
            <a:solidFill>
              <a:srgbClr val="FF03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itchFamily="50" charset="-128"/>
                <a:ea typeface="メイリオ" pitchFamily="50" charset="-128"/>
              </a:rPr>
              <a:t>　様式３では、それぞれの選択能力ユニットは、スーパーマーケット業におけるレベ ル区分の目安に対応　して求められる能力水準を、「職務遂行のための基準」 及び「必要な知識」として詳細に記載しています。</a:t>
            </a:r>
            <a:endParaRPr kumimoji="1" lang="ja-JP" altLang="en-US" sz="1400" dirty="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3471024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４．職業</a:t>
            </a:r>
            <a:r>
              <a:rPr lang="ja-JP" altLang="ja-JP" dirty="0"/>
              <a:t>能力評価基準の構成</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ー 4"/>
          <p:cNvSpPr>
            <a:spLocks noGrp="1"/>
          </p:cNvSpPr>
          <p:nvPr>
            <p:ph type="sldNum" sz="quarter" idx="12"/>
          </p:nvPr>
        </p:nvSpPr>
        <p:spPr/>
        <p:txBody>
          <a:bodyPr/>
          <a:lstStyle/>
          <a:p>
            <a:fld id="{E9C00F16-4FD0-4EF1-8A08-D88BD12000DA}" type="slidenum">
              <a:rPr lang="ja-JP" altLang="en-US" smtClean="0"/>
              <a:pPr/>
              <a:t>24</a:t>
            </a:fld>
            <a:endParaRPr lang="ja-JP" altLang="en-US"/>
          </a:p>
        </p:txBody>
      </p:sp>
      <p:pic>
        <p:nvPicPr>
          <p:cNvPr id="43009" name="Picture 1"/>
          <p:cNvPicPr>
            <a:picLocks noChangeAspect="1" noChangeArrowheads="1"/>
          </p:cNvPicPr>
          <p:nvPr/>
        </p:nvPicPr>
        <p:blipFill>
          <a:blip r:embed="rId2" cstate="print"/>
          <a:srcRect/>
          <a:stretch>
            <a:fillRect/>
          </a:stretch>
        </p:blipFill>
        <p:spPr bwMode="auto">
          <a:xfrm>
            <a:off x="515008" y="1262743"/>
            <a:ext cx="6145688" cy="3508602"/>
          </a:xfrm>
          <a:prstGeom prst="rect">
            <a:avLst/>
          </a:prstGeom>
          <a:noFill/>
          <a:ln w="9525">
            <a:noFill/>
            <a:miter lim="800000"/>
            <a:headEnd/>
            <a:tailEnd/>
          </a:ln>
        </p:spPr>
      </p:pic>
      <p:sp>
        <p:nvSpPr>
          <p:cNvPr id="7" name="正方形/長方形 6"/>
          <p:cNvSpPr/>
          <p:nvPr/>
        </p:nvSpPr>
        <p:spPr>
          <a:xfrm>
            <a:off x="511628" y="827314"/>
            <a:ext cx="7489372" cy="41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職務概要書のイメージ（スーパーマーケット業）</a:t>
            </a:r>
            <a:endParaRPr kumimoji="1" lang="ja-JP" altLang="en-US" sz="2000" b="1" u="sng" dirty="0">
              <a:solidFill>
                <a:schemeClr val="tx1"/>
              </a:solidFill>
              <a:latin typeface="メイリオ" pitchFamily="50" charset="-128"/>
              <a:ea typeface="メイリオ" pitchFamily="50" charset="-128"/>
            </a:endParaRPr>
          </a:p>
        </p:txBody>
      </p:sp>
      <p:pic>
        <p:nvPicPr>
          <p:cNvPr id="43010" name="Picture 2"/>
          <p:cNvPicPr>
            <a:picLocks noChangeAspect="1" noChangeArrowheads="1"/>
          </p:cNvPicPr>
          <p:nvPr/>
        </p:nvPicPr>
        <p:blipFill>
          <a:blip r:embed="rId3" cstate="print"/>
          <a:srcRect/>
          <a:stretch>
            <a:fillRect/>
          </a:stretch>
        </p:blipFill>
        <p:spPr bwMode="auto">
          <a:xfrm>
            <a:off x="2471055" y="3257559"/>
            <a:ext cx="5735568" cy="3197670"/>
          </a:xfrm>
          <a:prstGeom prst="rect">
            <a:avLst/>
          </a:prstGeom>
          <a:noFill/>
          <a:ln w="9525">
            <a:noFill/>
            <a:miter lim="800000"/>
            <a:headEnd/>
            <a:tailEnd/>
          </a:ln>
        </p:spPr>
      </p:pic>
      <p:sp>
        <p:nvSpPr>
          <p:cNvPr id="9" name="線吹き出し 1 (枠付き) 8"/>
          <p:cNvSpPr/>
          <p:nvPr/>
        </p:nvSpPr>
        <p:spPr>
          <a:xfrm>
            <a:off x="6879772" y="1023257"/>
            <a:ext cx="2079171" cy="2038565"/>
          </a:xfrm>
          <a:prstGeom prst="borderCallout1">
            <a:avLst>
              <a:gd name="adj1" fmla="val 27721"/>
              <a:gd name="adj2" fmla="val -2920"/>
              <a:gd name="adj3" fmla="val 72329"/>
              <a:gd name="adj4" fmla="val -29432"/>
            </a:avLst>
          </a:prstGeom>
          <a:noFill/>
          <a:ln>
            <a:solidFill>
              <a:srgbClr val="FF03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itchFamily="50" charset="-128"/>
                <a:ea typeface="メイリオ" pitchFamily="50" charset="-128"/>
              </a:rPr>
              <a:t>　職業能力評価基準の付属資料として、利用者の利便性を考慮して職務ごとに「職務概要書」を作成しており、職務の概要、仕事の内容、求められる経験・　能力、関連する資格・ 検定等、厚生労働省編職業分類（小分類）との対応を記述しています</a:t>
            </a:r>
            <a:r>
              <a:rPr lang="ja-JP" altLang="en-US" sz="1400" dirty="0">
                <a:solidFill>
                  <a:schemeClr val="tx1"/>
                </a:solidFill>
                <a:latin typeface="メイリオ" pitchFamily="50" charset="-128"/>
                <a:ea typeface="メイリオ" pitchFamily="50" charset="-128"/>
              </a:rPr>
              <a:t>。</a:t>
            </a:r>
            <a:endParaRPr kumimoji="1" lang="ja-JP" altLang="en-US" sz="1400" dirty="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1069419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8D4AA09-C84D-4F7F-B664-3F4FABF87B51}"/>
              </a:ext>
            </a:extLst>
          </p:cNvPr>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ー 4">
            <a:extLst>
              <a:ext uri="{FF2B5EF4-FFF2-40B4-BE49-F238E27FC236}">
                <a16:creationId xmlns:a16="http://schemas.microsoft.com/office/drawing/2014/main" id="{3CA6F566-480D-4A0B-B1DC-FAC630E45E68}"/>
              </a:ext>
            </a:extLst>
          </p:cNvPr>
          <p:cNvSpPr>
            <a:spLocks noGrp="1"/>
          </p:cNvSpPr>
          <p:nvPr>
            <p:ph type="sldNum" sz="quarter" idx="12"/>
          </p:nvPr>
        </p:nvSpPr>
        <p:spPr/>
        <p:txBody>
          <a:bodyPr/>
          <a:lstStyle/>
          <a:p>
            <a:fld id="{E9C00F16-4FD0-4EF1-8A08-D88BD12000DA}" type="slidenum">
              <a:rPr lang="ja-JP" altLang="en-US" smtClean="0"/>
              <a:pPr/>
              <a:t>25</a:t>
            </a:fld>
            <a:endParaRPr lang="ja-JP" altLang="en-US"/>
          </a:p>
        </p:txBody>
      </p:sp>
      <p:sp>
        <p:nvSpPr>
          <p:cNvPr id="6" name="正方形/長方形 5">
            <a:extLst>
              <a:ext uri="{FF2B5EF4-FFF2-40B4-BE49-F238E27FC236}">
                <a16:creationId xmlns:a16="http://schemas.microsoft.com/office/drawing/2014/main" id="{F6821138-02BF-44EA-8548-CC49CEA3F17E}"/>
              </a:ext>
            </a:extLst>
          </p:cNvPr>
          <p:cNvSpPr/>
          <p:nvPr/>
        </p:nvSpPr>
        <p:spPr>
          <a:xfrm>
            <a:off x="1371600" y="2528047"/>
            <a:ext cx="6185647" cy="1801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tx1"/>
                </a:solidFill>
                <a:latin typeface="メイリオ" pitchFamily="50" charset="-128"/>
                <a:ea typeface="メイリオ" pitchFamily="50" charset="-128"/>
              </a:rPr>
              <a:t>第２部</a:t>
            </a:r>
          </a:p>
        </p:txBody>
      </p:sp>
    </p:spTree>
    <p:extLst>
      <p:ext uri="{BB962C8B-B14F-4D97-AF65-F5344CB8AC3E}">
        <p14:creationId xmlns:p14="http://schemas.microsoft.com/office/powerpoint/2010/main" val="227618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5</a:t>
            </a:r>
            <a:r>
              <a:rPr lang="ja-JP" altLang="en-US" dirty="0" err="1"/>
              <a:t>．</a:t>
            </a:r>
            <a:r>
              <a:rPr lang="ja-JP" altLang="en-US" dirty="0"/>
              <a:t>職業能力評価基準をベースに開発した活用ツール</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ー 4"/>
          <p:cNvSpPr>
            <a:spLocks noGrp="1"/>
          </p:cNvSpPr>
          <p:nvPr>
            <p:ph type="sldNum" sz="quarter" idx="12"/>
          </p:nvPr>
        </p:nvSpPr>
        <p:spPr/>
        <p:txBody>
          <a:bodyPr/>
          <a:lstStyle/>
          <a:p>
            <a:fld id="{E9C00F16-4FD0-4EF1-8A08-D88BD12000DA}" type="slidenum">
              <a:rPr lang="ja-JP" altLang="en-US" smtClean="0"/>
              <a:pPr/>
              <a:t>26</a:t>
            </a:fld>
            <a:endParaRPr lang="ja-JP" altLang="en-US"/>
          </a:p>
        </p:txBody>
      </p:sp>
      <p:sp>
        <p:nvSpPr>
          <p:cNvPr id="7" name="正方形/長方形 6"/>
          <p:cNvSpPr/>
          <p:nvPr/>
        </p:nvSpPr>
        <p:spPr>
          <a:xfrm>
            <a:off x="511628" y="827314"/>
            <a:ext cx="7489372" cy="41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a:t>
            </a:r>
            <a:r>
              <a:rPr lang="ja-JP" altLang="en-US" b="1" u="sng" dirty="0">
                <a:solidFill>
                  <a:schemeClr val="tx1"/>
                </a:solidFill>
              </a:rPr>
              <a:t>活用が想定されるツール</a:t>
            </a:r>
            <a:endParaRPr kumimoji="1" lang="ja-JP" altLang="en-US" b="1" u="sng"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387035427"/>
              </p:ext>
            </p:extLst>
          </p:nvPr>
        </p:nvGraphicFramePr>
        <p:xfrm>
          <a:off x="511619" y="1397000"/>
          <a:ext cx="8291470" cy="4816231"/>
        </p:xfrm>
        <a:graphic>
          <a:graphicData uri="http://schemas.openxmlformats.org/drawingml/2006/table">
            <a:tbl>
              <a:tblPr firstRow="1" bandRow="1">
                <a:tableStyleId>{5940675A-B579-460E-94D1-54222C63F5DA}</a:tableStyleId>
              </a:tblPr>
              <a:tblGrid>
                <a:gridCol w="2518660">
                  <a:extLst>
                    <a:ext uri="{9D8B030D-6E8A-4147-A177-3AD203B41FA5}">
                      <a16:colId xmlns:a16="http://schemas.microsoft.com/office/drawing/2014/main" val="20000"/>
                    </a:ext>
                  </a:extLst>
                </a:gridCol>
                <a:gridCol w="1154562">
                  <a:extLst>
                    <a:ext uri="{9D8B030D-6E8A-4147-A177-3AD203B41FA5}">
                      <a16:colId xmlns:a16="http://schemas.microsoft.com/office/drawing/2014/main" val="20001"/>
                    </a:ext>
                  </a:extLst>
                </a:gridCol>
                <a:gridCol w="1154562">
                  <a:extLst>
                    <a:ext uri="{9D8B030D-6E8A-4147-A177-3AD203B41FA5}">
                      <a16:colId xmlns:a16="http://schemas.microsoft.com/office/drawing/2014/main" val="20002"/>
                    </a:ext>
                  </a:extLst>
                </a:gridCol>
                <a:gridCol w="1154562">
                  <a:extLst>
                    <a:ext uri="{9D8B030D-6E8A-4147-A177-3AD203B41FA5}">
                      <a16:colId xmlns:a16="http://schemas.microsoft.com/office/drawing/2014/main" val="20003"/>
                    </a:ext>
                  </a:extLst>
                </a:gridCol>
                <a:gridCol w="1154562">
                  <a:extLst>
                    <a:ext uri="{9D8B030D-6E8A-4147-A177-3AD203B41FA5}">
                      <a16:colId xmlns:a16="http://schemas.microsoft.com/office/drawing/2014/main" val="20004"/>
                    </a:ext>
                  </a:extLst>
                </a:gridCol>
                <a:gridCol w="1154562">
                  <a:extLst>
                    <a:ext uri="{9D8B030D-6E8A-4147-A177-3AD203B41FA5}">
                      <a16:colId xmlns:a16="http://schemas.microsoft.com/office/drawing/2014/main" val="20005"/>
                    </a:ext>
                  </a:extLst>
                </a:gridCol>
              </a:tblGrid>
              <a:tr h="370840">
                <a:tc>
                  <a:txBody>
                    <a:bodyPr/>
                    <a:lstStyle/>
                    <a:p>
                      <a:pPr algn="ctr"/>
                      <a:endParaRPr kumimoji="1" lang="ja-JP" altLang="en-US" sz="1400" dirty="0">
                        <a:solidFill>
                          <a:schemeClr val="bg1"/>
                        </a:solidFill>
                      </a:endParaRPr>
                    </a:p>
                  </a:txBody>
                  <a:tcPr anchor="ctr">
                    <a:solidFill>
                      <a:schemeClr val="accent6">
                        <a:lumMod val="60000"/>
                        <a:lumOff val="40000"/>
                      </a:schemeClr>
                    </a:solidFill>
                  </a:tcPr>
                </a:tc>
                <a:tc>
                  <a:txBody>
                    <a:bodyPr/>
                    <a:lstStyle/>
                    <a:p>
                      <a:pPr algn="ctr"/>
                      <a:r>
                        <a:rPr kumimoji="1" lang="ja-JP" altLang="en-US" sz="1400" dirty="0">
                          <a:solidFill>
                            <a:schemeClr val="bg1"/>
                          </a:solidFill>
                        </a:rPr>
                        <a:t>①</a:t>
                      </a:r>
                      <a:endParaRPr kumimoji="1" lang="en-US" altLang="ja-JP" sz="1400" dirty="0">
                        <a:solidFill>
                          <a:schemeClr val="bg1"/>
                        </a:solidFill>
                      </a:endParaRPr>
                    </a:p>
                    <a:p>
                      <a:pPr algn="ctr"/>
                      <a:r>
                        <a:rPr kumimoji="1" lang="ja-JP" altLang="en-US" sz="1400" dirty="0">
                          <a:solidFill>
                            <a:schemeClr val="bg1"/>
                          </a:solidFill>
                        </a:rPr>
                        <a:t>キャリア</a:t>
                      </a:r>
                      <a:endParaRPr kumimoji="1" lang="en-US" altLang="ja-JP" sz="1400" dirty="0">
                        <a:solidFill>
                          <a:schemeClr val="bg1"/>
                        </a:solidFill>
                      </a:endParaRPr>
                    </a:p>
                    <a:p>
                      <a:pPr algn="ctr"/>
                      <a:r>
                        <a:rPr kumimoji="1" lang="ja-JP" altLang="en-US" sz="1400" dirty="0">
                          <a:solidFill>
                            <a:schemeClr val="bg1"/>
                          </a:solidFill>
                        </a:rPr>
                        <a:t>マップ</a:t>
                      </a:r>
                    </a:p>
                  </a:txBody>
                  <a:tcPr>
                    <a:solidFill>
                      <a:schemeClr val="accent6">
                        <a:lumMod val="60000"/>
                        <a:lumOff val="40000"/>
                      </a:schemeClr>
                    </a:solidFill>
                  </a:tcPr>
                </a:tc>
                <a:tc>
                  <a:txBody>
                    <a:bodyPr/>
                    <a:lstStyle/>
                    <a:p>
                      <a:pPr algn="ctr"/>
                      <a:r>
                        <a:rPr kumimoji="1" lang="ja-JP" altLang="en-US" sz="1400" dirty="0">
                          <a:solidFill>
                            <a:schemeClr val="bg1"/>
                          </a:solidFill>
                        </a:rPr>
                        <a:t>②</a:t>
                      </a:r>
                      <a:endParaRPr kumimoji="1" lang="en-US" altLang="ja-JP" sz="1400" dirty="0">
                        <a:solidFill>
                          <a:schemeClr val="bg1"/>
                        </a:solidFill>
                      </a:endParaRPr>
                    </a:p>
                    <a:p>
                      <a:pPr algn="ctr"/>
                      <a:r>
                        <a:rPr kumimoji="1" lang="ja-JP" altLang="en-US" sz="1400" dirty="0">
                          <a:solidFill>
                            <a:schemeClr val="bg1"/>
                          </a:solidFill>
                        </a:rPr>
                        <a:t>職業能力　評価シート、</a:t>
                      </a:r>
                      <a:r>
                        <a:rPr kumimoji="1" lang="en-US" altLang="ja-JP" sz="1400" dirty="0">
                          <a:solidFill>
                            <a:schemeClr val="bg1"/>
                          </a:solidFill>
                        </a:rPr>
                        <a:t>OJT</a:t>
                      </a:r>
                      <a:r>
                        <a:rPr kumimoji="1" lang="ja-JP" altLang="en-US" sz="1400" dirty="0">
                          <a:solidFill>
                            <a:schemeClr val="bg1"/>
                          </a:solidFill>
                        </a:rPr>
                        <a:t>コミュニケーションシート</a:t>
                      </a:r>
                    </a:p>
                  </a:txBody>
                  <a:tcPr>
                    <a:solidFill>
                      <a:schemeClr val="accent6">
                        <a:lumMod val="60000"/>
                        <a:lumOff val="40000"/>
                      </a:schemeClr>
                    </a:solidFill>
                  </a:tcPr>
                </a:tc>
                <a:tc>
                  <a:txBody>
                    <a:bodyPr/>
                    <a:lstStyle/>
                    <a:p>
                      <a:pPr algn="ctr"/>
                      <a:r>
                        <a:rPr kumimoji="1" lang="ja-JP" altLang="en-US" sz="1400" dirty="0">
                          <a:solidFill>
                            <a:schemeClr val="bg1"/>
                          </a:solidFill>
                        </a:rPr>
                        <a:t>③</a:t>
                      </a:r>
                      <a:endParaRPr kumimoji="1" lang="en-US" altLang="ja-JP" sz="1400" dirty="0">
                        <a:solidFill>
                          <a:schemeClr val="bg1"/>
                        </a:solidFill>
                      </a:endParaRPr>
                    </a:p>
                    <a:p>
                      <a:pPr algn="ctr"/>
                      <a:r>
                        <a:rPr kumimoji="1" lang="ja-JP" altLang="en-US" sz="1400" dirty="0">
                          <a:solidFill>
                            <a:schemeClr val="bg1"/>
                          </a:solidFill>
                        </a:rPr>
                        <a:t>社内研修・教育モデル基準</a:t>
                      </a:r>
                    </a:p>
                  </a:txBody>
                  <a:tcPr>
                    <a:solidFill>
                      <a:schemeClr val="accent6">
                        <a:lumMod val="60000"/>
                        <a:lumOff val="40000"/>
                      </a:schemeClr>
                    </a:solidFill>
                  </a:tcPr>
                </a:tc>
                <a:tc>
                  <a:txBody>
                    <a:bodyPr/>
                    <a:lstStyle/>
                    <a:p>
                      <a:pPr algn="ctr"/>
                      <a:r>
                        <a:rPr kumimoji="1" lang="ja-JP" altLang="en-US" sz="1400" dirty="0">
                          <a:solidFill>
                            <a:schemeClr val="bg1"/>
                          </a:solidFill>
                        </a:rPr>
                        <a:t>④</a:t>
                      </a:r>
                      <a:endParaRPr kumimoji="1" lang="en-US" altLang="ja-JP" sz="1400" dirty="0">
                        <a:solidFill>
                          <a:schemeClr val="bg1"/>
                        </a:solidFill>
                      </a:endParaRPr>
                    </a:p>
                    <a:p>
                      <a:pPr algn="ctr"/>
                      <a:r>
                        <a:rPr kumimoji="1" lang="ja-JP" altLang="en-US" sz="1400" dirty="0">
                          <a:solidFill>
                            <a:schemeClr val="bg1"/>
                          </a:solidFill>
                        </a:rPr>
                        <a:t>人材要件</a:t>
                      </a:r>
                      <a:endParaRPr kumimoji="1" lang="en-US" altLang="ja-JP" sz="1400" dirty="0">
                        <a:solidFill>
                          <a:schemeClr val="bg1"/>
                        </a:solidFill>
                      </a:endParaRPr>
                    </a:p>
                    <a:p>
                      <a:pPr algn="ctr"/>
                      <a:r>
                        <a:rPr kumimoji="1" lang="ja-JP" altLang="en-US" sz="1400" dirty="0">
                          <a:solidFill>
                            <a:schemeClr val="bg1"/>
                          </a:solidFill>
                        </a:rPr>
                        <a:t>総括表</a:t>
                      </a:r>
                    </a:p>
                  </a:txBody>
                  <a:tcPr>
                    <a:solidFill>
                      <a:schemeClr val="accent6">
                        <a:lumMod val="60000"/>
                        <a:lumOff val="40000"/>
                      </a:schemeClr>
                    </a:solidFill>
                  </a:tcPr>
                </a:tc>
                <a:tc>
                  <a:txBody>
                    <a:bodyPr/>
                    <a:lstStyle/>
                    <a:p>
                      <a:pPr algn="ctr"/>
                      <a:r>
                        <a:rPr kumimoji="1" lang="ja-JP" altLang="en-US" sz="1400" dirty="0">
                          <a:solidFill>
                            <a:schemeClr val="bg1"/>
                          </a:solidFill>
                        </a:rPr>
                        <a:t>⑤</a:t>
                      </a:r>
                      <a:endParaRPr kumimoji="1" lang="en-US" altLang="ja-JP" sz="1400" dirty="0">
                        <a:solidFill>
                          <a:schemeClr val="bg1"/>
                        </a:solidFill>
                      </a:endParaRPr>
                    </a:p>
                    <a:p>
                      <a:pPr algn="ctr"/>
                      <a:r>
                        <a:rPr kumimoji="1" lang="ja-JP" altLang="en-US" sz="1400" dirty="0">
                          <a:solidFill>
                            <a:schemeClr val="bg1"/>
                          </a:solidFill>
                        </a:rPr>
                        <a:t>人材要件　確認表　　（中途採用面接評価シート）</a:t>
                      </a:r>
                    </a:p>
                  </a:txBody>
                  <a:tcPr>
                    <a:solidFill>
                      <a:schemeClr val="accent6">
                        <a:lumMod val="60000"/>
                        <a:lumOff val="40000"/>
                      </a:schemeClr>
                    </a:solidFill>
                  </a:tcPr>
                </a:tc>
                <a:extLst>
                  <a:ext uri="{0D108BD9-81ED-4DB2-BD59-A6C34878D82A}">
                    <a16:rowId xmlns:a16="http://schemas.microsoft.com/office/drawing/2014/main" val="10000"/>
                  </a:ext>
                </a:extLst>
              </a:tr>
              <a:tr h="806938">
                <a:tc>
                  <a:txBody>
                    <a:bodyPr/>
                    <a:lstStyle/>
                    <a:p>
                      <a:pPr algn="l"/>
                      <a:r>
                        <a:rPr kumimoji="1" lang="ja-JP" altLang="en-US" sz="1400" dirty="0"/>
                        <a:t>効果的な人材育成を行いたい</a:t>
                      </a:r>
                    </a:p>
                  </a:txBody>
                  <a:tcPr anchor="ctr"/>
                </a:tc>
                <a:tc>
                  <a:txBody>
                    <a:bodyPr/>
                    <a:lstStyle/>
                    <a:p>
                      <a:pPr algn="ctr"/>
                      <a:r>
                        <a:rPr kumimoji="1" lang="ja-JP" altLang="en-US" sz="1600" dirty="0"/>
                        <a:t>○</a:t>
                      </a:r>
                    </a:p>
                  </a:txBody>
                  <a:tcPr anchor="ctr">
                    <a:noFill/>
                  </a:tcPr>
                </a:tc>
                <a:tc>
                  <a:txBody>
                    <a:bodyPr/>
                    <a:lstStyle/>
                    <a:p>
                      <a:pPr algn="ctr"/>
                      <a:r>
                        <a:rPr kumimoji="1" lang="ja-JP" altLang="en-US" sz="1600" dirty="0"/>
                        <a:t>○</a:t>
                      </a:r>
                    </a:p>
                  </a:txBody>
                  <a:tcPr anchor="ctr">
                    <a:noFill/>
                  </a:tcPr>
                </a:tc>
                <a:tc>
                  <a:txBody>
                    <a:bodyPr/>
                    <a:lstStyle/>
                    <a:p>
                      <a:pPr algn="ctr"/>
                      <a:r>
                        <a:rPr kumimoji="1" lang="ja-JP" altLang="en-US" sz="1600" dirty="0"/>
                        <a:t>○</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10001"/>
                  </a:ext>
                </a:extLst>
              </a:tr>
              <a:tr h="936897">
                <a:tc>
                  <a:txBody>
                    <a:bodyPr/>
                    <a:lstStyle/>
                    <a:p>
                      <a:pPr algn="l"/>
                      <a:r>
                        <a:rPr kumimoji="1" lang="ja-JP" altLang="en-US" sz="1400" dirty="0"/>
                        <a:t>評価者の目線に合わせた評価のレベルを向上させたい</a:t>
                      </a:r>
                    </a:p>
                  </a:txBody>
                  <a:tcPr anchor="ctr"/>
                </a:tc>
                <a:tc>
                  <a:txBody>
                    <a:bodyPr/>
                    <a:lstStyle/>
                    <a:p>
                      <a:pPr algn="ctr"/>
                      <a:r>
                        <a:rPr kumimoji="1" lang="ja-JP" altLang="en-US" sz="1600" dirty="0"/>
                        <a:t>○</a:t>
                      </a:r>
                    </a:p>
                  </a:txBody>
                  <a:tcPr anchor="ctr">
                    <a:noFill/>
                  </a:tcPr>
                </a:tc>
                <a:tc>
                  <a:txBody>
                    <a:bodyPr/>
                    <a:lstStyle/>
                    <a:p>
                      <a:pPr algn="ctr"/>
                      <a:r>
                        <a:rPr kumimoji="1" lang="ja-JP" altLang="en-US" sz="1600" dirty="0"/>
                        <a:t>○</a:t>
                      </a:r>
                    </a:p>
                  </a:txBody>
                  <a:tcPr anchor="ctr">
                    <a:noFill/>
                  </a:tcPr>
                </a:tc>
                <a:tc>
                  <a:txBody>
                    <a:bodyPr/>
                    <a:lstStyle/>
                    <a:p>
                      <a:pPr algn="ctr"/>
                      <a:r>
                        <a:rPr kumimoji="1" lang="ja-JP" altLang="en-US" sz="1600" dirty="0"/>
                        <a:t>○</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10002"/>
                  </a:ext>
                </a:extLst>
              </a:tr>
              <a:tr h="821565">
                <a:tc>
                  <a:txBody>
                    <a:bodyPr/>
                    <a:lstStyle/>
                    <a:p>
                      <a:pPr algn="l"/>
                      <a:r>
                        <a:rPr kumimoji="1" lang="ja-JP" altLang="en-US" sz="1400" dirty="0"/>
                        <a:t>自社が求める人材像を明確にしたい</a:t>
                      </a:r>
                    </a:p>
                  </a:txBody>
                  <a:tcPr anchor="ctr"/>
                </a:tc>
                <a:tc>
                  <a:txBody>
                    <a:bodyPr/>
                    <a:lstStyle/>
                    <a:p>
                      <a:pPr algn="ctr"/>
                      <a:endParaRPr kumimoji="1" lang="ja-JP" altLang="en-US" sz="1200" dirty="0"/>
                    </a:p>
                  </a:txBody>
                  <a:tcPr anchor="ctr">
                    <a:noFill/>
                  </a:tcPr>
                </a:tc>
                <a:tc>
                  <a:txBody>
                    <a:bodyPr/>
                    <a:lstStyle/>
                    <a:p>
                      <a:pPr algn="ctr"/>
                      <a:endParaRPr kumimoji="1" lang="ja-JP" altLang="en-US" sz="1200" dirty="0"/>
                    </a:p>
                  </a:txBody>
                  <a:tcPr anchor="ctr">
                    <a:noFill/>
                  </a:tcPr>
                </a:tc>
                <a:tc>
                  <a:txBody>
                    <a:bodyPr/>
                    <a:lstStyle/>
                    <a:p>
                      <a:pPr algn="ctr"/>
                      <a:endParaRPr kumimoji="1" lang="ja-JP" altLang="en-US" sz="1200" dirty="0"/>
                    </a:p>
                  </a:txBody>
                  <a:tcPr anchor="ctr"/>
                </a:tc>
                <a:tc>
                  <a:txBody>
                    <a:bodyPr/>
                    <a:lstStyle/>
                    <a:p>
                      <a:pPr algn="ctr"/>
                      <a:r>
                        <a:rPr kumimoji="1" lang="ja-JP" altLang="en-US" sz="1600" dirty="0"/>
                        <a:t>○</a:t>
                      </a:r>
                    </a:p>
                  </a:txBody>
                  <a:tcPr anchor="ctr"/>
                </a:tc>
                <a:tc>
                  <a:txBody>
                    <a:bodyPr/>
                    <a:lstStyle/>
                    <a:p>
                      <a:pPr algn="ctr"/>
                      <a:endParaRPr kumimoji="1" lang="ja-JP" altLang="en-US" sz="1200" dirty="0"/>
                    </a:p>
                  </a:txBody>
                  <a:tcPr anchor="ctr"/>
                </a:tc>
                <a:extLst>
                  <a:ext uri="{0D108BD9-81ED-4DB2-BD59-A6C34878D82A}">
                    <a16:rowId xmlns:a16="http://schemas.microsoft.com/office/drawing/2014/main" val="10003"/>
                  </a:ext>
                </a:extLst>
              </a:tr>
              <a:tr h="879231">
                <a:tc>
                  <a:txBody>
                    <a:bodyPr/>
                    <a:lstStyle/>
                    <a:p>
                      <a:pPr algn="l"/>
                      <a:r>
                        <a:rPr kumimoji="1" lang="ja-JP" altLang="en-US" sz="1400" dirty="0"/>
                        <a:t>効果的な（中途）採用面接を　行いたい</a:t>
                      </a:r>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noFill/>
                  </a:tcPr>
                </a:tc>
                <a:tc>
                  <a:txBody>
                    <a:bodyPr/>
                    <a:lstStyle/>
                    <a:p>
                      <a:pPr algn="ctr"/>
                      <a:endParaRPr kumimoji="1" lang="ja-JP" altLang="en-US" sz="1200" dirty="0"/>
                    </a:p>
                  </a:txBody>
                  <a:tcPr anchor="ctr"/>
                </a:tc>
                <a:tc>
                  <a:txBody>
                    <a:bodyPr/>
                    <a:lstStyle/>
                    <a:p>
                      <a:pPr algn="ctr"/>
                      <a:r>
                        <a:rPr kumimoji="1" lang="ja-JP" altLang="en-US" sz="1600" dirty="0"/>
                        <a:t>○</a:t>
                      </a:r>
                    </a:p>
                  </a:txBody>
                  <a:tcPr anchor="ctr"/>
                </a:tc>
                <a:extLst>
                  <a:ext uri="{0D108BD9-81ED-4DB2-BD59-A6C34878D82A}">
                    <a16:rowId xmlns:a16="http://schemas.microsoft.com/office/drawing/2014/main" val="10004"/>
                  </a:ext>
                </a:extLst>
              </a:tr>
            </a:tbl>
          </a:graphicData>
        </a:graphic>
      </p:graphicFrame>
      <p:cxnSp>
        <p:nvCxnSpPr>
          <p:cNvPr id="6" name="直線コネクタ 5"/>
          <p:cNvCxnSpPr/>
          <p:nvPr/>
        </p:nvCxnSpPr>
        <p:spPr>
          <a:xfrm>
            <a:off x="511628" y="1410789"/>
            <a:ext cx="2513512" cy="1349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44435" y="2245444"/>
            <a:ext cx="1244251" cy="307777"/>
          </a:xfrm>
          <a:prstGeom prst="rect">
            <a:avLst/>
          </a:prstGeom>
          <a:noFill/>
        </p:spPr>
        <p:txBody>
          <a:bodyPr wrap="none" rtlCol="0">
            <a:spAutoFit/>
          </a:bodyPr>
          <a:lstStyle/>
          <a:p>
            <a:r>
              <a:rPr kumimoji="1" lang="ja-JP" altLang="en-US" sz="1400" dirty="0">
                <a:solidFill>
                  <a:schemeClr val="bg1"/>
                </a:solidFill>
              </a:rPr>
              <a:t>主な活用場面</a:t>
            </a:r>
          </a:p>
        </p:txBody>
      </p:sp>
      <p:sp>
        <p:nvSpPr>
          <p:cNvPr id="11" name="テキスト ボックス 10"/>
          <p:cNvSpPr txBox="1"/>
          <p:nvPr/>
        </p:nvSpPr>
        <p:spPr>
          <a:xfrm>
            <a:off x="1393916" y="1502723"/>
            <a:ext cx="1555234" cy="523220"/>
          </a:xfrm>
          <a:prstGeom prst="rect">
            <a:avLst/>
          </a:prstGeom>
          <a:noFill/>
        </p:spPr>
        <p:txBody>
          <a:bodyPr wrap="none" rtlCol="0">
            <a:spAutoFit/>
          </a:bodyPr>
          <a:lstStyle/>
          <a:p>
            <a:r>
              <a:rPr kumimoji="1" lang="ja-JP" altLang="en-US" sz="1400" dirty="0">
                <a:solidFill>
                  <a:schemeClr val="bg1"/>
                </a:solidFill>
              </a:rPr>
              <a:t>活用が想定される</a:t>
            </a:r>
            <a:endParaRPr kumimoji="1" lang="en-US" altLang="ja-JP" sz="1400" dirty="0">
              <a:solidFill>
                <a:schemeClr val="bg1"/>
              </a:solidFill>
            </a:endParaRPr>
          </a:p>
          <a:p>
            <a:pPr algn="ctr"/>
            <a:r>
              <a:rPr lang="ja-JP" altLang="en-US" sz="1400" dirty="0">
                <a:solidFill>
                  <a:schemeClr val="bg1"/>
                </a:solidFill>
              </a:rPr>
              <a:t>ツール</a:t>
            </a:r>
            <a:endParaRPr kumimoji="1" lang="ja-JP" altLang="en-US" sz="1400" dirty="0">
              <a:solidFill>
                <a:schemeClr val="bg1"/>
              </a:solidFill>
            </a:endParaRPr>
          </a:p>
        </p:txBody>
      </p:sp>
    </p:spTree>
    <p:extLst>
      <p:ext uri="{BB962C8B-B14F-4D97-AF65-F5344CB8AC3E}">
        <p14:creationId xmlns:p14="http://schemas.microsoft.com/office/powerpoint/2010/main" val="2643556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27</a:t>
            </a:fld>
            <a:endParaRPr lang="ja-JP" altLang="en-US"/>
          </a:p>
        </p:txBody>
      </p:sp>
      <p:sp>
        <p:nvSpPr>
          <p:cNvPr id="6" name="コンテンツ プレースホルダー 2"/>
          <p:cNvSpPr>
            <a:spLocks noGrp="1"/>
          </p:cNvSpPr>
          <p:nvPr>
            <p:ph idx="1"/>
          </p:nvPr>
        </p:nvSpPr>
        <p:spPr>
          <a:xfrm>
            <a:off x="377817" y="1052522"/>
            <a:ext cx="8490857" cy="4871655"/>
          </a:xfrm>
        </p:spPr>
        <p:txBody>
          <a:bodyPr>
            <a:normAutofit/>
          </a:bodyPr>
          <a:lstStyle/>
          <a:p>
            <a:pPr fontAlgn="base">
              <a:lnSpc>
                <a:spcPct val="100000"/>
              </a:lnSpc>
              <a:buNone/>
            </a:pPr>
            <a:r>
              <a:rPr lang="ja-JP" altLang="en-US" b="1" dirty="0"/>
              <a:t>（１）キャリアマップ</a:t>
            </a:r>
            <a:endParaRPr lang="en-US" altLang="ja-JP" b="1" dirty="0"/>
          </a:p>
          <a:p>
            <a:pPr fontAlgn="base">
              <a:lnSpc>
                <a:spcPct val="100000"/>
              </a:lnSpc>
              <a:buNone/>
            </a:pPr>
            <a:r>
              <a:rPr lang="ja-JP" altLang="en-US" dirty="0"/>
              <a:t>　</a:t>
            </a:r>
            <a:r>
              <a:rPr lang="ja-JP" altLang="en-US" sz="1800" dirty="0"/>
              <a:t>「キャリアマップ」とは、職業能力評価基準で設定している「キャリア形成の例」をもとに、スーパーマーケット業の代表的な職種（店舗：「販売」職種、本部：「店舗管理」「商品開発・仕入れ」「営業企画」職種）を中心とした、</a:t>
            </a:r>
            <a:r>
              <a:rPr lang="ja-JP" altLang="en-US" sz="1800" dirty="0">
                <a:solidFill>
                  <a:srgbClr val="FF0000"/>
                </a:solidFill>
              </a:rPr>
              <a:t>入社後の標準的なキャリアの道筋</a:t>
            </a:r>
            <a:r>
              <a:rPr lang="ja-JP" altLang="en-US" sz="1800" dirty="0"/>
              <a:t>を示したものです。</a:t>
            </a:r>
            <a:endParaRPr lang="en-US" altLang="ja-JP" sz="1800" dirty="0"/>
          </a:p>
          <a:p>
            <a:pPr fontAlgn="base">
              <a:lnSpc>
                <a:spcPct val="100000"/>
              </a:lnSpc>
              <a:buNone/>
            </a:pPr>
            <a:endParaRPr lang="ja-JP" altLang="en-US" sz="1800" b="1" dirty="0"/>
          </a:p>
          <a:p>
            <a:pPr fontAlgn="base">
              <a:lnSpc>
                <a:spcPct val="100000"/>
              </a:lnSpc>
              <a:buNone/>
            </a:pPr>
            <a:r>
              <a:rPr lang="ja-JP" altLang="en-US" b="1" dirty="0"/>
              <a:t>（２）職業能力評価シート</a:t>
            </a:r>
          </a:p>
          <a:p>
            <a:pPr>
              <a:lnSpc>
                <a:spcPct val="100000"/>
              </a:lnSpc>
              <a:buNone/>
            </a:pPr>
            <a:r>
              <a:rPr lang="ja-JP" altLang="en-US" dirty="0"/>
              <a:t>　</a:t>
            </a:r>
            <a:r>
              <a:rPr lang="ja-JP" altLang="en-US" sz="1800" dirty="0">
                <a:solidFill>
                  <a:srgbClr val="FF0000"/>
                </a:solidFill>
              </a:rPr>
              <a:t>「職業能力評価シート」とは、職業能力評価基準で職種・職務・レベル別に　設定している「職務遂行のための基準」等の内容を要約のうえで簡略化した　もの</a:t>
            </a:r>
            <a:r>
              <a:rPr lang="ja-JP" altLang="en-US" sz="1800" dirty="0"/>
              <a:t>であり、人材育成に有効な示唆を得ることができるチェック形式の評価シートです。 本シートを活用すると「自分（または部下）の能力水準はどの　程度まで到達しているのか」「次のステップへ進んでいくためにはどのような能力を伸ばしていけばよいのか」等を具体的に把握することができます。（１）のキャリアマップとあわせて職業能力評価シートを活用することで、キャリアの道筋に沿ったスタッフの育成を図ることが可能となります。</a:t>
            </a:r>
            <a:endParaRPr kumimoji="1" lang="en-US" altLang="ja-JP" sz="1800" dirty="0"/>
          </a:p>
          <a:p>
            <a:pPr fontAlgn="base">
              <a:buNone/>
            </a:pP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28</a:t>
            </a:fld>
            <a:endParaRPr lang="ja-JP" altLang="en-US"/>
          </a:p>
        </p:txBody>
      </p:sp>
      <p:sp>
        <p:nvSpPr>
          <p:cNvPr id="6" name="コンテンツ プレースホルダ 2"/>
          <p:cNvSpPr>
            <a:spLocks noGrp="1"/>
          </p:cNvSpPr>
          <p:nvPr>
            <p:ph idx="1"/>
          </p:nvPr>
        </p:nvSpPr>
        <p:spPr>
          <a:xfrm>
            <a:off x="391885" y="947058"/>
            <a:ext cx="8142515" cy="2656114"/>
          </a:xfrm>
        </p:spPr>
        <p:txBody>
          <a:bodyPr>
            <a:normAutofit fontScale="92500"/>
          </a:bodyPr>
          <a:lstStyle/>
          <a:p>
            <a:pPr>
              <a:buNone/>
            </a:pPr>
            <a:r>
              <a:rPr lang="ja-JP" altLang="en-US" sz="2200" b="1" u="sng" dirty="0"/>
              <a:t>●職業能力評価シートのカスタマイズ</a:t>
            </a:r>
            <a:endParaRPr lang="en-US" altLang="ja-JP" sz="2200" b="1" u="sng" dirty="0"/>
          </a:p>
          <a:p>
            <a:pPr>
              <a:buNone/>
            </a:pPr>
            <a:r>
              <a:rPr lang="ja-JP" altLang="en-US" sz="2200" b="1" dirty="0"/>
              <a:t>　</a:t>
            </a:r>
            <a:r>
              <a:rPr lang="en-US" altLang="ja-JP" sz="2200" b="1" dirty="0"/>
              <a:t>STEP1</a:t>
            </a:r>
            <a:r>
              <a:rPr lang="ja-JP" altLang="en-US" sz="2200" b="1" dirty="0"/>
              <a:t>　個人別の能力チェックの実施</a:t>
            </a:r>
          </a:p>
          <a:p>
            <a:pPr>
              <a:buNone/>
            </a:pPr>
            <a:r>
              <a:rPr lang="ja-JP" altLang="en-US" dirty="0"/>
              <a:t>　　</a:t>
            </a:r>
            <a:r>
              <a:rPr lang="ja-JP" altLang="en-US" sz="1700" dirty="0"/>
              <a:t>その業種に関してカバーしている仕事の範囲を「職種」「職務」で示しています。</a:t>
            </a:r>
            <a:endParaRPr lang="en-US" altLang="ja-JP" sz="1700" dirty="0"/>
          </a:p>
          <a:p>
            <a:pPr>
              <a:buNone/>
            </a:pPr>
            <a:endParaRPr lang="en-US" altLang="ja-JP" sz="2400" dirty="0"/>
          </a:p>
          <a:p>
            <a:pPr>
              <a:buNone/>
            </a:pPr>
            <a:r>
              <a:rPr lang="ja-JP" altLang="en-US" sz="2200" b="1" dirty="0"/>
              <a:t>　</a:t>
            </a:r>
            <a:r>
              <a:rPr lang="en-US" altLang="ja-JP" sz="2200" b="1" dirty="0"/>
              <a:t>STEP2 </a:t>
            </a:r>
            <a:r>
              <a:rPr lang="ja-JP" altLang="en-US" sz="2200" b="1" dirty="0"/>
              <a:t> 能力チェックの結果の集計</a:t>
            </a:r>
          </a:p>
          <a:p>
            <a:pPr>
              <a:lnSpc>
                <a:spcPct val="100000"/>
              </a:lnSpc>
              <a:buNone/>
            </a:pPr>
            <a:r>
              <a:rPr lang="ja-JP" altLang="en-US" dirty="0"/>
              <a:t>　　</a:t>
            </a:r>
            <a:r>
              <a:rPr lang="ja-JP" altLang="en-US" sz="1600" dirty="0"/>
              <a:t>個人別の能力チェックが終わったら、その結果を集計し、項目別、組織別の平均点を算出します。 </a:t>
            </a:r>
            <a:endParaRPr lang="en-US" altLang="ja-JP" dirty="0"/>
          </a:p>
        </p:txBody>
      </p:sp>
      <p:pic>
        <p:nvPicPr>
          <p:cNvPr id="87042" name="Picture 2"/>
          <p:cNvPicPr>
            <a:picLocks noChangeAspect="1" noChangeArrowheads="1"/>
          </p:cNvPicPr>
          <p:nvPr/>
        </p:nvPicPr>
        <p:blipFill>
          <a:blip r:embed="rId2" cstate="print"/>
          <a:srcRect/>
          <a:stretch>
            <a:fillRect/>
          </a:stretch>
        </p:blipFill>
        <p:spPr bwMode="auto">
          <a:xfrm>
            <a:off x="648381" y="3628345"/>
            <a:ext cx="7890979" cy="26527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29</a:t>
            </a:fld>
            <a:endParaRPr lang="ja-JP" altLang="en-US"/>
          </a:p>
        </p:txBody>
      </p:sp>
      <p:sp>
        <p:nvSpPr>
          <p:cNvPr id="6" name="コンテンツ プレースホルダ 2"/>
          <p:cNvSpPr>
            <a:spLocks noGrp="1"/>
          </p:cNvSpPr>
          <p:nvPr>
            <p:ph idx="1"/>
          </p:nvPr>
        </p:nvSpPr>
        <p:spPr>
          <a:xfrm>
            <a:off x="391885" y="947058"/>
            <a:ext cx="8256004" cy="2188028"/>
          </a:xfrm>
        </p:spPr>
        <p:txBody>
          <a:bodyPr>
            <a:normAutofit/>
          </a:bodyPr>
          <a:lstStyle/>
          <a:p>
            <a:pPr>
              <a:buNone/>
            </a:pPr>
            <a:r>
              <a:rPr lang="ja-JP" altLang="en-US" b="1" u="sng" dirty="0"/>
              <a:t>●職業能力評価シートのカスタマイズ</a:t>
            </a:r>
            <a:endParaRPr lang="en-US" altLang="ja-JP" b="1" u="sng" dirty="0"/>
          </a:p>
          <a:p>
            <a:pPr>
              <a:buNone/>
            </a:pPr>
            <a:r>
              <a:rPr lang="ja-JP" altLang="en-US" b="1" dirty="0"/>
              <a:t>　</a:t>
            </a:r>
            <a:r>
              <a:rPr lang="en-US" altLang="ja-JP" b="1" dirty="0"/>
              <a:t>STEP3</a:t>
            </a:r>
            <a:r>
              <a:rPr lang="ja-JP" altLang="en-US" b="1" dirty="0"/>
              <a:t>　課題の抽出と対策の立案</a:t>
            </a:r>
          </a:p>
          <a:p>
            <a:pPr>
              <a:lnSpc>
                <a:spcPct val="100000"/>
              </a:lnSpc>
              <a:buNone/>
            </a:pPr>
            <a:r>
              <a:rPr lang="ja-JP" altLang="en-US" dirty="0"/>
              <a:t>　</a:t>
            </a:r>
            <a:r>
              <a:rPr lang="ja-JP" altLang="en-US" sz="1600" dirty="0"/>
              <a:t>　集計結果をもとに「全社的に点数が低い項目」や「特定の組織で点数が低い項目」などがないか確認します。問題がありそうな場合には、その原因を分析した上で、　教育計画の見直し等に活用するとよいでしょう。 また、特定の組織で総じて評価結果が低いなど、スキルの偏在が判明した場合には、配置の見直し等を検討してもよいでしょう。</a:t>
            </a:r>
            <a:endParaRPr lang="en-US" altLang="ja-JP" sz="1600" dirty="0"/>
          </a:p>
        </p:txBody>
      </p:sp>
      <p:pic>
        <p:nvPicPr>
          <p:cNvPr id="88066" name="Picture 2"/>
          <p:cNvPicPr>
            <a:picLocks noChangeAspect="1" noChangeArrowheads="1"/>
          </p:cNvPicPr>
          <p:nvPr/>
        </p:nvPicPr>
        <p:blipFill>
          <a:blip r:embed="rId2" cstate="print"/>
          <a:srcRect/>
          <a:stretch>
            <a:fillRect/>
          </a:stretch>
        </p:blipFill>
        <p:spPr bwMode="auto">
          <a:xfrm>
            <a:off x="625249" y="3354841"/>
            <a:ext cx="7921775" cy="278470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a:t>
            </a:fld>
            <a:endParaRPr lang="ja-JP" altLang="en-US"/>
          </a:p>
        </p:txBody>
      </p:sp>
      <p:sp>
        <p:nvSpPr>
          <p:cNvPr id="6" name="正方形/長方形 5"/>
          <p:cNvSpPr/>
          <p:nvPr/>
        </p:nvSpPr>
        <p:spPr>
          <a:xfrm>
            <a:off x="1371600" y="2528047"/>
            <a:ext cx="6185647" cy="1801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tx1"/>
                </a:solidFill>
                <a:latin typeface="メイリオ" pitchFamily="50" charset="-128"/>
                <a:ea typeface="メイリオ" pitchFamily="50" charset="-128"/>
              </a:rPr>
              <a:t>第１部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30</a:t>
            </a:fld>
            <a:endParaRPr lang="ja-JP" altLang="en-US"/>
          </a:p>
        </p:txBody>
      </p:sp>
      <p:sp>
        <p:nvSpPr>
          <p:cNvPr id="6" name="正方形/長方形 5"/>
          <p:cNvSpPr/>
          <p:nvPr/>
        </p:nvSpPr>
        <p:spPr>
          <a:xfrm>
            <a:off x="511628" y="827314"/>
            <a:ext cx="7489372" cy="39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職業能力評価シートのイメージ（スーパーマーケット）</a:t>
            </a:r>
            <a:endParaRPr kumimoji="1" lang="ja-JP" altLang="en-US" sz="2000" b="1" u="sng" dirty="0">
              <a:solidFill>
                <a:schemeClr val="tx1"/>
              </a:solidFill>
              <a:latin typeface="メイリオ" pitchFamily="50" charset="-128"/>
              <a:ea typeface="メイリオ" pitchFamily="50" charset="-128"/>
            </a:endParaRPr>
          </a:p>
        </p:txBody>
      </p:sp>
      <p:pic>
        <p:nvPicPr>
          <p:cNvPr id="79874" name="Picture 2"/>
          <p:cNvPicPr>
            <a:picLocks noChangeAspect="1" noChangeArrowheads="1"/>
          </p:cNvPicPr>
          <p:nvPr/>
        </p:nvPicPr>
        <p:blipFill>
          <a:blip r:embed="rId2" cstate="print"/>
          <a:srcRect/>
          <a:stretch>
            <a:fillRect/>
          </a:stretch>
        </p:blipFill>
        <p:spPr bwMode="auto">
          <a:xfrm>
            <a:off x="1404256" y="1284514"/>
            <a:ext cx="6727371" cy="530412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31</a:t>
            </a:fld>
            <a:endParaRPr lang="ja-JP" altLang="en-US"/>
          </a:p>
        </p:txBody>
      </p:sp>
      <p:pic>
        <p:nvPicPr>
          <p:cNvPr id="89091" name="Picture 3"/>
          <p:cNvPicPr>
            <a:picLocks noChangeAspect="1" noChangeArrowheads="1"/>
          </p:cNvPicPr>
          <p:nvPr/>
        </p:nvPicPr>
        <p:blipFill>
          <a:blip r:embed="rId2" cstate="print"/>
          <a:srcRect/>
          <a:stretch>
            <a:fillRect/>
          </a:stretch>
        </p:blipFill>
        <p:spPr bwMode="auto">
          <a:xfrm>
            <a:off x="618445" y="2050597"/>
            <a:ext cx="8035698" cy="4522254"/>
          </a:xfrm>
          <a:prstGeom prst="rect">
            <a:avLst/>
          </a:prstGeom>
          <a:noFill/>
          <a:ln w="9525">
            <a:noFill/>
            <a:miter lim="800000"/>
            <a:headEnd/>
            <a:tailEnd/>
          </a:ln>
        </p:spPr>
      </p:pic>
      <p:sp>
        <p:nvSpPr>
          <p:cNvPr id="8" name="コンテンツ プレースホルダ 2"/>
          <p:cNvSpPr>
            <a:spLocks noGrp="1"/>
          </p:cNvSpPr>
          <p:nvPr>
            <p:ph idx="1"/>
          </p:nvPr>
        </p:nvSpPr>
        <p:spPr>
          <a:xfrm>
            <a:off x="380999" y="870858"/>
            <a:ext cx="8142515" cy="1132113"/>
          </a:xfrm>
        </p:spPr>
        <p:txBody>
          <a:bodyPr>
            <a:normAutofit lnSpcReduction="10000"/>
          </a:bodyPr>
          <a:lstStyle/>
          <a:p>
            <a:pPr>
              <a:buNone/>
            </a:pPr>
            <a:r>
              <a:rPr lang="ja-JP" altLang="en-US" b="1" dirty="0"/>
              <a:t>●</a:t>
            </a:r>
            <a:r>
              <a:rPr lang="ja-JP" altLang="en-US" b="1" u="sng" dirty="0"/>
              <a:t>目線合わせ会議（評価調整会議）の開催</a:t>
            </a:r>
            <a:endParaRPr lang="ja-JP" altLang="en-US" b="1" dirty="0"/>
          </a:p>
          <a:p>
            <a:pPr>
              <a:buNone/>
            </a:pPr>
            <a:r>
              <a:rPr lang="ja-JP" altLang="en-US" dirty="0"/>
              <a:t>　　</a:t>
            </a:r>
            <a:r>
              <a:rPr lang="ja-JP" altLang="en-US" sz="1600" dirty="0"/>
              <a:t>職業能力評価シートは、実際に評価を行ってみると、〇△</a:t>
            </a:r>
            <a:r>
              <a:rPr lang="en-US" altLang="ja-JP" sz="1600" dirty="0"/>
              <a:t>×</a:t>
            </a:r>
            <a:r>
              <a:rPr lang="ja-JP" altLang="en-US" sz="1600" dirty="0"/>
              <a:t>のそれぞれのレベルのとらえ方について、個人差が生じやすいことが分かります。 そこで、評価者の</a:t>
            </a:r>
            <a:r>
              <a:rPr lang="ja-JP" altLang="en-US" sz="1600" dirty="0">
                <a:solidFill>
                  <a:srgbClr val="FF0000"/>
                </a:solidFill>
              </a:rPr>
              <a:t>「目線合わせ」</a:t>
            </a:r>
            <a:r>
              <a:rPr lang="ja-JP" altLang="en-US" sz="1600" dirty="0"/>
              <a:t>を徹底することが不可欠となります。</a:t>
            </a:r>
            <a:endParaRPr lang="en-US" altLang="ja-JP"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32</a:t>
            </a:fld>
            <a:endParaRPr lang="ja-JP" altLang="en-US"/>
          </a:p>
        </p:txBody>
      </p:sp>
      <p:sp>
        <p:nvSpPr>
          <p:cNvPr id="6" name="コンテンツ プレースホルダ 2"/>
          <p:cNvSpPr>
            <a:spLocks noGrp="1"/>
          </p:cNvSpPr>
          <p:nvPr>
            <p:ph idx="1"/>
          </p:nvPr>
        </p:nvSpPr>
        <p:spPr>
          <a:xfrm>
            <a:off x="459042" y="1003329"/>
            <a:ext cx="8055430" cy="5159829"/>
          </a:xfrm>
        </p:spPr>
        <p:txBody>
          <a:bodyPr>
            <a:normAutofit/>
          </a:bodyPr>
          <a:lstStyle/>
          <a:p>
            <a:pPr>
              <a:lnSpc>
                <a:spcPct val="100000"/>
              </a:lnSpc>
              <a:buNone/>
            </a:pPr>
            <a:r>
              <a:rPr lang="ja-JP" altLang="en-US" b="1" dirty="0"/>
              <a:t>●</a:t>
            </a:r>
            <a:r>
              <a:rPr lang="ja-JP" altLang="en-US" b="1" u="sng" dirty="0"/>
              <a:t>目線合わせ会議（評価調整会議）の進め方（例）</a:t>
            </a:r>
            <a:endParaRPr lang="en-US" altLang="ja-JP" b="1" u="sng" dirty="0"/>
          </a:p>
          <a:p>
            <a:pPr>
              <a:lnSpc>
                <a:spcPct val="100000"/>
              </a:lnSpc>
              <a:buNone/>
            </a:pPr>
            <a:endParaRPr lang="en-US" altLang="ja-JP" sz="1000" b="1" u="sng" dirty="0"/>
          </a:p>
          <a:p>
            <a:pPr>
              <a:lnSpc>
                <a:spcPct val="100000"/>
              </a:lnSpc>
              <a:buNone/>
            </a:pPr>
            <a:r>
              <a:rPr lang="ja-JP" altLang="en-US" b="1" dirty="0">
                <a:solidFill>
                  <a:srgbClr val="FF0000"/>
                </a:solidFill>
              </a:rPr>
              <a:t>（１）目線合わせする能力細目の特定</a:t>
            </a:r>
            <a:endParaRPr lang="en-US" altLang="ja-JP" b="1" dirty="0">
              <a:solidFill>
                <a:srgbClr val="FF0000"/>
              </a:solidFill>
            </a:endParaRPr>
          </a:p>
          <a:p>
            <a:pPr>
              <a:lnSpc>
                <a:spcPct val="100000"/>
              </a:lnSpc>
              <a:buNone/>
            </a:pPr>
            <a:r>
              <a:rPr lang="ja-JP" altLang="en-US" sz="1700" dirty="0"/>
              <a:t>　</a:t>
            </a:r>
            <a:r>
              <a:rPr lang="ja-JP" altLang="en-US" sz="1600" dirty="0"/>
              <a:t>・本人と上司の評価にばらつきが大きい細目</a:t>
            </a:r>
          </a:p>
          <a:p>
            <a:pPr>
              <a:lnSpc>
                <a:spcPct val="100000"/>
              </a:lnSpc>
              <a:buNone/>
            </a:pPr>
            <a:r>
              <a:rPr lang="ja-JP" altLang="en-US" sz="1600" dirty="0"/>
              <a:t>　・評価者自身が評価しにくいと感じた細目、 など</a:t>
            </a:r>
            <a:endParaRPr lang="en-US" altLang="ja-JP" sz="1600" dirty="0"/>
          </a:p>
          <a:p>
            <a:pPr>
              <a:lnSpc>
                <a:spcPct val="100000"/>
              </a:lnSpc>
              <a:buNone/>
            </a:pPr>
            <a:endParaRPr lang="en-US" altLang="ja-JP" b="1" dirty="0"/>
          </a:p>
          <a:p>
            <a:pPr>
              <a:lnSpc>
                <a:spcPct val="100000"/>
              </a:lnSpc>
              <a:buNone/>
            </a:pPr>
            <a:r>
              <a:rPr lang="ja-JP" altLang="en-US" b="1" dirty="0">
                <a:solidFill>
                  <a:srgbClr val="FF0000"/>
                </a:solidFill>
              </a:rPr>
              <a:t>（２）各評価基準の解釈を確認</a:t>
            </a:r>
            <a:endParaRPr lang="en-US" altLang="ja-JP" b="1" dirty="0">
              <a:solidFill>
                <a:srgbClr val="FF0000"/>
              </a:solidFill>
            </a:endParaRPr>
          </a:p>
          <a:p>
            <a:pPr>
              <a:lnSpc>
                <a:spcPct val="100000"/>
              </a:lnSpc>
              <a:buNone/>
            </a:pPr>
            <a:r>
              <a:rPr lang="ja-JP" altLang="en-US" sz="1600" dirty="0"/>
              <a:t>　（１）で特定した細目について、〇△</a:t>
            </a:r>
            <a:r>
              <a:rPr lang="en-US" altLang="ja-JP" sz="1600" dirty="0"/>
              <a:t>×</a:t>
            </a:r>
            <a:r>
              <a:rPr lang="ja-JP" altLang="en-US" sz="1600" dirty="0"/>
              <a:t>それぞれのレベル感を、具体的な行動を　明らかにしながら全員で確認します。</a:t>
            </a:r>
            <a:endParaRPr lang="en-US" altLang="ja-JP" sz="1600" dirty="0"/>
          </a:p>
          <a:p>
            <a:pPr>
              <a:lnSpc>
                <a:spcPct val="100000"/>
              </a:lnSpc>
              <a:buNone/>
            </a:pPr>
            <a:endParaRPr lang="en-US" altLang="ja-JP" sz="1600" b="1" dirty="0"/>
          </a:p>
          <a:p>
            <a:pPr>
              <a:lnSpc>
                <a:spcPct val="100000"/>
              </a:lnSpc>
              <a:buNone/>
            </a:pPr>
            <a:r>
              <a:rPr lang="ja-JP" altLang="en-US" b="1" dirty="0">
                <a:solidFill>
                  <a:srgbClr val="FF0000"/>
                </a:solidFill>
              </a:rPr>
              <a:t>（３</a:t>
            </a:r>
            <a:r>
              <a:rPr lang="ja-JP" altLang="en-US" dirty="0">
                <a:solidFill>
                  <a:srgbClr val="FF0000"/>
                </a:solidFill>
              </a:rPr>
              <a:t>）</a:t>
            </a:r>
            <a:r>
              <a:rPr lang="ja-JP" altLang="en-US" b="1" dirty="0">
                <a:solidFill>
                  <a:srgbClr val="FF0000"/>
                </a:solidFill>
              </a:rPr>
              <a:t>評価目線のすり合わせ</a:t>
            </a:r>
            <a:endParaRPr lang="en-US" altLang="ja-JP" b="1" dirty="0">
              <a:solidFill>
                <a:srgbClr val="FF0000"/>
              </a:solidFill>
            </a:endParaRPr>
          </a:p>
          <a:p>
            <a:pPr>
              <a:lnSpc>
                <a:spcPct val="100000"/>
              </a:lnSpc>
              <a:buNone/>
            </a:pPr>
            <a:r>
              <a:rPr lang="ja-JP" altLang="en-US" sz="1700" dirty="0"/>
              <a:t>　</a:t>
            </a:r>
            <a:r>
              <a:rPr lang="ja-JP" altLang="en-US" sz="1600" dirty="0"/>
              <a:t>（２</a:t>
            </a:r>
            <a:r>
              <a:rPr lang="en-US" altLang="ja-JP" sz="1600" dirty="0"/>
              <a:t>)</a:t>
            </a:r>
            <a:r>
              <a:rPr lang="ja-JP" altLang="en-US" sz="1600" dirty="0"/>
              <a:t>の内容について、 参加者間で認識に食い違いがあれば、 その内容について　話し合い、すり合わせます。その上で、〇△</a:t>
            </a:r>
            <a:r>
              <a:rPr lang="en-US" altLang="ja-JP" sz="1600" dirty="0"/>
              <a:t>×</a:t>
            </a:r>
            <a:r>
              <a:rPr lang="ja-JP" altLang="en-US" sz="1600" dirty="0"/>
              <a:t>それぞれの基準を具体的な行動と　結び付けながら設定します。</a:t>
            </a:r>
            <a:endParaRPr lang="ja-JP" altLang="en-US" sz="17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33</a:t>
            </a:fld>
            <a:endParaRPr lang="ja-JP" altLang="en-US"/>
          </a:p>
        </p:txBody>
      </p:sp>
      <p:sp>
        <p:nvSpPr>
          <p:cNvPr id="6" name="コンテンツ プレースホルダ 2"/>
          <p:cNvSpPr>
            <a:spLocks noGrp="1"/>
          </p:cNvSpPr>
          <p:nvPr>
            <p:ph idx="1"/>
          </p:nvPr>
        </p:nvSpPr>
        <p:spPr>
          <a:xfrm>
            <a:off x="391885" y="914401"/>
            <a:ext cx="8142515" cy="1730325"/>
          </a:xfrm>
        </p:spPr>
        <p:txBody>
          <a:bodyPr>
            <a:normAutofit/>
          </a:bodyPr>
          <a:lstStyle/>
          <a:p>
            <a:pPr>
              <a:lnSpc>
                <a:spcPct val="100000"/>
              </a:lnSpc>
              <a:buNone/>
            </a:pPr>
            <a:r>
              <a:rPr lang="ja-JP" altLang="en-US" sz="2200" b="1" dirty="0"/>
              <a:t>●目線フィードバック（面談）による人材育成</a:t>
            </a:r>
            <a:endParaRPr lang="en-US" altLang="ja-JP" sz="2200" b="1" dirty="0"/>
          </a:p>
          <a:p>
            <a:pPr>
              <a:lnSpc>
                <a:spcPct val="100000"/>
              </a:lnSpc>
              <a:buNone/>
            </a:pPr>
            <a:r>
              <a:rPr lang="ja-JP" altLang="en-US" dirty="0"/>
              <a:t>　　</a:t>
            </a:r>
            <a:r>
              <a:rPr lang="ja-JP" altLang="en-US" sz="1700" dirty="0"/>
              <a:t>職業能力評価シートを活用して、本人と上司がそれぞれチェックしてみると、両者の間に認識の違いが生じる場合があります。このような認識の違いを本人へ伝えること＝</a:t>
            </a:r>
            <a:r>
              <a:rPr lang="ja-JP" altLang="en-US" sz="1700" dirty="0">
                <a:solidFill>
                  <a:srgbClr val="FF0000"/>
                </a:solidFill>
              </a:rPr>
              <a:t>フィードバック（面談）</a:t>
            </a:r>
            <a:r>
              <a:rPr lang="ja-JP" altLang="en-US" sz="1700" dirty="0"/>
              <a:t>を通じて、本人に気付きを与え、成長へ向けた行動改善や自己啓発を促すきっかけにすることができます。</a:t>
            </a:r>
            <a:endParaRPr lang="en-US" altLang="ja-JP" sz="1900" dirty="0"/>
          </a:p>
        </p:txBody>
      </p:sp>
      <p:pic>
        <p:nvPicPr>
          <p:cNvPr id="1026" name="Picture 2"/>
          <p:cNvPicPr>
            <a:picLocks noChangeAspect="1" noChangeArrowheads="1"/>
          </p:cNvPicPr>
          <p:nvPr/>
        </p:nvPicPr>
        <p:blipFill>
          <a:blip r:embed="rId2" cstate="print"/>
          <a:srcRect/>
          <a:stretch>
            <a:fillRect/>
          </a:stretch>
        </p:blipFill>
        <p:spPr bwMode="auto">
          <a:xfrm>
            <a:off x="356749" y="3242411"/>
            <a:ext cx="8550917" cy="2788104"/>
          </a:xfrm>
          <a:prstGeom prst="rect">
            <a:avLst/>
          </a:prstGeom>
          <a:noFill/>
          <a:ln w="9525">
            <a:noFill/>
            <a:miter lim="800000"/>
            <a:headEnd/>
            <a:tailEnd/>
          </a:ln>
        </p:spPr>
      </p:pic>
      <p:sp>
        <p:nvSpPr>
          <p:cNvPr id="8" name="コンテンツ プレースホルダ 2"/>
          <p:cNvSpPr txBox="1">
            <a:spLocks/>
          </p:cNvSpPr>
          <p:nvPr/>
        </p:nvSpPr>
        <p:spPr>
          <a:xfrm>
            <a:off x="441792" y="2777025"/>
            <a:ext cx="8142515" cy="478971"/>
          </a:xfrm>
          <a:prstGeom prst="rect">
            <a:avLst/>
          </a:prstGeom>
        </p:spPr>
        <p:txBody>
          <a:bodyPr vert="horz" lIns="91440" tIns="45720" rIns="91440" bIns="45720" rtlCol="0">
            <a:normAutofit/>
          </a:bodyPr>
          <a:lstStyle/>
          <a:p>
            <a:pPr marL="228600" lvl="0" indent="-228600">
              <a:lnSpc>
                <a:spcPct val="90000"/>
              </a:lnSpc>
              <a:spcBef>
                <a:spcPts val="1000"/>
              </a:spcBef>
            </a:pPr>
            <a:r>
              <a:rPr lang="en-US" altLang="ja-JP" sz="2000" b="1" dirty="0">
                <a:latin typeface="メイリオ" pitchFamily="50" charset="-128"/>
                <a:ea typeface="メイリオ" pitchFamily="50" charset="-128"/>
                <a:cs typeface="メイリオ" panose="020B0604030504040204" pitchFamily="50" charset="-128"/>
              </a:rPr>
              <a:t>【</a:t>
            </a:r>
            <a:r>
              <a:rPr lang="ja-JP" altLang="en-US" sz="2000" b="1" dirty="0">
                <a:latin typeface="メイリオ" pitchFamily="50" charset="-128"/>
                <a:ea typeface="メイリオ" pitchFamily="50" charset="-128"/>
              </a:rPr>
              <a:t>フィードバック（面談）のプロセス</a:t>
            </a:r>
            <a:r>
              <a:rPr kumimoji="1" lang="en-US" altLang="ja-JP" sz="20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34</a:t>
            </a:fld>
            <a:endParaRPr lang="ja-JP" altLang="en-US"/>
          </a:p>
        </p:txBody>
      </p:sp>
      <p:sp>
        <p:nvSpPr>
          <p:cNvPr id="6" name="コンテンツ プレースホルダ 2"/>
          <p:cNvSpPr txBox="1">
            <a:spLocks/>
          </p:cNvSpPr>
          <p:nvPr/>
        </p:nvSpPr>
        <p:spPr>
          <a:xfrm>
            <a:off x="359227" y="870858"/>
            <a:ext cx="8142515" cy="478971"/>
          </a:xfrm>
          <a:prstGeom prst="rect">
            <a:avLst/>
          </a:prstGeom>
        </p:spPr>
        <p:txBody>
          <a:bodyPr vert="horz" lIns="91440" tIns="45720" rIns="91440" bIns="45720" rtlCol="0">
            <a:normAutofit/>
          </a:bodyPr>
          <a:lstStyle/>
          <a:p>
            <a:pPr marL="228600" lvl="0" indent="-228600">
              <a:lnSpc>
                <a:spcPct val="90000"/>
              </a:lnSpc>
              <a:spcBef>
                <a:spcPts val="1000"/>
              </a:spcBef>
            </a:pPr>
            <a:r>
              <a:rPr lang="en-US" altLang="ja-JP" sz="2000" b="1" dirty="0">
                <a:latin typeface="メイリオ" pitchFamily="50" charset="-128"/>
                <a:ea typeface="メイリオ" pitchFamily="50" charset="-128"/>
                <a:cs typeface="メイリオ" panose="020B0604030504040204" pitchFamily="50" charset="-128"/>
              </a:rPr>
              <a:t>【</a:t>
            </a:r>
            <a:r>
              <a:rPr lang="ja-JP" altLang="en-US" sz="2000" b="1" dirty="0">
                <a:latin typeface="メイリオ" pitchFamily="50" charset="-128"/>
                <a:ea typeface="メイリオ" pitchFamily="50" charset="-128"/>
              </a:rPr>
              <a:t>フィードバック（面談）のポイント</a:t>
            </a:r>
            <a:r>
              <a:rPr kumimoji="1" lang="en-US" altLang="ja-JP" sz="2000" b="1"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anose="020B0604030504040204" pitchFamily="50" charset="-128"/>
              </a:rPr>
              <a:t>】</a:t>
            </a:r>
            <a:r>
              <a:rPr kumimoji="1" lang="ja-JP" altLang="en-US" sz="2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 2"/>
          <p:cNvSpPr>
            <a:spLocks noGrp="1"/>
          </p:cNvSpPr>
          <p:nvPr>
            <p:ph idx="1"/>
          </p:nvPr>
        </p:nvSpPr>
        <p:spPr>
          <a:xfrm>
            <a:off x="402771" y="1189513"/>
            <a:ext cx="8490857" cy="5096308"/>
          </a:xfrm>
        </p:spPr>
        <p:txBody>
          <a:bodyPr>
            <a:normAutofit fontScale="92500" lnSpcReduction="10000"/>
          </a:bodyPr>
          <a:lstStyle/>
          <a:p>
            <a:pPr>
              <a:buNone/>
            </a:pPr>
            <a:endParaRPr lang="en-US" altLang="ja-JP" sz="2200" b="1" dirty="0"/>
          </a:p>
          <a:p>
            <a:pPr>
              <a:buNone/>
            </a:pPr>
            <a:r>
              <a:rPr lang="ja-JP" altLang="en-US" b="1" dirty="0"/>
              <a:t>（１）本人の優れている点、 課題点を確認します。</a:t>
            </a:r>
            <a:endParaRPr lang="en-US" altLang="ja-JP" b="1" dirty="0"/>
          </a:p>
          <a:p>
            <a:pPr>
              <a:buNone/>
            </a:pPr>
            <a:endParaRPr lang="ja-JP" altLang="en-US" b="1" dirty="0"/>
          </a:p>
          <a:p>
            <a:pPr>
              <a:buNone/>
            </a:pPr>
            <a:r>
              <a:rPr lang="ja-JP" altLang="en-US" b="1" dirty="0"/>
              <a:t>（２）本人の評価と上司の評価に違いがある項目を予め確認、整理して</a:t>
            </a:r>
            <a:endParaRPr lang="en-US" altLang="ja-JP" b="1" dirty="0"/>
          </a:p>
          <a:p>
            <a:pPr>
              <a:buNone/>
            </a:pPr>
            <a:r>
              <a:rPr lang="ja-JP" altLang="en-US" b="1" dirty="0"/>
              <a:t>　　　おきます。</a:t>
            </a:r>
            <a:endParaRPr lang="en-US" altLang="ja-JP" b="1" dirty="0"/>
          </a:p>
          <a:p>
            <a:pPr>
              <a:buNone/>
            </a:pPr>
            <a:endParaRPr lang="ja-JP" altLang="en-US" b="1" dirty="0"/>
          </a:p>
          <a:p>
            <a:pPr>
              <a:buNone/>
            </a:pPr>
            <a:r>
              <a:rPr lang="ja-JP" altLang="en-US" b="1" dirty="0"/>
              <a:t>（３）優れている項目について、本人の「強み」として伝えます。</a:t>
            </a:r>
            <a:endParaRPr lang="en-US" altLang="ja-JP" b="1" dirty="0"/>
          </a:p>
          <a:p>
            <a:pPr>
              <a:buNone/>
            </a:pPr>
            <a:endParaRPr lang="en-US" altLang="ja-JP" b="1" dirty="0"/>
          </a:p>
          <a:p>
            <a:pPr>
              <a:buNone/>
            </a:pPr>
            <a:r>
              <a:rPr lang="ja-JP" altLang="en-US" b="1" dirty="0"/>
              <a:t>（４）評価の食い違いが生じている項目（特に、自己評価が上司評価</a:t>
            </a:r>
            <a:endParaRPr lang="en-US" altLang="ja-JP" b="1" dirty="0"/>
          </a:p>
          <a:p>
            <a:pPr>
              <a:buNone/>
            </a:pPr>
            <a:r>
              <a:rPr lang="ja-JP" altLang="en-US" b="1" dirty="0"/>
              <a:t>　　　より高い項目）を説明します。</a:t>
            </a:r>
            <a:endParaRPr lang="en-US" altLang="ja-JP" b="1" dirty="0"/>
          </a:p>
          <a:p>
            <a:pPr>
              <a:buNone/>
            </a:pPr>
            <a:endParaRPr lang="en-US" altLang="ja-JP" b="1" dirty="0"/>
          </a:p>
          <a:p>
            <a:pPr>
              <a:buNone/>
            </a:pPr>
            <a:r>
              <a:rPr lang="ja-JP" altLang="en-US" b="1" dirty="0"/>
              <a:t>（５）本人に目標を設定させます。</a:t>
            </a:r>
            <a:endParaRPr lang="en-US" altLang="ja-JP" b="1" dirty="0"/>
          </a:p>
          <a:p>
            <a:pPr>
              <a:buNone/>
            </a:pPr>
            <a:endParaRPr lang="en-US" altLang="ja-JP" b="1" dirty="0"/>
          </a:p>
          <a:p>
            <a:pPr>
              <a:buNone/>
            </a:pPr>
            <a:r>
              <a:rPr lang="ja-JP" altLang="en-US" b="1" dirty="0"/>
              <a:t>（６）本人の取り組みを支援することを約束し、励まします。</a:t>
            </a:r>
            <a:endParaRPr lang="en-US" altLang="ja-JP" b="1" dirty="0"/>
          </a:p>
          <a:p>
            <a:pPr>
              <a:buNone/>
            </a:pPr>
            <a:endParaRPr lang="en-US" altLang="ja-JP" b="1" dirty="0"/>
          </a:p>
          <a:p>
            <a:pPr>
              <a:buNone/>
            </a:pPr>
            <a:endParaRPr lang="ja-JP" altLang="en-US" sz="1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35</a:t>
            </a:fld>
            <a:endParaRPr lang="ja-JP" altLang="en-US"/>
          </a:p>
        </p:txBody>
      </p:sp>
      <p:sp>
        <p:nvSpPr>
          <p:cNvPr id="7" name="正方形/長方形 6"/>
          <p:cNvSpPr/>
          <p:nvPr/>
        </p:nvSpPr>
        <p:spPr>
          <a:xfrm>
            <a:off x="533400" y="816430"/>
            <a:ext cx="8458199" cy="391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a:t>
            </a:r>
            <a:r>
              <a:rPr lang="ja-JP" altLang="en-US" sz="2000" b="1" u="sng" dirty="0">
                <a:solidFill>
                  <a:schemeClr val="tx1"/>
                </a:solidFill>
                <a:latin typeface="メイリオ" pitchFamily="50" charset="-128"/>
                <a:ea typeface="メイリオ" pitchFamily="50" charset="-128"/>
              </a:rPr>
              <a:t>ＯＪＴコミュニケーションシートのイメージ（スーパーマーケット）</a:t>
            </a:r>
          </a:p>
        </p:txBody>
      </p:sp>
      <p:pic>
        <p:nvPicPr>
          <p:cNvPr id="6" name="図 5"/>
          <p:cNvPicPr>
            <a:picLocks noChangeAspect="1"/>
          </p:cNvPicPr>
          <p:nvPr/>
        </p:nvPicPr>
        <p:blipFill>
          <a:blip r:embed="rId2"/>
          <a:stretch>
            <a:fillRect/>
          </a:stretch>
        </p:blipFill>
        <p:spPr>
          <a:xfrm>
            <a:off x="983055" y="1356044"/>
            <a:ext cx="6988621" cy="51056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36</a:t>
            </a:fld>
            <a:endParaRPr lang="ja-JP" altLang="en-US"/>
          </a:p>
        </p:txBody>
      </p:sp>
      <p:sp>
        <p:nvSpPr>
          <p:cNvPr id="6" name="正方形/長方形 5"/>
          <p:cNvSpPr/>
          <p:nvPr/>
        </p:nvSpPr>
        <p:spPr>
          <a:xfrm>
            <a:off x="500743" y="881744"/>
            <a:ext cx="8240486" cy="1425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ＯＪＴコミュニケーションシートのメリット</a:t>
            </a:r>
            <a:endParaRPr lang="en-US" altLang="ja-JP" sz="2000" b="1" u="sng" dirty="0">
              <a:solidFill>
                <a:schemeClr val="tx1"/>
              </a:solidFill>
              <a:latin typeface="メイリオ" pitchFamily="50" charset="-128"/>
              <a:ea typeface="メイリオ" pitchFamily="50" charset="-128"/>
            </a:endParaRPr>
          </a:p>
          <a:p>
            <a:pPr>
              <a:spcBef>
                <a:spcPts val="600"/>
              </a:spcBef>
            </a:pPr>
            <a:r>
              <a:rPr lang="ja-JP" altLang="en-US" sz="1600" dirty="0">
                <a:solidFill>
                  <a:schemeClr val="tx1"/>
                </a:solidFill>
                <a:latin typeface="メイリオ" pitchFamily="50" charset="-128"/>
                <a:ea typeface="メイリオ" pitchFamily="50" charset="-128"/>
              </a:rPr>
              <a:t>　</a:t>
            </a:r>
            <a:r>
              <a:rPr lang="en-US" altLang="ja-JP" sz="1600" dirty="0">
                <a:solidFill>
                  <a:schemeClr val="tx1"/>
                </a:solidFill>
                <a:latin typeface="メイリオ" pitchFamily="50" charset="-128"/>
                <a:ea typeface="メイリオ" pitchFamily="50" charset="-128"/>
              </a:rPr>
              <a:t>OJT</a:t>
            </a:r>
            <a:r>
              <a:rPr lang="ja-JP" altLang="en-US" sz="1600" dirty="0">
                <a:solidFill>
                  <a:schemeClr val="tx1"/>
                </a:solidFill>
                <a:latin typeface="メイリオ" pitchFamily="50" charset="-128"/>
                <a:ea typeface="メイリオ" pitchFamily="50" charset="-128"/>
              </a:rPr>
              <a:t>コミュニケーションシートとは、職業能力評価シートでの評価結果が一目で分かるようにグラフ化し、その結果に基づいて今後の育成課題や能力開発目標を書き込む　ことができるシートです。このシートを活用すると、次のような利点が期待できます。</a:t>
            </a:r>
            <a:endParaRPr lang="ja-JP" altLang="en-US" sz="1600" b="1" u="sng" dirty="0">
              <a:solidFill>
                <a:schemeClr val="tx1"/>
              </a:solidFill>
              <a:latin typeface="メイリオ" pitchFamily="50" charset="-128"/>
              <a:ea typeface="メイリオ" pitchFamily="50" charset="-128"/>
            </a:endParaRPr>
          </a:p>
        </p:txBody>
      </p:sp>
      <p:pic>
        <p:nvPicPr>
          <p:cNvPr id="86018" name="Picture 2"/>
          <p:cNvPicPr>
            <a:picLocks noChangeAspect="1" noChangeArrowheads="1"/>
          </p:cNvPicPr>
          <p:nvPr/>
        </p:nvPicPr>
        <p:blipFill>
          <a:blip r:embed="rId2" cstate="print"/>
          <a:srcRect/>
          <a:stretch>
            <a:fillRect/>
          </a:stretch>
        </p:blipFill>
        <p:spPr bwMode="auto">
          <a:xfrm>
            <a:off x="589870" y="2405238"/>
            <a:ext cx="8096930" cy="371202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37</a:t>
            </a:fld>
            <a:endParaRPr lang="ja-JP" altLang="en-US"/>
          </a:p>
        </p:txBody>
      </p:sp>
      <p:sp>
        <p:nvSpPr>
          <p:cNvPr id="6" name="コンテンツ プレースホルダー 2"/>
          <p:cNvSpPr>
            <a:spLocks noGrp="1"/>
          </p:cNvSpPr>
          <p:nvPr>
            <p:ph idx="1"/>
          </p:nvPr>
        </p:nvSpPr>
        <p:spPr>
          <a:xfrm>
            <a:off x="391885" y="897774"/>
            <a:ext cx="8490857" cy="5390484"/>
          </a:xfrm>
        </p:spPr>
        <p:txBody>
          <a:bodyPr>
            <a:normAutofit lnSpcReduction="10000"/>
          </a:bodyPr>
          <a:lstStyle/>
          <a:p>
            <a:pPr fontAlgn="base">
              <a:lnSpc>
                <a:spcPct val="100000"/>
              </a:lnSpc>
              <a:buNone/>
            </a:pPr>
            <a:r>
              <a:rPr lang="ja-JP" altLang="en-US" b="1" dirty="0"/>
              <a:t>（３）社内研修・教育モデル基準</a:t>
            </a:r>
            <a:endParaRPr lang="en-US" altLang="ja-JP" b="1" dirty="0"/>
          </a:p>
          <a:p>
            <a:pPr>
              <a:lnSpc>
                <a:spcPct val="100000"/>
              </a:lnSpc>
              <a:buNone/>
            </a:pPr>
            <a:r>
              <a:rPr lang="ja-JP" altLang="en-US" dirty="0"/>
              <a:t>　　</a:t>
            </a:r>
            <a:r>
              <a:rPr lang="ja-JP" altLang="en-US" sz="1800" dirty="0"/>
              <a:t>「社内研修・教育モデル基準」は、職業能力評価シートや</a:t>
            </a:r>
            <a:r>
              <a:rPr lang="en-US" altLang="ja-JP" sz="1800" dirty="0"/>
              <a:t>OJT</a:t>
            </a:r>
            <a:r>
              <a:rPr lang="ja-JP" altLang="en-US" sz="1800" dirty="0"/>
              <a:t>コミュニケーションシートを使って人材育成を行い、その育成効果を評価・検定する際の　支援ツールです（レベル１～２を対象として作成しています）。 </a:t>
            </a:r>
            <a:endParaRPr lang="en-US" altLang="ja-JP" sz="1800" dirty="0"/>
          </a:p>
          <a:p>
            <a:pPr>
              <a:lnSpc>
                <a:spcPct val="100000"/>
              </a:lnSpc>
              <a:spcBef>
                <a:spcPts val="1800"/>
              </a:spcBef>
              <a:buNone/>
            </a:pPr>
            <a:r>
              <a:rPr lang="ja-JP" altLang="en-US" sz="1800" dirty="0"/>
              <a:t>　　社内研修・教育モデル基準は、次の３種類のシートで構成されており、いずれも各社で一定のカスタマイズを行ったうえで活用することを想定しています。</a:t>
            </a:r>
            <a:endParaRPr lang="en-US" altLang="ja-JP" sz="1800" dirty="0"/>
          </a:p>
          <a:p>
            <a:pPr>
              <a:lnSpc>
                <a:spcPct val="100000"/>
              </a:lnSpc>
              <a:spcBef>
                <a:spcPts val="1800"/>
              </a:spcBef>
              <a:buNone/>
            </a:pPr>
            <a:r>
              <a:rPr lang="ja-JP" altLang="en-US" sz="1800" dirty="0"/>
              <a:t>   </a:t>
            </a:r>
            <a:r>
              <a:rPr lang="en-US" altLang="ja-JP" sz="1800" dirty="0"/>
              <a:t>a)  </a:t>
            </a:r>
            <a:r>
              <a:rPr lang="ja-JP" altLang="en-US" sz="1800" dirty="0"/>
              <a:t>職務別・レベル別で職業能力評価基準を</a:t>
            </a:r>
            <a:r>
              <a:rPr lang="en-US" altLang="ja-JP" sz="1800" dirty="0"/>
              <a:t>A4</a:t>
            </a:r>
            <a:r>
              <a:rPr lang="ja-JP" altLang="en-US" sz="1800" dirty="0"/>
              <a:t> 版１枚に要約した「人材要件総括表」</a:t>
            </a:r>
            <a:endParaRPr lang="en-US" altLang="ja-JP" sz="1800" dirty="0"/>
          </a:p>
          <a:p>
            <a:pPr>
              <a:lnSpc>
                <a:spcPct val="100000"/>
              </a:lnSpc>
              <a:spcBef>
                <a:spcPts val="1800"/>
              </a:spcBef>
              <a:buNone/>
            </a:pPr>
            <a:r>
              <a:rPr lang="ja-JP" altLang="en-US" sz="1800" dirty="0"/>
              <a:t>　</a:t>
            </a:r>
            <a:r>
              <a:rPr lang="en-US" altLang="ja-JP" sz="1800" dirty="0"/>
              <a:t>b) </a:t>
            </a:r>
            <a:r>
              <a:rPr lang="ja-JP" altLang="en-US" sz="1800" dirty="0"/>
              <a:t>人材要件総括表で整理した能力を身につけるための「モデル教育研修カリキュラム」</a:t>
            </a:r>
            <a:endParaRPr lang="en-US" altLang="ja-JP" sz="1800" dirty="0"/>
          </a:p>
          <a:p>
            <a:pPr>
              <a:lnSpc>
                <a:spcPct val="100000"/>
              </a:lnSpc>
              <a:spcBef>
                <a:spcPts val="1800"/>
              </a:spcBef>
              <a:buNone/>
            </a:pPr>
            <a:r>
              <a:rPr lang="en-US" altLang="ja-JP" sz="1800" dirty="0"/>
              <a:t>   c)  </a:t>
            </a:r>
            <a:r>
              <a:rPr lang="ja-JP" altLang="en-US" sz="1800" dirty="0"/>
              <a:t>教育研修効果を確認し、期待される能力が身に付いたかを評価・検定するための「能力評価・検定シート」</a:t>
            </a:r>
            <a:endParaRPr lang="en-US" altLang="ja-JP" sz="1800" dirty="0"/>
          </a:p>
          <a:p>
            <a:pPr>
              <a:lnSpc>
                <a:spcPct val="100000"/>
              </a:lnSpc>
              <a:spcBef>
                <a:spcPts val="1800"/>
              </a:spcBef>
              <a:buNone/>
            </a:pPr>
            <a:r>
              <a:rPr lang="ja-JP" altLang="en-US" sz="1800" dirty="0"/>
              <a:t>　 なお、評価・検定において、例えば、スーパーマーケット検定（以下、Ｓ検）合格者は一部について満点みなしとするなど、Ｓ検との連動を念頭において　活用することも可能な構成となっています。</a:t>
            </a:r>
            <a:endParaRPr lang="ja-JP" altLang="en-US" sz="1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38</a:t>
            </a:fld>
            <a:endParaRPr lang="ja-JP" altLang="en-US"/>
          </a:p>
        </p:txBody>
      </p:sp>
      <p:pic>
        <p:nvPicPr>
          <p:cNvPr id="81922" name="Picture 2"/>
          <p:cNvPicPr>
            <a:picLocks noChangeAspect="1" noChangeArrowheads="1"/>
          </p:cNvPicPr>
          <p:nvPr/>
        </p:nvPicPr>
        <p:blipFill>
          <a:blip r:embed="rId2" cstate="print"/>
          <a:srcRect/>
          <a:stretch>
            <a:fillRect/>
          </a:stretch>
        </p:blipFill>
        <p:spPr bwMode="auto">
          <a:xfrm>
            <a:off x="598711" y="1280924"/>
            <a:ext cx="7630887" cy="5210839"/>
          </a:xfrm>
          <a:prstGeom prst="rect">
            <a:avLst/>
          </a:prstGeom>
          <a:noFill/>
          <a:ln w="9525">
            <a:noFill/>
            <a:miter lim="800000"/>
            <a:headEnd/>
            <a:tailEnd/>
          </a:ln>
        </p:spPr>
      </p:pic>
      <p:sp>
        <p:nvSpPr>
          <p:cNvPr id="7" name="正方形/長方形 6"/>
          <p:cNvSpPr/>
          <p:nvPr/>
        </p:nvSpPr>
        <p:spPr>
          <a:xfrm>
            <a:off x="511628" y="827315"/>
            <a:ext cx="8088086" cy="370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社内研修・教育モデル基準のイメージ（スーパーマーケット）</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39</a:t>
            </a:fld>
            <a:endParaRPr lang="ja-JP" altLang="en-US"/>
          </a:p>
        </p:txBody>
      </p:sp>
      <p:sp>
        <p:nvSpPr>
          <p:cNvPr id="7" name="コンテンツ プレースホルダー 2"/>
          <p:cNvSpPr>
            <a:spLocks noGrp="1"/>
          </p:cNvSpPr>
          <p:nvPr>
            <p:ph idx="1"/>
          </p:nvPr>
        </p:nvSpPr>
        <p:spPr>
          <a:xfrm>
            <a:off x="304800" y="973974"/>
            <a:ext cx="8490857" cy="5483097"/>
          </a:xfrm>
        </p:spPr>
        <p:txBody>
          <a:bodyPr>
            <a:normAutofit fontScale="92500" lnSpcReduction="20000"/>
          </a:bodyPr>
          <a:lstStyle/>
          <a:p>
            <a:pPr fontAlgn="base">
              <a:lnSpc>
                <a:spcPct val="120000"/>
              </a:lnSpc>
              <a:spcBef>
                <a:spcPts val="0"/>
              </a:spcBef>
              <a:spcAft>
                <a:spcPts val="600"/>
              </a:spcAft>
              <a:buNone/>
            </a:pPr>
            <a:r>
              <a:rPr lang="ja-JP" altLang="en-US" sz="2200" b="1" dirty="0"/>
              <a:t>（</a:t>
            </a:r>
            <a:r>
              <a:rPr lang="en-US" altLang="ja-JP" sz="2200" b="1" dirty="0"/>
              <a:t>4</a:t>
            </a:r>
            <a:r>
              <a:rPr lang="ja-JP" altLang="en-US" sz="2200" b="1" dirty="0"/>
              <a:t>）人材要件総括表</a:t>
            </a:r>
            <a:endParaRPr lang="en-US" altLang="ja-JP" sz="2200" b="1" dirty="0"/>
          </a:p>
          <a:p>
            <a:pPr>
              <a:lnSpc>
                <a:spcPct val="120000"/>
              </a:lnSpc>
              <a:spcBef>
                <a:spcPts val="0"/>
              </a:spcBef>
              <a:buNone/>
            </a:pPr>
            <a:r>
              <a:rPr lang="ja-JP" altLang="en-US" sz="1900" dirty="0"/>
              <a:t>　　「人材要件総括表」とは、</a:t>
            </a:r>
            <a:r>
              <a:rPr lang="ja-JP" altLang="en-US" sz="1900" dirty="0">
                <a:solidFill>
                  <a:srgbClr val="FF0000"/>
                </a:solidFill>
              </a:rPr>
              <a:t>職業能力評価基準のエッセンスを職務別・レベル別に要約したもの</a:t>
            </a:r>
            <a:r>
              <a:rPr lang="ja-JP" altLang="en-US" sz="1900" dirty="0"/>
              <a:t>であり、必要なスキルや知識、関連する資格・検定の保有　要件等が、Ａ４版１枚のシートの中にコンパクトに整理されています。</a:t>
            </a:r>
            <a:endParaRPr lang="en-US" altLang="ja-JP" sz="1900" dirty="0"/>
          </a:p>
          <a:p>
            <a:pPr>
              <a:lnSpc>
                <a:spcPct val="120000"/>
              </a:lnSpc>
              <a:spcBef>
                <a:spcPts val="0"/>
              </a:spcBef>
              <a:buNone/>
            </a:pPr>
            <a:r>
              <a:rPr lang="ja-JP" altLang="en-US" sz="1900" dirty="0"/>
              <a:t>　　 人材要件総括表は、</a:t>
            </a:r>
            <a:r>
              <a:rPr lang="ja-JP" altLang="en-US" sz="1900" dirty="0">
                <a:solidFill>
                  <a:srgbClr val="FF0000"/>
                </a:solidFill>
              </a:rPr>
              <a:t>いわば職種別・レベル別に求められる“人材スペック”を示したもの</a:t>
            </a:r>
            <a:r>
              <a:rPr lang="ja-JP" altLang="en-US" sz="1900" dirty="0"/>
              <a:t>であり、スタッフの能力や適性に応じた適材適所の人材配置を検討することができます。</a:t>
            </a:r>
            <a:endParaRPr lang="en-US" altLang="ja-JP" sz="1900" dirty="0"/>
          </a:p>
          <a:p>
            <a:pPr>
              <a:lnSpc>
                <a:spcPct val="120000"/>
              </a:lnSpc>
              <a:spcBef>
                <a:spcPts val="0"/>
              </a:spcBef>
              <a:buNone/>
            </a:pPr>
            <a:r>
              <a:rPr lang="ja-JP" altLang="en-US" sz="1900" dirty="0"/>
              <a:t>　　また、外部から人材を採用する場合は、人材を社内公募する際に、求める　人材要件を社内外に明示するための資料としても、活用することできます。</a:t>
            </a:r>
            <a:endParaRPr lang="en-US" altLang="ja-JP" sz="1900" dirty="0"/>
          </a:p>
          <a:p>
            <a:pPr>
              <a:lnSpc>
                <a:spcPct val="120000"/>
              </a:lnSpc>
              <a:spcBef>
                <a:spcPts val="0"/>
              </a:spcBef>
              <a:buNone/>
            </a:pPr>
            <a:endParaRPr lang="en-US" altLang="ja-JP" sz="2100" b="1" dirty="0"/>
          </a:p>
          <a:p>
            <a:pPr>
              <a:lnSpc>
                <a:spcPct val="120000"/>
              </a:lnSpc>
              <a:spcBef>
                <a:spcPts val="0"/>
              </a:spcBef>
              <a:spcAft>
                <a:spcPts val="600"/>
              </a:spcAft>
              <a:buNone/>
            </a:pPr>
            <a:r>
              <a:rPr lang="ja-JP" altLang="en-US" sz="2200" b="1" dirty="0"/>
              <a:t>（５）人材要件確認表</a:t>
            </a:r>
            <a:endParaRPr lang="en-US" altLang="ja-JP" sz="2200" b="1" dirty="0"/>
          </a:p>
          <a:p>
            <a:pPr>
              <a:lnSpc>
                <a:spcPct val="120000"/>
              </a:lnSpc>
              <a:spcBef>
                <a:spcPts val="0"/>
              </a:spcBef>
              <a:buNone/>
            </a:pPr>
            <a:r>
              <a:rPr lang="ja-JP" altLang="en-US" sz="1900" b="1" dirty="0"/>
              <a:t>　　</a:t>
            </a:r>
            <a:r>
              <a:rPr lang="ja-JP" altLang="en-US" sz="1900" dirty="0"/>
              <a:t>「人材要件確認表」とは、</a:t>
            </a:r>
            <a:r>
              <a:rPr lang="ja-JP" altLang="en-US" sz="1900" dirty="0">
                <a:solidFill>
                  <a:srgbClr val="FF0000"/>
                </a:solidFill>
              </a:rPr>
              <a:t>中途即戦力採用（経験者採用）を行う際の面接シートとして開発したもの</a:t>
            </a:r>
            <a:r>
              <a:rPr lang="ja-JP" altLang="en-US" sz="1900" dirty="0"/>
              <a:t>です。 人材要件確認表には、採用面接において面接官が応募者に投げかける質問項目の例がリストアップされています。この質問項目は、応募者の過去の職務経験について掘り下げて質問できる形式になっており、面接で確認した事実をもとに、応募者が職業能力評価基準で定義して　いる職務行動（思考・行動特性）を有しているかどうかを確認し、採否を判定することがます。</a:t>
            </a:r>
            <a:endParaRPr lang="ja-JP" altLang="en-US" sz="19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１．職業能力評価基準とは</a:t>
            </a:r>
            <a:endParaRPr kumimoji="1" lang="ja-JP" altLang="en-US" dirty="0"/>
          </a:p>
        </p:txBody>
      </p:sp>
      <p:sp>
        <p:nvSpPr>
          <p:cNvPr id="3" name="コンテンツ プレースホルダー 2"/>
          <p:cNvSpPr>
            <a:spLocks noGrp="1"/>
          </p:cNvSpPr>
          <p:nvPr>
            <p:ph idx="1"/>
          </p:nvPr>
        </p:nvSpPr>
        <p:spPr/>
        <p:txBody>
          <a:bodyPr/>
          <a:lstStyle/>
          <a:p>
            <a:pPr>
              <a:lnSpc>
                <a:spcPct val="100000"/>
              </a:lnSpc>
              <a:buFont typeface="Wingdings" panose="05000000000000000000" pitchFamily="2" charset="2"/>
              <a:buChar char="u"/>
            </a:pPr>
            <a:r>
              <a:rPr lang="ja-JP" altLang="en-US" sz="2400" dirty="0"/>
              <a:t>「職業能力評価基準」とは、仕事をこなすために必要な</a:t>
            </a:r>
            <a:r>
              <a:rPr lang="ja-JP" altLang="en-US" sz="2400" dirty="0">
                <a:solidFill>
                  <a:srgbClr val="FF0000"/>
                </a:solidFill>
              </a:rPr>
              <a:t>「知識」</a:t>
            </a:r>
            <a:r>
              <a:rPr lang="ja-JP" altLang="en-US" sz="2400" dirty="0"/>
              <a:t>と</a:t>
            </a:r>
            <a:r>
              <a:rPr lang="ja-JP" altLang="en-US" sz="2400" dirty="0">
                <a:solidFill>
                  <a:srgbClr val="FF0000"/>
                </a:solidFill>
              </a:rPr>
              <a:t>「技術・技能」</a:t>
            </a:r>
            <a:r>
              <a:rPr lang="ja-JP" altLang="en-US" sz="2400" dirty="0"/>
              <a:t>に加えて、</a:t>
            </a:r>
            <a:r>
              <a:rPr lang="ja-JP" altLang="en-US" sz="2400" dirty="0">
                <a:solidFill>
                  <a:srgbClr val="FF0000"/>
                </a:solidFill>
              </a:rPr>
              <a:t>「成果につながる　職務行動例・職務遂行能力」</a:t>
            </a:r>
            <a:r>
              <a:rPr lang="ja-JP" altLang="en-US" sz="2400" dirty="0"/>
              <a:t>を業種別、職種・職務別に　整理したものです。</a:t>
            </a:r>
            <a:endParaRPr lang="en-US" altLang="ja-JP" sz="2400" dirty="0"/>
          </a:p>
          <a:p>
            <a:pPr>
              <a:lnSpc>
                <a:spcPct val="100000"/>
              </a:lnSpc>
              <a:buNone/>
            </a:pPr>
            <a:endParaRPr lang="en-US" altLang="ja-JP" sz="2400" dirty="0"/>
          </a:p>
          <a:p>
            <a:pPr marL="0" indent="0">
              <a:lnSpc>
                <a:spcPct val="100000"/>
              </a:lnSpc>
              <a:buNone/>
            </a:pPr>
            <a:r>
              <a:rPr lang="ja-JP" altLang="en-US" sz="2400" dirty="0"/>
              <a:t>◆また、現在の能力レベルを把握、評価することができる　</a:t>
            </a:r>
            <a:r>
              <a:rPr lang="ja-JP" altLang="en-US" sz="2400" dirty="0">
                <a:solidFill>
                  <a:srgbClr val="FF0000"/>
                </a:solidFill>
              </a:rPr>
              <a:t>職業能力評価シート」</a:t>
            </a:r>
            <a:r>
              <a:rPr lang="ja-JP" altLang="en-US" sz="2400" dirty="0"/>
              <a:t>、キャリア形成の過程をモデル化した</a:t>
            </a:r>
            <a:r>
              <a:rPr lang="ja-JP" altLang="en-US" sz="2400" dirty="0">
                <a:solidFill>
                  <a:srgbClr val="FF0000"/>
                </a:solidFill>
              </a:rPr>
              <a:t>「キャリアマップ」</a:t>
            </a:r>
            <a:r>
              <a:rPr lang="ja-JP" altLang="en-US" sz="2400" dirty="0"/>
              <a:t>、といった「職業能力評価基準」を基に作成されたツールを用い、業務内容に応じた実践的な人材　育成を行うことを目指します。</a:t>
            </a:r>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ー 4"/>
          <p:cNvSpPr>
            <a:spLocks noGrp="1"/>
          </p:cNvSpPr>
          <p:nvPr>
            <p:ph type="sldNum" sz="quarter" idx="12"/>
          </p:nvPr>
        </p:nvSpPr>
        <p:spPr/>
        <p:txBody>
          <a:bodyPr/>
          <a:lstStyle/>
          <a:p>
            <a:fld id="{E9C00F16-4FD0-4EF1-8A08-D88BD12000DA}" type="slidenum">
              <a:rPr lang="ja-JP" altLang="en-US" smtClean="0"/>
              <a:pPr/>
              <a:t>4</a:t>
            </a:fld>
            <a:endParaRPr lang="ja-JP" altLang="en-US"/>
          </a:p>
        </p:txBody>
      </p:sp>
    </p:spTree>
    <p:extLst>
      <p:ext uri="{BB962C8B-B14F-4D97-AF65-F5344CB8AC3E}">
        <p14:creationId xmlns:p14="http://schemas.microsoft.com/office/powerpoint/2010/main" val="3104366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40</a:t>
            </a:fld>
            <a:endParaRPr lang="ja-JP" altLang="en-US"/>
          </a:p>
        </p:txBody>
      </p:sp>
      <p:sp>
        <p:nvSpPr>
          <p:cNvPr id="6" name="正方形/長方形 5"/>
          <p:cNvSpPr/>
          <p:nvPr/>
        </p:nvSpPr>
        <p:spPr>
          <a:xfrm>
            <a:off x="413658" y="827316"/>
            <a:ext cx="8088086" cy="1164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人材要件総括表の概要</a:t>
            </a:r>
            <a:endParaRPr lang="en-US" altLang="ja-JP" sz="2000" b="1" u="sng" dirty="0">
              <a:solidFill>
                <a:schemeClr val="tx1"/>
              </a:solidFill>
              <a:latin typeface="メイリオ" pitchFamily="50" charset="-128"/>
              <a:ea typeface="メイリオ" pitchFamily="50" charset="-128"/>
            </a:endParaRPr>
          </a:p>
          <a:p>
            <a:r>
              <a:rPr lang="ja-JP" altLang="en-US" sz="1400" dirty="0">
                <a:solidFill>
                  <a:schemeClr val="tx1"/>
                </a:solidFill>
                <a:latin typeface="メイリオ" pitchFamily="50" charset="-128"/>
                <a:ea typeface="メイリオ" pitchFamily="50" charset="-128"/>
              </a:rPr>
              <a:t>　</a:t>
            </a:r>
            <a:r>
              <a:rPr lang="ja-JP" altLang="en-US" sz="1200" dirty="0">
                <a:solidFill>
                  <a:schemeClr val="tx1"/>
                </a:solidFill>
                <a:latin typeface="メイリオ" pitchFamily="50" charset="-128"/>
                <a:ea typeface="メイリオ" pitchFamily="50" charset="-128"/>
              </a:rPr>
              <a:t>人材要件統括表は、</a:t>
            </a:r>
            <a:r>
              <a:rPr lang="ja-JP" altLang="en-US" sz="1200" dirty="0">
                <a:solidFill>
                  <a:srgbClr val="FF0000"/>
                </a:solidFill>
                <a:latin typeface="メイリオ" pitchFamily="50" charset="-128"/>
                <a:ea typeface="メイリオ" pitchFamily="50" charset="-128"/>
              </a:rPr>
              <a:t>一通りの各職種の基礎業務ができるレベル判断に使うことを想定して作成</a:t>
            </a:r>
            <a:r>
              <a:rPr lang="ja-JP" altLang="en-US" sz="1200" dirty="0">
                <a:solidFill>
                  <a:schemeClr val="tx1"/>
                </a:solidFill>
                <a:latin typeface="メイリオ" pitchFamily="50" charset="-128"/>
                <a:ea typeface="メイリオ" pitchFamily="50" charset="-128"/>
              </a:rPr>
              <a:t>しています（レベル１後半～レベル２相当）。職業能力評価基準には多数の能カユニットが存在し、 それぞれの能カユニットの中にはさらに多数の職務遂行のための基準や知識要件が書き込まれています。 人材要件総括表は、そのエッセンスを　職務別・レベル別に</a:t>
            </a:r>
            <a:r>
              <a:rPr lang="en-US" altLang="ja-JP" sz="1200" dirty="0">
                <a:solidFill>
                  <a:schemeClr val="tx1"/>
                </a:solidFill>
                <a:latin typeface="メイリオ" pitchFamily="50" charset="-128"/>
                <a:ea typeface="メイリオ" pitchFamily="50" charset="-128"/>
              </a:rPr>
              <a:t>A4</a:t>
            </a:r>
            <a:r>
              <a:rPr lang="ja-JP" altLang="en-US" sz="1200" dirty="0">
                <a:solidFill>
                  <a:schemeClr val="tx1"/>
                </a:solidFill>
                <a:latin typeface="メイリオ" pitchFamily="50" charset="-128"/>
                <a:ea typeface="メイリオ" pitchFamily="50" charset="-128"/>
              </a:rPr>
              <a:t>版</a:t>
            </a:r>
            <a:r>
              <a:rPr lang="en-US" altLang="ja-JP" sz="1200" dirty="0">
                <a:solidFill>
                  <a:schemeClr val="tx1"/>
                </a:solidFill>
                <a:latin typeface="メイリオ" pitchFamily="50" charset="-128"/>
                <a:ea typeface="メイリオ" pitchFamily="50" charset="-128"/>
              </a:rPr>
              <a:t>1</a:t>
            </a:r>
            <a:r>
              <a:rPr lang="ja-JP" altLang="en-US" sz="1200" dirty="0">
                <a:solidFill>
                  <a:schemeClr val="tx1"/>
                </a:solidFill>
                <a:latin typeface="メイリオ" pitchFamily="50" charset="-128"/>
                <a:ea typeface="メイリオ" pitchFamily="50" charset="-128"/>
              </a:rPr>
              <a:t>枚に簡潔に整理したものです。</a:t>
            </a:r>
            <a:endParaRPr lang="ja-JP" altLang="en-US" sz="1200" b="1" u="sng" dirty="0">
              <a:solidFill>
                <a:schemeClr val="tx1"/>
              </a:solidFill>
              <a:latin typeface="メイリオ" pitchFamily="50" charset="-128"/>
              <a:ea typeface="メイリオ" pitchFamily="50" charset="-128"/>
            </a:endParaRPr>
          </a:p>
        </p:txBody>
      </p:sp>
      <p:pic>
        <p:nvPicPr>
          <p:cNvPr id="7170" name="Picture 2"/>
          <p:cNvPicPr>
            <a:picLocks noChangeAspect="1" noChangeArrowheads="1"/>
          </p:cNvPicPr>
          <p:nvPr/>
        </p:nvPicPr>
        <p:blipFill>
          <a:blip r:embed="rId2" cstate="print"/>
          <a:srcRect/>
          <a:stretch>
            <a:fillRect/>
          </a:stretch>
        </p:blipFill>
        <p:spPr bwMode="auto">
          <a:xfrm>
            <a:off x="426182" y="2068284"/>
            <a:ext cx="8042904" cy="443865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41</a:t>
            </a:fld>
            <a:endParaRPr lang="ja-JP" altLang="en-US"/>
          </a:p>
        </p:txBody>
      </p:sp>
      <p:sp>
        <p:nvSpPr>
          <p:cNvPr id="6" name="正方形/長方形 5"/>
          <p:cNvSpPr/>
          <p:nvPr/>
        </p:nvSpPr>
        <p:spPr>
          <a:xfrm>
            <a:off x="511628" y="883587"/>
            <a:ext cx="7489372"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人材要件総括表のイメージ（スーパーマーケット）</a:t>
            </a:r>
          </a:p>
        </p:txBody>
      </p:sp>
      <p:pic>
        <p:nvPicPr>
          <p:cNvPr id="82946" name="Picture 2"/>
          <p:cNvPicPr>
            <a:picLocks noChangeAspect="1" noChangeArrowheads="1"/>
          </p:cNvPicPr>
          <p:nvPr/>
        </p:nvPicPr>
        <p:blipFill>
          <a:blip r:embed="rId2" cstate="print"/>
          <a:srcRect/>
          <a:stretch>
            <a:fillRect/>
          </a:stretch>
        </p:blipFill>
        <p:spPr bwMode="auto">
          <a:xfrm>
            <a:off x="554799" y="1300426"/>
            <a:ext cx="6670356" cy="3309257"/>
          </a:xfrm>
          <a:prstGeom prst="rect">
            <a:avLst/>
          </a:prstGeom>
          <a:noFill/>
          <a:ln w="9525">
            <a:noFill/>
            <a:miter lim="800000"/>
            <a:headEnd/>
            <a:tailEnd/>
          </a:ln>
        </p:spPr>
      </p:pic>
      <p:pic>
        <p:nvPicPr>
          <p:cNvPr id="82947" name="Picture 3"/>
          <p:cNvPicPr>
            <a:picLocks noChangeAspect="1" noChangeArrowheads="1"/>
          </p:cNvPicPr>
          <p:nvPr/>
        </p:nvPicPr>
        <p:blipFill>
          <a:blip r:embed="rId3" cstate="print"/>
          <a:srcRect/>
          <a:stretch>
            <a:fillRect/>
          </a:stretch>
        </p:blipFill>
        <p:spPr bwMode="auto">
          <a:xfrm>
            <a:off x="2567690" y="3314283"/>
            <a:ext cx="6237515" cy="325670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42</a:t>
            </a:fld>
            <a:endParaRPr lang="ja-JP" altLang="en-US"/>
          </a:p>
        </p:txBody>
      </p:sp>
      <p:sp>
        <p:nvSpPr>
          <p:cNvPr id="6" name="正方形/長方形 5"/>
          <p:cNvSpPr/>
          <p:nvPr/>
        </p:nvSpPr>
        <p:spPr>
          <a:xfrm>
            <a:off x="413658" y="861816"/>
            <a:ext cx="8088086" cy="1175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itchFamily="50" charset="-128"/>
                <a:ea typeface="メイリオ" pitchFamily="50" charset="-128"/>
              </a:rPr>
              <a:t>●</a:t>
            </a:r>
            <a:r>
              <a:rPr lang="ja-JP" altLang="en-US" b="1" u="sng" dirty="0">
                <a:solidFill>
                  <a:schemeClr val="tx1"/>
                </a:solidFill>
                <a:latin typeface="メイリオ" pitchFamily="50" charset="-128"/>
                <a:ea typeface="メイリオ" pitchFamily="50" charset="-128"/>
              </a:rPr>
              <a:t>人材要件確認表の概要</a:t>
            </a:r>
            <a:endParaRPr lang="en-US" altLang="ja-JP" b="1" u="sng" dirty="0">
              <a:solidFill>
                <a:schemeClr val="tx1"/>
              </a:solidFill>
              <a:latin typeface="メイリオ" pitchFamily="50" charset="-128"/>
              <a:ea typeface="メイリオ" pitchFamily="50" charset="-128"/>
            </a:endParaRPr>
          </a:p>
          <a:p>
            <a:pPr>
              <a:spcBef>
                <a:spcPts val="300"/>
              </a:spcBef>
            </a:pPr>
            <a:r>
              <a:rPr lang="ja-JP" altLang="en-US" sz="1200" dirty="0">
                <a:solidFill>
                  <a:schemeClr val="tx1"/>
                </a:solidFill>
                <a:latin typeface="メイリオ" pitchFamily="50" charset="-128"/>
                <a:ea typeface="メイリオ" pitchFamily="50" charset="-128"/>
              </a:rPr>
              <a:t>　人材要件確認表とは、</a:t>
            </a:r>
            <a:r>
              <a:rPr lang="ja-JP" altLang="en-US" sz="1200" dirty="0">
                <a:solidFill>
                  <a:srgbClr val="FF0000"/>
                </a:solidFill>
                <a:latin typeface="メイリオ" pitchFamily="50" charset="-128"/>
                <a:ea typeface="メイリオ" pitchFamily="50" charset="-128"/>
              </a:rPr>
              <a:t>経験者採用を行う際の面接に使えるシートとして開発したもの</a:t>
            </a:r>
            <a:r>
              <a:rPr lang="ja-JP" altLang="en-US" sz="1200" dirty="0">
                <a:solidFill>
                  <a:schemeClr val="tx1"/>
                </a:solidFill>
                <a:latin typeface="メイリオ" pitchFamily="50" charset="-128"/>
                <a:ea typeface="メイリオ" pitchFamily="50" charset="-128"/>
              </a:rPr>
              <a:t>です。人材要件確認表には、採用面接において面接官が応募者に投げかける質問項目の例がリストアップされています。この質問項目は応募者の過去の職務経験について掘り下げて質問できる形式になっており、面接で確認した事実をもとに、応募者が職業能力評価基準で定義したような思考・行動特性（コンピテンシー）を有しているかどうかをチェックし、採否を　判定できるようになっています。</a:t>
            </a:r>
            <a:endParaRPr lang="ja-JP" altLang="en-US" sz="1200" b="1" u="sng" dirty="0">
              <a:solidFill>
                <a:schemeClr val="tx1"/>
              </a:solidFill>
              <a:latin typeface="メイリオ" pitchFamily="50" charset="-128"/>
              <a:ea typeface="メイリオ" pitchFamily="50" charset="-128"/>
            </a:endParaRPr>
          </a:p>
        </p:txBody>
      </p:sp>
      <p:pic>
        <p:nvPicPr>
          <p:cNvPr id="8194" name="Picture 2"/>
          <p:cNvPicPr>
            <a:picLocks noChangeAspect="1" noChangeArrowheads="1"/>
          </p:cNvPicPr>
          <p:nvPr/>
        </p:nvPicPr>
        <p:blipFill>
          <a:blip r:embed="rId2" cstate="print"/>
          <a:srcRect/>
          <a:stretch>
            <a:fillRect/>
          </a:stretch>
        </p:blipFill>
        <p:spPr bwMode="auto">
          <a:xfrm>
            <a:off x="1052069" y="2042373"/>
            <a:ext cx="7124083" cy="4536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E07F4199-BB16-4B53-BAE5-4E1468DDE03C}"/>
              </a:ext>
            </a:extLst>
          </p:cNvPr>
          <p:cNvGrpSpPr/>
          <p:nvPr/>
        </p:nvGrpSpPr>
        <p:grpSpPr>
          <a:xfrm>
            <a:off x="312246" y="1186611"/>
            <a:ext cx="8832209" cy="5400313"/>
            <a:chOff x="171566" y="1130339"/>
            <a:chExt cx="8832209" cy="5400313"/>
          </a:xfrm>
        </p:grpSpPr>
        <p:pic>
          <p:nvPicPr>
            <p:cNvPr id="83972" name="Picture 4"/>
            <p:cNvPicPr>
              <a:picLocks noChangeAspect="1" noChangeArrowheads="1"/>
            </p:cNvPicPr>
            <p:nvPr/>
          </p:nvPicPr>
          <p:blipFill>
            <a:blip r:embed="rId2" cstate="print"/>
            <a:srcRect/>
            <a:stretch>
              <a:fillRect/>
            </a:stretch>
          </p:blipFill>
          <p:spPr bwMode="auto">
            <a:xfrm>
              <a:off x="171566" y="1130339"/>
              <a:ext cx="5965979" cy="4500000"/>
            </a:xfrm>
            <a:prstGeom prst="rect">
              <a:avLst/>
            </a:prstGeom>
            <a:noFill/>
            <a:ln w="9525">
              <a:noFill/>
              <a:miter lim="800000"/>
              <a:headEnd/>
              <a:tailEnd/>
            </a:ln>
          </p:spPr>
        </p:pic>
        <p:pic>
          <p:nvPicPr>
            <p:cNvPr id="83971" name="Picture 3"/>
            <p:cNvPicPr>
              <a:picLocks noChangeAspect="1" noChangeArrowheads="1"/>
            </p:cNvPicPr>
            <p:nvPr/>
          </p:nvPicPr>
          <p:blipFill>
            <a:blip r:embed="rId3" cstate="print"/>
            <a:srcRect/>
            <a:stretch>
              <a:fillRect/>
            </a:stretch>
          </p:blipFill>
          <p:spPr bwMode="auto">
            <a:xfrm>
              <a:off x="3401124" y="1382652"/>
              <a:ext cx="5602651" cy="5148000"/>
            </a:xfrm>
            <a:prstGeom prst="rect">
              <a:avLst/>
            </a:prstGeom>
            <a:noFill/>
            <a:ln w="9525">
              <a:noFill/>
              <a:miter lim="800000"/>
              <a:headEnd/>
              <a:tailEnd/>
            </a:ln>
          </p:spPr>
        </p:pic>
      </p:grpSp>
      <p:sp>
        <p:nvSpPr>
          <p:cNvPr id="2" name="タイトル 1"/>
          <p:cNvSpPr>
            <a:spLocks noGrp="1"/>
          </p:cNvSpPr>
          <p:nvPr>
            <p:ph type="title"/>
          </p:nvPr>
        </p:nvSpPr>
        <p:spPr/>
        <p:txBody>
          <a:bodyPr/>
          <a:lstStyle/>
          <a:p>
            <a:r>
              <a:rPr lang="ja-JP" altLang="en-US" dirty="0"/>
              <a:t>５．職業能力評価基準をベースに開発した活用ツール</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43</a:t>
            </a:fld>
            <a:endParaRPr lang="ja-JP" altLang="en-US"/>
          </a:p>
        </p:txBody>
      </p:sp>
      <p:sp>
        <p:nvSpPr>
          <p:cNvPr id="6" name="正方形/長方形 5"/>
          <p:cNvSpPr/>
          <p:nvPr/>
        </p:nvSpPr>
        <p:spPr>
          <a:xfrm>
            <a:off x="511628" y="855451"/>
            <a:ext cx="8011886"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人材要件確認表のイメージ（スーパーマーケット）</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8D4AA09-C84D-4F7F-B664-3F4FABF87B51}"/>
              </a:ext>
            </a:extLst>
          </p:cNvPr>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ー 4">
            <a:extLst>
              <a:ext uri="{FF2B5EF4-FFF2-40B4-BE49-F238E27FC236}">
                <a16:creationId xmlns:a16="http://schemas.microsoft.com/office/drawing/2014/main" id="{3CA6F566-480D-4A0B-B1DC-FAC630E45E68}"/>
              </a:ext>
            </a:extLst>
          </p:cNvPr>
          <p:cNvSpPr>
            <a:spLocks noGrp="1"/>
          </p:cNvSpPr>
          <p:nvPr>
            <p:ph type="sldNum" sz="quarter" idx="12"/>
          </p:nvPr>
        </p:nvSpPr>
        <p:spPr/>
        <p:txBody>
          <a:bodyPr/>
          <a:lstStyle/>
          <a:p>
            <a:fld id="{E9C00F16-4FD0-4EF1-8A08-D88BD12000DA}" type="slidenum">
              <a:rPr lang="ja-JP" altLang="en-US" smtClean="0"/>
              <a:pPr/>
              <a:t>44</a:t>
            </a:fld>
            <a:endParaRPr lang="ja-JP" altLang="en-US"/>
          </a:p>
        </p:txBody>
      </p:sp>
      <p:sp>
        <p:nvSpPr>
          <p:cNvPr id="6" name="正方形/長方形 5">
            <a:extLst>
              <a:ext uri="{FF2B5EF4-FFF2-40B4-BE49-F238E27FC236}">
                <a16:creationId xmlns:a16="http://schemas.microsoft.com/office/drawing/2014/main" id="{F6821138-02BF-44EA-8548-CC49CEA3F17E}"/>
              </a:ext>
            </a:extLst>
          </p:cNvPr>
          <p:cNvSpPr/>
          <p:nvPr/>
        </p:nvSpPr>
        <p:spPr>
          <a:xfrm>
            <a:off x="1371600" y="2528047"/>
            <a:ext cx="6185647" cy="1801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tx1"/>
                </a:solidFill>
                <a:latin typeface="メイリオ" pitchFamily="50" charset="-128"/>
                <a:ea typeface="メイリオ" pitchFamily="50" charset="-128"/>
              </a:rPr>
              <a:t>第３部</a:t>
            </a:r>
          </a:p>
        </p:txBody>
      </p:sp>
    </p:spTree>
    <p:extLst>
      <p:ext uri="{BB962C8B-B14F-4D97-AF65-F5344CB8AC3E}">
        <p14:creationId xmlns:p14="http://schemas.microsoft.com/office/powerpoint/2010/main" val="2137131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６．職業能力評価基準のカスタマイズの考え方</a:t>
            </a:r>
            <a:endParaRPr kumimoji="1" lang="ja-JP" altLang="en-US" dirty="0"/>
          </a:p>
        </p:txBody>
      </p:sp>
      <p:sp>
        <p:nvSpPr>
          <p:cNvPr id="5" name="フッター プレースホルダー 4"/>
          <p:cNvSpPr>
            <a:spLocks noGrp="1"/>
          </p:cNvSpPr>
          <p:nvPr>
            <p:ph type="ftr" sz="quarter" idx="11"/>
          </p:nvPr>
        </p:nvSpPr>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p:txBody>
          <a:bodyPr/>
          <a:lstStyle/>
          <a:p>
            <a:fld id="{E9C00F16-4FD0-4EF1-8A08-D88BD12000DA}" type="slidenum">
              <a:rPr lang="ja-JP" altLang="en-US" smtClean="0"/>
              <a:pPr/>
              <a:t>45</a:t>
            </a:fld>
            <a:endParaRPr lang="ja-JP" altLang="en-US"/>
          </a:p>
        </p:txBody>
      </p:sp>
      <p:pic>
        <p:nvPicPr>
          <p:cNvPr id="39937" name="Picture 1"/>
          <p:cNvPicPr>
            <a:picLocks noChangeAspect="1" noChangeArrowheads="1"/>
          </p:cNvPicPr>
          <p:nvPr/>
        </p:nvPicPr>
        <p:blipFill>
          <a:blip r:embed="rId2" cstate="print"/>
          <a:srcRect/>
          <a:stretch>
            <a:fillRect/>
          </a:stretch>
        </p:blipFill>
        <p:spPr bwMode="auto">
          <a:xfrm>
            <a:off x="395310" y="2027925"/>
            <a:ext cx="8613541" cy="4528457"/>
          </a:xfrm>
          <a:prstGeom prst="rect">
            <a:avLst/>
          </a:prstGeom>
          <a:noFill/>
          <a:ln w="9525">
            <a:noFill/>
            <a:miter lim="800000"/>
            <a:headEnd/>
            <a:tailEnd/>
          </a:ln>
        </p:spPr>
      </p:pic>
      <p:sp>
        <p:nvSpPr>
          <p:cNvPr id="16" name="正方形/長方形 15"/>
          <p:cNvSpPr/>
          <p:nvPr/>
        </p:nvSpPr>
        <p:spPr>
          <a:xfrm>
            <a:off x="402771" y="933494"/>
            <a:ext cx="8417560" cy="1219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◆カスタマイズの方法</a:t>
            </a:r>
            <a:endParaRPr lang="en-US" altLang="ja-JP" sz="2000" b="1" dirty="0">
              <a:solidFill>
                <a:schemeClr val="tx1"/>
              </a:solidFill>
              <a:latin typeface="メイリオ" pitchFamily="50" charset="-128"/>
              <a:ea typeface="メイリオ" pitchFamily="50" charset="-128"/>
            </a:endParaRPr>
          </a:p>
          <a:p>
            <a:r>
              <a:rPr lang="ja-JP" altLang="en-US" sz="2000" b="1" dirty="0">
                <a:solidFill>
                  <a:schemeClr val="tx1"/>
                </a:solidFill>
              </a:rPr>
              <a:t>　</a:t>
            </a:r>
            <a:r>
              <a:rPr lang="ja-JP" altLang="en-US" sz="1600" dirty="0">
                <a:solidFill>
                  <a:schemeClr val="tx1"/>
                </a:solidFill>
                <a:latin typeface="メイリオ" pitchFamily="50" charset="-128"/>
                <a:ea typeface="メイリオ" pitchFamily="50" charset="-128"/>
              </a:rPr>
              <a:t>職業能力評価基準は、以下のように追加・削除・修正、レベルの調整を行っていくことで、自社に最適な評価基準を導入することが可能となります。また、職業能力評価基準を円滑に運用していくためには、企業と従業員とで十分に話し合いながら、定期的に内容を見直し、より良い評価基準に改善していくことが必要です。</a:t>
            </a:r>
            <a:endParaRPr lang="ja-JP" altLang="ja-JP" sz="1600" b="1" dirty="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3948718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６．職業能力評価基準のカスタマイズの考え方</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46</a:t>
            </a:fld>
            <a:endParaRPr lang="ja-JP" altLang="en-US"/>
          </a:p>
        </p:txBody>
      </p:sp>
      <p:pic>
        <p:nvPicPr>
          <p:cNvPr id="84994" name="Picture 2"/>
          <p:cNvPicPr>
            <a:picLocks noChangeAspect="1" noChangeArrowheads="1"/>
          </p:cNvPicPr>
          <p:nvPr/>
        </p:nvPicPr>
        <p:blipFill>
          <a:blip r:embed="rId2" cstate="print"/>
          <a:srcRect/>
          <a:stretch>
            <a:fillRect/>
          </a:stretch>
        </p:blipFill>
        <p:spPr bwMode="auto">
          <a:xfrm>
            <a:off x="908958" y="1990725"/>
            <a:ext cx="7391400" cy="4552950"/>
          </a:xfrm>
          <a:prstGeom prst="rect">
            <a:avLst/>
          </a:prstGeom>
          <a:noFill/>
          <a:ln w="9525">
            <a:noFill/>
            <a:miter lim="800000"/>
            <a:headEnd/>
            <a:tailEnd/>
          </a:ln>
        </p:spPr>
      </p:pic>
      <p:sp>
        <p:nvSpPr>
          <p:cNvPr id="7" name="正方形/長方形 6"/>
          <p:cNvSpPr/>
          <p:nvPr/>
        </p:nvSpPr>
        <p:spPr>
          <a:xfrm>
            <a:off x="402771" y="827314"/>
            <a:ext cx="8417560" cy="1045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◆カスタマイズの例</a:t>
            </a:r>
            <a:endParaRPr lang="en-US" altLang="ja-JP" sz="2000" b="1" dirty="0">
              <a:solidFill>
                <a:schemeClr val="tx1"/>
              </a:solidFill>
              <a:latin typeface="メイリオ" pitchFamily="50" charset="-128"/>
              <a:ea typeface="メイリオ" pitchFamily="50" charset="-128"/>
            </a:endParaRPr>
          </a:p>
          <a:p>
            <a:r>
              <a:rPr lang="ja-JP" altLang="en-US" sz="1600" b="1" dirty="0">
                <a:solidFill>
                  <a:schemeClr val="tx1"/>
                </a:solidFill>
                <a:latin typeface="メイリオ" pitchFamily="50" charset="-128"/>
                <a:ea typeface="メイリオ" pitchFamily="50" charset="-128"/>
              </a:rPr>
              <a:t>　</a:t>
            </a:r>
            <a:r>
              <a:rPr lang="ja-JP" altLang="en-US" sz="1400" dirty="0">
                <a:solidFill>
                  <a:schemeClr val="tx1"/>
                </a:solidFill>
                <a:latin typeface="メイリオ" pitchFamily="50" charset="-128"/>
                <a:ea typeface="メイリオ" pitchFamily="50" charset="-128"/>
              </a:rPr>
              <a:t>例えば、小規模企業などでマーケティングと広告は一人の課長が統括している場合には、関係する　能カユニットを一つにまとめます。また、自社では担当者が存在しない仕事や、他部署で所管している仕事があれば、能カユニットの削除または他部署の職業能力評価シートヘの移管を行います。</a:t>
            </a:r>
            <a:endParaRPr lang="ja-JP" altLang="ja-JP" sz="1400" b="1" dirty="0">
              <a:solidFill>
                <a:schemeClr val="tx1"/>
              </a:solidFill>
              <a:latin typeface="メイリオ" pitchFamily="50" charset="-128"/>
              <a:ea typeface="メイリオ" pitchFamily="50"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7</a:t>
            </a:r>
            <a:r>
              <a:rPr lang="ja-JP" altLang="en-US" dirty="0" err="1"/>
              <a:t>．</a:t>
            </a:r>
            <a:r>
              <a:rPr lang="ja-JP" altLang="en-US" dirty="0"/>
              <a:t>職業能力評価基準の活用方法のご案内</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47</a:t>
            </a:fld>
            <a:endParaRPr lang="ja-JP" altLang="en-US"/>
          </a:p>
        </p:txBody>
      </p:sp>
      <p:sp>
        <p:nvSpPr>
          <p:cNvPr id="6" name="正方形/長方形 5"/>
          <p:cNvSpPr/>
          <p:nvPr/>
        </p:nvSpPr>
        <p:spPr>
          <a:xfrm>
            <a:off x="402771" y="827315"/>
            <a:ext cx="841756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◆「人が育つ会社」に向けた取り組みの例－１</a:t>
            </a:r>
            <a:endParaRPr lang="ja-JP" altLang="ja-JP" sz="2000" b="1"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403498" y="1497290"/>
            <a:ext cx="8533028" cy="4860471"/>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a:t>
            </a:r>
            <a:r>
              <a:rPr lang="ja-JP" altLang="en-US" dirty="0" err="1"/>
              <a:t>．</a:t>
            </a:r>
            <a:r>
              <a:rPr lang="ja-JP" altLang="en-US" dirty="0"/>
              <a:t>職業能力評価基準の活用方法のご案内</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48</a:t>
            </a:fld>
            <a:endParaRPr lang="ja-JP" altLang="en-US"/>
          </a:p>
        </p:txBody>
      </p:sp>
      <p:sp>
        <p:nvSpPr>
          <p:cNvPr id="8" name="正方形/長方形 7"/>
          <p:cNvSpPr/>
          <p:nvPr/>
        </p:nvSpPr>
        <p:spPr>
          <a:xfrm>
            <a:off x="402771" y="827315"/>
            <a:ext cx="841756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◆「人が育つ会社」に向けた取り組みの例－２</a:t>
            </a:r>
            <a:endParaRPr lang="ja-JP" altLang="ja-JP" sz="2000" b="1"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446313" y="1431065"/>
            <a:ext cx="8429625" cy="501463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a:t>
            </a:r>
            <a:r>
              <a:rPr lang="ja-JP" altLang="en-US" dirty="0" err="1"/>
              <a:t>．</a:t>
            </a:r>
            <a:r>
              <a:rPr lang="ja-JP" altLang="en-US" dirty="0"/>
              <a:t>職業能力評価基準の活用方法のご案内</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49</a:t>
            </a:fld>
            <a:endParaRPr lang="ja-JP" altLang="en-US"/>
          </a:p>
        </p:txBody>
      </p:sp>
      <p:pic>
        <p:nvPicPr>
          <p:cNvPr id="4098" name="Picture 2"/>
          <p:cNvPicPr>
            <a:picLocks noChangeAspect="1" noChangeArrowheads="1"/>
          </p:cNvPicPr>
          <p:nvPr/>
        </p:nvPicPr>
        <p:blipFill>
          <a:blip r:embed="rId2" cstate="print"/>
          <a:srcRect/>
          <a:stretch>
            <a:fillRect/>
          </a:stretch>
        </p:blipFill>
        <p:spPr bwMode="auto">
          <a:xfrm>
            <a:off x="468086" y="1315212"/>
            <a:ext cx="8040460" cy="5306704"/>
          </a:xfrm>
          <a:prstGeom prst="rect">
            <a:avLst/>
          </a:prstGeom>
          <a:noFill/>
          <a:ln w="9525">
            <a:noFill/>
            <a:miter lim="800000"/>
            <a:headEnd/>
            <a:tailEnd/>
          </a:ln>
        </p:spPr>
      </p:pic>
      <p:sp>
        <p:nvSpPr>
          <p:cNvPr id="7" name="正方形/長方形 6"/>
          <p:cNvSpPr/>
          <p:nvPr/>
        </p:nvSpPr>
        <p:spPr>
          <a:xfrm>
            <a:off x="402771" y="827315"/>
            <a:ext cx="8417560" cy="50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◆活用例－１</a:t>
            </a:r>
            <a:r>
              <a:rPr lang="ja-JP" altLang="en-US" sz="2000" b="1" dirty="0"/>
              <a:t>例</a:t>
            </a:r>
            <a:endParaRPr lang="ja-JP" altLang="ja-JP" sz="20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２．職業能力評価基準の各場面での活用</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5</a:t>
            </a:fld>
            <a:endParaRPr lang="ja-JP" altLang="en-US"/>
          </a:p>
        </p:txBody>
      </p:sp>
      <p:sp>
        <p:nvSpPr>
          <p:cNvPr id="6" name="コンテンツ プレースホルダー 2"/>
          <p:cNvSpPr>
            <a:spLocks noGrp="1"/>
          </p:cNvSpPr>
          <p:nvPr>
            <p:ph idx="1"/>
          </p:nvPr>
        </p:nvSpPr>
        <p:spPr>
          <a:xfrm>
            <a:off x="391885" y="1080655"/>
            <a:ext cx="8490857" cy="5096308"/>
          </a:xfrm>
        </p:spPr>
        <p:txBody>
          <a:bodyPr>
            <a:normAutofit/>
          </a:bodyPr>
          <a:lstStyle/>
          <a:p>
            <a:pPr fontAlgn="base">
              <a:buNone/>
            </a:pPr>
            <a:r>
              <a:rPr lang="ja-JP" altLang="en-US" b="1" dirty="0">
                <a:solidFill>
                  <a:srgbClr val="FF0000"/>
                </a:solidFill>
              </a:rPr>
              <a:t>（１）企業は人材育成の資料として活用</a:t>
            </a:r>
          </a:p>
          <a:p>
            <a:pPr fontAlgn="base">
              <a:buNone/>
            </a:pPr>
            <a:r>
              <a:rPr lang="ja-JP" altLang="en-US" dirty="0"/>
              <a:t>　　企業内で人材育成を推進する際に、社員の職業能力レベルを客観的に判断し、そのレベルに対応した教育制度の整備に役立てることが　できます。また、職業能力評価基準を満たすために必要な教育を施すことで、従業員の能力開発へと繋げることができます。</a:t>
            </a:r>
            <a:endParaRPr lang="en-US" altLang="ja-JP" dirty="0"/>
          </a:p>
          <a:p>
            <a:pPr fontAlgn="base">
              <a:buNone/>
            </a:pPr>
            <a:endParaRPr lang="ja-JP" altLang="en-US" dirty="0"/>
          </a:p>
          <a:p>
            <a:pPr fontAlgn="base">
              <a:buNone/>
            </a:pPr>
            <a:r>
              <a:rPr lang="ja-JP" altLang="en-US" b="1" dirty="0">
                <a:solidFill>
                  <a:srgbClr val="FF0000"/>
                </a:solidFill>
              </a:rPr>
              <a:t>（２）従業員は、自分のスキルアップに活用</a:t>
            </a:r>
          </a:p>
          <a:p>
            <a:pPr fontAlgn="base">
              <a:buNone/>
            </a:pPr>
            <a:r>
              <a:rPr lang="ja-JP" altLang="en-US" dirty="0"/>
              <a:t>　　従業員の方は、職業能力評価基準で自分がどのレベルに位置し、　レベルアップのために満たしている項目と不足している項目を認識　することで、現時点での自分の能力を客観的に把握し、次のレベルに進むための目標を立てることができます。</a:t>
            </a:r>
            <a:endParaRPr kumimoji="1"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a:t>
            </a:r>
            <a:r>
              <a:rPr lang="ja-JP" altLang="en-US" dirty="0" err="1"/>
              <a:t>．</a:t>
            </a:r>
            <a:r>
              <a:rPr lang="ja-JP" altLang="en-US" dirty="0"/>
              <a:t>職業能力評価基準の活用方法のご案内</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50</a:t>
            </a:fld>
            <a:endParaRPr lang="ja-JP" altLang="en-US"/>
          </a:p>
        </p:txBody>
      </p:sp>
      <p:pic>
        <p:nvPicPr>
          <p:cNvPr id="5122" name="Picture 2"/>
          <p:cNvPicPr>
            <a:picLocks noChangeAspect="1" noChangeArrowheads="1"/>
          </p:cNvPicPr>
          <p:nvPr/>
        </p:nvPicPr>
        <p:blipFill>
          <a:blip r:embed="rId2" cstate="print"/>
          <a:srcRect/>
          <a:stretch>
            <a:fillRect/>
          </a:stretch>
        </p:blipFill>
        <p:spPr bwMode="auto">
          <a:xfrm>
            <a:off x="402772" y="1236774"/>
            <a:ext cx="8196942" cy="5297285"/>
          </a:xfrm>
          <a:prstGeom prst="rect">
            <a:avLst/>
          </a:prstGeom>
          <a:noFill/>
          <a:ln w="9525">
            <a:noFill/>
            <a:miter lim="800000"/>
            <a:headEnd/>
            <a:tailEnd/>
          </a:ln>
        </p:spPr>
      </p:pic>
      <p:sp>
        <p:nvSpPr>
          <p:cNvPr id="7" name="正方形/長方形 6"/>
          <p:cNvSpPr/>
          <p:nvPr/>
        </p:nvSpPr>
        <p:spPr>
          <a:xfrm>
            <a:off x="402771" y="827315"/>
            <a:ext cx="8417560" cy="50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◆活用例－２</a:t>
            </a:r>
            <a:endParaRPr lang="ja-JP" altLang="ja-JP" sz="2000" b="1"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a:t>
            </a:r>
            <a:r>
              <a:rPr lang="ja-JP" altLang="en-US" dirty="0" err="1"/>
              <a:t>．</a:t>
            </a:r>
            <a:r>
              <a:rPr lang="ja-JP" altLang="en-US" dirty="0"/>
              <a:t>職業能力評価基準の活用方法のご案内</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51</a:t>
            </a:fld>
            <a:endParaRPr lang="ja-JP" altLang="en-US"/>
          </a:p>
        </p:txBody>
      </p:sp>
      <p:pic>
        <p:nvPicPr>
          <p:cNvPr id="6146" name="Picture 2"/>
          <p:cNvPicPr>
            <a:picLocks noChangeAspect="1" noChangeArrowheads="1"/>
          </p:cNvPicPr>
          <p:nvPr/>
        </p:nvPicPr>
        <p:blipFill>
          <a:blip r:embed="rId2" cstate="print"/>
          <a:srcRect/>
          <a:stretch>
            <a:fillRect/>
          </a:stretch>
        </p:blipFill>
        <p:spPr bwMode="auto">
          <a:xfrm>
            <a:off x="505080" y="1230086"/>
            <a:ext cx="8290575" cy="5374822"/>
          </a:xfrm>
          <a:prstGeom prst="rect">
            <a:avLst/>
          </a:prstGeom>
          <a:noFill/>
          <a:ln w="9525">
            <a:noFill/>
            <a:miter lim="800000"/>
            <a:headEnd/>
            <a:tailEnd/>
          </a:ln>
        </p:spPr>
      </p:pic>
      <p:sp>
        <p:nvSpPr>
          <p:cNvPr id="7" name="正方形/長方形 6"/>
          <p:cNvSpPr/>
          <p:nvPr/>
        </p:nvSpPr>
        <p:spPr>
          <a:xfrm>
            <a:off x="402771" y="827315"/>
            <a:ext cx="8417560" cy="500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◆活用例－３</a:t>
            </a:r>
            <a:endParaRPr lang="ja-JP" altLang="ja-JP" sz="2000" b="1"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a:t>
            </a:r>
            <a:r>
              <a:rPr lang="ja-JP" altLang="en-US" dirty="0" err="1"/>
              <a:t>．</a:t>
            </a:r>
            <a:r>
              <a:rPr lang="ja-JP" altLang="en-US" dirty="0"/>
              <a:t>職業能力評価基準の活用方法のご案内</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52</a:t>
            </a:fld>
            <a:endParaRPr lang="ja-JP" altLang="en-US"/>
          </a:p>
        </p:txBody>
      </p:sp>
      <p:sp>
        <p:nvSpPr>
          <p:cNvPr id="6" name="正方形/長方形 5"/>
          <p:cNvSpPr/>
          <p:nvPr/>
        </p:nvSpPr>
        <p:spPr>
          <a:xfrm>
            <a:off x="391886" y="843227"/>
            <a:ext cx="8417560"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◆経験者採用を効果的に進める</a:t>
            </a:r>
            <a:endParaRPr lang="ja-JP" altLang="ja-JP" sz="2000" b="1" dirty="0">
              <a:solidFill>
                <a:schemeClr val="tx1"/>
              </a:solidFill>
              <a:latin typeface="メイリオ" pitchFamily="50" charset="-128"/>
              <a:ea typeface="メイリオ" pitchFamily="50" charset="-128"/>
            </a:endParaRPr>
          </a:p>
        </p:txBody>
      </p:sp>
      <p:sp>
        <p:nvSpPr>
          <p:cNvPr id="7" name="正方形/長方形 6"/>
          <p:cNvSpPr/>
          <p:nvPr/>
        </p:nvSpPr>
        <p:spPr>
          <a:xfrm>
            <a:off x="413657" y="1197430"/>
            <a:ext cx="8417560" cy="892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buNone/>
            </a:pPr>
            <a:r>
              <a:rPr lang="ja-JP" altLang="en-US" b="1" dirty="0">
                <a:solidFill>
                  <a:schemeClr val="tx1"/>
                </a:solidFill>
                <a:latin typeface="メイリオ" pitchFamily="50" charset="-128"/>
                <a:ea typeface="メイリオ" pitchFamily="50" charset="-128"/>
              </a:rPr>
              <a:t>（１）求める人材像の確認と準備</a:t>
            </a:r>
            <a:endParaRPr lang="en-US" altLang="ja-JP" b="1" dirty="0">
              <a:solidFill>
                <a:schemeClr val="tx1"/>
              </a:solidFill>
              <a:latin typeface="メイリオ" pitchFamily="50" charset="-128"/>
              <a:ea typeface="メイリオ" pitchFamily="50" charset="-128"/>
            </a:endParaRPr>
          </a:p>
          <a:p>
            <a:r>
              <a:rPr lang="ja-JP" altLang="en-US" sz="1400" dirty="0">
                <a:solidFill>
                  <a:schemeClr val="tx1"/>
                </a:solidFill>
                <a:latin typeface="メイリオ" pitchFamily="50" charset="-128"/>
                <a:ea typeface="メイリオ" pitchFamily="50" charset="-128"/>
              </a:rPr>
              <a:t>　採用する職種を確認の上、募集するレベル層をキャリアマップなどを目安に検討します。 資格保有など、特に重視する要件があれば、予め明らかにしておきます。</a:t>
            </a:r>
            <a:endParaRPr lang="ja-JP" altLang="ja-JP" sz="1400" dirty="0">
              <a:solidFill>
                <a:schemeClr val="tx1"/>
              </a:solidFill>
              <a:latin typeface="メイリオ" pitchFamily="50" charset="-128"/>
              <a:ea typeface="メイリオ" pitchFamily="50" charset="-128"/>
            </a:endParaRPr>
          </a:p>
        </p:txBody>
      </p:sp>
      <p:pic>
        <p:nvPicPr>
          <p:cNvPr id="9218" name="Picture 2"/>
          <p:cNvPicPr>
            <a:picLocks noChangeAspect="1" noChangeArrowheads="1"/>
          </p:cNvPicPr>
          <p:nvPr/>
        </p:nvPicPr>
        <p:blipFill>
          <a:blip r:embed="rId2" cstate="print"/>
          <a:srcRect/>
          <a:stretch>
            <a:fillRect/>
          </a:stretch>
        </p:blipFill>
        <p:spPr bwMode="auto">
          <a:xfrm>
            <a:off x="687161" y="2090057"/>
            <a:ext cx="7052582" cy="639328"/>
          </a:xfrm>
          <a:prstGeom prst="rect">
            <a:avLst/>
          </a:prstGeom>
          <a:noFill/>
          <a:ln w="9525">
            <a:noFill/>
            <a:miter lim="800000"/>
            <a:headEnd/>
            <a:tailEnd/>
          </a:ln>
        </p:spPr>
      </p:pic>
      <p:sp>
        <p:nvSpPr>
          <p:cNvPr id="9" name="正方形/長方形 8"/>
          <p:cNvSpPr/>
          <p:nvPr/>
        </p:nvSpPr>
        <p:spPr>
          <a:xfrm>
            <a:off x="381001" y="2960914"/>
            <a:ext cx="8526416" cy="93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buNone/>
            </a:pPr>
            <a:r>
              <a:rPr lang="ja-JP" altLang="en-US" b="1" dirty="0">
                <a:solidFill>
                  <a:schemeClr val="tx1"/>
                </a:solidFill>
                <a:latin typeface="メイリオ" pitchFamily="50" charset="-128"/>
                <a:ea typeface="メイリオ" pitchFamily="50" charset="-128"/>
              </a:rPr>
              <a:t>（</a:t>
            </a:r>
            <a:r>
              <a:rPr lang="en-US" altLang="ja-JP" b="1" dirty="0">
                <a:solidFill>
                  <a:schemeClr val="tx1"/>
                </a:solidFill>
                <a:latin typeface="メイリオ" pitchFamily="50" charset="-128"/>
                <a:ea typeface="メイリオ" pitchFamily="50" charset="-128"/>
              </a:rPr>
              <a:t>2</a:t>
            </a:r>
            <a:r>
              <a:rPr lang="ja-JP" altLang="en-US" b="1" dirty="0">
                <a:solidFill>
                  <a:schemeClr val="tx1"/>
                </a:solidFill>
                <a:latin typeface="メイリオ" pitchFamily="50" charset="-128"/>
                <a:ea typeface="メイリオ" pitchFamily="50" charset="-128"/>
              </a:rPr>
              <a:t>）応募者の知識・スキルレベルの把握</a:t>
            </a:r>
            <a:endParaRPr lang="en-US" altLang="ja-JP" b="1" dirty="0">
              <a:solidFill>
                <a:schemeClr val="tx1"/>
              </a:solidFill>
              <a:latin typeface="メイリオ" pitchFamily="50" charset="-128"/>
              <a:ea typeface="メイリオ" pitchFamily="50" charset="-128"/>
            </a:endParaRPr>
          </a:p>
          <a:p>
            <a:r>
              <a:rPr lang="ja-JP" altLang="en-US" sz="1600" dirty="0">
                <a:solidFill>
                  <a:schemeClr val="tx1"/>
                </a:solidFill>
                <a:latin typeface="メイリオ" pitchFamily="50" charset="-128"/>
                <a:ea typeface="メイリオ" pitchFamily="50" charset="-128"/>
              </a:rPr>
              <a:t>　</a:t>
            </a:r>
            <a:r>
              <a:rPr lang="ja-JP" altLang="en-US" sz="1400" dirty="0">
                <a:solidFill>
                  <a:schemeClr val="tx1"/>
                </a:solidFill>
                <a:latin typeface="メイリオ" pitchFamily="50" charset="-128"/>
                <a:ea typeface="メイリオ" pitchFamily="50" charset="-128"/>
              </a:rPr>
              <a:t>応募書類がある場合には、記載内容をもとに可能な範囲で応募者の知識やスキルなどのチェックを行っておきます。また面接の際に人材要件確認表に沿って、実務経験の内容を詳しく確認していきます。 </a:t>
            </a:r>
            <a:endParaRPr lang="ja-JP" altLang="ja-JP" sz="1400" dirty="0">
              <a:solidFill>
                <a:schemeClr val="tx1"/>
              </a:solidFill>
              <a:latin typeface="メイリオ" pitchFamily="50" charset="-128"/>
              <a:ea typeface="メイリオ" pitchFamily="50" charset="-128"/>
            </a:endParaRPr>
          </a:p>
        </p:txBody>
      </p:sp>
      <p:pic>
        <p:nvPicPr>
          <p:cNvPr id="9219" name="Picture 3"/>
          <p:cNvPicPr>
            <a:picLocks noChangeAspect="1" noChangeArrowheads="1"/>
          </p:cNvPicPr>
          <p:nvPr/>
        </p:nvPicPr>
        <p:blipFill>
          <a:blip r:embed="rId3" cstate="print"/>
          <a:srcRect/>
          <a:stretch>
            <a:fillRect/>
          </a:stretch>
        </p:blipFill>
        <p:spPr bwMode="auto">
          <a:xfrm>
            <a:off x="670152" y="3946753"/>
            <a:ext cx="5893933" cy="1158647"/>
          </a:xfrm>
          <a:prstGeom prst="rect">
            <a:avLst/>
          </a:prstGeom>
          <a:noFill/>
          <a:ln w="9525">
            <a:noFill/>
            <a:miter lim="800000"/>
            <a:headEnd/>
            <a:tailEnd/>
          </a:ln>
        </p:spPr>
      </p:pic>
      <p:sp>
        <p:nvSpPr>
          <p:cNvPr id="11" name="正方形/長方形 10"/>
          <p:cNvSpPr/>
          <p:nvPr/>
        </p:nvSpPr>
        <p:spPr>
          <a:xfrm>
            <a:off x="391885" y="5301342"/>
            <a:ext cx="8591732" cy="93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buNone/>
            </a:pPr>
            <a:r>
              <a:rPr lang="ja-JP" altLang="en-US" b="1" dirty="0">
                <a:solidFill>
                  <a:schemeClr val="tx1"/>
                </a:solidFill>
                <a:latin typeface="メイリオ" pitchFamily="50" charset="-128"/>
                <a:ea typeface="メイリオ" pitchFamily="50" charset="-128"/>
              </a:rPr>
              <a:t>（３）応募者の知識・スキルレベルの把握</a:t>
            </a:r>
            <a:endParaRPr lang="en-US" altLang="ja-JP" b="1" dirty="0">
              <a:solidFill>
                <a:schemeClr val="tx1"/>
              </a:solidFill>
              <a:latin typeface="メイリオ" pitchFamily="50" charset="-128"/>
              <a:ea typeface="メイリオ" pitchFamily="50" charset="-128"/>
            </a:endParaRPr>
          </a:p>
          <a:p>
            <a:r>
              <a:rPr lang="ja-JP" altLang="en-US" sz="1600" dirty="0">
                <a:solidFill>
                  <a:schemeClr val="tx1"/>
                </a:solidFill>
                <a:latin typeface="メイリオ" pitchFamily="50" charset="-128"/>
                <a:ea typeface="メイリオ" pitchFamily="50" charset="-128"/>
              </a:rPr>
              <a:t>　</a:t>
            </a:r>
            <a:r>
              <a:rPr lang="ja-JP" altLang="en-US" sz="1400" dirty="0">
                <a:solidFill>
                  <a:schemeClr val="tx1"/>
                </a:solidFill>
                <a:latin typeface="メイリオ" pitchFamily="50" charset="-128"/>
                <a:ea typeface="メイリオ" pitchFamily="50" charset="-128"/>
              </a:rPr>
              <a:t>人物像として相応しいレベルかどうかを確認します。 応募者から受ける印象や属性情報、保有資格といった外形的な情報ばかりに引きずられず、可能な限り多面的な視点から採否を判定するとよいでしょう。</a:t>
            </a:r>
            <a:endParaRPr lang="ja-JP" altLang="ja-JP" sz="1400" dirty="0">
              <a:solidFill>
                <a:schemeClr val="tx1"/>
              </a:solidFill>
              <a:latin typeface="メイリオ" pitchFamily="50" charset="-128"/>
              <a:ea typeface="メイリオ" pitchFamily="50"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p:txBody>
          <a:bodyPr/>
          <a:lstStyle/>
          <a:p>
            <a:fld id="{E9C00F16-4FD0-4EF1-8A08-D88BD12000DA}" type="slidenum">
              <a:rPr lang="ja-JP" altLang="en-US" smtClean="0"/>
              <a:pPr/>
              <a:t>53</a:t>
            </a:fld>
            <a:endParaRPr lang="ja-JP" altLang="en-US"/>
          </a:p>
        </p:txBody>
      </p:sp>
      <p:sp>
        <p:nvSpPr>
          <p:cNvPr id="8" name="正方形/長方形 7">
            <a:extLst>
              <a:ext uri="{FF2B5EF4-FFF2-40B4-BE49-F238E27FC236}">
                <a16:creationId xmlns:a16="http://schemas.microsoft.com/office/drawing/2014/main" id="{22216FDD-E0BC-41F3-A8C2-67E7DC189F3A}"/>
              </a:ext>
            </a:extLst>
          </p:cNvPr>
          <p:cNvSpPr/>
          <p:nvPr/>
        </p:nvSpPr>
        <p:spPr>
          <a:xfrm>
            <a:off x="668049" y="1442138"/>
            <a:ext cx="7970108" cy="3477875"/>
          </a:xfrm>
          <a:prstGeom prst="rect">
            <a:avLst/>
          </a:prstGeom>
        </p:spPr>
        <p:txBody>
          <a:bodyPr wrap="square">
            <a:spAutoFit/>
          </a:bodyPr>
          <a:lstStyle/>
          <a:p>
            <a:r>
              <a:rPr lang="ja-JP" altLang="en-US" sz="2000" dirty="0">
                <a:latin typeface="メイリオ" pitchFamily="50" charset="-128"/>
                <a:ea typeface="メイリオ" pitchFamily="50" charset="-128"/>
              </a:rPr>
              <a:t>ポイント①：自社の現在の状況、課題等を誰よりも知ること。</a:t>
            </a:r>
            <a:endParaRPr lang="en-US" altLang="ja-JP" sz="2000" dirty="0">
              <a:latin typeface="メイリオ" pitchFamily="50" charset="-128"/>
              <a:ea typeface="メイリオ" pitchFamily="50" charset="-128"/>
            </a:endParaRPr>
          </a:p>
          <a:p>
            <a:r>
              <a:rPr lang="ja-JP" altLang="en-US" sz="2000" dirty="0">
                <a:latin typeface="メイリオ" pitchFamily="50" charset="-128"/>
                <a:ea typeface="メイリオ" pitchFamily="50" charset="-128"/>
              </a:rPr>
              <a:t>　　　　　　→この知識・情報を元に、職業能力評価基準を参考</a:t>
            </a:r>
            <a:endParaRPr lang="en-US" altLang="ja-JP" sz="2000" dirty="0">
              <a:latin typeface="メイリオ" pitchFamily="50" charset="-128"/>
              <a:ea typeface="メイリオ" pitchFamily="50" charset="-128"/>
            </a:endParaRPr>
          </a:p>
          <a:p>
            <a:r>
              <a:rPr lang="en-US" altLang="ja-JP" sz="2000" dirty="0">
                <a:latin typeface="メイリオ" pitchFamily="50" charset="-128"/>
                <a:ea typeface="メイリオ" pitchFamily="50" charset="-128"/>
              </a:rPr>
              <a:t>                  </a:t>
            </a:r>
            <a:r>
              <a:rPr lang="ja-JP" altLang="en-US" sz="2000" dirty="0">
                <a:latin typeface="メイリオ" pitchFamily="50" charset="-128"/>
                <a:ea typeface="メイリオ" pitchFamily="50" charset="-128"/>
              </a:rPr>
              <a:t>　にし、人事制度を構築する。</a:t>
            </a:r>
            <a:endParaRPr lang="en-US" altLang="ja-JP" sz="2000" dirty="0">
              <a:latin typeface="メイリオ" pitchFamily="50" charset="-128"/>
              <a:ea typeface="メイリオ" pitchFamily="50" charset="-128"/>
            </a:endParaRPr>
          </a:p>
          <a:p>
            <a:endParaRPr lang="en-US" altLang="ja-JP" sz="2000" dirty="0">
              <a:latin typeface="メイリオ" pitchFamily="50" charset="-128"/>
              <a:ea typeface="メイリオ" pitchFamily="50" charset="-128"/>
            </a:endParaRPr>
          </a:p>
          <a:p>
            <a:r>
              <a:rPr lang="ja-JP" altLang="en-US" sz="2000" dirty="0">
                <a:latin typeface="メイリオ" pitchFamily="50" charset="-128"/>
                <a:ea typeface="メイリオ" pitchFamily="50" charset="-128"/>
              </a:rPr>
              <a:t>ポイント②：現実的に運用可能な制度にする。</a:t>
            </a:r>
            <a:endParaRPr lang="en-US" altLang="ja-JP" sz="2000" dirty="0">
              <a:latin typeface="メイリオ" pitchFamily="50" charset="-128"/>
              <a:ea typeface="メイリオ" pitchFamily="50" charset="-128"/>
            </a:endParaRPr>
          </a:p>
          <a:p>
            <a:r>
              <a:rPr lang="ja-JP" altLang="en-US" sz="2000" dirty="0">
                <a:latin typeface="メイリオ" pitchFamily="50" charset="-128"/>
                <a:ea typeface="メイリオ" pitchFamily="50" charset="-128"/>
              </a:rPr>
              <a:t>　　　　　　→複雑にしすぎると運用できなくなるため、項目を</a:t>
            </a:r>
            <a:endParaRPr lang="en-US" altLang="ja-JP" sz="2000" dirty="0">
              <a:latin typeface="メイリオ" pitchFamily="50" charset="-128"/>
              <a:ea typeface="メイリオ" pitchFamily="50" charset="-128"/>
            </a:endParaRPr>
          </a:p>
          <a:p>
            <a:r>
              <a:rPr lang="ja-JP" altLang="en-US" sz="2000" dirty="0">
                <a:latin typeface="メイリオ" pitchFamily="50" charset="-128"/>
                <a:ea typeface="メイリオ" pitchFamily="50" charset="-128"/>
              </a:rPr>
              <a:t>　　　　　　　増やしすぎないように注意する。</a:t>
            </a:r>
            <a:endParaRPr lang="en-US" altLang="ja-JP" sz="2000" dirty="0">
              <a:latin typeface="メイリオ" pitchFamily="50" charset="-128"/>
              <a:ea typeface="メイリオ" pitchFamily="50" charset="-128"/>
            </a:endParaRPr>
          </a:p>
          <a:p>
            <a:endParaRPr lang="en-US" altLang="ja-JP" sz="2000" dirty="0">
              <a:latin typeface="メイリオ" pitchFamily="50" charset="-128"/>
              <a:ea typeface="メイリオ" pitchFamily="50" charset="-128"/>
            </a:endParaRPr>
          </a:p>
          <a:p>
            <a:r>
              <a:rPr lang="ja-JP" altLang="en-US" sz="2000" dirty="0">
                <a:latin typeface="メイリオ" pitchFamily="50" charset="-128"/>
                <a:ea typeface="メイリオ" pitchFamily="50" charset="-128"/>
              </a:rPr>
              <a:t>ポイント③：多くの人を巻き込み、制度を構築する。</a:t>
            </a:r>
            <a:endParaRPr lang="en-US" altLang="ja-JP" sz="2000" dirty="0">
              <a:latin typeface="メイリオ" pitchFamily="50" charset="-128"/>
              <a:ea typeface="メイリオ" pitchFamily="50" charset="-128"/>
            </a:endParaRPr>
          </a:p>
          <a:p>
            <a:r>
              <a:rPr lang="ja-JP" altLang="en-US" sz="2000" dirty="0">
                <a:latin typeface="メイリオ" pitchFamily="50" charset="-128"/>
                <a:ea typeface="メイリオ" pitchFamily="50" charset="-128"/>
              </a:rPr>
              <a:t>　　　　　　→現場の意見を参考にすることで、皆が納得できる</a:t>
            </a:r>
            <a:endParaRPr lang="en-US" altLang="ja-JP" sz="2000" dirty="0">
              <a:latin typeface="メイリオ" pitchFamily="50" charset="-128"/>
              <a:ea typeface="メイリオ" pitchFamily="50" charset="-128"/>
            </a:endParaRPr>
          </a:p>
          <a:p>
            <a:r>
              <a:rPr lang="en-US" altLang="ja-JP" sz="2000" dirty="0">
                <a:latin typeface="メイリオ" pitchFamily="50" charset="-128"/>
                <a:ea typeface="メイリオ" pitchFamily="50" charset="-128"/>
              </a:rPr>
              <a:t>                  </a:t>
            </a:r>
            <a:r>
              <a:rPr lang="ja-JP" altLang="en-US" sz="2000" dirty="0">
                <a:latin typeface="メイリオ" pitchFamily="50" charset="-128"/>
                <a:ea typeface="メイリオ" pitchFamily="50" charset="-128"/>
              </a:rPr>
              <a:t>　人事制度とする。</a:t>
            </a:r>
            <a:endParaRPr lang="en-US" altLang="ja-JP" sz="2000" dirty="0">
              <a:latin typeface="メイリオ" pitchFamily="50" charset="-128"/>
              <a:ea typeface="メイリオ" pitchFamily="50" charset="-128"/>
            </a:endParaRPr>
          </a:p>
        </p:txBody>
      </p:sp>
      <p:sp>
        <p:nvSpPr>
          <p:cNvPr id="9" name="タイトル 1">
            <a:extLst>
              <a:ext uri="{FF2B5EF4-FFF2-40B4-BE49-F238E27FC236}">
                <a16:creationId xmlns:a16="http://schemas.microsoft.com/office/drawing/2014/main" id="{73C17AC4-F199-41B9-AA03-28C9C81887C6}"/>
              </a:ext>
            </a:extLst>
          </p:cNvPr>
          <p:cNvSpPr txBox="1">
            <a:spLocks/>
          </p:cNvSpPr>
          <p:nvPr/>
        </p:nvSpPr>
        <p:spPr>
          <a:xfrm>
            <a:off x="391885" y="265624"/>
            <a:ext cx="6394722" cy="477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8</a:t>
            </a:r>
            <a:r>
              <a:rPr lang="ja-JP" altLang="en-US" dirty="0" err="1"/>
              <a:t>．</a:t>
            </a:r>
            <a:r>
              <a:rPr lang="ja-JP" altLang="en-US" dirty="0"/>
              <a:t>職業能力評価基準活用事例</a:t>
            </a:r>
          </a:p>
        </p:txBody>
      </p:sp>
      <p:sp>
        <p:nvSpPr>
          <p:cNvPr id="7" name="正方形/長方形 6"/>
          <p:cNvSpPr/>
          <p:nvPr/>
        </p:nvSpPr>
        <p:spPr>
          <a:xfrm>
            <a:off x="413152" y="939859"/>
            <a:ext cx="8011886" cy="31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en-US" sz="2000" b="1" u="sng" dirty="0">
                <a:solidFill>
                  <a:schemeClr val="tx1"/>
                </a:solidFill>
                <a:latin typeface="メイリオ" pitchFamily="50" charset="-128"/>
                <a:ea typeface="メイリオ" pitchFamily="50" charset="-128"/>
              </a:rPr>
              <a:t>主なポイント</a:t>
            </a:r>
          </a:p>
        </p:txBody>
      </p:sp>
    </p:spTree>
    <p:extLst>
      <p:ext uri="{BB962C8B-B14F-4D97-AF65-F5344CB8AC3E}">
        <p14:creationId xmlns:p14="http://schemas.microsoft.com/office/powerpoint/2010/main" val="2791153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en-US" altLang="ja-JP"/>
              <a:t>Copyright © NISPlus Co.,LTD</a:t>
            </a:r>
            <a:endParaRPr lang="ja-JP" altLang="en-US" dirty="0"/>
          </a:p>
        </p:txBody>
      </p:sp>
      <p:sp>
        <p:nvSpPr>
          <p:cNvPr id="6" name="スライド番号プレースホルダー 5"/>
          <p:cNvSpPr>
            <a:spLocks noGrp="1"/>
          </p:cNvSpPr>
          <p:nvPr>
            <p:ph type="sldNum" sz="quarter" idx="12"/>
          </p:nvPr>
        </p:nvSpPr>
        <p:spPr/>
        <p:txBody>
          <a:bodyPr/>
          <a:lstStyle/>
          <a:p>
            <a:fld id="{E9C00F16-4FD0-4EF1-8A08-D88BD12000DA}" type="slidenum">
              <a:rPr lang="ja-JP" altLang="en-US" smtClean="0"/>
              <a:pPr/>
              <a:t>54</a:t>
            </a:fld>
            <a:endParaRPr lang="ja-JP" altLang="en-US"/>
          </a:p>
        </p:txBody>
      </p:sp>
      <p:sp>
        <p:nvSpPr>
          <p:cNvPr id="9" name="コンテンツ プレースホルダー 2">
            <a:extLst>
              <a:ext uri="{FF2B5EF4-FFF2-40B4-BE49-F238E27FC236}">
                <a16:creationId xmlns:a16="http://schemas.microsoft.com/office/drawing/2014/main" id="{CDFCBB37-902D-46C0-9AC7-060CEFF9ABE1}"/>
              </a:ext>
            </a:extLst>
          </p:cNvPr>
          <p:cNvSpPr>
            <a:spLocks noGrp="1"/>
          </p:cNvSpPr>
          <p:nvPr>
            <p:ph idx="1"/>
          </p:nvPr>
        </p:nvSpPr>
        <p:spPr>
          <a:xfrm>
            <a:off x="391885" y="2495330"/>
            <a:ext cx="8411203" cy="2429046"/>
          </a:xfrm>
        </p:spPr>
        <p:txBody>
          <a:bodyPr>
            <a:normAutofit/>
          </a:bodyPr>
          <a:lstStyle/>
          <a:p>
            <a:pPr marL="0" indent="0" algn="ctr">
              <a:buNone/>
            </a:pPr>
            <a:r>
              <a:rPr lang="ja-JP" altLang="en-US" sz="3200" dirty="0"/>
              <a:t>本日は長時間のセミナーにご参加いただき、</a:t>
            </a:r>
            <a:endParaRPr lang="en-US" altLang="ja-JP" sz="3200" dirty="0"/>
          </a:p>
          <a:p>
            <a:pPr marL="0" indent="0" algn="ctr">
              <a:buNone/>
            </a:pPr>
            <a:r>
              <a:rPr lang="ja-JP" altLang="en-US" sz="3200" dirty="0"/>
              <a:t>誠にありがとうございました。</a:t>
            </a:r>
            <a:endParaRPr lang="en-US" altLang="ja-JP" sz="3200" dirty="0"/>
          </a:p>
        </p:txBody>
      </p:sp>
    </p:spTree>
    <p:extLst>
      <p:ext uri="{BB962C8B-B14F-4D97-AF65-F5344CB8AC3E}">
        <p14:creationId xmlns:p14="http://schemas.microsoft.com/office/powerpoint/2010/main" val="210030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２．職業能力評価基準の各場面での活用</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6</a:t>
            </a:fld>
            <a:endParaRPr lang="ja-JP" altLang="en-US"/>
          </a:p>
        </p:txBody>
      </p:sp>
      <p:sp>
        <p:nvSpPr>
          <p:cNvPr id="6" name="コンテンツ プレースホルダー 2"/>
          <p:cNvSpPr>
            <a:spLocks noGrp="1"/>
          </p:cNvSpPr>
          <p:nvPr>
            <p:ph idx="1"/>
          </p:nvPr>
        </p:nvSpPr>
        <p:spPr>
          <a:xfrm>
            <a:off x="391885" y="1080655"/>
            <a:ext cx="8490857" cy="5096308"/>
          </a:xfrm>
        </p:spPr>
        <p:txBody>
          <a:bodyPr>
            <a:normAutofit lnSpcReduction="10000"/>
          </a:bodyPr>
          <a:lstStyle/>
          <a:p>
            <a:pPr fontAlgn="base">
              <a:buNone/>
            </a:pPr>
            <a:r>
              <a:rPr lang="ja-JP" altLang="en-US" b="1" dirty="0">
                <a:solidFill>
                  <a:srgbClr val="FF0000"/>
                </a:solidFill>
              </a:rPr>
              <a:t>（３）人事評価の資料として活用</a:t>
            </a:r>
          </a:p>
          <a:p>
            <a:pPr fontAlgn="base">
              <a:buNone/>
            </a:pPr>
            <a:r>
              <a:rPr lang="ja-JP" altLang="en-US" dirty="0"/>
              <a:t>　　企業内での人事制度は、経営方針や企業を取り巻く環境の変化に　応じて、評価制度自体の見直しやさらなる整備が必要になる場合が　あります。その際、職業能力評価基準を定めておくことで、人事制度の変更に対応した評価・処遇決定の資料として活用することができます。</a:t>
            </a:r>
            <a:endParaRPr lang="en-US" altLang="ja-JP" dirty="0"/>
          </a:p>
          <a:p>
            <a:pPr fontAlgn="base">
              <a:buNone/>
            </a:pPr>
            <a:endParaRPr lang="ja-JP" altLang="en-US" dirty="0"/>
          </a:p>
          <a:p>
            <a:pPr fontAlgn="base">
              <a:buNone/>
            </a:pPr>
            <a:r>
              <a:rPr lang="ja-JP" altLang="en-US" b="1" dirty="0">
                <a:solidFill>
                  <a:srgbClr val="FF0000"/>
                </a:solidFill>
              </a:rPr>
              <a:t>（４）採用や人事異動での活用</a:t>
            </a:r>
          </a:p>
          <a:p>
            <a:pPr fontAlgn="base">
              <a:buNone/>
            </a:pPr>
            <a:r>
              <a:rPr lang="ja-JP" altLang="en-US" dirty="0"/>
              <a:t>　　社内の人材ニーズの把握や人材戦略の計画実施に活用できます。</a:t>
            </a:r>
          </a:p>
          <a:p>
            <a:pPr fontAlgn="base">
              <a:spcBef>
                <a:spcPts val="0"/>
              </a:spcBef>
              <a:buNone/>
            </a:pPr>
            <a:r>
              <a:rPr lang="ja-JP" altLang="en-US" dirty="0"/>
              <a:t>　　また、ジョブ・カード制度を利用して採用を行う場合に、職業能力評価基準やモデル評価シートを活用できます。</a:t>
            </a:r>
            <a:endParaRPr lang="en-US" altLang="ja-JP" dirty="0"/>
          </a:p>
          <a:p>
            <a:pPr fontAlgn="base">
              <a:buNone/>
            </a:pPr>
            <a:endParaRPr lang="ja-JP" altLang="en-US" dirty="0"/>
          </a:p>
          <a:p>
            <a:pPr fontAlgn="base">
              <a:buNone/>
            </a:pPr>
            <a:r>
              <a:rPr lang="ja-JP" altLang="en-US" b="1" dirty="0">
                <a:solidFill>
                  <a:srgbClr val="FF0000"/>
                </a:solidFill>
              </a:rPr>
              <a:t>（５）研修や検定試験での活用</a:t>
            </a:r>
          </a:p>
          <a:p>
            <a:pPr fontAlgn="base">
              <a:buNone/>
            </a:pPr>
            <a:r>
              <a:rPr lang="ja-JP" altLang="en-US" dirty="0"/>
              <a:t>　　業界検定の構築や研修・教育のためのテキスト作成・講習に活用　することができます。</a:t>
            </a:r>
            <a:endParaRPr lang="ja-JP" altLang="en-US" i="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ひし形 48"/>
          <p:cNvSpPr/>
          <p:nvPr/>
        </p:nvSpPr>
        <p:spPr>
          <a:xfrm>
            <a:off x="51272" y="929966"/>
            <a:ext cx="432303" cy="5656805"/>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49917" y="994161"/>
            <a:ext cx="8327960" cy="1793864"/>
          </a:xfrm>
          <a:prstGeom prst="rect">
            <a:avLst/>
          </a:prstGeom>
          <a:solidFill>
            <a:srgbClr val="FFFFCC"/>
          </a:solid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549917" y="2859281"/>
            <a:ext cx="8327960" cy="1793864"/>
          </a:xfrm>
          <a:prstGeom prst="rect">
            <a:avLst/>
          </a:prstGeom>
          <a:solidFill>
            <a:srgbClr val="FFFFCC"/>
          </a:solid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514057" y="4724401"/>
            <a:ext cx="8327960" cy="1793864"/>
          </a:xfrm>
          <a:prstGeom prst="rect">
            <a:avLst/>
          </a:prstGeom>
          <a:solidFill>
            <a:srgbClr val="FFFFCC"/>
          </a:solid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a:t>２．職業能力評価基準の各場面での活用</a:t>
            </a:r>
            <a:endParaRPr kumimoji="1" lang="ja-JP" altLang="en-US" dirty="0"/>
          </a:p>
        </p:txBody>
      </p:sp>
      <p:sp>
        <p:nvSpPr>
          <p:cNvPr id="4" name="フッター プレースホルダ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 4"/>
          <p:cNvSpPr>
            <a:spLocks noGrp="1"/>
          </p:cNvSpPr>
          <p:nvPr>
            <p:ph type="sldNum" sz="quarter" idx="12"/>
          </p:nvPr>
        </p:nvSpPr>
        <p:spPr/>
        <p:txBody>
          <a:bodyPr/>
          <a:lstStyle/>
          <a:p>
            <a:fld id="{E9C00F16-4FD0-4EF1-8A08-D88BD12000DA}" type="slidenum">
              <a:rPr lang="ja-JP" altLang="en-US" smtClean="0"/>
              <a:pPr/>
              <a:t>7</a:t>
            </a:fld>
            <a:endParaRPr lang="ja-JP" altLang="en-US"/>
          </a:p>
        </p:txBody>
      </p:sp>
      <p:sp>
        <p:nvSpPr>
          <p:cNvPr id="3" name="角丸四角形 2"/>
          <p:cNvSpPr/>
          <p:nvPr/>
        </p:nvSpPr>
        <p:spPr>
          <a:xfrm>
            <a:off x="664767" y="1075074"/>
            <a:ext cx="2176208" cy="779928"/>
          </a:xfrm>
          <a:prstGeom prst="roundRect">
            <a:avLst/>
          </a:prstGeom>
          <a:gradFill>
            <a:gsLst>
              <a:gs pos="0">
                <a:schemeClr val="accent6">
                  <a:lumMod val="20000"/>
                  <a:lumOff val="80000"/>
                </a:schemeClr>
              </a:gs>
              <a:gs pos="50000">
                <a:schemeClr val="accent6">
                  <a:lumMod val="20000"/>
                  <a:lumOff val="80000"/>
                </a:schemeClr>
              </a:gs>
              <a:gs pos="100000">
                <a:schemeClr val="accent6">
                  <a:lumMod val="105000"/>
                  <a:satMod val="109000"/>
                  <a:tint val="81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t>効果的な人材育成を行いたい</a:t>
            </a:r>
          </a:p>
        </p:txBody>
      </p:sp>
      <p:sp>
        <p:nvSpPr>
          <p:cNvPr id="7" name="角丸四角形 6"/>
          <p:cNvSpPr/>
          <p:nvPr/>
        </p:nvSpPr>
        <p:spPr>
          <a:xfrm>
            <a:off x="664765" y="1934929"/>
            <a:ext cx="2168081" cy="779928"/>
          </a:xfrm>
          <a:prstGeom prst="roundRect">
            <a:avLst/>
          </a:prstGeom>
          <a:gradFill>
            <a:gsLst>
              <a:gs pos="0">
                <a:schemeClr val="accent6">
                  <a:lumMod val="20000"/>
                  <a:lumOff val="80000"/>
                </a:schemeClr>
              </a:gs>
              <a:gs pos="50000">
                <a:schemeClr val="accent6">
                  <a:lumMod val="20000"/>
                  <a:lumOff val="80000"/>
                </a:schemeClr>
              </a:gs>
              <a:gs pos="100000">
                <a:schemeClr val="accent6">
                  <a:lumMod val="105000"/>
                  <a:satMod val="109000"/>
                  <a:tint val="81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t>評価者の目線を合わせ、評価のレベルを向上させたい</a:t>
            </a:r>
          </a:p>
        </p:txBody>
      </p:sp>
      <p:sp>
        <p:nvSpPr>
          <p:cNvPr id="8" name="角丸四角形 7"/>
          <p:cNvSpPr/>
          <p:nvPr/>
        </p:nvSpPr>
        <p:spPr>
          <a:xfrm>
            <a:off x="664767" y="3324524"/>
            <a:ext cx="2176208" cy="779928"/>
          </a:xfrm>
          <a:prstGeom prst="roundRect">
            <a:avLst/>
          </a:prstGeom>
          <a:gradFill>
            <a:gsLst>
              <a:gs pos="0">
                <a:schemeClr val="accent6">
                  <a:lumMod val="20000"/>
                  <a:lumOff val="80000"/>
                </a:schemeClr>
              </a:gs>
              <a:gs pos="50000">
                <a:schemeClr val="accent6">
                  <a:lumMod val="20000"/>
                  <a:lumOff val="80000"/>
                </a:schemeClr>
              </a:gs>
              <a:gs pos="100000">
                <a:schemeClr val="accent6">
                  <a:lumMod val="105000"/>
                  <a:satMod val="109000"/>
                  <a:tint val="81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t>自社が求める人材像を明確にしたい</a:t>
            </a:r>
          </a:p>
        </p:txBody>
      </p:sp>
      <p:sp>
        <p:nvSpPr>
          <p:cNvPr id="9" name="角丸四角形 8"/>
          <p:cNvSpPr/>
          <p:nvPr/>
        </p:nvSpPr>
        <p:spPr>
          <a:xfrm>
            <a:off x="664767" y="5132754"/>
            <a:ext cx="2176208" cy="779928"/>
          </a:xfrm>
          <a:prstGeom prst="roundRect">
            <a:avLst/>
          </a:prstGeom>
          <a:gradFill>
            <a:gsLst>
              <a:gs pos="0">
                <a:schemeClr val="accent6">
                  <a:lumMod val="20000"/>
                  <a:lumOff val="80000"/>
                </a:schemeClr>
              </a:gs>
              <a:gs pos="50000">
                <a:schemeClr val="accent6">
                  <a:lumMod val="20000"/>
                  <a:lumOff val="80000"/>
                </a:schemeClr>
              </a:gs>
              <a:gs pos="100000">
                <a:schemeClr val="accent6">
                  <a:lumMod val="105000"/>
                  <a:satMod val="109000"/>
                  <a:tint val="81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t>効果的</a:t>
            </a:r>
            <a:r>
              <a:rPr lang="ja-JP" altLang="en-US" sz="1400" dirty="0"/>
              <a:t>な採用面接を行いたい</a:t>
            </a:r>
            <a:endParaRPr kumimoji="1" lang="ja-JP" altLang="en-US" sz="1400" dirty="0"/>
          </a:p>
        </p:txBody>
      </p:sp>
      <p:sp>
        <p:nvSpPr>
          <p:cNvPr id="10" name="正方形/長方形 9"/>
          <p:cNvSpPr/>
          <p:nvPr/>
        </p:nvSpPr>
        <p:spPr>
          <a:xfrm>
            <a:off x="3424518" y="834889"/>
            <a:ext cx="1649506" cy="568337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職業能力</a:t>
            </a:r>
            <a:endParaRPr kumimoji="1" lang="en-US" altLang="ja-JP" b="1" dirty="0">
              <a:solidFill>
                <a:schemeClr val="bg1"/>
              </a:solidFill>
            </a:endParaRPr>
          </a:p>
          <a:p>
            <a:pPr algn="ctr"/>
            <a:r>
              <a:rPr lang="ja-JP" altLang="en-US" b="1" dirty="0">
                <a:solidFill>
                  <a:schemeClr val="bg1"/>
                </a:solidFill>
              </a:rPr>
              <a:t>評価基準</a:t>
            </a:r>
            <a:endParaRPr kumimoji="1" lang="ja-JP" altLang="en-US" b="1" dirty="0">
              <a:solidFill>
                <a:schemeClr val="bg1"/>
              </a:solidFill>
            </a:endParaRPr>
          </a:p>
        </p:txBody>
      </p:sp>
      <p:sp>
        <p:nvSpPr>
          <p:cNvPr id="19" name="円/楕円 18"/>
          <p:cNvSpPr/>
          <p:nvPr/>
        </p:nvSpPr>
        <p:spPr>
          <a:xfrm>
            <a:off x="5450539" y="1075075"/>
            <a:ext cx="1474442" cy="77992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キャリアマップ</a:t>
            </a:r>
          </a:p>
        </p:txBody>
      </p:sp>
      <p:sp>
        <p:nvSpPr>
          <p:cNvPr id="20" name="雲 19"/>
          <p:cNvSpPr/>
          <p:nvPr/>
        </p:nvSpPr>
        <p:spPr>
          <a:xfrm>
            <a:off x="5342966" y="1855001"/>
            <a:ext cx="3495983" cy="936000"/>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endParaRPr kumimoji="1" lang="ja-JP" altLang="en-US" sz="1400" dirty="0">
              <a:solidFill>
                <a:schemeClr val="tx1"/>
              </a:solidFill>
            </a:endParaRPr>
          </a:p>
        </p:txBody>
      </p:sp>
      <p:sp>
        <p:nvSpPr>
          <p:cNvPr id="22" name="円/楕円 21"/>
          <p:cNvSpPr/>
          <p:nvPr/>
        </p:nvSpPr>
        <p:spPr>
          <a:xfrm>
            <a:off x="7185217" y="1075075"/>
            <a:ext cx="1474442" cy="77992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職業能力評価シート</a:t>
            </a:r>
          </a:p>
        </p:txBody>
      </p:sp>
      <p:sp>
        <p:nvSpPr>
          <p:cNvPr id="23" name="雲 22"/>
          <p:cNvSpPr/>
          <p:nvPr/>
        </p:nvSpPr>
        <p:spPr>
          <a:xfrm>
            <a:off x="5342965" y="3676577"/>
            <a:ext cx="3495983" cy="859855"/>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endParaRPr lang="ja-JP" altLang="en-US" sz="1400" dirty="0">
              <a:solidFill>
                <a:schemeClr val="tx1"/>
              </a:solidFill>
            </a:endParaRPr>
          </a:p>
        </p:txBody>
      </p:sp>
      <p:sp>
        <p:nvSpPr>
          <p:cNvPr id="24" name="雲 23"/>
          <p:cNvSpPr/>
          <p:nvPr/>
        </p:nvSpPr>
        <p:spPr>
          <a:xfrm>
            <a:off x="5342964" y="5498152"/>
            <a:ext cx="3495983" cy="859855"/>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endParaRPr kumimoji="1" lang="ja-JP" altLang="en-US" sz="1400" dirty="0">
              <a:solidFill>
                <a:schemeClr val="tx1"/>
              </a:solidFill>
            </a:endParaRPr>
          </a:p>
        </p:txBody>
      </p:sp>
      <p:sp>
        <p:nvSpPr>
          <p:cNvPr id="21" name="テキスト ボックス 20"/>
          <p:cNvSpPr txBox="1"/>
          <p:nvPr/>
        </p:nvSpPr>
        <p:spPr>
          <a:xfrm>
            <a:off x="5666532" y="1934516"/>
            <a:ext cx="2685351" cy="830997"/>
          </a:xfrm>
          <a:prstGeom prst="rect">
            <a:avLst/>
          </a:prstGeom>
          <a:noFill/>
        </p:spPr>
        <p:txBody>
          <a:bodyPr wrap="none" rtlCol="0">
            <a:spAutoFit/>
          </a:bodyPr>
          <a:lstStyle/>
          <a:p>
            <a:pPr marL="285750" indent="-285750">
              <a:buFont typeface="Arial" panose="020B0604020202020204" pitchFamily="34" charset="0"/>
              <a:buChar char="•"/>
            </a:pPr>
            <a:r>
              <a:rPr lang="ja-JP" altLang="en-US" sz="1200" dirty="0"/>
              <a:t>効果的な能力開発、評価レベルの</a:t>
            </a:r>
            <a:br>
              <a:rPr lang="en-US" altLang="ja-JP" sz="1200" dirty="0"/>
            </a:br>
            <a:r>
              <a:rPr lang="ja-JP" altLang="en-US" sz="1200" dirty="0"/>
              <a:t>向上</a:t>
            </a:r>
          </a:p>
          <a:p>
            <a:pPr marL="285750" indent="-285750">
              <a:buFont typeface="Arial" panose="020B0604020202020204" pitchFamily="34" charset="0"/>
              <a:buChar char="•"/>
            </a:pPr>
            <a:r>
              <a:rPr lang="ja-JP" altLang="en-US" sz="1200" dirty="0"/>
              <a:t>キャリアパスの明確化</a:t>
            </a:r>
          </a:p>
          <a:p>
            <a:pPr marL="285750" indent="-285750">
              <a:buFont typeface="Arial" panose="020B0604020202020204" pitchFamily="34" charset="0"/>
              <a:buChar char="•"/>
            </a:pPr>
            <a:r>
              <a:rPr lang="ja-JP" altLang="en-US" sz="1200" dirty="0"/>
              <a:t>人材の早期育成</a:t>
            </a:r>
          </a:p>
        </p:txBody>
      </p:sp>
      <p:sp>
        <p:nvSpPr>
          <p:cNvPr id="27" name="テキスト ボックス 26"/>
          <p:cNvSpPr txBox="1"/>
          <p:nvPr/>
        </p:nvSpPr>
        <p:spPr>
          <a:xfrm>
            <a:off x="5576745" y="3783338"/>
            <a:ext cx="3281668" cy="646331"/>
          </a:xfrm>
          <a:prstGeom prst="rect">
            <a:avLst/>
          </a:prstGeom>
          <a:noFill/>
        </p:spPr>
        <p:txBody>
          <a:bodyPr wrap="none" rtlCol="0">
            <a:spAutoFit/>
          </a:bodyPr>
          <a:lstStyle>
            <a:defPPr>
              <a:defRPr lang="ja-JP"/>
            </a:defPPr>
            <a:lvl1pPr marL="285750" indent="-285750">
              <a:buFont typeface="Arial" panose="020B0604020202020204" pitchFamily="34" charset="0"/>
              <a:buChar char="•"/>
              <a:defRPr sz="1200"/>
            </a:lvl1pPr>
          </a:lstStyle>
          <a:p>
            <a:r>
              <a:rPr lang="ja-JP" altLang="en-US" dirty="0"/>
              <a:t>社内外への人材スペックの明確化</a:t>
            </a:r>
            <a:endParaRPr lang="en-US" altLang="ja-JP" dirty="0"/>
          </a:p>
          <a:p>
            <a:r>
              <a:rPr lang="ja-JP" altLang="en-US" dirty="0"/>
              <a:t>異なる部署間でのスキル水準のすり合わせ</a:t>
            </a:r>
            <a:endParaRPr lang="en-US" altLang="ja-JP" dirty="0"/>
          </a:p>
          <a:p>
            <a:r>
              <a:rPr lang="ja-JP" altLang="en-US" dirty="0"/>
              <a:t>人材の社内公募への活用</a:t>
            </a:r>
          </a:p>
        </p:txBody>
      </p:sp>
      <p:sp>
        <p:nvSpPr>
          <p:cNvPr id="28" name="テキスト ボックス 27"/>
          <p:cNvSpPr txBox="1"/>
          <p:nvPr/>
        </p:nvSpPr>
        <p:spPr>
          <a:xfrm>
            <a:off x="5721015" y="5628898"/>
            <a:ext cx="2993127" cy="646331"/>
          </a:xfrm>
          <a:prstGeom prst="rect">
            <a:avLst/>
          </a:prstGeom>
          <a:noFill/>
        </p:spPr>
        <p:txBody>
          <a:bodyPr wrap="none" rtlCol="0">
            <a:spAutoFit/>
          </a:bodyPr>
          <a:lstStyle/>
          <a:p>
            <a:pPr marL="285750" indent="-285750">
              <a:buFont typeface="Arial" panose="020B0604020202020204" pitchFamily="34" charset="0"/>
              <a:buChar char="•"/>
            </a:pPr>
            <a:r>
              <a:rPr lang="ja-JP" altLang="en-US" sz="1200" dirty="0"/>
              <a:t>効果的な能力開発、評価レベルの向上</a:t>
            </a:r>
            <a:endParaRPr lang="en-US" altLang="ja-JP" sz="1200" dirty="0"/>
          </a:p>
          <a:p>
            <a:pPr marL="285750" indent="-285750">
              <a:buFont typeface="Arial" panose="020B0604020202020204" pitchFamily="34" charset="0"/>
              <a:buChar char="•"/>
            </a:pPr>
            <a:r>
              <a:rPr lang="ja-JP" altLang="en-US" sz="1200" dirty="0"/>
              <a:t>キャリアパスの明確化</a:t>
            </a:r>
            <a:endParaRPr lang="en-US" altLang="ja-JP" sz="1200" dirty="0"/>
          </a:p>
          <a:p>
            <a:pPr marL="285750" indent="-285750">
              <a:buFont typeface="Arial" panose="020B0604020202020204" pitchFamily="34" charset="0"/>
              <a:buChar char="•"/>
            </a:pPr>
            <a:r>
              <a:rPr lang="ja-JP" altLang="en-US" sz="1200" dirty="0"/>
              <a:t>人材の早期育成</a:t>
            </a:r>
          </a:p>
        </p:txBody>
      </p:sp>
      <p:sp>
        <p:nvSpPr>
          <p:cNvPr id="29" name="円/楕円 28"/>
          <p:cNvSpPr/>
          <p:nvPr/>
        </p:nvSpPr>
        <p:spPr>
          <a:xfrm>
            <a:off x="6353734" y="2927664"/>
            <a:ext cx="1474442" cy="77992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人材要件</a:t>
            </a:r>
            <a:endParaRPr kumimoji="1" lang="en-US" altLang="ja-JP" sz="1400" dirty="0">
              <a:solidFill>
                <a:schemeClr val="tx1"/>
              </a:solidFill>
            </a:endParaRPr>
          </a:p>
          <a:p>
            <a:pPr algn="ctr"/>
            <a:r>
              <a:rPr lang="ja-JP" altLang="en-US" sz="1400" dirty="0">
                <a:solidFill>
                  <a:schemeClr val="tx1"/>
                </a:solidFill>
              </a:rPr>
              <a:t>統括表</a:t>
            </a:r>
            <a:endParaRPr kumimoji="1" lang="ja-JP" altLang="en-US" sz="1400" dirty="0">
              <a:solidFill>
                <a:schemeClr val="tx1"/>
              </a:solidFill>
            </a:endParaRPr>
          </a:p>
        </p:txBody>
      </p:sp>
      <p:sp>
        <p:nvSpPr>
          <p:cNvPr id="30" name="円/楕円 29"/>
          <p:cNvSpPr/>
          <p:nvPr/>
        </p:nvSpPr>
        <p:spPr>
          <a:xfrm>
            <a:off x="6353734" y="4766193"/>
            <a:ext cx="1474442" cy="77992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人材要件</a:t>
            </a:r>
            <a:endParaRPr kumimoji="1" lang="en-US" altLang="ja-JP" sz="1400" dirty="0">
              <a:solidFill>
                <a:schemeClr val="tx1"/>
              </a:solidFill>
            </a:endParaRPr>
          </a:p>
          <a:p>
            <a:pPr algn="ctr"/>
            <a:r>
              <a:rPr lang="ja-JP" altLang="en-US" sz="1400" dirty="0">
                <a:solidFill>
                  <a:schemeClr val="tx1"/>
                </a:solidFill>
              </a:rPr>
              <a:t>確認表</a:t>
            </a:r>
            <a:endParaRPr kumimoji="1" lang="ja-JP" altLang="en-US" sz="1400" dirty="0">
              <a:solidFill>
                <a:schemeClr val="tx1"/>
              </a:solidFill>
            </a:endParaRPr>
          </a:p>
        </p:txBody>
      </p:sp>
      <p:sp>
        <p:nvSpPr>
          <p:cNvPr id="32" name="テキスト ボックス 31"/>
          <p:cNvSpPr txBox="1"/>
          <p:nvPr/>
        </p:nvSpPr>
        <p:spPr>
          <a:xfrm>
            <a:off x="6406317" y="5315288"/>
            <a:ext cx="1513556" cy="230832"/>
          </a:xfrm>
          <a:prstGeom prst="rect">
            <a:avLst/>
          </a:prstGeom>
          <a:noFill/>
        </p:spPr>
        <p:txBody>
          <a:bodyPr wrap="none" rtlCol="0">
            <a:spAutoFit/>
          </a:bodyPr>
          <a:lstStyle>
            <a:defPPr>
              <a:defRPr lang="ja-JP"/>
            </a:defPPr>
            <a:lvl1pPr marL="285750" indent="-285750">
              <a:buFont typeface="Arial" panose="020B0604020202020204" pitchFamily="34" charset="0"/>
              <a:buChar char="•"/>
              <a:defRPr sz="1200"/>
            </a:lvl1pPr>
          </a:lstStyle>
          <a:p>
            <a:pPr marL="0" indent="0">
              <a:buNone/>
            </a:pPr>
            <a:r>
              <a:rPr lang="ja-JP" altLang="en-US" sz="900" dirty="0"/>
              <a:t>（中途採用面接評価シート）</a:t>
            </a:r>
          </a:p>
        </p:txBody>
      </p:sp>
      <p:cxnSp>
        <p:nvCxnSpPr>
          <p:cNvPr id="33" name="直線矢印コネクタ 32"/>
          <p:cNvCxnSpPr/>
          <p:nvPr/>
        </p:nvCxnSpPr>
        <p:spPr>
          <a:xfrm>
            <a:off x="6726984" y="1216188"/>
            <a:ext cx="648000" cy="0"/>
          </a:xfrm>
          <a:prstGeom prst="straightConnector1">
            <a:avLst/>
          </a:prstGeom>
          <a:ln w="34925">
            <a:tailEnd type="triangle"/>
          </a:ln>
        </p:spPr>
        <p:style>
          <a:lnRef idx="3">
            <a:schemeClr val="accent6"/>
          </a:lnRef>
          <a:fillRef idx="0">
            <a:schemeClr val="accent6"/>
          </a:fillRef>
          <a:effectRef idx="2">
            <a:schemeClr val="accent6"/>
          </a:effectRef>
          <a:fontRef idx="minor">
            <a:schemeClr val="tx1"/>
          </a:fontRef>
        </p:style>
      </p:cxnSp>
      <p:cxnSp>
        <p:nvCxnSpPr>
          <p:cNvPr id="35" name="直線矢印コネクタ 34"/>
          <p:cNvCxnSpPr/>
          <p:nvPr/>
        </p:nvCxnSpPr>
        <p:spPr>
          <a:xfrm rot="10800000">
            <a:off x="6709049" y="1673386"/>
            <a:ext cx="648000" cy="0"/>
          </a:xfrm>
          <a:prstGeom prst="straightConnector1">
            <a:avLst/>
          </a:prstGeom>
          <a:ln w="34925">
            <a:tailEnd type="triangle"/>
          </a:ln>
        </p:spPr>
        <p:style>
          <a:lnRef idx="3">
            <a:schemeClr val="accent6"/>
          </a:lnRef>
          <a:fillRef idx="0">
            <a:schemeClr val="accent6"/>
          </a:fillRef>
          <a:effectRef idx="2">
            <a:schemeClr val="accent6"/>
          </a:effectRef>
          <a:fontRef idx="minor">
            <a:schemeClr val="tx1"/>
          </a:fontRef>
        </p:style>
      </p:cxnSp>
      <p:sp>
        <p:nvSpPr>
          <p:cNvPr id="34" name="テキスト ボックス 33"/>
          <p:cNvSpPr txBox="1"/>
          <p:nvPr/>
        </p:nvSpPr>
        <p:spPr>
          <a:xfrm flipH="1">
            <a:off x="6859442" y="1228855"/>
            <a:ext cx="235547" cy="461665"/>
          </a:xfrm>
          <a:prstGeom prst="rect">
            <a:avLst/>
          </a:prstGeom>
          <a:noFill/>
        </p:spPr>
        <p:txBody>
          <a:bodyPr wrap="square" rtlCol="0">
            <a:spAutoFit/>
          </a:bodyPr>
          <a:lstStyle/>
          <a:p>
            <a:r>
              <a:rPr kumimoji="1" lang="ja-JP" altLang="en-US" sz="1200" dirty="0"/>
              <a:t>連動</a:t>
            </a:r>
          </a:p>
        </p:txBody>
      </p:sp>
      <p:sp>
        <p:nvSpPr>
          <p:cNvPr id="36" name="正方形/長方形 35"/>
          <p:cNvSpPr/>
          <p:nvPr/>
        </p:nvSpPr>
        <p:spPr>
          <a:xfrm>
            <a:off x="8392254" y="886541"/>
            <a:ext cx="681967" cy="5206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8353495" y="885142"/>
            <a:ext cx="723275" cy="507831"/>
          </a:xfrm>
          <a:prstGeom prst="rect">
            <a:avLst/>
          </a:prstGeom>
          <a:noFill/>
        </p:spPr>
        <p:txBody>
          <a:bodyPr wrap="none" rtlCol="0">
            <a:spAutoFit/>
          </a:bodyPr>
          <a:lstStyle/>
          <a:p>
            <a:r>
              <a:rPr kumimoji="1" lang="en-US" altLang="ja-JP" sz="900" dirty="0"/>
              <a:t>OJT</a:t>
            </a:r>
            <a:r>
              <a:rPr kumimoji="1" lang="ja-JP" altLang="en-US" sz="900" dirty="0"/>
              <a:t>コミュニ</a:t>
            </a:r>
            <a:endParaRPr kumimoji="1" lang="en-US" altLang="ja-JP" sz="900" dirty="0"/>
          </a:p>
          <a:p>
            <a:r>
              <a:rPr kumimoji="1" lang="ja-JP" altLang="en-US" sz="900" dirty="0"/>
              <a:t>ケーション</a:t>
            </a:r>
            <a:endParaRPr kumimoji="1" lang="en-US" altLang="ja-JP" sz="900" dirty="0"/>
          </a:p>
          <a:p>
            <a:r>
              <a:rPr kumimoji="1" lang="ja-JP" altLang="en-US" sz="900" dirty="0"/>
              <a:t>シート</a:t>
            </a:r>
          </a:p>
        </p:txBody>
      </p:sp>
      <p:sp>
        <p:nvSpPr>
          <p:cNvPr id="40" name="正方形/長方形 39"/>
          <p:cNvSpPr/>
          <p:nvPr/>
        </p:nvSpPr>
        <p:spPr>
          <a:xfrm>
            <a:off x="8398007" y="1594680"/>
            <a:ext cx="681967" cy="5206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8327128" y="1684548"/>
            <a:ext cx="829073" cy="369332"/>
          </a:xfrm>
          <a:prstGeom prst="rect">
            <a:avLst/>
          </a:prstGeom>
          <a:noFill/>
        </p:spPr>
        <p:txBody>
          <a:bodyPr wrap="none" rtlCol="0">
            <a:spAutoFit/>
          </a:bodyPr>
          <a:lstStyle/>
          <a:p>
            <a:r>
              <a:rPr kumimoji="1" lang="ja-JP" altLang="en-US" sz="900" dirty="0"/>
              <a:t>その他、関連</a:t>
            </a:r>
            <a:endParaRPr kumimoji="1" lang="en-US" altLang="ja-JP" sz="900" dirty="0"/>
          </a:p>
          <a:p>
            <a:r>
              <a:rPr lang="ja-JP" altLang="en-US" sz="900" dirty="0"/>
              <a:t>ツール</a:t>
            </a:r>
            <a:endParaRPr lang="en-US" altLang="ja-JP" sz="900" dirty="0"/>
          </a:p>
        </p:txBody>
      </p:sp>
      <p:sp>
        <p:nvSpPr>
          <p:cNvPr id="41" name="角丸四角形吹き出し 40"/>
          <p:cNvSpPr/>
          <p:nvPr/>
        </p:nvSpPr>
        <p:spPr>
          <a:xfrm>
            <a:off x="3645863" y="1075074"/>
            <a:ext cx="1298753" cy="1852590"/>
          </a:xfrm>
          <a:prstGeom prst="wedgeRoundRectCallout">
            <a:avLst>
              <a:gd name="adj1" fmla="val -4267"/>
              <a:gd name="adj2" fmla="val 73630"/>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645863" y="1243772"/>
            <a:ext cx="1317610" cy="147732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171450" indent="-171450">
              <a:buFont typeface="Arial" panose="020B0604020202020204" pitchFamily="34" charset="0"/>
              <a:buChar char="•"/>
            </a:pPr>
            <a:r>
              <a:rPr lang="ja-JP" altLang="en-US" sz="1000" dirty="0">
                <a:solidFill>
                  <a:schemeClr val="bg1"/>
                </a:solidFill>
              </a:rPr>
              <a:t>業種毎の評価基準</a:t>
            </a:r>
            <a:endParaRPr lang="en-US" altLang="ja-JP" sz="1000" dirty="0">
              <a:solidFill>
                <a:schemeClr val="bg1"/>
              </a:solidFill>
            </a:endParaRPr>
          </a:p>
          <a:p>
            <a:pPr marL="171450" indent="-171450">
              <a:buFont typeface="Arial" panose="020B0604020202020204" pitchFamily="34" charset="0"/>
              <a:buChar char="•"/>
            </a:pPr>
            <a:r>
              <a:rPr kumimoji="1" lang="ja-JP" altLang="en-US" sz="1000" dirty="0">
                <a:solidFill>
                  <a:schemeClr val="bg1"/>
                </a:solidFill>
              </a:rPr>
              <a:t>業種横断的な事務系職種</a:t>
            </a:r>
            <a:r>
              <a:rPr lang="ja-JP" altLang="en-US" sz="1000" dirty="0">
                <a:solidFill>
                  <a:schemeClr val="bg1"/>
                </a:solidFill>
              </a:rPr>
              <a:t>の評価基準を整備</a:t>
            </a:r>
            <a:endParaRPr lang="en-US" altLang="ja-JP" sz="1000" dirty="0">
              <a:solidFill>
                <a:schemeClr val="bg1"/>
              </a:solidFill>
            </a:endParaRPr>
          </a:p>
          <a:p>
            <a:pPr marL="171450" indent="-171450">
              <a:buFont typeface="Arial" panose="020B0604020202020204" pitchFamily="34" charset="0"/>
              <a:buChar char="•"/>
            </a:pPr>
            <a:endParaRPr kumimoji="1" lang="en-US" altLang="ja-JP" sz="1000" dirty="0">
              <a:solidFill>
                <a:schemeClr val="bg1"/>
              </a:solidFill>
            </a:endParaRPr>
          </a:p>
          <a:p>
            <a:pPr marL="171450" indent="-171450">
              <a:buFont typeface="Arial" panose="020B0604020202020204" pitchFamily="34" charset="0"/>
              <a:buChar char="•"/>
            </a:pPr>
            <a:endParaRPr lang="en-US" altLang="ja-JP" sz="1000" dirty="0">
              <a:solidFill>
                <a:schemeClr val="bg1"/>
              </a:solidFill>
            </a:endParaRPr>
          </a:p>
          <a:p>
            <a:r>
              <a:rPr kumimoji="1" lang="ja-JP" altLang="en-US" sz="1000" dirty="0">
                <a:solidFill>
                  <a:schemeClr val="bg1"/>
                </a:solidFill>
              </a:rPr>
              <a:t>（</a:t>
            </a:r>
            <a:r>
              <a:rPr kumimoji="1" lang="en-US" altLang="ja-JP" sz="1000" dirty="0">
                <a:solidFill>
                  <a:schemeClr val="bg1"/>
                </a:solidFill>
              </a:rPr>
              <a:t>2016</a:t>
            </a:r>
            <a:r>
              <a:rPr kumimoji="1" lang="ja-JP" altLang="en-US" sz="1000" dirty="0">
                <a:solidFill>
                  <a:schemeClr val="bg1"/>
                </a:solidFill>
              </a:rPr>
              <a:t>年</a:t>
            </a:r>
            <a:r>
              <a:rPr kumimoji="1" lang="en-US" altLang="ja-JP" sz="1000" dirty="0">
                <a:solidFill>
                  <a:schemeClr val="bg1"/>
                </a:solidFill>
              </a:rPr>
              <a:t>5</a:t>
            </a:r>
            <a:r>
              <a:rPr kumimoji="1" lang="ja-JP" altLang="en-US" sz="1000" dirty="0">
                <a:solidFill>
                  <a:schemeClr val="bg1"/>
                </a:solidFill>
              </a:rPr>
              <a:t>月末現在、</a:t>
            </a:r>
            <a:r>
              <a:rPr kumimoji="1" lang="en-US" altLang="ja-JP" sz="1000" dirty="0">
                <a:solidFill>
                  <a:schemeClr val="bg1"/>
                </a:solidFill>
              </a:rPr>
              <a:t>54</a:t>
            </a:r>
            <a:r>
              <a:rPr lang="ja-JP" altLang="en-US" sz="1000" dirty="0">
                <a:solidFill>
                  <a:schemeClr val="bg1"/>
                </a:solidFill>
              </a:rPr>
              <a:t>業種を整備済み</a:t>
            </a:r>
            <a:endParaRPr kumimoji="1" lang="ja-JP" altLang="en-US" sz="1000" dirty="0">
              <a:solidFill>
                <a:schemeClr val="bg1"/>
              </a:solidFill>
            </a:endParaRPr>
          </a:p>
        </p:txBody>
      </p:sp>
      <p:sp>
        <p:nvSpPr>
          <p:cNvPr id="44" name="角丸四角形吹き出し 43"/>
          <p:cNvSpPr/>
          <p:nvPr/>
        </p:nvSpPr>
        <p:spPr>
          <a:xfrm>
            <a:off x="3655291" y="4504409"/>
            <a:ext cx="1298753" cy="1852590"/>
          </a:xfrm>
          <a:prstGeom prst="wedgeRoundRectCallout">
            <a:avLst>
              <a:gd name="adj1" fmla="val 10919"/>
              <a:gd name="adj2" fmla="val -80251"/>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3661381" y="4556019"/>
            <a:ext cx="1317610" cy="178510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171450" indent="-171450">
              <a:buFont typeface="Arial" panose="020B0604020202020204" pitchFamily="34" charset="0"/>
              <a:buChar char="•"/>
            </a:pPr>
            <a:r>
              <a:rPr lang="ja-JP" altLang="en-US" sz="1000" dirty="0">
                <a:solidFill>
                  <a:schemeClr val="bg1"/>
                </a:solidFill>
              </a:rPr>
              <a:t>労働者が保有すべき「職業能力」（</a:t>
            </a:r>
            <a:r>
              <a:rPr lang="en-US" altLang="ja-JP" sz="1000" dirty="0">
                <a:solidFill>
                  <a:schemeClr val="bg1"/>
                </a:solidFill>
              </a:rPr>
              <a:t>※</a:t>
            </a:r>
            <a:r>
              <a:rPr lang="ja-JP" altLang="en-US" sz="1000" dirty="0">
                <a:solidFill>
                  <a:schemeClr val="bg1"/>
                </a:solidFill>
              </a:rPr>
              <a:t>）を職務行動例として明確化し、整備・体系化したもの（職業能力の辞書）</a:t>
            </a:r>
            <a:endParaRPr kumimoji="1" lang="en-US" altLang="ja-JP" sz="1000" dirty="0">
              <a:solidFill>
                <a:schemeClr val="bg1"/>
              </a:solidFill>
            </a:endParaRPr>
          </a:p>
          <a:p>
            <a:pPr marL="171450" indent="-171450">
              <a:buFont typeface="Arial" panose="020B0604020202020204" pitchFamily="34" charset="0"/>
              <a:buChar char="•"/>
            </a:pPr>
            <a:endParaRPr lang="en-US" altLang="ja-JP" sz="1000" dirty="0">
              <a:solidFill>
                <a:schemeClr val="bg1"/>
              </a:solidFill>
            </a:endParaRPr>
          </a:p>
          <a:p>
            <a:r>
              <a:rPr kumimoji="1" lang="ja-JP" altLang="en-US" sz="1000" dirty="0">
                <a:solidFill>
                  <a:schemeClr val="bg1"/>
                </a:solidFill>
              </a:rPr>
              <a:t>（</a:t>
            </a:r>
            <a:r>
              <a:rPr kumimoji="1" lang="en-US" altLang="ja-JP" sz="1000" dirty="0">
                <a:solidFill>
                  <a:schemeClr val="bg1"/>
                </a:solidFill>
              </a:rPr>
              <a:t>※</a:t>
            </a:r>
            <a:r>
              <a:rPr kumimoji="1" lang="ja-JP" altLang="en-US" sz="1000" dirty="0">
                <a:solidFill>
                  <a:schemeClr val="bg1"/>
                </a:solidFill>
              </a:rPr>
              <a:t>）職務を遂行するために必要な「知識」、「技能・技術」のこと</a:t>
            </a:r>
          </a:p>
        </p:txBody>
      </p:sp>
      <p:sp>
        <p:nvSpPr>
          <p:cNvPr id="46" name="テキスト ボックス 45"/>
          <p:cNvSpPr txBox="1"/>
          <p:nvPr/>
        </p:nvSpPr>
        <p:spPr>
          <a:xfrm>
            <a:off x="6578071" y="729911"/>
            <a:ext cx="872355" cy="400110"/>
          </a:xfrm>
          <a:prstGeom prst="rect">
            <a:avLst/>
          </a:prstGeom>
          <a:noFill/>
        </p:spPr>
        <p:txBody>
          <a:bodyPr wrap="none" rtlCol="0">
            <a:spAutoFit/>
          </a:bodyPr>
          <a:lstStyle>
            <a:defPPr>
              <a:defRPr lang="ja-JP"/>
            </a:defPPr>
            <a:lvl1pPr marL="285750" indent="-285750">
              <a:buFont typeface="Arial" panose="020B0604020202020204" pitchFamily="34" charset="0"/>
              <a:buChar char="•"/>
              <a:defRPr sz="1200"/>
            </a:lvl1pPr>
          </a:lstStyle>
          <a:p>
            <a:pPr marL="0" indent="0">
              <a:buNone/>
            </a:pPr>
            <a:r>
              <a:rPr lang="ja-JP" altLang="en-US" sz="2000" b="1" u="sng" dirty="0"/>
              <a:t>用　途</a:t>
            </a:r>
          </a:p>
        </p:txBody>
      </p:sp>
      <p:sp>
        <p:nvSpPr>
          <p:cNvPr id="47" name="テキスト ボックス 46"/>
          <p:cNvSpPr txBox="1"/>
          <p:nvPr/>
        </p:nvSpPr>
        <p:spPr>
          <a:xfrm>
            <a:off x="1274653" y="729911"/>
            <a:ext cx="926857" cy="400110"/>
          </a:xfrm>
          <a:prstGeom prst="rect">
            <a:avLst/>
          </a:prstGeom>
          <a:noFill/>
        </p:spPr>
        <p:txBody>
          <a:bodyPr wrap="none" rtlCol="0">
            <a:spAutoFit/>
          </a:bodyPr>
          <a:lstStyle>
            <a:defPPr>
              <a:defRPr lang="ja-JP"/>
            </a:defPPr>
            <a:lvl1pPr marL="285750" indent="-285750">
              <a:buFont typeface="Arial" panose="020B0604020202020204" pitchFamily="34" charset="0"/>
              <a:buChar char="•"/>
              <a:defRPr sz="1200"/>
            </a:lvl1pPr>
          </a:lstStyle>
          <a:p>
            <a:pPr marL="0" indent="0">
              <a:buNone/>
            </a:pPr>
            <a:r>
              <a:rPr lang="ja-JP" altLang="en-US" sz="2000" b="1" u="sng" dirty="0"/>
              <a:t>ニーズ</a:t>
            </a:r>
          </a:p>
        </p:txBody>
      </p:sp>
      <p:sp>
        <p:nvSpPr>
          <p:cNvPr id="48" name="ホームベース 47"/>
          <p:cNvSpPr/>
          <p:nvPr/>
        </p:nvSpPr>
        <p:spPr>
          <a:xfrm>
            <a:off x="4999013" y="1640313"/>
            <a:ext cx="541953" cy="563625"/>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展開</a:t>
            </a:r>
          </a:p>
        </p:txBody>
      </p:sp>
      <p:sp>
        <p:nvSpPr>
          <p:cNvPr id="50" name="ホームベース 49"/>
          <p:cNvSpPr/>
          <p:nvPr/>
        </p:nvSpPr>
        <p:spPr>
          <a:xfrm>
            <a:off x="4999013" y="3434177"/>
            <a:ext cx="541953" cy="563625"/>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展開</a:t>
            </a:r>
          </a:p>
        </p:txBody>
      </p:sp>
      <p:sp>
        <p:nvSpPr>
          <p:cNvPr id="51" name="ホームベース 50"/>
          <p:cNvSpPr/>
          <p:nvPr/>
        </p:nvSpPr>
        <p:spPr>
          <a:xfrm>
            <a:off x="4999013" y="5264307"/>
            <a:ext cx="541953" cy="563625"/>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展開</a:t>
            </a:r>
          </a:p>
        </p:txBody>
      </p:sp>
      <p:sp>
        <p:nvSpPr>
          <p:cNvPr id="52" name="ホームベース 51"/>
          <p:cNvSpPr/>
          <p:nvPr/>
        </p:nvSpPr>
        <p:spPr>
          <a:xfrm>
            <a:off x="2911411" y="1640313"/>
            <a:ext cx="541953" cy="563625"/>
          </a:xfrm>
          <a:prstGeom prst="homePlate">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参照</a:t>
            </a:r>
          </a:p>
        </p:txBody>
      </p:sp>
      <p:sp>
        <p:nvSpPr>
          <p:cNvPr id="53" name="ホームベース 52"/>
          <p:cNvSpPr/>
          <p:nvPr/>
        </p:nvSpPr>
        <p:spPr>
          <a:xfrm>
            <a:off x="2911411" y="3434177"/>
            <a:ext cx="541953" cy="563625"/>
          </a:xfrm>
          <a:prstGeom prst="homePlate">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a:t>参照</a:t>
            </a:r>
            <a:endParaRPr kumimoji="1" lang="ja-JP" altLang="en-US" sz="1200" dirty="0"/>
          </a:p>
        </p:txBody>
      </p:sp>
      <p:sp>
        <p:nvSpPr>
          <p:cNvPr id="54" name="ホームベース 53"/>
          <p:cNvSpPr/>
          <p:nvPr/>
        </p:nvSpPr>
        <p:spPr>
          <a:xfrm>
            <a:off x="2911411" y="5264307"/>
            <a:ext cx="541953" cy="563625"/>
          </a:xfrm>
          <a:prstGeom prst="homePlate">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参照</a:t>
            </a:r>
          </a:p>
        </p:txBody>
      </p:sp>
      <p:sp>
        <p:nvSpPr>
          <p:cNvPr id="55" name="テキスト ボックス 54"/>
          <p:cNvSpPr txBox="1"/>
          <p:nvPr/>
        </p:nvSpPr>
        <p:spPr>
          <a:xfrm>
            <a:off x="86236" y="1594680"/>
            <a:ext cx="394255" cy="830997"/>
          </a:xfrm>
          <a:prstGeom prst="rect">
            <a:avLst/>
          </a:prstGeom>
          <a:noFill/>
        </p:spPr>
        <p:txBody>
          <a:bodyPr wrap="square" rtlCol="0">
            <a:spAutoFit/>
          </a:bodyPr>
          <a:lstStyle>
            <a:defPPr>
              <a:defRPr lang="ja-JP"/>
            </a:defPPr>
            <a:lvl1pPr marL="285750" indent="-285750">
              <a:buFont typeface="Arial" panose="020B0604020202020204" pitchFamily="34" charset="0"/>
              <a:buChar char="•"/>
              <a:defRPr sz="1200"/>
            </a:lvl1pPr>
          </a:lstStyle>
          <a:p>
            <a:pPr marL="0" indent="0" algn="ctr">
              <a:buNone/>
            </a:pPr>
            <a:r>
              <a:rPr lang="ja-JP" altLang="en-US" sz="1600" dirty="0"/>
              <a:t>育</a:t>
            </a:r>
            <a:endParaRPr lang="en-US" altLang="ja-JP" sz="1600" dirty="0"/>
          </a:p>
          <a:p>
            <a:pPr marL="0" indent="0" algn="ctr">
              <a:buNone/>
            </a:pPr>
            <a:endParaRPr lang="en-US" altLang="ja-JP" sz="1600" dirty="0"/>
          </a:p>
          <a:p>
            <a:pPr marL="0" indent="0" algn="ctr">
              <a:buNone/>
            </a:pPr>
            <a:r>
              <a:rPr lang="ja-JP" altLang="en-US" sz="1600" dirty="0"/>
              <a:t>成</a:t>
            </a:r>
          </a:p>
        </p:txBody>
      </p:sp>
      <p:sp>
        <p:nvSpPr>
          <p:cNvPr id="56" name="テキスト ボックス 55"/>
          <p:cNvSpPr txBox="1"/>
          <p:nvPr/>
        </p:nvSpPr>
        <p:spPr>
          <a:xfrm>
            <a:off x="53266" y="4992122"/>
            <a:ext cx="460195" cy="830997"/>
          </a:xfrm>
          <a:prstGeom prst="rect">
            <a:avLst/>
          </a:prstGeom>
          <a:noFill/>
        </p:spPr>
        <p:txBody>
          <a:bodyPr wrap="square" rtlCol="0">
            <a:spAutoFit/>
          </a:bodyPr>
          <a:lstStyle>
            <a:defPPr>
              <a:defRPr lang="ja-JP"/>
            </a:defPPr>
            <a:lvl1pPr marL="285750" indent="-285750">
              <a:buFont typeface="Arial" panose="020B0604020202020204" pitchFamily="34" charset="0"/>
              <a:buChar char="•"/>
              <a:defRPr sz="1200"/>
            </a:lvl1pPr>
          </a:lstStyle>
          <a:p>
            <a:pPr marL="0" indent="0" algn="ctr">
              <a:buNone/>
            </a:pPr>
            <a:r>
              <a:rPr lang="ja-JP" altLang="en-US" sz="1600" dirty="0"/>
              <a:t>採</a:t>
            </a:r>
            <a:endParaRPr lang="en-US" altLang="ja-JP" sz="1600" dirty="0"/>
          </a:p>
          <a:p>
            <a:pPr marL="0" indent="0" algn="ctr">
              <a:buNone/>
            </a:pPr>
            <a:endParaRPr lang="en-US" altLang="ja-JP" sz="1600" dirty="0"/>
          </a:p>
          <a:p>
            <a:pPr marL="0" indent="0" algn="ctr">
              <a:buNone/>
            </a:pPr>
            <a:r>
              <a:rPr lang="ja-JP" altLang="en-US" sz="1600" dirty="0"/>
              <a:t>用</a:t>
            </a:r>
          </a:p>
        </p:txBody>
      </p:sp>
    </p:spTree>
    <p:extLst>
      <p:ext uri="{BB962C8B-B14F-4D97-AF65-F5344CB8AC3E}">
        <p14:creationId xmlns:p14="http://schemas.microsoft.com/office/powerpoint/2010/main" val="415249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３．職業能力評価基準の位置づけ及び枠組み</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ー 4"/>
          <p:cNvSpPr>
            <a:spLocks noGrp="1"/>
          </p:cNvSpPr>
          <p:nvPr>
            <p:ph type="sldNum" sz="quarter" idx="12"/>
          </p:nvPr>
        </p:nvSpPr>
        <p:spPr/>
        <p:txBody>
          <a:bodyPr/>
          <a:lstStyle/>
          <a:p>
            <a:fld id="{E9C00F16-4FD0-4EF1-8A08-D88BD12000DA}" type="slidenum">
              <a:rPr lang="ja-JP" altLang="en-US" smtClean="0"/>
              <a:pPr/>
              <a:t>8</a:t>
            </a:fld>
            <a:endParaRPr lang="ja-JP" altLang="en-US"/>
          </a:p>
        </p:txBody>
      </p:sp>
      <p:sp>
        <p:nvSpPr>
          <p:cNvPr id="7" name="正方形/長方形 6"/>
          <p:cNvSpPr/>
          <p:nvPr/>
        </p:nvSpPr>
        <p:spPr>
          <a:xfrm>
            <a:off x="424543" y="762000"/>
            <a:ext cx="8417560" cy="947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a:t>
            </a:r>
            <a:r>
              <a:rPr lang="ja-JP" altLang="ja-JP" sz="1600" b="1" dirty="0">
                <a:solidFill>
                  <a:schemeClr val="tx1"/>
                </a:solidFill>
              </a:rPr>
              <a:t>「職業能力評価基準」 を</a:t>
            </a:r>
            <a:r>
              <a:rPr lang="ja-JP" altLang="en-US" sz="1600" b="1" dirty="0">
                <a:solidFill>
                  <a:schemeClr val="tx1"/>
                </a:solidFill>
              </a:rPr>
              <a:t>中</a:t>
            </a:r>
            <a:r>
              <a:rPr lang="ja-JP" altLang="ja-JP" sz="1600" b="1" dirty="0">
                <a:solidFill>
                  <a:schemeClr val="tx1"/>
                </a:solidFill>
              </a:rPr>
              <a:t>核とした人材育成システム</a:t>
            </a:r>
            <a:r>
              <a:rPr lang="ja-JP" altLang="en-US" sz="1600" b="1" dirty="0">
                <a:solidFill>
                  <a:schemeClr val="tx1"/>
                </a:solidFill>
              </a:rPr>
              <a:t>の特徴</a:t>
            </a:r>
            <a:endParaRPr lang="ja-JP" altLang="ja-JP" sz="1600" b="1" dirty="0">
              <a:solidFill>
                <a:schemeClr val="tx1"/>
              </a:solidFill>
            </a:endParaRPr>
          </a:p>
          <a:p>
            <a:pPr marL="144000" indent="180000"/>
            <a:r>
              <a:rPr lang="ja-JP" altLang="ja-JP" sz="1400" b="1" dirty="0">
                <a:solidFill>
                  <a:schemeClr val="tx1"/>
                </a:solidFill>
              </a:rPr>
              <a:t>キャリア形成の指針となる</a:t>
            </a:r>
            <a:r>
              <a:rPr lang="ja-JP" altLang="en-US" sz="1400" b="1" dirty="0">
                <a:solidFill>
                  <a:srgbClr val="FF0000"/>
                </a:solidFill>
              </a:rPr>
              <a:t>「</a:t>
            </a:r>
            <a:r>
              <a:rPr lang="ja-JP" altLang="ja-JP" sz="1400" b="1" dirty="0">
                <a:solidFill>
                  <a:srgbClr val="F03717"/>
                </a:solidFill>
              </a:rPr>
              <a:t>キャリアマップ</a:t>
            </a:r>
            <a:r>
              <a:rPr lang="ja-JP" altLang="en-US" sz="1400" b="1" dirty="0">
                <a:solidFill>
                  <a:srgbClr val="F03717"/>
                </a:solidFill>
              </a:rPr>
              <a:t>」</a:t>
            </a:r>
            <a:r>
              <a:rPr lang="ja-JP" altLang="en-US" sz="1400" b="1" dirty="0">
                <a:solidFill>
                  <a:schemeClr val="tx1"/>
                </a:solidFill>
              </a:rPr>
              <a:t>と</a:t>
            </a:r>
            <a:r>
              <a:rPr lang="ja-JP" altLang="ja-JP" sz="1400" b="1" dirty="0">
                <a:solidFill>
                  <a:schemeClr val="tx1"/>
                </a:solidFill>
              </a:rPr>
              <a:t>現在の職業能力を</a:t>
            </a:r>
            <a:r>
              <a:rPr lang="ja-JP" altLang="en-US" sz="1400" b="1" dirty="0">
                <a:solidFill>
                  <a:schemeClr val="tx1"/>
                </a:solidFill>
              </a:rPr>
              <a:t>客観的に</a:t>
            </a:r>
            <a:r>
              <a:rPr lang="ja-JP" altLang="ja-JP" sz="1400" b="1" dirty="0">
                <a:solidFill>
                  <a:schemeClr val="tx1"/>
                </a:solidFill>
              </a:rPr>
              <a:t>把握・評価するための</a:t>
            </a:r>
            <a:r>
              <a:rPr lang="ja-JP" altLang="en-US" sz="1400" b="1" dirty="0">
                <a:solidFill>
                  <a:srgbClr val="FF0000"/>
                </a:solidFill>
              </a:rPr>
              <a:t>「</a:t>
            </a:r>
            <a:r>
              <a:rPr lang="ja-JP" altLang="ja-JP" sz="1400" b="1" dirty="0">
                <a:solidFill>
                  <a:srgbClr val="F03717"/>
                </a:solidFill>
              </a:rPr>
              <a:t>職業能力評価シート</a:t>
            </a:r>
            <a:r>
              <a:rPr lang="ja-JP" altLang="en-US" sz="1400" b="1" dirty="0">
                <a:solidFill>
                  <a:srgbClr val="F03717"/>
                </a:solidFill>
              </a:rPr>
              <a:t>」</a:t>
            </a:r>
            <a:r>
              <a:rPr lang="ja-JP" altLang="en-US" sz="1400" b="1" dirty="0">
                <a:solidFill>
                  <a:schemeClr val="tx1"/>
                </a:solidFill>
              </a:rPr>
              <a:t>の活用</a:t>
            </a:r>
            <a:r>
              <a:rPr lang="ja-JP" altLang="ja-JP" sz="1400" b="1" dirty="0">
                <a:solidFill>
                  <a:schemeClr val="tx1"/>
                </a:solidFill>
              </a:rPr>
              <a:t>により、育成プロセスに沿って実践的に人材育成</a:t>
            </a:r>
            <a:r>
              <a:rPr lang="ja-JP" altLang="en-US" sz="1400" b="1" dirty="0">
                <a:solidFill>
                  <a:schemeClr val="tx1"/>
                </a:solidFill>
              </a:rPr>
              <a:t>が可能となります。</a:t>
            </a:r>
            <a:endParaRPr lang="ja-JP" altLang="ja-JP" sz="1400" b="1" dirty="0"/>
          </a:p>
        </p:txBody>
      </p:sp>
      <p:pic>
        <p:nvPicPr>
          <p:cNvPr id="3" name="図 2"/>
          <p:cNvPicPr>
            <a:picLocks noChangeAspect="1"/>
          </p:cNvPicPr>
          <p:nvPr/>
        </p:nvPicPr>
        <p:blipFill>
          <a:blip r:embed="rId2"/>
          <a:stretch>
            <a:fillRect/>
          </a:stretch>
        </p:blipFill>
        <p:spPr>
          <a:xfrm>
            <a:off x="1348247" y="1733447"/>
            <a:ext cx="6739302" cy="4752000"/>
          </a:xfrm>
          <a:prstGeom prst="rect">
            <a:avLst/>
          </a:prstGeom>
          <a:ln w="25400">
            <a:solidFill>
              <a:schemeClr val="bg1">
                <a:lumMod val="75000"/>
              </a:schemeClr>
            </a:solidFill>
            <a:prstDash val="dash"/>
          </a:ln>
        </p:spPr>
      </p:pic>
    </p:spTree>
    <p:extLst>
      <p:ext uri="{BB962C8B-B14F-4D97-AF65-F5344CB8AC3E}">
        <p14:creationId xmlns:p14="http://schemas.microsoft.com/office/powerpoint/2010/main" val="292526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３．職業能力評価基準の位置づけ及び枠組み</a:t>
            </a:r>
          </a:p>
        </p:txBody>
      </p:sp>
      <p:sp>
        <p:nvSpPr>
          <p:cNvPr id="4" name="フッター プレースホルダー 3"/>
          <p:cNvSpPr>
            <a:spLocks noGrp="1"/>
          </p:cNvSpPr>
          <p:nvPr>
            <p:ph type="ftr" sz="quarter" idx="11"/>
          </p:nvPr>
        </p:nvSpPr>
        <p:spPr/>
        <p:txBody>
          <a:bodyPr/>
          <a:lstStyle/>
          <a:p>
            <a:r>
              <a:rPr lang="en-US" altLang="ja-JP"/>
              <a:t>Copyright © NISPlus Co.,LTD</a:t>
            </a:r>
            <a:endParaRPr lang="ja-JP" altLang="en-US" dirty="0"/>
          </a:p>
        </p:txBody>
      </p:sp>
      <p:sp>
        <p:nvSpPr>
          <p:cNvPr id="5" name="スライド番号プレースホルダー 4"/>
          <p:cNvSpPr>
            <a:spLocks noGrp="1"/>
          </p:cNvSpPr>
          <p:nvPr>
            <p:ph type="sldNum" sz="quarter" idx="12"/>
          </p:nvPr>
        </p:nvSpPr>
        <p:spPr/>
        <p:txBody>
          <a:bodyPr/>
          <a:lstStyle/>
          <a:p>
            <a:fld id="{E9C00F16-4FD0-4EF1-8A08-D88BD12000DA}" type="slidenum">
              <a:rPr lang="ja-JP" altLang="en-US" smtClean="0"/>
              <a:pPr/>
              <a:t>9</a:t>
            </a:fld>
            <a:endParaRPr lang="ja-JP" altLang="en-US"/>
          </a:p>
        </p:txBody>
      </p:sp>
      <p:sp>
        <p:nvSpPr>
          <p:cNvPr id="6" name="正方形/長方形 5"/>
          <p:cNvSpPr/>
          <p:nvPr/>
        </p:nvSpPr>
        <p:spPr>
          <a:xfrm>
            <a:off x="446314" y="838200"/>
            <a:ext cx="6999515"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a:t>
            </a:r>
            <a:r>
              <a:rPr lang="ja-JP" altLang="ja-JP" sz="2000" b="1" u="sng" dirty="0">
                <a:solidFill>
                  <a:schemeClr val="tx1"/>
                </a:solidFill>
                <a:latin typeface="メイリオ" pitchFamily="50" charset="-128"/>
                <a:ea typeface="メイリオ" pitchFamily="50" charset="-128"/>
              </a:rPr>
              <a:t>職業能力評価基準と人材育成システムの関係</a:t>
            </a:r>
            <a:endParaRPr kumimoji="1" lang="ja-JP" altLang="en-US" sz="2000" b="1" u="sng" dirty="0">
              <a:solidFill>
                <a:schemeClr val="tx1"/>
              </a:solidFill>
              <a:latin typeface="メイリオ" pitchFamily="50" charset="-128"/>
              <a:ea typeface="メイリオ" pitchFamily="50" charset="-128"/>
            </a:endParaRPr>
          </a:p>
        </p:txBody>
      </p:sp>
      <p:sp>
        <p:nvSpPr>
          <p:cNvPr id="3" name="テキスト ボックス 2"/>
          <p:cNvSpPr txBox="1"/>
          <p:nvPr/>
        </p:nvSpPr>
        <p:spPr>
          <a:xfrm>
            <a:off x="1590201" y="1560740"/>
            <a:ext cx="5934638" cy="276999"/>
          </a:xfrm>
          <a:prstGeom prst="rect">
            <a:avLst/>
          </a:prstGeom>
          <a:noFill/>
          <a:ln w="12700">
            <a:solidFill>
              <a:schemeClr val="tx1"/>
            </a:solidFill>
          </a:ln>
        </p:spPr>
        <p:txBody>
          <a:bodyPr wrap="none" rtlCol="0">
            <a:spAutoFit/>
          </a:bodyPr>
          <a:lstStyle/>
          <a:p>
            <a:pPr algn="ctr"/>
            <a:r>
              <a:rPr kumimoji="1" lang="ja-JP" altLang="en-US" sz="1200" dirty="0"/>
              <a:t>職業能力の評価基準（「職業能力評価基準」のほか、国や民間における評価基準の活用）</a:t>
            </a:r>
          </a:p>
        </p:txBody>
      </p:sp>
      <p:sp>
        <p:nvSpPr>
          <p:cNvPr id="9" name="テキスト ボックス 8"/>
          <p:cNvSpPr txBox="1"/>
          <p:nvPr/>
        </p:nvSpPr>
        <p:spPr>
          <a:xfrm>
            <a:off x="972526" y="1209331"/>
            <a:ext cx="7169987" cy="276999"/>
          </a:xfrm>
          <a:prstGeom prst="rect">
            <a:avLst/>
          </a:prstGeom>
          <a:noFill/>
          <a:ln w="12700">
            <a:solidFill>
              <a:schemeClr val="tx1"/>
            </a:solidFill>
          </a:ln>
        </p:spPr>
        <p:txBody>
          <a:bodyPr wrap="square" rtlCol="0">
            <a:spAutoFit/>
          </a:bodyPr>
          <a:lstStyle/>
          <a:p>
            <a:pPr algn="ctr"/>
            <a:r>
              <a:rPr kumimoji="1" lang="ja-JP" altLang="en-US" sz="1200" dirty="0"/>
              <a:t>職業能力評価制度</a:t>
            </a:r>
          </a:p>
        </p:txBody>
      </p:sp>
      <p:sp>
        <p:nvSpPr>
          <p:cNvPr id="11" name="テキスト ボックス 10"/>
          <p:cNvSpPr txBox="1"/>
          <p:nvPr/>
        </p:nvSpPr>
        <p:spPr>
          <a:xfrm>
            <a:off x="1766390" y="2280371"/>
            <a:ext cx="1967827" cy="276999"/>
          </a:xfrm>
          <a:prstGeom prst="rect">
            <a:avLst/>
          </a:prstGeom>
          <a:noFill/>
          <a:ln w="12700">
            <a:solidFill>
              <a:schemeClr val="tx1"/>
            </a:solidFill>
          </a:ln>
        </p:spPr>
        <p:txBody>
          <a:bodyPr wrap="square" rtlCol="0">
            <a:spAutoFit/>
          </a:bodyPr>
          <a:lstStyle/>
          <a:p>
            <a:pPr algn="ctr"/>
            <a:r>
              <a:rPr kumimoji="1" lang="ja-JP" altLang="en-US" sz="1200" dirty="0"/>
              <a:t>職業能力の診断ツール</a:t>
            </a:r>
          </a:p>
        </p:txBody>
      </p:sp>
      <p:sp>
        <p:nvSpPr>
          <p:cNvPr id="12" name="テキスト ボックス 11"/>
          <p:cNvSpPr txBox="1"/>
          <p:nvPr/>
        </p:nvSpPr>
        <p:spPr>
          <a:xfrm>
            <a:off x="5380822" y="2205773"/>
            <a:ext cx="1967827" cy="461665"/>
          </a:xfrm>
          <a:prstGeom prst="rect">
            <a:avLst/>
          </a:prstGeom>
          <a:noFill/>
          <a:ln w="12700">
            <a:solidFill>
              <a:schemeClr val="tx1"/>
            </a:solidFill>
          </a:ln>
        </p:spPr>
        <p:txBody>
          <a:bodyPr wrap="square" rtlCol="0">
            <a:spAutoFit/>
          </a:bodyPr>
          <a:lstStyle/>
          <a:p>
            <a:pPr algn="ctr"/>
            <a:r>
              <a:rPr kumimoji="1" lang="ja-JP" altLang="en-US" sz="1200" dirty="0"/>
              <a:t>技能検定などの様々な</a:t>
            </a:r>
            <a:endParaRPr kumimoji="1" lang="en-US" altLang="ja-JP" sz="1200" dirty="0"/>
          </a:p>
          <a:p>
            <a:pPr algn="ctr"/>
            <a:r>
              <a:rPr lang="ja-JP" altLang="en-US" sz="1200" dirty="0"/>
              <a:t>国家資格、民間資格</a:t>
            </a:r>
            <a:endParaRPr kumimoji="1" lang="ja-JP" altLang="en-US" sz="1200" dirty="0"/>
          </a:p>
        </p:txBody>
      </p:sp>
      <p:sp>
        <p:nvSpPr>
          <p:cNvPr id="15" name="テキスト ボックス 14"/>
          <p:cNvSpPr txBox="1"/>
          <p:nvPr/>
        </p:nvSpPr>
        <p:spPr>
          <a:xfrm>
            <a:off x="5347447" y="3560616"/>
            <a:ext cx="1390125" cy="276999"/>
          </a:xfrm>
          <a:prstGeom prst="rect">
            <a:avLst/>
          </a:prstGeom>
          <a:noFill/>
          <a:ln w="12700">
            <a:noFill/>
          </a:ln>
        </p:spPr>
        <p:txBody>
          <a:bodyPr wrap="none" rtlCol="0">
            <a:spAutoFit/>
          </a:bodyPr>
          <a:lstStyle/>
          <a:p>
            <a:pPr algn="ctr"/>
            <a:r>
              <a:rPr lang="ja-JP" altLang="en-US" sz="1200" dirty="0"/>
              <a:t>企業の活用ニーズ</a:t>
            </a:r>
            <a:endParaRPr kumimoji="1" lang="ja-JP" altLang="en-US" sz="1200" dirty="0"/>
          </a:p>
        </p:txBody>
      </p:sp>
      <p:sp>
        <p:nvSpPr>
          <p:cNvPr id="25" name="テキスト ボックス 24"/>
          <p:cNvSpPr txBox="1"/>
          <p:nvPr/>
        </p:nvSpPr>
        <p:spPr>
          <a:xfrm>
            <a:off x="3734217" y="1897571"/>
            <a:ext cx="1646605" cy="276999"/>
          </a:xfrm>
          <a:prstGeom prst="rect">
            <a:avLst/>
          </a:prstGeom>
          <a:noFill/>
          <a:ln w="12700">
            <a:noFill/>
          </a:ln>
        </p:spPr>
        <p:txBody>
          <a:bodyPr wrap="none" rtlCol="0">
            <a:spAutoFit/>
          </a:bodyPr>
          <a:lstStyle/>
          <a:p>
            <a:pPr algn="ctr"/>
            <a:r>
              <a:rPr lang="ja-JP" altLang="en-US" sz="1200" dirty="0"/>
              <a:t>職業能力の測定・評価</a:t>
            </a:r>
            <a:endParaRPr kumimoji="1" lang="ja-JP" altLang="en-US" sz="1200" dirty="0"/>
          </a:p>
        </p:txBody>
      </p:sp>
      <p:sp>
        <p:nvSpPr>
          <p:cNvPr id="26" name="テキスト ボックス 25"/>
          <p:cNvSpPr txBox="1"/>
          <p:nvPr/>
        </p:nvSpPr>
        <p:spPr>
          <a:xfrm>
            <a:off x="3849633" y="2656340"/>
            <a:ext cx="1415773" cy="276999"/>
          </a:xfrm>
          <a:prstGeom prst="rect">
            <a:avLst/>
          </a:prstGeom>
          <a:noFill/>
          <a:ln w="12700">
            <a:noFill/>
          </a:ln>
        </p:spPr>
        <p:txBody>
          <a:bodyPr wrap="none" rtlCol="0">
            <a:spAutoFit/>
          </a:bodyPr>
          <a:lstStyle/>
          <a:p>
            <a:pPr algn="ctr"/>
            <a:r>
              <a:rPr lang="ja-JP" altLang="en-US" sz="1200" dirty="0"/>
              <a:t>職業能力の客観化</a:t>
            </a:r>
            <a:endParaRPr kumimoji="1" lang="ja-JP" altLang="en-US" sz="1200" dirty="0"/>
          </a:p>
        </p:txBody>
      </p:sp>
      <p:sp>
        <p:nvSpPr>
          <p:cNvPr id="29" name="テキスト ボックス 28"/>
          <p:cNvSpPr txBox="1"/>
          <p:nvPr/>
        </p:nvSpPr>
        <p:spPr>
          <a:xfrm>
            <a:off x="3838117" y="6243293"/>
            <a:ext cx="1800493" cy="276999"/>
          </a:xfrm>
          <a:prstGeom prst="rect">
            <a:avLst/>
          </a:prstGeom>
          <a:noFill/>
          <a:ln w="12700">
            <a:noFill/>
          </a:ln>
        </p:spPr>
        <p:txBody>
          <a:bodyPr wrap="none" rtlCol="0">
            <a:spAutoFit/>
          </a:bodyPr>
          <a:lstStyle/>
          <a:p>
            <a:pPr algn="ctr"/>
            <a:r>
              <a:rPr kumimoji="1" lang="ja-JP" altLang="en-US" sz="1200" dirty="0"/>
              <a:t>競争力向上・生産性向上</a:t>
            </a:r>
          </a:p>
        </p:txBody>
      </p:sp>
      <p:grpSp>
        <p:nvGrpSpPr>
          <p:cNvPr id="41" name="グループ化 40"/>
          <p:cNvGrpSpPr/>
          <p:nvPr/>
        </p:nvGrpSpPr>
        <p:grpSpPr>
          <a:xfrm>
            <a:off x="1551509" y="2909593"/>
            <a:ext cx="6012020" cy="294757"/>
            <a:chOff x="1474345" y="2962915"/>
            <a:chExt cx="6012020" cy="294757"/>
          </a:xfrm>
        </p:grpSpPr>
        <p:sp>
          <p:nvSpPr>
            <p:cNvPr id="13" name="テキスト ボックス 12"/>
            <p:cNvSpPr txBox="1"/>
            <p:nvPr/>
          </p:nvSpPr>
          <p:spPr>
            <a:xfrm>
              <a:off x="3444655" y="2980673"/>
              <a:ext cx="2071400" cy="276999"/>
            </a:xfrm>
            <a:prstGeom prst="rect">
              <a:avLst/>
            </a:prstGeom>
            <a:noFill/>
            <a:ln w="12700">
              <a:noFill/>
            </a:ln>
          </p:spPr>
          <p:txBody>
            <a:bodyPr wrap="none" rtlCol="0">
              <a:spAutoFit/>
            </a:bodyPr>
            <a:lstStyle/>
            <a:p>
              <a:pPr algn="ctr"/>
              <a:r>
                <a:rPr lang="ja-JP" altLang="en-US" sz="1200" dirty="0"/>
                <a:t>評価・診断結果に対する認証</a:t>
              </a:r>
              <a:endParaRPr kumimoji="1" lang="ja-JP" altLang="en-US" sz="1200" dirty="0"/>
            </a:p>
          </p:txBody>
        </p:sp>
        <p:sp>
          <p:nvSpPr>
            <p:cNvPr id="8" name="正方形/長方形 7"/>
            <p:cNvSpPr/>
            <p:nvPr/>
          </p:nvSpPr>
          <p:spPr>
            <a:xfrm>
              <a:off x="1474345" y="2962915"/>
              <a:ext cx="6012020"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p:cNvGrpSpPr/>
          <p:nvPr/>
        </p:nvGrpSpPr>
        <p:grpSpPr>
          <a:xfrm>
            <a:off x="2432936" y="3234589"/>
            <a:ext cx="687453" cy="287261"/>
            <a:chOff x="2117891" y="3571945"/>
            <a:chExt cx="687453" cy="287261"/>
          </a:xfrm>
        </p:grpSpPr>
        <p:sp>
          <p:nvSpPr>
            <p:cNvPr id="14" name="テキスト ボックス 13"/>
            <p:cNvSpPr txBox="1"/>
            <p:nvPr/>
          </p:nvSpPr>
          <p:spPr>
            <a:xfrm>
              <a:off x="2215395" y="3582207"/>
              <a:ext cx="492443" cy="276999"/>
            </a:xfrm>
            <a:prstGeom prst="rect">
              <a:avLst/>
            </a:prstGeom>
            <a:noFill/>
            <a:ln w="12700">
              <a:noFill/>
            </a:ln>
          </p:spPr>
          <p:txBody>
            <a:bodyPr wrap="none" rtlCol="0">
              <a:spAutoFit/>
            </a:bodyPr>
            <a:lstStyle/>
            <a:p>
              <a:pPr algn="ctr"/>
              <a:r>
                <a:rPr lang="ja-JP" altLang="en-US" sz="1200" dirty="0"/>
                <a:t>企業</a:t>
              </a:r>
              <a:endParaRPr kumimoji="1" lang="ja-JP" altLang="en-US" sz="1200" dirty="0"/>
            </a:p>
          </p:txBody>
        </p:sp>
        <p:sp>
          <p:nvSpPr>
            <p:cNvPr id="30" name="正方形/長方形 29"/>
            <p:cNvSpPr/>
            <p:nvPr/>
          </p:nvSpPr>
          <p:spPr>
            <a:xfrm>
              <a:off x="2117891" y="3571945"/>
              <a:ext cx="687453"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2217964" y="3565113"/>
            <a:ext cx="1168911" cy="276999"/>
          </a:xfrm>
          <a:prstGeom prst="rect">
            <a:avLst/>
          </a:prstGeom>
          <a:noFill/>
          <a:ln w="12700">
            <a:noFill/>
          </a:ln>
        </p:spPr>
        <p:txBody>
          <a:bodyPr wrap="none" rtlCol="0">
            <a:spAutoFit/>
          </a:bodyPr>
          <a:lstStyle/>
          <a:p>
            <a:pPr algn="ctr"/>
            <a:r>
              <a:rPr lang="ja-JP" altLang="en-US" sz="1200" dirty="0"/>
              <a:t>活用のイメージ</a:t>
            </a:r>
            <a:endParaRPr kumimoji="1" lang="ja-JP" altLang="en-US" sz="1200" dirty="0"/>
          </a:p>
        </p:txBody>
      </p:sp>
      <p:grpSp>
        <p:nvGrpSpPr>
          <p:cNvPr id="35" name="グループ化 34"/>
          <p:cNvGrpSpPr/>
          <p:nvPr/>
        </p:nvGrpSpPr>
        <p:grpSpPr>
          <a:xfrm>
            <a:off x="1748746" y="5392164"/>
            <a:ext cx="2076654" cy="461665"/>
            <a:chOff x="1513603" y="5631194"/>
            <a:chExt cx="2076654" cy="461665"/>
          </a:xfrm>
        </p:grpSpPr>
        <p:sp>
          <p:nvSpPr>
            <p:cNvPr id="20" name="テキスト ボックス 19"/>
            <p:cNvSpPr txBox="1"/>
            <p:nvPr/>
          </p:nvSpPr>
          <p:spPr>
            <a:xfrm>
              <a:off x="1838506" y="5631194"/>
              <a:ext cx="1415772" cy="461665"/>
            </a:xfrm>
            <a:prstGeom prst="rect">
              <a:avLst/>
            </a:prstGeom>
            <a:noFill/>
            <a:ln w="12700">
              <a:noFill/>
            </a:ln>
          </p:spPr>
          <p:txBody>
            <a:bodyPr wrap="none" rtlCol="0">
              <a:spAutoFit/>
            </a:bodyPr>
            <a:lstStyle/>
            <a:p>
              <a:pPr algn="ctr"/>
              <a:r>
                <a:rPr lang="ja-JP" altLang="en-US" sz="1200" dirty="0"/>
                <a:t>能力に基づいた</a:t>
              </a:r>
              <a:endParaRPr lang="en-US" altLang="ja-JP" sz="1200" dirty="0"/>
            </a:p>
            <a:p>
              <a:pPr algn="ctr"/>
              <a:r>
                <a:rPr kumimoji="1" lang="ja-JP" altLang="en-US" sz="1200" dirty="0"/>
                <a:t>適材適所への配置</a:t>
              </a:r>
            </a:p>
          </p:txBody>
        </p:sp>
        <p:sp>
          <p:nvSpPr>
            <p:cNvPr id="32" name="正方形/長方形 31"/>
            <p:cNvSpPr/>
            <p:nvPr/>
          </p:nvSpPr>
          <p:spPr>
            <a:xfrm>
              <a:off x="1513603" y="5658416"/>
              <a:ext cx="2076654" cy="371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1755425" y="4357575"/>
            <a:ext cx="2076654" cy="317773"/>
            <a:chOff x="1520282" y="4350246"/>
            <a:chExt cx="2076654" cy="317773"/>
          </a:xfrm>
        </p:grpSpPr>
        <p:sp>
          <p:nvSpPr>
            <p:cNvPr id="18" name="テキスト ボックス 17"/>
            <p:cNvSpPr txBox="1"/>
            <p:nvPr/>
          </p:nvSpPr>
          <p:spPr>
            <a:xfrm>
              <a:off x="1856334" y="4371167"/>
              <a:ext cx="1404551" cy="276999"/>
            </a:xfrm>
            <a:prstGeom prst="rect">
              <a:avLst/>
            </a:prstGeom>
            <a:noFill/>
            <a:ln w="12700">
              <a:noFill/>
            </a:ln>
          </p:spPr>
          <p:txBody>
            <a:bodyPr wrap="none" rtlCol="0">
              <a:spAutoFit/>
            </a:bodyPr>
            <a:lstStyle/>
            <a:p>
              <a:pPr algn="ctr"/>
              <a:r>
                <a:rPr lang="ja-JP" altLang="en-US" sz="1200" dirty="0"/>
                <a:t>優れた人材の確保</a:t>
              </a:r>
              <a:endParaRPr kumimoji="1" lang="ja-JP" altLang="en-US" sz="1200" dirty="0"/>
            </a:p>
          </p:txBody>
        </p:sp>
        <p:sp>
          <p:nvSpPr>
            <p:cNvPr id="33" name="正方形/長方形 32"/>
            <p:cNvSpPr/>
            <p:nvPr/>
          </p:nvSpPr>
          <p:spPr>
            <a:xfrm>
              <a:off x="1520282" y="4350246"/>
              <a:ext cx="2076654" cy="317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1743208" y="4892287"/>
            <a:ext cx="2076654" cy="317773"/>
            <a:chOff x="1343448" y="5167080"/>
            <a:chExt cx="2076654" cy="317773"/>
          </a:xfrm>
        </p:grpSpPr>
        <p:sp>
          <p:nvSpPr>
            <p:cNvPr id="19" name="テキスト ボックス 18"/>
            <p:cNvSpPr txBox="1"/>
            <p:nvPr/>
          </p:nvSpPr>
          <p:spPr>
            <a:xfrm>
              <a:off x="1355665" y="5204111"/>
              <a:ext cx="2016898" cy="276999"/>
            </a:xfrm>
            <a:prstGeom prst="rect">
              <a:avLst/>
            </a:prstGeom>
            <a:noFill/>
            <a:ln w="12700">
              <a:noFill/>
            </a:ln>
          </p:spPr>
          <p:txBody>
            <a:bodyPr wrap="none" rtlCol="0">
              <a:spAutoFit/>
            </a:bodyPr>
            <a:lstStyle/>
            <a:p>
              <a:pPr algn="ctr"/>
              <a:r>
                <a:rPr lang="ja-JP" altLang="en-US" sz="1200" dirty="0"/>
                <a:t>人材育成への効果的な投資</a:t>
              </a:r>
              <a:endParaRPr kumimoji="1" lang="ja-JP" altLang="en-US" sz="1200" dirty="0"/>
            </a:p>
          </p:txBody>
        </p:sp>
        <p:sp>
          <p:nvSpPr>
            <p:cNvPr id="34" name="正方形/長方形 33"/>
            <p:cNvSpPr/>
            <p:nvPr/>
          </p:nvSpPr>
          <p:spPr>
            <a:xfrm>
              <a:off x="1343448" y="5167080"/>
              <a:ext cx="2076654" cy="317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1743303" y="3828702"/>
            <a:ext cx="2076654" cy="317773"/>
            <a:chOff x="1520282" y="4314668"/>
            <a:chExt cx="2076654" cy="317773"/>
          </a:xfrm>
        </p:grpSpPr>
        <p:sp>
          <p:nvSpPr>
            <p:cNvPr id="17" name="テキスト ボックス 16"/>
            <p:cNvSpPr txBox="1"/>
            <p:nvPr/>
          </p:nvSpPr>
          <p:spPr>
            <a:xfrm>
              <a:off x="1635120" y="4350500"/>
              <a:ext cx="1846979" cy="276999"/>
            </a:xfrm>
            <a:prstGeom prst="rect">
              <a:avLst/>
            </a:prstGeom>
            <a:noFill/>
            <a:ln w="12700">
              <a:noFill/>
            </a:ln>
          </p:spPr>
          <p:txBody>
            <a:bodyPr wrap="none" rtlCol="0">
              <a:spAutoFit/>
            </a:bodyPr>
            <a:lstStyle/>
            <a:p>
              <a:pPr algn="ctr"/>
              <a:r>
                <a:rPr lang="ja-JP" altLang="en-US" sz="1200" dirty="0"/>
                <a:t>採用すべき人材の明確化</a:t>
              </a:r>
              <a:endParaRPr kumimoji="1" lang="ja-JP" altLang="en-US" sz="1200" dirty="0"/>
            </a:p>
          </p:txBody>
        </p:sp>
        <p:sp>
          <p:nvSpPr>
            <p:cNvPr id="38" name="正方形/長方形 37"/>
            <p:cNvSpPr/>
            <p:nvPr/>
          </p:nvSpPr>
          <p:spPr>
            <a:xfrm>
              <a:off x="1520282" y="4314668"/>
              <a:ext cx="2076654" cy="317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p:nvGrpSpPr>
        <p:grpSpPr>
          <a:xfrm>
            <a:off x="4943757" y="3828702"/>
            <a:ext cx="2442677" cy="317773"/>
            <a:chOff x="5135351" y="3834540"/>
            <a:chExt cx="2442677" cy="317773"/>
          </a:xfrm>
        </p:grpSpPr>
        <p:sp>
          <p:nvSpPr>
            <p:cNvPr id="21" name="テキスト ボックス 20"/>
            <p:cNvSpPr txBox="1"/>
            <p:nvPr/>
          </p:nvSpPr>
          <p:spPr>
            <a:xfrm>
              <a:off x="5141453" y="3859815"/>
              <a:ext cx="2430473" cy="276999"/>
            </a:xfrm>
            <a:prstGeom prst="rect">
              <a:avLst/>
            </a:prstGeom>
            <a:noFill/>
            <a:ln w="12700">
              <a:noFill/>
            </a:ln>
          </p:spPr>
          <p:txBody>
            <a:bodyPr wrap="none" rtlCol="0">
              <a:spAutoFit/>
            </a:bodyPr>
            <a:lstStyle/>
            <a:p>
              <a:pPr algn="ctr"/>
              <a:r>
                <a:rPr lang="ja-JP" altLang="en-US" sz="1200" dirty="0"/>
                <a:t>社内人材ニーズの把握に用いたい</a:t>
              </a:r>
              <a:endParaRPr kumimoji="1" lang="ja-JP" altLang="en-US" sz="1200" dirty="0"/>
            </a:p>
          </p:txBody>
        </p:sp>
        <p:sp>
          <p:nvSpPr>
            <p:cNvPr id="39" name="正方形/長方形 38"/>
            <p:cNvSpPr/>
            <p:nvPr/>
          </p:nvSpPr>
          <p:spPr>
            <a:xfrm>
              <a:off x="5135351" y="3834540"/>
              <a:ext cx="2442677" cy="317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4943757" y="4372827"/>
            <a:ext cx="2442677" cy="317773"/>
            <a:chOff x="4972806" y="4762792"/>
            <a:chExt cx="2442677" cy="317773"/>
          </a:xfrm>
        </p:grpSpPr>
        <p:sp>
          <p:nvSpPr>
            <p:cNvPr id="22" name="テキスト ボックス 21"/>
            <p:cNvSpPr txBox="1"/>
            <p:nvPr/>
          </p:nvSpPr>
          <p:spPr>
            <a:xfrm>
              <a:off x="5004556" y="4799727"/>
              <a:ext cx="2379176" cy="276999"/>
            </a:xfrm>
            <a:prstGeom prst="rect">
              <a:avLst/>
            </a:prstGeom>
            <a:noFill/>
            <a:ln w="12700">
              <a:noFill/>
            </a:ln>
          </p:spPr>
          <p:txBody>
            <a:bodyPr wrap="none" rtlCol="0">
              <a:spAutoFit/>
            </a:bodyPr>
            <a:lstStyle/>
            <a:p>
              <a:pPr algn="ctr"/>
              <a:r>
                <a:rPr lang="ja-JP" altLang="en-US" sz="1200" dirty="0"/>
                <a:t>人材戦略の計画・実施に用いたい</a:t>
              </a:r>
              <a:endParaRPr kumimoji="1" lang="ja-JP" altLang="en-US" sz="1200" dirty="0"/>
            </a:p>
          </p:txBody>
        </p:sp>
        <p:sp>
          <p:nvSpPr>
            <p:cNvPr id="44" name="正方形/長方形 43"/>
            <p:cNvSpPr/>
            <p:nvPr/>
          </p:nvSpPr>
          <p:spPr>
            <a:xfrm>
              <a:off x="4972806" y="4762792"/>
              <a:ext cx="2442677" cy="317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4943757" y="4929537"/>
            <a:ext cx="2442677" cy="317773"/>
            <a:chOff x="5020515" y="5332710"/>
            <a:chExt cx="2442677" cy="317773"/>
          </a:xfrm>
        </p:grpSpPr>
        <p:sp>
          <p:nvSpPr>
            <p:cNvPr id="23" name="テキスト ボックス 22"/>
            <p:cNvSpPr txBox="1"/>
            <p:nvPr/>
          </p:nvSpPr>
          <p:spPr>
            <a:xfrm>
              <a:off x="5343681" y="5363426"/>
              <a:ext cx="1787669" cy="276999"/>
            </a:xfrm>
            <a:prstGeom prst="rect">
              <a:avLst/>
            </a:prstGeom>
            <a:noFill/>
            <a:ln w="12700">
              <a:noFill/>
            </a:ln>
          </p:spPr>
          <p:txBody>
            <a:bodyPr wrap="none" rtlCol="0">
              <a:spAutoFit/>
            </a:bodyPr>
            <a:lstStyle/>
            <a:p>
              <a:pPr algn="ctr"/>
              <a:r>
                <a:rPr lang="ja-JP" altLang="en-US" sz="1200" dirty="0"/>
                <a:t>人材育成の指針としたい</a:t>
              </a:r>
              <a:endParaRPr kumimoji="1" lang="ja-JP" altLang="en-US" sz="1200" dirty="0"/>
            </a:p>
          </p:txBody>
        </p:sp>
        <p:sp>
          <p:nvSpPr>
            <p:cNvPr id="45" name="正方形/長方形 44"/>
            <p:cNvSpPr/>
            <p:nvPr/>
          </p:nvSpPr>
          <p:spPr>
            <a:xfrm>
              <a:off x="5020515" y="5332710"/>
              <a:ext cx="2442677" cy="317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4943757" y="5419003"/>
            <a:ext cx="2442677" cy="317773"/>
            <a:chOff x="5026912" y="5835769"/>
            <a:chExt cx="2442677" cy="317773"/>
          </a:xfrm>
        </p:grpSpPr>
        <p:sp>
          <p:nvSpPr>
            <p:cNvPr id="24" name="テキスト ボックス 23"/>
            <p:cNvSpPr txBox="1"/>
            <p:nvPr/>
          </p:nvSpPr>
          <p:spPr>
            <a:xfrm>
              <a:off x="5162055" y="5868865"/>
              <a:ext cx="2172390" cy="276999"/>
            </a:xfrm>
            <a:prstGeom prst="rect">
              <a:avLst/>
            </a:prstGeom>
            <a:noFill/>
            <a:ln w="12700">
              <a:noFill/>
            </a:ln>
          </p:spPr>
          <p:txBody>
            <a:bodyPr wrap="none" rtlCol="0">
              <a:spAutoFit/>
            </a:bodyPr>
            <a:lstStyle/>
            <a:p>
              <a:pPr algn="ctr"/>
              <a:r>
                <a:rPr lang="ja-JP" altLang="en-US" sz="1200" dirty="0"/>
                <a:t>評価・処遇決定の基準としたい</a:t>
              </a:r>
              <a:endParaRPr kumimoji="1" lang="ja-JP" altLang="en-US" sz="1200" dirty="0"/>
            </a:p>
          </p:txBody>
        </p:sp>
        <p:sp>
          <p:nvSpPr>
            <p:cNvPr id="46" name="正方形/長方形 45"/>
            <p:cNvSpPr/>
            <p:nvPr/>
          </p:nvSpPr>
          <p:spPr>
            <a:xfrm>
              <a:off x="5026912" y="5835769"/>
              <a:ext cx="2442677" cy="317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3579587" y="5892327"/>
            <a:ext cx="2307042" cy="276999"/>
          </a:xfrm>
          <a:prstGeom prst="rect">
            <a:avLst/>
          </a:prstGeom>
          <a:noFill/>
          <a:ln w="12700">
            <a:noFill/>
          </a:ln>
        </p:spPr>
        <p:txBody>
          <a:bodyPr wrap="none" rtlCol="0">
            <a:spAutoFit/>
          </a:bodyPr>
          <a:lstStyle/>
          <a:p>
            <a:pPr algn="ctr"/>
            <a:r>
              <a:rPr lang="ja-JP" altLang="en-US" sz="1200" dirty="0"/>
              <a:t>従業員のキャリア形成</a:t>
            </a:r>
            <a:r>
              <a:rPr lang="en-US" altLang="ja-JP" sz="1200" dirty="0"/>
              <a:t>/</a:t>
            </a:r>
            <a:r>
              <a:rPr lang="ja-JP" altLang="en-US" sz="1200" dirty="0"/>
              <a:t>能力向上</a:t>
            </a:r>
            <a:endParaRPr kumimoji="1" lang="ja-JP" altLang="en-US" sz="1200" dirty="0"/>
          </a:p>
        </p:txBody>
      </p:sp>
      <p:sp>
        <p:nvSpPr>
          <p:cNvPr id="51" name="正方形/長方形 50"/>
          <p:cNvSpPr/>
          <p:nvPr/>
        </p:nvSpPr>
        <p:spPr>
          <a:xfrm>
            <a:off x="1236617" y="5888665"/>
            <a:ext cx="6992983" cy="2806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1241872" y="6232105"/>
            <a:ext cx="6992983" cy="2806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2738615" y="1974188"/>
            <a:ext cx="0" cy="210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2738615" y="2630213"/>
            <a:ext cx="0" cy="210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799428" y="4148394"/>
            <a:ext cx="0" cy="210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2799428" y="4682116"/>
            <a:ext cx="0" cy="210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2799428" y="5206317"/>
            <a:ext cx="0" cy="210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a:off x="4107233" y="4003033"/>
            <a:ext cx="5757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a:off x="4107233" y="4531713"/>
            <a:ext cx="5757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a:off x="4107233" y="5060393"/>
            <a:ext cx="5757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a:off x="4107233" y="5589073"/>
            <a:ext cx="5757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4609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22833</TotalTime>
  <Words>6181</Words>
  <Application>Microsoft Office PowerPoint</Application>
  <PresentationFormat>画面に合わせる (4:3)</PresentationFormat>
  <Paragraphs>657</Paragraphs>
  <Slides>54</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54</vt:i4>
      </vt:variant>
    </vt:vector>
  </HeadingPairs>
  <TitlesOfParts>
    <vt:vector size="62" baseType="lpstr">
      <vt:lpstr>ＭＳ Ｐゴシック</vt:lpstr>
      <vt:lpstr>メイリオ</vt:lpstr>
      <vt:lpstr>游ゴシック</vt:lpstr>
      <vt:lpstr>Arial</vt:lpstr>
      <vt:lpstr>Calibri</vt:lpstr>
      <vt:lpstr>Calibri Light</vt:lpstr>
      <vt:lpstr>Wingdings</vt:lpstr>
      <vt:lpstr>Office テーマ</vt:lpstr>
      <vt:lpstr>職業能力評価基準「活用」セミナー</vt:lpstr>
      <vt:lpstr>Agenda</vt:lpstr>
      <vt:lpstr>PowerPoint プレゼンテーション</vt:lpstr>
      <vt:lpstr>１．職業能力評価基準とは</vt:lpstr>
      <vt:lpstr>２．職業能力評価基準の各場面での活用</vt:lpstr>
      <vt:lpstr>２．職業能力評価基準の各場面での活用</vt:lpstr>
      <vt:lpstr>２．職業能力評価基準の各場面での活用</vt:lpstr>
      <vt:lpstr>３．職業能力評価基準の位置づけ及び枠組み</vt:lpstr>
      <vt:lpstr>３．職業能力評価基準の位置づけ及び枠組み</vt:lpstr>
      <vt:lpstr>３．職業能力評価基準の位置づけ及び枠組み</vt:lpstr>
      <vt:lpstr>３．職業能力評価基準の位置づけ及び枠組み</vt:lpstr>
      <vt:lpstr>３．職業能力評価基準の位置づけ及び枠組み</vt:lpstr>
      <vt:lpstr>３．職業能力評価基準の位置づけ及び枠組み</vt:lpstr>
      <vt:lpstr>4．職業能力評価基準の構成</vt:lpstr>
      <vt:lpstr>４．職業能力評価基準の構成</vt:lpstr>
      <vt:lpstr>４．職業能力評価基準の構成</vt:lpstr>
      <vt:lpstr>４．職業能力評価基準の構成</vt:lpstr>
      <vt:lpstr>４．職業能力評価基準の構成</vt:lpstr>
      <vt:lpstr>４．職業能力評価基準の構成</vt:lpstr>
      <vt:lpstr>４．職業能力評価基準の構成</vt:lpstr>
      <vt:lpstr>４．職業能力評価基準の構成</vt:lpstr>
      <vt:lpstr>４．職業能力評価基準の構成</vt:lpstr>
      <vt:lpstr>４．職業能力評価基準の構成</vt:lpstr>
      <vt:lpstr>４．職業能力評価基準の構成</vt:lpstr>
      <vt:lpstr>PowerPoint プレゼンテーション</vt:lpstr>
      <vt:lpstr>5．職業能力評価基準をベースに開発した活用ツール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５．職業能力評価基準をベースに開発した活用ツール</vt:lpstr>
      <vt:lpstr>PowerPoint プレゼンテーション</vt:lpstr>
      <vt:lpstr>６．職業能力評価基準のカスタマイズの考え方</vt:lpstr>
      <vt:lpstr>６．職業能力評価基準のカスタマイズの考え方</vt:lpstr>
      <vt:lpstr>7．職業能力評価基準の活用方法のご案内</vt:lpstr>
      <vt:lpstr>7．職業能力評価基準の活用方法のご案内</vt:lpstr>
      <vt:lpstr>7．職業能力評価基準の活用方法のご案内</vt:lpstr>
      <vt:lpstr>7．職業能力評価基準の活用方法のご案内</vt:lpstr>
      <vt:lpstr>7．職業能力評価基準の活用方法のご案内</vt:lpstr>
      <vt:lpstr>7．職業能力評価基準の活用方法のご案内</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dc:creator>
  <cp:lastModifiedBy>寿一 鈴木</cp:lastModifiedBy>
  <cp:revision>552</cp:revision>
  <cp:lastPrinted>2019-01-09T03:24:16Z</cp:lastPrinted>
  <dcterms:created xsi:type="dcterms:W3CDTF">2015-12-01T07:36:42Z</dcterms:created>
  <dcterms:modified xsi:type="dcterms:W3CDTF">2021-02-18T01:28:07Z</dcterms:modified>
</cp:coreProperties>
</file>