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4"/>
  </p:notesMasterIdLst>
  <p:handoutMasterIdLst>
    <p:handoutMasterId r:id="rId5"/>
  </p:handoutMasterIdLst>
  <p:sldIdLst>
    <p:sldId id="273" r:id="rId2"/>
    <p:sldId id="275" r:id="rId3"/>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FF66"/>
    <a:srgbClr val="BDD7EE"/>
    <a:srgbClr val="70AD47"/>
    <a:srgbClr val="E8D0D0"/>
    <a:srgbClr val="FD95EE"/>
    <a:srgbClr val="FA06D7"/>
    <a:srgbClr val="CC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24A0DC-DB62-4A95-A97E-989C1018CFE9}" v="3" dt="2026-02-24T08:43:21.029"/>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58" autoAdjust="0"/>
    <p:restoredTop sz="94660" autoAdjust="0"/>
  </p:normalViewPr>
  <p:slideViewPr>
    <p:cSldViewPr snapToGrid="0">
      <p:cViewPr varScale="1">
        <p:scale>
          <a:sx n="108" d="100"/>
          <a:sy n="108" d="100"/>
        </p:scale>
        <p:origin x="1644" y="78"/>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11" Target="revisionInfo.xml" Type="http://schemas.microsoft.com/office/2015/10/relationships/revisionInfo"/><Relationship Id="rId12" Target="authors.xml" Type="http://schemas.microsoft.com/office/2018/10/relationships/authors"/><Relationship Id="rId13" Target="../customXml/item1.xml" Type="http://schemas.openxmlformats.org/officeDocument/2006/relationships/customXml"/><Relationship Id="rId14" Target="../customXml/item2.xml" Type="http://schemas.openxmlformats.org/officeDocument/2006/relationships/customXml"/><Relationship Id="rId15"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notesMasters/notesMaster1.xml" Type="http://schemas.openxmlformats.org/officeDocument/2006/relationships/notesMaster"/><Relationship Id="rId5" Target="handoutMasters/handoutMaster1.xml" Type="http://schemas.openxmlformats.org/officeDocument/2006/relationships/handoutMaster"/><Relationship Id="rId6" Target="commentAuthors.xml" Type="http://schemas.openxmlformats.org/officeDocument/2006/relationships/commentAuthors"/><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86BDFE66-0A41-F658-0B23-560CC38128DB}"/>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r>
              <a:rPr kumimoji="1" lang="ja-JP" altLang="en-US"/>
              <a:t>様式第１号</a:t>
            </a:r>
          </a:p>
        </p:txBody>
      </p:sp>
      <p:sp>
        <p:nvSpPr>
          <p:cNvPr id="3" name="日付プレースホルダー 2">
            <a:extLst>
              <a:ext uri="{FF2B5EF4-FFF2-40B4-BE49-F238E27FC236}">
                <a16:creationId xmlns:a16="http://schemas.microsoft.com/office/drawing/2014/main" id="{BC35DC23-1EE1-E707-EAE6-3147DBAED225}"/>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13CEF7D8-15F5-4293-A62D-551246E892F1}" type="datetimeFigureOut">
              <a:rPr kumimoji="1" lang="ja-JP" altLang="en-US" smtClean="0"/>
              <a:t>2026/2/24</a:t>
            </a:fld>
            <a:endParaRPr kumimoji="1" lang="ja-JP" altLang="en-US"/>
          </a:p>
        </p:txBody>
      </p:sp>
      <p:sp>
        <p:nvSpPr>
          <p:cNvPr id="4" name="フッター プレースホルダー 3">
            <a:extLst>
              <a:ext uri="{FF2B5EF4-FFF2-40B4-BE49-F238E27FC236}">
                <a16:creationId xmlns:a16="http://schemas.microsoft.com/office/drawing/2014/main" id="{75BACE93-0DD5-B6CF-878B-64114E6B652A}"/>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BE3ED65A-FA8D-C998-669F-C621F0028CFC}"/>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0F6F8EEE-404B-43DF-9260-3F9DABBC3970}" type="slidenum">
              <a:rPr kumimoji="1" lang="ja-JP" altLang="en-US" smtClean="0"/>
              <a:t>‹#›</a:t>
            </a:fld>
            <a:endParaRPr kumimoji="1" lang="ja-JP" altLang="en-US"/>
          </a:p>
        </p:txBody>
      </p:sp>
    </p:spTree>
    <p:extLst>
      <p:ext uri="{BB962C8B-B14F-4D97-AF65-F5344CB8AC3E}">
        <p14:creationId xmlns:p14="http://schemas.microsoft.com/office/powerpoint/2010/main" val="3824758684"/>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r>
              <a:rPr kumimoji="1" lang="ja-JP" altLang="en-US"/>
              <a:t>様式第１号</a:t>
            </a:r>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8119554F-74A5-4849-AE00-A597F77C02DB}" type="datetimeFigureOut">
              <a:rPr kumimoji="1" lang="ja-JP" altLang="en-US" smtClean="0"/>
              <a:t>2026/2/24</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037C8A8-B857-49F2-8DFD-FE0BEBF9E325}" type="slidenum">
              <a:rPr kumimoji="1" lang="ja-JP" altLang="en-US" smtClean="0"/>
              <a:t>‹#›</a:t>
            </a:fld>
            <a:endParaRPr kumimoji="1" lang="ja-JP" altLang="en-US"/>
          </a:p>
        </p:txBody>
      </p:sp>
    </p:spTree>
    <p:extLst>
      <p:ext uri="{BB962C8B-B14F-4D97-AF65-F5344CB8AC3E}">
        <p14:creationId xmlns:p14="http://schemas.microsoft.com/office/powerpoint/2010/main" val="1702059453"/>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BBE9931-199B-49C2-8873-C0A667AF933B}"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977669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C960841-56A4-4DAD-A8A7-6031C4267CBF}"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094912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676FC93-CE3C-4901-84F8-A11D406ABF6E}"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25392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81711D-7E88-4BB5-BE06-E6BC2F9BBFD7}"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323183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D74A5A4-5F37-424B-B4E6-8BACAD4DDEF7}"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11138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9CC6B4E-8312-4F21-8F56-660E2454C6CA}" type="datetime1">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277293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6271C06-F258-4C9D-8D8A-90B666583EAC}" type="datetime1">
              <a:rPr kumimoji="1" lang="ja-JP" altLang="en-US" smtClean="0"/>
              <a:t>2026/2/24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6621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427FE3F-11A4-4E80-8ADD-4C075A3A5FDE}" type="datetime1">
              <a:rPr kumimoji="1" lang="ja-JP" altLang="en-US" smtClean="0"/>
              <a:t>2026/2/24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765302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2A4A8D-C1DF-41F1-B250-9116FD65F818}" type="datetime1">
              <a:rPr kumimoji="1" lang="ja-JP" altLang="en-US" smtClean="0"/>
              <a:t>2026/2/24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312090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E272CC-0E41-4332-AEF0-EAF8AAB1D434}" type="datetime1">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850445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3F1422B-B831-428C-AAF4-45DCB1A629C6}" type="datetime1">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99756466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A65B28-C36F-46B5-AB64-E9DAECD216C2}" type="datetime1">
              <a:rPr kumimoji="1" lang="ja-JP" altLang="en-US" smtClean="0"/>
              <a:t>2026/2/24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2623357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楕円 63"/>
          <p:cNvSpPr/>
          <p:nvPr/>
        </p:nvSpPr>
        <p:spPr>
          <a:xfrm>
            <a:off x="105508" y="4297830"/>
            <a:ext cx="9687580" cy="2000362"/>
          </a:xfrm>
          <a:prstGeom prst="ellipse">
            <a:avLst/>
          </a:prstGeom>
          <a:noFill/>
          <a:ln w="38100">
            <a:solidFill>
              <a:srgbClr val="FFC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050"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aphicFrame>
        <p:nvGraphicFramePr>
          <p:cNvPr id="14" name="表 13"/>
          <p:cNvGraphicFramePr>
            <a:graphicFrameLocks noGrp="1"/>
          </p:cNvGraphicFramePr>
          <p:nvPr>
            <p:extLst>
              <p:ext uri="{D42A27DB-BD31-4B8C-83A1-F6EECF244321}">
                <p14:modId xmlns:p14="http://schemas.microsoft.com/office/powerpoint/2010/main" val="1250400737"/>
              </p:ext>
            </p:extLst>
          </p:nvPr>
        </p:nvGraphicFramePr>
        <p:xfrm>
          <a:off x="103480" y="1342248"/>
          <a:ext cx="9736636" cy="1797631"/>
        </p:xfrm>
        <a:graphic>
          <a:graphicData uri="http://schemas.openxmlformats.org/drawingml/2006/table">
            <a:tbl>
              <a:tblPr firstRow="1" bandRow="1">
                <a:tableStyleId>{5C22544A-7EE6-4342-B048-85BDC9FD1C3A}</a:tableStyleId>
              </a:tblPr>
              <a:tblGrid>
                <a:gridCol w="4868318">
                  <a:extLst>
                    <a:ext uri="{9D8B030D-6E8A-4147-A177-3AD203B41FA5}">
                      <a16:colId xmlns:a16="http://schemas.microsoft.com/office/drawing/2014/main" val="20000"/>
                    </a:ext>
                  </a:extLst>
                </a:gridCol>
                <a:gridCol w="4868318">
                  <a:extLst>
                    <a:ext uri="{9D8B030D-6E8A-4147-A177-3AD203B41FA5}">
                      <a16:colId xmlns:a16="http://schemas.microsoft.com/office/drawing/2014/main" val="882513811"/>
                    </a:ext>
                  </a:extLst>
                </a:gridCol>
              </a:tblGrid>
              <a:tr h="23526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地域の課題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事業の全体像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0"/>
                  </a:ext>
                </a:extLst>
              </a:tr>
              <a:tr h="1538551">
                <a:tc>
                  <a:txBody>
                    <a:bodyPr/>
                    <a:lstStyle/>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txBody>
                  <a:tcPr marR="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tc>
                  <a:txBody>
                    <a:bodyPr/>
                    <a:lstStyle/>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txBody>
                  <a:tcPr marL="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extLst>
                  <a:ext uri="{0D108BD9-81ED-4DB2-BD59-A6C34878D82A}">
                    <a16:rowId xmlns:a16="http://schemas.microsoft.com/office/drawing/2014/main" val="3820659091"/>
                  </a:ext>
                </a:extLst>
              </a:tr>
            </a:tbl>
          </a:graphicData>
        </a:graphic>
      </p:graphicFrame>
      <p:sp>
        <p:nvSpPr>
          <p:cNvPr id="7" name="ストライプ矢印 6"/>
          <p:cNvSpPr/>
          <p:nvPr/>
        </p:nvSpPr>
        <p:spPr>
          <a:xfrm rot="5400000">
            <a:off x="4646095" y="1578008"/>
            <a:ext cx="687848" cy="3998873"/>
          </a:xfrm>
          <a:prstGeom prst="stripedRightArrow">
            <a:avLst>
              <a:gd name="adj1" fmla="val 62268"/>
              <a:gd name="adj2" fmla="val 78427"/>
            </a:avLst>
          </a:prstGeom>
          <a:solidFill>
            <a:schemeClr val="tx2">
              <a:lumMod val="20000"/>
              <a:lumOff val="80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81445" y="119394"/>
            <a:ext cx="7462959" cy="338554"/>
          </a:xfrm>
          <a:prstGeom prst="rect">
            <a:avLst/>
          </a:prstGeom>
          <a:noFill/>
          <a:ln w="0">
            <a:noFill/>
          </a:ln>
        </p:spPr>
        <p:txBody>
          <a:bodyPr wrap="square" rtlCol="0">
            <a:spAutoFit/>
          </a:bodyPr>
          <a:lstStyle/>
          <a:p>
            <a:r>
              <a:rPr kumimoji="1" lang="ja-JP" altLang="en-US" sz="1600" b="1" dirty="0">
                <a:latin typeface="HG丸ｺﾞｼｯｸM-PRO" panose="020F0600000000000000" pitchFamily="50" charset="-128"/>
                <a:ea typeface="HG丸ｺﾞｼｯｸM-PRO" panose="020F0600000000000000" pitchFamily="50" charset="-128"/>
              </a:rPr>
              <a:t>○○県○○市</a:t>
            </a:r>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○○地域 </a:t>
            </a:r>
            <a:r>
              <a:rPr kumimoji="1" lang="en-US" altLang="ja-JP" sz="1200" b="1" dirty="0">
                <a:latin typeface="HG丸ｺﾞｼｯｸM-PRO" panose="020F0600000000000000" pitchFamily="50" charset="-128"/>
                <a:ea typeface="HG丸ｺﾞｼｯｸM-PRO" panose="020F0600000000000000" pitchFamily="50" charset="-128"/>
              </a:rPr>
              <a:t>》</a:t>
            </a:r>
            <a:r>
              <a:rPr kumimoji="1" lang="ja-JP" altLang="en-US" sz="1200" b="1" dirty="0">
                <a:latin typeface="HG丸ｺﾞｼｯｸM-PRO" panose="020F0600000000000000" pitchFamily="50" charset="-128"/>
                <a:ea typeface="HG丸ｺﾞｼｯｸM-PRO" panose="020F0600000000000000" pitchFamily="50" charset="-128"/>
              </a:rPr>
              <a:t> </a:t>
            </a:r>
            <a:endParaRPr kumimoji="1" lang="en-US" altLang="ja-JP" sz="1200" b="1" dirty="0">
              <a:latin typeface="HG丸ｺﾞｼｯｸM-PRO" panose="020F0600000000000000" pitchFamily="50" charset="-128"/>
              <a:ea typeface="HG丸ｺﾞｼｯｸM-PRO" panose="020F0600000000000000" pitchFamily="50"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1447797610"/>
              </p:ext>
            </p:extLst>
          </p:nvPr>
        </p:nvGraphicFramePr>
        <p:xfrm>
          <a:off x="92378" y="417442"/>
          <a:ext cx="7160615" cy="636768"/>
        </p:xfrm>
        <a:graphic>
          <a:graphicData uri="http://schemas.openxmlformats.org/drawingml/2006/table">
            <a:tbl>
              <a:tblPr firstRow="1" bandRow="1">
                <a:tableStyleId>{5C22544A-7EE6-4342-B048-85BDC9FD1C3A}</a:tableStyleId>
              </a:tblPr>
              <a:tblGrid>
                <a:gridCol w="1162701">
                  <a:extLst>
                    <a:ext uri="{9D8B030D-6E8A-4147-A177-3AD203B41FA5}">
                      <a16:colId xmlns:a16="http://schemas.microsoft.com/office/drawing/2014/main" val="20001"/>
                    </a:ext>
                  </a:extLst>
                </a:gridCol>
                <a:gridCol w="1177047">
                  <a:extLst>
                    <a:ext uri="{9D8B030D-6E8A-4147-A177-3AD203B41FA5}">
                      <a16:colId xmlns:a16="http://schemas.microsoft.com/office/drawing/2014/main" val="2398510119"/>
                    </a:ext>
                  </a:extLst>
                </a:gridCol>
                <a:gridCol w="1215958">
                  <a:extLst>
                    <a:ext uri="{9D8B030D-6E8A-4147-A177-3AD203B41FA5}">
                      <a16:colId xmlns:a16="http://schemas.microsoft.com/office/drawing/2014/main" val="3281540514"/>
                    </a:ext>
                  </a:extLst>
                </a:gridCol>
                <a:gridCol w="1245140">
                  <a:extLst>
                    <a:ext uri="{9D8B030D-6E8A-4147-A177-3AD203B41FA5}">
                      <a16:colId xmlns:a16="http://schemas.microsoft.com/office/drawing/2014/main" val="1104613457"/>
                    </a:ext>
                  </a:extLst>
                </a:gridCol>
                <a:gridCol w="1219341">
                  <a:extLst>
                    <a:ext uri="{9D8B030D-6E8A-4147-A177-3AD203B41FA5}">
                      <a16:colId xmlns:a16="http://schemas.microsoft.com/office/drawing/2014/main" val="2516842464"/>
                    </a:ext>
                  </a:extLst>
                </a:gridCol>
                <a:gridCol w="1140428">
                  <a:extLst>
                    <a:ext uri="{9D8B030D-6E8A-4147-A177-3AD203B41FA5}">
                      <a16:colId xmlns:a16="http://schemas.microsoft.com/office/drawing/2014/main" val="1148668655"/>
                    </a:ext>
                  </a:extLst>
                </a:gridCol>
              </a:tblGrid>
              <a:tr h="377688">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事業タイトル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5">
                  <a:txBody>
                    <a:bodyP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a:t>
                      </a:r>
                      <a:endParaRPr kumimoji="1" lang="en-US" altLang="ja-JP" sz="14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3167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a:t>
                      </a:r>
                      <a:r>
                        <a:rPr kumimoji="1" lang="en-US" altLang="ja-JP" sz="700" b="1" dirty="0">
                          <a:solidFill>
                            <a:schemeClr val="tx1"/>
                          </a:solidFill>
                          <a:latin typeface="メイリオ" panose="020B0604030504040204" pitchFamily="50" charset="-128"/>
                          <a:ea typeface="メイリオ" panose="020B0604030504040204" pitchFamily="50" charset="-128"/>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0" dirty="0">
                          <a:solidFill>
                            <a:schemeClr val="tx1"/>
                          </a:solidFill>
                          <a:latin typeface="メイリオ" panose="020B0604030504040204" pitchFamily="50" charset="-128"/>
                          <a:ea typeface="メイリオ" panose="020B0604030504040204" pitchFamily="50" charset="-128"/>
                        </a:rPr>
                        <a:t>人</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人口減少率</a:t>
                      </a:r>
                      <a:r>
                        <a:rPr kumimoji="1" lang="en-US" altLang="ja-JP" sz="700" b="1" dirty="0">
                          <a:solidFill>
                            <a:schemeClr val="tx1"/>
                          </a:solidFill>
                          <a:latin typeface="メイリオ" panose="020B0604030504040204" pitchFamily="50" charset="-128"/>
                          <a:ea typeface="メイリオ" panose="020B0604030504040204" pitchFamily="50" charset="-128"/>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0" dirty="0">
                          <a:solidFill>
                            <a:schemeClr val="tx1"/>
                          </a:solidFill>
                          <a:latin typeface="メイリオ" panose="020B0604030504040204" pitchFamily="50" charset="-128"/>
                          <a:ea typeface="メイリオ" panose="020B0604030504040204" pitchFamily="50" charset="-128"/>
                        </a:rPr>
                        <a:t>％</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高齢化率</a:t>
                      </a:r>
                      <a:r>
                        <a:rPr kumimoji="1" lang="en-US" altLang="ja-JP" sz="700" b="1" dirty="0">
                          <a:solidFill>
                            <a:schemeClr val="tx1"/>
                          </a:solidFill>
                          <a:latin typeface="メイリオ" panose="020B0604030504040204" pitchFamily="50" charset="-128"/>
                          <a:ea typeface="メイリオ" panose="020B0604030504040204" pitchFamily="50" charset="-128"/>
                        </a:rPr>
                        <a:t>(※1)</a:t>
                      </a:r>
                      <a:endParaRPr kumimoji="1" lang="ja-JP" altLang="en-US" sz="7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0" dirty="0">
                          <a:solidFill>
                            <a:schemeClr val="tx1"/>
                          </a:solidFill>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4392075"/>
                  </a:ext>
                </a:extLst>
              </a:tr>
            </a:tbl>
          </a:graphicData>
        </a:graphic>
      </p:graphicFrame>
      <p:sp>
        <p:nvSpPr>
          <p:cNvPr id="5" name="正方形/長方形 4"/>
          <p:cNvSpPr/>
          <p:nvPr/>
        </p:nvSpPr>
        <p:spPr>
          <a:xfrm>
            <a:off x="7315200" y="40333"/>
            <a:ext cx="2507160" cy="12233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7178638" y="0"/>
            <a:ext cx="1590126" cy="276999"/>
          </a:xfrm>
          <a:prstGeom prst="rect">
            <a:avLst/>
          </a:prstGeom>
          <a:noFill/>
          <a:ln w="0">
            <a:noFill/>
          </a:ln>
        </p:spPr>
        <p:txBody>
          <a:bodyPr wrap="square" rtlCol="0">
            <a:spAutoFit/>
          </a:bodyPr>
          <a:lstStyle/>
          <a:p>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○○市 </a:t>
            </a:r>
            <a:r>
              <a:rPr kumimoji="1" lang="en-US" altLang="ja-JP" sz="1200" b="1" dirty="0">
                <a:latin typeface="HG丸ｺﾞｼｯｸM-PRO" panose="020F0600000000000000" pitchFamily="50" charset="-128"/>
                <a:ea typeface="HG丸ｺﾞｼｯｸM-PRO" panose="020F0600000000000000" pitchFamily="50" charset="-128"/>
              </a:rPr>
              <a:t>》</a:t>
            </a:r>
            <a:endParaRPr kumimoji="1" lang="ja-JP" altLang="en-US" sz="1200" b="1" dirty="0">
              <a:latin typeface="HG丸ｺﾞｼｯｸM-PRO" panose="020F0600000000000000" pitchFamily="50" charset="-128"/>
              <a:ea typeface="HG丸ｺﾞｼｯｸM-PRO" panose="020F0600000000000000" pitchFamily="50" charset="-128"/>
            </a:endParaRPr>
          </a:p>
        </p:txBody>
      </p:sp>
      <p:sp>
        <p:nvSpPr>
          <p:cNvPr id="20" name="テキスト ボックス 19"/>
          <p:cNvSpPr txBox="1"/>
          <p:nvPr/>
        </p:nvSpPr>
        <p:spPr>
          <a:xfrm>
            <a:off x="0" y="1043043"/>
            <a:ext cx="8508955" cy="215444"/>
          </a:xfrm>
          <a:prstGeom prst="rect">
            <a:avLst/>
          </a:prstGeom>
          <a:noFill/>
          <a:ln w="0">
            <a:noFill/>
          </a:ln>
        </p:spPr>
        <p:txBody>
          <a:bodyPr wrap="square" rtlCol="0">
            <a:spAutoFit/>
          </a:bodyPr>
          <a:lstStyle/>
          <a:p>
            <a:r>
              <a:rPr kumimoji="1" lang="en-US" altLang="ja-JP" sz="800" dirty="0">
                <a:latin typeface="メイリオ" panose="020B0604030504040204" pitchFamily="50" charset="-128"/>
                <a:ea typeface="メイリオ" panose="020B0604030504040204" pitchFamily="50" charset="-128"/>
              </a:rPr>
              <a:t>※1</a:t>
            </a:r>
            <a:r>
              <a:rPr kumimoji="1" lang="ja-JP" altLang="en-US" sz="800" dirty="0">
                <a:latin typeface="メイリオ" panose="020B0604030504040204" pitchFamily="50" charset="-128"/>
                <a:ea typeface="メイリオ" panose="020B0604030504040204" pitchFamily="50" charset="-128"/>
              </a:rPr>
              <a:t>：</a:t>
            </a:r>
            <a:r>
              <a:rPr kumimoji="1" lang="en-US" altLang="ja-JP" sz="800" dirty="0">
                <a:latin typeface="メイリオ" panose="020B0604030504040204" pitchFamily="50" charset="-128"/>
                <a:ea typeface="メイリオ" panose="020B0604030504040204" pitchFamily="50" charset="-128"/>
              </a:rPr>
              <a:t>R</a:t>
            </a:r>
            <a:r>
              <a:rPr lang="en-US" altLang="ja-JP" sz="800" dirty="0">
                <a:latin typeface="メイリオ" panose="020B0604030504040204" pitchFamily="50" charset="-128"/>
                <a:ea typeface="メイリオ" panose="020B0604030504040204" pitchFamily="50" charset="-128"/>
              </a:rPr>
              <a:t>7</a:t>
            </a:r>
            <a:r>
              <a:rPr kumimoji="1" lang="en-US" altLang="ja-JP" sz="800" dirty="0">
                <a:latin typeface="メイリオ" panose="020B0604030504040204" pitchFamily="50" charset="-128"/>
                <a:ea typeface="メイリオ" panose="020B0604030504040204" pitchFamily="50" charset="-128"/>
              </a:rPr>
              <a:t>.1.1</a:t>
            </a:r>
            <a:r>
              <a:rPr kumimoji="1" lang="ja-JP" altLang="en-US" sz="800" dirty="0">
                <a:latin typeface="メイリオ" panose="020B0604030504040204" pitchFamily="50" charset="-128"/>
                <a:ea typeface="メイリオ" panose="020B0604030504040204" pitchFamily="50" charset="-128"/>
              </a:rPr>
              <a:t>時点　　　　　　　　　　　　　　　</a:t>
            </a:r>
            <a:r>
              <a:rPr lang="en-US" altLang="ja-JP" sz="800" dirty="0">
                <a:latin typeface="メイリオ" panose="020B0604030504040204" pitchFamily="50" charset="-128"/>
                <a:ea typeface="メイリオ" panose="020B0604030504040204" pitchFamily="50" charset="-128"/>
              </a:rPr>
              <a:t> ※2</a:t>
            </a:r>
            <a:r>
              <a:rPr lang="ja-JP" altLang="en-US" sz="800" dirty="0">
                <a:latin typeface="メイリオ" panose="020B0604030504040204" pitchFamily="50" charset="-128"/>
                <a:ea typeface="メイリオ" panose="020B0604030504040204" pitchFamily="50" charset="-128"/>
              </a:rPr>
              <a:t>：（ </a:t>
            </a:r>
            <a:r>
              <a:rPr lang="en-US" altLang="ja-JP" sz="800" dirty="0">
                <a:latin typeface="メイリオ" panose="020B0604030504040204" pitchFamily="50" charset="-128"/>
                <a:ea typeface="メイリオ" panose="020B0604030504040204" pitchFamily="50" charset="-128"/>
              </a:rPr>
              <a:t>R2.1.1</a:t>
            </a:r>
            <a:r>
              <a:rPr lang="ja-JP" altLang="en-US" sz="800" dirty="0">
                <a:latin typeface="メイリオ" panose="020B0604030504040204" pitchFamily="50" charset="-128"/>
                <a:ea typeface="メイリオ" panose="020B0604030504040204" pitchFamily="50" charset="-128"/>
              </a:rPr>
              <a:t>の人口 － </a:t>
            </a:r>
            <a:r>
              <a:rPr lang="en-US" altLang="ja-JP" sz="800" dirty="0">
                <a:latin typeface="メイリオ" panose="020B0604030504040204" pitchFamily="50" charset="-128"/>
                <a:ea typeface="メイリオ" panose="020B0604030504040204" pitchFamily="50" charset="-128"/>
              </a:rPr>
              <a:t>R7.1.1</a:t>
            </a:r>
            <a:r>
              <a:rPr lang="ja-JP" altLang="en-US" sz="800" dirty="0">
                <a:latin typeface="メイリオ" panose="020B0604030504040204" pitchFamily="50" charset="-128"/>
                <a:ea typeface="メイリオ" panose="020B0604030504040204" pitchFamily="50" charset="-128"/>
              </a:rPr>
              <a:t>の人口 </a:t>
            </a:r>
            <a:r>
              <a:rPr lang="en-US" altLang="ja-JP" sz="800" dirty="0">
                <a:latin typeface="メイリオ" panose="020B0604030504040204" pitchFamily="50" charset="-128"/>
                <a:ea typeface="メイリオ" panose="020B0604030504040204" pitchFamily="50" charset="-128"/>
              </a:rPr>
              <a:t>) </a:t>
            </a:r>
            <a:r>
              <a:rPr lang="ja-JP" altLang="en-US" sz="800" dirty="0">
                <a:latin typeface="メイリオ" panose="020B0604030504040204" pitchFamily="50" charset="-128"/>
                <a:ea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rPr>
              <a:t> R2.1.1</a:t>
            </a:r>
            <a:r>
              <a:rPr lang="ja-JP" altLang="en-US" sz="800" dirty="0">
                <a:latin typeface="メイリオ" panose="020B0604030504040204" pitchFamily="50" charset="-128"/>
                <a:ea typeface="メイリオ" panose="020B0604030504040204" pitchFamily="50" charset="-128"/>
              </a:rPr>
              <a:t>の人口 。なお、全国平均は</a:t>
            </a:r>
            <a:r>
              <a:rPr lang="en-US" altLang="ja-JP" sz="800" dirty="0">
                <a:latin typeface="メイリオ" panose="020B0604030504040204" pitchFamily="50" charset="-128"/>
                <a:ea typeface="メイリオ" panose="020B0604030504040204" pitchFamily="50" charset="-128"/>
              </a:rPr>
              <a:t>2.21</a:t>
            </a:r>
            <a:r>
              <a:rPr lang="ja-JP" altLang="en-US" sz="800" dirty="0">
                <a:latin typeface="メイリオ" panose="020B0604030504040204" pitchFamily="50" charset="-128"/>
                <a:ea typeface="メイリオ" panose="020B0604030504040204" pitchFamily="50" charset="-128"/>
              </a:rPr>
              <a:t>％</a:t>
            </a:r>
            <a:endParaRPr kumimoji="1" lang="en-US" altLang="ja-JP" sz="800" dirty="0">
              <a:latin typeface="メイリオ" panose="020B0604030504040204" pitchFamily="50" charset="-128"/>
              <a:ea typeface="メイリオ" panose="020B0604030504040204" pitchFamily="50" charset="-128"/>
            </a:endParaRPr>
          </a:p>
        </p:txBody>
      </p:sp>
      <p:sp>
        <p:nvSpPr>
          <p:cNvPr id="31" name="正方形/長方形 30"/>
          <p:cNvSpPr/>
          <p:nvPr/>
        </p:nvSpPr>
        <p:spPr bwMode="auto">
          <a:xfrm>
            <a:off x="6886089" y="3335450"/>
            <a:ext cx="2897103" cy="2106560"/>
          </a:xfrm>
          <a:prstGeom prst="rect">
            <a:avLst/>
          </a:prstGeom>
          <a:solidFill>
            <a:schemeClr val="bg1"/>
          </a:solidFill>
          <a:ln w="25400" algn="ctr">
            <a:solidFill>
              <a:srgbClr val="00B0F0"/>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lnSpc>
                <a:spcPts val="2200"/>
              </a:lnSpc>
            </a:pPr>
            <a:r>
              <a:rPr lang="ja-JP" altLang="en-US" sz="1400" b="1" dirty="0">
                <a:solidFill>
                  <a:schemeClr val="accent1"/>
                </a:solidFill>
                <a:latin typeface="Meiryo UI" panose="020B0604030504040204" pitchFamily="50" charset="-128"/>
                <a:ea typeface="Meiryo UI" panose="020B0604030504040204" pitchFamily="50" charset="-128"/>
              </a:rPr>
              <a:t>Ｂ </a:t>
            </a:r>
            <a:r>
              <a:rPr kumimoji="1" lang="ja-JP" altLang="en-US" sz="1150" b="1" dirty="0">
                <a:solidFill>
                  <a:schemeClr val="accent1"/>
                </a:solidFill>
                <a:latin typeface="Meiryo UI" panose="020B0604030504040204" pitchFamily="50" charset="-128"/>
                <a:ea typeface="Meiryo UI" panose="020B0604030504040204" pitchFamily="50" charset="-128"/>
              </a:rPr>
              <a:t>人材育成の取組</a:t>
            </a:r>
            <a:endParaRPr kumimoji="1" lang="en-US" altLang="ja-JP" sz="1150" b="1" dirty="0">
              <a:solidFill>
                <a:schemeClr val="accent1"/>
              </a:solidFill>
              <a:latin typeface="Meiryo UI" panose="020B0604030504040204" pitchFamily="50" charset="-128"/>
              <a:ea typeface="Meiryo UI" panose="020B0604030504040204" pitchFamily="50" charset="-128"/>
            </a:endParaRPr>
          </a:p>
          <a:p>
            <a:pPr marL="176213" indent="-176213" defTabSz="887413">
              <a:lnSpc>
                <a:spcPct val="80000"/>
              </a:lnSpc>
              <a:spcBef>
                <a:spcPct val="20000"/>
              </a:spcBef>
            </a:pPr>
            <a:endParaRPr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p:txBody>
      </p:sp>
      <p:sp>
        <p:nvSpPr>
          <p:cNvPr id="32" name="角丸四角形 31"/>
          <p:cNvSpPr/>
          <p:nvPr/>
        </p:nvSpPr>
        <p:spPr bwMode="auto">
          <a:xfrm>
            <a:off x="7807718" y="3247857"/>
            <a:ext cx="1180976" cy="177651"/>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求職者向け</a:t>
            </a:r>
          </a:p>
        </p:txBody>
      </p:sp>
      <p:sp>
        <p:nvSpPr>
          <p:cNvPr id="33" name="正方形/長方形 32"/>
          <p:cNvSpPr/>
          <p:nvPr/>
        </p:nvSpPr>
        <p:spPr bwMode="auto">
          <a:xfrm>
            <a:off x="97654" y="3360124"/>
            <a:ext cx="2984409" cy="2196614"/>
          </a:xfrm>
          <a:prstGeom prst="rect">
            <a:avLst/>
          </a:prstGeom>
          <a:solidFill>
            <a:schemeClr val="bg1"/>
          </a:solidFill>
          <a:ln w="25400" algn="ctr">
            <a:solidFill>
              <a:srgbClr val="92D050"/>
            </a:solidFill>
            <a:round/>
            <a:headEnd/>
            <a:tailEnd/>
          </a:ln>
          <a:effectLst>
            <a:outerShdw dist="35921" dir="2700000" algn="ctr" rotWithShape="0">
              <a:schemeClr val="bg2"/>
            </a:outerShdw>
          </a:effectLst>
        </p:spPr>
        <p:txBody>
          <a:bodyPr vert="horz" lIns="216000" tIns="44348" rIns="88697" bIns="44348" rtlCol="0" anchor="t"/>
          <a:lstStyle/>
          <a:p>
            <a:pPr marL="87313" indent="-87313" defTabSz="887413">
              <a:lnSpc>
                <a:spcPts val="2200"/>
              </a:lnSpc>
            </a:pPr>
            <a:r>
              <a:rPr lang="ja-JP" altLang="en-US" sz="1400" b="1" dirty="0">
                <a:solidFill>
                  <a:schemeClr val="accent6"/>
                </a:solidFill>
                <a:latin typeface="Meiryo UI" panose="020B0604030504040204" pitchFamily="50" charset="-128"/>
                <a:ea typeface="Meiryo UI" panose="020B0604030504040204" pitchFamily="50" charset="-128"/>
              </a:rPr>
              <a:t>Ａ </a:t>
            </a:r>
            <a:r>
              <a:rPr kumimoji="1" lang="ja-JP" altLang="en-US" sz="1150" b="1" dirty="0">
                <a:solidFill>
                  <a:schemeClr val="accent6"/>
                </a:solidFill>
                <a:latin typeface="Meiryo UI" panose="020B0604030504040204" pitchFamily="50" charset="-128"/>
                <a:ea typeface="Meiryo UI" panose="020B0604030504040204" pitchFamily="50" charset="-128"/>
              </a:rPr>
              <a:t>事業所の魅力向上、事業拡大の取組</a:t>
            </a:r>
          </a:p>
        </p:txBody>
      </p:sp>
      <p:sp>
        <p:nvSpPr>
          <p:cNvPr id="34" name="テキスト ボックス 33"/>
          <p:cNvSpPr txBox="1"/>
          <p:nvPr/>
        </p:nvSpPr>
        <p:spPr>
          <a:xfrm>
            <a:off x="128564" y="4156453"/>
            <a:ext cx="2965026" cy="1143903"/>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　　　　　　　　　　　　　　　　　　　　　　　　　　　　　　　</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a:lnSpc>
                <a:spcPts val="1000"/>
              </a:lnSpc>
              <a:spcBef>
                <a:spcPts val="800"/>
              </a:spcBef>
            </a:pPr>
            <a:r>
              <a:rPr lang="en-US" altLang="ja-JP" sz="900" dirty="0">
                <a:solidFill>
                  <a:srgbClr val="000000"/>
                </a:solidFill>
                <a:latin typeface="Meiryo UI" panose="020B0604030504040204" pitchFamily="50" charset="-128"/>
                <a:ea typeface="Meiryo UI" panose="020B0604030504040204" pitchFamily="50" charset="-128"/>
              </a:rPr>
              <a:t>《</a:t>
            </a:r>
            <a:r>
              <a:rPr lang="ja-JP" altLang="en-US" sz="900" dirty="0">
                <a:solidFill>
                  <a:srgbClr val="000000"/>
                </a:solidFill>
                <a:latin typeface="Meiryo UI" panose="020B0604030504040204" pitchFamily="50" charset="-128"/>
                <a:ea typeface="Meiryo UI" panose="020B0604030504040204" pitchFamily="50" charset="-128"/>
              </a:rPr>
              <a:t>伴走型支援</a:t>
            </a:r>
            <a:r>
              <a:rPr lang="en-US" altLang="ja-JP" sz="900" dirty="0">
                <a:solidFill>
                  <a:srgbClr val="000000"/>
                </a:solidFill>
                <a:latin typeface="Meiryo UI" panose="020B0604030504040204" pitchFamily="50" charset="-128"/>
                <a:ea typeface="Meiryo UI" panose="020B0604030504040204" pitchFamily="50" charset="-128"/>
              </a:rPr>
              <a:t>》</a:t>
            </a:r>
          </a:p>
          <a:p>
            <a:pPr marL="266700" indent="-180975">
              <a:lnSpc>
                <a:spcPts val="1000"/>
              </a:lnSpc>
              <a:spcBef>
                <a:spcPts val="2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p>
        </p:txBody>
      </p:sp>
      <p:sp>
        <p:nvSpPr>
          <p:cNvPr id="35" name="角丸四角形 34"/>
          <p:cNvSpPr/>
          <p:nvPr/>
        </p:nvSpPr>
        <p:spPr bwMode="auto">
          <a:xfrm>
            <a:off x="1017788" y="3255972"/>
            <a:ext cx="1180976" cy="163539"/>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企業向け</a:t>
            </a:r>
          </a:p>
        </p:txBody>
      </p:sp>
      <p:sp>
        <p:nvSpPr>
          <p:cNvPr id="36" name="正方形/長方形 35"/>
          <p:cNvSpPr/>
          <p:nvPr/>
        </p:nvSpPr>
        <p:spPr bwMode="auto">
          <a:xfrm>
            <a:off x="3640144" y="4149761"/>
            <a:ext cx="2661711" cy="1311555"/>
          </a:xfrm>
          <a:prstGeom prst="rect">
            <a:avLst/>
          </a:prstGeom>
          <a:solidFill>
            <a:schemeClr val="bg1"/>
          </a:solidFill>
          <a:ln w="69850" algn="ctr">
            <a:solidFill>
              <a:schemeClr val="accent4"/>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spcBef>
                <a:spcPct val="20000"/>
              </a:spcBef>
            </a:pPr>
            <a:endParaRPr kumimoji="1"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a:p>
            <a:pPr marL="176213" indent="-176213" defTabSz="887413"/>
            <a:r>
              <a:rPr lang="ja-JP" altLang="en-US" sz="1400" b="1" dirty="0">
                <a:solidFill>
                  <a:schemeClr val="accent4">
                    <a:lumMod val="75000"/>
                  </a:schemeClr>
                </a:solidFill>
                <a:latin typeface="Meiryo UI" panose="020B0604030504040204" pitchFamily="50" charset="-128"/>
                <a:ea typeface="Meiryo UI" panose="020B0604030504040204" pitchFamily="50" charset="-128"/>
              </a:rPr>
              <a:t>Ｃ</a:t>
            </a:r>
            <a:r>
              <a:rPr kumimoji="1" lang="ja-JP" altLang="en-US" sz="1400" b="1" dirty="0">
                <a:solidFill>
                  <a:schemeClr val="accent4">
                    <a:lumMod val="75000"/>
                  </a:schemeClr>
                </a:solidFill>
                <a:latin typeface="Meiryo UI" panose="020B0604030504040204" pitchFamily="50" charset="-128"/>
                <a:ea typeface="Meiryo UI" panose="020B0604030504040204" pitchFamily="50" charset="-128"/>
              </a:rPr>
              <a:t> </a:t>
            </a:r>
            <a:r>
              <a:rPr kumimoji="1" lang="ja-JP" altLang="en-US" sz="1150" b="1" dirty="0">
                <a:solidFill>
                  <a:schemeClr val="accent4">
                    <a:lumMod val="75000"/>
                  </a:schemeClr>
                </a:solidFill>
                <a:latin typeface="Meiryo UI" panose="020B0604030504040204" pitchFamily="50" charset="-128"/>
                <a:ea typeface="Meiryo UI" panose="020B0604030504040204" pitchFamily="50" charset="-128"/>
              </a:rPr>
              <a:t>就職促進の取組</a:t>
            </a:r>
          </a:p>
        </p:txBody>
      </p:sp>
      <p:sp>
        <p:nvSpPr>
          <p:cNvPr id="37" name="角丸四角形 36"/>
          <p:cNvSpPr/>
          <p:nvPr/>
        </p:nvSpPr>
        <p:spPr bwMode="auto">
          <a:xfrm>
            <a:off x="3516923" y="6198577"/>
            <a:ext cx="2837799" cy="553915"/>
          </a:xfrm>
          <a:prstGeom prst="roundRect">
            <a:avLst/>
          </a:prstGeom>
          <a:solidFill>
            <a:schemeClr val="accent5">
              <a:lumMod val="75000"/>
            </a:schemeClr>
          </a:solidFill>
          <a:ln w="28575" cmpd="dbl" algn="ctr">
            <a:solidFill>
              <a:schemeClr val="accent1">
                <a:lumMod val="20000"/>
                <a:lumOff val="80000"/>
              </a:schemeClr>
            </a:solidFill>
            <a:round/>
            <a:headEnd/>
            <a:tailEnd/>
          </a:ln>
          <a:effectLst>
            <a:outerShdw dist="35921" dir="2700000" algn="ctr" rotWithShape="0">
              <a:schemeClr val="bg2"/>
            </a:outerShdw>
          </a:effectLst>
          <a:scene3d>
            <a:camera prst="orthographicFront"/>
            <a:lightRig rig="threePt" dir="t"/>
          </a:scene3d>
          <a:sp3d>
            <a:bevelT/>
          </a:sp3d>
        </p:spPr>
        <p:txBody>
          <a:bodyPr vert="horz" lIns="88697" tIns="44348" rIns="88697" bIns="44348" rtlCol="0" anchor="ctr"/>
          <a:lstStyle/>
          <a:p>
            <a:pPr marL="176213" indent="-176213" algn="ctr" defTabSz="887413"/>
            <a:r>
              <a:rPr kumimoji="1" lang="ja-JP" altLang="en-US" sz="1600" b="1" dirty="0">
                <a:solidFill>
                  <a:schemeClr val="bg1"/>
                </a:solidFill>
                <a:latin typeface="Meiryo UI" panose="020B0604030504040204" pitchFamily="50" charset="-128"/>
                <a:ea typeface="Meiryo UI" panose="020B0604030504040204" pitchFamily="50" charset="-128"/>
              </a:rPr>
              <a:t>雇用創出</a:t>
            </a:r>
            <a:r>
              <a:rPr kumimoji="1" lang="ja-JP" altLang="en-US" sz="1100" b="1" dirty="0">
                <a:solidFill>
                  <a:schemeClr val="bg1"/>
                </a:solidFill>
                <a:latin typeface="Meiryo UI" panose="020B0604030504040204" pitchFamily="50" charset="-128"/>
                <a:ea typeface="Meiryo UI" panose="020B0604030504040204" pitchFamily="50" charset="-128"/>
              </a:rPr>
              <a:t>（目標数</a:t>
            </a:r>
            <a:r>
              <a:rPr kumimoji="1" lang="en-US" altLang="ja-JP" sz="1100" b="1" dirty="0">
                <a:solidFill>
                  <a:schemeClr val="bg1"/>
                </a:solidFill>
                <a:latin typeface="Meiryo UI" panose="020B0604030504040204" pitchFamily="50" charset="-128"/>
                <a:ea typeface="Meiryo UI" panose="020B0604030504040204" pitchFamily="50" charset="-128"/>
              </a:rPr>
              <a:t>(3</a:t>
            </a:r>
            <a:r>
              <a:rPr kumimoji="1" lang="ja-JP" altLang="en-US" sz="1100" b="1" dirty="0">
                <a:solidFill>
                  <a:schemeClr val="bg1"/>
                </a:solidFill>
                <a:latin typeface="Meiryo UI" panose="020B0604030504040204" pitchFamily="50" charset="-128"/>
                <a:ea typeface="Meiryo UI" panose="020B0604030504040204" pitchFamily="50" charset="-128"/>
              </a:rPr>
              <a:t>年度計</a:t>
            </a:r>
            <a:r>
              <a:rPr kumimoji="1" lang="en-US" altLang="ja-JP" sz="1100" b="1" dirty="0">
                <a:solidFill>
                  <a:schemeClr val="bg1"/>
                </a:solidFill>
                <a:latin typeface="Meiryo UI" panose="020B0604030504040204" pitchFamily="50" charset="-128"/>
                <a:ea typeface="Meiryo UI" panose="020B0604030504040204" pitchFamily="50" charset="-128"/>
              </a:rPr>
              <a:t>)</a:t>
            </a:r>
            <a:r>
              <a:rPr kumimoji="1" lang="ja-JP" altLang="en-US" sz="1100" b="1" dirty="0">
                <a:solidFill>
                  <a:schemeClr val="bg1"/>
                </a:solidFill>
                <a:latin typeface="Meiryo UI" panose="020B0604030504040204" pitchFamily="50" charset="-128"/>
                <a:ea typeface="Meiryo UI" panose="020B0604030504040204" pitchFamily="50" charset="-128"/>
              </a:rPr>
              <a:t>）</a:t>
            </a:r>
            <a:endParaRPr kumimoji="1" lang="en-US" altLang="ja-JP" sz="1100" b="1" dirty="0">
              <a:solidFill>
                <a:schemeClr val="bg1"/>
              </a:solidFill>
              <a:latin typeface="Meiryo UI" panose="020B0604030504040204" pitchFamily="50" charset="-128"/>
              <a:ea typeface="Meiryo UI" panose="020B0604030504040204" pitchFamily="50" charset="-128"/>
            </a:endParaRPr>
          </a:p>
          <a:p>
            <a:pPr marL="176213" indent="-176213" algn="ctr" defTabSz="887413"/>
            <a:r>
              <a:rPr kumimoji="1" lang="ja-JP" altLang="en-US" sz="2200" b="1" dirty="0">
                <a:solidFill>
                  <a:schemeClr val="bg1"/>
                </a:solidFill>
                <a:latin typeface="Meiryo UI" panose="020B0604030504040204" pitchFamily="50" charset="-128"/>
                <a:ea typeface="Meiryo UI" panose="020B0604030504040204" pitchFamily="50" charset="-128"/>
              </a:rPr>
              <a:t>○○人</a:t>
            </a:r>
          </a:p>
        </p:txBody>
      </p:sp>
      <p:sp>
        <p:nvSpPr>
          <p:cNvPr id="45" name="テキスト ボックス 44"/>
          <p:cNvSpPr txBox="1"/>
          <p:nvPr/>
        </p:nvSpPr>
        <p:spPr>
          <a:xfrm>
            <a:off x="3645880" y="4578794"/>
            <a:ext cx="2500800" cy="759182"/>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p:txBody>
      </p:sp>
      <p:sp>
        <p:nvSpPr>
          <p:cNvPr id="48" name="テキスト ボックス 47"/>
          <p:cNvSpPr txBox="1"/>
          <p:nvPr/>
        </p:nvSpPr>
        <p:spPr>
          <a:xfrm>
            <a:off x="7016618" y="4162821"/>
            <a:ext cx="2798081" cy="1272143"/>
          </a:xfrm>
          <a:prstGeom prst="rect">
            <a:avLst/>
          </a:prstGeom>
          <a:noFill/>
        </p:spPr>
        <p:txBody>
          <a:bodyPr wrap="square" rtlCol="0">
            <a:spAutoFit/>
          </a:bodyPr>
          <a:lstStyle/>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　　　　</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p:txBody>
      </p:sp>
      <p:sp>
        <p:nvSpPr>
          <p:cNvPr id="54" name="角丸四角形 53"/>
          <p:cNvSpPr/>
          <p:nvPr/>
        </p:nvSpPr>
        <p:spPr bwMode="auto">
          <a:xfrm>
            <a:off x="4367854" y="4019990"/>
            <a:ext cx="1185459" cy="272927"/>
          </a:xfrm>
          <a:prstGeom prst="roundRect">
            <a:avLst/>
          </a:prstGeom>
          <a:solidFill>
            <a:srgbClr val="FFFF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1200" dirty="0">
                <a:solidFill>
                  <a:srgbClr val="000000"/>
                </a:solidFill>
                <a:latin typeface="HG丸ｺﾞｼｯｸM-PRO" panose="020F0600000000000000" pitchFamily="50" charset="-128"/>
                <a:ea typeface="HG丸ｺﾞｼｯｸM-PRO" panose="020F0600000000000000" pitchFamily="50" charset="-128"/>
              </a:rPr>
              <a:t>マッチング！</a:t>
            </a:r>
          </a:p>
        </p:txBody>
      </p:sp>
      <p:sp>
        <p:nvSpPr>
          <p:cNvPr id="57" name="ストライプ矢印 56"/>
          <p:cNvSpPr/>
          <p:nvPr/>
        </p:nvSpPr>
        <p:spPr>
          <a:xfrm rot="5400000">
            <a:off x="4644752" y="4594830"/>
            <a:ext cx="492370" cy="2556870"/>
          </a:xfrm>
          <a:prstGeom prst="stripedRightArrow">
            <a:avLst>
              <a:gd name="adj1" fmla="val 64178"/>
              <a:gd name="adj2" fmla="val 55669"/>
            </a:avLst>
          </a:prstGeom>
          <a:solidFill>
            <a:srgbClr val="FFFF00"/>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4131126" y="3405384"/>
            <a:ext cx="1742357" cy="4397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メイリオ" panose="020B0604030504040204" pitchFamily="50" charset="-128"/>
                <a:ea typeface="メイリオ" panose="020B0604030504040204" pitchFamily="50" charset="-128"/>
              </a:rPr>
              <a:t>具体的な取組内容</a:t>
            </a:r>
          </a:p>
        </p:txBody>
      </p:sp>
      <p:sp>
        <p:nvSpPr>
          <p:cNvPr id="4" name="角丸四角形 3"/>
          <p:cNvSpPr/>
          <p:nvPr/>
        </p:nvSpPr>
        <p:spPr>
          <a:xfrm>
            <a:off x="384174" y="3712888"/>
            <a:ext cx="2328633" cy="373153"/>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312087" y="3682944"/>
            <a:ext cx="2558059" cy="4634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重点雇用創出分野</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○○分野、○○分野、○○分野</a:t>
            </a:r>
          </a:p>
        </p:txBody>
      </p:sp>
      <p:sp>
        <p:nvSpPr>
          <p:cNvPr id="30" name="角丸四角形 29"/>
          <p:cNvSpPr/>
          <p:nvPr/>
        </p:nvSpPr>
        <p:spPr>
          <a:xfrm>
            <a:off x="7174333" y="3712888"/>
            <a:ext cx="2237115" cy="373153"/>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7091006" y="3601742"/>
            <a:ext cx="2411999" cy="623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重点求職者層</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等</a:t>
            </a:r>
          </a:p>
        </p:txBody>
      </p:sp>
      <p:sp>
        <p:nvSpPr>
          <p:cNvPr id="29" name="ストライプ矢印 28"/>
          <p:cNvSpPr/>
          <p:nvPr/>
        </p:nvSpPr>
        <p:spPr>
          <a:xfrm>
            <a:off x="4820958" y="1389145"/>
            <a:ext cx="398206" cy="220883"/>
          </a:xfrm>
          <a:prstGeom prst="stripedRightArrow">
            <a:avLst>
              <a:gd name="adj1" fmla="val 64178"/>
              <a:gd name="adj2" fmla="val 54055"/>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二等辺三角形 37"/>
          <p:cNvSpPr>
            <a:spLocks noChangeAspect="1"/>
          </p:cNvSpPr>
          <p:nvPr/>
        </p:nvSpPr>
        <p:spPr>
          <a:xfrm rot="5400000">
            <a:off x="2884134" y="4340957"/>
            <a:ext cx="926357" cy="324000"/>
          </a:xfrm>
          <a:prstGeom prst="triangle">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二等辺三角形 38"/>
          <p:cNvSpPr>
            <a:spLocks noChangeAspect="1"/>
          </p:cNvSpPr>
          <p:nvPr/>
        </p:nvSpPr>
        <p:spPr>
          <a:xfrm rot="16200000">
            <a:off x="6174386" y="4411378"/>
            <a:ext cx="926357" cy="324000"/>
          </a:xfrm>
          <a:prstGeom prst="triangle">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p:cNvSpPr txBox="1"/>
          <p:nvPr/>
        </p:nvSpPr>
        <p:spPr>
          <a:xfrm>
            <a:off x="779944" y="0"/>
            <a:ext cx="720739" cy="216000"/>
          </a:xfrm>
          <a:prstGeom prst="rect">
            <a:avLst/>
          </a:prstGeom>
          <a:noFill/>
          <a:ln w="0">
            <a:noFill/>
          </a:ln>
        </p:spPr>
        <p:txBody>
          <a:bodyPr wrap="square" rtlCol="0">
            <a:spAutoFit/>
          </a:bodyPr>
          <a:lstStyle/>
          <a:p>
            <a:r>
              <a:rPr kumimoji="1" lang="ja-JP" altLang="en-US" sz="800" b="1" dirty="0">
                <a:latin typeface="HG丸ｺﾞｼｯｸM-PRO" panose="020F0600000000000000" pitchFamily="50" charset="-128"/>
                <a:ea typeface="HG丸ｺﾞｼｯｸM-PRO" panose="020F0600000000000000" pitchFamily="50" charset="-128"/>
              </a:rPr>
              <a:t>〇〇し</a:t>
            </a:r>
          </a:p>
        </p:txBody>
      </p:sp>
      <p:sp>
        <p:nvSpPr>
          <p:cNvPr id="44" name="左中かっこ 43"/>
          <p:cNvSpPr/>
          <p:nvPr/>
        </p:nvSpPr>
        <p:spPr>
          <a:xfrm>
            <a:off x="-383175" y="1500833"/>
            <a:ext cx="332375" cy="5244797"/>
          </a:xfrm>
          <a:prstGeom prst="leftBrace">
            <a:avLst>
              <a:gd name="adj1" fmla="val 8333"/>
              <a:gd name="adj2" fmla="val 49246"/>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6" name="正方形/長方形 45"/>
          <p:cNvSpPr/>
          <p:nvPr/>
        </p:nvSpPr>
        <p:spPr>
          <a:xfrm>
            <a:off x="-2310216" y="3408920"/>
            <a:ext cx="1824340" cy="119404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各地域において作成。</a:t>
            </a:r>
            <a:endParaRPr kumimoji="1" lang="en-US" altLang="ja-JP" sz="1200" dirty="0">
              <a:solidFill>
                <a:srgbClr val="FF0000"/>
              </a:solidFill>
            </a:endParaRPr>
          </a:p>
          <a:p>
            <a:r>
              <a:rPr kumimoji="1" lang="ja-JP" altLang="en-US" sz="1200" dirty="0">
                <a:solidFill>
                  <a:schemeClr val="tx1"/>
                </a:solidFill>
              </a:rPr>
              <a:t>なお、他地域との統一性をもたせるため、</a:t>
            </a:r>
            <a:r>
              <a:rPr kumimoji="1" lang="ja-JP" altLang="en-US" sz="1200" u="sng" dirty="0">
                <a:solidFill>
                  <a:srgbClr val="FF0000"/>
                </a:solidFill>
              </a:rPr>
              <a:t>様式・フレーム・文字ポイントは変更しないこと。</a:t>
            </a:r>
            <a:endParaRPr kumimoji="1" lang="en-US" altLang="ja-JP" sz="1200" u="sng" dirty="0">
              <a:solidFill>
                <a:srgbClr val="FF0000"/>
              </a:solidFill>
            </a:endParaRPr>
          </a:p>
        </p:txBody>
      </p:sp>
      <p:sp>
        <p:nvSpPr>
          <p:cNvPr id="47" name="四角形吹き出し 46"/>
          <p:cNvSpPr/>
          <p:nvPr/>
        </p:nvSpPr>
        <p:spPr>
          <a:xfrm>
            <a:off x="10196512" y="4452928"/>
            <a:ext cx="2506234" cy="1569802"/>
          </a:xfrm>
          <a:prstGeom prst="wedgeRectCallout">
            <a:avLst>
              <a:gd name="adj1" fmla="val -60276"/>
              <a:gd name="adj2" fmla="val -21500"/>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rgbClr val="FF0000"/>
                </a:solidFill>
              </a:rPr>
              <a:t>各取組は、構想書に記載の個別事業名と一致させること。</a:t>
            </a:r>
            <a:endParaRPr lang="en-US" altLang="ja-JP" sz="1200" dirty="0">
              <a:solidFill>
                <a:srgbClr val="FF0000"/>
              </a:solidFill>
            </a:endParaRPr>
          </a:p>
          <a:p>
            <a:r>
              <a:rPr kumimoji="1" lang="ja-JP" altLang="en-US" sz="1200" dirty="0">
                <a:solidFill>
                  <a:srgbClr val="FF0000"/>
                </a:solidFill>
              </a:rPr>
              <a:t>個別事業数が多く、フレーム内に収まらない場合には、代表的なものを数項目列挙したうえで残りの講習会・伴走型支援は</a:t>
            </a:r>
            <a:r>
              <a:rPr kumimoji="1" lang="en-US" altLang="ja-JP" sz="1200" dirty="0">
                <a:solidFill>
                  <a:srgbClr val="FF0000"/>
                </a:solidFill>
              </a:rPr>
              <a:t>『</a:t>
            </a:r>
            <a:r>
              <a:rPr kumimoji="1" lang="ja-JP" altLang="en-US" sz="1200" dirty="0">
                <a:solidFill>
                  <a:srgbClr val="FF0000"/>
                </a:solidFill>
              </a:rPr>
              <a:t>等</a:t>
            </a:r>
            <a:r>
              <a:rPr kumimoji="1" lang="en-US" altLang="ja-JP" sz="1200" dirty="0">
                <a:solidFill>
                  <a:srgbClr val="FF0000"/>
                </a:solidFill>
              </a:rPr>
              <a:t>』</a:t>
            </a:r>
            <a:r>
              <a:rPr kumimoji="1" lang="ja-JP" altLang="en-US" sz="1200" dirty="0">
                <a:solidFill>
                  <a:srgbClr val="FF0000"/>
                </a:solidFill>
              </a:rPr>
              <a:t>で括ること。</a:t>
            </a:r>
            <a:endParaRPr kumimoji="1" lang="en-US" altLang="ja-JP" sz="1200" dirty="0">
              <a:solidFill>
                <a:srgbClr val="FF0000"/>
              </a:solidFill>
            </a:endParaRPr>
          </a:p>
          <a:p>
            <a:r>
              <a:rPr kumimoji="1" lang="ja-JP" altLang="en-US" sz="1200" dirty="0">
                <a:solidFill>
                  <a:srgbClr val="FF0000"/>
                </a:solidFill>
              </a:rPr>
              <a:t>（いずれも</a:t>
            </a:r>
            <a:r>
              <a:rPr kumimoji="1" lang="en-US" altLang="ja-JP" sz="1200" dirty="0">
                <a:solidFill>
                  <a:srgbClr val="FF0000"/>
                </a:solidFill>
              </a:rPr>
              <a:t>A</a:t>
            </a:r>
            <a:r>
              <a:rPr kumimoji="1" lang="ja-JP" altLang="en-US" sz="1200" dirty="0">
                <a:solidFill>
                  <a:srgbClr val="FF0000"/>
                </a:solidFill>
              </a:rPr>
              <a:t>～</a:t>
            </a:r>
            <a:r>
              <a:rPr kumimoji="1" lang="en-US" altLang="ja-JP" sz="1200" dirty="0">
                <a:solidFill>
                  <a:srgbClr val="FF0000"/>
                </a:solidFill>
              </a:rPr>
              <a:t>C</a:t>
            </a:r>
            <a:r>
              <a:rPr kumimoji="1" lang="ja-JP" altLang="en-US" sz="1200" dirty="0">
                <a:solidFill>
                  <a:srgbClr val="FF0000"/>
                </a:solidFill>
              </a:rPr>
              <a:t>共通）</a:t>
            </a:r>
          </a:p>
        </p:txBody>
      </p:sp>
      <p:sp>
        <p:nvSpPr>
          <p:cNvPr id="49" name="四角形吹き出し 48"/>
          <p:cNvSpPr/>
          <p:nvPr/>
        </p:nvSpPr>
        <p:spPr>
          <a:xfrm>
            <a:off x="10126173" y="2899066"/>
            <a:ext cx="2506234" cy="1314803"/>
          </a:xfrm>
          <a:prstGeom prst="wedgeRectCallout">
            <a:avLst>
              <a:gd name="adj1" fmla="val -59373"/>
              <a:gd name="adj2" fmla="val 1152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「重点雇用創出分野」、「重点求職者層」欄については、フレームを適宜調整することは可とするが、重点とするものが多い場合には、特に重点とするものを数項目列挙したうえで残りの項目は</a:t>
            </a:r>
            <a:r>
              <a:rPr kumimoji="1" lang="en-US" altLang="ja-JP" sz="1200" dirty="0">
                <a:solidFill>
                  <a:schemeClr val="tx1"/>
                </a:solidFill>
              </a:rPr>
              <a:t>『</a:t>
            </a:r>
            <a:r>
              <a:rPr kumimoji="1" lang="ja-JP" altLang="en-US" sz="1200" dirty="0">
                <a:solidFill>
                  <a:schemeClr val="tx1"/>
                </a:solidFill>
              </a:rPr>
              <a:t>等</a:t>
            </a:r>
            <a:r>
              <a:rPr kumimoji="1" lang="en-US" altLang="ja-JP" sz="1200" dirty="0">
                <a:solidFill>
                  <a:schemeClr val="tx1"/>
                </a:solidFill>
              </a:rPr>
              <a:t>』</a:t>
            </a:r>
            <a:r>
              <a:rPr kumimoji="1" lang="ja-JP" altLang="en-US" sz="1200" dirty="0">
                <a:solidFill>
                  <a:schemeClr val="tx1"/>
                </a:solidFill>
              </a:rPr>
              <a:t>で括ること。</a:t>
            </a:r>
          </a:p>
        </p:txBody>
      </p:sp>
      <p:sp>
        <p:nvSpPr>
          <p:cNvPr id="50" name="四角形吹き出し 49"/>
          <p:cNvSpPr/>
          <p:nvPr/>
        </p:nvSpPr>
        <p:spPr>
          <a:xfrm>
            <a:off x="10594898" y="432304"/>
            <a:ext cx="1059468" cy="569849"/>
          </a:xfrm>
          <a:prstGeom prst="wedgeRectCallout">
            <a:avLst>
              <a:gd name="adj1" fmla="val -105260"/>
              <a:gd name="adj2" fmla="val 26277"/>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厚労省にて</a:t>
            </a:r>
            <a:endParaRPr kumimoji="1" lang="en-US" altLang="ja-JP" sz="1200" dirty="0">
              <a:solidFill>
                <a:srgbClr val="FF0000"/>
              </a:solidFill>
            </a:endParaRPr>
          </a:p>
          <a:p>
            <a:r>
              <a:rPr kumimoji="1" lang="ja-JP" altLang="en-US" sz="1200" dirty="0">
                <a:solidFill>
                  <a:srgbClr val="FF0000"/>
                </a:solidFill>
              </a:rPr>
              <a:t>地図を挿入</a:t>
            </a:r>
          </a:p>
        </p:txBody>
      </p:sp>
      <p:sp>
        <p:nvSpPr>
          <p:cNvPr id="53" name="四角形吹き出し 52"/>
          <p:cNvSpPr/>
          <p:nvPr/>
        </p:nvSpPr>
        <p:spPr>
          <a:xfrm>
            <a:off x="-2294644" y="1503066"/>
            <a:ext cx="1824340" cy="1542570"/>
          </a:xfrm>
          <a:prstGeom prst="wedgeRectCallout">
            <a:avLst>
              <a:gd name="adj1" fmla="val 72732"/>
              <a:gd name="adj2" fmla="val 572"/>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地域の課題は箇条書きで記載すること。</a:t>
            </a:r>
            <a:endParaRPr kumimoji="1" lang="en-US" altLang="ja-JP" sz="1200" dirty="0">
              <a:solidFill>
                <a:schemeClr val="tx1"/>
              </a:solidFill>
            </a:endParaRPr>
          </a:p>
          <a:p>
            <a:r>
              <a:rPr kumimoji="1" lang="ja-JP" altLang="en-US" sz="1200" dirty="0">
                <a:solidFill>
                  <a:schemeClr val="tx1"/>
                </a:solidFill>
              </a:rPr>
              <a:t>なお、事業の全体像を含め、構想書の該当項目からの引用・要約を原則とし、</a:t>
            </a:r>
            <a:r>
              <a:rPr kumimoji="1" lang="ja-JP" altLang="en-US" sz="1200" u="sng" dirty="0">
                <a:solidFill>
                  <a:srgbClr val="FF0000"/>
                </a:solidFill>
              </a:rPr>
              <a:t>構想書上にない表現を新たに用いないこと。</a:t>
            </a:r>
            <a:endParaRPr kumimoji="1" lang="en-US" altLang="ja-JP" sz="1200" u="sng" dirty="0">
              <a:solidFill>
                <a:srgbClr val="FF0000"/>
              </a:solidFill>
            </a:endParaRPr>
          </a:p>
        </p:txBody>
      </p:sp>
      <p:sp>
        <p:nvSpPr>
          <p:cNvPr id="40" name="四角形吹き出し 39"/>
          <p:cNvSpPr/>
          <p:nvPr/>
        </p:nvSpPr>
        <p:spPr>
          <a:xfrm>
            <a:off x="-2099200" y="4776963"/>
            <a:ext cx="1824340" cy="1154450"/>
          </a:xfrm>
          <a:prstGeom prst="wedgeRectCallout">
            <a:avLst>
              <a:gd name="adj1" fmla="val 61410"/>
              <a:gd name="adj2" fmla="val 577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伴走型支援を実施しない地域については、</a:t>
            </a:r>
            <a:r>
              <a:rPr kumimoji="1" lang="en-US" altLang="ja-JP" sz="1200" dirty="0">
                <a:solidFill>
                  <a:schemeClr val="tx1"/>
                </a:solidFill>
              </a:rPr>
              <a:t>《</a:t>
            </a:r>
            <a:r>
              <a:rPr kumimoji="1" lang="ja-JP" altLang="en-US" sz="1200" dirty="0">
                <a:solidFill>
                  <a:schemeClr val="tx1"/>
                </a:solidFill>
              </a:rPr>
              <a:t>伴走型支援</a:t>
            </a:r>
            <a:r>
              <a:rPr kumimoji="1" lang="en-US" altLang="ja-JP" sz="1200" dirty="0">
                <a:solidFill>
                  <a:schemeClr val="tx1"/>
                </a:solidFill>
              </a:rPr>
              <a:t>》</a:t>
            </a:r>
            <a:r>
              <a:rPr kumimoji="1" lang="ja-JP" altLang="en-US" sz="1200" dirty="0">
                <a:solidFill>
                  <a:schemeClr val="tx1"/>
                </a:solidFill>
              </a:rPr>
              <a:t>の項目ごと削除すること。</a:t>
            </a:r>
            <a:endParaRPr kumimoji="1" lang="en-US" altLang="ja-JP" sz="1200" dirty="0">
              <a:solidFill>
                <a:schemeClr val="tx1"/>
              </a:solidFill>
            </a:endParaRPr>
          </a:p>
        </p:txBody>
      </p:sp>
      <p:grpSp>
        <p:nvGrpSpPr>
          <p:cNvPr id="42" name="グループ化 41"/>
          <p:cNvGrpSpPr/>
          <p:nvPr/>
        </p:nvGrpSpPr>
        <p:grpSpPr>
          <a:xfrm>
            <a:off x="79131" y="5539154"/>
            <a:ext cx="9835093" cy="1270123"/>
            <a:chOff x="202223" y="5617483"/>
            <a:chExt cx="9835093" cy="1270123"/>
          </a:xfrm>
        </p:grpSpPr>
        <p:grpSp>
          <p:nvGrpSpPr>
            <p:cNvPr id="51" name="グループ化 50"/>
            <p:cNvGrpSpPr/>
            <p:nvPr/>
          </p:nvGrpSpPr>
          <p:grpSpPr>
            <a:xfrm>
              <a:off x="202223" y="5617483"/>
              <a:ext cx="9668608" cy="1230920"/>
              <a:chOff x="202223" y="5617483"/>
              <a:chExt cx="9668608" cy="1230920"/>
            </a:xfrm>
          </p:grpSpPr>
          <p:sp>
            <p:nvSpPr>
              <p:cNvPr id="59" name="角丸四角形吹き出し 58"/>
              <p:cNvSpPr/>
              <p:nvPr/>
            </p:nvSpPr>
            <p:spPr bwMode="auto">
              <a:xfrm>
                <a:off x="202223" y="5686610"/>
                <a:ext cx="1749669" cy="1029911"/>
              </a:xfrm>
              <a:prstGeom prst="wedgeRoundRectCallout">
                <a:avLst>
                  <a:gd name="adj1" fmla="val -9195"/>
                  <a:gd name="adj2" fmla="val 28795"/>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0" name="角丸四角形吹き出し 59"/>
              <p:cNvSpPr/>
              <p:nvPr/>
            </p:nvSpPr>
            <p:spPr bwMode="auto">
              <a:xfrm>
                <a:off x="2073028" y="5758158"/>
                <a:ext cx="1487856" cy="1090245"/>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endParaRPr kumimoji="1"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2" name="角丸四角形吹き出し 61"/>
              <p:cNvSpPr/>
              <p:nvPr/>
            </p:nvSpPr>
            <p:spPr bwMode="auto">
              <a:xfrm>
                <a:off x="8279423" y="5617483"/>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grpSp>
        <p:sp>
          <p:nvSpPr>
            <p:cNvPr id="52" name="テキスト ボックス 51"/>
            <p:cNvSpPr txBox="1"/>
            <p:nvPr/>
          </p:nvSpPr>
          <p:spPr>
            <a:xfrm>
              <a:off x="221093" y="5775597"/>
              <a:ext cx="1851074" cy="984885"/>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solidFill>
                    <a:prstClr val="black"/>
                  </a:solidFill>
                  <a:latin typeface="メイリオ" panose="020B0604030504040204" pitchFamily="50" charset="-128"/>
                  <a:ea typeface="メイリオ" panose="020B0604030504040204" pitchFamily="50" charset="-128"/>
                </a:rPr>
                <a:t>○○</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56" name="テキスト ボックス 55"/>
            <p:cNvSpPr txBox="1"/>
            <p:nvPr/>
          </p:nvSpPr>
          <p:spPr>
            <a:xfrm>
              <a:off x="2031022" y="5789870"/>
              <a:ext cx="1626577" cy="1097736"/>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solidFill>
                    <a:prstClr val="black"/>
                  </a:solidFill>
                  <a:latin typeface="メイリオ" panose="020B0604030504040204" pitchFamily="50" charset="-128"/>
                  <a:ea typeface="メイリオ" panose="020B0604030504040204" pitchFamily="50" charset="-128"/>
                </a:rPr>
                <a:t>○○</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lang="ja-JP" altLang="en-US" sz="1000" dirty="0">
                  <a:solidFill>
                    <a:prstClr val="black"/>
                  </a:solidFill>
                  <a:latin typeface="メイリオ" panose="020B0604030504040204" pitchFamily="50" charset="-128"/>
                  <a:ea typeface="メイリオ" panose="020B0604030504040204" pitchFamily="50" charset="-128"/>
                </a:rPr>
                <a:t>・○○</a:t>
              </a:r>
              <a:endParaRPr lang="en-US" altLang="ja-JP" sz="1000" dirty="0">
                <a:solidFill>
                  <a:prstClr val="black"/>
                </a:solidFill>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lang="ja-JP" altLang="en-US" sz="1000" dirty="0">
                  <a:solidFill>
                    <a:prstClr val="black"/>
                  </a:solidFill>
                  <a:latin typeface="メイリオ" panose="020B0604030504040204" pitchFamily="50" charset="-128"/>
                  <a:ea typeface="メイリオ" panose="020B0604030504040204" pitchFamily="50" charset="-128"/>
                </a:rPr>
                <a:t>・○○</a:t>
              </a:r>
              <a:endParaRPr lang="en-US" altLang="ja-JP" sz="1000" dirty="0">
                <a:solidFill>
                  <a:prstClr val="black"/>
                </a:solidFill>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8" name="正方形/長方形 57"/>
            <p:cNvSpPr/>
            <p:nvPr/>
          </p:nvSpPr>
          <p:spPr>
            <a:xfrm>
              <a:off x="8348822" y="5652874"/>
              <a:ext cx="1688494" cy="984885"/>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sp>
        <p:nvSpPr>
          <p:cNvPr id="55" name="角丸四角形吹き出し 54"/>
          <p:cNvSpPr/>
          <p:nvPr/>
        </p:nvSpPr>
        <p:spPr bwMode="auto">
          <a:xfrm>
            <a:off x="6500446" y="5761894"/>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lvl="0" algn="ctr" defTabSz="887413">
              <a:defRPr/>
            </a:pPr>
            <a:endParaRPr lang="ja-JP" altLang="en-US" sz="1400" dirty="0">
              <a:solidFill>
                <a:srgbClr val="000000"/>
              </a:solidFill>
              <a:latin typeface="メイリオ" panose="020B0604030504040204" pitchFamily="50" charset="-128"/>
              <a:ea typeface="メイリオ" panose="020B0604030504040204" pitchFamily="50" charset="-128"/>
            </a:endParaRPr>
          </a:p>
        </p:txBody>
      </p:sp>
      <p:sp>
        <p:nvSpPr>
          <p:cNvPr id="61" name="正方形/長方形 60"/>
          <p:cNvSpPr/>
          <p:nvPr/>
        </p:nvSpPr>
        <p:spPr>
          <a:xfrm>
            <a:off x="6461407" y="5788491"/>
            <a:ext cx="1812154" cy="984885"/>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5" name="四角形吹き出し 64"/>
          <p:cNvSpPr/>
          <p:nvPr/>
        </p:nvSpPr>
        <p:spPr>
          <a:xfrm>
            <a:off x="-2113854" y="6022730"/>
            <a:ext cx="1824340" cy="931521"/>
          </a:xfrm>
          <a:prstGeom prst="wedgeRectCallout">
            <a:avLst>
              <a:gd name="adj1" fmla="val 63429"/>
              <a:gd name="adj2" fmla="val -1646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地方公共団体等が実施している雇用施策と連動して</a:t>
            </a:r>
            <a:r>
              <a:rPr kumimoji="1" lang="ja-JP" altLang="en-US" sz="1200">
                <a:solidFill>
                  <a:schemeClr val="tx1"/>
                </a:solidFill>
              </a:rPr>
              <a:t>いる事業について記載すること。</a:t>
            </a:r>
            <a:endParaRPr kumimoji="1" lang="en-US" altLang="ja-JP" sz="1200" dirty="0">
              <a:solidFill>
                <a:schemeClr val="tx1"/>
              </a:solidFill>
            </a:endParaRPr>
          </a:p>
        </p:txBody>
      </p:sp>
      <p:sp>
        <p:nvSpPr>
          <p:cNvPr id="2" name="四角形吹き出し 52">
            <a:extLst>
              <a:ext uri="{FF2B5EF4-FFF2-40B4-BE49-F238E27FC236}">
                <a16:creationId xmlns:a16="http://schemas.microsoft.com/office/drawing/2014/main" id="{7D15F91F-8B51-79A9-F1E3-CF25D72B807D}"/>
              </a:ext>
            </a:extLst>
          </p:cNvPr>
          <p:cNvSpPr/>
          <p:nvPr/>
        </p:nvSpPr>
        <p:spPr>
          <a:xfrm>
            <a:off x="-2118231" y="360674"/>
            <a:ext cx="1824340" cy="860549"/>
          </a:xfrm>
          <a:prstGeom prst="wedgeRectCallout">
            <a:avLst>
              <a:gd name="adj1" fmla="val 64221"/>
              <a:gd name="adj2" fmla="val 12789"/>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人口減少率と高齢化率は、</a:t>
            </a:r>
            <a:r>
              <a:rPr kumimoji="1" lang="ja-JP" altLang="en-US" sz="1200" u="sng" dirty="0">
                <a:solidFill>
                  <a:srgbClr val="FF0000"/>
                </a:solidFill>
              </a:rPr>
              <a:t>小数点第二位（第三位を四捨五入）</a:t>
            </a:r>
            <a:r>
              <a:rPr kumimoji="1" lang="ja-JP" altLang="en-US" sz="1200" dirty="0">
                <a:solidFill>
                  <a:schemeClr val="tx1"/>
                </a:solidFill>
              </a:rPr>
              <a:t>まで記入すること。</a:t>
            </a:r>
            <a:endParaRPr kumimoji="1" lang="en-US" altLang="ja-JP" sz="1200" dirty="0">
              <a:solidFill>
                <a:schemeClr val="tx1"/>
              </a:solidFill>
            </a:endParaRPr>
          </a:p>
        </p:txBody>
      </p:sp>
    </p:spTree>
    <p:extLst>
      <p:ext uri="{BB962C8B-B14F-4D97-AF65-F5344CB8AC3E}">
        <p14:creationId xmlns:p14="http://schemas.microsoft.com/office/powerpoint/2010/main" val="3536456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87AA2-C012-55F8-B867-6572CF338163}"/>
            </a:ext>
          </a:extLst>
        </p:cNvPr>
        <p:cNvGrpSpPr/>
        <p:nvPr/>
      </p:nvGrpSpPr>
      <p:grpSpPr>
        <a:xfrm>
          <a:off x="0" y="0"/>
          <a:ext cx="0" cy="0"/>
          <a:chOff x="0" y="0"/>
          <a:chExt cx="0" cy="0"/>
        </a:xfrm>
      </p:grpSpPr>
      <p:sp>
        <p:nvSpPr>
          <p:cNvPr id="64" name="楕円 63">
            <a:extLst>
              <a:ext uri="{FF2B5EF4-FFF2-40B4-BE49-F238E27FC236}">
                <a16:creationId xmlns:a16="http://schemas.microsoft.com/office/drawing/2014/main" id="{72A37E8F-3506-382C-1F50-4CC4500703CE}"/>
              </a:ext>
            </a:extLst>
          </p:cNvPr>
          <p:cNvSpPr/>
          <p:nvPr/>
        </p:nvSpPr>
        <p:spPr>
          <a:xfrm>
            <a:off x="105508" y="4297830"/>
            <a:ext cx="9687580" cy="2000362"/>
          </a:xfrm>
          <a:prstGeom prst="ellipse">
            <a:avLst/>
          </a:prstGeom>
          <a:noFill/>
          <a:ln w="38100">
            <a:solidFill>
              <a:srgbClr val="FFC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050"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aphicFrame>
        <p:nvGraphicFramePr>
          <p:cNvPr id="14" name="表 13">
            <a:extLst>
              <a:ext uri="{FF2B5EF4-FFF2-40B4-BE49-F238E27FC236}">
                <a16:creationId xmlns:a16="http://schemas.microsoft.com/office/drawing/2014/main" id="{D9AB9399-96F9-BAA6-1DC6-E072BE69573E}"/>
              </a:ext>
            </a:extLst>
          </p:cNvPr>
          <p:cNvGraphicFramePr>
            <a:graphicFrameLocks noGrp="1"/>
          </p:cNvGraphicFramePr>
          <p:nvPr>
            <p:extLst>
              <p:ext uri="{D42A27DB-BD31-4B8C-83A1-F6EECF244321}">
                <p14:modId xmlns:p14="http://schemas.microsoft.com/office/powerpoint/2010/main" val="3573841483"/>
              </p:ext>
            </p:extLst>
          </p:nvPr>
        </p:nvGraphicFramePr>
        <p:xfrm>
          <a:off x="103480" y="1342248"/>
          <a:ext cx="9736636" cy="1862700"/>
        </p:xfrm>
        <a:graphic>
          <a:graphicData uri="http://schemas.openxmlformats.org/drawingml/2006/table">
            <a:tbl>
              <a:tblPr firstRow="1" bandRow="1">
                <a:tableStyleId>{5C22544A-7EE6-4342-B048-85BDC9FD1C3A}</a:tableStyleId>
              </a:tblPr>
              <a:tblGrid>
                <a:gridCol w="4868318">
                  <a:extLst>
                    <a:ext uri="{9D8B030D-6E8A-4147-A177-3AD203B41FA5}">
                      <a16:colId xmlns:a16="http://schemas.microsoft.com/office/drawing/2014/main" val="20000"/>
                    </a:ext>
                  </a:extLst>
                </a:gridCol>
                <a:gridCol w="4868318">
                  <a:extLst>
                    <a:ext uri="{9D8B030D-6E8A-4147-A177-3AD203B41FA5}">
                      <a16:colId xmlns:a16="http://schemas.microsoft.com/office/drawing/2014/main" val="882513811"/>
                    </a:ext>
                  </a:extLst>
                </a:gridCol>
              </a:tblGrid>
              <a:tr h="23526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地域の課題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事業の全体像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0"/>
                  </a:ext>
                </a:extLst>
              </a:tr>
              <a:tr h="1538551">
                <a:tc>
                  <a:txBody>
                    <a:bodyPr/>
                    <a:lstStyle/>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・製造業では、労働力人口の減少や高齢化の影響に加え、製造業のもつイメージ等により、求人を出してもなかなか充足しない状況が継続。</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・地域の特産品を活かした魅力的な製品を扱う食品加工業をはじめとする小規模事業者が多数存在しているものの、商品開発や販路拡大等のノウハウ不足により売上向上に繋げられていない実態がある。</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・若者や子育て世代（特に女性）の転出超過が続いており、地域に魅力を感じ、定住・就労につながる環境整備が喫緊の課題。</a:t>
                      </a:r>
                    </a:p>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r>
                        <a:rPr kumimoji="1" lang="en-US" altLang="ja-JP" sz="1050" b="0" dirty="0">
                          <a:solidFill>
                            <a:schemeClr val="tx1"/>
                          </a:solidFill>
                          <a:latin typeface="メイリオ" panose="020B0604030504040204" pitchFamily="50" charset="-128"/>
                          <a:ea typeface="メイリオ" panose="020B0604030504040204" pitchFamily="50" charset="-128"/>
                        </a:rPr>
                        <a:t>UIJ</a:t>
                      </a:r>
                      <a:r>
                        <a:rPr kumimoji="1" lang="ja-JP" altLang="en-US" sz="1050" b="0" dirty="0">
                          <a:solidFill>
                            <a:schemeClr val="tx1"/>
                          </a:solidFill>
                          <a:latin typeface="メイリオ" panose="020B0604030504040204" pitchFamily="50" charset="-128"/>
                          <a:ea typeface="メイリオ" panose="020B0604030504040204" pitchFamily="50" charset="-128"/>
                        </a:rPr>
                        <a:t>ターン就職希望者も、地域の魅力ある雇用情報や柔軟な働き方の実態を積極的に発信し図る必要がある。</a:t>
                      </a:r>
                      <a:endParaRPr kumimoji="1" lang="en-US" altLang="ja-JP" sz="1050" b="0" dirty="0">
                        <a:solidFill>
                          <a:schemeClr val="tx1"/>
                        </a:solidFill>
                        <a:latin typeface="メイリオ" panose="020B0604030504040204" pitchFamily="50" charset="-128"/>
                        <a:ea typeface="メイリオ" panose="020B0604030504040204" pitchFamily="50" charset="-128"/>
                      </a:endParaRPr>
                    </a:p>
                  </a:txBody>
                  <a:tcPr marR="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tc>
                  <a:txBody>
                    <a:bodyPr/>
                    <a:lstStyle/>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・地域企業の事業拡大や生産性向上、職場環境改善を通じて魅力ある雇用を確保するとともに、地域企業の魅力を情報発信し、地域で安心して暮らし、働き続けられる環境を整備する。</a:t>
                      </a: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製造業関連企業を中心に、デジタル技術の活用促進や働きやすい環境整備に向けたセミナーを実施するほか、食品製造業に対して、豊かな食材を活用した新商品開発や販路拡大を目指すセミナー、伴走型支援を実施。</a:t>
                      </a: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・求職者に対して、地元企業のを情報提供し、働く上で求められる知識習得を支援。</a:t>
                      </a: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・企業ガイドブックの作成や説明会の開催により双方のマッチングを図る</a:t>
                      </a:r>
                      <a:r>
                        <a:rPr kumimoji="1" lang="ja-JP" altLang="en-US" sz="1050" b="0" dirty="0">
                          <a:solidFill>
                            <a:srgbClr val="FF0000"/>
                          </a:solidFill>
                          <a:latin typeface="メイリオ" panose="020B0604030504040204" pitchFamily="50" charset="-128"/>
                          <a:ea typeface="メイリオ" panose="020B0604030504040204" pitchFamily="50" charset="-128"/>
                        </a:rPr>
                        <a:t>。</a:t>
                      </a:r>
                      <a:endParaRPr kumimoji="1" lang="en-US" altLang="ja-JP" sz="1050" b="0" dirty="0">
                        <a:solidFill>
                          <a:srgbClr val="FF0000"/>
                        </a:solidFill>
                        <a:latin typeface="メイリオ" panose="020B0604030504040204" pitchFamily="50" charset="-128"/>
                        <a:ea typeface="メイリオ" panose="020B0604030504040204" pitchFamily="50" charset="-128"/>
                      </a:endParaRPr>
                    </a:p>
                  </a:txBody>
                  <a:tcPr marL="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extLst>
                  <a:ext uri="{0D108BD9-81ED-4DB2-BD59-A6C34878D82A}">
                    <a16:rowId xmlns:a16="http://schemas.microsoft.com/office/drawing/2014/main" val="3820659091"/>
                  </a:ext>
                </a:extLst>
              </a:tr>
            </a:tbl>
          </a:graphicData>
        </a:graphic>
      </p:graphicFrame>
      <p:sp>
        <p:nvSpPr>
          <p:cNvPr id="7" name="ストライプ矢印 6">
            <a:extLst>
              <a:ext uri="{FF2B5EF4-FFF2-40B4-BE49-F238E27FC236}">
                <a16:creationId xmlns:a16="http://schemas.microsoft.com/office/drawing/2014/main" id="{66B106F7-A408-F973-5D4C-272A0FF1C61E}"/>
              </a:ext>
            </a:extLst>
          </p:cNvPr>
          <p:cNvSpPr/>
          <p:nvPr/>
        </p:nvSpPr>
        <p:spPr>
          <a:xfrm rot="5400000">
            <a:off x="4646095" y="1578008"/>
            <a:ext cx="687848" cy="3998873"/>
          </a:xfrm>
          <a:prstGeom prst="stripedRightArrow">
            <a:avLst>
              <a:gd name="adj1" fmla="val 62268"/>
              <a:gd name="adj2" fmla="val 78427"/>
            </a:avLst>
          </a:prstGeom>
          <a:solidFill>
            <a:schemeClr val="tx2">
              <a:lumMod val="20000"/>
              <a:lumOff val="80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975D5A5E-ED46-D973-E079-4B45508759A1}"/>
              </a:ext>
            </a:extLst>
          </p:cNvPr>
          <p:cNvSpPr txBox="1"/>
          <p:nvPr/>
        </p:nvSpPr>
        <p:spPr>
          <a:xfrm>
            <a:off x="81445" y="93620"/>
            <a:ext cx="7462959" cy="338554"/>
          </a:xfrm>
          <a:prstGeom prst="rect">
            <a:avLst/>
          </a:prstGeom>
          <a:noFill/>
          <a:ln w="0">
            <a:noFill/>
          </a:ln>
        </p:spPr>
        <p:txBody>
          <a:bodyPr wrap="square" rtlCol="0">
            <a:spAutoFit/>
          </a:bodyPr>
          <a:lstStyle/>
          <a:p>
            <a:r>
              <a:rPr kumimoji="1" lang="ja-JP" altLang="en-US" sz="1600" b="1" dirty="0">
                <a:latin typeface="HG丸ｺﾞｼｯｸM-PRO" panose="020F0600000000000000" pitchFamily="50" charset="-128"/>
                <a:ea typeface="HG丸ｺﾞｼｯｸM-PRO" panose="020F0600000000000000" pitchFamily="50" charset="-128"/>
              </a:rPr>
              <a:t>○○県○○市</a:t>
            </a:r>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過疎等地域 </a:t>
            </a:r>
            <a:r>
              <a:rPr kumimoji="1" lang="en-US" altLang="ja-JP" sz="1200" b="1" dirty="0">
                <a:latin typeface="HG丸ｺﾞｼｯｸM-PRO" panose="020F0600000000000000" pitchFamily="50" charset="-128"/>
                <a:ea typeface="HG丸ｺﾞｼｯｸM-PRO" panose="020F0600000000000000" pitchFamily="50" charset="-128"/>
              </a:rPr>
              <a:t>》</a:t>
            </a:r>
            <a:r>
              <a:rPr kumimoji="1" lang="ja-JP" altLang="en-US" sz="1200" b="1" dirty="0">
                <a:latin typeface="HG丸ｺﾞｼｯｸM-PRO" panose="020F0600000000000000" pitchFamily="50" charset="-128"/>
                <a:ea typeface="HG丸ｺﾞｼｯｸM-PRO" panose="020F0600000000000000" pitchFamily="50" charset="-128"/>
              </a:rPr>
              <a:t> </a:t>
            </a:r>
            <a:endParaRPr kumimoji="1" lang="en-US" altLang="ja-JP" sz="1200" b="1" dirty="0">
              <a:latin typeface="HG丸ｺﾞｼｯｸM-PRO" panose="020F0600000000000000" pitchFamily="50" charset="-128"/>
              <a:ea typeface="HG丸ｺﾞｼｯｸM-PRO" panose="020F0600000000000000" pitchFamily="50" charset="-128"/>
            </a:endParaRPr>
          </a:p>
        </p:txBody>
      </p:sp>
      <p:graphicFrame>
        <p:nvGraphicFramePr>
          <p:cNvPr id="15" name="表 14">
            <a:extLst>
              <a:ext uri="{FF2B5EF4-FFF2-40B4-BE49-F238E27FC236}">
                <a16:creationId xmlns:a16="http://schemas.microsoft.com/office/drawing/2014/main" id="{95F0561C-4E53-2C09-0B43-97FCBD9E7013}"/>
              </a:ext>
            </a:extLst>
          </p:cNvPr>
          <p:cNvGraphicFramePr>
            <a:graphicFrameLocks noGrp="1"/>
          </p:cNvGraphicFramePr>
          <p:nvPr/>
        </p:nvGraphicFramePr>
        <p:xfrm>
          <a:off x="92378" y="417442"/>
          <a:ext cx="7160615" cy="636768"/>
        </p:xfrm>
        <a:graphic>
          <a:graphicData uri="http://schemas.openxmlformats.org/drawingml/2006/table">
            <a:tbl>
              <a:tblPr firstRow="1" bandRow="1">
                <a:tableStyleId>{5C22544A-7EE6-4342-B048-85BDC9FD1C3A}</a:tableStyleId>
              </a:tblPr>
              <a:tblGrid>
                <a:gridCol w="1162701">
                  <a:extLst>
                    <a:ext uri="{9D8B030D-6E8A-4147-A177-3AD203B41FA5}">
                      <a16:colId xmlns:a16="http://schemas.microsoft.com/office/drawing/2014/main" val="20001"/>
                    </a:ext>
                  </a:extLst>
                </a:gridCol>
                <a:gridCol w="1177047">
                  <a:extLst>
                    <a:ext uri="{9D8B030D-6E8A-4147-A177-3AD203B41FA5}">
                      <a16:colId xmlns:a16="http://schemas.microsoft.com/office/drawing/2014/main" val="2398510119"/>
                    </a:ext>
                  </a:extLst>
                </a:gridCol>
                <a:gridCol w="1215958">
                  <a:extLst>
                    <a:ext uri="{9D8B030D-6E8A-4147-A177-3AD203B41FA5}">
                      <a16:colId xmlns:a16="http://schemas.microsoft.com/office/drawing/2014/main" val="3281540514"/>
                    </a:ext>
                  </a:extLst>
                </a:gridCol>
                <a:gridCol w="1245140">
                  <a:extLst>
                    <a:ext uri="{9D8B030D-6E8A-4147-A177-3AD203B41FA5}">
                      <a16:colId xmlns:a16="http://schemas.microsoft.com/office/drawing/2014/main" val="1104613457"/>
                    </a:ext>
                  </a:extLst>
                </a:gridCol>
                <a:gridCol w="1219341">
                  <a:extLst>
                    <a:ext uri="{9D8B030D-6E8A-4147-A177-3AD203B41FA5}">
                      <a16:colId xmlns:a16="http://schemas.microsoft.com/office/drawing/2014/main" val="2516842464"/>
                    </a:ext>
                  </a:extLst>
                </a:gridCol>
                <a:gridCol w="1140428">
                  <a:extLst>
                    <a:ext uri="{9D8B030D-6E8A-4147-A177-3AD203B41FA5}">
                      <a16:colId xmlns:a16="http://schemas.microsoft.com/office/drawing/2014/main" val="1148668655"/>
                    </a:ext>
                  </a:extLst>
                </a:gridCol>
              </a:tblGrid>
              <a:tr h="377688">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事業タイトル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5">
                  <a:txBody>
                    <a:bodyP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魅力ある雇用を通じた〇〇市さいこうプロジェクト</a:t>
                      </a:r>
                      <a:endParaRPr kumimoji="1" lang="en-US" altLang="ja-JP" sz="14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3167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a:t>
                      </a:r>
                      <a:r>
                        <a:rPr kumimoji="1" lang="en-US" altLang="ja-JP" sz="700" b="1" dirty="0">
                          <a:solidFill>
                            <a:schemeClr val="tx1"/>
                          </a:solidFill>
                          <a:latin typeface="メイリオ" panose="020B0604030504040204" pitchFamily="50" charset="-128"/>
                          <a:ea typeface="メイリオ" panose="020B0604030504040204" pitchFamily="50" charset="-128"/>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a:solidFill>
                            <a:schemeClr val="tx1"/>
                          </a:solidFill>
                          <a:latin typeface="メイリオ" panose="020B0604030504040204" pitchFamily="50" charset="-128"/>
                          <a:ea typeface="メイリオ" panose="020B0604030504040204" pitchFamily="50" charset="-128"/>
                        </a:rPr>
                        <a:t>72,616</a:t>
                      </a:r>
                      <a:r>
                        <a:rPr kumimoji="1" lang="ja-JP" altLang="en-US" sz="1100" b="0" dirty="0">
                          <a:solidFill>
                            <a:schemeClr val="tx1"/>
                          </a:solidFill>
                          <a:latin typeface="メイリオ" panose="020B0604030504040204" pitchFamily="50" charset="-128"/>
                          <a:ea typeface="メイリオ" panose="020B0604030504040204" pitchFamily="50" charset="-128"/>
                        </a:rPr>
                        <a:t>人</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人口減少率</a:t>
                      </a:r>
                      <a:r>
                        <a:rPr kumimoji="1" lang="en-US" altLang="ja-JP" sz="700" b="1" dirty="0">
                          <a:solidFill>
                            <a:schemeClr val="tx1"/>
                          </a:solidFill>
                          <a:latin typeface="メイリオ" panose="020B0604030504040204" pitchFamily="50" charset="-128"/>
                          <a:ea typeface="メイリオ" panose="020B0604030504040204" pitchFamily="50" charset="-128"/>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a:solidFill>
                            <a:schemeClr val="tx1"/>
                          </a:solidFill>
                          <a:latin typeface="メイリオ" panose="020B0604030504040204" pitchFamily="50" charset="-128"/>
                          <a:ea typeface="メイリオ" panose="020B0604030504040204" pitchFamily="50" charset="-128"/>
                        </a:rPr>
                        <a:t>7.17</a:t>
                      </a:r>
                      <a:r>
                        <a:rPr kumimoji="1" lang="ja-JP" altLang="en-US" sz="1100" b="0" dirty="0">
                          <a:solidFill>
                            <a:schemeClr val="tx1"/>
                          </a:solidFill>
                          <a:latin typeface="メイリオ" panose="020B0604030504040204" pitchFamily="50" charset="-128"/>
                          <a:ea typeface="メイリオ" panose="020B0604030504040204" pitchFamily="50" charset="-128"/>
                        </a:rPr>
                        <a:t>％</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高齢化率</a:t>
                      </a:r>
                      <a:r>
                        <a:rPr kumimoji="1" lang="en-US" altLang="ja-JP" sz="700" b="1" dirty="0">
                          <a:solidFill>
                            <a:schemeClr val="tx1"/>
                          </a:solidFill>
                          <a:latin typeface="メイリオ" panose="020B0604030504040204" pitchFamily="50" charset="-128"/>
                          <a:ea typeface="メイリオ" panose="020B0604030504040204" pitchFamily="50" charset="-128"/>
                        </a:rPr>
                        <a:t>(※1)</a:t>
                      </a:r>
                      <a:endParaRPr kumimoji="1" lang="ja-JP" altLang="en-US" sz="7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a:solidFill>
                            <a:schemeClr val="tx1"/>
                          </a:solidFill>
                          <a:latin typeface="メイリオ" panose="020B0604030504040204" pitchFamily="50" charset="-128"/>
                          <a:ea typeface="メイリオ" panose="020B0604030504040204" pitchFamily="50" charset="-128"/>
                        </a:rPr>
                        <a:t>30.24</a:t>
                      </a:r>
                      <a:r>
                        <a:rPr kumimoji="1" lang="ja-JP" altLang="en-US" sz="1100" b="0" dirty="0">
                          <a:solidFill>
                            <a:schemeClr val="tx1"/>
                          </a:solidFill>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4392075"/>
                  </a:ext>
                </a:extLst>
              </a:tr>
            </a:tbl>
          </a:graphicData>
        </a:graphic>
      </p:graphicFrame>
      <p:sp>
        <p:nvSpPr>
          <p:cNvPr id="5" name="正方形/長方形 4">
            <a:extLst>
              <a:ext uri="{FF2B5EF4-FFF2-40B4-BE49-F238E27FC236}">
                <a16:creationId xmlns:a16="http://schemas.microsoft.com/office/drawing/2014/main" id="{8C75EA56-7D8C-3279-313D-2472FC3D0BFD}"/>
              </a:ext>
            </a:extLst>
          </p:cNvPr>
          <p:cNvSpPr/>
          <p:nvPr/>
        </p:nvSpPr>
        <p:spPr>
          <a:xfrm>
            <a:off x="7315200" y="40333"/>
            <a:ext cx="2507160" cy="12233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F01587C0-C099-6546-FD0B-80BF76B39FA6}"/>
              </a:ext>
            </a:extLst>
          </p:cNvPr>
          <p:cNvSpPr txBox="1"/>
          <p:nvPr/>
        </p:nvSpPr>
        <p:spPr>
          <a:xfrm>
            <a:off x="7178638" y="0"/>
            <a:ext cx="1590126" cy="276999"/>
          </a:xfrm>
          <a:prstGeom prst="rect">
            <a:avLst/>
          </a:prstGeom>
          <a:noFill/>
          <a:ln w="0">
            <a:noFill/>
          </a:ln>
        </p:spPr>
        <p:txBody>
          <a:bodyPr wrap="square" rtlCol="0">
            <a:spAutoFit/>
          </a:bodyPr>
          <a:lstStyle/>
          <a:p>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○○市 </a:t>
            </a:r>
            <a:r>
              <a:rPr kumimoji="1" lang="en-US" altLang="ja-JP" sz="1200" b="1" dirty="0">
                <a:latin typeface="HG丸ｺﾞｼｯｸM-PRO" panose="020F0600000000000000" pitchFamily="50" charset="-128"/>
                <a:ea typeface="HG丸ｺﾞｼｯｸM-PRO" panose="020F0600000000000000" pitchFamily="50" charset="-128"/>
              </a:rPr>
              <a:t>》</a:t>
            </a:r>
            <a:endParaRPr kumimoji="1" lang="ja-JP" altLang="en-US" sz="1200" b="1" dirty="0">
              <a:latin typeface="HG丸ｺﾞｼｯｸM-PRO" panose="020F0600000000000000" pitchFamily="50" charset="-128"/>
              <a:ea typeface="HG丸ｺﾞｼｯｸM-PRO" panose="020F0600000000000000" pitchFamily="50" charset="-128"/>
            </a:endParaRPr>
          </a:p>
        </p:txBody>
      </p:sp>
      <p:sp>
        <p:nvSpPr>
          <p:cNvPr id="20" name="テキスト ボックス 19">
            <a:extLst>
              <a:ext uri="{FF2B5EF4-FFF2-40B4-BE49-F238E27FC236}">
                <a16:creationId xmlns:a16="http://schemas.microsoft.com/office/drawing/2014/main" id="{444FE0FB-F470-C9C2-A4DE-4E992365FF01}"/>
              </a:ext>
            </a:extLst>
          </p:cNvPr>
          <p:cNvSpPr txBox="1"/>
          <p:nvPr/>
        </p:nvSpPr>
        <p:spPr>
          <a:xfrm>
            <a:off x="0" y="1043043"/>
            <a:ext cx="8508955" cy="215444"/>
          </a:xfrm>
          <a:prstGeom prst="rect">
            <a:avLst/>
          </a:prstGeom>
          <a:noFill/>
          <a:ln w="0">
            <a:noFill/>
          </a:ln>
        </p:spPr>
        <p:txBody>
          <a:bodyPr wrap="square" rtlCol="0">
            <a:spAutoFit/>
          </a:bodyPr>
          <a:lstStyle/>
          <a:p>
            <a:r>
              <a:rPr kumimoji="1" lang="en-US" altLang="ja-JP" sz="800" dirty="0">
                <a:latin typeface="メイリオ" panose="020B0604030504040204" pitchFamily="50" charset="-128"/>
                <a:ea typeface="メイリオ" panose="020B0604030504040204" pitchFamily="50" charset="-128"/>
              </a:rPr>
              <a:t>※1</a:t>
            </a:r>
            <a:r>
              <a:rPr kumimoji="1" lang="ja-JP" altLang="en-US" sz="800" dirty="0">
                <a:latin typeface="メイリオ" panose="020B0604030504040204" pitchFamily="50" charset="-128"/>
                <a:ea typeface="メイリオ" panose="020B0604030504040204" pitchFamily="50" charset="-128"/>
              </a:rPr>
              <a:t>：</a:t>
            </a:r>
            <a:r>
              <a:rPr kumimoji="1" lang="en-US" altLang="ja-JP" sz="800" dirty="0">
                <a:latin typeface="メイリオ" panose="020B0604030504040204" pitchFamily="50" charset="-128"/>
                <a:ea typeface="メイリオ" panose="020B0604030504040204" pitchFamily="50" charset="-128"/>
              </a:rPr>
              <a:t>R7.1.1</a:t>
            </a:r>
            <a:r>
              <a:rPr kumimoji="1" lang="ja-JP" altLang="en-US" sz="800" dirty="0">
                <a:latin typeface="メイリオ" panose="020B0604030504040204" pitchFamily="50" charset="-128"/>
                <a:ea typeface="メイリオ" panose="020B0604030504040204" pitchFamily="50" charset="-128"/>
              </a:rPr>
              <a:t>時点　　　　　　　　　　　　　　　</a:t>
            </a:r>
            <a:r>
              <a:rPr kumimoji="1" lang="en-US" altLang="ja-JP" sz="800" dirty="0">
                <a:latin typeface="メイリオ" panose="020B0604030504040204" pitchFamily="50" charset="-128"/>
                <a:ea typeface="メイリオ" panose="020B0604030504040204" pitchFamily="50" charset="-128"/>
              </a:rPr>
              <a:t>※2</a:t>
            </a:r>
            <a:r>
              <a:rPr kumimoji="1" lang="ja-JP" altLang="en-US" sz="800" dirty="0">
                <a:latin typeface="メイリオ" panose="020B0604030504040204" pitchFamily="50" charset="-128"/>
                <a:ea typeface="メイリオ" panose="020B0604030504040204" pitchFamily="50" charset="-128"/>
              </a:rPr>
              <a:t>：（ </a:t>
            </a:r>
            <a:r>
              <a:rPr kumimoji="1" lang="en-US" altLang="ja-JP" sz="800" dirty="0">
                <a:latin typeface="メイリオ" panose="020B0604030504040204" pitchFamily="50" charset="-128"/>
                <a:ea typeface="メイリオ" panose="020B0604030504040204" pitchFamily="50" charset="-128"/>
              </a:rPr>
              <a:t>R2.1.1</a:t>
            </a:r>
            <a:r>
              <a:rPr kumimoji="1" lang="ja-JP" altLang="en-US" sz="800" dirty="0">
                <a:latin typeface="メイリオ" panose="020B0604030504040204" pitchFamily="50" charset="-128"/>
                <a:ea typeface="メイリオ" panose="020B0604030504040204" pitchFamily="50" charset="-128"/>
              </a:rPr>
              <a:t>の人口 －</a:t>
            </a:r>
            <a:r>
              <a:rPr lang="ja-JP" altLang="en-US" sz="800" dirty="0">
                <a:latin typeface="メイリオ" panose="020B0604030504040204" pitchFamily="50" charset="-128"/>
                <a:ea typeface="メイリオ" panose="020B0604030504040204" pitchFamily="50" charset="-128"/>
              </a:rPr>
              <a:t> </a:t>
            </a:r>
            <a:r>
              <a:rPr lang="en-US" altLang="ja-JP" sz="800" dirty="0">
                <a:latin typeface="メイリオ" panose="020B0604030504040204" pitchFamily="50" charset="-128"/>
                <a:ea typeface="メイリオ" panose="020B0604030504040204" pitchFamily="50" charset="-128"/>
              </a:rPr>
              <a:t>R7</a:t>
            </a:r>
            <a:r>
              <a:rPr kumimoji="1" lang="en-US" altLang="ja-JP" sz="800" dirty="0">
                <a:latin typeface="メイリオ" panose="020B0604030504040204" pitchFamily="50" charset="-128"/>
                <a:ea typeface="メイリオ" panose="020B0604030504040204" pitchFamily="50" charset="-128"/>
              </a:rPr>
              <a:t>.1.1</a:t>
            </a:r>
            <a:r>
              <a:rPr kumimoji="1" lang="ja-JP" altLang="en-US" sz="800" dirty="0">
                <a:latin typeface="メイリオ" panose="020B0604030504040204" pitchFamily="50" charset="-128"/>
                <a:ea typeface="メイリオ" panose="020B0604030504040204" pitchFamily="50" charset="-128"/>
              </a:rPr>
              <a:t>の人口 </a:t>
            </a:r>
            <a:r>
              <a:rPr kumimoji="1" lang="en-US" altLang="ja-JP" sz="800" dirty="0">
                <a:latin typeface="メイリオ" panose="020B0604030504040204" pitchFamily="50" charset="-128"/>
                <a:ea typeface="メイリオ" panose="020B0604030504040204" pitchFamily="50" charset="-128"/>
              </a:rPr>
              <a:t>) </a:t>
            </a:r>
            <a:r>
              <a:rPr kumimoji="1" lang="ja-JP" altLang="en-US" sz="800" dirty="0">
                <a:latin typeface="メイリオ" panose="020B0604030504040204" pitchFamily="50" charset="-128"/>
                <a:ea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rPr>
              <a:t> R2.1.1</a:t>
            </a:r>
            <a:r>
              <a:rPr lang="ja-JP" altLang="en-US" sz="800" dirty="0">
                <a:latin typeface="メイリオ" panose="020B0604030504040204" pitchFamily="50" charset="-128"/>
                <a:ea typeface="メイリオ" panose="020B0604030504040204" pitchFamily="50" charset="-128"/>
              </a:rPr>
              <a:t>の人口 。なお、全国平均は</a:t>
            </a:r>
            <a:r>
              <a:rPr lang="en-US" altLang="ja-JP" sz="800" dirty="0">
                <a:latin typeface="メイリオ" panose="020B0604030504040204" pitchFamily="50" charset="-128"/>
                <a:ea typeface="メイリオ" panose="020B0604030504040204" pitchFamily="50" charset="-128"/>
              </a:rPr>
              <a:t>2.21</a:t>
            </a:r>
            <a:r>
              <a:rPr lang="ja-JP" altLang="en-US" sz="800" dirty="0">
                <a:latin typeface="メイリオ" panose="020B0604030504040204" pitchFamily="50" charset="-128"/>
                <a:ea typeface="メイリオ" panose="020B0604030504040204" pitchFamily="50" charset="-128"/>
              </a:rPr>
              <a:t>％</a:t>
            </a:r>
            <a:endParaRPr kumimoji="1" lang="en-US" altLang="ja-JP" sz="800" dirty="0">
              <a:latin typeface="メイリオ" panose="020B0604030504040204" pitchFamily="50" charset="-128"/>
              <a:ea typeface="メイリオ" panose="020B0604030504040204" pitchFamily="50" charset="-128"/>
            </a:endParaRPr>
          </a:p>
        </p:txBody>
      </p:sp>
      <p:sp>
        <p:nvSpPr>
          <p:cNvPr id="31" name="正方形/長方形 30">
            <a:extLst>
              <a:ext uri="{FF2B5EF4-FFF2-40B4-BE49-F238E27FC236}">
                <a16:creationId xmlns:a16="http://schemas.microsoft.com/office/drawing/2014/main" id="{F302F1EC-401D-F3A0-010A-81EA312DF46F}"/>
              </a:ext>
            </a:extLst>
          </p:cNvPr>
          <p:cNvSpPr/>
          <p:nvPr/>
        </p:nvSpPr>
        <p:spPr bwMode="auto">
          <a:xfrm>
            <a:off x="6886089" y="3335450"/>
            <a:ext cx="2897103" cy="2106560"/>
          </a:xfrm>
          <a:prstGeom prst="rect">
            <a:avLst/>
          </a:prstGeom>
          <a:solidFill>
            <a:schemeClr val="bg1"/>
          </a:solidFill>
          <a:ln w="25400" algn="ctr">
            <a:solidFill>
              <a:srgbClr val="00B0F0"/>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lnSpc>
                <a:spcPts val="2200"/>
              </a:lnSpc>
            </a:pPr>
            <a:r>
              <a:rPr lang="ja-JP" altLang="en-US" sz="1400" b="1" dirty="0">
                <a:solidFill>
                  <a:schemeClr val="accent1"/>
                </a:solidFill>
                <a:latin typeface="Meiryo UI" panose="020B0604030504040204" pitchFamily="50" charset="-128"/>
                <a:ea typeface="Meiryo UI" panose="020B0604030504040204" pitchFamily="50" charset="-128"/>
              </a:rPr>
              <a:t>Ｂ </a:t>
            </a:r>
            <a:r>
              <a:rPr kumimoji="1" lang="ja-JP" altLang="en-US" sz="1150" b="1" dirty="0">
                <a:solidFill>
                  <a:schemeClr val="accent1"/>
                </a:solidFill>
                <a:latin typeface="Meiryo UI" panose="020B0604030504040204" pitchFamily="50" charset="-128"/>
                <a:ea typeface="Meiryo UI" panose="020B0604030504040204" pitchFamily="50" charset="-128"/>
              </a:rPr>
              <a:t>人材育成の取組</a:t>
            </a:r>
            <a:endParaRPr kumimoji="1" lang="en-US" altLang="ja-JP" sz="1150" b="1" dirty="0">
              <a:solidFill>
                <a:schemeClr val="accent1"/>
              </a:solidFill>
              <a:latin typeface="Meiryo UI" panose="020B0604030504040204" pitchFamily="50" charset="-128"/>
              <a:ea typeface="Meiryo UI" panose="020B0604030504040204" pitchFamily="50" charset="-128"/>
            </a:endParaRPr>
          </a:p>
          <a:p>
            <a:pPr marL="176213" indent="-176213" defTabSz="887413">
              <a:lnSpc>
                <a:spcPct val="80000"/>
              </a:lnSpc>
              <a:spcBef>
                <a:spcPct val="20000"/>
              </a:spcBef>
            </a:pPr>
            <a:endParaRPr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p:txBody>
      </p:sp>
      <p:sp>
        <p:nvSpPr>
          <p:cNvPr id="32" name="角丸四角形 31">
            <a:extLst>
              <a:ext uri="{FF2B5EF4-FFF2-40B4-BE49-F238E27FC236}">
                <a16:creationId xmlns:a16="http://schemas.microsoft.com/office/drawing/2014/main" id="{75819AE3-8F91-7B54-E87A-54967ED751C8}"/>
              </a:ext>
            </a:extLst>
          </p:cNvPr>
          <p:cNvSpPr/>
          <p:nvPr/>
        </p:nvSpPr>
        <p:spPr bwMode="auto">
          <a:xfrm>
            <a:off x="7807718" y="3247857"/>
            <a:ext cx="1180976" cy="177651"/>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求職者向け</a:t>
            </a:r>
          </a:p>
        </p:txBody>
      </p:sp>
      <p:sp>
        <p:nvSpPr>
          <p:cNvPr id="33" name="正方形/長方形 32">
            <a:extLst>
              <a:ext uri="{FF2B5EF4-FFF2-40B4-BE49-F238E27FC236}">
                <a16:creationId xmlns:a16="http://schemas.microsoft.com/office/drawing/2014/main" id="{41525618-D1C5-1238-66E7-8C45A0B0B893}"/>
              </a:ext>
            </a:extLst>
          </p:cNvPr>
          <p:cNvSpPr/>
          <p:nvPr/>
        </p:nvSpPr>
        <p:spPr bwMode="auto">
          <a:xfrm>
            <a:off x="97654" y="3360124"/>
            <a:ext cx="2984409" cy="2196614"/>
          </a:xfrm>
          <a:prstGeom prst="rect">
            <a:avLst/>
          </a:prstGeom>
          <a:solidFill>
            <a:schemeClr val="bg1"/>
          </a:solidFill>
          <a:ln w="25400" algn="ctr">
            <a:solidFill>
              <a:srgbClr val="92D050"/>
            </a:solidFill>
            <a:round/>
            <a:headEnd/>
            <a:tailEnd/>
          </a:ln>
          <a:effectLst>
            <a:outerShdw dist="35921" dir="2700000" algn="ctr" rotWithShape="0">
              <a:schemeClr val="bg2"/>
            </a:outerShdw>
          </a:effectLst>
        </p:spPr>
        <p:txBody>
          <a:bodyPr vert="horz" lIns="216000" tIns="44348" rIns="88697" bIns="44348" rtlCol="0" anchor="t"/>
          <a:lstStyle/>
          <a:p>
            <a:pPr marL="87313" indent="-87313" defTabSz="887413">
              <a:lnSpc>
                <a:spcPts val="2200"/>
              </a:lnSpc>
            </a:pPr>
            <a:r>
              <a:rPr lang="ja-JP" altLang="en-US" sz="1400" b="1" dirty="0">
                <a:solidFill>
                  <a:schemeClr val="accent6"/>
                </a:solidFill>
                <a:latin typeface="Meiryo UI" panose="020B0604030504040204" pitchFamily="50" charset="-128"/>
                <a:ea typeface="Meiryo UI" panose="020B0604030504040204" pitchFamily="50" charset="-128"/>
              </a:rPr>
              <a:t>Ａ </a:t>
            </a:r>
            <a:r>
              <a:rPr kumimoji="1" lang="ja-JP" altLang="en-US" sz="1150" b="1" dirty="0">
                <a:solidFill>
                  <a:schemeClr val="accent6"/>
                </a:solidFill>
                <a:latin typeface="Meiryo UI" panose="020B0604030504040204" pitchFamily="50" charset="-128"/>
                <a:ea typeface="Meiryo UI" panose="020B0604030504040204" pitchFamily="50" charset="-128"/>
              </a:rPr>
              <a:t>事業所の魅力向上、事業拡大の取組</a:t>
            </a:r>
          </a:p>
        </p:txBody>
      </p:sp>
      <p:sp>
        <p:nvSpPr>
          <p:cNvPr id="34" name="テキスト ボックス 33">
            <a:extLst>
              <a:ext uri="{FF2B5EF4-FFF2-40B4-BE49-F238E27FC236}">
                <a16:creationId xmlns:a16="http://schemas.microsoft.com/office/drawing/2014/main" id="{D875E579-4503-1FDE-95CA-29535D643840}"/>
              </a:ext>
            </a:extLst>
          </p:cNvPr>
          <p:cNvSpPr txBox="1"/>
          <p:nvPr/>
        </p:nvSpPr>
        <p:spPr>
          <a:xfrm>
            <a:off x="143424" y="4171700"/>
            <a:ext cx="2965026" cy="1143903"/>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ものづくり企業の生産性向上セミナー</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マーケティング力強化セミナー</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働きやすい職場作りセミナー　　　　　　　　　　　　　　　　　　　　　　　</a:t>
            </a:r>
            <a:endParaRPr lang="en-US" altLang="ja-JP" sz="900" dirty="0">
              <a:latin typeface="HG丸ｺﾞｼｯｸM-PRO" panose="020F0600000000000000" pitchFamily="50" charset="-128"/>
              <a:ea typeface="HG丸ｺﾞｼｯｸM-PRO" panose="020F0600000000000000" pitchFamily="50" charset="-128"/>
            </a:endParaRPr>
          </a:p>
          <a:p>
            <a:pPr>
              <a:lnSpc>
                <a:spcPts val="1000"/>
              </a:lnSpc>
              <a:spcBef>
                <a:spcPts val="800"/>
              </a:spcBef>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伴走型支援</a:t>
            </a:r>
            <a:r>
              <a:rPr lang="en-US" altLang="ja-JP" sz="900" dirty="0">
                <a:latin typeface="Meiryo UI" panose="020B0604030504040204" pitchFamily="50" charset="-128"/>
                <a:ea typeface="Meiryo UI" panose="020B0604030504040204" pitchFamily="50" charset="-128"/>
              </a:rPr>
              <a:t>》</a:t>
            </a:r>
          </a:p>
          <a:p>
            <a:pPr marL="266700" indent="-180975">
              <a:lnSpc>
                <a:spcPts val="1000"/>
              </a:lnSpc>
              <a:spcBef>
                <a:spcPts val="2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商品開発・販路拡大に向けた伴走型支援</a:t>
            </a:r>
            <a:endParaRPr lang="en-US" altLang="ja-JP" sz="900" dirty="0">
              <a:latin typeface="HG丸ｺﾞｼｯｸM-PRO" panose="020F0600000000000000" pitchFamily="50" charset="-128"/>
              <a:ea typeface="HG丸ｺﾞｼｯｸM-PRO" panose="020F0600000000000000" pitchFamily="50" charset="-128"/>
            </a:endParaRPr>
          </a:p>
          <a:p>
            <a:pPr marL="266700">
              <a:lnSpc>
                <a:spcPts val="1000"/>
              </a:lnSpc>
              <a:spcBef>
                <a:spcPts val="400"/>
              </a:spcBef>
            </a:pPr>
            <a:endParaRPr kumimoji="1" lang="ja-JP" altLang="en-US" sz="900" dirty="0">
              <a:latin typeface="HG丸ｺﾞｼｯｸM-PRO" panose="020F0600000000000000" pitchFamily="50" charset="-128"/>
              <a:ea typeface="HG丸ｺﾞｼｯｸM-PRO" panose="020F0600000000000000" pitchFamily="50" charset="-128"/>
            </a:endParaRPr>
          </a:p>
        </p:txBody>
      </p:sp>
      <p:sp>
        <p:nvSpPr>
          <p:cNvPr id="35" name="角丸四角形 34">
            <a:extLst>
              <a:ext uri="{FF2B5EF4-FFF2-40B4-BE49-F238E27FC236}">
                <a16:creationId xmlns:a16="http://schemas.microsoft.com/office/drawing/2014/main" id="{86D82B89-BDBA-D7ED-C7ED-DD3E4EB8BDA0}"/>
              </a:ext>
            </a:extLst>
          </p:cNvPr>
          <p:cNvSpPr/>
          <p:nvPr/>
        </p:nvSpPr>
        <p:spPr bwMode="auto">
          <a:xfrm>
            <a:off x="1017788" y="3255972"/>
            <a:ext cx="1180976" cy="163539"/>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企業向け</a:t>
            </a:r>
          </a:p>
        </p:txBody>
      </p:sp>
      <p:sp>
        <p:nvSpPr>
          <p:cNvPr id="36" name="正方形/長方形 35">
            <a:extLst>
              <a:ext uri="{FF2B5EF4-FFF2-40B4-BE49-F238E27FC236}">
                <a16:creationId xmlns:a16="http://schemas.microsoft.com/office/drawing/2014/main" id="{805342B6-2A62-25DC-C6F4-4E41D60EDB10}"/>
              </a:ext>
            </a:extLst>
          </p:cNvPr>
          <p:cNvSpPr/>
          <p:nvPr/>
        </p:nvSpPr>
        <p:spPr bwMode="auto">
          <a:xfrm>
            <a:off x="3640144" y="4149761"/>
            <a:ext cx="2661711" cy="1311555"/>
          </a:xfrm>
          <a:prstGeom prst="rect">
            <a:avLst/>
          </a:prstGeom>
          <a:solidFill>
            <a:schemeClr val="bg1"/>
          </a:solidFill>
          <a:ln w="69850" algn="ctr">
            <a:solidFill>
              <a:schemeClr val="accent4"/>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spcBef>
                <a:spcPct val="20000"/>
              </a:spcBef>
            </a:pPr>
            <a:endParaRPr kumimoji="1"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a:p>
            <a:pPr marL="176213" indent="-176213" defTabSz="887413"/>
            <a:r>
              <a:rPr lang="ja-JP" altLang="en-US" sz="1400" b="1" dirty="0">
                <a:solidFill>
                  <a:schemeClr val="accent4">
                    <a:lumMod val="75000"/>
                  </a:schemeClr>
                </a:solidFill>
                <a:latin typeface="Meiryo UI" panose="020B0604030504040204" pitchFamily="50" charset="-128"/>
                <a:ea typeface="Meiryo UI" panose="020B0604030504040204" pitchFamily="50" charset="-128"/>
              </a:rPr>
              <a:t>Ｃ</a:t>
            </a:r>
            <a:r>
              <a:rPr kumimoji="1" lang="ja-JP" altLang="en-US" sz="1400" b="1" dirty="0">
                <a:solidFill>
                  <a:schemeClr val="accent4">
                    <a:lumMod val="75000"/>
                  </a:schemeClr>
                </a:solidFill>
                <a:latin typeface="Meiryo UI" panose="020B0604030504040204" pitchFamily="50" charset="-128"/>
                <a:ea typeface="Meiryo UI" panose="020B0604030504040204" pitchFamily="50" charset="-128"/>
              </a:rPr>
              <a:t> </a:t>
            </a:r>
            <a:r>
              <a:rPr kumimoji="1" lang="ja-JP" altLang="en-US" sz="1150" b="1" dirty="0">
                <a:solidFill>
                  <a:schemeClr val="accent4">
                    <a:lumMod val="75000"/>
                  </a:schemeClr>
                </a:solidFill>
                <a:latin typeface="Meiryo UI" panose="020B0604030504040204" pitchFamily="50" charset="-128"/>
                <a:ea typeface="Meiryo UI" panose="020B0604030504040204" pitchFamily="50" charset="-128"/>
              </a:rPr>
              <a:t>就職促進の取組</a:t>
            </a:r>
          </a:p>
        </p:txBody>
      </p:sp>
      <p:sp>
        <p:nvSpPr>
          <p:cNvPr id="37" name="角丸四角形 36">
            <a:extLst>
              <a:ext uri="{FF2B5EF4-FFF2-40B4-BE49-F238E27FC236}">
                <a16:creationId xmlns:a16="http://schemas.microsoft.com/office/drawing/2014/main" id="{7C353D45-D32A-CFD5-8835-591A16D525E2}"/>
              </a:ext>
            </a:extLst>
          </p:cNvPr>
          <p:cNvSpPr/>
          <p:nvPr/>
        </p:nvSpPr>
        <p:spPr bwMode="auto">
          <a:xfrm>
            <a:off x="3516923" y="6198577"/>
            <a:ext cx="2837799" cy="553915"/>
          </a:xfrm>
          <a:prstGeom prst="roundRect">
            <a:avLst/>
          </a:prstGeom>
          <a:solidFill>
            <a:schemeClr val="accent5">
              <a:lumMod val="75000"/>
            </a:schemeClr>
          </a:solidFill>
          <a:ln w="28575" cmpd="dbl" algn="ctr">
            <a:solidFill>
              <a:schemeClr val="accent1">
                <a:lumMod val="20000"/>
                <a:lumOff val="80000"/>
              </a:schemeClr>
            </a:solidFill>
            <a:round/>
            <a:headEnd/>
            <a:tailEnd/>
          </a:ln>
          <a:effectLst>
            <a:outerShdw dist="35921" dir="2700000" algn="ctr" rotWithShape="0">
              <a:schemeClr val="bg2"/>
            </a:outerShdw>
          </a:effectLst>
          <a:scene3d>
            <a:camera prst="orthographicFront"/>
            <a:lightRig rig="threePt" dir="t"/>
          </a:scene3d>
          <a:sp3d>
            <a:bevelT/>
          </a:sp3d>
        </p:spPr>
        <p:txBody>
          <a:bodyPr vert="horz" lIns="88697" tIns="44348" rIns="88697" bIns="44348" rtlCol="0" anchor="ctr"/>
          <a:lstStyle/>
          <a:p>
            <a:pPr marL="176213" indent="-176213" algn="ctr" defTabSz="887413"/>
            <a:r>
              <a:rPr kumimoji="1" lang="ja-JP" altLang="en-US" sz="1600" b="1" dirty="0">
                <a:solidFill>
                  <a:schemeClr val="bg1"/>
                </a:solidFill>
                <a:latin typeface="Meiryo UI" panose="020B0604030504040204" pitchFamily="50" charset="-128"/>
                <a:ea typeface="Meiryo UI" panose="020B0604030504040204" pitchFamily="50" charset="-128"/>
              </a:rPr>
              <a:t>雇用創出</a:t>
            </a:r>
            <a:r>
              <a:rPr kumimoji="1" lang="ja-JP" altLang="en-US" sz="1100" b="1" dirty="0">
                <a:solidFill>
                  <a:schemeClr val="bg1"/>
                </a:solidFill>
                <a:latin typeface="Meiryo UI" panose="020B0604030504040204" pitchFamily="50" charset="-128"/>
                <a:ea typeface="Meiryo UI" panose="020B0604030504040204" pitchFamily="50" charset="-128"/>
              </a:rPr>
              <a:t>（目標数</a:t>
            </a:r>
            <a:r>
              <a:rPr kumimoji="1" lang="en-US" altLang="ja-JP" sz="1100" b="1" dirty="0">
                <a:solidFill>
                  <a:schemeClr val="bg1"/>
                </a:solidFill>
                <a:latin typeface="Meiryo UI" panose="020B0604030504040204" pitchFamily="50" charset="-128"/>
                <a:ea typeface="Meiryo UI" panose="020B0604030504040204" pitchFamily="50" charset="-128"/>
              </a:rPr>
              <a:t>(3</a:t>
            </a:r>
            <a:r>
              <a:rPr kumimoji="1" lang="ja-JP" altLang="en-US" sz="1100" b="1" dirty="0">
                <a:solidFill>
                  <a:schemeClr val="bg1"/>
                </a:solidFill>
                <a:latin typeface="Meiryo UI" panose="020B0604030504040204" pitchFamily="50" charset="-128"/>
                <a:ea typeface="Meiryo UI" panose="020B0604030504040204" pitchFamily="50" charset="-128"/>
              </a:rPr>
              <a:t>年度計</a:t>
            </a:r>
            <a:r>
              <a:rPr kumimoji="1" lang="en-US" altLang="ja-JP" sz="1100" b="1" dirty="0">
                <a:solidFill>
                  <a:schemeClr val="bg1"/>
                </a:solidFill>
                <a:latin typeface="Meiryo UI" panose="020B0604030504040204" pitchFamily="50" charset="-128"/>
                <a:ea typeface="Meiryo UI" panose="020B0604030504040204" pitchFamily="50" charset="-128"/>
              </a:rPr>
              <a:t>)</a:t>
            </a:r>
            <a:r>
              <a:rPr kumimoji="1" lang="ja-JP" altLang="en-US" sz="1100" b="1" dirty="0">
                <a:solidFill>
                  <a:schemeClr val="bg1"/>
                </a:solidFill>
                <a:latin typeface="Meiryo UI" panose="020B0604030504040204" pitchFamily="50" charset="-128"/>
                <a:ea typeface="Meiryo UI" panose="020B0604030504040204" pitchFamily="50" charset="-128"/>
              </a:rPr>
              <a:t>）</a:t>
            </a:r>
            <a:endParaRPr lang="en-US" altLang="ja-JP" sz="1100" b="1" dirty="0">
              <a:solidFill>
                <a:schemeClr val="bg1"/>
              </a:solidFill>
              <a:latin typeface="Meiryo UI" panose="020B0604030504040204" pitchFamily="50" charset="-128"/>
              <a:ea typeface="Meiryo UI" panose="020B0604030504040204" pitchFamily="50" charset="-128"/>
            </a:endParaRPr>
          </a:p>
          <a:p>
            <a:pPr marL="176213" indent="-176213" algn="ctr" defTabSz="887413"/>
            <a:r>
              <a:rPr kumimoji="1" lang="en-US" altLang="ja-JP" b="1" dirty="0">
                <a:solidFill>
                  <a:schemeClr val="bg1"/>
                </a:solidFill>
                <a:latin typeface="Meiryo UI" panose="020B0604030504040204" pitchFamily="50" charset="-128"/>
                <a:ea typeface="Meiryo UI" panose="020B0604030504040204" pitchFamily="50" charset="-128"/>
              </a:rPr>
              <a:t>90</a:t>
            </a:r>
            <a:r>
              <a:rPr kumimoji="1" lang="ja-JP" altLang="en-US" sz="2200" b="1" dirty="0">
                <a:solidFill>
                  <a:schemeClr val="bg1"/>
                </a:solidFill>
                <a:latin typeface="Meiryo UI" panose="020B0604030504040204" pitchFamily="50" charset="-128"/>
                <a:ea typeface="Meiryo UI" panose="020B0604030504040204" pitchFamily="50" charset="-128"/>
              </a:rPr>
              <a:t>人</a:t>
            </a:r>
          </a:p>
        </p:txBody>
      </p:sp>
      <p:sp>
        <p:nvSpPr>
          <p:cNvPr id="45" name="テキスト ボックス 44">
            <a:extLst>
              <a:ext uri="{FF2B5EF4-FFF2-40B4-BE49-F238E27FC236}">
                <a16:creationId xmlns:a16="http://schemas.microsoft.com/office/drawing/2014/main" id="{CDE04CF4-CEE0-7698-2121-AE8341D7203F}"/>
              </a:ext>
            </a:extLst>
          </p:cNvPr>
          <p:cNvSpPr txBox="1"/>
          <p:nvPr/>
        </p:nvSpPr>
        <p:spPr>
          <a:xfrm>
            <a:off x="3645880" y="4578794"/>
            <a:ext cx="2500800" cy="759182"/>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情報発信事業</a:t>
            </a:r>
            <a:endParaRPr kumimoji="1" lang="en-US" altLang="ja-JP" sz="900" strike="sngStrike"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合同企業説明会・面接会</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ＵＩＪターン就職相談会</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ＵＩＪターン就労体験　等</a:t>
            </a:r>
            <a:endParaRPr kumimoji="1" lang="en-US" altLang="ja-JP" sz="900" dirty="0">
              <a:latin typeface="HG丸ｺﾞｼｯｸM-PRO" panose="020F0600000000000000" pitchFamily="50" charset="-128"/>
              <a:ea typeface="HG丸ｺﾞｼｯｸM-PRO" panose="020F0600000000000000" pitchFamily="50" charset="-128"/>
            </a:endParaRPr>
          </a:p>
        </p:txBody>
      </p:sp>
      <p:sp>
        <p:nvSpPr>
          <p:cNvPr id="48" name="テキスト ボックス 47">
            <a:extLst>
              <a:ext uri="{FF2B5EF4-FFF2-40B4-BE49-F238E27FC236}">
                <a16:creationId xmlns:a16="http://schemas.microsoft.com/office/drawing/2014/main" id="{8314ACD7-687C-272A-8F71-5F3D3321F02F}"/>
              </a:ext>
            </a:extLst>
          </p:cNvPr>
          <p:cNvSpPr txBox="1"/>
          <p:nvPr/>
        </p:nvSpPr>
        <p:spPr>
          <a:xfrm>
            <a:off x="7016618" y="4162821"/>
            <a:ext cx="2798081" cy="637610"/>
          </a:xfrm>
          <a:prstGeom prst="rect">
            <a:avLst/>
          </a:prstGeom>
          <a:noFill/>
        </p:spPr>
        <p:txBody>
          <a:bodyPr wrap="square" rtlCol="0">
            <a:spAutoFit/>
          </a:bodyPr>
          <a:lstStyle/>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ものづくり改善ワークショップ</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食品知識とビジネススキル講習会</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広報力向上セミナー</a:t>
            </a:r>
            <a:endParaRPr lang="en-US" altLang="ja-JP" sz="900" dirty="0">
              <a:latin typeface="HG丸ｺﾞｼｯｸM-PRO" panose="020F0600000000000000" pitchFamily="50" charset="-128"/>
              <a:ea typeface="HG丸ｺﾞｼｯｸM-PRO" panose="020F0600000000000000" pitchFamily="50" charset="-128"/>
            </a:endParaRPr>
          </a:p>
        </p:txBody>
      </p:sp>
      <p:sp>
        <p:nvSpPr>
          <p:cNvPr id="54" name="角丸四角形 53">
            <a:extLst>
              <a:ext uri="{FF2B5EF4-FFF2-40B4-BE49-F238E27FC236}">
                <a16:creationId xmlns:a16="http://schemas.microsoft.com/office/drawing/2014/main" id="{B3066B07-0BAA-8A95-B90A-A2D011072916}"/>
              </a:ext>
            </a:extLst>
          </p:cNvPr>
          <p:cNvSpPr/>
          <p:nvPr/>
        </p:nvSpPr>
        <p:spPr bwMode="auto">
          <a:xfrm>
            <a:off x="4367854" y="4019990"/>
            <a:ext cx="1185459" cy="272927"/>
          </a:xfrm>
          <a:prstGeom prst="roundRect">
            <a:avLst/>
          </a:prstGeom>
          <a:solidFill>
            <a:srgbClr val="FFFF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1200" dirty="0">
                <a:solidFill>
                  <a:srgbClr val="000000"/>
                </a:solidFill>
                <a:latin typeface="HG丸ｺﾞｼｯｸM-PRO" panose="020F0600000000000000" pitchFamily="50" charset="-128"/>
                <a:ea typeface="HG丸ｺﾞｼｯｸM-PRO" panose="020F0600000000000000" pitchFamily="50" charset="-128"/>
              </a:rPr>
              <a:t>マッチング！</a:t>
            </a:r>
          </a:p>
        </p:txBody>
      </p:sp>
      <p:sp>
        <p:nvSpPr>
          <p:cNvPr id="57" name="ストライプ矢印 56">
            <a:extLst>
              <a:ext uri="{FF2B5EF4-FFF2-40B4-BE49-F238E27FC236}">
                <a16:creationId xmlns:a16="http://schemas.microsoft.com/office/drawing/2014/main" id="{B4F379C5-1919-D39D-70D5-D101F19775F5}"/>
              </a:ext>
            </a:extLst>
          </p:cNvPr>
          <p:cNvSpPr/>
          <p:nvPr/>
        </p:nvSpPr>
        <p:spPr>
          <a:xfrm rot="5400000">
            <a:off x="4644752" y="4594830"/>
            <a:ext cx="492370" cy="2556870"/>
          </a:xfrm>
          <a:prstGeom prst="stripedRightArrow">
            <a:avLst>
              <a:gd name="adj1" fmla="val 64178"/>
              <a:gd name="adj2" fmla="val 55669"/>
            </a:avLst>
          </a:prstGeom>
          <a:solidFill>
            <a:srgbClr val="FFFF00"/>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a:extLst>
              <a:ext uri="{FF2B5EF4-FFF2-40B4-BE49-F238E27FC236}">
                <a16:creationId xmlns:a16="http://schemas.microsoft.com/office/drawing/2014/main" id="{B00D1F41-BDFC-3359-52AC-CB5A71AFD075}"/>
              </a:ext>
            </a:extLst>
          </p:cNvPr>
          <p:cNvSpPr/>
          <p:nvPr/>
        </p:nvSpPr>
        <p:spPr>
          <a:xfrm>
            <a:off x="4131126" y="3405384"/>
            <a:ext cx="1742357" cy="4397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メイリオ" panose="020B0604030504040204" pitchFamily="50" charset="-128"/>
                <a:ea typeface="メイリオ" panose="020B0604030504040204" pitchFamily="50" charset="-128"/>
              </a:rPr>
              <a:t>具体的な取組内容</a:t>
            </a:r>
          </a:p>
        </p:txBody>
      </p:sp>
      <p:sp>
        <p:nvSpPr>
          <p:cNvPr id="4" name="角丸四角形 3">
            <a:extLst>
              <a:ext uri="{FF2B5EF4-FFF2-40B4-BE49-F238E27FC236}">
                <a16:creationId xmlns:a16="http://schemas.microsoft.com/office/drawing/2014/main" id="{9D62D938-DCBE-4C51-FAE2-D6F0A78CBC2C}"/>
              </a:ext>
            </a:extLst>
          </p:cNvPr>
          <p:cNvSpPr/>
          <p:nvPr/>
        </p:nvSpPr>
        <p:spPr>
          <a:xfrm>
            <a:off x="384174" y="3712888"/>
            <a:ext cx="2328633" cy="373153"/>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a:extLst>
              <a:ext uri="{FF2B5EF4-FFF2-40B4-BE49-F238E27FC236}">
                <a16:creationId xmlns:a16="http://schemas.microsoft.com/office/drawing/2014/main" id="{84ACCEEB-63A1-9399-A735-9D01E61CA319}"/>
              </a:ext>
            </a:extLst>
          </p:cNvPr>
          <p:cNvSpPr/>
          <p:nvPr/>
        </p:nvSpPr>
        <p:spPr>
          <a:xfrm>
            <a:off x="312087" y="3682944"/>
            <a:ext cx="2558059" cy="4634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重点雇用創出分野</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製造業分野（特に金属製品、食料品）</a:t>
            </a:r>
            <a:endPar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0" name="角丸四角形 29">
            <a:extLst>
              <a:ext uri="{FF2B5EF4-FFF2-40B4-BE49-F238E27FC236}">
                <a16:creationId xmlns:a16="http://schemas.microsoft.com/office/drawing/2014/main" id="{12442AC4-9443-9C6D-327F-D8C3A84CDEED}"/>
              </a:ext>
            </a:extLst>
          </p:cNvPr>
          <p:cNvSpPr/>
          <p:nvPr/>
        </p:nvSpPr>
        <p:spPr>
          <a:xfrm>
            <a:off x="7174333" y="3712888"/>
            <a:ext cx="2237115" cy="373153"/>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a:extLst>
              <a:ext uri="{FF2B5EF4-FFF2-40B4-BE49-F238E27FC236}">
                <a16:creationId xmlns:a16="http://schemas.microsoft.com/office/drawing/2014/main" id="{08E86BDE-E38A-AD7B-34CA-10C081D30425}"/>
              </a:ext>
            </a:extLst>
          </p:cNvPr>
          <p:cNvSpPr/>
          <p:nvPr/>
        </p:nvSpPr>
        <p:spPr>
          <a:xfrm>
            <a:off x="7091006" y="3601742"/>
            <a:ext cx="2411999" cy="623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重点求職者層</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若年層、女性、</a:t>
            </a:r>
            <a:r>
              <a:rPr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UIJ</a:t>
            </a:r>
            <a:r>
              <a:rPr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ターン就職希望者</a:t>
            </a:r>
            <a:endPar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29" name="ストライプ矢印 28">
            <a:extLst>
              <a:ext uri="{FF2B5EF4-FFF2-40B4-BE49-F238E27FC236}">
                <a16:creationId xmlns:a16="http://schemas.microsoft.com/office/drawing/2014/main" id="{1537D0BA-6EDB-5503-E780-B96384552A53}"/>
              </a:ext>
            </a:extLst>
          </p:cNvPr>
          <p:cNvSpPr/>
          <p:nvPr/>
        </p:nvSpPr>
        <p:spPr>
          <a:xfrm>
            <a:off x="4820958" y="1389145"/>
            <a:ext cx="398206" cy="220883"/>
          </a:xfrm>
          <a:prstGeom prst="stripedRightArrow">
            <a:avLst>
              <a:gd name="adj1" fmla="val 64178"/>
              <a:gd name="adj2" fmla="val 54055"/>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二等辺三角形 37">
            <a:extLst>
              <a:ext uri="{FF2B5EF4-FFF2-40B4-BE49-F238E27FC236}">
                <a16:creationId xmlns:a16="http://schemas.microsoft.com/office/drawing/2014/main" id="{A537D7E7-7AB6-00FE-97A5-EE825ECB8C21}"/>
              </a:ext>
            </a:extLst>
          </p:cNvPr>
          <p:cNvSpPr>
            <a:spLocks noChangeAspect="1"/>
          </p:cNvSpPr>
          <p:nvPr/>
        </p:nvSpPr>
        <p:spPr>
          <a:xfrm rot="5400000">
            <a:off x="2884134" y="4340957"/>
            <a:ext cx="926357" cy="324000"/>
          </a:xfrm>
          <a:prstGeom prst="triangle">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二等辺三角形 38">
            <a:extLst>
              <a:ext uri="{FF2B5EF4-FFF2-40B4-BE49-F238E27FC236}">
                <a16:creationId xmlns:a16="http://schemas.microsoft.com/office/drawing/2014/main" id="{480E0D12-1E2D-F1C8-F5DB-1287D82F6B65}"/>
              </a:ext>
            </a:extLst>
          </p:cNvPr>
          <p:cNvSpPr>
            <a:spLocks noChangeAspect="1"/>
          </p:cNvSpPr>
          <p:nvPr/>
        </p:nvSpPr>
        <p:spPr>
          <a:xfrm rot="16200000">
            <a:off x="6174386" y="4411378"/>
            <a:ext cx="926357" cy="324000"/>
          </a:xfrm>
          <a:prstGeom prst="triangle">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82440025-D2E6-7E62-592D-43C841D9200E}"/>
              </a:ext>
            </a:extLst>
          </p:cNvPr>
          <p:cNvSpPr txBox="1"/>
          <p:nvPr/>
        </p:nvSpPr>
        <p:spPr>
          <a:xfrm>
            <a:off x="779944" y="0"/>
            <a:ext cx="720739" cy="216000"/>
          </a:xfrm>
          <a:prstGeom prst="rect">
            <a:avLst/>
          </a:prstGeom>
          <a:noFill/>
          <a:ln w="0">
            <a:noFill/>
          </a:ln>
        </p:spPr>
        <p:txBody>
          <a:bodyPr wrap="square" rtlCol="0">
            <a:spAutoFit/>
          </a:bodyPr>
          <a:lstStyle/>
          <a:p>
            <a:r>
              <a:rPr kumimoji="1" lang="ja-JP" altLang="en-US" sz="800" b="1" dirty="0">
                <a:latin typeface="HG丸ｺﾞｼｯｸM-PRO" panose="020F0600000000000000" pitchFamily="50" charset="-128"/>
                <a:ea typeface="HG丸ｺﾞｼｯｸM-PRO" panose="020F0600000000000000" pitchFamily="50" charset="-128"/>
              </a:rPr>
              <a:t>〇〇し</a:t>
            </a:r>
          </a:p>
        </p:txBody>
      </p:sp>
      <p:sp>
        <p:nvSpPr>
          <p:cNvPr id="44" name="左中かっこ 43">
            <a:extLst>
              <a:ext uri="{FF2B5EF4-FFF2-40B4-BE49-F238E27FC236}">
                <a16:creationId xmlns:a16="http://schemas.microsoft.com/office/drawing/2014/main" id="{B053500C-9BA5-6BEE-826E-9F68169A9871}"/>
              </a:ext>
            </a:extLst>
          </p:cNvPr>
          <p:cNvSpPr/>
          <p:nvPr/>
        </p:nvSpPr>
        <p:spPr>
          <a:xfrm>
            <a:off x="-383175" y="1500833"/>
            <a:ext cx="332375" cy="5244797"/>
          </a:xfrm>
          <a:prstGeom prst="leftBrace">
            <a:avLst>
              <a:gd name="adj1" fmla="val 8333"/>
              <a:gd name="adj2" fmla="val 49246"/>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6" name="正方形/長方形 45">
            <a:extLst>
              <a:ext uri="{FF2B5EF4-FFF2-40B4-BE49-F238E27FC236}">
                <a16:creationId xmlns:a16="http://schemas.microsoft.com/office/drawing/2014/main" id="{3FAF20CD-3960-DEC4-F28D-929B2FA759C7}"/>
              </a:ext>
            </a:extLst>
          </p:cNvPr>
          <p:cNvSpPr/>
          <p:nvPr/>
        </p:nvSpPr>
        <p:spPr>
          <a:xfrm>
            <a:off x="-2310216" y="3408920"/>
            <a:ext cx="1824340" cy="119404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各地域において作成。</a:t>
            </a:r>
            <a:endParaRPr kumimoji="1" lang="en-US" altLang="ja-JP" sz="1200" dirty="0">
              <a:solidFill>
                <a:srgbClr val="FF0000"/>
              </a:solidFill>
            </a:endParaRPr>
          </a:p>
          <a:p>
            <a:r>
              <a:rPr kumimoji="1" lang="ja-JP" altLang="en-US" sz="1200" dirty="0">
                <a:solidFill>
                  <a:schemeClr val="tx1"/>
                </a:solidFill>
              </a:rPr>
              <a:t>なお、他地域との統一性をもたせるため、</a:t>
            </a:r>
            <a:r>
              <a:rPr kumimoji="1" lang="ja-JP" altLang="en-US" sz="1200" u="sng" dirty="0">
                <a:solidFill>
                  <a:srgbClr val="FF0000"/>
                </a:solidFill>
              </a:rPr>
              <a:t>様式・フレーム・文字ポイントは変更しないこと。</a:t>
            </a:r>
            <a:endParaRPr kumimoji="1" lang="en-US" altLang="ja-JP" sz="1200" u="sng" dirty="0">
              <a:solidFill>
                <a:srgbClr val="FF0000"/>
              </a:solidFill>
            </a:endParaRPr>
          </a:p>
        </p:txBody>
      </p:sp>
      <p:sp>
        <p:nvSpPr>
          <p:cNvPr id="49" name="四角形吹き出し 48">
            <a:extLst>
              <a:ext uri="{FF2B5EF4-FFF2-40B4-BE49-F238E27FC236}">
                <a16:creationId xmlns:a16="http://schemas.microsoft.com/office/drawing/2014/main" id="{F0F55898-13F3-585E-B393-27BF5854C580}"/>
              </a:ext>
            </a:extLst>
          </p:cNvPr>
          <p:cNvSpPr/>
          <p:nvPr/>
        </p:nvSpPr>
        <p:spPr>
          <a:xfrm>
            <a:off x="10126173" y="2899066"/>
            <a:ext cx="2506234" cy="1314803"/>
          </a:xfrm>
          <a:prstGeom prst="wedgeRectCallout">
            <a:avLst>
              <a:gd name="adj1" fmla="val -59373"/>
              <a:gd name="adj2" fmla="val 1152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「重点雇用創出分野」、「重点求職者層」欄については、フレームを適宜調整することは可とするが、重点とするものが多い場合には、特に重点とするものを数項目列挙したうえで残りの項目は</a:t>
            </a:r>
            <a:r>
              <a:rPr kumimoji="1" lang="en-US" altLang="ja-JP" sz="1200" dirty="0">
                <a:solidFill>
                  <a:schemeClr val="tx1"/>
                </a:solidFill>
              </a:rPr>
              <a:t>『</a:t>
            </a:r>
            <a:r>
              <a:rPr kumimoji="1" lang="ja-JP" altLang="en-US" sz="1200" dirty="0">
                <a:solidFill>
                  <a:schemeClr val="tx1"/>
                </a:solidFill>
              </a:rPr>
              <a:t>等</a:t>
            </a:r>
            <a:r>
              <a:rPr kumimoji="1" lang="en-US" altLang="ja-JP" sz="1200" dirty="0">
                <a:solidFill>
                  <a:schemeClr val="tx1"/>
                </a:solidFill>
              </a:rPr>
              <a:t>』</a:t>
            </a:r>
            <a:r>
              <a:rPr kumimoji="1" lang="ja-JP" altLang="en-US" sz="1200" dirty="0">
                <a:solidFill>
                  <a:schemeClr val="tx1"/>
                </a:solidFill>
              </a:rPr>
              <a:t>で括ること。</a:t>
            </a:r>
          </a:p>
        </p:txBody>
      </p:sp>
      <p:sp>
        <p:nvSpPr>
          <p:cNvPr id="50" name="四角形吹き出し 49">
            <a:extLst>
              <a:ext uri="{FF2B5EF4-FFF2-40B4-BE49-F238E27FC236}">
                <a16:creationId xmlns:a16="http://schemas.microsoft.com/office/drawing/2014/main" id="{EA6EE788-EC2A-B737-0130-62CF4D101DF2}"/>
              </a:ext>
            </a:extLst>
          </p:cNvPr>
          <p:cNvSpPr/>
          <p:nvPr/>
        </p:nvSpPr>
        <p:spPr>
          <a:xfrm>
            <a:off x="10594898" y="432304"/>
            <a:ext cx="1059468" cy="569849"/>
          </a:xfrm>
          <a:prstGeom prst="wedgeRectCallout">
            <a:avLst>
              <a:gd name="adj1" fmla="val -105260"/>
              <a:gd name="adj2" fmla="val 26277"/>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厚労省にて</a:t>
            </a:r>
            <a:endParaRPr kumimoji="1" lang="en-US" altLang="ja-JP" sz="1200" dirty="0">
              <a:solidFill>
                <a:srgbClr val="FF0000"/>
              </a:solidFill>
            </a:endParaRPr>
          </a:p>
          <a:p>
            <a:r>
              <a:rPr kumimoji="1" lang="ja-JP" altLang="en-US" sz="1200" dirty="0">
                <a:solidFill>
                  <a:srgbClr val="FF0000"/>
                </a:solidFill>
              </a:rPr>
              <a:t>地図を挿入</a:t>
            </a:r>
          </a:p>
        </p:txBody>
      </p:sp>
      <p:sp>
        <p:nvSpPr>
          <p:cNvPr id="53" name="四角形吹き出し 52">
            <a:extLst>
              <a:ext uri="{FF2B5EF4-FFF2-40B4-BE49-F238E27FC236}">
                <a16:creationId xmlns:a16="http://schemas.microsoft.com/office/drawing/2014/main" id="{84CDD622-43AD-0D24-A947-76239037416F}"/>
              </a:ext>
            </a:extLst>
          </p:cNvPr>
          <p:cNvSpPr/>
          <p:nvPr/>
        </p:nvSpPr>
        <p:spPr>
          <a:xfrm>
            <a:off x="-2294644" y="1503066"/>
            <a:ext cx="1824340" cy="1542570"/>
          </a:xfrm>
          <a:prstGeom prst="wedgeRectCallout">
            <a:avLst>
              <a:gd name="adj1" fmla="val 72732"/>
              <a:gd name="adj2" fmla="val 572"/>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地域の課題は箇条書きで記載すること。</a:t>
            </a:r>
            <a:endParaRPr kumimoji="1" lang="en-US" altLang="ja-JP" sz="1200" dirty="0">
              <a:solidFill>
                <a:schemeClr val="tx1"/>
              </a:solidFill>
            </a:endParaRPr>
          </a:p>
          <a:p>
            <a:r>
              <a:rPr kumimoji="1" lang="ja-JP" altLang="en-US" sz="1200" dirty="0">
                <a:solidFill>
                  <a:schemeClr val="tx1"/>
                </a:solidFill>
              </a:rPr>
              <a:t>なお、事業の全体像を含め、構想書の該当項目からの引用・要約を原則とし、</a:t>
            </a:r>
            <a:r>
              <a:rPr kumimoji="1" lang="ja-JP" altLang="en-US" sz="1200" u="sng" dirty="0">
                <a:solidFill>
                  <a:srgbClr val="FF0000"/>
                </a:solidFill>
              </a:rPr>
              <a:t>構想書上にない表現を新たに用いないこと。</a:t>
            </a:r>
            <a:endParaRPr kumimoji="1" lang="en-US" altLang="ja-JP" sz="1200" u="sng" dirty="0">
              <a:solidFill>
                <a:srgbClr val="FF0000"/>
              </a:solidFill>
            </a:endParaRPr>
          </a:p>
        </p:txBody>
      </p:sp>
      <p:sp>
        <p:nvSpPr>
          <p:cNvPr id="40" name="四角形吹き出し 39">
            <a:extLst>
              <a:ext uri="{FF2B5EF4-FFF2-40B4-BE49-F238E27FC236}">
                <a16:creationId xmlns:a16="http://schemas.microsoft.com/office/drawing/2014/main" id="{B51F6971-3F1A-C46A-753E-4A06A10D9852}"/>
              </a:ext>
            </a:extLst>
          </p:cNvPr>
          <p:cNvSpPr/>
          <p:nvPr/>
        </p:nvSpPr>
        <p:spPr>
          <a:xfrm>
            <a:off x="-2099200" y="4776963"/>
            <a:ext cx="1824340" cy="1154450"/>
          </a:xfrm>
          <a:prstGeom prst="wedgeRectCallout">
            <a:avLst>
              <a:gd name="adj1" fmla="val 63302"/>
              <a:gd name="adj2" fmla="val 4281"/>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伴走型支援を実施しない地域については、</a:t>
            </a:r>
            <a:r>
              <a:rPr kumimoji="1" lang="en-US" altLang="ja-JP" sz="1200" dirty="0">
                <a:solidFill>
                  <a:schemeClr val="tx1"/>
                </a:solidFill>
              </a:rPr>
              <a:t>《</a:t>
            </a:r>
            <a:r>
              <a:rPr kumimoji="1" lang="ja-JP" altLang="en-US" sz="1200" dirty="0">
                <a:solidFill>
                  <a:schemeClr val="tx1"/>
                </a:solidFill>
              </a:rPr>
              <a:t>伴走型支援</a:t>
            </a:r>
            <a:r>
              <a:rPr kumimoji="1" lang="en-US" altLang="ja-JP" sz="1200" dirty="0">
                <a:solidFill>
                  <a:schemeClr val="tx1"/>
                </a:solidFill>
              </a:rPr>
              <a:t>》</a:t>
            </a:r>
            <a:r>
              <a:rPr kumimoji="1" lang="ja-JP" altLang="en-US" sz="1200" dirty="0">
                <a:solidFill>
                  <a:schemeClr val="tx1"/>
                </a:solidFill>
              </a:rPr>
              <a:t>の項目ごと削除すること。</a:t>
            </a:r>
            <a:endParaRPr kumimoji="1" lang="en-US" altLang="ja-JP" sz="1200" dirty="0">
              <a:solidFill>
                <a:schemeClr val="tx1"/>
              </a:solidFill>
            </a:endParaRPr>
          </a:p>
        </p:txBody>
      </p:sp>
      <p:grpSp>
        <p:nvGrpSpPr>
          <p:cNvPr id="42" name="グループ化 41">
            <a:extLst>
              <a:ext uri="{FF2B5EF4-FFF2-40B4-BE49-F238E27FC236}">
                <a16:creationId xmlns:a16="http://schemas.microsoft.com/office/drawing/2014/main" id="{9BB4EBD4-7CE8-7C63-2DB8-4E6B9960FC16}"/>
              </a:ext>
            </a:extLst>
          </p:cNvPr>
          <p:cNvGrpSpPr/>
          <p:nvPr/>
        </p:nvGrpSpPr>
        <p:grpSpPr>
          <a:xfrm>
            <a:off x="79131" y="5539154"/>
            <a:ext cx="9958753" cy="1230920"/>
            <a:chOff x="202223" y="5617483"/>
            <a:chExt cx="9958753" cy="1230920"/>
          </a:xfrm>
        </p:grpSpPr>
        <p:grpSp>
          <p:nvGrpSpPr>
            <p:cNvPr id="51" name="グループ化 50">
              <a:extLst>
                <a:ext uri="{FF2B5EF4-FFF2-40B4-BE49-F238E27FC236}">
                  <a16:creationId xmlns:a16="http://schemas.microsoft.com/office/drawing/2014/main" id="{72D26AA8-D604-EDF0-2B7D-219600EE3818}"/>
                </a:ext>
              </a:extLst>
            </p:cNvPr>
            <p:cNvGrpSpPr/>
            <p:nvPr/>
          </p:nvGrpSpPr>
          <p:grpSpPr>
            <a:xfrm>
              <a:off x="202223" y="5617483"/>
              <a:ext cx="9668608" cy="1230920"/>
              <a:chOff x="202223" y="5617483"/>
              <a:chExt cx="9668608" cy="1230920"/>
            </a:xfrm>
          </p:grpSpPr>
          <p:sp>
            <p:nvSpPr>
              <p:cNvPr id="59" name="角丸四角形吹き出し 58">
                <a:extLst>
                  <a:ext uri="{FF2B5EF4-FFF2-40B4-BE49-F238E27FC236}">
                    <a16:creationId xmlns:a16="http://schemas.microsoft.com/office/drawing/2014/main" id="{E7B3C84F-1A76-01B7-6D77-184631B4C7DA}"/>
                  </a:ext>
                </a:extLst>
              </p:cNvPr>
              <p:cNvSpPr/>
              <p:nvPr/>
            </p:nvSpPr>
            <p:spPr bwMode="auto">
              <a:xfrm>
                <a:off x="202223" y="5686610"/>
                <a:ext cx="1749669" cy="1029911"/>
              </a:xfrm>
              <a:prstGeom prst="wedgeRoundRectCallout">
                <a:avLst>
                  <a:gd name="adj1" fmla="val -9195"/>
                  <a:gd name="adj2" fmla="val 28795"/>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0" name="角丸四角形吹き出し 59">
                <a:extLst>
                  <a:ext uri="{FF2B5EF4-FFF2-40B4-BE49-F238E27FC236}">
                    <a16:creationId xmlns:a16="http://schemas.microsoft.com/office/drawing/2014/main" id="{76A6B71F-4433-4B49-278C-26387294AB74}"/>
                  </a:ext>
                </a:extLst>
              </p:cNvPr>
              <p:cNvSpPr/>
              <p:nvPr/>
            </p:nvSpPr>
            <p:spPr bwMode="auto">
              <a:xfrm>
                <a:off x="2073028" y="5758158"/>
                <a:ext cx="1487856" cy="1090245"/>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endParaRPr kumimoji="1"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2" name="角丸四角形吹き出し 61">
                <a:extLst>
                  <a:ext uri="{FF2B5EF4-FFF2-40B4-BE49-F238E27FC236}">
                    <a16:creationId xmlns:a16="http://schemas.microsoft.com/office/drawing/2014/main" id="{0D93878C-CD21-DD06-942B-E539887D0955}"/>
                  </a:ext>
                </a:extLst>
              </p:cNvPr>
              <p:cNvSpPr/>
              <p:nvPr/>
            </p:nvSpPr>
            <p:spPr bwMode="auto">
              <a:xfrm>
                <a:off x="8279423" y="5617483"/>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 </a:t>
                </a:r>
                <a:endParaRPr kumimoji="1" lang="en-US" altLang="ja-JP"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p:txBody>
          </p:sp>
        </p:grpSp>
        <p:sp>
          <p:nvSpPr>
            <p:cNvPr id="52" name="テキスト ボックス 51">
              <a:extLst>
                <a:ext uri="{FF2B5EF4-FFF2-40B4-BE49-F238E27FC236}">
                  <a16:creationId xmlns:a16="http://schemas.microsoft.com/office/drawing/2014/main" id="{1122AE56-40F7-CA39-9FF6-6F1C0C2D4C9F}"/>
                </a:ext>
              </a:extLst>
            </p:cNvPr>
            <p:cNvSpPr txBox="1"/>
            <p:nvPr/>
          </p:nvSpPr>
          <p:spPr>
            <a:xfrm>
              <a:off x="221093" y="5775597"/>
              <a:ext cx="1851074" cy="984885"/>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solidFill>
                    <a:prstClr val="black"/>
                  </a:solidFill>
                  <a:latin typeface="メイリオ" panose="020B0604030504040204" pitchFamily="50" charset="-128"/>
                  <a:ea typeface="メイリオ" panose="020B0604030504040204" pitchFamily="50" charset="-128"/>
                </a:rPr>
                <a:t>労働局・ハローワーク</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・職業相談、職業紹介</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・職業訓練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・雇用・労働関係助成金</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56" name="テキスト ボックス 55">
              <a:extLst>
                <a:ext uri="{FF2B5EF4-FFF2-40B4-BE49-F238E27FC236}">
                  <a16:creationId xmlns:a16="http://schemas.microsoft.com/office/drawing/2014/main" id="{9A7396AC-1F42-60AF-D37F-C94532FD97C1}"/>
                </a:ext>
              </a:extLst>
            </p:cNvPr>
            <p:cNvSpPr txBox="1"/>
            <p:nvPr/>
          </p:nvSpPr>
          <p:spPr>
            <a:xfrm>
              <a:off x="2031022" y="5789870"/>
              <a:ext cx="1626577" cy="918200"/>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latin typeface="メイリオ" panose="020B0604030504040204" pitchFamily="50" charset="-128"/>
                  <a:ea typeface="メイリオ" panose="020B0604030504040204" pitchFamily="50" charset="-128"/>
                </a:rPr>
                <a:t>○○県・○○機関</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＜連携できる主な支援＞</a:t>
              </a:r>
              <a:endParaRPr kumimoji="1" lang="en-US" altLang="ja-JP"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・中小企業インターンシップ　</a:t>
              </a:r>
              <a:endParaRPr kumimoji="1" lang="en-US" altLang="ja-JP"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a:p>
              <a:pPr defTabSz="950203" fontAlgn="base">
                <a:spcBef>
                  <a:spcPts val="122"/>
                </a:spcBef>
                <a:spcAft>
                  <a:spcPct val="0"/>
                </a:spcAft>
                <a:defRPr/>
              </a:pPr>
              <a:r>
                <a:rPr lang="ja-JP" altLang="en-US" sz="1000" dirty="0">
                  <a:latin typeface="メイリオ" panose="020B0604030504040204" pitchFamily="50" charset="-128"/>
                  <a:ea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rPr>
                <a:t>ICT</a:t>
              </a:r>
              <a:r>
                <a:rPr lang="ja-JP" altLang="en-US" sz="1000" dirty="0">
                  <a:latin typeface="メイリオ" panose="020B0604030504040204" pitchFamily="50" charset="-128"/>
                  <a:ea typeface="メイリオ" panose="020B0604030504040204" pitchFamily="50" charset="-128"/>
                </a:rPr>
                <a:t>補助金　</a:t>
              </a: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等</a:t>
              </a:r>
              <a:endPar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58" name="正方形/長方形 57">
              <a:extLst>
                <a:ext uri="{FF2B5EF4-FFF2-40B4-BE49-F238E27FC236}">
                  <a16:creationId xmlns:a16="http://schemas.microsoft.com/office/drawing/2014/main" id="{B1B4F278-690E-3E94-5EF0-4310581C726A}"/>
                </a:ext>
              </a:extLst>
            </p:cNvPr>
            <p:cNvSpPr/>
            <p:nvPr/>
          </p:nvSpPr>
          <p:spPr>
            <a:xfrm>
              <a:off x="8348822" y="5652874"/>
              <a:ext cx="1812154" cy="966931"/>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市役所</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・移住・定住補助金</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lvl="0" defTabSz="950203" fontAlgn="base">
                <a:spcBef>
                  <a:spcPct val="20000"/>
                </a:spcBef>
                <a:spcAft>
                  <a:spcPct val="0"/>
                </a:spcAf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lang="en-US" altLang="ja-JP" sz="1000" dirty="0">
                  <a:latin typeface="メイリオ" panose="020B0604030504040204" pitchFamily="50" charset="-128"/>
                  <a:ea typeface="メイリオ" panose="020B0604030504040204" pitchFamily="50" charset="-128"/>
                </a:rPr>
                <a:t>DX</a:t>
              </a:r>
              <a:r>
                <a:rPr lang="ja-JP" altLang="en-US" sz="1000" dirty="0">
                  <a:latin typeface="メイリオ" panose="020B0604030504040204" pitchFamily="50" charset="-128"/>
                  <a:ea typeface="メイリオ" panose="020B0604030504040204" pitchFamily="50" charset="-128"/>
                </a:rPr>
                <a:t>環境整備</a:t>
              </a: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事業</a:t>
              </a:r>
              <a:endParaRPr kumimoji="1" lang="en-US" altLang="ja-JP"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a:p>
              <a:pPr lvl="0" defTabSz="950203" fontAlgn="base">
                <a:spcBef>
                  <a:spcPts val="122"/>
                </a:spcBef>
                <a:spcAft>
                  <a:spcPct val="0"/>
                </a:spcAft>
                <a:defRPr/>
              </a:pP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a:t>
              </a:r>
              <a:r>
                <a:rPr lang="ja-JP" altLang="en-US" sz="1000" dirty="0">
                  <a:latin typeface="メイリオ" panose="020B0604030504040204" pitchFamily="50" charset="-128"/>
                  <a:ea typeface="メイリオ" panose="020B0604030504040204" pitchFamily="50" charset="-128"/>
                </a:rPr>
                <a:t>地域ブランド</a:t>
              </a: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事業　</a:t>
              </a: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等</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sp>
        <p:nvSpPr>
          <p:cNvPr id="55" name="角丸四角形吹き出し 54">
            <a:extLst>
              <a:ext uri="{FF2B5EF4-FFF2-40B4-BE49-F238E27FC236}">
                <a16:creationId xmlns:a16="http://schemas.microsoft.com/office/drawing/2014/main" id="{727022DD-9046-8B25-3579-1163FCD1ADB8}"/>
              </a:ext>
            </a:extLst>
          </p:cNvPr>
          <p:cNvSpPr/>
          <p:nvPr/>
        </p:nvSpPr>
        <p:spPr bwMode="auto">
          <a:xfrm>
            <a:off x="6500446" y="5761894"/>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lvl="0" algn="ctr" defTabSz="887413">
              <a:defRPr/>
            </a:pPr>
            <a:endParaRPr lang="ja-JP" altLang="en-US" sz="1400" dirty="0">
              <a:solidFill>
                <a:srgbClr val="000000"/>
              </a:solidFill>
              <a:latin typeface="メイリオ" panose="020B0604030504040204" pitchFamily="50" charset="-128"/>
              <a:ea typeface="メイリオ" panose="020B0604030504040204" pitchFamily="50" charset="-128"/>
            </a:endParaRPr>
          </a:p>
        </p:txBody>
      </p:sp>
      <p:sp>
        <p:nvSpPr>
          <p:cNvPr id="61" name="正方形/長方形 60">
            <a:extLst>
              <a:ext uri="{FF2B5EF4-FFF2-40B4-BE49-F238E27FC236}">
                <a16:creationId xmlns:a16="http://schemas.microsoft.com/office/drawing/2014/main" id="{32B97479-5676-78EE-D79C-7ED75A6903E7}"/>
              </a:ext>
            </a:extLst>
          </p:cNvPr>
          <p:cNvSpPr/>
          <p:nvPr/>
        </p:nvSpPr>
        <p:spPr>
          <a:xfrm>
            <a:off x="6461407" y="5788491"/>
            <a:ext cx="1812154" cy="966931"/>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経済団体</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IT</a:t>
            </a: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化支援事業</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・経営・技術強化支援事業</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ts val="122"/>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・融資施策　等</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5" name="四角形吹き出し 64">
            <a:extLst>
              <a:ext uri="{FF2B5EF4-FFF2-40B4-BE49-F238E27FC236}">
                <a16:creationId xmlns:a16="http://schemas.microsoft.com/office/drawing/2014/main" id="{CAC1744C-1F80-A8E9-E03C-E7ACB6EDD6A3}"/>
              </a:ext>
            </a:extLst>
          </p:cNvPr>
          <p:cNvSpPr/>
          <p:nvPr/>
        </p:nvSpPr>
        <p:spPr>
          <a:xfrm>
            <a:off x="-2113854" y="6022730"/>
            <a:ext cx="1824340" cy="931521"/>
          </a:xfrm>
          <a:prstGeom prst="wedgeRectCallout">
            <a:avLst>
              <a:gd name="adj1" fmla="val 64374"/>
              <a:gd name="adj2" fmla="val -1646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地方公共団体等が実施している雇用施策と連動して</a:t>
            </a:r>
            <a:r>
              <a:rPr kumimoji="1" lang="ja-JP" altLang="en-US" sz="1200">
                <a:solidFill>
                  <a:schemeClr val="tx1"/>
                </a:solidFill>
              </a:rPr>
              <a:t>いる事業について記載すること。</a:t>
            </a:r>
            <a:endParaRPr kumimoji="1" lang="en-US" altLang="ja-JP" sz="1200" dirty="0">
              <a:solidFill>
                <a:schemeClr val="tx1"/>
              </a:solidFill>
            </a:endParaRPr>
          </a:p>
        </p:txBody>
      </p:sp>
      <p:sp>
        <p:nvSpPr>
          <p:cNvPr id="2" name="テキスト ボックス 1">
            <a:extLst>
              <a:ext uri="{FF2B5EF4-FFF2-40B4-BE49-F238E27FC236}">
                <a16:creationId xmlns:a16="http://schemas.microsoft.com/office/drawing/2014/main" id="{CB9B3493-17F5-E1AE-A4D3-F3F17936A36F}"/>
              </a:ext>
            </a:extLst>
          </p:cNvPr>
          <p:cNvSpPr txBox="1"/>
          <p:nvPr/>
        </p:nvSpPr>
        <p:spPr>
          <a:xfrm>
            <a:off x="3185312" y="40333"/>
            <a:ext cx="2368001" cy="369332"/>
          </a:xfrm>
          <a:prstGeom prst="rect">
            <a:avLst/>
          </a:prstGeom>
          <a:noFill/>
          <a:ln w="19050">
            <a:solidFill>
              <a:srgbClr val="FF0000"/>
            </a:solidFill>
          </a:ln>
        </p:spPr>
        <p:txBody>
          <a:bodyPr wrap="square" rtlCol="0">
            <a:spAutoFit/>
          </a:bodyPr>
          <a:lstStyle/>
          <a:p>
            <a:pPr algn="ctr"/>
            <a:r>
              <a:rPr kumimoji="1" lang="ja-JP" altLang="en-US" dirty="0">
                <a:solidFill>
                  <a:srgbClr val="FF0000"/>
                </a:solidFill>
              </a:rPr>
              <a:t>記載例</a:t>
            </a:r>
          </a:p>
        </p:txBody>
      </p:sp>
      <p:sp>
        <p:nvSpPr>
          <p:cNvPr id="6" name="四角形吹き出し 52">
            <a:extLst>
              <a:ext uri="{FF2B5EF4-FFF2-40B4-BE49-F238E27FC236}">
                <a16:creationId xmlns:a16="http://schemas.microsoft.com/office/drawing/2014/main" id="{B5D69659-E15A-5407-307F-412513552C96}"/>
              </a:ext>
            </a:extLst>
          </p:cNvPr>
          <p:cNvSpPr/>
          <p:nvPr/>
        </p:nvSpPr>
        <p:spPr>
          <a:xfrm>
            <a:off x="-2118231" y="359704"/>
            <a:ext cx="1824340" cy="860549"/>
          </a:xfrm>
          <a:prstGeom prst="wedgeRectCallout">
            <a:avLst>
              <a:gd name="adj1" fmla="val 64221"/>
              <a:gd name="adj2" fmla="val 12789"/>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人口減少率と高齢化率は、</a:t>
            </a:r>
            <a:r>
              <a:rPr kumimoji="1" lang="ja-JP" altLang="en-US" sz="1200" u="sng" dirty="0">
                <a:solidFill>
                  <a:srgbClr val="FF0000"/>
                </a:solidFill>
              </a:rPr>
              <a:t>小数点第二位（第三位を四捨五入）</a:t>
            </a:r>
            <a:r>
              <a:rPr kumimoji="1" lang="ja-JP" altLang="en-US" sz="1200" dirty="0">
                <a:solidFill>
                  <a:schemeClr val="tx1"/>
                </a:solidFill>
              </a:rPr>
              <a:t>まで記入すること。</a:t>
            </a:r>
            <a:endParaRPr kumimoji="1" lang="en-US" altLang="ja-JP" sz="1200" dirty="0">
              <a:solidFill>
                <a:schemeClr val="tx1"/>
              </a:solidFill>
            </a:endParaRPr>
          </a:p>
        </p:txBody>
      </p:sp>
      <p:sp>
        <p:nvSpPr>
          <p:cNvPr id="8" name="四角形吹き出し 46">
            <a:extLst>
              <a:ext uri="{FF2B5EF4-FFF2-40B4-BE49-F238E27FC236}">
                <a16:creationId xmlns:a16="http://schemas.microsoft.com/office/drawing/2014/main" id="{9E767262-0D1E-F394-DD6D-231CA00256C3}"/>
              </a:ext>
            </a:extLst>
          </p:cNvPr>
          <p:cNvSpPr/>
          <p:nvPr/>
        </p:nvSpPr>
        <p:spPr>
          <a:xfrm>
            <a:off x="10126173" y="4310875"/>
            <a:ext cx="2506234" cy="1569802"/>
          </a:xfrm>
          <a:prstGeom prst="wedgeRectCallout">
            <a:avLst>
              <a:gd name="adj1" fmla="val -59203"/>
              <a:gd name="adj2" fmla="val 9338"/>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rgbClr val="FF0000"/>
                </a:solidFill>
              </a:rPr>
              <a:t>各取組は、構想書に記載の個別事業名と一致させること。</a:t>
            </a:r>
            <a:endParaRPr lang="en-US" altLang="ja-JP" sz="1200" dirty="0">
              <a:solidFill>
                <a:srgbClr val="FF0000"/>
              </a:solidFill>
            </a:endParaRPr>
          </a:p>
          <a:p>
            <a:r>
              <a:rPr kumimoji="1" lang="ja-JP" altLang="en-US" sz="1200" dirty="0">
                <a:solidFill>
                  <a:srgbClr val="FF0000"/>
                </a:solidFill>
              </a:rPr>
              <a:t>個別事業数が多く、フレーム内に収まらない場合には、代表的なものを数項目列挙したうえで残りの講習会・伴走型支援は</a:t>
            </a:r>
            <a:r>
              <a:rPr kumimoji="1" lang="en-US" altLang="ja-JP" sz="1200" dirty="0">
                <a:solidFill>
                  <a:srgbClr val="FF0000"/>
                </a:solidFill>
              </a:rPr>
              <a:t>『</a:t>
            </a:r>
            <a:r>
              <a:rPr kumimoji="1" lang="ja-JP" altLang="en-US" sz="1200" dirty="0">
                <a:solidFill>
                  <a:srgbClr val="FF0000"/>
                </a:solidFill>
              </a:rPr>
              <a:t>等</a:t>
            </a:r>
            <a:r>
              <a:rPr kumimoji="1" lang="en-US" altLang="ja-JP" sz="1200" dirty="0">
                <a:solidFill>
                  <a:srgbClr val="FF0000"/>
                </a:solidFill>
              </a:rPr>
              <a:t>』</a:t>
            </a:r>
            <a:r>
              <a:rPr kumimoji="1" lang="ja-JP" altLang="en-US" sz="1200" dirty="0">
                <a:solidFill>
                  <a:srgbClr val="FF0000"/>
                </a:solidFill>
              </a:rPr>
              <a:t>で括ること。</a:t>
            </a:r>
            <a:endParaRPr kumimoji="1" lang="en-US" altLang="ja-JP" sz="1200" dirty="0">
              <a:solidFill>
                <a:srgbClr val="FF0000"/>
              </a:solidFill>
            </a:endParaRPr>
          </a:p>
          <a:p>
            <a:r>
              <a:rPr kumimoji="1" lang="ja-JP" altLang="en-US" sz="1200" dirty="0">
                <a:solidFill>
                  <a:srgbClr val="FF0000"/>
                </a:solidFill>
              </a:rPr>
              <a:t>（いずれも</a:t>
            </a:r>
            <a:r>
              <a:rPr kumimoji="1" lang="en-US" altLang="ja-JP" sz="1200" dirty="0">
                <a:solidFill>
                  <a:srgbClr val="FF0000"/>
                </a:solidFill>
              </a:rPr>
              <a:t>A</a:t>
            </a:r>
            <a:r>
              <a:rPr kumimoji="1" lang="ja-JP" altLang="en-US" sz="1200" dirty="0">
                <a:solidFill>
                  <a:srgbClr val="FF0000"/>
                </a:solidFill>
              </a:rPr>
              <a:t>～</a:t>
            </a:r>
            <a:r>
              <a:rPr kumimoji="1" lang="en-US" altLang="ja-JP" sz="1200" dirty="0">
                <a:solidFill>
                  <a:srgbClr val="FF0000"/>
                </a:solidFill>
              </a:rPr>
              <a:t>C</a:t>
            </a:r>
            <a:r>
              <a:rPr kumimoji="1" lang="ja-JP" altLang="en-US" sz="1200" dirty="0">
                <a:solidFill>
                  <a:srgbClr val="FF0000"/>
                </a:solidFill>
              </a:rPr>
              <a:t>共通）</a:t>
            </a:r>
          </a:p>
        </p:txBody>
      </p:sp>
    </p:spTree>
    <p:extLst>
      <p:ext uri="{BB962C8B-B14F-4D97-AF65-F5344CB8AC3E}">
        <p14:creationId xmlns:p14="http://schemas.microsoft.com/office/powerpoint/2010/main" val="417625940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CFD6CC67C4CC548959CEA1302996F70" ma:contentTypeVersion="14" ma:contentTypeDescription="新しいドキュメントを作成します。" ma:contentTypeScope="" ma:versionID="2403cdd7f0f24f16f6745e5d14c7b5e0">
  <xsd:schema xmlns:xsd="http://www.w3.org/2001/XMLSchema" xmlns:xs="http://www.w3.org/2001/XMLSchema" xmlns:p="http://schemas.microsoft.com/office/2006/metadata/properties" xmlns:ns2="9b50d4b9-38ca-4730-bc66-60a2213c4b21" xmlns:ns3="263dbbe5-076b-4606-a03b-9598f5f2f35a" targetNamespace="http://schemas.microsoft.com/office/2006/metadata/properties" ma:root="true" ma:fieldsID="185a4eaba0a8a42615016b0ce232bde5" ns2:_="" ns3:_="">
    <xsd:import namespace="9b50d4b9-38ca-4730-bc66-60a2213c4b21"/>
    <xsd:import namespace="263dbbe5-076b-4606-a03b-9598f5f2f35a"/>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50d4b9-38ca-4730-bc66-60a2213c4b21"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3dbbe5-076b-4606-a03b-9598f5f2f35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da10ddad-8044-4aeb-8e15-f77340c864bf}" ma:internalName="TaxCatchAll" ma:showField="CatchAllData" ma:web="263dbbe5-076b-4606-a03b-9598f5f2f3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Owner xmlns="9b50d4b9-38ca-4730-bc66-60a2213c4b21">
      <UserInfo>
        <DisplayName/>
        <AccountId xsi:nil="true"/>
        <AccountType/>
      </UserInfo>
    </Owner>
    <lcf76f155ced4ddcb4097134ff3c332f xmlns="9b50d4b9-38ca-4730-bc66-60a2213c4b21">
      <Terms xmlns="http://schemas.microsoft.com/office/infopath/2007/PartnerControls"/>
    </lcf76f155ced4ddcb4097134ff3c332f>
    <TaxCatchAll xmlns="263dbbe5-076b-4606-a03b-9598f5f2f35a" xsi:nil="true"/>
  </documentManagement>
</p:properties>
</file>

<file path=customXml/itemProps1.xml><?xml version="1.0" encoding="utf-8"?>
<ds:datastoreItem xmlns:ds="http://schemas.openxmlformats.org/officeDocument/2006/customXml" ds:itemID="{6F5F6365-6E8F-4739-A01A-2FB9E71B2490}"/>
</file>

<file path=customXml/itemProps2.xml><?xml version="1.0" encoding="utf-8"?>
<ds:datastoreItem xmlns:ds="http://schemas.openxmlformats.org/officeDocument/2006/customXml" ds:itemID="{4BF2A48C-D892-44A3-8BB0-A42DD5B915BC}"/>
</file>

<file path=customXml/itemProps3.xml><?xml version="1.0" encoding="utf-8"?>
<ds:datastoreItem xmlns:ds="http://schemas.openxmlformats.org/officeDocument/2006/customXml" ds:itemID="{EB33A931-1635-4518-B846-ABB06D379427}"/>
</file>

<file path=docProps/app.xml><?xml version="1.0" encoding="utf-8"?>
<Properties xmlns="http://schemas.openxmlformats.org/officeDocument/2006/extended-properties" xmlns:vt="http://schemas.openxmlformats.org/officeDocument/2006/docPropsVTypes">
  <Template>Office Theme</Template>
  <Words>1341</Words>
  <PresentationFormat>A4 210 x 297 mm</PresentationFormat>
  <Paragraphs>170</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HG丸ｺﾞｼｯｸM-PRO</vt:lpstr>
      <vt:lpstr>HG創英角ﾎﾟｯﾌﾟ体</vt:lpstr>
      <vt:lpstr>Meiryo UI</vt:lpstr>
      <vt:lpstr>メイリオ</vt:lpstr>
      <vt:lpstr>游ゴシック</vt:lpstr>
      <vt:lpstr>Arial</vt:lpstr>
      <vt:lpstr>Calibri</vt:lpstr>
      <vt:lpstr>Calibri Light</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0x0101006CFD6CC67C4CC548959CEA1302996F70</vt:lpwstr>
  </property>
</Properties>
</file>