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6" r:id="rId2"/>
    <p:sldId id="267"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5E4E3"/>
    <a:srgbClr val="F1D8D7"/>
    <a:srgbClr val="FAF0F0"/>
    <a:srgbClr val="D9FFDB"/>
    <a:srgbClr val="C1FFC4"/>
    <a:srgbClr val="97FF99"/>
    <a:srgbClr val="71F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546" y="8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BF113FB0-1596-4E15-B001-9F0DA9AA5496}" type="datetimeFigureOut">
              <a:rPr kumimoji="1" lang="ja-JP" altLang="en-US" smtClean="0"/>
              <a:t>2021/8/10</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9EA6948A-86A0-4A4E-B2EF-4DC8BF1B1B92}" type="slidenum">
              <a:rPr kumimoji="1" lang="ja-JP" altLang="en-US" smtClean="0"/>
              <a:t>‹#›</a:t>
            </a:fld>
            <a:endParaRPr kumimoji="1" lang="ja-JP" altLang="en-US"/>
          </a:p>
        </p:txBody>
      </p:sp>
    </p:spTree>
    <p:extLst>
      <p:ext uri="{BB962C8B-B14F-4D97-AF65-F5344CB8AC3E}">
        <p14:creationId xmlns:p14="http://schemas.microsoft.com/office/powerpoint/2010/main" val="23833480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27654BF3-CB83-4E77-B47F-FE5C69516746}" type="datetimeFigureOut">
              <a:rPr kumimoji="1" lang="ja-JP" altLang="en-US" smtClean="0"/>
              <a:t>2021/8/10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F47A05-5BFF-4E69-8B12-AF78BF82ADB9}" type="slidenum">
              <a:rPr kumimoji="1" lang="ja-JP" altLang="en-US" smtClean="0"/>
              <a:t>‹#›</a:t>
            </a:fld>
            <a:endParaRPr kumimoji="1" lang="ja-JP" altLang="en-US"/>
          </a:p>
        </p:txBody>
      </p:sp>
    </p:spTree>
    <p:extLst>
      <p:ext uri="{BB962C8B-B14F-4D97-AF65-F5344CB8AC3E}">
        <p14:creationId xmlns:p14="http://schemas.microsoft.com/office/powerpoint/2010/main" val="1225653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654BF3-CB83-4E77-B47F-FE5C69516746}" type="datetimeFigureOut">
              <a:rPr kumimoji="1" lang="ja-JP" altLang="en-US" smtClean="0"/>
              <a:t>2021/8/10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F47A05-5BFF-4E69-8B12-AF78BF82ADB9}" type="slidenum">
              <a:rPr kumimoji="1" lang="ja-JP" altLang="en-US" smtClean="0"/>
              <a:t>‹#›</a:t>
            </a:fld>
            <a:endParaRPr kumimoji="1" lang="ja-JP" altLang="en-US"/>
          </a:p>
        </p:txBody>
      </p:sp>
    </p:spTree>
    <p:extLst>
      <p:ext uri="{BB962C8B-B14F-4D97-AF65-F5344CB8AC3E}">
        <p14:creationId xmlns:p14="http://schemas.microsoft.com/office/powerpoint/2010/main" val="1537679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654BF3-CB83-4E77-B47F-FE5C69516746}" type="datetimeFigureOut">
              <a:rPr kumimoji="1" lang="ja-JP" altLang="en-US" smtClean="0"/>
              <a:t>2021/8/10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F47A05-5BFF-4E69-8B12-AF78BF82ADB9}" type="slidenum">
              <a:rPr kumimoji="1" lang="ja-JP" altLang="en-US" smtClean="0"/>
              <a:t>‹#›</a:t>
            </a:fld>
            <a:endParaRPr kumimoji="1" lang="ja-JP" altLang="en-US"/>
          </a:p>
        </p:txBody>
      </p:sp>
    </p:spTree>
    <p:extLst>
      <p:ext uri="{BB962C8B-B14F-4D97-AF65-F5344CB8AC3E}">
        <p14:creationId xmlns:p14="http://schemas.microsoft.com/office/powerpoint/2010/main" val="2950020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654BF3-CB83-4E77-B47F-FE5C69516746}" type="datetimeFigureOut">
              <a:rPr kumimoji="1" lang="ja-JP" altLang="en-US" smtClean="0"/>
              <a:t>2021/8/10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F47A05-5BFF-4E69-8B12-AF78BF82ADB9}" type="slidenum">
              <a:rPr kumimoji="1" lang="ja-JP" altLang="en-US" smtClean="0"/>
              <a:t>‹#›</a:t>
            </a:fld>
            <a:endParaRPr kumimoji="1" lang="ja-JP" altLang="en-US"/>
          </a:p>
        </p:txBody>
      </p:sp>
    </p:spTree>
    <p:extLst>
      <p:ext uri="{BB962C8B-B14F-4D97-AF65-F5344CB8AC3E}">
        <p14:creationId xmlns:p14="http://schemas.microsoft.com/office/powerpoint/2010/main" val="1693367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7654BF3-CB83-4E77-B47F-FE5C69516746}" type="datetimeFigureOut">
              <a:rPr kumimoji="1" lang="ja-JP" altLang="en-US" smtClean="0"/>
              <a:t>2021/8/10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F47A05-5BFF-4E69-8B12-AF78BF82ADB9}" type="slidenum">
              <a:rPr kumimoji="1" lang="ja-JP" altLang="en-US" smtClean="0"/>
              <a:t>‹#›</a:t>
            </a:fld>
            <a:endParaRPr kumimoji="1" lang="ja-JP" altLang="en-US"/>
          </a:p>
        </p:txBody>
      </p:sp>
    </p:spTree>
    <p:extLst>
      <p:ext uri="{BB962C8B-B14F-4D97-AF65-F5344CB8AC3E}">
        <p14:creationId xmlns:p14="http://schemas.microsoft.com/office/powerpoint/2010/main" val="2080828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7654BF3-CB83-4E77-B47F-FE5C69516746}" type="datetimeFigureOut">
              <a:rPr kumimoji="1" lang="ja-JP" altLang="en-US" smtClean="0"/>
              <a:t>2021/8/10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F47A05-5BFF-4E69-8B12-AF78BF82ADB9}" type="slidenum">
              <a:rPr kumimoji="1" lang="ja-JP" altLang="en-US" smtClean="0"/>
              <a:t>‹#›</a:t>
            </a:fld>
            <a:endParaRPr kumimoji="1" lang="ja-JP" altLang="en-US"/>
          </a:p>
        </p:txBody>
      </p:sp>
    </p:spTree>
    <p:extLst>
      <p:ext uri="{BB962C8B-B14F-4D97-AF65-F5344CB8AC3E}">
        <p14:creationId xmlns:p14="http://schemas.microsoft.com/office/powerpoint/2010/main" val="2706681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7654BF3-CB83-4E77-B47F-FE5C69516746}" type="datetimeFigureOut">
              <a:rPr kumimoji="1" lang="ja-JP" altLang="en-US" smtClean="0"/>
              <a:t>2021/8/10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7F47A05-5BFF-4E69-8B12-AF78BF82ADB9}" type="slidenum">
              <a:rPr kumimoji="1" lang="ja-JP" altLang="en-US" smtClean="0"/>
              <a:t>‹#›</a:t>
            </a:fld>
            <a:endParaRPr kumimoji="1" lang="ja-JP" altLang="en-US"/>
          </a:p>
        </p:txBody>
      </p:sp>
    </p:spTree>
    <p:extLst>
      <p:ext uri="{BB962C8B-B14F-4D97-AF65-F5344CB8AC3E}">
        <p14:creationId xmlns:p14="http://schemas.microsoft.com/office/powerpoint/2010/main" val="2762059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7654BF3-CB83-4E77-B47F-FE5C69516746}" type="datetimeFigureOut">
              <a:rPr kumimoji="1" lang="ja-JP" altLang="en-US" smtClean="0"/>
              <a:t>2021/8/10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7F47A05-5BFF-4E69-8B12-AF78BF82ADB9}" type="slidenum">
              <a:rPr kumimoji="1" lang="ja-JP" altLang="en-US" smtClean="0"/>
              <a:t>‹#›</a:t>
            </a:fld>
            <a:endParaRPr kumimoji="1" lang="ja-JP" altLang="en-US"/>
          </a:p>
        </p:txBody>
      </p:sp>
    </p:spTree>
    <p:extLst>
      <p:ext uri="{BB962C8B-B14F-4D97-AF65-F5344CB8AC3E}">
        <p14:creationId xmlns:p14="http://schemas.microsoft.com/office/powerpoint/2010/main" val="118659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7654BF3-CB83-4E77-B47F-FE5C69516746}" type="datetimeFigureOut">
              <a:rPr kumimoji="1" lang="ja-JP" altLang="en-US" smtClean="0"/>
              <a:t>2021/8/10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7F47A05-5BFF-4E69-8B12-AF78BF82ADB9}" type="slidenum">
              <a:rPr kumimoji="1" lang="ja-JP" altLang="en-US" smtClean="0"/>
              <a:t>‹#›</a:t>
            </a:fld>
            <a:endParaRPr kumimoji="1" lang="ja-JP" altLang="en-US"/>
          </a:p>
        </p:txBody>
      </p:sp>
    </p:spTree>
    <p:extLst>
      <p:ext uri="{BB962C8B-B14F-4D97-AF65-F5344CB8AC3E}">
        <p14:creationId xmlns:p14="http://schemas.microsoft.com/office/powerpoint/2010/main" val="2919604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7654BF3-CB83-4E77-B47F-FE5C69516746}" type="datetimeFigureOut">
              <a:rPr kumimoji="1" lang="ja-JP" altLang="en-US" smtClean="0"/>
              <a:t>2021/8/10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F47A05-5BFF-4E69-8B12-AF78BF82ADB9}" type="slidenum">
              <a:rPr kumimoji="1" lang="ja-JP" altLang="en-US" smtClean="0"/>
              <a:t>‹#›</a:t>
            </a:fld>
            <a:endParaRPr kumimoji="1" lang="ja-JP" altLang="en-US"/>
          </a:p>
        </p:txBody>
      </p:sp>
    </p:spTree>
    <p:extLst>
      <p:ext uri="{BB962C8B-B14F-4D97-AF65-F5344CB8AC3E}">
        <p14:creationId xmlns:p14="http://schemas.microsoft.com/office/powerpoint/2010/main" val="210084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7654BF3-CB83-4E77-B47F-FE5C69516746}" type="datetimeFigureOut">
              <a:rPr kumimoji="1" lang="ja-JP" altLang="en-US" smtClean="0"/>
              <a:t>2021/8/10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F47A05-5BFF-4E69-8B12-AF78BF82ADB9}" type="slidenum">
              <a:rPr kumimoji="1" lang="ja-JP" altLang="en-US" smtClean="0"/>
              <a:t>‹#›</a:t>
            </a:fld>
            <a:endParaRPr kumimoji="1" lang="ja-JP" altLang="en-US"/>
          </a:p>
        </p:txBody>
      </p:sp>
    </p:spTree>
    <p:extLst>
      <p:ext uri="{BB962C8B-B14F-4D97-AF65-F5344CB8AC3E}">
        <p14:creationId xmlns:p14="http://schemas.microsoft.com/office/powerpoint/2010/main" val="3127960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654BF3-CB83-4E77-B47F-FE5C69516746}" type="datetimeFigureOut">
              <a:rPr kumimoji="1" lang="ja-JP" altLang="en-US" smtClean="0"/>
              <a:t>2021/8/10</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F47A05-5BFF-4E69-8B12-AF78BF82ADB9}" type="slidenum">
              <a:rPr kumimoji="1" lang="ja-JP" altLang="en-US" smtClean="0"/>
              <a:t>‹#›</a:t>
            </a:fld>
            <a:endParaRPr kumimoji="1" lang="ja-JP" altLang="en-US"/>
          </a:p>
        </p:txBody>
      </p:sp>
    </p:spTree>
    <p:extLst>
      <p:ext uri="{BB962C8B-B14F-4D97-AF65-F5344CB8AC3E}">
        <p14:creationId xmlns:p14="http://schemas.microsoft.com/office/powerpoint/2010/main" val="2276736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mhlw.go.jp/stf/seisakunitsuite/bunya/koyou_roudou/jinzaikaihatsu/program_development_text.html#service"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サブタイトル 2"/>
          <p:cNvSpPr txBox="1">
            <a:spLocks/>
          </p:cNvSpPr>
          <p:nvPr/>
        </p:nvSpPr>
        <p:spPr>
          <a:xfrm>
            <a:off x="90582" y="1055278"/>
            <a:ext cx="9758962" cy="5686089"/>
          </a:xfrm>
          <a:prstGeom prst="rect">
            <a:avLst/>
          </a:prstGeom>
          <a:ln w="0">
            <a:noFill/>
            <a:prstDash val="dash"/>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（開発した訓練の特徴等）</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p:txBody>
      </p:sp>
      <p:sp>
        <p:nvSpPr>
          <p:cNvPr id="2" name="タイトル 1"/>
          <p:cNvSpPr>
            <a:spLocks noGrp="1"/>
          </p:cNvSpPr>
          <p:nvPr>
            <p:ph type="ctrTitle"/>
          </p:nvPr>
        </p:nvSpPr>
        <p:spPr>
          <a:xfrm>
            <a:off x="0" y="0"/>
            <a:ext cx="7992266" cy="440653"/>
          </a:xfrm>
        </p:spPr>
        <p:txBody>
          <a:bodyPr>
            <a:normAutofit/>
          </a:bodyPr>
          <a:lstStyle/>
          <a:p>
            <a:pPr algn="l"/>
            <a:r>
              <a:rPr kumimoji="1" lang="ja-JP" altLang="en-US" sz="2000" dirty="0" smtClean="0">
                <a:latin typeface="HGPｺﾞｼｯｸM" panose="020B0600000000000000" pitchFamily="50" charset="-128"/>
                <a:ea typeface="HGPｺﾞｼｯｸM" panose="020B0600000000000000" pitchFamily="50" charset="-128"/>
              </a:rPr>
              <a:t>区分</a:t>
            </a:r>
            <a:r>
              <a:rPr lang="ja-JP" altLang="en-US" sz="2000" dirty="0">
                <a:latin typeface="HGPｺﾞｼｯｸM" panose="020B0600000000000000" pitchFamily="50" charset="-128"/>
                <a:ea typeface="HGPｺﾞｼｯｸM" panose="020B0600000000000000" pitchFamily="50" charset="-128"/>
              </a:rPr>
              <a:t>　サービス</a:t>
            </a:r>
            <a:endParaRPr kumimoji="1" lang="ja-JP" altLang="en-US" sz="2000" dirty="0">
              <a:latin typeface="HGPｺﾞｼｯｸM" panose="020B0600000000000000" pitchFamily="50" charset="-128"/>
              <a:ea typeface="HGPｺﾞｼｯｸM" panose="020B0600000000000000" pitchFamily="50" charset="-128"/>
            </a:endParaRPr>
          </a:p>
        </p:txBody>
      </p:sp>
      <p:sp>
        <p:nvSpPr>
          <p:cNvPr id="3" name="サブタイトル 2"/>
          <p:cNvSpPr>
            <a:spLocks noGrp="1"/>
          </p:cNvSpPr>
          <p:nvPr>
            <p:ph type="subTitle" idx="1"/>
          </p:nvPr>
        </p:nvSpPr>
        <p:spPr>
          <a:xfrm>
            <a:off x="70790" y="548680"/>
            <a:ext cx="9778754" cy="407793"/>
          </a:xfrm>
          <a:ln>
            <a:solidFill>
              <a:schemeClr val="accent5">
                <a:lumMod val="60000"/>
                <a:lumOff val="40000"/>
              </a:schemeClr>
            </a:solidFill>
          </a:ln>
        </p:spPr>
        <p:style>
          <a:lnRef idx="2">
            <a:schemeClr val="accent3"/>
          </a:lnRef>
          <a:fillRef idx="1">
            <a:schemeClr val="lt1"/>
          </a:fillRef>
          <a:effectRef idx="0">
            <a:schemeClr val="accent3"/>
          </a:effectRef>
          <a:fontRef idx="minor">
            <a:schemeClr val="dk1"/>
          </a:fontRef>
        </p:style>
        <p:txBody>
          <a:bodyPr>
            <a:noAutofit/>
          </a:bodyPr>
          <a:lstStyle/>
          <a:p>
            <a:pPr marL="179388" indent="-179388" algn="just">
              <a:spcBef>
                <a:spcPts val="0"/>
              </a:spcBef>
            </a:pPr>
            <a:r>
              <a:rPr lang="ja-JP" altLang="en-US" sz="2000" dirty="0" smtClean="0">
                <a:solidFill>
                  <a:schemeClr val="tx1"/>
                </a:solidFill>
                <a:latin typeface="HGPｺﾞｼｯｸM" panose="020B0600000000000000" pitchFamily="50" charset="-128"/>
                <a:ea typeface="HGPｺﾞｼｯｸM" panose="020B0600000000000000" pitchFamily="50" charset="-128"/>
              </a:rPr>
              <a:t>観光産</a:t>
            </a:r>
            <a:r>
              <a:rPr lang="ja-JP" altLang="en-US" sz="2000" dirty="0">
                <a:solidFill>
                  <a:schemeClr val="tx1"/>
                </a:solidFill>
                <a:latin typeface="HGPｺﾞｼｯｸM" panose="020B0600000000000000" pitchFamily="50" charset="-128"/>
                <a:ea typeface="HGPｺﾞｼｯｸM" panose="020B0600000000000000" pitchFamily="50" charset="-128"/>
              </a:rPr>
              <a:t>業界リーダー育成プログラム</a:t>
            </a:r>
            <a:endParaRPr lang="en-US" altLang="ja-JP" sz="2000" dirty="0" smtClean="0">
              <a:solidFill>
                <a:schemeClr val="tx1"/>
              </a:solidFill>
              <a:latin typeface="HGPｺﾞｼｯｸM" panose="020B0600000000000000" pitchFamily="50" charset="-128"/>
              <a:ea typeface="HGPｺﾞｼｯｸM" panose="020B0600000000000000" pitchFamily="50" charset="-128"/>
            </a:endParaRPr>
          </a:p>
        </p:txBody>
      </p:sp>
      <p:sp>
        <p:nvSpPr>
          <p:cNvPr id="5" name="正方形/長方形 4"/>
          <p:cNvSpPr/>
          <p:nvPr/>
        </p:nvSpPr>
        <p:spPr>
          <a:xfrm>
            <a:off x="2180" y="404664"/>
            <a:ext cx="9903820" cy="85714"/>
          </a:xfrm>
          <a:prstGeom prst="rect">
            <a:avLst/>
          </a:prstGeom>
          <a:solidFill>
            <a:schemeClr val="accent5">
              <a:lumMod val="60000"/>
              <a:lumOff val="40000"/>
            </a:schemeClr>
          </a:solidFill>
          <a:ln w="25400" cap="flat" cmpd="sng" algn="ctr">
            <a:noFill/>
            <a:prstDash val="solid"/>
          </a:ln>
          <a:effectLst/>
        </p:spPr>
        <p:txBody>
          <a:bodyPr lIns="82603" tIns="41305" rIns="82603" bIns="41305" rtlCol="0" anchor="ctr"/>
          <a:lstStyle/>
          <a:p>
            <a:pPr algn="ctr" defTabSz="825932">
              <a:defRPr/>
            </a:pPr>
            <a:endParaRPr lang="ja-JP" altLang="en-US" sz="1600" kern="0">
              <a:solidFill>
                <a:sysClr val="window" lastClr="FFFFFF"/>
              </a:solidFill>
            </a:endParaRPr>
          </a:p>
        </p:txBody>
      </p:sp>
      <p:sp>
        <p:nvSpPr>
          <p:cNvPr id="53" name="正方形/長方形 52"/>
          <p:cNvSpPr/>
          <p:nvPr/>
        </p:nvSpPr>
        <p:spPr>
          <a:xfrm>
            <a:off x="272480" y="3645024"/>
            <a:ext cx="3240360" cy="2808312"/>
          </a:xfrm>
          <a:prstGeom prst="rect">
            <a:avLst/>
          </a:prstGeom>
          <a:solidFill>
            <a:schemeClr val="accent3">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n w="0"/>
                <a:solidFill>
                  <a:schemeClr val="tx1"/>
                </a:solidFill>
                <a:effectLst>
                  <a:outerShdw blurRad="38100" dist="19050" dir="2700000" algn="tl" rotWithShape="0">
                    <a:schemeClr val="dk1">
                      <a:alpha val="40000"/>
                    </a:schemeClr>
                  </a:outerShdw>
                </a:effectLst>
              </a:rPr>
              <a:t>授業風景等の写真</a:t>
            </a:r>
            <a:endParaRPr kumimoji="1" lang="ja-JP" altLang="en-US" sz="1600" dirty="0">
              <a:ln w="0"/>
              <a:solidFill>
                <a:schemeClr val="tx1"/>
              </a:solidFill>
              <a:effectLst>
                <a:outerShdw blurRad="38100" dist="19050" dir="2700000" algn="tl" rotWithShape="0">
                  <a:schemeClr val="dk1">
                    <a:alpha val="40000"/>
                  </a:schemeClr>
                </a:outerShdw>
              </a:effectLst>
            </a:endParaRPr>
          </a:p>
        </p:txBody>
      </p:sp>
      <p:sp>
        <p:nvSpPr>
          <p:cNvPr id="54" name="サブタイトル 2"/>
          <p:cNvSpPr txBox="1">
            <a:spLocks/>
          </p:cNvSpPr>
          <p:nvPr/>
        </p:nvSpPr>
        <p:spPr>
          <a:xfrm>
            <a:off x="200472" y="1344224"/>
            <a:ext cx="6408712" cy="2012222"/>
          </a:xfrm>
          <a:prstGeom prst="rect">
            <a:avLst/>
          </a:prstGeom>
          <a:ln w="0">
            <a:solidFill>
              <a:schemeClr val="tx1"/>
            </a:solidFill>
            <a:prstDash val="solid"/>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79388" indent="-179388" algn="just">
              <a:spcBef>
                <a:spcPts val="0"/>
              </a:spcBef>
            </a:pPr>
            <a:r>
              <a:rPr lang="ja-JP" altLang="en-US" sz="1600" b="1" dirty="0" smtClean="0">
                <a:solidFill>
                  <a:schemeClr val="tx1"/>
                </a:solidFill>
                <a:latin typeface="HGPｺﾞｼｯｸM" panose="020B0600000000000000" pitchFamily="50" charset="-128"/>
                <a:ea typeface="HGPｺﾞｼｯｸM" panose="020B0600000000000000" pitchFamily="50" charset="-128"/>
              </a:rPr>
              <a:t>訓練の内容：</a:t>
            </a:r>
            <a:endParaRPr lang="en-US" altLang="ja-JP" sz="1600" b="1"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l">
              <a:spcBef>
                <a:spcPts val="0"/>
              </a:spcBef>
            </a:pPr>
            <a:r>
              <a:rPr lang="ja-JP" altLang="en-US" sz="1600" dirty="0" smtClean="0">
                <a:solidFill>
                  <a:schemeClr val="tx1"/>
                </a:solidFill>
                <a:latin typeface="HGPｺﾞｼｯｸM" panose="020B0600000000000000" pitchFamily="50" charset="-128"/>
                <a:ea typeface="HGPｺﾞｼｯｸM" panose="020B0600000000000000" pitchFamily="50" charset="-128"/>
              </a:rPr>
              <a:t> </a:t>
            </a:r>
            <a:r>
              <a:rPr lang="en-US" altLang="ja-JP" sz="1600" dirty="0" smtClean="0">
                <a:solidFill>
                  <a:schemeClr val="tx1"/>
                </a:solidFill>
                <a:latin typeface="HGPｺﾞｼｯｸM" panose="020B0600000000000000" pitchFamily="50" charset="-128"/>
                <a:ea typeface="HGPｺﾞｼｯｸM" panose="020B0600000000000000" pitchFamily="50" charset="-128"/>
              </a:rPr>
              <a:t>e-</a:t>
            </a:r>
            <a:r>
              <a:rPr lang="ja-JP" altLang="en-US" sz="1600" dirty="0">
                <a:solidFill>
                  <a:schemeClr val="tx1"/>
                </a:solidFill>
                <a:latin typeface="HGPｺﾞｼｯｸM" panose="020B0600000000000000" pitchFamily="50" charset="-128"/>
                <a:ea typeface="HGPｺﾞｼｯｸM" panose="020B0600000000000000" pitchFamily="50" charset="-128"/>
              </a:rPr>
              <a:t>ラーニング（動画＋テキスト）による知識の習得及び、集合研修（</a:t>
            </a:r>
            <a:r>
              <a:rPr lang="ja-JP" altLang="en-US" sz="1600" dirty="0" smtClean="0">
                <a:solidFill>
                  <a:schemeClr val="tx1"/>
                </a:solidFill>
                <a:latin typeface="HGPｺﾞｼｯｸM" panose="020B0600000000000000" pitchFamily="50" charset="-128"/>
                <a:ea typeface="HGPｺﾞｼｯｸM" panose="020B0600000000000000" pitchFamily="50" charset="-128"/>
              </a:rPr>
              <a:t>ワーク</a:t>
            </a:r>
            <a:endParaRPr lang="en-US" altLang="ja-JP" sz="16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l">
              <a:spcBef>
                <a:spcPts val="0"/>
              </a:spcBef>
            </a:pPr>
            <a:r>
              <a:rPr lang="ja-JP" altLang="en-US" sz="1600" dirty="0" smtClean="0">
                <a:solidFill>
                  <a:schemeClr val="tx1"/>
                </a:solidFill>
                <a:latin typeface="HGPｺﾞｼｯｸM" panose="020B0600000000000000" pitchFamily="50" charset="-128"/>
                <a:ea typeface="HGPｺﾞｼｯｸM" panose="020B0600000000000000" pitchFamily="50" charset="-128"/>
              </a:rPr>
              <a:t>ショップ</a:t>
            </a:r>
            <a:r>
              <a:rPr lang="ja-JP" altLang="en-US" sz="1600" dirty="0">
                <a:solidFill>
                  <a:schemeClr val="tx1"/>
                </a:solidFill>
                <a:latin typeface="HGPｺﾞｼｯｸM" panose="020B0600000000000000" pitchFamily="50" charset="-128"/>
                <a:ea typeface="HGPｺﾞｼｯｸM" panose="020B0600000000000000" pitchFamily="50" charset="-128"/>
              </a:rPr>
              <a:t>）による知識のアウトプットで、観光産業界のリーダーに必要な要素</a:t>
            </a:r>
            <a:r>
              <a:rPr lang="ja-JP" altLang="en-US" sz="1600" dirty="0" smtClean="0">
                <a:solidFill>
                  <a:schemeClr val="tx1"/>
                </a:solidFill>
                <a:latin typeface="HGPｺﾞｼｯｸM" panose="020B0600000000000000" pitchFamily="50" charset="-128"/>
                <a:ea typeface="HGPｺﾞｼｯｸM" panose="020B0600000000000000" pitchFamily="50" charset="-128"/>
              </a:rPr>
              <a:t>を</a:t>
            </a:r>
            <a:endParaRPr lang="en-US" altLang="ja-JP" sz="16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l">
              <a:spcBef>
                <a:spcPts val="0"/>
              </a:spcBef>
            </a:pPr>
            <a:r>
              <a:rPr lang="ja-JP" altLang="en-US" sz="1600" dirty="0" smtClean="0">
                <a:solidFill>
                  <a:schemeClr val="tx1"/>
                </a:solidFill>
                <a:latin typeface="HGPｺﾞｼｯｸM" panose="020B0600000000000000" pitchFamily="50" charset="-128"/>
                <a:ea typeface="HGPｺﾞｼｯｸM" panose="020B0600000000000000" pitchFamily="50" charset="-128"/>
              </a:rPr>
              <a:t>学習</a:t>
            </a:r>
            <a:r>
              <a:rPr lang="ja-JP" altLang="en-US" sz="1600" dirty="0">
                <a:solidFill>
                  <a:schemeClr val="tx1"/>
                </a:solidFill>
                <a:latin typeface="HGPｺﾞｼｯｸM" panose="020B0600000000000000" pitchFamily="50" charset="-128"/>
                <a:ea typeface="HGPｺﾞｼｯｸM" panose="020B0600000000000000" pitchFamily="50" charset="-128"/>
              </a:rPr>
              <a:t>する</a:t>
            </a:r>
            <a:r>
              <a:rPr lang="ja-JP" altLang="en-US" sz="1600" dirty="0" smtClean="0">
                <a:solidFill>
                  <a:schemeClr val="tx1"/>
                </a:solidFill>
                <a:latin typeface="HGPｺﾞｼｯｸM" panose="020B0600000000000000" pitchFamily="50" charset="-128"/>
                <a:ea typeface="HGPｺﾞｼｯｸM" panose="020B0600000000000000" pitchFamily="50" charset="-128"/>
              </a:rPr>
              <a:t>。</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l">
              <a:spcBef>
                <a:spcPts val="0"/>
              </a:spcBef>
            </a:pPr>
            <a:endParaRPr lang="en-US" altLang="ja-JP" sz="16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l">
              <a:spcBef>
                <a:spcPts val="0"/>
              </a:spcBef>
            </a:pPr>
            <a:r>
              <a:rPr lang="ja-JP" altLang="en-US" sz="1600" b="1" dirty="0" smtClean="0">
                <a:solidFill>
                  <a:schemeClr val="tx1"/>
                </a:solidFill>
                <a:latin typeface="HGPｺﾞｼｯｸM" panose="020B0600000000000000" pitchFamily="50" charset="-128"/>
                <a:ea typeface="HGPｺﾞｼｯｸM" panose="020B0600000000000000" pitchFamily="50" charset="-128"/>
              </a:rPr>
              <a:t>訓練の対象となる業種・職種等：</a:t>
            </a:r>
            <a:endParaRPr lang="en-US" altLang="ja-JP" sz="1600" b="1"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l">
              <a:spcBef>
                <a:spcPts val="0"/>
              </a:spcBef>
            </a:pPr>
            <a:r>
              <a:rPr lang="ja-JP" altLang="en-US" sz="1600" dirty="0" smtClean="0">
                <a:solidFill>
                  <a:schemeClr val="tx1"/>
                </a:solidFill>
                <a:latin typeface="HGPｺﾞｼｯｸM" panose="020B0600000000000000" pitchFamily="50" charset="-128"/>
                <a:ea typeface="HGPｺﾞｼｯｸM" panose="020B0600000000000000" pitchFamily="50" charset="-128"/>
              </a:rPr>
              <a:t>観光・宿泊業で、現場のまとめ役・調整役などのリーダーを目指す人材、</a:t>
            </a:r>
            <a:endParaRPr lang="en-US" altLang="ja-JP" sz="1600" dirty="0">
              <a:solidFill>
                <a:schemeClr val="tx1"/>
              </a:solidFill>
              <a:latin typeface="HGPｺﾞｼｯｸM" panose="020B0600000000000000" pitchFamily="50" charset="-128"/>
              <a:ea typeface="HGPｺﾞｼｯｸM" panose="020B0600000000000000" pitchFamily="50" charset="-128"/>
            </a:endParaRPr>
          </a:p>
          <a:p>
            <a:pPr marL="179388" indent="-179388" algn="l">
              <a:spcBef>
                <a:spcPts val="0"/>
              </a:spcBef>
            </a:pPr>
            <a:r>
              <a:rPr lang="ja-JP" altLang="en-US" sz="1600" dirty="0" smtClean="0">
                <a:solidFill>
                  <a:schemeClr val="tx1"/>
                </a:solidFill>
                <a:latin typeface="HGPｺﾞｼｯｸM" panose="020B0600000000000000" pitchFamily="50" charset="-128"/>
                <a:ea typeface="HGPｺﾞｼｯｸM" panose="020B0600000000000000" pitchFamily="50" charset="-128"/>
              </a:rPr>
              <a:t>またはリーダーとして活躍している人材。</a:t>
            </a:r>
            <a:endParaRPr lang="en-US" altLang="ja-JP" sz="1600" dirty="0" smtClean="0">
              <a:solidFill>
                <a:schemeClr val="tx1"/>
              </a:solidFill>
              <a:latin typeface="HGPｺﾞｼｯｸM" panose="020B0600000000000000" pitchFamily="50" charset="-128"/>
              <a:ea typeface="HGPｺﾞｼｯｸM" panose="020B0600000000000000" pitchFamily="50" charset="-128"/>
            </a:endParaRPr>
          </a:p>
        </p:txBody>
      </p:sp>
      <p:sp>
        <p:nvSpPr>
          <p:cNvPr id="55" name="サブタイトル 2"/>
          <p:cNvSpPr txBox="1">
            <a:spLocks/>
          </p:cNvSpPr>
          <p:nvPr/>
        </p:nvSpPr>
        <p:spPr>
          <a:xfrm>
            <a:off x="3694739" y="3789040"/>
            <a:ext cx="6010790" cy="2664296"/>
          </a:xfrm>
          <a:prstGeom prst="rect">
            <a:avLst/>
          </a:prstGeom>
          <a:ln w="12700">
            <a:solidFill>
              <a:schemeClr val="tx1"/>
            </a:solidFill>
            <a:prstDash val="dash"/>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訓練の内容： ・</a:t>
            </a:r>
            <a:r>
              <a:rPr lang="en-US" altLang="ja-JP" sz="1400" dirty="0">
                <a:solidFill>
                  <a:schemeClr val="tx1"/>
                </a:solidFill>
                <a:latin typeface="HGPｺﾞｼｯｸM" panose="020B0600000000000000" pitchFamily="50" charset="-128"/>
                <a:ea typeface="HGPｺﾞｼｯｸM" panose="020B0600000000000000" pitchFamily="50" charset="-128"/>
              </a:rPr>
              <a:t>e-</a:t>
            </a:r>
            <a:r>
              <a:rPr lang="ja-JP" altLang="en-US" sz="1400" dirty="0">
                <a:solidFill>
                  <a:schemeClr val="tx1"/>
                </a:solidFill>
                <a:latin typeface="HGPｺﾞｼｯｸM" panose="020B0600000000000000" pitchFamily="50" charset="-128"/>
                <a:ea typeface="HGPｺﾞｼｯｸM" panose="020B0600000000000000" pitchFamily="50" charset="-128"/>
              </a:rPr>
              <a:t>ラーニング（動画＋テキスト</a:t>
            </a:r>
            <a:r>
              <a:rPr lang="ja-JP" altLang="en-US" sz="1400" dirty="0" smtClean="0">
                <a:solidFill>
                  <a:schemeClr val="tx1"/>
                </a:solidFill>
                <a:latin typeface="HGPｺﾞｼｯｸM" panose="020B0600000000000000" pitchFamily="50" charset="-128"/>
                <a:ea typeface="HGPｺﾞｼｯｸM" panose="020B0600000000000000" pitchFamily="50" charset="-128"/>
              </a:rPr>
              <a:t>）</a:t>
            </a:r>
            <a:r>
              <a:rPr lang="ja-JP" altLang="en-US" sz="1400" dirty="0" smtClean="0">
                <a:solidFill>
                  <a:schemeClr val="tx1"/>
                </a:solidFill>
                <a:latin typeface="HGPｺﾞｼｯｸM" panose="020B0600000000000000" pitchFamily="50" charset="-128"/>
                <a:ea typeface="HGPｺﾞｼｯｸM" panose="020B0600000000000000" pitchFamily="50" charset="-128"/>
                <a:sym typeface="Wingdings" panose="05000000000000000000" pitchFamily="2" charset="2"/>
              </a:rPr>
              <a:t>：</a:t>
            </a:r>
            <a:r>
              <a:rPr lang="en-US" altLang="ja-JP" sz="1400" dirty="0" smtClean="0">
                <a:solidFill>
                  <a:schemeClr val="tx1"/>
                </a:solidFill>
                <a:latin typeface="HGPｺﾞｼｯｸM" panose="020B0600000000000000" pitchFamily="50" charset="-128"/>
                <a:ea typeface="HGPｺﾞｼｯｸM" panose="020B0600000000000000" pitchFamily="50" charset="-128"/>
                <a:sym typeface="Wingdings" panose="05000000000000000000" pitchFamily="2" charset="2"/>
              </a:rPr>
              <a:t>66</a:t>
            </a:r>
            <a:r>
              <a:rPr lang="ja-JP" altLang="en-US" sz="1400" dirty="0" smtClean="0">
                <a:solidFill>
                  <a:schemeClr val="tx1"/>
                </a:solidFill>
                <a:latin typeface="HGPｺﾞｼｯｸM" panose="020B0600000000000000" pitchFamily="50" charset="-128"/>
                <a:ea typeface="HGPｺﾞｼｯｸM" panose="020B0600000000000000" pitchFamily="50" charset="-128"/>
                <a:sym typeface="Wingdings" panose="05000000000000000000" pitchFamily="2" charset="2"/>
              </a:rPr>
              <a:t>時間（今回は</a:t>
            </a:r>
            <a:r>
              <a:rPr lang="en-US" altLang="ja-JP" sz="1400" dirty="0" smtClean="0">
                <a:solidFill>
                  <a:schemeClr val="tx1"/>
                </a:solidFill>
                <a:latin typeface="HGPｺﾞｼｯｸM" panose="020B0600000000000000" pitchFamily="50" charset="-128"/>
                <a:ea typeface="HGPｺﾞｼｯｸM" panose="020B0600000000000000" pitchFamily="50" charset="-128"/>
                <a:sym typeface="Wingdings" panose="05000000000000000000" pitchFamily="2" charset="2"/>
              </a:rPr>
              <a:t>81</a:t>
            </a:r>
            <a:r>
              <a:rPr lang="ja-JP" altLang="en-US" sz="1400" dirty="0" smtClean="0">
                <a:solidFill>
                  <a:schemeClr val="tx1"/>
                </a:solidFill>
                <a:latin typeface="HGPｺﾞｼｯｸM" panose="020B0600000000000000" pitchFamily="50" charset="-128"/>
                <a:ea typeface="HGPｺﾞｼｯｸM" panose="020B0600000000000000" pitchFamily="50" charset="-128"/>
                <a:sym typeface="Wingdings" panose="05000000000000000000" pitchFamily="2" charset="2"/>
              </a:rPr>
              <a:t>時間）</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marL="179388" indent="-179388" algn="l">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　　　　　　　　 ・</a:t>
            </a:r>
            <a:r>
              <a:rPr lang="ja-JP" altLang="en-US" sz="1400" dirty="0">
                <a:solidFill>
                  <a:schemeClr val="tx1"/>
                </a:solidFill>
                <a:latin typeface="HGPｺﾞｼｯｸM" panose="020B0600000000000000" pitchFamily="50" charset="-128"/>
                <a:ea typeface="HGPｺﾞｼｯｸM" panose="020B0600000000000000" pitchFamily="50" charset="-128"/>
              </a:rPr>
              <a:t>集合研修での</a:t>
            </a:r>
            <a:r>
              <a:rPr lang="ja-JP" altLang="en-US" sz="1400" dirty="0" smtClean="0">
                <a:solidFill>
                  <a:schemeClr val="tx1"/>
                </a:solidFill>
                <a:latin typeface="HGPｺﾞｼｯｸM" panose="020B0600000000000000" pitchFamily="50" charset="-128"/>
                <a:ea typeface="HGPｺﾞｼｯｸM" panose="020B0600000000000000" pitchFamily="50" charset="-128"/>
              </a:rPr>
              <a:t>ワークショップ：</a:t>
            </a:r>
            <a:r>
              <a:rPr lang="en-US" altLang="ja-JP" sz="1400" dirty="0" smtClean="0">
                <a:solidFill>
                  <a:schemeClr val="tx1"/>
                </a:solidFill>
                <a:latin typeface="HGPｺﾞｼｯｸM" panose="020B0600000000000000" pitchFamily="50" charset="-128"/>
                <a:ea typeface="HGPｺﾞｼｯｸM" panose="020B0600000000000000" pitchFamily="50" charset="-128"/>
              </a:rPr>
              <a:t>60</a:t>
            </a:r>
            <a:r>
              <a:rPr lang="ja-JP" altLang="en-US" sz="1400" dirty="0" smtClean="0">
                <a:solidFill>
                  <a:schemeClr val="tx1"/>
                </a:solidFill>
                <a:latin typeface="HGPｺﾞｼｯｸM" panose="020B0600000000000000" pitchFamily="50" charset="-128"/>
                <a:ea typeface="HGPｺﾞｼｯｸM" panose="020B0600000000000000" pitchFamily="50" charset="-128"/>
              </a:rPr>
              <a:t>時間（今回は</a:t>
            </a:r>
            <a:r>
              <a:rPr lang="en-US" altLang="ja-JP" sz="1400" dirty="0" smtClean="0">
                <a:solidFill>
                  <a:schemeClr val="tx1"/>
                </a:solidFill>
                <a:latin typeface="HGPｺﾞｼｯｸM" panose="020B0600000000000000" pitchFamily="50" charset="-128"/>
                <a:ea typeface="HGPｺﾞｼｯｸM" panose="020B0600000000000000" pitchFamily="50" charset="-128"/>
              </a:rPr>
              <a:t>45</a:t>
            </a:r>
            <a:r>
              <a:rPr lang="ja-JP" altLang="en-US" sz="1400" dirty="0" smtClean="0">
                <a:solidFill>
                  <a:schemeClr val="tx1"/>
                </a:solidFill>
                <a:latin typeface="HGPｺﾞｼｯｸM" panose="020B0600000000000000" pitchFamily="50" charset="-128"/>
                <a:ea typeface="HGPｺﾞｼｯｸM" panose="020B0600000000000000" pitchFamily="50" charset="-128"/>
              </a:rPr>
              <a:t>時間）</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募集期間　：８月</a:t>
            </a:r>
            <a:r>
              <a:rPr lang="ja-JP" altLang="en-US" sz="1400" dirty="0">
                <a:solidFill>
                  <a:schemeClr val="tx1"/>
                </a:solidFill>
                <a:latin typeface="HGPｺﾞｼｯｸM" panose="020B0600000000000000" pitchFamily="50" charset="-128"/>
                <a:ea typeface="HGPｺﾞｼｯｸM" panose="020B0600000000000000" pitchFamily="50" charset="-128"/>
              </a:rPr>
              <a:t>１</a:t>
            </a:r>
            <a:r>
              <a:rPr lang="ja-JP" altLang="en-US" sz="1400" dirty="0" smtClean="0">
                <a:solidFill>
                  <a:schemeClr val="tx1"/>
                </a:solidFill>
                <a:latin typeface="HGPｺﾞｼｯｸM" panose="020B0600000000000000" pitchFamily="50" charset="-128"/>
                <a:ea typeface="HGPｺﾞｼｯｸM" panose="020B0600000000000000" pitchFamily="50" charset="-128"/>
              </a:rPr>
              <a:t>日～９月</a:t>
            </a:r>
            <a:r>
              <a:rPr lang="en-US" altLang="ja-JP" sz="1400" dirty="0">
                <a:solidFill>
                  <a:schemeClr val="tx1"/>
                </a:solidFill>
                <a:latin typeface="HGPｺﾞｼｯｸM" panose="020B0600000000000000" pitchFamily="50" charset="-128"/>
                <a:ea typeface="HGPｺﾞｼｯｸM" panose="020B0600000000000000" pitchFamily="50" charset="-128"/>
              </a:rPr>
              <a:t>16</a:t>
            </a:r>
            <a:r>
              <a:rPr lang="ja-JP" altLang="en-US" sz="1400" dirty="0" smtClean="0">
                <a:solidFill>
                  <a:schemeClr val="tx1"/>
                </a:solidFill>
                <a:latin typeface="HGPｺﾞｼｯｸM" panose="020B0600000000000000" pitchFamily="50" charset="-128"/>
                <a:ea typeface="HGPｺﾞｼｯｸM" panose="020B0600000000000000" pitchFamily="50" charset="-128"/>
              </a:rPr>
              <a:t>日</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応募人数　：</a:t>
            </a:r>
            <a:r>
              <a:rPr lang="en-US" altLang="ja-JP" sz="1400" dirty="0" smtClean="0">
                <a:solidFill>
                  <a:schemeClr val="tx1"/>
                </a:solidFill>
                <a:latin typeface="HGPｺﾞｼｯｸM" panose="020B0600000000000000" pitchFamily="50" charset="-128"/>
                <a:ea typeface="HGPｺﾞｼｯｸM" panose="020B0600000000000000" pitchFamily="50" charset="-128"/>
              </a:rPr>
              <a:t>31</a:t>
            </a:r>
            <a:r>
              <a:rPr lang="ja-JP" altLang="en-US" sz="1400" dirty="0" smtClean="0">
                <a:solidFill>
                  <a:schemeClr val="tx1"/>
                </a:solidFill>
                <a:latin typeface="HGPｺﾞｼｯｸM" panose="020B0600000000000000" pitchFamily="50" charset="-128"/>
                <a:ea typeface="HGPｺﾞｼｯｸM" panose="020B0600000000000000" pitchFamily="50" charset="-128"/>
              </a:rPr>
              <a:t>人</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受講人数　：</a:t>
            </a:r>
            <a:r>
              <a:rPr lang="en-US" altLang="ja-JP" sz="1400" dirty="0">
                <a:solidFill>
                  <a:schemeClr val="tx1"/>
                </a:solidFill>
                <a:latin typeface="HGPｺﾞｼｯｸM" panose="020B0600000000000000" pitchFamily="50" charset="-128"/>
                <a:ea typeface="HGPｺﾞｼｯｸM" panose="020B0600000000000000" pitchFamily="50" charset="-128"/>
              </a:rPr>
              <a:t>20</a:t>
            </a:r>
            <a:r>
              <a:rPr lang="ja-JP" altLang="en-US" sz="1400" dirty="0" smtClean="0">
                <a:solidFill>
                  <a:schemeClr val="tx1"/>
                </a:solidFill>
                <a:latin typeface="HGPｺﾞｼｯｸM" panose="020B0600000000000000" pitchFamily="50" charset="-128"/>
                <a:ea typeface="HGPｺﾞｼｯｸM" panose="020B0600000000000000" pitchFamily="50" charset="-128"/>
              </a:rPr>
              <a:t>人</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受講日時</a:t>
            </a: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ja-JP" altLang="en-US" sz="1400" dirty="0" smtClean="0">
                <a:solidFill>
                  <a:schemeClr val="tx1"/>
                </a:solidFill>
                <a:latin typeface="HGPｺﾞｼｯｸM" panose="020B0600000000000000" pitchFamily="50" charset="-128"/>
                <a:ea typeface="HGPｺﾞｼｯｸM" panose="020B0600000000000000" pitchFamily="50" charset="-128"/>
              </a:rPr>
              <a:t>：</a:t>
            </a:r>
            <a:r>
              <a:rPr lang="ja-JP" altLang="en-US" sz="1400" dirty="0">
                <a:solidFill>
                  <a:schemeClr val="tx1"/>
                </a:solidFill>
                <a:latin typeface="HGPｺﾞｼｯｸM" panose="020B0600000000000000" pitchFamily="50" charset="-128"/>
                <a:ea typeface="HGPｺﾞｼｯｸM" panose="020B0600000000000000" pitchFamily="50" charset="-128"/>
              </a:rPr>
              <a:t>９</a:t>
            </a:r>
            <a:r>
              <a:rPr lang="ja-JP" altLang="en-US" sz="1400" dirty="0" smtClean="0">
                <a:solidFill>
                  <a:schemeClr val="tx1"/>
                </a:solidFill>
                <a:latin typeface="HGPｺﾞｼｯｸM" panose="020B0600000000000000" pitchFamily="50" charset="-128"/>
                <a:ea typeface="HGPｺﾞｼｯｸM" panose="020B0600000000000000" pitchFamily="50" charset="-128"/>
              </a:rPr>
              <a:t>月</a:t>
            </a:r>
            <a:r>
              <a:rPr lang="en-US" altLang="ja-JP" sz="1400" dirty="0">
                <a:solidFill>
                  <a:schemeClr val="tx1"/>
                </a:solidFill>
                <a:latin typeface="HGPｺﾞｼｯｸM" panose="020B0600000000000000" pitchFamily="50" charset="-128"/>
                <a:ea typeface="HGPｺﾞｼｯｸM" panose="020B0600000000000000" pitchFamily="50" charset="-128"/>
              </a:rPr>
              <a:t>24</a:t>
            </a:r>
            <a:r>
              <a:rPr lang="ja-JP" altLang="en-US" sz="1400" dirty="0" smtClean="0">
                <a:solidFill>
                  <a:schemeClr val="tx1"/>
                </a:solidFill>
                <a:latin typeface="HGPｺﾞｼｯｸM" panose="020B0600000000000000" pitchFamily="50" charset="-128"/>
                <a:ea typeface="HGPｺﾞｼｯｸM" panose="020B0600000000000000" pitchFamily="50" charset="-128"/>
              </a:rPr>
              <a:t>日～</a:t>
            </a:r>
            <a:r>
              <a:rPr lang="ja-JP" altLang="en-US" sz="1400" dirty="0">
                <a:solidFill>
                  <a:schemeClr val="tx1"/>
                </a:solidFill>
                <a:latin typeface="HGPｺﾞｼｯｸM" panose="020B0600000000000000" pitchFamily="50" charset="-128"/>
                <a:ea typeface="HGPｺﾞｼｯｸM" panose="020B0600000000000000" pitchFamily="50" charset="-128"/>
              </a:rPr>
              <a:t>１</a:t>
            </a:r>
            <a:r>
              <a:rPr lang="ja-JP" altLang="en-US" sz="1400" dirty="0" smtClean="0">
                <a:solidFill>
                  <a:schemeClr val="tx1"/>
                </a:solidFill>
                <a:latin typeface="HGPｺﾞｼｯｸM" panose="020B0600000000000000" pitchFamily="50" charset="-128"/>
                <a:ea typeface="HGPｺﾞｼｯｸM" panose="020B0600000000000000" pitchFamily="50" charset="-128"/>
              </a:rPr>
              <a:t>月</a:t>
            </a:r>
            <a:r>
              <a:rPr lang="en-US" altLang="ja-JP" sz="1400" dirty="0">
                <a:solidFill>
                  <a:schemeClr val="tx1"/>
                </a:solidFill>
                <a:latin typeface="HGPｺﾞｼｯｸM" panose="020B0600000000000000" pitchFamily="50" charset="-128"/>
                <a:ea typeface="HGPｺﾞｼｯｸM" panose="020B0600000000000000" pitchFamily="50" charset="-128"/>
              </a:rPr>
              <a:t>30</a:t>
            </a:r>
            <a:r>
              <a:rPr lang="ja-JP" altLang="en-US" sz="1400" dirty="0" smtClean="0">
                <a:solidFill>
                  <a:schemeClr val="tx1"/>
                </a:solidFill>
                <a:latin typeface="HGPｺﾞｼｯｸM" panose="020B0600000000000000" pitchFamily="50" charset="-128"/>
                <a:ea typeface="HGPｺﾞｼｯｸM" panose="020B0600000000000000" pitchFamily="50" charset="-128"/>
              </a:rPr>
              <a:t>日、うち集合研修を</a:t>
            </a:r>
            <a:r>
              <a:rPr lang="en-US" altLang="ja-JP" sz="1400" dirty="0" smtClean="0">
                <a:solidFill>
                  <a:schemeClr val="tx1"/>
                </a:solidFill>
                <a:latin typeface="HGPｺﾞｼｯｸM" panose="020B0600000000000000" pitchFamily="50" charset="-128"/>
                <a:ea typeface="HGPｺﾞｼｯｸM" panose="020B0600000000000000" pitchFamily="50" charset="-128"/>
              </a:rPr>
              <a:t>10</a:t>
            </a:r>
            <a:r>
              <a:rPr lang="ja-JP" altLang="en-US" sz="1400" dirty="0" smtClean="0">
                <a:solidFill>
                  <a:schemeClr val="tx1"/>
                </a:solidFill>
                <a:latin typeface="HGPｺﾞｼｯｸM" panose="020B0600000000000000" pitchFamily="50" charset="-128"/>
                <a:ea typeface="HGPｺﾞｼｯｸM" panose="020B0600000000000000" pitchFamily="50" charset="-128"/>
              </a:rPr>
              <a:t>日間</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ja-JP" altLang="en-US" sz="1400" dirty="0" smtClean="0">
                <a:solidFill>
                  <a:schemeClr val="tx1"/>
                </a:solidFill>
                <a:latin typeface="HGPｺﾞｼｯｸM" panose="020B0600000000000000" pitchFamily="50" charset="-128"/>
                <a:ea typeface="HGPｺﾞｼｯｸM" panose="020B0600000000000000" pitchFamily="50" charset="-128"/>
              </a:rPr>
              <a:t>　　　　　　　（今回の集合研修は９月</a:t>
            </a:r>
            <a:r>
              <a:rPr lang="en-US" altLang="ja-JP" sz="1400" dirty="0" smtClean="0">
                <a:solidFill>
                  <a:schemeClr val="tx1"/>
                </a:solidFill>
                <a:latin typeface="HGPｺﾞｼｯｸM" panose="020B0600000000000000" pitchFamily="50" charset="-128"/>
                <a:ea typeface="HGPｺﾞｼｯｸM" panose="020B0600000000000000" pitchFamily="50" charset="-128"/>
              </a:rPr>
              <a:t>24</a:t>
            </a:r>
            <a:r>
              <a:rPr lang="ja-JP" altLang="en-US" sz="1400" dirty="0" smtClean="0">
                <a:solidFill>
                  <a:schemeClr val="tx1"/>
                </a:solidFill>
                <a:latin typeface="HGPｺﾞｼｯｸM" panose="020B0600000000000000" pitchFamily="50" charset="-128"/>
                <a:ea typeface="HGPｺﾞｼｯｸM" panose="020B0600000000000000" pitchFamily="50" charset="-128"/>
              </a:rPr>
              <a:t>日、</a:t>
            </a:r>
            <a:r>
              <a:rPr lang="en-US" altLang="ja-JP" sz="1400" dirty="0" smtClean="0">
                <a:solidFill>
                  <a:schemeClr val="tx1"/>
                </a:solidFill>
                <a:latin typeface="HGPｺﾞｼｯｸM" panose="020B0600000000000000" pitchFamily="50" charset="-128"/>
                <a:ea typeface="HGPｺﾞｼｯｸM" panose="020B0600000000000000" pitchFamily="50" charset="-128"/>
              </a:rPr>
              <a:t>10</a:t>
            </a:r>
            <a:r>
              <a:rPr lang="ja-JP" altLang="en-US" sz="1400" dirty="0" smtClean="0">
                <a:solidFill>
                  <a:schemeClr val="tx1"/>
                </a:solidFill>
                <a:latin typeface="HGPｺﾞｼｯｸM" panose="020B0600000000000000" pitchFamily="50" charset="-128"/>
                <a:ea typeface="HGPｺﾞｼｯｸM" panose="020B0600000000000000" pitchFamily="50" charset="-128"/>
              </a:rPr>
              <a:t>月</a:t>
            </a:r>
            <a:r>
              <a:rPr lang="en-US" altLang="ja-JP" sz="1400" dirty="0" smtClean="0">
                <a:solidFill>
                  <a:schemeClr val="tx1"/>
                </a:solidFill>
                <a:latin typeface="HGPｺﾞｼｯｸM" panose="020B0600000000000000" pitchFamily="50" charset="-128"/>
                <a:ea typeface="HGPｺﾞｼｯｸM" panose="020B0600000000000000" pitchFamily="50" charset="-128"/>
              </a:rPr>
              <a:t>19</a:t>
            </a:r>
            <a:r>
              <a:rPr lang="ja-JP" altLang="en-US" sz="1400" dirty="0" smtClean="0">
                <a:solidFill>
                  <a:schemeClr val="tx1"/>
                </a:solidFill>
                <a:latin typeface="HGPｺﾞｼｯｸM" panose="020B0600000000000000" pitchFamily="50" charset="-128"/>
                <a:ea typeface="HGPｺﾞｼｯｸM" panose="020B0600000000000000" pitchFamily="50" charset="-128"/>
              </a:rPr>
              <a:t>日、</a:t>
            </a:r>
            <a:r>
              <a:rPr lang="en-US" altLang="ja-JP" sz="1400" dirty="0" smtClean="0">
                <a:solidFill>
                  <a:schemeClr val="tx1"/>
                </a:solidFill>
                <a:latin typeface="HGPｺﾞｼｯｸM" panose="020B0600000000000000" pitchFamily="50" charset="-128"/>
                <a:ea typeface="HGPｺﾞｼｯｸM" panose="020B0600000000000000" pitchFamily="50" charset="-128"/>
              </a:rPr>
              <a:t>11</a:t>
            </a:r>
            <a:r>
              <a:rPr lang="ja-JP" altLang="en-US" sz="1400" dirty="0" smtClean="0">
                <a:solidFill>
                  <a:schemeClr val="tx1"/>
                </a:solidFill>
                <a:latin typeface="HGPｺﾞｼｯｸM" panose="020B0600000000000000" pitchFamily="50" charset="-128"/>
                <a:ea typeface="HGPｺﾞｼｯｸM" panose="020B0600000000000000" pitchFamily="50" charset="-128"/>
              </a:rPr>
              <a:t>月</a:t>
            </a:r>
            <a:r>
              <a:rPr lang="en-US" altLang="ja-JP" sz="1400" dirty="0" smtClean="0">
                <a:solidFill>
                  <a:schemeClr val="tx1"/>
                </a:solidFill>
                <a:latin typeface="HGPｺﾞｼｯｸM" panose="020B0600000000000000" pitchFamily="50" charset="-128"/>
                <a:ea typeface="HGPｺﾞｼｯｸM" panose="020B0600000000000000" pitchFamily="50" charset="-128"/>
              </a:rPr>
              <a:t>25</a:t>
            </a:r>
            <a:r>
              <a:rPr lang="ja-JP" altLang="en-US" sz="1400" dirty="0" smtClean="0">
                <a:solidFill>
                  <a:schemeClr val="tx1"/>
                </a:solidFill>
                <a:latin typeface="HGPｺﾞｼｯｸM" panose="020B0600000000000000" pitchFamily="50" charset="-128"/>
                <a:ea typeface="HGPｺﾞｼｯｸM" panose="020B0600000000000000" pitchFamily="50" charset="-128"/>
              </a:rPr>
              <a:t>日、</a:t>
            </a:r>
            <a:r>
              <a:rPr lang="en-US" altLang="ja-JP" sz="1400" dirty="0" smtClean="0">
                <a:solidFill>
                  <a:schemeClr val="tx1"/>
                </a:solidFill>
                <a:latin typeface="HGPｺﾞｼｯｸM" panose="020B0600000000000000" pitchFamily="50" charset="-128"/>
                <a:ea typeface="HGPｺﾞｼｯｸM" panose="020B0600000000000000" pitchFamily="50" charset="-128"/>
              </a:rPr>
              <a:t>12</a:t>
            </a:r>
            <a:r>
              <a:rPr lang="ja-JP" altLang="en-US" sz="1400" dirty="0" smtClean="0">
                <a:solidFill>
                  <a:schemeClr val="tx1"/>
                </a:solidFill>
                <a:latin typeface="HGPｺﾞｼｯｸM" panose="020B0600000000000000" pitchFamily="50" charset="-128"/>
                <a:ea typeface="HGPｺﾞｼｯｸM" panose="020B0600000000000000" pitchFamily="50" charset="-128"/>
              </a:rPr>
              <a:t>月７日、</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ja-JP" altLang="en-US" sz="1400" dirty="0" smtClean="0">
                <a:solidFill>
                  <a:schemeClr val="tx1"/>
                </a:solidFill>
                <a:latin typeface="HGPｺﾞｼｯｸM" panose="020B0600000000000000" pitchFamily="50" charset="-128"/>
                <a:ea typeface="HGPｺﾞｼｯｸM" panose="020B0600000000000000" pitchFamily="50" charset="-128"/>
              </a:rPr>
              <a:t>　　　　　　　　</a:t>
            </a:r>
            <a:r>
              <a:rPr lang="en-US" altLang="ja-JP" sz="1400" dirty="0" smtClean="0">
                <a:solidFill>
                  <a:schemeClr val="tx1"/>
                </a:solidFill>
                <a:latin typeface="HGPｺﾞｼｯｸM" panose="020B0600000000000000" pitchFamily="50" charset="-128"/>
                <a:ea typeface="HGPｺﾞｼｯｸM" panose="020B0600000000000000" pitchFamily="50" charset="-128"/>
              </a:rPr>
              <a:t>23</a:t>
            </a:r>
            <a:r>
              <a:rPr lang="ja-JP" altLang="en-US" sz="1400" dirty="0" smtClean="0">
                <a:solidFill>
                  <a:schemeClr val="tx1"/>
                </a:solidFill>
                <a:latin typeface="HGPｺﾞｼｯｸM" panose="020B0600000000000000" pitchFamily="50" charset="-128"/>
                <a:ea typeface="HGPｺﾞｼｯｸM" panose="020B0600000000000000" pitchFamily="50" charset="-128"/>
              </a:rPr>
              <a:t>日、１月</a:t>
            </a:r>
            <a:r>
              <a:rPr lang="en-US" altLang="ja-JP" sz="1400" dirty="0" smtClean="0">
                <a:solidFill>
                  <a:schemeClr val="tx1"/>
                </a:solidFill>
                <a:latin typeface="HGPｺﾞｼｯｸM" panose="020B0600000000000000" pitchFamily="50" charset="-128"/>
                <a:ea typeface="HGPｺﾞｼｯｸM" panose="020B0600000000000000" pitchFamily="50" charset="-128"/>
              </a:rPr>
              <a:t>7</a:t>
            </a:r>
            <a:r>
              <a:rPr lang="ja-JP" altLang="en-US" sz="1400" dirty="0" smtClean="0">
                <a:solidFill>
                  <a:schemeClr val="tx1"/>
                </a:solidFill>
                <a:latin typeface="HGPｺﾞｼｯｸM" panose="020B0600000000000000" pitchFamily="50" charset="-128"/>
                <a:ea typeface="HGPｺﾞｼｯｸM" panose="020B0600000000000000" pitchFamily="50" charset="-128"/>
              </a:rPr>
              <a:t>日、</a:t>
            </a:r>
            <a:r>
              <a:rPr lang="en-US" altLang="ja-JP" sz="1400" dirty="0" smtClean="0">
                <a:solidFill>
                  <a:schemeClr val="tx1"/>
                </a:solidFill>
                <a:latin typeface="HGPｺﾞｼｯｸM" panose="020B0600000000000000" pitchFamily="50" charset="-128"/>
                <a:ea typeface="HGPｺﾞｼｯｸM" panose="020B0600000000000000" pitchFamily="50" charset="-128"/>
              </a:rPr>
              <a:t>14</a:t>
            </a:r>
            <a:r>
              <a:rPr lang="ja-JP" altLang="en-US" sz="1400" dirty="0" smtClean="0">
                <a:solidFill>
                  <a:schemeClr val="tx1"/>
                </a:solidFill>
                <a:latin typeface="HGPｺﾞｼｯｸM" panose="020B0600000000000000" pitchFamily="50" charset="-128"/>
                <a:ea typeface="HGPｺﾞｼｯｸM" panose="020B0600000000000000" pitchFamily="50" charset="-128"/>
              </a:rPr>
              <a:t>日の計７日間、</a:t>
            </a:r>
            <a:r>
              <a:rPr lang="en-US" altLang="ja-JP" sz="1400" dirty="0" smtClean="0">
                <a:solidFill>
                  <a:schemeClr val="tx1"/>
                </a:solidFill>
                <a:latin typeface="HGPｺﾞｼｯｸM" panose="020B0600000000000000" pitchFamily="50" charset="-128"/>
                <a:ea typeface="HGPｺﾞｼｯｸM" panose="020B0600000000000000" pitchFamily="50" charset="-128"/>
              </a:rPr>
              <a:t>10</a:t>
            </a:r>
            <a:r>
              <a:rPr lang="en-US" altLang="ja-JP" sz="1400" dirty="0">
                <a:solidFill>
                  <a:schemeClr val="tx1"/>
                </a:solidFill>
                <a:latin typeface="HGPｺﾞｼｯｸM" panose="020B0600000000000000" pitchFamily="50" charset="-128"/>
                <a:ea typeface="HGPｺﾞｼｯｸM" panose="020B0600000000000000" pitchFamily="50" charset="-128"/>
              </a:rPr>
              <a:t>:</a:t>
            </a:r>
            <a:r>
              <a:rPr lang="en-US" altLang="ja-JP" sz="1400" dirty="0" smtClean="0">
                <a:solidFill>
                  <a:schemeClr val="tx1"/>
                </a:solidFill>
                <a:latin typeface="HGPｺﾞｼｯｸM" panose="020B0600000000000000" pitchFamily="50" charset="-128"/>
                <a:ea typeface="HGPｺﾞｼｯｸM" panose="020B0600000000000000" pitchFamily="50" charset="-128"/>
              </a:rPr>
              <a:t>00</a:t>
            </a:r>
            <a:r>
              <a:rPr lang="ja-JP" altLang="en-US" sz="1400" dirty="0" smtClean="0">
                <a:solidFill>
                  <a:schemeClr val="tx1"/>
                </a:solidFill>
                <a:latin typeface="HGPｺﾞｼｯｸM" panose="020B0600000000000000" pitchFamily="50" charset="-128"/>
                <a:ea typeface="HGPｺﾞｼｯｸM" panose="020B0600000000000000" pitchFamily="50" charset="-128"/>
              </a:rPr>
              <a:t>～</a:t>
            </a:r>
            <a:r>
              <a:rPr lang="en-US" altLang="ja-JP" sz="1400" dirty="0" smtClean="0">
                <a:solidFill>
                  <a:schemeClr val="tx1"/>
                </a:solidFill>
                <a:latin typeface="HGPｺﾞｼｯｸM" panose="020B0600000000000000" pitchFamily="50" charset="-128"/>
                <a:ea typeface="HGPｺﾞｼｯｸM" panose="020B0600000000000000" pitchFamily="50" charset="-128"/>
              </a:rPr>
              <a:t>17:00</a:t>
            </a:r>
            <a:r>
              <a:rPr lang="ja-JP" altLang="en-US" sz="1400" dirty="0" smtClean="0">
                <a:solidFill>
                  <a:schemeClr val="tx1"/>
                </a:solidFill>
                <a:latin typeface="HGPｺﾞｼｯｸM" panose="020B0600000000000000" pitchFamily="50" charset="-128"/>
                <a:ea typeface="HGPｺﾞｼｯｸM" panose="020B0600000000000000" pitchFamily="50" charset="-128"/>
              </a:rPr>
              <a:t>または</a:t>
            </a:r>
            <a:r>
              <a:rPr lang="en-US" altLang="ja-JP" sz="1400" dirty="0" smtClean="0">
                <a:solidFill>
                  <a:schemeClr val="tx1"/>
                </a:solidFill>
                <a:latin typeface="HGPｺﾞｼｯｸM" panose="020B0600000000000000" pitchFamily="50" charset="-128"/>
                <a:ea typeface="HGPｺﾞｼｯｸM" panose="020B0600000000000000" pitchFamily="50" charset="-128"/>
              </a:rPr>
              <a:t>18</a:t>
            </a:r>
            <a:r>
              <a:rPr lang="ja-JP" altLang="en-US" sz="1400" dirty="0" smtClean="0">
                <a:solidFill>
                  <a:schemeClr val="tx1"/>
                </a:solidFill>
                <a:latin typeface="HGPｺﾞｼｯｸM" panose="020B0600000000000000" pitchFamily="50" charset="-128"/>
                <a:ea typeface="HGPｺﾞｼｯｸM" panose="020B0600000000000000" pitchFamily="50" charset="-128"/>
              </a:rPr>
              <a:t>：</a:t>
            </a:r>
            <a:r>
              <a:rPr lang="en-US" altLang="ja-JP" sz="1400" dirty="0" smtClean="0">
                <a:solidFill>
                  <a:schemeClr val="tx1"/>
                </a:solidFill>
                <a:latin typeface="HGPｺﾞｼｯｸM" panose="020B0600000000000000" pitchFamily="50" charset="-128"/>
                <a:ea typeface="HGPｺﾞｼｯｸM" panose="020B0600000000000000" pitchFamily="50" charset="-128"/>
              </a:rPr>
              <a:t>00</a:t>
            </a:r>
          </a:p>
          <a:p>
            <a:pPr marL="179388" indent="-179388" algn="just">
              <a:spcBef>
                <a:spcPts val="0"/>
              </a:spcBef>
            </a:pP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ja-JP" altLang="en-US" sz="1400" dirty="0" smtClean="0">
                <a:solidFill>
                  <a:schemeClr val="tx1"/>
                </a:solidFill>
                <a:latin typeface="HGPｺﾞｼｯｸM" panose="020B0600000000000000" pitchFamily="50" charset="-128"/>
                <a:ea typeface="HGPｺﾞｼｯｸM" panose="020B0600000000000000" pitchFamily="50" charset="-128"/>
              </a:rPr>
              <a:t>　　　　　　　　までで実施）</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受講料　　 ：教育訓練プログラムの実証のため無料</a:t>
            </a:r>
            <a:endParaRPr lang="en-US" altLang="ja-JP" sz="1400" dirty="0" smtClean="0">
              <a:solidFill>
                <a:srgbClr val="FF0000"/>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社会人受講生のための配慮：収録動画による</a:t>
            </a:r>
            <a:r>
              <a:rPr lang="en-US" altLang="ja-JP" sz="1400" dirty="0" smtClean="0">
                <a:solidFill>
                  <a:schemeClr val="tx1"/>
                </a:solidFill>
                <a:latin typeface="HGPｺﾞｼｯｸM" panose="020B0600000000000000" pitchFamily="50" charset="-128"/>
                <a:ea typeface="HGPｺﾞｼｯｸM" panose="020B0600000000000000" pitchFamily="50" charset="-128"/>
              </a:rPr>
              <a:t>e-</a:t>
            </a:r>
            <a:r>
              <a:rPr lang="ja-JP" altLang="en-US" sz="1400" dirty="0" smtClean="0">
                <a:solidFill>
                  <a:schemeClr val="tx1"/>
                </a:solidFill>
                <a:latin typeface="HGPｺﾞｼｯｸM" panose="020B0600000000000000" pitchFamily="50" charset="-128"/>
                <a:ea typeface="HGPｺﾞｼｯｸM" panose="020B0600000000000000" pitchFamily="50" charset="-128"/>
              </a:rPr>
              <a:t>ラーニング、郵送やクラウドに</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よる資料共有、オフラインとオンライン（</a:t>
            </a:r>
            <a:r>
              <a:rPr lang="en-US" altLang="ja-JP" sz="1400" dirty="0" smtClean="0">
                <a:solidFill>
                  <a:schemeClr val="tx1"/>
                </a:solidFill>
                <a:latin typeface="HGPｺﾞｼｯｸM" panose="020B0600000000000000" pitchFamily="50" charset="-128"/>
                <a:ea typeface="HGPｺﾞｼｯｸM" panose="020B0600000000000000" pitchFamily="50" charset="-128"/>
              </a:rPr>
              <a:t>ZOOM</a:t>
            </a:r>
            <a:r>
              <a:rPr lang="ja-JP" altLang="en-US" sz="1400" dirty="0" smtClean="0">
                <a:solidFill>
                  <a:schemeClr val="tx1"/>
                </a:solidFill>
                <a:latin typeface="HGPｺﾞｼｯｸM" panose="020B0600000000000000" pitchFamily="50" charset="-128"/>
                <a:ea typeface="HGPｺﾞｼｯｸM" panose="020B0600000000000000" pitchFamily="50" charset="-128"/>
              </a:rPr>
              <a:t>）のハイブリッド形式での実施など。</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p:txBody>
      </p:sp>
      <p:sp>
        <p:nvSpPr>
          <p:cNvPr id="4" name="テキスト ボックス 3"/>
          <p:cNvSpPr txBox="1"/>
          <p:nvPr/>
        </p:nvSpPr>
        <p:spPr>
          <a:xfrm>
            <a:off x="9417496" y="6525344"/>
            <a:ext cx="476312" cy="338554"/>
          </a:xfrm>
          <a:prstGeom prst="rect">
            <a:avLst/>
          </a:prstGeom>
          <a:noFill/>
          <a:ln>
            <a:noFill/>
          </a:ln>
        </p:spPr>
        <p:txBody>
          <a:bodyPr wrap="square" rtlCol="0">
            <a:spAutoFit/>
          </a:bodyPr>
          <a:lstStyle/>
          <a:p>
            <a:pPr algn="ctr"/>
            <a:r>
              <a:rPr kumimoji="1" lang="ja-JP" altLang="en-US" sz="1600" dirty="0" smtClean="0">
                <a:latin typeface="HGPｺﾞｼｯｸM" panose="020B0600000000000000" pitchFamily="50" charset="-128"/>
                <a:ea typeface="HGPｺﾞｼｯｸM" panose="020B0600000000000000" pitchFamily="50" charset="-128"/>
              </a:rPr>
              <a:t>１</a:t>
            </a:r>
          </a:p>
        </p:txBody>
      </p:sp>
      <p:sp>
        <p:nvSpPr>
          <p:cNvPr id="10" name="サブタイトル 2"/>
          <p:cNvSpPr txBox="1">
            <a:spLocks/>
          </p:cNvSpPr>
          <p:nvPr/>
        </p:nvSpPr>
        <p:spPr>
          <a:xfrm>
            <a:off x="6719074" y="1344224"/>
            <a:ext cx="2986455" cy="2012768"/>
          </a:xfrm>
          <a:prstGeom prst="rect">
            <a:avLst/>
          </a:prstGeom>
          <a:ln w="0">
            <a:solidFill>
              <a:schemeClr val="tx1"/>
            </a:solidFill>
            <a:prstDash val="solid"/>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・インバウンドなどの業界知識を学べる。</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・リーダーシップ、メンタルヘルスマネジメントなど、人材育成・職場環境づくりの手法を学べる。</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・クレーム対応力や</a:t>
            </a:r>
            <a:r>
              <a:rPr lang="ja-JP" altLang="en-US" sz="1400" dirty="0">
                <a:solidFill>
                  <a:schemeClr val="tx1"/>
                </a:solidFill>
                <a:latin typeface="HGPｺﾞｼｯｸM" panose="020B0600000000000000" pitchFamily="50" charset="-128"/>
                <a:ea typeface="HGPｺﾞｼｯｸM" panose="020B0600000000000000" pitchFamily="50" charset="-128"/>
              </a:rPr>
              <a:t>企画力</a:t>
            </a:r>
            <a:r>
              <a:rPr lang="ja-JP" altLang="en-US" sz="1400" dirty="0" smtClean="0">
                <a:solidFill>
                  <a:schemeClr val="tx1"/>
                </a:solidFill>
                <a:latin typeface="HGPｺﾞｼｯｸM" panose="020B0600000000000000" pitchFamily="50" charset="-128"/>
                <a:ea typeface="HGPｺﾞｼｯｸM" panose="020B0600000000000000" pitchFamily="50" charset="-128"/>
              </a:rPr>
              <a:t>を養うことができる。</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・受講生同士の交流によりネットワークが構築できる。</a:t>
            </a:r>
            <a:endParaRPr lang="en-US" altLang="ja-JP" sz="16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p:txBody>
      </p:sp>
      <p:sp>
        <p:nvSpPr>
          <p:cNvPr id="11" name="サブタイトル 2"/>
          <p:cNvSpPr txBox="1">
            <a:spLocks/>
          </p:cNvSpPr>
          <p:nvPr/>
        </p:nvSpPr>
        <p:spPr>
          <a:xfrm>
            <a:off x="6639232" y="1028784"/>
            <a:ext cx="2405762" cy="277105"/>
          </a:xfrm>
          <a:prstGeom prst="rect">
            <a:avLst/>
          </a:prstGeom>
          <a:ln w="0">
            <a:noFill/>
            <a:prstDash val="dash"/>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（受講のメリット）</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p:txBody>
      </p:sp>
      <p:sp>
        <p:nvSpPr>
          <p:cNvPr id="13" name="サブタイトル 2"/>
          <p:cNvSpPr txBox="1">
            <a:spLocks/>
          </p:cNvSpPr>
          <p:nvPr/>
        </p:nvSpPr>
        <p:spPr>
          <a:xfrm>
            <a:off x="3665394" y="3481639"/>
            <a:ext cx="2405762" cy="295760"/>
          </a:xfrm>
          <a:prstGeom prst="rect">
            <a:avLst/>
          </a:prstGeom>
          <a:ln w="0">
            <a:noFill/>
            <a:prstDash val="dash"/>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（実施</a:t>
            </a:r>
            <a:r>
              <a:rPr lang="ja-JP" altLang="en-US" sz="1400" dirty="0">
                <a:solidFill>
                  <a:schemeClr val="tx1"/>
                </a:solidFill>
                <a:latin typeface="HGPｺﾞｼｯｸM" panose="020B0600000000000000" pitchFamily="50" charset="-128"/>
                <a:ea typeface="HGPｺﾞｼｯｸM" panose="020B0600000000000000" pitchFamily="50" charset="-128"/>
              </a:rPr>
              <a:t>した時の環境</a:t>
            </a:r>
            <a:r>
              <a:rPr lang="ja-JP" altLang="en-US" sz="1400" dirty="0" smtClean="0">
                <a:solidFill>
                  <a:schemeClr val="tx1"/>
                </a:solidFill>
                <a:latin typeface="HGPｺﾞｼｯｸM" panose="020B0600000000000000" pitchFamily="50" charset="-128"/>
                <a:ea typeface="HGPｺﾞｼｯｸM" panose="020B0600000000000000" pitchFamily="50" charset="-128"/>
              </a:rPr>
              <a:t>等）</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pic>
        <p:nvPicPr>
          <p:cNvPr id="6" name="図 5"/>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51758" y="3645023"/>
            <a:ext cx="3275777" cy="2834807"/>
          </a:xfrm>
          <a:prstGeom prst="rect">
            <a:avLst/>
          </a:prstGeom>
        </p:spPr>
      </p:pic>
    </p:spTree>
    <p:extLst>
      <p:ext uri="{BB962C8B-B14F-4D97-AF65-F5344CB8AC3E}">
        <p14:creationId xmlns:p14="http://schemas.microsoft.com/office/powerpoint/2010/main" val="35804744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7992266" cy="440653"/>
          </a:xfrm>
        </p:spPr>
        <p:txBody>
          <a:bodyPr>
            <a:normAutofit/>
          </a:bodyPr>
          <a:lstStyle/>
          <a:p>
            <a:pPr algn="l"/>
            <a:r>
              <a:rPr kumimoji="1" lang="ja-JP" altLang="en-US" sz="2000" dirty="0" smtClean="0">
                <a:latin typeface="HGPｺﾞｼｯｸM" panose="020B0600000000000000" pitchFamily="50" charset="-128"/>
                <a:ea typeface="HGPｺﾞｼｯｸM" panose="020B0600000000000000" pitchFamily="50" charset="-128"/>
              </a:rPr>
              <a:t>区分</a:t>
            </a:r>
            <a:r>
              <a:rPr lang="ja-JP" altLang="en-US" sz="2000" dirty="0">
                <a:latin typeface="HGPｺﾞｼｯｸM" panose="020B0600000000000000" pitchFamily="50" charset="-128"/>
                <a:ea typeface="HGPｺﾞｼｯｸM" panose="020B0600000000000000" pitchFamily="50" charset="-128"/>
              </a:rPr>
              <a:t>　サービス</a:t>
            </a:r>
            <a:endParaRPr kumimoji="1" lang="ja-JP" altLang="en-US" sz="2000" dirty="0">
              <a:latin typeface="HGPｺﾞｼｯｸM" panose="020B0600000000000000" pitchFamily="50" charset="-128"/>
              <a:ea typeface="HGPｺﾞｼｯｸM" panose="020B0600000000000000" pitchFamily="50" charset="-128"/>
            </a:endParaRPr>
          </a:p>
        </p:txBody>
      </p:sp>
      <p:sp>
        <p:nvSpPr>
          <p:cNvPr id="5" name="正方形/長方形 4"/>
          <p:cNvSpPr/>
          <p:nvPr/>
        </p:nvSpPr>
        <p:spPr>
          <a:xfrm>
            <a:off x="2180" y="404664"/>
            <a:ext cx="9903820" cy="85714"/>
          </a:xfrm>
          <a:prstGeom prst="rect">
            <a:avLst/>
          </a:prstGeom>
          <a:solidFill>
            <a:schemeClr val="accent5">
              <a:lumMod val="60000"/>
              <a:lumOff val="40000"/>
            </a:schemeClr>
          </a:solidFill>
          <a:ln w="25400" cap="flat" cmpd="sng" algn="ctr">
            <a:noFill/>
            <a:prstDash val="solid"/>
          </a:ln>
          <a:effectLst/>
        </p:spPr>
        <p:txBody>
          <a:bodyPr lIns="82603" tIns="41305" rIns="82603" bIns="41305" rtlCol="0" anchor="ctr"/>
          <a:lstStyle/>
          <a:p>
            <a:pPr algn="ctr" defTabSz="825932">
              <a:defRPr/>
            </a:pPr>
            <a:endParaRPr lang="ja-JP" altLang="en-US" sz="1600" kern="0">
              <a:solidFill>
                <a:sysClr val="window" lastClr="FFFFFF"/>
              </a:solidFill>
            </a:endParaRPr>
          </a:p>
        </p:txBody>
      </p:sp>
      <p:sp>
        <p:nvSpPr>
          <p:cNvPr id="53" name="正方形/長方形 52"/>
          <p:cNvSpPr/>
          <p:nvPr/>
        </p:nvSpPr>
        <p:spPr>
          <a:xfrm>
            <a:off x="6465168" y="548680"/>
            <a:ext cx="3240360" cy="3168352"/>
          </a:xfrm>
          <a:prstGeom prst="rect">
            <a:avLst/>
          </a:prstGeom>
          <a:solidFill>
            <a:schemeClr val="accent3">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n w="0"/>
                <a:solidFill>
                  <a:schemeClr val="tx1"/>
                </a:solidFill>
                <a:effectLst>
                  <a:outerShdw blurRad="38100" dist="19050" dir="2700000" algn="tl" rotWithShape="0">
                    <a:schemeClr val="dk1">
                      <a:alpha val="40000"/>
                    </a:schemeClr>
                  </a:outerShdw>
                </a:effectLst>
              </a:rPr>
              <a:t>授業風景等の写真</a:t>
            </a:r>
            <a:endParaRPr kumimoji="1" lang="ja-JP" altLang="en-US" sz="1600" dirty="0">
              <a:ln w="0"/>
              <a:solidFill>
                <a:schemeClr val="tx1"/>
              </a:solidFill>
              <a:effectLst>
                <a:outerShdw blurRad="38100" dist="19050" dir="2700000" algn="tl" rotWithShape="0">
                  <a:schemeClr val="dk1">
                    <a:alpha val="40000"/>
                  </a:schemeClr>
                </a:outerShdw>
              </a:effectLst>
            </a:endParaRPr>
          </a:p>
        </p:txBody>
      </p:sp>
      <p:sp>
        <p:nvSpPr>
          <p:cNvPr id="54" name="サブタイトル 2"/>
          <p:cNvSpPr txBox="1">
            <a:spLocks/>
          </p:cNvSpPr>
          <p:nvPr/>
        </p:nvSpPr>
        <p:spPr>
          <a:xfrm>
            <a:off x="70790" y="845317"/>
            <a:ext cx="6322370" cy="2871715"/>
          </a:xfrm>
          <a:prstGeom prst="rect">
            <a:avLst/>
          </a:prstGeom>
          <a:ln w="0">
            <a:solidFill>
              <a:schemeClr val="tx1"/>
            </a:solidFill>
            <a:prstDash val="solid"/>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79388" indent="-179388" algn="just">
              <a:spcBef>
                <a:spcPts val="0"/>
              </a:spcBef>
            </a:pPr>
            <a:r>
              <a:rPr lang="ja-JP" altLang="en-US" sz="1600" b="1" dirty="0" smtClean="0">
                <a:solidFill>
                  <a:schemeClr val="tx1"/>
                </a:solidFill>
                <a:latin typeface="HGPｺﾞｼｯｸM" panose="020B0600000000000000" pitchFamily="50" charset="-128"/>
                <a:ea typeface="HGPｺﾞｼｯｸM" panose="020B0600000000000000" pitchFamily="50" charset="-128"/>
              </a:rPr>
              <a:t>訓練の内容： </a:t>
            </a:r>
            <a:endParaRPr lang="en-US" altLang="ja-JP" sz="1600" b="1"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講演が可能な専門家の確保。模造紙、書画カメラ、</a:t>
            </a:r>
            <a:r>
              <a:rPr lang="en-US" altLang="ja-JP" sz="1400" dirty="0" smtClean="0">
                <a:solidFill>
                  <a:schemeClr val="tx1"/>
                </a:solidFill>
                <a:latin typeface="HGPｺﾞｼｯｸM" panose="020B0600000000000000" pitchFamily="50" charset="-128"/>
                <a:ea typeface="HGPｺﾞｼｯｸM" panose="020B0600000000000000" pitchFamily="50" charset="-128"/>
              </a:rPr>
              <a:t>PowerPoint</a:t>
            </a:r>
            <a:r>
              <a:rPr lang="ja-JP" altLang="en-US" sz="1400" dirty="0" smtClean="0">
                <a:solidFill>
                  <a:schemeClr val="tx1"/>
                </a:solidFill>
                <a:latin typeface="HGPｺﾞｼｯｸM" panose="020B0600000000000000" pitchFamily="50" charset="-128"/>
                <a:ea typeface="HGPｺﾞｼｯｸM" panose="020B0600000000000000" pitchFamily="50" charset="-128"/>
              </a:rPr>
              <a:t>（</a:t>
            </a:r>
            <a:r>
              <a:rPr lang="en-US" altLang="ja-JP" sz="1400" dirty="0" smtClean="0">
                <a:solidFill>
                  <a:schemeClr val="tx1"/>
                </a:solidFill>
                <a:latin typeface="HGPｺﾞｼｯｸM" panose="020B0600000000000000" pitchFamily="50" charset="-128"/>
                <a:ea typeface="HGPｺﾞｼｯｸM" panose="020B0600000000000000" pitchFamily="50" charset="-128"/>
              </a:rPr>
              <a:t>PC</a:t>
            </a:r>
            <a:r>
              <a:rPr lang="ja-JP" altLang="en-US" sz="1400" dirty="0" smtClean="0">
                <a:solidFill>
                  <a:schemeClr val="tx1"/>
                </a:solidFill>
                <a:latin typeface="HGPｺﾞｼｯｸM" panose="020B0600000000000000" pitchFamily="50" charset="-128"/>
                <a:ea typeface="HGPｺﾞｼｯｸM" panose="020B0600000000000000" pitchFamily="50" charset="-128"/>
              </a:rPr>
              <a:t>）など、それぞれ</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の発表活動や人数などに適したツールの準備。</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600" b="1" dirty="0" smtClean="0">
                <a:solidFill>
                  <a:schemeClr val="tx1"/>
                </a:solidFill>
                <a:latin typeface="HGPｺﾞｼｯｸM" panose="020B0600000000000000" pitchFamily="50" charset="-128"/>
                <a:ea typeface="HGPｺﾞｼｯｸM" panose="020B0600000000000000" pitchFamily="50" charset="-128"/>
              </a:rPr>
              <a:t>訓練時間数： </a:t>
            </a:r>
            <a:endParaRPr lang="en-US" altLang="ja-JP" sz="1600" b="1"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受講生の負担</a:t>
            </a:r>
            <a:r>
              <a:rPr lang="ja-JP" altLang="en-US" sz="1400" dirty="0">
                <a:solidFill>
                  <a:schemeClr val="tx1"/>
                </a:solidFill>
                <a:latin typeface="HGPｺﾞｼｯｸM" panose="020B0600000000000000" pitchFamily="50" charset="-128"/>
                <a:ea typeface="HGPｺﾞｼｯｸM" panose="020B0600000000000000" pitchFamily="50" charset="-128"/>
              </a:rPr>
              <a:t>軽減</a:t>
            </a:r>
            <a:r>
              <a:rPr lang="ja-JP" altLang="en-US" sz="1400" dirty="0" smtClean="0">
                <a:solidFill>
                  <a:schemeClr val="tx1"/>
                </a:solidFill>
                <a:latin typeface="HGPｺﾞｼｯｸM" panose="020B0600000000000000" pitchFamily="50" charset="-128"/>
                <a:ea typeface="HGPｺﾞｼｯｸM" panose="020B0600000000000000" pitchFamily="50" charset="-128"/>
              </a:rPr>
              <a:t>のため、必要な科目のみをピックアップしたり集合研修日程を</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減らしたりすることが検討事項として挙げられる。</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endParaRPr lang="en-US" altLang="ja-JP" sz="1600" dirty="0" smtClean="0">
              <a:solidFill>
                <a:srgbClr val="FF0000"/>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600" b="1" dirty="0" smtClean="0">
                <a:solidFill>
                  <a:schemeClr val="tx1"/>
                </a:solidFill>
                <a:latin typeface="HGPｺﾞｼｯｸM" panose="020B0600000000000000" pitchFamily="50" charset="-128"/>
                <a:ea typeface="HGPｺﾞｼｯｸM" panose="020B0600000000000000" pitchFamily="50" charset="-128"/>
              </a:rPr>
              <a:t>（</a:t>
            </a:r>
            <a:r>
              <a:rPr lang="ja-JP" altLang="en-US" sz="1600" b="1" dirty="0">
                <a:solidFill>
                  <a:schemeClr val="tx1"/>
                </a:solidFill>
                <a:latin typeface="HGPｺﾞｼｯｸM" panose="020B0600000000000000" pitchFamily="50" charset="-128"/>
                <a:ea typeface="HGPｺﾞｼｯｸM" panose="020B0600000000000000" pitchFamily="50" charset="-128"/>
              </a:rPr>
              <a:t>訓練を実施する上で推奨される取り組み事例</a:t>
            </a:r>
            <a:r>
              <a:rPr lang="ja-JP" altLang="en-US" sz="1600" b="1" dirty="0" smtClean="0">
                <a:solidFill>
                  <a:schemeClr val="tx1"/>
                </a:solidFill>
                <a:latin typeface="HGPｺﾞｼｯｸM" panose="020B0600000000000000" pitchFamily="50" charset="-128"/>
                <a:ea typeface="HGPｺﾞｼｯｸM" panose="020B0600000000000000" pitchFamily="50" charset="-128"/>
              </a:rPr>
              <a:t>）</a:t>
            </a:r>
            <a:endParaRPr lang="en-US" altLang="ja-JP" sz="1600" b="1" dirty="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受講生同士が経験を共有し、交流を深めていく中で、プログラム終了後も持続する</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err="1" smtClean="0">
                <a:solidFill>
                  <a:schemeClr val="tx1"/>
                </a:solidFill>
                <a:latin typeface="HGPｺﾞｼｯｸM" panose="020B0600000000000000" pitchFamily="50" charset="-128"/>
                <a:ea typeface="HGPｺﾞｼｯｸM" panose="020B0600000000000000" pitchFamily="50" charset="-128"/>
              </a:rPr>
              <a:t>ような</a:t>
            </a:r>
            <a:r>
              <a:rPr lang="ja-JP" altLang="en-US" sz="1400" dirty="0" smtClean="0">
                <a:solidFill>
                  <a:schemeClr val="tx1"/>
                </a:solidFill>
                <a:latin typeface="HGPｺﾞｼｯｸM" panose="020B0600000000000000" pitchFamily="50" charset="-128"/>
                <a:ea typeface="HGPｺﾞｼｯｸM" panose="020B0600000000000000" pitchFamily="50" charset="-128"/>
              </a:rPr>
              <a:t>ネットワークを築くことも本プログラムの重要な目的の一つである。そのため、</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観光産業界の中でも業種や役職等に偏りなく受講生を募集することや、交流会を</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開催することも有効である。</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p:txBody>
      </p:sp>
      <p:sp>
        <p:nvSpPr>
          <p:cNvPr id="58" name="サブタイトル 2"/>
          <p:cNvSpPr txBox="1">
            <a:spLocks/>
          </p:cNvSpPr>
          <p:nvPr/>
        </p:nvSpPr>
        <p:spPr>
          <a:xfrm>
            <a:off x="94160" y="3813295"/>
            <a:ext cx="9778754" cy="1391650"/>
          </a:xfrm>
          <a:prstGeom prst="rect">
            <a:avLst/>
          </a:prstGeom>
          <a:ln w="12700">
            <a:solidFill>
              <a:schemeClr val="tx1"/>
            </a:solidFill>
            <a:prstDash val="sysDash"/>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（受講者等からの声）</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・テキスト＋動画の</a:t>
            </a:r>
            <a:r>
              <a:rPr lang="en-US" altLang="ja-JP" sz="1400" dirty="0" smtClean="0">
                <a:solidFill>
                  <a:schemeClr val="tx1"/>
                </a:solidFill>
                <a:latin typeface="HGPｺﾞｼｯｸM" panose="020B0600000000000000" pitchFamily="50" charset="-128"/>
                <a:ea typeface="HGPｺﾞｼｯｸM" panose="020B0600000000000000" pitchFamily="50" charset="-128"/>
              </a:rPr>
              <a:t>e-</a:t>
            </a:r>
            <a:r>
              <a:rPr lang="ja-JP" altLang="en-US" sz="1400" dirty="0" smtClean="0">
                <a:solidFill>
                  <a:schemeClr val="tx1"/>
                </a:solidFill>
                <a:latin typeface="HGPｺﾞｼｯｸM" panose="020B0600000000000000" pitchFamily="50" charset="-128"/>
                <a:ea typeface="HGPｺﾞｼｯｸM" panose="020B0600000000000000" pitchFamily="50" charset="-128"/>
              </a:rPr>
              <a:t>ラーニング形式で、自分の空いている時間に学習を進めることができ、効率的だった。</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・自分の知らないことを多く学べて良かった。観光業界ということもあり、興味のある内容が多くあった。</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a:t>
            </a:r>
            <a:r>
              <a:rPr lang="ja-JP" altLang="en-US" sz="1400" dirty="0">
                <a:solidFill>
                  <a:schemeClr val="tx1"/>
                </a:solidFill>
                <a:latin typeface="HGPｺﾞｼｯｸM" panose="020B0600000000000000" pitchFamily="50" charset="-128"/>
                <a:ea typeface="HGPｺﾞｼｯｸM" panose="020B0600000000000000" pitchFamily="50" charset="-128"/>
              </a:rPr>
              <a:t>企画書</a:t>
            </a:r>
            <a:r>
              <a:rPr lang="ja-JP" altLang="en-US" sz="1400" dirty="0" smtClean="0">
                <a:solidFill>
                  <a:schemeClr val="tx1"/>
                </a:solidFill>
                <a:latin typeface="HGPｺﾞｼｯｸM" panose="020B0600000000000000" pitchFamily="50" charset="-128"/>
                <a:ea typeface="HGPｺﾞｼｯｸM" panose="020B0600000000000000" pitchFamily="50" charset="-128"/>
              </a:rPr>
              <a:t>の作り方など、初めて学ぶことが多くあり、とても勉強になった。刺激があり、自分の職場でもモチベーションが上がった。</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smtClean="0">
                <a:solidFill>
                  <a:schemeClr val="tx1"/>
                </a:solidFill>
                <a:latin typeface="HGPｺﾞｼｯｸM" panose="020B0600000000000000" pitchFamily="50" charset="-128"/>
                <a:ea typeface="HGPｺﾞｼｯｸM" panose="020B0600000000000000" pitchFamily="50" charset="-128"/>
              </a:rPr>
              <a:t>・参加型の研修だったので、普段考えないようなこともいろいろ考えさせられた。違う業種の方と知り合いになることができ、</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ja-JP" altLang="en-US" sz="1400" dirty="0" smtClean="0">
                <a:solidFill>
                  <a:schemeClr val="tx1"/>
                </a:solidFill>
                <a:latin typeface="HGPｺﾞｼｯｸM" panose="020B0600000000000000" pitchFamily="50" charset="-128"/>
                <a:ea typeface="HGPｺﾞｼｯｸM" panose="020B0600000000000000" pitchFamily="50" charset="-128"/>
              </a:rPr>
              <a:t>いろいろな見方、考え方を学べた。</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p:txBody>
      </p:sp>
      <p:sp>
        <p:nvSpPr>
          <p:cNvPr id="11" name="サブタイトル 2"/>
          <p:cNvSpPr>
            <a:spLocks noGrp="1"/>
          </p:cNvSpPr>
          <p:nvPr>
            <p:ph type="subTitle" idx="1"/>
          </p:nvPr>
        </p:nvSpPr>
        <p:spPr>
          <a:xfrm>
            <a:off x="70790" y="5301208"/>
            <a:ext cx="9778754" cy="407793"/>
          </a:xfrm>
          <a:ln>
            <a:solidFill>
              <a:schemeClr val="accent5">
                <a:lumMod val="60000"/>
                <a:lumOff val="40000"/>
              </a:schemeClr>
            </a:solidFill>
          </a:ln>
        </p:spPr>
        <p:style>
          <a:lnRef idx="2">
            <a:schemeClr val="accent3"/>
          </a:lnRef>
          <a:fillRef idx="1">
            <a:schemeClr val="lt1"/>
          </a:fillRef>
          <a:effectRef idx="0">
            <a:schemeClr val="accent3"/>
          </a:effectRef>
          <a:fontRef idx="minor">
            <a:schemeClr val="dk1"/>
          </a:fontRef>
        </p:style>
        <p:txBody>
          <a:bodyPr>
            <a:noAutofit/>
          </a:bodyPr>
          <a:lstStyle/>
          <a:p>
            <a:pPr marL="179388" indent="-179388" algn="just">
              <a:spcBef>
                <a:spcPts val="0"/>
              </a:spcBef>
            </a:pPr>
            <a:r>
              <a:rPr lang="ja-JP" altLang="en-US" sz="1200" dirty="0" smtClean="0">
                <a:solidFill>
                  <a:schemeClr val="tx1"/>
                </a:solidFill>
                <a:latin typeface="HGPｺﾞｼｯｸM" panose="020B0600000000000000" pitchFamily="50" charset="-128"/>
                <a:ea typeface="HGPｺﾞｼｯｸM" panose="020B0600000000000000" pitchFamily="50" charset="-128"/>
              </a:rPr>
              <a:t>（受託事業者）</a:t>
            </a:r>
            <a:r>
              <a:rPr lang="ja-JP" altLang="en-US" sz="2000" dirty="0">
                <a:solidFill>
                  <a:schemeClr val="tx1"/>
                </a:solidFill>
                <a:latin typeface="HGPｺﾞｼｯｸM" panose="020B0600000000000000" pitchFamily="50" charset="-128"/>
                <a:ea typeface="HGPｺﾞｼｯｸM" panose="020B0600000000000000" pitchFamily="50" charset="-128"/>
              </a:rPr>
              <a:t>株式</a:t>
            </a:r>
            <a:r>
              <a:rPr lang="ja-JP" altLang="en-US" sz="2000" dirty="0" smtClean="0">
                <a:solidFill>
                  <a:schemeClr val="tx1"/>
                </a:solidFill>
                <a:latin typeface="HGPｺﾞｼｯｸM" panose="020B0600000000000000" pitchFamily="50" charset="-128"/>
                <a:ea typeface="HGPｺﾞｼｯｸM" panose="020B0600000000000000" pitchFamily="50" charset="-128"/>
              </a:rPr>
              <a:t>会社穴吹カレッジサービス</a:t>
            </a:r>
            <a:endParaRPr lang="en-US" altLang="ja-JP" sz="2000" dirty="0" smtClean="0">
              <a:solidFill>
                <a:schemeClr val="tx1"/>
              </a:solidFill>
              <a:latin typeface="HGPｺﾞｼｯｸM" panose="020B0600000000000000" pitchFamily="50" charset="-128"/>
              <a:ea typeface="HGPｺﾞｼｯｸM" panose="020B0600000000000000" pitchFamily="50" charset="-128"/>
            </a:endParaRPr>
          </a:p>
        </p:txBody>
      </p:sp>
      <p:sp>
        <p:nvSpPr>
          <p:cNvPr id="12" name="サブタイトル 2"/>
          <p:cNvSpPr txBox="1">
            <a:spLocks/>
          </p:cNvSpPr>
          <p:nvPr/>
        </p:nvSpPr>
        <p:spPr>
          <a:xfrm>
            <a:off x="70790" y="5805264"/>
            <a:ext cx="9778754" cy="744335"/>
          </a:xfrm>
          <a:prstGeom prst="rect">
            <a:avLst/>
          </a:prstGeom>
          <a:ln w="19050">
            <a:solidFill>
              <a:srgbClr val="00B050"/>
            </a:solidFill>
            <a:prstDash val="solid"/>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79388" indent="-179388" algn="just">
              <a:spcBef>
                <a:spcPts val="0"/>
              </a:spcBef>
            </a:pPr>
            <a:r>
              <a:rPr lang="ja-JP" altLang="en-US" sz="1200" dirty="0" smtClean="0">
                <a:solidFill>
                  <a:schemeClr val="tx1"/>
                </a:solidFill>
                <a:latin typeface="HGPｺﾞｼｯｸM" panose="020B0600000000000000" pitchFamily="50" charset="-128"/>
                <a:ea typeface="HGPｺﾞｼｯｸM" panose="020B0600000000000000" pitchFamily="50" charset="-128"/>
              </a:rPr>
              <a:t>（詳細・問い合わせ先）</a:t>
            </a: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200" dirty="0" smtClean="0">
                <a:solidFill>
                  <a:schemeClr val="tx1"/>
                </a:solidFill>
                <a:latin typeface="HGPｺﾞｼｯｸM" panose="020B0600000000000000" pitchFamily="50" charset="-128"/>
                <a:ea typeface="HGPｺﾞｼｯｸM" panose="020B0600000000000000" pitchFamily="50" charset="-128"/>
              </a:rPr>
              <a:t>厚生労働省</a:t>
            </a:r>
            <a:r>
              <a:rPr lang="en-US" altLang="ja-JP" sz="1200" dirty="0" smtClean="0">
                <a:solidFill>
                  <a:schemeClr val="tx1"/>
                </a:solidFill>
                <a:latin typeface="HGPｺﾞｼｯｸM" panose="020B0600000000000000" pitchFamily="50" charset="-128"/>
                <a:ea typeface="HGPｺﾞｼｯｸM" panose="020B0600000000000000" pitchFamily="50" charset="-128"/>
              </a:rPr>
              <a:t>HP</a:t>
            </a:r>
            <a:r>
              <a:rPr lang="ja-JP" altLang="en-US" sz="1200" dirty="0" smtClean="0">
                <a:solidFill>
                  <a:schemeClr val="tx1"/>
                </a:solidFill>
                <a:latin typeface="HGPｺﾞｼｯｸM" panose="020B0600000000000000" pitchFamily="50" charset="-128"/>
                <a:ea typeface="HGPｺﾞｼｯｸM" panose="020B0600000000000000" pitchFamily="50" charset="-128"/>
              </a:rPr>
              <a:t>：</a:t>
            </a:r>
            <a:r>
              <a:rPr lang="en-US" altLang="ja-JP" sz="1200" dirty="0" smtClean="0">
                <a:solidFill>
                  <a:schemeClr val="tx1"/>
                </a:solidFill>
                <a:latin typeface="HGPｺﾞｼｯｸM" panose="020B0600000000000000" pitchFamily="50" charset="-128"/>
                <a:ea typeface="HGPｺﾞｼｯｸM" panose="020B0600000000000000" pitchFamily="50" charset="-128"/>
              </a:rPr>
              <a:t>URL</a:t>
            </a:r>
            <a:r>
              <a:rPr lang="ja-JP" altLang="en-US" sz="1200" dirty="0">
                <a:solidFill>
                  <a:schemeClr val="tx1"/>
                </a:solidFill>
                <a:latin typeface="HGPｺﾞｼｯｸM" panose="020B0600000000000000" pitchFamily="50" charset="-128"/>
                <a:ea typeface="HGPｺﾞｼｯｸM" panose="020B0600000000000000" pitchFamily="50" charset="-128"/>
              </a:rPr>
              <a:t> </a:t>
            </a:r>
            <a:r>
              <a:rPr lang="en-US" altLang="ja-JP" sz="1200" dirty="0" smtClean="0">
                <a:solidFill>
                  <a:schemeClr val="tx1"/>
                </a:solidFill>
                <a:latin typeface="HGPｺﾞｼｯｸM" panose="020B0600000000000000" pitchFamily="50" charset="-128"/>
                <a:ea typeface="HGPｺﾞｼｯｸM" panose="020B0600000000000000" pitchFamily="50" charset="-128"/>
                <a:hlinkClick r:id="rId2"/>
              </a:rPr>
              <a:t>https://www.mhlw.go.jp/stf/seisakunitsuite/bunya/koyou_roudou/jinzaikaihatsu/program_development_text.html#service</a:t>
            </a: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179388" indent="-179388" algn="just">
              <a:spcBef>
                <a:spcPts val="0"/>
              </a:spcBef>
            </a:pPr>
            <a:r>
              <a:rPr lang="ja-JP" altLang="en-US" sz="1200" dirty="0" smtClean="0">
                <a:solidFill>
                  <a:schemeClr val="tx1"/>
                </a:solidFill>
                <a:latin typeface="HGPｺﾞｼｯｸM" panose="020B0600000000000000" pitchFamily="50" charset="-128"/>
                <a:ea typeface="HGPｺﾞｼｯｸM" panose="020B0600000000000000" pitchFamily="50" charset="-128"/>
              </a:rPr>
              <a:t>厚生労働省人材開発統括官付参事官室（人材開発政策担当）政策企画室事業係　０３－５２５３－１１１１（内線５６４８）</a:t>
            </a: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p:txBody>
      </p:sp>
      <p:sp>
        <p:nvSpPr>
          <p:cNvPr id="13" name="テキスト ボックス 12"/>
          <p:cNvSpPr txBox="1"/>
          <p:nvPr/>
        </p:nvSpPr>
        <p:spPr>
          <a:xfrm>
            <a:off x="9417496" y="6525344"/>
            <a:ext cx="476312" cy="338554"/>
          </a:xfrm>
          <a:prstGeom prst="rect">
            <a:avLst/>
          </a:prstGeom>
          <a:noFill/>
          <a:ln>
            <a:noFill/>
          </a:ln>
        </p:spPr>
        <p:txBody>
          <a:bodyPr wrap="square" rtlCol="0">
            <a:spAutoFit/>
          </a:bodyPr>
          <a:lstStyle/>
          <a:p>
            <a:pPr algn="ctr"/>
            <a:r>
              <a:rPr kumimoji="1" lang="ja-JP" altLang="en-US" sz="1600" dirty="0" smtClean="0">
                <a:latin typeface="HGPｺﾞｼｯｸM" panose="020B0600000000000000" pitchFamily="50" charset="-128"/>
                <a:ea typeface="HGPｺﾞｼｯｸM" panose="020B0600000000000000" pitchFamily="50" charset="-128"/>
              </a:rPr>
              <a:t>２</a:t>
            </a:r>
          </a:p>
        </p:txBody>
      </p:sp>
      <p:sp>
        <p:nvSpPr>
          <p:cNvPr id="14" name="正方形/長方形 13"/>
          <p:cNvSpPr/>
          <p:nvPr/>
        </p:nvSpPr>
        <p:spPr>
          <a:xfrm>
            <a:off x="52271" y="490770"/>
            <a:ext cx="3100529" cy="338554"/>
          </a:xfrm>
          <a:prstGeom prst="rect">
            <a:avLst/>
          </a:prstGeom>
        </p:spPr>
        <p:txBody>
          <a:bodyPr wrap="none">
            <a:spAutoFit/>
          </a:bodyPr>
          <a:lstStyle/>
          <a:p>
            <a:pPr marL="179388" indent="-179388" algn="just">
              <a:spcBef>
                <a:spcPts val="0"/>
              </a:spcBef>
            </a:pPr>
            <a:r>
              <a:rPr lang="ja-JP" altLang="en-US" sz="1600" dirty="0">
                <a:latin typeface="HGPｺﾞｼｯｸM" panose="020B0600000000000000" pitchFamily="50" charset="-128"/>
                <a:ea typeface="HGPｺﾞｼｯｸM" panose="020B0600000000000000" pitchFamily="50" charset="-128"/>
              </a:rPr>
              <a:t>（訓練を実施する上で注意する点）</a:t>
            </a:r>
            <a:endParaRPr lang="en-US" altLang="ja-JP" sz="1600" dirty="0">
              <a:latin typeface="HGPｺﾞｼｯｸM" panose="020B0600000000000000" pitchFamily="50" charset="-128"/>
              <a:ea typeface="HGPｺﾞｼｯｸM" panose="020B0600000000000000" pitchFamily="50" charset="-128"/>
            </a:endParaRPr>
          </a:p>
        </p:txBody>
      </p:sp>
      <p:pic>
        <p:nvPicPr>
          <p:cNvPr id="4" name="図 3"/>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465167" y="545858"/>
            <a:ext cx="3240361" cy="3151675"/>
          </a:xfrm>
          <a:prstGeom prst="rect">
            <a:avLst/>
          </a:prstGeom>
        </p:spPr>
      </p:pic>
    </p:spTree>
    <p:extLst>
      <p:ext uri="{BB962C8B-B14F-4D97-AF65-F5344CB8AC3E}">
        <p14:creationId xmlns:p14="http://schemas.microsoft.com/office/powerpoint/2010/main" val="1624021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bg1"/>
        </a:solidFill>
        <a:ln>
          <a:solidFill>
            <a:schemeClr val="tx1"/>
          </a:solidFill>
        </a:ln>
      </a:spPr>
      <a:bodyPr wrap="square" rtlCol="0">
        <a:spAutoFit/>
      </a:bodyPr>
      <a:lstStyle>
        <a:defPPr algn="ctr">
          <a:defRPr kumimoji="1" dirty="0" smtClean="0">
            <a:latin typeface="HGPｺﾞｼｯｸM" panose="020B0600000000000000" pitchFamily="50" charset="-128"/>
            <a:ea typeface="HGPｺﾞｼｯｸM" panose="020B0600000000000000"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708</Words>
  <Application>Microsoft Office PowerPoint</Application>
  <PresentationFormat>A4 210 x 297 mm</PresentationFormat>
  <Paragraphs>57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HGPｺﾞｼｯｸM</vt:lpstr>
      <vt:lpstr>ＭＳ Ｐゴシック</vt:lpstr>
      <vt:lpstr>Arial</vt:lpstr>
      <vt:lpstr>Calibri</vt:lpstr>
      <vt:lpstr>Wingdings</vt:lpstr>
      <vt:lpstr>Office ​​テーマ</vt:lpstr>
      <vt:lpstr>区分　サービス</vt:lpstr>
      <vt:lpstr>区分　サービス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区分　サービス</dc:title>
  <cp:lastModifiedBy>山口 香代子(yamaguchi-kayoko.8j8)</cp:lastModifiedBy>
  <cp:revision>3</cp:revision>
  <dcterms:modified xsi:type="dcterms:W3CDTF">2021-08-10T06:46:33Z</dcterms:modified>
</cp:coreProperties>
</file>