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18"/>
  </p:notesMasterIdLst>
  <p:sldIdLst>
    <p:sldId id="257" r:id="rId2"/>
    <p:sldId id="256" r:id="rId3"/>
    <p:sldId id="259" r:id="rId4"/>
    <p:sldId id="258" r:id="rId5"/>
    <p:sldId id="261" r:id="rId6"/>
    <p:sldId id="260" r:id="rId7"/>
    <p:sldId id="263" r:id="rId8"/>
    <p:sldId id="262" r:id="rId9"/>
    <p:sldId id="265" r:id="rId10"/>
    <p:sldId id="264" r:id="rId11"/>
    <p:sldId id="267" r:id="rId12"/>
    <p:sldId id="266" r:id="rId13"/>
    <p:sldId id="269" r:id="rId14"/>
    <p:sldId id="268" r:id="rId15"/>
    <p:sldId id="271"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早苗 星" initials="早苗" lastIdx="3" clrIdx="0">
    <p:extLst>
      <p:ext uri="{19B8F6BF-5375-455C-9EA6-DF929625EA0E}">
        <p15:presenceInfo xmlns:p15="http://schemas.microsoft.com/office/powerpoint/2012/main" userId="早苗 星"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E6C55C-CB91-4616-9851-704C601D5457}" v="2" dt="2020-10-21T02:08:02.297"/>
    <p1510:client id="{53C80884-4020-4130-BE58-EBEC802502BE}" v="7" dt="2020-10-21T04:07:27.10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28" autoAdjust="0"/>
    <p:restoredTop sz="94660"/>
  </p:normalViewPr>
  <p:slideViewPr>
    <p:cSldViewPr snapToGrid="0">
      <p:cViewPr varScale="1">
        <p:scale>
          <a:sx n="75" d="100"/>
          <a:sy n="75" d="100"/>
        </p:scale>
        <p:origin x="40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48F815-A3AC-4DDD-92D1-86F0A47019EC}" type="datetimeFigureOut">
              <a:rPr kumimoji="1" lang="ja-JP" altLang="en-US" smtClean="0"/>
              <a:t>2021/3/26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1361E0-0BEF-4B7B-9675-1553BA4C8E1C}" type="slidenum">
              <a:rPr kumimoji="1" lang="ja-JP" altLang="en-US" smtClean="0"/>
              <a:t>‹#›</a:t>
            </a:fld>
            <a:endParaRPr kumimoji="1" lang="ja-JP" altLang="en-US"/>
          </a:p>
        </p:txBody>
      </p:sp>
    </p:spTree>
    <p:extLst>
      <p:ext uri="{BB962C8B-B14F-4D97-AF65-F5344CB8AC3E}">
        <p14:creationId xmlns:p14="http://schemas.microsoft.com/office/powerpoint/2010/main" val="14153619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A9336626-8470-4D9E-A2FF-C3EA218346D2}" type="datetime1">
              <a:rPr kumimoji="1" lang="ja-JP" altLang="en-US" smtClean="0"/>
              <a:t>2021/3/26</a:t>
            </a:fld>
            <a:endParaRPr kumimoji="1" lang="ja-JP" alt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r>
              <a:rPr kumimoji="1" lang="en-US" altLang="ja-JP"/>
              <a:t>© 2021 OUTSOURCING Inc.</a:t>
            </a:r>
            <a:endParaRPr kumimoji="1" lang="ja-JP" alt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683186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089805D-55FC-437D-B24F-CE53191526F9}" type="datetime1">
              <a:rPr kumimoji="1" lang="ja-JP" altLang="en-US" smtClean="0"/>
              <a:t>2021/3/26</a:t>
            </a:fld>
            <a:endParaRPr kumimoji="1" lang="ja-JP" altLang="en-US"/>
          </a:p>
        </p:txBody>
      </p:sp>
      <p:sp>
        <p:nvSpPr>
          <p:cNvPr id="5" name="Footer Placeholder 4"/>
          <p:cNvSpPr>
            <a:spLocks noGrp="1"/>
          </p:cNvSpPr>
          <p:nvPr>
            <p:ph type="ftr" sz="quarter" idx="11"/>
          </p:nvPr>
        </p:nvSpPr>
        <p:spPr/>
        <p:txBody>
          <a:bodyPr/>
          <a:lstStyle/>
          <a:p>
            <a:r>
              <a:rPr kumimoji="1" lang="en-US" altLang="ja-JP"/>
              <a:t>© 2021 OUTSOURCING Inc.</a:t>
            </a:r>
            <a:endParaRPr kumimoji="1" lang="ja-JP" altLang="en-US"/>
          </a:p>
        </p:txBody>
      </p:sp>
      <p:sp>
        <p:nvSpPr>
          <p:cNvPr id="6" name="Slide Number Placeholder 5"/>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809030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83518D77-FF01-4A33-967F-933BC37F65B3}" type="datetime1">
              <a:rPr kumimoji="1" lang="ja-JP" altLang="en-US" smtClean="0"/>
              <a:t>2021/3/26</a:t>
            </a:fld>
            <a:endParaRPr kumimoji="1" lang="ja-JP" altLang="en-US"/>
          </a:p>
        </p:txBody>
      </p:sp>
      <p:sp>
        <p:nvSpPr>
          <p:cNvPr id="5" name="Footer Placeholder 4"/>
          <p:cNvSpPr>
            <a:spLocks noGrp="1"/>
          </p:cNvSpPr>
          <p:nvPr>
            <p:ph type="ftr" sz="quarter" idx="11"/>
          </p:nvPr>
        </p:nvSpPr>
        <p:spPr>
          <a:xfrm>
            <a:off x="774923" y="5951811"/>
            <a:ext cx="7896279" cy="365125"/>
          </a:xfrm>
        </p:spPr>
        <p:txBody>
          <a:bodyPr/>
          <a:lstStyle/>
          <a:p>
            <a:r>
              <a:rPr kumimoji="1" lang="en-US" altLang="ja-JP"/>
              <a:t>© 2021 OUTSOURCING Inc.</a:t>
            </a:r>
            <a:endParaRPr kumimoji="1" lang="ja-JP" alt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1625356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E44B1B-9641-4657-B62A-DB02BF57603D}" type="datetime1">
              <a:rPr kumimoji="1" lang="ja-JP" altLang="en-US" smtClean="0"/>
              <a:t>2021/3/26</a:t>
            </a:fld>
            <a:endParaRPr kumimoji="1" lang="ja-JP" altLang="en-US"/>
          </a:p>
        </p:txBody>
      </p:sp>
      <p:sp>
        <p:nvSpPr>
          <p:cNvPr id="5" name="Footer Placeholder 4"/>
          <p:cNvSpPr>
            <a:spLocks noGrp="1"/>
          </p:cNvSpPr>
          <p:nvPr>
            <p:ph type="ftr" sz="quarter" idx="11"/>
          </p:nvPr>
        </p:nvSpPr>
        <p:spPr/>
        <p:txBody>
          <a:bodyPr/>
          <a:lstStyle/>
          <a:p>
            <a:r>
              <a:rPr kumimoji="1" lang="en-US" altLang="ja-JP"/>
              <a:t>© 2021 OUTSOURCING Inc.</a:t>
            </a:r>
            <a:endParaRPr kumimoji="1" lang="ja-JP" altLang="en-US"/>
          </a:p>
        </p:txBody>
      </p:sp>
      <p:sp>
        <p:nvSpPr>
          <p:cNvPr id="6" name="Slide Number Placeholder 5"/>
          <p:cNvSpPr>
            <a:spLocks noGrp="1"/>
          </p:cNvSpPr>
          <p:nvPr>
            <p:ph type="sldNum" sz="quarter" idx="12"/>
          </p:nvPr>
        </p:nvSpPr>
        <p:spPr>
          <a:xfrm>
            <a:off x="10558300" y="5956137"/>
            <a:ext cx="1052508" cy="365125"/>
          </a:xfrm>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3930833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E54515AB-C450-49CF-BA3C-A02891AD7696}" type="datetime1">
              <a:rPr kumimoji="1" lang="ja-JP" altLang="en-US" smtClean="0"/>
              <a:t>2021/3/26</a:t>
            </a:fld>
            <a:endParaRPr kumimoji="1" lang="ja-JP" alt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kumimoji="1" lang="en-US" altLang="ja-JP"/>
              <a:t>© 2021 OUTSOURCING Inc.</a:t>
            </a:r>
            <a:endParaRPr kumimoji="1" lang="ja-JP" alt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1495039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912574F-6287-4D61-AA31-2493C5DFE201}" type="datetime1">
              <a:rPr kumimoji="1" lang="ja-JP" altLang="en-US" smtClean="0"/>
              <a:t>2021/3/26</a:t>
            </a:fld>
            <a:endParaRPr kumimoji="1" lang="ja-JP" altLang="en-US"/>
          </a:p>
        </p:txBody>
      </p:sp>
      <p:sp>
        <p:nvSpPr>
          <p:cNvPr id="6" name="Footer Placeholder 5"/>
          <p:cNvSpPr>
            <a:spLocks noGrp="1"/>
          </p:cNvSpPr>
          <p:nvPr>
            <p:ph type="ftr" sz="quarter" idx="11"/>
          </p:nvPr>
        </p:nvSpPr>
        <p:spPr/>
        <p:txBody>
          <a:bodyPr/>
          <a:lstStyle/>
          <a:p>
            <a:r>
              <a:rPr kumimoji="1" lang="en-US" altLang="ja-JP"/>
              <a:t>© 2021 OUTSOURCING Inc.</a:t>
            </a:r>
            <a:endParaRPr kumimoji="1" lang="ja-JP" altLang="en-US"/>
          </a:p>
        </p:txBody>
      </p:sp>
      <p:sp>
        <p:nvSpPr>
          <p:cNvPr id="7" name="Slide Number Placeholder 6"/>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3801226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950FBFD-4A24-48E3-8ADC-8EC30FB712B3}" type="datetime1">
              <a:rPr kumimoji="1" lang="ja-JP" altLang="en-US" smtClean="0"/>
              <a:t>2021/3/26</a:t>
            </a:fld>
            <a:endParaRPr kumimoji="1" lang="ja-JP" altLang="en-US"/>
          </a:p>
        </p:txBody>
      </p:sp>
      <p:sp>
        <p:nvSpPr>
          <p:cNvPr id="8" name="Footer Placeholder 7"/>
          <p:cNvSpPr>
            <a:spLocks noGrp="1"/>
          </p:cNvSpPr>
          <p:nvPr>
            <p:ph type="ftr" sz="quarter" idx="11"/>
          </p:nvPr>
        </p:nvSpPr>
        <p:spPr/>
        <p:txBody>
          <a:bodyPr/>
          <a:lstStyle/>
          <a:p>
            <a:r>
              <a:rPr kumimoji="1" lang="en-US" altLang="ja-JP"/>
              <a:t>© 2021 OUTSOURCING Inc.</a:t>
            </a:r>
            <a:endParaRPr kumimoji="1" lang="ja-JP" altLang="en-US"/>
          </a:p>
        </p:txBody>
      </p:sp>
      <p:sp>
        <p:nvSpPr>
          <p:cNvPr id="9" name="Slide Number Placeholder 8"/>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3786564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952CFCB-D071-4BFA-9791-F5D578B092C6}" type="datetime1">
              <a:rPr kumimoji="1" lang="ja-JP" altLang="en-US" smtClean="0"/>
              <a:t>2021/3/26</a:t>
            </a:fld>
            <a:endParaRPr kumimoji="1" lang="ja-JP" altLang="en-US"/>
          </a:p>
        </p:txBody>
      </p:sp>
      <p:sp>
        <p:nvSpPr>
          <p:cNvPr id="4" name="Footer Placeholder 3"/>
          <p:cNvSpPr>
            <a:spLocks noGrp="1"/>
          </p:cNvSpPr>
          <p:nvPr>
            <p:ph type="ftr" sz="quarter" idx="11"/>
          </p:nvPr>
        </p:nvSpPr>
        <p:spPr/>
        <p:txBody>
          <a:bodyPr/>
          <a:lstStyle/>
          <a:p>
            <a:r>
              <a:rPr kumimoji="1" lang="en-US" altLang="ja-JP"/>
              <a:t>© 2021 OUTSOURCING Inc.</a:t>
            </a:r>
            <a:endParaRPr kumimoji="1" lang="ja-JP" altLang="en-US"/>
          </a:p>
        </p:txBody>
      </p:sp>
      <p:sp>
        <p:nvSpPr>
          <p:cNvPr id="5" name="Slide Number Placeholder 4"/>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3238682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6DAAF-87AB-4A87-9F7D-32EDFF7B9C73}" type="datetime1">
              <a:rPr kumimoji="1" lang="ja-JP" altLang="en-US" smtClean="0"/>
              <a:t>2021/3/26</a:t>
            </a:fld>
            <a:endParaRPr kumimoji="1" lang="ja-JP" altLang="en-US"/>
          </a:p>
        </p:txBody>
      </p:sp>
      <p:sp>
        <p:nvSpPr>
          <p:cNvPr id="3" name="Footer Placeholder 2"/>
          <p:cNvSpPr>
            <a:spLocks noGrp="1"/>
          </p:cNvSpPr>
          <p:nvPr>
            <p:ph type="ftr" sz="quarter" idx="11"/>
          </p:nvPr>
        </p:nvSpPr>
        <p:spPr/>
        <p:txBody>
          <a:bodyPr/>
          <a:lstStyle/>
          <a:p>
            <a:r>
              <a:rPr kumimoji="1" lang="en-US" altLang="ja-JP"/>
              <a:t>© 2021 OUTSOURCING Inc.</a:t>
            </a:r>
            <a:endParaRPr kumimoji="1" lang="ja-JP" altLang="en-US"/>
          </a:p>
        </p:txBody>
      </p:sp>
      <p:sp>
        <p:nvSpPr>
          <p:cNvPr id="4" name="Slide Number Placeholder 3"/>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782864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F01D3D2C-CACE-4298-9673-DE3EAE6E231F}" type="datetime1">
              <a:rPr kumimoji="1" lang="ja-JP" altLang="en-US" smtClean="0"/>
              <a:t>2021/3/26</a:t>
            </a:fld>
            <a:endParaRPr kumimoji="1" lang="ja-JP" alt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kumimoji="1" lang="en-US" altLang="ja-JP"/>
              <a:t>© 2021 OUTSOURCING Inc.</a:t>
            </a:r>
            <a:endParaRPr kumimoji="1" lang="ja-JP" alt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413448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B763CB2-C896-428B-A405-ACC0D0FC26B5}" type="datetime1">
              <a:rPr kumimoji="1" lang="ja-JP" altLang="en-US" smtClean="0"/>
              <a:t>2021/3/26</a:t>
            </a:fld>
            <a:endParaRPr kumimoji="1" lang="ja-JP" altLang="en-US"/>
          </a:p>
        </p:txBody>
      </p:sp>
      <p:sp>
        <p:nvSpPr>
          <p:cNvPr id="6" name="Footer Placeholder 5"/>
          <p:cNvSpPr>
            <a:spLocks noGrp="1"/>
          </p:cNvSpPr>
          <p:nvPr>
            <p:ph type="ftr" sz="quarter" idx="11"/>
          </p:nvPr>
        </p:nvSpPr>
        <p:spPr/>
        <p:txBody>
          <a:bodyPr/>
          <a:lstStyle/>
          <a:p>
            <a:r>
              <a:rPr kumimoji="1" lang="en-US" altLang="ja-JP"/>
              <a:t>© 2021 OUTSOURCING Inc.</a:t>
            </a:r>
            <a:endParaRPr kumimoji="1" lang="ja-JP" altLang="en-US"/>
          </a:p>
        </p:txBody>
      </p:sp>
      <p:sp>
        <p:nvSpPr>
          <p:cNvPr id="7" name="Slide Number Placeholder 6"/>
          <p:cNvSpPr>
            <a:spLocks noGrp="1"/>
          </p:cNvSpPr>
          <p:nvPr>
            <p:ph type="sldNum" sz="quarter" idx="12"/>
          </p:nvPr>
        </p:nvSpPr>
        <p:spPr/>
        <p:txBody>
          <a:bodyPr/>
          <a:lstStyle/>
          <a:p>
            <a:fld id="{DE48E2DF-5A4D-4EFC-934D-C822DD7897EA}" type="slidenum">
              <a:rPr kumimoji="1" lang="ja-JP" altLang="en-US" smtClean="0"/>
              <a:t>‹#›</a:t>
            </a:fld>
            <a:endParaRPr kumimoji="1" lang="ja-JP" altLang="en-US"/>
          </a:p>
        </p:txBody>
      </p:sp>
    </p:spTree>
    <p:extLst>
      <p:ext uri="{BB962C8B-B14F-4D97-AF65-F5344CB8AC3E}">
        <p14:creationId xmlns:p14="http://schemas.microsoft.com/office/powerpoint/2010/main" val="2415408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6DBEB1F-7879-4B87-AAF1-E9AE11133289}" type="datetime1">
              <a:rPr kumimoji="1" lang="ja-JP" altLang="en-US" smtClean="0"/>
              <a:t>2021/3/26</a:t>
            </a:fld>
            <a:endParaRPr kumimoji="1" lang="ja-JP" alt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r>
              <a:rPr kumimoji="1" lang="en-US" altLang="ja-JP"/>
              <a:t>© 2021 OUTSOURCING Inc.</a:t>
            </a:r>
            <a:endParaRPr kumimoji="1" lang="ja-JP" alt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E48E2DF-5A4D-4EFC-934D-C822DD7897EA}" type="slidenum">
              <a:rPr kumimoji="1" lang="ja-JP" altLang="en-US" smtClean="0"/>
              <a:t>‹#›</a:t>
            </a:fld>
            <a:endParaRPr kumimoji="1" lang="ja-JP" alt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83750641"/>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sldNum="0" hdr="0" dt="0"/>
  <p:txStyles>
    <p:title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6E9EC7-B6B5-4900-A124-A0EEE4A3474D}"/>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対面研修（１日目）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88040" y="1969589"/>
            <a:ext cx="9833548" cy="4637363"/>
          </a:xfrm>
        </p:spPr>
        <p:txBody>
          <a:bodyPr>
            <a:noAutofit/>
          </a:bodyPr>
          <a:lstStyle/>
          <a:p>
            <a:pPr marL="0" indent="0">
              <a:spcAft>
                <a:spcPts val="600"/>
              </a:spcAft>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「講座１　第１章～第４章」</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4891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講義・実習冒頭の進め方について、ロールプレイと相互評価を通じて、講義・実習の導入が適切に実施できるようになること。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講義・実習冒頭の進め方を適切に実施できるよう、講義・実習の導入についてロールプレイを通じたワークショップを行う。 </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FF9D1E43-5091-4ADF-9AB3-A6D45679FF9D}"/>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対面研修（５日目）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13357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44497" y="2037806"/>
            <a:ext cx="9833548" cy="4551729"/>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「講座３　第４章　１節」</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F965E5A4-972B-4F6A-BD67-D2343211A98D}"/>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対面研修（６日目）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15366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講義・実習を行うにあたり、講師として注意すべき態度・行動について具体的な場面を想定しながら説明できるようになること。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学習者支援の</a:t>
            </a:r>
            <a:r>
              <a:rPr lang="en-US" altLang="ja-JP" sz="1700" dirty="0">
                <a:solidFill>
                  <a:srgbClr val="000000"/>
                </a:solidFill>
                <a:latin typeface="ＭＳ Ｐゴシック" panose="020B0600070205080204" pitchFamily="50" charset="-128"/>
                <a:ea typeface="ＭＳ Ｐゴシック" panose="020B0600070205080204" pitchFamily="50" charset="-128"/>
              </a:rPr>
              <a:t>3</a:t>
            </a:r>
            <a:r>
              <a:rPr lang="ja-JP" altLang="en-US" sz="1700" dirty="0">
                <a:solidFill>
                  <a:srgbClr val="000000"/>
                </a:solidFill>
                <a:latin typeface="ＭＳ Ｐゴシック" panose="020B0600070205080204" pitchFamily="50" charset="-128"/>
                <a:ea typeface="ＭＳ Ｐゴシック" panose="020B0600070205080204" pitchFamily="50" charset="-128"/>
              </a:rPr>
              <a:t>つの観点から良い例・悪い例をグループで議論し、講師として注意すべき態度・行動について検討する。</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046E672C-C25F-4BB3-BBA9-92B4D7EAE67D}"/>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対面研修（６日目）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856903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50422" y="2020389"/>
            <a:ext cx="9309464" cy="4557298"/>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「講座３　第４章　２節」</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2F4B52EC-97EE-4772-9113-39D7BD01634C}"/>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対面研修（７日目）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92767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09"/>
            <a:ext cx="11277599" cy="1073757"/>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ワークショップを行うにあたり、講師として注意すべき態度・意識について具体的な場面を想定しながら説明できるようになること。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ワークショップの組み立てと進行を適切に実施できるよう、講師として注意すべき態度・意識について検討する。 </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AD4709AD-C054-44D0-B869-77B5B3391F62}"/>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対面研修（７日目）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19757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79332" y="1985554"/>
            <a:ext cx="9833548" cy="4612689"/>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「講座３　第４章　３節～第５章」</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３．ワークショップ（グループワーク（ロールプレイ））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E0F10EC0-499D-4ED6-965D-AF3FFD69F758}"/>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対面研修（８日目）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61677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講義・実習を行うにあたり、説明技法・表現方法と質疑応答のポイントについて、具体的な事例を交えて説明できるようになること。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講義・実習を行うにあたり、受講者の理解度向上のための説明技法・表現方法と質疑応答のポイントを整理し、理解を深めるためにロールプレイを交えたワークショップを実施して検討する。</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202E4A8B-F0E5-4AC0-AFC5-65655886B586}"/>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対面研修（８日目）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95968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ja-JP" sz="1700" dirty="0">
                <a:latin typeface="ＭＳ Ｐゴシック" panose="020B0600070205080204" pitchFamily="50" charset="-128"/>
                <a:ea typeface="ＭＳ Ｐゴシック" panose="020B0600070205080204" pitchFamily="50" charset="-128"/>
              </a:rPr>
              <a:t>講師として把握しておくべき事項を整理し、説明できるようになること。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講座を効果的に実施するための「新人講師として把握しておくべき事項」を整理し、理解を深めるために、ワークショップを実施して検討する。自身が設計開発した研修を、講師にどのように実施してもらうかを伝えることを整理し、その講座を実施する際に「講師として把握しておくべき</a:t>
            </a:r>
            <a:r>
              <a:rPr lang="en-US" altLang="ja-JP" sz="1700" dirty="0">
                <a:solidFill>
                  <a:srgbClr val="000000"/>
                </a:solidFill>
                <a:latin typeface="ＭＳ Ｐゴシック" panose="020B0600070205080204" pitchFamily="50" charset="-128"/>
                <a:ea typeface="ＭＳ Ｐゴシック" panose="020B0600070205080204" pitchFamily="50" charset="-128"/>
              </a:rPr>
              <a:t>10</a:t>
            </a:r>
            <a:r>
              <a:rPr lang="ja-JP" altLang="en-US" sz="1700" dirty="0">
                <a:solidFill>
                  <a:srgbClr val="000000"/>
                </a:solidFill>
                <a:latin typeface="ＭＳ Ｐゴシック" panose="020B0600070205080204" pitchFamily="50" charset="-128"/>
                <a:ea typeface="ＭＳ Ｐゴシック" panose="020B0600070205080204" pitchFamily="50" charset="-128"/>
              </a:rPr>
              <a:t>則」としてまとめる。</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691F823C-6B8D-41B1-B517-7BD22923C16A}"/>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対面研修（１日目）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751013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61776" y="1976846"/>
            <a:ext cx="9833548" cy="4584821"/>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「講座１　第５章」</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F7DC21B2-1552-42E7-BD42-8BEB678BAFD2}"/>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対面研修（２日目）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942072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研修講師としての知識・スキル等を身に着けること。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研修目標の達成度について、受講者のアセスメントが適切に行えるよう、評価方法・評価基準を設定できるようになること。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研修での受講者の合否判定を行う際における、アセスメントを検討する。特に、研修実施内容の流れに応じて、どのようなステージでどのような評価が必要となるか、評価方法及び評価基準についてワークショップにて検討する。</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7B5D63F0-4B50-4B24-83BD-F7B514DFC3EA}"/>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対面研修（２日目）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335475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59131" y="2002967"/>
            <a:ext cx="10132423" cy="4754880"/>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「講座２　第１章～３章」</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29E8BDE4-821F-4A3B-A0FE-2C8D9987E90B}"/>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対面研修（３日目）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33323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講師に必要な人間力について理解し、具体的な事例を交えてその必要性を説明できるようになること </a:t>
            </a:r>
            <a:r>
              <a:rPr lang="ja-JP" altLang="ja-JP" sz="1700" dirty="0">
                <a:latin typeface="ＭＳ Ｐゴシック" panose="020B0600070205080204" pitchFamily="50" charset="-128"/>
                <a:ea typeface="ＭＳ Ｐゴシック" panose="020B0600070205080204" pitchFamily="50" charset="-128"/>
              </a:rPr>
              <a:t>。</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講師としての行動指針に挙げられる項目を整理し、理解を深めるために、ワークショップを実施して検討する。講師に必要な人間力について、その必要性を説明できるように「講師としての行動指針に挙げられる</a:t>
            </a:r>
            <a:r>
              <a:rPr lang="en-US" altLang="ja-JP" sz="1700" dirty="0">
                <a:solidFill>
                  <a:srgbClr val="000000"/>
                </a:solidFill>
                <a:latin typeface="ＭＳ Ｐゴシック" panose="020B0600070205080204" pitchFamily="50" charset="-128"/>
                <a:ea typeface="ＭＳ Ｐゴシック" panose="020B0600070205080204" pitchFamily="50" charset="-128"/>
              </a:rPr>
              <a:t>10</a:t>
            </a:r>
            <a:r>
              <a:rPr lang="ja-JP" altLang="en-US" sz="1700" dirty="0">
                <a:solidFill>
                  <a:srgbClr val="000000"/>
                </a:solidFill>
                <a:latin typeface="ＭＳ Ｐゴシック" panose="020B0600070205080204" pitchFamily="50" charset="-128"/>
                <a:ea typeface="ＭＳ Ｐゴシック" panose="020B0600070205080204" pitchFamily="50" charset="-128"/>
              </a:rPr>
              <a:t>則」としてまとめる。 </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62844097-9DA2-43DA-A11C-70A6583E1049}"/>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対面研修（３日目）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83408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53207" y="2002972"/>
            <a:ext cx="9833548" cy="4621397"/>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「講座２　第３章」</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４．グループワーク検討結果発表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FD3709DC-AA46-4DD5-9305-8A45C53D5C55}"/>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対面研修（４日目）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791409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4">
            <a:extLst>
              <a:ext uri="{FF2B5EF4-FFF2-40B4-BE49-F238E27FC236}">
                <a16:creationId xmlns:a16="http://schemas.microsoft.com/office/drawing/2014/main" id="{7C10E58D-19B5-4DC6-9C73-E950C7B1916A}"/>
              </a:ext>
            </a:extLst>
          </p:cNvPr>
          <p:cNvSpPr txBox="1">
            <a:spLocks/>
          </p:cNvSpPr>
          <p:nvPr/>
        </p:nvSpPr>
        <p:spPr>
          <a:xfrm>
            <a:off x="457199" y="2092245"/>
            <a:ext cx="11277599" cy="1023488"/>
          </a:xfrm>
          <a:prstGeom prst="rect">
            <a:avLst/>
          </a:prstGeom>
          <a:ln w="12700">
            <a:solidFill>
              <a:schemeClr val="accent4">
                <a:lumMod val="75000"/>
              </a:schemeClr>
            </a:solidFill>
          </a:ln>
        </p:spPr>
        <p:txBody>
          <a:bodyPr vert="horz" lIns="91440" tIns="45720" rIns="91440" bIns="45720" rtlCol="0" anchor="ctr" anchorCtr="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コースの到達目標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対象とする</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の知識・技術を有する技術者等が、</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研修事業者が行う研修の講師としての業務を行うことができるよう、</a:t>
            </a:r>
            <a:r>
              <a:rPr lang="en-US" altLang="ja-JP" sz="1700" dirty="0">
                <a:solidFill>
                  <a:srgbClr val="000000"/>
                </a:solidFill>
                <a:latin typeface="ＭＳ Ｐゴシック" panose="020B0600070205080204" pitchFamily="50" charset="-128"/>
                <a:ea typeface="ＭＳ Ｐゴシック" panose="020B0600070205080204" pitchFamily="50" charset="-128"/>
              </a:rPr>
              <a:t>IT</a:t>
            </a:r>
            <a:r>
              <a:rPr lang="ja-JP" altLang="en-US" sz="1700" dirty="0">
                <a:solidFill>
                  <a:srgbClr val="000000"/>
                </a:solidFill>
                <a:latin typeface="ＭＳ Ｐゴシック" panose="020B0600070205080204" pitchFamily="50" charset="-128"/>
                <a:ea typeface="ＭＳ Ｐゴシック" panose="020B0600070205080204" pitchFamily="50" charset="-128"/>
              </a:rPr>
              <a:t>研修講師としての知識・スキル等を身につけること。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コンテンツ プレースホルダー 4">
            <a:extLst>
              <a:ext uri="{FF2B5EF4-FFF2-40B4-BE49-F238E27FC236}">
                <a16:creationId xmlns:a16="http://schemas.microsoft.com/office/drawing/2014/main" id="{346C1D55-1A5A-419B-9A0D-6FB740BBED5C}"/>
              </a:ext>
            </a:extLst>
          </p:cNvPr>
          <p:cNvSpPr txBox="1">
            <a:spLocks/>
          </p:cNvSpPr>
          <p:nvPr/>
        </p:nvSpPr>
        <p:spPr>
          <a:xfrm>
            <a:off x="457199" y="5360910"/>
            <a:ext cx="11277599" cy="935872"/>
          </a:xfrm>
          <a:prstGeom prst="rect">
            <a:avLst/>
          </a:prstGeom>
          <a:noFill/>
          <a:ln w="12700">
            <a:solidFill>
              <a:schemeClr val="accent1"/>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本講座の到達目標</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latin typeface="ＭＳ Ｐゴシック" panose="020B0600070205080204" pitchFamily="50" charset="-128"/>
                <a:ea typeface="ＭＳ Ｐゴシック" panose="020B0600070205080204" pitchFamily="50" charset="-128"/>
              </a:rPr>
              <a:t>講師に必要な登壇能力について理解し、具体的な事例を交えてその必要性を説明できるようになること。</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4">
            <a:extLst>
              <a:ext uri="{FF2B5EF4-FFF2-40B4-BE49-F238E27FC236}">
                <a16:creationId xmlns:a16="http://schemas.microsoft.com/office/drawing/2014/main" id="{178C3546-2D31-415D-83A1-9DD2048010D0}"/>
              </a:ext>
            </a:extLst>
          </p:cNvPr>
          <p:cNvSpPr txBox="1">
            <a:spLocks/>
          </p:cNvSpPr>
          <p:nvPr/>
        </p:nvSpPr>
        <p:spPr>
          <a:xfrm>
            <a:off x="457199" y="3356644"/>
            <a:ext cx="11277599" cy="1275737"/>
          </a:xfrm>
          <a:prstGeom prst="rect">
            <a:avLst/>
          </a:prstGeom>
          <a:ln w="12700">
            <a:solidFill>
              <a:schemeClr val="accent6">
                <a:lumMod val="50000"/>
              </a:schemeClr>
            </a:solidFill>
          </a:ln>
        </p:spPr>
        <p:txBody>
          <a:bodyPr vert="horz" lIns="91440" tIns="45720" rIns="91440" bIns="45720" rtlCol="0" anchor="ctr" anchorCtr="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a:lstStyle>
          <a:p>
            <a:pPr marL="0" indent="0">
              <a:buFont typeface="Wingdings 3" charset="2"/>
              <a:buNone/>
            </a:pPr>
            <a:r>
              <a:rPr lang="en-US" altLang="ja-JP" sz="1700" dirty="0">
                <a:solidFill>
                  <a:srgbClr val="000000"/>
                </a:solidFill>
                <a:latin typeface="ＭＳ Ｐゴシック" panose="020B0600070205080204" pitchFamily="50" charset="-128"/>
                <a:ea typeface="ＭＳ Ｐゴシック" panose="020B0600070205080204" pitchFamily="50" charset="-128"/>
              </a:rPr>
              <a:t>【</a:t>
            </a:r>
            <a:r>
              <a:rPr lang="ja-JP" altLang="en-US" sz="1700" dirty="0">
                <a:solidFill>
                  <a:srgbClr val="000000"/>
                </a:solidFill>
                <a:latin typeface="ＭＳ Ｐゴシック" panose="020B0600070205080204" pitchFamily="50" charset="-128"/>
                <a:ea typeface="ＭＳ Ｐゴシック" panose="020B0600070205080204" pitchFamily="50" charset="-128"/>
              </a:rPr>
              <a:t>講座概要</a:t>
            </a:r>
            <a:r>
              <a:rPr lang="en-US" altLang="ja-JP" sz="1700" dirty="0">
                <a:solidFill>
                  <a:srgbClr val="000000"/>
                </a:solidFill>
                <a:latin typeface="ＭＳ Ｐゴシック" panose="020B0600070205080204" pitchFamily="50" charset="-128"/>
                <a:ea typeface="ＭＳ Ｐゴシック" panose="020B0600070205080204" pitchFamily="50" charset="-128"/>
              </a:rPr>
              <a:t>】</a:t>
            </a:r>
          </a:p>
          <a:p>
            <a:pPr marL="0" indent="0">
              <a:buNone/>
            </a:pPr>
            <a:r>
              <a:rPr lang="ja-JP" altLang="en-US" sz="1700" dirty="0">
                <a:solidFill>
                  <a:srgbClr val="000000"/>
                </a:solidFill>
                <a:latin typeface="ＭＳ Ｐゴシック" panose="020B0600070205080204" pitchFamily="50" charset="-128"/>
                <a:ea typeface="ＭＳ Ｐゴシック" panose="020B0600070205080204" pitchFamily="50" charset="-128"/>
              </a:rPr>
              <a:t>講師に必要な登壇能力について、理解を深めるために、ワークショップを実施して検討する。講師に必要な登壇能力について理解し、具体的な事例を交えてその必要性を説明できるように「講師の登壇能力とプレゼンテーション能力の差異」としてまとめる。</a:t>
            </a:r>
            <a:endParaRPr lang="en-US" altLang="ja-JP" sz="1700" dirty="0">
              <a:solidFill>
                <a:srgbClr val="000000"/>
              </a:solidFill>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D6396920-8528-4399-AA59-8C626E93931E}"/>
              </a:ext>
            </a:extLst>
          </p:cNvPr>
          <p:cNvSpPr/>
          <p:nvPr/>
        </p:nvSpPr>
        <p:spPr>
          <a:xfrm rot="10800000">
            <a:off x="4250267" y="4899855"/>
            <a:ext cx="3615266" cy="267153"/>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3">
            <a:extLst>
              <a:ext uri="{FF2B5EF4-FFF2-40B4-BE49-F238E27FC236}">
                <a16:creationId xmlns:a16="http://schemas.microsoft.com/office/drawing/2014/main" id="{0E8EE31A-F1B9-45E8-BDA8-BE10D4E1FD71}"/>
              </a:ext>
            </a:extLst>
          </p:cNvPr>
          <p:cNvSpPr txBox="1">
            <a:spLocks/>
          </p:cNvSpPr>
          <p:nvPr/>
        </p:nvSpPr>
        <p:spPr>
          <a:xfrm>
            <a:off x="457198" y="907253"/>
            <a:ext cx="11277600" cy="555897"/>
          </a:xfrm>
          <a:prstGeom prst="rect">
            <a:avLst/>
          </a:prstGeom>
        </p:spPr>
        <p:txBody>
          <a:bodyPr vert="horz" lIns="91440" tIns="45720" rIns="91440" bIns="45720" rtlCol="0" anchor="b">
            <a:no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対面研修（４日目） 　</a:t>
            </a:r>
            <a:endParaRPr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74697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0E42CDAB-17F6-438A-84E2-67184D5BBDED}"/>
              </a:ext>
            </a:extLst>
          </p:cNvPr>
          <p:cNvSpPr>
            <a:spLocks noGrp="1"/>
          </p:cNvSpPr>
          <p:nvPr>
            <p:ph idx="1"/>
          </p:nvPr>
        </p:nvSpPr>
        <p:spPr>
          <a:xfrm>
            <a:off x="1793965" y="2011681"/>
            <a:ext cx="9309464" cy="4505046"/>
          </a:xfrm>
        </p:spPr>
        <p:txBody>
          <a:bodyPr vert="horz" lIns="91440" tIns="45720" rIns="91440" bIns="45720" rtlCol="0" anchor="ctr">
            <a:noAutofit/>
          </a:bodyPr>
          <a:lstStyle/>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１．開講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２．振り返り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「講座３　</a:t>
            </a:r>
            <a:r>
              <a:rPr lang="zh-TW" altLang="en-US" sz="2400" dirty="0">
                <a:solidFill>
                  <a:srgbClr val="000000"/>
                </a:solidFill>
                <a:latin typeface="ＭＳ Ｐゴシック" panose="020B0600070205080204" pitchFamily="50" charset="-128"/>
                <a:ea typeface="ＭＳ Ｐゴシック" panose="020B0600070205080204" pitchFamily="50" charset="-128"/>
              </a:rPr>
              <a:t>第</a:t>
            </a:r>
            <a:r>
              <a:rPr lang="ja-JP" altLang="en-US" sz="2400" dirty="0">
                <a:solidFill>
                  <a:srgbClr val="000000"/>
                </a:solidFill>
                <a:latin typeface="ＭＳ Ｐゴシック" panose="020B0600070205080204" pitchFamily="50" charset="-128"/>
                <a:ea typeface="ＭＳ Ｐゴシック" panose="020B0600070205080204" pitchFamily="50" charset="-128"/>
              </a:rPr>
              <a:t>１</a:t>
            </a:r>
            <a:r>
              <a:rPr lang="zh-TW" altLang="en-US" sz="2400" dirty="0">
                <a:solidFill>
                  <a:srgbClr val="000000"/>
                </a:solidFill>
                <a:latin typeface="ＭＳ Ｐゴシック" panose="020B0600070205080204" pitchFamily="50" charset="-128"/>
                <a:ea typeface="ＭＳ Ｐゴシック" panose="020B0600070205080204" pitchFamily="50" charset="-128"/>
              </a:rPr>
              <a:t>章～第３章</a:t>
            </a:r>
            <a:r>
              <a:rPr lang="ja-JP" altLang="en-US" sz="2400" dirty="0">
                <a:solidFill>
                  <a:srgbClr val="000000"/>
                </a:solidFill>
                <a:latin typeface="ＭＳ Ｐゴシック" panose="020B0600070205080204" pitchFamily="50" charset="-128"/>
                <a:ea typeface="ＭＳ Ｐゴシック" panose="020B0600070205080204" pitchFamily="50" charset="-128"/>
              </a:rPr>
              <a:t>」</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３．ワークショップ（グループワーク（ロールプレイ））　　</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４．グループワーク発表</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５．まとめ</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a:p>
            <a:pPr marL="0" indent="0">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６．閉会</a:t>
            </a:r>
            <a:endParaRPr lang="en-US" altLang="ja-JP" sz="2400" dirty="0">
              <a:solidFill>
                <a:srgbClr val="000000"/>
              </a:solidFill>
              <a:latin typeface="ＭＳ Ｐゴシック" panose="020B0600070205080204" pitchFamily="50" charset="-128"/>
              <a:ea typeface="ＭＳ Ｐゴシック" panose="020B0600070205080204" pitchFamily="50" charset="-128"/>
            </a:endParaRPr>
          </a:p>
        </p:txBody>
      </p:sp>
      <p:sp>
        <p:nvSpPr>
          <p:cNvPr id="7" name="タイトル 3">
            <a:extLst>
              <a:ext uri="{FF2B5EF4-FFF2-40B4-BE49-F238E27FC236}">
                <a16:creationId xmlns:a16="http://schemas.microsoft.com/office/drawing/2014/main" id="{8E141C91-B6DC-4177-B269-7902682D0956}"/>
              </a:ext>
            </a:extLst>
          </p:cNvPr>
          <p:cNvSpPr>
            <a:spLocks noGrp="1"/>
          </p:cNvSpPr>
          <p:nvPr>
            <p:ph type="title"/>
          </p:nvPr>
        </p:nvSpPr>
        <p:spPr>
          <a:xfrm>
            <a:off x="457200" y="741680"/>
            <a:ext cx="11277600" cy="949961"/>
          </a:xfrm>
        </p:spPr>
        <p:txBody>
          <a:bodyPr>
            <a:noAutofit/>
          </a:bodyPr>
          <a:lstStyle/>
          <a:p>
            <a:pPr algn="ctr"/>
            <a:r>
              <a:rPr lang="ja-JP" altLang="en-US" b="1" dirty="0">
                <a:latin typeface="ＭＳ Ｐゴシック" panose="020B0600070205080204" pitchFamily="50" charset="-128"/>
                <a:ea typeface="ＭＳ Ｐゴシック" panose="020B0600070205080204" pitchFamily="50" charset="-128"/>
              </a:rPr>
              <a:t>ＩＴ</a:t>
            </a:r>
            <a:r>
              <a:rPr lang="ja-JP" altLang="ja-JP" b="1" dirty="0">
                <a:latin typeface="ＭＳ Ｐゴシック" panose="020B0600070205080204" pitchFamily="50" charset="-128"/>
                <a:ea typeface="ＭＳ Ｐゴシック" panose="020B0600070205080204" pitchFamily="50" charset="-128"/>
              </a:rPr>
              <a:t>講師養成</a:t>
            </a:r>
            <a:r>
              <a:rPr lang="ja-JP" altLang="en-US" b="1" dirty="0">
                <a:latin typeface="ＭＳ Ｐゴシック" panose="020B0600070205080204" pitchFamily="50" charset="-128"/>
                <a:ea typeface="ＭＳ Ｐゴシック" panose="020B0600070205080204" pitchFamily="50" charset="-128"/>
              </a:rPr>
              <a:t>プログラム　対面研修（５日目） 　</a:t>
            </a:r>
            <a:br>
              <a:rPr lang="en-US" altLang="ja-JP" b="1" dirty="0">
                <a:latin typeface="ＭＳ Ｐゴシック" panose="020B0600070205080204" pitchFamily="50" charset="-128"/>
                <a:ea typeface="ＭＳ Ｐゴシック" panose="020B0600070205080204" pitchFamily="50" charset="-128"/>
              </a:rPr>
            </a:br>
            <a:r>
              <a:rPr lang="ja-JP" altLang="en-US" b="1" dirty="0">
                <a:latin typeface="ＭＳ Ｐゴシック" panose="020B0600070205080204" pitchFamily="50" charset="-128"/>
                <a:ea typeface="ＭＳ Ｐゴシック" panose="020B0600070205080204" pitchFamily="50" charset="-128"/>
              </a:rPr>
              <a:t>研修次第　</a:t>
            </a:r>
            <a:endParaRPr kumimoji="1" lang="ja-JP" altLang="en-US" dirty="0">
              <a:solidFill>
                <a:srgbClr val="FFFF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46867948"/>
      </p:ext>
    </p:extLst>
  </p:cSld>
  <p:clrMapOvr>
    <a:masterClrMapping/>
  </p:clrMapOvr>
</p:sld>
</file>

<file path=ppt/theme/theme1.xml><?xml version="1.0" encoding="utf-8"?>
<a:theme xmlns:a="http://schemas.openxmlformats.org/drawingml/2006/main" name="配当">
  <a:themeElements>
    <a:clrScheme name="緑">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配当">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配当">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配当</Template>
  <TotalTime>330</TotalTime>
  <Words>1559</Words>
  <Application>Microsoft Office PowerPoint</Application>
  <PresentationFormat>ワイド画面</PresentationFormat>
  <Paragraphs>120</Paragraphs>
  <Slides>16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ＭＳ Ｐゴシック</vt:lpstr>
      <vt:lpstr>游ゴシック</vt:lpstr>
      <vt:lpstr>Gill Sans MT</vt:lpstr>
      <vt:lpstr>Wingdings 2</vt:lpstr>
      <vt:lpstr>Wingdings 3</vt:lpstr>
      <vt:lpstr>配当</vt:lpstr>
      <vt:lpstr>ＩＴ講師養成プログラム　対面研修（１日目） 　 研修次第　</vt:lpstr>
      <vt:lpstr>PowerPoint プレゼンテーション</vt:lpstr>
      <vt:lpstr>ＩＴ講師養成プログラム　対面研修（２日目） 　 研修次第　</vt:lpstr>
      <vt:lpstr>PowerPoint プレゼンテーション</vt:lpstr>
      <vt:lpstr>ＩＴ講師養成プログラム　対面研修（３日目） 　 研修次第　</vt:lpstr>
      <vt:lpstr>PowerPoint プレゼンテーション</vt:lpstr>
      <vt:lpstr>ＩＴ講師養成プログラム　対面研修（４日目） 　 研修次第　</vt:lpstr>
      <vt:lpstr>PowerPoint プレゼンテーション</vt:lpstr>
      <vt:lpstr>ＩＴ講師養成プログラム　対面研修（５日目） 　 研修次第　</vt:lpstr>
      <vt:lpstr>PowerPoint プレゼンテーション</vt:lpstr>
      <vt:lpstr>ＩＴ講師養成プログラム　対面研修（６日目） 　 研修次第　</vt:lpstr>
      <vt:lpstr>PowerPoint プレゼンテーション</vt:lpstr>
      <vt:lpstr>ＩＴ講師養成プログラム　対面研修（７日目） 　 研修次第　</vt:lpstr>
      <vt:lpstr>PowerPoint プレゼンテーション</vt:lpstr>
      <vt:lpstr>ＩＴ講師養成プログラム　対面研修（８日目） 　 研修次第　</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厚生労働省委託事業 「令和元年～２年度教育訓練プログラム開発事業」 ＩＴ講師養成プログラム「パイロット講座」   オリエンテーション　進行次第</dc:title>
  <dc:creator/>
  <dcterms:created xsi:type="dcterms:W3CDTF">2020-10-01T08:17:23Z</dcterms:created>
  <dcterms:modified xsi:type="dcterms:W3CDTF">2021-03-26T09:07:46Z</dcterms:modified>
</cp:coreProperties>
</file>