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57" r:id="rId2"/>
    <p:sldId id="277" r:id="rId3"/>
    <p:sldId id="299" r:id="rId4"/>
    <p:sldId id="265" r:id="rId5"/>
    <p:sldId id="278" r:id="rId6"/>
    <p:sldId id="279" r:id="rId7"/>
    <p:sldId id="276" r:id="rId8"/>
    <p:sldId id="300" r:id="rId9"/>
    <p:sldId id="301" r:id="rId10"/>
    <p:sldId id="280" r:id="rId11"/>
    <p:sldId id="281" r:id="rId12"/>
    <p:sldId id="282" r:id="rId13"/>
    <p:sldId id="302" r:id="rId14"/>
    <p:sldId id="303" r:id="rId15"/>
    <p:sldId id="283" r:id="rId16"/>
    <p:sldId id="284" r:id="rId17"/>
    <p:sldId id="304" r:id="rId18"/>
    <p:sldId id="305" r:id="rId19"/>
    <p:sldId id="285" r:id="rId20"/>
    <p:sldId id="286" r:id="rId21"/>
    <p:sldId id="287" r:id="rId22"/>
    <p:sldId id="288" r:id="rId23"/>
    <p:sldId id="289" r:id="rId24"/>
    <p:sldId id="306" r:id="rId25"/>
    <p:sldId id="307" r:id="rId26"/>
    <p:sldId id="308" r:id="rId27"/>
    <p:sldId id="290" r:id="rId28"/>
    <p:sldId id="291" r:id="rId29"/>
    <p:sldId id="292" r:id="rId30"/>
    <p:sldId id="309" r:id="rId31"/>
    <p:sldId id="310" r:id="rId32"/>
    <p:sldId id="267" r:id="rId33"/>
    <p:sldId id="293" r:id="rId34"/>
    <p:sldId id="294" r:id="rId35"/>
    <p:sldId id="295" r:id="rId36"/>
    <p:sldId id="311" r:id="rId37"/>
    <p:sldId id="312" r:id="rId38"/>
    <p:sldId id="313" r:id="rId39"/>
    <p:sldId id="296" r:id="rId40"/>
    <p:sldId id="297" r:id="rId41"/>
    <p:sldId id="298" r:id="rId42"/>
    <p:sldId id="314" r:id="rId43"/>
    <p:sldId id="315" r:id="rId4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北里　祐子" initials="北里　祐子" lastIdx="7" clrIdx="0">
    <p:extLst>
      <p:ext uri="{19B8F6BF-5375-455C-9EA6-DF929625EA0E}">
        <p15:presenceInfo xmlns:p15="http://schemas.microsoft.com/office/powerpoint/2012/main" userId="北里　祐子" providerId="None"/>
      </p:ext>
    </p:extLst>
  </p:cmAuthor>
  <p:cmAuthor id="2" name="木村 智美" initials="木村" lastIdx="5" clrIdx="1">
    <p:extLst>
      <p:ext uri="{19B8F6BF-5375-455C-9EA6-DF929625EA0E}">
        <p15:presenceInfo xmlns:p15="http://schemas.microsoft.com/office/powerpoint/2012/main" userId="S::t-kimura@outsourcing.co.jp::7a21c3a0-5179-4d85-9a83-4c8dbdfe4fb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DFF"/>
    <a:srgbClr val="AEE8D9"/>
    <a:srgbClr val="487EF6"/>
    <a:srgbClr val="4556F9"/>
    <a:srgbClr val="2D82FF"/>
    <a:srgbClr val="D2F2EA"/>
    <a:srgbClr val="009999"/>
    <a:srgbClr val="0060EE"/>
    <a:srgbClr val="0066FF"/>
    <a:srgbClr val="0089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548"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E109B-8A35-462D-BFB7-699F602DA453}" type="datetimeFigureOut">
              <a:rPr kumimoji="1" lang="ja-JP" altLang="en-US" smtClean="0"/>
              <a:t>2021/3/26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C5CACA-C0C9-4182-A65A-0495941A17B2}" type="slidenum">
              <a:rPr kumimoji="1" lang="ja-JP" altLang="en-US" smtClean="0"/>
              <a:t>‹#›</a:t>
            </a:fld>
            <a:endParaRPr kumimoji="1" lang="ja-JP" altLang="en-US"/>
          </a:p>
        </p:txBody>
      </p:sp>
    </p:spTree>
    <p:extLst>
      <p:ext uri="{BB962C8B-B14F-4D97-AF65-F5344CB8AC3E}">
        <p14:creationId xmlns:p14="http://schemas.microsoft.com/office/powerpoint/2010/main" val="20791594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8B0318-99BA-4397-9FEA-529EEA443FB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5204D50-1673-4038-813F-9013AB6228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8F2766D-76ED-4792-BFA8-13DB4827653B}"/>
              </a:ext>
            </a:extLst>
          </p:cNvPr>
          <p:cNvSpPr>
            <a:spLocks noGrp="1"/>
          </p:cNvSpPr>
          <p:nvPr>
            <p:ph type="dt" sz="half" idx="10"/>
          </p:nvPr>
        </p:nvSpPr>
        <p:spPr/>
        <p:txBody>
          <a:bodyPr/>
          <a:lstStyle/>
          <a:p>
            <a:fld id="{504E612B-DE54-4EBE-B53A-36371787D91D}"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609CE2B6-EFCC-4EC4-957E-71331E9E9A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478804-33A0-4C89-A28C-6549962023FF}"/>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4214449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0DB330-4CAA-4565-983E-8244162975F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81E297D-7DA6-4371-BB91-5AE869C545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7001128-487C-4525-A940-B13E1791A0E1}"/>
              </a:ext>
            </a:extLst>
          </p:cNvPr>
          <p:cNvSpPr>
            <a:spLocks noGrp="1"/>
          </p:cNvSpPr>
          <p:nvPr>
            <p:ph type="dt" sz="half" idx="10"/>
          </p:nvPr>
        </p:nvSpPr>
        <p:spPr/>
        <p:txBody>
          <a:bodyPr/>
          <a:lstStyle/>
          <a:p>
            <a:fld id="{B08D058F-43E3-4EC3-80B5-0175FC9C20F7}"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CADBBC4B-AFDA-40F6-A6BF-1506A4D33BD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A542BB-95E0-416F-85C7-D3942C4AC212}"/>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4174850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239AC76-D010-455A-A7E3-0EBC63E5498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014D3F8-8B60-4D57-9311-98155160C19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820D3B-E294-4AD7-A401-53DD463E96DF}"/>
              </a:ext>
            </a:extLst>
          </p:cNvPr>
          <p:cNvSpPr>
            <a:spLocks noGrp="1"/>
          </p:cNvSpPr>
          <p:nvPr>
            <p:ph type="dt" sz="half" idx="10"/>
          </p:nvPr>
        </p:nvSpPr>
        <p:spPr/>
        <p:txBody>
          <a:bodyPr/>
          <a:lstStyle/>
          <a:p>
            <a:fld id="{C3B6BBA7-70CB-4C55-8189-E4AEB0106AA5}"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19D7EB20-4BD0-4020-A429-4F890E834C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C3736D-B548-4515-9B13-5EEB7C4CDF63}"/>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1716541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551A20-859D-456B-A94A-961F1972B7F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38F7F22-BCCB-4667-A36E-17AA2CB405E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C95C554-27AA-4DDA-84B8-A516297F8B84}"/>
              </a:ext>
            </a:extLst>
          </p:cNvPr>
          <p:cNvSpPr>
            <a:spLocks noGrp="1"/>
          </p:cNvSpPr>
          <p:nvPr>
            <p:ph type="dt" sz="half" idx="10"/>
          </p:nvPr>
        </p:nvSpPr>
        <p:spPr/>
        <p:txBody>
          <a:bodyPr/>
          <a:lstStyle/>
          <a:p>
            <a:fld id="{D1DBFDE0-F037-42E8-8AF7-D9EBC93316DE}"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C20023AC-0EA7-4115-A52E-BF28EBC19F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DF45EB-A319-40C4-B352-A8C643AEB1AC}"/>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1574499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3E8664-558B-4681-853D-162545DB0B5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27B1C33-1DF6-4363-AD7F-E84DD4BF28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5ECFF28-2475-4221-AEE9-E3A7E7DDF3CE}"/>
              </a:ext>
            </a:extLst>
          </p:cNvPr>
          <p:cNvSpPr>
            <a:spLocks noGrp="1"/>
          </p:cNvSpPr>
          <p:nvPr>
            <p:ph type="dt" sz="half" idx="10"/>
          </p:nvPr>
        </p:nvSpPr>
        <p:spPr/>
        <p:txBody>
          <a:bodyPr/>
          <a:lstStyle/>
          <a:p>
            <a:fld id="{2851D5AF-0E9E-4EA7-A35E-E57187A2F82C}"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6CD77243-FF37-4A5C-A30A-18D1493F9F8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F3D1E1-C80D-4A9C-805D-7585FDDDC552}"/>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3597689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86C964-CE36-46ED-B293-52126C850A7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A41B8F4-5CE9-4B02-8EE8-B382603CAF5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50FD039-49CD-44E2-80F5-6F7E00F1E27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0BEDBD3-718C-4EAE-B769-DB16B55DBAD5}"/>
              </a:ext>
            </a:extLst>
          </p:cNvPr>
          <p:cNvSpPr>
            <a:spLocks noGrp="1"/>
          </p:cNvSpPr>
          <p:nvPr>
            <p:ph type="dt" sz="half" idx="10"/>
          </p:nvPr>
        </p:nvSpPr>
        <p:spPr/>
        <p:txBody>
          <a:bodyPr/>
          <a:lstStyle/>
          <a:p>
            <a:fld id="{C08A8FF2-6A8A-4F7A-90CA-B8A101ACFE98}" type="datetime1">
              <a:rPr kumimoji="1" lang="ja-JP" altLang="en-US" smtClean="0"/>
              <a:t>2021/3/26</a:t>
            </a:fld>
            <a:endParaRPr kumimoji="1" lang="ja-JP" altLang="en-US"/>
          </a:p>
        </p:txBody>
      </p:sp>
      <p:sp>
        <p:nvSpPr>
          <p:cNvPr id="6" name="フッター プレースホルダー 5">
            <a:extLst>
              <a:ext uri="{FF2B5EF4-FFF2-40B4-BE49-F238E27FC236}">
                <a16:creationId xmlns:a16="http://schemas.microsoft.com/office/drawing/2014/main" id="{BA4F4A05-E35F-45A9-B0F3-A3E94A986C9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6CC70CE-DE9B-461A-A0D2-2432086A2481}"/>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818780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9B1407-C148-4CB4-A00B-3593268B34E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96CB196-6F24-466F-8681-8E8A1240D2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C28180E-A250-41E6-A532-9143A97EF99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1E58EE5-BA34-4EF1-84B4-B2F5064336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28326D5-1BAE-474E-8B01-9D86D887ECD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8158389-096A-4BE6-96C6-A013F1A29BC9}"/>
              </a:ext>
            </a:extLst>
          </p:cNvPr>
          <p:cNvSpPr>
            <a:spLocks noGrp="1"/>
          </p:cNvSpPr>
          <p:nvPr>
            <p:ph type="dt" sz="half" idx="10"/>
          </p:nvPr>
        </p:nvSpPr>
        <p:spPr/>
        <p:txBody>
          <a:bodyPr/>
          <a:lstStyle/>
          <a:p>
            <a:fld id="{2EB34159-E2E2-4F4D-88D5-970ADC85231E}" type="datetime1">
              <a:rPr kumimoji="1" lang="ja-JP" altLang="en-US" smtClean="0"/>
              <a:t>2021/3/26</a:t>
            </a:fld>
            <a:endParaRPr kumimoji="1" lang="ja-JP" altLang="en-US"/>
          </a:p>
        </p:txBody>
      </p:sp>
      <p:sp>
        <p:nvSpPr>
          <p:cNvPr id="8" name="フッター プレースホルダー 7">
            <a:extLst>
              <a:ext uri="{FF2B5EF4-FFF2-40B4-BE49-F238E27FC236}">
                <a16:creationId xmlns:a16="http://schemas.microsoft.com/office/drawing/2014/main" id="{051AE898-6396-4700-8D1F-969FCD77DE7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04C2F1F-4C4A-4156-AC80-347B4975D8FA}"/>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1099007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165395-BC8A-48C2-AD58-3FE72142319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B13D816-B95A-4A70-BCB1-95A768B084BF}"/>
              </a:ext>
            </a:extLst>
          </p:cNvPr>
          <p:cNvSpPr>
            <a:spLocks noGrp="1"/>
          </p:cNvSpPr>
          <p:nvPr>
            <p:ph type="dt" sz="half" idx="10"/>
          </p:nvPr>
        </p:nvSpPr>
        <p:spPr/>
        <p:txBody>
          <a:bodyPr/>
          <a:lstStyle/>
          <a:p>
            <a:fld id="{7F549593-E594-48B4-AB7D-41D443ACD698}" type="datetime1">
              <a:rPr kumimoji="1" lang="ja-JP" altLang="en-US" smtClean="0"/>
              <a:t>2021/3/26</a:t>
            </a:fld>
            <a:endParaRPr kumimoji="1" lang="ja-JP" altLang="en-US"/>
          </a:p>
        </p:txBody>
      </p:sp>
      <p:sp>
        <p:nvSpPr>
          <p:cNvPr id="4" name="フッター プレースホルダー 3">
            <a:extLst>
              <a:ext uri="{FF2B5EF4-FFF2-40B4-BE49-F238E27FC236}">
                <a16:creationId xmlns:a16="http://schemas.microsoft.com/office/drawing/2014/main" id="{88F42F99-1DA6-4540-834F-F114AC17532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EF6D5B0-A73A-48E8-A9FD-B61CDC7FD81F}"/>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13786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19E36E7-597C-454C-894A-CBEEECD6DF23}"/>
              </a:ext>
            </a:extLst>
          </p:cNvPr>
          <p:cNvSpPr>
            <a:spLocks noGrp="1"/>
          </p:cNvSpPr>
          <p:nvPr>
            <p:ph type="dt" sz="half" idx="10"/>
          </p:nvPr>
        </p:nvSpPr>
        <p:spPr/>
        <p:txBody>
          <a:bodyPr/>
          <a:lstStyle/>
          <a:p>
            <a:fld id="{D165BCAD-3F93-418A-8B8B-48E9393A8B49}" type="datetime1">
              <a:rPr kumimoji="1" lang="ja-JP" altLang="en-US" smtClean="0"/>
              <a:t>2021/3/26</a:t>
            </a:fld>
            <a:endParaRPr kumimoji="1" lang="ja-JP" altLang="en-US"/>
          </a:p>
        </p:txBody>
      </p:sp>
      <p:sp>
        <p:nvSpPr>
          <p:cNvPr id="3" name="フッター プレースホルダー 2">
            <a:extLst>
              <a:ext uri="{FF2B5EF4-FFF2-40B4-BE49-F238E27FC236}">
                <a16:creationId xmlns:a16="http://schemas.microsoft.com/office/drawing/2014/main" id="{DB747EDC-ACA9-428A-A56D-61C2C753E26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C3FD2BE-1C8C-4303-90F2-6B5ACA749AF0}"/>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3826560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E4545F-DD08-40FB-A0E7-E11D26224EF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04C141-7EE5-49F9-80EC-E6B4710D4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8576ED-D994-4B48-B4C3-AF2374DB6E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1FE02FE-B453-4A87-A1BE-D8A1D5F6F103}"/>
              </a:ext>
            </a:extLst>
          </p:cNvPr>
          <p:cNvSpPr>
            <a:spLocks noGrp="1"/>
          </p:cNvSpPr>
          <p:nvPr>
            <p:ph type="dt" sz="half" idx="10"/>
          </p:nvPr>
        </p:nvSpPr>
        <p:spPr/>
        <p:txBody>
          <a:bodyPr/>
          <a:lstStyle/>
          <a:p>
            <a:fld id="{A1B13C05-807D-482F-A45C-8525C15032BE}" type="datetime1">
              <a:rPr kumimoji="1" lang="ja-JP" altLang="en-US" smtClean="0"/>
              <a:t>2021/3/26</a:t>
            </a:fld>
            <a:endParaRPr kumimoji="1" lang="ja-JP" altLang="en-US"/>
          </a:p>
        </p:txBody>
      </p:sp>
      <p:sp>
        <p:nvSpPr>
          <p:cNvPr id="6" name="フッター プレースホルダー 5">
            <a:extLst>
              <a:ext uri="{FF2B5EF4-FFF2-40B4-BE49-F238E27FC236}">
                <a16:creationId xmlns:a16="http://schemas.microsoft.com/office/drawing/2014/main" id="{D68A538D-49A2-4513-B35A-54EBC507256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847132-4608-49AA-AD47-4A9D06C74347}"/>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383288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5F5D29-482A-4C96-9440-1CA0B74019A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705B376-0984-475E-84C0-CC70498129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D4D11E3-6BD6-40A9-A4D0-2BF587F3E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F8E0593-AAB3-471E-8D2D-93493CFFD31C}"/>
              </a:ext>
            </a:extLst>
          </p:cNvPr>
          <p:cNvSpPr>
            <a:spLocks noGrp="1"/>
          </p:cNvSpPr>
          <p:nvPr>
            <p:ph type="dt" sz="half" idx="10"/>
          </p:nvPr>
        </p:nvSpPr>
        <p:spPr/>
        <p:txBody>
          <a:bodyPr/>
          <a:lstStyle/>
          <a:p>
            <a:fld id="{C07DCDF4-5204-4AFC-BEC8-870FDD7A4FF4}" type="datetime1">
              <a:rPr kumimoji="1" lang="ja-JP" altLang="en-US" smtClean="0"/>
              <a:t>2021/3/26</a:t>
            </a:fld>
            <a:endParaRPr kumimoji="1" lang="ja-JP" altLang="en-US"/>
          </a:p>
        </p:txBody>
      </p:sp>
      <p:sp>
        <p:nvSpPr>
          <p:cNvPr id="6" name="フッター プレースホルダー 5">
            <a:extLst>
              <a:ext uri="{FF2B5EF4-FFF2-40B4-BE49-F238E27FC236}">
                <a16:creationId xmlns:a16="http://schemas.microsoft.com/office/drawing/2014/main" id="{0335AD77-4FBF-4742-86DC-6B40FE80536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6D7907-1B95-44D7-8484-B261502195D1}"/>
              </a:ext>
            </a:extLst>
          </p:cNvPr>
          <p:cNvSpPr>
            <a:spLocks noGrp="1"/>
          </p:cNvSpPr>
          <p:nvPr>
            <p:ph type="sldNum" sz="quarter" idx="12"/>
          </p:nvPr>
        </p:nvSpPr>
        <p:spPr/>
        <p:txBody>
          <a:body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3162020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59D32CC-3990-4D14-8742-1340CB989A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10B066-7B6C-430A-8334-CDC0A7F5A1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A3553CC-CED3-4A96-869C-A7CC0B9AFD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2CA6C-E85D-4EC4-B0FD-D34BCD7DDBE9}" type="datetime1">
              <a:rPr kumimoji="1" lang="ja-JP" altLang="en-US" smtClean="0"/>
              <a:t>2021/3/26</a:t>
            </a:fld>
            <a:endParaRPr kumimoji="1" lang="ja-JP" altLang="en-US"/>
          </a:p>
        </p:txBody>
      </p:sp>
      <p:sp>
        <p:nvSpPr>
          <p:cNvPr id="5" name="フッター プレースホルダー 4">
            <a:extLst>
              <a:ext uri="{FF2B5EF4-FFF2-40B4-BE49-F238E27FC236}">
                <a16:creationId xmlns:a16="http://schemas.microsoft.com/office/drawing/2014/main" id="{7EAA3023-686F-4DDE-96CB-F06AED6640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B421D95-9108-49D2-9198-D9A91D019F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FE7BE-942B-4F1D-BE48-5F67BBBA84D4}" type="slidenum">
              <a:rPr kumimoji="1" lang="ja-JP" altLang="en-US" smtClean="0"/>
              <a:t>‹#›</a:t>
            </a:fld>
            <a:endParaRPr kumimoji="1" lang="ja-JP" altLang="en-US"/>
          </a:p>
        </p:txBody>
      </p:sp>
    </p:spTree>
    <p:extLst>
      <p:ext uri="{BB962C8B-B14F-4D97-AF65-F5344CB8AC3E}">
        <p14:creationId xmlns:p14="http://schemas.microsoft.com/office/powerpoint/2010/main" val="3858556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１日目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701460" y="1432064"/>
            <a:ext cx="2074218" cy="428213"/>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701460" y="2596254"/>
            <a:ext cx="2074218" cy="4284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1017504" y="3085524"/>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講師として把握しておくべき事項を整理し、説明できるようになること。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701460" y="3783993"/>
            <a:ext cx="2074218" cy="4284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1017504" y="4254117"/>
            <a:ext cx="10591905"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自身が設計開発した研修を、新人講師にどのように実施してもらうかを伝えるにあたり、講師にとって大切なことを</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則として伝えることを想定して、</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則を作成する。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701460" y="5301864"/>
            <a:ext cx="2074218" cy="4284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1017504" y="5787630"/>
            <a:ext cx="10678510" cy="369332"/>
          </a:xfrm>
          <a:prstGeom prst="rect">
            <a:avLst/>
          </a:prstGeom>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グループで</a:t>
            </a:r>
            <a:r>
              <a:rPr lang="en-US" altLang="ja-JP" dirty="0">
                <a:latin typeface="HG丸ｺﾞｼｯｸM-PRO" panose="020F0600000000000000" pitchFamily="50" charset="-128"/>
                <a:ea typeface="HG丸ｺﾞｼｯｸM-PRO" panose="020F0600000000000000" pitchFamily="50" charset="-128"/>
              </a:rPr>
              <a:t>1</a:t>
            </a:r>
            <a:r>
              <a:rPr lang="ja-JP" altLang="en-US" dirty="0">
                <a:latin typeface="HG丸ｺﾞｼｯｸM-PRO" panose="020F0600000000000000" pitchFamily="50" charset="-128"/>
                <a:ea typeface="HG丸ｺﾞｼｯｸM-PRO" panose="020F0600000000000000" pitchFamily="50" charset="-128"/>
              </a:rPr>
              <a:t>つ、検討結果の</a:t>
            </a:r>
            <a:r>
              <a:rPr lang="en-US" altLang="ja-JP" dirty="0">
                <a:latin typeface="HG丸ｺﾞｼｯｸM-PRO" panose="020F0600000000000000" pitchFamily="50" charset="-128"/>
                <a:ea typeface="HG丸ｺﾞｼｯｸM-PRO" panose="020F0600000000000000" pitchFamily="50" charset="-128"/>
              </a:rPr>
              <a:t>10</a:t>
            </a:r>
            <a:r>
              <a:rPr lang="ja-JP" altLang="en-US" dirty="0">
                <a:latin typeface="HG丸ｺﾞｼｯｸM-PRO" panose="020F0600000000000000" pitchFamily="50" charset="-128"/>
                <a:ea typeface="HG丸ｺﾞｼｯｸM-PRO" panose="020F0600000000000000" pitchFamily="50" charset="-128"/>
              </a:rPr>
              <a:t>則を発表する。</a:t>
            </a:r>
            <a:endParaRPr lang="ja-JP" altLang="ja-JP" dirty="0">
              <a:latin typeface="HG丸ｺﾞｼｯｸM-PRO" panose="020F0600000000000000" pitchFamily="50" charset="-128"/>
              <a:ea typeface="HG丸ｺﾞｼｯｸM-PRO" panose="020F0600000000000000" pitchFamily="50" charset="-128"/>
            </a:endParaRPr>
          </a:p>
        </p:txBody>
      </p:sp>
      <p:sp>
        <p:nvSpPr>
          <p:cNvPr id="19" name="正方形/長方形 18">
            <a:extLst>
              <a:ext uri="{FF2B5EF4-FFF2-40B4-BE49-F238E27FC236}">
                <a16:creationId xmlns:a16="http://schemas.microsoft.com/office/drawing/2014/main" id="{74150766-194C-4B16-B41E-C67CEDD7BCE7}"/>
              </a:ext>
            </a:extLst>
          </p:cNvPr>
          <p:cNvSpPr/>
          <p:nvPr/>
        </p:nvSpPr>
        <p:spPr>
          <a:xfrm>
            <a:off x="916920" y="1901608"/>
            <a:ext cx="10678510" cy="400110"/>
          </a:xfrm>
          <a:prstGeom prst="rect">
            <a:avLst/>
          </a:prstGeom>
        </p:spPr>
        <p:txBody>
          <a:bodyPr wrap="square">
            <a:spAutoFit/>
          </a:bodyPr>
          <a:lstStyle/>
          <a:p>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研修を実施するうえで大切な事</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則を作成する。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B961BF0F-06A8-4007-BDE0-A66BD274FE63}"/>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784214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３日目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701460" y="1432064"/>
            <a:ext cx="2074218" cy="428213"/>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701460" y="2647055"/>
            <a:ext cx="2074218" cy="428401"/>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1017504" y="3136326"/>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講師に必要な人間力について理解し、具体的な事例を交えてその必要性を説明できるようになること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701460" y="3894064"/>
            <a:ext cx="2074218" cy="4284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1017504" y="4372655"/>
            <a:ext cx="10591905" cy="1015663"/>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グループに割り当てられたテーマを活用するシーンを想定し、場面ごとの留意点、講師としての行動指針に挙げられる項目を検討し、</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則を作成する</a:t>
            </a:r>
            <a:endParaRPr lang="en-US" altLang="ja-JP" sz="2000" dirty="0">
              <a:latin typeface="HG丸ｺﾞｼｯｸM-PRO" panose="020F0600000000000000" pitchFamily="50" charset="-128"/>
              <a:ea typeface="HG丸ｺﾞｼｯｸM-PRO" panose="020F0600000000000000" pitchFamily="50" charset="-128"/>
            </a:endParaRPr>
          </a:p>
          <a:p>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テーマは次頁を参照</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701460" y="5471204"/>
            <a:ext cx="2074218" cy="4284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1017504" y="5948503"/>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グループで</a:t>
            </a:r>
            <a:r>
              <a:rPr lang="en-US" altLang="ja-JP" sz="2000" dirty="0">
                <a:latin typeface="HG丸ｺﾞｼｯｸM-PRO" panose="020F0600000000000000" pitchFamily="50" charset="-128"/>
                <a:ea typeface="HG丸ｺﾞｼｯｸM-PRO" panose="020F0600000000000000" pitchFamily="50" charset="-128"/>
              </a:rPr>
              <a:t>1</a:t>
            </a:r>
            <a:r>
              <a:rPr lang="ja-JP" altLang="en-US" sz="2000" dirty="0">
                <a:latin typeface="HG丸ｺﾞｼｯｸM-PRO" panose="020F0600000000000000" pitchFamily="50" charset="-128"/>
                <a:ea typeface="HG丸ｺﾞｼｯｸM-PRO" panose="020F0600000000000000" pitchFamily="50" charset="-128"/>
              </a:rPr>
              <a:t>つ、検討結果の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則を発表する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9" name="正方形/長方形 18">
            <a:extLst>
              <a:ext uri="{FF2B5EF4-FFF2-40B4-BE49-F238E27FC236}">
                <a16:creationId xmlns:a16="http://schemas.microsoft.com/office/drawing/2014/main" id="{74150766-194C-4B16-B41E-C67CEDD7BCE7}"/>
              </a:ext>
            </a:extLst>
          </p:cNvPr>
          <p:cNvSpPr/>
          <p:nvPr/>
        </p:nvSpPr>
        <p:spPr>
          <a:xfrm>
            <a:off x="916920" y="1901608"/>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場面ごとの留意点について、講師としての行動指針に挙げられる項目を検討し、</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則を作成する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F57C13E2-B08D-48E1-94CB-130C6541E7B5}"/>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949980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３日目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59B31494-DD2C-4C92-9FB4-337216BD7C1D}"/>
              </a:ext>
            </a:extLst>
          </p:cNvPr>
          <p:cNvSpPr txBox="1"/>
          <p:nvPr/>
        </p:nvSpPr>
        <p:spPr>
          <a:xfrm>
            <a:off x="1264703" y="1752164"/>
            <a:ext cx="2396708"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テーマ</a:t>
            </a:r>
          </a:p>
        </p:txBody>
      </p:sp>
      <p:graphicFrame>
        <p:nvGraphicFramePr>
          <p:cNvPr id="20" name="表 19">
            <a:extLst>
              <a:ext uri="{FF2B5EF4-FFF2-40B4-BE49-F238E27FC236}">
                <a16:creationId xmlns:a16="http://schemas.microsoft.com/office/drawing/2014/main" id="{CFE5DFE1-9EEA-4A77-A88E-32ADF627B99F}"/>
              </a:ext>
            </a:extLst>
          </p:cNvPr>
          <p:cNvGraphicFramePr>
            <a:graphicFrameLocks noGrp="1"/>
          </p:cNvGraphicFramePr>
          <p:nvPr/>
        </p:nvGraphicFramePr>
        <p:xfrm>
          <a:off x="2551557" y="2520823"/>
          <a:ext cx="7088886" cy="2057866"/>
        </p:xfrm>
        <a:graphic>
          <a:graphicData uri="http://schemas.openxmlformats.org/drawingml/2006/table">
            <a:tbl>
              <a:tblPr firstRow="1" bandRow="1">
                <a:tableStyleId>{5940675A-B579-460E-94D1-54222C63F5DA}</a:tableStyleId>
              </a:tblPr>
              <a:tblGrid>
                <a:gridCol w="7088886">
                  <a:extLst>
                    <a:ext uri="{9D8B030D-6E8A-4147-A177-3AD203B41FA5}">
                      <a16:colId xmlns:a16="http://schemas.microsoft.com/office/drawing/2014/main" val="4227775645"/>
                    </a:ext>
                  </a:extLst>
                </a:gridCol>
              </a:tblGrid>
              <a:tr h="485115">
                <a:tc>
                  <a:txBody>
                    <a:bodyPr/>
                    <a:lstStyle/>
                    <a:p>
                      <a:pPr algn="ctr"/>
                      <a:r>
                        <a:rPr kumimoji="1" lang="ja-JP" altLang="en-US" sz="2000" dirty="0">
                          <a:latin typeface="HG丸ｺﾞｼｯｸM-PRO" panose="020F0600000000000000" pitchFamily="50" charset="-128"/>
                          <a:ea typeface="HG丸ｺﾞｼｯｸM-PRO" panose="020F0600000000000000" pitchFamily="50" charset="-128"/>
                        </a:rPr>
                        <a:t>項　目</a:t>
                      </a:r>
                    </a:p>
                  </a:txBody>
                  <a:tcPr anchor="ctr">
                    <a:solidFill>
                      <a:srgbClr val="E1EDFF"/>
                    </a:solidFill>
                  </a:tcPr>
                </a:tc>
                <a:extLst>
                  <a:ext uri="{0D108BD9-81ED-4DB2-BD59-A6C34878D82A}">
                    <a16:rowId xmlns:a16="http://schemas.microsoft.com/office/drawing/2014/main" val="2837412611"/>
                  </a:ext>
                </a:extLst>
              </a:tr>
              <a:tr h="485115">
                <a:tc>
                  <a:txBody>
                    <a:bodyPr/>
                    <a:lstStyle/>
                    <a:p>
                      <a:r>
                        <a:rPr kumimoji="1" lang="ja-JP" altLang="en-US" sz="2000" dirty="0">
                          <a:latin typeface="HG丸ｺﾞｼｯｸM-PRO" panose="020F0600000000000000" pitchFamily="50" charset="-128"/>
                          <a:ea typeface="HG丸ｺﾞｼｯｸM-PRO" panose="020F0600000000000000" pitchFamily="50" charset="-128"/>
                        </a:rPr>
                        <a:t>グループ</a:t>
                      </a:r>
                      <a:r>
                        <a:rPr kumimoji="1" lang="en-US" altLang="ja-JP" sz="2000" dirty="0">
                          <a:latin typeface="HG丸ｺﾞｼｯｸM-PRO" panose="020F0600000000000000" pitchFamily="50" charset="-128"/>
                          <a:ea typeface="HG丸ｺﾞｼｯｸM-PRO" panose="020F0600000000000000" pitchFamily="50" charset="-128"/>
                        </a:rPr>
                        <a:t>A</a:t>
                      </a:r>
                      <a:r>
                        <a:rPr kumimoji="1" lang="ja-JP" altLang="en-US" sz="2000" dirty="0">
                          <a:latin typeface="HG丸ｺﾞｼｯｸM-PRO" panose="020F0600000000000000" pitchFamily="50" charset="-128"/>
                          <a:ea typeface="HG丸ｺﾞｼｯｸM-PRO" panose="020F0600000000000000" pitchFamily="50" charset="-128"/>
                        </a:rPr>
                        <a:t>　：クリティカルシンキング</a:t>
                      </a:r>
                    </a:p>
                  </a:txBody>
                  <a:tcPr anchor="ctr">
                    <a:noFill/>
                  </a:tcPr>
                </a:tc>
                <a:extLst>
                  <a:ext uri="{0D108BD9-81ED-4DB2-BD59-A6C34878D82A}">
                    <a16:rowId xmlns:a16="http://schemas.microsoft.com/office/drawing/2014/main" val="432999053"/>
                  </a:ext>
                </a:extLst>
              </a:tr>
              <a:tr h="543818">
                <a:tc>
                  <a:txBody>
                    <a:bodyPr/>
                    <a:lstStyle/>
                    <a:p>
                      <a:pPr marL="0" algn="l" defTabSz="914400" rtl="0" eaLnBrk="1" latinLnBrk="0" hangingPunct="1"/>
                      <a:r>
                        <a:rPr kumimoji="1" lang="ja-JP" altLang="en-US" sz="2000" kern="1200" dirty="0">
                          <a:solidFill>
                            <a:schemeClr val="tx1"/>
                          </a:solidFill>
                          <a:latin typeface="HG丸ｺﾞｼｯｸM-PRO" panose="020F0600000000000000" pitchFamily="50" charset="-128"/>
                          <a:ea typeface="HG丸ｺﾞｼｯｸM-PRO" panose="020F0600000000000000" pitchFamily="50" charset="-128"/>
                          <a:cs typeface="+mn-cs"/>
                        </a:rPr>
                        <a:t>グループ</a:t>
                      </a:r>
                      <a:r>
                        <a:rPr kumimoji="1" lang="en-US" altLang="ja-JP" sz="2000" kern="1200" dirty="0">
                          <a:solidFill>
                            <a:schemeClr val="tx1"/>
                          </a:solidFill>
                          <a:latin typeface="HG丸ｺﾞｼｯｸM-PRO" panose="020F0600000000000000" pitchFamily="50" charset="-128"/>
                          <a:ea typeface="HG丸ｺﾞｼｯｸM-PRO" panose="020F0600000000000000" pitchFamily="50" charset="-128"/>
                          <a:cs typeface="+mn-cs"/>
                        </a:rPr>
                        <a:t>B</a:t>
                      </a:r>
                      <a:r>
                        <a:rPr kumimoji="1" lang="ja-JP" altLang="en-US" sz="2000" kern="1200" dirty="0">
                          <a:solidFill>
                            <a:schemeClr val="tx1"/>
                          </a:solidFill>
                          <a:latin typeface="HG丸ｺﾞｼｯｸM-PRO" panose="020F0600000000000000" pitchFamily="50" charset="-128"/>
                          <a:ea typeface="HG丸ｺﾞｼｯｸM-PRO" panose="020F0600000000000000" pitchFamily="50" charset="-128"/>
                          <a:cs typeface="+mn-cs"/>
                        </a:rPr>
                        <a:t>　：エフェクティブ・ライティング</a:t>
                      </a:r>
                    </a:p>
                  </a:txBody>
                  <a:tcPr anchor="ctr">
                    <a:noFill/>
                  </a:tcPr>
                </a:tc>
                <a:extLst>
                  <a:ext uri="{0D108BD9-81ED-4DB2-BD59-A6C34878D82A}">
                    <a16:rowId xmlns:a16="http://schemas.microsoft.com/office/drawing/2014/main" val="3408273277"/>
                  </a:ext>
                </a:extLst>
              </a:tr>
              <a:tr h="543818">
                <a:tc>
                  <a:txBody>
                    <a:bodyPr/>
                    <a:lstStyle/>
                    <a:p>
                      <a:pPr marL="0" algn="l" defTabSz="914400" rtl="0" eaLnBrk="1" latinLnBrk="0" hangingPunct="1"/>
                      <a:r>
                        <a:rPr kumimoji="1" lang="ja-JP" altLang="en-US" sz="2000" kern="1200" dirty="0">
                          <a:solidFill>
                            <a:schemeClr val="tx1"/>
                          </a:solidFill>
                          <a:latin typeface="HG丸ｺﾞｼｯｸM-PRO" panose="020F0600000000000000" pitchFamily="50" charset="-128"/>
                          <a:ea typeface="HG丸ｺﾞｼｯｸM-PRO" panose="020F0600000000000000" pitchFamily="50" charset="-128"/>
                          <a:cs typeface="+mn-cs"/>
                        </a:rPr>
                        <a:t>グループ</a:t>
                      </a:r>
                      <a:r>
                        <a:rPr kumimoji="1" lang="en-US" altLang="ja-JP" sz="2000" kern="1200" dirty="0">
                          <a:solidFill>
                            <a:schemeClr val="tx1"/>
                          </a:solidFill>
                          <a:latin typeface="HG丸ｺﾞｼｯｸM-PRO" panose="020F0600000000000000" pitchFamily="50" charset="-128"/>
                          <a:ea typeface="HG丸ｺﾞｼｯｸM-PRO" panose="020F0600000000000000" pitchFamily="50" charset="-128"/>
                          <a:cs typeface="+mn-cs"/>
                        </a:rPr>
                        <a:t>C</a:t>
                      </a:r>
                      <a:r>
                        <a:rPr kumimoji="1" lang="ja-JP" altLang="en-US" sz="2000" kern="1200" dirty="0">
                          <a:solidFill>
                            <a:schemeClr val="tx1"/>
                          </a:solidFill>
                          <a:latin typeface="HG丸ｺﾞｼｯｸM-PRO" panose="020F0600000000000000" pitchFamily="50" charset="-128"/>
                          <a:ea typeface="HG丸ｺﾞｼｯｸM-PRO" panose="020F0600000000000000" pitchFamily="50" charset="-128"/>
                          <a:cs typeface="+mn-cs"/>
                        </a:rPr>
                        <a:t>　：問題解決力</a:t>
                      </a:r>
                    </a:p>
                  </a:txBody>
                  <a:tcPr anchor="ctr">
                    <a:noFill/>
                  </a:tcPr>
                </a:tc>
                <a:extLst>
                  <a:ext uri="{0D108BD9-81ED-4DB2-BD59-A6C34878D82A}">
                    <a16:rowId xmlns:a16="http://schemas.microsoft.com/office/drawing/2014/main" val="4199886050"/>
                  </a:ext>
                </a:extLst>
              </a:tr>
            </a:tbl>
          </a:graphicData>
        </a:graphic>
      </p:graphicFrame>
      <p:sp>
        <p:nvSpPr>
          <p:cNvPr id="6" name="フッター プレースホルダー 1">
            <a:extLst>
              <a:ext uri="{FF2B5EF4-FFF2-40B4-BE49-F238E27FC236}">
                <a16:creationId xmlns:a16="http://schemas.microsoft.com/office/drawing/2014/main" id="{061C87B5-8781-47BA-BB75-A72F3BDEAB51}"/>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058917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３日目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57AA5B6-9C43-424E-8318-892F3670E02E}"/>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9" name="表 8">
            <a:extLst>
              <a:ext uri="{FF2B5EF4-FFF2-40B4-BE49-F238E27FC236}">
                <a16:creationId xmlns:a16="http://schemas.microsoft.com/office/drawing/2014/main" id="{CAB34CEF-7716-4974-92F0-A5F53E90B357}"/>
              </a:ext>
            </a:extLst>
          </p:cNvPr>
          <p:cNvGraphicFramePr>
            <a:graphicFrameLocks noGrp="1"/>
          </p:cNvGraphicFramePr>
          <p:nvPr>
            <p:extLst>
              <p:ext uri="{D42A27DB-BD31-4B8C-83A1-F6EECF244321}">
                <p14:modId xmlns:p14="http://schemas.microsoft.com/office/powerpoint/2010/main" val="1648315610"/>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6" name="フッター プレースホルダー 1">
            <a:extLst>
              <a:ext uri="{FF2B5EF4-FFF2-40B4-BE49-F238E27FC236}">
                <a16:creationId xmlns:a16="http://schemas.microsoft.com/office/drawing/2014/main" id="{3DAD566B-6373-4DF5-861B-16F3FFD5F76C}"/>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483461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4004439" y="3377730"/>
          <a:ext cx="6712329"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505157">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3327398"/>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545026"/>
            <a:ext cx="11235558" cy="4844998"/>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2099442"/>
            <a:ext cx="1075006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講師としての行動指針に挙げられる項目を検討し、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a:t>
            </a:r>
            <a:r>
              <a:rPr lang="en-US" altLang="ja-JP" sz="2800" b="1" u="sng" dirty="0">
                <a:latin typeface="ＭＳ Ｐゴシック" panose="020B0600070205080204" pitchFamily="50" charset="-128"/>
                <a:ea typeface="ＭＳ Ｐゴシック" panose="020B0600070205080204" pitchFamily="50" charset="-128"/>
              </a:rPr>
              <a:t>10</a:t>
            </a:r>
            <a:r>
              <a:rPr lang="ja-JP" altLang="en-US" sz="2800" b="1" u="sng" dirty="0">
                <a:latin typeface="ＭＳ Ｐゴシック" panose="020B0600070205080204" pitchFamily="50" charset="-128"/>
                <a:ea typeface="ＭＳ Ｐゴシック" panose="020B0600070205080204" pitchFamily="50" charset="-128"/>
              </a:rPr>
              <a:t>則を作成する</a:t>
            </a:r>
            <a:endParaRPr lang="ja-JP" altLang="en-US" sz="2400" b="1" u="sng"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14696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３日目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人間力</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３日目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9" name="フッター プレースホルダー 1">
            <a:extLst>
              <a:ext uri="{FF2B5EF4-FFF2-40B4-BE49-F238E27FC236}">
                <a16:creationId xmlns:a16="http://schemas.microsoft.com/office/drawing/2014/main" id="{D92878B8-3E75-4C3E-82EB-DBE080273C8D}"/>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070480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３日目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33C5F96C-AD0F-4ED8-840C-F6CAFFC38D2B}"/>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07EE7CAD-8CE3-4473-B73F-AF603EF5557E}"/>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ja-JP" altLang="en-US" dirty="0">
              <a:solidFill>
                <a:schemeClr val="tx1"/>
              </a:solidFill>
            </a:endParaRPr>
          </a:p>
        </p:txBody>
      </p:sp>
      <p:sp>
        <p:nvSpPr>
          <p:cNvPr id="7" name="テキスト ボックス 6">
            <a:extLst>
              <a:ext uri="{FF2B5EF4-FFF2-40B4-BE49-F238E27FC236}">
                <a16:creationId xmlns:a16="http://schemas.microsoft.com/office/drawing/2014/main" id="{D40BB6BF-E436-4684-A472-199EABE6075E}"/>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8" name="フッター プレースホルダー 1">
            <a:extLst>
              <a:ext uri="{FF2B5EF4-FFF2-40B4-BE49-F238E27FC236}">
                <a16:creationId xmlns:a16="http://schemas.microsoft.com/office/drawing/2014/main" id="{9D374B95-4B72-4BBE-AE65-C1CE807FEE1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771590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４日目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37696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1905790"/>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講師の登壇能力は通常のプレゼンテーション能力とどのような差異があるのかを検討する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575575"/>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111046"/>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講師に必要な登壇能力について理解し、具体的な事例を交えてその必要性を説明できるようになること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3911360"/>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443402"/>
            <a:ext cx="10815145" cy="923330"/>
          </a:xfrm>
          <a:prstGeom prst="rect">
            <a:avLst/>
          </a:prstGeom>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「インストラクション能力」及び「ファシリテーション能力」の２つのテーマについて、受講者目線での場面ごとの留意点及び講師として意識すべき点について、プレゼンテーション能力との違いを検討する</a:t>
            </a:r>
            <a:endParaRPr lang="en-US" altLang="ja-JP" dirty="0">
              <a:latin typeface="HG丸ｺﾞｼｯｸM-PRO" panose="020F0600000000000000" pitchFamily="50" charset="-128"/>
              <a:ea typeface="HG丸ｺﾞｼｯｸM-PRO" panose="020F0600000000000000" pitchFamily="50" charset="-128"/>
            </a:endParaRP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748606"/>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180960"/>
            <a:ext cx="10678510" cy="369332"/>
          </a:xfrm>
          <a:prstGeom prst="rect">
            <a:avLst/>
          </a:prstGeom>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グループで１つ、検討結果を発表する</a:t>
            </a:r>
            <a:endParaRPr lang="ja-JP" altLang="ja-JP"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3EE8625D-EECE-4BEA-A37D-224C76B35C6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965017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４日目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4169FBE6-1D3A-4F03-8B12-7545BE995570}"/>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9" name="表 8">
            <a:extLst>
              <a:ext uri="{FF2B5EF4-FFF2-40B4-BE49-F238E27FC236}">
                <a16:creationId xmlns:a16="http://schemas.microsoft.com/office/drawing/2014/main" id="{C8495484-EFDF-4797-8377-3CB403252BD8}"/>
              </a:ext>
            </a:extLst>
          </p:cNvPr>
          <p:cNvGraphicFramePr>
            <a:graphicFrameLocks noGrp="1"/>
          </p:cNvGraphicFramePr>
          <p:nvPr>
            <p:extLst>
              <p:ext uri="{D42A27DB-BD31-4B8C-83A1-F6EECF244321}">
                <p14:modId xmlns:p14="http://schemas.microsoft.com/office/powerpoint/2010/main" val="1648315610"/>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6" name="フッター プレースホルダー 1">
            <a:extLst>
              <a:ext uri="{FF2B5EF4-FFF2-40B4-BE49-F238E27FC236}">
                <a16:creationId xmlns:a16="http://schemas.microsoft.com/office/drawing/2014/main" id="{1056F09E-4B16-40D7-BED3-DA4D77CF83C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982893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3818173" y="3446322"/>
          <a:ext cx="6712329"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505157">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6" name="正方形/長方形 5">
            <a:extLst>
              <a:ext uri="{FF2B5EF4-FFF2-40B4-BE49-F238E27FC236}">
                <a16:creationId xmlns:a16="http://schemas.microsoft.com/office/drawing/2014/main" id="{1CF4EB87-321A-4C38-BC4E-B73FE9CE8EFA}"/>
              </a:ext>
            </a:extLst>
          </p:cNvPr>
          <p:cNvSpPr/>
          <p:nvPr/>
        </p:nvSpPr>
        <p:spPr>
          <a:xfrm>
            <a:off x="565606" y="1545026"/>
            <a:ext cx="11235558" cy="490534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2142578"/>
            <a:ext cx="1075006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講師の登壇能力は通常のプレゼンテーション能力と</a:t>
            </a:r>
            <a:endParaRPr lang="en-US" altLang="ja-JP" sz="2800" b="1" u="sng"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a:t>
            </a:r>
            <a:r>
              <a:rPr lang="ja-JP" altLang="en-US" sz="2800" b="1" u="sng" dirty="0">
                <a:latin typeface="ＭＳ Ｐゴシック" panose="020B0600070205080204" pitchFamily="50" charset="-128"/>
                <a:ea typeface="ＭＳ Ｐゴシック" panose="020B0600070205080204" pitchFamily="50" charset="-128"/>
              </a:rPr>
              <a:t>どのような差異があるのかを検討する</a:t>
            </a: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14696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４日目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登壇力</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４日目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10" name="テキスト ボックス 9">
            <a:extLst>
              <a:ext uri="{FF2B5EF4-FFF2-40B4-BE49-F238E27FC236}">
                <a16:creationId xmlns:a16="http://schemas.microsoft.com/office/drawing/2014/main" id="{2BBEA0E5-608F-460E-A4B2-634875716A62}"/>
              </a:ext>
            </a:extLst>
          </p:cNvPr>
          <p:cNvSpPr txBox="1"/>
          <p:nvPr/>
        </p:nvSpPr>
        <p:spPr>
          <a:xfrm>
            <a:off x="1446290" y="3414837"/>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9" name="フッター プレースホルダー 1">
            <a:extLst>
              <a:ext uri="{FF2B5EF4-FFF2-40B4-BE49-F238E27FC236}">
                <a16:creationId xmlns:a16="http://schemas.microsoft.com/office/drawing/2014/main" id="{3225DFFC-6948-4979-9031-6A09544436F5}"/>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133505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４日目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2" name="テキスト ボックス 1">
            <a:extLst>
              <a:ext uri="{FF2B5EF4-FFF2-40B4-BE49-F238E27FC236}">
                <a16:creationId xmlns:a16="http://schemas.microsoft.com/office/drawing/2014/main" id="{A5D9AB1C-1495-4495-AF3A-98FE8A2C80D6}"/>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C9492C45-1085-4877-A8C7-DC155C0BED61}"/>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7" name="テキスト ボックス 6">
            <a:extLst>
              <a:ext uri="{FF2B5EF4-FFF2-40B4-BE49-F238E27FC236}">
                <a16:creationId xmlns:a16="http://schemas.microsoft.com/office/drawing/2014/main" id="{11DEF6BE-6328-4FEE-9142-67F0600CE6AC}"/>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8" name="フッター プレースホルダー 1">
            <a:extLst>
              <a:ext uri="{FF2B5EF4-FFF2-40B4-BE49-F238E27FC236}">
                <a16:creationId xmlns:a16="http://schemas.microsoft.com/office/drawing/2014/main" id="{335242F3-C706-42C5-814E-66241AB65558}"/>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4213016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５日目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38712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1879374"/>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講義・実習冒頭の進め方について、ロールプレイを実施する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516063"/>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015987"/>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講義・実習冒頭の進め方について、ロールプレイと相互評価を通じて、講義・実習の導入が適切に実施できるようになること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3940189"/>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407271"/>
            <a:ext cx="10815145" cy="1015663"/>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グループ内の</a:t>
            </a:r>
            <a:r>
              <a:rPr lang="en-US" altLang="ja-JP" sz="2000" dirty="0">
                <a:latin typeface="HG丸ｺﾞｼｯｸM-PRO" panose="020F0600000000000000" pitchFamily="50" charset="-128"/>
                <a:ea typeface="HG丸ｺﾞｼｯｸM-PRO" panose="020F0600000000000000" pitchFamily="50" charset="-128"/>
              </a:rPr>
              <a:t>3</a:t>
            </a:r>
            <a:r>
              <a:rPr lang="ja-JP" altLang="en-US" sz="2000" dirty="0">
                <a:latin typeface="HG丸ｺﾞｼｯｸM-PRO" panose="020F0600000000000000" pitchFamily="50" charset="-128"/>
                <a:ea typeface="HG丸ｺﾞｼｯｸM-PRO" panose="020F0600000000000000" pitchFamily="50" charset="-128"/>
              </a:rPr>
              <a:t>名がロールプレイを実施し、フィードバックシートを用いて、受講者同士で相互チェック（各項目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点満点）の上、実施者にフィードバックを行う。フィードバックを踏まえ、講義・実施の導入時にはどのような点に留意すべきかをグループでまとめる</a:t>
            </a: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564113"/>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107784"/>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グループで１つ、検討結果を発表する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8D83D972-146C-4665-B744-5B6E79482779}"/>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786926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１日目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8" name="表 7">
            <a:extLst>
              <a:ext uri="{FF2B5EF4-FFF2-40B4-BE49-F238E27FC236}">
                <a16:creationId xmlns:a16="http://schemas.microsoft.com/office/drawing/2014/main" id="{01946E64-735E-42B8-A724-F0A8018862A0}"/>
              </a:ext>
            </a:extLst>
          </p:cNvPr>
          <p:cNvGraphicFramePr>
            <a:graphicFrameLocks noGrp="1"/>
          </p:cNvGraphicFramePr>
          <p:nvPr>
            <p:extLst>
              <p:ext uri="{D42A27DB-BD31-4B8C-83A1-F6EECF244321}">
                <p14:modId xmlns:p14="http://schemas.microsoft.com/office/powerpoint/2010/main" val="45669902"/>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6" name="フッター プレースホルダー 1">
            <a:extLst>
              <a:ext uri="{FF2B5EF4-FFF2-40B4-BE49-F238E27FC236}">
                <a16:creationId xmlns:a16="http://schemas.microsoft.com/office/drawing/2014/main" id="{27E38D9B-0EB1-4F62-9E7C-E0C04319E326}"/>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640864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５日目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lang="ja-JP" altLang="en-US" sz="2000" b="1" dirty="0">
                <a:solidFill>
                  <a:schemeClr val="bg1"/>
                </a:solidFill>
                <a:latin typeface="HG丸ｺﾞｼｯｸM-PRO" panose="020F0600000000000000" pitchFamily="50" charset="-128"/>
                <a:ea typeface="HG丸ｺﾞｼｯｸM-PRO" panose="020F0600000000000000" pitchFamily="50" charset="-128"/>
              </a:rPr>
              <a:t>グループワーク実施方法</a:t>
            </a:r>
            <a:endParaRPr kumimoji="1" lang="ja-JP" altLang="en-US" sz="20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4" name="正方形/長方形 3">
            <a:extLst>
              <a:ext uri="{FF2B5EF4-FFF2-40B4-BE49-F238E27FC236}">
                <a16:creationId xmlns:a16="http://schemas.microsoft.com/office/drawing/2014/main" id="{61B0549C-7E65-4F35-B392-13C99863C0D3}"/>
              </a:ext>
            </a:extLst>
          </p:cNvPr>
          <p:cNvSpPr/>
          <p:nvPr/>
        </p:nvSpPr>
        <p:spPr>
          <a:xfrm>
            <a:off x="1001485" y="2136338"/>
            <a:ext cx="10267405" cy="3170099"/>
          </a:xfrm>
          <a:prstGeom prst="rect">
            <a:avLst/>
          </a:prstGeom>
        </p:spPr>
        <p:txBody>
          <a:bodyPr wrap="square">
            <a:spAutoFit/>
          </a:bodyPr>
          <a:lstStyle/>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ロールプレイは</a:t>
            </a:r>
            <a:r>
              <a:rPr lang="en-US" altLang="ja-JP" sz="2000" dirty="0">
                <a:latin typeface="HG丸ｺﾞｼｯｸM-PRO" panose="020F0600000000000000" pitchFamily="50" charset="-128"/>
                <a:ea typeface="HG丸ｺﾞｼｯｸM-PRO" panose="020F0600000000000000" pitchFamily="50" charset="-128"/>
              </a:rPr>
              <a:t>1</a:t>
            </a:r>
            <a:r>
              <a:rPr lang="ja-JP" altLang="en-US" sz="2000" dirty="0">
                <a:latin typeface="HG丸ｺﾞｼｯｸM-PRO" panose="020F0600000000000000" pitchFamily="50" charset="-128"/>
                <a:ea typeface="HG丸ｺﾞｼｯｸM-PRO" panose="020F0600000000000000" pitchFamily="50" charset="-128"/>
              </a:rPr>
              <a:t>人あたり</a:t>
            </a:r>
            <a:r>
              <a:rPr lang="en-US" altLang="ja-JP" sz="2000" dirty="0">
                <a:latin typeface="HG丸ｺﾞｼｯｸM-PRO" panose="020F0600000000000000" pitchFamily="50" charset="-128"/>
                <a:ea typeface="HG丸ｺﾞｼｯｸM-PRO" panose="020F0600000000000000" pitchFamily="50" charset="-128"/>
              </a:rPr>
              <a:t>5</a:t>
            </a:r>
            <a:r>
              <a:rPr lang="ja-JP" altLang="en-US" sz="2000" dirty="0">
                <a:latin typeface="HG丸ｺﾞｼｯｸM-PRO" panose="020F0600000000000000" pitchFamily="50" charset="-128"/>
                <a:ea typeface="HG丸ｺﾞｼｯｸM-PRO" panose="020F0600000000000000" pitchFamily="50" charset="-128"/>
              </a:rPr>
              <a:t>分目安（自己紹介含む）</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ロールプレイ実施以外の受講者は、ロールプレイ内容についてフィードバックシート（各項目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点満点）を使用して評点を付ける（適宜コメント記載）</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受講者同士での評価は、受講者の成績評価には直接影響いたしません</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ロールプレイ実施後は、ロールプレイ実施者に対するフィードバックを行う</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ロールプレイにおける各自へのフィードバックを基に、講義・実習の導入時にどのような点が留意すべきポイントか、具体例と共にグループでまとめる</a:t>
            </a:r>
            <a:endParaRPr lang="ja-JP" altLang="en-US" sz="2000" b="0" i="0" dirty="0">
              <a:effectLst/>
              <a:latin typeface="HG丸ｺﾞｼｯｸM-PRO" panose="020F0600000000000000" pitchFamily="50" charset="-128"/>
              <a:ea typeface="HG丸ｺﾞｼｯｸM-PRO" panose="020F0600000000000000" pitchFamily="50" charset="-128"/>
            </a:endParaRPr>
          </a:p>
        </p:txBody>
      </p:sp>
      <p:sp>
        <p:nvSpPr>
          <p:cNvPr id="6" name="フッター プレースホルダー 1">
            <a:extLst>
              <a:ext uri="{FF2B5EF4-FFF2-40B4-BE49-F238E27FC236}">
                <a16:creationId xmlns:a16="http://schemas.microsoft.com/office/drawing/2014/main" id="{F4790463-5505-4CE2-8A0A-CF71DD38385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6518602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５日目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161411"/>
            <a:ext cx="3623652"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4" name="表 3">
            <a:extLst>
              <a:ext uri="{FF2B5EF4-FFF2-40B4-BE49-F238E27FC236}">
                <a16:creationId xmlns:a16="http://schemas.microsoft.com/office/drawing/2014/main" id="{07AF0A39-9403-4B6E-A84A-DC25F6D5FEC1}"/>
              </a:ext>
            </a:extLst>
          </p:cNvPr>
          <p:cNvGraphicFramePr>
            <a:graphicFrameLocks noGrp="1"/>
          </p:cNvGraphicFramePr>
          <p:nvPr>
            <p:extLst>
              <p:ext uri="{D42A27DB-BD31-4B8C-83A1-F6EECF244321}">
                <p14:modId xmlns:p14="http://schemas.microsoft.com/office/powerpoint/2010/main" val="1533381291"/>
              </p:ext>
            </p:extLst>
          </p:nvPr>
        </p:nvGraphicFramePr>
        <p:xfrm>
          <a:off x="1022733" y="1861937"/>
          <a:ext cx="10354270" cy="4077843"/>
        </p:xfrm>
        <a:graphic>
          <a:graphicData uri="http://schemas.openxmlformats.org/drawingml/2006/table">
            <a:tbl>
              <a:tblPr firstRow="1" firstCol="1" bandRow="1"/>
              <a:tblGrid>
                <a:gridCol w="3350963">
                  <a:extLst>
                    <a:ext uri="{9D8B030D-6E8A-4147-A177-3AD203B41FA5}">
                      <a16:colId xmlns:a16="http://schemas.microsoft.com/office/drawing/2014/main" val="971849271"/>
                    </a:ext>
                  </a:extLst>
                </a:gridCol>
                <a:gridCol w="5409282">
                  <a:extLst>
                    <a:ext uri="{9D8B030D-6E8A-4147-A177-3AD203B41FA5}">
                      <a16:colId xmlns:a16="http://schemas.microsoft.com/office/drawing/2014/main" val="3855330582"/>
                    </a:ext>
                  </a:extLst>
                </a:gridCol>
                <a:gridCol w="1594025">
                  <a:extLst>
                    <a:ext uri="{9D8B030D-6E8A-4147-A177-3AD203B41FA5}">
                      <a16:colId xmlns:a16="http://schemas.microsoft.com/office/drawing/2014/main" val="422957792"/>
                    </a:ext>
                  </a:extLst>
                </a:gridCol>
              </a:tblGrid>
              <a:tr h="451129">
                <a:tc gridSpan="2">
                  <a:txBody>
                    <a:bodyPr/>
                    <a:lstStyle/>
                    <a:p>
                      <a:pPr marL="243840" marR="24130" indent="-14605"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実施事項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pPr marL="243840" marR="24130" indent="-14605" algn="ctr">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a:txBody>
                    <a:bodyPr/>
                    <a:lstStyle/>
                    <a:p>
                      <a:pPr marL="1270" marR="24130" indent="-14605"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時間</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994697090"/>
                  </a:ext>
                </a:extLst>
              </a:tr>
              <a:tr h="451129">
                <a:tc gridSpan="2">
                  <a:txBody>
                    <a:bodyPr/>
                    <a:lstStyle/>
                    <a:p>
                      <a:pPr marL="19685" indent="-127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１．グループワークの概要説明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355390"/>
                  </a:ext>
                </a:extLst>
              </a:tr>
              <a:tr h="1468111">
                <a:tc>
                  <a:txBody>
                    <a:bodyPr/>
                    <a:lstStyle/>
                    <a:p>
                      <a:pPr marL="19685" indent="-1270">
                        <a:spcAft>
                          <a:spcPts val="0"/>
                        </a:spcAft>
                      </a:pP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２．グループワーク</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１</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endPar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・グループメンバーの自己紹介、役割分担</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・ロールプレイ実施</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（各人へのフィードバック込み）</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※ロールプレイは</a:t>
                      </a:r>
                      <a:r>
                        <a:rPr kumimoji="1" lang="en-US"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1</a:t>
                      </a:r>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人５分目安</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90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582484"/>
                  </a:ext>
                </a:extLst>
              </a:tr>
              <a:tr h="451129">
                <a:tc gridSpan="2">
                  <a:txBody>
                    <a:bodyPr/>
                    <a:lstStyle/>
                    <a:p>
                      <a:pPr marL="19685" indent="-127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休憩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1050" kern="10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2345463"/>
                  </a:ext>
                </a:extLst>
              </a:tr>
              <a:tr h="805216">
                <a:tc>
                  <a:txBody>
                    <a:bodyPr/>
                    <a:lstStyle/>
                    <a:p>
                      <a:pPr marL="19685" indent="-1270">
                        <a:spcAft>
                          <a:spcPts val="0"/>
                        </a:spcAft>
                      </a:pP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３．グループワーク</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２</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endPar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・ポイントのまとめ</a:t>
                      </a:r>
                    </a:p>
                    <a:p>
                      <a:pPr marL="22860"/>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60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10342"/>
                  </a:ext>
                </a:extLst>
              </a:tr>
              <a:tr h="451129">
                <a:tc gridSpan="2">
                  <a:txBody>
                    <a:bodyPr/>
                    <a:lstStyle/>
                    <a:p>
                      <a:pPr marL="19685" indent="-127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４．発表・講評、全体まとめ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9507398"/>
                  </a:ext>
                </a:extLst>
              </a:tr>
            </a:tbl>
          </a:graphicData>
        </a:graphic>
      </p:graphicFrame>
      <p:sp>
        <p:nvSpPr>
          <p:cNvPr id="6" name="フッター プレースホルダー 1">
            <a:extLst>
              <a:ext uri="{FF2B5EF4-FFF2-40B4-BE49-F238E27FC236}">
                <a16:creationId xmlns:a16="http://schemas.microsoft.com/office/drawing/2014/main" id="{872D7E39-681A-443F-9CA1-FC532E7BF8B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821090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6167" y="97844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319692" y="279260"/>
            <a:ext cx="6776214" cy="584775"/>
          </a:xfrm>
          <a:prstGeom prst="rect">
            <a:avLst/>
          </a:prstGeom>
        </p:spPr>
        <p:txBody>
          <a:bodyPr wrap="non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ロールプレイ用「モデル研修」①</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graphicFrame>
        <p:nvGraphicFramePr>
          <p:cNvPr id="3" name="表 4">
            <a:extLst>
              <a:ext uri="{FF2B5EF4-FFF2-40B4-BE49-F238E27FC236}">
                <a16:creationId xmlns:a16="http://schemas.microsoft.com/office/drawing/2014/main" id="{0F8175B4-E2A7-4D25-B6D8-8C3BCC0B15DA}"/>
              </a:ext>
            </a:extLst>
          </p:cNvPr>
          <p:cNvGraphicFramePr>
            <a:graphicFrameLocks noGrp="1"/>
          </p:cNvGraphicFramePr>
          <p:nvPr>
            <p:extLst>
              <p:ext uri="{D42A27DB-BD31-4B8C-83A1-F6EECF244321}">
                <p14:modId xmlns:p14="http://schemas.microsoft.com/office/powerpoint/2010/main" val="2664724963"/>
              </p:ext>
            </p:extLst>
          </p:nvPr>
        </p:nvGraphicFramePr>
        <p:xfrm>
          <a:off x="389349" y="1510006"/>
          <a:ext cx="7053670" cy="3562755"/>
        </p:xfrm>
        <a:graphic>
          <a:graphicData uri="http://schemas.openxmlformats.org/drawingml/2006/table">
            <a:tbl>
              <a:tblPr firstRow="1" bandRow="1">
                <a:tableStyleId>{5940675A-B579-460E-94D1-54222C63F5DA}</a:tableStyleId>
              </a:tblPr>
              <a:tblGrid>
                <a:gridCol w="1166853">
                  <a:extLst>
                    <a:ext uri="{9D8B030D-6E8A-4147-A177-3AD203B41FA5}">
                      <a16:colId xmlns:a16="http://schemas.microsoft.com/office/drawing/2014/main" val="1544080666"/>
                    </a:ext>
                  </a:extLst>
                </a:gridCol>
                <a:gridCol w="5886817">
                  <a:extLst>
                    <a:ext uri="{9D8B030D-6E8A-4147-A177-3AD203B41FA5}">
                      <a16:colId xmlns:a16="http://schemas.microsoft.com/office/drawing/2014/main" val="483356968"/>
                    </a:ext>
                  </a:extLst>
                </a:gridCol>
              </a:tblGrid>
              <a:tr h="908074">
                <a:tc>
                  <a:txBody>
                    <a:bodyPr/>
                    <a:lstStyle/>
                    <a:p>
                      <a:r>
                        <a:rPr lang="ja-JP" altLang="en-US" sz="1200" dirty="0">
                          <a:latin typeface="HG丸ｺﾞｼｯｸM-PRO" panose="020F0600000000000000" pitchFamily="50" charset="-128"/>
                          <a:ea typeface="HG丸ｺﾞｼｯｸM-PRO" panose="020F0600000000000000" pitchFamily="50" charset="-128"/>
                        </a:rPr>
                        <a:t>コース概要</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en-US" altLang="ja-JP" sz="1200" dirty="0">
                          <a:latin typeface="HG丸ｺﾞｼｯｸM-PRO" panose="020F0600000000000000" pitchFamily="50" charset="-128"/>
                          <a:ea typeface="HG丸ｺﾞｼｯｸM-PRO" panose="020F0600000000000000" pitchFamily="50" charset="-128"/>
                        </a:rPr>
                        <a:t>HTML</a:t>
                      </a:r>
                      <a:r>
                        <a:rPr lang="ja-JP" altLang="en-US" sz="1200" dirty="0">
                          <a:latin typeface="HG丸ｺﾞｼｯｸM-PRO" panose="020F0600000000000000" pitchFamily="50" charset="-128"/>
                          <a:ea typeface="HG丸ｺﾞｼｯｸM-PRO" panose="020F0600000000000000" pitchFamily="50" charset="-128"/>
                        </a:rPr>
                        <a:t>と</a:t>
                      </a:r>
                      <a:r>
                        <a:rPr lang="en-US" altLang="ja-JP" sz="1200" dirty="0">
                          <a:latin typeface="HG丸ｺﾞｼｯｸM-PRO" panose="020F0600000000000000" pitchFamily="50" charset="-128"/>
                          <a:ea typeface="HG丸ｺﾞｼｯｸM-PRO" panose="020F0600000000000000" pitchFamily="50" charset="-128"/>
                        </a:rPr>
                        <a:t>CSS</a:t>
                      </a:r>
                      <a:r>
                        <a:rPr lang="ja-JP" altLang="en-US" sz="1200" dirty="0">
                          <a:latin typeface="HG丸ｺﾞｼｯｸM-PRO" panose="020F0600000000000000" pitchFamily="50" charset="-128"/>
                          <a:ea typeface="HG丸ｺﾞｼｯｸM-PRO" panose="020F0600000000000000" pitchFamily="50" charset="-128"/>
                        </a:rPr>
                        <a:t>によるホームページ作成方法について、講義およびテキストエディタを使用した実習によって学習します。基本的な</a:t>
                      </a:r>
                      <a:r>
                        <a:rPr lang="en-US" altLang="ja-JP" sz="1200" dirty="0">
                          <a:latin typeface="HG丸ｺﾞｼｯｸM-PRO" panose="020F0600000000000000" pitchFamily="50" charset="-128"/>
                          <a:ea typeface="HG丸ｺﾞｼｯｸM-PRO" panose="020F0600000000000000" pitchFamily="50" charset="-128"/>
                        </a:rPr>
                        <a:t>HTML</a:t>
                      </a:r>
                      <a:r>
                        <a:rPr lang="ja-JP" altLang="en-US" sz="1200" dirty="0">
                          <a:latin typeface="HG丸ｺﾞｼｯｸM-PRO" panose="020F0600000000000000" pitchFamily="50" charset="-128"/>
                          <a:ea typeface="HG丸ｺﾞｼｯｸM-PRO" panose="020F0600000000000000" pitchFamily="50" charset="-128"/>
                        </a:rPr>
                        <a:t>の記述として、文章の表現、画像の表示、リンクの設定、フォームの作成方法などを修得します。また</a:t>
                      </a:r>
                      <a:r>
                        <a:rPr lang="en-US" altLang="ja-JP" sz="1200" dirty="0">
                          <a:latin typeface="HG丸ｺﾞｼｯｸM-PRO" panose="020F0600000000000000" pitchFamily="50" charset="-128"/>
                          <a:ea typeface="HG丸ｺﾞｼｯｸM-PRO" panose="020F0600000000000000" pitchFamily="50" charset="-128"/>
                        </a:rPr>
                        <a:t>CSS</a:t>
                      </a:r>
                      <a:r>
                        <a:rPr lang="ja-JP" altLang="en-US" sz="1200" dirty="0">
                          <a:latin typeface="HG丸ｺﾞｼｯｸM-PRO" panose="020F0600000000000000" pitchFamily="50" charset="-128"/>
                          <a:ea typeface="HG丸ｺﾞｼｯｸM-PRO" panose="020F0600000000000000" pitchFamily="50" charset="-128"/>
                        </a:rPr>
                        <a:t>によって</a:t>
                      </a:r>
                      <a:r>
                        <a:rPr lang="en-US" altLang="ja-JP" sz="1200" dirty="0">
                          <a:latin typeface="HG丸ｺﾞｼｯｸM-PRO" panose="020F0600000000000000" pitchFamily="50" charset="-128"/>
                          <a:ea typeface="HG丸ｺﾞｼｯｸM-PRO" panose="020F0600000000000000" pitchFamily="50" charset="-128"/>
                        </a:rPr>
                        <a:t>Web</a:t>
                      </a:r>
                      <a:r>
                        <a:rPr lang="ja-JP" altLang="en-US" sz="1200" dirty="0">
                          <a:latin typeface="HG丸ｺﾞｼｯｸM-PRO" panose="020F0600000000000000" pitchFamily="50" charset="-128"/>
                          <a:ea typeface="HG丸ｺﾞｼｯｸM-PRO" panose="020F0600000000000000" pitchFamily="50" charset="-128"/>
                        </a:rPr>
                        <a:t>ページのデザインを設定する方法を修得します。</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3204289249"/>
                  </a:ext>
                </a:extLst>
              </a:tr>
              <a:tr h="819008">
                <a:tc>
                  <a:txBody>
                    <a:bodyPr/>
                    <a:lstStyle/>
                    <a:p>
                      <a:r>
                        <a:rPr lang="ja-JP" altLang="en-US" sz="1200" dirty="0">
                          <a:latin typeface="HG丸ｺﾞｼｯｸM-PRO" panose="020F0600000000000000" pitchFamily="50" charset="-128"/>
                          <a:ea typeface="HG丸ｺﾞｼｯｸM-PRO" panose="020F0600000000000000" pitchFamily="50" charset="-128"/>
                        </a:rPr>
                        <a:t>到達目標</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ja-JP" altLang="en-US" sz="1200" dirty="0">
                          <a:latin typeface="HG丸ｺﾞｼｯｸM-PRO" panose="020F0600000000000000" pitchFamily="50" charset="-128"/>
                          <a:ea typeface="HG丸ｺﾞｼｯｸM-PRO" panose="020F0600000000000000" pitchFamily="50" charset="-128"/>
                        </a:rPr>
                        <a:t>本コース修了後、次の事項ができることを目標としています。</a:t>
                      </a:r>
                      <a:br>
                        <a:rPr lang="ja-JP" altLang="en-US" sz="1200" dirty="0">
                          <a:latin typeface="HG丸ｺﾞｼｯｸM-PRO" panose="020F0600000000000000" pitchFamily="50" charset="-128"/>
                          <a:ea typeface="HG丸ｺﾞｼｯｸM-PRO" panose="020F0600000000000000" pitchFamily="50" charset="-128"/>
                        </a:rPr>
                      </a:br>
                      <a:r>
                        <a:rPr lang="ja-JP" altLang="en-US" sz="1200" dirty="0">
                          <a:latin typeface="HG丸ｺﾞｼｯｸM-PRO" panose="020F0600000000000000" pitchFamily="50" charset="-128"/>
                          <a:ea typeface="HG丸ｺﾞｼｯｸM-PRO" panose="020F0600000000000000" pitchFamily="50" charset="-128"/>
                        </a:rPr>
                        <a:t>１．</a:t>
                      </a:r>
                      <a:r>
                        <a:rPr lang="en-US" altLang="ja-JP" sz="1200" dirty="0">
                          <a:latin typeface="HG丸ｺﾞｼｯｸM-PRO" panose="020F0600000000000000" pitchFamily="50" charset="-128"/>
                          <a:ea typeface="HG丸ｺﾞｼｯｸM-PRO" panose="020F0600000000000000" pitchFamily="50" charset="-128"/>
                        </a:rPr>
                        <a:t>WWW</a:t>
                      </a:r>
                      <a:r>
                        <a:rPr lang="ja-JP" altLang="en-US" sz="1200" dirty="0">
                          <a:latin typeface="HG丸ｺﾞｼｯｸM-PRO" panose="020F0600000000000000" pitchFamily="50" charset="-128"/>
                          <a:ea typeface="HG丸ｺﾞｼｯｸM-PRO" panose="020F0600000000000000" pitchFamily="50" charset="-128"/>
                        </a:rPr>
                        <a:t>、</a:t>
                      </a:r>
                      <a:r>
                        <a:rPr lang="en-US" altLang="ja-JP" sz="1200" dirty="0">
                          <a:latin typeface="HG丸ｺﾞｼｯｸM-PRO" panose="020F0600000000000000" pitchFamily="50" charset="-128"/>
                          <a:ea typeface="HG丸ｺﾞｼｯｸM-PRO" panose="020F0600000000000000" pitchFamily="50" charset="-128"/>
                        </a:rPr>
                        <a:t>HTML</a:t>
                      </a:r>
                      <a:r>
                        <a:rPr lang="ja-JP" altLang="en-US" sz="1200" dirty="0">
                          <a:latin typeface="HG丸ｺﾞｼｯｸM-PRO" panose="020F0600000000000000" pitchFamily="50" charset="-128"/>
                          <a:ea typeface="HG丸ｺﾞｼｯｸM-PRO" panose="020F0600000000000000" pitchFamily="50" charset="-128"/>
                        </a:rPr>
                        <a:t>、</a:t>
                      </a:r>
                      <a:r>
                        <a:rPr lang="en-US" altLang="ja-JP" sz="1200" dirty="0">
                          <a:latin typeface="HG丸ｺﾞｼｯｸM-PRO" panose="020F0600000000000000" pitchFamily="50" charset="-128"/>
                          <a:ea typeface="HG丸ｺﾞｼｯｸM-PRO" panose="020F0600000000000000" pitchFamily="50" charset="-128"/>
                        </a:rPr>
                        <a:t>CSS</a:t>
                      </a:r>
                      <a:r>
                        <a:rPr lang="ja-JP" altLang="en-US" sz="1200" dirty="0">
                          <a:latin typeface="HG丸ｺﾞｼｯｸM-PRO" panose="020F0600000000000000" pitchFamily="50" charset="-128"/>
                          <a:ea typeface="HG丸ｺﾞｼｯｸM-PRO" panose="020F0600000000000000" pitchFamily="50" charset="-128"/>
                        </a:rPr>
                        <a:t>の概要を説明できる。</a:t>
                      </a:r>
                      <a:br>
                        <a:rPr lang="ja-JP" altLang="en-US" sz="1200" dirty="0">
                          <a:latin typeface="HG丸ｺﾞｼｯｸM-PRO" panose="020F0600000000000000" pitchFamily="50" charset="-128"/>
                          <a:ea typeface="HG丸ｺﾞｼｯｸM-PRO" panose="020F0600000000000000" pitchFamily="50" charset="-128"/>
                        </a:rPr>
                      </a:br>
                      <a:r>
                        <a:rPr lang="ja-JP" altLang="en-US" sz="1200" dirty="0">
                          <a:latin typeface="HG丸ｺﾞｼｯｸM-PRO" panose="020F0600000000000000" pitchFamily="50" charset="-128"/>
                          <a:ea typeface="HG丸ｺﾞｼｯｸM-PRO" panose="020F0600000000000000" pitchFamily="50" charset="-128"/>
                        </a:rPr>
                        <a:t>２．</a:t>
                      </a:r>
                      <a:r>
                        <a:rPr lang="en-US" altLang="ja-JP" sz="1200" dirty="0">
                          <a:latin typeface="HG丸ｺﾞｼｯｸM-PRO" panose="020F0600000000000000" pitchFamily="50" charset="-128"/>
                          <a:ea typeface="HG丸ｺﾞｼｯｸM-PRO" panose="020F0600000000000000" pitchFamily="50" charset="-128"/>
                        </a:rPr>
                        <a:t>HTML</a:t>
                      </a:r>
                      <a:r>
                        <a:rPr lang="ja-JP" altLang="en-US" sz="1200" dirty="0">
                          <a:latin typeface="HG丸ｺﾞｼｯｸM-PRO" panose="020F0600000000000000" pitchFamily="50" charset="-128"/>
                          <a:ea typeface="HG丸ｺﾞｼｯｸM-PRO" panose="020F0600000000000000" pitchFamily="50" charset="-128"/>
                        </a:rPr>
                        <a:t>を使用して</a:t>
                      </a:r>
                      <a:r>
                        <a:rPr lang="en-US" altLang="ja-JP" sz="1200" dirty="0">
                          <a:latin typeface="HG丸ｺﾞｼｯｸM-PRO" panose="020F0600000000000000" pitchFamily="50" charset="-128"/>
                          <a:ea typeface="HG丸ｺﾞｼｯｸM-PRO" panose="020F0600000000000000" pitchFamily="50" charset="-128"/>
                        </a:rPr>
                        <a:t>Web</a:t>
                      </a:r>
                      <a:r>
                        <a:rPr lang="ja-JP" altLang="en-US" sz="1200" dirty="0">
                          <a:latin typeface="HG丸ｺﾞｼｯｸM-PRO" panose="020F0600000000000000" pitchFamily="50" charset="-128"/>
                          <a:ea typeface="HG丸ｺﾞｼｯｸM-PRO" panose="020F0600000000000000" pitchFamily="50" charset="-128"/>
                        </a:rPr>
                        <a:t>ページを作成できる。</a:t>
                      </a:r>
                      <a:br>
                        <a:rPr lang="ja-JP" altLang="en-US" sz="1200" dirty="0">
                          <a:latin typeface="HG丸ｺﾞｼｯｸM-PRO" panose="020F0600000000000000" pitchFamily="50" charset="-128"/>
                          <a:ea typeface="HG丸ｺﾞｼｯｸM-PRO" panose="020F0600000000000000" pitchFamily="50" charset="-128"/>
                        </a:rPr>
                      </a:br>
                      <a:r>
                        <a:rPr lang="ja-JP" altLang="en-US" sz="1200" dirty="0">
                          <a:latin typeface="HG丸ｺﾞｼｯｸM-PRO" panose="020F0600000000000000" pitchFamily="50" charset="-128"/>
                          <a:ea typeface="HG丸ｺﾞｼｯｸM-PRO" panose="020F0600000000000000" pitchFamily="50" charset="-128"/>
                        </a:rPr>
                        <a:t>３．</a:t>
                      </a:r>
                      <a:r>
                        <a:rPr lang="en-US" altLang="ja-JP" sz="1200" dirty="0">
                          <a:latin typeface="HG丸ｺﾞｼｯｸM-PRO" panose="020F0600000000000000" pitchFamily="50" charset="-128"/>
                          <a:ea typeface="HG丸ｺﾞｼｯｸM-PRO" panose="020F0600000000000000" pitchFamily="50" charset="-128"/>
                        </a:rPr>
                        <a:t>CSS</a:t>
                      </a:r>
                      <a:r>
                        <a:rPr lang="ja-JP" altLang="en-US" sz="1200" dirty="0">
                          <a:latin typeface="HG丸ｺﾞｼｯｸM-PRO" panose="020F0600000000000000" pitchFamily="50" charset="-128"/>
                          <a:ea typeface="HG丸ｺﾞｼｯｸM-PRO" panose="020F0600000000000000" pitchFamily="50" charset="-128"/>
                        </a:rPr>
                        <a:t>を使用して</a:t>
                      </a:r>
                      <a:r>
                        <a:rPr lang="en-US" altLang="ja-JP" sz="1200" dirty="0">
                          <a:latin typeface="HG丸ｺﾞｼｯｸM-PRO" panose="020F0600000000000000" pitchFamily="50" charset="-128"/>
                          <a:ea typeface="HG丸ｺﾞｼｯｸM-PRO" panose="020F0600000000000000" pitchFamily="50" charset="-128"/>
                        </a:rPr>
                        <a:t>Web</a:t>
                      </a:r>
                      <a:r>
                        <a:rPr lang="ja-JP" altLang="en-US" sz="1200" dirty="0">
                          <a:latin typeface="HG丸ｺﾞｼｯｸM-PRO" panose="020F0600000000000000" pitchFamily="50" charset="-128"/>
                          <a:ea typeface="HG丸ｺﾞｼｯｸM-PRO" panose="020F0600000000000000" pitchFamily="50" charset="-128"/>
                        </a:rPr>
                        <a:t>ページのデザインを設定できる。 </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3813533454"/>
                  </a:ext>
                </a:extLst>
              </a:tr>
              <a:tr h="540639">
                <a:tc>
                  <a:txBody>
                    <a:bodyPr/>
                    <a:lstStyle/>
                    <a:p>
                      <a:r>
                        <a:rPr kumimoji="1" lang="ja-JP" altLang="en-US" sz="1200" dirty="0">
                          <a:latin typeface="HG丸ｺﾞｼｯｸM-PRO" panose="020F0600000000000000" pitchFamily="50" charset="-128"/>
                          <a:ea typeface="HG丸ｺﾞｼｯｸM-PRO" panose="020F0600000000000000" pitchFamily="50" charset="-128"/>
                        </a:rPr>
                        <a:t>前提知識</a:t>
                      </a:r>
                    </a:p>
                  </a:txBody>
                  <a:tcPr marL="94637" marR="94637" marT="47319" marB="47319">
                    <a:solidFill>
                      <a:srgbClr val="E1EDFF"/>
                    </a:solidFill>
                  </a:tcPr>
                </a:tc>
                <a:tc>
                  <a:txBody>
                    <a:bodyPr/>
                    <a:lstStyle/>
                    <a:p>
                      <a:r>
                        <a:rPr lang="en-US" altLang="ja-JP" sz="1200" dirty="0">
                          <a:latin typeface="HG丸ｺﾞｼｯｸM-PRO" panose="020F0600000000000000" pitchFamily="50" charset="-128"/>
                          <a:ea typeface="HG丸ｺﾞｼｯｸM-PRO" panose="020F0600000000000000" pitchFamily="50" charset="-128"/>
                        </a:rPr>
                        <a:t>Windows </a:t>
                      </a:r>
                      <a:r>
                        <a:rPr lang="ja-JP" altLang="en-US" sz="1200" dirty="0">
                          <a:latin typeface="HG丸ｺﾞｼｯｸM-PRO" panose="020F0600000000000000" pitchFamily="50" charset="-128"/>
                          <a:ea typeface="HG丸ｺﾞｼｯｸM-PRO" panose="020F0600000000000000" pitchFamily="50" charset="-128"/>
                        </a:rPr>
                        <a:t>の基本的な操作ができること。または</a:t>
                      </a:r>
                      <a:r>
                        <a:rPr lang="en-US" altLang="ja-JP" sz="1200" dirty="0">
                          <a:latin typeface="HG丸ｺﾞｼｯｸM-PRO" panose="020F0600000000000000" pitchFamily="50" charset="-128"/>
                          <a:ea typeface="HG丸ｺﾞｼｯｸM-PRO" panose="020F0600000000000000" pitchFamily="50" charset="-128"/>
                        </a:rPr>
                        <a:t>WWW </a:t>
                      </a:r>
                      <a:r>
                        <a:rPr lang="ja-JP" altLang="en-US" sz="1200" dirty="0">
                          <a:latin typeface="HG丸ｺﾞｼｯｸM-PRO" panose="020F0600000000000000" pitchFamily="50" charset="-128"/>
                          <a:ea typeface="HG丸ｺﾞｼｯｸM-PRO" panose="020F0600000000000000" pitchFamily="50" charset="-128"/>
                        </a:rPr>
                        <a:t>や電子メールなどのインターネットに関する基本的な知識があること。</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2281049404"/>
                  </a:ext>
                </a:extLst>
              </a:tr>
              <a:tr h="303684">
                <a:tc>
                  <a:txBody>
                    <a:bodyPr/>
                    <a:lstStyle/>
                    <a:p>
                      <a:r>
                        <a:rPr lang="ja-JP" altLang="en-US" sz="1200" dirty="0">
                          <a:latin typeface="HG丸ｺﾞｼｯｸM-PRO" panose="020F0600000000000000" pitchFamily="50" charset="-128"/>
                          <a:ea typeface="HG丸ｺﾞｼｯｸM-PRO" panose="020F0600000000000000" pitchFamily="50" charset="-128"/>
                        </a:rPr>
                        <a:t>学習形態</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zh-TW" altLang="en-US" sz="1200" dirty="0">
                          <a:latin typeface="HG丸ｺﾞｼｯｸM-PRO" panose="020F0600000000000000" pitchFamily="50" charset="-128"/>
                          <a:ea typeface="HG丸ｺﾞｼｯｸM-PRO" panose="020F0600000000000000" pitchFamily="50" charset="-128"/>
                        </a:rPr>
                        <a:t>講習会</a:t>
                      </a:r>
                      <a:r>
                        <a:rPr lang="en-US" altLang="zh-TW" sz="1200" dirty="0">
                          <a:latin typeface="HG丸ｺﾞｼｯｸM-PRO" panose="020F0600000000000000" pitchFamily="50" charset="-128"/>
                          <a:ea typeface="HG丸ｺﾞｼｯｸM-PRO" panose="020F0600000000000000" pitchFamily="50" charset="-128"/>
                        </a:rPr>
                        <a:t>(</a:t>
                      </a:r>
                      <a:r>
                        <a:rPr lang="zh-TW" altLang="en-US" sz="1200" dirty="0">
                          <a:latin typeface="HG丸ｺﾞｼｯｸM-PRO" panose="020F0600000000000000" pitchFamily="50" charset="-128"/>
                          <a:ea typeface="HG丸ｺﾞｼｯｸM-PRO" panose="020F0600000000000000" pitchFamily="50" charset="-128"/>
                        </a:rPr>
                        <a:t>集合教育</a:t>
                      </a:r>
                      <a:r>
                        <a:rPr lang="en-US" altLang="zh-TW" sz="1200" dirty="0">
                          <a:latin typeface="HG丸ｺﾞｼｯｸM-PRO" panose="020F0600000000000000" pitchFamily="50" charset="-128"/>
                          <a:ea typeface="HG丸ｺﾞｼｯｸM-PRO" panose="020F0600000000000000" pitchFamily="50" charset="-128"/>
                        </a:rPr>
                        <a:t>)</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1918408209"/>
                  </a:ext>
                </a:extLst>
              </a:tr>
              <a:tr h="300486">
                <a:tc>
                  <a:txBody>
                    <a:bodyPr/>
                    <a:lstStyle/>
                    <a:p>
                      <a:r>
                        <a:rPr lang="ja-JP" altLang="en-US" sz="1200" dirty="0">
                          <a:latin typeface="HG丸ｺﾞｼｯｸM-PRO" panose="020F0600000000000000" pitchFamily="50" charset="-128"/>
                          <a:ea typeface="HG丸ｺﾞｼｯｸM-PRO" panose="020F0600000000000000" pitchFamily="50" charset="-128"/>
                        </a:rPr>
                        <a:t>受講対象</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ja-JP" altLang="en-US" sz="1200" dirty="0">
                          <a:latin typeface="HG丸ｺﾞｼｯｸM-PRO" panose="020F0600000000000000" pitchFamily="50" charset="-128"/>
                          <a:ea typeface="HG丸ｺﾞｼｯｸM-PRO" panose="020F0600000000000000" pitchFamily="50" charset="-128"/>
                        </a:rPr>
                        <a:t>ホームページ作成の予定がある方。または興味のある方。</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906544928"/>
                  </a:ext>
                </a:extLst>
              </a:tr>
              <a:tr h="683714">
                <a:tc>
                  <a:txBody>
                    <a:bodyPr/>
                    <a:lstStyle/>
                    <a:p>
                      <a:r>
                        <a:rPr kumimoji="1" lang="ja-JP" altLang="en-US" sz="1200" dirty="0">
                          <a:latin typeface="HG丸ｺﾞｼｯｸM-PRO" panose="020F0600000000000000" pitchFamily="50" charset="-128"/>
                          <a:ea typeface="HG丸ｺﾞｼｯｸM-PRO" panose="020F0600000000000000" pitchFamily="50" charset="-128"/>
                        </a:rPr>
                        <a:t>注意事項</a:t>
                      </a:r>
                    </a:p>
                  </a:txBody>
                  <a:tcPr marL="94637" marR="94637" marT="47319" marB="47319">
                    <a:solidFill>
                      <a:srgbClr val="E1EDFF"/>
                    </a:solidFill>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本コースは</a:t>
                      </a:r>
                      <a:r>
                        <a:rPr kumimoji="1" lang="en-US" altLang="ja-JP" sz="1200" dirty="0">
                          <a:latin typeface="HG丸ｺﾞｼｯｸM-PRO" panose="020F0600000000000000" pitchFamily="50" charset="-128"/>
                          <a:ea typeface="HG丸ｺﾞｼｯｸM-PRO" panose="020F0600000000000000" pitchFamily="50" charset="-128"/>
                        </a:rPr>
                        <a:t>HTML5</a:t>
                      </a:r>
                      <a:r>
                        <a:rPr kumimoji="1" lang="ja-JP" altLang="en-US" sz="1200" dirty="0">
                          <a:latin typeface="HG丸ｺﾞｼｯｸM-PRO" panose="020F0600000000000000" pitchFamily="50" charset="-128"/>
                          <a:ea typeface="HG丸ｺﾞｼｯｸM-PRO" panose="020F0600000000000000" pitchFamily="50" charset="-128"/>
                        </a:rPr>
                        <a:t>の文法に準拠しています。</a:t>
                      </a:r>
                    </a:p>
                    <a:p>
                      <a:r>
                        <a:rPr kumimoji="1" lang="ja-JP" altLang="en-US" sz="1200" dirty="0">
                          <a:latin typeface="HG丸ｺﾞｼｯｸM-PRO" panose="020F0600000000000000" pitchFamily="50" charset="-128"/>
                          <a:ea typeface="HG丸ｺﾞｼｯｸM-PRO" panose="020F0600000000000000" pitchFamily="50" charset="-128"/>
                        </a:rPr>
                        <a:t>本コースで使用している</a:t>
                      </a:r>
                      <a:r>
                        <a:rPr kumimoji="1" lang="en-US" altLang="ja-JP" sz="1200" dirty="0">
                          <a:latin typeface="HG丸ｺﾞｼｯｸM-PRO" panose="020F0600000000000000" pitchFamily="50" charset="-128"/>
                          <a:ea typeface="HG丸ｺﾞｼｯｸM-PRO" panose="020F0600000000000000" pitchFamily="50" charset="-128"/>
                        </a:rPr>
                        <a:t>HTML</a:t>
                      </a:r>
                      <a:r>
                        <a:rPr kumimoji="1" lang="ja-JP" altLang="en-US" sz="1200" dirty="0">
                          <a:latin typeface="HG丸ｺﾞｼｯｸM-PRO" panose="020F0600000000000000" pitchFamily="50" charset="-128"/>
                          <a:ea typeface="HG丸ｺﾞｼｯｸM-PRO" panose="020F0600000000000000" pitchFamily="50" charset="-128"/>
                        </a:rPr>
                        <a:t>、</a:t>
                      </a:r>
                      <a:r>
                        <a:rPr kumimoji="1" lang="en-US" altLang="ja-JP" sz="1200" dirty="0">
                          <a:latin typeface="HG丸ｺﾞｼｯｸM-PRO" panose="020F0600000000000000" pitchFamily="50" charset="-128"/>
                          <a:ea typeface="HG丸ｺﾞｼｯｸM-PRO" panose="020F0600000000000000" pitchFamily="50" charset="-128"/>
                        </a:rPr>
                        <a:t>CSS</a:t>
                      </a:r>
                      <a:r>
                        <a:rPr kumimoji="1" lang="ja-JP" altLang="en-US" sz="1200" dirty="0">
                          <a:latin typeface="HG丸ｺﾞｼｯｸM-PRO" panose="020F0600000000000000" pitchFamily="50" charset="-128"/>
                          <a:ea typeface="HG丸ｺﾞｼｯｸM-PRO" panose="020F0600000000000000" pitchFamily="50" charset="-128"/>
                        </a:rPr>
                        <a:t>の言語バージョンは予告なく変更する場合があります。</a:t>
                      </a:r>
                    </a:p>
                  </a:txBody>
                  <a:tcPr marL="94637" marR="94637" marT="47319" marB="47319"/>
                </a:tc>
                <a:extLst>
                  <a:ext uri="{0D108BD9-81ED-4DB2-BD59-A6C34878D82A}">
                    <a16:rowId xmlns:a16="http://schemas.microsoft.com/office/drawing/2014/main" val="2588848061"/>
                  </a:ext>
                </a:extLst>
              </a:tr>
            </a:tbl>
          </a:graphicData>
        </a:graphic>
      </p:graphicFrame>
      <p:sp>
        <p:nvSpPr>
          <p:cNvPr id="15" name="正方形/長方形 14">
            <a:extLst>
              <a:ext uri="{FF2B5EF4-FFF2-40B4-BE49-F238E27FC236}">
                <a16:creationId xmlns:a16="http://schemas.microsoft.com/office/drawing/2014/main" id="{CE37B773-86B8-4A00-AF11-889594C4E5B0}"/>
              </a:ext>
            </a:extLst>
          </p:cNvPr>
          <p:cNvSpPr/>
          <p:nvPr/>
        </p:nvSpPr>
        <p:spPr>
          <a:xfrm>
            <a:off x="319692" y="1081949"/>
            <a:ext cx="6794979" cy="369332"/>
          </a:xfrm>
          <a:prstGeom prst="rect">
            <a:avLst/>
          </a:prstGeom>
        </p:spPr>
        <p:txBody>
          <a:bodyPr wrap="square">
            <a:spAutoFit/>
          </a:bodyPr>
          <a:lstStyle/>
          <a:p>
            <a:r>
              <a:rPr lang="ja-JP" altLang="en-US" dirty="0">
                <a:solidFill>
                  <a:srgbClr val="0060EE"/>
                </a:solidFill>
                <a:latin typeface="HG丸ｺﾞｼｯｸM-PRO" panose="020F0600000000000000" pitchFamily="50" charset="-128"/>
                <a:ea typeface="HG丸ｺﾞｼｯｸM-PRO" panose="020F0600000000000000" pitchFamily="50" charset="-128"/>
              </a:rPr>
              <a:t>研修コース名：</a:t>
            </a:r>
            <a:r>
              <a:rPr lang="ja-JP" altLang="en-US" b="1" dirty="0">
                <a:latin typeface="HG丸ｺﾞｼｯｸM-PRO" panose="020F0600000000000000" pitchFamily="50" charset="-128"/>
                <a:ea typeface="HG丸ｺﾞｼｯｸM-PRO" panose="020F0600000000000000" pitchFamily="50" charset="-128"/>
              </a:rPr>
              <a:t>ＨＴＭＬとＣＳＳによるホームページ作成</a:t>
            </a:r>
            <a:r>
              <a:rPr lang="ja-JP" altLang="en-US" dirty="0">
                <a:solidFill>
                  <a:srgbClr val="0060EE"/>
                </a:solidFill>
                <a:latin typeface="HG丸ｺﾞｼｯｸM-PRO" panose="020F0600000000000000" pitchFamily="50" charset="-128"/>
                <a:ea typeface="HG丸ｺﾞｼｯｸM-PRO" panose="020F0600000000000000" pitchFamily="50" charset="-128"/>
              </a:rPr>
              <a:t>​</a:t>
            </a:r>
            <a:endParaRPr lang="ja-JP" altLang="ja-JP" dirty="0">
              <a:solidFill>
                <a:srgbClr val="0060EE"/>
              </a:solidFill>
              <a:latin typeface="HG丸ｺﾞｼｯｸM-PRO" panose="020F0600000000000000" pitchFamily="50" charset="-128"/>
              <a:ea typeface="HG丸ｺﾞｼｯｸM-PRO" panose="020F0600000000000000" pitchFamily="50" charset="-128"/>
            </a:endParaRPr>
          </a:p>
        </p:txBody>
      </p:sp>
      <p:sp>
        <p:nvSpPr>
          <p:cNvPr id="6" name="四角形: 角度付き 5">
            <a:extLst>
              <a:ext uri="{FF2B5EF4-FFF2-40B4-BE49-F238E27FC236}">
                <a16:creationId xmlns:a16="http://schemas.microsoft.com/office/drawing/2014/main" id="{58B2DFF7-9FAD-4807-9C9D-6B82E8BC1A5F}"/>
              </a:ext>
            </a:extLst>
          </p:cNvPr>
          <p:cNvSpPr/>
          <p:nvPr/>
        </p:nvSpPr>
        <p:spPr>
          <a:xfrm>
            <a:off x="7722208" y="1266615"/>
            <a:ext cx="4080444" cy="5237986"/>
          </a:xfrm>
          <a:prstGeom prst="bevel">
            <a:avLst>
              <a:gd name="adj" fmla="val 2557"/>
            </a:avLst>
          </a:prstGeom>
          <a:solidFill>
            <a:srgbClr val="D2F2E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lIns="216000" rtlCol="0" anchor="ctr" anchorCtr="0"/>
          <a:lstStyle/>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a:t>
            </a:r>
            <a:r>
              <a:rPr lang="ja-JP" altLang="en-US" sz="1400" dirty="0">
                <a:solidFill>
                  <a:schemeClr val="tx1"/>
                </a:solidFill>
                <a:latin typeface="HG丸ｺﾞｼｯｸM-PRO" panose="020F0600000000000000" pitchFamily="50" charset="-128"/>
                <a:ea typeface="HG丸ｺﾞｼｯｸM-PRO" panose="020F0600000000000000" pitchFamily="50" charset="-128"/>
              </a:rPr>
              <a:t>学習項目</a:t>
            </a:r>
            <a:r>
              <a:rPr lang="en-US" altLang="ja-JP" sz="1400" dirty="0">
                <a:solidFill>
                  <a:schemeClr val="tx1"/>
                </a:solidFill>
                <a:latin typeface="HG丸ｺﾞｼｯｸM-PRO" panose="020F0600000000000000" pitchFamily="50" charset="-128"/>
                <a:ea typeface="HG丸ｺﾞｼｯｸM-PRO" panose="020F0600000000000000" pitchFamily="50" charset="-128"/>
              </a:rPr>
              <a:t>〕</a:t>
            </a:r>
          </a:p>
          <a:p>
            <a:r>
              <a:rPr lang="ja-JP" altLang="en-US" sz="14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1</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章 </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WWW</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の概要</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1.1WWW</a:t>
            </a:r>
            <a:r>
              <a:rPr lang="ja-JP" altLang="en-US" sz="1400" dirty="0">
                <a:solidFill>
                  <a:schemeClr val="tx1"/>
                </a:solidFill>
                <a:latin typeface="HG丸ｺﾞｼｯｸM-PRO" panose="020F0600000000000000" pitchFamily="50" charset="-128"/>
                <a:ea typeface="HG丸ｺﾞｼｯｸM-PRO" panose="020F0600000000000000" pitchFamily="50" charset="-128"/>
              </a:rPr>
              <a:t>とは</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1.2WWW</a:t>
            </a:r>
            <a:r>
              <a:rPr lang="ja-JP" altLang="en-US" sz="1400" dirty="0">
                <a:solidFill>
                  <a:schemeClr val="tx1"/>
                </a:solidFill>
                <a:latin typeface="HG丸ｺﾞｼｯｸM-PRO" panose="020F0600000000000000" pitchFamily="50" charset="-128"/>
                <a:ea typeface="HG丸ｺﾞｼｯｸM-PRO" panose="020F0600000000000000" pitchFamily="50" charset="-128"/>
              </a:rPr>
              <a:t>の構成要素</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1.3</a:t>
            </a:r>
            <a:r>
              <a:rPr lang="ja-JP" altLang="en-US" sz="1400" dirty="0">
                <a:solidFill>
                  <a:schemeClr val="tx1"/>
                </a:solidFill>
                <a:latin typeface="HG丸ｺﾞｼｯｸM-PRO" panose="020F0600000000000000" pitchFamily="50" charset="-128"/>
                <a:ea typeface="HG丸ｺﾞｼｯｸM-PRO" panose="020F0600000000000000" pitchFamily="50" charset="-128"/>
              </a:rPr>
              <a:t>ホームページの作成方法</a:t>
            </a:r>
          </a:p>
          <a:p>
            <a:r>
              <a:rPr lang="ja-JP" altLang="en-US" sz="14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2</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章 </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HTML</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文書の作成</a:t>
            </a:r>
            <a:endParaRPr lang="ja-JP" altLang="en-US" sz="1400" b="1" dirty="0">
              <a:latin typeface="HG丸ｺﾞｼｯｸM-PRO" panose="020F0600000000000000" pitchFamily="50" charset="-128"/>
              <a:ea typeface="HG丸ｺﾞｼｯｸM-PRO" panose="020F0600000000000000" pitchFamily="50" charset="-128"/>
            </a:endParaRP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2.1HTML</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2.2HTML</a:t>
            </a:r>
            <a:r>
              <a:rPr lang="ja-JP" altLang="en-US" sz="1400" dirty="0">
                <a:solidFill>
                  <a:schemeClr val="tx1"/>
                </a:solidFill>
                <a:latin typeface="HG丸ｺﾞｼｯｸM-PRO" panose="020F0600000000000000" pitchFamily="50" charset="-128"/>
                <a:ea typeface="HG丸ｺﾞｼｯｸM-PRO" panose="020F0600000000000000" pitchFamily="50" charset="-128"/>
              </a:rPr>
              <a:t>の基本文法</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2.3HTML</a:t>
            </a:r>
            <a:r>
              <a:rPr lang="ja-JP" altLang="en-US" sz="1400" dirty="0">
                <a:solidFill>
                  <a:schemeClr val="tx1"/>
                </a:solidFill>
                <a:latin typeface="HG丸ｺﾞｼｯｸM-PRO" panose="020F0600000000000000" pitchFamily="50" charset="-128"/>
                <a:ea typeface="HG丸ｺﾞｼｯｸM-PRO" panose="020F0600000000000000" pitchFamily="50" charset="-128"/>
              </a:rPr>
              <a:t>ファイルの作成方法</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2.4</a:t>
            </a:r>
            <a:r>
              <a:rPr lang="ja-JP" altLang="en-US" sz="1400" dirty="0">
                <a:solidFill>
                  <a:schemeClr val="tx1"/>
                </a:solidFill>
                <a:latin typeface="HG丸ｺﾞｼｯｸM-PRO" panose="020F0600000000000000" pitchFamily="50" charset="-128"/>
                <a:ea typeface="HG丸ｺﾞｼｯｸM-PRO" panose="020F0600000000000000" pitchFamily="50" charset="-128"/>
              </a:rPr>
              <a:t>文書構造</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2.5</a:t>
            </a:r>
            <a:r>
              <a:rPr lang="ja-JP" altLang="en-US" sz="1400" dirty="0">
                <a:solidFill>
                  <a:schemeClr val="tx1"/>
                </a:solidFill>
                <a:latin typeface="HG丸ｺﾞｼｯｸM-PRO" panose="020F0600000000000000" pitchFamily="50" charset="-128"/>
                <a:ea typeface="HG丸ｺﾞｼｯｸM-PRO" panose="020F0600000000000000" pitchFamily="50" charset="-128"/>
              </a:rPr>
              <a:t>文字データの表示</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2.6</a:t>
            </a:r>
            <a:r>
              <a:rPr lang="ja-JP" altLang="en-US" sz="1400" dirty="0">
                <a:solidFill>
                  <a:schemeClr val="tx1"/>
                </a:solidFill>
                <a:latin typeface="HG丸ｺﾞｼｯｸM-PRO" panose="020F0600000000000000" pitchFamily="50" charset="-128"/>
                <a:ea typeface="HG丸ｺﾞｼｯｸM-PRO" panose="020F0600000000000000" pitchFamily="50" charset="-128"/>
              </a:rPr>
              <a:t>リスト表示</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2.7</a:t>
            </a:r>
            <a:r>
              <a:rPr lang="ja-JP" altLang="en-US" sz="1400" dirty="0">
                <a:solidFill>
                  <a:schemeClr val="tx1"/>
                </a:solidFill>
                <a:latin typeface="HG丸ｺﾞｼｯｸM-PRO" panose="020F0600000000000000" pitchFamily="50" charset="-128"/>
                <a:ea typeface="HG丸ｺﾞｼｯｸM-PRO" panose="020F0600000000000000" pitchFamily="50" charset="-128"/>
              </a:rPr>
              <a:t>表の作成</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2.8</a:t>
            </a:r>
            <a:r>
              <a:rPr lang="ja-JP" altLang="en-US" sz="1400" dirty="0">
                <a:solidFill>
                  <a:schemeClr val="tx1"/>
                </a:solidFill>
                <a:latin typeface="HG丸ｺﾞｼｯｸM-PRO" panose="020F0600000000000000" pitchFamily="50" charset="-128"/>
                <a:ea typeface="HG丸ｺﾞｼｯｸM-PRO" panose="020F0600000000000000" pitchFamily="50" charset="-128"/>
              </a:rPr>
              <a:t>画像の表示</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2.9</a:t>
            </a:r>
            <a:r>
              <a:rPr lang="ja-JP" altLang="en-US" sz="1400" dirty="0">
                <a:solidFill>
                  <a:schemeClr val="tx1"/>
                </a:solidFill>
                <a:latin typeface="HG丸ｺﾞｼｯｸM-PRO" panose="020F0600000000000000" pitchFamily="50" charset="-128"/>
                <a:ea typeface="HG丸ｺﾞｼｯｸM-PRO" panose="020F0600000000000000" pitchFamily="50" charset="-128"/>
              </a:rPr>
              <a:t>リンクの指定</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2.10</a:t>
            </a:r>
            <a:r>
              <a:rPr lang="ja-JP" altLang="en-US" sz="1400" dirty="0">
                <a:solidFill>
                  <a:schemeClr val="tx1"/>
                </a:solidFill>
                <a:latin typeface="HG丸ｺﾞｼｯｸM-PRO" panose="020F0600000000000000" pitchFamily="50" charset="-128"/>
                <a:ea typeface="HG丸ｺﾞｼｯｸM-PRO" panose="020F0600000000000000" pitchFamily="50" charset="-128"/>
              </a:rPr>
              <a:t>フォームの作成</a:t>
            </a:r>
          </a:p>
          <a:p>
            <a:r>
              <a:rPr lang="ja-JP" altLang="en-US" sz="14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3</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章 </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CSS</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によるデザイン設定</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3.1CSS</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3.2CSS</a:t>
            </a:r>
            <a:r>
              <a:rPr lang="ja-JP" altLang="en-US" sz="1400" dirty="0">
                <a:solidFill>
                  <a:schemeClr val="tx1"/>
                </a:solidFill>
                <a:latin typeface="HG丸ｺﾞｼｯｸM-PRO" panose="020F0600000000000000" pitchFamily="50" charset="-128"/>
                <a:ea typeface="HG丸ｺﾞｼｯｸM-PRO" panose="020F0600000000000000" pitchFamily="50" charset="-128"/>
              </a:rPr>
              <a:t>の基本文法</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3.3CSS</a:t>
            </a:r>
            <a:r>
              <a:rPr lang="ja-JP" altLang="en-US" sz="1400" dirty="0">
                <a:solidFill>
                  <a:schemeClr val="tx1"/>
                </a:solidFill>
                <a:latin typeface="HG丸ｺﾞｼｯｸM-PRO" panose="020F0600000000000000" pitchFamily="50" charset="-128"/>
                <a:ea typeface="HG丸ｺﾞｼｯｸM-PRO" panose="020F0600000000000000" pitchFamily="50" charset="-128"/>
              </a:rPr>
              <a:t>の作成手順</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3.4</a:t>
            </a:r>
            <a:r>
              <a:rPr lang="ja-JP" altLang="en-US" sz="1400" dirty="0">
                <a:solidFill>
                  <a:schemeClr val="tx1"/>
                </a:solidFill>
                <a:latin typeface="HG丸ｺﾞｼｯｸM-PRO" panose="020F0600000000000000" pitchFamily="50" charset="-128"/>
                <a:ea typeface="HG丸ｺﾞｼｯｸM-PRO" panose="020F0600000000000000" pitchFamily="50" charset="-128"/>
              </a:rPr>
              <a:t>セレクタ</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3.5</a:t>
            </a:r>
            <a:r>
              <a:rPr lang="ja-JP" altLang="en-US" sz="1400" dirty="0">
                <a:solidFill>
                  <a:schemeClr val="tx1"/>
                </a:solidFill>
                <a:latin typeface="HG丸ｺﾞｼｯｸM-PRO" panose="020F0600000000000000" pitchFamily="50" charset="-128"/>
                <a:ea typeface="HG丸ｺﾞｼｯｸM-PRO" panose="020F0600000000000000" pitchFamily="50" charset="-128"/>
              </a:rPr>
              <a:t>色とサイズのプロパティ</a:t>
            </a:r>
          </a:p>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3.6</a:t>
            </a:r>
            <a:r>
              <a:rPr lang="ja-JP" altLang="en-US" sz="1400" dirty="0">
                <a:solidFill>
                  <a:schemeClr val="tx1"/>
                </a:solidFill>
                <a:latin typeface="HG丸ｺﾞｼｯｸM-PRO" panose="020F0600000000000000" pitchFamily="50" charset="-128"/>
                <a:ea typeface="HG丸ｺﾞｼｯｸM-PRO" panose="020F0600000000000000" pitchFamily="50" charset="-128"/>
              </a:rPr>
              <a:t>ボックスモデル</a:t>
            </a:r>
          </a:p>
        </p:txBody>
      </p:sp>
      <p:graphicFrame>
        <p:nvGraphicFramePr>
          <p:cNvPr id="2" name="表 1">
            <a:extLst>
              <a:ext uri="{FF2B5EF4-FFF2-40B4-BE49-F238E27FC236}">
                <a16:creationId xmlns:a16="http://schemas.microsoft.com/office/drawing/2014/main" id="{E43F23F2-BA02-4000-B35C-E4E9E2064A68}"/>
              </a:ext>
            </a:extLst>
          </p:cNvPr>
          <p:cNvGraphicFramePr>
            <a:graphicFrameLocks noGrp="1"/>
          </p:cNvGraphicFramePr>
          <p:nvPr>
            <p:extLst>
              <p:ext uri="{D42A27DB-BD31-4B8C-83A1-F6EECF244321}">
                <p14:modId xmlns:p14="http://schemas.microsoft.com/office/powerpoint/2010/main" val="1736645788"/>
              </p:ext>
            </p:extLst>
          </p:nvPr>
        </p:nvGraphicFramePr>
        <p:xfrm>
          <a:off x="389349" y="5526256"/>
          <a:ext cx="7053670" cy="975360"/>
        </p:xfrm>
        <a:graphic>
          <a:graphicData uri="http://schemas.openxmlformats.org/drawingml/2006/table">
            <a:tbl>
              <a:tblPr firstRow="1" firstCol="1" bandRow="1">
                <a:tableStyleId>{5C22544A-7EE6-4342-B048-85BDC9FD1C3A}</a:tableStyleId>
              </a:tblPr>
              <a:tblGrid>
                <a:gridCol w="1164148">
                  <a:extLst>
                    <a:ext uri="{9D8B030D-6E8A-4147-A177-3AD203B41FA5}">
                      <a16:colId xmlns:a16="http://schemas.microsoft.com/office/drawing/2014/main" val="2912116730"/>
                    </a:ext>
                  </a:extLst>
                </a:gridCol>
                <a:gridCol w="2762864">
                  <a:extLst>
                    <a:ext uri="{9D8B030D-6E8A-4147-A177-3AD203B41FA5}">
                      <a16:colId xmlns:a16="http://schemas.microsoft.com/office/drawing/2014/main" val="2979267274"/>
                    </a:ext>
                  </a:extLst>
                </a:gridCol>
                <a:gridCol w="3126658">
                  <a:extLst>
                    <a:ext uri="{9D8B030D-6E8A-4147-A177-3AD203B41FA5}">
                      <a16:colId xmlns:a16="http://schemas.microsoft.com/office/drawing/2014/main" val="4208950302"/>
                    </a:ext>
                  </a:extLst>
                </a:gridCol>
              </a:tblGrid>
              <a:tr h="0">
                <a:tc>
                  <a:txBody>
                    <a:bodyPr/>
                    <a:lstStyle/>
                    <a:p>
                      <a:pPr algn="just">
                        <a:spcAft>
                          <a:spcPts val="0"/>
                        </a:spcAft>
                      </a:pPr>
                      <a:r>
                        <a:rPr lang="en-US" sz="1100" kern="100">
                          <a:effectLst/>
                        </a:rPr>
                        <a:t> </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dirty="0">
                          <a:effectLst/>
                        </a:rPr>
                        <a:t>午前</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a:effectLst/>
                        </a:rPr>
                        <a:t>午後</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nchor="ctr"/>
                </a:tc>
                <a:extLst>
                  <a:ext uri="{0D108BD9-81ED-4DB2-BD59-A6C34878D82A}">
                    <a16:rowId xmlns:a16="http://schemas.microsoft.com/office/drawing/2014/main" val="1170176379"/>
                  </a:ext>
                </a:extLst>
              </a:tr>
              <a:tr h="0">
                <a:tc>
                  <a:txBody>
                    <a:bodyPr/>
                    <a:lstStyle/>
                    <a:p>
                      <a:pPr algn="just">
                        <a:spcAft>
                          <a:spcPts val="0"/>
                        </a:spcAft>
                      </a:pPr>
                      <a:r>
                        <a:rPr lang="en-US" sz="1100" kern="100" dirty="0">
                          <a:effectLst/>
                        </a:rPr>
                        <a:t>1</a:t>
                      </a:r>
                      <a:r>
                        <a:rPr lang="ja-JP" sz="1100" kern="100" dirty="0">
                          <a:effectLst/>
                        </a:rPr>
                        <a:t>日目</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tc>
                  <a:txBody>
                    <a:bodyPr/>
                    <a:lstStyle/>
                    <a:p>
                      <a:pPr algn="just">
                        <a:spcAft>
                          <a:spcPts val="0"/>
                        </a:spcAft>
                      </a:pPr>
                      <a:r>
                        <a:rPr lang="ja-JP" sz="1100" kern="100" dirty="0">
                          <a:effectLst/>
                        </a:rPr>
                        <a:t>第</a:t>
                      </a:r>
                      <a:r>
                        <a:rPr lang="en-US" sz="1100" kern="100" dirty="0">
                          <a:effectLst/>
                        </a:rPr>
                        <a:t>1</a:t>
                      </a:r>
                      <a:r>
                        <a:rPr lang="ja-JP" sz="1100" kern="100" dirty="0">
                          <a:effectLst/>
                        </a:rPr>
                        <a:t>章</a:t>
                      </a:r>
                      <a:r>
                        <a:rPr lang="en-US" sz="1100" kern="100" dirty="0">
                          <a:effectLst/>
                        </a:rPr>
                        <a:t>WWW</a:t>
                      </a:r>
                      <a:r>
                        <a:rPr lang="ja-JP" sz="1100" kern="100" dirty="0">
                          <a:effectLst/>
                        </a:rPr>
                        <a:t>の概要</a:t>
                      </a:r>
                    </a:p>
                    <a:p>
                      <a:pPr algn="just">
                        <a:spcAft>
                          <a:spcPts val="0"/>
                        </a:spcAft>
                      </a:pPr>
                      <a:r>
                        <a:rPr lang="ja-JP" sz="1100" kern="100" dirty="0">
                          <a:effectLst/>
                        </a:rPr>
                        <a:t>第</a:t>
                      </a:r>
                      <a:r>
                        <a:rPr lang="en-US" sz="1100" kern="100" dirty="0">
                          <a:effectLst/>
                        </a:rPr>
                        <a:t>2</a:t>
                      </a:r>
                      <a:r>
                        <a:rPr lang="ja-JP" sz="1100" kern="100" dirty="0">
                          <a:effectLst/>
                        </a:rPr>
                        <a:t>章</a:t>
                      </a:r>
                      <a:r>
                        <a:rPr lang="en-US" sz="1100" kern="100" dirty="0">
                          <a:effectLst/>
                        </a:rPr>
                        <a:t>HTML</a:t>
                      </a:r>
                      <a:r>
                        <a:rPr lang="ja-JP" sz="1100" kern="100" dirty="0">
                          <a:effectLst/>
                        </a:rPr>
                        <a:t>文書の作成</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tc>
                  <a:txBody>
                    <a:bodyPr/>
                    <a:lstStyle/>
                    <a:p>
                      <a:pPr algn="just">
                        <a:spcAft>
                          <a:spcPts val="0"/>
                        </a:spcAft>
                      </a:pPr>
                      <a:r>
                        <a:rPr lang="ja-JP" sz="1100" kern="100">
                          <a:effectLst/>
                        </a:rPr>
                        <a:t>第</a:t>
                      </a:r>
                      <a:r>
                        <a:rPr lang="en-US" sz="1100" kern="100">
                          <a:effectLst/>
                        </a:rPr>
                        <a:t>2</a:t>
                      </a:r>
                      <a:r>
                        <a:rPr lang="ja-JP" sz="1100" kern="100">
                          <a:effectLst/>
                        </a:rPr>
                        <a:t>章</a:t>
                      </a:r>
                      <a:r>
                        <a:rPr lang="en-US" sz="1100" kern="100">
                          <a:effectLst/>
                        </a:rPr>
                        <a:t>HTML</a:t>
                      </a:r>
                      <a:r>
                        <a:rPr lang="ja-JP" sz="1100" kern="100">
                          <a:effectLst/>
                        </a:rPr>
                        <a:t>文書の作成</a:t>
                      </a:r>
                      <a:r>
                        <a:rPr lang="en-US" sz="1100" kern="100">
                          <a:effectLst/>
                        </a:rPr>
                        <a:t>(</a:t>
                      </a:r>
                      <a:r>
                        <a:rPr lang="ja-JP" sz="1100" kern="100">
                          <a:effectLst/>
                        </a:rPr>
                        <a:t>続き</a:t>
                      </a:r>
                      <a:r>
                        <a:rPr lang="en-US" sz="1100" kern="100">
                          <a:effectLst/>
                        </a:rPr>
                        <a:t>)</a:t>
                      </a:r>
                      <a:endParaRPr lang="ja-JP" sz="1100" kern="100">
                        <a:effectLst/>
                      </a:endParaRPr>
                    </a:p>
                    <a:p>
                      <a:pPr algn="just">
                        <a:spcAft>
                          <a:spcPts val="0"/>
                        </a:spcAft>
                      </a:pPr>
                      <a:r>
                        <a:rPr lang="ja-JP" sz="1100" kern="100">
                          <a:effectLst/>
                        </a:rPr>
                        <a:t>　　　実習</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extLst>
                  <a:ext uri="{0D108BD9-81ED-4DB2-BD59-A6C34878D82A}">
                    <a16:rowId xmlns:a16="http://schemas.microsoft.com/office/drawing/2014/main" val="2469344243"/>
                  </a:ext>
                </a:extLst>
              </a:tr>
              <a:tr h="0">
                <a:tc>
                  <a:txBody>
                    <a:bodyPr/>
                    <a:lstStyle/>
                    <a:p>
                      <a:pPr algn="just">
                        <a:spcAft>
                          <a:spcPts val="0"/>
                        </a:spcAft>
                      </a:pPr>
                      <a:r>
                        <a:rPr lang="en-US" sz="1100" kern="100">
                          <a:effectLst/>
                        </a:rPr>
                        <a:t>2</a:t>
                      </a:r>
                      <a:r>
                        <a:rPr lang="ja-JP" sz="1100" kern="100">
                          <a:effectLst/>
                        </a:rPr>
                        <a:t>日目</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tc>
                  <a:txBody>
                    <a:bodyPr/>
                    <a:lstStyle/>
                    <a:p>
                      <a:pPr algn="just">
                        <a:spcAft>
                          <a:spcPts val="0"/>
                        </a:spcAft>
                      </a:pPr>
                      <a:r>
                        <a:rPr lang="ja-JP" sz="1100" kern="100" dirty="0">
                          <a:effectLst/>
                        </a:rPr>
                        <a:t>第</a:t>
                      </a:r>
                      <a:r>
                        <a:rPr lang="en-US" sz="1100" kern="100" dirty="0">
                          <a:effectLst/>
                        </a:rPr>
                        <a:t>3</a:t>
                      </a:r>
                      <a:r>
                        <a:rPr lang="ja-JP" sz="1100" kern="100" dirty="0">
                          <a:effectLst/>
                        </a:rPr>
                        <a:t>章</a:t>
                      </a:r>
                      <a:r>
                        <a:rPr lang="en-US" sz="1100" kern="100" dirty="0">
                          <a:effectLst/>
                        </a:rPr>
                        <a:t>CSS</a:t>
                      </a:r>
                      <a:r>
                        <a:rPr lang="ja-JP" sz="1100" kern="100" dirty="0">
                          <a:effectLst/>
                        </a:rPr>
                        <a:t>によるデザイン設定</a:t>
                      </a:r>
                    </a:p>
                    <a:p>
                      <a:pPr algn="just">
                        <a:spcAft>
                          <a:spcPts val="0"/>
                        </a:spcAft>
                      </a:pPr>
                      <a:r>
                        <a:rPr lang="ja-JP" sz="1100" kern="100" dirty="0">
                          <a:effectLst/>
                        </a:rPr>
                        <a:t>　　　実習</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tc>
                  <a:txBody>
                    <a:bodyPr/>
                    <a:lstStyle/>
                    <a:p>
                      <a:pPr algn="just">
                        <a:spcAft>
                          <a:spcPts val="0"/>
                        </a:spcAft>
                      </a:pPr>
                      <a:r>
                        <a:rPr lang="en-US" sz="1100" kern="100" dirty="0">
                          <a:effectLst/>
                        </a:rPr>
                        <a:t>Web</a:t>
                      </a:r>
                      <a:r>
                        <a:rPr lang="ja-JP" sz="1100" kern="100" dirty="0">
                          <a:effectLst/>
                        </a:rPr>
                        <a:t>サイト作成実習</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2860" marR="22860" marT="22860" marB="22860"/>
                </a:tc>
                <a:extLst>
                  <a:ext uri="{0D108BD9-81ED-4DB2-BD59-A6C34878D82A}">
                    <a16:rowId xmlns:a16="http://schemas.microsoft.com/office/drawing/2014/main" val="4228311360"/>
                  </a:ext>
                </a:extLst>
              </a:tr>
            </a:tbl>
          </a:graphicData>
        </a:graphic>
      </p:graphicFrame>
      <p:sp>
        <p:nvSpPr>
          <p:cNvPr id="5" name="テキスト ボックス 4">
            <a:extLst>
              <a:ext uri="{FF2B5EF4-FFF2-40B4-BE49-F238E27FC236}">
                <a16:creationId xmlns:a16="http://schemas.microsoft.com/office/drawing/2014/main" id="{6EC4B12F-9348-4BD7-9944-ADDC3CFE80E2}"/>
              </a:ext>
            </a:extLst>
          </p:cNvPr>
          <p:cNvSpPr txBox="1"/>
          <p:nvPr/>
        </p:nvSpPr>
        <p:spPr>
          <a:xfrm>
            <a:off x="201707" y="5285388"/>
            <a:ext cx="1813908" cy="307777"/>
          </a:xfrm>
          <a:prstGeom prst="rect">
            <a:avLst/>
          </a:prstGeom>
          <a:noFill/>
        </p:spPr>
        <p:txBody>
          <a:bodyPr wrap="square" rtlCol="0">
            <a:spAutoFit/>
          </a:bodyPr>
          <a:lstStyle/>
          <a:p>
            <a:r>
              <a:rPr kumimoji="1" lang="en-US" altLang="ja-JP" sz="1400" dirty="0"/>
              <a:t>【</a:t>
            </a:r>
            <a:r>
              <a:rPr kumimoji="1" lang="ja-JP" altLang="en-US" sz="1400" dirty="0"/>
              <a:t>タイムテーブル</a:t>
            </a:r>
            <a:r>
              <a:rPr kumimoji="1" lang="en-US" altLang="ja-JP" sz="1400" dirty="0"/>
              <a:t>】</a:t>
            </a:r>
            <a:endParaRPr kumimoji="1" lang="ja-JP" altLang="en-US" sz="1400" dirty="0"/>
          </a:p>
        </p:txBody>
      </p:sp>
      <p:sp>
        <p:nvSpPr>
          <p:cNvPr id="9" name="フッター プレースホルダー 1">
            <a:extLst>
              <a:ext uri="{FF2B5EF4-FFF2-40B4-BE49-F238E27FC236}">
                <a16:creationId xmlns:a16="http://schemas.microsoft.com/office/drawing/2014/main" id="{114C5F11-C69F-4482-93E4-79FF604628FA}"/>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603576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6167" y="948944"/>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319692" y="279260"/>
            <a:ext cx="6776214" cy="584775"/>
          </a:xfrm>
          <a:prstGeom prst="rect">
            <a:avLst/>
          </a:prstGeom>
        </p:spPr>
        <p:txBody>
          <a:bodyPr wrap="non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ロールプレイ用「モデル研修」②</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graphicFrame>
        <p:nvGraphicFramePr>
          <p:cNvPr id="3" name="表 4">
            <a:extLst>
              <a:ext uri="{FF2B5EF4-FFF2-40B4-BE49-F238E27FC236}">
                <a16:creationId xmlns:a16="http://schemas.microsoft.com/office/drawing/2014/main" id="{0F8175B4-E2A7-4D25-B6D8-8C3BCC0B15DA}"/>
              </a:ext>
            </a:extLst>
          </p:cNvPr>
          <p:cNvGraphicFramePr>
            <a:graphicFrameLocks noGrp="1"/>
          </p:cNvGraphicFramePr>
          <p:nvPr>
            <p:extLst>
              <p:ext uri="{D42A27DB-BD31-4B8C-83A1-F6EECF244321}">
                <p14:modId xmlns:p14="http://schemas.microsoft.com/office/powerpoint/2010/main" val="80663732"/>
              </p:ext>
            </p:extLst>
          </p:nvPr>
        </p:nvGraphicFramePr>
        <p:xfrm>
          <a:off x="389350" y="1360230"/>
          <a:ext cx="7368302" cy="3676788"/>
        </p:xfrm>
        <a:graphic>
          <a:graphicData uri="http://schemas.openxmlformats.org/drawingml/2006/table">
            <a:tbl>
              <a:tblPr firstRow="1" bandRow="1">
                <a:tableStyleId>{5940675A-B579-460E-94D1-54222C63F5DA}</a:tableStyleId>
              </a:tblPr>
              <a:tblGrid>
                <a:gridCol w="1218900">
                  <a:extLst>
                    <a:ext uri="{9D8B030D-6E8A-4147-A177-3AD203B41FA5}">
                      <a16:colId xmlns:a16="http://schemas.microsoft.com/office/drawing/2014/main" val="1544080666"/>
                    </a:ext>
                  </a:extLst>
                </a:gridCol>
                <a:gridCol w="6149402">
                  <a:extLst>
                    <a:ext uri="{9D8B030D-6E8A-4147-A177-3AD203B41FA5}">
                      <a16:colId xmlns:a16="http://schemas.microsoft.com/office/drawing/2014/main" val="483356968"/>
                    </a:ext>
                  </a:extLst>
                </a:gridCol>
              </a:tblGrid>
              <a:tr h="0">
                <a:tc>
                  <a:txBody>
                    <a:bodyPr/>
                    <a:lstStyle/>
                    <a:p>
                      <a:r>
                        <a:rPr lang="ja-JP" altLang="en-US" sz="1200" dirty="0">
                          <a:latin typeface="HG丸ｺﾞｼｯｸM-PRO" panose="020F0600000000000000" pitchFamily="50" charset="-128"/>
                          <a:ea typeface="HG丸ｺﾞｼｯｸM-PRO" panose="020F0600000000000000" pitchFamily="50" charset="-128"/>
                        </a:rPr>
                        <a:t>コース概要</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en-US" altLang="ja-JP" sz="1200" dirty="0">
                          <a:latin typeface="HG丸ｺﾞｼｯｸM-PRO" panose="020F0600000000000000" pitchFamily="50" charset="-128"/>
                          <a:ea typeface="HG丸ｺﾞｼｯｸM-PRO" panose="020F0600000000000000" pitchFamily="50" charset="-128"/>
                        </a:rPr>
                        <a:t>UNIX</a:t>
                      </a:r>
                      <a:r>
                        <a:rPr lang="ja-JP" altLang="en-US" sz="1200" dirty="0">
                          <a:latin typeface="HG丸ｺﾞｼｯｸM-PRO" panose="020F0600000000000000" pitchFamily="50" charset="-128"/>
                          <a:ea typeface="HG丸ｺﾞｼｯｸM-PRO" panose="020F0600000000000000" pitchFamily="50" charset="-128"/>
                        </a:rPr>
                        <a:t>および</a:t>
                      </a:r>
                      <a:r>
                        <a:rPr lang="en-US" altLang="ja-JP" sz="1200" dirty="0">
                          <a:latin typeface="HG丸ｺﾞｼｯｸM-PRO" panose="020F0600000000000000" pitchFamily="50" charset="-128"/>
                          <a:ea typeface="HG丸ｺﾞｼｯｸM-PRO" panose="020F0600000000000000" pitchFamily="50" charset="-128"/>
                        </a:rPr>
                        <a:t>Linux</a:t>
                      </a:r>
                      <a:r>
                        <a:rPr lang="ja-JP" altLang="en-US" sz="1200" dirty="0">
                          <a:latin typeface="HG丸ｺﾞｼｯｸM-PRO" panose="020F0600000000000000" pitchFamily="50" charset="-128"/>
                          <a:ea typeface="HG丸ｺﾞｼｯｸM-PRO" panose="020F0600000000000000" pitchFamily="50" charset="-128"/>
                        </a:rPr>
                        <a:t>システムの概要、基本的な使用方法（基本コマンド、ファイル操作、ネットワークコマンド、シェルの利用法など）を学習します。</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3204289249"/>
                  </a:ext>
                </a:extLst>
              </a:tr>
              <a:tr h="430096">
                <a:tc>
                  <a:txBody>
                    <a:bodyPr/>
                    <a:lstStyle/>
                    <a:p>
                      <a:r>
                        <a:rPr lang="ja-JP" altLang="en-US" sz="1200" dirty="0">
                          <a:latin typeface="HG丸ｺﾞｼｯｸM-PRO" panose="020F0600000000000000" pitchFamily="50" charset="-128"/>
                          <a:ea typeface="HG丸ｺﾞｼｯｸM-PRO" panose="020F0600000000000000" pitchFamily="50" charset="-128"/>
                        </a:rPr>
                        <a:t>到達目標</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ja-JP" altLang="en-US" sz="1200" dirty="0">
                          <a:latin typeface="HG丸ｺﾞｼｯｸM-PRO" panose="020F0600000000000000" pitchFamily="50" charset="-128"/>
                          <a:ea typeface="HG丸ｺﾞｼｯｸM-PRO" panose="020F0600000000000000" pitchFamily="50" charset="-128"/>
                        </a:rPr>
                        <a:t>本コース修了後、次の事項ができることを目標としています。</a:t>
                      </a:r>
                    </a:p>
                    <a:p>
                      <a:r>
                        <a:rPr lang="ja-JP" altLang="en-US" sz="1200" dirty="0">
                          <a:latin typeface="HG丸ｺﾞｼｯｸM-PRO" panose="020F0600000000000000" pitchFamily="50" charset="-128"/>
                          <a:ea typeface="HG丸ｺﾞｼｯｸM-PRO" panose="020F0600000000000000" pitchFamily="50" charset="-128"/>
                        </a:rPr>
                        <a:t>１．コマンドによる操作体系を理解し、基本的なコマンドを使用できる。</a:t>
                      </a:r>
                    </a:p>
                    <a:p>
                      <a:r>
                        <a:rPr lang="ja-JP" altLang="en-US" sz="1200" dirty="0">
                          <a:latin typeface="HG丸ｺﾞｼｯｸM-PRO" panose="020F0600000000000000" pitchFamily="50" charset="-128"/>
                          <a:ea typeface="HG丸ｺﾞｼｯｸM-PRO" panose="020F0600000000000000" pitchFamily="50" charset="-128"/>
                        </a:rPr>
                        <a:t>２．</a:t>
                      </a:r>
                      <a:r>
                        <a:rPr lang="en-US" altLang="ja-JP" sz="1200" dirty="0">
                          <a:latin typeface="HG丸ｺﾞｼｯｸM-PRO" panose="020F0600000000000000" pitchFamily="50" charset="-128"/>
                          <a:ea typeface="HG丸ｺﾞｼｯｸM-PRO" panose="020F0600000000000000" pitchFamily="50" charset="-128"/>
                        </a:rPr>
                        <a:t>vi</a:t>
                      </a:r>
                      <a:r>
                        <a:rPr lang="ja-JP" altLang="en-US" sz="1200" dirty="0">
                          <a:latin typeface="HG丸ｺﾞｼｯｸM-PRO" panose="020F0600000000000000" pitchFamily="50" charset="-128"/>
                          <a:ea typeface="HG丸ｺﾞｼｯｸM-PRO" panose="020F0600000000000000" pitchFamily="50" charset="-128"/>
                        </a:rPr>
                        <a:t>を使用し、テキストファイルの作成・編集ができる。</a:t>
                      </a:r>
                    </a:p>
                    <a:p>
                      <a:r>
                        <a:rPr lang="ja-JP" altLang="en-US" sz="1200" dirty="0">
                          <a:latin typeface="HG丸ｺﾞｼｯｸM-PRO" panose="020F0600000000000000" pitchFamily="50" charset="-128"/>
                          <a:ea typeface="HG丸ｺﾞｼｯｸM-PRO" panose="020F0600000000000000" pitchFamily="50" charset="-128"/>
                        </a:rPr>
                        <a:t>３．ファイル・ディレクトリ操作コマンドを使用し、自分の所有するファイルを</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管理できる。</a:t>
                      </a:r>
                    </a:p>
                    <a:p>
                      <a:r>
                        <a:rPr lang="ja-JP" altLang="en-US" sz="1200" dirty="0">
                          <a:latin typeface="HG丸ｺﾞｼｯｸM-PRO" panose="020F0600000000000000" pitchFamily="50" charset="-128"/>
                          <a:ea typeface="HG丸ｺﾞｼｯｸM-PRO" panose="020F0600000000000000" pitchFamily="50" charset="-128"/>
                        </a:rPr>
                        <a:t>４．アクセス権の概念を理解し、自分の所有するファイルに対してアクセス権を</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設定できる。</a:t>
                      </a:r>
                    </a:p>
                    <a:p>
                      <a:r>
                        <a:rPr lang="ja-JP" altLang="en-US" sz="1200" dirty="0">
                          <a:latin typeface="HG丸ｺﾞｼｯｸM-PRO" panose="020F0600000000000000" pitchFamily="50" charset="-128"/>
                          <a:ea typeface="HG丸ｺﾞｼｯｸM-PRO" panose="020F0600000000000000" pitchFamily="50" charset="-128"/>
                        </a:rPr>
                        <a:t>５．自ホストのネットワーク設定確認、他ホストへのリモートログイン、他ホス</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トとのファイル転送ができる。</a:t>
                      </a:r>
                    </a:p>
                    <a:p>
                      <a:r>
                        <a:rPr lang="ja-JP" altLang="en-US" sz="1200" dirty="0">
                          <a:latin typeface="HG丸ｺﾞｼｯｸM-PRO" panose="020F0600000000000000" pitchFamily="50" charset="-128"/>
                          <a:ea typeface="HG丸ｺﾞｼｯｸM-PRO" panose="020F0600000000000000" pitchFamily="50" charset="-128"/>
                        </a:rPr>
                        <a:t>６．シェルの機能（メタキャラクタ、入出力リダイレクション、パイプなど）を</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利用し、コマンド操作を効率的に行える。</a:t>
                      </a:r>
                    </a:p>
                  </a:txBody>
                  <a:tcPr marL="94637" marR="94637" marT="47319" marB="47319"/>
                </a:tc>
                <a:extLst>
                  <a:ext uri="{0D108BD9-81ED-4DB2-BD59-A6C34878D82A}">
                    <a16:rowId xmlns:a16="http://schemas.microsoft.com/office/drawing/2014/main" val="3813533454"/>
                  </a:ext>
                </a:extLst>
              </a:tr>
              <a:tr h="0">
                <a:tc>
                  <a:txBody>
                    <a:bodyPr/>
                    <a:lstStyle/>
                    <a:p>
                      <a:r>
                        <a:rPr kumimoji="1" lang="ja-JP" altLang="en-US" sz="1200" dirty="0">
                          <a:latin typeface="HG丸ｺﾞｼｯｸM-PRO" panose="020F0600000000000000" pitchFamily="50" charset="-128"/>
                          <a:ea typeface="HG丸ｺﾞｼｯｸM-PRO" panose="020F0600000000000000" pitchFamily="50" charset="-128"/>
                        </a:rPr>
                        <a:t>前提知識</a:t>
                      </a:r>
                    </a:p>
                  </a:txBody>
                  <a:tcPr marL="94637" marR="94637" marT="47319" marB="47319">
                    <a:solidFill>
                      <a:srgbClr val="E1EDFF"/>
                    </a:solidFill>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特に必要ありません。</a:t>
                      </a:r>
                    </a:p>
                  </a:txBody>
                  <a:tcPr marL="94637" marR="94637" marT="47319" marB="47319"/>
                </a:tc>
                <a:extLst>
                  <a:ext uri="{0D108BD9-81ED-4DB2-BD59-A6C34878D82A}">
                    <a16:rowId xmlns:a16="http://schemas.microsoft.com/office/drawing/2014/main" val="2281049404"/>
                  </a:ext>
                </a:extLst>
              </a:tr>
              <a:tr h="0">
                <a:tc>
                  <a:txBody>
                    <a:bodyPr/>
                    <a:lstStyle/>
                    <a:p>
                      <a:r>
                        <a:rPr lang="ja-JP" altLang="en-US" sz="1200" dirty="0">
                          <a:latin typeface="HG丸ｺﾞｼｯｸM-PRO" panose="020F0600000000000000" pitchFamily="50" charset="-128"/>
                          <a:ea typeface="HG丸ｺﾞｼｯｸM-PRO" panose="020F0600000000000000" pitchFamily="50" charset="-128"/>
                        </a:rPr>
                        <a:t>学習形態</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zh-TW" altLang="en-US" sz="1200" dirty="0">
                          <a:latin typeface="HG丸ｺﾞｼｯｸM-PRO" panose="020F0600000000000000" pitchFamily="50" charset="-128"/>
                          <a:ea typeface="HG丸ｺﾞｼｯｸM-PRO" panose="020F0600000000000000" pitchFamily="50" charset="-128"/>
                        </a:rPr>
                        <a:t>講習会</a:t>
                      </a:r>
                      <a:r>
                        <a:rPr lang="en-US" altLang="zh-TW" sz="1200" dirty="0">
                          <a:latin typeface="HG丸ｺﾞｼｯｸM-PRO" panose="020F0600000000000000" pitchFamily="50" charset="-128"/>
                          <a:ea typeface="HG丸ｺﾞｼｯｸM-PRO" panose="020F0600000000000000" pitchFamily="50" charset="-128"/>
                        </a:rPr>
                        <a:t>(</a:t>
                      </a:r>
                      <a:r>
                        <a:rPr lang="zh-TW" altLang="en-US" sz="1200" dirty="0">
                          <a:latin typeface="HG丸ｺﾞｼｯｸM-PRO" panose="020F0600000000000000" pitchFamily="50" charset="-128"/>
                          <a:ea typeface="HG丸ｺﾞｼｯｸM-PRO" panose="020F0600000000000000" pitchFamily="50" charset="-128"/>
                        </a:rPr>
                        <a:t>集合教育</a:t>
                      </a:r>
                      <a:r>
                        <a:rPr lang="en-US" altLang="zh-TW" sz="1200" dirty="0">
                          <a:latin typeface="HG丸ｺﾞｼｯｸM-PRO" panose="020F0600000000000000" pitchFamily="50" charset="-128"/>
                          <a:ea typeface="HG丸ｺﾞｼｯｸM-PRO" panose="020F0600000000000000" pitchFamily="50" charset="-128"/>
                        </a:rPr>
                        <a:t>)</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1918408209"/>
                  </a:ext>
                </a:extLst>
              </a:tr>
              <a:tr h="154092">
                <a:tc>
                  <a:txBody>
                    <a:bodyPr/>
                    <a:lstStyle/>
                    <a:p>
                      <a:r>
                        <a:rPr lang="ja-JP" altLang="en-US" sz="1200" dirty="0">
                          <a:latin typeface="HG丸ｺﾞｼｯｸM-PRO" panose="020F0600000000000000" pitchFamily="50" charset="-128"/>
                          <a:ea typeface="HG丸ｺﾞｼｯｸM-PRO" panose="020F0600000000000000" pitchFamily="50" charset="-128"/>
                        </a:rPr>
                        <a:t>受講対象</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r>
                        <a:rPr lang="ja-JP" altLang="en-US" sz="1200" dirty="0">
                          <a:latin typeface="HG丸ｺﾞｼｯｸM-PRO" panose="020F0600000000000000" pitchFamily="50" charset="-128"/>
                          <a:ea typeface="HG丸ｺﾞｼｯｸM-PRO" panose="020F0600000000000000" pitchFamily="50" charset="-128"/>
                        </a:rPr>
                        <a:t>はじめて</a:t>
                      </a:r>
                      <a:r>
                        <a:rPr lang="en-US" altLang="ja-JP" sz="1200" dirty="0">
                          <a:latin typeface="HG丸ｺﾞｼｯｸM-PRO" panose="020F0600000000000000" pitchFamily="50" charset="-128"/>
                          <a:ea typeface="HG丸ｺﾞｼｯｸM-PRO" panose="020F0600000000000000" pitchFamily="50" charset="-128"/>
                        </a:rPr>
                        <a:t>UNIX</a:t>
                      </a:r>
                      <a:r>
                        <a:rPr lang="ja-JP" altLang="en-US" sz="1200" dirty="0">
                          <a:latin typeface="HG丸ｺﾞｼｯｸM-PRO" panose="020F0600000000000000" pitchFamily="50" charset="-128"/>
                          <a:ea typeface="HG丸ｺﾞｼｯｸM-PRO" panose="020F0600000000000000" pitchFamily="50" charset="-128"/>
                        </a:rPr>
                        <a:t>および</a:t>
                      </a:r>
                      <a:r>
                        <a:rPr lang="en-US" altLang="ja-JP" sz="1200" dirty="0">
                          <a:latin typeface="HG丸ｺﾞｼｯｸM-PRO" panose="020F0600000000000000" pitchFamily="50" charset="-128"/>
                          <a:ea typeface="HG丸ｺﾞｼｯｸM-PRO" panose="020F0600000000000000" pitchFamily="50" charset="-128"/>
                        </a:rPr>
                        <a:t>Linux</a:t>
                      </a:r>
                      <a:r>
                        <a:rPr lang="ja-JP" altLang="en-US" sz="1200" dirty="0">
                          <a:latin typeface="HG丸ｺﾞｼｯｸM-PRO" panose="020F0600000000000000" pitchFamily="50" charset="-128"/>
                          <a:ea typeface="HG丸ｺﾞｼｯｸM-PRO" panose="020F0600000000000000" pitchFamily="50" charset="-128"/>
                        </a:rPr>
                        <a:t>システムを使用する人。</a:t>
                      </a:r>
                      <a:endParaRPr kumimoji="1" lang="ja-JP" altLang="en-US" sz="12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906544928"/>
                  </a:ext>
                </a:extLst>
              </a:tr>
              <a:tr h="0">
                <a:tc>
                  <a:txBody>
                    <a:bodyPr/>
                    <a:lstStyle/>
                    <a:p>
                      <a:r>
                        <a:rPr kumimoji="1" lang="ja-JP" altLang="en-US" sz="1200" dirty="0">
                          <a:latin typeface="HG丸ｺﾞｼｯｸM-PRO" panose="020F0600000000000000" pitchFamily="50" charset="-128"/>
                          <a:ea typeface="HG丸ｺﾞｼｯｸM-PRO" panose="020F0600000000000000" pitchFamily="50" charset="-128"/>
                        </a:rPr>
                        <a:t>注意事項</a:t>
                      </a:r>
                    </a:p>
                  </a:txBody>
                  <a:tcPr marL="94637" marR="94637" marT="47319" marB="47319">
                    <a:solidFill>
                      <a:srgbClr val="E1EDFF"/>
                    </a:solidFill>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本研修は、実習環境として </a:t>
                      </a:r>
                      <a:r>
                        <a:rPr kumimoji="1" lang="en-US" altLang="ja-JP" sz="1200" dirty="0">
                          <a:latin typeface="HG丸ｺﾞｼｯｸM-PRO" panose="020F0600000000000000" pitchFamily="50" charset="-128"/>
                          <a:ea typeface="HG丸ｺﾞｼｯｸM-PRO" panose="020F0600000000000000" pitchFamily="50" charset="-128"/>
                        </a:rPr>
                        <a:t>RedHat</a:t>
                      </a:r>
                      <a:r>
                        <a:rPr kumimoji="1" lang="ja-JP" altLang="en-US" sz="1200" dirty="0">
                          <a:latin typeface="HG丸ｺﾞｼｯｸM-PRO" panose="020F0600000000000000" pitchFamily="50" charset="-128"/>
                          <a:ea typeface="HG丸ｺﾞｼｯｸM-PRO" panose="020F0600000000000000" pitchFamily="50" charset="-128"/>
                        </a:rPr>
                        <a:t>系</a:t>
                      </a:r>
                      <a:r>
                        <a:rPr kumimoji="1" lang="en-US" altLang="ja-JP" sz="1200" dirty="0">
                          <a:latin typeface="HG丸ｺﾞｼｯｸM-PRO" panose="020F0600000000000000" pitchFamily="50" charset="-128"/>
                          <a:ea typeface="HG丸ｺﾞｼｯｸM-PRO" panose="020F0600000000000000" pitchFamily="50" charset="-128"/>
                        </a:rPr>
                        <a:t>Linux </a:t>
                      </a:r>
                      <a:r>
                        <a:rPr kumimoji="1" lang="ja-JP" altLang="en-US" sz="1200" dirty="0">
                          <a:latin typeface="HG丸ｺﾞｼｯｸM-PRO" panose="020F0600000000000000" pitchFamily="50" charset="-128"/>
                          <a:ea typeface="HG丸ｺﾞｼｯｸM-PRO" panose="020F0600000000000000" pitchFamily="50" charset="-128"/>
                        </a:rPr>
                        <a:t>を使用します。</a:t>
                      </a:r>
                    </a:p>
                  </a:txBody>
                  <a:tcPr marL="94637" marR="94637" marT="47319" marB="47319"/>
                </a:tc>
                <a:extLst>
                  <a:ext uri="{0D108BD9-81ED-4DB2-BD59-A6C34878D82A}">
                    <a16:rowId xmlns:a16="http://schemas.microsoft.com/office/drawing/2014/main" val="2588848061"/>
                  </a:ext>
                </a:extLst>
              </a:tr>
            </a:tbl>
          </a:graphicData>
        </a:graphic>
      </p:graphicFrame>
      <p:sp>
        <p:nvSpPr>
          <p:cNvPr id="15" name="正方形/長方形 14">
            <a:extLst>
              <a:ext uri="{FF2B5EF4-FFF2-40B4-BE49-F238E27FC236}">
                <a16:creationId xmlns:a16="http://schemas.microsoft.com/office/drawing/2014/main" id="{CE37B773-86B8-4A00-AF11-889594C4E5B0}"/>
              </a:ext>
            </a:extLst>
          </p:cNvPr>
          <p:cNvSpPr/>
          <p:nvPr/>
        </p:nvSpPr>
        <p:spPr>
          <a:xfrm>
            <a:off x="319692" y="981333"/>
            <a:ext cx="6794979" cy="369332"/>
          </a:xfrm>
          <a:prstGeom prst="rect">
            <a:avLst/>
          </a:prstGeom>
        </p:spPr>
        <p:txBody>
          <a:bodyPr wrap="square">
            <a:spAutoFit/>
          </a:bodyPr>
          <a:lstStyle/>
          <a:p>
            <a:r>
              <a:rPr lang="ja-JP" altLang="en-US" dirty="0">
                <a:solidFill>
                  <a:srgbClr val="0060EE"/>
                </a:solidFill>
                <a:latin typeface="HG丸ｺﾞｼｯｸM-PRO" panose="020F0600000000000000" pitchFamily="50" charset="-128"/>
                <a:ea typeface="HG丸ｺﾞｼｯｸM-PRO" panose="020F0600000000000000" pitchFamily="50" charset="-128"/>
              </a:rPr>
              <a:t>研修コース名：</a:t>
            </a:r>
            <a:r>
              <a:rPr lang="zh-TW" altLang="en-US" b="1" dirty="0">
                <a:latin typeface="HG丸ｺﾞｼｯｸM-PRO" panose="020F0600000000000000" pitchFamily="50" charset="-128"/>
                <a:ea typeface="HG丸ｺﾞｼｯｸM-PRO" panose="020F0600000000000000" pitchFamily="50" charset="-128"/>
              </a:rPr>
              <a:t>ＵＮＩＸ／Ｌｉｎｕｘ基礎</a:t>
            </a:r>
            <a:endParaRPr lang="ja-JP" altLang="ja-JP" dirty="0">
              <a:solidFill>
                <a:srgbClr val="0060EE"/>
              </a:solidFill>
              <a:latin typeface="HG丸ｺﾞｼｯｸM-PRO" panose="020F0600000000000000" pitchFamily="50" charset="-128"/>
              <a:ea typeface="HG丸ｺﾞｼｯｸM-PRO" panose="020F0600000000000000" pitchFamily="50" charset="-128"/>
            </a:endParaRPr>
          </a:p>
        </p:txBody>
      </p:sp>
      <p:sp>
        <p:nvSpPr>
          <p:cNvPr id="6" name="四角形: 角度付き 5">
            <a:extLst>
              <a:ext uri="{FF2B5EF4-FFF2-40B4-BE49-F238E27FC236}">
                <a16:creationId xmlns:a16="http://schemas.microsoft.com/office/drawing/2014/main" id="{58B2DFF7-9FAD-4807-9C9D-6B82E8BC1A5F}"/>
              </a:ext>
            </a:extLst>
          </p:cNvPr>
          <p:cNvSpPr/>
          <p:nvPr/>
        </p:nvSpPr>
        <p:spPr>
          <a:xfrm>
            <a:off x="7941566" y="1033854"/>
            <a:ext cx="3861084" cy="5498570"/>
          </a:xfrm>
          <a:prstGeom prst="bevel">
            <a:avLst>
              <a:gd name="adj" fmla="val 2557"/>
            </a:avLst>
          </a:prstGeom>
          <a:solidFill>
            <a:srgbClr val="D2F2E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lIns="216000" rtlCol="0" anchor="ctr" anchorCtr="0"/>
          <a:lstStyle/>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a:t>
            </a:r>
            <a:r>
              <a:rPr lang="ja-JP" altLang="en-US" sz="1000" dirty="0">
                <a:solidFill>
                  <a:schemeClr val="tx1"/>
                </a:solidFill>
                <a:latin typeface="HG丸ｺﾞｼｯｸM-PRO" panose="020F0600000000000000" pitchFamily="50" charset="-128"/>
                <a:ea typeface="HG丸ｺﾞｼｯｸM-PRO" panose="020F0600000000000000" pitchFamily="50" charset="-128"/>
              </a:rPr>
              <a:t>学習項目</a:t>
            </a:r>
            <a:r>
              <a:rPr lang="en-US" altLang="ja-JP" sz="1000" dirty="0">
                <a:solidFill>
                  <a:schemeClr val="tx1"/>
                </a:solidFill>
                <a:latin typeface="HG丸ｺﾞｼｯｸM-PRO" panose="020F0600000000000000" pitchFamily="50" charset="-128"/>
                <a:ea typeface="HG丸ｺﾞｼｯｸM-PRO" panose="020F0600000000000000" pitchFamily="50" charset="-128"/>
              </a:rPr>
              <a:t>〕</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1</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UNIX/Linux</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の概要</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1.1</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UNIX</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lang="en-US" altLang="ja-JP" sz="1000" dirty="0">
                <a:solidFill>
                  <a:schemeClr val="tx1"/>
                </a:solidFill>
                <a:latin typeface="HG丸ｺﾞｼｯｸM-PRO" panose="020F0600000000000000" pitchFamily="50" charset="-128"/>
                <a:ea typeface="HG丸ｺﾞｼｯｸM-PRO" panose="020F0600000000000000" pitchFamily="50" charset="-128"/>
              </a:rPr>
              <a:t>Linux</a:t>
            </a:r>
            <a:r>
              <a:rPr lang="ja-JP" altLang="en-US" sz="1000" dirty="0">
                <a:solidFill>
                  <a:schemeClr val="tx1"/>
                </a:solidFill>
                <a:latin typeface="HG丸ｺﾞｼｯｸM-PRO" panose="020F0600000000000000" pitchFamily="50" charset="-128"/>
                <a:ea typeface="HG丸ｺﾞｼｯｸM-PRO" panose="020F0600000000000000" pitchFamily="50" charset="-128"/>
              </a:rPr>
              <a:t>とは</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1.2</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UNIX</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lang="en-US" altLang="ja-JP" sz="1000" dirty="0">
                <a:solidFill>
                  <a:schemeClr val="tx1"/>
                </a:solidFill>
                <a:latin typeface="HG丸ｺﾞｼｯｸM-PRO" panose="020F0600000000000000" pitchFamily="50" charset="-128"/>
                <a:ea typeface="HG丸ｺﾞｼｯｸM-PRO" panose="020F0600000000000000" pitchFamily="50" charset="-128"/>
              </a:rPr>
              <a:t>Linux</a:t>
            </a:r>
            <a:r>
              <a:rPr lang="ja-JP" altLang="en-US" sz="1000" dirty="0">
                <a:solidFill>
                  <a:schemeClr val="tx1"/>
                </a:solidFill>
                <a:latin typeface="HG丸ｺﾞｼｯｸM-PRO" panose="020F0600000000000000" pitchFamily="50" charset="-128"/>
                <a:ea typeface="HG丸ｺﾞｼｯｸM-PRO" panose="020F0600000000000000" pitchFamily="50" charset="-128"/>
              </a:rPr>
              <a:t>の適用分野</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1.3</a:t>
            </a:r>
            <a:r>
              <a:rPr lang="ja-JP" altLang="en-US" sz="1000" dirty="0">
                <a:solidFill>
                  <a:schemeClr val="tx1"/>
                </a:solidFill>
                <a:latin typeface="HG丸ｺﾞｼｯｸM-PRO" panose="020F0600000000000000" pitchFamily="50" charset="-128"/>
                <a:ea typeface="HG丸ｺﾞｼｯｸM-PRO" panose="020F0600000000000000" pitchFamily="50" charset="-128"/>
              </a:rPr>
              <a:t>　代表的な</a:t>
            </a:r>
            <a:r>
              <a:rPr lang="en-US" altLang="ja-JP" sz="1000" dirty="0">
                <a:solidFill>
                  <a:schemeClr val="tx1"/>
                </a:solidFill>
                <a:latin typeface="HG丸ｺﾞｼｯｸM-PRO" panose="020F0600000000000000" pitchFamily="50" charset="-128"/>
                <a:ea typeface="HG丸ｺﾞｼｯｸM-PRO" panose="020F0600000000000000" pitchFamily="50" charset="-128"/>
              </a:rPr>
              <a:t>UNIX</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lang="en-US" altLang="ja-JP" sz="1000" dirty="0">
                <a:solidFill>
                  <a:schemeClr val="tx1"/>
                </a:solidFill>
                <a:latin typeface="HG丸ｺﾞｼｯｸM-PRO" panose="020F0600000000000000" pitchFamily="50" charset="-128"/>
                <a:ea typeface="HG丸ｺﾞｼｯｸM-PRO" panose="020F0600000000000000" pitchFamily="50" charset="-128"/>
              </a:rPr>
              <a:t>Linux</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1.4</a:t>
            </a:r>
            <a:r>
              <a:rPr lang="ja-JP" altLang="en-US" sz="1000" dirty="0">
                <a:solidFill>
                  <a:schemeClr val="tx1"/>
                </a:solidFill>
                <a:latin typeface="HG丸ｺﾞｼｯｸM-PRO" panose="020F0600000000000000" pitchFamily="50" charset="-128"/>
                <a:ea typeface="HG丸ｺﾞｼｯｸM-PRO" panose="020F0600000000000000" pitchFamily="50" charset="-128"/>
              </a:rPr>
              <a:t>　代表的な</a:t>
            </a:r>
            <a:r>
              <a:rPr lang="en-US" altLang="ja-JP" sz="1000" dirty="0">
                <a:solidFill>
                  <a:schemeClr val="tx1"/>
                </a:solidFill>
                <a:latin typeface="HG丸ｺﾞｼｯｸM-PRO" panose="020F0600000000000000" pitchFamily="50" charset="-128"/>
                <a:ea typeface="HG丸ｺﾞｼｯｸM-PRO" panose="020F0600000000000000" pitchFamily="50" charset="-128"/>
              </a:rPr>
              <a:t>OS</a:t>
            </a:r>
            <a:r>
              <a:rPr lang="ja-JP" altLang="en-US" sz="1000" dirty="0">
                <a:solidFill>
                  <a:schemeClr val="tx1"/>
                </a:solidFill>
                <a:latin typeface="HG丸ｺﾞｼｯｸM-PRO" panose="020F0600000000000000" pitchFamily="50" charset="-128"/>
                <a:ea typeface="HG丸ｺﾞｼｯｸM-PRO" panose="020F0600000000000000" pitchFamily="50" charset="-128"/>
              </a:rPr>
              <a:t>の比較</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2</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章コマンド操作の基本</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2.1</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UNIX</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lang="en-US" altLang="ja-JP" sz="1000" dirty="0">
                <a:solidFill>
                  <a:schemeClr val="tx1"/>
                </a:solidFill>
                <a:latin typeface="HG丸ｺﾞｼｯｸM-PRO" panose="020F0600000000000000" pitchFamily="50" charset="-128"/>
                <a:ea typeface="HG丸ｺﾞｼｯｸM-PRO" panose="020F0600000000000000" pitchFamily="50" charset="-128"/>
              </a:rPr>
              <a:t>Linux</a:t>
            </a:r>
            <a:r>
              <a:rPr lang="ja-JP" altLang="en-US" sz="1000" dirty="0">
                <a:solidFill>
                  <a:schemeClr val="tx1"/>
                </a:solidFill>
                <a:latin typeface="HG丸ｺﾞｼｯｸM-PRO" panose="020F0600000000000000" pitchFamily="50" charset="-128"/>
                <a:ea typeface="HG丸ｺﾞｼｯｸM-PRO" panose="020F0600000000000000" pitchFamily="50" charset="-128"/>
              </a:rPr>
              <a:t>の操作環境</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2.2</a:t>
            </a:r>
            <a:r>
              <a:rPr lang="ja-JP" altLang="en-US" sz="1000" dirty="0">
                <a:solidFill>
                  <a:schemeClr val="tx1"/>
                </a:solidFill>
                <a:latin typeface="HG丸ｺﾞｼｯｸM-PRO" panose="020F0600000000000000" pitchFamily="50" charset="-128"/>
                <a:ea typeface="HG丸ｺﾞｼｯｸM-PRO" panose="020F0600000000000000" pitchFamily="50" charset="-128"/>
              </a:rPr>
              <a:t>　基本操作</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3</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章テキストファイルの編集</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3.1</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テキストファイル編集の目的</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3.2</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vi</a:t>
            </a:r>
            <a:r>
              <a:rPr lang="ja-JP" altLang="en-US" sz="1000" dirty="0">
                <a:solidFill>
                  <a:schemeClr val="tx1"/>
                </a:solidFill>
                <a:latin typeface="HG丸ｺﾞｼｯｸM-PRO" panose="020F0600000000000000" pitchFamily="50" charset="-128"/>
                <a:ea typeface="HG丸ｺﾞｼｯｸM-PRO" panose="020F0600000000000000" pitchFamily="50" charset="-128"/>
              </a:rPr>
              <a:t>操作の基本</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3.3</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コマンドモード／入力モード</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3.4</a:t>
            </a:r>
            <a:r>
              <a:rPr lang="ja-JP" altLang="en-US" sz="1000" dirty="0">
                <a:solidFill>
                  <a:schemeClr val="tx1"/>
                </a:solidFill>
                <a:latin typeface="HG丸ｺﾞｼｯｸM-PRO" panose="020F0600000000000000" pitchFamily="50" charset="-128"/>
                <a:ea typeface="HG丸ｺﾞｼｯｸM-PRO" panose="020F0600000000000000" pitchFamily="50" charset="-128"/>
              </a:rPr>
              <a:t>　最終行モード</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4</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章ファイル操作</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4.1</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ファイルシステム</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4.2</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ファイルの種類</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4.3</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パス名</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4.4</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ファイル操作</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4.5</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アクセス権</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4.6</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アーカイブの作成</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5</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章ネットワーク操作</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5.1</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クライアント／サーバモデル</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5.2</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リモートログイン</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5.3</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ファイル転送</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5.4</a:t>
            </a:r>
            <a:r>
              <a:rPr lang="ja-JP" altLang="en-US" sz="1000" dirty="0">
                <a:solidFill>
                  <a:schemeClr val="tx1"/>
                </a:solidFill>
                <a:latin typeface="HG丸ｺﾞｼｯｸM-PRO" panose="020F0600000000000000" pitchFamily="50" charset="-128"/>
                <a:ea typeface="HG丸ｺﾞｼｯｸM-PRO" panose="020F0600000000000000" pitchFamily="50" charset="-128"/>
              </a:rPr>
              <a:t>　他のマシンとの疎通確認（</a:t>
            </a:r>
            <a:r>
              <a:rPr lang="en-US" altLang="ja-JP" sz="1000" dirty="0">
                <a:solidFill>
                  <a:schemeClr val="tx1"/>
                </a:solidFill>
                <a:latin typeface="HG丸ｺﾞｼｯｸM-PRO" panose="020F0600000000000000" pitchFamily="50" charset="-128"/>
                <a:ea typeface="HG丸ｺﾞｼｯｸM-PRO" panose="020F0600000000000000" pitchFamily="50" charset="-128"/>
              </a:rPr>
              <a:t>ping</a:t>
            </a:r>
            <a:r>
              <a:rPr lang="ja-JP" altLang="en-US" sz="1000" dirty="0">
                <a:solidFill>
                  <a:schemeClr val="tx1"/>
                </a:solidFill>
                <a:latin typeface="HG丸ｺﾞｼｯｸM-PRO" panose="020F0600000000000000" pitchFamily="50" charset="-128"/>
                <a:ea typeface="HG丸ｺﾞｼｯｸM-PRO" panose="020F0600000000000000" pitchFamily="50" charset="-128"/>
              </a:rPr>
              <a:t>コマンド）</a:t>
            </a:r>
          </a:p>
          <a:p>
            <a:r>
              <a:rPr lang="ja-JP" altLang="en-US" sz="1000" b="1" dirty="0">
                <a:solidFill>
                  <a:schemeClr val="tx1"/>
                </a:solidFill>
                <a:latin typeface="HG丸ｺﾞｼｯｸM-PRO" panose="020F0600000000000000" pitchFamily="50" charset="-128"/>
                <a:ea typeface="HG丸ｺﾞｼｯｸM-PRO" panose="020F0600000000000000" pitchFamily="50" charset="-128"/>
              </a:rPr>
              <a:t>第</a:t>
            </a:r>
            <a:r>
              <a:rPr lang="en-US" altLang="ja-JP" sz="1000" b="1" dirty="0">
                <a:solidFill>
                  <a:schemeClr val="tx1"/>
                </a:solidFill>
                <a:latin typeface="HG丸ｺﾞｼｯｸM-PRO" panose="020F0600000000000000" pitchFamily="50" charset="-128"/>
                <a:ea typeface="HG丸ｺﾞｼｯｸM-PRO" panose="020F0600000000000000" pitchFamily="50" charset="-128"/>
              </a:rPr>
              <a:t>6</a:t>
            </a:r>
            <a:r>
              <a:rPr lang="ja-JP" altLang="en-US" sz="1000" b="1" dirty="0">
                <a:solidFill>
                  <a:schemeClr val="tx1"/>
                </a:solidFill>
                <a:latin typeface="HG丸ｺﾞｼｯｸM-PRO" panose="020F0600000000000000" pitchFamily="50" charset="-128"/>
                <a:ea typeface="HG丸ｺﾞｼｯｸM-PRO" panose="020F0600000000000000" pitchFamily="50" charset="-128"/>
              </a:rPr>
              <a:t>章シェルの基本機能と効率的利用</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6.1</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UNIX </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Linux</a:t>
            </a:r>
            <a:r>
              <a:rPr lang="ja-JP" altLang="en-US" sz="1000" dirty="0">
                <a:solidFill>
                  <a:schemeClr val="tx1"/>
                </a:solidFill>
                <a:latin typeface="HG丸ｺﾞｼｯｸM-PRO" panose="020F0600000000000000" pitchFamily="50" charset="-128"/>
                <a:ea typeface="HG丸ｺﾞｼｯｸM-PRO" panose="020F0600000000000000" pitchFamily="50" charset="-128"/>
              </a:rPr>
              <a:t>の構成とシェルの役割</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6.2</a:t>
            </a:r>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Bash</a:t>
            </a:r>
            <a:r>
              <a:rPr lang="ja-JP" altLang="en-US" sz="1000" dirty="0">
                <a:solidFill>
                  <a:schemeClr val="tx1"/>
                </a:solidFill>
                <a:latin typeface="HG丸ｺﾞｼｯｸM-PRO" panose="020F0600000000000000" pitchFamily="50" charset="-128"/>
                <a:ea typeface="HG丸ｺﾞｼｯｸM-PRO" panose="020F0600000000000000" pitchFamily="50" charset="-128"/>
              </a:rPr>
              <a:t>の機能（ヒストリ、入力補完）</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6.3</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メタキャラクタ（*、</a:t>
            </a:r>
            <a:r>
              <a:rPr lang="en-US" altLang="ja-JP" sz="1000" dirty="0">
                <a:solidFill>
                  <a:schemeClr val="tx1"/>
                </a:solidFill>
                <a:latin typeface="HG丸ｺﾞｼｯｸM-PRO" panose="020F0600000000000000" pitchFamily="50" charset="-128"/>
                <a:ea typeface="HG丸ｺﾞｼｯｸM-PRO" panose="020F0600000000000000" pitchFamily="50" charset="-128"/>
              </a:rPr>
              <a:t>?</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r>
              <a:rPr lang="en-US" altLang="ja-JP" sz="1000" dirty="0">
                <a:solidFill>
                  <a:schemeClr val="tx1"/>
                </a:solidFill>
                <a:latin typeface="HG丸ｺﾞｼｯｸM-PRO" panose="020F0600000000000000" pitchFamily="50" charset="-128"/>
                <a:ea typeface="HG丸ｺﾞｼｯｸM-PRO" panose="020F0600000000000000" pitchFamily="50" charset="-128"/>
              </a:rPr>
              <a:t>[ ]</a:t>
            </a:r>
            <a:r>
              <a:rPr lang="ja-JP" altLang="en-US" sz="1000" dirty="0">
                <a:solidFill>
                  <a:schemeClr val="tx1"/>
                </a:solidFill>
                <a:latin typeface="HG丸ｺﾞｼｯｸM-PRO" panose="020F0600000000000000" pitchFamily="50" charset="-128"/>
                <a:ea typeface="HG丸ｺﾞｼｯｸM-PRO" panose="020F0600000000000000" pitchFamily="50" charset="-128"/>
              </a:rPr>
              <a:t>）</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6.4</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コマンドに対するデータの入出力</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6.5</a:t>
            </a:r>
            <a:r>
              <a:rPr lang="ja-JP" altLang="en-US" sz="1000" dirty="0">
                <a:solidFill>
                  <a:schemeClr val="tx1"/>
                </a:solidFill>
                <a:latin typeface="HG丸ｺﾞｼｯｸM-PRO" panose="020F0600000000000000" pitchFamily="50" charset="-128"/>
                <a:ea typeface="HG丸ｺﾞｼｯｸM-PRO" panose="020F0600000000000000" pitchFamily="50" charset="-128"/>
              </a:rPr>
              <a:t>　コマンド実行時のテクニック</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6.6</a:t>
            </a:r>
            <a:r>
              <a:rPr lang="ja-JP" altLang="en-US" sz="1000" dirty="0">
                <a:solidFill>
                  <a:schemeClr val="tx1"/>
                </a:solidFill>
                <a:latin typeface="HG丸ｺﾞｼｯｸM-PRO" panose="020F0600000000000000" pitchFamily="50" charset="-128"/>
                <a:ea typeface="HG丸ｺﾞｼｯｸM-PRO" panose="020F0600000000000000" pitchFamily="50" charset="-128"/>
              </a:rPr>
              <a:t>　作業環境のカスタマイズ</a:t>
            </a:r>
          </a:p>
          <a:p>
            <a:r>
              <a:rPr lang="ja-JP" altLang="en-US" sz="1000" dirty="0">
                <a:solidFill>
                  <a:schemeClr val="tx1"/>
                </a:solidFill>
                <a:latin typeface="HG丸ｺﾞｼｯｸM-PRO" panose="020F0600000000000000" pitchFamily="50" charset="-128"/>
                <a:ea typeface="HG丸ｺﾞｼｯｸM-PRO" panose="020F0600000000000000" pitchFamily="50" charset="-128"/>
              </a:rPr>
              <a:t>　</a:t>
            </a:r>
            <a:r>
              <a:rPr lang="en-US" altLang="ja-JP" sz="1000" dirty="0">
                <a:solidFill>
                  <a:schemeClr val="tx1"/>
                </a:solidFill>
                <a:latin typeface="HG丸ｺﾞｼｯｸM-PRO" panose="020F0600000000000000" pitchFamily="50" charset="-128"/>
                <a:ea typeface="HG丸ｺﾞｼｯｸM-PRO" panose="020F0600000000000000" pitchFamily="50" charset="-128"/>
              </a:rPr>
              <a:t>6.7</a:t>
            </a:r>
            <a:r>
              <a:rPr lang="ja-JP" altLang="en-US" sz="1000" dirty="0">
                <a:solidFill>
                  <a:schemeClr val="tx1"/>
                </a:solidFill>
                <a:latin typeface="HG丸ｺﾞｼｯｸM-PRO" panose="020F0600000000000000" pitchFamily="50" charset="-128"/>
                <a:ea typeface="HG丸ｺﾞｼｯｸM-PRO" panose="020F0600000000000000" pitchFamily="50" charset="-128"/>
              </a:rPr>
              <a:t>　プロセスの制御</a:t>
            </a:r>
          </a:p>
        </p:txBody>
      </p:sp>
      <p:graphicFrame>
        <p:nvGraphicFramePr>
          <p:cNvPr id="2" name="表 1">
            <a:extLst>
              <a:ext uri="{FF2B5EF4-FFF2-40B4-BE49-F238E27FC236}">
                <a16:creationId xmlns:a16="http://schemas.microsoft.com/office/drawing/2014/main" id="{E43F23F2-BA02-4000-B35C-E4E9E2064A68}"/>
              </a:ext>
            </a:extLst>
          </p:cNvPr>
          <p:cNvGraphicFramePr>
            <a:graphicFrameLocks noGrp="1"/>
          </p:cNvGraphicFramePr>
          <p:nvPr>
            <p:extLst>
              <p:ext uri="{D42A27DB-BD31-4B8C-83A1-F6EECF244321}">
                <p14:modId xmlns:p14="http://schemas.microsoft.com/office/powerpoint/2010/main" val="3006471091"/>
              </p:ext>
            </p:extLst>
          </p:nvPr>
        </p:nvGraphicFramePr>
        <p:xfrm>
          <a:off x="389348" y="5403460"/>
          <a:ext cx="7368300" cy="1105940"/>
        </p:xfrm>
        <a:graphic>
          <a:graphicData uri="http://schemas.openxmlformats.org/drawingml/2006/table">
            <a:tbl>
              <a:tblPr firstRow="1" firstCol="1" bandRow="1">
                <a:tableStyleId>{5C22544A-7EE6-4342-B048-85BDC9FD1C3A}</a:tableStyleId>
              </a:tblPr>
              <a:tblGrid>
                <a:gridCol w="1213310">
                  <a:extLst>
                    <a:ext uri="{9D8B030D-6E8A-4147-A177-3AD203B41FA5}">
                      <a16:colId xmlns:a16="http://schemas.microsoft.com/office/drawing/2014/main" val="2912116730"/>
                    </a:ext>
                  </a:extLst>
                </a:gridCol>
                <a:gridCol w="2888867">
                  <a:extLst>
                    <a:ext uri="{9D8B030D-6E8A-4147-A177-3AD203B41FA5}">
                      <a16:colId xmlns:a16="http://schemas.microsoft.com/office/drawing/2014/main" val="2979267274"/>
                    </a:ext>
                  </a:extLst>
                </a:gridCol>
                <a:gridCol w="3266123">
                  <a:extLst>
                    <a:ext uri="{9D8B030D-6E8A-4147-A177-3AD203B41FA5}">
                      <a16:colId xmlns:a16="http://schemas.microsoft.com/office/drawing/2014/main" val="4208950302"/>
                    </a:ext>
                  </a:extLst>
                </a:gridCol>
              </a:tblGrid>
              <a:tr h="255790">
                <a:tc>
                  <a:txBody>
                    <a:bodyPr/>
                    <a:lstStyle/>
                    <a:p>
                      <a:pPr algn="just">
                        <a:spcAft>
                          <a:spcPts val="0"/>
                        </a:spcAft>
                      </a:pPr>
                      <a:r>
                        <a:rPr lang="en-US" sz="1100" kern="100">
                          <a:effectLst/>
                          <a:latin typeface="HG丸ｺﾞｼｯｸM-PRO" panose="020F0600000000000000" pitchFamily="50" charset="-128"/>
                          <a:ea typeface="HG丸ｺﾞｼｯｸM-PRO" panose="020F0600000000000000" pitchFamily="50" charset="-128"/>
                        </a:rPr>
                        <a:t> </a:t>
                      </a:r>
                      <a:endParaRPr lang="ja-JP" sz="11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rPr>
                        <a:t>午前</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a:effectLst/>
                          <a:latin typeface="HG丸ｺﾞｼｯｸM-PRO" panose="020F0600000000000000" pitchFamily="50" charset="-128"/>
                          <a:ea typeface="HG丸ｺﾞｼｯｸM-PRO" panose="020F0600000000000000" pitchFamily="50" charset="-128"/>
                        </a:rPr>
                        <a:t>午後</a:t>
                      </a:r>
                      <a:endParaRPr lang="ja-JP" sz="11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extLst>
                  <a:ext uri="{0D108BD9-81ED-4DB2-BD59-A6C34878D82A}">
                    <a16:rowId xmlns:a16="http://schemas.microsoft.com/office/drawing/2014/main" val="1170176379"/>
                  </a:ext>
                </a:extLst>
              </a:tr>
              <a:tr h="348914">
                <a:tc>
                  <a:txBody>
                    <a:bodyPr/>
                    <a:lstStyle/>
                    <a:p>
                      <a:pPr algn="just">
                        <a:spcAft>
                          <a:spcPts val="0"/>
                        </a:spcAft>
                      </a:pPr>
                      <a:r>
                        <a:rPr lang="en-US" sz="1100" kern="100" dirty="0">
                          <a:effectLst/>
                          <a:latin typeface="HG丸ｺﾞｼｯｸM-PRO" panose="020F0600000000000000" pitchFamily="50" charset="-128"/>
                          <a:ea typeface="HG丸ｺﾞｼｯｸM-PRO" panose="020F0600000000000000" pitchFamily="50" charset="-128"/>
                        </a:rPr>
                        <a:t>1</a:t>
                      </a:r>
                      <a:r>
                        <a:rPr lang="ja-JP" sz="1100" kern="100" dirty="0">
                          <a:effectLst/>
                          <a:latin typeface="HG丸ｺﾞｼｯｸM-PRO" panose="020F0600000000000000" pitchFamily="50" charset="-128"/>
                          <a:ea typeface="HG丸ｺﾞｼｯｸM-PRO" panose="020F0600000000000000" pitchFamily="50" charset="-128"/>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rPr>
                        <a:t>第</a:t>
                      </a:r>
                      <a:r>
                        <a:rPr lang="en-US" altLang="ja-JP" sz="1100" kern="100" dirty="0">
                          <a:effectLst/>
                          <a:latin typeface="HG丸ｺﾞｼｯｸM-PRO" panose="020F0600000000000000" pitchFamily="50" charset="-128"/>
                          <a:ea typeface="HG丸ｺﾞｼｯｸM-PRO" panose="020F0600000000000000" pitchFamily="50" charset="-128"/>
                        </a:rPr>
                        <a:t>1</a:t>
                      </a:r>
                      <a:r>
                        <a:rPr lang="ja-JP" altLang="en-US" sz="1100" kern="100" dirty="0">
                          <a:effectLst/>
                          <a:latin typeface="HG丸ｺﾞｼｯｸM-PRO" panose="020F0600000000000000" pitchFamily="50" charset="-128"/>
                          <a:ea typeface="HG丸ｺﾞｼｯｸM-PRO" panose="020F0600000000000000" pitchFamily="50" charset="-128"/>
                        </a:rPr>
                        <a:t>章</a:t>
                      </a:r>
                      <a:r>
                        <a:rPr lang="en-US" altLang="ja-JP" sz="1100" kern="100" dirty="0">
                          <a:effectLst/>
                          <a:latin typeface="HG丸ｺﾞｼｯｸM-PRO" panose="020F0600000000000000" pitchFamily="50" charset="-128"/>
                          <a:ea typeface="HG丸ｺﾞｼｯｸM-PRO" panose="020F0600000000000000" pitchFamily="50" charset="-128"/>
                        </a:rPr>
                        <a:t>UNIX/Linux</a:t>
                      </a:r>
                      <a:r>
                        <a:rPr lang="ja-JP" altLang="en-US" sz="1100" kern="100" dirty="0">
                          <a:effectLst/>
                          <a:latin typeface="HG丸ｺﾞｼｯｸM-PRO" panose="020F0600000000000000" pitchFamily="50" charset="-128"/>
                          <a:ea typeface="HG丸ｺﾞｼｯｸM-PRO" panose="020F0600000000000000" pitchFamily="50" charset="-128"/>
                        </a:rPr>
                        <a:t>の概要</a:t>
                      </a:r>
                    </a:p>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rPr>
                        <a:t>第</a:t>
                      </a:r>
                      <a:r>
                        <a:rPr lang="en-US" altLang="ja-JP" sz="1100" kern="100" dirty="0">
                          <a:effectLst/>
                          <a:latin typeface="HG丸ｺﾞｼｯｸM-PRO" panose="020F0600000000000000" pitchFamily="50" charset="-128"/>
                          <a:ea typeface="HG丸ｺﾞｼｯｸM-PRO" panose="020F0600000000000000" pitchFamily="50" charset="-128"/>
                        </a:rPr>
                        <a:t>2</a:t>
                      </a:r>
                      <a:r>
                        <a:rPr lang="ja-JP" altLang="en-US" sz="1100" kern="100" dirty="0">
                          <a:effectLst/>
                          <a:latin typeface="HG丸ｺﾞｼｯｸM-PRO" panose="020F0600000000000000" pitchFamily="50" charset="-128"/>
                          <a:ea typeface="HG丸ｺﾞｼｯｸM-PRO" panose="020F0600000000000000" pitchFamily="50" charset="-128"/>
                        </a:rPr>
                        <a:t>章コマンド操作の基本</a:t>
                      </a: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rPr>
                        <a:t>第</a:t>
                      </a:r>
                      <a:r>
                        <a:rPr lang="en-US" altLang="ja-JP" sz="1100" kern="100" dirty="0">
                          <a:effectLst/>
                          <a:latin typeface="HG丸ｺﾞｼｯｸM-PRO" panose="020F0600000000000000" pitchFamily="50" charset="-128"/>
                          <a:ea typeface="HG丸ｺﾞｼｯｸM-PRO" panose="020F0600000000000000" pitchFamily="50" charset="-128"/>
                        </a:rPr>
                        <a:t>3</a:t>
                      </a:r>
                      <a:r>
                        <a:rPr lang="ja-JP" altLang="en-US" sz="1100" kern="100" dirty="0">
                          <a:effectLst/>
                          <a:latin typeface="HG丸ｺﾞｼｯｸM-PRO" panose="020F0600000000000000" pitchFamily="50" charset="-128"/>
                          <a:ea typeface="HG丸ｺﾞｼｯｸM-PRO" panose="020F0600000000000000" pitchFamily="50" charset="-128"/>
                        </a:rPr>
                        <a:t>章テキストファイルの編集</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2469344243"/>
                  </a:ext>
                </a:extLst>
              </a:tr>
              <a:tr h="186813">
                <a:tc>
                  <a:txBody>
                    <a:bodyPr/>
                    <a:lstStyle/>
                    <a:p>
                      <a:pPr algn="just">
                        <a:spcAft>
                          <a:spcPts val="0"/>
                        </a:spcAft>
                      </a:pPr>
                      <a:r>
                        <a:rPr lang="en-US" sz="1100" kern="100" dirty="0">
                          <a:effectLst/>
                          <a:latin typeface="HG丸ｺﾞｼｯｸM-PRO" panose="020F0600000000000000" pitchFamily="50" charset="-128"/>
                          <a:ea typeface="HG丸ｺﾞｼｯｸM-PRO" panose="020F0600000000000000" pitchFamily="50" charset="-128"/>
                        </a:rPr>
                        <a:t>2</a:t>
                      </a:r>
                      <a:r>
                        <a:rPr lang="ja-JP" sz="1100" kern="100" dirty="0">
                          <a:effectLst/>
                          <a:latin typeface="HG丸ｺﾞｼｯｸM-PRO" panose="020F0600000000000000" pitchFamily="50" charset="-128"/>
                          <a:ea typeface="HG丸ｺﾞｼｯｸM-PRO" panose="020F0600000000000000" pitchFamily="50" charset="-128"/>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rPr>
                        <a:t>第</a:t>
                      </a:r>
                      <a:r>
                        <a:rPr lang="en-US" altLang="ja-JP" sz="1100" kern="100" dirty="0">
                          <a:effectLst/>
                          <a:latin typeface="HG丸ｺﾞｼｯｸM-PRO" panose="020F0600000000000000" pitchFamily="50" charset="-128"/>
                          <a:ea typeface="HG丸ｺﾞｼｯｸM-PRO" panose="020F0600000000000000" pitchFamily="50" charset="-128"/>
                        </a:rPr>
                        <a:t>4</a:t>
                      </a:r>
                      <a:r>
                        <a:rPr lang="ja-JP" altLang="en-US" sz="1100" kern="100" dirty="0">
                          <a:effectLst/>
                          <a:latin typeface="HG丸ｺﾞｼｯｸM-PRO" panose="020F0600000000000000" pitchFamily="50" charset="-128"/>
                          <a:ea typeface="HG丸ｺﾞｼｯｸM-PRO" panose="020F0600000000000000" pitchFamily="50" charset="-128"/>
                        </a:rPr>
                        <a:t>章ファイル操作</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rPr>
                        <a:t>第</a:t>
                      </a:r>
                      <a:r>
                        <a:rPr lang="en-US" altLang="ja-JP" sz="1100" kern="100" dirty="0">
                          <a:effectLst/>
                          <a:latin typeface="HG丸ｺﾞｼｯｸM-PRO" panose="020F0600000000000000" pitchFamily="50" charset="-128"/>
                          <a:ea typeface="HG丸ｺﾞｼｯｸM-PRO" panose="020F0600000000000000" pitchFamily="50" charset="-128"/>
                        </a:rPr>
                        <a:t>4</a:t>
                      </a:r>
                      <a:r>
                        <a:rPr lang="ja-JP" altLang="en-US" sz="1100" kern="100" dirty="0">
                          <a:effectLst/>
                          <a:latin typeface="HG丸ｺﾞｼｯｸM-PRO" panose="020F0600000000000000" pitchFamily="50" charset="-128"/>
                          <a:ea typeface="HG丸ｺﾞｼｯｸM-PRO" panose="020F0600000000000000" pitchFamily="50" charset="-128"/>
                        </a:rPr>
                        <a:t>章ファイル操作（続き）</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4228311360"/>
                  </a:ext>
                </a:extLst>
              </a:tr>
              <a:tr h="255790">
                <a:tc>
                  <a:txBody>
                    <a:bodyPr/>
                    <a:lstStyle/>
                    <a:p>
                      <a:pPr algn="just">
                        <a:spcAft>
                          <a:spcPts val="0"/>
                        </a:spcAft>
                      </a:pPr>
                      <a:r>
                        <a:rPr lang="en-US" alt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3</a:t>
                      </a: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a:t>
                      </a:r>
                      <a:r>
                        <a:rPr lang="en-US" alt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5</a:t>
                      </a: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章ネットワーク操作</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a:t>
                      </a:r>
                      <a:r>
                        <a:rPr lang="en-US" alt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6</a:t>
                      </a: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章シェルの基本機能と効率的利用</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2540164445"/>
                  </a:ext>
                </a:extLst>
              </a:tr>
            </a:tbl>
          </a:graphicData>
        </a:graphic>
      </p:graphicFrame>
      <p:sp>
        <p:nvSpPr>
          <p:cNvPr id="5" name="テキスト ボックス 4">
            <a:extLst>
              <a:ext uri="{FF2B5EF4-FFF2-40B4-BE49-F238E27FC236}">
                <a16:creationId xmlns:a16="http://schemas.microsoft.com/office/drawing/2014/main" id="{6EC4B12F-9348-4BD7-9944-ADDC3CFE80E2}"/>
              </a:ext>
            </a:extLst>
          </p:cNvPr>
          <p:cNvSpPr txBox="1"/>
          <p:nvPr/>
        </p:nvSpPr>
        <p:spPr>
          <a:xfrm>
            <a:off x="205587" y="5137483"/>
            <a:ext cx="6018232" cy="307777"/>
          </a:xfrm>
          <a:prstGeom prst="rect">
            <a:avLst/>
          </a:prstGeom>
          <a:noFill/>
        </p:spPr>
        <p:txBody>
          <a:bodyPr wrap="square" rtlCol="0">
            <a:spAutoFit/>
          </a:bodyPr>
          <a:lstStyle/>
          <a:p>
            <a:r>
              <a:rPr kumimoji="1" lang="en-US" altLang="ja-JP" sz="1400" dirty="0">
                <a:latin typeface="HG丸ｺﾞｼｯｸM-PRO" panose="020F0600000000000000" pitchFamily="50" charset="-128"/>
                <a:ea typeface="HG丸ｺﾞｼｯｸM-PRO" panose="020F0600000000000000" pitchFamily="50" charset="-128"/>
              </a:rPr>
              <a:t>【</a:t>
            </a:r>
            <a:r>
              <a:rPr kumimoji="1" lang="ja-JP" altLang="en-US" sz="1400" dirty="0">
                <a:latin typeface="HG丸ｺﾞｼｯｸM-PRO" panose="020F0600000000000000" pitchFamily="50" charset="-128"/>
                <a:ea typeface="HG丸ｺﾞｼｯｸM-PRO" panose="020F0600000000000000" pitchFamily="50" charset="-128"/>
              </a:rPr>
              <a:t>タイムテーブル</a:t>
            </a:r>
            <a:r>
              <a:rPr lang="en-US" altLang="ja-JP" sz="1400"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各章の学習項目に合わせて適宜実習を行います。</a:t>
            </a:r>
            <a:endParaRPr kumimoji="1" lang="ja-JP" altLang="en-US" sz="1400" dirty="0">
              <a:latin typeface="HG丸ｺﾞｼｯｸM-PRO" panose="020F0600000000000000" pitchFamily="50" charset="-128"/>
              <a:ea typeface="HG丸ｺﾞｼｯｸM-PRO" panose="020F0600000000000000" pitchFamily="50" charset="-128"/>
            </a:endParaRPr>
          </a:p>
        </p:txBody>
      </p:sp>
      <p:sp>
        <p:nvSpPr>
          <p:cNvPr id="9" name="フッター プレースホルダー 1">
            <a:extLst>
              <a:ext uri="{FF2B5EF4-FFF2-40B4-BE49-F238E27FC236}">
                <a16:creationId xmlns:a16="http://schemas.microsoft.com/office/drawing/2014/main" id="{2176D167-68E0-450E-9BA1-080FC3C1ACE6}"/>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621506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6167" y="948944"/>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319692" y="279260"/>
            <a:ext cx="6776214" cy="584775"/>
          </a:xfrm>
          <a:prstGeom prst="rect">
            <a:avLst/>
          </a:prstGeom>
        </p:spPr>
        <p:txBody>
          <a:bodyPr wrap="non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ロールプレイ用「モデル研修」③</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graphicFrame>
        <p:nvGraphicFramePr>
          <p:cNvPr id="3" name="表 4">
            <a:extLst>
              <a:ext uri="{FF2B5EF4-FFF2-40B4-BE49-F238E27FC236}">
                <a16:creationId xmlns:a16="http://schemas.microsoft.com/office/drawing/2014/main" id="{0F8175B4-E2A7-4D25-B6D8-8C3BCC0B15DA}"/>
              </a:ext>
            </a:extLst>
          </p:cNvPr>
          <p:cNvGraphicFramePr>
            <a:graphicFrameLocks noGrp="1"/>
          </p:cNvGraphicFramePr>
          <p:nvPr/>
        </p:nvGraphicFramePr>
        <p:xfrm>
          <a:off x="389350" y="1431350"/>
          <a:ext cx="7368302" cy="2549028"/>
        </p:xfrm>
        <a:graphic>
          <a:graphicData uri="http://schemas.openxmlformats.org/drawingml/2006/table">
            <a:tbl>
              <a:tblPr firstRow="1" bandRow="1">
                <a:tableStyleId>{5940675A-B579-460E-94D1-54222C63F5DA}</a:tableStyleId>
              </a:tblPr>
              <a:tblGrid>
                <a:gridCol w="1218900">
                  <a:extLst>
                    <a:ext uri="{9D8B030D-6E8A-4147-A177-3AD203B41FA5}">
                      <a16:colId xmlns:a16="http://schemas.microsoft.com/office/drawing/2014/main" val="1544080666"/>
                    </a:ext>
                  </a:extLst>
                </a:gridCol>
                <a:gridCol w="6149402">
                  <a:extLst>
                    <a:ext uri="{9D8B030D-6E8A-4147-A177-3AD203B41FA5}">
                      <a16:colId xmlns:a16="http://schemas.microsoft.com/office/drawing/2014/main" val="483356968"/>
                    </a:ext>
                  </a:extLst>
                </a:gridCol>
              </a:tblGrid>
              <a:tr h="0">
                <a:tc>
                  <a:txBody>
                    <a:bodyPr/>
                    <a:lstStyle/>
                    <a:p>
                      <a:r>
                        <a:rPr lang="ja-JP" altLang="en-US" sz="1300" dirty="0">
                          <a:latin typeface="HG丸ｺﾞｼｯｸM-PRO" panose="020F0600000000000000" pitchFamily="50" charset="-128"/>
                          <a:ea typeface="HG丸ｺﾞｼｯｸM-PRO" panose="020F0600000000000000" pitchFamily="50" charset="-128"/>
                        </a:rPr>
                        <a:t>コース概要</a:t>
                      </a:r>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endParaRPr kumimoji="1" lang="en-US" altLang="ja-JP" sz="1300" dirty="0">
                        <a:latin typeface="HG丸ｺﾞｼｯｸM-PRO" panose="020F0600000000000000" pitchFamily="50" charset="-128"/>
                        <a:ea typeface="HG丸ｺﾞｼｯｸM-PRO" panose="020F0600000000000000" pitchFamily="50" charset="-128"/>
                      </a:endParaRPr>
                    </a:p>
                    <a:p>
                      <a:endParaRPr kumimoji="1" lang="en-US" altLang="ja-JP" sz="1300" dirty="0">
                        <a:latin typeface="HG丸ｺﾞｼｯｸM-PRO" panose="020F0600000000000000" pitchFamily="50" charset="-128"/>
                        <a:ea typeface="HG丸ｺﾞｼｯｸM-PRO" panose="020F0600000000000000" pitchFamily="50" charset="-128"/>
                      </a:endParaRPr>
                    </a:p>
                    <a:p>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3204289249"/>
                  </a:ext>
                </a:extLst>
              </a:tr>
              <a:tr h="430096">
                <a:tc>
                  <a:txBody>
                    <a:bodyPr/>
                    <a:lstStyle/>
                    <a:p>
                      <a:r>
                        <a:rPr lang="ja-JP" altLang="en-US" sz="1300" dirty="0">
                          <a:latin typeface="HG丸ｺﾞｼｯｸM-PRO" panose="020F0600000000000000" pitchFamily="50" charset="-128"/>
                          <a:ea typeface="HG丸ｺﾞｼｯｸM-PRO" panose="020F0600000000000000" pitchFamily="50" charset="-128"/>
                        </a:rPr>
                        <a:t>到達目標</a:t>
                      </a:r>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endParaRPr lang="en-US" altLang="ja-JP" sz="1300" dirty="0">
                        <a:latin typeface="HG丸ｺﾞｼｯｸM-PRO" panose="020F0600000000000000" pitchFamily="50" charset="-128"/>
                        <a:ea typeface="HG丸ｺﾞｼｯｸM-PRO" panose="020F0600000000000000" pitchFamily="50" charset="-128"/>
                      </a:endParaRPr>
                    </a:p>
                    <a:p>
                      <a:endParaRPr lang="en-US" altLang="ja-JP" sz="1300" dirty="0">
                        <a:latin typeface="HG丸ｺﾞｼｯｸM-PRO" panose="020F0600000000000000" pitchFamily="50" charset="-128"/>
                        <a:ea typeface="HG丸ｺﾞｼｯｸM-PRO" panose="020F0600000000000000" pitchFamily="50" charset="-128"/>
                      </a:endParaRPr>
                    </a:p>
                    <a:p>
                      <a:endParaRPr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3813533454"/>
                  </a:ext>
                </a:extLst>
              </a:tr>
              <a:tr h="0">
                <a:tc>
                  <a:txBody>
                    <a:bodyPr/>
                    <a:lstStyle/>
                    <a:p>
                      <a:r>
                        <a:rPr kumimoji="1" lang="ja-JP" altLang="en-US" sz="1300" dirty="0">
                          <a:latin typeface="HG丸ｺﾞｼｯｸM-PRO" panose="020F0600000000000000" pitchFamily="50" charset="-128"/>
                          <a:ea typeface="HG丸ｺﾞｼｯｸM-PRO" panose="020F0600000000000000" pitchFamily="50" charset="-128"/>
                        </a:rPr>
                        <a:t>前提知識</a:t>
                      </a:r>
                    </a:p>
                  </a:txBody>
                  <a:tcPr marL="94637" marR="94637" marT="47319" marB="47319">
                    <a:solidFill>
                      <a:srgbClr val="E1EDFF"/>
                    </a:solidFill>
                  </a:tcPr>
                </a:tc>
                <a:tc>
                  <a:txBody>
                    <a:bodyPr/>
                    <a:lstStyle/>
                    <a:p>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2281049404"/>
                  </a:ext>
                </a:extLst>
              </a:tr>
              <a:tr h="0">
                <a:tc>
                  <a:txBody>
                    <a:bodyPr/>
                    <a:lstStyle/>
                    <a:p>
                      <a:r>
                        <a:rPr lang="ja-JP" altLang="en-US" sz="1300" dirty="0">
                          <a:latin typeface="HG丸ｺﾞｼｯｸM-PRO" panose="020F0600000000000000" pitchFamily="50" charset="-128"/>
                          <a:ea typeface="HG丸ｺﾞｼｯｸM-PRO" panose="020F0600000000000000" pitchFamily="50" charset="-128"/>
                        </a:rPr>
                        <a:t>学習形態</a:t>
                      </a:r>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1918408209"/>
                  </a:ext>
                </a:extLst>
              </a:tr>
              <a:tr h="154092">
                <a:tc>
                  <a:txBody>
                    <a:bodyPr/>
                    <a:lstStyle/>
                    <a:p>
                      <a:r>
                        <a:rPr lang="ja-JP" altLang="en-US" sz="1300" dirty="0">
                          <a:latin typeface="HG丸ｺﾞｼｯｸM-PRO" panose="020F0600000000000000" pitchFamily="50" charset="-128"/>
                          <a:ea typeface="HG丸ｺﾞｼｯｸM-PRO" panose="020F0600000000000000" pitchFamily="50" charset="-128"/>
                        </a:rPr>
                        <a:t>受講対象</a:t>
                      </a:r>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solidFill>
                      <a:srgbClr val="E1EDFF"/>
                    </a:solidFill>
                  </a:tcPr>
                </a:tc>
                <a:tc>
                  <a:txBody>
                    <a:bodyPr/>
                    <a:lstStyle/>
                    <a:p>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906544928"/>
                  </a:ext>
                </a:extLst>
              </a:tr>
              <a:tr h="0">
                <a:tc>
                  <a:txBody>
                    <a:bodyPr/>
                    <a:lstStyle/>
                    <a:p>
                      <a:r>
                        <a:rPr kumimoji="1" lang="ja-JP" altLang="en-US" sz="1300" dirty="0">
                          <a:latin typeface="HG丸ｺﾞｼｯｸM-PRO" panose="020F0600000000000000" pitchFamily="50" charset="-128"/>
                          <a:ea typeface="HG丸ｺﾞｼｯｸM-PRO" panose="020F0600000000000000" pitchFamily="50" charset="-128"/>
                        </a:rPr>
                        <a:t>注意事項</a:t>
                      </a:r>
                    </a:p>
                  </a:txBody>
                  <a:tcPr marL="94637" marR="94637" marT="47319" marB="47319">
                    <a:solidFill>
                      <a:srgbClr val="E1EDFF"/>
                    </a:solidFill>
                  </a:tcPr>
                </a:tc>
                <a:tc>
                  <a:txBody>
                    <a:bodyPr/>
                    <a:lstStyle/>
                    <a:p>
                      <a:endParaRPr kumimoji="1" lang="ja-JP" altLang="en-US" sz="1300" dirty="0">
                        <a:latin typeface="HG丸ｺﾞｼｯｸM-PRO" panose="020F0600000000000000" pitchFamily="50" charset="-128"/>
                        <a:ea typeface="HG丸ｺﾞｼｯｸM-PRO" panose="020F0600000000000000" pitchFamily="50" charset="-128"/>
                      </a:endParaRPr>
                    </a:p>
                  </a:txBody>
                  <a:tcPr marL="94637" marR="94637" marT="47319" marB="47319"/>
                </a:tc>
                <a:extLst>
                  <a:ext uri="{0D108BD9-81ED-4DB2-BD59-A6C34878D82A}">
                    <a16:rowId xmlns:a16="http://schemas.microsoft.com/office/drawing/2014/main" val="2588848061"/>
                  </a:ext>
                </a:extLst>
              </a:tr>
            </a:tbl>
          </a:graphicData>
        </a:graphic>
      </p:graphicFrame>
      <p:sp>
        <p:nvSpPr>
          <p:cNvPr id="15" name="正方形/長方形 14">
            <a:extLst>
              <a:ext uri="{FF2B5EF4-FFF2-40B4-BE49-F238E27FC236}">
                <a16:creationId xmlns:a16="http://schemas.microsoft.com/office/drawing/2014/main" id="{CE37B773-86B8-4A00-AF11-889594C4E5B0}"/>
              </a:ext>
            </a:extLst>
          </p:cNvPr>
          <p:cNvSpPr/>
          <p:nvPr/>
        </p:nvSpPr>
        <p:spPr>
          <a:xfrm>
            <a:off x="319692" y="1052453"/>
            <a:ext cx="6794979" cy="369332"/>
          </a:xfrm>
          <a:prstGeom prst="rect">
            <a:avLst/>
          </a:prstGeom>
        </p:spPr>
        <p:txBody>
          <a:bodyPr wrap="square">
            <a:spAutoFit/>
          </a:bodyPr>
          <a:lstStyle/>
          <a:p>
            <a:r>
              <a:rPr lang="ja-JP" altLang="en-US" dirty="0">
                <a:solidFill>
                  <a:srgbClr val="0060EE"/>
                </a:solidFill>
                <a:latin typeface="HG丸ｺﾞｼｯｸM-PRO" panose="020F0600000000000000" pitchFamily="50" charset="-128"/>
                <a:ea typeface="HG丸ｺﾞｼｯｸM-PRO" panose="020F0600000000000000" pitchFamily="50" charset="-128"/>
              </a:rPr>
              <a:t>研修コース名：　　</a:t>
            </a:r>
            <a:endParaRPr lang="ja-JP" altLang="ja-JP" dirty="0">
              <a:solidFill>
                <a:srgbClr val="FF0000"/>
              </a:solidFill>
              <a:latin typeface="HG丸ｺﾞｼｯｸM-PRO" panose="020F0600000000000000" pitchFamily="50" charset="-128"/>
              <a:ea typeface="HG丸ｺﾞｼｯｸM-PRO" panose="020F0600000000000000" pitchFamily="50" charset="-128"/>
            </a:endParaRPr>
          </a:p>
        </p:txBody>
      </p:sp>
      <p:sp>
        <p:nvSpPr>
          <p:cNvPr id="6" name="四角形: 角度付き 5">
            <a:extLst>
              <a:ext uri="{FF2B5EF4-FFF2-40B4-BE49-F238E27FC236}">
                <a16:creationId xmlns:a16="http://schemas.microsoft.com/office/drawing/2014/main" id="{58B2DFF7-9FAD-4807-9C9D-6B82E8BC1A5F}"/>
              </a:ext>
            </a:extLst>
          </p:cNvPr>
          <p:cNvSpPr/>
          <p:nvPr/>
        </p:nvSpPr>
        <p:spPr>
          <a:xfrm>
            <a:off x="7941409" y="1081949"/>
            <a:ext cx="3861084" cy="5326540"/>
          </a:xfrm>
          <a:prstGeom prst="bevel">
            <a:avLst>
              <a:gd name="adj" fmla="val 2557"/>
            </a:avLst>
          </a:prstGeom>
          <a:solidFill>
            <a:srgbClr val="D2F2E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lIns="216000" rtlCol="0" anchor="t" anchorCtr="0"/>
          <a:lstStyle/>
          <a:p>
            <a:r>
              <a:rPr lang="ja-JP" altLang="en-US" sz="1400" dirty="0">
                <a:solidFill>
                  <a:schemeClr val="tx1"/>
                </a:solidFill>
                <a:latin typeface="HG丸ｺﾞｼｯｸM-PRO" panose="020F0600000000000000" pitchFamily="50" charset="-128"/>
                <a:ea typeface="HG丸ｺﾞｼｯｸM-PRO" panose="020F0600000000000000" pitchFamily="50" charset="-128"/>
              </a:rPr>
              <a:t>　　　　　　</a:t>
            </a:r>
            <a:r>
              <a:rPr lang="en-US" altLang="ja-JP" sz="1400" dirty="0">
                <a:solidFill>
                  <a:schemeClr val="tx1"/>
                </a:solidFill>
                <a:latin typeface="HG丸ｺﾞｼｯｸM-PRO" panose="020F0600000000000000" pitchFamily="50" charset="-128"/>
                <a:ea typeface="HG丸ｺﾞｼｯｸM-PRO" panose="020F0600000000000000" pitchFamily="50" charset="-128"/>
              </a:rPr>
              <a:t>〔</a:t>
            </a:r>
            <a:r>
              <a:rPr lang="ja-JP" altLang="en-US" sz="1400" dirty="0">
                <a:solidFill>
                  <a:schemeClr val="tx1"/>
                </a:solidFill>
                <a:latin typeface="HG丸ｺﾞｼｯｸM-PRO" panose="020F0600000000000000" pitchFamily="50" charset="-128"/>
                <a:ea typeface="HG丸ｺﾞｼｯｸM-PRO" panose="020F0600000000000000" pitchFamily="50" charset="-128"/>
              </a:rPr>
              <a:t>学習項目</a:t>
            </a:r>
            <a:r>
              <a:rPr lang="en-US" altLang="ja-JP" sz="1400" dirty="0">
                <a:solidFill>
                  <a:schemeClr val="tx1"/>
                </a:solidFill>
                <a:latin typeface="HG丸ｺﾞｼｯｸM-PRO" panose="020F0600000000000000" pitchFamily="50" charset="-128"/>
                <a:ea typeface="HG丸ｺﾞｼｯｸM-PRO" panose="020F0600000000000000" pitchFamily="50" charset="-128"/>
              </a:rPr>
              <a:t>〕</a:t>
            </a:r>
          </a:p>
        </p:txBody>
      </p:sp>
      <p:graphicFrame>
        <p:nvGraphicFramePr>
          <p:cNvPr id="2" name="表 1">
            <a:extLst>
              <a:ext uri="{FF2B5EF4-FFF2-40B4-BE49-F238E27FC236}">
                <a16:creationId xmlns:a16="http://schemas.microsoft.com/office/drawing/2014/main" id="{E43F23F2-BA02-4000-B35C-E4E9E2064A68}"/>
              </a:ext>
            </a:extLst>
          </p:cNvPr>
          <p:cNvGraphicFramePr>
            <a:graphicFrameLocks noGrp="1"/>
          </p:cNvGraphicFramePr>
          <p:nvPr>
            <p:extLst>
              <p:ext uri="{D42A27DB-BD31-4B8C-83A1-F6EECF244321}">
                <p14:modId xmlns:p14="http://schemas.microsoft.com/office/powerpoint/2010/main" val="3932788624"/>
              </p:ext>
            </p:extLst>
          </p:nvPr>
        </p:nvGraphicFramePr>
        <p:xfrm>
          <a:off x="389348" y="5403460"/>
          <a:ext cx="7368300" cy="1005029"/>
        </p:xfrm>
        <a:graphic>
          <a:graphicData uri="http://schemas.openxmlformats.org/drawingml/2006/table">
            <a:tbl>
              <a:tblPr firstRow="1" firstCol="1" bandRow="1">
                <a:tableStyleId>{5C22544A-7EE6-4342-B048-85BDC9FD1C3A}</a:tableStyleId>
              </a:tblPr>
              <a:tblGrid>
                <a:gridCol w="1213310">
                  <a:extLst>
                    <a:ext uri="{9D8B030D-6E8A-4147-A177-3AD203B41FA5}">
                      <a16:colId xmlns:a16="http://schemas.microsoft.com/office/drawing/2014/main" val="2912116730"/>
                    </a:ext>
                  </a:extLst>
                </a:gridCol>
                <a:gridCol w="2888867">
                  <a:extLst>
                    <a:ext uri="{9D8B030D-6E8A-4147-A177-3AD203B41FA5}">
                      <a16:colId xmlns:a16="http://schemas.microsoft.com/office/drawing/2014/main" val="2979267274"/>
                    </a:ext>
                  </a:extLst>
                </a:gridCol>
                <a:gridCol w="3266123">
                  <a:extLst>
                    <a:ext uri="{9D8B030D-6E8A-4147-A177-3AD203B41FA5}">
                      <a16:colId xmlns:a16="http://schemas.microsoft.com/office/drawing/2014/main" val="4208950302"/>
                    </a:ext>
                  </a:extLst>
                </a:gridCol>
              </a:tblGrid>
              <a:tr h="255790">
                <a:tc>
                  <a:txBody>
                    <a:bodyPr/>
                    <a:lstStyle/>
                    <a:p>
                      <a:pPr algn="just">
                        <a:spcAft>
                          <a:spcPts val="0"/>
                        </a:spcAft>
                      </a:pPr>
                      <a:r>
                        <a:rPr lang="en-US" sz="1100" kern="100">
                          <a:effectLst/>
                          <a:latin typeface="HG丸ｺﾞｼｯｸM-PRO" panose="020F0600000000000000" pitchFamily="50" charset="-128"/>
                          <a:ea typeface="HG丸ｺﾞｼｯｸM-PRO" panose="020F0600000000000000" pitchFamily="50" charset="-128"/>
                        </a:rPr>
                        <a:t> </a:t>
                      </a:r>
                      <a:endParaRPr lang="ja-JP" sz="11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rPr>
                        <a:t>午前</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tc>
                  <a:txBody>
                    <a:bodyPr/>
                    <a:lstStyle/>
                    <a:p>
                      <a:pPr algn="just">
                        <a:spcAft>
                          <a:spcPts val="0"/>
                        </a:spcAft>
                      </a:pPr>
                      <a:r>
                        <a:rPr lang="ja-JP" sz="1100" kern="100">
                          <a:effectLst/>
                          <a:latin typeface="HG丸ｺﾞｼｯｸM-PRO" panose="020F0600000000000000" pitchFamily="50" charset="-128"/>
                          <a:ea typeface="HG丸ｺﾞｼｯｸM-PRO" panose="020F0600000000000000" pitchFamily="50" charset="-128"/>
                        </a:rPr>
                        <a:t>午後</a:t>
                      </a:r>
                      <a:endParaRPr lang="ja-JP" sz="11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nchor="ctr"/>
                </a:tc>
                <a:extLst>
                  <a:ext uri="{0D108BD9-81ED-4DB2-BD59-A6C34878D82A}">
                    <a16:rowId xmlns:a16="http://schemas.microsoft.com/office/drawing/2014/main" val="1170176379"/>
                  </a:ext>
                </a:extLst>
              </a:tr>
              <a:tr h="280089">
                <a:tc>
                  <a:txBody>
                    <a:bodyPr/>
                    <a:lstStyle/>
                    <a:p>
                      <a:pPr algn="just">
                        <a:spcAft>
                          <a:spcPts val="0"/>
                        </a:spcAft>
                      </a:pPr>
                      <a:r>
                        <a:rPr lang="en-US" sz="1100" kern="100" dirty="0">
                          <a:effectLst/>
                          <a:latin typeface="HG丸ｺﾞｼｯｸM-PRO" panose="020F0600000000000000" pitchFamily="50" charset="-128"/>
                          <a:ea typeface="HG丸ｺﾞｼｯｸM-PRO" panose="020F0600000000000000" pitchFamily="50" charset="-128"/>
                        </a:rPr>
                        <a:t>1</a:t>
                      </a:r>
                      <a:r>
                        <a:rPr lang="ja-JP" sz="1100" kern="100" dirty="0">
                          <a:effectLst/>
                          <a:latin typeface="HG丸ｺﾞｼｯｸM-PRO" panose="020F0600000000000000" pitchFamily="50" charset="-128"/>
                          <a:ea typeface="HG丸ｺﾞｼｯｸM-PRO" panose="020F0600000000000000" pitchFamily="50" charset="-128"/>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endParaRPr lang="ja-JP" altLang="en-US" sz="1100" kern="100" dirty="0">
                        <a:effectLst/>
                        <a:latin typeface="HG丸ｺﾞｼｯｸM-PRO" panose="020F0600000000000000" pitchFamily="50" charset="-128"/>
                        <a:ea typeface="HG丸ｺﾞｼｯｸM-PRO" panose="020F0600000000000000" pitchFamily="50" charset="-128"/>
                      </a:endParaRPr>
                    </a:p>
                  </a:txBody>
                  <a:tcPr marL="22860" marR="22860" marT="22860" marB="22860"/>
                </a:tc>
                <a:tc>
                  <a:txBody>
                    <a:bodyPr/>
                    <a:lstStyle/>
                    <a:p>
                      <a:pPr algn="just">
                        <a:spcAft>
                          <a:spcPts val="0"/>
                        </a:spcAft>
                      </a:pP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2469344243"/>
                  </a:ext>
                </a:extLst>
              </a:tr>
              <a:tr h="186813">
                <a:tc>
                  <a:txBody>
                    <a:bodyPr/>
                    <a:lstStyle/>
                    <a:p>
                      <a:pPr algn="just">
                        <a:spcAft>
                          <a:spcPts val="0"/>
                        </a:spcAft>
                      </a:pPr>
                      <a:r>
                        <a:rPr lang="en-US" sz="1100" kern="100" dirty="0">
                          <a:effectLst/>
                          <a:latin typeface="HG丸ｺﾞｼｯｸM-PRO" panose="020F0600000000000000" pitchFamily="50" charset="-128"/>
                          <a:ea typeface="HG丸ｺﾞｼｯｸM-PRO" panose="020F0600000000000000" pitchFamily="50" charset="-128"/>
                        </a:rPr>
                        <a:t>2</a:t>
                      </a:r>
                      <a:r>
                        <a:rPr lang="ja-JP" sz="1100" kern="100" dirty="0">
                          <a:effectLst/>
                          <a:latin typeface="HG丸ｺﾞｼｯｸM-PRO" panose="020F0600000000000000" pitchFamily="50" charset="-128"/>
                          <a:ea typeface="HG丸ｺﾞｼｯｸM-PRO" panose="020F0600000000000000" pitchFamily="50" charset="-128"/>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4228311360"/>
                  </a:ext>
                </a:extLst>
              </a:tr>
              <a:tr h="255790">
                <a:tc>
                  <a:txBody>
                    <a:bodyPr/>
                    <a:lstStyle/>
                    <a:p>
                      <a:pPr algn="just">
                        <a:spcAft>
                          <a:spcPts val="0"/>
                        </a:spcAft>
                      </a:pPr>
                      <a:r>
                        <a:rPr lang="en-US" alt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3</a:t>
                      </a:r>
                      <a:r>
                        <a:rPr lang="ja-JP" alt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日目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tc>
                  <a:txBody>
                    <a:bodyPr/>
                    <a:lstStyle/>
                    <a:p>
                      <a:pPr algn="just">
                        <a:spcAft>
                          <a:spcPts val="0"/>
                        </a:spcAft>
                      </a:pP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22860" marR="22860" marT="22860" marB="22860"/>
                </a:tc>
                <a:extLst>
                  <a:ext uri="{0D108BD9-81ED-4DB2-BD59-A6C34878D82A}">
                    <a16:rowId xmlns:a16="http://schemas.microsoft.com/office/drawing/2014/main" val="2540164445"/>
                  </a:ext>
                </a:extLst>
              </a:tr>
            </a:tbl>
          </a:graphicData>
        </a:graphic>
      </p:graphicFrame>
      <p:sp>
        <p:nvSpPr>
          <p:cNvPr id="5" name="テキスト ボックス 4">
            <a:extLst>
              <a:ext uri="{FF2B5EF4-FFF2-40B4-BE49-F238E27FC236}">
                <a16:creationId xmlns:a16="http://schemas.microsoft.com/office/drawing/2014/main" id="{6EC4B12F-9348-4BD7-9944-ADDC3CFE80E2}"/>
              </a:ext>
            </a:extLst>
          </p:cNvPr>
          <p:cNvSpPr txBox="1"/>
          <p:nvPr/>
        </p:nvSpPr>
        <p:spPr>
          <a:xfrm>
            <a:off x="205587" y="5137483"/>
            <a:ext cx="6018232" cy="307777"/>
          </a:xfrm>
          <a:prstGeom prst="rect">
            <a:avLst/>
          </a:prstGeom>
          <a:noFill/>
        </p:spPr>
        <p:txBody>
          <a:bodyPr wrap="square" rtlCol="0">
            <a:spAutoFit/>
          </a:bodyPr>
          <a:lstStyle/>
          <a:p>
            <a:r>
              <a:rPr kumimoji="1" lang="en-US" altLang="ja-JP" sz="1400" dirty="0">
                <a:latin typeface="HG丸ｺﾞｼｯｸM-PRO" panose="020F0600000000000000" pitchFamily="50" charset="-128"/>
                <a:ea typeface="HG丸ｺﾞｼｯｸM-PRO" panose="020F0600000000000000" pitchFamily="50" charset="-128"/>
              </a:rPr>
              <a:t>【</a:t>
            </a:r>
            <a:r>
              <a:rPr kumimoji="1" lang="ja-JP" altLang="en-US" sz="1400" dirty="0">
                <a:latin typeface="HG丸ｺﾞｼｯｸM-PRO" panose="020F0600000000000000" pitchFamily="50" charset="-128"/>
                <a:ea typeface="HG丸ｺﾞｼｯｸM-PRO" panose="020F0600000000000000" pitchFamily="50" charset="-128"/>
              </a:rPr>
              <a:t>タイムテーブル</a:t>
            </a:r>
            <a:r>
              <a:rPr lang="en-US" altLang="ja-JP" sz="1400" dirty="0">
                <a:latin typeface="HG丸ｺﾞｼｯｸM-PRO" panose="020F0600000000000000" pitchFamily="50" charset="-128"/>
                <a:ea typeface="HG丸ｺﾞｼｯｸM-PRO" panose="020F0600000000000000" pitchFamily="50" charset="-128"/>
              </a:rPr>
              <a:t>】</a:t>
            </a:r>
            <a:endParaRPr kumimoji="1" lang="ja-JP" altLang="en-US" sz="1400" dirty="0">
              <a:latin typeface="HG丸ｺﾞｼｯｸM-PRO" panose="020F0600000000000000" pitchFamily="50" charset="-128"/>
              <a:ea typeface="HG丸ｺﾞｼｯｸM-PRO" panose="020F0600000000000000" pitchFamily="50" charset="-128"/>
            </a:endParaRPr>
          </a:p>
        </p:txBody>
      </p:sp>
      <p:sp>
        <p:nvSpPr>
          <p:cNvPr id="8" name="正方形/長方形 7">
            <a:extLst>
              <a:ext uri="{FF2B5EF4-FFF2-40B4-BE49-F238E27FC236}">
                <a16:creationId xmlns:a16="http://schemas.microsoft.com/office/drawing/2014/main" id="{8CAD9FCF-2A4E-4B65-905D-67422A8A97A1}"/>
              </a:ext>
            </a:extLst>
          </p:cNvPr>
          <p:cNvSpPr/>
          <p:nvPr/>
        </p:nvSpPr>
        <p:spPr>
          <a:xfrm>
            <a:off x="0" y="26740"/>
            <a:ext cx="3053580" cy="369332"/>
          </a:xfrm>
          <a:prstGeom prst="rect">
            <a:avLst/>
          </a:prstGeom>
        </p:spPr>
        <p:txBody>
          <a:bodyPr wrap="square">
            <a:spAutoFit/>
          </a:bodyPr>
          <a:lstStyle/>
          <a:p>
            <a:r>
              <a:rPr lang="en-US" altLang="ja-JP" dirty="0">
                <a:solidFill>
                  <a:srgbClr val="FF0000"/>
                </a:solidFill>
                <a:latin typeface="HG丸ｺﾞｼｯｸM-PRO" panose="020F0600000000000000" pitchFamily="50" charset="-128"/>
                <a:ea typeface="HG丸ｺﾞｼｯｸM-PRO" panose="020F0600000000000000" pitchFamily="50" charset="-128"/>
              </a:rPr>
              <a:t>※</a:t>
            </a:r>
            <a:r>
              <a:rPr lang="ja-JP" altLang="en-US" dirty="0">
                <a:solidFill>
                  <a:srgbClr val="FF0000"/>
                </a:solidFill>
                <a:latin typeface="HG丸ｺﾞｼｯｸM-PRO" panose="020F0600000000000000" pitchFamily="50" charset="-128"/>
                <a:ea typeface="HG丸ｺﾞｼｯｸM-PRO" panose="020F0600000000000000" pitchFamily="50" charset="-128"/>
              </a:rPr>
              <a:t>ご自由にお使いください</a:t>
            </a:r>
            <a:endParaRPr lang="ja-JP" altLang="en-US" dirty="0"/>
          </a:p>
        </p:txBody>
      </p:sp>
      <p:sp>
        <p:nvSpPr>
          <p:cNvPr id="10" name="フッター プレースホルダー 1">
            <a:extLst>
              <a:ext uri="{FF2B5EF4-FFF2-40B4-BE49-F238E27FC236}">
                <a16:creationId xmlns:a16="http://schemas.microsoft.com/office/drawing/2014/main" id="{9CE3311B-C580-4A2B-BA88-A3D14F5F7E70}"/>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4108283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4037731" y="2859970"/>
          <a:ext cx="6964565" cy="3393348"/>
        </p:xfrm>
        <a:graphic>
          <a:graphicData uri="http://schemas.openxmlformats.org/drawingml/2006/table">
            <a:tbl>
              <a:tblPr firstRow="1" bandRow="1">
                <a:tableStyleId>{5940675A-B579-460E-94D1-54222C63F5DA}</a:tableStyleId>
              </a:tblPr>
              <a:tblGrid>
                <a:gridCol w="2290113">
                  <a:extLst>
                    <a:ext uri="{9D8B030D-6E8A-4147-A177-3AD203B41FA5}">
                      <a16:colId xmlns:a16="http://schemas.microsoft.com/office/drawing/2014/main" val="1544080666"/>
                    </a:ext>
                  </a:extLst>
                </a:gridCol>
                <a:gridCol w="4674452">
                  <a:extLst>
                    <a:ext uri="{9D8B030D-6E8A-4147-A177-3AD203B41FA5}">
                      <a16:colId xmlns:a16="http://schemas.microsoft.com/office/drawing/2014/main" val="483356968"/>
                    </a:ext>
                  </a:extLst>
                </a:gridCol>
              </a:tblGrid>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65558">
                <a:tc rowSpan="3">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ロールプレイ</a:t>
                      </a:r>
                      <a:endParaRPr kumimoji="1" lang="en-US" altLang="ja-JP" sz="2400" kern="1200" dirty="0">
                        <a:solidFill>
                          <a:schemeClr val="tx1"/>
                        </a:solidFill>
                        <a:latin typeface="ＭＳ Ｐゴシック" panose="020B0600070205080204" pitchFamily="50" charset="-128"/>
                        <a:ea typeface="ＭＳ Ｐゴシック" panose="020B0600070205080204" pitchFamily="50" charset="-128"/>
                        <a:cs typeface="+mn-cs"/>
                      </a:endParaRPr>
                    </a:p>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実施者</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65558">
                <a:tc vMerge="1">
                  <a:txBody>
                    <a:bodyPr/>
                    <a:lstStyle/>
                    <a:p>
                      <a:endParaRPr kumimoji="1" lang="ja-JP" altLang="en-US"/>
                    </a:p>
                  </a:txBody>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904359927"/>
                  </a:ext>
                </a:extLst>
              </a:tr>
              <a:tr h="565558">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2756072"/>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545026"/>
            <a:ext cx="11235558" cy="4844998"/>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2099442"/>
            <a:ext cx="10750060" cy="523220"/>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講義・実習の導入についてロールプレイを実施する</a:t>
            </a:r>
            <a:endParaRPr lang="ja-JP" altLang="en-US" sz="2400" b="1" u="sng"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14696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５日目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講義・実習冒頭の進め方</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14655"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５日目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9" name="フッター プレースホルダー 1">
            <a:extLst>
              <a:ext uri="{FF2B5EF4-FFF2-40B4-BE49-F238E27FC236}">
                <a16:creationId xmlns:a16="http://schemas.microsoft.com/office/drawing/2014/main" id="{C4F6BDCE-8C0A-4228-8516-30974AEAF0C9}"/>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71670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197721"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５日目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33C5F96C-AD0F-4ED8-840C-F6CAFFC38D2B}"/>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AC5883D7-A837-4D45-9A2E-EED642F20094}"/>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7" name="テキスト ボックス 6">
            <a:extLst>
              <a:ext uri="{FF2B5EF4-FFF2-40B4-BE49-F238E27FC236}">
                <a16:creationId xmlns:a16="http://schemas.microsoft.com/office/drawing/2014/main" id="{FB433A3F-D613-4559-93A8-DD13383AF1D5}"/>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8" name="フッター プレースホルダー 1">
            <a:extLst>
              <a:ext uri="{FF2B5EF4-FFF2-40B4-BE49-F238E27FC236}">
                <a16:creationId xmlns:a16="http://schemas.microsoft.com/office/drawing/2014/main" id="{23D71BDF-C731-4C00-A2C3-B304E3F2BC2A}"/>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04348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６日目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38712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1915950"/>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講師として注意すべき態度・行動について検討する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566071"/>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052382"/>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講義・実習を行うにあたり、講師として注意すべき態度・行動について具体的な場面を想定しながら説明できるようになること</a:t>
            </a: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3899208"/>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391922"/>
            <a:ext cx="10815145"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講義・実習を行うにあたり、具体的に講師として注意すべき態度について、学習者支援の</a:t>
            </a:r>
            <a:r>
              <a:rPr lang="en-US" altLang="ja-JP" sz="2000" dirty="0">
                <a:latin typeface="HG丸ｺﾞｼｯｸM-PRO" panose="020F0600000000000000" pitchFamily="50" charset="-128"/>
                <a:ea typeface="HG丸ｺﾞｼｯｸM-PRO" panose="020F0600000000000000" pitchFamily="50" charset="-128"/>
              </a:rPr>
              <a:t>3</a:t>
            </a:r>
            <a:r>
              <a:rPr lang="ja-JP" altLang="en-US" sz="2000" dirty="0">
                <a:latin typeface="HG丸ｺﾞｼｯｸM-PRO" panose="020F0600000000000000" pitchFamily="50" charset="-128"/>
                <a:ea typeface="HG丸ｺﾞｼｯｸM-PRO" panose="020F0600000000000000" pitchFamily="50" charset="-128"/>
              </a:rPr>
              <a:t>つの観点から良い例・悪い例を議論する（詳細は次頁参照）</a:t>
            </a:r>
            <a:endParaRPr lang="en-US" altLang="ja-JP" sz="2000" dirty="0">
              <a:latin typeface="HG丸ｺﾞｼｯｸM-PRO" panose="020F0600000000000000" pitchFamily="50" charset="-128"/>
              <a:ea typeface="HG丸ｺﾞｼｯｸM-PRO" panose="020F0600000000000000" pitchFamily="50" charset="-128"/>
            </a:endParaRP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580960"/>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089516"/>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グループで１つ、検討結果を発表する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426B0C05-21CD-488C-BFA9-6E309EDBE3B7}"/>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4975722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６日目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478562"/>
            <a:ext cx="2622215" cy="432000"/>
          </a:xfrm>
          <a:prstGeom prst="roundRect">
            <a:avLst/>
          </a:prstGeom>
          <a:solidFill>
            <a:srgbClr val="487EF6"/>
          </a:solidFill>
        </p:spPr>
        <p:txBody>
          <a:bodyPr wrap="square" rtlCol="0" anchor="ctr" anchorCtr="0">
            <a:noAutofit/>
          </a:bodyPr>
          <a:lstStyle/>
          <a:p>
            <a:pPr algn="ctr"/>
            <a:r>
              <a:rPr lang="ja-JP" altLang="en-US" sz="2000" b="1" dirty="0">
                <a:solidFill>
                  <a:schemeClr val="bg1"/>
                </a:solidFill>
                <a:latin typeface="HG丸ｺﾞｼｯｸM-PRO" panose="020F0600000000000000" pitchFamily="50" charset="-128"/>
                <a:ea typeface="HG丸ｺﾞｼｯｸM-PRO" panose="020F0600000000000000" pitchFamily="50" charset="-128"/>
              </a:rPr>
              <a:t>検討内容詳細</a:t>
            </a:r>
            <a:endParaRPr kumimoji="1" lang="ja-JP" altLang="en-US" sz="2000" b="1" dirty="0">
              <a:solidFill>
                <a:schemeClr val="bg1"/>
              </a:solidFill>
              <a:latin typeface="HG丸ｺﾞｼｯｸM-PRO" panose="020F0600000000000000" pitchFamily="50" charset="-128"/>
              <a:ea typeface="HG丸ｺﾞｼｯｸM-PRO" panose="020F0600000000000000" pitchFamily="50" charset="-128"/>
            </a:endParaRPr>
          </a:p>
        </p:txBody>
      </p:sp>
      <p:graphicFrame>
        <p:nvGraphicFramePr>
          <p:cNvPr id="5" name="表 5">
            <a:extLst>
              <a:ext uri="{FF2B5EF4-FFF2-40B4-BE49-F238E27FC236}">
                <a16:creationId xmlns:a16="http://schemas.microsoft.com/office/drawing/2014/main" id="{2FE66CBA-2ADD-4196-897E-E22066682764}"/>
              </a:ext>
            </a:extLst>
          </p:cNvPr>
          <p:cNvGraphicFramePr>
            <a:graphicFrameLocks noGrp="1"/>
          </p:cNvGraphicFramePr>
          <p:nvPr/>
        </p:nvGraphicFramePr>
        <p:xfrm>
          <a:off x="637452" y="2226733"/>
          <a:ext cx="11021149" cy="4135213"/>
        </p:xfrm>
        <a:graphic>
          <a:graphicData uri="http://schemas.openxmlformats.org/drawingml/2006/table">
            <a:tbl>
              <a:tblPr firstRow="1" bandRow="1">
                <a:tableStyleId>{5C22544A-7EE6-4342-B048-85BDC9FD1C3A}</a:tableStyleId>
              </a:tblPr>
              <a:tblGrid>
                <a:gridCol w="3155615">
                  <a:extLst>
                    <a:ext uri="{9D8B030D-6E8A-4147-A177-3AD203B41FA5}">
                      <a16:colId xmlns:a16="http://schemas.microsoft.com/office/drawing/2014/main" val="2487916774"/>
                    </a:ext>
                  </a:extLst>
                </a:gridCol>
                <a:gridCol w="3932767">
                  <a:extLst>
                    <a:ext uri="{9D8B030D-6E8A-4147-A177-3AD203B41FA5}">
                      <a16:colId xmlns:a16="http://schemas.microsoft.com/office/drawing/2014/main" val="1349480572"/>
                    </a:ext>
                  </a:extLst>
                </a:gridCol>
                <a:gridCol w="3932767">
                  <a:extLst>
                    <a:ext uri="{9D8B030D-6E8A-4147-A177-3AD203B41FA5}">
                      <a16:colId xmlns:a16="http://schemas.microsoft.com/office/drawing/2014/main" val="1371749512"/>
                    </a:ext>
                  </a:extLst>
                </a:gridCol>
              </a:tblGrid>
              <a:tr h="562046">
                <a:tc>
                  <a:txBody>
                    <a:bodyPr/>
                    <a:lstStyle/>
                    <a:p>
                      <a:pPr algn="ctr"/>
                      <a:r>
                        <a:rPr kumimoji="1" lang="ja-JP" altLang="en-US" dirty="0"/>
                        <a:t>学習者支援の３つの観点</a:t>
                      </a:r>
                    </a:p>
                  </a:txBody>
                  <a:tcPr anchor="ctr"/>
                </a:tc>
                <a:tc>
                  <a:txBody>
                    <a:bodyPr/>
                    <a:lstStyle/>
                    <a:p>
                      <a:pPr algn="ctr"/>
                      <a:r>
                        <a:rPr kumimoji="1" lang="ja-JP" altLang="en-US" dirty="0"/>
                        <a:t>良い例</a:t>
                      </a:r>
                    </a:p>
                  </a:txBody>
                  <a:tcPr anchor="ctr"/>
                </a:tc>
                <a:tc>
                  <a:txBody>
                    <a:bodyPr/>
                    <a:lstStyle/>
                    <a:p>
                      <a:pPr algn="ctr"/>
                      <a:r>
                        <a:rPr kumimoji="1" lang="ja-JP" altLang="en-US" dirty="0"/>
                        <a:t>悪い例</a:t>
                      </a:r>
                    </a:p>
                  </a:txBody>
                  <a:tcPr anchor="ctr"/>
                </a:tc>
                <a:extLst>
                  <a:ext uri="{0D108BD9-81ED-4DB2-BD59-A6C34878D82A}">
                    <a16:rowId xmlns:a16="http://schemas.microsoft.com/office/drawing/2014/main" val="2796837320"/>
                  </a:ext>
                </a:extLst>
              </a:tr>
              <a:tr h="1199021">
                <a:tc>
                  <a:txBody>
                    <a:bodyPr/>
                    <a:lstStyle/>
                    <a:p>
                      <a:pPr algn="ctr"/>
                      <a:r>
                        <a:rPr kumimoji="1" lang="ja-JP" altLang="en-US" dirty="0"/>
                        <a:t>理解を助ける</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78952933"/>
                  </a:ext>
                </a:extLst>
              </a:tr>
              <a:tr h="1187073">
                <a:tc>
                  <a:txBody>
                    <a:bodyPr/>
                    <a:lstStyle/>
                    <a:p>
                      <a:pPr algn="ctr"/>
                      <a:r>
                        <a:rPr kumimoji="1" lang="ja-JP" altLang="en-US" dirty="0"/>
                        <a:t>自分で考えさせる</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900365619"/>
                  </a:ext>
                </a:extLst>
              </a:tr>
              <a:tr h="1187073">
                <a:tc>
                  <a:txBody>
                    <a:bodyPr/>
                    <a:lstStyle/>
                    <a:p>
                      <a:pPr algn="ctr"/>
                      <a:r>
                        <a:rPr kumimoji="1" lang="ja-JP" altLang="en-US" dirty="0"/>
                        <a:t>積極的な参加を促す</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1012354"/>
                  </a:ext>
                </a:extLst>
              </a:tr>
            </a:tbl>
          </a:graphicData>
        </a:graphic>
      </p:graphicFrame>
      <p:sp>
        <p:nvSpPr>
          <p:cNvPr id="6" name="フッター プレースホルダー 1">
            <a:extLst>
              <a:ext uri="{FF2B5EF4-FFF2-40B4-BE49-F238E27FC236}">
                <a16:creationId xmlns:a16="http://schemas.microsoft.com/office/drawing/2014/main" id="{4820D507-0FF3-4C71-A7E2-A760301C3972}"/>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8849293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６日目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296880"/>
            <a:ext cx="3550593"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9" name="表 8">
            <a:extLst>
              <a:ext uri="{FF2B5EF4-FFF2-40B4-BE49-F238E27FC236}">
                <a16:creationId xmlns:a16="http://schemas.microsoft.com/office/drawing/2014/main" id="{3EA08951-5A1A-4C7C-9C83-222990F6BAC6}"/>
              </a:ext>
            </a:extLst>
          </p:cNvPr>
          <p:cNvGraphicFramePr>
            <a:graphicFrameLocks noGrp="1"/>
          </p:cNvGraphicFramePr>
          <p:nvPr>
            <p:extLst>
              <p:ext uri="{D42A27DB-BD31-4B8C-83A1-F6EECF244321}">
                <p14:modId xmlns:p14="http://schemas.microsoft.com/office/powerpoint/2010/main" val="1648315610"/>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6" name="フッター プレースホルダー 1">
            <a:extLst>
              <a:ext uri="{FF2B5EF4-FFF2-40B4-BE49-F238E27FC236}">
                <a16:creationId xmlns:a16="http://schemas.microsoft.com/office/drawing/2014/main" id="{96C7BDE1-D3E4-4C1E-8356-B2D1CC1EA036}"/>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203360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4004439" y="3170256"/>
          <a:ext cx="6712329"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505157">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3075182"/>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545026"/>
            <a:ext cx="11235558" cy="4844998"/>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2099442"/>
            <a:ext cx="10750060" cy="523220"/>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講師として把握しておくべき１０則をまとめる</a:t>
            </a:r>
            <a:endParaRPr lang="ja-JP" altLang="en-US" sz="2400" b="1" u="sng"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14696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１日目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研修設計・開発における講師として把握しておくべき事項</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１日目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9" name="フッター プレースホルダー 1">
            <a:extLst>
              <a:ext uri="{FF2B5EF4-FFF2-40B4-BE49-F238E27FC236}">
                <a16:creationId xmlns:a16="http://schemas.microsoft.com/office/drawing/2014/main" id="{A134FB52-7C32-42BE-8A3C-E9BA15082C8C}"/>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2241060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4004439" y="3377730"/>
          <a:ext cx="6712329"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505157">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3327398"/>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545026"/>
            <a:ext cx="11235558" cy="4844998"/>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2099443"/>
            <a:ext cx="9983144" cy="523220"/>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講師として注意すべき態度・行動について検討する</a:t>
            </a:r>
            <a:endParaRPr lang="ja-JP" altLang="en-US" sz="2400" b="1" u="sng"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14696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６日目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講義・実習の組み立てと進行</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６日目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9" name="フッター プレースホルダー 1">
            <a:extLst>
              <a:ext uri="{FF2B5EF4-FFF2-40B4-BE49-F238E27FC236}">
                <a16:creationId xmlns:a16="http://schemas.microsoft.com/office/drawing/2014/main" id="{528E3013-BE55-4F2F-93BC-98D4394CEA1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49712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６日目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33C5F96C-AD0F-4ED8-840C-F6CAFFC38D2B}"/>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graphicFrame>
        <p:nvGraphicFramePr>
          <p:cNvPr id="6" name="表 5">
            <a:extLst>
              <a:ext uri="{FF2B5EF4-FFF2-40B4-BE49-F238E27FC236}">
                <a16:creationId xmlns:a16="http://schemas.microsoft.com/office/drawing/2014/main" id="{600395B2-9867-4B53-94E2-920173DB6BF2}"/>
              </a:ext>
            </a:extLst>
          </p:cNvPr>
          <p:cNvGraphicFramePr>
            <a:graphicFrameLocks noGrp="1"/>
          </p:cNvGraphicFramePr>
          <p:nvPr/>
        </p:nvGraphicFramePr>
        <p:xfrm>
          <a:off x="585426" y="1564589"/>
          <a:ext cx="11021149" cy="4135213"/>
        </p:xfrm>
        <a:graphic>
          <a:graphicData uri="http://schemas.openxmlformats.org/drawingml/2006/table">
            <a:tbl>
              <a:tblPr firstRow="1" bandRow="1">
                <a:tableStyleId>{5C22544A-7EE6-4342-B048-85BDC9FD1C3A}</a:tableStyleId>
              </a:tblPr>
              <a:tblGrid>
                <a:gridCol w="3155615">
                  <a:extLst>
                    <a:ext uri="{9D8B030D-6E8A-4147-A177-3AD203B41FA5}">
                      <a16:colId xmlns:a16="http://schemas.microsoft.com/office/drawing/2014/main" val="2487916774"/>
                    </a:ext>
                  </a:extLst>
                </a:gridCol>
                <a:gridCol w="3932767">
                  <a:extLst>
                    <a:ext uri="{9D8B030D-6E8A-4147-A177-3AD203B41FA5}">
                      <a16:colId xmlns:a16="http://schemas.microsoft.com/office/drawing/2014/main" val="1349480572"/>
                    </a:ext>
                  </a:extLst>
                </a:gridCol>
                <a:gridCol w="3932767">
                  <a:extLst>
                    <a:ext uri="{9D8B030D-6E8A-4147-A177-3AD203B41FA5}">
                      <a16:colId xmlns:a16="http://schemas.microsoft.com/office/drawing/2014/main" val="1371749512"/>
                    </a:ext>
                  </a:extLst>
                </a:gridCol>
              </a:tblGrid>
              <a:tr h="562046">
                <a:tc>
                  <a:txBody>
                    <a:bodyPr/>
                    <a:lstStyle/>
                    <a:p>
                      <a:pPr algn="ctr"/>
                      <a:r>
                        <a:rPr kumimoji="1" lang="ja-JP" altLang="en-US" dirty="0"/>
                        <a:t>学習者支援の３つの観点</a:t>
                      </a:r>
                    </a:p>
                  </a:txBody>
                  <a:tcPr anchor="ctr"/>
                </a:tc>
                <a:tc>
                  <a:txBody>
                    <a:bodyPr/>
                    <a:lstStyle/>
                    <a:p>
                      <a:pPr algn="ctr"/>
                      <a:r>
                        <a:rPr kumimoji="1" lang="ja-JP" altLang="en-US" dirty="0"/>
                        <a:t>良い例</a:t>
                      </a:r>
                    </a:p>
                  </a:txBody>
                  <a:tcPr anchor="ctr"/>
                </a:tc>
                <a:tc>
                  <a:txBody>
                    <a:bodyPr/>
                    <a:lstStyle/>
                    <a:p>
                      <a:pPr algn="ctr"/>
                      <a:r>
                        <a:rPr kumimoji="1" lang="ja-JP" altLang="en-US" dirty="0"/>
                        <a:t>悪い例</a:t>
                      </a:r>
                    </a:p>
                  </a:txBody>
                  <a:tcPr anchor="ctr"/>
                </a:tc>
                <a:extLst>
                  <a:ext uri="{0D108BD9-81ED-4DB2-BD59-A6C34878D82A}">
                    <a16:rowId xmlns:a16="http://schemas.microsoft.com/office/drawing/2014/main" val="2796837320"/>
                  </a:ext>
                </a:extLst>
              </a:tr>
              <a:tr h="1199021">
                <a:tc>
                  <a:txBody>
                    <a:bodyPr/>
                    <a:lstStyle/>
                    <a:p>
                      <a:pPr algn="ctr"/>
                      <a:r>
                        <a:rPr kumimoji="1" lang="ja-JP" altLang="en-US" dirty="0"/>
                        <a:t>理解を助ける</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78952933"/>
                  </a:ext>
                </a:extLst>
              </a:tr>
              <a:tr h="1187073">
                <a:tc>
                  <a:txBody>
                    <a:bodyPr/>
                    <a:lstStyle/>
                    <a:p>
                      <a:pPr algn="ctr"/>
                      <a:r>
                        <a:rPr kumimoji="1" lang="ja-JP" altLang="en-US" dirty="0"/>
                        <a:t>自分で考えさせる</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900365619"/>
                  </a:ext>
                </a:extLst>
              </a:tr>
              <a:tr h="1187073">
                <a:tc>
                  <a:txBody>
                    <a:bodyPr/>
                    <a:lstStyle/>
                    <a:p>
                      <a:pPr algn="ctr"/>
                      <a:r>
                        <a:rPr kumimoji="1" lang="ja-JP" altLang="en-US" dirty="0"/>
                        <a:t>積極的な参加を促す</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1012354"/>
                  </a:ext>
                </a:extLst>
              </a:tr>
            </a:tbl>
          </a:graphicData>
        </a:graphic>
      </p:graphicFrame>
      <p:sp>
        <p:nvSpPr>
          <p:cNvPr id="7" name="フッター プレースホルダー 1">
            <a:extLst>
              <a:ext uri="{FF2B5EF4-FFF2-40B4-BE49-F238E27FC236}">
                <a16:creationId xmlns:a16="http://schemas.microsoft.com/office/drawing/2014/main" id="{5E0EF0FD-4CF7-40DC-80A2-1ABEFB847D47}"/>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2007225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596B8094-DEBD-4E21-8B80-280499EFED01}"/>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６日目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A899645A-4D02-4B07-9A19-3A7FC9F5E587}"/>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D39B3844-437C-49FC-8EA8-9E5C239760F4}"/>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8" name="テキスト ボックス 7">
            <a:extLst>
              <a:ext uri="{FF2B5EF4-FFF2-40B4-BE49-F238E27FC236}">
                <a16:creationId xmlns:a16="http://schemas.microsoft.com/office/drawing/2014/main" id="{1DC8CB91-2977-444E-967C-B545114715BE}"/>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9" name="フッター プレースホルダー 1">
            <a:extLst>
              <a:ext uri="{FF2B5EF4-FFF2-40B4-BE49-F238E27FC236}">
                <a16:creationId xmlns:a16="http://schemas.microsoft.com/office/drawing/2014/main" id="{26630051-6201-437D-871E-495454E4068D}"/>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704297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1712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７日目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37696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1869214"/>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講師（ファシリテーター）としてワークショップを行うにあたり、注意すべき態度・意識について具体的な行動や発言を検討する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62976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104284"/>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ワークショップを行うにあたり、講師として注意すべき態度・意識について具体的な場面を想定しながら説明できるようになること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3930029"/>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456380"/>
            <a:ext cx="10815145"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具体的に講師（ファシリテーター）として注意すべき態度・意識について、良い例、悪い例を取り上げて議論する（詳細は次頁参照）</a:t>
            </a:r>
            <a:endParaRPr lang="en-US" altLang="ja-JP" sz="2000" dirty="0">
              <a:latin typeface="HG丸ｺﾞｼｯｸM-PRO" panose="020F0600000000000000" pitchFamily="50" charset="-128"/>
              <a:ea typeface="HG丸ｺﾞｼｯｸM-PRO" panose="020F0600000000000000" pitchFamily="50" charset="-128"/>
            </a:endParaRP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553953"/>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097624"/>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良い例・悪い例の検討結果を発表する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2B931667-6570-4F80-AC34-331ACA05A5F4}"/>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463508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７日目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DFA2F0C4-FCF8-4AF0-934C-767DFFE173BA}"/>
              </a:ext>
            </a:extLst>
          </p:cNvPr>
          <p:cNvSpPr txBox="1"/>
          <p:nvPr/>
        </p:nvSpPr>
        <p:spPr>
          <a:xfrm>
            <a:off x="637452" y="1478562"/>
            <a:ext cx="2622215" cy="432000"/>
          </a:xfrm>
          <a:prstGeom prst="roundRect">
            <a:avLst/>
          </a:prstGeom>
          <a:solidFill>
            <a:srgbClr val="487EF6"/>
          </a:solidFill>
        </p:spPr>
        <p:txBody>
          <a:bodyPr wrap="square" rtlCol="0" anchor="ctr" anchorCtr="0">
            <a:noAutofit/>
          </a:bodyPr>
          <a:lstStyle/>
          <a:p>
            <a:pPr algn="ctr"/>
            <a:r>
              <a:rPr lang="ja-JP" altLang="en-US" sz="2000" b="1" dirty="0">
                <a:solidFill>
                  <a:schemeClr val="bg1"/>
                </a:solidFill>
                <a:latin typeface="HG丸ｺﾞｼｯｸM-PRO" panose="020F0600000000000000" pitchFamily="50" charset="-128"/>
                <a:ea typeface="HG丸ｺﾞｼｯｸM-PRO" panose="020F0600000000000000" pitchFamily="50" charset="-128"/>
              </a:rPr>
              <a:t>検討内容詳細</a:t>
            </a:r>
            <a:endParaRPr kumimoji="1" lang="ja-JP" altLang="en-US" sz="2000" b="1" dirty="0">
              <a:solidFill>
                <a:schemeClr val="bg1"/>
              </a:solidFill>
              <a:latin typeface="HG丸ｺﾞｼｯｸM-PRO" panose="020F0600000000000000" pitchFamily="50" charset="-128"/>
              <a:ea typeface="HG丸ｺﾞｼｯｸM-PRO" panose="020F0600000000000000" pitchFamily="50" charset="-128"/>
            </a:endParaRPr>
          </a:p>
        </p:txBody>
      </p:sp>
      <p:graphicFrame>
        <p:nvGraphicFramePr>
          <p:cNvPr id="9" name="表 5">
            <a:extLst>
              <a:ext uri="{FF2B5EF4-FFF2-40B4-BE49-F238E27FC236}">
                <a16:creationId xmlns:a16="http://schemas.microsoft.com/office/drawing/2014/main" id="{B77E07A5-59BD-4F21-9A6A-B2782C526AF3}"/>
              </a:ext>
            </a:extLst>
          </p:cNvPr>
          <p:cNvGraphicFramePr>
            <a:graphicFrameLocks noGrp="1"/>
          </p:cNvGraphicFramePr>
          <p:nvPr/>
        </p:nvGraphicFramePr>
        <p:xfrm>
          <a:off x="637452" y="2226733"/>
          <a:ext cx="11021149" cy="4135213"/>
        </p:xfrm>
        <a:graphic>
          <a:graphicData uri="http://schemas.openxmlformats.org/drawingml/2006/table">
            <a:tbl>
              <a:tblPr firstRow="1" bandRow="1">
                <a:tableStyleId>{5C22544A-7EE6-4342-B048-85BDC9FD1C3A}</a:tableStyleId>
              </a:tblPr>
              <a:tblGrid>
                <a:gridCol w="3155615">
                  <a:extLst>
                    <a:ext uri="{9D8B030D-6E8A-4147-A177-3AD203B41FA5}">
                      <a16:colId xmlns:a16="http://schemas.microsoft.com/office/drawing/2014/main" val="2487916774"/>
                    </a:ext>
                  </a:extLst>
                </a:gridCol>
                <a:gridCol w="3932767">
                  <a:extLst>
                    <a:ext uri="{9D8B030D-6E8A-4147-A177-3AD203B41FA5}">
                      <a16:colId xmlns:a16="http://schemas.microsoft.com/office/drawing/2014/main" val="1349480572"/>
                    </a:ext>
                  </a:extLst>
                </a:gridCol>
                <a:gridCol w="3932767">
                  <a:extLst>
                    <a:ext uri="{9D8B030D-6E8A-4147-A177-3AD203B41FA5}">
                      <a16:colId xmlns:a16="http://schemas.microsoft.com/office/drawing/2014/main" val="1371749512"/>
                    </a:ext>
                  </a:extLst>
                </a:gridCol>
              </a:tblGrid>
              <a:tr h="562046">
                <a:tc>
                  <a:txBody>
                    <a:bodyPr/>
                    <a:lstStyle/>
                    <a:p>
                      <a:pPr algn="ctr"/>
                      <a:r>
                        <a:rPr kumimoji="1" lang="ja-JP" altLang="en-US" dirty="0"/>
                        <a:t>注意すべき態度・意識</a:t>
                      </a:r>
                    </a:p>
                  </a:txBody>
                  <a:tcPr anchor="ctr"/>
                </a:tc>
                <a:tc>
                  <a:txBody>
                    <a:bodyPr/>
                    <a:lstStyle/>
                    <a:p>
                      <a:pPr algn="ctr"/>
                      <a:r>
                        <a:rPr kumimoji="1" lang="ja-JP" altLang="en-US" dirty="0"/>
                        <a:t>良い例</a:t>
                      </a:r>
                    </a:p>
                  </a:txBody>
                  <a:tcPr anchor="ctr"/>
                </a:tc>
                <a:tc>
                  <a:txBody>
                    <a:bodyPr/>
                    <a:lstStyle/>
                    <a:p>
                      <a:pPr algn="ctr"/>
                      <a:r>
                        <a:rPr kumimoji="1" lang="ja-JP" altLang="en-US" dirty="0"/>
                        <a:t>悪い例</a:t>
                      </a:r>
                    </a:p>
                  </a:txBody>
                  <a:tcPr anchor="ctr"/>
                </a:tc>
                <a:extLst>
                  <a:ext uri="{0D108BD9-81ED-4DB2-BD59-A6C34878D82A}">
                    <a16:rowId xmlns:a16="http://schemas.microsoft.com/office/drawing/2014/main" val="2796837320"/>
                  </a:ext>
                </a:extLst>
              </a:tr>
              <a:tr h="1199021">
                <a:tc>
                  <a:txBody>
                    <a:bodyPr/>
                    <a:lstStyle/>
                    <a:p>
                      <a:pPr algn="ctr"/>
                      <a:r>
                        <a:rPr kumimoji="1" lang="ja-JP" altLang="en-US" dirty="0"/>
                        <a:t>ワークショップを開始する際の留意点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78952933"/>
                  </a:ext>
                </a:extLst>
              </a:tr>
              <a:tr h="1187073">
                <a:tc>
                  <a:txBody>
                    <a:bodyPr/>
                    <a:lstStyle/>
                    <a:p>
                      <a:pPr algn="ctr"/>
                      <a:r>
                        <a:rPr kumimoji="1" lang="ja-JP" altLang="en-US" dirty="0"/>
                        <a:t>ワークショップ実施中の</a:t>
                      </a:r>
                      <a:endParaRPr kumimoji="1" lang="en-US" altLang="ja-JP" dirty="0"/>
                    </a:p>
                    <a:p>
                      <a:pPr algn="ctr"/>
                      <a:r>
                        <a:rPr kumimoji="1" lang="ja-JP" altLang="en-US" dirty="0"/>
                        <a:t>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900365619"/>
                  </a:ext>
                </a:extLst>
              </a:tr>
              <a:tr h="1187073">
                <a:tc>
                  <a:txBody>
                    <a:bodyPr/>
                    <a:lstStyle/>
                    <a:p>
                      <a:pPr algn="ctr"/>
                      <a:r>
                        <a:rPr kumimoji="1" lang="ja-JP" altLang="en-US" dirty="0"/>
                        <a:t>ワークショップのまとめを</a:t>
                      </a:r>
                      <a:endParaRPr kumimoji="1" lang="en-US" altLang="ja-JP" dirty="0"/>
                    </a:p>
                    <a:p>
                      <a:pPr algn="ctr"/>
                      <a:r>
                        <a:rPr kumimoji="1" lang="ja-JP" altLang="en-US" dirty="0"/>
                        <a:t>行う際の留意点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1012354"/>
                  </a:ext>
                </a:extLst>
              </a:tr>
            </a:tbl>
          </a:graphicData>
        </a:graphic>
      </p:graphicFrame>
      <p:sp>
        <p:nvSpPr>
          <p:cNvPr id="6" name="フッター プレースホルダー 1">
            <a:extLst>
              <a:ext uri="{FF2B5EF4-FFF2-40B4-BE49-F238E27FC236}">
                <a16:creationId xmlns:a16="http://schemas.microsoft.com/office/drawing/2014/main" id="{6C354675-80AC-4661-86EB-3928703EA7F8}"/>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0831441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７日目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graphicFrame>
        <p:nvGraphicFramePr>
          <p:cNvPr id="9" name="表 8">
            <a:extLst>
              <a:ext uri="{FF2B5EF4-FFF2-40B4-BE49-F238E27FC236}">
                <a16:creationId xmlns:a16="http://schemas.microsoft.com/office/drawing/2014/main" id="{3C361501-F8D2-4874-8079-A7E389673BAB}"/>
              </a:ext>
            </a:extLst>
          </p:cNvPr>
          <p:cNvGraphicFramePr>
            <a:graphicFrameLocks noGrp="1"/>
          </p:cNvGraphicFramePr>
          <p:nvPr>
            <p:extLst>
              <p:ext uri="{D42A27DB-BD31-4B8C-83A1-F6EECF244321}">
                <p14:modId xmlns:p14="http://schemas.microsoft.com/office/powerpoint/2010/main" val="1648315610"/>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10" name="テキスト ボックス 9">
            <a:extLst>
              <a:ext uri="{FF2B5EF4-FFF2-40B4-BE49-F238E27FC236}">
                <a16:creationId xmlns:a16="http://schemas.microsoft.com/office/drawing/2014/main" id="{6DEFC4C8-F4DE-4C6E-A729-9546E07225E5}"/>
              </a:ext>
            </a:extLst>
          </p:cNvPr>
          <p:cNvSpPr txBox="1"/>
          <p:nvPr/>
        </p:nvSpPr>
        <p:spPr>
          <a:xfrm>
            <a:off x="498893" y="1296880"/>
            <a:ext cx="3550593"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sp>
        <p:nvSpPr>
          <p:cNvPr id="6" name="フッター プレースホルダー 1">
            <a:extLst>
              <a:ext uri="{FF2B5EF4-FFF2-40B4-BE49-F238E27FC236}">
                <a16:creationId xmlns:a16="http://schemas.microsoft.com/office/drawing/2014/main" id="{6A571B43-6457-458A-A091-20F650325511}"/>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7416376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3314618"/>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412946"/>
            <a:ext cx="11235558" cy="5076414"/>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1780551"/>
            <a:ext cx="10750060" cy="1384995"/>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講師（ファシリテーター）としてワークショップを行うに</a:t>
            </a:r>
            <a:endParaRPr lang="en-US" altLang="ja-JP" sz="2800" b="1" dirty="0">
              <a:latin typeface="ＭＳ Ｐゴシック" panose="020B0600070205080204" pitchFamily="50" charset="-128"/>
              <a:ea typeface="ＭＳ Ｐゴシック" panose="020B0600070205080204" pitchFamily="50" charset="-128"/>
            </a:endParaRPr>
          </a:p>
          <a:p>
            <a:r>
              <a:rPr lang="en-US" altLang="ja-JP" sz="2800" b="1" dirty="0">
                <a:latin typeface="ＭＳ Ｐゴシック" panose="020B0600070205080204" pitchFamily="50" charset="-128"/>
                <a:ea typeface="ＭＳ Ｐゴシック" panose="020B0600070205080204" pitchFamily="50" charset="-128"/>
              </a:rPr>
              <a:t>                </a:t>
            </a:r>
            <a:r>
              <a:rPr lang="ja-JP" altLang="en-US" sz="2800" b="1" dirty="0">
                <a:latin typeface="ＭＳ Ｐゴシック" panose="020B0600070205080204" pitchFamily="50" charset="-128"/>
                <a:ea typeface="ＭＳ Ｐゴシック" panose="020B0600070205080204" pitchFamily="50" charset="-128"/>
              </a:rPr>
              <a:t>あたり、注意すべき態度・意識について具体的な行動</a:t>
            </a:r>
            <a:endParaRPr lang="en-US" altLang="ja-JP" sz="2800" b="1" dirty="0">
              <a:latin typeface="ＭＳ Ｐゴシック" panose="020B0600070205080204" pitchFamily="50" charset="-128"/>
              <a:ea typeface="ＭＳ Ｐゴシック" panose="020B0600070205080204" pitchFamily="50" charset="-128"/>
            </a:endParaRPr>
          </a:p>
          <a:p>
            <a:r>
              <a:rPr lang="en-US" altLang="ja-JP" sz="2800" b="1" dirty="0">
                <a:latin typeface="ＭＳ Ｐゴシック" panose="020B0600070205080204" pitchFamily="50" charset="-128"/>
                <a:ea typeface="ＭＳ Ｐゴシック" panose="020B0600070205080204" pitchFamily="50" charset="-128"/>
              </a:rPr>
              <a:t>                </a:t>
            </a:r>
            <a:r>
              <a:rPr lang="ja-JP" altLang="en-US" sz="2800" b="1" dirty="0">
                <a:latin typeface="ＭＳ Ｐゴシック" panose="020B0600070205080204" pitchFamily="50" charset="-128"/>
                <a:ea typeface="ＭＳ Ｐゴシック" panose="020B0600070205080204" pitchFamily="50" charset="-128"/>
              </a:rPr>
              <a:t>や発言を検討する</a:t>
            </a:r>
            <a:endParaRPr lang="ja-JP" altLang="en-US" sz="2400" b="1" u="sng"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101488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７日目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ワークショップの組み立てと進行</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14655"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７日目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graphicFrame>
        <p:nvGraphicFramePr>
          <p:cNvPr id="10" name="表 4">
            <a:extLst>
              <a:ext uri="{FF2B5EF4-FFF2-40B4-BE49-F238E27FC236}">
                <a16:creationId xmlns:a16="http://schemas.microsoft.com/office/drawing/2014/main" id="{25C23692-7C4E-46E2-AFDF-E25C4642BB85}"/>
              </a:ext>
            </a:extLst>
          </p:cNvPr>
          <p:cNvGraphicFramePr>
            <a:graphicFrameLocks noGrp="1"/>
          </p:cNvGraphicFramePr>
          <p:nvPr>
            <p:extLst>
              <p:ext uri="{D42A27DB-BD31-4B8C-83A1-F6EECF244321}">
                <p14:modId xmlns:p14="http://schemas.microsoft.com/office/powerpoint/2010/main" val="1409612444"/>
              </p:ext>
            </p:extLst>
          </p:nvPr>
        </p:nvGraphicFramePr>
        <p:xfrm>
          <a:off x="4004439" y="3426170"/>
          <a:ext cx="6712329"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505157">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9" name="フッター プレースホルダー 1">
            <a:extLst>
              <a:ext uri="{FF2B5EF4-FFF2-40B4-BE49-F238E27FC236}">
                <a16:creationId xmlns:a16="http://schemas.microsoft.com/office/drawing/2014/main" id="{42CD7942-5E6C-45BB-8678-BC58AE1FD440}"/>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28230649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197721"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７日目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33C5F96C-AD0F-4ED8-840C-F6CAFFC38D2B}"/>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graphicFrame>
        <p:nvGraphicFramePr>
          <p:cNvPr id="6" name="表 5">
            <a:extLst>
              <a:ext uri="{FF2B5EF4-FFF2-40B4-BE49-F238E27FC236}">
                <a16:creationId xmlns:a16="http://schemas.microsoft.com/office/drawing/2014/main" id="{89803D47-7E54-49C6-876F-7A23072807F9}"/>
              </a:ext>
            </a:extLst>
          </p:cNvPr>
          <p:cNvGraphicFramePr>
            <a:graphicFrameLocks noGrp="1"/>
          </p:cNvGraphicFramePr>
          <p:nvPr/>
        </p:nvGraphicFramePr>
        <p:xfrm>
          <a:off x="585425" y="1520831"/>
          <a:ext cx="11209411" cy="4944619"/>
        </p:xfrm>
        <a:graphic>
          <a:graphicData uri="http://schemas.openxmlformats.org/drawingml/2006/table">
            <a:tbl>
              <a:tblPr firstRow="1" bandRow="1">
                <a:tableStyleId>{5C22544A-7EE6-4342-B048-85BDC9FD1C3A}</a:tableStyleId>
              </a:tblPr>
              <a:tblGrid>
                <a:gridCol w="3209519">
                  <a:extLst>
                    <a:ext uri="{9D8B030D-6E8A-4147-A177-3AD203B41FA5}">
                      <a16:colId xmlns:a16="http://schemas.microsoft.com/office/drawing/2014/main" val="2487916774"/>
                    </a:ext>
                  </a:extLst>
                </a:gridCol>
                <a:gridCol w="3999946">
                  <a:extLst>
                    <a:ext uri="{9D8B030D-6E8A-4147-A177-3AD203B41FA5}">
                      <a16:colId xmlns:a16="http://schemas.microsoft.com/office/drawing/2014/main" val="1349480572"/>
                    </a:ext>
                  </a:extLst>
                </a:gridCol>
                <a:gridCol w="3999946">
                  <a:extLst>
                    <a:ext uri="{9D8B030D-6E8A-4147-A177-3AD203B41FA5}">
                      <a16:colId xmlns:a16="http://schemas.microsoft.com/office/drawing/2014/main" val="1371749512"/>
                    </a:ext>
                  </a:extLst>
                </a:gridCol>
              </a:tblGrid>
              <a:tr h="672058">
                <a:tc>
                  <a:txBody>
                    <a:bodyPr/>
                    <a:lstStyle/>
                    <a:p>
                      <a:pPr algn="ctr"/>
                      <a:r>
                        <a:rPr kumimoji="1" lang="ja-JP" altLang="en-US" dirty="0"/>
                        <a:t>注意すべき態度・意識</a:t>
                      </a:r>
                    </a:p>
                  </a:txBody>
                  <a:tcPr anchor="ctr"/>
                </a:tc>
                <a:tc>
                  <a:txBody>
                    <a:bodyPr/>
                    <a:lstStyle/>
                    <a:p>
                      <a:pPr algn="ctr"/>
                      <a:r>
                        <a:rPr kumimoji="1" lang="ja-JP" altLang="en-US" dirty="0"/>
                        <a:t>良い例</a:t>
                      </a:r>
                    </a:p>
                  </a:txBody>
                  <a:tcPr anchor="ctr"/>
                </a:tc>
                <a:tc>
                  <a:txBody>
                    <a:bodyPr/>
                    <a:lstStyle/>
                    <a:p>
                      <a:pPr algn="ctr"/>
                      <a:r>
                        <a:rPr kumimoji="1" lang="ja-JP" altLang="en-US" dirty="0"/>
                        <a:t>悪い例</a:t>
                      </a:r>
                    </a:p>
                  </a:txBody>
                  <a:tcPr anchor="ctr"/>
                </a:tc>
                <a:extLst>
                  <a:ext uri="{0D108BD9-81ED-4DB2-BD59-A6C34878D82A}">
                    <a16:rowId xmlns:a16="http://schemas.microsoft.com/office/drawing/2014/main" val="2796837320"/>
                  </a:ext>
                </a:extLst>
              </a:tr>
              <a:tr h="1433711">
                <a:tc>
                  <a:txBody>
                    <a:bodyPr/>
                    <a:lstStyle/>
                    <a:p>
                      <a:pPr algn="ctr"/>
                      <a:r>
                        <a:rPr kumimoji="1" lang="ja-JP" altLang="en-US" dirty="0"/>
                        <a:t>ワークショップを開始する際の留意点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78952933"/>
                  </a:ext>
                </a:extLst>
              </a:tr>
              <a:tr h="1419425">
                <a:tc>
                  <a:txBody>
                    <a:bodyPr/>
                    <a:lstStyle/>
                    <a:p>
                      <a:pPr algn="ctr"/>
                      <a:r>
                        <a:rPr kumimoji="1" lang="ja-JP" altLang="en-US" dirty="0"/>
                        <a:t>ワークショップ実施中の</a:t>
                      </a:r>
                      <a:endParaRPr kumimoji="1" lang="en-US" altLang="ja-JP" dirty="0"/>
                    </a:p>
                    <a:p>
                      <a:pPr algn="ctr"/>
                      <a:r>
                        <a:rPr kumimoji="1" lang="ja-JP" altLang="en-US" dirty="0"/>
                        <a:t>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900365619"/>
                  </a:ext>
                </a:extLst>
              </a:tr>
              <a:tr h="1419425">
                <a:tc>
                  <a:txBody>
                    <a:bodyPr/>
                    <a:lstStyle/>
                    <a:p>
                      <a:pPr algn="ctr"/>
                      <a:r>
                        <a:rPr kumimoji="1" lang="ja-JP" altLang="en-US" dirty="0"/>
                        <a:t>ワークショップのまとめを</a:t>
                      </a:r>
                      <a:endParaRPr kumimoji="1" lang="en-US" altLang="ja-JP" dirty="0"/>
                    </a:p>
                    <a:p>
                      <a:pPr algn="ctr"/>
                      <a:r>
                        <a:rPr kumimoji="1" lang="ja-JP" altLang="en-US" dirty="0"/>
                        <a:t>行う際の留意点</a:t>
                      </a:r>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extLst>
                  <a:ext uri="{0D108BD9-81ED-4DB2-BD59-A6C34878D82A}">
                    <a16:rowId xmlns:a16="http://schemas.microsoft.com/office/drawing/2014/main" val="181012354"/>
                  </a:ext>
                </a:extLst>
              </a:tr>
            </a:tbl>
          </a:graphicData>
        </a:graphic>
      </p:graphicFrame>
      <p:sp>
        <p:nvSpPr>
          <p:cNvPr id="7" name="フッター プレースホルダー 1">
            <a:extLst>
              <a:ext uri="{FF2B5EF4-FFF2-40B4-BE49-F238E27FC236}">
                <a16:creationId xmlns:a16="http://schemas.microsoft.com/office/drawing/2014/main" id="{3401A1AA-51BA-4CCF-83F4-7AEDA2EBFE12}"/>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8586273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596B8094-DEBD-4E21-8B80-280499EFED01}"/>
              </a:ext>
            </a:extLst>
          </p:cNvPr>
          <p:cNvSpPr txBox="1"/>
          <p:nvPr/>
        </p:nvSpPr>
        <p:spPr>
          <a:xfrm>
            <a:off x="197721"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７日目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A899645A-4D02-4B07-9A19-3A7FC9F5E587}"/>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F8979A1C-80C1-476E-9889-3464C44370E2}"/>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ja-JP" altLang="en-US" dirty="0">
              <a:solidFill>
                <a:schemeClr val="tx1"/>
              </a:solidFill>
            </a:endParaRPr>
          </a:p>
        </p:txBody>
      </p:sp>
      <p:sp>
        <p:nvSpPr>
          <p:cNvPr id="8" name="テキスト ボックス 7">
            <a:extLst>
              <a:ext uri="{FF2B5EF4-FFF2-40B4-BE49-F238E27FC236}">
                <a16:creationId xmlns:a16="http://schemas.microsoft.com/office/drawing/2014/main" id="{94EB38F8-11C5-4EED-AA90-AE173930A9C9}"/>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9" name="フッター プレースホルダー 1">
            <a:extLst>
              <a:ext uri="{FF2B5EF4-FFF2-40B4-BE49-F238E27FC236}">
                <a16:creationId xmlns:a16="http://schemas.microsoft.com/office/drawing/2014/main" id="{7364F0BF-F8AA-4111-AF48-CC70521222C1}"/>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1221827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８日目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301225"/>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1756166"/>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講義・実習を行う際の模擬講義を実施し、説明技法・表現方法と質疑応答のポイントについて検討する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572535"/>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021902"/>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説明技法・表現方法と質疑応答のポイントについて、具体的な事例を交えて説明できるようになること</a:t>
            </a: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3868728"/>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324498"/>
            <a:ext cx="10815145" cy="1323439"/>
          </a:xfrm>
          <a:prstGeom prst="rect">
            <a:avLst/>
          </a:prstGeom>
        </p:spPr>
        <p:txBody>
          <a:bodyPr wrap="square">
            <a:spAutoFit/>
          </a:bodyPr>
          <a:lstStyle/>
          <a:p>
            <a:pPr algn="just"/>
            <a:r>
              <a:rPr lang="ja-JP" altLang="en-US" sz="2000" dirty="0">
                <a:latin typeface="HG丸ｺﾞｼｯｸM-PRO" panose="020F0600000000000000" pitchFamily="50" charset="-128"/>
                <a:ea typeface="HG丸ｺﾞｼｯｸM-PRO" panose="020F0600000000000000" pitchFamily="50" charset="-128"/>
              </a:rPr>
              <a:t>グループ内の</a:t>
            </a:r>
            <a:r>
              <a:rPr lang="en-US" altLang="ja-JP" sz="2000" dirty="0">
                <a:latin typeface="HG丸ｺﾞｼｯｸM-PRO" panose="020F0600000000000000" pitchFamily="50" charset="-128"/>
                <a:ea typeface="HG丸ｺﾞｼｯｸM-PRO" panose="020F0600000000000000" pitchFamily="50" charset="-128"/>
              </a:rPr>
              <a:t>3</a:t>
            </a:r>
            <a:r>
              <a:rPr lang="ja-JP" altLang="en-US" sz="2000" dirty="0">
                <a:latin typeface="HG丸ｺﾞｼｯｸM-PRO" panose="020F0600000000000000" pitchFamily="50" charset="-128"/>
                <a:ea typeface="HG丸ｺﾞｼｯｸM-PRO" panose="020F0600000000000000" pitchFamily="50" charset="-128"/>
              </a:rPr>
              <a:t>名がロールプレイを実施し（講義および質疑応答のロールプレイ）、フィードバックシートを用いて、受講者同士で相互チェック（各項目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点満点）の上、実施者にフィードバックを行う。フィードバックを踏まえ、説明技法・表現方法と質疑応答にはどのような点がポイントかをグループでまとめる</a:t>
            </a: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743520"/>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186500"/>
            <a:ext cx="10678510" cy="400110"/>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グループでの検討結果を発表する</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FA27C7D5-C664-4BB1-AC6B-B7C2F3A0230E}"/>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4020321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C1772AE-A4EA-466F-B431-713DEADA1FBF}"/>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１日目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正方形/長方形 4">
            <a:extLst>
              <a:ext uri="{FF2B5EF4-FFF2-40B4-BE49-F238E27FC236}">
                <a16:creationId xmlns:a16="http://schemas.microsoft.com/office/drawing/2014/main" id="{B03BC070-9F74-47AA-A353-6FC2A998C639}"/>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6" name="テキスト ボックス 5">
            <a:extLst>
              <a:ext uri="{FF2B5EF4-FFF2-40B4-BE49-F238E27FC236}">
                <a16:creationId xmlns:a16="http://schemas.microsoft.com/office/drawing/2014/main" id="{34C7DF22-61B6-4545-B05C-48337501CCC3}"/>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7" name="フッター プレースホルダー 1">
            <a:extLst>
              <a:ext uri="{FF2B5EF4-FFF2-40B4-BE49-F238E27FC236}">
                <a16:creationId xmlns:a16="http://schemas.microsoft.com/office/drawing/2014/main" id="{4D4E1CA6-7F85-477D-8A5F-9D9D24131006}"/>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7879986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８日目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lang="ja-JP" altLang="en-US" sz="2000" b="1" dirty="0">
                <a:solidFill>
                  <a:schemeClr val="bg1"/>
                </a:solidFill>
                <a:latin typeface="HG丸ｺﾞｼｯｸM-PRO" panose="020F0600000000000000" pitchFamily="50" charset="-128"/>
                <a:ea typeface="HG丸ｺﾞｼｯｸM-PRO" panose="020F0600000000000000" pitchFamily="50" charset="-128"/>
              </a:rPr>
              <a:t>グループワーク実施方法</a:t>
            </a:r>
            <a:endParaRPr kumimoji="1" lang="ja-JP" altLang="en-US" sz="20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4" name="正方形/長方形 3">
            <a:extLst>
              <a:ext uri="{FF2B5EF4-FFF2-40B4-BE49-F238E27FC236}">
                <a16:creationId xmlns:a16="http://schemas.microsoft.com/office/drawing/2014/main" id="{61B0549C-7E65-4F35-B392-13C99863C0D3}"/>
              </a:ext>
            </a:extLst>
          </p:cNvPr>
          <p:cNvSpPr/>
          <p:nvPr/>
        </p:nvSpPr>
        <p:spPr>
          <a:xfrm>
            <a:off x="1001485" y="2136338"/>
            <a:ext cx="10267405" cy="3785652"/>
          </a:xfrm>
          <a:prstGeom prst="rect">
            <a:avLst/>
          </a:prstGeom>
        </p:spPr>
        <p:txBody>
          <a:bodyPr wrap="square">
            <a:spAutoFit/>
          </a:bodyPr>
          <a:lstStyle/>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ロールプレイは、</a:t>
            </a:r>
            <a:r>
              <a:rPr lang="en-US" altLang="ja-JP" sz="2000" dirty="0">
                <a:latin typeface="HG丸ｺﾞｼｯｸM-PRO" panose="020F0600000000000000" pitchFamily="50" charset="-128"/>
                <a:ea typeface="HG丸ｺﾞｼｯｸM-PRO" panose="020F0600000000000000" pitchFamily="50" charset="-128"/>
              </a:rPr>
              <a:t>1</a:t>
            </a:r>
            <a:r>
              <a:rPr lang="ja-JP" altLang="en-US" sz="2000" dirty="0">
                <a:latin typeface="HG丸ｺﾞｼｯｸM-PRO" panose="020F0600000000000000" pitchFamily="50" charset="-128"/>
                <a:ea typeface="HG丸ｺﾞｼｯｸM-PRO" panose="020F0600000000000000" pitchFamily="50" charset="-128"/>
              </a:rPr>
              <a:t>人あたり以下の時間を目安に行う</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＜発表</a:t>
            </a:r>
            <a:r>
              <a:rPr lang="en-US" altLang="ja-JP" sz="2000" dirty="0">
                <a:latin typeface="HG丸ｺﾞｼｯｸM-PRO" panose="020F0600000000000000" pitchFamily="50" charset="-128"/>
                <a:ea typeface="HG丸ｺﾞｼｯｸM-PRO" panose="020F0600000000000000" pitchFamily="50" charset="-128"/>
              </a:rPr>
              <a:t>3</a:t>
            </a:r>
            <a:r>
              <a:rPr lang="ja-JP" altLang="en-US" sz="2000" dirty="0">
                <a:latin typeface="HG丸ｺﾞｼｯｸM-PRO" panose="020F0600000000000000" pitchFamily="50" charset="-128"/>
                <a:ea typeface="HG丸ｺﾞｼｯｸM-PRO" panose="020F0600000000000000" pitchFamily="50" charset="-128"/>
              </a:rPr>
              <a:t>分＋質疑応答</a:t>
            </a:r>
            <a:r>
              <a:rPr lang="en-US" altLang="ja-JP" sz="2000" dirty="0">
                <a:latin typeface="HG丸ｺﾞｼｯｸM-PRO" panose="020F0600000000000000" pitchFamily="50" charset="-128"/>
                <a:ea typeface="HG丸ｺﾞｼｯｸM-PRO" panose="020F0600000000000000" pitchFamily="50" charset="-128"/>
              </a:rPr>
              <a:t>2</a:t>
            </a:r>
            <a:r>
              <a:rPr lang="ja-JP" altLang="en-US" sz="2000" dirty="0">
                <a:latin typeface="HG丸ｺﾞｼｯｸM-PRO" panose="020F0600000000000000" pitchFamily="50" charset="-128"/>
                <a:ea typeface="HG丸ｺﾞｼｯｸM-PRO" panose="020F0600000000000000" pitchFamily="50" charset="-128"/>
              </a:rPr>
              <a:t>分＞</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質疑応答は、発表者以外のメンバーが受講者として質問を行う形式とする</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ロールプレイ実施以外の受講者は、ロールプレイ内容についてフィードバックシート（各項目</a:t>
            </a:r>
            <a:r>
              <a:rPr lang="en-US" altLang="ja-JP" sz="2000" dirty="0">
                <a:latin typeface="HG丸ｺﾞｼｯｸM-PRO" panose="020F0600000000000000" pitchFamily="50" charset="-128"/>
                <a:ea typeface="HG丸ｺﾞｼｯｸM-PRO" panose="020F0600000000000000" pitchFamily="50" charset="-128"/>
              </a:rPr>
              <a:t>10</a:t>
            </a:r>
            <a:r>
              <a:rPr lang="ja-JP" altLang="en-US" sz="2000" dirty="0">
                <a:latin typeface="HG丸ｺﾞｼｯｸM-PRO" panose="020F0600000000000000" pitchFamily="50" charset="-128"/>
                <a:ea typeface="HG丸ｺﾞｼｯｸM-PRO" panose="020F0600000000000000" pitchFamily="50" charset="-128"/>
              </a:rPr>
              <a:t>点満点）を使用して評点を付ける（適宜コメント記載）</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受講者同士での評価は、受講者の成績評価には直接影響いたしません</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ロールプレイ実施後は、ロールプレイ実施者に対するフィードバックを行う</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pPr marL="342900" indent="-342900">
              <a:buFont typeface="Wingdings" panose="05000000000000000000" pitchFamily="2" charset="2"/>
              <a:buChar char="u"/>
            </a:pPr>
            <a:r>
              <a:rPr lang="ja-JP" altLang="en-US" sz="2000" dirty="0">
                <a:latin typeface="HG丸ｺﾞｼｯｸM-PRO" panose="020F0600000000000000" pitchFamily="50" charset="-128"/>
                <a:ea typeface="HG丸ｺﾞｼｯｸM-PRO" panose="020F0600000000000000" pitchFamily="50" charset="-128"/>
              </a:rPr>
              <a:t>ロールプレイにおける各自へのフィードバックを基に、説明技法・表現方法と質疑応答のポイントについて、具体例と共にグループでまとめる</a:t>
            </a:r>
            <a:endParaRPr lang="ja-JP" altLang="en-US" sz="2000" b="0" i="0" dirty="0">
              <a:effectLst/>
              <a:latin typeface="HG丸ｺﾞｼｯｸM-PRO" panose="020F0600000000000000" pitchFamily="50" charset="-128"/>
              <a:ea typeface="HG丸ｺﾞｼｯｸM-PRO" panose="020F0600000000000000" pitchFamily="50" charset="-128"/>
            </a:endParaRPr>
          </a:p>
        </p:txBody>
      </p:sp>
      <p:sp>
        <p:nvSpPr>
          <p:cNvPr id="6" name="フッター プレースホルダー 1">
            <a:extLst>
              <a:ext uri="{FF2B5EF4-FFF2-40B4-BE49-F238E27FC236}">
                <a16:creationId xmlns:a16="http://schemas.microsoft.com/office/drawing/2014/main" id="{89522AC3-77A1-4923-A223-372D096C4D1B}"/>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958812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８日目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164800"/>
            <a:ext cx="3550593"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10" name="表 9">
            <a:extLst>
              <a:ext uri="{FF2B5EF4-FFF2-40B4-BE49-F238E27FC236}">
                <a16:creationId xmlns:a16="http://schemas.microsoft.com/office/drawing/2014/main" id="{EBC9089B-1CA8-4F80-884E-2380A815995F}"/>
              </a:ext>
            </a:extLst>
          </p:cNvPr>
          <p:cNvGraphicFramePr>
            <a:graphicFrameLocks noGrp="1"/>
          </p:cNvGraphicFramePr>
          <p:nvPr>
            <p:extLst>
              <p:ext uri="{D42A27DB-BD31-4B8C-83A1-F6EECF244321}">
                <p14:modId xmlns:p14="http://schemas.microsoft.com/office/powerpoint/2010/main" val="4203219372"/>
              </p:ext>
            </p:extLst>
          </p:nvPr>
        </p:nvGraphicFramePr>
        <p:xfrm>
          <a:off x="1022733" y="1861937"/>
          <a:ext cx="10354270" cy="4077843"/>
        </p:xfrm>
        <a:graphic>
          <a:graphicData uri="http://schemas.openxmlformats.org/drawingml/2006/table">
            <a:tbl>
              <a:tblPr firstRow="1" firstCol="1" bandRow="1"/>
              <a:tblGrid>
                <a:gridCol w="3350963">
                  <a:extLst>
                    <a:ext uri="{9D8B030D-6E8A-4147-A177-3AD203B41FA5}">
                      <a16:colId xmlns:a16="http://schemas.microsoft.com/office/drawing/2014/main" val="971849271"/>
                    </a:ext>
                  </a:extLst>
                </a:gridCol>
                <a:gridCol w="5409282">
                  <a:extLst>
                    <a:ext uri="{9D8B030D-6E8A-4147-A177-3AD203B41FA5}">
                      <a16:colId xmlns:a16="http://schemas.microsoft.com/office/drawing/2014/main" val="3855330582"/>
                    </a:ext>
                  </a:extLst>
                </a:gridCol>
                <a:gridCol w="1594025">
                  <a:extLst>
                    <a:ext uri="{9D8B030D-6E8A-4147-A177-3AD203B41FA5}">
                      <a16:colId xmlns:a16="http://schemas.microsoft.com/office/drawing/2014/main" val="422957792"/>
                    </a:ext>
                  </a:extLst>
                </a:gridCol>
              </a:tblGrid>
              <a:tr h="451129">
                <a:tc gridSpan="2">
                  <a:txBody>
                    <a:bodyPr/>
                    <a:lstStyle/>
                    <a:p>
                      <a:pPr marL="243840" marR="24130" indent="-14605"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実施事項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pPr marL="243840" marR="24130" indent="-14605" algn="ctr">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a:txBody>
                    <a:bodyPr/>
                    <a:lstStyle/>
                    <a:p>
                      <a:pPr marL="1270" marR="24130" indent="-14605"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時間</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994697090"/>
                  </a:ext>
                </a:extLst>
              </a:tr>
              <a:tr h="451129">
                <a:tc gridSpan="2">
                  <a:txBody>
                    <a:bodyPr/>
                    <a:lstStyle/>
                    <a:p>
                      <a:pPr marL="19685" indent="-127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１．グループワークの概要説明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355390"/>
                  </a:ext>
                </a:extLst>
              </a:tr>
              <a:tr h="1468111">
                <a:tc>
                  <a:txBody>
                    <a:bodyPr/>
                    <a:lstStyle/>
                    <a:p>
                      <a:pPr marL="19685" indent="-1270">
                        <a:spcAft>
                          <a:spcPts val="0"/>
                        </a:spcAft>
                      </a:pP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２．グループワーク</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１</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endPar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・グループメンバーの自己紹介、役割分担</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・ロールプレイ実施</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（各人へのフィードバック込み）</a:t>
                      </a:r>
                    </a:p>
                    <a:p>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※ロールプレイは</a:t>
                      </a:r>
                      <a:r>
                        <a:rPr kumimoji="1" lang="en-US"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1</a:t>
                      </a:r>
                      <a:r>
                        <a:rPr kumimoji="1" lang="ja-JP" altLang="ja-JP" sz="2000" kern="1200" dirty="0">
                          <a:solidFill>
                            <a:schemeClr val="tx1"/>
                          </a:solidFill>
                          <a:effectLst/>
                          <a:latin typeface="HG丸ｺﾞｼｯｸM-PRO" panose="020F0600000000000000" pitchFamily="50" charset="-128"/>
                          <a:ea typeface="HG丸ｺﾞｼｯｸM-PRO" panose="020F0600000000000000" pitchFamily="50" charset="-128"/>
                          <a:cs typeface="+mn-cs"/>
                        </a:rPr>
                        <a:t>人５分目安</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90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582484"/>
                  </a:ext>
                </a:extLst>
              </a:tr>
              <a:tr h="451129">
                <a:tc gridSpan="2">
                  <a:txBody>
                    <a:bodyPr/>
                    <a:lstStyle/>
                    <a:p>
                      <a:pPr marL="19685" indent="-127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休憩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1050" kern="100" dirty="0">
                        <a:solidFill>
                          <a:srgbClr val="000000"/>
                        </a:solidFill>
                        <a:effectLst/>
                        <a:latin typeface="ＭＳ 明朝" panose="02020609040205080304" pitchFamily="17" charset="-128"/>
                        <a:ea typeface="ＭＳ 明朝" panose="02020609040205080304" pitchFamily="17"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2345463"/>
                  </a:ext>
                </a:extLst>
              </a:tr>
              <a:tr h="805216">
                <a:tc>
                  <a:txBody>
                    <a:bodyPr/>
                    <a:lstStyle/>
                    <a:p>
                      <a:pPr marL="19685" indent="-1270">
                        <a:spcAft>
                          <a:spcPts val="0"/>
                        </a:spcAft>
                      </a:pP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３．グループワーク</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r>
                        <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２</a:t>
                      </a:r>
                      <a:r>
                        <a:rPr lang="en-US"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a:t>
                      </a:r>
                      <a:endParaRPr lang="ja-JP" sz="2000" kern="10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・ポイントのまとめ</a:t>
                      </a:r>
                    </a:p>
                    <a:p>
                      <a:pPr marL="22860"/>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60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10342"/>
                  </a:ext>
                </a:extLst>
              </a:tr>
              <a:tr h="451129">
                <a:tc gridSpan="2">
                  <a:txBody>
                    <a:bodyPr/>
                    <a:lstStyle/>
                    <a:p>
                      <a:pPr marL="19685" indent="-127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４．発表・講評、全体まとめ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19685" indent="-1270">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9507398"/>
                  </a:ext>
                </a:extLst>
              </a:tr>
            </a:tbl>
          </a:graphicData>
        </a:graphic>
      </p:graphicFrame>
      <p:sp>
        <p:nvSpPr>
          <p:cNvPr id="6" name="フッター プレースホルダー 1">
            <a:extLst>
              <a:ext uri="{FF2B5EF4-FFF2-40B4-BE49-F238E27FC236}">
                <a16:creationId xmlns:a16="http://schemas.microsoft.com/office/drawing/2014/main" id="{4287FDA5-D11D-40EB-A9E4-D49FD3F3D2AA}"/>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6630488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7266DFBE-D1CF-4666-B241-009097DF155E}"/>
              </a:ext>
            </a:extLst>
          </p:cNvPr>
          <p:cNvSpPr txBox="1"/>
          <p:nvPr/>
        </p:nvSpPr>
        <p:spPr>
          <a:xfrm>
            <a:off x="1441940" y="2868945"/>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5" y="1331666"/>
            <a:ext cx="11237373" cy="5161210"/>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441940" y="1708282"/>
            <a:ext cx="9983144"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講義・実習を行う際の模擬講義を実施し、説明技法・</a:t>
            </a:r>
            <a:endParaRPr lang="en-US" altLang="ja-JP" sz="2800" b="1" dirty="0">
              <a:latin typeface="ＭＳ Ｐゴシック" panose="020B0600070205080204" pitchFamily="50" charset="-128"/>
              <a:ea typeface="ＭＳ Ｐゴシック" panose="020B0600070205080204" pitchFamily="50" charset="-128"/>
            </a:endParaRPr>
          </a:p>
          <a:p>
            <a:r>
              <a:rPr lang="ja-JP" altLang="en-US" sz="2800" b="1" dirty="0">
                <a:latin typeface="ＭＳ Ｐゴシック" panose="020B0600070205080204" pitchFamily="50" charset="-128"/>
                <a:ea typeface="ＭＳ Ｐゴシック" panose="020B0600070205080204" pitchFamily="50" charset="-128"/>
              </a:rPr>
              <a:t>　　　　　　　 表現方法と質疑応答のポイントについて検討する</a:t>
            </a: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995320" y="933602"/>
            <a:ext cx="10357805"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８日目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説明技法・表現方法と質疑応答のポイント　</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８日目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graphicFrame>
        <p:nvGraphicFramePr>
          <p:cNvPr id="10" name="表 4">
            <a:extLst>
              <a:ext uri="{FF2B5EF4-FFF2-40B4-BE49-F238E27FC236}">
                <a16:creationId xmlns:a16="http://schemas.microsoft.com/office/drawing/2014/main" id="{A986AB0F-4DC6-4307-A52E-81DF6EF549D5}"/>
              </a:ext>
            </a:extLst>
          </p:cNvPr>
          <p:cNvGraphicFramePr>
            <a:graphicFrameLocks noGrp="1"/>
          </p:cNvGraphicFramePr>
          <p:nvPr>
            <p:extLst>
              <p:ext uri="{D42A27DB-BD31-4B8C-83A1-F6EECF244321}">
                <p14:modId xmlns:p14="http://schemas.microsoft.com/office/powerpoint/2010/main" val="262255860"/>
              </p:ext>
            </p:extLst>
          </p:nvPr>
        </p:nvGraphicFramePr>
        <p:xfrm>
          <a:off x="4037731" y="2972843"/>
          <a:ext cx="6964565" cy="3393348"/>
        </p:xfrm>
        <a:graphic>
          <a:graphicData uri="http://schemas.openxmlformats.org/drawingml/2006/table">
            <a:tbl>
              <a:tblPr firstRow="1" bandRow="1">
                <a:tableStyleId>{5940675A-B579-460E-94D1-54222C63F5DA}</a:tableStyleId>
              </a:tblPr>
              <a:tblGrid>
                <a:gridCol w="2290113">
                  <a:extLst>
                    <a:ext uri="{9D8B030D-6E8A-4147-A177-3AD203B41FA5}">
                      <a16:colId xmlns:a16="http://schemas.microsoft.com/office/drawing/2014/main" val="1544080666"/>
                    </a:ext>
                  </a:extLst>
                </a:gridCol>
                <a:gridCol w="4674452">
                  <a:extLst>
                    <a:ext uri="{9D8B030D-6E8A-4147-A177-3AD203B41FA5}">
                      <a16:colId xmlns:a16="http://schemas.microsoft.com/office/drawing/2014/main" val="483356968"/>
                    </a:ext>
                  </a:extLst>
                </a:gridCol>
              </a:tblGrid>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65558">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65558">
                <a:tc rowSpan="3">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ロールプレイ</a:t>
                      </a:r>
                      <a:endParaRPr kumimoji="1" lang="en-US" altLang="ja-JP" sz="2400" kern="1200" dirty="0">
                        <a:solidFill>
                          <a:schemeClr val="tx1"/>
                        </a:solidFill>
                        <a:latin typeface="ＭＳ Ｐゴシック" panose="020B0600070205080204" pitchFamily="50" charset="-128"/>
                        <a:ea typeface="ＭＳ Ｐゴシック" panose="020B0600070205080204" pitchFamily="50" charset="-128"/>
                        <a:cs typeface="+mn-cs"/>
                      </a:endParaRPr>
                    </a:p>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実施者</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65558">
                <a:tc vMerge="1">
                  <a:txBody>
                    <a:bodyPr/>
                    <a:lstStyle/>
                    <a:p>
                      <a:endParaRPr kumimoji="1" lang="ja-JP" altLang="en-US"/>
                    </a:p>
                  </a:txBody>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904359927"/>
                  </a:ext>
                </a:extLst>
              </a:tr>
              <a:tr h="565558">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9" name="フッター プレースホルダー 1">
            <a:extLst>
              <a:ext uri="{FF2B5EF4-FFF2-40B4-BE49-F238E27FC236}">
                <a16:creationId xmlns:a16="http://schemas.microsoft.com/office/drawing/2014/main" id="{FAD7F17E-08F7-4877-A4F0-59EAC3851EBF}"/>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8334933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596B8094-DEBD-4E21-8B80-280499EFED01}"/>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８日目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5" name="テキスト ボックス 4">
            <a:extLst>
              <a:ext uri="{FF2B5EF4-FFF2-40B4-BE49-F238E27FC236}">
                <a16:creationId xmlns:a16="http://schemas.microsoft.com/office/drawing/2014/main" id="{A899645A-4D02-4B07-9A19-3A7FC9F5E587}"/>
              </a:ext>
            </a:extLst>
          </p:cNvPr>
          <p:cNvSpPr txBox="1"/>
          <p:nvPr/>
        </p:nvSpPr>
        <p:spPr>
          <a:xfrm>
            <a:off x="834325" y="1201956"/>
            <a:ext cx="10696414" cy="5121339"/>
          </a:xfrm>
          <a:prstGeom prst="rect">
            <a:avLst/>
          </a:prstGeom>
          <a:noFill/>
        </p:spPr>
        <p:txBody>
          <a:bodyPr wrap="square" rtlCol="0">
            <a:noAutofit/>
          </a:bodyPr>
          <a:lstStyle/>
          <a:p>
            <a:endParaRPr kumimoji="1" lang="ja-JP" altLang="en-US" dirty="0"/>
          </a:p>
        </p:txBody>
      </p:sp>
      <p:sp>
        <p:nvSpPr>
          <p:cNvPr id="6" name="正方形/長方形 5">
            <a:extLst>
              <a:ext uri="{FF2B5EF4-FFF2-40B4-BE49-F238E27FC236}">
                <a16:creationId xmlns:a16="http://schemas.microsoft.com/office/drawing/2014/main" id="{8FF3D0A1-9E7B-48EE-8450-DDE9E3971831}"/>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8" name="テキスト ボックス 7">
            <a:extLst>
              <a:ext uri="{FF2B5EF4-FFF2-40B4-BE49-F238E27FC236}">
                <a16:creationId xmlns:a16="http://schemas.microsoft.com/office/drawing/2014/main" id="{53C6DFEE-DBA3-4F10-8D6F-DA41B1653799}"/>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9" name="フッター プレースホルダー 1">
            <a:extLst>
              <a:ext uri="{FF2B5EF4-FFF2-40B4-BE49-F238E27FC236}">
                <a16:creationId xmlns:a16="http://schemas.microsoft.com/office/drawing/2014/main" id="{0FA136CC-0FFB-4A3B-BB2C-CD031F689143}"/>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523393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637452" y="1478562"/>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課　題</a:t>
            </a:r>
          </a:p>
        </p:txBody>
      </p:sp>
      <p:sp>
        <p:nvSpPr>
          <p:cNvPr id="13" name="正方形/長方形 12">
            <a:extLst>
              <a:ext uri="{FF2B5EF4-FFF2-40B4-BE49-F238E27FC236}">
                <a16:creationId xmlns:a16="http://schemas.microsoft.com/office/drawing/2014/main" id="{45B46CE2-9845-473C-A288-49C41FEBF0A9}"/>
              </a:ext>
            </a:extLst>
          </p:cNvPr>
          <p:cNvSpPr/>
          <p:nvPr/>
        </p:nvSpPr>
        <p:spPr>
          <a:xfrm>
            <a:off x="966950" y="2007390"/>
            <a:ext cx="10678510" cy="400110"/>
          </a:xfrm>
          <a:prstGeom prst="rect">
            <a:avLst/>
          </a:prstGeom>
        </p:spPr>
        <p:txBody>
          <a:bodyPr wrap="square">
            <a:spAutoFit/>
          </a:bodyPr>
          <a:lstStyle/>
          <a:p>
            <a:r>
              <a:rPr lang="ja-JP" altLang="ja-JP" sz="2000" dirty="0">
                <a:latin typeface="HG丸ｺﾞｼｯｸM-PRO" panose="020F0600000000000000" pitchFamily="50" charset="-128"/>
                <a:ea typeface="HG丸ｺﾞｼｯｸM-PRO" panose="020F0600000000000000" pitchFamily="50" charset="-128"/>
              </a:rPr>
              <a:t>研修での受講者の合否判定を行う際における、アセスメント方法を検討する</a:t>
            </a:r>
          </a:p>
        </p:txBody>
      </p:sp>
      <p:sp>
        <p:nvSpPr>
          <p:cNvPr id="14" name="テキスト ボックス 13">
            <a:extLst>
              <a:ext uri="{FF2B5EF4-FFF2-40B4-BE49-F238E27FC236}">
                <a16:creationId xmlns:a16="http://schemas.microsoft.com/office/drawing/2014/main" id="{305DFBE0-A8E2-4E2D-A607-225F8BE0F227}"/>
              </a:ext>
            </a:extLst>
          </p:cNvPr>
          <p:cNvSpPr txBox="1"/>
          <p:nvPr/>
        </p:nvSpPr>
        <p:spPr>
          <a:xfrm>
            <a:off x="637452" y="2677175"/>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到達目標</a:t>
            </a:r>
          </a:p>
        </p:txBody>
      </p:sp>
      <p:sp>
        <p:nvSpPr>
          <p:cNvPr id="17" name="正方形/長方形 16">
            <a:extLst>
              <a:ext uri="{FF2B5EF4-FFF2-40B4-BE49-F238E27FC236}">
                <a16:creationId xmlns:a16="http://schemas.microsoft.com/office/drawing/2014/main" id="{716FB6AD-AA04-47C5-A2F7-55E511439FE6}"/>
              </a:ext>
            </a:extLst>
          </p:cNvPr>
          <p:cNvSpPr/>
          <p:nvPr/>
        </p:nvSpPr>
        <p:spPr>
          <a:xfrm>
            <a:off x="966950" y="3241107"/>
            <a:ext cx="10678510" cy="707886"/>
          </a:xfrm>
          <a:prstGeom prst="rect">
            <a:avLst/>
          </a:prstGeom>
        </p:spPr>
        <p:txBody>
          <a:bodyPr wrap="square">
            <a:spAutoFit/>
          </a:bodyPr>
          <a:lstStyle/>
          <a:p>
            <a:r>
              <a:rPr lang="ja-JP" altLang="en-US" sz="2000" dirty="0">
                <a:latin typeface="HG丸ｺﾞｼｯｸM-PRO" panose="020F0600000000000000" pitchFamily="50" charset="-128"/>
                <a:ea typeface="HG丸ｺﾞｼｯｸM-PRO" panose="020F0600000000000000" pitchFamily="50" charset="-128"/>
              </a:rPr>
              <a:t>研修目標の達成度のアセスメントが適切に行えるよう、評価方法・評価基準を設定できるようになること</a:t>
            </a:r>
            <a:endParaRPr lang="ja-JP" altLang="ja-JP" sz="2000" dirty="0">
              <a:latin typeface="HG丸ｺﾞｼｯｸM-PRO" panose="020F0600000000000000" pitchFamily="50" charset="-128"/>
              <a:ea typeface="HG丸ｺﾞｼｯｸM-PRO" panose="020F0600000000000000" pitchFamily="50" charset="-128"/>
            </a:endParaRPr>
          </a:p>
        </p:txBody>
      </p:sp>
      <p:sp>
        <p:nvSpPr>
          <p:cNvPr id="18" name="テキスト ボックス 17">
            <a:extLst>
              <a:ext uri="{FF2B5EF4-FFF2-40B4-BE49-F238E27FC236}">
                <a16:creationId xmlns:a16="http://schemas.microsoft.com/office/drawing/2014/main" id="{9FAFF7AD-BCF7-44CF-8434-A593CDC7D8E5}"/>
              </a:ext>
            </a:extLst>
          </p:cNvPr>
          <p:cNvSpPr txBox="1"/>
          <p:nvPr/>
        </p:nvSpPr>
        <p:spPr>
          <a:xfrm>
            <a:off x="637452" y="4044933"/>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検討方法</a:t>
            </a:r>
          </a:p>
        </p:txBody>
      </p:sp>
      <p:sp>
        <p:nvSpPr>
          <p:cNvPr id="21" name="正方形/長方形 20">
            <a:extLst>
              <a:ext uri="{FF2B5EF4-FFF2-40B4-BE49-F238E27FC236}">
                <a16:creationId xmlns:a16="http://schemas.microsoft.com/office/drawing/2014/main" id="{77A2D988-F1F1-4F5E-B796-C638C4F63E32}"/>
              </a:ext>
            </a:extLst>
          </p:cNvPr>
          <p:cNvSpPr/>
          <p:nvPr/>
        </p:nvSpPr>
        <p:spPr>
          <a:xfrm>
            <a:off x="966950" y="4535287"/>
            <a:ext cx="10815145" cy="646331"/>
          </a:xfrm>
          <a:prstGeom prst="rect">
            <a:avLst/>
          </a:prstGeom>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モデルとして提示する</a:t>
            </a:r>
            <a:r>
              <a:rPr lang="ja-JP" altLang="ja-JP" dirty="0">
                <a:latin typeface="HG丸ｺﾞｼｯｸM-PRO" panose="020F0600000000000000" pitchFamily="50" charset="-128"/>
                <a:ea typeface="HG丸ｺﾞｼｯｸM-PRO" panose="020F0600000000000000" pitchFamily="50" charset="-128"/>
              </a:rPr>
              <a:t>研修に</a:t>
            </a:r>
            <a:r>
              <a:rPr lang="ja-JP" altLang="en-US" dirty="0">
                <a:latin typeface="HG丸ｺﾞｼｯｸM-PRO" panose="020F0600000000000000" pitchFamily="50" charset="-128"/>
                <a:ea typeface="HG丸ｺﾞｼｯｸM-PRO" panose="020F0600000000000000" pitchFamily="50" charset="-128"/>
              </a:rPr>
              <a:t>ついて</a:t>
            </a:r>
            <a:r>
              <a:rPr lang="ja-JP" altLang="ja-JP" dirty="0">
                <a:latin typeface="HG丸ｺﾞｼｯｸM-PRO" panose="020F0600000000000000" pitchFamily="50" charset="-128"/>
                <a:ea typeface="HG丸ｺﾞｼｯｸM-PRO" panose="020F0600000000000000" pitchFamily="50" charset="-128"/>
              </a:rPr>
              <a:t>、実施内容の流れに応じて、どのようなステージでどのような評価が必要となるかを</a:t>
            </a:r>
            <a:r>
              <a:rPr lang="ja-JP" altLang="en-US" dirty="0">
                <a:latin typeface="HG丸ｺﾞｼｯｸM-PRO" panose="020F0600000000000000" pitchFamily="50" charset="-128"/>
                <a:ea typeface="HG丸ｺﾞｼｯｸM-PRO" panose="020F0600000000000000" pitchFamily="50" charset="-128"/>
              </a:rPr>
              <a:t>グループ内で</a:t>
            </a:r>
            <a:r>
              <a:rPr lang="ja-JP" altLang="ja-JP" dirty="0">
                <a:latin typeface="HG丸ｺﾞｼｯｸM-PRO" panose="020F0600000000000000" pitchFamily="50" charset="-128"/>
                <a:ea typeface="HG丸ｺﾞｼｯｸM-PRO" panose="020F0600000000000000" pitchFamily="50" charset="-128"/>
              </a:rPr>
              <a:t>検討する</a:t>
            </a:r>
          </a:p>
        </p:txBody>
      </p:sp>
      <p:sp>
        <p:nvSpPr>
          <p:cNvPr id="22" name="テキスト ボックス 21">
            <a:extLst>
              <a:ext uri="{FF2B5EF4-FFF2-40B4-BE49-F238E27FC236}">
                <a16:creationId xmlns:a16="http://schemas.microsoft.com/office/drawing/2014/main" id="{AA12DBD8-4EE2-43C2-A59D-68AD0C1DFF16}"/>
              </a:ext>
            </a:extLst>
          </p:cNvPr>
          <p:cNvSpPr txBox="1"/>
          <p:nvPr/>
        </p:nvSpPr>
        <p:spPr>
          <a:xfrm>
            <a:off x="637452" y="5435418"/>
            <a:ext cx="2074218" cy="432000"/>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アウトプット</a:t>
            </a:r>
          </a:p>
        </p:txBody>
      </p:sp>
      <p:sp>
        <p:nvSpPr>
          <p:cNvPr id="23" name="正方形/長方形 22">
            <a:extLst>
              <a:ext uri="{FF2B5EF4-FFF2-40B4-BE49-F238E27FC236}">
                <a16:creationId xmlns:a16="http://schemas.microsoft.com/office/drawing/2014/main" id="{44BCC94A-25CD-4700-AF21-39CCA4B968DF}"/>
              </a:ext>
            </a:extLst>
          </p:cNvPr>
          <p:cNvSpPr/>
          <p:nvPr/>
        </p:nvSpPr>
        <p:spPr>
          <a:xfrm>
            <a:off x="966950" y="6015665"/>
            <a:ext cx="10678510" cy="369332"/>
          </a:xfrm>
          <a:prstGeom prst="rect">
            <a:avLst/>
          </a:prstGeom>
        </p:spPr>
        <p:txBody>
          <a:bodyPr wrap="square">
            <a:spAutoFit/>
          </a:bodyPr>
          <a:lstStyle/>
          <a:p>
            <a:r>
              <a:rPr lang="ja-JP" altLang="en-US" dirty="0">
                <a:latin typeface="HG丸ｺﾞｼｯｸM-PRO" panose="020F0600000000000000" pitchFamily="50" charset="-128"/>
                <a:ea typeface="HG丸ｺﾞｼｯｸM-PRO" panose="020F0600000000000000" pitchFamily="50" charset="-128"/>
              </a:rPr>
              <a:t>グループで１つ、検討結果を発表する</a:t>
            </a:r>
            <a:endParaRPr lang="ja-JP" altLang="ja-JP" dirty="0">
              <a:latin typeface="HG丸ｺﾞｼｯｸM-PRO" panose="020F0600000000000000" pitchFamily="50" charset="-128"/>
              <a:ea typeface="HG丸ｺﾞｼｯｸM-PRO" panose="020F0600000000000000" pitchFamily="50" charset="-128"/>
            </a:endParaRPr>
          </a:p>
        </p:txBody>
      </p:sp>
      <p:sp>
        <p:nvSpPr>
          <p:cNvPr id="12" name="フッター プレースホルダー 1">
            <a:extLst>
              <a:ext uri="{FF2B5EF4-FFF2-40B4-BE49-F238E27FC236}">
                <a16:creationId xmlns:a16="http://schemas.microsoft.com/office/drawing/2014/main" id="{0C7A6A10-3DAE-41C6-A0C1-219CE8ECD1A0}"/>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498108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1047600"/>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498893" y="291641"/>
            <a:ext cx="8233627" cy="584775"/>
          </a:xfrm>
          <a:prstGeom prst="rect">
            <a:avLst/>
          </a:prstGeom>
        </p:spPr>
        <p:txBody>
          <a:bodyPr wrap="squar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　グループワーク概要</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0669F653-6D2E-4461-8C9B-A38C7212C6E2}"/>
              </a:ext>
            </a:extLst>
          </p:cNvPr>
          <p:cNvSpPr txBox="1"/>
          <p:nvPr/>
        </p:nvSpPr>
        <p:spPr>
          <a:xfrm>
            <a:off x="498893" y="1296880"/>
            <a:ext cx="3623652" cy="494604"/>
          </a:xfrm>
          <a:prstGeom prst="roundRect">
            <a:avLst/>
          </a:prstGeom>
          <a:solidFill>
            <a:srgbClr val="487EF6"/>
          </a:solidFill>
        </p:spPr>
        <p:txBody>
          <a:bodyPr wrap="square" rtlCol="0" anchor="ctr" anchorCtr="0">
            <a:noAutofit/>
          </a:bodyPr>
          <a:lstStyle/>
          <a:p>
            <a:pPr algn="ctr"/>
            <a:r>
              <a:rPr kumimoji="1" lang="ja-JP" altLang="en-US" sz="2000" b="1" dirty="0">
                <a:solidFill>
                  <a:schemeClr val="bg1"/>
                </a:solidFill>
                <a:latin typeface="HG丸ｺﾞｼｯｸM-PRO" panose="020F0600000000000000" pitchFamily="50" charset="-128"/>
                <a:ea typeface="HG丸ｺﾞｼｯｸM-PRO" panose="020F0600000000000000" pitchFamily="50" charset="-128"/>
              </a:rPr>
              <a:t>タイムスケジュール</a:t>
            </a:r>
          </a:p>
        </p:txBody>
      </p:sp>
      <p:graphicFrame>
        <p:nvGraphicFramePr>
          <p:cNvPr id="8" name="表 7">
            <a:extLst>
              <a:ext uri="{FF2B5EF4-FFF2-40B4-BE49-F238E27FC236}">
                <a16:creationId xmlns:a16="http://schemas.microsoft.com/office/drawing/2014/main" id="{9F12AF00-2B47-489D-AD58-8235CFE56CC2}"/>
              </a:ext>
            </a:extLst>
          </p:cNvPr>
          <p:cNvGraphicFramePr>
            <a:graphicFrameLocks noGrp="1"/>
          </p:cNvGraphicFramePr>
          <p:nvPr>
            <p:extLst>
              <p:ext uri="{D42A27DB-BD31-4B8C-83A1-F6EECF244321}">
                <p14:modId xmlns:p14="http://schemas.microsoft.com/office/powerpoint/2010/main" val="1648315610"/>
              </p:ext>
            </p:extLst>
          </p:nvPr>
        </p:nvGraphicFramePr>
        <p:xfrm>
          <a:off x="949036" y="2003446"/>
          <a:ext cx="10354270" cy="4077860"/>
        </p:xfrm>
        <a:graphic>
          <a:graphicData uri="http://schemas.openxmlformats.org/drawingml/2006/table">
            <a:tbl>
              <a:tblPr firstRow="1" firstCol="1" bandRow="1"/>
              <a:tblGrid>
                <a:gridCol w="3322840">
                  <a:extLst>
                    <a:ext uri="{9D8B030D-6E8A-4147-A177-3AD203B41FA5}">
                      <a16:colId xmlns:a16="http://schemas.microsoft.com/office/drawing/2014/main" val="17502892"/>
                    </a:ext>
                  </a:extLst>
                </a:gridCol>
                <a:gridCol w="5428818">
                  <a:extLst>
                    <a:ext uri="{9D8B030D-6E8A-4147-A177-3AD203B41FA5}">
                      <a16:colId xmlns:a16="http://schemas.microsoft.com/office/drawing/2014/main" val="2744156591"/>
                    </a:ext>
                  </a:extLst>
                </a:gridCol>
                <a:gridCol w="1602612">
                  <a:extLst>
                    <a:ext uri="{9D8B030D-6E8A-4147-A177-3AD203B41FA5}">
                      <a16:colId xmlns:a16="http://schemas.microsoft.com/office/drawing/2014/main" val="2794576895"/>
                    </a:ext>
                  </a:extLst>
                </a:gridCol>
              </a:tblGrid>
              <a:tr h="503505">
                <a:tc gridSpan="2">
                  <a:txBody>
                    <a:bodyPr/>
                    <a:lstStyle/>
                    <a:p>
                      <a:pPr marL="229235" indent="11049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実施事項</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tc hMerge="1">
                  <a:txBody>
                    <a:bodyPr/>
                    <a:lstStyle/>
                    <a:p>
                      <a:endParaRPr kumimoji="1" lang="ja-JP" altLang="en-US"/>
                    </a:p>
                  </a:txBody>
                  <a:tcPr/>
                </a:tc>
                <a:tc>
                  <a:txBody>
                    <a:bodyPr/>
                    <a:lstStyle/>
                    <a:p>
                      <a:pPr indent="-24130" algn="ctr">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時間</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1EDFF"/>
                    </a:solidFill>
                  </a:tcPr>
                </a:tc>
                <a:extLst>
                  <a:ext uri="{0D108BD9-81ED-4DB2-BD59-A6C34878D82A}">
                    <a16:rowId xmlns:a16="http://schemas.microsoft.com/office/drawing/2014/main" val="5349469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１．グループワークの概要説明</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20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2376544"/>
                  </a:ext>
                </a:extLst>
              </a:tr>
              <a:tr h="769209">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１</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・グループメンバーの自己紹介、役割分担</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・グループ内課題検討</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70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415689"/>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３．中間発表・講師中間講評、中間まとめ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30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1984372"/>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休憩</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10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766284"/>
                  </a:ext>
                </a:extLst>
              </a:tr>
              <a:tr h="791126">
                <a:tc>
                  <a:txBody>
                    <a:bodyPr/>
                    <a:lstStyle/>
                    <a:p>
                      <a:pPr marL="21590" indent="-21590">
                        <a:spcAft>
                          <a:spcPts val="0"/>
                        </a:spcAft>
                      </a:pP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４．グループワーク</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r>
                        <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２</a:t>
                      </a:r>
                      <a:r>
                        <a:rPr lang="en-US" sz="2000" kern="100" dirty="0">
                          <a:solidFill>
                            <a:srgbClr val="000000"/>
                          </a:solidFill>
                          <a:effectLst/>
                          <a:latin typeface="HG丸ｺﾞｼｯｸM-PRO" panose="020F0600000000000000" pitchFamily="50" charset="-128"/>
                          <a:ea typeface="HG丸ｺﾞｼｯｸM-PRO" panose="020F0600000000000000" pitchFamily="50" charset="-128"/>
                          <a:cs typeface="Arial" panose="020B0604020202020204" pitchFamily="34" charset="0"/>
                        </a:rPr>
                        <a:t>)</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・グループ内課題再検討</a:t>
                      </a:r>
                    </a:p>
                    <a:p>
                      <a:pPr marL="21590" indent="-21590"/>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rPr>
                        <a:t>・発表準備・資料作成</a:t>
                      </a:r>
                      <a:endParaRPr lang="ja-JP" sz="2000" kern="100" dirty="0">
                        <a:solidFill>
                          <a:srgbClr val="000000"/>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50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89473"/>
                  </a:ext>
                </a:extLst>
              </a:tr>
              <a:tr h="503505">
                <a:tc gridSpan="2">
                  <a:txBody>
                    <a:bodyPr/>
                    <a:lstStyle/>
                    <a:p>
                      <a:pPr marL="21590" indent="-21590">
                        <a:spcAft>
                          <a:spcPts val="0"/>
                        </a:spcAft>
                      </a:pP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５．発表・講評、全体まとめ</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marL="21590" indent="-21590" algn="ctr">
                        <a:spcAft>
                          <a:spcPts val="0"/>
                        </a:spcAft>
                      </a:pPr>
                      <a:r>
                        <a:rPr lang="en-US"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40</a:t>
                      </a:r>
                      <a:r>
                        <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Arial" panose="020B0604020202020204" pitchFamily="34" charset="0"/>
                        </a:rPr>
                        <a:t>分</a:t>
                      </a: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ＭＳ 明朝" panose="02020609040205080304" pitchFamily="17"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23299"/>
                  </a:ext>
                </a:extLst>
              </a:tr>
            </a:tbl>
          </a:graphicData>
        </a:graphic>
      </p:graphicFrame>
      <p:sp>
        <p:nvSpPr>
          <p:cNvPr id="6" name="フッター プレースホルダー 1">
            <a:extLst>
              <a:ext uri="{FF2B5EF4-FFF2-40B4-BE49-F238E27FC236}">
                <a16:creationId xmlns:a16="http://schemas.microsoft.com/office/drawing/2014/main" id="{C4BE590B-4E18-4B31-BE9E-F774FAD0AF79}"/>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777743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6167" y="1047264"/>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4A582F-305C-4AB9-AEE9-04ED5377DFBE}"/>
              </a:ext>
            </a:extLst>
          </p:cNvPr>
          <p:cNvSpPr/>
          <p:nvPr/>
        </p:nvSpPr>
        <p:spPr>
          <a:xfrm>
            <a:off x="319692" y="279260"/>
            <a:ext cx="8424101" cy="584775"/>
          </a:xfrm>
          <a:prstGeom prst="rect">
            <a:avLst/>
          </a:prstGeom>
        </p:spPr>
        <p:txBody>
          <a:bodyPr wrap="none">
            <a:spAutoFit/>
          </a:bodyPr>
          <a:lstStyle/>
          <a:p>
            <a:r>
              <a:rPr lang="ja-JP" altLang="en-US" sz="3200" b="1" dirty="0">
                <a:solidFill>
                  <a:srgbClr val="009999"/>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3200" b="1" dirty="0">
                <a:latin typeface="HG丸ｺﾞｼｯｸM-PRO" panose="020F0600000000000000" pitchFamily="50" charset="-128"/>
                <a:ea typeface="HG丸ｺﾞｼｯｸM-PRO" panose="020F0600000000000000" pitchFamily="50" charset="-128"/>
                <a:cs typeface="Times New Roman" panose="02020603050405020304" pitchFamily="18" charset="0"/>
              </a:rPr>
              <a:t>評価方法・評価基準検討用「モデル研修」</a:t>
            </a:r>
            <a:endParaRPr lang="en-US" altLang="ja-JP" sz="3200" b="1"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graphicFrame>
        <p:nvGraphicFramePr>
          <p:cNvPr id="3" name="表 4">
            <a:extLst>
              <a:ext uri="{FF2B5EF4-FFF2-40B4-BE49-F238E27FC236}">
                <a16:creationId xmlns:a16="http://schemas.microsoft.com/office/drawing/2014/main" id="{0F8175B4-E2A7-4D25-B6D8-8C3BCC0B15DA}"/>
              </a:ext>
            </a:extLst>
          </p:cNvPr>
          <p:cNvGraphicFramePr>
            <a:graphicFrameLocks noGrp="1"/>
          </p:cNvGraphicFramePr>
          <p:nvPr/>
        </p:nvGraphicFramePr>
        <p:xfrm>
          <a:off x="554044" y="1917337"/>
          <a:ext cx="7315199" cy="4429760"/>
        </p:xfrm>
        <a:graphic>
          <a:graphicData uri="http://schemas.openxmlformats.org/drawingml/2006/table">
            <a:tbl>
              <a:tblPr firstRow="1" bandRow="1">
                <a:tableStyleId>{5940675A-B579-460E-94D1-54222C63F5DA}</a:tableStyleId>
              </a:tblPr>
              <a:tblGrid>
                <a:gridCol w="1903303">
                  <a:extLst>
                    <a:ext uri="{9D8B030D-6E8A-4147-A177-3AD203B41FA5}">
                      <a16:colId xmlns:a16="http://schemas.microsoft.com/office/drawing/2014/main" val="1544080666"/>
                    </a:ext>
                  </a:extLst>
                </a:gridCol>
                <a:gridCol w="5411896">
                  <a:extLst>
                    <a:ext uri="{9D8B030D-6E8A-4147-A177-3AD203B41FA5}">
                      <a16:colId xmlns:a16="http://schemas.microsoft.com/office/drawing/2014/main" val="483356968"/>
                    </a:ext>
                  </a:extLst>
                </a:gridCol>
              </a:tblGrid>
              <a:tr h="370840">
                <a:tc>
                  <a:txBody>
                    <a:bodyPr/>
                    <a:lstStyle/>
                    <a:p>
                      <a:r>
                        <a:rPr lang="ja-JP" altLang="en-US" dirty="0">
                          <a:latin typeface="HG丸ｺﾞｼｯｸM-PRO" panose="020F0600000000000000" pitchFamily="50" charset="-128"/>
                          <a:ea typeface="HG丸ｺﾞｼｯｸM-PRO" panose="020F0600000000000000" pitchFamily="50" charset="-128"/>
                        </a:rPr>
                        <a:t>コース概要</a:t>
                      </a:r>
                      <a:endParaRPr kumimoji="1" lang="ja-JP" altLang="en-US" dirty="0">
                        <a:latin typeface="HG丸ｺﾞｼｯｸM-PRO" panose="020F0600000000000000" pitchFamily="50" charset="-128"/>
                        <a:ea typeface="HG丸ｺﾞｼｯｸM-PRO" panose="020F0600000000000000" pitchFamily="50" charset="-128"/>
                      </a:endParaRPr>
                    </a:p>
                  </a:txBody>
                  <a:tcPr>
                    <a:solidFill>
                      <a:srgbClr val="E1EDFF"/>
                    </a:solidFill>
                  </a:tcPr>
                </a:tc>
                <a:tc>
                  <a:txBody>
                    <a:bodyPr/>
                    <a:lstStyle/>
                    <a:p>
                      <a:r>
                        <a:rPr lang="en-US" altLang="ja-JP" sz="1600" dirty="0">
                          <a:latin typeface="HG丸ｺﾞｼｯｸM-PRO" panose="020F0600000000000000" pitchFamily="50" charset="-128"/>
                          <a:ea typeface="HG丸ｺﾞｼｯｸM-PRO" panose="020F0600000000000000" pitchFamily="50" charset="-128"/>
                        </a:rPr>
                        <a:t>HTML</a:t>
                      </a:r>
                      <a:r>
                        <a:rPr lang="ja-JP" altLang="en-US" sz="1600" dirty="0">
                          <a:latin typeface="HG丸ｺﾞｼｯｸM-PRO" panose="020F0600000000000000" pitchFamily="50" charset="-128"/>
                          <a:ea typeface="HG丸ｺﾞｼｯｸM-PRO" panose="020F0600000000000000" pitchFamily="50" charset="-128"/>
                        </a:rPr>
                        <a:t>と</a:t>
                      </a:r>
                      <a:r>
                        <a:rPr lang="en-US" altLang="ja-JP" sz="1600" dirty="0">
                          <a:latin typeface="HG丸ｺﾞｼｯｸM-PRO" panose="020F0600000000000000" pitchFamily="50" charset="-128"/>
                          <a:ea typeface="HG丸ｺﾞｼｯｸM-PRO" panose="020F0600000000000000" pitchFamily="50" charset="-128"/>
                        </a:rPr>
                        <a:t>CSS</a:t>
                      </a:r>
                      <a:r>
                        <a:rPr lang="ja-JP" altLang="en-US" sz="1600" dirty="0">
                          <a:latin typeface="HG丸ｺﾞｼｯｸM-PRO" panose="020F0600000000000000" pitchFamily="50" charset="-128"/>
                          <a:ea typeface="HG丸ｺﾞｼｯｸM-PRO" panose="020F0600000000000000" pitchFamily="50" charset="-128"/>
                        </a:rPr>
                        <a:t>によるホームページ作成方法について、講義およびテキストエディタを使用した実習によって学習します。基本的な</a:t>
                      </a:r>
                      <a:r>
                        <a:rPr lang="en-US" altLang="ja-JP" sz="1600" dirty="0">
                          <a:latin typeface="HG丸ｺﾞｼｯｸM-PRO" panose="020F0600000000000000" pitchFamily="50" charset="-128"/>
                          <a:ea typeface="HG丸ｺﾞｼｯｸM-PRO" panose="020F0600000000000000" pitchFamily="50" charset="-128"/>
                        </a:rPr>
                        <a:t>HTML</a:t>
                      </a:r>
                      <a:r>
                        <a:rPr lang="ja-JP" altLang="en-US" sz="1600" dirty="0">
                          <a:latin typeface="HG丸ｺﾞｼｯｸM-PRO" panose="020F0600000000000000" pitchFamily="50" charset="-128"/>
                          <a:ea typeface="HG丸ｺﾞｼｯｸM-PRO" panose="020F0600000000000000" pitchFamily="50" charset="-128"/>
                        </a:rPr>
                        <a:t>の記述として、文章の表現、画像の表示、リンクの設定、フォームの作成方法などを修得します。また</a:t>
                      </a:r>
                      <a:r>
                        <a:rPr lang="en-US" altLang="ja-JP" sz="1600" dirty="0">
                          <a:latin typeface="HG丸ｺﾞｼｯｸM-PRO" panose="020F0600000000000000" pitchFamily="50" charset="-128"/>
                          <a:ea typeface="HG丸ｺﾞｼｯｸM-PRO" panose="020F0600000000000000" pitchFamily="50" charset="-128"/>
                        </a:rPr>
                        <a:t>CSS</a:t>
                      </a:r>
                      <a:r>
                        <a:rPr lang="ja-JP" altLang="en-US" sz="1600" dirty="0">
                          <a:latin typeface="HG丸ｺﾞｼｯｸM-PRO" panose="020F0600000000000000" pitchFamily="50" charset="-128"/>
                          <a:ea typeface="HG丸ｺﾞｼｯｸM-PRO" panose="020F0600000000000000" pitchFamily="50" charset="-128"/>
                        </a:rPr>
                        <a:t>によって</a:t>
                      </a:r>
                      <a:r>
                        <a:rPr lang="en-US" altLang="ja-JP" sz="1600" dirty="0">
                          <a:latin typeface="HG丸ｺﾞｼｯｸM-PRO" panose="020F0600000000000000" pitchFamily="50" charset="-128"/>
                          <a:ea typeface="HG丸ｺﾞｼｯｸM-PRO" panose="020F0600000000000000" pitchFamily="50" charset="-128"/>
                        </a:rPr>
                        <a:t>Web</a:t>
                      </a:r>
                      <a:r>
                        <a:rPr lang="ja-JP" altLang="en-US" sz="1600" dirty="0">
                          <a:latin typeface="HG丸ｺﾞｼｯｸM-PRO" panose="020F0600000000000000" pitchFamily="50" charset="-128"/>
                          <a:ea typeface="HG丸ｺﾞｼｯｸM-PRO" panose="020F0600000000000000" pitchFamily="50" charset="-128"/>
                        </a:rPr>
                        <a:t>ページのデザインを設定する方法を修得します。</a:t>
                      </a:r>
                      <a:endParaRPr kumimoji="1" lang="ja-JP" altLang="en-US" sz="16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val="3204289249"/>
                  </a:ext>
                </a:extLst>
              </a:tr>
              <a:tr h="370840">
                <a:tc>
                  <a:txBody>
                    <a:bodyPr/>
                    <a:lstStyle/>
                    <a:p>
                      <a:r>
                        <a:rPr lang="ja-JP" altLang="en-US" dirty="0">
                          <a:latin typeface="HG丸ｺﾞｼｯｸM-PRO" panose="020F0600000000000000" pitchFamily="50" charset="-128"/>
                          <a:ea typeface="HG丸ｺﾞｼｯｸM-PRO" panose="020F0600000000000000" pitchFamily="50" charset="-128"/>
                        </a:rPr>
                        <a:t>到達目標</a:t>
                      </a:r>
                      <a:endParaRPr kumimoji="1" lang="ja-JP" altLang="en-US" dirty="0">
                        <a:latin typeface="HG丸ｺﾞｼｯｸM-PRO" panose="020F0600000000000000" pitchFamily="50" charset="-128"/>
                        <a:ea typeface="HG丸ｺﾞｼｯｸM-PRO" panose="020F0600000000000000" pitchFamily="50" charset="-128"/>
                      </a:endParaRPr>
                    </a:p>
                  </a:txBody>
                  <a:tcPr>
                    <a:solidFill>
                      <a:srgbClr val="E1EDFF"/>
                    </a:solidFill>
                  </a:tcPr>
                </a:tc>
                <a:tc>
                  <a:txBody>
                    <a:bodyPr/>
                    <a:lstStyle/>
                    <a:p>
                      <a:r>
                        <a:rPr lang="ja-JP" altLang="en-US" sz="1600" dirty="0">
                          <a:latin typeface="HG丸ｺﾞｼｯｸM-PRO" panose="020F0600000000000000" pitchFamily="50" charset="-128"/>
                          <a:ea typeface="HG丸ｺﾞｼｯｸM-PRO" panose="020F0600000000000000" pitchFamily="50" charset="-128"/>
                        </a:rPr>
                        <a:t>本コース修了後、次の事項ができることを目標としています。</a:t>
                      </a:r>
                      <a:br>
                        <a:rPr lang="ja-JP" altLang="en-US" sz="1600" dirty="0">
                          <a:latin typeface="HG丸ｺﾞｼｯｸM-PRO" panose="020F0600000000000000" pitchFamily="50" charset="-128"/>
                          <a:ea typeface="HG丸ｺﾞｼｯｸM-PRO" panose="020F0600000000000000" pitchFamily="50" charset="-128"/>
                        </a:rPr>
                      </a:br>
                      <a:r>
                        <a:rPr lang="ja-JP" altLang="en-US" sz="1600" dirty="0">
                          <a:latin typeface="HG丸ｺﾞｼｯｸM-PRO" panose="020F0600000000000000" pitchFamily="50" charset="-128"/>
                          <a:ea typeface="HG丸ｺﾞｼｯｸM-PRO" panose="020F0600000000000000" pitchFamily="50" charset="-128"/>
                        </a:rPr>
                        <a:t>１．</a:t>
                      </a:r>
                      <a:r>
                        <a:rPr lang="en-US" altLang="ja-JP" sz="1600" dirty="0">
                          <a:latin typeface="HG丸ｺﾞｼｯｸM-PRO" panose="020F0600000000000000" pitchFamily="50" charset="-128"/>
                          <a:ea typeface="HG丸ｺﾞｼｯｸM-PRO" panose="020F0600000000000000" pitchFamily="50" charset="-128"/>
                        </a:rPr>
                        <a:t>WWW</a:t>
                      </a:r>
                      <a:r>
                        <a:rPr lang="ja-JP" altLang="en-US" sz="1600" dirty="0">
                          <a:latin typeface="HG丸ｺﾞｼｯｸM-PRO" panose="020F0600000000000000" pitchFamily="50" charset="-128"/>
                          <a:ea typeface="HG丸ｺﾞｼｯｸM-PRO" panose="020F0600000000000000" pitchFamily="50" charset="-128"/>
                        </a:rPr>
                        <a:t>、</a:t>
                      </a:r>
                      <a:r>
                        <a:rPr lang="en-US" altLang="ja-JP" sz="1600" dirty="0">
                          <a:latin typeface="HG丸ｺﾞｼｯｸM-PRO" panose="020F0600000000000000" pitchFamily="50" charset="-128"/>
                          <a:ea typeface="HG丸ｺﾞｼｯｸM-PRO" panose="020F0600000000000000" pitchFamily="50" charset="-128"/>
                        </a:rPr>
                        <a:t>HTML</a:t>
                      </a:r>
                      <a:r>
                        <a:rPr lang="ja-JP" altLang="en-US" sz="1600" dirty="0">
                          <a:latin typeface="HG丸ｺﾞｼｯｸM-PRO" panose="020F0600000000000000" pitchFamily="50" charset="-128"/>
                          <a:ea typeface="HG丸ｺﾞｼｯｸM-PRO" panose="020F0600000000000000" pitchFamily="50" charset="-128"/>
                        </a:rPr>
                        <a:t>、</a:t>
                      </a:r>
                      <a:r>
                        <a:rPr lang="en-US" altLang="ja-JP" sz="1600" dirty="0">
                          <a:latin typeface="HG丸ｺﾞｼｯｸM-PRO" panose="020F0600000000000000" pitchFamily="50" charset="-128"/>
                          <a:ea typeface="HG丸ｺﾞｼｯｸM-PRO" panose="020F0600000000000000" pitchFamily="50" charset="-128"/>
                        </a:rPr>
                        <a:t>CSS</a:t>
                      </a:r>
                      <a:r>
                        <a:rPr lang="ja-JP" altLang="en-US" sz="1600" dirty="0">
                          <a:latin typeface="HG丸ｺﾞｼｯｸM-PRO" panose="020F0600000000000000" pitchFamily="50" charset="-128"/>
                          <a:ea typeface="HG丸ｺﾞｼｯｸM-PRO" panose="020F0600000000000000" pitchFamily="50" charset="-128"/>
                        </a:rPr>
                        <a:t>の概要を説明できる。</a:t>
                      </a:r>
                      <a:br>
                        <a:rPr lang="ja-JP" altLang="en-US" sz="1600" dirty="0">
                          <a:latin typeface="HG丸ｺﾞｼｯｸM-PRO" panose="020F0600000000000000" pitchFamily="50" charset="-128"/>
                          <a:ea typeface="HG丸ｺﾞｼｯｸM-PRO" panose="020F0600000000000000" pitchFamily="50" charset="-128"/>
                        </a:rPr>
                      </a:br>
                      <a:r>
                        <a:rPr lang="ja-JP" altLang="en-US" sz="1600" dirty="0">
                          <a:latin typeface="HG丸ｺﾞｼｯｸM-PRO" panose="020F0600000000000000" pitchFamily="50" charset="-128"/>
                          <a:ea typeface="HG丸ｺﾞｼｯｸM-PRO" panose="020F0600000000000000" pitchFamily="50" charset="-128"/>
                        </a:rPr>
                        <a:t>２．</a:t>
                      </a:r>
                      <a:r>
                        <a:rPr lang="en-US" altLang="ja-JP" sz="1600" dirty="0">
                          <a:latin typeface="HG丸ｺﾞｼｯｸM-PRO" panose="020F0600000000000000" pitchFamily="50" charset="-128"/>
                          <a:ea typeface="HG丸ｺﾞｼｯｸM-PRO" panose="020F0600000000000000" pitchFamily="50" charset="-128"/>
                        </a:rPr>
                        <a:t>HTML</a:t>
                      </a:r>
                      <a:r>
                        <a:rPr lang="ja-JP" altLang="en-US" sz="1600" dirty="0">
                          <a:latin typeface="HG丸ｺﾞｼｯｸM-PRO" panose="020F0600000000000000" pitchFamily="50" charset="-128"/>
                          <a:ea typeface="HG丸ｺﾞｼｯｸM-PRO" panose="020F0600000000000000" pitchFamily="50" charset="-128"/>
                        </a:rPr>
                        <a:t>を使用して</a:t>
                      </a:r>
                      <a:r>
                        <a:rPr lang="en-US" altLang="ja-JP" sz="1600" dirty="0">
                          <a:latin typeface="HG丸ｺﾞｼｯｸM-PRO" panose="020F0600000000000000" pitchFamily="50" charset="-128"/>
                          <a:ea typeface="HG丸ｺﾞｼｯｸM-PRO" panose="020F0600000000000000" pitchFamily="50" charset="-128"/>
                        </a:rPr>
                        <a:t>Web</a:t>
                      </a:r>
                      <a:r>
                        <a:rPr lang="ja-JP" altLang="en-US" sz="1600" dirty="0">
                          <a:latin typeface="HG丸ｺﾞｼｯｸM-PRO" panose="020F0600000000000000" pitchFamily="50" charset="-128"/>
                          <a:ea typeface="HG丸ｺﾞｼｯｸM-PRO" panose="020F0600000000000000" pitchFamily="50" charset="-128"/>
                        </a:rPr>
                        <a:t>ページを作成できる。</a:t>
                      </a:r>
                      <a:br>
                        <a:rPr lang="ja-JP" altLang="en-US" sz="1600" dirty="0">
                          <a:latin typeface="HG丸ｺﾞｼｯｸM-PRO" panose="020F0600000000000000" pitchFamily="50" charset="-128"/>
                          <a:ea typeface="HG丸ｺﾞｼｯｸM-PRO" panose="020F0600000000000000" pitchFamily="50" charset="-128"/>
                        </a:rPr>
                      </a:br>
                      <a:r>
                        <a:rPr lang="ja-JP" altLang="en-US" sz="1600" dirty="0">
                          <a:latin typeface="HG丸ｺﾞｼｯｸM-PRO" panose="020F0600000000000000" pitchFamily="50" charset="-128"/>
                          <a:ea typeface="HG丸ｺﾞｼｯｸM-PRO" panose="020F0600000000000000" pitchFamily="50" charset="-128"/>
                        </a:rPr>
                        <a:t>３．</a:t>
                      </a:r>
                      <a:r>
                        <a:rPr lang="en-US" altLang="ja-JP" sz="1600" dirty="0">
                          <a:latin typeface="HG丸ｺﾞｼｯｸM-PRO" panose="020F0600000000000000" pitchFamily="50" charset="-128"/>
                          <a:ea typeface="HG丸ｺﾞｼｯｸM-PRO" panose="020F0600000000000000" pitchFamily="50" charset="-128"/>
                        </a:rPr>
                        <a:t>CSS</a:t>
                      </a:r>
                      <a:r>
                        <a:rPr lang="ja-JP" altLang="en-US" sz="1600" dirty="0">
                          <a:latin typeface="HG丸ｺﾞｼｯｸM-PRO" panose="020F0600000000000000" pitchFamily="50" charset="-128"/>
                          <a:ea typeface="HG丸ｺﾞｼｯｸM-PRO" panose="020F0600000000000000" pitchFamily="50" charset="-128"/>
                        </a:rPr>
                        <a:t>を使用して</a:t>
                      </a:r>
                      <a:r>
                        <a:rPr lang="en-US" altLang="ja-JP" sz="1600" dirty="0">
                          <a:latin typeface="HG丸ｺﾞｼｯｸM-PRO" panose="020F0600000000000000" pitchFamily="50" charset="-128"/>
                          <a:ea typeface="HG丸ｺﾞｼｯｸM-PRO" panose="020F0600000000000000" pitchFamily="50" charset="-128"/>
                        </a:rPr>
                        <a:t>Web</a:t>
                      </a:r>
                      <a:r>
                        <a:rPr lang="ja-JP" altLang="en-US" sz="1600" dirty="0">
                          <a:latin typeface="HG丸ｺﾞｼｯｸM-PRO" panose="020F0600000000000000" pitchFamily="50" charset="-128"/>
                          <a:ea typeface="HG丸ｺﾞｼｯｸM-PRO" panose="020F0600000000000000" pitchFamily="50" charset="-128"/>
                        </a:rPr>
                        <a:t>ページのデザインを設定できる。 </a:t>
                      </a:r>
                      <a:endParaRPr kumimoji="1" lang="ja-JP" altLang="en-US" sz="16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val="3813533454"/>
                  </a:ext>
                </a:extLst>
              </a:tr>
              <a:tr h="370840">
                <a:tc>
                  <a:txBody>
                    <a:bodyPr/>
                    <a:lstStyle/>
                    <a:p>
                      <a:r>
                        <a:rPr kumimoji="1" lang="ja-JP" altLang="en-US" dirty="0"/>
                        <a:t>前提知識</a:t>
                      </a:r>
                    </a:p>
                  </a:txBody>
                  <a:tcPr>
                    <a:solidFill>
                      <a:srgbClr val="E1EDFF"/>
                    </a:solidFill>
                  </a:tcPr>
                </a:tc>
                <a:tc>
                  <a:txBody>
                    <a:bodyPr/>
                    <a:lstStyle/>
                    <a:p>
                      <a:r>
                        <a:rPr lang="en-US" altLang="ja-JP" sz="1600" dirty="0">
                          <a:latin typeface="HG丸ｺﾞｼｯｸM-PRO" panose="020F0600000000000000" pitchFamily="50" charset="-128"/>
                          <a:ea typeface="HG丸ｺﾞｼｯｸM-PRO" panose="020F0600000000000000" pitchFamily="50" charset="-128"/>
                        </a:rPr>
                        <a:t>Windows </a:t>
                      </a:r>
                      <a:r>
                        <a:rPr lang="ja-JP" altLang="en-US" sz="1600" dirty="0">
                          <a:latin typeface="HG丸ｺﾞｼｯｸM-PRO" panose="020F0600000000000000" pitchFamily="50" charset="-128"/>
                          <a:ea typeface="HG丸ｺﾞｼｯｸM-PRO" panose="020F0600000000000000" pitchFamily="50" charset="-128"/>
                        </a:rPr>
                        <a:t>の基本的な操作ができること。または</a:t>
                      </a:r>
                      <a:r>
                        <a:rPr lang="en-US" altLang="ja-JP" sz="1600" dirty="0">
                          <a:latin typeface="HG丸ｺﾞｼｯｸM-PRO" panose="020F0600000000000000" pitchFamily="50" charset="-128"/>
                          <a:ea typeface="HG丸ｺﾞｼｯｸM-PRO" panose="020F0600000000000000" pitchFamily="50" charset="-128"/>
                        </a:rPr>
                        <a:t>WWW </a:t>
                      </a:r>
                      <a:r>
                        <a:rPr lang="ja-JP" altLang="en-US" sz="1600" dirty="0">
                          <a:latin typeface="HG丸ｺﾞｼｯｸM-PRO" panose="020F0600000000000000" pitchFamily="50" charset="-128"/>
                          <a:ea typeface="HG丸ｺﾞｼｯｸM-PRO" panose="020F0600000000000000" pitchFamily="50" charset="-128"/>
                        </a:rPr>
                        <a:t>や電子メールなどのインターネットに関する基本的な知識があること。</a:t>
                      </a:r>
                      <a:endParaRPr kumimoji="1" lang="ja-JP" altLang="en-US" sz="16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val="2281049404"/>
                  </a:ext>
                </a:extLst>
              </a:tr>
              <a:tr h="370840">
                <a:tc>
                  <a:txBody>
                    <a:bodyPr/>
                    <a:lstStyle/>
                    <a:p>
                      <a:r>
                        <a:rPr lang="ja-JP" altLang="en-US" dirty="0"/>
                        <a:t>学習形態</a:t>
                      </a:r>
                      <a:endParaRPr kumimoji="1" lang="ja-JP" altLang="en-US" dirty="0"/>
                    </a:p>
                  </a:txBody>
                  <a:tcPr>
                    <a:solidFill>
                      <a:srgbClr val="E1EDFF"/>
                    </a:solidFill>
                  </a:tcPr>
                </a:tc>
                <a:tc>
                  <a:txBody>
                    <a:bodyPr/>
                    <a:lstStyle/>
                    <a:p>
                      <a:r>
                        <a:rPr lang="zh-TW" altLang="en-US" sz="1600" dirty="0">
                          <a:latin typeface="HG丸ｺﾞｼｯｸM-PRO" panose="020F0600000000000000" pitchFamily="50" charset="-128"/>
                          <a:ea typeface="HG丸ｺﾞｼｯｸM-PRO" panose="020F0600000000000000" pitchFamily="50" charset="-128"/>
                        </a:rPr>
                        <a:t>講習会</a:t>
                      </a:r>
                      <a:r>
                        <a:rPr lang="en-US" altLang="zh-TW" sz="1600" dirty="0">
                          <a:latin typeface="HG丸ｺﾞｼｯｸM-PRO" panose="020F0600000000000000" pitchFamily="50" charset="-128"/>
                          <a:ea typeface="HG丸ｺﾞｼｯｸM-PRO" panose="020F0600000000000000" pitchFamily="50" charset="-128"/>
                        </a:rPr>
                        <a:t>(</a:t>
                      </a:r>
                      <a:r>
                        <a:rPr lang="zh-TW" altLang="en-US" sz="1600" dirty="0">
                          <a:latin typeface="HG丸ｺﾞｼｯｸM-PRO" panose="020F0600000000000000" pitchFamily="50" charset="-128"/>
                          <a:ea typeface="HG丸ｺﾞｼｯｸM-PRO" panose="020F0600000000000000" pitchFamily="50" charset="-128"/>
                        </a:rPr>
                        <a:t>集合教育</a:t>
                      </a:r>
                      <a:r>
                        <a:rPr lang="en-US" altLang="zh-TW" sz="1600" dirty="0">
                          <a:latin typeface="HG丸ｺﾞｼｯｸM-PRO" panose="020F0600000000000000" pitchFamily="50" charset="-128"/>
                          <a:ea typeface="HG丸ｺﾞｼｯｸM-PRO" panose="020F0600000000000000" pitchFamily="50" charset="-128"/>
                        </a:rPr>
                        <a:t>)</a:t>
                      </a:r>
                      <a:endParaRPr kumimoji="1" lang="ja-JP" altLang="en-US" sz="16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val="1918408209"/>
                  </a:ext>
                </a:extLst>
              </a:tr>
              <a:tr h="370840">
                <a:tc>
                  <a:txBody>
                    <a:bodyPr/>
                    <a:lstStyle/>
                    <a:p>
                      <a:r>
                        <a:rPr lang="ja-JP" altLang="en-US" dirty="0"/>
                        <a:t>受講対象</a:t>
                      </a:r>
                      <a:endParaRPr kumimoji="1" lang="ja-JP" altLang="en-US" dirty="0"/>
                    </a:p>
                  </a:txBody>
                  <a:tcPr>
                    <a:solidFill>
                      <a:srgbClr val="E1EDFF"/>
                    </a:solidFill>
                  </a:tcPr>
                </a:tc>
                <a:tc>
                  <a:txBody>
                    <a:bodyPr/>
                    <a:lstStyle/>
                    <a:p>
                      <a:r>
                        <a:rPr lang="ja-JP" altLang="en-US" sz="1600" dirty="0">
                          <a:latin typeface="HG丸ｺﾞｼｯｸM-PRO" panose="020F0600000000000000" pitchFamily="50" charset="-128"/>
                          <a:ea typeface="HG丸ｺﾞｼｯｸM-PRO" panose="020F0600000000000000" pitchFamily="50" charset="-128"/>
                        </a:rPr>
                        <a:t>ホームページ作成の予定がある方。または興味のある方。</a:t>
                      </a:r>
                      <a:endParaRPr kumimoji="1" lang="ja-JP" altLang="en-US" sz="16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val="906544928"/>
                  </a:ext>
                </a:extLst>
              </a:tr>
            </a:tbl>
          </a:graphicData>
        </a:graphic>
      </p:graphicFrame>
      <p:sp>
        <p:nvSpPr>
          <p:cNvPr id="15" name="正方形/長方形 14">
            <a:extLst>
              <a:ext uri="{FF2B5EF4-FFF2-40B4-BE49-F238E27FC236}">
                <a16:creationId xmlns:a16="http://schemas.microsoft.com/office/drawing/2014/main" id="{CE37B773-86B8-4A00-AF11-889594C4E5B0}"/>
              </a:ext>
            </a:extLst>
          </p:cNvPr>
          <p:cNvSpPr/>
          <p:nvPr/>
        </p:nvSpPr>
        <p:spPr>
          <a:xfrm>
            <a:off x="424735" y="1320686"/>
            <a:ext cx="7573818" cy="430887"/>
          </a:xfrm>
          <a:prstGeom prst="rect">
            <a:avLst/>
          </a:prstGeom>
        </p:spPr>
        <p:txBody>
          <a:bodyPr wrap="square">
            <a:spAutoFit/>
          </a:bodyPr>
          <a:lstStyle/>
          <a:p>
            <a:pPr algn="ctr"/>
            <a:r>
              <a:rPr lang="ja-JP" altLang="en-US" sz="2200" dirty="0">
                <a:solidFill>
                  <a:srgbClr val="0060EE"/>
                </a:solidFill>
                <a:latin typeface="HG丸ｺﾞｼｯｸM-PRO" panose="020F0600000000000000" pitchFamily="50" charset="-128"/>
                <a:ea typeface="HG丸ｺﾞｼｯｸM-PRO" panose="020F0600000000000000" pitchFamily="50" charset="-128"/>
              </a:rPr>
              <a:t>研修コース名：</a:t>
            </a:r>
            <a:r>
              <a:rPr lang="ja-JP" altLang="en-US" sz="2200" b="1" dirty="0">
                <a:latin typeface="HG丸ｺﾞｼｯｸM-PRO" panose="020F0600000000000000" pitchFamily="50" charset="-128"/>
                <a:ea typeface="HG丸ｺﾞｼｯｸM-PRO" panose="020F0600000000000000" pitchFamily="50" charset="-128"/>
              </a:rPr>
              <a:t>ＨＴＭＬとＣＳＳによるホームページ作成</a:t>
            </a:r>
            <a:r>
              <a:rPr lang="ja-JP" altLang="en-US" sz="2200" dirty="0">
                <a:solidFill>
                  <a:srgbClr val="0060EE"/>
                </a:solidFill>
                <a:latin typeface="HG丸ｺﾞｼｯｸM-PRO" panose="020F0600000000000000" pitchFamily="50" charset="-128"/>
                <a:ea typeface="HG丸ｺﾞｼｯｸM-PRO" panose="020F0600000000000000" pitchFamily="50" charset="-128"/>
              </a:rPr>
              <a:t>​</a:t>
            </a:r>
            <a:endParaRPr lang="ja-JP" altLang="ja-JP" sz="2200" dirty="0">
              <a:solidFill>
                <a:srgbClr val="0060EE"/>
              </a:solidFill>
              <a:latin typeface="HG丸ｺﾞｼｯｸM-PRO" panose="020F0600000000000000" pitchFamily="50" charset="-128"/>
              <a:ea typeface="HG丸ｺﾞｼｯｸM-PRO" panose="020F0600000000000000" pitchFamily="50" charset="-128"/>
            </a:endParaRPr>
          </a:p>
        </p:txBody>
      </p:sp>
      <p:sp>
        <p:nvSpPr>
          <p:cNvPr id="6" name="四角形: 角度付き 5">
            <a:extLst>
              <a:ext uri="{FF2B5EF4-FFF2-40B4-BE49-F238E27FC236}">
                <a16:creationId xmlns:a16="http://schemas.microsoft.com/office/drawing/2014/main" id="{58B2DFF7-9FAD-4807-9C9D-6B82E8BC1A5F}"/>
              </a:ext>
            </a:extLst>
          </p:cNvPr>
          <p:cNvSpPr/>
          <p:nvPr/>
        </p:nvSpPr>
        <p:spPr>
          <a:xfrm>
            <a:off x="8226623" y="1474462"/>
            <a:ext cx="3540642" cy="4873785"/>
          </a:xfrm>
          <a:prstGeom prst="bevel">
            <a:avLst>
              <a:gd name="adj" fmla="val 2557"/>
            </a:avLst>
          </a:prstGeom>
          <a:solidFill>
            <a:srgbClr val="D2F2EA">
              <a:alpha val="44000"/>
            </a:srgbClr>
          </a:solidFill>
        </p:spPr>
        <p:style>
          <a:lnRef idx="2">
            <a:schemeClr val="accent1">
              <a:shade val="50000"/>
            </a:schemeClr>
          </a:lnRef>
          <a:fillRef idx="1">
            <a:schemeClr val="accent1"/>
          </a:fillRef>
          <a:effectRef idx="0">
            <a:schemeClr val="accent1"/>
          </a:effectRef>
          <a:fontRef idx="minor">
            <a:schemeClr val="lt1"/>
          </a:fontRef>
        </p:style>
        <p:txBody>
          <a:bodyPr lIns="216000" rtlCol="0" anchor="ctr" anchorCtr="0"/>
          <a:lstStyle/>
          <a:p>
            <a:r>
              <a:rPr lang="ja-JP" altLang="en-US" sz="1300" dirty="0">
                <a:solidFill>
                  <a:schemeClr val="tx1"/>
                </a:solidFill>
                <a:latin typeface="HGｺﾞｼｯｸE" panose="020B0909000000000000" pitchFamily="49" charset="-128"/>
                <a:ea typeface="HGｺﾞｼｯｸE" panose="020B0909000000000000" pitchFamily="49" charset="-128"/>
              </a:rPr>
              <a:t>　　　　　　</a:t>
            </a:r>
            <a:r>
              <a:rPr lang="en-US" altLang="ja-JP" sz="1400" dirty="0">
                <a:solidFill>
                  <a:schemeClr val="tx1"/>
                </a:solidFill>
                <a:latin typeface="HGｺﾞｼｯｸE" panose="020B0909000000000000" pitchFamily="49" charset="-128"/>
                <a:ea typeface="HGｺﾞｼｯｸE" panose="020B0909000000000000" pitchFamily="49" charset="-128"/>
              </a:rPr>
              <a:t>〔</a:t>
            </a:r>
            <a:r>
              <a:rPr lang="ja-JP" altLang="en-US" sz="1400" dirty="0">
                <a:solidFill>
                  <a:schemeClr val="tx1"/>
                </a:solidFill>
                <a:latin typeface="HGｺﾞｼｯｸE" panose="020B0909000000000000" pitchFamily="49" charset="-128"/>
                <a:ea typeface="HGｺﾞｼｯｸE" panose="020B0909000000000000" pitchFamily="49" charset="-128"/>
              </a:rPr>
              <a:t>学習項目</a:t>
            </a:r>
            <a:r>
              <a:rPr lang="en-US" altLang="ja-JP" sz="1400" dirty="0">
                <a:solidFill>
                  <a:schemeClr val="tx1"/>
                </a:solidFill>
                <a:latin typeface="HGｺﾞｼｯｸE" panose="020B0909000000000000" pitchFamily="49" charset="-128"/>
                <a:ea typeface="HGｺﾞｼｯｸE" panose="020B0909000000000000" pitchFamily="49" charset="-128"/>
              </a:rPr>
              <a:t>〕</a:t>
            </a:r>
          </a:p>
          <a:p>
            <a:r>
              <a:rPr lang="ja-JP" altLang="en-US" sz="1300" b="1" dirty="0">
                <a:solidFill>
                  <a:schemeClr val="tx1"/>
                </a:solidFill>
                <a:ea typeface="ＭＳ Ｐゴシック" panose="020B0600070205080204" pitchFamily="50" charset="-128"/>
              </a:rPr>
              <a:t>第</a:t>
            </a:r>
            <a:r>
              <a:rPr lang="en-US" altLang="ja-JP" sz="1300" b="1" dirty="0">
                <a:solidFill>
                  <a:schemeClr val="tx1"/>
                </a:solidFill>
                <a:ea typeface="ＭＳ Ｐゴシック" panose="020B0600070205080204" pitchFamily="50" charset="-128"/>
              </a:rPr>
              <a:t>1</a:t>
            </a:r>
            <a:r>
              <a:rPr lang="ja-JP" altLang="en-US" sz="1300" b="1" dirty="0">
                <a:solidFill>
                  <a:schemeClr val="tx1"/>
                </a:solidFill>
                <a:ea typeface="ＭＳ Ｐゴシック" panose="020B0600070205080204" pitchFamily="50" charset="-128"/>
              </a:rPr>
              <a:t>章 </a:t>
            </a:r>
            <a:r>
              <a:rPr lang="en-US" altLang="ja-JP" sz="1300" b="1" dirty="0">
                <a:solidFill>
                  <a:schemeClr val="tx1"/>
                </a:solidFill>
                <a:ea typeface="ＭＳ Ｐゴシック" panose="020B0600070205080204" pitchFamily="50" charset="-128"/>
              </a:rPr>
              <a:t>WWW</a:t>
            </a:r>
            <a:r>
              <a:rPr lang="ja-JP" altLang="en-US" sz="1300" b="1" dirty="0">
                <a:solidFill>
                  <a:schemeClr val="tx1"/>
                </a:solidFill>
                <a:ea typeface="ＭＳ Ｐゴシック" panose="020B0600070205080204" pitchFamily="50" charset="-128"/>
              </a:rPr>
              <a:t>の概要</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1.1WWW</a:t>
            </a:r>
            <a:r>
              <a:rPr lang="ja-JP" altLang="en-US" sz="1300" dirty="0">
                <a:solidFill>
                  <a:schemeClr val="tx1"/>
                </a:solidFill>
                <a:ea typeface="ＭＳ Ｐゴシック" panose="020B0600070205080204" pitchFamily="50" charset="-128"/>
              </a:rPr>
              <a:t>とは</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1.2WWW</a:t>
            </a:r>
            <a:r>
              <a:rPr lang="ja-JP" altLang="en-US" sz="1300" dirty="0">
                <a:solidFill>
                  <a:schemeClr val="tx1"/>
                </a:solidFill>
                <a:ea typeface="ＭＳ Ｐゴシック" panose="020B0600070205080204" pitchFamily="50" charset="-128"/>
              </a:rPr>
              <a:t>の構成要素</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1.3</a:t>
            </a:r>
            <a:r>
              <a:rPr lang="ja-JP" altLang="en-US" sz="1300" dirty="0">
                <a:solidFill>
                  <a:schemeClr val="tx1"/>
                </a:solidFill>
                <a:ea typeface="ＭＳ Ｐゴシック" panose="020B0600070205080204" pitchFamily="50" charset="-128"/>
              </a:rPr>
              <a:t>ホームページの作成方法</a:t>
            </a:r>
          </a:p>
          <a:p>
            <a:r>
              <a:rPr lang="ja-JP" altLang="en-US" sz="1300" b="1" dirty="0">
                <a:solidFill>
                  <a:schemeClr val="tx1"/>
                </a:solidFill>
                <a:ea typeface="ＭＳ Ｐゴシック" panose="020B0600070205080204" pitchFamily="50" charset="-128"/>
              </a:rPr>
              <a:t>第</a:t>
            </a:r>
            <a:r>
              <a:rPr lang="en-US" altLang="ja-JP" sz="1300" b="1" dirty="0">
                <a:solidFill>
                  <a:schemeClr val="tx1"/>
                </a:solidFill>
                <a:ea typeface="ＭＳ Ｐゴシック" panose="020B0600070205080204" pitchFamily="50" charset="-128"/>
              </a:rPr>
              <a:t>2</a:t>
            </a:r>
            <a:r>
              <a:rPr lang="ja-JP" altLang="en-US" sz="1300" b="1" dirty="0">
                <a:solidFill>
                  <a:schemeClr val="tx1"/>
                </a:solidFill>
                <a:ea typeface="ＭＳ Ｐゴシック" panose="020B0600070205080204" pitchFamily="50" charset="-128"/>
              </a:rPr>
              <a:t>章 </a:t>
            </a:r>
            <a:r>
              <a:rPr lang="en-US" altLang="ja-JP" sz="1300" b="1" dirty="0">
                <a:solidFill>
                  <a:schemeClr val="tx1"/>
                </a:solidFill>
                <a:ea typeface="ＭＳ Ｐゴシック" panose="020B0600070205080204" pitchFamily="50" charset="-128"/>
              </a:rPr>
              <a:t>HTML</a:t>
            </a:r>
            <a:r>
              <a:rPr lang="ja-JP" altLang="en-US" sz="1300" b="1" dirty="0">
                <a:solidFill>
                  <a:schemeClr val="tx1"/>
                </a:solidFill>
                <a:ea typeface="ＭＳ Ｐゴシック" panose="020B0600070205080204" pitchFamily="50" charset="-128"/>
              </a:rPr>
              <a:t>文書の作成</a:t>
            </a:r>
            <a:endParaRPr lang="ja-JP" altLang="en-US" sz="1300" b="1" dirty="0">
              <a:ea typeface="ＭＳ Ｐゴシック" panose="020B0600070205080204" pitchFamily="50" charset="-128"/>
            </a:endParaRP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2.1HTML</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2.2HTML</a:t>
            </a:r>
            <a:r>
              <a:rPr lang="ja-JP" altLang="en-US" sz="1300" dirty="0">
                <a:solidFill>
                  <a:schemeClr val="tx1"/>
                </a:solidFill>
                <a:ea typeface="ＭＳ Ｐゴシック" panose="020B0600070205080204" pitchFamily="50" charset="-128"/>
              </a:rPr>
              <a:t>の基本文法</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2.3HTML</a:t>
            </a:r>
            <a:r>
              <a:rPr lang="ja-JP" altLang="en-US" sz="1300" dirty="0">
                <a:solidFill>
                  <a:schemeClr val="tx1"/>
                </a:solidFill>
                <a:ea typeface="ＭＳ Ｐゴシック" panose="020B0600070205080204" pitchFamily="50" charset="-128"/>
              </a:rPr>
              <a:t>ファイルの作成方法</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2.4</a:t>
            </a:r>
            <a:r>
              <a:rPr lang="ja-JP" altLang="en-US" sz="1300" dirty="0">
                <a:solidFill>
                  <a:schemeClr val="tx1"/>
                </a:solidFill>
                <a:ea typeface="ＭＳ Ｐゴシック" panose="020B0600070205080204" pitchFamily="50" charset="-128"/>
              </a:rPr>
              <a:t>文書構造</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2.5</a:t>
            </a:r>
            <a:r>
              <a:rPr lang="ja-JP" altLang="en-US" sz="1300" dirty="0">
                <a:solidFill>
                  <a:schemeClr val="tx1"/>
                </a:solidFill>
                <a:ea typeface="ＭＳ Ｐゴシック" panose="020B0600070205080204" pitchFamily="50" charset="-128"/>
              </a:rPr>
              <a:t>文字データの表示</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2.6</a:t>
            </a:r>
            <a:r>
              <a:rPr lang="ja-JP" altLang="en-US" sz="1300" dirty="0">
                <a:solidFill>
                  <a:schemeClr val="tx1"/>
                </a:solidFill>
                <a:ea typeface="ＭＳ Ｐゴシック" panose="020B0600070205080204" pitchFamily="50" charset="-128"/>
              </a:rPr>
              <a:t>リスト表示</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2.7</a:t>
            </a:r>
            <a:r>
              <a:rPr lang="ja-JP" altLang="en-US" sz="1300" dirty="0">
                <a:solidFill>
                  <a:schemeClr val="tx1"/>
                </a:solidFill>
                <a:ea typeface="ＭＳ Ｐゴシック" panose="020B0600070205080204" pitchFamily="50" charset="-128"/>
              </a:rPr>
              <a:t>表の作成</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2.8</a:t>
            </a:r>
            <a:r>
              <a:rPr lang="ja-JP" altLang="en-US" sz="1300" dirty="0">
                <a:solidFill>
                  <a:schemeClr val="tx1"/>
                </a:solidFill>
                <a:ea typeface="ＭＳ Ｐゴシック" panose="020B0600070205080204" pitchFamily="50" charset="-128"/>
              </a:rPr>
              <a:t>画像の表示</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2.9</a:t>
            </a:r>
            <a:r>
              <a:rPr lang="ja-JP" altLang="en-US" sz="1300" dirty="0">
                <a:solidFill>
                  <a:schemeClr val="tx1"/>
                </a:solidFill>
                <a:ea typeface="ＭＳ Ｐゴシック" panose="020B0600070205080204" pitchFamily="50" charset="-128"/>
              </a:rPr>
              <a:t>リンクの指定</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2.10</a:t>
            </a:r>
            <a:r>
              <a:rPr lang="ja-JP" altLang="en-US" sz="1300" dirty="0">
                <a:solidFill>
                  <a:schemeClr val="tx1"/>
                </a:solidFill>
                <a:ea typeface="ＭＳ Ｐゴシック" panose="020B0600070205080204" pitchFamily="50" charset="-128"/>
              </a:rPr>
              <a:t>フォームの作成</a:t>
            </a:r>
          </a:p>
          <a:p>
            <a:r>
              <a:rPr lang="ja-JP" altLang="en-US" sz="1300" b="1" dirty="0">
                <a:solidFill>
                  <a:schemeClr val="tx1"/>
                </a:solidFill>
                <a:ea typeface="ＭＳ Ｐゴシック" panose="020B0600070205080204" pitchFamily="50" charset="-128"/>
              </a:rPr>
              <a:t>第</a:t>
            </a:r>
            <a:r>
              <a:rPr lang="en-US" altLang="ja-JP" sz="1300" b="1" dirty="0">
                <a:solidFill>
                  <a:schemeClr val="tx1"/>
                </a:solidFill>
                <a:ea typeface="ＭＳ Ｐゴシック" panose="020B0600070205080204" pitchFamily="50" charset="-128"/>
              </a:rPr>
              <a:t>3</a:t>
            </a:r>
            <a:r>
              <a:rPr lang="ja-JP" altLang="en-US" sz="1300" b="1" dirty="0">
                <a:solidFill>
                  <a:schemeClr val="tx1"/>
                </a:solidFill>
                <a:ea typeface="ＭＳ Ｐゴシック" panose="020B0600070205080204" pitchFamily="50" charset="-128"/>
              </a:rPr>
              <a:t>章 </a:t>
            </a:r>
            <a:r>
              <a:rPr lang="en-US" altLang="ja-JP" sz="1300" b="1" dirty="0">
                <a:solidFill>
                  <a:schemeClr val="tx1"/>
                </a:solidFill>
                <a:ea typeface="ＭＳ Ｐゴシック" panose="020B0600070205080204" pitchFamily="50" charset="-128"/>
              </a:rPr>
              <a:t>CSS</a:t>
            </a:r>
            <a:r>
              <a:rPr lang="ja-JP" altLang="en-US" sz="1300" b="1" dirty="0">
                <a:solidFill>
                  <a:schemeClr val="tx1"/>
                </a:solidFill>
                <a:ea typeface="ＭＳ Ｐゴシック" panose="020B0600070205080204" pitchFamily="50" charset="-128"/>
              </a:rPr>
              <a:t>によるデザイン設定</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3.1CSS</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3.2CSS</a:t>
            </a:r>
            <a:r>
              <a:rPr lang="ja-JP" altLang="en-US" sz="1300" dirty="0">
                <a:solidFill>
                  <a:schemeClr val="tx1"/>
                </a:solidFill>
                <a:ea typeface="ＭＳ Ｐゴシック" panose="020B0600070205080204" pitchFamily="50" charset="-128"/>
              </a:rPr>
              <a:t>の基本文法</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3.3CSS</a:t>
            </a:r>
            <a:r>
              <a:rPr lang="ja-JP" altLang="en-US" sz="1300" dirty="0">
                <a:solidFill>
                  <a:schemeClr val="tx1"/>
                </a:solidFill>
                <a:ea typeface="ＭＳ Ｐゴシック" panose="020B0600070205080204" pitchFamily="50" charset="-128"/>
              </a:rPr>
              <a:t>の作成手順</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3.4</a:t>
            </a:r>
            <a:r>
              <a:rPr lang="ja-JP" altLang="en-US" sz="1300" dirty="0">
                <a:solidFill>
                  <a:schemeClr val="tx1"/>
                </a:solidFill>
                <a:ea typeface="ＭＳ Ｐゴシック" panose="020B0600070205080204" pitchFamily="50" charset="-128"/>
              </a:rPr>
              <a:t>セレクタ</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3.5</a:t>
            </a:r>
            <a:r>
              <a:rPr lang="ja-JP" altLang="en-US" sz="1300" dirty="0">
                <a:solidFill>
                  <a:schemeClr val="tx1"/>
                </a:solidFill>
                <a:ea typeface="ＭＳ Ｐゴシック" panose="020B0600070205080204" pitchFamily="50" charset="-128"/>
              </a:rPr>
              <a:t>色とサイズのプロパティ</a:t>
            </a:r>
          </a:p>
          <a:p>
            <a:r>
              <a:rPr lang="ja-JP" altLang="en-US" sz="1300" dirty="0">
                <a:solidFill>
                  <a:schemeClr val="tx1"/>
                </a:solidFill>
                <a:ea typeface="ＭＳ Ｐゴシック" panose="020B0600070205080204" pitchFamily="50" charset="-128"/>
              </a:rPr>
              <a:t>　</a:t>
            </a:r>
            <a:r>
              <a:rPr lang="en-US" altLang="ja-JP" sz="1300" dirty="0">
                <a:solidFill>
                  <a:schemeClr val="tx1"/>
                </a:solidFill>
                <a:ea typeface="ＭＳ Ｐゴシック" panose="020B0600070205080204" pitchFamily="50" charset="-128"/>
              </a:rPr>
              <a:t>3.6</a:t>
            </a:r>
            <a:r>
              <a:rPr lang="ja-JP" altLang="en-US" sz="1300" dirty="0">
                <a:solidFill>
                  <a:schemeClr val="tx1"/>
                </a:solidFill>
                <a:ea typeface="ＭＳ Ｐゴシック" panose="020B0600070205080204" pitchFamily="50" charset="-128"/>
              </a:rPr>
              <a:t>ボックスモデル</a:t>
            </a:r>
          </a:p>
        </p:txBody>
      </p:sp>
      <p:sp>
        <p:nvSpPr>
          <p:cNvPr id="8" name="フッター プレースホルダー 1">
            <a:extLst>
              <a:ext uri="{FF2B5EF4-FFF2-40B4-BE49-F238E27FC236}">
                <a16:creationId xmlns:a16="http://schemas.microsoft.com/office/drawing/2014/main" id="{1DD1687F-C03C-4975-92DF-ED4BC0D2C936}"/>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1422865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744463"/>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20" name="表 4">
            <a:extLst>
              <a:ext uri="{FF2B5EF4-FFF2-40B4-BE49-F238E27FC236}">
                <a16:creationId xmlns:a16="http://schemas.microsoft.com/office/drawing/2014/main" id="{C59023C6-3737-4B5F-AE61-BD4D6BB9E9BC}"/>
              </a:ext>
            </a:extLst>
          </p:cNvPr>
          <p:cNvGraphicFramePr>
            <a:graphicFrameLocks noGrp="1"/>
          </p:cNvGraphicFramePr>
          <p:nvPr/>
        </p:nvGraphicFramePr>
        <p:xfrm>
          <a:off x="3894711" y="3472250"/>
          <a:ext cx="6848770" cy="2750735"/>
        </p:xfrm>
        <a:graphic>
          <a:graphicData uri="http://schemas.openxmlformats.org/drawingml/2006/table">
            <a:tbl>
              <a:tblPr firstRow="1" bandRow="1">
                <a:tableStyleId>{5940675A-B579-460E-94D1-54222C63F5DA}</a:tableStyleId>
              </a:tblPr>
              <a:tblGrid>
                <a:gridCol w="2207172">
                  <a:extLst>
                    <a:ext uri="{9D8B030D-6E8A-4147-A177-3AD203B41FA5}">
                      <a16:colId xmlns:a16="http://schemas.microsoft.com/office/drawing/2014/main" val="1544080666"/>
                    </a:ext>
                  </a:extLst>
                </a:gridCol>
                <a:gridCol w="4641598">
                  <a:extLst>
                    <a:ext uri="{9D8B030D-6E8A-4147-A177-3AD203B41FA5}">
                      <a16:colId xmlns:a16="http://schemas.microsoft.com/office/drawing/2014/main" val="483356968"/>
                    </a:ext>
                  </a:extLst>
                </a:gridCol>
              </a:tblGrid>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リーダー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81353345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書記</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2281049404"/>
                  </a:ext>
                </a:extLst>
              </a:tr>
              <a:tr h="550147">
                <a:tc>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タイムキーパー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1918408209"/>
                  </a:ext>
                </a:extLst>
              </a:tr>
              <a:tr h="550147">
                <a:tc rowSpan="2">
                  <a:txBody>
                    <a:bodyPr/>
                    <a:lstStyle/>
                    <a:p>
                      <a:pPr marL="0" algn="ctr" defTabSz="914400" rtl="0" eaLnBrk="1" latinLnBrk="0" hangingPunct="1"/>
                      <a:r>
                        <a:rPr kumimoji="1" lang="ja-JP" altLang="en-US" sz="2400" kern="1200" dirty="0">
                          <a:solidFill>
                            <a:schemeClr val="tx1"/>
                          </a:solidFill>
                          <a:latin typeface="ＭＳ Ｐゴシック" panose="020B0600070205080204" pitchFamily="50" charset="-128"/>
                          <a:ea typeface="ＭＳ Ｐゴシック" panose="020B0600070205080204" pitchFamily="50" charset="-128"/>
                          <a:cs typeface="+mn-cs"/>
                        </a:rPr>
                        <a:t>メンバー</a:t>
                      </a:r>
                    </a:p>
                  </a:txBody>
                  <a:tcPr anchor="ctr">
                    <a:solidFill>
                      <a:srgbClr val="E1EDFF"/>
                    </a:solid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906544928"/>
                  </a:ext>
                </a:extLst>
              </a:tr>
              <a:tr h="550147">
                <a:tc vMerge="1">
                  <a:txBody>
                    <a:bodyPr/>
                    <a:lstStyle/>
                    <a:p>
                      <a:pPr marL="0" algn="l" defTabSz="914400" rtl="0" eaLnBrk="1" latinLnBrk="0" hangingPunct="1"/>
                      <a:endParaRPr kumimoji="1" lang="ja-JP" altLang="en-US" sz="1800" kern="1200" dirty="0">
                        <a:solidFill>
                          <a:schemeClr val="tx1"/>
                        </a:solidFill>
                        <a:latin typeface="HG丸ｺﾞｼｯｸM-PRO" panose="020F0600000000000000" pitchFamily="50" charset="-128"/>
                        <a:ea typeface="HG丸ｺﾞｼｯｸM-PRO" panose="020F0600000000000000" pitchFamily="50" charset="-128"/>
                        <a:cs typeface="+mn-cs"/>
                      </a:endParaRPr>
                    </a:p>
                  </a:txBody>
                  <a:tcPr>
                    <a:noFill/>
                  </a:tcPr>
                </a:tc>
                <a:tc>
                  <a:txBody>
                    <a:bodyPr/>
                    <a:lstStyle/>
                    <a:p>
                      <a:pPr algn="l"/>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val="3317399971"/>
                  </a:ext>
                </a:extLst>
              </a:tr>
            </a:tbl>
          </a:graphicData>
        </a:graphic>
      </p:graphicFrame>
      <p:sp>
        <p:nvSpPr>
          <p:cNvPr id="26" name="テキスト ボックス 25">
            <a:extLst>
              <a:ext uri="{FF2B5EF4-FFF2-40B4-BE49-F238E27FC236}">
                <a16:creationId xmlns:a16="http://schemas.microsoft.com/office/drawing/2014/main" id="{7266DFBE-D1CF-4666-B241-009097DF155E}"/>
              </a:ext>
            </a:extLst>
          </p:cNvPr>
          <p:cNvSpPr txBox="1"/>
          <p:nvPr/>
        </p:nvSpPr>
        <p:spPr>
          <a:xfrm>
            <a:off x="1338791" y="3399959"/>
            <a:ext cx="2843650" cy="954107"/>
          </a:xfrm>
          <a:prstGeom prst="rect">
            <a:avLst/>
          </a:prstGeom>
          <a:noFill/>
        </p:spPr>
        <p:txBody>
          <a:bodyPr wrap="square" rtlCol="0">
            <a:spAutoFit/>
          </a:bodyPr>
          <a:lstStyle/>
          <a:p>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グループ　</a:t>
            </a:r>
            <a:endParaRPr lang="en-US" altLang="ja-JP" sz="2800" b="1" dirty="0">
              <a:latin typeface="ＭＳ Ｐゴシック" panose="020B0600070205080204" pitchFamily="50" charset="-128"/>
              <a:ea typeface="ＭＳ Ｐゴシック" panose="020B0600070205080204" pitchFamily="50" charset="-128"/>
            </a:endParaRPr>
          </a:p>
          <a:p>
            <a:pPr marL="357188"/>
            <a:r>
              <a:rPr lang="ja-JP" altLang="en-US" sz="2800" b="1" dirty="0">
                <a:latin typeface="ＭＳ Ｐゴシック" panose="020B0600070205080204" pitchFamily="50" charset="-128"/>
                <a:ea typeface="ＭＳ Ｐゴシック" panose="020B0600070205080204" pitchFamily="50" charset="-128"/>
              </a:rPr>
              <a:t>メンバー</a:t>
            </a:r>
          </a:p>
        </p:txBody>
      </p:sp>
      <p:sp>
        <p:nvSpPr>
          <p:cNvPr id="6" name="正方形/長方形 5">
            <a:extLst>
              <a:ext uri="{FF2B5EF4-FFF2-40B4-BE49-F238E27FC236}">
                <a16:creationId xmlns:a16="http://schemas.microsoft.com/office/drawing/2014/main" id="{1CF4EB87-321A-4C38-BC4E-B73FE9CE8EFA}"/>
              </a:ext>
            </a:extLst>
          </p:cNvPr>
          <p:cNvSpPr/>
          <p:nvPr/>
        </p:nvSpPr>
        <p:spPr>
          <a:xfrm>
            <a:off x="565606" y="1335029"/>
            <a:ext cx="11235558" cy="5054996"/>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53182109-55CF-4F0E-B4F5-1D1B141FAEAF}"/>
              </a:ext>
            </a:extLst>
          </p:cNvPr>
          <p:cNvSpPr txBox="1"/>
          <p:nvPr/>
        </p:nvSpPr>
        <p:spPr>
          <a:xfrm>
            <a:off x="1338791" y="1826048"/>
            <a:ext cx="9780313" cy="1384995"/>
          </a:xfrm>
          <a:prstGeom prst="rect">
            <a:avLst/>
          </a:prstGeom>
          <a:noFill/>
        </p:spPr>
        <p:txBody>
          <a:bodyPr wrap="square" rtlCol="0">
            <a:spAutoFit/>
          </a:bodyPr>
          <a:lstStyle/>
          <a:p>
            <a:pPr marL="1527175" indent="-1527175"/>
            <a:r>
              <a:rPr lang="ja-JP" altLang="en-US" sz="2800" b="1" dirty="0">
                <a:solidFill>
                  <a:srgbClr val="0066FF"/>
                </a:solidFill>
                <a:latin typeface="ＭＳ Ｐゴシック" panose="020B0600070205080204" pitchFamily="50" charset="-128"/>
                <a:ea typeface="ＭＳ Ｐゴシック" panose="020B0600070205080204" pitchFamily="50" charset="-128"/>
              </a:rPr>
              <a:t>■</a:t>
            </a:r>
            <a:r>
              <a:rPr lang="ja-JP" altLang="en-US" sz="2800" b="1" dirty="0">
                <a:latin typeface="ＭＳ Ｐゴシック" panose="020B0600070205080204" pitchFamily="50" charset="-128"/>
                <a:ea typeface="ＭＳ Ｐゴシック" panose="020B0600070205080204" pitchFamily="50" charset="-128"/>
              </a:rPr>
              <a:t>課　題　</a:t>
            </a:r>
            <a:r>
              <a:rPr lang="ja-JP" altLang="en-US" sz="2800" b="1" u="sng" dirty="0">
                <a:latin typeface="ＭＳ Ｐゴシック" panose="020B0600070205080204" pitchFamily="50" charset="-128"/>
                <a:ea typeface="ＭＳ Ｐゴシック" panose="020B0600070205080204" pitchFamily="50" charset="-128"/>
              </a:rPr>
              <a:t>研修実施内容の流れに応じて、どのようなステージでどのような評価が必要となるか、評価方法及び評価基準について検討する。</a:t>
            </a:r>
          </a:p>
        </p:txBody>
      </p:sp>
      <p:sp>
        <p:nvSpPr>
          <p:cNvPr id="28" name="テキスト ボックス 27">
            <a:extLst>
              <a:ext uri="{FF2B5EF4-FFF2-40B4-BE49-F238E27FC236}">
                <a16:creationId xmlns:a16="http://schemas.microsoft.com/office/drawing/2014/main" id="{2B22BA6A-C7B1-4882-A207-64FBE46B3713}"/>
              </a:ext>
            </a:extLst>
          </p:cNvPr>
          <p:cNvSpPr txBox="1"/>
          <p:nvPr/>
        </p:nvSpPr>
        <p:spPr>
          <a:xfrm>
            <a:off x="2026013" y="995810"/>
            <a:ext cx="8405867" cy="646018"/>
          </a:xfrm>
          <a:prstGeom prst="rect">
            <a:avLst/>
          </a:prstGeom>
          <a:solidFill>
            <a:srgbClr val="487EF6"/>
          </a:solidFill>
        </p:spPr>
        <p:txBody>
          <a:bodyPr wrap="square" rtlCol="0" anchor="ctr" anchorCtr="0">
            <a:noAutofit/>
          </a:bodyPr>
          <a:lstStyle/>
          <a:p>
            <a:pPr algn="ct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２日目　学習テーマ</a:t>
            </a:r>
            <a:r>
              <a:rPr lang="en-US" altLang="ja-JP"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a:t>
            </a:r>
            <a:r>
              <a:rPr lang="ja-JP" altLang="en-US" sz="22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　受講者のアセスメントについて</a:t>
            </a:r>
            <a:endParaRPr kumimoji="1" lang="ja-JP" altLang="en-US" sz="2200" dirty="0">
              <a:solidFill>
                <a:schemeClr val="bg1"/>
              </a:solidFill>
            </a:endParaRPr>
          </a:p>
        </p:txBody>
      </p:sp>
      <p:sp>
        <p:nvSpPr>
          <p:cNvPr id="29" name="テキスト ボックス 28">
            <a:extLst>
              <a:ext uri="{FF2B5EF4-FFF2-40B4-BE49-F238E27FC236}">
                <a16:creationId xmlns:a16="http://schemas.microsoft.com/office/drawing/2014/main" id="{754C5609-3005-42EF-A1D6-9682C778242D}"/>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２日目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9" name="フッター プレースホルダー 1">
            <a:extLst>
              <a:ext uri="{FF2B5EF4-FFF2-40B4-BE49-F238E27FC236}">
                <a16:creationId xmlns:a16="http://schemas.microsoft.com/office/drawing/2014/main" id="{0B4D9BCD-C5D2-43D6-9A05-7BFE061A53C0}"/>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4139766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直線コネクタ 15">
            <a:extLst>
              <a:ext uri="{FF2B5EF4-FFF2-40B4-BE49-F238E27FC236}">
                <a16:creationId xmlns:a16="http://schemas.microsoft.com/office/drawing/2014/main" id="{C1C22BCF-FFB0-489D-B066-FED487415B01}"/>
              </a:ext>
            </a:extLst>
          </p:cNvPr>
          <p:cNvCxnSpPr>
            <a:cxnSpLocks/>
          </p:cNvCxnSpPr>
          <p:nvPr/>
        </p:nvCxnSpPr>
        <p:spPr>
          <a:xfrm>
            <a:off x="0" y="869575"/>
            <a:ext cx="12192000" cy="0"/>
          </a:xfrm>
          <a:prstGeom prst="line">
            <a:avLst/>
          </a:prstGeom>
          <a:ln w="41275">
            <a:solidFill>
              <a:srgbClr val="07A982"/>
            </a:solidFill>
            <a:tailEnd type="none"/>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1CF4EB87-321A-4C38-BC4E-B73FE9CE8EFA}"/>
              </a:ext>
            </a:extLst>
          </p:cNvPr>
          <p:cNvSpPr/>
          <p:nvPr/>
        </p:nvSpPr>
        <p:spPr>
          <a:xfrm>
            <a:off x="565606" y="1524002"/>
            <a:ext cx="11235558" cy="4866022"/>
          </a:xfrm>
          <a:prstGeom prst="rect">
            <a:avLst/>
          </a:prstGeom>
          <a:noFill/>
          <a:ln w="25400">
            <a:solidFill>
              <a:srgbClr val="4556F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dirty="0">
              <a:solidFill>
                <a:schemeClr val="tx1"/>
              </a:solidFill>
            </a:endParaRPr>
          </a:p>
          <a:p>
            <a:endParaRPr kumimoji="1" lang="ja-JP" altLang="en-US" dirty="0">
              <a:solidFill>
                <a:schemeClr val="tx1"/>
              </a:solidFill>
            </a:endParaRPr>
          </a:p>
        </p:txBody>
      </p:sp>
      <p:sp>
        <p:nvSpPr>
          <p:cNvPr id="8" name="テキスト ボックス 7">
            <a:extLst>
              <a:ext uri="{FF2B5EF4-FFF2-40B4-BE49-F238E27FC236}">
                <a16:creationId xmlns:a16="http://schemas.microsoft.com/office/drawing/2014/main" id="{66CF019D-86F1-4CEC-8377-FE9A50144CC5}"/>
              </a:ext>
            </a:extLst>
          </p:cNvPr>
          <p:cNvSpPr txBox="1"/>
          <p:nvPr/>
        </p:nvSpPr>
        <p:spPr>
          <a:xfrm>
            <a:off x="565606" y="1055575"/>
            <a:ext cx="3436883" cy="468426"/>
          </a:xfrm>
          <a:prstGeom prst="rect">
            <a:avLst/>
          </a:prstGeom>
          <a:solidFill>
            <a:srgbClr val="487EF6"/>
          </a:solidFill>
        </p:spPr>
        <p:txBody>
          <a:bodyPr wrap="square" rtlCol="0" anchor="ctr" anchorCtr="0">
            <a:noAutofit/>
          </a:bodyPr>
          <a:lstStyle/>
          <a:p>
            <a:pPr algn="ctr"/>
            <a:r>
              <a:rPr lang="ja-JP" altLang="en-US" sz="2400" dirty="0">
                <a:solidFill>
                  <a:schemeClr val="bg1"/>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フリー・シート</a:t>
            </a:r>
            <a:endParaRPr kumimoji="1" lang="ja-JP" altLang="en-US" sz="2400" dirty="0">
              <a:solidFill>
                <a:schemeClr val="bg1"/>
              </a:solidFill>
            </a:endParaRPr>
          </a:p>
        </p:txBody>
      </p:sp>
      <p:sp>
        <p:nvSpPr>
          <p:cNvPr id="11" name="テキスト ボックス 10">
            <a:extLst>
              <a:ext uri="{FF2B5EF4-FFF2-40B4-BE49-F238E27FC236}">
                <a16:creationId xmlns:a16="http://schemas.microsoft.com/office/drawing/2014/main" id="{7C1772AE-A4EA-466F-B431-713DEADA1FBF}"/>
              </a:ext>
            </a:extLst>
          </p:cNvPr>
          <p:cNvSpPr txBox="1"/>
          <p:nvPr/>
        </p:nvSpPr>
        <p:spPr>
          <a:xfrm>
            <a:off x="265457" y="236560"/>
            <a:ext cx="9246406"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パイロット講座　２日目 対面研修</a:t>
            </a:r>
            <a:r>
              <a:rPr lang="en-US" altLang="ja-JP" sz="2400" b="1" dirty="0">
                <a:latin typeface="ＭＳ Ｐゴシック" panose="020B0600070205080204" pitchFamily="50" charset="-128"/>
                <a:ea typeface="ＭＳ Ｐゴシック" panose="020B0600070205080204" pitchFamily="50" charset="-128"/>
              </a:rPr>
              <a:t>(</a:t>
            </a:r>
            <a:r>
              <a:rPr lang="ja-JP" altLang="en-US" sz="2400" b="1" dirty="0">
                <a:latin typeface="ＭＳ Ｐゴシック" panose="020B0600070205080204" pitchFamily="50" charset="-128"/>
                <a:ea typeface="ＭＳ Ｐゴシック" panose="020B0600070205080204" pitchFamily="50" charset="-128"/>
              </a:rPr>
              <a:t>オンライン）　グループワーク</a:t>
            </a:r>
          </a:p>
        </p:txBody>
      </p:sp>
      <p:sp>
        <p:nvSpPr>
          <p:cNvPr id="7" name="フッター プレースホルダー 1">
            <a:extLst>
              <a:ext uri="{FF2B5EF4-FFF2-40B4-BE49-F238E27FC236}">
                <a16:creationId xmlns:a16="http://schemas.microsoft.com/office/drawing/2014/main" id="{9F17C621-3E40-4427-8AD0-0ED4287C78A7}"/>
              </a:ext>
            </a:extLst>
          </p:cNvPr>
          <p:cNvSpPr>
            <a:spLocks noGrp="1"/>
          </p:cNvSpPr>
          <p:nvPr>
            <p:ph type="ftr" sz="quarter" idx="11"/>
          </p:nvPr>
        </p:nvSpPr>
        <p:spPr>
          <a:xfrm>
            <a:off x="2637395" y="6492875"/>
            <a:ext cx="6917210" cy="365125"/>
          </a:xfrm>
        </p:spPr>
        <p:txBody>
          <a:bodyPr vert="horz" lIns="91440" tIns="45720" rIns="91440" bIns="45720" rtlCol="0" anchor="ctr"/>
          <a:lstStyle/>
          <a:p>
            <a:pPr defTabSz="457200"/>
            <a:r>
              <a:rPr lang="en-US" altLang="ja-JP" sz="900" b="1" cap="all" dirty="0">
                <a:solidFill>
                  <a:schemeClr val="tx1"/>
                </a:solidFill>
              </a:rPr>
              <a:t>© 2021 OUTSOURCING Inc.</a:t>
            </a:r>
            <a:endParaRPr lang="ja-JP" altLang="en-US" sz="900" b="1" cap="all" dirty="0">
              <a:solidFill>
                <a:schemeClr val="tx1"/>
              </a:solidFill>
            </a:endParaRPr>
          </a:p>
        </p:txBody>
      </p:sp>
    </p:spTree>
    <p:extLst>
      <p:ext uri="{BB962C8B-B14F-4D97-AF65-F5344CB8AC3E}">
        <p14:creationId xmlns:p14="http://schemas.microsoft.com/office/powerpoint/2010/main" val="372088443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586</TotalTime>
  <Words>3980</Words>
  <Application>Microsoft Office PowerPoint</Application>
  <PresentationFormat>ワイド画面</PresentationFormat>
  <Paragraphs>610</Paragraphs>
  <Slides>43</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43</vt:i4>
      </vt:variant>
    </vt:vector>
  </HeadingPairs>
  <TitlesOfParts>
    <vt:vector size="52" baseType="lpstr">
      <vt:lpstr>HGｺﾞｼｯｸE</vt:lpstr>
      <vt:lpstr>HG丸ｺﾞｼｯｸM-PRO</vt:lpstr>
      <vt:lpstr>ＭＳ Ｐゴシック</vt:lpstr>
      <vt:lpstr>游ゴシック</vt:lpstr>
      <vt:lpstr>游ゴシック Light</vt:lpstr>
      <vt:lpstr>游明朝</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revision>50</cp:revision>
  <dcterms:created xsi:type="dcterms:W3CDTF">2020-09-29T01:03:33Z</dcterms:created>
  <dcterms:modified xsi:type="dcterms:W3CDTF">2021-03-26T09:25:31Z</dcterms:modified>
</cp:coreProperties>
</file>