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73" r:id="rId4"/>
  </p:sldMasterIdLst>
  <p:notesMasterIdLst>
    <p:notesMasterId r:id="rId39"/>
  </p:notesMasterIdLst>
  <p:handoutMasterIdLst>
    <p:handoutMasterId r:id="rId40"/>
  </p:handoutMasterIdLst>
  <p:sldIdLst>
    <p:sldId id="256" r:id="rId5"/>
    <p:sldId id="263" r:id="rId6"/>
    <p:sldId id="499" r:id="rId7"/>
    <p:sldId id="517" r:id="rId8"/>
    <p:sldId id="518" r:id="rId9"/>
    <p:sldId id="550" r:id="rId10"/>
    <p:sldId id="509" r:id="rId11"/>
    <p:sldId id="514" r:id="rId12"/>
    <p:sldId id="511" r:id="rId13"/>
    <p:sldId id="513" r:id="rId14"/>
    <p:sldId id="512" r:id="rId15"/>
    <p:sldId id="519" r:id="rId16"/>
    <p:sldId id="520" r:id="rId17"/>
    <p:sldId id="521" r:id="rId18"/>
    <p:sldId id="522" r:id="rId19"/>
    <p:sldId id="523" r:id="rId20"/>
    <p:sldId id="524" r:id="rId21"/>
    <p:sldId id="549" r:id="rId22"/>
    <p:sldId id="526" r:id="rId23"/>
    <p:sldId id="528" r:id="rId24"/>
    <p:sldId id="529" r:id="rId25"/>
    <p:sldId id="530" r:id="rId26"/>
    <p:sldId id="532" r:id="rId27"/>
    <p:sldId id="533" r:id="rId28"/>
    <p:sldId id="534" r:id="rId29"/>
    <p:sldId id="535" r:id="rId30"/>
    <p:sldId id="537" r:id="rId31"/>
    <p:sldId id="539" r:id="rId32"/>
    <p:sldId id="540" r:id="rId33"/>
    <p:sldId id="541" r:id="rId34"/>
    <p:sldId id="543" r:id="rId35"/>
    <p:sldId id="544" r:id="rId36"/>
    <p:sldId id="546" r:id="rId37"/>
    <p:sldId id="547" r:id="rId38"/>
  </p:sldIdLst>
  <p:sldSz cx="9144000" cy="6858000" type="screen4x3"/>
  <p:notesSz cx="6858000" cy="9144000"/>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FFCC00"/>
    <a:srgbClr val="3333FF"/>
    <a:srgbClr val="66CCFF"/>
    <a:srgbClr val="CCECFF"/>
    <a:srgbClr val="99CCFF"/>
    <a:srgbClr val="CCFFCC"/>
    <a:srgbClr val="FFFF99"/>
    <a:srgbClr val="CCCCFF"/>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811EBC-6A05-45AF-A140-4C1505358C0A}" v="221" dt="2020-09-18T08:27:28.945"/>
    <p1510:client id="{9EA61A1C-1972-440B-AAB0-A1CA910C173C}" v="18" dt="2021-01-28T05:01:23.524"/>
    <p1510:client id="{DAF60D3D-71D4-4872-84CB-8B2B81D6CBBF}" v="7" dt="2021-02-03T08:55:07.325"/>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88" autoAdjust="0"/>
    <p:restoredTop sz="92775" autoAdjust="0"/>
  </p:normalViewPr>
  <p:slideViewPr>
    <p:cSldViewPr snapToGrid="0" snapToObjects="1">
      <p:cViewPr>
        <p:scale>
          <a:sx n="84" d="100"/>
          <a:sy n="84" d="100"/>
        </p:scale>
        <p:origin x="-918" y="-43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8084BE2-7C00-BE41-9E00-150C10E5C71B}" type="datetimeFigureOut">
              <a:rPr kumimoji="1" lang="ja-JP" altLang="en-US" smtClean="0"/>
              <a:t>2021/4/1</a:t>
            </a:fld>
            <a:endParaRPr kumimoji="1" lang="ja-JP" alt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85C0A5F-2C58-2B43-9BA3-91DAA16D01CD}" type="slidenum">
              <a:rPr kumimoji="1" lang="ja-JP" altLang="en-US" smtClean="0"/>
              <a:t>‹#›</a:t>
            </a:fld>
            <a:endParaRPr kumimoji="1" lang="ja-JP" altLang="en-US"/>
          </a:p>
        </p:txBody>
      </p:sp>
    </p:spTree>
    <p:extLst>
      <p:ext uri="{BB962C8B-B14F-4D97-AF65-F5344CB8AC3E}">
        <p14:creationId xmlns:p14="http://schemas.microsoft.com/office/powerpoint/2010/main" val="36396826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7BEEDE-0EA8-4D8B-BE57-87AF892E51CA}" type="datetimeFigureOut">
              <a:rPr kumimoji="1" lang="ja-JP" altLang="en-US" smtClean="0"/>
              <a:t>2021/4/1</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42B1BF-D000-4CA2-8341-22FFC902E93A}" type="slidenum">
              <a:rPr kumimoji="1" lang="ja-JP" altLang="en-US" smtClean="0"/>
              <a:t>‹#›</a:t>
            </a:fld>
            <a:endParaRPr kumimoji="1" lang="ja-JP" altLang="en-US"/>
          </a:p>
        </p:txBody>
      </p:sp>
    </p:spTree>
    <p:extLst>
      <p:ext uri="{BB962C8B-B14F-4D97-AF65-F5344CB8AC3E}">
        <p14:creationId xmlns:p14="http://schemas.microsoft.com/office/powerpoint/2010/main" val="31838904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sp.m.jiji.com/photofeature/show/aiv629/08_aiv629-jpp024015761" TargetMode="External"/><Relationship Id="rId7" Type="http://schemas.openxmlformats.org/officeDocument/2006/relationships/hyperlink" Target="https://ainow.ai/AI%E7%94%A8%E8%AA%9E%E9%9B%86/agi/"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s://ainow.ai/AI%E7%94%A8%E8%AA%9E%E9%9B%86/%e6%95%99%e5%b8%ab%e3%81%aa%e3%81%97%e5%ad%a6%e7%bf%92/" TargetMode="External"/><Relationship Id="rId5" Type="http://schemas.openxmlformats.org/officeDocument/2006/relationships/hyperlink" Target="https://ja.wikipedia.org/wiki/%E4%B8%89%E3%80%85" TargetMode="External"/><Relationship Id="rId4" Type="http://schemas.openxmlformats.org/officeDocument/2006/relationships/hyperlink" Target="https://ja.wikipedia.org/wiki/%E8%82%A9%E3%83%84%E3%82%AD"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s://ja.wikipedia.org/wiki/%E6%97%A5%E6%9C%AC" TargetMode="External"/><Relationship Id="rId13" Type="http://schemas.openxmlformats.org/officeDocument/2006/relationships/hyperlink" Target="https://ja.wikipedia.org/wiki/%E5%9B%BD%E9%9A%9B%E7%B5%8C%E6%B8%88" TargetMode="External"/><Relationship Id="rId3" Type="http://schemas.openxmlformats.org/officeDocument/2006/relationships/hyperlink" Target="https://ja.wikipedia.org/wiki/%E8%8B%B1%E8%AA%9E" TargetMode="External"/><Relationship Id="rId7" Type="http://schemas.openxmlformats.org/officeDocument/2006/relationships/hyperlink" Target="https://ja.wikipedia.org/wiki/%E3%83%89%E3%82%A4%E3%83%84" TargetMode="External"/><Relationship Id="rId12" Type="http://schemas.openxmlformats.org/officeDocument/2006/relationships/hyperlink" Target="https://ja.wikipedia.org/wiki/%E5%85%88%E9%80%B2%E5%9B%BD" TargetMode="External"/><Relationship Id="rId2" Type="http://schemas.openxmlformats.org/officeDocument/2006/relationships/slide" Target="../slides/slide9.xml"/><Relationship Id="rId16" Type="http://schemas.openxmlformats.org/officeDocument/2006/relationships/hyperlink" Target="https://ja.wikipedia.org/wiki/%E7%B5%8C%E6%B8%88%E5%8D%94%E5%8A%9B%E9%96%8B%E7%99%BA%E6%A9%9F%E6%A7%8B#cite_note-organisation-1" TargetMode="External"/><Relationship Id="rId1" Type="http://schemas.openxmlformats.org/officeDocument/2006/relationships/notesMaster" Target="../notesMasters/notesMaster1.xml"/><Relationship Id="rId6" Type="http://schemas.openxmlformats.org/officeDocument/2006/relationships/hyperlink" Target="https://ja.wikipedia.org/wiki/%E3%82%A4%E3%82%AE%E3%83%AA%E3%82%B9" TargetMode="External"/><Relationship Id="rId11" Type="http://schemas.openxmlformats.org/officeDocument/2006/relationships/hyperlink" Target="https://ja.wikipedia.org/wiki/G7#cite_note-1" TargetMode="External"/><Relationship Id="rId5" Type="http://schemas.openxmlformats.org/officeDocument/2006/relationships/hyperlink" Target="https://ja.wikipedia.org/wiki/%E3%82%A2%E3%83%A1%E3%83%AA%E3%82%AB%E5%90%88%E8%A1%86%E5%9B%BD" TargetMode="External"/><Relationship Id="rId15" Type="http://schemas.openxmlformats.org/officeDocument/2006/relationships/hyperlink" Target="https://ja.wikipedia.org/wiki/%E5%85%AC%E7%94%A8%E8%AA%9E" TargetMode="External"/><Relationship Id="rId10" Type="http://schemas.openxmlformats.org/officeDocument/2006/relationships/hyperlink" Target="https://ja.wikipedia.org/wiki/%E3%82%AB%E3%83%8A%E3%83%80" TargetMode="External"/><Relationship Id="rId4" Type="http://schemas.openxmlformats.org/officeDocument/2006/relationships/hyperlink" Target="https://ja.wikipedia.org/wiki/%E3%83%95%E3%83%A9%E3%83%B3%E3%82%B9" TargetMode="External"/><Relationship Id="rId9" Type="http://schemas.openxmlformats.org/officeDocument/2006/relationships/hyperlink" Target="https://ja.wikipedia.org/wiki/%E3%82%A4%E3%82%BF%E3%83%AA%E3%82%A2" TargetMode="External"/><Relationship Id="rId14" Type="http://schemas.openxmlformats.org/officeDocument/2006/relationships/hyperlink" Target="https://ja.wikipedia.org/wiki/%E5%9B%BD%E9%9A%9B%E6%A9%9F%E9%96%A2"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1</a:t>
            </a:fld>
            <a:endParaRPr kumimoji="1" lang="ja-JP" altLang="en-US"/>
          </a:p>
        </p:txBody>
      </p:sp>
    </p:spTree>
    <p:extLst>
      <p:ext uri="{BB962C8B-B14F-4D97-AF65-F5344CB8AC3E}">
        <p14:creationId xmlns:p14="http://schemas.microsoft.com/office/powerpoint/2010/main" val="34916090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0" i="0" kern="1200" dirty="0">
                <a:solidFill>
                  <a:schemeClr val="tx1"/>
                </a:solidFill>
                <a:effectLst/>
                <a:latin typeface="+mn-lt"/>
                <a:ea typeface="+mn-ea"/>
                <a:cs typeface="+mn-cs"/>
              </a:rPr>
              <a:t>「解決・効率化してくれると思う</a:t>
            </a:r>
            <a:r>
              <a:rPr kumimoji="1" lang="en-US" altLang="ja-JP" sz="1200" b="0" i="0" kern="1200" dirty="0">
                <a:solidFill>
                  <a:schemeClr val="tx1"/>
                </a:solidFill>
                <a:effectLst/>
                <a:latin typeface="+mn-lt"/>
                <a:ea typeface="+mn-ea"/>
                <a:cs typeface="+mn-cs"/>
              </a:rPr>
              <a:t>(31.9%)</a:t>
            </a:r>
            <a:r>
              <a:rPr kumimoji="1" lang="ja-JP" altLang="en-US" sz="1200" b="0" i="0" kern="1200" dirty="0">
                <a:solidFill>
                  <a:schemeClr val="tx1"/>
                </a:solidFill>
                <a:effectLst/>
                <a:latin typeface="+mn-lt"/>
                <a:ea typeface="+mn-ea"/>
                <a:cs typeface="+mn-cs"/>
              </a:rPr>
              <a:t>」、「部分的に解決・効率化してくれると思う（</a:t>
            </a:r>
            <a:r>
              <a:rPr kumimoji="1" lang="en-US" altLang="ja-JP" sz="1200" b="0" i="0" kern="1200" dirty="0">
                <a:solidFill>
                  <a:schemeClr val="tx1"/>
                </a:solidFill>
                <a:effectLst/>
                <a:latin typeface="+mn-lt"/>
                <a:ea typeface="+mn-ea"/>
                <a:cs typeface="+mn-cs"/>
              </a:rPr>
              <a:t>48.1%</a:t>
            </a:r>
            <a:r>
              <a:rPr kumimoji="1" lang="ja-JP" altLang="en-US" sz="1200" b="0" i="0" kern="1200" dirty="0">
                <a:solidFill>
                  <a:schemeClr val="tx1"/>
                </a:solidFill>
                <a:effectLst/>
                <a:latin typeface="+mn-lt"/>
                <a:ea typeface="+mn-ea"/>
                <a:cs typeface="+mn-cs"/>
              </a:rPr>
              <a:t>）」と、全体の</a:t>
            </a:r>
            <a:r>
              <a:rPr kumimoji="1" lang="en-US" altLang="ja-JP" sz="1200" b="0" i="0" kern="1200" dirty="0">
                <a:solidFill>
                  <a:schemeClr val="tx1"/>
                </a:solidFill>
                <a:effectLst/>
                <a:latin typeface="+mn-lt"/>
                <a:ea typeface="+mn-ea"/>
                <a:cs typeface="+mn-cs"/>
              </a:rPr>
              <a:t>80.0%</a:t>
            </a:r>
            <a:r>
              <a:rPr kumimoji="1" lang="ja-JP" altLang="en-US" sz="1200" b="0" i="0" kern="1200" dirty="0">
                <a:solidFill>
                  <a:schemeClr val="tx1"/>
                </a:solidFill>
                <a:effectLst/>
                <a:latin typeface="+mn-lt"/>
                <a:ea typeface="+mn-ea"/>
                <a:cs typeface="+mn-cs"/>
              </a:rPr>
              <a:t>がタスクの解決・効率化について肯定的な回答をする結果になりました。効率化に期待が高まる一方、実際に</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（人工知能）を導入しているという回答はわずか</a:t>
            </a:r>
            <a:r>
              <a:rPr kumimoji="1" lang="en-US" altLang="ja-JP" sz="1200" b="0" i="0" kern="1200" dirty="0">
                <a:solidFill>
                  <a:schemeClr val="tx1"/>
                </a:solidFill>
                <a:effectLst/>
                <a:latin typeface="+mn-lt"/>
                <a:ea typeface="+mn-ea"/>
                <a:cs typeface="+mn-cs"/>
              </a:rPr>
              <a:t>4.7%(※)</a:t>
            </a:r>
            <a:r>
              <a:rPr kumimoji="1" lang="ja-JP" altLang="en-US" sz="1200" b="0" i="0" kern="1200" dirty="0">
                <a:solidFill>
                  <a:schemeClr val="tx1"/>
                </a:solidFill>
                <a:effectLst/>
                <a:latin typeface="+mn-lt"/>
                <a:ea typeface="+mn-ea"/>
                <a:cs typeface="+mn-cs"/>
              </a:rPr>
              <a:t>に留まりました。現状では導入が進んでいないものの、今後、多くの業界で</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（人工知能）の導入が進んでいくのではないでしょうか。</a:t>
            </a:r>
            <a:endParaRPr kumimoji="1" lang="ja-JP" altLang="en-US" dirty="0"/>
          </a:p>
        </p:txBody>
      </p:sp>
      <p:sp>
        <p:nvSpPr>
          <p:cNvPr id="4" name="スライド番号プレースホルダー 3"/>
          <p:cNvSpPr>
            <a:spLocks noGrp="1"/>
          </p:cNvSpPr>
          <p:nvPr>
            <p:ph type="sldNum" sz="quarter" idx="10"/>
          </p:nvPr>
        </p:nvSpPr>
        <p:spPr/>
        <p:txBody>
          <a:bodyPr/>
          <a:lstStyle/>
          <a:p>
            <a:fld id="{5342B1BF-D000-4CA2-8341-22FFC902E93A}" type="slidenum">
              <a:rPr kumimoji="1" lang="ja-JP" altLang="en-US" smtClean="0"/>
              <a:t>17</a:t>
            </a:fld>
            <a:endParaRPr kumimoji="1" lang="ja-JP" altLang="en-US"/>
          </a:p>
        </p:txBody>
      </p:sp>
    </p:spTree>
    <p:extLst>
      <p:ext uri="{BB962C8B-B14F-4D97-AF65-F5344CB8AC3E}">
        <p14:creationId xmlns:p14="http://schemas.microsoft.com/office/powerpoint/2010/main" val="37491864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身の回りを見渡せば、すでに私たちの生活は</a:t>
            </a:r>
            <a:r>
              <a:rPr kumimoji="1" lang="en-US" altLang="ja-JP" dirty="0"/>
              <a:t>AI</a:t>
            </a:r>
            <a:r>
              <a:rPr kumimoji="1" lang="ja-JP" altLang="en-US" dirty="0"/>
              <a:t>を活用した製品やサービスによって支えられています。</a:t>
            </a:r>
          </a:p>
          <a:p>
            <a:r>
              <a:rPr kumimoji="1" lang="en-US" altLang="ja-JP" dirty="0"/>
              <a:t>iPhone</a:t>
            </a:r>
            <a:r>
              <a:rPr kumimoji="1" lang="ja-JP" altLang="en-US" dirty="0"/>
              <a:t>の</a:t>
            </a:r>
            <a:r>
              <a:rPr kumimoji="1" lang="en-US" altLang="ja-JP" dirty="0"/>
              <a:t>Face ID</a:t>
            </a:r>
            <a:r>
              <a:rPr kumimoji="1" lang="ja-JP" altLang="en-US" dirty="0"/>
              <a:t>のような顔認証機能は、スマートフォンをより便利にしています。</a:t>
            </a:r>
            <a:r>
              <a:rPr kumimoji="1" lang="en-US" altLang="ja-JP" dirty="0"/>
              <a:t>Google Home</a:t>
            </a:r>
            <a:r>
              <a:rPr kumimoji="1" lang="ja-JP" altLang="en-US" dirty="0"/>
              <a:t>などのスマートスピーカーを使えば、部屋中の家電を声で操作できるようになりました。全自動で部屋中を掃除し、充電までを自身で行うお掃除ロボットも、今では当たり前となっています。　これらは全て、日に日に増えている身近な</a:t>
            </a:r>
            <a:r>
              <a:rPr kumimoji="1" lang="en-US" altLang="ja-JP" dirty="0"/>
              <a:t>AI</a:t>
            </a:r>
            <a:r>
              <a:rPr kumimoji="1" lang="ja-JP" altLang="en-US" dirty="0"/>
              <a:t>の活用事例の一部です。</a:t>
            </a:r>
            <a:endParaRPr kumimoji="1" lang="en-US" altLang="ja-JP" dirty="0"/>
          </a:p>
          <a:p>
            <a:endParaRPr kumimoji="1" lang="en-US" altLang="ja-JP" dirty="0"/>
          </a:p>
          <a:p>
            <a:r>
              <a:rPr kumimoji="1" lang="ja-JP" altLang="en-US" dirty="0"/>
              <a:t>次にこれらの身近な</a:t>
            </a:r>
            <a:r>
              <a:rPr kumimoji="1" lang="en-US" altLang="ja-JP" dirty="0"/>
              <a:t>AI</a:t>
            </a:r>
            <a:r>
              <a:rPr kumimoji="1" lang="ja-JP" altLang="en-US" dirty="0"/>
              <a:t>の活用事例とその仕組みについていくつかピックアップしてご紹介します。</a:t>
            </a:r>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19</a:t>
            </a:fld>
            <a:endParaRPr kumimoji="1" lang="ja-JP" altLang="en-US"/>
          </a:p>
        </p:txBody>
      </p:sp>
    </p:spTree>
    <p:extLst>
      <p:ext uri="{BB962C8B-B14F-4D97-AF65-F5344CB8AC3E}">
        <p14:creationId xmlns:p14="http://schemas.microsoft.com/office/powerpoint/2010/main" val="1134314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kern="1200" dirty="0">
                <a:solidFill>
                  <a:schemeClr val="tx1"/>
                </a:solidFill>
                <a:effectLst/>
                <a:latin typeface="+mn-lt"/>
                <a:ea typeface="+mn-ea"/>
                <a:cs typeface="+mn-cs"/>
              </a:rPr>
              <a:t>AI</a:t>
            </a:r>
            <a:r>
              <a:rPr kumimoji="1" lang="ja-JP" altLang="ja-JP" sz="1200" kern="1200" dirty="0">
                <a:solidFill>
                  <a:schemeClr val="tx1"/>
                </a:solidFill>
                <a:effectLst/>
                <a:latin typeface="+mn-lt"/>
                <a:ea typeface="+mn-ea"/>
                <a:cs typeface="+mn-cs"/>
              </a:rPr>
              <a:t>技術を取り入れた身近な事例として、アマゾンエコーがあります。</a:t>
            </a:r>
          </a:p>
          <a:p>
            <a:r>
              <a:rPr kumimoji="1" lang="ja-JP" altLang="ja-JP" sz="1200" kern="1200" dirty="0">
                <a:solidFill>
                  <a:schemeClr val="tx1"/>
                </a:solidFill>
                <a:effectLst/>
                <a:latin typeface="+mn-lt"/>
                <a:ea typeface="+mn-ea"/>
                <a:cs typeface="+mn-cs"/>
              </a:rPr>
              <a:t>アマゾンエコーに搭載されている</a:t>
            </a:r>
            <a:r>
              <a:rPr kumimoji="1" lang="en-US" altLang="ja-JP" sz="1200" kern="1200" dirty="0">
                <a:solidFill>
                  <a:schemeClr val="tx1"/>
                </a:solidFill>
                <a:effectLst/>
                <a:latin typeface="+mn-lt"/>
                <a:ea typeface="+mn-ea"/>
                <a:cs typeface="+mn-cs"/>
              </a:rPr>
              <a:t>AI</a:t>
            </a:r>
            <a:r>
              <a:rPr kumimoji="1" lang="ja-JP" altLang="ja-JP" sz="1200" kern="1200" dirty="0">
                <a:solidFill>
                  <a:schemeClr val="tx1"/>
                </a:solidFill>
                <a:effectLst/>
                <a:latin typeface="+mn-lt"/>
                <a:ea typeface="+mn-ea"/>
                <a:cs typeface="+mn-cs"/>
              </a:rPr>
              <a:t>アシスタント「</a:t>
            </a:r>
            <a:r>
              <a:rPr kumimoji="1" lang="en-US" altLang="ja-JP" sz="1200" kern="1200" dirty="0">
                <a:solidFill>
                  <a:schemeClr val="tx1"/>
                </a:solidFill>
                <a:effectLst/>
                <a:latin typeface="+mn-lt"/>
                <a:ea typeface="+mn-ea"/>
                <a:cs typeface="+mn-cs"/>
              </a:rPr>
              <a:t>Alexa</a:t>
            </a:r>
            <a:r>
              <a:rPr kumimoji="1" lang="ja-JP" altLang="ja-JP" sz="1200" kern="1200" dirty="0">
                <a:solidFill>
                  <a:schemeClr val="tx1"/>
                </a:solidFill>
                <a:effectLst/>
                <a:latin typeface="+mn-lt"/>
                <a:ea typeface="+mn-ea"/>
                <a:cs typeface="+mn-cs"/>
              </a:rPr>
              <a:t>」では</a:t>
            </a:r>
            <a:r>
              <a:rPr kumimoji="1" lang="ja-JP" altLang="en-US" sz="1200" kern="1200" dirty="0">
                <a:solidFill>
                  <a:schemeClr val="tx1"/>
                </a:solidFill>
                <a:effectLst/>
                <a:latin typeface="+mn-lt"/>
                <a:ea typeface="+mn-ea"/>
                <a:cs typeface="+mn-cs"/>
              </a:rPr>
              <a:t>３つの</a:t>
            </a:r>
            <a:r>
              <a:rPr kumimoji="1" lang="ja-JP" altLang="ja-JP" sz="1200" kern="1200" dirty="0">
                <a:solidFill>
                  <a:schemeClr val="tx1"/>
                </a:solidFill>
                <a:effectLst/>
                <a:latin typeface="+mn-lt"/>
                <a:ea typeface="+mn-ea"/>
                <a:cs typeface="+mn-cs"/>
              </a:rPr>
              <a:t>機能を</a:t>
            </a:r>
            <a:r>
              <a:rPr kumimoji="1" lang="ja-JP" altLang="en-US" sz="1200" kern="1200" dirty="0">
                <a:solidFill>
                  <a:schemeClr val="tx1"/>
                </a:solidFill>
                <a:effectLst/>
                <a:latin typeface="+mn-lt"/>
                <a:ea typeface="+mn-ea"/>
                <a:cs typeface="+mn-cs"/>
              </a:rPr>
              <a:t>備わっています</a:t>
            </a:r>
            <a:r>
              <a:rPr kumimoji="1" lang="ja-JP" altLang="ja-JP" sz="1200" kern="1200" dirty="0">
                <a:solidFill>
                  <a:schemeClr val="tx1"/>
                </a:solidFill>
                <a:effectLst/>
                <a:latin typeface="+mn-lt"/>
                <a:ea typeface="+mn-ea"/>
                <a:cs typeface="+mn-cs"/>
              </a:rPr>
              <a:t>。</a:t>
            </a:r>
          </a:p>
          <a:p>
            <a:r>
              <a:rPr kumimoji="1" lang="ja-JP" altLang="ja-JP" sz="1200" kern="1200" dirty="0">
                <a:solidFill>
                  <a:schemeClr val="tx1"/>
                </a:solidFill>
                <a:effectLst/>
                <a:latin typeface="+mn-lt"/>
                <a:ea typeface="+mn-ea"/>
                <a:cs typeface="+mn-cs"/>
              </a:rPr>
              <a:t>１つ目はユーザーの声で様々な操作を実現するための正確な音声認識機能です。</a:t>
            </a:r>
          </a:p>
          <a:p>
            <a:r>
              <a:rPr kumimoji="1" lang="ja-JP" altLang="ja-JP" sz="1200" kern="1200" dirty="0">
                <a:solidFill>
                  <a:schemeClr val="tx1"/>
                </a:solidFill>
                <a:effectLst/>
                <a:latin typeface="+mn-lt"/>
                <a:ea typeface="+mn-ea"/>
                <a:cs typeface="+mn-cs"/>
              </a:rPr>
              <a:t>テレビなどの生活雑音や、スピーカー自身から流れる音楽などは除去し、ユーザーの声のみをクリアに識別することができるため、</a:t>
            </a:r>
          </a:p>
          <a:p>
            <a:r>
              <a:rPr kumimoji="1" lang="ja-JP" altLang="ja-JP" sz="1200" kern="1200" dirty="0">
                <a:solidFill>
                  <a:schemeClr val="tx1"/>
                </a:solidFill>
                <a:effectLst/>
                <a:latin typeface="+mn-lt"/>
                <a:ea typeface="+mn-ea"/>
                <a:cs typeface="+mn-cs"/>
              </a:rPr>
              <a:t>聞き取りミスやうまく反応しないなどのユーザー負担を大きく改善しています。</a:t>
            </a:r>
          </a:p>
          <a:p>
            <a:r>
              <a:rPr kumimoji="1" lang="ja-JP" altLang="ja-JP" sz="1200" kern="1200" dirty="0">
                <a:solidFill>
                  <a:schemeClr val="tx1"/>
                </a:solidFill>
                <a:effectLst/>
                <a:latin typeface="+mn-lt"/>
                <a:ea typeface="+mn-ea"/>
                <a:cs typeface="+mn-cs"/>
              </a:rPr>
              <a:t>２つ目は家庭内の機器との連動です。</a:t>
            </a:r>
          </a:p>
          <a:p>
            <a:r>
              <a:rPr kumimoji="1" lang="ja-JP" altLang="ja-JP" sz="1200" kern="1200" dirty="0">
                <a:solidFill>
                  <a:schemeClr val="tx1"/>
                </a:solidFill>
                <a:effectLst/>
                <a:latin typeface="+mn-lt"/>
                <a:ea typeface="+mn-ea"/>
                <a:cs typeface="+mn-cs"/>
              </a:rPr>
              <a:t>ユーザーの声による操作で音楽の再生、照明やアラームなどのオンオフ、ネットショッピング、天気やニュースの読み上げなど複数の操作を実現しています。</a:t>
            </a:r>
          </a:p>
          <a:p>
            <a:r>
              <a:rPr kumimoji="1" lang="ja-JP" altLang="ja-JP" sz="1200" kern="1200" dirty="0">
                <a:solidFill>
                  <a:schemeClr val="tx1"/>
                </a:solidFill>
                <a:effectLst/>
                <a:latin typeface="+mn-lt"/>
                <a:ea typeface="+mn-ea"/>
                <a:cs typeface="+mn-cs"/>
              </a:rPr>
              <a:t>３つ目は</a:t>
            </a:r>
            <a:r>
              <a:rPr kumimoji="1" lang="en-US" altLang="ja-JP" sz="1200" kern="1200" dirty="0">
                <a:solidFill>
                  <a:schemeClr val="tx1"/>
                </a:solidFill>
                <a:effectLst/>
                <a:latin typeface="+mn-lt"/>
                <a:ea typeface="+mn-ea"/>
                <a:cs typeface="+mn-cs"/>
              </a:rPr>
              <a:t>AI</a:t>
            </a:r>
            <a:r>
              <a:rPr kumimoji="1" lang="ja-JP" altLang="ja-JP" sz="1200" kern="1200" dirty="0">
                <a:solidFill>
                  <a:schemeClr val="tx1"/>
                </a:solidFill>
                <a:effectLst/>
                <a:latin typeface="+mn-lt"/>
                <a:ea typeface="+mn-ea"/>
                <a:cs typeface="+mn-cs"/>
              </a:rPr>
              <a:t>の最大の強みである学習機能です。</a:t>
            </a:r>
          </a:p>
          <a:p>
            <a:r>
              <a:rPr kumimoji="1" lang="ja-JP" altLang="ja-JP" sz="1200" kern="1200" dirty="0">
                <a:solidFill>
                  <a:schemeClr val="tx1"/>
                </a:solidFill>
                <a:effectLst/>
                <a:latin typeface="+mn-lt"/>
                <a:ea typeface="+mn-ea"/>
                <a:cs typeface="+mn-cs"/>
              </a:rPr>
              <a:t>ユーザーの声による操作を常にデータとして収集し、分析を繰り返すことで、</a:t>
            </a:r>
          </a:p>
          <a:p>
            <a:r>
              <a:rPr kumimoji="1" lang="ja-JP" altLang="ja-JP" sz="1200" kern="1200" dirty="0">
                <a:solidFill>
                  <a:schemeClr val="tx1"/>
                </a:solidFill>
                <a:effectLst/>
                <a:latin typeface="+mn-lt"/>
                <a:ea typeface="+mn-ea"/>
                <a:cs typeface="+mn-cs"/>
              </a:rPr>
              <a:t>ユーザーの話し方を学んだり、繰り返し操作を記憶することができます。</a:t>
            </a:r>
          </a:p>
          <a:p>
            <a:r>
              <a:rPr kumimoji="1" lang="ja-JP" altLang="ja-JP" sz="1200" kern="1200" dirty="0">
                <a:solidFill>
                  <a:schemeClr val="tx1"/>
                </a:solidFill>
                <a:effectLst/>
                <a:latin typeface="+mn-lt"/>
                <a:ea typeface="+mn-ea"/>
                <a:cs typeface="+mn-cs"/>
              </a:rPr>
              <a:t>例えば「いつものお水を注文しておいて」などの繰り返し操作を実行できます。</a:t>
            </a:r>
          </a:p>
          <a:p>
            <a:endParaRPr kumimoji="1" lang="en-US" altLang="ja-JP" dirty="0"/>
          </a:p>
          <a:p>
            <a:r>
              <a:rPr kumimoji="1" lang="ja-JP" altLang="en-US" sz="1200" kern="1200" dirty="0">
                <a:solidFill>
                  <a:schemeClr val="tx1"/>
                </a:solidFill>
                <a:effectLst/>
                <a:latin typeface="+mn-lt"/>
                <a:ea typeface="+mn-ea"/>
                <a:cs typeface="+mn-cs"/>
              </a:rPr>
              <a:t>このような</a:t>
            </a:r>
            <a:r>
              <a:rPr kumimoji="1" lang="en-US" altLang="ja-JP" sz="1200" kern="1200" dirty="0">
                <a:solidFill>
                  <a:schemeClr val="tx1"/>
                </a:solidFill>
                <a:effectLst/>
                <a:latin typeface="+mn-lt"/>
                <a:ea typeface="+mn-ea"/>
                <a:cs typeface="+mn-cs"/>
              </a:rPr>
              <a:t>AI</a:t>
            </a:r>
            <a:r>
              <a:rPr kumimoji="1" lang="ja-JP" altLang="en-US" sz="1200" kern="1200" dirty="0">
                <a:solidFill>
                  <a:schemeClr val="tx1"/>
                </a:solidFill>
                <a:effectLst/>
                <a:latin typeface="+mn-lt"/>
                <a:ea typeface="+mn-ea"/>
                <a:cs typeface="+mn-cs"/>
              </a:rPr>
              <a:t>技術を取り入れた音声アシスタント機能は</a:t>
            </a:r>
            <a:r>
              <a:rPr kumimoji="1" lang="ja-JP" altLang="ja-JP" sz="1200" kern="1200" dirty="0">
                <a:solidFill>
                  <a:schemeClr val="tx1"/>
                </a:solidFill>
                <a:effectLst/>
                <a:latin typeface="+mn-lt"/>
                <a:ea typeface="+mn-ea"/>
                <a:cs typeface="+mn-cs"/>
              </a:rPr>
              <a:t>次第に家電やスマートフォン、車などにも搭載されるようになるでしょう。</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またこの「いつものお水の注文」というネットショッピングでは</a:t>
            </a:r>
            <a:r>
              <a:rPr kumimoji="1" lang="en-US" altLang="ja-JP" sz="1200" kern="1200" dirty="0">
                <a:solidFill>
                  <a:schemeClr val="tx1"/>
                </a:solidFill>
                <a:effectLst/>
                <a:latin typeface="+mn-lt"/>
                <a:ea typeface="+mn-ea"/>
                <a:cs typeface="+mn-cs"/>
              </a:rPr>
              <a:t>A I</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技術を使ったレコメンド機能が利用されています。↓</a:t>
            </a:r>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20</a:t>
            </a:fld>
            <a:endParaRPr kumimoji="1" lang="ja-JP" altLang="en-US"/>
          </a:p>
        </p:txBody>
      </p:sp>
    </p:spTree>
    <p:extLst>
      <p:ext uri="{BB962C8B-B14F-4D97-AF65-F5344CB8AC3E}">
        <p14:creationId xmlns:p14="http://schemas.microsoft.com/office/powerpoint/2010/main" val="31634718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kern="1200" dirty="0">
                <a:solidFill>
                  <a:schemeClr val="tx1"/>
                </a:solidFill>
                <a:effectLst/>
                <a:latin typeface="+mn-lt"/>
                <a:ea typeface="+mn-ea"/>
                <a:cs typeface="+mn-cs"/>
              </a:rPr>
              <a:t>AI</a:t>
            </a:r>
            <a:r>
              <a:rPr kumimoji="1" lang="ja-JP" altLang="ja-JP" sz="1200" kern="1200" dirty="0">
                <a:solidFill>
                  <a:schemeClr val="tx1"/>
                </a:solidFill>
                <a:effectLst/>
                <a:latin typeface="+mn-lt"/>
                <a:ea typeface="+mn-ea"/>
                <a:cs typeface="+mn-cs"/>
              </a:rPr>
              <a:t>技術を活用した身近なサービスとして</a:t>
            </a:r>
            <a:r>
              <a:rPr kumimoji="1" lang="en-US" altLang="ja-JP" sz="1200" kern="1200" dirty="0">
                <a:solidFill>
                  <a:schemeClr val="tx1"/>
                </a:solidFill>
                <a:effectLst/>
                <a:latin typeface="+mn-lt"/>
                <a:ea typeface="+mn-ea"/>
                <a:cs typeface="+mn-cs"/>
              </a:rPr>
              <a:t>iPhone X</a:t>
            </a:r>
            <a:r>
              <a:rPr kumimoji="1" lang="ja-JP" altLang="ja-JP" sz="1200" kern="1200" dirty="0">
                <a:solidFill>
                  <a:schemeClr val="tx1"/>
                </a:solidFill>
                <a:effectLst/>
                <a:latin typeface="+mn-lt"/>
                <a:ea typeface="+mn-ea"/>
                <a:cs typeface="+mn-cs"/>
              </a:rPr>
              <a:t>に搭載されている『</a:t>
            </a:r>
            <a:r>
              <a:rPr kumimoji="1" lang="en-US" altLang="ja-JP" sz="1200" kern="1200" dirty="0">
                <a:solidFill>
                  <a:schemeClr val="tx1"/>
                </a:solidFill>
                <a:effectLst/>
                <a:latin typeface="+mn-lt"/>
                <a:ea typeface="+mn-ea"/>
                <a:cs typeface="+mn-cs"/>
              </a:rPr>
              <a:t>Face ID</a:t>
            </a:r>
            <a:r>
              <a:rPr kumimoji="1" lang="ja-JP" altLang="ja-JP" sz="1200" kern="1200" dirty="0">
                <a:solidFill>
                  <a:schemeClr val="tx1"/>
                </a:solidFill>
                <a:effectLst/>
                <a:latin typeface="+mn-lt"/>
                <a:ea typeface="+mn-ea"/>
                <a:cs typeface="+mn-cs"/>
              </a:rPr>
              <a:t>』があります。</a:t>
            </a:r>
            <a:endParaRPr kumimoji="1" lang="en-US"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ご存知の通り、</a:t>
            </a:r>
            <a:r>
              <a:rPr kumimoji="1" lang="en-US" altLang="ja-JP" sz="1200" kern="1200" dirty="0">
                <a:solidFill>
                  <a:schemeClr val="tx1"/>
                </a:solidFill>
                <a:effectLst/>
                <a:latin typeface="+mn-lt"/>
                <a:ea typeface="+mn-ea"/>
                <a:cs typeface="+mn-cs"/>
              </a:rPr>
              <a:t>iPhone</a:t>
            </a:r>
            <a:r>
              <a:rPr kumimoji="1" lang="ja-JP" altLang="ja-JP" sz="1200" kern="1200" dirty="0">
                <a:solidFill>
                  <a:schemeClr val="tx1"/>
                </a:solidFill>
                <a:effectLst/>
                <a:latin typeface="+mn-lt"/>
                <a:ea typeface="+mn-ea"/>
                <a:cs typeface="+mn-cs"/>
              </a:rPr>
              <a:t>のカメラに顔を向けるだけで、顔認証機能によりロックを解除することができるというものです。仕組みとして、顔認証の登録段階で３万以上もの目には見えないドットを顔の上に投射し、顔の様々な部分の深度マップを分析することに加え、赤外線イメージなどを取り込むことで、より正確な顔のデータを読み取ります。この登録データとロック解除時の顔を</a:t>
            </a:r>
            <a:r>
              <a:rPr kumimoji="1" lang="en-US" altLang="ja-JP" sz="1200" kern="1200" dirty="0">
                <a:solidFill>
                  <a:schemeClr val="tx1"/>
                </a:solidFill>
                <a:effectLst/>
                <a:latin typeface="+mn-lt"/>
                <a:ea typeface="+mn-ea"/>
                <a:cs typeface="+mn-cs"/>
              </a:rPr>
              <a:t>AI</a:t>
            </a:r>
            <a:r>
              <a:rPr kumimoji="1" lang="ja-JP" altLang="ja-JP" sz="1200" kern="1200" dirty="0">
                <a:solidFill>
                  <a:schemeClr val="tx1"/>
                </a:solidFill>
                <a:effectLst/>
                <a:latin typeface="+mn-lt"/>
                <a:ea typeface="+mn-ea"/>
                <a:cs typeface="+mn-cs"/>
              </a:rPr>
              <a:t>が細部まで比較分析することで照合し、非常に精度の高い顔認証を瞬時に行います。このような顔認証機能は</a:t>
            </a:r>
            <a:r>
              <a:rPr kumimoji="1" lang="en-US" altLang="ja-JP" sz="1200" kern="1200" dirty="0">
                <a:solidFill>
                  <a:schemeClr val="tx1"/>
                </a:solidFill>
                <a:effectLst/>
                <a:latin typeface="+mn-lt"/>
                <a:ea typeface="+mn-ea"/>
                <a:cs typeface="+mn-cs"/>
              </a:rPr>
              <a:t> iPhone X</a:t>
            </a:r>
            <a:r>
              <a:rPr kumimoji="1" lang="ja-JP" altLang="ja-JP" sz="1200" kern="1200" dirty="0">
                <a:solidFill>
                  <a:schemeClr val="tx1"/>
                </a:solidFill>
                <a:effectLst/>
                <a:latin typeface="+mn-lt"/>
                <a:ea typeface="+mn-ea"/>
                <a:cs typeface="+mn-cs"/>
              </a:rPr>
              <a:t>では既に決済にも利用される他、オフィスの出入り時などにも活用されており、その活用の幅は様々なサービスに導入され、より利便性の高いサービスに変化していくでしょう。</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5342B1BF-D000-4CA2-8341-22FFC902E93A}" type="slidenum">
              <a:rPr kumimoji="1" lang="ja-JP" altLang="en-US" smtClean="0"/>
              <a:t>21</a:t>
            </a:fld>
            <a:endParaRPr kumimoji="1" lang="ja-JP" altLang="en-US"/>
          </a:p>
        </p:txBody>
      </p:sp>
    </p:spTree>
    <p:extLst>
      <p:ext uri="{BB962C8B-B14F-4D97-AF65-F5344CB8AC3E}">
        <p14:creationId xmlns:p14="http://schemas.microsoft.com/office/powerpoint/2010/main" val="15839481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身近な</a:t>
            </a:r>
            <a:r>
              <a:rPr kumimoji="1" lang="en-US" altLang="ja-JP" dirty="0"/>
              <a:t>AI</a:t>
            </a:r>
            <a:r>
              <a:rPr kumimoji="1" lang="ja-JP" altLang="en-US" dirty="0"/>
              <a:t>の活用サービスとしてルンバがあります。</a:t>
            </a:r>
            <a:endParaRPr kumimoji="1" lang="en-US" altLang="ja-JP" dirty="0"/>
          </a:p>
          <a:p>
            <a:r>
              <a:rPr kumimoji="1" lang="ja-JP" altLang="en-US" dirty="0"/>
              <a:t>ルンバとは電源を入れると全自動で部屋中をお掃除し、掃除が終わると自動的に自身の充電スポットに戻るというお掃除ロボットです。段差から落ちない、壁に当たらないために、図のような複数の高感度センサーで検知することに加え、</a:t>
            </a:r>
            <a:r>
              <a:rPr kumimoji="1" lang="en-US" altLang="ja-JP" dirty="0"/>
              <a:t>AI</a:t>
            </a:r>
            <a:r>
              <a:rPr kumimoji="1" lang="ja-JP" altLang="en-US" dirty="0"/>
              <a:t>が脳として活躍しています。</a:t>
            </a:r>
            <a:endParaRPr kumimoji="1" lang="en-US" altLang="ja-JP" dirty="0"/>
          </a:p>
          <a:p>
            <a:r>
              <a:rPr kumimoji="1" lang="ja-JP" altLang="en-US" dirty="0"/>
              <a:t>最新のルンバでは</a:t>
            </a:r>
            <a:r>
              <a:rPr kumimoji="1" lang="en-US" altLang="ja-JP" dirty="0"/>
              <a:t>SLAM</a:t>
            </a:r>
            <a:r>
              <a:rPr kumimoji="1" lang="ja-JP" altLang="en-US" dirty="0"/>
              <a:t>技術により自己位置推定とマッピング、つまり自身が今どこから動き出し、どこを掃除し終えたのかを理解し、掃除軌跡を自身で把握、</a:t>
            </a:r>
            <a:r>
              <a:rPr kumimoji="1" lang="en-US" altLang="ja-JP" dirty="0"/>
              <a:t>1</a:t>
            </a:r>
            <a:r>
              <a:rPr kumimoji="1" lang="ja-JP" altLang="en-US" dirty="0"/>
              <a:t>度掃除した箇所を何度も掃除することがないように考えて動作します。加えて同じ部屋を何度も掃除することでその部屋の内装を学習し、掃除するたびにどんどん効率的に稼働することが可能となります。今後さらに音声通話機能など、さらなる発展が期待される</a:t>
            </a:r>
            <a:r>
              <a:rPr kumimoji="1" lang="en-US" altLang="ja-JP" dirty="0"/>
              <a:t>AI</a:t>
            </a:r>
            <a:r>
              <a:rPr kumimoji="1" lang="ja-JP" altLang="en-US" dirty="0"/>
              <a:t>ロボットの先駆けとなるでしょう。</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5342B1BF-D000-4CA2-8341-22FFC902E93A}" type="slidenum">
              <a:rPr kumimoji="1" lang="ja-JP" altLang="en-US" smtClean="0"/>
              <a:t>22</a:t>
            </a:fld>
            <a:endParaRPr kumimoji="1" lang="ja-JP" altLang="en-US"/>
          </a:p>
        </p:txBody>
      </p:sp>
    </p:spTree>
    <p:extLst>
      <p:ext uri="{BB962C8B-B14F-4D97-AF65-F5344CB8AC3E}">
        <p14:creationId xmlns:p14="http://schemas.microsoft.com/office/powerpoint/2010/main" val="12719910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hlinkClick r:id="rId3"/>
              </a:rPr>
              <a:t>https://sp.m.jiji.com/photofeature/show/aiv629/08_aiv629-jpp024015761</a:t>
            </a:r>
            <a:endParaRPr lang="en-US" altLang="ja-JP" dirty="0"/>
          </a:p>
          <a:p>
            <a:r>
              <a:rPr kumimoji="1" lang="ja-JP" altLang="en-US" dirty="0"/>
              <a:t>時事通信ニュース</a:t>
            </a:r>
            <a:endParaRPr kumimoji="1" lang="en-US" altLang="ja-JP" dirty="0"/>
          </a:p>
          <a:p>
            <a:r>
              <a:rPr kumimoji="1" lang="en-US" altLang="ja-JP" dirty="0"/>
              <a:t>https://headlines.yahoo.co.jp/article?a=20200704-00241828-diamond-bus_all.view-000</a:t>
            </a:r>
          </a:p>
          <a:p>
            <a:r>
              <a:rPr kumimoji="1" lang="en-US" altLang="ja-JP" dirty="0"/>
              <a:t>Yahoo</a:t>
            </a:r>
            <a:r>
              <a:rPr kumimoji="1" lang="ja-JP" altLang="en-US" dirty="0"/>
              <a:t>ニュース</a:t>
            </a:r>
            <a:endParaRPr kumimoji="1" lang="en-US" altLang="ja-JP" dirty="0"/>
          </a:p>
          <a:p>
            <a:endParaRPr kumimoji="1" lang="en-US" altLang="ja-JP" dirty="0"/>
          </a:p>
          <a:p>
            <a:r>
              <a:rPr kumimoji="1" lang="ja-JP" altLang="en-US" dirty="0"/>
              <a:t>将棋や囲碁、チェスにも</a:t>
            </a:r>
            <a:r>
              <a:rPr kumimoji="1" lang="en-US" altLang="ja-JP" dirty="0"/>
              <a:t>AI</a:t>
            </a:r>
            <a:r>
              <a:rPr kumimoji="1" lang="ja-JP" altLang="en-US" dirty="0"/>
              <a:t>技術の発展が変化をもたらしています。</a:t>
            </a:r>
            <a:endParaRPr kumimoji="1" lang="en-US" altLang="ja-JP" dirty="0"/>
          </a:p>
          <a:p>
            <a:r>
              <a:rPr kumimoji="1" lang="ja-JP" altLang="en-US" dirty="0"/>
              <a:t>（最近では将棋</a:t>
            </a:r>
            <a:r>
              <a:rPr kumimoji="1" lang="en-US" altLang="ja-JP" dirty="0"/>
              <a:t>AI</a:t>
            </a:r>
            <a:r>
              <a:rPr kumimoji="1" lang="ja-JP" altLang="en-US" dirty="0"/>
              <a:t>はプロを超えたという話題も多く見られ、</a:t>
            </a:r>
            <a:r>
              <a:rPr kumimoji="1" lang="en-US" altLang="ja-JP" dirty="0"/>
              <a:t>AI</a:t>
            </a:r>
            <a:r>
              <a:rPr kumimoji="1" lang="ja-JP" altLang="en-US" dirty="0"/>
              <a:t>が人間を超える日が近づいているのかもしれません。）</a:t>
            </a:r>
            <a:endParaRPr kumimoji="1" lang="en-US" altLang="ja-JP" dirty="0"/>
          </a:p>
          <a:p>
            <a:r>
              <a:rPr kumimoji="1" lang="ja-JP" altLang="en-US" dirty="0"/>
              <a:t>将棋とはそれぞれの駒の動きが一意にルール化されているため、その全パターンは有限です。しかし、相手から取った駒を好きな場所に再配置できることや相手陣地に入ると裏返り動きが変わること（成る）などを考慮すると、その全パターン数は半無限となります。これまでのコンピュータではこのパターン数を図のような木構造で探索する「探索アルゴリズム」により計算することは論理的には可能であったものの、半無限に存在するパターンを全て算出するには、物理的に超高速計算機能を有していても不可能でした。ここで</a:t>
            </a:r>
            <a:r>
              <a:rPr kumimoji="1" lang="en-US" altLang="ja-JP" dirty="0"/>
              <a:t>AI</a:t>
            </a:r>
            <a:r>
              <a:rPr kumimoji="1" lang="ja-JP" altLang="en-US" dirty="0"/>
              <a:t>が登場しました。これまでのプロの一手や勝ちパターンなどをデータ化し</a:t>
            </a:r>
            <a:r>
              <a:rPr kumimoji="1" lang="en-US" altLang="ja-JP" dirty="0"/>
              <a:t>AI</a:t>
            </a:r>
            <a:r>
              <a:rPr kumimoji="1" lang="ja-JP" altLang="en-US" dirty="0"/>
              <a:t>に学習させることで、１つは実際実現する確率が大きい遷移（実現確率）を算出し、ある閾値で探索を打ち切ること、もう１つは探索された局面における優位性を数値化し評価することで最も最善の一手を打つことを可能にしました。これにより時間制限のある人間との対局を可能にし、さらに人間よりも遥かに秀逸な一手を即座に打つ</a:t>
            </a:r>
            <a:r>
              <a:rPr kumimoji="1" lang="en-US" altLang="ja-JP" dirty="0"/>
              <a:t>AI</a:t>
            </a:r>
            <a:r>
              <a:rPr kumimoji="1" lang="ja-JP" altLang="en-US" dirty="0"/>
              <a:t>将棋ロボットが誕生しました。</a:t>
            </a:r>
            <a:endParaRPr kumimoji="1" lang="en-US" altLang="ja-JP" dirty="0"/>
          </a:p>
          <a:p>
            <a:r>
              <a:rPr kumimoji="1" lang="ja-JP" altLang="en-US" dirty="0"/>
              <a:t>しかし、述べたように全パターンを探索していないという部分でまだ完全に</a:t>
            </a:r>
            <a:r>
              <a:rPr kumimoji="1" lang="en-US" altLang="ja-JP" dirty="0"/>
              <a:t>AI</a:t>
            </a:r>
            <a:r>
              <a:rPr kumimoji="1" lang="ja-JP" altLang="en-US" dirty="0"/>
              <a:t>が人間を超えたわけではありません。</a:t>
            </a:r>
            <a:r>
              <a:rPr kumimoji="1" lang="ja-JP" altLang="en-US" sz="1200" b="0" i="0" u="none" strike="noStrike" kern="1200" dirty="0">
                <a:solidFill>
                  <a:schemeClr val="tx1"/>
                </a:solidFill>
                <a:effectLst/>
                <a:latin typeface="+mn-lt"/>
                <a:ea typeface="+mn-ea"/>
                <a:cs typeface="+mn-cs"/>
              </a:rPr>
              <a:t>棋聖戦の藤井七段の</a:t>
            </a:r>
            <a:r>
              <a:rPr kumimoji="1" lang="en-US" altLang="ja-JP" sz="1200" b="0" i="0" u="none" strike="noStrike" kern="1200" dirty="0">
                <a:solidFill>
                  <a:schemeClr val="tx1"/>
                </a:solidFill>
                <a:effectLst/>
                <a:latin typeface="+mn-lt"/>
                <a:ea typeface="+mn-ea"/>
                <a:cs typeface="+mn-cs"/>
              </a:rPr>
              <a:t>58</a:t>
            </a:r>
            <a:r>
              <a:rPr kumimoji="1" lang="ja-JP" altLang="en-US" sz="1200" b="0" i="0" u="none" strike="noStrike" kern="1200" dirty="0">
                <a:solidFill>
                  <a:schemeClr val="tx1"/>
                </a:solidFill>
                <a:effectLst/>
                <a:latin typeface="+mn-lt"/>
                <a:ea typeface="+mn-ea"/>
                <a:cs typeface="+mn-cs"/>
              </a:rPr>
              <a:t>手目</a:t>
            </a:r>
            <a:r>
              <a:rPr kumimoji="1" lang="en-US" altLang="ja-JP" sz="1200" b="0" i="0" u="none" strike="noStrike" kern="1200" dirty="0">
                <a:solidFill>
                  <a:schemeClr val="tx1"/>
                </a:solidFill>
                <a:effectLst/>
                <a:latin typeface="+mn-lt"/>
                <a:ea typeface="+mn-ea"/>
                <a:cs typeface="+mn-cs"/>
              </a:rPr>
              <a:t>3</a:t>
            </a:r>
            <a:r>
              <a:rPr kumimoji="1" lang="ja-JP" altLang="en-US" sz="1200" b="0" i="0" u="none" strike="noStrike" kern="1200" dirty="0">
                <a:solidFill>
                  <a:schemeClr val="tx1"/>
                </a:solidFill>
                <a:effectLst/>
                <a:latin typeface="+mn-lt"/>
                <a:ea typeface="+mn-ea"/>
                <a:cs typeface="+mn-cs"/>
              </a:rPr>
              <a:t>一銀は，将棋ソフト（水匠</a:t>
            </a:r>
            <a:r>
              <a:rPr kumimoji="1" lang="en-US" altLang="ja-JP" sz="1200" b="0" i="0" u="none" strike="noStrike" kern="1200" dirty="0">
                <a:solidFill>
                  <a:schemeClr val="tx1"/>
                </a:solidFill>
                <a:effectLst/>
                <a:latin typeface="+mn-lt"/>
                <a:ea typeface="+mn-ea"/>
                <a:cs typeface="+mn-cs"/>
              </a:rPr>
              <a:t>2</a:t>
            </a:r>
            <a:r>
              <a:rPr kumimoji="1" lang="ja-JP" altLang="en-US" sz="1200" b="0" i="0" u="none" strike="noStrike" kern="1200" dirty="0">
                <a:solidFill>
                  <a:schemeClr val="tx1"/>
                </a:solidFill>
                <a:effectLst/>
                <a:latin typeface="+mn-lt"/>
                <a:ea typeface="+mn-ea"/>
                <a:cs typeface="+mn-cs"/>
              </a:rPr>
              <a:t>）に</a:t>
            </a:r>
            <a:r>
              <a:rPr kumimoji="1" lang="en-US" altLang="ja-JP" sz="1200" b="0" i="0" u="none" strike="noStrike" kern="1200" dirty="0">
                <a:solidFill>
                  <a:schemeClr val="tx1"/>
                </a:solidFill>
                <a:effectLst/>
                <a:latin typeface="+mn-lt"/>
                <a:ea typeface="+mn-ea"/>
                <a:cs typeface="+mn-cs"/>
              </a:rPr>
              <a:t>4</a:t>
            </a:r>
            <a:r>
              <a:rPr kumimoji="1" lang="ja-JP" altLang="en-US" sz="1200" b="0" i="0" u="none" strike="noStrike" kern="1200" dirty="0">
                <a:solidFill>
                  <a:schemeClr val="tx1"/>
                </a:solidFill>
                <a:effectLst/>
                <a:latin typeface="+mn-lt"/>
                <a:ea typeface="+mn-ea"/>
                <a:cs typeface="+mn-cs"/>
              </a:rPr>
              <a:t>億手読ませた段階では５番手にも挙がりませんが，</a:t>
            </a:r>
            <a:r>
              <a:rPr kumimoji="1" lang="en-US" altLang="ja-JP" sz="1200" b="0" i="0" u="none" strike="noStrike" kern="1200" dirty="0">
                <a:solidFill>
                  <a:schemeClr val="tx1"/>
                </a:solidFill>
                <a:effectLst/>
                <a:latin typeface="+mn-lt"/>
                <a:ea typeface="+mn-ea"/>
                <a:cs typeface="+mn-cs"/>
              </a:rPr>
              <a:t>6</a:t>
            </a:r>
            <a:r>
              <a:rPr kumimoji="1" lang="ja-JP" altLang="en-US" sz="1200" b="0" i="0" u="none" strike="noStrike" kern="1200" dirty="0">
                <a:solidFill>
                  <a:schemeClr val="tx1"/>
                </a:solidFill>
                <a:effectLst/>
                <a:latin typeface="+mn-lt"/>
                <a:ea typeface="+mn-ea"/>
                <a:cs typeface="+mn-cs"/>
              </a:rPr>
              <a:t>億手読ませると，突如最善手として現れる手だったと言われているように、半無限のパターンから最善手をいかに早く導くかというところで人間との勝敗が決まると言えるでしょう。</a:t>
            </a:r>
            <a:endParaRPr kumimoji="1" lang="en-US" altLang="ja-JP" sz="1200" b="0" i="0" u="none" strike="noStrike" kern="1200" dirty="0">
              <a:solidFill>
                <a:schemeClr val="tx1"/>
              </a:solidFill>
              <a:effectLst/>
              <a:latin typeface="+mn-lt"/>
              <a:ea typeface="+mn-ea"/>
              <a:cs typeface="+mn-cs"/>
            </a:endParaRPr>
          </a:p>
          <a:p>
            <a:endParaRPr kumimoji="1" lang="en-US" altLang="ja-JP" sz="1200" b="0" i="0" u="none" strike="noStrike" kern="1200" dirty="0">
              <a:solidFill>
                <a:schemeClr val="tx1"/>
              </a:solidFill>
              <a:effectLst/>
              <a:latin typeface="+mn-lt"/>
              <a:ea typeface="+mn-ea"/>
              <a:cs typeface="+mn-cs"/>
            </a:endParaRPr>
          </a:p>
          <a:p>
            <a:endParaRPr kumimoji="1" lang="en-US" altLang="ja-JP" sz="1200" b="0" i="0" u="none" strike="noStrike" kern="1200" dirty="0">
              <a:solidFill>
                <a:schemeClr val="tx1"/>
              </a:solidFill>
              <a:effectLst/>
              <a:latin typeface="+mn-lt"/>
              <a:ea typeface="+mn-ea"/>
              <a:cs typeface="+mn-cs"/>
            </a:endParaRPr>
          </a:p>
          <a:p>
            <a:endParaRPr kumimoji="1" lang="en-US" altLang="ja-JP" sz="1200" b="0" i="0" u="none" strike="noStrike" kern="1200" dirty="0">
              <a:solidFill>
                <a:schemeClr val="tx1"/>
              </a:solidFill>
              <a:effectLst/>
              <a:latin typeface="+mn-lt"/>
              <a:ea typeface="+mn-ea"/>
              <a:cs typeface="+mn-cs"/>
            </a:endParaRPr>
          </a:p>
          <a:p>
            <a:r>
              <a:rPr kumimoji="1" lang="en-US" altLang="ja-JP" sz="1200" b="0" i="0" u="none" strike="noStrike" kern="1200" dirty="0">
                <a:solidFill>
                  <a:schemeClr val="tx1"/>
                </a:solidFill>
                <a:effectLst/>
                <a:latin typeface="+mn-lt"/>
                <a:ea typeface="+mn-ea"/>
                <a:cs typeface="+mn-cs"/>
              </a:rPr>
              <a:t>------------------------------</a:t>
            </a:r>
          </a:p>
          <a:p>
            <a:pPr algn="just"/>
            <a:r>
              <a:rPr lang="ja-JP" altLang="en-US" b="0" i="0" dirty="0">
                <a:solidFill>
                  <a:srgbClr val="606060"/>
                </a:solidFill>
                <a:effectLst/>
                <a:latin typeface="YakuHanJPs"/>
              </a:rPr>
              <a:t>まず最初に人が</a:t>
            </a:r>
            <a:r>
              <a:rPr lang="en-US" altLang="ja-JP" b="0" i="0" dirty="0">
                <a:solidFill>
                  <a:srgbClr val="606060"/>
                </a:solidFill>
                <a:effectLst/>
                <a:latin typeface="YakuHanJPs"/>
              </a:rPr>
              <a:t>AI</a:t>
            </a:r>
            <a:r>
              <a:rPr lang="ja-JP" altLang="en-US" b="0" i="0" dirty="0">
                <a:solidFill>
                  <a:srgbClr val="606060"/>
                </a:solidFill>
                <a:effectLst/>
                <a:latin typeface="YakuHanJPs"/>
              </a:rPr>
              <a:t>に負けたのはチェスでした。</a:t>
            </a:r>
            <a:r>
              <a:rPr lang="en-US" altLang="ja-JP" b="0" i="0" dirty="0">
                <a:solidFill>
                  <a:srgbClr val="606060"/>
                </a:solidFill>
                <a:effectLst/>
                <a:latin typeface="YakuHanJPs"/>
              </a:rPr>
              <a:t>1997</a:t>
            </a:r>
            <a:r>
              <a:rPr lang="ja-JP" altLang="en-US" b="0" i="0" dirty="0">
                <a:solidFill>
                  <a:srgbClr val="606060"/>
                </a:solidFill>
                <a:effectLst/>
                <a:latin typeface="YakuHanJPs"/>
              </a:rPr>
              <a:t>年</a:t>
            </a:r>
            <a:r>
              <a:rPr lang="en-US" altLang="ja-JP" b="0" i="0" dirty="0">
                <a:solidFill>
                  <a:srgbClr val="606060"/>
                </a:solidFill>
                <a:effectLst/>
                <a:latin typeface="YakuHanJPs"/>
              </a:rPr>
              <a:t>5</a:t>
            </a:r>
            <a:r>
              <a:rPr lang="ja-JP" altLang="en-US" b="0" i="0" dirty="0">
                <a:solidFill>
                  <a:srgbClr val="606060"/>
                </a:solidFill>
                <a:effectLst/>
                <a:latin typeface="YakuHanJPs"/>
              </a:rPr>
              <a:t>月のことです。</a:t>
            </a:r>
          </a:p>
          <a:p>
            <a:pPr algn="just"/>
            <a:r>
              <a:rPr lang="ja-JP" altLang="en-US" b="0" i="0" dirty="0">
                <a:solidFill>
                  <a:srgbClr val="606060"/>
                </a:solidFill>
                <a:effectLst/>
                <a:latin typeface="YakuHanJPs"/>
              </a:rPr>
              <a:t>当時のチェス世界王者、ガルリ・カスパロフ氏は、米</a:t>
            </a:r>
            <a:r>
              <a:rPr lang="en-US" altLang="ja-JP" b="0" i="0" dirty="0">
                <a:solidFill>
                  <a:srgbClr val="606060"/>
                </a:solidFill>
                <a:effectLst/>
                <a:latin typeface="YakuHanJPs"/>
              </a:rPr>
              <a:t>IBM</a:t>
            </a:r>
            <a:r>
              <a:rPr lang="ja-JP" altLang="en-US" b="0" i="0" dirty="0">
                <a:solidFill>
                  <a:srgbClr val="606060"/>
                </a:solidFill>
                <a:effectLst/>
                <a:latin typeface="YakuHanJPs"/>
              </a:rPr>
              <a:t>のチェス専用コンピュータ「ディープ・ブルー」と対局し、</a:t>
            </a:r>
            <a:r>
              <a:rPr lang="en-US" altLang="ja-JP" b="0" i="0" dirty="0">
                <a:solidFill>
                  <a:srgbClr val="606060"/>
                </a:solidFill>
                <a:effectLst/>
                <a:latin typeface="YakuHanJPs"/>
              </a:rPr>
              <a:t>2</a:t>
            </a:r>
            <a:r>
              <a:rPr lang="ja-JP" altLang="en-US" b="0" i="0" dirty="0">
                <a:solidFill>
                  <a:srgbClr val="606060"/>
                </a:solidFill>
                <a:effectLst/>
                <a:latin typeface="YakuHanJPs"/>
              </a:rPr>
              <a:t>勝</a:t>
            </a:r>
            <a:r>
              <a:rPr lang="en-US" altLang="ja-JP" b="0" i="0" dirty="0">
                <a:solidFill>
                  <a:srgbClr val="606060"/>
                </a:solidFill>
                <a:effectLst/>
                <a:latin typeface="YakuHanJPs"/>
              </a:rPr>
              <a:t>1</a:t>
            </a:r>
            <a:r>
              <a:rPr lang="ja-JP" altLang="en-US" b="0" i="0" dirty="0">
                <a:solidFill>
                  <a:srgbClr val="606060"/>
                </a:solidFill>
                <a:effectLst/>
                <a:latin typeface="YakuHanJPs"/>
              </a:rPr>
              <a:t>敗</a:t>
            </a:r>
            <a:r>
              <a:rPr lang="en-US" altLang="ja-JP" b="0" i="0" dirty="0">
                <a:solidFill>
                  <a:srgbClr val="606060"/>
                </a:solidFill>
                <a:effectLst/>
                <a:latin typeface="YakuHanJPs"/>
              </a:rPr>
              <a:t>3</a:t>
            </a:r>
            <a:r>
              <a:rPr lang="ja-JP" altLang="en-US" b="0" i="0" dirty="0">
                <a:solidFill>
                  <a:srgbClr val="606060"/>
                </a:solidFill>
                <a:effectLst/>
                <a:latin typeface="YakuHanJPs"/>
              </a:rPr>
              <a:t>引き分けで負け越してしまいました。</a:t>
            </a:r>
          </a:p>
          <a:p>
            <a:pPr algn="just"/>
            <a:r>
              <a:rPr lang="ja-JP" altLang="en-US" b="0" i="0" dirty="0">
                <a:solidFill>
                  <a:srgbClr val="606060"/>
                </a:solidFill>
                <a:effectLst/>
                <a:latin typeface="YakuHanJPs"/>
              </a:rPr>
              <a:t>ディープブルーは</a:t>
            </a:r>
            <a:r>
              <a:rPr lang="en-US" altLang="ja-JP" b="0" i="0" dirty="0">
                <a:solidFill>
                  <a:srgbClr val="606060"/>
                </a:solidFill>
                <a:effectLst/>
                <a:latin typeface="YakuHanJPs"/>
              </a:rPr>
              <a:t>1997</a:t>
            </a:r>
            <a:r>
              <a:rPr lang="ja-JP" altLang="en-US" b="0" i="0" dirty="0">
                <a:solidFill>
                  <a:srgbClr val="606060"/>
                </a:solidFill>
                <a:effectLst/>
                <a:latin typeface="YakuHanJPs"/>
              </a:rPr>
              <a:t>年の時点で</a:t>
            </a:r>
            <a:r>
              <a:rPr lang="en-US" altLang="ja-JP" b="0" i="0" dirty="0">
                <a:solidFill>
                  <a:srgbClr val="606060"/>
                </a:solidFill>
                <a:effectLst/>
                <a:latin typeface="YakuHanJPs"/>
              </a:rPr>
              <a:t>1</a:t>
            </a:r>
            <a:r>
              <a:rPr lang="ja-JP" altLang="en-US" b="0" i="0" dirty="0">
                <a:solidFill>
                  <a:srgbClr val="606060"/>
                </a:solidFill>
                <a:effectLst/>
                <a:latin typeface="YakuHanJPs"/>
              </a:rPr>
              <a:t>秒間に</a:t>
            </a:r>
            <a:r>
              <a:rPr lang="en-US" altLang="ja-JP" b="0" i="0" dirty="0">
                <a:solidFill>
                  <a:srgbClr val="606060"/>
                </a:solidFill>
                <a:effectLst/>
                <a:latin typeface="YakuHanJPs"/>
              </a:rPr>
              <a:t>2</a:t>
            </a:r>
            <a:r>
              <a:rPr lang="ja-JP" altLang="en-US" b="0" i="0" dirty="0">
                <a:solidFill>
                  <a:srgbClr val="606060"/>
                </a:solidFill>
                <a:effectLst/>
                <a:latin typeface="YakuHanJPs"/>
              </a:rPr>
              <a:t>億手の先読みを行い、対戦相手となる人間の思考を予測することができていました。</a:t>
            </a:r>
          </a:p>
          <a:p>
            <a:pPr algn="just"/>
            <a:r>
              <a:rPr lang="ja-JP" altLang="en-US" b="0" i="0" dirty="0">
                <a:solidFill>
                  <a:srgbClr val="606060"/>
                </a:solidFill>
                <a:effectLst/>
                <a:latin typeface="YakuHanJPs"/>
              </a:rPr>
              <a:t>そして次に人が</a:t>
            </a:r>
            <a:r>
              <a:rPr lang="en-US" altLang="ja-JP" b="0" i="0" dirty="0">
                <a:solidFill>
                  <a:srgbClr val="606060"/>
                </a:solidFill>
                <a:effectLst/>
                <a:latin typeface="YakuHanJPs"/>
              </a:rPr>
              <a:t>AI</a:t>
            </a:r>
            <a:r>
              <a:rPr lang="ja-JP" altLang="en-US" b="0" i="0" dirty="0">
                <a:solidFill>
                  <a:srgbClr val="606060"/>
                </a:solidFill>
                <a:effectLst/>
                <a:latin typeface="YakuHanJPs"/>
              </a:rPr>
              <a:t>に負けたのはオセロです。</a:t>
            </a:r>
          </a:p>
          <a:p>
            <a:pPr algn="just"/>
            <a:r>
              <a:rPr lang="en-US" altLang="ja-JP" b="0" i="0" dirty="0">
                <a:solidFill>
                  <a:srgbClr val="606060"/>
                </a:solidFill>
                <a:effectLst/>
                <a:latin typeface="YakuHanJPs"/>
              </a:rPr>
              <a:t>1997</a:t>
            </a:r>
            <a:r>
              <a:rPr lang="ja-JP" altLang="en-US" b="0" i="0" dirty="0">
                <a:solidFill>
                  <a:srgbClr val="606060"/>
                </a:solidFill>
                <a:effectLst/>
                <a:latin typeface="YakuHanJPs"/>
              </a:rPr>
              <a:t>年</a:t>
            </a:r>
            <a:r>
              <a:rPr lang="en-US" altLang="ja-JP" b="0" i="0" dirty="0">
                <a:solidFill>
                  <a:srgbClr val="606060"/>
                </a:solidFill>
                <a:effectLst/>
                <a:latin typeface="YakuHanJPs"/>
              </a:rPr>
              <a:t>8</a:t>
            </a:r>
            <a:r>
              <a:rPr lang="ja-JP" altLang="en-US" b="0" i="0" dirty="0">
                <a:solidFill>
                  <a:srgbClr val="606060"/>
                </a:solidFill>
                <a:effectLst/>
                <a:latin typeface="YakuHanJPs"/>
              </a:rPr>
              <a:t>月に当時世界チャンピオンだった村上健氏が</a:t>
            </a:r>
            <a:r>
              <a:rPr lang="en-US" altLang="ja-JP" b="0" i="0" dirty="0">
                <a:solidFill>
                  <a:srgbClr val="606060"/>
                </a:solidFill>
                <a:effectLst/>
                <a:latin typeface="YakuHanJPs"/>
              </a:rPr>
              <a:t>NEC</a:t>
            </a:r>
            <a:r>
              <a:rPr lang="ja-JP" altLang="en-US" b="0" i="0" dirty="0">
                <a:solidFill>
                  <a:srgbClr val="606060"/>
                </a:solidFill>
                <a:effectLst/>
                <a:latin typeface="YakuHanJPs"/>
              </a:rPr>
              <a:t>北米研究所が開発したオセロソフトの「ロジステロ」と六番勝負をして全敗しました。</a:t>
            </a:r>
          </a:p>
          <a:p>
            <a:pPr algn="just"/>
            <a:r>
              <a:rPr lang="ja-JP" altLang="en-US" b="0" i="0" dirty="0">
                <a:solidFill>
                  <a:srgbClr val="606060"/>
                </a:solidFill>
                <a:effectLst/>
                <a:latin typeface="YakuHanJPs"/>
              </a:rPr>
              <a:t>さらに</a:t>
            </a:r>
            <a:r>
              <a:rPr lang="en-US" altLang="ja-JP" b="0" i="0" dirty="0">
                <a:solidFill>
                  <a:srgbClr val="606060"/>
                </a:solidFill>
                <a:effectLst/>
                <a:latin typeface="YakuHanJPs"/>
              </a:rPr>
              <a:t>2013</a:t>
            </a:r>
            <a:r>
              <a:rPr lang="ja-JP" altLang="en-US" b="0" i="0" dirty="0">
                <a:solidFill>
                  <a:srgbClr val="606060"/>
                </a:solidFill>
                <a:effectLst/>
                <a:latin typeface="YakuHanJPs"/>
              </a:rPr>
              <a:t>年、将棋でも人は負けてしまいました。</a:t>
            </a:r>
          </a:p>
          <a:p>
            <a:pPr algn="just"/>
            <a:r>
              <a:rPr lang="ja-JP" altLang="en-US" b="0" i="0" dirty="0">
                <a:solidFill>
                  <a:srgbClr val="606060"/>
                </a:solidFill>
                <a:effectLst/>
                <a:latin typeface="YakuHanJPs"/>
              </a:rPr>
              <a:t>プロ棋士・佐藤慎一氏は当時東京大学の学生だった山本一成氏によって開発された、コンピュータソフト「ポナンザ」に敗北しました。</a:t>
            </a:r>
          </a:p>
          <a:p>
            <a:pPr algn="just"/>
            <a:endParaRPr lang="en-US" altLang="ja-JP" b="0" i="0" dirty="0">
              <a:solidFill>
                <a:srgbClr val="606060"/>
              </a:solidFill>
              <a:effectLst/>
              <a:latin typeface="YakuHanJPs"/>
            </a:endParaRPr>
          </a:p>
          <a:p>
            <a:pPr algn="just"/>
            <a:r>
              <a:rPr lang="ja-JP" altLang="en-US" b="0" i="0" dirty="0">
                <a:solidFill>
                  <a:srgbClr val="606060"/>
                </a:solidFill>
                <a:effectLst/>
                <a:latin typeface="YakuHanJPs"/>
              </a:rPr>
              <a:t>このように次々と</a:t>
            </a:r>
            <a:r>
              <a:rPr lang="en-US" altLang="ja-JP" b="0" i="0" dirty="0">
                <a:solidFill>
                  <a:srgbClr val="606060"/>
                </a:solidFill>
                <a:effectLst/>
                <a:latin typeface="YakuHanJPs"/>
              </a:rPr>
              <a:t>AI</a:t>
            </a:r>
            <a:r>
              <a:rPr lang="ja-JP" altLang="en-US" b="0" i="0" dirty="0">
                <a:solidFill>
                  <a:srgbClr val="606060"/>
                </a:solidFill>
                <a:effectLst/>
                <a:latin typeface="YakuHanJPs"/>
              </a:rPr>
              <a:t>に敗北していくボードゲーム界のプロたちでしたが、</a:t>
            </a:r>
            <a:r>
              <a:rPr lang="ja-JP" altLang="en-US" b="1" i="0" dirty="0">
                <a:solidFill>
                  <a:srgbClr val="606060"/>
                </a:solidFill>
                <a:effectLst/>
                <a:latin typeface="YakuHanJPs"/>
              </a:rPr>
              <a:t>囲碁ではまだ負けない</a:t>
            </a:r>
            <a:r>
              <a:rPr lang="ja-JP" altLang="en-US" b="0" i="0" dirty="0">
                <a:solidFill>
                  <a:srgbClr val="606060"/>
                </a:solidFill>
                <a:effectLst/>
                <a:latin typeface="YakuHanJPs"/>
              </a:rPr>
              <a:t>と多くの</a:t>
            </a:r>
            <a:r>
              <a:rPr lang="en-US" altLang="ja-JP" b="0" i="0" dirty="0">
                <a:solidFill>
                  <a:srgbClr val="606060"/>
                </a:solidFill>
                <a:effectLst/>
                <a:latin typeface="YakuHanJPs"/>
              </a:rPr>
              <a:t>AI</a:t>
            </a:r>
            <a:r>
              <a:rPr lang="ja-JP" altLang="en-US" b="0" i="0" dirty="0">
                <a:solidFill>
                  <a:srgbClr val="606060"/>
                </a:solidFill>
                <a:effectLst/>
                <a:latin typeface="YakuHanJPs"/>
              </a:rPr>
              <a:t>研究者や囲碁のプロは言っていました。</a:t>
            </a:r>
          </a:p>
          <a:p>
            <a:pPr algn="just"/>
            <a:r>
              <a:rPr lang="ja-JP" altLang="en-US" b="0" i="0" dirty="0">
                <a:solidFill>
                  <a:srgbClr val="606060"/>
                </a:solidFill>
                <a:effectLst/>
                <a:latin typeface="YakuHanJPs"/>
              </a:rPr>
              <a:t>その理由は対局のパターン数の違いにありました。</a:t>
            </a:r>
          </a:p>
          <a:p>
            <a:pPr algn="just"/>
            <a:r>
              <a:rPr lang="ja-JP" altLang="en-US" b="0" i="0" dirty="0">
                <a:solidFill>
                  <a:srgbClr val="606060"/>
                </a:solidFill>
                <a:effectLst/>
                <a:latin typeface="YakuHanJPs"/>
              </a:rPr>
              <a:t>例えばチェスの場合はおよそ</a:t>
            </a:r>
            <a:r>
              <a:rPr lang="en-US" altLang="ja-JP" b="0" i="0" dirty="0">
                <a:solidFill>
                  <a:srgbClr val="606060"/>
                </a:solidFill>
                <a:effectLst/>
                <a:latin typeface="YakuHanJPs"/>
              </a:rPr>
              <a:t>10</a:t>
            </a:r>
            <a:r>
              <a:rPr lang="ja-JP" altLang="en-US" b="0" i="0" dirty="0">
                <a:solidFill>
                  <a:srgbClr val="606060"/>
                </a:solidFill>
                <a:effectLst/>
                <a:latin typeface="YakuHanJPs"/>
              </a:rPr>
              <a:t>の</a:t>
            </a:r>
            <a:r>
              <a:rPr lang="en-US" altLang="ja-JP" b="0" i="0" dirty="0">
                <a:solidFill>
                  <a:srgbClr val="606060"/>
                </a:solidFill>
                <a:effectLst/>
                <a:latin typeface="YakuHanJPs"/>
              </a:rPr>
              <a:t>120</a:t>
            </a:r>
            <a:r>
              <a:rPr lang="ja-JP" altLang="en-US" b="0" i="0" dirty="0">
                <a:solidFill>
                  <a:srgbClr val="606060"/>
                </a:solidFill>
                <a:effectLst/>
                <a:latin typeface="YakuHanJPs"/>
              </a:rPr>
              <a:t>乗、将棋の場合はおよそ</a:t>
            </a:r>
            <a:r>
              <a:rPr lang="en-US" altLang="ja-JP" b="0" i="0" dirty="0">
                <a:solidFill>
                  <a:srgbClr val="606060"/>
                </a:solidFill>
                <a:effectLst/>
                <a:latin typeface="YakuHanJPs"/>
              </a:rPr>
              <a:t>10</a:t>
            </a:r>
            <a:r>
              <a:rPr lang="ja-JP" altLang="en-US" b="0" i="0" dirty="0">
                <a:solidFill>
                  <a:srgbClr val="606060"/>
                </a:solidFill>
                <a:effectLst/>
                <a:latin typeface="YakuHanJPs"/>
              </a:rPr>
              <a:t>の</a:t>
            </a:r>
            <a:r>
              <a:rPr lang="en-US" altLang="ja-JP" b="0" i="0" dirty="0">
                <a:solidFill>
                  <a:srgbClr val="606060"/>
                </a:solidFill>
                <a:effectLst/>
                <a:latin typeface="YakuHanJPs"/>
              </a:rPr>
              <a:t>220</a:t>
            </a:r>
            <a:r>
              <a:rPr lang="ja-JP" altLang="en-US" b="0" i="0" dirty="0">
                <a:solidFill>
                  <a:srgbClr val="606060"/>
                </a:solidFill>
                <a:effectLst/>
                <a:latin typeface="YakuHanJPs"/>
              </a:rPr>
              <a:t>乗の手のパターンがあるとされていますが、なんと囲碁は</a:t>
            </a:r>
            <a:r>
              <a:rPr lang="ja-JP" altLang="en-US" b="1" i="0" dirty="0">
                <a:solidFill>
                  <a:srgbClr val="606060"/>
                </a:solidFill>
                <a:effectLst/>
                <a:latin typeface="YakuHanJPs"/>
              </a:rPr>
              <a:t>およそ</a:t>
            </a:r>
            <a:r>
              <a:rPr lang="en-US" altLang="ja-JP" b="1" i="0" dirty="0">
                <a:solidFill>
                  <a:srgbClr val="606060"/>
                </a:solidFill>
                <a:effectLst/>
                <a:latin typeface="YakuHanJPs"/>
              </a:rPr>
              <a:t>10</a:t>
            </a:r>
            <a:r>
              <a:rPr lang="ja-JP" altLang="en-US" b="1" i="0" dirty="0">
                <a:solidFill>
                  <a:srgbClr val="606060"/>
                </a:solidFill>
                <a:effectLst/>
                <a:latin typeface="YakuHanJPs"/>
              </a:rPr>
              <a:t>の</a:t>
            </a:r>
            <a:r>
              <a:rPr lang="en-US" altLang="ja-JP" b="1" i="0" dirty="0">
                <a:solidFill>
                  <a:srgbClr val="606060"/>
                </a:solidFill>
                <a:effectLst/>
                <a:latin typeface="YakuHanJPs"/>
              </a:rPr>
              <a:t>360</a:t>
            </a:r>
            <a:r>
              <a:rPr lang="ja-JP" altLang="en-US" b="1" i="0" dirty="0">
                <a:solidFill>
                  <a:srgbClr val="606060"/>
                </a:solidFill>
                <a:effectLst/>
                <a:latin typeface="YakuHanJPs"/>
              </a:rPr>
              <a:t>乗以上</a:t>
            </a:r>
            <a:r>
              <a:rPr lang="ja-JP" altLang="en-US" b="0" i="0" dirty="0">
                <a:solidFill>
                  <a:srgbClr val="606060"/>
                </a:solidFill>
                <a:effectLst/>
                <a:latin typeface="YakuHanJPs"/>
              </a:rPr>
              <a:t>にものぼります。</a:t>
            </a:r>
          </a:p>
          <a:p>
            <a:pPr algn="just"/>
            <a:r>
              <a:rPr lang="ja-JP" altLang="en-US" b="0" i="0" dirty="0">
                <a:solidFill>
                  <a:srgbClr val="606060"/>
                </a:solidFill>
                <a:effectLst/>
                <a:latin typeface="YakuHanJPs"/>
              </a:rPr>
              <a:t>盤が広いこと、コマの動きの制限が少ないことがパターン数の多い理由です。</a:t>
            </a:r>
          </a:p>
          <a:p>
            <a:pPr algn="just"/>
            <a:r>
              <a:rPr lang="ja-JP" altLang="en-US" b="0" i="0" dirty="0">
                <a:solidFill>
                  <a:srgbClr val="606060"/>
                </a:solidFill>
                <a:effectLst/>
                <a:latin typeface="YakuHanJPs"/>
              </a:rPr>
              <a:t>この膨大な計算は今のコンピュータでは不可能とされてました。</a:t>
            </a:r>
          </a:p>
          <a:p>
            <a:pPr algn="just"/>
            <a:r>
              <a:rPr lang="ja-JP" altLang="en-US" b="0" i="0" dirty="0">
                <a:solidFill>
                  <a:srgbClr val="606060"/>
                </a:solidFill>
                <a:effectLst/>
                <a:latin typeface="YakuHanJPs"/>
              </a:rPr>
              <a:t>さらに、計算だけではなく人間の直感力が必要なゲームだとも言われていたことも</a:t>
            </a:r>
            <a:r>
              <a:rPr lang="en-US" altLang="ja-JP" b="0" i="0" dirty="0">
                <a:solidFill>
                  <a:srgbClr val="606060"/>
                </a:solidFill>
                <a:effectLst/>
                <a:latin typeface="YakuHanJPs"/>
              </a:rPr>
              <a:t>AI</a:t>
            </a:r>
            <a:r>
              <a:rPr lang="ja-JP" altLang="en-US" b="0" i="0" dirty="0">
                <a:solidFill>
                  <a:srgbClr val="606060"/>
                </a:solidFill>
                <a:effectLst/>
                <a:latin typeface="YakuHanJPs"/>
              </a:rPr>
              <a:t>は囲碁で人に勝てないと言われていた理由の</a:t>
            </a:r>
            <a:r>
              <a:rPr lang="en-US" altLang="ja-JP" b="0" i="0" dirty="0">
                <a:solidFill>
                  <a:srgbClr val="606060"/>
                </a:solidFill>
                <a:effectLst/>
                <a:latin typeface="YakuHanJPs"/>
              </a:rPr>
              <a:t>1</a:t>
            </a:r>
            <a:r>
              <a:rPr lang="ja-JP" altLang="en-US" b="0" i="0" dirty="0">
                <a:solidFill>
                  <a:srgbClr val="606060"/>
                </a:solidFill>
                <a:effectLst/>
                <a:latin typeface="YakuHanJPs"/>
              </a:rPr>
              <a:t>つでしょう。</a:t>
            </a:r>
          </a:p>
          <a:p>
            <a:pPr algn="l"/>
            <a:r>
              <a:rPr lang="ja-JP" altLang="en-US" b="1" i="0" dirty="0">
                <a:solidFill>
                  <a:srgbClr val="606060"/>
                </a:solidFill>
                <a:effectLst/>
                <a:latin typeface="YakuHanJPs"/>
              </a:rPr>
              <a:t>しかし、、、</a:t>
            </a:r>
          </a:p>
          <a:p>
            <a:pPr algn="just"/>
            <a:r>
              <a:rPr lang="en-US" altLang="ja-JP" b="0" i="0" dirty="0">
                <a:solidFill>
                  <a:srgbClr val="606060"/>
                </a:solidFill>
                <a:effectLst/>
                <a:latin typeface="YakuHanJPs"/>
              </a:rPr>
              <a:t>2016</a:t>
            </a:r>
            <a:r>
              <a:rPr lang="ja-JP" altLang="en-US" b="0" i="0" dirty="0">
                <a:solidFill>
                  <a:srgbClr val="606060"/>
                </a:solidFill>
                <a:effectLst/>
                <a:latin typeface="YakuHanJPs"/>
              </a:rPr>
              <a:t>年、当時世界トップクラスの実力だったイ・セドル氏は</a:t>
            </a:r>
            <a:r>
              <a:rPr lang="en-US" altLang="ja-JP" b="0" i="0" dirty="0">
                <a:solidFill>
                  <a:srgbClr val="606060"/>
                </a:solidFill>
                <a:effectLst/>
                <a:latin typeface="YakuHanJPs"/>
              </a:rPr>
              <a:t>Google</a:t>
            </a:r>
            <a:r>
              <a:rPr lang="ja-JP" altLang="en-US" b="0" i="0" dirty="0">
                <a:solidFill>
                  <a:srgbClr val="606060"/>
                </a:solidFill>
                <a:effectLst/>
                <a:latin typeface="YakuHanJPs"/>
              </a:rPr>
              <a:t>社が買収した企業である</a:t>
            </a:r>
            <a:r>
              <a:rPr lang="en-US" altLang="ja-JP" b="0" i="0" dirty="0">
                <a:solidFill>
                  <a:srgbClr val="606060"/>
                </a:solidFill>
                <a:effectLst/>
                <a:latin typeface="YakuHanJPs"/>
              </a:rPr>
              <a:t>DeepMind</a:t>
            </a:r>
            <a:r>
              <a:rPr lang="ja-JP" altLang="en-US" b="0" i="0" dirty="0">
                <a:solidFill>
                  <a:srgbClr val="606060"/>
                </a:solidFill>
                <a:effectLst/>
                <a:latin typeface="YakuHanJPs"/>
              </a:rPr>
              <a:t>が開発した「</a:t>
            </a:r>
            <a:r>
              <a:rPr lang="en-US" altLang="ja-JP" b="0" i="0" dirty="0">
                <a:solidFill>
                  <a:srgbClr val="606060"/>
                </a:solidFill>
                <a:effectLst/>
                <a:latin typeface="YakuHanJPs"/>
              </a:rPr>
              <a:t>AlphaGo</a:t>
            </a:r>
            <a:r>
              <a:rPr lang="ja-JP" altLang="en-US" b="0" i="0" dirty="0">
                <a:solidFill>
                  <a:srgbClr val="606060"/>
                </a:solidFill>
                <a:effectLst/>
                <a:latin typeface="YakuHanJPs"/>
              </a:rPr>
              <a:t>」と対局し、</a:t>
            </a:r>
            <a:r>
              <a:rPr lang="en-US" altLang="ja-JP" b="0" i="0" dirty="0">
                <a:solidFill>
                  <a:srgbClr val="606060"/>
                </a:solidFill>
                <a:effectLst/>
                <a:latin typeface="YakuHanJPs"/>
              </a:rPr>
              <a:t>1</a:t>
            </a:r>
            <a:r>
              <a:rPr lang="ja-JP" altLang="en-US" b="0" i="0" dirty="0">
                <a:solidFill>
                  <a:srgbClr val="606060"/>
                </a:solidFill>
                <a:effectLst/>
                <a:latin typeface="YakuHanJPs"/>
              </a:rPr>
              <a:t>勝</a:t>
            </a:r>
            <a:r>
              <a:rPr lang="en-US" altLang="ja-JP" b="0" i="0" dirty="0">
                <a:solidFill>
                  <a:srgbClr val="606060"/>
                </a:solidFill>
                <a:effectLst/>
                <a:latin typeface="YakuHanJPs"/>
              </a:rPr>
              <a:t>4</a:t>
            </a:r>
            <a:r>
              <a:rPr lang="ja-JP" altLang="en-US" b="0" i="0" dirty="0">
                <a:solidFill>
                  <a:srgbClr val="606060"/>
                </a:solidFill>
                <a:effectLst/>
                <a:latin typeface="YakuHanJPs"/>
              </a:rPr>
              <a:t>敗と負け越してしまいました。</a:t>
            </a:r>
          </a:p>
          <a:p>
            <a:pPr algn="just"/>
            <a:r>
              <a:rPr lang="ja-JP" altLang="en-US" b="0" i="0" dirty="0">
                <a:solidFill>
                  <a:srgbClr val="606060"/>
                </a:solidFill>
                <a:effectLst/>
                <a:latin typeface="YakuHanJPs"/>
              </a:rPr>
              <a:t>さらにその翌年、世界最強と言われるカ・ケツ氏は</a:t>
            </a:r>
            <a:r>
              <a:rPr lang="en-US" altLang="ja-JP" b="0" i="0" dirty="0">
                <a:solidFill>
                  <a:srgbClr val="606060"/>
                </a:solidFill>
                <a:effectLst/>
                <a:latin typeface="YakuHanJPs"/>
              </a:rPr>
              <a:t>3</a:t>
            </a:r>
            <a:r>
              <a:rPr lang="ja-JP" altLang="en-US" b="0" i="0" dirty="0">
                <a:solidFill>
                  <a:srgbClr val="606060"/>
                </a:solidFill>
                <a:effectLst/>
                <a:latin typeface="YakuHanJPs"/>
              </a:rPr>
              <a:t>局中</a:t>
            </a:r>
            <a:r>
              <a:rPr lang="en-US" altLang="ja-JP" b="0" i="0" dirty="0">
                <a:solidFill>
                  <a:srgbClr val="606060"/>
                </a:solidFill>
                <a:effectLst/>
                <a:latin typeface="YakuHanJPs"/>
              </a:rPr>
              <a:t>3</a:t>
            </a:r>
            <a:r>
              <a:rPr lang="ja-JP" altLang="en-US" b="0" i="0" dirty="0">
                <a:solidFill>
                  <a:srgbClr val="606060"/>
                </a:solidFill>
                <a:effectLst/>
                <a:latin typeface="YakuHanJPs"/>
              </a:rPr>
              <a:t>局とも負けてしまったのです。</a:t>
            </a:r>
          </a:p>
          <a:p>
            <a:pPr algn="just"/>
            <a:r>
              <a:rPr lang="ja-JP" altLang="en-US" b="0" i="0" dirty="0">
                <a:solidFill>
                  <a:srgbClr val="606060"/>
                </a:solidFill>
                <a:effectLst/>
                <a:latin typeface="YakuHanJPs"/>
              </a:rPr>
              <a:t>この最強の</a:t>
            </a:r>
            <a:r>
              <a:rPr lang="en-US" altLang="ja-JP" b="0" i="0" dirty="0">
                <a:solidFill>
                  <a:srgbClr val="606060"/>
                </a:solidFill>
                <a:effectLst/>
                <a:latin typeface="YakuHanJPs"/>
              </a:rPr>
              <a:t>2</a:t>
            </a:r>
            <a:r>
              <a:rPr lang="ja-JP" altLang="en-US" b="0" i="0" dirty="0">
                <a:solidFill>
                  <a:srgbClr val="606060"/>
                </a:solidFill>
                <a:effectLst/>
                <a:latin typeface="YakuHanJPs"/>
              </a:rPr>
              <a:t>人に勝利した</a:t>
            </a:r>
            <a:r>
              <a:rPr lang="en-US" altLang="ja-JP" b="0" i="0" dirty="0">
                <a:solidFill>
                  <a:srgbClr val="606060"/>
                </a:solidFill>
                <a:effectLst/>
                <a:latin typeface="YakuHanJPs"/>
              </a:rPr>
              <a:t>AlphaGo</a:t>
            </a:r>
            <a:r>
              <a:rPr lang="ja-JP" altLang="en-US" b="0" i="0" dirty="0">
                <a:solidFill>
                  <a:srgbClr val="606060"/>
                </a:solidFill>
                <a:effectLst/>
                <a:latin typeface="YakuHanJPs"/>
              </a:rPr>
              <a:t>は果たしてどういった</a:t>
            </a:r>
            <a:r>
              <a:rPr lang="en-US" altLang="ja-JP" b="0" i="0" dirty="0">
                <a:solidFill>
                  <a:srgbClr val="606060"/>
                </a:solidFill>
                <a:effectLst/>
                <a:latin typeface="YakuHanJPs"/>
              </a:rPr>
              <a:t>AI</a:t>
            </a:r>
            <a:r>
              <a:rPr lang="ja-JP" altLang="en-US" b="0" i="0" dirty="0">
                <a:solidFill>
                  <a:srgbClr val="606060"/>
                </a:solidFill>
                <a:effectLst/>
                <a:latin typeface="YakuHanJPs"/>
              </a:rPr>
              <a:t>なのでしょうか。</a:t>
            </a:r>
            <a:endParaRPr lang="en-US" altLang="ja-JP" b="0" i="0" dirty="0">
              <a:solidFill>
                <a:srgbClr val="606060"/>
              </a:solidFill>
              <a:effectLst/>
              <a:latin typeface="YakuHanJPs"/>
            </a:endParaRPr>
          </a:p>
          <a:p>
            <a:pPr algn="just"/>
            <a:endParaRPr lang="en-US" altLang="ja-JP" b="0" i="0" dirty="0">
              <a:solidFill>
                <a:srgbClr val="606060"/>
              </a:solidFill>
              <a:effectLst/>
              <a:latin typeface="YakuHanJPs"/>
            </a:endParaRPr>
          </a:p>
          <a:p>
            <a:pPr algn="just"/>
            <a:r>
              <a:rPr lang="ja-JP" altLang="en-US" b="0" i="0" dirty="0">
                <a:solidFill>
                  <a:srgbClr val="606060"/>
                </a:solidFill>
                <a:effectLst/>
                <a:latin typeface="YakuHanJPs"/>
              </a:rPr>
              <a:t>「</a:t>
            </a:r>
            <a:r>
              <a:rPr lang="en-US" altLang="ja-JP" b="0" i="0" dirty="0">
                <a:solidFill>
                  <a:srgbClr val="606060"/>
                </a:solidFill>
                <a:effectLst/>
                <a:latin typeface="YakuHanJPs"/>
              </a:rPr>
              <a:t>AlphaGo</a:t>
            </a:r>
            <a:r>
              <a:rPr lang="ja-JP" altLang="en-US" b="0" i="0" dirty="0">
                <a:solidFill>
                  <a:srgbClr val="606060"/>
                </a:solidFill>
                <a:effectLst/>
                <a:latin typeface="YakuHanJPs"/>
              </a:rPr>
              <a:t>」とは</a:t>
            </a:r>
            <a:r>
              <a:rPr lang="en-US" altLang="ja-JP" b="0" i="0" dirty="0">
                <a:solidFill>
                  <a:srgbClr val="606060"/>
                </a:solidFill>
                <a:effectLst/>
                <a:latin typeface="YakuHanJPs"/>
              </a:rPr>
              <a:t>DeepMind</a:t>
            </a:r>
            <a:r>
              <a:rPr lang="ja-JP" altLang="en-US" b="0" i="0" dirty="0">
                <a:solidFill>
                  <a:srgbClr val="606060"/>
                </a:solidFill>
                <a:effectLst/>
                <a:latin typeface="YakuHanJPs"/>
              </a:rPr>
              <a:t>社が開発したコンピュータ囲碁プログラムです。</a:t>
            </a:r>
          </a:p>
          <a:p>
            <a:pPr algn="just"/>
            <a:r>
              <a:rPr lang="en-US" altLang="ja-JP" b="0" i="0" dirty="0">
                <a:solidFill>
                  <a:srgbClr val="606060"/>
                </a:solidFill>
                <a:effectLst/>
                <a:latin typeface="YakuHanJPs"/>
              </a:rPr>
              <a:t>AlphaGo</a:t>
            </a:r>
            <a:r>
              <a:rPr lang="ja-JP" altLang="en-US" b="0" i="0" dirty="0">
                <a:solidFill>
                  <a:srgbClr val="606060"/>
                </a:solidFill>
                <a:effectLst/>
                <a:latin typeface="YakuHanJPs"/>
              </a:rPr>
              <a:t>がそれ以前のチェスや将棋の</a:t>
            </a:r>
            <a:r>
              <a:rPr lang="en-US" altLang="ja-JP" b="0" i="0" dirty="0">
                <a:solidFill>
                  <a:srgbClr val="606060"/>
                </a:solidFill>
                <a:effectLst/>
                <a:latin typeface="YakuHanJPs"/>
              </a:rPr>
              <a:t>AI</a:t>
            </a:r>
            <a:r>
              <a:rPr lang="ja-JP" altLang="en-US" b="0" i="0" dirty="0">
                <a:solidFill>
                  <a:srgbClr val="606060"/>
                </a:solidFill>
                <a:effectLst/>
                <a:latin typeface="YakuHanJPs"/>
              </a:rPr>
              <a:t>と異なるのは畳み込みニューラルネットワーク（</a:t>
            </a:r>
            <a:r>
              <a:rPr lang="en-US" altLang="ja-JP" b="0" i="0" dirty="0">
                <a:solidFill>
                  <a:srgbClr val="606060"/>
                </a:solidFill>
                <a:effectLst/>
                <a:latin typeface="YakuHanJPs"/>
              </a:rPr>
              <a:t>CNN)</a:t>
            </a:r>
            <a:r>
              <a:rPr lang="ja-JP" altLang="en-US" b="0" i="0" dirty="0">
                <a:solidFill>
                  <a:srgbClr val="606060"/>
                </a:solidFill>
                <a:effectLst/>
                <a:latin typeface="YakuHanJPs"/>
              </a:rPr>
              <a:t>を応用している点です。この</a:t>
            </a:r>
            <a:r>
              <a:rPr lang="en-US" altLang="ja-JP" b="0" i="0" dirty="0">
                <a:solidFill>
                  <a:srgbClr val="606060"/>
                </a:solidFill>
                <a:effectLst/>
                <a:latin typeface="YakuHanJPs"/>
              </a:rPr>
              <a:t>CNN</a:t>
            </a:r>
            <a:r>
              <a:rPr lang="ja-JP" altLang="en-US" b="0" i="0" dirty="0">
                <a:solidFill>
                  <a:srgbClr val="606060"/>
                </a:solidFill>
                <a:effectLst/>
                <a:latin typeface="YakuHanJPs"/>
              </a:rPr>
              <a:t>はさらに強化学習を行い、自分自身と対局を数千万回も繰り返しました。</a:t>
            </a:r>
          </a:p>
          <a:p>
            <a:pPr algn="just"/>
            <a:endParaRPr lang="en-US" altLang="ja-JP" b="0" i="0" dirty="0">
              <a:solidFill>
                <a:srgbClr val="606060"/>
              </a:solidFill>
              <a:effectLst/>
              <a:latin typeface="YakuHanJPs"/>
            </a:endParaRPr>
          </a:p>
          <a:p>
            <a:pPr algn="just"/>
            <a:r>
              <a:rPr lang="ja-JP" altLang="en-US" b="0" i="0" dirty="0">
                <a:solidFill>
                  <a:srgbClr val="606060"/>
                </a:solidFill>
                <a:effectLst/>
                <a:latin typeface="YakuHanJPs"/>
              </a:rPr>
              <a:t>学習する内に</a:t>
            </a:r>
            <a:r>
              <a:rPr lang="en-US" altLang="ja-JP" b="0" i="0" dirty="0">
                <a:solidFill>
                  <a:srgbClr val="606060"/>
                </a:solidFill>
                <a:effectLst/>
                <a:latin typeface="YakuHanJPs"/>
              </a:rPr>
              <a:t>AlphaGo</a:t>
            </a:r>
            <a:r>
              <a:rPr lang="ja-JP" altLang="en-US" b="0" i="0" dirty="0">
                <a:solidFill>
                  <a:srgbClr val="606060"/>
                </a:solidFill>
                <a:effectLst/>
                <a:latin typeface="YakuHanJPs"/>
              </a:rPr>
              <a:t>は洗練されていき、ゲームを上達させていきます。</a:t>
            </a:r>
          </a:p>
          <a:p>
            <a:pPr algn="just"/>
            <a:r>
              <a:rPr lang="ja-JP" altLang="en-US" b="0" i="0" dirty="0">
                <a:solidFill>
                  <a:srgbClr val="606060"/>
                </a:solidFill>
                <a:effectLst/>
                <a:latin typeface="YakuHanJPs"/>
              </a:rPr>
              <a:t>また、先述のように囲碁は非常に打てる手数が多いです。そのため有望な手を効率的に選べるようにモンテカルロ木探索というアルゴリズムも取り入れました。</a:t>
            </a:r>
          </a:p>
          <a:p>
            <a:pPr algn="just"/>
            <a:r>
              <a:rPr lang="ja-JP" altLang="en-US" b="0" i="0" dirty="0">
                <a:solidFill>
                  <a:srgbClr val="606060"/>
                </a:solidFill>
                <a:effectLst/>
                <a:latin typeface="YakuHanJPs"/>
              </a:rPr>
              <a:t>これによって、例えば自身が優勢であるときは攻めるのではなく確実な手を打ったり、反対に不利なときは勝負に出るような手を打ったりできるようになります。</a:t>
            </a:r>
          </a:p>
          <a:p>
            <a:pPr algn="just"/>
            <a:r>
              <a:rPr lang="ja-JP" altLang="en-US" b="0" i="0" dirty="0">
                <a:solidFill>
                  <a:srgbClr val="606060"/>
                </a:solidFill>
                <a:effectLst/>
                <a:latin typeface="YakuHanJPs"/>
              </a:rPr>
              <a:t>このようにして</a:t>
            </a:r>
            <a:r>
              <a:rPr lang="en-US" altLang="ja-JP" b="0" i="0" dirty="0">
                <a:solidFill>
                  <a:srgbClr val="606060"/>
                </a:solidFill>
                <a:effectLst/>
                <a:latin typeface="YakuHanJPs"/>
              </a:rPr>
              <a:t>2015</a:t>
            </a:r>
            <a:r>
              <a:rPr lang="ja-JP" altLang="en-US" b="0" i="0" dirty="0">
                <a:solidFill>
                  <a:srgbClr val="606060"/>
                </a:solidFill>
                <a:effectLst/>
                <a:latin typeface="YakuHanJPs"/>
              </a:rPr>
              <a:t>年に作られたのが</a:t>
            </a:r>
            <a:r>
              <a:rPr lang="en-US" altLang="ja-JP" b="0" i="0" dirty="0">
                <a:solidFill>
                  <a:srgbClr val="606060"/>
                </a:solidFill>
                <a:effectLst/>
                <a:latin typeface="YakuHanJPs"/>
              </a:rPr>
              <a:t>AlphaGo</a:t>
            </a:r>
            <a:r>
              <a:rPr lang="ja-JP" altLang="en-US" b="0" i="0" dirty="0">
                <a:solidFill>
                  <a:srgbClr val="606060"/>
                </a:solidFill>
                <a:effectLst/>
                <a:latin typeface="YakuHanJPs"/>
              </a:rPr>
              <a:t>ということです。</a:t>
            </a:r>
          </a:p>
          <a:p>
            <a:pPr algn="l"/>
            <a:r>
              <a:rPr lang="ja-JP" altLang="en-US" b="0" i="0" dirty="0">
                <a:solidFill>
                  <a:srgbClr val="606060"/>
                </a:solidFill>
                <a:effectLst/>
                <a:latin typeface="YakuHanJPs"/>
              </a:rPr>
              <a:t>新たな手も生み出した</a:t>
            </a:r>
            <a:endParaRPr lang="ja-JP" altLang="en-US" b="1" i="0" dirty="0">
              <a:solidFill>
                <a:srgbClr val="606060"/>
              </a:solidFill>
              <a:effectLst/>
              <a:latin typeface="YakuHanJPs"/>
            </a:endParaRPr>
          </a:p>
          <a:p>
            <a:pPr algn="just"/>
            <a:r>
              <a:rPr lang="ja-JP" altLang="en-US" b="0" i="0" dirty="0">
                <a:solidFill>
                  <a:srgbClr val="606060"/>
                </a:solidFill>
                <a:effectLst/>
                <a:latin typeface="YakuHanJPs"/>
              </a:rPr>
              <a:t>そのように何度も学習を重ねた</a:t>
            </a:r>
            <a:r>
              <a:rPr lang="en-US" altLang="ja-JP" b="0" i="0" dirty="0">
                <a:solidFill>
                  <a:srgbClr val="606060"/>
                </a:solidFill>
                <a:effectLst/>
                <a:latin typeface="YakuHanJPs"/>
              </a:rPr>
              <a:t>AlphaGo</a:t>
            </a:r>
            <a:r>
              <a:rPr lang="ja-JP" altLang="en-US" b="0" i="0" dirty="0">
                <a:solidFill>
                  <a:srgbClr val="606060"/>
                </a:solidFill>
                <a:effectLst/>
                <a:latin typeface="YakuHanJPs"/>
              </a:rPr>
              <a:t>は今までの常識に囚われない新たな手を打ち出しています。</a:t>
            </a:r>
          </a:p>
          <a:p>
            <a:pPr algn="just"/>
            <a:r>
              <a:rPr lang="ja-JP" altLang="en-US" b="0" i="0" dirty="0">
                <a:solidFill>
                  <a:srgbClr val="606060"/>
                </a:solidFill>
                <a:effectLst/>
                <a:latin typeface="YakuHanJPs"/>
              </a:rPr>
              <a:t>例えば</a:t>
            </a:r>
            <a:r>
              <a:rPr lang="ja-JP" altLang="en-US" b="0" i="0" u="none" strike="noStrike" dirty="0">
                <a:solidFill>
                  <a:srgbClr val="5985C1"/>
                </a:solidFill>
                <a:effectLst/>
                <a:latin typeface="YakuHanJPs"/>
                <a:hlinkClick r:id="rId4"/>
              </a:rPr>
              <a:t>カタツキ</a:t>
            </a:r>
            <a:r>
              <a:rPr lang="ja-JP" altLang="en-US" b="0" i="0" dirty="0">
                <a:solidFill>
                  <a:srgbClr val="606060"/>
                </a:solidFill>
                <a:effectLst/>
                <a:latin typeface="YakuHanJPs"/>
              </a:rPr>
              <a:t>や</a:t>
            </a:r>
            <a:r>
              <a:rPr lang="ja-JP" altLang="en-US" b="0" i="0" u="none" strike="noStrike" dirty="0">
                <a:solidFill>
                  <a:srgbClr val="5985C1"/>
                </a:solidFill>
                <a:effectLst/>
                <a:latin typeface="YakuHanJPs"/>
                <a:hlinkClick r:id="rId5"/>
              </a:rPr>
              <a:t>ダイレクト三々</a:t>
            </a:r>
            <a:r>
              <a:rPr lang="ja-JP" altLang="en-US" b="0" i="0" dirty="0">
                <a:solidFill>
                  <a:srgbClr val="606060"/>
                </a:solidFill>
                <a:effectLst/>
                <a:latin typeface="YakuHanJPs"/>
              </a:rPr>
              <a:t>といった手です。</a:t>
            </a:r>
          </a:p>
          <a:p>
            <a:pPr algn="just"/>
            <a:r>
              <a:rPr lang="ja-JP" altLang="en-US" b="0" i="0" dirty="0">
                <a:solidFill>
                  <a:srgbClr val="606060"/>
                </a:solidFill>
                <a:effectLst/>
                <a:latin typeface="YakuHanJPs"/>
              </a:rPr>
              <a:t>打ち出した手法はプロ棋士によって模倣されるなど大きな影響を与えました。</a:t>
            </a:r>
          </a:p>
          <a:p>
            <a:pPr algn="l"/>
            <a:r>
              <a:rPr lang="ja-JP" altLang="en-US" b="1" i="0" dirty="0">
                <a:solidFill>
                  <a:srgbClr val="606060"/>
                </a:solidFill>
                <a:effectLst/>
                <a:latin typeface="YakuHanJPs"/>
              </a:rPr>
              <a:t>さらに進化した</a:t>
            </a:r>
            <a:r>
              <a:rPr lang="en-US" altLang="ja-JP" b="1" i="0" dirty="0">
                <a:solidFill>
                  <a:srgbClr val="606060"/>
                </a:solidFill>
                <a:effectLst/>
                <a:latin typeface="YakuHanJPs"/>
              </a:rPr>
              <a:t>AlphaGo</a:t>
            </a:r>
          </a:p>
          <a:p>
            <a:pPr algn="just"/>
            <a:r>
              <a:rPr lang="en-US" altLang="ja-JP" b="0" i="0" dirty="0">
                <a:solidFill>
                  <a:srgbClr val="606060"/>
                </a:solidFill>
                <a:effectLst/>
                <a:latin typeface="YakuHanJPs"/>
              </a:rPr>
              <a:t>2017</a:t>
            </a:r>
            <a:r>
              <a:rPr lang="ja-JP" altLang="en-US" b="0" i="0" dirty="0">
                <a:solidFill>
                  <a:srgbClr val="606060"/>
                </a:solidFill>
                <a:effectLst/>
                <a:latin typeface="YakuHanJPs"/>
              </a:rPr>
              <a:t>年</a:t>
            </a:r>
            <a:r>
              <a:rPr lang="en-US" altLang="ja-JP" b="0" i="0" dirty="0">
                <a:solidFill>
                  <a:srgbClr val="606060"/>
                </a:solidFill>
                <a:effectLst/>
                <a:latin typeface="YakuHanJPs"/>
              </a:rPr>
              <a:t>10</a:t>
            </a:r>
            <a:r>
              <a:rPr lang="ja-JP" altLang="en-US" b="0" i="0" dirty="0">
                <a:solidFill>
                  <a:srgbClr val="606060"/>
                </a:solidFill>
                <a:effectLst/>
                <a:latin typeface="YakuHanJPs"/>
              </a:rPr>
              <a:t>月、</a:t>
            </a:r>
            <a:r>
              <a:rPr lang="en-US" altLang="ja-JP" b="0" i="0" dirty="0">
                <a:solidFill>
                  <a:srgbClr val="606060"/>
                </a:solidFill>
                <a:effectLst/>
                <a:latin typeface="YakuHanJPs"/>
              </a:rPr>
              <a:t>AlphaGo</a:t>
            </a:r>
            <a:r>
              <a:rPr lang="ja-JP" altLang="en-US" b="0" i="0" dirty="0">
                <a:solidFill>
                  <a:srgbClr val="606060"/>
                </a:solidFill>
                <a:effectLst/>
                <a:latin typeface="YakuHanJPs"/>
              </a:rPr>
              <a:t>の新バージョンである「</a:t>
            </a:r>
            <a:r>
              <a:rPr lang="en-US" altLang="ja-JP" b="0" i="0" dirty="0">
                <a:solidFill>
                  <a:srgbClr val="606060"/>
                </a:solidFill>
                <a:effectLst/>
                <a:latin typeface="YakuHanJPs"/>
              </a:rPr>
              <a:t>AlphaGo Zero</a:t>
            </a:r>
            <a:r>
              <a:rPr lang="ja-JP" altLang="en-US" b="0" i="0" dirty="0">
                <a:solidFill>
                  <a:srgbClr val="606060"/>
                </a:solidFill>
                <a:effectLst/>
                <a:latin typeface="YakuHanJPs"/>
              </a:rPr>
              <a:t>」が発表されました。</a:t>
            </a:r>
          </a:p>
          <a:p>
            <a:pPr algn="just"/>
            <a:r>
              <a:rPr lang="ja-JP" altLang="en-US" b="0" i="0" dirty="0">
                <a:solidFill>
                  <a:srgbClr val="606060"/>
                </a:solidFill>
                <a:effectLst/>
                <a:latin typeface="YakuHanJPs"/>
              </a:rPr>
              <a:t>このバージョンは人間との対決は一切しておらず、自分自身と対局することで、それ以前に出ていた全ての</a:t>
            </a:r>
            <a:r>
              <a:rPr lang="en-US" altLang="ja-JP" b="0" i="0" dirty="0">
                <a:solidFill>
                  <a:srgbClr val="606060"/>
                </a:solidFill>
                <a:effectLst/>
                <a:latin typeface="YakuHanJPs"/>
              </a:rPr>
              <a:t>AlphaGo</a:t>
            </a:r>
            <a:r>
              <a:rPr lang="ja-JP" altLang="en-US" b="0" i="0" dirty="0">
                <a:solidFill>
                  <a:srgbClr val="606060"/>
                </a:solidFill>
                <a:effectLst/>
                <a:latin typeface="YakuHanJPs"/>
              </a:rPr>
              <a:t>のバージョンのレベルをわずか数日で超えたのです。</a:t>
            </a:r>
          </a:p>
          <a:p>
            <a:pPr algn="just"/>
            <a:r>
              <a:rPr lang="ja-JP" altLang="en-US" b="0" i="0" dirty="0">
                <a:solidFill>
                  <a:srgbClr val="606060"/>
                </a:solidFill>
                <a:effectLst/>
                <a:latin typeface="YakuHanJPs"/>
              </a:rPr>
              <a:t>従来の</a:t>
            </a:r>
            <a:r>
              <a:rPr lang="en-US" altLang="ja-JP" b="0" i="0" dirty="0">
                <a:solidFill>
                  <a:srgbClr val="606060"/>
                </a:solidFill>
                <a:effectLst/>
                <a:latin typeface="YakuHanJPs"/>
              </a:rPr>
              <a:t>AlphaGo</a:t>
            </a:r>
            <a:r>
              <a:rPr lang="ja-JP" altLang="en-US" b="0" i="0" dirty="0">
                <a:solidFill>
                  <a:srgbClr val="606060"/>
                </a:solidFill>
                <a:effectLst/>
                <a:latin typeface="YakuHanJPs"/>
              </a:rPr>
              <a:t>はプロの棋士とまず対局させ、学習データをまず集めてから自己対局を行なっていました。</a:t>
            </a:r>
          </a:p>
          <a:p>
            <a:pPr algn="just"/>
            <a:r>
              <a:rPr lang="ja-JP" altLang="en-US" b="0" i="0" dirty="0">
                <a:solidFill>
                  <a:srgbClr val="606060"/>
                </a:solidFill>
                <a:effectLst/>
                <a:latin typeface="YakuHanJPs"/>
              </a:rPr>
              <a:t>しかし、この</a:t>
            </a:r>
            <a:r>
              <a:rPr lang="en-US" altLang="ja-JP" b="0" i="0" dirty="0">
                <a:solidFill>
                  <a:srgbClr val="606060"/>
                </a:solidFill>
                <a:effectLst/>
                <a:latin typeface="YakuHanJPs"/>
              </a:rPr>
              <a:t>AlphaGo Zero</a:t>
            </a:r>
            <a:r>
              <a:rPr lang="ja-JP" altLang="en-US" b="0" i="0" dirty="0">
                <a:solidFill>
                  <a:srgbClr val="606060"/>
                </a:solidFill>
                <a:effectLst/>
                <a:latin typeface="YakuHanJPs"/>
              </a:rPr>
              <a:t>はルールを教えたのみです。どんな手を打てば勝てるのか、その傾向や戦略は自己対局の中で学ばせる</a:t>
            </a:r>
            <a:r>
              <a:rPr lang="en-US" altLang="ja-JP" b="0" i="0" dirty="0">
                <a:solidFill>
                  <a:srgbClr val="606060"/>
                </a:solidFill>
                <a:effectLst/>
                <a:latin typeface="YakuHanJPs"/>
              </a:rPr>
              <a:t>『</a:t>
            </a:r>
            <a:r>
              <a:rPr lang="ja-JP" altLang="en-US" b="0" i="0" u="none" strike="noStrike" dirty="0">
                <a:solidFill>
                  <a:srgbClr val="5985C1"/>
                </a:solidFill>
                <a:effectLst/>
                <a:latin typeface="YakuHanJPs"/>
                <a:hlinkClick r:id="rId6"/>
              </a:rPr>
              <a:t>教師なし学習</a:t>
            </a:r>
            <a:r>
              <a:rPr lang="en-US" altLang="ja-JP" b="0" i="0" dirty="0">
                <a:solidFill>
                  <a:srgbClr val="606060"/>
                </a:solidFill>
                <a:effectLst/>
                <a:latin typeface="YakuHanJPs"/>
              </a:rPr>
              <a:t>』</a:t>
            </a:r>
            <a:r>
              <a:rPr lang="ja-JP" altLang="en-US" b="0" i="0" dirty="0">
                <a:solidFill>
                  <a:srgbClr val="606060"/>
                </a:solidFill>
                <a:effectLst/>
                <a:latin typeface="YakuHanJPs"/>
              </a:rPr>
              <a:t>を行いました。</a:t>
            </a:r>
          </a:p>
          <a:p>
            <a:pPr algn="just"/>
            <a:r>
              <a:rPr lang="ja-JP" altLang="en-US" b="0" i="0" dirty="0">
                <a:solidFill>
                  <a:srgbClr val="606060"/>
                </a:solidFill>
                <a:effectLst/>
                <a:latin typeface="YakuHanJPs"/>
              </a:rPr>
              <a:t>すると、たった</a:t>
            </a:r>
            <a:r>
              <a:rPr lang="en-US" altLang="ja-JP" b="0" i="0" dirty="0">
                <a:solidFill>
                  <a:srgbClr val="606060"/>
                </a:solidFill>
                <a:effectLst/>
                <a:latin typeface="YakuHanJPs"/>
              </a:rPr>
              <a:t>3</a:t>
            </a:r>
            <a:r>
              <a:rPr lang="ja-JP" altLang="en-US" b="0" i="0" dirty="0">
                <a:solidFill>
                  <a:srgbClr val="606060"/>
                </a:solidFill>
                <a:effectLst/>
                <a:latin typeface="YakuHanJPs"/>
              </a:rPr>
              <a:t>日の学習で旧バージョンであった</a:t>
            </a:r>
            <a:r>
              <a:rPr lang="en-US" altLang="ja-JP" b="0" i="0" dirty="0">
                <a:solidFill>
                  <a:srgbClr val="606060"/>
                </a:solidFill>
                <a:effectLst/>
                <a:latin typeface="YakuHanJPs"/>
              </a:rPr>
              <a:t>AlphaGo</a:t>
            </a:r>
            <a:r>
              <a:rPr lang="ja-JP" altLang="en-US" b="0" i="0" dirty="0">
                <a:solidFill>
                  <a:srgbClr val="606060"/>
                </a:solidFill>
                <a:effectLst/>
                <a:latin typeface="YakuHanJPs"/>
              </a:rPr>
              <a:t>を超える強さにまでなりました。</a:t>
            </a:r>
          </a:p>
          <a:p>
            <a:pPr algn="just"/>
            <a:r>
              <a:rPr lang="ja-JP" altLang="en-US" b="1" i="0" dirty="0">
                <a:solidFill>
                  <a:srgbClr val="606060"/>
                </a:solidFill>
                <a:effectLst/>
                <a:latin typeface="YakuHanJPs"/>
              </a:rPr>
              <a:t>学習速度の向上</a:t>
            </a:r>
            <a:r>
              <a:rPr lang="ja-JP" altLang="en-US" b="0" i="0" dirty="0">
                <a:solidFill>
                  <a:srgbClr val="606060"/>
                </a:solidFill>
                <a:effectLst/>
                <a:latin typeface="YakuHanJPs"/>
              </a:rPr>
              <a:t>と</a:t>
            </a:r>
            <a:r>
              <a:rPr lang="ja-JP" altLang="en-US" b="1" i="0" dirty="0">
                <a:solidFill>
                  <a:srgbClr val="606060"/>
                </a:solidFill>
                <a:effectLst/>
                <a:latin typeface="YakuHanJPs"/>
              </a:rPr>
              <a:t>人の知識の限界に制約されなかった</a:t>
            </a:r>
            <a:r>
              <a:rPr lang="ja-JP" altLang="en-US" b="0" i="0" dirty="0">
                <a:solidFill>
                  <a:srgbClr val="606060"/>
                </a:solidFill>
                <a:effectLst/>
                <a:latin typeface="YakuHanJPs"/>
              </a:rPr>
              <a:t>という点がこのように非常に強力な人工知能が生み出された要因でしょう。</a:t>
            </a:r>
          </a:p>
          <a:p>
            <a:pPr algn="l"/>
            <a:endParaRPr lang="en-US" altLang="ja-JP" b="1" i="0" dirty="0">
              <a:solidFill>
                <a:srgbClr val="FFFFFF"/>
              </a:solidFill>
              <a:effectLst/>
              <a:latin typeface="YakuHanJPs"/>
            </a:endParaRPr>
          </a:p>
          <a:p>
            <a:pPr algn="l"/>
            <a:r>
              <a:rPr lang="ja-JP" altLang="en-US" b="1" i="0" dirty="0">
                <a:solidFill>
                  <a:srgbClr val="FFFFFF"/>
                </a:solidFill>
                <a:effectLst/>
                <a:latin typeface="YakuHanJPs"/>
              </a:rPr>
              <a:t>「 </a:t>
            </a:r>
            <a:r>
              <a:rPr lang="en-US" altLang="ja-JP" b="1" i="0" dirty="0">
                <a:solidFill>
                  <a:srgbClr val="FFFFFF"/>
                </a:solidFill>
                <a:effectLst/>
                <a:latin typeface="YakuHanJPs"/>
              </a:rPr>
              <a:t>AlphaGo</a:t>
            </a:r>
            <a:r>
              <a:rPr lang="ja-JP" altLang="en-US" b="1" i="0" dirty="0">
                <a:solidFill>
                  <a:srgbClr val="FFFFFF"/>
                </a:solidFill>
                <a:effectLst/>
                <a:latin typeface="YakuHanJPs"/>
              </a:rPr>
              <a:t>」圧勝の影響</a:t>
            </a:r>
          </a:p>
          <a:p>
            <a:pPr algn="l"/>
            <a:r>
              <a:rPr lang="ja-JP" altLang="en-US" b="1" i="0" dirty="0">
                <a:solidFill>
                  <a:srgbClr val="606060"/>
                </a:solidFill>
                <a:effectLst/>
                <a:latin typeface="YakuHanJPs"/>
              </a:rPr>
              <a:t>人工知能研究の革新的な進展、違う分野への応用</a:t>
            </a:r>
          </a:p>
          <a:p>
            <a:pPr algn="just"/>
            <a:r>
              <a:rPr lang="ja-JP" altLang="en-US" b="0" i="0" dirty="0">
                <a:solidFill>
                  <a:srgbClr val="606060"/>
                </a:solidFill>
                <a:effectLst/>
                <a:latin typeface="YakuHanJPs"/>
              </a:rPr>
              <a:t>このように多くのボードゲームで完全勝利を飾った</a:t>
            </a:r>
            <a:r>
              <a:rPr lang="en-US" altLang="ja-JP" b="0" i="0" dirty="0">
                <a:solidFill>
                  <a:srgbClr val="606060"/>
                </a:solidFill>
                <a:effectLst/>
                <a:latin typeface="YakuHanJPs"/>
              </a:rPr>
              <a:t>AlphaGo</a:t>
            </a:r>
            <a:r>
              <a:rPr lang="ja-JP" altLang="en-US" b="0" i="0" dirty="0">
                <a:solidFill>
                  <a:srgbClr val="606060"/>
                </a:solidFill>
                <a:effectLst/>
                <a:latin typeface="YakuHanJPs"/>
              </a:rPr>
              <a:t>ですが、ここで終わりではありません。</a:t>
            </a:r>
          </a:p>
          <a:p>
            <a:pPr algn="just"/>
            <a:r>
              <a:rPr lang="en-US" altLang="ja-JP" b="0" i="0" dirty="0" err="1">
                <a:solidFill>
                  <a:srgbClr val="606060"/>
                </a:solidFill>
                <a:effectLst/>
                <a:latin typeface="YakuHanJPs"/>
              </a:rPr>
              <a:t>AlphaZero</a:t>
            </a:r>
            <a:r>
              <a:rPr lang="ja-JP" altLang="en-US" b="0" i="0" dirty="0">
                <a:solidFill>
                  <a:srgbClr val="606060"/>
                </a:solidFill>
                <a:effectLst/>
                <a:latin typeface="YakuHanJPs"/>
              </a:rPr>
              <a:t>の汎用性は、人間のようにさまざまなタスクを解決できる汎用人工知能（</a:t>
            </a:r>
            <a:r>
              <a:rPr lang="en-US" altLang="ja-JP" b="0" i="0" u="none" strike="noStrike" dirty="0">
                <a:solidFill>
                  <a:srgbClr val="5985C1"/>
                </a:solidFill>
                <a:effectLst/>
                <a:latin typeface="YakuHanJPs"/>
                <a:hlinkClick r:id="rId7"/>
              </a:rPr>
              <a:t>AGI</a:t>
            </a:r>
            <a:r>
              <a:rPr lang="en-US" altLang="ja-JP" b="0" i="0" dirty="0">
                <a:solidFill>
                  <a:srgbClr val="606060"/>
                </a:solidFill>
                <a:effectLst/>
                <a:latin typeface="YakuHanJPs"/>
              </a:rPr>
              <a:t>)</a:t>
            </a:r>
            <a:r>
              <a:rPr lang="ja-JP" altLang="en-US" b="0" i="0" dirty="0">
                <a:solidFill>
                  <a:srgbClr val="606060"/>
                </a:solidFill>
                <a:effectLst/>
                <a:latin typeface="YakuHanJPs"/>
              </a:rPr>
              <a:t>の分野で大きな進展をもたらしました。</a:t>
            </a:r>
          </a:p>
          <a:p>
            <a:pPr algn="just"/>
            <a:r>
              <a:rPr lang="ja-JP" altLang="en-US" b="0" i="0" dirty="0">
                <a:solidFill>
                  <a:srgbClr val="606060"/>
                </a:solidFill>
                <a:effectLst/>
                <a:latin typeface="YakuHanJPs"/>
              </a:rPr>
              <a:t>今後は製薬、材料設計、バイオテクノロジーなどの科学技術を中心とした世界的な課題を解決するため研究、開発に</a:t>
            </a:r>
            <a:r>
              <a:rPr lang="en-US" altLang="ja-JP" b="0" i="0" dirty="0">
                <a:solidFill>
                  <a:srgbClr val="606060"/>
                </a:solidFill>
                <a:effectLst/>
                <a:latin typeface="YakuHanJPs"/>
              </a:rPr>
              <a:t>AlphaGo</a:t>
            </a:r>
            <a:r>
              <a:rPr lang="ja-JP" altLang="en-US" b="0" i="0" dirty="0">
                <a:solidFill>
                  <a:srgbClr val="606060"/>
                </a:solidFill>
                <a:effectLst/>
                <a:latin typeface="YakuHanJPs"/>
              </a:rPr>
              <a:t>が期待されています。</a:t>
            </a:r>
          </a:p>
          <a:p>
            <a:pPr algn="just"/>
            <a:r>
              <a:rPr lang="ja-JP" altLang="en-US" b="0" i="0" dirty="0">
                <a:solidFill>
                  <a:srgbClr val="606060"/>
                </a:solidFill>
                <a:effectLst/>
                <a:latin typeface="YakuHanJPs"/>
              </a:rPr>
              <a:t>また、ボードゲームで</a:t>
            </a:r>
            <a:r>
              <a:rPr lang="en-US" altLang="ja-JP" b="0" i="0" dirty="0">
                <a:solidFill>
                  <a:srgbClr val="606060"/>
                </a:solidFill>
                <a:effectLst/>
                <a:latin typeface="YakuHanJPs"/>
              </a:rPr>
              <a:t>AlphaGo</a:t>
            </a:r>
            <a:r>
              <a:rPr lang="ja-JP" altLang="en-US" b="0" i="0" dirty="0">
                <a:solidFill>
                  <a:srgbClr val="606060"/>
                </a:solidFill>
                <a:effectLst/>
                <a:latin typeface="YakuHanJPs"/>
              </a:rPr>
              <a:t>は常識破りな手を生み出してきました。このように創造性をもった</a:t>
            </a:r>
            <a:r>
              <a:rPr lang="en-US" altLang="ja-JP" b="0" i="0" dirty="0">
                <a:solidFill>
                  <a:srgbClr val="606060"/>
                </a:solidFill>
                <a:effectLst/>
                <a:latin typeface="YakuHanJPs"/>
              </a:rPr>
              <a:t>AI</a:t>
            </a:r>
            <a:r>
              <a:rPr lang="ja-JP" altLang="en-US" b="0" i="0" dirty="0">
                <a:solidFill>
                  <a:srgbClr val="606060"/>
                </a:solidFill>
                <a:effectLst/>
                <a:latin typeface="YakuHanJPs"/>
              </a:rPr>
              <a:t>であればデザインなどの芸術的な分野でも活躍する未来があるかもしれません。</a:t>
            </a:r>
          </a:p>
          <a:p>
            <a:endParaRPr kumimoji="1" lang="en-US" altLang="ja-JP" dirty="0"/>
          </a:p>
        </p:txBody>
      </p:sp>
      <p:sp>
        <p:nvSpPr>
          <p:cNvPr id="4" name="スライド番号プレースホルダー 3"/>
          <p:cNvSpPr>
            <a:spLocks noGrp="1"/>
          </p:cNvSpPr>
          <p:nvPr>
            <p:ph type="sldNum" sz="quarter" idx="10"/>
          </p:nvPr>
        </p:nvSpPr>
        <p:spPr/>
        <p:txBody>
          <a:bodyPr/>
          <a:lstStyle/>
          <a:p>
            <a:fld id="{5342B1BF-D000-4CA2-8341-22FFC902E93A}" type="slidenum">
              <a:rPr kumimoji="1" lang="ja-JP" altLang="en-US" smtClean="0"/>
              <a:t>23</a:t>
            </a:fld>
            <a:endParaRPr kumimoji="1" lang="ja-JP" altLang="en-US"/>
          </a:p>
        </p:txBody>
      </p:sp>
    </p:spTree>
    <p:extLst>
      <p:ext uri="{BB962C8B-B14F-4D97-AF65-F5344CB8AC3E}">
        <p14:creationId xmlns:p14="http://schemas.microsoft.com/office/powerpoint/2010/main" val="36400491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ここまでの</a:t>
            </a:r>
            <a:r>
              <a:rPr kumimoji="1" lang="en-US" altLang="ja-JP" dirty="0"/>
              <a:t>AI</a:t>
            </a:r>
            <a:r>
              <a:rPr kumimoji="1" lang="ja-JP" altLang="en-US" dirty="0"/>
              <a:t>活用事例は私たちの生活をより豊かにしてくれる、身近なものを紹介してきました。</a:t>
            </a:r>
            <a:endParaRPr kumimoji="1" lang="en-US" altLang="ja-JP" dirty="0"/>
          </a:p>
          <a:p>
            <a:r>
              <a:rPr kumimoji="1" lang="ja-JP" altLang="en-US" dirty="0"/>
              <a:t>これら以外にも</a:t>
            </a:r>
            <a:r>
              <a:rPr kumimoji="1" lang="en-US" altLang="ja-JP" dirty="0"/>
              <a:t>AI</a:t>
            </a:r>
            <a:r>
              <a:rPr kumimoji="1" lang="ja-JP" altLang="en-US" dirty="0"/>
              <a:t>は多くのサービスに導入されています。近年爆発的にブームを起こしている「</a:t>
            </a:r>
            <a:r>
              <a:rPr kumimoji="1" lang="en-US" altLang="ja-JP" dirty="0"/>
              <a:t>Uber</a:t>
            </a:r>
            <a:r>
              <a:rPr kumimoji="1" lang="ja-JP" altLang="en-US" dirty="0"/>
              <a:t> </a:t>
            </a:r>
            <a:r>
              <a:rPr kumimoji="1" lang="en-US" altLang="ja-JP" dirty="0"/>
              <a:t>Eats</a:t>
            </a:r>
            <a:r>
              <a:rPr kumimoji="1" lang="ja-JP" altLang="en-US" dirty="0"/>
              <a:t>」にも実は</a:t>
            </a:r>
            <a:r>
              <a:rPr kumimoji="1" lang="en-US" altLang="ja-JP" dirty="0"/>
              <a:t>AI</a:t>
            </a:r>
            <a:r>
              <a:rPr kumimoji="1" lang="ja-JP" altLang="en-US" dirty="0"/>
              <a:t>の技術が欠かせない働きをしています。また、ショッピングサイトでの「あなたへのおすすめ商品」といった形で表示される「レコメンド機能」、ショッピングモールや駅での案内役を二次元のキャラクターが行う、いわばコンシェルジュの役割を</a:t>
            </a:r>
            <a:r>
              <a:rPr kumimoji="1" lang="en-US" altLang="ja-JP" dirty="0"/>
              <a:t>AI</a:t>
            </a:r>
            <a:r>
              <a:rPr kumimoji="1" lang="ja-JP" altLang="en-US" dirty="0"/>
              <a:t>が担うなど、活用の場は多岐にわたります。</a:t>
            </a:r>
            <a:endParaRPr kumimoji="1" lang="en-US" altLang="ja-JP" dirty="0"/>
          </a:p>
          <a:p>
            <a:r>
              <a:rPr kumimoji="1" lang="ja-JP" altLang="en-US" dirty="0"/>
              <a:t>ここからは企業サービスに導入され、エンドユーザーのみならず、企業サービス向上にも貢献している</a:t>
            </a:r>
            <a:r>
              <a:rPr kumimoji="1" lang="en-US" altLang="ja-JP" dirty="0"/>
              <a:t>AI</a:t>
            </a:r>
            <a:r>
              <a:rPr kumimoji="1" lang="ja-JP" altLang="en-US" dirty="0"/>
              <a:t>の事例についていくつかピックアップして紹介します。</a:t>
            </a:r>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24</a:t>
            </a:fld>
            <a:endParaRPr kumimoji="1" lang="ja-JP" altLang="en-US"/>
          </a:p>
        </p:txBody>
      </p:sp>
    </p:spTree>
    <p:extLst>
      <p:ext uri="{BB962C8B-B14F-4D97-AF65-F5344CB8AC3E}">
        <p14:creationId xmlns:p14="http://schemas.microsoft.com/office/powerpoint/2010/main" val="3240668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ビジネスにおける</a:t>
            </a:r>
            <a:r>
              <a:rPr kumimoji="1" lang="en-US" altLang="ja-JP" dirty="0"/>
              <a:t>AI</a:t>
            </a:r>
            <a:r>
              <a:rPr kumimoji="1" lang="ja-JP" altLang="en-US" dirty="0"/>
              <a:t>の活用事例として、近年爆発的に日本でブームとなっている「</a:t>
            </a:r>
            <a:r>
              <a:rPr kumimoji="1" lang="en-US" altLang="ja-JP" dirty="0"/>
              <a:t>Uber eat</a:t>
            </a:r>
            <a:r>
              <a:rPr kumimoji="1" lang="ja-JP" altLang="en-US" dirty="0"/>
              <a:t>」があります。</a:t>
            </a:r>
          </a:p>
          <a:p>
            <a:r>
              <a:rPr kumimoji="1" lang="ja-JP" altLang="en-US" dirty="0"/>
              <a:t>「</a:t>
            </a:r>
            <a:r>
              <a:rPr kumimoji="1" lang="en-US" altLang="ja-JP" dirty="0"/>
              <a:t>Uber eats</a:t>
            </a:r>
            <a:r>
              <a:rPr kumimoji="1" lang="ja-JP" altLang="en-US" dirty="0"/>
              <a:t>」とは、登録されているレストランの料理を専用アプリや公式ウェブサイトで注文することができる、フードデリバリーサービスのことです。大きな特徴として、一般人が配達員となり、空いた時間に自らの自転車やバイクを利用して、デリバリーを行う点が挙げられます。</a:t>
            </a:r>
            <a:endParaRPr kumimoji="1" lang="en-US" altLang="ja-JP" dirty="0"/>
          </a:p>
          <a:p>
            <a:r>
              <a:rPr kumimoji="1" lang="ja-JP" altLang="en-US" dirty="0"/>
              <a:t>登録配達員は空いた時間ができると、アプリで配達を受ける準備を行います。すると、配達員の配達可能範囲内で注文があった場合に、</a:t>
            </a:r>
            <a:r>
              <a:rPr kumimoji="1" lang="en-US" altLang="ja-JP" dirty="0"/>
              <a:t>Uber eats</a:t>
            </a:r>
            <a:r>
              <a:rPr kumimoji="1" lang="ja-JP" altLang="en-US" dirty="0"/>
              <a:t>から依頼が入り、デリバリーを行うという仕組みになります。（これにより加盟店では自社で配達員の準備が不要な点やデリバリーサービスを行っていない飲食店でもデリバリーによる増収が見込めるメリットがあります。また、配達員も空いた時間を有効に活用でき、注文者もよりスピーディに様々な料理を自宅で食べられるというメリットがあります。）</a:t>
            </a:r>
          </a:p>
          <a:p>
            <a:r>
              <a:rPr kumimoji="1" lang="ja-JP" altLang="en-US" sz="1200" kern="1200" dirty="0">
                <a:solidFill>
                  <a:schemeClr val="tx1"/>
                </a:solidFill>
                <a:effectLst/>
                <a:latin typeface="+mn-lt"/>
                <a:ea typeface="+mn-ea"/>
                <a:cs typeface="+mn-cs"/>
              </a:rPr>
              <a:t>この「</a:t>
            </a:r>
            <a:r>
              <a:rPr kumimoji="1" lang="en-US" altLang="ja-JP" sz="1200" kern="1200" dirty="0">
                <a:solidFill>
                  <a:schemeClr val="tx1"/>
                </a:solidFill>
                <a:effectLst/>
                <a:latin typeface="+mn-lt"/>
                <a:ea typeface="+mn-ea"/>
                <a:cs typeface="+mn-cs"/>
              </a:rPr>
              <a:t>Uber</a:t>
            </a:r>
            <a:r>
              <a:rPr kumimoji="1" lang="ja-JP" altLang="en-US" sz="1200" kern="1200" dirty="0">
                <a:solidFill>
                  <a:schemeClr val="tx1"/>
                </a:solidFill>
                <a:effectLst/>
                <a:latin typeface="+mn-lt"/>
                <a:ea typeface="+mn-ea"/>
                <a:cs typeface="+mn-cs"/>
              </a:rPr>
              <a:t> </a:t>
            </a:r>
            <a:r>
              <a:rPr kumimoji="1" lang="en-US" altLang="ja-JP" sz="1200" kern="1200" dirty="0">
                <a:solidFill>
                  <a:schemeClr val="tx1"/>
                </a:solidFill>
                <a:effectLst/>
                <a:latin typeface="+mn-lt"/>
                <a:ea typeface="+mn-ea"/>
                <a:cs typeface="+mn-cs"/>
              </a:rPr>
              <a:t>eats</a:t>
            </a:r>
            <a:r>
              <a:rPr kumimoji="1" lang="ja-JP" altLang="en-US" sz="1200" kern="1200" dirty="0">
                <a:solidFill>
                  <a:schemeClr val="tx1"/>
                </a:solidFill>
                <a:effectLst/>
                <a:latin typeface="+mn-lt"/>
                <a:ea typeface="+mn-ea"/>
                <a:cs typeface="+mn-cs"/>
              </a:rPr>
              <a:t>」では</a:t>
            </a:r>
            <a:r>
              <a:rPr kumimoji="1" lang="ja-JP" altLang="ja-JP" sz="1200" kern="1200" dirty="0">
                <a:solidFill>
                  <a:schemeClr val="tx1"/>
                </a:solidFill>
                <a:effectLst/>
                <a:latin typeface="+mn-lt"/>
                <a:ea typeface="+mn-ea"/>
                <a:cs typeface="+mn-cs"/>
              </a:rPr>
              <a:t>配達予定時間を正確にユーザーに表示するために</a:t>
            </a:r>
            <a:r>
              <a:rPr kumimoji="1" lang="en-US" altLang="ja-JP" sz="1200" kern="1200" dirty="0">
                <a:solidFill>
                  <a:schemeClr val="tx1"/>
                </a:solidFill>
                <a:effectLst/>
                <a:latin typeface="+mn-lt"/>
                <a:ea typeface="+mn-ea"/>
                <a:cs typeface="+mn-cs"/>
              </a:rPr>
              <a:t>AI</a:t>
            </a:r>
            <a:r>
              <a:rPr kumimoji="1" lang="ja-JP" altLang="ja-JP" sz="1200" kern="1200" dirty="0">
                <a:solidFill>
                  <a:schemeClr val="tx1"/>
                </a:solidFill>
                <a:effectLst/>
                <a:latin typeface="+mn-lt"/>
                <a:ea typeface="+mn-ea"/>
                <a:cs typeface="+mn-cs"/>
              </a:rPr>
              <a:t>の予測技術が活用されています。登録レストランの料理ごとに、注文の品を作るまでの調理時間を日々蓄積されたデータの分析</a:t>
            </a:r>
            <a:r>
              <a:rPr kumimoji="1" lang="ja-JP" altLang="ja-JP" sz="1200" kern="1200">
                <a:solidFill>
                  <a:schemeClr val="tx1"/>
                </a:solidFill>
                <a:effectLst/>
                <a:latin typeface="+mn-lt"/>
                <a:ea typeface="+mn-ea"/>
                <a:cs typeface="+mn-cs"/>
              </a:rPr>
              <a:t>から予測</a:t>
            </a:r>
            <a:r>
              <a:rPr kumimoji="1" lang="ja-JP" altLang="en-US" sz="1200" kern="1200">
                <a:solidFill>
                  <a:schemeClr val="tx1"/>
                </a:solidFill>
                <a:effectLst/>
                <a:latin typeface="+mn-lt"/>
                <a:ea typeface="+mn-ea"/>
                <a:cs typeface="+mn-cs"/>
              </a:rPr>
              <a:t>。</a:t>
            </a:r>
            <a:r>
              <a:rPr kumimoji="1" lang="ja-JP" altLang="ja-JP" sz="1200" kern="1200">
                <a:solidFill>
                  <a:schemeClr val="tx1"/>
                </a:solidFill>
                <a:effectLst/>
                <a:latin typeface="+mn-lt"/>
                <a:ea typeface="+mn-ea"/>
                <a:cs typeface="+mn-cs"/>
              </a:rPr>
              <a:t>加えて</a:t>
            </a:r>
            <a:r>
              <a:rPr kumimoji="1" lang="ja-JP" altLang="ja-JP" sz="1200" kern="1200" dirty="0">
                <a:solidFill>
                  <a:schemeClr val="tx1"/>
                </a:solidFill>
                <a:effectLst/>
                <a:latin typeface="+mn-lt"/>
                <a:ea typeface="+mn-ea"/>
                <a:cs typeface="+mn-cs"/>
              </a:rPr>
              <a:t>注文者と注文料理店、出勤している一般配達員の位置情報から配達員の配達時間をより正確に予測することで、商品選択画面に誤差を最小限にした配達予定時間をユーザーに表示することを可能にしています。</a:t>
            </a:r>
            <a:r>
              <a:rPr kumimoji="1" lang="en-US" altLang="ja-JP" sz="1200" kern="1200" dirty="0">
                <a:solidFill>
                  <a:schemeClr val="tx1"/>
                </a:solidFill>
                <a:effectLst/>
                <a:latin typeface="+mn-lt"/>
                <a:ea typeface="+mn-ea"/>
                <a:cs typeface="+mn-cs"/>
              </a:rPr>
              <a:t>AI</a:t>
            </a:r>
            <a:r>
              <a:rPr kumimoji="1" lang="ja-JP" altLang="ja-JP" sz="1200" kern="1200" dirty="0">
                <a:solidFill>
                  <a:schemeClr val="tx1"/>
                </a:solidFill>
                <a:effectLst/>
                <a:latin typeface="+mn-lt"/>
                <a:ea typeface="+mn-ea"/>
                <a:cs typeface="+mn-cs"/>
              </a:rPr>
              <a:t>技術以外にも</a:t>
            </a:r>
            <a:r>
              <a:rPr kumimoji="1" lang="en-US" altLang="ja-JP" sz="1200" kern="1200" dirty="0">
                <a:solidFill>
                  <a:schemeClr val="tx1"/>
                </a:solidFill>
                <a:effectLst/>
                <a:latin typeface="+mn-lt"/>
                <a:ea typeface="+mn-ea"/>
                <a:cs typeface="+mn-cs"/>
              </a:rPr>
              <a:t>GPS</a:t>
            </a:r>
            <a:r>
              <a:rPr kumimoji="1" lang="ja-JP" altLang="ja-JP" sz="1200" kern="1200" dirty="0">
                <a:solidFill>
                  <a:schemeClr val="tx1"/>
                </a:solidFill>
                <a:effectLst/>
                <a:latin typeface="+mn-lt"/>
                <a:ea typeface="+mn-ea"/>
                <a:cs typeface="+mn-cs"/>
              </a:rPr>
              <a:t>機能により、注文を受けてからは注文者に配達員の情報や現在地が確認できるサービスなども行っており、配達員を固定位置から向かわせることなく、ユーザーの不満を生まない宅配サービスを実現しています。</a:t>
            </a:r>
          </a:p>
          <a:p>
            <a:endParaRPr kumimoji="1" lang="en-US" altLang="ja-JP" dirty="0"/>
          </a:p>
          <a:p>
            <a:endParaRPr kumimoji="1" lang="ja-JP" altLang="en-US" dirty="0"/>
          </a:p>
          <a:p>
            <a:r>
              <a:rPr kumimoji="1" lang="ja-JP" altLang="en-US" dirty="0"/>
              <a:t>（「</a:t>
            </a:r>
            <a:r>
              <a:rPr kumimoji="1" lang="en-US" altLang="ja-JP" dirty="0"/>
              <a:t>Uber eat</a:t>
            </a:r>
            <a:r>
              <a:rPr kumimoji="1" lang="ja-JP" altLang="en-US" dirty="0"/>
              <a:t>」の仕組みとして、アプリや</a:t>
            </a:r>
            <a:r>
              <a:rPr kumimoji="1" lang="en-US" altLang="ja-JP" dirty="0"/>
              <a:t>web</a:t>
            </a:r>
            <a:r>
              <a:rPr kumimoji="1" lang="ja-JP" altLang="en-US" dirty="0"/>
              <a:t>で注文された食事を登録飲食店で受け取り、注文者に届ける配達員を空いた時間を利用した一般ユーザーが行うことで、デリバリーサービスを自社提供していないレストランがデリバリーでの収益が獲得でき、また一般ユーザーも空いた時間の有効活用ができる）</a:t>
            </a:r>
          </a:p>
          <a:p>
            <a:endParaRPr kumimoji="1" lang="ja-JP" altLang="en-US" dirty="0"/>
          </a:p>
        </p:txBody>
      </p:sp>
      <p:sp>
        <p:nvSpPr>
          <p:cNvPr id="4" name="スライド番号プレースホルダー 3"/>
          <p:cNvSpPr>
            <a:spLocks noGrp="1"/>
          </p:cNvSpPr>
          <p:nvPr>
            <p:ph type="sldNum" sz="quarter" idx="10"/>
          </p:nvPr>
        </p:nvSpPr>
        <p:spPr/>
        <p:txBody>
          <a:bodyPr/>
          <a:lstStyle/>
          <a:p>
            <a:fld id="{5342B1BF-D000-4CA2-8341-22FFC902E93A}" type="slidenum">
              <a:rPr kumimoji="1" lang="ja-JP" altLang="en-US" smtClean="0"/>
              <a:t>25</a:t>
            </a:fld>
            <a:endParaRPr kumimoji="1" lang="ja-JP" altLang="en-US"/>
          </a:p>
        </p:txBody>
      </p:sp>
    </p:spTree>
    <p:extLst>
      <p:ext uri="{BB962C8B-B14F-4D97-AF65-F5344CB8AC3E}">
        <p14:creationId xmlns:p14="http://schemas.microsoft.com/office/powerpoint/2010/main" val="2426582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AI</a:t>
            </a:r>
            <a:r>
              <a:rPr kumimoji="1" lang="ja-JP" altLang="en-US" dirty="0"/>
              <a:t>を活用したサービスとして</a:t>
            </a:r>
            <a:r>
              <a:rPr kumimoji="1" lang="en-US" altLang="ja-JP" dirty="0"/>
              <a:t>EC</a:t>
            </a:r>
            <a:r>
              <a:rPr kumimoji="1" lang="ja-JP" altLang="en-US" dirty="0"/>
              <a:t>サイトがあります。</a:t>
            </a:r>
            <a:endParaRPr kumimoji="1" lang="en-US" altLang="ja-JP" dirty="0"/>
          </a:p>
          <a:p>
            <a:r>
              <a:rPr kumimoji="1" lang="ja-JP" altLang="en-US" dirty="0"/>
              <a:t>（これは先ほどアマゾンエコーにもあった</a:t>
            </a:r>
            <a:r>
              <a:rPr kumimoji="1" lang="ja-JP" altLang="ja-JP" sz="1200" kern="1200" dirty="0">
                <a:solidFill>
                  <a:schemeClr val="tx1"/>
                </a:solidFill>
                <a:effectLst/>
                <a:latin typeface="+mn-lt"/>
                <a:ea typeface="+mn-ea"/>
                <a:cs typeface="+mn-cs"/>
              </a:rPr>
              <a:t>「いつものお水の注文」というネットショッピング</a:t>
            </a:r>
            <a:r>
              <a:rPr kumimoji="1" lang="ja-JP" altLang="en-US" sz="1200" kern="1200" dirty="0">
                <a:solidFill>
                  <a:schemeClr val="tx1"/>
                </a:solidFill>
                <a:effectLst/>
                <a:latin typeface="+mn-lt"/>
                <a:ea typeface="+mn-ea"/>
                <a:cs typeface="+mn-cs"/>
              </a:rPr>
              <a:t>などの機能です。</a:t>
            </a:r>
            <a:r>
              <a:rPr kumimoji="1" lang="ja-JP" altLang="en-US" dirty="0"/>
              <a:t>）</a:t>
            </a:r>
            <a:endParaRPr kumimoji="1" lang="en-US" altLang="ja-JP" dirty="0"/>
          </a:p>
          <a:p>
            <a:r>
              <a:rPr kumimoji="1" lang="en-US" altLang="ja-JP" dirty="0"/>
              <a:t>EC</a:t>
            </a:r>
            <a:r>
              <a:rPr kumimoji="1" lang="ja-JP" altLang="en-US" dirty="0"/>
              <a:t>サイトのレコメンド機能とは、ネットショッピングの際、皆さんも一度は見たことのある「この商品を購入された方は合わせてこちらの商品も閲覧しています。」などのおすすめを自動的に表示する機能です。この機能には</a:t>
            </a:r>
            <a:r>
              <a:rPr kumimoji="1" lang="en-US" altLang="ja-JP" dirty="0"/>
              <a:t>AI</a:t>
            </a:r>
            <a:r>
              <a:rPr kumimoji="1" lang="ja-JP" altLang="en-US" dirty="0"/>
              <a:t>技術が活用されています。ネットショッピングを行っているすべてのユーザーに対し、サイト内での購入履歴、遷移動作などを大量のデータとして蓄積し、これらから</a:t>
            </a:r>
            <a:r>
              <a:rPr kumimoji="1" lang="en-US" altLang="ja-JP" dirty="0"/>
              <a:t>AI</a:t>
            </a:r>
            <a:r>
              <a:rPr kumimoji="1" lang="ja-JP" altLang="en-US" dirty="0"/>
              <a:t>が趣向分析することで、おすすめ商品の提示や、探しているアイテムの理想に近い商品を提示しています。これらのレコメンド機能はショッピングだけで限らず、動画サイトでも、「あなたへのおすすめの作品」といったように提示することが可能で、今後様々なサービスにレコメンド機能が付くようになるでしょう。</a:t>
            </a:r>
            <a:endParaRPr kumimoji="1" lang="en-US" altLang="ja-JP" dirty="0"/>
          </a:p>
        </p:txBody>
      </p:sp>
      <p:sp>
        <p:nvSpPr>
          <p:cNvPr id="4" name="スライド番号プレースホルダー 3"/>
          <p:cNvSpPr>
            <a:spLocks noGrp="1"/>
          </p:cNvSpPr>
          <p:nvPr>
            <p:ph type="sldNum" sz="quarter" idx="10"/>
          </p:nvPr>
        </p:nvSpPr>
        <p:spPr/>
        <p:txBody>
          <a:bodyPr/>
          <a:lstStyle/>
          <a:p>
            <a:fld id="{5342B1BF-D000-4CA2-8341-22FFC902E93A}" type="slidenum">
              <a:rPr kumimoji="1" lang="ja-JP" altLang="en-US" smtClean="0"/>
              <a:t>26</a:t>
            </a:fld>
            <a:endParaRPr kumimoji="1" lang="ja-JP" altLang="en-US"/>
          </a:p>
        </p:txBody>
      </p:sp>
    </p:spTree>
    <p:extLst>
      <p:ext uri="{BB962C8B-B14F-4D97-AF65-F5344CB8AC3E}">
        <p14:creationId xmlns:p14="http://schemas.microsoft.com/office/powerpoint/2010/main" val="13920896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AI</a:t>
            </a:r>
            <a:r>
              <a:rPr kumimoji="1" lang="ja-JP" altLang="en-US" dirty="0"/>
              <a:t>技術やクラウド、ビッグデータ等を活用し、それらを</a:t>
            </a:r>
            <a:r>
              <a:rPr kumimoji="1" lang="en-US" altLang="ja-JP" dirty="0"/>
              <a:t>2</a:t>
            </a:r>
            <a:r>
              <a:rPr kumimoji="1" lang="ja-JP" altLang="en-US" dirty="0"/>
              <a:t>次元キャラクターがコンシェルジュとしてお客様対応を行うサービスとしてティファナが提供する「</a:t>
            </a:r>
            <a:r>
              <a:rPr kumimoji="1" lang="en-US" altLang="ja-JP" dirty="0"/>
              <a:t>AI</a:t>
            </a:r>
            <a:r>
              <a:rPr kumimoji="1" lang="ja-JP" altLang="en-US" dirty="0"/>
              <a:t>さくらさん」があります。</a:t>
            </a:r>
            <a:endParaRPr kumimoji="1" lang="en-US" altLang="ja-JP" dirty="0"/>
          </a:p>
          <a:p>
            <a:r>
              <a:rPr kumimoji="1" lang="en-US" altLang="ja-JP" dirty="0"/>
              <a:t>AI</a:t>
            </a:r>
            <a:r>
              <a:rPr kumimoji="1" lang="ja-JP" altLang="en-US" dirty="0"/>
              <a:t>による画像認識、音声認識や自然言語分析、学習機能等を活用し、８か国語に対応することで、例えば駅での道案内や導入飲食店でのレコメンド機能、福祉施設での会話相手と活躍の幅は様々です。</a:t>
            </a:r>
            <a:endParaRPr kumimoji="1" lang="en-US" altLang="ja-JP" dirty="0"/>
          </a:p>
          <a:p>
            <a:r>
              <a:rPr kumimoji="1" lang="ja-JP" altLang="en-US" dirty="0"/>
              <a:t>これら</a:t>
            </a:r>
            <a:r>
              <a:rPr kumimoji="1" lang="en-US" altLang="ja-JP" dirty="0"/>
              <a:t>AI</a:t>
            </a:r>
            <a:r>
              <a:rPr kumimoji="1" lang="ja-JP" altLang="en-US" dirty="0"/>
              <a:t>に加え、多くのデータ（ビッグデータ）を蓄積し高速で分析することができるため、企業の業務効率の改善や、繰り返し作業を請け負うことで働き方改革、人手不足に大きく貢献しています。商業施設への導入実績では、道案内や多言語対応での好評はもちろん、お客様の質問を蓄積し傾向を分析することで、トレンドやニーズの発見につながり、企業にも大きく貢献しています。</a:t>
            </a:r>
            <a:endParaRPr kumimoji="1" lang="en-US" altLang="ja-JP" dirty="0"/>
          </a:p>
          <a:p>
            <a:r>
              <a:rPr kumimoji="1" lang="ja-JP" altLang="en-US" dirty="0"/>
              <a:t>このように繰り返し業務や道案内などのお客様対応は今後、</a:t>
            </a:r>
            <a:r>
              <a:rPr kumimoji="1" lang="en-US" altLang="ja-JP" dirty="0"/>
              <a:t>AI</a:t>
            </a:r>
            <a:r>
              <a:rPr kumimoji="1" lang="ja-JP" altLang="en-US" dirty="0"/>
              <a:t>を導入したロボットがコンシェルジュとして対応する世の中へと変わっていくでしょう。</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5342B1BF-D000-4CA2-8341-22FFC902E93A}" type="slidenum">
              <a:rPr kumimoji="1" lang="ja-JP" altLang="en-US" smtClean="0"/>
              <a:t>27</a:t>
            </a:fld>
            <a:endParaRPr kumimoji="1" lang="ja-JP" altLang="en-US"/>
          </a:p>
        </p:txBody>
      </p:sp>
    </p:spTree>
    <p:extLst>
      <p:ext uri="{BB962C8B-B14F-4D97-AF65-F5344CB8AC3E}">
        <p14:creationId xmlns:p14="http://schemas.microsoft.com/office/powerpoint/2010/main" val="937655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0" dirty="0">
                <a:effectLst/>
              </a:rPr>
              <a:t>上の図に見られるように、</a:t>
            </a:r>
            <a:r>
              <a:rPr lang="en-US" altLang="ja-JP" b="0" dirty="0">
                <a:effectLst/>
              </a:rPr>
              <a:t>AI</a:t>
            </a:r>
            <a:r>
              <a:rPr lang="ja-JP" altLang="en-US" b="0" dirty="0">
                <a:effectLst/>
              </a:rPr>
              <a:t>の研究は「ブームの時代」と「冬の時代」を交互に経験してきました。</a:t>
            </a:r>
            <a:endParaRPr lang="ja-JP" altLang="en-US" dirty="0"/>
          </a:p>
          <a:p>
            <a:r>
              <a:rPr lang="ja-JP" altLang="en-US" dirty="0"/>
              <a:t>第</a:t>
            </a:r>
            <a:r>
              <a:rPr lang="en-US" altLang="ja-JP" dirty="0"/>
              <a:t>1</a:t>
            </a:r>
            <a:r>
              <a:rPr lang="ja-JP" altLang="en-US" dirty="0"/>
              <a:t>次</a:t>
            </a:r>
            <a:r>
              <a:rPr lang="en-US" altLang="ja-JP" dirty="0"/>
              <a:t>AI</a:t>
            </a:r>
            <a:r>
              <a:rPr lang="ja-JP" altLang="en-US" dirty="0"/>
              <a:t>ブームは、</a:t>
            </a:r>
            <a:r>
              <a:rPr lang="en-US" altLang="ja-JP" dirty="0"/>
              <a:t>1950</a:t>
            </a:r>
            <a:r>
              <a:rPr lang="ja-JP" altLang="en-US" dirty="0"/>
              <a:t>年代</a:t>
            </a:r>
            <a:r>
              <a:rPr lang="en-US" altLang="ja-JP" dirty="0"/>
              <a:t>〜1960</a:t>
            </a:r>
            <a:r>
              <a:rPr lang="ja-JP" altLang="en-US" dirty="0"/>
              <a:t>年代。コンピューターに「探索・推論」させることによって、問題を解かせる研究が進みました。</a:t>
            </a:r>
          </a:p>
          <a:p>
            <a:r>
              <a:rPr lang="ja-JP" altLang="en-US" dirty="0"/>
              <a:t>第</a:t>
            </a:r>
            <a:r>
              <a:rPr lang="en-US" altLang="ja-JP" dirty="0"/>
              <a:t>2</a:t>
            </a:r>
            <a:r>
              <a:rPr lang="ja-JP" altLang="en-US" dirty="0"/>
              <a:t>次</a:t>
            </a:r>
            <a:r>
              <a:rPr lang="en-US" altLang="ja-JP" dirty="0"/>
              <a:t>AI</a:t>
            </a:r>
            <a:r>
              <a:rPr lang="ja-JP" altLang="en-US" dirty="0"/>
              <a:t>ブームは、</a:t>
            </a:r>
            <a:r>
              <a:rPr lang="en-US" altLang="ja-JP" dirty="0"/>
              <a:t>1980</a:t>
            </a:r>
            <a:r>
              <a:rPr lang="ja-JP" altLang="en-US" dirty="0"/>
              <a:t>年代。コンピューターに「知識」を入れるアプローチでの</a:t>
            </a:r>
            <a:r>
              <a:rPr lang="en-US" altLang="ja-JP" dirty="0"/>
              <a:t>AI</a:t>
            </a:r>
            <a:r>
              <a:rPr lang="ja-JP" altLang="en-US" dirty="0"/>
              <a:t>研究が盛んに行われました。</a:t>
            </a:r>
          </a:p>
          <a:p>
            <a:r>
              <a:rPr lang="ja-JP" altLang="en-US" dirty="0"/>
              <a:t>そして、</a:t>
            </a:r>
            <a:r>
              <a:rPr lang="en-US" altLang="ja-JP" dirty="0"/>
              <a:t>2000</a:t>
            </a:r>
            <a:r>
              <a:rPr lang="ja-JP" altLang="en-US" dirty="0"/>
              <a:t>年代のインターネットの広がりとともに、現在第三次</a:t>
            </a:r>
            <a:r>
              <a:rPr lang="en-US" altLang="ja-JP" dirty="0"/>
              <a:t>AI</a:t>
            </a:r>
            <a:r>
              <a:rPr lang="ja-JP" altLang="en-US" dirty="0"/>
              <a:t>ブームに差し掛かっています。</a:t>
            </a:r>
          </a:p>
          <a:p>
            <a:r>
              <a:rPr lang="ja-JP" altLang="en-US" dirty="0"/>
              <a:t>このように今まで、大雑把に</a:t>
            </a:r>
            <a:r>
              <a:rPr lang="en-US" altLang="ja-JP" dirty="0"/>
              <a:t>AI</a:t>
            </a:r>
            <a:r>
              <a:rPr lang="ja-JP" altLang="en-US" dirty="0"/>
              <a:t>の研究は</a:t>
            </a:r>
            <a:r>
              <a:rPr lang="en-US" altLang="ja-JP" dirty="0"/>
              <a:t>3</a:t>
            </a:r>
            <a:r>
              <a:rPr lang="ja-JP" altLang="en-US" dirty="0"/>
              <a:t>回のブームを経験してきました。</a:t>
            </a:r>
          </a:p>
          <a:p>
            <a:endParaRPr kumimoji="1" lang="en-US" altLang="ja-JP" dirty="0"/>
          </a:p>
          <a:p>
            <a:pPr algn="l"/>
            <a:r>
              <a:rPr lang="ja-JP" altLang="en-US" b="1" i="0" dirty="0">
                <a:solidFill>
                  <a:srgbClr val="1C1C1C"/>
                </a:solidFill>
                <a:effectLst/>
                <a:latin typeface="ＭＳ Ｐゴシック" panose="020B0600070205080204" pitchFamily="50" charset="-128"/>
                <a:ea typeface="ＭＳ Ｐゴシック" panose="020B0600070205080204" pitchFamily="50" charset="-128"/>
              </a:rPr>
              <a:t>ウ　第三次人工知能ブーム</a:t>
            </a:r>
          </a:p>
          <a:p>
            <a:pPr algn="l"/>
            <a:r>
              <a:rPr lang="ja-JP" altLang="en-US" b="0" i="0" dirty="0">
                <a:solidFill>
                  <a:srgbClr val="1C1C1C"/>
                </a:solidFill>
                <a:effectLst/>
                <a:latin typeface="ＭＳ Ｐゴシック" panose="020B0600070205080204" pitchFamily="50" charset="-128"/>
                <a:ea typeface="ＭＳ Ｐゴシック" panose="020B0600070205080204" pitchFamily="50" charset="-128"/>
              </a:rPr>
              <a:t>第三次人工知能（</a:t>
            </a:r>
            <a:r>
              <a:rPr lang="en-US" altLang="ja-JP" b="0" i="0" dirty="0">
                <a:solidFill>
                  <a:srgbClr val="1C1C1C"/>
                </a:solidFill>
                <a:effectLst/>
                <a:latin typeface="ＭＳ Ｐゴシック" panose="020B0600070205080204" pitchFamily="50" charset="-128"/>
                <a:ea typeface="ＭＳ Ｐゴシック" panose="020B0600070205080204" pitchFamily="50" charset="-128"/>
              </a:rPr>
              <a:t>AI</a:t>
            </a:r>
            <a:r>
              <a:rPr lang="ja-JP" altLang="en-US" b="0" i="0" dirty="0">
                <a:solidFill>
                  <a:srgbClr val="1C1C1C"/>
                </a:solidFill>
                <a:effectLst/>
                <a:latin typeface="ＭＳ Ｐゴシック" panose="020B0600070205080204" pitchFamily="50" charset="-128"/>
                <a:ea typeface="ＭＳ Ｐゴシック" panose="020B0600070205080204" pitchFamily="50" charset="-128"/>
              </a:rPr>
              <a:t>）ブームは、</a:t>
            </a:r>
            <a:r>
              <a:rPr lang="en-US" altLang="ja-JP" b="0" i="0" dirty="0">
                <a:solidFill>
                  <a:srgbClr val="1C1C1C"/>
                </a:solidFill>
                <a:effectLst/>
                <a:latin typeface="ＭＳ Ｐゴシック" panose="020B0600070205080204" pitchFamily="50" charset="-128"/>
                <a:ea typeface="ＭＳ Ｐゴシック" panose="020B0600070205080204" pitchFamily="50" charset="-128"/>
              </a:rPr>
              <a:t>2000</a:t>
            </a:r>
            <a:r>
              <a:rPr lang="ja-JP" altLang="en-US" b="0" i="0" dirty="0">
                <a:solidFill>
                  <a:srgbClr val="1C1C1C"/>
                </a:solidFill>
                <a:effectLst/>
                <a:latin typeface="ＭＳ Ｐゴシック" panose="020B0600070205080204" pitchFamily="50" charset="-128"/>
                <a:ea typeface="ＭＳ Ｐゴシック" panose="020B0600070205080204" pitchFamily="50" charset="-128"/>
              </a:rPr>
              <a:t>年代から現在まで続いている。まず、現在「ビッグデータ」と呼ばれているような大量のデータを用いることで人工知能（</a:t>
            </a:r>
            <a:r>
              <a:rPr lang="en-US" altLang="ja-JP" b="0" i="0" dirty="0">
                <a:solidFill>
                  <a:srgbClr val="1C1C1C"/>
                </a:solidFill>
                <a:effectLst/>
                <a:latin typeface="ＭＳ Ｐゴシック" panose="020B0600070205080204" pitchFamily="50" charset="-128"/>
                <a:ea typeface="ＭＳ Ｐゴシック" panose="020B0600070205080204" pitchFamily="50" charset="-128"/>
              </a:rPr>
              <a:t>AI</a:t>
            </a:r>
            <a:r>
              <a:rPr lang="ja-JP" altLang="en-US" b="0" i="0" dirty="0">
                <a:solidFill>
                  <a:srgbClr val="1C1C1C"/>
                </a:solidFill>
                <a:effectLst/>
                <a:latin typeface="ＭＳ Ｐゴシック" panose="020B0600070205080204" pitchFamily="50" charset="-128"/>
                <a:ea typeface="ＭＳ Ｐゴシック" panose="020B0600070205080204" pitchFamily="50" charset="-128"/>
              </a:rPr>
              <a:t>）自身が知識を獲得する「機械学習」が実用化された。次いで知識を定義する要素（特徴量</a:t>
            </a:r>
            <a:r>
              <a:rPr lang="en-US" altLang="ja-JP" b="1" i="0" baseline="30000" dirty="0">
                <a:solidFill>
                  <a:srgbClr val="FF0000"/>
                </a:solidFill>
                <a:effectLst/>
                <a:latin typeface="ＭＳ Ｐゴシック" panose="020B0600070205080204" pitchFamily="50" charset="-128"/>
                <a:ea typeface="ＭＳ Ｐゴシック" panose="020B0600070205080204" pitchFamily="50" charset="-128"/>
              </a:rPr>
              <a:t>11</a:t>
            </a:r>
            <a:r>
              <a:rPr lang="ja-JP" altLang="en-US" b="0" i="0" dirty="0">
                <a:solidFill>
                  <a:srgbClr val="1C1C1C"/>
                </a:solidFill>
                <a:effectLst/>
                <a:latin typeface="ＭＳ Ｐゴシック" panose="020B0600070205080204" pitchFamily="50" charset="-128"/>
                <a:ea typeface="ＭＳ Ｐゴシック" panose="020B0600070205080204" pitchFamily="50" charset="-128"/>
              </a:rPr>
              <a:t>）を人工知能（</a:t>
            </a:r>
            <a:r>
              <a:rPr lang="en-US" altLang="ja-JP" b="0" i="0" dirty="0">
                <a:solidFill>
                  <a:srgbClr val="1C1C1C"/>
                </a:solidFill>
                <a:effectLst/>
                <a:latin typeface="ＭＳ Ｐゴシック" panose="020B0600070205080204" pitchFamily="50" charset="-128"/>
                <a:ea typeface="ＭＳ Ｐゴシック" panose="020B0600070205080204" pitchFamily="50" charset="-128"/>
              </a:rPr>
              <a:t>AI</a:t>
            </a:r>
            <a:r>
              <a:rPr lang="ja-JP" altLang="en-US" b="0" i="0" dirty="0">
                <a:solidFill>
                  <a:srgbClr val="1C1C1C"/>
                </a:solidFill>
                <a:effectLst/>
                <a:latin typeface="ＭＳ Ｐゴシック" panose="020B0600070205080204" pitchFamily="50" charset="-128"/>
                <a:ea typeface="ＭＳ Ｐゴシック" panose="020B0600070205080204" pitchFamily="50" charset="-128"/>
              </a:rPr>
              <a:t>）が自ら習得するディープラーニング（深層学習や特徴表現学習とも呼ばれる）が登場したことが、ブームの背景にある。</a:t>
            </a:r>
          </a:p>
          <a:p>
            <a:pPr algn="l"/>
            <a:r>
              <a:rPr lang="ja-JP" altLang="en-US" b="1" i="0" dirty="0">
                <a:solidFill>
                  <a:srgbClr val="1C1C1C"/>
                </a:solidFill>
                <a:effectLst/>
                <a:latin typeface="ＭＳ Ｐゴシック" panose="020B0600070205080204" pitchFamily="50" charset="-128"/>
                <a:ea typeface="ＭＳ Ｐゴシック" panose="020B0600070205080204" pitchFamily="50" charset="-128"/>
              </a:rPr>
              <a:t>エ　これまでの人工知能ブームをふりかえって</a:t>
            </a:r>
          </a:p>
          <a:p>
            <a:pPr algn="l"/>
            <a:r>
              <a:rPr lang="ja-JP" altLang="en-US" b="0" i="0" dirty="0">
                <a:solidFill>
                  <a:srgbClr val="1C1C1C"/>
                </a:solidFill>
                <a:effectLst/>
                <a:latin typeface="ＭＳ Ｐゴシック" panose="020B0600070205080204" pitchFamily="50" charset="-128"/>
                <a:ea typeface="ＭＳ Ｐゴシック" panose="020B0600070205080204" pitchFamily="50" charset="-128"/>
              </a:rPr>
              <a:t>過去</a:t>
            </a:r>
            <a:r>
              <a:rPr lang="en-US" altLang="ja-JP" b="0" i="0" dirty="0">
                <a:solidFill>
                  <a:srgbClr val="1C1C1C"/>
                </a:solidFill>
                <a:effectLst/>
                <a:latin typeface="ＭＳ Ｐゴシック" panose="020B0600070205080204" pitchFamily="50" charset="-128"/>
                <a:ea typeface="ＭＳ Ｐゴシック" panose="020B0600070205080204" pitchFamily="50" charset="-128"/>
              </a:rPr>
              <a:t>2</a:t>
            </a:r>
            <a:r>
              <a:rPr lang="ja-JP" altLang="en-US" b="0" i="0" dirty="0">
                <a:solidFill>
                  <a:srgbClr val="1C1C1C"/>
                </a:solidFill>
                <a:effectLst/>
                <a:latin typeface="ＭＳ Ｐゴシック" panose="020B0600070205080204" pitchFamily="50" charset="-128"/>
                <a:ea typeface="ＭＳ Ｐゴシック" panose="020B0600070205080204" pitchFamily="50" charset="-128"/>
              </a:rPr>
              <a:t>回のブームにおいては、人工知能（</a:t>
            </a:r>
            <a:r>
              <a:rPr lang="en-US" altLang="ja-JP" b="0" i="0" dirty="0">
                <a:solidFill>
                  <a:srgbClr val="1C1C1C"/>
                </a:solidFill>
                <a:effectLst/>
                <a:latin typeface="ＭＳ Ｐゴシック" panose="020B0600070205080204" pitchFamily="50" charset="-128"/>
                <a:ea typeface="ＭＳ Ｐゴシック" panose="020B0600070205080204" pitchFamily="50" charset="-128"/>
              </a:rPr>
              <a:t>AI</a:t>
            </a:r>
            <a:r>
              <a:rPr lang="ja-JP" altLang="en-US" b="0" i="0" dirty="0">
                <a:solidFill>
                  <a:srgbClr val="1C1C1C"/>
                </a:solidFill>
                <a:effectLst/>
                <a:latin typeface="ＭＳ Ｐゴシック" panose="020B0600070205080204" pitchFamily="50" charset="-128"/>
                <a:ea typeface="ＭＳ Ｐゴシック" panose="020B0600070205080204" pitchFamily="50" charset="-128"/>
              </a:rPr>
              <a:t>）が実現できる技術的な限界よりも、社会が人工知能（</a:t>
            </a:r>
            <a:r>
              <a:rPr lang="en-US" altLang="ja-JP" b="0" i="0" dirty="0">
                <a:solidFill>
                  <a:srgbClr val="1C1C1C"/>
                </a:solidFill>
                <a:effectLst/>
                <a:latin typeface="ＭＳ Ｐゴシック" panose="020B0600070205080204" pitchFamily="50" charset="-128"/>
                <a:ea typeface="ＭＳ Ｐゴシック" panose="020B0600070205080204" pitchFamily="50" charset="-128"/>
              </a:rPr>
              <a:t>AI</a:t>
            </a:r>
            <a:r>
              <a:rPr lang="ja-JP" altLang="en-US" b="0" i="0" dirty="0">
                <a:solidFill>
                  <a:srgbClr val="1C1C1C"/>
                </a:solidFill>
                <a:effectLst/>
                <a:latin typeface="ＭＳ Ｐゴシック" panose="020B0600070205080204" pitchFamily="50" charset="-128"/>
                <a:ea typeface="ＭＳ Ｐゴシック" panose="020B0600070205080204" pitchFamily="50" charset="-128"/>
              </a:rPr>
              <a:t>）に対して期待する水準が上回っており、その乖離が明らかになることでブームが終わったと評価されている。このため、現在の第三次ブームに対しても、人工知能（</a:t>
            </a:r>
            <a:r>
              <a:rPr lang="en-US" altLang="ja-JP" b="0" i="0" dirty="0">
                <a:solidFill>
                  <a:srgbClr val="1C1C1C"/>
                </a:solidFill>
                <a:effectLst/>
                <a:latin typeface="ＭＳ Ｐゴシック" panose="020B0600070205080204" pitchFamily="50" charset="-128"/>
                <a:ea typeface="ＭＳ Ｐゴシック" panose="020B0600070205080204" pitchFamily="50" charset="-128"/>
              </a:rPr>
              <a:t>AI</a:t>
            </a:r>
            <a:r>
              <a:rPr lang="ja-JP" altLang="en-US" b="0" i="0" dirty="0">
                <a:solidFill>
                  <a:srgbClr val="1C1C1C"/>
                </a:solidFill>
                <a:effectLst/>
                <a:latin typeface="ＭＳ Ｐゴシック" panose="020B0600070205080204" pitchFamily="50" charset="-128"/>
                <a:ea typeface="ＭＳ Ｐゴシック" panose="020B0600070205080204" pitchFamily="50" charset="-128"/>
              </a:rPr>
              <a:t>）の技術開発や実用化が最も成功した場合に到達できる潜在的な可能性と、実現することが確実に可能と見込まれる領域には隔たりがあることを認識する必要がある、との指摘がある</a:t>
            </a:r>
            <a:r>
              <a:rPr lang="en-US" altLang="ja-JP" b="1" i="0" baseline="30000" dirty="0">
                <a:solidFill>
                  <a:srgbClr val="FF0000"/>
                </a:solidFill>
                <a:effectLst/>
                <a:latin typeface="ＭＳ Ｐゴシック" panose="020B0600070205080204" pitchFamily="50" charset="-128"/>
                <a:ea typeface="ＭＳ Ｐゴシック" panose="020B0600070205080204" pitchFamily="50" charset="-128"/>
              </a:rPr>
              <a:t>12</a:t>
            </a:r>
            <a:r>
              <a:rPr lang="ja-JP" altLang="en-US" b="0" i="0" dirty="0">
                <a:solidFill>
                  <a:srgbClr val="1C1C1C"/>
                </a:solidFill>
                <a:effectLst/>
                <a:latin typeface="ＭＳ Ｐゴシック" panose="020B0600070205080204" pitchFamily="50" charset="-128"/>
                <a:ea typeface="ＭＳ Ｐゴシック" panose="020B0600070205080204" pitchFamily="50" charset="-128"/>
              </a:rPr>
              <a:t>。例えば、ディープラーニングによる技術革新はすでに起きているものの、実際の商品・サービスとして社会に浸透するためには実用化のための開発であったり社会環境の整備であったりという取組が必要である。実用化のための地道な取組が盛んになるほど、人工知能（</a:t>
            </a:r>
            <a:r>
              <a:rPr lang="en-US" altLang="ja-JP" b="0" i="0" dirty="0">
                <a:solidFill>
                  <a:srgbClr val="1C1C1C"/>
                </a:solidFill>
                <a:effectLst/>
                <a:latin typeface="ＭＳ Ｐゴシック" panose="020B0600070205080204" pitchFamily="50" charset="-128"/>
                <a:ea typeface="ＭＳ Ｐゴシック" panose="020B0600070205080204" pitchFamily="50" charset="-128"/>
              </a:rPr>
              <a:t>AI</a:t>
            </a:r>
            <a:r>
              <a:rPr lang="ja-JP" altLang="en-US" b="0" i="0" dirty="0">
                <a:solidFill>
                  <a:srgbClr val="1C1C1C"/>
                </a:solidFill>
                <a:effectLst/>
                <a:latin typeface="ＭＳ Ｐゴシック" panose="020B0600070205080204" pitchFamily="50" charset="-128"/>
                <a:ea typeface="ＭＳ Ｐゴシック" panose="020B0600070205080204" pitchFamily="50" charset="-128"/>
              </a:rPr>
              <a:t>）が社会にもたらすインパクトも大きくなり、その潜在的な可能性と実現性の隔たりも解消されると考えられる。</a:t>
            </a:r>
          </a:p>
          <a:p>
            <a:endParaRPr kumimoji="1" lang="ja-JP" altLang="en-US" dirty="0"/>
          </a:p>
        </p:txBody>
      </p:sp>
      <p:sp>
        <p:nvSpPr>
          <p:cNvPr id="4" name="スライド番号プレースホルダー 3"/>
          <p:cNvSpPr>
            <a:spLocks noGrp="1"/>
          </p:cNvSpPr>
          <p:nvPr>
            <p:ph type="sldNum" sz="quarter" idx="10"/>
          </p:nvPr>
        </p:nvSpPr>
        <p:spPr/>
        <p:txBody>
          <a:bodyPr/>
          <a:lstStyle/>
          <a:p>
            <a:fld id="{5342B1BF-D000-4CA2-8341-22FFC902E93A}" type="slidenum">
              <a:rPr kumimoji="1" lang="ja-JP" altLang="en-US" smtClean="0"/>
              <a:t>8</a:t>
            </a:fld>
            <a:endParaRPr kumimoji="1" lang="ja-JP" altLang="en-US"/>
          </a:p>
        </p:txBody>
      </p:sp>
    </p:spTree>
    <p:extLst>
      <p:ext uri="{BB962C8B-B14F-4D97-AF65-F5344CB8AC3E}">
        <p14:creationId xmlns:p14="http://schemas.microsoft.com/office/powerpoint/2010/main" val="34705878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会計業務に</a:t>
            </a:r>
            <a:r>
              <a:rPr kumimoji="1" lang="en-US" altLang="ja-JP" dirty="0"/>
              <a:t>AI</a:t>
            </a:r>
            <a:r>
              <a:rPr kumimoji="1" lang="ja-JP" altLang="en-US" dirty="0"/>
              <a:t>が活用されている事例として「</a:t>
            </a:r>
            <a:r>
              <a:rPr kumimoji="1" lang="en-US" altLang="ja-JP" dirty="0"/>
              <a:t>Bakery</a:t>
            </a:r>
            <a:r>
              <a:rPr kumimoji="1" lang="ja-JP" altLang="en-US" dirty="0"/>
              <a:t> </a:t>
            </a:r>
            <a:r>
              <a:rPr kumimoji="1" lang="en-US" altLang="ja-JP" dirty="0"/>
              <a:t>Scan</a:t>
            </a:r>
            <a:r>
              <a:rPr kumimoji="1" lang="ja-JP" altLang="en-US" dirty="0"/>
              <a:t>」というサービスがあります。</a:t>
            </a:r>
            <a:endParaRPr kumimoji="1" lang="en-US" altLang="ja-JP" dirty="0"/>
          </a:p>
          <a:p>
            <a:r>
              <a:rPr kumimoji="1" lang="ja-JP" altLang="en-US" dirty="0"/>
              <a:t>このサービスでは</a:t>
            </a:r>
            <a:r>
              <a:rPr kumimoji="1" lang="en-US" altLang="ja-JP" dirty="0"/>
              <a:t>AI</a:t>
            </a:r>
            <a:r>
              <a:rPr kumimoji="1" lang="ja-JP" altLang="en-US" dirty="0"/>
              <a:t>の画像認識機能と学習機能が活用されています。仕組みとしては、トレイ上の複数のパンを画像認識させ、値段と商品名を紐づけさせます。再度同じパンを認識させた際、</a:t>
            </a:r>
            <a:r>
              <a:rPr kumimoji="1" lang="en-US" altLang="ja-JP" dirty="0"/>
              <a:t>AI</a:t>
            </a:r>
            <a:r>
              <a:rPr kumimoji="1" lang="ja-JP" altLang="en-US" dirty="0"/>
              <a:t>が記憶する一意のパンとの信頼度が色で表示され、誤った識別をしているパンは従業員が正解のパンを選択することを繰り返します。この繰り返しにより、</a:t>
            </a:r>
            <a:r>
              <a:rPr kumimoji="1" lang="en-US" altLang="ja-JP" dirty="0"/>
              <a:t>AI</a:t>
            </a:r>
            <a:r>
              <a:rPr kumimoji="1" lang="ja-JP" altLang="en-US" dirty="0"/>
              <a:t>が学習し、日々識別制度が向上していくという仕組みです。同じパンでも日々の焼き加減により、ほかのパンとの見分けが難しくなることがありますが、何度も学習することで、より精度の高い識別ができるようになります。</a:t>
            </a:r>
            <a:endParaRPr kumimoji="1" lang="en-US" altLang="ja-JP" dirty="0"/>
          </a:p>
          <a:p>
            <a:r>
              <a:rPr kumimoji="1" lang="ja-JP" altLang="en-US" dirty="0"/>
              <a:t>「</a:t>
            </a:r>
            <a:r>
              <a:rPr kumimoji="1" lang="en-US" altLang="ja-JP" dirty="0"/>
              <a:t>Bakery</a:t>
            </a:r>
            <a:r>
              <a:rPr kumimoji="1" lang="ja-JP" altLang="en-US" dirty="0"/>
              <a:t> </a:t>
            </a:r>
            <a:r>
              <a:rPr kumimoji="1" lang="en-US" altLang="ja-JP" dirty="0"/>
              <a:t>Scan</a:t>
            </a:r>
            <a:r>
              <a:rPr kumimoji="1" lang="ja-JP" altLang="en-US" dirty="0"/>
              <a:t>」の導入により、レジ業務の時間、人員削減や教育時間の削減が可能になります。これまでは従業員の手作業で、トレイ上のパンを見分け、入力していた業務をたった数秒で自動入力できることや、</a:t>
            </a:r>
            <a:r>
              <a:rPr kumimoji="1" lang="en-US" altLang="ja-JP" dirty="0"/>
              <a:t>100</a:t>
            </a:r>
            <a:r>
              <a:rPr kumimoji="1" lang="ja-JP" altLang="en-US" dirty="0"/>
              <a:t>種類以上を販売する店舗では、パンの見た目と名前を覚える作業を軽減でき、新入社員でも初日からレジ打ちをできるようになるというメリットがあります。画像のように識別画面はお客様にも見えるようになっており、お客様も安心してお買い上げができるようになっています。</a:t>
            </a:r>
            <a:endParaRPr kumimoji="1" lang="en-US" altLang="ja-JP" dirty="0"/>
          </a:p>
          <a:p>
            <a:r>
              <a:rPr kumimoji="1" lang="ja-JP" altLang="en-US" dirty="0"/>
              <a:t>このように</a:t>
            </a:r>
            <a:r>
              <a:rPr kumimoji="1" lang="en-US" altLang="ja-JP" dirty="0"/>
              <a:t>AI</a:t>
            </a:r>
            <a:r>
              <a:rPr kumimoji="1" lang="ja-JP" altLang="en-US" dirty="0"/>
              <a:t>技術は小売企業の人手不足を大幅に改善することが可能となり、今後さらなる拡大が予想される技術の一つといえるでしょう。</a:t>
            </a:r>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r>
              <a:rPr kumimoji="1" lang="en-US" altLang="ja-JP" dirty="0"/>
              <a:t>※</a:t>
            </a:r>
            <a:r>
              <a:rPr kumimoji="1" lang="ja-JP" altLang="en-US" dirty="0"/>
              <a:t>動画がわかりやすい（ノート説明を動画で見ているイメージ）ので、スライド説明は補足程度になる可能性があり。）</a:t>
            </a:r>
          </a:p>
          <a:p>
            <a:endParaRPr kumimoji="1" lang="en-US" altLang="ja-JP" dirty="0"/>
          </a:p>
          <a:p>
            <a:endParaRPr kumimoji="1" lang="en-US" altLang="ja-JP" dirty="0"/>
          </a:p>
          <a:p>
            <a:r>
              <a:rPr kumimoji="1" lang="ja-JP" altLang="en-US" dirty="0"/>
              <a:t>類似の自動レジでみなさんご存じにユニクロも導入しています。ユニクロの自動レジは、</a:t>
            </a:r>
            <a:r>
              <a:rPr kumimoji="1" lang="en-US" altLang="ja-JP" dirty="0"/>
              <a:t>IC</a:t>
            </a:r>
            <a:r>
              <a:rPr kumimoji="1" lang="ja-JP" altLang="en-US" dirty="0"/>
              <a:t>タグで計算している点になります。</a:t>
            </a:r>
          </a:p>
        </p:txBody>
      </p:sp>
      <p:sp>
        <p:nvSpPr>
          <p:cNvPr id="4" name="スライド番号プレースホルダー 3"/>
          <p:cNvSpPr>
            <a:spLocks noGrp="1"/>
          </p:cNvSpPr>
          <p:nvPr>
            <p:ph type="sldNum" sz="quarter" idx="10"/>
          </p:nvPr>
        </p:nvSpPr>
        <p:spPr/>
        <p:txBody>
          <a:bodyPr/>
          <a:lstStyle/>
          <a:p>
            <a:fld id="{5342B1BF-D000-4CA2-8341-22FFC902E93A}" type="slidenum">
              <a:rPr kumimoji="1" lang="ja-JP" altLang="en-US" smtClean="0"/>
              <a:t>28</a:t>
            </a:fld>
            <a:endParaRPr kumimoji="1" lang="ja-JP" altLang="en-US"/>
          </a:p>
        </p:txBody>
      </p:sp>
    </p:spTree>
    <p:extLst>
      <p:ext uri="{BB962C8B-B14F-4D97-AF65-F5344CB8AC3E}">
        <p14:creationId xmlns:p14="http://schemas.microsoft.com/office/powerpoint/2010/main" val="32436765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ここまでの</a:t>
            </a:r>
            <a:r>
              <a:rPr kumimoji="1" lang="en-US" altLang="ja-JP" dirty="0"/>
              <a:t>AI</a:t>
            </a:r>
            <a:r>
              <a:rPr kumimoji="1" lang="ja-JP" altLang="en-US" dirty="0"/>
              <a:t>活用事例は私たちの生活をより豊かにしてくれる、身近なものに加え、企業サービスを支える</a:t>
            </a:r>
            <a:r>
              <a:rPr kumimoji="1" lang="en-US" altLang="ja-JP" dirty="0"/>
              <a:t>AI</a:t>
            </a:r>
            <a:r>
              <a:rPr kumimoji="1" lang="ja-JP" altLang="en-US" dirty="0"/>
              <a:t>の姿を紹介してきました。これらの事例はすでに実用化されているものを紹介してきましたが、ここからは今後さらなる発展が期待される</a:t>
            </a:r>
            <a:r>
              <a:rPr kumimoji="1" lang="en-US" altLang="ja-JP" dirty="0"/>
              <a:t>AI</a:t>
            </a:r>
            <a:r>
              <a:rPr kumimoji="1" lang="ja-JP" altLang="en-US" dirty="0"/>
              <a:t>を活用した近未来の</a:t>
            </a:r>
            <a:r>
              <a:rPr kumimoji="1" lang="en-US" altLang="ja-JP" dirty="0"/>
              <a:t>AI</a:t>
            </a:r>
            <a:r>
              <a:rPr kumimoji="1" lang="ja-JP" altLang="en-US" dirty="0"/>
              <a:t>活用事例をいくつかご紹介します。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皆さんも最近よく耳にすることが多い、自動運転には</a:t>
            </a:r>
            <a:r>
              <a:rPr kumimoji="1" lang="en-US" altLang="ja-JP" dirty="0"/>
              <a:t>AI</a:t>
            </a:r>
            <a:r>
              <a:rPr kumimoji="1" lang="ja-JP" altLang="en-US" dirty="0"/>
              <a:t>の技術が欠かせないものであり、世界中が日々研究、実験を繰り返し開発に向け取り組んでいます。また、労働人口の減少が予想される中、店舗販売の人手不足解消貢献が期待されるレジの無人化も近い将来、</a:t>
            </a:r>
            <a:r>
              <a:rPr kumimoji="1" lang="en-US" altLang="ja-JP" dirty="0"/>
              <a:t>AI</a:t>
            </a:r>
            <a:r>
              <a:rPr kumimoji="1" lang="ja-JP" altLang="en-US" dirty="0"/>
              <a:t>の活用により実現されるでしょう。さらに、超高齢化社会に伴い、現在では在宅医療にも注目が集まっており、これら解決に向けたサービスの開発は現在急成長しています。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このように今後確実にサービスの中心となる</a:t>
            </a:r>
            <a:r>
              <a:rPr kumimoji="1" lang="en-US" altLang="ja-JP" dirty="0"/>
              <a:t>AI</a:t>
            </a:r>
            <a:r>
              <a:rPr kumimoji="1" lang="ja-JP" altLang="en-US" dirty="0"/>
              <a:t>を活用した、近未来の活用事例についていくつかご紹介します。</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29</a:t>
            </a:fld>
            <a:endParaRPr kumimoji="1" lang="ja-JP" altLang="en-US"/>
          </a:p>
        </p:txBody>
      </p:sp>
    </p:spTree>
    <p:extLst>
      <p:ext uri="{BB962C8B-B14F-4D97-AF65-F5344CB8AC3E}">
        <p14:creationId xmlns:p14="http://schemas.microsoft.com/office/powerpoint/2010/main" val="33905119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医療の現場にも</a:t>
            </a:r>
            <a:r>
              <a:rPr kumimoji="1" lang="en-US" altLang="ja-JP" sz="1200" kern="1200" dirty="0">
                <a:solidFill>
                  <a:schemeClr val="tx1"/>
                </a:solidFill>
                <a:effectLst/>
                <a:latin typeface="+mn-lt"/>
                <a:ea typeface="+mn-ea"/>
                <a:cs typeface="+mn-cs"/>
              </a:rPr>
              <a:t>AI</a:t>
            </a:r>
            <a:r>
              <a:rPr kumimoji="1" lang="ja-JP" altLang="ja-JP" sz="1200" kern="1200" dirty="0">
                <a:solidFill>
                  <a:schemeClr val="tx1"/>
                </a:solidFill>
                <a:effectLst/>
                <a:latin typeface="+mn-lt"/>
                <a:ea typeface="+mn-ea"/>
                <a:cs typeface="+mn-cs"/>
              </a:rPr>
              <a:t>の技術が活用されています。高齢化社会</a:t>
            </a:r>
            <a:r>
              <a:rPr kumimoji="1" lang="ja-JP" altLang="en-US" sz="1200" kern="1200" dirty="0">
                <a:solidFill>
                  <a:schemeClr val="tx1"/>
                </a:solidFill>
                <a:effectLst/>
                <a:latin typeface="+mn-lt"/>
                <a:ea typeface="+mn-ea"/>
                <a:cs typeface="+mn-cs"/>
              </a:rPr>
              <a:t>となった現在、</a:t>
            </a:r>
            <a:r>
              <a:rPr kumimoji="1" lang="ja-JP" altLang="ja-JP" sz="1200" kern="1200" dirty="0">
                <a:solidFill>
                  <a:schemeClr val="tx1"/>
                </a:solidFill>
                <a:effectLst/>
                <a:latin typeface="+mn-lt"/>
                <a:ea typeface="+mn-ea"/>
                <a:cs typeface="+mn-cs"/>
              </a:rPr>
              <a:t>在宅医療を受ける人が増加しています。</a:t>
            </a:r>
            <a:endParaRPr kumimoji="1"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その一方でヘルパーや医療従事者の不足により在宅医療は人手不足が課題となっています。このような課題に対し、</a:t>
            </a:r>
            <a:r>
              <a:rPr kumimoji="1" lang="en-US" altLang="ja-JP" sz="1200" kern="1200" dirty="0">
                <a:solidFill>
                  <a:schemeClr val="tx1"/>
                </a:solidFill>
                <a:effectLst/>
                <a:latin typeface="+mn-lt"/>
                <a:ea typeface="+mn-ea"/>
                <a:cs typeface="+mn-cs"/>
              </a:rPr>
              <a:t>Ai</a:t>
            </a:r>
            <a:r>
              <a:rPr kumimoji="1" lang="ja-JP" altLang="ja-JP" sz="1200" kern="1200" dirty="0">
                <a:solidFill>
                  <a:schemeClr val="tx1"/>
                </a:solidFill>
                <a:effectLst/>
                <a:latin typeface="+mn-lt"/>
                <a:ea typeface="+mn-ea"/>
                <a:cs typeface="+mn-cs"/>
              </a:rPr>
              <a:t>を活用した近未来的なサービスの事例としてオプティムが</a:t>
            </a:r>
            <a:endParaRPr kumimoji="1"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研究開発を進める「</a:t>
            </a:r>
            <a:r>
              <a:rPr kumimoji="1" lang="en-US" altLang="ja-JP" sz="1200" kern="1200" dirty="0">
                <a:solidFill>
                  <a:schemeClr val="tx1"/>
                </a:solidFill>
                <a:effectLst/>
                <a:latin typeface="+mn-lt"/>
                <a:ea typeface="+mn-ea"/>
                <a:cs typeface="+mn-cs"/>
              </a:rPr>
              <a:t>Smart Home Medical Care</a:t>
            </a:r>
            <a:r>
              <a:rPr kumimoji="1" lang="ja-JP" altLang="ja-JP" sz="1200" kern="1200" dirty="0">
                <a:solidFill>
                  <a:schemeClr val="tx1"/>
                </a:solidFill>
                <a:effectLst/>
                <a:latin typeface="+mn-lt"/>
                <a:ea typeface="+mn-ea"/>
                <a:cs typeface="+mn-cs"/>
              </a:rPr>
              <a:t>」というサービスがあります。</a:t>
            </a:r>
            <a:endParaRPr kumimoji="1"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ここでは</a:t>
            </a:r>
            <a:r>
              <a:rPr kumimoji="1" lang="en-US" altLang="ja-JP" sz="1200" kern="1200" dirty="0">
                <a:solidFill>
                  <a:schemeClr val="tx1"/>
                </a:solidFill>
                <a:effectLst/>
                <a:latin typeface="+mn-lt"/>
                <a:ea typeface="+mn-ea"/>
                <a:cs typeface="+mn-cs"/>
              </a:rPr>
              <a:t>Ai</a:t>
            </a:r>
            <a:r>
              <a:rPr kumimoji="1" lang="ja-JP" altLang="ja-JP" sz="1200" kern="1200" dirty="0">
                <a:solidFill>
                  <a:schemeClr val="tx1"/>
                </a:solidFill>
                <a:effectLst/>
                <a:latin typeface="+mn-lt"/>
                <a:ea typeface="+mn-ea"/>
                <a:cs typeface="+mn-cs"/>
              </a:rPr>
              <a:t>の画像認証機能や予測機能が活躍しています。</a:t>
            </a:r>
            <a:endParaRPr kumimoji="1"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自宅に</a:t>
            </a:r>
            <a:r>
              <a:rPr kumimoji="1" lang="en-US" altLang="ja-JP" sz="1200" kern="1200" dirty="0">
                <a:solidFill>
                  <a:schemeClr val="tx1"/>
                </a:solidFill>
                <a:effectLst/>
                <a:latin typeface="+mn-lt"/>
                <a:ea typeface="+mn-ea"/>
                <a:cs typeface="+mn-cs"/>
              </a:rPr>
              <a:t>AI</a:t>
            </a:r>
            <a:r>
              <a:rPr kumimoji="1" lang="ja-JP" altLang="ja-JP" sz="1200" kern="1200" dirty="0">
                <a:solidFill>
                  <a:schemeClr val="tx1"/>
                </a:solidFill>
                <a:effectLst/>
                <a:latin typeface="+mn-lt"/>
                <a:ea typeface="+mn-ea"/>
                <a:cs typeface="+mn-cs"/>
              </a:rPr>
              <a:t>カメラを設置し、健常者の人の動きのデータと比較分析することで、転倒動作や長時間不在などの異常を検知し、医療従事者に通知することができます。</a:t>
            </a:r>
            <a:endParaRPr kumimoji="1"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また、</a:t>
            </a:r>
            <a:r>
              <a:rPr kumimoji="1" lang="en-US" altLang="ja-JP" sz="1200" kern="1200" dirty="0">
                <a:solidFill>
                  <a:schemeClr val="tx1"/>
                </a:solidFill>
                <a:effectLst/>
                <a:latin typeface="+mn-lt"/>
                <a:ea typeface="+mn-ea"/>
                <a:cs typeface="+mn-cs"/>
              </a:rPr>
              <a:t>AI</a:t>
            </a:r>
            <a:r>
              <a:rPr kumimoji="1" lang="ja-JP" altLang="ja-JP" sz="1200" kern="1200" dirty="0">
                <a:solidFill>
                  <a:schemeClr val="tx1"/>
                </a:solidFill>
                <a:effectLst/>
                <a:latin typeface="+mn-lt"/>
                <a:ea typeface="+mn-ea"/>
                <a:cs typeface="+mn-cs"/>
              </a:rPr>
              <a:t>カメラはプライバシーに配慮しており、基本的に映像は</a:t>
            </a:r>
            <a:r>
              <a:rPr kumimoji="1" lang="en-US" altLang="ja-JP" sz="1200" kern="1200" dirty="0">
                <a:solidFill>
                  <a:schemeClr val="tx1"/>
                </a:solidFill>
                <a:effectLst/>
                <a:latin typeface="+mn-lt"/>
                <a:ea typeface="+mn-ea"/>
                <a:cs typeface="+mn-cs"/>
              </a:rPr>
              <a:t>AI</a:t>
            </a:r>
            <a:r>
              <a:rPr kumimoji="1" lang="ja-JP" altLang="ja-JP" sz="1200" kern="1200" dirty="0">
                <a:solidFill>
                  <a:schemeClr val="tx1"/>
                </a:solidFill>
                <a:effectLst/>
                <a:latin typeface="+mn-lt"/>
                <a:ea typeface="+mn-ea"/>
                <a:cs typeface="+mn-cs"/>
              </a:rPr>
              <a:t>のみが見守りをしています。</a:t>
            </a:r>
            <a:r>
              <a:rPr kumimoji="1" lang="en-US" altLang="ja-JP" sz="1200" kern="1200" dirty="0">
                <a:solidFill>
                  <a:schemeClr val="tx1"/>
                </a:solidFill>
                <a:effectLst/>
                <a:latin typeface="+mn-lt"/>
                <a:ea typeface="+mn-ea"/>
                <a:cs typeface="+mn-cs"/>
              </a:rPr>
              <a:t>AI</a:t>
            </a:r>
            <a:r>
              <a:rPr kumimoji="1" lang="ja-JP" altLang="ja-JP" sz="1200" kern="1200" dirty="0">
                <a:solidFill>
                  <a:schemeClr val="tx1"/>
                </a:solidFill>
                <a:effectLst/>
                <a:latin typeface="+mn-lt"/>
                <a:ea typeface="+mn-ea"/>
                <a:cs typeface="+mn-cs"/>
              </a:rPr>
              <a:t>が自分で考え、分析することができるため、医療従事者の目となり常に監視することを可能にしています。異常を検知した時は病院や家族に通知し、家族の許可をえた上で、初めて病院から映像を見ることができます。その他にも患者の体温や室温を検知するセンサや簡単な操作で離れた医療従事者とテレビ電話を繋げられる機能を有しており、一般導入に向け開発が進められています。</a:t>
            </a:r>
            <a:r>
              <a:rPr kumimoji="1" lang="en-US" altLang="ja-JP" sz="1200" kern="1200" dirty="0">
                <a:solidFill>
                  <a:schemeClr val="tx1"/>
                </a:solidFill>
                <a:effectLst/>
                <a:latin typeface="+mn-lt"/>
                <a:ea typeface="+mn-ea"/>
                <a:cs typeface="+mn-cs"/>
              </a:rPr>
              <a:t>AI</a:t>
            </a:r>
            <a:r>
              <a:rPr kumimoji="1" lang="ja-JP" altLang="ja-JP" sz="1200" kern="1200" dirty="0">
                <a:solidFill>
                  <a:schemeClr val="tx1"/>
                </a:solidFill>
                <a:effectLst/>
                <a:latin typeface="+mn-lt"/>
                <a:ea typeface="+mn-ea"/>
                <a:cs typeface="+mn-cs"/>
              </a:rPr>
              <a:t>を活用することで、近い未来、在宅医療などのように医療のあり方も変わるでしょう。</a:t>
            </a:r>
          </a:p>
        </p:txBody>
      </p:sp>
      <p:sp>
        <p:nvSpPr>
          <p:cNvPr id="4" name="スライド番号プレースホルダー 3"/>
          <p:cNvSpPr>
            <a:spLocks noGrp="1"/>
          </p:cNvSpPr>
          <p:nvPr>
            <p:ph type="sldNum" sz="quarter" idx="10"/>
          </p:nvPr>
        </p:nvSpPr>
        <p:spPr/>
        <p:txBody>
          <a:bodyPr/>
          <a:lstStyle/>
          <a:p>
            <a:fld id="{5342B1BF-D000-4CA2-8341-22FFC902E93A}" type="slidenum">
              <a:rPr kumimoji="1" lang="ja-JP" altLang="en-US" smtClean="0"/>
              <a:t>30</a:t>
            </a:fld>
            <a:endParaRPr kumimoji="1" lang="ja-JP" altLang="en-US"/>
          </a:p>
        </p:txBody>
      </p:sp>
    </p:spTree>
    <p:extLst>
      <p:ext uri="{BB962C8B-B14F-4D97-AF65-F5344CB8AC3E}">
        <p14:creationId xmlns:p14="http://schemas.microsoft.com/office/powerpoint/2010/main" val="6644151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kern="1200" dirty="0">
                <a:solidFill>
                  <a:schemeClr val="tx1"/>
                </a:solidFill>
                <a:effectLst/>
                <a:latin typeface="+mn-lt"/>
                <a:ea typeface="+mn-ea"/>
                <a:cs typeface="+mn-cs"/>
              </a:rPr>
              <a:t>AI</a:t>
            </a:r>
            <a:r>
              <a:rPr kumimoji="1" lang="ja-JP" altLang="ja-JP" sz="1200" kern="1200" dirty="0">
                <a:solidFill>
                  <a:schemeClr val="tx1"/>
                </a:solidFill>
                <a:effectLst/>
                <a:latin typeface="+mn-lt"/>
                <a:ea typeface="+mn-ea"/>
                <a:cs typeface="+mn-cs"/>
              </a:rPr>
              <a:t>や高機能センサを活用した近未来のショッピングサービスとして</a:t>
            </a:r>
            <a:r>
              <a:rPr kumimoji="1" lang="en-US" altLang="ja-JP" sz="1200" kern="1200" dirty="0">
                <a:solidFill>
                  <a:schemeClr val="tx1"/>
                </a:solidFill>
                <a:effectLst/>
                <a:latin typeface="+mn-lt"/>
                <a:ea typeface="+mn-ea"/>
                <a:cs typeface="+mn-cs"/>
              </a:rPr>
              <a:t>NTT</a:t>
            </a:r>
            <a:r>
              <a:rPr kumimoji="1" lang="ja-JP" altLang="ja-JP" sz="1200" kern="1200" dirty="0">
                <a:solidFill>
                  <a:schemeClr val="tx1"/>
                </a:solidFill>
                <a:effectLst/>
                <a:latin typeface="+mn-lt"/>
                <a:ea typeface="+mn-ea"/>
                <a:cs typeface="+mn-cs"/>
              </a:rPr>
              <a:t>データが研究開発を進める「</a:t>
            </a:r>
            <a:r>
              <a:rPr kumimoji="1" lang="en-US" altLang="ja-JP" sz="1200" kern="1200" dirty="0" err="1">
                <a:solidFill>
                  <a:schemeClr val="tx1"/>
                </a:solidFill>
                <a:effectLst/>
                <a:latin typeface="+mn-lt"/>
                <a:ea typeface="+mn-ea"/>
                <a:cs typeface="+mn-cs"/>
              </a:rPr>
              <a:t>Catch&amp;go</a:t>
            </a:r>
            <a:r>
              <a:rPr kumimoji="1" lang="ja-JP" altLang="ja-JP" sz="1200" kern="1200" dirty="0">
                <a:solidFill>
                  <a:schemeClr val="tx1"/>
                </a:solidFill>
                <a:effectLst/>
                <a:latin typeface="+mn-lt"/>
                <a:ea typeface="+mn-ea"/>
                <a:cs typeface="+mn-cs"/>
              </a:rPr>
              <a:t>」があります。</a:t>
            </a:r>
            <a:endParaRPr kumimoji="1"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このサービスは</a:t>
            </a:r>
            <a:r>
              <a:rPr kumimoji="1" lang="ja-JP" altLang="en-US" sz="1200" kern="1200" dirty="0">
                <a:solidFill>
                  <a:schemeClr val="tx1"/>
                </a:solidFill>
                <a:effectLst/>
                <a:latin typeface="+mn-lt"/>
                <a:ea typeface="+mn-ea"/>
                <a:cs typeface="+mn-cs"/>
              </a:rPr>
              <a:t>「</a:t>
            </a:r>
            <a:r>
              <a:rPr kumimoji="1" lang="ja-JP" altLang="ja-JP" sz="1200" kern="1200" dirty="0">
                <a:solidFill>
                  <a:schemeClr val="tx1"/>
                </a:solidFill>
                <a:effectLst/>
                <a:latin typeface="+mn-lt"/>
                <a:ea typeface="+mn-ea"/>
                <a:cs typeface="+mn-cs"/>
              </a:rPr>
              <a:t>スマホ一つ</a:t>
            </a:r>
            <a:r>
              <a:rPr kumimoji="1" lang="ja-JP" altLang="en-US" sz="1200" kern="1200" dirty="0">
                <a:solidFill>
                  <a:schemeClr val="tx1"/>
                </a:solidFill>
                <a:effectLst/>
                <a:latin typeface="+mn-lt"/>
                <a:ea typeface="+mn-ea"/>
                <a:cs typeface="+mn-cs"/>
              </a:rPr>
              <a:t>さえ</a:t>
            </a:r>
            <a:r>
              <a:rPr kumimoji="1" lang="ja-JP" altLang="ja-JP" sz="1200" kern="1200" dirty="0">
                <a:solidFill>
                  <a:schemeClr val="tx1"/>
                </a:solidFill>
                <a:effectLst/>
                <a:latin typeface="+mn-lt"/>
                <a:ea typeface="+mn-ea"/>
                <a:cs typeface="+mn-cs"/>
              </a:rPr>
              <a:t>携えて店内に入</a:t>
            </a:r>
            <a:r>
              <a:rPr kumimoji="1" lang="ja-JP" altLang="en-US" sz="1200" kern="1200" dirty="0">
                <a:solidFill>
                  <a:schemeClr val="tx1"/>
                </a:solidFill>
                <a:effectLst/>
                <a:latin typeface="+mn-lt"/>
                <a:ea typeface="+mn-ea"/>
                <a:cs typeface="+mn-cs"/>
              </a:rPr>
              <a:t>れば</a:t>
            </a:r>
            <a:r>
              <a:rPr kumimoji="1" lang="ja-JP" altLang="ja-JP" sz="1200" kern="1200" dirty="0">
                <a:solidFill>
                  <a:schemeClr val="tx1"/>
                </a:solidFill>
                <a:effectLst/>
                <a:latin typeface="+mn-lt"/>
                <a:ea typeface="+mn-ea"/>
                <a:cs typeface="+mn-cs"/>
              </a:rPr>
              <a:t>、商品を手に取り、退店する</a:t>
            </a:r>
            <a:r>
              <a:rPr kumimoji="1" lang="ja-JP" altLang="en-US" sz="1200" kern="1200" dirty="0">
                <a:solidFill>
                  <a:schemeClr val="tx1"/>
                </a:solidFill>
                <a:effectLst/>
                <a:latin typeface="+mn-lt"/>
                <a:ea typeface="+mn-ea"/>
                <a:cs typeface="+mn-cs"/>
              </a:rPr>
              <a:t>だけで決済が完了する」</a:t>
            </a:r>
            <a:r>
              <a:rPr kumimoji="1" lang="ja-JP" altLang="ja-JP" sz="1200" kern="1200" dirty="0">
                <a:solidFill>
                  <a:schemeClr val="tx1"/>
                </a:solidFill>
                <a:effectLst/>
                <a:latin typeface="+mn-lt"/>
                <a:ea typeface="+mn-ea"/>
                <a:cs typeface="+mn-cs"/>
              </a:rPr>
              <a:t>という簡単かつスムーズな動作でのショッピングを実現しています。</a:t>
            </a:r>
            <a:endParaRPr kumimoji="1"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仕組みとして天井に取り付けられた複数の</a:t>
            </a:r>
            <a:r>
              <a:rPr kumimoji="1" lang="en-US" altLang="ja-JP" sz="1200" kern="1200" dirty="0">
                <a:solidFill>
                  <a:schemeClr val="tx1"/>
                </a:solidFill>
                <a:effectLst/>
                <a:latin typeface="+mn-lt"/>
                <a:ea typeface="+mn-ea"/>
                <a:cs typeface="+mn-cs"/>
              </a:rPr>
              <a:t>AI</a:t>
            </a:r>
            <a:r>
              <a:rPr kumimoji="1" lang="ja-JP" altLang="ja-JP" sz="1200" kern="1200" dirty="0">
                <a:solidFill>
                  <a:schemeClr val="tx1"/>
                </a:solidFill>
                <a:effectLst/>
                <a:latin typeface="+mn-lt"/>
                <a:ea typeface="+mn-ea"/>
                <a:cs typeface="+mn-cs"/>
              </a:rPr>
              <a:t>カメラに加え、陳列棚の重量センサなどを活用し、入店から退店までのお客様の動きを正確に分析し、把握します。</a:t>
            </a:r>
            <a:endParaRPr kumimoji="1"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一度手にとった商品をキャンセルして棚に戻すなどの動作も正確に捉えることで、お客様がどの商品を選択したかを把握し、</a:t>
            </a:r>
            <a:endParaRPr kumimoji="1"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退店時にそれらのデータを電子決済サービスと連携することでお会計を自動で済ませることができます。</a:t>
            </a:r>
            <a:endParaRPr kumimoji="1"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したがって、レジ等での人手不足を解消することができる上に、お客様の利便性を高めることが可能になります。</a:t>
            </a:r>
            <a:endParaRPr kumimoji="1"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現在はコンビニなど小売業向けに開発を進めているサービスで、アメリカでは同様のサービスである「</a:t>
            </a:r>
            <a:r>
              <a:rPr kumimoji="1" lang="en-US" altLang="ja-JP" sz="1200" kern="1200" dirty="0">
                <a:solidFill>
                  <a:schemeClr val="tx1"/>
                </a:solidFill>
                <a:effectLst/>
                <a:latin typeface="+mn-lt"/>
                <a:ea typeface="+mn-ea"/>
                <a:cs typeface="+mn-cs"/>
              </a:rPr>
              <a:t>Amazon go</a:t>
            </a:r>
            <a:r>
              <a:rPr kumimoji="1" lang="ja-JP" altLang="ja-JP" sz="1200" kern="1200" dirty="0">
                <a:solidFill>
                  <a:schemeClr val="tx1"/>
                </a:solidFill>
                <a:effectLst/>
                <a:latin typeface="+mn-lt"/>
                <a:ea typeface="+mn-ea"/>
                <a:cs typeface="+mn-cs"/>
              </a:rPr>
              <a:t>」が実際に</a:t>
            </a:r>
            <a:r>
              <a:rPr kumimoji="1" lang="ja-JP" altLang="en-US" sz="1200" kern="1200" dirty="0">
                <a:solidFill>
                  <a:schemeClr val="tx1"/>
                </a:solidFill>
                <a:effectLst/>
                <a:latin typeface="+mn-lt"/>
                <a:ea typeface="+mn-ea"/>
                <a:cs typeface="+mn-cs"/>
              </a:rPr>
              <a:t>導入</a:t>
            </a:r>
            <a:r>
              <a:rPr kumimoji="1" lang="ja-JP" altLang="ja-JP" sz="1200" kern="1200" dirty="0">
                <a:solidFill>
                  <a:schemeClr val="tx1"/>
                </a:solidFill>
                <a:effectLst/>
                <a:latin typeface="+mn-lt"/>
                <a:ea typeface="+mn-ea"/>
                <a:cs typeface="+mn-cs"/>
              </a:rPr>
              <a:t>実現しています。</a:t>
            </a:r>
            <a:endParaRPr kumimoji="1"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日本でも近い将来、無人コンビニでレジに並ばずに商品を購入できるようになるかもしれません。</a:t>
            </a:r>
          </a:p>
          <a:p>
            <a:endParaRPr kumimoji="1" lang="ja-JP" altLang="en-US" dirty="0"/>
          </a:p>
        </p:txBody>
      </p:sp>
      <p:sp>
        <p:nvSpPr>
          <p:cNvPr id="4" name="スライド番号プレースホルダー 3"/>
          <p:cNvSpPr>
            <a:spLocks noGrp="1"/>
          </p:cNvSpPr>
          <p:nvPr>
            <p:ph type="sldNum" sz="quarter" idx="10"/>
          </p:nvPr>
        </p:nvSpPr>
        <p:spPr/>
        <p:txBody>
          <a:bodyPr/>
          <a:lstStyle/>
          <a:p>
            <a:fld id="{5342B1BF-D000-4CA2-8341-22FFC902E93A}" type="slidenum">
              <a:rPr kumimoji="1" lang="ja-JP" altLang="en-US" smtClean="0"/>
              <a:t>31</a:t>
            </a:fld>
            <a:endParaRPr kumimoji="1" lang="ja-JP" altLang="en-US"/>
          </a:p>
        </p:txBody>
      </p:sp>
    </p:spTree>
    <p:extLst>
      <p:ext uri="{BB962C8B-B14F-4D97-AF65-F5344CB8AC3E}">
        <p14:creationId xmlns:p14="http://schemas.microsoft.com/office/powerpoint/2010/main" val="8980318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87313" indent="-87313">
              <a:lnSpc>
                <a:spcPct val="110000"/>
              </a:lnSpc>
              <a:buFont typeface="Wingdings" panose="05000000000000000000" pitchFamily="2" charset="2"/>
              <a:buChar char="u"/>
            </a:pPr>
            <a:r>
              <a:rPr lang="ja-JP" altLang="en-US"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スマホひとつを携えて店舗に入るだけで簡単かつスムーズな商品の決済を可能に</a:t>
            </a:r>
            <a:endParaRPr lang="en-US" altLang="ja-JP"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87313" indent="-87313">
              <a:lnSpc>
                <a:spcPct val="110000"/>
              </a:lnSpc>
              <a:buFont typeface="Wingdings" panose="05000000000000000000" pitchFamily="2" charset="2"/>
              <a:buChar char="u"/>
            </a:pPr>
            <a:r>
              <a:rPr lang="ja-JP" altLang="en-US"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いったん店に入ってしまえば、行動は店内に設置された各種センサーで常に追跡され、自身に紐付けられた</a:t>
            </a:r>
            <a:r>
              <a:rPr lang="en-US" altLang="ja-JP"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Amazon.com</a:t>
            </a:r>
            <a:r>
              <a:rPr lang="ja-JP" altLang="en-US"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アカウントに対して会計処理が進む</a:t>
            </a:r>
            <a:endParaRPr lang="en-US" altLang="ja-JP"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87313" indent="-87313">
              <a:lnSpc>
                <a:spcPct val="110000"/>
              </a:lnSpc>
              <a:buFont typeface="Wingdings" panose="05000000000000000000" pitchFamily="2" charset="2"/>
              <a:buChar char="u"/>
            </a:pPr>
            <a:r>
              <a:rPr lang="en-US" altLang="ja-JP"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Just Walk Out </a:t>
            </a:r>
            <a:r>
              <a:rPr lang="ja-JP" altLang="en-US"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技術</a:t>
            </a:r>
            <a:endParaRPr lang="en-US" altLang="ja-JP"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dirty="0">
                <a:effectLst/>
              </a:rPr>
              <a:t>ディープラーニング・アルゴリズムにより人の動きをトラッキングし、一度手に取った商品をキャンセルして棚に戻したりする動作なども正確に捉えます。</a:t>
            </a:r>
            <a:endParaRPr lang="en-US" altLang="ja-JP" dirty="0">
              <a:effectLst/>
            </a:endParaRPr>
          </a:p>
          <a:p>
            <a:r>
              <a:rPr lang="ja-JP" altLang="en-US" dirty="0">
                <a:effectLst/>
              </a:rPr>
              <a:t>店内の天井にはいくつものカメラが取り付けられており、これにより全ての来店客の動きを把握</a:t>
            </a:r>
            <a:endParaRPr lang="en-US" altLang="ja-JP" dirty="0">
              <a:effectLst/>
            </a:endParaRPr>
          </a:p>
          <a:p>
            <a:endParaRPr kumimoji="1" lang="en-US" altLang="ja-JP" dirty="0">
              <a:effectLst/>
            </a:endParaRPr>
          </a:p>
          <a:p>
            <a:r>
              <a:rPr lang="ja-JP" altLang="en-US" dirty="0">
                <a:effectLst/>
              </a:rPr>
              <a:t>店舗経営者にとって悩みのひとつである人手不足を解決することができる上に、利用客の利便性を高めることができます</a:t>
            </a:r>
            <a:endParaRPr kumimoji="1" lang="en-US" altLang="ja-JP" dirty="0"/>
          </a:p>
          <a:p>
            <a:pPr marL="87313" indent="-87313">
              <a:lnSpc>
                <a:spcPct val="110000"/>
              </a:lnSpc>
              <a:buFont typeface="Wingdings" panose="05000000000000000000" pitchFamily="2" charset="2"/>
              <a:buChar char="u"/>
            </a:pPr>
            <a:endParaRPr lang="ja-JP" altLang="en-US"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32</a:t>
            </a:fld>
            <a:endParaRPr kumimoji="1" lang="ja-JP" altLang="en-US"/>
          </a:p>
        </p:txBody>
      </p:sp>
    </p:spTree>
    <p:extLst>
      <p:ext uri="{BB962C8B-B14F-4D97-AF65-F5344CB8AC3E}">
        <p14:creationId xmlns:p14="http://schemas.microsoft.com/office/powerpoint/2010/main" val="35774020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未来の</a:t>
            </a:r>
            <a:r>
              <a:rPr kumimoji="1" lang="en-US" altLang="ja-JP" sz="1200" kern="1200" dirty="0">
                <a:solidFill>
                  <a:schemeClr val="tx1"/>
                </a:solidFill>
                <a:effectLst/>
                <a:latin typeface="+mn-lt"/>
                <a:ea typeface="+mn-ea"/>
                <a:cs typeface="+mn-cs"/>
              </a:rPr>
              <a:t>AI</a:t>
            </a:r>
            <a:r>
              <a:rPr kumimoji="1" lang="ja-JP" altLang="ja-JP" sz="1200" kern="1200" dirty="0">
                <a:solidFill>
                  <a:schemeClr val="tx1"/>
                </a:solidFill>
                <a:effectLst/>
                <a:latin typeface="+mn-lt"/>
                <a:ea typeface="+mn-ea"/>
                <a:cs typeface="+mn-cs"/>
              </a:rPr>
              <a:t>技術として自動運転が注目されています。</a:t>
            </a:r>
          </a:p>
          <a:p>
            <a:r>
              <a:rPr kumimoji="1" lang="ja-JP" altLang="ja-JP" sz="1200" kern="1200" dirty="0">
                <a:solidFill>
                  <a:schemeClr val="tx1"/>
                </a:solidFill>
                <a:effectLst/>
                <a:latin typeface="+mn-lt"/>
                <a:ea typeface="+mn-ea"/>
                <a:cs typeface="+mn-cs"/>
              </a:rPr>
              <a:t>「自動運転」という言葉は皆さんも一同は聞いたことがあるのではないでしょうか。自動運転とは大きく５段階にレベル分けされています。レベル０を運転の自動化が無い段階とし、レベル１は運転支援、レベル２は緊急ブレーキなどのアシスト運転、レベル３は車線維持や走行制御など運転手が操作することで一部の自動化が可能である部分自動運転、レベル４では車両が全ての機能を操作できるが制御は運転手が行うという高度自動運転、レベル５は車両の全ての機能操作からその制御までを自動で行うという完全自動運転と水準化されています。現在、販売されている自動運転搭載車はこれらの段階のレベル２に該当していると言われています。</a:t>
            </a:r>
          </a:p>
          <a:p>
            <a:r>
              <a:rPr kumimoji="1" lang="ja-JP" altLang="ja-JP" sz="1200" kern="1200" dirty="0">
                <a:solidFill>
                  <a:schemeClr val="tx1"/>
                </a:solidFill>
                <a:effectLst/>
                <a:latin typeface="+mn-lt"/>
                <a:ea typeface="+mn-ea"/>
                <a:cs typeface="+mn-cs"/>
              </a:rPr>
              <a:t>この自動運転には</a:t>
            </a:r>
            <a:r>
              <a:rPr kumimoji="1" lang="en-US" altLang="ja-JP" sz="1200" kern="1200" dirty="0">
                <a:solidFill>
                  <a:schemeClr val="tx1"/>
                </a:solidFill>
                <a:effectLst/>
                <a:latin typeface="+mn-lt"/>
                <a:ea typeface="+mn-ea"/>
                <a:cs typeface="+mn-cs"/>
              </a:rPr>
              <a:t>AI</a:t>
            </a:r>
            <a:r>
              <a:rPr kumimoji="1" lang="ja-JP" altLang="ja-JP" sz="1200" kern="1200" dirty="0">
                <a:solidFill>
                  <a:schemeClr val="tx1"/>
                </a:solidFill>
                <a:effectLst/>
                <a:latin typeface="+mn-lt"/>
                <a:ea typeface="+mn-ea"/>
                <a:cs typeface="+mn-cs"/>
              </a:rPr>
              <a:t>技術が必要不可欠であります。例えば、現在実現している踏み間違い時自動ブレーキアシスト機能や高速道路等での同一車線自動運転アシスト機能などは複数のセンサーカメラで周囲の環境を分析し、危険と判断されれば自動で動作し、運転をアシストします。ここでは画像認証機能や大量のデータ分析に</a:t>
            </a:r>
            <a:r>
              <a:rPr kumimoji="1" lang="en-US" altLang="ja-JP" sz="1200" kern="1200" dirty="0">
                <a:solidFill>
                  <a:schemeClr val="tx1"/>
                </a:solidFill>
                <a:effectLst/>
                <a:latin typeface="+mn-lt"/>
                <a:ea typeface="+mn-ea"/>
                <a:cs typeface="+mn-cs"/>
              </a:rPr>
              <a:t>AI</a:t>
            </a:r>
            <a:r>
              <a:rPr kumimoji="1" lang="ja-JP" altLang="ja-JP" sz="1200" kern="1200" dirty="0">
                <a:solidFill>
                  <a:schemeClr val="tx1"/>
                </a:solidFill>
                <a:effectLst/>
                <a:latin typeface="+mn-lt"/>
                <a:ea typeface="+mn-ea"/>
                <a:cs typeface="+mn-cs"/>
              </a:rPr>
              <a:t>が活用されています。しかしこのデータ通信のセキュリティ問題やデータにない危険パターンへの対応、また高頻度なアップデートが必要な点など、実現に向けた課題が存在し、各自動車メーカーが完全自動運転に向けて、日々研究を進めています。</a:t>
            </a:r>
          </a:p>
          <a:p>
            <a:r>
              <a:rPr kumimoji="1" lang="ja-JP" altLang="ja-JP" sz="1200" kern="1200" dirty="0">
                <a:solidFill>
                  <a:schemeClr val="tx1"/>
                </a:solidFill>
                <a:effectLst/>
                <a:latin typeface="+mn-lt"/>
                <a:ea typeface="+mn-ea"/>
                <a:cs typeface="+mn-cs"/>
              </a:rPr>
              <a:t>各社、完全自動運転に向けた研究発表として、</a:t>
            </a:r>
            <a:r>
              <a:rPr kumimoji="1" lang="en-US" altLang="ja-JP" sz="1200" kern="1200" dirty="0">
                <a:solidFill>
                  <a:schemeClr val="tx1"/>
                </a:solidFill>
                <a:effectLst/>
                <a:latin typeface="+mn-lt"/>
                <a:ea typeface="+mn-ea"/>
                <a:cs typeface="+mn-cs"/>
              </a:rPr>
              <a:t>2025</a:t>
            </a:r>
            <a:r>
              <a:rPr kumimoji="1" lang="ja-JP" altLang="ja-JP" sz="1200" kern="1200" dirty="0">
                <a:solidFill>
                  <a:schemeClr val="tx1"/>
                </a:solidFill>
                <a:effectLst/>
                <a:latin typeface="+mn-lt"/>
                <a:ea typeface="+mn-ea"/>
                <a:cs typeface="+mn-cs"/>
              </a:rPr>
              <a:t>年にはレベル４程度の自動運転車の実用化を検討しており、数十年後には無人タクシーや無人走行バスなどが当たり前の世界となっているかもしれません。</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5342B1BF-D000-4CA2-8341-22FFC902E93A}" type="slidenum">
              <a:rPr kumimoji="1" lang="ja-JP" altLang="en-US" smtClean="0"/>
              <a:t>33</a:t>
            </a:fld>
            <a:endParaRPr kumimoji="1" lang="ja-JP" altLang="en-US"/>
          </a:p>
        </p:txBody>
      </p:sp>
    </p:spTree>
    <p:extLst>
      <p:ext uri="{BB962C8B-B14F-4D97-AF65-F5344CB8AC3E}">
        <p14:creationId xmlns:p14="http://schemas.microsoft.com/office/powerpoint/2010/main" val="32439847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AI</a:t>
            </a:r>
            <a:r>
              <a:rPr kumimoji="1" lang="ja-JP" altLang="en-US" dirty="0"/>
              <a:t>技術と、</a:t>
            </a:r>
            <a:r>
              <a:rPr kumimoji="1" lang="en-US" altLang="ja-JP" dirty="0"/>
              <a:t>AI</a:t>
            </a:r>
            <a:r>
              <a:rPr kumimoji="1" lang="ja-JP" altLang="en-US" dirty="0"/>
              <a:t>を活用した商品・サービスは非常に速いペースで進化しています。</a:t>
            </a:r>
          </a:p>
          <a:p>
            <a:r>
              <a:rPr kumimoji="1" lang="ja-JP" altLang="en-US" dirty="0"/>
              <a:t>また、その活用の幅は多岐に渡り、今後も様々な領域で</a:t>
            </a:r>
            <a:r>
              <a:rPr kumimoji="1" lang="en-US" altLang="ja-JP" dirty="0"/>
              <a:t>AI</a:t>
            </a:r>
            <a:r>
              <a:rPr kumimoji="1" lang="ja-JP" altLang="en-US" dirty="0"/>
              <a:t>が活用されていくことでしょう。</a:t>
            </a:r>
          </a:p>
          <a:p>
            <a:r>
              <a:rPr kumimoji="1" lang="en-US" altLang="ja-JP" dirty="0"/>
              <a:t>AI</a:t>
            </a:r>
            <a:r>
              <a:rPr kumimoji="1" lang="ja-JP" altLang="en-US" dirty="0"/>
              <a:t>は私たちの生活を豊かにするだけでなく、介護問題や人手不足といった社会課題の解決にも貢献することができる技術です。</a:t>
            </a:r>
            <a:endParaRPr kumimoji="1" lang="en-US" altLang="ja-JP" dirty="0"/>
          </a:p>
          <a:p>
            <a:endParaRPr kumimoji="1" lang="en-US" altLang="ja-JP" dirty="0"/>
          </a:p>
          <a:p>
            <a:r>
              <a:rPr kumimoji="1" lang="ja-JP" altLang="en-US" dirty="0"/>
              <a:t>２回目以降の講義では、</a:t>
            </a:r>
            <a:r>
              <a:rPr kumimoji="1" lang="en-US" altLang="ja-JP" dirty="0"/>
              <a:t>AI</a:t>
            </a:r>
            <a:r>
              <a:rPr kumimoji="1" lang="ja-JP" altLang="en-US" dirty="0"/>
              <a:t>・</a:t>
            </a:r>
            <a:r>
              <a:rPr kumimoji="1" lang="en-US" altLang="ja-JP" dirty="0"/>
              <a:t>ICT</a:t>
            </a:r>
            <a:r>
              <a:rPr kumimoji="1" lang="ja-JP" altLang="en-US" dirty="0"/>
              <a:t>に関する基礎的な知識、及び実際の企業で利用されている事例などをまじえて</a:t>
            </a:r>
            <a:r>
              <a:rPr kumimoji="1" lang="en-US" altLang="ja-JP" dirty="0"/>
              <a:t>AI</a:t>
            </a:r>
            <a:r>
              <a:rPr kumimoji="1" lang="ja-JP" altLang="en-US" dirty="0"/>
              <a:t>リテラシーを学んでいきます</a:t>
            </a:r>
            <a:endParaRPr kumimoji="1" lang="en-US" altLang="ja-JP" dirty="0"/>
          </a:p>
          <a:p>
            <a:r>
              <a:rPr kumimoji="1" lang="ja-JP" altLang="en-US" dirty="0"/>
              <a:t>２回目は、急速に進んでいる働き方改革や</a:t>
            </a:r>
            <a:r>
              <a:rPr kumimoji="1" lang="en-US" altLang="ja-JP" dirty="0"/>
              <a:t>DX</a:t>
            </a:r>
            <a:r>
              <a:rPr kumimoji="1" lang="ja-JP" altLang="en-US" dirty="0"/>
              <a:t>について、またそれを支える</a:t>
            </a:r>
            <a:r>
              <a:rPr kumimoji="1" lang="en-US" altLang="ja-JP" dirty="0"/>
              <a:t>AI/ICT</a:t>
            </a:r>
            <a:r>
              <a:rPr kumimoji="1" lang="ja-JP" altLang="en-US" dirty="0"/>
              <a:t>技術を学んでいきましょう。ありがとうございました</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5342B1BF-D000-4CA2-8341-22FFC902E93A}" type="slidenum">
              <a:rPr kumimoji="1" lang="ja-JP" altLang="en-US" smtClean="0"/>
              <a:t>34</a:t>
            </a:fld>
            <a:endParaRPr kumimoji="1" lang="ja-JP" altLang="en-US"/>
          </a:p>
        </p:txBody>
      </p:sp>
    </p:spTree>
    <p:extLst>
      <p:ext uri="{BB962C8B-B14F-4D97-AF65-F5344CB8AC3E}">
        <p14:creationId xmlns:p14="http://schemas.microsoft.com/office/powerpoint/2010/main" val="1572284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b="1" i="0" dirty="0">
                <a:solidFill>
                  <a:srgbClr val="202122"/>
                </a:solidFill>
                <a:effectLst/>
                <a:latin typeface="Arial" panose="020B0604020202020204" pitchFamily="34" charset="0"/>
              </a:rPr>
              <a:t>G7</a:t>
            </a:r>
            <a:r>
              <a:rPr lang="ja-JP" altLang="en-US" b="0" i="0" dirty="0">
                <a:solidFill>
                  <a:srgbClr val="202122"/>
                </a:solidFill>
                <a:effectLst/>
                <a:latin typeface="Arial" panose="020B0604020202020204" pitchFamily="34" charset="0"/>
              </a:rPr>
              <a:t>（ジーセブン）は、</a:t>
            </a:r>
            <a:r>
              <a:rPr lang="ja-JP" altLang="en-US" b="0" i="0" u="none" strike="noStrike" dirty="0">
                <a:solidFill>
                  <a:srgbClr val="0B0080"/>
                </a:solidFill>
                <a:effectLst/>
                <a:latin typeface="Arial" panose="020B0604020202020204" pitchFamily="34" charset="0"/>
                <a:hlinkClick r:id="rId3" tooltip="英語"/>
              </a:rPr>
              <a:t>英語</a:t>
            </a:r>
            <a:r>
              <a:rPr lang="en-US" altLang="ja-JP" b="0" i="0" dirty="0">
                <a:solidFill>
                  <a:srgbClr val="202122"/>
                </a:solidFill>
                <a:effectLst/>
                <a:latin typeface="Arial" panose="020B0604020202020204" pitchFamily="34" charset="0"/>
              </a:rPr>
              <a:t>: Group of Seven </a:t>
            </a:r>
            <a:r>
              <a:rPr lang="ja-JP" altLang="en-US" b="0" i="0" dirty="0">
                <a:solidFill>
                  <a:srgbClr val="202122"/>
                </a:solidFill>
                <a:effectLst/>
                <a:latin typeface="Arial" panose="020B0604020202020204" pitchFamily="34" charset="0"/>
              </a:rPr>
              <a:t>の略で、</a:t>
            </a:r>
            <a:r>
              <a:rPr lang="ja-JP" altLang="en-US" b="0" i="0" u="none" strike="noStrike" dirty="0">
                <a:solidFill>
                  <a:srgbClr val="0B0080"/>
                </a:solidFill>
                <a:effectLst/>
                <a:latin typeface="Arial" panose="020B0604020202020204" pitchFamily="34" charset="0"/>
                <a:hlinkClick r:id="rId4" tooltip="フランス"/>
              </a:rPr>
              <a:t>フランス</a:t>
            </a:r>
            <a:r>
              <a:rPr lang="ja-JP" altLang="en-US" b="0" i="0" dirty="0">
                <a:solidFill>
                  <a:srgbClr val="202122"/>
                </a:solidFill>
                <a:effectLst/>
                <a:latin typeface="Arial" panose="020B0604020202020204" pitchFamily="34" charset="0"/>
              </a:rPr>
              <a:t>、</a:t>
            </a:r>
            <a:r>
              <a:rPr lang="ja-JP" altLang="en-US" b="0" i="0" u="none" strike="noStrike" dirty="0">
                <a:solidFill>
                  <a:srgbClr val="0B0080"/>
                </a:solidFill>
                <a:effectLst/>
                <a:latin typeface="Arial" panose="020B0604020202020204" pitchFamily="34" charset="0"/>
                <a:hlinkClick r:id="rId5" tooltip="アメリカ合衆国"/>
              </a:rPr>
              <a:t>アメリカ</a:t>
            </a:r>
            <a:r>
              <a:rPr lang="ja-JP" altLang="en-US" b="0" i="0" dirty="0">
                <a:solidFill>
                  <a:srgbClr val="202122"/>
                </a:solidFill>
                <a:effectLst/>
                <a:latin typeface="Arial" panose="020B0604020202020204" pitchFamily="34" charset="0"/>
              </a:rPr>
              <a:t>、</a:t>
            </a:r>
            <a:r>
              <a:rPr lang="ja-JP" altLang="en-US" b="0" i="0" u="none" strike="noStrike" dirty="0">
                <a:solidFill>
                  <a:srgbClr val="0B0080"/>
                </a:solidFill>
                <a:effectLst/>
                <a:latin typeface="Arial" panose="020B0604020202020204" pitchFamily="34" charset="0"/>
                <a:hlinkClick r:id="rId6" tooltip="イギリス"/>
              </a:rPr>
              <a:t>イギリス</a:t>
            </a:r>
            <a:r>
              <a:rPr lang="ja-JP" altLang="en-US" b="0" i="0" dirty="0">
                <a:solidFill>
                  <a:srgbClr val="202122"/>
                </a:solidFill>
                <a:effectLst/>
                <a:latin typeface="Arial" panose="020B0604020202020204" pitchFamily="34" charset="0"/>
              </a:rPr>
              <a:t>、</a:t>
            </a:r>
            <a:r>
              <a:rPr lang="ja-JP" altLang="en-US" b="0" i="0" u="none" strike="noStrike" dirty="0">
                <a:solidFill>
                  <a:srgbClr val="0B0080"/>
                </a:solidFill>
                <a:effectLst/>
                <a:latin typeface="Arial" panose="020B0604020202020204" pitchFamily="34" charset="0"/>
                <a:hlinkClick r:id="rId7" tooltip="ドイツ"/>
              </a:rPr>
              <a:t>ドイツ</a:t>
            </a:r>
            <a:r>
              <a:rPr lang="ja-JP" altLang="en-US" b="0" i="0" dirty="0">
                <a:solidFill>
                  <a:srgbClr val="202122"/>
                </a:solidFill>
                <a:effectLst/>
                <a:latin typeface="Arial" panose="020B0604020202020204" pitchFamily="34" charset="0"/>
              </a:rPr>
              <a:t>、</a:t>
            </a:r>
            <a:r>
              <a:rPr lang="ja-JP" altLang="en-US" b="0" i="0" u="none" strike="noStrike" dirty="0">
                <a:solidFill>
                  <a:srgbClr val="0B0080"/>
                </a:solidFill>
                <a:effectLst/>
                <a:latin typeface="Arial" panose="020B0604020202020204" pitchFamily="34" charset="0"/>
                <a:hlinkClick r:id="rId8" tooltip="日本"/>
              </a:rPr>
              <a:t>日本</a:t>
            </a:r>
            <a:r>
              <a:rPr lang="ja-JP" altLang="en-US" b="0" i="0" dirty="0">
                <a:solidFill>
                  <a:srgbClr val="202122"/>
                </a:solidFill>
                <a:effectLst/>
                <a:latin typeface="Arial" panose="020B0604020202020204" pitchFamily="34" charset="0"/>
              </a:rPr>
              <a:t>、</a:t>
            </a:r>
            <a:r>
              <a:rPr lang="ja-JP" altLang="en-US" b="0" i="0" u="none" strike="noStrike" dirty="0">
                <a:solidFill>
                  <a:srgbClr val="0B0080"/>
                </a:solidFill>
                <a:effectLst/>
                <a:latin typeface="Arial" panose="020B0604020202020204" pitchFamily="34" charset="0"/>
                <a:hlinkClick r:id="rId9" tooltip="イタリア"/>
              </a:rPr>
              <a:t>イタリア</a:t>
            </a:r>
            <a:r>
              <a:rPr lang="ja-JP" altLang="en-US" b="0" i="0" dirty="0">
                <a:solidFill>
                  <a:srgbClr val="202122"/>
                </a:solidFill>
                <a:effectLst/>
                <a:latin typeface="Arial" panose="020B0604020202020204" pitchFamily="34" charset="0"/>
              </a:rPr>
              <a:t>、</a:t>
            </a:r>
            <a:r>
              <a:rPr lang="ja-JP" altLang="en-US" b="0" i="0" u="none" strike="noStrike" dirty="0">
                <a:solidFill>
                  <a:srgbClr val="0B0080"/>
                </a:solidFill>
                <a:effectLst/>
                <a:latin typeface="Arial" panose="020B0604020202020204" pitchFamily="34" charset="0"/>
                <a:hlinkClick r:id="rId10" tooltip="カナダ"/>
              </a:rPr>
              <a:t>カナダ</a:t>
            </a:r>
            <a:r>
              <a:rPr lang="ja-JP" altLang="en-US" b="0" i="0" dirty="0">
                <a:solidFill>
                  <a:srgbClr val="202122"/>
                </a:solidFill>
                <a:effectLst/>
                <a:latin typeface="Arial" panose="020B0604020202020204" pitchFamily="34" charset="0"/>
              </a:rPr>
              <a:t>の</a:t>
            </a:r>
            <a:r>
              <a:rPr lang="en-US" altLang="ja-JP" b="0" i="0" dirty="0">
                <a:solidFill>
                  <a:srgbClr val="202122"/>
                </a:solidFill>
                <a:effectLst/>
                <a:latin typeface="Arial" panose="020B0604020202020204" pitchFamily="34" charset="0"/>
              </a:rPr>
              <a:t>7</a:t>
            </a:r>
            <a:r>
              <a:rPr lang="ja-JP" altLang="en-US" b="0" i="0" dirty="0">
                <a:solidFill>
                  <a:srgbClr val="202122"/>
                </a:solidFill>
                <a:effectLst/>
                <a:latin typeface="Arial" panose="020B0604020202020204" pitchFamily="34" charset="0"/>
              </a:rPr>
              <a:t>つ</a:t>
            </a:r>
            <a:r>
              <a:rPr lang="en-US" altLang="ja-JP" b="0" i="0" u="none" strike="noStrike" baseline="30000" dirty="0">
                <a:solidFill>
                  <a:srgbClr val="0B0080"/>
                </a:solidFill>
                <a:effectLst/>
                <a:latin typeface="Arial" panose="020B0604020202020204" pitchFamily="34" charset="0"/>
                <a:hlinkClick r:id="rId11"/>
              </a:rPr>
              <a:t>[1]</a:t>
            </a:r>
            <a:r>
              <a:rPr lang="ja-JP" altLang="en-US" b="0" i="0" dirty="0">
                <a:solidFill>
                  <a:srgbClr val="202122"/>
                </a:solidFill>
                <a:effectLst/>
                <a:latin typeface="Arial" panose="020B0604020202020204" pitchFamily="34" charset="0"/>
              </a:rPr>
              <a:t>の主要な</a:t>
            </a:r>
            <a:r>
              <a:rPr lang="ja-JP" altLang="en-US" b="0" i="0" u="none" strike="noStrike" dirty="0">
                <a:solidFill>
                  <a:srgbClr val="0B0080"/>
                </a:solidFill>
                <a:effectLst/>
                <a:latin typeface="Arial" panose="020B0604020202020204" pitchFamily="34" charset="0"/>
                <a:hlinkClick r:id="rId12" tooltip="先進国"/>
              </a:rPr>
              <a:t>先進国</a:t>
            </a:r>
            <a:r>
              <a:rPr lang="ja-JP" altLang="en-US" b="0" i="0" dirty="0">
                <a:solidFill>
                  <a:srgbClr val="202122"/>
                </a:solidFill>
                <a:effectLst/>
                <a:latin typeface="Arial" panose="020B0604020202020204" pitchFamily="34" charset="0"/>
              </a:rPr>
              <a:t>のことである。</a:t>
            </a:r>
            <a:endParaRPr lang="en-US" altLang="ja-JP" b="0" i="0" dirty="0">
              <a:solidFill>
                <a:srgbClr val="202122"/>
              </a:solidFill>
              <a:effectLst/>
              <a:latin typeface="Arial" panose="020B0604020202020204" pitchFamily="34" charset="0"/>
            </a:endParaRPr>
          </a:p>
          <a:p>
            <a:endParaRPr kumimoji="1" lang="en-US" altLang="ja-JP" b="0" i="0" dirty="0">
              <a:solidFill>
                <a:srgbClr val="202122"/>
              </a:solidFill>
              <a:effectLst/>
              <a:latin typeface="Arial" panose="020B0604020202020204" pitchFamily="34" charset="0"/>
            </a:endParaRPr>
          </a:p>
          <a:p>
            <a:r>
              <a:rPr lang="ja-JP" altLang="en-US" b="1" i="0" dirty="0">
                <a:solidFill>
                  <a:srgbClr val="202122"/>
                </a:solidFill>
                <a:effectLst/>
                <a:latin typeface="Arial" panose="020B0604020202020204" pitchFamily="34" charset="0"/>
              </a:rPr>
              <a:t>経済協力開発機構</a:t>
            </a:r>
            <a:r>
              <a:rPr lang="ja-JP" altLang="en-US" b="0" i="0" dirty="0">
                <a:solidFill>
                  <a:srgbClr val="202122"/>
                </a:solidFill>
                <a:effectLst/>
                <a:latin typeface="Arial" panose="020B0604020202020204" pitchFamily="34" charset="0"/>
              </a:rPr>
              <a:t>（けいざいきょうりょくかいはつきこう）は、</a:t>
            </a:r>
            <a:r>
              <a:rPr lang="ja-JP" altLang="en-US" b="0" i="0" u="none" strike="noStrike" dirty="0">
                <a:solidFill>
                  <a:srgbClr val="0B0080"/>
                </a:solidFill>
                <a:effectLst/>
                <a:latin typeface="Arial" panose="020B0604020202020204" pitchFamily="34" charset="0"/>
                <a:hlinkClick r:id="rId13" tooltip="国際経済"/>
              </a:rPr>
              <a:t>国際経済</a:t>
            </a:r>
            <a:r>
              <a:rPr lang="ja-JP" altLang="en-US" b="0" i="0" dirty="0">
                <a:solidFill>
                  <a:srgbClr val="202122"/>
                </a:solidFill>
                <a:effectLst/>
                <a:latin typeface="Arial" panose="020B0604020202020204" pitchFamily="34" charset="0"/>
              </a:rPr>
              <a:t>全般について協議することを目的とした</a:t>
            </a:r>
            <a:r>
              <a:rPr lang="ja-JP" altLang="en-US" b="0" i="0" u="none" strike="noStrike" dirty="0">
                <a:solidFill>
                  <a:srgbClr val="0B0080"/>
                </a:solidFill>
                <a:effectLst/>
                <a:latin typeface="Arial" panose="020B0604020202020204" pitchFamily="34" charset="0"/>
                <a:hlinkClick r:id="rId14" tooltip="国際機関"/>
              </a:rPr>
              <a:t>国際機関</a:t>
            </a:r>
            <a:r>
              <a:rPr lang="ja-JP" altLang="en-US" b="0" i="0" dirty="0">
                <a:solidFill>
                  <a:srgbClr val="202122"/>
                </a:solidFill>
                <a:effectLst/>
                <a:latin typeface="Arial" panose="020B0604020202020204" pitchFamily="34" charset="0"/>
              </a:rPr>
              <a:t>。</a:t>
            </a:r>
            <a:r>
              <a:rPr lang="ja-JP" altLang="en-US" b="0" i="0" u="none" strike="noStrike" dirty="0">
                <a:solidFill>
                  <a:srgbClr val="0B0080"/>
                </a:solidFill>
                <a:effectLst/>
                <a:latin typeface="Arial" panose="020B0604020202020204" pitchFamily="34" charset="0"/>
                <a:hlinkClick r:id="rId15" tooltip="公用語"/>
              </a:rPr>
              <a:t>公用語</a:t>
            </a:r>
            <a:r>
              <a:rPr lang="ja-JP" altLang="en-US" b="0" i="0" dirty="0">
                <a:solidFill>
                  <a:srgbClr val="202122"/>
                </a:solidFill>
                <a:effectLst/>
                <a:latin typeface="Arial" panose="020B0604020202020204" pitchFamily="34" charset="0"/>
              </a:rPr>
              <a:t>の正式名称は、英語では</a:t>
            </a:r>
            <a:r>
              <a:rPr lang="en-US" altLang="ja-JP" b="0" i="0" dirty="0">
                <a:solidFill>
                  <a:srgbClr val="202122"/>
                </a:solidFill>
                <a:effectLst/>
                <a:latin typeface="Arial" panose="020B0604020202020204" pitchFamily="34" charset="0"/>
              </a:rPr>
              <a:t>"</a:t>
            </a:r>
            <a:r>
              <a:rPr lang="en-US" altLang="ja-JP" b="0" i="0" dirty="0" err="1">
                <a:solidFill>
                  <a:srgbClr val="202122"/>
                </a:solidFill>
                <a:effectLst/>
                <a:latin typeface="Arial" panose="020B0604020202020204" pitchFamily="34" charset="0"/>
              </a:rPr>
              <a:t>Organisation</a:t>
            </a:r>
            <a:r>
              <a:rPr lang="en-US" altLang="ja-JP" b="0" i="0" u="none" strike="noStrike" baseline="30000" dirty="0">
                <a:solidFill>
                  <a:srgbClr val="0B0080"/>
                </a:solidFill>
                <a:effectLst/>
                <a:latin typeface="Arial" panose="020B0604020202020204" pitchFamily="34" charset="0"/>
                <a:hlinkClick r:id="rId16"/>
              </a:rPr>
              <a:t>[1]</a:t>
            </a:r>
            <a:r>
              <a:rPr lang="en-US" altLang="ja-JP" b="0" i="0" dirty="0">
                <a:solidFill>
                  <a:srgbClr val="202122"/>
                </a:solidFill>
                <a:effectLst/>
                <a:latin typeface="Arial" panose="020B0604020202020204" pitchFamily="34" charset="0"/>
              </a:rPr>
              <a:t> for Economic Co-operation and Development"</a:t>
            </a:r>
            <a:r>
              <a:rPr lang="ja-JP" altLang="en-US" b="0" i="0" dirty="0">
                <a:solidFill>
                  <a:srgbClr val="202122"/>
                </a:solidFill>
                <a:effectLst/>
                <a:latin typeface="Arial" panose="020B0604020202020204" pitchFamily="34" charset="0"/>
              </a:rPr>
              <a:t>（イギリス英語表記）、フランス語では</a:t>
            </a:r>
            <a:r>
              <a:rPr lang="en-US" altLang="ja-JP" b="0" i="0" dirty="0">
                <a:solidFill>
                  <a:srgbClr val="202122"/>
                </a:solidFill>
                <a:effectLst/>
                <a:latin typeface="Arial" panose="020B0604020202020204" pitchFamily="34" charset="0"/>
              </a:rPr>
              <a:t>"</a:t>
            </a:r>
            <a:r>
              <a:rPr lang="en-US" altLang="ja-JP" b="0" i="0" dirty="0" err="1">
                <a:solidFill>
                  <a:srgbClr val="202122"/>
                </a:solidFill>
                <a:effectLst/>
                <a:latin typeface="Arial" panose="020B0604020202020204" pitchFamily="34" charset="0"/>
              </a:rPr>
              <a:t>Organisation</a:t>
            </a:r>
            <a:r>
              <a:rPr lang="en-US" altLang="ja-JP" b="0" i="0" dirty="0">
                <a:solidFill>
                  <a:srgbClr val="202122"/>
                </a:solidFill>
                <a:effectLst/>
                <a:latin typeface="Arial" panose="020B0604020202020204" pitchFamily="34" charset="0"/>
              </a:rPr>
              <a:t> de </a:t>
            </a:r>
            <a:r>
              <a:rPr lang="en-US" altLang="ja-JP" b="0" i="0" dirty="0" err="1">
                <a:solidFill>
                  <a:srgbClr val="202122"/>
                </a:solidFill>
                <a:effectLst/>
                <a:latin typeface="Arial" panose="020B0604020202020204" pitchFamily="34" charset="0"/>
              </a:rPr>
              <a:t>Coopération</a:t>
            </a:r>
            <a:r>
              <a:rPr lang="en-US" altLang="ja-JP" b="0" i="0" dirty="0">
                <a:solidFill>
                  <a:srgbClr val="202122"/>
                </a:solidFill>
                <a:effectLst/>
                <a:latin typeface="Arial" panose="020B0604020202020204" pitchFamily="34" charset="0"/>
              </a:rPr>
              <a:t> et de </a:t>
            </a:r>
            <a:r>
              <a:rPr lang="en-US" altLang="ja-JP" b="0" i="0" dirty="0" err="1">
                <a:solidFill>
                  <a:srgbClr val="202122"/>
                </a:solidFill>
                <a:effectLst/>
                <a:latin typeface="Arial" panose="020B0604020202020204" pitchFamily="34" charset="0"/>
              </a:rPr>
              <a:t>Développement</a:t>
            </a:r>
            <a:r>
              <a:rPr lang="en-US" altLang="ja-JP" b="0" i="0" dirty="0">
                <a:solidFill>
                  <a:srgbClr val="202122"/>
                </a:solidFill>
                <a:effectLst/>
                <a:latin typeface="Arial" panose="020B0604020202020204" pitchFamily="34" charset="0"/>
              </a:rPr>
              <a:t> </a:t>
            </a:r>
            <a:r>
              <a:rPr lang="en-US" altLang="ja-JP" b="0" i="0" dirty="0" err="1">
                <a:solidFill>
                  <a:srgbClr val="202122"/>
                </a:solidFill>
                <a:effectLst/>
                <a:latin typeface="Arial" panose="020B0604020202020204" pitchFamily="34" charset="0"/>
              </a:rPr>
              <a:t>Economiques</a:t>
            </a:r>
            <a:r>
              <a:rPr lang="en-US" altLang="ja-JP" b="0" i="0" dirty="0">
                <a:solidFill>
                  <a:srgbClr val="202122"/>
                </a:solidFill>
                <a:effectLst/>
                <a:latin typeface="Arial" panose="020B0604020202020204" pitchFamily="34" charset="0"/>
              </a:rPr>
              <a:t>"</a:t>
            </a:r>
            <a:r>
              <a:rPr lang="ja-JP" altLang="en-US" b="0" i="0" dirty="0">
                <a:solidFill>
                  <a:srgbClr val="202122"/>
                </a:solidFill>
                <a:effectLst/>
                <a:latin typeface="Arial" panose="020B0604020202020204" pitchFamily="34" charset="0"/>
              </a:rPr>
              <a:t>。略称は英語では</a:t>
            </a:r>
            <a:r>
              <a:rPr lang="en-US" altLang="ja-JP" b="1" i="0" dirty="0">
                <a:solidFill>
                  <a:srgbClr val="202122"/>
                </a:solidFill>
                <a:effectLst/>
                <a:latin typeface="Arial" panose="020B0604020202020204" pitchFamily="34" charset="0"/>
              </a:rPr>
              <a:t>OECD</a:t>
            </a:r>
            <a:r>
              <a:rPr lang="ja-JP" altLang="en-US" b="0" i="0" dirty="0">
                <a:solidFill>
                  <a:srgbClr val="202122"/>
                </a:solidFill>
                <a:effectLst/>
                <a:latin typeface="Arial" panose="020B0604020202020204" pitchFamily="34" charset="0"/>
              </a:rPr>
              <a:t>、フランス語では</a:t>
            </a:r>
            <a:r>
              <a:rPr lang="en-US" altLang="ja-JP" b="1" i="0" dirty="0">
                <a:solidFill>
                  <a:srgbClr val="202122"/>
                </a:solidFill>
                <a:effectLst/>
                <a:latin typeface="Arial" panose="020B0604020202020204" pitchFamily="34" charset="0"/>
              </a:rPr>
              <a:t>OCDE</a:t>
            </a:r>
            <a:r>
              <a:rPr lang="ja-JP" altLang="en-US" b="0" i="0" dirty="0">
                <a:solidFill>
                  <a:srgbClr val="202122"/>
                </a:solidFill>
                <a:effectLst/>
                <a:latin typeface="Arial" panose="020B0604020202020204" pitchFamily="34" charset="0"/>
              </a:rPr>
              <a:t>。</a:t>
            </a:r>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9</a:t>
            </a:fld>
            <a:endParaRPr kumimoji="1" lang="ja-JP" altLang="en-US"/>
          </a:p>
        </p:txBody>
      </p:sp>
    </p:spTree>
    <p:extLst>
      <p:ext uri="{BB962C8B-B14F-4D97-AF65-F5344CB8AC3E}">
        <p14:creationId xmlns:p14="http://schemas.microsoft.com/office/powerpoint/2010/main" val="36088750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dirty="0">
                <a:solidFill>
                  <a:srgbClr val="222222"/>
                </a:solidFill>
                <a:effectLst/>
                <a:latin typeface="Noto Sans JP"/>
              </a:rPr>
              <a:t>日本の総合順位の変遷をみると、同年鑑の公表が開始された</a:t>
            </a:r>
            <a:r>
              <a:rPr lang="en-US" altLang="ja-JP" b="0" i="0" dirty="0">
                <a:solidFill>
                  <a:srgbClr val="222222"/>
                </a:solidFill>
                <a:effectLst/>
                <a:latin typeface="Noto Sans JP"/>
              </a:rPr>
              <a:t>1989</a:t>
            </a:r>
            <a:r>
              <a:rPr lang="ja-JP" altLang="en-US" b="0" i="0" dirty="0">
                <a:solidFill>
                  <a:srgbClr val="222222"/>
                </a:solidFill>
                <a:effectLst/>
                <a:latin typeface="Noto Sans JP"/>
              </a:rPr>
              <a:t>年（平成元年）からバブル期終焉（しゅうえん）後の</a:t>
            </a:r>
            <a:r>
              <a:rPr lang="en-US" altLang="ja-JP" b="0" i="0" dirty="0">
                <a:solidFill>
                  <a:srgbClr val="222222"/>
                </a:solidFill>
                <a:effectLst/>
                <a:latin typeface="Noto Sans JP"/>
              </a:rPr>
              <a:t>1992</a:t>
            </a:r>
            <a:r>
              <a:rPr lang="ja-JP" altLang="en-US" b="0" i="0" dirty="0">
                <a:solidFill>
                  <a:srgbClr val="222222"/>
                </a:solidFill>
                <a:effectLst/>
                <a:latin typeface="Noto Sans JP"/>
              </a:rPr>
              <a:t>年まで</a:t>
            </a:r>
            <a:r>
              <a:rPr lang="en-US" altLang="ja-JP" b="0" i="0" dirty="0">
                <a:solidFill>
                  <a:srgbClr val="222222"/>
                </a:solidFill>
                <a:effectLst/>
                <a:latin typeface="Noto Sans JP"/>
              </a:rPr>
              <a:t>1</a:t>
            </a:r>
            <a:r>
              <a:rPr lang="ja-JP" altLang="en-US" b="0" i="0" dirty="0">
                <a:solidFill>
                  <a:srgbClr val="222222"/>
                </a:solidFill>
                <a:effectLst/>
                <a:latin typeface="Noto Sans JP"/>
              </a:rPr>
              <a:t>位を維持し、</a:t>
            </a:r>
            <a:r>
              <a:rPr lang="en-US" altLang="ja-JP" b="0" i="0" dirty="0">
                <a:solidFill>
                  <a:srgbClr val="222222"/>
                </a:solidFill>
                <a:effectLst/>
                <a:latin typeface="Noto Sans JP"/>
              </a:rPr>
              <a:t>96</a:t>
            </a:r>
            <a:r>
              <a:rPr lang="ja-JP" altLang="en-US" b="0" i="0" dirty="0">
                <a:solidFill>
                  <a:srgbClr val="222222"/>
                </a:solidFill>
                <a:effectLst/>
                <a:latin typeface="Noto Sans JP"/>
              </a:rPr>
              <a:t>年までは</a:t>
            </a:r>
            <a:r>
              <a:rPr lang="en-US" altLang="ja-JP" b="0" i="0" dirty="0">
                <a:solidFill>
                  <a:srgbClr val="222222"/>
                </a:solidFill>
                <a:effectLst/>
                <a:latin typeface="Noto Sans JP"/>
              </a:rPr>
              <a:t>5</a:t>
            </a:r>
            <a:r>
              <a:rPr lang="ja-JP" altLang="en-US" b="0" i="0" dirty="0">
                <a:solidFill>
                  <a:srgbClr val="222222"/>
                </a:solidFill>
                <a:effectLst/>
                <a:latin typeface="Noto Sans JP"/>
              </a:rPr>
              <a:t>位以内の高い順位で推移した。しかし、金融システム不安が表面化した</a:t>
            </a:r>
            <a:r>
              <a:rPr lang="en-US" altLang="ja-JP" b="0" i="0" dirty="0">
                <a:solidFill>
                  <a:srgbClr val="222222"/>
                </a:solidFill>
                <a:effectLst/>
                <a:latin typeface="Noto Sans JP"/>
              </a:rPr>
              <a:t>1997</a:t>
            </a:r>
            <a:r>
              <a:rPr lang="ja-JP" altLang="en-US" b="0" i="0" dirty="0">
                <a:solidFill>
                  <a:srgbClr val="222222"/>
                </a:solidFill>
                <a:effectLst/>
                <a:latin typeface="Noto Sans JP"/>
              </a:rPr>
              <a:t>年には</a:t>
            </a:r>
            <a:r>
              <a:rPr lang="en-US" altLang="ja-JP" b="0" i="0" dirty="0">
                <a:solidFill>
                  <a:srgbClr val="222222"/>
                </a:solidFill>
                <a:effectLst/>
                <a:latin typeface="Noto Sans JP"/>
              </a:rPr>
              <a:t>17</a:t>
            </a:r>
            <a:r>
              <a:rPr lang="ja-JP" altLang="en-US" b="0" i="0" dirty="0">
                <a:solidFill>
                  <a:srgbClr val="222222"/>
                </a:solidFill>
                <a:effectLst/>
                <a:latin typeface="Noto Sans JP"/>
              </a:rPr>
              <a:t>位に急落し、その後は一時的に上昇する時点はあったものの、基本的には</a:t>
            </a:r>
            <a:r>
              <a:rPr lang="en-US" altLang="ja-JP" b="0" i="0" dirty="0">
                <a:solidFill>
                  <a:srgbClr val="222222"/>
                </a:solidFill>
                <a:effectLst/>
                <a:latin typeface="Noto Sans JP"/>
              </a:rPr>
              <a:t>20</a:t>
            </a:r>
            <a:r>
              <a:rPr lang="ja-JP" altLang="en-US" b="0" i="0" dirty="0">
                <a:solidFill>
                  <a:srgbClr val="222222"/>
                </a:solidFill>
                <a:effectLst/>
                <a:latin typeface="Noto Sans JP"/>
              </a:rPr>
              <a:t>位台の中盤前後で低迷した。そして、最新版の</a:t>
            </a:r>
            <a:r>
              <a:rPr lang="en-US" altLang="ja-JP" b="0" i="0" dirty="0">
                <a:solidFill>
                  <a:srgbClr val="222222"/>
                </a:solidFill>
                <a:effectLst/>
                <a:latin typeface="Noto Sans JP"/>
              </a:rPr>
              <a:t>2019</a:t>
            </a:r>
            <a:r>
              <a:rPr lang="ja-JP" altLang="en-US" b="0" i="0" dirty="0">
                <a:solidFill>
                  <a:srgbClr val="222222"/>
                </a:solidFill>
                <a:effectLst/>
                <a:latin typeface="Noto Sans JP"/>
              </a:rPr>
              <a:t>年では、過去最低の</a:t>
            </a:r>
            <a:r>
              <a:rPr lang="en-US" altLang="ja-JP" b="0" i="0" dirty="0">
                <a:solidFill>
                  <a:srgbClr val="222222"/>
                </a:solidFill>
                <a:effectLst/>
                <a:latin typeface="Noto Sans JP"/>
              </a:rPr>
              <a:t>30</a:t>
            </a:r>
            <a:r>
              <a:rPr lang="ja-JP" altLang="en-US" b="0" i="0" dirty="0">
                <a:solidFill>
                  <a:srgbClr val="222222"/>
                </a:solidFill>
                <a:effectLst/>
                <a:latin typeface="Noto Sans JP"/>
              </a:rPr>
              <a:t>位まで落ち込んだ（図</a:t>
            </a:r>
            <a:r>
              <a:rPr lang="en-US" altLang="ja-JP" b="0" i="0" dirty="0">
                <a:solidFill>
                  <a:srgbClr val="222222"/>
                </a:solidFill>
                <a:effectLst/>
                <a:latin typeface="Noto Sans JP"/>
              </a:rPr>
              <a:t>1</a:t>
            </a:r>
            <a:r>
              <a:rPr lang="ja-JP" altLang="en-US" b="0" i="0" dirty="0">
                <a:solidFill>
                  <a:srgbClr val="222222"/>
                </a:solidFill>
                <a:effectLst/>
                <a:latin typeface="Noto Sans JP"/>
              </a:rPr>
              <a:t>）</a:t>
            </a:r>
            <a:r>
              <a:rPr lang="en-US" altLang="ja-JP" b="0" i="0" baseline="30000" dirty="0">
                <a:solidFill>
                  <a:srgbClr val="222222"/>
                </a:solidFill>
                <a:effectLst/>
                <a:latin typeface="Noto Sans JP"/>
              </a:rPr>
              <a:t>※6</a:t>
            </a:r>
            <a:r>
              <a:rPr lang="ja-JP" altLang="en-US" b="0" i="0" dirty="0">
                <a:solidFill>
                  <a:srgbClr val="222222"/>
                </a:solidFill>
                <a:effectLst/>
                <a:latin typeface="Noto Sans JP"/>
              </a:rPr>
              <a:t>。</a:t>
            </a:r>
            <a:endParaRPr lang="en-US" altLang="ja-JP" b="0" i="0" dirty="0">
              <a:solidFill>
                <a:srgbClr val="222222"/>
              </a:solidFill>
              <a:effectLst/>
              <a:latin typeface="Noto Sans JP"/>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b="0" i="0" dirty="0">
              <a:solidFill>
                <a:srgbClr val="222222"/>
              </a:solidFill>
              <a:effectLst/>
              <a:latin typeface="Noto Sans JP"/>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dirty="0">
                <a:solidFill>
                  <a:srgbClr val="222222"/>
                </a:solidFill>
                <a:effectLst/>
                <a:latin typeface="Noto Sans JP"/>
              </a:rPr>
              <a:t>直近</a:t>
            </a:r>
            <a:r>
              <a:rPr lang="en-US" altLang="ja-JP" b="0" i="0" dirty="0">
                <a:solidFill>
                  <a:srgbClr val="222222"/>
                </a:solidFill>
                <a:effectLst/>
                <a:latin typeface="Noto Sans JP"/>
              </a:rPr>
              <a:t>2019</a:t>
            </a:r>
            <a:r>
              <a:rPr lang="ja-JP" altLang="en-US" b="0" i="0" dirty="0">
                <a:solidFill>
                  <a:srgbClr val="222222"/>
                </a:solidFill>
                <a:effectLst/>
                <a:latin typeface="Noto Sans JP"/>
              </a:rPr>
              <a:t>年の総合順位をみると、</a:t>
            </a:r>
            <a:r>
              <a:rPr lang="en-US" altLang="ja-JP" b="0" i="0" dirty="0">
                <a:solidFill>
                  <a:srgbClr val="222222"/>
                </a:solidFill>
                <a:effectLst/>
                <a:latin typeface="Noto Sans JP"/>
              </a:rPr>
              <a:t>1</a:t>
            </a:r>
            <a:r>
              <a:rPr lang="ja-JP" altLang="en-US" b="0" i="0" dirty="0">
                <a:solidFill>
                  <a:srgbClr val="222222"/>
                </a:solidFill>
                <a:effectLst/>
                <a:latin typeface="Noto Sans JP"/>
              </a:rPr>
              <a:t>位はシンガポールであり、香港、米国、スイスがそれに次ぐ。その他の高順位国としては、欧州の中堅国や北欧諸国が挙げられる。日本の総合順位は</a:t>
            </a:r>
            <a:r>
              <a:rPr lang="en-US" altLang="ja-JP" b="0" i="0" dirty="0">
                <a:solidFill>
                  <a:srgbClr val="222222"/>
                </a:solidFill>
                <a:effectLst/>
                <a:latin typeface="Noto Sans JP"/>
              </a:rPr>
              <a:t>30</a:t>
            </a:r>
            <a:r>
              <a:rPr lang="ja-JP" altLang="en-US" b="0" i="0" dirty="0">
                <a:solidFill>
                  <a:srgbClr val="222222"/>
                </a:solidFill>
                <a:effectLst/>
                <a:latin typeface="Noto Sans JP"/>
              </a:rPr>
              <a:t>位（</a:t>
            </a:r>
            <a:r>
              <a:rPr lang="en-US" altLang="ja-JP" b="0" i="0" dirty="0">
                <a:solidFill>
                  <a:srgbClr val="222222"/>
                </a:solidFill>
                <a:effectLst/>
                <a:latin typeface="Noto Sans JP"/>
              </a:rPr>
              <a:t>63</a:t>
            </a:r>
            <a:r>
              <a:rPr lang="ja-JP" altLang="en-US" b="0" i="0" dirty="0">
                <a:solidFill>
                  <a:srgbClr val="222222"/>
                </a:solidFill>
                <a:effectLst/>
                <a:latin typeface="Noto Sans JP"/>
              </a:rPr>
              <a:t>カ国・地域中）であり（表</a:t>
            </a:r>
            <a:r>
              <a:rPr lang="en-US" altLang="ja-JP" b="0" i="0" dirty="0">
                <a:solidFill>
                  <a:srgbClr val="222222"/>
                </a:solidFill>
                <a:effectLst/>
                <a:latin typeface="Noto Sans JP"/>
              </a:rPr>
              <a:t>2</a:t>
            </a:r>
            <a:r>
              <a:rPr lang="ja-JP" altLang="en-US" b="0" i="0" dirty="0">
                <a:solidFill>
                  <a:srgbClr val="222222"/>
                </a:solidFill>
                <a:effectLst/>
                <a:latin typeface="Noto Sans JP"/>
              </a:rPr>
              <a:t>）、アジア・太平洋地域でも</a:t>
            </a:r>
            <a:r>
              <a:rPr lang="en-US" altLang="ja-JP" b="0" i="0" dirty="0">
                <a:solidFill>
                  <a:srgbClr val="222222"/>
                </a:solidFill>
                <a:effectLst/>
                <a:latin typeface="Noto Sans JP"/>
              </a:rPr>
              <a:t>10</a:t>
            </a:r>
            <a:r>
              <a:rPr lang="ja-JP" altLang="en-US" b="0" i="0" dirty="0">
                <a:solidFill>
                  <a:srgbClr val="222222"/>
                </a:solidFill>
                <a:effectLst/>
                <a:latin typeface="Noto Sans JP"/>
              </a:rPr>
              <a:t>位（</a:t>
            </a:r>
            <a:r>
              <a:rPr lang="en-US" altLang="ja-JP" b="0" i="0" dirty="0">
                <a:solidFill>
                  <a:srgbClr val="222222"/>
                </a:solidFill>
                <a:effectLst/>
                <a:latin typeface="Noto Sans JP"/>
              </a:rPr>
              <a:t>14</a:t>
            </a:r>
            <a:r>
              <a:rPr lang="ja-JP" altLang="en-US" b="0" i="0" dirty="0">
                <a:solidFill>
                  <a:srgbClr val="222222"/>
                </a:solidFill>
                <a:effectLst/>
                <a:latin typeface="Noto Sans JP"/>
              </a:rPr>
              <a:t>カ国・地域中）にとどまる。</a:t>
            </a:r>
            <a:endParaRPr lang="en-US" altLang="ja-JP" b="0" i="0" dirty="0">
              <a:solidFill>
                <a:srgbClr val="222222"/>
              </a:solidFill>
              <a:effectLst/>
              <a:latin typeface="Noto Sans JP"/>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b="0" i="0" dirty="0">
              <a:solidFill>
                <a:srgbClr val="222222"/>
              </a:solidFill>
              <a:effectLst/>
              <a:latin typeface="Noto Sans JP"/>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b="0" i="0" dirty="0">
                <a:solidFill>
                  <a:srgbClr val="222222"/>
                </a:solidFill>
                <a:effectLst/>
                <a:latin typeface="Noto Sans JP"/>
              </a:rPr>
              <a:t>2019</a:t>
            </a:r>
            <a:r>
              <a:rPr lang="ja-JP" altLang="en-US" b="0" i="0" dirty="0">
                <a:solidFill>
                  <a:srgbClr val="222222"/>
                </a:solidFill>
                <a:effectLst/>
                <a:latin typeface="Noto Sans JP"/>
              </a:rPr>
              <a:t>年の日本の総合順位が下落した要因を探るため、</a:t>
            </a:r>
            <a:r>
              <a:rPr lang="en-US" altLang="ja-JP" b="0" i="0" dirty="0">
                <a:solidFill>
                  <a:srgbClr val="222222"/>
                </a:solidFill>
                <a:effectLst/>
                <a:latin typeface="Noto Sans JP"/>
              </a:rPr>
              <a:t>4</a:t>
            </a:r>
            <a:r>
              <a:rPr lang="ja-JP" altLang="en-US" b="0" i="0" dirty="0">
                <a:solidFill>
                  <a:srgbClr val="222222"/>
                </a:solidFill>
                <a:effectLst/>
                <a:latin typeface="Noto Sans JP"/>
              </a:rPr>
              <a:t>大分類による順位をみてみよう。それによると、経済状況は</a:t>
            </a:r>
            <a:r>
              <a:rPr lang="en-US" altLang="ja-JP" b="0" i="0" dirty="0">
                <a:solidFill>
                  <a:srgbClr val="222222"/>
                </a:solidFill>
                <a:effectLst/>
                <a:latin typeface="Noto Sans JP"/>
              </a:rPr>
              <a:t>16</a:t>
            </a:r>
            <a:r>
              <a:rPr lang="ja-JP" altLang="en-US" b="0" i="0" dirty="0">
                <a:solidFill>
                  <a:srgbClr val="222222"/>
                </a:solidFill>
                <a:effectLst/>
                <a:latin typeface="Noto Sans JP"/>
              </a:rPr>
              <a:t>位（昨年</a:t>
            </a:r>
            <a:r>
              <a:rPr lang="en-US" altLang="ja-JP" b="0" i="0" dirty="0">
                <a:solidFill>
                  <a:srgbClr val="222222"/>
                </a:solidFill>
                <a:effectLst/>
                <a:latin typeface="Noto Sans JP"/>
              </a:rPr>
              <a:t>15</a:t>
            </a:r>
            <a:r>
              <a:rPr lang="ja-JP" altLang="en-US" b="0" i="0" dirty="0">
                <a:solidFill>
                  <a:srgbClr val="222222"/>
                </a:solidFill>
                <a:effectLst/>
                <a:latin typeface="Noto Sans JP"/>
              </a:rPr>
              <a:t>位：以下同様）、政府の効率性は</a:t>
            </a:r>
            <a:r>
              <a:rPr lang="en-US" altLang="ja-JP" b="0" i="0" dirty="0">
                <a:solidFill>
                  <a:srgbClr val="222222"/>
                </a:solidFill>
                <a:effectLst/>
                <a:latin typeface="Noto Sans JP"/>
              </a:rPr>
              <a:t>38</a:t>
            </a:r>
            <a:r>
              <a:rPr lang="ja-JP" altLang="en-US" b="0" i="0" dirty="0">
                <a:solidFill>
                  <a:srgbClr val="222222"/>
                </a:solidFill>
                <a:effectLst/>
                <a:latin typeface="Noto Sans JP"/>
              </a:rPr>
              <a:t>位（</a:t>
            </a:r>
            <a:r>
              <a:rPr lang="en-US" altLang="ja-JP" b="0" i="0" dirty="0">
                <a:solidFill>
                  <a:srgbClr val="222222"/>
                </a:solidFill>
                <a:effectLst/>
                <a:latin typeface="Noto Sans JP"/>
              </a:rPr>
              <a:t>41</a:t>
            </a:r>
            <a:r>
              <a:rPr lang="ja-JP" altLang="en-US" b="0" i="0" dirty="0">
                <a:solidFill>
                  <a:srgbClr val="222222"/>
                </a:solidFill>
                <a:effectLst/>
                <a:latin typeface="Noto Sans JP"/>
              </a:rPr>
              <a:t>位）、ビジネス効率性は</a:t>
            </a:r>
            <a:r>
              <a:rPr lang="en-US" altLang="ja-JP" b="0" i="0" dirty="0">
                <a:solidFill>
                  <a:srgbClr val="222222"/>
                </a:solidFill>
                <a:effectLst/>
                <a:latin typeface="Noto Sans JP"/>
              </a:rPr>
              <a:t>46</a:t>
            </a:r>
            <a:r>
              <a:rPr lang="ja-JP" altLang="en-US" b="0" i="0" dirty="0">
                <a:solidFill>
                  <a:srgbClr val="222222"/>
                </a:solidFill>
                <a:effectLst/>
                <a:latin typeface="Noto Sans JP"/>
              </a:rPr>
              <a:t>位（</a:t>
            </a:r>
            <a:r>
              <a:rPr lang="en-US" altLang="ja-JP" b="0" i="0" dirty="0">
                <a:solidFill>
                  <a:srgbClr val="222222"/>
                </a:solidFill>
                <a:effectLst/>
                <a:latin typeface="Noto Sans JP"/>
              </a:rPr>
              <a:t>36</a:t>
            </a:r>
            <a:r>
              <a:rPr lang="ja-JP" altLang="en-US" b="0" i="0" dirty="0">
                <a:solidFill>
                  <a:srgbClr val="222222"/>
                </a:solidFill>
                <a:effectLst/>
                <a:latin typeface="Noto Sans JP"/>
              </a:rPr>
              <a:t>位）、インフラは</a:t>
            </a:r>
            <a:r>
              <a:rPr lang="en-US" altLang="ja-JP" b="0" i="0" dirty="0">
                <a:solidFill>
                  <a:srgbClr val="222222"/>
                </a:solidFill>
                <a:effectLst/>
                <a:latin typeface="Noto Sans JP"/>
              </a:rPr>
              <a:t>15</a:t>
            </a:r>
            <a:r>
              <a:rPr lang="ja-JP" altLang="en-US" b="0" i="0" dirty="0">
                <a:solidFill>
                  <a:srgbClr val="222222"/>
                </a:solidFill>
                <a:effectLst/>
                <a:latin typeface="Noto Sans JP"/>
              </a:rPr>
              <a:t>位（</a:t>
            </a:r>
            <a:r>
              <a:rPr lang="en-US" altLang="ja-JP" b="0" i="0" dirty="0">
                <a:solidFill>
                  <a:srgbClr val="222222"/>
                </a:solidFill>
                <a:effectLst/>
                <a:latin typeface="Noto Sans JP"/>
              </a:rPr>
              <a:t>15</a:t>
            </a:r>
            <a:r>
              <a:rPr lang="ja-JP" altLang="en-US" b="0" i="0" dirty="0">
                <a:solidFill>
                  <a:srgbClr val="222222"/>
                </a:solidFill>
                <a:effectLst/>
                <a:latin typeface="Noto Sans JP"/>
              </a:rPr>
              <a:t>位）となっている（図</a:t>
            </a:r>
            <a:r>
              <a:rPr lang="en-US" altLang="ja-JP" b="0" i="0" dirty="0">
                <a:solidFill>
                  <a:srgbClr val="222222"/>
                </a:solidFill>
                <a:effectLst/>
                <a:latin typeface="Noto Sans JP"/>
              </a:rPr>
              <a:t>3</a:t>
            </a:r>
            <a:r>
              <a:rPr lang="ja-JP" altLang="en-US" b="0" i="0" dirty="0">
                <a:solidFill>
                  <a:srgbClr val="222222"/>
                </a:solidFill>
                <a:effectLst/>
                <a:latin typeface="Noto Sans JP"/>
              </a:rPr>
              <a:t>）。経済状況とインフラはほぼ横ばい、政府の効率性は上昇したものの、ビジネス効率性の順位が大幅に下落したことが、今回の日本の総合順位が低下した主因である。</a:t>
            </a:r>
            <a:endParaRPr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10</a:t>
            </a:fld>
            <a:endParaRPr kumimoji="1" lang="ja-JP" altLang="en-US"/>
          </a:p>
        </p:txBody>
      </p:sp>
    </p:spTree>
    <p:extLst>
      <p:ext uri="{BB962C8B-B14F-4D97-AF65-F5344CB8AC3E}">
        <p14:creationId xmlns:p14="http://schemas.microsoft.com/office/powerpoint/2010/main" val="1039698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b="1" i="0" kern="1200" dirty="0">
                <a:solidFill>
                  <a:schemeClr val="tx1"/>
                </a:solidFill>
                <a:effectLst/>
                <a:latin typeface="+mn-lt"/>
                <a:ea typeface="+mn-ea"/>
                <a:cs typeface="+mn-cs"/>
              </a:rPr>
              <a:t>【</a:t>
            </a:r>
            <a:r>
              <a:rPr kumimoji="1" lang="ja-JP" altLang="en-US" sz="1200" b="1" i="0" kern="1200" dirty="0">
                <a:solidFill>
                  <a:schemeClr val="tx1"/>
                </a:solidFill>
                <a:effectLst/>
                <a:latin typeface="+mn-lt"/>
                <a:ea typeface="+mn-ea"/>
                <a:cs typeface="+mn-cs"/>
              </a:rPr>
              <a:t>調査背景</a:t>
            </a:r>
            <a:r>
              <a:rPr kumimoji="1" lang="en-US" altLang="ja-JP" sz="1200" b="1" i="0" kern="1200" dirty="0">
                <a:solidFill>
                  <a:schemeClr val="tx1"/>
                </a:solidFill>
                <a:effectLst/>
                <a:latin typeface="+mn-lt"/>
                <a:ea typeface="+mn-ea"/>
                <a:cs typeface="+mn-cs"/>
              </a:rPr>
              <a:t>】</a:t>
            </a:r>
            <a:endParaRPr kumimoji="1" lang="ja-JP" altLang="en-US" sz="1200" b="0" i="0" kern="1200" dirty="0">
              <a:solidFill>
                <a:schemeClr val="tx1"/>
              </a:solidFill>
              <a:effectLst/>
              <a:latin typeface="+mn-lt"/>
              <a:ea typeface="+mn-ea"/>
              <a:cs typeface="+mn-cs"/>
            </a:endParaRPr>
          </a:p>
          <a:p>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スピーカーをはじめ、スマートフォンやエアコンなど、一般の家庭でも目にする場面が増えてきた</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（人工知能）。小さい頃に思い描いていた</a:t>
            </a:r>
            <a:r>
              <a:rPr kumimoji="1" lang="en-US" altLang="ja-JP" sz="1200" b="0" i="0" kern="1200" dirty="0">
                <a:solidFill>
                  <a:schemeClr val="tx1"/>
                </a:solidFill>
                <a:effectLst/>
                <a:latin typeface="+mn-lt"/>
                <a:ea typeface="+mn-ea"/>
                <a:cs typeface="+mn-cs"/>
              </a:rPr>
              <a:t>SF</a:t>
            </a:r>
            <a:r>
              <a:rPr kumimoji="1" lang="ja-JP" altLang="en-US" sz="1200" b="0" i="0" kern="1200" dirty="0">
                <a:solidFill>
                  <a:schemeClr val="tx1"/>
                </a:solidFill>
                <a:effectLst/>
                <a:latin typeface="+mn-lt"/>
                <a:ea typeface="+mn-ea"/>
                <a:cs typeface="+mn-cs"/>
              </a:rPr>
              <a:t>映画の世界のような未来が、まさに現実のものになってきています。</a:t>
            </a:r>
          </a:p>
          <a:p>
            <a:r>
              <a:rPr kumimoji="1" lang="ja-JP" altLang="en-US" sz="1200" b="0" i="0" kern="1200" dirty="0">
                <a:solidFill>
                  <a:schemeClr val="tx1"/>
                </a:solidFill>
                <a:effectLst/>
                <a:latin typeface="+mn-lt"/>
                <a:ea typeface="+mn-ea"/>
                <a:cs typeface="+mn-cs"/>
              </a:rPr>
              <a:t> </a:t>
            </a:r>
          </a:p>
          <a:p>
            <a:r>
              <a:rPr kumimoji="1" lang="ja-JP" altLang="en-US" sz="1200" b="0" i="0" kern="1200" dirty="0">
                <a:solidFill>
                  <a:schemeClr val="tx1"/>
                </a:solidFill>
                <a:effectLst/>
                <a:latin typeface="+mn-lt"/>
                <a:ea typeface="+mn-ea"/>
                <a:cs typeface="+mn-cs"/>
              </a:rPr>
              <a:t>そこでアドフレックスでは、</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（人工知能）に関するアンケート調査を実施。私たちの生活の一部になりつつある</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（人工知能）の認知度や、イメージ、</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（人工知能）に何を求めているのか徹底調査しました。</a:t>
            </a:r>
          </a:p>
          <a:p>
            <a:r>
              <a:rPr kumimoji="1" lang="ja-JP" altLang="en-US" sz="1200" b="0" i="0" kern="1200" dirty="0">
                <a:solidFill>
                  <a:schemeClr val="tx1"/>
                </a:solidFill>
                <a:effectLst/>
                <a:latin typeface="+mn-lt"/>
                <a:ea typeface="+mn-ea"/>
                <a:cs typeface="+mn-cs"/>
              </a:rPr>
              <a:t> </a:t>
            </a:r>
          </a:p>
          <a:p>
            <a:r>
              <a:rPr kumimoji="1" lang="en-US" altLang="ja-JP" sz="1200" b="1" i="0" kern="1200" dirty="0">
                <a:solidFill>
                  <a:schemeClr val="tx1"/>
                </a:solidFill>
                <a:effectLst/>
                <a:latin typeface="+mn-lt"/>
                <a:ea typeface="+mn-ea"/>
                <a:cs typeface="+mn-cs"/>
              </a:rPr>
              <a:t>【</a:t>
            </a:r>
            <a:r>
              <a:rPr kumimoji="1" lang="ja-JP" altLang="en-US" sz="1200" b="1" i="0" kern="1200" dirty="0">
                <a:solidFill>
                  <a:schemeClr val="tx1"/>
                </a:solidFill>
                <a:effectLst/>
                <a:latin typeface="+mn-lt"/>
                <a:ea typeface="+mn-ea"/>
                <a:cs typeface="+mn-cs"/>
              </a:rPr>
              <a:t>調査概要</a:t>
            </a:r>
            <a:r>
              <a:rPr kumimoji="1" lang="en-US" altLang="ja-JP" sz="1200" b="1" i="0" kern="1200" dirty="0">
                <a:solidFill>
                  <a:schemeClr val="tx1"/>
                </a:solidFill>
                <a:effectLst/>
                <a:latin typeface="+mn-lt"/>
                <a:ea typeface="+mn-ea"/>
                <a:cs typeface="+mn-cs"/>
              </a:rPr>
              <a:t>】</a:t>
            </a:r>
            <a:endParaRPr kumimoji="1" lang="ja-JP" altLang="en-US"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集計期間：</a:t>
            </a:r>
            <a:r>
              <a:rPr kumimoji="1" lang="en-US" altLang="ja-JP" sz="1200" b="0" i="0" kern="1200" dirty="0">
                <a:solidFill>
                  <a:schemeClr val="tx1"/>
                </a:solidFill>
                <a:effectLst/>
                <a:latin typeface="+mn-lt"/>
                <a:ea typeface="+mn-ea"/>
                <a:cs typeface="+mn-cs"/>
              </a:rPr>
              <a:t>2019</a:t>
            </a:r>
            <a:r>
              <a:rPr kumimoji="1" lang="ja-JP" altLang="en-US" sz="1200" b="0" i="0" kern="1200" dirty="0">
                <a:solidFill>
                  <a:schemeClr val="tx1"/>
                </a:solidFill>
                <a:effectLst/>
                <a:latin typeface="+mn-lt"/>
                <a:ea typeface="+mn-ea"/>
                <a:cs typeface="+mn-cs"/>
              </a:rPr>
              <a:t>年</a:t>
            </a:r>
            <a:r>
              <a:rPr kumimoji="1" lang="en-US" altLang="ja-JP" sz="1200" b="0" i="0" kern="1200" dirty="0">
                <a:solidFill>
                  <a:schemeClr val="tx1"/>
                </a:solidFill>
                <a:effectLst/>
                <a:latin typeface="+mn-lt"/>
                <a:ea typeface="+mn-ea"/>
                <a:cs typeface="+mn-cs"/>
              </a:rPr>
              <a:t>3</a:t>
            </a:r>
            <a:r>
              <a:rPr kumimoji="1" lang="ja-JP" altLang="en-US" sz="1200" b="0" i="0" kern="1200" dirty="0">
                <a:solidFill>
                  <a:schemeClr val="tx1"/>
                </a:solidFill>
                <a:effectLst/>
                <a:latin typeface="+mn-lt"/>
                <a:ea typeface="+mn-ea"/>
                <a:cs typeface="+mn-cs"/>
              </a:rPr>
              <a:t>月</a:t>
            </a:r>
            <a:r>
              <a:rPr kumimoji="1" lang="en-US" altLang="ja-JP" sz="1200" b="0" i="0" kern="1200" dirty="0">
                <a:solidFill>
                  <a:schemeClr val="tx1"/>
                </a:solidFill>
                <a:effectLst/>
                <a:latin typeface="+mn-lt"/>
                <a:ea typeface="+mn-ea"/>
                <a:cs typeface="+mn-cs"/>
              </a:rPr>
              <a:t>29</a:t>
            </a:r>
            <a:r>
              <a:rPr kumimoji="1" lang="ja-JP" altLang="en-US" sz="1200" b="0" i="0" kern="1200" dirty="0">
                <a:solidFill>
                  <a:schemeClr val="tx1"/>
                </a:solidFill>
                <a:effectLst/>
                <a:latin typeface="+mn-lt"/>
                <a:ea typeface="+mn-ea"/>
                <a:cs typeface="+mn-cs"/>
              </a:rPr>
              <a:t>日～</a:t>
            </a:r>
            <a:r>
              <a:rPr kumimoji="1" lang="en-US" altLang="ja-JP" sz="1200" b="0" i="0" kern="1200" dirty="0">
                <a:solidFill>
                  <a:schemeClr val="tx1"/>
                </a:solidFill>
                <a:effectLst/>
                <a:latin typeface="+mn-lt"/>
                <a:ea typeface="+mn-ea"/>
                <a:cs typeface="+mn-cs"/>
              </a:rPr>
              <a:t>4</a:t>
            </a:r>
            <a:r>
              <a:rPr kumimoji="1" lang="ja-JP" altLang="en-US" sz="1200" b="0" i="0" kern="1200" dirty="0">
                <a:solidFill>
                  <a:schemeClr val="tx1"/>
                </a:solidFill>
                <a:effectLst/>
                <a:latin typeface="+mn-lt"/>
                <a:ea typeface="+mn-ea"/>
                <a:cs typeface="+mn-cs"/>
              </a:rPr>
              <a:t>月</a:t>
            </a:r>
            <a:r>
              <a:rPr kumimoji="1" lang="en-US" altLang="ja-JP" sz="1200" b="0" i="0" kern="1200" dirty="0">
                <a:solidFill>
                  <a:schemeClr val="tx1"/>
                </a:solidFill>
                <a:effectLst/>
                <a:latin typeface="+mn-lt"/>
                <a:ea typeface="+mn-ea"/>
                <a:cs typeface="+mn-cs"/>
              </a:rPr>
              <a:t>2</a:t>
            </a:r>
            <a:r>
              <a:rPr kumimoji="1" lang="ja-JP" altLang="en-US" sz="1200" b="0" i="0" kern="1200" dirty="0">
                <a:solidFill>
                  <a:schemeClr val="tx1"/>
                </a:solidFill>
                <a:effectLst/>
                <a:latin typeface="+mn-lt"/>
                <a:ea typeface="+mn-ea"/>
                <a:cs typeface="+mn-cs"/>
              </a:rPr>
              <a:t>日</a:t>
            </a:r>
          </a:p>
          <a:p>
            <a:r>
              <a:rPr kumimoji="1" lang="ja-JP" altLang="en-US" sz="1200" b="0" i="0" kern="1200" dirty="0">
                <a:solidFill>
                  <a:schemeClr val="tx1"/>
                </a:solidFill>
                <a:effectLst/>
                <a:latin typeface="+mn-lt"/>
                <a:ea typeface="+mn-ea"/>
                <a:cs typeface="+mn-cs"/>
              </a:rPr>
              <a:t>調査方法：インターネット集計</a:t>
            </a:r>
          </a:p>
          <a:p>
            <a:r>
              <a:rPr kumimoji="1" lang="ja-JP" altLang="en-US" sz="1200" b="0" i="0" kern="1200" dirty="0">
                <a:solidFill>
                  <a:schemeClr val="tx1"/>
                </a:solidFill>
                <a:effectLst/>
                <a:latin typeface="+mn-lt"/>
                <a:ea typeface="+mn-ea"/>
                <a:cs typeface="+mn-cs"/>
              </a:rPr>
              <a:t>調査対象：</a:t>
            </a:r>
            <a:r>
              <a:rPr kumimoji="1" lang="en-US" altLang="ja-JP" sz="1200" b="0" i="0" kern="1200" dirty="0">
                <a:solidFill>
                  <a:schemeClr val="tx1"/>
                </a:solidFill>
                <a:effectLst/>
                <a:latin typeface="+mn-lt"/>
                <a:ea typeface="+mn-ea"/>
                <a:cs typeface="+mn-cs"/>
              </a:rPr>
              <a:t>20</a:t>
            </a:r>
            <a:r>
              <a:rPr kumimoji="1" lang="ja-JP" altLang="en-US" sz="1200" b="0" i="0" kern="1200" dirty="0">
                <a:solidFill>
                  <a:schemeClr val="tx1"/>
                </a:solidFill>
                <a:effectLst/>
                <a:latin typeface="+mn-lt"/>
                <a:ea typeface="+mn-ea"/>
                <a:cs typeface="+mn-cs"/>
              </a:rPr>
              <a:t>代～</a:t>
            </a:r>
            <a:r>
              <a:rPr kumimoji="1" lang="en-US" altLang="ja-JP" sz="1200" b="0" i="0" kern="1200" dirty="0">
                <a:solidFill>
                  <a:schemeClr val="tx1"/>
                </a:solidFill>
                <a:effectLst/>
                <a:latin typeface="+mn-lt"/>
                <a:ea typeface="+mn-ea"/>
                <a:cs typeface="+mn-cs"/>
              </a:rPr>
              <a:t>60</a:t>
            </a:r>
            <a:r>
              <a:rPr kumimoji="1" lang="ja-JP" altLang="en-US" sz="1200" b="0" i="0" kern="1200" dirty="0">
                <a:solidFill>
                  <a:schemeClr val="tx1"/>
                </a:solidFill>
                <a:effectLst/>
                <a:latin typeface="+mn-lt"/>
                <a:ea typeface="+mn-ea"/>
                <a:cs typeface="+mn-cs"/>
              </a:rPr>
              <a:t>代の男女</a:t>
            </a:r>
          </a:p>
          <a:p>
            <a:r>
              <a:rPr kumimoji="1" lang="ja-JP" altLang="en-US" sz="1200" b="0" i="0" kern="1200" dirty="0">
                <a:solidFill>
                  <a:schemeClr val="tx1"/>
                </a:solidFill>
                <a:effectLst/>
                <a:latin typeface="+mn-lt"/>
                <a:ea typeface="+mn-ea"/>
                <a:cs typeface="+mn-cs"/>
              </a:rPr>
              <a:t>調査人数：全国</a:t>
            </a:r>
            <a:r>
              <a:rPr kumimoji="1" lang="en-US" altLang="ja-JP" sz="1200" b="0" i="0" kern="1200" dirty="0">
                <a:solidFill>
                  <a:schemeClr val="tx1"/>
                </a:solidFill>
                <a:effectLst/>
                <a:latin typeface="+mn-lt"/>
                <a:ea typeface="+mn-ea"/>
                <a:cs typeface="+mn-cs"/>
              </a:rPr>
              <a:t>357</a:t>
            </a:r>
            <a:r>
              <a:rPr kumimoji="1" lang="ja-JP" altLang="en-US" sz="1200" b="0" i="0" kern="1200" dirty="0">
                <a:solidFill>
                  <a:schemeClr val="tx1"/>
                </a:solidFill>
                <a:effectLst/>
                <a:latin typeface="+mn-lt"/>
                <a:ea typeface="+mn-ea"/>
                <a:cs typeface="+mn-cs"/>
              </a:rPr>
              <a:t>名</a:t>
            </a:r>
            <a:endParaRPr kumimoji="1" lang="en-US" altLang="ja-JP" sz="1200" b="0" i="0" kern="1200" dirty="0">
              <a:solidFill>
                <a:schemeClr val="tx1"/>
              </a:solidFill>
              <a:effectLst/>
              <a:latin typeface="+mn-lt"/>
              <a:ea typeface="+mn-ea"/>
              <a:cs typeface="+mn-cs"/>
            </a:endParaRPr>
          </a:p>
          <a:p>
            <a:endParaRPr kumimoji="1" lang="en-US" altLang="ja-JP" sz="1200" b="0" i="0" kern="1200" dirty="0">
              <a:solidFill>
                <a:schemeClr val="tx1"/>
              </a:solidFill>
              <a:effectLst/>
              <a:latin typeface="+mn-lt"/>
              <a:ea typeface="+mn-ea"/>
              <a:cs typeface="+mn-cs"/>
            </a:endParaRPr>
          </a:p>
          <a:p>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今回の調査では、</a:t>
            </a:r>
            <a:r>
              <a:rPr kumimoji="1" lang="en-US" altLang="ja-JP" sz="1200" b="0" i="0" kern="1200" dirty="0">
                <a:solidFill>
                  <a:schemeClr val="tx1"/>
                </a:solidFill>
                <a:effectLst/>
                <a:latin typeface="+mn-lt"/>
                <a:ea typeface="+mn-ea"/>
                <a:cs typeface="+mn-cs"/>
              </a:rPr>
              <a:t>18%</a:t>
            </a:r>
            <a:r>
              <a:rPr kumimoji="1" lang="ja-JP" altLang="en-US" sz="1200" b="0" i="0" kern="1200" dirty="0">
                <a:solidFill>
                  <a:schemeClr val="tx1"/>
                </a:solidFill>
                <a:effectLst/>
                <a:latin typeface="+mn-lt"/>
                <a:ea typeface="+mn-ea"/>
                <a:cs typeface="+mn-cs"/>
              </a:rPr>
              <a:t>が</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（人工知能）を「知っている」と回答しました。「知っている」と答えた割合を年代別に見ると、</a:t>
            </a:r>
            <a:r>
              <a:rPr kumimoji="1" lang="en-US" altLang="ja-JP" sz="1200" b="0" i="0" kern="1200" dirty="0">
                <a:solidFill>
                  <a:schemeClr val="tx1"/>
                </a:solidFill>
                <a:effectLst/>
                <a:latin typeface="+mn-lt"/>
                <a:ea typeface="+mn-ea"/>
                <a:cs typeface="+mn-cs"/>
              </a:rPr>
              <a:t>20</a:t>
            </a:r>
            <a:r>
              <a:rPr kumimoji="1" lang="ja-JP" altLang="en-US" sz="1200" b="0" i="0" kern="1200" dirty="0">
                <a:solidFill>
                  <a:schemeClr val="tx1"/>
                </a:solidFill>
                <a:effectLst/>
                <a:latin typeface="+mn-lt"/>
                <a:ea typeface="+mn-ea"/>
                <a:cs typeface="+mn-cs"/>
              </a:rPr>
              <a:t>代が</a:t>
            </a:r>
            <a:r>
              <a:rPr kumimoji="1" lang="en-US" altLang="ja-JP" sz="1200" b="0" i="0" kern="1200" dirty="0">
                <a:solidFill>
                  <a:schemeClr val="tx1"/>
                </a:solidFill>
                <a:effectLst/>
                <a:latin typeface="+mn-lt"/>
                <a:ea typeface="+mn-ea"/>
                <a:cs typeface="+mn-cs"/>
              </a:rPr>
              <a:t>73.6%</a:t>
            </a:r>
            <a:r>
              <a:rPr kumimoji="1" lang="ja-JP" altLang="en-US" sz="1200" b="0" i="0" kern="1200" dirty="0" err="1">
                <a:solidFill>
                  <a:schemeClr val="tx1"/>
                </a:solidFill>
                <a:effectLst/>
                <a:latin typeface="+mn-lt"/>
                <a:ea typeface="+mn-ea"/>
                <a:cs typeface="+mn-cs"/>
              </a:rPr>
              <a:t>、</a:t>
            </a:r>
            <a:r>
              <a:rPr kumimoji="1" lang="en-US" altLang="ja-JP" sz="1200" b="0" i="0" kern="1200" dirty="0">
                <a:solidFill>
                  <a:schemeClr val="tx1"/>
                </a:solidFill>
                <a:effectLst/>
                <a:latin typeface="+mn-lt"/>
                <a:ea typeface="+mn-ea"/>
                <a:cs typeface="+mn-cs"/>
              </a:rPr>
              <a:t>30</a:t>
            </a:r>
            <a:r>
              <a:rPr kumimoji="1" lang="ja-JP" altLang="en-US" sz="1200" b="0" i="0" kern="1200" dirty="0">
                <a:solidFill>
                  <a:schemeClr val="tx1"/>
                </a:solidFill>
                <a:effectLst/>
                <a:latin typeface="+mn-lt"/>
                <a:ea typeface="+mn-ea"/>
                <a:cs typeface="+mn-cs"/>
              </a:rPr>
              <a:t>代が</a:t>
            </a:r>
            <a:r>
              <a:rPr kumimoji="1" lang="en-US" altLang="ja-JP" sz="1200" b="0" i="0" kern="1200" dirty="0">
                <a:solidFill>
                  <a:schemeClr val="tx1"/>
                </a:solidFill>
                <a:effectLst/>
                <a:latin typeface="+mn-lt"/>
                <a:ea typeface="+mn-ea"/>
                <a:cs typeface="+mn-cs"/>
              </a:rPr>
              <a:t>79.2%</a:t>
            </a:r>
            <a:r>
              <a:rPr kumimoji="1" lang="ja-JP" altLang="en-US" sz="1200" b="0" i="0" kern="1200" dirty="0" err="1">
                <a:solidFill>
                  <a:schemeClr val="tx1"/>
                </a:solidFill>
                <a:effectLst/>
                <a:latin typeface="+mn-lt"/>
                <a:ea typeface="+mn-ea"/>
                <a:cs typeface="+mn-cs"/>
              </a:rPr>
              <a:t>、</a:t>
            </a:r>
            <a:r>
              <a:rPr kumimoji="1" lang="en-US" altLang="ja-JP" sz="1200" b="0" i="0" kern="1200" dirty="0">
                <a:solidFill>
                  <a:schemeClr val="tx1"/>
                </a:solidFill>
                <a:effectLst/>
                <a:latin typeface="+mn-lt"/>
                <a:ea typeface="+mn-ea"/>
                <a:cs typeface="+mn-cs"/>
              </a:rPr>
              <a:t>40</a:t>
            </a:r>
            <a:r>
              <a:rPr kumimoji="1" lang="ja-JP" altLang="en-US" sz="1200" b="0" i="0" kern="1200" dirty="0">
                <a:solidFill>
                  <a:schemeClr val="tx1"/>
                </a:solidFill>
                <a:effectLst/>
                <a:latin typeface="+mn-lt"/>
                <a:ea typeface="+mn-ea"/>
                <a:cs typeface="+mn-cs"/>
              </a:rPr>
              <a:t>代が</a:t>
            </a:r>
            <a:r>
              <a:rPr kumimoji="1" lang="en-US" altLang="ja-JP" sz="1200" b="0" i="0" kern="1200" dirty="0">
                <a:solidFill>
                  <a:schemeClr val="tx1"/>
                </a:solidFill>
                <a:effectLst/>
                <a:latin typeface="+mn-lt"/>
                <a:ea typeface="+mn-ea"/>
                <a:cs typeface="+mn-cs"/>
              </a:rPr>
              <a:t>73.6%</a:t>
            </a:r>
            <a:r>
              <a:rPr kumimoji="1" lang="ja-JP" altLang="en-US" sz="1200" b="0" i="0" kern="1200" dirty="0" err="1">
                <a:solidFill>
                  <a:schemeClr val="tx1"/>
                </a:solidFill>
                <a:effectLst/>
                <a:latin typeface="+mn-lt"/>
                <a:ea typeface="+mn-ea"/>
                <a:cs typeface="+mn-cs"/>
              </a:rPr>
              <a:t>、</a:t>
            </a:r>
            <a:r>
              <a:rPr kumimoji="1" lang="en-US" altLang="ja-JP" sz="1200" b="0" i="0" kern="1200" dirty="0">
                <a:solidFill>
                  <a:schemeClr val="tx1"/>
                </a:solidFill>
                <a:effectLst/>
                <a:latin typeface="+mn-lt"/>
                <a:ea typeface="+mn-ea"/>
                <a:cs typeface="+mn-cs"/>
              </a:rPr>
              <a:t>50</a:t>
            </a:r>
            <a:r>
              <a:rPr kumimoji="1" lang="ja-JP" altLang="en-US" sz="1200" b="0" i="0" kern="1200" dirty="0">
                <a:solidFill>
                  <a:schemeClr val="tx1"/>
                </a:solidFill>
                <a:effectLst/>
                <a:latin typeface="+mn-lt"/>
                <a:ea typeface="+mn-ea"/>
                <a:cs typeface="+mn-cs"/>
              </a:rPr>
              <a:t>代</a:t>
            </a:r>
            <a:r>
              <a:rPr kumimoji="1" lang="en-US" altLang="ja-JP" sz="1200" b="0" i="0" kern="1200" dirty="0">
                <a:solidFill>
                  <a:schemeClr val="tx1"/>
                </a:solidFill>
                <a:effectLst/>
                <a:latin typeface="+mn-lt"/>
                <a:ea typeface="+mn-ea"/>
                <a:cs typeface="+mn-cs"/>
              </a:rPr>
              <a:t>81.9%</a:t>
            </a:r>
            <a:r>
              <a:rPr kumimoji="1" lang="ja-JP" altLang="en-US" sz="1200" b="0" i="0" kern="1200" dirty="0">
                <a:solidFill>
                  <a:schemeClr val="tx1"/>
                </a:solidFill>
                <a:effectLst/>
                <a:latin typeface="+mn-lt"/>
                <a:ea typeface="+mn-ea"/>
                <a:cs typeface="+mn-cs"/>
              </a:rPr>
              <a:t>が、</a:t>
            </a:r>
            <a:r>
              <a:rPr kumimoji="1" lang="en-US" altLang="ja-JP" sz="1200" b="0" i="0" kern="1200" dirty="0">
                <a:solidFill>
                  <a:schemeClr val="tx1"/>
                </a:solidFill>
                <a:effectLst/>
                <a:latin typeface="+mn-lt"/>
                <a:ea typeface="+mn-ea"/>
                <a:cs typeface="+mn-cs"/>
              </a:rPr>
              <a:t>60</a:t>
            </a:r>
            <a:r>
              <a:rPr kumimoji="1" lang="ja-JP" altLang="en-US" sz="1200" b="0" i="0" kern="1200" dirty="0">
                <a:solidFill>
                  <a:schemeClr val="tx1"/>
                </a:solidFill>
                <a:effectLst/>
                <a:latin typeface="+mn-lt"/>
                <a:ea typeface="+mn-ea"/>
                <a:cs typeface="+mn-cs"/>
              </a:rPr>
              <a:t>代が</a:t>
            </a:r>
            <a:r>
              <a:rPr kumimoji="1" lang="en-US" altLang="ja-JP" sz="1200" b="0" i="0" kern="1200" dirty="0">
                <a:solidFill>
                  <a:schemeClr val="tx1"/>
                </a:solidFill>
                <a:effectLst/>
                <a:latin typeface="+mn-lt"/>
                <a:ea typeface="+mn-ea"/>
                <a:cs typeface="+mn-cs"/>
              </a:rPr>
              <a:t>78.3%</a:t>
            </a:r>
            <a:r>
              <a:rPr kumimoji="1" lang="ja-JP" altLang="en-US" sz="1200" b="0" i="0" kern="1200" dirty="0">
                <a:solidFill>
                  <a:schemeClr val="tx1"/>
                </a:solidFill>
                <a:effectLst/>
                <a:latin typeface="+mn-lt"/>
                <a:ea typeface="+mn-ea"/>
                <a:cs typeface="+mn-cs"/>
              </a:rPr>
              <a:t>と、</a:t>
            </a:r>
            <a:r>
              <a:rPr kumimoji="1" lang="en-US" altLang="ja-JP" sz="1200" b="0" i="0" kern="1200" dirty="0">
                <a:solidFill>
                  <a:schemeClr val="tx1"/>
                </a:solidFill>
                <a:effectLst/>
                <a:latin typeface="+mn-lt"/>
                <a:ea typeface="+mn-ea"/>
                <a:cs typeface="+mn-cs"/>
              </a:rPr>
              <a:t>50</a:t>
            </a:r>
            <a:r>
              <a:rPr kumimoji="1" lang="ja-JP" altLang="en-US" sz="1200" b="0" i="0" kern="1200" dirty="0">
                <a:solidFill>
                  <a:schemeClr val="tx1"/>
                </a:solidFill>
                <a:effectLst/>
                <a:latin typeface="+mn-lt"/>
                <a:ea typeface="+mn-ea"/>
                <a:cs typeface="+mn-cs"/>
              </a:rPr>
              <a:t>代の認知度がもっとも高いことが分かりました。また、</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（人工知能）のイメージについて</a:t>
            </a:r>
            <a:r>
              <a:rPr kumimoji="1" lang="en-US" altLang="ja-JP" sz="1200" b="0" i="0" kern="1200" dirty="0">
                <a:solidFill>
                  <a:schemeClr val="tx1"/>
                </a:solidFill>
                <a:effectLst/>
                <a:latin typeface="+mn-lt"/>
                <a:ea typeface="+mn-ea"/>
                <a:cs typeface="+mn-cs"/>
              </a:rPr>
              <a:t>83%</a:t>
            </a:r>
            <a:r>
              <a:rPr kumimoji="1" lang="ja-JP" altLang="en-US" sz="1200" b="0" i="0" kern="1200" dirty="0">
                <a:solidFill>
                  <a:schemeClr val="tx1"/>
                </a:solidFill>
                <a:effectLst/>
                <a:latin typeface="+mn-lt"/>
                <a:ea typeface="+mn-ea"/>
                <a:cs typeface="+mn-cs"/>
              </a:rPr>
              <a:t>が「ポジティブ」と回答しました。</a:t>
            </a:r>
          </a:p>
        </p:txBody>
      </p:sp>
      <p:sp>
        <p:nvSpPr>
          <p:cNvPr id="4" name="スライド番号プレースホルダー 3"/>
          <p:cNvSpPr>
            <a:spLocks noGrp="1"/>
          </p:cNvSpPr>
          <p:nvPr>
            <p:ph type="sldNum" sz="quarter" idx="10"/>
          </p:nvPr>
        </p:nvSpPr>
        <p:spPr/>
        <p:txBody>
          <a:bodyPr/>
          <a:lstStyle/>
          <a:p>
            <a:fld id="{5342B1BF-D000-4CA2-8341-22FFC902E93A}" type="slidenum">
              <a:rPr kumimoji="1" lang="ja-JP" altLang="en-US" smtClean="0"/>
              <a:t>12</a:t>
            </a:fld>
            <a:endParaRPr kumimoji="1" lang="ja-JP" altLang="en-US"/>
          </a:p>
        </p:txBody>
      </p:sp>
    </p:spTree>
    <p:extLst>
      <p:ext uri="{BB962C8B-B14F-4D97-AF65-F5344CB8AC3E}">
        <p14:creationId xmlns:p14="http://schemas.microsoft.com/office/powerpoint/2010/main" val="19652891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0" i="0" kern="1200" dirty="0">
                <a:solidFill>
                  <a:schemeClr val="tx1"/>
                </a:solidFill>
                <a:effectLst/>
                <a:latin typeface="+mn-lt"/>
                <a:ea typeface="+mn-ea"/>
                <a:cs typeface="+mn-cs"/>
              </a:rPr>
              <a:t>「</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（人工知能）とは、ズバリどんなものだと思いますか？」という質問では全体の</a:t>
            </a:r>
            <a:r>
              <a:rPr kumimoji="1" lang="en-US" altLang="ja-JP" sz="1200" b="0" i="0" kern="1200" dirty="0">
                <a:solidFill>
                  <a:schemeClr val="tx1"/>
                </a:solidFill>
                <a:effectLst/>
                <a:latin typeface="+mn-lt"/>
                <a:ea typeface="+mn-ea"/>
                <a:cs typeface="+mn-cs"/>
              </a:rPr>
              <a:t>59%</a:t>
            </a:r>
            <a:r>
              <a:rPr kumimoji="1" lang="ja-JP" altLang="en-US" sz="1200" b="0" i="0" kern="1200" dirty="0">
                <a:solidFill>
                  <a:schemeClr val="tx1"/>
                </a:solidFill>
                <a:effectLst/>
                <a:latin typeface="+mn-lt"/>
                <a:ea typeface="+mn-ea"/>
                <a:cs typeface="+mn-cs"/>
              </a:rPr>
              <a:t>が「自分で学習するシステムのこと」、</a:t>
            </a:r>
            <a:r>
              <a:rPr kumimoji="1" lang="en-US" altLang="ja-JP" sz="1200" b="0" i="0" kern="1200" dirty="0">
                <a:solidFill>
                  <a:schemeClr val="tx1"/>
                </a:solidFill>
                <a:effectLst/>
                <a:latin typeface="+mn-lt"/>
                <a:ea typeface="+mn-ea"/>
                <a:cs typeface="+mn-cs"/>
              </a:rPr>
              <a:t>50</a:t>
            </a:r>
            <a:r>
              <a:rPr kumimoji="1" lang="ja-JP" altLang="en-US" sz="1200" b="0" i="0" kern="1200" dirty="0">
                <a:solidFill>
                  <a:schemeClr val="tx1"/>
                </a:solidFill>
                <a:effectLst/>
                <a:latin typeface="+mn-lt"/>
                <a:ea typeface="+mn-ea"/>
                <a:cs typeface="+mn-cs"/>
              </a:rPr>
              <a:t>％が「ロボットのこと」と回答。どの世代もこの</a:t>
            </a:r>
            <a:r>
              <a:rPr kumimoji="1" lang="en-US" altLang="ja-JP" sz="1200" b="0" i="0" kern="1200" dirty="0">
                <a:solidFill>
                  <a:schemeClr val="tx1"/>
                </a:solidFill>
                <a:effectLst/>
                <a:latin typeface="+mn-lt"/>
                <a:ea typeface="+mn-ea"/>
                <a:cs typeface="+mn-cs"/>
              </a:rPr>
              <a:t>2</a:t>
            </a:r>
            <a:r>
              <a:rPr kumimoji="1" lang="ja-JP" altLang="en-US" sz="1200" b="0" i="0" kern="1200" dirty="0" err="1">
                <a:solidFill>
                  <a:schemeClr val="tx1"/>
                </a:solidFill>
                <a:effectLst/>
                <a:latin typeface="+mn-lt"/>
                <a:ea typeface="+mn-ea"/>
                <a:cs typeface="+mn-cs"/>
              </a:rPr>
              <a:t>つの</a:t>
            </a:r>
            <a:r>
              <a:rPr kumimoji="1" lang="ja-JP" altLang="en-US" sz="1200" b="0" i="0" kern="1200" dirty="0">
                <a:solidFill>
                  <a:schemeClr val="tx1"/>
                </a:solidFill>
                <a:effectLst/>
                <a:latin typeface="+mn-lt"/>
                <a:ea typeface="+mn-ea"/>
                <a:cs typeface="+mn-cs"/>
              </a:rPr>
              <a:t>イメージが強いようです。次に多かった回答には「仕事を効率化するツールやシステムのこと（</a:t>
            </a:r>
            <a:r>
              <a:rPr kumimoji="1" lang="en-US" altLang="ja-JP" sz="1200" b="0" i="0" kern="1200" dirty="0">
                <a:solidFill>
                  <a:schemeClr val="tx1"/>
                </a:solidFill>
                <a:effectLst/>
                <a:latin typeface="+mn-lt"/>
                <a:ea typeface="+mn-ea"/>
                <a:cs typeface="+mn-cs"/>
              </a:rPr>
              <a:t>19%</a:t>
            </a:r>
            <a:r>
              <a:rPr kumimoji="1" lang="ja-JP" altLang="en-US" sz="1200" b="0" i="0" kern="1200" dirty="0">
                <a:solidFill>
                  <a:schemeClr val="tx1"/>
                </a:solidFill>
                <a:effectLst/>
                <a:latin typeface="+mn-lt"/>
                <a:ea typeface="+mn-ea"/>
                <a:cs typeface="+mn-cs"/>
              </a:rPr>
              <a:t>）」、「便利な家電のこと（</a:t>
            </a:r>
            <a:r>
              <a:rPr kumimoji="1" lang="en-US" altLang="ja-JP" sz="1200" b="0" i="0" kern="1200" dirty="0">
                <a:solidFill>
                  <a:schemeClr val="tx1"/>
                </a:solidFill>
                <a:effectLst/>
                <a:latin typeface="+mn-lt"/>
                <a:ea typeface="+mn-ea"/>
                <a:cs typeface="+mn-cs"/>
              </a:rPr>
              <a:t>11%</a:t>
            </a:r>
            <a:r>
              <a:rPr kumimoji="1" lang="ja-JP" altLang="en-US" sz="1200" b="0" i="0" kern="1200" dirty="0">
                <a:solidFill>
                  <a:schemeClr val="tx1"/>
                </a:solidFill>
                <a:effectLst/>
                <a:latin typeface="+mn-lt"/>
                <a:ea typeface="+mn-ea"/>
                <a:cs typeface="+mn-cs"/>
              </a:rPr>
              <a:t>）」が続きました。</a:t>
            </a:r>
          </a:p>
          <a:p>
            <a:r>
              <a:rPr kumimoji="1" lang="ja-JP" altLang="en-US" sz="1200" b="0" i="0" kern="1200" dirty="0">
                <a:solidFill>
                  <a:schemeClr val="tx1"/>
                </a:solidFill>
                <a:effectLst/>
                <a:latin typeface="+mn-lt"/>
                <a:ea typeface="+mn-ea"/>
                <a:cs typeface="+mn-cs"/>
              </a:rPr>
              <a:t> </a:t>
            </a:r>
          </a:p>
          <a:p>
            <a:r>
              <a:rPr kumimoji="1" lang="ja-JP" altLang="en-US" sz="1200" b="0" i="0" kern="1200" dirty="0">
                <a:solidFill>
                  <a:schemeClr val="tx1"/>
                </a:solidFill>
                <a:effectLst/>
                <a:latin typeface="+mn-lt"/>
                <a:ea typeface="+mn-ea"/>
                <a:cs typeface="+mn-cs"/>
              </a:rPr>
              <a:t>　一方で、「インターネットのこと（</a:t>
            </a:r>
            <a:r>
              <a:rPr kumimoji="1" lang="en-US" altLang="ja-JP" sz="1200" b="0" i="0" kern="1200" dirty="0">
                <a:solidFill>
                  <a:schemeClr val="tx1"/>
                </a:solidFill>
                <a:effectLst/>
                <a:latin typeface="+mn-lt"/>
                <a:ea typeface="+mn-ea"/>
                <a:cs typeface="+mn-cs"/>
              </a:rPr>
              <a:t>11%</a:t>
            </a:r>
            <a:r>
              <a:rPr kumimoji="1" lang="ja-JP" altLang="en-US" sz="1200" b="0" i="0" kern="1200" dirty="0">
                <a:solidFill>
                  <a:schemeClr val="tx1"/>
                </a:solidFill>
                <a:effectLst/>
                <a:latin typeface="+mn-lt"/>
                <a:ea typeface="+mn-ea"/>
                <a:cs typeface="+mn-cs"/>
              </a:rPr>
              <a:t>）」、「人工的に作られたクローンのこと（</a:t>
            </a:r>
            <a:r>
              <a:rPr kumimoji="1" lang="en-US" altLang="ja-JP" sz="1200" b="0" i="0" kern="1200" dirty="0">
                <a:solidFill>
                  <a:schemeClr val="tx1"/>
                </a:solidFill>
                <a:effectLst/>
                <a:latin typeface="+mn-lt"/>
                <a:ea typeface="+mn-ea"/>
                <a:cs typeface="+mn-cs"/>
              </a:rPr>
              <a:t>8%</a:t>
            </a:r>
            <a:r>
              <a:rPr kumimoji="1" lang="ja-JP" altLang="en-US" sz="1200" b="0" i="0" kern="1200" dirty="0">
                <a:solidFill>
                  <a:schemeClr val="tx1"/>
                </a:solidFill>
                <a:effectLst/>
                <a:latin typeface="+mn-lt"/>
                <a:ea typeface="+mn-ea"/>
                <a:cs typeface="+mn-cs"/>
              </a:rPr>
              <a:t>）」など、</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（人工知能）に対する誤った認識も一定数見られました。</a:t>
            </a:r>
          </a:p>
        </p:txBody>
      </p:sp>
      <p:sp>
        <p:nvSpPr>
          <p:cNvPr id="4" name="スライド番号プレースホルダー 3"/>
          <p:cNvSpPr>
            <a:spLocks noGrp="1"/>
          </p:cNvSpPr>
          <p:nvPr>
            <p:ph type="sldNum" sz="quarter" idx="10"/>
          </p:nvPr>
        </p:nvSpPr>
        <p:spPr/>
        <p:txBody>
          <a:bodyPr/>
          <a:lstStyle/>
          <a:p>
            <a:fld id="{5342B1BF-D000-4CA2-8341-22FFC902E93A}" type="slidenum">
              <a:rPr kumimoji="1" lang="ja-JP" altLang="en-US" smtClean="0"/>
              <a:t>13</a:t>
            </a:fld>
            <a:endParaRPr kumimoji="1" lang="ja-JP" altLang="en-US"/>
          </a:p>
        </p:txBody>
      </p:sp>
    </p:spTree>
    <p:extLst>
      <p:ext uri="{BB962C8B-B14F-4D97-AF65-F5344CB8AC3E}">
        <p14:creationId xmlns:p14="http://schemas.microsoft.com/office/powerpoint/2010/main" val="28050849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（人工知能）が搭載されている製品について聞いたところ、もっとも回答多かったのは「スマートフォン」でした。スマートフォンに搭載されている</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アシスタントの「</a:t>
            </a:r>
            <a:r>
              <a:rPr kumimoji="1" lang="en-US" altLang="ja-JP" sz="1200" b="0" i="0" kern="1200" dirty="0">
                <a:solidFill>
                  <a:schemeClr val="tx1"/>
                </a:solidFill>
                <a:effectLst/>
                <a:latin typeface="+mn-lt"/>
                <a:ea typeface="+mn-ea"/>
                <a:cs typeface="+mn-cs"/>
              </a:rPr>
              <a:t>Siri</a:t>
            </a:r>
            <a:r>
              <a:rPr kumimoji="1" lang="ja-JP" altLang="en-US" sz="1200" b="0" i="0" kern="1200" dirty="0">
                <a:solidFill>
                  <a:schemeClr val="tx1"/>
                </a:solidFill>
                <a:effectLst/>
                <a:latin typeface="+mn-lt"/>
                <a:ea typeface="+mn-ea"/>
                <a:cs typeface="+mn-cs"/>
              </a:rPr>
              <a:t>」などが身近な</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（人工知能）として広く認知されているのかもしれません。続く</a:t>
            </a:r>
            <a:r>
              <a:rPr kumimoji="1" lang="en-US" altLang="ja-JP" sz="1200" b="0" i="0" kern="1200" dirty="0">
                <a:solidFill>
                  <a:schemeClr val="tx1"/>
                </a:solidFill>
                <a:effectLst/>
                <a:latin typeface="+mn-lt"/>
                <a:ea typeface="+mn-ea"/>
                <a:cs typeface="+mn-cs"/>
              </a:rPr>
              <a:t>2</a:t>
            </a:r>
            <a:r>
              <a:rPr kumimoji="1" lang="ja-JP" altLang="en-US" sz="1200" b="0" i="0" kern="1200" dirty="0">
                <a:solidFill>
                  <a:schemeClr val="tx1"/>
                </a:solidFill>
                <a:effectLst/>
                <a:latin typeface="+mn-lt"/>
                <a:ea typeface="+mn-ea"/>
                <a:cs typeface="+mn-cs"/>
              </a:rPr>
              <a:t>位は「自動車」、</a:t>
            </a:r>
            <a:r>
              <a:rPr kumimoji="1" lang="en-US" altLang="ja-JP" sz="1200" b="0" i="0" kern="1200" dirty="0">
                <a:solidFill>
                  <a:schemeClr val="tx1"/>
                </a:solidFill>
                <a:effectLst/>
                <a:latin typeface="+mn-lt"/>
                <a:ea typeface="+mn-ea"/>
                <a:cs typeface="+mn-cs"/>
              </a:rPr>
              <a:t>3</a:t>
            </a:r>
            <a:r>
              <a:rPr kumimoji="1" lang="ja-JP" altLang="en-US" sz="1200" b="0" i="0" kern="1200" dirty="0">
                <a:solidFill>
                  <a:schemeClr val="tx1"/>
                </a:solidFill>
                <a:effectLst/>
                <a:latin typeface="+mn-lt"/>
                <a:ea typeface="+mn-ea"/>
                <a:cs typeface="+mn-cs"/>
              </a:rPr>
              <a:t>位は「</a:t>
            </a:r>
            <a:r>
              <a:rPr kumimoji="1" lang="en-US" altLang="ja-JP" sz="1200" b="0" i="0" kern="1200" dirty="0">
                <a:solidFill>
                  <a:schemeClr val="tx1"/>
                </a:solidFill>
                <a:effectLst/>
                <a:latin typeface="+mn-lt"/>
                <a:ea typeface="+mn-ea"/>
                <a:cs typeface="+mn-cs"/>
              </a:rPr>
              <a:t>Google Home</a:t>
            </a:r>
            <a:r>
              <a:rPr kumimoji="1" lang="ja-JP" altLang="en-US" sz="1200" b="0" i="0" kern="1200" dirty="0">
                <a:solidFill>
                  <a:schemeClr val="tx1"/>
                </a:solidFill>
                <a:effectLst/>
                <a:latin typeface="+mn-lt"/>
                <a:ea typeface="+mn-ea"/>
                <a:cs typeface="+mn-cs"/>
              </a:rPr>
              <a:t>」、「</a:t>
            </a:r>
            <a:r>
              <a:rPr kumimoji="1" lang="en-US" altLang="ja-JP" sz="1200" b="0" i="0" kern="1200" dirty="0">
                <a:solidFill>
                  <a:schemeClr val="tx1"/>
                </a:solidFill>
                <a:effectLst/>
                <a:latin typeface="+mn-lt"/>
                <a:ea typeface="+mn-ea"/>
                <a:cs typeface="+mn-cs"/>
              </a:rPr>
              <a:t>Amazon Echo</a:t>
            </a:r>
            <a:r>
              <a:rPr kumimoji="1" lang="ja-JP" altLang="en-US" sz="1200" b="0" i="0" kern="1200" dirty="0">
                <a:solidFill>
                  <a:schemeClr val="tx1"/>
                </a:solidFill>
                <a:effectLst/>
                <a:latin typeface="+mn-lt"/>
                <a:ea typeface="+mn-ea"/>
                <a:cs typeface="+mn-cs"/>
              </a:rPr>
              <a:t>（</a:t>
            </a:r>
            <a:r>
              <a:rPr kumimoji="1" lang="en-US" altLang="ja-JP" sz="1200" b="0" i="0" kern="1200" dirty="0">
                <a:solidFill>
                  <a:schemeClr val="tx1"/>
                </a:solidFill>
                <a:effectLst/>
                <a:latin typeface="+mn-lt"/>
                <a:ea typeface="+mn-ea"/>
                <a:cs typeface="+mn-cs"/>
              </a:rPr>
              <a:t>Alexa</a:t>
            </a:r>
            <a:r>
              <a:rPr kumimoji="1" lang="ja-JP" altLang="en-US" sz="1200" b="0" i="0" kern="1200" dirty="0">
                <a:solidFill>
                  <a:schemeClr val="tx1"/>
                </a:solidFill>
                <a:effectLst/>
                <a:latin typeface="+mn-lt"/>
                <a:ea typeface="+mn-ea"/>
                <a:cs typeface="+mn-cs"/>
              </a:rPr>
              <a:t>）」といった「スピーカー」でした。</a:t>
            </a:r>
          </a:p>
          <a:p>
            <a:r>
              <a:rPr kumimoji="1" lang="ja-JP" altLang="en-US" sz="1200" b="0" i="0" kern="1200" dirty="0">
                <a:solidFill>
                  <a:schemeClr val="tx1"/>
                </a:solidFill>
                <a:effectLst/>
                <a:latin typeface="+mn-lt"/>
                <a:ea typeface="+mn-ea"/>
                <a:cs typeface="+mn-cs"/>
              </a:rPr>
              <a:t> </a:t>
            </a:r>
          </a:p>
          <a:p>
            <a:r>
              <a:rPr kumimoji="1" lang="en-US" altLang="ja-JP" sz="1200" b="0" i="0" kern="1200" dirty="0">
                <a:solidFill>
                  <a:schemeClr val="tx1"/>
                </a:solidFill>
                <a:effectLst/>
                <a:latin typeface="+mn-lt"/>
                <a:ea typeface="+mn-ea"/>
                <a:cs typeface="+mn-cs"/>
              </a:rPr>
              <a:t>※</a:t>
            </a:r>
            <a:r>
              <a:rPr kumimoji="1" lang="ja-JP" altLang="en-US" sz="1200" b="0" i="0" kern="1200" dirty="0">
                <a:solidFill>
                  <a:schemeClr val="tx1"/>
                </a:solidFill>
                <a:effectLst/>
                <a:latin typeface="+mn-lt"/>
                <a:ea typeface="+mn-ea"/>
                <a:cs typeface="+mn-cs"/>
              </a:rPr>
              <a:t>「</a:t>
            </a:r>
            <a:r>
              <a:rPr kumimoji="1" lang="en-US" altLang="ja-JP" sz="1200" b="0" i="0" kern="1200" dirty="0">
                <a:solidFill>
                  <a:schemeClr val="tx1"/>
                </a:solidFill>
                <a:effectLst/>
                <a:latin typeface="+mn-lt"/>
                <a:ea typeface="+mn-ea"/>
                <a:cs typeface="+mn-cs"/>
              </a:rPr>
              <a:t>Siri</a:t>
            </a:r>
            <a:r>
              <a:rPr kumimoji="1" lang="ja-JP" altLang="en-US" sz="1200" b="0" i="0" kern="1200" dirty="0">
                <a:solidFill>
                  <a:schemeClr val="tx1"/>
                </a:solidFill>
                <a:effectLst/>
                <a:latin typeface="+mn-lt"/>
                <a:ea typeface="+mn-ea"/>
                <a:cs typeface="+mn-cs"/>
              </a:rPr>
              <a:t>」は米国およびその他の国で登録されている</a:t>
            </a:r>
            <a:r>
              <a:rPr kumimoji="1" lang="en-US" altLang="ja-JP" sz="1200" b="0" i="0" kern="1200" dirty="0">
                <a:solidFill>
                  <a:schemeClr val="tx1"/>
                </a:solidFill>
                <a:effectLst/>
                <a:latin typeface="+mn-lt"/>
                <a:ea typeface="+mn-ea"/>
                <a:cs typeface="+mn-cs"/>
              </a:rPr>
              <a:t>Apple Inc.</a:t>
            </a:r>
            <a:r>
              <a:rPr kumimoji="1" lang="ja-JP" altLang="en-US" sz="1200" b="0" i="0" kern="1200" dirty="0">
                <a:solidFill>
                  <a:schemeClr val="tx1"/>
                </a:solidFill>
                <a:effectLst/>
                <a:latin typeface="+mn-lt"/>
                <a:ea typeface="+mn-ea"/>
                <a:cs typeface="+mn-cs"/>
              </a:rPr>
              <a:t>の商標または登録商標です。</a:t>
            </a:r>
          </a:p>
          <a:p>
            <a:r>
              <a:rPr kumimoji="1" lang="en-US" altLang="ja-JP" sz="1200" b="0" i="0" kern="1200" dirty="0">
                <a:solidFill>
                  <a:schemeClr val="tx1"/>
                </a:solidFill>
                <a:effectLst/>
                <a:latin typeface="+mn-lt"/>
                <a:ea typeface="+mn-ea"/>
                <a:cs typeface="+mn-cs"/>
              </a:rPr>
              <a:t>※</a:t>
            </a:r>
            <a:r>
              <a:rPr kumimoji="1" lang="ja-JP" altLang="en-US" sz="1200" b="0" i="0" kern="1200" dirty="0">
                <a:solidFill>
                  <a:schemeClr val="tx1"/>
                </a:solidFill>
                <a:effectLst/>
                <a:latin typeface="+mn-lt"/>
                <a:ea typeface="+mn-ea"/>
                <a:cs typeface="+mn-cs"/>
              </a:rPr>
              <a:t>「</a:t>
            </a:r>
            <a:r>
              <a:rPr kumimoji="1" lang="en-US" altLang="ja-JP" sz="1200" b="0" i="0" kern="1200" dirty="0">
                <a:solidFill>
                  <a:schemeClr val="tx1"/>
                </a:solidFill>
                <a:effectLst/>
                <a:latin typeface="+mn-lt"/>
                <a:ea typeface="+mn-ea"/>
                <a:cs typeface="+mn-cs"/>
              </a:rPr>
              <a:t>Google Home</a:t>
            </a:r>
            <a:r>
              <a:rPr kumimoji="1" lang="ja-JP" altLang="en-US" sz="1200" b="0" i="0" kern="1200" dirty="0">
                <a:solidFill>
                  <a:schemeClr val="tx1"/>
                </a:solidFill>
                <a:effectLst/>
                <a:latin typeface="+mn-lt"/>
                <a:ea typeface="+mn-ea"/>
                <a:cs typeface="+mn-cs"/>
              </a:rPr>
              <a:t>」は、</a:t>
            </a:r>
            <a:r>
              <a:rPr kumimoji="1" lang="en-US" altLang="ja-JP" sz="1200" b="0" i="0" kern="1200" dirty="0">
                <a:solidFill>
                  <a:schemeClr val="tx1"/>
                </a:solidFill>
                <a:effectLst/>
                <a:latin typeface="+mn-lt"/>
                <a:ea typeface="+mn-ea"/>
                <a:cs typeface="+mn-cs"/>
              </a:rPr>
              <a:t>Google LLC</a:t>
            </a:r>
            <a:r>
              <a:rPr kumimoji="1" lang="ja-JP" altLang="en-US" sz="1200" b="0" i="0" kern="1200" dirty="0">
                <a:solidFill>
                  <a:schemeClr val="tx1"/>
                </a:solidFill>
                <a:effectLst/>
                <a:latin typeface="+mn-lt"/>
                <a:ea typeface="+mn-ea"/>
                <a:cs typeface="+mn-cs"/>
              </a:rPr>
              <a:t>の商標または登録商標です。</a:t>
            </a:r>
          </a:p>
          <a:p>
            <a:r>
              <a:rPr kumimoji="1" lang="en-US" altLang="ja-JP" sz="1200" b="0" i="0" kern="1200" dirty="0">
                <a:solidFill>
                  <a:schemeClr val="tx1"/>
                </a:solidFill>
                <a:effectLst/>
                <a:latin typeface="+mn-lt"/>
                <a:ea typeface="+mn-ea"/>
                <a:cs typeface="+mn-cs"/>
              </a:rPr>
              <a:t>※</a:t>
            </a:r>
            <a:r>
              <a:rPr kumimoji="1" lang="ja-JP" altLang="en-US" sz="1200" b="0" i="0" kern="1200" dirty="0">
                <a:solidFill>
                  <a:schemeClr val="tx1"/>
                </a:solidFill>
                <a:effectLst/>
                <a:latin typeface="+mn-lt"/>
                <a:ea typeface="+mn-ea"/>
                <a:cs typeface="+mn-cs"/>
              </a:rPr>
              <a:t>「</a:t>
            </a:r>
            <a:r>
              <a:rPr kumimoji="1" lang="en-US" altLang="ja-JP" sz="1200" b="0" i="0" kern="1200" dirty="0">
                <a:solidFill>
                  <a:schemeClr val="tx1"/>
                </a:solidFill>
                <a:effectLst/>
                <a:latin typeface="+mn-lt"/>
                <a:ea typeface="+mn-ea"/>
                <a:cs typeface="+mn-cs"/>
              </a:rPr>
              <a:t>Amazon Echo</a:t>
            </a:r>
            <a:r>
              <a:rPr kumimoji="1" lang="ja-JP" altLang="en-US" sz="1200" b="0" i="0" kern="1200" dirty="0">
                <a:solidFill>
                  <a:schemeClr val="tx1"/>
                </a:solidFill>
                <a:effectLst/>
                <a:latin typeface="+mn-lt"/>
                <a:ea typeface="+mn-ea"/>
                <a:cs typeface="+mn-cs"/>
              </a:rPr>
              <a:t>（</a:t>
            </a:r>
            <a:r>
              <a:rPr kumimoji="1" lang="en-US" altLang="ja-JP" sz="1200" b="0" i="0" kern="1200" dirty="0">
                <a:solidFill>
                  <a:schemeClr val="tx1"/>
                </a:solidFill>
                <a:effectLst/>
                <a:latin typeface="+mn-lt"/>
                <a:ea typeface="+mn-ea"/>
                <a:cs typeface="+mn-cs"/>
              </a:rPr>
              <a:t>Alexa</a:t>
            </a:r>
            <a:r>
              <a:rPr kumimoji="1" lang="ja-JP" altLang="en-US" sz="1200" b="0" i="0" kern="1200" dirty="0">
                <a:solidFill>
                  <a:schemeClr val="tx1"/>
                </a:solidFill>
                <a:effectLst/>
                <a:latin typeface="+mn-lt"/>
                <a:ea typeface="+mn-ea"/>
                <a:cs typeface="+mn-cs"/>
              </a:rPr>
              <a:t>）」は、</a:t>
            </a:r>
            <a:r>
              <a:rPr kumimoji="1" lang="en-US" altLang="ja-JP" sz="1200" b="0" i="0" kern="1200" dirty="0">
                <a:solidFill>
                  <a:schemeClr val="tx1"/>
                </a:solidFill>
                <a:effectLst/>
                <a:latin typeface="+mn-lt"/>
                <a:ea typeface="+mn-ea"/>
                <a:cs typeface="+mn-cs"/>
              </a:rPr>
              <a:t>Amazon.com, Inc.</a:t>
            </a:r>
            <a:r>
              <a:rPr kumimoji="1" lang="ja-JP" altLang="en-US" sz="1200" b="0" i="0" kern="1200" dirty="0">
                <a:solidFill>
                  <a:schemeClr val="tx1"/>
                </a:solidFill>
                <a:effectLst/>
                <a:latin typeface="+mn-lt"/>
                <a:ea typeface="+mn-ea"/>
                <a:cs typeface="+mn-cs"/>
              </a:rPr>
              <a:t>またはその関連会社の商標または登録商標です</a:t>
            </a:r>
          </a:p>
        </p:txBody>
      </p:sp>
      <p:sp>
        <p:nvSpPr>
          <p:cNvPr id="4" name="スライド番号プレースホルダー 3"/>
          <p:cNvSpPr>
            <a:spLocks noGrp="1"/>
          </p:cNvSpPr>
          <p:nvPr>
            <p:ph type="sldNum" sz="quarter" idx="10"/>
          </p:nvPr>
        </p:nvSpPr>
        <p:spPr/>
        <p:txBody>
          <a:bodyPr/>
          <a:lstStyle/>
          <a:p>
            <a:fld id="{5342B1BF-D000-4CA2-8341-22FFC902E93A}" type="slidenum">
              <a:rPr kumimoji="1" lang="ja-JP" altLang="en-US" smtClean="0"/>
              <a:t>14</a:t>
            </a:fld>
            <a:endParaRPr kumimoji="1" lang="ja-JP" altLang="en-US"/>
          </a:p>
        </p:txBody>
      </p:sp>
    </p:spTree>
    <p:extLst>
      <p:ext uri="{BB962C8B-B14F-4D97-AF65-F5344CB8AC3E}">
        <p14:creationId xmlns:p14="http://schemas.microsoft.com/office/powerpoint/2010/main" val="38275276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b="1" i="0" kern="1200" dirty="0">
                <a:solidFill>
                  <a:schemeClr val="tx1"/>
                </a:solidFill>
                <a:effectLst/>
                <a:latin typeface="+mn-lt"/>
                <a:ea typeface="+mn-ea"/>
                <a:cs typeface="+mn-cs"/>
              </a:rPr>
              <a:t>AI</a:t>
            </a:r>
            <a:r>
              <a:rPr kumimoji="1" lang="ja-JP" altLang="en-US" sz="1200" b="1" i="0" kern="1200" dirty="0">
                <a:solidFill>
                  <a:schemeClr val="tx1"/>
                </a:solidFill>
                <a:effectLst/>
                <a:latin typeface="+mn-lt"/>
                <a:ea typeface="+mn-ea"/>
                <a:cs typeface="+mn-cs"/>
              </a:rPr>
              <a:t>のイメージ調査を受けて、</a:t>
            </a:r>
            <a:endParaRPr kumimoji="1" lang="en-US" altLang="ja-JP" sz="1200" b="1" i="0" kern="1200" dirty="0">
              <a:solidFill>
                <a:schemeClr val="tx1"/>
              </a:solidFill>
              <a:effectLst/>
              <a:latin typeface="+mn-lt"/>
              <a:ea typeface="+mn-ea"/>
              <a:cs typeface="+mn-cs"/>
            </a:endParaRPr>
          </a:p>
          <a:p>
            <a:r>
              <a:rPr kumimoji="1" lang="ja-JP" altLang="en-US" sz="1200" b="1" i="0" kern="1200" dirty="0">
                <a:solidFill>
                  <a:schemeClr val="tx1"/>
                </a:solidFill>
                <a:effectLst/>
                <a:latin typeface="+mn-lt"/>
                <a:ea typeface="+mn-ea"/>
                <a:cs typeface="+mn-cs"/>
              </a:rPr>
              <a:t>「</a:t>
            </a:r>
            <a:r>
              <a:rPr kumimoji="1" lang="en-US" altLang="ja-JP" sz="1200" b="1" i="0" kern="1200" dirty="0">
                <a:solidFill>
                  <a:schemeClr val="tx1"/>
                </a:solidFill>
                <a:effectLst/>
                <a:latin typeface="+mn-lt"/>
                <a:ea typeface="+mn-ea"/>
                <a:cs typeface="+mn-cs"/>
              </a:rPr>
              <a:t>AI</a:t>
            </a:r>
            <a:r>
              <a:rPr kumimoji="1" lang="ja-JP" altLang="en-US" sz="1200" b="1" i="0" kern="1200" dirty="0">
                <a:solidFill>
                  <a:schemeClr val="tx1"/>
                </a:solidFill>
                <a:effectLst/>
                <a:latin typeface="+mn-lt"/>
                <a:ea typeface="+mn-ea"/>
                <a:cs typeface="+mn-cs"/>
              </a:rPr>
              <a:t>（人工知能）と仕事」</a:t>
            </a:r>
            <a:r>
              <a:rPr kumimoji="1" lang="ja-JP" altLang="en-US" sz="1200" b="0" i="0" kern="1200" dirty="0">
                <a:solidFill>
                  <a:schemeClr val="tx1"/>
                </a:solidFill>
                <a:effectLst/>
                <a:latin typeface="+mn-lt"/>
                <a:ea typeface="+mn-ea"/>
                <a:cs typeface="+mn-cs"/>
              </a:rPr>
              <a:t>について、全国の</a:t>
            </a:r>
            <a:r>
              <a:rPr kumimoji="1" lang="en-US" altLang="ja-JP" sz="1200" b="0" i="0" kern="1200" dirty="0">
                <a:solidFill>
                  <a:schemeClr val="tx1"/>
                </a:solidFill>
                <a:effectLst/>
                <a:latin typeface="+mn-lt"/>
                <a:ea typeface="+mn-ea"/>
                <a:cs typeface="+mn-cs"/>
              </a:rPr>
              <a:t>20</a:t>
            </a:r>
            <a:r>
              <a:rPr kumimoji="1" lang="ja-JP" altLang="en-US" sz="1200" b="0" i="0" kern="1200" dirty="0">
                <a:solidFill>
                  <a:schemeClr val="tx1"/>
                </a:solidFill>
                <a:effectLst/>
                <a:latin typeface="+mn-lt"/>
                <a:ea typeface="+mn-ea"/>
                <a:cs typeface="+mn-cs"/>
              </a:rPr>
              <a:t>～</a:t>
            </a:r>
            <a:r>
              <a:rPr kumimoji="1" lang="en-US" altLang="ja-JP" sz="1200" b="0" i="0" kern="1200" dirty="0">
                <a:solidFill>
                  <a:schemeClr val="tx1"/>
                </a:solidFill>
                <a:effectLst/>
                <a:latin typeface="+mn-lt"/>
                <a:ea typeface="+mn-ea"/>
                <a:cs typeface="+mn-cs"/>
              </a:rPr>
              <a:t>40</a:t>
            </a:r>
            <a:r>
              <a:rPr kumimoji="1" lang="ja-JP" altLang="en-US" sz="1200" b="0" i="0" kern="1200" dirty="0">
                <a:solidFill>
                  <a:schemeClr val="tx1"/>
                </a:solidFill>
                <a:effectLst/>
                <a:latin typeface="+mn-lt"/>
                <a:ea typeface="+mn-ea"/>
                <a:cs typeface="+mn-cs"/>
              </a:rPr>
              <a:t>代のマーケティング、広報・宣伝担当者</a:t>
            </a:r>
            <a:r>
              <a:rPr kumimoji="1" lang="en-US" altLang="ja-JP" sz="1200" b="0" i="0" kern="1200" dirty="0">
                <a:solidFill>
                  <a:schemeClr val="tx1"/>
                </a:solidFill>
                <a:effectLst/>
                <a:latin typeface="+mn-lt"/>
                <a:ea typeface="+mn-ea"/>
                <a:cs typeface="+mn-cs"/>
              </a:rPr>
              <a:t>503</a:t>
            </a:r>
            <a:r>
              <a:rPr kumimoji="1" lang="ja-JP" altLang="en-US" sz="1200" b="0" i="0" kern="1200" dirty="0">
                <a:solidFill>
                  <a:schemeClr val="tx1"/>
                </a:solidFill>
                <a:effectLst/>
                <a:latin typeface="+mn-lt"/>
                <a:ea typeface="+mn-ea"/>
                <a:cs typeface="+mn-cs"/>
              </a:rPr>
              <a:t>名を対象にアンケート調査を行いました</a:t>
            </a:r>
            <a:endParaRPr kumimoji="1" lang="en-US" altLang="ja-JP" sz="1200" b="0" i="0" kern="1200" dirty="0">
              <a:solidFill>
                <a:schemeClr val="tx1"/>
              </a:solidFill>
              <a:effectLst/>
              <a:latin typeface="+mn-lt"/>
              <a:ea typeface="+mn-ea"/>
              <a:cs typeface="+mn-cs"/>
            </a:endParaRPr>
          </a:p>
          <a:p>
            <a:endParaRPr kumimoji="1" lang="en-US" altLang="ja-JP" sz="1200" b="0" i="0" kern="1200" dirty="0">
              <a:solidFill>
                <a:schemeClr val="tx1"/>
              </a:solidFill>
              <a:effectLst/>
              <a:latin typeface="+mn-lt"/>
              <a:ea typeface="+mn-ea"/>
              <a:cs typeface="+mn-cs"/>
            </a:endParaRPr>
          </a:p>
          <a:p>
            <a:r>
              <a:rPr kumimoji="1" lang="en-US" altLang="ja-JP" sz="1200" b="1" i="0" kern="1200" dirty="0">
                <a:solidFill>
                  <a:schemeClr val="tx1"/>
                </a:solidFill>
                <a:effectLst/>
                <a:latin typeface="+mn-lt"/>
                <a:ea typeface="+mn-ea"/>
                <a:cs typeface="+mn-cs"/>
              </a:rPr>
              <a:t>【</a:t>
            </a:r>
            <a:r>
              <a:rPr kumimoji="1" lang="ja-JP" altLang="en-US" sz="1200" b="1" i="0" kern="1200" dirty="0">
                <a:solidFill>
                  <a:schemeClr val="tx1"/>
                </a:solidFill>
                <a:effectLst/>
                <a:latin typeface="+mn-lt"/>
                <a:ea typeface="+mn-ea"/>
                <a:cs typeface="+mn-cs"/>
              </a:rPr>
              <a:t>調査背景</a:t>
            </a:r>
            <a:r>
              <a:rPr kumimoji="1" lang="en-US" altLang="ja-JP" sz="1200" b="1" i="0" kern="1200" dirty="0">
                <a:solidFill>
                  <a:schemeClr val="tx1"/>
                </a:solidFill>
                <a:effectLst/>
                <a:latin typeface="+mn-lt"/>
                <a:ea typeface="+mn-ea"/>
                <a:cs typeface="+mn-cs"/>
              </a:rPr>
              <a:t>】</a:t>
            </a:r>
            <a:endParaRPr kumimoji="1" lang="ja-JP" altLang="en-US" sz="1200" b="0" i="0" kern="1200" dirty="0">
              <a:solidFill>
                <a:schemeClr val="tx1"/>
              </a:solidFill>
              <a:effectLst/>
              <a:latin typeface="+mn-lt"/>
              <a:ea typeface="+mn-ea"/>
              <a:cs typeface="+mn-cs"/>
            </a:endParaRPr>
          </a:p>
          <a:p>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（人工知能）の発展は目覚ましくあらゆる業界・分野で活躍が期待されるようになりました。家電だけでなく、仕事のツールとして一般的になりつつあります。私たちの生活にとって、</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（人工知能）の存在が当たり前になる日は、そう遠くないかもしれません。</a:t>
            </a:r>
          </a:p>
          <a:p>
            <a:r>
              <a:rPr kumimoji="1" lang="ja-JP" altLang="en-US" sz="1200" b="0" i="0" kern="1200" dirty="0">
                <a:solidFill>
                  <a:schemeClr val="tx1"/>
                </a:solidFill>
                <a:effectLst/>
                <a:latin typeface="+mn-lt"/>
                <a:ea typeface="+mn-ea"/>
                <a:cs typeface="+mn-cs"/>
              </a:rPr>
              <a:t>そこでアドフレックスでは、全国のマーケター（</a:t>
            </a:r>
            <a:r>
              <a:rPr kumimoji="1" lang="en-US" altLang="ja-JP" sz="1200" b="0" i="0" kern="1200" dirty="0">
                <a:solidFill>
                  <a:schemeClr val="tx1"/>
                </a:solidFill>
                <a:effectLst/>
                <a:latin typeface="+mn-lt"/>
                <a:ea typeface="+mn-ea"/>
                <a:cs typeface="+mn-cs"/>
              </a:rPr>
              <a:t>※</a:t>
            </a:r>
            <a:r>
              <a:rPr kumimoji="1" lang="ja-JP" altLang="en-US" sz="1200" b="0" i="0" kern="1200" dirty="0">
                <a:solidFill>
                  <a:schemeClr val="tx1"/>
                </a:solidFill>
                <a:effectLst/>
                <a:latin typeface="+mn-lt"/>
                <a:ea typeface="+mn-ea"/>
                <a:cs typeface="+mn-cs"/>
              </a:rPr>
              <a:t>マーケティング、広報・宣伝担当者）</a:t>
            </a:r>
            <a:r>
              <a:rPr kumimoji="1" lang="en-US" altLang="ja-JP" sz="1200" b="0" i="0" kern="1200" dirty="0">
                <a:solidFill>
                  <a:schemeClr val="tx1"/>
                </a:solidFill>
                <a:effectLst/>
                <a:latin typeface="+mn-lt"/>
                <a:ea typeface="+mn-ea"/>
                <a:cs typeface="+mn-cs"/>
              </a:rPr>
              <a:t>503</a:t>
            </a:r>
            <a:r>
              <a:rPr kumimoji="1" lang="ja-JP" altLang="en-US" sz="1200" b="0" i="0" kern="1200" dirty="0">
                <a:solidFill>
                  <a:schemeClr val="tx1"/>
                </a:solidFill>
                <a:effectLst/>
                <a:latin typeface="+mn-lt"/>
                <a:ea typeface="+mn-ea"/>
                <a:cs typeface="+mn-cs"/>
              </a:rPr>
              <a:t>名を対象に、「</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（人工知能）と仕事」に関するアンケート調査を実施。</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（人工知能）の導入による失職の危機感や、</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（人工知能）によるタスクの効率化に対する期待等について調査結果を紹介します</a:t>
            </a:r>
          </a:p>
          <a:p>
            <a:endParaRPr kumimoji="1" lang="en-US" altLang="ja-JP" dirty="0"/>
          </a:p>
          <a:p>
            <a:r>
              <a:rPr kumimoji="1" lang="ja-JP" altLang="en-US" sz="1200" b="0" i="0" kern="1200" dirty="0">
                <a:solidFill>
                  <a:schemeClr val="tx1"/>
                </a:solidFill>
                <a:effectLst/>
                <a:latin typeface="+mn-lt"/>
                <a:ea typeface="+mn-ea"/>
                <a:cs typeface="+mn-cs"/>
              </a:rPr>
              <a:t>今回の調査ではマーケターの</a:t>
            </a:r>
            <a:r>
              <a:rPr kumimoji="1" lang="en-US" altLang="ja-JP" sz="1200" b="0" i="0" kern="1200" dirty="0">
                <a:solidFill>
                  <a:schemeClr val="tx1"/>
                </a:solidFill>
                <a:effectLst/>
                <a:latin typeface="+mn-lt"/>
                <a:ea typeface="+mn-ea"/>
                <a:cs typeface="+mn-cs"/>
              </a:rPr>
              <a:t>97.1%</a:t>
            </a:r>
            <a:r>
              <a:rPr kumimoji="1" lang="ja-JP" altLang="en-US" sz="1200" b="0" i="0" kern="1200" dirty="0">
                <a:solidFill>
                  <a:schemeClr val="tx1"/>
                </a:solidFill>
                <a:effectLst/>
                <a:latin typeface="+mn-lt"/>
                <a:ea typeface="+mn-ea"/>
                <a:cs typeface="+mn-cs"/>
              </a:rPr>
              <a:t>が「</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（人工知能）が仕事のツールとして当たり前になる時代が来る」と回答しました。気になる時期については、「</a:t>
            </a:r>
            <a:r>
              <a:rPr kumimoji="1" lang="en-US" altLang="ja-JP" sz="1200" b="0" i="0" kern="1200" dirty="0">
                <a:solidFill>
                  <a:schemeClr val="tx1"/>
                </a:solidFill>
                <a:effectLst/>
                <a:latin typeface="+mn-lt"/>
                <a:ea typeface="+mn-ea"/>
                <a:cs typeface="+mn-cs"/>
              </a:rPr>
              <a:t>2</a:t>
            </a:r>
            <a:r>
              <a:rPr kumimoji="1" lang="ja-JP" altLang="en-US" sz="1200" b="0" i="0" kern="1200" dirty="0">
                <a:solidFill>
                  <a:schemeClr val="tx1"/>
                </a:solidFill>
                <a:effectLst/>
                <a:latin typeface="+mn-lt"/>
                <a:ea typeface="+mn-ea"/>
                <a:cs typeface="+mn-cs"/>
              </a:rPr>
              <a:t>年以内」が最も多く、次いで「すでに来ている」、「</a:t>
            </a:r>
            <a:r>
              <a:rPr kumimoji="1" lang="en-US" altLang="ja-JP" sz="1200" b="0" i="0" kern="1200" dirty="0">
                <a:solidFill>
                  <a:schemeClr val="tx1"/>
                </a:solidFill>
                <a:effectLst/>
                <a:latin typeface="+mn-lt"/>
                <a:ea typeface="+mn-ea"/>
                <a:cs typeface="+mn-cs"/>
              </a:rPr>
              <a:t>3</a:t>
            </a:r>
            <a:r>
              <a:rPr kumimoji="1" lang="ja-JP" altLang="en-US" sz="1200" b="0" i="0" kern="1200" dirty="0">
                <a:solidFill>
                  <a:schemeClr val="tx1"/>
                </a:solidFill>
                <a:effectLst/>
                <a:latin typeface="+mn-lt"/>
                <a:ea typeface="+mn-ea"/>
                <a:cs typeface="+mn-cs"/>
              </a:rPr>
              <a:t>年以内」、「</a:t>
            </a:r>
            <a:r>
              <a:rPr kumimoji="1" lang="en-US" altLang="ja-JP" sz="1200" b="0" i="0" kern="1200" dirty="0">
                <a:solidFill>
                  <a:schemeClr val="tx1"/>
                </a:solidFill>
                <a:effectLst/>
                <a:latin typeface="+mn-lt"/>
                <a:ea typeface="+mn-ea"/>
                <a:cs typeface="+mn-cs"/>
              </a:rPr>
              <a:t>1</a:t>
            </a:r>
            <a:r>
              <a:rPr kumimoji="1" lang="ja-JP" altLang="en-US" sz="1200" b="0" i="0" kern="1200" dirty="0">
                <a:solidFill>
                  <a:schemeClr val="tx1"/>
                </a:solidFill>
                <a:effectLst/>
                <a:latin typeface="+mn-lt"/>
                <a:ea typeface="+mn-ea"/>
                <a:cs typeface="+mn-cs"/>
              </a:rPr>
              <a:t>年以内」と続き、</a:t>
            </a:r>
            <a:r>
              <a:rPr kumimoji="1" lang="en-US" altLang="ja-JP" sz="1200" b="0" i="0" kern="1200" dirty="0">
                <a:solidFill>
                  <a:schemeClr val="tx1"/>
                </a:solidFill>
                <a:effectLst/>
                <a:latin typeface="+mn-lt"/>
                <a:ea typeface="+mn-ea"/>
                <a:cs typeface="+mn-cs"/>
              </a:rPr>
              <a:t>53.6%</a:t>
            </a:r>
            <a:r>
              <a:rPr kumimoji="1" lang="ja-JP" altLang="en-US" sz="1200" b="0" i="0" kern="1200" dirty="0">
                <a:solidFill>
                  <a:schemeClr val="tx1"/>
                </a:solidFill>
                <a:effectLst/>
                <a:latin typeface="+mn-lt"/>
                <a:ea typeface="+mn-ea"/>
                <a:cs typeface="+mn-cs"/>
              </a:rPr>
              <a:t>が「</a:t>
            </a:r>
            <a:r>
              <a:rPr kumimoji="1" lang="en-US" altLang="ja-JP" sz="1200" b="0" i="0" kern="1200" dirty="0">
                <a:solidFill>
                  <a:schemeClr val="tx1"/>
                </a:solidFill>
                <a:effectLst/>
                <a:latin typeface="+mn-lt"/>
                <a:ea typeface="+mn-ea"/>
                <a:cs typeface="+mn-cs"/>
              </a:rPr>
              <a:t>2</a:t>
            </a:r>
            <a:r>
              <a:rPr kumimoji="1" lang="ja-JP" altLang="en-US" sz="1200" b="0" i="0" kern="1200" dirty="0">
                <a:solidFill>
                  <a:schemeClr val="tx1"/>
                </a:solidFill>
                <a:effectLst/>
                <a:latin typeface="+mn-lt"/>
                <a:ea typeface="+mn-ea"/>
                <a:cs typeface="+mn-cs"/>
              </a:rPr>
              <a:t>年以内に</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（人工知能）が仕事のツールとして当たり前になる」と考えていることが分かりました。</a:t>
            </a:r>
            <a:endParaRPr kumimoji="1" lang="ja-JP" altLang="en-US" dirty="0"/>
          </a:p>
        </p:txBody>
      </p:sp>
      <p:sp>
        <p:nvSpPr>
          <p:cNvPr id="4" name="スライド番号プレースホルダー 3"/>
          <p:cNvSpPr>
            <a:spLocks noGrp="1"/>
          </p:cNvSpPr>
          <p:nvPr>
            <p:ph type="sldNum" sz="quarter" idx="10"/>
          </p:nvPr>
        </p:nvSpPr>
        <p:spPr/>
        <p:txBody>
          <a:bodyPr/>
          <a:lstStyle/>
          <a:p>
            <a:fld id="{5342B1BF-D000-4CA2-8341-22FFC902E93A}" type="slidenum">
              <a:rPr kumimoji="1" lang="ja-JP" altLang="en-US" smtClean="0"/>
              <a:t>15</a:t>
            </a:fld>
            <a:endParaRPr kumimoji="1" lang="ja-JP" altLang="en-US"/>
          </a:p>
        </p:txBody>
      </p:sp>
    </p:spTree>
    <p:extLst>
      <p:ext uri="{BB962C8B-B14F-4D97-AF65-F5344CB8AC3E}">
        <p14:creationId xmlns:p14="http://schemas.microsoft.com/office/powerpoint/2010/main" val="1645153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0" i="0" kern="1200" dirty="0">
                <a:solidFill>
                  <a:schemeClr val="tx1"/>
                </a:solidFill>
                <a:effectLst/>
                <a:latin typeface="+mn-lt"/>
                <a:ea typeface="+mn-ea"/>
                <a:cs typeface="+mn-cs"/>
              </a:rPr>
              <a:t>マーケターの</a:t>
            </a:r>
            <a:r>
              <a:rPr kumimoji="1" lang="en-US" altLang="ja-JP" sz="1200" b="0" i="0" kern="1200" dirty="0">
                <a:solidFill>
                  <a:schemeClr val="tx1"/>
                </a:solidFill>
                <a:effectLst/>
                <a:latin typeface="+mn-lt"/>
                <a:ea typeface="+mn-ea"/>
                <a:cs typeface="+mn-cs"/>
              </a:rPr>
              <a:t>45.3%</a:t>
            </a:r>
            <a:r>
              <a:rPr kumimoji="1" lang="ja-JP" altLang="en-US" sz="1200" b="0" i="0" kern="1200" dirty="0">
                <a:solidFill>
                  <a:schemeClr val="tx1"/>
                </a:solidFill>
                <a:effectLst/>
                <a:latin typeface="+mn-lt"/>
                <a:ea typeface="+mn-ea"/>
                <a:cs typeface="+mn-cs"/>
              </a:rPr>
              <a:t>が「</a:t>
            </a:r>
            <a:r>
              <a:rPr kumimoji="1" lang="en-US" altLang="ja-JP" sz="1200" b="0" i="0" kern="1200" dirty="0">
                <a:solidFill>
                  <a:schemeClr val="tx1"/>
                </a:solidFill>
                <a:effectLst/>
                <a:latin typeface="+mn-lt"/>
                <a:ea typeface="+mn-ea"/>
                <a:cs typeface="+mn-cs"/>
              </a:rPr>
              <a:t>10</a:t>
            </a:r>
            <a:r>
              <a:rPr kumimoji="1" lang="ja-JP" altLang="en-US" sz="1200" b="0" i="0" kern="1200" dirty="0">
                <a:solidFill>
                  <a:schemeClr val="tx1"/>
                </a:solidFill>
                <a:effectLst/>
                <a:latin typeface="+mn-lt"/>
                <a:ea typeface="+mn-ea"/>
                <a:cs typeface="+mn-cs"/>
              </a:rPr>
              <a:t>年後、</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（人工知能）によって自分の仕事がなくなる」と回答、反対に「自分の仕事がなくならない」と回答したのは</a:t>
            </a:r>
            <a:r>
              <a:rPr kumimoji="1" lang="en-US" altLang="ja-JP" sz="1200" b="0" i="0" kern="1200" dirty="0">
                <a:solidFill>
                  <a:schemeClr val="tx1"/>
                </a:solidFill>
                <a:effectLst/>
                <a:latin typeface="+mn-lt"/>
                <a:ea typeface="+mn-ea"/>
                <a:cs typeface="+mn-cs"/>
              </a:rPr>
              <a:t>41.3%</a:t>
            </a:r>
            <a:r>
              <a:rPr kumimoji="1" lang="ja-JP" altLang="en-US" sz="1200" b="0" i="0" kern="1200" dirty="0">
                <a:solidFill>
                  <a:schemeClr val="tx1"/>
                </a:solidFill>
                <a:effectLst/>
                <a:latin typeface="+mn-lt"/>
                <a:ea typeface="+mn-ea"/>
                <a:cs typeface="+mn-cs"/>
              </a:rPr>
              <a:t>でした。「自分の仕事がなくなる」理由としては、正確さやコストなどが多く挙げられていた一方で、「自分の仕事がなくならない」理由としては最終的な判断は人間がやることになる、部分的に置き換わっても全て</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（人工知能）が出来るわけではない、といった意見が挙げられました。</a:t>
            </a:r>
            <a:endParaRPr kumimoji="1" lang="ja-JP" altLang="en-US" dirty="0"/>
          </a:p>
        </p:txBody>
      </p:sp>
      <p:sp>
        <p:nvSpPr>
          <p:cNvPr id="4" name="スライド番号プレースホルダー 3"/>
          <p:cNvSpPr>
            <a:spLocks noGrp="1"/>
          </p:cNvSpPr>
          <p:nvPr>
            <p:ph type="sldNum" sz="quarter" idx="10"/>
          </p:nvPr>
        </p:nvSpPr>
        <p:spPr/>
        <p:txBody>
          <a:bodyPr/>
          <a:lstStyle/>
          <a:p>
            <a:fld id="{5342B1BF-D000-4CA2-8341-22FFC902E93A}" type="slidenum">
              <a:rPr kumimoji="1" lang="ja-JP" altLang="en-US" smtClean="0"/>
              <a:t>16</a:t>
            </a:fld>
            <a:endParaRPr kumimoji="1" lang="ja-JP" altLang="en-US"/>
          </a:p>
        </p:txBody>
      </p:sp>
    </p:spTree>
    <p:extLst>
      <p:ext uri="{BB962C8B-B14F-4D97-AF65-F5344CB8AC3E}">
        <p14:creationId xmlns:p14="http://schemas.microsoft.com/office/powerpoint/2010/main" val="7390623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表紙">
    <p:spTree>
      <p:nvGrpSpPr>
        <p:cNvPr id="1" name=""/>
        <p:cNvGrpSpPr/>
        <p:nvPr/>
      </p:nvGrpSpPr>
      <p:grpSpPr>
        <a:xfrm>
          <a:off x="0" y="0"/>
          <a:ext cx="0" cy="0"/>
          <a:chOff x="0" y="0"/>
          <a:chExt cx="0" cy="0"/>
        </a:xfrm>
      </p:grpSpPr>
      <p:pic>
        <p:nvPicPr>
          <p:cNvPr id="2" name="図 1"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4" name="図 3" descr="logo2.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pic>
        <p:nvPicPr>
          <p:cNvPr id="5" name="図 4"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6" name="図 5" descr="logo2.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sp>
        <p:nvSpPr>
          <p:cNvPr id="7" name="タイトル 1"/>
          <p:cNvSpPr>
            <a:spLocks noGrp="1"/>
          </p:cNvSpPr>
          <p:nvPr>
            <p:ph type="ctrTitle" hasCustomPrompt="1"/>
          </p:nvPr>
        </p:nvSpPr>
        <p:spPr>
          <a:xfrm>
            <a:off x="452499" y="3480348"/>
            <a:ext cx="8234932" cy="1539695"/>
          </a:xfrm>
          <a:prstGeom prst="rect">
            <a:avLst/>
          </a:prstGeom>
        </p:spPr>
        <p:txBody>
          <a:bodyPr/>
          <a:lstStyle>
            <a:lvl1pPr algn="l">
              <a:lnSpc>
                <a:spcPts val="3600"/>
              </a:lnSpc>
              <a:spcAft>
                <a:spcPts val="0"/>
              </a:spcAft>
              <a:defRPr sz="28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br>
              <a:rPr kumimoji="1" lang="en-US" altLang="ja-JP" dirty="0"/>
            </a:br>
            <a:r>
              <a:rPr kumimoji="1" lang="ja-JP" altLang="en-US" dirty="0"/>
              <a:t>のご提案</a:t>
            </a:r>
          </a:p>
        </p:txBody>
      </p:sp>
      <p:sp>
        <p:nvSpPr>
          <p:cNvPr id="8" name="サブタイトル 2"/>
          <p:cNvSpPr>
            <a:spLocks noGrp="1"/>
          </p:cNvSpPr>
          <p:nvPr>
            <p:ph type="subTitle" idx="1" hasCustomPrompt="1"/>
          </p:nvPr>
        </p:nvSpPr>
        <p:spPr>
          <a:xfrm>
            <a:off x="452498" y="2964515"/>
            <a:ext cx="8234933" cy="404600"/>
          </a:xfrm>
          <a:prstGeom prst="rect">
            <a:avLst/>
          </a:prstGeo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200" b="1">
                <a:solidFill>
                  <a:srgbClr val="404040"/>
                </a:solidFill>
                <a:latin typeface="メイリオ"/>
                <a:ea typeface="メイリオ"/>
                <a:cs typeface="メイリオ"/>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ja-JP" altLang="en-US" dirty="0"/>
              <a:t>　御中</a:t>
            </a:r>
          </a:p>
          <a:p>
            <a:endParaRPr kumimoji="1" lang="ja-JP" altLang="en-US" dirty="0"/>
          </a:p>
        </p:txBody>
      </p:sp>
      <p:sp>
        <p:nvSpPr>
          <p:cNvPr id="9" name="テキスト プレースホルダー 3"/>
          <p:cNvSpPr>
            <a:spLocks noGrp="1"/>
          </p:cNvSpPr>
          <p:nvPr>
            <p:ph type="body" sz="quarter" idx="10" hasCustomPrompt="1"/>
          </p:nvPr>
        </p:nvSpPr>
        <p:spPr>
          <a:xfrm>
            <a:off x="45514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2000/00/00</a:t>
            </a:r>
            <a:endParaRPr kumimoji="1" lang="ja-JP" altLang="en-US" dirty="0"/>
          </a:p>
        </p:txBody>
      </p:sp>
      <p:sp>
        <p:nvSpPr>
          <p:cNvPr id="10" name="テキスト プレースホルダー 3"/>
          <p:cNvSpPr>
            <a:spLocks noGrp="1"/>
          </p:cNvSpPr>
          <p:nvPr>
            <p:ph type="body" sz="quarter" idx="11" hasCustomPrompt="1"/>
          </p:nvPr>
        </p:nvSpPr>
        <p:spPr>
          <a:xfrm>
            <a:off x="240452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Ver.0.0</a:t>
            </a:r>
            <a:endParaRPr kumimoji="1" lang="ja-JP" altLang="en-US" dirty="0"/>
          </a:p>
        </p:txBody>
      </p:sp>
      <p:pic>
        <p:nvPicPr>
          <p:cNvPr id="11" name="図 10" descr="c-4-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12" name="図 11" descr="logo2.ai"/>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spTree>
    <p:extLst>
      <p:ext uri="{BB962C8B-B14F-4D97-AF65-F5344CB8AC3E}">
        <p14:creationId xmlns:p14="http://schemas.microsoft.com/office/powerpoint/2010/main" val="4046575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スライド②_2枠">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a:xfrm>
            <a:off x="341700" y="755919"/>
            <a:ext cx="4191000" cy="5540377"/>
          </a:xfrm>
          <a:prstGeom prst="rect">
            <a:avLst/>
          </a:prstGeom>
        </p:spPr>
        <p:txBody>
          <a:bodyPr/>
          <a:lstStyle>
            <a:lvl1pPr marL="0" indent="0">
              <a:buNone/>
              <a:defRPr sz="2000" b="0" i="0">
                <a:solidFill>
                  <a:schemeClr val="tx1">
                    <a:lumMod val="75000"/>
                  </a:schemeClr>
                </a:solidFill>
                <a:latin typeface="メイリオ"/>
                <a:ea typeface="メイリオ"/>
                <a:cs typeface="メイリオ"/>
              </a:defRPr>
            </a:lvl1pPr>
            <a:lvl2pPr marL="457200" indent="0">
              <a:buNone/>
              <a:defRPr sz="1800" b="0" i="0">
                <a:solidFill>
                  <a:schemeClr val="tx1">
                    <a:lumMod val="75000"/>
                  </a:schemeClr>
                </a:solidFill>
                <a:latin typeface="メイリオ"/>
                <a:ea typeface="メイリオ"/>
                <a:cs typeface="メイリオ"/>
              </a:defRPr>
            </a:lvl2pPr>
            <a:lvl3pPr marL="914400" indent="0">
              <a:buNone/>
              <a:defRPr sz="1600" b="0" i="0">
                <a:solidFill>
                  <a:schemeClr val="tx1">
                    <a:lumMod val="75000"/>
                  </a:schemeClr>
                </a:solidFill>
                <a:latin typeface="メイリオ"/>
                <a:ea typeface="メイリオ"/>
                <a:cs typeface="メイリオ"/>
              </a:defRPr>
            </a:lvl3pPr>
            <a:lvl4pPr marL="1371600" indent="0">
              <a:buNone/>
              <a:defRPr sz="1400" b="0" i="0">
                <a:solidFill>
                  <a:schemeClr val="tx1">
                    <a:lumMod val="75000"/>
                  </a:schemeClr>
                </a:solidFill>
                <a:latin typeface="メイリオ"/>
                <a:ea typeface="メイリオ"/>
                <a:cs typeface="メイリオ"/>
              </a:defRPr>
            </a:lvl4pPr>
            <a:lvl5pPr>
              <a:defRPr sz="1800" b="1" i="0">
                <a:solidFill>
                  <a:schemeClr val="tx1">
                    <a:lumMod val="85000"/>
                    <a:lumOff val="15000"/>
                  </a:schemeClr>
                </a:solidFill>
                <a:latin typeface="メイリオ"/>
                <a:ea typeface="メイリオ"/>
                <a:cs typeface="メイリオ"/>
              </a:defRPr>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sp>
        <p:nvSpPr>
          <p:cNvPr id="4" name="コンテンツ プレースホルダー 3"/>
          <p:cNvSpPr>
            <a:spLocks noGrp="1"/>
          </p:cNvSpPr>
          <p:nvPr>
            <p:ph sz="half" idx="2"/>
          </p:nvPr>
        </p:nvSpPr>
        <p:spPr>
          <a:xfrm>
            <a:off x="4532701" y="755919"/>
            <a:ext cx="4237666" cy="5540377"/>
          </a:xfrm>
          <a:prstGeom prst="rect">
            <a:avLst/>
          </a:prstGeom>
        </p:spPr>
        <p:txBody>
          <a:bodyPr/>
          <a:lstStyle>
            <a:lvl1pPr marL="0" indent="0">
              <a:buNone/>
              <a:defRPr sz="2000" b="0" i="0">
                <a:solidFill>
                  <a:schemeClr val="tx1">
                    <a:lumMod val="75000"/>
                  </a:schemeClr>
                </a:solidFill>
                <a:latin typeface="メイリオ"/>
                <a:ea typeface="メイリオ"/>
                <a:cs typeface="メイリオ"/>
              </a:defRPr>
            </a:lvl1pPr>
            <a:lvl2pPr marL="457200" indent="0">
              <a:buNone/>
              <a:defRPr sz="1800" b="0" i="0">
                <a:solidFill>
                  <a:schemeClr val="tx1">
                    <a:lumMod val="75000"/>
                  </a:schemeClr>
                </a:solidFill>
                <a:latin typeface="メイリオ"/>
                <a:ea typeface="メイリオ"/>
                <a:cs typeface="メイリオ"/>
              </a:defRPr>
            </a:lvl2pPr>
            <a:lvl3pPr marL="914400" indent="0">
              <a:buNone/>
              <a:defRPr sz="1600" b="0" i="0">
                <a:solidFill>
                  <a:schemeClr val="tx1">
                    <a:lumMod val="75000"/>
                  </a:schemeClr>
                </a:solidFill>
                <a:latin typeface="メイリオ"/>
                <a:ea typeface="メイリオ"/>
                <a:cs typeface="メイリオ"/>
              </a:defRPr>
            </a:lvl3pPr>
            <a:lvl4pPr marL="1371600" indent="0">
              <a:buNone/>
              <a:defRPr sz="1400" b="0" i="0">
                <a:solidFill>
                  <a:schemeClr val="tx1">
                    <a:lumMod val="75000"/>
                  </a:schemeClr>
                </a:solidFill>
                <a:latin typeface="メイリオ"/>
                <a:ea typeface="メイリオ"/>
                <a:cs typeface="メイリオ"/>
              </a:defRPr>
            </a:lvl4pPr>
            <a:lvl5pPr>
              <a:defRPr sz="1800" b="1" i="0">
                <a:solidFill>
                  <a:schemeClr val="tx1">
                    <a:lumMod val="85000"/>
                    <a:lumOff val="15000"/>
                  </a:schemeClr>
                </a:solidFill>
                <a:latin typeface="メイリオ"/>
                <a:ea typeface="メイリオ"/>
                <a:cs typeface="メイリオ"/>
              </a:defRPr>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sp>
        <p:nvSpPr>
          <p:cNvPr id="5"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3" name="テキスト ボックス 12"/>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Tree>
    <p:extLst>
      <p:ext uri="{BB962C8B-B14F-4D97-AF65-F5344CB8AC3E}">
        <p14:creationId xmlns:p14="http://schemas.microsoft.com/office/powerpoint/2010/main" val="1075380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スライド③_4枠">
    <p:spTree>
      <p:nvGrpSpPr>
        <p:cNvPr id="1" name=""/>
        <p:cNvGrpSpPr/>
        <p:nvPr/>
      </p:nvGrpSpPr>
      <p:grpSpPr>
        <a:xfrm>
          <a:off x="0" y="0"/>
          <a:ext cx="0" cy="0"/>
          <a:chOff x="0" y="0"/>
          <a:chExt cx="0" cy="0"/>
        </a:xfrm>
      </p:grpSpPr>
      <p:sp>
        <p:nvSpPr>
          <p:cNvPr id="5"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1" name="テキスト プレースホルダー 2"/>
          <p:cNvSpPr>
            <a:spLocks noGrp="1"/>
          </p:cNvSpPr>
          <p:nvPr>
            <p:ph type="body" idx="1"/>
          </p:nvPr>
        </p:nvSpPr>
        <p:spPr>
          <a:xfrm>
            <a:off x="340745" y="755966"/>
            <a:ext cx="4187825" cy="639762"/>
          </a:xfrm>
          <a:prstGeom prst="rect">
            <a:avLst/>
          </a:prstGeom>
        </p:spPr>
        <p:txBody>
          <a:bodyPr anchor="b"/>
          <a:lstStyle>
            <a:lvl1pPr marL="0" indent="0">
              <a:buNone/>
              <a:defRPr sz="2000" b="0" i="0">
                <a:solidFill>
                  <a:schemeClr val="tx1">
                    <a:lumMod val="75000"/>
                  </a:schemeClr>
                </a:solidFill>
                <a:latin typeface="メイリオ"/>
                <a:ea typeface="メイリオ"/>
                <a:cs typeface="メイリオ"/>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12" name="コンテンツ プレースホルダー 3"/>
          <p:cNvSpPr>
            <a:spLocks noGrp="1"/>
          </p:cNvSpPr>
          <p:nvPr>
            <p:ph sz="half" idx="2"/>
          </p:nvPr>
        </p:nvSpPr>
        <p:spPr>
          <a:xfrm>
            <a:off x="340745" y="1395727"/>
            <a:ext cx="4187825" cy="4900570"/>
          </a:xfrm>
          <a:prstGeom prst="rect">
            <a:avLst/>
          </a:prstGeom>
        </p:spPr>
        <p:txBody>
          <a:bodyPr/>
          <a:lstStyle>
            <a:lvl1pPr marL="0" indent="0">
              <a:buNone/>
              <a:defRPr sz="2000" b="0" i="0">
                <a:solidFill>
                  <a:schemeClr val="tx1">
                    <a:lumMod val="75000"/>
                  </a:schemeClr>
                </a:solidFill>
                <a:latin typeface="メイリオ"/>
                <a:ea typeface="メイリオ"/>
                <a:cs typeface="メイリオ"/>
              </a:defRPr>
            </a:lvl1pPr>
            <a:lvl2pPr marL="457200" indent="0">
              <a:buNone/>
              <a:defRPr sz="1800" b="0" i="0">
                <a:solidFill>
                  <a:schemeClr val="tx1">
                    <a:lumMod val="75000"/>
                  </a:schemeClr>
                </a:solidFill>
                <a:latin typeface="メイリオ"/>
                <a:ea typeface="メイリオ"/>
                <a:cs typeface="メイリオ"/>
              </a:defRPr>
            </a:lvl2pPr>
            <a:lvl3pPr marL="914400" indent="0">
              <a:buNone/>
              <a:defRPr sz="1600" b="0" i="0">
                <a:solidFill>
                  <a:schemeClr val="tx1">
                    <a:lumMod val="75000"/>
                  </a:schemeClr>
                </a:solidFill>
                <a:latin typeface="メイリオ"/>
                <a:ea typeface="メイリオ"/>
                <a:cs typeface="メイリオ"/>
              </a:defRPr>
            </a:lvl3pPr>
            <a:lvl4pPr marL="1371600" indent="0">
              <a:buNone/>
              <a:defRPr sz="1400" b="0" i="0">
                <a:solidFill>
                  <a:schemeClr val="tx1">
                    <a:lumMod val="75000"/>
                  </a:schemeClr>
                </a:solidFill>
                <a:latin typeface="メイリオ"/>
                <a:ea typeface="メイリオ"/>
                <a:cs typeface="メイリオ"/>
              </a:defRPr>
            </a:lvl4pPr>
            <a:lvl5pPr>
              <a:defRPr sz="1600" b="1" i="0">
                <a:solidFill>
                  <a:schemeClr val="tx1">
                    <a:lumMod val="85000"/>
                    <a:lumOff val="15000"/>
                  </a:schemeClr>
                </a:solidFill>
                <a:latin typeface="メイリオ"/>
                <a:ea typeface="メイリオ"/>
                <a:cs typeface="メイリオ"/>
              </a:defRPr>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sp>
        <p:nvSpPr>
          <p:cNvPr id="13" name="テキスト プレースホルダー 4"/>
          <p:cNvSpPr>
            <a:spLocks noGrp="1"/>
          </p:cNvSpPr>
          <p:nvPr>
            <p:ph type="body" sz="quarter" idx="3"/>
          </p:nvPr>
        </p:nvSpPr>
        <p:spPr>
          <a:xfrm>
            <a:off x="4528570" y="755966"/>
            <a:ext cx="4241797" cy="639762"/>
          </a:xfrm>
          <a:prstGeom prst="rect">
            <a:avLst/>
          </a:prstGeom>
        </p:spPr>
        <p:txBody>
          <a:bodyPr anchor="b"/>
          <a:lstStyle>
            <a:lvl1pPr marL="0" indent="0">
              <a:buNone/>
              <a:defRPr sz="2000" b="0" i="0">
                <a:solidFill>
                  <a:schemeClr val="tx1">
                    <a:lumMod val="75000"/>
                  </a:schemeClr>
                </a:solidFill>
                <a:latin typeface="メイリオ"/>
                <a:ea typeface="メイリオ"/>
                <a:cs typeface="メイリオ"/>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14" name="コンテンツ プレースホルダー 5"/>
          <p:cNvSpPr>
            <a:spLocks noGrp="1"/>
          </p:cNvSpPr>
          <p:nvPr>
            <p:ph sz="quarter" idx="4"/>
          </p:nvPr>
        </p:nvSpPr>
        <p:spPr>
          <a:xfrm>
            <a:off x="4528570" y="1395727"/>
            <a:ext cx="4241797" cy="4900570"/>
          </a:xfrm>
          <a:prstGeom prst="rect">
            <a:avLst/>
          </a:prstGeom>
        </p:spPr>
        <p:txBody>
          <a:bodyPr/>
          <a:lstStyle>
            <a:lvl1pPr marL="0" indent="0">
              <a:buNone/>
              <a:defRPr sz="2000" b="0" i="0">
                <a:solidFill>
                  <a:schemeClr val="tx1">
                    <a:lumMod val="75000"/>
                  </a:schemeClr>
                </a:solidFill>
                <a:latin typeface="メイリオ"/>
                <a:ea typeface="メイリオ"/>
                <a:cs typeface="メイリオ"/>
              </a:defRPr>
            </a:lvl1pPr>
            <a:lvl2pPr marL="457200" indent="0">
              <a:buNone/>
              <a:defRPr sz="1800" b="0" i="0">
                <a:solidFill>
                  <a:schemeClr val="tx1">
                    <a:lumMod val="75000"/>
                  </a:schemeClr>
                </a:solidFill>
                <a:latin typeface="メイリオ"/>
                <a:ea typeface="メイリオ"/>
                <a:cs typeface="メイリオ"/>
              </a:defRPr>
            </a:lvl2pPr>
            <a:lvl3pPr marL="914400" indent="0">
              <a:buNone/>
              <a:defRPr sz="1600" b="0" i="0">
                <a:solidFill>
                  <a:schemeClr val="tx1">
                    <a:lumMod val="75000"/>
                  </a:schemeClr>
                </a:solidFill>
                <a:latin typeface="メイリオ"/>
                <a:ea typeface="メイリオ"/>
                <a:cs typeface="メイリオ"/>
              </a:defRPr>
            </a:lvl3pPr>
            <a:lvl4pPr marL="1371600" indent="0">
              <a:buNone/>
              <a:defRPr sz="1400" b="0" i="0">
                <a:solidFill>
                  <a:schemeClr val="tx1">
                    <a:lumMod val="75000"/>
                  </a:schemeClr>
                </a:solidFill>
                <a:latin typeface="メイリオ"/>
                <a:ea typeface="メイリオ"/>
                <a:cs typeface="メイリオ"/>
              </a:defRPr>
            </a:lvl4pPr>
            <a:lvl5pPr>
              <a:defRPr sz="1600" b="1" i="0">
                <a:solidFill>
                  <a:schemeClr val="tx1">
                    <a:lumMod val="85000"/>
                    <a:lumOff val="15000"/>
                  </a:schemeClr>
                </a:solidFill>
                <a:latin typeface="メイリオ"/>
                <a:ea typeface="メイリオ"/>
                <a:cs typeface="メイリオ"/>
              </a:defRPr>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sp>
        <p:nvSpPr>
          <p:cNvPr id="17" name="テキスト ボックス 16"/>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Tree>
    <p:extLst>
      <p:ext uri="{BB962C8B-B14F-4D97-AF65-F5344CB8AC3E}">
        <p14:creationId xmlns:p14="http://schemas.microsoft.com/office/powerpoint/2010/main" val="25907112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サンクスページ">
    <p:spTree>
      <p:nvGrpSpPr>
        <p:cNvPr id="1" name=""/>
        <p:cNvGrpSpPr/>
        <p:nvPr/>
      </p:nvGrpSpPr>
      <p:grpSpPr>
        <a:xfrm>
          <a:off x="0" y="0"/>
          <a:ext cx="0" cy="0"/>
          <a:chOff x="0" y="0"/>
          <a:chExt cx="0" cy="0"/>
        </a:xfrm>
      </p:grpSpPr>
      <p:pic>
        <p:nvPicPr>
          <p:cNvPr id="9" name="図 8"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
        <p:nvSpPr>
          <p:cNvPr id="11" name="テキスト ボックス 10"/>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lumMod val="75000"/>
                    <a:lumOff val="25000"/>
                  </a:schemeClr>
                </a:solidFill>
                <a:latin typeface="メイリオ"/>
                <a:ea typeface="メイリオ"/>
                <a:cs typeface="メイリオ"/>
              </a:rPr>
              <a:t>‹#›</a:t>
            </a:fld>
            <a:endParaRPr kumimoji="1" lang="ja-JP" altLang="en-US" sz="1200" b="1" dirty="0">
              <a:solidFill>
                <a:schemeClr val="tx1">
                  <a:lumMod val="75000"/>
                  <a:lumOff val="25000"/>
                </a:schemeClr>
              </a:solidFill>
              <a:latin typeface="メイリオ"/>
              <a:ea typeface="メイリオ"/>
              <a:cs typeface="メイリオ"/>
            </a:endParaRPr>
          </a:p>
        </p:txBody>
      </p:sp>
      <p:pic>
        <p:nvPicPr>
          <p:cNvPr id="12" name="Picture 2" descr="C:\Users\yminamizono\Desktop\CustomerFirs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4742" y="2838018"/>
            <a:ext cx="3986566" cy="1695076"/>
          </a:xfrm>
          <a:prstGeom prst="rect">
            <a:avLst/>
          </a:prstGeom>
          <a:noFill/>
          <a:extLst>
            <a:ext uri="{909E8E84-426E-40DD-AFC4-6F175D3DCCD1}">
              <a14:hiddenFill xmlns:a14="http://schemas.microsoft.com/office/drawing/2010/main">
                <a:solidFill>
                  <a:srgbClr val="FFFFFF"/>
                </a:solidFill>
              </a14:hiddenFill>
            </a:ext>
          </a:extLst>
        </p:spPr>
      </p:pic>
      <p:pic>
        <p:nvPicPr>
          <p:cNvPr id="8" name="図 7"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
        <p:nvSpPr>
          <p:cNvPr id="15" name="テキスト ボックス 14"/>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lumMod val="75000"/>
                    <a:lumOff val="25000"/>
                  </a:schemeClr>
                </a:solidFill>
                <a:latin typeface="メイリオ"/>
                <a:ea typeface="メイリオ"/>
                <a:cs typeface="メイリオ"/>
              </a:rPr>
              <a:t>‹#›</a:t>
            </a:fld>
            <a:endParaRPr kumimoji="1" lang="ja-JP" altLang="en-US" sz="1200" b="1" dirty="0">
              <a:solidFill>
                <a:schemeClr val="tx1">
                  <a:lumMod val="75000"/>
                  <a:lumOff val="25000"/>
                </a:schemeClr>
              </a:solidFill>
              <a:latin typeface="メイリオ"/>
              <a:ea typeface="メイリオ"/>
              <a:cs typeface="メイリオ"/>
            </a:endParaRPr>
          </a:p>
        </p:txBody>
      </p:sp>
      <p:pic>
        <p:nvPicPr>
          <p:cNvPr id="3" name="図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57437" y="2737115"/>
            <a:ext cx="4429125" cy="1724025"/>
          </a:xfrm>
          <a:prstGeom prst="rect">
            <a:avLst/>
          </a:prstGeom>
        </p:spPr>
      </p:pic>
      <p:pic>
        <p:nvPicPr>
          <p:cNvPr id="16" name="図 15" descr="c-4-2.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
        <p:nvSpPr>
          <p:cNvPr id="19" name="テキスト ボックス 18"/>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lumMod val="75000"/>
                    <a:lumOff val="25000"/>
                  </a:schemeClr>
                </a:solidFill>
                <a:latin typeface="メイリオ"/>
                <a:ea typeface="メイリオ"/>
                <a:cs typeface="メイリオ"/>
              </a:rPr>
              <a:t>‹#›</a:t>
            </a:fld>
            <a:endParaRPr kumimoji="1" lang="ja-JP" altLang="en-US" sz="1200" b="1" dirty="0">
              <a:solidFill>
                <a:schemeClr val="tx1">
                  <a:lumMod val="75000"/>
                  <a:lumOff val="25000"/>
                </a:schemeClr>
              </a:solidFill>
              <a:latin typeface="メイリオ"/>
              <a:ea typeface="メイリオ"/>
              <a:cs typeface="メイリオ"/>
            </a:endParaRPr>
          </a:p>
        </p:txBody>
      </p:sp>
      <p:pic>
        <p:nvPicPr>
          <p:cNvPr id="2" name="図 1"/>
          <p:cNvPicPr>
            <a:picLocks noChangeAspect="1"/>
          </p:cNvPicPr>
          <p:nvPr userDrawn="1"/>
        </p:nvPicPr>
        <p:blipFill>
          <a:blip r:embed="rId5"/>
          <a:stretch>
            <a:fillRect/>
          </a:stretch>
        </p:blipFill>
        <p:spPr>
          <a:xfrm>
            <a:off x="2700244" y="2119264"/>
            <a:ext cx="3743512" cy="2985232"/>
          </a:xfrm>
          <a:prstGeom prst="rect">
            <a:avLst/>
          </a:prstGeom>
        </p:spPr>
      </p:pic>
    </p:spTree>
    <p:extLst>
      <p:ext uri="{BB962C8B-B14F-4D97-AF65-F5344CB8AC3E}">
        <p14:creationId xmlns:p14="http://schemas.microsoft.com/office/powerpoint/2010/main" val="3126994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スライド①_ベース">
    <p:spTree>
      <p:nvGrpSpPr>
        <p:cNvPr id="1" name=""/>
        <p:cNvGrpSpPr/>
        <p:nvPr/>
      </p:nvGrpSpPr>
      <p:grpSpPr>
        <a:xfrm>
          <a:off x="0" y="0"/>
          <a:ext cx="0" cy="0"/>
          <a:chOff x="0" y="0"/>
          <a:chExt cx="0" cy="0"/>
        </a:xfrm>
      </p:grpSpPr>
      <p:pic>
        <p:nvPicPr>
          <p:cNvPr id="2" name="図 1"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834" y="17274"/>
            <a:ext cx="9144000" cy="6852242"/>
          </a:xfrm>
          <a:prstGeom prst="rect">
            <a:avLst/>
          </a:prstGeom>
        </p:spPr>
      </p:pic>
      <p:sp>
        <p:nvSpPr>
          <p:cNvPr id="24" name="テキスト ボックス 2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6" name="図 5"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95" y="17274"/>
            <a:ext cx="9144000" cy="6852242"/>
          </a:xfrm>
          <a:prstGeom prst="rect">
            <a:avLst/>
          </a:prstGeom>
        </p:spPr>
      </p:pic>
      <p:sp>
        <p:nvSpPr>
          <p:cNvPr id="9" name="テキスト ボックス 8"/>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0" name="コンテンツ プレースホルダー 2"/>
          <p:cNvSpPr>
            <a:spLocks noGrp="1"/>
          </p:cNvSpPr>
          <p:nvPr>
            <p:ph idx="1"/>
          </p:nvPr>
        </p:nvSpPr>
        <p:spPr>
          <a:xfrm>
            <a:off x="340745" y="756193"/>
            <a:ext cx="8429622" cy="5531438"/>
          </a:xfrm>
          <a:prstGeom prst="rect">
            <a:avLst/>
          </a:prstGeom>
        </p:spPr>
        <p:txBody>
          <a:bodyPr/>
          <a:lstStyle>
            <a:lvl1pPr marL="0" indent="0">
              <a:buClr>
                <a:schemeClr val="accent3">
                  <a:lumMod val="50000"/>
                </a:schemeClr>
              </a:buClr>
              <a:buFont typeface="Wingdings" panose="05000000000000000000" pitchFamily="2" charset="2"/>
              <a:buNone/>
              <a:defRPr sz="2000" b="0" i="0">
                <a:solidFill>
                  <a:srgbClr val="404040"/>
                </a:solidFill>
                <a:latin typeface="メイリオ"/>
                <a:ea typeface="メイリオ"/>
                <a:cs typeface="メイリオ"/>
              </a:defRPr>
            </a:lvl1pPr>
            <a:lvl2pPr marL="742950" indent="-285750">
              <a:buClr>
                <a:schemeClr val="accent3">
                  <a:lumMod val="50000"/>
                </a:schemeClr>
              </a:buClr>
              <a:buFont typeface="Wingdings" panose="05000000000000000000" pitchFamily="2" charset="2"/>
              <a:buChar char="u"/>
              <a:defRPr sz="1800" b="0" i="0">
                <a:solidFill>
                  <a:schemeClr val="tx1">
                    <a:lumMod val="85000"/>
                    <a:lumOff val="15000"/>
                  </a:schemeClr>
                </a:solidFill>
                <a:latin typeface="メイリオ"/>
                <a:ea typeface="メイリオ"/>
                <a:cs typeface="メイリオ"/>
              </a:defRPr>
            </a:lvl2pPr>
            <a:lvl3pPr marL="1200150" indent="-285750">
              <a:buClr>
                <a:schemeClr val="accent3">
                  <a:lumMod val="50000"/>
                </a:schemeClr>
              </a:buClr>
              <a:buFont typeface="Wingdings" panose="05000000000000000000" pitchFamily="2" charset="2"/>
              <a:buChar char="u"/>
              <a:defRPr sz="1600" b="0" i="0">
                <a:solidFill>
                  <a:srgbClr val="404040"/>
                </a:solidFill>
                <a:latin typeface="メイリオ"/>
                <a:ea typeface="メイリオ"/>
                <a:cs typeface="メイリオ"/>
              </a:defRPr>
            </a:lvl3pPr>
            <a:lvl4pPr marL="1657350" indent="-285750">
              <a:buClr>
                <a:schemeClr val="accent3">
                  <a:lumMod val="50000"/>
                </a:schemeClr>
              </a:buClr>
              <a:buFont typeface="Wingdings" panose="05000000000000000000" pitchFamily="2" charset="2"/>
              <a:buChar char="u"/>
              <a:defRPr sz="1400" b="0" i="0">
                <a:solidFill>
                  <a:srgbClr val="404040"/>
                </a:solidFill>
                <a:latin typeface="メイリオ"/>
                <a:ea typeface="メイリオ"/>
                <a:cs typeface="メイリオ"/>
              </a:defRPr>
            </a:lvl4pPr>
            <a:lvl5pPr marL="1828800" indent="0">
              <a:buNone/>
              <a:defRPr sz="1800" b="0" i="0">
                <a:solidFill>
                  <a:srgbClr val="404040"/>
                </a:solidFill>
                <a:latin typeface="メイリオ"/>
                <a:ea typeface="メイリオ"/>
                <a:cs typeface="メイリオ"/>
              </a:defRPr>
            </a:lvl5pPr>
          </a:lstStyle>
          <a:p>
            <a:pPr lvl="0"/>
            <a:r>
              <a:rPr kumimoji="1" lang="ja-JP" altLang="en-US"/>
              <a:t>マスター テキストの書式設定</a:t>
            </a:r>
          </a:p>
        </p:txBody>
      </p:sp>
      <p:sp>
        <p:nvSpPr>
          <p:cNvPr id="11"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pic>
        <p:nvPicPr>
          <p:cNvPr id="12" name="図 11" descr="c-4-2.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834" y="5758"/>
            <a:ext cx="9144000" cy="6852242"/>
          </a:xfrm>
          <a:prstGeom prst="rect">
            <a:avLst/>
          </a:prstGeom>
        </p:spPr>
      </p:pic>
      <p:sp>
        <p:nvSpPr>
          <p:cNvPr id="15" name="テキスト ボックス 14"/>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Tree>
    <p:extLst>
      <p:ext uri="{BB962C8B-B14F-4D97-AF65-F5344CB8AC3E}">
        <p14:creationId xmlns:p14="http://schemas.microsoft.com/office/powerpoint/2010/main" val="13086463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中表紙">
    <p:spTree>
      <p:nvGrpSpPr>
        <p:cNvPr id="1" name=""/>
        <p:cNvGrpSpPr/>
        <p:nvPr/>
      </p:nvGrpSpPr>
      <p:grpSpPr>
        <a:xfrm>
          <a:off x="0" y="0"/>
          <a:ext cx="0" cy="0"/>
          <a:chOff x="0" y="0"/>
          <a:chExt cx="0" cy="0"/>
        </a:xfrm>
      </p:grpSpPr>
      <p:sp>
        <p:nvSpPr>
          <p:cNvPr id="7" name="正方形/長方形 6"/>
          <p:cNvSpPr/>
          <p:nvPr/>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5" name="図 4" descr="c-4-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1" name="正方形/長方形 10"/>
          <p:cNvSpPr/>
          <p:nvPr/>
        </p:nvSpPr>
        <p:spPr>
          <a:xfrm>
            <a:off x="0" y="6417359"/>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15" name="図 14" descr="c-4-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6" name="タイトル 1"/>
          <p:cNvSpPr>
            <a:spLocks noGrp="1"/>
          </p:cNvSpPr>
          <p:nvPr>
            <p:ph type="ctrTitle" hasCustomPrompt="1"/>
          </p:nvPr>
        </p:nvSpPr>
        <p:spPr>
          <a:xfrm>
            <a:off x="877126" y="1015934"/>
            <a:ext cx="7598238" cy="1219657"/>
          </a:xfrm>
          <a:prstGeom prst="rect">
            <a:avLst/>
          </a:prstGeom>
        </p:spPr>
        <p:txBody>
          <a:bodyPr/>
          <a:lstStyle>
            <a:lvl1pPr algn="l">
              <a:lnSpc>
                <a:spcPts val="3600"/>
              </a:lnSpc>
              <a:defRPr sz="24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endParaRPr kumimoji="1" lang="ja-JP" altLang="en-US" dirty="0"/>
          </a:p>
        </p:txBody>
      </p:sp>
      <p:sp>
        <p:nvSpPr>
          <p:cNvPr id="17" name="テキスト プレースホルダー 2"/>
          <p:cNvSpPr>
            <a:spLocks noGrp="1"/>
          </p:cNvSpPr>
          <p:nvPr>
            <p:ph type="body" sz="quarter" idx="11" hasCustomPrompt="1"/>
          </p:nvPr>
        </p:nvSpPr>
        <p:spPr>
          <a:xfrm>
            <a:off x="376343" y="1014112"/>
            <a:ext cx="616707" cy="627062"/>
          </a:xfrm>
          <a:prstGeom prst="rect">
            <a:avLst/>
          </a:prstGeom>
        </p:spPr>
        <p:txBody>
          <a:bodyPr/>
          <a:lstStyle>
            <a:lvl1pPr marL="0" indent="0">
              <a:buNone/>
              <a:defRPr sz="3600" b="1">
                <a:solidFill>
                  <a:srgbClr val="25336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en-US" altLang="ja-JP" dirty="0"/>
              <a:t>0</a:t>
            </a:r>
            <a:endParaRPr kumimoji="1" lang="ja-JP" altLang="en-US" dirty="0"/>
          </a:p>
        </p:txBody>
      </p:sp>
      <p:sp>
        <p:nvSpPr>
          <p:cNvPr id="18" name="正方形/長方形 17"/>
          <p:cNvSpPr/>
          <p:nvPr userDrawn="1"/>
        </p:nvSpPr>
        <p:spPr>
          <a:xfrm>
            <a:off x="0" y="640437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22" name="図 21" descr="c-4-3.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Tree>
    <p:extLst>
      <p:ext uri="{BB962C8B-B14F-4D97-AF65-F5344CB8AC3E}">
        <p14:creationId xmlns:p14="http://schemas.microsoft.com/office/powerpoint/2010/main" val="2749181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表紙_Internal use only">
    <p:spTree>
      <p:nvGrpSpPr>
        <p:cNvPr id="1" name=""/>
        <p:cNvGrpSpPr/>
        <p:nvPr/>
      </p:nvGrpSpPr>
      <p:grpSpPr>
        <a:xfrm>
          <a:off x="0" y="0"/>
          <a:ext cx="0" cy="0"/>
          <a:chOff x="0" y="0"/>
          <a:chExt cx="0" cy="0"/>
        </a:xfrm>
      </p:grpSpPr>
      <p:pic>
        <p:nvPicPr>
          <p:cNvPr id="2" name="図 1"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4" name="図 3" descr="logo2.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pic>
        <p:nvPicPr>
          <p:cNvPr id="5" name="図 4"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6" name="図 5" descr="logo2.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sp>
        <p:nvSpPr>
          <p:cNvPr id="7" name="タイトル 1"/>
          <p:cNvSpPr>
            <a:spLocks noGrp="1"/>
          </p:cNvSpPr>
          <p:nvPr>
            <p:ph type="ctrTitle" hasCustomPrompt="1"/>
          </p:nvPr>
        </p:nvSpPr>
        <p:spPr>
          <a:xfrm>
            <a:off x="452499" y="3480348"/>
            <a:ext cx="8234932" cy="1539695"/>
          </a:xfrm>
          <a:prstGeom prst="rect">
            <a:avLst/>
          </a:prstGeom>
        </p:spPr>
        <p:txBody>
          <a:bodyPr/>
          <a:lstStyle>
            <a:lvl1pPr algn="l">
              <a:lnSpc>
                <a:spcPts val="3600"/>
              </a:lnSpc>
              <a:spcAft>
                <a:spcPts val="0"/>
              </a:spcAft>
              <a:defRPr sz="28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br>
              <a:rPr kumimoji="1" lang="en-US" altLang="ja-JP" dirty="0"/>
            </a:br>
            <a:r>
              <a:rPr kumimoji="1" lang="ja-JP" altLang="en-US" dirty="0"/>
              <a:t>のご提案</a:t>
            </a:r>
          </a:p>
        </p:txBody>
      </p:sp>
      <p:sp>
        <p:nvSpPr>
          <p:cNvPr id="8" name="サブタイトル 2"/>
          <p:cNvSpPr>
            <a:spLocks noGrp="1"/>
          </p:cNvSpPr>
          <p:nvPr>
            <p:ph type="subTitle" idx="1" hasCustomPrompt="1"/>
          </p:nvPr>
        </p:nvSpPr>
        <p:spPr>
          <a:xfrm>
            <a:off x="452498" y="2964515"/>
            <a:ext cx="8234933" cy="404600"/>
          </a:xfrm>
          <a:prstGeom prst="rect">
            <a:avLst/>
          </a:prstGeo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200" b="1">
                <a:solidFill>
                  <a:srgbClr val="404040"/>
                </a:solidFill>
                <a:latin typeface="メイリオ"/>
                <a:ea typeface="メイリオ"/>
                <a:cs typeface="メイリオ"/>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ja-JP" altLang="en-US" dirty="0"/>
              <a:t>　御中</a:t>
            </a:r>
          </a:p>
          <a:p>
            <a:endParaRPr kumimoji="1" lang="ja-JP" altLang="en-US" dirty="0"/>
          </a:p>
        </p:txBody>
      </p:sp>
      <p:sp>
        <p:nvSpPr>
          <p:cNvPr id="9" name="テキスト プレースホルダー 3"/>
          <p:cNvSpPr>
            <a:spLocks noGrp="1"/>
          </p:cNvSpPr>
          <p:nvPr>
            <p:ph type="body" sz="quarter" idx="10" hasCustomPrompt="1"/>
          </p:nvPr>
        </p:nvSpPr>
        <p:spPr>
          <a:xfrm>
            <a:off x="45514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2000/00/00</a:t>
            </a:r>
            <a:endParaRPr kumimoji="1" lang="ja-JP" altLang="en-US" dirty="0"/>
          </a:p>
        </p:txBody>
      </p:sp>
      <p:sp>
        <p:nvSpPr>
          <p:cNvPr id="10" name="テキスト プレースホルダー 3"/>
          <p:cNvSpPr>
            <a:spLocks noGrp="1"/>
          </p:cNvSpPr>
          <p:nvPr>
            <p:ph type="body" sz="quarter" idx="11" hasCustomPrompt="1"/>
          </p:nvPr>
        </p:nvSpPr>
        <p:spPr>
          <a:xfrm>
            <a:off x="240452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Ver.0.0</a:t>
            </a:r>
            <a:endParaRPr kumimoji="1" lang="ja-JP" altLang="en-US" dirty="0"/>
          </a:p>
        </p:txBody>
      </p:sp>
      <p:pic>
        <p:nvPicPr>
          <p:cNvPr id="11" name="図 10" descr="c-4-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6" y="5758"/>
            <a:ext cx="9144000" cy="6852242"/>
          </a:xfrm>
          <a:prstGeom prst="rect">
            <a:avLst/>
          </a:prstGeom>
        </p:spPr>
      </p:pic>
      <p:pic>
        <p:nvPicPr>
          <p:cNvPr id="12" name="図 11" descr="logo2.ai"/>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sp>
        <p:nvSpPr>
          <p:cNvPr id="3" name="テキスト ボックス 2"/>
          <p:cNvSpPr txBox="1"/>
          <p:nvPr userDrawn="1"/>
        </p:nvSpPr>
        <p:spPr>
          <a:xfrm>
            <a:off x="6883400" y="319147"/>
            <a:ext cx="1885144" cy="276999"/>
          </a:xfrm>
          <a:prstGeom prst="rect">
            <a:avLst/>
          </a:prstGeom>
          <a:solidFill>
            <a:srgbClr val="00B0F0"/>
          </a:solidFill>
        </p:spPr>
        <p:txBody>
          <a:bodyPr wrap="square" rtlCol="0">
            <a:spAutoFit/>
          </a:bodyPr>
          <a:lstStyle/>
          <a:p>
            <a:pPr algn="ctr"/>
            <a:r>
              <a:rPr kumimoji="1" lang="en-US" altLang="ja-JP" sz="1200" i="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Internal use only</a:t>
            </a:r>
            <a:endParaRPr kumimoji="1" lang="ja-JP" altLang="en-US" sz="1200" i="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783730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スライド①_ベース_Internal use only">
    <p:spTree>
      <p:nvGrpSpPr>
        <p:cNvPr id="1" name=""/>
        <p:cNvGrpSpPr/>
        <p:nvPr/>
      </p:nvGrpSpPr>
      <p:grpSpPr>
        <a:xfrm>
          <a:off x="0" y="0"/>
          <a:ext cx="0" cy="0"/>
          <a:chOff x="0" y="0"/>
          <a:chExt cx="0" cy="0"/>
        </a:xfrm>
      </p:grpSpPr>
      <p:pic>
        <p:nvPicPr>
          <p:cNvPr id="2" name="図 1"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
        <p:nvSpPr>
          <p:cNvPr id="24" name="テキスト ボックス 2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6" name="図 5"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567"/>
            <a:ext cx="9144000" cy="6852242"/>
          </a:xfrm>
          <a:prstGeom prst="rect">
            <a:avLst/>
          </a:prstGeom>
        </p:spPr>
      </p:pic>
      <p:sp>
        <p:nvSpPr>
          <p:cNvPr id="9" name="テキスト ボックス 8"/>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0" name="コンテンツ プレースホルダー 2"/>
          <p:cNvSpPr>
            <a:spLocks noGrp="1"/>
          </p:cNvSpPr>
          <p:nvPr>
            <p:ph idx="1"/>
          </p:nvPr>
        </p:nvSpPr>
        <p:spPr>
          <a:xfrm>
            <a:off x="340745" y="756193"/>
            <a:ext cx="8429622" cy="5531438"/>
          </a:xfrm>
          <a:prstGeom prst="rect">
            <a:avLst/>
          </a:prstGeom>
        </p:spPr>
        <p:txBody>
          <a:bodyPr/>
          <a:lstStyle>
            <a:lvl1pPr marL="0" indent="0">
              <a:buClr>
                <a:schemeClr val="accent3">
                  <a:lumMod val="50000"/>
                </a:schemeClr>
              </a:buClr>
              <a:buFont typeface="Wingdings" panose="05000000000000000000" pitchFamily="2" charset="2"/>
              <a:buNone/>
              <a:defRPr sz="2000" b="0" i="0">
                <a:solidFill>
                  <a:srgbClr val="404040"/>
                </a:solidFill>
                <a:latin typeface="メイリオ"/>
                <a:ea typeface="メイリオ"/>
                <a:cs typeface="メイリオ"/>
              </a:defRPr>
            </a:lvl1pPr>
            <a:lvl2pPr marL="742950" indent="-285750">
              <a:buClr>
                <a:schemeClr val="accent3">
                  <a:lumMod val="50000"/>
                </a:schemeClr>
              </a:buClr>
              <a:buFont typeface="Wingdings" panose="05000000000000000000" pitchFamily="2" charset="2"/>
              <a:buChar char="u"/>
              <a:defRPr sz="1800" b="0" i="0">
                <a:solidFill>
                  <a:schemeClr val="tx1">
                    <a:lumMod val="85000"/>
                    <a:lumOff val="15000"/>
                  </a:schemeClr>
                </a:solidFill>
                <a:latin typeface="メイリオ"/>
                <a:ea typeface="メイリオ"/>
                <a:cs typeface="メイリオ"/>
              </a:defRPr>
            </a:lvl2pPr>
            <a:lvl3pPr marL="1200150" indent="-285750">
              <a:buClr>
                <a:schemeClr val="accent3">
                  <a:lumMod val="50000"/>
                </a:schemeClr>
              </a:buClr>
              <a:buFont typeface="Wingdings" panose="05000000000000000000" pitchFamily="2" charset="2"/>
              <a:buChar char="u"/>
              <a:defRPr sz="1600" b="0" i="0">
                <a:solidFill>
                  <a:srgbClr val="404040"/>
                </a:solidFill>
                <a:latin typeface="メイリオ"/>
                <a:ea typeface="メイリオ"/>
                <a:cs typeface="メイリオ"/>
              </a:defRPr>
            </a:lvl3pPr>
            <a:lvl4pPr marL="1657350" indent="-285750">
              <a:buClr>
                <a:schemeClr val="accent3">
                  <a:lumMod val="50000"/>
                </a:schemeClr>
              </a:buClr>
              <a:buFont typeface="Wingdings" panose="05000000000000000000" pitchFamily="2" charset="2"/>
              <a:buChar char="u"/>
              <a:defRPr sz="1400" b="0" i="0">
                <a:solidFill>
                  <a:srgbClr val="404040"/>
                </a:solidFill>
                <a:latin typeface="メイリオ"/>
                <a:ea typeface="メイリオ"/>
                <a:cs typeface="メイリオ"/>
              </a:defRPr>
            </a:lvl4pPr>
            <a:lvl5pPr marL="1828800" indent="0">
              <a:buNone/>
              <a:defRPr sz="1800" b="0" i="0">
                <a:solidFill>
                  <a:srgbClr val="404040"/>
                </a:solidFill>
                <a:latin typeface="メイリオ"/>
                <a:ea typeface="メイリオ"/>
                <a:cs typeface="メイリオ"/>
              </a:defRPr>
            </a:lvl5pPr>
          </a:lstStyle>
          <a:p>
            <a:pPr lvl="0"/>
            <a:r>
              <a:rPr kumimoji="1" lang="ja-JP" altLang="en-US"/>
              <a:t>マスター テキストの書式設定</a:t>
            </a:r>
          </a:p>
        </p:txBody>
      </p:sp>
      <p:sp>
        <p:nvSpPr>
          <p:cNvPr id="11"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pic>
        <p:nvPicPr>
          <p:cNvPr id="12" name="図 11" descr="c-4-2.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9135"/>
            <a:ext cx="9144000" cy="6852242"/>
          </a:xfrm>
          <a:prstGeom prst="rect">
            <a:avLst/>
          </a:prstGeom>
        </p:spPr>
      </p:pic>
      <p:sp>
        <p:nvSpPr>
          <p:cNvPr id="15" name="テキスト ボックス 14"/>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6" name="テキスト ボックス 15"/>
          <p:cNvSpPr txBox="1"/>
          <p:nvPr userDrawn="1"/>
        </p:nvSpPr>
        <p:spPr>
          <a:xfrm>
            <a:off x="6000382" y="6470113"/>
            <a:ext cx="2348189" cy="246221"/>
          </a:xfrm>
          <a:prstGeom prst="rect">
            <a:avLst/>
          </a:prstGeom>
          <a:solidFill>
            <a:srgbClr val="C9F1FF"/>
          </a:solidFill>
        </p:spPr>
        <p:txBody>
          <a:bodyPr wrap="square" rtlCol="0">
            <a:spAutoFit/>
          </a:bodyPr>
          <a:lstStyle/>
          <a:p>
            <a:pPr algn="ctr"/>
            <a:r>
              <a:rPr kumimoji="1" lang="en-US" altLang="ja-JP" sz="1000" i="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Internal use only</a:t>
            </a:r>
            <a:endParaRPr kumimoji="1" lang="ja-JP" altLang="en-US" sz="1000" i="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4728551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中表紙_Internal use only">
    <p:spTree>
      <p:nvGrpSpPr>
        <p:cNvPr id="1" name=""/>
        <p:cNvGrpSpPr/>
        <p:nvPr/>
      </p:nvGrpSpPr>
      <p:grpSpPr>
        <a:xfrm>
          <a:off x="0" y="0"/>
          <a:ext cx="0" cy="0"/>
          <a:chOff x="0" y="0"/>
          <a:chExt cx="0" cy="0"/>
        </a:xfrm>
      </p:grpSpPr>
      <p:sp>
        <p:nvSpPr>
          <p:cNvPr id="7" name="正方形/長方形 6"/>
          <p:cNvSpPr/>
          <p:nvPr/>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5" name="図 4" descr="c-4-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1" name="正方形/長方形 10"/>
          <p:cNvSpPr/>
          <p:nvPr/>
        </p:nvSpPr>
        <p:spPr>
          <a:xfrm>
            <a:off x="0" y="6362792"/>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15" name="図 14" descr="c-4-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6" name="タイトル 1"/>
          <p:cNvSpPr>
            <a:spLocks noGrp="1"/>
          </p:cNvSpPr>
          <p:nvPr>
            <p:ph type="ctrTitle" hasCustomPrompt="1"/>
          </p:nvPr>
        </p:nvSpPr>
        <p:spPr>
          <a:xfrm>
            <a:off x="877126" y="1015934"/>
            <a:ext cx="7598238" cy="1219657"/>
          </a:xfrm>
          <a:prstGeom prst="rect">
            <a:avLst/>
          </a:prstGeom>
        </p:spPr>
        <p:txBody>
          <a:bodyPr/>
          <a:lstStyle>
            <a:lvl1pPr algn="l">
              <a:lnSpc>
                <a:spcPts val="3600"/>
              </a:lnSpc>
              <a:defRPr sz="24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endParaRPr kumimoji="1" lang="ja-JP" altLang="en-US" dirty="0"/>
          </a:p>
        </p:txBody>
      </p:sp>
      <p:sp>
        <p:nvSpPr>
          <p:cNvPr id="17" name="テキスト プレースホルダー 2"/>
          <p:cNvSpPr>
            <a:spLocks noGrp="1"/>
          </p:cNvSpPr>
          <p:nvPr>
            <p:ph type="body" sz="quarter" idx="11" hasCustomPrompt="1"/>
          </p:nvPr>
        </p:nvSpPr>
        <p:spPr>
          <a:xfrm>
            <a:off x="376343" y="1014112"/>
            <a:ext cx="616707" cy="627062"/>
          </a:xfrm>
          <a:prstGeom prst="rect">
            <a:avLst/>
          </a:prstGeom>
        </p:spPr>
        <p:txBody>
          <a:bodyPr/>
          <a:lstStyle>
            <a:lvl1pPr marL="0" indent="0">
              <a:buNone/>
              <a:defRPr sz="3600" b="1">
                <a:solidFill>
                  <a:srgbClr val="25336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en-US" altLang="ja-JP" dirty="0"/>
              <a:t>0</a:t>
            </a:r>
            <a:endParaRPr kumimoji="1" lang="ja-JP" altLang="en-US" dirty="0"/>
          </a:p>
        </p:txBody>
      </p:sp>
      <p:sp>
        <p:nvSpPr>
          <p:cNvPr id="18" name="正方形/長方形 17"/>
          <p:cNvSpPr/>
          <p:nvPr userDrawn="1"/>
        </p:nvSpPr>
        <p:spPr>
          <a:xfrm>
            <a:off x="0" y="6375783"/>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22" name="図 21" descr="c-4-3.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24" name="テキスト ボックス 23"/>
          <p:cNvSpPr txBox="1"/>
          <p:nvPr userDrawn="1"/>
        </p:nvSpPr>
        <p:spPr>
          <a:xfrm>
            <a:off x="6000382" y="6470113"/>
            <a:ext cx="2348189" cy="246221"/>
          </a:xfrm>
          <a:prstGeom prst="rect">
            <a:avLst/>
          </a:prstGeom>
          <a:solidFill>
            <a:srgbClr val="C9F1FF"/>
          </a:solidFill>
        </p:spPr>
        <p:txBody>
          <a:bodyPr wrap="square" rtlCol="0">
            <a:spAutoFit/>
          </a:bodyPr>
          <a:lstStyle/>
          <a:p>
            <a:pPr algn="ctr"/>
            <a:r>
              <a:rPr kumimoji="1" lang="en-US" altLang="ja-JP" sz="1000" i="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Internal use only</a:t>
            </a:r>
            <a:endParaRPr kumimoji="1" lang="ja-JP" altLang="en-US" sz="1000" i="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3861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表紙_Confidential">
    <p:spTree>
      <p:nvGrpSpPr>
        <p:cNvPr id="1" name=""/>
        <p:cNvGrpSpPr/>
        <p:nvPr/>
      </p:nvGrpSpPr>
      <p:grpSpPr>
        <a:xfrm>
          <a:off x="0" y="0"/>
          <a:ext cx="0" cy="0"/>
          <a:chOff x="0" y="0"/>
          <a:chExt cx="0" cy="0"/>
        </a:xfrm>
      </p:grpSpPr>
      <p:pic>
        <p:nvPicPr>
          <p:cNvPr id="2" name="図 1"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6" y="5758"/>
            <a:ext cx="9144000" cy="6852242"/>
          </a:xfrm>
          <a:prstGeom prst="rect">
            <a:avLst/>
          </a:prstGeom>
        </p:spPr>
      </p:pic>
      <p:pic>
        <p:nvPicPr>
          <p:cNvPr id="5" name="図 4"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4227"/>
            <a:ext cx="9144000" cy="6852242"/>
          </a:xfrm>
          <a:prstGeom prst="rect">
            <a:avLst/>
          </a:prstGeom>
        </p:spPr>
      </p:pic>
      <p:sp>
        <p:nvSpPr>
          <p:cNvPr id="7" name="タイトル 1"/>
          <p:cNvSpPr>
            <a:spLocks noGrp="1"/>
          </p:cNvSpPr>
          <p:nvPr>
            <p:ph type="ctrTitle" hasCustomPrompt="1"/>
          </p:nvPr>
        </p:nvSpPr>
        <p:spPr>
          <a:xfrm>
            <a:off x="452499" y="3480348"/>
            <a:ext cx="8234932" cy="1539695"/>
          </a:xfrm>
          <a:prstGeom prst="rect">
            <a:avLst/>
          </a:prstGeom>
        </p:spPr>
        <p:txBody>
          <a:bodyPr/>
          <a:lstStyle>
            <a:lvl1pPr algn="l">
              <a:lnSpc>
                <a:spcPts val="3600"/>
              </a:lnSpc>
              <a:spcAft>
                <a:spcPts val="0"/>
              </a:spcAft>
              <a:defRPr sz="28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br>
              <a:rPr kumimoji="1" lang="en-US" altLang="ja-JP" dirty="0"/>
            </a:br>
            <a:r>
              <a:rPr kumimoji="1" lang="ja-JP" altLang="en-US" dirty="0"/>
              <a:t>のご提案</a:t>
            </a:r>
          </a:p>
        </p:txBody>
      </p:sp>
      <p:sp>
        <p:nvSpPr>
          <p:cNvPr id="8" name="サブタイトル 2"/>
          <p:cNvSpPr>
            <a:spLocks noGrp="1"/>
          </p:cNvSpPr>
          <p:nvPr>
            <p:ph type="subTitle" idx="1" hasCustomPrompt="1"/>
          </p:nvPr>
        </p:nvSpPr>
        <p:spPr>
          <a:xfrm>
            <a:off x="452498" y="2964515"/>
            <a:ext cx="8234933" cy="404600"/>
          </a:xfrm>
          <a:prstGeom prst="rect">
            <a:avLst/>
          </a:prstGeo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200" b="1">
                <a:solidFill>
                  <a:srgbClr val="404040"/>
                </a:solidFill>
                <a:latin typeface="メイリオ"/>
                <a:ea typeface="メイリオ"/>
                <a:cs typeface="メイリオ"/>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ja-JP" altLang="en-US" dirty="0"/>
              <a:t>　御中</a:t>
            </a:r>
          </a:p>
          <a:p>
            <a:endParaRPr kumimoji="1" lang="ja-JP" altLang="en-US" dirty="0"/>
          </a:p>
        </p:txBody>
      </p:sp>
      <p:sp>
        <p:nvSpPr>
          <p:cNvPr id="9" name="テキスト プレースホルダー 3"/>
          <p:cNvSpPr>
            <a:spLocks noGrp="1"/>
          </p:cNvSpPr>
          <p:nvPr>
            <p:ph type="body" sz="quarter" idx="10" hasCustomPrompt="1"/>
          </p:nvPr>
        </p:nvSpPr>
        <p:spPr>
          <a:xfrm>
            <a:off x="45514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2000/00/00</a:t>
            </a:r>
            <a:endParaRPr kumimoji="1" lang="ja-JP" altLang="en-US" dirty="0"/>
          </a:p>
        </p:txBody>
      </p:sp>
      <p:sp>
        <p:nvSpPr>
          <p:cNvPr id="10" name="テキスト プレースホルダー 3"/>
          <p:cNvSpPr>
            <a:spLocks noGrp="1"/>
          </p:cNvSpPr>
          <p:nvPr>
            <p:ph type="body" sz="quarter" idx="11" hasCustomPrompt="1"/>
          </p:nvPr>
        </p:nvSpPr>
        <p:spPr>
          <a:xfrm>
            <a:off x="240452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Ver.0.0</a:t>
            </a:r>
            <a:endParaRPr kumimoji="1" lang="ja-JP" altLang="en-US" dirty="0"/>
          </a:p>
        </p:txBody>
      </p:sp>
      <p:pic>
        <p:nvPicPr>
          <p:cNvPr id="11" name="図 10" descr="c-4-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72" y="102696"/>
            <a:ext cx="9144000" cy="6852242"/>
          </a:xfrm>
          <a:prstGeom prst="rect">
            <a:avLst/>
          </a:prstGeom>
        </p:spPr>
      </p:pic>
    </p:spTree>
    <p:extLst>
      <p:ext uri="{BB962C8B-B14F-4D97-AF65-F5344CB8AC3E}">
        <p14:creationId xmlns:p14="http://schemas.microsoft.com/office/powerpoint/2010/main" val="1437268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スライド①_ベース_Confidential">
    <p:spTree>
      <p:nvGrpSpPr>
        <p:cNvPr id="1" name=""/>
        <p:cNvGrpSpPr/>
        <p:nvPr/>
      </p:nvGrpSpPr>
      <p:grpSpPr>
        <a:xfrm>
          <a:off x="0" y="0"/>
          <a:ext cx="0" cy="0"/>
          <a:chOff x="0" y="0"/>
          <a:chExt cx="0" cy="0"/>
        </a:xfrm>
      </p:grpSpPr>
      <p:pic>
        <p:nvPicPr>
          <p:cNvPr id="2" name="図 1"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
        <p:nvSpPr>
          <p:cNvPr id="24" name="テキスト ボックス 2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6" name="図 5" descr="c-4-2.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444" y="-5758"/>
            <a:ext cx="9144000" cy="6852242"/>
          </a:xfrm>
          <a:prstGeom prst="rect">
            <a:avLst/>
          </a:prstGeom>
        </p:spPr>
      </p:pic>
      <p:sp>
        <p:nvSpPr>
          <p:cNvPr id="9" name="テキスト ボックス 8"/>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0" name="コンテンツ プレースホルダー 2"/>
          <p:cNvSpPr>
            <a:spLocks noGrp="1"/>
          </p:cNvSpPr>
          <p:nvPr>
            <p:ph idx="1"/>
          </p:nvPr>
        </p:nvSpPr>
        <p:spPr>
          <a:xfrm>
            <a:off x="340745" y="756193"/>
            <a:ext cx="8429622" cy="5531438"/>
          </a:xfrm>
          <a:prstGeom prst="rect">
            <a:avLst/>
          </a:prstGeom>
        </p:spPr>
        <p:txBody>
          <a:bodyPr/>
          <a:lstStyle>
            <a:lvl1pPr marL="0" indent="0">
              <a:buClr>
                <a:schemeClr val="accent3">
                  <a:lumMod val="50000"/>
                </a:schemeClr>
              </a:buClr>
              <a:buFont typeface="Wingdings" panose="05000000000000000000" pitchFamily="2" charset="2"/>
              <a:buNone/>
              <a:defRPr sz="2000" b="0" i="0">
                <a:solidFill>
                  <a:srgbClr val="404040"/>
                </a:solidFill>
                <a:latin typeface="メイリオ"/>
                <a:ea typeface="メイリオ"/>
                <a:cs typeface="メイリオ"/>
              </a:defRPr>
            </a:lvl1pPr>
            <a:lvl2pPr marL="742950" indent="-285750">
              <a:buClr>
                <a:schemeClr val="accent3">
                  <a:lumMod val="50000"/>
                </a:schemeClr>
              </a:buClr>
              <a:buFont typeface="Wingdings" panose="05000000000000000000" pitchFamily="2" charset="2"/>
              <a:buChar char="u"/>
              <a:defRPr sz="1800" b="0" i="0">
                <a:solidFill>
                  <a:schemeClr val="tx1">
                    <a:lumMod val="85000"/>
                    <a:lumOff val="15000"/>
                  </a:schemeClr>
                </a:solidFill>
                <a:latin typeface="メイリオ"/>
                <a:ea typeface="メイリオ"/>
                <a:cs typeface="メイリオ"/>
              </a:defRPr>
            </a:lvl2pPr>
            <a:lvl3pPr marL="1200150" indent="-285750">
              <a:buClr>
                <a:schemeClr val="accent3">
                  <a:lumMod val="50000"/>
                </a:schemeClr>
              </a:buClr>
              <a:buFont typeface="Wingdings" panose="05000000000000000000" pitchFamily="2" charset="2"/>
              <a:buChar char="u"/>
              <a:defRPr sz="1600" b="0" i="0">
                <a:solidFill>
                  <a:srgbClr val="404040"/>
                </a:solidFill>
                <a:latin typeface="メイリオ"/>
                <a:ea typeface="メイリオ"/>
                <a:cs typeface="メイリオ"/>
              </a:defRPr>
            </a:lvl3pPr>
            <a:lvl4pPr marL="1657350" indent="-285750">
              <a:buClr>
                <a:schemeClr val="accent3">
                  <a:lumMod val="50000"/>
                </a:schemeClr>
              </a:buClr>
              <a:buFont typeface="Wingdings" panose="05000000000000000000" pitchFamily="2" charset="2"/>
              <a:buChar char="u"/>
              <a:defRPr sz="1400" b="0" i="0">
                <a:solidFill>
                  <a:srgbClr val="404040"/>
                </a:solidFill>
                <a:latin typeface="メイリオ"/>
                <a:ea typeface="メイリオ"/>
                <a:cs typeface="メイリオ"/>
              </a:defRPr>
            </a:lvl4pPr>
            <a:lvl5pPr marL="1828800" indent="0">
              <a:buNone/>
              <a:defRPr sz="1800" b="0" i="0">
                <a:solidFill>
                  <a:srgbClr val="404040"/>
                </a:solidFill>
                <a:latin typeface="メイリオ"/>
                <a:ea typeface="メイリオ"/>
                <a:cs typeface="メイリオ"/>
              </a:defRPr>
            </a:lvl5pPr>
          </a:lstStyle>
          <a:p>
            <a:pPr lvl="0"/>
            <a:r>
              <a:rPr kumimoji="1" lang="ja-JP" altLang="en-US"/>
              <a:t>マスター テキストの書式設定</a:t>
            </a:r>
          </a:p>
        </p:txBody>
      </p:sp>
      <p:sp>
        <p:nvSpPr>
          <p:cNvPr id="11"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pic>
        <p:nvPicPr>
          <p:cNvPr id="12" name="図 11" descr="c-4-2.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758"/>
            <a:ext cx="9144000" cy="6852242"/>
          </a:xfrm>
          <a:prstGeom prst="rect">
            <a:avLst/>
          </a:prstGeom>
        </p:spPr>
      </p:pic>
      <p:sp>
        <p:nvSpPr>
          <p:cNvPr id="15" name="テキスト ボックス 14"/>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Tree>
    <p:extLst>
      <p:ext uri="{BB962C8B-B14F-4D97-AF65-F5344CB8AC3E}">
        <p14:creationId xmlns:p14="http://schemas.microsoft.com/office/powerpoint/2010/main" val="39684924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中表紙_Confidential">
    <p:spTree>
      <p:nvGrpSpPr>
        <p:cNvPr id="1" name=""/>
        <p:cNvGrpSpPr/>
        <p:nvPr/>
      </p:nvGrpSpPr>
      <p:grpSpPr>
        <a:xfrm>
          <a:off x="0" y="0"/>
          <a:ext cx="0" cy="0"/>
          <a:chOff x="0" y="0"/>
          <a:chExt cx="0" cy="0"/>
        </a:xfrm>
      </p:grpSpPr>
      <p:sp>
        <p:nvSpPr>
          <p:cNvPr id="7" name="正方形/長方形 6"/>
          <p:cNvSpPr/>
          <p:nvPr/>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5" name="図 4" descr="c-4-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1" name="正方形/長方形 10"/>
          <p:cNvSpPr/>
          <p:nvPr/>
        </p:nvSpPr>
        <p:spPr>
          <a:xfrm>
            <a:off x="0" y="6402722"/>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15" name="図 14" descr="c-4-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6" name="タイトル 1"/>
          <p:cNvSpPr>
            <a:spLocks noGrp="1"/>
          </p:cNvSpPr>
          <p:nvPr>
            <p:ph type="ctrTitle" hasCustomPrompt="1"/>
          </p:nvPr>
        </p:nvSpPr>
        <p:spPr>
          <a:xfrm>
            <a:off x="877126" y="1015934"/>
            <a:ext cx="7598238" cy="1219657"/>
          </a:xfrm>
          <a:prstGeom prst="rect">
            <a:avLst/>
          </a:prstGeom>
        </p:spPr>
        <p:txBody>
          <a:bodyPr/>
          <a:lstStyle>
            <a:lvl1pPr algn="l">
              <a:lnSpc>
                <a:spcPts val="3600"/>
              </a:lnSpc>
              <a:defRPr sz="24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endParaRPr kumimoji="1" lang="ja-JP" altLang="en-US" dirty="0"/>
          </a:p>
        </p:txBody>
      </p:sp>
      <p:sp>
        <p:nvSpPr>
          <p:cNvPr id="17" name="テキスト プレースホルダー 2"/>
          <p:cNvSpPr>
            <a:spLocks noGrp="1"/>
          </p:cNvSpPr>
          <p:nvPr>
            <p:ph type="body" sz="quarter" idx="11" hasCustomPrompt="1"/>
          </p:nvPr>
        </p:nvSpPr>
        <p:spPr>
          <a:xfrm>
            <a:off x="376343" y="1014112"/>
            <a:ext cx="616707" cy="627062"/>
          </a:xfrm>
          <a:prstGeom prst="rect">
            <a:avLst/>
          </a:prstGeom>
        </p:spPr>
        <p:txBody>
          <a:bodyPr/>
          <a:lstStyle>
            <a:lvl1pPr marL="0" indent="0">
              <a:buNone/>
              <a:defRPr sz="3600" b="1">
                <a:solidFill>
                  <a:srgbClr val="25336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en-US" altLang="ja-JP" dirty="0"/>
              <a:t>0</a:t>
            </a:r>
            <a:endParaRPr kumimoji="1" lang="ja-JP" altLang="en-US" dirty="0"/>
          </a:p>
        </p:txBody>
      </p:sp>
      <p:sp>
        <p:nvSpPr>
          <p:cNvPr id="21" name="テキスト ボックス 20"/>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22" name="図 21" descr="c-4-3.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Tree>
    <p:extLst>
      <p:ext uri="{BB962C8B-B14F-4D97-AF65-F5344CB8AC3E}">
        <p14:creationId xmlns:p14="http://schemas.microsoft.com/office/powerpoint/2010/main" val="3035247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図 6" descr="c-4-2.ai"/>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3" name="図 2" descr="c-4-2.ai"/>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Tree>
    <p:extLst>
      <p:ext uri="{BB962C8B-B14F-4D97-AF65-F5344CB8AC3E}">
        <p14:creationId xmlns:p14="http://schemas.microsoft.com/office/powerpoint/2010/main" val="1685061160"/>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83" r:id="rId4"/>
    <p:sldLayoutId id="2147483684" r:id="rId5"/>
    <p:sldLayoutId id="2147483685" r:id="rId6"/>
    <p:sldLayoutId id="2147483680" r:id="rId7"/>
    <p:sldLayoutId id="2147483681" r:id="rId8"/>
    <p:sldLayoutId id="2147483682" r:id="rId9"/>
    <p:sldLayoutId id="2147483677" r:id="rId10"/>
    <p:sldLayoutId id="2147483678" r:id="rId11"/>
    <p:sldLayoutId id="2147483679" r:id="rId12"/>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hyperlink" Target="https://www.ad-flex.com/column/ai-news/2019041847628/" TargetMode="External"/><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hyperlink" Target="https://www.ad-flex.com/column/ai-news/2019041847628/"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ad-flex.com/column/ai-news/2019041847628/" TargetMode="External"/><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hyperlink" Target="https://www.ad-flex.com/column/adflex-column/2019061847624/"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ad-flex.com/column/adflex-column/2019061847624/" TargetMode="External"/><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hyperlink" Target="https://www.ad-flex.com/column/adflex-column/2019061847624/" TargetMode="External"/><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hyperlink" Target="https://youtu.be/2a2p3CBRdIk" TargetMode="External"/><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hyperlink" Target="https://sp.m.jiji.com/photofeature/show/aiv629/08_aiv629-jpp024015761"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6.xml"/><Relationship Id="rId1" Type="http://schemas.openxmlformats.org/officeDocument/2006/relationships/slideLayout" Target="../slideLayouts/slideLayout8.xml"/><Relationship Id="rId5" Type="http://schemas.openxmlformats.org/officeDocument/2006/relationships/image" Target="../media/image30.pn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image" Target="../media/image32.jpeg"/></Relationships>
</file>

<file path=ppt/slides/_rels/slide2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8.xml"/><Relationship Id="rId5" Type="http://schemas.openxmlformats.org/officeDocument/2006/relationships/image" Target="../media/image38.jpg"/><Relationship Id="rId4" Type="http://schemas.openxmlformats.org/officeDocument/2006/relationships/image" Target="../media/image37.jpg"/></Relationships>
</file>

<file path=ppt/slides/_rels/slide3.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42.jpeg"/></Relationships>
</file>

<file path=ppt/slides/_rels/slide32.xml.rels><?xml version="1.0" encoding="UTF-8" standalone="yes"?>
<Relationships xmlns="http://schemas.openxmlformats.org/package/2006/relationships"><Relationship Id="rId3" Type="http://schemas.openxmlformats.org/officeDocument/2006/relationships/hyperlink" Target="https://youtu.be/NrmMk1Myrxc" TargetMode="External"/><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image" Target="../media/image44.jpeg"/><Relationship Id="rId5" Type="http://schemas.openxmlformats.org/officeDocument/2006/relationships/hyperlink" Target="Introducing%20Amazon%20Go%20and%20the%20world%20most%20advanced%20shopping%20technology.mp4" TargetMode="External"/><Relationship Id="rId4" Type="http://schemas.openxmlformats.org/officeDocument/2006/relationships/image" Target="../media/image43.tiff"/></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image" Target="../media/image46.jpeg"/></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6.xml"/><Relationship Id="rId1" Type="http://schemas.openxmlformats.org/officeDocument/2006/relationships/slideLayout" Target="../slideLayouts/slideLayout8.xml"/><Relationship Id="rId5" Type="http://schemas.openxmlformats.org/officeDocument/2006/relationships/image" Target="../media/image49.png"/><Relationship Id="rId4" Type="http://schemas.openxmlformats.org/officeDocument/2006/relationships/image" Target="../media/image4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xmlns="" id="{6059CE5D-4F38-4506-A5A9-0EFA09D5D8F0}"/>
              </a:ext>
            </a:extLst>
          </p:cNvPr>
          <p:cNvSpPr/>
          <p:nvPr/>
        </p:nvSpPr>
        <p:spPr>
          <a:xfrm>
            <a:off x="160215" y="3407343"/>
            <a:ext cx="8828868" cy="2718241"/>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a:extLst>
              <a:ext uri="{FF2B5EF4-FFF2-40B4-BE49-F238E27FC236}">
                <a16:creationId xmlns:a16="http://schemas.microsoft.com/office/drawing/2014/main" xmlns="" id="{8A8C170A-FB8E-42B9-9073-39043205E2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215" y="2569731"/>
            <a:ext cx="1617044" cy="752149"/>
          </a:xfrm>
          <a:prstGeom prst="rect">
            <a:avLst/>
          </a:prstGeom>
        </p:spPr>
      </p:pic>
      <p:sp>
        <p:nvSpPr>
          <p:cNvPr id="12" name="コンテンツ プレースホルダ 2"/>
          <p:cNvSpPr txBox="1">
            <a:spLocks/>
          </p:cNvSpPr>
          <p:nvPr/>
        </p:nvSpPr>
        <p:spPr>
          <a:xfrm>
            <a:off x="282699" y="2913929"/>
            <a:ext cx="8582167" cy="3556000"/>
          </a:xfrm>
          <a:prstGeom prst="rect">
            <a:avLst/>
          </a:prstGeom>
        </p:spPr>
        <p:txBody>
          <a:bodyPr anchor="ctr" anchorCtr="0">
            <a:no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kumimoji="1" sz="2200" b="1" kern="1200">
                <a:solidFill>
                  <a:srgbClr val="404040"/>
                </a:solidFill>
                <a:latin typeface="メイリオ"/>
                <a:ea typeface="メイリオ"/>
                <a:cs typeface="メイリオ"/>
              </a:defRPr>
            </a:lvl1pPr>
            <a:lvl2pPr marL="457200" indent="0" algn="ctr" defTabSz="457200" rtl="0" eaLnBrk="1" latinLnBrk="0" hangingPunct="1">
              <a:spcBef>
                <a:spcPct val="20000"/>
              </a:spcBef>
              <a:buFont typeface="Arial"/>
              <a:buNone/>
              <a:defRPr kumimoji="1"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kumimoji="1"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9pPr>
          </a:lstStyle>
          <a:p>
            <a:pPr algn="ctr"/>
            <a:r>
              <a:rPr lang="en-US" altLang="ja-JP" sz="4400" dirty="0">
                <a:solidFill>
                  <a:schemeClr val="bg1"/>
                </a:solidFill>
                <a:latin typeface="Meiryo UI" panose="020B0604030504040204" pitchFamily="50" charset="-128"/>
                <a:ea typeface="Meiryo UI" panose="020B0604030504040204" pitchFamily="50" charset="-128"/>
              </a:rPr>
              <a:t>AI</a:t>
            </a:r>
            <a:r>
              <a:rPr lang="ja-JP" altLang="en-US" sz="4400" dirty="0">
                <a:solidFill>
                  <a:schemeClr val="bg1"/>
                </a:solidFill>
                <a:latin typeface="Meiryo UI" panose="020B0604030504040204" pitchFamily="50" charset="-128"/>
                <a:ea typeface="Meiryo UI" panose="020B0604030504040204" pitchFamily="50" charset="-128"/>
              </a:rPr>
              <a:t>リテラシー</a:t>
            </a:r>
            <a:r>
              <a:rPr lang="en-US" altLang="ja-JP" sz="4000" dirty="0">
                <a:solidFill>
                  <a:schemeClr val="bg1"/>
                </a:solidFill>
                <a:latin typeface="Meiryo UI" panose="020B0604030504040204" pitchFamily="50" charset="-128"/>
                <a:ea typeface="Meiryo UI" panose="020B0604030504040204" pitchFamily="50" charset="-128"/>
              </a:rPr>
              <a:t>【</a:t>
            </a:r>
            <a:r>
              <a:rPr lang="ja-JP" altLang="en-US" sz="4000" dirty="0">
                <a:solidFill>
                  <a:schemeClr val="bg1"/>
                </a:solidFill>
                <a:latin typeface="Meiryo UI" panose="020B0604030504040204" pitchFamily="50" charset="-128"/>
                <a:ea typeface="Meiryo UI" panose="020B0604030504040204" pitchFamily="50" charset="-128"/>
              </a:rPr>
              <a:t>第</a:t>
            </a:r>
            <a:r>
              <a:rPr lang="en-US" altLang="ja-JP" sz="4000" dirty="0">
                <a:solidFill>
                  <a:schemeClr val="bg1"/>
                </a:solidFill>
                <a:latin typeface="Meiryo UI" panose="020B0604030504040204" pitchFamily="50" charset="-128"/>
                <a:ea typeface="Meiryo UI" panose="020B0604030504040204" pitchFamily="50" charset="-128"/>
              </a:rPr>
              <a:t>1</a:t>
            </a:r>
            <a:r>
              <a:rPr lang="ja-JP" altLang="en-US" sz="4000" dirty="0">
                <a:solidFill>
                  <a:schemeClr val="bg1"/>
                </a:solidFill>
                <a:latin typeface="Meiryo UI" panose="020B0604030504040204" pitchFamily="50" charset="-128"/>
                <a:ea typeface="Meiryo UI" panose="020B0604030504040204" pitchFamily="50" charset="-128"/>
              </a:rPr>
              <a:t>回</a:t>
            </a:r>
            <a:r>
              <a:rPr lang="en-US" altLang="ja-JP" sz="4000" dirty="0">
                <a:solidFill>
                  <a:schemeClr val="bg1"/>
                </a:solidFill>
                <a:latin typeface="Meiryo UI" panose="020B0604030504040204" pitchFamily="50" charset="-128"/>
                <a:ea typeface="Meiryo UI" panose="020B0604030504040204" pitchFamily="50" charset="-128"/>
              </a:rPr>
              <a:t>】</a:t>
            </a:r>
          </a:p>
          <a:p>
            <a:pPr algn="ctr"/>
            <a:r>
              <a:rPr lang="en-US" altLang="ja-JP" sz="4000" dirty="0">
                <a:solidFill>
                  <a:schemeClr val="bg1"/>
                </a:solidFill>
                <a:latin typeface="Meiryo UI" panose="020B0604030504040204" pitchFamily="50" charset="-128"/>
                <a:ea typeface="Meiryo UI" panose="020B0604030504040204" pitchFamily="50" charset="-128"/>
              </a:rPr>
              <a:t>AI</a:t>
            </a:r>
            <a:r>
              <a:rPr lang="ja-JP" altLang="en-US" sz="4000" dirty="0">
                <a:solidFill>
                  <a:schemeClr val="bg1"/>
                </a:solidFill>
                <a:latin typeface="Meiryo UI" panose="020B0604030504040204" pitchFamily="50" charset="-128"/>
                <a:ea typeface="Meiryo UI" panose="020B0604030504040204" pitchFamily="50" charset="-128"/>
              </a:rPr>
              <a:t>が変える社会</a:t>
            </a:r>
            <a:endParaRPr lang="en-US" altLang="ja-JP" sz="4000" dirty="0">
              <a:solidFill>
                <a:schemeClr val="bg1"/>
              </a:solidFill>
              <a:latin typeface="Meiryo UI" panose="020B0604030504040204" pitchFamily="50" charset="-128"/>
              <a:ea typeface="Meiryo UI" panose="020B0604030504040204" pitchFamily="50" charset="-128"/>
            </a:endParaRPr>
          </a:p>
          <a:p>
            <a:pPr algn="ctr"/>
            <a:endParaRPr lang="en-US" altLang="ja-JP" sz="1050"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p:txBody>
      </p:sp>
      <p:sp>
        <p:nvSpPr>
          <p:cNvPr id="13" name="タイトル 1"/>
          <p:cNvSpPr txBox="1">
            <a:spLocks/>
          </p:cNvSpPr>
          <p:nvPr/>
        </p:nvSpPr>
        <p:spPr>
          <a:xfrm>
            <a:off x="1174277" y="5905855"/>
            <a:ext cx="8142974" cy="1008112"/>
          </a:xfrm>
          <a:prstGeom prst="rect">
            <a:avLst/>
          </a:prstGeom>
        </p:spPr>
        <p:txBody>
          <a:bodyPr vert="horz" lIns="91440" tIns="45720" rIns="91440" bIns="45720" rtlCol="0" anchor="ctr">
            <a:noAutofit/>
          </a:bodyPr>
          <a:lstStyle/>
          <a:p>
            <a:pPr algn="ctr">
              <a:spcBef>
                <a:spcPct val="0"/>
              </a:spcBef>
              <a:defRPr/>
            </a:pPr>
            <a:r>
              <a:rPr lang="ja-JP" altLang="en-US" sz="2000" b="1" dirty="0">
                <a:solidFill>
                  <a:schemeClr val="tx2"/>
                </a:solidFill>
                <a:latin typeface="ＭＳ Ｐゴシック" pitchFamily="50" charset="-128"/>
                <a:ea typeface="ＭＳ Ｐゴシック" pitchFamily="50" charset="-128"/>
                <a:cs typeface="+mj-cs"/>
              </a:rPr>
              <a:t>講師</a:t>
            </a:r>
            <a:r>
              <a:rPr lang="en-US" altLang="ja-JP" sz="2000" b="1" dirty="0">
                <a:solidFill>
                  <a:schemeClr val="tx2"/>
                </a:solidFill>
                <a:latin typeface="ＭＳ Ｐゴシック" pitchFamily="50" charset="-128"/>
                <a:ea typeface="ＭＳ Ｐゴシック" pitchFamily="50" charset="-128"/>
                <a:cs typeface="+mj-cs"/>
              </a:rPr>
              <a:t>  </a:t>
            </a:r>
            <a:r>
              <a:rPr lang="ja-JP" altLang="en-US" sz="2000" b="1" dirty="0">
                <a:solidFill>
                  <a:schemeClr val="tx2"/>
                </a:solidFill>
                <a:latin typeface="ＭＳ Ｐゴシック" pitchFamily="50" charset="-128"/>
                <a:ea typeface="ＭＳ Ｐゴシック" pitchFamily="50" charset="-128"/>
                <a:cs typeface="+mj-cs"/>
              </a:rPr>
              <a:t>西日本電信電話株式会社（</a:t>
            </a:r>
            <a:r>
              <a:rPr lang="en-US" altLang="ja-JP" sz="2000" b="1" dirty="0">
                <a:solidFill>
                  <a:schemeClr val="tx2"/>
                </a:solidFill>
                <a:latin typeface="ＭＳ Ｐゴシック" pitchFamily="50" charset="-128"/>
                <a:ea typeface="ＭＳ Ｐゴシック" pitchFamily="50" charset="-128"/>
                <a:cs typeface="+mj-cs"/>
              </a:rPr>
              <a:t>NTT</a:t>
            </a:r>
            <a:r>
              <a:rPr lang="ja-JP" altLang="en-US" sz="2000" b="1" dirty="0">
                <a:solidFill>
                  <a:schemeClr val="tx2"/>
                </a:solidFill>
                <a:latin typeface="ＭＳ Ｐゴシック" pitchFamily="50" charset="-128"/>
                <a:ea typeface="ＭＳ Ｐゴシック" pitchFamily="50" charset="-128"/>
                <a:cs typeface="+mj-cs"/>
              </a:rPr>
              <a:t>西日本）　荻野崇・北山賢一郎</a:t>
            </a:r>
          </a:p>
        </p:txBody>
      </p:sp>
    </p:spTree>
    <p:extLst>
      <p:ext uri="{BB962C8B-B14F-4D97-AF65-F5344CB8AC3E}">
        <p14:creationId xmlns:p14="http://schemas.microsoft.com/office/powerpoint/2010/main" val="11455859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ja-JP" altLang="en-US" dirty="0"/>
              <a:t>国際競争力の低下</a:t>
            </a:r>
          </a:p>
        </p:txBody>
      </p:sp>
      <p:pic>
        <p:nvPicPr>
          <p:cNvPr id="4" name="図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6290" y="2208894"/>
            <a:ext cx="8237779" cy="3738684"/>
          </a:xfrm>
          <a:prstGeom prst="rect">
            <a:avLst/>
          </a:prstGeom>
        </p:spPr>
      </p:pic>
      <p:sp>
        <p:nvSpPr>
          <p:cNvPr id="5" name="正方形/長方形 4"/>
          <p:cNvSpPr/>
          <p:nvPr/>
        </p:nvSpPr>
        <p:spPr>
          <a:xfrm>
            <a:off x="4565180" y="6138984"/>
            <a:ext cx="4572000" cy="261610"/>
          </a:xfrm>
          <a:prstGeom prst="rect">
            <a:avLst/>
          </a:prstGeom>
        </p:spPr>
        <p:txBody>
          <a:bodyPr>
            <a:spAutoFit/>
          </a:bodyPr>
          <a:lstStyle/>
          <a:p>
            <a:r>
              <a:rPr lang="ja-JP" altLang="en-US" sz="1100" dirty="0"/>
              <a:t>出所：</a:t>
            </a:r>
            <a:r>
              <a:rPr lang="en-US" altLang="ja-JP" sz="1100" dirty="0"/>
              <a:t>IMD</a:t>
            </a:r>
            <a:r>
              <a:rPr lang="ja-JP" altLang="en-US" sz="1100" dirty="0"/>
              <a:t>「世界競争力年鑑」各年版より三菱総合研究所作成</a:t>
            </a:r>
          </a:p>
        </p:txBody>
      </p:sp>
      <p:sp>
        <p:nvSpPr>
          <p:cNvPr id="6" name="正方形/長方形 5"/>
          <p:cNvSpPr/>
          <p:nvPr/>
        </p:nvSpPr>
        <p:spPr>
          <a:xfrm>
            <a:off x="446291" y="1052104"/>
            <a:ext cx="8429622" cy="646331"/>
          </a:xfrm>
          <a:prstGeom prst="rect">
            <a:avLst/>
          </a:prstGeom>
        </p:spPr>
        <p:txBody>
          <a:bodyPr wrap="square">
            <a:spAutoFit/>
          </a:bodyPr>
          <a:lstStyle/>
          <a:p>
            <a:r>
              <a:rPr lang="ja-JP" altLang="en-US" dirty="0"/>
              <a:t>新興国の急速な発展や最先端のテクノロジーを生かしたものづくり革命により、かつてないグローバルな競争環境にさらされています。</a:t>
            </a:r>
          </a:p>
        </p:txBody>
      </p:sp>
      <p:sp>
        <p:nvSpPr>
          <p:cNvPr id="8" name="正方形/長方形 7">
            <a:extLst>
              <a:ext uri="{FF2B5EF4-FFF2-40B4-BE49-F238E27FC236}">
                <a16:creationId xmlns:a16="http://schemas.microsoft.com/office/drawing/2014/main" xmlns="" id="{B657086C-DE85-4131-9F64-9C3F223618E2}"/>
              </a:ext>
            </a:extLst>
          </p:cNvPr>
          <p:cNvSpPr/>
          <p:nvPr/>
        </p:nvSpPr>
        <p:spPr>
          <a:xfrm>
            <a:off x="446290" y="5889860"/>
            <a:ext cx="1038842" cy="369332"/>
          </a:xfrm>
          <a:prstGeom prst="rect">
            <a:avLst/>
          </a:prstGeom>
        </p:spPr>
        <p:txBody>
          <a:bodyPr wrap="square">
            <a:spAutoFit/>
          </a:bodyPr>
          <a:lstStyle/>
          <a:p>
            <a:r>
              <a:rPr lang="ja-JP" altLang="en-US" dirty="0"/>
              <a:t>順位</a:t>
            </a:r>
          </a:p>
        </p:txBody>
      </p:sp>
    </p:spTree>
    <p:extLst>
      <p:ext uri="{BB962C8B-B14F-4D97-AF65-F5344CB8AC3E}">
        <p14:creationId xmlns:p14="http://schemas.microsoft.com/office/powerpoint/2010/main" val="12676375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ja-JP" altLang="en-US" dirty="0"/>
              <a:t>社会課題を解決する手段としての価値</a:t>
            </a:r>
          </a:p>
        </p:txBody>
      </p:sp>
      <p:sp>
        <p:nvSpPr>
          <p:cNvPr id="5" name="正方形/長方形 4"/>
          <p:cNvSpPr/>
          <p:nvPr/>
        </p:nvSpPr>
        <p:spPr>
          <a:xfrm>
            <a:off x="350370" y="1025101"/>
            <a:ext cx="8167465" cy="830997"/>
          </a:xfrm>
          <a:prstGeom prst="rect">
            <a:avLst/>
          </a:prstGeom>
        </p:spPr>
        <p:txBody>
          <a:bodyPr wrap="square">
            <a:spAutoFit/>
          </a:bodyPr>
          <a:lstStyle/>
          <a:p>
            <a:r>
              <a:rPr lang="en-US" altLang="ja-JP" sz="2400" dirty="0"/>
              <a:t>AI</a:t>
            </a:r>
            <a:r>
              <a:rPr lang="ja-JP" altLang="en-US" sz="2400" dirty="0"/>
              <a:t>の活用は、このような社会課題の解決にとって、有効な手段になり得ると期待されているのです。</a:t>
            </a:r>
          </a:p>
        </p:txBody>
      </p:sp>
      <p:pic>
        <p:nvPicPr>
          <p:cNvPr id="2050" name="Picture 2" descr="AIイメージ - No: 1587802｜写真素材なら「写真AC」無料（フリー）ダウンロードOK">
            <a:extLst>
              <a:ext uri="{FF2B5EF4-FFF2-40B4-BE49-F238E27FC236}">
                <a16:creationId xmlns:a16="http://schemas.microsoft.com/office/drawing/2014/main" xmlns="" id="{64DA90DE-1C56-4C42-8AA5-9F5F9AB45A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3494" y="1905193"/>
            <a:ext cx="6217012" cy="43854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9198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en-US" altLang="ja-JP" dirty="0"/>
              <a:t>AI</a:t>
            </a:r>
            <a:r>
              <a:rPr kumimoji="1" lang="ja-JP" altLang="en-US" dirty="0"/>
              <a:t>の認識・イメージ調査</a:t>
            </a:r>
          </a:p>
        </p:txBody>
      </p:sp>
      <p:sp>
        <p:nvSpPr>
          <p:cNvPr id="6" name="テキスト ボックス 5"/>
          <p:cNvSpPr txBox="1"/>
          <p:nvPr/>
        </p:nvSpPr>
        <p:spPr>
          <a:xfrm>
            <a:off x="455250" y="5990450"/>
            <a:ext cx="7805057" cy="415498"/>
          </a:xfrm>
          <a:prstGeom prst="rect">
            <a:avLst/>
          </a:prstGeom>
          <a:noFill/>
        </p:spPr>
        <p:txBody>
          <a:bodyPr wrap="square" rtlCol="0">
            <a:spAutoFit/>
          </a:bodyPr>
          <a:lstStyle/>
          <a:p>
            <a:r>
              <a:rPr lang="ja-JP" altLang="en-US" sz="1050" dirty="0"/>
              <a:t>出典：株式会社アドフレックス・コミュニケーションズ調べ</a:t>
            </a:r>
            <a:endParaRPr lang="en-US" altLang="ja-JP" sz="1050" dirty="0"/>
          </a:p>
          <a:p>
            <a:r>
              <a:rPr lang="en-US" altLang="ja-JP" sz="1050" dirty="0">
                <a:hlinkClick r:id="rId3"/>
              </a:rPr>
              <a:t>https://www.ad-flex.com/column/ai-news/2019041847628/</a:t>
            </a:r>
            <a:endParaRPr lang="en-US" altLang="ja-JP" sz="1050" dirty="0"/>
          </a:p>
        </p:txBody>
      </p:sp>
      <p:sp>
        <p:nvSpPr>
          <p:cNvPr id="7" name="正方形/長方形 6"/>
          <p:cNvSpPr/>
          <p:nvPr/>
        </p:nvSpPr>
        <p:spPr>
          <a:xfrm>
            <a:off x="350370" y="777008"/>
            <a:ext cx="8359521" cy="404092"/>
          </a:xfrm>
          <a:prstGeom prst="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altLang="ja-JP" sz="2000" b="1" dirty="0">
                <a:solidFill>
                  <a:schemeClr val="tx1"/>
                </a:solidFill>
              </a:rPr>
              <a:t>AI</a:t>
            </a:r>
            <a:r>
              <a:rPr lang="ja-JP" altLang="en-US" sz="2000" b="1" dirty="0">
                <a:solidFill>
                  <a:schemeClr val="tx1"/>
                </a:solidFill>
              </a:rPr>
              <a:t>の認知度は</a:t>
            </a:r>
            <a:r>
              <a:rPr lang="en-US" altLang="ja-JP" sz="2000" b="1" dirty="0">
                <a:solidFill>
                  <a:schemeClr val="tx1"/>
                </a:solidFill>
              </a:rPr>
              <a:t>77</a:t>
            </a:r>
            <a:r>
              <a:rPr lang="ja-JP" altLang="en-US" sz="2000" b="1" dirty="0">
                <a:solidFill>
                  <a:schemeClr val="tx1"/>
                </a:solidFill>
              </a:rPr>
              <a:t>％！イメージは</a:t>
            </a:r>
            <a:r>
              <a:rPr lang="en-US" altLang="ja-JP" sz="2000" b="1" dirty="0">
                <a:solidFill>
                  <a:schemeClr val="tx1"/>
                </a:solidFill>
              </a:rPr>
              <a:t>83</a:t>
            </a:r>
            <a:r>
              <a:rPr lang="ja-JP" altLang="en-US" sz="2000" b="1" dirty="0">
                <a:solidFill>
                  <a:schemeClr val="tx1"/>
                </a:solidFill>
              </a:rPr>
              <a:t>％が「ポジティブ」と回答</a:t>
            </a:r>
          </a:p>
        </p:txBody>
      </p:sp>
      <p:pic>
        <p:nvPicPr>
          <p:cNvPr id="4098" name="Picture 2" descr="https://www.ad-flex.com/xelfda/wp-content/uploads/2019/04/%E3%82%A2%E3%83%89%E3%83%95%E3%83%AC%E3%83%83%E3%82%AF%E3%82%B9%E6%A7%98AI_010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295" y="1652437"/>
            <a:ext cx="9075706" cy="38983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34735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p:cNvSpPr/>
          <p:nvPr/>
        </p:nvSpPr>
        <p:spPr>
          <a:xfrm>
            <a:off x="350370" y="777008"/>
            <a:ext cx="8359521" cy="404092"/>
          </a:xfrm>
          <a:prstGeom prst="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altLang="ja-JP" sz="2000" b="1" dirty="0">
                <a:solidFill>
                  <a:schemeClr val="tx1"/>
                </a:solidFill>
              </a:rPr>
              <a:t>AI</a:t>
            </a:r>
            <a:r>
              <a:rPr lang="ja-JP" altLang="en-US" sz="2000" b="1" dirty="0">
                <a:solidFill>
                  <a:schemeClr val="tx1"/>
                </a:solidFill>
              </a:rPr>
              <a:t>とは、「自分で学習するシステム」「ロボット」の意見が多数</a:t>
            </a:r>
          </a:p>
        </p:txBody>
      </p:sp>
      <p:pic>
        <p:nvPicPr>
          <p:cNvPr id="5122" name="Picture 2" descr="https://www.ad-flex.com/xelfda/wp-content/uploads/2019/04/%E3%82%A2%E3%83%89%E3%83%95%E3%83%AC%E3%83%83%E3%82%AF%E3%82%B9%E6%A7%98AI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68" y="1295400"/>
            <a:ext cx="8988425" cy="4331772"/>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ボックス 7"/>
          <p:cNvSpPr txBox="1"/>
          <p:nvPr/>
        </p:nvSpPr>
        <p:spPr>
          <a:xfrm>
            <a:off x="455250" y="5990450"/>
            <a:ext cx="7805057" cy="415498"/>
          </a:xfrm>
          <a:prstGeom prst="rect">
            <a:avLst/>
          </a:prstGeom>
          <a:noFill/>
        </p:spPr>
        <p:txBody>
          <a:bodyPr wrap="square" rtlCol="0">
            <a:spAutoFit/>
          </a:bodyPr>
          <a:lstStyle/>
          <a:p>
            <a:r>
              <a:rPr lang="ja-JP" altLang="en-US" sz="1050" dirty="0"/>
              <a:t>出典：株式会社アドフレックス・コミュニケーションズ調べ</a:t>
            </a:r>
            <a:endParaRPr lang="en-US" altLang="ja-JP" sz="1050" dirty="0"/>
          </a:p>
          <a:p>
            <a:r>
              <a:rPr lang="en-US" altLang="ja-JP" sz="1050" dirty="0">
                <a:hlinkClick r:id="rId4"/>
              </a:rPr>
              <a:t>https://www.ad-flex.com/column/ai-news/2019041847628/</a:t>
            </a:r>
            <a:endParaRPr lang="en-US" altLang="ja-JP" sz="1050" dirty="0"/>
          </a:p>
        </p:txBody>
      </p:sp>
      <p:sp>
        <p:nvSpPr>
          <p:cNvPr id="10" name="タイトル 2"/>
          <p:cNvSpPr>
            <a:spLocks noGrp="1"/>
          </p:cNvSpPr>
          <p:nvPr>
            <p:ph type="ctrTitle"/>
          </p:nvPr>
        </p:nvSpPr>
        <p:spPr>
          <a:xfrm>
            <a:off x="350370" y="131850"/>
            <a:ext cx="8429622" cy="409795"/>
          </a:xfrm>
        </p:spPr>
        <p:txBody>
          <a:bodyPr/>
          <a:lstStyle/>
          <a:p>
            <a:r>
              <a:rPr kumimoji="1" lang="en-US" altLang="ja-JP" dirty="0"/>
              <a:t>AI</a:t>
            </a:r>
            <a:r>
              <a:rPr kumimoji="1" lang="ja-JP" altLang="en-US" dirty="0"/>
              <a:t>の認識・イメージ調査</a:t>
            </a:r>
          </a:p>
        </p:txBody>
      </p:sp>
    </p:spTree>
    <p:extLst>
      <p:ext uri="{BB962C8B-B14F-4D97-AF65-F5344CB8AC3E}">
        <p14:creationId xmlns:p14="http://schemas.microsoft.com/office/powerpoint/2010/main" val="16964173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p:cNvSpPr txBox="1"/>
          <p:nvPr/>
        </p:nvSpPr>
        <p:spPr>
          <a:xfrm>
            <a:off x="455250" y="6223884"/>
            <a:ext cx="7805057" cy="415498"/>
          </a:xfrm>
          <a:prstGeom prst="rect">
            <a:avLst/>
          </a:prstGeom>
          <a:noFill/>
        </p:spPr>
        <p:txBody>
          <a:bodyPr wrap="square" rtlCol="0">
            <a:spAutoFit/>
          </a:bodyPr>
          <a:lstStyle/>
          <a:p>
            <a:r>
              <a:rPr lang="ja-JP" altLang="en-US" sz="1050" dirty="0"/>
              <a:t>出典：株式会社アドフレックス・コミュニケーションズ調べ</a:t>
            </a:r>
            <a:endParaRPr lang="en-US" altLang="ja-JP" sz="1050" dirty="0"/>
          </a:p>
          <a:p>
            <a:r>
              <a:rPr lang="en-US" altLang="ja-JP" sz="1050" dirty="0">
                <a:hlinkClick r:id="rId3"/>
              </a:rPr>
              <a:t>https://www.ad-flex.com/column/ai-news/2019041847628/</a:t>
            </a:r>
            <a:endParaRPr lang="en-US" altLang="ja-JP" sz="1050" dirty="0"/>
          </a:p>
        </p:txBody>
      </p:sp>
      <p:sp>
        <p:nvSpPr>
          <p:cNvPr id="10" name="タイトル 2"/>
          <p:cNvSpPr>
            <a:spLocks noGrp="1"/>
          </p:cNvSpPr>
          <p:nvPr>
            <p:ph type="ctrTitle"/>
          </p:nvPr>
        </p:nvSpPr>
        <p:spPr>
          <a:xfrm>
            <a:off x="350370" y="131850"/>
            <a:ext cx="8429622" cy="409795"/>
          </a:xfrm>
        </p:spPr>
        <p:txBody>
          <a:bodyPr/>
          <a:lstStyle/>
          <a:p>
            <a:r>
              <a:rPr kumimoji="1" lang="en-US" altLang="ja-JP" dirty="0"/>
              <a:t>AI</a:t>
            </a:r>
            <a:r>
              <a:rPr kumimoji="1" lang="ja-JP" altLang="en-US" dirty="0"/>
              <a:t>の認識・イメージ調査</a:t>
            </a:r>
          </a:p>
        </p:txBody>
      </p:sp>
      <p:pic>
        <p:nvPicPr>
          <p:cNvPr id="6" name="Picture 2" descr="https://www.ad-flex.com/xelfda/wp-content/uploads/2019/04/%E3%82%A2%E3%83%89%E3%83%95%E3%83%AC%E3%83%83%E3%82%AF%E3%82%B9%E6%A7%98AI_0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575" y="1365415"/>
            <a:ext cx="8988425" cy="4858469"/>
          </a:xfrm>
          <a:prstGeom prst="rect">
            <a:avLst/>
          </a:prstGeom>
          <a:noFill/>
          <a:extLst>
            <a:ext uri="{909E8E84-426E-40DD-AFC4-6F175D3DCCD1}">
              <a14:hiddenFill xmlns:a14="http://schemas.microsoft.com/office/drawing/2010/main">
                <a:solidFill>
                  <a:srgbClr val="FFFFFF"/>
                </a:solidFill>
              </a14:hiddenFill>
            </a:ext>
          </a:extLst>
        </p:spPr>
      </p:pic>
      <p:sp>
        <p:nvSpPr>
          <p:cNvPr id="7" name="正方形/長方形 6"/>
          <p:cNvSpPr/>
          <p:nvPr/>
        </p:nvSpPr>
        <p:spPr>
          <a:xfrm>
            <a:off x="350370" y="690198"/>
            <a:ext cx="8359521" cy="716126"/>
          </a:xfrm>
          <a:prstGeom prst="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altLang="ja-JP" sz="2000" b="1" dirty="0">
                <a:solidFill>
                  <a:schemeClr val="tx1"/>
                </a:solidFill>
              </a:rPr>
              <a:t>AI</a:t>
            </a:r>
            <a:r>
              <a:rPr lang="ja-JP" altLang="en-US" sz="2000" b="1" dirty="0">
                <a:solidFill>
                  <a:schemeClr val="tx1"/>
                </a:solidFill>
              </a:rPr>
              <a:t>（人工知能）が搭載されていると思う製品　</a:t>
            </a:r>
            <a:r>
              <a:rPr lang="en-US" altLang="ja-JP" sz="2000" b="1" dirty="0">
                <a:solidFill>
                  <a:schemeClr val="tx1"/>
                </a:solidFill>
              </a:rPr>
              <a:t/>
            </a:r>
            <a:br>
              <a:rPr lang="en-US" altLang="ja-JP" sz="2000" b="1" dirty="0">
                <a:solidFill>
                  <a:schemeClr val="tx1"/>
                </a:solidFill>
              </a:rPr>
            </a:br>
            <a:r>
              <a:rPr lang="en-US" altLang="ja-JP" sz="2000" b="1" dirty="0">
                <a:solidFill>
                  <a:schemeClr val="tx1"/>
                </a:solidFill>
              </a:rPr>
              <a:t>1</a:t>
            </a:r>
            <a:r>
              <a:rPr lang="ja-JP" altLang="en-US" sz="2000" b="1" dirty="0">
                <a:solidFill>
                  <a:schemeClr val="tx1"/>
                </a:solidFill>
              </a:rPr>
              <a:t>位は「スマートフォン」</a:t>
            </a:r>
          </a:p>
        </p:txBody>
      </p:sp>
    </p:spTree>
    <p:extLst>
      <p:ext uri="{BB962C8B-B14F-4D97-AF65-F5344CB8AC3E}">
        <p14:creationId xmlns:p14="http://schemas.microsoft.com/office/powerpoint/2010/main" val="37745476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en-US" altLang="ja-JP" dirty="0"/>
              <a:t>AI</a:t>
            </a:r>
            <a:r>
              <a:rPr kumimoji="1" lang="ja-JP" altLang="en-US" dirty="0"/>
              <a:t>と仕事　</a:t>
            </a:r>
          </a:p>
        </p:txBody>
      </p:sp>
      <p:pic>
        <p:nvPicPr>
          <p:cNvPr id="5" name="図 4"/>
          <p:cNvPicPr>
            <a:picLocks noChangeAspect="1"/>
          </p:cNvPicPr>
          <p:nvPr/>
        </p:nvPicPr>
        <p:blipFill>
          <a:blip r:embed="rId3"/>
          <a:stretch>
            <a:fillRect/>
          </a:stretch>
        </p:blipFill>
        <p:spPr>
          <a:xfrm>
            <a:off x="356806" y="1555164"/>
            <a:ext cx="8423186" cy="4386943"/>
          </a:xfrm>
          <a:prstGeom prst="rect">
            <a:avLst/>
          </a:prstGeom>
        </p:spPr>
      </p:pic>
      <p:sp>
        <p:nvSpPr>
          <p:cNvPr id="7" name="正方形/長方形 6"/>
          <p:cNvSpPr/>
          <p:nvPr/>
        </p:nvSpPr>
        <p:spPr>
          <a:xfrm>
            <a:off x="350370" y="728689"/>
            <a:ext cx="8359521" cy="687774"/>
          </a:xfrm>
          <a:prstGeom prst="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altLang="ja-JP" sz="2000" b="1" dirty="0">
                <a:solidFill>
                  <a:schemeClr val="tx1"/>
                </a:solidFill>
              </a:rPr>
              <a:t>53.6%</a:t>
            </a:r>
            <a:r>
              <a:rPr lang="ja-JP" altLang="en-US" sz="2000" b="1" dirty="0">
                <a:solidFill>
                  <a:schemeClr val="tx1"/>
                </a:solidFill>
              </a:rPr>
              <a:t>が「</a:t>
            </a:r>
            <a:r>
              <a:rPr lang="en-US" altLang="ja-JP" sz="2000" b="1" dirty="0">
                <a:solidFill>
                  <a:schemeClr val="tx1"/>
                </a:solidFill>
              </a:rPr>
              <a:t>2021</a:t>
            </a:r>
            <a:r>
              <a:rPr lang="ja-JP" altLang="en-US" sz="2000" b="1" dirty="0">
                <a:solidFill>
                  <a:schemeClr val="tx1"/>
                </a:solidFill>
              </a:rPr>
              <a:t>年以内に</a:t>
            </a:r>
            <a:r>
              <a:rPr lang="en-US" altLang="ja-JP" sz="2000" b="1" dirty="0">
                <a:solidFill>
                  <a:schemeClr val="tx1"/>
                </a:solidFill>
              </a:rPr>
              <a:t>AI</a:t>
            </a:r>
            <a:r>
              <a:rPr lang="ja-JP" altLang="en-US" sz="2000" b="1" dirty="0">
                <a:solidFill>
                  <a:schemeClr val="tx1"/>
                </a:solidFill>
              </a:rPr>
              <a:t>が仕事のツールとして当たり前になる」と考えている</a:t>
            </a:r>
          </a:p>
        </p:txBody>
      </p:sp>
      <p:sp>
        <p:nvSpPr>
          <p:cNvPr id="8" name="テキスト ボックス 7"/>
          <p:cNvSpPr txBox="1"/>
          <p:nvPr/>
        </p:nvSpPr>
        <p:spPr>
          <a:xfrm>
            <a:off x="455250" y="5990450"/>
            <a:ext cx="7805057" cy="415498"/>
          </a:xfrm>
          <a:prstGeom prst="rect">
            <a:avLst/>
          </a:prstGeom>
          <a:noFill/>
        </p:spPr>
        <p:txBody>
          <a:bodyPr wrap="square" rtlCol="0">
            <a:spAutoFit/>
          </a:bodyPr>
          <a:lstStyle/>
          <a:p>
            <a:r>
              <a:rPr lang="ja-JP" altLang="en-US" sz="1050" dirty="0"/>
              <a:t>出典：株式会社アドフレックス・コミュニケーションズ調べ</a:t>
            </a:r>
            <a:endParaRPr lang="en-US" altLang="ja-JP" sz="1050" dirty="0"/>
          </a:p>
          <a:p>
            <a:r>
              <a:rPr lang="en-US" altLang="ja-JP" sz="1050" dirty="0">
                <a:hlinkClick r:id="rId4"/>
              </a:rPr>
              <a:t>https://www.ad-flex.com/column/adflex-column/2019061847624/</a:t>
            </a:r>
            <a:endParaRPr kumimoji="1" lang="ja-JP" altLang="en-US" sz="1050" dirty="0"/>
          </a:p>
        </p:txBody>
      </p:sp>
    </p:spTree>
    <p:extLst>
      <p:ext uri="{BB962C8B-B14F-4D97-AF65-F5344CB8AC3E}">
        <p14:creationId xmlns:p14="http://schemas.microsoft.com/office/powerpoint/2010/main" val="35644568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en-US" altLang="ja-JP" dirty="0"/>
              <a:t>AI</a:t>
            </a:r>
            <a:r>
              <a:rPr kumimoji="1" lang="ja-JP" altLang="en-US" dirty="0"/>
              <a:t>と仕事　</a:t>
            </a:r>
          </a:p>
        </p:txBody>
      </p:sp>
      <p:sp>
        <p:nvSpPr>
          <p:cNvPr id="6" name="テキスト ボックス 5"/>
          <p:cNvSpPr txBox="1"/>
          <p:nvPr/>
        </p:nvSpPr>
        <p:spPr>
          <a:xfrm>
            <a:off x="455250" y="5990450"/>
            <a:ext cx="7805057" cy="415498"/>
          </a:xfrm>
          <a:prstGeom prst="rect">
            <a:avLst/>
          </a:prstGeom>
          <a:noFill/>
        </p:spPr>
        <p:txBody>
          <a:bodyPr wrap="square" rtlCol="0">
            <a:spAutoFit/>
          </a:bodyPr>
          <a:lstStyle/>
          <a:p>
            <a:r>
              <a:rPr lang="ja-JP" altLang="en-US" sz="1050" dirty="0"/>
              <a:t>出典：株式会社アドフレックス・コミュニケーションズ調べ</a:t>
            </a:r>
            <a:endParaRPr lang="en-US" altLang="ja-JP" sz="1050" dirty="0"/>
          </a:p>
          <a:p>
            <a:r>
              <a:rPr lang="en-US" altLang="ja-JP" sz="1050" dirty="0">
                <a:hlinkClick r:id="rId3"/>
              </a:rPr>
              <a:t>https://www.ad-flex.com/column/adflex-column/2019061847624/</a:t>
            </a:r>
            <a:endParaRPr kumimoji="1" lang="ja-JP" altLang="en-US" sz="1050" dirty="0"/>
          </a:p>
        </p:txBody>
      </p:sp>
      <p:sp>
        <p:nvSpPr>
          <p:cNvPr id="7" name="正方形/長方形 6"/>
          <p:cNvSpPr/>
          <p:nvPr/>
        </p:nvSpPr>
        <p:spPr>
          <a:xfrm>
            <a:off x="350370" y="777008"/>
            <a:ext cx="8359521" cy="594592"/>
          </a:xfrm>
          <a:prstGeom prst="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altLang="ja-JP" sz="2000" b="1" dirty="0">
                <a:solidFill>
                  <a:schemeClr val="tx1"/>
                </a:solidFill>
              </a:rPr>
              <a:t>45.3%</a:t>
            </a:r>
            <a:r>
              <a:rPr lang="ja-JP" altLang="en-US" sz="2000" b="1" dirty="0">
                <a:solidFill>
                  <a:schemeClr val="tx1"/>
                </a:solidFill>
              </a:rPr>
              <a:t>が「</a:t>
            </a:r>
            <a:r>
              <a:rPr lang="en-US" altLang="ja-JP" sz="2000" b="1" dirty="0">
                <a:solidFill>
                  <a:schemeClr val="tx1"/>
                </a:solidFill>
              </a:rPr>
              <a:t>2029</a:t>
            </a:r>
            <a:r>
              <a:rPr lang="ja-JP" altLang="en-US" sz="2000" b="1" dirty="0">
                <a:solidFill>
                  <a:schemeClr val="tx1"/>
                </a:solidFill>
              </a:rPr>
              <a:t>年には、</a:t>
            </a:r>
            <a:r>
              <a:rPr lang="en-US" altLang="ja-JP" sz="2000" b="1" dirty="0">
                <a:solidFill>
                  <a:schemeClr val="tx1"/>
                </a:solidFill>
              </a:rPr>
              <a:t>AI</a:t>
            </a:r>
            <a:r>
              <a:rPr lang="ja-JP" altLang="en-US" sz="2000" b="1" dirty="0">
                <a:solidFill>
                  <a:schemeClr val="tx1"/>
                </a:solidFill>
              </a:rPr>
              <a:t>によって自分の仕事がなくなる」と考えている</a:t>
            </a:r>
          </a:p>
        </p:txBody>
      </p:sp>
      <p:pic>
        <p:nvPicPr>
          <p:cNvPr id="1026" name="Picture 2" descr="https://www.ad-flex.com/xelfda/wp-content/uploads/2019/06/190618_0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250" y="1502869"/>
            <a:ext cx="8149759" cy="4531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58866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en-US" altLang="ja-JP" dirty="0"/>
              <a:t>AI</a:t>
            </a:r>
            <a:r>
              <a:rPr kumimoji="1" lang="ja-JP" altLang="en-US" dirty="0"/>
              <a:t>と仕事</a:t>
            </a:r>
          </a:p>
        </p:txBody>
      </p:sp>
      <p:sp>
        <p:nvSpPr>
          <p:cNvPr id="6" name="テキスト ボックス 5"/>
          <p:cNvSpPr txBox="1"/>
          <p:nvPr/>
        </p:nvSpPr>
        <p:spPr>
          <a:xfrm>
            <a:off x="455250" y="5990450"/>
            <a:ext cx="7805057" cy="415498"/>
          </a:xfrm>
          <a:prstGeom prst="rect">
            <a:avLst/>
          </a:prstGeom>
          <a:noFill/>
        </p:spPr>
        <p:txBody>
          <a:bodyPr wrap="square" rtlCol="0">
            <a:spAutoFit/>
          </a:bodyPr>
          <a:lstStyle/>
          <a:p>
            <a:r>
              <a:rPr lang="ja-JP" altLang="en-US" sz="1050" dirty="0"/>
              <a:t>出典：株式会社アドフレックス・コミュニケーションズ調べ</a:t>
            </a:r>
            <a:endParaRPr lang="en-US" altLang="ja-JP" sz="1050" dirty="0"/>
          </a:p>
          <a:p>
            <a:r>
              <a:rPr lang="en-US" altLang="ja-JP" sz="1050" dirty="0">
                <a:hlinkClick r:id="rId3"/>
              </a:rPr>
              <a:t>https://www.ad-flex.com/column/adflex-column/2019061847624/</a:t>
            </a:r>
            <a:endParaRPr kumimoji="1" lang="ja-JP" altLang="en-US" sz="1050" dirty="0"/>
          </a:p>
        </p:txBody>
      </p:sp>
      <p:sp>
        <p:nvSpPr>
          <p:cNvPr id="7" name="正方形/長方形 6"/>
          <p:cNvSpPr/>
          <p:nvPr/>
        </p:nvSpPr>
        <p:spPr>
          <a:xfrm>
            <a:off x="350370" y="777008"/>
            <a:ext cx="8359521" cy="404092"/>
          </a:xfrm>
          <a:prstGeom prst="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ja-JP" altLang="en-US" sz="2000" b="1" dirty="0">
                <a:solidFill>
                  <a:schemeClr val="tx1"/>
                </a:solidFill>
              </a:rPr>
              <a:t>「</a:t>
            </a:r>
            <a:r>
              <a:rPr lang="en-US" altLang="ja-JP" sz="2000" b="1" dirty="0">
                <a:solidFill>
                  <a:schemeClr val="tx1"/>
                </a:solidFill>
              </a:rPr>
              <a:t>AI</a:t>
            </a:r>
            <a:r>
              <a:rPr lang="ja-JP" altLang="en-US" sz="2000" b="1" dirty="0">
                <a:solidFill>
                  <a:schemeClr val="tx1"/>
                </a:solidFill>
              </a:rPr>
              <a:t>が面倒な業務を解決・効率化してくれる」と思う人が</a:t>
            </a:r>
            <a:r>
              <a:rPr lang="en-US" altLang="ja-JP" sz="2000" b="1" dirty="0">
                <a:solidFill>
                  <a:schemeClr val="tx1"/>
                </a:solidFill>
              </a:rPr>
              <a:t>80.0</a:t>
            </a:r>
            <a:r>
              <a:rPr lang="ja-JP" altLang="en-US" sz="2000" b="1" dirty="0">
                <a:solidFill>
                  <a:schemeClr val="tx1"/>
                </a:solidFill>
              </a:rPr>
              <a:t>％</a:t>
            </a:r>
          </a:p>
        </p:txBody>
      </p:sp>
      <p:pic>
        <p:nvPicPr>
          <p:cNvPr id="2052" name="Picture 4" descr="https://www.ad-flex.com/xelfda/wp-content/uploads/2019/06/190618_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226" y="1416463"/>
            <a:ext cx="8937774" cy="4165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54399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ctrTitle"/>
          </p:nvPr>
        </p:nvSpPr>
        <p:spPr>
          <a:xfrm>
            <a:off x="1031238" y="1098137"/>
            <a:ext cx="7598238" cy="1219657"/>
          </a:xfrm>
        </p:spPr>
        <p:txBody>
          <a:bodyPr/>
          <a:lstStyle/>
          <a:p>
            <a:r>
              <a:rPr kumimoji="1" lang="en-US" altLang="ja-JP" sz="3200" dirty="0">
                <a:solidFill>
                  <a:schemeClr val="tx2"/>
                </a:solidFill>
              </a:rPr>
              <a:t>AI</a:t>
            </a:r>
            <a:r>
              <a:rPr lang="ja-JP" altLang="en-US" sz="3200" dirty="0">
                <a:solidFill>
                  <a:schemeClr val="tx2"/>
                </a:solidFill>
              </a:rPr>
              <a:t>の活用</a:t>
            </a:r>
            <a:endParaRPr kumimoji="1" lang="ja-JP" altLang="en-US" sz="3200" dirty="0">
              <a:solidFill>
                <a:schemeClr val="tx2"/>
              </a:solidFill>
            </a:endParaRPr>
          </a:p>
        </p:txBody>
      </p:sp>
      <p:sp>
        <p:nvSpPr>
          <p:cNvPr id="7" name="テキスト プレースホルダー 6"/>
          <p:cNvSpPr>
            <a:spLocks noGrp="1"/>
          </p:cNvSpPr>
          <p:nvPr>
            <p:ph type="body" sz="quarter" idx="11"/>
          </p:nvPr>
        </p:nvSpPr>
        <p:spPr/>
        <p:txBody>
          <a:bodyPr/>
          <a:lstStyle/>
          <a:p>
            <a:r>
              <a:rPr kumimoji="1" lang="ja-JP" altLang="en-US" dirty="0"/>
              <a:t>３</a:t>
            </a:r>
          </a:p>
        </p:txBody>
      </p:sp>
    </p:spTree>
    <p:extLst>
      <p:ext uri="{BB962C8B-B14F-4D97-AF65-F5344CB8AC3E}">
        <p14:creationId xmlns:p14="http://schemas.microsoft.com/office/powerpoint/2010/main" val="27495460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en-US" altLang="ja-JP" dirty="0"/>
              <a:t>AI</a:t>
            </a:r>
            <a:r>
              <a:rPr lang="ja-JP" altLang="en-US" dirty="0"/>
              <a:t>活用事例～身の回りの生活を支える</a:t>
            </a:r>
            <a:r>
              <a:rPr lang="en-US" altLang="ja-JP" dirty="0"/>
              <a:t>AI</a:t>
            </a:r>
            <a:r>
              <a:rPr lang="ja-JP" altLang="en-US" dirty="0"/>
              <a:t>～</a:t>
            </a:r>
            <a:endParaRPr kumimoji="1" lang="ja-JP" altLang="en-US" dirty="0"/>
          </a:p>
        </p:txBody>
      </p:sp>
      <p:grpSp>
        <p:nvGrpSpPr>
          <p:cNvPr id="4" name="グループ化 3"/>
          <p:cNvGrpSpPr/>
          <p:nvPr/>
        </p:nvGrpSpPr>
        <p:grpSpPr>
          <a:xfrm>
            <a:off x="0" y="1593136"/>
            <a:ext cx="9144000" cy="3937734"/>
            <a:chOff x="0" y="1460133"/>
            <a:chExt cx="9144000" cy="3937734"/>
          </a:xfrm>
        </p:grpSpPr>
        <p:pic>
          <p:nvPicPr>
            <p:cNvPr id="7" name="図 6" descr="文字と写真のスクリーンショット&#10;&#10;自動的に生成された説明">
              <a:extLst>
                <a:ext uri="{FF2B5EF4-FFF2-40B4-BE49-F238E27FC236}">
                  <a16:creationId xmlns:a16="http://schemas.microsoft.com/office/drawing/2014/main" xmlns="" id="{7944090D-62A7-4605-9983-4B7FBDCBBCF8}"/>
                </a:ext>
              </a:extLst>
            </p:cNvPr>
            <p:cNvPicPr>
              <a:picLocks noChangeAspect="1"/>
            </p:cNvPicPr>
            <p:nvPr/>
          </p:nvPicPr>
          <p:blipFill>
            <a:blip r:embed="rId3"/>
            <a:stretch>
              <a:fillRect/>
            </a:stretch>
          </p:blipFill>
          <p:spPr>
            <a:xfrm>
              <a:off x="0" y="1460133"/>
              <a:ext cx="9144000" cy="3937734"/>
            </a:xfrm>
            <a:prstGeom prst="rect">
              <a:avLst/>
            </a:prstGeom>
          </p:spPr>
        </p:pic>
        <p:pic>
          <p:nvPicPr>
            <p:cNvPr id="1026" name="Picture 2" descr="black framed wall mounted mirror"/>
            <p:cNvPicPr>
              <a:picLocks noChangeAspect="1" noChangeArrowheads="1"/>
            </p:cNvPicPr>
            <p:nvPr/>
          </p:nvPicPr>
          <p:blipFill rotWithShape="1">
            <a:blip r:embed="rId4">
              <a:extLst>
                <a:ext uri="{28A0092B-C50C-407E-A947-70E740481C1C}">
                  <a14:useLocalDpi xmlns:a14="http://schemas.microsoft.com/office/drawing/2010/main" val="0"/>
                </a:ext>
              </a:extLst>
            </a:blip>
            <a:srcRect l="51167" t="67529" r="2400" b="6933"/>
            <a:stretch/>
          </p:blipFill>
          <p:spPr bwMode="auto">
            <a:xfrm>
              <a:off x="5989320" y="1717915"/>
              <a:ext cx="2880000" cy="2376011"/>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6190758" y="4153857"/>
              <a:ext cx="2477124" cy="338554"/>
            </a:xfrm>
            <a:prstGeom prst="rect">
              <a:avLst/>
            </a:prstGeom>
            <a:solidFill>
              <a:schemeClr val="bg1"/>
            </a:solidFill>
          </p:spPr>
          <p:txBody>
            <a:bodyPr wrap="square" rtlCol="0">
              <a:spAutoFit/>
            </a:bodyPr>
            <a:lstStyle/>
            <a:p>
              <a:r>
                <a:rPr kumimoji="1" lang="ja-JP" altLang="en-US" sz="1600" b="1" dirty="0">
                  <a:solidFill>
                    <a:schemeClr val="tx1">
                      <a:lumMod val="50000"/>
                    </a:schemeClr>
                  </a:solidFill>
                  <a:latin typeface="+mj-ea"/>
                  <a:ea typeface="+mj-ea"/>
                </a:rPr>
                <a:t>自動お掃除ロボットルンバ</a:t>
              </a:r>
            </a:p>
          </p:txBody>
        </p:sp>
        <p:sp>
          <p:nvSpPr>
            <p:cNvPr id="6" name="テキスト ボックス 5"/>
            <p:cNvSpPr txBox="1"/>
            <p:nvPr/>
          </p:nvSpPr>
          <p:spPr>
            <a:xfrm>
              <a:off x="3089548" y="4093926"/>
              <a:ext cx="2748061" cy="584775"/>
            </a:xfrm>
            <a:prstGeom prst="rect">
              <a:avLst/>
            </a:prstGeom>
            <a:solidFill>
              <a:schemeClr val="bg1"/>
            </a:solidFill>
          </p:spPr>
          <p:txBody>
            <a:bodyPr wrap="square" rtlCol="0">
              <a:spAutoFit/>
            </a:bodyPr>
            <a:lstStyle/>
            <a:p>
              <a:r>
                <a:rPr lang="ja-JP" altLang="en-US" sz="1600" b="1" dirty="0">
                  <a:solidFill>
                    <a:schemeClr val="tx1">
                      <a:lumMod val="50000"/>
                    </a:schemeClr>
                  </a:solidFill>
                  <a:latin typeface="+mj-ea"/>
                  <a:ea typeface="+mj-ea"/>
                </a:rPr>
                <a:t>スマートスピーカーによる</a:t>
              </a:r>
              <a:endParaRPr lang="en-US" altLang="ja-JP" sz="1600" b="1" dirty="0">
                <a:solidFill>
                  <a:schemeClr val="tx1">
                    <a:lumMod val="50000"/>
                  </a:schemeClr>
                </a:solidFill>
                <a:latin typeface="+mj-ea"/>
                <a:ea typeface="+mj-ea"/>
              </a:endParaRPr>
            </a:p>
            <a:p>
              <a:pPr algn="ctr"/>
              <a:r>
                <a:rPr kumimoji="1" lang="ja-JP" altLang="en-US" sz="1600" b="1" dirty="0">
                  <a:solidFill>
                    <a:schemeClr val="tx1">
                      <a:lumMod val="50000"/>
                    </a:schemeClr>
                  </a:solidFill>
                  <a:latin typeface="+mj-ea"/>
                  <a:ea typeface="+mj-ea"/>
                </a:rPr>
                <a:t>家電の音声制御</a:t>
              </a:r>
            </a:p>
          </p:txBody>
        </p:sp>
        <p:sp>
          <p:nvSpPr>
            <p:cNvPr id="8" name="テキスト ボックス 7"/>
            <p:cNvSpPr txBox="1"/>
            <p:nvPr/>
          </p:nvSpPr>
          <p:spPr>
            <a:xfrm>
              <a:off x="612424" y="4115478"/>
              <a:ext cx="2477124" cy="338554"/>
            </a:xfrm>
            <a:prstGeom prst="rect">
              <a:avLst/>
            </a:prstGeom>
            <a:solidFill>
              <a:schemeClr val="bg1"/>
            </a:solidFill>
          </p:spPr>
          <p:txBody>
            <a:bodyPr wrap="square" rtlCol="0">
              <a:spAutoFit/>
            </a:bodyPr>
            <a:lstStyle/>
            <a:p>
              <a:r>
                <a:rPr lang="en-US" altLang="ja-JP" sz="1600" b="1" dirty="0">
                  <a:solidFill>
                    <a:schemeClr val="tx1">
                      <a:lumMod val="50000"/>
                    </a:schemeClr>
                  </a:solidFill>
                  <a:latin typeface="+mj-ea"/>
                  <a:ea typeface="+mj-ea"/>
                </a:rPr>
                <a:t>iPhone</a:t>
              </a:r>
              <a:r>
                <a:rPr lang="ja-JP" altLang="en-US" sz="1600" b="1" dirty="0">
                  <a:solidFill>
                    <a:schemeClr val="tx1">
                      <a:lumMod val="50000"/>
                    </a:schemeClr>
                  </a:solidFill>
                  <a:latin typeface="+mj-ea"/>
                  <a:ea typeface="+mj-ea"/>
                </a:rPr>
                <a:t>の顔認証機能</a:t>
              </a:r>
              <a:endParaRPr kumimoji="1" lang="ja-JP" altLang="en-US" sz="1600" b="1" dirty="0">
                <a:solidFill>
                  <a:schemeClr val="tx1">
                    <a:lumMod val="50000"/>
                  </a:schemeClr>
                </a:solidFill>
                <a:latin typeface="+mj-ea"/>
                <a:ea typeface="+mj-ea"/>
              </a:endParaRPr>
            </a:p>
          </p:txBody>
        </p:sp>
      </p:grpSp>
    </p:spTree>
    <p:extLst>
      <p:ext uri="{BB962C8B-B14F-4D97-AF65-F5344CB8AC3E}">
        <p14:creationId xmlns:p14="http://schemas.microsoft.com/office/powerpoint/2010/main" val="32666268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ctrTitle"/>
          </p:nvPr>
        </p:nvSpPr>
        <p:spPr>
          <a:xfrm>
            <a:off x="877126" y="1031345"/>
            <a:ext cx="7598238" cy="1219657"/>
          </a:xfrm>
        </p:spPr>
        <p:txBody>
          <a:bodyPr/>
          <a:lstStyle/>
          <a:p>
            <a:r>
              <a:rPr kumimoji="1" lang="en-US" altLang="ja-JP" sz="2800" dirty="0">
                <a:solidFill>
                  <a:schemeClr val="tx2"/>
                </a:solidFill>
              </a:rPr>
              <a:t>AI</a:t>
            </a:r>
            <a:r>
              <a:rPr kumimoji="1" lang="ja-JP" altLang="en-US" sz="2800" dirty="0">
                <a:solidFill>
                  <a:schemeClr val="tx2"/>
                </a:solidFill>
              </a:rPr>
              <a:t>リテラシーの概要</a:t>
            </a:r>
          </a:p>
        </p:txBody>
      </p:sp>
      <p:sp>
        <p:nvSpPr>
          <p:cNvPr id="7" name="テキスト プレースホルダー 6"/>
          <p:cNvSpPr>
            <a:spLocks noGrp="1"/>
          </p:cNvSpPr>
          <p:nvPr>
            <p:ph type="body" sz="quarter" idx="11"/>
          </p:nvPr>
        </p:nvSpPr>
        <p:spPr/>
        <p:txBody>
          <a:bodyPr/>
          <a:lstStyle/>
          <a:p>
            <a:r>
              <a:rPr kumimoji="1" lang="en-US" altLang="ja-JP" dirty="0">
                <a:solidFill>
                  <a:schemeClr val="tx2"/>
                </a:solidFill>
              </a:rPr>
              <a:t>1</a:t>
            </a:r>
            <a:endParaRPr kumimoji="1" lang="ja-JP" altLang="en-US" dirty="0">
              <a:solidFill>
                <a:schemeClr val="tx2"/>
              </a:solidFill>
            </a:endParaRPr>
          </a:p>
        </p:txBody>
      </p:sp>
    </p:spTree>
    <p:extLst>
      <p:ext uri="{BB962C8B-B14F-4D97-AF65-F5344CB8AC3E}">
        <p14:creationId xmlns:p14="http://schemas.microsoft.com/office/powerpoint/2010/main" val="25073054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ctrTitle"/>
          </p:nvPr>
        </p:nvSpPr>
        <p:spPr>
          <a:xfrm>
            <a:off x="350370" y="131850"/>
            <a:ext cx="8429622" cy="849225"/>
          </a:xfrm>
        </p:spPr>
        <p:txBody>
          <a:bodyPr/>
          <a:lstStyle/>
          <a:p>
            <a:r>
              <a:rPr lang="en-US" altLang="ja-JP" dirty="0"/>
              <a:t>amazon echo</a:t>
            </a:r>
            <a:r>
              <a:rPr lang="ja-JP" altLang="en-US" dirty="0"/>
              <a:t>：</a:t>
            </a:r>
            <a:r>
              <a:rPr lang="en-US" altLang="ja-JP" dirty="0"/>
              <a:t>AI</a:t>
            </a:r>
            <a:r>
              <a:rPr lang="ja-JP" altLang="en-US" dirty="0"/>
              <a:t>アシスタント</a:t>
            </a:r>
            <a:endParaRPr kumimoji="1" lang="ja-JP" altLang="en-US" dirty="0"/>
          </a:p>
        </p:txBody>
      </p:sp>
      <p:pic>
        <p:nvPicPr>
          <p:cNvPr id="12" name="図 11">
            <a:hlinkClick r:id="rId3"/>
            <a:extLst>
              <a:ext uri="{FF2B5EF4-FFF2-40B4-BE49-F238E27FC236}">
                <a16:creationId xmlns:a16="http://schemas.microsoft.com/office/drawing/2014/main" xmlns="" id="{E622498B-3BE1-47C0-B8CB-D15A01CD9EE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61200" y="855374"/>
            <a:ext cx="7221600" cy="3909884"/>
          </a:xfrm>
          <a:prstGeom prst="rect">
            <a:avLst/>
          </a:prstGeom>
          <a:ln>
            <a:noFill/>
          </a:ln>
          <a:effectLst>
            <a:outerShdw blurRad="292100" dist="139700" dir="2700000" algn="tl" rotWithShape="0">
              <a:srgbClr val="333333">
                <a:alpha val="65000"/>
              </a:srgbClr>
            </a:outerShdw>
          </a:effectLst>
        </p:spPr>
      </p:pic>
      <p:sp>
        <p:nvSpPr>
          <p:cNvPr id="5" name="テキスト ボックス 4">
            <a:extLst>
              <a:ext uri="{FF2B5EF4-FFF2-40B4-BE49-F238E27FC236}">
                <a16:creationId xmlns:a16="http://schemas.microsoft.com/office/drawing/2014/main" xmlns="" id="{F6D81827-9F85-48BC-9C76-13BB9469D43A}"/>
              </a:ext>
            </a:extLst>
          </p:cNvPr>
          <p:cNvSpPr txBox="1"/>
          <p:nvPr/>
        </p:nvSpPr>
        <p:spPr>
          <a:xfrm>
            <a:off x="673232" y="4871758"/>
            <a:ext cx="6600972" cy="461665"/>
          </a:xfrm>
          <a:prstGeom prst="rect">
            <a:avLst/>
          </a:prstGeom>
          <a:noFill/>
        </p:spPr>
        <p:txBody>
          <a:bodyPr wrap="square" rtlCol="0">
            <a:spAutoFit/>
          </a:bodyPr>
          <a:lstStyle/>
          <a:p>
            <a:r>
              <a:rPr lang="ja-JP" altLang="en-US" sz="2400"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a:t>
            </a:r>
            <a:r>
              <a:rPr lang="en-US" altLang="ja-JP" sz="2400" b="1"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AI</a:t>
            </a:r>
            <a:r>
              <a:rPr lang="ja-JP" altLang="en-US" sz="2400" b="1"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アシスタント「</a:t>
            </a:r>
            <a:r>
              <a:rPr lang="en-US" altLang="ja-JP" sz="2400" b="1"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Alexa</a:t>
            </a:r>
            <a:r>
              <a:rPr lang="ja-JP" altLang="en-US" sz="2400" b="1"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a:t>
            </a:r>
            <a:r>
              <a:rPr lang="en-US" altLang="ja-JP" sz="2400"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 </a:t>
            </a:r>
            <a:endParaRPr kumimoji="1" lang="ja-JP" altLang="en-US" sz="2400"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a:extLst>
              <a:ext uri="{FF2B5EF4-FFF2-40B4-BE49-F238E27FC236}">
                <a16:creationId xmlns:a16="http://schemas.microsoft.com/office/drawing/2014/main" xmlns="" id="{8F9211FD-B929-4FB4-9A4E-CF45BC506E4A}"/>
              </a:ext>
            </a:extLst>
          </p:cNvPr>
          <p:cNvSpPr txBox="1"/>
          <p:nvPr/>
        </p:nvSpPr>
        <p:spPr>
          <a:xfrm>
            <a:off x="797410" y="5327202"/>
            <a:ext cx="7797535" cy="1323439"/>
          </a:xfrm>
          <a:prstGeom prst="rect">
            <a:avLst/>
          </a:prstGeom>
          <a:noFill/>
        </p:spPr>
        <p:txBody>
          <a:bodyPr wrap="square" rtlCol="0">
            <a:spAutoFit/>
          </a:bodyPr>
          <a:lstStyle/>
          <a:p>
            <a:r>
              <a:rPr lang="ja-JP" altLang="en-US" sz="2000" dirty="0">
                <a:latin typeface="Meiryo UI" panose="020B0604030504040204" pitchFamily="50" charset="-128"/>
                <a:ea typeface="Meiryo UI" panose="020B0604030504040204" pitchFamily="50" charset="-128"/>
              </a:rPr>
              <a:t>正確な音声認識機能により、ユーザーの問いかけに自然な日本語で応える</a:t>
            </a:r>
            <a:r>
              <a:rPr lang="en-US" altLang="ja-JP" sz="2000" dirty="0">
                <a:latin typeface="Meiryo UI" panose="020B0604030504040204" pitchFamily="50" charset="-128"/>
                <a:ea typeface="Meiryo UI" panose="020B0604030504040204" pitchFamily="50" charset="-128"/>
              </a:rPr>
              <a:t>AI</a:t>
            </a:r>
            <a:r>
              <a:rPr lang="ja-JP" altLang="en-US" sz="2000" dirty="0">
                <a:latin typeface="Meiryo UI" panose="020B0604030504040204" pitchFamily="50" charset="-128"/>
                <a:ea typeface="Meiryo UI" panose="020B0604030504040204" pitchFamily="50" charset="-128"/>
              </a:rPr>
              <a:t>アシスタント。家庭内の機器との連動により、「アレクサ」と話しかけるだけで、音楽の再生、天気やニュースの読み上げ、アラームのセットなど簡単に音声操作することができる。</a:t>
            </a:r>
          </a:p>
        </p:txBody>
      </p:sp>
      <p:sp>
        <p:nvSpPr>
          <p:cNvPr id="8" name="テキスト ボックス 7">
            <a:extLst>
              <a:ext uri="{FF2B5EF4-FFF2-40B4-BE49-F238E27FC236}">
                <a16:creationId xmlns:a16="http://schemas.microsoft.com/office/drawing/2014/main" xmlns="" id="{67902428-E175-419B-AA85-FAA81807BB66}"/>
              </a:ext>
            </a:extLst>
          </p:cNvPr>
          <p:cNvSpPr txBox="1"/>
          <p:nvPr/>
        </p:nvSpPr>
        <p:spPr>
          <a:xfrm>
            <a:off x="150866" y="6582137"/>
            <a:ext cx="2998734" cy="261610"/>
          </a:xfrm>
          <a:prstGeom prst="rect">
            <a:avLst/>
          </a:prstGeom>
          <a:noFill/>
        </p:spPr>
        <p:txBody>
          <a:bodyPr wrap="square" rtlCol="0">
            <a:spAutoFit/>
          </a:bodyPr>
          <a:lstStyle/>
          <a:p>
            <a:r>
              <a:rPr lang="ja-JP" altLang="en-US"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画像出典：</a:t>
            </a:r>
            <a:r>
              <a:rPr lang="en-US" altLang="ja-JP"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Amazon</a:t>
            </a:r>
          </a:p>
        </p:txBody>
      </p:sp>
    </p:spTree>
    <p:extLst>
      <p:ext uri="{BB962C8B-B14F-4D97-AF65-F5344CB8AC3E}">
        <p14:creationId xmlns:p14="http://schemas.microsoft.com/office/powerpoint/2010/main" val="17371862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en-US" altLang="ja-JP" dirty="0"/>
              <a:t>iPhone </a:t>
            </a:r>
            <a:r>
              <a:rPr kumimoji="1" lang="en-US" altLang="ja-JP" dirty="0" err="1"/>
              <a:t>FaceID</a:t>
            </a:r>
            <a:r>
              <a:rPr kumimoji="1" lang="ja-JP" altLang="en-US" dirty="0"/>
              <a:t>：顔認証システム</a:t>
            </a:r>
          </a:p>
        </p:txBody>
      </p:sp>
      <p:pic>
        <p:nvPicPr>
          <p:cNvPr id="4" name="コンテンツ プレースホルダー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961200" y="925689"/>
            <a:ext cx="7221600" cy="3811574"/>
          </a:xfrm>
          <a:prstGeom prst="rect">
            <a:avLst/>
          </a:prstGeom>
          <a:ln>
            <a:noFill/>
          </a:ln>
          <a:effectLst>
            <a:outerShdw blurRad="292100" dist="139700" dir="2700000" algn="tl" rotWithShape="0">
              <a:srgbClr val="333333">
                <a:alpha val="65000"/>
              </a:srgbClr>
            </a:outerShdw>
          </a:effectLst>
        </p:spPr>
      </p:pic>
      <p:sp>
        <p:nvSpPr>
          <p:cNvPr id="5" name="テキスト ボックス 4">
            <a:extLst>
              <a:ext uri="{FF2B5EF4-FFF2-40B4-BE49-F238E27FC236}">
                <a16:creationId xmlns:a16="http://schemas.microsoft.com/office/drawing/2014/main" xmlns="" id="{F6D81827-9F85-48BC-9C76-13BB9469D43A}"/>
              </a:ext>
            </a:extLst>
          </p:cNvPr>
          <p:cNvSpPr txBox="1"/>
          <p:nvPr/>
        </p:nvSpPr>
        <p:spPr>
          <a:xfrm>
            <a:off x="673232" y="4871758"/>
            <a:ext cx="6600972" cy="461665"/>
          </a:xfrm>
          <a:prstGeom prst="rect">
            <a:avLst/>
          </a:prstGeom>
          <a:noFill/>
        </p:spPr>
        <p:txBody>
          <a:bodyPr wrap="square" rtlCol="0">
            <a:spAutoFit/>
          </a:bodyPr>
          <a:lstStyle/>
          <a:p>
            <a:r>
              <a:rPr lang="ja-JP" altLang="en-US" sz="2400"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a:t>
            </a:r>
            <a:r>
              <a:rPr lang="en-US" altLang="ja-JP" sz="2400" b="1" u="sng" dirty="0" err="1">
                <a:solidFill>
                  <a:srgbClr val="0070C0"/>
                </a:solidFill>
                <a:latin typeface="Segoe UI" panose="020B0502040204020203" pitchFamily="34" charset="0"/>
                <a:ea typeface="Meiryo UI" panose="020B0604030504040204" pitchFamily="50" charset="-128"/>
                <a:cs typeface="Segoe UI" panose="020B0502040204020203" pitchFamily="34" charset="0"/>
              </a:rPr>
              <a:t>TrueDepth</a:t>
            </a:r>
            <a:r>
              <a:rPr lang="ja-JP" altLang="en-US" sz="2400"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カメラ</a:t>
            </a:r>
            <a:r>
              <a:rPr lang="en-US" altLang="ja-JP" sz="2400"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 </a:t>
            </a:r>
            <a:endParaRPr kumimoji="1" lang="ja-JP" altLang="en-US" sz="2400"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a:extLst>
              <a:ext uri="{FF2B5EF4-FFF2-40B4-BE49-F238E27FC236}">
                <a16:creationId xmlns:a16="http://schemas.microsoft.com/office/drawing/2014/main" xmlns="" id="{8F9211FD-B929-4FB4-9A4E-CF45BC506E4A}"/>
              </a:ext>
            </a:extLst>
          </p:cNvPr>
          <p:cNvSpPr txBox="1"/>
          <p:nvPr/>
        </p:nvSpPr>
        <p:spPr>
          <a:xfrm>
            <a:off x="797410" y="5327202"/>
            <a:ext cx="7797535" cy="1015663"/>
          </a:xfrm>
          <a:prstGeom prst="rect">
            <a:avLst/>
          </a:prstGeom>
          <a:noFill/>
        </p:spPr>
        <p:txBody>
          <a:bodyPr wrap="square" rtlCol="0">
            <a:spAutoFit/>
          </a:bodyPr>
          <a:lstStyle/>
          <a:p>
            <a:r>
              <a:rPr lang="en-US" altLang="ja-JP" sz="2000" dirty="0">
                <a:latin typeface="Meiryo UI" panose="020B0604030504040204" pitchFamily="50" charset="-128"/>
                <a:ea typeface="Meiryo UI" panose="020B0604030504040204" pitchFamily="50" charset="-128"/>
              </a:rPr>
              <a:t>3 </a:t>
            </a:r>
            <a:r>
              <a:rPr lang="ja-JP" altLang="en-US" sz="2000" dirty="0">
                <a:latin typeface="Meiryo UI" panose="020B0604030504040204" pitchFamily="50" charset="-128"/>
                <a:ea typeface="Meiryo UI" panose="020B0604030504040204" pitchFamily="50" charset="-128"/>
              </a:rPr>
              <a:t>万以上の目に見えないドットを顔の上に投射して解析し、顔の深度マップを作成。顔の赤外線イメージも取り込むことで顔の正確なデータを読み取り、</a:t>
            </a:r>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それらを数学的モデルに変換することで登録済みの顔のデータと照合。</a:t>
            </a:r>
          </a:p>
        </p:txBody>
      </p:sp>
      <p:sp>
        <p:nvSpPr>
          <p:cNvPr id="7" name="テキスト ボックス 6">
            <a:extLst>
              <a:ext uri="{FF2B5EF4-FFF2-40B4-BE49-F238E27FC236}">
                <a16:creationId xmlns:a16="http://schemas.microsoft.com/office/drawing/2014/main" xmlns="" id="{67902428-E175-419B-AA85-FAA81807BB66}"/>
              </a:ext>
            </a:extLst>
          </p:cNvPr>
          <p:cNvSpPr txBox="1"/>
          <p:nvPr/>
        </p:nvSpPr>
        <p:spPr>
          <a:xfrm>
            <a:off x="150866" y="6582137"/>
            <a:ext cx="2998734" cy="261610"/>
          </a:xfrm>
          <a:prstGeom prst="rect">
            <a:avLst/>
          </a:prstGeom>
          <a:noFill/>
        </p:spPr>
        <p:txBody>
          <a:bodyPr wrap="square" rtlCol="0">
            <a:spAutoFit/>
          </a:bodyPr>
          <a:lstStyle/>
          <a:p>
            <a:r>
              <a:rPr lang="ja-JP" altLang="en-US"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画像出典：</a:t>
            </a:r>
            <a:r>
              <a:rPr lang="en-US" altLang="ja-JP" sz="1100" dirty="0" err="1">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TechTargetJapan</a:t>
            </a:r>
            <a:endParaRPr lang="en-US" altLang="ja-JP"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8370898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ja-JP" altLang="en-US" dirty="0"/>
              <a:t>ルンバ：お掃除ロボット</a:t>
            </a:r>
          </a:p>
        </p:txBody>
      </p:sp>
      <p:pic>
        <p:nvPicPr>
          <p:cNvPr id="1026" name="Picture 2" descr="iRobotのロボット掃除機、ルンバs9+、i7+、980の仕様を比較する | TeraD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526" y="770411"/>
            <a:ext cx="7221600" cy="385058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8" name="Picture 4" descr="↑センサー"/>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2273" y="4872908"/>
            <a:ext cx="2533212" cy="1693252"/>
          </a:xfrm>
          <a:prstGeom prst="rect">
            <a:avLst/>
          </a:prstGeom>
          <a:noFill/>
          <a:extLst>
            <a:ext uri="{909E8E84-426E-40DD-AFC4-6F175D3DCCD1}">
              <a14:hiddenFill xmlns:a14="http://schemas.microsoft.com/office/drawing/2010/main">
                <a:solidFill>
                  <a:srgbClr val="FFFFFF"/>
                </a:solidFill>
              </a14:hiddenFill>
            </a:ext>
          </a:extLst>
        </p:spPr>
      </p:pic>
      <p:sp>
        <p:nvSpPr>
          <p:cNvPr id="9" name="テキスト ボックス 8">
            <a:extLst>
              <a:ext uri="{FF2B5EF4-FFF2-40B4-BE49-F238E27FC236}">
                <a16:creationId xmlns:a16="http://schemas.microsoft.com/office/drawing/2014/main" xmlns="" id="{F6D81827-9F85-48BC-9C76-13BB9469D43A}"/>
              </a:ext>
            </a:extLst>
          </p:cNvPr>
          <p:cNvSpPr txBox="1"/>
          <p:nvPr/>
        </p:nvSpPr>
        <p:spPr>
          <a:xfrm>
            <a:off x="3654187" y="4793575"/>
            <a:ext cx="3781685" cy="461665"/>
          </a:xfrm>
          <a:prstGeom prst="rect">
            <a:avLst/>
          </a:prstGeom>
          <a:noFill/>
        </p:spPr>
        <p:txBody>
          <a:bodyPr wrap="square" rtlCol="0">
            <a:spAutoFit/>
          </a:bodyPr>
          <a:lstStyle/>
          <a:p>
            <a:r>
              <a:rPr lang="ja-JP" altLang="en-US" sz="2400"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a:t>
            </a:r>
            <a:r>
              <a:rPr lang="ja-JP" altLang="en-US" sz="2400" b="1"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行動規範型</a:t>
            </a:r>
            <a:r>
              <a:rPr lang="en-US" altLang="ja-JP" sz="2400" b="1"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AI</a:t>
            </a:r>
            <a:r>
              <a:rPr lang="en-US" altLang="ja-JP" sz="2400"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 </a:t>
            </a:r>
            <a:endParaRPr kumimoji="1" lang="ja-JP" altLang="en-US" sz="2400"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a:extLst>
              <a:ext uri="{FF2B5EF4-FFF2-40B4-BE49-F238E27FC236}">
                <a16:creationId xmlns:a16="http://schemas.microsoft.com/office/drawing/2014/main" xmlns="" id="{8F9211FD-B929-4FB4-9A4E-CF45BC506E4A}"/>
              </a:ext>
            </a:extLst>
          </p:cNvPr>
          <p:cNvSpPr txBox="1"/>
          <p:nvPr/>
        </p:nvSpPr>
        <p:spPr>
          <a:xfrm>
            <a:off x="3758359" y="5250415"/>
            <a:ext cx="4830055" cy="1015663"/>
          </a:xfrm>
          <a:prstGeom prst="rect">
            <a:avLst/>
          </a:prstGeom>
          <a:noFill/>
        </p:spPr>
        <p:txBody>
          <a:bodyPr wrap="square" rtlCol="0">
            <a:spAutoFit/>
          </a:bodyPr>
          <a:lstStyle/>
          <a:p>
            <a:r>
              <a:rPr lang="ja-JP" altLang="en-US" sz="2000" dirty="0">
                <a:latin typeface="Meiryo UI" panose="020B0604030504040204" pitchFamily="50" charset="-128"/>
                <a:ea typeface="Meiryo UI" panose="020B0604030504040204" pitchFamily="50" charset="-128"/>
              </a:rPr>
              <a:t>センサーを利用して部屋の環境を学習し、記憶することで最適なパターンで清掃。</a:t>
            </a:r>
          </a:p>
          <a:p>
            <a:r>
              <a:rPr lang="ja-JP" altLang="en-US" sz="2000" dirty="0">
                <a:latin typeface="Meiryo UI" panose="020B0604030504040204" pitchFamily="50" charset="-128"/>
                <a:ea typeface="Meiryo UI" panose="020B0604030504040204" pitchFamily="50" charset="-128"/>
              </a:rPr>
              <a:t>ゴミ捨てや充電まで自動化で行う。</a:t>
            </a:r>
            <a:endParaRPr lang="en-US" altLang="ja-JP" sz="2000" dirty="0">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xmlns="" id="{67902428-E175-419B-AA85-FAA81807BB66}"/>
              </a:ext>
            </a:extLst>
          </p:cNvPr>
          <p:cNvSpPr txBox="1"/>
          <p:nvPr/>
        </p:nvSpPr>
        <p:spPr>
          <a:xfrm>
            <a:off x="150866" y="6582137"/>
            <a:ext cx="2998734" cy="261610"/>
          </a:xfrm>
          <a:prstGeom prst="rect">
            <a:avLst/>
          </a:prstGeom>
          <a:noFill/>
        </p:spPr>
        <p:txBody>
          <a:bodyPr wrap="square" rtlCol="0">
            <a:spAutoFit/>
          </a:bodyPr>
          <a:lstStyle/>
          <a:p>
            <a:r>
              <a:rPr lang="ja-JP" altLang="en-US"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画像出典：</a:t>
            </a:r>
            <a:r>
              <a:rPr lang="en-US" altLang="ja-JP"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iRobot</a:t>
            </a:r>
          </a:p>
        </p:txBody>
      </p:sp>
    </p:spTree>
    <p:extLst>
      <p:ext uri="{BB962C8B-B14F-4D97-AF65-F5344CB8AC3E}">
        <p14:creationId xmlns:p14="http://schemas.microsoft.com/office/powerpoint/2010/main" val="11260226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ja-JP" altLang="en-US" dirty="0"/>
              <a:t>将棋</a:t>
            </a:r>
            <a:r>
              <a:rPr kumimoji="1" lang="en-US" altLang="ja-JP" dirty="0"/>
              <a:t>AI</a:t>
            </a:r>
            <a:r>
              <a:rPr kumimoji="1" lang="ja-JP" altLang="en-US" dirty="0"/>
              <a:t>：</a:t>
            </a:r>
            <a:r>
              <a:rPr kumimoji="1" lang="en-US" altLang="ja-JP" dirty="0" err="1"/>
              <a:t>Ponanza</a:t>
            </a:r>
            <a:r>
              <a:rPr kumimoji="1" lang="ja-JP" altLang="en-US" dirty="0"/>
              <a:t>（ポナンザ）</a:t>
            </a:r>
          </a:p>
        </p:txBody>
      </p:sp>
      <p:pic>
        <p:nvPicPr>
          <p:cNvPr id="4" name="図 3">
            <a:extLst>
              <a:ext uri="{FF2B5EF4-FFF2-40B4-BE49-F238E27FC236}">
                <a16:creationId xmlns:a16="http://schemas.microsoft.com/office/drawing/2014/main" xmlns="" id="{71CC64D8-CBE7-6F4E-80D2-0FCF85FFDFD4}"/>
              </a:ext>
            </a:extLst>
          </p:cNvPr>
          <p:cNvPicPr>
            <a:picLocks noChangeAspect="1"/>
          </p:cNvPicPr>
          <p:nvPr/>
        </p:nvPicPr>
        <p:blipFill>
          <a:blip r:embed="rId3"/>
          <a:stretch>
            <a:fillRect/>
          </a:stretch>
        </p:blipFill>
        <p:spPr>
          <a:xfrm>
            <a:off x="1250136" y="776086"/>
            <a:ext cx="6511191" cy="3440242"/>
          </a:xfrm>
          <a:prstGeom prst="rect">
            <a:avLst/>
          </a:prstGeom>
          <a:ln>
            <a:noFill/>
          </a:ln>
          <a:effectLst>
            <a:outerShdw blurRad="292100" dist="139700" dir="2700000" algn="tl" rotWithShape="0">
              <a:srgbClr val="333333">
                <a:alpha val="65000"/>
              </a:srgbClr>
            </a:outerShdw>
          </a:effectLst>
        </p:spPr>
      </p:pic>
      <p:grpSp>
        <p:nvGrpSpPr>
          <p:cNvPr id="5" name="グループ化 4"/>
          <p:cNvGrpSpPr/>
          <p:nvPr/>
        </p:nvGrpSpPr>
        <p:grpSpPr>
          <a:xfrm>
            <a:off x="251447" y="4756193"/>
            <a:ext cx="3331140" cy="1635520"/>
            <a:chOff x="27029" y="4461164"/>
            <a:chExt cx="3331140" cy="1635520"/>
          </a:xfrm>
        </p:grpSpPr>
        <p:grpSp>
          <p:nvGrpSpPr>
            <p:cNvPr id="6" name="グループ化 5">
              <a:extLst>
                <a:ext uri="{FF2B5EF4-FFF2-40B4-BE49-F238E27FC236}">
                  <a16:creationId xmlns:a16="http://schemas.microsoft.com/office/drawing/2014/main" xmlns="" id="{CF09618D-C933-3E44-A9B1-1FB1854D4507}"/>
                </a:ext>
              </a:extLst>
            </p:cNvPr>
            <p:cNvGrpSpPr/>
            <p:nvPr/>
          </p:nvGrpSpPr>
          <p:grpSpPr>
            <a:xfrm>
              <a:off x="317500" y="4540333"/>
              <a:ext cx="3040669" cy="1556351"/>
              <a:chOff x="109497" y="4636933"/>
              <a:chExt cx="3040669" cy="1556351"/>
            </a:xfrm>
          </p:grpSpPr>
          <p:sp>
            <p:nvSpPr>
              <p:cNvPr id="10" name="円/楕円 5">
                <a:extLst>
                  <a:ext uri="{FF2B5EF4-FFF2-40B4-BE49-F238E27FC236}">
                    <a16:creationId xmlns:a16="http://schemas.microsoft.com/office/drawing/2014/main" xmlns="" id="{E68785F5-5DBD-0F4E-BB6C-7DA11D69A93E}"/>
                  </a:ext>
                </a:extLst>
              </p:cNvPr>
              <p:cNvSpPr/>
              <p:nvPr/>
            </p:nvSpPr>
            <p:spPr>
              <a:xfrm>
                <a:off x="1385673" y="4636933"/>
                <a:ext cx="360000" cy="360000"/>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solidFill>
                    <a:schemeClr val="tx1"/>
                  </a:solidFill>
                  <a:latin typeface="Meiryo UI" panose="020B0604030504040204" pitchFamily="34" charset="-128"/>
                  <a:ea typeface="Meiryo UI" panose="020B0604030504040204" pitchFamily="34" charset="-128"/>
                </a:endParaRPr>
              </a:p>
            </p:txBody>
          </p:sp>
          <p:sp>
            <p:nvSpPr>
              <p:cNvPr id="11" name="円/楕円 6">
                <a:extLst>
                  <a:ext uri="{FF2B5EF4-FFF2-40B4-BE49-F238E27FC236}">
                    <a16:creationId xmlns:a16="http://schemas.microsoft.com/office/drawing/2014/main" xmlns="" id="{9A591CEB-8CAC-8C46-86A1-B357D844D422}"/>
                  </a:ext>
                </a:extLst>
              </p:cNvPr>
              <p:cNvSpPr/>
              <p:nvPr/>
            </p:nvSpPr>
            <p:spPr>
              <a:xfrm>
                <a:off x="2583900" y="5833284"/>
                <a:ext cx="360000" cy="360000"/>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7">
                <a:extLst>
                  <a:ext uri="{FF2B5EF4-FFF2-40B4-BE49-F238E27FC236}">
                    <a16:creationId xmlns:a16="http://schemas.microsoft.com/office/drawing/2014/main" xmlns="" id="{366887A9-0C94-744B-B15F-8D3FA63A7A48}"/>
                  </a:ext>
                </a:extLst>
              </p:cNvPr>
              <p:cNvSpPr/>
              <p:nvPr/>
            </p:nvSpPr>
            <p:spPr>
              <a:xfrm>
                <a:off x="206660" y="5814582"/>
                <a:ext cx="360000" cy="360000"/>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8">
                <a:extLst>
                  <a:ext uri="{FF2B5EF4-FFF2-40B4-BE49-F238E27FC236}">
                    <a16:creationId xmlns:a16="http://schemas.microsoft.com/office/drawing/2014/main" xmlns="" id="{CCB00AD7-D69C-D543-BCEB-9F805B17E3E1}"/>
                  </a:ext>
                </a:extLst>
              </p:cNvPr>
              <p:cNvSpPr/>
              <p:nvPr/>
            </p:nvSpPr>
            <p:spPr>
              <a:xfrm>
                <a:off x="1690368" y="5814580"/>
                <a:ext cx="360000" cy="360000"/>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9">
                <a:extLst>
                  <a:ext uri="{FF2B5EF4-FFF2-40B4-BE49-F238E27FC236}">
                    <a16:creationId xmlns:a16="http://schemas.microsoft.com/office/drawing/2014/main" xmlns="" id="{EBF783F2-A0D3-F841-B621-91CE3A5EE4EB}"/>
                  </a:ext>
                </a:extLst>
              </p:cNvPr>
              <p:cNvSpPr/>
              <p:nvPr/>
            </p:nvSpPr>
            <p:spPr>
              <a:xfrm>
                <a:off x="1094833" y="5814582"/>
                <a:ext cx="360000" cy="360000"/>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0">
                <a:extLst>
                  <a:ext uri="{FF2B5EF4-FFF2-40B4-BE49-F238E27FC236}">
                    <a16:creationId xmlns:a16="http://schemas.microsoft.com/office/drawing/2014/main" xmlns="" id="{0750480D-3196-AB4A-8931-1B8775996213}"/>
                  </a:ext>
                </a:extLst>
              </p:cNvPr>
              <p:cNvSpPr/>
              <p:nvPr/>
            </p:nvSpPr>
            <p:spPr>
              <a:xfrm>
                <a:off x="2012439" y="5218831"/>
                <a:ext cx="360000" cy="360000"/>
              </a:xfrm>
              <a:prstGeom prst="ellipse">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1">
                <a:extLst>
                  <a:ext uri="{FF2B5EF4-FFF2-40B4-BE49-F238E27FC236}">
                    <a16:creationId xmlns:a16="http://schemas.microsoft.com/office/drawing/2014/main" xmlns="" id="{41A6B471-4BE9-E64A-913E-828B7E3BE8F4}"/>
                  </a:ext>
                </a:extLst>
              </p:cNvPr>
              <p:cNvSpPr/>
              <p:nvPr/>
            </p:nvSpPr>
            <p:spPr>
              <a:xfrm>
                <a:off x="758907" y="5218831"/>
                <a:ext cx="360000" cy="360000"/>
              </a:xfrm>
              <a:prstGeom prst="ellipse">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a:extLst>
                  <a:ext uri="{FF2B5EF4-FFF2-40B4-BE49-F238E27FC236}">
                    <a16:creationId xmlns:a16="http://schemas.microsoft.com/office/drawing/2014/main" xmlns="" id="{08DBA576-58A8-064A-9C90-931F1EBB0500}"/>
                  </a:ext>
                </a:extLst>
              </p:cNvPr>
              <p:cNvCxnSpPr>
                <a:stCxn id="10" idx="3"/>
                <a:endCxn id="16" idx="7"/>
              </p:cNvCxnSpPr>
              <p:nvPr/>
            </p:nvCxnSpPr>
            <p:spPr>
              <a:xfrm flipH="1">
                <a:off x="1066186" y="4944212"/>
                <a:ext cx="372208" cy="32734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xmlns="" id="{BE93BBB9-8786-BF4C-A239-5D744ADE86BA}"/>
                  </a:ext>
                </a:extLst>
              </p:cNvPr>
              <p:cNvCxnSpPr>
                <a:cxnSpLocks/>
                <a:stCxn id="10" idx="5"/>
                <a:endCxn id="15" idx="1"/>
              </p:cNvCxnSpPr>
              <p:nvPr/>
            </p:nvCxnSpPr>
            <p:spPr>
              <a:xfrm>
                <a:off x="1692952" y="4944212"/>
                <a:ext cx="372208" cy="32734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xmlns="" id="{1B9D1028-A409-184E-A98B-055F2F5AA5A3}"/>
                  </a:ext>
                </a:extLst>
              </p:cNvPr>
              <p:cNvCxnSpPr>
                <a:cxnSpLocks/>
                <a:endCxn id="12" idx="7"/>
              </p:cNvCxnSpPr>
              <p:nvPr/>
            </p:nvCxnSpPr>
            <p:spPr>
              <a:xfrm flipH="1">
                <a:off x="513939" y="5526110"/>
                <a:ext cx="303776" cy="34119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xmlns="" id="{A3E8EBBF-5076-3246-9D04-A29610727689}"/>
                  </a:ext>
                </a:extLst>
              </p:cNvPr>
              <p:cNvCxnSpPr>
                <a:cxnSpLocks/>
                <a:stCxn id="16" idx="5"/>
                <a:endCxn id="14" idx="1"/>
              </p:cNvCxnSpPr>
              <p:nvPr/>
            </p:nvCxnSpPr>
            <p:spPr>
              <a:xfrm>
                <a:off x="1066186" y="5526110"/>
                <a:ext cx="81368" cy="34119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xmlns="" id="{D743CB67-4E7D-A249-A9EA-EDBB828D49E4}"/>
                  </a:ext>
                </a:extLst>
              </p:cNvPr>
              <p:cNvCxnSpPr>
                <a:cxnSpLocks/>
                <a:stCxn id="15" idx="3"/>
                <a:endCxn id="13" idx="7"/>
              </p:cNvCxnSpPr>
              <p:nvPr/>
            </p:nvCxnSpPr>
            <p:spPr>
              <a:xfrm flipH="1">
                <a:off x="1997647" y="5526110"/>
                <a:ext cx="67513" cy="3411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xmlns="" id="{8D94D303-A85F-F74B-80A5-32993981AD4A}"/>
                  </a:ext>
                </a:extLst>
              </p:cNvPr>
              <p:cNvCxnSpPr>
                <a:cxnSpLocks/>
                <a:stCxn id="15" idx="5"/>
                <a:endCxn id="11" idx="1"/>
              </p:cNvCxnSpPr>
              <p:nvPr/>
            </p:nvCxnSpPr>
            <p:spPr>
              <a:xfrm>
                <a:off x="2319718" y="5526110"/>
                <a:ext cx="316903" cy="35989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xmlns="" id="{E3C74107-0A01-C643-9884-180671204AA5}"/>
                  </a:ext>
                </a:extLst>
              </p:cNvPr>
              <p:cNvSpPr txBox="1"/>
              <p:nvPr/>
            </p:nvSpPr>
            <p:spPr>
              <a:xfrm>
                <a:off x="1336988" y="4636933"/>
                <a:ext cx="519736" cy="338554"/>
              </a:xfrm>
              <a:prstGeom prst="rect">
                <a:avLst/>
              </a:prstGeom>
              <a:noFill/>
            </p:spPr>
            <p:txBody>
              <a:bodyPr wrap="square" rtlCol="0">
                <a:spAutoFit/>
              </a:bodyPr>
              <a:lstStyle/>
              <a:p>
                <a:r>
                  <a:rPr kumimoji="1" lang="en-US" altLang="ja-JP" sz="1600" dirty="0">
                    <a:latin typeface="Meiryo UI" panose="020B0604030504040204" pitchFamily="34" charset="-128"/>
                    <a:ea typeface="Meiryo UI" panose="020B0604030504040204" pitchFamily="34" charset="-128"/>
                  </a:rPr>
                  <a:t>+3</a:t>
                </a:r>
                <a:endParaRPr kumimoji="1" lang="ja-JP" altLang="en-US" sz="1600" dirty="0">
                  <a:latin typeface="Meiryo UI" panose="020B0604030504040204" pitchFamily="34" charset="-128"/>
                  <a:ea typeface="Meiryo UI" panose="020B0604030504040204" pitchFamily="34" charset="-128"/>
                </a:endParaRPr>
              </a:p>
            </p:txBody>
          </p:sp>
          <p:sp>
            <p:nvSpPr>
              <p:cNvPr id="24" name="テキスト ボックス 23">
                <a:extLst>
                  <a:ext uri="{FF2B5EF4-FFF2-40B4-BE49-F238E27FC236}">
                    <a16:creationId xmlns:a16="http://schemas.microsoft.com/office/drawing/2014/main" xmlns="" id="{DA65A8B6-7A0D-474D-83F3-448A418724EC}"/>
                  </a:ext>
                </a:extLst>
              </p:cNvPr>
              <p:cNvSpPr txBox="1"/>
              <p:nvPr/>
            </p:nvSpPr>
            <p:spPr>
              <a:xfrm>
                <a:off x="1987937" y="5234970"/>
                <a:ext cx="519736" cy="338554"/>
              </a:xfrm>
              <a:prstGeom prst="rect">
                <a:avLst/>
              </a:prstGeom>
              <a:noFill/>
            </p:spPr>
            <p:txBody>
              <a:bodyPr wrap="square" rtlCol="0">
                <a:spAutoFit/>
              </a:bodyPr>
              <a:lstStyle/>
              <a:p>
                <a:r>
                  <a:rPr lang="en-US" altLang="ja-JP" sz="1600" dirty="0">
                    <a:latin typeface="Meiryo UI" panose="020B0604030504040204" pitchFamily="34" charset="-128"/>
                    <a:ea typeface="Meiryo UI" panose="020B0604030504040204" pitchFamily="34" charset="-128"/>
                  </a:rPr>
                  <a:t>-6</a:t>
                </a:r>
                <a:endParaRPr kumimoji="1" lang="ja-JP" altLang="en-US" sz="1600">
                  <a:latin typeface="Meiryo UI" panose="020B0604030504040204" pitchFamily="34" charset="-128"/>
                  <a:ea typeface="Meiryo UI" panose="020B0604030504040204" pitchFamily="34" charset="-128"/>
                </a:endParaRPr>
              </a:p>
            </p:txBody>
          </p:sp>
          <p:sp>
            <p:nvSpPr>
              <p:cNvPr id="25" name="テキスト ボックス 24">
                <a:extLst>
                  <a:ext uri="{FF2B5EF4-FFF2-40B4-BE49-F238E27FC236}">
                    <a16:creationId xmlns:a16="http://schemas.microsoft.com/office/drawing/2014/main" xmlns="" id="{6FDF95F4-6E9D-CE40-947A-A090E685948C}"/>
                  </a:ext>
                </a:extLst>
              </p:cNvPr>
              <p:cNvSpPr txBox="1"/>
              <p:nvPr/>
            </p:nvSpPr>
            <p:spPr>
              <a:xfrm>
                <a:off x="699408" y="5218831"/>
                <a:ext cx="519736" cy="338554"/>
              </a:xfrm>
              <a:prstGeom prst="rect">
                <a:avLst/>
              </a:prstGeom>
              <a:noFill/>
            </p:spPr>
            <p:txBody>
              <a:bodyPr wrap="square" rtlCol="0">
                <a:spAutoFit/>
              </a:bodyPr>
              <a:lstStyle/>
              <a:p>
                <a:r>
                  <a:rPr kumimoji="1" lang="en-US" altLang="ja-JP" sz="1600" dirty="0">
                    <a:latin typeface="Meiryo UI" panose="020B0604030504040204" pitchFamily="34" charset="-128"/>
                    <a:ea typeface="Meiryo UI" panose="020B0604030504040204" pitchFamily="34" charset="-128"/>
                  </a:rPr>
                  <a:t>+5</a:t>
                </a:r>
                <a:endParaRPr kumimoji="1" lang="ja-JP" altLang="en-US" sz="1600">
                  <a:latin typeface="Meiryo UI" panose="020B0604030504040204" pitchFamily="34" charset="-128"/>
                  <a:ea typeface="Meiryo UI" panose="020B0604030504040204" pitchFamily="34" charset="-128"/>
                </a:endParaRPr>
              </a:p>
            </p:txBody>
          </p:sp>
          <p:sp>
            <p:nvSpPr>
              <p:cNvPr id="26" name="テキスト ボックス 25">
                <a:extLst>
                  <a:ext uri="{FF2B5EF4-FFF2-40B4-BE49-F238E27FC236}">
                    <a16:creationId xmlns:a16="http://schemas.microsoft.com/office/drawing/2014/main" xmlns="" id="{DF27068A-C32E-AE42-9996-6CD67A63274D}"/>
                  </a:ext>
                </a:extLst>
              </p:cNvPr>
              <p:cNvSpPr txBox="1"/>
              <p:nvPr/>
            </p:nvSpPr>
            <p:spPr>
              <a:xfrm>
                <a:off x="109497" y="5845857"/>
                <a:ext cx="627095" cy="338554"/>
              </a:xfrm>
              <a:prstGeom prst="rect">
                <a:avLst/>
              </a:prstGeom>
              <a:noFill/>
            </p:spPr>
            <p:txBody>
              <a:bodyPr wrap="square" rtlCol="0">
                <a:spAutoFit/>
              </a:bodyPr>
              <a:lstStyle/>
              <a:p>
                <a:r>
                  <a:rPr lang="en-US" altLang="ja-JP" sz="1600" dirty="0">
                    <a:latin typeface="Meiryo UI" panose="020B0604030504040204" pitchFamily="34" charset="-128"/>
                    <a:ea typeface="Meiryo UI" panose="020B0604030504040204" pitchFamily="34" charset="-128"/>
                  </a:rPr>
                  <a:t>-</a:t>
                </a:r>
                <a:r>
                  <a:rPr kumimoji="1" lang="en-US" altLang="ja-JP" sz="1600" dirty="0">
                    <a:latin typeface="Meiryo UI" panose="020B0604030504040204" pitchFamily="34" charset="-128"/>
                    <a:ea typeface="Meiryo UI" panose="020B0604030504040204" pitchFamily="34" charset="-128"/>
                  </a:rPr>
                  <a:t>12</a:t>
                </a:r>
                <a:endParaRPr kumimoji="1" lang="ja-JP" altLang="en-US" sz="1600">
                  <a:latin typeface="Meiryo UI" panose="020B0604030504040204" pitchFamily="34" charset="-128"/>
                  <a:ea typeface="Meiryo UI" panose="020B0604030504040204" pitchFamily="34" charset="-128"/>
                </a:endParaRPr>
              </a:p>
            </p:txBody>
          </p:sp>
          <p:sp>
            <p:nvSpPr>
              <p:cNvPr id="27" name="テキスト ボックス 26">
                <a:extLst>
                  <a:ext uri="{FF2B5EF4-FFF2-40B4-BE49-F238E27FC236}">
                    <a16:creationId xmlns:a16="http://schemas.microsoft.com/office/drawing/2014/main" xmlns="" id="{404181F5-6B7F-B34D-A994-2811CFCD6B1D}"/>
                  </a:ext>
                </a:extLst>
              </p:cNvPr>
              <p:cNvSpPr txBox="1"/>
              <p:nvPr/>
            </p:nvSpPr>
            <p:spPr>
              <a:xfrm>
                <a:off x="1038541" y="5825303"/>
                <a:ext cx="519736" cy="338554"/>
              </a:xfrm>
              <a:prstGeom prst="rect">
                <a:avLst/>
              </a:prstGeom>
              <a:noFill/>
            </p:spPr>
            <p:txBody>
              <a:bodyPr wrap="square" rtlCol="0">
                <a:spAutoFit/>
              </a:bodyPr>
              <a:lstStyle/>
              <a:p>
                <a:r>
                  <a:rPr kumimoji="1" lang="en-US" altLang="ja-JP" sz="1600" dirty="0">
                    <a:latin typeface="Meiryo UI" panose="020B0604030504040204" pitchFamily="34" charset="-128"/>
                    <a:ea typeface="Meiryo UI" panose="020B0604030504040204" pitchFamily="34" charset="-128"/>
                  </a:rPr>
                  <a:t>+8</a:t>
                </a:r>
                <a:endParaRPr kumimoji="1" lang="ja-JP" altLang="en-US" sz="1600">
                  <a:latin typeface="Meiryo UI" panose="020B0604030504040204" pitchFamily="34" charset="-128"/>
                  <a:ea typeface="Meiryo UI" panose="020B0604030504040204" pitchFamily="34" charset="-128"/>
                </a:endParaRPr>
              </a:p>
            </p:txBody>
          </p:sp>
          <p:sp>
            <p:nvSpPr>
              <p:cNvPr id="28" name="テキスト ボックス 27">
                <a:extLst>
                  <a:ext uri="{FF2B5EF4-FFF2-40B4-BE49-F238E27FC236}">
                    <a16:creationId xmlns:a16="http://schemas.microsoft.com/office/drawing/2014/main" xmlns="" id="{52BF2246-87BD-6F44-8EEA-3F743828D9E5}"/>
                  </a:ext>
                </a:extLst>
              </p:cNvPr>
              <p:cNvSpPr txBox="1"/>
              <p:nvPr/>
            </p:nvSpPr>
            <p:spPr>
              <a:xfrm>
                <a:off x="2474212" y="5854625"/>
                <a:ext cx="675954" cy="338554"/>
              </a:xfrm>
              <a:prstGeom prst="rect">
                <a:avLst/>
              </a:prstGeom>
              <a:noFill/>
            </p:spPr>
            <p:txBody>
              <a:bodyPr wrap="square" rtlCol="0">
                <a:spAutoFit/>
              </a:bodyPr>
              <a:lstStyle/>
              <a:p>
                <a:r>
                  <a:rPr kumimoji="1" lang="en-US" altLang="ja-JP" sz="1600" dirty="0">
                    <a:latin typeface="Meiryo UI" panose="020B0604030504040204" pitchFamily="34" charset="-128"/>
                    <a:ea typeface="Meiryo UI" panose="020B0604030504040204" pitchFamily="34" charset="-128"/>
                  </a:rPr>
                  <a:t>+13</a:t>
                </a:r>
                <a:endParaRPr kumimoji="1" lang="ja-JP" altLang="en-US" sz="1600">
                  <a:latin typeface="Meiryo UI" panose="020B0604030504040204" pitchFamily="34" charset="-128"/>
                  <a:ea typeface="Meiryo UI" panose="020B0604030504040204" pitchFamily="34" charset="-128"/>
                </a:endParaRPr>
              </a:p>
            </p:txBody>
          </p:sp>
          <p:sp>
            <p:nvSpPr>
              <p:cNvPr id="29" name="テキスト ボックス 28">
                <a:extLst>
                  <a:ext uri="{FF2B5EF4-FFF2-40B4-BE49-F238E27FC236}">
                    <a16:creationId xmlns:a16="http://schemas.microsoft.com/office/drawing/2014/main" xmlns="" id="{30A8A5CF-C56D-7445-ADE4-C509C1512BFA}"/>
                  </a:ext>
                </a:extLst>
              </p:cNvPr>
              <p:cNvSpPr txBox="1"/>
              <p:nvPr/>
            </p:nvSpPr>
            <p:spPr>
              <a:xfrm>
                <a:off x="1628433" y="5830687"/>
                <a:ext cx="519736" cy="338554"/>
              </a:xfrm>
              <a:prstGeom prst="rect">
                <a:avLst/>
              </a:prstGeom>
              <a:noFill/>
            </p:spPr>
            <p:txBody>
              <a:bodyPr wrap="square" rtlCol="0">
                <a:spAutoFit/>
              </a:bodyPr>
              <a:lstStyle/>
              <a:p>
                <a:r>
                  <a:rPr kumimoji="1" lang="en-US" altLang="ja-JP" sz="1600" dirty="0">
                    <a:latin typeface="Meiryo UI" panose="020B0604030504040204" pitchFamily="34" charset="-128"/>
                    <a:ea typeface="Meiryo UI" panose="020B0604030504040204" pitchFamily="34" charset="-128"/>
                  </a:rPr>
                  <a:t>+4</a:t>
                </a:r>
                <a:endParaRPr kumimoji="1" lang="ja-JP" altLang="en-US" sz="1600">
                  <a:latin typeface="Meiryo UI" panose="020B0604030504040204" pitchFamily="34" charset="-128"/>
                  <a:ea typeface="Meiryo UI" panose="020B0604030504040204" pitchFamily="34" charset="-128"/>
                </a:endParaRPr>
              </a:p>
            </p:txBody>
          </p:sp>
        </p:grpSp>
        <p:sp>
          <p:nvSpPr>
            <p:cNvPr id="7" name="テキスト ボックス 6">
              <a:extLst>
                <a:ext uri="{FF2B5EF4-FFF2-40B4-BE49-F238E27FC236}">
                  <a16:creationId xmlns:a16="http://schemas.microsoft.com/office/drawing/2014/main" xmlns="" id="{6DD674C3-53D6-8E41-821C-AB73688169A2}"/>
                </a:ext>
              </a:extLst>
            </p:cNvPr>
            <p:cNvSpPr txBox="1"/>
            <p:nvPr/>
          </p:nvSpPr>
          <p:spPr>
            <a:xfrm>
              <a:off x="540327" y="4461164"/>
              <a:ext cx="646331" cy="369332"/>
            </a:xfrm>
            <a:prstGeom prst="rect">
              <a:avLst/>
            </a:prstGeom>
            <a:noFill/>
          </p:spPr>
          <p:txBody>
            <a:bodyPr wrap="none" rtlCol="0">
              <a:spAutoFit/>
            </a:bodyPr>
            <a:lstStyle/>
            <a:p>
              <a:r>
                <a:rPr kumimoji="1" lang="ja-JP" altLang="en-US">
                  <a:latin typeface="Meiryo UI" panose="020B0604030504040204" pitchFamily="34" charset="-128"/>
                  <a:ea typeface="Meiryo UI" panose="020B0604030504040204" pitchFamily="34" charset="-128"/>
                </a:rPr>
                <a:t>先手</a:t>
              </a:r>
            </a:p>
          </p:txBody>
        </p:sp>
        <p:sp>
          <p:nvSpPr>
            <p:cNvPr id="8" name="テキスト ボックス 7">
              <a:extLst>
                <a:ext uri="{FF2B5EF4-FFF2-40B4-BE49-F238E27FC236}">
                  <a16:creationId xmlns:a16="http://schemas.microsoft.com/office/drawing/2014/main" xmlns="" id="{AF196D15-C160-0E47-9330-50494D94A971}"/>
                </a:ext>
              </a:extLst>
            </p:cNvPr>
            <p:cNvSpPr txBox="1"/>
            <p:nvPr/>
          </p:nvSpPr>
          <p:spPr>
            <a:xfrm>
              <a:off x="271497" y="4974475"/>
              <a:ext cx="646331" cy="369332"/>
            </a:xfrm>
            <a:prstGeom prst="rect">
              <a:avLst/>
            </a:prstGeom>
            <a:noFill/>
          </p:spPr>
          <p:txBody>
            <a:bodyPr wrap="none" rtlCol="0">
              <a:spAutoFit/>
            </a:bodyPr>
            <a:lstStyle/>
            <a:p>
              <a:r>
                <a:rPr kumimoji="1" lang="ja-JP" altLang="en-US">
                  <a:latin typeface="Meiryo UI" panose="020B0604030504040204" pitchFamily="34" charset="-128"/>
                  <a:ea typeface="Meiryo UI" panose="020B0604030504040204" pitchFamily="34" charset="-128"/>
                </a:rPr>
                <a:t>後手</a:t>
              </a:r>
            </a:p>
          </p:txBody>
        </p:sp>
        <p:sp>
          <p:nvSpPr>
            <p:cNvPr id="9" name="テキスト ボックス 8">
              <a:extLst>
                <a:ext uri="{FF2B5EF4-FFF2-40B4-BE49-F238E27FC236}">
                  <a16:creationId xmlns:a16="http://schemas.microsoft.com/office/drawing/2014/main" xmlns="" id="{1DDF76AA-93EE-5E42-9AD9-44D2B1DC0424}"/>
                </a:ext>
              </a:extLst>
            </p:cNvPr>
            <p:cNvSpPr txBox="1"/>
            <p:nvPr/>
          </p:nvSpPr>
          <p:spPr>
            <a:xfrm>
              <a:off x="27029" y="5448110"/>
              <a:ext cx="646331" cy="369332"/>
            </a:xfrm>
            <a:prstGeom prst="rect">
              <a:avLst/>
            </a:prstGeom>
            <a:noFill/>
          </p:spPr>
          <p:txBody>
            <a:bodyPr wrap="none" rtlCol="0">
              <a:spAutoFit/>
            </a:bodyPr>
            <a:lstStyle/>
            <a:p>
              <a:r>
                <a:rPr kumimoji="1" lang="ja-JP" altLang="en-US">
                  <a:latin typeface="Meiryo UI" panose="020B0604030504040204" pitchFamily="34" charset="-128"/>
                  <a:ea typeface="Meiryo UI" panose="020B0604030504040204" pitchFamily="34" charset="-128"/>
                </a:rPr>
                <a:t>先手</a:t>
              </a:r>
            </a:p>
          </p:txBody>
        </p:sp>
      </p:grpSp>
      <p:sp>
        <p:nvSpPr>
          <p:cNvPr id="30" name="テキスト ボックス 29">
            <a:extLst>
              <a:ext uri="{FF2B5EF4-FFF2-40B4-BE49-F238E27FC236}">
                <a16:creationId xmlns:a16="http://schemas.microsoft.com/office/drawing/2014/main" xmlns="" id="{67902428-E175-419B-AA85-FAA81807BB66}"/>
              </a:ext>
            </a:extLst>
          </p:cNvPr>
          <p:cNvSpPr txBox="1"/>
          <p:nvPr/>
        </p:nvSpPr>
        <p:spPr>
          <a:xfrm>
            <a:off x="150866" y="6582137"/>
            <a:ext cx="2998734" cy="261610"/>
          </a:xfrm>
          <a:prstGeom prst="rect">
            <a:avLst/>
          </a:prstGeom>
          <a:noFill/>
        </p:spPr>
        <p:txBody>
          <a:bodyPr wrap="square" rtlCol="0">
            <a:spAutoFit/>
          </a:bodyPr>
          <a:lstStyle/>
          <a:p>
            <a:r>
              <a:rPr lang="ja-JP" altLang="en-US"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画像出典：時事通信</a:t>
            </a:r>
            <a:endParaRPr lang="en-US" altLang="ja-JP"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a:extLst>
              <a:ext uri="{FF2B5EF4-FFF2-40B4-BE49-F238E27FC236}">
                <a16:creationId xmlns:a16="http://schemas.microsoft.com/office/drawing/2014/main" xmlns="" id="{F6D81827-9F85-48BC-9C76-13BB9469D43A}"/>
              </a:ext>
            </a:extLst>
          </p:cNvPr>
          <p:cNvSpPr txBox="1"/>
          <p:nvPr/>
        </p:nvSpPr>
        <p:spPr>
          <a:xfrm>
            <a:off x="3475244" y="4703880"/>
            <a:ext cx="3781685" cy="461665"/>
          </a:xfrm>
          <a:prstGeom prst="rect">
            <a:avLst/>
          </a:prstGeom>
          <a:noFill/>
        </p:spPr>
        <p:txBody>
          <a:bodyPr wrap="square" rtlCol="0">
            <a:spAutoFit/>
          </a:bodyPr>
          <a:lstStyle/>
          <a:p>
            <a:r>
              <a:rPr lang="ja-JP" altLang="en-US" sz="2400" u="sng" dirty="0">
                <a:solidFill>
                  <a:srgbClr val="0070C0"/>
                </a:solidFill>
                <a:latin typeface="+mj-ea"/>
                <a:ea typeface="+mj-ea"/>
                <a:cs typeface="Segoe UI" panose="020B0502040204020203" pitchFamily="34" charset="0"/>
              </a:rPr>
              <a:t>”</a:t>
            </a:r>
            <a:r>
              <a:rPr lang="ja-JP" altLang="en-US" sz="2400" b="1" u="sng" dirty="0">
                <a:solidFill>
                  <a:srgbClr val="0070C0"/>
                </a:solidFill>
                <a:latin typeface="+mj-ea"/>
                <a:ea typeface="+mj-ea"/>
                <a:cs typeface="Segoe UI" panose="020B0502040204020203" pitchFamily="34" charset="0"/>
              </a:rPr>
              <a:t>探索アルゴリズム</a:t>
            </a:r>
            <a:r>
              <a:rPr lang="ja-JP" altLang="en-US" sz="2400" u="sng" dirty="0">
                <a:solidFill>
                  <a:srgbClr val="0070C0"/>
                </a:solidFill>
                <a:latin typeface="+mj-ea"/>
                <a:ea typeface="+mj-ea"/>
                <a:cs typeface="Segoe UI" panose="020B0502040204020203" pitchFamily="34" charset="0"/>
              </a:rPr>
              <a:t>と</a:t>
            </a:r>
            <a:r>
              <a:rPr lang="en-US" altLang="ja-JP" sz="2400" b="1" u="sng" dirty="0">
                <a:solidFill>
                  <a:srgbClr val="0070C0"/>
                </a:solidFill>
                <a:latin typeface="+mj-ea"/>
                <a:ea typeface="+mj-ea"/>
                <a:cs typeface="Segoe UI" panose="020B0502040204020203" pitchFamily="34" charset="0"/>
              </a:rPr>
              <a:t>AI</a:t>
            </a:r>
            <a:r>
              <a:rPr lang="en-US" altLang="ja-JP" sz="2400" u="sng" dirty="0">
                <a:solidFill>
                  <a:srgbClr val="0070C0"/>
                </a:solidFill>
                <a:latin typeface="+mj-ea"/>
                <a:ea typeface="+mj-ea"/>
                <a:cs typeface="Segoe UI" panose="020B0502040204020203" pitchFamily="34" charset="0"/>
              </a:rPr>
              <a:t>”</a:t>
            </a:r>
            <a:r>
              <a:rPr lang="en-US" altLang="ja-JP" sz="2400"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 </a:t>
            </a:r>
            <a:endParaRPr kumimoji="1" lang="ja-JP" altLang="en-US" sz="2400"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テキスト ボックス 31">
            <a:extLst>
              <a:ext uri="{FF2B5EF4-FFF2-40B4-BE49-F238E27FC236}">
                <a16:creationId xmlns:a16="http://schemas.microsoft.com/office/drawing/2014/main" xmlns="" id="{8F9211FD-B929-4FB4-9A4E-CF45BC506E4A}"/>
              </a:ext>
            </a:extLst>
          </p:cNvPr>
          <p:cNvSpPr txBox="1"/>
          <p:nvPr/>
        </p:nvSpPr>
        <p:spPr>
          <a:xfrm>
            <a:off x="3537234" y="5105416"/>
            <a:ext cx="5054683" cy="1631216"/>
          </a:xfrm>
          <a:prstGeom prst="rect">
            <a:avLst/>
          </a:prstGeom>
          <a:noFill/>
        </p:spPr>
        <p:txBody>
          <a:bodyPr wrap="square" rtlCol="0">
            <a:spAutoFit/>
          </a:bodyPr>
          <a:lstStyle/>
          <a:p>
            <a:r>
              <a:rPr lang="ja-JP" altLang="en-US" sz="2000" dirty="0">
                <a:latin typeface="Meiryo UI" panose="020B0604030504040204" pitchFamily="34" charset="-128"/>
                <a:ea typeface="Meiryo UI" panose="020B0604030504040204" pitchFamily="34" charset="-128"/>
              </a:rPr>
              <a:t>複数の指し手から、その次の手を機械的に計算し、探索を行う「探索アルゴリズム」により、何億通りもの局面を算出。その複数の局面から</a:t>
            </a:r>
            <a:r>
              <a:rPr lang="en-US" altLang="ja-JP" sz="2000" dirty="0">
                <a:latin typeface="Meiryo UI" panose="020B0604030504040204" pitchFamily="34" charset="-128"/>
                <a:ea typeface="Meiryo UI" panose="020B0604030504040204" pitchFamily="34" charset="-128"/>
              </a:rPr>
              <a:t>AI</a:t>
            </a:r>
            <a:r>
              <a:rPr lang="ja-JP" altLang="en-US" sz="2000" dirty="0">
                <a:latin typeface="Meiryo UI" panose="020B0604030504040204" pitchFamily="34" charset="-128"/>
                <a:ea typeface="Meiryo UI" panose="020B0604030504040204" pitchFamily="34" charset="-128"/>
              </a:rPr>
              <a:t>により最適な一手を打つ将棋ＡＩの「</a:t>
            </a:r>
            <a:r>
              <a:rPr lang="en-US" altLang="ja-JP" sz="2000" dirty="0" err="1">
                <a:latin typeface="Meiryo UI" panose="020B0604030504040204" pitchFamily="34" charset="-128"/>
                <a:ea typeface="Meiryo UI" panose="020B0604030504040204" pitchFamily="34" charset="-128"/>
              </a:rPr>
              <a:t>Ponanza</a:t>
            </a:r>
            <a:r>
              <a:rPr lang="ja-JP" altLang="en-US" sz="2000" dirty="0">
                <a:latin typeface="Meiryo UI" panose="020B0604030504040204" pitchFamily="34" charset="-128"/>
                <a:ea typeface="Meiryo UI" panose="020B0604030504040204" pitchFamily="34" charset="-128"/>
              </a:rPr>
              <a:t>」。</a:t>
            </a:r>
          </a:p>
          <a:p>
            <a:endParaRPr lang="en-US" altLang="ja-JP" sz="2000" dirty="0">
              <a:latin typeface="Meiryo UI" panose="020B0604030504040204" pitchFamily="50" charset="-128"/>
              <a:ea typeface="Meiryo UI" panose="020B0604030504040204" pitchFamily="50" charset="-128"/>
            </a:endParaRPr>
          </a:p>
        </p:txBody>
      </p:sp>
      <p:sp>
        <p:nvSpPr>
          <p:cNvPr id="33" name="テキスト ボックス 32">
            <a:extLst>
              <a:ext uri="{FF2B5EF4-FFF2-40B4-BE49-F238E27FC236}">
                <a16:creationId xmlns:a16="http://schemas.microsoft.com/office/drawing/2014/main" xmlns="" id="{1FFE7704-0347-4B8E-9234-0ECD8C40F56D}"/>
              </a:ext>
            </a:extLst>
          </p:cNvPr>
          <p:cNvSpPr txBox="1"/>
          <p:nvPr/>
        </p:nvSpPr>
        <p:spPr>
          <a:xfrm>
            <a:off x="1312902" y="4228204"/>
            <a:ext cx="7078623" cy="461665"/>
          </a:xfrm>
          <a:prstGeom prst="rect">
            <a:avLst/>
          </a:prstGeom>
          <a:noFill/>
        </p:spPr>
        <p:txBody>
          <a:bodyPr wrap="square">
            <a:spAutoFit/>
          </a:bodyPr>
          <a:lstStyle/>
          <a:p>
            <a:r>
              <a:rPr lang="en-US" altLang="ja-JP" sz="1200" dirty="0">
                <a:hlinkClick r:id="rId4"/>
              </a:rPr>
              <a:t>https://sp.m.jiji.com/photofeature/show/aiv629/08_aiv629-jpp024015761</a:t>
            </a:r>
            <a:endParaRPr lang="en-US" altLang="ja-JP" sz="1200" dirty="0"/>
          </a:p>
          <a:p>
            <a:r>
              <a:rPr kumimoji="1" lang="ja-JP" altLang="en-US" sz="1200" dirty="0"/>
              <a:t>時事通信ニュース</a:t>
            </a:r>
            <a:endParaRPr kumimoji="1" lang="en-US" altLang="ja-JP" sz="1200" dirty="0"/>
          </a:p>
        </p:txBody>
      </p:sp>
    </p:spTree>
    <p:extLst>
      <p:ext uri="{BB962C8B-B14F-4D97-AF65-F5344CB8AC3E}">
        <p14:creationId xmlns:p14="http://schemas.microsoft.com/office/powerpoint/2010/main" val="8518443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en-US" altLang="ja-JP" dirty="0"/>
              <a:t>AI</a:t>
            </a:r>
            <a:r>
              <a:rPr lang="ja-JP" altLang="en-US" dirty="0"/>
              <a:t>活用事例～企業を支える</a:t>
            </a:r>
            <a:r>
              <a:rPr lang="en-US" altLang="ja-JP" dirty="0"/>
              <a:t>AI</a:t>
            </a:r>
            <a:r>
              <a:rPr lang="ja-JP" altLang="en-US" dirty="0"/>
              <a:t>～</a:t>
            </a:r>
            <a:endParaRPr kumimoji="1" lang="ja-JP" altLang="en-US" dirty="0"/>
          </a:p>
        </p:txBody>
      </p:sp>
      <p:pic>
        <p:nvPicPr>
          <p:cNvPr id="7" name="図 6" descr="文字と写真のスクリーンショット&#10;&#10;自動的に生成された説明">
            <a:extLst>
              <a:ext uri="{FF2B5EF4-FFF2-40B4-BE49-F238E27FC236}">
                <a16:creationId xmlns:a16="http://schemas.microsoft.com/office/drawing/2014/main" xmlns="" id="{7944090D-62A7-4605-9983-4B7FBDCBBCF8}"/>
              </a:ext>
            </a:extLst>
          </p:cNvPr>
          <p:cNvPicPr>
            <a:picLocks noChangeAspect="1"/>
          </p:cNvPicPr>
          <p:nvPr/>
        </p:nvPicPr>
        <p:blipFill>
          <a:blip r:embed="rId3"/>
          <a:stretch>
            <a:fillRect/>
          </a:stretch>
        </p:blipFill>
        <p:spPr>
          <a:xfrm>
            <a:off x="0" y="1460133"/>
            <a:ext cx="9144000" cy="3937734"/>
          </a:xfrm>
          <a:prstGeom prst="rect">
            <a:avLst/>
          </a:prstGeom>
        </p:spPr>
      </p:pic>
      <p:pic>
        <p:nvPicPr>
          <p:cNvPr id="2" name="図 1"/>
          <p:cNvPicPr>
            <a:picLocks noChangeAspect="1"/>
          </p:cNvPicPr>
          <p:nvPr/>
        </p:nvPicPr>
        <p:blipFill rotWithShape="1">
          <a:blip r:embed="rId4"/>
          <a:srcRect b="18992"/>
          <a:stretch/>
        </p:blipFill>
        <p:spPr>
          <a:xfrm>
            <a:off x="2853064" y="1797801"/>
            <a:ext cx="3077527" cy="2210320"/>
          </a:xfrm>
          <a:prstGeom prst="rect">
            <a:avLst/>
          </a:prstGeom>
        </p:spPr>
      </p:pic>
      <p:sp>
        <p:nvSpPr>
          <p:cNvPr id="5" name="テキスト ボックス 4"/>
          <p:cNvSpPr txBox="1"/>
          <p:nvPr/>
        </p:nvSpPr>
        <p:spPr>
          <a:xfrm>
            <a:off x="6101594" y="4047759"/>
            <a:ext cx="2647918" cy="338554"/>
          </a:xfrm>
          <a:prstGeom prst="rect">
            <a:avLst/>
          </a:prstGeom>
          <a:solidFill>
            <a:schemeClr val="bg1"/>
          </a:solidFill>
        </p:spPr>
        <p:txBody>
          <a:bodyPr wrap="square" rtlCol="0">
            <a:spAutoFit/>
          </a:bodyPr>
          <a:lstStyle/>
          <a:p>
            <a:r>
              <a:rPr lang="en-US" altLang="ja-JP" sz="1600" b="1" dirty="0">
                <a:solidFill>
                  <a:schemeClr val="tx1">
                    <a:lumMod val="50000"/>
                  </a:schemeClr>
                </a:solidFill>
                <a:latin typeface="+mj-ea"/>
                <a:ea typeface="+mj-ea"/>
              </a:rPr>
              <a:t>Uber Eats</a:t>
            </a:r>
            <a:r>
              <a:rPr lang="ja-JP" altLang="en-US" sz="1600" b="1" dirty="0">
                <a:solidFill>
                  <a:schemeClr val="tx1">
                    <a:lumMod val="50000"/>
                  </a:schemeClr>
                </a:solidFill>
                <a:latin typeface="+mj-ea"/>
                <a:ea typeface="+mj-ea"/>
              </a:rPr>
              <a:t>の配達時間予測</a:t>
            </a:r>
            <a:endParaRPr kumimoji="1" lang="ja-JP" altLang="en-US" sz="1600" b="1" dirty="0">
              <a:solidFill>
                <a:schemeClr val="tx1">
                  <a:lumMod val="50000"/>
                </a:schemeClr>
              </a:solidFill>
              <a:latin typeface="+mj-ea"/>
              <a:ea typeface="+mj-ea"/>
            </a:endParaRPr>
          </a:p>
        </p:txBody>
      </p:sp>
      <p:sp>
        <p:nvSpPr>
          <p:cNvPr id="6" name="テキスト ボックス 5"/>
          <p:cNvSpPr txBox="1"/>
          <p:nvPr/>
        </p:nvSpPr>
        <p:spPr>
          <a:xfrm>
            <a:off x="3251741" y="4053401"/>
            <a:ext cx="2477124" cy="584775"/>
          </a:xfrm>
          <a:prstGeom prst="rect">
            <a:avLst/>
          </a:prstGeom>
          <a:solidFill>
            <a:schemeClr val="bg1"/>
          </a:solidFill>
        </p:spPr>
        <p:txBody>
          <a:bodyPr wrap="square" rtlCol="0">
            <a:spAutoFit/>
          </a:bodyPr>
          <a:lstStyle/>
          <a:p>
            <a:pPr algn="ctr"/>
            <a:r>
              <a:rPr lang="ja-JP" altLang="en-US" sz="1600" b="1" dirty="0">
                <a:solidFill>
                  <a:schemeClr val="tx1">
                    <a:lumMod val="50000"/>
                  </a:schemeClr>
                </a:solidFill>
                <a:latin typeface="+mj-ea"/>
                <a:ea typeface="+mj-ea"/>
              </a:rPr>
              <a:t>ショッピングサイトでの</a:t>
            </a:r>
            <a:endParaRPr lang="en-US" altLang="ja-JP" sz="1600" b="1" dirty="0">
              <a:solidFill>
                <a:schemeClr val="tx1">
                  <a:lumMod val="50000"/>
                </a:schemeClr>
              </a:solidFill>
              <a:latin typeface="+mj-ea"/>
              <a:ea typeface="+mj-ea"/>
            </a:endParaRPr>
          </a:p>
          <a:p>
            <a:pPr algn="ctr"/>
            <a:r>
              <a:rPr lang="ja-JP" altLang="en-US" sz="1600" b="1" dirty="0">
                <a:solidFill>
                  <a:schemeClr val="tx1">
                    <a:lumMod val="50000"/>
                  </a:schemeClr>
                </a:solidFill>
                <a:latin typeface="+mj-ea"/>
                <a:ea typeface="+mj-ea"/>
              </a:rPr>
              <a:t>レコメンド機能</a:t>
            </a:r>
            <a:endParaRPr lang="en-US" altLang="ja-JP" sz="1600" b="1" dirty="0">
              <a:solidFill>
                <a:schemeClr val="tx1">
                  <a:lumMod val="50000"/>
                </a:schemeClr>
              </a:solidFill>
              <a:latin typeface="+mj-ea"/>
              <a:ea typeface="+mj-ea"/>
            </a:endParaRPr>
          </a:p>
        </p:txBody>
      </p:sp>
      <p:sp>
        <p:nvSpPr>
          <p:cNvPr id="8" name="テキスト ボックス 7"/>
          <p:cNvSpPr txBox="1"/>
          <p:nvPr/>
        </p:nvSpPr>
        <p:spPr>
          <a:xfrm>
            <a:off x="231494" y="4053401"/>
            <a:ext cx="2648866" cy="584775"/>
          </a:xfrm>
          <a:prstGeom prst="rect">
            <a:avLst/>
          </a:prstGeom>
          <a:solidFill>
            <a:schemeClr val="bg1"/>
          </a:solidFill>
        </p:spPr>
        <p:txBody>
          <a:bodyPr wrap="square" rtlCol="0">
            <a:spAutoFit/>
          </a:bodyPr>
          <a:lstStyle/>
          <a:p>
            <a:pPr algn="ctr"/>
            <a:r>
              <a:rPr lang="ja-JP" altLang="en-US" sz="1600" b="1" dirty="0">
                <a:solidFill>
                  <a:schemeClr val="tx1">
                    <a:lumMod val="50000"/>
                  </a:schemeClr>
                </a:solidFill>
                <a:latin typeface="+mj-ea"/>
                <a:ea typeface="+mj-ea"/>
              </a:rPr>
              <a:t>二次元キャラクターによる</a:t>
            </a:r>
            <a:endParaRPr lang="en-US" altLang="ja-JP" sz="1600" b="1" dirty="0">
              <a:solidFill>
                <a:schemeClr val="tx1">
                  <a:lumMod val="50000"/>
                </a:schemeClr>
              </a:solidFill>
              <a:latin typeface="+mj-ea"/>
              <a:ea typeface="+mj-ea"/>
            </a:endParaRPr>
          </a:p>
          <a:p>
            <a:pPr algn="ctr"/>
            <a:r>
              <a:rPr kumimoji="1" lang="ja-JP" altLang="en-US" sz="1600" b="1" dirty="0">
                <a:solidFill>
                  <a:schemeClr val="tx1">
                    <a:lumMod val="50000"/>
                  </a:schemeClr>
                </a:solidFill>
                <a:latin typeface="+mj-ea"/>
                <a:ea typeface="+mj-ea"/>
              </a:rPr>
              <a:t>コンシェルジュ</a:t>
            </a:r>
          </a:p>
        </p:txBody>
      </p:sp>
      <p:sp>
        <p:nvSpPr>
          <p:cNvPr id="4" name="正方形/長方形 3"/>
          <p:cNvSpPr/>
          <p:nvPr/>
        </p:nvSpPr>
        <p:spPr>
          <a:xfrm>
            <a:off x="231494" y="1643605"/>
            <a:ext cx="2731625" cy="240979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9" name="コンテンツ プレースホルダー 5"/>
          <p:cNvPicPr>
            <a:picLocks noGrp="1" noChangeAspect="1"/>
          </p:cNvPicPr>
          <p:nvPr>
            <p:ph idx="1"/>
          </p:nvPr>
        </p:nvPicPr>
        <p:blipFill rotWithShape="1">
          <a:blip r:embed="rId5">
            <a:extLst>
              <a:ext uri="{28A0092B-C50C-407E-A947-70E740481C1C}">
                <a14:useLocalDpi xmlns:a14="http://schemas.microsoft.com/office/drawing/2010/main" val="0"/>
              </a:ext>
            </a:extLst>
          </a:blip>
          <a:srcRect t="841" r="60552" b="3952"/>
          <a:stretch/>
        </p:blipFill>
        <p:spPr>
          <a:xfrm>
            <a:off x="555728" y="1729850"/>
            <a:ext cx="2147061" cy="2278271"/>
          </a:xfrm>
          <a:prstGeom prst="rect">
            <a:avLst/>
          </a:prstGeom>
          <a:solidFill>
            <a:srgbClr val="FFFFFF">
              <a:shade val="85000"/>
            </a:srgbClr>
          </a:solidFill>
          <a:ln w="190500" cap="rnd">
            <a:noFill/>
          </a:ln>
          <a:effectLst/>
          <a:scene3d>
            <a:camera prst="orthographicFront"/>
            <a:lightRig rig="twoPt" dir="t">
              <a:rot lat="0" lon="0" rev="7800000"/>
            </a:lightRig>
          </a:scene3d>
          <a:sp3d contourW="6350">
            <a:bevelT w="50800" h="16510"/>
            <a:contourClr>
              <a:srgbClr val="C0C0C0"/>
            </a:contourClr>
          </a:sp3d>
        </p:spPr>
      </p:pic>
      <p:sp>
        <p:nvSpPr>
          <p:cNvPr id="11" name="正方形/長方形 10"/>
          <p:cNvSpPr/>
          <p:nvPr/>
        </p:nvSpPr>
        <p:spPr>
          <a:xfrm>
            <a:off x="2702789" y="4808544"/>
            <a:ext cx="3721160" cy="512882"/>
          </a:xfrm>
          <a:prstGeom prst="rect">
            <a:avLst/>
          </a:prstGeom>
          <a:solidFill>
            <a:srgbClr val="5BC9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100" spc="100" dirty="0">
                <a:latin typeface="HGSｺﾞｼｯｸE" panose="020B0900000000000000" pitchFamily="50" charset="-128"/>
                <a:ea typeface="HGSｺﾞｼｯｸE" panose="020B0900000000000000" pitchFamily="50" charset="-128"/>
              </a:rPr>
              <a:t>企業を支える</a:t>
            </a:r>
            <a:r>
              <a:rPr kumimoji="1" lang="en-US" altLang="ja-JP" sz="2100" spc="100" dirty="0">
                <a:latin typeface="HGSｺﾞｼｯｸE" panose="020B0900000000000000" pitchFamily="50" charset="-128"/>
                <a:ea typeface="HGSｺﾞｼｯｸE" panose="020B0900000000000000" pitchFamily="50" charset="-128"/>
              </a:rPr>
              <a:t>AI</a:t>
            </a:r>
            <a:r>
              <a:rPr kumimoji="1" lang="ja-JP" altLang="en-US" sz="2100" spc="100" dirty="0">
                <a:latin typeface="HGSｺﾞｼｯｸE" panose="020B0900000000000000" pitchFamily="50" charset="-128"/>
                <a:ea typeface="HGSｺﾞｼｯｸE" panose="020B0900000000000000" pitchFamily="50" charset="-128"/>
              </a:rPr>
              <a:t>活用事例</a:t>
            </a:r>
          </a:p>
        </p:txBody>
      </p:sp>
    </p:spTree>
    <p:extLst>
      <p:ext uri="{BB962C8B-B14F-4D97-AF65-F5344CB8AC3E}">
        <p14:creationId xmlns:p14="http://schemas.microsoft.com/office/powerpoint/2010/main" val="28174346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ctrTitle"/>
          </p:nvPr>
        </p:nvSpPr>
        <p:spPr>
          <a:xfrm>
            <a:off x="350370" y="131850"/>
            <a:ext cx="8429622" cy="849225"/>
          </a:xfrm>
        </p:spPr>
        <p:txBody>
          <a:bodyPr/>
          <a:lstStyle/>
          <a:p>
            <a:r>
              <a:rPr lang="en-US" altLang="ja-JP" dirty="0"/>
              <a:t>Uber Eats</a:t>
            </a:r>
            <a:r>
              <a:rPr lang="ja-JP" altLang="en-US" dirty="0"/>
              <a:t>：配達時間予測</a:t>
            </a:r>
            <a:endParaRPr kumimoji="1" lang="ja-JP" altLang="en-US" dirty="0"/>
          </a:p>
        </p:txBody>
      </p:sp>
      <p:pic>
        <p:nvPicPr>
          <p:cNvPr id="3" name="図 2">
            <a:extLst>
              <a:ext uri="{FF2B5EF4-FFF2-40B4-BE49-F238E27FC236}">
                <a16:creationId xmlns:a16="http://schemas.microsoft.com/office/drawing/2014/main" xmlns="" id="{BE999EE2-EF17-3949-B8B7-F55015D3078A}"/>
              </a:ext>
            </a:extLst>
          </p:cNvPr>
          <p:cNvPicPr>
            <a:picLocks noChangeAspect="1"/>
          </p:cNvPicPr>
          <p:nvPr/>
        </p:nvPicPr>
        <p:blipFill>
          <a:blip r:embed="rId3"/>
          <a:stretch>
            <a:fillRect/>
          </a:stretch>
        </p:blipFill>
        <p:spPr>
          <a:xfrm>
            <a:off x="961200" y="789162"/>
            <a:ext cx="7221600" cy="3801826"/>
          </a:xfrm>
          <a:prstGeom prst="rect">
            <a:avLst/>
          </a:prstGeom>
          <a:ln>
            <a:noFill/>
          </a:ln>
          <a:effectLst>
            <a:outerShdw blurRad="292100" dist="139700" dir="2700000" algn="tl" rotWithShape="0">
              <a:srgbClr val="333333">
                <a:alpha val="65000"/>
              </a:srgbClr>
            </a:outerShdw>
          </a:effectLst>
        </p:spPr>
      </p:pic>
      <p:sp>
        <p:nvSpPr>
          <p:cNvPr id="21" name="テキスト ボックス 20">
            <a:extLst>
              <a:ext uri="{FF2B5EF4-FFF2-40B4-BE49-F238E27FC236}">
                <a16:creationId xmlns:a16="http://schemas.microsoft.com/office/drawing/2014/main" xmlns="" id="{F6D81827-9F85-48BC-9C76-13BB9469D43A}"/>
              </a:ext>
            </a:extLst>
          </p:cNvPr>
          <p:cNvSpPr txBox="1"/>
          <p:nvPr/>
        </p:nvSpPr>
        <p:spPr>
          <a:xfrm>
            <a:off x="3633290" y="4703880"/>
            <a:ext cx="3781685" cy="461665"/>
          </a:xfrm>
          <a:prstGeom prst="rect">
            <a:avLst/>
          </a:prstGeom>
          <a:noFill/>
        </p:spPr>
        <p:txBody>
          <a:bodyPr wrap="square" rtlCol="0">
            <a:spAutoFit/>
          </a:bodyPr>
          <a:lstStyle/>
          <a:p>
            <a:r>
              <a:rPr lang="ja-JP" altLang="en-US" sz="2400" u="sng" dirty="0">
                <a:solidFill>
                  <a:srgbClr val="0070C0"/>
                </a:solidFill>
                <a:latin typeface="+mj-ea"/>
                <a:ea typeface="+mj-ea"/>
                <a:cs typeface="Segoe UI" panose="020B0502040204020203" pitchFamily="34" charset="0"/>
              </a:rPr>
              <a:t>”</a:t>
            </a:r>
            <a:r>
              <a:rPr lang="en-US" altLang="ja-JP" sz="2400" b="1" u="sng" dirty="0">
                <a:solidFill>
                  <a:srgbClr val="0070C0"/>
                </a:solidFill>
                <a:latin typeface="Meiryo UI" panose="020B0604030504040204" pitchFamily="50" charset="-128"/>
                <a:ea typeface="Meiryo UI" panose="020B0604030504040204" pitchFamily="50" charset="-128"/>
              </a:rPr>
              <a:t>AI</a:t>
            </a:r>
            <a:r>
              <a:rPr lang="ja-JP" altLang="en-US" sz="2400" b="1" u="sng" dirty="0">
                <a:solidFill>
                  <a:srgbClr val="0070C0"/>
                </a:solidFill>
                <a:latin typeface="Meiryo UI" panose="020B0604030504040204" pitchFamily="50" charset="-128"/>
                <a:ea typeface="Meiryo UI" panose="020B0604030504040204" pitchFamily="50" charset="-128"/>
              </a:rPr>
              <a:t>の配達時間予測</a:t>
            </a:r>
            <a:r>
              <a:rPr lang="en-US" altLang="ja-JP" sz="2400" u="sng" dirty="0">
                <a:solidFill>
                  <a:srgbClr val="0070C0"/>
                </a:solidFill>
                <a:latin typeface="+mj-ea"/>
                <a:ea typeface="+mj-ea"/>
                <a:cs typeface="Segoe UI" panose="020B0502040204020203" pitchFamily="34" charset="0"/>
              </a:rPr>
              <a:t>”</a:t>
            </a:r>
            <a:r>
              <a:rPr lang="en-US" altLang="ja-JP" sz="2400"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 </a:t>
            </a:r>
            <a:endParaRPr kumimoji="1" lang="ja-JP" altLang="en-US" sz="2400"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a:extLst>
              <a:ext uri="{FF2B5EF4-FFF2-40B4-BE49-F238E27FC236}">
                <a16:creationId xmlns:a16="http://schemas.microsoft.com/office/drawing/2014/main" xmlns="" id="{8F9211FD-B929-4FB4-9A4E-CF45BC506E4A}"/>
              </a:ext>
            </a:extLst>
          </p:cNvPr>
          <p:cNvSpPr txBox="1"/>
          <p:nvPr/>
        </p:nvSpPr>
        <p:spPr>
          <a:xfrm>
            <a:off x="3695280" y="5105416"/>
            <a:ext cx="5054683" cy="1631216"/>
          </a:xfrm>
          <a:prstGeom prst="rect">
            <a:avLst/>
          </a:prstGeom>
          <a:noFill/>
        </p:spPr>
        <p:txBody>
          <a:bodyPr wrap="square" rtlCol="0">
            <a:spAutoFit/>
          </a:bodyPr>
          <a:lstStyle/>
          <a:p>
            <a:r>
              <a:rPr lang="ja-JP" altLang="en-US" sz="2000" dirty="0">
                <a:latin typeface="Meiryo UI" panose="020B0604030504040204" pitchFamily="50" charset="-128"/>
                <a:ea typeface="Meiryo UI" panose="020B0604030504040204" pitchFamily="50" charset="-128"/>
              </a:rPr>
              <a:t>レストランでの調理時間や配達員の必要移動時間を大量のデータから分析し、注文者に誤差のない配達予定時間を表示。配達時間の予測や適切な配達員の手配を</a:t>
            </a:r>
            <a:r>
              <a:rPr lang="en-US" altLang="ja-JP" sz="2000" dirty="0">
                <a:latin typeface="Meiryo UI" panose="020B0604030504040204" pitchFamily="50" charset="-128"/>
                <a:ea typeface="Meiryo UI" panose="020B0604030504040204" pitchFamily="50" charset="-128"/>
              </a:rPr>
              <a:t>AI</a:t>
            </a:r>
            <a:r>
              <a:rPr lang="ja-JP" altLang="en-US" sz="2000" dirty="0">
                <a:latin typeface="Meiryo UI" panose="020B0604030504040204" pitchFamily="50" charset="-128"/>
                <a:ea typeface="Meiryo UI" panose="020B0604030504040204" pitchFamily="50" charset="-128"/>
              </a:rPr>
              <a:t>が行っている。</a:t>
            </a:r>
            <a:endParaRPr lang="ja-JP" altLang="en-US" sz="2000" dirty="0">
              <a:latin typeface="Meiryo UI" panose="020B0604030504040204" pitchFamily="34" charset="-128"/>
              <a:ea typeface="Meiryo UI" panose="020B0604030504040204" pitchFamily="34" charset="-128"/>
            </a:endParaRPr>
          </a:p>
          <a:p>
            <a:endParaRPr lang="en-US" altLang="ja-JP" sz="2000" dirty="0">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xmlns="" id="{67902428-E175-419B-AA85-FAA81807BB66}"/>
              </a:ext>
            </a:extLst>
          </p:cNvPr>
          <p:cNvSpPr txBox="1"/>
          <p:nvPr/>
        </p:nvSpPr>
        <p:spPr>
          <a:xfrm>
            <a:off x="150866" y="6582137"/>
            <a:ext cx="2998734" cy="261610"/>
          </a:xfrm>
          <a:prstGeom prst="rect">
            <a:avLst/>
          </a:prstGeom>
          <a:noFill/>
        </p:spPr>
        <p:txBody>
          <a:bodyPr wrap="square" rtlCol="0">
            <a:spAutoFit/>
          </a:bodyPr>
          <a:lstStyle/>
          <a:p>
            <a:r>
              <a:rPr lang="ja-JP" altLang="en-US"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画像出典：</a:t>
            </a:r>
            <a:r>
              <a:rPr lang="en-US" altLang="ja-JP"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REPROFILE</a:t>
            </a:r>
          </a:p>
        </p:txBody>
      </p:sp>
      <p:grpSp>
        <p:nvGrpSpPr>
          <p:cNvPr id="29" name="グループ化 28"/>
          <p:cNvGrpSpPr/>
          <p:nvPr/>
        </p:nvGrpSpPr>
        <p:grpSpPr>
          <a:xfrm>
            <a:off x="550299" y="4954857"/>
            <a:ext cx="3063945" cy="1699709"/>
            <a:chOff x="550299" y="4954857"/>
            <a:chExt cx="3063945" cy="1699709"/>
          </a:xfrm>
        </p:grpSpPr>
        <p:pic>
          <p:nvPicPr>
            <p:cNvPr id="7" name="図 6">
              <a:extLst>
                <a:ext uri="{FF2B5EF4-FFF2-40B4-BE49-F238E27FC236}">
                  <a16:creationId xmlns:a16="http://schemas.microsoft.com/office/drawing/2014/main" xmlns="" id="{B87C3D79-F7BF-224E-9B56-37395333D8DE}"/>
                </a:ext>
              </a:extLst>
            </p:cNvPr>
            <p:cNvPicPr>
              <a:picLocks noChangeAspect="1"/>
            </p:cNvPicPr>
            <p:nvPr/>
          </p:nvPicPr>
          <p:blipFill>
            <a:blip r:embed="rId4"/>
            <a:stretch>
              <a:fillRect/>
            </a:stretch>
          </p:blipFill>
          <p:spPr>
            <a:xfrm>
              <a:off x="2987353" y="5072371"/>
              <a:ext cx="626891" cy="626891"/>
            </a:xfrm>
            <a:prstGeom prst="rect">
              <a:avLst/>
            </a:prstGeom>
          </p:spPr>
        </p:pic>
        <p:sp>
          <p:nvSpPr>
            <p:cNvPr id="9" name="テキスト ボックス 8">
              <a:extLst>
                <a:ext uri="{FF2B5EF4-FFF2-40B4-BE49-F238E27FC236}">
                  <a16:creationId xmlns:a16="http://schemas.microsoft.com/office/drawing/2014/main" xmlns="" id="{CA745302-4841-B347-89E1-AF9111019C86}"/>
                </a:ext>
              </a:extLst>
            </p:cNvPr>
            <p:cNvSpPr txBox="1"/>
            <p:nvPr/>
          </p:nvSpPr>
          <p:spPr>
            <a:xfrm>
              <a:off x="550299" y="4954857"/>
              <a:ext cx="773723" cy="307777"/>
            </a:xfrm>
            <a:prstGeom prst="rect">
              <a:avLst/>
            </a:prstGeom>
            <a:solidFill>
              <a:schemeClr val="bg1"/>
            </a:solidFill>
            <a:ln>
              <a:solidFill>
                <a:schemeClr val="bg1"/>
              </a:solidFill>
            </a:ln>
          </p:spPr>
          <p:txBody>
            <a:bodyPr wrap="square" rtlCol="0">
              <a:spAutoFit/>
            </a:bodyPr>
            <a:lstStyle/>
            <a:p>
              <a:r>
                <a:rPr lang="ja-JP" altLang="en-US" sz="1400" dirty="0">
                  <a:solidFill>
                    <a:srgbClr val="00B0F0"/>
                  </a:solidFill>
                </a:rPr>
                <a:t>注文者</a:t>
              </a:r>
            </a:p>
          </p:txBody>
        </p:sp>
        <p:sp>
          <p:nvSpPr>
            <p:cNvPr id="10" name="テキスト ボックス 9">
              <a:extLst>
                <a:ext uri="{FF2B5EF4-FFF2-40B4-BE49-F238E27FC236}">
                  <a16:creationId xmlns:a16="http://schemas.microsoft.com/office/drawing/2014/main" xmlns="" id="{94A36DFB-0A70-B34A-8D49-D558276E94D6}"/>
                </a:ext>
              </a:extLst>
            </p:cNvPr>
            <p:cNvSpPr txBox="1"/>
            <p:nvPr/>
          </p:nvSpPr>
          <p:spPr>
            <a:xfrm>
              <a:off x="1729096" y="5827827"/>
              <a:ext cx="773723" cy="307777"/>
            </a:xfrm>
            <a:prstGeom prst="rect">
              <a:avLst/>
            </a:prstGeom>
            <a:solidFill>
              <a:schemeClr val="bg1"/>
            </a:solidFill>
            <a:ln>
              <a:solidFill>
                <a:schemeClr val="bg1"/>
              </a:solidFill>
            </a:ln>
          </p:spPr>
          <p:txBody>
            <a:bodyPr wrap="square" rtlCol="0">
              <a:spAutoFit/>
            </a:bodyPr>
            <a:lstStyle/>
            <a:p>
              <a:r>
                <a:rPr lang="ja-JP" altLang="en-US" sz="1400">
                  <a:solidFill>
                    <a:srgbClr val="00B0F0"/>
                  </a:solidFill>
                </a:rPr>
                <a:t>配達員</a:t>
              </a:r>
            </a:p>
          </p:txBody>
        </p:sp>
        <p:cxnSp>
          <p:nvCxnSpPr>
            <p:cNvPr id="11" name="直線矢印コネクタ 10">
              <a:extLst>
                <a:ext uri="{FF2B5EF4-FFF2-40B4-BE49-F238E27FC236}">
                  <a16:creationId xmlns:a16="http://schemas.microsoft.com/office/drawing/2014/main" xmlns="" id="{DAD6CCEE-8FBC-BA45-9520-311EE28E3426}"/>
                </a:ext>
              </a:extLst>
            </p:cNvPr>
            <p:cNvCxnSpPr>
              <a:cxnSpLocks/>
            </p:cNvCxnSpPr>
            <p:nvPr/>
          </p:nvCxnSpPr>
          <p:spPr>
            <a:xfrm flipH="1">
              <a:off x="1497284" y="5356679"/>
              <a:ext cx="118453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線矢印コネクタ 11">
              <a:extLst>
                <a:ext uri="{FF2B5EF4-FFF2-40B4-BE49-F238E27FC236}">
                  <a16:creationId xmlns:a16="http://schemas.microsoft.com/office/drawing/2014/main" xmlns="" id="{E6CD5E30-95D8-2F43-87FA-5279F21E709B}"/>
                </a:ext>
              </a:extLst>
            </p:cNvPr>
            <p:cNvCxnSpPr>
              <a:cxnSpLocks/>
            </p:cNvCxnSpPr>
            <p:nvPr/>
          </p:nvCxnSpPr>
          <p:spPr>
            <a:xfrm rot="18909863" flipH="1">
              <a:off x="2362468" y="6195327"/>
              <a:ext cx="87146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線矢印コネクタ 12">
              <a:extLst>
                <a:ext uri="{FF2B5EF4-FFF2-40B4-BE49-F238E27FC236}">
                  <a16:creationId xmlns:a16="http://schemas.microsoft.com/office/drawing/2014/main" xmlns="" id="{86D96EA0-5748-204B-BDC8-85A0046A1247}"/>
                </a:ext>
              </a:extLst>
            </p:cNvPr>
            <p:cNvCxnSpPr>
              <a:cxnSpLocks/>
            </p:cNvCxnSpPr>
            <p:nvPr/>
          </p:nvCxnSpPr>
          <p:spPr>
            <a:xfrm flipH="1" flipV="1">
              <a:off x="1066580" y="5858234"/>
              <a:ext cx="617985" cy="58276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xmlns="" id="{128936A7-B972-8A41-A6FD-9DF4D8E1C68E}"/>
                </a:ext>
              </a:extLst>
            </p:cNvPr>
            <p:cNvSpPr txBox="1"/>
            <p:nvPr/>
          </p:nvSpPr>
          <p:spPr>
            <a:xfrm>
              <a:off x="846511" y="6113234"/>
              <a:ext cx="773723" cy="307777"/>
            </a:xfrm>
            <a:prstGeom prst="rect">
              <a:avLst/>
            </a:prstGeom>
            <a:noFill/>
            <a:ln>
              <a:noFill/>
            </a:ln>
          </p:spPr>
          <p:txBody>
            <a:bodyPr wrap="square" rtlCol="0">
              <a:spAutoFit/>
            </a:bodyPr>
            <a:lstStyle/>
            <a:p>
              <a:r>
                <a:rPr lang="ja-JP" altLang="en-US" sz="1400"/>
                <a:t>配達</a:t>
              </a:r>
            </a:p>
          </p:txBody>
        </p:sp>
        <p:sp>
          <p:nvSpPr>
            <p:cNvPr id="15" name="テキスト ボックス 14">
              <a:extLst>
                <a:ext uri="{FF2B5EF4-FFF2-40B4-BE49-F238E27FC236}">
                  <a16:creationId xmlns:a16="http://schemas.microsoft.com/office/drawing/2014/main" xmlns="" id="{D7408946-3FF5-E340-B4F6-E6B2E89E29D3}"/>
                </a:ext>
              </a:extLst>
            </p:cNvPr>
            <p:cNvSpPr txBox="1"/>
            <p:nvPr/>
          </p:nvSpPr>
          <p:spPr>
            <a:xfrm>
              <a:off x="2759717" y="6136296"/>
              <a:ext cx="773723" cy="307777"/>
            </a:xfrm>
            <a:prstGeom prst="rect">
              <a:avLst/>
            </a:prstGeom>
            <a:noFill/>
            <a:ln>
              <a:noFill/>
            </a:ln>
          </p:spPr>
          <p:txBody>
            <a:bodyPr wrap="square" rtlCol="0">
              <a:spAutoFit/>
            </a:bodyPr>
            <a:lstStyle/>
            <a:p>
              <a:r>
                <a:rPr lang="ja-JP" altLang="en-US" sz="1400" b="1"/>
                <a:t>依頼</a:t>
              </a:r>
            </a:p>
          </p:txBody>
        </p:sp>
        <p:sp>
          <p:nvSpPr>
            <p:cNvPr id="16" name="テキスト ボックス 15">
              <a:extLst>
                <a:ext uri="{FF2B5EF4-FFF2-40B4-BE49-F238E27FC236}">
                  <a16:creationId xmlns:a16="http://schemas.microsoft.com/office/drawing/2014/main" xmlns="" id="{D1240BFF-BC3A-7840-B49C-43ED53537C4D}"/>
                </a:ext>
              </a:extLst>
            </p:cNvPr>
            <p:cNvSpPr txBox="1"/>
            <p:nvPr/>
          </p:nvSpPr>
          <p:spPr>
            <a:xfrm>
              <a:off x="1652895" y="5072777"/>
              <a:ext cx="926123" cy="307777"/>
            </a:xfrm>
            <a:prstGeom prst="rect">
              <a:avLst/>
            </a:prstGeom>
            <a:noFill/>
            <a:ln>
              <a:noFill/>
            </a:ln>
          </p:spPr>
          <p:txBody>
            <a:bodyPr wrap="square" rtlCol="0">
              <a:spAutoFit/>
            </a:bodyPr>
            <a:lstStyle/>
            <a:p>
              <a:r>
                <a:rPr lang="ja-JP" altLang="en-US" sz="1400" b="1"/>
                <a:t>配達時間</a:t>
              </a:r>
            </a:p>
          </p:txBody>
        </p:sp>
        <p:sp>
          <p:nvSpPr>
            <p:cNvPr id="17" name="テキスト ボックス 16">
              <a:extLst>
                <a:ext uri="{FF2B5EF4-FFF2-40B4-BE49-F238E27FC236}">
                  <a16:creationId xmlns:a16="http://schemas.microsoft.com/office/drawing/2014/main" xmlns="" id="{E44BCEBD-E930-2040-A5D2-6947462BE96F}"/>
                </a:ext>
              </a:extLst>
            </p:cNvPr>
            <p:cNvSpPr txBox="1"/>
            <p:nvPr/>
          </p:nvSpPr>
          <p:spPr>
            <a:xfrm>
              <a:off x="1796509" y="5518914"/>
              <a:ext cx="773723" cy="307777"/>
            </a:xfrm>
            <a:prstGeom prst="rect">
              <a:avLst/>
            </a:prstGeom>
            <a:noFill/>
            <a:ln>
              <a:noFill/>
            </a:ln>
          </p:spPr>
          <p:txBody>
            <a:bodyPr wrap="square" rtlCol="0">
              <a:spAutoFit/>
            </a:bodyPr>
            <a:lstStyle/>
            <a:p>
              <a:r>
                <a:rPr lang="ja-JP" altLang="en-US" sz="1400" dirty="0"/>
                <a:t>注文</a:t>
              </a:r>
            </a:p>
          </p:txBody>
        </p:sp>
        <p:cxnSp>
          <p:nvCxnSpPr>
            <p:cNvPr id="18" name="直線矢印コネクタ 17">
              <a:extLst>
                <a:ext uri="{FF2B5EF4-FFF2-40B4-BE49-F238E27FC236}">
                  <a16:creationId xmlns:a16="http://schemas.microsoft.com/office/drawing/2014/main" xmlns="" id="{4782F6E3-D4D6-4B47-87D1-82FA6E866533}"/>
                </a:ext>
              </a:extLst>
            </p:cNvPr>
            <p:cNvCxnSpPr>
              <a:cxnSpLocks/>
            </p:cNvCxnSpPr>
            <p:nvPr/>
          </p:nvCxnSpPr>
          <p:spPr>
            <a:xfrm>
              <a:off x="1529428" y="5518914"/>
              <a:ext cx="123028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5" name="グループ化 24"/>
            <p:cNvGrpSpPr/>
            <p:nvPr/>
          </p:nvGrpSpPr>
          <p:grpSpPr>
            <a:xfrm>
              <a:off x="735012" y="5212280"/>
              <a:ext cx="284651" cy="523013"/>
              <a:chOff x="-3827417" y="1293223"/>
              <a:chExt cx="313508" cy="581297"/>
            </a:xfrm>
          </p:grpSpPr>
          <p:sp>
            <p:nvSpPr>
              <p:cNvPr id="24" name="二等辺三角形 23"/>
              <p:cNvSpPr/>
              <p:nvPr/>
            </p:nvSpPr>
            <p:spPr>
              <a:xfrm>
                <a:off x="-3814355" y="1430383"/>
                <a:ext cx="300446" cy="444137"/>
              </a:xfrm>
              <a:prstGeom prst="triangle">
                <a:avLst/>
              </a:prstGeom>
              <a:solidFill>
                <a:schemeClr val="tx2"/>
              </a:solidFill>
              <a:ln>
                <a:solidFill>
                  <a:schemeClr val="tx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楕円 1"/>
              <p:cNvSpPr/>
              <p:nvPr/>
            </p:nvSpPr>
            <p:spPr>
              <a:xfrm>
                <a:off x="-3827417" y="1293223"/>
                <a:ext cx="313508" cy="274320"/>
              </a:xfrm>
              <a:prstGeom prst="ellipse">
                <a:avLst/>
              </a:prstGeom>
              <a:solidFill>
                <a:schemeClr val="tx2"/>
              </a:solidFill>
              <a:ln>
                <a:solidFill>
                  <a:schemeClr val="tx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26" name="グループ化 25"/>
            <p:cNvGrpSpPr/>
            <p:nvPr/>
          </p:nvGrpSpPr>
          <p:grpSpPr>
            <a:xfrm>
              <a:off x="1930832" y="6131553"/>
              <a:ext cx="284651" cy="523013"/>
              <a:chOff x="-3827417" y="1293223"/>
              <a:chExt cx="313508" cy="581297"/>
            </a:xfrm>
            <a:solidFill>
              <a:srgbClr val="92D050"/>
            </a:solidFill>
          </p:grpSpPr>
          <p:sp>
            <p:nvSpPr>
              <p:cNvPr id="27" name="二等辺三角形 26"/>
              <p:cNvSpPr/>
              <p:nvPr/>
            </p:nvSpPr>
            <p:spPr>
              <a:xfrm>
                <a:off x="-3814355" y="1430383"/>
                <a:ext cx="300446" cy="444137"/>
              </a:xfrm>
              <a:prstGeom prst="triangle">
                <a:avLst/>
              </a:prstGeom>
              <a:grpFill/>
              <a:ln>
                <a:solidFill>
                  <a:schemeClr val="tx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8" name="楕円 27"/>
              <p:cNvSpPr/>
              <p:nvPr/>
            </p:nvSpPr>
            <p:spPr>
              <a:xfrm>
                <a:off x="-3827417" y="1293223"/>
                <a:ext cx="313508" cy="274320"/>
              </a:xfrm>
              <a:prstGeom prst="ellipse">
                <a:avLst/>
              </a:prstGeom>
              <a:grpFill/>
              <a:ln>
                <a:solidFill>
                  <a:schemeClr val="tx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spTree>
    <p:extLst>
      <p:ext uri="{BB962C8B-B14F-4D97-AF65-F5344CB8AC3E}">
        <p14:creationId xmlns:p14="http://schemas.microsoft.com/office/powerpoint/2010/main" val="10655226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lang="ja-JP" altLang="en-US" dirty="0"/>
              <a:t>レコメンド機能：</a:t>
            </a:r>
            <a:r>
              <a:rPr lang="en-US" altLang="ja-JP" dirty="0"/>
              <a:t>EC</a:t>
            </a:r>
            <a:r>
              <a:rPr lang="ja-JP" altLang="en-US" dirty="0"/>
              <a:t>サイト</a:t>
            </a:r>
            <a:endParaRPr kumimoji="1" lang="ja-JP" altLang="en-US" dirty="0"/>
          </a:p>
        </p:txBody>
      </p:sp>
      <p:pic>
        <p:nvPicPr>
          <p:cNvPr id="4" name="コンテンツ プレースホルダー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06206" y="5071961"/>
            <a:ext cx="2543394" cy="1326642"/>
          </a:xfrm>
          <a:prstGeom prst="rect">
            <a:avLst/>
          </a:prstGeom>
          <a:ln>
            <a:noFill/>
          </a:ln>
          <a:effectLst>
            <a:outerShdw blurRad="292100" dist="139700" dir="2700000" algn="tl" rotWithShape="0">
              <a:srgbClr val="333333">
                <a:alpha val="65000"/>
              </a:srgbClr>
            </a:outerShdw>
          </a:effectLst>
        </p:spPr>
      </p:pic>
      <p:sp>
        <p:nvSpPr>
          <p:cNvPr id="8" name="テキスト ボックス 7"/>
          <p:cNvSpPr txBox="1"/>
          <p:nvPr/>
        </p:nvSpPr>
        <p:spPr>
          <a:xfrm>
            <a:off x="3585882" y="5232407"/>
            <a:ext cx="4855444" cy="1323439"/>
          </a:xfrm>
          <a:prstGeom prst="rect">
            <a:avLst/>
          </a:prstGeom>
          <a:noFill/>
        </p:spPr>
        <p:txBody>
          <a:bodyPr wrap="square" rtlCol="0">
            <a:spAutoFit/>
          </a:bodyPr>
          <a:lstStyle/>
          <a:p>
            <a:r>
              <a:rPr lang="ja-JP" altLang="en-US" sz="2000" dirty="0">
                <a:latin typeface="Meiryo UI" panose="020B0604030504040204" pitchFamily="50" charset="-128"/>
                <a:ea typeface="Meiryo UI" panose="020B0604030504040204" pitchFamily="50" charset="-128"/>
              </a:rPr>
              <a:t>趣向を分析してお客様のイメージする「理想」に近い商品を提示する機能。機械学習でお客様の購買履歴や行動履歴を学び、ディープラーニングによってさらに理解を深めることが可能。</a:t>
            </a:r>
            <a:endParaRPr kumimoji="1" lang="ja-JP" altLang="en-US" sz="2000" dirty="0">
              <a:latin typeface="Meiryo UI" panose="020B0604030504040204" pitchFamily="50" charset="-128"/>
              <a:ea typeface="Meiryo UI" panose="020B0604030504040204" pitchFamily="50" charset="-128"/>
            </a:endParaRPr>
          </a:p>
        </p:txBody>
      </p:sp>
      <p:sp>
        <p:nvSpPr>
          <p:cNvPr id="9" name="テキスト ボックス 8"/>
          <p:cNvSpPr txBox="1"/>
          <p:nvPr/>
        </p:nvSpPr>
        <p:spPr>
          <a:xfrm>
            <a:off x="3472301" y="4841129"/>
            <a:ext cx="5307691" cy="461665"/>
          </a:xfrm>
          <a:prstGeom prst="rect">
            <a:avLst/>
          </a:prstGeom>
          <a:noFill/>
        </p:spPr>
        <p:txBody>
          <a:bodyPr wrap="square" rtlCol="0">
            <a:spAutoFit/>
          </a:bodyPr>
          <a:lstStyle/>
          <a:p>
            <a:r>
              <a:rPr lang="ja-JP" altLang="en-US" sz="2400" u="sng" dirty="0">
                <a:solidFill>
                  <a:srgbClr val="0070C0"/>
                </a:solidFill>
                <a:latin typeface="Meiryo UI" panose="020B0604030504040204" pitchFamily="50" charset="-128"/>
                <a:ea typeface="Meiryo UI" panose="020B0604030504040204" pitchFamily="50" charset="-128"/>
              </a:rPr>
              <a:t>“パーソナライズドレコメンド“</a:t>
            </a:r>
            <a:endParaRPr kumimoji="1" lang="ja-JP" altLang="en-US" sz="2400" u="sng" dirty="0">
              <a:solidFill>
                <a:srgbClr val="0070C0"/>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xmlns="" id="{67902428-E175-419B-AA85-FAA81807BB66}"/>
              </a:ext>
            </a:extLst>
          </p:cNvPr>
          <p:cNvSpPr txBox="1"/>
          <p:nvPr/>
        </p:nvSpPr>
        <p:spPr>
          <a:xfrm>
            <a:off x="150866" y="6582137"/>
            <a:ext cx="2998734" cy="261610"/>
          </a:xfrm>
          <a:prstGeom prst="rect">
            <a:avLst/>
          </a:prstGeom>
          <a:noFill/>
        </p:spPr>
        <p:txBody>
          <a:bodyPr wrap="square" rtlCol="0">
            <a:spAutoFit/>
          </a:bodyPr>
          <a:lstStyle/>
          <a:p>
            <a:r>
              <a:rPr lang="ja-JP" altLang="en-US"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画像出典：</a:t>
            </a:r>
            <a:r>
              <a:rPr lang="en-US" altLang="ja-JP"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EC-Orange</a:t>
            </a:r>
          </a:p>
        </p:txBody>
      </p:sp>
      <p:pic>
        <p:nvPicPr>
          <p:cNvPr id="18" name="図 17"/>
          <p:cNvPicPr>
            <a:picLocks noChangeAspect="1"/>
          </p:cNvPicPr>
          <p:nvPr/>
        </p:nvPicPr>
        <p:blipFill>
          <a:blip r:embed="rId4"/>
          <a:stretch>
            <a:fillRect/>
          </a:stretch>
        </p:blipFill>
        <p:spPr>
          <a:xfrm>
            <a:off x="897296" y="1136469"/>
            <a:ext cx="7093455" cy="32303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541332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en-US" altLang="ja-JP" dirty="0"/>
              <a:t>AI</a:t>
            </a:r>
            <a:r>
              <a:rPr kumimoji="1" lang="ja-JP" altLang="en-US" dirty="0"/>
              <a:t>さくらさん：</a:t>
            </a:r>
            <a:r>
              <a:rPr kumimoji="1" lang="en-US" altLang="ja-JP" dirty="0"/>
              <a:t>AI</a:t>
            </a:r>
            <a:r>
              <a:rPr kumimoji="1" lang="ja-JP" altLang="en-US" dirty="0"/>
              <a:t>コンシェルジュ</a:t>
            </a:r>
          </a:p>
        </p:txBody>
      </p:sp>
      <p:pic>
        <p:nvPicPr>
          <p:cNvPr id="4" name="コンテンツ プレースホルダー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61200" y="790222"/>
            <a:ext cx="7221600" cy="3889786"/>
          </a:xfrm>
          <a:prstGeom prst="rect">
            <a:avLst/>
          </a:prstGeom>
          <a:ln>
            <a:noFill/>
          </a:ln>
          <a:effectLst>
            <a:outerShdw blurRad="292100" dist="139700" dir="2700000" algn="tl" rotWithShape="0">
              <a:srgbClr val="333333">
                <a:alpha val="65000"/>
              </a:srgbClr>
            </a:outerShdw>
          </a:effectLst>
        </p:spPr>
      </p:pic>
      <p:sp>
        <p:nvSpPr>
          <p:cNvPr id="5" name="テキスト ボックス 4"/>
          <p:cNvSpPr txBox="1"/>
          <p:nvPr/>
        </p:nvSpPr>
        <p:spPr>
          <a:xfrm>
            <a:off x="880534" y="5316674"/>
            <a:ext cx="7560792" cy="1015663"/>
          </a:xfrm>
          <a:prstGeom prst="rect">
            <a:avLst/>
          </a:prstGeom>
          <a:noFill/>
        </p:spPr>
        <p:txBody>
          <a:bodyPr wrap="square" rtlCol="0">
            <a:spAutoFit/>
          </a:bodyPr>
          <a:lstStyle/>
          <a:p>
            <a:r>
              <a:rPr lang="ja-JP" altLang="en-US" sz="2000" dirty="0">
                <a:latin typeface="Meiryo UI" panose="020B0604030504040204" pitchFamily="50" charset="-128"/>
                <a:ea typeface="Meiryo UI" panose="020B0604030504040204" pitchFamily="50" charset="-128"/>
              </a:rPr>
              <a:t>音声認識や自然言語分析、機械学習技術を使用した、</a:t>
            </a:r>
            <a:r>
              <a:rPr lang="en-US" altLang="ja-JP" sz="2000" dirty="0">
                <a:latin typeface="Meiryo UI" panose="020B0604030504040204" pitchFamily="50" charset="-128"/>
                <a:ea typeface="Meiryo UI" panose="020B0604030504040204" pitchFamily="50" charset="-128"/>
              </a:rPr>
              <a:t>AI</a:t>
            </a:r>
            <a:r>
              <a:rPr lang="ja-JP" altLang="en-US" sz="2000" dirty="0">
                <a:latin typeface="Meiryo UI" panose="020B0604030504040204" pitchFamily="50" charset="-128"/>
                <a:ea typeface="Meiryo UI" panose="020B0604030504040204" pitchFamily="50" charset="-128"/>
              </a:rPr>
              <a:t>キャラクターによるコンシェルジュとしてお客様対応を行う。</a:t>
            </a:r>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オフィス・商業施設・家庭内と様々なシーンでサポート。</a:t>
            </a:r>
          </a:p>
        </p:txBody>
      </p:sp>
      <p:sp>
        <p:nvSpPr>
          <p:cNvPr id="6" name="テキスト ボックス 5"/>
          <p:cNvSpPr txBox="1"/>
          <p:nvPr/>
        </p:nvSpPr>
        <p:spPr>
          <a:xfrm>
            <a:off x="743154" y="4903279"/>
            <a:ext cx="5307691" cy="461665"/>
          </a:xfrm>
          <a:prstGeom prst="rect">
            <a:avLst/>
          </a:prstGeom>
          <a:noFill/>
        </p:spPr>
        <p:txBody>
          <a:bodyPr wrap="square" rtlCol="0">
            <a:spAutoFit/>
          </a:bodyPr>
          <a:lstStyle/>
          <a:p>
            <a:r>
              <a:rPr lang="ja-JP" altLang="en-US" sz="2400" u="sng" dirty="0">
                <a:solidFill>
                  <a:srgbClr val="0070C0"/>
                </a:solidFill>
                <a:latin typeface="Meiryo UI" panose="020B0604030504040204" pitchFamily="50" charset="-128"/>
                <a:ea typeface="Meiryo UI" panose="020B0604030504040204" pitchFamily="50" charset="-128"/>
              </a:rPr>
              <a:t>“人工知能接客システム“</a:t>
            </a:r>
            <a:endParaRPr kumimoji="1" lang="ja-JP" altLang="en-US" sz="2400" u="sng" dirty="0">
              <a:solidFill>
                <a:srgbClr val="0070C0"/>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xmlns="" id="{67902428-E175-419B-AA85-FAA81807BB66}"/>
              </a:ext>
            </a:extLst>
          </p:cNvPr>
          <p:cNvSpPr txBox="1"/>
          <p:nvPr/>
        </p:nvSpPr>
        <p:spPr>
          <a:xfrm>
            <a:off x="150866" y="6582137"/>
            <a:ext cx="2998734" cy="261610"/>
          </a:xfrm>
          <a:prstGeom prst="rect">
            <a:avLst/>
          </a:prstGeom>
          <a:noFill/>
        </p:spPr>
        <p:txBody>
          <a:bodyPr wrap="square" rtlCol="0">
            <a:spAutoFit/>
          </a:bodyPr>
          <a:lstStyle/>
          <a:p>
            <a:r>
              <a:rPr lang="ja-JP" altLang="en-US"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画像出典：ティファナ</a:t>
            </a:r>
            <a:endParaRPr lang="en-US" altLang="ja-JP"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8056493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en-US" altLang="ja-JP" dirty="0" err="1"/>
              <a:t>BakeryScan</a:t>
            </a:r>
            <a:r>
              <a:rPr kumimoji="1" lang="ja-JP" altLang="en-US" dirty="0"/>
              <a:t>：</a:t>
            </a:r>
            <a:r>
              <a:rPr kumimoji="1" lang="en-US" altLang="ja-JP" dirty="0"/>
              <a:t>AI</a:t>
            </a:r>
            <a:r>
              <a:rPr kumimoji="1" lang="ja-JP" altLang="en-US" dirty="0"/>
              <a:t>レジ</a:t>
            </a:r>
          </a:p>
        </p:txBody>
      </p:sp>
      <p:pic>
        <p:nvPicPr>
          <p:cNvPr id="4" name="コンテンツ プレースホルダー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61200" y="768096"/>
            <a:ext cx="7221600" cy="3706808"/>
          </a:xfrm>
          <a:prstGeom prst="rect">
            <a:avLst/>
          </a:prstGeom>
          <a:ln>
            <a:noFill/>
          </a:ln>
          <a:effectLst>
            <a:outerShdw blurRad="292100" dist="139700" dir="2700000" algn="tl" rotWithShape="0">
              <a:srgbClr val="333333">
                <a:alpha val="65000"/>
              </a:srgbClr>
            </a:outerShdw>
          </a:effectLst>
        </p:spPr>
      </p:pic>
      <p:pic>
        <p:nvPicPr>
          <p:cNvPr id="5" name="図 4"/>
          <p:cNvPicPr>
            <a:picLocks noChangeAspect="1"/>
          </p:cNvPicPr>
          <p:nvPr/>
        </p:nvPicPr>
        <p:blipFill>
          <a:blip r:embed="rId4"/>
          <a:stretch>
            <a:fillRect/>
          </a:stretch>
        </p:blipFill>
        <p:spPr>
          <a:xfrm>
            <a:off x="821958" y="4701355"/>
            <a:ext cx="2012663" cy="1628926"/>
          </a:xfrm>
          <a:prstGeom prst="rect">
            <a:avLst/>
          </a:prstGeom>
        </p:spPr>
      </p:pic>
      <p:sp>
        <p:nvSpPr>
          <p:cNvPr id="6" name="テキスト ボックス 5">
            <a:extLst>
              <a:ext uri="{FF2B5EF4-FFF2-40B4-BE49-F238E27FC236}">
                <a16:creationId xmlns:a16="http://schemas.microsoft.com/office/drawing/2014/main" xmlns="" id="{F6D81827-9F85-48BC-9C76-13BB9469D43A}"/>
              </a:ext>
            </a:extLst>
          </p:cNvPr>
          <p:cNvSpPr txBox="1"/>
          <p:nvPr/>
        </p:nvSpPr>
        <p:spPr>
          <a:xfrm>
            <a:off x="3149600" y="4836023"/>
            <a:ext cx="3781685" cy="461665"/>
          </a:xfrm>
          <a:prstGeom prst="rect">
            <a:avLst/>
          </a:prstGeom>
          <a:noFill/>
        </p:spPr>
        <p:txBody>
          <a:bodyPr wrap="square" rtlCol="0">
            <a:spAutoFit/>
          </a:bodyPr>
          <a:lstStyle/>
          <a:p>
            <a:r>
              <a:rPr lang="ja-JP" altLang="en-US" sz="2400" u="sng" dirty="0">
                <a:solidFill>
                  <a:srgbClr val="0070C0"/>
                </a:solidFill>
                <a:latin typeface="+mj-ea"/>
                <a:ea typeface="+mj-ea"/>
                <a:cs typeface="Segoe UI" panose="020B0502040204020203" pitchFamily="34" charset="0"/>
              </a:rPr>
              <a:t>”</a:t>
            </a:r>
            <a:r>
              <a:rPr lang="ja-JP" altLang="en-US" sz="2400" b="1" u="sng" dirty="0">
                <a:solidFill>
                  <a:srgbClr val="0070C0"/>
                </a:solidFill>
                <a:latin typeface="Meiryo UI" panose="020B0604030504040204" pitchFamily="50" charset="-128"/>
                <a:ea typeface="Meiryo UI" panose="020B0604030504040204" pitchFamily="50" charset="-128"/>
              </a:rPr>
              <a:t>バンの画像識別装置</a:t>
            </a:r>
            <a:r>
              <a:rPr lang="en-US" altLang="ja-JP" sz="2400" u="sng" dirty="0">
                <a:solidFill>
                  <a:srgbClr val="0070C0"/>
                </a:solidFill>
                <a:latin typeface="+mj-ea"/>
                <a:ea typeface="+mj-ea"/>
                <a:cs typeface="Segoe UI" panose="020B0502040204020203" pitchFamily="34" charset="0"/>
              </a:rPr>
              <a:t>”</a:t>
            </a:r>
            <a:r>
              <a:rPr lang="en-US" altLang="ja-JP" sz="2400"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 </a:t>
            </a:r>
            <a:endParaRPr kumimoji="1" lang="ja-JP" altLang="en-US" sz="2400"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a:extLst>
              <a:ext uri="{FF2B5EF4-FFF2-40B4-BE49-F238E27FC236}">
                <a16:creationId xmlns:a16="http://schemas.microsoft.com/office/drawing/2014/main" xmlns="" id="{8F9211FD-B929-4FB4-9A4E-CF45BC506E4A}"/>
              </a:ext>
            </a:extLst>
          </p:cNvPr>
          <p:cNvSpPr txBox="1"/>
          <p:nvPr/>
        </p:nvSpPr>
        <p:spPr>
          <a:xfrm>
            <a:off x="3311458" y="5314618"/>
            <a:ext cx="5054683" cy="1015663"/>
          </a:xfrm>
          <a:prstGeom prst="rect">
            <a:avLst/>
          </a:prstGeom>
          <a:noFill/>
        </p:spPr>
        <p:txBody>
          <a:bodyPr wrap="square" rtlCol="0">
            <a:spAutoFit/>
          </a:bodyPr>
          <a:lstStyle/>
          <a:p>
            <a:r>
              <a:rPr lang="ja-JP" altLang="en-US" sz="2000" dirty="0">
                <a:latin typeface="Meiryo UI" panose="020B0604030504040204" pitchFamily="50" charset="-128"/>
                <a:ea typeface="Meiryo UI" panose="020B0604030504040204" pitchFamily="50" charset="-128"/>
              </a:rPr>
              <a:t>トレイ上の複数のパンの種類と値段をカメラで一括認識。</a:t>
            </a:r>
            <a:r>
              <a:rPr lang="en-US" altLang="ja-JP" sz="2000" dirty="0">
                <a:latin typeface="Meiryo UI" panose="020B0604030504040204" pitchFamily="50" charset="-128"/>
                <a:ea typeface="Meiryo UI" panose="020B0604030504040204" pitchFamily="50" charset="-128"/>
              </a:rPr>
              <a:t>AI</a:t>
            </a:r>
            <a:r>
              <a:rPr lang="ja-JP" altLang="en-US" sz="2000" dirty="0">
                <a:latin typeface="Meiryo UI" panose="020B0604030504040204" pitchFamily="50" charset="-128"/>
                <a:ea typeface="Meiryo UI" panose="020B0604030504040204" pitchFamily="50" charset="-128"/>
              </a:rPr>
              <a:t>が内容を学習し、日々の運用の中で識別制度が向上。</a:t>
            </a:r>
            <a:endParaRPr lang="en-US" altLang="ja-JP" sz="2000" dirty="0">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xmlns="" id="{67902428-E175-419B-AA85-FAA81807BB66}"/>
              </a:ext>
            </a:extLst>
          </p:cNvPr>
          <p:cNvSpPr txBox="1"/>
          <p:nvPr/>
        </p:nvSpPr>
        <p:spPr>
          <a:xfrm>
            <a:off x="150866" y="6582137"/>
            <a:ext cx="2998734" cy="261610"/>
          </a:xfrm>
          <a:prstGeom prst="rect">
            <a:avLst/>
          </a:prstGeom>
          <a:noFill/>
        </p:spPr>
        <p:txBody>
          <a:bodyPr wrap="square" rtlCol="0">
            <a:spAutoFit/>
          </a:bodyPr>
          <a:lstStyle/>
          <a:p>
            <a:r>
              <a:rPr lang="ja-JP" altLang="en-US"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画像出典：株式会社ブレイン</a:t>
            </a:r>
            <a:endParaRPr lang="en-US" altLang="ja-JP"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786026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en-US" altLang="ja-JP" dirty="0"/>
              <a:t>AI</a:t>
            </a:r>
            <a:r>
              <a:rPr lang="ja-JP" altLang="en-US" dirty="0"/>
              <a:t>活用事例～近未来の</a:t>
            </a:r>
            <a:r>
              <a:rPr lang="en-US" altLang="ja-JP" dirty="0"/>
              <a:t>AI</a:t>
            </a:r>
            <a:r>
              <a:rPr lang="ja-JP" altLang="en-US" dirty="0"/>
              <a:t>～</a:t>
            </a:r>
            <a:endParaRPr kumimoji="1" lang="ja-JP" altLang="en-US" dirty="0"/>
          </a:p>
        </p:txBody>
      </p:sp>
      <p:pic>
        <p:nvPicPr>
          <p:cNvPr id="7" name="図 6" descr="文字と写真のスクリーンショット&#10;&#10;自動的に生成された説明">
            <a:extLst>
              <a:ext uri="{FF2B5EF4-FFF2-40B4-BE49-F238E27FC236}">
                <a16:creationId xmlns:a16="http://schemas.microsoft.com/office/drawing/2014/main" xmlns="" id="{7944090D-62A7-4605-9983-4B7FBDCBBCF8}"/>
              </a:ext>
            </a:extLst>
          </p:cNvPr>
          <p:cNvPicPr>
            <a:picLocks noChangeAspect="1"/>
          </p:cNvPicPr>
          <p:nvPr/>
        </p:nvPicPr>
        <p:blipFill>
          <a:blip r:embed="rId3"/>
          <a:stretch>
            <a:fillRect/>
          </a:stretch>
        </p:blipFill>
        <p:spPr>
          <a:xfrm>
            <a:off x="0" y="1460133"/>
            <a:ext cx="9144000" cy="3937734"/>
          </a:xfrm>
          <a:prstGeom prst="rect">
            <a:avLst/>
          </a:prstGeom>
        </p:spPr>
      </p:pic>
      <p:sp>
        <p:nvSpPr>
          <p:cNvPr id="4" name="正方形/長方形 3"/>
          <p:cNvSpPr/>
          <p:nvPr/>
        </p:nvSpPr>
        <p:spPr>
          <a:xfrm>
            <a:off x="166255" y="1645920"/>
            <a:ext cx="8844741" cy="297595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2" name="図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3750" y="1863018"/>
            <a:ext cx="3225432" cy="2319424"/>
          </a:xfrm>
          <a:prstGeom prst="rect">
            <a:avLst/>
          </a:prstGeom>
        </p:spPr>
      </p:pic>
      <p:pic>
        <p:nvPicPr>
          <p:cNvPr id="5" name="図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5519" y="1863018"/>
            <a:ext cx="3467100" cy="2310144"/>
          </a:xfrm>
          <a:prstGeom prst="rect">
            <a:avLst/>
          </a:prstGeom>
        </p:spPr>
      </p:pic>
      <p:sp>
        <p:nvSpPr>
          <p:cNvPr id="6" name="テキスト ボックス 5"/>
          <p:cNvSpPr txBox="1"/>
          <p:nvPr/>
        </p:nvSpPr>
        <p:spPr>
          <a:xfrm>
            <a:off x="5885411" y="4258054"/>
            <a:ext cx="2726574" cy="400110"/>
          </a:xfrm>
          <a:prstGeom prst="rect">
            <a:avLst/>
          </a:prstGeom>
          <a:noFill/>
        </p:spPr>
        <p:txBody>
          <a:bodyPr wrap="square" rtlCol="0">
            <a:spAutoFit/>
          </a:bodyPr>
          <a:lstStyle/>
          <a:p>
            <a:r>
              <a:rPr kumimoji="1" lang="ja-JP" altLang="en-US" sz="2000" dirty="0"/>
              <a:t>自動運転技術</a:t>
            </a:r>
          </a:p>
        </p:txBody>
      </p:sp>
      <p:sp>
        <p:nvSpPr>
          <p:cNvPr id="8" name="テキスト ボックス 7"/>
          <p:cNvSpPr txBox="1"/>
          <p:nvPr/>
        </p:nvSpPr>
        <p:spPr>
          <a:xfrm>
            <a:off x="1320229" y="4275819"/>
            <a:ext cx="3002390" cy="400110"/>
          </a:xfrm>
          <a:prstGeom prst="rect">
            <a:avLst/>
          </a:prstGeom>
          <a:noFill/>
        </p:spPr>
        <p:txBody>
          <a:bodyPr wrap="square" rtlCol="0">
            <a:spAutoFit/>
          </a:bodyPr>
          <a:lstStyle/>
          <a:p>
            <a:r>
              <a:rPr lang="ja-JP" altLang="en-US" sz="2000" dirty="0"/>
              <a:t>無人スーパーマーケット</a:t>
            </a:r>
            <a:endParaRPr kumimoji="1" lang="ja-JP" altLang="en-US" sz="2000" dirty="0"/>
          </a:p>
        </p:txBody>
      </p:sp>
      <p:sp>
        <p:nvSpPr>
          <p:cNvPr id="9" name="正方形/長方形 8"/>
          <p:cNvSpPr/>
          <p:nvPr/>
        </p:nvSpPr>
        <p:spPr>
          <a:xfrm>
            <a:off x="2702789" y="4808544"/>
            <a:ext cx="3721160" cy="512882"/>
          </a:xfrm>
          <a:prstGeom prst="rect">
            <a:avLst/>
          </a:prstGeom>
          <a:solidFill>
            <a:srgbClr val="5BC9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100" spc="100" dirty="0">
                <a:latin typeface="HGSｺﾞｼｯｸE" panose="020B0900000000000000" pitchFamily="50" charset="-128"/>
                <a:ea typeface="HGSｺﾞｼｯｸE" panose="020B0900000000000000" pitchFamily="50" charset="-128"/>
              </a:rPr>
              <a:t>近未来の</a:t>
            </a:r>
            <a:r>
              <a:rPr kumimoji="1" lang="en-US" altLang="ja-JP" sz="2100" spc="100" dirty="0">
                <a:latin typeface="HGSｺﾞｼｯｸE" panose="020B0900000000000000" pitchFamily="50" charset="-128"/>
                <a:ea typeface="HGSｺﾞｼｯｸE" panose="020B0900000000000000" pitchFamily="50" charset="-128"/>
              </a:rPr>
              <a:t>AI</a:t>
            </a:r>
            <a:r>
              <a:rPr kumimoji="1" lang="ja-JP" altLang="en-US" sz="2100" spc="100" dirty="0">
                <a:latin typeface="HGSｺﾞｼｯｸE" panose="020B0900000000000000" pitchFamily="50" charset="-128"/>
                <a:ea typeface="HGSｺﾞｼｯｸE" panose="020B0900000000000000" pitchFamily="50" charset="-128"/>
              </a:rPr>
              <a:t>活用事例</a:t>
            </a:r>
          </a:p>
        </p:txBody>
      </p:sp>
    </p:spTree>
    <p:extLst>
      <p:ext uri="{BB962C8B-B14F-4D97-AF65-F5344CB8AC3E}">
        <p14:creationId xmlns:p14="http://schemas.microsoft.com/office/powerpoint/2010/main" val="20903150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ja-JP" altLang="en-US" dirty="0"/>
              <a:t>なぜ</a:t>
            </a:r>
            <a:r>
              <a:rPr kumimoji="1" lang="en-US" altLang="ja-JP" dirty="0"/>
              <a:t>AI</a:t>
            </a:r>
            <a:r>
              <a:rPr kumimoji="1" lang="ja-JP" altLang="en-US" dirty="0"/>
              <a:t>リテラシーを学ぶのか</a:t>
            </a:r>
          </a:p>
        </p:txBody>
      </p:sp>
      <p:sp>
        <p:nvSpPr>
          <p:cNvPr id="7" name="テキスト ボックス 6">
            <a:extLst>
              <a:ext uri="{FF2B5EF4-FFF2-40B4-BE49-F238E27FC236}">
                <a16:creationId xmlns:a16="http://schemas.microsoft.com/office/drawing/2014/main" xmlns="" id="{75889197-E4B3-2B42-A5AC-7C5FCD353250}"/>
              </a:ext>
            </a:extLst>
          </p:cNvPr>
          <p:cNvSpPr txBox="1"/>
          <p:nvPr/>
        </p:nvSpPr>
        <p:spPr>
          <a:xfrm>
            <a:off x="1082103" y="5742383"/>
            <a:ext cx="6979795" cy="461665"/>
          </a:xfrm>
          <a:prstGeom prst="rect">
            <a:avLst/>
          </a:prstGeom>
          <a:noFill/>
        </p:spPr>
        <p:txBody>
          <a:bodyPr wrap="none" rtlCol="0">
            <a:spAutoFit/>
          </a:bodyPr>
          <a:lstStyle/>
          <a:p>
            <a:pPr algn="ctr"/>
            <a:r>
              <a:rPr kumimoji="1" lang="ja-JP" altLang="en-US" sz="2400" dirty="0">
                <a:solidFill>
                  <a:schemeClr val="tx1">
                    <a:lumMod val="75000"/>
                    <a:lumOff val="25000"/>
                  </a:schemeClr>
                </a:solidFill>
                <a:latin typeface="Meiryo" panose="020B0604030504040204" pitchFamily="34" charset="-128"/>
                <a:ea typeface="Meiryo" panose="020B0604030504040204" pitchFamily="34" charset="-128"/>
              </a:rPr>
              <a:t>あなたは</a:t>
            </a:r>
            <a:r>
              <a:rPr lang="en-US" altLang="ja-JP" sz="2400" dirty="0">
                <a:solidFill>
                  <a:schemeClr val="tx1">
                    <a:lumMod val="75000"/>
                    <a:lumOff val="25000"/>
                  </a:schemeClr>
                </a:solidFill>
                <a:latin typeface="Meiryo" panose="020B0604030504040204" pitchFamily="34" charset="-128"/>
                <a:ea typeface="Meiryo" panose="020B0604030504040204" pitchFamily="34" charset="-128"/>
              </a:rPr>
              <a:t>AI</a:t>
            </a:r>
            <a:r>
              <a:rPr kumimoji="1" lang="ja-JP" altLang="en-US" sz="2400" dirty="0">
                <a:solidFill>
                  <a:schemeClr val="tx1">
                    <a:lumMod val="75000"/>
                    <a:lumOff val="25000"/>
                  </a:schemeClr>
                </a:solidFill>
                <a:latin typeface="Meiryo" panose="020B0604030504040204" pitchFamily="34" charset="-128"/>
                <a:ea typeface="Meiryo" panose="020B0604030504040204" pitchFamily="34" charset="-128"/>
              </a:rPr>
              <a:t>について、自信を持って語れますか？</a:t>
            </a:r>
          </a:p>
        </p:txBody>
      </p:sp>
      <p:sp>
        <p:nvSpPr>
          <p:cNvPr id="2" name="正方形/長方形 1"/>
          <p:cNvSpPr/>
          <p:nvPr/>
        </p:nvSpPr>
        <p:spPr>
          <a:xfrm>
            <a:off x="576470" y="990006"/>
            <a:ext cx="7792278" cy="1200329"/>
          </a:xfrm>
          <a:prstGeom prst="rect">
            <a:avLst/>
          </a:prstGeom>
        </p:spPr>
        <p:txBody>
          <a:bodyPr wrap="square">
            <a:spAutoFit/>
          </a:bodyPr>
          <a:lstStyle/>
          <a:p>
            <a:pPr>
              <a:spcAft>
                <a:spcPts val="1200"/>
              </a:spcAft>
            </a:pPr>
            <a:r>
              <a:rPr lang="ja-JP" altLang="en-US" dirty="0">
                <a:solidFill>
                  <a:schemeClr val="tx1">
                    <a:lumMod val="75000"/>
                    <a:lumOff val="25000"/>
                  </a:schemeClr>
                </a:solidFill>
                <a:latin typeface="Meiryo" charset="-128"/>
                <a:ea typeface="Meiryo" charset="-128"/>
                <a:cs typeface="Meiryo" charset="-128"/>
              </a:rPr>
              <a:t>人工知能（</a:t>
            </a:r>
            <a:r>
              <a:rPr lang="en-US" altLang="ja-JP" dirty="0">
                <a:solidFill>
                  <a:schemeClr val="tx1">
                    <a:lumMod val="75000"/>
                    <a:lumOff val="25000"/>
                  </a:schemeClr>
                </a:solidFill>
                <a:latin typeface="Meiryo" charset="-128"/>
                <a:ea typeface="Meiryo" charset="-128"/>
                <a:cs typeface="Meiryo" charset="-128"/>
              </a:rPr>
              <a:t>AI</a:t>
            </a:r>
            <a:r>
              <a:rPr lang="ja-JP" altLang="en-US" dirty="0">
                <a:solidFill>
                  <a:schemeClr val="tx1">
                    <a:lumMod val="75000"/>
                    <a:lumOff val="25000"/>
                  </a:schemeClr>
                </a:solidFill>
                <a:latin typeface="Meiryo" charset="-128"/>
                <a:ea typeface="Meiryo" charset="-128"/>
                <a:cs typeface="Meiryo" charset="-128"/>
              </a:rPr>
              <a:t>）が実社会で使われる機会が増えてきました。ビジネスで</a:t>
            </a:r>
            <a:r>
              <a:rPr lang="en-US" altLang="ja-JP" dirty="0">
                <a:solidFill>
                  <a:schemeClr val="tx1">
                    <a:lumMod val="75000"/>
                    <a:lumOff val="25000"/>
                  </a:schemeClr>
                </a:solidFill>
                <a:latin typeface="Meiryo" charset="-128"/>
                <a:ea typeface="Meiryo" charset="-128"/>
                <a:cs typeface="Meiryo" charset="-128"/>
              </a:rPr>
              <a:t>AI</a:t>
            </a:r>
            <a:r>
              <a:rPr lang="ja-JP" altLang="en-US" dirty="0">
                <a:solidFill>
                  <a:schemeClr val="tx1">
                    <a:lumMod val="75000"/>
                    <a:lumOff val="25000"/>
                  </a:schemeClr>
                </a:solidFill>
                <a:latin typeface="Meiryo" charset="-128"/>
                <a:ea typeface="Meiryo" charset="-128"/>
                <a:cs typeface="Meiryo" charset="-128"/>
              </a:rPr>
              <a:t>を活用する方は、</a:t>
            </a:r>
            <a:r>
              <a:rPr lang="en-US" altLang="ja-JP" dirty="0">
                <a:solidFill>
                  <a:schemeClr val="tx1">
                    <a:lumMod val="75000"/>
                    <a:lumOff val="25000"/>
                  </a:schemeClr>
                </a:solidFill>
                <a:latin typeface="Meiryo" charset="-128"/>
                <a:ea typeface="Meiryo" charset="-128"/>
                <a:cs typeface="Meiryo" charset="-128"/>
              </a:rPr>
              <a:t>AI</a:t>
            </a:r>
            <a:r>
              <a:rPr lang="ja-JP" altLang="en-US" dirty="0">
                <a:solidFill>
                  <a:schemeClr val="tx1">
                    <a:lumMod val="75000"/>
                    <a:lumOff val="25000"/>
                  </a:schemeClr>
                </a:solidFill>
                <a:latin typeface="Meiryo" charset="-128"/>
                <a:ea typeface="Meiryo" charset="-128"/>
                <a:cs typeface="Meiryo" charset="-128"/>
              </a:rPr>
              <a:t>活用を目的化せず、ツールとして使いこなせる力</a:t>
            </a:r>
            <a:r>
              <a:rPr lang="en-US" altLang="ja-JP" dirty="0">
                <a:solidFill>
                  <a:schemeClr val="tx1">
                    <a:lumMod val="75000"/>
                    <a:lumOff val="25000"/>
                  </a:schemeClr>
                </a:solidFill>
                <a:latin typeface="Meiryo" charset="-128"/>
                <a:ea typeface="Meiryo" charset="-128"/>
                <a:cs typeface="Meiryo" charset="-128"/>
              </a:rPr>
              <a:t/>
            </a:r>
            <a:br>
              <a:rPr lang="en-US" altLang="ja-JP" dirty="0">
                <a:solidFill>
                  <a:schemeClr val="tx1">
                    <a:lumMod val="75000"/>
                    <a:lumOff val="25000"/>
                  </a:schemeClr>
                </a:solidFill>
                <a:latin typeface="Meiryo" charset="-128"/>
                <a:ea typeface="Meiryo" charset="-128"/>
                <a:cs typeface="Meiryo" charset="-128"/>
              </a:rPr>
            </a:br>
            <a:r>
              <a:rPr lang="ja-JP" altLang="en-US" dirty="0">
                <a:solidFill>
                  <a:schemeClr val="tx1">
                    <a:lumMod val="75000"/>
                    <a:lumOff val="25000"/>
                  </a:schemeClr>
                </a:solidFill>
                <a:latin typeface="Meiryo" charset="-128"/>
                <a:ea typeface="Meiryo" charset="-128"/>
                <a:cs typeface="Meiryo" charset="-128"/>
              </a:rPr>
              <a:t>「</a:t>
            </a:r>
            <a:r>
              <a:rPr lang="en-US" altLang="ja-JP" dirty="0">
                <a:solidFill>
                  <a:schemeClr val="tx1">
                    <a:lumMod val="75000"/>
                    <a:lumOff val="25000"/>
                  </a:schemeClr>
                </a:solidFill>
                <a:latin typeface="Meiryo" charset="-128"/>
                <a:ea typeface="Meiryo" charset="-128"/>
                <a:cs typeface="Meiryo" charset="-128"/>
              </a:rPr>
              <a:t>AI</a:t>
            </a:r>
            <a:r>
              <a:rPr lang="ja-JP" altLang="en-US" dirty="0">
                <a:solidFill>
                  <a:schemeClr val="tx1">
                    <a:lumMod val="75000"/>
                    <a:lumOff val="25000"/>
                  </a:schemeClr>
                </a:solidFill>
                <a:latin typeface="Meiryo" charset="-128"/>
                <a:ea typeface="Meiryo" charset="-128"/>
                <a:cs typeface="Meiryo" charset="-128"/>
              </a:rPr>
              <a:t>リテラシー力」が求められます。</a:t>
            </a:r>
            <a:r>
              <a:rPr lang="en-US" altLang="ja-JP" dirty="0">
                <a:solidFill>
                  <a:schemeClr val="tx1">
                    <a:lumMod val="75000"/>
                    <a:lumOff val="25000"/>
                  </a:schemeClr>
                </a:solidFill>
                <a:latin typeface="Meiryo" charset="-128"/>
                <a:ea typeface="Meiryo" charset="-128"/>
                <a:cs typeface="Meiryo" charset="-128"/>
              </a:rPr>
              <a:t>AI</a:t>
            </a:r>
            <a:r>
              <a:rPr lang="ja-JP" altLang="en-US" dirty="0">
                <a:solidFill>
                  <a:schemeClr val="tx1">
                    <a:lumMod val="75000"/>
                    <a:lumOff val="25000"/>
                  </a:schemeClr>
                </a:solidFill>
                <a:latin typeface="Meiryo" charset="-128"/>
                <a:ea typeface="Meiryo" charset="-128"/>
                <a:cs typeface="Meiryo" charset="-128"/>
              </a:rPr>
              <a:t>を使いこなすための基本的な知識を身につけます。</a:t>
            </a:r>
          </a:p>
        </p:txBody>
      </p:sp>
      <p:grpSp>
        <p:nvGrpSpPr>
          <p:cNvPr id="11" name="グループ化 10">
            <a:extLst>
              <a:ext uri="{FF2B5EF4-FFF2-40B4-BE49-F238E27FC236}">
                <a16:creationId xmlns:a16="http://schemas.microsoft.com/office/drawing/2014/main" xmlns="" id="{CCB940AC-3542-4947-84F8-F054E3BC13ED}"/>
              </a:ext>
            </a:extLst>
          </p:cNvPr>
          <p:cNvGrpSpPr/>
          <p:nvPr/>
        </p:nvGrpSpPr>
        <p:grpSpPr>
          <a:xfrm>
            <a:off x="2093289" y="2249743"/>
            <a:ext cx="5043004" cy="3787289"/>
            <a:chOff x="276642" y="1531515"/>
            <a:chExt cx="4241799" cy="3196054"/>
          </a:xfrm>
        </p:grpSpPr>
        <p:sp>
          <p:nvSpPr>
            <p:cNvPr id="12" name="正方形/長方形 11">
              <a:extLst>
                <a:ext uri="{FF2B5EF4-FFF2-40B4-BE49-F238E27FC236}">
                  <a16:creationId xmlns:a16="http://schemas.microsoft.com/office/drawing/2014/main" xmlns="" id="{1B6F5B38-8774-4140-A3B0-AE618374F01E}"/>
                </a:ext>
              </a:extLst>
            </p:cNvPr>
            <p:cNvSpPr/>
            <p:nvPr/>
          </p:nvSpPr>
          <p:spPr>
            <a:xfrm>
              <a:off x="276642" y="4389015"/>
              <a:ext cx="4241799" cy="338554"/>
            </a:xfrm>
            <a:prstGeom prst="rect">
              <a:avLst/>
            </a:prstGeom>
          </p:spPr>
          <p:txBody>
            <a:bodyPr wrap="square">
              <a:spAutoFit/>
            </a:bodyPr>
            <a:lstStyle/>
            <a:p>
              <a:endParaRPr lang="ja-JP" altLang="en-US" sz="1600" dirty="0">
                <a:latin typeface="Meiryo" panose="020B0604030504040204" pitchFamily="34" charset="-128"/>
                <a:ea typeface="Meiryo" panose="020B0604030504040204" pitchFamily="34" charset="-128"/>
              </a:endParaRPr>
            </a:p>
          </p:txBody>
        </p:sp>
        <p:pic>
          <p:nvPicPr>
            <p:cNvPr id="13" name="図 12">
              <a:extLst>
                <a:ext uri="{FF2B5EF4-FFF2-40B4-BE49-F238E27FC236}">
                  <a16:creationId xmlns:a16="http://schemas.microsoft.com/office/drawing/2014/main" xmlns="" id="{0371B066-D15C-9D45-A297-FF1E8EE00E49}"/>
                </a:ext>
              </a:extLst>
            </p:cNvPr>
            <p:cNvPicPr>
              <a:picLocks noChangeAspect="1"/>
            </p:cNvPicPr>
            <p:nvPr/>
          </p:nvPicPr>
          <p:blipFill>
            <a:blip r:embed="rId2"/>
            <a:stretch>
              <a:fillRect/>
            </a:stretch>
          </p:blipFill>
          <p:spPr>
            <a:xfrm>
              <a:off x="414416" y="1531515"/>
              <a:ext cx="3896591" cy="2857500"/>
            </a:xfrm>
            <a:prstGeom prst="rect">
              <a:avLst/>
            </a:prstGeom>
          </p:spPr>
        </p:pic>
      </p:grpSp>
    </p:spTree>
    <p:extLst>
      <p:ext uri="{BB962C8B-B14F-4D97-AF65-F5344CB8AC3E}">
        <p14:creationId xmlns:p14="http://schemas.microsoft.com/office/powerpoint/2010/main" val="33218725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en-US" altLang="ja-JP" dirty="0"/>
              <a:t>Smart</a:t>
            </a:r>
            <a:r>
              <a:rPr kumimoji="1" lang="ja-JP" altLang="en-US" dirty="0"/>
              <a:t> </a:t>
            </a:r>
            <a:r>
              <a:rPr kumimoji="1" lang="en-US" altLang="ja-JP" dirty="0"/>
              <a:t>Home</a:t>
            </a:r>
            <a:r>
              <a:rPr kumimoji="1" lang="ja-JP" altLang="en-US" dirty="0"/>
              <a:t> </a:t>
            </a:r>
            <a:r>
              <a:rPr kumimoji="1" lang="en-US" altLang="ja-JP" dirty="0"/>
              <a:t>Medical</a:t>
            </a:r>
            <a:r>
              <a:rPr kumimoji="1" lang="ja-JP" altLang="en-US" dirty="0"/>
              <a:t> </a:t>
            </a:r>
            <a:r>
              <a:rPr kumimoji="1" lang="en-US" altLang="ja-JP" dirty="0"/>
              <a:t>Care</a:t>
            </a:r>
            <a:r>
              <a:rPr kumimoji="1" lang="ja-JP" altLang="en-US" dirty="0"/>
              <a:t>：在宅医療</a:t>
            </a:r>
          </a:p>
        </p:txBody>
      </p:sp>
      <p:pic>
        <p:nvPicPr>
          <p:cNvPr id="4" name="図 3">
            <a:extLst>
              <a:ext uri="{FF2B5EF4-FFF2-40B4-BE49-F238E27FC236}">
                <a16:creationId xmlns:a16="http://schemas.microsoft.com/office/drawing/2014/main" xmlns="" id="{2CDFC7E1-429A-384B-8A32-7C9B66D39659}"/>
              </a:ext>
            </a:extLst>
          </p:cNvPr>
          <p:cNvPicPr>
            <a:picLocks noChangeAspect="1"/>
          </p:cNvPicPr>
          <p:nvPr/>
        </p:nvPicPr>
        <p:blipFill rotWithShape="1">
          <a:blip r:embed="rId3"/>
          <a:srcRect t="3040" b="4390"/>
          <a:stretch/>
        </p:blipFill>
        <p:spPr>
          <a:xfrm>
            <a:off x="843797" y="833718"/>
            <a:ext cx="7456407" cy="3857627"/>
          </a:xfrm>
          <a:prstGeom prst="rect">
            <a:avLst/>
          </a:prstGeom>
          <a:ln>
            <a:noFill/>
          </a:ln>
          <a:effectLst>
            <a:outerShdw blurRad="292100" dist="139700" dir="2700000" algn="tl" rotWithShape="0">
              <a:srgbClr val="333333">
                <a:alpha val="65000"/>
              </a:srgbClr>
            </a:outerShdw>
          </a:effectLst>
        </p:spPr>
      </p:pic>
      <p:pic>
        <p:nvPicPr>
          <p:cNvPr id="5" name="コンテンツ プレースホルダー 4">
            <a:extLst>
              <a:ext uri="{FF2B5EF4-FFF2-40B4-BE49-F238E27FC236}">
                <a16:creationId xmlns:a16="http://schemas.microsoft.com/office/drawing/2014/main" xmlns="" id="{ECA9F75D-41B8-C64D-BDC0-5B34B43BEED8}"/>
              </a:ext>
            </a:extLst>
          </p:cNvPr>
          <p:cNvPicPr>
            <a:picLocks noGrp="1" noChangeAspect="1"/>
          </p:cNvPicPr>
          <p:nvPr>
            <p:ph idx="1"/>
          </p:nvPr>
        </p:nvPicPr>
        <p:blipFill rotWithShape="1">
          <a:blip r:embed="rId4"/>
          <a:srcRect l="9956" t="16821" r="6259" b="9610"/>
          <a:stretch/>
        </p:blipFill>
        <p:spPr>
          <a:xfrm>
            <a:off x="593438" y="4966368"/>
            <a:ext cx="2358106" cy="1552901"/>
          </a:xfrm>
          <a:prstGeom prst="rect">
            <a:avLst/>
          </a:prstGeom>
        </p:spPr>
      </p:pic>
      <p:sp>
        <p:nvSpPr>
          <p:cNvPr id="6" name="テキスト ボックス 5">
            <a:extLst>
              <a:ext uri="{FF2B5EF4-FFF2-40B4-BE49-F238E27FC236}">
                <a16:creationId xmlns:a16="http://schemas.microsoft.com/office/drawing/2014/main" xmlns="" id="{67902428-E175-419B-AA85-FAA81807BB66}"/>
              </a:ext>
            </a:extLst>
          </p:cNvPr>
          <p:cNvSpPr txBox="1"/>
          <p:nvPr/>
        </p:nvSpPr>
        <p:spPr>
          <a:xfrm>
            <a:off x="150866" y="6582137"/>
            <a:ext cx="1944467" cy="261610"/>
          </a:xfrm>
          <a:prstGeom prst="rect">
            <a:avLst/>
          </a:prstGeom>
          <a:noFill/>
        </p:spPr>
        <p:txBody>
          <a:bodyPr wrap="square" rtlCol="0">
            <a:spAutoFit/>
          </a:bodyPr>
          <a:lstStyle/>
          <a:p>
            <a:r>
              <a:rPr lang="ja-JP" altLang="en-US"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画像出典：</a:t>
            </a:r>
            <a:r>
              <a:rPr lang="en-US" altLang="ja-JP"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OPTIM</a:t>
            </a:r>
          </a:p>
        </p:txBody>
      </p:sp>
      <p:sp>
        <p:nvSpPr>
          <p:cNvPr id="7" name="テキスト ボックス 6">
            <a:extLst>
              <a:ext uri="{FF2B5EF4-FFF2-40B4-BE49-F238E27FC236}">
                <a16:creationId xmlns:a16="http://schemas.microsoft.com/office/drawing/2014/main" xmlns="" id="{F6D81827-9F85-48BC-9C76-13BB9469D43A}"/>
              </a:ext>
            </a:extLst>
          </p:cNvPr>
          <p:cNvSpPr txBox="1"/>
          <p:nvPr/>
        </p:nvSpPr>
        <p:spPr>
          <a:xfrm>
            <a:off x="3051520" y="4808319"/>
            <a:ext cx="4592698" cy="461665"/>
          </a:xfrm>
          <a:prstGeom prst="rect">
            <a:avLst/>
          </a:prstGeom>
          <a:noFill/>
        </p:spPr>
        <p:txBody>
          <a:bodyPr wrap="square" rtlCol="0">
            <a:spAutoFit/>
          </a:bodyPr>
          <a:lstStyle/>
          <a:p>
            <a:r>
              <a:rPr lang="ja-JP" altLang="en-US" sz="2400"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a:t>
            </a:r>
            <a:r>
              <a:rPr lang="en-US" altLang="ja-JP" sz="2400" b="1"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AI</a:t>
            </a:r>
            <a:r>
              <a:rPr lang="ja-JP" altLang="en-US" sz="2400" b="1"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カメラで異常検知</a:t>
            </a:r>
            <a:r>
              <a:rPr lang="en-US" altLang="ja-JP" sz="2400"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 </a:t>
            </a:r>
            <a:endParaRPr kumimoji="1" lang="ja-JP" altLang="en-US" sz="2400"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a:extLst>
              <a:ext uri="{FF2B5EF4-FFF2-40B4-BE49-F238E27FC236}">
                <a16:creationId xmlns:a16="http://schemas.microsoft.com/office/drawing/2014/main" xmlns="" id="{8F9211FD-B929-4FB4-9A4E-CF45BC506E4A}"/>
              </a:ext>
            </a:extLst>
          </p:cNvPr>
          <p:cNvSpPr txBox="1"/>
          <p:nvPr/>
        </p:nvSpPr>
        <p:spPr>
          <a:xfrm>
            <a:off x="3126825" y="5195830"/>
            <a:ext cx="5224952" cy="1323439"/>
          </a:xfrm>
          <a:prstGeom prst="rect">
            <a:avLst/>
          </a:prstGeom>
          <a:noFill/>
        </p:spPr>
        <p:txBody>
          <a:bodyPr wrap="square" rtlCol="0">
            <a:spAutoFit/>
          </a:bodyPr>
          <a:lstStyle/>
          <a:p>
            <a:r>
              <a:rPr lang="en-US" altLang="ja-JP" sz="2000" dirty="0">
                <a:latin typeface="Meiryo UI" panose="020B0604030504040204" pitchFamily="50" charset="-128"/>
                <a:ea typeface="Meiryo UI" panose="020B0604030504040204" pitchFamily="50" charset="-128"/>
              </a:rPr>
              <a:t>AI</a:t>
            </a:r>
            <a:r>
              <a:rPr lang="ja-JP" altLang="en-US" sz="2000" dirty="0">
                <a:latin typeface="Meiryo UI" panose="020B0604030504040204" pitchFamily="50" charset="-128"/>
                <a:ea typeface="Meiryo UI" panose="020B0604030504040204" pitchFamily="50" charset="-128"/>
              </a:rPr>
              <a:t>カメラで人の動きを捉え、分析することで転倒動作や長時間不在などの異常を検知。</a:t>
            </a:r>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検知情報は病院や家族へ通知し、早期対策が可能。在宅医療環境を実現をサポート。</a:t>
            </a:r>
          </a:p>
        </p:txBody>
      </p:sp>
    </p:spTree>
    <p:extLst>
      <p:ext uri="{BB962C8B-B14F-4D97-AF65-F5344CB8AC3E}">
        <p14:creationId xmlns:p14="http://schemas.microsoft.com/office/powerpoint/2010/main" val="4557538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en-US" altLang="ja-JP" dirty="0" err="1"/>
              <a:t>Catch&amp;go</a:t>
            </a:r>
            <a:r>
              <a:rPr kumimoji="1" lang="ja-JP" altLang="en-US" dirty="0"/>
              <a:t>：無人のコンビニ</a:t>
            </a:r>
          </a:p>
        </p:txBody>
      </p:sp>
      <p:pic>
        <p:nvPicPr>
          <p:cNvPr id="4" name="図 3">
            <a:extLst>
              <a:ext uri="{FF2B5EF4-FFF2-40B4-BE49-F238E27FC236}">
                <a16:creationId xmlns:a16="http://schemas.microsoft.com/office/drawing/2014/main" xmlns="" id="{22297187-CF00-1040-86EB-40E49F2C9C58}"/>
              </a:ext>
            </a:extLst>
          </p:cNvPr>
          <p:cNvPicPr>
            <a:picLocks noChangeAspect="1"/>
          </p:cNvPicPr>
          <p:nvPr/>
        </p:nvPicPr>
        <p:blipFill>
          <a:blip r:embed="rId3"/>
          <a:stretch>
            <a:fillRect/>
          </a:stretch>
        </p:blipFill>
        <p:spPr>
          <a:xfrm>
            <a:off x="961200" y="835169"/>
            <a:ext cx="7221600" cy="3613057"/>
          </a:xfrm>
          <a:prstGeom prst="rect">
            <a:avLst/>
          </a:prstGeom>
          <a:ln>
            <a:noFill/>
          </a:ln>
          <a:effectLst>
            <a:outerShdw blurRad="292100" dist="139700" dir="2700000" algn="tl" rotWithShape="0">
              <a:srgbClr val="333333">
                <a:alpha val="65000"/>
              </a:srgbClr>
            </a:outerShdw>
          </a:effectLst>
        </p:spPr>
      </p:pic>
      <p:pic>
        <p:nvPicPr>
          <p:cNvPr id="5" name="図 4">
            <a:extLst>
              <a:ext uri="{FF2B5EF4-FFF2-40B4-BE49-F238E27FC236}">
                <a16:creationId xmlns:a16="http://schemas.microsoft.com/office/drawing/2014/main" xmlns="" id="{99537416-5554-2443-8A4C-9F0E72CEC52E}"/>
              </a:ext>
            </a:extLst>
          </p:cNvPr>
          <p:cNvPicPr>
            <a:picLocks noChangeAspect="1"/>
          </p:cNvPicPr>
          <p:nvPr/>
        </p:nvPicPr>
        <p:blipFill>
          <a:blip r:embed="rId4"/>
          <a:stretch>
            <a:fillRect/>
          </a:stretch>
        </p:blipFill>
        <p:spPr>
          <a:xfrm>
            <a:off x="683372" y="4744374"/>
            <a:ext cx="2823922" cy="1589361"/>
          </a:xfrm>
          <a:prstGeom prst="rect">
            <a:avLst/>
          </a:prstGeom>
        </p:spPr>
      </p:pic>
      <p:sp>
        <p:nvSpPr>
          <p:cNvPr id="7" name="テキスト ボックス 6">
            <a:extLst>
              <a:ext uri="{FF2B5EF4-FFF2-40B4-BE49-F238E27FC236}">
                <a16:creationId xmlns:a16="http://schemas.microsoft.com/office/drawing/2014/main" xmlns="" id="{67902428-E175-419B-AA85-FAA81807BB66}"/>
              </a:ext>
            </a:extLst>
          </p:cNvPr>
          <p:cNvSpPr txBox="1"/>
          <p:nvPr/>
        </p:nvSpPr>
        <p:spPr>
          <a:xfrm>
            <a:off x="150866" y="6582137"/>
            <a:ext cx="1944467" cy="261610"/>
          </a:xfrm>
          <a:prstGeom prst="rect">
            <a:avLst/>
          </a:prstGeom>
          <a:noFill/>
        </p:spPr>
        <p:txBody>
          <a:bodyPr wrap="square" rtlCol="0">
            <a:spAutoFit/>
          </a:bodyPr>
          <a:lstStyle/>
          <a:p>
            <a:r>
              <a:rPr lang="ja-JP" altLang="en-US"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画像出典：</a:t>
            </a:r>
            <a:r>
              <a:rPr lang="en-US" altLang="ja-JP"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NTT data</a:t>
            </a:r>
          </a:p>
        </p:txBody>
      </p:sp>
      <p:sp>
        <p:nvSpPr>
          <p:cNvPr id="8" name="テキスト ボックス 7">
            <a:extLst>
              <a:ext uri="{FF2B5EF4-FFF2-40B4-BE49-F238E27FC236}">
                <a16:creationId xmlns:a16="http://schemas.microsoft.com/office/drawing/2014/main" xmlns="" id="{F6D81827-9F85-48BC-9C76-13BB9469D43A}"/>
              </a:ext>
            </a:extLst>
          </p:cNvPr>
          <p:cNvSpPr txBox="1"/>
          <p:nvPr/>
        </p:nvSpPr>
        <p:spPr>
          <a:xfrm>
            <a:off x="3682380" y="4584994"/>
            <a:ext cx="3971015" cy="461665"/>
          </a:xfrm>
          <a:prstGeom prst="rect">
            <a:avLst/>
          </a:prstGeom>
          <a:noFill/>
        </p:spPr>
        <p:txBody>
          <a:bodyPr wrap="square" rtlCol="0">
            <a:spAutoFit/>
          </a:bodyPr>
          <a:lstStyle/>
          <a:p>
            <a:r>
              <a:rPr lang="ja-JP" altLang="en-US" sz="2400"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a:t>
            </a:r>
            <a:r>
              <a:rPr lang="en-US" altLang="ja-JP" sz="2400" b="1"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AI</a:t>
            </a:r>
            <a:r>
              <a:rPr lang="ja-JP" altLang="en-US" sz="2400" b="1"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カメラとセンサー</a:t>
            </a:r>
            <a:r>
              <a:rPr lang="en-US" altLang="ja-JP" sz="2400"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 </a:t>
            </a:r>
            <a:endParaRPr kumimoji="1" lang="ja-JP" altLang="en-US" sz="2400"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a:extLst>
              <a:ext uri="{FF2B5EF4-FFF2-40B4-BE49-F238E27FC236}">
                <a16:creationId xmlns:a16="http://schemas.microsoft.com/office/drawing/2014/main" xmlns="" id="{8F9211FD-B929-4FB4-9A4E-CF45BC506E4A}"/>
              </a:ext>
            </a:extLst>
          </p:cNvPr>
          <p:cNvSpPr txBox="1"/>
          <p:nvPr/>
        </p:nvSpPr>
        <p:spPr>
          <a:xfrm>
            <a:off x="3757684" y="4906091"/>
            <a:ext cx="4936249" cy="1938992"/>
          </a:xfrm>
          <a:prstGeom prst="rect">
            <a:avLst/>
          </a:prstGeom>
          <a:noFill/>
        </p:spPr>
        <p:txBody>
          <a:bodyPr wrap="square" rtlCol="0">
            <a:spAutoFit/>
          </a:bodyPr>
          <a:lstStyle/>
          <a:p>
            <a:r>
              <a:rPr lang="ja-JP" altLang="en-US" sz="2000" dirty="0">
                <a:latin typeface="Meiryo UI" panose="020B0604030504040204" pitchFamily="50" charset="-128"/>
                <a:ea typeface="Meiryo UI" panose="020B0604030504040204" pitchFamily="50" charset="-128"/>
              </a:rPr>
              <a:t>天井に取り付けられた複数の</a:t>
            </a:r>
            <a:r>
              <a:rPr lang="en-US" altLang="ja-JP" sz="2000" dirty="0">
                <a:latin typeface="Meiryo UI" panose="020B0604030504040204" pitchFamily="50" charset="-128"/>
                <a:ea typeface="Meiryo UI" panose="020B0604030504040204" pitchFamily="50" charset="-128"/>
              </a:rPr>
              <a:t>AI</a:t>
            </a:r>
            <a:r>
              <a:rPr lang="ja-JP" altLang="en-US" sz="2000" dirty="0">
                <a:latin typeface="Meiryo UI" panose="020B0604030504040204" pitchFamily="50" charset="-128"/>
                <a:ea typeface="Meiryo UI" panose="020B0604030504040204" pitchFamily="50" charset="-128"/>
              </a:rPr>
              <a:t>カメラと陳列棚の重量センサーなどによりお客様の正確な位置、行動を認識し、来店から退店までに手にとった品物を把握。連携するスマートフォンで自動的に電子決済される仕組み。</a:t>
            </a:r>
          </a:p>
          <a:p>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1364759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図 15">
            <a:hlinkClick r:id="rId3"/>
            <a:extLst>
              <a:ext uri="{FF2B5EF4-FFF2-40B4-BE49-F238E27FC236}">
                <a16:creationId xmlns:a16="http://schemas.microsoft.com/office/drawing/2014/main" xmlns="" id="{72332E99-B9B1-479D-B942-6CDBAF7C00A5}"/>
              </a:ext>
            </a:extLst>
          </p:cNvPr>
          <p:cNvPicPr>
            <a:picLocks noChangeAspect="1"/>
          </p:cNvPicPr>
          <p:nvPr/>
        </p:nvPicPr>
        <p:blipFill>
          <a:blip r:embed="rId4"/>
          <a:stretch>
            <a:fillRect/>
          </a:stretch>
        </p:blipFill>
        <p:spPr>
          <a:xfrm>
            <a:off x="807571" y="834825"/>
            <a:ext cx="7219967" cy="3665093"/>
          </a:xfrm>
          <a:prstGeom prst="rect">
            <a:avLst/>
          </a:prstGeom>
          <a:ln>
            <a:noFill/>
          </a:ln>
          <a:effectLst>
            <a:outerShdw blurRad="292100" dist="139700" dir="2700000" algn="tl" rotWithShape="0">
              <a:srgbClr val="333333">
                <a:alpha val="65000"/>
              </a:srgbClr>
            </a:outerShdw>
          </a:effectLst>
        </p:spPr>
      </p:pic>
      <p:sp>
        <p:nvSpPr>
          <p:cNvPr id="6" name="タイトル 5"/>
          <p:cNvSpPr>
            <a:spLocks noGrp="1"/>
          </p:cNvSpPr>
          <p:nvPr>
            <p:ph type="ctrTitle"/>
          </p:nvPr>
        </p:nvSpPr>
        <p:spPr/>
        <p:txBody>
          <a:bodyPr/>
          <a:lstStyle/>
          <a:p>
            <a:r>
              <a:rPr lang="en-US" altLang="ja-JP" dirty="0"/>
              <a:t>amazon go</a:t>
            </a:r>
            <a:r>
              <a:rPr lang="ja-JP" altLang="en-US" dirty="0"/>
              <a:t>：無人のスーパーマーケット</a:t>
            </a:r>
            <a:endParaRPr kumimoji="1" lang="ja-JP" altLang="en-US" dirty="0"/>
          </a:p>
        </p:txBody>
      </p:sp>
      <p:pic>
        <p:nvPicPr>
          <p:cNvPr id="7" name="Picture 8" descr="https://static.seattletimes.com/wp-content/uploads/2018/01/f64e22fe-fb0f-11e7-ac18-1748e9e8125a-640x369.jpg">
            <a:hlinkClick r:id="rId5" action="ppaction://hlinkfile"/>
            <a:extLst>
              <a:ext uri="{FF2B5EF4-FFF2-40B4-BE49-F238E27FC236}">
                <a16:creationId xmlns:a16="http://schemas.microsoft.com/office/drawing/2014/main" xmlns="" id="{95385BCA-660D-414D-A38D-51CD724518FC}"/>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r="15034"/>
          <a:stretch/>
        </p:blipFill>
        <p:spPr bwMode="auto">
          <a:xfrm>
            <a:off x="807570" y="4661457"/>
            <a:ext cx="2589778" cy="1757363"/>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ボックス 7">
            <a:extLst>
              <a:ext uri="{FF2B5EF4-FFF2-40B4-BE49-F238E27FC236}">
                <a16:creationId xmlns:a16="http://schemas.microsoft.com/office/drawing/2014/main" xmlns="" id="{F6D81827-9F85-48BC-9C76-13BB9469D43A}"/>
              </a:ext>
            </a:extLst>
          </p:cNvPr>
          <p:cNvSpPr txBox="1"/>
          <p:nvPr/>
        </p:nvSpPr>
        <p:spPr>
          <a:xfrm>
            <a:off x="3725409" y="4616653"/>
            <a:ext cx="3971015" cy="461665"/>
          </a:xfrm>
          <a:prstGeom prst="rect">
            <a:avLst/>
          </a:prstGeom>
          <a:noFill/>
        </p:spPr>
        <p:txBody>
          <a:bodyPr wrap="square" rtlCol="0">
            <a:spAutoFit/>
          </a:bodyPr>
          <a:lstStyle/>
          <a:p>
            <a:r>
              <a:rPr lang="ja-JP" altLang="en-US" sz="2400"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a:t>
            </a:r>
            <a:r>
              <a:rPr lang="en-US" altLang="ja-JP" sz="2400" b="1"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Just Walk Out</a:t>
            </a:r>
            <a:r>
              <a:rPr lang="en-US" altLang="ja-JP" sz="2400"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 </a:t>
            </a:r>
            <a:r>
              <a:rPr lang="ja-JP" altLang="en-US" sz="2400" u="sng" dirty="0">
                <a:latin typeface="Meiryo UI" panose="020B0604030504040204" pitchFamily="50" charset="-128"/>
                <a:ea typeface="Meiryo UI" panose="020B0604030504040204" pitchFamily="50" charset="-128"/>
                <a:cs typeface="Meiryo UI" panose="020B0604030504040204" pitchFamily="50" charset="-128"/>
              </a:rPr>
              <a:t>技術</a:t>
            </a:r>
            <a:endParaRPr kumimoji="1" lang="ja-JP" altLang="en-US" sz="2400"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a:extLst>
              <a:ext uri="{FF2B5EF4-FFF2-40B4-BE49-F238E27FC236}">
                <a16:creationId xmlns:a16="http://schemas.microsoft.com/office/drawing/2014/main" xmlns="" id="{8F9211FD-B929-4FB4-9A4E-CF45BC506E4A}"/>
              </a:ext>
            </a:extLst>
          </p:cNvPr>
          <p:cNvSpPr txBox="1"/>
          <p:nvPr/>
        </p:nvSpPr>
        <p:spPr>
          <a:xfrm>
            <a:off x="3725409" y="5026384"/>
            <a:ext cx="4477610" cy="1323439"/>
          </a:xfrm>
          <a:prstGeom prst="rect">
            <a:avLst/>
          </a:prstGeom>
          <a:noFill/>
        </p:spPr>
        <p:txBody>
          <a:bodyPr wrap="square" rtlCol="0">
            <a:spAutoFit/>
          </a:bodyPr>
          <a:lstStyle/>
          <a:p>
            <a:r>
              <a:rPr lang="ja-JP" altLang="en-US" sz="2000" dirty="0">
                <a:latin typeface="Meiryo UI" panose="020B0604030504040204" pitchFamily="50" charset="-128"/>
                <a:ea typeface="Meiryo UI" panose="020B0604030504040204" pitchFamily="50" charset="-128"/>
                <a:cs typeface="Meiryo UI" panose="020B0604030504040204" pitchFamily="50" charset="-128"/>
              </a:rPr>
              <a:t>店舗内に複数設置されているカメラとマイク、棚に設置されたセンサーから、</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cs typeface="Meiryo UI" panose="020B0604030504040204" pitchFamily="50" charset="-128"/>
              </a:rPr>
              <a:t>ディープラーニング・アルゴリズムにより動きをトラッキングし、全ての来店客の動きを把握</a:t>
            </a:r>
          </a:p>
        </p:txBody>
      </p:sp>
      <p:sp>
        <p:nvSpPr>
          <p:cNvPr id="12" name="テキスト ボックス 11">
            <a:extLst>
              <a:ext uri="{FF2B5EF4-FFF2-40B4-BE49-F238E27FC236}">
                <a16:creationId xmlns:a16="http://schemas.microsoft.com/office/drawing/2014/main" xmlns="" id="{67902428-E175-419B-AA85-FAA81807BB66}"/>
              </a:ext>
            </a:extLst>
          </p:cNvPr>
          <p:cNvSpPr txBox="1"/>
          <p:nvPr/>
        </p:nvSpPr>
        <p:spPr>
          <a:xfrm>
            <a:off x="0" y="6605989"/>
            <a:ext cx="1944467" cy="261610"/>
          </a:xfrm>
          <a:prstGeom prst="rect">
            <a:avLst/>
          </a:prstGeom>
          <a:noFill/>
        </p:spPr>
        <p:txBody>
          <a:bodyPr wrap="square" rtlCol="0">
            <a:spAutoFit/>
          </a:bodyPr>
          <a:lstStyle/>
          <a:p>
            <a:r>
              <a:rPr lang="ja-JP" altLang="en-US"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画像出典：</a:t>
            </a:r>
            <a:r>
              <a:rPr lang="en-US" altLang="ja-JP"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Seattle Times</a:t>
            </a:r>
          </a:p>
        </p:txBody>
      </p:sp>
      <p:sp>
        <p:nvSpPr>
          <p:cNvPr id="14" name="正方形/長方形 13">
            <a:extLst>
              <a:ext uri="{FF2B5EF4-FFF2-40B4-BE49-F238E27FC236}">
                <a16:creationId xmlns:a16="http://schemas.microsoft.com/office/drawing/2014/main" xmlns="" id="{79AF1318-1A19-4E75-8DDF-8B889F53BAA0}"/>
              </a:ext>
            </a:extLst>
          </p:cNvPr>
          <p:cNvSpPr/>
          <p:nvPr/>
        </p:nvSpPr>
        <p:spPr>
          <a:xfrm>
            <a:off x="807571" y="891388"/>
            <a:ext cx="2512404" cy="954107"/>
          </a:xfrm>
          <a:prstGeom prst="rect">
            <a:avLst/>
          </a:prstGeom>
        </p:spPr>
        <p:txBody>
          <a:bodyPr wrap="square">
            <a:spAutoFit/>
          </a:bodyPr>
          <a:lstStyle/>
          <a:p>
            <a:r>
              <a:rPr lang="en-US" altLang="ja-JP" sz="2800" dirty="0">
                <a:solidFill>
                  <a:schemeClr val="bg1"/>
                </a:solidFill>
                <a:latin typeface="Segoe UI" panose="020B0502040204020203" pitchFamily="34" charset="0"/>
                <a:ea typeface="Meiryo UI" panose="020B0604030504040204" pitchFamily="50" charset="-128"/>
                <a:cs typeface="Segoe UI" panose="020B0502040204020203" pitchFamily="34" charset="0"/>
              </a:rPr>
              <a:t>No lines,</a:t>
            </a:r>
          </a:p>
          <a:p>
            <a:r>
              <a:rPr lang="en-US" altLang="ja-JP" sz="2800" dirty="0">
                <a:solidFill>
                  <a:schemeClr val="bg1"/>
                </a:solidFill>
                <a:latin typeface="Segoe UI" panose="020B0502040204020203" pitchFamily="34" charset="0"/>
                <a:ea typeface="Meiryo UI" panose="020B0604030504040204" pitchFamily="50" charset="-128"/>
                <a:cs typeface="Segoe UI" panose="020B0502040204020203" pitchFamily="34" charset="0"/>
              </a:rPr>
              <a:t> no checkout!</a:t>
            </a:r>
            <a:endParaRPr lang="ja-JP" altLang="en-US" sz="2800" dirty="0">
              <a:solidFill>
                <a:schemeClr val="bg1"/>
              </a:solidFill>
              <a:latin typeface="Segoe UI" panose="020B0502040204020203" pitchFamily="34" charset="0"/>
              <a:ea typeface="Meiryo UI" panose="020B0604030504040204" pitchFamily="50" charset="-128"/>
              <a:cs typeface="Segoe UI" panose="020B0502040204020203" pitchFamily="34" charset="0"/>
            </a:endParaRPr>
          </a:p>
        </p:txBody>
      </p:sp>
    </p:spTree>
    <p:extLst>
      <p:ext uri="{BB962C8B-B14F-4D97-AF65-F5344CB8AC3E}">
        <p14:creationId xmlns:p14="http://schemas.microsoft.com/office/powerpoint/2010/main" val="20659243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ja-JP" altLang="en-US" dirty="0"/>
              <a:t>完全自動運転</a:t>
            </a:r>
          </a:p>
        </p:txBody>
      </p:sp>
      <p:pic>
        <p:nvPicPr>
          <p:cNvPr id="4" name="コンテンツ プレースホルダー 3">
            <a:extLst>
              <a:ext uri="{FF2B5EF4-FFF2-40B4-BE49-F238E27FC236}">
                <a16:creationId xmlns:a16="http://schemas.microsoft.com/office/drawing/2014/main" xmlns="" id="{ED15BC5F-6BF7-4947-AB21-007142F27AB2}"/>
              </a:ext>
            </a:extLst>
          </p:cNvPr>
          <p:cNvPicPr>
            <a:picLocks noGrp="1" noChangeAspect="1"/>
          </p:cNvPicPr>
          <p:nvPr>
            <p:ph idx="1"/>
          </p:nvPr>
        </p:nvPicPr>
        <p:blipFill>
          <a:blip r:embed="rId3"/>
          <a:stretch>
            <a:fillRect/>
          </a:stretch>
        </p:blipFill>
        <p:spPr>
          <a:xfrm>
            <a:off x="435689" y="4808319"/>
            <a:ext cx="3143328" cy="1845507"/>
          </a:xfrm>
          <a:prstGeom prst="rect">
            <a:avLst/>
          </a:prstGeom>
        </p:spPr>
      </p:pic>
      <p:pic>
        <p:nvPicPr>
          <p:cNvPr id="5" name="Picture 2" descr="トヨタの”自動運転車”に乗ってみた | オリジナル | 東洋経済オンライン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200" y="836023"/>
            <a:ext cx="7221600" cy="38345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テキスト ボックス 5">
            <a:extLst>
              <a:ext uri="{FF2B5EF4-FFF2-40B4-BE49-F238E27FC236}">
                <a16:creationId xmlns:a16="http://schemas.microsoft.com/office/drawing/2014/main" xmlns="" id="{F6D81827-9F85-48BC-9C76-13BB9469D43A}"/>
              </a:ext>
            </a:extLst>
          </p:cNvPr>
          <p:cNvSpPr txBox="1"/>
          <p:nvPr/>
        </p:nvSpPr>
        <p:spPr>
          <a:xfrm>
            <a:off x="3862532" y="4808319"/>
            <a:ext cx="3781685" cy="461665"/>
          </a:xfrm>
          <a:prstGeom prst="rect">
            <a:avLst/>
          </a:prstGeom>
          <a:noFill/>
        </p:spPr>
        <p:txBody>
          <a:bodyPr wrap="square" rtlCol="0">
            <a:spAutoFit/>
          </a:bodyPr>
          <a:lstStyle/>
          <a:p>
            <a:r>
              <a:rPr lang="ja-JP" altLang="en-US" sz="2400"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a:t>
            </a:r>
            <a:r>
              <a:rPr lang="en-US" altLang="ja-JP" sz="2400" b="1"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AI</a:t>
            </a:r>
            <a:r>
              <a:rPr lang="ja-JP" altLang="en-US" sz="2400" b="1"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搭載自動運転システム</a:t>
            </a:r>
            <a:r>
              <a:rPr lang="en-US" altLang="ja-JP" sz="2400" u="sng" dirty="0">
                <a:solidFill>
                  <a:srgbClr val="0070C0"/>
                </a:solidFill>
                <a:latin typeface="Segoe UI" panose="020B0502040204020203" pitchFamily="34" charset="0"/>
                <a:ea typeface="Meiryo UI" panose="020B0604030504040204" pitchFamily="50" charset="-128"/>
                <a:cs typeface="Segoe UI" panose="020B0502040204020203" pitchFamily="34" charset="0"/>
              </a:rPr>
              <a:t>” </a:t>
            </a:r>
            <a:endParaRPr kumimoji="1" lang="ja-JP" altLang="en-US" sz="2400"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a:extLst>
              <a:ext uri="{FF2B5EF4-FFF2-40B4-BE49-F238E27FC236}">
                <a16:creationId xmlns:a16="http://schemas.microsoft.com/office/drawing/2014/main" xmlns="" id="{8F9211FD-B929-4FB4-9A4E-CF45BC506E4A}"/>
              </a:ext>
            </a:extLst>
          </p:cNvPr>
          <p:cNvSpPr txBox="1"/>
          <p:nvPr/>
        </p:nvSpPr>
        <p:spPr>
          <a:xfrm>
            <a:off x="3985097" y="5213604"/>
            <a:ext cx="4467194" cy="1323439"/>
          </a:xfrm>
          <a:prstGeom prst="rect">
            <a:avLst/>
          </a:prstGeom>
          <a:noFill/>
        </p:spPr>
        <p:txBody>
          <a:bodyPr wrap="square" rtlCol="0">
            <a:spAutoFit/>
          </a:bodyPr>
          <a:lstStyle/>
          <a:p>
            <a:r>
              <a:rPr lang="ja-JP" altLang="en-US" sz="2000" dirty="0">
                <a:latin typeface="Meiryo UI" panose="020B0604030504040204" pitchFamily="50" charset="-128"/>
                <a:ea typeface="Meiryo UI" panose="020B0604030504040204" pitchFamily="50" charset="-128"/>
              </a:rPr>
              <a:t>カメラやレーダー、光を使ったセンシング技術により情報を獲得。分析・判断し、加減速や方向転換などを</a:t>
            </a:r>
            <a:r>
              <a:rPr lang="en-US" altLang="ja-JP" sz="2000" dirty="0">
                <a:latin typeface="Meiryo UI" panose="020B0604030504040204" pitchFamily="50" charset="-128"/>
                <a:ea typeface="Meiryo UI" panose="020B0604030504040204" pitchFamily="50" charset="-128"/>
              </a:rPr>
              <a:t>AI</a:t>
            </a:r>
            <a:r>
              <a:rPr lang="ja-JP" altLang="en-US" sz="2000" dirty="0">
                <a:latin typeface="Meiryo UI" panose="020B0604030504040204" pitchFamily="50" charset="-128"/>
                <a:ea typeface="Meiryo UI" panose="020B0604030504040204" pitchFamily="50" charset="-128"/>
              </a:rPr>
              <a:t>が指示する。</a:t>
            </a:r>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完全自動運転に向け研究が進んでいる。</a:t>
            </a:r>
            <a:endParaRPr lang="en-US" altLang="ja-JP" sz="2000" dirty="0">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xmlns="" id="{67902428-E175-419B-AA85-FAA81807BB66}"/>
              </a:ext>
            </a:extLst>
          </p:cNvPr>
          <p:cNvSpPr txBox="1"/>
          <p:nvPr/>
        </p:nvSpPr>
        <p:spPr>
          <a:xfrm>
            <a:off x="150866" y="6582137"/>
            <a:ext cx="2998734" cy="261610"/>
          </a:xfrm>
          <a:prstGeom prst="rect">
            <a:avLst/>
          </a:prstGeom>
          <a:noFill/>
        </p:spPr>
        <p:txBody>
          <a:bodyPr wrap="square" rtlCol="0">
            <a:spAutoFit/>
          </a:bodyPr>
          <a:lstStyle/>
          <a:p>
            <a:r>
              <a:rPr lang="ja-JP" altLang="en-US"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画像出典：東洋経済オンライン、</a:t>
            </a:r>
            <a:r>
              <a:rPr lang="en-US" altLang="ja-JP" sz="11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Micron</a:t>
            </a:r>
          </a:p>
        </p:txBody>
      </p:sp>
    </p:spTree>
    <p:extLst>
      <p:ext uri="{BB962C8B-B14F-4D97-AF65-F5344CB8AC3E}">
        <p14:creationId xmlns:p14="http://schemas.microsoft.com/office/powerpoint/2010/main" val="29307772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en-US" altLang="ja-JP" dirty="0"/>
              <a:t>AI</a:t>
            </a:r>
            <a:r>
              <a:rPr kumimoji="1" lang="ja-JP" altLang="en-US" dirty="0"/>
              <a:t>活用事例～まとめ～</a:t>
            </a:r>
          </a:p>
        </p:txBody>
      </p:sp>
      <p:pic>
        <p:nvPicPr>
          <p:cNvPr id="7" name="図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2035" y="1673110"/>
            <a:ext cx="2496397" cy="2496397"/>
          </a:xfrm>
          <a:prstGeom prst="rect">
            <a:avLst/>
          </a:prstGeom>
        </p:spPr>
      </p:pic>
      <p:pic>
        <p:nvPicPr>
          <p:cNvPr id="11" name="図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9415" y="1360087"/>
            <a:ext cx="2866447" cy="2866447"/>
          </a:xfrm>
          <a:prstGeom prst="rect">
            <a:avLst/>
          </a:prstGeom>
        </p:spPr>
      </p:pic>
      <p:pic>
        <p:nvPicPr>
          <p:cNvPr id="12" name="図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90651" y="1603805"/>
            <a:ext cx="2749060" cy="2749060"/>
          </a:xfrm>
          <a:prstGeom prst="rect">
            <a:avLst/>
          </a:prstGeom>
        </p:spPr>
      </p:pic>
      <p:sp>
        <p:nvSpPr>
          <p:cNvPr id="13" name="テキスト ボックス 12"/>
          <p:cNvSpPr txBox="1"/>
          <p:nvPr/>
        </p:nvSpPr>
        <p:spPr>
          <a:xfrm>
            <a:off x="1263316" y="1203695"/>
            <a:ext cx="986589" cy="400110"/>
          </a:xfrm>
          <a:prstGeom prst="rect">
            <a:avLst/>
          </a:prstGeom>
          <a:noFill/>
        </p:spPr>
        <p:txBody>
          <a:bodyPr wrap="square" rtlCol="0">
            <a:spAutoFit/>
          </a:bodyPr>
          <a:lstStyle/>
          <a:p>
            <a:r>
              <a:rPr kumimoji="1" lang="ja-JP" altLang="en-US" sz="2000" dirty="0"/>
              <a:t>教育</a:t>
            </a:r>
          </a:p>
        </p:txBody>
      </p:sp>
      <p:sp>
        <p:nvSpPr>
          <p:cNvPr id="14" name="テキスト ボックス 13"/>
          <p:cNvSpPr txBox="1"/>
          <p:nvPr/>
        </p:nvSpPr>
        <p:spPr>
          <a:xfrm>
            <a:off x="4189994" y="1170667"/>
            <a:ext cx="848230" cy="400110"/>
          </a:xfrm>
          <a:prstGeom prst="rect">
            <a:avLst/>
          </a:prstGeom>
          <a:noFill/>
        </p:spPr>
        <p:txBody>
          <a:bodyPr wrap="square" rtlCol="0">
            <a:spAutoFit/>
          </a:bodyPr>
          <a:lstStyle/>
          <a:p>
            <a:r>
              <a:rPr kumimoji="1" lang="ja-JP" altLang="en-US" sz="2000" dirty="0"/>
              <a:t>農業</a:t>
            </a:r>
          </a:p>
        </p:txBody>
      </p:sp>
      <p:sp>
        <p:nvSpPr>
          <p:cNvPr id="15" name="テキスト ボックス 14"/>
          <p:cNvSpPr txBox="1"/>
          <p:nvPr/>
        </p:nvSpPr>
        <p:spPr>
          <a:xfrm>
            <a:off x="7411475" y="1170667"/>
            <a:ext cx="794084" cy="400110"/>
          </a:xfrm>
          <a:prstGeom prst="rect">
            <a:avLst/>
          </a:prstGeom>
          <a:noFill/>
        </p:spPr>
        <p:txBody>
          <a:bodyPr wrap="square" rtlCol="0">
            <a:spAutoFit/>
          </a:bodyPr>
          <a:lstStyle/>
          <a:p>
            <a:r>
              <a:rPr kumimoji="1" lang="ja-JP" altLang="en-US" sz="2000" dirty="0"/>
              <a:t>医療</a:t>
            </a:r>
          </a:p>
        </p:txBody>
      </p:sp>
      <p:sp>
        <p:nvSpPr>
          <p:cNvPr id="16" name="テキスト ボックス 15"/>
          <p:cNvSpPr txBox="1"/>
          <p:nvPr/>
        </p:nvSpPr>
        <p:spPr>
          <a:xfrm>
            <a:off x="715167" y="4667793"/>
            <a:ext cx="6443644" cy="1692771"/>
          </a:xfrm>
          <a:prstGeom prst="rect">
            <a:avLst/>
          </a:prstGeom>
          <a:noFill/>
        </p:spPr>
        <p:txBody>
          <a:bodyPr wrap="square" rtlCol="0">
            <a:spAutoFit/>
          </a:bodyPr>
          <a:lstStyle/>
          <a:p>
            <a:r>
              <a:rPr lang="en-US" altLang="ja-JP" sz="2400" b="1" u="sng" dirty="0">
                <a:solidFill>
                  <a:srgbClr val="0070C0"/>
                </a:solidFill>
                <a:latin typeface="+mn-ea"/>
              </a:rPr>
              <a:t>POINT</a:t>
            </a:r>
          </a:p>
          <a:p>
            <a:r>
              <a:rPr lang="ja-JP" altLang="en-US" sz="2000" dirty="0">
                <a:latin typeface="+mn-ea"/>
              </a:rPr>
              <a:t>　・</a:t>
            </a:r>
            <a:r>
              <a:rPr lang="en-US" altLang="ja-JP" sz="2000" dirty="0">
                <a:latin typeface="Segoe UI" panose="020B0502040204020203" pitchFamily="34" charset="0"/>
                <a:cs typeface="Segoe UI" panose="020B0502040204020203" pitchFamily="34" charset="0"/>
              </a:rPr>
              <a:t>AI</a:t>
            </a:r>
            <a:r>
              <a:rPr lang="ja-JP" altLang="en-US" sz="2000" dirty="0">
                <a:latin typeface="+mn-ea"/>
              </a:rPr>
              <a:t>技術は非常に速いスピードで進化している。</a:t>
            </a:r>
          </a:p>
          <a:p>
            <a:r>
              <a:rPr kumimoji="1" lang="ja-JP" altLang="en-US" sz="2000" dirty="0">
                <a:latin typeface="+mn-ea"/>
              </a:rPr>
              <a:t>　・幅広い分野で</a:t>
            </a:r>
            <a:r>
              <a:rPr kumimoji="1" lang="en-US" altLang="ja-JP" sz="2000" dirty="0">
                <a:latin typeface="Segoe UI" panose="020B0502040204020203" pitchFamily="34" charset="0"/>
                <a:cs typeface="Segoe UI" panose="020B0502040204020203" pitchFamily="34" charset="0"/>
              </a:rPr>
              <a:t>AI</a:t>
            </a:r>
            <a:r>
              <a:rPr kumimoji="1" lang="ja-JP" altLang="en-US" sz="2000" dirty="0">
                <a:latin typeface="+mn-ea"/>
              </a:rPr>
              <a:t>が活躍している。</a:t>
            </a:r>
            <a:endParaRPr kumimoji="1" lang="en-US" altLang="ja-JP" sz="2000" dirty="0">
              <a:latin typeface="+mn-ea"/>
            </a:endParaRPr>
          </a:p>
          <a:p>
            <a:r>
              <a:rPr kumimoji="1" lang="ja-JP" altLang="en-US" sz="2000" dirty="0">
                <a:latin typeface="+mn-ea"/>
              </a:rPr>
              <a:t>　・</a:t>
            </a:r>
            <a:r>
              <a:rPr kumimoji="1" lang="en-US" altLang="ja-JP" sz="2000" dirty="0">
                <a:latin typeface="Segoe UI" panose="020B0502040204020203" pitchFamily="34" charset="0"/>
                <a:cs typeface="Segoe UI" panose="020B0502040204020203" pitchFamily="34" charset="0"/>
              </a:rPr>
              <a:t>AI</a:t>
            </a:r>
            <a:r>
              <a:rPr kumimoji="1" lang="ja-JP" altLang="en-US" sz="2000" dirty="0">
                <a:latin typeface="+mn-ea"/>
              </a:rPr>
              <a:t>は暮らしや未来を支え、豊かにする</a:t>
            </a:r>
            <a:r>
              <a:rPr lang="ja-JP" altLang="en-US" sz="2000" dirty="0">
                <a:latin typeface="+mn-ea"/>
              </a:rPr>
              <a:t>。</a:t>
            </a:r>
            <a:endParaRPr lang="en-US" altLang="ja-JP" sz="2000" dirty="0">
              <a:latin typeface="+mn-ea"/>
            </a:endParaRPr>
          </a:p>
          <a:p>
            <a:r>
              <a:rPr kumimoji="1" lang="ja-JP" altLang="en-US" sz="2000" dirty="0">
                <a:latin typeface="+mn-ea"/>
              </a:rPr>
              <a:t>　・</a:t>
            </a:r>
            <a:r>
              <a:rPr kumimoji="1" lang="en-US" altLang="ja-JP" sz="2000" dirty="0">
                <a:latin typeface="Segoe UI" panose="020B0502040204020203" pitchFamily="34" charset="0"/>
                <a:cs typeface="Segoe UI" panose="020B0502040204020203" pitchFamily="34" charset="0"/>
              </a:rPr>
              <a:t>AI</a:t>
            </a:r>
            <a:r>
              <a:rPr kumimoji="1" lang="ja-JP" altLang="en-US" sz="2000" dirty="0">
                <a:latin typeface="+mn-ea"/>
              </a:rPr>
              <a:t>によって社会課題の解決が可能。</a:t>
            </a:r>
            <a:endParaRPr kumimoji="1" lang="en-US" altLang="ja-JP" sz="2000" dirty="0">
              <a:latin typeface="+mn-ea"/>
            </a:endParaRPr>
          </a:p>
        </p:txBody>
      </p:sp>
      <p:sp>
        <p:nvSpPr>
          <p:cNvPr id="17" name="テキスト ボックス 16"/>
          <p:cNvSpPr txBox="1"/>
          <p:nvPr/>
        </p:nvSpPr>
        <p:spPr>
          <a:xfrm>
            <a:off x="6216329" y="4408319"/>
            <a:ext cx="2513844" cy="584775"/>
          </a:xfrm>
          <a:prstGeom prst="rect">
            <a:avLst/>
          </a:prstGeom>
          <a:noFill/>
        </p:spPr>
        <p:txBody>
          <a:bodyPr wrap="square" rtlCol="0">
            <a:spAutoFit/>
          </a:bodyPr>
          <a:lstStyle/>
          <a:p>
            <a:r>
              <a:rPr lang="ja-JP" altLang="en-US" sz="1600" dirty="0">
                <a:latin typeface="+mn-ea"/>
              </a:rPr>
              <a:t>その他様々な</a:t>
            </a:r>
            <a:r>
              <a:rPr kumimoji="1" lang="ja-JP" altLang="en-US" sz="1600" dirty="0">
                <a:latin typeface="+mn-ea"/>
              </a:rPr>
              <a:t>分野、</a:t>
            </a:r>
            <a:endParaRPr kumimoji="1" lang="en-US" altLang="ja-JP" sz="1600" dirty="0">
              <a:latin typeface="+mn-ea"/>
            </a:endParaRPr>
          </a:p>
          <a:p>
            <a:r>
              <a:rPr kumimoji="1" lang="ja-JP" altLang="en-US" sz="1600" dirty="0">
                <a:latin typeface="+mn-ea"/>
              </a:rPr>
              <a:t>シーンで活用されている</a:t>
            </a:r>
          </a:p>
        </p:txBody>
      </p:sp>
      <p:sp>
        <p:nvSpPr>
          <p:cNvPr id="18" name="円形吹き出し 17"/>
          <p:cNvSpPr/>
          <p:nvPr/>
        </p:nvSpPr>
        <p:spPr>
          <a:xfrm>
            <a:off x="5936518" y="4231474"/>
            <a:ext cx="2949913" cy="938464"/>
          </a:xfrm>
          <a:prstGeom prst="wedgeEllipseCallout">
            <a:avLst>
              <a:gd name="adj1" fmla="val -61056"/>
              <a:gd name="adj2" fmla="val -51602"/>
            </a:avLst>
          </a:prstGeom>
          <a:noFill/>
          <a:ln>
            <a:solidFill>
              <a:srgbClr val="00060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4231130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en-US" altLang="ja-JP" dirty="0"/>
              <a:t>AI</a:t>
            </a:r>
            <a:r>
              <a:rPr kumimoji="1" lang="ja-JP" altLang="en-US" dirty="0"/>
              <a:t>リテラシー　到達目標</a:t>
            </a:r>
          </a:p>
        </p:txBody>
      </p:sp>
      <p:sp>
        <p:nvSpPr>
          <p:cNvPr id="4" name="正方形/長方形 3"/>
          <p:cNvSpPr/>
          <p:nvPr/>
        </p:nvSpPr>
        <p:spPr>
          <a:xfrm>
            <a:off x="350370" y="1348508"/>
            <a:ext cx="8359521" cy="4810752"/>
          </a:xfrm>
          <a:prstGeom prst="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ja-JP" altLang="en-US" sz="2000" dirty="0">
                <a:solidFill>
                  <a:schemeClr val="tx1"/>
                </a:solidFill>
              </a:rPr>
              <a:t>現在、第</a:t>
            </a:r>
            <a:r>
              <a:rPr lang="en-US" altLang="ja-JP" sz="2000" dirty="0">
                <a:solidFill>
                  <a:schemeClr val="tx1"/>
                </a:solidFill>
              </a:rPr>
              <a:t>4</a:t>
            </a:r>
            <a:r>
              <a:rPr lang="ja-JP" altLang="en-US" sz="2000" dirty="0">
                <a:solidFill>
                  <a:schemeClr val="tx1"/>
                </a:solidFill>
              </a:rPr>
              <a:t>次産業革命による社会変革の真っただ中にあると言われており、その中核に位置付けられているものが、</a:t>
            </a:r>
            <a:r>
              <a:rPr lang="en-US" altLang="ja-JP" sz="2000" dirty="0">
                <a:solidFill>
                  <a:schemeClr val="tx1"/>
                </a:solidFill>
              </a:rPr>
              <a:t>AI</a:t>
            </a:r>
            <a:r>
              <a:rPr lang="ja-JP" altLang="en-US" sz="2000" dirty="0">
                <a:solidFill>
                  <a:schemeClr val="tx1"/>
                </a:solidFill>
              </a:rPr>
              <a:t>が中心となるデジタルテクノロジーです</a:t>
            </a:r>
            <a:endParaRPr lang="en-US" altLang="ja-JP" sz="2000" dirty="0">
              <a:solidFill>
                <a:schemeClr val="tx1"/>
              </a:solidFill>
            </a:endParaRPr>
          </a:p>
          <a:p>
            <a:endParaRPr lang="en-US" altLang="ja-JP" sz="2000" dirty="0">
              <a:solidFill>
                <a:schemeClr val="tx1"/>
              </a:solidFill>
            </a:endParaRPr>
          </a:p>
          <a:p>
            <a:r>
              <a:rPr lang="ja-JP" altLang="en-US" sz="2000" dirty="0">
                <a:solidFill>
                  <a:schemeClr val="tx1"/>
                </a:solidFill>
              </a:rPr>
              <a:t>本科目「</a:t>
            </a:r>
            <a:r>
              <a:rPr lang="en-US" altLang="ja-JP" sz="2000" dirty="0">
                <a:solidFill>
                  <a:schemeClr val="tx1"/>
                </a:solidFill>
              </a:rPr>
              <a:t>AI</a:t>
            </a:r>
            <a:r>
              <a:rPr lang="ja-JP" altLang="en-US" sz="2000" dirty="0">
                <a:solidFill>
                  <a:schemeClr val="tx1"/>
                </a:solidFill>
              </a:rPr>
              <a:t>リテラシー」では、現代の企業において広範囲な職務領域にて求められる</a:t>
            </a:r>
            <a:endParaRPr lang="en-US" altLang="ja-JP" sz="2000" dirty="0">
              <a:solidFill>
                <a:schemeClr val="tx1"/>
              </a:solidFill>
            </a:endParaRPr>
          </a:p>
          <a:p>
            <a:r>
              <a:rPr lang="ja-JP" altLang="en-US" sz="2000" b="1" u="sng" dirty="0">
                <a:solidFill>
                  <a:schemeClr val="accent1"/>
                </a:solidFill>
              </a:rPr>
              <a:t>・最新の</a:t>
            </a:r>
            <a:r>
              <a:rPr lang="en-US" altLang="ja-JP" sz="2000" b="1" u="sng" dirty="0">
                <a:solidFill>
                  <a:schemeClr val="accent1"/>
                </a:solidFill>
              </a:rPr>
              <a:t>AI/ICT</a:t>
            </a:r>
            <a:r>
              <a:rPr lang="ja-JP" altLang="en-US" sz="2000" b="1" u="sng" dirty="0">
                <a:solidFill>
                  <a:schemeClr val="accent1"/>
                </a:solidFill>
              </a:rPr>
              <a:t>に関する基本的な知識の習得</a:t>
            </a:r>
            <a:endParaRPr lang="en-US" altLang="ja-JP" sz="2000" dirty="0">
              <a:solidFill>
                <a:schemeClr val="accent1"/>
              </a:solidFill>
            </a:endParaRPr>
          </a:p>
          <a:p>
            <a:r>
              <a:rPr lang="ja-JP" altLang="en-US" sz="2000" b="1" u="sng" dirty="0">
                <a:solidFill>
                  <a:schemeClr val="accent1"/>
                </a:solidFill>
              </a:rPr>
              <a:t>・</a:t>
            </a:r>
            <a:r>
              <a:rPr lang="en-US" altLang="ja-JP" sz="2000" b="1" u="sng" dirty="0">
                <a:solidFill>
                  <a:schemeClr val="accent1"/>
                </a:solidFill>
              </a:rPr>
              <a:t>AI/ICT</a:t>
            </a:r>
            <a:r>
              <a:rPr lang="ja-JP" altLang="en-US" sz="2000" b="1" u="sng" dirty="0">
                <a:solidFill>
                  <a:schemeClr val="accent1"/>
                </a:solidFill>
              </a:rPr>
              <a:t>システムを実務で活用、実践できるスキルの獲得</a:t>
            </a:r>
            <a:endParaRPr lang="en-US" altLang="ja-JP" sz="2000" b="1" u="sng" dirty="0">
              <a:solidFill>
                <a:schemeClr val="accent1"/>
              </a:solidFill>
            </a:endParaRPr>
          </a:p>
          <a:p>
            <a:r>
              <a:rPr lang="ja-JP" altLang="en-US" sz="2000" dirty="0">
                <a:solidFill>
                  <a:schemeClr val="tx1"/>
                </a:solidFill>
              </a:rPr>
              <a:t>を目標とします</a:t>
            </a:r>
            <a:endParaRPr lang="en-US" altLang="ja-JP" sz="2000" dirty="0">
              <a:solidFill>
                <a:schemeClr val="tx1"/>
              </a:solidFill>
            </a:endParaRPr>
          </a:p>
          <a:p>
            <a:endParaRPr lang="ja-JP" altLang="en-US" sz="2000" dirty="0">
              <a:solidFill>
                <a:schemeClr val="tx1"/>
              </a:solidFill>
            </a:endParaRPr>
          </a:p>
          <a:p>
            <a:r>
              <a:rPr lang="en-US" altLang="ja-JP" sz="2000" dirty="0">
                <a:solidFill>
                  <a:schemeClr val="tx1"/>
                </a:solidFill>
              </a:rPr>
              <a:t>AI/ICT</a:t>
            </a:r>
            <a:r>
              <a:rPr lang="ja-JP" altLang="en-US" sz="2000" dirty="0">
                <a:solidFill>
                  <a:schemeClr val="tx1"/>
                </a:solidFill>
              </a:rPr>
              <a:t>システムを実務で活用できるスキルまで身につけることで、</a:t>
            </a:r>
            <a:endParaRPr lang="en-US" altLang="ja-JP" sz="2000" dirty="0">
              <a:solidFill>
                <a:schemeClr val="tx1"/>
              </a:solidFill>
            </a:endParaRPr>
          </a:p>
          <a:p>
            <a:r>
              <a:rPr lang="ja-JP" altLang="en-US" sz="2000" dirty="0">
                <a:solidFill>
                  <a:schemeClr val="tx1"/>
                </a:solidFill>
              </a:rPr>
              <a:t>就業先の企業において、将来的に</a:t>
            </a:r>
            <a:r>
              <a:rPr lang="en-US" altLang="ja-JP" sz="2000" dirty="0">
                <a:solidFill>
                  <a:schemeClr val="tx1"/>
                </a:solidFill>
              </a:rPr>
              <a:t>AI/ICT</a:t>
            </a:r>
            <a:r>
              <a:rPr lang="ja-JP" altLang="en-US" sz="2000" dirty="0">
                <a:solidFill>
                  <a:schemeClr val="tx1"/>
                </a:solidFill>
              </a:rPr>
              <a:t>を駆使した業務プロセスの見直しや業務改善、さらには手作業部分と業務全体の調整を図ることのできる人材を目指して受講してほしいと考えます</a:t>
            </a:r>
          </a:p>
        </p:txBody>
      </p:sp>
      <p:sp>
        <p:nvSpPr>
          <p:cNvPr id="5" name="コンテンツ プレースホルダー 1"/>
          <p:cNvSpPr txBox="1">
            <a:spLocks/>
          </p:cNvSpPr>
          <p:nvPr/>
        </p:nvSpPr>
        <p:spPr>
          <a:xfrm>
            <a:off x="340745" y="839321"/>
            <a:ext cx="5478164" cy="693916"/>
          </a:xfrm>
          <a:prstGeom prst="rect">
            <a:avLst/>
          </a:prstGeom>
        </p:spPr>
        <p:txBody>
          <a:bodyPr/>
          <a:lstStyle>
            <a:lvl1pPr marL="0" indent="0" algn="l" defTabSz="457200" rtl="0" eaLnBrk="1" latinLnBrk="0" hangingPunct="1">
              <a:spcBef>
                <a:spcPct val="20000"/>
              </a:spcBef>
              <a:buClr>
                <a:schemeClr val="accent3">
                  <a:lumMod val="50000"/>
                </a:schemeClr>
              </a:buClr>
              <a:buFont typeface="Wingdings" panose="05000000000000000000" pitchFamily="2" charset="2"/>
              <a:buNone/>
              <a:defRPr kumimoji="1" sz="2400" b="0" i="0" kern="1200">
                <a:solidFill>
                  <a:schemeClr val="tx1"/>
                </a:solidFill>
                <a:latin typeface="メイリオ"/>
                <a:ea typeface="メイリオ"/>
                <a:cs typeface="メイリオ"/>
              </a:defRPr>
            </a:lvl1pPr>
            <a:lvl2pPr marL="7429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800" b="0" i="0" kern="1200">
                <a:solidFill>
                  <a:schemeClr val="tx1">
                    <a:lumMod val="85000"/>
                    <a:lumOff val="15000"/>
                  </a:schemeClr>
                </a:solidFill>
                <a:latin typeface="メイリオ"/>
                <a:ea typeface="メイリオ"/>
                <a:cs typeface="メイリオ"/>
              </a:defRPr>
            </a:lvl2pPr>
            <a:lvl3pPr marL="12001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600" b="0" i="0" kern="1200">
                <a:solidFill>
                  <a:srgbClr val="404040"/>
                </a:solidFill>
                <a:latin typeface="メイリオ"/>
                <a:ea typeface="メイリオ"/>
                <a:cs typeface="メイリオ"/>
              </a:defRPr>
            </a:lvl3pPr>
            <a:lvl4pPr marL="16573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400" b="0" i="0" kern="1200">
                <a:solidFill>
                  <a:srgbClr val="404040"/>
                </a:solidFill>
                <a:latin typeface="メイリオ"/>
                <a:ea typeface="メイリオ"/>
                <a:cs typeface="メイリオ"/>
              </a:defRPr>
            </a:lvl4pPr>
            <a:lvl5pPr marL="1828800" indent="0" algn="l" defTabSz="457200" rtl="0" eaLnBrk="1" latinLnBrk="0" hangingPunct="1">
              <a:spcBef>
                <a:spcPct val="20000"/>
              </a:spcBef>
              <a:buFont typeface="Arial"/>
              <a:buNone/>
              <a:defRPr kumimoji="1" sz="1800" b="0" i="0" kern="1200">
                <a:solidFill>
                  <a:srgbClr val="404040"/>
                </a:solidFill>
                <a:latin typeface="メイリオ"/>
                <a:ea typeface="メイリオ"/>
                <a:cs typeface="メイリオ"/>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marL="342900" indent="-342900">
              <a:buFont typeface="Wingdings" panose="05000000000000000000" pitchFamily="2" charset="2"/>
              <a:buChar char="l"/>
            </a:pPr>
            <a:r>
              <a:rPr lang="ja-JP" altLang="en-US" dirty="0">
                <a:latin typeface="+mj-ea"/>
                <a:ea typeface="+mj-ea"/>
              </a:rPr>
              <a:t>到達目標</a:t>
            </a:r>
          </a:p>
        </p:txBody>
      </p:sp>
    </p:spTree>
    <p:extLst>
      <p:ext uri="{BB962C8B-B14F-4D97-AF65-F5344CB8AC3E}">
        <p14:creationId xmlns:p14="http://schemas.microsoft.com/office/powerpoint/2010/main" val="3433993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en-US" altLang="ja-JP" dirty="0"/>
              <a:t>AI</a:t>
            </a:r>
            <a:r>
              <a:rPr kumimoji="1" lang="ja-JP" altLang="en-US" dirty="0"/>
              <a:t>リテラシー　概要</a:t>
            </a:r>
          </a:p>
        </p:txBody>
      </p:sp>
      <p:sp>
        <p:nvSpPr>
          <p:cNvPr id="6" name="コンテンツ プレースホルダー 1"/>
          <p:cNvSpPr txBox="1">
            <a:spLocks/>
          </p:cNvSpPr>
          <p:nvPr/>
        </p:nvSpPr>
        <p:spPr>
          <a:xfrm>
            <a:off x="340744" y="771872"/>
            <a:ext cx="7181489" cy="693916"/>
          </a:xfrm>
          <a:prstGeom prst="rect">
            <a:avLst/>
          </a:prstGeom>
        </p:spPr>
        <p:txBody>
          <a:bodyPr/>
          <a:lstStyle>
            <a:lvl1pPr marL="0" indent="0" algn="l" defTabSz="457200" rtl="0" eaLnBrk="1" latinLnBrk="0" hangingPunct="1">
              <a:spcBef>
                <a:spcPct val="20000"/>
              </a:spcBef>
              <a:buClr>
                <a:schemeClr val="accent3">
                  <a:lumMod val="50000"/>
                </a:schemeClr>
              </a:buClr>
              <a:buFont typeface="Wingdings" panose="05000000000000000000" pitchFamily="2" charset="2"/>
              <a:buNone/>
              <a:defRPr kumimoji="1" sz="2400" b="0" i="0" kern="1200">
                <a:solidFill>
                  <a:schemeClr val="tx1"/>
                </a:solidFill>
                <a:latin typeface="メイリオ"/>
                <a:ea typeface="メイリオ"/>
                <a:cs typeface="メイリオ"/>
              </a:defRPr>
            </a:lvl1pPr>
            <a:lvl2pPr marL="7429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800" b="0" i="0" kern="1200">
                <a:solidFill>
                  <a:schemeClr val="tx1">
                    <a:lumMod val="85000"/>
                    <a:lumOff val="15000"/>
                  </a:schemeClr>
                </a:solidFill>
                <a:latin typeface="メイリオ"/>
                <a:ea typeface="メイリオ"/>
                <a:cs typeface="メイリオ"/>
              </a:defRPr>
            </a:lvl2pPr>
            <a:lvl3pPr marL="12001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600" b="0" i="0" kern="1200">
                <a:solidFill>
                  <a:srgbClr val="404040"/>
                </a:solidFill>
                <a:latin typeface="メイリオ"/>
                <a:ea typeface="メイリオ"/>
                <a:cs typeface="メイリオ"/>
              </a:defRPr>
            </a:lvl3pPr>
            <a:lvl4pPr marL="16573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400" b="0" i="0" kern="1200">
                <a:solidFill>
                  <a:srgbClr val="404040"/>
                </a:solidFill>
                <a:latin typeface="メイリオ"/>
                <a:ea typeface="メイリオ"/>
                <a:cs typeface="メイリオ"/>
              </a:defRPr>
            </a:lvl4pPr>
            <a:lvl5pPr marL="1828800" indent="0" algn="l" defTabSz="457200" rtl="0" eaLnBrk="1" latinLnBrk="0" hangingPunct="1">
              <a:spcBef>
                <a:spcPct val="20000"/>
              </a:spcBef>
              <a:buFont typeface="Arial"/>
              <a:buNone/>
              <a:defRPr kumimoji="1" sz="1800" b="0" i="0" kern="1200">
                <a:solidFill>
                  <a:srgbClr val="404040"/>
                </a:solidFill>
                <a:latin typeface="メイリオ"/>
                <a:ea typeface="メイリオ"/>
                <a:cs typeface="メイリオ"/>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marL="342900" indent="-342900">
              <a:buFont typeface="Arial" panose="020B0604020202020204" pitchFamily="34" charset="0"/>
              <a:buChar char="•"/>
            </a:pPr>
            <a:r>
              <a:rPr lang="ja-JP" altLang="en-US" sz="2000" dirty="0">
                <a:latin typeface="+mj-ea"/>
              </a:rPr>
              <a:t>授業形態は、</a:t>
            </a:r>
            <a:r>
              <a:rPr lang="en-US" altLang="ja-JP" sz="2000" dirty="0">
                <a:latin typeface="+mj-ea"/>
              </a:rPr>
              <a:t>e-</a:t>
            </a:r>
            <a:r>
              <a:rPr lang="ja-JP" altLang="en-US" sz="2000" dirty="0">
                <a:latin typeface="+mj-ea"/>
              </a:rPr>
              <a:t>ラーニングとなります</a:t>
            </a:r>
            <a:endParaRPr lang="en-US" altLang="ja-JP" sz="2000" dirty="0">
              <a:latin typeface="+mj-ea"/>
              <a:ea typeface="+mj-ea"/>
            </a:endParaRPr>
          </a:p>
          <a:p>
            <a:pPr marL="342900" indent="-342900">
              <a:buFont typeface="Arial" panose="020B0604020202020204" pitchFamily="34" charset="0"/>
              <a:buChar char="•"/>
            </a:pPr>
            <a:r>
              <a:rPr lang="ja-JP" altLang="en-US" sz="2000" dirty="0">
                <a:latin typeface="+mj-ea"/>
                <a:ea typeface="+mj-ea"/>
              </a:rPr>
              <a:t>計１２回開催します</a:t>
            </a:r>
            <a:endParaRPr lang="en-US" altLang="ja-JP" sz="2000" dirty="0">
              <a:latin typeface="+mj-ea"/>
              <a:ea typeface="+mj-ea"/>
            </a:endParaRPr>
          </a:p>
        </p:txBody>
      </p:sp>
      <p:graphicFrame>
        <p:nvGraphicFramePr>
          <p:cNvPr id="7" name="表 6"/>
          <p:cNvGraphicFramePr>
            <a:graphicFrameLocks noGrp="1"/>
          </p:cNvGraphicFramePr>
          <p:nvPr>
            <p:extLst>
              <p:ext uri="{D42A27DB-BD31-4B8C-83A1-F6EECF244321}">
                <p14:modId xmlns:p14="http://schemas.microsoft.com/office/powerpoint/2010/main" val="4076405567"/>
              </p:ext>
            </p:extLst>
          </p:nvPr>
        </p:nvGraphicFramePr>
        <p:xfrm>
          <a:off x="246269" y="1792849"/>
          <a:ext cx="8651462" cy="4358640"/>
        </p:xfrm>
        <a:graphic>
          <a:graphicData uri="http://schemas.openxmlformats.org/drawingml/2006/table">
            <a:tbl>
              <a:tblPr firstRow="1" bandRow="1">
                <a:tableStyleId>{5C22544A-7EE6-4342-B048-85BDC9FD1C3A}</a:tableStyleId>
              </a:tblPr>
              <a:tblGrid>
                <a:gridCol w="567055">
                  <a:extLst>
                    <a:ext uri="{9D8B030D-6E8A-4147-A177-3AD203B41FA5}">
                      <a16:colId xmlns:a16="http://schemas.microsoft.com/office/drawing/2014/main" xmlns="" val="2904047441"/>
                    </a:ext>
                  </a:extLst>
                </a:gridCol>
                <a:gridCol w="5948753">
                  <a:extLst>
                    <a:ext uri="{9D8B030D-6E8A-4147-A177-3AD203B41FA5}">
                      <a16:colId xmlns:a16="http://schemas.microsoft.com/office/drawing/2014/main" xmlns="" val="1261446937"/>
                    </a:ext>
                  </a:extLst>
                </a:gridCol>
                <a:gridCol w="2135654">
                  <a:extLst>
                    <a:ext uri="{9D8B030D-6E8A-4147-A177-3AD203B41FA5}">
                      <a16:colId xmlns:a16="http://schemas.microsoft.com/office/drawing/2014/main" xmlns="" val="322255843"/>
                    </a:ext>
                  </a:extLst>
                </a:gridCol>
              </a:tblGrid>
              <a:tr h="0">
                <a:tc>
                  <a:txBody>
                    <a:bodyPr/>
                    <a:lstStyle/>
                    <a:p>
                      <a:pPr algn="ctr"/>
                      <a:r>
                        <a:rPr kumimoji="1" lang="en-US" altLang="ja-JP" sz="1600" dirty="0"/>
                        <a:t>No</a:t>
                      </a:r>
                      <a:endParaRPr kumimoji="1" lang="ja-JP" altLang="en-US" sz="1600" dirty="0"/>
                    </a:p>
                  </a:txBody>
                  <a:tcPr/>
                </a:tc>
                <a:tc>
                  <a:txBody>
                    <a:bodyPr/>
                    <a:lstStyle/>
                    <a:p>
                      <a:pPr algn="ctr"/>
                      <a:r>
                        <a:rPr kumimoji="1" lang="ja-JP" altLang="en-US" sz="1600" dirty="0"/>
                        <a:t>授業概要</a:t>
                      </a:r>
                    </a:p>
                  </a:txBody>
                  <a:tcPr/>
                </a:tc>
                <a:tc>
                  <a:txBody>
                    <a:bodyPr/>
                    <a:lstStyle/>
                    <a:p>
                      <a:pPr algn="ctr"/>
                      <a:r>
                        <a:rPr kumimoji="1" lang="ja-JP" altLang="en-US" sz="1600" dirty="0"/>
                        <a:t>講師</a:t>
                      </a:r>
                    </a:p>
                  </a:txBody>
                  <a:tcPr/>
                </a:tc>
                <a:extLst>
                  <a:ext uri="{0D108BD9-81ED-4DB2-BD59-A6C34878D82A}">
                    <a16:rowId xmlns:a16="http://schemas.microsoft.com/office/drawing/2014/main" xmlns="" val="1688276906"/>
                  </a:ext>
                </a:extLst>
              </a:tr>
              <a:tr h="0">
                <a:tc>
                  <a:txBody>
                    <a:bodyPr/>
                    <a:lstStyle/>
                    <a:p>
                      <a:pPr algn="ctr"/>
                      <a:r>
                        <a:rPr kumimoji="1" lang="en-US" altLang="ja-JP" sz="1600" dirty="0">
                          <a:solidFill>
                            <a:schemeClr val="tx1">
                              <a:lumMod val="75000"/>
                              <a:lumOff val="25000"/>
                            </a:schemeClr>
                          </a:solidFill>
                        </a:rPr>
                        <a:t>1</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a:t>
                      </a:r>
                      <a:r>
                        <a:rPr kumimoji="1" lang="ja-JP" altLang="en-US" sz="1600" b="1" dirty="0">
                          <a:solidFill>
                            <a:schemeClr val="tx1">
                              <a:lumMod val="75000"/>
                              <a:lumOff val="25000"/>
                            </a:schemeClr>
                          </a:solidFill>
                        </a:rPr>
                        <a:t>が変える社会</a:t>
                      </a:r>
                    </a:p>
                  </a:txBody>
                  <a:tcPr/>
                </a:tc>
                <a:tc>
                  <a:txBody>
                    <a:bodyPr/>
                    <a:lstStyle/>
                    <a:p>
                      <a:pPr algn="ctr"/>
                      <a:r>
                        <a:rPr kumimoji="1" lang="en-US" altLang="ja-JP" sz="1600" dirty="0">
                          <a:solidFill>
                            <a:schemeClr val="tx1">
                              <a:lumMod val="75000"/>
                              <a:lumOff val="25000"/>
                            </a:schemeClr>
                          </a:solidFill>
                        </a:rPr>
                        <a:t>NTT</a:t>
                      </a:r>
                      <a:r>
                        <a:rPr kumimoji="1" lang="ja-JP" altLang="en-US" sz="1600" dirty="0">
                          <a:solidFill>
                            <a:schemeClr val="tx1">
                              <a:lumMod val="75000"/>
                              <a:lumOff val="25000"/>
                            </a:schemeClr>
                          </a:solidFill>
                        </a:rPr>
                        <a:t>西日本</a:t>
                      </a:r>
                    </a:p>
                  </a:txBody>
                  <a:tcPr anchor="ctr"/>
                </a:tc>
                <a:extLst>
                  <a:ext uri="{0D108BD9-81ED-4DB2-BD59-A6C34878D82A}">
                    <a16:rowId xmlns:a16="http://schemas.microsoft.com/office/drawing/2014/main" xmlns="" val="3221468820"/>
                  </a:ext>
                </a:extLst>
              </a:tr>
              <a:tr h="0">
                <a:tc>
                  <a:txBody>
                    <a:bodyPr/>
                    <a:lstStyle/>
                    <a:p>
                      <a:pPr algn="ctr"/>
                      <a:r>
                        <a:rPr kumimoji="1" lang="en-US" altLang="ja-JP" sz="1600" dirty="0">
                          <a:solidFill>
                            <a:schemeClr val="tx1">
                              <a:lumMod val="75000"/>
                              <a:lumOff val="25000"/>
                            </a:schemeClr>
                          </a:solidFill>
                        </a:rPr>
                        <a:t>2</a:t>
                      </a:r>
                      <a:endParaRPr kumimoji="1" lang="ja-JP" altLang="en-US" sz="1600" dirty="0">
                        <a:solidFill>
                          <a:schemeClr val="tx1">
                            <a:lumMod val="75000"/>
                            <a:lumOff val="25000"/>
                          </a:schemeClr>
                        </a:solidFill>
                      </a:endParaRPr>
                    </a:p>
                  </a:txBody>
                  <a:tcPr/>
                </a:tc>
                <a:tc>
                  <a:txBody>
                    <a:bodyPr/>
                    <a:lstStyle/>
                    <a:p>
                      <a:pPr algn="l"/>
                      <a:r>
                        <a:rPr kumimoji="1" lang="ja-JP" altLang="en-US" sz="1600" b="1" dirty="0">
                          <a:solidFill>
                            <a:schemeClr val="tx1">
                              <a:lumMod val="75000"/>
                              <a:lumOff val="25000"/>
                            </a:schemeClr>
                          </a:solidFill>
                        </a:rPr>
                        <a:t>働き方改革と</a:t>
                      </a:r>
                      <a:r>
                        <a:rPr kumimoji="1" lang="en-US" altLang="ja-JP" sz="1600" b="1" dirty="0">
                          <a:solidFill>
                            <a:schemeClr val="tx1">
                              <a:lumMod val="75000"/>
                              <a:lumOff val="25000"/>
                            </a:schemeClr>
                          </a:solidFill>
                        </a:rPr>
                        <a:t>DX</a:t>
                      </a:r>
                      <a:endParaRPr kumimoji="1" lang="ja-JP" altLang="en-US" sz="1600" b="1" dirty="0">
                        <a:solidFill>
                          <a:schemeClr val="tx1">
                            <a:lumMod val="75000"/>
                            <a:lumOff val="25000"/>
                          </a:schemeClr>
                        </a:solidFill>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3178709493"/>
                  </a:ext>
                </a:extLst>
              </a:tr>
              <a:tr h="0">
                <a:tc>
                  <a:txBody>
                    <a:bodyPr/>
                    <a:lstStyle/>
                    <a:p>
                      <a:pPr algn="ctr"/>
                      <a:r>
                        <a:rPr kumimoji="1" lang="en-US" altLang="ja-JP" sz="1600" dirty="0">
                          <a:solidFill>
                            <a:schemeClr val="tx1">
                              <a:lumMod val="75000"/>
                              <a:lumOff val="25000"/>
                            </a:schemeClr>
                          </a:solidFill>
                        </a:rPr>
                        <a:t>3</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a:t>
                      </a:r>
                      <a:r>
                        <a:rPr kumimoji="1" lang="ja-JP" altLang="en-US" sz="1600" b="1" dirty="0">
                          <a:solidFill>
                            <a:schemeClr val="tx1">
                              <a:lumMod val="75000"/>
                              <a:lumOff val="25000"/>
                            </a:schemeClr>
                          </a:solidFill>
                        </a:rPr>
                        <a:t>基礎知識</a:t>
                      </a:r>
                      <a:r>
                        <a:rPr kumimoji="1" lang="en-US" altLang="ja-JP" sz="1600" b="1" dirty="0">
                          <a:solidFill>
                            <a:schemeClr val="tx1">
                              <a:lumMod val="75000"/>
                              <a:lumOff val="25000"/>
                            </a:schemeClr>
                          </a:solidFill>
                        </a:rPr>
                        <a:t>(1)</a:t>
                      </a:r>
                      <a:endParaRPr kumimoji="1" lang="ja-JP" altLang="en-US" sz="1600" b="1" dirty="0">
                        <a:solidFill>
                          <a:schemeClr val="tx1">
                            <a:lumMod val="75000"/>
                            <a:lumOff val="25000"/>
                          </a:schemeClr>
                        </a:solidFill>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453956153"/>
                  </a:ext>
                </a:extLst>
              </a:tr>
              <a:tr h="0">
                <a:tc>
                  <a:txBody>
                    <a:bodyPr/>
                    <a:lstStyle/>
                    <a:p>
                      <a:pPr algn="ctr"/>
                      <a:r>
                        <a:rPr kumimoji="1" lang="en-US" altLang="ja-JP" sz="1600" dirty="0">
                          <a:solidFill>
                            <a:schemeClr val="tx1">
                              <a:lumMod val="75000"/>
                              <a:lumOff val="25000"/>
                            </a:schemeClr>
                          </a:solidFill>
                        </a:rPr>
                        <a:t>4</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a:t>
                      </a:r>
                      <a:r>
                        <a:rPr kumimoji="1" lang="ja-JP" altLang="en-US" sz="1600" b="1" dirty="0">
                          <a:solidFill>
                            <a:schemeClr val="tx1">
                              <a:lumMod val="75000"/>
                              <a:lumOff val="25000"/>
                            </a:schemeClr>
                          </a:solidFill>
                        </a:rPr>
                        <a:t>基礎知識</a:t>
                      </a:r>
                      <a:r>
                        <a:rPr kumimoji="1" lang="en-US" altLang="ja-JP" sz="1600" b="1" dirty="0">
                          <a:solidFill>
                            <a:schemeClr val="tx1">
                              <a:lumMod val="75000"/>
                              <a:lumOff val="25000"/>
                            </a:schemeClr>
                          </a:solidFill>
                        </a:rPr>
                        <a:t>(2)</a:t>
                      </a:r>
                      <a:endParaRPr kumimoji="1" lang="ja-JP" altLang="en-US" sz="1600" b="1" dirty="0">
                        <a:solidFill>
                          <a:schemeClr val="tx1">
                            <a:lumMod val="75000"/>
                            <a:lumOff val="25000"/>
                          </a:schemeClr>
                        </a:solidFill>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1906187670"/>
                  </a:ext>
                </a:extLst>
              </a:tr>
              <a:tr h="0">
                <a:tc>
                  <a:txBody>
                    <a:bodyPr/>
                    <a:lstStyle/>
                    <a:p>
                      <a:pPr algn="ctr"/>
                      <a:r>
                        <a:rPr kumimoji="1" lang="en-US" altLang="ja-JP" sz="1600" dirty="0">
                          <a:solidFill>
                            <a:schemeClr val="tx1">
                              <a:lumMod val="75000"/>
                              <a:lumOff val="25000"/>
                            </a:schemeClr>
                          </a:solidFill>
                        </a:rPr>
                        <a:t>5</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関連 基礎知識</a:t>
                      </a:r>
                      <a:r>
                        <a:rPr kumimoji="1" lang="en-US" altLang="ja-JP" sz="1600" b="1" dirty="0">
                          <a:solidFill>
                            <a:schemeClr val="tx1">
                              <a:lumMod val="75000"/>
                              <a:lumOff val="25000"/>
                            </a:schemeClr>
                          </a:solidFill>
                        </a:rPr>
                        <a:t>(1)</a:t>
                      </a:r>
                      <a:r>
                        <a:rPr kumimoji="1" lang="ja-JP" altLang="en-US" sz="1600" b="1" dirty="0">
                          <a:solidFill>
                            <a:schemeClr val="tx1">
                              <a:lumMod val="75000"/>
                              <a:lumOff val="25000"/>
                            </a:schemeClr>
                          </a:solidFill>
                        </a:rPr>
                        <a:t>　</a:t>
                      </a:r>
                      <a:r>
                        <a:rPr kumimoji="1" lang="en-US" altLang="ja-JP" sz="1600" b="1" dirty="0" err="1">
                          <a:solidFill>
                            <a:schemeClr val="tx1">
                              <a:lumMod val="75000"/>
                              <a:lumOff val="25000"/>
                            </a:schemeClr>
                          </a:solidFill>
                        </a:rPr>
                        <a:t>IoT</a:t>
                      </a:r>
                      <a:r>
                        <a:rPr kumimoji="1" lang="en-US" altLang="ja-JP" sz="1600" b="1" dirty="0">
                          <a:solidFill>
                            <a:schemeClr val="tx1">
                              <a:lumMod val="75000"/>
                              <a:lumOff val="25000"/>
                            </a:schemeClr>
                          </a:solidFill>
                        </a:rPr>
                        <a:t>/</a:t>
                      </a:r>
                      <a:r>
                        <a:rPr kumimoji="1" lang="ja-JP" altLang="en-US" sz="1600" b="1" dirty="0">
                          <a:solidFill>
                            <a:schemeClr val="tx1">
                              <a:lumMod val="75000"/>
                              <a:lumOff val="25000"/>
                            </a:schemeClr>
                          </a:solidFill>
                        </a:rPr>
                        <a:t>クラウド</a:t>
                      </a:r>
                      <a:r>
                        <a:rPr kumimoji="1" lang="en-US" altLang="ja-JP" sz="1600" b="1" dirty="0">
                          <a:solidFill>
                            <a:schemeClr val="tx1">
                              <a:lumMod val="75000"/>
                              <a:lumOff val="25000"/>
                            </a:schemeClr>
                          </a:solidFill>
                        </a:rPr>
                        <a:t>/5G</a:t>
                      </a:r>
                      <a:endParaRPr kumimoji="1" lang="ja-JP" altLang="en-US" sz="1600" b="1" dirty="0">
                        <a:solidFill>
                          <a:schemeClr val="tx1">
                            <a:lumMod val="75000"/>
                            <a:lumOff val="25000"/>
                          </a:schemeClr>
                        </a:solidFill>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1681188941"/>
                  </a:ext>
                </a:extLst>
              </a:tr>
              <a:tr h="0">
                <a:tc>
                  <a:txBody>
                    <a:bodyPr/>
                    <a:lstStyle/>
                    <a:p>
                      <a:pPr algn="ctr"/>
                      <a:r>
                        <a:rPr kumimoji="1" lang="en-US" altLang="ja-JP" sz="1600" dirty="0">
                          <a:solidFill>
                            <a:schemeClr val="tx1">
                              <a:lumMod val="75000"/>
                              <a:lumOff val="25000"/>
                            </a:schemeClr>
                          </a:solidFill>
                        </a:rPr>
                        <a:t>6</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関連 基礎知識</a:t>
                      </a:r>
                      <a:r>
                        <a:rPr kumimoji="1" lang="en-US" altLang="ja-JP" sz="1600" b="1" dirty="0">
                          <a:solidFill>
                            <a:schemeClr val="tx1">
                              <a:lumMod val="75000"/>
                              <a:lumOff val="25000"/>
                            </a:schemeClr>
                          </a:solidFill>
                        </a:rPr>
                        <a:t>(2)</a:t>
                      </a:r>
                      <a:r>
                        <a:rPr kumimoji="1" lang="ja-JP" altLang="en-US" sz="1600" b="1" dirty="0">
                          <a:solidFill>
                            <a:schemeClr val="tx1">
                              <a:lumMod val="75000"/>
                              <a:lumOff val="25000"/>
                            </a:schemeClr>
                          </a:solidFill>
                        </a:rPr>
                        <a:t>　情報セキュリティ①</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ラーニングシステムズ</a:t>
                      </a:r>
                    </a:p>
                  </a:txBody>
                  <a:tcPr anchor="ctr"/>
                </a:tc>
                <a:extLst>
                  <a:ext uri="{0D108BD9-81ED-4DB2-BD59-A6C34878D82A}">
                    <a16:rowId xmlns:a16="http://schemas.microsoft.com/office/drawing/2014/main" xmlns="" val="320031005"/>
                  </a:ext>
                </a:extLst>
              </a:tr>
              <a:tr h="0">
                <a:tc>
                  <a:txBody>
                    <a:bodyPr/>
                    <a:lstStyle/>
                    <a:p>
                      <a:pPr algn="ctr"/>
                      <a:r>
                        <a:rPr kumimoji="1" lang="en-US" altLang="ja-JP" sz="1600" dirty="0">
                          <a:solidFill>
                            <a:schemeClr val="tx1">
                              <a:lumMod val="75000"/>
                              <a:lumOff val="25000"/>
                            </a:schemeClr>
                          </a:solidFill>
                        </a:rPr>
                        <a:t>7</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関連 基礎知識</a:t>
                      </a:r>
                      <a:r>
                        <a:rPr kumimoji="1" lang="en-US" altLang="ja-JP" sz="1600" b="1" dirty="0">
                          <a:solidFill>
                            <a:schemeClr val="tx1">
                              <a:lumMod val="75000"/>
                              <a:lumOff val="25000"/>
                            </a:schemeClr>
                          </a:solidFill>
                        </a:rPr>
                        <a:t>(3)</a:t>
                      </a:r>
                      <a:r>
                        <a:rPr kumimoji="1" lang="ja-JP" altLang="en-US" sz="1600" b="1" dirty="0">
                          <a:solidFill>
                            <a:schemeClr val="tx1">
                              <a:lumMod val="75000"/>
                              <a:lumOff val="25000"/>
                            </a:schemeClr>
                          </a:solidFill>
                        </a:rPr>
                        <a:t>　情報セキュリティ②</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ラーニングシステムズ</a:t>
                      </a:r>
                    </a:p>
                  </a:txBody>
                  <a:tcPr anchor="ctr"/>
                </a:tc>
                <a:extLst>
                  <a:ext uri="{0D108BD9-81ED-4DB2-BD59-A6C34878D82A}">
                    <a16:rowId xmlns:a16="http://schemas.microsoft.com/office/drawing/2014/main" xmlns="" val="1013665032"/>
                  </a:ext>
                </a:extLst>
              </a:tr>
              <a:tr h="0">
                <a:tc>
                  <a:txBody>
                    <a:bodyPr/>
                    <a:lstStyle/>
                    <a:p>
                      <a:pPr algn="ctr"/>
                      <a:r>
                        <a:rPr kumimoji="1" lang="en-US" altLang="ja-JP" sz="1600" dirty="0">
                          <a:solidFill>
                            <a:schemeClr val="tx1">
                              <a:lumMod val="75000"/>
                              <a:lumOff val="25000"/>
                            </a:schemeClr>
                          </a:solidFill>
                        </a:rPr>
                        <a:t>8</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システムの活用実践</a:t>
                      </a:r>
                      <a:r>
                        <a:rPr kumimoji="1" lang="en-US" altLang="ja-JP" sz="1600" b="1" dirty="0">
                          <a:solidFill>
                            <a:schemeClr val="tx1">
                              <a:lumMod val="75000"/>
                              <a:lumOff val="25000"/>
                            </a:schemeClr>
                          </a:solidFill>
                        </a:rPr>
                        <a:t>(1)</a:t>
                      </a:r>
                      <a:r>
                        <a:rPr kumimoji="1" lang="ja-JP" altLang="en-US" sz="1600" b="1" dirty="0">
                          <a:solidFill>
                            <a:schemeClr val="tx1">
                              <a:lumMod val="75000"/>
                              <a:lumOff val="25000"/>
                            </a:schemeClr>
                          </a:solidFill>
                        </a:rPr>
                        <a:t>　テレワーク</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1062279"/>
                  </a:ext>
                </a:extLst>
              </a:tr>
              <a:tr h="0">
                <a:tc>
                  <a:txBody>
                    <a:bodyPr/>
                    <a:lstStyle/>
                    <a:p>
                      <a:pPr algn="ctr"/>
                      <a:r>
                        <a:rPr kumimoji="1" lang="en-US" altLang="ja-JP" sz="1600" dirty="0">
                          <a:solidFill>
                            <a:schemeClr val="tx1">
                              <a:lumMod val="75000"/>
                              <a:lumOff val="25000"/>
                            </a:schemeClr>
                          </a:solidFill>
                        </a:rPr>
                        <a:t>9</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システムの活用実践</a:t>
                      </a:r>
                      <a:r>
                        <a:rPr kumimoji="1" lang="en-US" altLang="ja-JP" sz="1600" b="1" dirty="0">
                          <a:solidFill>
                            <a:schemeClr val="tx1">
                              <a:lumMod val="75000"/>
                              <a:lumOff val="25000"/>
                            </a:schemeClr>
                          </a:solidFill>
                        </a:rPr>
                        <a:t>(2)</a:t>
                      </a:r>
                      <a:r>
                        <a:rPr kumimoji="1" lang="ja-JP" altLang="en-US" sz="1600" b="1" dirty="0">
                          <a:solidFill>
                            <a:schemeClr val="tx1">
                              <a:lumMod val="75000"/>
                              <a:lumOff val="25000"/>
                            </a:schemeClr>
                          </a:solidFill>
                        </a:rPr>
                        <a:t>　コミュニケーションツール①</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3695454312"/>
                  </a:ext>
                </a:extLst>
              </a:tr>
              <a:tr h="0">
                <a:tc>
                  <a:txBody>
                    <a:bodyPr/>
                    <a:lstStyle/>
                    <a:p>
                      <a:pPr algn="ctr"/>
                      <a:r>
                        <a:rPr kumimoji="1" lang="en-US" altLang="ja-JP" sz="1600" dirty="0">
                          <a:solidFill>
                            <a:schemeClr val="tx1">
                              <a:lumMod val="75000"/>
                              <a:lumOff val="25000"/>
                            </a:schemeClr>
                          </a:solidFill>
                        </a:rPr>
                        <a:t>10</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システムの活用実践</a:t>
                      </a:r>
                      <a:r>
                        <a:rPr kumimoji="1" lang="en-US" altLang="ja-JP" sz="1600" b="1" dirty="0">
                          <a:solidFill>
                            <a:schemeClr val="tx1">
                              <a:lumMod val="75000"/>
                              <a:lumOff val="25000"/>
                            </a:schemeClr>
                          </a:solidFill>
                        </a:rPr>
                        <a:t>(3)</a:t>
                      </a:r>
                      <a:r>
                        <a:rPr kumimoji="1" lang="ja-JP" altLang="en-US" sz="1600" b="1" dirty="0">
                          <a:solidFill>
                            <a:schemeClr val="tx1">
                              <a:lumMod val="75000"/>
                              <a:lumOff val="25000"/>
                            </a:schemeClr>
                          </a:solidFill>
                        </a:rPr>
                        <a:t>　コミュニケーションツール②</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2798683845"/>
                  </a:ext>
                </a:extLst>
              </a:tr>
              <a:tr h="0">
                <a:tc>
                  <a:txBody>
                    <a:bodyPr/>
                    <a:lstStyle/>
                    <a:p>
                      <a:pPr algn="ctr"/>
                      <a:r>
                        <a:rPr kumimoji="1" lang="en-US" altLang="ja-JP" sz="1600" dirty="0">
                          <a:solidFill>
                            <a:schemeClr val="tx1">
                              <a:lumMod val="75000"/>
                              <a:lumOff val="25000"/>
                            </a:schemeClr>
                          </a:solidFill>
                        </a:rPr>
                        <a:t>11</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システムの活用実践</a:t>
                      </a:r>
                      <a:r>
                        <a:rPr kumimoji="1" lang="en-US" altLang="ja-JP" sz="1600" b="1" dirty="0">
                          <a:solidFill>
                            <a:schemeClr val="tx1">
                              <a:lumMod val="75000"/>
                              <a:lumOff val="25000"/>
                            </a:schemeClr>
                          </a:solidFill>
                        </a:rPr>
                        <a:t>(4)</a:t>
                      </a:r>
                      <a:r>
                        <a:rPr kumimoji="1" lang="ja-JP" altLang="en-US" sz="1600" b="1" dirty="0">
                          <a:solidFill>
                            <a:schemeClr val="tx1">
                              <a:lumMod val="75000"/>
                              <a:lumOff val="25000"/>
                            </a:schemeClr>
                          </a:solidFill>
                        </a:rPr>
                        <a:t>　業務サポートシステム</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2119099546"/>
                  </a:ext>
                </a:extLst>
              </a:tr>
              <a:tr h="0">
                <a:tc>
                  <a:txBody>
                    <a:bodyPr/>
                    <a:lstStyle/>
                    <a:p>
                      <a:pPr algn="ctr"/>
                      <a:r>
                        <a:rPr kumimoji="1" lang="en-US" altLang="ja-JP" sz="1600" dirty="0">
                          <a:solidFill>
                            <a:schemeClr val="tx1">
                              <a:lumMod val="75000"/>
                              <a:lumOff val="25000"/>
                            </a:schemeClr>
                          </a:solidFill>
                        </a:rPr>
                        <a:t>12</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システムの活用実践</a:t>
                      </a:r>
                      <a:r>
                        <a:rPr kumimoji="1" lang="en-US" altLang="ja-JP" sz="1600" b="1" dirty="0">
                          <a:solidFill>
                            <a:schemeClr val="tx1">
                              <a:lumMod val="75000"/>
                              <a:lumOff val="25000"/>
                            </a:schemeClr>
                          </a:solidFill>
                        </a:rPr>
                        <a:t>(5)</a:t>
                      </a:r>
                      <a:r>
                        <a:rPr kumimoji="1" lang="ja-JP" altLang="en-US" sz="1600" b="1" dirty="0">
                          <a:solidFill>
                            <a:schemeClr val="tx1">
                              <a:lumMod val="75000"/>
                              <a:lumOff val="25000"/>
                            </a:schemeClr>
                          </a:solidFill>
                        </a:rPr>
                        <a:t>　総務、人事、経理系システム</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663832258"/>
                  </a:ext>
                </a:extLst>
              </a:tr>
            </a:tbl>
          </a:graphicData>
        </a:graphic>
      </p:graphicFrame>
    </p:spTree>
    <p:extLst>
      <p:ext uri="{BB962C8B-B14F-4D97-AF65-F5344CB8AC3E}">
        <p14:creationId xmlns:p14="http://schemas.microsoft.com/office/powerpoint/2010/main" val="4219334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ctrTitle"/>
          </p:nvPr>
        </p:nvSpPr>
        <p:spPr>
          <a:xfrm>
            <a:off x="877126" y="1031345"/>
            <a:ext cx="7598238" cy="1219657"/>
          </a:xfrm>
        </p:spPr>
        <p:txBody>
          <a:bodyPr/>
          <a:lstStyle/>
          <a:p>
            <a:r>
              <a:rPr kumimoji="1" lang="en-US" altLang="ja-JP" sz="2800" dirty="0">
                <a:solidFill>
                  <a:schemeClr val="tx2"/>
                </a:solidFill>
              </a:rPr>
              <a:t>AI</a:t>
            </a:r>
            <a:r>
              <a:rPr kumimoji="1" lang="ja-JP" altLang="en-US" sz="2800" dirty="0">
                <a:solidFill>
                  <a:schemeClr val="tx2"/>
                </a:solidFill>
              </a:rPr>
              <a:t>リテラシーがなぜいま必要なのか</a:t>
            </a:r>
          </a:p>
        </p:txBody>
      </p:sp>
      <p:sp>
        <p:nvSpPr>
          <p:cNvPr id="7" name="テキスト プレースホルダー 6"/>
          <p:cNvSpPr>
            <a:spLocks noGrp="1"/>
          </p:cNvSpPr>
          <p:nvPr>
            <p:ph type="body" sz="quarter" idx="11"/>
          </p:nvPr>
        </p:nvSpPr>
        <p:spPr/>
        <p:txBody>
          <a:bodyPr/>
          <a:lstStyle/>
          <a:p>
            <a:r>
              <a:rPr kumimoji="1" lang="ja-JP" altLang="en-US" dirty="0">
                <a:solidFill>
                  <a:schemeClr val="tx2"/>
                </a:solidFill>
              </a:rPr>
              <a:t>２</a:t>
            </a:r>
          </a:p>
        </p:txBody>
      </p:sp>
    </p:spTree>
    <p:extLst>
      <p:ext uri="{BB962C8B-B14F-4D97-AF65-F5344CB8AC3E}">
        <p14:creationId xmlns:p14="http://schemas.microsoft.com/office/powerpoint/2010/main" val="19880707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en-US" altLang="ja-JP" dirty="0"/>
              <a:t>AI</a:t>
            </a:r>
            <a:r>
              <a:rPr kumimoji="1" lang="ja-JP" altLang="en-US" dirty="0"/>
              <a:t>の必要性</a:t>
            </a:r>
          </a:p>
        </p:txBody>
      </p:sp>
      <p:sp>
        <p:nvSpPr>
          <p:cNvPr id="4" name="正方形/長方形 3"/>
          <p:cNvSpPr/>
          <p:nvPr/>
        </p:nvSpPr>
        <p:spPr>
          <a:xfrm>
            <a:off x="4521201" y="1211471"/>
            <a:ext cx="4165599" cy="1810026"/>
          </a:xfrm>
          <a:prstGeom prst="rect">
            <a:avLst/>
          </a:prstGeom>
          <a:solidFill>
            <a:schemeClr val="accent5">
              <a:lumMod val="60000"/>
              <a:lumOff val="40000"/>
            </a:schemeClr>
          </a:solidFill>
          <a:ln>
            <a:solidFill>
              <a:schemeClr val="accent3">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b="1" dirty="0">
              <a:solidFill>
                <a:srgbClr val="0033CC"/>
              </a:solidFill>
            </a:endParaRPr>
          </a:p>
          <a:p>
            <a:pPr algn="ctr"/>
            <a:endParaRPr kumimoji="1" lang="ja-JP" altLang="en-US" dirty="0"/>
          </a:p>
        </p:txBody>
      </p:sp>
      <p:sp>
        <p:nvSpPr>
          <p:cNvPr id="5" name="正方形/長方形 4">
            <a:extLst>
              <a:ext uri="{FF2B5EF4-FFF2-40B4-BE49-F238E27FC236}">
                <a16:creationId xmlns:a16="http://schemas.microsoft.com/office/drawing/2014/main" xmlns="" id="{14F8B842-4D13-184C-9841-C685B2D967E3}"/>
              </a:ext>
            </a:extLst>
          </p:cNvPr>
          <p:cNvSpPr/>
          <p:nvPr/>
        </p:nvSpPr>
        <p:spPr>
          <a:xfrm>
            <a:off x="440083" y="1211470"/>
            <a:ext cx="2950817" cy="664817"/>
          </a:xfrm>
          <a:prstGeom prst="rect">
            <a:avLst/>
          </a:prstGeom>
          <a:solidFill>
            <a:srgbClr val="FFC000"/>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000" dirty="0">
                <a:solidFill>
                  <a:srgbClr val="FFFFFF"/>
                </a:solidFill>
                <a:latin typeface="ＭＳ Ｐゴシック"/>
                <a:ea typeface="ＭＳ Ｐゴシック"/>
                <a:cs typeface="ＭＳ Ｐゴシック"/>
              </a:rPr>
              <a:t>少子高齢化</a:t>
            </a:r>
          </a:p>
        </p:txBody>
      </p:sp>
      <p:sp>
        <p:nvSpPr>
          <p:cNvPr id="6" name="正方形/長方形 5"/>
          <p:cNvSpPr/>
          <p:nvPr/>
        </p:nvSpPr>
        <p:spPr>
          <a:xfrm>
            <a:off x="440083" y="3816626"/>
            <a:ext cx="8246717" cy="2454965"/>
          </a:xfrm>
          <a:prstGeom prst="rect">
            <a:avLst/>
          </a:prstGeom>
          <a:solidFill>
            <a:srgbClr val="3333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752141" y="4261676"/>
            <a:ext cx="7622600" cy="1631216"/>
          </a:xfrm>
          <a:prstGeom prst="rect">
            <a:avLst/>
          </a:prstGeom>
          <a:noFill/>
        </p:spPr>
        <p:txBody>
          <a:bodyPr wrap="none" rtlCol="0">
            <a:spAutoFit/>
          </a:bodyPr>
          <a:lstStyle/>
          <a:p>
            <a:r>
              <a:rPr kumimoji="1" lang="ja-JP" altLang="en-US" sz="2000" dirty="0">
                <a:solidFill>
                  <a:schemeClr val="bg1"/>
                </a:solidFill>
              </a:rPr>
              <a:t>・少ない労働人口での社会・経済基盤の維持</a:t>
            </a:r>
            <a:endParaRPr kumimoji="1" lang="en-US" altLang="ja-JP" sz="2000" dirty="0">
              <a:solidFill>
                <a:schemeClr val="bg1"/>
              </a:solidFill>
            </a:endParaRPr>
          </a:p>
          <a:p>
            <a:r>
              <a:rPr lang="ja-JP" altLang="en-US" sz="2000" dirty="0">
                <a:solidFill>
                  <a:schemeClr val="bg1"/>
                </a:solidFill>
              </a:rPr>
              <a:t>・ワークライフバランスや賃金を犠牲にしない国際競争力の維持</a:t>
            </a:r>
            <a:endParaRPr lang="en-US" altLang="ja-JP" sz="2000" dirty="0">
              <a:solidFill>
                <a:schemeClr val="bg1"/>
              </a:solidFill>
            </a:endParaRPr>
          </a:p>
          <a:p>
            <a:r>
              <a:rPr lang="ja-JP" altLang="en-US" sz="2000" dirty="0">
                <a:solidFill>
                  <a:schemeClr val="bg1"/>
                </a:solidFill>
              </a:rPr>
              <a:t>・高い付加価値や差別化による産業競争力の向上</a:t>
            </a:r>
            <a:endParaRPr lang="en-US" altLang="ja-JP" sz="2000" dirty="0">
              <a:solidFill>
                <a:schemeClr val="bg1"/>
              </a:solidFill>
            </a:endParaRPr>
          </a:p>
          <a:p>
            <a:r>
              <a:rPr kumimoji="1" lang="ja-JP" altLang="en-US" sz="2000" dirty="0">
                <a:solidFill>
                  <a:schemeClr val="bg1"/>
                </a:solidFill>
              </a:rPr>
              <a:t>・過疎地での医療・福祉・生活支援などの社会課題を解決</a:t>
            </a:r>
            <a:endParaRPr kumimoji="1" lang="en-US" altLang="ja-JP" sz="2000" dirty="0">
              <a:solidFill>
                <a:schemeClr val="bg1"/>
              </a:solidFill>
            </a:endParaRPr>
          </a:p>
          <a:p>
            <a:r>
              <a:rPr lang="ja-JP" altLang="en-US" sz="2000" dirty="0">
                <a:solidFill>
                  <a:schemeClr val="bg1"/>
                </a:solidFill>
              </a:rPr>
              <a:t>・労働環境の改善と生活の質的向上　　など</a:t>
            </a:r>
            <a:endParaRPr kumimoji="1" lang="ja-JP" altLang="en-US" sz="2000" dirty="0">
              <a:solidFill>
                <a:schemeClr val="bg1"/>
              </a:solidFill>
            </a:endParaRPr>
          </a:p>
        </p:txBody>
      </p:sp>
      <p:sp>
        <p:nvSpPr>
          <p:cNvPr id="8" name="正方形/長方形 7">
            <a:extLst>
              <a:ext uri="{FF2B5EF4-FFF2-40B4-BE49-F238E27FC236}">
                <a16:creationId xmlns:a16="http://schemas.microsoft.com/office/drawing/2014/main" xmlns="" id="{14F8B842-4D13-184C-9841-C685B2D967E3}"/>
              </a:ext>
            </a:extLst>
          </p:cNvPr>
          <p:cNvSpPr/>
          <p:nvPr/>
        </p:nvSpPr>
        <p:spPr>
          <a:xfrm>
            <a:off x="440082" y="2006600"/>
            <a:ext cx="2950817" cy="664817"/>
          </a:xfrm>
          <a:prstGeom prst="rect">
            <a:avLst/>
          </a:prstGeom>
          <a:solidFill>
            <a:srgbClr val="FFC000"/>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000" dirty="0">
                <a:solidFill>
                  <a:srgbClr val="FFFFFF"/>
                </a:solidFill>
                <a:latin typeface="ＭＳ Ｐゴシック"/>
                <a:ea typeface="ＭＳ Ｐゴシック"/>
                <a:cs typeface="ＭＳ Ｐゴシック"/>
              </a:rPr>
              <a:t>低い労働生産性</a:t>
            </a:r>
          </a:p>
        </p:txBody>
      </p:sp>
      <p:sp>
        <p:nvSpPr>
          <p:cNvPr id="9" name="正方形/長方形 8">
            <a:extLst>
              <a:ext uri="{FF2B5EF4-FFF2-40B4-BE49-F238E27FC236}">
                <a16:creationId xmlns:a16="http://schemas.microsoft.com/office/drawing/2014/main" xmlns="" id="{14F8B842-4D13-184C-9841-C685B2D967E3}"/>
              </a:ext>
            </a:extLst>
          </p:cNvPr>
          <p:cNvSpPr/>
          <p:nvPr/>
        </p:nvSpPr>
        <p:spPr>
          <a:xfrm>
            <a:off x="440082" y="2801730"/>
            <a:ext cx="2950817" cy="664817"/>
          </a:xfrm>
          <a:prstGeom prst="rect">
            <a:avLst/>
          </a:prstGeom>
          <a:solidFill>
            <a:srgbClr val="FFC000"/>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000" dirty="0">
                <a:solidFill>
                  <a:srgbClr val="FFFFFF"/>
                </a:solidFill>
                <a:latin typeface="ＭＳ Ｐゴシック"/>
                <a:ea typeface="ＭＳ Ｐゴシック"/>
                <a:cs typeface="ＭＳ Ｐゴシック"/>
              </a:rPr>
              <a:t>グローバル競争の激化</a:t>
            </a:r>
          </a:p>
        </p:txBody>
      </p:sp>
      <p:sp>
        <p:nvSpPr>
          <p:cNvPr id="10" name="二等辺三角形 9"/>
          <p:cNvSpPr/>
          <p:nvPr/>
        </p:nvSpPr>
        <p:spPr>
          <a:xfrm rot="5400000">
            <a:off x="2956615" y="1901964"/>
            <a:ext cx="2217531" cy="911638"/>
          </a:xfrm>
          <a:prstGeom prst="triangle">
            <a:avLst/>
          </a:prstGeom>
          <a:solidFill>
            <a:srgbClr val="FFCC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5588337" y="2617064"/>
            <a:ext cx="2031325" cy="369332"/>
          </a:xfrm>
          <a:prstGeom prst="rect">
            <a:avLst/>
          </a:prstGeom>
          <a:noFill/>
        </p:spPr>
        <p:txBody>
          <a:bodyPr wrap="none" rtlCol="0">
            <a:spAutoFit/>
          </a:bodyPr>
          <a:lstStyle/>
          <a:p>
            <a:r>
              <a:rPr kumimoji="1" lang="ja-JP" altLang="en-US" dirty="0">
                <a:solidFill>
                  <a:srgbClr val="0033CC"/>
                </a:solidFill>
              </a:rPr>
              <a:t>スマート・マシン</a:t>
            </a:r>
          </a:p>
        </p:txBody>
      </p:sp>
      <p:sp>
        <p:nvSpPr>
          <p:cNvPr id="13" name="テキスト ボックス 12"/>
          <p:cNvSpPr txBox="1"/>
          <p:nvPr/>
        </p:nvSpPr>
        <p:spPr>
          <a:xfrm>
            <a:off x="7255471" y="2208968"/>
            <a:ext cx="902811" cy="307777"/>
          </a:xfrm>
          <a:prstGeom prst="rect">
            <a:avLst/>
          </a:prstGeom>
          <a:noFill/>
        </p:spPr>
        <p:txBody>
          <a:bodyPr wrap="none" rtlCol="0">
            <a:spAutoFit/>
          </a:bodyPr>
          <a:lstStyle/>
          <a:p>
            <a:r>
              <a:rPr kumimoji="1" lang="ja-JP" altLang="en-US" sz="1400" dirty="0">
                <a:solidFill>
                  <a:srgbClr val="0033CC"/>
                </a:solidFill>
              </a:rPr>
              <a:t>ロボット</a:t>
            </a:r>
          </a:p>
        </p:txBody>
      </p:sp>
      <p:sp>
        <p:nvSpPr>
          <p:cNvPr id="14" name="テキスト ボックス 13"/>
          <p:cNvSpPr txBox="1"/>
          <p:nvPr/>
        </p:nvSpPr>
        <p:spPr>
          <a:xfrm>
            <a:off x="5017174" y="2208968"/>
            <a:ext cx="902811" cy="307777"/>
          </a:xfrm>
          <a:prstGeom prst="rect">
            <a:avLst/>
          </a:prstGeom>
          <a:noFill/>
        </p:spPr>
        <p:txBody>
          <a:bodyPr wrap="none" rtlCol="0">
            <a:spAutoFit/>
          </a:bodyPr>
          <a:lstStyle/>
          <a:p>
            <a:r>
              <a:rPr kumimoji="1" lang="ja-JP" altLang="en-US" sz="1400" dirty="0">
                <a:solidFill>
                  <a:srgbClr val="0033CC"/>
                </a:solidFill>
              </a:rPr>
              <a:t>人工知能</a:t>
            </a:r>
          </a:p>
        </p:txBody>
      </p:sp>
      <p:sp>
        <p:nvSpPr>
          <p:cNvPr id="15" name="テキスト ボックス 14"/>
          <p:cNvSpPr txBox="1"/>
          <p:nvPr/>
        </p:nvSpPr>
        <p:spPr>
          <a:xfrm>
            <a:off x="6261615" y="1385533"/>
            <a:ext cx="697627" cy="830997"/>
          </a:xfrm>
          <a:prstGeom prst="rect">
            <a:avLst/>
          </a:prstGeom>
          <a:noFill/>
        </p:spPr>
        <p:txBody>
          <a:bodyPr wrap="none" rtlCol="0">
            <a:spAutoFit/>
          </a:bodyPr>
          <a:lstStyle/>
          <a:p>
            <a:r>
              <a:rPr kumimoji="1" lang="en-US" altLang="ja-JP" sz="4800" b="1" dirty="0">
                <a:solidFill>
                  <a:srgbClr val="0033CC"/>
                </a:solidFill>
              </a:rPr>
              <a:t>+</a:t>
            </a:r>
            <a:endParaRPr kumimoji="1" lang="ja-JP" altLang="en-US" sz="4800" b="1" dirty="0">
              <a:solidFill>
                <a:srgbClr val="0033CC"/>
              </a:solidFill>
            </a:endParaRPr>
          </a:p>
        </p:txBody>
      </p:sp>
      <p:pic>
        <p:nvPicPr>
          <p:cNvPr id="17" name="図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8533" y="1274405"/>
            <a:ext cx="1112267" cy="970453"/>
          </a:xfrm>
          <a:prstGeom prst="rect">
            <a:avLst/>
          </a:prstGeom>
        </p:spPr>
      </p:pic>
      <p:pic>
        <p:nvPicPr>
          <p:cNvPr id="19" name="図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2267" y="1204142"/>
            <a:ext cx="777276" cy="1032014"/>
          </a:xfrm>
          <a:prstGeom prst="rect">
            <a:avLst/>
          </a:prstGeom>
        </p:spPr>
      </p:pic>
    </p:spTree>
    <p:extLst>
      <p:ext uri="{BB962C8B-B14F-4D97-AF65-F5344CB8AC3E}">
        <p14:creationId xmlns:p14="http://schemas.microsoft.com/office/powerpoint/2010/main" val="21246720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931" y="1773039"/>
            <a:ext cx="7556500" cy="4616550"/>
          </a:xfrm>
          <a:prstGeom prst="rect">
            <a:avLst/>
          </a:prstGeom>
        </p:spPr>
      </p:pic>
      <p:sp>
        <p:nvSpPr>
          <p:cNvPr id="3" name="タイトル 2"/>
          <p:cNvSpPr>
            <a:spLocks noGrp="1"/>
          </p:cNvSpPr>
          <p:nvPr>
            <p:ph type="ctrTitle"/>
          </p:nvPr>
        </p:nvSpPr>
        <p:spPr/>
        <p:txBody>
          <a:bodyPr/>
          <a:lstStyle/>
          <a:p>
            <a:r>
              <a:rPr kumimoji="1" lang="ja-JP" altLang="en-US" dirty="0"/>
              <a:t>第</a:t>
            </a:r>
            <a:r>
              <a:rPr kumimoji="1" lang="en-US" altLang="ja-JP" dirty="0"/>
              <a:t>3</a:t>
            </a:r>
            <a:r>
              <a:rPr kumimoji="1" lang="ja-JP" altLang="en-US" dirty="0"/>
              <a:t>次</a:t>
            </a:r>
            <a:r>
              <a:rPr kumimoji="1" lang="en-US" altLang="ja-JP" dirty="0"/>
              <a:t>AI</a:t>
            </a:r>
            <a:r>
              <a:rPr kumimoji="1" lang="ja-JP" altLang="en-US" dirty="0"/>
              <a:t>ブーム</a:t>
            </a:r>
          </a:p>
        </p:txBody>
      </p:sp>
      <p:sp>
        <p:nvSpPr>
          <p:cNvPr id="4" name="正方形/長方形 3"/>
          <p:cNvSpPr/>
          <p:nvPr/>
        </p:nvSpPr>
        <p:spPr>
          <a:xfrm>
            <a:off x="1779104" y="6127979"/>
            <a:ext cx="7573618" cy="261610"/>
          </a:xfrm>
          <a:prstGeom prst="rect">
            <a:avLst/>
          </a:prstGeom>
        </p:spPr>
        <p:txBody>
          <a:bodyPr wrap="square">
            <a:spAutoFit/>
          </a:bodyPr>
          <a:lstStyle/>
          <a:p>
            <a:r>
              <a:rPr lang="ja-JP" altLang="en-US" sz="1100" dirty="0"/>
              <a:t>引用元</a:t>
            </a:r>
            <a:r>
              <a:rPr lang="en-US" altLang="ja-JP" sz="1100" dirty="0"/>
              <a:t>: </a:t>
            </a:r>
            <a:r>
              <a:rPr lang="ja-JP" altLang="en-US" sz="1100" dirty="0"/>
              <a:t>松尾豊</a:t>
            </a:r>
            <a:r>
              <a:rPr lang="en-US" altLang="ja-JP" sz="1100" dirty="0"/>
              <a:t>『</a:t>
            </a:r>
            <a:r>
              <a:rPr lang="ja-JP" altLang="en-US" sz="1100" dirty="0"/>
              <a:t>人工知能は人間を超えるのか　ディープラーニングの先にあるもの</a:t>
            </a:r>
            <a:r>
              <a:rPr lang="en-US" altLang="ja-JP" sz="1100" dirty="0"/>
              <a:t>』KADOKAWA </a:t>
            </a:r>
            <a:r>
              <a:rPr lang="ja-JP" altLang="en-US" sz="1100" dirty="0"/>
              <a:t>発行</a:t>
            </a:r>
            <a:endParaRPr lang="ja-JP" altLang="en-US" sz="1100" dirty="0">
              <a:effectLst/>
            </a:endParaRPr>
          </a:p>
        </p:txBody>
      </p:sp>
      <p:sp>
        <p:nvSpPr>
          <p:cNvPr id="7" name="正方形/長方形 6"/>
          <p:cNvSpPr/>
          <p:nvPr/>
        </p:nvSpPr>
        <p:spPr>
          <a:xfrm>
            <a:off x="350370" y="1104406"/>
            <a:ext cx="8468139" cy="646331"/>
          </a:xfrm>
          <a:prstGeom prst="rect">
            <a:avLst/>
          </a:prstGeom>
        </p:spPr>
        <p:txBody>
          <a:bodyPr wrap="square">
            <a:spAutoFit/>
          </a:bodyPr>
          <a:lstStyle/>
          <a:p>
            <a:r>
              <a:rPr lang="ja-JP" altLang="en-US" dirty="0">
                <a:solidFill>
                  <a:srgbClr val="000000"/>
                </a:solidFill>
                <a:latin typeface="Meiryo UI" pitchFamily="50" charset="-128"/>
                <a:ea typeface="Meiryo UI" pitchFamily="50" charset="-128"/>
                <a:cs typeface="Meiryo UI" pitchFamily="50" charset="-128"/>
              </a:rPr>
              <a:t>人間における脳神経細胞の仕組みを模擬し、データから学習する</a:t>
            </a:r>
            <a:r>
              <a:rPr lang="ja-JP" altLang="en-US" dirty="0">
                <a:latin typeface="Meiryo UI" panose="020B0604030504040204" pitchFamily="50" charset="-128"/>
                <a:ea typeface="Meiryo UI" panose="020B0604030504040204" pitchFamily="50" charset="-128"/>
                <a:cs typeface="Meiryo UI" panose="020B0604030504040204" pitchFamily="50" charset="-128"/>
              </a:rPr>
              <a:t>「ディープラーニング」技術の</a:t>
            </a:r>
            <a:r>
              <a:rPr lang="en-US" altLang="ja-JP" dirty="0">
                <a:latin typeface="Meiryo UI" panose="020B0604030504040204" pitchFamily="50" charset="-128"/>
                <a:ea typeface="Meiryo UI" panose="020B0604030504040204" pitchFamily="50" charset="-128"/>
                <a:cs typeface="Meiryo UI" panose="020B0604030504040204" pitchFamily="50" charset="-128"/>
              </a:rPr>
              <a:t/>
            </a:r>
            <a:br>
              <a:rPr lang="en-US" altLang="ja-JP" dirty="0">
                <a:latin typeface="Meiryo UI" panose="020B0604030504040204" pitchFamily="50" charset="-128"/>
                <a:ea typeface="Meiryo UI" panose="020B0604030504040204" pitchFamily="50" charset="-128"/>
                <a:cs typeface="Meiryo UI" panose="020B0604030504040204" pitchFamily="50" charset="-128"/>
              </a:rPr>
            </a:br>
            <a:r>
              <a:rPr lang="ja-JP" altLang="en-US" dirty="0">
                <a:latin typeface="Meiryo UI" panose="020B0604030504040204" pitchFamily="50" charset="-128"/>
                <a:ea typeface="Meiryo UI" panose="020B0604030504040204" pitchFamily="50" charset="-128"/>
                <a:cs typeface="Meiryo UI" panose="020B0604030504040204" pitchFamily="50" charset="-128"/>
              </a:rPr>
              <a:t>登場により、人工知能の精度が向上し、第三次</a:t>
            </a:r>
            <a:r>
              <a:rPr lang="en-US" altLang="ja-JP" dirty="0">
                <a:latin typeface="Meiryo UI" panose="020B0604030504040204" pitchFamily="50" charset="-128"/>
                <a:ea typeface="Meiryo UI" panose="020B0604030504040204" pitchFamily="50" charset="-128"/>
                <a:cs typeface="Meiryo UI" panose="020B0604030504040204" pitchFamily="50" charset="-128"/>
              </a:rPr>
              <a:t>AI</a:t>
            </a:r>
            <a:r>
              <a:rPr lang="ja-JP" altLang="en-US" dirty="0">
                <a:latin typeface="Meiryo UI" panose="020B0604030504040204" pitchFamily="50" charset="-128"/>
                <a:ea typeface="Meiryo UI" panose="020B0604030504040204" pitchFamily="50" charset="-128"/>
                <a:cs typeface="Meiryo UI" panose="020B0604030504040204" pitchFamily="50" charset="-128"/>
              </a:rPr>
              <a:t>ブームを迎えています。</a:t>
            </a:r>
            <a:endParaRPr lang="en-US" altLang="ja-JP"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7343751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ja-JP" altLang="en-US" dirty="0"/>
              <a:t>日本の低い労働生産性</a:t>
            </a:r>
          </a:p>
        </p:txBody>
      </p:sp>
      <p:sp>
        <p:nvSpPr>
          <p:cNvPr id="4" name="正方形/長方形 3"/>
          <p:cNvSpPr/>
          <p:nvPr/>
        </p:nvSpPr>
        <p:spPr>
          <a:xfrm>
            <a:off x="168965" y="858819"/>
            <a:ext cx="8786191" cy="1200329"/>
          </a:xfrm>
          <a:prstGeom prst="rect">
            <a:avLst/>
          </a:prstGeom>
        </p:spPr>
        <p:txBody>
          <a:bodyPr wrap="square">
            <a:spAutoFit/>
          </a:bodyPr>
          <a:lstStyle/>
          <a:p>
            <a:r>
              <a:rPr lang="ja-JP" altLang="en-US" dirty="0"/>
              <a:t>日本生産性本部は、</a:t>
            </a:r>
            <a:r>
              <a:rPr lang="en-US" altLang="ja-JP" dirty="0"/>
              <a:t>OECD</a:t>
            </a:r>
            <a:r>
              <a:rPr lang="ja-JP" altLang="en-US" dirty="0"/>
              <a:t>加盟諸国の「労働生産性」の諸外国と比較した結果を発表しています。これによると、日本は</a:t>
            </a:r>
            <a:r>
              <a:rPr lang="en-US" altLang="ja-JP" dirty="0"/>
              <a:t>G7</a:t>
            </a:r>
            <a:r>
              <a:rPr lang="ja-JP" altLang="en-US" dirty="0"/>
              <a:t>中最下位になります。</a:t>
            </a:r>
          </a:p>
          <a:p>
            <a:r>
              <a:rPr lang="ja-JP" altLang="en-US" dirty="0"/>
              <a:t>働き手が減少するにもかかわらず、労働生産性が低いままでは、日本の社会基盤が維持できません。改善すべき余地は大いにあります。</a:t>
            </a:r>
          </a:p>
        </p:txBody>
      </p:sp>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1156" y="2228672"/>
            <a:ext cx="4801807" cy="4110347"/>
          </a:xfrm>
          <a:prstGeom prst="rect">
            <a:avLst/>
          </a:prstGeom>
        </p:spPr>
      </p:pic>
    </p:spTree>
    <p:extLst>
      <p:ext uri="{BB962C8B-B14F-4D97-AF65-F5344CB8AC3E}">
        <p14:creationId xmlns:p14="http://schemas.microsoft.com/office/powerpoint/2010/main" val="27533271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青">
  <a:themeElements>
    <a:clrScheme name="ユーザー定義 1">
      <a:dk1>
        <a:sysClr val="windowText" lastClr="000000"/>
      </a:dk1>
      <a:lt1>
        <a:sysClr val="window" lastClr="FFFFFF"/>
      </a:lt1>
      <a:dk2>
        <a:srgbClr val="242852"/>
      </a:dk2>
      <a:lt2>
        <a:srgbClr val="ACCBF9"/>
      </a:lt2>
      <a:accent1>
        <a:srgbClr val="629DD1"/>
      </a:accent1>
      <a:accent2>
        <a:srgbClr val="7F8FA9"/>
      </a:accent2>
      <a:accent3>
        <a:srgbClr val="4A66AC"/>
      </a:accent3>
      <a:accent4>
        <a:srgbClr val="297FD5"/>
      </a:accent4>
      <a:accent5>
        <a:srgbClr val="5AA2AE"/>
      </a:accent5>
      <a:accent6>
        <a:srgbClr val="9D90A0"/>
      </a:accent6>
      <a:hlink>
        <a:srgbClr val="0E57C4"/>
      </a:hlink>
      <a:folHlink>
        <a:srgbClr val="506E8A"/>
      </a:folHlink>
    </a:clrScheme>
    <a:fontScheme name="ユーザー定義 1">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Triangle_4x3_JBSStd1_3.potx" id="{020FF1EC-3504-4E8E-9EB3-0C89B73DE366}" vid="{B321C630-E40C-4479-BF97-8453F5E07797}"/>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DAB261CD5329FB4D9A2BB15CE6264BC2" ma:contentTypeVersion="9" ma:contentTypeDescription="新しいドキュメントを作成します。" ma:contentTypeScope="" ma:versionID="c7d7b1572d058f463b99701ea347d7b5">
  <xsd:schema xmlns:xsd="http://www.w3.org/2001/XMLSchema" xmlns:xs="http://www.w3.org/2001/XMLSchema" xmlns:p="http://schemas.microsoft.com/office/2006/metadata/properties" xmlns:ns3="e95a941f-bbdf-49eb-a74b-3ed0a3fe9bdd" xmlns:ns4="7e06d18d-1238-4ff9-8cad-d7b3833719a9" targetNamespace="http://schemas.microsoft.com/office/2006/metadata/properties" ma:root="true" ma:fieldsID="96577001679eef114a46ace150e51b7e" ns3:_="" ns4:_="">
    <xsd:import namespace="e95a941f-bbdf-49eb-a74b-3ed0a3fe9bdd"/>
    <xsd:import namespace="7e06d18d-1238-4ff9-8cad-d7b3833719a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95a941f-bbdf-49eb-a74b-3ed0a3fe9bdd" elementFormDefault="qualified">
    <xsd:import namespace="http://schemas.microsoft.com/office/2006/documentManagement/types"/>
    <xsd:import namespace="http://schemas.microsoft.com/office/infopath/2007/PartnerControls"/>
    <xsd:element name="SharedWithUsers" ma:index="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internalName="SharedWithDetails" ma:readOnly="true">
      <xsd:simpleType>
        <xsd:restriction base="dms:Note">
          <xsd:maxLength value="255"/>
        </xsd:restriction>
      </xsd:simpleType>
    </xsd:element>
    <xsd:element name="SharingHintHash" ma:index="10" nillable="true" ma:displayName="共有のヒントのハッシュ"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e06d18d-1238-4ff9-8cad-d7b3833719a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3FE0886-0D73-4C1B-B7C8-194A1A18F781}">
  <ds:schemaRefs>
    <ds:schemaRef ds:uri="http://schemas.microsoft.com/sharepoint/v3/contenttype/forms"/>
  </ds:schemaRefs>
</ds:datastoreItem>
</file>

<file path=customXml/itemProps2.xml><?xml version="1.0" encoding="utf-8"?>
<ds:datastoreItem xmlns:ds="http://schemas.openxmlformats.org/officeDocument/2006/customXml" ds:itemID="{A021CFB0-602E-41BB-BBC0-B5A1E595B96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95a941f-bbdf-49eb-a74b-3ed0a3fe9bdd"/>
    <ds:schemaRef ds:uri="7e06d18d-1238-4ff9-8cad-d7b3833719a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2119928-213C-41AE-A362-20986A15E87D}">
  <ds:schemaRefs>
    <ds:schemaRef ds:uri="http://schemas.microsoft.com/office/2006/documentManagement/types"/>
    <ds:schemaRef ds:uri="http://schemas.openxmlformats.org/package/2006/metadata/core-properties"/>
    <ds:schemaRef ds:uri="http://purl.org/dc/terms/"/>
    <ds:schemaRef ds:uri="http://purl.org/dc/elements/1.1/"/>
    <ds:schemaRef ds:uri="http://schemas.microsoft.com/office/infopath/2007/PartnerControls"/>
    <ds:schemaRef ds:uri="http://schemas.microsoft.com/office/2006/metadata/properties"/>
    <ds:schemaRef ds:uri="7e06d18d-1238-4ff9-8cad-d7b3833719a9"/>
    <ds:schemaRef ds:uri="e95a941f-bbdf-49eb-a74b-3ed0a3fe9bdd"/>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e-learning_contents</Template>
  <TotalTime>0</TotalTime>
  <Words>7719</Words>
  <Application>Microsoft Office PowerPoint</Application>
  <PresentationFormat>画面に合わせる (4:3)</PresentationFormat>
  <Paragraphs>437</Paragraphs>
  <Slides>34</Slides>
  <Notes>26</Notes>
  <HiddenSlides>0</HiddenSlides>
  <MMClips>0</MMClips>
  <ScaleCrop>false</ScaleCrop>
  <HeadingPairs>
    <vt:vector size="4" baseType="variant">
      <vt:variant>
        <vt:lpstr>テーマ</vt:lpstr>
      </vt:variant>
      <vt:variant>
        <vt:i4>1</vt:i4>
      </vt:variant>
      <vt:variant>
        <vt:lpstr>スライド タイトル</vt:lpstr>
      </vt:variant>
      <vt:variant>
        <vt:i4>34</vt:i4>
      </vt:variant>
    </vt:vector>
  </HeadingPairs>
  <TitlesOfParts>
    <vt:vector size="35" baseType="lpstr">
      <vt:lpstr>青</vt:lpstr>
      <vt:lpstr>PowerPoint プレゼンテーション</vt:lpstr>
      <vt:lpstr>AIリテラシーの概要</vt:lpstr>
      <vt:lpstr>なぜAIリテラシーを学ぶのか</vt:lpstr>
      <vt:lpstr>AIリテラシー　到達目標</vt:lpstr>
      <vt:lpstr>AIリテラシー　概要</vt:lpstr>
      <vt:lpstr>AIリテラシーがなぜいま必要なのか</vt:lpstr>
      <vt:lpstr>AIの必要性</vt:lpstr>
      <vt:lpstr>第3次AIブーム</vt:lpstr>
      <vt:lpstr>日本の低い労働生産性</vt:lpstr>
      <vt:lpstr>国際競争力の低下</vt:lpstr>
      <vt:lpstr>社会課題を解決する手段としての価値</vt:lpstr>
      <vt:lpstr>AIの認識・イメージ調査</vt:lpstr>
      <vt:lpstr>AIの認識・イメージ調査</vt:lpstr>
      <vt:lpstr>AIの認識・イメージ調査</vt:lpstr>
      <vt:lpstr>AIと仕事　</vt:lpstr>
      <vt:lpstr>AIと仕事　</vt:lpstr>
      <vt:lpstr>AIと仕事</vt:lpstr>
      <vt:lpstr>AIの活用</vt:lpstr>
      <vt:lpstr>AI活用事例～身の回りの生活を支えるAI～</vt:lpstr>
      <vt:lpstr>amazon echo：AIアシスタント</vt:lpstr>
      <vt:lpstr>iPhone FaceID：顔認証システム</vt:lpstr>
      <vt:lpstr>ルンバ：お掃除ロボット</vt:lpstr>
      <vt:lpstr>将棋AI：Ponanza（ポナンザ）</vt:lpstr>
      <vt:lpstr>AI活用事例～企業を支えるAI～</vt:lpstr>
      <vt:lpstr>Uber Eats：配達時間予測</vt:lpstr>
      <vt:lpstr>レコメンド機能：ECサイト</vt:lpstr>
      <vt:lpstr>AIさくらさん：AIコンシェルジュ</vt:lpstr>
      <vt:lpstr>BakeryScan：AIレジ</vt:lpstr>
      <vt:lpstr>AI活用事例～近未来のAI～</vt:lpstr>
      <vt:lpstr>Smart Home Medical Care：在宅医療</vt:lpstr>
      <vt:lpstr>Catch&amp;go：無人のコンビニ</vt:lpstr>
      <vt:lpstr>amazon go：無人のスーパーマーケット</vt:lpstr>
      <vt:lpstr>完全自動運転</vt:lpstr>
      <vt:lpstr>AI活用事例～まとめ～</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16</cp:revision>
  <dcterms:created xsi:type="dcterms:W3CDTF">2020-03-04T04:28:15Z</dcterms:created>
  <dcterms:modified xsi:type="dcterms:W3CDTF">2021-04-01T08:03:25Z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0x010100DAB261CD5329FB4D9A2BB15CE6264BC2</vt:lpwstr>
  </property>
  <property fmtid="{D5CDD505-2E9C-101B-9397-08002B2CF9AE}" pid="3" name="Order">
    <vt:r8>1867600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