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29"/>
  </p:notesMasterIdLst>
  <p:handoutMasterIdLst>
    <p:handoutMasterId r:id="rId30"/>
  </p:handoutMasterIdLst>
  <p:sldIdLst>
    <p:sldId id="256" r:id="rId5"/>
    <p:sldId id="518" r:id="rId6"/>
    <p:sldId id="263" r:id="rId7"/>
    <p:sldId id="559" r:id="rId8"/>
    <p:sldId id="558" r:id="rId9"/>
    <p:sldId id="552" r:id="rId10"/>
    <p:sldId id="554" r:id="rId11"/>
    <p:sldId id="560" r:id="rId12"/>
    <p:sldId id="561" r:id="rId13"/>
    <p:sldId id="551" r:id="rId14"/>
    <p:sldId id="563" r:id="rId15"/>
    <p:sldId id="580" r:id="rId16"/>
    <p:sldId id="566" r:id="rId17"/>
    <p:sldId id="565" r:id="rId18"/>
    <p:sldId id="581" r:id="rId19"/>
    <p:sldId id="570" r:id="rId20"/>
    <p:sldId id="578" r:id="rId21"/>
    <p:sldId id="555" r:id="rId22"/>
    <p:sldId id="571" r:id="rId23"/>
    <p:sldId id="582" r:id="rId24"/>
    <p:sldId id="583" r:id="rId25"/>
    <p:sldId id="573" r:id="rId26"/>
    <p:sldId id="585" r:id="rId27"/>
    <p:sldId id="586" r:id="rId2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CC00"/>
    <a:srgbClr val="3333FF"/>
    <a:srgbClr val="66CCFF"/>
    <a:srgbClr val="CCECFF"/>
    <a:srgbClr val="99CCFF"/>
    <a:srgbClr val="CCFFCC"/>
    <a:srgbClr val="FFFF99"/>
    <a:srgbClr val="CC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1048F6-D513-432D-A110-15C0CA860CD8}" v="1825" dt="2020-10-09T04:38:28.086"/>
    <p1510:client id="{AD399121-A72C-DB48-B00B-8E2BE1998E9E}" v="6" dt="2021-02-03T09:00:39.97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64912" autoAdjust="0"/>
  </p:normalViewPr>
  <p:slideViewPr>
    <p:cSldViewPr snapToGrid="0" snapToObjects="1">
      <p:cViewPr varScale="1">
        <p:scale>
          <a:sx n="69" d="100"/>
          <a:sy n="69" d="100"/>
        </p:scale>
        <p:origin x="-136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ainow.ai/AI%E7%94%A8%E8%AA%9E%E9%9B%86/%e3%82%b7%e3%83%b3%e3%82%ae%e3%83%a5%e3%83%a9%e3%83%aa%e3%83%86%e3%82%a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ainow.ai/AI%E7%94%A8%E8%AA%9E%E9%9B%86/%e6%95%99%e5%b8%ab%e3%81%82%e3%82%8a%e5%ad%a6%e7%bf%92/"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ainow.ai/AI%E7%94%A8%E8%AA%9E%E9%9B%86/%e5%bc%b7%e5%8c%96%e5%ad%a6%e7%bf%92/" TargetMode="External"/><Relationship Id="rId4" Type="http://schemas.openxmlformats.org/officeDocument/2006/relationships/hyperlink" Target="https://ainow.ai/AI%E7%94%A8%E8%AA%9E%E9%9B%86/%e6%95%99%e5%b8%ab%e3%81%aa%e3%81%97%e5%ad%a6%e7%bf%92/"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d.hatena.ne.jp/keyword/%A5%C7%A5%A3%A1%BC%A5%D7%A5%E9%A1%BC%A5%CB%A5%F3%A5%B0"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d.hatena.ne.jp/keyword/%B5%A1%B3%A3%B3%D8%BD%AC"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inow.ai/AI%E7%94%A8%E8%AA%9E%E9%9B%86/%e6%b1%8e%e7%94%a8%e4%ba%ba%e5%b7%a5%e7%9f%a5%e8%83%bd/"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ainow.ai/AI%E7%94%A8%E8%AA%9E%E9%9B%86/agi/"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inow.ai/AI%E7%94%A8%E8%AA%9E%E9%9B%86/%e5%bc%b7%e3%81%84ai/"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ainow.ai/AI%E7%94%A8%E8%AA%9E%E9%9B%86/%e5%bc%b1%e3%81%84ai/"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a:t>
            </a:fld>
            <a:endParaRPr kumimoji="1" lang="ja-JP" altLang="en-US"/>
          </a:p>
        </p:txBody>
      </p:sp>
    </p:spTree>
    <p:extLst>
      <p:ext uri="{BB962C8B-B14F-4D97-AF65-F5344CB8AC3E}">
        <p14:creationId xmlns:p14="http://schemas.microsoft.com/office/powerpoint/2010/main" val="3491609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さて現在、ＡＩと呼ばれているものにはどのようなものがあるでしょうか。</a:t>
            </a:r>
            <a:endParaRPr kumimoji="1" lang="en-US" altLang="ja-JP" dirty="0"/>
          </a:p>
          <a:p>
            <a:endParaRPr kumimoji="1" lang="en-US" altLang="ja-JP" dirty="0"/>
          </a:p>
          <a:p>
            <a:r>
              <a:rPr kumimoji="1" lang="ja-JP" altLang="en-US" dirty="0"/>
              <a:t>身近な例を考えると</a:t>
            </a:r>
            <a:endParaRPr kumimoji="1" lang="en-US" altLang="ja-JP" dirty="0"/>
          </a:p>
          <a:p>
            <a:r>
              <a:rPr kumimoji="1" lang="ja-JP" altLang="en-US" dirty="0"/>
              <a:t>・掃除ロボットの「ルンバ」は部屋の形や状況などを「考えて」、掃除のルートや時間を変更することができます。</a:t>
            </a:r>
            <a:endParaRPr kumimoji="1" lang="en-US" altLang="ja-JP" dirty="0"/>
          </a:p>
          <a:p>
            <a:r>
              <a:rPr kumimoji="1" lang="ja-JP" altLang="en-US" dirty="0"/>
              <a:t>・ＡＩ搭載のエアコンは、部屋の温度の高い部分をセンサーで感知して、冷風をそこに向けるなどしてくれます</a:t>
            </a:r>
            <a:endParaRPr kumimoji="1" lang="en-US" altLang="ja-JP" dirty="0"/>
          </a:p>
          <a:p>
            <a:endParaRPr kumimoji="1" lang="en-US" altLang="ja-JP" dirty="0"/>
          </a:p>
          <a:p>
            <a:r>
              <a:rPr kumimoji="1" lang="ja-JP" altLang="en-US" dirty="0"/>
              <a:t>これらは単純にＡＩとしてひとくくりにするよりも、レベル分けして考える必要があります。</a:t>
            </a:r>
            <a:endParaRPr kumimoji="1" lang="en-US" altLang="ja-JP" dirty="0"/>
          </a:p>
          <a:p>
            <a:endParaRPr kumimoji="1" lang="en-US" altLang="ja-JP" dirty="0"/>
          </a:p>
          <a:p>
            <a:r>
              <a:rPr kumimoji="1" lang="ja-JP" altLang="en-US" dirty="0"/>
              <a:t>●レベル１</a:t>
            </a:r>
            <a:endParaRPr kumimoji="1" lang="en-US" altLang="ja-JP" dirty="0"/>
          </a:p>
          <a:p>
            <a:r>
              <a:rPr kumimoji="1" lang="ja-JP" altLang="en-US" dirty="0"/>
              <a:t>顧客の興味を惹くためなどの目的でＡＩと称しているが、実際はあらかじめ決められた制御プログラムによって動作しているものをレベル１としています。</a:t>
            </a:r>
            <a:endParaRPr kumimoji="1" lang="en-US" altLang="ja-JP" dirty="0"/>
          </a:p>
          <a:p>
            <a:r>
              <a:rPr kumimoji="1" lang="ja-JP" altLang="en-US" dirty="0"/>
              <a:t>先ほどご紹介したエアコンの例は、このレベル１に該当するでしょう。センサーの値が一定値を超えれば送風方向を変更するという動作があらかじめプログラミングされているためです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●レベル２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レベル１から動作が複雑・多様になったものをレベル２とします。将棋のプログラムや掃除ロボット、人間とのＱ＆Ａのようなやりとりができるものがレベル２に該当します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Ｑ＆Ａのプログラムを実装するには、人間の多岐にわたる質問に対応し、当然、回答パターンも増えるため、レベル１のＡＩとは大きく異なります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●レベル３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機械学習とはコンピュータを使ってデータから統計的に法則を見つけ出す手法となります。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例えば、天気予報では、過去に雨が降った日の雨雲の位置、気温、湿度、前日の天気などから今日の天気を予測します。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レベル２であったものが機械学習を取り入れ、レベル３に上がってきているのが現状です。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●レベル４</a:t>
            </a:r>
            <a:endParaRPr kumimoji="1" lang="en-US" altLang="ja-JP" dirty="0"/>
          </a:p>
          <a:p>
            <a:r>
              <a:rPr kumimoji="1" lang="ja-JP" altLang="en-US" dirty="0"/>
              <a:t>ディープラーニングは機械学習の一手法です</a:t>
            </a:r>
            <a:endParaRPr kumimoji="1" lang="en-US" altLang="ja-JP" dirty="0"/>
          </a:p>
          <a:p>
            <a:r>
              <a:rPr kumimoji="1" lang="ja-JP" altLang="en-US" dirty="0"/>
              <a:t>従来の機械学習ではデータのどの部分に注目して判断すべきかは人間が指定していましたが、</a:t>
            </a:r>
            <a:endParaRPr kumimoji="1" lang="en-US" altLang="ja-JP" dirty="0"/>
          </a:p>
          <a:p>
            <a:r>
              <a:rPr kumimoji="1" lang="ja-JP" altLang="en-US" dirty="0"/>
              <a:t>ディープラーニングでは注目すべきポイントもデータから自動的に学習します（特徴抽出）</a:t>
            </a:r>
            <a:endParaRPr kumimoji="1" lang="en-US" altLang="ja-JP" dirty="0"/>
          </a:p>
          <a:p>
            <a:r>
              <a:rPr kumimoji="1" lang="ja-JP" altLang="en-US" dirty="0"/>
              <a:t>音声認識や画像認識で制度をあげるにはディープラーニングが必要不可欠となっています。</a:t>
            </a:r>
            <a:endParaRPr kumimoji="1" lang="en-US" altLang="ja-JP" dirty="0"/>
          </a:p>
          <a:p>
            <a:r>
              <a:rPr kumimoji="1" lang="ja-JP" altLang="en-US" dirty="0"/>
              <a:t>機械学習とディープラーニングについてはの詳細は改めて詳細について学んでいきましょう。</a:t>
            </a:r>
            <a:endParaRPr kumimoji="1" lang="en-US" altLang="ja-JP" dirty="0"/>
          </a:p>
          <a:p>
            <a:endParaRPr kumimoji="1" lang="en-US" altLang="ja-JP" dirty="0"/>
          </a:p>
          <a:p>
            <a:r>
              <a:rPr kumimoji="1" lang="ja-JP" altLang="en-US" dirty="0"/>
              <a:t>世間にあふれているＡＩがどのレベルを指しているのか正確に把握することが</a:t>
            </a:r>
            <a:endParaRPr kumimoji="1" lang="en-US" altLang="ja-JP" dirty="0"/>
          </a:p>
          <a:p>
            <a:r>
              <a:rPr kumimoji="1" lang="ja-JP" altLang="en-US" dirty="0"/>
              <a:t>ＡＩの本質を考える上では大切となってきます。</a:t>
            </a:r>
            <a:endParaRPr kumimoji="1" lang="en-US" altLang="ja-JP" dirty="0"/>
          </a:p>
          <a:p>
            <a:endParaRPr kumimoji="1" lang="en-US" altLang="ja-JP" dirty="0"/>
          </a:p>
          <a:p>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10</a:t>
            </a:fld>
            <a:endParaRPr kumimoji="1" lang="ja-JP" altLang="en-US"/>
          </a:p>
        </p:txBody>
      </p:sp>
    </p:spTree>
    <p:extLst>
      <p:ext uri="{BB962C8B-B14F-4D97-AF65-F5344CB8AC3E}">
        <p14:creationId xmlns:p14="http://schemas.microsoft.com/office/powerpoint/2010/main" val="3380132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（人工知能）の技術に注目が集まると同時に「</a:t>
            </a:r>
            <a:r>
              <a:rPr lang="ja-JP" altLang="en-US" b="0" i="0" u="none" strike="noStrike" dirty="0">
                <a:solidFill>
                  <a:srgbClr val="5985C1"/>
                </a:solidFill>
                <a:effectLst/>
                <a:latin typeface="YakuHanJPs"/>
                <a:hlinkClick r:id="rId3"/>
              </a:rPr>
              <a:t>シンギュラリティ</a:t>
            </a:r>
            <a:r>
              <a:rPr lang="ja-JP" altLang="en-US" b="0" i="0" dirty="0">
                <a:solidFill>
                  <a:srgbClr val="606060"/>
                </a:solidFill>
                <a:effectLst/>
                <a:latin typeface="YakuHanJPs"/>
              </a:rPr>
              <a:t>」という言葉を聞くことが多くなってきました。</a:t>
            </a:r>
            <a:endParaRPr lang="en-US" altLang="ja-JP" b="0" i="0" dirty="0">
              <a:solidFill>
                <a:srgbClr val="606060"/>
              </a:solidFill>
              <a:effectLst/>
              <a:latin typeface="YakuHanJPs"/>
            </a:endParaRPr>
          </a:p>
          <a:p>
            <a:pPr algn="just"/>
            <a:r>
              <a:rPr lang="ja-JP" altLang="en-US" b="1" i="0" dirty="0">
                <a:solidFill>
                  <a:srgbClr val="606060"/>
                </a:solidFill>
                <a:effectLst/>
                <a:latin typeface="YakuHanJPs"/>
              </a:rPr>
              <a:t>「シンギュラリティ」は「技術的特異点」とも言います。</a:t>
            </a:r>
            <a:endParaRPr lang="en-US" altLang="ja-JP" b="1" i="0" dirty="0">
              <a:solidFill>
                <a:srgbClr val="606060"/>
              </a:solidFill>
              <a:effectLst/>
              <a:latin typeface="YakuHanJPs"/>
            </a:endParaRPr>
          </a:p>
          <a:p>
            <a:pPr algn="just"/>
            <a:endParaRPr lang="ja-JP" altLang="en-US" b="0" i="0" dirty="0">
              <a:solidFill>
                <a:srgbClr val="606060"/>
              </a:solidFill>
              <a:effectLst/>
              <a:latin typeface="YakuHanJPs"/>
            </a:endParaRPr>
          </a:p>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技術が極端に進化を遂げた未来では、</a:t>
            </a:r>
            <a:r>
              <a:rPr lang="en-US" altLang="ja-JP" b="0" i="0" dirty="0">
                <a:solidFill>
                  <a:srgbClr val="606060"/>
                </a:solidFill>
                <a:effectLst/>
                <a:latin typeface="YakuHanJPs"/>
              </a:rPr>
              <a:t>AI</a:t>
            </a:r>
            <a:r>
              <a:rPr lang="ja-JP" altLang="en-US" b="0" i="0" dirty="0">
                <a:solidFill>
                  <a:srgbClr val="606060"/>
                </a:solidFill>
                <a:effectLst/>
                <a:latin typeface="YakuHanJPs"/>
              </a:rPr>
              <a:t>が人類の知能を超え、指数関数的に進化し、その進化の速度が予測できなくなると言われています。</a:t>
            </a:r>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が人類を超える、そのポイントが、シンギュラリティ（技術的特異点）です。</a:t>
            </a:r>
            <a:endParaRPr lang="en-US" altLang="ja-JP" b="0" i="0" dirty="0">
              <a:solidFill>
                <a:srgbClr val="606060"/>
              </a:solidFill>
              <a:effectLst/>
              <a:latin typeface="YakuHanJPs"/>
            </a:endParaRPr>
          </a:p>
          <a:p>
            <a:endParaRPr kumimoji="1" lang="en-US" altLang="ja-JP" b="0" i="0" dirty="0">
              <a:solidFill>
                <a:srgbClr val="606060"/>
              </a:solidFill>
              <a:effectLst/>
              <a:latin typeface="YakuHanJPs"/>
            </a:endParaRPr>
          </a:p>
          <a:p>
            <a:pPr algn="just"/>
            <a:r>
              <a:rPr lang="ja-JP" altLang="en-US" b="0" i="0" dirty="0">
                <a:solidFill>
                  <a:srgbClr val="606060"/>
                </a:solidFill>
                <a:effectLst/>
                <a:latin typeface="YakuHanJPs"/>
              </a:rPr>
              <a:t>人間が人間を超える</a:t>
            </a:r>
            <a:r>
              <a:rPr lang="en-US" altLang="ja-JP" b="0" i="0" dirty="0">
                <a:solidFill>
                  <a:srgbClr val="606060"/>
                </a:solidFill>
                <a:effectLst/>
                <a:latin typeface="YakuHanJPs"/>
              </a:rPr>
              <a:t>AI</a:t>
            </a:r>
            <a:r>
              <a:rPr lang="ja-JP" altLang="en-US" b="0" i="0" dirty="0">
                <a:solidFill>
                  <a:srgbClr val="606060"/>
                </a:solidFill>
                <a:effectLst/>
                <a:latin typeface="YakuHanJPs"/>
              </a:rPr>
              <a:t>が発明されると、その</a:t>
            </a:r>
            <a:r>
              <a:rPr lang="en-US" altLang="ja-JP" b="0" i="0" dirty="0">
                <a:solidFill>
                  <a:srgbClr val="606060"/>
                </a:solidFill>
                <a:effectLst/>
                <a:latin typeface="YakuHanJPs"/>
              </a:rPr>
              <a:t>AI</a:t>
            </a:r>
            <a:r>
              <a:rPr lang="ja-JP" altLang="en-US" b="0" i="0" dirty="0">
                <a:solidFill>
                  <a:srgbClr val="606060"/>
                </a:solidFill>
                <a:effectLst/>
                <a:latin typeface="YakuHanJPs"/>
              </a:rPr>
              <a:t>は、さらに賢い</a:t>
            </a:r>
            <a:r>
              <a:rPr lang="en-US" altLang="ja-JP" b="0" i="0" dirty="0">
                <a:solidFill>
                  <a:srgbClr val="606060"/>
                </a:solidFill>
                <a:effectLst/>
                <a:latin typeface="YakuHanJPs"/>
              </a:rPr>
              <a:t>AI</a:t>
            </a:r>
            <a:r>
              <a:rPr lang="ja-JP" altLang="en-US" b="0" i="0" dirty="0">
                <a:solidFill>
                  <a:srgbClr val="606060"/>
                </a:solidFill>
                <a:effectLst/>
                <a:latin typeface="YakuHanJPs"/>
              </a:rPr>
              <a:t>を生み出すことが可能になると考えられます。</a:t>
            </a:r>
          </a:p>
          <a:p>
            <a:pPr algn="just"/>
            <a:r>
              <a:rPr lang="ja-JP" altLang="en-US" b="0" i="0" dirty="0">
                <a:solidFill>
                  <a:srgbClr val="606060"/>
                </a:solidFill>
                <a:effectLst/>
                <a:latin typeface="YakuHanJPs"/>
              </a:rPr>
              <a:t>つまり、爆発的（再帰的）に知能の高い人工知能が再開発され、人間には到底想像ができない人工知能がどんどん生み出され、生活が一変すると言われています。</a:t>
            </a:r>
          </a:p>
          <a:p>
            <a:pPr algn="just"/>
            <a:r>
              <a:rPr lang="ja-JP" altLang="en-US" b="1" i="0" dirty="0">
                <a:solidFill>
                  <a:srgbClr val="606060"/>
                </a:solidFill>
                <a:effectLst/>
                <a:latin typeface="YakuHanJPs"/>
              </a:rPr>
              <a:t>未来学者のレイ・カーツワイル氏はシンギュラリティが</a:t>
            </a:r>
            <a:r>
              <a:rPr lang="en-US" altLang="ja-JP" b="1" i="0" dirty="0">
                <a:solidFill>
                  <a:srgbClr val="606060"/>
                </a:solidFill>
                <a:effectLst/>
                <a:latin typeface="YakuHanJPs"/>
              </a:rPr>
              <a:t>2045</a:t>
            </a:r>
            <a:r>
              <a:rPr lang="ja-JP" altLang="en-US" b="1" i="0" dirty="0">
                <a:solidFill>
                  <a:srgbClr val="606060"/>
                </a:solidFill>
                <a:effectLst/>
                <a:latin typeface="YakuHanJPs"/>
              </a:rPr>
              <a:t>年 に到達すると予想しています。</a:t>
            </a:r>
            <a:endParaRPr lang="ja-JP" altLang="en-US" b="0" i="0" dirty="0">
              <a:solidFill>
                <a:srgbClr val="606060"/>
              </a:solidFill>
              <a:effectLst/>
              <a:latin typeface="YakuHanJP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11</a:t>
            </a:fld>
            <a:endParaRPr kumimoji="1" lang="ja-JP" altLang="en-US"/>
          </a:p>
        </p:txBody>
      </p:sp>
    </p:spTree>
    <p:extLst>
      <p:ext uri="{BB962C8B-B14F-4D97-AF65-F5344CB8AC3E}">
        <p14:creationId xmlns:p14="http://schemas.microsoft.com/office/powerpoint/2010/main" val="164971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「日本の労働人口の</a:t>
            </a:r>
            <a:r>
              <a:rPr kumimoji="1" lang="en-US" altLang="ja-JP" sz="1200" kern="1200" dirty="0">
                <a:solidFill>
                  <a:schemeClr val="tx1"/>
                </a:solidFill>
                <a:effectLst/>
                <a:latin typeface="+mn-lt"/>
                <a:ea typeface="+mn-ea"/>
                <a:cs typeface="+mn-cs"/>
              </a:rPr>
              <a:t>49</a:t>
            </a:r>
            <a:r>
              <a:rPr kumimoji="1" lang="ja-JP" altLang="ja-JP" sz="1200" kern="1200" dirty="0">
                <a:solidFill>
                  <a:schemeClr val="tx1"/>
                </a:solidFill>
                <a:effectLst/>
                <a:latin typeface="+mn-lt"/>
                <a:ea typeface="+mn-ea"/>
                <a:cs typeface="+mn-cs"/>
              </a:rPr>
              <a:t>％が人工知能やロボット等で代替可能に」</a:t>
            </a:r>
          </a:p>
          <a:p>
            <a:r>
              <a:rPr kumimoji="1" lang="ja-JP" altLang="ja-JP" sz="1200" kern="1200" dirty="0">
                <a:solidFill>
                  <a:schemeClr val="tx1"/>
                </a:solidFill>
                <a:effectLst/>
                <a:latin typeface="+mn-lt"/>
                <a:ea typeface="+mn-ea"/>
                <a:cs typeface="+mn-cs"/>
              </a:rPr>
              <a:t>野村総研が</a:t>
            </a:r>
            <a:r>
              <a:rPr kumimoji="1" lang="en-US" altLang="ja-JP" sz="1200" kern="1200" dirty="0">
                <a:solidFill>
                  <a:schemeClr val="tx1"/>
                </a:solidFill>
                <a:effectLst/>
                <a:latin typeface="+mn-lt"/>
                <a:ea typeface="+mn-ea"/>
                <a:cs typeface="+mn-cs"/>
              </a:rPr>
              <a:t>2015</a:t>
            </a:r>
            <a:r>
              <a:rPr kumimoji="1" lang="ja-JP" altLang="ja-JP" sz="1200" kern="1200" dirty="0">
                <a:solidFill>
                  <a:schemeClr val="tx1"/>
                </a:solidFill>
                <a:effectLst/>
                <a:latin typeface="+mn-lt"/>
                <a:ea typeface="+mn-ea"/>
                <a:cs typeface="+mn-cs"/>
              </a:rPr>
              <a:t>年末、今から</a:t>
            </a:r>
            <a:r>
              <a:rPr kumimoji="1" lang="en-US" altLang="ja-JP" sz="1200" kern="1200" dirty="0">
                <a:solidFill>
                  <a:schemeClr val="tx1"/>
                </a:solidFill>
                <a:effectLst/>
                <a:latin typeface="+mn-lt"/>
                <a:ea typeface="+mn-ea"/>
                <a:cs typeface="+mn-cs"/>
              </a:rPr>
              <a:t>15</a:t>
            </a:r>
            <a:r>
              <a:rPr kumimoji="1" lang="ja-JP" altLang="ja-JP" sz="1200" kern="1200" dirty="0">
                <a:solidFill>
                  <a:schemeClr val="tx1"/>
                </a:solidFill>
                <a:effectLst/>
                <a:latin typeface="+mn-lt"/>
                <a:ea typeface="+mn-ea"/>
                <a:cs typeface="+mn-cs"/>
              </a:rPr>
              <a:t>年後の「</a:t>
            </a:r>
            <a:r>
              <a:rPr kumimoji="1" lang="en-US" altLang="ja-JP" sz="1200" kern="1200" dirty="0">
                <a:solidFill>
                  <a:schemeClr val="tx1"/>
                </a:solidFill>
                <a:effectLst/>
                <a:latin typeface="+mn-lt"/>
                <a:ea typeface="+mn-ea"/>
                <a:cs typeface="+mn-cs"/>
              </a:rPr>
              <a:t>2030</a:t>
            </a:r>
            <a:r>
              <a:rPr kumimoji="1" lang="ja-JP" altLang="ja-JP" sz="1200" kern="1200" dirty="0">
                <a:solidFill>
                  <a:schemeClr val="tx1"/>
                </a:solidFill>
                <a:effectLst/>
                <a:latin typeface="+mn-lt"/>
                <a:ea typeface="+mn-ea"/>
                <a:cs typeface="+mn-cs"/>
              </a:rPr>
              <a:t>年の日本に備える」をテーマにこのようなレポートを発表しています。</a:t>
            </a:r>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2013</a:t>
            </a:r>
            <a:r>
              <a:rPr kumimoji="1" lang="ja-JP" altLang="ja-JP" sz="1200" kern="1200" dirty="0">
                <a:solidFill>
                  <a:schemeClr val="tx1"/>
                </a:solidFill>
                <a:effectLst/>
                <a:latin typeface="+mn-lt"/>
                <a:ea typeface="+mn-ea"/>
                <a:cs typeface="+mn-cs"/>
              </a:rPr>
              <a:t>年、イギリスで同様の論文を発表した英オックスフォード大学のマイケル・Ａ・オズボーン准教授との共同研究で、日本でも同様の結果となったことが示されました。</a:t>
            </a:r>
          </a:p>
          <a:p>
            <a:r>
              <a:rPr kumimoji="1" lang="ja-JP" altLang="ja-JP" sz="1200" kern="1200" dirty="0">
                <a:solidFill>
                  <a:schemeClr val="tx1"/>
                </a:solidFill>
                <a:effectLst/>
                <a:latin typeface="+mn-lt"/>
                <a:ea typeface="+mn-ea"/>
                <a:cs typeface="+mn-cs"/>
              </a:rPr>
              <a:t>「芸術、歴史学・考古学、哲学・神学など抽象的な概念を整理・創出するための知識が要求される職業、</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他者との協調や、他者の理解、説得、ネゴシエーション、サービス志向性が求められる職業は、</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人工知能等での代替は難しい傾向があります。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一方、必ずしも特別の知識・スキルが求められない職業に加え、</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データの分析や秩序的・体系的操作が求められる職業については、</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人工知能等で代替できる可能性が高い傾向が確認できました。」</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このレポートからどのような能力が人工知能に置き換えられ、あるいは置き換えられないかを考えて見ると、次のようなことになりそうです。</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en-US" sz="1200" b="1" kern="1200" dirty="0">
                <a:solidFill>
                  <a:schemeClr val="tx1"/>
                </a:solidFill>
                <a:effectLst/>
                <a:latin typeface="+mn-lt"/>
                <a:ea typeface="+mn-ea"/>
                <a:cs typeface="+mn-cs"/>
              </a:rPr>
              <a:t>●</a:t>
            </a:r>
            <a:r>
              <a:rPr kumimoji="1" lang="ja-JP" altLang="ja-JP" sz="1200" b="1" kern="1200" dirty="0">
                <a:solidFill>
                  <a:schemeClr val="tx1"/>
                </a:solidFill>
                <a:effectLst/>
                <a:latin typeface="+mn-lt"/>
                <a:ea typeface="+mn-ea"/>
                <a:cs typeface="+mn-cs"/>
              </a:rPr>
              <a:t>置き換えられる能力</a:t>
            </a:r>
            <a:r>
              <a:rPr kumimoji="1" lang="ja-JP" altLang="ja-JP" sz="1200" kern="1200" dirty="0">
                <a:solidFill>
                  <a:schemeClr val="tx1"/>
                </a:solidFill>
                <a:effectLst/>
                <a:latin typeface="+mn-lt"/>
                <a:ea typeface="+mn-ea"/>
                <a:cs typeface="+mn-cs"/>
              </a:rPr>
              <a:t>：代替される職業技能や経験の蓄積に依存し、パターン化しやすく定型的で、特定の領域を越えない能力</a:t>
            </a:r>
          </a:p>
          <a:p>
            <a:r>
              <a:rPr kumimoji="1" lang="ja-JP" altLang="en-US" sz="1200" b="1" kern="1200" dirty="0">
                <a:solidFill>
                  <a:schemeClr val="tx1"/>
                </a:solidFill>
                <a:effectLst/>
                <a:latin typeface="+mn-lt"/>
                <a:ea typeface="+mn-ea"/>
                <a:cs typeface="+mn-cs"/>
              </a:rPr>
              <a:t>●</a:t>
            </a:r>
            <a:r>
              <a:rPr kumimoji="1" lang="ja-JP" altLang="ja-JP" sz="1200" b="1" kern="1200" dirty="0">
                <a:solidFill>
                  <a:schemeClr val="tx1"/>
                </a:solidFill>
                <a:effectLst/>
                <a:latin typeface="+mn-lt"/>
                <a:ea typeface="+mn-ea"/>
                <a:cs typeface="+mn-cs"/>
              </a:rPr>
              <a:t>置き換えられない能力</a:t>
            </a:r>
            <a:r>
              <a:rPr kumimoji="1" lang="ja-JP" altLang="ja-JP" sz="1200" kern="1200" dirty="0">
                <a:solidFill>
                  <a:schemeClr val="tx1"/>
                </a:solidFill>
                <a:effectLst/>
                <a:latin typeface="+mn-lt"/>
                <a:ea typeface="+mn-ea"/>
                <a:cs typeface="+mn-cs"/>
              </a:rPr>
              <a:t>：感性、協調性、創造性、好奇心、問題発見力など非定型的で、機械を何にどう使うかを決められる能力</a:t>
            </a: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人工知能との共存はもはや避けられない現実です。ならば、その現実に向き合い、改めて自分の能力を「置き換えられない能力」にシフトしていかなければなりません。</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とても難しいテーマなのですが、まずはこの授業の受講を通じて</a:t>
            </a:r>
            <a:r>
              <a:rPr kumimoji="1" lang="en-US" altLang="ja-JP" sz="1200" kern="1200" dirty="0">
                <a:solidFill>
                  <a:schemeClr val="tx1"/>
                </a:solidFill>
                <a:effectLst/>
                <a:latin typeface="+mn-lt"/>
                <a:ea typeface="+mn-ea"/>
                <a:cs typeface="+mn-cs"/>
              </a:rPr>
              <a:t>AI</a:t>
            </a:r>
            <a:r>
              <a:rPr kumimoji="1" lang="ja-JP" altLang="en-US" sz="1200" kern="1200" dirty="0">
                <a:solidFill>
                  <a:schemeClr val="tx1"/>
                </a:solidFill>
                <a:effectLst/>
                <a:latin typeface="+mn-lt"/>
                <a:ea typeface="+mn-ea"/>
                <a:cs typeface="+mn-cs"/>
              </a:rPr>
              <a:t>について理解を深めて頂き、</a:t>
            </a:r>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将来的には、</a:t>
            </a:r>
            <a:r>
              <a:rPr kumimoji="1" lang="en-US" altLang="ja-JP" sz="1200" kern="1200" dirty="0">
                <a:solidFill>
                  <a:schemeClr val="tx1"/>
                </a:solidFill>
                <a:effectLst/>
                <a:latin typeface="+mn-lt"/>
                <a:ea typeface="+mn-ea"/>
                <a:cs typeface="+mn-cs"/>
              </a:rPr>
              <a:t>AI</a:t>
            </a:r>
            <a:r>
              <a:rPr kumimoji="1" lang="ja-JP" altLang="en-US" sz="1200" kern="1200" dirty="0">
                <a:solidFill>
                  <a:schemeClr val="tx1"/>
                </a:solidFill>
                <a:effectLst/>
                <a:latin typeface="+mn-lt"/>
                <a:ea typeface="+mn-ea"/>
                <a:cs typeface="+mn-cs"/>
              </a:rPr>
              <a:t>を使いこなせる人材を目指していくきっかけになればと思っています。</a:t>
            </a: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1055891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a:t>
            </a:r>
            <a:r>
              <a:rPr kumimoji="1" lang="en-US" altLang="ja-JP" dirty="0"/>
              <a:t>AI</a:t>
            </a:r>
            <a:r>
              <a:rPr kumimoji="1" lang="ja-JP" altLang="en-US" dirty="0"/>
              <a:t>における代表的な技術である機械学習についてまなんでいきましょう</a:t>
            </a:r>
            <a:endParaRPr kumimoji="1" lang="en-US" altLang="ja-JP" dirty="0"/>
          </a:p>
          <a:p>
            <a:endParaRPr kumimoji="1" lang="en-US" altLang="ja-JP" dirty="0"/>
          </a:p>
          <a:p>
            <a:r>
              <a:rPr kumimoji="1" lang="ja-JP" altLang="en-US" dirty="0"/>
              <a:t>機械学習とは</a:t>
            </a:r>
            <a:r>
              <a:rPr kumimoji="1" lang="en-US" altLang="ja-JP" dirty="0"/>
              <a:t>AI</a:t>
            </a:r>
            <a:r>
              <a:rPr kumimoji="1" lang="ja-JP" altLang="en-US" dirty="0"/>
              <a:t>のプログラム自身が学習する仕組みです。</a:t>
            </a:r>
            <a:endParaRPr kumimoji="1" lang="en-US" altLang="ja-JP" dirty="0"/>
          </a:p>
          <a:p>
            <a:r>
              <a:rPr kumimoji="1" lang="ja-JP" altLang="en-US" dirty="0"/>
              <a:t>コンピューターは与えられたサンプルデータを通じてデータに潜むパターンを学習します。</a:t>
            </a:r>
            <a:endParaRPr kumimoji="1" lang="en-US" altLang="ja-JP" dirty="0"/>
          </a:p>
          <a:p>
            <a:r>
              <a:rPr kumimoji="1" lang="ja-JP" altLang="en-US" dirty="0"/>
              <a:t>サンプルデータの数が多ければ多いほど望ましい学習結果が得られます。</a:t>
            </a:r>
            <a:endParaRPr kumimoji="1" lang="en-US" altLang="ja-JP" dirty="0"/>
          </a:p>
          <a:p>
            <a:endParaRPr kumimoji="1" lang="en-US" altLang="ja-JP" dirty="0"/>
          </a:p>
          <a:p>
            <a:r>
              <a:rPr kumimoji="1" lang="ja-JP" altLang="en-US" dirty="0"/>
              <a:t>詳細について、これ以降で解説していきます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3567606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機械学習やディープラーニングなどの技術について解説する前に、</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（人工知能）と機械学習、ディープラーニングの関係性について解説します。</a:t>
            </a:r>
          </a:p>
          <a:p>
            <a:pPr algn="just"/>
            <a:r>
              <a:rPr lang="ja-JP" altLang="en-US" b="0" i="0" dirty="0">
                <a:solidFill>
                  <a:srgbClr val="606060"/>
                </a:solidFill>
                <a:effectLst/>
                <a:latin typeface="YakuHanJPs"/>
              </a:rPr>
              <a:t>簡単に説明すると、機械学習は、</a:t>
            </a:r>
            <a:r>
              <a:rPr lang="en-US" altLang="ja-JP" b="0" i="0" dirty="0">
                <a:solidFill>
                  <a:srgbClr val="606060"/>
                </a:solidFill>
                <a:effectLst/>
                <a:latin typeface="YakuHanJPs"/>
              </a:rPr>
              <a:t>AI</a:t>
            </a:r>
            <a:r>
              <a:rPr lang="ja-JP" altLang="en-US" b="0" i="0" dirty="0">
                <a:solidFill>
                  <a:srgbClr val="606060"/>
                </a:solidFill>
                <a:effectLst/>
                <a:latin typeface="YakuHanJPs"/>
              </a:rPr>
              <a:t>の</a:t>
            </a:r>
            <a:r>
              <a:rPr lang="en-US" altLang="ja-JP" b="0" i="0" dirty="0">
                <a:solidFill>
                  <a:srgbClr val="606060"/>
                </a:solidFill>
                <a:effectLst/>
                <a:latin typeface="YakuHanJPs"/>
              </a:rPr>
              <a:t>1</a:t>
            </a:r>
            <a:r>
              <a:rPr lang="ja-JP" altLang="en-US" b="0" i="0" dirty="0">
                <a:solidFill>
                  <a:srgbClr val="606060"/>
                </a:solidFill>
                <a:effectLst/>
                <a:latin typeface="YakuHanJPs"/>
              </a:rPr>
              <a:t>つの要素技術であり、ディープラーニングは機械学習の</a:t>
            </a:r>
            <a:r>
              <a:rPr lang="en-US" altLang="ja-JP" b="0" i="0" dirty="0">
                <a:solidFill>
                  <a:srgbClr val="606060"/>
                </a:solidFill>
                <a:effectLst/>
                <a:latin typeface="YakuHanJPs"/>
              </a:rPr>
              <a:t>1</a:t>
            </a:r>
            <a:r>
              <a:rPr lang="ja-JP" altLang="en-US" b="0" i="0" dirty="0">
                <a:solidFill>
                  <a:srgbClr val="606060"/>
                </a:solidFill>
                <a:effectLst/>
                <a:latin typeface="YakuHanJPs"/>
              </a:rPr>
              <a:t>つの要素技術です。</a:t>
            </a:r>
          </a:p>
          <a:p>
            <a:pPr algn="just"/>
            <a:r>
              <a:rPr lang="ja-JP" altLang="en-US" b="0" i="0" dirty="0">
                <a:solidFill>
                  <a:srgbClr val="606060"/>
                </a:solidFill>
                <a:effectLst/>
                <a:latin typeface="YakuHanJPs"/>
              </a:rPr>
              <a:t>機械学習とディープラーニングが同列に扱われることもあり、注意が必要です。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今回の講義では、まず機械学習について学んでいきたいと思います。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3678103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人工知能研究の歴史をたどれば、「ルールベース」と「機械学習」という大きな２つのアプローチがあったことが分かります。</a:t>
            </a:r>
            <a:endParaRPr kumimoji="1" lang="en-US" altLang="ja-JP" sz="1200" kern="1200" dirty="0">
              <a:solidFill>
                <a:schemeClr val="tx1"/>
              </a:solidFill>
              <a:effectLst/>
              <a:latin typeface="+mn-lt"/>
              <a:ea typeface="+mn-ea"/>
              <a:cs typeface="+mn-cs"/>
            </a:endParaRPr>
          </a:p>
          <a:p>
            <a:endParaRPr kumimoji="1" lang="ja-JP"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a:t>
            </a:r>
            <a:r>
              <a:rPr kumimoji="1" lang="ja-JP" altLang="ja-JP" sz="1200" kern="1200" dirty="0">
                <a:solidFill>
                  <a:schemeClr val="tx1"/>
                </a:solidFill>
                <a:effectLst/>
                <a:latin typeface="+mn-lt"/>
                <a:ea typeface="+mn-ea"/>
                <a:cs typeface="+mn-cs"/>
              </a:rPr>
              <a:t>ルールベース</a:t>
            </a:r>
          </a:p>
          <a:p>
            <a:r>
              <a:rPr kumimoji="1" lang="ja-JP" altLang="ja-JP" sz="1200" kern="1200" dirty="0">
                <a:solidFill>
                  <a:schemeClr val="tx1"/>
                </a:solidFill>
                <a:effectLst/>
                <a:latin typeface="+mn-lt"/>
                <a:ea typeface="+mn-ea"/>
                <a:cs typeface="+mn-cs"/>
              </a:rPr>
              <a:t>オンライン・ショップで「こちらの商品もいかがですか？」と表示されることがあります。</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これは、「レコメンデーション（推奨）」機能と呼ばれています。</a:t>
            </a:r>
          </a:p>
          <a:p>
            <a:r>
              <a:rPr kumimoji="1" lang="ja-JP" altLang="ja-JP" sz="1200" kern="1200" dirty="0">
                <a:solidFill>
                  <a:schemeClr val="tx1"/>
                </a:solidFill>
                <a:effectLst/>
                <a:latin typeface="+mn-lt"/>
                <a:ea typeface="+mn-ea"/>
                <a:cs typeface="+mn-cs"/>
              </a:rPr>
              <a:t>この機能は、オンライン・ショップの担当者が「</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と言う商品と</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という商品は関連があるから、</a:t>
            </a:r>
            <a:endParaRPr kumimoji="1" lang="en-US" altLang="ja-JP" sz="1200" kern="1200" dirty="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を買った人は、</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も買う確率が高い」と考え、「</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を検索した人に</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を薦める」というルールを予め登録しておくことで実現できます。</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このようなルールをたくさん用意しておけば、いろいろな商品に対してレコメンデーションできるようになります。このようなアプローチが「ルールベース」です。</a:t>
            </a:r>
          </a:p>
          <a:p>
            <a:r>
              <a:rPr kumimoji="1" lang="ja-JP" altLang="ja-JP" sz="1200" kern="1200" dirty="0">
                <a:solidFill>
                  <a:schemeClr val="tx1"/>
                </a:solidFill>
                <a:effectLst/>
                <a:latin typeface="+mn-lt"/>
                <a:ea typeface="+mn-ea"/>
                <a:cs typeface="+mn-cs"/>
              </a:rPr>
              <a:t>レコメンデーションに限らず、問題解決に必要な知識を「どのような条件が成り立つとき何をすべきか」という観点で整理しておくと、</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様々な問題解決に対応させることができます。</a:t>
            </a:r>
          </a:p>
          <a:p>
            <a:r>
              <a:rPr kumimoji="1" lang="en-US" altLang="ja-JP" sz="1200" b="1" u="sng" kern="1200" dirty="0">
                <a:solidFill>
                  <a:schemeClr val="tx1"/>
                </a:solidFill>
                <a:effectLst/>
                <a:latin typeface="+mn-lt"/>
                <a:ea typeface="+mn-ea"/>
                <a:cs typeface="+mn-cs"/>
              </a:rPr>
              <a:t>if</a:t>
            </a:r>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条件 </a:t>
            </a:r>
            <a:r>
              <a:rPr kumimoji="1" lang="en-US" altLang="ja-JP" sz="1200" b="1" u="sng" kern="1200" dirty="0">
                <a:solidFill>
                  <a:schemeClr val="tx1"/>
                </a:solidFill>
                <a:effectLst/>
                <a:latin typeface="+mn-lt"/>
                <a:ea typeface="+mn-ea"/>
                <a:cs typeface="+mn-cs"/>
              </a:rPr>
              <a:t>then</a:t>
            </a:r>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アクションまたは状態 </a:t>
            </a:r>
            <a:r>
              <a:rPr kumimoji="1" lang="en-US" altLang="ja-JP" sz="1200" b="1" u="sng" kern="1200" dirty="0">
                <a:solidFill>
                  <a:schemeClr val="tx1"/>
                </a:solidFill>
                <a:effectLst/>
                <a:latin typeface="+mn-lt"/>
                <a:ea typeface="+mn-ea"/>
                <a:cs typeface="+mn-cs"/>
              </a:rPr>
              <a:t>else</a:t>
            </a:r>
            <a:r>
              <a:rPr kumimoji="1" lang="en-US" altLang="ja-JP" sz="1200" kern="1200" dirty="0">
                <a:solidFill>
                  <a:schemeClr val="tx1"/>
                </a:solidFill>
                <a:effectLst/>
                <a:latin typeface="+mn-lt"/>
                <a:ea typeface="+mn-ea"/>
                <a:cs typeface="+mn-cs"/>
              </a:rPr>
              <a:t> </a:t>
            </a:r>
            <a:r>
              <a:rPr kumimoji="1" lang="ja-JP" altLang="ja-JP" sz="1200" kern="1200" dirty="0">
                <a:solidFill>
                  <a:schemeClr val="tx1"/>
                </a:solidFill>
                <a:effectLst/>
                <a:latin typeface="+mn-lt"/>
                <a:ea typeface="+mn-ea"/>
                <a:cs typeface="+mn-cs"/>
              </a:rPr>
              <a:t>別のアクションまたは状態 ・・・</a:t>
            </a:r>
          </a:p>
          <a:p>
            <a:r>
              <a:rPr kumimoji="1" lang="ja-JP" altLang="ja-JP" sz="1200" kern="1200" dirty="0">
                <a:solidFill>
                  <a:schemeClr val="tx1"/>
                </a:solidFill>
                <a:effectLst/>
                <a:latin typeface="+mn-lt"/>
                <a:ea typeface="+mn-ea"/>
                <a:cs typeface="+mn-cs"/>
              </a:rPr>
              <a:t>モノやコトを解釈し、説明するためのこのようなルールを用意しておくことで、問題解決や推論といった知的な処理を機械に行わせようというのです。</a:t>
            </a:r>
          </a:p>
          <a:p>
            <a:r>
              <a:rPr kumimoji="1" lang="ja-JP" altLang="ja-JP" sz="1200" kern="1200" dirty="0">
                <a:solidFill>
                  <a:schemeClr val="tx1"/>
                </a:solidFill>
                <a:effectLst/>
                <a:latin typeface="+mn-lt"/>
                <a:ea typeface="+mn-ea"/>
                <a:cs typeface="+mn-cs"/>
              </a:rPr>
              <a:t>ただ、知識は常に増え続けますし解釈の仕方も多様です。これを全て人間がルールに起こして記述することは容易なことではありません。</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結局は、このアプローチは、ある機械についての故障診断、ある保険の契約ルールの確認といった説明すべきルールが</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限られている場合では実用化されましたが、「知的な処理」を実現するための汎用的な方法としては実用化されることはありませんでした。</a:t>
            </a:r>
          </a:p>
          <a:p>
            <a:endParaRPr kumimoji="1" lang="en-US" altLang="ja-JP" sz="1200" kern="1200" dirty="0">
              <a:solidFill>
                <a:schemeClr val="tx1"/>
              </a:solidFill>
              <a:effectLst/>
              <a:latin typeface="+mn-lt"/>
              <a:ea typeface="+mn-ea"/>
              <a:cs typeface="+mn-cs"/>
            </a:endParaRPr>
          </a:p>
          <a:p>
            <a:r>
              <a:rPr kumimoji="1" lang="ja-JP" altLang="en-US" sz="1200" kern="1200" dirty="0">
                <a:solidFill>
                  <a:schemeClr val="tx1"/>
                </a:solidFill>
                <a:effectLst/>
                <a:latin typeface="+mn-lt"/>
                <a:ea typeface="+mn-ea"/>
                <a:cs typeface="+mn-cs"/>
              </a:rPr>
              <a:t>●</a:t>
            </a:r>
            <a:r>
              <a:rPr kumimoji="1" lang="ja-JP" altLang="ja-JP" sz="1200" kern="1200" dirty="0">
                <a:solidFill>
                  <a:schemeClr val="tx1"/>
                </a:solidFill>
                <a:effectLst/>
                <a:latin typeface="+mn-lt"/>
                <a:ea typeface="+mn-ea"/>
                <a:cs typeface="+mn-cs"/>
              </a:rPr>
              <a:t>機械学習</a:t>
            </a:r>
          </a:p>
          <a:p>
            <a:r>
              <a:rPr kumimoji="1" lang="ja-JP" altLang="ja-JP" sz="1200" kern="1200" dirty="0">
                <a:solidFill>
                  <a:schemeClr val="tx1"/>
                </a:solidFill>
                <a:effectLst/>
                <a:latin typeface="+mn-lt"/>
                <a:ea typeface="+mn-ea"/>
                <a:cs typeface="+mn-cs"/>
              </a:rPr>
              <a:t>「ルールベース」では、ルールを人が登録します。しかし、</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を買う人は</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も買う確率が高いというのは、担当者の思い込みかもしれません。</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実は</a:t>
            </a:r>
            <a:r>
              <a:rPr kumimoji="1" lang="en-US" altLang="ja-JP" sz="1200" kern="1200" dirty="0">
                <a:solidFill>
                  <a:schemeClr val="tx1"/>
                </a:solidFill>
                <a:effectLst/>
                <a:latin typeface="+mn-lt"/>
                <a:ea typeface="+mn-ea"/>
                <a:cs typeface="+mn-cs"/>
              </a:rPr>
              <a:t>C</a:t>
            </a:r>
            <a:r>
              <a:rPr kumimoji="1" lang="ja-JP" altLang="ja-JP" sz="1200" kern="1200" dirty="0">
                <a:solidFill>
                  <a:schemeClr val="tx1"/>
                </a:solidFill>
                <a:effectLst/>
                <a:latin typeface="+mn-lt"/>
                <a:ea typeface="+mn-ea"/>
                <a:cs typeface="+mn-cs"/>
              </a:rPr>
              <a:t>を買う人の割合のほうが、もっと高いかも知れません。そこで、このルールを、データを解析することで見つけ出そうというのが「機械学習」の考え方です。</a:t>
            </a:r>
          </a:p>
          <a:p>
            <a:r>
              <a:rPr kumimoji="1" lang="ja-JP" altLang="ja-JP" sz="1200" kern="1200" dirty="0">
                <a:solidFill>
                  <a:schemeClr val="tx1"/>
                </a:solidFill>
                <a:effectLst/>
                <a:latin typeface="+mn-lt"/>
                <a:ea typeface="+mn-ea"/>
                <a:cs typeface="+mn-cs"/>
              </a:rPr>
              <a:t>例えば、オンライン・ショップの過去の取引データを解析して、</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と</a:t>
            </a:r>
            <a:r>
              <a:rPr kumimoji="1" lang="en-US" altLang="ja-JP" sz="1200" kern="1200" dirty="0">
                <a:solidFill>
                  <a:schemeClr val="tx1"/>
                </a:solidFill>
                <a:effectLst/>
                <a:latin typeface="+mn-lt"/>
                <a:ea typeface="+mn-ea"/>
                <a:cs typeface="+mn-cs"/>
              </a:rPr>
              <a:t>B</a:t>
            </a:r>
            <a:r>
              <a:rPr kumimoji="1" lang="ja-JP" altLang="ja-JP" sz="1200" kern="1200" dirty="0">
                <a:solidFill>
                  <a:schemeClr val="tx1"/>
                </a:solidFill>
                <a:effectLst/>
                <a:latin typeface="+mn-lt"/>
                <a:ea typeface="+mn-ea"/>
                <a:cs typeface="+mn-cs"/>
              </a:rPr>
              <a:t>を一緒に買った人の割合と</a:t>
            </a:r>
            <a:r>
              <a:rPr kumimoji="1" lang="en-US" altLang="ja-JP" sz="1200" kern="1200" dirty="0">
                <a:solidFill>
                  <a:schemeClr val="tx1"/>
                </a:solidFill>
                <a:effectLst/>
                <a:latin typeface="+mn-lt"/>
                <a:ea typeface="+mn-ea"/>
                <a:cs typeface="+mn-cs"/>
              </a:rPr>
              <a:t>A</a:t>
            </a:r>
            <a:r>
              <a:rPr kumimoji="1" lang="ja-JP" altLang="ja-JP" sz="1200" kern="1200" dirty="0">
                <a:solidFill>
                  <a:schemeClr val="tx1"/>
                </a:solidFill>
                <a:effectLst/>
                <a:latin typeface="+mn-lt"/>
                <a:ea typeface="+mn-ea"/>
                <a:cs typeface="+mn-cs"/>
              </a:rPr>
              <a:t>と</a:t>
            </a:r>
            <a:r>
              <a:rPr kumimoji="1" lang="en-US" altLang="ja-JP" sz="1200" kern="1200" dirty="0">
                <a:solidFill>
                  <a:schemeClr val="tx1"/>
                </a:solidFill>
                <a:effectLst/>
                <a:latin typeface="+mn-lt"/>
                <a:ea typeface="+mn-ea"/>
                <a:cs typeface="+mn-cs"/>
              </a:rPr>
              <a:t>C</a:t>
            </a:r>
            <a:r>
              <a:rPr kumimoji="1" lang="ja-JP" altLang="ja-JP" sz="1200" kern="1200" dirty="0">
                <a:solidFill>
                  <a:schemeClr val="tx1"/>
                </a:solidFill>
                <a:effectLst/>
                <a:latin typeface="+mn-lt"/>
                <a:ea typeface="+mn-ea"/>
                <a:cs typeface="+mn-cs"/>
              </a:rPr>
              <a:t>を一緒に買った人の割合を比較し、割合の高い方を推奨すれば、レコメンデーションの効果も上がります。</a:t>
            </a:r>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このような関係や規則性を、データを分析し、そこに潜むルールやパターンを見つけ出そうというのです。</a:t>
            </a:r>
          </a:p>
          <a:p>
            <a:endParaRPr kumimoji="1" lang="en-US" altLang="ja-JP" sz="1200"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15</a:t>
            </a:fld>
            <a:endParaRPr kumimoji="1" lang="ja-JP" altLang="en-US"/>
          </a:p>
        </p:txBody>
      </p:sp>
    </p:spTree>
    <p:extLst>
      <p:ext uri="{BB962C8B-B14F-4D97-AF65-F5344CB8AC3E}">
        <p14:creationId xmlns:p14="http://schemas.microsoft.com/office/powerpoint/2010/main" val="858543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機械学習とは、人工知能のプログラム自身が学習する仕組みです。</a:t>
            </a:r>
          </a:p>
          <a:p>
            <a:r>
              <a:rPr kumimoji="1" lang="ja-JP" altLang="en-US" dirty="0"/>
              <a:t>コンピュータは与えられたサンプルデータを通してデータに潜むパターンを学習します。</a:t>
            </a:r>
          </a:p>
          <a:p>
            <a:r>
              <a:rPr kumimoji="1" lang="ja-JP" altLang="en-US" dirty="0"/>
              <a:t>サンプルデータの数が多ければ多いほど、望ましい学習結果が得られます。</a:t>
            </a:r>
          </a:p>
          <a:p>
            <a:endParaRPr kumimoji="1" lang="ja-JP" altLang="en-US" dirty="0"/>
          </a:p>
          <a:p>
            <a:r>
              <a:rPr kumimoji="1" lang="ja-JP" altLang="en-US" dirty="0"/>
              <a:t>たとえば、犬と猫を区別できるように機械学習で学習する場合、</a:t>
            </a:r>
          </a:p>
          <a:p>
            <a:r>
              <a:rPr kumimoji="1" lang="ja-JP" altLang="en-US" dirty="0"/>
              <a:t>コンピュータが利用できる犬と猫のサンプル画像（サンプルデータ）が多ければ多いほど、</a:t>
            </a:r>
          </a:p>
          <a:p>
            <a:r>
              <a:rPr kumimoji="1" lang="ja-JP" altLang="en-US" dirty="0"/>
              <a:t>学習後のテストで犬か猫かを間違える可能性が減ります。</a:t>
            </a:r>
          </a:p>
          <a:p>
            <a:endParaRPr kumimoji="1" lang="ja-JP" altLang="en-US" dirty="0"/>
          </a:p>
          <a:p>
            <a:r>
              <a:rPr kumimoji="1" lang="ja-JP" altLang="en-US" dirty="0"/>
              <a:t>また、ある地域のアパートの</a:t>
            </a:r>
            <a:r>
              <a:rPr kumimoji="1" lang="en-US" altLang="ja-JP" dirty="0"/>
              <a:t>1</a:t>
            </a:r>
            <a:r>
              <a:rPr kumimoji="1" lang="ja-JP" altLang="en-US" dirty="0"/>
              <a:t>ヶ月の賃料を予測したいような場合も、</a:t>
            </a:r>
          </a:p>
          <a:p>
            <a:r>
              <a:rPr kumimoji="1" lang="ja-JP" altLang="en-US" dirty="0"/>
              <a:t>サンプルデータが多ければ多いほど予測精度は上がります。</a:t>
            </a:r>
            <a:endParaRPr kumimoji="1" lang="en-US" altLang="ja-JP" dirty="0"/>
          </a:p>
          <a:p>
            <a:endParaRPr kumimoji="1" lang="en-US" altLang="ja-JP" dirty="0"/>
          </a:p>
          <a:p>
            <a:endParaRPr kumimoji="1" lang="en-US" altLang="ja-JP" dirty="0"/>
          </a:p>
          <a:p>
            <a:r>
              <a:rPr kumimoji="1" lang="ja-JP" altLang="en-US" dirty="0"/>
              <a:t>これらの例からも分かるように、機械学習を実用的な精度に押し上げるには十分なデータが必要になります。</a:t>
            </a:r>
            <a:endParaRPr kumimoji="1" lang="en-US" altLang="ja-JP" dirty="0"/>
          </a:p>
          <a:p>
            <a:r>
              <a:rPr kumimoji="1" lang="en-US" altLang="ja-JP" dirty="0"/>
              <a:t>1990</a:t>
            </a:r>
            <a:r>
              <a:rPr kumimoji="1" lang="ja-JP" altLang="en-US" dirty="0"/>
              <a:t>年にインターネット上にウェブページが初めて作られますが、その爆発的な増加とともにさまざまなデータが蓄積されるようになり、</a:t>
            </a:r>
            <a:endParaRPr kumimoji="1" lang="en-US" altLang="ja-JP" dirty="0"/>
          </a:p>
          <a:p>
            <a:r>
              <a:rPr kumimoji="1" lang="ja-JP" altLang="en-US" dirty="0"/>
              <a:t>機械学習はそれらのデータを利用できるようになります（注）。</a:t>
            </a:r>
            <a:endParaRPr kumimoji="1" lang="en-US" altLang="ja-JP" dirty="0"/>
          </a:p>
          <a:p>
            <a:r>
              <a:rPr kumimoji="1" lang="ja-JP" altLang="en-US" dirty="0"/>
              <a:t>そのような背景から、</a:t>
            </a:r>
            <a:r>
              <a:rPr kumimoji="1" lang="en-US" altLang="ja-JP" dirty="0"/>
              <a:t>2000</a:t>
            </a:r>
            <a:r>
              <a:rPr kumimoji="1" lang="ja-JP" altLang="en-US" dirty="0"/>
              <a:t>年以降、機械学習はビッグデータ（インターネットの成長とともに蓄積された大容量のデータ）というキーワードと共に注目を集めるようになりました。</a:t>
            </a:r>
          </a:p>
          <a:p>
            <a:endParaRPr kumimoji="1" lang="ja-JP" altLang="en-US" dirty="0"/>
          </a:p>
          <a:p>
            <a:endParaRPr kumimoji="1" lang="en-US" altLang="ja-JP" dirty="0"/>
          </a:p>
          <a:p>
            <a:endParaRPr kumimoji="1" lang="en-US" altLang="ja-JP" dirty="0"/>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983235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機械学習のプロセスは</a:t>
            </a:r>
            <a:r>
              <a:rPr lang="ja-JP" altLang="en-US" b="0" i="0" dirty="0">
                <a:solidFill>
                  <a:srgbClr val="333333"/>
                </a:solidFill>
                <a:effectLst/>
                <a:latin typeface="Meiryo" panose="020B0604030504040204" pitchFamily="50" charset="-128"/>
                <a:ea typeface="Meiryo" panose="020B0604030504040204" pitchFamily="50" charset="-128"/>
              </a:rPr>
              <a:t>大きく「学習」と「推論」の２つに分けることができます。</a:t>
            </a:r>
            <a:endParaRPr lang="en-US" altLang="ja-JP" b="0" i="0" dirty="0">
              <a:solidFill>
                <a:srgbClr val="333333"/>
              </a:solidFill>
              <a:effectLst/>
              <a:latin typeface="Meiryo" panose="020B0604030504040204" pitchFamily="50" charset="-128"/>
              <a:ea typeface="Meiryo" panose="020B0604030504040204" pitchFamily="50" charset="-128"/>
            </a:endParaRPr>
          </a:p>
          <a:p>
            <a:endParaRPr kumimoji="1"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1" i="0" dirty="0">
                <a:solidFill>
                  <a:srgbClr val="333333"/>
                </a:solidFill>
                <a:effectLst/>
                <a:latin typeface="Meiryo" panose="020B0604030504040204" pitchFamily="50" charset="-128"/>
                <a:ea typeface="Meiryo" panose="020B0604030504040204" pitchFamily="50" charset="-128"/>
              </a:rPr>
              <a:t>学習</a:t>
            </a:r>
          </a:p>
          <a:p>
            <a:pPr algn="l"/>
            <a:r>
              <a:rPr lang="ja-JP" altLang="en-US" b="0" i="0" dirty="0">
                <a:solidFill>
                  <a:srgbClr val="333333"/>
                </a:solidFill>
                <a:effectLst/>
                <a:latin typeface="Meiryo" panose="020B0604030504040204" pitchFamily="50" charset="-128"/>
                <a:ea typeface="Meiryo" panose="020B0604030504040204" pitchFamily="50" charset="-128"/>
              </a:rPr>
              <a:t>大量の学習データから特徴を抽出し、推論を行うための「ひな形」となる「推論モデル」を生成するプロセスです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。例えば、学習データである写真から「ネコの特徴」、「イヌの特徴」、「トリの特徴」を取り出し、</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それぞれに典型的な特徴の組合せパターン（＝推論モデル）を作ります。</a:t>
            </a:r>
          </a:p>
          <a:p>
            <a:pPr algn="l"/>
            <a:r>
              <a:rPr lang="ja-JP" altLang="en-US" b="0" i="0" dirty="0">
                <a:solidFill>
                  <a:srgbClr val="333333"/>
                </a:solidFill>
                <a:effectLst/>
                <a:latin typeface="Meiryo" panose="020B0604030504040204" pitchFamily="50" charset="-128"/>
                <a:ea typeface="Meiryo" panose="020B0604030504040204" pitchFamily="50" charset="-128"/>
              </a:rPr>
              <a:t>学習には、入力データとそれに対応する答えの組み合わせて与え特徴抽出のパターンを予め方向付ける「教師あり学習」、</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入力データだけを与えて特徴抽出のパターンを機械自らが創り出す「教師なし学習」があります。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例えば、前者であれば、「ネコ」の写真に、これは「ネコ」であるという答え付けてデータを与えるやり方です。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後者は、そのような答えを与えず機械自身に特徴の抽出や特徴パターンの生成をやらせるやり方です。</a:t>
            </a:r>
          </a:p>
          <a:p>
            <a:r>
              <a:rPr kumimoji="1" lang="ja-JP" altLang="en-US" dirty="0"/>
              <a:t>詳細は後程解説させていただきます。</a:t>
            </a:r>
            <a:endParaRPr kumimoji="1" lang="en-US" altLang="ja-JP" dirty="0"/>
          </a:p>
          <a:p>
            <a:endParaRPr kumimoji="1" lang="en-US" altLang="ja-JP" dirty="0"/>
          </a:p>
          <a:p>
            <a:pPr algn="l"/>
            <a:r>
              <a:rPr lang="ja-JP" altLang="en-US" b="1" i="0" dirty="0">
                <a:solidFill>
                  <a:srgbClr val="333333"/>
                </a:solidFill>
                <a:effectLst/>
                <a:latin typeface="Meiryo" panose="020B0604030504040204" pitchFamily="50" charset="-128"/>
                <a:ea typeface="Meiryo" panose="020B0604030504040204" pitchFamily="50" charset="-128"/>
              </a:rPr>
              <a:t>推論</a:t>
            </a:r>
          </a:p>
          <a:p>
            <a:pPr algn="l"/>
            <a:r>
              <a:rPr lang="ja-JP" altLang="en-US" b="0" i="0" dirty="0">
                <a:solidFill>
                  <a:srgbClr val="333333"/>
                </a:solidFill>
                <a:effectLst/>
                <a:latin typeface="Meiryo" panose="020B0604030504040204" pitchFamily="50" charset="-128"/>
                <a:ea typeface="Meiryo" panose="020B0604030504040204" pitchFamily="50" charset="-128"/>
              </a:rPr>
              <a:t>与えられたデータを推論モデルに当てはめて、推論結果を導き出すプロセスです。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例えば、ネコの写真から、その特徴を抽出し、予め用意されている「推論モデル」にその特徴を照合します。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そして、ネコの推論モデルが、もっともその特徴パターンに近いと判断すれば、「コレはネコです。」という推論結果を導き出します。</a:t>
            </a:r>
            <a:endParaRPr lang="en-US" altLang="ja-JP" b="0" i="0" dirty="0">
              <a:solidFill>
                <a:srgbClr val="333333"/>
              </a:solidFill>
              <a:effectLst/>
              <a:latin typeface="Meiryo" panose="020B0604030504040204" pitchFamily="50" charset="-128"/>
              <a:ea typeface="Meiryo" panose="020B0604030504040204" pitchFamily="50" charset="-128"/>
            </a:endParaRPr>
          </a:p>
          <a:p>
            <a:pPr algn="l"/>
            <a:endParaRPr lang="en-US" altLang="ja-JP" b="0" i="0" dirty="0">
              <a:solidFill>
                <a:srgbClr val="333333"/>
              </a:solidFill>
              <a:effectLst/>
              <a:latin typeface="Meiryo" panose="020B0604030504040204" pitchFamily="50" charset="-128"/>
              <a:ea typeface="Meiryo" panose="020B0604030504040204" pitchFamily="50" charset="-128"/>
            </a:endParaRPr>
          </a:p>
          <a:p>
            <a:pPr algn="l"/>
            <a:endParaRPr lang="ja-JP" altLang="en-US"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機械学習が登場する以前は、人間が、このような特徴を抽出し推論モデルや推論ルールを作成していました。</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しかし、人手による作業では、特徴の多様性においても、絶対量においても自ずと限界がありました。</a:t>
            </a:r>
          </a:p>
          <a:p>
            <a:pPr algn="l"/>
            <a:r>
              <a:rPr lang="ja-JP" altLang="en-US" b="0" i="0" dirty="0">
                <a:solidFill>
                  <a:srgbClr val="333333"/>
                </a:solidFill>
                <a:effectLst/>
                <a:latin typeface="Meiryo" panose="020B0604030504040204" pitchFamily="50" charset="-128"/>
                <a:ea typeface="Meiryo" panose="020B0604030504040204" pitchFamily="50" charset="-128"/>
              </a:rPr>
              <a:t>インターネットの普及によって、大量の学習データが簡単に手に入るようになったこと、高性能のコンピューターやストレージを安いコストで利用できるようになったこと</a:t>
            </a:r>
            <a:endParaRPr lang="en-US" altLang="ja-JP" b="0" i="0" dirty="0">
              <a:solidFill>
                <a:srgbClr val="333333"/>
              </a:solidFill>
              <a:effectLst/>
              <a:latin typeface="Meiryo" panose="020B0604030504040204" pitchFamily="50" charset="-128"/>
              <a:ea typeface="Meiryo" panose="020B0604030504040204" pitchFamily="50" charset="-128"/>
            </a:endParaRPr>
          </a:p>
          <a:p>
            <a:pPr algn="l"/>
            <a:r>
              <a:rPr lang="ja-JP" altLang="en-US" b="0" i="0" dirty="0">
                <a:solidFill>
                  <a:srgbClr val="333333"/>
                </a:solidFill>
                <a:effectLst/>
                <a:latin typeface="Meiryo" panose="020B0604030504040204" pitchFamily="50" charset="-128"/>
                <a:ea typeface="Meiryo" panose="020B0604030504040204" pitchFamily="50" charset="-128"/>
              </a:rPr>
              <a:t>大規模なデータを効率よく並列処理でできるソフトウェアが登場したことなどが、機械学習を実用で使えるものにしたと言えるでしょう。</a:t>
            </a:r>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34171954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606060"/>
                </a:solidFill>
                <a:effectLst/>
                <a:latin typeface="YakuHanJPs"/>
              </a:rPr>
              <a:t>機械学習は与えられたデータ（問題）を基にプログラム自身が学習する仕組みになっており、大まかに「</a:t>
            </a:r>
            <a:r>
              <a:rPr lang="ja-JP" altLang="en-US" b="0" i="0" u="none" strike="noStrike" dirty="0">
                <a:solidFill>
                  <a:srgbClr val="5985C1"/>
                </a:solidFill>
                <a:effectLst/>
                <a:latin typeface="YakuHanJPs"/>
                <a:hlinkClick r:id="rId3"/>
              </a:rPr>
              <a:t>教師あり学習</a:t>
            </a:r>
            <a:r>
              <a:rPr lang="ja-JP" altLang="en-US" b="0" i="0" dirty="0">
                <a:solidFill>
                  <a:srgbClr val="606060"/>
                </a:solidFill>
                <a:effectLst/>
                <a:latin typeface="YakuHanJPs"/>
              </a:rPr>
              <a:t>」「</a:t>
            </a:r>
            <a:r>
              <a:rPr lang="ja-JP" altLang="en-US" b="0" i="0" u="none" strike="noStrike" dirty="0">
                <a:solidFill>
                  <a:srgbClr val="5985C1"/>
                </a:solidFill>
                <a:effectLst/>
                <a:latin typeface="YakuHanJPs"/>
                <a:hlinkClick r:id="rId4"/>
              </a:rPr>
              <a:t>教師なし学習</a:t>
            </a:r>
            <a:r>
              <a:rPr lang="ja-JP" altLang="en-US" b="0" i="0" dirty="0">
                <a:solidFill>
                  <a:srgbClr val="606060"/>
                </a:solidFill>
                <a:effectLst/>
                <a:latin typeface="YakuHanJPs"/>
              </a:rPr>
              <a:t>」「</a:t>
            </a:r>
            <a:r>
              <a:rPr lang="ja-JP" altLang="en-US" b="0" i="0" u="none" strike="noStrike" dirty="0">
                <a:solidFill>
                  <a:srgbClr val="5985C1"/>
                </a:solidFill>
                <a:effectLst/>
                <a:latin typeface="YakuHanJPs"/>
                <a:hlinkClick r:id="rId5"/>
              </a:rPr>
              <a:t>強化学習</a:t>
            </a:r>
            <a:r>
              <a:rPr lang="ja-JP" altLang="en-US" b="0" i="0" dirty="0">
                <a:solidFill>
                  <a:srgbClr val="606060"/>
                </a:solidFill>
                <a:effectLst/>
                <a:latin typeface="YakuHanJPs"/>
              </a:rPr>
              <a:t>」の</a:t>
            </a:r>
            <a:r>
              <a:rPr lang="en-US" altLang="ja-JP" b="0" i="0" dirty="0">
                <a:solidFill>
                  <a:srgbClr val="606060"/>
                </a:solidFill>
                <a:effectLst/>
                <a:latin typeface="YakuHanJPs"/>
              </a:rPr>
              <a:t>3</a:t>
            </a:r>
            <a:r>
              <a:rPr lang="ja-JP" altLang="en-US" b="0" i="0" dirty="0">
                <a:solidFill>
                  <a:srgbClr val="606060"/>
                </a:solidFill>
                <a:effectLst/>
                <a:latin typeface="YakuHanJPs"/>
              </a:rPr>
              <a:t>つに分類することができます。</a:t>
            </a:r>
            <a:endParaRPr lang="en-US" altLang="ja-JP" b="0" i="0" dirty="0">
              <a:solidFill>
                <a:srgbClr val="606060"/>
              </a:solidFill>
              <a:effectLst/>
              <a:latin typeface="YakuHanJPs"/>
            </a:endParaRPr>
          </a:p>
          <a:p>
            <a:endParaRPr kumimoji="1" lang="en-US" altLang="ja-JP" b="0" i="0" dirty="0">
              <a:solidFill>
                <a:srgbClr val="606060"/>
              </a:solidFill>
              <a:effectLst/>
              <a:latin typeface="YakuHanJPs"/>
            </a:endParaRPr>
          </a:p>
          <a:p>
            <a:pPr algn="just"/>
            <a:r>
              <a:rPr lang="ja-JP" altLang="en-US" b="0" i="0" dirty="0">
                <a:solidFill>
                  <a:srgbClr val="606060"/>
                </a:solidFill>
                <a:effectLst/>
                <a:latin typeface="YakuHanJPs"/>
              </a:rPr>
              <a:t>「教師あり学習」は「データ」と「問題の正解」のセットを与えることによって学習する仕組みです。</a:t>
            </a:r>
          </a:p>
          <a:p>
            <a:pPr algn="just"/>
            <a:r>
              <a:rPr lang="ja-JP" altLang="en-US" b="0" i="0" dirty="0">
                <a:solidFill>
                  <a:srgbClr val="606060"/>
                </a:solidFill>
                <a:effectLst/>
                <a:latin typeface="YakuHanJPs"/>
              </a:rPr>
              <a:t>過去のデータから未来の数値を予測する回帰と画像に何が写っているかなど判別をする分類を行うことができます。</a:t>
            </a:r>
          </a:p>
          <a:p>
            <a:pPr algn="just"/>
            <a:r>
              <a:rPr lang="ja-JP" altLang="en-US" b="0" i="0" dirty="0">
                <a:solidFill>
                  <a:srgbClr val="606060"/>
                </a:solidFill>
                <a:effectLst/>
                <a:latin typeface="YakuHanJPs"/>
              </a:rPr>
              <a:t>回帰では、将来の売上など数値の予測、分類では、分類ではカメラ映像からの人物の検知など、現在でも活用が進んでいる機械学習の手法と言えます。</a:t>
            </a:r>
          </a:p>
          <a:p>
            <a:endParaRPr kumimoji="1" lang="en-US" altLang="ja-JP" b="0" i="0" dirty="0">
              <a:solidFill>
                <a:srgbClr val="606060"/>
              </a:solidFill>
              <a:effectLst/>
              <a:latin typeface="YakuHanJPs"/>
            </a:endParaRPr>
          </a:p>
          <a:p>
            <a:pPr algn="just"/>
            <a:r>
              <a:rPr lang="ja-JP" altLang="en-US" b="0" i="0" dirty="0">
                <a:solidFill>
                  <a:srgbClr val="606060"/>
                </a:solidFill>
                <a:effectLst/>
                <a:latin typeface="YakuHanJPs"/>
              </a:rPr>
              <a:t>「教師なし学習」は、「教師あり学習」のように正解データを必要としない学習方法です。</a:t>
            </a:r>
          </a:p>
          <a:p>
            <a:pPr algn="just"/>
            <a:r>
              <a:rPr lang="ja-JP" altLang="en-US" b="0" i="0" dirty="0">
                <a:solidFill>
                  <a:srgbClr val="606060"/>
                </a:solidFill>
                <a:effectLst/>
                <a:latin typeface="YakuHanJPs"/>
              </a:rPr>
              <a:t>主な手法として、与えられたデータの傾向を分析することができるクラスタリングなどがあります。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「強化学習」は与えられた問題に対して</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（人工知能）が試行錯誤をすることにより、問題を解決する行動を学習する手法です。</a:t>
            </a:r>
          </a:p>
          <a:p>
            <a:pPr algn="just"/>
            <a:r>
              <a:rPr lang="ja-JP" altLang="en-US" b="0" i="0" dirty="0">
                <a:solidFill>
                  <a:srgbClr val="606060"/>
                </a:solidFill>
                <a:effectLst/>
                <a:latin typeface="YakuHanJPs"/>
              </a:rPr>
              <a:t>強化学習では、</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（人工知能）の行動結果に報酬を設定することで、その報酬が最大化するように行動パターンを自律的に学習します。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イルカなどの動物に芸を覚えさせる際に、芸が成功したときだけに餌（報酬）を与える方法に近いでしょう。</a:t>
            </a:r>
          </a:p>
          <a:p>
            <a:pPr algn="just"/>
            <a:r>
              <a:rPr lang="ja-JP" altLang="en-US" b="0" i="0" dirty="0">
                <a:solidFill>
                  <a:srgbClr val="606060"/>
                </a:solidFill>
                <a:effectLst/>
                <a:latin typeface="YakuHanJPs"/>
              </a:rPr>
              <a:t>最近では、強化学習とディープラーニングを組み合わせた手法「深層強化学習（</a:t>
            </a:r>
            <a:r>
              <a:rPr lang="en-US" altLang="ja-JP" b="0" i="0" dirty="0">
                <a:solidFill>
                  <a:srgbClr val="606060"/>
                </a:solidFill>
                <a:effectLst/>
                <a:latin typeface="YakuHanJPs"/>
              </a:rPr>
              <a:t>DQN</a:t>
            </a:r>
            <a:r>
              <a:rPr lang="ja-JP" altLang="en-US" b="0" i="0" dirty="0">
                <a:solidFill>
                  <a:srgbClr val="606060"/>
                </a:solidFill>
                <a:effectLst/>
                <a:latin typeface="YakuHanJPs"/>
              </a:rPr>
              <a:t>：</a:t>
            </a:r>
            <a:r>
              <a:rPr lang="en-US" altLang="ja-JP" b="0" i="0" dirty="0">
                <a:solidFill>
                  <a:srgbClr val="606060"/>
                </a:solidFill>
                <a:effectLst/>
                <a:latin typeface="YakuHanJPs"/>
              </a:rPr>
              <a:t>Deep Q Network</a:t>
            </a:r>
            <a:r>
              <a:rPr lang="ja-JP" altLang="en-US" b="0" i="0" dirty="0">
                <a:solidFill>
                  <a:srgbClr val="606060"/>
                </a:solidFill>
                <a:effectLst/>
                <a:latin typeface="YakuHanJPs"/>
              </a:rPr>
              <a:t>）」なども主流で、囲碁</a:t>
            </a:r>
            <a:r>
              <a:rPr lang="en-US" altLang="ja-JP" b="0" i="0" dirty="0">
                <a:solidFill>
                  <a:srgbClr val="606060"/>
                </a:solidFill>
                <a:effectLst/>
                <a:latin typeface="YakuHanJPs"/>
              </a:rPr>
              <a:t>AI</a:t>
            </a:r>
            <a:r>
              <a:rPr lang="ja-JP" altLang="en-US" b="0" i="0" dirty="0">
                <a:solidFill>
                  <a:srgbClr val="606060"/>
                </a:solidFill>
                <a:effectLst/>
                <a:latin typeface="YakuHanJPs"/>
              </a:rPr>
              <a:t>「</a:t>
            </a:r>
            <a:r>
              <a:rPr lang="en-US" altLang="ja-JP" b="0" i="0" dirty="0">
                <a:solidFill>
                  <a:srgbClr val="606060"/>
                </a:solidFill>
                <a:effectLst/>
                <a:latin typeface="YakuHanJPs"/>
              </a:rPr>
              <a:t>AlphaGo</a:t>
            </a:r>
            <a:r>
              <a:rPr lang="ja-JP" altLang="en-US" b="0" i="0" dirty="0">
                <a:solidFill>
                  <a:srgbClr val="606060"/>
                </a:solidFill>
                <a:effectLst/>
                <a:latin typeface="YakuHanJPs"/>
              </a:rPr>
              <a:t>」が世界最強の棋士を破るに至ったのも</a:t>
            </a:r>
            <a:r>
              <a:rPr lang="en-US" altLang="ja-JP" b="0" i="0" dirty="0">
                <a:solidFill>
                  <a:srgbClr val="606060"/>
                </a:solidFill>
                <a:effectLst/>
                <a:latin typeface="YakuHanJPs"/>
              </a:rPr>
              <a:t>DQN</a:t>
            </a:r>
            <a:r>
              <a:rPr lang="ja-JP" altLang="en-US" b="0" i="0" dirty="0">
                <a:solidFill>
                  <a:srgbClr val="606060"/>
                </a:solidFill>
                <a:effectLst/>
                <a:latin typeface="YakuHanJPs"/>
              </a:rPr>
              <a:t>を取り入れたことが一因となっています。</a:t>
            </a:r>
          </a:p>
          <a:p>
            <a:pPr algn="just"/>
            <a:endParaRPr lang="ja-JP" altLang="en-US" b="0" i="0" dirty="0">
              <a:solidFill>
                <a:srgbClr val="606060"/>
              </a:solidFill>
              <a:effectLst/>
              <a:latin typeface="YakuHanJPs"/>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1432672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333333"/>
                </a:solidFill>
                <a:effectLst/>
                <a:latin typeface="メイリオ" panose="020B0604030504040204" pitchFamily="50" charset="-128"/>
                <a:ea typeface="メイリオ" panose="020B0604030504040204" pitchFamily="50" charset="-128"/>
              </a:rPr>
              <a:t>さて、ここからは機械学習の中で、代表的な手法の</a:t>
            </a:r>
            <a:r>
              <a:rPr lang="en-US" altLang="ja-JP" b="0" i="0" dirty="0">
                <a:solidFill>
                  <a:srgbClr val="333333"/>
                </a:solidFill>
                <a:effectLst/>
                <a:latin typeface="メイリオ" panose="020B0604030504040204" pitchFamily="50" charset="-128"/>
                <a:ea typeface="メイリオ" panose="020B0604030504040204" pitchFamily="50" charset="-128"/>
              </a:rPr>
              <a:t>1 </a:t>
            </a:r>
            <a:r>
              <a:rPr lang="ja-JP" altLang="en-US" b="0" i="0" dirty="0">
                <a:solidFill>
                  <a:srgbClr val="333333"/>
                </a:solidFill>
                <a:effectLst/>
                <a:latin typeface="メイリオ" panose="020B0604030504040204" pitchFamily="50" charset="-128"/>
                <a:ea typeface="メイリオ" panose="020B0604030504040204" pitchFamily="50" charset="-128"/>
              </a:rPr>
              <a:t>つ、「</a:t>
            </a:r>
            <a:r>
              <a:rPr lang="ja-JP" altLang="en-US" b="1" i="0" dirty="0">
                <a:solidFill>
                  <a:srgbClr val="333333"/>
                </a:solidFill>
                <a:effectLst/>
                <a:latin typeface="メイリオ" panose="020B0604030504040204" pitchFamily="50" charset="-128"/>
                <a:ea typeface="メイリオ" panose="020B0604030504040204" pitchFamily="50" charset="-128"/>
              </a:rPr>
              <a:t>教師あり学習</a:t>
            </a:r>
            <a:r>
              <a:rPr lang="ja-JP" altLang="en-US" b="0" i="0" dirty="0">
                <a:solidFill>
                  <a:srgbClr val="333333"/>
                </a:solidFill>
                <a:effectLst/>
                <a:latin typeface="メイリオ" panose="020B0604030504040204" pitchFamily="50" charset="-128"/>
                <a:ea typeface="メイリオ" panose="020B0604030504040204" pitchFamily="50" charset="-128"/>
              </a:rPr>
              <a:t>」について学んでいきましょう。</a:t>
            </a:r>
          </a:p>
          <a:p>
            <a:pPr algn="l"/>
            <a:r>
              <a:rPr lang="ja-JP" altLang="en-US" b="1" i="0" dirty="0">
                <a:solidFill>
                  <a:srgbClr val="333333"/>
                </a:solidFill>
                <a:effectLst/>
                <a:latin typeface="メイリオ" panose="020B0604030504040204" pitchFamily="50" charset="-128"/>
                <a:ea typeface="メイリオ" panose="020B0604030504040204" pitchFamily="50" charset="-128"/>
              </a:rPr>
              <a:t>教師あり学習</a:t>
            </a:r>
            <a:r>
              <a:rPr lang="ja-JP" altLang="en-US" b="0" i="0" dirty="0">
                <a:solidFill>
                  <a:srgbClr val="333333"/>
                </a:solidFill>
                <a:effectLst/>
                <a:latin typeface="メイリオ" panose="020B0604030504040204" pitchFamily="50" charset="-128"/>
                <a:ea typeface="メイリオ" panose="020B0604030504040204" pitchFamily="50" charset="-128"/>
              </a:rPr>
              <a:t>の「教師」とは、「データに付随する正解ラベル」のことを言います。「データに付随する正解ラベル」とはどういうものを指すのでしょうか？　</a:t>
            </a:r>
          </a:p>
          <a:p>
            <a:endParaRPr kumimoji="1" lang="en-US" altLang="ja-JP" dirty="0"/>
          </a:p>
          <a:p>
            <a:pPr algn="l"/>
            <a:r>
              <a:rPr lang="ja-JP" altLang="en-US" b="0" i="0" dirty="0">
                <a:solidFill>
                  <a:srgbClr val="333333"/>
                </a:solidFill>
                <a:effectLst/>
                <a:latin typeface="メイリオ" panose="020B0604030504040204" pitchFamily="50" charset="-128"/>
                <a:ea typeface="メイリオ" panose="020B0604030504040204" pitchFamily="50" charset="-128"/>
              </a:rPr>
              <a:t>様々なデータと、その内容を表すカテゴリや数値が与えられています。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こうした内容を表すデータは「</a:t>
            </a:r>
            <a:r>
              <a:rPr lang="ja-JP" altLang="en-US" b="1" i="0" dirty="0">
                <a:solidFill>
                  <a:srgbClr val="333333"/>
                </a:solidFill>
                <a:effectLst/>
                <a:latin typeface="メイリオ" panose="020B0604030504040204" pitchFamily="50" charset="-128"/>
                <a:ea typeface="メイリオ" panose="020B0604030504040204" pitchFamily="50" charset="-128"/>
              </a:rPr>
              <a:t>正解ラベル</a:t>
            </a:r>
            <a:r>
              <a:rPr lang="ja-JP" altLang="en-US" b="0" i="0" dirty="0">
                <a:solidFill>
                  <a:srgbClr val="333333"/>
                </a:solidFill>
                <a:effectLst/>
                <a:latin typeface="メイリオ" panose="020B0604030504040204" pitchFamily="50" charset="-128"/>
                <a:ea typeface="メイリオ" panose="020B0604030504040204" pitchFamily="50" charset="-128"/>
              </a:rPr>
              <a:t>」などと言われます。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データ</a:t>
            </a:r>
            <a:r>
              <a:rPr lang="en-US" altLang="ja-JP" b="0" i="0" dirty="0">
                <a:solidFill>
                  <a:srgbClr val="333333"/>
                </a:solidFill>
                <a:effectLst/>
                <a:latin typeface="メイリオ" panose="020B0604030504040204" pitchFamily="50" charset="-128"/>
                <a:ea typeface="メイリオ" panose="020B0604030504040204" pitchFamily="50" charset="-128"/>
              </a:rPr>
              <a:t>(1)</a:t>
            </a:r>
            <a:r>
              <a:rPr lang="ja-JP" altLang="en-US" b="0" i="0" dirty="0">
                <a:solidFill>
                  <a:srgbClr val="333333"/>
                </a:solidFill>
                <a:effectLst/>
                <a:latin typeface="メイリオ" panose="020B0604030504040204" pitchFamily="50" charset="-128"/>
                <a:ea typeface="メイリオ" panose="020B0604030504040204" pitchFamily="50" charset="-128"/>
              </a:rPr>
              <a:t>は手書き文字（画像）で、教師データとして「</a:t>
            </a:r>
            <a:r>
              <a:rPr lang="en-US" altLang="ja-JP" b="0" i="0" dirty="0">
                <a:solidFill>
                  <a:srgbClr val="333333"/>
                </a:solidFill>
                <a:effectLst/>
                <a:latin typeface="メイリオ" panose="020B0604030504040204" pitchFamily="50" charset="-128"/>
                <a:ea typeface="メイリオ" panose="020B0604030504040204" pitchFamily="50" charset="-128"/>
              </a:rPr>
              <a:t>5</a:t>
            </a:r>
            <a:r>
              <a:rPr lang="ja-JP" altLang="en-US" b="0" i="0" dirty="0">
                <a:solidFill>
                  <a:srgbClr val="333333"/>
                </a:solidFill>
                <a:effectLst/>
                <a:latin typeface="メイリオ" panose="020B0604030504040204" pitchFamily="50" charset="-128"/>
                <a:ea typeface="メイリオ" panose="020B0604030504040204" pitchFamily="50" charset="-128"/>
              </a:rPr>
              <a:t>」が与えられています。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データ</a:t>
            </a:r>
            <a:r>
              <a:rPr lang="en-US" altLang="ja-JP" b="0" i="0" dirty="0">
                <a:solidFill>
                  <a:srgbClr val="333333"/>
                </a:solidFill>
                <a:effectLst/>
                <a:latin typeface="メイリオ" panose="020B0604030504040204" pitchFamily="50" charset="-128"/>
                <a:ea typeface="メイリオ" panose="020B0604030504040204" pitchFamily="50" charset="-128"/>
              </a:rPr>
              <a:t>(2)</a:t>
            </a:r>
            <a:r>
              <a:rPr lang="ja-JP" altLang="en-US" b="0" i="0" dirty="0">
                <a:solidFill>
                  <a:srgbClr val="333333"/>
                </a:solidFill>
                <a:effectLst/>
                <a:latin typeface="メイリオ" panose="020B0604030504040204" pitchFamily="50" charset="-128"/>
                <a:ea typeface="メイリオ" panose="020B0604030504040204" pitchFamily="50" charset="-128"/>
              </a:rPr>
              <a:t>は写真のような画像で、教師データとして「</a:t>
            </a:r>
            <a:r>
              <a:rPr lang="en-US" altLang="ja-JP" b="0" i="0" dirty="0">
                <a:solidFill>
                  <a:srgbClr val="333333"/>
                </a:solidFill>
                <a:effectLst/>
                <a:latin typeface="メイリオ" panose="020B0604030504040204" pitchFamily="50" charset="-128"/>
                <a:ea typeface="メイリオ" panose="020B0604030504040204" pitchFamily="50" charset="-128"/>
              </a:rPr>
              <a:t>horse</a:t>
            </a:r>
            <a:r>
              <a:rPr lang="ja-JP" altLang="en-US" b="0" i="0" dirty="0">
                <a:solidFill>
                  <a:srgbClr val="333333"/>
                </a:solidFill>
                <a:effectLst/>
                <a:latin typeface="メイリオ" panose="020B0604030504040204" pitchFamily="50" charset="-128"/>
                <a:ea typeface="メイリオ" panose="020B0604030504040204" pitchFamily="50" charset="-128"/>
              </a:rPr>
              <a:t>」が与えられています。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このように、画像データを扱うものは、「画像認識」などと言われており、機械学習のなかでもディープラーニングの得意とする分野です。</a:t>
            </a:r>
          </a:p>
          <a:p>
            <a:pPr algn="l"/>
            <a:r>
              <a:rPr lang="ja-JP" altLang="en-US" b="0" i="0" dirty="0">
                <a:solidFill>
                  <a:srgbClr val="333333"/>
                </a:solidFill>
                <a:effectLst/>
                <a:latin typeface="メイリオ" panose="020B0604030504040204" pitchFamily="50" charset="-128"/>
                <a:ea typeface="メイリオ" panose="020B0604030504040204" pitchFamily="50" charset="-128"/>
              </a:rPr>
              <a:t>データ</a:t>
            </a:r>
            <a:r>
              <a:rPr lang="en-US" altLang="ja-JP" b="0" i="0" dirty="0">
                <a:solidFill>
                  <a:srgbClr val="333333"/>
                </a:solidFill>
                <a:effectLst/>
                <a:latin typeface="メイリオ" panose="020B0604030504040204" pitchFamily="50" charset="-128"/>
                <a:ea typeface="メイリオ" panose="020B0604030504040204" pitchFamily="50" charset="-128"/>
              </a:rPr>
              <a:t>(3)</a:t>
            </a:r>
            <a:r>
              <a:rPr lang="ja-JP" altLang="en-US" b="0" i="0" dirty="0">
                <a:solidFill>
                  <a:srgbClr val="333333"/>
                </a:solidFill>
                <a:effectLst/>
                <a:latin typeface="メイリオ" panose="020B0604030504040204" pitchFamily="50" charset="-128"/>
                <a:ea typeface="メイリオ" panose="020B0604030504040204" pitchFamily="50" charset="-128"/>
              </a:rPr>
              <a:t>は文章で、教師データとして「夏目漱石」が与えられています。このように、文章を扱うものは「自然言語処理」などと言われています。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自然言語処理分野では、言語ごとに違うデータセットを用意しなければならないので、情報を集めにくいのが特徴でしょう。</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endParaRPr lang="ja-JP" altLang="en-US"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データ</a:t>
            </a:r>
            <a:r>
              <a:rPr lang="en-US" altLang="ja-JP" b="0" i="0" dirty="0">
                <a:solidFill>
                  <a:srgbClr val="333333"/>
                </a:solidFill>
                <a:effectLst/>
                <a:latin typeface="メイリオ" panose="020B0604030504040204" pitchFamily="50" charset="-128"/>
                <a:ea typeface="メイリオ" panose="020B0604030504040204" pitchFamily="50" charset="-128"/>
              </a:rPr>
              <a:t>(1)</a:t>
            </a:r>
            <a:r>
              <a:rPr lang="ja-JP" altLang="en-US" b="0" i="0" dirty="0">
                <a:solidFill>
                  <a:srgbClr val="333333"/>
                </a:solidFill>
                <a:effectLst/>
                <a:latin typeface="メイリオ" panose="020B0604030504040204" pitchFamily="50" charset="-128"/>
                <a:ea typeface="メイリオ" panose="020B0604030504040204" pitchFamily="50" charset="-128"/>
              </a:rPr>
              <a:t>～</a:t>
            </a:r>
            <a:r>
              <a:rPr lang="en-US" altLang="ja-JP" b="0" i="0" dirty="0">
                <a:solidFill>
                  <a:srgbClr val="333333"/>
                </a:solidFill>
                <a:effectLst/>
                <a:latin typeface="メイリオ" panose="020B0604030504040204" pitchFamily="50" charset="-128"/>
                <a:ea typeface="メイリオ" panose="020B0604030504040204" pitchFamily="50" charset="-128"/>
              </a:rPr>
              <a:t>(3)</a:t>
            </a:r>
            <a:r>
              <a:rPr lang="ja-JP" altLang="en-US" b="0" i="0" dirty="0">
                <a:solidFill>
                  <a:srgbClr val="333333"/>
                </a:solidFill>
                <a:effectLst/>
                <a:latin typeface="メイリオ" panose="020B0604030504040204" pitchFamily="50" charset="-128"/>
                <a:ea typeface="メイリオ" panose="020B0604030504040204" pitchFamily="50" charset="-128"/>
              </a:rPr>
              <a:t>のように、最終的にカテゴリを予測するものを「</a:t>
            </a:r>
            <a:r>
              <a:rPr lang="ja-JP" altLang="en-US" b="1" i="0" dirty="0">
                <a:solidFill>
                  <a:srgbClr val="333333"/>
                </a:solidFill>
                <a:effectLst/>
                <a:latin typeface="メイリオ" panose="020B0604030504040204" pitchFamily="50" charset="-128"/>
                <a:ea typeface="メイリオ" panose="020B0604030504040204" pitchFamily="50" charset="-128"/>
              </a:rPr>
              <a:t>分類問題</a:t>
            </a:r>
            <a:r>
              <a:rPr lang="ja-JP" altLang="en-US" b="0" i="0" dirty="0">
                <a:solidFill>
                  <a:srgbClr val="333333"/>
                </a:solidFill>
                <a:effectLst/>
                <a:latin typeface="メイリオ" panose="020B0604030504040204" pitchFamily="50" charset="-128"/>
                <a:ea typeface="メイリオ" panose="020B0604030504040204" pitchFamily="50" charset="-128"/>
              </a:rPr>
              <a:t>」と呼びます。</a:t>
            </a:r>
            <a:endParaRPr lang="en-US" altLang="ja-JP" b="0" i="0" dirty="0">
              <a:solidFill>
                <a:srgbClr val="333333"/>
              </a:solidFill>
              <a:effectLst/>
              <a:latin typeface="メイリオ" panose="020B0604030504040204" pitchFamily="50" charset="-128"/>
              <a:ea typeface="メイリオ" panose="020B0604030504040204" pitchFamily="50" charset="-128"/>
            </a:endParaRPr>
          </a:p>
          <a:p>
            <a:pPr algn="l"/>
            <a:r>
              <a:rPr lang="ja-JP" altLang="en-US" b="0" i="0" dirty="0">
                <a:solidFill>
                  <a:srgbClr val="333333"/>
                </a:solidFill>
                <a:effectLst/>
                <a:latin typeface="メイリオ" panose="020B0604030504040204" pitchFamily="50" charset="-128"/>
                <a:ea typeface="メイリオ" panose="020B0604030504040204" pitchFamily="50" charset="-128"/>
              </a:rPr>
              <a:t>データ</a:t>
            </a:r>
            <a:r>
              <a:rPr lang="en-US" altLang="ja-JP" b="0" i="0" dirty="0">
                <a:solidFill>
                  <a:srgbClr val="333333"/>
                </a:solidFill>
                <a:effectLst/>
                <a:latin typeface="メイリオ" panose="020B0604030504040204" pitchFamily="50" charset="-128"/>
                <a:ea typeface="メイリオ" panose="020B0604030504040204" pitchFamily="50" charset="-128"/>
              </a:rPr>
              <a:t>(4)</a:t>
            </a:r>
            <a:r>
              <a:rPr lang="ja-JP" altLang="en-US" b="0" i="0" dirty="0">
                <a:solidFill>
                  <a:srgbClr val="333333"/>
                </a:solidFill>
                <a:effectLst/>
                <a:latin typeface="メイリオ" panose="020B0604030504040204" pitchFamily="50" charset="-128"/>
                <a:ea typeface="メイリオ" panose="020B0604030504040204" pitchFamily="50" charset="-128"/>
              </a:rPr>
              <a:t>は広さなどの定量的なデータを元に、正解ラベルとして家賃「</a:t>
            </a:r>
            <a:r>
              <a:rPr lang="en-US" altLang="ja-JP" b="0" i="0" dirty="0">
                <a:solidFill>
                  <a:srgbClr val="333333"/>
                </a:solidFill>
                <a:effectLst/>
                <a:latin typeface="メイリオ" panose="020B0604030504040204" pitchFamily="50" charset="-128"/>
                <a:ea typeface="メイリオ" panose="020B0604030504040204" pitchFamily="50" charset="-128"/>
              </a:rPr>
              <a:t>60,000</a:t>
            </a:r>
            <a:r>
              <a:rPr lang="ja-JP" altLang="en-US" b="0" i="0" dirty="0">
                <a:solidFill>
                  <a:srgbClr val="333333"/>
                </a:solidFill>
                <a:effectLst/>
                <a:latin typeface="メイリオ" panose="020B0604030504040204" pitchFamily="50" charset="-128"/>
                <a:ea typeface="メイリオ" panose="020B0604030504040204" pitchFamily="50" charset="-128"/>
              </a:rPr>
              <a:t>円」が与えられています。最終的に家賃などの</a:t>
            </a:r>
            <a:r>
              <a:rPr lang="ja-JP" altLang="en-US" b="1" i="0" dirty="0">
                <a:solidFill>
                  <a:srgbClr val="333333"/>
                </a:solidFill>
                <a:effectLst/>
                <a:latin typeface="メイリオ" panose="020B0604030504040204" pitchFamily="50" charset="-128"/>
                <a:ea typeface="メイリオ" panose="020B0604030504040204" pitchFamily="50" charset="-128"/>
              </a:rPr>
              <a:t>連続値</a:t>
            </a:r>
            <a:r>
              <a:rPr lang="ja-JP" altLang="en-US" b="0" i="0" dirty="0">
                <a:solidFill>
                  <a:srgbClr val="333333"/>
                </a:solidFill>
                <a:effectLst/>
                <a:latin typeface="メイリオ" panose="020B0604030504040204" pitchFamily="50" charset="-128"/>
                <a:ea typeface="メイリオ" panose="020B0604030504040204" pitchFamily="50" charset="-128"/>
              </a:rPr>
              <a:t>を予測するものは「</a:t>
            </a:r>
            <a:r>
              <a:rPr lang="ja-JP" altLang="en-US" b="1" i="0" dirty="0">
                <a:solidFill>
                  <a:srgbClr val="333333"/>
                </a:solidFill>
                <a:effectLst/>
                <a:latin typeface="メイリオ" panose="020B0604030504040204" pitchFamily="50" charset="-128"/>
                <a:ea typeface="メイリオ" panose="020B0604030504040204" pitchFamily="50" charset="-128"/>
              </a:rPr>
              <a:t>回帰問題</a:t>
            </a:r>
            <a:r>
              <a:rPr lang="ja-JP" altLang="en-US" b="0" i="0" dirty="0">
                <a:solidFill>
                  <a:srgbClr val="333333"/>
                </a:solidFill>
                <a:effectLst/>
                <a:latin typeface="メイリオ" panose="020B0604030504040204" pitchFamily="50" charset="-128"/>
                <a:ea typeface="メイリオ" panose="020B0604030504040204" pitchFamily="50" charset="-128"/>
              </a:rPr>
              <a:t>」と呼ばれます。</a:t>
            </a:r>
          </a:p>
          <a:p>
            <a:endParaRPr kumimoji="1" lang="en-US" altLang="ja-JP" dirty="0"/>
          </a:p>
          <a:p>
            <a:endParaRPr kumimoji="1" lang="en-US" altLang="ja-JP" dirty="0"/>
          </a:p>
          <a:p>
            <a:r>
              <a:rPr kumimoji="1" lang="ja-JP" altLang="en-US" dirty="0"/>
              <a:t>例えば、</a:t>
            </a:r>
            <a:endParaRPr kumimoji="1" lang="en-US" altLang="ja-JP" dirty="0"/>
          </a:p>
          <a:p>
            <a:r>
              <a:rPr kumimoji="1" lang="ja-JP" altLang="en-US" dirty="0"/>
              <a:t>・過去の売上から、将来の売上を予測したい。</a:t>
            </a:r>
            <a:endParaRPr kumimoji="1" lang="en-US" altLang="ja-JP" dirty="0"/>
          </a:p>
          <a:p>
            <a:r>
              <a:rPr kumimoji="1" lang="ja-JP" altLang="en-US" dirty="0"/>
              <a:t>・与えられた動物の画像が、何の動物かを識別したい。といった例は分かりやすいでしょう。</a:t>
            </a:r>
            <a:endParaRPr kumimoji="1" lang="en-US" altLang="ja-JP" dirty="0"/>
          </a:p>
          <a:p>
            <a:endParaRPr kumimoji="1" lang="en-US" altLang="ja-JP" dirty="0"/>
          </a:p>
          <a:p>
            <a:r>
              <a:rPr kumimoji="1" lang="ja-JP" altLang="en-US" dirty="0"/>
              <a:t>他にも、</a:t>
            </a:r>
            <a:endParaRPr kumimoji="1" lang="en-US" altLang="ja-JP" dirty="0"/>
          </a:p>
          <a:p>
            <a:r>
              <a:rPr kumimoji="1" lang="ja-JP" altLang="en-US" dirty="0"/>
              <a:t>・英語の文章が与えられたときに、それを日本語の文章に翻訳したい。といったものも、</a:t>
            </a:r>
            <a:endParaRPr kumimoji="1" lang="en-US" altLang="ja-JP" dirty="0"/>
          </a:p>
          <a:p>
            <a:r>
              <a:rPr kumimoji="1" lang="ja-JP" altLang="en-US" dirty="0"/>
              <a:t>「英語に対応する日本語のパターンを予測する」と考えれば、同様に教師あり学習の問題となることが分かるでしょう。</a:t>
            </a:r>
            <a:endParaRPr kumimoji="1" lang="en-US" altLang="ja-JP" dirty="0"/>
          </a:p>
          <a:p>
            <a:endParaRPr kumimoji="1" lang="en-US" altLang="ja-JP" dirty="0"/>
          </a:p>
          <a:p>
            <a:r>
              <a:rPr kumimoji="1" lang="ja-JP" altLang="en-US" dirty="0"/>
              <a:t>すなわち、教師あり学習は入力と出力の間にどのような関係があるのかを学習する手法になります。</a:t>
            </a:r>
            <a:endParaRPr kumimoji="1" lang="en-US" altLang="ja-JP" dirty="0"/>
          </a:p>
          <a:p>
            <a:r>
              <a:rPr kumimoji="1" lang="ja-JP" altLang="en-US" dirty="0"/>
              <a:t>また、前述の例を見ると、何を予測したいのかも</a:t>
            </a:r>
            <a:r>
              <a:rPr kumimoji="1" lang="en-US" altLang="ja-JP" dirty="0"/>
              <a:t>2</a:t>
            </a:r>
            <a:r>
              <a:rPr kumimoji="1" lang="ja-JP" altLang="en-US" dirty="0"/>
              <a:t>種類あることが分かるかと思います。売上を予測したい場合は数字（連続する値）ですし、</a:t>
            </a:r>
            <a:endParaRPr kumimoji="1" lang="en-US" altLang="ja-JP" dirty="0"/>
          </a:p>
          <a:p>
            <a:r>
              <a:rPr kumimoji="1" lang="ja-JP" altLang="en-US" dirty="0"/>
              <a:t>動物の画像の場合はカテゴリー（連続しない値）を予測することになります。</a:t>
            </a:r>
            <a:endParaRPr kumimoji="1" lang="en-US" altLang="ja-JP" dirty="0"/>
          </a:p>
          <a:p>
            <a:r>
              <a:rPr kumimoji="1" lang="ja-JP" altLang="en-US" dirty="0"/>
              <a:t>前者のように連続値を予測する問題のことを回帰問題といい、後者のように離散値を予測する問題のことを分類問題といいます。</a:t>
            </a:r>
            <a:endParaRPr kumimoji="1" lang="en-US" altLang="ja-JP" dirty="0"/>
          </a:p>
          <a:p>
            <a:r>
              <a:rPr kumimoji="1" lang="ja-JP" altLang="en-US" dirty="0"/>
              <a:t>どちらの問題になるかによって、用いる手法が異なりますので、注意が必要です。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19</a:t>
            </a:fld>
            <a:endParaRPr kumimoji="1" lang="ja-JP" altLang="en-US"/>
          </a:p>
        </p:txBody>
      </p:sp>
    </p:spTree>
    <p:extLst>
      <p:ext uri="{BB962C8B-B14F-4D97-AF65-F5344CB8AC3E}">
        <p14:creationId xmlns:p14="http://schemas.microsoft.com/office/powerpoint/2010/main" val="2787842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本日の講義は第三回目となります。</a:t>
            </a:r>
            <a:endParaRPr kumimoji="1" lang="en-US" altLang="ja-JP" dirty="0"/>
          </a:p>
          <a:p>
            <a:r>
              <a:rPr kumimoji="1" lang="ja-JP" altLang="en-US" dirty="0"/>
              <a:t>今回と次回で、</a:t>
            </a:r>
            <a:r>
              <a:rPr kumimoji="1" lang="en-US" altLang="ja-JP" dirty="0"/>
              <a:t>AI</a:t>
            </a:r>
            <a:r>
              <a:rPr kumimoji="1" lang="ja-JP" altLang="en-US" dirty="0"/>
              <a:t>に関する基礎的な知識を学んでいきたいと考えています。</a:t>
            </a:r>
            <a:endParaRPr kumimoji="1" lang="en-US" altLang="ja-JP" dirty="0"/>
          </a:p>
          <a:p>
            <a:r>
              <a:rPr kumimoji="1" lang="ja-JP" altLang="en-US" dirty="0"/>
              <a:t>少し技術的な領域もありますので、難しい点やわからない点があれば、</a:t>
            </a:r>
            <a:r>
              <a:rPr kumimoji="1" lang="en-US" altLang="ja-JP" dirty="0"/>
              <a:t>e</a:t>
            </a:r>
            <a:r>
              <a:rPr kumimoji="1" lang="ja-JP" altLang="en-US" dirty="0"/>
              <a:t>ラーニングシステムのトークボードや</a:t>
            </a:r>
            <a:r>
              <a:rPr kumimoji="1" lang="en-US" altLang="ja-JP" dirty="0"/>
              <a:t>ELGANA</a:t>
            </a:r>
            <a:r>
              <a:rPr kumimoji="1" lang="ja-JP" altLang="en-US" dirty="0"/>
              <a:t>でご質問ください。</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a:t>
            </a:fld>
            <a:endParaRPr kumimoji="1" lang="ja-JP" altLang="en-US"/>
          </a:p>
        </p:txBody>
      </p:sp>
    </p:spTree>
    <p:extLst>
      <p:ext uri="{BB962C8B-B14F-4D97-AF65-F5344CB8AC3E}">
        <p14:creationId xmlns:p14="http://schemas.microsoft.com/office/powerpoint/2010/main" val="1599539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333333"/>
                </a:solidFill>
                <a:effectLst/>
                <a:latin typeface="-apple-system"/>
              </a:rPr>
              <a:t>それでは、回帰問題について、例をあげて説明します。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例えば次のようなグラフがあったとしましょう。このグラフは、ある土地における温度と湿度の関係を表しています</a:t>
            </a:r>
            <a:endParaRPr lang="en-US" altLang="ja-JP" b="0" i="0" dirty="0">
              <a:solidFill>
                <a:srgbClr val="333333"/>
              </a:solidFill>
              <a:effectLst/>
              <a:latin typeface="-apple-system"/>
            </a:endParaRPr>
          </a:p>
          <a:p>
            <a:endParaRPr lang="en-US" altLang="ja-JP" b="0" i="0" dirty="0">
              <a:solidFill>
                <a:srgbClr val="333333"/>
              </a:solidFill>
              <a:effectLst/>
              <a:latin typeface="-apple-system"/>
            </a:endParaRPr>
          </a:p>
          <a:p>
            <a:r>
              <a:rPr lang="ja-JP" altLang="en-US" b="0" i="0" dirty="0">
                <a:solidFill>
                  <a:srgbClr val="333333"/>
                </a:solidFill>
                <a:effectLst/>
                <a:latin typeface="-apple-system"/>
              </a:rPr>
              <a:t>もし温度が</a:t>
            </a:r>
            <a:r>
              <a:rPr lang="en-US" altLang="ja-JP" b="0" i="0" dirty="0">
                <a:solidFill>
                  <a:srgbClr val="333333"/>
                </a:solidFill>
                <a:effectLst/>
                <a:latin typeface="-apple-system"/>
              </a:rPr>
              <a:t>23℃</a:t>
            </a:r>
            <a:r>
              <a:rPr lang="ja-JP" altLang="en-US" b="0" i="0" dirty="0">
                <a:solidFill>
                  <a:srgbClr val="333333"/>
                </a:solidFill>
                <a:effectLst/>
                <a:latin typeface="-apple-system"/>
              </a:rPr>
              <a:t>のとき、湿度はどれくらいになるでしょうか。</a:t>
            </a:r>
            <a:endParaRPr lang="en-US" altLang="ja-JP" b="0" i="0" dirty="0">
              <a:solidFill>
                <a:srgbClr val="333333"/>
              </a:solidFill>
              <a:effectLst/>
              <a:latin typeface="-apple-system"/>
            </a:endParaRPr>
          </a:p>
          <a:p>
            <a:r>
              <a:rPr lang="ja-JP" altLang="en-US" b="0" i="0" dirty="0">
                <a:solidFill>
                  <a:srgbClr val="333333"/>
                </a:solidFill>
                <a:effectLst/>
                <a:latin typeface="-apple-system"/>
              </a:rPr>
              <a:t>残念ながら</a:t>
            </a:r>
            <a:r>
              <a:rPr lang="en-US" altLang="ja-JP" b="0" i="0" dirty="0">
                <a:solidFill>
                  <a:srgbClr val="333333"/>
                </a:solidFill>
                <a:effectLst/>
                <a:latin typeface="-apple-system"/>
              </a:rPr>
              <a:t>23℃</a:t>
            </a:r>
            <a:r>
              <a:rPr lang="ja-JP" altLang="en-US" b="0" i="0" dirty="0">
                <a:solidFill>
                  <a:srgbClr val="333333"/>
                </a:solidFill>
                <a:effectLst/>
                <a:latin typeface="-apple-system"/>
              </a:rPr>
              <a:t>はこのグラフ上にプロットされていないので自分で予想を立てなければいけません。</a:t>
            </a:r>
            <a:r>
              <a:rPr lang="ja-JP" altLang="en-US" dirty="0"/>
              <a:t/>
            </a:r>
            <a:br>
              <a:rPr lang="ja-JP" altLang="en-US" dirty="0"/>
            </a:br>
            <a:r>
              <a:rPr lang="ja-JP" altLang="en-US" dirty="0"/>
              <a:t>左の図から右の</a:t>
            </a:r>
            <a:r>
              <a:rPr lang="ja-JP" altLang="en-US" b="0" i="0" dirty="0">
                <a:solidFill>
                  <a:srgbClr val="333333"/>
                </a:solidFill>
                <a:effectLst/>
                <a:latin typeface="-apple-system"/>
              </a:rPr>
              <a:t>図のように直線を引いた場合は湿度</a:t>
            </a:r>
            <a:r>
              <a:rPr lang="en-US" altLang="ja-JP" b="0" i="0" dirty="0">
                <a:solidFill>
                  <a:srgbClr val="333333"/>
                </a:solidFill>
                <a:effectLst/>
                <a:latin typeface="-apple-system"/>
              </a:rPr>
              <a:t>35%</a:t>
            </a:r>
            <a:r>
              <a:rPr lang="ja-JP" altLang="en-US" b="0" i="0" dirty="0">
                <a:solidFill>
                  <a:srgbClr val="333333"/>
                </a:solidFill>
                <a:effectLst/>
                <a:latin typeface="-apple-system"/>
              </a:rPr>
              <a:t>となります。</a:t>
            </a:r>
            <a:endParaRPr lang="en-US" altLang="ja-JP" b="0" i="0" dirty="0">
              <a:solidFill>
                <a:srgbClr val="333333"/>
              </a:solidFill>
              <a:effectLst/>
              <a:latin typeface="-apple-system"/>
            </a:endParaRPr>
          </a:p>
          <a:p>
            <a:endParaRPr kumimoji="1" lang="en-US" altLang="ja-JP" b="0" i="0" dirty="0">
              <a:solidFill>
                <a:srgbClr val="333333"/>
              </a:solidFill>
              <a:effectLst/>
              <a:latin typeface="-apple-system"/>
            </a:endParaRPr>
          </a:p>
          <a:p>
            <a:r>
              <a:rPr lang="ja-JP" altLang="en-US" b="1" i="0" dirty="0">
                <a:solidFill>
                  <a:srgbClr val="333333"/>
                </a:solidFill>
                <a:effectLst/>
                <a:latin typeface="-apple-system"/>
              </a:rPr>
              <a:t>温度が決まれば湿度も必ず決まる</a:t>
            </a:r>
            <a:r>
              <a:rPr lang="ja-JP" altLang="en-US" b="0" i="0" dirty="0">
                <a:solidFill>
                  <a:srgbClr val="333333"/>
                </a:solidFill>
                <a:effectLst/>
                <a:latin typeface="-apple-system"/>
              </a:rPr>
              <a:t>ということです。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線を引いたことによって、温度が</a:t>
            </a:r>
            <a:r>
              <a:rPr lang="en-US" altLang="ja-JP" b="0" i="0" dirty="0">
                <a:solidFill>
                  <a:srgbClr val="333333"/>
                </a:solidFill>
                <a:effectLst/>
                <a:latin typeface="-apple-system"/>
              </a:rPr>
              <a:t>17℃</a:t>
            </a:r>
            <a:r>
              <a:rPr lang="ja-JP" altLang="en-US" b="0" i="0" dirty="0">
                <a:solidFill>
                  <a:srgbClr val="333333"/>
                </a:solidFill>
                <a:effectLst/>
                <a:latin typeface="-apple-system"/>
              </a:rPr>
              <a:t>のときや</a:t>
            </a:r>
            <a:r>
              <a:rPr lang="en-US" altLang="ja-JP" b="0" i="0" dirty="0">
                <a:solidFill>
                  <a:srgbClr val="333333"/>
                </a:solidFill>
                <a:effectLst/>
                <a:latin typeface="-apple-system"/>
              </a:rPr>
              <a:t>34℃</a:t>
            </a:r>
            <a:r>
              <a:rPr lang="ja-JP" altLang="en-US" b="0" i="0" dirty="0">
                <a:solidFill>
                  <a:srgbClr val="333333"/>
                </a:solidFill>
                <a:effectLst/>
                <a:latin typeface="-apple-system"/>
              </a:rPr>
              <a:t>のときも湿度を求めることができますよね。</a:t>
            </a:r>
            <a:endParaRPr lang="en-US" altLang="ja-JP" b="0" i="0" dirty="0">
              <a:solidFill>
                <a:srgbClr val="333333"/>
              </a:solidFill>
              <a:effectLst/>
              <a:latin typeface="-apple-system"/>
            </a:endParaRPr>
          </a:p>
          <a:p>
            <a:r>
              <a:rPr lang="ja-JP" altLang="en-US" b="0" i="0" dirty="0">
                <a:solidFill>
                  <a:srgbClr val="333333"/>
                </a:solidFill>
                <a:effectLst/>
                <a:latin typeface="-apple-system"/>
              </a:rPr>
              <a:t>これは引いた線がずっと続いていて途切れていないからです</a:t>
            </a:r>
            <a:r>
              <a:rPr lang="en-US" altLang="ja-JP" b="0" i="0" dirty="0">
                <a:solidFill>
                  <a:srgbClr val="333333"/>
                </a:solidFill>
                <a:effectLst/>
                <a:latin typeface="-apple-system"/>
              </a:rPr>
              <a:t>(</a:t>
            </a:r>
            <a:r>
              <a:rPr lang="ja-JP" altLang="en-US" b="0" i="0" dirty="0">
                <a:solidFill>
                  <a:srgbClr val="333333"/>
                </a:solidFill>
                <a:effectLst/>
                <a:latin typeface="-apple-system"/>
              </a:rPr>
              <a:t>これを</a:t>
            </a:r>
            <a:r>
              <a:rPr lang="ja-JP" altLang="en-US" b="1" i="0" dirty="0">
                <a:solidFill>
                  <a:srgbClr val="333333"/>
                </a:solidFill>
                <a:effectLst/>
                <a:latin typeface="-apple-system"/>
              </a:rPr>
              <a:t>連続している</a:t>
            </a:r>
            <a:r>
              <a:rPr lang="ja-JP" altLang="en-US" b="0" i="0" dirty="0">
                <a:solidFill>
                  <a:srgbClr val="333333"/>
                </a:solidFill>
                <a:effectLst/>
                <a:latin typeface="-apple-system"/>
              </a:rPr>
              <a:t>といいます</a:t>
            </a:r>
            <a:r>
              <a:rPr lang="en-US" altLang="ja-JP" b="0" i="0" dirty="0">
                <a:solidFill>
                  <a:srgbClr val="333333"/>
                </a:solidFill>
                <a:effectLst/>
                <a:latin typeface="-apple-system"/>
              </a:rPr>
              <a:t>)</a:t>
            </a:r>
            <a:r>
              <a:rPr lang="ja-JP" altLang="en-US" b="0" i="0" dirty="0">
                <a:solidFill>
                  <a:srgbClr val="333333"/>
                </a:solidFill>
                <a:effectLst/>
                <a:latin typeface="-apple-system"/>
              </a:rPr>
              <a:t>。</a:t>
            </a:r>
            <a:r>
              <a:rPr lang="ja-JP" altLang="en-US" dirty="0"/>
              <a:t/>
            </a:r>
            <a:br>
              <a:rPr lang="ja-JP" altLang="en-US" dirty="0"/>
            </a:br>
            <a:r>
              <a:rPr lang="ja-JP" altLang="en-US" dirty="0"/>
              <a:t>以上のとおり、</a:t>
            </a:r>
            <a:r>
              <a:rPr lang="ja-JP" altLang="en-US" b="0" i="0" dirty="0">
                <a:solidFill>
                  <a:srgbClr val="333333"/>
                </a:solidFill>
                <a:effectLst/>
                <a:latin typeface="-apple-system"/>
              </a:rPr>
              <a:t>回帰問題とは</a:t>
            </a:r>
            <a:r>
              <a:rPr lang="ja-JP" altLang="en-US" b="1" i="0" dirty="0">
                <a:solidFill>
                  <a:srgbClr val="333333"/>
                </a:solidFill>
                <a:effectLst/>
                <a:latin typeface="-apple-system"/>
              </a:rPr>
              <a:t>連続した数値</a:t>
            </a:r>
            <a:r>
              <a:rPr lang="ja-JP" altLang="en-US" b="0" i="0" dirty="0">
                <a:solidFill>
                  <a:srgbClr val="333333"/>
                </a:solidFill>
                <a:effectLst/>
                <a:latin typeface="-apple-system"/>
              </a:rPr>
              <a:t>における予測を行う問題です。</a:t>
            </a: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20</a:t>
            </a:fld>
            <a:endParaRPr kumimoji="1" lang="ja-JP" altLang="en-US"/>
          </a:p>
        </p:txBody>
      </p:sp>
    </p:spTree>
    <p:extLst>
      <p:ext uri="{BB962C8B-B14F-4D97-AF65-F5344CB8AC3E}">
        <p14:creationId xmlns:p14="http://schemas.microsoft.com/office/powerpoint/2010/main" val="29996048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333333"/>
                </a:solidFill>
                <a:effectLst/>
                <a:latin typeface="-apple-system"/>
              </a:rPr>
              <a:t>次に教師あり機械学習のもう１つの分類問題について、説明していきます。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犬の特徴って何でしょうか？体の高さよりも体の長さの方がやや長く、小さな立ち耳で巻き尾、毛の色は茶色や黒色で腹は白色・・・。たくさんありますね。</a:t>
            </a:r>
            <a:endParaRPr lang="en-US" altLang="ja-JP" b="0" i="0" dirty="0">
              <a:solidFill>
                <a:srgbClr val="333333"/>
              </a:solidFill>
              <a:effectLst/>
              <a:latin typeface="-apple-system"/>
            </a:endParaRPr>
          </a:p>
          <a:p>
            <a:r>
              <a:rPr lang="ja-JP" altLang="en-US" dirty="0"/>
              <a:t/>
            </a:r>
            <a:br>
              <a:rPr lang="ja-JP" altLang="en-US" dirty="0"/>
            </a:br>
            <a:r>
              <a:rPr lang="ja-JP" altLang="en-US" b="0" i="0" dirty="0">
                <a:solidFill>
                  <a:srgbClr val="333333"/>
                </a:solidFill>
                <a:effectLst/>
                <a:latin typeface="-apple-system"/>
              </a:rPr>
              <a:t>大量のイヌの画像で学習した機械に、正解が「柴犬」の画像</a:t>
            </a:r>
            <a:r>
              <a:rPr lang="en-US" altLang="ja-JP" b="0" i="0" dirty="0">
                <a:solidFill>
                  <a:srgbClr val="333333"/>
                </a:solidFill>
                <a:effectLst/>
                <a:latin typeface="-apple-system"/>
              </a:rPr>
              <a:t>(</a:t>
            </a:r>
            <a:r>
              <a:rPr lang="ja-JP" altLang="en-US" b="0" i="0" dirty="0">
                <a:solidFill>
                  <a:srgbClr val="333333"/>
                </a:solidFill>
                <a:effectLst/>
                <a:latin typeface="-apple-system"/>
              </a:rPr>
              <a:t>機械にとっては未知のデータ</a:t>
            </a:r>
            <a:r>
              <a:rPr lang="en-US" altLang="ja-JP" b="0" i="0" dirty="0">
                <a:solidFill>
                  <a:srgbClr val="333333"/>
                </a:solidFill>
                <a:effectLst/>
                <a:latin typeface="-apple-system"/>
              </a:rPr>
              <a:t>)</a:t>
            </a:r>
            <a:r>
              <a:rPr lang="ja-JP" altLang="en-US" b="0" i="0" dirty="0">
                <a:solidFill>
                  <a:srgbClr val="333333"/>
                </a:solidFill>
                <a:effectLst/>
                <a:latin typeface="-apple-system"/>
              </a:rPr>
              <a:t>を見せます。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最初に「体の大きさ」で判別したとしましょう。</a:t>
            </a:r>
            <a:endParaRPr lang="en-US" altLang="ja-JP" b="0" i="0" dirty="0">
              <a:solidFill>
                <a:srgbClr val="333333"/>
              </a:solidFill>
              <a:effectLst/>
              <a:latin typeface="-apple-system"/>
            </a:endParaRPr>
          </a:p>
          <a:p>
            <a:r>
              <a:rPr lang="ja-JP" altLang="en-US" b="0" i="0" dirty="0">
                <a:solidFill>
                  <a:srgbClr val="333333"/>
                </a:solidFill>
                <a:effectLst/>
                <a:latin typeface="-apple-system"/>
              </a:rPr>
              <a:t>大型犬である「ハスキー」や「ゴールデンレトリバー」の可能性が消えます。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続いて「しっぽの立ち具合」で判別します。</a:t>
            </a:r>
            <a:endParaRPr lang="en-US" altLang="ja-JP" b="0" i="0" dirty="0">
              <a:solidFill>
                <a:srgbClr val="333333"/>
              </a:solidFill>
              <a:effectLst/>
              <a:latin typeface="-apple-system"/>
            </a:endParaRPr>
          </a:p>
          <a:p>
            <a:r>
              <a:rPr lang="ja-JP" altLang="en-US" b="0" i="0" dirty="0">
                <a:solidFill>
                  <a:srgbClr val="333333"/>
                </a:solidFill>
                <a:effectLst/>
                <a:latin typeface="-apple-system"/>
              </a:rPr>
              <a:t>ここで、しっぽが垂れている「ダルメシアン」などの可能性が消えます。</a:t>
            </a:r>
            <a:endParaRPr lang="en-US" altLang="ja-JP" b="0" i="0" dirty="0">
              <a:solidFill>
                <a:srgbClr val="333333"/>
              </a:solidFill>
              <a:effectLst/>
              <a:latin typeface="-apple-system"/>
            </a:endParaRPr>
          </a:p>
          <a:p>
            <a:endParaRPr lang="en-US" altLang="ja-JP" b="0" i="0" dirty="0">
              <a:solidFill>
                <a:srgbClr val="333333"/>
              </a:solidFill>
              <a:effectLst/>
              <a:latin typeface="-apple-system"/>
            </a:endParaRPr>
          </a:p>
          <a:p>
            <a:r>
              <a:rPr lang="ja-JP" altLang="en-US" b="0" i="0" dirty="0">
                <a:solidFill>
                  <a:srgbClr val="333333"/>
                </a:solidFill>
                <a:effectLst/>
                <a:latin typeface="-apple-system"/>
              </a:rPr>
              <a:t>というように機械は「イヌはこういった特徴がある」ということを学習していて、それに基づいて正解を出します。</a:t>
            </a:r>
            <a:r>
              <a:rPr lang="ja-JP" altLang="en-US" dirty="0"/>
              <a:t/>
            </a:r>
            <a:br>
              <a:rPr lang="ja-JP" altLang="en-US" dirty="0"/>
            </a:br>
            <a:r>
              <a:rPr lang="ja-JP" altLang="en-US" b="0" i="0" dirty="0">
                <a:solidFill>
                  <a:srgbClr val="333333"/>
                </a:solidFill>
                <a:effectLst/>
                <a:latin typeface="-apple-system"/>
              </a:rPr>
              <a:t>分類問題とは、データが</a:t>
            </a:r>
            <a:r>
              <a:rPr lang="ja-JP" altLang="en-US" b="1" i="0" dirty="0">
                <a:solidFill>
                  <a:srgbClr val="333333"/>
                </a:solidFill>
                <a:effectLst/>
                <a:latin typeface="-apple-system"/>
              </a:rPr>
              <a:t>どのグループに属する</a:t>
            </a:r>
            <a:r>
              <a:rPr lang="ja-JP" altLang="en-US" b="0" i="0" dirty="0">
                <a:solidFill>
                  <a:srgbClr val="333333"/>
                </a:solidFill>
                <a:effectLst/>
                <a:latin typeface="-apple-system"/>
              </a:rPr>
              <a:t>のか予測する問題です。</a:t>
            </a:r>
            <a:endParaRPr lang="en-US" altLang="ja-JP" b="0" i="0" dirty="0">
              <a:solidFill>
                <a:srgbClr val="333333"/>
              </a:solidFill>
              <a:effectLst/>
              <a:latin typeface="-apple-system"/>
            </a:endParaRPr>
          </a:p>
          <a:p>
            <a:endParaRPr kumimoji="1" lang="en-US" altLang="ja-JP" b="0" i="0" dirty="0">
              <a:solidFill>
                <a:srgbClr val="333333"/>
              </a:solidFill>
              <a:effectLst/>
              <a:latin typeface="-apple-system"/>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21</a:t>
            </a:fld>
            <a:endParaRPr kumimoji="1" lang="ja-JP" altLang="en-US"/>
          </a:p>
        </p:txBody>
      </p:sp>
    </p:spTree>
    <p:extLst>
      <p:ext uri="{BB962C8B-B14F-4D97-AF65-F5344CB8AC3E}">
        <p14:creationId xmlns:p14="http://schemas.microsoft.com/office/powerpoint/2010/main" val="34579342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0" dirty="0">
                <a:solidFill>
                  <a:srgbClr val="222222"/>
                </a:solidFill>
                <a:effectLst/>
                <a:latin typeface="游ゴシック体"/>
              </a:rPr>
              <a:t>まずクラスタリングという言葉が難しいのですが、</a:t>
            </a:r>
            <a:endParaRPr lang="en-US" altLang="ja-JP" b="0" i="0" dirty="0">
              <a:solidFill>
                <a:srgbClr val="222222"/>
              </a:solidFill>
              <a:effectLst/>
              <a:latin typeface="游ゴシック体"/>
            </a:endParaRPr>
          </a:p>
          <a:p>
            <a:r>
              <a:rPr lang="ja-JP" altLang="en-US" b="1" i="0" dirty="0">
                <a:solidFill>
                  <a:srgbClr val="222222"/>
                </a:solidFill>
                <a:effectLst/>
                <a:latin typeface="游ゴシック体"/>
              </a:rPr>
              <a:t>クラスタリングとはデータ間の距離に基づいて類似するデータをグループに分ける教師なし学習です。</a:t>
            </a:r>
            <a:endParaRPr lang="en-US" altLang="ja-JP" b="1" i="0" dirty="0">
              <a:solidFill>
                <a:srgbClr val="222222"/>
              </a:solidFill>
              <a:effectLst/>
              <a:latin typeface="游ゴシック体"/>
            </a:endParaRPr>
          </a:p>
          <a:p>
            <a:endParaRPr lang="en-US" altLang="ja-JP" b="1" i="0" dirty="0">
              <a:solidFill>
                <a:srgbClr val="222222"/>
              </a:solidFill>
              <a:effectLst/>
              <a:latin typeface="游ゴシック体"/>
            </a:endParaRPr>
          </a:p>
          <a:p>
            <a:r>
              <a:rPr lang="ja-JP" altLang="en-US" b="0" i="0" dirty="0">
                <a:solidFill>
                  <a:srgbClr val="222222"/>
                </a:solidFill>
                <a:effectLst/>
                <a:latin typeface="游ゴシック体"/>
              </a:rPr>
              <a:t>クラスター分析と呼ばれることもあり、クラスタとはデータの集まり、グループを意味しています。</a:t>
            </a:r>
            <a:endParaRPr lang="en-US" altLang="ja-JP" b="0" i="0" dirty="0">
              <a:solidFill>
                <a:srgbClr val="222222"/>
              </a:solidFill>
              <a:effectLst/>
              <a:latin typeface="游ゴシック体"/>
            </a:endParaRPr>
          </a:p>
          <a:p>
            <a:r>
              <a:rPr kumimoji="1" lang="ja-JP" altLang="en-US" b="0" i="0" dirty="0">
                <a:solidFill>
                  <a:srgbClr val="222222"/>
                </a:solidFill>
                <a:effectLst/>
                <a:latin typeface="游ゴシック体"/>
              </a:rPr>
              <a:t>コロナ禍でもクラスターという言葉をよく耳にされたかと思います。</a:t>
            </a:r>
            <a:endParaRPr kumimoji="1" lang="en-US" altLang="ja-JP" b="0" i="0" dirty="0">
              <a:solidFill>
                <a:srgbClr val="222222"/>
              </a:solidFill>
              <a:effectLst/>
              <a:latin typeface="游ゴシック体"/>
            </a:endParaRPr>
          </a:p>
          <a:p>
            <a:endParaRPr kumimoji="1" lang="en-US" altLang="ja-JP" b="0" i="0" dirty="0">
              <a:solidFill>
                <a:srgbClr val="222222"/>
              </a:solidFill>
              <a:effectLst/>
              <a:latin typeface="游ゴシック体"/>
            </a:endParaRPr>
          </a:p>
          <a:p>
            <a:r>
              <a:rPr lang="ja-JP" altLang="en-US" b="0" i="0" dirty="0">
                <a:solidFill>
                  <a:srgbClr val="191919"/>
                </a:solidFill>
                <a:effectLst/>
                <a:latin typeface="Noto Sans JP"/>
              </a:rPr>
              <a:t>資料の例では、迷惑メールか否かなどの答え（クラス）がないデータから文章の特徴を学習し、特徴が似ているか否かでグループ分けをします。</a:t>
            </a:r>
            <a:r>
              <a:rPr lang="ja-JP" altLang="en-US" b="1" i="0" dirty="0">
                <a:solidFill>
                  <a:srgbClr val="191919"/>
                </a:solidFill>
                <a:effectLst/>
                <a:latin typeface="Noto Sans JP"/>
              </a:rPr>
              <a:t>各グループが何を示しているかは人の解釈が必要</a:t>
            </a:r>
            <a:r>
              <a:rPr lang="ja-JP" altLang="en-US" b="0" i="0" dirty="0">
                <a:solidFill>
                  <a:srgbClr val="191919"/>
                </a:solidFill>
                <a:effectLst/>
                <a:latin typeface="Noto Sans JP"/>
              </a:rPr>
              <a:t>です。</a:t>
            </a:r>
            <a:endParaRPr kumimoji="1" lang="en-US" altLang="ja-JP" b="0" i="0" dirty="0">
              <a:solidFill>
                <a:srgbClr val="222222"/>
              </a:solidFill>
              <a:effectLst/>
              <a:latin typeface="游ゴシック体"/>
            </a:endParaRPr>
          </a:p>
          <a:p>
            <a:endParaRPr kumimoji="1" lang="en-US" altLang="ja-JP" b="0" i="0" dirty="0">
              <a:solidFill>
                <a:srgbClr val="222222"/>
              </a:solidFill>
              <a:effectLst/>
              <a:latin typeface="游ゴシック体"/>
            </a:endParaRPr>
          </a:p>
          <a:p>
            <a:r>
              <a:rPr lang="ja-JP" altLang="en-US" b="0" i="0" dirty="0">
                <a:solidFill>
                  <a:srgbClr val="191919"/>
                </a:solidFill>
                <a:effectLst/>
                <a:latin typeface="Noto Sans JP"/>
              </a:rPr>
              <a:t>「データをグループ分けする」という言葉を聞くと、先ほどの分類問題が思い浮かぶかもしれません。</a:t>
            </a:r>
            <a:endParaRPr lang="en-US" altLang="ja-JP" b="0" i="0" dirty="0">
              <a:solidFill>
                <a:srgbClr val="191919"/>
              </a:solidFill>
              <a:effectLst/>
              <a:latin typeface="Noto Sans JP"/>
            </a:endParaRPr>
          </a:p>
          <a:p>
            <a:r>
              <a:rPr lang="ja-JP" altLang="en-US" b="0" i="0" dirty="0">
                <a:solidFill>
                  <a:srgbClr val="191919"/>
                </a:solidFill>
                <a:effectLst/>
                <a:latin typeface="Noto Sans JP"/>
              </a:rPr>
              <a:t>しかし</a:t>
            </a:r>
            <a:r>
              <a:rPr lang="ja-JP" altLang="en-US" b="1" i="0" dirty="0">
                <a:solidFill>
                  <a:srgbClr val="191919"/>
                </a:solidFill>
                <a:effectLst/>
                <a:latin typeface="Noto Sans JP"/>
              </a:rPr>
              <a:t>クラスタリングと分類の意味合いは異なります</a:t>
            </a:r>
            <a:r>
              <a:rPr lang="ja-JP" altLang="en-US" b="0" i="0" dirty="0">
                <a:solidFill>
                  <a:srgbClr val="191919"/>
                </a:solidFill>
                <a:effectLst/>
                <a:latin typeface="Noto Sans JP"/>
              </a:rPr>
              <a:t>。</a:t>
            </a:r>
            <a:endParaRPr lang="en-US" altLang="ja-JP" b="0" i="0" dirty="0">
              <a:solidFill>
                <a:srgbClr val="191919"/>
              </a:solidFill>
              <a:effectLst/>
              <a:latin typeface="Noto Sans JP"/>
            </a:endParaRPr>
          </a:p>
          <a:p>
            <a:r>
              <a:rPr lang="ja-JP" altLang="en-US" b="1" i="0" dirty="0">
                <a:solidFill>
                  <a:srgbClr val="191919"/>
                </a:solidFill>
                <a:effectLst/>
                <a:latin typeface="Noto Sans JP"/>
              </a:rPr>
              <a:t>分類は教師あり学習</a:t>
            </a:r>
            <a:r>
              <a:rPr lang="ja-JP" altLang="en-US" b="0" i="0" dirty="0">
                <a:solidFill>
                  <a:srgbClr val="191919"/>
                </a:solidFill>
                <a:effectLst/>
                <a:latin typeface="Noto Sans JP"/>
              </a:rPr>
              <a:t>で、どのグループに所属するかの</a:t>
            </a:r>
            <a:r>
              <a:rPr lang="ja-JP" altLang="en-US" b="1" i="0" dirty="0">
                <a:solidFill>
                  <a:srgbClr val="191919"/>
                </a:solidFill>
                <a:effectLst/>
                <a:latin typeface="Noto Sans JP"/>
              </a:rPr>
              <a:t>答えをもとに学習</a:t>
            </a:r>
            <a:r>
              <a:rPr lang="ja-JP" altLang="en-US" b="0" i="0" dirty="0">
                <a:solidFill>
                  <a:srgbClr val="191919"/>
                </a:solidFill>
                <a:effectLst/>
                <a:latin typeface="Noto Sans JP"/>
              </a:rPr>
              <a:t>したモデルを用いて、答えが未知のデータがどのグループに所属するかを予測します。</a:t>
            </a:r>
            <a:endParaRPr lang="en-US" altLang="ja-JP" b="0" i="0" dirty="0">
              <a:solidFill>
                <a:srgbClr val="191919"/>
              </a:solidFill>
              <a:effectLst/>
              <a:latin typeface="Noto Sans JP"/>
            </a:endParaRPr>
          </a:p>
          <a:p>
            <a:r>
              <a:rPr lang="ja-JP" altLang="en-US" b="0" i="0" dirty="0">
                <a:solidFill>
                  <a:srgbClr val="191919"/>
                </a:solidFill>
                <a:effectLst/>
                <a:latin typeface="Noto Sans JP"/>
              </a:rPr>
              <a:t>一方</a:t>
            </a:r>
            <a:r>
              <a:rPr lang="ja-JP" altLang="en-US" b="1" i="0" dirty="0">
                <a:solidFill>
                  <a:srgbClr val="191919"/>
                </a:solidFill>
                <a:effectLst/>
                <a:latin typeface="Noto Sans JP"/>
              </a:rPr>
              <a:t>クラスタリングは教師なし学習</a:t>
            </a:r>
            <a:r>
              <a:rPr lang="ja-JP" altLang="en-US" b="0" i="0" dirty="0">
                <a:solidFill>
                  <a:srgbClr val="191919"/>
                </a:solidFill>
                <a:effectLst/>
                <a:latin typeface="Noto Sans JP"/>
              </a:rPr>
              <a:t>で、どのグループに所属するなどの</a:t>
            </a:r>
            <a:r>
              <a:rPr lang="ja-JP" altLang="en-US" b="1" i="0" dirty="0">
                <a:solidFill>
                  <a:srgbClr val="191919"/>
                </a:solidFill>
                <a:effectLst/>
                <a:latin typeface="Noto Sans JP"/>
              </a:rPr>
              <a:t>答えはなく、データをもとに特徴を学習</a:t>
            </a:r>
            <a:r>
              <a:rPr lang="ja-JP" altLang="en-US" b="0" i="0" dirty="0">
                <a:solidFill>
                  <a:srgbClr val="191919"/>
                </a:solidFill>
                <a:effectLst/>
                <a:latin typeface="Noto Sans JP"/>
              </a:rPr>
              <a:t>しグループ分けします。</a:t>
            </a:r>
            <a:endParaRPr kumimoji="1" lang="en-US" altLang="ja-JP" b="0" i="0" dirty="0">
              <a:solidFill>
                <a:srgbClr val="222222"/>
              </a:solidFill>
              <a:effectLst/>
              <a:latin typeface="游ゴシック体"/>
            </a:endParaRPr>
          </a:p>
          <a:p>
            <a:endParaRPr kumimoji="1" lang="en-US" altLang="ja-JP" b="0" i="0" dirty="0">
              <a:solidFill>
                <a:srgbClr val="222222"/>
              </a:solidFill>
              <a:effectLst/>
              <a:latin typeface="游ゴシック体"/>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22</a:t>
            </a:fld>
            <a:endParaRPr kumimoji="1" lang="ja-JP" altLang="en-US"/>
          </a:p>
        </p:txBody>
      </p:sp>
    </p:spTree>
    <p:extLst>
      <p:ext uri="{BB962C8B-B14F-4D97-AF65-F5344CB8AC3E}">
        <p14:creationId xmlns:p14="http://schemas.microsoft.com/office/powerpoint/2010/main" val="4175798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222222"/>
                </a:solidFill>
                <a:effectLst/>
                <a:latin typeface="游ゴシック体"/>
              </a:rPr>
              <a:t>「教師なし学習」の他の代表的な例として、データを特徴づける情報を抽出する、ことがあります。</a:t>
            </a:r>
          </a:p>
          <a:p>
            <a:pPr algn="l"/>
            <a:r>
              <a:rPr lang="ja-JP" altLang="en-US" b="0" i="0" dirty="0">
                <a:solidFill>
                  <a:srgbClr val="222222"/>
                </a:solidFill>
                <a:effectLst/>
                <a:latin typeface="游ゴシック体"/>
              </a:rPr>
              <a:t>例えば、資料のように、</a:t>
            </a:r>
            <a:r>
              <a:rPr lang="en-US" altLang="ja-JP" b="0" i="0" dirty="0">
                <a:solidFill>
                  <a:srgbClr val="222222"/>
                </a:solidFill>
                <a:effectLst/>
                <a:latin typeface="游ゴシック体"/>
              </a:rPr>
              <a:t>A</a:t>
            </a:r>
            <a:r>
              <a:rPr lang="ja-JP" altLang="en-US" b="0" i="0" dirty="0">
                <a:solidFill>
                  <a:srgbClr val="222222"/>
                </a:solidFill>
                <a:effectLst/>
                <a:latin typeface="游ゴシック体"/>
              </a:rPr>
              <a:t>さんのイメージに関するアンケートを実施したとしましょう。</a:t>
            </a:r>
            <a:endParaRPr lang="en-US" altLang="ja-JP" b="0" i="0" dirty="0">
              <a:solidFill>
                <a:srgbClr val="222222"/>
              </a:solidFill>
              <a:effectLst/>
              <a:latin typeface="游ゴシック体"/>
            </a:endParaRPr>
          </a:p>
          <a:p>
            <a:pPr algn="l"/>
            <a:r>
              <a:rPr lang="ja-JP" altLang="en-US" b="0" i="0" dirty="0">
                <a:solidFill>
                  <a:srgbClr val="222222"/>
                </a:solidFill>
                <a:effectLst/>
                <a:latin typeface="游ゴシック体"/>
              </a:rPr>
              <a:t>そのアンケートから、</a:t>
            </a:r>
            <a:r>
              <a:rPr lang="ja-JP" altLang="en-US" b="0" i="0" dirty="0">
                <a:solidFill>
                  <a:srgbClr val="333333"/>
                </a:solidFill>
                <a:effectLst/>
                <a:latin typeface="-apple-system"/>
              </a:rPr>
              <a:t>あなたはたぶん「要は</a:t>
            </a:r>
            <a:r>
              <a:rPr lang="en-US" altLang="ja-JP" b="0" i="0" dirty="0">
                <a:solidFill>
                  <a:srgbClr val="333333"/>
                </a:solidFill>
                <a:effectLst/>
                <a:latin typeface="-apple-system"/>
              </a:rPr>
              <a:t>A</a:t>
            </a:r>
            <a:r>
              <a:rPr lang="ja-JP" altLang="en-US" b="0" i="0" dirty="0">
                <a:solidFill>
                  <a:srgbClr val="333333"/>
                </a:solidFill>
                <a:effectLst/>
                <a:latin typeface="-apple-system"/>
              </a:rPr>
              <a:t>さんって賢くて仕事がデキル人なんだ」と思うでしょう。</a:t>
            </a:r>
            <a:endParaRPr lang="en-US" altLang="ja-JP" b="0" i="0" dirty="0">
              <a:solidFill>
                <a:srgbClr val="333333"/>
              </a:solidFill>
              <a:effectLst/>
              <a:latin typeface="-apple-system"/>
            </a:endParaRPr>
          </a:p>
          <a:p>
            <a:pPr algn="l"/>
            <a:r>
              <a:rPr lang="ja-JP" altLang="en-US" b="0" i="0" dirty="0">
                <a:solidFill>
                  <a:srgbClr val="333333"/>
                </a:solidFill>
                <a:effectLst/>
                <a:latin typeface="-apple-system"/>
              </a:rPr>
              <a:t>このように、多数の特徴量で構成されるデータをより少ないデータで表せるように要約することを「次元削減」といいます。</a:t>
            </a:r>
            <a:endParaRPr lang="en-US" altLang="ja-JP" b="0" i="0" dirty="0">
              <a:solidFill>
                <a:srgbClr val="333333"/>
              </a:solidFill>
              <a:effectLst/>
              <a:latin typeface="-apple-system"/>
            </a:endParaRPr>
          </a:p>
          <a:p>
            <a:pPr algn="l"/>
            <a:r>
              <a:rPr lang="ja-JP" altLang="en-US" b="0" i="0" dirty="0">
                <a:solidFill>
                  <a:srgbClr val="333333"/>
                </a:solidFill>
                <a:effectLst/>
                <a:latin typeface="-apple-system"/>
              </a:rPr>
              <a:t>この場合、「努力家」「物知り」「語学堪能」などの</a:t>
            </a:r>
            <a:r>
              <a:rPr lang="en-US" altLang="ja-JP" b="0" i="0" dirty="0">
                <a:solidFill>
                  <a:srgbClr val="333333"/>
                </a:solidFill>
                <a:effectLst/>
                <a:latin typeface="-apple-system"/>
              </a:rPr>
              <a:t>Y</a:t>
            </a:r>
            <a:r>
              <a:rPr lang="ja-JP" altLang="en-US" b="0" i="0" dirty="0">
                <a:solidFill>
                  <a:srgbClr val="333333"/>
                </a:solidFill>
                <a:effectLst/>
                <a:latin typeface="-apple-system"/>
              </a:rPr>
              <a:t>君の特徴が、多数の特徴量で構成されるデータであり、</a:t>
            </a:r>
            <a:endParaRPr lang="en-US" altLang="ja-JP" b="0" i="0" dirty="0">
              <a:solidFill>
                <a:srgbClr val="333333"/>
              </a:solidFill>
              <a:effectLst/>
              <a:latin typeface="-apple-system"/>
            </a:endParaRPr>
          </a:p>
          <a:p>
            <a:pPr algn="l"/>
            <a:endParaRPr lang="en-US" altLang="ja-JP" b="0" i="0" dirty="0">
              <a:solidFill>
                <a:srgbClr val="333333"/>
              </a:solidFill>
              <a:effectLst/>
              <a:latin typeface="-apple-system"/>
            </a:endParaRPr>
          </a:p>
          <a:p>
            <a:pPr algn="l"/>
            <a:r>
              <a:rPr lang="ja-JP" altLang="en-US" b="1" i="0" dirty="0">
                <a:solidFill>
                  <a:srgbClr val="333333"/>
                </a:solidFill>
                <a:effectLst/>
                <a:latin typeface="-apple-system"/>
              </a:rPr>
              <a:t>「賢くて仕事がデキル人」</a:t>
            </a:r>
            <a:r>
              <a:rPr lang="ja-JP" altLang="en-US" b="0" i="0" dirty="0">
                <a:solidFill>
                  <a:srgbClr val="333333"/>
                </a:solidFill>
                <a:effectLst/>
                <a:latin typeface="-apple-system"/>
              </a:rPr>
              <a:t>が要約された後のデータを表すものです。</a:t>
            </a:r>
            <a:endParaRPr lang="en-US" altLang="ja-JP" b="0" i="0" dirty="0">
              <a:solidFill>
                <a:srgbClr val="333333"/>
              </a:solidFill>
              <a:effectLst/>
              <a:latin typeface="-apple-system"/>
            </a:endParaRPr>
          </a:p>
          <a:p>
            <a:pPr algn="l"/>
            <a:r>
              <a:rPr lang="ja-JP" altLang="en-US" b="0" i="0" dirty="0">
                <a:solidFill>
                  <a:srgbClr val="333333"/>
                </a:solidFill>
                <a:effectLst/>
                <a:latin typeface="-apple-system"/>
              </a:rPr>
              <a:t>この次元削減はデータセット変換の中の最も一般的な手法です。</a:t>
            </a:r>
            <a:endParaRPr lang="en-US" altLang="ja-JP" b="0" i="0" dirty="0">
              <a:solidFill>
                <a:srgbClr val="222222"/>
              </a:solidFill>
              <a:effectLst/>
              <a:latin typeface="游ゴシック体"/>
            </a:endParaRP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23</a:t>
            </a:fld>
            <a:endParaRPr kumimoji="1" lang="ja-JP" altLang="en-US"/>
          </a:p>
        </p:txBody>
      </p:sp>
    </p:spTree>
    <p:extLst>
      <p:ext uri="{BB962C8B-B14F-4D97-AF65-F5344CB8AC3E}">
        <p14:creationId xmlns:p14="http://schemas.microsoft.com/office/powerpoint/2010/main" val="41722890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参考資料として、ご紹介します</a:t>
            </a:r>
            <a:endParaRPr kumimoji="1" lang="en-US" altLang="ja-JP" dirty="0"/>
          </a:p>
          <a:p>
            <a:endParaRPr kumimoji="1" lang="en-US" altLang="ja-JP" dirty="0"/>
          </a:p>
          <a:p>
            <a:r>
              <a:rPr kumimoji="1" lang="ja-JP" altLang="en-US" dirty="0"/>
              <a:t>機械学習における回帰、分類、クラスタリング等をご紹介しましたが</a:t>
            </a:r>
            <a:endParaRPr kumimoji="1" lang="en-US" altLang="ja-JP" dirty="0"/>
          </a:p>
          <a:p>
            <a:r>
              <a:rPr kumimoji="1" lang="ja-JP" altLang="en-US" dirty="0"/>
              <a:t>それぞれ代表的な手法・アルゴリズムがございます。</a:t>
            </a:r>
            <a:endParaRPr kumimoji="1" lang="en-US" altLang="ja-JP" dirty="0"/>
          </a:p>
          <a:p>
            <a:endParaRPr kumimoji="1" lang="en-US" altLang="ja-JP" dirty="0"/>
          </a:p>
          <a:p>
            <a:r>
              <a:rPr kumimoji="1" lang="ja-JP" altLang="en-US" dirty="0"/>
              <a:t>この授業ではより技術的な領域になってしまうため細かな説明は割愛させて頂きますが、</a:t>
            </a:r>
            <a:endParaRPr kumimoji="1" lang="en-US" altLang="ja-JP" dirty="0"/>
          </a:p>
          <a:p>
            <a:r>
              <a:rPr kumimoji="1" lang="ja-JP" altLang="en-US" dirty="0"/>
              <a:t>さらに理解を深めたいかたは、各手法についても調べてみてください</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24</a:t>
            </a:fld>
            <a:endParaRPr kumimoji="1" lang="ja-JP" altLang="en-US"/>
          </a:p>
        </p:txBody>
      </p:sp>
    </p:spTree>
    <p:extLst>
      <p:ext uri="{BB962C8B-B14F-4D97-AF65-F5344CB8AC3E}">
        <p14:creationId xmlns:p14="http://schemas.microsoft.com/office/powerpoint/2010/main" val="954158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それでは改めて</a:t>
            </a:r>
            <a:r>
              <a:rPr kumimoji="1" lang="en-US" altLang="ja-JP" dirty="0"/>
              <a:t>AI</a:t>
            </a:r>
            <a:r>
              <a:rPr kumimoji="1" lang="ja-JP" altLang="en-US" dirty="0"/>
              <a:t>について定義、歴史、分類など様々な内容について解説していきます。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a:t>
            </a:fld>
            <a:endParaRPr kumimoji="1" lang="ja-JP" altLang="en-US"/>
          </a:p>
        </p:txBody>
      </p:sp>
    </p:spTree>
    <p:extLst>
      <p:ext uri="{BB962C8B-B14F-4D97-AF65-F5344CB8AC3E}">
        <p14:creationId xmlns:p14="http://schemas.microsoft.com/office/powerpoint/2010/main" val="3486553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1956</a:t>
            </a:r>
            <a:r>
              <a:rPr kumimoji="1" lang="ja-JP" altLang="en-US" dirty="0"/>
              <a:t>年、複数の人工知能研究者がアメリカニューハンプシャー州のダートマス大学に集まり、</a:t>
            </a:r>
            <a:endParaRPr kumimoji="1" lang="en-US" altLang="ja-JP" dirty="0"/>
          </a:p>
          <a:p>
            <a:r>
              <a:rPr kumimoji="1" lang="ja-JP" altLang="en-US" dirty="0"/>
              <a:t>「人工知能</a:t>
            </a:r>
            <a:r>
              <a:rPr kumimoji="1" lang="en-US" altLang="ja-JP" dirty="0"/>
              <a:t>AI</a:t>
            </a:r>
            <a:r>
              <a:rPr kumimoji="1" lang="ja-JP" altLang="en-US" dirty="0"/>
              <a:t>」という言葉が生まれました。</a:t>
            </a:r>
            <a:endParaRPr kumimoji="1" lang="en-US" altLang="ja-JP" dirty="0"/>
          </a:p>
          <a:p>
            <a:endParaRPr kumimoji="1" lang="en-US" altLang="ja-JP" dirty="0"/>
          </a:p>
          <a:p>
            <a:r>
              <a:rPr kumimoji="1" lang="ja-JP" altLang="en-US" dirty="0"/>
              <a:t>では</a:t>
            </a:r>
            <a:r>
              <a:rPr kumimoji="1" lang="en-US" altLang="ja-JP" dirty="0"/>
              <a:t>AI</a:t>
            </a:r>
            <a:r>
              <a:rPr kumimoji="1" lang="ja-JP" altLang="en-US" dirty="0"/>
              <a:t>とはいったい何なのでしょうか。</a:t>
            </a:r>
            <a:endParaRPr kumimoji="1" lang="en-US" altLang="ja-JP" dirty="0"/>
          </a:p>
          <a:p>
            <a:r>
              <a:rPr kumimoji="1" lang="ja-JP" altLang="en-US" dirty="0"/>
              <a:t>意外かもしれませんが、資料からもわかる通り、専門家の間でも１つに意見がまとまっているわけでありません。</a:t>
            </a:r>
            <a:endParaRPr kumimoji="1" lang="en-US" altLang="ja-JP" dirty="0"/>
          </a:p>
          <a:p>
            <a:endParaRPr kumimoji="1" lang="en-US" altLang="ja-JP" dirty="0"/>
          </a:p>
          <a:p>
            <a:pPr algn="l"/>
            <a:r>
              <a:rPr lang="ja-JP" altLang="en-US" sz="1200" b="1" dirty="0">
                <a:solidFill>
                  <a:schemeClr val="bg2">
                    <a:lumMod val="50000"/>
                  </a:schemeClr>
                </a:solidFill>
              </a:rPr>
              <a:t>「人工的にコンピューター上などで人間と同様の知能を実現させようという試みや一連の技術」</a:t>
            </a:r>
            <a:endParaRPr lang="en-US" altLang="ja-JP" sz="1200" b="1" dirty="0">
              <a:solidFill>
                <a:schemeClr val="bg2">
                  <a:lumMod val="50000"/>
                </a:schemeClr>
              </a:solidFill>
            </a:endParaRPr>
          </a:p>
          <a:p>
            <a:pPr algn="l"/>
            <a:r>
              <a:rPr lang="ja-JP" altLang="en-US" b="0" dirty="0">
                <a:solidFill>
                  <a:schemeClr val="bg2">
                    <a:lumMod val="50000"/>
                  </a:schemeClr>
                </a:solidFill>
              </a:rPr>
              <a:t>と表現されることが多いです。</a:t>
            </a:r>
            <a:endParaRPr lang="en-US" altLang="ja-JP" b="0" dirty="0">
              <a:solidFill>
                <a:schemeClr val="bg2">
                  <a:lumMod val="50000"/>
                </a:schemeClr>
              </a:solidFill>
            </a:endParaRPr>
          </a:p>
          <a:p>
            <a:pPr algn="l"/>
            <a:r>
              <a:rPr lang="ja-JP" altLang="en-US" b="0" dirty="0">
                <a:solidFill>
                  <a:schemeClr val="bg2">
                    <a:lumMod val="50000"/>
                  </a:schemeClr>
                </a:solidFill>
              </a:rPr>
              <a:t>ただし「知能」自体の定義が明確でないため、</a:t>
            </a:r>
            <a:r>
              <a:rPr lang="en-US" altLang="ja-JP" b="0" dirty="0">
                <a:solidFill>
                  <a:schemeClr val="bg2">
                    <a:lumMod val="50000"/>
                  </a:schemeClr>
                </a:solidFill>
              </a:rPr>
              <a:t>AI</a:t>
            </a:r>
            <a:r>
              <a:rPr lang="ja-JP" altLang="en-US" b="0" dirty="0">
                <a:solidFill>
                  <a:schemeClr val="bg2">
                    <a:lumMod val="50000"/>
                  </a:schemeClr>
                </a:solidFill>
              </a:rPr>
              <a:t>の明確な定義自体も難しいといわれています。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3280304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b="0" i="0" dirty="0">
                <a:solidFill>
                  <a:srgbClr val="292929"/>
                </a:solidFill>
                <a:effectLst/>
                <a:latin typeface="medium-content-serif-font"/>
              </a:rPr>
              <a:t>過去、</a:t>
            </a:r>
            <a:r>
              <a:rPr lang="en-US" altLang="ja-JP" b="0" i="0" dirty="0">
                <a:solidFill>
                  <a:srgbClr val="292929"/>
                </a:solidFill>
                <a:effectLst/>
                <a:latin typeface="medium-content-serif-font"/>
              </a:rPr>
              <a:t>2</a:t>
            </a:r>
            <a:r>
              <a:rPr lang="ja-JP" altLang="en-US" b="0" i="0" dirty="0">
                <a:solidFill>
                  <a:srgbClr val="292929"/>
                </a:solidFill>
                <a:effectLst/>
                <a:latin typeface="medium-content-serif-font"/>
              </a:rPr>
              <a:t>回の</a:t>
            </a:r>
            <a:r>
              <a:rPr lang="en-US" altLang="ja-JP" b="0" i="0" dirty="0">
                <a:solidFill>
                  <a:srgbClr val="292929"/>
                </a:solidFill>
                <a:effectLst/>
                <a:latin typeface="medium-content-serif-font"/>
              </a:rPr>
              <a:t>AI</a:t>
            </a:r>
            <a:r>
              <a:rPr lang="ja-JP" altLang="en-US" b="0" i="0" dirty="0">
                <a:solidFill>
                  <a:srgbClr val="292929"/>
                </a:solidFill>
                <a:effectLst/>
                <a:latin typeface="medium-content-serif-font"/>
              </a:rPr>
              <a:t>ブームは、迷路のような簡単な問題は解けたましたが、</a:t>
            </a:r>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現実の複雑な問題が解けなかったり（主にアルゴリズムの問題）や現実の問題を解こうとしても、</a:t>
            </a:r>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データの管理方法が煩雑、かつ容量の制限などによって使えなかったり（主にインフラの問題）、して沈静化してしまったことは</a:t>
            </a:r>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第一回の講義でもお話しました。。</a:t>
            </a:r>
          </a:p>
          <a:p>
            <a:pPr algn="l"/>
            <a:r>
              <a:rPr lang="ja-JP" altLang="en-US" b="0" i="0" dirty="0">
                <a:solidFill>
                  <a:srgbClr val="292929"/>
                </a:solidFill>
                <a:effectLst/>
                <a:latin typeface="medium-content-serif-font"/>
              </a:rPr>
              <a:t>それでは、</a:t>
            </a:r>
            <a:r>
              <a:rPr lang="en-US" altLang="ja-JP" b="0" i="0" dirty="0">
                <a:solidFill>
                  <a:srgbClr val="292929"/>
                </a:solidFill>
                <a:effectLst/>
                <a:latin typeface="medium-content-serif-font"/>
              </a:rPr>
              <a:t>2000</a:t>
            </a:r>
            <a:r>
              <a:rPr lang="ja-JP" altLang="en-US" b="0" i="0" dirty="0">
                <a:solidFill>
                  <a:srgbClr val="292929"/>
                </a:solidFill>
                <a:effectLst/>
                <a:latin typeface="medium-content-serif-font"/>
              </a:rPr>
              <a:t>年代前半から始まったこの第</a:t>
            </a:r>
            <a:r>
              <a:rPr lang="en-US" altLang="ja-JP" b="0" i="0" dirty="0">
                <a:solidFill>
                  <a:srgbClr val="292929"/>
                </a:solidFill>
                <a:effectLst/>
                <a:latin typeface="medium-content-serif-font"/>
              </a:rPr>
              <a:t>3</a:t>
            </a:r>
            <a:r>
              <a:rPr lang="ja-JP" altLang="en-US" b="0" i="0" dirty="0">
                <a:solidFill>
                  <a:srgbClr val="292929"/>
                </a:solidFill>
                <a:effectLst/>
                <a:latin typeface="medium-content-serif-font"/>
              </a:rPr>
              <a:t>次</a:t>
            </a:r>
            <a:r>
              <a:rPr lang="en-US" altLang="ja-JP" b="0" i="0" dirty="0">
                <a:solidFill>
                  <a:srgbClr val="292929"/>
                </a:solidFill>
                <a:effectLst/>
                <a:latin typeface="medium-content-serif-font"/>
              </a:rPr>
              <a:t>AI</a:t>
            </a:r>
            <a:r>
              <a:rPr lang="ja-JP" altLang="en-US" b="0" i="0" dirty="0">
                <a:solidFill>
                  <a:srgbClr val="292929"/>
                </a:solidFill>
                <a:effectLst/>
                <a:latin typeface="medium-content-serif-font"/>
              </a:rPr>
              <a:t>ブームはどうだったのでしょうか。</a:t>
            </a:r>
            <a:br>
              <a:rPr lang="ja-JP" altLang="en-US" b="0" i="0" dirty="0">
                <a:solidFill>
                  <a:srgbClr val="292929"/>
                </a:solidFill>
                <a:effectLst/>
                <a:latin typeface="medium-content-serif-font"/>
              </a:rPr>
            </a:br>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色々な専門家の意見では以下の</a:t>
            </a:r>
            <a:r>
              <a:rPr lang="en-US" altLang="ja-JP" b="0" i="0" dirty="0">
                <a:solidFill>
                  <a:srgbClr val="292929"/>
                </a:solidFill>
                <a:effectLst/>
                <a:latin typeface="medium-content-serif-font"/>
              </a:rPr>
              <a:t>4</a:t>
            </a:r>
            <a:r>
              <a:rPr lang="ja-JP" altLang="en-US" b="0" i="0" dirty="0">
                <a:solidFill>
                  <a:srgbClr val="292929"/>
                </a:solidFill>
                <a:effectLst/>
                <a:latin typeface="medium-content-serif-font"/>
              </a:rPr>
              <a:t>つ変化によって、今回のブームはブームはこれまでとは異なると言われています。</a:t>
            </a:r>
            <a:endParaRPr lang="en-US" altLang="ja-JP" b="0" i="0" dirty="0">
              <a:solidFill>
                <a:srgbClr val="292929"/>
              </a:solidFill>
              <a:effectLst/>
              <a:latin typeface="medium-content-serif-font"/>
            </a:endParaRPr>
          </a:p>
          <a:p>
            <a:pPr algn="l"/>
            <a:endParaRPr lang="en-US" altLang="ja-JP" b="0" i="0" dirty="0">
              <a:solidFill>
                <a:srgbClr val="292929"/>
              </a:solidFill>
              <a:effectLst/>
              <a:latin typeface="medium-content-serif-font"/>
            </a:endParaRPr>
          </a:p>
          <a:p>
            <a:pPr algn="l"/>
            <a:endParaRPr lang="ja-JP" altLang="en-US" b="0" i="0" dirty="0">
              <a:solidFill>
                <a:srgbClr val="292929"/>
              </a:solidFill>
              <a:effectLst/>
              <a:latin typeface="medium-content-serif-font"/>
            </a:endParaRPr>
          </a:p>
          <a:p>
            <a:pPr algn="l"/>
            <a:r>
              <a:rPr lang="en-US" altLang="ja-JP" b="0" i="0" dirty="0">
                <a:solidFill>
                  <a:srgbClr val="292929"/>
                </a:solidFill>
                <a:effectLst/>
                <a:latin typeface="medium-content-serif-font"/>
              </a:rPr>
              <a:t>【</a:t>
            </a:r>
            <a:r>
              <a:rPr lang="ja-JP" altLang="en-US" b="0" i="0" dirty="0">
                <a:solidFill>
                  <a:srgbClr val="292929"/>
                </a:solidFill>
                <a:effectLst/>
                <a:latin typeface="medium-content-serif-font"/>
              </a:rPr>
              <a:t>今回の</a:t>
            </a:r>
            <a:r>
              <a:rPr lang="en-US" altLang="ja-JP" b="0" i="0" dirty="0">
                <a:solidFill>
                  <a:srgbClr val="292929"/>
                </a:solidFill>
                <a:effectLst/>
                <a:latin typeface="medium-content-serif-font"/>
              </a:rPr>
              <a:t>AI</a:t>
            </a:r>
            <a:r>
              <a:rPr lang="ja-JP" altLang="en-US" b="0" i="0" dirty="0">
                <a:solidFill>
                  <a:srgbClr val="292929"/>
                </a:solidFill>
                <a:effectLst/>
                <a:latin typeface="medium-content-serif-font"/>
              </a:rPr>
              <a:t>ブームがブームで終わらない理由</a:t>
            </a:r>
            <a:r>
              <a:rPr lang="en-US" altLang="ja-JP" b="0" i="0" dirty="0">
                <a:solidFill>
                  <a:srgbClr val="292929"/>
                </a:solidFill>
                <a:effectLst/>
                <a:latin typeface="medium-content-serif-font"/>
              </a:rPr>
              <a:t>】</a:t>
            </a:r>
            <a:br>
              <a:rPr lang="en-US" altLang="ja-JP" b="0" i="0" dirty="0">
                <a:solidFill>
                  <a:srgbClr val="292929"/>
                </a:solidFill>
                <a:effectLst/>
                <a:latin typeface="medium-content-serif-font"/>
              </a:rPr>
            </a:br>
            <a:r>
              <a:rPr lang="ja-JP" altLang="en-US" b="0" i="0" dirty="0">
                <a:solidFill>
                  <a:srgbClr val="292929"/>
                </a:solidFill>
                <a:effectLst/>
                <a:latin typeface="medium-content-serif-font"/>
              </a:rPr>
              <a:t>・ </a:t>
            </a:r>
            <a:r>
              <a:rPr lang="ja-JP" altLang="en-US" b="1" i="0" dirty="0">
                <a:solidFill>
                  <a:srgbClr val="292929"/>
                </a:solidFill>
                <a:effectLst/>
                <a:latin typeface="medium-content-serif-font"/>
              </a:rPr>
              <a:t>コンピュータの処理能力が劇的に向上した</a:t>
            </a:r>
            <a:br>
              <a:rPr lang="ja-JP" altLang="en-US" b="1" i="0" dirty="0">
                <a:solidFill>
                  <a:srgbClr val="292929"/>
                </a:solidFill>
                <a:effectLst/>
                <a:latin typeface="medium-content-serif-font"/>
              </a:rPr>
            </a:br>
            <a:r>
              <a:rPr lang="en-US" altLang="ja-JP" b="0" i="0" dirty="0">
                <a:solidFill>
                  <a:srgbClr val="292929"/>
                </a:solidFill>
                <a:effectLst/>
                <a:latin typeface="medium-content-serif-font"/>
              </a:rPr>
              <a:t>(70</a:t>
            </a:r>
            <a:r>
              <a:rPr lang="ja-JP" altLang="en-US" b="0" i="0" dirty="0">
                <a:solidFill>
                  <a:srgbClr val="292929"/>
                </a:solidFill>
                <a:effectLst/>
                <a:latin typeface="medium-content-serif-font"/>
              </a:rPr>
              <a:t>年で</a:t>
            </a:r>
            <a:r>
              <a:rPr lang="en-US" altLang="ja-JP" b="0" i="0" dirty="0">
                <a:solidFill>
                  <a:srgbClr val="292929"/>
                </a:solidFill>
                <a:effectLst/>
                <a:latin typeface="medium-content-serif-font"/>
              </a:rPr>
              <a:t>100</a:t>
            </a:r>
            <a:r>
              <a:rPr lang="ja-JP" altLang="en-US" b="0" i="0" dirty="0">
                <a:solidFill>
                  <a:srgbClr val="292929"/>
                </a:solidFill>
                <a:effectLst/>
                <a:latin typeface="medium-content-serif-font"/>
              </a:rPr>
              <a:t>兆倍に高速化！</a:t>
            </a:r>
            <a:r>
              <a:rPr lang="en-US" altLang="ja-JP" b="0" i="0" dirty="0">
                <a:solidFill>
                  <a:srgbClr val="292929"/>
                </a:solidFill>
                <a:effectLst/>
                <a:latin typeface="medium-content-serif-font"/>
              </a:rPr>
              <a:t>)</a:t>
            </a:r>
            <a:br>
              <a:rPr lang="en-US" altLang="ja-JP" b="0" i="0" dirty="0">
                <a:solidFill>
                  <a:srgbClr val="292929"/>
                </a:solidFill>
                <a:effectLst/>
                <a:latin typeface="medium-content-serif-font"/>
              </a:rPr>
            </a:br>
            <a:r>
              <a:rPr lang="ja-JP" altLang="en-US" b="1" i="0" dirty="0">
                <a:solidFill>
                  <a:srgbClr val="292929"/>
                </a:solidFill>
                <a:effectLst/>
                <a:latin typeface="medium-content-serif-font"/>
              </a:rPr>
              <a:t>・実装可能な機械学習アルゴリズム技術の進化</a:t>
            </a:r>
            <a:r>
              <a:rPr lang="en-US" altLang="ja-JP" b="1" i="0" dirty="0">
                <a:solidFill>
                  <a:srgbClr val="292929"/>
                </a:solidFill>
                <a:effectLst/>
                <a:latin typeface="medium-content-serif-font"/>
              </a:rPr>
              <a:t>/</a:t>
            </a:r>
            <a:r>
              <a:rPr lang="ja-JP" altLang="en-US" b="1" i="0" dirty="0">
                <a:solidFill>
                  <a:srgbClr val="292929"/>
                </a:solidFill>
                <a:effectLst/>
                <a:latin typeface="medium-content-serif-font"/>
              </a:rPr>
              <a:t>商用化</a:t>
            </a:r>
            <a:br>
              <a:rPr lang="ja-JP" altLang="en-US" b="1" i="0" dirty="0">
                <a:solidFill>
                  <a:srgbClr val="292929"/>
                </a:solidFill>
                <a:effectLst/>
                <a:latin typeface="medium-content-serif-font"/>
              </a:rPr>
            </a:br>
            <a:r>
              <a:rPr lang="en-US" altLang="ja-JP" b="0" i="0" dirty="0">
                <a:solidFill>
                  <a:srgbClr val="292929"/>
                </a:solidFill>
                <a:effectLst/>
                <a:latin typeface="medium-content-serif-font"/>
              </a:rPr>
              <a:t>(</a:t>
            </a:r>
            <a:r>
              <a:rPr lang="ja-JP" altLang="en-US" b="0" i="0" dirty="0">
                <a:solidFill>
                  <a:srgbClr val="292929"/>
                </a:solidFill>
                <a:effectLst/>
                <a:latin typeface="medium-content-serif-font"/>
              </a:rPr>
              <a:t>ディープラーニング（後述）の出現、商用可能な機械学習のクラウドサービス</a:t>
            </a:r>
            <a:r>
              <a:rPr lang="en-US" altLang="ja-JP" b="0" i="0" dirty="0">
                <a:solidFill>
                  <a:srgbClr val="292929"/>
                </a:solidFill>
                <a:effectLst/>
                <a:latin typeface="medium-content-serif-font"/>
              </a:rPr>
              <a:t>Watson, Azure, Amazon ML</a:t>
            </a:r>
            <a:r>
              <a:rPr lang="ja-JP" altLang="en-US" b="0" i="0" dirty="0">
                <a:solidFill>
                  <a:srgbClr val="292929"/>
                </a:solidFill>
                <a:effectLst/>
                <a:latin typeface="medium-content-serif-font"/>
              </a:rPr>
              <a:t>等</a:t>
            </a:r>
            <a:r>
              <a:rPr lang="en-US" altLang="ja-JP" b="0" i="0" dirty="0">
                <a:solidFill>
                  <a:srgbClr val="292929"/>
                </a:solidFill>
                <a:effectLst/>
                <a:latin typeface="medium-content-serif-font"/>
              </a:rPr>
              <a:t>)</a:t>
            </a:r>
            <a:br>
              <a:rPr lang="en-US" altLang="ja-JP" b="0" i="0" dirty="0">
                <a:solidFill>
                  <a:srgbClr val="292929"/>
                </a:solidFill>
                <a:effectLst/>
                <a:latin typeface="medium-content-serif-font"/>
              </a:rPr>
            </a:br>
            <a:r>
              <a:rPr lang="ja-JP" altLang="en-US" b="1" i="0" dirty="0">
                <a:solidFill>
                  <a:srgbClr val="292929"/>
                </a:solidFill>
                <a:effectLst/>
                <a:latin typeface="medium-content-serif-font"/>
              </a:rPr>
              <a:t>・インターネットの普及・高速化</a:t>
            </a:r>
            <a:br>
              <a:rPr lang="ja-JP" altLang="en-US" b="1" i="0" dirty="0">
                <a:solidFill>
                  <a:srgbClr val="292929"/>
                </a:solidFill>
                <a:effectLst/>
                <a:latin typeface="medium-content-serif-font"/>
              </a:rPr>
            </a:br>
            <a:r>
              <a:rPr lang="en-US" altLang="ja-JP" b="1" i="0" dirty="0">
                <a:solidFill>
                  <a:srgbClr val="292929"/>
                </a:solidFill>
                <a:effectLst/>
                <a:latin typeface="medium-content-serif-font"/>
              </a:rPr>
              <a:t>(</a:t>
            </a:r>
            <a:r>
              <a:rPr lang="ja-JP" altLang="en-US" b="0" i="0" dirty="0">
                <a:solidFill>
                  <a:srgbClr val="292929"/>
                </a:solidFill>
                <a:effectLst/>
                <a:latin typeface="medium-content-serif-font"/>
              </a:rPr>
              <a:t>大量のリアルタイムデータが取得可能</a:t>
            </a:r>
            <a:r>
              <a:rPr lang="en-US" altLang="ja-JP" b="0" i="0" dirty="0">
                <a:solidFill>
                  <a:srgbClr val="292929"/>
                </a:solidFill>
                <a:effectLst/>
                <a:latin typeface="medium-content-serif-font"/>
              </a:rPr>
              <a:t>)</a:t>
            </a:r>
            <a:r>
              <a:rPr lang="ja-JP" altLang="en-US" b="1" i="0" dirty="0">
                <a:solidFill>
                  <a:srgbClr val="292929"/>
                </a:solidFill>
                <a:effectLst/>
                <a:latin typeface="medium-content-serif-font"/>
              </a:rPr>
              <a:t/>
            </a:r>
            <a:br>
              <a:rPr lang="ja-JP" altLang="en-US" b="1" i="0" dirty="0">
                <a:solidFill>
                  <a:srgbClr val="292929"/>
                </a:solidFill>
                <a:effectLst/>
                <a:latin typeface="medium-content-serif-font"/>
              </a:rPr>
            </a:br>
            <a:r>
              <a:rPr lang="ja-JP" altLang="en-US" b="1" i="0" dirty="0">
                <a:solidFill>
                  <a:srgbClr val="292929"/>
                </a:solidFill>
                <a:effectLst/>
                <a:latin typeface="medium-content-serif-font"/>
              </a:rPr>
              <a:t>・デジタルな</a:t>
            </a:r>
            <a:r>
              <a:rPr lang="en-US" altLang="ja-JP" b="1" i="0" dirty="0">
                <a:solidFill>
                  <a:srgbClr val="292929"/>
                </a:solidFill>
                <a:effectLst/>
                <a:latin typeface="medium-content-serif-font"/>
              </a:rPr>
              <a:t>Big</a:t>
            </a:r>
            <a:r>
              <a:rPr lang="ja-JP" altLang="en-US" b="1" i="0" dirty="0">
                <a:solidFill>
                  <a:srgbClr val="292929"/>
                </a:solidFill>
                <a:effectLst/>
                <a:latin typeface="medium-content-serif-font"/>
              </a:rPr>
              <a:t> </a:t>
            </a:r>
            <a:r>
              <a:rPr lang="en-US" altLang="ja-JP" b="1" i="0" dirty="0">
                <a:solidFill>
                  <a:srgbClr val="292929"/>
                </a:solidFill>
                <a:effectLst/>
                <a:latin typeface="medium-content-serif-font"/>
              </a:rPr>
              <a:t>data</a:t>
            </a:r>
            <a:r>
              <a:rPr lang="ja-JP" altLang="en-US" b="1" i="0" dirty="0">
                <a:solidFill>
                  <a:srgbClr val="292929"/>
                </a:solidFill>
                <a:effectLst/>
                <a:latin typeface="medium-content-serif-font"/>
              </a:rPr>
              <a:t>の取得の容易化</a:t>
            </a:r>
            <a:r>
              <a:rPr lang="en-US" altLang="ja-JP" b="1" i="0" dirty="0">
                <a:solidFill>
                  <a:srgbClr val="292929"/>
                </a:solidFill>
                <a:effectLst/>
                <a:latin typeface="medium-content-serif-font"/>
              </a:rPr>
              <a:t>/</a:t>
            </a:r>
            <a:r>
              <a:rPr lang="ja-JP" altLang="en-US" b="1" i="0" dirty="0">
                <a:solidFill>
                  <a:srgbClr val="292929"/>
                </a:solidFill>
                <a:effectLst/>
                <a:latin typeface="medium-content-serif-font"/>
              </a:rPr>
              <a:t>ビジネスでの利用増加</a:t>
            </a:r>
            <a:br>
              <a:rPr lang="ja-JP" altLang="en-US" b="1" i="0" dirty="0">
                <a:solidFill>
                  <a:srgbClr val="292929"/>
                </a:solidFill>
                <a:effectLst/>
                <a:latin typeface="medium-content-serif-font"/>
              </a:rPr>
            </a:br>
            <a:r>
              <a:rPr lang="en-US" altLang="ja-JP" b="0" i="0" dirty="0">
                <a:solidFill>
                  <a:srgbClr val="292929"/>
                </a:solidFill>
                <a:effectLst/>
                <a:latin typeface="medium-content-serif-font"/>
              </a:rPr>
              <a:t>(</a:t>
            </a:r>
            <a:r>
              <a:rPr lang="ja-JP" altLang="en-US" b="0" i="0" dirty="0">
                <a:solidFill>
                  <a:srgbClr val="292929"/>
                </a:solidFill>
                <a:effectLst/>
                <a:latin typeface="medium-content-serif-font"/>
              </a:rPr>
              <a:t>スマホ、</a:t>
            </a:r>
            <a:r>
              <a:rPr lang="en-US" altLang="ja-JP" b="0" i="0" dirty="0">
                <a:solidFill>
                  <a:srgbClr val="292929"/>
                </a:solidFill>
                <a:effectLst/>
                <a:latin typeface="medium-content-serif-font"/>
              </a:rPr>
              <a:t>IoT</a:t>
            </a:r>
            <a:r>
              <a:rPr lang="ja-JP" altLang="en-US" b="0" i="0" dirty="0">
                <a:solidFill>
                  <a:srgbClr val="292929"/>
                </a:solidFill>
                <a:effectLst/>
                <a:latin typeface="medium-content-serif-font"/>
              </a:rPr>
              <a:t>の普及や、</a:t>
            </a:r>
            <a:r>
              <a:rPr lang="en-US" altLang="ja-JP" b="0" i="0" dirty="0">
                <a:solidFill>
                  <a:srgbClr val="292929"/>
                </a:solidFill>
                <a:effectLst/>
                <a:latin typeface="medium-content-serif-font"/>
              </a:rPr>
              <a:t>SaaS</a:t>
            </a:r>
            <a:r>
              <a:rPr lang="ja-JP" altLang="en-US" b="0" i="0" dirty="0">
                <a:solidFill>
                  <a:srgbClr val="292929"/>
                </a:solidFill>
                <a:effectLst/>
                <a:latin typeface="medium-content-serif-font"/>
              </a:rPr>
              <a:t>等の普及によるデジタルデータの取得容易化</a:t>
            </a:r>
            <a:r>
              <a:rPr lang="en-US" altLang="ja-JP" b="0" i="0" dirty="0">
                <a:solidFill>
                  <a:srgbClr val="292929"/>
                </a:solidFill>
                <a:effectLst/>
                <a:latin typeface="medium-content-serif-font"/>
              </a:rPr>
              <a:t>)</a:t>
            </a:r>
          </a:p>
          <a:p>
            <a:pPr algn="l"/>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つまり今回のブームは、</a:t>
            </a:r>
            <a:endParaRPr lang="en-US" altLang="ja-JP" b="0" i="0" dirty="0">
              <a:solidFill>
                <a:srgbClr val="292929"/>
              </a:solidFill>
              <a:effectLst/>
              <a:latin typeface="medium-content-serif-font"/>
            </a:endParaRPr>
          </a:p>
          <a:p>
            <a:pPr algn="l"/>
            <a:r>
              <a:rPr lang="ja-JP" altLang="en-US" b="1" i="0" dirty="0">
                <a:solidFill>
                  <a:srgbClr val="292929"/>
                </a:solidFill>
                <a:effectLst/>
                <a:latin typeface="medium-content-serif-font"/>
              </a:rPr>
              <a:t>「</a:t>
            </a:r>
            <a:r>
              <a:rPr lang="en-US" altLang="ja-JP" b="1" i="0" dirty="0">
                <a:solidFill>
                  <a:srgbClr val="292929"/>
                </a:solidFill>
                <a:effectLst/>
                <a:latin typeface="medium-content-serif-font"/>
              </a:rPr>
              <a:t>AI</a:t>
            </a:r>
            <a:r>
              <a:rPr lang="ja-JP" altLang="en-US" b="1" i="0" dirty="0">
                <a:solidFill>
                  <a:srgbClr val="292929"/>
                </a:solidFill>
                <a:effectLst/>
                <a:latin typeface="medium-content-serif-font"/>
              </a:rPr>
              <a:t>側の頭の回転が速くなって、学習方法がより人間に近く、賢く</a:t>
            </a:r>
            <a:r>
              <a:rPr lang="en-US" altLang="ja-JP" b="1" i="0" dirty="0">
                <a:solidFill>
                  <a:srgbClr val="292929"/>
                </a:solidFill>
                <a:effectLst/>
                <a:latin typeface="medium-content-serif-font"/>
              </a:rPr>
              <a:t>/</a:t>
            </a:r>
            <a:r>
              <a:rPr lang="ja-JP" altLang="en-US" b="1" i="0" dirty="0">
                <a:solidFill>
                  <a:srgbClr val="292929"/>
                </a:solidFill>
                <a:effectLst/>
                <a:latin typeface="medium-content-serif-font"/>
              </a:rPr>
              <a:t>安く使えるようになった」∔</a:t>
            </a:r>
            <a:endParaRPr lang="en-US" altLang="ja-JP" b="1" i="0" dirty="0">
              <a:solidFill>
                <a:srgbClr val="292929"/>
              </a:solidFill>
              <a:effectLst/>
              <a:latin typeface="medium-content-serif-font"/>
            </a:endParaRPr>
          </a:p>
          <a:p>
            <a:pPr algn="l"/>
            <a:r>
              <a:rPr lang="ja-JP" altLang="en-US" b="1" i="0" dirty="0">
                <a:solidFill>
                  <a:srgbClr val="292929"/>
                </a:solidFill>
                <a:effectLst/>
                <a:latin typeface="medium-content-serif-font"/>
              </a:rPr>
              <a:t>それに加え　「</a:t>
            </a:r>
            <a:r>
              <a:rPr lang="en-US" altLang="ja-JP" b="1" i="0" dirty="0">
                <a:solidFill>
                  <a:srgbClr val="292929"/>
                </a:solidFill>
                <a:effectLst/>
                <a:latin typeface="medium-content-serif-font"/>
              </a:rPr>
              <a:t>AI</a:t>
            </a:r>
            <a:r>
              <a:rPr lang="ja-JP" altLang="en-US" b="1" i="0" dirty="0">
                <a:solidFill>
                  <a:srgbClr val="292929"/>
                </a:solidFill>
                <a:effectLst/>
                <a:latin typeface="medium-content-serif-font"/>
              </a:rPr>
              <a:t>が処理する</a:t>
            </a:r>
            <a:r>
              <a:rPr lang="en-US" altLang="ja-JP" b="1" i="0" dirty="0">
                <a:solidFill>
                  <a:srgbClr val="292929"/>
                </a:solidFill>
                <a:effectLst/>
                <a:latin typeface="medium-content-serif-font"/>
              </a:rPr>
              <a:t>data</a:t>
            </a:r>
            <a:r>
              <a:rPr lang="ja-JP" altLang="en-US" b="1" i="0" dirty="0">
                <a:solidFill>
                  <a:srgbClr val="292929"/>
                </a:solidFill>
                <a:effectLst/>
                <a:latin typeface="medium-content-serif-font"/>
              </a:rPr>
              <a:t>側が大量かつ、瞬時にとれるようになった」</a:t>
            </a:r>
            <a:r>
              <a:rPr lang="ja-JP" altLang="en-US" b="0" i="0" dirty="0">
                <a:solidFill>
                  <a:srgbClr val="292929"/>
                </a:solidFill>
                <a:effectLst/>
                <a:latin typeface="medium-content-serif-font"/>
              </a:rPr>
              <a:t>ことに起因しており、</a:t>
            </a:r>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今回の第三次ブームが過去二回のブームとは異なるといわれる理由です。</a:t>
            </a:r>
            <a:endParaRPr lang="en-US" altLang="ja-JP" b="0" i="0" dirty="0">
              <a:solidFill>
                <a:srgbClr val="292929"/>
              </a:solidFill>
              <a:effectLst/>
              <a:latin typeface="medium-content-serif-font"/>
            </a:endParaRPr>
          </a:p>
          <a:p>
            <a:pPr algn="l"/>
            <a:endParaRPr lang="en-US" altLang="ja-JP" b="0" i="0" dirty="0">
              <a:solidFill>
                <a:srgbClr val="292929"/>
              </a:solidFill>
              <a:effectLst/>
              <a:latin typeface="medium-content-serif-font"/>
            </a:endParaRPr>
          </a:p>
          <a:p>
            <a:pPr algn="l"/>
            <a:r>
              <a:rPr lang="ja-JP" altLang="en-US" b="0" i="0" dirty="0">
                <a:solidFill>
                  <a:srgbClr val="292929"/>
                </a:solidFill>
                <a:effectLst/>
                <a:latin typeface="medium-content-serif-font"/>
              </a:rPr>
              <a:t>これ以降、１～３次の</a:t>
            </a:r>
            <a:r>
              <a:rPr lang="en-US" altLang="ja-JP" b="0" i="0" dirty="0">
                <a:solidFill>
                  <a:srgbClr val="292929"/>
                </a:solidFill>
                <a:effectLst/>
                <a:latin typeface="medium-content-serif-font"/>
              </a:rPr>
              <a:t>AI</a:t>
            </a:r>
            <a:r>
              <a:rPr lang="ja-JP" altLang="en-US" b="0" i="0" dirty="0">
                <a:solidFill>
                  <a:srgbClr val="292929"/>
                </a:solidFill>
                <a:effectLst/>
                <a:latin typeface="medium-content-serif-font"/>
              </a:rPr>
              <a:t>ブームについてもう少し詳細にふれています。</a:t>
            </a:r>
          </a:p>
          <a:p>
            <a:r>
              <a:rPr lang="ja-JP" altLang="en-US" dirty="0"/>
              <a:t/>
            </a:r>
            <a:br>
              <a:rPr lang="ja-JP" altLang="en-US" dirty="0"/>
            </a:br>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3255727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b="0" i="0" dirty="0">
                <a:solidFill>
                  <a:srgbClr val="606060"/>
                </a:solidFill>
                <a:effectLst/>
                <a:latin typeface="YakuHanJPs"/>
              </a:rPr>
              <a:t>第</a:t>
            </a:r>
            <a:r>
              <a:rPr lang="en-US" altLang="ja-JP" b="0" i="0" dirty="0">
                <a:solidFill>
                  <a:srgbClr val="606060"/>
                </a:solidFill>
                <a:effectLst/>
                <a:latin typeface="YakuHanJPs"/>
              </a:rPr>
              <a:t>1</a:t>
            </a:r>
            <a:r>
              <a:rPr lang="ja-JP" altLang="en-US" b="0" i="0" dirty="0">
                <a:solidFill>
                  <a:srgbClr val="606060"/>
                </a:solidFill>
                <a:effectLst/>
                <a:latin typeface="YakuHanJPs"/>
              </a:rPr>
              <a:t>次</a:t>
            </a:r>
            <a:r>
              <a:rPr lang="en-US" altLang="ja-JP" b="0" i="0" dirty="0">
                <a:solidFill>
                  <a:srgbClr val="606060"/>
                </a:solidFill>
                <a:effectLst/>
                <a:latin typeface="YakuHanJPs"/>
              </a:rPr>
              <a:t>AI</a:t>
            </a:r>
            <a:r>
              <a:rPr lang="ja-JP" altLang="en-US" b="0" i="0" dirty="0">
                <a:solidFill>
                  <a:srgbClr val="606060"/>
                </a:solidFill>
                <a:effectLst/>
                <a:latin typeface="YakuHanJPs"/>
              </a:rPr>
              <a:t>ブームでは、人工知能は実現できるという楽観的な展望のもと、「推論」と「探索」の研究が数多く試されてきました。</a:t>
            </a:r>
          </a:p>
          <a:p>
            <a:pPr algn="just"/>
            <a:r>
              <a:rPr lang="ja-JP" altLang="en-US" b="0" i="0" dirty="0">
                <a:solidFill>
                  <a:srgbClr val="606060"/>
                </a:solidFill>
                <a:effectLst/>
                <a:latin typeface="YakuHanJPs"/>
              </a:rPr>
              <a:t>「推論」とは人間の思考過程を、記号を使って表現してみようとする試みです。処理としては「探索」と似ているので、「探索」について簡単に説明していきましょう。</a:t>
            </a:r>
          </a:p>
          <a:p>
            <a:pPr algn="just"/>
            <a:r>
              <a:rPr lang="ja-JP" altLang="en-US" b="0" i="0" dirty="0">
                <a:solidFill>
                  <a:srgbClr val="606060"/>
                </a:solidFill>
                <a:effectLst/>
                <a:latin typeface="YakuHanJPs"/>
              </a:rPr>
              <a:t>「探索」とは、解き方のパターンを場合分けしていき、目的となる条件</a:t>
            </a:r>
            <a:r>
              <a:rPr lang="en-US" altLang="ja-JP" b="0" i="0" dirty="0">
                <a:solidFill>
                  <a:srgbClr val="606060"/>
                </a:solidFill>
                <a:effectLst/>
                <a:latin typeface="YakuHanJPs"/>
              </a:rPr>
              <a:t>(</a:t>
            </a:r>
            <a:r>
              <a:rPr lang="ja-JP" altLang="en-US" b="0" i="0" dirty="0">
                <a:solidFill>
                  <a:srgbClr val="606060"/>
                </a:solidFill>
                <a:effectLst/>
                <a:latin typeface="YakuHanJPs"/>
              </a:rPr>
              <a:t>答え</a:t>
            </a:r>
            <a:r>
              <a:rPr lang="en-US" altLang="ja-JP" b="0" i="0" dirty="0">
                <a:solidFill>
                  <a:srgbClr val="606060"/>
                </a:solidFill>
                <a:effectLst/>
                <a:latin typeface="YakuHanJPs"/>
              </a:rPr>
              <a:t>)</a:t>
            </a:r>
            <a:r>
              <a:rPr lang="ja-JP" altLang="en-US" b="0" i="0" dirty="0">
                <a:solidFill>
                  <a:srgbClr val="606060"/>
                </a:solidFill>
                <a:effectLst/>
                <a:latin typeface="YakuHanJPs"/>
              </a:rPr>
              <a:t>を探すプロセスのことです。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例として迷路を解くときを想像してみてください。</a:t>
            </a:r>
          </a:p>
          <a:p>
            <a:pPr algn="just"/>
            <a:r>
              <a:rPr lang="ja-JP" altLang="en-US" b="0" i="0" dirty="0">
                <a:solidFill>
                  <a:srgbClr val="606060"/>
                </a:solidFill>
                <a:effectLst/>
                <a:latin typeface="YakuHanJPs"/>
              </a:rPr>
              <a:t>人間は迷路を解くとき、指やペンで道をなぞりながら行き止まりを避けてゴールを目指していきます。</a:t>
            </a:r>
          </a:p>
          <a:p>
            <a:pPr algn="just"/>
            <a:r>
              <a:rPr lang="ja-JP" altLang="en-US" b="0" i="0" dirty="0">
                <a:solidFill>
                  <a:srgbClr val="606060"/>
                </a:solidFill>
                <a:effectLst/>
                <a:latin typeface="YakuHanJPs"/>
              </a:rPr>
              <a:t>それに対して、コンピューターは分かれ道があったら、こっちにいった場合とあっちにいった場合に「場合分け」します。また、分かれ道があったら「場合分け」をします。</a:t>
            </a:r>
          </a:p>
          <a:p>
            <a:pPr algn="just"/>
            <a:r>
              <a:rPr lang="ja-JP" altLang="en-US" b="0" i="0" dirty="0">
                <a:solidFill>
                  <a:srgbClr val="606060"/>
                </a:solidFill>
                <a:effectLst/>
                <a:latin typeface="YakuHanJPs"/>
              </a:rPr>
              <a:t>コンピューターは、このような単純な場合分けをすることは得意なので、どんどん場合分けをしていつしか答えを見つけてきてくれます。</a:t>
            </a:r>
          </a:p>
          <a:p>
            <a:pPr algn="just"/>
            <a:r>
              <a:rPr lang="ja-JP" altLang="en-US" b="0" i="0" dirty="0">
                <a:solidFill>
                  <a:srgbClr val="606060"/>
                </a:solidFill>
                <a:effectLst/>
                <a:latin typeface="YakuHanJPs"/>
              </a:rPr>
              <a:t>この技術により、</a:t>
            </a:r>
            <a:r>
              <a:rPr lang="en-US" altLang="ja-JP" b="0" i="0" dirty="0">
                <a:solidFill>
                  <a:srgbClr val="606060"/>
                </a:solidFill>
                <a:effectLst/>
                <a:latin typeface="YakuHanJPs"/>
              </a:rPr>
              <a:t>AI</a:t>
            </a:r>
            <a:r>
              <a:rPr lang="ja-JP" altLang="en-US" b="0" i="0" dirty="0">
                <a:solidFill>
                  <a:srgbClr val="606060"/>
                </a:solidFill>
                <a:effectLst/>
                <a:latin typeface="YakuHanJPs"/>
              </a:rPr>
              <a:t>は人間には不可能なほどのパターンの「場合分け」を瞬時にできるようになり、難しいパズルや迷路を人間よりも圧倒的に早く解く事が可能になりました。</a:t>
            </a:r>
          </a:p>
          <a:p>
            <a:pPr algn="just"/>
            <a:r>
              <a:rPr lang="ja-JP" altLang="en-US" b="0" i="0" dirty="0">
                <a:solidFill>
                  <a:srgbClr val="606060"/>
                </a:solidFill>
                <a:effectLst/>
                <a:latin typeface="YakuHanJPs"/>
              </a:rPr>
              <a:t>メディアでよく取り上げられる将棋やチェストいったボートゲームへの</a:t>
            </a:r>
            <a:r>
              <a:rPr lang="en-US" altLang="ja-JP" b="0" i="0" dirty="0">
                <a:solidFill>
                  <a:srgbClr val="606060"/>
                </a:solidFill>
                <a:effectLst/>
                <a:latin typeface="YakuHanJPs"/>
              </a:rPr>
              <a:t>AI</a:t>
            </a:r>
            <a:r>
              <a:rPr lang="ja-JP" altLang="en-US" b="0" i="0" dirty="0">
                <a:solidFill>
                  <a:srgbClr val="606060"/>
                </a:solidFill>
                <a:effectLst/>
                <a:latin typeface="YakuHanJPs"/>
              </a:rPr>
              <a:t>の挑戦も基本的には、この「探索」の技術が使われています。</a:t>
            </a:r>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ja-JP" altLang="en-US" b="0" i="0" dirty="0">
                <a:solidFill>
                  <a:srgbClr val="505050"/>
                </a:solidFill>
                <a:effectLst/>
                <a:latin typeface="Yu Gothic Medium" panose="020B0400000000000000" pitchFamily="34" charset="-128"/>
                <a:ea typeface="Yu Gothic Medium" panose="020B0400000000000000" pitchFamily="34" charset="-128"/>
              </a:rPr>
              <a:t>資料の迷路をご覧ください。スタート</a:t>
            </a:r>
            <a:r>
              <a:rPr lang="en-US" altLang="ja-JP" b="0" i="0" dirty="0">
                <a:solidFill>
                  <a:srgbClr val="505050"/>
                </a:solidFill>
                <a:effectLst/>
                <a:latin typeface="Yu Gothic Medium" panose="020B0400000000000000" pitchFamily="34" charset="-128"/>
                <a:ea typeface="Yu Gothic Medium" panose="020B0400000000000000" pitchFamily="34" charset="-128"/>
              </a:rPr>
              <a:t>(S)</a:t>
            </a:r>
            <a:r>
              <a:rPr lang="ja-JP" altLang="en-US" b="0" i="0" dirty="0">
                <a:solidFill>
                  <a:srgbClr val="505050"/>
                </a:solidFill>
                <a:effectLst/>
                <a:latin typeface="Yu Gothic Medium" panose="020B0400000000000000" pitchFamily="34" charset="-128"/>
                <a:ea typeface="Yu Gothic Medium" panose="020B0400000000000000" pitchFamily="34" charset="-128"/>
              </a:rPr>
              <a:t>からゴール</a:t>
            </a:r>
            <a:r>
              <a:rPr lang="en-US" altLang="ja-JP" b="0" i="0" dirty="0">
                <a:solidFill>
                  <a:srgbClr val="505050"/>
                </a:solidFill>
                <a:effectLst/>
                <a:latin typeface="Yu Gothic Medium" panose="020B0400000000000000" pitchFamily="34" charset="-128"/>
                <a:ea typeface="Yu Gothic Medium" panose="020B0400000000000000" pitchFamily="34" charset="-128"/>
              </a:rPr>
              <a:t>(G)</a:t>
            </a:r>
            <a:r>
              <a:rPr lang="ja-JP" altLang="en-US" b="0" i="0" dirty="0">
                <a:solidFill>
                  <a:srgbClr val="505050"/>
                </a:solidFill>
                <a:effectLst/>
                <a:latin typeface="Yu Gothic Medium" panose="020B0400000000000000" pitchFamily="34" charset="-128"/>
                <a:ea typeface="Yu Gothic Medium" panose="020B0400000000000000" pitchFamily="34" charset="-128"/>
              </a:rPr>
              <a:t>までの経路を探索します．</a:t>
            </a:r>
            <a:endParaRPr lang="en-US" altLang="ja-JP" b="0" i="0" dirty="0">
              <a:solidFill>
                <a:srgbClr val="505050"/>
              </a:solidFill>
              <a:effectLst/>
              <a:latin typeface="Yu Gothic Medium" panose="020B0400000000000000" pitchFamily="34" charset="-128"/>
              <a:ea typeface="Yu Gothic Medium" panose="020B0400000000000000" pitchFamily="34" charset="-128"/>
            </a:endParaRPr>
          </a:p>
          <a:p>
            <a:pPr algn="just"/>
            <a:r>
              <a:rPr lang="ja-JP" altLang="en-US" b="0" i="0" dirty="0">
                <a:solidFill>
                  <a:srgbClr val="505050"/>
                </a:solidFill>
                <a:effectLst/>
                <a:latin typeface="Yu Gothic Medium" panose="020B0400000000000000" pitchFamily="34" charset="-128"/>
                <a:ea typeface="Yu Gothic Medium" panose="020B0400000000000000" pitchFamily="34" charset="-128"/>
              </a:rPr>
              <a:t>コンピュータで問題を解くために，コンピュータが処理できる形式に変更します．</a:t>
            </a:r>
            <a:endParaRPr lang="en-US" altLang="ja-JP" b="0" i="0" dirty="0">
              <a:solidFill>
                <a:srgbClr val="505050"/>
              </a:solidFill>
              <a:effectLst/>
              <a:latin typeface="Yu Gothic Medium" panose="020B0400000000000000" pitchFamily="34" charset="-128"/>
              <a:ea typeface="Yu Gothic Medium" panose="020B0400000000000000" pitchFamily="34" charset="-128"/>
            </a:endParaRPr>
          </a:p>
          <a:p>
            <a:pPr algn="just"/>
            <a:endParaRPr lang="en-US" altLang="ja-JP" b="0" i="0" dirty="0">
              <a:solidFill>
                <a:srgbClr val="505050"/>
              </a:solidFill>
              <a:effectLst/>
              <a:latin typeface="Yu Gothic Medium" panose="020B0400000000000000" pitchFamily="34" charset="-128"/>
              <a:ea typeface="Yu Gothic Medium" panose="020B0400000000000000" pitchFamily="34" charset="-128"/>
            </a:endParaRPr>
          </a:p>
          <a:p>
            <a:pPr algn="l">
              <a:buFont typeface="+mj-lt"/>
              <a:buAutoNum type="arabicPeriod"/>
            </a:pPr>
            <a:r>
              <a:rPr lang="ja-JP" altLang="en-US" b="0" i="0" dirty="0">
                <a:solidFill>
                  <a:srgbClr val="505050"/>
                </a:solidFill>
                <a:effectLst/>
                <a:latin typeface="Yu Gothic Medium" panose="020B0500000000000000" pitchFamily="50" charset="-128"/>
                <a:ea typeface="Yu Gothic Medium" panose="020B0500000000000000" pitchFamily="50" charset="-128"/>
              </a:rPr>
              <a:t>分岐と行き止まりに記号（</a:t>
            </a:r>
            <a:r>
              <a:rPr lang="en-US" altLang="ja-JP" b="0" i="0" dirty="0">
                <a:solidFill>
                  <a:srgbClr val="505050"/>
                </a:solidFill>
                <a:effectLst/>
                <a:latin typeface="Yu Gothic Medium" panose="020B0500000000000000" pitchFamily="50" charset="-128"/>
                <a:ea typeface="Yu Gothic Medium" panose="020B0500000000000000" pitchFamily="50" charset="-128"/>
              </a:rPr>
              <a:t>(A)〜(K)</a:t>
            </a:r>
            <a:r>
              <a:rPr lang="ja-JP" altLang="en-US" b="0" i="0" dirty="0">
                <a:solidFill>
                  <a:srgbClr val="505050"/>
                </a:solidFill>
                <a:effectLst/>
                <a:latin typeface="Yu Gothic Medium" panose="020B0500000000000000" pitchFamily="50" charset="-128"/>
                <a:ea typeface="Yu Gothic Medium" panose="020B0500000000000000" pitchFamily="50" charset="-128"/>
              </a:rPr>
              <a:t>）をつける．</a:t>
            </a:r>
          </a:p>
          <a:p>
            <a:pPr algn="l">
              <a:buFont typeface="+mj-lt"/>
              <a:buAutoNum type="arabicPeriod"/>
            </a:pPr>
            <a:r>
              <a:rPr lang="ja-JP" altLang="en-US" b="0" i="0" dirty="0">
                <a:solidFill>
                  <a:srgbClr val="505050"/>
                </a:solidFill>
                <a:effectLst/>
                <a:latin typeface="Yu Gothic Medium" panose="020B0500000000000000" pitchFamily="50" charset="-128"/>
                <a:ea typeface="Yu Gothic Medium" panose="020B0500000000000000" pitchFamily="50" charset="-128"/>
              </a:rPr>
              <a:t> 迷路の枠を取りさらう．</a:t>
            </a:r>
          </a:p>
          <a:p>
            <a:pPr algn="l">
              <a:buFont typeface="+mj-lt"/>
              <a:buAutoNum type="arabicPeriod"/>
            </a:pPr>
            <a:r>
              <a:rPr lang="ja-JP" altLang="en-US" b="0" i="0" dirty="0">
                <a:solidFill>
                  <a:srgbClr val="505050"/>
                </a:solidFill>
                <a:effectLst/>
                <a:latin typeface="Yu Gothic Medium" panose="020B0500000000000000" pitchFamily="50" charset="-128"/>
                <a:ea typeface="Yu Gothic Medium" panose="020B0500000000000000" pitchFamily="50" charset="-128"/>
              </a:rPr>
              <a:t>スタート</a:t>
            </a:r>
            <a:r>
              <a:rPr lang="en-US" altLang="ja-JP" b="0" i="0" dirty="0">
                <a:solidFill>
                  <a:srgbClr val="505050"/>
                </a:solidFill>
                <a:effectLst/>
                <a:latin typeface="Yu Gothic Medium" panose="020B0500000000000000" pitchFamily="50" charset="-128"/>
                <a:ea typeface="Yu Gothic Medium" panose="020B0500000000000000" pitchFamily="50" charset="-128"/>
              </a:rPr>
              <a:t>(S)</a:t>
            </a:r>
            <a:r>
              <a:rPr lang="ja-JP" altLang="en-US" b="0" i="0" dirty="0">
                <a:solidFill>
                  <a:srgbClr val="505050"/>
                </a:solidFill>
                <a:effectLst/>
                <a:latin typeface="Yu Gothic Medium" panose="020B0500000000000000" pitchFamily="50" charset="-128"/>
                <a:ea typeface="Yu Gothic Medium" panose="020B0500000000000000" pitchFamily="50" charset="-128"/>
              </a:rPr>
              <a:t>を起点に全体をぶら下げる．</a:t>
            </a:r>
          </a:p>
          <a:p>
            <a:pPr algn="l">
              <a:buFont typeface="+mj-lt"/>
              <a:buAutoNum type="arabicPeriod"/>
            </a:pPr>
            <a:r>
              <a:rPr lang="en-US" altLang="ja-JP" b="0" i="0" dirty="0">
                <a:solidFill>
                  <a:srgbClr val="505050"/>
                </a:solidFill>
                <a:effectLst/>
                <a:latin typeface="Yu Gothic Medium" panose="020B0500000000000000" pitchFamily="50" charset="-128"/>
                <a:ea typeface="Yu Gothic Medium" panose="020B0500000000000000" pitchFamily="50" charset="-128"/>
              </a:rPr>
              <a:t>(S)</a:t>
            </a:r>
            <a:r>
              <a:rPr lang="ja-JP" altLang="en-US" b="0" i="0" dirty="0">
                <a:solidFill>
                  <a:srgbClr val="505050"/>
                </a:solidFill>
                <a:effectLst/>
                <a:latin typeface="Yu Gothic Medium" panose="020B0500000000000000" pitchFamily="50" charset="-128"/>
                <a:ea typeface="Yu Gothic Medium" panose="020B0500000000000000" pitchFamily="50" charset="-128"/>
              </a:rPr>
              <a:t>から追いかけて</a:t>
            </a:r>
            <a:r>
              <a:rPr lang="en-US" altLang="ja-JP" b="0" i="0" dirty="0">
                <a:solidFill>
                  <a:srgbClr val="505050"/>
                </a:solidFill>
                <a:effectLst/>
                <a:latin typeface="Yu Gothic Medium" panose="020B0500000000000000" pitchFamily="50" charset="-128"/>
                <a:ea typeface="Yu Gothic Medium" panose="020B0500000000000000" pitchFamily="50" charset="-128"/>
              </a:rPr>
              <a:t>(G)</a:t>
            </a:r>
            <a:r>
              <a:rPr lang="ja-JP" altLang="en-US" b="0" i="0" dirty="0">
                <a:solidFill>
                  <a:srgbClr val="505050"/>
                </a:solidFill>
                <a:effectLst/>
                <a:latin typeface="Yu Gothic Medium" panose="020B0500000000000000" pitchFamily="50" charset="-128"/>
                <a:ea typeface="Yu Gothic Medium" panose="020B0500000000000000" pitchFamily="50" charset="-128"/>
              </a:rPr>
              <a:t>をたどる経路を探索する</a:t>
            </a:r>
          </a:p>
          <a:p>
            <a:pPr algn="l"/>
            <a:r>
              <a:rPr lang="ja-JP" altLang="en-US" b="0" i="0" dirty="0">
                <a:solidFill>
                  <a:srgbClr val="505050"/>
                </a:solidFill>
                <a:effectLst/>
                <a:latin typeface="Yu Gothic Medium" panose="020B0500000000000000" pitchFamily="50" charset="-128"/>
                <a:ea typeface="Yu Gothic Medium" panose="020B0500000000000000" pitchFamily="50" charset="-128"/>
              </a:rPr>
              <a:t>このような処理を行います．</a:t>
            </a:r>
            <a:br>
              <a:rPr lang="ja-JP" altLang="en-US" b="0" i="0" dirty="0">
                <a:solidFill>
                  <a:srgbClr val="505050"/>
                </a:solidFill>
                <a:effectLst/>
                <a:latin typeface="Yu Gothic Medium" panose="020B0500000000000000" pitchFamily="50" charset="-128"/>
                <a:ea typeface="Yu Gothic Medium" panose="020B0500000000000000" pitchFamily="50" charset="-128"/>
              </a:rPr>
            </a:br>
            <a:r>
              <a:rPr lang="en-US" altLang="ja-JP" b="0" i="0" dirty="0">
                <a:solidFill>
                  <a:srgbClr val="505050"/>
                </a:solidFill>
                <a:effectLst/>
                <a:latin typeface="Yu Gothic Medium" panose="020B0500000000000000" pitchFamily="50" charset="-128"/>
                <a:ea typeface="Yu Gothic Medium" panose="020B0500000000000000" pitchFamily="50" charset="-128"/>
              </a:rPr>
              <a:t>(S)</a:t>
            </a:r>
            <a:r>
              <a:rPr lang="ja-JP" altLang="en-US" b="0" i="0" dirty="0">
                <a:solidFill>
                  <a:srgbClr val="505050"/>
                </a:solidFill>
                <a:effectLst/>
                <a:latin typeface="Yu Gothic Medium" panose="020B0500000000000000" pitchFamily="50" charset="-128"/>
                <a:ea typeface="Yu Gothic Medium" panose="020B0500000000000000" pitchFamily="50" charset="-128"/>
              </a:rPr>
              <a:t>を起点にして全体をぶら下げてみると，木のような構造になっているので，探索木と呼ばれています．</a:t>
            </a:r>
            <a:br>
              <a:rPr lang="ja-JP" altLang="en-US" b="0" i="0" dirty="0">
                <a:solidFill>
                  <a:srgbClr val="505050"/>
                </a:solidFill>
                <a:effectLst/>
                <a:latin typeface="Yu Gothic Medium" panose="020B0500000000000000" pitchFamily="50" charset="-128"/>
                <a:ea typeface="Yu Gothic Medium" panose="020B0500000000000000" pitchFamily="50" charset="-128"/>
              </a:rPr>
            </a:br>
            <a:endParaRPr lang="en-US" altLang="ja-JP" b="0" i="0" dirty="0">
              <a:solidFill>
                <a:srgbClr val="505050"/>
              </a:solidFill>
              <a:effectLst/>
              <a:latin typeface="Yu Gothic Medium" panose="020B0500000000000000" pitchFamily="50" charset="-128"/>
              <a:ea typeface="Yu Gothic Medium" panose="020B0500000000000000" pitchFamily="50" charset="-128"/>
            </a:endParaRPr>
          </a:p>
          <a:p>
            <a:pPr algn="l"/>
            <a:r>
              <a:rPr lang="ja-JP" altLang="en-US" b="0" i="0" dirty="0">
                <a:solidFill>
                  <a:srgbClr val="505050"/>
                </a:solidFill>
                <a:effectLst/>
                <a:latin typeface="Yu Gothic Medium" panose="020B0500000000000000" pitchFamily="50" charset="-128"/>
                <a:ea typeface="Yu Gothic Medium" panose="020B0500000000000000" pitchFamily="50" charset="-128"/>
              </a:rPr>
              <a:t>探索木とは場合分けのことです．</a:t>
            </a:r>
          </a:p>
          <a:p>
            <a:pPr algn="l"/>
            <a:r>
              <a:rPr lang="ja-JP" altLang="en-US" b="0" i="0" dirty="0">
                <a:solidFill>
                  <a:srgbClr val="505050"/>
                </a:solidFill>
                <a:effectLst/>
                <a:latin typeface="Yu Gothic Medium" panose="020B0500000000000000" pitchFamily="50" charset="-128"/>
                <a:ea typeface="Yu Gothic Medium" panose="020B0500000000000000" pitchFamily="50" charset="-128"/>
              </a:rPr>
              <a:t>コンピュータは繰り返し計算が非常に得意なので，こういった場合分けの問題が得意です．</a:t>
            </a:r>
            <a:br>
              <a:rPr lang="ja-JP" altLang="en-US" b="0" i="0" dirty="0">
                <a:solidFill>
                  <a:srgbClr val="505050"/>
                </a:solidFill>
                <a:effectLst/>
                <a:latin typeface="Yu Gothic Medium" panose="020B0500000000000000" pitchFamily="50" charset="-128"/>
                <a:ea typeface="Yu Gothic Medium" panose="020B0500000000000000" pitchFamily="50" charset="-128"/>
              </a:rPr>
            </a:br>
            <a:r>
              <a:rPr lang="ja-JP" altLang="en-US" b="0" i="0" dirty="0">
                <a:solidFill>
                  <a:srgbClr val="505050"/>
                </a:solidFill>
                <a:effectLst/>
                <a:latin typeface="Yu Gothic Medium" panose="020B0500000000000000" pitchFamily="50" charset="-128"/>
                <a:ea typeface="Yu Gothic Medium" panose="020B0500000000000000" pitchFamily="50" charset="-128"/>
              </a:rPr>
              <a:t>場合分けによっていつかはゴール</a:t>
            </a:r>
            <a:r>
              <a:rPr lang="en-US" altLang="ja-JP" b="0" i="0" dirty="0">
                <a:solidFill>
                  <a:srgbClr val="505050"/>
                </a:solidFill>
                <a:effectLst/>
                <a:latin typeface="Yu Gothic Medium" panose="020B0500000000000000" pitchFamily="50" charset="-128"/>
                <a:ea typeface="Yu Gothic Medium" panose="020B0500000000000000" pitchFamily="50" charset="-128"/>
              </a:rPr>
              <a:t>(G)</a:t>
            </a:r>
            <a:r>
              <a:rPr lang="ja-JP" altLang="en-US" b="0" i="0" dirty="0">
                <a:solidFill>
                  <a:srgbClr val="505050"/>
                </a:solidFill>
                <a:effectLst/>
                <a:latin typeface="Yu Gothic Medium" panose="020B0500000000000000" pitchFamily="50" charset="-128"/>
                <a:ea typeface="Yu Gothic Medium" panose="020B0500000000000000" pitchFamily="50" charset="-128"/>
              </a:rPr>
              <a:t>にたどり着きますが，探索にかかる時間は手法によって異なります．</a:t>
            </a:r>
          </a:p>
          <a:p>
            <a:pPr algn="just"/>
            <a:endParaRPr lang="ja-JP" altLang="en-US"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endParaRPr lang="en-US" altLang="ja-JP" b="0" i="0" dirty="0">
              <a:solidFill>
                <a:srgbClr val="606060"/>
              </a:solidFill>
              <a:effectLst/>
              <a:latin typeface="YakuHanJPs"/>
            </a:endParaRPr>
          </a:p>
          <a:p>
            <a:pPr algn="just"/>
            <a:r>
              <a:rPr lang="en-US" altLang="ja-JP" b="0" i="0" dirty="0">
                <a:solidFill>
                  <a:srgbClr val="606060"/>
                </a:solidFill>
                <a:effectLst/>
                <a:latin typeface="YakuHanJPs"/>
              </a:rPr>
              <a:t>1960</a:t>
            </a:r>
            <a:r>
              <a:rPr lang="ja-JP" altLang="en-US" b="0" i="0" dirty="0">
                <a:solidFill>
                  <a:srgbClr val="606060"/>
                </a:solidFill>
                <a:effectLst/>
                <a:latin typeface="YakuHanJPs"/>
              </a:rPr>
              <a:t>年代に花を咲かせた第一次</a:t>
            </a:r>
            <a:r>
              <a:rPr lang="en-US" altLang="ja-JP" b="0" i="0" dirty="0">
                <a:solidFill>
                  <a:srgbClr val="606060"/>
                </a:solidFill>
                <a:effectLst/>
                <a:latin typeface="YakuHanJPs"/>
              </a:rPr>
              <a:t>AI</a:t>
            </a:r>
            <a:r>
              <a:rPr lang="ja-JP" altLang="en-US" b="0" i="0" dirty="0">
                <a:solidFill>
                  <a:srgbClr val="606060"/>
                </a:solidFill>
                <a:effectLst/>
                <a:latin typeface="YakuHanJPs"/>
              </a:rPr>
              <a:t>ブームでは、迷路やパズルなど難しい問題をコンピューターが解いていけるようになりました</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。しかし、これらの問題は決められたルールの中で次の一手を探すようなものでした。</a:t>
            </a:r>
          </a:p>
          <a:p>
            <a:pPr algn="just"/>
            <a:r>
              <a:rPr lang="ja-JP" altLang="en-US" b="0" i="0" dirty="0">
                <a:solidFill>
                  <a:srgbClr val="606060"/>
                </a:solidFill>
                <a:effectLst/>
                <a:latin typeface="YakuHanJPs"/>
              </a:rPr>
              <a:t>私たちが普段直面するような問題はもっと複雑ですよね？</a:t>
            </a:r>
          </a:p>
          <a:p>
            <a:pPr algn="just"/>
            <a:r>
              <a:rPr lang="ja-JP" altLang="en-US" b="0" i="0" dirty="0">
                <a:solidFill>
                  <a:srgbClr val="606060"/>
                </a:solidFill>
                <a:effectLst/>
                <a:latin typeface="YakuHanJPs"/>
              </a:rPr>
              <a:t>例えば、会社の利益を増やすためにどのような製品開発をすればいいか、</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ダイエットを成功させるにはどうすればいいか、などなど。</a:t>
            </a: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第</a:t>
            </a:r>
            <a:r>
              <a:rPr lang="en-US" altLang="ja-JP" b="0" i="0" dirty="0">
                <a:solidFill>
                  <a:srgbClr val="606060"/>
                </a:solidFill>
                <a:effectLst/>
                <a:latin typeface="YakuHanJPs"/>
              </a:rPr>
              <a:t>1</a:t>
            </a:r>
            <a:r>
              <a:rPr lang="ja-JP" altLang="en-US" b="0" i="0" dirty="0">
                <a:solidFill>
                  <a:srgbClr val="606060"/>
                </a:solidFill>
                <a:effectLst/>
                <a:latin typeface="YakuHanJPs"/>
              </a:rPr>
              <a:t>次</a:t>
            </a:r>
            <a:r>
              <a:rPr lang="en-US" altLang="ja-JP" b="0" i="0" dirty="0">
                <a:solidFill>
                  <a:srgbClr val="606060"/>
                </a:solidFill>
                <a:effectLst/>
                <a:latin typeface="YakuHanJPs"/>
              </a:rPr>
              <a:t>AI</a:t>
            </a:r>
            <a:r>
              <a:rPr lang="ja-JP" altLang="en-US" b="0" i="0" dirty="0">
                <a:solidFill>
                  <a:srgbClr val="606060"/>
                </a:solidFill>
                <a:effectLst/>
                <a:latin typeface="YakuHanJPs"/>
              </a:rPr>
              <a:t>ブームでは、</a:t>
            </a:r>
            <a:r>
              <a:rPr lang="en-US" altLang="ja-JP" b="0" i="0" dirty="0">
                <a:solidFill>
                  <a:srgbClr val="606060"/>
                </a:solidFill>
                <a:effectLst/>
                <a:latin typeface="YakuHanJPs"/>
              </a:rPr>
              <a:t>AI</a:t>
            </a:r>
            <a:r>
              <a:rPr lang="ja-JP" altLang="en-US" b="0" i="0" dirty="0">
                <a:solidFill>
                  <a:srgbClr val="606060"/>
                </a:solidFill>
                <a:effectLst/>
                <a:latin typeface="YakuHanJPs"/>
              </a:rPr>
              <a:t>はいわゆる「トイ・プロブレム</a:t>
            </a:r>
            <a:r>
              <a:rPr lang="en-US" altLang="ja-JP" b="0" i="0" dirty="0">
                <a:solidFill>
                  <a:srgbClr val="606060"/>
                </a:solidFill>
                <a:effectLst/>
                <a:latin typeface="YakuHanJPs"/>
              </a:rPr>
              <a:t>(</a:t>
            </a:r>
            <a:r>
              <a:rPr lang="ja-JP" altLang="en-US" b="0" i="0" dirty="0">
                <a:solidFill>
                  <a:srgbClr val="606060"/>
                </a:solidFill>
                <a:effectLst/>
                <a:latin typeface="YakuHanJPs"/>
              </a:rPr>
              <a:t>おもちゃの問題</a:t>
            </a:r>
            <a:r>
              <a:rPr lang="en-US" altLang="ja-JP" b="0" i="0" dirty="0">
                <a:solidFill>
                  <a:srgbClr val="606060"/>
                </a:solidFill>
                <a:effectLst/>
                <a:latin typeface="YakuHanJPs"/>
              </a:rPr>
              <a:t>)</a:t>
            </a:r>
            <a:r>
              <a:rPr lang="ja-JP" altLang="en-US" b="0" i="0" dirty="0">
                <a:solidFill>
                  <a:srgbClr val="606060"/>
                </a:solidFill>
                <a:effectLst/>
                <a:latin typeface="YakuHanJPs"/>
              </a:rPr>
              <a:t>」しか解けない事が次第に明らかになってきました。</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チェスや将棋で人間に勝つといった、ルールが決められた中で最適な答えを探すのはコンピューターにとっては案外簡単でした。</a:t>
            </a:r>
          </a:p>
          <a:p>
            <a:pPr algn="just"/>
            <a:r>
              <a:rPr lang="ja-JP" altLang="en-US" b="0" i="0" dirty="0">
                <a:solidFill>
                  <a:srgbClr val="606060"/>
                </a:solidFill>
                <a:effectLst/>
                <a:latin typeface="YakuHanJPs"/>
              </a:rPr>
              <a:t>しかし、現実問題を解くのは難しく、</a:t>
            </a:r>
            <a:r>
              <a:rPr lang="en-US" altLang="ja-JP" b="0" i="0" dirty="0">
                <a:solidFill>
                  <a:srgbClr val="606060"/>
                </a:solidFill>
                <a:effectLst/>
                <a:latin typeface="YakuHanJPs"/>
              </a:rPr>
              <a:t>AI</a:t>
            </a:r>
            <a:r>
              <a:rPr lang="ja-JP" altLang="en-US" b="0" i="0" dirty="0">
                <a:solidFill>
                  <a:srgbClr val="606060"/>
                </a:solidFill>
                <a:effectLst/>
                <a:latin typeface="YakuHanJPs"/>
              </a:rPr>
              <a:t>に対しての失望感が広がってしまった結果、</a:t>
            </a:r>
            <a:r>
              <a:rPr lang="en-US" altLang="ja-JP" b="0" i="0" dirty="0">
                <a:solidFill>
                  <a:srgbClr val="606060"/>
                </a:solidFill>
                <a:effectLst/>
                <a:latin typeface="YakuHanJPs"/>
              </a:rPr>
              <a:t>AI</a:t>
            </a:r>
            <a:r>
              <a:rPr lang="ja-JP" altLang="en-US" b="0" i="0" dirty="0">
                <a:solidFill>
                  <a:srgbClr val="606060"/>
                </a:solidFill>
                <a:effectLst/>
                <a:latin typeface="YakuHanJPs"/>
              </a:rPr>
              <a:t>研究は冬の時代を迎えてしまいます。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6</a:t>
            </a:fld>
            <a:endParaRPr kumimoji="1" lang="ja-JP" altLang="en-US"/>
          </a:p>
        </p:txBody>
      </p:sp>
    </p:spTree>
    <p:extLst>
      <p:ext uri="{BB962C8B-B14F-4D97-AF65-F5344CB8AC3E}">
        <p14:creationId xmlns:p14="http://schemas.microsoft.com/office/powerpoint/2010/main" val="3944923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i="1" dirty="0">
                <a:solidFill>
                  <a:srgbClr val="404040"/>
                </a:solidFill>
                <a:effectLst/>
                <a:latin typeface="Lato"/>
              </a:rPr>
              <a:t>それでは今回の第３次ブームについて説明していきます。</a:t>
            </a:r>
            <a:endParaRPr lang="en-US" altLang="ja-JP" b="0" i="1" dirty="0">
              <a:solidFill>
                <a:srgbClr val="404040"/>
              </a:solidFill>
              <a:effectLst/>
              <a:latin typeface="Lato"/>
            </a:endParaRPr>
          </a:p>
          <a:p>
            <a:endParaRPr lang="en-US" altLang="ja-JP" b="0" i="1" dirty="0">
              <a:solidFill>
                <a:srgbClr val="404040"/>
              </a:solidFill>
              <a:effectLst/>
              <a:latin typeface="Lato"/>
            </a:endParaRPr>
          </a:p>
          <a:p>
            <a:r>
              <a:rPr lang="ja-JP" altLang="en-US" b="0" i="1" dirty="0">
                <a:solidFill>
                  <a:srgbClr val="404040"/>
                </a:solidFill>
                <a:effectLst/>
                <a:latin typeface="Lato"/>
              </a:rPr>
              <a:t>ビッグデータと呼ばれる大量のデータを用いることで、人工知能が自ら知識を獲得する機械学習が実用化されました。</a:t>
            </a:r>
            <a:endParaRPr lang="en-US" altLang="ja-JP" b="0" i="1" dirty="0">
              <a:solidFill>
                <a:srgbClr val="404040"/>
              </a:solidFill>
              <a:effectLst/>
              <a:latin typeface="Lato"/>
            </a:endParaRPr>
          </a:p>
          <a:p>
            <a:r>
              <a:rPr lang="ja-JP" altLang="en-US" b="0" i="1" dirty="0">
                <a:solidFill>
                  <a:srgbClr val="404040"/>
                </a:solidFill>
                <a:effectLst/>
                <a:latin typeface="Lato"/>
              </a:rPr>
              <a:t>また、知識を定義する要素（特徴量と呼ばれる対象を認識する際に注目すべき特徴を定量的に表したもの）を</a:t>
            </a:r>
            <a:endParaRPr lang="en-US" altLang="ja-JP" b="0" i="1" dirty="0">
              <a:solidFill>
                <a:srgbClr val="404040"/>
              </a:solidFill>
              <a:effectLst/>
              <a:latin typeface="Lato"/>
            </a:endParaRPr>
          </a:p>
          <a:p>
            <a:r>
              <a:rPr lang="ja-JP" altLang="en-US" b="0" i="1" dirty="0">
                <a:solidFill>
                  <a:srgbClr val="404040"/>
                </a:solidFill>
                <a:effectLst/>
                <a:latin typeface="Lato"/>
              </a:rPr>
              <a:t>人工知能が自ら習得するディープラーニング（深層学習）が登場したことが、ブームの背景にあります。</a:t>
            </a:r>
            <a:endParaRPr lang="en-US" altLang="ja-JP" b="0" i="1" dirty="0">
              <a:solidFill>
                <a:srgbClr val="404040"/>
              </a:solidFill>
              <a:effectLst/>
              <a:latin typeface="Lato"/>
            </a:endParaRPr>
          </a:p>
          <a:p>
            <a:r>
              <a:rPr lang="ja-JP" altLang="en-US" b="0" i="1" dirty="0">
                <a:solidFill>
                  <a:srgbClr val="404040"/>
                </a:solidFill>
                <a:effectLst/>
                <a:latin typeface="Lato"/>
              </a:rPr>
              <a:t>ディープラーニングを用いたチームが画像認識競技で圧勝したことや</a:t>
            </a:r>
            <a:r>
              <a:rPr lang="en-US" altLang="ja-JP" b="0" i="1" dirty="0" err="1">
                <a:solidFill>
                  <a:srgbClr val="404040"/>
                </a:solidFill>
                <a:effectLst/>
                <a:latin typeface="Lato"/>
              </a:rPr>
              <a:t>ALphaGo</a:t>
            </a:r>
            <a:r>
              <a:rPr lang="ja-JP" altLang="en-US" b="0" i="1" dirty="0">
                <a:solidFill>
                  <a:srgbClr val="404040"/>
                </a:solidFill>
                <a:effectLst/>
                <a:latin typeface="Lato"/>
              </a:rPr>
              <a:t>の勝利など、象徴的な出来事が重なり、</a:t>
            </a:r>
            <a:endParaRPr lang="en-US" altLang="ja-JP" b="0" i="1" dirty="0">
              <a:solidFill>
                <a:srgbClr val="404040"/>
              </a:solidFill>
              <a:effectLst/>
              <a:latin typeface="Lato"/>
            </a:endParaRPr>
          </a:p>
          <a:p>
            <a:r>
              <a:rPr lang="ja-JP" altLang="en-US" b="0" i="1" dirty="0">
                <a:solidFill>
                  <a:srgbClr val="404040"/>
                </a:solidFill>
                <a:effectLst/>
                <a:latin typeface="Lato"/>
              </a:rPr>
              <a:t>またレイ・カーツワイルのシンギュラリティーに対する懸念などが広まったことで、期待値がさらに高くなっています。</a:t>
            </a:r>
            <a:endParaRPr lang="en-US" altLang="ja-JP" b="0" i="1" dirty="0">
              <a:solidFill>
                <a:srgbClr val="404040"/>
              </a:solidFill>
              <a:effectLst/>
              <a:latin typeface="Lato"/>
            </a:endParaRPr>
          </a:p>
          <a:p>
            <a:endParaRPr kumimoji="1" lang="en-US" altLang="ja-JP" b="0" i="1" dirty="0">
              <a:solidFill>
                <a:srgbClr val="404040"/>
              </a:solidFill>
              <a:effectLst/>
              <a:latin typeface="Lato"/>
            </a:endParaRPr>
          </a:p>
          <a:p>
            <a:pPr algn="l"/>
            <a:r>
              <a:rPr lang="en-US" altLang="ja-JP" b="0" i="0" dirty="0">
                <a:solidFill>
                  <a:srgbClr val="111111"/>
                </a:solidFill>
                <a:effectLst/>
                <a:latin typeface="Open Sans"/>
              </a:rPr>
              <a:t>3</a:t>
            </a:r>
            <a:r>
              <a:rPr lang="ja-JP" altLang="en-US" b="0" i="0" dirty="0">
                <a:solidFill>
                  <a:srgbClr val="111111"/>
                </a:solidFill>
                <a:effectLst/>
                <a:latin typeface="Open Sans"/>
              </a:rPr>
              <a:t>次ブームで我々にも目に見えて</a:t>
            </a:r>
            <a:r>
              <a:rPr lang="en-US" altLang="ja-JP" b="0" i="0" dirty="0">
                <a:solidFill>
                  <a:srgbClr val="111111"/>
                </a:solidFill>
                <a:effectLst/>
                <a:latin typeface="Open Sans"/>
              </a:rPr>
              <a:t>AI</a:t>
            </a:r>
            <a:r>
              <a:rPr lang="ja-JP" altLang="en-US" b="0" i="0" dirty="0">
                <a:solidFill>
                  <a:srgbClr val="111111"/>
                </a:solidFill>
                <a:effectLst/>
                <a:latin typeface="Open Sans"/>
              </a:rPr>
              <a:t>が注目された理由は特徴量抽出と重み調整の方法が大きく変わった点にあります。</a:t>
            </a:r>
            <a:endParaRPr lang="en-US" altLang="ja-JP" b="0" i="0" dirty="0">
              <a:solidFill>
                <a:srgbClr val="111111"/>
              </a:solidFill>
              <a:effectLst/>
              <a:latin typeface="Open Sans"/>
            </a:endParaRPr>
          </a:p>
          <a:p>
            <a:pPr algn="l"/>
            <a:r>
              <a:rPr lang="ja-JP" altLang="en-US" b="0" i="0" dirty="0">
                <a:solidFill>
                  <a:srgbClr val="111111"/>
                </a:solidFill>
                <a:effectLst/>
                <a:latin typeface="Open Sans"/>
              </a:rPr>
              <a:t>この</a:t>
            </a:r>
            <a:r>
              <a:rPr lang="en-US" altLang="ja-JP" b="0" i="0" dirty="0">
                <a:solidFill>
                  <a:srgbClr val="111111"/>
                </a:solidFill>
                <a:effectLst/>
                <a:latin typeface="Open Sans"/>
              </a:rPr>
              <a:t>2</a:t>
            </a:r>
            <a:r>
              <a:rPr lang="ja-JP" altLang="en-US" b="0" i="0" dirty="0">
                <a:solidFill>
                  <a:srgbClr val="111111"/>
                </a:solidFill>
                <a:effectLst/>
                <a:latin typeface="Open Sans"/>
              </a:rPr>
              <a:t>点は何か、「ある画像が猫かどうか判断する」という例でみてみましょう。</a:t>
            </a:r>
          </a:p>
          <a:p>
            <a:pPr algn="l"/>
            <a:r>
              <a:rPr lang="ja-JP" altLang="en-US" b="1" i="0" dirty="0">
                <a:solidFill>
                  <a:srgbClr val="286F2C"/>
                </a:solidFill>
                <a:effectLst/>
                <a:latin typeface="Open Sans"/>
              </a:rPr>
              <a:t>特徴量抽出：顔は丸い、目が</a:t>
            </a:r>
            <a:r>
              <a:rPr lang="en-US" altLang="ja-JP" b="1" i="0" dirty="0">
                <a:solidFill>
                  <a:srgbClr val="286F2C"/>
                </a:solidFill>
                <a:effectLst/>
                <a:latin typeface="Open Sans"/>
              </a:rPr>
              <a:t>2</a:t>
            </a:r>
            <a:r>
              <a:rPr lang="ja-JP" altLang="en-US" b="1" i="0" dirty="0">
                <a:solidFill>
                  <a:srgbClr val="286F2C"/>
                </a:solidFill>
                <a:effectLst/>
                <a:latin typeface="Open Sans"/>
              </a:rPr>
              <a:t>つ・・・といった「猫」の判断材料</a:t>
            </a:r>
            <a:endParaRPr lang="ja-JP" altLang="en-US" b="0" i="0" dirty="0">
              <a:solidFill>
                <a:srgbClr val="111111"/>
              </a:solidFill>
              <a:effectLst/>
              <a:latin typeface="Open Sans"/>
            </a:endParaRPr>
          </a:p>
          <a:p>
            <a:pPr algn="l"/>
            <a:r>
              <a:rPr lang="ja-JP" altLang="en-US" b="1" i="0" dirty="0">
                <a:solidFill>
                  <a:srgbClr val="286F2C"/>
                </a:solidFill>
                <a:effectLst/>
                <a:latin typeface="Open Sans"/>
              </a:rPr>
              <a:t>重み調整・・・設定した特徴量の優位性を判断するためのチューニング</a:t>
            </a:r>
            <a:endParaRPr lang="ja-JP" altLang="en-US" b="0" i="0" dirty="0">
              <a:solidFill>
                <a:srgbClr val="111111"/>
              </a:solidFill>
              <a:effectLst/>
              <a:latin typeface="Open Sans"/>
            </a:endParaRPr>
          </a:p>
          <a:p>
            <a:pPr algn="l"/>
            <a:r>
              <a:rPr lang="ja-JP" altLang="en-US" b="0" i="0" dirty="0">
                <a:solidFill>
                  <a:srgbClr val="111111"/>
                </a:solidFill>
                <a:effectLst/>
                <a:latin typeface="Open Sans"/>
              </a:rPr>
              <a:t>　加えて、先ほどのとおり</a:t>
            </a:r>
            <a:r>
              <a:rPr lang="ja-JP" altLang="en-US" b="1" i="0" dirty="0">
                <a:solidFill>
                  <a:srgbClr val="286F2C"/>
                </a:solidFill>
                <a:effectLst/>
                <a:latin typeface="Open Sans"/>
              </a:rPr>
              <a:t>「</a:t>
            </a:r>
            <a:r>
              <a:rPr lang="ja-JP" altLang="en-US" b="1" i="0" u="none" strike="noStrike" dirty="0">
                <a:solidFill>
                  <a:srgbClr val="286F2C"/>
                </a:solidFill>
                <a:effectLst/>
                <a:latin typeface="Open Sans"/>
                <a:hlinkClick r:id="rId3"/>
              </a:rPr>
              <a:t>ディープラーニング</a:t>
            </a:r>
            <a:r>
              <a:rPr lang="ja-JP" altLang="en-US" b="1" i="0" dirty="0">
                <a:solidFill>
                  <a:srgbClr val="286F2C"/>
                </a:solidFill>
                <a:effectLst/>
                <a:latin typeface="Open Sans"/>
              </a:rPr>
              <a:t>」</a:t>
            </a:r>
            <a:r>
              <a:rPr lang="ja-JP" altLang="en-US" b="0" i="0" dirty="0">
                <a:solidFill>
                  <a:srgbClr val="111111"/>
                </a:solidFill>
                <a:effectLst/>
                <a:latin typeface="Open Sans"/>
              </a:rPr>
              <a:t>が</a:t>
            </a:r>
            <a:r>
              <a:rPr lang="en-US" altLang="ja-JP" b="0" i="0" dirty="0">
                <a:solidFill>
                  <a:srgbClr val="111111"/>
                </a:solidFill>
                <a:effectLst/>
                <a:latin typeface="Open Sans"/>
              </a:rPr>
              <a:t>3</a:t>
            </a:r>
            <a:r>
              <a:rPr lang="ja-JP" altLang="en-US" b="0" i="0" dirty="0">
                <a:solidFill>
                  <a:srgbClr val="111111"/>
                </a:solidFill>
                <a:effectLst/>
                <a:latin typeface="Open Sans"/>
              </a:rPr>
              <a:t>次ブームの成長を押し上げたました。</a:t>
            </a:r>
            <a:endParaRPr lang="en-US" altLang="ja-JP" b="0" i="0" dirty="0">
              <a:solidFill>
                <a:srgbClr val="111111"/>
              </a:solidFill>
              <a:effectLst/>
              <a:latin typeface="Open Sans"/>
            </a:endParaRPr>
          </a:p>
          <a:p>
            <a:pPr algn="l"/>
            <a:r>
              <a:rPr lang="ja-JP" altLang="en-US" b="0" i="0" dirty="0">
                <a:solidFill>
                  <a:srgbClr val="111111"/>
                </a:solidFill>
                <a:effectLst/>
                <a:latin typeface="Open Sans"/>
              </a:rPr>
              <a:t>よく勘違いされる方もいますが、</a:t>
            </a:r>
            <a:r>
              <a:rPr lang="ja-JP" altLang="en-US" b="0" i="0" u="none" strike="noStrike" dirty="0">
                <a:solidFill>
                  <a:srgbClr val="111111"/>
                </a:solidFill>
                <a:effectLst/>
                <a:latin typeface="Open Sans"/>
                <a:hlinkClick r:id="rId3"/>
              </a:rPr>
              <a:t>ディープラーニング</a:t>
            </a:r>
            <a:r>
              <a:rPr lang="ja-JP" altLang="en-US" b="0" i="0" dirty="0">
                <a:solidFill>
                  <a:srgbClr val="111111"/>
                </a:solidFill>
                <a:effectLst/>
                <a:latin typeface="Open Sans"/>
              </a:rPr>
              <a:t>は</a:t>
            </a:r>
            <a:r>
              <a:rPr lang="ja-JP" altLang="en-US" b="0" i="0" u="none" strike="noStrike" dirty="0">
                <a:solidFill>
                  <a:srgbClr val="111111"/>
                </a:solidFill>
                <a:effectLst/>
                <a:latin typeface="Open Sans"/>
                <a:hlinkClick r:id="rId4"/>
              </a:rPr>
              <a:t>機械学習</a:t>
            </a:r>
            <a:r>
              <a:rPr lang="ja-JP" altLang="en-US" b="0" i="0" dirty="0">
                <a:solidFill>
                  <a:srgbClr val="111111"/>
                </a:solidFill>
                <a:effectLst/>
                <a:latin typeface="Open Sans"/>
              </a:rPr>
              <a:t>の中の一つの手法です</a:t>
            </a:r>
            <a:endParaRPr lang="en-US" altLang="ja-JP" b="0" i="0" dirty="0">
              <a:solidFill>
                <a:srgbClr val="111111"/>
              </a:solidFill>
              <a:effectLst/>
              <a:latin typeface="Open Sans"/>
            </a:endParaRPr>
          </a:p>
          <a:p>
            <a:pPr algn="l"/>
            <a:r>
              <a:rPr lang="ja-JP" altLang="en-US" b="0" i="0" dirty="0">
                <a:solidFill>
                  <a:srgbClr val="111111"/>
                </a:solidFill>
                <a:effectLst/>
                <a:latin typeface="Open Sans"/>
              </a:rPr>
              <a:t>。</a:t>
            </a:r>
            <a:r>
              <a:rPr lang="ja-JP" altLang="en-US" b="0" i="0" u="none" strike="noStrike" dirty="0">
                <a:solidFill>
                  <a:srgbClr val="111111"/>
                </a:solidFill>
                <a:effectLst/>
                <a:latin typeface="Open Sans"/>
                <a:hlinkClick r:id="rId3"/>
              </a:rPr>
              <a:t>ディープラーニング</a:t>
            </a:r>
            <a:r>
              <a:rPr lang="ja-JP" altLang="en-US" b="0" i="0" dirty="0">
                <a:solidFill>
                  <a:srgbClr val="111111"/>
                </a:solidFill>
                <a:effectLst/>
                <a:latin typeface="Open Sans"/>
              </a:rPr>
              <a:t>最大の強みは特徴量抽出をコンピュータが行う点です。</a:t>
            </a:r>
            <a:endParaRPr lang="en-US" altLang="ja-JP" b="0" i="0" dirty="0">
              <a:solidFill>
                <a:srgbClr val="111111"/>
              </a:solidFill>
              <a:effectLst/>
              <a:latin typeface="Open Sans"/>
            </a:endParaRPr>
          </a:p>
          <a:p>
            <a:pPr algn="l"/>
            <a:r>
              <a:rPr lang="ja-JP" altLang="en-US" b="0" i="0" dirty="0">
                <a:solidFill>
                  <a:srgbClr val="111111"/>
                </a:solidFill>
                <a:effectLst/>
                <a:latin typeface="Open Sans"/>
              </a:rPr>
              <a:t>つまり大量の猫の画像をコンピュータに覚えさせることによって、「猫の特徴」を自動学習していくことができるのです。</a:t>
            </a:r>
          </a:p>
          <a:p>
            <a:endParaRPr kumimoji="1" lang="en-US" altLang="ja-JP" b="0" i="1" dirty="0">
              <a:solidFill>
                <a:srgbClr val="404040"/>
              </a:solidFill>
              <a:effectLst/>
              <a:latin typeface="Lato"/>
            </a:endParaRPr>
          </a:p>
          <a:p>
            <a:pPr algn="just"/>
            <a:r>
              <a:rPr lang="ja-JP" altLang="en-US" b="0" i="0" dirty="0">
                <a:solidFill>
                  <a:srgbClr val="606060"/>
                </a:solidFill>
                <a:effectLst/>
                <a:latin typeface="YakuHanJPs"/>
              </a:rPr>
              <a:t>ディープラーニングを活用することで、膨大なデータを</a:t>
            </a:r>
            <a:r>
              <a:rPr lang="en-US" altLang="ja-JP" b="0" i="0" dirty="0">
                <a:solidFill>
                  <a:srgbClr val="606060"/>
                </a:solidFill>
                <a:effectLst/>
                <a:latin typeface="YakuHanJPs"/>
              </a:rPr>
              <a:t>AI</a:t>
            </a:r>
            <a:r>
              <a:rPr lang="ja-JP" altLang="en-US" b="0" i="0" dirty="0">
                <a:solidFill>
                  <a:srgbClr val="606060"/>
                </a:solidFill>
                <a:effectLst/>
                <a:latin typeface="YakuHanJPs"/>
              </a:rPr>
              <a:t>自らが学習し、そのルールを自主的に取得することが可能になりました。</a:t>
            </a:r>
          </a:p>
          <a:p>
            <a:pPr algn="just"/>
            <a:r>
              <a:rPr lang="ja-JP" altLang="en-US" b="0" i="0" dirty="0">
                <a:solidFill>
                  <a:srgbClr val="606060"/>
                </a:solidFill>
                <a:effectLst/>
                <a:latin typeface="YakuHanJPs"/>
              </a:rPr>
              <a:t>ディープラーニングがこれからの</a:t>
            </a:r>
            <a:r>
              <a:rPr lang="en-US" altLang="ja-JP" b="0" i="0" dirty="0">
                <a:solidFill>
                  <a:srgbClr val="606060"/>
                </a:solidFill>
                <a:effectLst/>
                <a:latin typeface="YakuHanJPs"/>
              </a:rPr>
              <a:t>AI</a:t>
            </a:r>
            <a:r>
              <a:rPr lang="ja-JP" altLang="en-US" b="0" i="0" dirty="0">
                <a:solidFill>
                  <a:srgbClr val="606060"/>
                </a:solidFill>
                <a:effectLst/>
                <a:latin typeface="YakuHanJPs"/>
              </a:rPr>
              <a:t>の発展に大きく関わってくることは間違いないでしょう。</a:t>
            </a:r>
          </a:p>
          <a:p>
            <a:endParaRPr kumimoji="1" lang="en-US" altLang="ja-JP" dirty="0"/>
          </a:p>
          <a:p>
            <a:r>
              <a:rPr kumimoji="1" lang="ja-JP" altLang="en-US" dirty="0"/>
              <a:t>機械学習やディープラーニングの詳細については改めて解説させて頂きます。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7</a:t>
            </a:fld>
            <a:endParaRPr kumimoji="1" lang="ja-JP" altLang="en-US"/>
          </a:p>
        </p:txBody>
      </p:sp>
    </p:spTree>
    <p:extLst>
      <p:ext uri="{BB962C8B-B14F-4D97-AF65-F5344CB8AC3E}">
        <p14:creationId xmlns:p14="http://schemas.microsoft.com/office/powerpoint/2010/main" val="3316737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en-US" altLang="ja-JP" b="1" i="0" dirty="0">
                <a:solidFill>
                  <a:srgbClr val="606060"/>
                </a:solidFill>
                <a:effectLst/>
                <a:latin typeface="YakuHanJPs"/>
              </a:rPr>
              <a:t>AI</a:t>
            </a:r>
            <a:r>
              <a:rPr lang="ja-JP" altLang="en-US" b="1" i="0" dirty="0">
                <a:solidFill>
                  <a:srgbClr val="606060"/>
                </a:solidFill>
                <a:effectLst/>
                <a:latin typeface="YakuHanJPs"/>
              </a:rPr>
              <a:t>（人工知能）は「特化型人工知能」と「</a:t>
            </a:r>
            <a:r>
              <a:rPr lang="ja-JP" altLang="en-US" b="1" i="0" u="none" strike="noStrike" dirty="0">
                <a:solidFill>
                  <a:srgbClr val="5985C1"/>
                </a:solidFill>
                <a:effectLst/>
                <a:latin typeface="YakuHanJPs"/>
                <a:hlinkClick r:id="rId3"/>
              </a:rPr>
              <a:t>汎用人工知能</a:t>
            </a:r>
            <a:r>
              <a:rPr lang="ja-JP" altLang="en-US" b="1" i="0" dirty="0">
                <a:solidFill>
                  <a:srgbClr val="606060"/>
                </a:solidFill>
                <a:effectLst/>
                <a:latin typeface="YakuHanJPs"/>
              </a:rPr>
              <a:t>」の</a:t>
            </a:r>
            <a:r>
              <a:rPr lang="en-US" altLang="ja-JP" b="1" i="0" dirty="0">
                <a:solidFill>
                  <a:srgbClr val="606060"/>
                </a:solidFill>
                <a:effectLst/>
                <a:latin typeface="YakuHanJPs"/>
              </a:rPr>
              <a:t>2</a:t>
            </a:r>
            <a:r>
              <a:rPr lang="ja-JP" altLang="en-US" b="1" i="0" dirty="0">
                <a:solidFill>
                  <a:srgbClr val="606060"/>
                </a:solidFill>
                <a:effectLst/>
                <a:latin typeface="YakuHanJPs"/>
              </a:rPr>
              <a:t>つに分けられます。</a:t>
            </a:r>
            <a:endParaRPr lang="ja-JP" altLang="en-US" b="0" i="0" dirty="0">
              <a:solidFill>
                <a:srgbClr val="606060"/>
              </a:solidFill>
              <a:effectLst/>
              <a:latin typeface="YakuHanJPs"/>
            </a:endParaRPr>
          </a:p>
          <a:p>
            <a:pPr algn="just"/>
            <a:r>
              <a:rPr lang="ja-JP" altLang="en-US" b="0" i="0" dirty="0">
                <a:solidFill>
                  <a:srgbClr val="606060"/>
                </a:solidFill>
                <a:effectLst/>
                <a:latin typeface="YakuHanJPs"/>
              </a:rPr>
              <a:t>「人工知能を搭載！」「世界初！人工知能を使った○○」といったようなフレーズを最近よく耳にします。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しかし、ここでいう人工知能という言葉は、定義が曖昧なまま「賢い」「人間のような振る舞いをしてくれる」というニュアンスで使われていることが多い現状です。</a:t>
            </a:r>
          </a:p>
          <a:p>
            <a:pPr algn="just"/>
            <a:r>
              <a:rPr lang="ja-JP" altLang="en-US" b="0" i="0" dirty="0">
                <a:solidFill>
                  <a:srgbClr val="606060"/>
                </a:solidFill>
                <a:effectLst/>
                <a:latin typeface="YakuHanJPs"/>
              </a:rPr>
              <a:t>なんでもできるドラえもんのような</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（人工知能）はまだ実現しておらず、</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（人工知能）の種類をしっかり理解して、正しく区別することが大切です。</a:t>
            </a:r>
          </a:p>
          <a:p>
            <a:pPr algn="l"/>
            <a:endParaRPr lang="en-US" altLang="ja-JP" sz="1800" b="1" i="0" dirty="0">
              <a:solidFill>
                <a:srgbClr val="606060"/>
              </a:solidFill>
              <a:effectLst/>
              <a:latin typeface="YakuHanJPs"/>
            </a:endParaRPr>
          </a:p>
          <a:p>
            <a:pPr algn="l"/>
            <a:r>
              <a:rPr lang="ja-JP" altLang="en-US" sz="1800" b="1" i="0" dirty="0">
                <a:solidFill>
                  <a:srgbClr val="606060"/>
                </a:solidFill>
                <a:effectLst/>
                <a:latin typeface="YakuHanJPs"/>
              </a:rPr>
              <a:t>●特化型人工知能</a:t>
            </a:r>
            <a:endParaRPr lang="ja-JP" altLang="en-US" b="1" i="0" dirty="0">
              <a:solidFill>
                <a:srgbClr val="606060"/>
              </a:solidFill>
              <a:effectLst/>
              <a:latin typeface="YakuHanJPs"/>
            </a:endParaRPr>
          </a:p>
          <a:p>
            <a:pPr algn="just"/>
            <a:r>
              <a:rPr lang="ja-JP" altLang="en-US" b="0" i="0" dirty="0">
                <a:solidFill>
                  <a:srgbClr val="606060"/>
                </a:solidFill>
                <a:effectLst/>
                <a:latin typeface="YakuHanJPs"/>
              </a:rPr>
              <a:t>特化型人工知能とは、</a:t>
            </a:r>
            <a:r>
              <a:rPr lang="en-US" altLang="ja-JP" b="1" i="0" dirty="0">
                <a:solidFill>
                  <a:srgbClr val="606060"/>
                </a:solidFill>
                <a:effectLst/>
                <a:latin typeface="YakuHanJPs"/>
              </a:rPr>
              <a:t>1</a:t>
            </a:r>
            <a:r>
              <a:rPr lang="ja-JP" altLang="en-US" b="1" i="0" dirty="0">
                <a:solidFill>
                  <a:srgbClr val="606060"/>
                </a:solidFill>
                <a:effectLst/>
                <a:latin typeface="YakuHanJPs"/>
              </a:rPr>
              <a:t>つのことに特化した</a:t>
            </a:r>
            <a:r>
              <a:rPr lang="en-US" altLang="ja-JP" b="1" i="0" dirty="0">
                <a:solidFill>
                  <a:srgbClr val="606060"/>
                </a:solidFill>
                <a:effectLst/>
                <a:latin typeface="YakuHanJPs"/>
              </a:rPr>
              <a:t>AI</a:t>
            </a:r>
            <a:r>
              <a:rPr lang="ja-JP" altLang="en-US" b="1" i="0" dirty="0">
                <a:solidFill>
                  <a:srgbClr val="606060"/>
                </a:solidFill>
                <a:effectLst/>
                <a:latin typeface="YakuHanJPs"/>
              </a:rPr>
              <a:t>（人工知能）</a:t>
            </a:r>
            <a:r>
              <a:rPr lang="ja-JP" altLang="en-US" b="0" i="0" dirty="0">
                <a:solidFill>
                  <a:srgbClr val="606060"/>
                </a:solidFill>
                <a:effectLst/>
                <a:latin typeface="YakuHanJPs"/>
              </a:rPr>
              <a:t>を指します。</a:t>
            </a:r>
          </a:p>
          <a:p>
            <a:pPr algn="just"/>
            <a:r>
              <a:rPr lang="ja-JP" altLang="en-US" b="0" i="0" dirty="0">
                <a:solidFill>
                  <a:srgbClr val="606060"/>
                </a:solidFill>
                <a:effectLst/>
                <a:latin typeface="YakuHanJPs"/>
              </a:rPr>
              <a:t>例えば画像認識や音声認識などの技術や自動運転技術、</a:t>
            </a:r>
            <a:r>
              <a:rPr lang="en-US" altLang="ja-JP" b="0" i="0" dirty="0">
                <a:solidFill>
                  <a:srgbClr val="606060"/>
                </a:solidFill>
                <a:effectLst/>
                <a:latin typeface="YakuHanJPs"/>
              </a:rPr>
              <a:t>AlphaGo</a:t>
            </a:r>
            <a:r>
              <a:rPr lang="ja-JP" altLang="en-US" b="0" i="0" dirty="0">
                <a:solidFill>
                  <a:srgbClr val="606060"/>
                </a:solidFill>
                <a:effectLst/>
                <a:latin typeface="YakuHanJPs"/>
              </a:rPr>
              <a:t>（囲碁</a:t>
            </a:r>
            <a:r>
              <a:rPr lang="en-US" altLang="ja-JP" b="0" i="0" dirty="0">
                <a:solidFill>
                  <a:srgbClr val="606060"/>
                </a:solidFill>
                <a:effectLst/>
                <a:latin typeface="YakuHanJPs"/>
              </a:rPr>
              <a:t>AI</a:t>
            </a:r>
            <a:r>
              <a:rPr lang="ja-JP" altLang="en-US" b="0" i="0" dirty="0">
                <a:solidFill>
                  <a:srgbClr val="606060"/>
                </a:solidFill>
                <a:effectLst/>
                <a:latin typeface="YakuHanJPs"/>
              </a:rPr>
              <a:t>）や</a:t>
            </a:r>
            <a:r>
              <a:rPr lang="en-US" altLang="ja-JP" b="0" i="0" dirty="0" err="1">
                <a:solidFill>
                  <a:srgbClr val="606060"/>
                </a:solidFill>
                <a:effectLst/>
                <a:latin typeface="YakuHanJPs"/>
              </a:rPr>
              <a:t>Ponanza</a:t>
            </a:r>
            <a:r>
              <a:rPr lang="ja-JP" altLang="en-US" b="0" i="0" dirty="0">
                <a:solidFill>
                  <a:srgbClr val="606060"/>
                </a:solidFill>
                <a:effectLst/>
                <a:latin typeface="YakuHanJPs"/>
              </a:rPr>
              <a:t>（将棋</a:t>
            </a:r>
            <a:r>
              <a:rPr lang="en-US" altLang="ja-JP" b="0" i="0" dirty="0">
                <a:solidFill>
                  <a:srgbClr val="606060"/>
                </a:solidFill>
                <a:effectLst/>
                <a:latin typeface="YakuHanJPs"/>
              </a:rPr>
              <a:t>AI</a:t>
            </a:r>
            <a:r>
              <a:rPr lang="ja-JP" altLang="en-US" b="0" i="0" dirty="0">
                <a:solidFill>
                  <a:srgbClr val="606060"/>
                </a:solidFill>
                <a:effectLst/>
                <a:latin typeface="YakuHanJPs"/>
              </a:rPr>
              <a:t>）なども特化型人工知能に区別されます。</a:t>
            </a:r>
          </a:p>
          <a:p>
            <a:endParaRPr kumimoji="1" lang="en-US" altLang="ja-JP" dirty="0"/>
          </a:p>
          <a:p>
            <a:pPr algn="l"/>
            <a:r>
              <a:rPr kumimoji="1" lang="ja-JP" altLang="en-US" dirty="0"/>
              <a:t>●</a:t>
            </a:r>
            <a:r>
              <a:rPr lang="ja-JP" altLang="en-US" sz="1800" b="1" i="0" dirty="0">
                <a:solidFill>
                  <a:srgbClr val="606060"/>
                </a:solidFill>
                <a:effectLst/>
                <a:latin typeface="YakuHanJPs"/>
              </a:rPr>
              <a:t>汎用人工知能（</a:t>
            </a:r>
            <a:r>
              <a:rPr lang="en-US" altLang="ja-JP" sz="1800" b="1" i="0" dirty="0">
                <a:solidFill>
                  <a:srgbClr val="606060"/>
                </a:solidFill>
                <a:effectLst/>
                <a:latin typeface="YakuHanJPs"/>
              </a:rPr>
              <a:t>AGI</a:t>
            </a:r>
            <a:r>
              <a:rPr lang="ja-JP" altLang="en-US" sz="1800" b="1" i="0" dirty="0">
                <a:solidFill>
                  <a:srgbClr val="606060"/>
                </a:solidFill>
                <a:effectLst/>
                <a:latin typeface="YakuHanJPs"/>
              </a:rPr>
              <a:t>）</a:t>
            </a:r>
            <a:endParaRPr lang="ja-JP" altLang="en-US" b="1" i="0" dirty="0">
              <a:solidFill>
                <a:srgbClr val="606060"/>
              </a:solidFill>
              <a:effectLst/>
              <a:latin typeface="YakuHanJPs"/>
            </a:endParaRPr>
          </a:p>
          <a:p>
            <a:pPr algn="just"/>
            <a:r>
              <a:rPr lang="ja-JP" altLang="en-US" b="0" i="0" dirty="0">
                <a:solidFill>
                  <a:srgbClr val="606060"/>
                </a:solidFill>
                <a:effectLst/>
                <a:latin typeface="YakuHanJPs"/>
              </a:rPr>
              <a:t>汎用人工知能は、簡単に言うと</a:t>
            </a:r>
            <a:r>
              <a:rPr lang="ja-JP" altLang="en-US" b="1" i="0" dirty="0">
                <a:solidFill>
                  <a:srgbClr val="606060"/>
                </a:solidFill>
                <a:effectLst/>
                <a:latin typeface="YakuHanJPs"/>
              </a:rPr>
              <a:t>「なんでもできる人工知能」</a:t>
            </a:r>
            <a:r>
              <a:rPr lang="ja-JP" altLang="en-US" b="0" i="0" dirty="0">
                <a:solidFill>
                  <a:srgbClr val="606060"/>
                </a:solidFill>
                <a:effectLst/>
                <a:latin typeface="YakuHanJPs"/>
              </a:rPr>
              <a:t>のことを指し、</a:t>
            </a:r>
            <a:r>
              <a:rPr lang="en-US" altLang="ja-JP" b="0" i="0" u="none" strike="noStrike" dirty="0">
                <a:solidFill>
                  <a:srgbClr val="5985C1"/>
                </a:solidFill>
                <a:effectLst/>
                <a:latin typeface="YakuHanJPs"/>
                <a:hlinkClick r:id="rId4"/>
              </a:rPr>
              <a:t>AGI</a:t>
            </a:r>
            <a:r>
              <a:rPr lang="ja-JP" altLang="en-US" b="0" i="0" dirty="0">
                <a:solidFill>
                  <a:srgbClr val="606060"/>
                </a:solidFill>
                <a:effectLst/>
                <a:latin typeface="YakuHanJPs"/>
              </a:rPr>
              <a:t>（</a:t>
            </a:r>
            <a:r>
              <a:rPr lang="en-US" altLang="ja-JP" b="0" i="0" dirty="0">
                <a:solidFill>
                  <a:srgbClr val="606060"/>
                </a:solidFill>
                <a:effectLst/>
                <a:latin typeface="YakuHanJPs"/>
              </a:rPr>
              <a:t>Artificial General Intelligence</a:t>
            </a:r>
            <a:r>
              <a:rPr lang="ja-JP" altLang="en-US" b="0" i="0" dirty="0">
                <a:solidFill>
                  <a:srgbClr val="606060"/>
                </a:solidFill>
                <a:effectLst/>
                <a:latin typeface="YakuHanJPs"/>
              </a:rPr>
              <a:t>）とも略されます。</a:t>
            </a:r>
          </a:p>
          <a:p>
            <a:pPr algn="just"/>
            <a:r>
              <a:rPr lang="ja-JP" altLang="en-US" b="0" i="0" dirty="0">
                <a:solidFill>
                  <a:srgbClr val="606060"/>
                </a:solidFill>
                <a:effectLst/>
                <a:latin typeface="YakuHanJPs"/>
              </a:rPr>
              <a:t>特化型人工知能は</a:t>
            </a:r>
            <a:r>
              <a:rPr lang="en-US" altLang="ja-JP" b="0" i="0" dirty="0">
                <a:solidFill>
                  <a:srgbClr val="606060"/>
                </a:solidFill>
                <a:effectLst/>
                <a:latin typeface="YakuHanJPs"/>
              </a:rPr>
              <a:t>1</a:t>
            </a:r>
            <a:r>
              <a:rPr lang="ja-JP" altLang="en-US" b="0" i="0" dirty="0">
                <a:solidFill>
                  <a:srgbClr val="606060"/>
                </a:solidFill>
                <a:effectLst/>
                <a:latin typeface="YakuHanJPs"/>
              </a:rPr>
              <a:t>つのタスクに特化し、それ以外のタスクをこなすことができませんが、汎用人工知能は与えられた情報をもとに自ら考え、応用することができる人工知能です。</a:t>
            </a:r>
          </a:p>
          <a:p>
            <a:pPr algn="just"/>
            <a:r>
              <a:rPr lang="ja-JP" altLang="en-US" b="0" i="0" dirty="0">
                <a:solidFill>
                  <a:srgbClr val="606060"/>
                </a:solidFill>
                <a:effectLst/>
                <a:latin typeface="YakuHanJPs"/>
              </a:rPr>
              <a:t>まさに「人のようなふるまいをする」イメージで、「ドラえもん」や「鉄腕アトム」のように、まるで人間のようなロボットを想像する人も多いでしょう。</a:t>
            </a:r>
          </a:p>
          <a:p>
            <a:pPr algn="just"/>
            <a:r>
              <a:rPr lang="ja-JP" altLang="en-US" b="0" i="0" dirty="0">
                <a:solidFill>
                  <a:srgbClr val="606060"/>
                </a:solidFill>
                <a:effectLst/>
                <a:latin typeface="YakuHanJPs"/>
              </a:rPr>
              <a:t>汎用人工知能が完成した時、シンギュラリティが起きるといわれており、汎用人工知能が人間最後の発明になるとも言われています。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8</a:t>
            </a:fld>
            <a:endParaRPr kumimoji="1" lang="ja-JP" altLang="en-US"/>
          </a:p>
        </p:txBody>
      </p:sp>
    </p:spTree>
    <p:extLst>
      <p:ext uri="{BB962C8B-B14F-4D97-AF65-F5344CB8AC3E}">
        <p14:creationId xmlns:p14="http://schemas.microsoft.com/office/powerpoint/2010/main" val="41201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en-US" altLang="ja-JP" b="0" i="0" dirty="0">
                <a:solidFill>
                  <a:srgbClr val="606060"/>
                </a:solidFill>
                <a:effectLst/>
                <a:latin typeface="YakuHanJPs"/>
              </a:rPr>
              <a:t>AI</a:t>
            </a:r>
            <a:r>
              <a:rPr lang="ja-JP" altLang="en-US" b="0" i="0" dirty="0">
                <a:solidFill>
                  <a:srgbClr val="606060"/>
                </a:solidFill>
                <a:effectLst/>
                <a:latin typeface="YakuHanJPs"/>
              </a:rPr>
              <a:t>（人工知能）は「</a:t>
            </a:r>
            <a:r>
              <a:rPr lang="ja-JP" altLang="en-US" b="0" i="0" u="none" strike="noStrike" dirty="0">
                <a:solidFill>
                  <a:srgbClr val="5985C1"/>
                </a:solidFill>
                <a:effectLst/>
                <a:latin typeface="YakuHanJPs"/>
                <a:hlinkClick r:id="rId3"/>
              </a:rPr>
              <a:t>強い</a:t>
            </a:r>
            <a:r>
              <a:rPr lang="en-US" altLang="ja-JP" b="0" i="0" u="none" strike="noStrike" dirty="0">
                <a:solidFill>
                  <a:srgbClr val="5985C1"/>
                </a:solidFill>
                <a:effectLst/>
                <a:latin typeface="YakuHanJPs"/>
                <a:hlinkClick r:id="rId3"/>
              </a:rPr>
              <a:t>AI</a:t>
            </a:r>
            <a:r>
              <a:rPr lang="ja-JP" altLang="en-US" b="0" i="0" dirty="0">
                <a:solidFill>
                  <a:srgbClr val="606060"/>
                </a:solidFill>
                <a:effectLst/>
                <a:latin typeface="YakuHanJPs"/>
              </a:rPr>
              <a:t>」と「</a:t>
            </a:r>
            <a:r>
              <a:rPr lang="ja-JP" altLang="en-US" b="0" i="0" u="none" strike="noStrike" dirty="0">
                <a:solidFill>
                  <a:srgbClr val="5985C1"/>
                </a:solidFill>
                <a:effectLst/>
                <a:latin typeface="YakuHanJPs"/>
                <a:hlinkClick r:id="rId4"/>
              </a:rPr>
              <a:t>弱い</a:t>
            </a:r>
            <a:r>
              <a:rPr lang="en-US" altLang="ja-JP" b="0" i="0" u="none" strike="noStrike" dirty="0">
                <a:solidFill>
                  <a:srgbClr val="5985C1"/>
                </a:solidFill>
                <a:effectLst/>
                <a:latin typeface="YakuHanJPs"/>
                <a:hlinkClick r:id="rId4"/>
              </a:rPr>
              <a:t>AI</a:t>
            </a:r>
            <a:r>
              <a:rPr lang="ja-JP" altLang="en-US" b="0" i="0" dirty="0">
                <a:solidFill>
                  <a:srgbClr val="606060"/>
                </a:solidFill>
                <a:effectLst/>
                <a:latin typeface="YakuHanJPs"/>
              </a:rPr>
              <a:t>」に分類することもできます。</a:t>
            </a:r>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これらの言葉は哲学者のジョン・サール氏によって作られました。</a:t>
            </a:r>
            <a:endParaRPr lang="en-US" altLang="ja-JP" b="0" i="0" dirty="0">
              <a:solidFill>
                <a:srgbClr val="606060"/>
              </a:solidFill>
              <a:effectLst/>
              <a:latin typeface="YakuHanJPs"/>
            </a:endParaRPr>
          </a:p>
          <a:p>
            <a:pPr algn="just"/>
            <a:endParaRPr lang="ja-JP" altLang="en-US" b="0" i="0" dirty="0">
              <a:solidFill>
                <a:srgbClr val="606060"/>
              </a:solidFill>
              <a:effectLst/>
              <a:latin typeface="YakuHanJPs"/>
            </a:endParaRPr>
          </a:p>
          <a:p>
            <a:pPr algn="just"/>
            <a:r>
              <a:rPr lang="ja-JP" altLang="en-US" b="0" i="0" dirty="0">
                <a:solidFill>
                  <a:srgbClr val="606060"/>
                </a:solidFill>
                <a:effectLst/>
                <a:latin typeface="YakuHanJPs"/>
              </a:rPr>
              <a:t>ジョン・サール氏によると、</a:t>
            </a:r>
            <a:endParaRPr lang="en-US" altLang="ja-JP" b="0" i="0" dirty="0">
              <a:solidFill>
                <a:srgbClr val="606060"/>
              </a:solidFill>
              <a:effectLst/>
              <a:latin typeface="YakuHanJPs"/>
            </a:endParaRPr>
          </a:p>
          <a:p>
            <a:pPr algn="just"/>
            <a:r>
              <a:rPr lang="ja-JP" altLang="en-US" b="1" i="0" dirty="0">
                <a:solidFill>
                  <a:srgbClr val="606060"/>
                </a:solidFill>
                <a:effectLst/>
                <a:latin typeface="YakuHanJPs"/>
              </a:rPr>
              <a:t>強い</a:t>
            </a:r>
            <a:r>
              <a:rPr lang="en-US" altLang="ja-JP" b="1" i="0" dirty="0">
                <a:solidFill>
                  <a:srgbClr val="606060"/>
                </a:solidFill>
                <a:effectLst/>
                <a:latin typeface="YakuHanJPs"/>
              </a:rPr>
              <a:t>AI</a:t>
            </a:r>
            <a:r>
              <a:rPr lang="ja-JP" altLang="en-US" b="1" i="0" dirty="0">
                <a:solidFill>
                  <a:srgbClr val="606060"/>
                </a:solidFill>
                <a:effectLst/>
                <a:latin typeface="YakuHanJPs"/>
              </a:rPr>
              <a:t>とは、「正しい入力と出力を備え、適切にプログラムを与えられたコンピュータは問題を本当の意味で理解することができる。それは人間と同じように意識・思考を持っている」</a:t>
            </a:r>
            <a:r>
              <a:rPr lang="ja-JP" altLang="en-US" b="0" i="0" dirty="0">
                <a:solidFill>
                  <a:srgbClr val="606060"/>
                </a:solidFill>
                <a:effectLst/>
                <a:latin typeface="YakuHanJPs"/>
              </a:rPr>
              <a:t>と定義されています。</a:t>
            </a:r>
          </a:p>
          <a:p>
            <a:pPr algn="just"/>
            <a:r>
              <a:rPr lang="ja-JP" altLang="en-US" b="0" i="0" dirty="0">
                <a:solidFill>
                  <a:srgbClr val="606060"/>
                </a:solidFill>
                <a:effectLst/>
                <a:latin typeface="YakuHanJPs"/>
              </a:rPr>
              <a:t>強い</a:t>
            </a:r>
            <a:r>
              <a:rPr lang="en-US" altLang="ja-JP" b="0" i="0" dirty="0">
                <a:solidFill>
                  <a:srgbClr val="606060"/>
                </a:solidFill>
                <a:effectLst/>
                <a:latin typeface="YakuHanJPs"/>
              </a:rPr>
              <a:t>AI</a:t>
            </a:r>
            <a:r>
              <a:rPr lang="ja-JP" altLang="en-US" b="0" i="0" dirty="0">
                <a:solidFill>
                  <a:srgbClr val="606060"/>
                </a:solidFill>
                <a:effectLst/>
                <a:latin typeface="YakuHanJPs"/>
              </a:rPr>
              <a:t>は、人間のように自意識を備える人工知能とも言えるでしょう。「ドラえもん」や「鉄腕アトム」は強い</a:t>
            </a:r>
            <a:r>
              <a:rPr lang="en-US" altLang="ja-JP" b="0" i="0" dirty="0">
                <a:solidFill>
                  <a:srgbClr val="606060"/>
                </a:solidFill>
                <a:effectLst/>
                <a:latin typeface="YakuHanJPs"/>
              </a:rPr>
              <a:t>AI</a:t>
            </a:r>
            <a:r>
              <a:rPr lang="ja-JP" altLang="en-US" b="0" i="0" dirty="0">
                <a:solidFill>
                  <a:srgbClr val="606060"/>
                </a:solidFill>
                <a:effectLst/>
                <a:latin typeface="YakuHanJPs"/>
              </a:rPr>
              <a:t>とも言えます。</a:t>
            </a:r>
          </a:p>
          <a:p>
            <a:pPr algn="just"/>
            <a:endParaRPr lang="en-US" altLang="ja-JP" b="0" i="0" dirty="0">
              <a:solidFill>
                <a:srgbClr val="606060"/>
              </a:solidFill>
              <a:effectLst/>
              <a:latin typeface="YakuHanJPs"/>
            </a:endParaRPr>
          </a:p>
          <a:p>
            <a:pPr algn="just"/>
            <a:r>
              <a:rPr lang="ja-JP" altLang="en-US" b="0" i="0" dirty="0">
                <a:solidFill>
                  <a:srgbClr val="606060"/>
                </a:solidFill>
                <a:effectLst/>
                <a:latin typeface="YakuHanJPs"/>
              </a:rPr>
              <a:t>一方、</a:t>
            </a:r>
            <a:r>
              <a:rPr lang="ja-JP" altLang="en-US" b="1" i="0" dirty="0">
                <a:solidFill>
                  <a:srgbClr val="606060"/>
                </a:solidFill>
                <a:effectLst/>
                <a:latin typeface="YakuHanJPs"/>
              </a:rPr>
              <a:t>弱い</a:t>
            </a:r>
            <a:r>
              <a:rPr lang="en-US" altLang="ja-JP" b="1" i="0" dirty="0">
                <a:solidFill>
                  <a:srgbClr val="606060"/>
                </a:solidFill>
                <a:effectLst/>
                <a:latin typeface="YakuHanJPs"/>
              </a:rPr>
              <a:t>AI</a:t>
            </a:r>
            <a:r>
              <a:rPr lang="ja-JP" altLang="en-US" b="1" i="0" dirty="0">
                <a:solidFill>
                  <a:srgbClr val="606060"/>
                </a:solidFill>
                <a:effectLst/>
                <a:latin typeface="YakuHanJPs"/>
              </a:rPr>
              <a:t>は「意識・思考を持たない人工知能」</a:t>
            </a:r>
            <a:r>
              <a:rPr lang="ja-JP" altLang="en-US" b="0" i="0" dirty="0">
                <a:solidFill>
                  <a:srgbClr val="606060"/>
                </a:solidFill>
                <a:effectLst/>
                <a:latin typeface="YakuHanJPs"/>
              </a:rPr>
              <a:t>と定義されます。特化型人工知能と同じように、人間の知性の一部を代替し、特定のタスクに特化しています。</a:t>
            </a:r>
          </a:p>
          <a:p>
            <a:pPr algn="just"/>
            <a:r>
              <a:rPr lang="ja-JP" altLang="en-US" b="0" i="0" dirty="0">
                <a:solidFill>
                  <a:srgbClr val="606060"/>
                </a:solidFill>
                <a:effectLst/>
                <a:latin typeface="YakuHanJPs"/>
              </a:rPr>
              <a:t>現在開発されている</a:t>
            </a:r>
            <a:r>
              <a:rPr lang="en-US" altLang="ja-JP" b="0" i="0" dirty="0">
                <a:solidFill>
                  <a:srgbClr val="606060"/>
                </a:solidFill>
                <a:effectLst/>
                <a:latin typeface="YakuHanJPs"/>
              </a:rPr>
              <a:t>AI</a:t>
            </a:r>
            <a:r>
              <a:rPr lang="ja-JP" altLang="en-US" b="0" i="0" dirty="0">
                <a:solidFill>
                  <a:srgbClr val="606060"/>
                </a:solidFill>
                <a:effectLst/>
                <a:latin typeface="YakuHanJPs"/>
              </a:rPr>
              <a:t>（人工知能）は意識を持っているものはなく、弱い</a:t>
            </a:r>
            <a:r>
              <a:rPr lang="en-US" altLang="ja-JP" b="0" i="0" dirty="0">
                <a:solidFill>
                  <a:srgbClr val="606060"/>
                </a:solidFill>
                <a:effectLst/>
                <a:latin typeface="YakuHanJPs"/>
              </a:rPr>
              <a:t>AI</a:t>
            </a:r>
            <a:r>
              <a:rPr lang="ja-JP" altLang="en-US" b="0" i="0" dirty="0">
                <a:solidFill>
                  <a:srgbClr val="606060"/>
                </a:solidFill>
                <a:effectLst/>
                <a:latin typeface="YakuHanJPs"/>
              </a:rPr>
              <a:t>に分類されます。</a:t>
            </a:r>
          </a:p>
          <a:p>
            <a:pPr algn="just"/>
            <a:r>
              <a:rPr lang="ja-JP" altLang="en-US" b="0" i="0" dirty="0">
                <a:solidFill>
                  <a:srgbClr val="606060"/>
                </a:solidFill>
                <a:effectLst/>
                <a:latin typeface="YakuHanJPs"/>
              </a:rPr>
              <a:t>人間と「強い</a:t>
            </a:r>
            <a:r>
              <a:rPr lang="en-US" altLang="ja-JP" b="0" i="0" dirty="0">
                <a:solidFill>
                  <a:srgbClr val="606060"/>
                </a:solidFill>
                <a:effectLst/>
                <a:latin typeface="YakuHanJPs"/>
              </a:rPr>
              <a:t>AI</a:t>
            </a:r>
            <a:r>
              <a:rPr lang="ja-JP" altLang="en-US" b="0" i="0" dirty="0">
                <a:solidFill>
                  <a:srgbClr val="606060"/>
                </a:solidFill>
                <a:effectLst/>
                <a:latin typeface="YakuHanJPs"/>
              </a:rPr>
              <a:t>」、「弱い</a:t>
            </a:r>
            <a:r>
              <a:rPr lang="en-US" altLang="ja-JP" b="0" i="0" dirty="0">
                <a:solidFill>
                  <a:srgbClr val="606060"/>
                </a:solidFill>
                <a:effectLst/>
                <a:latin typeface="YakuHanJPs"/>
              </a:rPr>
              <a:t>AI</a:t>
            </a:r>
            <a:r>
              <a:rPr lang="ja-JP" altLang="en-US" b="0" i="0" dirty="0">
                <a:solidFill>
                  <a:srgbClr val="606060"/>
                </a:solidFill>
                <a:effectLst/>
                <a:latin typeface="YakuHanJPs"/>
              </a:rPr>
              <a:t>」の知能レベルを可視化すると以下の図のようになります。</a:t>
            </a:r>
          </a:p>
          <a:p>
            <a:pPr algn="just"/>
            <a:r>
              <a:rPr lang="ja-JP" altLang="en-US" b="0" i="0" dirty="0">
                <a:solidFill>
                  <a:srgbClr val="606060"/>
                </a:solidFill>
                <a:effectLst/>
                <a:latin typeface="YakuHanJPs"/>
              </a:rPr>
              <a:t>「強い</a:t>
            </a:r>
            <a:r>
              <a:rPr lang="en-US" altLang="ja-JP" b="0" i="0" dirty="0">
                <a:solidFill>
                  <a:srgbClr val="606060"/>
                </a:solidFill>
                <a:effectLst/>
                <a:latin typeface="YakuHanJPs"/>
              </a:rPr>
              <a:t>AI</a:t>
            </a:r>
            <a:r>
              <a:rPr lang="ja-JP" altLang="en-US" b="0" i="0" dirty="0">
                <a:solidFill>
                  <a:srgbClr val="606060"/>
                </a:solidFill>
                <a:effectLst/>
                <a:latin typeface="YakuHanJPs"/>
              </a:rPr>
              <a:t>」は汎用人工知能に近い概念で、「弱い</a:t>
            </a:r>
            <a:r>
              <a:rPr lang="en-US" altLang="ja-JP" b="0" i="0" dirty="0">
                <a:solidFill>
                  <a:srgbClr val="606060"/>
                </a:solidFill>
                <a:effectLst/>
                <a:latin typeface="YakuHanJPs"/>
              </a:rPr>
              <a:t>AI</a:t>
            </a:r>
            <a:r>
              <a:rPr lang="ja-JP" altLang="en-US" b="0" i="0" dirty="0">
                <a:solidFill>
                  <a:srgbClr val="606060"/>
                </a:solidFill>
                <a:effectLst/>
                <a:latin typeface="YakuHanJPs"/>
              </a:rPr>
              <a:t>」は特化型人工知能に近い概念とも言えます。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9</a:t>
            </a:fld>
            <a:endParaRPr kumimoji="1" lang="ja-JP" altLang="en-US"/>
          </a:p>
        </p:txBody>
      </p:sp>
    </p:spTree>
    <p:extLst>
      <p:ext uri="{BB962C8B-B14F-4D97-AF65-F5344CB8AC3E}">
        <p14:creationId xmlns:p14="http://schemas.microsoft.com/office/powerpoint/2010/main" val="34246744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Tree>
    <p:extLst>
      <p:ext uri="{BB962C8B-B14F-4D97-AF65-F5344CB8AC3E}">
        <p14:creationId xmlns:p14="http://schemas.microsoft.com/office/powerpoint/2010/main" val="404657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5"/>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4" y="17274"/>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95" y="17274"/>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834"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308646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17359"/>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40437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274918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表紙_Internal use only">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3" name="テキスト ボックス 2"/>
          <p:cNvSpPr txBox="1"/>
          <p:nvPr userDrawn="1"/>
        </p:nvSpPr>
        <p:spPr>
          <a:xfrm>
            <a:off x="6883400" y="319147"/>
            <a:ext cx="1885144" cy="276999"/>
          </a:xfrm>
          <a:prstGeom prst="rect">
            <a:avLst/>
          </a:prstGeom>
          <a:solidFill>
            <a:srgbClr val="00B0F0"/>
          </a:solidFill>
        </p:spPr>
        <p:txBody>
          <a:bodyPr wrap="square" rtlCol="0">
            <a:spAutoFit/>
          </a:bodyPr>
          <a:lstStyle/>
          <a:p>
            <a:pPr algn="ctr"/>
            <a:r>
              <a:rPr kumimoji="1" lang="en-US" altLang="ja-JP"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8373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①_ベース_Internal use only">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567"/>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135"/>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6" name="テキスト ボックス 15"/>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72855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中表紙_Internal use only">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6279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75783"/>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4" name="テキスト ボックス 23"/>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861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227"/>
            <a:ext cx="9144000" cy="6852242"/>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 y="102696"/>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44" y="-5758"/>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0272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303524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3" r:id="rId4"/>
    <p:sldLayoutId id="2147483684" r:id="rId5"/>
    <p:sldLayoutId id="2147483685" r:id="rId6"/>
    <p:sldLayoutId id="2147483680" r:id="rId7"/>
    <p:sldLayoutId id="2147483681" r:id="rId8"/>
    <p:sldLayoutId id="2147483682" r:id="rId9"/>
    <p:sldLayoutId id="2147483677" r:id="rId10"/>
    <p:sldLayoutId id="2147483678" r:id="rId11"/>
    <p:sldLayoutId id="2147483679"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xmlns=""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xmlns="" id="{8A8C170A-FB8E-42B9-9073-39043205E2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第３回</a:t>
            </a:r>
            <a:r>
              <a:rPr lang="en-US" altLang="ja-JP" sz="4000" dirty="0">
                <a:solidFill>
                  <a:schemeClr val="bg1"/>
                </a:solidFill>
                <a:latin typeface="Meiryo UI" panose="020B0604030504040204" pitchFamily="50" charset="-128"/>
                <a:ea typeface="Meiryo UI" panose="020B0604030504040204" pitchFamily="50" charset="-128"/>
              </a:rPr>
              <a:t>】</a:t>
            </a:r>
          </a:p>
          <a:p>
            <a:pPr algn="ctr"/>
            <a:r>
              <a:rPr lang="en-US" altLang="ja-JP" sz="4000" dirty="0">
                <a:solidFill>
                  <a:schemeClr val="bg1"/>
                </a:solidFill>
                <a:latin typeface="Meiryo UI" panose="020B0604030504040204" pitchFamily="50" charset="-128"/>
                <a:ea typeface="Meiryo UI" panose="020B0604030504040204" pitchFamily="50" charset="-128"/>
              </a:rPr>
              <a:t>AI</a:t>
            </a:r>
            <a:r>
              <a:rPr lang="ja-JP" altLang="en-US" sz="4000" dirty="0">
                <a:solidFill>
                  <a:schemeClr val="bg1"/>
                </a:solidFill>
                <a:latin typeface="Meiryo UI" panose="020B0604030504040204" pitchFamily="50" charset="-128"/>
                <a:ea typeface="Meiryo UI" panose="020B0604030504040204" pitchFamily="50" charset="-128"/>
              </a:rPr>
              <a:t>基礎知識</a:t>
            </a:r>
            <a:r>
              <a:rPr lang="en-US" altLang="ja-JP" sz="4000" dirty="0">
                <a:solidFill>
                  <a:schemeClr val="bg1"/>
                </a:solidFill>
                <a:latin typeface="Meiryo UI" panose="020B0604030504040204" pitchFamily="50" charset="-128"/>
                <a:ea typeface="Meiryo UI" panose="020B0604030504040204" pitchFamily="50" charset="-128"/>
              </a:rPr>
              <a:t>(1)</a:t>
            </a: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 name="タイトル 1"/>
          <p:cNvSpPr txBox="1">
            <a:spLocks/>
          </p:cNvSpPr>
          <p:nvPr/>
        </p:nvSpPr>
        <p:spPr>
          <a:xfrm>
            <a:off x="1174277" y="5905855"/>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solidFill>
                  <a:schemeClr val="tx2"/>
                </a:solidFill>
                <a:latin typeface="ＭＳ Ｐゴシック" pitchFamily="50" charset="-128"/>
                <a:ea typeface="ＭＳ Ｐゴシック" pitchFamily="50" charset="-128"/>
                <a:cs typeface="+mj-cs"/>
              </a:rPr>
              <a:t>講師</a:t>
            </a:r>
            <a:r>
              <a:rPr lang="en-US" altLang="ja-JP" sz="2000" b="1" dirty="0">
                <a:solidFill>
                  <a:schemeClr val="tx2"/>
                </a:solidFill>
                <a:latin typeface="ＭＳ Ｐゴシック" pitchFamily="50" charset="-128"/>
                <a:ea typeface="ＭＳ Ｐゴシック" pitchFamily="50" charset="-128"/>
                <a:cs typeface="+mj-cs"/>
              </a:rPr>
              <a:t>  </a:t>
            </a:r>
            <a:r>
              <a:rPr lang="ja-JP" altLang="en-US" sz="2000" b="1" dirty="0">
                <a:solidFill>
                  <a:schemeClr val="tx2"/>
                </a:solidFill>
                <a:latin typeface="ＭＳ Ｐゴシック" pitchFamily="50" charset="-128"/>
                <a:ea typeface="ＭＳ Ｐゴシック" pitchFamily="50" charset="-128"/>
                <a:cs typeface="+mj-cs"/>
              </a:rPr>
              <a:t>西日本電信電話株式会社（</a:t>
            </a:r>
            <a:r>
              <a:rPr lang="en-US" altLang="ja-JP" sz="2000" b="1" dirty="0">
                <a:solidFill>
                  <a:schemeClr val="tx2"/>
                </a:solidFill>
                <a:latin typeface="ＭＳ Ｐゴシック" pitchFamily="50" charset="-128"/>
                <a:ea typeface="ＭＳ Ｐゴシック" pitchFamily="50" charset="-128"/>
                <a:cs typeface="+mj-cs"/>
              </a:rPr>
              <a:t>NTT</a:t>
            </a:r>
            <a:r>
              <a:rPr lang="ja-JP" altLang="en-US" sz="2000" b="1" dirty="0">
                <a:solidFill>
                  <a:schemeClr val="tx2"/>
                </a:solidFill>
                <a:latin typeface="ＭＳ Ｐゴシック" pitchFamily="50" charset="-128"/>
                <a:ea typeface="ＭＳ Ｐゴシック" pitchFamily="50" charset="-128"/>
                <a:cs typeface="+mj-cs"/>
              </a:rPr>
              <a:t>西日本）　北山賢一郎</a:t>
            </a:r>
          </a:p>
        </p:txBody>
      </p:sp>
    </p:spTree>
    <p:extLst>
      <p:ext uri="{BB962C8B-B14F-4D97-AF65-F5344CB8AC3E}">
        <p14:creationId xmlns:p14="http://schemas.microsoft.com/office/powerpoint/2010/main" val="1145585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世間にあふれるＡＩ</a:t>
            </a:r>
          </a:p>
        </p:txBody>
      </p:sp>
      <p:sp>
        <p:nvSpPr>
          <p:cNvPr id="2" name="正方形/長方形 1">
            <a:extLst>
              <a:ext uri="{FF2B5EF4-FFF2-40B4-BE49-F238E27FC236}">
                <a16:creationId xmlns:a16="http://schemas.microsoft.com/office/drawing/2014/main" xmlns="" id="{602ABD25-18D0-4791-938A-F3C635BEA969}"/>
              </a:ext>
            </a:extLst>
          </p:cNvPr>
          <p:cNvSpPr/>
          <p:nvPr/>
        </p:nvSpPr>
        <p:spPr>
          <a:xfrm rot="5400000">
            <a:off x="3925474" y="-2724354"/>
            <a:ext cx="1288861" cy="8271117"/>
          </a:xfrm>
          <a:prstGeom prst="rect">
            <a:avLst/>
          </a:prstGeom>
          <a:solidFill>
            <a:schemeClr val="tx2">
              <a:lumMod val="20000"/>
              <a:lumOff val="8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6" name="正方形/長方形 5">
            <a:extLst>
              <a:ext uri="{FF2B5EF4-FFF2-40B4-BE49-F238E27FC236}">
                <a16:creationId xmlns:a16="http://schemas.microsoft.com/office/drawing/2014/main" xmlns="" id="{121568EE-F633-42F3-B435-E0742A1DF09C}"/>
              </a:ext>
            </a:extLst>
          </p:cNvPr>
          <p:cNvSpPr/>
          <p:nvPr/>
        </p:nvSpPr>
        <p:spPr>
          <a:xfrm rot="5400000">
            <a:off x="3925472" y="-1282024"/>
            <a:ext cx="1288863" cy="8271115"/>
          </a:xfrm>
          <a:prstGeom prst="rect">
            <a:avLst/>
          </a:prstGeom>
          <a:solidFill>
            <a:schemeClr val="tx2">
              <a:lumMod val="40000"/>
              <a:lumOff val="6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0" name="テキスト ボックス 9">
            <a:extLst>
              <a:ext uri="{FF2B5EF4-FFF2-40B4-BE49-F238E27FC236}">
                <a16:creationId xmlns:a16="http://schemas.microsoft.com/office/drawing/2014/main" xmlns="" id="{61D9F40D-150B-4E30-BC33-C680F1CD895E}"/>
              </a:ext>
            </a:extLst>
          </p:cNvPr>
          <p:cNvSpPr txBox="1"/>
          <p:nvPr/>
        </p:nvSpPr>
        <p:spPr>
          <a:xfrm>
            <a:off x="2580133" y="1190707"/>
            <a:ext cx="5182935" cy="461665"/>
          </a:xfrm>
          <a:prstGeom prst="rect">
            <a:avLst/>
          </a:prstGeom>
          <a:noFill/>
        </p:spPr>
        <p:txBody>
          <a:bodyPr wrap="square" rtlCol="0">
            <a:spAutoFit/>
          </a:bodyPr>
          <a:lstStyle/>
          <a:p>
            <a:r>
              <a:rPr lang="ja-JP" altLang="en-US" sz="2400" b="1" dirty="0">
                <a:solidFill>
                  <a:schemeClr val="bg1"/>
                </a:solidFill>
                <a:latin typeface="Meiryo" panose="020B0604030504040204" pitchFamily="34" charset="-128"/>
                <a:ea typeface="Meiryo" panose="020B0604030504040204" pitchFamily="34" charset="-128"/>
              </a:rPr>
              <a:t>単純な制御プログラム</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xmlns="" id="{B054FA1B-9854-4114-A091-527DFB89425C}"/>
              </a:ext>
            </a:extLst>
          </p:cNvPr>
          <p:cNvSpPr/>
          <p:nvPr/>
        </p:nvSpPr>
        <p:spPr>
          <a:xfrm rot="5400000">
            <a:off x="3925474" y="1602635"/>
            <a:ext cx="1288864" cy="8271117"/>
          </a:xfrm>
          <a:prstGeom prst="rect">
            <a:avLst/>
          </a:prstGeom>
          <a:solidFill>
            <a:schemeClr val="tx2">
              <a:lumMod val="60000"/>
              <a:lumOff val="4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6" name="正方形/長方形 15">
            <a:extLst>
              <a:ext uri="{FF2B5EF4-FFF2-40B4-BE49-F238E27FC236}">
                <a16:creationId xmlns:a16="http://schemas.microsoft.com/office/drawing/2014/main" xmlns="" id="{0849F853-A35E-46CB-A993-D06DBBA25607}"/>
              </a:ext>
            </a:extLst>
          </p:cNvPr>
          <p:cNvSpPr/>
          <p:nvPr/>
        </p:nvSpPr>
        <p:spPr>
          <a:xfrm rot="5400000">
            <a:off x="3923142" y="162638"/>
            <a:ext cx="1293530" cy="8271119"/>
          </a:xfrm>
          <a:prstGeom prst="rect">
            <a:avLst/>
          </a:prstGeom>
          <a:solidFill>
            <a:srgbClr val="0070C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9" name="楕円 18">
            <a:extLst>
              <a:ext uri="{FF2B5EF4-FFF2-40B4-BE49-F238E27FC236}">
                <a16:creationId xmlns:a16="http://schemas.microsoft.com/office/drawing/2014/main" xmlns="" id="{E745B65A-82CE-4C87-9F3B-D34A627B28AA}"/>
              </a:ext>
            </a:extLst>
          </p:cNvPr>
          <p:cNvSpPr/>
          <p:nvPr/>
        </p:nvSpPr>
        <p:spPr>
          <a:xfrm>
            <a:off x="690505" y="1075301"/>
            <a:ext cx="1633470" cy="67180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lumMod val="75000"/>
                    <a:lumOff val="25000"/>
                  </a:schemeClr>
                </a:solidFill>
              </a:rPr>
              <a:t>レベル１</a:t>
            </a:r>
          </a:p>
        </p:txBody>
      </p:sp>
      <p:sp>
        <p:nvSpPr>
          <p:cNvPr id="20" name="楕円 19">
            <a:extLst>
              <a:ext uri="{FF2B5EF4-FFF2-40B4-BE49-F238E27FC236}">
                <a16:creationId xmlns:a16="http://schemas.microsoft.com/office/drawing/2014/main" xmlns="" id="{22471921-310F-4CE3-B76E-698E777CABE1}"/>
              </a:ext>
            </a:extLst>
          </p:cNvPr>
          <p:cNvSpPr/>
          <p:nvPr/>
        </p:nvSpPr>
        <p:spPr>
          <a:xfrm>
            <a:off x="690505" y="2481800"/>
            <a:ext cx="1633470" cy="67180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lumMod val="75000"/>
                    <a:lumOff val="25000"/>
                  </a:schemeClr>
                </a:solidFill>
              </a:rPr>
              <a:t>レベル２</a:t>
            </a:r>
          </a:p>
        </p:txBody>
      </p:sp>
      <p:sp>
        <p:nvSpPr>
          <p:cNvPr id="21" name="楕円 20">
            <a:extLst>
              <a:ext uri="{FF2B5EF4-FFF2-40B4-BE49-F238E27FC236}">
                <a16:creationId xmlns:a16="http://schemas.microsoft.com/office/drawing/2014/main" xmlns="" id="{5550F833-7F0B-408E-9F57-FA2610D466F4}"/>
              </a:ext>
            </a:extLst>
          </p:cNvPr>
          <p:cNvSpPr/>
          <p:nvPr/>
        </p:nvSpPr>
        <p:spPr>
          <a:xfrm>
            <a:off x="690505" y="3890722"/>
            <a:ext cx="1633470" cy="67180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lumMod val="75000"/>
                    <a:lumOff val="25000"/>
                  </a:schemeClr>
                </a:solidFill>
              </a:rPr>
              <a:t>レベル３</a:t>
            </a:r>
          </a:p>
        </p:txBody>
      </p:sp>
      <p:sp>
        <p:nvSpPr>
          <p:cNvPr id="22" name="楕円 21">
            <a:extLst>
              <a:ext uri="{FF2B5EF4-FFF2-40B4-BE49-F238E27FC236}">
                <a16:creationId xmlns:a16="http://schemas.microsoft.com/office/drawing/2014/main" xmlns="" id="{5A5F158F-A40C-43CB-A337-6E52F364E05B}"/>
              </a:ext>
            </a:extLst>
          </p:cNvPr>
          <p:cNvSpPr/>
          <p:nvPr/>
        </p:nvSpPr>
        <p:spPr>
          <a:xfrm>
            <a:off x="690505" y="5402290"/>
            <a:ext cx="1633470" cy="671805"/>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a:solidFill>
                  <a:schemeClr val="tx1">
                    <a:lumMod val="75000"/>
                    <a:lumOff val="25000"/>
                  </a:schemeClr>
                </a:solidFill>
              </a:rPr>
              <a:t>レベル４</a:t>
            </a:r>
          </a:p>
        </p:txBody>
      </p:sp>
      <p:sp>
        <p:nvSpPr>
          <p:cNvPr id="23" name="テキスト ボックス 22">
            <a:extLst>
              <a:ext uri="{FF2B5EF4-FFF2-40B4-BE49-F238E27FC236}">
                <a16:creationId xmlns:a16="http://schemas.microsoft.com/office/drawing/2014/main" xmlns="" id="{736E6129-E415-4B5B-8A41-255F9CB66500}"/>
              </a:ext>
            </a:extLst>
          </p:cNvPr>
          <p:cNvSpPr txBox="1"/>
          <p:nvPr/>
        </p:nvSpPr>
        <p:spPr>
          <a:xfrm>
            <a:off x="2580133" y="2622700"/>
            <a:ext cx="5182935" cy="461665"/>
          </a:xfrm>
          <a:prstGeom prst="rect">
            <a:avLst/>
          </a:prstGeom>
          <a:noFill/>
        </p:spPr>
        <p:txBody>
          <a:bodyPr wrap="square" rtlCol="0">
            <a:spAutoFit/>
          </a:bodyPr>
          <a:lstStyle/>
          <a:p>
            <a:r>
              <a:rPr lang="ja-JP" altLang="en-US" sz="2400" b="1" dirty="0">
                <a:solidFill>
                  <a:schemeClr val="bg1"/>
                </a:solidFill>
                <a:latin typeface="Meiryo" panose="020B0604030504040204" pitchFamily="34" charset="-128"/>
                <a:ea typeface="Meiryo" panose="020B0604030504040204" pitchFamily="34" charset="-128"/>
              </a:rPr>
              <a:t>古典的なＡＩ</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4" name="テキスト ボックス 23">
            <a:extLst>
              <a:ext uri="{FF2B5EF4-FFF2-40B4-BE49-F238E27FC236}">
                <a16:creationId xmlns:a16="http://schemas.microsoft.com/office/drawing/2014/main" xmlns="" id="{4EC2C21F-259A-4D72-86F5-131C70FFC935}"/>
              </a:ext>
            </a:extLst>
          </p:cNvPr>
          <p:cNvSpPr txBox="1"/>
          <p:nvPr/>
        </p:nvSpPr>
        <p:spPr>
          <a:xfrm>
            <a:off x="2580133" y="3995791"/>
            <a:ext cx="5182935" cy="830997"/>
          </a:xfrm>
          <a:prstGeom prst="rect">
            <a:avLst/>
          </a:prstGeom>
          <a:noFill/>
        </p:spPr>
        <p:txBody>
          <a:bodyPr wrap="square" rtlCol="0">
            <a:spAutoFit/>
          </a:bodyPr>
          <a:lstStyle/>
          <a:p>
            <a:r>
              <a:rPr lang="ja-JP" altLang="en-US" sz="2400" b="1" dirty="0">
                <a:solidFill>
                  <a:schemeClr val="bg1"/>
                </a:solidFill>
                <a:latin typeface="Meiryo" panose="020B0604030504040204" pitchFamily="34" charset="-128"/>
                <a:ea typeface="Meiryo" panose="020B0604030504040204" pitchFamily="34" charset="-128"/>
              </a:rPr>
              <a:t>機械学習を</a:t>
            </a:r>
            <a:endParaRPr lang="en-US" altLang="ja-JP" sz="2400" b="1" dirty="0">
              <a:solidFill>
                <a:schemeClr val="bg1"/>
              </a:solidFill>
              <a:latin typeface="Meiryo" panose="020B0604030504040204" pitchFamily="34" charset="-128"/>
              <a:ea typeface="Meiryo" panose="020B0604030504040204" pitchFamily="34" charset="-128"/>
            </a:endParaRPr>
          </a:p>
          <a:p>
            <a:r>
              <a:rPr lang="ja-JP" altLang="en-US" sz="2400" b="1" dirty="0">
                <a:solidFill>
                  <a:schemeClr val="bg1"/>
                </a:solidFill>
                <a:latin typeface="Meiryo" panose="020B0604030504040204" pitchFamily="34" charset="-128"/>
                <a:ea typeface="Meiryo" panose="020B0604030504040204" pitchFamily="34" charset="-128"/>
              </a:rPr>
              <a:t>取り入れたＡＩ</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5" name="テキスト ボックス 24">
            <a:extLst>
              <a:ext uri="{FF2B5EF4-FFF2-40B4-BE49-F238E27FC236}">
                <a16:creationId xmlns:a16="http://schemas.microsoft.com/office/drawing/2014/main" xmlns="" id="{9BAC4D14-DD3A-4F35-8B4A-B51BB7447190}"/>
              </a:ext>
            </a:extLst>
          </p:cNvPr>
          <p:cNvSpPr txBox="1"/>
          <p:nvPr/>
        </p:nvSpPr>
        <p:spPr>
          <a:xfrm>
            <a:off x="2580133" y="5507359"/>
            <a:ext cx="5994700" cy="830997"/>
          </a:xfrm>
          <a:prstGeom prst="rect">
            <a:avLst/>
          </a:prstGeom>
          <a:noFill/>
        </p:spPr>
        <p:txBody>
          <a:bodyPr wrap="square" rtlCol="0">
            <a:spAutoFit/>
          </a:bodyPr>
          <a:lstStyle/>
          <a:p>
            <a:r>
              <a:rPr lang="ja-JP" altLang="en-US" sz="2400" b="1" dirty="0">
                <a:solidFill>
                  <a:schemeClr val="bg1"/>
                </a:solidFill>
                <a:latin typeface="Meiryo" panose="020B0604030504040204" pitchFamily="34" charset="-128"/>
                <a:ea typeface="Meiryo" panose="020B0604030504040204" pitchFamily="34" charset="-128"/>
              </a:rPr>
              <a:t>ディープラーニングを</a:t>
            </a:r>
            <a:endParaRPr lang="en-US" altLang="ja-JP" sz="2400" b="1" dirty="0">
              <a:solidFill>
                <a:schemeClr val="bg1"/>
              </a:solidFill>
              <a:latin typeface="Meiryo" panose="020B0604030504040204" pitchFamily="34" charset="-128"/>
              <a:ea typeface="Meiryo" panose="020B0604030504040204" pitchFamily="34" charset="-128"/>
            </a:endParaRPr>
          </a:p>
          <a:p>
            <a:r>
              <a:rPr lang="ja-JP" altLang="en-US" sz="2400" b="1" dirty="0">
                <a:solidFill>
                  <a:schemeClr val="bg1"/>
                </a:solidFill>
                <a:latin typeface="Meiryo" panose="020B0604030504040204" pitchFamily="34" charset="-128"/>
                <a:ea typeface="Meiryo" panose="020B0604030504040204" pitchFamily="34" charset="-128"/>
              </a:rPr>
              <a:t>取り入れたＡＩ</a:t>
            </a:r>
            <a:endParaRPr kumimoji="1" lang="ja-JP" altLang="en-US" sz="2400" b="1" dirty="0">
              <a:solidFill>
                <a:schemeClr val="bg1"/>
              </a:solidFill>
              <a:latin typeface="Meiryo" panose="020B0604030504040204" pitchFamily="34" charset="-128"/>
              <a:ea typeface="Meiryo" panose="020B0604030504040204" pitchFamily="34" charset="-128"/>
            </a:endParaRPr>
          </a:p>
        </p:txBody>
      </p:sp>
      <p:pic>
        <p:nvPicPr>
          <p:cNvPr id="1026" name="Picture 2" descr="節電のイラスト「エアコンの温度調節」">
            <a:extLst>
              <a:ext uri="{FF2B5EF4-FFF2-40B4-BE49-F238E27FC236}">
                <a16:creationId xmlns:a16="http://schemas.microsoft.com/office/drawing/2014/main" xmlns="" id="{888837DD-6484-4F55-9FF9-85A7FE7B49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0027" y="951875"/>
            <a:ext cx="981020" cy="9393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自動ロボット掃除機のイラスト">
            <a:extLst>
              <a:ext uri="{FF2B5EF4-FFF2-40B4-BE49-F238E27FC236}">
                <a16:creationId xmlns:a16="http://schemas.microsoft.com/office/drawing/2014/main" xmlns="" id="{1B0306D7-095D-4AE8-A8AC-DA05778422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49585" y="2477603"/>
            <a:ext cx="1058625" cy="91835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画像認識をするAIのイラスト">
            <a:extLst>
              <a:ext uri="{FF2B5EF4-FFF2-40B4-BE49-F238E27FC236}">
                <a16:creationId xmlns:a16="http://schemas.microsoft.com/office/drawing/2014/main" xmlns="" id="{D055B686-A653-44B5-8D9F-48C8E54BE2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7005" y="5029207"/>
            <a:ext cx="1293532" cy="129353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音声認識のイラスト（スマートフォン）">
            <a:extLst>
              <a:ext uri="{FF2B5EF4-FFF2-40B4-BE49-F238E27FC236}">
                <a16:creationId xmlns:a16="http://schemas.microsoft.com/office/drawing/2014/main" xmlns="" id="{C8654301-232B-4E5F-8EFD-F204403B59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7377" y="5178020"/>
            <a:ext cx="1120343" cy="112034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気象予報士のイラスト（男性）">
            <a:extLst>
              <a:ext uri="{FF2B5EF4-FFF2-40B4-BE49-F238E27FC236}">
                <a16:creationId xmlns:a16="http://schemas.microsoft.com/office/drawing/2014/main" xmlns="" id="{657A6709-7EBC-4DA7-9713-95903AC7D50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88558" y="3624743"/>
            <a:ext cx="1152993" cy="132022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人工知能・AIのイラスト">
            <a:extLst>
              <a:ext uri="{FF2B5EF4-FFF2-40B4-BE49-F238E27FC236}">
                <a16:creationId xmlns:a16="http://schemas.microsoft.com/office/drawing/2014/main" xmlns="" id="{AEE0E67B-EA68-4561-9333-AB535E418B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49585" y="3961415"/>
            <a:ext cx="731531" cy="638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319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descr="タイムライン が含まれている画像&#10;&#10;自動的に生成された説明">
            <a:extLst>
              <a:ext uri="{FF2B5EF4-FFF2-40B4-BE49-F238E27FC236}">
                <a16:creationId xmlns:a16="http://schemas.microsoft.com/office/drawing/2014/main" xmlns="" id="{913C818F-0D98-4593-9C78-E487A7551DE6}"/>
              </a:ext>
            </a:extLst>
          </p:cNvPr>
          <p:cNvPicPr>
            <a:picLocks noGrp="1" noChangeAspect="1"/>
          </p:cNvPicPr>
          <p:nvPr>
            <p:ph idx="1"/>
          </p:nvPr>
        </p:nvPicPr>
        <p:blipFill>
          <a:blip r:embed="rId3"/>
          <a:stretch>
            <a:fillRect/>
          </a:stretch>
        </p:blipFill>
        <p:spPr>
          <a:xfrm>
            <a:off x="341313" y="810463"/>
            <a:ext cx="8429625" cy="5422812"/>
          </a:xfrm>
        </p:spPr>
      </p:pic>
      <p:sp>
        <p:nvSpPr>
          <p:cNvPr id="3" name="タイトル 2">
            <a:extLst>
              <a:ext uri="{FF2B5EF4-FFF2-40B4-BE49-F238E27FC236}">
                <a16:creationId xmlns:a16="http://schemas.microsoft.com/office/drawing/2014/main" xmlns="" id="{AFF34EF7-D1B6-4426-AE64-7DF81DDED668}"/>
              </a:ext>
            </a:extLst>
          </p:cNvPr>
          <p:cNvSpPr>
            <a:spLocks noGrp="1"/>
          </p:cNvSpPr>
          <p:nvPr>
            <p:ph type="ctrTitle"/>
          </p:nvPr>
        </p:nvSpPr>
        <p:spPr/>
        <p:txBody>
          <a:bodyPr/>
          <a:lstStyle/>
          <a:p>
            <a:r>
              <a:rPr lang="ja-JP" altLang="en-US" dirty="0"/>
              <a:t>シンギュラリティ</a:t>
            </a:r>
            <a:endParaRPr kumimoji="1" lang="ja-JP" altLang="en-US" dirty="0"/>
          </a:p>
        </p:txBody>
      </p:sp>
    </p:spTree>
    <p:extLst>
      <p:ext uri="{BB962C8B-B14F-4D97-AF65-F5344CB8AC3E}">
        <p14:creationId xmlns:p14="http://schemas.microsoft.com/office/powerpoint/2010/main" val="31302130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BD78BA4D-DDB3-43EE-910A-71762B1281B9}"/>
              </a:ext>
            </a:extLst>
          </p:cNvPr>
          <p:cNvSpPr>
            <a:spLocks noGrp="1"/>
          </p:cNvSpPr>
          <p:nvPr>
            <p:ph type="ctrTitle"/>
          </p:nvPr>
        </p:nvSpPr>
        <p:spPr/>
        <p:txBody>
          <a:bodyPr/>
          <a:lstStyle/>
          <a:p>
            <a:r>
              <a:rPr kumimoji="1" lang="en-US" altLang="ja-JP" dirty="0"/>
              <a:t>AI</a:t>
            </a:r>
            <a:r>
              <a:rPr kumimoji="1" lang="ja-JP" altLang="en-US" dirty="0"/>
              <a:t>に仕事がうばわれる？</a:t>
            </a:r>
          </a:p>
        </p:txBody>
      </p:sp>
      <p:pic>
        <p:nvPicPr>
          <p:cNvPr id="4" name="図 3">
            <a:extLst>
              <a:ext uri="{FF2B5EF4-FFF2-40B4-BE49-F238E27FC236}">
                <a16:creationId xmlns:a16="http://schemas.microsoft.com/office/drawing/2014/main" xmlns="" id="{76D19F88-6A8F-4159-840F-A166701BECF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9512" y="2130548"/>
            <a:ext cx="4238611" cy="4103466"/>
          </a:xfrm>
          <a:prstGeom prst="rect">
            <a:avLst/>
          </a:prstGeom>
        </p:spPr>
      </p:pic>
      <p:pic>
        <p:nvPicPr>
          <p:cNvPr id="5" name="図 4">
            <a:extLst>
              <a:ext uri="{FF2B5EF4-FFF2-40B4-BE49-F238E27FC236}">
                <a16:creationId xmlns:a16="http://schemas.microsoft.com/office/drawing/2014/main" xmlns="" id="{5EE2C873-F7B5-42B8-BBB5-47B670115BF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74803" y="2121585"/>
            <a:ext cx="4278715" cy="3966980"/>
          </a:xfrm>
          <a:prstGeom prst="rect">
            <a:avLst/>
          </a:prstGeom>
        </p:spPr>
      </p:pic>
      <p:sp>
        <p:nvSpPr>
          <p:cNvPr id="6" name="正方形/長方形 5">
            <a:extLst>
              <a:ext uri="{FF2B5EF4-FFF2-40B4-BE49-F238E27FC236}">
                <a16:creationId xmlns:a16="http://schemas.microsoft.com/office/drawing/2014/main" xmlns="" id="{D11DA517-1240-42D3-A1BD-732224111438}"/>
              </a:ext>
            </a:extLst>
          </p:cNvPr>
          <p:cNvSpPr/>
          <p:nvPr/>
        </p:nvSpPr>
        <p:spPr>
          <a:xfrm>
            <a:off x="89579" y="1733292"/>
            <a:ext cx="4482421" cy="276999"/>
          </a:xfrm>
          <a:prstGeom prst="rect">
            <a:avLst/>
          </a:prstGeom>
        </p:spPr>
        <p:txBody>
          <a:bodyPr wrap="square">
            <a:spAutoFit/>
          </a:bodyPr>
          <a:lstStyle/>
          <a:p>
            <a:pPr algn="ctr"/>
            <a:r>
              <a:rPr lang="ja-JP" altLang="en-US" sz="1200" b="1" dirty="0">
                <a:solidFill>
                  <a:srgbClr val="333333"/>
                </a:solidFill>
                <a:latin typeface="Meiryo" charset="-128"/>
                <a:ea typeface="Meiryo" charset="-128"/>
                <a:cs typeface="Meiryo" charset="-128"/>
              </a:rPr>
              <a:t>人工知能やロボット等による代替可能性が高い</a:t>
            </a:r>
            <a:r>
              <a:rPr lang="en-US" altLang="ja-JP" sz="1200" b="1" dirty="0">
                <a:solidFill>
                  <a:srgbClr val="333333"/>
                </a:solidFill>
                <a:latin typeface="Meiryo" charset="-128"/>
                <a:ea typeface="Meiryo" charset="-128"/>
                <a:cs typeface="Meiryo" charset="-128"/>
              </a:rPr>
              <a:t>100</a:t>
            </a:r>
            <a:r>
              <a:rPr lang="ja-JP" altLang="en-US" sz="1200" b="1" dirty="0">
                <a:solidFill>
                  <a:srgbClr val="333333"/>
                </a:solidFill>
                <a:latin typeface="Meiryo" charset="-128"/>
                <a:ea typeface="Meiryo" charset="-128"/>
                <a:cs typeface="Meiryo" charset="-128"/>
              </a:rPr>
              <a:t>種の職業</a:t>
            </a:r>
            <a:endParaRPr lang="ja-JP" altLang="en-US" sz="1200" b="1" i="0" dirty="0">
              <a:solidFill>
                <a:srgbClr val="333333"/>
              </a:solidFill>
              <a:effectLst/>
              <a:latin typeface="Meiryo" charset="-128"/>
              <a:ea typeface="Meiryo" charset="-128"/>
              <a:cs typeface="Meiryo" charset="-128"/>
            </a:endParaRPr>
          </a:p>
        </p:txBody>
      </p:sp>
      <p:sp>
        <p:nvSpPr>
          <p:cNvPr id="7" name="正方形/長方形 6">
            <a:extLst>
              <a:ext uri="{FF2B5EF4-FFF2-40B4-BE49-F238E27FC236}">
                <a16:creationId xmlns:a16="http://schemas.microsoft.com/office/drawing/2014/main" xmlns="" id="{B7BB98E1-88F5-4917-BF36-866BFAE750C8}"/>
              </a:ext>
            </a:extLst>
          </p:cNvPr>
          <p:cNvSpPr/>
          <p:nvPr/>
        </p:nvSpPr>
        <p:spPr>
          <a:xfrm>
            <a:off x="4576523" y="1739881"/>
            <a:ext cx="4476995" cy="276999"/>
          </a:xfrm>
          <a:prstGeom prst="rect">
            <a:avLst/>
          </a:prstGeom>
        </p:spPr>
        <p:txBody>
          <a:bodyPr wrap="square">
            <a:spAutoFit/>
          </a:bodyPr>
          <a:lstStyle/>
          <a:p>
            <a:pPr algn="ctr"/>
            <a:r>
              <a:rPr lang="ja-JP" altLang="en-US" sz="1200" b="1" dirty="0">
                <a:solidFill>
                  <a:srgbClr val="333333"/>
                </a:solidFill>
                <a:latin typeface="メイリオ" charset="-128"/>
              </a:rPr>
              <a:t>人工知能やロボット等に</a:t>
            </a:r>
            <a:r>
              <a:rPr lang="ja-JP" altLang="en-US" sz="1200" b="1" dirty="0">
                <a:solidFill>
                  <a:srgbClr val="333333"/>
                </a:solidFill>
                <a:latin typeface="Meiryo" charset="-128"/>
                <a:ea typeface="Meiryo" charset="-128"/>
                <a:cs typeface="Meiryo" charset="-128"/>
              </a:rPr>
              <a:t>よる</a:t>
            </a:r>
            <a:r>
              <a:rPr lang="ja-JP" altLang="en-US" sz="1200" b="1" dirty="0">
                <a:solidFill>
                  <a:srgbClr val="333333"/>
                </a:solidFill>
                <a:latin typeface="メイリオ" charset="-128"/>
              </a:rPr>
              <a:t>代替可能性が低い</a:t>
            </a:r>
            <a:r>
              <a:rPr lang="en-US" altLang="ja-JP" sz="1200" b="1" dirty="0">
                <a:solidFill>
                  <a:srgbClr val="333333"/>
                </a:solidFill>
                <a:latin typeface="メイリオ" charset="-128"/>
              </a:rPr>
              <a:t>100</a:t>
            </a:r>
            <a:r>
              <a:rPr lang="ja-JP" altLang="en-US" sz="1200" b="1" dirty="0">
                <a:solidFill>
                  <a:srgbClr val="333333"/>
                </a:solidFill>
                <a:latin typeface="メイリオ" charset="-128"/>
              </a:rPr>
              <a:t>種の職業</a:t>
            </a:r>
            <a:endParaRPr lang="ja-JP" altLang="en-US" sz="1200" b="1" i="0" dirty="0">
              <a:solidFill>
                <a:srgbClr val="333333"/>
              </a:solidFill>
              <a:effectLst/>
              <a:latin typeface="メイリオ" charset="-128"/>
            </a:endParaRPr>
          </a:p>
        </p:txBody>
      </p:sp>
      <p:grpSp>
        <p:nvGrpSpPr>
          <p:cNvPr id="8" name="図形グループ 8">
            <a:extLst>
              <a:ext uri="{FF2B5EF4-FFF2-40B4-BE49-F238E27FC236}">
                <a16:creationId xmlns:a16="http://schemas.microsoft.com/office/drawing/2014/main" xmlns="" id="{F2404699-2117-4AD4-AF32-45213F32C9E5}"/>
              </a:ext>
            </a:extLst>
          </p:cNvPr>
          <p:cNvGrpSpPr/>
          <p:nvPr/>
        </p:nvGrpSpPr>
        <p:grpSpPr>
          <a:xfrm>
            <a:off x="203672" y="912952"/>
            <a:ext cx="300621" cy="590586"/>
            <a:chOff x="1946324" y="4125162"/>
            <a:chExt cx="969964" cy="2007872"/>
          </a:xfrm>
        </p:grpSpPr>
        <p:sp>
          <p:nvSpPr>
            <p:cNvPr id="9" name="円/楕円 9">
              <a:extLst>
                <a:ext uri="{FF2B5EF4-FFF2-40B4-BE49-F238E27FC236}">
                  <a16:creationId xmlns:a16="http://schemas.microsoft.com/office/drawing/2014/main" xmlns="" id="{AE245E71-1AF2-453C-94C3-EC9C66C46A8B}"/>
                </a:ext>
              </a:extLst>
            </p:cNvPr>
            <p:cNvSpPr/>
            <p:nvPr/>
          </p:nvSpPr>
          <p:spPr>
            <a:xfrm>
              <a:off x="1946324" y="4125162"/>
              <a:ext cx="969962" cy="920750"/>
            </a:xfrm>
            <a:prstGeom prst="ellipse">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0" name="フローチャート: 論理積ゲート 9">
              <a:extLst>
                <a:ext uri="{FF2B5EF4-FFF2-40B4-BE49-F238E27FC236}">
                  <a16:creationId xmlns:a16="http://schemas.microsoft.com/office/drawing/2014/main" xmlns="" id="{DA3E6F7F-C6F5-4CFB-84DB-33AD2AC50E9B}"/>
                </a:ext>
              </a:extLst>
            </p:cNvPr>
            <p:cNvSpPr/>
            <p:nvPr/>
          </p:nvSpPr>
          <p:spPr>
            <a:xfrm rot="16200000">
              <a:off x="1887746" y="5104491"/>
              <a:ext cx="1087122" cy="969963"/>
            </a:xfrm>
            <a:prstGeom prst="flowChartDelay">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grpSp>
      <p:grpSp>
        <p:nvGrpSpPr>
          <p:cNvPr id="11" name="図形グループ 11">
            <a:extLst>
              <a:ext uri="{FF2B5EF4-FFF2-40B4-BE49-F238E27FC236}">
                <a16:creationId xmlns:a16="http://schemas.microsoft.com/office/drawing/2014/main" xmlns="" id="{2CC5F0CC-A15E-4A4F-8285-EA7123465D2E}"/>
              </a:ext>
            </a:extLst>
          </p:cNvPr>
          <p:cNvGrpSpPr/>
          <p:nvPr/>
        </p:nvGrpSpPr>
        <p:grpSpPr>
          <a:xfrm>
            <a:off x="4774803" y="912952"/>
            <a:ext cx="300621" cy="590586"/>
            <a:chOff x="1946324" y="4125162"/>
            <a:chExt cx="969964" cy="2007872"/>
          </a:xfrm>
        </p:grpSpPr>
        <p:sp>
          <p:nvSpPr>
            <p:cNvPr id="12" name="円/楕円 12">
              <a:extLst>
                <a:ext uri="{FF2B5EF4-FFF2-40B4-BE49-F238E27FC236}">
                  <a16:creationId xmlns:a16="http://schemas.microsoft.com/office/drawing/2014/main" xmlns="" id="{F5638302-8914-456D-9E3D-1CBB068252DC}"/>
                </a:ext>
              </a:extLst>
            </p:cNvPr>
            <p:cNvSpPr/>
            <p:nvPr/>
          </p:nvSpPr>
          <p:spPr>
            <a:xfrm>
              <a:off x="1946324" y="4125162"/>
              <a:ext cx="969962" cy="920750"/>
            </a:xfrm>
            <a:prstGeom prst="ellipse">
              <a:avLst/>
            </a:prstGeom>
            <a:solidFill>
              <a:srgbClr val="00B0F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3" name="フローチャート: 論理積ゲート 12">
              <a:extLst>
                <a:ext uri="{FF2B5EF4-FFF2-40B4-BE49-F238E27FC236}">
                  <a16:creationId xmlns:a16="http://schemas.microsoft.com/office/drawing/2014/main" xmlns="" id="{DDF94E8F-98ED-43A5-8E3D-17957B729614}"/>
                </a:ext>
              </a:extLst>
            </p:cNvPr>
            <p:cNvSpPr/>
            <p:nvPr/>
          </p:nvSpPr>
          <p:spPr>
            <a:xfrm rot="16200000">
              <a:off x="1887746" y="5104491"/>
              <a:ext cx="1087122" cy="969963"/>
            </a:xfrm>
            <a:prstGeom prst="flowChartDelay">
              <a:avLst/>
            </a:prstGeom>
            <a:solidFill>
              <a:srgbClr val="0070C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grpSp>
      <p:sp>
        <p:nvSpPr>
          <p:cNvPr id="14" name="テキスト ボックス 13">
            <a:extLst>
              <a:ext uri="{FF2B5EF4-FFF2-40B4-BE49-F238E27FC236}">
                <a16:creationId xmlns:a16="http://schemas.microsoft.com/office/drawing/2014/main" xmlns="" id="{4A0743F5-9F89-4D1B-B2F4-605957AB2956}"/>
              </a:ext>
            </a:extLst>
          </p:cNvPr>
          <p:cNvSpPr txBox="1"/>
          <p:nvPr/>
        </p:nvSpPr>
        <p:spPr>
          <a:xfrm>
            <a:off x="5075423" y="1072126"/>
            <a:ext cx="4031873" cy="461665"/>
          </a:xfrm>
          <a:prstGeom prst="rect">
            <a:avLst/>
          </a:prstGeom>
          <a:noFill/>
        </p:spPr>
        <p:txBody>
          <a:bodyPr wrap="none" rtlCol="0">
            <a:spAutoFit/>
          </a:bodyPr>
          <a:lstStyle/>
          <a:p>
            <a:r>
              <a:rPr lang="ja-JP" altLang="en-US" sz="1200" dirty="0">
                <a:solidFill>
                  <a:srgbClr val="0070C0"/>
                </a:solidFill>
                <a:latin typeface="Meiryo" charset="-128"/>
                <a:ea typeface="Meiryo" charset="-128"/>
                <a:cs typeface="Meiryo" charset="-128"/>
              </a:rPr>
              <a:t>感性、協調性、創造性、好奇心、問題発見力など</a:t>
            </a:r>
            <a:endParaRPr lang="en-US" altLang="ja-JP" sz="1200" dirty="0">
              <a:solidFill>
                <a:srgbClr val="0070C0"/>
              </a:solidFill>
              <a:latin typeface="Meiryo" charset="-128"/>
              <a:ea typeface="Meiryo" charset="-128"/>
              <a:cs typeface="Meiryo" charset="-128"/>
            </a:endParaRPr>
          </a:p>
          <a:p>
            <a:r>
              <a:rPr lang="ja-JP" altLang="en-US" sz="1200" dirty="0">
                <a:solidFill>
                  <a:srgbClr val="0070C0"/>
                </a:solidFill>
                <a:latin typeface="Meiryo" charset="-128"/>
                <a:ea typeface="Meiryo" charset="-128"/>
                <a:cs typeface="Meiryo" charset="-128"/>
              </a:rPr>
              <a:t>非定型的で、機械を何にどう使うかを決められる能力</a:t>
            </a:r>
            <a:endParaRPr kumimoji="1" lang="ja-JP" altLang="en-US" sz="1200" dirty="0">
              <a:solidFill>
                <a:srgbClr val="0070C0"/>
              </a:solidFill>
              <a:latin typeface="Meiryo" charset="-128"/>
              <a:ea typeface="Meiryo" charset="-128"/>
              <a:cs typeface="Meiryo" charset="-128"/>
            </a:endParaRPr>
          </a:p>
        </p:txBody>
      </p:sp>
      <p:sp>
        <p:nvSpPr>
          <p:cNvPr id="15" name="テキスト ボックス 14">
            <a:extLst>
              <a:ext uri="{FF2B5EF4-FFF2-40B4-BE49-F238E27FC236}">
                <a16:creationId xmlns:a16="http://schemas.microsoft.com/office/drawing/2014/main" xmlns="" id="{04BD2CE4-B400-4EFF-AFC2-94B2570F6A2F}"/>
              </a:ext>
            </a:extLst>
          </p:cNvPr>
          <p:cNvSpPr txBox="1"/>
          <p:nvPr/>
        </p:nvSpPr>
        <p:spPr>
          <a:xfrm>
            <a:off x="578941" y="1070354"/>
            <a:ext cx="3993059" cy="461665"/>
          </a:xfrm>
          <a:prstGeom prst="rect">
            <a:avLst/>
          </a:prstGeom>
          <a:noFill/>
        </p:spPr>
        <p:txBody>
          <a:bodyPr wrap="square" rtlCol="0">
            <a:spAutoFit/>
          </a:bodyPr>
          <a:lstStyle/>
          <a:p>
            <a:r>
              <a:rPr lang="ja-JP" altLang="en-US" sz="1200" dirty="0">
                <a:latin typeface="Meiryo" charset="-128"/>
                <a:ea typeface="Meiryo" charset="-128"/>
                <a:cs typeface="Meiryo" charset="-128"/>
              </a:rPr>
              <a:t>技能や経験の蓄積に依存し、パターン化しやすく</a:t>
            </a:r>
            <a:endParaRPr lang="en-US" altLang="ja-JP" sz="1200" dirty="0">
              <a:latin typeface="Meiryo" charset="-128"/>
              <a:ea typeface="Meiryo" charset="-128"/>
              <a:cs typeface="Meiryo" charset="-128"/>
            </a:endParaRPr>
          </a:p>
          <a:p>
            <a:r>
              <a:rPr lang="ja-JP" altLang="en-US" sz="1200" dirty="0">
                <a:latin typeface="Meiryo" charset="-128"/>
                <a:ea typeface="Meiryo" charset="-128"/>
                <a:cs typeface="Meiryo" charset="-128"/>
              </a:rPr>
              <a:t>定型的で、特定の領域を越えない能力</a:t>
            </a:r>
            <a:endParaRPr kumimoji="1" lang="ja-JP" altLang="en-US" sz="1200" dirty="0">
              <a:latin typeface="Meiryo" charset="-128"/>
              <a:ea typeface="Meiryo" charset="-128"/>
              <a:cs typeface="Meiryo" charset="-128"/>
            </a:endParaRPr>
          </a:p>
        </p:txBody>
      </p:sp>
    </p:spTree>
    <p:extLst>
      <p:ext uri="{BB962C8B-B14F-4D97-AF65-F5344CB8AC3E}">
        <p14:creationId xmlns:p14="http://schemas.microsoft.com/office/powerpoint/2010/main" val="25290817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62659"/>
            <a:ext cx="7598238" cy="627063"/>
          </a:xfrm>
        </p:spPr>
        <p:txBody>
          <a:bodyPr/>
          <a:lstStyle/>
          <a:p>
            <a:r>
              <a:rPr kumimoji="1" lang="ja-JP" altLang="en-US" sz="3200" dirty="0">
                <a:solidFill>
                  <a:schemeClr val="tx2"/>
                </a:solidFill>
              </a:rPr>
              <a:t>機械学習</a:t>
            </a:r>
          </a:p>
        </p:txBody>
      </p:sp>
      <p:sp>
        <p:nvSpPr>
          <p:cNvPr id="7" name="テキスト プレースホルダー 6"/>
          <p:cNvSpPr>
            <a:spLocks noGrp="1"/>
          </p:cNvSpPr>
          <p:nvPr>
            <p:ph type="body" sz="quarter" idx="11"/>
          </p:nvPr>
        </p:nvSpPr>
        <p:spPr/>
        <p:txBody>
          <a:bodyPr/>
          <a:lstStyle/>
          <a:p>
            <a:r>
              <a:rPr lang="ja-JP" altLang="en-US" dirty="0">
                <a:solidFill>
                  <a:schemeClr val="tx2"/>
                </a:solidFill>
              </a:rPr>
              <a:t>２</a:t>
            </a:r>
            <a:endParaRPr kumimoji="1" lang="ja-JP" altLang="en-US" dirty="0">
              <a:solidFill>
                <a:schemeClr val="tx2"/>
              </a:solidFill>
            </a:endParaRPr>
          </a:p>
        </p:txBody>
      </p:sp>
    </p:spTree>
    <p:extLst>
      <p:ext uri="{BB962C8B-B14F-4D97-AF65-F5344CB8AC3E}">
        <p14:creationId xmlns:p14="http://schemas.microsoft.com/office/powerpoint/2010/main" val="57982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6C237D61-BD31-415F-8CD3-F15CE7F6B9E4}"/>
              </a:ext>
            </a:extLst>
          </p:cNvPr>
          <p:cNvSpPr>
            <a:spLocks noGrp="1"/>
          </p:cNvSpPr>
          <p:nvPr>
            <p:ph type="ctrTitle"/>
          </p:nvPr>
        </p:nvSpPr>
        <p:spPr>
          <a:xfrm>
            <a:off x="350370" y="131850"/>
            <a:ext cx="8429622" cy="809444"/>
          </a:xfrm>
        </p:spPr>
        <p:txBody>
          <a:bodyPr/>
          <a:lstStyle/>
          <a:p>
            <a:r>
              <a:rPr lang="en-US" altLang="ja-JP" sz="2400" b="1" i="0" dirty="0">
                <a:solidFill>
                  <a:srgbClr val="FFFFFF"/>
                </a:solidFill>
                <a:effectLst/>
                <a:latin typeface="+mj-lt"/>
              </a:rPr>
              <a:t>AI</a:t>
            </a:r>
            <a:r>
              <a:rPr lang="ja-JP" altLang="en-US" sz="2400" b="1" i="0" dirty="0">
                <a:solidFill>
                  <a:srgbClr val="FFFFFF"/>
                </a:solidFill>
                <a:effectLst/>
                <a:latin typeface="+mj-lt"/>
              </a:rPr>
              <a:t>、機械学習、ディープラーニングの違い、関係性</a:t>
            </a:r>
            <a:endParaRPr kumimoji="1" lang="ja-JP" altLang="en-US" sz="2400" dirty="0">
              <a:latin typeface="+mj-lt"/>
            </a:endParaRPr>
          </a:p>
        </p:txBody>
      </p:sp>
      <p:pic>
        <p:nvPicPr>
          <p:cNvPr id="11" name="図 10" descr="ダイアグラム&#10;&#10;自動的に生成された説明">
            <a:extLst>
              <a:ext uri="{FF2B5EF4-FFF2-40B4-BE49-F238E27FC236}">
                <a16:creationId xmlns:a16="http://schemas.microsoft.com/office/drawing/2014/main" xmlns="" id="{EDEADE1C-0686-42E6-B0EB-F123C480D881}"/>
              </a:ext>
            </a:extLst>
          </p:cNvPr>
          <p:cNvPicPr>
            <a:picLocks noChangeAspect="1"/>
          </p:cNvPicPr>
          <p:nvPr/>
        </p:nvPicPr>
        <p:blipFill rotWithShape="1">
          <a:blip r:embed="rId3"/>
          <a:srcRect b="5491"/>
          <a:stretch/>
        </p:blipFill>
        <p:spPr>
          <a:xfrm>
            <a:off x="-6819" y="659816"/>
            <a:ext cx="9144000" cy="5539278"/>
          </a:xfrm>
          <a:prstGeom prst="rect">
            <a:avLst/>
          </a:prstGeom>
        </p:spPr>
      </p:pic>
    </p:spTree>
    <p:extLst>
      <p:ext uri="{BB962C8B-B14F-4D97-AF65-F5344CB8AC3E}">
        <p14:creationId xmlns:p14="http://schemas.microsoft.com/office/powerpoint/2010/main" val="3537436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EA2931F1-1A1F-40B3-978B-594CA422B4B0}"/>
              </a:ext>
            </a:extLst>
          </p:cNvPr>
          <p:cNvSpPr>
            <a:spLocks noGrp="1"/>
          </p:cNvSpPr>
          <p:nvPr>
            <p:ph type="ctrTitle"/>
          </p:nvPr>
        </p:nvSpPr>
        <p:spPr/>
        <p:txBody>
          <a:bodyPr/>
          <a:lstStyle/>
          <a:p>
            <a:r>
              <a:rPr kumimoji="1" lang="ja-JP" altLang="en-US" dirty="0"/>
              <a:t>従来のルールベースと機械学習の違い</a:t>
            </a:r>
          </a:p>
        </p:txBody>
      </p:sp>
      <p:sp>
        <p:nvSpPr>
          <p:cNvPr id="4" name="正方形/長方形 3">
            <a:extLst>
              <a:ext uri="{FF2B5EF4-FFF2-40B4-BE49-F238E27FC236}">
                <a16:creationId xmlns:a16="http://schemas.microsoft.com/office/drawing/2014/main" xmlns="" id="{7D2CF556-40CF-4824-B963-53BAE64CA7EF}"/>
              </a:ext>
            </a:extLst>
          </p:cNvPr>
          <p:cNvSpPr/>
          <p:nvPr/>
        </p:nvSpPr>
        <p:spPr>
          <a:xfrm>
            <a:off x="4957988" y="772118"/>
            <a:ext cx="3724503" cy="5825233"/>
          </a:xfrm>
          <a:prstGeom prst="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5" name="正方形/長方形 4">
            <a:extLst>
              <a:ext uri="{FF2B5EF4-FFF2-40B4-BE49-F238E27FC236}">
                <a16:creationId xmlns:a16="http://schemas.microsoft.com/office/drawing/2014/main" xmlns="" id="{67B2BFD4-9D01-4938-9274-238E11E0E884}"/>
              </a:ext>
            </a:extLst>
          </p:cNvPr>
          <p:cNvSpPr/>
          <p:nvPr/>
        </p:nvSpPr>
        <p:spPr>
          <a:xfrm>
            <a:off x="514931" y="772118"/>
            <a:ext cx="3724503" cy="5825233"/>
          </a:xfrm>
          <a:prstGeom prst="rect">
            <a:avLst/>
          </a:prstGeom>
          <a:solidFill>
            <a:srgbClr val="FFFED6"/>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grpSp>
        <p:nvGrpSpPr>
          <p:cNvPr id="6" name="図形グループ 31">
            <a:extLst>
              <a:ext uri="{FF2B5EF4-FFF2-40B4-BE49-F238E27FC236}">
                <a16:creationId xmlns:a16="http://schemas.microsoft.com/office/drawing/2014/main" xmlns="" id="{D0683FC4-2952-42DC-8787-0D1D9F45FE6A}"/>
              </a:ext>
            </a:extLst>
          </p:cNvPr>
          <p:cNvGrpSpPr/>
          <p:nvPr/>
        </p:nvGrpSpPr>
        <p:grpSpPr>
          <a:xfrm>
            <a:off x="1054423" y="2539009"/>
            <a:ext cx="907339" cy="1833509"/>
            <a:chOff x="1684118" y="2708920"/>
            <a:chExt cx="1375714" cy="2957396"/>
          </a:xfrm>
        </p:grpSpPr>
        <p:sp>
          <p:nvSpPr>
            <p:cNvPr id="7" name="円/楕円 32">
              <a:extLst>
                <a:ext uri="{FF2B5EF4-FFF2-40B4-BE49-F238E27FC236}">
                  <a16:creationId xmlns:a16="http://schemas.microsoft.com/office/drawing/2014/main" xmlns="" id="{8058C731-93CB-4942-BE9F-EE35B0E70E65}"/>
                </a:ext>
              </a:extLst>
            </p:cNvPr>
            <p:cNvSpPr/>
            <p:nvPr/>
          </p:nvSpPr>
          <p:spPr>
            <a:xfrm>
              <a:off x="1691680" y="2708920"/>
              <a:ext cx="1368152" cy="1368152"/>
            </a:xfrm>
            <a:prstGeom prst="ellipse">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8" name="フローチャート: 論理積ゲート 7">
              <a:extLst>
                <a:ext uri="{FF2B5EF4-FFF2-40B4-BE49-F238E27FC236}">
                  <a16:creationId xmlns:a16="http://schemas.microsoft.com/office/drawing/2014/main" xmlns="" id="{945E38A8-31E4-489C-B663-D43C93130DCD}"/>
                </a:ext>
              </a:extLst>
            </p:cNvPr>
            <p:cNvSpPr/>
            <p:nvPr/>
          </p:nvSpPr>
          <p:spPr>
            <a:xfrm rot="16200000">
              <a:off x="1576106" y="4190152"/>
              <a:ext cx="1584176" cy="1368152"/>
            </a:xfrm>
            <a:prstGeom prst="flowChartDelay">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grpSp>
      <p:grpSp>
        <p:nvGrpSpPr>
          <p:cNvPr id="9" name="図形グループ 38">
            <a:extLst>
              <a:ext uri="{FF2B5EF4-FFF2-40B4-BE49-F238E27FC236}">
                <a16:creationId xmlns:a16="http://schemas.microsoft.com/office/drawing/2014/main" xmlns="" id="{CBA589BA-B076-4749-A62B-0DEC9FF30358}"/>
              </a:ext>
            </a:extLst>
          </p:cNvPr>
          <p:cNvGrpSpPr/>
          <p:nvPr/>
        </p:nvGrpSpPr>
        <p:grpSpPr>
          <a:xfrm>
            <a:off x="2077668" y="2500311"/>
            <a:ext cx="1800201" cy="1944216"/>
            <a:chOff x="2667295" y="1059799"/>
            <a:chExt cx="681672" cy="722281"/>
          </a:xfrm>
        </p:grpSpPr>
        <p:sp>
          <p:nvSpPr>
            <p:cNvPr id="10" name="角丸四角形 39">
              <a:extLst>
                <a:ext uri="{FF2B5EF4-FFF2-40B4-BE49-F238E27FC236}">
                  <a16:creationId xmlns:a16="http://schemas.microsoft.com/office/drawing/2014/main" xmlns="" id="{2F0FF32B-3A03-401F-BC76-9F94B5C82BC4}"/>
                </a:ext>
              </a:extLst>
            </p:cNvPr>
            <p:cNvSpPr/>
            <p:nvPr/>
          </p:nvSpPr>
          <p:spPr>
            <a:xfrm>
              <a:off x="2699145" y="1129234"/>
              <a:ext cx="624522" cy="406400"/>
            </a:xfrm>
            <a:prstGeom prst="roundRect">
              <a:avLst>
                <a:gd name="adj" fmla="val 6877"/>
              </a:avLst>
            </a:prstGeom>
            <a:solidFill>
              <a:schemeClr val="bg1"/>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chemeClr val="bg1"/>
                </a:solidFill>
                <a:latin typeface="ＭＳ Ｐゴシック"/>
                <a:ea typeface="ＭＳ Ｐゴシック"/>
                <a:cs typeface="ＭＳ Ｐゴシック"/>
              </a:endParaRPr>
            </a:p>
          </p:txBody>
        </p:sp>
        <p:pic>
          <p:nvPicPr>
            <p:cNvPr id="11" name="図 10">
              <a:extLst>
                <a:ext uri="{FF2B5EF4-FFF2-40B4-BE49-F238E27FC236}">
                  <a16:creationId xmlns:a16="http://schemas.microsoft.com/office/drawing/2014/main" xmlns="" id="{36708F74-2961-4980-A4A9-1BA33FA67D5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667295" y="1059799"/>
              <a:ext cx="681672" cy="722281"/>
            </a:xfrm>
            <a:prstGeom prst="rect">
              <a:avLst/>
            </a:prstGeom>
          </p:spPr>
        </p:pic>
      </p:grpSp>
      <p:sp>
        <p:nvSpPr>
          <p:cNvPr id="12" name="上矢印 43">
            <a:extLst>
              <a:ext uri="{FF2B5EF4-FFF2-40B4-BE49-F238E27FC236}">
                <a16:creationId xmlns:a16="http://schemas.microsoft.com/office/drawing/2014/main" xmlns="" id="{1497470E-0E5D-4FFD-AFA1-644C4B72373B}"/>
              </a:ext>
            </a:extLst>
          </p:cNvPr>
          <p:cNvSpPr/>
          <p:nvPr/>
        </p:nvSpPr>
        <p:spPr>
          <a:xfrm rot="5400000">
            <a:off x="1835130" y="3222884"/>
            <a:ext cx="473006" cy="377015"/>
          </a:xfrm>
          <a:prstGeom prst="up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3" name="四角形吹き出し 22">
            <a:extLst>
              <a:ext uri="{FF2B5EF4-FFF2-40B4-BE49-F238E27FC236}">
                <a16:creationId xmlns:a16="http://schemas.microsoft.com/office/drawing/2014/main" xmlns="" id="{E380FB84-347A-47AA-AF2E-594A5650E488}"/>
              </a:ext>
            </a:extLst>
          </p:cNvPr>
          <p:cNvSpPr/>
          <p:nvPr/>
        </p:nvSpPr>
        <p:spPr>
          <a:xfrm>
            <a:off x="1054422" y="1492198"/>
            <a:ext cx="2775340" cy="833026"/>
          </a:xfrm>
          <a:prstGeom prst="wedgeRectCallout">
            <a:avLst>
              <a:gd name="adj1" fmla="val -37271"/>
              <a:gd name="adj2" fmla="val 90301"/>
            </a:avLst>
          </a:prstGeom>
          <a:solidFill>
            <a:srgbClr val="0070C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r>
              <a:rPr kumimoji="1" lang="ja-JP" altLang="en-US" dirty="0">
                <a:solidFill>
                  <a:srgbClr val="FFFFFF"/>
                </a:solidFill>
                <a:latin typeface="Meiryo" charset="-128"/>
                <a:ea typeface="Meiryo" charset="-128"/>
                <a:cs typeface="Meiryo" charset="-128"/>
              </a:rPr>
              <a:t>人間の体験や伝聞</a:t>
            </a:r>
            <a:r>
              <a:rPr kumimoji="1" lang="ja-JP" altLang="en-US">
                <a:solidFill>
                  <a:srgbClr val="FFFFFF"/>
                </a:solidFill>
                <a:latin typeface="Meiryo" charset="-128"/>
                <a:ea typeface="Meiryo" charset="-128"/>
                <a:cs typeface="Meiryo" charset="-128"/>
              </a:rPr>
              <a:t>によって得られた知識</a:t>
            </a:r>
            <a:endParaRPr kumimoji="1" lang="ja-JP" altLang="en-US" dirty="0">
              <a:solidFill>
                <a:srgbClr val="FFFFFF"/>
              </a:solidFill>
              <a:latin typeface="Meiryo" charset="-128"/>
              <a:ea typeface="Meiryo" charset="-128"/>
              <a:cs typeface="Meiryo" charset="-128"/>
            </a:endParaRPr>
          </a:p>
        </p:txBody>
      </p:sp>
      <p:sp>
        <p:nvSpPr>
          <p:cNvPr id="14" name="テキスト ボックス 13">
            <a:extLst>
              <a:ext uri="{FF2B5EF4-FFF2-40B4-BE49-F238E27FC236}">
                <a16:creationId xmlns:a16="http://schemas.microsoft.com/office/drawing/2014/main" xmlns="" id="{846F31C7-3EFE-4D08-AB90-3D3A74FE24A1}"/>
              </a:ext>
            </a:extLst>
          </p:cNvPr>
          <p:cNvSpPr txBox="1"/>
          <p:nvPr/>
        </p:nvSpPr>
        <p:spPr>
          <a:xfrm>
            <a:off x="2224378" y="2768221"/>
            <a:ext cx="1569660" cy="461665"/>
          </a:xfrm>
          <a:prstGeom prst="rect">
            <a:avLst/>
          </a:prstGeom>
          <a:noFill/>
        </p:spPr>
        <p:txBody>
          <a:bodyPr wrap="none" rtlCol="0">
            <a:spAutoFit/>
          </a:bodyPr>
          <a:lstStyle/>
          <a:p>
            <a:r>
              <a:rPr kumimoji="1" lang="ja-JP" altLang="en-US" sz="1200" dirty="0">
                <a:latin typeface="Meiryo" charset="-128"/>
                <a:ea typeface="Meiryo" charset="-128"/>
                <a:cs typeface="Meiryo" charset="-128"/>
              </a:rPr>
              <a:t>答えを出すための</a:t>
            </a:r>
            <a:endParaRPr kumimoji="1" lang="en-US" altLang="ja-JP" sz="1200" dirty="0">
              <a:latin typeface="Meiryo" charset="-128"/>
              <a:ea typeface="Meiryo" charset="-128"/>
              <a:cs typeface="Meiryo" charset="-128"/>
            </a:endParaRPr>
          </a:p>
          <a:p>
            <a:r>
              <a:rPr kumimoji="1" lang="ja-JP" altLang="en-US" sz="1200" dirty="0">
                <a:latin typeface="Meiryo" charset="-128"/>
                <a:ea typeface="Meiryo" charset="-128"/>
                <a:cs typeface="Meiryo" charset="-128"/>
              </a:rPr>
              <a:t>ルールを人間が記述</a:t>
            </a:r>
          </a:p>
        </p:txBody>
      </p:sp>
      <p:sp>
        <p:nvSpPr>
          <p:cNvPr id="15" name="テキスト ボックス 14">
            <a:extLst>
              <a:ext uri="{FF2B5EF4-FFF2-40B4-BE49-F238E27FC236}">
                <a16:creationId xmlns:a16="http://schemas.microsoft.com/office/drawing/2014/main" xmlns="" id="{56FE56E5-2A0C-45B3-A184-4C83E7317E39}"/>
              </a:ext>
            </a:extLst>
          </p:cNvPr>
          <p:cNvSpPr txBox="1"/>
          <p:nvPr/>
        </p:nvSpPr>
        <p:spPr>
          <a:xfrm>
            <a:off x="2260141" y="3257503"/>
            <a:ext cx="1435008" cy="307777"/>
          </a:xfrm>
          <a:prstGeom prst="rect">
            <a:avLst/>
          </a:prstGeom>
          <a:noFill/>
        </p:spPr>
        <p:txBody>
          <a:bodyPr wrap="none" rtlCol="0">
            <a:spAutoFit/>
          </a:bodyPr>
          <a:lstStyle/>
          <a:p>
            <a:r>
              <a:rPr kumimoji="1" lang="en-US" altLang="ja-JP" sz="1400" dirty="0"/>
              <a:t>If 〜</a:t>
            </a:r>
            <a:r>
              <a:rPr lang="en-US" altLang="ja-JP" sz="1400" dirty="0"/>
              <a:t> then </a:t>
            </a:r>
            <a:r>
              <a:rPr lang="en-US" altLang="ja-JP" sz="1400"/>
              <a:t>〜 else</a:t>
            </a:r>
            <a:endParaRPr kumimoji="1" lang="ja-JP" altLang="en-US" sz="1400" dirty="0"/>
          </a:p>
        </p:txBody>
      </p:sp>
      <p:sp>
        <p:nvSpPr>
          <p:cNvPr id="16" name="円柱 15">
            <a:extLst>
              <a:ext uri="{FF2B5EF4-FFF2-40B4-BE49-F238E27FC236}">
                <a16:creationId xmlns:a16="http://schemas.microsoft.com/office/drawing/2014/main" xmlns="" id="{32166A63-AADB-42A3-9137-19E05668C5A0}"/>
              </a:ext>
            </a:extLst>
          </p:cNvPr>
          <p:cNvSpPr/>
          <p:nvPr/>
        </p:nvSpPr>
        <p:spPr>
          <a:xfrm>
            <a:off x="5318028" y="1476662"/>
            <a:ext cx="2775341" cy="864097"/>
          </a:xfrm>
          <a:prstGeom prst="can">
            <a:avLst/>
          </a:prstGeom>
          <a:solidFill>
            <a:schemeClr val="accent3">
              <a:lumMod val="7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b="1" dirty="0">
                <a:solidFill>
                  <a:srgbClr val="FFFFFF"/>
                </a:solidFill>
                <a:latin typeface="Meiryo" charset="-128"/>
                <a:ea typeface="Meiryo" charset="-128"/>
                <a:cs typeface="Meiryo" charset="-128"/>
              </a:rPr>
              <a:t>データ</a:t>
            </a:r>
            <a:endParaRPr kumimoji="1" lang="en-US" altLang="ja-JP" sz="2000" b="1" dirty="0">
              <a:solidFill>
                <a:srgbClr val="FFFFFF"/>
              </a:solidFill>
              <a:latin typeface="Meiryo" charset="-128"/>
              <a:ea typeface="Meiryo" charset="-128"/>
              <a:cs typeface="Meiryo" charset="-128"/>
            </a:endParaRPr>
          </a:p>
          <a:p>
            <a:pPr algn="ctr"/>
            <a:r>
              <a:rPr lang="ja-JP" altLang="en-US" sz="900" dirty="0">
                <a:solidFill>
                  <a:srgbClr val="FFFFFF"/>
                </a:solidFill>
                <a:latin typeface="Meiryo" charset="-128"/>
                <a:ea typeface="Meiryo" charset="-128"/>
                <a:cs typeface="Meiryo" charset="-128"/>
              </a:rPr>
              <a:t>センサーや業務システム、</a:t>
            </a:r>
            <a:r>
              <a:rPr lang="en-US" altLang="ja-JP" sz="900" dirty="0">
                <a:solidFill>
                  <a:srgbClr val="FFFFFF"/>
                </a:solidFill>
                <a:latin typeface="Meiryo" charset="-128"/>
                <a:ea typeface="Meiryo" charset="-128"/>
                <a:cs typeface="Meiryo" charset="-128"/>
              </a:rPr>
              <a:t>Web</a:t>
            </a:r>
            <a:r>
              <a:rPr lang="ja-JP" altLang="en-US" sz="900" dirty="0">
                <a:solidFill>
                  <a:srgbClr val="FFFFFF"/>
                </a:solidFill>
                <a:latin typeface="Meiryo" charset="-128"/>
                <a:ea typeface="Meiryo" charset="-128"/>
                <a:cs typeface="Meiryo" charset="-128"/>
              </a:rPr>
              <a:t>サイトなどから</a:t>
            </a:r>
            <a:endParaRPr kumimoji="1" lang="ja-JP" altLang="en-US" sz="900" dirty="0">
              <a:solidFill>
                <a:srgbClr val="FFFFFF"/>
              </a:solidFill>
              <a:latin typeface="Meiryo" charset="-128"/>
              <a:ea typeface="Meiryo" charset="-128"/>
              <a:cs typeface="Meiryo" charset="-128"/>
            </a:endParaRPr>
          </a:p>
        </p:txBody>
      </p:sp>
      <p:sp>
        <p:nvSpPr>
          <p:cNvPr id="17" name="正方形/長方形 16">
            <a:extLst>
              <a:ext uri="{FF2B5EF4-FFF2-40B4-BE49-F238E27FC236}">
                <a16:creationId xmlns:a16="http://schemas.microsoft.com/office/drawing/2014/main" xmlns="" id="{67140742-F08E-4596-9078-3A78A85EA70A}"/>
              </a:ext>
            </a:extLst>
          </p:cNvPr>
          <p:cNvSpPr/>
          <p:nvPr/>
        </p:nvSpPr>
        <p:spPr>
          <a:xfrm>
            <a:off x="5317356" y="2541440"/>
            <a:ext cx="2776014" cy="1819722"/>
          </a:xfrm>
          <a:prstGeom prst="rect">
            <a:avLst/>
          </a:prstGeom>
          <a:solidFill>
            <a:srgbClr val="00B050"/>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18" name="テキスト ボックス 17">
            <a:extLst>
              <a:ext uri="{FF2B5EF4-FFF2-40B4-BE49-F238E27FC236}">
                <a16:creationId xmlns:a16="http://schemas.microsoft.com/office/drawing/2014/main" xmlns="" id="{EA514B4B-7A11-4056-B4DD-DC99DBFA66DB}"/>
              </a:ext>
            </a:extLst>
          </p:cNvPr>
          <p:cNvSpPr txBox="1"/>
          <p:nvPr/>
        </p:nvSpPr>
        <p:spPr>
          <a:xfrm>
            <a:off x="5843588" y="2663951"/>
            <a:ext cx="1723549" cy="400110"/>
          </a:xfrm>
          <a:prstGeom prst="rect">
            <a:avLst/>
          </a:prstGeom>
          <a:noFill/>
        </p:spPr>
        <p:txBody>
          <a:bodyPr wrap="none" rtlCol="0">
            <a:spAutoFit/>
          </a:bodyPr>
          <a:lstStyle/>
          <a:p>
            <a:r>
              <a:rPr lang="ja-JP" altLang="en-US" sz="2000" b="1">
                <a:solidFill>
                  <a:schemeClr val="bg1"/>
                </a:solidFill>
                <a:latin typeface="Meiryo" charset="-128"/>
                <a:ea typeface="Meiryo" charset="-128"/>
                <a:cs typeface="Meiryo" charset="-128"/>
              </a:rPr>
              <a:t>アルゴリズム</a:t>
            </a:r>
            <a:endParaRPr kumimoji="1" lang="ja-JP" altLang="en-US" sz="2000" b="1" dirty="0">
              <a:solidFill>
                <a:schemeClr val="bg1"/>
              </a:solidFill>
              <a:latin typeface="Meiryo" charset="-128"/>
              <a:ea typeface="Meiryo" charset="-128"/>
              <a:cs typeface="Meiryo" charset="-128"/>
            </a:endParaRPr>
          </a:p>
        </p:txBody>
      </p:sp>
      <p:grpSp>
        <p:nvGrpSpPr>
          <p:cNvPr id="19" name="図形グループ 71">
            <a:extLst>
              <a:ext uri="{FF2B5EF4-FFF2-40B4-BE49-F238E27FC236}">
                <a16:creationId xmlns:a16="http://schemas.microsoft.com/office/drawing/2014/main" xmlns="" id="{58A5630E-4176-4FF7-A4CB-D217A113D5CE}"/>
              </a:ext>
            </a:extLst>
          </p:cNvPr>
          <p:cNvGrpSpPr/>
          <p:nvPr/>
        </p:nvGrpSpPr>
        <p:grpSpPr>
          <a:xfrm>
            <a:off x="7249637" y="3657591"/>
            <a:ext cx="317500" cy="157483"/>
            <a:chOff x="6769100" y="1390650"/>
            <a:chExt cx="317500" cy="157483"/>
          </a:xfrm>
        </p:grpSpPr>
        <p:sp>
          <p:nvSpPr>
            <p:cNvPr id="20" name="正方形/長方形 19">
              <a:extLst>
                <a:ext uri="{FF2B5EF4-FFF2-40B4-BE49-F238E27FC236}">
                  <a16:creationId xmlns:a16="http://schemas.microsoft.com/office/drawing/2014/main" xmlns="" id="{2BBF4915-8B13-4F05-9A88-B772817DD12F}"/>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1" name="円/楕円 73">
              <a:extLst>
                <a:ext uri="{FF2B5EF4-FFF2-40B4-BE49-F238E27FC236}">
                  <a16:creationId xmlns:a16="http://schemas.microsoft.com/office/drawing/2014/main" xmlns="" id="{43445C27-E9B3-4322-BAC3-99164A3DF81C}"/>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22" name="直線コネクタ 21">
              <a:extLst>
                <a:ext uri="{FF2B5EF4-FFF2-40B4-BE49-F238E27FC236}">
                  <a16:creationId xmlns:a16="http://schemas.microsoft.com/office/drawing/2014/main" xmlns="" id="{A1166C0D-F662-4281-896B-EFEE75F5A430}"/>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23" name="図形グループ 75">
            <a:extLst>
              <a:ext uri="{FF2B5EF4-FFF2-40B4-BE49-F238E27FC236}">
                <a16:creationId xmlns:a16="http://schemas.microsoft.com/office/drawing/2014/main" xmlns="" id="{AA63EB4F-D9E0-4470-8405-E2A80612E5F9}"/>
              </a:ext>
            </a:extLst>
          </p:cNvPr>
          <p:cNvGrpSpPr/>
          <p:nvPr/>
        </p:nvGrpSpPr>
        <p:grpSpPr>
          <a:xfrm>
            <a:off x="7249637" y="3851053"/>
            <a:ext cx="317500" cy="157483"/>
            <a:chOff x="6769100" y="1390650"/>
            <a:chExt cx="317500" cy="157483"/>
          </a:xfrm>
        </p:grpSpPr>
        <p:sp>
          <p:nvSpPr>
            <p:cNvPr id="24" name="正方形/長方形 23">
              <a:extLst>
                <a:ext uri="{FF2B5EF4-FFF2-40B4-BE49-F238E27FC236}">
                  <a16:creationId xmlns:a16="http://schemas.microsoft.com/office/drawing/2014/main" xmlns="" id="{15E7D8AE-71AB-4012-B0E4-2E9A1AC58629}"/>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5" name="円/楕円 77">
              <a:extLst>
                <a:ext uri="{FF2B5EF4-FFF2-40B4-BE49-F238E27FC236}">
                  <a16:creationId xmlns:a16="http://schemas.microsoft.com/office/drawing/2014/main" xmlns="" id="{FEBADD41-13E7-4070-9EA4-58C0611A7AF5}"/>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26" name="直線コネクタ 25">
              <a:extLst>
                <a:ext uri="{FF2B5EF4-FFF2-40B4-BE49-F238E27FC236}">
                  <a16:creationId xmlns:a16="http://schemas.microsoft.com/office/drawing/2014/main" xmlns="" id="{C0E8F671-09E5-4805-95D9-6794E6F7A09E}"/>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27" name="図形グループ 79">
            <a:extLst>
              <a:ext uri="{FF2B5EF4-FFF2-40B4-BE49-F238E27FC236}">
                <a16:creationId xmlns:a16="http://schemas.microsoft.com/office/drawing/2014/main" xmlns="" id="{26C3CD6B-D720-4D12-9214-4DE497073128}"/>
              </a:ext>
            </a:extLst>
          </p:cNvPr>
          <p:cNvGrpSpPr/>
          <p:nvPr/>
        </p:nvGrpSpPr>
        <p:grpSpPr>
          <a:xfrm>
            <a:off x="7249637" y="4032646"/>
            <a:ext cx="317500" cy="157483"/>
            <a:chOff x="6769100" y="1390650"/>
            <a:chExt cx="317500" cy="157483"/>
          </a:xfrm>
        </p:grpSpPr>
        <p:sp>
          <p:nvSpPr>
            <p:cNvPr id="28" name="正方形/長方形 27">
              <a:extLst>
                <a:ext uri="{FF2B5EF4-FFF2-40B4-BE49-F238E27FC236}">
                  <a16:creationId xmlns:a16="http://schemas.microsoft.com/office/drawing/2014/main" xmlns="" id="{494858AD-41AD-4855-A25D-B82E52C82EAA}"/>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29" name="円/楕円 81">
              <a:extLst>
                <a:ext uri="{FF2B5EF4-FFF2-40B4-BE49-F238E27FC236}">
                  <a16:creationId xmlns:a16="http://schemas.microsoft.com/office/drawing/2014/main" xmlns="" id="{3BBB14AC-B9EB-4AC7-ACE5-EBC6D86BD49C}"/>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30" name="直線コネクタ 29">
              <a:extLst>
                <a:ext uri="{FF2B5EF4-FFF2-40B4-BE49-F238E27FC236}">
                  <a16:creationId xmlns:a16="http://schemas.microsoft.com/office/drawing/2014/main" xmlns="" id="{A5BE5C60-B0FD-4241-A3FF-6994BD7261A4}"/>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31" name="図形グループ 91">
            <a:extLst>
              <a:ext uri="{FF2B5EF4-FFF2-40B4-BE49-F238E27FC236}">
                <a16:creationId xmlns:a16="http://schemas.microsoft.com/office/drawing/2014/main" xmlns="" id="{9E4245A4-272C-4A84-BE4C-AC487665A772}"/>
              </a:ext>
            </a:extLst>
          </p:cNvPr>
          <p:cNvGrpSpPr/>
          <p:nvPr/>
        </p:nvGrpSpPr>
        <p:grpSpPr>
          <a:xfrm>
            <a:off x="7624287" y="3660132"/>
            <a:ext cx="317500" cy="157483"/>
            <a:chOff x="6769100" y="1390650"/>
            <a:chExt cx="317500" cy="157483"/>
          </a:xfrm>
        </p:grpSpPr>
        <p:sp>
          <p:nvSpPr>
            <p:cNvPr id="32" name="正方形/長方形 31">
              <a:extLst>
                <a:ext uri="{FF2B5EF4-FFF2-40B4-BE49-F238E27FC236}">
                  <a16:creationId xmlns:a16="http://schemas.microsoft.com/office/drawing/2014/main" xmlns="" id="{261F6FC9-DE0D-4B76-B879-E29CB0DFED35}"/>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3" name="円/楕円 93">
              <a:extLst>
                <a:ext uri="{FF2B5EF4-FFF2-40B4-BE49-F238E27FC236}">
                  <a16:creationId xmlns:a16="http://schemas.microsoft.com/office/drawing/2014/main" xmlns="" id="{84DE8A56-7B3F-42D2-94F2-958B44A63896}"/>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34" name="直線コネクタ 33">
              <a:extLst>
                <a:ext uri="{FF2B5EF4-FFF2-40B4-BE49-F238E27FC236}">
                  <a16:creationId xmlns:a16="http://schemas.microsoft.com/office/drawing/2014/main" xmlns="" id="{8B187026-D4AA-4DE9-9505-C25FFBD23428}"/>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35" name="図形グループ 95">
            <a:extLst>
              <a:ext uri="{FF2B5EF4-FFF2-40B4-BE49-F238E27FC236}">
                <a16:creationId xmlns:a16="http://schemas.microsoft.com/office/drawing/2014/main" xmlns="" id="{3182CD1D-4AE2-40A3-BE34-3AA565C0706E}"/>
              </a:ext>
            </a:extLst>
          </p:cNvPr>
          <p:cNvGrpSpPr/>
          <p:nvPr/>
        </p:nvGrpSpPr>
        <p:grpSpPr>
          <a:xfrm>
            <a:off x="7624287" y="3853594"/>
            <a:ext cx="317500" cy="157483"/>
            <a:chOff x="6769100" y="1390650"/>
            <a:chExt cx="317500" cy="157483"/>
          </a:xfrm>
        </p:grpSpPr>
        <p:sp>
          <p:nvSpPr>
            <p:cNvPr id="36" name="正方形/長方形 35">
              <a:extLst>
                <a:ext uri="{FF2B5EF4-FFF2-40B4-BE49-F238E27FC236}">
                  <a16:creationId xmlns:a16="http://schemas.microsoft.com/office/drawing/2014/main" xmlns="" id="{693A71FD-13D6-4890-8C2B-324AD3120927}"/>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37" name="円/楕円 97">
              <a:extLst>
                <a:ext uri="{FF2B5EF4-FFF2-40B4-BE49-F238E27FC236}">
                  <a16:creationId xmlns:a16="http://schemas.microsoft.com/office/drawing/2014/main" xmlns="" id="{3235EBCC-4E62-4987-98DA-6F62F2798FAA}"/>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38" name="直線コネクタ 37">
              <a:extLst>
                <a:ext uri="{FF2B5EF4-FFF2-40B4-BE49-F238E27FC236}">
                  <a16:creationId xmlns:a16="http://schemas.microsoft.com/office/drawing/2014/main" xmlns="" id="{7142A05E-B970-4FF5-8575-F3F79E707453}"/>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39" name="図形グループ 99">
            <a:extLst>
              <a:ext uri="{FF2B5EF4-FFF2-40B4-BE49-F238E27FC236}">
                <a16:creationId xmlns:a16="http://schemas.microsoft.com/office/drawing/2014/main" xmlns="" id="{0E86A291-C3E9-4E23-B7C7-C866E1F77725}"/>
              </a:ext>
            </a:extLst>
          </p:cNvPr>
          <p:cNvGrpSpPr/>
          <p:nvPr/>
        </p:nvGrpSpPr>
        <p:grpSpPr>
          <a:xfrm>
            <a:off x="7624287" y="4035187"/>
            <a:ext cx="317500" cy="157483"/>
            <a:chOff x="6769100" y="1390650"/>
            <a:chExt cx="317500" cy="157483"/>
          </a:xfrm>
        </p:grpSpPr>
        <p:sp>
          <p:nvSpPr>
            <p:cNvPr id="40" name="正方形/長方形 39">
              <a:extLst>
                <a:ext uri="{FF2B5EF4-FFF2-40B4-BE49-F238E27FC236}">
                  <a16:creationId xmlns:a16="http://schemas.microsoft.com/office/drawing/2014/main" xmlns="" id="{FEBB50F6-3400-4D15-B347-60BC20675E7A}"/>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41" name="円/楕円 101">
              <a:extLst>
                <a:ext uri="{FF2B5EF4-FFF2-40B4-BE49-F238E27FC236}">
                  <a16:creationId xmlns:a16="http://schemas.microsoft.com/office/drawing/2014/main" xmlns="" id="{21D3F191-D3AD-4CF8-86CC-82A1D5577049}"/>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42" name="直線コネクタ 41">
              <a:extLst>
                <a:ext uri="{FF2B5EF4-FFF2-40B4-BE49-F238E27FC236}">
                  <a16:creationId xmlns:a16="http://schemas.microsoft.com/office/drawing/2014/main" xmlns="" id="{CB3CED51-0463-47A4-A590-6F607E6646A2}"/>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43" name="テキスト ボックス 42">
            <a:extLst>
              <a:ext uri="{FF2B5EF4-FFF2-40B4-BE49-F238E27FC236}">
                <a16:creationId xmlns:a16="http://schemas.microsoft.com/office/drawing/2014/main" xmlns="" id="{AD551D44-5C54-411D-A637-9346A00D6038}"/>
              </a:ext>
            </a:extLst>
          </p:cNvPr>
          <p:cNvSpPr txBox="1"/>
          <p:nvPr/>
        </p:nvSpPr>
        <p:spPr>
          <a:xfrm>
            <a:off x="5474240" y="3065431"/>
            <a:ext cx="2339102" cy="738664"/>
          </a:xfrm>
          <a:prstGeom prst="rect">
            <a:avLst/>
          </a:prstGeom>
          <a:noFill/>
        </p:spPr>
        <p:txBody>
          <a:bodyPr wrap="none" rtlCol="0">
            <a:spAutoFit/>
          </a:bodyPr>
          <a:lstStyle/>
          <a:p>
            <a:r>
              <a:rPr kumimoji="1" lang="ja-JP" altLang="en-US" sz="1400" dirty="0">
                <a:solidFill>
                  <a:schemeClr val="bg1"/>
                </a:solidFill>
                <a:latin typeface="Meiryo" charset="-128"/>
                <a:ea typeface="Meiryo" charset="-128"/>
                <a:cs typeface="Meiryo" charset="-128"/>
              </a:rPr>
              <a:t>答えを出すためのルールを</a:t>
            </a:r>
            <a:endParaRPr kumimoji="1" lang="en-US" altLang="ja-JP" sz="1400" dirty="0">
              <a:solidFill>
                <a:schemeClr val="bg1"/>
              </a:solidFill>
              <a:latin typeface="Meiryo" charset="-128"/>
              <a:ea typeface="Meiryo" charset="-128"/>
              <a:cs typeface="Meiryo" charset="-128"/>
            </a:endParaRPr>
          </a:p>
          <a:p>
            <a:r>
              <a:rPr kumimoji="1" lang="ja-JP" altLang="en-US" sz="1400" dirty="0">
                <a:solidFill>
                  <a:schemeClr val="bg1"/>
                </a:solidFill>
                <a:latin typeface="Meiryo" charset="-128"/>
                <a:ea typeface="Meiryo" charset="-128"/>
                <a:cs typeface="Meiryo" charset="-128"/>
              </a:rPr>
              <a:t>データを解析して</a:t>
            </a:r>
            <a:endParaRPr kumimoji="1" lang="en-US" altLang="ja-JP" sz="1400" dirty="0">
              <a:solidFill>
                <a:schemeClr val="bg1"/>
              </a:solidFill>
              <a:latin typeface="Meiryo" charset="-128"/>
              <a:ea typeface="Meiryo" charset="-128"/>
              <a:cs typeface="Meiryo" charset="-128"/>
            </a:endParaRPr>
          </a:p>
          <a:p>
            <a:r>
              <a:rPr kumimoji="1" lang="ja-JP" altLang="en-US" sz="1400" dirty="0">
                <a:solidFill>
                  <a:schemeClr val="bg1"/>
                </a:solidFill>
                <a:latin typeface="Meiryo" charset="-128"/>
                <a:ea typeface="Meiryo" charset="-128"/>
                <a:cs typeface="Meiryo" charset="-128"/>
              </a:rPr>
              <a:t>見つけ出す</a:t>
            </a:r>
          </a:p>
        </p:txBody>
      </p:sp>
      <p:grpSp>
        <p:nvGrpSpPr>
          <p:cNvPr id="44" name="図形グループ 113">
            <a:extLst>
              <a:ext uri="{FF2B5EF4-FFF2-40B4-BE49-F238E27FC236}">
                <a16:creationId xmlns:a16="http://schemas.microsoft.com/office/drawing/2014/main" xmlns="" id="{9CEF285F-97B9-400E-A80C-6D252F0E187D}"/>
              </a:ext>
            </a:extLst>
          </p:cNvPr>
          <p:cNvGrpSpPr/>
          <p:nvPr/>
        </p:nvGrpSpPr>
        <p:grpSpPr>
          <a:xfrm>
            <a:off x="6872953" y="3657591"/>
            <a:ext cx="317500" cy="157483"/>
            <a:chOff x="6769100" y="1390650"/>
            <a:chExt cx="317500" cy="157483"/>
          </a:xfrm>
        </p:grpSpPr>
        <p:sp>
          <p:nvSpPr>
            <p:cNvPr id="45" name="正方形/長方形 44">
              <a:extLst>
                <a:ext uri="{FF2B5EF4-FFF2-40B4-BE49-F238E27FC236}">
                  <a16:creationId xmlns:a16="http://schemas.microsoft.com/office/drawing/2014/main" xmlns="" id="{7511F7AC-1B30-44A5-8BCB-353E42FA16B7}"/>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46" name="円/楕円 115">
              <a:extLst>
                <a:ext uri="{FF2B5EF4-FFF2-40B4-BE49-F238E27FC236}">
                  <a16:creationId xmlns:a16="http://schemas.microsoft.com/office/drawing/2014/main" xmlns="" id="{3F7631E6-67B6-4AB5-9548-F6E9FB3C3B68}"/>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47" name="直線コネクタ 46">
              <a:extLst>
                <a:ext uri="{FF2B5EF4-FFF2-40B4-BE49-F238E27FC236}">
                  <a16:creationId xmlns:a16="http://schemas.microsoft.com/office/drawing/2014/main" xmlns="" id="{139D0E7F-430F-43CA-8AF8-B79921CCC5BF}"/>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48" name="図形グループ 117">
            <a:extLst>
              <a:ext uri="{FF2B5EF4-FFF2-40B4-BE49-F238E27FC236}">
                <a16:creationId xmlns:a16="http://schemas.microsoft.com/office/drawing/2014/main" xmlns="" id="{2E666024-C982-492C-81BC-9C0F74E72189}"/>
              </a:ext>
            </a:extLst>
          </p:cNvPr>
          <p:cNvGrpSpPr/>
          <p:nvPr/>
        </p:nvGrpSpPr>
        <p:grpSpPr>
          <a:xfrm>
            <a:off x="6872953" y="3851053"/>
            <a:ext cx="317500" cy="157483"/>
            <a:chOff x="6769100" y="1390650"/>
            <a:chExt cx="317500" cy="157483"/>
          </a:xfrm>
        </p:grpSpPr>
        <p:sp>
          <p:nvSpPr>
            <p:cNvPr id="49" name="正方形/長方形 48">
              <a:extLst>
                <a:ext uri="{FF2B5EF4-FFF2-40B4-BE49-F238E27FC236}">
                  <a16:creationId xmlns:a16="http://schemas.microsoft.com/office/drawing/2014/main" xmlns="" id="{41229045-75E8-4FC3-9E57-35B5782192B6}"/>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50" name="円/楕円 119">
              <a:extLst>
                <a:ext uri="{FF2B5EF4-FFF2-40B4-BE49-F238E27FC236}">
                  <a16:creationId xmlns:a16="http://schemas.microsoft.com/office/drawing/2014/main" xmlns="" id="{8FDD1E28-625B-4513-893A-85C57DCEC84C}"/>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51" name="直線コネクタ 50">
              <a:extLst>
                <a:ext uri="{FF2B5EF4-FFF2-40B4-BE49-F238E27FC236}">
                  <a16:creationId xmlns:a16="http://schemas.microsoft.com/office/drawing/2014/main" xmlns="" id="{BB5E3903-3820-43D6-A228-659273DAA0A3}"/>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52" name="図形グループ 121">
            <a:extLst>
              <a:ext uri="{FF2B5EF4-FFF2-40B4-BE49-F238E27FC236}">
                <a16:creationId xmlns:a16="http://schemas.microsoft.com/office/drawing/2014/main" xmlns="" id="{97E9E957-5B69-4B01-96E2-3BB42B3BF64D}"/>
              </a:ext>
            </a:extLst>
          </p:cNvPr>
          <p:cNvGrpSpPr/>
          <p:nvPr/>
        </p:nvGrpSpPr>
        <p:grpSpPr>
          <a:xfrm>
            <a:off x="6872953" y="4032646"/>
            <a:ext cx="317500" cy="157483"/>
            <a:chOff x="6769100" y="1390650"/>
            <a:chExt cx="317500" cy="157483"/>
          </a:xfrm>
        </p:grpSpPr>
        <p:sp>
          <p:nvSpPr>
            <p:cNvPr id="53" name="正方形/長方形 52">
              <a:extLst>
                <a:ext uri="{FF2B5EF4-FFF2-40B4-BE49-F238E27FC236}">
                  <a16:creationId xmlns:a16="http://schemas.microsoft.com/office/drawing/2014/main" xmlns="" id="{4D8F4B76-A904-4789-9829-E7883E52C1F1}"/>
                </a:ext>
              </a:extLst>
            </p:cNvPr>
            <p:cNvSpPr/>
            <p:nvPr/>
          </p:nvSpPr>
          <p:spPr>
            <a:xfrm>
              <a:off x="6769100" y="1390650"/>
              <a:ext cx="317500" cy="157483"/>
            </a:xfrm>
            <a:prstGeom prst="rect">
              <a:avLst/>
            </a:prstGeom>
            <a:solidFill>
              <a:srgbClr val="7F7F7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54" name="円/楕円 123">
              <a:extLst>
                <a:ext uri="{FF2B5EF4-FFF2-40B4-BE49-F238E27FC236}">
                  <a16:creationId xmlns:a16="http://schemas.microsoft.com/office/drawing/2014/main" xmlns="" id="{4BFEA5B1-6DBC-47C1-BD42-40B63D9272E3}"/>
                </a:ext>
              </a:extLst>
            </p:cNvPr>
            <p:cNvSpPr/>
            <p:nvPr/>
          </p:nvSpPr>
          <p:spPr>
            <a:xfrm>
              <a:off x="6811596" y="1422400"/>
              <a:ext cx="82550" cy="93125"/>
            </a:xfrm>
            <a:prstGeom prst="ellipse">
              <a:avLst/>
            </a:prstGeom>
            <a:solidFill>
              <a:schemeClr val="bg1"/>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cxnSp>
          <p:nvCxnSpPr>
            <p:cNvPr id="55" name="直線コネクタ 54">
              <a:extLst>
                <a:ext uri="{FF2B5EF4-FFF2-40B4-BE49-F238E27FC236}">
                  <a16:creationId xmlns:a16="http://schemas.microsoft.com/office/drawing/2014/main" xmlns="" id="{9EBA7315-5775-4526-B212-BE03DA794D58}"/>
                </a:ext>
              </a:extLst>
            </p:cNvPr>
            <p:cNvCxnSpPr/>
            <p:nvPr/>
          </p:nvCxnSpPr>
          <p:spPr>
            <a:xfrm>
              <a:off x="6894146" y="1468963"/>
              <a:ext cx="192454" cy="429"/>
            </a:xfrm>
            <a:prstGeom prst="line">
              <a:avLst/>
            </a:prstGeom>
            <a:ln w="9525" cmpd="sng">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56" name="上矢印 127">
            <a:extLst>
              <a:ext uri="{FF2B5EF4-FFF2-40B4-BE49-F238E27FC236}">
                <a16:creationId xmlns:a16="http://schemas.microsoft.com/office/drawing/2014/main" xmlns="" id="{BDFB99AF-9078-4BDE-AFB2-06175B542915}"/>
              </a:ext>
            </a:extLst>
          </p:cNvPr>
          <p:cNvSpPr/>
          <p:nvPr/>
        </p:nvSpPr>
        <p:spPr>
          <a:xfrm rot="10800000">
            <a:off x="6468859" y="2237768"/>
            <a:ext cx="473006" cy="377015"/>
          </a:xfrm>
          <a:prstGeom prst="up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57" name="正方形/長方形 56">
            <a:extLst>
              <a:ext uri="{FF2B5EF4-FFF2-40B4-BE49-F238E27FC236}">
                <a16:creationId xmlns:a16="http://schemas.microsoft.com/office/drawing/2014/main" xmlns="" id="{A550AACC-AB9D-483E-9701-BA39F929BC73}"/>
              </a:ext>
            </a:extLst>
          </p:cNvPr>
          <p:cNvSpPr/>
          <p:nvPr/>
        </p:nvSpPr>
        <p:spPr>
          <a:xfrm>
            <a:off x="1050631" y="4724119"/>
            <a:ext cx="7042737" cy="964609"/>
          </a:xfrm>
          <a:prstGeom prst="rect">
            <a:avLst/>
          </a:prstGeom>
          <a:solidFill>
            <a:srgbClr val="0432FF"/>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4000" b="1" dirty="0">
                <a:solidFill>
                  <a:srgbClr val="FFFFFF"/>
                </a:solidFill>
                <a:latin typeface="Meiryo" charset="-128"/>
                <a:ea typeface="Meiryo" charset="-128"/>
                <a:cs typeface="Meiryo" charset="-128"/>
              </a:rPr>
              <a:t>推論</a:t>
            </a:r>
            <a:endParaRPr lang="en-US" altLang="ja-JP" sz="4000" b="1" dirty="0">
              <a:solidFill>
                <a:srgbClr val="FFFFFF"/>
              </a:solidFill>
              <a:latin typeface="Meiryo" charset="-128"/>
              <a:ea typeface="Meiryo" charset="-128"/>
              <a:cs typeface="Meiryo" charset="-128"/>
            </a:endParaRPr>
          </a:p>
          <a:p>
            <a:pPr algn="ctr"/>
            <a:r>
              <a:rPr lang="ja-JP" altLang="en-US" sz="1600" dirty="0">
                <a:solidFill>
                  <a:srgbClr val="FFFFFF"/>
                </a:solidFill>
                <a:latin typeface="Meiryo" charset="-128"/>
                <a:ea typeface="Meiryo" charset="-128"/>
                <a:cs typeface="Meiryo" charset="-128"/>
              </a:rPr>
              <a:t>ルールを使って矛盾のない答えを導き出す</a:t>
            </a:r>
            <a:endParaRPr kumimoji="1" lang="ja-JP" altLang="en-US" sz="1600" dirty="0">
              <a:solidFill>
                <a:srgbClr val="FFFFFF"/>
              </a:solidFill>
              <a:latin typeface="Meiryo" charset="-128"/>
              <a:ea typeface="Meiryo" charset="-128"/>
              <a:cs typeface="Meiryo" charset="-128"/>
            </a:endParaRPr>
          </a:p>
        </p:txBody>
      </p:sp>
      <p:sp>
        <p:nvSpPr>
          <p:cNvPr id="58" name="上矢印 131">
            <a:extLst>
              <a:ext uri="{FF2B5EF4-FFF2-40B4-BE49-F238E27FC236}">
                <a16:creationId xmlns:a16="http://schemas.microsoft.com/office/drawing/2014/main" xmlns="" id="{ACB5317D-2986-4AAF-9A33-9731FABCC19F}"/>
              </a:ext>
            </a:extLst>
          </p:cNvPr>
          <p:cNvSpPr/>
          <p:nvPr/>
        </p:nvSpPr>
        <p:spPr>
          <a:xfrm rot="10800000">
            <a:off x="1793069" y="4441859"/>
            <a:ext cx="1168223" cy="376524"/>
          </a:xfrm>
          <a:prstGeom prst="upArrow">
            <a:avLst/>
          </a:prstGeom>
          <a:solidFill>
            <a:srgbClr val="FF6666"/>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59" name="上矢印 132">
            <a:extLst>
              <a:ext uri="{FF2B5EF4-FFF2-40B4-BE49-F238E27FC236}">
                <a16:creationId xmlns:a16="http://schemas.microsoft.com/office/drawing/2014/main" xmlns="" id="{A4CCD09F-44B0-4C5F-9A77-E7F6FAB4A7C6}"/>
              </a:ext>
            </a:extLst>
          </p:cNvPr>
          <p:cNvSpPr/>
          <p:nvPr/>
        </p:nvSpPr>
        <p:spPr>
          <a:xfrm rot="10800000">
            <a:off x="6121249" y="4437112"/>
            <a:ext cx="1168223" cy="376524"/>
          </a:xfrm>
          <a:prstGeom prst="upArrow">
            <a:avLst/>
          </a:prstGeom>
          <a:solidFill>
            <a:srgbClr val="FF6666"/>
          </a:solidFill>
          <a:ln>
            <a:no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dirty="0">
              <a:solidFill>
                <a:srgbClr val="FFFFFF"/>
              </a:solidFill>
              <a:latin typeface="ＭＳ Ｐゴシック"/>
              <a:ea typeface="ＭＳ Ｐゴシック"/>
              <a:cs typeface="ＭＳ Ｐゴシック"/>
            </a:endParaRPr>
          </a:p>
        </p:txBody>
      </p:sp>
      <p:sp>
        <p:nvSpPr>
          <p:cNvPr id="60" name="テキスト ボックス 59">
            <a:extLst>
              <a:ext uri="{FF2B5EF4-FFF2-40B4-BE49-F238E27FC236}">
                <a16:creationId xmlns:a16="http://schemas.microsoft.com/office/drawing/2014/main" xmlns="" id="{200AF16E-5D87-49E2-AA19-ACF553E70F84}"/>
              </a:ext>
            </a:extLst>
          </p:cNvPr>
          <p:cNvSpPr txBox="1"/>
          <p:nvPr/>
        </p:nvSpPr>
        <p:spPr>
          <a:xfrm>
            <a:off x="1272541" y="842725"/>
            <a:ext cx="2339102" cy="523220"/>
          </a:xfrm>
          <a:prstGeom prst="rect">
            <a:avLst/>
          </a:prstGeom>
          <a:noFill/>
        </p:spPr>
        <p:txBody>
          <a:bodyPr wrap="none" rtlCol="0">
            <a:spAutoFit/>
          </a:bodyPr>
          <a:lstStyle/>
          <a:p>
            <a:pPr algn="ctr"/>
            <a:r>
              <a:rPr kumimoji="1" lang="ja-JP" altLang="en-US" sz="2800" b="1" dirty="0">
                <a:solidFill>
                  <a:srgbClr val="0070C0"/>
                </a:solidFill>
                <a:latin typeface="Meiryo" charset="-128"/>
                <a:ea typeface="Meiryo" charset="-128"/>
                <a:cs typeface="Meiryo" charset="-128"/>
              </a:rPr>
              <a:t>ルールベース</a:t>
            </a:r>
          </a:p>
        </p:txBody>
      </p:sp>
      <p:sp>
        <p:nvSpPr>
          <p:cNvPr id="61" name="テキスト ボックス 60">
            <a:extLst>
              <a:ext uri="{FF2B5EF4-FFF2-40B4-BE49-F238E27FC236}">
                <a16:creationId xmlns:a16="http://schemas.microsoft.com/office/drawing/2014/main" xmlns="" id="{F11A50B0-BAB4-43E2-830B-1D8F61C52E53}"/>
              </a:ext>
            </a:extLst>
          </p:cNvPr>
          <p:cNvSpPr txBox="1"/>
          <p:nvPr/>
        </p:nvSpPr>
        <p:spPr>
          <a:xfrm>
            <a:off x="6009760" y="842725"/>
            <a:ext cx="1620957" cy="523220"/>
          </a:xfrm>
          <a:prstGeom prst="rect">
            <a:avLst/>
          </a:prstGeom>
          <a:noFill/>
        </p:spPr>
        <p:txBody>
          <a:bodyPr wrap="none" rtlCol="0">
            <a:spAutoFit/>
          </a:bodyPr>
          <a:lstStyle/>
          <a:p>
            <a:pPr algn="ctr"/>
            <a:r>
              <a:rPr kumimoji="1" lang="ja-JP" altLang="en-US" sz="2800" b="1">
                <a:solidFill>
                  <a:srgbClr val="00B050"/>
                </a:solidFill>
                <a:latin typeface="Meiryo" charset="-128"/>
                <a:ea typeface="Meiryo" charset="-128"/>
                <a:cs typeface="Meiryo" charset="-128"/>
              </a:rPr>
              <a:t>機械学習</a:t>
            </a:r>
            <a:endParaRPr kumimoji="1" lang="ja-JP" altLang="en-US" sz="2800" b="1" dirty="0">
              <a:solidFill>
                <a:srgbClr val="00B050"/>
              </a:solidFill>
              <a:latin typeface="Meiryo" charset="-128"/>
              <a:ea typeface="Meiryo" charset="-128"/>
              <a:cs typeface="Meiryo" charset="-128"/>
            </a:endParaRPr>
          </a:p>
        </p:txBody>
      </p:sp>
      <p:sp>
        <p:nvSpPr>
          <p:cNvPr id="62" name="テキスト ボックス 61">
            <a:extLst>
              <a:ext uri="{FF2B5EF4-FFF2-40B4-BE49-F238E27FC236}">
                <a16:creationId xmlns:a16="http://schemas.microsoft.com/office/drawing/2014/main" xmlns="" id="{9D0976EC-3A31-45CC-B5CA-D8D546DB627F}"/>
              </a:ext>
            </a:extLst>
          </p:cNvPr>
          <p:cNvSpPr txBox="1"/>
          <p:nvPr/>
        </p:nvSpPr>
        <p:spPr>
          <a:xfrm>
            <a:off x="514931" y="5896819"/>
            <a:ext cx="3724503" cy="461665"/>
          </a:xfrm>
          <a:prstGeom prst="rect">
            <a:avLst/>
          </a:prstGeom>
          <a:noFill/>
        </p:spPr>
        <p:txBody>
          <a:bodyPr wrap="square" rtlCol="0">
            <a:spAutoFit/>
          </a:bodyPr>
          <a:lstStyle/>
          <a:p>
            <a:r>
              <a:rPr kumimoji="1" lang="ja-JP" altLang="en-US" sz="1200" dirty="0">
                <a:solidFill>
                  <a:srgbClr val="0432FF"/>
                </a:solidFill>
                <a:latin typeface="Meiryo" charset="-128"/>
                <a:ea typeface="Meiryo" charset="-128"/>
                <a:cs typeface="Meiryo" charset="-128"/>
              </a:rPr>
              <a:t>人間は自分が知っている以上のことを知っている</a:t>
            </a:r>
            <a:r>
              <a:rPr lang="ja-JP" altLang="en-US" sz="1200" dirty="0">
                <a:solidFill>
                  <a:srgbClr val="0432FF"/>
                </a:solidFill>
                <a:latin typeface="Meiryo" charset="-128"/>
                <a:ea typeface="Meiryo" charset="-128"/>
                <a:cs typeface="Meiryo" charset="-128"/>
              </a:rPr>
              <a:t>。</a:t>
            </a:r>
            <a:endParaRPr lang="en-US" altLang="ja-JP" sz="1200" dirty="0">
              <a:solidFill>
                <a:srgbClr val="0432FF"/>
              </a:solidFill>
              <a:latin typeface="Meiryo" charset="-128"/>
              <a:ea typeface="Meiryo" charset="-128"/>
              <a:cs typeface="Meiryo" charset="-128"/>
            </a:endParaRPr>
          </a:p>
          <a:p>
            <a:r>
              <a:rPr lang="ja-JP" altLang="en-US" sz="1200" b="1" u="sng" dirty="0">
                <a:solidFill>
                  <a:schemeClr val="accent6">
                    <a:lumMod val="75000"/>
                  </a:schemeClr>
                </a:solidFill>
                <a:latin typeface="Meiryo" charset="-128"/>
                <a:ea typeface="Meiryo" charset="-128"/>
                <a:cs typeface="Meiryo" charset="-128"/>
              </a:rPr>
              <a:t>意識していない経験や知識</a:t>
            </a:r>
            <a:r>
              <a:rPr lang="ja-JP" altLang="en-US" sz="1200" dirty="0">
                <a:solidFill>
                  <a:srgbClr val="0432FF"/>
                </a:solidFill>
                <a:latin typeface="Meiryo" charset="-128"/>
                <a:ea typeface="Meiryo" charset="-128"/>
                <a:cs typeface="Meiryo" charset="-128"/>
              </a:rPr>
              <a:t>が判断に影響を与える。</a:t>
            </a:r>
            <a:endParaRPr kumimoji="1" lang="en-US" altLang="ja-JP" sz="1200" dirty="0">
              <a:solidFill>
                <a:srgbClr val="0432FF"/>
              </a:solidFill>
              <a:latin typeface="Meiryo" charset="-128"/>
              <a:ea typeface="Meiryo" charset="-128"/>
              <a:cs typeface="Meiryo" charset="-128"/>
            </a:endParaRPr>
          </a:p>
        </p:txBody>
      </p:sp>
      <p:sp>
        <p:nvSpPr>
          <p:cNvPr id="63" name="テキスト ボックス 62">
            <a:extLst>
              <a:ext uri="{FF2B5EF4-FFF2-40B4-BE49-F238E27FC236}">
                <a16:creationId xmlns:a16="http://schemas.microsoft.com/office/drawing/2014/main" xmlns="" id="{6BCBBEEE-10BB-4907-9A16-350AFE8DA3AC}"/>
              </a:ext>
            </a:extLst>
          </p:cNvPr>
          <p:cNvSpPr txBox="1"/>
          <p:nvPr/>
        </p:nvSpPr>
        <p:spPr>
          <a:xfrm>
            <a:off x="4957988" y="5898297"/>
            <a:ext cx="3724503" cy="461665"/>
          </a:xfrm>
          <a:prstGeom prst="rect">
            <a:avLst/>
          </a:prstGeom>
          <a:noFill/>
        </p:spPr>
        <p:txBody>
          <a:bodyPr wrap="square" rtlCol="0">
            <a:spAutoFit/>
          </a:bodyPr>
          <a:lstStyle/>
          <a:p>
            <a:r>
              <a:rPr kumimoji="1" lang="ja-JP" altLang="en-US" sz="1200" dirty="0">
                <a:solidFill>
                  <a:srgbClr val="0432FF"/>
                </a:solidFill>
                <a:latin typeface="Meiryo" charset="-128"/>
                <a:ea typeface="Meiryo" charset="-128"/>
                <a:cs typeface="Meiryo" charset="-128"/>
              </a:rPr>
              <a:t>人間が意識する／しないにかかわらず</a:t>
            </a:r>
            <a:r>
              <a:rPr kumimoji="1" lang="ja-JP" altLang="en-US" sz="1200" b="1" u="sng" dirty="0">
                <a:solidFill>
                  <a:schemeClr val="accent6">
                    <a:lumMod val="75000"/>
                  </a:schemeClr>
                </a:solidFill>
                <a:latin typeface="Meiryo" charset="-128"/>
                <a:ea typeface="Meiryo" charset="-128"/>
                <a:cs typeface="Meiryo" charset="-128"/>
              </a:rPr>
              <a:t>データを分析</a:t>
            </a:r>
            <a:endParaRPr kumimoji="1" lang="en-US" altLang="ja-JP" sz="1200" b="1" u="sng" dirty="0">
              <a:solidFill>
                <a:schemeClr val="accent6">
                  <a:lumMod val="75000"/>
                </a:schemeClr>
              </a:solidFill>
              <a:latin typeface="Meiryo" charset="-128"/>
              <a:ea typeface="Meiryo" charset="-128"/>
              <a:cs typeface="Meiryo" charset="-128"/>
            </a:endParaRPr>
          </a:p>
          <a:p>
            <a:r>
              <a:rPr kumimoji="1" lang="ja-JP" altLang="en-US" sz="1200" dirty="0">
                <a:solidFill>
                  <a:srgbClr val="0432FF"/>
                </a:solidFill>
                <a:latin typeface="Meiryo" charset="-128"/>
                <a:ea typeface="Meiryo" charset="-128"/>
                <a:cs typeface="Meiryo" charset="-128"/>
              </a:rPr>
              <a:t>することで、そこに内在する</a:t>
            </a:r>
            <a:r>
              <a:rPr kumimoji="1" lang="ja-JP" altLang="en-US" sz="1200" b="1" u="sng" dirty="0">
                <a:solidFill>
                  <a:schemeClr val="accent6">
                    <a:lumMod val="75000"/>
                  </a:schemeClr>
                </a:solidFill>
                <a:latin typeface="Meiryo" charset="-128"/>
                <a:ea typeface="Meiryo" charset="-128"/>
                <a:cs typeface="Meiryo" charset="-128"/>
              </a:rPr>
              <a:t>規則性を見つけ出す</a:t>
            </a:r>
            <a:r>
              <a:rPr lang="ja-JP" altLang="en-US" sz="1200" dirty="0">
                <a:solidFill>
                  <a:srgbClr val="0432FF"/>
                </a:solidFill>
                <a:latin typeface="Meiryo" charset="-128"/>
                <a:ea typeface="Meiryo" charset="-128"/>
                <a:cs typeface="Meiryo" charset="-128"/>
              </a:rPr>
              <a:t>。</a:t>
            </a:r>
            <a:endParaRPr kumimoji="1" lang="en-US" altLang="ja-JP" sz="1200" dirty="0">
              <a:solidFill>
                <a:srgbClr val="0432FF"/>
              </a:solidFill>
              <a:latin typeface="Meiryo" charset="-128"/>
              <a:ea typeface="Meiryo" charset="-128"/>
              <a:cs typeface="Meiryo" charset="-128"/>
            </a:endParaRPr>
          </a:p>
        </p:txBody>
      </p:sp>
    </p:spTree>
    <p:extLst>
      <p:ext uri="{BB962C8B-B14F-4D97-AF65-F5344CB8AC3E}">
        <p14:creationId xmlns:p14="http://schemas.microsoft.com/office/powerpoint/2010/main" val="32086641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D8B4EA5A-7C58-40DC-AA5F-716B80DFED44}"/>
              </a:ext>
            </a:extLst>
          </p:cNvPr>
          <p:cNvSpPr>
            <a:spLocks noGrp="1"/>
          </p:cNvSpPr>
          <p:nvPr>
            <p:ph type="ctrTitle"/>
          </p:nvPr>
        </p:nvSpPr>
        <p:spPr/>
        <p:txBody>
          <a:bodyPr/>
          <a:lstStyle/>
          <a:p>
            <a:r>
              <a:rPr kumimoji="1" lang="ja-JP" altLang="en-US" dirty="0"/>
              <a:t>機械学習とは</a:t>
            </a:r>
          </a:p>
        </p:txBody>
      </p:sp>
      <p:pic>
        <p:nvPicPr>
          <p:cNvPr id="5" name="図 4" descr="グラフ, 散布図&#10;&#10;自動的に生成された説明">
            <a:extLst>
              <a:ext uri="{FF2B5EF4-FFF2-40B4-BE49-F238E27FC236}">
                <a16:creationId xmlns:a16="http://schemas.microsoft.com/office/drawing/2014/main" xmlns="" id="{906CD790-3B3A-4EA9-A9E4-F53E7C1F12D5}"/>
              </a:ext>
            </a:extLst>
          </p:cNvPr>
          <p:cNvPicPr>
            <a:picLocks noChangeAspect="1"/>
          </p:cNvPicPr>
          <p:nvPr/>
        </p:nvPicPr>
        <p:blipFill>
          <a:blip r:embed="rId3"/>
          <a:stretch>
            <a:fillRect/>
          </a:stretch>
        </p:blipFill>
        <p:spPr>
          <a:xfrm>
            <a:off x="100012" y="1304925"/>
            <a:ext cx="8943975" cy="4248150"/>
          </a:xfrm>
          <a:prstGeom prst="rect">
            <a:avLst/>
          </a:prstGeom>
        </p:spPr>
      </p:pic>
      <p:sp>
        <p:nvSpPr>
          <p:cNvPr id="7" name="テキスト ボックス 6">
            <a:extLst>
              <a:ext uri="{FF2B5EF4-FFF2-40B4-BE49-F238E27FC236}">
                <a16:creationId xmlns:a16="http://schemas.microsoft.com/office/drawing/2014/main" xmlns="" id="{CD9C4B75-9EA8-46A1-A30A-84FEECC2382E}"/>
              </a:ext>
            </a:extLst>
          </p:cNvPr>
          <p:cNvSpPr txBox="1"/>
          <p:nvPr/>
        </p:nvSpPr>
        <p:spPr>
          <a:xfrm>
            <a:off x="2504303" y="5640889"/>
            <a:ext cx="6639697" cy="261610"/>
          </a:xfrm>
          <a:prstGeom prst="rect">
            <a:avLst/>
          </a:prstGeom>
          <a:noFill/>
        </p:spPr>
        <p:txBody>
          <a:bodyPr wrap="square">
            <a:spAutoFit/>
          </a:bodyPr>
          <a:lstStyle/>
          <a:p>
            <a:r>
              <a:rPr lang="ja-JP" altLang="en-US" sz="1100" b="0" i="0" dirty="0">
                <a:solidFill>
                  <a:srgbClr val="606060"/>
                </a:solidFill>
                <a:effectLst/>
                <a:latin typeface="YakuHanJPs"/>
              </a:rPr>
              <a:t>出展：深層学習教科書 ディープラーニング </a:t>
            </a:r>
            <a:r>
              <a:rPr lang="en-US" altLang="ja-JP" sz="1100" b="0" i="0" dirty="0">
                <a:solidFill>
                  <a:srgbClr val="606060"/>
                </a:solidFill>
                <a:effectLst/>
                <a:latin typeface="YakuHanJPs"/>
              </a:rPr>
              <a:t>G</a:t>
            </a:r>
            <a:r>
              <a:rPr lang="ja-JP" altLang="en-US" sz="1100" b="0" i="0" dirty="0">
                <a:solidFill>
                  <a:srgbClr val="606060"/>
                </a:solidFill>
                <a:effectLst/>
                <a:latin typeface="YakuHanJPs"/>
              </a:rPr>
              <a:t>検定（ジェネラリスト） 公式テキスト </a:t>
            </a:r>
            <a:r>
              <a:rPr lang="en-US" altLang="ja-JP" sz="1100" b="0" i="0" dirty="0">
                <a:solidFill>
                  <a:srgbClr val="606060"/>
                </a:solidFill>
                <a:effectLst/>
                <a:latin typeface="YakuHanJPs"/>
              </a:rPr>
              <a:t> </a:t>
            </a:r>
            <a:r>
              <a:rPr lang="ja-JP" altLang="en-US" sz="1100" b="0" i="0" dirty="0">
                <a:solidFill>
                  <a:srgbClr val="606060"/>
                </a:solidFill>
                <a:effectLst/>
                <a:latin typeface="YakuHanJPs"/>
              </a:rPr>
              <a:t>株式会社 翔泳社</a:t>
            </a:r>
            <a:r>
              <a:rPr lang="en-US" altLang="ja-JP" sz="1100" b="0" i="0" dirty="0">
                <a:solidFill>
                  <a:srgbClr val="606060"/>
                </a:solidFill>
                <a:effectLst/>
                <a:latin typeface="YakuHanJPs"/>
              </a:rPr>
              <a:t>. </a:t>
            </a:r>
          </a:p>
        </p:txBody>
      </p:sp>
    </p:spTree>
    <p:extLst>
      <p:ext uri="{BB962C8B-B14F-4D97-AF65-F5344CB8AC3E}">
        <p14:creationId xmlns:p14="http://schemas.microsoft.com/office/powerpoint/2010/main" val="28353979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235F4475-4834-455F-BFF9-461AE4538151}"/>
              </a:ext>
            </a:extLst>
          </p:cNvPr>
          <p:cNvSpPr>
            <a:spLocks noGrp="1"/>
          </p:cNvSpPr>
          <p:nvPr>
            <p:ph type="ctrTitle"/>
          </p:nvPr>
        </p:nvSpPr>
        <p:spPr/>
        <p:txBody>
          <a:bodyPr/>
          <a:lstStyle/>
          <a:p>
            <a:r>
              <a:rPr lang="ja-JP" altLang="en-US" dirty="0"/>
              <a:t>学習と推論</a:t>
            </a:r>
            <a:endParaRPr kumimoji="1" lang="ja-JP" altLang="en-US" dirty="0"/>
          </a:p>
        </p:txBody>
      </p:sp>
      <p:pic>
        <p:nvPicPr>
          <p:cNvPr id="5" name="図 4" descr="ダイアグラム&#10;&#10;自動的に生成された説明">
            <a:extLst>
              <a:ext uri="{FF2B5EF4-FFF2-40B4-BE49-F238E27FC236}">
                <a16:creationId xmlns:a16="http://schemas.microsoft.com/office/drawing/2014/main" xmlns="" id="{4365331E-4516-40AB-A2E6-D0E1CEC1E0D6}"/>
              </a:ext>
            </a:extLst>
          </p:cNvPr>
          <p:cNvPicPr>
            <a:picLocks noChangeAspect="1"/>
          </p:cNvPicPr>
          <p:nvPr/>
        </p:nvPicPr>
        <p:blipFill>
          <a:blip r:embed="rId3"/>
          <a:stretch>
            <a:fillRect/>
          </a:stretch>
        </p:blipFill>
        <p:spPr>
          <a:xfrm>
            <a:off x="746567" y="834257"/>
            <a:ext cx="7650866" cy="5429511"/>
          </a:xfrm>
          <a:prstGeom prst="rect">
            <a:avLst/>
          </a:prstGeom>
        </p:spPr>
      </p:pic>
      <p:sp>
        <p:nvSpPr>
          <p:cNvPr id="7" name="テキスト ボックス 6">
            <a:extLst>
              <a:ext uri="{FF2B5EF4-FFF2-40B4-BE49-F238E27FC236}">
                <a16:creationId xmlns:a16="http://schemas.microsoft.com/office/drawing/2014/main" xmlns="" id="{B7A8D084-17ED-4DC2-B4F3-91F1C197EC90}"/>
              </a:ext>
            </a:extLst>
          </p:cNvPr>
          <p:cNvSpPr txBox="1"/>
          <p:nvPr/>
        </p:nvSpPr>
        <p:spPr>
          <a:xfrm>
            <a:off x="3275277" y="6263768"/>
            <a:ext cx="5752976" cy="261610"/>
          </a:xfrm>
          <a:prstGeom prst="rect">
            <a:avLst/>
          </a:prstGeom>
          <a:noFill/>
        </p:spPr>
        <p:txBody>
          <a:bodyPr wrap="square">
            <a:spAutoFit/>
          </a:bodyPr>
          <a:lstStyle/>
          <a:p>
            <a:r>
              <a:rPr lang="ja-JP" altLang="en-US" sz="1100" dirty="0"/>
              <a:t>出展：https://blogs.itmedia.co.jp/itsolutionjuku/2015/07/post_106.html</a:t>
            </a:r>
          </a:p>
        </p:txBody>
      </p:sp>
    </p:spTree>
    <p:extLst>
      <p:ext uri="{BB962C8B-B14F-4D97-AF65-F5344CB8AC3E}">
        <p14:creationId xmlns:p14="http://schemas.microsoft.com/office/powerpoint/2010/main" val="42206523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機械学習の種類</a:t>
            </a:r>
            <a:endParaRPr kumimoji="1" lang="ja-JP" altLang="en-US" dirty="0"/>
          </a:p>
        </p:txBody>
      </p:sp>
      <p:sp>
        <p:nvSpPr>
          <p:cNvPr id="2" name="楕円 1">
            <a:extLst>
              <a:ext uri="{FF2B5EF4-FFF2-40B4-BE49-F238E27FC236}">
                <a16:creationId xmlns:a16="http://schemas.microsoft.com/office/drawing/2014/main" xmlns="" id="{33D7B055-33F8-4958-A346-7809ED9DE956}"/>
              </a:ext>
            </a:extLst>
          </p:cNvPr>
          <p:cNvSpPr/>
          <p:nvPr/>
        </p:nvSpPr>
        <p:spPr>
          <a:xfrm>
            <a:off x="484094" y="1008530"/>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t>教師あり</a:t>
            </a:r>
            <a:endParaRPr kumimoji="1" lang="en-US" altLang="ja-JP" b="1" dirty="0"/>
          </a:p>
          <a:p>
            <a:pPr algn="ctr"/>
            <a:r>
              <a:rPr lang="ja-JP" altLang="en-US" b="1" dirty="0"/>
              <a:t>学習</a:t>
            </a:r>
            <a:endParaRPr kumimoji="1" lang="ja-JP" altLang="en-US" b="1" dirty="0"/>
          </a:p>
        </p:txBody>
      </p:sp>
      <p:sp>
        <p:nvSpPr>
          <p:cNvPr id="6" name="楕円 5">
            <a:extLst>
              <a:ext uri="{FF2B5EF4-FFF2-40B4-BE49-F238E27FC236}">
                <a16:creationId xmlns:a16="http://schemas.microsoft.com/office/drawing/2014/main" xmlns="" id="{DA12F373-01C6-40E3-B930-5E82F88DB25F}"/>
              </a:ext>
            </a:extLst>
          </p:cNvPr>
          <p:cNvSpPr/>
          <p:nvPr/>
        </p:nvSpPr>
        <p:spPr>
          <a:xfrm>
            <a:off x="484094" y="2830607"/>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b="1" dirty="0"/>
              <a:t>教師なし</a:t>
            </a:r>
            <a:endParaRPr kumimoji="1" lang="en-US" altLang="ja-JP" b="1" dirty="0"/>
          </a:p>
          <a:p>
            <a:pPr algn="ctr"/>
            <a:r>
              <a:rPr lang="ja-JP" altLang="en-US" b="1" dirty="0"/>
              <a:t>学習</a:t>
            </a:r>
            <a:endParaRPr kumimoji="1" lang="ja-JP" altLang="en-US" b="1" dirty="0"/>
          </a:p>
        </p:txBody>
      </p:sp>
      <p:sp>
        <p:nvSpPr>
          <p:cNvPr id="8" name="楕円 7">
            <a:extLst>
              <a:ext uri="{FF2B5EF4-FFF2-40B4-BE49-F238E27FC236}">
                <a16:creationId xmlns:a16="http://schemas.microsoft.com/office/drawing/2014/main" xmlns="" id="{DEC9992D-A892-4D5F-A24D-319D1FB6D199}"/>
              </a:ext>
            </a:extLst>
          </p:cNvPr>
          <p:cNvSpPr/>
          <p:nvPr/>
        </p:nvSpPr>
        <p:spPr>
          <a:xfrm>
            <a:off x="484094" y="4652684"/>
            <a:ext cx="1667435" cy="1600200"/>
          </a:xfrm>
          <a:prstGeom prst="ellipse">
            <a:avLst/>
          </a:prstGeom>
          <a:ln>
            <a:noFill/>
          </a:ln>
          <a:effectLst>
            <a:glow rad="139700">
              <a:schemeClr val="accent2">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b="1" dirty="0"/>
              <a:t>強化学習</a:t>
            </a:r>
            <a:endParaRPr kumimoji="1" lang="ja-JP" altLang="en-US" b="1" dirty="0"/>
          </a:p>
        </p:txBody>
      </p:sp>
      <p:cxnSp>
        <p:nvCxnSpPr>
          <p:cNvPr id="5" name="直線コネクタ 4">
            <a:extLst>
              <a:ext uri="{FF2B5EF4-FFF2-40B4-BE49-F238E27FC236}">
                <a16:creationId xmlns:a16="http://schemas.microsoft.com/office/drawing/2014/main" xmlns="" id="{DAAB249C-04FA-4925-BE41-3912F37229BA}"/>
              </a:ext>
            </a:extLst>
          </p:cNvPr>
          <p:cNvCxnSpPr/>
          <p:nvPr/>
        </p:nvCxnSpPr>
        <p:spPr>
          <a:xfrm>
            <a:off x="3227294" y="1008530"/>
            <a:ext cx="0" cy="1600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xmlns="" id="{482EB624-C15D-4D9A-A91E-17A7107F4D58}"/>
              </a:ext>
            </a:extLst>
          </p:cNvPr>
          <p:cNvCxnSpPr/>
          <p:nvPr/>
        </p:nvCxnSpPr>
        <p:spPr>
          <a:xfrm>
            <a:off x="3227294" y="2830607"/>
            <a:ext cx="0" cy="1600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xmlns="" id="{06F64238-6F3A-48B2-8861-E2AA62CBAF34}"/>
              </a:ext>
            </a:extLst>
          </p:cNvPr>
          <p:cNvCxnSpPr/>
          <p:nvPr/>
        </p:nvCxnSpPr>
        <p:spPr>
          <a:xfrm>
            <a:off x="3227294" y="4652684"/>
            <a:ext cx="0" cy="1600200"/>
          </a:xfrm>
          <a:prstGeom prst="line">
            <a:avLst/>
          </a:prstGeom>
        </p:spPr>
        <p:style>
          <a:lnRef idx="2">
            <a:schemeClr val="accent1"/>
          </a:lnRef>
          <a:fillRef idx="0">
            <a:schemeClr val="accent1"/>
          </a:fillRef>
          <a:effectRef idx="1">
            <a:schemeClr val="accent1"/>
          </a:effectRef>
          <a:fontRef idx="minor">
            <a:schemeClr val="tx1"/>
          </a:fontRef>
        </p:style>
      </p:cxnSp>
      <p:sp>
        <p:nvSpPr>
          <p:cNvPr id="12" name="コンテンツ プレースホルダー 1">
            <a:extLst>
              <a:ext uri="{FF2B5EF4-FFF2-40B4-BE49-F238E27FC236}">
                <a16:creationId xmlns:a16="http://schemas.microsoft.com/office/drawing/2014/main" xmlns="" id="{E0DDDF64-DECA-4F9A-9F8D-F741E44D247B}"/>
              </a:ext>
            </a:extLst>
          </p:cNvPr>
          <p:cNvSpPr>
            <a:spLocks noGrp="1"/>
          </p:cNvSpPr>
          <p:nvPr>
            <p:ph idx="1"/>
          </p:nvPr>
        </p:nvSpPr>
        <p:spPr>
          <a:xfrm>
            <a:off x="3227294" y="1227991"/>
            <a:ext cx="5916699" cy="1161277"/>
          </a:xfrm>
        </p:spPr>
        <p:txBody>
          <a:bodyPr/>
          <a:lstStyle/>
          <a:p>
            <a:r>
              <a:rPr kumimoji="1" lang="ja-JP" altLang="en-US" sz="2800" b="1" u="sng" dirty="0"/>
              <a:t>問題と答えから傾向を学習</a:t>
            </a:r>
            <a:endParaRPr kumimoji="1" lang="en-US" altLang="ja-JP" sz="2800" b="1" u="sng" dirty="0"/>
          </a:p>
          <a:p>
            <a:r>
              <a:rPr kumimoji="1" lang="ja-JP" altLang="en-US" dirty="0"/>
              <a:t>あるデータとその答えを機械に覚えさせることで答えの持つ特徴を見つけるもの</a:t>
            </a:r>
            <a:endParaRPr kumimoji="1" lang="ja-JP" altLang="en-US" sz="1800" dirty="0"/>
          </a:p>
        </p:txBody>
      </p:sp>
      <p:sp>
        <p:nvSpPr>
          <p:cNvPr id="13" name="コンテンツ プレースホルダー 1">
            <a:extLst>
              <a:ext uri="{FF2B5EF4-FFF2-40B4-BE49-F238E27FC236}">
                <a16:creationId xmlns:a16="http://schemas.microsoft.com/office/drawing/2014/main" xmlns="" id="{B4B5FE99-A491-4C70-9793-4D4CF6461BF9}"/>
              </a:ext>
            </a:extLst>
          </p:cNvPr>
          <p:cNvSpPr txBox="1">
            <a:spLocks/>
          </p:cNvSpPr>
          <p:nvPr/>
        </p:nvSpPr>
        <p:spPr>
          <a:xfrm>
            <a:off x="3227294" y="3050068"/>
            <a:ext cx="5916699" cy="1161277"/>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000" b="0" i="0" kern="1200">
                <a:solidFill>
                  <a:srgbClr val="404040"/>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800" b="1" u="sng" dirty="0"/>
              <a:t>問題の構造を学習</a:t>
            </a:r>
            <a:endParaRPr lang="en-US" altLang="ja-JP" sz="2800" b="1" u="sng" dirty="0"/>
          </a:p>
          <a:p>
            <a:r>
              <a:rPr kumimoji="1" lang="ja-JP" altLang="en-US" dirty="0"/>
              <a:t>データのみを与えて、機械がそのデータの法則性</a:t>
            </a:r>
            <a:r>
              <a:rPr lang="en-US" altLang="ja-JP" dirty="0"/>
              <a:t/>
            </a:r>
            <a:br>
              <a:rPr lang="en-US" altLang="ja-JP" dirty="0"/>
            </a:br>
            <a:r>
              <a:rPr lang="ja-JP" altLang="en-US" dirty="0"/>
              <a:t>を見つけるもの</a:t>
            </a:r>
            <a:endParaRPr lang="en-US" altLang="ja-JP" dirty="0"/>
          </a:p>
          <a:p>
            <a:r>
              <a:rPr lang="ja-JP" altLang="en-US" dirty="0"/>
              <a:t>教師あり学習とは異なる用途で使用される</a:t>
            </a:r>
          </a:p>
        </p:txBody>
      </p:sp>
      <p:sp>
        <p:nvSpPr>
          <p:cNvPr id="14" name="コンテンツ プレースホルダー 1">
            <a:extLst>
              <a:ext uri="{FF2B5EF4-FFF2-40B4-BE49-F238E27FC236}">
                <a16:creationId xmlns:a16="http://schemas.microsoft.com/office/drawing/2014/main" xmlns="" id="{0FB87A8E-6866-4A7C-AE58-AD1504BB830F}"/>
              </a:ext>
            </a:extLst>
          </p:cNvPr>
          <p:cNvSpPr txBox="1">
            <a:spLocks/>
          </p:cNvSpPr>
          <p:nvPr/>
        </p:nvSpPr>
        <p:spPr>
          <a:xfrm>
            <a:off x="3227294" y="4872145"/>
            <a:ext cx="5916706" cy="1161277"/>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000" b="0" i="0" kern="1200">
                <a:solidFill>
                  <a:srgbClr val="404040"/>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800" b="1" u="sng" dirty="0"/>
              <a:t>試行錯誤をして行動を学習</a:t>
            </a:r>
            <a:endParaRPr lang="en-US" altLang="ja-JP" sz="2800" b="1" u="sng" dirty="0"/>
          </a:p>
          <a:p>
            <a:r>
              <a:rPr kumimoji="1" lang="ja-JP" altLang="en-US" dirty="0"/>
              <a:t>教師あり学習のように明確な正解データを与えず、行動の選択肢と報酬を与え、正解が</a:t>
            </a:r>
            <a:r>
              <a:rPr lang="ja-JP" altLang="en-US" dirty="0"/>
              <a:t>わからない問題に対して試行錯誤しながら答えを探していく</a:t>
            </a:r>
          </a:p>
        </p:txBody>
      </p:sp>
    </p:spTree>
    <p:extLst>
      <p:ext uri="{BB962C8B-B14F-4D97-AF65-F5344CB8AC3E}">
        <p14:creationId xmlns:p14="http://schemas.microsoft.com/office/powerpoint/2010/main" val="4604122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48BAF3E3-CBC3-4BED-8E0B-73D7C7CE2E9B}"/>
              </a:ext>
            </a:extLst>
          </p:cNvPr>
          <p:cNvSpPr>
            <a:spLocks noGrp="1"/>
          </p:cNvSpPr>
          <p:nvPr>
            <p:ph type="ctrTitle"/>
          </p:nvPr>
        </p:nvSpPr>
        <p:spPr/>
        <p:txBody>
          <a:bodyPr/>
          <a:lstStyle/>
          <a:p>
            <a:r>
              <a:rPr kumimoji="1" lang="ja-JP" altLang="en-US" dirty="0"/>
              <a:t>機械学習　教師あり学習</a:t>
            </a:r>
          </a:p>
        </p:txBody>
      </p:sp>
      <p:sp>
        <p:nvSpPr>
          <p:cNvPr id="4" name="AutoShape 2" descr="図1.2：データに付随する正解ラベル">
            <a:extLst>
              <a:ext uri="{FF2B5EF4-FFF2-40B4-BE49-F238E27FC236}">
                <a16:creationId xmlns:a16="http://schemas.microsoft.com/office/drawing/2014/main" xmlns="" id="{A9AF9A8D-24B7-4E79-B9C2-3A7859AA303C}"/>
              </a:ext>
            </a:extLst>
          </p:cNvPr>
          <p:cNvSpPr>
            <a:spLocks noChangeAspect="1" noChangeArrowheads="1"/>
          </p:cNvSpPr>
          <p:nvPr/>
        </p:nvSpPr>
        <p:spPr bwMode="auto">
          <a:xfrm>
            <a:off x="350370" y="422572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100" name="Picture 4">
            <a:extLst>
              <a:ext uri="{FF2B5EF4-FFF2-40B4-BE49-F238E27FC236}">
                <a16:creationId xmlns:a16="http://schemas.microsoft.com/office/drawing/2014/main" xmlns="" id="{2E980F60-DEBD-4188-80E0-E9491721AC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546" y="2346404"/>
            <a:ext cx="7464226" cy="3781874"/>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xmlns="" id="{CCD5055C-9464-4413-9D4B-CE7E8017E073}"/>
              </a:ext>
            </a:extLst>
          </p:cNvPr>
          <p:cNvSpPr txBox="1"/>
          <p:nvPr/>
        </p:nvSpPr>
        <p:spPr>
          <a:xfrm>
            <a:off x="5203056" y="6132963"/>
            <a:ext cx="3576936" cy="261610"/>
          </a:xfrm>
          <a:prstGeom prst="rect">
            <a:avLst/>
          </a:prstGeom>
          <a:noFill/>
        </p:spPr>
        <p:txBody>
          <a:bodyPr wrap="square">
            <a:spAutoFit/>
          </a:bodyPr>
          <a:lstStyle/>
          <a:p>
            <a:r>
              <a:rPr lang="ja-JP" altLang="en-US" sz="1100" dirty="0"/>
              <a:t>出展：</a:t>
            </a:r>
            <a:r>
              <a:rPr lang="en-US" altLang="ja-JP" sz="1100" dirty="0"/>
              <a:t>https://codezine.jp/article/detail/11130</a:t>
            </a:r>
            <a:endParaRPr lang="ja-JP" altLang="en-US" sz="1100" dirty="0"/>
          </a:p>
        </p:txBody>
      </p:sp>
      <p:sp>
        <p:nvSpPr>
          <p:cNvPr id="9" name="テキスト ボックス 8">
            <a:extLst>
              <a:ext uri="{FF2B5EF4-FFF2-40B4-BE49-F238E27FC236}">
                <a16:creationId xmlns:a16="http://schemas.microsoft.com/office/drawing/2014/main" xmlns="" id="{1EFE34B9-E508-4E9E-9DAB-CA99C9AEB423}"/>
              </a:ext>
            </a:extLst>
          </p:cNvPr>
          <p:cNvSpPr txBox="1"/>
          <p:nvPr/>
        </p:nvSpPr>
        <p:spPr>
          <a:xfrm>
            <a:off x="502770" y="729722"/>
            <a:ext cx="7831002" cy="1754326"/>
          </a:xfrm>
          <a:prstGeom prst="rect">
            <a:avLst/>
          </a:prstGeom>
          <a:noFill/>
        </p:spPr>
        <p:txBody>
          <a:bodyPr wrap="square">
            <a:spAutoFit/>
          </a:bodyPr>
          <a:lstStyle/>
          <a:p>
            <a:pPr marL="266700" indent="-266700" algn="l">
              <a:buFont typeface="+mj-lt"/>
              <a:buAutoNum type="arabicPeriod"/>
            </a:pPr>
            <a:r>
              <a:rPr lang="ja-JP" altLang="en-US" b="1" i="0" dirty="0">
                <a:solidFill>
                  <a:srgbClr val="333333"/>
                </a:solidFill>
                <a:effectLst/>
                <a:latin typeface="メイリオ" panose="020B0604030504040204" pitchFamily="50" charset="-128"/>
                <a:ea typeface="メイリオ" panose="020B0604030504040204" pitchFamily="50" charset="-128"/>
              </a:rPr>
              <a:t>様々な教師データをコンピュータに与え、「正解ラベル」を学習し、「正解ラベル」を出力するように学習モデルを生成する</a:t>
            </a:r>
            <a:endParaRPr lang="en-US" altLang="ja-JP" b="1" i="0" dirty="0">
              <a:solidFill>
                <a:srgbClr val="333333"/>
              </a:solidFill>
              <a:effectLst/>
              <a:latin typeface="メイリオ" panose="020B0604030504040204" pitchFamily="50" charset="-128"/>
              <a:ea typeface="メイリオ" panose="020B0604030504040204" pitchFamily="50" charset="-128"/>
            </a:endParaRPr>
          </a:p>
          <a:p>
            <a:pPr algn="l">
              <a:buFont typeface="+mj-lt"/>
              <a:buAutoNum type="arabicPeriod"/>
            </a:pPr>
            <a:endParaRPr lang="en-US" altLang="ja-JP" b="1" dirty="0">
              <a:solidFill>
                <a:srgbClr val="333333"/>
              </a:solidFill>
              <a:latin typeface="メイリオ" panose="020B0604030504040204" pitchFamily="50" charset="-128"/>
              <a:ea typeface="メイリオ" panose="020B0604030504040204" pitchFamily="50" charset="-128"/>
            </a:endParaRPr>
          </a:p>
          <a:p>
            <a:pPr marL="266700" indent="-266700">
              <a:buFont typeface="+mj-lt"/>
              <a:buAutoNum type="arabicPeriod"/>
            </a:pPr>
            <a:r>
              <a:rPr lang="ja-JP" altLang="en-US" b="1" i="0" dirty="0">
                <a:solidFill>
                  <a:srgbClr val="333333"/>
                </a:solidFill>
                <a:effectLst/>
                <a:latin typeface="メイリオ" panose="020B0604030504040204" pitchFamily="50" charset="-128"/>
                <a:ea typeface="メイリオ" panose="020B0604030504040204" pitchFamily="50" charset="-128"/>
              </a:rPr>
              <a:t>生成したモデルに未知のデータを適用した時に、「正解ラベル」に近い値が出るかどうか検証する</a:t>
            </a:r>
          </a:p>
          <a:p>
            <a:pPr algn="l">
              <a:buFont typeface="+mj-lt"/>
              <a:buAutoNum type="arabicPeriod"/>
            </a:pPr>
            <a:endParaRPr lang="ja-JP" altLang="en-US" b="1" i="0" dirty="0">
              <a:solidFill>
                <a:srgbClr val="333333"/>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051703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AI</a:t>
            </a:r>
            <a:r>
              <a:rPr kumimoji="1" lang="ja-JP" altLang="en-US" dirty="0"/>
              <a:t>リテラシー　</a:t>
            </a:r>
            <a:r>
              <a:rPr lang="ja-JP" altLang="en-US" dirty="0"/>
              <a:t>概要</a:t>
            </a:r>
            <a:endParaRPr kumimoji="1" lang="ja-JP" altLang="en-US" dirty="0"/>
          </a:p>
        </p:txBody>
      </p:sp>
      <p:sp>
        <p:nvSpPr>
          <p:cNvPr id="6" name="コンテンツ プレースホルダー 1"/>
          <p:cNvSpPr txBox="1">
            <a:spLocks/>
          </p:cNvSpPr>
          <p:nvPr/>
        </p:nvSpPr>
        <p:spPr>
          <a:xfrm>
            <a:off x="340744" y="771872"/>
            <a:ext cx="7181489" cy="693916"/>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400" b="0" i="0" kern="1200">
                <a:solidFill>
                  <a:schemeClr val="tx1"/>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342900" indent="-342900">
              <a:buFont typeface="Arial" panose="020B0604020202020204" pitchFamily="34" charset="0"/>
              <a:buChar char="•"/>
            </a:pPr>
            <a:r>
              <a:rPr lang="ja-JP" altLang="en-US" sz="2000" dirty="0">
                <a:latin typeface="+mj-ea"/>
              </a:rPr>
              <a:t>授業形態は、</a:t>
            </a:r>
            <a:r>
              <a:rPr lang="en-US" altLang="ja-JP" sz="2000" dirty="0">
                <a:latin typeface="+mj-ea"/>
              </a:rPr>
              <a:t>e-</a:t>
            </a:r>
            <a:r>
              <a:rPr lang="ja-JP" altLang="en-US" sz="2000" dirty="0">
                <a:latin typeface="+mj-ea"/>
              </a:rPr>
              <a:t>ラーニングとなります</a:t>
            </a:r>
            <a:endParaRPr lang="en-US" altLang="ja-JP" sz="2000" dirty="0">
              <a:latin typeface="+mj-ea"/>
              <a:ea typeface="+mj-ea"/>
            </a:endParaRPr>
          </a:p>
          <a:p>
            <a:pPr marL="342900" indent="-342900">
              <a:buFont typeface="Arial" panose="020B0604020202020204" pitchFamily="34" charset="0"/>
              <a:buChar char="•"/>
            </a:pPr>
            <a:r>
              <a:rPr lang="ja-JP" altLang="en-US" sz="2000" dirty="0">
                <a:latin typeface="+mj-ea"/>
                <a:ea typeface="+mj-ea"/>
              </a:rPr>
              <a:t>計１２回開催します</a:t>
            </a:r>
            <a:endParaRPr lang="en-US" altLang="ja-JP" sz="2000" dirty="0">
              <a:latin typeface="+mj-ea"/>
              <a:ea typeface="+mj-ea"/>
            </a:endParaRPr>
          </a:p>
        </p:txBody>
      </p:sp>
      <p:graphicFrame>
        <p:nvGraphicFramePr>
          <p:cNvPr id="7" name="表 6"/>
          <p:cNvGraphicFramePr>
            <a:graphicFrameLocks noGrp="1"/>
          </p:cNvGraphicFramePr>
          <p:nvPr>
            <p:extLst>
              <p:ext uri="{D42A27DB-BD31-4B8C-83A1-F6EECF244321}">
                <p14:modId xmlns:p14="http://schemas.microsoft.com/office/powerpoint/2010/main" val="4076405567"/>
              </p:ext>
            </p:extLst>
          </p:nvPr>
        </p:nvGraphicFramePr>
        <p:xfrm>
          <a:off x="246269" y="1792849"/>
          <a:ext cx="8651462" cy="4358640"/>
        </p:xfrm>
        <a:graphic>
          <a:graphicData uri="http://schemas.openxmlformats.org/drawingml/2006/table">
            <a:tbl>
              <a:tblPr firstRow="1" bandRow="1">
                <a:tableStyleId>{5C22544A-7EE6-4342-B048-85BDC9FD1C3A}</a:tableStyleId>
              </a:tblPr>
              <a:tblGrid>
                <a:gridCol w="567055">
                  <a:extLst>
                    <a:ext uri="{9D8B030D-6E8A-4147-A177-3AD203B41FA5}">
                      <a16:colId xmlns:a16="http://schemas.microsoft.com/office/drawing/2014/main" xmlns="" val="2904047441"/>
                    </a:ext>
                  </a:extLst>
                </a:gridCol>
                <a:gridCol w="5948753">
                  <a:extLst>
                    <a:ext uri="{9D8B030D-6E8A-4147-A177-3AD203B41FA5}">
                      <a16:colId xmlns:a16="http://schemas.microsoft.com/office/drawing/2014/main" xmlns="" val="1261446937"/>
                    </a:ext>
                  </a:extLst>
                </a:gridCol>
                <a:gridCol w="2135654">
                  <a:extLst>
                    <a:ext uri="{9D8B030D-6E8A-4147-A177-3AD203B41FA5}">
                      <a16:colId xmlns:a16="http://schemas.microsoft.com/office/drawing/2014/main" xmlns="" val="322255843"/>
                    </a:ext>
                  </a:extLst>
                </a:gridCol>
              </a:tblGrid>
              <a:tr h="0">
                <a:tc>
                  <a:txBody>
                    <a:bodyPr/>
                    <a:lstStyle/>
                    <a:p>
                      <a:pPr algn="ctr"/>
                      <a:r>
                        <a:rPr kumimoji="1" lang="en-US" altLang="ja-JP" sz="1600" dirty="0"/>
                        <a:t>No</a:t>
                      </a:r>
                      <a:endParaRPr kumimoji="1" lang="ja-JP" altLang="en-US" sz="1600" dirty="0"/>
                    </a:p>
                  </a:txBody>
                  <a:tcPr/>
                </a:tc>
                <a:tc>
                  <a:txBody>
                    <a:bodyPr/>
                    <a:lstStyle/>
                    <a:p>
                      <a:pPr algn="ctr"/>
                      <a:r>
                        <a:rPr kumimoji="1" lang="ja-JP" altLang="en-US" sz="1600" dirty="0"/>
                        <a:t>授業概要</a:t>
                      </a:r>
                    </a:p>
                  </a:txBody>
                  <a:tcPr/>
                </a:tc>
                <a:tc>
                  <a:txBody>
                    <a:bodyPr/>
                    <a:lstStyle/>
                    <a:p>
                      <a:pPr algn="ctr"/>
                      <a:r>
                        <a:rPr kumimoji="1" lang="ja-JP" altLang="en-US" sz="1600" dirty="0"/>
                        <a:t>講師</a:t>
                      </a:r>
                    </a:p>
                  </a:txBody>
                  <a:tcPr/>
                </a:tc>
                <a:extLst>
                  <a:ext uri="{0D108BD9-81ED-4DB2-BD59-A6C34878D82A}">
                    <a16:rowId xmlns:a16="http://schemas.microsoft.com/office/drawing/2014/main" xmlns="" val="1688276906"/>
                  </a:ext>
                </a:extLst>
              </a:tr>
              <a:tr h="0">
                <a:tc>
                  <a:txBody>
                    <a:bodyPr/>
                    <a:lstStyle/>
                    <a:p>
                      <a:pPr algn="ctr"/>
                      <a:r>
                        <a:rPr kumimoji="1" lang="en-US" altLang="ja-JP" sz="1600" dirty="0">
                          <a:solidFill>
                            <a:schemeClr val="tx1">
                              <a:lumMod val="75000"/>
                              <a:lumOff val="25000"/>
                            </a:schemeClr>
                          </a:solidFill>
                        </a:rPr>
                        <a:t>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が変える社会</a:t>
                      </a:r>
                    </a:p>
                  </a:txBody>
                  <a:tcPr/>
                </a:tc>
                <a:tc>
                  <a:txBody>
                    <a:bodyPr/>
                    <a:lstStyle/>
                    <a:p>
                      <a:pPr algn="ctr"/>
                      <a:r>
                        <a:rPr kumimoji="1" lang="en-US" altLang="ja-JP" sz="1600" dirty="0">
                          <a:solidFill>
                            <a:schemeClr val="tx1">
                              <a:lumMod val="75000"/>
                              <a:lumOff val="25000"/>
                            </a:schemeClr>
                          </a:solidFill>
                        </a:rPr>
                        <a:t>NTT</a:t>
                      </a:r>
                      <a:r>
                        <a:rPr kumimoji="1" lang="ja-JP" altLang="en-US" sz="1600" dirty="0">
                          <a:solidFill>
                            <a:schemeClr val="tx1">
                              <a:lumMod val="75000"/>
                              <a:lumOff val="25000"/>
                            </a:schemeClr>
                          </a:solidFill>
                        </a:rPr>
                        <a:t>西日本</a:t>
                      </a:r>
                    </a:p>
                  </a:txBody>
                  <a:tcPr anchor="ctr"/>
                </a:tc>
                <a:extLst>
                  <a:ext uri="{0D108BD9-81ED-4DB2-BD59-A6C34878D82A}">
                    <a16:rowId xmlns:a16="http://schemas.microsoft.com/office/drawing/2014/main" xmlns="" val="3221468820"/>
                  </a:ext>
                </a:extLst>
              </a:tr>
              <a:tr h="0">
                <a:tc>
                  <a:txBody>
                    <a:bodyPr/>
                    <a:lstStyle/>
                    <a:p>
                      <a:pPr algn="ctr"/>
                      <a:r>
                        <a:rPr kumimoji="1" lang="en-US" altLang="ja-JP" sz="1600" dirty="0">
                          <a:solidFill>
                            <a:schemeClr val="tx1">
                              <a:lumMod val="75000"/>
                              <a:lumOff val="25000"/>
                            </a:schemeClr>
                          </a:solidFill>
                        </a:rPr>
                        <a:t>2</a:t>
                      </a:r>
                      <a:endParaRPr kumimoji="1" lang="ja-JP" altLang="en-US" sz="1600" dirty="0">
                        <a:solidFill>
                          <a:schemeClr val="tx1">
                            <a:lumMod val="75000"/>
                            <a:lumOff val="25000"/>
                          </a:schemeClr>
                        </a:solidFill>
                      </a:endParaRPr>
                    </a:p>
                  </a:txBody>
                  <a:tcPr/>
                </a:tc>
                <a:tc>
                  <a:txBody>
                    <a:bodyPr/>
                    <a:lstStyle/>
                    <a:p>
                      <a:pPr algn="l"/>
                      <a:r>
                        <a:rPr kumimoji="1" lang="ja-JP" altLang="en-US" sz="1600" b="1" dirty="0">
                          <a:solidFill>
                            <a:schemeClr val="tx1">
                              <a:lumMod val="75000"/>
                              <a:lumOff val="25000"/>
                            </a:schemeClr>
                          </a:solidFill>
                        </a:rPr>
                        <a:t>働き方改革と</a:t>
                      </a:r>
                      <a:r>
                        <a:rPr kumimoji="1" lang="en-US" altLang="ja-JP" sz="1600" b="1" dirty="0">
                          <a:solidFill>
                            <a:schemeClr val="tx1">
                              <a:lumMod val="75000"/>
                              <a:lumOff val="25000"/>
                            </a:schemeClr>
                          </a:solidFill>
                        </a:rPr>
                        <a:t>DX</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178709493"/>
                  </a:ext>
                </a:extLst>
              </a:tr>
              <a:tr h="0">
                <a:tc>
                  <a:txBody>
                    <a:bodyPr/>
                    <a:lstStyle/>
                    <a:p>
                      <a:pPr algn="ctr"/>
                      <a:r>
                        <a:rPr kumimoji="1" lang="en-US" altLang="ja-JP" sz="1600" dirty="0">
                          <a:solidFill>
                            <a:schemeClr val="tx1">
                              <a:lumMod val="75000"/>
                              <a:lumOff val="25000"/>
                            </a:schemeClr>
                          </a:solidFill>
                        </a:rPr>
                        <a:t>3</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(1)</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453956153"/>
                  </a:ext>
                </a:extLst>
              </a:tr>
              <a:tr h="0">
                <a:tc>
                  <a:txBody>
                    <a:bodyPr/>
                    <a:lstStyle/>
                    <a:p>
                      <a:pPr algn="ctr"/>
                      <a:r>
                        <a:rPr kumimoji="1" lang="en-US" altLang="ja-JP" sz="1600" dirty="0">
                          <a:solidFill>
                            <a:schemeClr val="tx1">
                              <a:lumMod val="75000"/>
                              <a:lumOff val="25000"/>
                            </a:schemeClr>
                          </a:solidFill>
                        </a:rPr>
                        <a:t>4</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a:t>
                      </a:r>
                      <a:r>
                        <a:rPr kumimoji="1" lang="ja-JP" altLang="en-US" sz="1600" b="1" dirty="0">
                          <a:solidFill>
                            <a:schemeClr val="tx1">
                              <a:lumMod val="75000"/>
                              <a:lumOff val="25000"/>
                            </a:schemeClr>
                          </a:solidFill>
                        </a:rPr>
                        <a:t>基礎知識</a:t>
                      </a:r>
                      <a:r>
                        <a:rPr kumimoji="1" lang="en-US" altLang="ja-JP" sz="1600" b="1" dirty="0">
                          <a:solidFill>
                            <a:schemeClr val="tx1">
                              <a:lumMod val="75000"/>
                              <a:lumOff val="25000"/>
                            </a:schemeClr>
                          </a:solidFill>
                        </a:rPr>
                        <a:t>(2)</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906187670"/>
                  </a:ext>
                </a:extLst>
              </a:tr>
              <a:tr h="0">
                <a:tc>
                  <a:txBody>
                    <a:bodyPr/>
                    <a:lstStyle/>
                    <a:p>
                      <a:pPr algn="ctr"/>
                      <a:r>
                        <a:rPr kumimoji="1" lang="en-US" altLang="ja-JP" sz="1600" dirty="0">
                          <a:solidFill>
                            <a:schemeClr val="tx1">
                              <a:lumMod val="75000"/>
                              <a:lumOff val="25000"/>
                            </a:schemeClr>
                          </a:solidFill>
                        </a:rPr>
                        <a:t>5</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a:t>
                      </a:r>
                      <a:r>
                        <a:rPr kumimoji="1" lang="en-US" altLang="ja-JP" sz="1600" b="1" dirty="0" err="1">
                          <a:solidFill>
                            <a:schemeClr val="tx1">
                              <a:lumMod val="75000"/>
                              <a:lumOff val="25000"/>
                            </a:schemeClr>
                          </a:solidFill>
                        </a:rPr>
                        <a:t>IoT</a:t>
                      </a:r>
                      <a:r>
                        <a:rPr kumimoji="1" lang="en-US" altLang="ja-JP" sz="1600" b="1" dirty="0">
                          <a:solidFill>
                            <a:schemeClr val="tx1">
                              <a:lumMod val="75000"/>
                              <a:lumOff val="25000"/>
                            </a:schemeClr>
                          </a:solidFill>
                        </a:rPr>
                        <a:t>/</a:t>
                      </a:r>
                      <a:r>
                        <a:rPr kumimoji="1" lang="ja-JP" altLang="en-US" sz="1600" b="1" dirty="0">
                          <a:solidFill>
                            <a:schemeClr val="tx1">
                              <a:lumMod val="75000"/>
                              <a:lumOff val="25000"/>
                            </a:schemeClr>
                          </a:solidFill>
                        </a:rPr>
                        <a:t>クラウド</a:t>
                      </a:r>
                      <a:r>
                        <a:rPr kumimoji="1" lang="en-US" altLang="ja-JP" sz="1600" b="1" dirty="0">
                          <a:solidFill>
                            <a:schemeClr val="tx1">
                              <a:lumMod val="75000"/>
                              <a:lumOff val="25000"/>
                            </a:schemeClr>
                          </a:solidFill>
                        </a:rPr>
                        <a:t>/5G</a:t>
                      </a:r>
                      <a:endParaRPr kumimoji="1" lang="ja-JP" altLang="en-US" sz="1600" b="1" dirty="0">
                        <a:solidFill>
                          <a:schemeClr val="tx1">
                            <a:lumMod val="75000"/>
                            <a:lumOff val="25000"/>
                          </a:schemeClr>
                        </a:solidFill>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681188941"/>
                  </a:ext>
                </a:extLst>
              </a:tr>
              <a:tr h="0">
                <a:tc>
                  <a:txBody>
                    <a:bodyPr/>
                    <a:lstStyle/>
                    <a:p>
                      <a:pPr algn="ctr"/>
                      <a:r>
                        <a:rPr kumimoji="1" lang="en-US" altLang="ja-JP" sz="1600" dirty="0">
                          <a:solidFill>
                            <a:schemeClr val="tx1">
                              <a:lumMod val="75000"/>
                              <a:lumOff val="25000"/>
                            </a:schemeClr>
                          </a:solidFill>
                        </a:rPr>
                        <a:t>6</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情報セキュリティ①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320031005"/>
                  </a:ext>
                </a:extLst>
              </a:tr>
              <a:tr h="0">
                <a:tc>
                  <a:txBody>
                    <a:bodyPr/>
                    <a:lstStyle/>
                    <a:p>
                      <a:pPr algn="ctr"/>
                      <a:r>
                        <a:rPr kumimoji="1" lang="en-US" altLang="ja-JP" sz="1600" dirty="0">
                          <a:solidFill>
                            <a:schemeClr val="tx1">
                              <a:lumMod val="75000"/>
                              <a:lumOff val="25000"/>
                            </a:schemeClr>
                          </a:solidFill>
                        </a:rPr>
                        <a:t>7</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関連 基礎知識</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情報セキュリティ②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ラーニングシステムズ</a:t>
                      </a:r>
                    </a:p>
                  </a:txBody>
                  <a:tcPr anchor="ctr"/>
                </a:tc>
                <a:extLst>
                  <a:ext uri="{0D108BD9-81ED-4DB2-BD59-A6C34878D82A}">
                    <a16:rowId xmlns:a16="http://schemas.microsoft.com/office/drawing/2014/main" xmlns="" val="1013665032"/>
                  </a:ext>
                </a:extLst>
              </a:tr>
              <a:tr h="0">
                <a:tc>
                  <a:txBody>
                    <a:bodyPr/>
                    <a:lstStyle/>
                    <a:p>
                      <a:pPr algn="ctr"/>
                      <a:r>
                        <a:rPr kumimoji="1" lang="en-US" altLang="ja-JP" sz="1600" dirty="0">
                          <a:solidFill>
                            <a:schemeClr val="tx1">
                              <a:lumMod val="75000"/>
                              <a:lumOff val="25000"/>
                            </a:schemeClr>
                          </a:solidFill>
                        </a:rPr>
                        <a:t>8</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(1)</a:t>
                      </a:r>
                      <a:r>
                        <a:rPr kumimoji="1" lang="ja-JP" altLang="en-US" sz="1600" b="1" dirty="0">
                          <a:solidFill>
                            <a:schemeClr val="tx1">
                              <a:lumMod val="75000"/>
                              <a:lumOff val="25000"/>
                            </a:schemeClr>
                          </a:solidFill>
                        </a:rPr>
                        <a:t>　テレワーク</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1062279"/>
                  </a:ext>
                </a:extLst>
              </a:tr>
              <a:tr h="0">
                <a:tc>
                  <a:txBody>
                    <a:bodyPr/>
                    <a:lstStyle/>
                    <a:p>
                      <a:pPr algn="ctr"/>
                      <a:r>
                        <a:rPr kumimoji="1" lang="en-US" altLang="ja-JP" sz="1600" dirty="0">
                          <a:solidFill>
                            <a:schemeClr val="tx1">
                              <a:lumMod val="75000"/>
                              <a:lumOff val="25000"/>
                            </a:schemeClr>
                          </a:solidFill>
                        </a:rPr>
                        <a:t>9</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(2)</a:t>
                      </a:r>
                      <a:r>
                        <a:rPr kumimoji="1" lang="ja-JP" altLang="en-US" sz="1600" b="1" dirty="0">
                          <a:solidFill>
                            <a:schemeClr val="tx1">
                              <a:lumMod val="75000"/>
                              <a:lumOff val="25000"/>
                            </a:schemeClr>
                          </a:solidFill>
                        </a:rPr>
                        <a:t>　コミュニケーションツール①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3695454312"/>
                  </a:ext>
                </a:extLst>
              </a:tr>
              <a:tr h="0">
                <a:tc>
                  <a:txBody>
                    <a:bodyPr/>
                    <a:lstStyle/>
                    <a:p>
                      <a:pPr algn="ctr"/>
                      <a:r>
                        <a:rPr kumimoji="1" lang="en-US" altLang="ja-JP" sz="1600" dirty="0">
                          <a:solidFill>
                            <a:schemeClr val="tx1">
                              <a:lumMod val="75000"/>
                              <a:lumOff val="25000"/>
                            </a:schemeClr>
                          </a:solidFill>
                        </a:rPr>
                        <a:t>10</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(3)</a:t>
                      </a:r>
                      <a:r>
                        <a:rPr kumimoji="1" lang="ja-JP" altLang="en-US" sz="1600" b="1" dirty="0">
                          <a:solidFill>
                            <a:schemeClr val="tx1">
                              <a:lumMod val="75000"/>
                              <a:lumOff val="25000"/>
                            </a:schemeClr>
                          </a:solidFill>
                        </a:rPr>
                        <a:t>　コミュニケーションツール②</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798683845"/>
                  </a:ext>
                </a:extLst>
              </a:tr>
              <a:tr h="0">
                <a:tc>
                  <a:txBody>
                    <a:bodyPr/>
                    <a:lstStyle/>
                    <a:p>
                      <a:pPr algn="ctr"/>
                      <a:r>
                        <a:rPr kumimoji="1" lang="en-US" altLang="ja-JP" sz="1600" dirty="0">
                          <a:solidFill>
                            <a:schemeClr val="tx1">
                              <a:lumMod val="75000"/>
                              <a:lumOff val="25000"/>
                            </a:schemeClr>
                          </a:solidFill>
                        </a:rPr>
                        <a:t>11</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(4)</a:t>
                      </a:r>
                      <a:r>
                        <a:rPr kumimoji="1" lang="ja-JP" altLang="en-US" sz="1600" b="1" dirty="0">
                          <a:solidFill>
                            <a:schemeClr val="tx1">
                              <a:lumMod val="75000"/>
                              <a:lumOff val="25000"/>
                            </a:schemeClr>
                          </a:solidFill>
                        </a:rPr>
                        <a:t>　業務サポートシステム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2119099546"/>
                  </a:ext>
                </a:extLst>
              </a:tr>
              <a:tr h="0">
                <a:tc>
                  <a:txBody>
                    <a:bodyPr/>
                    <a:lstStyle/>
                    <a:p>
                      <a:pPr algn="ctr"/>
                      <a:r>
                        <a:rPr kumimoji="1" lang="en-US" altLang="ja-JP" sz="1600" dirty="0">
                          <a:solidFill>
                            <a:schemeClr val="tx1">
                              <a:lumMod val="75000"/>
                              <a:lumOff val="25000"/>
                            </a:schemeClr>
                          </a:solidFill>
                        </a:rPr>
                        <a:t>12</a:t>
                      </a:r>
                      <a:endParaRPr kumimoji="1" lang="ja-JP" altLang="en-US" sz="1600" dirty="0">
                        <a:solidFill>
                          <a:schemeClr val="tx1">
                            <a:lumMod val="75000"/>
                            <a:lumOff val="25000"/>
                          </a:schemeClr>
                        </a:solidFill>
                      </a:endParaRPr>
                    </a:p>
                  </a:txBody>
                  <a:tcPr/>
                </a:tc>
                <a:tc>
                  <a:txBody>
                    <a:bodyPr/>
                    <a:lstStyle/>
                    <a:p>
                      <a:pPr algn="l"/>
                      <a:r>
                        <a:rPr kumimoji="1" lang="en-US" altLang="ja-JP" sz="1600" b="1" dirty="0">
                          <a:solidFill>
                            <a:schemeClr val="tx1">
                              <a:lumMod val="75000"/>
                              <a:lumOff val="25000"/>
                            </a:schemeClr>
                          </a:solidFill>
                        </a:rPr>
                        <a:t>AI/ICT</a:t>
                      </a:r>
                      <a:r>
                        <a:rPr kumimoji="1" lang="ja-JP" altLang="en-US" sz="1600" b="1" dirty="0">
                          <a:solidFill>
                            <a:schemeClr val="tx1">
                              <a:lumMod val="75000"/>
                              <a:lumOff val="25000"/>
                            </a:schemeClr>
                          </a:solidFill>
                        </a:rPr>
                        <a:t>システムの活用実践</a:t>
                      </a:r>
                      <a:r>
                        <a:rPr kumimoji="1" lang="en-US" altLang="ja-JP" sz="1600" b="1" dirty="0">
                          <a:solidFill>
                            <a:schemeClr val="tx1">
                              <a:lumMod val="75000"/>
                              <a:lumOff val="25000"/>
                            </a:schemeClr>
                          </a:solidFill>
                        </a:rPr>
                        <a:t>(5)</a:t>
                      </a:r>
                      <a:r>
                        <a:rPr kumimoji="1" lang="ja-JP" altLang="en-US" sz="1600" b="1" dirty="0">
                          <a:solidFill>
                            <a:schemeClr val="tx1">
                              <a:lumMod val="75000"/>
                              <a:lumOff val="25000"/>
                            </a:schemeClr>
                          </a:solidFill>
                        </a:rPr>
                        <a:t>　総務、人事、経理系システム</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NTT</a:t>
                      </a:r>
                      <a:r>
                        <a:rPr kumimoji="1" lang="ja-JP" altLang="en-US" sz="1600" b="0" i="0" u="none" strike="noStrike" kern="1200" cap="none" spc="0" normalizeH="0" baseline="0" noProof="0" dirty="0">
                          <a:ln>
                            <a:noFill/>
                          </a:ln>
                          <a:solidFill>
                            <a:schemeClr val="tx1">
                              <a:lumMod val="75000"/>
                              <a:lumOff val="25000"/>
                            </a:schemeClr>
                          </a:solidFill>
                          <a:effectLst/>
                          <a:uLnTx/>
                          <a:uFillTx/>
                          <a:latin typeface="Segoe UI"/>
                          <a:ea typeface="Meiryo UI"/>
                          <a:cs typeface="+mn-cs"/>
                        </a:rPr>
                        <a:t>西日本</a:t>
                      </a:r>
                    </a:p>
                  </a:txBody>
                  <a:tcPr anchor="ctr"/>
                </a:tc>
                <a:extLst>
                  <a:ext uri="{0D108BD9-81ED-4DB2-BD59-A6C34878D82A}">
                    <a16:rowId xmlns:a16="http://schemas.microsoft.com/office/drawing/2014/main" xmlns="" val="663832258"/>
                  </a:ext>
                </a:extLst>
              </a:tr>
            </a:tbl>
          </a:graphicData>
        </a:graphic>
      </p:graphicFrame>
      <p:sp>
        <p:nvSpPr>
          <p:cNvPr id="2" name="正方形/長方形 1">
            <a:extLst>
              <a:ext uri="{FF2B5EF4-FFF2-40B4-BE49-F238E27FC236}">
                <a16:creationId xmlns:a16="http://schemas.microsoft.com/office/drawing/2014/main" xmlns="" id="{E49203E2-07CA-4D28-A65F-3F82A5B0F6D6}"/>
              </a:ext>
            </a:extLst>
          </p:cNvPr>
          <p:cNvSpPr/>
          <p:nvPr/>
        </p:nvSpPr>
        <p:spPr>
          <a:xfrm>
            <a:off x="246269" y="2802835"/>
            <a:ext cx="8651462" cy="323022"/>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19334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7392AA9C-D337-4921-98B2-00B4E41CD17B}"/>
              </a:ext>
            </a:extLst>
          </p:cNvPr>
          <p:cNvSpPr>
            <a:spLocks noGrp="1"/>
          </p:cNvSpPr>
          <p:nvPr>
            <p:ph type="ctrTitle"/>
          </p:nvPr>
        </p:nvSpPr>
        <p:spPr/>
        <p:txBody>
          <a:bodyPr/>
          <a:lstStyle/>
          <a:p>
            <a:r>
              <a:rPr kumimoji="1" lang="ja-JP" altLang="en-US" dirty="0"/>
              <a:t>回帰問題</a:t>
            </a:r>
          </a:p>
        </p:txBody>
      </p:sp>
      <p:pic>
        <p:nvPicPr>
          <p:cNvPr id="2050" name="Picture 2">
            <a:extLst>
              <a:ext uri="{FF2B5EF4-FFF2-40B4-BE49-F238E27FC236}">
                <a16:creationId xmlns:a16="http://schemas.microsoft.com/office/drawing/2014/main" xmlns="" id="{A21D482A-D617-4ADD-92B1-242A7E2CBE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304" y="2604607"/>
            <a:ext cx="4454297" cy="266663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xmlns="" id="{20C022C3-2E0B-4CCD-B6D7-D53AA67FDE6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0000" b="15640"/>
          <a:stretch/>
        </p:blipFill>
        <p:spPr bwMode="auto">
          <a:xfrm>
            <a:off x="4637152" y="2604607"/>
            <a:ext cx="4749586" cy="258211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直線コネクタ 4">
            <a:extLst>
              <a:ext uri="{FF2B5EF4-FFF2-40B4-BE49-F238E27FC236}">
                <a16:creationId xmlns:a16="http://schemas.microsoft.com/office/drawing/2014/main" xmlns="" id="{570CBA43-D5CC-40B7-B82C-2156C3860F1F}"/>
              </a:ext>
            </a:extLst>
          </p:cNvPr>
          <p:cNvCxnSpPr/>
          <p:nvPr/>
        </p:nvCxnSpPr>
        <p:spPr>
          <a:xfrm flipV="1">
            <a:off x="6834786" y="3642232"/>
            <a:ext cx="0" cy="960504"/>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直線コネクタ 7">
            <a:extLst>
              <a:ext uri="{FF2B5EF4-FFF2-40B4-BE49-F238E27FC236}">
                <a16:creationId xmlns:a16="http://schemas.microsoft.com/office/drawing/2014/main" xmlns="" id="{752793DC-5CC4-4987-A173-B40FC41487DC}"/>
              </a:ext>
            </a:extLst>
          </p:cNvPr>
          <p:cNvCxnSpPr>
            <a:cxnSpLocks/>
          </p:cNvCxnSpPr>
          <p:nvPr/>
        </p:nvCxnSpPr>
        <p:spPr>
          <a:xfrm flipH="1">
            <a:off x="5313348" y="3642232"/>
            <a:ext cx="1521438" cy="0"/>
          </a:xfrm>
          <a:prstGeom prst="line">
            <a:avLst/>
          </a:prstGeom>
        </p:spPr>
        <p:style>
          <a:lnRef idx="2">
            <a:schemeClr val="accent1"/>
          </a:lnRef>
          <a:fillRef idx="0">
            <a:schemeClr val="accent1"/>
          </a:fillRef>
          <a:effectRef idx="1">
            <a:schemeClr val="accent1"/>
          </a:effectRef>
          <a:fontRef idx="minor">
            <a:schemeClr val="tx1"/>
          </a:fontRef>
        </p:style>
      </p:cxnSp>
      <p:sp>
        <p:nvSpPr>
          <p:cNvPr id="11" name="コンテンツ プレースホルダー 1">
            <a:extLst>
              <a:ext uri="{FF2B5EF4-FFF2-40B4-BE49-F238E27FC236}">
                <a16:creationId xmlns:a16="http://schemas.microsoft.com/office/drawing/2014/main" xmlns="" id="{012D33EF-6E28-4D19-9126-FC598C8A273F}"/>
              </a:ext>
            </a:extLst>
          </p:cNvPr>
          <p:cNvSpPr>
            <a:spLocks noGrp="1"/>
          </p:cNvSpPr>
          <p:nvPr>
            <p:ph idx="1"/>
          </p:nvPr>
        </p:nvSpPr>
        <p:spPr>
          <a:xfrm>
            <a:off x="340745" y="1044039"/>
            <a:ext cx="8429622" cy="409795"/>
          </a:xfrm>
        </p:spPr>
        <p:txBody>
          <a:bodyPr/>
          <a:lstStyle/>
          <a:p>
            <a:pPr algn="ctr"/>
            <a:r>
              <a:rPr kumimoji="1" lang="ja-JP" altLang="en-US" sz="2800" b="1" u="sng" dirty="0"/>
              <a:t>回帰問題とは</a:t>
            </a:r>
            <a:endParaRPr lang="en-US" altLang="ja-JP" sz="2800" b="1" u="sng" dirty="0"/>
          </a:p>
          <a:p>
            <a:pPr algn="ctr"/>
            <a:r>
              <a:rPr kumimoji="1" lang="ja-JP" altLang="en-US" sz="2800" b="1" dirty="0"/>
              <a:t>連続した数値</a:t>
            </a:r>
            <a:r>
              <a:rPr kumimoji="1" lang="ja-JP" altLang="en-US" sz="2800" dirty="0"/>
              <a:t>における予測を行う問題</a:t>
            </a:r>
            <a:endParaRPr kumimoji="1" lang="ja-JP" altLang="en-US" dirty="0"/>
          </a:p>
        </p:txBody>
      </p:sp>
      <p:sp>
        <p:nvSpPr>
          <p:cNvPr id="9" name="二等辺三角形 8">
            <a:extLst>
              <a:ext uri="{FF2B5EF4-FFF2-40B4-BE49-F238E27FC236}">
                <a16:creationId xmlns:a16="http://schemas.microsoft.com/office/drawing/2014/main" xmlns="" id="{20E03B02-8BAD-4708-91CB-7D18F8280C22}"/>
              </a:ext>
            </a:extLst>
          </p:cNvPr>
          <p:cNvSpPr/>
          <p:nvPr/>
        </p:nvSpPr>
        <p:spPr>
          <a:xfrm rot="5400000">
            <a:off x="3526781" y="3498133"/>
            <a:ext cx="2012261" cy="288198"/>
          </a:xfrm>
          <a:prstGeom prst="triangle">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54240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FC949B3C-C2F4-4A03-9A64-8BEBCFBD779A}"/>
              </a:ext>
            </a:extLst>
          </p:cNvPr>
          <p:cNvSpPr>
            <a:spLocks noGrp="1"/>
          </p:cNvSpPr>
          <p:nvPr>
            <p:ph type="ctrTitle"/>
          </p:nvPr>
        </p:nvSpPr>
        <p:spPr/>
        <p:txBody>
          <a:bodyPr/>
          <a:lstStyle/>
          <a:p>
            <a:r>
              <a:rPr kumimoji="1" lang="ja-JP" altLang="en-US" dirty="0"/>
              <a:t>分類問題</a:t>
            </a:r>
          </a:p>
        </p:txBody>
      </p:sp>
      <p:pic>
        <p:nvPicPr>
          <p:cNvPr id="3074" name="Picture 2">
            <a:extLst>
              <a:ext uri="{FF2B5EF4-FFF2-40B4-BE49-F238E27FC236}">
                <a16:creationId xmlns:a16="http://schemas.microsoft.com/office/drawing/2014/main" xmlns="" id="{8BF72F61-BB73-48FA-B37B-858CEE0A4C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4617" y="1844299"/>
            <a:ext cx="4274766" cy="4228758"/>
          </a:xfrm>
          <a:prstGeom prst="rect">
            <a:avLst/>
          </a:prstGeom>
          <a:noFill/>
          <a:extLst>
            <a:ext uri="{909E8E84-426E-40DD-AFC4-6F175D3DCCD1}">
              <a14:hiddenFill xmlns:a14="http://schemas.microsoft.com/office/drawing/2010/main">
                <a:solidFill>
                  <a:srgbClr val="FFFFFF"/>
                </a:solidFill>
              </a14:hiddenFill>
            </a:ext>
          </a:extLst>
        </p:spPr>
      </p:pic>
      <p:sp>
        <p:nvSpPr>
          <p:cNvPr id="5" name="コンテンツ プレースホルダー 1">
            <a:extLst>
              <a:ext uri="{FF2B5EF4-FFF2-40B4-BE49-F238E27FC236}">
                <a16:creationId xmlns:a16="http://schemas.microsoft.com/office/drawing/2014/main" xmlns="" id="{EAB4C6C4-ADD7-4E82-A0D0-D3742A93E131}"/>
              </a:ext>
            </a:extLst>
          </p:cNvPr>
          <p:cNvSpPr>
            <a:spLocks noGrp="1"/>
          </p:cNvSpPr>
          <p:nvPr>
            <p:ph idx="1"/>
          </p:nvPr>
        </p:nvSpPr>
        <p:spPr>
          <a:xfrm>
            <a:off x="0" y="839141"/>
            <a:ext cx="9035512" cy="409795"/>
          </a:xfrm>
        </p:spPr>
        <p:txBody>
          <a:bodyPr/>
          <a:lstStyle/>
          <a:p>
            <a:pPr algn="ctr"/>
            <a:r>
              <a:rPr kumimoji="1" lang="ja-JP" altLang="en-US" sz="2800" b="1" u="sng" dirty="0"/>
              <a:t>分類問題とは</a:t>
            </a:r>
            <a:endParaRPr lang="en-US" altLang="ja-JP" sz="2800" b="1" u="sng" dirty="0"/>
          </a:p>
          <a:p>
            <a:pPr algn="ctr"/>
            <a:r>
              <a:rPr kumimoji="1" lang="ja-JP" altLang="en-US" sz="2800" dirty="0"/>
              <a:t>データが</a:t>
            </a:r>
            <a:r>
              <a:rPr kumimoji="1" lang="ja-JP" altLang="en-US" sz="2800" b="1" dirty="0"/>
              <a:t>どのグループに属する</a:t>
            </a:r>
            <a:r>
              <a:rPr kumimoji="1" lang="ja-JP" altLang="en-US" sz="2800" dirty="0"/>
              <a:t>のか予測する問題です</a:t>
            </a:r>
            <a:endParaRPr kumimoji="1" lang="ja-JP" altLang="en-US" dirty="0"/>
          </a:p>
        </p:txBody>
      </p:sp>
    </p:spTree>
    <p:extLst>
      <p:ext uri="{BB962C8B-B14F-4D97-AF65-F5344CB8AC3E}">
        <p14:creationId xmlns:p14="http://schemas.microsoft.com/office/powerpoint/2010/main" val="11698560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7483164F-8D93-4DDD-827F-9424ABA51FB4}"/>
              </a:ext>
            </a:extLst>
          </p:cNvPr>
          <p:cNvSpPr>
            <a:spLocks noGrp="1"/>
          </p:cNvSpPr>
          <p:nvPr>
            <p:ph type="ctrTitle"/>
          </p:nvPr>
        </p:nvSpPr>
        <p:spPr/>
        <p:txBody>
          <a:bodyPr/>
          <a:lstStyle/>
          <a:p>
            <a:r>
              <a:rPr kumimoji="1" lang="ja-JP" altLang="en-US" dirty="0"/>
              <a:t>クラスタリング</a:t>
            </a:r>
          </a:p>
        </p:txBody>
      </p:sp>
      <p:pic>
        <p:nvPicPr>
          <p:cNvPr id="5124" name="Picture 4">
            <a:extLst>
              <a:ext uri="{FF2B5EF4-FFF2-40B4-BE49-F238E27FC236}">
                <a16:creationId xmlns:a16="http://schemas.microsoft.com/office/drawing/2014/main" xmlns="" id="{2AE140E1-8ACB-47BC-BF4F-8615461A90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092" y="1349595"/>
            <a:ext cx="8361456" cy="3073400"/>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a:extLst>
              <a:ext uri="{FF2B5EF4-FFF2-40B4-BE49-F238E27FC236}">
                <a16:creationId xmlns:a16="http://schemas.microsoft.com/office/drawing/2014/main" xmlns="" id="{737EBAB5-C789-4AA4-A793-F11698C4C8E8}"/>
              </a:ext>
            </a:extLst>
          </p:cNvPr>
          <p:cNvSpPr txBox="1"/>
          <p:nvPr/>
        </p:nvSpPr>
        <p:spPr>
          <a:xfrm>
            <a:off x="6903391" y="4283295"/>
            <a:ext cx="2021157" cy="261610"/>
          </a:xfrm>
          <a:prstGeom prst="rect">
            <a:avLst/>
          </a:prstGeom>
          <a:noFill/>
        </p:spPr>
        <p:txBody>
          <a:bodyPr wrap="square">
            <a:spAutoFit/>
          </a:bodyPr>
          <a:lstStyle/>
          <a:p>
            <a:r>
              <a:rPr lang="ja-JP" altLang="en-US" sz="1100" dirty="0"/>
              <a:t>出展：https://ledge.ai/</a:t>
            </a:r>
          </a:p>
        </p:txBody>
      </p:sp>
    </p:spTree>
    <p:extLst>
      <p:ext uri="{BB962C8B-B14F-4D97-AF65-F5344CB8AC3E}">
        <p14:creationId xmlns:p14="http://schemas.microsoft.com/office/powerpoint/2010/main" val="1422681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5723431A-F67A-4C57-90C7-10A8EE5FDCDC}"/>
              </a:ext>
            </a:extLst>
          </p:cNvPr>
          <p:cNvSpPr>
            <a:spLocks noGrp="1"/>
          </p:cNvSpPr>
          <p:nvPr>
            <p:ph type="ctrTitle"/>
          </p:nvPr>
        </p:nvSpPr>
        <p:spPr/>
        <p:txBody>
          <a:bodyPr/>
          <a:lstStyle/>
          <a:p>
            <a:r>
              <a:rPr kumimoji="1" lang="ja-JP" altLang="en-US" dirty="0"/>
              <a:t>次元削減</a:t>
            </a:r>
          </a:p>
        </p:txBody>
      </p:sp>
      <p:pic>
        <p:nvPicPr>
          <p:cNvPr id="8" name="Picture 2">
            <a:extLst>
              <a:ext uri="{FF2B5EF4-FFF2-40B4-BE49-F238E27FC236}">
                <a16:creationId xmlns:a16="http://schemas.microsoft.com/office/drawing/2014/main" xmlns="" id="{6F7264D7-58C6-41CA-8E17-9D9889021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6906" y="1435099"/>
            <a:ext cx="5774194" cy="340136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コンピューターを使うロボットのイラスト">
            <a:extLst>
              <a:ext uri="{FF2B5EF4-FFF2-40B4-BE49-F238E27FC236}">
                <a16:creationId xmlns:a16="http://schemas.microsoft.com/office/drawing/2014/main" xmlns="" id="{D94E5C31-FBC4-45B4-888F-FB1D90E793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878" y="5060950"/>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6" name="楕円 5">
            <a:extLst>
              <a:ext uri="{FF2B5EF4-FFF2-40B4-BE49-F238E27FC236}">
                <a16:creationId xmlns:a16="http://schemas.microsoft.com/office/drawing/2014/main" xmlns="" id="{9B88817A-4471-4607-91DA-4F9FAB8DC000}"/>
              </a:ext>
            </a:extLst>
          </p:cNvPr>
          <p:cNvSpPr/>
          <p:nvPr/>
        </p:nvSpPr>
        <p:spPr>
          <a:xfrm>
            <a:off x="387350" y="889000"/>
            <a:ext cx="8534400" cy="4533901"/>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4102" name="Picture 6" descr="ガッツポーズをしている男の子のイラスト">
            <a:extLst>
              <a:ext uri="{FF2B5EF4-FFF2-40B4-BE49-F238E27FC236}">
                <a16:creationId xmlns:a16="http://schemas.microsoft.com/office/drawing/2014/main" xmlns="" id="{2375A6DA-92E2-4341-83B3-36FA1D1323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06" y="1270000"/>
            <a:ext cx="1714500" cy="1714500"/>
          </a:xfrm>
          <a:prstGeom prst="rect">
            <a:avLst/>
          </a:prstGeom>
          <a:noFill/>
          <a:extLst>
            <a:ext uri="{909E8E84-426E-40DD-AFC4-6F175D3DCCD1}">
              <a14:hiddenFill xmlns:a14="http://schemas.microsoft.com/office/drawing/2010/main">
                <a:solidFill>
                  <a:srgbClr val="FFFFFF"/>
                </a:solidFill>
              </a14:hiddenFill>
            </a:ext>
          </a:extLst>
        </p:spPr>
      </p:pic>
      <p:sp>
        <p:nvSpPr>
          <p:cNvPr id="10" name="四角形: 角を丸くする 9">
            <a:extLst>
              <a:ext uri="{FF2B5EF4-FFF2-40B4-BE49-F238E27FC236}">
                <a16:creationId xmlns:a16="http://schemas.microsoft.com/office/drawing/2014/main" xmlns="" id="{79161ECF-1AC3-48FC-BB6C-6363BFBF78B0}"/>
              </a:ext>
            </a:extLst>
          </p:cNvPr>
          <p:cNvSpPr/>
          <p:nvPr/>
        </p:nvSpPr>
        <p:spPr>
          <a:xfrm>
            <a:off x="1447800" y="5744856"/>
            <a:ext cx="5816600" cy="508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A</a:t>
            </a:r>
            <a:r>
              <a:rPr kumimoji="1" lang="ja-JP" altLang="en-US" dirty="0"/>
              <a:t>さんは、「賢くて仕事ができる人」？</a:t>
            </a:r>
          </a:p>
        </p:txBody>
      </p:sp>
    </p:spTree>
    <p:extLst>
      <p:ext uri="{BB962C8B-B14F-4D97-AF65-F5344CB8AC3E}">
        <p14:creationId xmlns:p14="http://schemas.microsoft.com/office/powerpoint/2010/main" val="32380663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参考 機械学習に関する一覧</a:t>
            </a:r>
            <a:endParaRPr kumimoji="1" lang="ja-JP" altLang="en-US" dirty="0"/>
          </a:p>
        </p:txBody>
      </p:sp>
      <p:graphicFrame>
        <p:nvGraphicFramePr>
          <p:cNvPr id="2" name="表 1"/>
          <p:cNvGraphicFramePr>
            <a:graphicFrameLocks noGrp="1"/>
          </p:cNvGraphicFramePr>
          <p:nvPr>
            <p:extLst>
              <p:ext uri="{D42A27DB-BD31-4B8C-83A1-F6EECF244321}">
                <p14:modId xmlns:p14="http://schemas.microsoft.com/office/powerpoint/2010/main" val="1914279490"/>
              </p:ext>
            </p:extLst>
          </p:nvPr>
        </p:nvGraphicFramePr>
        <p:xfrm>
          <a:off x="350371" y="1117600"/>
          <a:ext cx="8666630" cy="5194477"/>
        </p:xfrm>
        <a:graphic>
          <a:graphicData uri="http://schemas.openxmlformats.org/drawingml/2006/table">
            <a:tbl>
              <a:tblPr firstRow="1" bandRow="1">
                <a:tableStyleId>{5C22544A-7EE6-4342-B048-85BDC9FD1C3A}</a:tableStyleId>
              </a:tblPr>
              <a:tblGrid>
                <a:gridCol w="2000114">
                  <a:extLst>
                    <a:ext uri="{9D8B030D-6E8A-4147-A177-3AD203B41FA5}">
                      <a16:colId xmlns:a16="http://schemas.microsoft.com/office/drawing/2014/main" xmlns="" val="1895522398"/>
                    </a:ext>
                  </a:extLst>
                </a:gridCol>
                <a:gridCol w="2007986">
                  <a:extLst>
                    <a:ext uri="{9D8B030D-6E8A-4147-A177-3AD203B41FA5}">
                      <a16:colId xmlns:a16="http://schemas.microsoft.com/office/drawing/2014/main" xmlns="" val="1662188504"/>
                    </a:ext>
                  </a:extLst>
                </a:gridCol>
                <a:gridCol w="2141853">
                  <a:extLst>
                    <a:ext uri="{9D8B030D-6E8A-4147-A177-3AD203B41FA5}">
                      <a16:colId xmlns:a16="http://schemas.microsoft.com/office/drawing/2014/main" xmlns="" val="1614908662"/>
                    </a:ext>
                  </a:extLst>
                </a:gridCol>
                <a:gridCol w="649776">
                  <a:extLst>
                    <a:ext uri="{9D8B030D-6E8A-4147-A177-3AD203B41FA5}">
                      <a16:colId xmlns:a16="http://schemas.microsoft.com/office/drawing/2014/main" xmlns="" val="2104751354"/>
                    </a:ext>
                  </a:extLst>
                </a:gridCol>
                <a:gridCol w="1866901">
                  <a:extLst>
                    <a:ext uri="{9D8B030D-6E8A-4147-A177-3AD203B41FA5}">
                      <a16:colId xmlns:a16="http://schemas.microsoft.com/office/drawing/2014/main" xmlns="" val="751635320"/>
                    </a:ext>
                  </a:extLst>
                </a:gridCol>
              </a:tblGrid>
              <a:tr h="482600">
                <a:tc>
                  <a:txBody>
                    <a:bodyPr/>
                    <a:lstStyle/>
                    <a:p>
                      <a:r>
                        <a:rPr kumimoji="1" lang="ja-JP" altLang="en-US" dirty="0"/>
                        <a:t>用途</a:t>
                      </a:r>
                    </a:p>
                  </a:txBody>
                  <a:tcPr anchor="ctr"/>
                </a:tc>
                <a:tc>
                  <a:txBody>
                    <a:bodyPr/>
                    <a:lstStyle/>
                    <a:p>
                      <a:r>
                        <a:rPr kumimoji="1" lang="ja-JP" altLang="en-US" dirty="0"/>
                        <a:t>説明</a:t>
                      </a:r>
                    </a:p>
                  </a:txBody>
                  <a:tcPr anchor="ctr"/>
                </a:tc>
                <a:tc>
                  <a:txBody>
                    <a:bodyPr/>
                    <a:lstStyle/>
                    <a:p>
                      <a:r>
                        <a:rPr kumimoji="1" lang="ja-JP" altLang="en-US" dirty="0"/>
                        <a:t>代表的手法</a:t>
                      </a:r>
                    </a:p>
                  </a:txBody>
                  <a:tcPr anchor="ctr"/>
                </a:tc>
                <a:tc>
                  <a:txBody>
                    <a:bodyPr/>
                    <a:lstStyle/>
                    <a:p>
                      <a:r>
                        <a:rPr kumimoji="1" lang="ja-JP" altLang="en-US" dirty="0"/>
                        <a:t>教師</a:t>
                      </a:r>
                    </a:p>
                  </a:txBody>
                  <a:tcPr anchor="ctr"/>
                </a:tc>
                <a:tc>
                  <a:txBody>
                    <a:bodyPr/>
                    <a:lstStyle/>
                    <a:p>
                      <a:r>
                        <a:rPr kumimoji="1" lang="ja-JP" altLang="en-US" dirty="0"/>
                        <a:t>利用シーン</a:t>
                      </a:r>
                    </a:p>
                  </a:txBody>
                  <a:tcPr anchor="ctr"/>
                </a:tc>
                <a:extLst>
                  <a:ext uri="{0D108BD9-81ED-4DB2-BD59-A6C34878D82A}">
                    <a16:rowId xmlns:a16="http://schemas.microsoft.com/office/drawing/2014/main" xmlns="" val="1473377529"/>
                  </a:ext>
                </a:extLst>
              </a:tr>
              <a:tr h="823201">
                <a:tc>
                  <a:txBody>
                    <a:bodyPr/>
                    <a:lstStyle/>
                    <a:p>
                      <a:r>
                        <a:rPr kumimoji="1" lang="ja-JP" altLang="en-US" sz="1400" b="1" dirty="0">
                          <a:solidFill>
                            <a:schemeClr val="bg1"/>
                          </a:solidFill>
                        </a:rPr>
                        <a:t>回帰</a:t>
                      </a:r>
                      <a:endParaRPr kumimoji="1" lang="en-US" altLang="ja-JP" sz="1400" b="1" dirty="0">
                        <a:solidFill>
                          <a:schemeClr val="bg1"/>
                        </a:solidFill>
                      </a:endParaRPr>
                    </a:p>
                    <a:p>
                      <a:r>
                        <a:rPr kumimoji="1" lang="en-US" altLang="ja-JP" sz="1400" b="1" dirty="0">
                          <a:solidFill>
                            <a:schemeClr val="bg1"/>
                          </a:solidFill>
                        </a:rPr>
                        <a:t>regression</a:t>
                      </a:r>
                      <a:endParaRPr kumimoji="1" lang="ja-JP" altLang="en-US" sz="1400" b="1" dirty="0">
                        <a:solidFill>
                          <a:schemeClr val="bg1"/>
                        </a:solidFill>
                      </a:endParaRPr>
                    </a:p>
                  </a:txBody>
                  <a:tcPr>
                    <a:solidFill>
                      <a:schemeClr val="accent1"/>
                    </a:solidFill>
                  </a:tcPr>
                </a:tc>
                <a:tc>
                  <a:txBody>
                    <a:bodyPr/>
                    <a:lstStyle/>
                    <a:p>
                      <a:r>
                        <a:rPr kumimoji="1" lang="ja-JP" altLang="en-US" sz="1400" dirty="0"/>
                        <a:t>過去の実績から未知の数値を予測</a:t>
                      </a:r>
                    </a:p>
                  </a:txBody>
                  <a:tcPr/>
                </a:tc>
                <a:tc>
                  <a:txBody>
                    <a:bodyPr/>
                    <a:lstStyle/>
                    <a:p>
                      <a:r>
                        <a:rPr kumimoji="1" lang="ja-JP" altLang="en-US" sz="1400" dirty="0"/>
                        <a:t>・綿形回帰</a:t>
                      </a:r>
                      <a:endParaRPr kumimoji="1" lang="en-US" altLang="ja-JP" sz="1400" dirty="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a:t>・ベイズ綿形回帰</a:t>
                      </a:r>
                      <a:endParaRPr kumimoji="1" lang="en-US" altLang="ja-JP" sz="1400" dirty="0"/>
                    </a:p>
                  </a:txBody>
                  <a:tcPr/>
                </a:tc>
                <a:tc>
                  <a:txBody>
                    <a:bodyPr/>
                    <a:lstStyle/>
                    <a:p>
                      <a:pPr algn="ctr"/>
                      <a:r>
                        <a:rPr kumimoji="1" lang="ja-JP" altLang="en-US" sz="1600" b="1" dirty="0">
                          <a:solidFill>
                            <a:srgbClr val="FF0000"/>
                          </a:solidFill>
                        </a:rPr>
                        <a:t>有</a:t>
                      </a:r>
                    </a:p>
                  </a:txBody>
                  <a:tcPr anchor="ctr"/>
                </a:tc>
                <a:tc>
                  <a:txBody>
                    <a:bodyPr/>
                    <a:lstStyle/>
                    <a:p>
                      <a:pPr marL="177800" indent="-177800">
                        <a:buFont typeface="Arial" panose="020B0604020202020204" pitchFamily="34" charset="0"/>
                        <a:buChar char="•"/>
                      </a:pPr>
                      <a:r>
                        <a:rPr kumimoji="1" lang="ja-JP" altLang="en-US" sz="1400" dirty="0"/>
                        <a:t>販売予測</a:t>
                      </a:r>
                      <a:endParaRPr kumimoji="1" lang="en-US" altLang="ja-JP" sz="1400" dirty="0"/>
                    </a:p>
                    <a:p>
                      <a:pPr marL="177800" indent="-177800">
                        <a:buFont typeface="Arial" panose="020B0604020202020204" pitchFamily="34" charset="0"/>
                        <a:buChar char="•"/>
                      </a:pPr>
                      <a:r>
                        <a:rPr kumimoji="1" lang="ja-JP" altLang="en-US" sz="1400" dirty="0"/>
                        <a:t>株価の変動予測</a:t>
                      </a:r>
                      <a:endParaRPr kumimoji="1" lang="en-US" altLang="ja-JP" sz="1400" dirty="0"/>
                    </a:p>
                    <a:p>
                      <a:pPr marL="177800" indent="-177800">
                        <a:buFont typeface="Arial" panose="020B0604020202020204" pitchFamily="34" charset="0"/>
                        <a:buChar char="•"/>
                      </a:pPr>
                      <a:r>
                        <a:rPr kumimoji="1" lang="ja-JP" altLang="en-US" sz="1400" dirty="0"/>
                        <a:t>機器の異常検知</a:t>
                      </a:r>
                    </a:p>
                  </a:txBody>
                  <a:tcPr/>
                </a:tc>
                <a:extLst>
                  <a:ext uri="{0D108BD9-81ED-4DB2-BD59-A6C34878D82A}">
                    <a16:rowId xmlns:a16="http://schemas.microsoft.com/office/drawing/2014/main" xmlns="" val="3790040807"/>
                  </a:ext>
                </a:extLst>
              </a:tr>
              <a:tr h="976391">
                <a:tc>
                  <a:txBody>
                    <a:bodyPr/>
                    <a:lstStyle/>
                    <a:p>
                      <a:r>
                        <a:rPr kumimoji="1" lang="ja-JP" altLang="en-US" sz="1400" b="1" dirty="0">
                          <a:solidFill>
                            <a:schemeClr val="bg1"/>
                          </a:solidFill>
                        </a:rPr>
                        <a:t>分類</a:t>
                      </a:r>
                      <a:endParaRPr kumimoji="1" lang="en-US" altLang="ja-JP" sz="1400" b="1" dirty="0">
                        <a:solidFill>
                          <a:schemeClr val="bg1"/>
                        </a:solidFill>
                      </a:endParaRPr>
                    </a:p>
                    <a:p>
                      <a:r>
                        <a:rPr kumimoji="1" lang="en-US" altLang="ja-JP" sz="1400" b="1" dirty="0" err="1">
                          <a:solidFill>
                            <a:schemeClr val="bg1"/>
                          </a:solidFill>
                        </a:rPr>
                        <a:t>Classifcation</a:t>
                      </a:r>
                      <a:endParaRPr kumimoji="1" lang="ja-JP" altLang="en-US" sz="1400" b="1" dirty="0">
                        <a:solidFill>
                          <a:schemeClr val="bg1"/>
                        </a:solidFill>
                      </a:endParaRPr>
                    </a:p>
                  </a:txBody>
                  <a:tcPr>
                    <a:solidFill>
                      <a:schemeClr val="accent1"/>
                    </a:solidFill>
                  </a:tcPr>
                </a:tc>
                <a:tc>
                  <a:txBody>
                    <a:bodyPr/>
                    <a:lstStyle/>
                    <a:p>
                      <a:r>
                        <a:rPr kumimoji="1" lang="ja-JP" altLang="en-US" sz="1400" dirty="0"/>
                        <a:t>与えられたデータに適切なクラスを割り当てる</a:t>
                      </a:r>
                    </a:p>
                  </a:txBody>
                  <a:tcPr/>
                </a:tc>
                <a:tc>
                  <a:txBody>
                    <a:bodyPr/>
                    <a:lstStyle/>
                    <a:p>
                      <a:r>
                        <a:rPr kumimoji="1" lang="ja-JP" altLang="en-US" sz="1400" dirty="0"/>
                        <a:t>・ロジスティク回帰</a:t>
                      </a:r>
                      <a:endParaRPr kumimoji="1" lang="en-US" altLang="ja-JP" sz="1400" dirty="0"/>
                    </a:p>
                    <a:p>
                      <a:r>
                        <a:rPr kumimoji="1" lang="ja-JP" altLang="en-US" sz="1400" dirty="0"/>
                        <a:t>・</a:t>
                      </a:r>
                      <a:r>
                        <a:rPr kumimoji="1" lang="en-US" altLang="ja-JP" sz="1400" dirty="0"/>
                        <a:t>Decision</a:t>
                      </a:r>
                      <a:r>
                        <a:rPr kumimoji="1" lang="ja-JP" altLang="en-US" sz="1400" baseline="0" dirty="0"/>
                        <a:t> </a:t>
                      </a:r>
                      <a:r>
                        <a:rPr kumimoji="1" lang="en-US" altLang="ja-JP" sz="1400" baseline="0" dirty="0"/>
                        <a:t>Tree</a:t>
                      </a:r>
                    </a:p>
                    <a:p>
                      <a:r>
                        <a:rPr kumimoji="1" lang="ja-JP" altLang="en-US" sz="1400" baseline="0" dirty="0"/>
                        <a:t>・</a:t>
                      </a:r>
                      <a:r>
                        <a:rPr kumimoji="1" lang="en-US" altLang="ja-JP" sz="1400" baseline="0" dirty="0"/>
                        <a:t>Support Vector </a:t>
                      </a:r>
                      <a:r>
                        <a:rPr kumimoji="1" lang="ja-JP" altLang="en-US" sz="1400" baseline="0" dirty="0"/>
                        <a:t>　</a:t>
                      </a:r>
                      <a:endParaRPr kumimoji="1" lang="en-US" altLang="ja-JP" sz="1400" baseline="0" dirty="0"/>
                    </a:p>
                    <a:p>
                      <a:r>
                        <a:rPr kumimoji="1" lang="ja-JP" altLang="en-US" sz="1400" baseline="0" dirty="0"/>
                        <a:t>　</a:t>
                      </a:r>
                      <a:r>
                        <a:rPr kumimoji="1" lang="en-US" altLang="ja-JP" sz="1400" baseline="0" dirty="0"/>
                        <a:t>Machine</a:t>
                      </a:r>
                    </a:p>
                    <a:p>
                      <a:r>
                        <a:rPr kumimoji="1" lang="ja-JP" altLang="en-US" sz="1400" baseline="0" dirty="0"/>
                        <a:t>・</a:t>
                      </a:r>
                      <a:r>
                        <a:rPr kumimoji="1" lang="en-US" altLang="ja-JP" sz="1400" baseline="0" dirty="0"/>
                        <a:t>Neural Network</a:t>
                      </a:r>
                      <a:endParaRPr kumimoji="1" lang="ja-JP" altLang="en-US" sz="1400" dirty="0"/>
                    </a:p>
                  </a:txBody>
                  <a:tcPr/>
                </a:tc>
                <a:tc>
                  <a:txBody>
                    <a:bodyPr/>
                    <a:lstStyle/>
                    <a:p>
                      <a:pPr algn="ctr"/>
                      <a:r>
                        <a:rPr kumimoji="1" lang="ja-JP" altLang="en-US" sz="1600" b="1" dirty="0">
                          <a:solidFill>
                            <a:srgbClr val="FF0000"/>
                          </a:solidFill>
                        </a:rPr>
                        <a:t>有</a:t>
                      </a:r>
                    </a:p>
                  </a:txBody>
                  <a:tcPr anchor="ctr"/>
                </a:tc>
                <a:tc>
                  <a:txBody>
                    <a:bodyPr/>
                    <a:lstStyle/>
                    <a:p>
                      <a:pPr marL="177800" indent="-177800">
                        <a:buFont typeface="Arial" panose="020B0604020202020204" pitchFamily="34" charset="0"/>
                        <a:buChar char="•"/>
                      </a:pPr>
                      <a:r>
                        <a:rPr kumimoji="1" lang="ja-JP" altLang="en-US" sz="1400" dirty="0"/>
                        <a:t>迷惑メール判定</a:t>
                      </a:r>
                      <a:endParaRPr kumimoji="1" lang="en-US" altLang="ja-JP" sz="1400" dirty="0"/>
                    </a:p>
                    <a:p>
                      <a:pPr marL="177800" indent="-177800">
                        <a:buFont typeface="Arial" panose="020B0604020202020204" pitchFamily="34" charset="0"/>
                        <a:buChar char="•"/>
                      </a:pPr>
                      <a:r>
                        <a:rPr kumimoji="1" lang="ja-JP" altLang="en-US" sz="1400" dirty="0"/>
                        <a:t>手書き文字の認識</a:t>
                      </a:r>
                      <a:endParaRPr kumimoji="1" lang="en-US" altLang="ja-JP" sz="1400" dirty="0"/>
                    </a:p>
                    <a:p>
                      <a:pPr marL="177800" indent="-177800">
                        <a:buFont typeface="Arial" panose="020B0604020202020204" pitchFamily="34" charset="0"/>
                        <a:buChar char="•"/>
                      </a:pPr>
                      <a:r>
                        <a:rPr kumimoji="1" lang="ja-JP" altLang="en-US" sz="1400" dirty="0"/>
                        <a:t>クレジットカードの不正検知</a:t>
                      </a:r>
                    </a:p>
                  </a:txBody>
                  <a:tcPr/>
                </a:tc>
                <a:extLst>
                  <a:ext uri="{0D108BD9-81ED-4DB2-BD59-A6C34878D82A}">
                    <a16:rowId xmlns:a16="http://schemas.microsoft.com/office/drawing/2014/main" xmlns="" val="3355424926"/>
                  </a:ext>
                </a:extLst>
              </a:tr>
              <a:tr h="840974">
                <a:tc>
                  <a:txBody>
                    <a:bodyPr/>
                    <a:lstStyle/>
                    <a:p>
                      <a:r>
                        <a:rPr kumimoji="1" lang="ja-JP" altLang="en-US" sz="1400" b="1" dirty="0">
                          <a:solidFill>
                            <a:schemeClr val="bg1"/>
                          </a:solidFill>
                        </a:rPr>
                        <a:t>クラスタリング</a:t>
                      </a:r>
                      <a:endParaRPr kumimoji="1" lang="en-US" altLang="ja-JP" sz="1400" b="1" dirty="0">
                        <a:solidFill>
                          <a:schemeClr val="bg1"/>
                        </a:solidFill>
                      </a:endParaRPr>
                    </a:p>
                    <a:p>
                      <a:r>
                        <a:rPr kumimoji="1" lang="en-US" altLang="ja-JP" sz="1400" b="1" dirty="0">
                          <a:solidFill>
                            <a:schemeClr val="bg1"/>
                          </a:solidFill>
                        </a:rPr>
                        <a:t>Clustering</a:t>
                      </a:r>
                      <a:endParaRPr kumimoji="1" lang="ja-JP" altLang="en-US" sz="1400" b="1" dirty="0">
                        <a:solidFill>
                          <a:schemeClr val="bg1"/>
                        </a:solidFill>
                      </a:endParaRPr>
                    </a:p>
                  </a:txBody>
                  <a:tcPr>
                    <a:solidFill>
                      <a:schemeClr val="accent1"/>
                    </a:solidFill>
                  </a:tcPr>
                </a:tc>
                <a:tc>
                  <a:txBody>
                    <a:bodyPr/>
                    <a:lstStyle/>
                    <a:p>
                      <a:r>
                        <a:rPr kumimoji="1" lang="ja-JP" altLang="en-US" sz="1400" dirty="0"/>
                        <a:t>値の類似性をもとにデータをグループ化</a:t>
                      </a:r>
                    </a:p>
                  </a:txBody>
                  <a:tcPr/>
                </a:tc>
                <a:tc>
                  <a:txBody>
                    <a:bodyPr/>
                    <a:lstStyle/>
                    <a:p>
                      <a:r>
                        <a:rPr kumimoji="1" lang="ja-JP" altLang="en-US" sz="1400" dirty="0"/>
                        <a:t>・</a:t>
                      </a:r>
                      <a:r>
                        <a:rPr kumimoji="1" lang="en-US" altLang="ja-JP" sz="1400" dirty="0"/>
                        <a:t>K-means</a:t>
                      </a:r>
                      <a:r>
                        <a:rPr kumimoji="1" lang="ja-JP" altLang="en-US" sz="1400" dirty="0"/>
                        <a:t>法</a:t>
                      </a:r>
                      <a:endParaRPr kumimoji="1" lang="en-US" altLang="ja-JP" sz="1400" dirty="0"/>
                    </a:p>
                    <a:p>
                      <a:r>
                        <a:rPr kumimoji="1" lang="ja-JP" altLang="en-US" sz="1400" dirty="0"/>
                        <a:t>・混合正規分布モデル</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chemeClr val="bg2">
                              <a:lumMod val="50000"/>
                            </a:schemeClr>
                          </a:solidFill>
                        </a:rPr>
                        <a:t>無</a:t>
                      </a:r>
                    </a:p>
                  </a:txBody>
                  <a:tcPr anchor="ctr"/>
                </a:tc>
                <a:tc>
                  <a:txBody>
                    <a:bodyPr/>
                    <a:lstStyle/>
                    <a:p>
                      <a:pPr marL="177800" indent="-177800">
                        <a:buFont typeface="Arial" panose="020B0604020202020204" pitchFamily="34" charset="0"/>
                        <a:buChar char="•"/>
                      </a:pPr>
                      <a:r>
                        <a:rPr kumimoji="1" lang="ja-JP" altLang="en-US" sz="1400" dirty="0"/>
                        <a:t>顧客の嗜好によるセグメント分類</a:t>
                      </a:r>
                    </a:p>
                  </a:txBody>
                  <a:tcPr/>
                </a:tc>
                <a:extLst>
                  <a:ext uri="{0D108BD9-81ED-4DB2-BD59-A6C34878D82A}">
                    <a16:rowId xmlns:a16="http://schemas.microsoft.com/office/drawing/2014/main" xmlns="" val="2627255457"/>
                  </a:ext>
                </a:extLst>
              </a:tr>
              <a:tr h="944731">
                <a:tc>
                  <a:txBody>
                    <a:bodyPr/>
                    <a:lstStyle/>
                    <a:p>
                      <a:r>
                        <a:rPr kumimoji="1" lang="ja-JP" altLang="en-US" sz="1400" b="1" dirty="0">
                          <a:solidFill>
                            <a:schemeClr val="bg1"/>
                          </a:solidFill>
                        </a:rPr>
                        <a:t>次元圧縮</a:t>
                      </a:r>
                      <a:endParaRPr kumimoji="1" lang="en-US" altLang="ja-JP" sz="1400" b="1" dirty="0">
                        <a:solidFill>
                          <a:schemeClr val="bg1"/>
                        </a:solidFill>
                      </a:endParaRPr>
                    </a:p>
                    <a:p>
                      <a:r>
                        <a:rPr kumimoji="1" lang="en-US" altLang="ja-JP" sz="1400" b="1" dirty="0" err="1">
                          <a:solidFill>
                            <a:schemeClr val="bg1"/>
                          </a:solidFill>
                        </a:rPr>
                        <a:t>Dimensionallity</a:t>
                      </a:r>
                      <a:endParaRPr kumimoji="1" lang="en-US" altLang="ja-JP" sz="1400" b="1" dirty="0">
                        <a:solidFill>
                          <a:schemeClr val="bg1"/>
                        </a:solidFill>
                      </a:endParaRPr>
                    </a:p>
                    <a:p>
                      <a:r>
                        <a:rPr kumimoji="1" lang="en-US" altLang="ja-JP" sz="1400" b="1" dirty="0">
                          <a:solidFill>
                            <a:schemeClr val="bg1"/>
                          </a:solidFill>
                        </a:rPr>
                        <a:t>Reduction</a:t>
                      </a:r>
                      <a:endParaRPr kumimoji="1" lang="ja-JP" altLang="en-US" sz="1400" b="1" dirty="0">
                        <a:solidFill>
                          <a:schemeClr val="bg1"/>
                        </a:solidFill>
                      </a:endParaRPr>
                    </a:p>
                  </a:txBody>
                  <a:tcPr>
                    <a:solidFill>
                      <a:schemeClr val="accent1"/>
                    </a:solidFill>
                  </a:tcPr>
                </a:tc>
                <a:tc>
                  <a:txBody>
                    <a:bodyPr/>
                    <a:lstStyle/>
                    <a:p>
                      <a:r>
                        <a:rPr kumimoji="1" lang="ja-JP" altLang="en-US" sz="1400" dirty="0"/>
                        <a:t>データの特徴的傾向を残しながらデータを簡素化</a:t>
                      </a:r>
                    </a:p>
                  </a:txBody>
                  <a:tcPr/>
                </a:tc>
                <a:tc>
                  <a:txBody>
                    <a:bodyPr/>
                    <a:lstStyle/>
                    <a:p>
                      <a:r>
                        <a:rPr kumimoji="1" lang="ja-JP" altLang="en-US" sz="1400" dirty="0"/>
                        <a:t>・主成分分析</a:t>
                      </a:r>
                      <a:endParaRPr kumimoji="1" lang="en-US" altLang="ja-JP" sz="1400" dirty="0"/>
                    </a:p>
                    <a:p>
                      <a:r>
                        <a:rPr kumimoji="1" lang="ja-JP" altLang="en-US" sz="1400" dirty="0"/>
                        <a:t>・特異値分解</a:t>
                      </a:r>
                    </a:p>
                  </a:txBody>
                  <a:tcPr/>
                </a:tc>
                <a:tc>
                  <a:txBody>
                    <a:bodyPr/>
                    <a:lstStyle/>
                    <a:p>
                      <a:pPr algn="ctr"/>
                      <a:r>
                        <a:rPr kumimoji="1" lang="ja-JP" altLang="en-US" sz="1600" b="1" dirty="0">
                          <a:solidFill>
                            <a:schemeClr val="bg2">
                              <a:lumMod val="50000"/>
                            </a:schemeClr>
                          </a:solidFill>
                        </a:rPr>
                        <a:t>無</a:t>
                      </a:r>
                      <a:endParaRPr kumimoji="1" lang="en-US" altLang="ja-JP" sz="1600" b="1" dirty="0">
                        <a:solidFill>
                          <a:schemeClr val="bg2">
                            <a:lumMod val="50000"/>
                          </a:schemeClr>
                        </a:solidFill>
                      </a:endParaRPr>
                    </a:p>
                  </a:txBody>
                  <a:tcPr anchor="ctr"/>
                </a:tc>
                <a:tc>
                  <a:txBody>
                    <a:bodyPr/>
                    <a:lstStyle/>
                    <a:p>
                      <a:pPr marL="177800" indent="-177800">
                        <a:buFont typeface="Arial" panose="020B0604020202020204" pitchFamily="34" charset="0"/>
                        <a:buChar char="•"/>
                      </a:pPr>
                      <a:r>
                        <a:rPr kumimoji="1" lang="ja-JP" altLang="en-US" sz="1400" dirty="0"/>
                        <a:t>顔認証</a:t>
                      </a:r>
                      <a:endParaRPr kumimoji="1" lang="en-US" altLang="ja-JP" sz="1400" dirty="0"/>
                    </a:p>
                    <a:p>
                      <a:pPr marL="177800" indent="-177800">
                        <a:buFont typeface="Arial" panose="020B0604020202020204" pitchFamily="34" charset="0"/>
                        <a:buChar char="•"/>
                      </a:pPr>
                      <a:r>
                        <a:rPr kumimoji="1" lang="ja-JP" altLang="en-US" sz="1400" dirty="0"/>
                        <a:t>商品類似性可視化</a:t>
                      </a:r>
                      <a:endParaRPr kumimoji="1" lang="en-US" altLang="ja-JP" sz="1400" dirty="0"/>
                    </a:p>
                    <a:p>
                      <a:pPr marL="177800" indent="-177800">
                        <a:buFont typeface="Arial" panose="020B0604020202020204" pitchFamily="34" charset="0"/>
                        <a:buChar char="•"/>
                      </a:pPr>
                      <a:r>
                        <a:rPr kumimoji="1" lang="ja-JP" altLang="en-US" sz="1400" dirty="0"/>
                        <a:t>計算の高速化</a:t>
                      </a:r>
                    </a:p>
                  </a:txBody>
                  <a:tcPr/>
                </a:tc>
                <a:extLst>
                  <a:ext uri="{0D108BD9-81ED-4DB2-BD59-A6C34878D82A}">
                    <a16:rowId xmlns:a16="http://schemas.microsoft.com/office/drawing/2014/main" xmlns="" val="625687380"/>
                  </a:ext>
                </a:extLst>
              </a:tr>
              <a:tr h="944731">
                <a:tc>
                  <a:txBody>
                    <a:bodyPr/>
                    <a:lstStyle/>
                    <a:p>
                      <a:r>
                        <a:rPr kumimoji="1" lang="ja-JP" altLang="en-US" sz="1400" b="1" dirty="0">
                          <a:solidFill>
                            <a:schemeClr val="bg1"/>
                          </a:solidFill>
                        </a:rPr>
                        <a:t>レコメンデーション</a:t>
                      </a:r>
                      <a:endParaRPr kumimoji="1" lang="en-US" altLang="ja-JP" sz="1400" b="1" dirty="0">
                        <a:solidFill>
                          <a:schemeClr val="bg1"/>
                        </a:solidFill>
                      </a:endParaRPr>
                    </a:p>
                    <a:p>
                      <a:r>
                        <a:rPr kumimoji="1" lang="en-US" altLang="ja-JP" sz="1400" b="1" dirty="0">
                          <a:solidFill>
                            <a:schemeClr val="bg1"/>
                          </a:solidFill>
                        </a:rPr>
                        <a:t>Recommendations</a:t>
                      </a:r>
                      <a:endParaRPr kumimoji="1" lang="ja-JP" altLang="en-US" sz="1400" b="1" dirty="0">
                        <a:solidFill>
                          <a:schemeClr val="bg1"/>
                        </a:solidFill>
                      </a:endParaRPr>
                    </a:p>
                  </a:txBody>
                  <a:tcPr>
                    <a:solidFill>
                      <a:schemeClr val="accent1"/>
                    </a:solidFill>
                  </a:tcPr>
                </a:tc>
                <a:tc>
                  <a:txBody>
                    <a:bodyPr/>
                    <a:lstStyle/>
                    <a:p>
                      <a:r>
                        <a:rPr kumimoji="1" lang="ja-JP" altLang="en-US" sz="1400" dirty="0"/>
                        <a:t>客が興味を持ちそうな商品を推測</a:t>
                      </a:r>
                    </a:p>
                  </a:txBody>
                  <a:tcPr/>
                </a:tc>
                <a:tc>
                  <a:txBody>
                    <a:bodyPr/>
                    <a:lstStyle/>
                    <a:p>
                      <a:r>
                        <a:rPr kumimoji="1" lang="ja-JP" altLang="en-US" sz="1400" dirty="0"/>
                        <a:t>・協調フィルタリング</a:t>
                      </a:r>
                    </a:p>
                  </a:txBody>
                  <a:tcPr/>
                </a:tc>
                <a:tc>
                  <a:txBody>
                    <a:bodyPr/>
                    <a:lstStyle/>
                    <a:p>
                      <a:pPr algn="ctr"/>
                      <a:r>
                        <a:rPr kumimoji="1" lang="ja-JP" altLang="en-US" sz="1400" dirty="0"/>
                        <a:t>有</a:t>
                      </a:r>
                      <a:r>
                        <a:rPr kumimoji="1" lang="en-US" altLang="ja-JP" sz="1400" dirty="0"/>
                        <a:t>/</a:t>
                      </a:r>
                      <a:r>
                        <a:rPr kumimoji="1" lang="ja-JP" altLang="en-US" sz="1400" dirty="0"/>
                        <a:t>無</a:t>
                      </a:r>
                    </a:p>
                  </a:txBody>
                  <a:tcPr anchor="ctr"/>
                </a:tc>
                <a:tc>
                  <a:txBody>
                    <a:bodyPr/>
                    <a:lstStyle/>
                    <a:p>
                      <a:pPr marL="177800" indent="-177800">
                        <a:buFont typeface="Arial" panose="020B0604020202020204" pitchFamily="34" charset="0"/>
                        <a:buChar char="•"/>
                      </a:pPr>
                      <a:r>
                        <a:rPr kumimoji="1" lang="en-US" altLang="ja-JP" sz="1400" dirty="0"/>
                        <a:t>EC</a:t>
                      </a:r>
                      <a:r>
                        <a:rPr kumimoji="1" lang="ja-JP" altLang="en-US" sz="1400" dirty="0"/>
                        <a:t>サイトでの商品のお勧め</a:t>
                      </a:r>
                    </a:p>
                  </a:txBody>
                  <a:tcPr/>
                </a:tc>
                <a:extLst>
                  <a:ext uri="{0D108BD9-81ED-4DB2-BD59-A6C34878D82A}">
                    <a16:rowId xmlns:a16="http://schemas.microsoft.com/office/drawing/2014/main" xmlns="" val="1465513231"/>
                  </a:ext>
                </a:extLst>
              </a:tr>
            </a:tbl>
          </a:graphicData>
        </a:graphic>
      </p:graphicFrame>
    </p:spTree>
    <p:extLst>
      <p:ext uri="{BB962C8B-B14F-4D97-AF65-F5344CB8AC3E}">
        <p14:creationId xmlns:p14="http://schemas.microsoft.com/office/powerpoint/2010/main" val="26993071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169419" y="1031345"/>
            <a:ext cx="7598238" cy="627063"/>
          </a:xfrm>
        </p:spPr>
        <p:txBody>
          <a:bodyPr/>
          <a:lstStyle/>
          <a:p>
            <a:r>
              <a:rPr kumimoji="1" lang="en-US" altLang="ja-JP" sz="3200" dirty="0">
                <a:solidFill>
                  <a:schemeClr val="tx2"/>
                </a:solidFill>
              </a:rPr>
              <a:t>AI</a:t>
            </a:r>
            <a:r>
              <a:rPr lang="ja-JP" altLang="en-US" sz="3200" dirty="0">
                <a:solidFill>
                  <a:schemeClr val="tx2"/>
                </a:solidFill>
              </a:rPr>
              <a:t>の定義</a:t>
            </a:r>
            <a:endParaRPr kumimoji="1" lang="ja-JP" altLang="en-US" sz="3200" dirty="0">
              <a:solidFill>
                <a:schemeClr val="tx2"/>
              </a:solidFill>
            </a:endParaRPr>
          </a:p>
        </p:txBody>
      </p:sp>
      <p:sp>
        <p:nvSpPr>
          <p:cNvPr id="7" name="テキスト プレースホルダー 6"/>
          <p:cNvSpPr>
            <a:spLocks noGrp="1"/>
          </p:cNvSpPr>
          <p:nvPr>
            <p:ph type="body" sz="quarter" idx="11"/>
          </p:nvPr>
        </p:nvSpPr>
        <p:spPr/>
        <p:txBody>
          <a:bodyPr/>
          <a:lstStyle/>
          <a:p>
            <a:r>
              <a:rPr kumimoji="1" lang="en-US" altLang="ja-JP" dirty="0">
                <a:solidFill>
                  <a:schemeClr val="tx2"/>
                </a:solidFill>
              </a:rPr>
              <a:t>1</a:t>
            </a:r>
            <a:endParaRPr kumimoji="1" lang="ja-JP" altLang="en-US" dirty="0">
              <a:solidFill>
                <a:schemeClr val="tx2"/>
              </a:solidFill>
            </a:endParaRPr>
          </a:p>
        </p:txBody>
      </p:sp>
    </p:spTree>
    <p:extLst>
      <p:ext uri="{BB962C8B-B14F-4D97-AF65-F5344CB8AC3E}">
        <p14:creationId xmlns:p14="http://schemas.microsoft.com/office/powerpoint/2010/main" val="2507305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xmlns="" id="{01780470-D7CA-470C-AE3E-EFDEB0DEBB1A}"/>
              </a:ext>
            </a:extLst>
          </p:cNvPr>
          <p:cNvSpPr>
            <a:spLocks noGrp="1"/>
          </p:cNvSpPr>
          <p:nvPr>
            <p:ph idx="1"/>
          </p:nvPr>
        </p:nvSpPr>
        <p:spPr>
          <a:xfrm>
            <a:off x="340745" y="1044039"/>
            <a:ext cx="8429622" cy="409795"/>
          </a:xfrm>
        </p:spPr>
        <p:txBody>
          <a:bodyPr/>
          <a:lstStyle/>
          <a:p>
            <a:pPr algn="ctr"/>
            <a:r>
              <a:rPr kumimoji="1" lang="en-US" altLang="ja-JP" sz="2800" b="1" dirty="0"/>
              <a:t>AI</a:t>
            </a:r>
            <a:r>
              <a:rPr lang="ja-JP" altLang="en-US" sz="2800" b="1" dirty="0"/>
              <a:t>（</a:t>
            </a:r>
            <a:r>
              <a:rPr kumimoji="1" lang="en-US" altLang="ja-JP" sz="2800" b="1" dirty="0"/>
              <a:t>Artificial</a:t>
            </a:r>
            <a:r>
              <a:rPr kumimoji="1" lang="ja-JP" altLang="en-US" sz="2800" b="1" dirty="0"/>
              <a:t> </a:t>
            </a:r>
            <a:r>
              <a:rPr kumimoji="1" lang="en-US" altLang="ja-JP" sz="2800" b="1" dirty="0"/>
              <a:t>Intelligence</a:t>
            </a:r>
            <a:r>
              <a:rPr kumimoji="1" lang="ja-JP" altLang="en-US" sz="2800" b="1" dirty="0"/>
              <a:t>）とは</a:t>
            </a:r>
            <a:r>
              <a:rPr kumimoji="1" lang="en-US" altLang="ja-JP" sz="2800" b="1" dirty="0"/>
              <a:t>…</a:t>
            </a:r>
            <a:endParaRPr kumimoji="1" lang="ja-JP" altLang="en-US" dirty="0"/>
          </a:p>
        </p:txBody>
      </p:sp>
      <p:sp>
        <p:nvSpPr>
          <p:cNvPr id="3" name="タイトル 2">
            <a:extLst>
              <a:ext uri="{FF2B5EF4-FFF2-40B4-BE49-F238E27FC236}">
                <a16:creationId xmlns:a16="http://schemas.microsoft.com/office/drawing/2014/main" xmlns="" id="{08FE17AF-8E1E-48E1-9AD6-C31E49DADEB3}"/>
              </a:ext>
            </a:extLst>
          </p:cNvPr>
          <p:cNvSpPr>
            <a:spLocks noGrp="1"/>
          </p:cNvSpPr>
          <p:nvPr>
            <p:ph type="ctrTitle"/>
          </p:nvPr>
        </p:nvSpPr>
        <p:spPr/>
        <p:txBody>
          <a:bodyPr/>
          <a:lstStyle/>
          <a:p>
            <a:r>
              <a:rPr kumimoji="1" lang="en-US" altLang="ja-JP" dirty="0"/>
              <a:t>AI</a:t>
            </a:r>
            <a:r>
              <a:rPr kumimoji="1" lang="ja-JP" altLang="en-US" dirty="0"/>
              <a:t>の定義</a:t>
            </a:r>
            <a:r>
              <a:rPr lang="en-US" altLang="ja-JP" dirty="0"/>
              <a:t/>
            </a:r>
            <a:br>
              <a:rPr lang="en-US" altLang="ja-JP" dirty="0"/>
            </a:br>
            <a:endParaRPr kumimoji="1" lang="ja-JP" altLang="en-US" dirty="0"/>
          </a:p>
        </p:txBody>
      </p:sp>
      <p:sp>
        <p:nvSpPr>
          <p:cNvPr id="4" name="正方形/長方形 3">
            <a:extLst>
              <a:ext uri="{FF2B5EF4-FFF2-40B4-BE49-F238E27FC236}">
                <a16:creationId xmlns:a16="http://schemas.microsoft.com/office/drawing/2014/main" xmlns="" id="{6B5A6265-DA4F-4EF5-A31C-0C0E2F649672}"/>
              </a:ext>
            </a:extLst>
          </p:cNvPr>
          <p:cNvSpPr/>
          <p:nvPr/>
        </p:nvSpPr>
        <p:spPr>
          <a:xfrm>
            <a:off x="545690" y="1563329"/>
            <a:ext cx="8224677" cy="106188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dirty="0">
                <a:solidFill>
                  <a:schemeClr val="tx1"/>
                </a:solidFill>
              </a:rPr>
              <a:t>“人工的につくった知的なふるまいをするもの（システム）である”</a:t>
            </a:r>
            <a:endParaRPr kumimoji="1" lang="en-US" altLang="ja-JP" sz="2000" dirty="0">
              <a:solidFill>
                <a:schemeClr val="tx1"/>
              </a:solidFill>
            </a:endParaRPr>
          </a:p>
          <a:p>
            <a:pPr algn="ctr"/>
            <a:endParaRPr lang="en-US" altLang="ja-JP" sz="1600" dirty="0">
              <a:solidFill>
                <a:schemeClr val="tx1"/>
              </a:solidFill>
            </a:endParaRPr>
          </a:p>
          <a:p>
            <a:pPr algn="ctr"/>
            <a:r>
              <a:rPr lang="ja-JP" altLang="en-US" sz="1600" dirty="0">
                <a:solidFill>
                  <a:schemeClr val="tx1"/>
                </a:solidFill>
              </a:rPr>
              <a:t>溝口理一郎（北陸先端科学技術大学院大学教授）</a:t>
            </a:r>
            <a:endParaRPr kumimoji="1" lang="ja-JP" altLang="en-US" sz="1600" dirty="0">
              <a:solidFill>
                <a:schemeClr val="tx1"/>
              </a:solidFill>
            </a:endParaRPr>
          </a:p>
        </p:txBody>
      </p:sp>
      <p:sp>
        <p:nvSpPr>
          <p:cNvPr id="5" name="正方形/長方形 4">
            <a:extLst>
              <a:ext uri="{FF2B5EF4-FFF2-40B4-BE49-F238E27FC236}">
                <a16:creationId xmlns:a16="http://schemas.microsoft.com/office/drawing/2014/main" xmlns="" id="{50278CA4-3950-481C-8486-302C6086F4C6}"/>
              </a:ext>
            </a:extLst>
          </p:cNvPr>
          <p:cNvSpPr/>
          <p:nvPr/>
        </p:nvSpPr>
        <p:spPr>
          <a:xfrm>
            <a:off x="545690" y="2713703"/>
            <a:ext cx="8224677" cy="106188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dirty="0">
                <a:solidFill>
                  <a:schemeClr val="tx1"/>
                </a:solidFill>
              </a:rPr>
              <a:t>“人工的につくられた人間のような知能、ないしはそれをつくる技術”</a:t>
            </a:r>
            <a:endParaRPr kumimoji="1" lang="en-US" altLang="ja-JP" sz="2000" dirty="0">
              <a:solidFill>
                <a:schemeClr val="tx1"/>
              </a:solidFill>
            </a:endParaRPr>
          </a:p>
          <a:p>
            <a:pPr algn="ctr"/>
            <a:endParaRPr lang="en-US" altLang="ja-JP" sz="1600" dirty="0">
              <a:solidFill>
                <a:schemeClr val="tx1"/>
              </a:solidFill>
            </a:endParaRPr>
          </a:p>
          <a:p>
            <a:pPr algn="ctr"/>
            <a:r>
              <a:rPr lang="ja-JP" altLang="en-US" sz="1600" dirty="0">
                <a:solidFill>
                  <a:schemeClr val="tx1"/>
                </a:solidFill>
              </a:rPr>
              <a:t>松尾豊（東京大学大学院工学系研究科准教授）</a:t>
            </a:r>
            <a:endParaRPr kumimoji="1" lang="ja-JP" altLang="en-US" sz="1600" dirty="0">
              <a:solidFill>
                <a:schemeClr val="tx1"/>
              </a:solidFill>
            </a:endParaRPr>
          </a:p>
        </p:txBody>
      </p:sp>
      <p:sp>
        <p:nvSpPr>
          <p:cNvPr id="7" name="テキスト ボックス 6">
            <a:extLst>
              <a:ext uri="{FF2B5EF4-FFF2-40B4-BE49-F238E27FC236}">
                <a16:creationId xmlns:a16="http://schemas.microsoft.com/office/drawing/2014/main" xmlns="" id="{A59FCA1B-F96F-4E28-BC70-B9DC707DCE84}"/>
              </a:ext>
            </a:extLst>
          </p:cNvPr>
          <p:cNvSpPr txBox="1"/>
          <p:nvPr/>
        </p:nvSpPr>
        <p:spPr>
          <a:xfrm>
            <a:off x="4555556" y="5051293"/>
            <a:ext cx="4572000" cy="261610"/>
          </a:xfrm>
          <a:prstGeom prst="rect">
            <a:avLst/>
          </a:prstGeom>
          <a:noFill/>
        </p:spPr>
        <p:txBody>
          <a:bodyPr wrap="square">
            <a:spAutoFit/>
          </a:bodyPr>
          <a:lstStyle/>
          <a:p>
            <a:r>
              <a:rPr lang="ja-JP" altLang="en-US" sz="1100" dirty="0"/>
              <a:t>出典：「人工知能は人間を超えるか」松尾豊著、</a:t>
            </a:r>
            <a:r>
              <a:rPr lang="en-US" altLang="ja-JP" sz="1100" dirty="0"/>
              <a:t>KADOKAWA</a:t>
            </a:r>
            <a:endParaRPr lang="ja-JP" altLang="en-US" sz="1100" dirty="0"/>
          </a:p>
        </p:txBody>
      </p:sp>
      <p:sp>
        <p:nvSpPr>
          <p:cNvPr id="8" name="正方形/長方形 7">
            <a:extLst>
              <a:ext uri="{FF2B5EF4-FFF2-40B4-BE49-F238E27FC236}">
                <a16:creationId xmlns:a16="http://schemas.microsoft.com/office/drawing/2014/main" xmlns="" id="{08CB4787-B75E-438D-A870-1F7AC540C02E}"/>
              </a:ext>
            </a:extLst>
          </p:cNvPr>
          <p:cNvSpPr/>
          <p:nvPr/>
        </p:nvSpPr>
        <p:spPr>
          <a:xfrm>
            <a:off x="545690" y="3914713"/>
            <a:ext cx="8224677" cy="1061884"/>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dirty="0">
                <a:solidFill>
                  <a:schemeClr val="tx1"/>
                </a:solidFill>
              </a:rPr>
              <a:t>“究極には人間と区別がつかない人工的な知能のこと”</a:t>
            </a:r>
            <a:endParaRPr kumimoji="1" lang="en-US" altLang="ja-JP" sz="2000" dirty="0">
              <a:solidFill>
                <a:schemeClr val="tx1"/>
              </a:solidFill>
            </a:endParaRPr>
          </a:p>
          <a:p>
            <a:pPr algn="ctr"/>
            <a:endParaRPr lang="en-US" altLang="ja-JP" sz="1600" dirty="0">
              <a:solidFill>
                <a:schemeClr val="tx1"/>
              </a:solidFill>
            </a:endParaRPr>
          </a:p>
          <a:p>
            <a:pPr algn="ctr"/>
            <a:r>
              <a:rPr lang="ja-JP" altLang="en-US" sz="1600" dirty="0">
                <a:solidFill>
                  <a:schemeClr val="tx1"/>
                </a:solidFill>
              </a:rPr>
              <a:t>浅田稔（大阪大学大学院工学系研究科教授）</a:t>
            </a:r>
            <a:endParaRPr kumimoji="1" lang="ja-JP" altLang="en-US" sz="1600" dirty="0">
              <a:solidFill>
                <a:schemeClr val="tx1"/>
              </a:solidFill>
            </a:endParaRPr>
          </a:p>
        </p:txBody>
      </p:sp>
      <p:sp>
        <p:nvSpPr>
          <p:cNvPr id="9" name="コンテンツ プレースホルダー 1">
            <a:extLst>
              <a:ext uri="{FF2B5EF4-FFF2-40B4-BE49-F238E27FC236}">
                <a16:creationId xmlns:a16="http://schemas.microsoft.com/office/drawing/2014/main" xmlns="" id="{AC3A3F0F-BB8D-49A3-843C-46CD664E6BB0}"/>
              </a:ext>
            </a:extLst>
          </p:cNvPr>
          <p:cNvSpPr txBox="1">
            <a:spLocks/>
          </p:cNvSpPr>
          <p:nvPr/>
        </p:nvSpPr>
        <p:spPr>
          <a:xfrm>
            <a:off x="340745" y="5449107"/>
            <a:ext cx="8429622" cy="409795"/>
          </a:xfrm>
          <a:prstGeom prst="rect">
            <a:avLst/>
          </a:prstGeom>
        </p:spPr>
        <p:txBody>
          <a:bodyPr/>
          <a:lstStyle>
            <a:lvl1pPr marL="0" indent="0" algn="l" defTabSz="457200" rtl="0" eaLnBrk="1" latinLnBrk="0" hangingPunct="1">
              <a:spcBef>
                <a:spcPct val="20000"/>
              </a:spcBef>
              <a:buClr>
                <a:schemeClr val="accent3">
                  <a:lumMod val="50000"/>
                </a:schemeClr>
              </a:buClr>
              <a:buFont typeface="Wingdings" panose="05000000000000000000" pitchFamily="2" charset="2"/>
              <a:buNone/>
              <a:defRPr kumimoji="1" sz="2000" b="0" i="0" kern="1200">
                <a:solidFill>
                  <a:srgbClr val="404040"/>
                </a:solidFill>
                <a:latin typeface="メイリオ"/>
                <a:ea typeface="メイリオ"/>
                <a:cs typeface="メイリオ"/>
              </a:defRPr>
            </a:lvl1pPr>
            <a:lvl2pPr marL="7429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800" b="0" i="0" kern="1200">
                <a:solidFill>
                  <a:schemeClr val="tx1">
                    <a:lumMod val="85000"/>
                    <a:lumOff val="15000"/>
                  </a:schemeClr>
                </a:solidFill>
                <a:latin typeface="メイリオ"/>
                <a:ea typeface="メイリオ"/>
                <a:cs typeface="メイリオ"/>
              </a:defRPr>
            </a:lvl2pPr>
            <a:lvl3pPr marL="12001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600" b="0" i="0" kern="1200">
                <a:solidFill>
                  <a:srgbClr val="404040"/>
                </a:solidFill>
                <a:latin typeface="メイリオ"/>
                <a:ea typeface="メイリオ"/>
                <a:cs typeface="メイリオ"/>
              </a:defRPr>
            </a:lvl3pPr>
            <a:lvl4pPr marL="1657350" indent="-285750" algn="l" defTabSz="457200" rtl="0" eaLnBrk="1" latinLnBrk="0" hangingPunct="1">
              <a:spcBef>
                <a:spcPct val="20000"/>
              </a:spcBef>
              <a:buClr>
                <a:schemeClr val="accent3">
                  <a:lumMod val="50000"/>
                </a:schemeClr>
              </a:buClr>
              <a:buFont typeface="Wingdings" panose="05000000000000000000" pitchFamily="2" charset="2"/>
              <a:buChar char="u"/>
              <a:defRPr kumimoji="1" sz="1400" b="0" i="0" kern="1200">
                <a:solidFill>
                  <a:srgbClr val="404040"/>
                </a:solidFill>
                <a:latin typeface="メイリオ"/>
                <a:ea typeface="メイリオ"/>
                <a:cs typeface="メイリオ"/>
              </a:defRPr>
            </a:lvl4pPr>
            <a:lvl5pPr marL="1828800" indent="0" algn="l" defTabSz="457200" rtl="0" eaLnBrk="1" latinLnBrk="0" hangingPunct="1">
              <a:spcBef>
                <a:spcPct val="20000"/>
              </a:spcBef>
              <a:buFont typeface="Arial"/>
              <a:buNone/>
              <a:defRPr kumimoji="1" sz="1800" b="0" i="0" kern="1200">
                <a:solidFill>
                  <a:srgbClr val="404040"/>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lgn="ctr"/>
            <a:r>
              <a:rPr lang="ja-JP" altLang="en-US" sz="2800" b="1" dirty="0">
                <a:solidFill>
                  <a:schemeClr val="bg2">
                    <a:lumMod val="50000"/>
                  </a:schemeClr>
                </a:solidFill>
              </a:rPr>
              <a:t>「人工的にコンピューター上などで人間と同様の</a:t>
            </a:r>
            <a:endParaRPr lang="en-US" altLang="ja-JP" sz="2800" b="1" dirty="0">
              <a:solidFill>
                <a:schemeClr val="bg2">
                  <a:lumMod val="50000"/>
                </a:schemeClr>
              </a:solidFill>
            </a:endParaRPr>
          </a:p>
          <a:p>
            <a:pPr algn="ctr"/>
            <a:r>
              <a:rPr lang="ja-JP" altLang="en-US" sz="2800" b="1" dirty="0">
                <a:solidFill>
                  <a:schemeClr val="bg2">
                    <a:lumMod val="50000"/>
                  </a:schemeClr>
                </a:solidFill>
              </a:rPr>
              <a:t>知能を実現させようという試みや一連の技術」</a:t>
            </a:r>
            <a:endParaRPr lang="ja-JP" altLang="en-US" dirty="0">
              <a:solidFill>
                <a:schemeClr val="bg2">
                  <a:lumMod val="50000"/>
                </a:schemeClr>
              </a:solidFill>
            </a:endParaRPr>
          </a:p>
        </p:txBody>
      </p:sp>
    </p:spTree>
    <p:extLst>
      <p:ext uri="{BB962C8B-B14F-4D97-AF65-F5344CB8AC3E}">
        <p14:creationId xmlns:p14="http://schemas.microsoft.com/office/powerpoint/2010/main" val="4114868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022DCC28-F51C-4B7E-82F1-375AD2CBA64C}"/>
              </a:ext>
            </a:extLst>
          </p:cNvPr>
          <p:cNvSpPr>
            <a:spLocks noGrp="1"/>
          </p:cNvSpPr>
          <p:nvPr>
            <p:ph type="ctrTitle"/>
          </p:nvPr>
        </p:nvSpPr>
        <p:spPr/>
        <p:txBody>
          <a:bodyPr/>
          <a:lstStyle/>
          <a:p>
            <a:r>
              <a:rPr kumimoji="1" lang="ja-JP" altLang="en-US" dirty="0"/>
              <a:t>ＡＩの歴史</a:t>
            </a:r>
          </a:p>
        </p:txBody>
      </p:sp>
      <p:pic>
        <p:nvPicPr>
          <p:cNvPr id="3074" name="Picture 2" descr="Image for post">
            <a:extLst>
              <a:ext uri="{FF2B5EF4-FFF2-40B4-BE49-F238E27FC236}">
                <a16:creationId xmlns:a16="http://schemas.microsoft.com/office/drawing/2014/main" xmlns="" id="{FAA0F540-49AF-4719-B746-1664D7BC92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315"/>
          <a:stretch/>
        </p:blipFill>
        <p:spPr bwMode="auto">
          <a:xfrm>
            <a:off x="198211" y="753035"/>
            <a:ext cx="8945789" cy="55023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6124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lang="ja-JP" altLang="en-US" dirty="0"/>
              <a:t>第１次ＡＩブーム</a:t>
            </a:r>
            <a:endParaRPr kumimoji="1" lang="ja-JP" altLang="en-US" dirty="0"/>
          </a:p>
        </p:txBody>
      </p:sp>
      <p:pic>
        <p:nvPicPr>
          <p:cNvPr id="2050" name="Picture 2">
            <a:extLst>
              <a:ext uri="{FF2B5EF4-FFF2-40B4-BE49-F238E27FC236}">
                <a16:creationId xmlns:a16="http://schemas.microsoft.com/office/drawing/2014/main" xmlns="" id="{0D455017-2C39-421A-95A0-01A4DF6A31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8250" y="1019175"/>
            <a:ext cx="6667500" cy="4819650"/>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xmlns="" id="{06D3F75A-6222-4F9F-8A4F-EDE33622BDCF}"/>
              </a:ext>
            </a:extLst>
          </p:cNvPr>
          <p:cNvSpPr txBox="1"/>
          <p:nvPr/>
        </p:nvSpPr>
        <p:spPr>
          <a:xfrm>
            <a:off x="4207992" y="5854020"/>
            <a:ext cx="4572000" cy="261610"/>
          </a:xfrm>
          <a:prstGeom prst="rect">
            <a:avLst/>
          </a:prstGeom>
          <a:noFill/>
        </p:spPr>
        <p:txBody>
          <a:bodyPr wrap="square">
            <a:spAutoFit/>
          </a:bodyPr>
          <a:lstStyle/>
          <a:p>
            <a:r>
              <a:rPr lang="ja-JP" altLang="en-US" sz="1100" dirty="0"/>
              <a:t>出典：https://kenyu-life.com/2019/02/19/tansaku_suiron/</a:t>
            </a:r>
          </a:p>
        </p:txBody>
      </p:sp>
    </p:spTree>
    <p:extLst>
      <p:ext uri="{BB962C8B-B14F-4D97-AF65-F5344CB8AC3E}">
        <p14:creationId xmlns:p14="http://schemas.microsoft.com/office/powerpoint/2010/main" val="36655561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第３次ＡＩブーム</a:t>
            </a:r>
          </a:p>
        </p:txBody>
      </p:sp>
      <p:pic>
        <p:nvPicPr>
          <p:cNvPr id="3074" name="Picture 2" descr="f:id:takanoyuichi:20190114163809p:plain">
            <a:extLst>
              <a:ext uri="{FF2B5EF4-FFF2-40B4-BE49-F238E27FC236}">
                <a16:creationId xmlns:a16="http://schemas.microsoft.com/office/drawing/2014/main" xmlns="" id="{16CB72A1-730D-4B1C-8E06-D021AC518C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353"/>
          <a:stretch/>
        </p:blipFill>
        <p:spPr bwMode="auto">
          <a:xfrm>
            <a:off x="-6819" y="1331259"/>
            <a:ext cx="9144000" cy="467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666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descr="Web サイト が含まれている画像&#10;&#10;自動的に生成された説明">
            <a:extLst>
              <a:ext uri="{FF2B5EF4-FFF2-40B4-BE49-F238E27FC236}">
                <a16:creationId xmlns:a16="http://schemas.microsoft.com/office/drawing/2014/main" xmlns="" id="{933034DC-D81F-41E9-B2C1-D15D06453023}"/>
              </a:ext>
            </a:extLst>
          </p:cNvPr>
          <p:cNvPicPr>
            <a:picLocks noGrp="1" noChangeAspect="1"/>
          </p:cNvPicPr>
          <p:nvPr>
            <p:ph idx="1"/>
          </p:nvPr>
        </p:nvPicPr>
        <p:blipFill>
          <a:blip r:embed="rId3"/>
          <a:stretch>
            <a:fillRect/>
          </a:stretch>
        </p:blipFill>
        <p:spPr>
          <a:xfrm>
            <a:off x="-27744" y="777922"/>
            <a:ext cx="9171743" cy="5490291"/>
          </a:xfrm>
        </p:spPr>
      </p:pic>
      <p:sp>
        <p:nvSpPr>
          <p:cNvPr id="3" name="タイトル 2">
            <a:extLst>
              <a:ext uri="{FF2B5EF4-FFF2-40B4-BE49-F238E27FC236}">
                <a16:creationId xmlns:a16="http://schemas.microsoft.com/office/drawing/2014/main" xmlns="" id="{3DB66AC5-CD64-4C26-B599-AFE4ADDC2480}"/>
              </a:ext>
            </a:extLst>
          </p:cNvPr>
          <p:cNvSpPr>
            <a:spLocks noGrp="1"/>
          </p:cNvSpPr>
          <p:nvPr>
            <p:ph type="ctrTitle"/>
          </p:nvPr>
        </p:nvSpPr>
        <p:spPr/>
        <p:txBody>
          <a:bodyPr/>
          <a:lstStyle/>
          <a:p>
            <a:r>
              <a:rPr kumimoji="1" lang="en-US" altLang="ja-JP" dirty="0"/>
              <a:t>AI</a:t>
            </a:r>
            <a:r>
              <a:rPr kumimoji="1" lang="ja-JP" altLang="en-US" dirty="0"/>
              <a:t>の分類</a:t>
            </a:r>
          </a:p>
        </p:txBody>
      </p:sp>
    </p:spTree>
    <p:extLst>
      <p:ext uri="{BB962C8B-B14F-4D97-AF65-F5344CB8AC3E}">
        <p14:creationId xmlns:p14="http://schemas.microsoft.com/office/powerpoint/2010/main" val="16783258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BBDBAB26-1629-46BF-9F12-3D2950C2DBC1}"/>
              </a:ext>
            </a:extLst>
          </p:cNvPr>
          <p:cNvSpPr>
            <a:spLocks noGrp="1"/>
          </p:cNvSpPr>
          <p:nvPr>
            <p:ph type="ctrTitle"/>
          </p:nvPr>
        </p:nvSpPr>
        <p:spPr/>
        <p:txBody>
          <a:bodyPr/>
          <a:lstStyle/>
          <a:p>
            <a:r>
              <a:rPr kumimoji="1" lang="ja-JP" altLang="en-US" dirty="0"/>
              <a:t>強い</a:t>
            </a:r>
            <a:r>
              <a:rPr kumimoji="1" lang="en-US" altLang="ja-JP" dirty="0"/>
              <a:t>AI</a:t>
            </a:r>
            <a:r>
              <a:rPr kumimoji="1" lang="ja-JP" altLang="en-US" dirty="0"/>
              <a:t>　弱い</a:t>
            </a:r>
            <a:r>
              <a:rPr kumimoji="1" lang="en-US" altLang="ja-JP" dirty="0"/>
              <a:t>AI</a:t>
            </a:r>
            <a:endParaRPr kumimoji="1" lang="ja-JP" altLang="en-US" dirty="0"/>
          </a:p>
        </p:txBody>
      </p:sp>
      <p:pic>
        <p:nvPicPr>
          <p:cNvPr id="1028" name="Picture 4">
            <a:extLst>
              <a:ext uri="{FF2B5EF4-FFF2-40B4-BE49-F238E27FC236}">
                <a16:creationId xmlns:a16="http://schemas.microsoft.com/office/drawing/2014/main" xmlns="" id="{F0C83031-347E-4036-B56A-6CBB91BBFE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xmlns="" id="{0D5EFFBB-7A53-420F-B938-A2A66FC95596}"/>
              </a:ext>
            </a:extLst>
          </p:cNvPr>
          <p:cNvSpPr txBox="1"/>
          <p:nvPr/>
        </p:nvSpPr>
        <p:spPr>
          <a:xfrm>
            <a:off x="6122513" y="5800695"/>
            <a:ext cx="2496065" cy="400110"/>
          </a:xfrm>
          <a:prstGeom prst="rect">
            <a:avLst/>
          </a:prstGeom>
          <a:noFill/>
        </p:spPr>
        <p:txBody>
          <a:bodyPr wrap="square" rtlCol="0">
            <a:spAutoFit/>
          </a:bodyPr>
          <a:lstStyle/>
          <a:p>
            <a:r>
              <a:rPr kumimoji="1" lang="ja-JP" altLang="en-US" sz="2000" dirty="0">
                <a:latin typeface="+mn-ea"/>
              </a:rPr>
              <a:t>現時点での多くの</a:t>
            </a:r>
            <a:r>
              <a:rPr kumimoji="1" lang="en-US" altLang="ja-JP" sz="2000" dirty="0">
                <a:latin typeface="+mn-ea"/>
              </a:rPr>
              <a:t>AI</a:t>
            </a:r>
            <a:endParaRPr kumimoji="1" lang="ja-JP" altLang="en-US" sz="2000" dirty="0">
              <a:latin typeface="+mn-ea"/>
            </a:endParaRPr>
          </a:p>
        </p:txBody>
      </p:sp>
      <p:sp>
        <p:nvSpPr>
          <p:cNvPr id="7" name="テキスト ボックス 6">
            <a:extLst>
              <a:ext uri="{FF2B5EF4-FFF2-40B4-BE49-F238E27FC236}">
                <a16:creationId xmlns:a16="http://schemas.microsoft.com/office/drawing/2014/main" xmlns="" id="{64701F54-4D10-468C-990E-21BB53EA400A}"/>
              </a:ext>
            </a:extLst>
          </p:cNvPr>
          <p:cNvSpPr txBox="1"/>
          <p:nvPr/>
        </p:nvSpPr>
        <p:spPr>
          <a:xfrm>
            <a:off x="3205938" y="5800695"/>
            <a:ext cx="2718486" cy="400110"/>
          </a:xfrm>
          <a:prstGeom prst="rect">
            <a:avLst/>
          </a:prstGeom>
          <a:noFill/>
        </p:spPr>
        <p:txBody>
          <a:bodyPr wrap="square" rtlCol="0">
            <a:spAutoFit/>
          </a:bodyPr>
          <a:lstStyle/>
          <a:p>
            <a:r>
              <a:rPr kumimoji="1" lang="ja-JP" altLang="en-US" sz="2000" dirty="0"/>
              <a:t>一般的なイメージ</a:t>
            </a:r>
          </a:p>
        </p:txBody>
      </p:sp>
    </p:spTree>
    <p:extLst>
      <p:ext uri="{BB962C8B-B14F-4D97-AF65-F5344CB8AC3E}">
        <p14:creationId xmlns:p14="http://schemas.microsoft.com/office/powerpoint/2010/main" val="5965520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青">
  <a:themeElements>
    <a:clrScheme name="ユーザー定義 1">
      <a:dk1>
        <a:sysClr val="windowText" lastClr="000000"/>
      </a:dk1>
      <a:lt1>
        <a:sysClr val="window" lastClr="FFFFFF"/>
      </a:lt1>
      <a:dk2>
        <a:srgbClr val="242852"/>
      </a:dk2>
      <a:lt2>
        <a:srgbClr val="ACCBF9"/>
      </a:lt2>
      <a:accent1>
        <a:srgbClr val="629DD1"/>
      </a:accent1>
      <a:accent2>
        <a:srgbClr val="7F8FA9"/>
      </a:accent2>
      <a:accent3>
        <a:srgbClr val="4A66AC"/>
      </a:accent3>
      <a:accent4>
        <a:srgbClr val="297FD5"/>
      </a:accent4>
      <a:accent5>
        <a:srgbClr val="5AA2AE"/>
      </a:accent5>
      <a:accent6>
        <a:srgbClr val="9D90A0"/>
      </a:accent6>
      <a:hlink>
        <a:srgbClr val="0E57C4"/>
      </a:hlink>
      <a:folHlink>
        <a:srgbClr val="506E8A"/>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FE0886-0D73-4C1B-B7C8-194A1A18F781}">
  <ds:schemaRefs>
    <ds:schemaRef ds:uri="http://schemas.microsoft.com/sharepoint/v3/contenttype/forms"/>
  </ds:schemaRefs>
</ds:datastoreItem>
</file>

<file path=customXml/itemProps2.xml><?xml version="1.0" encoding="utf-8"?>
<ds:datastoreItem xmlns:ds="http://schemas.openxmlformats.org/officeDocument/2006/customXml" ds:itemID="{62119928-213C-41AE-A362-20986A15E87D}">
  <ds:schemaRefs>
    <ds:schemaRef ds:uri="http://schemas.microsoft.com/office/2006/documentManagement/types"/>
    <ds:schemaRef ds:uri="http://schemas.openxmlformats.org/package/2006/metadata/core-properties"/>
    <ds:schemaRef ds:uri="http://purl.org/dc/terms/"/>
    <ds:schemaRef ds:uri="http://purl.org/dc/elements/1.1/"/>
    <ds:schemaRef ds:uri="http://schemas.microsoft.com/office/infopath/2007/PartnerControls"/>
    <ds:schemaRef ds:uri="http://schemas.microsoft.com/office/2006/metadata/properties"/>
    <ds:schemaRef ds:uri="7e06d18d-1238-4ff9-8cad-d7b3833719a9"/>
    <ds:schemaRef ds:uri="e95a941f-bbdf-49eb-a74b-3ed0a3fe9bdd"/>
    <ds:schemaRef ds:uri="http://www.w3.org/XML/1998/namespace"/>
    <ds:schemaRef ds:uri="http://purl.org/dc/dcmitype/"/>
  </ds:schemaRefs>
</ds:datastoreItem>
</file>

<file path=customXml/itemProps3.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e-learning_contents</Template>
  <TotalTime>0</TotalTime>
  <Words>5771</Words>
  <Application>Microsoft Office PowerPoint</Application>
  <PresentationFormat>画面に合わせる (4:3)</PresentationFormat>
  <Paragraphs>546</Paragraphs>
  <Slides>24</Slides>
  <Notes>24</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青</vt:lpstr>
      <vt:lpstr>PowerPoint プレゼンテーション</vt:lpstr>
      <vt:lpstr>AIリテラシー　概要</vt:lpstr>
      <vt:lpstr>AIの定義</vt:lpstr>
      <vt:lpstr>AIの定義 </vt:lpstr>
      <vt:lpstr>ＡＩの歴史</vt:lpstr>
      <vt:lpstr>第１次ＡＩブーム</vt:lpstr>
      <vt:lpstr>第３次ＡＩブーム</vt:lpstr>
      <vt:lpstr>AIの分類</vt:lpstr>
      <vt:lpstr>強いAI　弱いAI</vt:lpstr>
      <vt:lpstr>世間にあふれるＡＩ</vt:lpstr>
      <vt:lpstr>シンギュラリティ</vt:lpstr>
      <vt:lpstr>AIに仕事がうばわれる？</vt:lpstr>
      <vt:lpstr>機械学習</vt:lpstr>
      <vt:lpstr>AI、機械学習、ディープラーニングの違い、関係性</vt:lpstr>
      <vt:lpstr>従来のルールベースと機械学習の違い</vt:lpstr>
      <vt:lpstr>機械学習とは</vt:lpstr>
      <vt:lpstr>学習と推論</vt:lpstr>
      <vt:lpstr>機械学習の種類</vt:lpstr>
      <vt:lpstr>機械学習　教師あり学習</vt:lpstr>
      <vt:lpstr>回帰問題</vt:lpstr>
      <vt:lpstr>分類問題</vt:lpstr>
      <vt:lpstr>クラスタリング</vt:lpstr>
      <vt:lpstr>次元削減</vt:lpstr>
      <vt:lpstr>参考 機械学習に関する一覧</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6</cp:revision>
  <dcterms:created xsi:type="dcterms:W3CDTF">2020-03-04T04:28:15Z</dcterms:created>
  <dcterms:modified xsi:type="dcterms:W3CDTF">2021-04-01T08:05:33Z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