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73" r:id="rId4"/>
  </p:sldMasterIdLst>
  <p:notesMasterIdLst>
    <p:notesMasterId r:id="rId31"/>
  </p:notesMasterIdLst>
  <p:handoutMasterIdLst>
    <p:handoutMasterId r:id="rId32"/>
  </p:handoutMasterIdLst>
  <p:sldIdLst>
    <p:sldId id="551" r:id="rId5"/>
    <p:sldId id="552" r:id="rId6"/>
    <p:sldId id="505" r:id="rId7"/>
    <p:sldId id="448" r:id="rId8"/>
    <p:sldId id="503" r:id="rId9"/>
    <p:sldId id="554" r:id="rId10"/>
    <p:sldId id="508" r:id="rId11"/>
    <p:sldId id="555" r:id="rId12"/>
    <p:sldId id="556" r:id="rId13"/>
    <p:sldId id="557" r:id="rId14"/>
    <p:sldId id="443" r:id="rId15"/>
    <p:sldId id="446" r:id="rId16"/>
    <p:sldId id="558" r:id="rId17"/>
    <p:sldId id="561" r:id="rId18"/>
    <p:sldId id="562" r:id="rId19"/>
    <p:sldId id="563" r:id="rId20"/>
    <p:sldId id="565" r:id="rId21"/>
    <p:sldId id="566" r:id="rId22"/>
    <p:sldId id="567" r:id="rId23"/>
    <p:sldId id="568" r:id="rId24"/>
    <p:sldId id="572" r:id="rId25"/>
    <p:sldId id="573" r:id="rId26"/>
    <p:sldId id="575" r:id="rId27"/>
    <p:sldId id="576" r:id="rId28"/>
    <p:sldId id="577" r:id="rId29"/>
    <p:sldId id="582" r:id="rId30"/>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FFCC00"/>
    <a:srgbClr val="3333FF"/>
    <a:srgbClr val="66CCFF"/>
    <a:srgbClr val="CCECFF"/>
    <a:srgbClr val="99CCFF"/>
    <a:srgbClr val="CCFFCC"/>
    <a:srgbClr val="FFFF99"/>
    <a:srgbClr val="CCCCFF"/>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2D089D-8DC2-5F0F-83FC-29A58099EB9B}" v="9" dt="2021-02-03T08:58:42.344"/>
    <p1510:client id="{619B8774-F448-D332-1A03-6433102D319C}" v="7" dt="2021-01-28T06:15:56.174"/>
    <p1510:client id="{C5318D61-8352-4DE0-935F-86E175B46173}" v="1" dt="2020-09-30T01:36:01.69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88" autoAdjust="0"/>
    <p:restoredTop sz="92775" autoAdjust="0"/>
  </p:normalViewPr>
  <p:slideViewPr>
    <p:cSldViewPr snapToGrid="0" snapToObjects="1">
      <p:cViewPr varScale="1">
        <p:scale>
          <a:sx n="100" d="100"/>
          <a:sy n="100" d="100"/>
        </p:scale>
        <p:origin x="-468"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8084BE2-7C00-BE41-9E00-150C10E5C71B}" type="datetimeFigureOut">
              <a:rPr kumimoji="1" lang="ja-JP" altLang="en-US" smtClean="0"/>
              <a:t>2021/4/1</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85C0A5F-2C58-2B43-9BA3-91DAA16D01CD}" type="slidenum">
              <a:rPr kumimoji="1" lang="ja-JP" altLang="en-US" smtClean="0"/>
              <a:t>‹#›</a:t>
            </a:fld>
            <a:endParaRPr kumimoji="1" lang="ja-JP" altLang="en-US"/>
          </a:p>
        </p:txBody>
      </p:sp>
    </p:spTree>
    <p:extLst>
      <p:ext uri="{BB962C8B-B14F-4D97-AF65-F5344CB8AC3E}">
        <p14:creationId xmlns:p14="http://schemas.microsoft.com/office/powerpoint/2010/main" val="3639682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7BEEDE-0EA8-4D8B-BE57-87AF892E51CA}" type="datetimeFigureOut">
              <a:rPr kumimoji="1" lang="ja-JP" altLang="en-US" smtClean="0"/>
              <a:t>2021/4/1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42B1BF-D000-4CA2-8341-22FFC902E93A}" type="slidenum">
              <a:rPr kumimoji="1" lang="ja-JP" altLang="en-US" smtClean="0"/>
              <a:t>‹#›</a:t>
            </a:fld>
            <a:endParaRPr kumimoji="1" lang="ja-JP" altLang="en-US"/>
          </a:p>
        </p:txBody>
      </p:sp>
    </p:spTree>
    <p:extLst>
      <p:ext uri="{BB962C8B-B14F-4D97-AF65-F5344CB8AC3E}">
        <p14:creationId xmlns:p14="http://schemas.microsoft.com/office/powerpoint/2010/main" val="3183890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nikkei.com/nkd/company/?scode=2168"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www.nikkei.com/nkd/company/?scode=6702"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monstar-lab.com/dp/blog/digital_transformation/"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8" Type="http://schemas.openxmlformats.org/officeDocument/2006/relationships/hyperlink" Target="https://www.jbs.co.jp/information/2018/0904" TargetMode="External"/><Relationship Id="rId3" Type="http://schemas.openxmlformats.org/officeDocument/2006/relationships/hyperlink" Target="https://customers.microsoft.com/ja-jp/story/750613-toda-city-government-azure-jp-japan" TargetMode="External"/><Relationship Id="rId7" Type="http://schemas.openxmlformats.org/officeDocument/2006/relationships/hyperlink" Target="https://www.jbs.co.jp/information/2019/0222" TargetMode="External"/><Relationship Id="rId2" Type="http://schemas.openxmlformats.org/officeDocument/2006/relationships/slide" Target="../slides/slide23.xml"/><Relationship Id="rId1" Type="http://schemas.openxmlformats.org/officeDocument/2006/relationships/notesMaster" Target="../notesMasters/notesMaster1.xml"/><Relationship Id="rId6" Type="http://schemas.openxmlformats.org/officeDocument/2006/relationships/hyperlink" Target="https://www.mri.co.jp/service/digital010.html" TargetMode="External"/><Relationship Id="rId5" Type="http://schemas.openxmlformats.org/officeDocument/2006/relationships/hyperlink" Target="https://ai-staff.net/toda" TargetMode="External"/><Relationship Id="rId4" Type="http://schemas.openxmlformats.org/officeDocument/2006/relationships/hyperlink" Target="https://www.city.toda.saitama.jp/"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mhlw.go.jp/stf/seisakunitsuite/bunya/0000148322.html"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hrpro.co.jp/kenko-keiei/article/column49/"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a:t>
            </a:fld>
            <a:endParaRPr kumimoji="1" lang="ja-JP" altLang="en-US"/>
          </a:p>
        </p:txBody>
      </p:sp>
    </p:spTree>
    <p:extLst>
      <p:ext uri="{BB962C8B-B14F-4D97-AF65-F5344CB8AC3E}">
        <p14:creationId xmlns:p14="http://schemas.microsoft.com/office/powerpoint/2010/main" val="24419900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働き方改革として企業が挙げる取り組みには</a:t>
            </a:r>
            <a:endParaRPr kumimoji="1" lang="en-US" altLang="ja-JP" dirty="0"/>
          </a:p>
          <a:p>
            <a:r>
              <a:rPr kumimoji="1" lang="ja-JP" altLang="en-US" dirty="0"/>
              <a:t>これまで紹介した休暇や勤務時間、勤務形態に関する制度面、フリーアドレス制度や会議室以外にミーティングスペースを設けるなどの環境面などの取り組みもありますが、</a:t>
            </a:r>
            <a:endParaRPr kumimoji="1" lang="en-US" altLang="ja-JP" dirty="0"/>
          </a:p>
          <a:p>
            <a:r>
              <a:rPr kumimoji="1" lang="en-US" altLang="ja-JP" dirty="0"/>
              <a:t>ICT</a:t>
            </a:r>
            <a:r>
              <a:rPr kumimoji="1" lang="ja-JP" altLang="en-US" dirty="0"/>
              <a:t>の活用による取り組みが挙げられることも少なくありません。</a:t>
            </a:r>
            <a:endParaRPr kumimoji="1" lang="en-US" altLang="ja-JP" dirty="0"/>
          </a:p>
          <a:p>
            <a:endParaRPr kumimoji="1" lang="en-US" altLang="ja-JP" dirty="0"/>
          </a:p>
          <a:p>
            <a:r>
              <a:rPr kumimoji="1" lang="ja-JP" altLang="en-US" dirty="0"/>
              <a:t>またテレワークや</a:t>
            </a:r>
            <a:r>
              <a:rPr kumimoji="1" lang="en-US" altLang="ja-JP" dirty="0"/>
              <a:t>Web</a:t>
            </a:r>
            <a:r>
              <a:rPr kumimoji="1" lang="ja-JP" altLang="en-US" dirty="0"/>
              <a:t>会議に代表されるように、これからの働き方には</a:t>
            </a:r>
            <a:r>
              <a:rPr kumimoji="1" lang="en-US" altLang="ja-JP" dirty="0"/>
              <a:t>ICT</a:t>
            </a:r>
            <a:r>
              <a:rPr kumimoji="1" lang="ja-JP" altLang="en-US" dirty="0"/>
              <a:t>なくして実現できません</a:t>
            </a: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11</a:t>
            </a:fld>
            <a:endParaRPr kumimoji="1" lang="ja-JP" altLang="en-US"/>
          </a:p>
        </p:txBody>
      </p:sp>
    </p:spTree>
    <p:extLst>
      <p:ext uri="{BB962C8B-B14F-4D97-AF65-F5344CB8AC3E}">
        <p14:creationId xmlns:p14="http://schemas.microsoft.com/office/powerpoint/2010/main" val="17870777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a:solidFill>
                  <a:schemeClr val="tx1"/>
                </a:solidFill>
                <a:effectLst/>
                <a:latin typeface="+mn-lt"/>
                <a:ea typeface="+mn-ea"/>
                <a:cs typeface="+mn-cs"/>
              </a:rPr>
              <a:t>ICTの活用により、働き方は少しずつ変わり始めています。</a:t>
            </a:r>
          </a:p>
          <a:p>
            <a:r>
              <a:rPr kumimoji="1" lang="ja-JP" altLang="ja-JP" sz="1200" kern="1200" dirty="0">
                <a:solidFill>
                  <a:schemeClr val="tx1"/>
                </a:solidFill>
                <a:effectLst/>
                <a:latin typeface="+mn-lt"/>
                <a:ea typeface="+mn-ea"/>
                <a:cs typeface="+mn-cs"/>
              </a:rPr>
              <a:t>たとえば</a:t>
            </a:r>
          </a:p>
          <a:p>
            <a:r>
              <a:rPr kumimoji="1" lang="ja-JP" altLang="ja-JP" sz="1200" kern="1200" dirty="0">
                <a:solidFill>
                  <a:schemeClr val="tx1"/>
                </a:solidFill>
                <a:effectLst/>
                <a:latin typeface="+mn-lt"/>
                <a:ea typeface="+mn-ea"/>
                <a:cs typeface="+mn-cs"/>
              </a:rPr>
              <a:t>・これまでオフィス内で紙で管理していた資料をデータで管理し、郵送していた書類をデータで送るようになったり、</a:t>
            </a:r>
          </a:p>
          <a:p>
            <a:r>
              <a:rPr kumimoji="1" lang="ja-JP" altLang="ja-JP" sz="1200" kern="1200" dirty="0">
                <a:solidFill>
                  <a:schemeClr val="tx1"/>
                </a:solidFill>
                <a:effectLst/>
                <a:latin typeface="+mn-lt"/>
                <a:ea typeface="+mn-ea"/>
                <a:cs typeface="+mn-cs"/>
              </a:rPr>
              <a:t>・全員が会議室に集まるのではなく、Web会議システムを利用して、出張先や自宅からも会議に参加したり、</a:t>
            </a:r>
          </a:p>
          <a:p>
            <a:r>
              <a:rPr kumimoji="1" lang="ja-JP" altLang="ja-JP" sz="1200" kern="1200" dirty="0">
                <a:solidFill>
                  <a:schemeClr val="tx1"/>
                </a:solidFill>
                <a:effectLst/>
                <a:latin typeface="+mn-lt"/>
                <a:ea typeface="+mn-ea"/>
                <a:cs typeface="+mn-cs"/>
              </a:rPr>
              <a:t>・経費精算や勤怠管理のシステムに、オフィス外からもアクセスできるようになったり、</a:t>
            </a:r>
          </a:p>
          <a:p>
            <a:r>
              <a:rPr kumimoji="1" lang="ja-JP" altLang="ja-JP" sz="1200" kern="1200" dirty="0">
                <a:solidFill>
                  <a:schemeClr val="tx1"/>
                </a:solidFill>
                <a:effectLst/>
                <a:latin typeface="+mn-lt"/>
                <a:ea typeface="+mn-ea"/>
                <a:cs typeface="+mn-cs"/>
              </a:rPr>
              <a:t>・社内でしか受けられなかったセミナーを、自宅からも受けられるようになったり、</a:t>
            </a:r>
          </a:p>
          <a:p>
            <a:r>
              <a:rPr kumimoji="1" lang="ja-JP" altLang="ja-JP" sz="1200" kern="1200" dirty="0">
                <a:solidFill>
                  <a:schemeClr val="tx1"/>
                </a:solidFill>
                <a:effectLst/>
                <a:latin typeface="+mn-lt"/>
                <a:ea typeface="+mn-ea"/>
                <a:cs typeface="+mn-cs"/>
              </a:rPr>
              <a:t> </a:t>
            </a:r>
          </a:p>
          <a:p>
            <a:r>
              <a:rPr kumimoji="1" lang="ja-JP" altLang="ja-JP" sz="1200" kern="1200" dirty="0">
                <a:solidFill>
                  <a:schemeClr val="tx1"/>
                </a:solidFill>
                <a:effectLst/>
                <a:latin typeface="+mn-lt"/>
                <a:ea typeface="+mn-ea"/>
                <a:cs typeface="+mn-cs"/>
              </a:rPr>
              <a:t>時間と場所にとらわれず、個人の生活スタイルに合わせた多様な働き方を</a:t>
            </a:r>
            <a:r>
              <a:rPr kumimoji="1" lang="ja-JP" altLang="en-US" sz="1200" kern="1200" dirty="0">
                <a:solidFill>
                  <a:schemeClr val="tx1"/>
                </a:solidFill>
                <a:effectLst/>
                <a:latin typeface="+mn-lt"/>
                <a:ea typeface="+mn-ea"/>
                <a:cs typeface="+mn-cs"/>
              </a:rPr>
              <a:t>実現するために</a:t>
            </a:r>
            <a:r>
              <a:rPr kumimoji="1" lang="ja-JP" altLang="ja-JP" sz="1200" kern="1200" dirty="0">
                <a:solidFill>
                  <a:schemeClr val="tx1"/>
                </a:solidFill>
                <a:effectLst/>
                <a:latin typeface="+mn-lt"/>
                <a:ea typeface="+mn-ea"/>
                <a:cs typeface="+mn-cs"/>
              </a:rPr>
              <a:t>、ICTの活用は不可欠となっています。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12</a:t>
            </a:fld>
            <a:endParaRPr kumimoji="1" lang="ja-JP" altLang="en-US"/>
          </a:p>
        </p:txBody>
      </p:sp>
    </p:spTree>
    <p:extLst>
      <p:ext uri="{BB962C8B-B14F-4D97-AF65-F5344CB8AC3E}">
        <p14:creationId xmlns:p14="http://schemas.microsoft.com/office/powerpoint/2010/main" val="16823759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では</a:t>
            </a:r>
            <a:r>
              <a:rPr kumimoji="1" lang="en-US" altLang="ja-JP" dirty="0"/>
              <a:t>ICT</a:t>
            </a:r>
            <a:r>
              <a:rPr kumimoji="1" lang="ja-JP" altLang="en-US" dirty="0"/>
              <a:t>を活用した働き方改革の代表例でもある、テレワークの導入による効果についてみていきましょう</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働き方改革の取り組みである「テレワーク」導入により、家族団欒、育児、家事にあてる時間が増加しております</a:t>
            </a:r>
            <a:endParaRPr lang="en-US" altLang="ja-JP" sz="12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私も前職・現職においてもテレワーク制度が充実しておりましたので、３年前くらいから積極的に活用し、働き方が１０年前に比べると変化しているのを実感しています。</a:t>
            </a:r>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13</a:t>
            </a:fld>
            <a:endParaRPr kumimoji="1" lang="ja-JP" altLang="en-US"/>
          </a:p>
        </p:txBody>
      </p:sp>
    </p:spTree>
    <p:extLst>
      <p:ext uri="{BB962C8B-B14F-4D97-AF65-F5344CB8AC3E}">
        <p14:creationId xmlns:p14="http://schemas.microsoft.com/office/powerpoint/2010/main" val="27518589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本統計データからもわかるように、約半分が</a:t>
            </a:r>
            <a:r>
              <a:rPr kumimoji="1" lang="en-US" altLang="ja-JP" dirty="0"/>
              <a:t>ICT</a:t>
            </a:r>
            <a:r>
              <a:rPr kumimoji="1" lang="ja-JP" altLang="en-US" dirty="0"/>
              <a:t>を積極的に活用した新たな働き方についてポジティブににとらえていることがわかります。</a:t>
            </a:r>
            <a:endParaRPr kumimoji="1" lang="en-US" altLang="ja-JP" dirty="0"/>
          </a:p>
          <a:p>
            <a:r>
              <a:rPr kumimoji="1" lang="ja-JP" altLang="en-US" dirty="0"/>
              <a:t>弊社でも</a:t>
            </a:r>
            <a:r>
              <a:rPr kumimoji="1" lang="en-US" altLang="ja-JP" dirty="0"/>
              <a:t>Web</a:t>
            </a:r>
            <a:r>
              <a:rPr kumimoji="1" lang="ja-JP" altLang="en-US" dirty="0"/>
              <a:t>会議やテレワークが当たり前になりましたので、以前のような働き方にはもう戻れず、今後も業務効率を考慮し、多様な働き方を整えることは</a:t>
            </a:r>
            <a:endParaRPr kumimoji="1" lang="en-US" altLang="ja-JP" dirty="0"/>
          </a:p>
          <a:p>
            <a:r>
              <a:rPr kumimoji="1" lang="ja-JP" altLang="en-US" dirty="0"/>
              <a:t>企業が人を集めるためにも必要な条件になっていくのではないでしょうか。</a:t>
            </a:r>
            <a:endParaRPr kumimoji="1" lang="en-US" altLang="ja-JP" dirty="0"/>
          </a:p>
          <a:p>
            <a:endParaRPr kumimoji="1" lang="en-US" altLang="ja-JP" dirty="0"/>
          </a:p>
          <a:p>
            <a:endParaRPr kumimoji="1" lang="en-US" altLang="ja-JP" dirty="0"/>
          </a:p>
          <a:p>
            <a:r>
              <a:rPr kumimoji="1" lang="ja-JP" altLang="en-US" dirty="0"/>
              <a:t>少し極端な例ですが、</a:t>
            </a:r>
            <a:endParaRPr kumimoji="1" lang="en-US" altLang="ja-JP" dirty="0"/>
          </a:p>
          <a:p>
            <a:pPr algn="l"/>
            <a:r>
              <a:rPr lang="ja-JP" altLang="en-US" b="0" i="0" u="sng" dirty="0">
                <a:solidFill>
                  <a:srgbClr val="6A3884"/>
                </a:solidFill>
                <a:effectLst/>
                <a:latin typeface="ヒラギノ角ゴ Pro W3"/>
                <a:hlinkClick r:id="rId3"/>
              </a:rPr>
              <a:t>パソナグループ</a:t>
            </a:r>
            <a:r>
              <a:rPr lang="ja-JP" altLang="en-US" b="0" i="0" dirty="0">
                <a:solidFill>
                  <a:srgbClr val="333333"/>
                </a:solidFill>
                <a:effectLst/>
                <a:latin typeface="ヒラギノ角ゴ Pro W3"/>
              </a:rPr>
              <a:t>は</a:t>
            </a:r>
            <a:r>
              <a:rPr lang="en-US" altLang="ja-JP" b="0" i="0" dirty="0">
                <a:solidFill>
                  <a:srgbClr val="333333"/>
                </a:solidFill>
                <a:effectLst/>
                <a:latin typeface="ヒラギノ角ゴ Pro W3"/>
              </a:rPr>
              <a:t>9</a:t>
            </a:r>
            <a:r>
              <a:rPr lang="ja-JP" altLang="en-US" b="0" i="0" dirty="0">
                <a:solidFill>
                  <a:srgbClr val="333333"/>
                </a:solidFill>
                <a:effectLst/>
                <a:latin typeface="ヒラギノ角ゴ Pro W3"/>
              </a:rPr>
              <a:t>月から段階的に、東京にある本社の主要機能を兵庫県の淡路島に移す。主要幹部は淡路島に常駐し、経営企画や人事などの本部機能の約</a:t>
            </a:r>
            <a:r>
              <a:rPr lang="en-US" altLang="ja-JP" b="0" i="0" dirty="0">
                <a:solidFill>
                  <a:srgbClr val="333333"/>
                </a:solidFill>
                <a:effectLst/>
                <a:latin typeface="ヒラギノ角ゴ Pro W3"/>
              </a:rPr>
              <a:t>1200</a:t>
            </a:r>
            <a:r>
              <a:rPr lang="ja-JP" altLang="en-US" b="0" i="0" dirty="0">
                <a:solidFill>
                  <a:srgbClr val="333333"/>
                </a:solidFill>
                <a:effectLst/>
                <a:latin typeface="ヒラギノ角ゴ Pro W3"/>
              </a:rPr>
              <a:t>人が対象になる見通し。新型コロナウイルスの感染拡大を機に働き方やオフィス機能の見直しが広がっており、パソナはテレワークも活用しながら本社の地方移転を進める。</a:t>
            </a:r>
          </a:p>
          <a:p>
            <a:pPr algn="l"/>
            <a:r>
              <a:rPr lang="ja-JP" altLang="en-US" b="0" i="0" dirty="0">
                <a:solidFill>
                  <a:srgbClr val="333333"/>
                </a:solidFill>
                <a:effectLst/>
                <a:latin typeface="ヒラギノ角ゴ Pro W3"/>
              </a:rPr>
              <a:t>上場企業の</a:t>
            </a:r>
            <a:r>
              <a:rPr lang="en-US" altLang="ja-JP" b="0" i="0" dirty="0">
                <a:solidFill>
                  <a:srgbClr val="333333"/>
                </a:solidFill>
                <a:effectLst/>
                <a:latin typeface="ヒラギノ角ゴ Pro W3"/>
              </a:rPr>
              <a:t>5</a:t>
            </a:r>
            <a:r>
              <a:rPr lang="ja-JP" altLang="en-US" b="0" i="0" dirty="0">
                <a:solidFill>
                  <a:srgbClr val="333333"/>
                </a:solidFill>
                <a:effectLst/>
                <a:latin typeface="ヒラギノ角ゴ Pro W3"/>
              </a:rPr>
              <a:t>割が東京都に本社を置くなど東京への一極集中は、通勤混雑や地震など災害への備えの面からも課題になっている。パソナの東京都千代田区の本社では営業部門やグループ企業を含め約</a:t>
            </a:r>
            <a:r>
              <a:rPr lang="en-US" altLang="ja-JP" b="0" i="0" dirty="0">
                <a:solidFill>
                  <a:srgbClr val="333333"/>
                </a:solidFill>
                <a:effectLst/>
                <a:latin typeface="ヒラギノ角ゴ Pro W3"/>
              </a:rPr>
              <a:t>4600</a:t>
            </a:r>
            <a:r>
              <a:rPr lang="ja-JP" altLang="en-US" b="0" i="0" dirty="0">
                <a:solidFill>
                  <a:srgbClr val="333333"/>
                </a:solidFill>
                <a:effectLst/>
                <a:latin typeface="ヒラギノ角ゴ Pro W3"/>
              </a:rPr>
              <a:t>人が働く。</a:t>
            </a:r>
          </a:p>
          <a:p>
            <a:pPr algn="l"/>
            <a:r>
              <a:rPr lang="ja-JP" altLang="en-US" b="0" i="0" dirty="0">
                <a:solidFill>
                  <a:srgbClr val="333333"/>
                </a:solidFill>
                <a:effectLst/>
                <a:latin typeface="ヒラギノ角ゴ Pro W3"/>
              </a:rPr>
              <a:t>移転の対象は管理部門や</a:t>
            </a:r>
            <a:r>
              <a:rPr lang="en-US" altLang="ja-JP" b="0" i="0" dirty="0">
                <a:solidFill>
                  <a:srgbClr val="333333"/>
                </a:solidFill>
                <a:effectLst/>
                <a:latin typeface="ヒラギノ角ゴ Pro W3"/>
              </a:rPr>
              <a:t>IT</a:t>
            </a:r>
            <a:r>
              <a:rPr lang="ja-JP" altLang="en-US" b="0" i="0" dirty="0">
                <a:solidFill>
                  <a:srgbClr val="333333"/>
                </a:solidFill>
                <a:effectLst/>
                <a:latin typeface="ヒラギノ角ゴ Pro W3"/>
              </a:rPr>
              <a:t>（情報技術）システム部門などで、こうした部門の人員約</a:t>
            </a:r>
            <a:r>
              <a:rPr lang="en-US" altLang="ja-JP" b="0" i="0" dirty="0">
                <a:solidFill>
                  <a:srgbClr val="333333"/>
                </a:solidFill>
                <a:effectLst/>
                <a:latin typeface="ヒラギノ角ゴ Pro W3"/>
              </a:rPr>
              <a:t>1800</a:t>
            </a:r>
            <a:r>
              <a:rPr lang="ja-JP" altLang="en-US" b="0" i="0" dirty="0">
                <a:solidFill>
                  <a:srgbClr val="333333"/>
                </a:solidFill>
                <a:effectLst/>
                <a:latin typeface="ヒラギノ角ゴ Pro W3"/>
              </a:rPr>
              <a:t>人のうち</a:t>
            </a:r>
            <a:r>
              <a:rPr lang="en-US" altLang="ja-JP" b="0" i="0" dirty="0">
                <a:solidFill>
                  <a:srgbClr val="333333"/>
                </a:solidFill>
                <a:effectLst/>
                <a:latin typeface="ヒラギノ角ゴ Pro W3"/>
              </a:rPr>
              <a:t>3</a:t>
            </a:r>
            <a:r>
              <a:rPr lang="ja-JP" altLang="en-US" b="0" i="0" dirty="0">
                <a:solidFill>
                  <a:srgbClr val="333333"/>
                </a:solidFill>
                <a:effectLst/>
                <a:latin typeface="ヒラギノ角ゴ Pro W3"/>
              </a:rPr>
              <a:t>割程度は東京に残す。営業拠点は引き続き東京を含む全国に置く。</a:t>
            </a:r>
            <a:r>
              <a:rPr lang="en-US" altLang="ja-JP" b="0" i="0" dirty="0">
                <a:solidFill>
                  <a:srgbClr val="333333"/>
                </a:solidFill>
                <a:effectLst/>
                <a:latin typeface="ヒラギノ角ゴ Pro W3"/>
              </a:rPr>
              <a:t>2024</a:t>
            </a:r>
            <a:r>
              <a:rPr lang="ja-JP" altLang="en-US" b="0" i="0" dirty="0">
                <a:solidFill>
                  <a:srgbClr val="333333"/>
                </a:solidFill>
                <a:effectLst/>
                <a:latin typeface="ヒラギノ角ゴ Pro W3"/>
              </a:rPr>
              <a:t>年</a:t>
            </a:r>
            <a:r>
              <a:rPr lang="en-US" altLang="ja-JP" b="0" i="0" dirty="0">
                <a:solidFill>
                  <a:srgbClr val="333333"/>
                </a:solidFill>
                <a:effectLst/>
                <a:latin typeface="ヒラギノ角ゴ Pro W3"/>
              </a:rPr>
              <a:t>5</a:t>
            </a:r>
            <a:r>
              <a:rPr lang="ja-JP" altLang="en-US" b="0" i="0" dirty="0">
                <a:solidFill>
                  <a:srgbClr val="333333"/>
                </a:solidFill>
                <a:effectLst/>
                <a:latin typeface="ヒラギノ角ゴ Pro W3"/>
              </a:rPr>
              <a:t>月末をめどに段階的に進める。生活の拠点を移すかどうかは本人の意思を確認して進める。</a:t>
            </a:r>
          </a:p>
          <a:p>
            <a:pPr algn="l"/>
            <a:r>
              <a:rPr lang="ja-JP" altLang="en-US" b="0" i="0" dirty="0">
                <a:solidFill>
                  <a:srgbClr val="333333"/>
                </a:solidFill>
                <a:effectLst/>
                <a:latin typeface="ヒラギノ角ゴ Pro W3"/>
              </a:rPr>
              <a:t>同社は新型コロナ対策で</a:t>
            </a:r>
            <a:r>
              <a:rPr lang="en-US" altLang="ja-JP" b="0" i="0" dirty="0">
                <a:solidFill>
                  <a:srgbClr val="333333"/>
                </a:solidFill>
                <a:effectLst/>
                <a:latin typeface="ヒラギノ角ゴ Pro W3"/>
              </a:rPr>
              <a:t>4</a:t>
            </a:r>
            <a:r>
              <a:rPr lang="ja-JP" altLang="en-US" b="0" i="0" dirty="0">
                <a:solidFill>
                  <a:srgbClr val="333333"/>
                </a:solidFill>
                <a:effectLst/>
                <a:latin typeface="ヒラギノ角ゴ Pro W3"/>
              </a:rPr>
              <a:t>割程度がテレワークで勤務しており、移転後も制度を活用する。南部靖之代表は新型コロナの拡大を受けて、今春から淡路島に常駐している。</a:t>
            </a:r>
            <a:endParaRPr lang="en-US" altLang="ja-JP" b="0" i="0" dirty="0">
              <a:solidFill>
                <a:srgbClr val="333333"/>
              </a:solidFill>
              <a:effectLst/>
              <a:latin typeface="ヒラギノ角ゴ Pro W3"/>
            </a:endParaRPr>
          </a:p>
          <a:p>
            <a:pPr algn="l"/>
            <a:endParaRPr lang="ja-JP" altLang="en-US" b="0" i="0" dirty="0">
              <a:solidFill>
                <a:srgbClr val="333333"/>
              </a:solidFill>
              <a:effectLst/>
              <a:latin typeface="ヒラギノ角ゴ Pro W3"/>
            </a:endParaRPr>
          </a:p>
          <a:p>
            <a:pPr algn="l"/>
            <a:r>
              <a:rPr lang="ja-JP" altLang="en-US" b="0" i="0" dirty="0">
                <a:solidFill>
                  <a:srgbClr val="333333"/>
                </a:solidFill>
                <a:effectLst/>
                <a:latin typeface="ヒラギノ角ゴ Pro W3"/>
              </a:rPr>
              <a:t>創業者の南部氏は兵庫県出身。パソナは</a:t>
            </a:r>
            <a:r>
              <a:rPr lang="en-US" altLang="ja-JP" b="0" i="0" dirty="0">
                <a:solidFill>
                  <a:srgbClr val="333333"/>
                </a:solidFill>
                <a:effectLst/>
                <a:latin typeface="ヒラギノ角ゴ Pro W3"/>
              </a:rPr>
              <a:t>08</a:t>
            </a:r>
            <a:r>
              <a:rPr lang="ja-JP" altLang="en-US" b="0" i="0" dirty="0">
                <a:solidFill>
                  <a:srgbClr val="333333"/>
                </a:solidFill>
                <a:effectLst/>
                <a:latin typeface="ヒラギノ角ゴ Pro W3"/>
              </a:rPr>
              <a:t>年から淡路島で農業や観光事業を手掛け、旧三洋電機から取得した寮などの施設も持つ。感染症対策を含めた事業継続計画（</a:t>
            </a:r>
            <a:r>
              <a:rPr lang="en-US" altLang="ja-JP" b="0" i="0" dirty="0">
                <a:solidFill>
                  <a:srgbClr val="333333"/>
                </a:solidFill>
                <a:effectLst/>
                <a:latin typeface="ヒラギノ角ゴ Pro W3"/>
              </a:rPr>
              <a:t>BCP</a:t>
            </a:r>
            <a:r>
              <a:rPr lang="ja-JP" altLang="en-US" b="0" i="0" dirty="0">
                <a:solidFill>
                  <a:srgbClr val="333333"/>
                </a:solidFill>
                <a:effectLst/>
                <a:latin typeface="ヒラギノ角ゴ Pro W3"/>
              </a:rPr>
              <a:t>）の観点から、既存施設を使って地方移転する利点が大きいと判断した。情報収集や人材確保など地方が不利とされてきた点も、ウェブ会議などの普及で緩和してきたとみている。</a:t>
            </a:r>
          </a:p>
          <a:p>
            <a:pPr algn="l"/>
            <a:r>
              <a:rPr lang="ja-JP" altLang="en-US" b="0" i="0" dirty="0">
                <a:solidFill>
                  <a:srgbClr val="333333"/>
                </a:solidFill>
                <a:effectLst/>
                <a:latin typeface="ヒラギノ角ゴ Pro W3"/>
              </a:rPr>
              <a:t>新型コロナへの対策をきっかけに、</a:t>
            </a:r>
            <a:r>
              <a:rPr lang="ja-JP" altLang="en-US" b="0" i="0" u="sng" dirty="0">
                <a:solidFill>
                  <a:srgbClr val="6A3884"/>
                </a:solidFill>
                <a:effectLst/>
                <a:latin typeface="ヒラギノ角ゴ Pro W3"/>
                <a:hlinkClick r:id="rId4"/>
              </a:rPr>
              <a:t>富士通</a:t>
            </a:r>
            <a:r>
              <a:rPr lang="ja-JP" altLang="en-US" b="0" i="0" dirty="0">
                <a:solidFill>
                  <a:srgbClr val="333333"/>
                </a:solidFill>
                <a:effectLst/>
                <a:latin typeface="ヒラギノ角ゴ Pro W3"/>
              </a:rPr>
              <a:t>がテレワークを前提にオフィス面積半減を打ち出すなど、大手企業は働き方の見直しを進めている。</a:t>
            </a:r>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r>
              <a:rPr kumimoji="1" lang="ja-JP" altLang="en-US" dirty="0"/>
              <a:t>新型コロナウイルス感染症拡大以降の働き方の変化によって、「在宅勤務などのリモートワーク、</a:t>
            </a:r>
            <a:r>
              <a:rPr kumimoji="1" lang="en-US" altLang="ja-JP" dirty="0"/>
              <a:t>WEB</a:t>
            </a:r>
            <a:r>
              <a:rPr kumimoji="1" lang="ja-JP" altLang="en-US" dirty="0"/>
              <a:t>・テレビ会議などを取り入れた働き方を行うことへの抵抗感を感じにくくなった」と回答した人は</a:t>
            </a:r>
            <a:r>
              <a:rPr kumimoji="1" lang="en-US" altLang="ja-JP" dirty="0"/>
              <a:t>46.3%</a:t>
            </a:r>
            <a:r>
              <a:rPr kumimoji="1" lang="ja-JP" altLang="en-US" dirty="0"/>
              <a:t>で、</a:t>
            </a:r>
            <a:endParaRPr kumimoji="1" lang="en-US" altLang="ja-JP" dirty="0"/>
          </a:p>
          <a:p>
            <a:r>
              <a:rPr kumimoji="1" lang="ja-JP" altLang="en-US" dirty="0"/>
              <a:t>「在宅勤務などのリモートワーク、</a:t>
            </a:r>
            <a:r>
              <a:rPr kumimoji="1" lang="en-US" altLang="ja-JP" dirty="0"/>
              <a:t>WEB</a:t>
            </a:r>
            <a:r>
              <a:rPr kumimoji="1" lang="ja-JP" altLang="en-US" dirty="0"/>
              <a:t>・テレビ会議などを取り入れた働き方を積極的に取り入れていくべきだと思った」と回答した人も</a:t>
            </a:r>
            <a:r>
              <a:rPr kumimoji="1" lang="en-US" altLang="ja-JP" dirty="0"/>
              <a:t>58.8%</a:t>
            </a:r>
            <a:r>
              <a:rPr kumimoji="1" lang="ja-JP" altLang="en-US" dirty="0"/>
              <a:t>に及んだ。さらに、「在宅勤務などのリモートワーク、</a:t>
            </a:r>
            <a:r>
              <a:rPr kumimoji="1" lang="en-US" altLang="ja-JP" dirty="0"/>
              <a:t>WEB</a:t>
            </a:r>
            <a:r>
              <a:rPr kumimoji="1" lang="ja-JP" altLang="en-US" dirty="0"/>
              <a:t>・テレビ会議などを取り入れた働き方が増えることは、共働き家庭が仕事と家庭を両立していく上で役に立つ」と回答した人も</a:t>
            </a:r>
            <a:r>
              <a:rPr kumimoji="1" lang="en-US" altLang="ja-JP" dirty="0"/>
              <a:t>55.9%</a:t>
            </a:r>
            <a:r>
              <a:rPr kumimoji="1" lang="ja-JP" altLang="en-US" dirty="0"/>
              <a:t>であった。（図</a:t>
            </a:r>
            <a:r>
              <a:rPr kumimoji="1" lang="en-US" altLang="ja-JP" dirty="0"/>
              <a:t>6</a:t>
            </a:r>
            <a:r>
              <a:rPr kumimoji="1" lang="ja-JP" altLang="en-US" dirty="0"/>
              <a:t>）</a:t>
            </a:r>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14</a:t>
            </a:fld>
            <a:endParaRPr kumimoji="1" lang="ja-JP" altLang="en-US"/>
          </a:p>
        </p:txBody>
      </p:sp>
    </p:spTree>
    <p:extLst>
      <p:ext uri="{BB962C8B-B14F-4D97-AF65-F5344CB8AC3E}">
        <p14:creationId xmlns:p14="http://schemas.microsoft.com/office/powerpoint/2010/main" val="18984771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働き方改革での</a:t>
            </a:r>
            <a:r>
              <a:rPr kumimoji="1" lang="en-US" altLang="ja-JP" dirty="0"/>
              <a:t>ICT</a:t>
            </a:r>
            <a:r>
              <a:rPr kumimoji="1" lang="ja-JP" altLang="en-US" dirty="0"/>
              <a:t>活用が進んでいくのと同時に、企業では、</a:t>
            </a:r>
            <a:r>
              <a:rPr kumimoji="1" lang="en-US" altLang="ja-JP" dirty="0"/>
              <a:t>ICT</a:t>
            </a:r>
            <a:r>
              <a:rPr kumimoji="1" lang="ja-JP" altLang="en-US" dirty="0"/>
              <a:t>だけではなく、</a:t>
            </a:r>
            <a:r>
              <a:rPr kumimoji="1" lang="en-US" altLang="ja-JP" dirty="0"/>
              <a:t>AI</a:t>
            </a:r>
            <a:r>
              <a:rPr kumimoji="1" lang="ja-JP" altLang="en-US" dirty="0"/>
              <a:t>、</a:t>
            </a:r>
            <a:r>
              <a:rPr kumimoji="1" lang="en-US" altLang="ja-JP" dirty="0"/>
              <a:t>RPA</a:t>
            </a:r>
            <a:r>
              <a:rPr kumimoji="1" lang="ja-JP" altLang="en-US" dirty="0"/>
              <a:t>、クラウド、モバイルなどのデジタル技術を導入した</a:t>
            </a:r>
            <a:r>
              <a:rPr kumimoji="1" lang="en-US" altLang="ja-JP" dirty="0"/>
              <a:t>DX</a:t>
            </a:r>
            <a:r>
              <a:rPr kumimoji="1" lang="ja-JP" altLang="en-US" dirty="0"/>
              <a:t>への動きが進みつつあります。</a:t>
            </a:r>
            <a:endParaRPr kumimoji="1" lang="en-US" altLang="ja-JP" dirty="0"/>
          </a:p>
          <a:p>
            <a:r>
              <a:rPr kumimoji="1" lang="en-US" altLang="ja-JP" dirty="0"/>
              <a:t>DX</a:t>
            </a:r>
            <a:r>
              <a:rPr kumimoji="1" lang="ja-JP" altLang="en-US" dirty="0"/>
              <a:t>とは「</a:t>
            </a:r>
            <a:r>
              <a:rPr kumimoji="1" lang="en-US" altLang="ja-JP" dirty="0"/>
              <a:t>Digital Transformation</a:t>
            </a:r>
            <a:r>
              <a:rPr kumimoji="1" lang="ja-JP" altLang="en-US" dirty="0"/>
              <a:t>」の略で、</a:t>
            </a:r>
            <a:endParaRPr kumimoji="1" lang="en-US" altLang="ja-JP" dirty="0"/>
          </a:p>
          <a:p>
            <a:r>
              <a:rPr kumimoji="1" lang="ja-JP" altLang="en-US" dirty="0"/>
              <a:t>　・進化し続けるテクノロジーが、人々の生活を豊かにしていく。</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というものです。</a:t>
            </a:r>
            <a:r>
              <a:rPr kumimoji="1" lang="en-US" altLang="ja-JP" dirty="0"/>
              <a:t>(</a:t>
            </a:r>
            <a:r>
              <a:rPr kumimoji="1" lang="ja-JP" altLang="en-US" dirty="0"/>
              <a:t>参考：</a:t>
            </a:r>
            <a:r>
              <a:rPr lang="x-none" altLang="ja-JP" dirty="0">
                <a:hlinkClick r:id="rId3"/>
              </a:rPr>
              <a:t>https://monstar-lab.com/dp/blog/digital_transformation/</a:t>
            </a:r>
            <a:r>
              <a:rPr kumimoji="1" lang="en-US" altLang="ja-JP" dirty="0"/>
              <a:t>)</a:t>
            </a:r>
          </a:p>
          <a:p>
            <a:endParaRPr kumimoji="1" lang="en-US" altLang="ja-JP" dirty="0"/>
          </a:p>
          <a:p>
            <a:r>
              <a:rPr kumimoji="1" lang="ja-JP" altLang="en-US" dirty="0"/>
              <a:t>ビジネスの場面においては、</a:t>
            </a:r>
            <a:endParaRPr kumimoji="1" lang="en-US" altLang="ja-JP" dirty="0"/>
          </a:p>
          <a:p>
            <a:r>
              <a:rPr kumimoji="1" lang="ja-JP" altLang="en-US" dirty="0"/>
              <a:t>　・デジタル技術を活用して、ビジネスモデルや業務プロセスを変革する</a:t>
            </a:r>
            <a:endParaRPr kumimoji="1" lang="en-US" altLang="ja-JP" dirty="0"/>
          </a:p>
          <a:p>
            <a:r>
              <a:rPr kumimoji="1" lang="ja-JP" altLang="en-US" dirty="0"/>
              <a:t>というイメージです。</a:t>
            </a:r>
            <a:endParaRPr kumimoji="1" lang="en-US" altLang="ja-JP" dirty="0"/>
          </a:p>
          <a:p>
            <a:r>
              <a:rPr kumimoji="1" lang="ja-JP" altLang="en-US" dirty="0"/>
              <a:t>言葉だけでは抽象的な概念となる為、身近な例を</a:t>
            </a:r>
            <a:r>
              <a:rPr kumimoji="1" lang="en-US" altLang="ja-JP" dirty="0"/>
              <a:t>2</a:t>
            </a:r>
            <a:r>
              <a:rPr kumimoji="1" lang="ja-JP" altLang="en-US" dirty="0"/>
              <a:t>点挙げます。</a:t>
            </a:r>
            <a:endParaRPr kumimoji="1" lang="en-US" altLang="ja-JP" dirty="0"/>
          </a:p>
          <a:p>
            <a:endParaRPr kumimoji="1" lang="en-US" altLang="ja-JP" dirty="0"/>
          </a:p>
          <a:p>
            <a:r>
              <a:rPr kumimoji="1" lang="ja-JP" altLang="en-US" dirty="0"/>
              <a:t>例</a:t>
            </a:r>
            <a:r>
              <a:rPr kumimoji="1" lang="en-US" altLang="ja-JP" dirty="0"/>
              <a:t>1) Amazon</a:t>
            </a:r>
          </a:p>
          <a:p>
            <a:r>
              <a:rPr kumimoji="1" lang="en-US" altLang="ja-JP" dirty="0"/>
              <a:t>Amazon</a:t>
            </a:r>
            <a:r>
              <a:rPr kumimoji="1" lang="ja-JP" altLang="en-US" dirty="0"/>
              <a:t>は、インターネットを駆使した通販事業を成功させたことにより、それまでの</a:t>
            </a:r>
            <a:endParaRPr kumimoji="1" lang="en-US" altLang="ja-JP" dirty="0"/>
          </a:p>
          <a:p>
            <a:r>
              <a:rPr kumimoji="1" lang="ja-JP" altLang="en-US" dirty="0"/>
              <a:t>　店舗に直接足を運び、商品を手に取り、レジに持って行く</a:t>
            </a:r>
            <a:endParaRPr kumimoji="1" lang="en-US" altLang="ja-JP" dirty="0"/>
          </a:p>
          <a:p>
            <a:r>
              <a:rPr kumimoji="1" lang="ja-JP" altLang="en-US" dirty="0"/>
              <a:t>という従来の買い物のスタイルを</a:t>
            </a:r>
            <a:endParaRPr kumimoji="1" lang="en-US" altLang="ja-JP" dirty="0"/>
          </a:p>
          <a:p>
            <a:r>
              <a:rPr kumimoji="1" lang="ja-JP" altLang="en-US" dirty="0"/>
              <a:t>　自宅でインターネットを使ってワンクリックで決済する</a:t>
            </a:r>
            <a:endParaRPr kumimoji="1" lang="en-US" altLang="ja-JP" dirty="0"/>
          </a:p>
          <a:p>
            <a:r>
              <a:rPr kumimoji="1" lang="ja-JP" altLang="en-US" dirty="0"/>
              <a:t>というスタイルへと変えました。</a:t>
            </a:r>
            <a:endParaRPr kumimoji="1" lang="en-US" altLang="ja-JP" dirty="0"/>
          </a:p>
          <a:p>
            <a:endParaRPr kumimoji="1" lang="en-US" altLang="ja-JP" dirty="0"/>
          </a:p>
          <a:p>
            <a:r>
              <a:rPr kumimoji="1" lang="ja-JP" altLang="en-US" dirty="0"/>
              <a:t>例</a:t>
            </a:r>
            <a:r>
              <a:rPr kumimoji="1" lang="en-US" altLang="ja-JP" dirty="0"/>
              <a:t>2) Spotify</a:t>
            </a:r>
          </a:p>
          <a:p>
            <a:r>
              <a:rPr kumimoji="1" lang="en-US" altLang="ja-JP" dirty="0"/>
              <a:t>Spotify</a:t>
            </a:r>
            <a:r>
              <a:rPr kumimoji="1" lang="ja-JP" altLang="en-US" dirty="0"/>
              <a:t>は、サブスクリプション型</a:t>
            </a:r>
            <a:r>
              <a:rPr kumimoji="1" lang="en-US" altLang="ja-JP" dirty="0"/>
              <a:t>(</a:t>
            </a:r>
            <a:r>
              <a:rPr kumimoji="1" lang="ja-JP" altLang="en-US" dirty="0"/>
              <a:t>月額定額制</a:t>
            </a:r>
            <a:r>
              <a:rPr kumimoji="1" lang="en-US" altLang="ja-JP" dirty="0"/>
              <a:t>)</a:t>
            </a:r>
            <a:r>
              <a:rPr kumimoji="1" lang="ja-JP" altLang="en-US" dirty="0"/>
              <a:t>の聴き放題サービスを提供する事により</a:t>
            </a:r>
            <a:endParaRPr kumimoji="1" lang="en-US" altLang="ja-JP" dirty="0"/>
          </a:p>
          <a:p>
            <a:r>
              <a:rPr kumimoji="1" lang="ja-JP" altLang="en-US" dirty="0"/>
              <a:t>　</a:t>
            </a:r>
            <a:r>
              <a:rPr kumimoji="1" lang="en-US" altLang="ja-JP" dirty="0"/>
              <a:t>CD</a:t>
            </a:r>
            <a:r>
              <a:rPr kumimoji="1" lang="ja-JP" altLang="en-US" dirty="0"/>
              <a:t>を買ってきて音楽を聴く</a:t>
            </a:r>
            <a:endParaRPr kumimoji="1" lang="en-US" altLang="ja-JP" dirty="0"/>
          </a:p>
          <a:p>
            <a:r>
              <a:rPr kumimoji="1" lang="ja-JP" altLang="en-US" dirty="0"/>
              <a:t>というスタイルを</a:t>
            </a:r>
            <a:endParaRPr kumimoji="1" lang="en-US" altLang="ja-JP" dirty="0"/>
          </a:p>
          <a:p>
            <a:r>
              <a:rPr kumimoji="1" lang="ja-JP" altLang="en-US" dirty="0"/>
              <a:t>　定額を支払って、ダウンロードしたアプリを使って聴く</a:t>
            </a:r>
            <a:endParaRPr kumimoji="1" lang="en-US" altLang="ja-JP" dirty="0"/>
          </a:p>
          <a:p>
            <a:r>
              <a:rPr kumimoji="1" lang="ja-JP" altLang="en-US" dirty="0"/>
              <a:t>というスタイルへと変えました。</a:t>
            </a:r>
            <a:endParaRPr kumimoji="1" lang="en-US" altLang="ja-JP" dirty="0"/>
          </a:p>
          <a:p>
            <a:endParaRPr kumimoji="1" lang="en-US" altLang="ja-JP" dirty="0"/>
          </a:p>
          <a:p>
            <a:r>
              <a:rPr kumimoji="1" lang="ja-JP" altLang="en-US" dirty="0"/>
              <a:t>何れの例も、デジタル技術を活用する事により、今ではおなじみとなった買い物や音楽視聴のスタイルを作り上げました。</a:t>
            </a:r>
            <a:endParaRPr kumimoji="1" lang="en-US" altLang="ja-JP" dirty="0"/>
          </a:p>
          <a:p>
            <a:r>
              <a:rPr kumimoji="1" lang="ja-JP" altLang="en-US" dirty="0"/>
              <a:t>このように、デジタル技術の活用によってビジネスモデルや人々の生活スタイルそのものを変えていくことが</a:t>
            </a:r>
            <a:r>
              <a:rPr kumimoji="1" lang="en-US" altLang="ja-JP" dirty="0"/>
              <a:t>DX</a:t>
            </a:r>
            <a:r>
              <a:rPr kumimoji="1" lang="ja-JP" altLang="en-US" dirty="0"/>
              <a:t>の、身近で分かりやすい例となります。</a:t>
            </a:r>
            <a:endParaRPr kumimoji="1" lang="en-US" altLang="ja-JP"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16</a:t>
            </a:fld>
            <a:endParaRPr kumimoji="1" lang="ja-JP" altLang="en-US"/>
          </a:p>
        </p:txBody>
      </p:sp>
    </p:spTree>
    <p:extLst>
      <p:ext uri="{BB962C8B-B14F-4D97-AF65-F5344CB8AC3E}">
        <p14:creationId xmlns:p14="http://schemas.microsoft.com/office/powerpoint/2010/main" val="26248017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無料シルエットイラストサイト</a:t>
            </a:r>
            <a:endParaRPr kumimoji="1" lang="en-US" altLang="ja-JP" dirty="0"/>
          </a:p>
          <a:p>
            <a:r>
              <a:rPr kumimoji="1" lang="en-US" altLang="ja-JP" dirty="0"/>
              <a:t>https://www.silhouette-illust.com/illust/10598</a:t>
            </a:r>
          </a:p>
          <a:p>
            <a:r>
              <a:rPr kumimoji="1" lang="ja-JP" altLang="en-US" dirty="0"/>
              <a:t>メルカリ</a:t>
            </a:r>
            <a:endParaRPr kumimoji="1" lang="en-US" altLang="ja-JP" dirty="0"/>
          </a:p>
          <a:p>
            <a:r>
              <a:rPr kumimoji="1" lang="en-US" altLang="ja-JP" dirty="0"/>
              <a:t>https://www.mercari.com/jp/?gclid=Cj0KCQjwvvj5BRDkARIsAGD9vlIqoM6CQXvUXFKZntsxnXbIcQ3UXBSwklSFI1uCFAUkaRJW3rOEmGEaAvpGEALw_wcB</a:t>
            </a:r>
          </a:p>
          <a:p>
            <a:r>
              <a:rPr kumimoji="1" lang="ja-JP" altLang="en-US" dirty="0"/>
              <a:t>メルカリの</a:t>
            </a:r>
            <a:r>
              <a:rPr kumimoji="1" lang="en-US" altLang="ja-JP" dirty="0"/>
              <a:t>DX</a:t>
            </a:r>
            <a:r>
              <a:rPr kumimoji="1" lang="ja-JP" altLang="en-US" dirty="0"/>
              <a:t>化成功要因</a:t>
            </a:r>
            <a:endParaRPr kumimoji="1" lang="en-US" altLang="ja-JP" dirty="0"/>
          </a:p>
          <a:p>
            <a:r>
              <a:rPr kumimoji="1" lang="en-US" altLang="ja-JP" dirty="0"/>
              <a:t>https://unlimited-journal.com/business-model/612/</a:t>
            </a:r>
          </a:p>
          <a:p>
            <a:endParaRPr kumimoji="1" lang="en-US" altLang="ja-JP" dirty="0"/>
          </a:p>
          <a:p>
            <a:r>
              <a:rPr kumimoji="1" lang="ja-JP" altLang="en-US" sz="1200" b="0" i="0" u="none" strike="noStrike" kern="1200" dirty="0">
                <a:solidFill>
                  <a:schemeClr val="tx1"/>
                </a:solidFill>
                <a:effectLst/>
                <a:latin typeface="+mn-lt"/>
                <a:ea typeface="+mn-ea"/>
                <a:cs typeface="+mn-cs"/>
              </a:rPr>
              <a:t>「マッチング型プラットフォームモデル」は、</a:t>
            </a:r>
            <a:endParaRPr kumimoji="1" lang="en-US" altLang="ja-JP" sz="1200" b="0" i="0" u="none" strike="noStrike" kern="1200" dirty="0">
              <a:solidFill>
                <a:schemeClr val="tx1"/>
              </a:solidFill>
              <a:effectLst/>
              <a:latin typeface="+mn-lt"/>
              <a:ea typeface="+mn-ea"/>
              <a:cs typeface="+mn-cs"/>
            </a:endParaRPr>
          </a:p>
          <a:p>
            <a:endParaRPr kumimoji="1" lang="en-US" altLang="ja-JP" sz="1200" b="0" i="0" u="none" strike="noStrike" kern="1200" dirty="0">
              <a:solidFill>
                <a:schemeClr val="tx1"/>
              </a:solidFill>
              <a:effectLst/>
              <a:latin typeface="+mn-lt"/>
              <a:ea typeface="+mn-ea"/>
              <a:cs typeface="+mn-cs"/>
            </a:endParaRPr>
          </a:p>
          <a:p>
            <a:r>
              <a:rPr kumimoji="1" lang="ja-JP" altLang="en-US" sz="1200" b="1" i="0" u="none" strike="noStrike" kern="1200" dirty="0">
                <a:solidFill>
                  <a:schemeClr val="tx1"/>
                </a:solidFill>
                <a:effectLst/>
                <a:latin typeface="+mn-lt"/>
                <a:ea typeface="+mn-ea"/>
                <a:cs typeface="+mn-cs"/>
              </a:rPr>
              <a:t>ユーザーが集まる「場」を提供し、商品やサービスの提供者と利用者をマッチングするプルラットフォームを提供することで、その場の利用料を得るビジネスモデルのこと</a:t>
            </a:r>
            <a:r>
              <a:rPr kumimoji="1" lang="ja-JP" altLang="en-US" sz="1200" b="0" i="0" u="none" strike="noStrike" kern="1200" dirty="0">
                <a:solidFill>
                  <a:schemeClr val="tx1"/>
                </a:solidFill>
                <a:effectLst/>
                <a:latin typeface="+mn-lt"/>
                <a:ea typeface="+mn-ea"/>
                <a:cs typeface="+mn-cs"/>
              </a:rPr>
              <a:t>である。メルカリの場合</a:t>
            </a:r>
            <a:r>
              <a:rPr kumimoji="1" lang="ja-JP" altLang="en-US" sz="1200" b="1" i="0" u="none" strike="noStrike" kern="1200" dirty="0">
                <a:solidFill>
                  <a:schemeClr val="tx1"/>
                </a:solidFill>
                <a:effectLst/>
                <a:latin typeface="+mn-lt"/>
                <a:ea typeface="+mn-ea"/>
                <a:cs typeface="+mn-cs"/>
              </a:rPr>
              <a:t>、「出品したい人」と「買いたい人」をプラットフォーム上でマッチング</a:t>
            </a:r>
            <a:r>
              <a:rPr kumimoji="1" lang="ja-JP" altLang="en-US" sz="1200" b="0" i="0" u="none" strike="noStrike" kern="1200" dirty="0">
                <a:solidFill>
                  <a:schemeClr val="tx1"/>
                </a:solidFill>
                <a:effectLst/>
                <a:latin typeface="+mn-lt"/>
                <a:ea typeface="+mn-ea"/>
                <a:cs typeface="+mn-cs"/>
              </a:rPr>
              <a:t>することで、その決済手数料から収益を得ている。</a:t>
            </a:r>
            <a:endParaRPr kumimoji="1" lang="en-US" altLang="ja-JP" sz="1200" b="0" i="0" u="none" strike="noStrike" kern="1200" dirty="0">
              <a:solidFill>
                <a:schemeClr val="tx1"/>
              </a:solidFill>
              <a:effectLst/>
              <a:latin typeface="+mn-lt"/>
              <a:ea typeface="+mn-ea"/>
              <a:cs typeface="+mn-cs"/>
            </a:endParaRPr>
          </a:p>
          <a:p>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また、メルカリのアプリの形式として登録料ならびに出店料が無料、実名登録不要ということもあり、</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その手軽さから多くのユーザーが出品することにより、サイトとしてコンテンツが豊富になっている。</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 従来のヤフオクを始めとするオークションサイトも仕組みは同じあるが、出店が有料であることなどがハードルとなり、一部のユーザーを取り逃がしている状況があった。</a:t>
            </a:r>
            <a:endParaRPr kumimoji="1" lang="ja-JP" altLang="en-US"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17</a:t>
            </a:fld>
            <a:endParaRPr kumimoji="1" lang="ja-JP" altLang="en-US"/>
          </a:p>
        </p:txBody>
      </p:sp>
    </p:spTree>
    <p:extLst>
      <p:ext uri="{BB962C8B-B14F-4D97-AF65-F5344CB8AC3E}">
        <p14:creationId xmlns:p14="http://schemas.microsoft.com/office/powerpoint/2010/main" val="10884053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無料シルエットイラストサイト</a:t>
            </a:r>
            <a:endParaRPr kumimoji="1" lang="en-US" altLang="ja-JP" dirty="0"/>
          </a:p>
          <a:p>
            <a:r>
              <a:rPr kumimoji="1" lang="en-US" altLang="ja-JP" dirty="0"/>
              <a:t>https://www.silhouette-illust.com/illust/10598</a:t>
            </a:r>
          </a:p>
          <a:p>
            <a:r>
              <a:rPr kumimoji="1" lang="en-US" altLang="ja-JP" dirty="0"/>
              <a:t>Spotify</a:t>
            </a:r>
          </a:p>
          <a:p>
            <a:r>
              <a:rPr kumimoji="1" lang="en-US" altLang="ja-JP" dirty="0"/>
              <a:t>https://www.spotify.com/jp/</a:t>
            </a:r>
          </a:p>
          <a:p>
            <a:r>
              <a:rPr kumimoji="1" lang="en-US" altLang="ja-JP" dirty="0"/>
              <a:t>Spotify</a:t>
            </a:r>
            <a:r>
              <a:rPr kumimoji="1" lang="ja-JP" altLang="en-US" dirty="0"/>
              <a:t>の成功要因</a:t>
            </a:r>
            <a:endParaRPr kumimoji="1" lang="en-US" altLang="ja-JP" dirty="0"/>
          </a:p>
          <a:p>
            <a:r>
              <a:rPr kumimoji="1" lang="en-US" altLang="ja-JP" dirty="0"/>
              <a:t>https://media.bizmake.jp/example/bm-spotify/#Spotify-2</a:t>
            </a:r>
          </a:p>
          <a:p>
            <a:endParaRPr kumimoji="1" lang="en-US" altLang="ja-JP" dirty="0"/>
          </a:p>
          <a:p>
            <a:r>
              <a:rPr kumimoji="1" lang="ja-JP" altLang="en-US" sz="1200" b="0" i="0" u="none" strike="noStrike" kern="1200" dirty="0">
                <a:solidFill>
                  <a:schemeClr val="tx1"/>
                </a:solidFill>
                <a:effectLst/>
                <a:latin typeface="+mn-lt"/>
                <a:ea typeface="+mn-ea"/>
                <a:cs typeface="+mn-cs"/>
              </a:rPr>
              <a:t>有料化と無料化の狭間で悩んでいた</a:t>
            </a:r>
            <a:r>
              <a:rPr kumimoji="1" lang="en-US" altLang="ja-JP" sz="1200" b="0" i="0" u="none" strike="noStrike" kern="1200" dirty="0">
                <a:solidFill>
                  <a:schemeClr val="tx1"/>
                </a:solidFill>
                <a:effectLst/>
                <a:latin typeface="+mn-lt"/>
                <a:ea typeface="+mn-ea"/>
                <a:cs typeface="+mn-cs"/>
              </a:rPr>
              <a:t>Spotify</a:t>
            </a:r>
            <a:r>
              <a:rPr kumimoji="1" lang="ja-JP" altLang="en-US" sz="1200" b="0" i="0" u="none" strike="noStrike" kern="1200" dirty="0">
                <a:solidFill>
                  <a:schemeClr val="tx1"/>
                </a:solidFill>
                <a:effectLst/>
                <a:latin typeface="+mn-lt"/>
                <a:ea typeface="+mn-ea"/>
                <a:cs typeface="+mn-cs"/>
              </a:rPr>
              <a:t>は現在、</a:t>
            </a:r>
            <a:r>
              <a:rPr kumimoji="1" lang="ja-JP" altLang="en-US" sz="1200" b="1" i="0" u="none" strike="noStrike" kern="1200" dirty="0">
                <a:solidFill>
                  <a:schemeClr val="tx1"/>
                </a:solidFill>
                <a:effectLst/>
                <a:latin typeface="+mn-lt"/>
                <a:ea typeface="+mn-ea"/>
                <a:cs typeface="+mn-cs"/>
              </a:rPr>
              <a:t>フリーミアム</a:t>
            </a:r>
            <a:r>
              <a:rPr kumimoji="1" lang="ja-JP" altLang="en-US" sz="1200" b="0" i="0" u="none" strike="noStrike" kern="1200" dirty="0">
                <a:solidFill>
                  <a:schemeClr val="tx1"/>
                </a:solidFill>
                <a:effectLst/>
                <a:latin typeface="+mn-lt"/>
                <a:ea typeface="+mn-ea"/>
                <a:cs typeface="+mn-cs"/>
              </a:rPr>
              <a:t>というモデルを軸にしています。</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フリーミアムとは、</a:t>
            </a:r>
            <a:r>
              <a:rPr kumimoji="1" lang="ja-JP" altLang="en-US" sz="1200" b="1" i="0" u="none" strike="noStrike" kern="1200" dirty="0">
                <a:solidFill>
                  <a:schemeClr val="tx1"/>
                </a:solidFill>
                <a:effectLst/>
                <a:latin typeface="+mn-lt"/>
                <a:ea typeface="+mn-ea"/>
                <a:cs typeface="+mn-cs"/>
              </a:rPr>
              <a:t>無料化で会員数を伸ばして、プレミアムな有料サービスで収益化を図るモデル</a:t>
            </a:r>
            <a:r>
              <a:rPr kumimoji="1" lang="ja-JP" altLang="en-US" sz="1200" b="0" i="0" u="none" strike="noStrike" kern="1200" dirty="0">
                <a:solidFill>
                  <a:schemeClr val="tx1"/>
                </a:solidFill>
                <a:effectLst/>
                <a:latin typeface="+mn-lt"/>
                <a:ea typeface="+mn-ea"/>
                <a:cs typeface="+mn-cs"/>
              </a:rPr>
              <a:t>です。</a:t>
            </a:r>
            <a:endParaRPr kumimoji="1" lang="en-US" altLang="ja-JP" sz="1200" b="0" i="0" u="none" strike="noStrike" kern="1200" dirty="0">
              <a:solidFill>
                <a:schemeClr val="tx1"/>
              </a:solidFill>
              <a:effectLst/>
              <a:latin typeface="+mn-lt"/>
              <a:ea typeface="+mn-ea"/>
              <a:cs typeface="+mn-cs"/>
            </a:endParaRPr>
          </a:p>
          <a:p>
            <a:endParaRPr kumimoji="1" lang="en-US" altLang="ja-JP" sz="1200" b="0" i="0" u="none" strike="noStrike" kern="1200" dirty="0">
              <a:solidFill>
                <a:schemeClr val="tx1"/>
              </a:solidFill>
              <a:effectLst/>
              <a:latin typeface="+mn-lt"/>
              <a:ea typeface="+mn-ea"/>
              <a:cs typeface="+mn-cs"/>
            </a:endParaRPr>
          </a:p>
          <a:p>
            <a:r>
              <a:rPr kumimoji="1" lang="en-US" altLang="ja-JP" sz="1200" b="0" i="0" u="none" strike="noStrike" kern="1200" dirty="0">
                <a:solidFill>
                  <a:schemeClr val="tx1"/>
                </a:solidFill>
                <a:effectLst/>
                <a:latin typeface="+mn-lt"/>
                <a:ea typeface="+mn-ea"/>
                <a:cs typeface="+mn-cs"/>
              </a:rPr>
              <a:t>Spotify</a:t>
            </a:r>
            <a:r>
              <a:rPr kumimoji="1" lang="ja-JP" altLang="en-US" sz="1200" b="0" i="0" u="none" strike="noStrike" kern="1200" dirty="0">
                <a:solidFill>
                  <a:schemeClr val="tx1"/>
                </a:solidFill>
                <a:effectLst/>
                <a:latin typeface="+mn-lt"/>
                <a:ea typeface="+mn-ea"/>
                <a:cs typeface="+mn-cs"/>
              </a:rPr>
              <a:t>のビジネスモデルで注目すべきなのはこの</a:t>
            </a:r>
            <a:r>
              <a:rPr kumimoji="1" lang="ja-JP" altLang="en-US" sz="1200" b="1" i="0" u="none" strike="noStrike" kern="1200" dirty="0">
                <a:solidFill>
                  <a:schemeClr val="tx1"/>
                </a:solidFill>
                <a:effectLst/>
                <a:latin typeface="+mn-lt"/>
                <a:ea typeface="+mn-ea"/>
                <a:cs typeface="+mn-cs"/>
              </a:rPr>
              <a:t>フリーミアム</a:t>
            </a:r>
            <a:r>
              <a:rPr kumimoji="1" lang="ja-JP" altLang="en-US" sz="1200" b="0" i="0" u="none" strike="noStrike" kern="1200" dirty="0">
                <a:solidFill>
                  <a:schemeClr val="tx1"/>
                </a:solidFill>
                <a:effectLst/>
                <a:latin typeface="+mn-lt"/>
                <a:ea typeface="+mn-ea"/>
                <a:cs typeface="+mn-cs"/>
              </a:rPr>
              <a:t>でしょう。基本的にユーザーは</a:t>
            </a:r>
            <a:r>
              <a:rPr kumimoji="1" lang="ja-JP" altLang="en-US" sz="1200" b="1" i="0" u="none" strike="noStrike" kern="1200" dirty="0">
                <a:solidFill>
                  <a:schemeClr val="tx1"/>
                </a:solidFill>
                <a:effectLst/>
                <a:latin typeface="+mn-lt"/>
                <a:ea typeface="+mn-ea"/>
                <a:cs typeface="+mn-cs"/>
              </a:rPr>
              <a:t>約</a:t>
            </a:r>
            <a:r>
              <a:rPr kumimoji="1" lang="en-US" altLang="ja-JP" sz="1200" b="1" i="0" u="none" strike="noStrike" kern="1200" dirty="0">
                <a:solidFill>
                  <a:schemeClr val="tx1"/>
                </a:solidFill>
                <a:effectLst/>
                <a:latin typeface="+mn-lt"/>
                <a:ea typeface="+mn-ea"/>
                <a:cs typeface="+mn-cs"/>
              </a:rPr>
              <a:t>4000</a:t>
            </a:r>
            <a:r>
              <a:rPr kumimoji="1" lang="ja-JP" altLang="en-US" sz="1200" b="1" i="0" u="none" strike="noStrike" kern="1200" dirty="0">
                <a:solidFill>
                  <a:schemeClr val="tx1"/>
                </a:solidFill>
                <a:effectLst/>
                <a:latin typeface="+mn-lt"/>
                <a:ea typeface="+mn-ea"/>
                <a:cs typeface="+mn-cs"/>
              </a:rPr>
              <a:t>万曲の音楽やビデオを無料で</a:t>
            </a:r>
            <a:r>
              <a:rPr kumimoji="1" lang="ja-JP" altLang="en-US" sz="1200" b="0" i="0" u="none" strike="noStrike" kern="1200" dirty="0">
                <a:solidFill>
                  <a:schemeClr val="tx1"/>
                </a:solidFill>
                <a:effectLst/>
                <a:latin typeface="+mn-lt"/>
                <a:ea typeface="+mn-ea"/>
                <a:cs typeface="+mn-cs"/>
              </a:rPr>
              <a:t>聴けます。</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また</a:t>
            </a:r>
            <a:r>
              <a:rPr kumimoji="1" lang="ja-JP" altLang="en-US" sz="1200" b="1" i="0" u="none" strike="noStrike" kern="1200" dirty="0">
                <a:solidFill>
                  <a:schemeClr val="tx1"/>
                </a:solidFill>
                <a:effectLst/>
                <a:latin typeface="+mn-lt"/>
                <a:ea typeface="+mn-ea"/>
                <a:cs typeface="+mn-cs"/>
              </a:rPr>
              <a:t>聴いた曲をプレイリスト化し、友人や家族と共有できる</a:t>
            </a:r>
            <a:r>
              <a:rPr kumimoji="1" lang="ja-JP" altLang="en-US" sz="1200" b="0" i="0" u="none" strike="noStrike" kern="1200" dirty="0">
                <a:solidFill>
                  <a:schemeClr val="tx1"/>
                </a:solidFill>
                <a:effectLst/>
                <a:latin typeface="+mn-lt"/>
                <a:ea typeface="+mn-ea"/>
                <a:cs typeface="+mn-cs"/>
              </a:rPr>
              <a:t>うえに</a:t>
            </a:r>
            <a:r>
              <a:rPr kumimoji="1" lang="ja-JP" altLang="en-US" sz="1200" b="1" i="0" u="none" strike="noStrike" kern="1200" dirty="0">
                <a:solidFill>
                  <a:schemeClr val="tx1"/>
                </a:solidFill>
                <a:effectLst/>
                <a:latin typeface="+mn-lt"/>
                <a:ea typeface="+mn-ea"/>
                <a:cs typeface="+mn-cs"/>
              </a:rPr>
              <a:t>歌詞を表示するサービスも</a:t>
            </a:r>
            <a:r>
              <a:rPr kumimoji="1" lang="ja-JP" altLang="en-US" sz="1200" b="0" i="0" u="none" strike="noStrike" kern="1200" dirty="0">
                <a:solidFill>
                  <a:schemeClr val="tx1"/>
                </a:solidFill>
                <a:effectLst/>
                <a:latin typeface="+mn-lt"/>
                <a:ea typeface="+mn-ea"/>
                <a:cs typeface="+mn-cs"/>
              </a:rPr>
              <a:t>ある。</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さらに</a:t>
            </a:r>
            <a:r>
              <a:rPr kumimoji="1" lang="ja-JP" altLang="en-US" sz="1200" b="1" i="0" u="none" strike="noStrike" kern="1200" dirty="0">
                <a:solidFill>
                  <a:schemeClr val="tx1"/>
                </a:solidFill>
                <a:effectLst/>
                <a:latin typeface="+mn-lt"/>
                <a:ea typeface="+mn-ea"/>
                <a:cs typeface="+mn-cs"/>
              </a:rPr>
              <a:t>訪れたアーティストのページを分析し、自分に最適なプレイリストを自動で作成</a:t>
            </a:r>
            <a:r>
              <a:rPr kumimoji="1" lang="ja-JP" altLang="en-US" sz="1200" b="0" i="0" u="none" strike="noStrike" kern="1200" dirty="0">
                <a:solidFill>
                  <a:schemeClr val="tx1"/>
                </a:solidFill>
                <a:effectLst/>
                <a:latin typeface="+mn-lt"/>
                <a:ea typeface="+mn-ea"/>
                <a:cs typeface="+mn-cs"/>
              </a:rPr>
              <a:t>してくれます。</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無料でここまでのサービスを受けられるのはユーザーにとって魅力的でしょう。</a:t>
            </a:r>
          </a:p>
          <a:p>
            <a:r>
              <a:rPr kumimoji="1" lang="ja-JP" altLang="en-US" sz="1200" b="0" i="0" u="none" strike="noStrike" kern="1200" dirty="0">
                <a:solidFill>
                  <a:schemeClr val="tx1"/>
                </a:solidFill>
                <a:effectLst/>
                <a:latin typeface="+mn-lt"/>
                <a:ea typeface="+mn-ea"/>
                <a:cs typeface="+mn-cs"/>
              </a:rPr>
              <a:t>月額制のプレミアムサービスに入会すると、ユーザーはさらなる価値を得られます。</a:t>
            </a:r>
            <a:endParaRPr kumimoji="1" lang="en-US" altLang="ja-JP" sz="1200" b="0" i="0" u="none" strike="noStrike" kern="1200" dirty="0">
              <a:solidFill>
                <a:schemeClr val="tx1"/>
              </a:solidFill>
              <a:effectLst/>
              <a:latin typeface="+mn-lt"/>
              <a:ea typeface="+mn-ea"/>
              <a:cs typeface="+mn-cs"/>
            </a:endParaRPr>
          </a:p>
          <a:p>
            <a:r>
              <a:rPr kumimoji="1" lang="ja-JP" altLang="en-US" sz="1200" b="1" i="0" u="none" strike="noStrike" kern="1200" dirty="0">
                <a:solidFill>
                  <a:schemeClr val="tx1"/>
                </a:solidFill>
                <a:effectLst/>
                <a:latin typeface="+mn-lt"/>
                <a:ea typeface="+mn-ea"/>
                <a:cs typeface="+mn-cs"/>
              </a:rPr>
              <a:t>自分の好きな曲順でアーティストのアルバムやプレイリスト</a:t>
            </a:r>
            <a:r>
              <a:rPr kumimoji="1" lang="ja-JP" altLang="en-US" sz="1200" b="0" i="0" u="none" strike="noStrike" kern="1200" dirty="0">
                <a:solidFill>
                  <a:schemeClr val="tx1"/>
                </a:solidFill>
                <a:effectLst/>
                <a:latin typeface="+mn-lt"/>
                <a:ea typeface="+mn-ea"/>
                <a:cs typeface="+mn-cs"/>
              </a:rPr>
              <a:t>を聴けたり、ダウンロードして</a:t>
            </a:r>
            <a:r>
              <a:rPr kumimoji="1" lang="ja-JP" altLang="en-US" sz="1200" b="1" i="0" u="none" strike="noStrike" kern="1200" dirty="0">
                <a:solidFill>
                  <a:schemeClr val="tx1"/>
                </a:solidFill>
                <a:effectLst/>
                <a:latin typeface="+mn-lt"/>
                <a:ea typeface="+mn-ea"/>
                <a:cs typeface="+mn-cs"/>
              </a:rPr>
              <a:t>オフラインで</a:t>
            </a:r>
            <a:r>
              <a:rPr kumimoji="1" lang="ja-JP" altLang="en-US" sz="1200" b="0" i="0" u="none" strike="noStrike" kern="1200" dirty="0">
                <a:solidFill>
                  <a:schemeClr val="tx1"/>
                </a:solidFill>
                <a:effectLst/>
                <a:latin typeface="+mn-lt"/>
                <a:ea typeface="+mn-ea"/>
                <a:cs typeface="+mn-cs"/>
              </a:rPr>
              <a:t>聴けたり、</a:t>
            </a:r>
            <a:r>
              <a:rPr kumimoji="1" lang="ja-JP" altLang="en-US" sz="1200" b="1" i="0" u="none" strike="noStrike" kern="1200" dirty="0">
                <a:solidFill>
                  <a:schemeClr val="tx1"/>
                </a:solidFill>
                <a:effectLst/>
                <a:latin typeface="+mn-lt"/>
                <a:ea typeface="+mn-ea"/>
                <a:cs typeface="+mn-cs"/>
              </a:rPr>
              <a:t>音質を自分で調整</a:t>
            </a:r>
            <a:r>
              <a:rPr kumimoji="1" lang="ja-JP" altLang="en-US" sz="1200" b="0" i="0" u="none" strike="noStrike" kern="1200" dirty="0">
                <a:solidFill>
                  <a:schemeClr val="tx1"/>
                </a:solidFill>
                <a:effectLst/>
                <a:latin typeface="+mn-lt"/>
                <a:ea typeface="+mn-ea"/>
                <a:cs typeface="+mn-cs"/>
              </a:rPr>
              <a:t>できたりと、かなり自由度が広がるのです。</a:t>
            </a:r>
          </a:p>
          <a:p>
            <a:r>
              <a:rPr kumimoji="1" lang="ja-JP" altLang="en-US" sz="1200" b="0" i="0" u="none" strike="noStrike" kern="1200" dirty="0">
                <a:solidFill>
                  <a:schemeClr val="tx1"/>
                </a:solidFill>
                <a:effectLst/>
                <a:latin typeface="+mn-lt"/>
                <a:ea typeface="+mn-ea"/>
                <a:cs typeface="+mn-cs"/>
              </a:rPr>
              <a:t>その結果、</a:t>
            </a:r>
            <a:r>
              <a:rPr kumimoji="1" lang="en-US" altLang="ja-JP" sz="1200" b="0" i="0" u="none" strike="noStrike" kern="1200" dirty="0">
                <a:solidFill>
                  <a:schemeClr val="tx1"/>
                </a:solidFill>
                <a:effectLst/>
                <a:latin typeface="+mn-lt"/>
                <a:ea typeface="+mn-ea"/>
                <a:cs typeface="+mn-cs"/>
              </a:rPr>
              <a:t>2017</a:t>
            </a:r>
            <a:r>
              <a:rPr kumimoji="1" lang="ja-JP" altLang="en-US" sz="1200" b="0" i="0" u="none" strike="noStrike" kern="1200" dirty="0">
                <a:solidFill>
                  <a:schemeClr val="tx1"/>
                </a:solidFill>
                <a:effectLst/>
                <a:latin typeface="+mn-lt"/>
                <a:ea typeface="+mn-ea"/>
                <a:cs typeface="+mn-cs"/>
              </a:rPr>
              <a:t>年には無料会員</a:t>
            </a:r>
            <a:r>
              <a:rPr kumimoji="1" lang="en-US" altLang="ja-JP" sz="1200" b="0" i="0" u="none" strike="noStrike" kern="1200" dirty="0">
                <a:solidFill>
                  <a:schemeClr val="tx1"/>
                </a:solidFill>
                <a:effectLst/>
                <a:latin typeface="+mn-lt"/>
                <a:ea typeface="+mn-ea"/>
                <a:cs typeface="+mn-cs"/>
              </a:rPr>
              <a:t>1</a:t>
            </a:r>
            <a:r>
              <a:rPr kumimoji="1" lang="ja-JP" altLang="en-US" sz="1200" b="0" i="0" u="none" strike="noStrike" kern="1200" dirty="0">
                <a:solidFill>
                  <a:schemeClr val="tx1"/>
                </a:solidFill>
                <a:effectLst/>
                <a:latin typeface="+mn-lt"/>
                <a:ea typeface="+mn-ea"/>
                <a:cs typeface="+mn-cs"/>
              </a:rPr>
              <a:t>億</a:t>
            </a:r>
            <a:r>
              <a:rPr kumimoji="1" lang="en-US" altLang="ja-JP" sz="1200" b="0" i="0" u="none" strike="noStrike" kern="1200" dirty="0">
                <a:solidFill>
                  <a:schemeClr val="tx1"/>
                </a:solidFill>
                <a:effectLst/>
                <a:latin typeface="+mn-lt"/>
                <a:ea typeface="+mn-ea"/>
                <a:cs typeface="+mn-cs"/>
              </a:rPr>
              <a:t>4000</a:t>
            </a:r>
            <a:r>
              <a:rPr kumimoji="1" lang="ja-JP" altLang="en-US" sz="1200" b="0" i="0" u="none" strike="noStrike" kern="1200" dirty="0">
                <a:solidFill>
                  <a:schemeClr val="tx1"/>
                </a:solidFill>
                <a:effectLst/>
                <a:latin typeface="+mn-lt"/>
                <a:ea typeface="+mn-ea"/>
                <a:cs typeface="+mn-cs"/>
              </a:rPr>
              <a:t>万人に対して有料会員が</a:t>
            </a:r>
            <a:r>
              <a:rPr kumimoji="1" lang="en-US" altLang="ja-JP" sz="1200" b="0" i="0" u="none" strike="noStrike" kern="1200" dirty="0">
                <a:solidFill>
                  <a:schemeClr val="tx1"/>
                </a:solidFill>
                <a:effectLst/>
                <a:latin typeface="+mn-lt"/>
                <a:ea typeface="+mn-ea"/>
                <a:cs typeface="+mn-cs"/>
              </a:rPr>
              <a:t>6000</a:t>
            </a:r>
            <a:r>
              <a:rPr kumimoji="1" lang="ja-JP" altLang="en-US" sz="1200" b="0" i="0" u="none" strike="noStrike" kern="1200" dirty="0">
                <a:solidFill>
                  <a:schemeClr val="tx1"/>
                </a:solidFill>
                <a:effectLst/>
                <a:latin typeface="+mn-lt"/>
                <a:ea typeface="+mn-ea"/>
                <a:cs typeface="+mn-cs"/>
              </a:rPr>
              <a:t>万人と</a:t>
            </a:r>
            <a:endParaRPr kumimoji="1" lang="en-US" altLang="ja-JP" sz="1200" b="0" i="0" u="none" strike="noStrike" kern="1200" dirty="0">
              <a:solidFill>
                <a:schemeClr val="tx1"/>
              </a:solidFill>
              <a:effectLst/>
              <a:latin typeface="+mn-lt"/>
              <a:ea typeface="+mn-ea"/>
              <a:cs typeface="+mn-cs"/>
            </a:endParaRPr>
          </a:p>
          <a:p>
            <a:r>
              <a:rPr kumimoji="1" lang="en-US" altLang="ja-JP" sz="1200" b="1" i="0" u="none" strike="noStrike" kern="1200" dirty="0">
                <a:solidFill>
                  <a:schemeClr val="tx1"/>
                </a:solidFill>
                <a:effectLst/>
                <a:latin typeface="+mn-lt"/>
                <a:ea typeface="+mn-ea"/>
                <a:cs typeface="+mn-cs"/>
              </a:rPr>
              <a:t>40%</a:t>
            </a:r>
            <a:r>
              <a:rPr kumimoji="1" lang="ja-JP" altLang="en-US" sz="1200" b="1" i="0" u="none" strike="noStrike" kern="1200" dirty="0">
                <a:solidFill>
                  <a:schemeClr val="tx1"/>
                </a:solidFill>
                <a:effectLst/>
                <a:latin typeface="+mn-lt"/>
                <a:ea typeface="+mn-ea"/>
                <a:cs typeface="+mn-cs"/>
              </a:rPr>
              <a:t>以上の高いコンバージョン率</a:t>
            </a:r>
            <a:r>
              <a:rPr kumimoji="1" lang="ja-JP" altLang="en-US" sz="1200" b="0" i="0" u="none" strike="noStrike" kern="1200" dirty="0">
                <a:solidFill>
                  <a:schemeClr val="tx1"/>
                </a:solidFill>
                <a:effectLst/>
                <a:latin typeface="+mn-lt"/>
                <a:ea typeface="+mn-ea"/>
                <a:cs typeface="+mn-cs"/>
              </a:rPr>
              <a:t>を叩き出しました。フリーミアムの有料会員への移行率は</a:t>
            </a:r>
            <a:r>
              <a:rPr kumimoji="1" lang="ja-JP" altLang="en-US" sz="1200" b="1" i="0" u="none" strike="noStrike" kern="1200" dirty="0">
                <a:solidFill>
                  <a:schemeClr val="tx1"/>
                </a:solidFill>
                <a:effectLst/>
                <a:latin typeface="+mn-lt"/>
                <a:ea typeface="+mn-ea"/>
                <a:cs typeface="+mn-cs"/>
              </a:rPr>
              <a:t>一般的に</a:t>
            </a:r>
            <a:r>
              <a:rPr kumimoji="1" lang="en-US" altLang="ja-JP" sz="1200" b="1" i="0" u="none" strike="noStrike" kern="1200" dirty="0">
                <a:solidFill>
                  <a:schemeClr val="tx1"/>
                </a:solidFill>
                <a:effectLst/>
                <a:latin typeface="+mn-lt"/>
                <a:ea typeface="+mn-ea"/>
                <a:cs typeface="+mn-cs"/>
              </a:rPr>
              <a:t>10</a:t>
            </a:r>
            <a:r>
              <a:rPr kumimoji="1" lang="ja-JP" altLang="en-US" sz="1200" b="1" i="0" u="none" strike="noStrike" kern="1200" dirty="0">
                <a:solidFill>
                  <a:schemeClr val="tx1"/>
                </a:solidFill>
                <a:effectLst/>
                <a:latin typeface="+mn-lt"/>
                <a:ea typeface="+mn-ea"/>
                <a:cs typeface="+mn-cs"/>
              </a:rPr>
              <a:t>％を超えない</a:t>
            </a:r>
            <a:r>
              <a:rPr kumimoji="1" lang="ja-JP" altLang="en-US" sz="1200" b="0" i="0" u="none" strike="noStrike" kern="1200" dirty="0">
                <a:solidFill>
                  <a:schemeClr val="tx1"/>
                </a:solidFill>
                <a:effectLst/>
                <a:latin typeface="+mn-lt"/>
                <a:ea typeface="+mn-ea"/>
                <a:cs typeface="+mn-cs"/>
              </a:rPr>
              <a:t>といわれています。</a:t>
            </a:r>
            <a:r>
              <a:rPr kumimoji="1" lang="en-US" altLang="ja-JP" sz="1200" b="0" i="0" u="none" strike="noStrike" kern="1200" dirty="0">
                <a:solidFill>
                  <a:schemeClr val="tx1"/>
                </a:solidFill>
                <a:effectLst/>
                <a:latin typeface="+mn-lt"/>
                <a:ea typeface="+mn-ea"/>
                <a:cs typeface="+mn-cs"/>
              </a:rPr>
              <a:t>40</a:t>
            </a:r>
            <a:r>
              <a:rPr kumimoji="1" lang="ja-JP" altLang="en-US" sz="1200" b="0" i="0" u="none" strike="noStrike" kern="1200" dirty="0">
                <a:solidFill>
                  <a:schemeClr val="tx1"/>
                </a:solidFill>
                <a:effectLst/>
                <a:latin typeface="+mn-lt"/>
                <a:ea typeface="+mn-ea"/>
                <a:cs typeface="+mn-cs"/>
              </a:rPr>
              <a:t>％という数字の高さがよく分かるでしょう。</a:t>
            </a:r>
          </a:p>
          <a:p>
            <a:endParaRPr kumimoji="1" lang="en-US" altLang="ja-JP" dirty="0"/>
          </a:p>
          <a:p>
            <a:r>
              <a:rPr kumimoji="1" lang="ja-JP" altLang="en-US" dirty="0"/>
              <a:t>収益軸は上記月額制プレミアム課金と広告費（１億人のユーザーがあることから多くの広告会社が掲載をオファー）</a:t>
            </a: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18</a:t>
            </a:fld>
            <a:endParaRPr kumimoji="1" lang="ja-JP" altLang="en-US"/>
          </a:p>
        </p:txBody>
      </p:sp>
    </p:spTree>
    <p:extLst>
      <p:ext uri="{BB962C8B-B14F-4D97-AF65-F5344CB8AC3E}">
        <p14:creationId xmlns:p14="http://schemas.microsoft.com/office/powerpoint/2010/main" val="14384085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日本では、経済産業省が</a:t>
            </a:r>
            <a:r>
              <a:rPr kumimoji="1" lang="en-US" altLang="ja-JP" dirty="0"/>
              <a:t>2018</a:t>
            </a:r>
            <a:r>
              <a:rPr kumimoji="1" lang="ja-JP" altLang="en-US" dirty="0"/>
              <a:t>年</a:t>
            </a:r>
            <a:r>
              <a:rPr kumimoji="1" lang="en-US" altLang="ja-JP" dirty="0"/>
              <a:t>9</a:t>
            </a:r>
            <a:r>
              <a:rPr kumimoji="1" lang="ja-JP" altLang="en-US" dirty="0"/>
              <a:t>月に「</a:t>
            </a:r>
            <a:r>
              <a:rPr kumimoji="1" lang="en-US" altLang="ja-JP" dirty="0"/>
              <a:t>DX</a:t>
            </a:r>
            <a:r>
              <a:rPr kumimoji="1" lang="ja-JP" altLang="en-US" dirty="0"/>
              <a:t>レポート ～</a:t>
            </a:r>
            <a:r>
              <a:rPr kumimoji="1" lang="en-US" altLang="ja-JP" dirty="0"/>
              <a:t>IT</a:t>
            </a:r>
            <a:r>
              <a:rPr kumimoji="1" lang="ja-JP" altLang="en-US" dirty="0"/>
              <a:t>システム「</a:t>
            </a:r>
            <a:r>
              <a:rPr kumimoji="1" lang="en-US" altLang="ja-JP" dirty="0"/>
              <a:t>2025</a:t>
            </a:r>
            <a:r>
              <a:rPr kumimoji="1" lang="ja-JP" altLang="en-US" dirty="0"/>
              <a:t>年の崖」克服と</a:t>
            </a:r>
            <a:r>
              <a:rPr kumimoji="1" lang="en-US" altLang="ja-JP" dirty="0"/>
              <a:t>DX</a:t>
            </a:r>
            <a:r>
              <a:rPr kumimoji="1" lang="ja-JP" altLang="en-US" dirty="0"/>
              <a:t>の本格的な展開～」というレポートを</a:t>
            </a:r>
            <a:endParaRPr kumimoji="1" lang="en-US" altLang="ja-JP" dirty="0"/>
          </a:p>
          <a:p>
            <a:r>
              <a:rPr kumimoji="1" lang="ja-JP" altLang="en-US" dirty="0"/>
              <a:t>発表したことにより、今まで以上に</a:t>
            </a:r>
            <a:r>
              <a:rPr kumimoji="1" lang="en-US" altLang="ja-JP" dirty="0"/>
              <a:t>DX</a:t>
            </a:r>
            <a:r>
              <a:rPr kumimoji="1" lang="ja-JP" altLang="en-US" dirty="0"/>
              <a:t>が注目されています。</a:t>
            </a:r>
            <a:endParaRPr kumimoji="1" lang="en-US" altLang="ja-JP" dirty="0"/>
          </a:p>
          <a:p>
            <a:r>
              <a:rPr kumimoji="1" lang="ja-JP" altLang="en-US" dirty="0"/>
              <a:t>このレポートの中では、国内企業が今後、成長、競争力を強化するうえでデジタルテクノロジーを活用し、新たなビジネスモデルを創出する</a:t>
            </a:r>
            <a:r>
              <a:rPr kumimoji="1" lang="en-US" altLang="ja-JP" dirty="0"/>
              <a:t>DX</a:t>
            </a:r>
            <a:r>
              <a:rPr kumimoji="1" lang="ja-JP" altLang="en-US" dirty="0"/>
              <a:t>を実現するべきですが、</a:t>
            </a:r>
            <a:endParaRPr kumimoji="1" lang="en-US" altLang="ja-JP" dirty="0"/>
          </a:p>
          <a:p>
            <a:r>
              <a:rPr kumimoji="1" lang="ja-JP" altLang="en-US" dirty="0"/>
              <a:t>多くの企業が課題を抱えているという点について言及されています。</a:t>
            </a:r>
            <a:endParaRPr kumimoji="1" lang="en-US" altLang="ja-JP" dirty="0"/>
          </a:p>
          <a:p>
            <a:r>
              <a:rPr kumimoji="1" lang="ja-JP" altLang="en-US" dirty="0"/>
              <a:t>現在、国内の多くの企業のシステムは以下の課題を抱えています。</a:t>
            </a:r>
            <a:endParaRPr kumimoji="1" lang="en-US" altLang="ja-JP" dirty="0"/>
          </a:p>
          <a:p>
            <a:r>
              <a:rPr kumimoji="1" lang="ja-JP" altLang="en-US" dirty="0"/>
              <a:t>・企業や、部署ごとに独自のカスタマイズがされており複雑化していて、データを活用しきれない。</a:t>
            </a:r>
            <a:endParaRPr kumimoji="1" lang="en-US" altLang="ja-JP" dirty="0"/>
          </a:p>
          <a:p>
            <a:r>
              <a:rPr kumimoji="1" lang="ja-JP" altLang="en-US" dirty="0"/>
              <a:t>・システムが老朽化しており、維持管理費用が高額化している。</a:t>
            </a:r>
            <a:endParaRPr kumimoji="1" lang="en-US" altLang="ja-JP" dirty="0"/>
          </a:p>
          <a:p>
            <a:r>
              <a:rPr kumimoji="1" lang="ja-JP" altLang="en-US" dirty="0"/>
              <a:t>・古いシステムである為、セキュリティや、事故、災害に対するリスクが増加している</a:t>
            </a:r>
            <a:endParaRPr kumimoji="1" lang="en-US" altLang="ja-JP" dirty="0"/>
          </a:p>
          <a:p>
            <a:r>
              <a:rPr kumimoji="1" lang="ja-JP" altLang="en-US" dirty="0"/>
              <a:t>・これまでシステムを保守・運用していた世代が定年退職を迎えつつあり、技術者が不足している</a:t>
            </a:r>
            <a:endParaRPr kumimoji="1" lang="en-US" altLang="ja-JP" dirty="0"/>
          </a:p>
          <a:p>
            <a:r>
              <a:rPr kumimoji="1" lang="ja-JP" altLang="en-US" dirty="0"/>
              <a:t>このため、このままでは</a:t>
            </a:r>
            <a:r>
              <a:rPr kumimoji="1" lang="en-US" altLang="ja-JP" dirty="0"/>
              <a:t>DX</a:t>
            </a:r>
            <a:r>
              <a:rPr kumimoji="1" lang="ja-JP" altLang="en-US" dirty="0"/>
              <a:t>が実現できないだけではなく、</a:t>
            </a:r>
            <a:r>
              <a:rPr kumimoji="1" lang="en-US" altLang="ja-JP" dirty="0"/>
              <a:t>2025</a:t>
            </a:r>
            <a:r>
              <a:rPr kumimoji="1" lang="ja-JP" altLang="en-US" dirty="0"/>
              <a:t>年以降、最大</a:t>
            </a:r>
            <a:r>
              <a:rPr kumimoji="1" lang="en-US" altLang="ja-JP" dirty="0"/>
              <a:t>12</a:t>
            </a:r>
            <a:r>
              <a:rPr kumimoji="1" lang="ja-JP" altLang="en-US" dirty="0"/>
              <a:t>兆円</a:t>
            </a:r>
            <a:r>
              <a:rPr kumimoji="1" lang="en-US" altLang="ja-JP" dirty="0"/>
              <a:t>/</a:t>
            </a:r>
            <a:r>
              <a:rPr kumimoji="1" lang="ja-JP" altLang="en-US" dirty="0"/>
              <a:t>年の経済損失が発生する可能性があると言われています。</a:t>
            </a:r>
            <a:endParaRPr kumimoji="1" lang="en-US" altLang="ja-JP" dirty="0"/>
          </a:p>
          <a:p>
            <a:r>
              <a:rPr kumimoji="1" lang="ja-JP" altLang="en-US" dirty="0"/>
              <a:t>これを「</a:t>
            </a:r>
            <a:r>
              <a:rPr kumimoji="1" lang="en-US" altLang="ja-JP" dirty="0"/>
              <a:t>2025</a:t>
            </a:r>
            <a:r>
              <a:rPr kumimoji="1" lang="ja-JP" altLang="en-US" dirty="0"/>
              <a:t>年の崖」と呼びます。</a:t>
            </a:r>
            <a:endParaRPr kumimoji="1" lang="en-US" altLang="ja-JP"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19</a:t>
            </a:fld>
            <a:endParaRPr kumimoji="1" lang="ja-JP" altLang="en-US"/>
          </a:p>
        </p:txBody>
      </p:sp>
    </p:spTree>
    <p:extLst>
      <p:ext uri="{BB962C8B-B14F-4D97-AF65-F5344CB8AC3E}">
        <p14:creationId xmlns:p14="http://schemas.microsoft.com/office/powerpoint/2010/main" val="30627692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a:t>
            </a:r>
            <a:r>
              <a:rPr kumimoji="1" lang="en-US" altLang="ja-JP" dirty="0"/>
              <a:t>2025</a:t>
            </a:r>
            <a:r>
              <a:rPr kumimoji="1" lang="ja-JP" altLang="en-US" dirty="0"/>
              <a:t>年の崖」を回避する為、各企業は集中的にシステム刷新を行う必要が出ています。</a:t>
            </a:r>
            <a:endParaRPr kumimoji="1" lang="en-US" altLang="ja-JP" dirty="0"/>
          </a:p>
          <a:p>
            <a:r>
              <a:rPr kumimoji="1" lang="ja-JP" altLang="en-US" dirty="0"/>
              <a:t>経済産業省は対応策を実施しながら、以下のシナリオを提唱しています。</a:t>
            </a:r>
            <a:endParaRPr kumimoji="1" lang="en-US" altLang="ja-JP" dirty="0"/>
          </a:p>
          <a:p>
            <a:r>
              <a:rPr kumimoji="1" lang="ja-JP" altLang="en-US" dirty="0"/>
              <a:t>・企業のシステムを刷新し、新たなデジタル技術を活用できるようにする</a:t>
            </a:r>
            <a:endParaRPr kumimoji="1" lang="en-US" altLang="ja-JP" dirty="0"/>
          </a:p>
          <a:p>
            <a:r>
              <a:rPr kumimoji="1" lang="ja-JP" altLang="en-US" dirty="0"/>
              <a:t>・既存の古いシステムではなく、新たなデジタル技術の活用に人材・資金を投資する</a:t>
            </a:r>
            <a:endParaRPr kumimoji="1" lang="en-US" altLang="ja-JP" dirty="0"/>
          </a:p>
          <a:p>
            <a:r>
              <a:rPr kumimoji="1" lang="ja-JP" altLang="en-US" dirty="0"/>
              <a:t>・企業が持つデータを活用し、市場の変化に迅速・柔軟な対応を行う</a:t>
            </a:r>
            <a:endParaRPr kumimoji="1" lang="en-US" altLang="ja-JP" dirty="0"/>
          </a:p>
          <a:p>
            <a:r>
              <a:rPr kumimoji="1" lang="ja-JP" altLang="en-US" dirty="0"/>
              <a:t>・デジタルネイティブ世代を中心に新たなビジネスモデルを創出し、国際市場に展開していく</a:t>
            </a:r>
            <a:endParaRPr kumimoji="1" lang="en-US" altLang="ja-JP" dirty="0"/>
          </a:p>
          <a:p>
            <a:r>
              <a:rPr kumimoji="1" lang="ja-JP" altLang="en-US" dirty="0"/>
              <a:t>これらの対応により</a:t>
            </a:r>
            <a:r>
              <a:rPr kumimoji="1" lang="en-US" altLang="ja-JP" dirty="0"/>
              <a:t>DX</a:t>
            </a:r>
            <a:r>
              <a:rPr kumimoji="1" lang="ja-JP" altLang="en-US" dirty="0"/>
              <a:t>を実現し、</a:t>
            </a:r>
            <a:r>
              <a:rPr kumimoji="1" lang="en-US" altLang="ja-JP" dirty="0"/>
              <a:t>2030</a:t>
            </a:r>
            <a:r>
              <a:rPr kumimoji="1" lang="ja-JP" altLang="en-US" dirty="0"/>
              <a:t>年には実質</a:t>
            </a:r>
            <a:r>
              <a:rPr kumimoji="1" lang="en-US" altLang="ja-JP" dirty="0"/>
              <a:t>GDP130</a:t>
            </a:r>
            <a:r>
              <a:rPr kumimoji="1" lang="ja-JP" altLang="en-US" dirty="0"/>
              <a:t>兆円超の押上を実現するとしています。</a:t>
            </a: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20</a:t>
            </a:fld>
            <a:endParaRPr kumimoji="1" lang="ja-JP" altLang="en-US"/>
          </a:p>
        </p:txBody>
      </p:sp>
    </p:spTree>
    <p:extLst>
      <p:ext uri="{BB962C8B-B14F-4D97-AF65-F5344CB8AC3E}">
        <p14:creationId xmlns:p14="http://schemas.microsoft.com/office/powerpoint/2010/main" val="18385309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lang="en-US" altLang="ja-JP" b="0" i="0" dirty="0">
                <a:solidFill>
                  <a:srgbClr val="3B3B3B"/>
                </a:solidFill>
                <a:effectLst/>
                <a:latin typeface="Hiragino Kaku Gothic ProN"/>
              </a:rPr>
              <a:t>DX</a:t>
            </a:r>
            <a:r>
              <a:rPr lang="ja-JP" altLang="en-US" b="0" i="0" dirty="0">
                <a:solidFill>
                  <a:srgbClr val="3B3B3B"/>
                </a:solidFill>
                <a:effectLst/>
                <a:latin typeface="Hiragino Kaku Gothic ProN"/>
              </a:rPr>
              <a:t>の取り組みとして</a:t>
            </a:r>
            <a:r>
              <a:rPr lang="ja-JP" altLang="en-US" b="0" i="0" u="sng" dirty="0">
                <a:solidFill>
                  <a:srgbClr val="3B3B3B"/>
                </a:solidFill>
                <a:effectLst/>
                <a:latin typeface="Hiragino Kaku Gothic ProN"/>
              </a:rPr>
              <a:t>「コスト削減」「リスク回避」「品　質・操業改善」をねらっているという回答が上位となった</a:t>
            </a:r>
            <a:r>
              <a:rPr lang="ja-JP" altLang="en-US" b="0" i="0" dirty="0">
                <a:solidFill>
                  <a:srgbClr val="3B3B3B"/>
                </a:solidFill>
                <a:effectLst/>
                <a:latin typeface="Hiragino Kaku Gothic ProN"/>
              </a:rPr>
              <a:t>。コロナ前後の比較では、「リードタイム短縮」がコロナ後</a:t>
            </a:r>
            <a:r>
              <a:rPr lang="en-US" altLang="ja-JP" b="0" i="0" dirty="0">
                <a:solidFill>
                  <a:srgbClr val="3B3B3B"/>
                </a:solidFill>
                <a:effectLst/>
                <a:latin typeface="Hiragino Kaku Gothic ProN"/>
              </a:rPr>
              <a:t>6</a:t>
            </a:r>
            <a:r>
              <a:rPr lang="ja-JP" altLang="en-US" b="0" i="0" dirty="0">
                <a:solidFill>
                  <a:srgbClr val="3B3B3B"/>
                </a:solidFill>
                <a:effectLst/>
                <a:latin typeface="Hiragino Kaku Gothic ProN"/>
              </a:rPr>
              <a:t>ポイント上昇。コロナ禍による部品納品の遅れや、物流需要の高まりによる遅配の影響もあり、意識が高まったと考えられる。その他の項目は、コロナ前後で大きな差は出なかった。</a:t>
            </a:r>
            <a:br>
              <a:rPr lang="ja-JP" altLang="en-US" b="0" i="0" dirty="0">
                <a:solidFill>
                  <a:srgbClr val="3B3B3B"/>
                </a:solidFill>
                <a:effectLst/>
                <a:latin typeface="Hiragino Kaku Gothic ProN"/>
              </a:rPr>
            </a:br>
            <a:endParaRPr kumimoji="1" lang="ja-JP" altLang="en-US" dirty="0"/>
          </a:p>
        </p:txBody>
      </p:sp>
      <p:sp>
        <p:nvSpPr>
          <p:cNvPr id="4" name="スライド番号プレースホルダー 3"/>
          <p:cNvSpPr>
            <a:spLocks noGrp="1"/>
          </p:cNvSpPr>
          <p:nvPr>
            <p:ph type="sldNum" sz="quarter" idx="5"/>
          </p:nvPr>
        </p:nvSpPr>
        <p:spPr/>
        <p:txBody>
          <a:bodyPr/>
          <a:lstStyle/>
          <a:p>
            <a:fld id="{C7FDEF87-C30D-4326-BC93-9A1F260DF68F}" type="slidenum">
              <a:rPr kumimoji="1" lang="ja-JP" altLang="en-US" smtClean="0"/>
              <a:t>21</a:t>
            </a:fld>
            <a:endParaRPr kumimoji="1" lang="ja-JP" altLang="en-US"/>
          </a:p>
        </p:txBody>
      </p:sp>
    </p:spTree>
    <p:extLst>
      <p:ext uri="{BB962C8B-B14F-4D97-AF65-F5344CB8AC3E}">
        <p14:creationId xmlns:p14="http://schemas.microsoft.com/office/powerpoint/2010/main" val="2474761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働き方改革は、「一億総活躍社会」、つまり国民一億人すべての方が活躍する社会を実現するための改革の一つです。</a:t>
            </a:r>
          </a:p>
          <a:p>
            <a:r>
              <a:rPr lang="en-US" altLang="ja-JP" dirty="0"/>
              <a:t>2019</a:t>
            </a:r>
            <a:r>
              <a:rPr lang="ja-JP" altLang="en-US" dirty="0"/>
              <a:t>年</a:t>
            </a:r>
            <a:r>
              <a:rPr lang="en-US" altLang="ja-JP" dirty="0"/>
              <a:t>4</a:t>
            </a:r>
            <a:r>
              <a:rPr lang="ja-JP" altLang="en-US" dirty="0"/>
              <a:t>月</a:t>
            </a:r>
            <a:r>
              <a:rPr lang="en-US" altLang="ja-JP" dirty="0"/>
              <a:t>1</a:t>
            </a:r>
            <a:r>
              <a:rPr lang="ja-JP" altLang="en-US" dirty="0"/>
              <a:t>日より順次施行されている「働き方改革関連法」に基づき、</a:t>
            </a:r>
          </a:p>
          <a:p>
            <a:r>
              <a:rPr lang="ja-JP" altLang="en-US" dirty="0"/>
              <a:t>労働環境を大きく見直す取り組みを指します。</a:t>
            </a:r>
          </a:p>
          <a:p>
            <a:endParaRPr lang="en-US" altLang="ja-JP" dirty="0"/>
          </a:p>
          <a:p>
            <a:r>
              <a:rPr kumimoji="1" lang="ja-JP" altLang="en-US" dirty="0"/>
              <a:t>長時間労働の是正、有給取得の推進、育児休暇・介護休暇の促進、在宅勤務制度の導入など、</a:t>
            </a:r>
            <a:endParaRPr kumimoji="1" lang="en-US" altLang="ja-JP" dirty="0"/>
          </a:p>
          <a:p>
            <a:r>
              <a:rPr kumimoji="1" lang="ja-JP" altLang="en-US" dirty="0"/>
              <a:t>様々な取り組みについて話題が飛び交いますが、何のために、どう仕事が変わっていくのか、</a:t>
            </a:r>
            <a:endParaRPr kumimoji="1" lang="en-US" altLang="ja-JP" dirty="0"/>
          </a:p>
          <a:p>
            <a:r>
              <a:rPr kumimoji="1" lang="en-US" altLang="ja-JP" dirty="0"/>
              <a:t>ICT</a:t>
            </a:r>
            <a:r>
              <a:rPr kumimoji="1" lang="ja-JP" altLang="en-US" dirty="0"/>
              <a:t>によってどんな取り組みが行われているかを以降のスライドで説明します。</a:t>
            </a:r>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3</a:t>
            </a:fld>
            <a:endParaRPr kumimoji="1" lang="ja-JP" altLang="en-US"/>
          </a:p>
        </p:txBody>
      </p:sp>
    </p:spTree>
    <p:extLst>
      <p:ext uri="{BB962C8B-B14F-4D97-AF65-F5344CB8AC3E}">
        <p14:creationId xmlns:p14="http://schemas.microsoft.com/office/powerpoint/2010/main" val="32424708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p:spPr>
      </p:sp>
      <p:sp>
        <p:nvSpPr>
          <p:cNvPr id="3" name="ノート プレースホルダー 2"/>
          <p:cNvSpPr>
            <a:spLocks noGrp="1"/>
          </p:cNvSpPr>
          <p:nvPr>
            <p:ph type="body" idx="1"/>
          </p:nvPr>
        </p:nvSpPr>
        <p:spPr/>
        <p:txBody>
          <a:bodyPr/>
          <a:lstStyle/>
          <a:p>
            <a:r>
              <a:rPr lang="ja-JP" altLang="en-US" b="0" i="0" dirty="0">
                <a:solidFill>
                  <a:srgbClr val="3B3B3B"/>
                </a:solidFill>
                <a:effectLst/>
                <a:latin typeface="Hiragino Kaku Gothic ProN"/>
              </a:rPr>
              <a:t>今後の検討事項として「リモートで</a:t>
            </a:r>
            <a:r>
              <a:rPr lang="en-US" altLang="ja-JP" b="0" i="0" dirty="0">
                <a:solidFill>
                  <a:srgbClr val="3B3B3B"/>
                </a:solidFill>
                <a:effectLst/>
                <a:latin typeface="Hiragino Kaku Gothic ProN"/>
              </a:rPr>
              <a:t>DX</a:t>
            </a:r>
            <a:r>
              <a:rPr lang="ja-JP" altLang="en-US" b="0" i="0" dirty="0">
                <a:solidFill>
                  <a:srgbClr val="3B3B3B"/>
                </a:solidFill>
                <a:effectLst/>
                <a:latin typeface="Hiragino Kaku Gothic ProN"/>
              </a:rPr>
              <a:t>を推進できる仕組み」「各拠点の仕事現場の様子をオンラインで一括管理把握できる仕組み」の回 答が上位となった。コロナ禍後はリモートやオンラインで完結できる仕組みが求められていることが分かる。非対面で</a:t>
            </a:r>
            <a:r>
              <a:rPr lang="en-US" altLang="ja-JP" b="0" i="0" dirty="0">
                <a:solidFill>
                  <a:srgbClr val="3B3B3B"/>
                </a:solidFill>
                <a:effectLst/>
                <a:latin typeface="Hiragino Kaku Gothic ProN"/>
              </a:rPr>
              <a:t>DX</a:t>
            </a:r>
            <a:r>
              <a:rPr lang="ja-JP" altLang="en-US" b="0" i="0" dirty="0">
                <a:solidFill>
                  <a:srgbClr val="3B3B3B"/>
                </a:solidFill>
                <a:effectLst/>
                <a:latin typeface="Hiragino Kaku Gothic ProN"/>
              </a:rPr>
              <a:t>が推進できる仕組みや、遠隔地の設備、人の稼働状況をオンラインで一元把握・管理できる仕組みなどの需要は今後さらに高まると予想できる。 </a:t>
            </a:r>
            <a:endParaRPr kumimoji="1" lang="ja-JP" altLang="en-US" dirty="0"/>
          </a:p>
        </p:txBody>
      </p:sp>
      <p:sp>
        <p:nvSpPr>
          <p:cNvPr id="4" name="スライド番号プレースホルダー 3"/>
          <p:cNvSpPr>
            <a:spLocks noGrp="1"/>
          </p:cNvSpPr>
          <p:nvPr>
            <p:ph type="sldNum" sz="quarter" idx="5"/>
          </p:nvPr>
        </p:nvSpPr>
        <p:spPr/>
        <p:txBody>
          <a:bodyPr/>
          <a:lstStyle/>
          <a:p>
            <a:fld id="{C7FDEF87-C30D-4326-BC93-9A1F260DF68F}" type="slidenum">
              <a:rPr kumimoji="1" lang="ja-JP" altLang="en-US" smtClean="0"/>
              <a:t>22</a:t>
            </a:fld>
            <a:endParaRPr kumimoji="1" lang="ja-JP" altLang="en-US"/>
          </a:p>
        </p:txBody>
      </p:sp>
    </p:spTree>
    <p:extLst>
      <p:ext uri="{BB962C8B-B14F-4D97-AF65-F5344CB8AC3E}">
        <p14:creationId xmlns:p14="http://schemas.microsoft.com/office/powerpoint/2010/main" val="30600186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このように、</a:t>
            </a:r>
            <a:r>
              <a:rPr kumimoji="1" lang="en-US" altLang="ja-JP" dirty="0"/>
              <a:t>DX</a:t>
            </a:r>
            <a:r>
              <a:rPr kumimoji="1" lang="ja-JP" altLang="en-US" dirty="0"/>
              <a:t>の注目が高まっていることもあり、企業でのシステムの刷新や新たなデジタルテクノロジーの活用は進みつつあります。</a:t>
            </a:r>
            <a:endParaRPr kumimoji="1" lang="en-US" altLang="ja-JP" dirty="0"/>
          </a:p>
          <a:p>
            <a:r>
              <a:rPr kumimoji="1" lang="ja-JP" altLang="en-US" dirty="0"/>
              <a:t>これらの活用はビジネスモデルを変えるだけではなく、働き方改革にも繋がります。</a:t>
            </a:r>
            <a:endParaRPr kumimoji="1" lang="en-US" altLang="ja-JP" dirty="0"/>
          </a:p>
          <a:p>
            <a:endParaRPr kumimoji="1" lang="en-US" altLang="ja-JP" dirty="0"/>
          </a:p>
          <a:p>
            <a:r>
              <a:rPr kumimoji="1" lang="ja-JP" altLang="en-US" dirty="0"/>
              <a:t>例として、とある自治体での</a:t>
            </a:r>
            <a:r>
              <a:rPr kumimoji="1" lang="en-US" altLang="ja-JP" dirty="0"/>
              <a:t>AI</a:t>
            </a:r>
            <a:r>
              <a:rPr kumimoji="1" lang="ja-JP" altLang="en-US" dirty="0"/>
              <a:t>チャットボットの導入を挙げます。</a:t>
            </a:r>
            <a:endParaRPr kumimoji="1" lang="en-US" altLang="ja-JP" dirty="0"/>
          </a:p>
          <a:p>
            <a:r>
              <a:rPr kumimoji="1" lang="ja-JP" altLang="en-US" dirty="0"/>
              <a:t>この自治体では、電話で受け付けていた住民からの問い合わせを、チャットボットで受付、</a:t>
            </a:r>
            <a:r>
              <a:rPr kumimoji="1" lang="en-US" altLang="ja-JP" dirty="0"/>
              <a:t>AI</a:t>
            </a:r>
            <a:r>
              <a:rPr kumimoji="1" lang="ja-JP" altLang="en-US" dirty="0"/>
              <a:t>が自動回答してくれるシステムを導入しました。</a:t>
            </a:r>
            <a:endParaRPr kumimoji="1" lang="en-US" altLang="ja-JP" dirty="0"/>
          </a:p>
          <a:p>
            <a:r>
              <a:rPr kumimoji="1" lang="ja-JP" altLang="en-US" dirty="0"/>
              <a:t>運用開始から最初の</a:t>
            </a:r>
            <a:r>
              <a:rPr kumimoji="1" lang="en-US" altLang="ja-JP" dirty="0"/>
              <a:t>1</a:t>
            </a:r>
            <a:r>
              <a:rPr kumimoji="1" lang="ja-JP" altLang="en-US" dirty="0"/>
              <a:t>カ月で、約</a:t>
            </a:r>
            <a:r>
              <a:rPr kumimoji="1" lang="en-US" altLang="ja-JP" dirty="0"/>
              <a:t>2400</a:t>
            </a:r>
            <a:r>
              <a:rPr kumimoji="1" lang="ja-JP" altLang="en-US" dirty="0"/>
              <a:t>件もの質問を</a:t>
            </a:r>
            <a:r>
              <a:rPr kumimoji="1" lang="en-US" altLang="ja-JP" dirty="0"/>
              <a:t>AI</a:t>
            </a:r>
            <a:r>
              <a:rPr kumimoji="1" lang="ja-JP" altLang="en-US" dirty="0"/>
              <a:t>チャットボットで対応しています。</a:t>
            </a:r>
            <a:endParaRPr kumimoji="1" lang="en-US" altLang="ja-JP" dirty="0"/>
          </a:p>
          <a:p>
            <a:r>
              <a:rPr kumimoji="1" lang="en-US" altLang="ja-JP" dirty="0"/>
              <a:t>AI</a:t>
            </a:r>
            <a:r>
              <a:rPr kumimoji="1" lang="ja-JP" altLang="en-US" dirty="0"/>
              <a:t>チャットボットの導入で</a:t>
            </a:r>
            <a:endParaRPr kumimoji="1" lang="en-US" altLang="ja-JP" dirty="0"/>
          </a:p>
          <a:p>
            <a:r>
              <a:rPr kumimoji="1" lang="ja-JP" altLang="en-US" dirty="0"/>
              <a:t>・住民からは、これまでの「電話の問合せ」ではなく、「手元の</a:t>
            </a:r>
            <a:r>
              <a:rPr kumimoji="1" lang="en-US" altLang="ja-JP" dirty="0"/>
              <a:t>PC</a:t>
            </a:r>
            <a:r>
              <a:rPr kumimoji="1" lang="ja-JP" altLang="en-US" dirty="0"/>
              <a:t>やスマートフォンで</a:t>
            </a:r>
            <a:r>
              <a:rPr kumimoji="1" lang="en-US" altLang="ja-JP" dirty="0"/>
              <a:t>AI</a:t>
            </a:r>
            <a:r>
              <a:rPr kumimoji="1" lang="ja-JP" altLang="en-US" dirty="0"/>
              <a:t>チャットボットを使用して問合せ」を行う事により、</a:t>
            </a:r>
            <a:endParaRPr kumimoji="1" lang="en-US" altLang="ja-JP" dirty="0"/>
          </a:p>
          <a:p>
            <a:r>
              <a:rPr kumimoji="1" lang="ja-JP" altLang="en-US" dirty="0"/>
              <a:t>　従来より便利で使いやすいとの声が挙がる</a:t>
            </a:r>
            <a:endParaRPr kumimoji="1" lang="en-US" altLang="ja-JP" dirty="0"/>
          </a:p>
          <a:p>
            <a:r>
              <a:rPr kumimoji="1" lang="ja-JP" altLang="en-US" dirty="0"/>
              <a:t>・一方、職員側は約</a:t>
            </a:r>
            <a:r>
              <a:rPr kumimoji="1" lang="en-US" altLang="ja-JP" dirty="0"/>
              <a:t>2400</a:t>
            </a:r>
            <a:r>
              <a:rPr kumimoji="1" lang="ja-JP" altLang="en-US" dirty="0"/>
              <a:t>件分の電話対応時間の削減ができる</a:t>
            </a:r>
            <a:endParaRPr kumimoji="1" lang="en-US" altLang="ja-JP" dirty="0"/>
          </a:p>
          <a:p>
            <a:r>
              <a:rPr kumimoji="1" lang="ja-JP" altLang="en-US" dirty="0"/>
              <a:t>というメリットが生まれています。</a:t>
            </a:r>
            <a:endParaRPr kumimoji="1" lang="en-US" altLang="ja-JP" dirty="0"/>
          </a:p>
          <a:p>
            <a:endParaRPr kumimoji="1" lang="en-US" altLang="ja-JP" dirty="0"/>
          </a:p>
          <a:p>
            <a:r>
              <a:rPr kumimoji="1" lang="ja-JP" altLang="en-US" dirty="0"/>
              <a:t>さらに企業の</a:t>
            </a:r>
            <a:r>
              <a:rPr kumimoji="1" lang="en-US" altLang="ja-JP" dirty="0"/>
              <a:t>DX</a:t>
            </a:r>
            <a:r>
              <a:rPr kumimoji="1" lang="ja-JP" altLang="en-US" dirty="0"/>
              <a:t>化事例を見ていきましょう。</a:t>
            </a:r>
            <a:endParaRPr kumimoji="1" lang="en-US" altLang="ja-JP" dirty="0"/>
          </a:p>
          <a:p>
            <a:endParaRPr kumimoji="1" lang="en-US" altLang="ja-JP" dirty="0"/>
          </a:p>
          <a:p>
            <a:r>
              <a:rPr kumimoji="1" lang="ja-JP" altLang="en-US" dirty="0"/>
              <a:t>参考</a:t>
            </a:r>
            <a:r>
              <a:rPr kumimoji="1" lang="en-US" altLang="ja-JP" dirty="0"/>
              <a:t>URL(</a:t>
            </a:r>
            <a:r>
              <a:rPr lang="ja-JP" altLang="en-US" sz="1200" dirty="0">
                <a:solidFill>
                  <a:schemeClr val="tx1"/>
                </a:solidFill>
              </a:rPr>
              <a:t>本スライド内容は弊社導入事例のご紹介となります。</a:t>
            </a:r>
            <a:r>
              <a:rPr lang="en-US" altLang="ja-JP" sz="1200" dirty="0">
                <a:solidFill>
                  <a:schemeClr val="tx1"/>
                </a:solidFill>
              </a:rPr>
              <a:t>)</a:t>
            </a:r>
            <a:endParaRPr kumimoji="1" lang="en-US" altLang="ja-JP" dirty="0"/>
          </a:p>
          <a:p>
            <a:r>
              <a:rPr kumimoji="1" lang="en-US" altLang="ja-JP" dirty="0"/>
              <a:t>※</a:t>
            </a:r>
            <a:r>
              <a:rPr kumimoji="1" lang="ja-JP" altLang="en-US" dirty="0"/>
              <a:t>本スライドで記載事例詳細　</a:t>
            </a:r>
            <a:r>
              <a:rPr lang="en-US" altLang="ja-JP" dirty="0">
                <a:hlinkClick r:id="rId3"/>
              </a:rPr>
              <a:t>https://customers.microsoft.com/ja-jp/story/750613-toda-city-government-azure-jp-japan</a:t>
            </a:r>
            <a:endParaRPr lang="en-US" altLang="ja-JP" dirty="0"/>
          </a:p>
          <a:p>
            <a:r>
              <a:rPr kumimoji="1" lang="en-US" altLang="ja-JP" dirty="0"/>
              <a:t>※</a:t>
            </a:r>
            <a:r>
              <a:rPr kumimoji="1" lang="ja-JP" altLang="en-US" dirty="0"/>
              <a:t>当該自治体様ホームページ　</a:t>
            </a:r>
            <a:r>
              <a:rPr lang="en-US" altLang="ja-JP" dirty="0">
                <a:hlinkClick r:id="rId4"/>
              </a:rPr>
              <a:t>https://www.city.toda.saitama.jp/</a:t>
            </a:r>
            <a:endParaRPr lang="en-US" altLang="ja-JP" dirty="0"/>
          </a:p>
          <a:p>
            <a:r>
              <a:rPr lang="en-US" altLang="ja-JP" dirty="0"/>
              <a:t>※</a:t>
            </a:r>
            <a:r>
              <a:rPr lang="ja-JP" altLang="en-US" dirty="0"/>
              <a:t>当該自治体様の</a:t>
            </a:r>
            <a:r>
              <a:rPr lang="en-US" altLang="ja-JP" dirty="0"/>
              <a:t>AI</a:t>
            </a:r>
            <a:r>
              <a:rPr lang="ja-JP" altLang="en-US" dirty="0"/>
              <a:t>チャットボット　</a:t>
            </a:r>
            <a:r>
              <a:rPr lang="en-US" altLang="ja-JP" dirty="0">
                <a:hlinkClick r:id="rId5"/>
              </a:rPr>
              <a:t>https://ai-staff.net/toda</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※MRI</a:t>
            </a:r>
            <a:r>
              <a:rPr kumimoji="1" lang="ja-JP" altLang="en-US" dirty="0"/>
              <a:t>様による「</a:t>
            </a:r>
            <a:r>
              <a:rPr kumimoji="1" lang="en-US" altLang="ja-JP" dirty="0"/>
              <a:t>AI</a:t>
            </a:r>
            <a:r>
              <a:rPr kumimoji="1" lang="ja-JP" altLang="en-US" dirty="0"/>
              <a:t>スタッフ総合案内サービス」</a:t>
            </a:r>
            <a:r>
              <a:rPr kumimoji="1" lang="en-US" altLang="ja-JP" dirty="0"/>
              <a:t>(</a:t>
            </a:r>
            <a:r>
              <a:rPr kumimoji="1" lang="ja-JP" altLang="en-US" dirty="0"/>
              <a:t>紹介動画あり</a:t>
            </a:r>
            <a:r>
              <a:rPr kumimoji="1" lang="en-US" altLang="ja-JP" dirty="0"/>
              <a:t>)</a:t>
            </a:r>
            <a:r>
              <a:rPr kumimoji="1" lang="ja-JP" altLang="en-US" dirty="0"/>
              <a:t>　</a:t>
            </a:r>
            <a:r>
              <a:rPr lang="en-US" altLang="ja-JP" dirty="0">
                <a:hlinkClick r:id="rId6"/>
              </a:rPr>
              <a:t>https://www.mri.co.jp/service/digital010.html</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弊社ニュースリリース　</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a:solidFill>
                  <a:schemeClr val="tx1"/>
                </a:solidFill>
                <a:effectLst/>
                <a:latin typeface="+mn-lt"/>
                <a:ea typeface="+mn-ea"/>
                <a:cs typeface="+mn-cs"/>
              </a:rPr>
              <a:t>自治体に対する住民からの問い合わせに </a:t>
            </a:r>
            <a:r>
              <a:rPr kumimoji="1" lang="en-US" altLang="ja-JP" sz="1200" b="0" i="0" kern="1200" dirty="0">
                <a:solidFill>
                  <a:schemeClr val="tx1"/>
                </a:solidFill>
                <a:effectLst/>
                <a:latin typeface="+mn-lt"/>
                <a:ea typeface="+mn-ea"/>
                <a:cs typeface="+mn-cs"/>
              </a:rPr>
              <a:t>AI </a:t>
            </a:r>
            <a:r>
              <a:rPr kumimoji="1" lang="ja-JP" altLang="en-US" sz="1200" b="0" i="0" kern="1200" dirty="0">
                <a:solidFill>
                  <a:schemeClr val="tx1"/>
                </a:solidFill>
                <a:effectLst/>
                <a:latin typeface="+mn-lt"/>
                <a:ea typeface="+mn-ea"/>
                <a:cs typeface="+mn-cs"/>
              </a:rPr>
              <a:t>チャットボットが回答するサービス、</a:t>
            </a:r>
            <a:r>
              <a:rPr kumimoji="1" lang="en-US" altLang="ja-JP" sz="1200" b="0" i="0" kern="1200" dirty="0">
                <a:solidFill>
                  <a:schemeClr val="tx1"/>
                </a:solidFill>
                <a:effectLst/>
                <a:latin typeface="+mn-lt"/>
                <a:ea typeface="+mn-ea"/>
                <a:cs typeface="+mn-cs"/>
              </a:rPr>
              <a:t>10</a:t>
            </a:r>
            <a:r>
              <a:rPr kumimoji="1" lang="ja-JP" altLang="en-US" sz="1200" b="0" i="0" kern="1200" dirty="0">
                <a:solidFill>
                  <a:schemeClr val="tx1"/>
                </a:solidFill>
                <a:effectLst/>
                <a:latin typeface="+mn-lt"/>
                <a:ea typeface="+mn-ea"/>
                <a:cs typeface="+mn-cs"/>
              </a:rPr>
              <a:t>自治体が無料お試しサービスでの実証実験をスタート</a:t>
            </a: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hlinkClick r:id="rId7"/>
              </a:rPr>
              <a:t>https://www.jbs.co.jp/information/2019/0222</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kern="1200" dirty="0">
                <a:solidFill>
                  <a:schemeClr val="tx1"/>
                </a:solidFill>
                <a:effectLst/>
                <a:latin typeface="+mn-lt"/>
                <a:ea typeface="+mn-ea"/>
                <a:cs typeface="+mn-cs"/>
              </a:rPr>
              <a:t>JBS</a:t>
            </a:r>
            <a:r>
              <a:rPr kumimoji="1" lang="ja-JP" altLang="en-US" sz="1200" b="0" i="0" kern="1200" dirty="0">
                <a:solidFill>
                  <a:schemeClr val="tx1"/>
                </a:solidFill>
                <a:effectLst/>
                <a:latin typeface="+mn-lt"/>
                <a:ea typeface="+mn-ea"/>
                <a:cs typeface="+mn-cs"/>
              </a:rPr>
              <a:t>、三菱総合研究所と共に </a:t>
            </a:r>
            <a:r>
              <a:rPr kumimoji="1" lang="en-US" altLang="ja-JP" sz="1200" b="0" i="0" kern="1200" dirty="0">
                <a:solidFill>
                  <a:schemeClr val="tx1"/>
                </a:solidFill>
                <a:effectLst/>
                <a:latin typeface="+mn-lt"/>
                <a:ea typeface="+mn-ea"/>
                <a:cs typeface="+mn-cs"/>
              </a:rPr>
              <a:t>AI </a:t>
            </a:r>
            <a:r>
              <a:rPr kumimoji="1" lang="ja-JP" altLang="en-US" sz="1200" b="0" i="0" kern="1200" dirty="0">
                <a:solidFill>
                  <a:schemeClr val="tx1"/>
                </a:solidFill>
                <a:effectLst/>
                <a:latin typeface="+mn-lt"/>
                <a:ea typeface="+mn-ea"/>
                <a:cs typeface="+mn-cs"/>
              </a:rPr>
              <a:t>による住民問い合わせ対応サービスを提供開始</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hlinkClick r:id="rId8"/>
              </a:rPr>
              <a:t>https://www.jbs.co.jp/information/2018/0904</a:t>
            </a:r>
            <a:endParaRPr lang="en-US" altLang="ja-JP"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23</a:t>
            </a:fld>
            <a:endParaRPr kumimoji="1" lang="ja-JP" altLang="en-US"/>
          </a:p>
        </p:txBody>
      </p:sp>
    </p:spTree>
    <p:extLst>
      <p:ext uri="{BB962C8B-B14F-4D97-AF65-F5344CB8AC3E}">
        <p14:creationId xmlns:p14="http://schemas.microsoft.com/office/powerpoint/2010/main" val="25539668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dirty="0">
                <a:solidFill>
                  <a:schemeClr val="tx1"/>
                </a:solidFill>
                <a:effectLst/>
                <a:latin typeface="+mn-lt"/>
                <a:ea typeface="+mn-ea"/>
                <a:cs typeface="+mn-cs"/>
              </a:rPr>
              <a:t>https://www.mein-pompan.com/entry/amazonhistory/</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↑主にこのサイトからですが、他のサイト情報ともつなぎつなぎで記載しています。</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dirty="0">
                <a:solidFill>
                  <a:schemeClr val="tx1"/>
                </a:solidFill>
                <a:effectLst/>
                <a:latin typeface="+mn-lt"/>
                <a:ea typeface="+mn-ea"/>
                <a:cs typeface="+mn-cs"/>
              </a:rPr>
              <a:t>1994</a:t>
            </a:r>
            <a:r>
              <a:rPr kumimoji="1" lang="ja-JP" altLang="en-US" sz="1200" b="0" i="0" u="none" strike="noStrike" kern="1200" dirty="0">
                <a:solidFill>
                  <a:schemeClr val="tx1"/>
                </a:solidFill>
                <a:effectLst/>
                <a:latin typeface="+mn-lt"/>
                <a:ea typeface="+mn-ea"/>
                <a:cs typeface="+mn-cs"/>
              </a:rPr>
              <a:t>年</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dirty="0">
                <a:solidFill>
                  <a:schemeClr val="tx1"/>
                </a:solidFill>
                <a:effectLst/>
                <a:latin typeface="+mn-lt"/>
                <a:ea typeface="+mn-ea"/>
                <a:cs typeface="+mn-cs"/>
              </a:rPr>
              <a:t>Web</a:t>
            </a:r>
            <a:r>
              <a:rPr kumimoji="1" lang="ja-JP" altLang="en-US" sz="1200" b="0" i="0" u="none" strike="noStrike" kern="1200" dirty="0">
                <a:solidFill>
                  <a:schemeClr val="tx1"/>
                </a:solidFill>
                <a:effectLst/>
                <a:latin typeface="+mn-lt"/>
                <a:ea typeface="+mn-ea"/>
                <a:cs typeface="+mn-cs"/>
              </a:rPr>
              <a:t>サービスが</a:t>
            </a:r>
            <a:r>
              <a:rPr kumimoji="1" lang="en-US" altLang="ja-JP" sz="1200" b="0" i="0" u="none" strike="noStrike" kern="1200" dirty="0">
                <a:solidFill>
                  <a:schemeClr val="tx1"/>
                </a:solidFill>
                <a:effectLst/>
                <a:latin typeface="+mn-lt"/>
                <a:ea typeface="+mn-ea"/>
                <a:cs typeface="+mn-cs"/>
              </a:rPr>
              <a:t>1</a:t>
            </a:r>
            <a:r>
              <a:rPr kumimoji="1" lang="ja-JP" altLang="en-US" sz="1200" b="0" i="0" u="none" strike="noStrike" kern="1200" dirty="0">
                <a:solidFill>
                  <a:schemeClr val="tx1"/>
                </a:solidFill>
                <a:effectLst/>
                <a:latin typeface="+mn-lt"/>
                <a:ea typeface="+mn-ea"/>
                <a:cs typeface="+mn-cs"/>
              </a:rPr>
              <a:t>年で</a:t>
            </a:r>
            <a:r>
              <a:rPr kumimoji="1" lang="en-US" altLang="ja-JP" sz="1200" b="0" i="0" u="none" strike="noStrike" kern="1200" dirty="0">
                <a:solidFill>
                  <a:schemeClr val="tx1"/>
                </a:solidFill>
                <a:effectLst/>
                <a:latin typeface="+mn-lt"/>
                <a:ea typeface="+mn-ea"/>
                <a:cs typeface="+mn-cs"/>
              </a:rPr>
              <a:t>2,300%</a:t>
            </a:r>
            <a:r>
              <a:rPr kumimoji="1" lang="ja-JP" altLang="en-US" sz="1200" b="0" i="0" u="none" strike="noStrike" kern="1200" dirty="0">
                <a:solidFill>
                  <a:schemeClr val="tx1"/>
                </a:solidFill>
                <a:effectLst/>
                <a:latin typeface="+mn-lt"/>
                <a:ea typeface="+mn-ea"/>
                <a:cs typeface="+mn-cs"/>
              </a:rPr>
              <a:t>の成長を遂げたことにアマゾン創設者「ベゾス」は目をつけた。このオンライン販売ビジネスについて試行錯誤した結果、「書籍」がベストな商品だとし、ビジネスをスタートさせる。創設から１ヶ月でアメリカ５０州に加え、</a:t>
            </a:r>
            <a:r>
              <a:rPr kumimoji="1" lang="en-US" altLang="ja-JP" sz="1200" b="0" i="0" u="none" strike="noStrike" kern="1200" dirty="0">
                <a:solidFill>
                  <a:schemeClr val="tx1"/>
                </a:solidFill>
                <a:effectLst/>
                <a:latin typeface="+mn-lt"/>
                <a:ea typeface="+mn-ea"/>
                <a:cs typeface="+mn-cs"/>
              </a:rPr>
              <a:t>45</a:t>
            </a:r>
            <a:r>
              <a:rPr kumimoji="1" lang="ja-JP" altLang="en-US" sz="1200" b="0" i="0" u="none" strike="noStrike" kern="1200" dirty="0">
                <a:solidFill>
                  <a:schemeClr val="tx1"/>
                </a:solidFill>
                <a:effectLst/>
                <a:latin typeface="+mn-lt"/>
                <a:ea typeface="+mn-ea"/>
                <a:cs typeface="+mn-cs"/>
              </a:rPr>
              <a:t>カ国に販売され、爆発的なスタートダッシュをきる。</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a:t>
            </a:r>
            <a:r>
              <a:rPr kumimoji="1" lang="en-US" altLang="ja-JP" sz="1200" b="0" i="0" u="none" strike="noStrike" kern="1200" dirty="0">
                <a:solidFill>
                  <a:schemeClr val="tx1"/>
                </a:solidFill>
                <a:effectLst/>
                <a:latin typeface="+mn-lt"/>
                <a:ea typeface="+mn-ea"/>
                <a:cs typeface="+mn-cs"/>
              </a:rPr>
              <a:t>2001</a:t>
            </a:r>
            <a:r>
              <a:rPr kumimoji="1" lang="ja-JP" altLang="en-US" sz="1200" b="0" i="0" u="none" strike="noStrike" kern="1200" dirty="0">
                <a:solidFill>
                  <a:schemeClr val="tx1"/>
                </a:solidFill>
                <a:effectLst/>
                <a:latin typeface="+mn-lt"/>
                <a:ea typeface="+mn-ea"/>
                <a:cs typeface="+mn-cs"/>
              </a:rPr>
              <a:t>年）</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（バブルが崩壊し、アマゾンの株価は１株約</a:t>
            </a:r>
            <a:r>
              <a:rPr kumimoji="1" lang="en-US" altLang="ja-JP" sz="1200" b="0" i="0" u="none" strike="noStrike" kern="1200" dirty="0">
                <a:solidFill>
                  <a:schemeClr val="tx1"/>
                </a:solidFill>
                <a:effectLst/>
                <a:latin typeface="+mn-lt"/>
                <a:ea typeface="+mn-ea"/>
                <a:cs typeface="+mn-cs"/>
              </a:rPr>
              <a:t>6</a:t>
            </a:r>
            <a:r>
              <a:rPr kumimoji="1" lang="ja-JP" altLang="en-US" sz="1200" b="0" i="0" u="none" strike="noStrike" kern="1200" dirty="0">
                <a:solidFill>
                  <a:schemeClr val="tx1"/>
                </a:solidFill>
                <a:effectLst/>
                <a:latin typeface="+mn-lt"/>
                <a:ea typeface="+mn-ea"/>
                <a:cs typeface="+mn-cs"/>
              </a:rPr>
              <a:t>ドル以下まで暴落。人材流出も絶えず、苦闘の日々を過ごす。）</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dirty="0">
                <a:solidFill>
                  <a:schemeClr val="tx1"/>
                </a:solidFill>
                <a:effectLst/>
                <a:latin typeface="+mn-lt"/>
                <a:ea typeface="+mn-ea"/>
                <a:cs typeface="+mn-cs"/>
              </a:rPr>
              <a:t>2003</a:t>
            </a:r>
            <a:r>
              <a:rPr kumimoji="1" lang="ja-JP" altLang="en-US" sz="1200" b="0" i="0" u="none" strike="noStrike" kern="1200" dirty="0">
                <a:solidFill>
                  <a:schemeClr val="tx1"/>
                </a:solidFill>
                <a:effectLst/>
                <a:latin typeface="+mn-lt"/>
                <a:ea typeface="+mn-ea"/>
                <a:cs typeface="+mn-cs"/>
              </a:rPr>
              <a:t>年</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他の小売業者がアマゾンのオンライン販売サイトに自社の商品を出品、販売するシステムである「マーケットプレイス」サービスを開始。これによりアマゾンの全販売量の過半数以上がその他の小売業者の商品になるほど市場を拡大化させた。</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dirty="0">
                <a:solidFill>
                  <a:schemeClr val="tx1"/>
                </a:solidFill>
                <a:effectLst/>
                <a:latin typeface="+mn-lt"/>
                <a:ea typeface="+mn-ea"/>
                <a:cs typeface="+mn-cs"/>
              </a:rPr>
              <a:t>2005</a:t>
            </a:r>
            <a:r>
              <a:rPr kumimoji="1" lang="ja-JP" altLang="en-US" sz="1200" b="0" i="0" u="none" strike="noStrike" kern="1200" dirty="0">
                <a:solidFill>
                  <a:schemeClr val="tx1"/>
                </a:solidFill>
                <a:effectLst/>
                <a:latin typeface="+mn-lt"/>
                <a:ea typeface="+mn-ea"/>
                <a:cs typeface="+mn-cs"/>
              </a:rPr>
              <a:t>年</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アマゾンプライムという会員制度を導入し、会員は商品の配送料が無料になるというサービスを開始。当時ネット販売におけるデメリットは「送料分高くつく」ことにあった。送料を無料にすることは採算が取れるわけがないと思われていた。この概念を根底から裏返したアマゾンプライム（無料配送）は想像以上に顧客の購買欲を掻き立て、さらなる飛躍を遂げた。</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無料配送の背景にはアマゾンの「配当ゼロ宣言」政策が潜んでおり、市場のポジションを得るため、配当をゼロにしてでも顧客と売り上げの伸びにフォーカスするという考えから実現した。デジタルテクノロジーを手段としていなくとも「ビジネスモデルを変革する」という考えでは、これも</a:t>
            </a:r>
            <a:r>
              <a:rPr kumimoji="1" lang="en-US" altLang="ja-JP" sz="1200" b="0" i="0" u="none" strike="noStrike" kern="1200" dirty="0">
                <a:solidFill>
                  <a:schemeClr val="tx1"/>
                </a:solidFill>
                <a:effectLst/>
                <a:latin typeface="+mn-lt"/>
                <a:ea typeface="+mn-ea"/>
                <a:cs typeface="+mn-cs"/>
              </a:rPr>
              <a:t>DX</a:t>
            </a:r>
            <a:r>
              <a:rPr kumimoji="1" lang="ja-JP" altLang="en-US" sz="1200" b="0" i="0" u="none" strike="noStrike" kern="1200" dirty="0">
                <a:solidFill>
                  <a:schemeClr val="tx1"/>
                </a:solidFill>
                <a:effectLst/>
                <a:latin typeface="+mn-lt"/>
                <a:ea typeface="+mn-ea"/>
                <a:cs typeface="+mn-cs"/>
              </a:rPr>
              <a:t>に近い考えであり、結果としアマゾンは市場の優位性を大幅に拡大した。</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dirty="0">
                <a:solidFill>
                  <a:schemeClr val="tx1"/>
                </a:solidFill>
                <a:effectLst/>
                <a:latin typeface="+mn-lt"/>
                <a:ea typeface="+mn-ea"/>
                <a:cs typeface="+mn-cs"/>
              </a:rPr>
              <a:t>2006</a:t>
            </a:r>
            <a:r>
              <a:rPr kumimoji="1" lang="ja-JP" altLang="en-US" sz="1200" b="0" i="0" u="none" strike="noStrike" kern="1200" dirty="0">
                <a:solidFill>
                  <a:schemeClr val="tx1"/>
                </a:solidFill>
                <a:effectLst/>
                <a:latin typeface="+mn-lt"/>
                <a:ea typeface="+mn-ea"/>
                <a:cs typeface="+mn-cs"/>
              </a:rPr>
              <a:t>年</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dirty="0">
                <a:solidFill>
                  <a:schemeClr val="tx1"/>
                </a:solidFill>
                <a:effectLst/>
                <a:latin typeface="+mn-lt"/>
                <a:ea typeface="+mn-ea"/>
                <a:cs typeface="+mn-cs"/>
              </a:rPr>
              <a:t>AWS</a:t>
            </a:r>
            <a:r>
              <a:rPr kumimoji="1" lang="ja-JP" altLang="en-US" sz="1200" b="0" i="0" u="none" strike="noStrike" kern="1200" dirty="0">
                <a:solidFill>
                  <a:schemeClr val="tx1"/>
                </a:solidFill>
                <a:effectLst/>
                <a:latin typeface="+mn-lt"/>
                <a:ea typeface="+mn-ea"/>
                <a:cs typeface="+mn-cs"/>
              </a:rPr>
              <a:t>（アマゾンウェブサービス）という「クラウドサービス」を開始した。これはネットビジネスをやりたい、始める、顧客（企業）向けに、サイト運営やサーバ、データベース、分析ツールといったサービスを提供するサービスであり、ネットビジネスが大幅に飛躍していたこの年では圧倒的なシェアを誇り、アマゾンは完全</a:t>
            </a:r>
            <a:r>
              <a:rPr kumimoji="1" lang="ja-JP" altLang="en-US" sz="1200" b="0" i="0" u="none" strike="noStrike" kern="1200" dirty="0" err="1">
                <a:solidFill>
                  <a:schemeClr val="tx1"/>
                </a:solidFill>
                <a:effectLst/>
                <a:latin typeface="+mn-lt"/>
                <a:ea typeface="+mn-ea"/>
                <a:cs typeface="+mn-cs"/>
              </a:rPr>
              <a:t>い</a:t>
            </a:r>
            <a:r>
              <a:rPr kumimoji="1" lang="en-US" altLang="ja-JP" sz="1200" b="0" i="0" u="none" strike="noStrike" kern="1200" dirty="0">
                <a:solidFill>
                  <a:schemeClr val="tx1"/>
                </a:solidFill>
                <a:effectLst/>
                <a:latin typeface="+mn-lt"/>
                <a:ea typeface="+mn-ea"/>
                <a:cs typeface="+mn-cs"/>
              </a:rPr>
              <a:t>IT</a:t>
            </a:r>
            <a:r>
              <a:rPr kumimoji="1" lang="ja-JP" altLang="en-US" sz="1200" b="0" i="0" u="none" strike="noStrike" kern="1200" dirty="0">
                <a:solidFill>
                  <a:schemeClr val="tx1"/>
                </a:solidFill>
                <a:effectLst/>
                <a:latin typeface="+mn-lt"/>
                <a:ea typeface="+mn-ea"/>
                <a:cs typeface="+mn-cs"/>
              </a:rPr>
              <a:t>業界を独走し始めました。</a:t>
            </a:r>
            <a:r>
              <a:rPr kumimoji="1" lang="en-US" altLang="ja-JP" sz="1200" b="0" i="0" u="none" strike="noStrike" kern="1200" dirty="0">
                <a:solidFill>
                  <a:schemeClr val="tx1"/>
                </a:solidFill>
                <a:effectLst/>
                <a:latin typeface="+mn-lt"/>
                <a:ea typeface="+mn-ea"/>
                <a:cs typeface="+mn-cs"/>
              </a:rPr>
              <a:t>AWS</a:t>
            </a:r>
            <a:r>
              <a:rPr kumimoji="1" lang="ja-JP" altLang="en-US" sz="1200" b="0" i="0" u="none" strike="noStrike" kern="1200" dirty="0">
                <a:solidFill>
                  <a:schemeClr val="tx1"/>
                </a:solidFill>
                <a:effectLst/>
                <a:latin typeface="+mn-lt"/>
                <a:ea typeface="+mn-ea"/>
                <a:cs typeface="+mn-cs"/>
              </a:rPr>
              <a:t>がなければ現在日本でも大きなシェアを持つ「</a:t>
            </a:r>
            <a:r>
              <a:rPr kumimoji="1" lang="en-US" altLang="ja-JP" sz="1200" b="0" i="0" u="none" strike="noStrike" kern="1200" dirty="0">
                <a:solidFill>
                  <a:schemeClr val="tx1"/>
                </a:solidFill>
                <a:effectLst/>
                <a:latin typeface="+mn-lt"/>
                <a:ea typeface="+mn-ea"/>
                <a:cs typeface="+mn-cs"/>
              </a:rPr>
              <a:t>Airbnb</a:t>
            </a:r>
            <a:r>
              <a:rPr kumimoji="1" lang="ja-JP" altLang="en-US" sz="1200" b="0" i="0" u="none" strike="noStrike" kern="1200" dirty="0">
                <a:solidFill>
                  <a:schemeClr val="tx1"/>
                </a:solidFill>
                <a:effectLst/>
                <a:latin typeface="+mn-lt"/>
                <a:ea typeface="+mn-ea"/>
                <a:cs typeface="+mn-cs"/>
              </a:rPr>
              <a:t>」や「</a:t>
            </a:r>
            <a:r>
              <a:rPr kumimoji="1" lang="en-US" altLang="ja-JP" sz="1200" b="0" i="0" u="none" strike="noStrike" kern="1200" dirty="0" err="1">
                <a:solidFill>
                  <a:schemeClr val="tx1"/>
                </a:solidFill>
                <a:effectLst/>
                <a:latin typeface="+mn-lt"/>
                <a:ea typeface="+mn-ea"/>
                <a:cs typeface="+mn-cs"/>
              </a:rPr>
              <a:t>Netfix</a:t>
            </a:r>
            <a:r>
              <a:rPr kumimoji="1" lang="ja-JP" altLang="en-US" sz="1200" b="0" i="0" u="none" strike="noStrike" kern="1200" dirty="0">
                <a:solidFill>
                  <a:schemeClr val="tx1"/>
                </a:solidFill>
                <a:effectLst/>
                <a:latin typeface="+mn-lt"/>
                <a:ea typeface="+mn-ea"/>
                <a:cs typeface="+mn-cs"/>
              </a:rPr>
              <a:t>」なども一気にビジネス拡大できなかったと言われている。</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dirty="0">
                <a:solidFill>
                  <a:schemeClr val="tx1"/>
                </a:solidFill>
                <a:effectLst/>
                <a:latin typeface="+mn-lt"/>
                <a:ea typeface="+mn-ea"/>
                <a:cs typeface="+mn-cs"/>
              </a:rPr>
              <a:t>2007</a:t>
            </a:r>
            <a:r>
              <a:rPr kumimoji="1" lang="ja-JP" altLang="en-US" sz="1200" b="0" i="0" u="none" strike="noStrike" kern="1200" dirty="0">
                <a:solidFill>
                  <a:schemeClr val="tx1"/>
                </a:solidFill>
                <a:effectLst/>
                <a:latin typeface="+mn-lt"/>
                <a:ea typeface="+mn-ea"/>
                <a:cs typeface="+mn-cs"/>
              </a:rPr>
              <a:t>年</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これまでオンライン書籍販売は紙媒体の書籍だったが、この年「電子書籍</a:t>
            </a:r>
            <a:r>
              <a:rPr kumimoji="1" lang="en-US" altLang="ja-JP" sz="1200" b="0" i="0" u="none" strike="noStrike" kern="1200" dirty="0">
                <a:solidFill>
                  <a:schemeClr val="tx1"/>
                </a:solidFill>
                <a:effectLst/>
                <a:latin typeface="+mn-lt"/>
                <a:ea typeface="+mn-ea"/>
                <a:cs typeface="+mn-cs"/>
              </a:rPr>
              <a:t>『Kindle(</a:t>
            </a:r>
            <a:r>
              <a:rPr kumimoji="1" lang="ja-JP" altLang="en-US" sz="1200" b="0" i="0" u="none" strike="noStrike" kern="1200" dirty="0">
                <a:solidFill>
                  <a:schemeClr val="tx1"/>
                </a:solidFill>
                <a:effectLst/>
                <a:latin typeface="+mn-lt"/>
                <a:ea typeface="+mn-ea"/>
                <a:cs typeface="+mn-cs"/>
              </a:rPr>
              <a:t>キンドル</a:t>
            </a:r>
            <a:r>
              <a:rPr kumimoji="1" lang="en-US" altLang="ja-JP" sz="1200" b="0" i="0" u="none" strike="noStrike" kern="1200" dirty="0">
                <a:solidFill>
                  <a:schemeClr val="tx1"/>
                </a:solidFill>
                <a:effectLst/>
                <a:latin typeface="+mn-lt"/>
                <a:ea typeface="+mn-ea"/>
                <a:cs typeface="+mn-cs"/>
              </a:rPr>
              <a:t>)』</a:t>
            </a:r>
            <a:r>
              <a:rPr kumimoji="1" lang="ja-JP" altLang="en-US" sz="1200" b="0" i="0" u="none" strike="noStrike" kern="1200" dirty="0">
                <a:solidFill>
                  <a:schemeClr val="tx1"/>
                </a:solidFill>
                <a:effectLst/>
                <a:latin typeface="+mn-lt"/>
                <a:ea typeface="+mn-ea"/>
                <a:cs typeface="+mn-cs"/>
              </a:rPr>
              <a:t>」を発明し、世の中に電子書籍ブームを起こした。キンドルは今とは違って固有の電子端末で利用していたが、改良を重ね、現在ではスマートフォンで書籍、漫画を読むことは当たり前となっている。</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dirty="0">
                <a:solidFill>
                  <a:schemeClr val="tx1"/>
                </a:solidFill>
                <a:effectLst/>
                <a:latin typeface="+mn-lt"/>
                <a:ea typeface="+mn-ea"/>
                <a:cs typeface="+mn-cs"/>
              </a:rPr>
              <a:t>2014</a:t>
            </a:r>
            <a:r>
              <a:rPr kumimoji="1" lang="ja-JP" altLang="en-US" sz="1200" b="0" i="0" u="none" strike="noStrike" kern="1200" dirty="0">
                <a:solidFill>
                  <a:schemeClr val="tx1"/>
                </a:solidFill>
                <a:effectLst/>
                <a:latin typeface="+mn-lt"/>
                <a:ea typeface="+mn-ea"/>
                <a:cs typeface="+mn-cs"/>
              </a:rPr>
              <a:t>年</a:t>
            </a:r>
            <a:r>
              <a:rPr kumimoji="1" lang="en-US" altLang="ja-JP" sz="1200" b="0" i="0" u="none" strike="noStrike"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アマゾンプライムを通じた幅広いビジネスの展開として、</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a:t>
            </a:r>
            <a:r>
              <a:rPr kumimoji="1" lang="en-US" altLang="ja-JP" sz="1200" b="0" i="0" u="none" strike="noStrike" kern="1200" dirty="0">
                <a:solidFill>
                  <a:schemeClr val="tx1"/>
                </a:solidFill>
                <a:effectLst/>
                <a:latin typeface="+mn-lt"/>
                <a:ea typeface="+mn-ea"/>
                <a:cs typeface="+mn-cs"/>
              </a:rPr>
              <a:t>Amazon Now</a:t>
            </a:r>
            <a:r>
              <a:rPr kumimoji="1" lang="ja-JP" altLang="en-US" sz="1200" b="0" i="0" u="none" strike="noStrike" kern="1200" dirty="0">
                <a:solidFill>
                  <a:schemeClr val="tx1"/>
                </a:solidFill>
                <a:effectLst/>
                <a:latin typeface="+mn-lt"/>
                <a:ea typeface="+mn-ea"/>
                <a:cs typeface="+mn-cs"/>
              </a:rPr>
              <a:t>」→最短で１</a:t>
            </a:r>
            <a:r>
              <a:rPr kumimoji="1" lang="en-US" altLang="ja-JP" sz="1200" b="0" i="0" u="none" strike="noStrike" kern="1200" dirty="0">
                <a:solidFill>
                  <a:schemeClr val="tx1"/>
                </a:solidFill>
                <a:effectLst/>
                <a:latin typeface="+mn-lt"/>
                <a:ea typeface="+mn-ea"/>
                <a:cs typeface="+mn-cs"/>
              </a:rPr>
              <a:t>〜</a:t>
            </a:r>
            <a:r>
              <a:rPr kumimoji="1" lang="ja-JP" altLang="en-US" sz="1200" b="0" i="0" u="none" strike="noStrike" kern="1200" dirty="0">
                <a:solidFill>
                  <a:schemeClr val="tx1"/>
                </a:solidFill>
                <a:effectLst/>
                <a:latin typeface="+mn-lt"/>
                <a:ea typeface="+mn-ea"/>
                <a:cs typeface="+mn-cs"/>
              </a:rPr>
              <a:t>２時間で配送できるサービス</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a:t>
            </a:r>
            <a:r>
              <a:rPr kumimoji="1" lang="en-US" altLang="ja-JP" sz="1200" b="0" i="0" u="none" strike="noStrike" kern="1200" dirty="0">
                <a:solidFill>
                  <a:schemeClr val="tx1"/>
                </a:solidFill>
                <a:effectLst/>
                <a:latin typeface="+mn-lt"/>
                <a:ea typeface="+mn-ea"/>
                <a:cs typeface="+mn-cs"/>
              </a:rPr>
              <a:t>Prime Pantry</a:t>
            </a:r>
            <a:r>
              <a:rPr kumimoji="1" lang="ja-JP" altLang="en-US" sz="1200" b="0" i="0" u="none" strike="noStrike" kern="1200" dirty="0">
                <a:solidFill>
                  <a:schemeClr val="tx1"/>
                </a:solidFill>
                <a:effectLst/>
                <a:latin typeface="+mn-lt"/>
                <a:ea typeface="+mn-ea"/>
                <a:cs typeface="+mn-cs"/>
              </a:rPr>
              <a:t>」→日用品のまとめ配送サービス</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a:t>
            </a:r>
            <a:r>
              <a:rPr kumimoji="1" lang="en-US" altLang="ja-JP" sz="1200" b="0" i="0" u="none" strike="noStrike" kern="1200" dirty="0">
                <a:solidFill>
                  <a:schemeClr val="tx1"/>
                </a:solidFill>
                <a:effectLst/>
                <a:latin typeface="+mn-lt"/>
                <a:ea typeface="+mn-ea"/>
                <a:cs typeface="+mn-cs"/>
              </a:rPr>
              <a:t>Fire TV</a:t>
            </a:r>
            <a:r>
              <a:rPr kumimoji="1" lang="ja-JP" altLang="en-US" sz="1200" b="0" i="0" u="none" strike="noStrike" kern="1200" dirty="0">
                <a:solidFill>
                  <a:schemeClr val="tx1"/>
                </a:solidFill>
                <a:effectLst/>
                <a:latin typeface="+mn-lt"/>
                <a:ea typeface="+mn-ea"/>
                <a:cs typeface="+mn-cs"/>
              </a:rPr>
              <a:t>」→</a:t>
            </a:r>
            <a:r>
              <a:rPr kumimoji="1" lang="en-US" altLang="ja-JP" sz="1200" b="0" i="0" u="none" strike="noStrike" kern="1200" dirty="0">
                <a:solidFill>
                  <a:schemeClr val="tx1"/>
                </a:solidFill>
                <a:effectLst/>
                <a:latin typeface="+mn-lt"/>
                <a:ea typeface="+mn-ea"/>
                <a:cs typeface="+mn-cs"/>
              </a:rPr>
              <a:t>USB</a:t>
            </a:r>
            <a:r>
              <a:rPr kumimoji="1" lang="ja-JP" altLang="en-US" sz="1200" b="0" i="0" u="none" strike="noStrike" kern="1200" dirty="0">
                <a:solidFill>
                  <a:schemeClr val="tx1"/>
                </a:solidFill>
                <a:effectLst/>
                <a:latin typeface="+mn-lt"/>
                <a:ea typeface="+mn-ea"/>
                <a:cs typeface="+mn-cs"/>
              </a:rPr>
              <a:t>をテレビに挿すだけで様々な映画やアニメを見ることができるサービス</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a:t>
            </a:r>
            <a:r>
              <a:rPr kumimoji="1" lang="en-US" altLang="ja-JP" sz="1200" b="0" i="0" u="none" strike="noStrike" kern="1200" dirty="0">
                <a:solidFill>
                  <a:schemeClr val="tx1"/>
                </a:solidFill>
                <a:effectLst/>
                <a:latin typeface="+mn-lt"/>
                <a:ea typeface="+mn-ea"/>
                <a:cs typeface="+mn-cs"/>
              </a:rPr>
              <a:t>Prime Music</a:t>
            </a:r>
            <a:r>
              <a:rPr kumimoji="1" lang="ja-JP" altLang="en-US" sz="1200" b="0" i="0" u="none" strike="noStrike" kern="1200" dirty="0">
                <a:solidFill>
                  <a:schemeClr val="tx1"/>
                </a:solidFill>
                <a:effectLst/>
                <a:latin typeface="+mn-lt"/>
                <a:ea typeface="+mn-ea"/>
                <a:cs typeface="+mn-cs"/>
              </a:rPr>
              <a:t>」→月額会員制で好きな音楽が聴き放題になるサービス</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a:t>
            </a:r>
            <a:r>
              <a:rPr kumimoji="1" lang="en-US" altLang="ja-JP" sz="1200" b="0" i="0" u="none" strike="noStrike" kern="1200" dirty="0">
                <a:solidFill>
                  <a:schemeClr val="tx1"/>
                </a:solidFill>
                <a:effectLst/>
                <a:latin typeface="+mn-lt"/>
                <a:ea typeface="+mn-ea"/>
                <a:cs typeface="+mn-cs"/>
              </a:rPr>
              <a:t>Amazon Echo</a:t>
            </a:r>
            <a:r>
              <a:rPr kumimoji="1" lang="ja-JP" altLang="en-US" sz="1200" b="0" i="0" u="none" strike="noStrike" kern="1200" dirty="0">
                <a:solidFill>
                  <a:schemeClr val="tx1"/>
                </a:solidFill>
                <a:effectLst/>
                <a:latin typeface="+mn-lt"/>
                <a:ea typeface="+mn-ea"/>
                <a:cs typeface="+mn-cs"/>
              </a:rPr>
              <a:t>」→音声アシスタントロボット</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a:t>
            </a:r>
            <a:r>
              <a:rPr kumimoji="1" lang="en-US" altLang="ja-JP" sz="1200" b="0" i="0" u="none" strike="noStrike" kern="1200" dirty="0">
                <a:solidFill>
                  <a:schemeClr val="tx1"/>
                </a:solidFill>
                <a:effectLst/>
                <a:latin typeface="+mn-lt"/>
                <a:ea typeface="+mn-ea"/>
                <a:cs typeface="+mn-cs"/>
              </a:rPr>
              <a:t>Dash Button</a:t>
            </a:r>
            <a:r>
              <a:rPr kumimoji="1" lang="ja-JP" altLang="en-US" sz="1200" b="0" i="0" u="none" strike="noStrike" kern="1200" dirty="0">
                <a:solidFill>
                  <a:schemeClr val="tx1"/>
                </a:solidFill>
                <a:effectLst/>
                <a:latin typeface="+mn-lt"/>
                <a:ea typeface="+mn-ea"/>
                <a:cs typeface="+mn-cs"/>
              </a:rPr>
              <a:t>」→ボタン一つを押すだけで、決まった商品が最短で当日に届くサービス</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などなど、この時にはアマゾンは単なるオンライン書店（オンライン書籍販売ビジネス）ではなく、物流、コンテンツ、</a:t>
            </a:r>
            <a:r>
              <a:rPr kumimoji="1" lang="en-US" altLang="ja-JP" sz="1200" b="0" i="0" u="none" strike="noStrike" kern="1200" dirty="0">
                <a:solidFill>
                  <a:schemeClr val="tx1"/>
                </a:solidFill>
                <a:effectLst/>
                <a:latin typeface="+mn-lt"/>
                <a:ea typeface="+mn-ea"/>
                <a:cs typeface="+mn-cs"/>
              </a:rPr>
              <a:t>IT</a:t>
            </a:r>
            <a:r>
              <a:rPr kumimoji="1" lang="ja-JP" altLang="en-US" sz="1200" b="0" i="0" u="none" strike="noStrike" kern="1200" dirty="0" err="1">
                <a:solidFill>
                  <a:schemeClr val="tx1"/>
                </a:solidFill>
                <a:effectLst/>
                <a:latin typeface="+mn-lt"/>
                <a:ea typeface="+mn-ea"/>
                <a:cs typeface="+mn-cs"/>
              </a:rPr>
              <a:t>、</a:t>
            </a:r>
            <a:r>
              <a:rPr kumimoji="1" lang="ja-JP" altLang="en-US" sz="1200" b="0" i="0" u="none" strike="noStrike" kern="1200" dirty="0">
                <a:solidFill>
                  <a:schemeClr val="tx1"/>
                </a:solidFill>
                <a:effectLst/>
                <a:latin typeface="+mn-lt"/>
                <a:ea typeface="+mn-ea"/>
                <a:cs typeface="+mn-cs"/>
              </a:rPr>
              <a:t>広告と現存するほぼ全ての事業分野に参入しているといった環境が出来上がった。電気や水道と変わらない日常のインフラそのものになろうとしている。（インフラビジネスへと変革）</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dirty="0">
                <a:solidFill>
                  <a:schemeClr val="tx1"/>
                </a:solidFill>
                <a:effectLst/>
                <a:latin typeface="+mn-lt"/>
                <a:ea typeface="+mn-ea"/>
                <a:cs typeface="+mn-cs"/>
              </a:rPr>
              <a:t>2017(2018)</a:t>
            </a:r>
            <a:r>
              <a:rPr kumimoji="1" lang="ja-JP" altLang="en-US" sz="1200" b="0" i="0" u="none" strike="noStrike" kern="1200" dirty="0">
                <a:solidFill>
                  <a:schemeClr val="tx1"/>
                </a:solidFill>
                <a:effectLst/>
                <a:latin typeface="+mn-lt"/>
                <a:ea typeface="+mn-ea"/>
                <a:cs typeface="+mn-cs"/>
              </a:rPr>
              <a:t>年</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主にオンライン（ネット）ビジネスに従事してきたアマゾンでしたが、近年ではそれら以外にも進出し始めている。その一つが「</a:t>
            </a:r>
            <a:r>
              <a:rPr kumimoji="1" lang="en-US" altLang="ja-JP" sz="1200" b="0" i="0" u="none" strike="noStrike" kern="1200" dirty="0">
                <a:solidFill>
                  <a:schemeClr val="tx1"/>
                </a:solidFill>
                <a:effectLst/>
                <a:latin typeface="+mn-lt"/>
                <a:ea typeface="+mn-ea"/>
                <a:cs typeface="+mn-cs"/>
              </a:rPr>
              <a:t>Amazon Go</a:t>
            </a:r>
            <a:r>
              <a:rPr kumimoji="1" lang="ja-JP" altLang="en-US" sz="1200" b="0" i="0" u="none" strike="noStrike" kern="1200" dirty="0">
                <a:solidFill>
                  <a:schemeClr val="tx1"/>
                </a:solidFill>
                <a:effectLst/>
                <a:latin typeface="+mn-lt"/>
                <a:ea typeface="+mn-ea"/>
                <a:cs typeface="+mn-cs"/>
              </a:rPr>
              <a:t>」である（第一回の講義で紹介済み？？）商品を手に取り、自分のカバンに入れて店を出るだけで決済が完結するというレジなし店舗サービスが</a:t>
            </a:r>
            <a:r>
              <a:rPr kumimoji="1" lang="en-US" altLang="ja-JP" sz="1200" b="0" i="0" u="none" strike="noStrike" kern="1200" dirty="0">
                <a:solidFill>
                  <a:schemeClr val="tx1"/>
                </a:solidFill>
                <a:effectLst/>
                <a:latin typeface="+mn-lt"/>
                <a:ea typeface="+mn-ea"/>
                <a:cs typeface="+mn-cs"/>
              </a:rPr>
              <a:t>Amazon Go</a:t>
            </a:r>
            <a:r>
              <a:rPr kumimoji="1" lang="ja-JP" altLang="en-US" sz="1200" b="0" i="0" u="none" strike="noStrike" kern="1200" dirty="0">
                <a:solidFill>
                  <a:schemeClr val="tx1"/>
                </a:solidFill>
                <a:effectLst/>
                <a:latin typeface="+mn-lt"/>
                <a:ea typeface="+mn-ea"/>
                <a:cs typeface="+mn-cs"/>
              </a:rPr>
              <a:t>である。これらは</a:t>
            </a:r>
            <a:r>
              <a:rPr kumimoji="1" lang="en-US" altLang="ja-JP" sz="1200" b="0" i="0" u="none" strike="noStrike" kern="1200" dirty="0">
                <a:solidFill>
                  <a:schemeClr val="tx1"/>
                </a:solidFill>
                <a:effectLst/>
                <a:latin typeface="+mn-lt"/>
                <a:ea typeface="+mn-ea"/>
                <a:cs typeface="+mn-cs"/>
              </a:rPr>
              <a:t>AI</a:t>
            </a:r>
            <a:r>
              <a:rPr kumimoji="1" lang="ja-JP" altLang="en-US" sz="1200" b="0" i="0" u="none" strike="noStrike" kern="1200" dirty="0">
                <a:solidFill>
                  <a:schemeClr val="tx1"/>
                </a:solidFill>
                <a:effectLst/>
                <a:latin typeface="+mn-lt"/>
                <a:ea typeface="+mn-ea"/>
                <a:cs typeface="+mn-cs"/>
              </a:rPr>
              <a:t>や高機能センサー、画像解析技術、顧客・商品情報などのビックデータを駆使し実現され、</a:t>
            </a:r>
            <a:r>
              <a:rPr kumimoji="1" lang="en-US" altLang="ja-JP" sz="1200" b="0" i="0" u="none" strike="noStrike" kern="1200" dirty="0">
                <a:solidFill>
                  <a:schemeClr val="tx1"/>
                </a:solidFill>
                <a:effectLst/>
                <a:latin typeface="+mn-lt"/>
                <a:ea typeface="+mn-ea"/>
                <a:cs typeface="+mn-cs"/>
              </a:rPr>
              <a:t>2021</a:t>
            </a:r>
            <a:r>
              <a:rPr kumimoji="1" lang="ja-JP" altLang="en-US" sz="1200" b="0" i="0" u="none" strike="noStrike" kern="1200" dirty="0">
                <a:solidFill>
                  <a:schemeClr val="tx1"/>
                </a:solidFill>
                <a:effectLst/>
                <a:latin typeface="+mn-lt"/>
                <a:ea typeface="+mn-ea"/>
                <a:cs typeface="+mn-cs"/>
              </a:rPr>
              <a:t>年までに全米に</a:t>
            </a:r>
            <a:r>
              <a:rPr kumimoji="1" lang="en-US" altLang="ja-JP" sz="1200" b="0" i="0" u="none" strike="noStrike" kern="1200" dirty="0">
                <a:solidFill>
                  <a:schemeClr val="tx1"/>
                </a:solidFill>
                <a:effectLst/>
                <a:latin typeface="+mn-lt"/>
                <a:ea typeface="+mn-ea"/>
                <a:cs typeface="+mn-cs"/>
              </a:rPr>
              <a:t>3000</a:t>
            </a:r>
            <a:r>
              <a:rPr kumimoji="1" lang="ja-JP" altLang="en-US" sz="1200" b="0" i="0" u="none" strike="noStrike" kern="1200" dirty="0">
                <a:solidFill>
                  <a:schemeClr val="tx1"/>
                </a:solidFill>
                <a:effectLst/>
                <a:latin typeface="+mn-lt"/>
                <a:ea typeface="+mn-ea"/>
                <a:cs typeface="+mn-cs"/>
              </a:rPr>
              <a:t>店舗を展開することを計画している。</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このようにアマゾンは小さなビジネスモデルの変革を重ね、創設当初とは全く違うビジネスモデルへと変革、</a:t>
            </a:r>
            <a:r>
              <a:rPr kumimoji="1" lang="en-US" altLang="ja-JP" sz="1200" b="0" i="0" u="none" strike="noStrike" kern="1200" dirty="0">
                <a:solidFill>
                  <a:schemeClr val="tx1"/>
                </a:solidFill>
                <a:effectLst/>
                <a:latin typeface="+mn-lt"/>
                <a:ea typeface="+mn-ea"/>
                <a:cs typeface="+mn-cs"/>
              </a:rPr>
              <a:t>DX</a:t>
            </a:r>
            <a:r>
              <a:rPr kumimoji="1" lang="ja-JP" altLang="en-US" sz="1200" b="0" i="0" u="none" strike="noStrike" kern="1200" dirty="0">
                <a:solidFill>
                  <a:schemeClr val="tx1"/>
                </a:solidFill>
                <a:effectLst/>
                <a:latin typeface="+mn-lt"/>
                <a:ea typeface="+mn-ea"/>
                <a:cs typeface="+mn-cs"/>
              </a:rPr>
              <a:t>したことで大きく成長し続けている。</a:t>
            </a:r>
            <a:endParaRPr kumimoji="1" lang="ja-JP" altLang="en-US"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24</a:t>
            </a:fld>
            <a:endParaRPr kumimoji="1" lang="ja-JP" altLang="en-US"/>
          </a:p>
        </p:txBody>
      </p:sp>
    </p:spTree>
    <p:extLst>
      <p:ext uri="{BB962C8B-B14F-4D97-AF65-F5344CB8AC3E}">
        <p14:creationId xmlns:p14="http://schemas.microsoft.com/office/powerpoint/2010/main" val="3094485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https://special.nikkeibp.co.jp/atclh/ONB/20/microsoft0318/index.html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U S M.H</a:t>
            </a:r>
            <a:r>
              <a:rPr kumimoji="1" lang="ja-JP" altLang="en-US" dirty="0"/>
              <a:t>（ユナイテッド・スーパーマーケット・ホールディングス）とは</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イオングループのスーパーマーケット事業</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マルエツ、カスミ、マックスバリュ関東の３社が</a:t>
            </a:r>
            <a:r>
              <a:rPr kumimoji="1" lang="en-US" altLang="ja-JP" dirty="0"/>
              <a:t>2015</a:t>
            </a:r>
            <a:r>
              <a:rPr kumimoji="1" lang="ja-JP" altLang="en-US" dirty="0"/>
              <a:t>年</a:t>
            </a:r>
            <a:r>
              <a:rPr kumimoji="1" lang="en-US" altLang="ja-JP" dirty="0"/>
              <a:t>3</a:t>
            </a:r>
            <a:r>
              <a:rPr kumimoji="1" lang="ja-JP" altLang="en-US" dirty="0"/>
              <a:t>月に経営統合し誕生</a:t>
            </a:r>
            <a:r>
              <a:rPr kumimoji="1" lang="en-US" altLang="ja-JP" dirty="0"/>
              <a:t>2020</a:t>
            </a:r>
            <a:r>
              <a:rPr kumimoji="1" lang="ja-JP" altLang="en-US" dirty="0"/>
              <a:t>年</a:t>
            </a:r>
            <a:r>
              <a:rPr kumimoji="1" lang="en-US" altLang="ja-JP" dirty="0"/>
              <a:t>2</a:t>
            </a:r>
            <a:r>
              <a:rPr kumimoji="1" lang="ja-JP" altLang="en-US" dirty="0"/>
              <a:t>月時点で</a:t>
            </a:r>
            <a:r>
              <a:rPr kumimoji="1" lang="en-US" altLang="ja-JP" dirty="0"/>
              <a:t>519</a:t>
            </a:r>
            <a:r>
              <a:rPr kumimoji="1" lang="ja-JP" altLang="en-US" dirty="0"/>
              <a:t>店舗</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先ほどのアマゾンの事例でもお分かりのようにネット販売の飛躍は「スーパーマーケット事業の危機」を必然的にする。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つまり、スーパーマーケット事業にも</a:t>
            </a:r>
            <a:r>
              <a:rPr kumimoji="1" lang="en-US" altLang="ja-JP" dirty="0"/>
              <a:t>DX</a:t>
            </a:r>
            <a:r>
              <a:rPr kumimoji="1" lang="ja-JP" altLang="en-US" dirty="0"/>
              <a:t>化が求められている。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eiryo UI" panose="020B0604030504040204" pitchFamily="34" charset="-128"/>
                <a:ea typeface="Meiryo UI" panose="020B0604030504040204" pitchFamily="34" charset="-128"/>
                <a:cs typeface="+mn-cs"/>
              </a:rPr>
              <a:t>ネット通販の普及、オンラインのフードデリバリーの拡大などにより、</a:t>
            </a:r>
            <a:endParaRPr kumimoji="1" lang="en-US" altLang="ja-JP" sz="1200" b="0" i="0" u="none" strike="noStrike" kern="1200" dirty="0">
              <a:solidFill>
                <a:schemeClr val="tx1"/>
              </a:solidFill>
              <a:effectLst/>
              <a:latin typeface="Meiryo UI" panose="020B0604030504040204" pitchFamily="34" charset="-128"/>
              <a:ea typeface="Meiryo UI" panose="020B0604030504040204"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sng" strike="noStrike" kern="1200" dirty="0">
                <a:solidFill>
                  <a:schemeClr val="tx1"/>
                </a:solidFill>
                <a:effectLst/>
                <a:latin typeface="Meiryo UI" panose="020B0604030504040204" pitchFamily="34" charset="-128"/>
                <a:ea typeface="Meiryo UI" panose="020B0604030504040204" pitchFamily="34" charset="-128"/>
                <a:cs typeface="+mn-cs"/>
              </a:rPr>
              <a:t>「食品を購入する場」</a:t>
            </a:r>
            <a:r>
              <a:rPr kumimoji="1" lang="ja-JP" altLang="en-US" sz="1200" b="0" i="0" u="none" strike="noStrike" kern="1200" dirty="0">
                <a:solidFill>
                  <a:schemeClr val="tx1"/>
                </a:solidFill>
                <a:effectLst/>
                <a:latin typeface="Meiryo UI" panose="020B0604030504040204" pitchFamily="34" charset="-128"/>
                <a:ea typeface="Meiryo UI" panose="020B0604030504040204" pitchFamily="34" charset="-128"/>
                <a:cs typeface="+mn-cs"/>
              </a:rPr>
              <a:t>としてのスーパーマーケットの</a:t>
            </a:r>
            <a:r>
              <a:rPr kumimoji="1" lang="ja-JP" altLang="en-US" sz="1200" b="0" i="0" u="sng" strike="noStrike" kern="1200" dirty="0">
                <a:solidFill>
                  <a:schemeClr val="tx1"/>
                </a:solidFill>
                <a:effectLst/>
                <a:latin typeface="Meiryo UI" panose="020B0604030504040204" pitchFamily="34" charset="-128"/>
                <a:ea typeface="Meiryo UI" panose="020B0604030504040204" pitchFamily="34" charset="-128"/>
                <a:cs typeface="+mn-cs"/>
              </a:rPr>
              <a:t>存在意義が問われている。</a:t>
            </a:r>
            <a:endParaRPr kumimoji="1" lang="en-US" altLang="ja-JP" sz="1200" b="0" i="0" u="sng" strike="noStrike" kern="1200" dirty="0">
              <a:solidFill>
                <a:schemeClr val="tx1"/>
              </a:solidFill>
              <a:effectLst/>
              <a:latin typeface="Meiryo UI" panose="020B0604030504040204" pitchFamily="34" charset="-128"/>
              <a:ea typeface="Meiryo UI" panose="020B0604030504040204"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eiryo UI" panose="020B0604030504040204" pitchFamily="34" charset="-128"/>
                <a:ea typeface="Meiryo UI" panose="020B0604030504040204" pitchFamily="34" charset="-128"/>
                <a:cs typeface="+mn-cs"/>
              </a:rPr>
              <a:t>今の若年層にとって、食品を購入する場はドラッグストアやネット通販であり、</a:t>
            </a:r>
            <a:endParaRPr kumimoji="1" lang="en-US" altLang="ja-JP" sz="1200" b="0" i="0" u="none" strike="noStrike" kern="1200" dirty="0">
              <a:solidFill>
                <a:schemeClr val="tx1"/>
              </a:solidFill>
              <a:effectLst/>
              <a:latin typeface="Meiryo UI" panose="020B0604030504040204" pitchFamily="34" charset="-128"/>
              <a:ea typeface="Meiryo UI" panose="020B0604030504040204"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sng" strike="noStrike" kern="1200" dirty="0">
                <a:solidFill>
                  <a:schemeClr val="tx1"/>
                </a:solidFill>
                <a:effectLst/>
                <a:latin typeface="Meiryo UI" panose="020B0604030504040204" pitchFamily="34" charset="-128"/>
                <a:ea typeface="Meiryo UI" panose="020B0604030504040204" pitchFamily="34" charset="-128"/>
                <a:cs typeface="+mn-cs"/>
              </a:rPr>
              <a:t>『</a:t>
            </a:r>
            <a:r>
              <a:rPr kumimoji="1" lang="ja-JP" altLang="en-US" sz="1200" b="0" i="0" u="sng" strike="noStrike" kern="1200" dirty="0">
                <a:solidFill>
                  <a:schemeClr val="tx1"/>
                </a:solidFill>
                <a:effectLst/>
                <a:latin typeface="Meiryo UI" panose="020B0604030504040204" pitchFamily="34" charset="-128"/>
                <a:ea typeface="Meiryo UI" panose="020B0604030504040204" pitchFamily="34" charset="-128"/>
                <a:cs typeface="+mn-cs"/>
              </a:rPr>
              <a:t>食品を買うのはスーパーマーケット</a:t>
            </a:r>
            <a:r>
              <a:rPr kumimoji="1" lang="en-US" altLang="ja-JP" sz="1200" b="0" i="0" u="sng" strike="noStrike" kern="1200" dirty="0">
                <a:solidFill>
                  <a:schemeClr val="tx1"/>
                </a:solidFill>
                <a:effectLst/>
                <a:latin typeface="Meiryo UI" panose="020B0604030504040204" pitchFamily="34" charset="-128"/>
                <a:ea typeface="Meiryo UI" panose="020B0604030504040204" pitchFamily="34" charset="-128"/>
                <a:cs typeface="+mn-cs"/>
              </a:rPr>
              <a:t>』</a:t>
            </a:r>
            <a:r>
              <a:rPr kumimoji="1" lang="ja-JP" altLang="en-US" sz="1200" b="0" i="0" u="sng" strike="noStrike" kern="1200" dirty="0">
                <a:solidFill>
                  <a:schemeClr val="tx1"/>
                </a:solidFill>
                <a:effectLst/>
                <a:latin typeface="Meiryo UI" panose="020B0604030504040204" pitchFamily="34" charset="-128"/>
                <a:ea typeface="Meiryo UI" panose="020B0604030504040204" pitchFamily="34" charset="-128"/>
                <a:cs typeface="+mn-cs"/>
              </a:rPr>
              <a:t>という公式はもはや通用しない</a:t>
            </a:r>
            <a:r>
              <a:rPr kumimoji="1" lang="ja-JP" altLang="en-US" sz="1200" b="0" i="0" u="none" strike="noStrike" kern="1200" dirty="0">
                <a:solidFill>
                  <a:schemeClr val="tx1"/>
                </a:solidFill>
                <a:effectLst/>
                <a:latin typeface="Meiryo UI" panose="020B0604030504040204" pitchFamily="34" charset="-128"/>
                <a:ea typeface="Meiryo UI" panose="020B0604030504040204" pitchFamily="34" charset="-128"/>
                <a:cs typeface="+mn-cs"/>
              </a:rPr>
              <a:t>。</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仕事終わりでも、以前は駅前のスーパーやコンビニにわざわざ立ち寄って必要な商品を購入していた。</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→夜中でも</a:t>
            </a:r>
            <a:r>
              <a:rPr kumimoji="1" lang="ja-JP" altLang="en-US" sz="1200" b="0" i="0" u="sng" strike="noStrike" kern="1200" dirty="0">
                <a:solidFill>
                  <a:schemeClr val="tx1"/>
                </a:solidFill>
                <a:effectLst/>
                <a:latin typeface="+mn-lt"/>
                <a:ea typeface="+mn-ea"/>
                <a:cs typeface="+mn-cs"/>
              </a:rPr>
              <a:t>ネットで</a:t>
            </a:r>
            <a:r>
              <a:rPr kumimoji="1" lang="ja-JP" altLang="en-US" sz="1200" b="0" i="0" u="none" strike="noStrike" kern="1200" dirty="0">
                <a:solidFill>
                  <a:schemeClr val="tx1"/>
                </a:solidFill>
                <a:effectLst/>
                <a:latin typeface="+mn-lt"/>
                <a:ea typeface="+mn-ea"/>
                <a:cs typeface="+mn-cs"/>
              </a:rPr>
              <a:t>注文すれば翌日には商品が届くため、</a:t>
            </a:r>
            <a:r>
              <a:rPr kumimoji="1" lang="ja-JP" altLang="en-US" sz="1200" b="0" i="0" u="sng" strike="noStrike" kern="1200" dirty="0">
                <a:solidFill>
                  <a:schemeClr val="tx1"/>
                </a:solidFill>
                <a:effectLst/>
                <a:latin typeface="+mn-lt"/>
                <a:ea typeface="+mn-ea"/>
                <a:cs typeface="+mn-cs"/>
              </a:rPr>
              <a:t>無理に寄り道する必要がなくなった。</a:t>
            </a:r>
            <a:endParaRPr kumimoji="1" lang="en-US" altLang="ja-JP" sz="1200" b="0" i="0" u="sng"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モノを所有することを欲求の最上位においた購買行動</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→お客さまそれぞれの、生活の中の価値観を大切にする購買行動　　</a:t>
            </a:r>
            <a:r>
              <a:rPr kumimoji="1" lang="ja-JP" altLang="en-US" sz="1200" b="0" i="0" u="none" strike="noStrike" kern="1200" dirty="0" err="1">
                <a:solidFill>
                  <a:schemeClr val="tx1"/>
                </a:solidFill>
                <a:effectLst/>
                <a:latin typeface="+mn-lt"/>
                <a:ea typeface="+mn-ea"/>
                <a:cs typeface="+mn-cs"/>
              </a:rPr>
              <a:t>へと</a:t>
            </a:r>
            <a:r>
              <a:rPr kumimoji="1" lang="ja-JP" altLang="en-US" sz="1200" b="0" i="0" u="none" strike="noStrike" kern="1200" dirty="0">
                <a:solidFill>
                  <a:schemeClr val="tx1"/>
                </a:solidFill>
                <a:effectLst/>
                <a:latin typeface="+mn-lt"/>
                <a:ea typeface="+mn-ea"/>
                <a:cs typeface="+mn-cs"/>
              </a:rPr>
              <a:t>シフト</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こうした変化を表すキーワードが、</a:t>
            </a:r>
            <a:r>
              <a:rPr kumimoji="1" lang="ja-JP" altLang="en-US" sz="1200" b="0" i="0" u="sng" strike="noStrike" kern="1200" dirty="0">
                <a:solidFill>
                  <a:schemeClr val="tx1"/>
                </a:solidFill>
                <a:effectLst/>
                <a:latin typeface="+mn-lt"/>
                <a:ea typeface="+mn-ea"/>
                <a:cs typeface="+mn-cs"/>
              </a:rPr>
              <a:t>“顧客ニーズの多様化”</a:t>
            </a:r>
            <a:r>
              <a:rPr kumimoji="1" lang="ja-JP" altLang="en-US" sz="1200" b="0" i="0" u="none" strike="noStrike" kern="1200" dirty="0">
                <a:solidFill>
                  <a:schemeClr val="tx1"/>
                </a:solidFill>
                <a:effectLst/>
                <a:latin typeface="+mn-lt"/>
                <a:ea typeface="+mn-ea"/>
                <a:cs typeface="+mn-cs"/>
              </a:rPr>
              <a:t>である。</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スーパーとお客さまとのつながりは、モノの提供者と購入者という希薄な関係にとどまっているのが現状。お客さまの価値観に注目し、つながりを創造するためにどうデジタル技術を活用していくか。それがスーパー事業にとって真の意味での</a:t>
            </a:r>
            <a:r>
              <a:rPr kumimoji="1" lang="en-US" altLang="ja-JP" sz="1200" b="0" i="0" u="none" strike="noStrike" kern="1200" dirty="0">
                <a:solidFill>
                  <a:schemeClr val="tx1"/>
                </a:solidFill>
                <a:effectLst/>
                <a:latin typeface="+mn-lt"/>
                <a:ea typeface="+mn-ea"/>
                <a:cs typeface="+mn-cs"/>
              </a:rPr>
              <a:t>DX</a:t>
            </a:r>
            <a:r>
              <a:rPr kumimoji="1" lang="ja-JP" altLang="en-US" sz="1200" b="0" i="0" u="none" strike="noStrike" kern="1200" dirty="0">
                <a:solidFill>
                  <a:schemeClr val="tx1"/>
                </a:solidFill>
                <a:effectLst/>
                <a:latin typeface="+mn-lt"/>
                <a:ea typeface="+mn-ea"/>
                <a:cs typeface="+mn-cs"/>
              </a:rPr>
              <a:t>である。</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ネットショッピングが普及する中、スーパーでは</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→商品の発注はいまだに部門別で</a:t>
            </a:r>
            <a:r>
              <a:rPr kumimoji="1" lang="en-US" altLang="ja-JP" sz="1200" b="0" i="0" u="none" strike="noStrike" kern="1200" dirty="0">
                <a:solidFill>
                  <a:schemeClr val="tx1"/>
                </a:solidFill>
                <a:effectLst/>
                <a:latin typeface="+mn-lt"/>
                <a:ea typeface="+mn-ea"/>
                <a:cs typeface="+mn-cs"/>
              </a:rPr>
              <a:t>1</a:t>
            </a:r>
            <a:r>
              <a:rPr kumimoji="1" lang="ja-JP" altLang="en-US" sz="1200" b="0" i="0" u="none" strike="noStrike" kern="1200" dirty="0">
                <a:solidFill>
                  <a:schemeClr val="tx1"/>
                </a:solidFill>
                <a:effectLst/>
                <a:latin typeface="+mn-lt"/>
                <a:ea typeface="+mn-ea"/>
                <a:cs typeface="+mn-cs"/>
              </a:rPr>
              <a:t>日１回が基本</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→これまでのシステムではリアルタイム在庫状況の確認が不可能（ネット通販でできているのだからスーパーでもできる）お客様は当然、スーパー自身もリアルタイムの在庫状況を把握できていない</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→レコメンド機能なども新聞の折込やハガキで行っている</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このようにこれまでのスーパーの当たり前を誰も疑問に思っておらず、お客様付加価値は全く向上していない。加えて、ネット通販などのデジタル革新が進む一方であり、もはやスーパーの存在意義が失われつつある。</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これらは現代のデジタルテクノロジーを利用すれば、難しいことではない。</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在庫の管理から商品の発注、顧客管理といったサプライチェーン全体の最適化はスーパーの再生に必要不可欠となる。そのためにまずモノ、人的リソース、輸送などを可視化して、統合的に分析できるデジタル基盤をつくる必要がある。その上で</a:t>
            </a:r>
            <a:r>
              <a:rPr kumimoji="1" lang="en-US" altLang="ja-JP" sz="1200" b="0" i="0" u="none" strike="noStrike" kern="1200" dirty="0">
                <a:solidFill>
                  <a:schemeClr val="tx1"/>
                </a:solidFill>
                <a:effectLst/>
                <a:latin typeface="+mn-lt"/>
                <a:ea typeface="+mn-ea"/>
                <a:cs typeface="+mn-cs"/>
              </a:rPr>
              <a:t>AI</a:t>
            </a:r>
            <a:r>
              <a:rPr kumimoji="1" lang="ja-JP" altLang="en-US" sz="1200" b="0" i="0" u="none" strike="noStrike" kern="1200" dirty="0">
                <a:solidFill>
                  <a:schemeClr val="tx1"/>
                </a:solidFill>
                <a:effectLst/>
                <a:latin typeface="+mn-lt"/>
                <a:ea typeface="+mn-ea"/>
                <a:cs typeface="+mn-cs"/>
              </a:rPr>
              <a:t>などの最新テクノロジーを利用して組合せ最適化計算を行い、</a:t>
            </a:r>
            <a:r>
              <a:rPr kumimoji="1" lang="en-US" altLang="ja-JP" sz="1200" b="0" i="0" u="none" strike="noStrike" kern="1200" dirty="0">
                <a:solidFill>
                  <a:schemeClr val="tx1"/>
                </a:solidFill>
                <a:effectLst/>
                <a:latin typeface="+mn-lt"/>
                <a:ea typeface="+mn-ea"/>
                <a:cs typeface="+mn-cs"/>
              </a:rPr>
              <a:t>PDCA</a:t>
            </a:r>
            <a:r>
              <a:rPr kumimoji="1" lang="ja-JP" altLang="en-US" sz="1200" b="0" i="0" u="none" strike="noStrike" kern="1200" dirty="0">
                <a:solidFill>
                  <a:schemeClr val="tx1"/>
                </a:solidFill>
                <a:effectLst/>
                <a:latin typeface="+mn-lt"/>
                <a:ea typeface="+mn-ea"/>
                <a:cs typeface="+mn-cs"/>
              </a:rPr>
              <a:t>を回し続けて全体の最適を実現する。これが</a:t>
            </a:r>
            <a:r>
              <a:rPr kumimoji="1" lang="en-US" altLang="ja-JP" sz="1200" b="0" i="0" u="none" strike="noStrike" kern="1200" dirty="0">
                <a:solidFill>
                  <a:schemeClr val="tx1"/>
                </a:solidFill>
                <a:effectLst/>
                <a:latin typeface="+mn-lt"/>
                <a:ea typeface="+mn-ea"/>
                <a:cs typeface="+mn-cs"/>
              </a:rPr>
              <a:t>USMH</a:t>
            </a:r>
            <a:r>
              <a:rPr kumimoji="1" lang="ja-JP" altLang="en-US" sz="1200" b="0" i="0" u="none" strike="noStrike" kern="1200" dirty="0">
                <a:solidFill>
                  <a:schemeClr val="tx1"/>
                </a:solidFill>
                <a:effectLst/>
                <a:latin typeface="+mn-lt"/>
                <a:ea typeface="+mn-ea"/>
                <a:cs typeface="+mn-cs"/>
              </a:rPr>
              <a:t>の構想するスーパーの</a:t>
            </a:r>
            <a:r>
              <a:rPr kumimoji="1" lang="en-US" altLang="ja-JP" sz="1200" b="0" i="0" u="none" strike="noStrike" kern="1200" dirty="0">
                <a:solidFill>
                  <a:schemeClr val="tx1"/>
                </a:solidFill>
                <a:effectLst/>
                <a:latin typeface="+mn-lt"/>
                <a:ea typeface="+mn-ea"/>
                <a:cs typeface="+mn-cs"/>
              </a:rPr>
              <a:t>DX</a:t>
            </a:r>
            <a:r>
              <a:rPr kumimoji="1" lang="ja-JP" altLang="en-US" sz="1200" b="0" i="0" u="none" strike="noStrike" kern="1200" dirty="0">
                <a:solidFill>
                  <a:schemeClr val="tx1"/>
                </a:solidFill>
                <a:effectLst/>
                <a:latin typeface="+mn-lt"/>
                <a:ea typeface="+mn-ea"/>
                <a:cs typeface="+mn-cs"/>
              </a:rPr>
              <a:t>である。</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「お客様第一」の根幹はそのままにビジネスモデルを変革し、事業優位性を向上することで、再生化。</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これらの取り組みは同時に労働人口の減少といった問題や、それに伴う働き方改革にも大きな変化をもたらす。（セルフレジでのレジ人材減少、デジラル在庫管理、レコメンド機能でのポップやチラシの製造、</a:t>
            </a:r>
            <a:r>
              <a:rPr kumimoji="1" lang="en-US" altLang="ja-JP" sz="1200" b="0" i="0" u="none" strike="noStrike" kern="1200" dirty="0" err="1">
                <a:solidFill>
                  <a:schemeClr val="tx1"/>
                </a:solidFill>
                <a:effectLst/>
                <a:latin typeface="+mn-lt"/>
                <a:ea typeface="+mn-ea"/>
                <a:cs typeface="+mn-cs"/>
              </a:rPr>
              <a:t>etc</a:t>
            </a:r>
            <a:r>
              <a:rPr kumimoji="1" lang="ja-JP" altLang="en-US" sz="1200" b="0" i="0" u="none" strike="noStrike" kern="1200" dirty="0" err="1">
                <a:solidFill>
                  <a:schemeClr val="tx1"/>
                </a:solidFill>
                <a:effectLst/>
                <a:latin typeface="+mn-lt"/>
                <a:ea typeface="+mn-ea"/>
                <a:cs typeface="+mn-cs"/>
              </a:rPr>
              <a:t>、、、</a:t>
            </a:r>
            <a:r>
              <a:rPr kumimoji="1" lang="ja-JP" altLang="en-US" sz="1200" b="0" i="0" u="none" strike="noStrike" kern="1200" dirty="0">
                <a:solidFill>
                  <a:schemeClr val="tx1"/>
                </a:solidFill>
                <a:effectLst/>
                <a:latin typeface="+mn-lt"/>
                <a:ea typeface="+mn-ea"/>
                <a:cs typeface="+mn-cs"/>
              </a:rPr>
              <a:t>）</a:t>
            </a: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dirty="0">
                <a:solidFill>
                  <a:schemeClr val="tx1"/>
                </a:solidFill>
                <a:effectLst/>
                <a:latin typeface="+mn-lt"/>
                <a:ea typeface="+mn-ea"/>
                <a:cs typeface="+mn-cs"/>
              </a:rPr>
              <a:t>お客様と最も近い現場の従業員と企業の経営層とのやりとりはこれまで、資料化や電子メールで行われていたが、弊社では</a:t>
            </a:r>
            <a:r>
              <a:rPr kumimoji="1" lang="en-US" altLang="ja-JP" sz="1200" b="0" i="0" u="none" strike="noStrike" kern="1200" dirty="0">
                <a:solidFill>
                  <a:schemeClr val="tx1"/>
                </a:solidFill>
                <a:effectLst/>
                <a:latin typeface="+mn-lt"/>
                <a:ea typeface="+mn-ea"/>
                <a:cs typeface="+mn-cs"/>
              </a:rPr>
              <a:t>Microsoft Teams </a:t>
            </a:r>
            <a:r>
              <a:rPr kumimoji="1" lang="ja-JP" altLang="en-US" sz="1200" b="0" i="0" u="none" strike="noStrike" kern="1200" dirty="0">
                <a:solidFill>
                  <a:schemeClr val="tx1"/>
                </a:solidFill>
                <a:effectLst/>
                <a:latin typeface="+mn-lt"/>
                <a:ea typeface="+mn-ea"/>
                <a:cs typeface="+mn-cs"/>
              </a:rPr>
              <a:t>が活用し、より迅速に、より現場に近いものとコミュニケーションをとっている。</a:t>
            </a:r>
            <a:endParaRPr kumimoji="1" lang="en-US" altLang="ja-JP" sz="1200" b="0" i="0" u="none" strike="noStrike" kern="1200" dirty="0">
              <a:solidFill>
                <a:schemeClr val="tx1"/>
              </a:solidFill>
              <a:effectLst/>
              <a:latin typeface="+mn-lt"/>
              <a:ea typeface="+mn-ea"/>
              <a:cs typeface="+mn-cs"/>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25</a:t>
            </a:fld>
            <a:endParaRPr kumimoji="1" lang="ja-JP" altLang="en-US"/>
          </a:p>
        </p:txBody>
      </p:sp>
    </p:spTree>
    <p:extLst>
      <p:ext uri="{BB962C8B-B14F-4D97-AF65-F5344CB8AC3E}">
        <p14:creationId xmlns:p14="http://schemas.microsoft.com/office/powerpoint/2010/main" val="12153069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26</a:t>
            </a:fld>
            <a:endParaRPr kumimoji="1" lang="ja-JP" altLang="en-US"/>
          </a:p>
        </p:txBody>
      </p:sp>
    </p:spTree>
    <p:extLst>
      <p:ext uri="{BB962C8B-B14F-4D97-AF65-F5344CB8AC3E}">
        <p14:creationId xmlns:p14="http://schemas.microsoft.com/office/powerpoint/2010/main" val="9800177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「働き方改革」が行われる背景と課題、そして、目指すべき姿については、厚生労働省公式ホームページで次のように説明されています。</a:t>
            </a:r>
            <a:endParaRPr lang="en-US" altLang="ja-JP" dirty="0"/>
          </a:p>
          <a:p>
            <a:endParaRPr lang="en-US" altLang="ja-JP" dirty="0"/>
          </a:p>
          <a:p>
            <a:r>
              <a:rPr lang="ja-JP" altLang="en-US" sz="1200" dirty="0">
                <a:solidFill>
                  <a:schemeClr val="accent4">
                    <a:lumMod val="75000"/>
                  </a:schemeClr>
                </a:solidFill>
              </a:rPr>
              <a:t>　</a:t>
            </a:r>
            <a:r>
              <a:rPr lang="ja-JP" altLang="en-US" sz="1200" b="1" dirty="0">
                <a:solidFill>
                  <a:schemeClr val="accent4">
                    <a:lumMod val="75000"/>
                  </a:schemeClr>
                </a:solidFill>
              </a:rPr>
              <a:t>我が国は、「少子高齢化に伴う生産年齢人口の減少」「育児や介護との</a:t>
            </a:r>
            <a:endParaRPr lang="en-US" altLang="ja-JP" sz="1200" b="1" dirty="0">
              <a:solidFill>
                <a:schemeClr val="accent4">
                  <a:lumMod val="75000"/>
                </a:schemeClr>
              </a:solidFill>
            </a:endParaRPr>
          </a:p>
          <a:p>
            <a:r>
              <a:rPr lang="ja-JP" altLang="en-US" sz="1200" b="1" dirty="0">
                <a:solidFill>
                  <a:schemeClr val="accent4">
                    <a:lumMod val="75000"/>
                  </a:schemeClr>
                </a:solidFill>
              </a:rPr>
              <a:t>　両立など、働く方のニーズの多様化」などの状況に直面しています。</a:t>
            </a:r>
          </a:p>
          <a:p>
            <a:r>
              <a:rPr lang="ja-JP" altLang="en-US" sz="1200" b="1" dirty="0">
                <a:solidFill>
                  <a:schemeClr val="accent4">
                    <a:lumMod val="75000"/>
                  </a:schemeClr>
                </a:solidFill>
              </a:rPr>
              <a:t>　こうした中、投資やイノベーションによる生産性向上とともに、</a:t>
            </a:r>
            <a:endParaRPr lang="en-US" altLang="ja-JP" sz="1200" b="1" dirty="0">
              <a:solidFill>
                <a:schemeClr val="accent4">
                  <a:lumMod val="75000"/>
                </a:schemeClr>
              </a:solidFill>
            </a:endParaRPr>
          </a:p>
          <a:p>
            <a:r>
              <a:rPr lang="ja-JP" altLang="en-US" sz="1200" b="1" dirty="0">
                <a:solidFill>
                  <a:schemeClr val="accent4">
                    <a:lumMod val="75000"/>
                  </a:schemeClr>
                </a:solidFill>
              </a:rPr>
              <a:t>　就業機会の拡大や意欲・能力を存分に発揮できる環境を作ることが</a:t>
            </a:r>
            <a:endParaRPr lang="en-US" altLang="ja-JP" sz="1200" b="1" dirty="0">
              <a:solidFill>
                <a:schemeClr val="accent4">
                  <a:lumMod val="75000"/>
                </a:schemeClr>
              </a:solidFill>
            </a:endParaRPr>
          </a:p>
          <a:p>
            <a:r>
              <a:rPr lang="ja-JP" altLang="en-US" sz="1200" b="1" dirty="0">
                <a:solidFill>
                  <a:schemeClr val="accent4">
                    <a:lumMod val="75000"/>
                  </a:schemeClr>
                </a:solidFill>
              </a:rPr>
              <a:t>　重要な課題になっています。</a:t>
            </a:r>
          </a:p>
          <a:p>
            <a:endParaRPr lang="en-US" altLang="ja-JP" sz="1200" b="1" dirty="0">
              <a:solidFill>
                <a:schemeClr val="accent4">
                  <a:lumMod val="75000"/>
                </a:schemeClr>
              </a:solidFill>
            </a:endParaRPr>
          </a:p>
          <a:p>
            <a:r>
              <a:rPr lang="ja-JP" altLang="en-US" sz="1200" b="1" dirty="0">
                <a:solidFill>
                  <a:schemeClr val="accent4">
                    <a:lumMod val="75000"/>
                  </a:schemeClr>
                </a:solidFill>
              </a:rPr>
              <a:t>　「働き方改革」は、この課題の解決のため、働く方の置かれた個々の</a:t>
            </a:r>
            <a:endParaRPr lang="en-US" altLang="ja-JP" sz="1200" b="1" dirty="0">
              <a:solidFill>
                <a:schemeClr val="accent4">
                  <a:lumMod val="75000"/>
                </a:schemeClr>
              </a:solidFill>
            </a:endParaRPr>
          </a:p>
          <a:p>
            <a:r>
              <a:rPr lang="ja-JP" altLang="en-US" sz="1200" b="1" dirty="0">
                <a:solidFill>
                  <a:schemeClr val="accent4">
                    <a:lumMod val="75000"/>
                  </a:schemeClr>
                </a:solidFill>
              </a:rPr>
              <a:t>　事情に応じ、多様な働き方を選択できる社会を実現し、働く方一人ひとりが</a:t>
            </a:r>
            <a:endParaRPr lang="en-US" altLang="ja-JP" sz="1200" b="1" dirty="0">
              <a:solidFill>
                <a:schemeClr val="accent4">
                  <a:lumMod val="75000"/>
                </a:schemeClr>
              </a:solidFill>
            </a:endParaRPr>
          </a:p>
          <a:p>
            <a:r>
              <a:rPr lang="ja-JP" altLang="en-US" sz="1200" b="1" dirty="0">
                <a:solidFill>
                  <a:schemeClr val="accent4">
                    <a:lumMod val="75000"/>
                  </a:schemeClr>
                </a:solidFill>
              </a:rPr>
              <a:t>　より良い将来の展望を持てるようにすることを目指しています。</a:t>
            </a:r>
            <a:endParaRPr lang="en-US" altLang="ja-JP" sz="1200" b="1" dirty="0">
              <a:solidFill>
                <a:schemeClr val="accent4">
                  <a:lumMod val="75000"/>
                </a:schemeClr>
              </a:solidFill>
            </a:endParaRPr>
          </a:p>
          <a:p>
            <a:endParaRPr lang="ja-JP" altLang="en-US" sz="1200" b="1" dirty="0">
              <a:solidFill>
                <a:schemeClr val="accent4">
                  <a:lumMod val="75000"/>
                </a:schemeClr>
              </a:solidFill>
            </a:endParaRPr>
          </a:p>
          <a:p>
            <a:r>
              <a:rPr lang="ja-JP" altLang="en-US" sz="1100" dirty="0"/>
              <a:t>　</a:t>
            </a:r>
            <a:r>
              <a:rPr lang="en-US" altLang="ja-JP" sz="1100" dirty="0"/>
              <a:t>(</a:t>
            </a:r>
            <a:r>
              <a:rPr lang="en-US" altLang="ja-JP" sz="1100" dirty="0">
                <a:hlinkClick r:id="rId3"/>
              </a:rPr>
              <a:t>https://www.mhlw.go.jp/stf/seisakunitsuite/bunya/0000148322.html</a:t>
            </a:r>
            <a:r>
              <a:rPr lang="en-US" altLang="ja-JP" sz="1100" dirty="0"/>
              <a:t> </a:t>
            </a:r>
            <a:r>
              <a:rPr lang="ja-JP" altLang="en-US" sz="1100" dirty="0"/>
              <a:t>より引用</a:t>
            </a:r>
            <a:r>
              <a:rPr lang="en-US" altLang="ja-JP" sz="1100" dirty="0"/>
              <a:t>)</a:t>
            </a:r>
            <a:endParaRPr kumimoji="1" lang="ja-JP" altLang="en-US" dirty="0"/>
          </a:p>
          <a:p>
            <a:endParaRPr kumimoji="1" lang="en-US" altLang="ja-JP" dirty="0"/>
          </a:p>
          <a:p>
            <a:r>
              <a:rPr kumimoji="1" lang="ja-JP" altLang="en-US" dirty="0"/>
              <a:t>よって、個々のライフスタイルに合わせた多様な働き方を実現させていくため、</a:t>
            </a:r>
            <a:endParaRPr kumimoji="1" lang="en-US" altLang="ja-JP" dirty="0"/>
          </a:p>
          <a:p>
            <a:r>
              <a:rPr kumimoji="1" lang="ja-JP" altLang="en-US" dirty="0"/>
              <a:t>有給取得促進、高齢者雇用、在宅勤務制度、育児休暇取得促進、などが取り組み例として挙がっています。</a:t>
            </a:r>
            <a:endParaRPr kumimoji="1" lang="en-US" altLang="ja-JP"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4</a:t>
            </a:fld>
            <a:endParaRPr kumimoji="1" lang="ja-JP" altLang="en-US"/>
          </a:p>
        </p:txBody>
      </p:sp>
    </p:spTree>
    <p:extLst>
      <p:ext uri="{BB962C8B-B14F-4D97-AF65-F5344CB8AC3E}">
        <p14:creationId xmlns:p14="http://schemas.microsoft.com/office/powerpoint/2010/main" val="2173508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hlinkClick r:id="rId3"/>
              </a:rPr>
              <a:t>https://www.hrpro.co.jp/kenko-keiei/article/column49/</a:t>
            </a:r>
            <a:endParaRPr lang="en-US" altLang="ja-JP" dirty="0"/>
          </a:p>
          <a:p>
            <a:r>
              <a:rPr kumimoji="1" lang="ja-JP" altLang="en-US" dirty="0"/>
              <a:t>中小企業　働き方改革関連法の内容を追加</a:t>
            </a:r>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5</a:t>
            </a:fld>
            <a:endParaRPr kumimoji="1" lang="ja-JP" altLang="en-US"/>
          </a:p>
        </p:txBody>
      </p:sp>
    </p:spTree>
    <p:extLst>
      <p:ext uri="{BB962C8B-B14F-4D97-AF65-F5344CB8AC3E}">
        <p14:creationId xmlns:p14="http://schemas.microsoft.com/office/powerpoint/2010/main" val="608671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2019</a:t>
            </a:r>
            <a:r>
              <a:rPr kumimoji="1" lang="ja-JP" altLang="en-US" dirty="0"/>
              <a:t>年</a:t>
            </a:r>
            <a:r>
              <a:rPr kumimoji="1" lang="en-US" altLang="ja-JP" dirty="0"/>
              <a:t>4</a:t>
            </a:r>
            <a:r>
              <a:rPr kumimoji="1" lang="ja-JP" altLang="en-US" dirty="0"/>
              <a:t>月から施行されている「働き方改革関連法」により、企業は時間外労働の上限規制、年次有給休暇の</a:t>
            </a:r>
            <a:r>
              <a:rPr kumimoji="1" lang="en-US" altLang="ja-JP" dirty="0"/>
              <a:t>5</a:t>
            </a:r>
            <a:r>
              <a:rPr kumimoji="1" lang="ja-JP" altLang="en-US" dirty="0"/>
              <a:t>日取得義務化、同一労働同一賃金など順次対応を迫られています。</a:t>
            </a:r>
            <a:endParaRPr kumimoji="1" lang="en-US" altLang="ja-JP" dirty="0"/>
          </a:p>
          <a:p>
            <a:r>
              <a:rPr kumimoji="1" lang="ja-JP" altLang="en-US" dirty="0"/>
              <a:t>人手不足がますます深刻化するなか、中小企業が「働き方改革関連法」に対応していくには、様々の準備を計画的に進めていくことが必要です。一方、中小企業が「働き方改革」を推進していくことは働く方々意欲・能力を存分に発揮できる、魅力ある職場をつくることに繋がります。中小企業が人手不足を克服し、持続的に成長・発展していくためには、「働き方改革」の推進によって、労働生産性の向上と多様な人材の活躍を実現していくことが重要です。</a:t>
            </a:r>
            <a:endParaRPr kumimoji="1" lang="en-US" altLang="ja-JP" dirty="0"/>
          </a:p>
          <a:p>
            <a:endParaRPr kumimoji="1" lang="en-US" altLang="ja-JP" dirty="0"/>
          </a:p>
          <a:p>
            <a:r>
              <a:rPr lang="ja-JP" altLang="en-US" b="1" dirty="0"/>
              <a:t>時間外労働の上限規制</a:t>
            </a:r>
          </a:p>
          <a:p>
            <a:r>
              <a:rPr lang="ja-JP" altLang="en-US" dirty="0"/>
              <a:t>時間外労働の上限を原則月</a:t>
            </a:r>
            <a:r>
              <a:rPr lang="en-US" altLang="ja-JP" dirty="0"/>
              <a:t>45</a:t>
            </a:r>
            <a:r>
              <a:rPr lang="ja-JP" altLang="en-US" dirty="0"/>
              <a:t>時間、年</a:t>
            </a:r>
            <a:r>
              <a:rPr lang="en-US" altLang="ja-JP" dirty="0"/>
              <a:t>360</a:t>
            </a:r>
            <a:r>
              <a:rPr lang="ja-JP" altLang="en-US" dirty="0"/>
              <a:t>時間とし、特別条項は年</a:t>
            </a:r>
            <a:r>
              <a:rPr lang="en-US" altLang="ja-JP" dirty="0"/>
              <a:t>720</a:t>
            </a:r>
            <a:r>
              <a:rPr lang="ja-JP" altLang="en-US" dirty="0"/>
              <a:t>時間、単月</a:t>
            </a:r>
            <a:r>
              <a:rPr lang="en-US" altLang="ja-JP" dirty="0"/>
              <a:t>100</a:t>
            </a:r>
            <a:r>
              <a:rPr lang="ja-JP" altLang="en-US" dirty="0"/>
              <a:t>時間未満（休日労働含む）、複数月平均</a:t>
            </a:r>
            <a:r>
              <a:rPr lang="en-US" altLang="ja-JP" dirty="0"/>
              <a:t>80</a:t>
            </a:r>
            <a:r>
              <a:rPr lang="ja-JP" altLang="en-US" dirty="0"/>
              <a:t>時間（休日労働含む）を限度とします。</a:t>
            </a:r>
            <a:br>
              <a:rPr lang="ja-JP" altLang="en-US" dirty="0"/>
            </a:br>
            <a:r>
              <a:rPr lang="ja-JP" altLang="en-US" dirty="0"/>
              <a:t>限度を超えた場合はこれまでなかった罰則の対象となります。</a:t>
            </a:r>
            <a:br>
              <a:rPr lang="ja-JP" altLang="en-US" dirty="0"/>
            </a:br>
            <a:r>
              <a:rPr lang="ja-JP" altLang="en-US" dirty="0"/>
              <a:t>各事業所は施行後には、新たな</a:t>
            </a:r>
            <a:r>
              <a:rPr lang="en-US" altLang="ja-JP" dirty="0"/>
              <a:t>36</a:t>
            </a:r>
            <a:r>
              <a:rPr lang="ja-JP" altLang="en-US" dirty="0"/>
              <a:t>協定の締結が必要になります。</a:t>
            </a:r>
            <a:endParaRPr lang="en-US" altLang="ja-JP" dirty="0"/>
          </a:p>
          <a:p>
            <a:endParaRPr lang="ja-JP" altLang="en-US" dirty="0"/>
          </a:p>
          <a:p>
            <a:r>
              <a:rPr lang="ja-JP" altLang="en-US" b="1" dirty="0"/>
              <a:t>年次有給休暇の取得義務化</a:t>
            </a:r>
          </a:p>
          <a:p>
            <a:r>
              <a:rPr lang="ja-JP" altLang="en-US" dirty="0"/>
              <a:t>年</a:t>
            </a:r>
            <a:r>
              <a:rPr lang="en-US" altLang="ja-JP" dirty="0"/>
              <a:t>10</a:t>
            </a:r>
            <a:r>
              <a:rPr lang="ja-JP" altLang="en-US" dirty="0"/>
              <a:t>日以上の有給休暇が付与される労働者について、毎年、時季を指定して</a:t>
            </a:r>
            <a:r>
              <a:rPr lang="en-US" altLang="ja-JP" dirty="0"/>
              <a:t>5</a:t>
            </a:r>
            <a:r>
              <a:rPr lang="ja-JP" altLang="en-US" dirty="0"/>
              <a:t>日の取得が義務付けられます。</a:t>
            </a:r>
            <a:br>
              <a:rPr lang="ja-JP" altLang="en-US" dirty="0"/>
            </a:br>
            <a:r>
              <a:rPr lang="ja-JP" altLang="en-US" dirty="0"/>
              <a:t>また、年次有給休暇の管理簿の作成も必要となり、過去</a:t>
            </a:r>
            <a:r>
              <a:rPr lang="en-US" altLang="ja-JP" dirty="0"/>
              <a:t>3</a:t>
            </a:r>
            <a:r>
              <a:rPr lang="ja-JP" altLang="en-US" dirty="0"/>
              <a:t>年分の保管義務があります。</a:t>
            </a:r>
          </a:p>
          <a:p>
            <a:endParaRPr kumimoji="1" lang="en-US" altLang="ja-JP" dirty="0"/>
          </a:p>
          <a:p>
            <a:r>
              <a:rPr lang="ja-JP" altLang="en-US" b="1" dirty="0"/>
              <a:t>同一労働同一賃金</a:t>
            </a:r>
          </a:p>
          <a:p>
            <a:r>
              <a:rPr lang="ja-JP" altLang="en-US" dirty="0"/>
              <a:t>同一労働同一賃金の導入は、同一企業・団体におけるいわゆる正規雇用労働者（無期雇用フルタイム労働者）と非正規雇用労働者（有期雇用労働者、パートタイム労働者、派遣労働者）の間の不合理な待遇差の解消を目指すものです。</a:t>
            </a:r>
            <a:br>
              <a:rPr lang="ja-JP" altLang="en-US" dirty="0"/>
            </a:br>
            <a:r>
              <a:rPr lang="ja-JP" altLang="en-US" dirty="0"/>
              <a:t>同一企業内における正規と非正規の間不合理な待遇の差をなくし、どのような雇用形態を選択しても待遇に納得して働き続けられるようにすることで、多様で柔軟な働き方を選択できるようにすることを目的としています。</a:t>
            </a:r>
          </a:p>
          <a:p>
            <a:endParaRPr kumimoji="1" lang="en-US" altLang="ja-JP" dirty="0"/>
          </a:p>
          <a:p>
            <a:r>
              <a:rPr kumimoji="1" lang="ja-JP" altLang="en-US" b="1" dirty="0"/>
              <a:t>その他</a:t>
            </a:r>
            <a:endParaRPr kumimoji="1" lang="en-US" altLang="ja-JP" b="1" dirty="0"/>
          </a:p>
          <a:p>
            <a:r>
              <a:rPr kumimoji="1" lang="ja-JP" altLang="en-US" b="0" dirty="0"/>
              <a:t>・高度プロフェッショナル制度の創設</a:t>
            </a:r>
            <a:endParaRPr kumimoji="1" lang="en-US" altLang="ja-JP" b="0" dirty="0"/>
          </a:p>
          <a:p>
            <a:r>
              <a:rPr kumimoji="1" lang="ja-JP" altLang="en-US" b="0" dirty="0"/>
              <a:t>・勤務間インターバル制度　</a:t>
            </a:r>
            <a:r>
              <a:rPr kumimoji="1" lang="en-US" altLang="ja-JP" b="0" dirty="0" err="1"/>
              <a:t>etc</a:t>
            </a:r>
            <a:endParaRPr kumimoji="1" lang="en-US" altLang="ja-JP" b="0"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6</a:t>
            </a:fld>
            <a:endParaRPr kumimoji="1" lang="ja-JP" altLang="en-US"/>
          </a:p>
        </p:txBody>
      </p:sp>
    </p:spTree>
    <p:extLst>
      <p:ext uri="{BB962C8B-B14F-4D97-AF65-F5344CB8AC3E}">
        <p14:creationId xmlns:p14="http://schemas.microsoft.com/office/powerpoint/2010/main" val="24559924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7</a:t>
            </a:fld>
            <a:endParaRPr kumimoji="1" lang="ja-JP" altLang="en-US"/>
          </a:p>
        </p:txBody>
      </p:sp>
    </p:spTree>
    <p:extLst>
      <p:ext uri="{BB962C8B-B14F-4D97-AF65-F5344CB8AC3E}">
        <p14:creationId xmlns:p14="http://schemas.microsoft.com/office/powerpoint/2010/main" val="40794334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こちらは、総務省が発表している「令和元年版情報通信白書」より、「企業における働き方改革の取組状況」です。</a:t>
            </a:r>
            <a:endParaRPr kumimoji="1" lang="en-US" altLang="ja-JP" dirty="0"/>
          </a:p>
          <a:p>
            <a:r>
              <a:rPr kumimoji="1" lang="ja-JP" altLang="en-US" dirty="0"/>
              <a:t>一言で「働き方改革」といっても様々な施策があり、「休暇取得」や「労働時間の削減目標設定」などの取り入れやすく且つ結果が分かりやすい施策を</a:t>
            </a:r>
            <a:endParaRPr kumimoji="1" lang="en-US" altLang="ja-JP" dirty="0"/>
          </a:p>
          <a:p>
            <a:r>
              <a:rPr kumimoji="1" lang="ja-JP" altLang="en-US" dirty="0"/>
              <a:t>導入する企業が多くなっていますが、「業務フローの見直し」「業務の洗い出し、削減」といった業務内容そのものへのテコ入れ、</a:t>
            </a:r>
            <a:endParaRPr kumimoji="1" lang="en-US" altLang="ja-JP" dirty="0"/>
          </a:p>
          <a:p>
            <a:r>
              <a:rPr kumimoji="1" lang="ja-JP" altLang="en-US" dirty="0"/>
              <a:t>「オフィスや事務機器のレイアウト・活用方法の見直し」など環境面の施策、などに取り組む企業もあります。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8</a:t>
            </a:fld>
            <a:endParaRPr kumimoji="1" lang="ja-JP" altLang="en-US"/>
          </a:p>
        </p:txBody>
      </p:sp>
    </p:spTree>
    <p:extLst>
      <p:ext uri="{BB962C8B-B14F-4D97-AF65-F5344CB8AC3E}">
        <p14:creationId xmlns:p14="http://schemas.microsoft.com/office/powerpoint/2010/main" val="28495924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こちらも前ページと同じ「令和元年版情報通信白書」より、「働き方改革施策実施によるプラスの変化」です。</a:t>
            </a:r>
          </a:p>
          <a:p>
            <a:r>
              <a:rPr kumimoji="1" lang="ja-JP" altLang="en-US" dirty="0"/>
              <a:t>「労働時間の減少」「休暇が取得しやすくなった」など実際に取り組まれている施策に合わせた回答が多くなっていますが、</a:t>
            </a:r>
          </a:p>
          <a:p>
            <a:r>
              <a:rPr kumimoji="1" lang="ja-JP" altLang="en-US" dirty="0"/>
              <a:t>「気持ちに余裕が生まれた」「健康状態が良くなっている」といった心身状態の向上に繋がるような変化も現れています。</a:t>
            </a:r>
            <a:endParaRPr kumimoji="1" lang="en-US" altLang="ja-JP" dirty="0"/>
          </a:p>
          <a:p>
            <a:r>
              <a:rPr kumimoji="1" lang="ja-JP" altLang="en-US" dirty="0"/>
              <a:t>これらのプラスの変化は、仕事と家事、育児、介護等との両立を手助けすることにもなります。</a:t>
            </a:r>
            <a:endParaRPr kumimoji="1" lang="en-US" altLang="ja-JP" dirty="0"/>
          </a:p>
          <a:p>
            <a:endParaRPr kumimoji="1" lang="ja-JP" altLang="en-US" dirty="0"/>
          </a:p>
          <a:p>
            <a:endParaRPr kumimoji="1" lang="ja-JP" altLang="en-US" dirty="0"/>
          </a:p>
          <a:p>
            <a:endParaRPr kumimoji="1" lang="ja-JP" altLang="en-US" dirty="0"/>
          </a:p>
        </p:txBody>
      </p:sp>
      <p:sp>
        <p:nvSpPr>
          <p:cNvPr id="4" name="スライド番号プレースホルダー 3"/>
          <p:cNvSpPr>
            <a:spLocks noGrp="1"/>
          </p:cNvSpPr>
          <p:nvPr>
            <p:ph type="sldNum" sz="quarter" idx="10"/>
          </p:nvPr>
        </p:nvSpPr>
        <p:spPr/>
        <p:txBody>
          <a:bodyPr/>
          <a:lstStyle/>
          <a:p>
            <a:fld id="{5342B1BF-D000-4CA2-8341-22FFC902E93A}" type="slidenum">
              <a:rPr kumimoji="1" lang="ja-JP" altLang="en-US" smtClean="0"/>
              <a:t>9</a:t>
            </a:fld>
            <a:endParaRPr kumimoji="1" lang="ja-JP" altLang="en-US"/>
          </a:p>
        </p:txBody>
      </p:sp>
    </p:spTree>
    <p:extLst>
      <p:ext uri="{BB962C8B-B14F-4D97-AF65-F5344CB8AC3E}">
        <p14:creationId xmlns:p14="http://schemas.microsoft.com/office/powerpoint/2010/main" val="38227776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r>
              <a:rPr lang="en-US" altLang="ja-JP" b="0" i="0" dirty="0">
                <a:solidFill>
                  <a:srgbClr val="333333"/>
                </a:solidFill>
                <a:effectLst/>
                <a:latin typeface="Lucida Grande"/>
              </a:rPr>
              <a:t>ICT</a:t>
            </a:r>
            <a:r>
              <a:rPr lang="ja-JP" altLang="en-US" b="0" i="0" dirty="0">
                <a:solidFill>
                  <a:srgbClr val="333333"/>
                </a:solidFill>
                <a:effectLst/>
                <a:latin typeface="Lucida Grande"/>
              </a:rPr>
              <a:t>は「</a:t>
            </a:r>
            <a:r>
              <a:rPr lang="en-US" altLang="ja-JP" b="0" i="0" dirty="0">
                <a:solidFill>
                  <a:srgbClr val="333333"/>
                </a:solidFill>
                <a:effectLst/>
                <a:latin typeface="Lucida Grande"/>
              </a:rPr>
              <a:t>Information and Communication Technology</a:t>
            </a:r>
            <a:r>
              <a:rPr lang="ja-JP" altLang="en-US" b="0" i="0" dirty="0">
                <a:solidFill>
                  <a:srgbClr val="333333"/>
                </a:solidFill>
                <a:effectLst/>
                <a:latin typeface="Lucida Grande"/>
              </a:rPr>
              <a:t>（情報通信技術）」の略で、通信技術を活用したコミュニケーションを指します。情報処理だけではなく、インターネットのような通信技術を利用した産業やサービスなどの総称です。</a:t>
            </a:r>
          </a:p>
          <a:p>
            <a:pPr algn="l"/>
            <a:r>
              <a:rPr lang="en-US" altLang="ja-JP" b="0" i="0" dirty="0">
                <a:solidFill>
                  <a:srgbClr val="333333"/>
                </a:solidFill>
                <a:effectLst/>
                <a:latin typeface="Lucida Grande"/>
              </a:rPr>
              <a:t>ICT</a:t>
            </a:r>
            <a:r>
              <a:rPr lang="ja-JP" altLang="en-US" b="0" i="0" dirty="0">
                <a:solidFill>
                  <a:srgbClr val="333333"/>
                </a:solidFill>
                <a:effectLst/>
                <a:latin typeface="Lucida Grande"/>
              </a:rPr>
              <a:t>は、</a:t>
            </a:r>
            <a:r>
              <a:rPr lang="en-US" altLang="ja-JP" b="0" i="0" dirty="0">
                <a:solidFill>
                  <a:srgbClr val="333333"/>
                </a:solidFill>
                <a:effectLst/>
                <a:latin typeface="Lucida Grande"/>
              </a:rPr>
              <a:t>IT</a:t>
            </a:r>
            <a:r>
              <a:rPr lang="ja-JP" altLang="en-US" b="0" i="0" dirty="0">
                <a:solidFill>
                  <a:srgbClr val="333333"/>
                </a:solidFill>
                <a:effectLst/>
                <a:latin typeface="Lucida Grande"/>
              </a:rPr>
              <a:t>に「</a:t>
            </a:r>
            <a:r>
              <a:rPr lang="en-US" altLang="ja-JP" b="0" i="0" dirty="0">
                <a:solidFill>
                  <a:srgbClr val="333333"/>
                </a:solidFill>
                <a:effectLst/>
                <a:latin typeface="Lucida Grande"/>
              </a:rPr>
              <a:t>Communication</a:t>
            </a:r>
            <a:r>
              <a:rPr lang="ja-JP" altLang="en-US" b="0" i="0" dirty="0">
                <a:solidFill>
                  <a:srgbClr val="333333"/>
                </a:solidFill>
                <a:effectLst/>
                <a:latin typeface="Lucida Grande"/>
              </a:rPr>
              <a:t>（通信、伝達）」という言葉が入っており、</a:t>
            </a:r>
            <a:r>
              <a:rPr lang="en-US" altLang="ja-JP" b="0" i="0" dirty="0">
                <a:solidFill>
                  <a:srgbClr val="333333"/>
                </a:solidFill>
                <a:effectLst/>
                <a:latin typeface="Lucida Grande"/>
              </a:rPr>
              <a:t>IT</a:t>
            </a:r>
            <a:r>
              <a:rPr lang="ja-JP" altLang="en-US" b="0" i="0" dirty="0">
                <a:solidFill>
                  <a:srgbClr val="333333"/>
                </a:solidFill>
                <a:effectLst/>
                <a:latin typeface="Lucida Grande"/>
              </a:rPr>
              <a:t>よりも通信によるコミュニケーションの重要性を強調しています。単なる情報処理にとどまらず、ネットワーク通信を利用した情報や知識の共有を重要視しています。スマートフォンや</a:t>
            </a:r>
            <a:r>
              <a:rPr lang="en-US" altLang="ja-JP" b="0" i="0" dirty="0">
                <a:solidFill>
                  <a:srgbClr val="333333"/>
                </a:solidFill>
                <a:effectLst/>
                <a:latin typeface="Lucida Grande"/>
              </a:rPr>
              <a:t>IoT</a:t>
            </a:r>
            <a:r>
              <a:rPr lang="ja-JP" altLang="en-US" b="0" i="0" dirty="0">
                <a:solidFill>
                  <a:srgbClr val="333333"/>
                </a:solidFill>
                <a:effectLst/>
                <a:latin typeface="Lucida Grande"/>
              </a:rPr>
              <a:t>が普及し、さまざまなものがネットワークにつながって手軽に情報の伝達、共有が行える環境ならではの概念です。</a:t>
            </a:r>
          </a:p>
          <a:p>
            <a:endParaRPr kumimoji="1" lang="ja-JP" altLang="en-US" dirty="0"/>
          </a:p>
        </p:txBody>
      </p:sp>
      <p:sp>
        <p:nvSpPr>
          <p:cNvPr id="4" name="スライド番号プレースホルダー 3"/>
          <p:cNvSpPr>
            <a:spLocks noGrp="1"/>
          </p:cNvSpPr>
          <p:nvPr>
            <p:ph type="sldNum" sz="quarter" idx="5"/>
          </p:nvPr>
        </p:nvSpPr>
        <p:spPr/>
        <p:txBody>
          <a:bodyPr/>
          <a:lstStyle/>
          <a:p>
            <a:fld id="{5342B1BF-D000-4CA2-8341-22FFC902E93A}" type="slidenum">
              <a:rPr kumimoji="1" lang="ja-JP" altLang="en-US" smtClean="0"/>
              <a:t>10</a:t>
            </a:fld>
            <a:endParaRPr kumimoji="1" lang="ja-JP" altLang="en-US"/>
          </a:p>
        </p:txBody>
      </p:sp>
    </p:spTree>
    <p:extLst>
      <p:ext uri="{BB962C8B-B14F-4D97-AF65-F5344CB8AC3E}">
        <p14:creationId xmlns:p14="http://schemas.microsoft.com/office/powerpoint/2010/main" val="921276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表紙">
    <p:spTree>
      <p:nvGrpSpPr>
        <p:cNvPr id="1" name=""/>
        <p:cNvGrpSpPr/>
        <p:nvPr/>
      </p:nvGrpSpPr>
      <p:grpSpPr>
        <a:xfrm>
          <a:off x="0" y="0"/>
          <a:ext cx="0" cy="0"/>
          <a:chOff x="0" y="0"/>
          <a:chExt cx="0" cy="0"/>
        </a:xfrm>
      </p:grpSpPr>
      <p:pic>
        <p:nvPicPr>
          <p:cNvPr id="2" name="図 1"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4" name="図 3"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pic>
        <p:nvPicPr>
          <p:cNvPr id="5" name="図 4"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6" name="図 5"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sp>
        <p:nvSpPr>
          <p:cNvPr id="7" name="タイトル 1"/>
          <p:cNvSpPr>
            <a:spLocks noGrp="1"/>
          </p:cNvSpPr>
          <p:nvPr>
            <p:ph type="ctrTitle" hasCustomPrompt="1"/>
          </p:nvPr>
        </p:nvSpPr>
        <p:spPr>
          <a:xfrm>
            <a:off x="452499" y="3480348"/>
            <a:ext cx="8234932" cy="1539695"/>
          </a:xfrm>
          <a:prstGeom prst="rect">
            <a:avLst/>
          </a:prstGeom>
        </p:spPr>
        <p:txBody>
          <a:bodyPr/>
          <a:lstStyle>
            <a:lvl1pPr algn="l">
              <a:lnSpc>
                <a:spcPts val="3600"/>
              </a:lnSpc>
              <a:spcAft>
                <a:spcPts val="0"/>
              </a:spcAft>
              <a:defRPr sz="28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br>
              <a:rPr kumimoji="1" lang="en-US" altLang="ja-JP" dirty="0"/>
            </a:br>
            <a:r>
              <a:rPr kumimoji="1" lang="ja-JP" altLang="en-US" dirty="0"/>
              <a:t>のご提案</a:t>
            </a:r>
          </a:p>
        </p:txBody>
      </p:sp>
      <p:sp>
        <p:nvSpPr>
          <p:cNvPr id="8" name="サブタイトル 2"/>
          <p:cNvSpPr>
            <a:spLocks noGrp="1"/>
          </p:cNvSpPr>
          <p:nvPr>
            <p:ph type="subTitle" idx="1" hasCustomPrompt="1"/>
          </p:nvPr>
        </p:nvSpPr>
        <p:spPr>
          <a:xfrm>
            <a:off x="452498" y="2964515"/>
            <a:ext cx="8234933" cy="4046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200" b="1">
                <a:solidFill>
                  <a:srgbClr val="404040"/>
                </a:solidFill>
                <a:latin typeface="メイリオ"/>
                <a:ea typeface="メイリオ"/>
                <a:cs typeface="メイリオ"/>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ja-JP" altLang="en-US" dirty="0"/>
              <a:t>　御中</a:t>
            </a:r>
          </a:p>
          <a:p>
            <a:endParaRPr kumimoji="1" lang="ja-JP" altLang="en-US" dirty="0"/>
          </a:p>
        </p:txBody>
      </p:sp>
      <p:sp>
        <p:nvSpPr>
          <p:cNvPr id="9" name="テキスト プレースホルダー 3"/>
          <p:cNvSpPr>
            <a:spLocks noGrp="1"/>
          </p:cNvSpPr>
          <p:nvPr>
            <p:ph type="body" sz="quarter" idx="10" hasCustomPrompt="1"/>
          </p:nvPr>
        </p:nvSpPr>
        <p:spPr>
          <a:xfrm>
            <a:off x="45514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2000/00/00</a:t>
            </a:r>
            <a:endParaRPr kumimoji="1" lang="ja-JP" altLang="en-US" dirty="0"/>
          </a:p>
        </p:txBody>
      </p:sp>
      <p:sp>
        <p:nvSpPr>
          <p:cNvPr id="10" name="テキスト プレースホルダー 3"/>
          <p:cNvSpPr>
            <a:spLocks noGrp="1"/>
          </p:cNvSpPr>
          <p:nvPr>
            <p:ph type="body" sz="quarter" idx="11" hasCustomPrompt="1"/>
          </p:nvPr>
        </p:nvSpPr>
        <p:spPr>
          <a:xfrm>
            <a:off x="240452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Ver.0.0</a:t>
            </a:r>
            <a:endParaRPr kumimoji="1" lang="ja-JP" altLang="en-US" dirty="0"/>
          </a:p>
        </p:txBody>
      </p:sp>
      <p:pic>
        <p:nvPicPr>
          <p:cNvPr id="11" name="図 10" descr="c-4-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12" name="図 11" descr="logo2.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spTree>
    <p:extLst>
      <p:ext uri="{BB962C8B-B14F-4D97-AF65-F5344CB8AC3E}">
        <p14:creationId xmlns:p14="http://schemas.microsoft.com/office/powerpoint/2010/main" val="4046575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スライド②_2枠">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a:xfrm>
            <a:off x="341700" y="755919"/>
            <a:ext cx="4191000" cy="5540377"/>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800" b="1" i="0">
                <a:solidFill>
                  <a:schemeClr val="tx1">
                    <a:lumMod val="85000"/>
                    <a:lumOff val="15000"/>
                  </a:schemeClr>
                </a:solidFill>
                <a:latin typeface="メイリオ"/>
                <a:ea typeface="メイリオ"/>
                <a:cs typeface="メイリオ"/>
              </a:defRPr>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sp>
        <p:nvSpPr>
          <p:cNvPr id="4" name="コンテンツ プレースホルダー 3"/>
          <p:cNvSpPr>
            <a:spLocks noGrp="1"/>
          </p:cNvSpPr>
          <p:nvPr>
            <p:ph sz="half" idx="2"/>
          </p:nvPr>
        </p:nvSpPr>
        <p:spPr>
          <a:xfrm>
            <a:off x="4532701" y="755919"/>
            <a:ext cx="4237666" cy="5540377"/>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800" b="1" i="0">
                <a:solidFill>
                  <a:schemeClr val="tx1">
                    <a:lumMod val="85000"/>
                    <a:lumOff val="15000"/>
                  </a:schemeClr>
                </a:solidFill>
                <a:latin typeface="メイリオ"/>
                <a:ea typeface="メイリオ"/>
                <a:cs typeface="メイリオ"/>
              </a:defRPr>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sp>
        <p:nvSpPr>
          <p:cNvPr id="5"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3" name="テキスト ボックス 12"/>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1075380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スライド③_4枠">
    <p:spTree>
      <p:nvGrpSpPr>
        <p:cNvPr id="1" name=""/>
        <p:cNvGrpSpPr/>
        <p:nvPr/>
      </p:nvGrpSpPr>
      <p:grpSpPr>
        <a:xfrm>
          <a:off x="0" y="0"/>
          <a:ext cx="0" cy="0"/>
          <a:chOff x="0" y="0"/>
          <a:chExt cx="0" cy="0"/>
        </a:xfrm>
      </p:grpSpPr>
      <p:sp>
        <p:nvSpPr>
          <p:cNvPr id="5"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1" name="テキスト プレースホルダー 2"/>
          <p:cNvSpPr>
            <a:spLocks noGrp="1"/>
          </p:cNvSpPr>
          <p:nvPr>
            <p:ph type="body" idx="1"/>
          </p:nvPr>
        </p:nvSpPr>
        <p:spPr>
          <a:xfrm>
            <a:off x="340745" y="755966"/>
            <a:ext cx="4187825" cy="639762"/>
          </a:xfrm>
          <a:prstGeom prst="rect">
            <a:avLst/>
          </a:prstGeom>
        </p:spPr>
        <p:txBody>
          <a:bodyPr anchor="b"/>
          <a:lstStyle>
            <a:lvl1pPr marL="0" indent="0">
              <a:buNone/>
              <a:defRPr sz="2000" b="0" i="0">
                <a:solidFill>
                  <a:schemeClr val="tx1">
                    <a:lumMod val="75000"/>
                  </a:schemeClr>
                </a:solidFill>
                <a:latin typeface="メイリオ"/>
                <a:ea typeface="メイリオ"/>
                <a:cs typeface="メイリオ"/>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12" name="コンテンツ プレースホルダー 3"/>
          <p:cNvSpPr>
            <a:spLocks noGrp="1"/>
          </p:cNvSpPr>
          <p:nvPr>
            <p:ph sz="half" idx="2"/>
          </p:nvPr>
        </p:nvSpPr>
        <p:spPr>
          <a:xfrm>
            <a:off x="340745" y="1395727"/>
            <a:ext cx="4187825" cy="4900570"/>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600" b="1" i="0">
                <a:solidFill>
                  <a:schemeClr val="tx1">
                    <a:lumMod val="85000"/>
                    <a:lumOff val="15000"/>
                  </a:schemeClr>
                </a:solidFill>
                <a:latin typeface="メイリオ"/>
                <a:ea typeface="メイリオ"/>
                <a:cs typeface="メイリオ"/>
              </a:defRPr>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sp>
        <p:nvSpPr>
          <p:cNvPr id="13" name="テキスト プレースホルダー 4"/>
          <p:cNvSpPr>
            <a:spLocks noGrp="1"/>
          </p:cNvSpPr>
          <p:nvPr>
            <p:ph type="body" sz="quarter" idx="3"/>
          </p:nvPr>
        </p:nvSpPr>
        <p:spPr>
          <a:xfrm>
            <a:off x="4528570" y="755966"/>
            <a:ext cx="4241797" cy="639762"/>
          </a:xfrm>
          <a:prstGeom prst="rect">
            <a:avLst/>
          </a:prstGeom>
        </p:spPr>
        <p:txBody>
          <a:bodyPr anchor="b"/>
          <a:lstStyle>
            <a:lvl1pPr marL="0" indent="0">
              <a:buNone/>
              <a:defRPr sz="2000" b="0" i="0">
                <a:solidFill>
                  <a:schemeClr val="tx1">
                    <a:lumMod val="75000"/>
                  </a:schemeClr>
                </a:solidFill>
                <a:latin typeface="メイリオ"/>
                <a:ea typeface="メイリオ"/>
                <a:cs typeface="メイリオ"/>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14" name="コンテンツ プレースホルダー 5"/>
          <p:cNvSpPr>
            <a:spLocks noGrp="1"/>
          </p:cNvSpPr>
          <p:nvPr>
            <p:ph sz="quarter" idx="4"/>
          </p:nvPr>
        </p:nvSpPr>
        <p:spPr>
          <a:xfrm>
            <a:off x="4528570" y="1395727"/>
            <a:ext cx="4241797" cy="4900570"/>
          </a:xfrm>
          <a:prstGeom prst="rect">
            <a:avLst/>
          </a:prstGeom>
        </p:spPr>
        <p:txBody>
          <a:bodyPr/>
          <a:lstStyle>
            <a:lvl1pPr marL="0" indent="0">
              <a:buNone/>
              <a:defRPr sz="2000" b="0" i="0">
                <a:solidFill>
                  <a:schemeClr val="tx1">
                    <a:lumMod val="75000"/>
                  </a:schemeClr>
                </a:solidFill>
                <a:latin typeface="メイリオ"/>
                <a:ea typeface="メイリオ"/>
                <a:cs typeface="メイリオ"/>
              </a:defRPr>
            </a:lvl1pPr>
            <a:lvl2pPr marL="457200" indent="0">
              <a:buNone/>
              <a:defRPr sz="1800" b="0" i="0">
                <a:solidFill>
                  <a:schemeClr val="tx1">
                    <a:lumMod val="75000"/>
                  </a:schemeClr>
                </a:solidFill>
                <a:latin typeface="メイリオ"/>
                <a:ea typeface="メイリオ"/>
                <a:cs typeface="メイリオ"/>
              </a:defRPr>
            </a:lvl2pPr>
            <a:lvl3pPr marL="914400" indent="0">
              <a:buNone/>
              <a:defRPr sz="1600" b="0" i="0">
                <a:solidFill>
                  <a:schemeClr val="tx1">
                    <a:lumMod val="75000"/>
                  </a:schemeClr>
                </a:solidFill>
                <a:latin typeface="メイリオ"/>
                <a:ea typeface="メイリオ"/>
                <a:cs typeface="メイリオ"/>
              </a:defRPr>
            </a:lvl3pPr>
            <a:lvl4pPr marL="1371600" indent="0">
              <a:buNone/>
              <a:defRPr sz="1400" b="0" i="0">
                <a:solidFill>
                  <a:schemeClr val="tx1">
                    <a:lumMod val="75000"/>
                  </a:schemeClr>
                </a:solidFill>
                <a:latin typeface="メイリオ"/>
                <a:ea typeface="メイリオ"/>
                <a:cs typeface="メイリオ"/>
              </a:defRPr>
            </a:lvl4pPr>
            <a:lvl5pPr>
              <a:defRPr sz="1600" b="1" i="0">
                <a:solidFill>
                  <a:schemeClr val="tx1">
                    <a:lumMod val="85000"/>
                    <a:lumOff val="15000"/>
                  </a:schemeClr>
                </a:solidFill>
                <a:latin typeface="メイリオ"/>
                <a:ea typeface="メイリオ"/>
                <a:cs typeface="メイリオ"/>
              </a:defRPr>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p:txBody>
      </p:sp>
      <p:sp>
        <p:nvSpPr>
          <p:cNvPr id="17" name="テキスト ボックス 16"/>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25907112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サンクスページ">
    <p:spTree>
      <p:nvGrpSpPr>
        <p:cNvPr id="1" name=""/>
        <p:cNvGrpSpPr/>
        <p:nvPr/>
      </p:nvGrpSpPr>
      <p:grpSpPr>
        <a:xfrm>
          <a:off x="0" y="0"/>
          <a:ext cx="0" cy="0"/>
          <a:chOff x="0" y="0"/>
          <a:chExt cx="0" cy="0"/>
        </a:xfrm>
      </p:grpSpPr>
      <p:pic>
        <p:nvPicPr>
          <p:cNvPr id="9" name="図 8"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11" name="テキスト ボックス 10"/>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lumMod val="75000"/>
                    <a:lumOff val="25000"/>
                  </a:schemeClr>
                </a:solidFill>
                <a:latin typeface="メイリオ"/>
                <a:ea typeface="メイリオ"/>
                <a:cs typeface="メイリオ"/>
              </a:rPr>
              <a:t>‹#›</a:t>
            </a:fld>
            <a:endParaRPr kumimoji="1" lang="ja-JP" altLang="en-US" sz="1200" b="1" dirty="0">
              <a:solidFill>
                <a:schemeClr val="tx1">
                  <a:lumMod val="75000"/>
                  <a:lumOff val="25000"/>
                </a:schemeClr>
              </a:solidFill>
              <a:latin typeface="メイリオ"/>
              <a:ea typeface="メイリオ"/>
              <a:cs typeface="メイリオ"/>
            </a:endParaRPr>
          </a:p>
        </p:txBody>
      </p:sp>
      <p:pic>
        <p:nvPicPr>
          <p:cNvPr id="12" name="Picture 2" descr="C:\Users\yminamizono\Desktop\CustomerFirs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4742" y="2838018"/>
            <a:ext cx="3986566" cy="1695076"/>
          </a:xfrm>
          <a:prstGeom prst="rect">
            <a:avLst/>
          </a:prstGeom>
          <a:noFill/>
          <a:extLst>
            <a:ext uri="{909E8E84-426E-40DD-AFC4-6F175D3DCCD1}">
              <a14:hiddenFill xmlns:a14="http://schemas.microsoft.com/office/drawing/2010/main">
                <a:solidFill>
                  <a:srgbClr val="FFFFFF"/>
                </a:solidFill>
              </a14:hiddenFill>
            </a:ext>
          </a:extLst>
        </p:spPr>
      </p:pic>
      <p:pic>
        <p:nvPicPr>
          <p:cNvPr id="8" name="図 7"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15" name="テキスト ボックス 14"/>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lumMod val="75000"/>
                    <a:lumOff val="25000"/>
                  </a:schemeClr>
                </a:solidFill>
                <a:latin typeface="メイリオ"/>
                <a:ea typeface="メイリオ"/>
                <a:cs typeface="メイリオ"/>
              </a:rPr>
              <a:t>‹#›</a:t>
            </a:fld>
            <a:endParaRPr kumimoji="1" lang="ja-JP" altLang="en-US" sz="1200" b="1" dirty="0">
              <a:solidFill>
                <a:schemeClr val="tx1">
                  <a:lumMod val="75000"/>
                  <a:lumOff val="25000"/>
                </a:schemeClr>
              </a:solidFill>
              <a:latin typeface="メイリオ"/>
              <a:ea typeface="メイリオ"/>
              <a:cs typeface="メイリオ"/>
            </a:endParaRPr>
          </a:p>
        </p:txBody>
      </p:sp>
      <p:pic>
        <p:nvPicPr>
          <p:cNvPr id="3"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7437" y="2737115"/>
            <a:ext cx="4429125" cy="1724025"/>
          </a:xfrm>
          <a:prstGeom prst="rect">
            <a:avLst/>
          </a:prstGeom>
        </p:spPr>
      </p:pic>
      <p:pic>
        <p:nvPicPr>
          <p:cNvPr id="16" name="図 15"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19" name="テキスト ボックス 18"/>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lumMod val="75000"/>
                    <a:lumOff val="25000"/>
                  </a:schemeClr>
                </a:solidFill>
                <a:latin typeface="メイリオ"/>
                <a:ea typeface="メイリオ"/>
                <a:cs typeface="メイリオ"/>
              </a:rPr>
              <a:t>‹#›</a:t>
            </a:fld>
            <a:endParaRPr kumimoji="1" lang="ja-JP" altLang="en-US" sz="1200" b="1" dirty="0">
              <a:solidFill>
                <a:schemeClr val="tx1">
                  <a:lumMod val="75000"/>
                  <a:lumOff val="25000"/>
                </a:schemeClr>
              </a:solidFill>
              <a:latin typeface="メイリオ"/>
              <a:ea typeface="メイリオ"/>
              <a:cs typeface="メイリオ"/>
            </a:endParaRPr>
          </a:p>
        </p:txBody>
      </p:sp>
      <p:pic>
        <p:nvPicPr>
          <p:cNvPr id="2" name="図 1"/>
          <p:cNvPicPr>
            <a:picLocks noChangeAspect="1"/>
          </p:cNvPicPr>
          <p:nvPr userDrawn="1"/>
        </p:nvPicPr>
        <p:blipFill>
          <a:blip r:embed="rId5"/>
          <a:stretch>
            <a:fillRect/>
          </a:stretch>
        </p:blipFill>
        <p:spPr>
          <a:xfrm>
            <a:off x="2700244" y="2119264"/>
            <a:ext cx="3743512" cy="2985232"/>
          </a:xfrm>
          <a:prstGeom prst="rect">
            <a:avLst/>
          </a:prstGeom>
        </p:spPr>
      </p:pic>
    </p:spTree>
    <p:extLst>
      <p:ext uri="{BB962C8B-B14F-4D97-AF65-F5344CB8AC3E}">
        <p14:creationId xmlns:p14="http://schemas.microsoft.com/office/powerpoint/2010/main" val="3126994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スライド①_ベース">
    <p:spTree>
      <p:nvGrpSpPr>
        <p:cNvPr id="1" name=""/>
        <p:cNvGrpSpPr/>
        <p:nvPr/>
      </p:nvGrpSpPr>
      <p:grpSpPr>
        <a:xfrm>
          <a:off x="0" y="0"/>
          <a:ext cx="0" cy="0"/>
          <a:chOff x="0" y="0"/>
          <a:chExt cx="0" cy="0"/>
        </a:xfrm>
      </p:grpSpPr>
      <p:pic>
        <p:nvPicPr>
          <p:cNvPr id="2" name="図 1"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34" y="17274"/>
            <a:ext cx="9144000" cy="6852242"/>
          </a:xfrm>
          <a:prstGeom prst="rect">
            <a:avLst/>
          </a:prstGeom>
        </p:spPr>
      </p:pic>
      <p:sp>
        <p:nvSpPr>
          <p:cNvPr id="24" name="テキスト ボックス 2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6" name="図 5"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95" y="17274"/>
            <a:ext cx="9144000" cy="6852242"/>
          </a:xfrm>
          <a:prstGeom prst="rect">
            <a:avLst/>
          </a:prstGeom>
        </p:spPr>
      </p:pic>
      <p:sp>
        <p:nvSpPr>
          <p:cNvPr id="9" name="テキスト ボックス 8"/>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0" name="コンテンツ プレースホルダー 2"/>
          <p:cNvSpPr>
            <a:spLocks noGrp="1"/>
          </p:cNvSpPr>
          <p:nvPr>
            <p:ph idx="1"/>
          </p:nvPr>
        </p:nvSpPr>
        <p:spPr>
          <a:xfrm>
            <a:off x="340745" y="756193"/>
            <a:ext cx="8429622" cy="5531438"/>
          </a:xfrm>
          <a:prstGeom prst="rect">
            <a:avLst/>
          </a:prstGeom>
        </p:spPr>
        <p:txBody>
          <a:bodyPr/>
          <a:lstStyle>
            <a:lvl1pPr marL="0" indent="0">
              <a:buClr>
                <a:schemeClr val="accent3">
                  <a:lumMod val="50000"/>
                </a:schemeClr>
              </a:buClr>
              <a:buFont typeface="Wingdings" panose="05000000000000000000" pitchFamily="2" charset="2"/>
              <a:buNone/>
              <a:defRPr sz="2000" b="0" i="0">
                <a:solidFill>
                  <a:srgbClr val="404040"/>
                </a:solidFill>
                <a:latin typeface="メイリオ"/>
                <a:ea typeface="メイリオ"/>
                <a:cs typeface="メイリオ"/>
              </a:defRPr>
            </a:lvl1pPr>
            <a:lvl2pPr marL="742950" indent="-285750">
              <a:buClr>
                <a:schemeClr val="accent3">
                  <a:lumMod val="50000"/>
                </a:schemeClr>
              </a:buClr>
              <a:buFont typeface="Wingdings" panose="05000000000000000000" pitchFamily="2" charset="2"/>
              <a:buChar char="u"/>
              <a:defRPr sz="1800" b="0" i="0">
                <a:solidFill>
                  <a:schemeClr val="tx1">
                    <a:lumMod val="85000"/>
                    <a:lumOff val="15000"/>
                  </a:schemeClr>
                </a:solidFill>
                <a:latin typeface="メイリオ"/>
                <a:ea typeface="メイリオ"/>
                <a:cs typeface="メイリオ"/>
              </a:defRPr>
            </a:lvl2pPr>
            <a:lvl3pPr marL="1200150" indent="-285750">
              <a:buClr>
                <a:schemeClr val="accent3">
                  <a:lumMod val="50000"/>
                </a:schemeClr>
              </a:buClr>
              <a:buFont typeface="Wingdings" panose="05000000000000000000" pitchFamily="2" charset="2"/>
              <a:buChar char="u"/>
              <a:defRPr sz="1600" b="0" i="0">
                <a:solidFill>
                  <a:srgbClr val="404040"/>
                </a:solidFill>
                <a:latin typeface="メイリオ"/>
                <a:ea typeface="メイリオ"/>
                <a:cs typeface="メイリオ"/>
              </a:defRPr>
            </a:lvl3pPr>
            <a:lvl4pPr marL="1657350" indent="-285750">
              <a:buClr>
                <a:schemeClr val="accent3">
                  <a:lumMod val="50000"/>
                </a:schemeClr>
              </a:buClr>
              <a:buFont typeface="Wingdings" panose="05000000000000000000" pitchFamily="2" charset="2"/>
              <a:buChar char="u"/>
              <a:defRPr sz="1400" b="0" i="0">
                <a:solidFill>
                  <a:srgbClr val="404040"/>
                </a:solidFill>
                <a:latin typeface="メイリオ"/>
                <a:ea typeface="メイリオ"/>
                <a:cs typeface="メイリオ"/>
              </a:defRPr>
            </a:lvl4pPr>
            <a:lvl5pPr marL="1828800" indent="0">
              <a:buNone/>
              <a:defRPr sz="1800" b="0" i="0">
                <a:solidFill>
                  <a:srgbClr val="404040"/>
                </a:solidFill>
                <a:latin typeface="メイリオ"/>
                <a:ea typeface="メイリオ"/>
                <a:cs typeface="メイリオ"/>
              </a:defRPr>
            </a:lvl5pPr>
          </a:lstStyle>
          <a:p>
            <a:pPr lvl="0"/>
            <a:r>
              <a:rPr kumimoji="1" lang="ja-JP" altLang="en-US"/>
              <a:t>マスター テキストの書式設定</a:t>
            </a:r>
          </a:p>
        </p:txBody>
      </p:sp>
      <p:sp>
        <p:nvSpPr>
          <p:cNvPr id="11"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pic>
        <p:nvPicPr>
          <p:cNvPr id="12" name="図 11"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834" y="5758"/>
            <a:ext cx="9144000" cy="6852242"/>
          </a:xfrm>
          <a:prstGeom prst="rect">
            <a:avLst/>
          </a:prstGeom>
        </p:spPr>
      </p:pic>
      <p:sp>
        <p:nvSpPr>
          <p:cNvPr id="15" name="テキスト ボックス 14"/>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13086463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中表紙">
    <p:spTree>
      <p:nvGrpSpPr>
        <p:cNvPr id="1" name=""/>
        <p:cNvGrpSpPr/>
        <p:nvPr/>
      </p:nvGrpSpPr>
      <p:grpSpPr>
        <a:xfrm>
          <a:off x="0" y="0"/>
          <a:ext cx="0" cy="0"/>
          <a:chOff x="0" y="0"/>
          <a:chExt cx="0" cy="0"/>
        </a:xfrm>
      </p:grpSpPr>
      <p:sp>
        <p:nvSpPr>
          <p:cNvPr id="7" name="正方形/長方形 6"/>
          <p:cNvSpPr/>
          <p:nvPr/>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5" name="図 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1" name="正方形/長方形 10"/>
          <p:cNvSpPr/>
          <p:nvPr/>
        </p:nvSpPr>
        <p:spPr>
          <a:xfrm>
            <a:off x="0" y="6417359"/>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15" name="図 1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6" name="タイトル 1"/>
          <p:cNvSpPr>
            <a:spLocks noGrp="1"/>
          </p:cNvSpPr>
          <p:nvPr>
            <p:ph type="ctrTitle" hasCustomPrompt="1"/>
          </p:nvPr>
        </p:nvSpPr>
        <p:spPr>
          <a:xfrm>
            <a:off x="877126" y="1015934"/>
            <a:ext cx="7598238" cy="1219657"/>
          </a:xfrm>
          <a:prstGeom prst="rect">
            <a:avLst/>
          </a:prstGeom>
        </p:spPr>
        <p:txBody>
          <a:bodyPr/>
          <a:lstStyle>
            <a:lvl1pPr algn="l">
              <a:lnSpc>
                <a:spcPts val="3600"/>
              </a:lnSpc>
              <a:defRPr sz="24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endParaRPr kumimoji="1" lang="ja-JP" altLang="en-US" dirty="0"/>
          </a:p>
        </p:txBody>
      </p:sp>
      <p:sp>
        <p:nvSpPr>
          <p:cNvPr id="17" name="テキスト プレースホルダー 2"/>
          <p:cNvSpPr>
            <a:spLocks noGrp="1"/>
          </p:cNvSpPr>
          <p:nvPr>
            <p:ph type="body" sz="quarter" idx="11" hasCustomPrompt="1"/>
          </p:nvPr>
        </p:nvSpPr>
        <p:spPr>
          <a:xfrm>
            <a:off x="376343" y="1014112"/>
            <a:ext cx="616707" cy="627062"/>
          </a:xfrm>
          <a:prstGeom prst="rect">
            <a:avLst/>
          </a:prstGeom>
        </p:spPr>
        <p:txBody>
          <a:bodyPr/>
          <a:lstStyle>
            <a:lvl1pPr marL="0" indent="0">
              <a:buNone/>
              <a:defRPr sz="3600" b="1">
                <a:solidFill>
                  <a:srgbClr val="25336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en-US" altLang="ja-JP" dirty="0"/>
              <a:t>0</a:t>
            </a:r>
            <a:endParaRPr kumimoji="1" lang="ja-JP" altLang="en-US" dirty="0"/>
          </a:p>
        </p:txBody>
      </p:sp>
      <p:sp>
        <p:nvSpPr>
          <p:cNvPr id="18" name="正方形/長方形 17"/>
          <p:cNvSpPr/>
          <p:nvPr userDrawn="1"/>
        </p:nvSpPr>
        <p:spPr>
          <a:xfrm>
            <a:off x="0" y="640437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22" name="図 21" descr="c-4-3.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Tree>
    <p:extLst>
      <p:ext uri="{BB962C8B-B14F-4D97-AF65-F5344CB8AC3E}">
        <p14:creationId xmlns:p14="http://schemas.microsoft.com/office/powerpoint/2010/main" val="2749181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表紙_Internal use only">
    <p:spTree>
      <p:nvGrpSpPr>
        <p:cNvPr id="1" name=""/>
        <p:cNvGrpSpPr/>
        <p:nvPr/>
      </p:nvGrpSpPr>
      <p:grpSpPr>
        <a:xfrm>
          <a:off x="0" y="0"/>
          <a:ext cx="0" cy="0"/>
          <a:chOff x="0" y="0"/>
          <a:chExt cx="0" cy="0"/>
        </a:xfrm>
      </p:grpSpPr>
      <p:pic>
        <p:nvPicPr>
          <p:cNvPr id="2" name="図 1"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4" name="図 3"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pic>
        <p:nvPicPr>
          <p:cNvPr id="5" name="図 4"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6" name="図 5" descr="logo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sp>
        <p:nvSpPr>
          <p:cNvPr id="7" name="タイトル 1"/>
          <p:cNvSpPr>
            <a:spLocks noGrp="1"/>
          </p:cNvSpPr>
          <p:nvPr>
            <p:ph type="ctrTitle" hasCustomPrompt="1"/>
          </p:nvPr>
        </p:nvSpPr>
        <p:spPr>
          <a:xfrm>
            <a:off x="452499" y="3480348"/>
            <a:ext cx="8234932" cy="1539695"/>
          </a:xfrm>
          <a:prstGeom prst="rect">
            <a:avLst/>
          </a:prstGeom>
        </p:spPr>
        <p:txBody>
          <a:bodyPr/>
          <a:lstStyle>
            <a:lvl1pPr algn="l">
              <a:lnSpc>
                <a:spcPts val="3600"/>
              </a:lnSpc>
              <a:spcAft>
                <a:spcPts val="0"/>
              </a:spcAft>
              <a:defRPr sz="28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br>
              <a:rPr kumimoji="1" lang="en-US" altLang="ja-JP" dirty="0"/>
            </a:br>
            <a:r>
              <a:rPr kumimoji="1" lang="ja-JP" altLang="en-US" dirty="0"/>
              <a:t>のご提案</a:t>
            </a:r>
          </a:p>
        </p:txBody>
      </p:sp>
      <p:sp>
        <p:nvSpPr>
          <p:cNvPr id="8" name="サブタイトル 2"/>
          <p:cNvSpPr>
            <a:spLocks noGrp="1"/>
          </p:cNvSpPr>
          <p:nvPr>
            <p:ph type="subTitle" idx="1" hasCustomPrompt="1"/>
          </p:nvPr>
        </p:nvSpPr>
        <p:spPr>
          <a:xfrm>
            <a:off x="452498" y="2964515"/>
            <a:ext cx="8234933" cy="4046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200" b="1">
                <a:solidFill>
                  <a:srgbClr val="404040"/>
                </a:solidFill>
                <a:latin typeface="メイリオ"/>
                <a:ea typeface="メイリオ"/>
                <a:cs typeface="メイリオ"/>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ja-JP" altLang="en-US" dirty="0"/>
              <a:t>　御中</a:t>
            </a:r>
          </a:p>
          <a:p>
            <a:endParaRPr kumimoji="1" lang="ja-JP" altLang="en-US" dirty="0"/>
          </a:p>
        </p:txBody>
      </p:sp>
      <p:sp>
        <p:nvSpPr>
          <p:cNvPr id="9" name="テキスト プレースホルダー 3"/>
          <p:cNvSpPr>
            <a:spLocks noGrp="1"/>
          </p:cNvSpPr>
          <p:nvPr>
            <p:ph type="body" sz="quarter" idx="10" hasCustomPrompt="1"/>
          </p:nvPr>
        </p:nvSpPr>
        <p:spPr>
          <a:xfrm>
            <a:off x="45514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2000/00/00</a:t>
            </a:r>
            <a:endParaRPr kumimoji="1" lang="ja-JP" altLang="en-US" dirty="0"/>
          </a:p>
        </p:txBody>
      </p:sp>
      <p:sp>
        <p:nvSpPr>
          <p:cNvPr id="10" name="テキスト プレースホルダー 3"/>
          <p:cNvSpPr>
            <a:spLocks noGrp="1"/>
          </p:cNvSpPr>
          <p:nvPr>
            <p:ph type="body" sz="quarter" idx="11" hasCustomPrompt="1"/>
          </p:nvPr>
        </p:nvSpPr>
        <p:spPr>
          <a:xfrm>
            <a:off x="240452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Ver.0.0</a:t>
            </a:r>
            <a:endParaRPr kumimoji="1" lang="ja-JP" altLang="en-US" dirty="0"/>
          </a:p>
        </p:txBody>
      </p:sp>
      <p:pic>
        <p:nvPicPr>
          <p:cNvPr id="11" name="図 10" descr="c-4-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36" y="5758"/>
            <a:ext cx="9144000" cy="6852242"/>
          </a:xfrm>
          <a:prstGeom prst="rect">
            <a:avLst/>
          </a:prstGeom>
        </p:spPr>
      </p:pic>
      <p:pic>
        <p:nvPicPr>
          <p:cNvPr id="12" name="図 11" descr="logo2.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260899" y="6339481"/>
            <a:ext cx="3651578" cy="505250"/>
          </a:xfrm>
          <a:prstGeom prst="rect">
            <a:avLst/>
          </a:prstGeom>
        </p:spPr>
      </p:pic>
      <p:sp>
        <p:nvSpPr>
          <p:cNvPr id="3" name="テキスト ボックス 2"/>
          <p:cNvSpPr txBox="1"/>
          <p:nvPr userDrawn="1"/>
        </p:nvSpPr>
        <p:spPr>
          <a:xfrm>
            <a:off x="6883400" y="319147"/>
            <a:ext cx="1885144" cy="276999"/>
          </a:xfrm>
          <a:prstGeom prst="rect">
            <a:avLst/>
          </a:prstGeom>
          <a:solidFill>
            <a:srgbClr val="00B0F0"/>
          </a:solidFill>
        </p:spPr>
        <p:txBody>
          <a:bodyPr wrap="square" rtlCol="0">
            <a:spAutoFit/>
          </a:bodyPr>
          <a:lstStyle/>
          <a:p>
            <a:pPr algn="ctr"/>
            <a:r>
              <a:rPr kumimoji="1" lang="en-US" altLang="ja-JP" sz="1200" i="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Internal use only</a:t>
            </a:r>
            <a:endParaRPr kumimoji="1" lang="ja-JP" altLang="en-US" sz="1200" i="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783730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スライド①_ベース_Internal use only">
    <p:spTree>
      <p:nvGrpSpPr>
        <p:cNvPr id="1" name=""/>
        <p:cNvGrpSpPr/>
        <p:nvPr/>
      </p:nvGrpSpPr>
      <p:grpSpPr>
        <a:xfrm>
          <a:off x="0" y="0"/>
          <a:ext cx="0" cy="0"/>
          <a:chOff x="0" y="0"/>
          <a:chExt cx="0" cy="0"/>
        </a:xfrm>
      </p:grpSpPr>
      <p:pic>
        <p:nvPicPr>
          <p:cNvPr id="2" name="図 1"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24" name="テキスト ボックス 2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6" name="図 5"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567"/>
            <a:ext cx="9144000" cy="6852242"/>
          </a:xfrm>
          <a:prstGeom prst="rect">
            <a:avLst/>
          </a:prstGeom>
        </p:spPr>
      </p:pic>
      <p:sp>
        <p:nvSpPr>
          <p:cNvPr id="9" name="テキスト ボックス 8"/>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0" name="コンテンツ プレースホルダー 2"/>
          <p:cNvSpPr>
            <a:spLocks noGrp="1"/>
          </p:cNvSpPr>
          <p:nvPr>
            <p:ph idx="1"/>
          </p:nvPr>
        </p:nvSpPr>
        <p:spPr>
          <a:xfrm>
            <a:off x="340745" y="756193"/>
            <a:ext cx="8429622" cy="5531438"/>
          </a:xfrm>
          <a:prstGeom prst="rect">
            <a:avLst/>
          </a:prstGeom>
        </p:spPr>
        <p:txBody>
          <a:bodyPr/>
          <a:lstStyle>
            <a:lvl1pPr marL="0" indent="0">
              <a:buClr>
                <a:schemeClr val="accent3">
                  <a:lumMod val="50000"/>
                </a:schemeClr>
              </a:buClr>
              <a:buFont typeface="Wingdings" panose="05000000000000000000" pitchFamily="2" charset="2"/>
              <a:buNone/>
              <a:defRPr sz="2000" b="0" i="0">
                <a:solidFill>
                  <a:srgbClr val="404040"/>
                </a:solidFill>
                <a:latin typeface="メイリオ"/>
                <a:ea typeface="メイリオ"/>
                <a:cs typeface="メイリオ"/>
              </a:defRPr>
            </a:lvl1pPr>
            <a:lvl2pPr marL="742950" indent="-285750">
              <a:buClr>
                <a:schemeClr val="accent3">
                  <a:lumMod val="50000"/>
                </a:schemeClr>
              </a:buClr>
              <a:buFont typeface="Wingdings" panose="05000000000000000000" pitchFamily="2" charset="2"/>
              <a:buChar char="u"/>
              <a:defRPr sz="1800" b="0" i="0">
                <a:solidFill>
                  <a:schemeClr val="tx1">
                    <a:lumMod val="85000"/>
                    <a:lumOff val="15000"/>
                  </a:schemeClr>
                </a:solidFill>
                <a:latin typeface="メイリオ"/>
                <a:ea typeface="メイリオ"/>
                <a:cs typeface="メイリオ"/>
              </a:defRPr>
            </a:lvl2pPr>
            <a:lvl3pPr marL="1200150" indent="-285750">
              <a:buClr>
                <a:schemeClr val="accent3">
                  <a:lumMod val="50000"/>
                </a:schemeClr>
              </a:buClr>
              <a:buFont typeface="Wingdings" panose="05000000000000000000" pitchFamily="2" charset="2"/>
              <a:buChar char="u"/>
              <a:defRPr sz="1600" b="0" i="0">
                <a:solidFill>
                  <a:srgbClr val="404040"/>
                </a:solidFill>
                <a:latin typeface="メイリオ"/>
                <a:ea typeface="メイリオ"/>
                <a:cs typeface="メイリオ"/>
              </a:defRPr>
            </a:lvl3pPr>
            <a:lvl4pPr marL="1657350" indent="-285750">
              <a:buClr>
                <a:schemeClr val="accent3">
                  <a:lumMod val="50000"/>
                </a:schemeClr>
              </a:buClr>
              <a:buFont typeface="Wingdings" panose="05000000000000000000" pitchFamily="2" charset="2"/>
              <a:buChar char="u"/>
              <a:defRPr sz="1400" b="0" i="0">
                <a:solidFill>
                  <a:srgbClr val="404040"/>
                </a:solidFill>
                <a:latin typeface="メイリオ"/>
                <a:ea typeface="メイリオ"/>
                <a:cs typeface="メイリオ"/>
              </a:defRPr>
            </a:lvl4pPr>
            <a:lvl5pPr marL="1828800" indent="0">
              <a:buNone/>
              <a:defRPr sz="1800" b="0" i="0">
                <a:solidFill>
                  <a:srgbClr val="404040"/>
                </a:solidFill>
                <a:latin typeface="メイリオ"/>
                <a:ea typeface="メイリオ"/>
                <a:cs typeface="メイリオ"/>
              </a:defRPr>
            </a:lvl5pPr>
          </a:lstStyle>
          <a:p>
            <a:pPr lvl="0"/>
            <a:r>
              <a:rPr kumimoji="1" lang="ja-JP" altLang="en-US"/>
              <a:t>マスター テキストの書式設定</a:t>
            </a:r>
          </a:p>
        </p:txBody>
      </p:sp>
      <p:sp>
        <p:nvSpPr>
          <p:cNvPr id="11"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pic>
        <p:nvPicPr>
          <p:cNvPr id="12" name="図 11"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9135"/>
            <a:ext cx="9144000" cy="6852242"/>
          </a:xfrm>
          <a:prstGeom prst="rect">
            <a:avLst/>
          </a:prstGeom>
        </p:spPr>
      </p:pic>
      <p:sp>
        <p:nvSpPr>
          <p:cNvPr id="15" name="テキスト ボックス 14"/>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6" name="テキスト ボックス 15"/>
          <p:cNvSpPr txBox="1"/>
          <p:nvPr userDrawn="1"/>
        </p:nvSpPr>
        <p:spPr>
          <a:xfrm>
            <a:off x="6000382" y="6470113"/>
            <a:ext cx="2348189" cy="246221"/>
          </a:xfrm>
          <a:prstGeom prst="rect">
            <a:avLst/>
          </a:prstGeom>
          <a:solidFill>
            <a:srgbClr val="C9F1FF"/>
          </a:solidFill>
        </p:spPr>
        <p:txBody>
          <a:bodyPr wrap="square" rtlCol="0">
            <a:spAutoFit/>
          </a:bodyPr>
          <a:lstStyle/>
          <a:p>
            <a:pPr algn="ctr"/>
            <a:r>
              <a:rPr kumimoji="1" lang="en-US" altLang="ja-JP" sz="1000" i="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Internal use only</a:t>
            </a:r>
            <a:endParaRPr kumimoji="1" lang="ja-JP" altLang="en-US" sz="1000" i="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4728551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中表紙_Internal use only">
    <p:spTree>
      <p:nvGrpSpPr>
        <p:cNvPr id="1" name=""/>
        <p:cNvGrpSpPr/>
        <p:nvPr/>
      </p:nvGrpSpPr>
      <p:grpSpPr>
        <a:xfrm>
          <a:off x="0" y="0"/>
          <a:ext cx="0" cy="0"/>
          <a:chOff x="0" y="0"/>
          <a:chExt cx="0" cy="0"/>
        </a:xfrm>
      </p:grpSpPr>
      <p:sp>
        <p:nvSpPr>
          <p:cNvPr id="7" name="正方形/長方形 6"/>
          <p:cNvSpPr/>
          <p:nvPr/>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5" name="図 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1" name="正方形/長方形 10"/>
          <p:cNvSpPr/>
          <p:nvPr/>
        </p:nvSpPr>
        <p:spPr>
          <a:xfrm>
            <a:off x="0" y="6362792"/>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15" name="図 1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6" name="タイトル 1"/>
          <p:cNvSpPr>
            <a:spLocks noGrp="1"/>
          </p:cNvSpPr>
          <p:nvPr>
            <p:ph type="ctrTitle" hasCustomPrompt="1"/>
          </p:nvPr>
        </p:nvSpPr>
        <p:spPr>
          <a:xfrm>
            <a:off x="877126" y="1015934"/>
            <a:ext cx="7598238" cy="1219657"/>
          </a:xfrm>
          <a:prstGeom prst="rect">
            <a:avLst/>
          </a:prstGeom>
        </p:spPr>
        <p:txBody>
          <a:bodyPr/>
          <a:lstStyle>
            <a:lvl1pPr algn="l">
              <a:lnSpc>
                <a:spcPts val="3600"/>
              </a:lnSpc>
              <a:defRPr sz="24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endParaRPr kumimoji="1" lang="ja-JP" altLang="en-US" dirty="0"/>
          </a:p>
        </p:txBody>
      </p:sp>
      <p:sp>
        <p:nvSpPr>
          <p:cNvPr id="17" name="テキスト プレースホルダー 2"/>
          <p:cNvSpPr>
            <a:spLocks noGrp="1"/>
          </p:cNvSpPr>
          <p:nvPr>
            <p:ph type="body" sz="quarter" idx="11" hasCustomPrompt="1"/>
          </p:nvPr>
        </p:nvSpPr>
        <p:spPr>
          <a:xfrm>
            <a:off x="376343" y="1014112"/>
            <a:ext cx="616707" cy="627062"/>
          </a:xfrm>
          <a:prstGeom prst="rect">
            <a:avLst/>
          </a:prstGeom>
        </p:spPr>
        <p:txBody>
          <a:bodyPr/>
          <a:lstStyle>
            <a:lvl1pPr marL="0" indent="0">
              <a:buNone/>
              <a:defRPr sz="3600" b="1">
                <a:solidFill>
                  <a:srgbClr val="25336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en-US" altLang="ja-JP" dirty="0"/>
              <a:t>0</a:t>
            </a:r>
            <a:endParaRPr kumimoji="1" lang="ja-JP" altLang="en-US" dirty="0"/>
          </a:p>
        </p:txBody>
      </p:sp>
      <p:sp>
        <p:nvSpPr>
          <p:cNvPr id="18" name="正方形/長方形 17"/>
          <p:cNvSpPr/>
          <p:nvPr userDrawn="1"/>
        </p:nvSpPr>
        <p:spPr>
          <a:xfrm>
            <a:off x="0" y="6375783"/>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22" name="図 21" descr="c-4-3.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24" name="テキスト ボックス 23"/>
          <p:cNvSpPr txBox="1"/>
          <p:nvPr userDrawn="1"/>
        </p:nvSpPr>
        <p:spPr>
          <a:xfrm>
            <a:off x="6000382" y="6470113"/>
            <a:ext cx="2348189" cy="246221"/>
          </a:xfrm>
          <a:prstGeom prst="rect">
            <a:avLst/>
          </a:prstGeom>
          <a:solidFill>
            <a:srgbClr val="C9F1FF"/>
          </a:solidFill>
        </p:spPr>
        <p:txBody>
          <a:bodyPr wrap="square" rtlCol="0">
            <a:spAutoFit/>
          </a:bodyPr>
          <a:lstStyle/>
          <a:p>
            <a:pPr algn="ctr"/>
            <a:r>
              <a:rPr kumimoji="1" lang="en-US" altLang="ja-JP" sz="1000" i="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Internal use only</a:t>
            </a:r>
            <a:endParaRPr kumimoji="1" lang="ja-JP" altLang="en-US" sz="1000" i="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3861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表紙_Confidential">
    <p:spTree>
      <p:nvGrpSpPr>
        <p:cNvPr id="1" name=""/>
        <p:cNvGrpSpPr/>
        <p:nvPr/>
      </p:nvGrpSpPr>
      <p:grpSpPr>
        <a:xfrm>
          <a:off x="0" y="0"/>
          <a:ext cx="0" cy="0"/>
          <a:chOff x="0" y="0"/>
          <a:chExt cx="0" cy="0"/>
        </a:xfrm>
      </p:grpSpPr>
      <p:pic>
        <p:nvPicPr>
          <p:cNvPr id="2" name="図 1"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6" y="5758"/>
            <a:ext cx="9144000" cy="6852242"/>
          </a:xfrm>
          <a:prstGeom prst="rect">
            <a:avLst/>
          </a:prstGeom>
        </p:spPr>
      </p:pic>
      <p:pic>
        <p:nvPicPr>
          <p:cNvPr id="5" name="図 4" descr="c-4-1.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4227"/>
            <a:ext cx="9144000" cy="6852242"/>
          </a:xfrm>
          <a:prstGeom prst="rect">
            <a:avLst/>
          </a:prstGeom>
        </p:spPr>
      </p:pic>
      <p:sp>
        <p:nvSpPr>
          <p:cNvPr id="7" name="タイトル 1"/>
          <p:cNvSpPr>
            <a:spLocks noGrp="1"/>
          </p:cNvSpPr>
          <p:nvPr>
            <p:ph type="ctrTitle" hasCustomPrompt="1"/>
          </p:nvPr>
        </p:nvSpPr>
        <p:spPr>
          <a:xfrm>
            <a:off x="452499" y="3480348"/>
            <a:ext cx="8234932" cy="1539695"/>
          </a:xfrm>
          <a:prstGeom prst="rect">
            <a:avLst/>
          </a:prstGeom>
        </p:spPr>
        <p:txBody>
          <a:bodyPr/>
          <a:lstStyle>
            <a:lvl1pPr algn="l">
              <a:lnSpc>
                <a:spcPts val="3600"/>
              </a:lnSpc>
              <a:spcAft>
                <a:spcPts val="0"/>
              </a:spcAft>
              <a:defRPr sz="28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br>
              <a:rPr kumimoji="1" lang="en-US" altLang="ja-JP" dirty="0"/>
            </a:br>
            <a:r>
              <a:rPr kumimoji="1" lang="ja-JP" altLang="en-US" dirty="0"/>
              <a:t>のご提案</a:t>
            </a:r>
          </a:p>
        </p:txBody>
      </p:sp>
      <p:sp>
        <p:nvSpPr>
          <p:cNvPr id="8" name="サブタイトル 2"/>
          <p:cNvSpPr>
            <a:spLocks noGrp="1"/>
          </p:cNvSpPr>
          <p:nvPr>
            <p:ph type="subTitle" idx="1" hasCustomPrompt="1"/>
          </p:nvPr>
        </p:nvSpPr>
        <p:spPr>
          <a:xfrm>
            <a:off x="452498" y="2964515"/>
            <a:ext cx="8234933" cy="4046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2200" b="1">
                <a:solidFill>
                  <a:srgbClr val="404040"/>
                </a:solidFill>
                <a:latin typeface="メイリオ"/>
                <a:ea typeface="メイリオ"/>
                <a:cs typeface="メイリオ"/>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en-US" altLang="ja-JP" dirty="0"/>
              <a:t>□</a:t>
            </a:r>
            <a:r>
              <a:rPr kumimoji="1" lang="en-US" altLang="en-US" dirty="0"/>
              <a:t>□</a:t>
            </a:r>
            <a:r>
              <a:rPr kumimoji="1" lang="ja-JP" altLang="en-US" dirty="0"/>
              <a:t>　御中</a:t>
            </a:r>
          </a:p>
          <a:p>
            <a:endParaRPr kumimoji="1" lang="ja-JP" altLang="en-US" dirty="0"/>
          </a:p>
        </p:txBody>
      </p:sp>
      <p:sp>
        <p:nvSpPr>
          <p:cNvPr id="9" name="テキスト プレースホルダー 3"/>
          <p:cNvSpPr>
            <a:spLocks noGrp="1"/>
          </p:cNvSpPr>
          <p:nvPr>
            <p:ph type="body" sz="quarter" idx="10" hasCustomPrompt="1"/>
          </p:nvPr>
        </p:nvSpPr>
        <p:spPr>
          <a:xfrm>
            <a:off x="45514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2000/00/00</a:t>
            </a:r>
            <a:endParaRPr kumimoji="1" lang="ja-JP" altLang="en-US" dirty="0"/>
          </a:p>
        </p:txBody>
      </p:sp>
      <p:sp>
        <p:nvSpPr>
          <p:cNvPr id="10" name="テキスト プレースホルダー 3"/>
          <p:cNvSpPr>
            <a:spLocks noGrp="1"/>
          </p:cNvSpPr>
          <p:nvPr>
            <p:ph type="body" sz="quarter" idx="11" hasCustomPrompt="1"/>
          </p:nvPr>
        </p:nvSpPr>
        <p:spPr>
          <a:xfrm>
            <a:off x="2404526" y="5494817"/>
            <a:ext cx="1926314" cy="441325"/>
          </a:xfrm>
          <a:prstGeom prst="rect">
            <a:avLst/>
          </a:prstGeom>
        </p:spPr>
        <p:txBody>
          <a:bodyPr/>
          <a:lstStyle>
            <a:lvl1pPr marL="0" indent="0">
              <a:buNone/>
              <a:defRPr sz="1800" b="1">
                <a:solidFill>
                  <a:srgbClr val="40404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en-US" altLang="ja-JP" dirty="0"/>
              <a:t>Ver.0.0</a:t>
            </a:r>
            <a:endParaRPr kumimoji="1" lang="ja-JP" altLang="en-US" dirty="0"/>
          </a:p>
        </p:txBody>
      </p:sp>
      <p:pic>
        <p:nvPicPr>
          <p:cNvPr id="11" name="図 10" descr="c-4-1.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72" y="102696"/>
            <a:ext cx="9144000" cy="6852242"/>
          </a:xfrm>
          <a:prstGeom prst="rect">
            <a:avLst/>
          </a:prstGeom>
        </p:spPr>
      </p:pic>
    </p:spTree>
    <p:extLst>
      <p:ext uri="{BB962C8B-B14F-4D97-AF65-F5344CB8AC3E}">
        <p14:creationId xmlns:p14="http://schemas.microsoft.com/office/powerpoint/2010/main" val="14372685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スライド①_ベース_Confidential">
    <p:spTree>
      <p:nvGrpSpPr>
        <p:cNvPr id="1" name=""/>
        <p:cNvGrpSpPr/>
        <p:nvPr/>
      </p:nvGrpSpPr>
      <p:grpSpPr>
        <a:xfrm>
          <a:off x="0" y="0"/>
          <a:ext cx="0" cy="0"/>
          <a:chOff x="0" y="0"/>
          <a:chExt cx="0" cy="0"/>
        </a:xfrm>
      </p:grpSpPr>
      <p:pic>
        <p:nvPicPr>
          <p:cNvPr id="2" name="図 1" descr="c-4-2.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24" name="テキスト ボックス 2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6" name="図 5"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444" y="-5758"/>
            <a:ext cx="9144000" cy="6852242"/>
          </a:xfrm>
          <a:prstGeom prst="rect">
            <a:avLst/>
          </a:prstGeom>
        </p:spPr>
      </p:pic>
      <p:sp>
        <p:nvSpPr>
          <p:cNvPr id="9" name="テキスト ボックス 8"/>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
        <p:nvSpPr>
          <p:cNvPr id="10" name="コンテンツ プレースホルダー 2"/>
          <p:cNvSpPr>
            <a:spLocks noGrp="1"/>
          </p:cNvSpPr>
          <p:nvPr>
            <p:ph idx="1"/>
          </p:nvPr>
        </p:nvSpPr>
        <p:spPr>
          <a:xfrm>
            <a:off x="340745" y="756193"/>
            <a:ext cx="8429622" cy="5531438"/>
          </a:xfrm>
          <a:prstGeom prst="rect">
            <a:avLst/>
          </a:prstGeom>
        </p:spPr>
        <p:txBody>
          <a:bodyPr/>
          <a:lstStyle>
            <a:lvl1pPr marL="0" indent="0">
              <a:buClr>
                <a:schemeClr val="accent3">
                  <a:lumMod val="50000"/>
                </a:schemeClr>
              </a:buClr>
              <a:buFont typeface="Wingdings" panose="05000000000000000000" pitchFamily="2" charset="2"/>
              <a:buNone/>
              <a:defRPr sz="2000" b="0" i="0">
                <a:solidFill>
                  <a:srgbClr val="404040"/>
                </a:solidFill>
                <a:latin typeface="メイリオ"/>
                <a:ea typeface="メイリオ"/>
                <a:cs typeface="メイリオ"/>
              </a:defRPr>
            </a:lvl1pPr>
            <a:lvl2pPr marL="742950" indent="-285750">
              <a:buClr>
                <a:schemeClr val="accent3">
                  <a:lumMod val="50000"/>
                </a:schemeClr>
              </a:buClr>
              <a:buFont typeface="Wingdings" panose="05000000000000000000" pitchFamily="2" charset="2"/>
              <a:buChar char="u"/>
              <a:defRPr sz="1800" b="0" i="0">
                <a:solidFill>
                  <a:schemeClr val="tx1">
                    <a:lumMod val="85000"/>
                    <a:lumOff val="15000"/>
                  </a:schemeClr>
                </a:solidFill>
                <a:latin typeface="メイリオ"/>
                <a:ea typeface="メイリオ"/>
                <a:cs typeface="メイリオ"/>
              </a:defRPr>
            </a:lvl2pPr>
            <a:lvl3pPr marL="1200150" indent="-285750">
              <a:buClr>
                <a:schemeClr val="accent3">
                  <a:lumMod val="50000"/>
                </a:schemeClr>
              </a:buClr>
              <a:buFont typeface="Wingdings" panose="05000000000000000000" pitchFamily="2" charset="2"/>
              <a:buChar char="u"/>
              <a:defRPr sz="1600" b="0" i="0">
                <a:solidFill>
                  <a:srgbClr val="404040"/>
                </a:solidFill>
                <a:latin typeface="メイリオ"/>
                <a:ea typeface="メイリオ"/>
                <a:cs typeface="メイリオ"/>
              </a:defRPr>
            </a:lvl3pPr>
            <a:lvl4pPr marL="1657350" indent="-285750">
              <a:buClr>
                <a:schemeClr val="accent3">
                  <a:lumMod val="50000"/>
                </a:schemeClr>
              </a:buClr>
              <a:buFont typeface="Wingdings" panose="05000000000000000000" pitchFamily="2" charset="2"/>
              <a:buChar char="u"/>
              <a:defRPr sz="1400" b="0" i="0">
                <a:solidFill>
                  <a:srgbClr val="404040"/>
                </a:solidFill>
                <a:latin typeface="メイリオ"/>
                <a:ea typeface="メイリオ"/>
                <a:cs typeface="メイリオ"/>
              </a:defRPr>
            </a:lvl4pPr>
            <a:lvl5pPr marL="1828800" indent="0">
              <a:buNone/>
              <a:defRPr sz="1800" b="0" i="0">
                <a:solidFill>
                  <a:srgbClr val="404040"/>
                </a:solidFill>
                <a:latin typeface="メイリオ"/>
                <a:ea typeface="メイリオ"/>
                <a:cs typeface="メイリオ"/>
              </a:defRPr>
            </a:lvl5pPr>
          </a:lstStyle>
          <a:p>
            <a:pPr lvl="0"/>
            <a:r>
              <a:rPr kumimoji="1" lang="ja-JP" altLang="en-US"/>
              <a:t>マスター テキストの書式設定</a:t>
            </a:r>
          </a:p>
        </p:txBody>
      </p:sp>
      <p:sp>
        <p:nvSpPr>
          <p:cNvPr id="11" name="タイトル 1"/>
          <p:cNvSpPr>
            <a:spLocks noGrp="1"/>
          </p:cNvSpPr>
          <p:nvPr>
            <p:ph type="ctrTitle" hasCustomPrompt="1"/>
          </p:nvPr>
        </p:nvSpPr>
        <p:spPr>
          <a:xfrm>
            <a:off x="350370" y="131850"/>
            <a:ext cx="8429622" cy="409795"/>
          </a:xfrm>
          <a:prstGeom prst="rect">
            <a:avLst/>
          </a:prstGeom>
        </p:spPr>
        <p:txBody>
          <a:bodyPr/>
          <a:lstStyle>
            <a:lvl1pPr algn="l">
              <a:defRPr sz="3000" b="1">
                <a:solidFill>
                  <a:schemeClr val="bg1"/>
                </a:solidFill>
                <a:latin typeface="メイリオ"/>
                <a:ea typeface="メイリオ"/>
                <a:cs typeface="メイリオ"/>
              </a:defRPr>
            </a:lvl1pPr>
          </a:lstStyle>
          <a:p>
            <a:r>
              <a:rPr kumimoji="1" lang="ja-JP" altLang="en-US" dirty="0"/>
              <a:t>タイトル</a:t>
            </a:r>
          </a:p>
        </p:txBody>
      </p:sp>
      <p:pic>
        <p:nvPicPr>
          <p:cNvPr id="12" name="図 11" descr="c-4-2.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758"/>
            <a:ext cx="9144000" cy="6852242"/>
          </a:xfrm>
          <a:prstGeom prst="rect">
            <a:avLst/>
          </a:prstGeom>
        </p:spPr>
      </p:pic>
      <p:sp>
        <p:nvSpPr>
          <p:cNvPr id="15" name="テキスト ボックス 14"/>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spTree>
    <p:extLst>
      <p:ext uri="{BB962C8B-B14F-4D97-AF65-F5344CB8AC3E}">
        <p14:creationId xmlns:p14="http://schemas.microsoft.com/office/powerpoint/2010/main" val="39684924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中表紙_Confidential">
    <p:spTree>
      <p:nvGrpSpPr>
        <p:cNvPr id="1" name=""/>
        <p:cNvGrpSpPr/>
        <p:nvPr/>
      </p:nvGrpSpPr>
      <p:grpSpPr>
        <a:xfrm>
          <a:off x="0" y="0"/>
          <a:ext cx="0" cy="0"/>
          <a:chOff x="0" y="0"/>
          <a:chExt cx="0" cy="0"/>
        </a:xfrm>
      </p:grpSpPr>
      <p:sp>
        <p:nvSpPr>
          <p:cNvPr id="7" name="正方形/長方形 6"/>
          <p:cNvSpPr/>
          <p:nvPr/>
        </p:nvSpPr>
        <p:spPr>
          <a:xfrm>
            <a:off x="0" y="6391380"/>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5" name="図 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1" name="正方形/長方形 10"/>
          <p:cNvSpPr/>
          <p:nvPr/>
        </p:nvSpPr>
        <p:spPr>
          <a:xfrm>
            <a:off x="0" y="6402722"/>
            <a:ext cx="9144000" cy="46086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15" name="図 14" descr="c-4-3.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
        <p:nvSpPr>
          <p:cNvPr id="16" name="タイトル 1"/>
          <p:cNvSpPr>
            <a:spLocks noGrp="1"/>
          </p:cNvSpPr>
          <p:nvPr>
            <p:ph type="ctrTitle" hasCustomPrompt="1"/>
          </p:nvPr>
        </p:nvSpPr>
        <p:spPr>
          <a:xfrm>
            <a:off x="877126" y="1015934"/>
            <a:ext cx="7598238" cy="1219657"/>
          </a:xfrm>
          <a:prstGeom prst="rect">
            <a:avLst/>
          </a:prstGeom>
        </p:spPr>
        <p:txBody>
          <a:bodyPr/>
          <a:lstStyle>
            <a:lvl1pPr algn="l">
              <a:lnSpc>
                <a:spcPts val="3600"/>
              </a:lnSpc>
              <a:defRPr sz="2400" b="1">
                <a:solidFill>
                  <a:srgbClr val="404040"/>
                </a:solidFill>
                <a:latin typeface="メイリオ"/>
                <a:ea typeface="メイリオ"/>
                <a:cs typeface="メイリオ"/>
              </a:defRPr>
            </a:lvl1pPr>
          </a:lstStyle>
          <a:p>
            <a:r>
              <a:rPr kumimoji="1" lang="en-US" altLang="ja-JP" dirty="0"/>
              <a:t>□□□□□□□□□□□□□□□□</a:t>
            </a:r>
            <a:br>
              <a:rPr kumimoji="1" lang="en-US" altLang="ja-JP" dirty="0"/>
            </a:br>
            <a:r>
              <a:rPr kumimoji="1" lang="en-US" altLang="ja-JP" dirty="0"/>
              <a:t>□□□□□□□□□□□□□□□□</a:t>
            </a:r>
            <a:endParaRPr kumimoji="1" lang="ja-JP" altLang="en-US" dirty="0"/>
          </a:p>
        </p:txBody>
      </p:sp>
      <p:sp>
        <p:nvSpPr>
          <p:cNvPr id="17" name="テキスト プレースホルダー 2"/>
          <p:cNvSpPr>
            <a:spLocks noGrp="1"/>
          </p:cNvSpPr>
          <p:nvPr>
            <p:ph type="body" sz="quarter" idx="11" hasCustomPrompt="1"/>
          </p:nvPr>
        </p:nvSpPr>
        <p:spPr>
          <a:xfrm>
            <a:off x="376343" y="1014112"/>
            <a:ext cx="616707" cy="627062"/>
          </a:xfrm>
          <a:prstGeom prst="rect">
            <a:avLst/>
          </a:prstGeom>
        </p:spPr>
        <p:txBody>
          <a:bodyPr/>
          <a:lstStyle>
            <a:lvl1pPr marL="0" indent="0">
              <a:buNone/>
              <a:defRPr sz="3600" b="1">
                <a:solidFill>
                  <a:srgbClr val="25336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en-US" altLang="ja-JP" dirty="0"/>
              <a:t>0</a:t>
            </a:r>
            <a:endParaRPr kumimoji="1" lang="ja-JP" altLang="en-US" dirty="0"/>
          </a:p>
        </p:txBody>
      </p:sp>
      <p:sp>
        <p:nvSpPr>
          <p:cNvPr id="21" name="テキスト ボックス 20"/>
          <p:cNvSpPr txBox="1"/>
          <p:nvPr userDrawn="1"/>
        </p:nvSpPr>
        <p:spPr>
          <a:xfrm rot="10800000" flipV="1">
            <a:off x="8435833" y="6471493"/>
            <a:ext cx="579768" cy="276999"/>
          </a:xfrm>
          <a:prstGeom prst="rect">
            <a:avLst/>
          </a:prstGeom>
          <a:noFill/>
        </p:spPr>
        <p:txBody>
          <a:bodyPr wrap="square" rtlCol="0">
            <a:spAutoFit/>
          </a:bodyPr>
          <a:lstStyle/>
          <a:p>
            <a:pPr algn="r"/>
            <a:fld id="{A11EBE4F-1D0E-5A45-BC9D-00E8B0A7B262}" type="slidenum">
              <a:rPr kumimoji="1" lang="en-US" altLang="ja-JP" sz="1200" b="1" smtClean="0">
                <a:solidFill>
                  <a:schemeClr val="tx1"/>
                </a:solidFill>
                <a:latin typeface="メイリオ"/>
                <a:ea typeface="メイリオ"/>
                <a:cs typeface="メイリオ"/>
              </a:rPr>
              <a:t>‹#›</a:t>
            </a:fld>
            <a:endParaRPr kumimoji="1" lang="ja-JP" altLang="en-US" sz="1200" b="1" dirty="0">
              <a:solidFill>
                <a:schemeClr val="tx1"/>
              </a:solidFill>
              <a:latin typeface="メイリオ"/>
              <a:ea typeface="メイリオ"/>
              <a:cs typeface="メイリオ"/>
            </a:endParaRPr>
          </a:p>
        </p:txBody>
      </p:sp>
      <p:pic>
        <p:nvPicPr>
          <p:cNvPr id="22" name="図 21" descr="c-4-3.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49520"/>
            <a:ext cx="9144000" cy="6852242"/>
          </a:xfrm>
          <a:prstGeom prst="rect">
            <a:avLst/>
          </a:prstGeom>
        </p:spPr>
      </p:pic>
    </p:spTree>
    <p:extLst>
      <p:ext uri="{BB962C8B-B14F-4D97-AF65-F5344CB8AC3E}">
        <p14:creationId xmlns:p14="http://schemas.microsoft.com/office/powerpoint/2010/main" val="3035247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図 6" descr="c-4-2.ai"/>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pic>
        <p:nvPicPr>
          <p:cNvPr id="3" name="図 2" descr="c-4-2.ai"/>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Tree>
    <p:extLst>
      <p:ext uri="{BB962C8B-B14F-4D97-AF65-F5344CB8AC3E}">
        <p14:creationId xmlns:p14="http://schemas.microsoft.com/office/powerpoint/2010/main" val="168506116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83" r:id="rId4"/>
    <p:sldLayoutId id="2147483684" r:id="rId5"/>
    <p:sldLayoutId id="2147483685" r:id="rId6"/>
    <p:sldLayoutId id="2147483680" r:id="rId7"/>
    <p:sldLayoutId id="2147483681" r:id="rId8"/>
    <p:sldLayoutId id="2147483682" r:id="rId9"/>
    <p:sldLayoutId id="2147483677" r:id="rId10"/>
    <p:sldLayoutId id="2147483678" r:id="rId11"/>
    <p:sldLayoutId id="2147483679" r:id="rId12"/>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8" Type="http://schemas.openxmlformats.org/officeDocument/2006/relationships/image" Target="../media/image41.svg"/><Relationship Id="rId13" Type="http://schemas.openxmlformats.org/officeDocument/2006/relationships/image" Target="../media/image34.png"/><Relationship Id="rId18" Type="http://schemas.openxmlformats.org/officeDocument/2006/relationships/image" Target="../media/image51.svg"/><Relationship Id="rId26" Type="http://schemas.openxmlformats.org/officeDocument/2006/relationships/image" Target="../media/image59.svg"/><Relationship Id="rId3" Type="http://schemas.openxmlformats.org/officeDocument/2006/relationships/image" Target="../media/image29.png"/><Relationship Id="rId21" Type="http://schemas.openxmlformats.org/officeDocument/2006/relationships/image" Target="../media/image38.png"/><Relationship Id="rId34" Type="http://schemas.openxmlformats.org/officeDocument/2006/relationships/image" Target="../media/image67.svg"/><Relationship Id="rId7" Type="http://schemas.openxmlformats.org/officeDocument/2006/relationships/image" Target="../media/image31.png"/><Relationship Id="rId12" Type="http://schemas.openxmlformats.org/officeDocument/2006/relationships/image" Target="../media/image45.svg"/><Relationship Id="rId17" Type="http://schemas.openxmlformats.org/officeDocument/2006/relationships/image" Target="../media/image36.png"/><Relationship Id="rId25" Type="http://schemas.openxmlformats.org/officeDocument/2006/relationships/image" Target="../media/image40.png"/><Relationship Id="rId33" Type="http://schemas.openxmlformats.org/officeDocument/2006/relationships/image" Target="../media/image44.png"/><Relationship Id="rId2" Type="http://schemas.openxmlformats.org/officeDocument/2006/relationships/notesSlide" Target="../notesSlides/notesSlide11.xml"/><Relationship Id="rId16" Type="http://schemas.openxmlformats.org/officeDocument/2006/relationships/image" Target="../media/image49.svg"/><Relationship Id="rId20" Type="http://schemas.openxmlformats.org/officeDocument/2006/relationships/image" Target="../media/image53.svg"/><Relationship Id="rId29" Type="http://schemas.openxmlformats.org/officeDocument/2006/relationships/image" Target="../media/image42.png"/><Relationship Id="rId1" Type="http://schemas.openxmlformats.org/officeDocument/2006/relationships/slideLayout" Target="../slideLayouts/slideLayout8.xml"/><Relationship Id="rId6" Type="http://schemas.openxmlformats.org/officeDocument/2006/relationships/image" Target="../media/image39.svg"/><Relationship Id="rId11" Type="http://schemas.openxmlformats.org/officeDocument/2006/relationships/image" Target="../media/image33.png"/><Relationship Id="rId24" Type="http://schemas.openxmlformats.org/officeDocument/2006/relationships/image" Target="../media/image57.svg"/><Relationship Id="rId32" Type="http://schemas.openxmlformats.org/officeDocument/2006/relationships/image" Target="../media/image65.svg"/><Relationship Id="rId5" Type="http://schemas.openxmlformats.org/officeDocument/2006/relationships/image" Target="../media/image30.png"/><Relationship Id="rId15" Type="http://schemas.openxmlformats.org/officeDocument/2006/relationships/image" Target="../media/image35.png"/><Relationship Id="rId23" Type="http://schemas.openxmlformats.org/officeDocument/2006/relationships/image" Target="../media/image39.png"/><Relationship Id="rId28" Type="http://schemas.openxmlformats.org/officeDocument/2006/relationships/image" Target="../media/image61.svg"/><Relationship Id="rId36" Type="http://schemas.openxmlformats.org/officeDocument/2006/relationships/image" Target="../media/image69.svg"/><Relationship Id="rId10" Type="http://schemas.openxmlformats.org/officeDocument/2006/relationships/image" Target="../media/image43.svg"/><Relationship Id="rId19" Type="http://schemas.openxmlformats.org/officeDocument/2006/relationships/image" Target="../media/image37.png"/><Relationship Id="rId31" Type="http://schemas.openxmlformats.org/officeDocument/2006/relationships/image" Target="../media/image43.png"/><Relationship Id="rId4" Type="http://schemas.openxmlformats.org/officeDocument/2006/relationships/image" Target="../media/image37.svg"/><Relationship Id="rId9" Type="http://schemas.openxmlformats.org/officeDocument/2006/relationships/image" Target="../media/image32.png"/><Relationship Id="rId14" Type="http://schemas.openxmlformats.org/officeDocument/2006/relationships/image" Target="../media/image47.svg"/><Relationship Id="rId22" Type="http://schemas.openxmlformats.org/officeDocument/2006/relationships/image" Target="../media/image55.svg"/><Relationship Id="rId27" Type="http://schemas.openxmlformats.org/officeDocument/2006/relationships/image" Target="../media/image41.png"/><Relationship Id="rId30" Type="http://schemas.openxmlformats.org/officeDocument/2006/relationships/image" Target="../media/image63.svg"/><Relationship Id="rId35" Type="http://schemas.openxmlformats.org/officeDocument/2006/relationships/image" Target="../media/image45.png"/></Relationships>
</file>

<file path=ppt/slides/_rels/slide1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8" Type="http://schemas.openxmlformats.org/officeDocument/2006/relationships/image" Target="../media/image77.svg"/><Relationship Id="rId13" Type="http://schemas.openxmlformats.org/officeDocument/2006/relationships/image" Target="../media/image53.png"/><Relationship Id="rId18" Type="http://schemas.openxmlformats.org/officeDocument/2006/relationships/image" Target="../media/image87.svg"/><Relationship Id="rId3" Type="http://schemas.openxmlformats.org/officeDocument/2006/relationships/image" Target="../media/image48.png"/><Relationship Id="rId7" Type="http://schemas.openxmlformats.org/officeDocument/2006/relationships/image" Target="../media/image50.png"/><Relationship Id="rId12" Type="http://schemas.openxmlformats.org/officeDocument/2006/relationships/image" Target="../media/image81.svg"/><Relationship Id="rId17" Type="http://schemas.openxmlformats.org/officeDocument/2006/relationships/image" Target="../media/image55.png"/><Relationship Id="rId2" Type="http://schemas.openxmlformats.org/officeDocument/2006/relationships/notesSlide" Target="../notesSlides/notesSlide14.xml"/><Relationship Id="rId16" Type="http://schemas.openxmlformats.org/officeDocument/2006/relationships/image" Target="../media/image85.svg"/><Relationship Id="rId1" Type="http://schemas.openxmlformats.org/officeDocument/2006/relationships/slideLayout" Target="../slideLayouts/slideLayout8.xml"/><Relationship Id="rId6" Type="http://schemas.openxmlformats.org/officeDocument/2006/relationships/image" Target="../media/image75.svg"/><Relationship Id="rId11" Type="http://schemas.openxmlformats.org/officeDocument/2006/relationships/image" Target="../media/image52.png"/><Relationship Id="rId5" Type="http://schemas.openxmlformats.org/officeDocument/2006/relationships/image" Target="../media/image49.png"/><Relationship Id="rId15" Type="http://schemas.openxmlformats.org/officeDocument/2006/relationships/image" Target="../media/image54.png"/><Relationship Id="rId10" Type="http://schemas.openxmlformats.org/officeDocument/2006/relationships/image" Target="../media/image79.svg"/><Relationship Id="rId4" Type="http://schemas.openxmlformats.org/officeDocument/2006/relationships/image" Target="../media/image73.svg"/><Relationship Id="rId9" Type="http://schemas.openxmlformats.org/officeDocument/2006/relationships/image" Target="../media/image51.png"/><Relationship Id="rId14" Type="http://schemas.openxmlformats.org/officeDocument/2006/relationships/image" Target="../media/image83.svg"/></Relationships>
</file>

<file path=ppt/slides/_rels/slide1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5.xml"/><Relationship Id="rId1" Type="http://schemas.openxmlformats.org/officeDocument/2006/relationships/slideLayout" Target="../slideLayouts/slideLayout8.xml"/><Relationship Id="rId5" Type="http://schemas.openxmlformats.org/officeDocument/2006/relationships/image" Target="../media/image58.png"/><Relationship Id="rId4" Type="http://schemas.openxmlformats.org/officeDocument/2006/relationships/image" Target="../media/image57.png"/></Relationships>
</file>

<file path=ppt/slides/_rels/slide18.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19.xml.rels><?xml version="1.0" encoding="UTF-8" standalone="yes"?>
<Relationships xmlns="http://schemas.openxmlformats.org/package/2006/relationships"><Relationship Id="rId8" Type="http://schemas.openxmlformats.org/officeDocument/2006/relationships/image" Target="../media/image66.png"/><Relationship Id="rId13" Type="http://schemas.openxmlformats.org/officeDocument/2006/relationships/image" Target="../media/image105.svg"/><Relationship Id="rId3" Type="http://schemas.openxmlformats.org/officeDocument/2006/relationships/hyperlink" Target="https://www.meti.go.jp/shingikai/mono_info_service/digital_transformation/20180907_report.html" TargetMode="External"/><Relationship Id="rId7" Type="http://schemas.openxmlformats.org/officeDocument/2006/relationships/image" Target="../media/image99.svg"/><Relationship Id="rId12" Type="http://schemas.openxmlformats.org/officeDocument/2006/relationships/image" Target="../media/image68.png"/><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image" Target="../media/image65.png"/><Relationship Id="rId11" Type="http://schemas.openxmlformats.org/officeDocument/2006/relationships/image" Target="../media/image103.svg"/><Relationship Id="rId5" Type="http://schemas.openxmlformats.org/officeDocument/2006/relationships/image" Target="../media/image97.svg"/><Relationship Id="rId10" Type="http://schemas.openxmlformats.org/officeDocument/2006/relationships/image" Target="../media/image67.png"/><Relationship Id="rId4" Type="http://schemas.openxmlformats.org/officeDocument/2006/relationships/image" Target="../media/image64.png"/><Relationship Id="rId9" Type="http://schemas.openxmlformats.org/officeDocument/2006/relationships/image" Target="../media/image101.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8" Type="http://schemas.openxmlformats.org/officeDocument/2006/relationships/image" Target="../media/image111.svg"/><Relationship Id="rId13" Type="http://schemas.openxmlformats.org/officeDocument/2006/relationships/image" Target="../media/image74.png"/><Relationship Id="rId3" Type="http://schemas.openxmlformats.org/officeDocument/2006/relationships/image" Target="../media/image69.png"/><Relationship Id="rId7" Type="http://schemas.openxmlformats.org/officeDocument/2006/relationships/image" Target="../media/image71.png"/><Relationship Id="rId12" Type="http://schemas.openxmlformats.org/officeDocument/2006/relationships/image" Target="../media/image115.svg"/><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image" Target="../media/image109.svg"/><Relationship Id="rId11" Type="http://schemas.openxmlformats.org/officeDocument/2006/relationships/image" Target="../media/image73.png"/><Relationship Id="rId5" Type="http://schemas.openxmlformats.org/officeDocument/2006/relationships/image" Target="../media/image70.png"/><Relationship Id="rId15" Type="http://schemas.openxmlformats.org/officeDocument/2006/relationships/hyperlink" Target="https://www.meti.go.jp/shingikai/mono_info_service/digital_transformation/20180907_report.html" TargetMode="External"/><Relationship Id="rId10" Type="http://schemas.openxmlformats.org/officeDocument/2006/relationships/image" Target="../media/image113.svg"/><Relationship Id="rId4" Type="http://schemas.openxmlformats.org/officeDocument/2006/relationships/image" Target="../media/image107.svg"/><Relationship Id="rId9" Type="http://schemas.openxmlformats.org/officeDocument/2006/relationships/image" Target="../media/image72.png"/><Relationship Id="rId14" Type="http://schemas.openxmlformats.org/officeDocument/2006/relationships/image" Target="../media/image117.svg"/></Relationships>
</file>

<file path=ppt/slides/_rels/slide2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8" Type="http://schemas.openxmlformats.org/officeDocument/2006/relationships/image" Target="../media/image125.svg"/><Relationship Id="rId13" Type="http://schemas.openxmlformats.org/officeDocument/2006/relationships/image" Target="../media/image82.png"/><Relationship Id="rId18" Type="http://schemas.openxmlformats.org/officeDocument/2006/relationships/image" Target="../media/image135.svg"/><Relationship Id="rId3" Type="http://schemas.openxmlformats.org/officeDocument/2006/relationships/image" Target="../media/image77.png"/><Relationship Id="rId7" Type="http://schemas.openxmlformats.org/officeDocument/2006/relationships/image" Target="../media/image79.png"/><Relationship Id="rId12" Type="http://schemas.openxmlformats.org/officeDocument/2006/relationships/image" Target="../media/image129.svg"/><Relationship Id="rId17" Type="http://schemas.openxmlformats.org/officeDocument/2006/relationships/image" Target="../media/image84.png"/><Relationship Id="rId2" Type="http://schemas.openxmlformats.org/officeDocument/2006/relationships/notesSlide" Target="../notesSlides/notesSlide21.xml"/><Relationship Id="rId16" Type="http://schemas.openxmlformats.org/officeDocument/2006/relationships/image" Target="../media/image133.svg"/><Relationship Id="rId1" Type="http://schemas.openxmlformats.org/officeDocument/2006/relationships/slideLayout" Target="../slideLayouts/slideLayout8.xml"/><Relationship Id="rId6" Type="http://schemas.openxmlformats.org/officeDocument/2006/relationships/image" Target="../media/image123.svg"/><Relationship Id="rId11" Type="http://schemas.openxmlformats.org/officeDocument/2006/relationships/image" Target="../media/image81.png"/><Relationship Id="rId5" Type="http://schemas.openxmlformats.org/officeDocument/2006/relationships/image" Target="../media/image78.png"/><Relationship Id="rId15" Type="http://schemas.openxmlformats.org/officeDocument/2006/relationships/image" Target="../media/image83.png"/><Relationship Id="rId10" Type="http://schemas.openxmlformats.org/officeDocument/2006/relationships/image" Target="../media/image127.svg"/><Relationship Id="rId4" Type="http://schemas.openxmlformats.org/officeDocument/2006/relationships/image" Target="../media/image121.svg"/><Relationship Id="rId9" Type="http://schemas.openxmlformats.org/officeDocument/2006/relationships/image" Target="../media/image80.png"/><Relationship Id="rId14" Type="http://schemas.openxmlformats.org/officeDocument/2006/relationships/image" Target="../media/image131.sv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sv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image" Target="../media/image11.sv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19.svg"/><Relationship Id="rId13"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4.png"/><Relationship Id="rId12" Type="http://schemas.openxmlformats.org/officeDocument/2006/relationships/image" Target="../media/image23.svg"/><Relationship Id="rId17" Type="http://schemas.openxmlformats.org/officeDocument/2006/relationships/image" Target="../media/image21.png"/><Relationship Id="rId2" Type="http://schemas.openxmlformats.org/officeDocument/2006/relationships/notesSlide" Target="../notesSlides/notesSlide3.xml"/><Relationship Id="rId16" Type="http://schemas.openxmlformats.org/officeDocument/2006/relationships/image" Target="../media/image20.png"/><Relationship Id="rId1" Type="http://schemas.openxmlformats.org/officeDocument/2006/relationships/slideLayout" Target="../slideLayouts/slideLayout8.xml"/><Relationship Id="rId6" Type="http://schemas.openxmlformats.org/officeDocument/2006/relationships/image" Target="../media/image17.svg"/><Relationship Id="rId11" Type="http://schemas.openxmlformats.org/officeDocument/2006/relationships/image" Target="../media/image16.png"/><Relationship Id="rId5" Type="http://schemas.openxmlformats.org/officeDocument/2006/relationships/image" Target="../media/image13.png"/><Relationship Id="rId15" Type="http://schemas.openxmlformats.org/officeDocument/2006/relationships/image" Target="../media/image19.png"/><Relationship Id="rId10" Type="http://schemas.openxmlformats.org/officeDocument/2006/relationships/image" Target="../media/image21.svg"/><Relationship Id="rId4" Type="http://schemas.openxmlformats.org/officeDocument/2006/relationships/image" Target="../media/image15.svg"/><Relationship Id="rId9" Type="http://schemas.openxmlformats.org/officeDocument/2006/relationships/image" Target="../media/image15.png"/><Relationship Id="rId1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https://www.soumu.go.jp/johotsusintokei/whitepaper/ja/r01/html/nd124220.html"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hyperlink" Target="https://www.soumu.go.jp/johotsusintokei/whitepaper/ja/r01/html/nd124220.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a:extLst>
              <a:ext uri="{FF2B5EF4-FFF2-40B4-BE49-F238E27FC236}">
                <a16:creationId xmlns:a16="http://schemas.microsoft.com/office/drawing/2014/main" xmlns="" id="{6059CE5D-4F38-4506-A5A9-0EFA09D5D8F0}"/>
              </a:ext>
            </a:extLst>
          </p:cNvPr>
          <p:cNvSpPr/>
          <p:nvPr/>
        </p:nvSpPr>
        <p:spPr>
          <a:xfrm>
            <a:off x="160215" y="3407343"/>
            <a:ext cx="8828868" cy="2718241"/>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a:extLst>
              <a:ext uri="{FF2B5EF4-FFF2-40B4-BE49-F238E27FC236}">
                <a16:creationId xmlns:a16="http://schemas.microsoft.com/office/drawing/2014/main" xmlns="" id="{8A8C170A-FB8E-42B9-9073-39043205E2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215" y="2569731"/>
            <a:ext cx="1617044" cy="752149"/>
          </a:xfrm>
          <a:prstGeom prst="rect">
            <a:avLst/>
          </a:prstGeom>
        </p:spPr>
      </p:pic>
      <p:sp>
        <p:nvSpPr>
          <p:cNvPr id="12" name="コンテンツ プレースホルダ 2"/>
          <p:cNvSpPr txBox="1">
            <a:spLocks/>
          </p:cNvSpPr>
          <p:nvPr/>
        </p:nvSpPr>
        <p:spPr>
          <a:xfrm>
            <a:off x="282699" y="2913929"/>
            <a:ext cx="8582167" cy="3556000"/>
          </a:xfrm>
          <a:prstGeom prst="rect">
            <a:avLst/>
          </a:prstGeom>
        </p:spPr>
        <p:txBody>
          <a:bodyPr anchor="ctr" anchorCtr="0">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kumimoji="1" sz="2200" b="1" kern="1200">
                <a:solidFill>
                  <a:srgbClr val="404040"/>
                </a:solidFill>
                <a:latin typeface="メイリオ"/>
                <a:ea typeface="メイリオ"/>
                <a:cs typeface="メイリオ"/>
              </a:defRPr>
            </a:lvl1pPr>
            <a:lvl2pPr marL="457200" indent="0" algn="ctr" defTabSz="457200" rtl="0" eaLnBrk="1" latinLnBrk="0" hangingPunct="1">
              <a:spcBef>
                <a:spcPct val="20000"/>
              </a:spcBef>
              <a:buFont typeface="Arial"/>
              <a:buNone/>
              <a:defRPr kumimoji="1"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kumimoji="1"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9pPr>
          </a:lstStyle>
          <a:p>
            <a:pPr algn="ctr"/>
            <a:r>
              <a:rPr lang="en-US" altLang="ja-JP" sz="4400" dirty="0">
                <a:solidFill>
                  <a:schemeClr val="bg1"/>
                </a:solidFill>
                <a:latin typeface="Meiryo UI" panose="020B0604030504040204" pitchFamily="50" charset="-128"/>
                <a:ea typeface="Meiryo UI" panose="020B0604030504040204" pitchFamily="50" charset="-128"/>
              </a:rPr>
              <a:t>AI</a:t>
            </a:r>
            <a:r>
              <a:rPr lang="ja-JP" altLang="en-US" sz="4400" dirty="0">
                <a:solidFill>
                  <a:schemeClr val="bg1"/>
                </a:solidFill>
                <a:latin typeface="Meiryo UI" panose="020B0604030504040204" pitchFamily="50" charset="-128"/>
                <a:ea typeface="Meiryo UI" panose="020B0604030504040204" pitchFamily="50" charset="-128"/>
              </a:rPr>
              <a:t>リテラシー</a:t>
            </a:r>
            <a:r>
              <a:rPr lang="en-US" altLang="ja-JP" sz="4000" dirty="0">
                <a:solidFill>
                  <a:schemeClr val="bg1"/>
                </a:solidFill>
                <a:latin typeface="Meiryo UI" panose="020B0604030504040204" pitchFamily="50" charset="-128"/>
                <a:ea typeface="Meiryo UI" panose="020B0604030504040204" pitchFamily="50" charset="-128"/>
              </a:rPr>
              <a:t>【</a:t>
            </a:r>
            <a:r>
              <a:rPr lang="ja-JP" altLang="en-US" sz="4000" dirty="0">
                <a:solidFill>
                  <a:schemeClr val="bg1"/>
                </a:solidFill>
                <a:latin typeface="Meiryo UI" panose="020B0604030504040204" pitchFamily="50" charset="-128"/>
                <a:ea typeface="Meiryo UI" panose="020B0604030504040204" pitchFamily="50" charset="-128"/>
              </a:rPr>
              <a:t>第２回</a:t>
            </a:r>
            <a:r>
              <a:rPr lang="en-US" altLang="ja-JP" sz="4000" dirty="0">
                <a:solidFill>
                  <a:schemeClr val="bg1"/>
                </a:solidFill>
                <a:latin typeface="Meiryo UI" panose="020B0604030504040204" pitchFamily="50" charset="-128"/>
                <a:ea typeface="Meiryo UI" panose="020B0604030504040204" pitchFamily="50" charset="-128"/>
              </a:rPr>
              <a:t>】</a:t>
            </a:r>
          </a:p>
          <a:p>
            <a:pPr algn="ctr"/>
            <a:r>
              <a:rPr lang="ja-JP" altLang="en-US" sz="4000" dirty="0">
                <a:solidFill>
                  <a:schemeClr val="bg1"/>
                </a:solidFill>
                <a:latin typeface="Meiryo UI" panose="020B0604030504040204" pitchFamily="50" charset="-128"/>
                <a:ea typeface="Meiryo UI" panose="020B0604030504040204" pitchFamily="50" charset="-128"/>
              </a:rPr>
              <a:t> 働き方改革と</a:t>
            </a:r>
            <a:r>
              <a:rPr lang="en-US" altLang="ja-JP" sz="4000" dirty="0">
                <a:solidFill>
                  <a:schemeClr val="bg1"/>
                </a:solidFill>
                <a:latin typeface="Meiryo UI" panose="020B0604030504040204" pitchFamily="50" charset="-128"/>
                <a:ea typeface="Meiryo UI" panose="020B0604030504040204" pitchFamily="50" charset="-128"/>
              </a:rPr>
              <a:t/>
            </a:r>
            <a:br>
              <a:rPr lang="en-US" altLang="ja-JP" sz="4000" dirty="0">
                <a:solidFill>
                  <a:schemeClr val="bg1"/>
                </a:solidFill>
                <a:latin typeface="Meiryo UI" panose="020B0604030504040204" pitchFamily="50" charset="-128"/>
                <a:ea typeface="Meiryo UI" panose="020B0604030504040204" pitchFamily="50" charset="-128"/>
              </a:rPr>
            </a:br>
            <a:r>
              <a:rPr lang="ja-JP" altLang="en-US" sz="4000" dirty="0">
                <a:solidFill>
                  <a:schemeClr val="bg1"/>
                </a:solidFill>
                <a:latin typeface="Meiryo UI" panose="020B0604030504040204" pitchFamily="50" charset="-128"/>
                <a:ea typeface="Meiryo UI" panose="020B0604030504040204" pitchFamily="50" charset="-128"/>
              </a:rPr>
              <a:t>デジタルトランスフォーメーション（</a:t>
            </a:r>
            <a:r>
              <a:rPr lang="en-US" altLang="ja-JP" sz="4000" dirty="0">
                <a:solidFill>
                  <a:schemeClr val="bg1"/>
                </a:solidFill>
                <a:latin typeface="Meiryo UI" panose="020B0604030504040204" pitchFamily="50" charset="-128"/>
                <a:ea typeface="Meiryo UI" panose="020B0604030504040204" pitchFamily="50" charset="-128"/>
              </a:rPr>
              <a:t>DX</a:t>
            </a:r>
            <a:r>
              <a:rPr lang="ja-JP" altLang="en-US" sz="4000" dirty="0">
                <a:solidFill>
                  <a:schemeClr val="bg1"/>
                </a:solidFill>
                <a:latin typeface="Meiryo UI" panose="020B0604030504040204" pitchFamily="50" charset="-128"/>
                <a:ea typeface="Meiryo UI" panose="020B0604030504040204" pitchFamily="50" charset="-128"/>
              </a:rPr>
              <a:t>）</a:t>
            </a:r>
            <a:endParaRPr lang="en-US" altLang="ja-JP" sz="4000" dirty="0">
              <a:solidFill>
                <a:schemeClr val="bg1"/>
              </a:solidFill>
              <a:latin typeface="Meiryo UI" panose="020B0604030504040204" pitchFamily="50" charset="-128"/>
              <a:ea typeface="Meiryo UI" panose="020B0604030504040204" pitchFamily="50" charset="-128"/>
            </a:endParaRPr>
          </a:p>
          <a:p>
            <a:pPr algn="ctr"/>
            <a:endParaRPr lang="en-US" altLang="ja-JP" sz="1050" dirty="0">
              <a:solidFill>
                <a:schemeClr val="bg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endParaRPr>
          </a:p>
        </p:txBody>
      </p:sp>
      <p:sp>
        <p:nvSpPr>
          <p:cNvPr id="13" name="タイトル 1"/>
          <p:cNvSpPr txBox="1">
            <a:spLocks/>
          </p:cNvSpPr>
          <p:nvPr/>
        </p:nvSpPr>
        <p:spPr>
          <a:xfrm>
            <a:off x="1174277" y="5914374"/>
            <a:ext cx="8142974" cy="1008112"/>
          </a:xfrm>
          <a:prstGeom prst="rect">
            <a:avLst/>
          </a:prstGeom>
        </p:spPr>
        <p:txBody>
          <a:bodyPr vert="horz" lIns="91440" tIns="45720" rIns="91440" bIns="45720" rtlCol="0" anchor="ctr">
            <a:noAutofit/>
          </a:bodyPr>
          <a:lstStyle/>
          <a:p>
            <a:pPr algn="ctr">
              <a:spcBef>
                <a:spcPct val="0"/>
              </a:spcBef>
              <a:defRPr/>
            </a:pPr>
            <a:r>
              <a:rPr lang="ja-JP" altLang="en-US" sz="2000" b="1" dirty="0">
                <a:solidFill>
                  <a:schemeClr val="tx2"/>
                </a:solidFill>
                <a:latin typeface="ＭＳ Ｐゴシック" pitchFamily="50" charset="-128"/>
                <a:ea typeface="ＭＳ Ｐゴシック" pitchFamily="50" charset="-128"/>
                <a:cs typeface="+mj-cs"/>
              </a:rPr>
              <a:t>講師</a:t>
            </a:r>
            <a:r>
              <a:rPr lang="en-US" altLang="ja-JP" sz="2000" b="1" dirty="0">
                <a:solidFill>
                  <a:schemeClr val="tx2"/>
                </a:solidFill>
                <a:latin typeface="ＭＳ Ｐゴシック" pitchFamily="50" charset="-128"/>
                <a:ea typeface="ＭＳ Ｐゴシック" pitchFamily="50" charset="-128"/>
                <a:cs typeface="+mj-cs"/>
              </a:rPr>
              <a:t>  </a:t>
            </a:r>
            <a:r>
              <a:rPr lang="ja-JP" altLang="en-US" sz="2000" b="1" dirty="0">
                <a:solidFill>
                  <a:schemeClr val="tx2"/>
                </a:solidFill>
                <a:latin typeface="ＭＳ Ｐゴシック" pitchFamily="50" charset="-128"/>
                <a:ea typeface="ＭＳ Ｐゴシック" pitchFamily="50" charset="-128"/>
                <a:cs typeface="+mj-cs"/>
              </a:rPr>
              <a:t>西日本電信電話株式会社（</a:t>
            </a:r>
            <a:r>
              <a:rPr lang="en-US" altLang="ja-JP" sz="2000" b="1" dirty="0">
                <a:solidFill>
                  <a:schemeClr val="tx2"/>
                </a:solidFill>
                <a:latin typeface="ＭＳ Ｐゴシック" pitchFamily="50" charset="-128"/>
                <a:ea typeface="ＭＳ Ｐゴシック" pitchFamily="50" charset="-128"/>
                <a:cs typeface="+mj-cs"/>
              </a:rPr>
              <a:t>NTT</a:t>
            </a:r>
            <a:r>
              <a:rPr lang="ja-JP" altLang="en-US" sz="2000" b="1" dirty="0">
                <a:solidFill>
                  <a:schemeClr val="tx2"/>
                </a:solidFill>
                <a:latin typeface="ＭＳ Ｐゴシック" pitchFamily="50" charset="-128"/>
                <a:ea typeface="ＭＳ Ｐゴシック" pitchFamily="50" charset="-128"/>
                <a:cs typeface="+mj-cs"/>
              </a:rPr>
              <a:t>西日本）　北山賢一郎</a:t>
            </a:r>
          </a:p>
        </p:txBody>
      </p:sp>
    </p:spTree>
    <p:extLst>
      <p:ext uri="{BB962C8B-B14F-4D97-AF65-F5344CB8AC3E}">
        <p14:creationId xmlns:p14="http://schemas.microsoft.com/office/powerpoint/2010/main" val="19206850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ctrTitle"/>
          </p:nvPr>
        </p:nvSpPr>
        <p:spPr>
          <a:xfrm>
            <a:off x="1622323" y="1031345"/>
            <a:ext cx="7598238" cy="1219657"/>
          </a:xfrm>
        </p:spPr>
        <p:txBody>
          <a:bodyPr/>
          <a:lstStyle/>
          <a:p>
            <a:r>
              <a:rPr kumimoji="1" lang="ja-JP" altLang="en-US" sz="2800" dirty="0">
                <a:solidFill>
                  <a:schemeClr val="tx2"/>
                </a:solidFill>
              </a:rPr>
              <a:t>働き方改革</a:t>
            </a:r>
            <a:r>
              <a:rPr lang="ja-JP" altLang="en-US" sz="2800" dirty="0">
                <a:solidFill>
                  <a:schemeClr val="tx2"/>
                </a:solidFill>
              </a:rPr>
              <a:t>を支える</a:t>
            </a:r>
            <a:r>
              <a:rPr lang="en-US" altLang="ja-JP" sz="2800" dirty="0">
                <a:solidFill>
                  <a:schemeClr val="tx2"/>
                </a:solidFill>
              </a:rPr>
              <a:t>ICT</a:t>
            </a:r>
            <a:endParaRPr kumimoji="1" lang="ja-JP" altLang="en-US" sz="2800" dirty="0">
              <a:solidFill>
                <a:schemeClr val="tx2"/>
              </a:solidFill>
            </a:endParaRPr>
          </a:p>
        </p:txBody>
      </p:sp>
      <p:sp>
        <p:nvSpPr>
          <p:cNvPr id="7" name="テキスト プレースホルダー 6"/>
          <p:cNvSpPr>
            <a:spLocks noGrp="1"/>
          </p:cNvSpPr>
          <p:nvPr>
            <p:ph type="body" sz="quarter" idx="11"/>
          </p:nvPr>
        </p:nvSpPr>
        <p:spPr>
          <a:xfrm>
            <a:off x="376343" y="1014112"/>
            <a:ext cx="1245980" cy="627062"/>
          </a:xfrm>
        </p:spPr>
        <p:txBody>
          <a:bodyPr/>
          <a:lstStyle/>
          <a:p>
            <a:r>
              <a:rPr kumimoji="1" lang="en-US" altLang="ja-JP" dirty="0"/>
              <a:t>1-2</a:t>
            </a:r>
            <a:endParaRPr kumimoji="1" lang="ja-JP" altLang="en-US" dirty="0"/>
          </a:p>
        </p:txBody>
      </p:sp>
    </p:spTree>
    <p:extLst>
      <p:ext uri="{BB962C8B-B14F-4D97-AF65-F5344CB8AC3E}">
        <p14:creationId xmlns:p14="http://schemas.microsoft.com/office/powerpoint/2010/main" val="23970078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2">
            <a:extLst>
              <a:ext uri="{FF2B5EF4-FFF2-40B4-BE49-F238E27FC236}">
                <a16:creationId xmlns:a16="http://schemas.microsoft.com/office/drawing/2014/main" xmlns="" id="{59AC1941-53A7-4665-AA96-193E2059BE08}"/>
              </a:ext>
            </a:extLst>
          </p:cNvPr>
          <p:cNvSpPr>
            <a:spLocks noGrp="1"/>
          </p:cNvSpPr>
          <p:nvPr>
            <p:ph type="ctrTitle"/>
          </p:nvPr>
        </p:nvSpPr>
        <p:spPr>
          <a:xfrm>
            <a:off x="350838" y="131763"/>
            <a:ext cx="8429625" cy="409575"/>
          </a:xfrm>
        </p:spPr>
        <p:txBody>
          <a:bodyPr/>
          <a:lstStyle/>
          <a:p>
            <a:r>
              <a:rPr kumimoji="1" lang="ja-JP" altLang="en-US"/>
              <a:t>働き方改革</a:t>
            </a:r>
            <a:r>
              <a:rPr lang="ja-JP" altLang="en-US"/>
              <a:t>と</a:t>
            </a:r>
            <a:r>
              <a:rPr lang="ja-JP" altLang="en-US" dirty="0"/>
              <a:t>して挙げられる取り組み例</a:t>
            </a:r>
            <a:endParaRPr kumimoji="1" lang="ja-JP" altLang="en-US" dirty="0"/>
          </a:p>
        </p:txBody>
      </p:sp>
      <p:sp>
        <p:nvSpPr>
          <p:cNvPr id="5" name="楕円 4">
            <a:extLst>
              <a:ext uri="{FF2B5EF4-FFF2-40B4-BE49-F238E27FC236}">
                <a16:creationId xmlns:a16="http://schemas.microsoft.com/office/drawing/2014/main" xmlns="" id="{9C828811-8F34-4584-A4B6-B53A6DC3E5AF}"/>
              </a:ext>
            </a:extLst>
          </p:cNvPr>
          <p:cNvSpPr/>
          <p:nvPr/>
        </p:nvSpPr>
        <p:spPr>
          <a:xfrm>
            <a:off x="2648915" y="3482837"/>
            <a:ext cx="3757409" cy="2836722"/>
          </a:xfrm>
          <a:prstGeom prst="ellipse">
            <a:avLst/>
          </a:prstGeom>
          <a:solidFill>
            <a:srgbClr val="CCECFF"/>
          </a:solidFill>
          <a:ln>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6" name="楕円 5">
            <a:extLst>
              <a:ext uri="{FF2B5EF4-FFF2-40B4-BE49-F238E27FC236}">
                <a16:creationId xmlns:a16="http://schemas.microsoft.com/office/drawing/2014/main" xmlns="" id="{70698B5A-1535-4B56-8931-42568C689B73}"/>
              </a:ext>
            </a:extLst>
          </p:cNvPr>
          <p:cNvSpPr/>
          <p:nvPr/>
        </p:nvSpPr>
        <p:spPr>
          <a:xfrm>
            <a:off x="533010" y="904435"/>
            <a:ext cx="3757409" cy="2836722"/>
          </a:xfrm>
          <a:prstGeom prst="ellipse">
            <a:avLst/>
          </a:prstGeom>
          <a:solidFill>
            <a:srgbClr val="CCECFF"/>
          </a:solidFill>
          <a:ln>
            <a:solidFill>
              <a:srgbClr val="CCECFF"/>
            </a:solidFill>
          </a:ln>
        </p:spPr>
        <p:style>
          <a:lnRef idx="2">
            <a:schemeClr val="accent1"/>
          </a:lnRef>
          <a:fillRef idx="1">
            <a:schemeClr val="lt1"/>
          </a:fillRef>
          <a:effectRef idx="0">
            <a:schemeClr val="accent1"/>
          </a:effectRef>
          <a:fontRef idx="minor">
            <a:schemeClr val="dk1"/>
          </a:fontRef>
        </p:style>
        <p:txBody>
          <a:bodyPr rtlCol="0" anchor="ctr"/>
          <a:lstStyle/>
          <a:p>
            <a:endParaRPr kumimoji="1" lang="ja-JP" altLang="en-US" dirty="0">
              <a:solidFill>
                <a:schemeClr val="bg1">
                  <a:lumMod val="50000"/>
                </a:schemeClr>
              </a:solidFill>
            </a:endParaRPr>
          </a:p>
        </p:txBody>
      </p:sp>
      <p:sp>
        <p:nvSpPr>
          <p:cNvPr id="7" name="楕円 6">
            <a:extLst>
              <a:ext uri="{FF2B5EF4-FFF2-40B4-BE49-F238E27FC236}">
                <a16:creationId xmlns:a16="http://schemas.microsoft.com/office/drawing/2014/main" xmlns="" id="{944E2D1A-BD0F-44C0-BFA2-69C931CB1181}"/>
              </a:ext>
            </a:extLst>
          </p:cNvPr>
          <p:cNvSpPr/>
          <p:nvPr/>
        </p:nvSpPr>
        <p:spPr>
          <a:xfrm>
            <a:off x="4858979" y="917391"/>
            <a:ext cx="3757409" cy="2836722"/>
          </a:xfrm>
          <a:prstGeom prst="ellipse">
            <a:avLst/>
          </a:prstGeom>
          <a:solidFill>
            <a:srgbClr val="CCECFF"/>
          </a:solidFill>
          <a:ln>
            <a:solidFill>
              <a:srgbClr val="CCECFF"/>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xmlns="" id="{134220D5-E9C3-4641-B4D4-9C4284FE5F54}"/>
              </a:ext>
            </a:extLst>
          </p:cNvPr>
          <p:cNvSpPr/>
          <p:nvPr/>
        </p:nvSpPr>
        <p:spPr>
          <a:xfrm>
            <a:off x="1" y="1155685"/>
            <a:ext cx="1036767" cy="40957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2000" dirty="0">
                <a:solidFill>
                  <a:schemeClr val="bg1">
                    <a:lumMod val="50000"/>
                  </a:schemeClr>
                </a:solidFill>
              </a:rPr>
              <a:t>制度</a:t>
            </a:r>
            <a:endParaRPr lang="en-US" altLang="ja-JP" sz="2000" dirty="0">
              <a:solidFill>
                <a:schemeClr val="bg1">
                  <a:lumMod val="50000"/>
                </a:schemeClr>
              </a:solidFill>
            </a:endParaRPr>
          </a:p>
        </p:txBody>
      </p:sp>
      <p:sp>
        <p:nvSpPr>
          <p:cNvPr id="9" name="正方形/長方形 8">
            <a:extLst>
              <a:ext uri="{FF2B5EF4-FFF2-40B4-BE49-F238E27FC236}">
                <a16:creationId xmlns:a16="http://schemas.microsoft.com/office/drawing/2014/main" xmlns="" id="{EB00C399-1BEE-43DC-806B-014CBB47CB13}"/>
              </a:ext>
            </a:extLst>
          </p:cNvPr>
          <p:cNvSpPr/>
          <p:nvPr/>
        </p:nvSpPr>
        <p:spPr>
          <a:xfrm>
            <a:off x="4354595" y="1205414"/>
            <a:ext cx="1025516" cy="40957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2000" dirty="0">
                <a:solidFill>
                  <a:schemeClr val="bg1">
                    <a:lumMod val="50000"/>
                  </a:schemeClr>
                </a:solidFill>
              </a:rPr>
              <a:t>環境</a:t>
            </a:r>
            <a:endParaRPr lang="en-US" altLang="ja-JP" sz="2000" dirty="0">
              <a:solidFill>
                <a:schemeClr val="bg1">
                  <a:lumMod val="50000"/>
                </a:schemeClr>
              </a:solidFill>
            </a:endParaRPr>
          </a:p>
        </p:txBody>
      </p:sp>
      <p:sp>
        <p:nvSpPr>
          <p:cNvPr id="10" name="正方形/長方形 9">
            <a:extLst>
              <a:ext uri="{FF2B5EF4-FFF2-40B4-BE49-F238E27FC236}">
                <a16:creationId xmlns:a16="http://schemas.microsoft.com/office/drawing/2014/main" xmlns="" id="{3E2878DA-B5BC-40B0-BBDC-275AEDB8C3E3}"/>
              </a:ext>
            </a:extLst>
          </p:cNvPr>
          <p:cNvSpPr/>
          <p:nvPr/>
        </p:nvSpPr>
        <p:spPr>
          <a:xfrm>
            <a:off x="1944349" y="5904148"/>
            <a:ext cx="1289559" cy="409575"/>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2000" b="1" dirty="0">
                <a:solidFill>
                  <a:schemeClr val="tx1"/>
                </a:solidFill>
              </a:rPr>
              <a:t>ICT</a:t>
            </a:r>
            <a:r>
              <a:rPr lang="ja-JP" altLang="en-US" sz="2000" b="1" dirty="0">
                <a:solidFill>
                  <a:schemeClr val="tx1"/>
                </a:solidFill>
              </a:rPr>
              <a:t>活用</a:t>
            </a:r>
            <a:endParaRPr lang="en-US" altLang="ja-JP" sz="2000" b="1" dirty="0">
              <a:solidFill>
                <a:schemeClr val="tx1"/>
              </a:solidFill>
            </a:endParaRPr>
          </a:p>
        </p:txBody>
      </p:sp>
      <p:sp>
        <p:nvSpPr>
          <p:cNvPr id="11" name="正方形/長方形 10">
            <a:extLst>
              <a:ext uri="{FF2B5EF4-FFF2-40B4-BE49-F238E27FC236}">
                <a16:creationId xmlns:a16="http://schemas.microsoft.com/office/drawing/2014/main" xmlns="" id="{B6F658C9-5761-46E8-8E95-655C6E712F4E}"/>
              </a:ext>
            </a:extLst>
          </p:cNvPr>
          <p:cNvSpPr/>
          <p:nvPr/>
        </p:nvSpPr>
        <p:spPr>
          <a:xfrm>
            <a:off x="1609321" y="1033829"/>
            <a:ext cx="1661335"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フレックスタイム</a:t>
            </a:r>
            <a:endParaRPr lang="en-US" altLang="ja-JP" sz="1400" dirty="0">
              <a:solidFill>
                <a:schemeClr val="bg1">
                  <a:lumMod val="50000"/>
                </a:schemeClr>
              </a:solidFill>
            </a:endParaRPr>
          </a:p>
        </p:txBody>
      </p:sp>
      <p:sp>
        <p:nvSpPr>
          <p:cNvPr id="14" name="正方形/長方形 13">
            <a:extLst>
              <a:ext uri="{FF2B5EF4-FFF2-40B4-BE49-F238E27FC236}">
                <a16:creationId xmlns:a16="http://schemas.microsoft.com/office/drawing/2014/main" xmlns="" id="{228A611C-C0B6-44DE-B349-07CE54741C92}"/>
              </a:ext>
            </a:extLst>
          </p:cNvPr>
          <p:cNvSpPr/>
          <p:nvPr/>
        </p:nvSpPr>
        <p:spPr>
          <a:xfrm>
            <a:off x="634840" y="1931840"/>
            <a:ext cx="1404496"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時短勤務制度</a:t>
            </a:r>
            <a:endParaRPr lang="en-US" altLang="ja-JP" sz="1400" dirty="0">
              <a:solidFill>
                <a:schemeClr val="bg1">
                  <a:lumMod val="50000"/>
                </a:schemeClr>
              </a:solidFill>
            </a:endParaRPr>
          </a:p>
        </p:txBody>
      </p:sp>
      <p:sp>
        <p:nvSpPr>
          <p:cNvPr id="15" name="正方形/長方形 14">
            <a:extLst>
              <a:ext uri="{FF2B5EF4-FFF2-40B4-BE49-F238E27FC236}">
                <a16:creationId xmlns:a16="http://schemas.microsoft.com/office/drawing/2014/main" xmlns="" id="{85A3205C-7F5A-4D2E-AFA0-90DE831EBCAF}"/>
              </a:ext>
            </a:extLst>
          </p:cNvPr>
          <p:cNvSpPr/>
          <p:nvPr/>
        </p:nvSpPr>
        <p:spPr>
          <a:xfrm>
            <a:off x="2439989" y="2598821"/>
            <a:ext cx="1404496"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イクボス宣言</a:t>
            </a:r>
            <a:endParaRPr lang="en-US" altLang="ja-JP" sz="1400" dirty="0">
              <a:solidFill>
                <a:schemeClr val="bg1">
                  <a:lumMod val="50000"/>
                </a:schemeClr>
              </a:solidFill>
            </a:endParaRPr>
          </a:p>
        </p:txBody>
      </p:sp>
      <p:sp>
        <p:nvSpPr>
          <p:cNvPr id="16" name="正方形/長方形 15">
            <a:extLst>
              <a:ext uri="{FF2B5EF4-FFF2-40B4-BE49-F238E27FC236}">
                <a16:creationId xmlns:a16="http://schemas.microsoft.com/office/drawing/2014/main" xmlns="" id="{D78621D6-9C5C-4295-9176-978DEDA864DD}"/>
              </a:ext>
            </a:extLst>
          </p:cNvPr>
          <p:cNvSpPr/>
          <p:nvPr/>
        </p:nvSpPr>
        <p:spPr>
          <a:xfrm>
            <a:off x="5080146" y="1899182"/>
            <a:ext cx="1629624"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フリーアドレス</a:t>
            </a:r>
            <a:endParaRPr lang="en-US" altLang="ja-JP" sz="1400" dirty="0">
              <a:solidFill>
                <a:schemeClr val="bg1">
                  <a:lumMod val="50000"/>
                </a:schemeClr>
              </a:solidFill>
            </a:endParaRPr>
          </a:p>
        </p:txBody>
      </p:sp>
      <p:sp>
        <p:nvSpPr>
          <p:cNvPr id="17" name="正方形/長方形 16">
            <a:extLst>
              <a:ext uri="{FF2B5EF4-FFF2-40B4-BE49-F238E27FC236}">
                <a16:creationId xmlns:a16="http://schemas.microsoft.com/office/drawing/2014/main" xmlns="" id="{6DF5B277-997E-44AF-96FB-F6B149FBF14C}"/>
              </a:ext>
            </a:extLst>
          </p:cNvPr>
          <p:cNvSpPr/>
          <p:nvPr/>
        </p:nvSpPr>
        <p:spPr>
          <a:xfrm>
            <a:off x="5172097" y="2370914"/>
            <a:ext cx="2002690"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ミーティングスペース</a:t>
            </a:r>
            <a:endParaRPr lang="en-US" altLang="ja-JP" sz="1400" dirty="0">
              <a:solidFill>
                <a:schemeClr val="bg1">
                  <a:lumMod val="50000"/>
                </a:schemeClr>
              </a:solidFill>
            </a:endParaRPr>
          </a:p>
        </p:txBody>
      </p:sp>
      <p:sp>
        <p:nvSpPr>
          <p:cNvPr id="18" name="正方形/長方形 17">
            <a:extLst>
              <a:ext uri="{FF2B5EF4-FFF2-40B4-BE49-F238E27FC236}">
                <a16:creationId xmlns:a16="http://schemas.microsoft.com/office/drawing/2014/main" xmlns="" id="{5EBBC793-C4A5-40F7-AC32-F816D6B23C17}"/>
              </a:ext>
            </a:extLst>
          </p:cNvPr>
          <p:cNvSpPr/>
          <p:nvPr/>
        </p:nvSpPr>
        <p:spPr>
          <a:xfrm>
            <a:off x="5500955" y="2787669"/>
            <a:ext cx="2417632"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カフェテリア</a:t>
            </a:r>
            <a:r>
              <a:rPr lang="en-US" altLang="ja-JP" sz="1400" dirty="0">
                <a:solidFill>
                  <a:schemeClr val="bg1">
                    <a:lumMod val="50000"/>
                  </a:schemeClr>
                </a:solidFill>
              </a:rPr>
              <a:t>(</a:t>
            </a:r>
            <a:r>
              <a:rPr lang="ja-JP" altLang="en-US" sz="1400" dirty="0">
                <a:solidFill>
                  <a:schemeClr val="bg1">
                    <a:lumMod val="50000"/>
                  </a:schemeClr>
                </a:solidFill>
              </a:rPr>
              <a:t>社食</a:t>
            </a:r>
            <a:r>
              <a:rPr lang="en-US" altLang="ja-JP" sz="1400" dirty="0">
                <a:solidFill>
                  <a:schemeClr val="bg1">
                    <a:lumMod val="50000"/>
                  </a:schemeClr>
                </a:solidFill>
              </a:rPr>
              <a:t>)</a:t>
            </a:r>
            <a:r>
              <a:rPr lang="ja-JP" altLang="en-US" sz="1400" dirty="0">
                <a:solidFill>
                  <a:schemeClr val="bg1">
                    <a:lumMod val="50000"/>
                  </a:schemeClr>
                </a:solidFill>
              </a:rPr>
              <a:t>の充実</a:t>
            </a:r>
            <a:endParaRPr lang="en-US" altLang="ja-JP" sz="1400" dirty="0">
              <a:solidFill>
                <a:schemeClr val="bg1">
                  <a:lumMod val="50000"/>
                </a:schemeClr>
              </a:solidFill>
            </a:endParaRPr>
          </a:p>
        </p:txBody>
      </p:sp>
      <p:sp>
        <p:nvSpPr>
          <p:cNvPr id="19" name="正方形/長方形 18">
            <a:extLst>
              <a:ext uri="{FF2B5EF4-FFF2-40B4-BE49-F238E27FC236}">
                <a16:creationId xmlns:a16="http://schemas.microsoft.com/office/drawing/2014/main" xmlns="" id="{10E5F745-3940-4767-8E79-D9C3FA98A0C5}"/>
              </a:ext>
            </a:extLst>
          </p:cNvPr>
          <p:cNvSpPr/>
          <p:nvPr/>
        </p:nvSpPr>
        <p:spPr>
          <a:xfrm>
            <a:off x="5166809" y="1480791"/>
            <a:ext cx="3259248"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壁・仕切りの無いオフィスレイアウト</a:t>
            </a:r>
            <a:endParaRPr lang="en-US" altLang="ja-JP" sz="1400" dirty="0">
              <a:solidFill>
                <a:schemeClr val="bg1">
                  <a:lumMod val="50000"/>
                </a:schemeClr>
              </a:solidFill>
            </a:endParaRPr>
          </a:p>
        </p:txBody>
      </p:sp>
      <p:sp>
        <p:nvSpPr>
          <p:cNvPr id="20" name="正方形/長方形 19">
            <a:extLst>
              <a:ext uri="{FF2B5EF4-FFF2-40B4-BE49-F238E27FC236}">
                <a16:creationId xmlns:a16="http://schemas.microsoft.com/office/drawing/2014/main" xmlns="" id="{D6F8AE0A-6CC8-460B-BDF5-D9D82EEFEB35}"/>
              </a:ext>
            </a:extLst>
          </p:cNvPr>
          <p:cNvSpPr/>
          <p:nvPr/>
        </p:nvSpPr>
        <p:spPr>
          <a:xfrm>
            <a:off x="2905475" y="4095108"/>
            <a:ext cx="1247076"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社内</a:t>
            </a:r>
            <a:r>
              <a:rPr lang="en-US" altLang="ja-JP" sz="1400" dirty="0">
                <a:solidFill>
                  <a:schemeClr val="tx1"/>
                </a:solidFill>
              </a:rPr>
              <a:t>SNS</a:t>
            </a:r>
          </a:p>
        </p:txBody>
      </p:sp>
      <p:sp>
        <p:nvSpPr>
          <p:cNvPr id="21" name="正方形/長方形 20">
            <a:extLst>
              <a:ext uri="{FF2B5EF4-FFF2-40B4-BE49-F238E27FC236}">
                <a16:creationId xmlns:a16="http://schemas.microsoft.com/office/drawing/2014/main" xmlns="" id="{AAC32207-1D39-4239-A685-1D2847309C10}"/>
              </a:ext>
            </a:extLst>
          </p:cNvPr>
          <p:cNvSpPr/>
          <p:nvPr/>
        </p:nvSpPr>
        <p:spPr>
          <a:xfrm>
            <a:off x="3628300" y="3714547"/>
            <a:ext cx="1672149"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ビジネスチャット</a:t>
            </a:r>
            <a:endParaRPr lang="en-US" altLang="ja-JP" sz="1400" dirty="0">
              <a:solidFill>
                <a:schemeClr val="tx1"/>
              </a:solidFill>
            </a:endParaRPr>
          </a:p>
        </p:txBody>
      </p:sp>
      <p:sp>
        <p:nvSpPr>
          <p:cNvPr id="22" name="正方形/長方形 21">
            <a:extLst>
              <a:ext uri="{FF2B5EF4-FFF2-40B4-BE49-F238E27FC236}">
                <a16:creationId xmlns:a16="http://schemas.microsoft.com/office/drawing/2014/main" xmlns="" id="{60DF17DA-384B-4E94-B0CD-17ECD11701A1}"/>
              </a:ext>
            </a:extLst>
          </p:cNvPr>
          <p:cNvSpPr/>
          <p:nvPr/>
        </p:nvSpPr>
        <p:spPr>
          <a:xfrm>
            <a:off x="4954455" y="4056013"/>
            <a:ext cx="1247077"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US" altLang="ja-JP" sz="1400" dirty="0">
                <a:solidFill>
                  <a:schemeClr val="tx1"/>
                </a:solidFill>
              </a:rPr>
              <a:t>Web</a:t>
            </a:r>
            <a:r>
              <a:rPr lang="ja-JP" altLang="en-US" sz="1400" dirty="0">
                <a:solidFill>
                  <a:schemeClr val="tx1"/>
                </a:solidFill>
              </a:rPr>
              <a:t>会議</a:t>
            </a:r>
            <a:endParaRPr lang="en-US" altLang="ja-JP" sz="1400" dirty="0">
              <a:solidFill>
                <a:schemeClr val="tx1"/>
              </a:solidFill>
            </a:endParaRPr>
          </a:p>
        </p:txBody>
      </p:sp>
      <p:sp>
        <p:nvSpPr>
          <p:cNvPr id="23" name="正方形/長方形 22">
            <a:extLst>
              <a:ext uri="{FF2B5EF4-FFF2-40B4-BE49-F238E27FC236}">
                <a16:creationId xmlns:a16="http://schemas.microsoft.com/office/drawing/2014/main" xmlns="" id="{BBB25CB3-EA05-4E93-9A80-C8E43A3FD66D}"/>
              </a:ext>
            </a:extLst>
          </p:cNvPr>
          <p:cNvSpPr/>
          <p:nvPr/>
        </p:nvSpPr>
        <p:spPr>
          <a:xfrm>
            <a:off x="3844379" y="5048080"/>
            <a:ext cx="1456070"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ペーパーレス</a:t>
            </a:r>
            <a:endParaRPr lang="en-US" altLang="ja-JP" sz="1400" dirty="0">
              <a:solidFill>
                <a:schemeClr val="tx1"/>
              </a:solidFill>
            </a:endParaRPr>
          </a:p>
        </p:txBody>
      </p:sp>
      <p:sp>
        <p:nvSpPr>
          <p:cNvPr id="24" name="正方形/長方形 23">
            <a:extLst>
              <a:ext uri="{FF2B5EF4-FFF2-40B4-BE49-F238E27FC236}">
                <a16:creationId xmlns:a16="http://schemas.microsoft.com/office/drawing/2014/main" xmlns="" id="{FDA7CA08-315F-42D4-84BE-4A625D8D3511}"/>
              </a:ext>
            </a:extLst>
          </p:cNvPr>
          <p:cNvSpPr/>
          <p:nvPr/>
        </p:nvSpPr>
        <p:spPr>
          <a:xfrm>
            <a:off x="4772182" y="4755691"/>
            <a:ext cx="1627792"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労務管理システム</a:t>
            </a:r>
            <a:endParaRPr lang="en-US" altLang="ja-JP" sz="1400" dirty="0">
              <a:solidFill>
                <a:schemeClr val="tx1"/>
              </a:solidFill>
            </a:endParaRPr>
          </a:p>
        </p:txBody>
      </p:sp>
      <p:sp>
        <p:nvSpPr>
          <p:cNvPr id="25" name="正方形/長方形 24">
            <a:extLst>
              <a:ext uri="{FF2B5EF4-FFF2-40B4-BE49-F238E27FC236}">
                <a16:creationId xmlns:a16="http://schemas.microsoft.com/office/drawing/2014/main" xmlns="" id="{E6BC2E91-273B-4F79-AB01-4ADB6B3CAAE7}"/>
              </a:ext>
            </a:extLst>
          </p:cNvPr>
          <p:cNvSpPr/>
          <p:nvPr/>
        </p:nvSpPr>
        <p:spPr>
          <a:xfrm>
            <a:off x="4041235" y="5733238"/>
            <a:ext cx="1719742"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スケジュール共有</a:t>
            </a:r>
            <a:endParaRPr lang="en-US" altLang="ja-JP" sz="1400" dirty="0">
              <a:solidFill>
                <a:schemeClr val="tx1"/>
              </a:solidFill>
            </a:endParaRPr>
          </a:p>
        </p:txBody>
      </p:sp>
      <p:sp>
        <p:nvSpPr>
          <p:cNvPr id="26" name="正方形/長方形 25">
            <a:extLst>
              <a:ext uri="{FF2B5EF4-FFF2-40B4-BE49-F238E27FC236}">
                <a16:creationId xmlns:a16="http://schemas.microsoft.com/office/drawing/2014/main" xmlns="" id="{54C440F6-BA3E-4750-A4E5-D0F77A23A493}"/>
              </a:ext>
            </a:extLst>
          </p:cNvPr>
          <p:cNvSpPr/>
          <p:nvPr/>
        </p:nvSpPr>
        <p:spPr>
          <a:xfrm>
            <a:off x="2609060" y="4784309"/>
            <a:ext cx="2163121" cy="22343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オンラインストレージ</a:t>
            </a:r>
            <a:endParaRPr lang="en-US" altLang="ja-JP" sz="1400" dirty="0">
              <a:solidFill>
                <a:schemeClr val="tx1"/>
              </a:solidFill>
            </a:endParaRPr>
          </a:p>
        </p:txBody>
      </p:sp>
      <p:sp>
        <p:nvSpPr>
          <p:cNvPr id="28" name="正方形/長方形 27">
            <a:extLst>
              <a:ext uri="{FF2B5EF4-FFF2-40B4-BE49-F238E27FC236}">
                <a16:creationId xmlns:a16="http://schemas.microsoft.com/office/drawing/2014/main" xmlns="" id="{292BEAA3-D598-425F-9D85-92142A29B631}"/>
              </a:ext>
            </a:extLst>
          </p:cNvPr>
          <p:cNvSpPr/>
          <p:nvPr/>
        </p:nvSpPr>
        <p:spPr>
          <a:xfrm>
            <a:off x="2732736" y="4448368"/>
            <a:ext cx="1102756"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テレワーク</a:t>
            </a:r>
            <a:endParaRPr lang="en-US" altLang="ja-JP" sz="1400" dirty="0">
              <a:solidFill>
                <a:schemeClr val="tx1"/>
              </a:solidFill>
            </a:endParaRPr>
          </a:p>
        </p:txBody>
      </p:sp>
      <p:sp>
        <p:nvSpPr>
          <p:cNvPr id="29" name="正方形/長方形 28">
            <a:extLst>
              <a:ext uri="{FF2B5EF4-FFF2-40B4-BE49-F238E27FC236}">
                <a16:creationId xmlns:a16="http://schemas.microsoft.com/office/drawing/2014/main" xmlns="" id="{D8410F40-802B-4DEE-AB2A-6EFCA9DBFD44}"/>
              </a:ext>
            </a:extLst>
          </p:cNvPr>
          <p:cNvSpPr/>
          <p:nvPr/>
        </p:nvSpPr>
        <p:spPr>
          <a:xfrm>
            <a:off x="2298214" y="1480024"/>
            <a:ext cx="1404496"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有給取得推進</a:t>
            </a:r>
            <a:endParaRPr lang="en-US" altLang="ja-JP" sz="1400" dirty="0">
              <a:solidFill>
                <a:schemeClr val="bg1">
                  <a:lumMod val="50000"/>
                </a:schemeClr>
              </a:solidFill>
            </a:endParaRPr>
          </a:p>
        </p:txBody>
      </p:sp>
      <p:sp>
        <p:nvSpPr>
          <p:cNvPr id="30" name="正方形/長方形 29">
            <a:extLst>
              <a:ext uri="{FF2B5EF4-FFF2-40B4-BE49-F238E27FC236}">
                <a16:creationId xmlns:a16="http://schemas.microsoft.com/office/drawing/2014/main" xmlns="" id="{8B86FC9B-53E2-40E2-8BE4-CA362CA3233D}"/>
              </a:ext>
            </a:extLst>
          </p:cNvPr>
          <p:cNvSpPr/>
          <p:nvPr/>
        </p:nvSpPr>
        <p:spPr>
          <a:xfrm>
            <a:off x="957128" y="1429211"/>
            <a:ext cx="959384"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定年延長</a:t>
            </a:r>
            <a:endParaRPr lang="en-US" altLang="ja-JP" sz="1400" dirty="0">
              <a:solidFill>
                <a:schemeClr val="bg1">
                  <a:lumMod val="50000"/>
                </a:schemeClr>
              </a:solidFill>
            </a:endParaRPr>
          </a:p>
        </p:txBody>
      </p:sp>
      <p:sp>
        <p:nvSpPr>
          <p:cNvPr id="31" name="正方形/長方形 30">
            <a:extLst>
              <a:ext uri="{FF2B5EF4-FFF2-40B4-BE49-F238E27FC236}">
                <a16:creationId xmlns:a16="http://schemas.microsoft.com/office/drawing/2014/main" xmlns="" id="{DA28AC9E-476F-4958-9B4E-01371D87576D}"/>
              </a:ext>
            </a:extLst>
          </p:cNvPr>
          <p:cNvSpPr/>
          <p:nvPr/>
        </p:nvSpPr>
        <p:spPr>
          <a:xfrm>
            <a:off x="739437" y="2480974"/>
            <a:ext cx="1184557"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残業抑制</a:t>
            </a:r>
            <a:endParaRPr lang="en-US" altLang="ja-JP" sz="1400" dirty="0">
              <a:solidFill>
                <a:schemeClr val="bg1">
                  <a:lumMod val="50000"/>
                </a:schemeClr>
              </a:solidFill>
            </a:endParaRPr>
          </a:p>
        </p:txBody>
      </p:sp>
      <p:sp>
        <p:nvSpPr>
          <p:cNvPr id="27" name="正方形/長方形 26">
            <a:extLst>
              <a:ext uri="{FF2B5EF4-FFF2-40B4-BE49-F238E27FC236}">
                <a16:creationId xmlns:a16="http://schemas.microsoft.com/office/drawing/2014/main" xmlns="" id="{5D4D9A3F-D2EA-41FE-B966-54A1B81A8BE7}"/>
              </a:ext>
            </a:extLst>
          </p:cNvPr>
          <p:cNvSpPr/>
          <p:nvPr/>
        </p:nvSpPr>
        <p:spPr>
          <a:xfrm>
            <a:off x="7033552" y="2012487"/>
            <a:ext cx="1384011"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私服通勤</a:t>
            </a:r>
            <a:r>
              <a:rPr lang="en-US" altLang="ja-JP" sz="1400" dirty="0">
                <a:solidFill>
                  <a:schemeClr val="bg1">
                    <a:lumMod val="50000"/>
                  </a:schemeClr>
                </a:solidFill>
              </a:rPr>
              <a:t>OK</a:t>
            </a:r>
          </a:p>
        </p:txBody>
      </p:sp>
      <p:sp>
        <p:nvSpPr>
          <p:cNvPr id="32" name="正方形/長方形 31">
            <a:extLst>
              <a:ext uri="{FF2B5EF4-FFF2-40B4-BE49-F238E27FC236}">
                <a16:creationId xmlns:a16="http://schemas.microsoft.com/office/drawing/2014/main" xmlns="" id="{46C59806-C0B3-4ABC-B3AF-D420A9353C4A}"/>
              </a:ext>
            </a:extLst>
          </p:cNvPr>
          <p:cNvSpPr/>
          <p:nvPr/>
        </p:nvSpPr>
        <p:spPr>
          <a:xfrm>
            <a:off x="1144753" y="2964726"/>
            <a:ext cx="2162546"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テレワーク・在宅勤務</a:t>
            </a:r>
            <a:endParaRPr lang="en-US" altLang="ja-JP" sz="1400" dirty="0">
              <a:solidFill>
                <a:schemeClr val="bg1">
                  <a:lumMod val="50000"/>
                </a:schemeClr>
              </a:solidFill>
            </a:endParaRPr>
          </a:p>
        </p:txBody>
      </p:sp>
      <p:sp>
        <p:nvSpPr>
          <p:cNvPr id="33" name="正方形/長方形 32">
            <a:extLst>
              <a:ext uri="{FF2B5EF4-FFF2-40B4-BE49-F238E27FC236}">
                <a16:creationId xmlns:a16="http://schemas.microsoft.com/office/drawing/2014/main" xmlns="" id="{8B78C5BC-405B-4353-AE8E-6ACD1E47AC02}"/>
              </a:ext>
            </a:extLst>
          </p:cNvPr>
          <p:cNvSpPr/>
          <p:nvPr/>
        </p:nvSpPr>
        <p:spPr>
          <a:xfrm>
            <a:off x="2235651" y="1931840"/>
            <a:ext cx="1786194"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時間単位年休制度</a:t>
            </a:r>
            <a:endParaRPr lang="en-US" altLang="ja-JP" sz="1400" dirty="0">
              <a:solidFill>
                <a:schemeClr val="bg1">
                  <a:lumMod val="50000"/>
                </a:schemeClr>
              </a:solidFill>
            </a:endParaRPr>
          </a:p>
        </p:txBody>
      </p:sp>
      <p:sp>
        <p:nvSpPr>
          <p:cNvPr id="35" name="正方形/長方形 34">
            <a:extLst>
              <a:ext uri="{FF2B5EF4-FFF2-40B4-BE49-F238E27FC236}">
                <a16:creationId xmlns:a16="http://schemas.microsoft.com/office/drawing/2014/main" xmlns="" id="{16BBB627-90BD-441D-AF7A-6AB44F4DC7AD}"/>
              </a:ext>
            </a:extLst>
          </p:cNvPr>
          <p:cNvSpPr/>
          <p:nvPr/>
        </p:nvSpPr>
        <p:spPr>
          <a:xfrm>
            <a:off x="3881296" y="4371519"/>
            <a:ext cx="2236607"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社内</a:t>
            </a:r>
            <a:r>
              <a:rPr lang="en-US" altLang="ja-JP" sz="1400" dirty="0">
                <a:solidFill>
                  <a:schemeClr val="tx1"/>
                </a:solidFill>
              </a:rPr>
              <a:t>Web</a:t>
            </a:r>
            <a:r>
              <a:rPr lang="ja-JP" altLang="en-US" sz="1400" dirty="0">
                <a:solidFill>
                  <a:schemeClr val="tx1"/>
                </a:solidFill>
              </a:rPr>
              <a:t>ポータルサイト</a:t>
            </a:r>
            <a:endParaRPr lang="en-US" altLang="ja-JP" sz="1400" dirty="0">
              <a:solidFill>
                <a:schemeClr val="tx1"/>
              </a:solidFill>
            </a:endParaRPr>
          </a:p>
        </p:txBody>
      </p:sp>
      <p:sp>
        <p:nvSpPr>
          <p:cNvPr id="36" name="正方形/長方形 35">
            <a:extLst>
              <a:ext uri="{FF2B5EF4-FFF2-40B4-BE49-F238E27FC236}">
                <a16:creationId xmlns:a16="http://schemas.microsoft.com/office/drawing/2014/main" xmlns="" id="{356C44C7-E1F7-4E94-9ED5-D91900982BDB}"/>
              </a:ext>
            </a:extLst>
          </p:cNvPr>
          <p:cNvSpPr/>
          <p:nvPr/>
        </p:nvSpPr>
        <p:spPr>
          <a:xfrm>
            <a:off x="2031622" y="3413933"/>
            <a:ext cx="674398"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US" altLang="ja-JP" sz="1400" dirty="0">
                <a:solidFill>
                  <a:schemeClr val="bg1">
                    <a:lumMod val="50000"/>
                  </a:schemeClr>
                </a:solidFill>
              </a:rPr>
              <a:t>etc...</a:t>
            </a:r>
          </a:p>
        </p:txBody>
      </p:sp>
      <p:sp>
        <p:nvSpPr>
          <p:cNvPr id="37" name="正方形/長方形 36">
            <a:extLst>
              <a:ext uri="{FF2B5EF4-FFF2-40B4-BE49-F238E27FC236}">
                <a16:creationId xmlns:a16="http://schemas.microsoft.com/office/drawing/2014/main" xmlns="" id="{FAC80C4C-6741-4266-BCE1-F85AA3BCEE9D}"/>
              </a:ext>
            </a:extLst>
          </p:cNvPr>
          <p:cNvSpPr/>
          <p:nvPr/>
        </p:nvSpPr>
        <p:spPr>
          <a:xfrm>
            <a:off x="6394364" y="3305780"/>
            <a:ext cx="780423"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US" altLang="ja-JP" sz="1400" dirty="0">
                <a:solidFill>
                  <a:schemeClr val="bg1">
                    <a:lumMod val="50000"/>
                  </a:schemeClr>
                </a:solidFill>
              </a:rPr>
              <a:t>etc...</a:t>
            </a:r>
          </a:p>
        </p:txBody>
      </p:sp>
      <p:sp>
        <p:nvSpPr>
          <p:cNvPr id="38" name="正方形/長方形 37">
            <a:extLst>
              <a:ext uri="{FF2B5EF4-FFF2-40B4-BE49-F238E27FC236}">
                <a16:creationId xmlns:a16="http://schemas.microsoft.com/office/drawing/2014/main" xmlns="" id="{7613EE9F-CDA4-4422-BDBF-8DD1E18EB088}"/>
              </a:ext>
            </a:extLst>
          </p:cNvPr>
          <p:cNvSpPr/>
          <p:nvPr/>
        </p:nvSpPr>
        <p:spPr>
          <a:xfrm>
            <a:off x="4198412" y="6019056"/>
            <a:ext cx="674398"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US" altLang="ja-JP" sz="1400" dirty="0">
                <a:solidFill>
                  <a:schemeClr val="tx1"/>
                </a:solidFill>
              </a:rPr>
              <a:t>etc...</a:t>
            </a:r>
          </a:p>
        </p:txBody>
      </p:sp>
      <p:sp>
        <p:nvSpPr>
          <p:cNvPr id="40" name="正方形/長方形 39">
            <a:extLst>
              <a:ext uri="{FF2B5EF4-FFF2-40B4-BE49-F238E27FC236}">
                <a16:creationId xmlns:a16="http://schemas.microsoft.com/office/drawing/2014/main" xmlns="" id="{C71F3650-77A7-4957-AACA-88C04C651B17}"/>
              </a:ext>
            </a:extLst>
          </p:cNvPr>
          <p:cNvSpPr/>
          <p:nvPr/>
        </p:nvSpPr>
        <p:spPr>
          <a:xfrm>
            <a:off x="2726959" y="5390291"/>
            <a:ext cx="3142850"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US" altLang="ja-JP" sz="1400" dirty="0">
                <a:solidFill>
                  <a:schemeClr val="tx1"/>
                </a:solidFill>
              </a:rPr>
              <a:t>e-learning/</a:t>
            </a:r>
            <a:r>
              <a:rPr lang="ja-JP" altLang="en-US" sz="1400" dirty="0">
                <a:solidFill>
                  <a:schemeClr val="tx1"/>
                </a:solidFill>
              </a:rPr>
              <a:t>オンラインセミナー</a:t>
            </a:r>
            <a:endParaRPr lang="en-US" altLang="ja-JP" sz="1400" dirty="0">
              <a:solidFill>
                <a:schemeClr val="tx1"/>
              </a:solidFill>
            </a:endParaRPr>
          </a:p>
        </p:txBody>
      </p:sp>
      <p:sp>
        <p:nvSpPr>
          <p:cNvPr id="39" name="正方形/長方形 38">
            <a:extLst>
              <a:ext uri="{FF2B5EF4-FFF2-40B4-BE49-F238E27FC236}">
                <a16:creationId xmlns:a16="http://schemas.microsoft.com/office/drawing/2014/main" xmlns="" id="{B16031AE-2822-4C36-96BE-9CC3C9597885}"/>
              </a:ext>
            </a:extLst>
          </p:cNvPr>
          <p:cNvSpPr/>
          <p:nvPr/>
        </p:nvSpPr>
        <p:spPr>
          <a:xfrm>
            <a:off x="1805078" y="2304154"/>
            <a:ext cx="1184557"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bg1">
                    <a:lumMod val="50000"/>
                  </a:schemeClr>
                </a:solidFill>
              </a:rPr>
              <a:t>社内保育所</a:t>
            </a:r>
            <a:endParaRPr lang="en-US" altLang="ja-JP" sz="1400" dirty="0">
              <a:solidFill>
                <a:schemeClr val="bg1">
                  <a:lumMod val="50000"/>
                </a:schemeClr>
              </a:solidFill>
            </a:endParaRPr>
          </a:p>
        </p:txBody>
      </p:sp>
    </p:spTree>
    <p:extLst>
      <p:ext uri="{BB962C8B-B14F-4D97-AF65-F5344CB8AC3E}">
        <p14:creationId xmlns:p14="http://schemas.microsoft.com/office/powerpoint/2010/main" val="7965735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3E4BD9C2-4C1A-401B-9028-D23CBC8C4A35}"/>
              </a:ext>
            </a:extLst>
          </p:cNvPr>
          <p:cNvSpPr>
            <a:spLocks noGrp="1"/>
          </p:cNvSpPr>
          <p:nvPr>
            <p:ph type="ctrTitle"/>
          </p:nvPr>
        </p:nvSpPr>
        <p:spPr/>
        <p:txBody>
          <a:bodyPr/>
          <a:lstStyle/>
          <a:p>
            <a:r>
              <a:rPr kumimoji="1" lang="ja-JP" altLang="en-US" dirty="0"/>
              <a:t>働き方改革における</a:t>
            </a:r>
            <a:r>
              <a:rPr kumimoji="1" lang="en-US" altLang="ja-JP" dirty="0"/>
              <a:t>ICT</a:t>
            </a:r>
            <a:r>
              <a:rPr kumimoji="1" lang="ja-JP" altLang="en-US" dirty="0"/>
              <a:t>活用</a:t>
            </a:r>
          </a:p>
        </p:txBody>
      </p:sp>
      <p:sp>
        <p:nvSpPr>
          <p:cNvPr id="10" name="正方形/長方形 9">
            <a:extLst>
              <a:ext uri="{FF2B5EF4-FFF2-40B4-BE49-F238E27FC236}">
                <a16:creationId xmlns:a16="http://schemas.microsoft.com/office/drawing/2014/main" xmlns="" id="{B58EF6D6-5338-486A-8965-C980C315222C}"/>
              </a:ext>
            </a:extLst>
          </p:cNvPr>
          <p:cNvSpPr/>
          <p:nvPr/>
        </p:nvSpPr>
        <p:spPr>
          <a:xfrm>
            <a:off x="350370" y="852719"/>
            <a:ext cx="1197773" cy="35060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dirty="0">
                <a:solidFill>
                  <a:schemeClr val="tx1"/>
                </a:solidFill>
              </a:rPr>
              <a:t>これまで</a:t>
            </a:r>
            <a:endParaRPr lang="en-US" altLang="ja-JP" dirty="0">
              <a:solidFill>
                <a:schemeClr val="tx1"/>
              </a:solidFill>
            </a:endParaRPr>
          </a:p>
        </p:txBody>
      </p:sp>
      <p:sp>
        <p:nvSpPr>
          <p:cNvPr id="11" name="正方形/長方形 10">
            <a:extLst>
              <a:ext uri="{FF2B5EF4-FFF2-40B4-BE49-F238E27FC236}">
                <a16:creationId xmlns:a16="http://schemas.microsoft.com/office/drawing/2014/main" xmlns="" id="{675393D9-7B42-4A62-9A9B-D12C00A0D3DE}"/>
              </a:ext>
            </a:extLst>
          </p:cNvPr>
          <p:cNvSpPr/>
          <p:nvPr/>
        </p:nvSpPr>
        <p:spPr>
          <a:xfrm>
            <a:off x="4733772" y="852720"/>
            <a:ext cx="1197773" cy="35060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dirty="0">
                <a:solidFill>
                  <a:schemeClr val="tx1"/>
                </a:solidFill>
              </a:rPr>
              <a:t>これから</a:t>
            </a:r>
            <a:endParaRPr lang="en-US" altLang="ja-JP" dirty="0">
              <a:solidFill>
                <a:schemeClr val="tx1"/>
              </a:solidFill>
            </a:endParaRPr>
          </a:p>
        </p:txBody>
      </p:sp>
      <p:grpSp>
        <p:nvGrpSpPr>
          <p:cNvPr id="15" name="グループ化 14">
            <a:extLst>
              <a:ext uri="{FF2B5EF4-FFF2-40B4-BE49-F238E27FC236}">
                <a16:creationId xmlns:a16="http://schemas.microsoft.com/office/drawing/2014/main" xmlns="" id="{3103E738-A2D7-40F0-87BD-9516B8A18C8A}"/>
              </a:ext>
            </a:extLst>
          </p:cNvPr>
          <p:cNvGrpSpPr/>
          <p:nvPr/>
        </p:nvGrpSpPr>
        <p:grpSpPr>
          <a:xfrm>
            <a:off x="350370" y="1203330"/>
            <a:ext cx="4059860" cy="5039554"/>
            <a:chOff x="350370" y="1203330"/>
            <a:chExt cx="4059860" cy="5039554"/>
          </a:xfrm>
        </p:grpSpPr>
        <p:sp>
          <p:nvSpPr>
            <p:cNvPr id="6" name="四角形: 角を丸くする 5">
              <a:extLst>
                <a:ext uri="{FF2B5EF4-FFF2-40B4-BE49-F238E27FC236}">
                  <a16:creationId xmlns:a16="http://schemas.microsoft.com/office/drawing/2014/main" xmlns="" id="{4E31ABA2-1929-4CD9-8E84-D22C174E3863}"/>
                </a:ext>
              </a:extLst>
            </p:cNvPr>
            <p:cNvSpPr/>
            <p:nvPr/>
          </p:nvSpPr>
          <p:spPr>
            <a:xfrm>
              <a:off x="350370" y="1203330"/>
              <a:ext cx="4059860" cy="5039554"/>
            </a:xfrm>
            <a:prstGeom prst="roundRect">
              <a:avLst/>
            </a:prstGeom>
            <a:noFill/>
            <a:ln>
              <a:solidFill>
                <a:schemeClr val="accent6">
                  <a:lumMod val="60000"/>
                  <a:lumOff val="40000"/>
                </a:schemeClr>
              </a:solid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a:p>
              <a:endParaRPr lang="en-US" altLang="ja-JP" dirty="0">
                <a:solidFill>
                  <a:schemeClr val="tx1"/>
                </a:solidFill>
              </a:endParaRPr>
            </a:p>
          </p:txBody>
        </p:sp>
        <p:pic>
          <p:nvPicPr>
            <p:cNvPr id="4" name="グラフィックス 3" descr="ドキュメント">
              <a:extLst>
                <a:ext uri="{FF2B5EF4-FFF2-40B4-BE49-F238E27FC236}">
                  <a16:creationId xmlns:a16="http://schemas.microsoft.com/office/drawing/2014/main" xmlns="" id="{6E63D2DD-9F27-44BA-A8E4-A0E5228E2E20}"/>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526232" y="1320440"/>
              <a:ext cx="914400" cy="914400"/>
            </a:xfrm>
            <a:prstGeom prst="rect">
              <a:avLst/>
            </a:prstGeom>
          </p:spPr>
        </p:pic>
        <p:pic>
          <p:nvPicPr>
            <p:cNvPr id="14" name="グラフィックス 13" descr="会議">
              <a:extLst>
                <a:ext uri="{FF2B5EF4-FFF2-40B4-BE49-F238E27FC236}">
                  <a16:creationId xmlns:a16="http://schemas.microsoft.com/office/drawing/2014/main" xmlns="" id="{AE216B9D-B08D-4744-A37C-B35290B75061}"/>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2388783" y="2525587"/>
              <a:ext cx="914400" cy="914400"/>
            </a:xfrm>
            <a:prstGeom prst="rect">
              <a:avLst/>
            </a:prstGeom>
          </p:spPr>
        </p:pic>
        <p:pic>
          <p:nvPicPr>
            <p:cNvPr id="18" name="グラフィックス 17" descr="役員室">
              <a:extLst>
                <a:ext uri="{FF2B5EF4-FFF2-40B4-BE49-F238E27FC236}">
                  <a16:creationId xmlns:a16="http://schemas.microsoft.com/office/drawing/2014/main" xmlns="" id="{393FAD01-796F-4F08-B639-F66F2D90604A}"/>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1456835" y="2525587"/>
              <a:ext cx="914400" cy="914400"/>
            </a:xfrm>
            <a:prstGeom prst="rect">
              <a:avLst/>
            </a:prstGeom>
          </p:spPr>
        </p:pic>
        <p:pic>
          <p:nvPicPr>
            <p:cNvPr id="20" name="グラフィックス 19" descr="教室">
              <a:extLst>
                <a:ext uri="{FF2B5EF4-FFF2-40B4-BE49-F238E27FC236}">
                  <a16:creationId xmlns:a16="http://schemas.microsoft.com/office/drawing/2014/main" xmlns="" id="{C097C2D2-DF58-45CF-AED5-31CF07A2117E}"/>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1942539" y="4975175"/>
              <a:ext cx="914400" cy="914400"/>
            </a:xfrm>
            <a:prstGeom prst="rect">
              <a:avLst/>
            </a:prstGeom>
          </p:spPr>
        </p:pic>
        <p:pic>
          <p:nvPicPr>
            <p:cNvPr id="32" name="グラフィックス 31" descr="棚の本">
              <a:extLst>
                <a:ext uri="{FF2B5EF4-FFF2-40B4-BE49-F238E27FC236}">
                  <a16:creationId xmlns:a16="http://schemas.microsoft.com/office/drawing/2014/main" xmlns="" id="{873F543A-E82D-45FA-8EB3-953E168B3DC0}"/>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2399739" y="1365838"/>
              <a:ext cx="914400" cy="914400"/>
            </a:xfrm>
            <a:prstGeom prst="rect">
              <a:avLst/>
            </a:prstGeom>
          </p:spPr>
        </p:pic>
        <p:pic>
          <p:nvPicPr>
            <p:cNvPr id="37" name="グラフィックス 36" descr="建物">
              <a:extLst>
                <a:ext uri="{FF2B5EF4-FFF2-40B4-BE49-F238E27FC236}">
                  <a16:creationId xmlns:a16="http://schemas.microsoft.com/office/drawing/2014/main" xmlns="" id="{329460F7-8A4A-44A2-BD25-4DE5D6B32D44}"/>
                </a:ext>
              </a:extLst>
            </p:cNvPr>
            <p:cNvPicPr>
              <a:picLocks noChangeAspect="1"/>
            </p:cNvPicPr>
            <p:nvPr/>
          </p:nvPicPr>
          <p:blipFill>
            <a:blip r:embed="rId13">
              <a:extLst>
                <a:ext uri="{96DAC541-7B7A-43D3-8B79-37D633B846F1}">
                  <asvg:svgBlip xmlns:asvg="http://schemas.microsoft.com/office/drawing/2016/SVG/main" xmlns="" r:embed="rId14"/>
                </a:ext>
              </a:extLst>
            </a:blip>
            <a:stretch>
              <a:fillRect/>
            </a:stretch>
          </p:blipFill>
          <p:spPr>
            <a:xfrm>
              <a:off x="1440322" y="3686665"/>
              <a:ext cx="914400" cy="914400"/>
            </a:xfrm>
            <a:prstGeom prst="rect">
              <a:avLst/>
            </a:prstGeom>
          </p:spPr>
        </p:pic>
        <p:pic>
          <p:nvPicPr>
            <p:cNvPr id="39" name="グラフィックス 38" descr="コンピューター">
              <a:extLst>
                <a:ext uri="{FF2B5EF4-FFF2-40B4-BE49-F238E27FC236}">
                  <a16:creationId xmlns:a16="http://schemas.microsoft.com/office/drawing/2014/main" xmlns="" id="{B993AC3A-B5BC-48A5-A36B-CB5C151BEE2E}"/>
                </a:ext>
              </a:extLst>
            </p:cNvPr>
            <p:cNvPicPr>
              <a:picLocks noChangeAspect="1"/>
            </p:cNvPicPr>
            <p:nvPr/>
          </p:nvPicPr>
          <p:blipFill>
            <a:blip r:embed="rId15">
              <a:extLst>
                <a:ext uri="{96DAC541-7B7A-43D3-8B79-37D633B846F1}">
                  <asvg:svgBlip xmlns:asvg="http://schemas.microsoft.com/office/drawing/2016/SVG/main" xmlns="" r:embed="rId16"/>
                </a:ext>
              </a:extLst>
            </a:blip>
            <a:stretch>
              <a:fillRect/>
            </a:stretch>
          </p:blipFill>
          <p:spPr>
            <a:xfrm>
              <a:off x="2380300" y="3739429"/>
              <a:ext cx="914400" cy="914400"/>
            </a:xfrm>
            <a:prstGeom prst="rect">
              <a:avLst/>
            </a:prstGeom>
          </p:spPr>
        </p:pic>
      </p:grpSp>
      <p:sp>
        <p:nvSpPr>
          <p:cNvPr id="30" name="正方形/長方形 29">
            <a:extLst>
              <a:ext uri="{FF2B5EF4-FFF2-40B4-BE49-F238E27FC236}">
                <a16:creationId xmlns:a16="http://schemas.microsoft.com/office/drawing/2014/main" xmlns="" id="{6BEDA0A8-020D-4637-A46D-45B225EBDC77}"/>
              </a:ext>
            </a:extLst>
          </p:cNvPr>
          <p:cNvSpPr/>
          <p:nvPr/>
        </p:nvSpPr>
        <p:spPr>
          <a:xfrm>
            <a:off x="1552708" y="2210181"/>
            <a:ext cx="1672149"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紙の資料を保管</a:t>
            </a:r>
            <a:endParaRPr lang="en-US" altLang="ja-JP" sz="1400" dirty="0">
              <a:solidFill>
                <a:schemeClr val="tx1"/>
              </a:solidFill>
            </a:endParaRPr>
          </a:p>
        </p:txBody>
      </p:sp>
      <p:sp>
        <p:nvSpPr>
          <p:cNvPr id="36" name="正方形/長方形 35">
            <a:extLst>
              <a:ext uri="{FF2B5EF4-FFF2-40B4-BE49-F238E27FC236}">
                <a16:creationId xmlns:a16="http://schemas.microsoft.com/office/drawing/2014/main" xmlns="" id="{A22480E8-E6E5-4740-AB0E-B5ADC2233F78}"/>
              </a:ext>
            </a:extLst>
          </p:cNvPr>
          <p:cNvSpPr/>
          <p:nvPr/>
        </p:nvSpPr>
        <p:spPr>
          <a:xfrm>
            <a:off x="1517516" y="3324512"/>
            <a:ext cx="1672149"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対面での会議</a:t>
            </a:r>
            <a:endParaRPr lang="en-US" altLang="ja-JP" sz="1400" dirty="0">
              <a:solidFill>
                <a:schemeClr val="tx1"/>
              </a:solidFill>
            </a:endParaRPr>
          </a:p>
        </p:txBody>
      </p:sp>
      <p:sp>
        <p:nvSpPr>
          <p:cNvPr id="41" name="正方形/長方形 40">
            <a:extLst>
              <a:ext uri="{FF2B5EF4-FFF2-40B4-BE49-F238E27FC236}">
                <a16:creationId xmlns:a16="http://schemas.microsoft.com/office/drawing/2014/main" xmlns="" id="{BCD417CA-9415-4E36-8498-DF964BE16C22}"/>
              </a:ext>
            </a:extLst>
          </p:cNvPr>
          <p:cNvSpPr/>
          <p:nvPr/>
        </p:nvSpPr>
        <p:spPr>
          <a:xfrm>
            <a:off x="1356101" y="4612577"/>
            <a:ext cx="2169062"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社内のみ使えるシステム</a:t>
            </a:r>
            <a:endParaRPr lang="en-US" altLang="ja-JP" sz="1400" dirty="0">
              <a:solidFill>
                <a:schemeClr val="tx1"/>
              </a:solidFill>
            </a:endParaRPr>
          </a:p>
        </p:txBody>
      </p:sp>
      <p:sp>
        <p:nvSpPr>
          <p:cNvPr id="45" name="正方形/長方形 44">
            <a:extLst>
              <a:ext uri="{FF2B5EF4-FFF2-40B4-BE49-F238E27FC236}">
                <a16:creationId xmlns:a16="http://schemas.microsoft.com/office/drawing/2014/main" xmlns="" id="{70BF6B4D-396D-4708-B710-9F5E4112CDC9}"/>
              </a:ext>
            </a:extLst>
          </p:cNvPr>
          <p:cNvSpPr/>
          <p:nvPr/>
        </p:nvSpPr>
        <p:spPr>
          <a:xfrm>
            <a:off x="1363294" y="5856189"/>
            <a:ext cx="2169062"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社内研修への現地参加</a:t>
            </a:r>
            <a:endParaRPr lang="en-US" altLang="ja-JP" sz="1400" dirty="0">
              <a:solidFill>
                <a:schemeClr val="tx1"/>
              </a:solidFill>
            </a:endParaRPr>
          </a:p>
        </p:txBody>
      </p:sp>
      <p:grpSp>
        <p:nvGrpSpPr>
          <p:cNvPr id="2" name="グループ化 1">
            <a:extLst>
              <a:ext uri="{FF2B5EF4-FFF2-40B4-BE49-F238E27FC236}">
                <a16:creationId xmlns:a16="http://schemas.microsoft.com/office/drawing/2014/main" xmlns="" id="{113DD6DC-8293-44FF-937C-81A6ED542033}"/>
              </a:ext>
            </a:extLst>
          </p:cNvPr>
          <p:cNvGrpSpPr/>
          <p:nvPr/>
        </p:nvGrpSpPr>
        <p:grpSpPr>
          <a:xfrm>
            <a:off x="4733772" y="1203330"/>
            <a:ext cx="4046220" cy="5039553"/>
            <a:chOff x="4733772" y="1203330"/>
            <a:chExt cx="4046220" cy="5039553"/>
          </a:xfrm>
        </p:grpSpPr>
        <p:grpSp>
          <p:nvGrpSpPr>
            <p:cNvPr id="13" name="グループ化 12">
              <a:extLst>
                <a:ext uri="{FF2B5EF4-FFF2-40B4-BE49-F238E27FC236}">
                  <a16:creationId xmlns:a16="http://schemas.microsoft.com/office/drawing/2014/main" xmlns="" id="{A008F44D-F669-4C20-B3ED-D587F1AE1191}"/>
                </a:ext>
              </a:extLst>
            </p:cNvPr>
            <p:cNvGrpSpPr/>
            <p:nvPr/>
          </p:nvGrpSpPr>
          <p:grpSpPr>
            <a:xfrm>
              <a:off x="4733772" y="1203330"/>
              <a:ext cx="4046220" cy="5039553"/>
              <a:chOff x="4733772" y="1203330"/>
              <a:chExt cx="4046220" cy="5039553"/>
            </a:xfrm>
          </p:grpSpPr>
          <p:sp>
            <p:nvSpPr>
              <p:cNvPr id="7" name="四角形: 角を丸くする 6">
                <a:extLst>
                  <a:ext uri="{FF2B5EF4-FFF2-40B4-BE49-F238E27FC236}">
                    <a16:creationId xmlns:a16="http://schemas.microsoft.com/office/drawing/2014/main" xmlns="" id="{A0A0988E-F432-4254-8E47-3E3FDB8D5553}"/>
                  </a:ext>
                </a:extLst>
              </p:cNvPr>
              <p:cNvSpPr/>
              <p:nvPr/>
            </p:nvSpPr>
            <p:spPr>
              <a:xfrm>
                <a:off x="4733772" y="1203330"/>
                <a:ext cx="4046220" cy="5039553"/>
              </a:xfrm>
              <a:prstGeom prst="roundRect">
                <a:avLst/>
              </a:prstGeom>
              <a:noFill/>
              <a:ln>
                <a:solidFill>
                  <a:schemeClr val="accent4"/>
                </a:solid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a:p>
                <a:endParaRPr lang="en-US" altLang="ja-JP" dirty="0">
                  <a:solidFill>
                    <a:schemeClr val="tx1"/>
                  </a:solidFill>
                </a:endParaRPr>
              </a:p>
            </p:txBody>
          </p:sp>
          <p:pic>
            <p:nvPicPr>
              <p:cNvPr id="8" name="グラフィックス 7" descr="フォルダー">
                <a:extLst>
                  <a:ext uri="{FF2B5EF4-FFF2-40B4-BE49-F238E27FC236}">
                    <a16:creationId xmlns:a16="http://schemas.microsoft.com/office/drawing/2014/main" xmlns="" id="{D79DF4A0-49D0-4762-838F-B5C4127A85A8}"/>
                  </a:ext>
                </a:extLst>
              </p:cNvPr>
              <p:cNvPicPr>
                <a:picLocks noChangeAspect="1"/>
              </p:cNvPicPr>
              <p:nvPr/>
            </p:nvPicPr>
            <p:blipFill>
              <a:blip r:embed="rId17">
                <a:extLst>
                  <a:ext uri="{96DAC541-7B7A-43D3-8B79-37D633B846F1}">
                    <asvg:svgBlip xmlns:asvg="http://schemas.microsoft.com/office/drawing/2016/SVG/main" xmlns="" r:embed="rId18"/>
                  </a:ext>
                </a:extLst>
              </a:blip>
              <a:stretch>
                <a:fillRect/>
              </a:stretch>
            </p:blipFill>
            <p:spPr>
              <a:xfrm>
                <a:off x="5814675" y="1319712"/>
                <a:ext cx="914400" cy="914400"/>
              </a:xfrm>
              <a:prstGeom prst="rect">
                <a:avLst/>
              </a:prstGeom>
            </p:spPr>
          </p:pic>
          <p:pic>
            <p:nvPicPr>
              <p:cNvPr id="16" name="グラフィックス 15" descr="教師">
                <a:extLst>
                  <a:ext uri="{FF2B5EF4-FFF2-40B4-BE49-F238E27FC236}">
                    <a16:creationId xmlns:a16="http://schemas.microsoft.com/office/drawing/2014/main" xmlns="" id="{A6DA3EE8-30B0-4D1E-9841-256BEFF8D01D}"/>
                  </a:ext>
                </a:extLst>
              </p:cNvPr>
              <p:cNvPicPr>
                <a:picLocks noChangeAspect="1"/>
              </p:cNvPicPr>
              <p:nvPr/>
            </p:nvPicPr>
            <p:blipFill>
              <a:blip r:embed="rId19">
                <a:extLst>
                  <a:ext uri="{96DAC541-7B7A-43D3-8B79-37D633B846F1}">
                    <asvg:svgBlip xmlns:asvg="http://schemas.microsoft.com/office/drawing/2016/SVG/main" xmlns="" r:embed="rId20"/>
                  </a:ext>
                </a:extLst>
              </a:blip>
              <a:stretch>
                <a:fillRect/>
              </a:stretch>
            </p:blipFill>
            <p:spPr>
              <a:xfrm>
                <a:off x="5348985" y="4877839"/>
                <a:ext cx="914400" cy="914400"/>
              </a:xfrm>
              <a:prstGeom prst="rect">
                <a:avLst/>
              </a:prstGeom>
            </p:spPr>
          </p:pic>
          <p:pic>
            <p:nvPicPr>
              <p:cNvPr id="22" name="グラフィックス 21" descr="コール センター">
                <a:extLst>
                  <a:ext uri="{FF2B5EF4-FFF2-40B4-BE49-F238E27FC236}">
                    <a16:creationId xmlns:a16="http://schemas.microsoft.com/office/drawing/2014/main" xmlns="" id="{5FC506D8-6CE5-4DF8-A0A8-6EC641ACBBE1}"/>
                  </a:ext>
                </a:extLst>
              </p:cNvPr>
              <p:cNvPicPr>
                <a:picLocks noChangeAspect="1"/>
              </p:cNvPicPr>
              <p:nvPr/>
            </p:nvPicPr>
            <p:blipFill>
              <a:blip r:embed="rId21">
                <a:extLst>
                  <a:ext uri="{96DAC541-7B7A-43D3-8B79-37D633B846F1}">
                    <asvg:svgBlip xmlns:asvg="http://schemas.microsoft.com/office/drawing/2016/SVG/main" xmlns="" r:embed="rId22"/>
                  </a:ext>
                </a:extLst>
              </a:blip>
              <a:stretch>
                <a:fillRect/>
              </a:stretch>
            </p:blipFill>
            <p:spPr>
              <a:xfrm>
                <a:off x="7588100" y="2405118"/>
                <a:ext cx="914400" cy="914400"/>
              </a:xfrm>
              <a:prstGeom prst="rect">
                <a:avLst/>
              </a:prstGeom>
            </p:spPr>
          </p:pic>
          <p:pic>
            <p:nvPicPr>
              <p:cNvPr id="24" name="グラフィックス 23" descr="家">
                <a:extLst>
                  <a:ext uri="{FF2B5EF4-FFF2-40B4-BE49-F238E27FC236}">
                    <a16:creationId xmlns:a16="http://schemas.microsoft.com/office/drawing/2014/main" xmlns="" id="{38099DE0-433B-4C83-B680-C67BB80C59D5}"/>
                  </a:ext>
                </a:extLst>
              </p:cNvPr>
              <p:cNvPicPr>
                <a:picLocks noChangeAspect="1"/>
              </p:cNvPicPr>
              <p:nvPr/>
            </p:nvPicPr>
            <p:blipFill>
              <a:blip r:embed="rId23">
                <a:extLst>
                  <a:ext uri="{96DAC541-7B7A-43D3-8B79-37D633B846F1}">
                    <asvg:svgBlip xmlns:asvg="http://schemas.microsoft.com/office/drawing/2016/SVG/main" xmlns="" r:embed="rId24"/>
                  </a:ext>
                </a:extLst>
              </a:blip>
              <a:stretch>
                <a:fillRect/>
              </a:stretch>
            </p:blipFill>
            <p:spPr>
              <a:xfrm>
                <a:off x="5284883" y="3504335"/>
                <a:ext cx="914400" cy="914400"/>
              </a:xfrm>
              <a:prstGeom prst="rect">
                <a:avLst/>
              </a:prstGeom>
            </p:spPr>
          </p:pic>
          <p:pic>
            <p:nvPicPr>
              <p:cNvPr id="28" name="グラフィックス 27" descr="ノート PC">
                <a:extLst>
                  <a:ext uri="{FF2B5EF4-FFF2-40B4-BE49-F238E27FC236}">
                    <a16:creationId xmlns:a16="http://schemas.microsoft.com/office/drawing/2014/main" xmlns="" id="{6D63BA62-BD2E-4291-9C6E-98E4292D8670}"/>
                  </a:ext>
                </a:extLst>
              </p:cNvPr>
              <p:cNvPicPr>
                <a:picLocks noChangeAspect="1"/>
              </p:cNvPicPr>
              <p:nvPr/>
            </p:nvPicPr>
            <p:blipFill>
              <a:blip r:embed="rId25">
                <a:extLst>
                  <a:ext uri="{96DAC541-7B7A-43D3-8B79-37D633B846F1}">
                    <asvg:svgBlip xmlns:asvg="http://schemas.microsoft.com/office/drawing/2016/SVG/main" xmlns="" r:embed="rId26"/>
                  </a:ext>
                </a:extLst>
              </a:blip>
              <a:stretch>
                <a:fillRect/>
              </a:stretch>
            </p:blipFill>
            <p:spPr>
              <a:xfrm>
                <a:off x="6779814" y="2521501"/>
                <a:ext cx="914400" cy="914400"/>
              </a:xfrm>
              <a:prstGeom prst="rect">
                <a:avLst/>
              </a:prstGeom>
            </p:spPr>
          </p:pic>
          <p:pic>
            <p:nvPicPr>
              <p:cNvPr id="33" name="グラフィックス 32" descr="コール センター">
                <a:extLst>
                  <a:ext uri="{FF2B5EF4-FFF2-40B4-BE49-F238E27FC236}">
                    <a16:creationId xmlns:a16="http://schemas.microsoft.com/office/drawing/2014/main" xmlns="" id="{226AA7D6-EA0F-4DAA-9E23-F26144315B53}"/>
                  </a:ext>
                </a:extLst>
              </p:cNvPr>
              <p:cNvPicPr>
                <a:picLocks noChangeAspect="1"/>
              </p:cNvPicPr>
              <p:nvPr/>
            </p:nvPicPr>
            <p:blipFill>
              <a:blip r:embed="rId21">
                <a:extLst>
                  <a:ext uri="{96DAC541-7B7A-43D3-8B79-37D633B846F1}">
                    <asvg:svgBlip xmlns:asvg="http://schemas.microsoft.com/office/drawing/2016/SVG/main" xmlns="" r:embed="rId22"/>
                  </a:ext>
                </a:extLst>
              </a:blip>
              <a:stretch>
                <a:fillRect/>
              </a:stretch>
            </p:blipFill>
            <p:spPr>
              <a:xfrm>
                <a:off x="4964335" y="2405118"/>
                <a:ext cx="914400" cy="914400"/>
              </a:xfrm>
              <a:prstGeom prst="rect">
                <a:avLst/>
              </a:prstGeom>
            </p:spPr>
          </p:pic>
          <p:pic>
            <p:nvPicPr>
              <p:cNvPr id="34" name="グラフィックス 33" descr="ノート PC">
                <a:extLst>
                  <a:ext uri="{FF2B5EF4-FFF2-40B4-BE49-F238E27FC236}">
                    <a16:creationId xmlns:a16="http://schemas.microsoft.com/office/drawing/2014/main" xmlns="" id="{B5F1EF2F-C74D-4743-BB0A-85D09056371F}"/>
                  </a:ext>
                </a:extLst>
              </p:cNvPr>
              <p:cNvPicPr>
                <a:picLocks noChangeAspect="1"/>
              </p:cNvPicPr>
              <p:nvPr/>
            </p:nvPicPr>
            <p:blipFill>
              <a:blip r:embed="rId25">
                <a:extLst>
                  <a:ext uri="{96DAC541-7B7A-43D3-8B79-37D633B846F1}">
                    <asvg:svgBlip xmlns:asvg="http://schemas.microsoft.com/office/drawing/2016/SVG/main" xmlns="" r:embed="rId26"/>
                  </a:ext>
                </a:extLst>
              </a:blip>
              <a:stretch>
                <a:fillRect/>
              </a:stretch>
            </p:blipFill>
            <p:spPr>
              <a:xfrm>
                <a:off x="5847866" y="2521501"/>
                <a:ext cx="914400" cy="914400"/>
              </a:xfrm>
              <a:prstGeom prst="rect">
                <a:avLst/>
              </a:prstGeom>
            </p:spPr>
          </p:pic>
          <p:pic>
            <p:nvPicPr>
              <p:cNvPr id="35" name="グラフィックス 34" descr="コール センター">
                <a:extLst>
                  <a:ext uri="{FF2B5EF4-FFF2-40B4-BE49-F238E27FC236}">
                    <a16:creationId xmlns:a16="http://schemas.microsoft.com/office/drawing/2014/main" xmlns="" id="{F3FB88FE-C713-4B7D-A636-79FA648F8465}"/>
                  </a:ext>
                </a:extLst>
              </p:cNvPr>
              <p:cNvPicPr>
                <a:picLocks noChangeAspect="1"/>
              </p:cNvPicPr>
              <p:nvPr/>
            </p:nvPicPr>
            <p:blipFill>
              <a:blip r:embed="rId27">
                <a:extLst>
                  <a:ext uri="{96DAC541-7B7A-43D3-8B79-37D633B846F1}">
                    <asvg:svgBlip xmlns:asvg="http://schemas.microsoft.com/office/drawing/2016/SVG/main" xmlns="" r:embed="rId28"/>
                  </a:ext>
                </a:extLst>
              </a:blip>
              <a:stretch>
                <a:fillRect/>
              </a:stretch>
            </p:blipFill>
            <p:spPr>
              <a:xfrm>
                <a:off x="7310580" y="4837654"/>
                <a:ext cx="914400" cy="914400"/>
              </a:xfrm>
              <a:prstGeom prst="rect">
                <a:avLst/>
              </a:prstGeom>
            </p:spPr>
          </p:pic>
          <p:pic>
            <p:nvPicPr>
              <p:cNvPr id="40" name="グラフィックス 39" descr="ノート PC">
                <a:extLst>
                  <a:ext uri="{FF2B5EF4-FFF2-40B4-BE49-F238E27FC236}">
                    <a16:creationId xmlns:a16="http://schemas.microsoft.com/office/drawing/2014/main" xmlns="" id="{2199B23A-4B1B-4AA7-8AD8-68A76AE0976A}"/>
                  </a:ext>
                </a:extLst>
              </p:cNvPr>
              <p:cNvPicPr>
                <a:picLocks noChangeAspect="1"/>
              </p:cNvPicPr>
              <p:nvPr/>
            </p:nvPicPr>
            <p:blipFill>
              <a:blip r:embed="rId29">
                <a:extLst>
                  <a:ext uri="{96DAC541-7B7A-43D3-8B79-37D633B846F1}">
                    <asvg:svgBlip xmlns:asvg="http://schemas.microsoft.com/office/drawing/2016/SVG/main" xmlns="" r:embed="rId30"/>
                  </a:ext>
                </a:extLst>
              </a:blip>
              <a:stretch>
                <a:fillRect/>
              </a:stretch>
            </p:blipFill>
            <p:spPr>
              <a:xfrm>
                <a:off x="6332078" y="3540415"/>
                <a:ext cx="914400" cy="914400"/>
              </a:xfrm>
              <a:prstGeom prst="rect">
                <a:avLst/>
              </a:prstGeom>
            </p:spPr>
          </p:pic>
          <p:pic>
            <p:nvPicPr>
              <p:cNvPr id="42" name="グラフィックス 41" descr="同期中のクラウド">
                <a:extLst>
                  <a:ext uri="{FF2B5EF4-FFF2-40B4-BE49-F238E27FC236}">
                    <a16:creationId xmlns:a16="http://schemas.microsoft.com/office/drawing/2014/main" xmlns="" id="{C243F203-8C82-4110-827B-1BE28AC3E4E1}"/>
                  </a:ext>
                </a:extLst>
              </p:cNvPr>
              <p:cNvPicPr>
                <a:picLocks noChangeAspect="1"/>
              </p:cNvPicPr>
              <p:nvPr/>
            </p:nvPicPr>
            <p:blipFill>
              <a:blip r:embed="rId31">
                <a:extLst>
                  <a:ext uri="{96DAC541-7B7A-43D3-8B79-37D633B846F1}">
                    <asvg:svgBlip xmlns:asvg="http://schemas.microsoft.com/office/drawing/2016/SVG/main" xmlns="" r:embed="rId32"/>
                  </a:ext>
                </a:extLst>
              </a:blip>
              <a:stretch>
                <a:fillRect/>
              </a:stretch>
            </p:blipFill>
            <p:spPr>
              <a:xfrm>
                <a:off x="6728556" y="1316377"/>
                <a:ext cx="914400" cy="914400"/>
              </a:xfrm>
              <a:prstGeom prst="rect">
                <a:avLst/>
              </a:prstGeom>
            </p:spPr>
          </p:pic>
          <p:pic>
            <p:nvPicPr>
              <p:cNvPr id="5" name="グラフィックス 4" descr="メディアを使用したプレゼンテーション">
                <a:extLst>
                  <a:ext uri="{FF2B5EF4-FFF2-40B4-BE49-F238E27FC236}">
                    <a16:creationId xmlns:a16="http://schemas.microsoft.com/office/drawing/2014/main" xmlns="" id="{04782218-1F3E-4366-8446-1754D95FC78B}"/>
                  </a:ext>
                </a:extLst>
              </p:cNvPr>
              <p:cNvPicPr>
                <a:picLocks noChangeAspect="1"/>
              </p:cNvPicPr>
              <p:nvPr/>
            </p:nvPicPr>
            <p:blipFill>
              <a:blip r:embed="rId33">
                <a:extLst>
                  <a:ext uri="{96DAC541-7B7A-43D3-8B79-37D633B846F1}">
                    <asvg:svgBlip xmlns:asvg="http://schemas.microsoft.com/office/drawing/2016/SVG/main" xmlns="" r:embed="rId34"/>
                  </a:ext>
                </a:extLst>
              </a:blip>
              <a:stretch>
                <a:fillRect/>
              </a:stretch>
            </p:blipFill>
            <p:spPr>
              <a:xfrm>
                <a:off x="6396180" y="4877839"/>
                <a:ext cx="914400" cy="914400"/>
              </a:xfrm>
              <a:prstGeom prst="rect">
                <a:avLst/>
              </a:prstGeom>
            </p:spPr>
          </p:pic>
          <p:pic>
            <p:nvPicPr>
              <p:cNvPr id="12" name="グラフィックス 11" descr="スマートフォン">
                <a:extLst>
                  <a:ext uri="{FF2B5EF4-FFF2-40B4-BE49-F238E27FC236}">
                    <a16:creationId xmlns:a16="http://schemas.microsoft.com/office/drawing/2014/main" xmlns="" id="{560238BC-47A9-443C-BB88-A9AA550A44E0}"/>
                  </a:ext>
                </a:extLst>
              </p:cNvPr>
              <p:cNvPicPr>
                <a:picLocks noChangeAspect="1"/>
              </p:cNvPicPr>
              <p:nvPr/>
            </p:nvPicPr>
            <p:blipFill>
              <a:blip r:embed="rId35">
                <a:extLst>
                  <a:ext uri="{96DAC541-7B7A-43D3-8B79-37D633B846F1}">
                    <asvg:svgBlip xmlns:asvg="http://schemas.microsoft.com/office/drawing/2016/SVG/main" xmlns="" r:embed="rId36"/>
                  </a:ext>
                </a:extLst>
              </a:blip>
              <a:stretch>
                <a:fillRect/>
              </a:stretch>
            </p:blipFill>
            <p:spPr>
              <a:xfrm>
                <a:off x="7246478" y="3482690"/>
                <a:ext cx="914400" cy="914400"/>
              </a:xfrm>
              <a:prstGeom prst="rect">
                <a:avLst/>
              </a:prstGeom>
            </p:spPr>
          </p:pic>
        </p:grpSp>
        <p:sp>
          <p:nvSpPr>
            <p:cNvPr id="31" name="正方形/長方形 30">
              <a:extLst>
                <a:ext uri="{FF2B5EF4-FFF2-40B4-BE49-F238E27FC236}">
                  <a16:creationId xmlns:a16="http://schemas.microsoft.com/office/drawing/2014/main" xmlns="" id="{81F1567D-706C-4C14-9B8A-FABFDCB8D18F}"/>
                </a:ext>
              </a:extLst>
            </p:cNvPr>
            <p:cNvSpPr/>
            <p:nvPr/>
          </p:nvSpPr>
          <p:spPr>
            <a:xfrm>
              <a:off x="5664158" y="2105086"/>
              <a:ext cx="2196215" cy="373501"/>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1400" dirty="0">
                  <a:solidFill>
                    <a:schemeClr val="tx1"/>
                  </a:solidFill>
                </a:rPr>
                <a:t>クラウドにデータ保管</a:t>
              </a:r>
              <a:endParaRPr lang="en-US" altLang="ja-JP" sz="1400" dirty="0">
                <a:solidFill>
                  <a:schemeClr val="tx1"/>
                </a:solidFill>
              </a:endParaRPr>
            </a:p>
          </p:txBody>
        </p:sp>
        <p:sp>
          <p:nvSpPr>
            <p:cNvPr id="38" name="正方形/長方形 37">
              <a:extLst>
                <a:ext uri="{FF2B5EF4-FFF2-40B4-BE49-F238E27FC236}">
                  <a16:creationId xmlns:a16="http://schemas.microsoft.com/office/drawing/2014/main" xmlns="" id="{69CDB3CC-84C1-4EFD-9786-CE0D0B629AFA}"/>
                </a:ext>
              </a:extLst>
            </p:cNvPr>
            <p:cNvSpPr/>
            <p:nvPr/>
          </p:nvSpPr>
          <p:spPr>
            <a:xfrm>
              <a:off x="5891492" y="3286562"/>
              <a:ext cx="1672149"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リモート会議</a:t>
              </a:r>
              <a:endParaRPr lang="en-US" altLang="ja-JP" sz="1400" dirty="0">
                <a:solidFill>
                  <a:schemeClr val="tx1"/>
                </a:solidFill>
              </a:endParaRPr>
            </a:p>
          </p:txBody>
        </p:sp>
        <p:sp>
          <p:nvSpPr>
            <p:cNvPr id="43" name="正方形/長方形 42">
              <a:extLst>
                <a:ext uri="{FF2B5EF4-FFF2-40B4-BE49-F238E27FC236}">
                  <a16:creationId xmlns:a16="http://schemas.microsoft.com/office/drawing/2014/main" xmlns="" id="{9D6C4174-B01C-4D65-BC10-414085984303}"/>
                </a:ext>
              </a:extLst>
            </p:cNvPr>
            <p:cNvSpPr/>
            <p:nvPr/>
          </p:nvSpPr>
          <p:spPr>
            <a:xfrm>
              <a:off x="5703253" y="4555560"/>
              <a:ext cx="2169062"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endParaRPr lang="en-US" altLang="ja-JP" sz="1400" dirty="0">
                <a:solidFill>
                  <a:schemeClr val="tx1"/>
                </a:solidFill>
              </a:endParaRPr>
            </a:p>
          </p:txBody>
        </p:sp>
        <p:sp>
          <p:nvSpPr>
            <p:cNvPr id="44" name="正方形/長方形 43">
              <a:extLst>
                <a:ext uri="{FF2B5EF4-FFF2-40B4-BE49-F238E27FC236}">
                  <a16:creationId xmlns:a16="http://schemas.microsoft.com/office/drawing/2014/main" xmlns="" id="{9806A6F5-5320-413F-B7DE-1709ABD7D906}"/>
                </a:ext>
              </a:extLst>
            </p:cNvPr>
            <p:cNvSpPr/>
            <p:nvPr/>
          </p:nvSpPr>
          <p:spPr>
            <a:xfrm>
              <a:off x="5010731" y="4397090"/>
              <a:ext cx="3538165" cy="46623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何処でもどの</a:t>
              </a:r>
              <a:r>
                <a:rPr lang="en-US" altLang="ja-JP" sz="1400" dirty="0">
                  <a:solidFill>
                    <a:schemeClr val="tx1"/>
                  </a:solidFill>
                </a:rPr>
                <a:t>PC/</a:t>
              </a:r>
              <a:r>
                <a:rPr lang="ja-JP" altLang="en-US" sz="1400" dirty="0">
                  <a:solidFill>
                    <a:schemeClr val="tx1"/>
                  </a:solidFill>
                </a:rPr>
                <a:t>スマホからも使える</a:t>
              </a:r>
              <a:endParaRPr lang="en-US" altLang="ja-JP" sz="1400" dirty="0">
                <a:solidFill>
                  <a:schemeClr val="tx1"/>
                </a:solidFill>
              </a:endParaRPr>
            </a:p>
            <a:p>
              <a:pPr algn="ctr"/>
              <a:r>
                <a:rPr lang="ja-JP" altLang="en-US" sz="1400" dirty="0">
                  <a:solidFill>
                    <a:schemeClr val="tx1"/>
                  </a:solidFill>
                </a:rPr>
                <a:t>システム</a:t>
              </a:r>
              <a:endParaRPr lang="en-US" altLang="ja-JP" sz="1400" dirty="0">
                <a:solidFill>
                  <a:schemeClr val="tx1"/>
                </a:solidFill>
              </a:endParaRPr>
            </a:p>
          </p:txBody>
        </p:sp>
        <p:sp>
          <p:nvSpPr>
            <p:cNvPr id="46" name="正方形/長方形 45">
              <a:extLst>
                <a:ext uri="{FF2B5EF4-FFF2-40B4-BE49-F238E27FC236}">
                  <a16:creationId xmlns:a16="http://schemas.microsoft.com/office/drawing/2014/main" xmlns="" id="{0CFDA149-2667-45E9-BE67-908BCC881F8C}"/>
                </a:ext>
              </a:extLst>
            </p:cNvPr>
            <p:cNvSpPr/>
            <p:nvPr/>
          </p:nvSpPr>
          <p:spPr>
            <a:xfrm>
              <a:off x="5768220" y="5813455"/>
              <a:ext cx="2169062"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研修のオンライン受講</a:t>
              </a:r>
              <a:endParaRPr lang="en-US" altLang="ja-JP" sz="1400" dirty="0">
                <a:solidFill>
                  <a:schemeClr val="tx1"/>
                </a:solidFill>
              </a:endParaRPr>
            </a:p>
          </p:txBody>
        </p:sp>
      </p:grpSp>
    </p:spTree>
    <p:extLst>
      <p:ext uri="{BB962C8B-B14F-4D97-AF65-F5344CB8AC3E}">
        <p14:creationId xmlns:p14="http://schemas.microsoft.com/office/powerpoint/2010/main" val="26069443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441433" y="5172969"/>
            <a:ext cx="7957947" cy="115613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ja-JP" altLang="en-US" sz="2000" dirty="0">
                <a:latin typeface="Meiryo UI" panose="020B0604030504040204" pitchFamily="50" charset="-128"/>
                <a:ea typeface="Meiryo UI" panose="020B0604030504040204" pitchFamily="50" charset="-128"/>
              </a:rPr>
              <a:t>働き方改革の取り組みである「テレワーク」導入により、家族団欒、育児、家事にあてる時間が増加している。</a:t>
            </a:r>
          </a:p>
        </p:txBody>
      </p:sp>
      <p:sp>
        <p:nvSpPr>
          <p:cNvPr id="5" name="タイトル 4"/>
          <p:cNvSpPr>
            <a:spLocks noGrp="1"/>
          </p:cNvSpPr>
          <p:nvPr>
            <p:ph type="ctrTitle"/>
          </p:nvPr>
        </p:nvSpPr>
        <p:spPr/>
        <p:txBody>
          <a:bodyPr/>
          <a:lstStyle/>
          <a:p>
            <a:r>
              <a:rPr kumimoji="1" lang="ja-JP" altLang="en-US" dirty="0"/>
              <a:t>テレワーク導入によるプライベート時間の増加</a:t>
            </a:r>
          </a:p>
        </p:txBody>
      </p:sp>
      <p:pic>
        <p:nvPicPr>
          <p:cNvPr id="4" name="図 3"/>
          <p:cNvPicPr>
            <a:picLocks noChangeAspect="1"/>
          </p:cNvPicPr>
          <p:nvPr/>
        </p:nvPicPr>
        <p:blipFill rotWithShape="1">
          <a:blip r:embed="rId3">
            <a:extLst>
              <a:ext uri="{28A0092B-C50C-407E-A947-70E740481C1C}">
                <a14:useLocalDpi xmlns:a14="http://schemas.microsoft.com/office/drawing/2010/main" val="0"/>
              </a:ext>
            </a:extLst>
          </a:blip>
          <a:srcRect l="648" t="15917" r="51311" b="15583"/>
          <a:stretch/>
        </p:blipFill>
        <p:spPr>
          <a:xfrm>
            <a:off x="1030016" y="1151259"/>
            <a:ext cx="7463960" cy="3345973"/>
          </a:xfrm>
          <a:prstGeom prst="rect">
            <a:avLst/>
          </a:prstGeom>
        </p:spPr>
      </p:pic>
      <p:sp>
        <p:nvSpPr>
          <p:cNvPr id="2" name="テキスト ボックス 1"/>
          <p:cNvSpPr txBox="1"/>
          <p:nvPr/>
        </p:nvSpPr>
        <p:spPr>
          <a:xfrm>
            <a:off x="136636" y="6611779"/>
            <a:ext cx="3755742" cy="261610"/>
          </a:xfrm>
          <a:prstGeom prst="rect">
            <a:avLst/>
          </a:prstGeom>
          <a:noFill/>
        </p:spPr>
        <p:txBody>
          <a:bodyPr wrap="square" rtlCol="0">
            <a:spAutoFit/>
          </a:bodyPr>
          <a:lstStyle/>
          <a:p>
            <a:r>
              <a:rPr kumimoji="1" lang="ja-JP" altLang="en-US" sz="1100" dirty="0">
                <a:latin typeface="Meiryo UI" panose="020B0604030504040204" pitchFamily="50" charset="-128"/>
                <a:ea typeface="Meiryo UI" panose="020B0604030504040204" pitchFamily="50" charset="-128"/>
              </a:rPr>
              <a:t>出典</a:t>
            </a: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厚生労働省「平成</a:t>
            </a:r>
            <a:r>
              <a:rPr kumimoji="1" lang="en-US" altLang="ja-JP" sz="1100" dirty="0">
                <a:latin typeface="Meiryo UI" panose="020B0604030504040204" pitchFamily="50" charset="-128"/>
                <a:ea typeface="Meiryo UI" panose="020B0604030504040204" pitchFamily="50" charset="-128"/>
              </a:rPr>
              <a:t>26</a:t>
            </a:r>
            <a:r>
              <a:rPr kumimoji="1" lang="ja-JP" altLang="en-US" sz="1100" dirty="0">
                <a:latin typeface="Meiryo UI" panose="020B0604030504040204" pitchFamily="50" charset="-128"/>
                <a:ea typeface="Meiryo UI" panose="020B0604030504040204" pitchFamily="50" charset="-128"/>
              </a:rPr>
              <a:t>年度テレワークモデル実証事業」</a:t>
            </a:r>
          </a:p>
        </p:txBody>
      </p:sp>
      <p:sp>
        <p:nvSpPr>
          <p:cNvPr id="8" name="テキスト ボックス 7"/>
          <p:cNvSpPr txBox="1"/>
          <p:nvPr/>
        </p:nvSpPr>
        <p:spPr>
          <a:xfrm>
            <a:off x="476495" y="4779904"/>
            <a:ext cx="1320775" cy="461665"/>
          </a:xfrm>
          <a:prstGeom prst="rect">
            <a:avLst/>
          </a:prstGeom>
          <a:noFill/>
        </p:spPr>
        <p:txBody>
          <a:bodyPr wrap="square" rtlCol="0">
            <a:spAutoFit/>
          </a:bodyPr>
          <a:lstStyle/>
          <a:p>
            <a:r>
              <a:rPr kumimoji="1" lang="en-US" altLang="ja-JP" sz="2400" b="1" dirty="0">
                <a:solidFill>
                  <a:srgbClr val="0070C0"/>
                </a:solidFill>
                <a:latin typeface="Meiryo UI" panose="020B0604030504040204" pitchFamily="50" charset="-128"/>
                <a:ea typeface="Meiryo UI" panose="020B0604030504040204" pitchFamily="50" charset="-128"/>
              </a:rPr>
              <a:t>POINT</a:t>
            </a:r>
            <a:endParaRPr kumimoji="1" lang="ja-JP" altLang="en-US" sz="2400" b="1" dirty="0">
              <a:solidFill>
                <a:srgbClr val="0070C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6328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p:cNvPicPr>
            <a:picLocks noGrp="1" noChangeAspect="1"/>
          </p:cNvPicPr>
          <p:nvPr>
            <p:ph idx="1"/>
          </p:nvPr>
        </p:nvPicPr>
        <p:blipFill>
          <a:blip r:embed="rId3"/>
          <a:stretch>
            <a:fillRect/>
          </a:stretch>
        </p:blipFill>
        <p:spPr>
          <a:xfrm>
            <a:off x="596976" y="1664433"/>
            <a:ext cx="7936410" cy="4166202"/>
          </a:xfrm>
          <a:prstGeom prst="rect">
            <a:avLst/>
          </a:prstGeom>
        </p:spPr>
      </p:pic>
      <p:sp>
        <p:nvSpPr>
          <p:cNvPr id="3" name="タイトル 2"/>
          <p:cNvSpPr>
            <a:spLocks noGrp="1"/>
          </p:cNvSpPr>
          <p:nvPr>
            <p:ph type="ctrTitle"/>
          </p:nvPr>
        </p:nvSpPr>
        <p:spPr/>
        <p:txBody>
          <a:bodyPr/>
          <a:lstStyle/>
          <a:p>
            <a:r>
              <a:rPr kumimoji="1" lang="ja-JP" altLang="en-US" dirty="0"/>
              <a:t>新型コロナウイルスによる働き方改革への影響</a:t>
            </a:r>
          </a:p>
        </p:txBody>
      </p:sp>
      <p:sp>
        <p:nvSpPr>
          <p:cNvPr id="5" name="テキスト ボックス 4"/>
          <p:cNvSpPr txBox="1"/>
          <p:nvPr/>
        </p:nvSpPr>
        <p:spPr>
          <a:xfrm>
            <a:off x="980008" y="1210206"/>
            <a:ext cx="6965386" cy="400110"/>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新型コロナウイルス感染症拡大以降の働き方に関する意識の変化</a:t>
            </a:r>
          </a:p>
        </p:txBody>
      </p:sp>
      <p:sp>
        <p:nvSpPr>
          <p:cNvPr id="6" name="テキスト ボックス 5"/>
          <p:cNvSpPr txBox="1"/>
          <p:nvPr/>
        </p:nvSpPr>
        <p:spPr>
          <a:xfrm>
            <a:off x="62692" y="6596390"/>
            <a:ext cx="7970523" cy="261610"/>
          </a:xfrm>
          <a:prstGeom prst="rect">
            <a:avLst/>
          </a:prstGeom>
          <a:noFill/>
        </p:spPr>
        <p:txBody>
          <a:bodyPr wrap="square" rtlCol="0">
            <a:spAutoFit/>
          </a:bodyPr>
          <a:lstStyle/>
          <a:p>
            <a:r>
              <a:rPr kumimoji="1" lang="ja-JP" altLang="en-US" sz="1100" dirty="0"/>
              <a:t>出典：</a:t>
            </a:r>
            <a:r>
              <a:rPr kumimoji="1" lang="en-US" altLang="ja-JP" sz="1100" dirty="0"/>
              <a:t>NRI</a:t>
            </a:r>
            <a:r>
              <a:rPr kumimoji="1" lang="ja-JP" altLang="en-US" sz="1100" dirty="0"/>
              <a:t>「新型コロナウイルス感染症拡大と働き方・暮らし方に関する調査」（</a:t>
            </a:r>
            <a:r>
              <a:rPr kumimoji="1" lang="en-US" altLang="ja-JP" sz="1100" dirty="0"/>
              <a:t>2020</a:t>
            </a:r>
            <a:r>
              <a:rPr kumimoji="1" lang="ja-JP" altLang="en-US" sz="1100" dirty="0"/>
              <a:t>年</a:t>
            </a:r>
            <a:r>
              <a:rPr kumimoji="1" lang="en-US" altLang="ja-JP" sz="1100" dirty="0"/>
              <a:t>3</a:t>
            </a:r>
            <a:r>
              <a:rPr kumimoji="1" lang="ja-JP" altLang="en-US" sz="1100" dirty="0"/>
              <a:t>月）</a:t>
            </a:r>
          </a:p>
        </p:txBody>
      </p:sp>
    </p:spTree>
    <p:extLst>
      <p:ext uri="{BB962C8B-B14F-4D97-AF65-F5344CB8AC3E}">
        <p14:creationId xmlns:p14="http://schemas.microsoft.com/office/powerpoint/2010/main" val="6647188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ctrTitle"/>
          </p:nvPr>
        </p:nvSpPr>
        <p:spPr>
          <a:xfrm>
            <a:off x="877126" y="1031345"/>
            <a:ext cx="8109712" cy="1219657"/>
          </a:xfrm>
        </p:spPr>
        <p:txBody>
          <a:bodyPr/>
          <a:lstStyle/>
          <a:p>
            <a:r>
              <a:rPr kumimoji="1" lang="ja-JP" altLang="en-US" sz="2800">
                <a:solidFill>
                  <a:schemeClr val="tx2"/>
                </a:solidFill>
              </a:rPr>
              <a:t>デジタルトランスフォーメーション（</a:t>
            </a:r>
            <a:r>
              <a:rPr kumimoji="1" lang="en-US" altLang="ja-JP" sz="2800" dirty="0">
                <a:solidFill>
                  <a:schemeClr val="tx2"/>
                </a:solidFill>
              </a:rPr>
              <a:t>DX</a:t>
            </a:r>
            <a:r>
              <a:rPr kumimoji="1" lang="ja-JP" altLang="en-US" sz="2800">
                <a:solidFill>
                  <a:schemeClr val="tx2"/>
                </a:solidFill>
              </a:rPr>
              <a:t>）と</a:t>
            </a:r>
            <a:r>
              <a:rPr kumimoji="1" lang="ja-JP" altLang="en-US" sz="2800" dirty="0">
                <a:solidFill>
                  <a:schemeClr val="tx2"/>
                </a:solidFill>
              </a:rPr>
              <a:t>は</a:t>
            </a:r>
            <a:r>
              <a:rPr kumimoji="1" lang="en-US" altLang="ja-JP" sz="2800" dirty="0">
                <a:solidFill>
                  <a:schemeClr val="tx2"/>
                </a:solidFill>
              </a:rPr>
              <a:t>?</a:t>
            </a:r>
            <a:endParaRPr kumimoji="1" lang="ja-JP" altLang="en-US" sz="2800" dirty="0">
              <a:solidFill>
                <a:schemeClr val="tx2"/>
              </a:solidFill>
            </a:endParaRPr>
          </a:p>
        </p:txBody>
      </p:sp>
      <p:sp>
        <p:nvSpPr>
          <p:cNvPr id="7" name="テキスト プレースホルダー 6"/>
          <p:cNvSpPr>
            <a:spLocks noGrp="1"/>
          </p:cNvSpPr>
          <p:nvPr>
            <p:ph type="body" sz="quarter" idx="11"/>
          </p:nvPr>
        </p:nvSpPr>
        <p:spPr/>
        <p:txBody>
          <a:bodyPr/>
          <a:lstStyle/>
          <a:p>
            <a:r>
              <a:rPr kumimoji="1" lang="en-US" altLang="ja-JP" dirty="0"/>
              <a:t>2</a:t>
            </a:r>
            <a:endParaRPr kumimoji="1" lang="ja-JP" altLang="en-US" dirty="0"/>
          </a:p>
        </p:txBody>
      </p:sp>
    </p:spTree>
    <p:extLst>
      <p:ext uri="{BB962C8B-B14F-4D97-AF65-F5344CB8AC3E}">
        <p14:creationId xmlns:p14="http://schemas.microsoft.com/office/powerpoint/2010/main" val="8518595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1D4D19DC-9A1F-4520-BF53-63A4BB4155BA}"/>
              </a:ext>
            </a:extLst>
          </p:cNvPr>
          <p:cNvSpPr>
            <a:spLocks noGrp="1"/>
          </p:cNvSpPr>
          <p:nvPr>
            <p:ph type="ctrTitle"/>
          </p:nvPr>
        </p:nvSpPr>
        <p:spPr/>
        <p:txBody>
          <a:bodyPr/>
          <a:lstStyle/>
          <a:p>
            <a:r>
              <a:rPr kumimoji="1" lang="en-US" altLang="ja-JP" dirty="0"/>
              <a:t>DX</a:t>
            </a:r>
            <a:r>
              <a:rPr kumimoji="1" lang="ja-JP" altLang="en-US"/>
              <a:t>と</a:t>
            </a:r>
            <a:r>
              <a:rPr kumimoji="1" lang="ja-JP" altLang="en-US" dirty="0"/>
              <a:t>は</a:t>
            </a:r>
            <a:r>
              <a:rPr lang="en-US" altLang="ja-JP" dirty="0"/>
              <a:t>?</a:t>
            </a:r>
            <a:endParaRPr kumimoji="1" lang="ja-JP" altLang="en-US" dirty="0"/>
          </a:p>
        </p:txBody>
      </p:sp>
      <p:sp>
        <p:nvSpPr>
          <p:cNvPr id="10" name="正方形/長方形 9">
            <a:extLst>
              <a:ext uri="{FF2B5EF4-FFF2-40B4-BE49-F238E27FC236}">
                <a16:creationId xmlns:a16="http://schemas.microsoft.com/office/drawing/2014/main" xmlns="" id="{E118CD7F-C083-4D0F-A443-8C9C5EEA6616}"/>
              </a:ext>
            </a:extLst>
          </p:cNvPr>
          <p:cNvSpPr/>
          <p:nvPr/>
        </p:nvSpPr>
        <p:spPr>
          <a:xfrm>
            <a:off x="315694" y="1125787"/>
            <a:ext cx="4242667" cy="2111713"/>
          </a:xfrm>
          <a:prstGeom prst="rect">
            <a:avLst/>
          </a:prstGeom>
          <a:ln>
            <a:solidFill>
              <a:schemeClr val="accent4"/>
            </a:solidFill>
          </a:ln>
        </p:spPr>
        <p:style>
          <a:lnRef idx="2">
            <a:schemeClr val="dk1"/>
          </a:lnRef>
          <a:fillRef idx="1">
            <a:schemeClr val="lt1"/>
          </a:fillRef>
          <a:effectRef idx="0">
            <a:schemeClr val="dk1"/>
          </a:effectRef>
          <a:fontRef idx="minor">
            <a:schemeClr val="dk1"/>
          </a:fontRef>
        </p:style>
        <p:txBody>
          <a:bodyPr rtlCol="0" anchor="t"/>
          <a:lstStyle/>
          <a:p>
            <a:r>
              <a:rPr lang="ja-JP" altLang="en-US" dirty="0">
                <a:latin typeface="Meiryo UI" panose="020B0604030504040204" pitchFamily="50" charset="-128"/>
                <a:ea typeface="Meiryo UI" panose="020B0604030504040204" pitchFamily="50" charset="-128"/>
              </a:rPr>
              <a:t>企業がビジネス環境の激しい変化に対応し、</a:t>
            </a:r>
            <a:r>
              <a:rPr lang="ja-JP" altLang="en-US" b="1" dirty="0">
                <a:latin typeface="Meiryo UI" panose="020B0604030504040204" pitchFamily="50" charset="-128"/>
                <a:ea typeface="Meiryo UI" panose="020B0604030504040204" pitchFamily="50" charset="-128"/>
              </a:rPr>
              <a:t>データ</a:t>
            </a:r>
            <a:r>
              <a:rPr lang="ja-JP" altLang="en-US" dirty="0">
                <a:latin typeface="Meiryo UI" panose="020B0604030504040204" pitchFamily="50" charset="-128"/>
                <a:ea typeface="Meiryo UI" panose="020B0604030504040204" pitchFamily="50" charset="-128"/>
              </a:rPr>
              <a:t>と</a:t>
            </a:r>
            <a:r>
              <a:rPr lang="ja-JP" altLang="en-US" b="1" dirty="0">
                <a:latin typeface="Meiryo UI" panose="020B0604030504040204" pitchFamily="50" charset="-128"/>
                <a:ea typeface="Meiryo UI" panose="020B0604030504040204" pitchFamily="50" charset="-128"/>
              </a:rPr>
              <a:t>デジタル技術</a:t>
            </a:r>
            <a:r>
              <a:rPr lang="ja-JP" altLang="en-US" dirty="0">
                <a:latin typeface="Meiryo UI" panose="020B0604030504040204" pitchFamily="50" charset="-128"/>
                <a:ea typeface="Meiryo UI" panose="020B0604030504040204" pitchFamily="50" charset="-128"/>
              </a:rPr>
              <a:t>を活用して、顧客や社会のニーズを基に、</a:t>
            </a:r>
            <a:r>
              <a:rPr lang="ja-JP" altLang="en-US" b="1" dirty="0">
                <a:latin typeface="Meiryo UI" panose="020B0604030504040204" pitchFamily="50" charset="-128"/>
                <a:ea typeface="Meiryo UI" panose="020B0604030504040204" pitchFamily="50" charset="-128"/>
              </a:rPr>
              <a:t>製品</a:t>
            </a:r>
            <a:r>
              <a:rPr lang="ja-JP" altLang="en-US" dirty="0">
                <a:latin typeface="Meiryo UI" panose="020B0604030504040204" pitchFamily="50" charset="-128"/>
                <a:ea typeface="Meiryo UI" panose="020B0604030504040204" pitchFamily="50" charset="-128"/>
              </a:rPr>
              <a:t>や</a:t>
            </a:r>
            <a:r>
              <a:rPr lang="ja-JP" altLang="en-US" b="1" dirty="0">
                <a:latin typeface="Meiryo UI" panose="020B0604030504040204" pitchFamily="50" charset="-128"/>
                <a:ea typeface="Meiryo UI" panose="020B0604030504040204" pitchFamily="50" charset="-128"/>
              </a:rPr>
              <a:t>サービス</a:t>
            </a:r>
            <a:r>
              <a:rPr lang="ja-JP" altLang="en-US" dirty="0">
                <a:latin typeface="Meiryo UI" panose="020B0604030504040204" pitchFamily="50" charset="-128"/>
                <a:ea typeface="Meiryo UI" panose="020B0604030504040204" pitchFamily="50" charset="-128"/>
              </a:rPr>
              <a:t>、</a:t>
            </a:r>
            <a:r>
              <a:rPr lang="ja-JP" altLang="en-US" b="1" dirty="0">
                <a:latin typeface="Meiryo UI" panose="020B0604030504040204" pitchFamily="50" charset="-128"/>
                <a:ea typeface="Meiryo UI" panose="020B0604030504040204" pitchFamily="50" charset="-128"/>
              </a:rPr>
              <a:t>ビジネスモデル</a:t>
            </a:r>
            <a:r>
              <a:rPr lang="ja-JP" altLang="en-US" dirty="0">
                <a:latin typeface="Meiryo UI" panose="020B0604030504040204" pitchFamily="50" charset="-128"/>
                <a:ea typeface="Meiryo UI" panose="020B0604030504040204" pitchFamily="50" charset="-128"/>
              </a:rPr>
              <a:t>を</a:t>
            </a:r>
            <a:r>
              <a:rPr lang="ja-JP" altLang="en-US" b="1" dirty="0">
                <a:latin typeface="Meiryo UI" panose="020B0604030504040204" pitchFamily="50" charset="-128"/>
                <a:ea typeface="Meiryo UI" panose="020B0604030504040204" pitchFamily="50" charset="-128"/>
              </a:rPr>
              <a:t>変革</a:t>
            </a:r>
            <a:r>
              <a:rPr lang="ja-JP" altLang="en-US" dirty="0">
                <a:latin typeface="Meiryo UI" panose="020B0604030504040204" pitchFamily="50" charset="-128"/>
                <a:ea typeface="Meiryo UI" panose="020B0604030504040204" pitchFamily="50" charset="-128"/>
              </a:rPr>
              <a:t>するとともに、業務そのものや、組織、プロセス、企業文化・風土を</a:t>
            </a:r>
            <a:r>
              <a:rPr lang="ja-JP" altLang="en-US" b="1" dirty="0">
                <a:latin typeface="Meiryo UI" panose="020B0604030504040204" pitchFamily="50" charset="-128"/>
                <a:ea typeface="Meiryo UI" panose="020B0604030504040204" pitchFamily="50" charset="-128"/>
              </a:rPr>
              <a:t>変革</a:t>
            </a:r>
            <a:r>
              <a:rPr lang="ja-JP" altLang="en-US" dirty="0">
                <a:latin typeface="Meiryo UI" panose="020B0604030504040204" pitchFamily="50" charset="-128"/>
                <a:ea typeface="Meiryo UI" panose="020B0604030504040204" pitchFamily="50" charset="-128"/>
              </a:rPr>
              <a:t>し、</a:t>
            </a:r>
            <a:r>
              <a:rPr lang="ja-JP" altLang="en-US" b="1" dirty="0">
                <a:latin typeface="Meiryo UI" panose="020B0604030504040204" pitchFamily="50" charset="-128"/>
                <a:ea typeface="Meiryo UI" panose="020B0604030504040204" pitchFamily="50" charset="-128"/>
              </a:rPr>
              <a:t>競争上の優位性</a:t>
            </a:r>
            <a:r>
              <a:rPr lang="ja-JP" altLang="en-US" dirty="0">
                <a:latin typeface="Meiryo UI" panose="020B0604030504040204" pitchFamily="50" charset="-128"/>
                <a:ea typeface="Meiryo UI" panose="020B0604030504040204" pitchFamily="50" charset="-128"/>
              </a:rPr>
              <a:t>を確立すること。</a:t>
            </a:r>
            <a:endParaRPr lang="en-US" altLang="ja-JP" dirty="0">
              <a:latin typeface="Meiryo UI" panose="020B0604030504040204" pitchFamily="50" charset="-128"/>
              <a:ea typeface="Meiryo UI" panose="020B0604030504040204" pitchFamily="50" charset="-128"/>
            </a:endParaRPr>
          </a:p>
          <a:p>
            <a:pPr algn="r"/>
            <a:r>
              <a:rPr lang="ja-JP" altLang="en-US" dirty="0">
                <a:latin typeface="Meiryo UI" panose="020B0604030504040204" pitchFamily="50" charset="-128"/>
                <a:ea typeface="Meiryo UI" panose="020B0604030504040204" pitchFamily="50" charset="-128"/>
              </a:rPr>
              <a:t>（経済産業省より）</a:t>
            </a:r>
            <a:endParaRPr lang="en-US" altLang="ja-JP" dirty="0">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xmlns="" id="{777ABB1C-A8DB-4871-9D47-F0C6368D6F75}"/>
              </a:ext>
            </a:extLst>
          </p:cNvPr>
          <p:cNvSpPr/>
          <p:nvPr/>
        </p:nvSpPr>
        <p:spPr>
          <a:xfrm>
            <a:off x="452672" y="3819806"/>
            <a:ext cx="3752239" cy="2745463"/>
          </a:xfrm>
          <a:prstGeom prst="rect">
            <a:avLst/>
          </a:prstGeom>
          <a:solidFill>
            <a:srgbClr val="FFCC99"/>
          </a:solid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pPr algn="ctr"/>
            <a:r>
              <a:rPr lang="ja-JP" altLang="en-US" sz="1600" dirty="0">
                <a:latin typeface="Meiryo UI" panose="020B0604030504040204" pitchFamily="50" charset="-128"/>
                <a:ea typeface="Meiryo UI" panose="020B0604030504040204" pitchFamily="50" charset="-128"/>
              </a:rPr>
              <a:t>店に行かずに</a:t>
            </a:r>
            <a:endParaRPr lang="en-US" altLang="ja-JP" sz="1600" dirty="0">
              <a:latin typeface="Meiryo UI" panose="020B0604030504040204" pitchFamily="50" charset="-128"/>
              <a:ea typeface="Meiryo UI" panose="020B0604030504040204" pitchFamily="50" charset="-128"/>
            </a:endParaRPr>
          </a:p>
          <a:p>
            <a:pPr algn="ctr"/>
            <a:r>
              <a:rPr lang="ja-JP" altLang="en-US" sz="1600" u="sng" dirty="0">
                <a:latin typeface="Meiryo UI" panose="020B0604030504040204" pitchFamily="50" charset="-128"/>
                <a:ea typeface="Meiryo UI" panose="020B0604030504040204" pitchFamily="50" charset="-128"/>
              </a:rPr>
              <a:t>家で、インターネットで</a:t>
            </a:r>
            <a:endParaRPr lang="en-US" altLang="ja-JP" sz="1600" u="sng" dirty="0">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xmlns="" id="{83379557-BC2B-45CD-942E-F559A88FD416}"/>
              </a:ext>
            </a:extLst>
          </p:cNvPr>
          <p:cNvSpPr/>
          <p:nvPr/>
        </p:nvSpPr>
        <p:spPr>
          <a:xfrm>
            <a:off x="4695339" y="3819806"/>
            <a:ext cx="3891873" cy="2745464"/>
          </a:xfrm>
          <a:prstGeom prst="rect">
            <a:avLst/>
          </a:prstGeom>
          <a:solidFill>
            <a:srgbClr val="CCFF99"/>
          </a:solid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endParaRPr lang="en-US" altLang="ja-JP" dirty="0">
              <a:latin typeface="Meiryo UI" panose="020B0604030504040204" pitchFamily="50" charset="-128"/>
              <a:ea typeface="Meiryo UI" panose="020B0604030504040204" pitchFamily="50" charset="-128"/>
            </a:endParaRPr>
          </a:p>
          <a:p>
            <a:pPr algn="ctr"/>
            <a:r>
              <a:rPr lang="en-US" altLang="ja-JP" sz="1600" dirty="0">
                <a:latin typeface="Meiryo UI" panose="020B0604030504040204" pitchFamily="50" charset="-128"/>
                <a:ea typeface="Meiryo UI" panose="020B0604030504040204" pitchFamily="50" charset="-128"/>
              </a:rPr>
              <a:t>CD</a:t>
            </a:r>
            <a:r>
              <a:rPr lang="ja-JP" altLang="en-US" sz="1600" dirty="0">
                <a:latin typeface="Meiryo UI" panose="020B0604030504040204" pitchFamily="50" charset="-128"/>
                <a:ea typeface="Meiryo UI" panose="020B0604030504040204" pitchFamily="50" charset="-128"/>
              </a:rPr>
              <a:t>を買わずに</a:t>
            </a:r>
            <a:endParaRPr lang="en-US" altLang="ja-JP" sz="1600" dirty="0">
              <a:latin typeface="Meiryo UI" panose="020B0604030504040204" pitchFamily="50" charset="-128"/>
              <a:ea typeface="Meiryo UI" panose="020B0604030504040204" pitchFamily="50" charset="-128"/>
            </a:endParaRPr>
          </a:p>
          <a:p>
            <a:pPr algn="ctr"/>
            <a:r>
              <a:rPr lang="ja-JP" altLang="en-US" sz="1600" u="sng" dirty="0">
                <a:latin typeface="Meiryo UI" panose="020B0604030504040204" pitchFamily="50" charset="-128"/>
                <a:ea typeface="Meiryo UI" panose="020B0604030504040204" pitchFamily="50" charset="-128"/>
              </a:rPr>
              <a:t>月額定額で、アプリで、聴き放題</a:t>
            </a:r>
            <a:endParaRPr lang="en-US" altLang="ja-JP" sz="1600" u="sng" dirty="0">
              <a:latin typeface="Meiryo UI" panose="020B0604030504040204" pitchFamily="50" charset="-128"/>
              <a:ea typeface="Meiryo UI" panose="020B0604030504040204" pitchFamily="50" charset="-128"/>
            </a:endParaRPr>
          </a:p>
        </p:txBody>
      </p:sp>
      <p:pic>
        <p:nvPicPr>
          <p:cNvPr id="20" name="グラフィックス 19" descr="買い物カゴ">
            <a:extLst>
              <a:ext uri="{FF2B5EF4-FFF2-40B4-BE49-F238E27FC236}">
                <a16:creationId xmlns:a16="http://schemas.microsoft.com/office/drawing/2014/main" xmlns="" id="{22C06782-9706-4575-B8AD-EFAF83190F56}"/>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719751" y="4840480"/>
            <a:ext cx="914400" cy="914400"/>
          </a:xfrm>
          <a:prstGeom prst="rect">
            <a:avLst/>
          </a:prstGeom>
        </p:spPr>
      </p:pic>
      <p:pic>
        <p:nvPicPr>
          <p:cNvPr id="22" name="グラフィックス 21" descr="インターネット">
            <a:extLst>
              <a:ext uri="{FF2B5EF4-FFF2-40B4-BE49-F238E27FC236}">
                <a16:creationId xmlns:a16="http://schemas.microsoft.com/office/drawing/2014/main" xmlns="" id="{211B3001-F78A-4EAE-9344-5A510331C0AB}"/>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2965722" y="4883590"/>
            <a:ext cx="914400" cy="914400"/>
          </a:xfrm>
          <a:prstGeom prst="rect">
            <a:avLst/>
          </a:prstGeom>
        </p:spPr>
      </p:pic>
      <p:pic>
        <p:nvPicPr>
          <p:cNvPr id="24" name="グラフィックス 23" descr="光ディスク">
            <a:extLst>
              <a:ext uri="{FF2B5EF4-FFF2-40B4-BE49-F238E27FC236}">
                <a16:creationId xmlns:a16="http://schemas.microsoft.com/office/drawing/2014/main" xmlns="" id="{9F43A74B-2E7E-4E61-A754-AD2F7DC22681}"/>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5021881" y="4872273"/>
            <a:ext cx="914400" cy="914400"/>
          </a:xfrm>
          <a:prstGeom prst="rect">
            <a:avLst/>
          </a:prstGeom>
        </p:spPr>
      </p:pic>
      <p:pic>
        <p:nvPicPr>
          <p:cNvPr id="26" name="グラフィックス 25" descr="イヤホン">
            <a:extLst>
              <a:ext uri="{FF2B5EF4-FFF2-40B4-BE49-F238E27FC236}">
                <a16:creationId xmlns:a16="http://schemas.microsoft.com/office/drawing/2014/main" xmlns="" id="{6F2E32BA-A827-46DF-9F14-4CAA13A7A965}"/>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7344594" y="3973611"/>
            <a:ext cx="914400" cy="914400"/>
          </a:xfrm>
          <a:prstGeom prst="rect">
            <a:avLst/>
          </a:prstGeom>
        </p:spPr>
      </p:pic>
      <p:pic>
        <p:nvPicPr>
          <p:cNvPr id="28" name="グラフィックス 27" descr="店舗">
            <a:extLst>
              <a:ext uri="{FF2B5EF4-FFF2-40B4-BE49-F238E27FC236}">
                <a16:creationId xmlns:a16="http://schemas.microsoft.com/office/drawing/2014/main" xmlns="" id="{4B67D178-2982-4C7D-8BF0-6EAF88239830}"/>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715436" y="3973611"/>
            <a:ext cx="914400" cy="914400"/>
          </a:xfrm>
          <a:prstGeom prst="rect">
            <a:avLst/>
          </a:prstGeom>
        </p:spPr>
      </p:pic>
      <p:pic>
        <p:nvPicPr>
          <p:cNvPr id="1024" name="グラフィックス 1023" descr="スマートフォン">
            <a:extLst>
              <a:ext uri="{FF2B5EF4-FFF2-40B4-BE49-F238E27FC236}">
                <a16:creationId xmlns:a16="http://schemas.microsoft.com/office/drawing/2014/main" xmlns="" id="{C19180ED-C329-424A-8A4D-570F406975F3}"/>
              </a:ext>
            </a:extLst>
          </p:cNvPr>
          <p:cNvPicPr>
            <a:picLocks noChangeAspect="1"/>
          </p:cNvPicPr>
          <p:nvPr/>
        </p:nvPicPr>
        <p:blipFill>
          <a:blip r:embed="rId13">
            <a:extLst>
              <a:ext uri="{96DAC541-7B7A-43D3-8B79-37D633B846F1}">
                <asvg:svgBlip xmlns:asvg="http://schemas.microsoft.com/office/drawing/2016/SVG/main" xmlns="" r:embed="rId14"/>
              </a:ext>
            </a:extLst>
          </a:blip>
          <a:stretch>
            <a:fillRect/>
          </a:stretch>
        </p:blipFill>
        <p:spPr>
          <a:xfrm>
            <a:off x="7344594" y="4872273"/>
            <a:ext cx="914400" cy="914400"/>
          </a:xfrm>
          <a:prstGeom prst="rect">
            <a:avLst/>
          </a:prstGeom>
        </p:spPr>
      </p:pic>
      <p:sp>
        <p:nvSpPr>
          <p:cNvPr id="34" name="正方形/長方形 33">
            <a:extLst>
              <a:ext uri="{FF2B5EF4-FFF2-40B4-BE49-F238E27FC236}">
                <a16:creationId xmlns:a16="http://schemas.microsoft.com/office/drawing/2014/main" xmlns="" id="{31D384E5-99A0-4FD1-A2E3-A7C54537C9DA}"/>
              </a:ext>
            </a:extLst>
          </p:cNvPr>
          <p:cNvSpPr/>
          <p:nvPr/>
        </p:nvSpPr>
        <p:spPr>
          <a:xfrm>
            <a:off x="350369" y="3362926"/>
            <a:ext cx="1197773" cy="35060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en-US" altLang="ja-JP" dirty="0">
                <a:solidFill>
                  <a:schemeClr val="tx1"/>
                </a:solidFill>
                <a:latin typeface="Meiryo UI" panose="020B0604030504040204" pitchFamily="50" charset="-128"/>
                <a:ea typeface="Meiryo UI" panose="020B0604030504040204" pitchFamily="50" charset="-128"/>
              </a:rPr>
              <a:t>Amazon</a:t>
            </a:r>
          </a:p>
        </p:txBody>
      </p:sp>
      <p:sp>
        <p:nvSpPr>
          <p:cNvPr id="35" name="正方形/長方形 34">
            <a:extLst>
              <a:ext uri="{FF2B5EF4-FFF2-40B4-BE49-F238E27FC236}">
                <a16:creationId xmlns:a16="http://schemas.microsoft.com/office/drawing/2014/main" xmlns="" id="{00E11F77-CDE6-43DD-B299-C271F957468A}"/>
              </a:ext>
            </a:extLst>
          </p:cNvPr>
          <p:cNvSpPr/>
          <p:nvPr/>
        </p:nvSpPr>
        <p:spPr>
          <a:xfrm>
            <a:off x="4572000" y="3335766"/>
            <a:ext cx="1197773" cy="35060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en-US" altLang="ja-JP" dirty="0">
                <a:solidFill>
                  <a:schemeClr val="tx1"/>
                </a:solidFill>
                <a:latin typeface="Meiryo UI" panose="020B0604030504040204" pitchFamily="50" charset="-128"/>
                <a:ea typeface="Meiryo UI" panose="020B0604030504040204" pitchFamily="50" charset="-128"/>
              </a:rPr>
              <a:t>Spotify</a:t>
            </a:r>
          </a:p>
        </p:txBody>
      </p:sp>
      <p:pic>
        <p:nvPicPr>
          <p:cNvPr id="1027" name="グラフィックス 1026" descr="家 ">
            <a:extLst>
              <a:ext uri="{FF2B5EF4-FFF2-40B4-BE49-F238E27FC236}">
                <a16:creationId xmlns:a16="http://schemas.microsoft.com/office/drawing/2014/main" xmlns="" id="{5597391E-B408-4EAE-8C09-C9FF485CC247}"/>
              </a:ext>
            </a:extLst>
          </p:cNvPr>
          <p:cNvPicPr>
            <a:picLocks noChangeAspect="1"/>
          </p:cNvPicPr>
          <p:nvPr/>
        </p:nvPicPr>
        <p:blipFill>
          <a:blip r:embed="rId15">
            <a:extLst>
              <a:ext uri="{96DAC541-7B7A-43D3-8B79-37D633B846F1}">
                <asvg:svgBlip xmlns:asvg="http://schemas.microsoft.com/office/drawing/2016/SVG/main" xmlns="" r:embed="rId16"/>
              </a:ext>
            </a:extLst>
          </a:blip>
          <a:stretch>
            <a:fillRect/>
          </a:stretch>
        </p:blipFill>
        <p:spPr>
          <a:xfrm>
            <a:off x="2961407" y="3973611"/>
            <a:ext cx="914400" cy="914400"/>
          </a:xfrm>
          <a:prstGeom prst="rect">
            <a:avLst/>
          </a:prstGeom>
        </p:spPr>
      </p:pic>
      <p:sp>
        <p:nvSpPr>
          <p:cNvPr id="1028" name="矢印: 右 1027">
            <a:extLst>
              <a:ext uri="{FF2B5EF4-FFF2-40B4-BE49-F238E27FC236}">
                <a16:creationId xmlns:a16="http://schemas.microsoft.com/office/drawing/2014/main" xmlns="" id="{651A2FF4-B8D1-4466-90E3-900CFB6959CA}"/>
              </a:ext>
            </a:extLst>
          </p:cNvPr>
          <p:cNvSpPr/>
          <p:nvPr/>
        </p:nvSpPr>
        <p:spPr>
          <a:xfrm>
            <a:off x="1987910" y="4740892"/>
            <a:ext cx="649594" cy="493519"/>
          </a:xfrm>
          <a:prstGeom prst="rightArrow">
            <a:avLst/>
          </a:prstGeom>
          <a:solidFill>
            <a:srgbClr val="FF6600"/>
          </a:solid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39" name="矢印: 右 38">
            <a:extLst>
              <a:ext uri="{FF2B5EF4-FFF2-40B4-BE49-F238E27FC236}">
                <a16:creationId xmlns:a16="http://schemas.microsoft.com/office/drawing/2014/main" xmlns="" id="{9EAD531D-037C-4C99-8EE8-F8BDB9681494}"/>
              </a:ext>
            </a:extLst>
          </p:cNvPr>
          <p:cNvSpPr/>
          <p:nvPr/>
        </p:nvSpPr>
        <p:spPr>
          <a:xfrm>
            <a:off x="6309407" y="4740891"/>
            <a:ext cx="649594" cy="493519"/>
          </a:xfrm>
          <a:prstGeom prst="rightArrow">
            <a:avLst/>
          </a:prstGeom>
          <a:solidFill>
            <a:srgbClr val="00CC66"/>
          </a:solidFill>
          <a:ln>
            <a:solidFill>
              <a:srgbClr val="00CC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pic>
        <p:nvPicPr>
          <p:cNvPr id="4" name="グラフィックス 3" descr="スピーカー">
            <a:extLst>
              <a:ext uri="{FF2B5EF4-FFF2-40B4-BE49-F238E27FC236}">
                <a16:creationId xmlns:a16="http://schemas.microsoft.com/office/drawing/2014/main" xmlns="" id="{6551A669-28EC-4C4D-9E40-0697786AC4EA}"/>
              </a:ext>
            </a:extLst>
          </p:cNvPr>
          <p:cNvPicPr>
            <a:picLocks noChangeAspect="1"/>
          </p:cNvPicPr>
          <p:nvPr/>
        </p:nvPicPr>
        <p:blipFill>
          <a:blip r:embed="rId17">
            <a:extLst>
              <a:ext uri="{96DAC541-7B7A-43D3-8B79-37D633B846F1}">
                <asvg:svgBlip xmlns:asvg="http://schemas.microsoft.com/office/drawing/2016/SVG/main" xmlns="" r:embed="rId18"/>
              </a:ext>
            </a:extLst>
          </a:blip>
          <a:stretch>
            <a:fillRect/>
          </a:stretch>
        </p:blipFill>
        <p:spPr>
          <a:xfrm>
            <a:off x="5004300" y="4021142"/>
            <a:ext cx="914400" cy="914400"/>
          </a:xfrm>
          <a:prstGeom prst="rect">
            <a:avLst/>
          </a:prstGeom>
        </p:spPr>
      </p:pic>
      <p:sp>
        <p:nvSpPr>
          <p:cNvPr id="25" name="正方形/長方形 24">
            <a:extLst>
              <a:ext uri="{FF2B5EF4-FFF2-40B4-BE49-F238E27FC236}">
                <a16:creationId xmlns:a16="http://schemas.microsoft.com/office/drawing/2014/main" xmlns="" id="{CFFCB471-304A-48E2-A52B-AB19699A0F7B}"/>
              </a:ext>
            </a:extLst>
          </p:cNvPr>
          <p:cNvSpPr/>
          <p:nvPr/>
        </p:nvSpPr>
        <p:spPr>
          <a:xfrm>
            <a:off x="350369" y="780998"/>
            <a:ext cx="8415984"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en-US" altLang="ja-JP" b="1" u="sng" dirty="0">
                <a:solidFill>
                  <a:schemeClr val="accent1">
                    <a:lumMod val="60000"/>
                    <a:lumOff val="40000"/>
                  </a:schemeClr>
                </a:solidFill>
              </a:rPr>
              <a:t>DX</a:t>
            </a:r>
            <a:r>
              <a:rPr lang="ja-JP" altLang="en-US" b="1" u="sng" dirty="0">
                <a:solidFill>
                  <a:schemeClr val="accent1">
                    <a:lumMod val="60000"/>
                    <a:lumOff val="40000"/>
                  </a:schemeClr>
                </a:solidFill>
              </a:rPr>
              <a:t>化とは？</a:t>
            </a:r>
            <a:endParaRPr lang="en-US" altLang="ja-JP" b="1" u="sng" dirty="0">
              <a:solidFill>
                <a:schemeClr val="accent1">
                  <a:lumMod val="60000"/>
                  <a:lumOff val="40000"/>
                </a:schemeClr>
              </a:solidFill>
            </a:endParaRPr>
          </a:p>
        </p:txBody>
      </p:sp>
      <p:sp>
        <p:nvSpPr>
          <p:cNvPr id="2" name="右矢印 1"/>
          <p:cNvSpPr/>
          <p:nvPr/>
        </p:nvSpPr>
        <p:spPr>
          <a:xfrm>
            <a:off x="4797642" y="2050343"/>
            <a:ext cx="322729" cy="34107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5" name="角丸四角形 4"/>
          <p:cNvSpPr/>
          <p:nvPr/>
        </p:nvSpPr>
        <p:spPr>
          <a:xfrm>
            <a:off x="5238663" y="1440885"/>
            <a:ext cx="3440676" cy="147045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2000" b="1" dirty="0">
                <a:latin typeface="Meiryo UI" panose="020B0604030504040204" pitchFamily="50" charset="-128"/>
                <a:ea typeface="Meiryo UI" panose="020B0604030504040204" pitchFamily="50" charset="-128"/>
              </a:rPr>
              <a:t>デジタルテクノロジーを活用して、ビジネスモデルや業務プロセスを変革すること。</a:t>
            </a:r>
            <a:endParaRPr kumimoji="1" lang="en-US" altLang="ja-JP" sz="2000" b="1" dirty="0">
              <a:latin typeface="Meiryo UI" panose="020B0604030504040204" pitchFamily="50" charset="-128"/>
              <a:ea typeface="Meiryo UI" panose="020B0604030504040204" pitchFamily="50" charset="-128"/>
            </a:endParaRPr>
          </a:p>
          <a:p>
            <a:pPr algn="ctr"/>
            <a:r>
              <a:rPr lang="ja-JP" altLang="en-US" sz="2000" b="1" dirty="0">
                <a:latin typeface="Meiryo UI" panose="020B0604030504040204" pitchFamily="50" charset="-128"/>
                <a:ea typeface="Meiryo UI" panose="020B0604030504040204" pitchFamily="50" charset="-128"/>
              </a:rPr>
              <a:t>＝</a:t>
            </a:r>
            <a:r>
              <a:rPr lang="en-US" altLang="ja-JP" sz="2000" b="1" dirty="0">
                <a:latin typeface="Meiryo UI" panose="020B0604030504040204" pitchFamily="50" charset="-128"/>
                <a:ea typeface="Meiryo UI" panose="020B0604030504040204" pitchFamily="50" charset="-128"/>
              </a:rPr>
              <a:t>DX</a:t>
            </a:r>
            <a:endParaRPr kumimoji="1" lang="ja-JP" altLang="en-US" sz="2000"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75775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角丸四角形 15"/>
          <p:cNvSpPr/>
          <p:nvPr/>
        </p:nvSpPr>
        <p:spPr>
          <a:xfrm>
            <a:off x="404849" y="4588868"/>
            <a:ext cx="8320664" cy="157406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ja-JP" altLang="en-US" sz="2000" dirty="0">
                <a:latin typeface="Meiryo UI" panose="020B0604030504040204" pitchFamily="50" charset="-128"/>
                <a:ea typeface="Meiryo UI" panose="020B0604030504040204" pitchFamily="50" charset="-128"/>
              </a:rPr>
              <a:t>・個人間売買の</a:t>
            </a:r>
            <a:r>
              <a:rPr lang="en-US" altLang="ja-JP" sz="2000" dirty="0">
                <a:latin typeface="Meiryo UI" panose="020B0604030504040204" pitchFamily="50" charset="-128"/>
                <a:ea typeface="Meiryo UI" panose="020B0604030504040204" pitchFamily="50" charset="-128"/>
              </a:rPr>
              <a:t>DX</a:t>
            </a:r>
            <a:r>
              <a:rPr lang="ja-JP" altLang="en-US" sz="2000" dirty="0">
                <a:latin typeface="Meiryo UI" panose="020B0604030504040204" pitchFamily="50" charset="-128"/>
                <a:ea typeface="Meiryo UI" panose="020B0604030504040204" pitchFamily="50" charset="-128"/>
              </a:rPr>
              <a:t>化により、</a:t>
            </a:r>
            <a:r>
              <a:rPr lang="en-US" altLang="ja-JP" sz="2000" dirty="0">
                <a:latin typeface="Meiryo UI" panose="020B0604030504040204" pitchFamily="50" charset="-128"/>
                <a:ea typeface="Meiryo UI" panose="020B0604030504040204" pitchFamily="50" charset="-128"/>
              </a:rPr>
              <a:t>C2C</a:t>
            </a:r>
            <a:r>
              <a:rPr lang="ja-JP" altLang="en-US" sz="2000" dirty="0">
                <a:latin typeface="Meiryo UI" panose="020B0604030504040204" pitchFamily="50" charset="-128"/>
                <a:ea typeface="Meiryo UI" panose="020B0604030504040204" pitchFamily="50" charset="-128"/>
              </a:rPr>
              <a:t>ネットショッピングを一段と手軽にしたフリーマーケットサービス。</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・アプリでの簡単な出品、購入を実現。</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・キャッシュレスによる即時決済。</a:t>
            </a:r>
            <a:endParaRPr lang="en-US" altLang="ja-JP" sz="2000" dirty="0">
              <a:latin typeface="Meiryo UI" panose="020B0604030504040204" pitchFamily="50" charset="-128"/>
              <a:ea typeface="Meiryo UI" panose="020B0604030504040204" pitchFamily="50" charset="-128"/>
            </a:endParaRPr>
          </a:p>
        </p:txBody>
      </p:sp>
      <p:sp>
        <p:nvSpPr>
          <p:cNvPr id="3" name="タイトル 2"/>
          <p:cNvSpPr>
            <a:spLocks noGrp="1"/>
          </p:cNvSpPr>
          <p:nvPr>
            <p:ph type="ctrTitle"/>
          </p:nvPr>
        </p:nvSpPr>
        <p:spPr/>
        <p:txBody>
          <a:bodyPr/>
          <a:lstStyle/>
          <a:p>
            <a:r>
              <a:rPr lang="ja-JP" altLang="en-US" sz="2800" dirty="0">
                <a:latin typeface="+mj-lt"/>
                <a:ea typeface="Meiryo" panose="020B0604030504040204" pitchFamily="34" charset="-128"/>
              </a:rPr>
              <a:t>個人間売買の</a:t>
            </a:r>
            <a:r>
              <a:rPr lang="en-US" altLang="ja-JP" sz="2800" dirty="0">
                <a:latin typeface="+mj-lt"/>
                <a:ea typeface="Meiryo" panose="020B0604030504040204" pitchFamily="34" charset="-128"/>
              </a:rPr>
              <a:t>DX</a:t>
            </a:r>
            <a:r>
              <a:rPr lang="ja-JP" altLang="en-US" sz="2800" dirty="0">
                <a:latin typeface="+mj-lt"/>
                <a:ea typeface="Meiryo" panose="020B0604030504040204" pitchFamily="34" charset="-128"/>
              </a:rPr>
              <a:t>化（</a:t>
            </a:r>
            <a:r>
              <a:rPr lang="ja-JP" altLang="en-US" sz="2400" dirty="0">
                <a:latin typeface="+mj-lt"/>
                <a:ea typeface="Meiryo" panose="020B0604030504040204" pitchFamily="34" charset="-128"/>
              </a:rPr>
              <a:t>メルカリ）</a:t>
            </a:r>
            <a:r>
              <a:rPr lang="en-US" altLang="ja-JP" sz="2400" dirty="0">
                <a:latin typeface="+mj-lt"/>
                <a:ea typeface="Meiryo" panose="020B0604030504040204" pitchFamily="34" charset="-128"/>
              </a:rPr>
              <a:t/>
            </a:r>
            <a:br>
              <a:rPr lang="en-US" altLang="ja-JP" sz="2400" dirty="0">
                <a:latin typeface="+mj-lt"/>
                <a:ea typeface="Meiryo" panose="020B0604030504040204" pitchFamily="34" charset="-128"/>
              </a:rPr>
            </a:br>
            <a:endParaRPr kumimoji="1" lang="ja-JP" altLang="en-US" dirty="0">
              <a:latin typeface="+mj-lt"/>
            </a:endParaRPr>
          </a:p>
        </p:txBody>
      </p:sp>
      <p:pic>
        <p:nvPicPr>
          <p:cNvPr id="21" name="図 20">
            <a:extLst>
              <a:ext uri="{FF2B5EF4-FFF2-40B4-BE49-F238E27FC236}">
                <a16:creationId xmlns:a16="http://schemas.microsoft.com/office/drawing/2014/main" xmlns="" id="{E1076926-7A89-F942-AAA3-47BED37DD13D}"/>
              </a:ext>
            </a:extLst>
          </p:cNvPr>
          <p:cNvPicPr>
            <a:picLocks noChangeAspect="1"/>
          </p:cNvPicPr>
          <p:nvPr/>
        </p:nvPicPr>
        <p:blipFill>
          <a:blip r:embed="rId3"/>
          <a:stretch>
            <a:fillRect/>
          </a:stretch>
        </p:blipFill>
        <p:spPr>
          <a:xfrm>
            <a:off x="1741694" y="1893548"/>
            <a:ext cx="1384268" cy="1095683"/>
          </a:xfrm>
          <a:prstGeom prst="rect">
            <a:avLst/>
          </a:prstGeom>
        </p:spPr>
      </p:pic>
      <p:grpSp>
        <p:nvGrpSpPr>
          <p:cNvPr id="22" name="グループ化 21">
            <a:extLst>
              <a:ext uri="{FF2B5EF4-FFF2-40B4-BE49-F238E27FC236}">
                <a16:creationId xmlns:a16="http://schemas.microsoft.com/office/drawing/2014/main" xmlns="" id="{F1C807E4-B05B-C840-AC87-29DB9627EA63}"/>
              </a:ext>
            </a:extLst>
          </p:cNvPr>
          <p:cNvGrpSpPr/>
          <p:nvPr/>
        </p:nvGrpSpPr>
        <p:grpSpPr>
          <a:xfrm>
            <a:off x="5613654" y="1961532"/>
            <a:ext cx="2336365" cy="872746"/>
            <a:chOff x="6460761" y="4838394"/>
            <a:chExt cx="2336365" cy="872746"/>
          </a:xfrm>
        </p:grpSpPr>
        <p:pic>
          <p:nvPicPr>
            <p:cNvPr id="23" name="図 22">
              <a:extLst>
                <a:ext uri="{FF2B5EF4-FFF2-40B4-BE49-F238E27FC236}">
                  <a16:creationId xmlns:a16="http://schemas.microsoft.com/office/drawing/2014/main" xmlns="" id="{274E87BC-0BE1-F442-B4FD-37AE3F0AD77A}"/>
                </a:ext>
              </a:extLst>
            </p:cNvPr>
            <p:cNvPicPr>
              <a:picLocks noChangeAspect="1"/>
            </p:cNvPicPr>
            <p:nvPr/>
          </p:nvPicPr>
          <p:blipFill>
            <a:blip r:embed="rId4"/>
            <a:stretch>
              <a:fillRect/>
            </a:stretch>
          </p:blipFill>
          <p:spPr>
            <a:xfrm>
              <a:off x="7381236" y="4838394"/>
              <a:ext cx="510713" cy="438655"/>
            </a:xfrm>
            <a:prstGeom prst="rect">
              <a:avLst/>
            </a:prstGeom>
          </p:spPr>
        </p:pic>
        <p:pic>
          <p:nvPicPr>
            <p:cNvPr id="24" name="図 23">
              <a:extLst>
                <a:ext uri="{FF2B5EF4-FFF2-40B4-BE49-F238E27FC236}">
                  <a16:creationId xmlns:a16="http://schemas.microsoft.com/office/drawing/2014/main" xmlns="" id="{3B62C5D6-F37C-D041-B869-C04228EF3C68}"/>
                </a:ext>
              </a:extLst>
            </p:cNvPr>
            <p:cNvPicPr>
              <a:picLocks noChangeAspect="1"/>
            </p:cNvPicPr>
            <p:nvPr/>
          </p:nvPicPr>
          <p:blipFill>
            <a:blip r:embed="rId5"/>
            <a:stretch>
              <a:fillRect/>
            </a:stretch>
          </p:blipFill>
          <p:spPr>
            <a:xfrm flipH="1">
              <a:off x="6460761" y="4879931"/>
              <a:ext cx="771104" cy="831209"/>
            </a:xfrm>
            <a:prstGeom prst="rect">
              <a:avLst/>
            </a:prstGeom>
          </p:spPr>
        </p:pic>
        <p:sp>
          <p:nvSpPr>
            <p:cNvPr id="25" name="右矢印 24">
              <a:extLst>
                <a:ext uri="{FF2B5EF4-FFF2-40B4-BE49-F238E27FC236}">
                  <a16:creationId xmlns:a16="http://schemas.microsoft.com/office/drawing/2014/main" xmlns="" id="{B5BDA0CF-4802-EC45-A3B4-CC3EC3FA0729}"/>
                </a:ext>
              </a:extLst>
            </p:cNvPr>
            <p:cNvSpPr/>
            <p:nvPr/>
          </p:nvSpPr>
          <p:spPr>
            <a:xfrm rot="10800000">
              <a:off x="7280504" y="5277049"/>
              <a:ext cx="608198" cy="115034"/>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pic>
          <p:nvPicPr>
            <p:cNvPr id="26" name="図 25">
              <a:extLst>
                <a:ext uri="{FF2B5EF4-FFF2-40B4-BE49-F238E27FC236}">
                  <a16:creationId xmlns:a16="http://schemas.microsoft.com/office/drawing/2014/main" xmlns="" id="{7E3CC037-1EAE-9247-BEA0-9668F754CD28}"/>
                </a:ext>
              </a:extLst>
            </p:cNvPr>
            <p:cNvPicPr>
              <a:picLocks noChangeAspect="1"/>
            </p:cNvPicPr>
            <p:nvPr/>
          </p:nvPicPr>
          <p:blipFill>
            <a:blip r:embed="rId5"/>
            <a:stretch>
              <a:fillRect/>
            </a:stretch>
          </p:blipFill>
          <p:spPr>
            <a:xfrm>
              <a:off x="8026022" y="4879931"/>
              <a:ext cx="771104" cy="831209"/>
            </a:xfrm>
            <a:prstGeom prst="rect">
              <a:avLst/>
            </a:prstGeom>
          </p:spPr>
        </p:pic>
      </p:grpSp>
      <p:sp>
        <p:nvSpPr>
          <p:cNvPr id="27" name="右矢印 26">
            <a:extLst>
              <a:ext uri="{FF2B5EF4-FFF2-40B4-BE49-F238E27FC236}">
                <a16:creationId xmlns:a16="http://schemas.microsoft.com/office/drawing/2014/main" xmlns="" id="{C63D51FD-05CE-1942-8E9D-D525442F5BF8}"/>
              </a:ext>
            </a:extLst>
          </p:cNvPr>
          <p:cNvSpPr/>
          <p:nvPr/>
        </p:nvSpPr>
        <p:spPr>
          <a:xfrm>
            <a:off x="4074731" y="2046686"/>
            <a:ext cx="590154" cy="559339"/>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1" name="角丸四角形吹き出し 30">
            <a:extLst>
              <a:ext uri="{FF2B5EF4-FFF2-40B4-BE49-F238E27FC236}">
                <a16:creationId xmlns:a16="http://schemas.microsoft.com/office/drawing/2014/main" xmlns="" id="{68461A71-AFBE-FB46-98F0-C6C163D1F4AF}"/>
              </a:ext>
            </a:extLst>
          </p:cNvPr>
          <p:cNvSpPr/>
          <p:nvPr/>
        </p:nvSpPr>
        <p:spPr>
          <a:xfrm>
            <a:off x="1263535" y="1296785"/>
            <a:ext cx="2543694" cy="432262"/>
          </a:xfrm>
          <a:prstGeom prst="wedgeRoundRectCallout">
            <a:avLst>
              <a:gd name="adj1" fmla="val -20833"/>
              <a:gd name="adj2" fmla="val 77885"/>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eiryo UI" panose="020B0604030504040204" pitchFamily="50" charset="-128"/>
                <a:ea typeface="Meiryo UI" panose="020B0604030504040204" pitchFamily="50" charset="-128"/>
              </a:rPr>
              <a:t>フリーマーケット</a:t>
            </a:r>
          </a:p>
        </p:txBody>
      </p:sp>
      <p:sp>
        <p:nvSpPr>
          <p:cNvPr id="32" name="角丸四角形吹き出し 31">
            <a:extLst>
              <a:ext uri="{FF2B5EF4-FFF2-40B4-BE49-F238E27FC236}">
                <a16:creationId xmlns:a16="http://schemas.microsoft.com/office/drawing/2014/main" xmlns="" id="{F5B791FA-D2F1-4342-AFB5-9C49274B8016}"/>
              </a:ext>
            </a:extLst>
          </p:cNvPr>
          <p:cNvSpPr/>
          <p:nvPr/>
        </p:nvSpPr>
        <p:spPr>
          <a:xfrm>
            <a:off x="5465648" y="1311813"/>
            <a:ext cx="2794431" cy="411903"/>
          </a:xfrm>
          <a:prstGeom prst="wedgeRoundRectCallout">
            <a:avLst>
              <a:gd name="adj1" fmla="val -20833"/>
              <a:gd name="adj2" fmla="val 77885"/>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latin typeface="Meiryo UI" panose="020B0604030504040204" pitchFamily="50" charset="-128"/>
                <a:ea typeface="Meiryo UI" panose="020B0604030504040204" pitchFamily="50" charset="-128"/>
              </a:rPr>
              <a:t>オンラインフリマアプリ</a:t>
            </a:r>
            <a:endParaRPr kumimoji="1" lang="ja-JP" altLang="en-US">
              <a:solidFill>
                <a:schemeClr val="tx1"/>
              </a:solidFill>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xmlns="" id="{C2726C41-B919-3241-A611-09BAB3E758A3}"/>
              </a:ext>
            </a:extLst>
          </p:cNvPr>
          <p:cNvSpPr txBox="1"/>
          <p:nvPr/>
        </p:nvSpPr>
        <p:spPr>
          <a:xfrm>
            <a:off x="2023876" y="3191692"/>
            <a:ext cx="5296643" cy="707886"/>
          </a:xfrm>
          <a:prstGeom prst="rect">
            <a:avLst/>
          </a:prstGeom>
          <a:noFill/>
        </p:spPr>
        <p:txBody>
          <a:bodyPr wrap="none" rtlCol="0">
            <a:spAutoFit/>
          </a:bodyPr>
          <a:lstStyle/>
          <a:p>
            <a:pPr algn="ctr"/>
            <a:r>
              <a:rPr kumimoji="1" lang="ja-JP" altLang="en-US" sz="2000" u="sng" dirty="0">
                <a:latin typeface="Meiryo UI" panose="020B0604030504040204" pitchFamily="50" charset="-128"/>
                <a:ea typeface="Meiryo UI" panose="020B0604030504040204" pitchFamily="50" charset="-128"/>
              </a:rPr>
              <a:t>店に行かず、誰でも簡単に</a:t>
            </a:r>
            <a:endParaRPr kumimoji="1" lang="en-US" altLang="ja-JP" sz="2000" u="sng" dirty="0">
              <a:latin typeface="Meiryo UI" panose="020B0604030504040204" pitchFamily="50" charset="-128"/>
              <a:ea typeface="Meiryo UI" panose="020B0604030504040204" pitchFamily="50" charset="-128"/>
            </a:endParaRPr>
          </a:p>
          <a:p>
            <a:pPr algn="ctr"/>
            <a:r>
              <a:rPr kumimoji="1" lang="ja-JP" altLang="en-US" sz="2000" u="sng" dirty="0">
                <a:latin typeface="Meiryo UI" panose="020B0604030504040204" pitchFamily="50" charset="-128"/>
                <a:ea typeface="Meiryo UI" panose="020B0604030504040204" pitchFamily="50" charset="-128"/>
              </a:rPr>
              <a:t>インターネットで</a:t>
            </a:r>
            <a:r>
              <a:rPr lang="ja-JP" altLang="en-US" sz="2000" u="sng" dirty="0">
                <a:latin typeface="Meiryo UI" panose="020B0604030504040204" pitchFamily="50" charset="-128"/>
                <a:ea typeface="Meiryo UI" panose="020B0604030504040204" pitchFamily="50" charset="-128"/>
              </a:rPr>
              <a:t>個人間売買ができるサービスを実現</a:t>
            </a:r>
            <a:endParaRPr kumimoji="1" lang="en-US" altLang="ja-JP" sz="2000" u="sng"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969714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角丸四角形 34"/>
          <p:cNvSpPr/>
          <p:nvPr/>
        </p:nvSpPr>
        <p:spPr>
          <a:xfrm>
            <a:off x="483053" y="4472147"/>
            <a:ext cx="8320664" cy="189856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ja-JP" altLang="en-US" sz="2000" dirty="0">
                <a:latin typeface="Meiryo UI" panose="020B0604030504040204" pitchFamily="50" charset="-128"/>
                <a:ea typeface="Meiryo UI" panose="020B0604030504040204" pitchFamily="50" charset="-128"/>
              </a:rPr>
              <a:t>・月額定額制で多くの音楽が聴き放題になるサービス。</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a:t>
            </a:r>
            <a:r>
              <a:rPr lang="en-US" altLang="ja-JP" sz="2000" dirty="0">
                <a:latin typeface="Meiryo UI" panose="020B0604030504040204" pitchFamily="50" charset="-128"/>
                <a:ea typeface="Meiryo UI" panose="020B0604030504040204" pitchFamily="50" charset="-128"/>
              </a:rPr>
              <a:t>DX</a:t>
            </a:r>
            <a:r>
              <a:rPr lang="ja-JP" altLang="en-US" sz="2000" dirty="0">
                <a:latin typeface="Meiryo UI" panose="020B0604030504040204" pitchFamily="50" charset="-128"/>
                <a:ea typeface="Meiryo UI" panose="020B0604030504040204" pitchFamily="50" charset="-128"/>
              </a:rPr>
              <a:t>化により、</a:t>
            </a:r>
            <a:r>
              <a:rPr lang="en-US" altLang="ja-JP" sz="2000" dirty="0">
                <a:latin typeface="Meiryo UI" panose="020B0604030504040204" pitchFamily="50" charset="-128"/>
                <a:ea typeface="Meiryo UI" panose="020B0604030504040204" pitchFamily="50" charset="-128"/>
              </a:rPr>
              <a:t> </a:t>
            </a:r>
            <a:r>
              <a:rPr lang="ja-JP" altLang="en-US" sz="2000" dirty="0">
                <a:latin typeface="Meiryo UI" panose="020B0604030504040204" pitchFamily="50" charset="-128"/>
                <a:ea typeface="Meiryo UI" panose="020B0604030504040204" pitchFamily="50" charset="-128"/>
              </a:rPr>
              <a:t>これまで</a:t>
            </a:r>
            <a:r>
              <a:rPr lang="en-US" altLang="ja-JP" sz="2000" dirty="0">
                <a:latin typeface="Meiryo UI" panose="020B0604030504040204" pitchFamily="50" charset="-128"/>
                <a:ea typeface="Meiryo UI" panose="020B0604030504040204" pitchFamily="50" charset="-128"/>
              </a:rPr>
              <a:t>CD</a:t>
            </a:r>
            <a:r>
              <a:rPr lang="ja-JP" altLang="en-US" sz="2000" dirty="0">
                <a:latin typeface="Meiryo UI" panose="020B0604030504040204" pitchFamily="50" charset="-128"/>
                <a:ea typeface="Meiryo UI" panose="020B0604030504040204" pitchFamily="50" charset="-128"/>
              </a:rPr>
              <a:t>をお店で購入しダウンロードしていたものを、いつでも聴きたい時にダウンロードできるようになる。</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・無料化で会員数を伸ばして、プレミアムな有料サービスで収益化を図る「フリーミアム」というビジネスモデル。</a:t>
            </a:r>
            <a:endParaRPr lang="en-US" altLang="ja-JP" sz="2000" dirty="0">
              <a:latin typeface="Meiryo UI" panose="020B0604030504040204" pitchFamily="50" charset="-128"/>
              <a:ea typeface="Meiryo UI" panose="020B0604030504040204" pitchFamily="50" charset="-128"/>
            </a:endParaRPr>
          </a:p>
        </p:txBody>
      </p:sp>
      <p:sp>
        <p:nvSpPr>
          <p:cNvPr id="3" name="タイトル 2"/>
          <p:cNvSpPr>
            <a:spLocks noGrp="1"/>
          </p:cNvSpPr>
          <p:nvPr>
            <p:ph type="ctrTitle"/>
          </p:nvPr>
        </p:nvSpPr>
        <p:spPr/>
        <p:txBody>
          <a:bodyPr/>
          <a:lstStyle/>
          <a:p>
            <a:r>
              <a:rPr lang="ja-JP" altLang="en-US" sz="2800" dirty="0">
                <a:latin typeface="Meiryo" panose="020B0604030504040204" pitchFamily="34" charset="-128"/>
                <a:ea typeface="Meiryo" panose="020B0604030504040204" pitchFamily="34" charset="-128"/>
              </a:rPr>
              <a:t>音楽サービスの</a:t>
            </a:r>
            <a:r>
              <a:rPr lang="en-US" altLang="ja-JP" sz="2800" dirty="0">
                <a:latin typeface="Meiryo" panose="020B0604030504040204" pitchFamily="34" charset="-128"/>
                <a:ea typeface="Meiryo" panose="020B0604030504040204" pitchFamily="34" charset="-128"/>
              </a:rPr>
              <a:t>DX</a:t>
            </a:r>
            <a:r>
              <a:rPr lang="ja-JP" altLang="en-US" sz="2800" dirty="0">
                <a:latin typeface="Meiryo" panose="020B0604030504040204" pitchFamily="34" charset="-128"/>
                <a:ea typeface="Meiryo" panose="020B0604030504040204" pitchFamily="34" charset="-128"/>
              </a:rPr>
              <a:t>化（</a:t>
            </a:r>
            <a:r>
              <a:rPr lang="en-US" altLang="ja-JP" sz="2400" dirty="0">
                <a:latin typeface="Meiryo" panose="020B0604030504040204" pitchFamily="34" charset="-128"/>
                <a:ea typeface="Meiryo" panose="020B0604030504040204" pitchFamily="34" charset="-128"/>
              </a:rPr>
              <a:t>Spotify</a:t>
            </a:r>
            <a:r>
              <a:rPr lang="ja-JP" altLang="en-US" sz="2400" dirty="0">
                <a:latin typeface="Meiryo" panose="020B0604030504040204" pitchFamily="34" charset="-128"/>
                <a:ea typeface="Meiryo" panose="020B0604030504040204" pitchFamily="34" charset="-128"/>
              </a:rPr>
              <a:t>）</a:t>
            </a:r>
            <a:r>
              <a:rPr lang="en-US" altLang="ja-JP" sz="2400" dirty="0">
                <a:latin typeface="Meiryo" panose="020B0604030504040204" pitchFamily="34" charset="-128"/>
                <a:ea typeface="Meiryo" panose="020B0604030504040204" pitchFamily="34" charset="-128"/>
              </a:rPr>
              <a:t/>
            </a:r>
            <a:br>
              <a:rPr lang="en-US" altLang="ja-JP" sz="2400" dirty="0">
                <a:latin typeface="Meiryo" panose="020B0604030504040204" pitchFamily="34" charset="-128"/>
                <a:ea typeface="Meiryo" panose="020B0604030504040204" pitchFamily="34" charset="-128"/>
              </a:rPr>
            </a:br>
            <a:endParaRPr kumimoji="1" lang="ja-JP" altLang="en-US" dirty="0"/>
          </a:p>
        </p:txBody>
      </p:sp>
      <p:pic>
        <p:nvPicPr>
          <p:cNvPr id="22" name="図 21">
            <a:extLst>
              <a:ext uri="{FF2B5EF4-FFF2-40B4-BE49-F238E27FC236}">
                <a16:creationId xmlns:a16="http://schemas.microsoft.com/office/drawing/2014/main" xmlns="" id="{5F80DC33-DEB1-1349-BA63-BA93580B21F8}"/>
              </a:ext>
            </a:extLst>
          </p:cNvPr>
          <p:cNvPicPr>
            <a:picLocks noChangeAspect="1"/>
          </p:cNvPicPr>
          <p:nvPr/>
        </p:nvPicPr>
        <p:blipFill>
          <a:blip r:embed="rId3"/>
          <a:stretch>
            <a:fillRect/>
          </a:stretch>
        </p:blipFill>
        <p:spPr>
          <a:xfrm>
            <a:off x="1621949" y="1981014"/>
            <a:ext cx="1551047" cy="688447"/>
          </a:xfrm>
          <a:prstGeom prst="rect">
            <a:avLst/>
          </a:prstGeom>
        </p:spPr>
      </p:pic>
      <p:pic>
        <p:nvPicPr>
          <p:cNvPr id="23" name="図 22">
            <a:extLst>
              <a:ext uri="{FF2B5EF4-FFF2-40B4-BE49-F238E27FC236}">
                <a16:creationId xmlns:a16="http://schemas.microsoft.com/office/drawing/2014/main" xmlns="" id="{D4C2B052-DCDD-674B-B1B9-31123CCA0E54}"/>
              </a:ext>
            </a:extLst>
          </p:cNvPr>
          <p:cNvPicPr>
            <a:picLocks noChangeAspect="1"/>
          </p:cNvPicPr>
          <p:nvPr/>
        </p:nvPicPr>
        <p:blipFill>
          <a:blip r:embed="rId4"/>
          <a:stretch>
            <a:fillRect/>
          </a:stretch>
        </p:blipFill>
        <p:spPr>
          <a:xfrm>
            <a:off x="7575237" y="1931358"/>
            <a:ext cx="780026" cy="603815"/>
          </a:xfrm>
          <a:prstGeom prst="rect">
            <a:avLst/>
          </a:prstGeom>
        </p:spPr>
      </p:pic>
      <p:pic>
        <p:nvPicPr>
          <p:cNvPr id="24" name="図 23">
            <a:extLst>
              <a:ext uri="{FF2B5EF4-FFF2-40B4-BE49-F238E27FC236}">
                <a16:creationId xmlns:a16="http://schemas.microsoft.com/office/drawing/2014/main" xmlns="" id="{71E6140C-261C-6C46-AABD-BD6998146AE4}"/>
              </a:ext>
            </a:extLst>
          </p:cNvPr>
          <p:cNvPicPr>
            <a:picLocks noChangeAspect="1"/>
          </p:cNvPicPr>
          <p:nvPr/>
        </p:nvPicPr>
        <p:blipFill>
          <a:blip r:embed="rId5"/>
          <a:stretch>
            <a:fillRect/>
          </a:stretch>
        </p:blipFill>
        <p:spPr>
          <a:xfrm>
            <a:off x="6376482" y="1703139"/>
            <a:ext cx="711273" cy="1222701"/>
          </a:xfrm>
          <a:prstGeom prst="rect">
            <a:avLst/>
          </a:prstGeom>
        </p:spPr>
      </p:pic>
      <p:pic>
        <p:nvPicPr>
          <p:cNvPr id="25" name="図 24">
            <a:extLst>
              <a:ext uri="{FF2B5EF4-FFF2-40B4-BE49-F238E27FC236}">
                <a16:creationId xmlns:a16="http://schemas.microsoft.com/office/drawing/2014/main" xmlns="" id="{3B9531D2-BFEF-F44A-8056-9F5048516281}"/>
              </a:ext>
            </a:extLst>
          </p:cNvPr>
          <p:cNvPicPr>
            <a:picLocks noChangeAspect="1"/>
          </p:cNvPicPr>
          <p:nvPr/>
        </p:nvPicPr>
        <p:blipFill>
          <a:blip r:embed="rId6"/>
          <a:stretch>
            <a:fillRect/>
          </a:stretch>
        </p:blipFill>
        <p:spPr>
          <a:xfrm rot="5400000">
            <a:off x="900005" y="2420525"/>
            <a:ext cx="619986" cy="408952"/>
          </a:xfrm>
          <a:prstGeom prst="rect">
            <a:avLst/>
          </a:prstGeom>
        </p:spPr>
      </p:pic>
      <p:sp>
        <p:nvSpPr>
          <p:cNvPr id="26" name="角丸四角形吹き出し 25">
            <a:extLst>
              <a:ext uri="{FF2B5EF4-FFF2-40B4-BE49-F238E27FC236}">
                <a16:creationId xmlns:a16="http://schemas.microsoft.com/office/drawing/2014/main" xmlns="" id="{BCF1FD4C-8A7B-004E-B3BF-B2C87B1CA2EA}"/>
              </a:ext>
            </a:extLst>
          </p:cNvPr>
          <p:cNvSpPr/>
          <p:nvPr/>
        </p:nvSpPr>
        <p:spPr>
          <a:xfrm>
            <a:off x="876844" y="2184708"/>
            <a:ext cx="666309" cy="906698"/>
          </a:xfrm>
          <a:prstGeom prst="wedgeRoundRectCallout">
            <a:avLst>
              <a:gd name="adj1" fmla="val 131894"/>
              <a:gd name="adj2" fmla="val 3942"/>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pic>
        <p:nvPicPr>
          <p:cNvPr id="27" name="図 26">
            <a:extLst>
              <a:ext uri="{FF2B5EF4-FFF2-40B4-BE49-F238E27FC236}">
                <a16:creationId xmlns:a16="http://schemas.microsoft.com/office/drawing/2014/main" xmlns="" id="{ECDC39DA-F61F-5A47-87E1-6C616362790B}"/>
              </a:ext>
            </a:extLst>
          </p:cNvPr>
          <p:cNvPicPr>
            <a:picLocks noChangeAspect="1"/>
          </p:cNvPicPr>
          <p:nvPr/>
        </p:nvPicPr>
        <p:blipFill>
          <a:blip r:embed="rId7"/>
          <a:stretch>
            <a:fillRect/>
          </a:stretch>
        </p:blipFill>
        <p:spPr>
          <a:xfrm>
            <a:off x="5279814" y="1809827"/>
            <a:ext cx="672274" cy="515410"/>
          </a:xfrm>
          <a:prstGeom prst="rect">
            <a:avLst/>
          </a:prstGeom>
        </p:spPr>
      </p:pic>
      <p:pic>
        <p:nvPicPr>
          <p:cNvPr id="28" name="図 27">
            <a:extLst>
              <a:ext uri="{FF2B5EF4-FFF2-40B4-BE49-F238E27FC236}">
                <a16:creationId xmlns:a16="http://schemas.microsoft.com/office/drawing/2014/main" xmlns="" id="{F9E0B552-F58A-AA43-83BF-DE1F357BDBFD}"/>
              </a:ext>
            </a:extLst>
          </p:cNvPr>
          <p:cNvPicPr>
            <a:picLocks noChangeAspect="1"/>
          </p:cNvPicPr>
          <p:nvPr/>
        </p:nvPicPr>
        <p:blipFill rotWithShape="1">
          <a:blip r:embed="rId7"/>
          <a:srcRect l="34419"/>
          <a:stretch/>
        </p:blipFill>
        <p:spPr>
          <a:xfrm rot="3508368">
            <a:off x="1724659" y="1707090"/>
            <a:ext cx="534108" cy="624394"/>
          </a:xfrm>
          <a:prstGeom prst="rect">
            <a:avLst/>
          </a:prstGeom>
        </p:spPr>
      </p:pic>
      <p:pic>
        <p:nvPicPr>
          <p:cNvPr id="29" name="図 28">
            <a:extLst>
              <a:ext uri="{FF2B5EF4-FFF2-40B4-BE49-F238E27FC236}">
                <a16:creationId xmlns:a16="http://schemas.microsoft.com/office/drawing/2014/main" xmlns="" id="{5F27F657-8027-B246-BF3E-DE33D54CDD31}"/>
              </a:ext>
            </a:extLst>
          </p:cNvPr>
          <p:cNvPicPr>
            <a:picLocks noChangeAspect="1"/>
          </p:cNvPicPr>
          <p:nvPr/>
        </p:nvPicPr>
        <p:blipFill rotWithShape="1">
          <a:blip r:embed="rId7"/>
          <a:srcRect l="34419"/>
          <a:stretch/>
        </p:blipFill>
        <p:spPr>
          <a:xfrm rot="18921958">
            <a:off x="2493804" y="1773019"/>
            <a:ext cx="495643" cy="579427"/>
          </a:xfrm>
          <a:prstGeom prst="rect">
            <a:avLst/>
          </a:prstGeom>
        </p:spPr>
      </p:pic>
      <p:sp>
        <p:nvSpPr>
          <p:cNvPr id="30" name="右矢印 29">
            <a:extLst>
              <a:ext uri="{FF2B5EF4-FFF2-40B4-BE49-F238E27FC236}">
                <a16:creationId xmlns:a16="http://schemas.microsoft.com/office/drawing/2014/main" xmlns="" id="{1B9454C6-01B8-414B-85C1-A0B603E98376}"/>
              </a:ext>
            </a:extLst>
          </p:cNvPr>
          <p:cNvSpPr/>
          <p:nvPr/>
        </p:nvSpPr>
        <p:spPr>
          <a:xfrm>
            <a:off x="4130829" y="2110122"/>
            <a:ext cx="590154" cy="559339"/>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1" name="角丸四角形吹き出し 30">
            <a:extLst>
              <a:ext uri="{FF2B5EF4-FFF2-40B4-BE49-F238E27FC236}">
                <a16:creationId xmlns:a16="http://schemas.microsoft.com/office/drawing/2014/main" xmlns="" id="{682B17B4-0E79-1449-80B7-A75091D182BC}"/>
              </a:ext>
            </a:extLst>
          </p:cNvPr>
          <p:cNvSpPr/>
          <p:nvPr/>
        </p:nvSpPr>
        <p:spPr>
          <a:xfrm>
            <a:off x="7473933" y="1742656"/>
            <a:ext cx="982634" cy="906698"/>
          </a:xfrm>
          <a:prstGeom prst="wedgeRoundRectCallout">
            <a:avLst>
              <a:gd name="adj1" fmla="val -84728"/>
              <a:gd name="adj2" fmla="val 28741"/>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2" name="角丸四角形吹き出し 31">
            <a:extLst>
              <a:ext uri="{FF2B5EF4-FFF2-40B4-BE49-F238E27FC236}">
                <a16:creationId xmlns:a16="http://schemas.microsoft.com/office/drawing/2014/main" xmlns="" id="{5EFC0E6D-66D9-1E4E-8CF5-6DC9EF8AED3A}"/>
              </a:ext>
            </a:extLst>
          </p:cNvPr>
          <p:cNvSpPr/>
          <p:nvPr/>
        </p:nvSpPr>
        <p:spPr>
          <a:xfrm>
            <a:off x="5228342" y="1565938"/>
            <a:ext cx="867061" cy="906698"/>
          </a:xfrm>
          <a:prstGeom prst="wedgeRoundRectCallout">
            <a:avLst>
              <a:gd name="adj1" fmla="val 81757"/>
              <a:gd name="adj2" fmla="val 30394"/>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pic>
        <p:nvPicPr>
          <p:cNvPr id="33" name="図 32">
            <a:extLst>
              <a:ext uri="{FF2B5EF4-FFF2-40B4-BE49-F238E27FC236}">
                <a16:creationId xmlns:a16="http://schemas.microsoft.com/office/drawing/2014/main" xmlns="" id="{DF6FF7CA-07FE-314C-B512-135B41E12B4D}"/>
              </a:ext>
            </a:extLst>
          </p:cNvPr>
          <p:cNvPicPr>
            <a:picLocks noChangeAspect="1"/>
          </p:cNvPicPr>
          <p:nvPr/>
        </p:nvPicPr>
        <p:blipFill>
          <a:blip r:embed="rId8"/>
          <a:stretch>
            <a:fillRect/>
          </a:stretch>
        </p:blipFill>
        <p:spPr>
          <a:xfrm>
            <a:off x="626797" y="1944791"/>
            <a:ext cx="510713" cy="438655"/>
          </a:xfrm>
          <a:prstGeom prst="rect">
            <a:avLst/>
          </a:prstGeom>
        </p:spPr>
      </p:pic>
      <p:sp>
        <p:nvSpPr>
          <p:cNvPr id="34" name="テキスト ボックス 33">
            <a:extLst>
              <a:ext uri="{FF2B5EF4-FFF2-40B4-BE49-F238E27FC236}">
                <a16:creationId xmlns:a16="http://schemas.microsoft.com/office/drawing/2014/main" xmlns="" id="{142646AA-E653-BF47-AAC5-89A743CD6B4F}"/>
              </a:ext>
            </a:extLst>
          </p:cNvPr>
          <p:cNvSpPr txBox="1"/>
          <p:nvPr/>
        </p:nvSpPr>
        <p:spPr>
          <a:xfrm>
            <a:off x="1976593" y="3141817"/>
            <a:ext cx="5391219" cy="707886"/>
          </a:xfrm>
          <a:prstGeom prst="rect">
            <a:avLst/>
          </a:prstGeom>
          <a:noFill/>
        </p:spPr>
        <p:txBody>
          <a:bodyPr wrap="none" rtlCol="0">
            <a:spAutoFit/>
          </a:bodyPr>
          <a:lstStyle/>
          <a:p>
            <a:pPr algn="ctr"/>
            <a:r>
              <a:rPr lang="en-US" altLang="ja-JP" sz="2000" u="sng" dirty="0">
                <a:latin typeface="Meiryo UI" panose="020B0604030504040204" pitchFamily="50" charset="-128"/>
                <a:ea typeface="Meiryo UI" panose="020B0604030504040204" pitchFamily="50" charset="-128"/>
              </a:rPr>
              <a:t>CD</a:t>
            </a:r>
            <a:r>
              <a:rPr lang="ja-JP" altLang="en-US" sz="2000" u="sng" dirty="0">
                <a:latin typeface="Meiryo UI" panose="020B0604030504040204" pitchFamily="50" charset="-128"/>
                <a:ea typeface="Meiryo UI" panose="020B0604030504040204" pitchFamily="50" charset="-128"/>
              </a:rPr>
              <a:t>やオーディオを買わずに</a:t>
            </a:r>
            <a:endParaRPr lang="en-US" altLang="ja-JP" sz="2000" u="sng" dirty="0">
              <a:latin typeface="Meiryo UI" panose="020B0604030504040204" pitchFamily="50" charset="-128"/>
              <a:ea typeface="Meiryo UI" panose="020B0604030504040204" pitchFamily="50" charset="-128"/>
            </a:endParaRPr>
          </a:p>
          <a:p>
            <a:pPr algn="ctr"/>
            <a:r>
              <a:rPr lang="ja-JP" altLang="en-US" sz="2000" u="sng" dirty="0">
                <a:latin typeface="Meiryo UI" panose="020B0604030504040204" pitchFamily="50" charset="-128"/>
                <a:ea typeface="Meiryo UI" panose="020B0604030504040204" pitchFamily="50" charset="-128"/>
              </a:rPr>
              <a:t>月額定額の聴き放題、様々な機器との連動を実現</a:t>
            </a:r>
            <a:endParaRPr lang="en-US" altLang="ja-JP" sz="2000" u="sng"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872867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B43DA9DB-AFF6-42B1-8CA9-89761475DC73}"/>
              </a:ext>
            </a:extLst>
          </p:cNvPr>
          <p:cNvSpPr>
            <a:spLocks noGrp="1"/>
          </p:cNvSpPr>
          <p:nvPr>
            <p:ph type="ctrTitle"/>
          </p:nvPr>
        </p:nvSpPr>
        <p:spPr/>
        <p:txBody>
          <a:bodyPr/>
          <a:lstStyle/>
          <a:p>
            <a:r>
              <a:rPr lang="ja-JP" altLang="en-US" dirty="0"/>
              <a:t>何故いま</a:t>
            </a:r>
            <a:r>
              <a:rPr kumimoji="1" lang="en-US" altLang="ja-JP" dirty="0"/>
              <a:t>DX</a:t>
            </a:r>
            <a:r>
              <a:rPr kumimoji="1" lang="ja-JP" altLang="en-US" dirty="0"/>
              <a:t>が注目されているのか</a:t>
            </a:r>
          </a:p>
        </p:txBody>
      </p:sp>
      <p:sp>
        <p:nvSpPr>
          <p:cNvPr id="6" name="正方形/長方形 5">
            <a:extLst>
              <a:ext uri="{FF2B5EF4-FFF2-40B4-BE49-F238E27FC236}">
                <a16:creationId xmlns:a16="http://schemas.microsoft.com/office/drawing/2014/main" xmlns="" id="{CFFCB471-304A-48E2-A52B-AB19699A0F7B}"/>
              </a:ext>
            </a:extLst>
          </p:cNvPr>
          <p:cNvSpPr/>
          <p:nvPr/>
        </p:nvSpPr>
        <p:spPr>
          <a:xfrm>
            <a:off x="357189" y="852159"/>
            <a:ext cx="8415984"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en-US" altLang="ja-JP" sz="2000" b="1" u="sng" dirty="0">
                <a:solidFill>
                  <a:schemeClr val="tx1"/>
                </a:solidFill>
                <a:latin typeface="Meiryo UI" panose="020B0604030504040204" pitchFamily="50" charset="-128"/>
                <a:ea typeface="Meiryo UI" panose="020B0604030504040204" pitchFamily="50" charset="-128"/>
              </a:rPr>
              <a:t>2025</a:t>
            </a:r>
            <a:r>
              <a:rPr lang="ja-JP" altLang="en-US" sz="2000" b="1" u="sng" dirty="0">
                <a:solidFill>
                  <a:schemeClr val="tx1"/>
                </a:solidFill>
                <a:latin typeface="Meiryo UI" panose="020B0604030504040204" pitchFamily="50" charset="-128"/>
                <a:ea typeface="Meiryo UI" panose="020B0604030504040204" pitchFamily="50" charset="-128"/>
              </a:rPr>
              <a:t>年の崖</a:t>
            </a:r>
            <a:endParaRPr lang="en-US" altLang="ja-JP" sz="2000" b="1" u="sng" dirty="0">
              <a:solidFill>
                <a:schemeClr val="tx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xmlns="" id="{F524AA08-81E3-45C3-BF21-F87588DD8E74}"/>
              </a:ext>
            </a:extLst>
          </p:cNvPr>
          <p:cNvSpPr/>
          <p:nvPr/>
        </p:nvSpPr>
        <p:spPr>
          <a:xfrm>
            <a:off x="350370" y="6033652"/>
            <a:ext cx="8422803" cy="461665"/>
          </a:xfrm>
          <a:prstGeom prst="rect">
            <a:avLst/>
          </a:prstGeom>
        </p:spPr>
        <p:txBody>
          <a:bodyPr wrap="square">
            <a:spAutoFit/>
          </a:bodyPr>
          <a:lstStyle/>
          <a:p>
            <a:r>
              <a:rPr lang="ja-JP" altLang="en-US" sz="1200" dirty="0">
                <a:latin typeface="Meiryo UI" panose="020B0604030504040204" pitchFamily="50" charset="-128"/>
                <a:ea typeface="Meiryo UI" panose="020B0604030504040204" pitchFamily="50" charset="-128"/>
              </a:rPr>
              <a:t>参考</a:t>
            </a:r>
            <a:r>
              <a:rPr lang="en-US" altLang="ja-JP" sz="1200" dirty="0">
                <a:latin typeface="Meiryo UI" panose="020B0604030504040204" pitchFamily="50" charset="-128"/>
                <a:ea typeface="Meiryo UI" panose="020B0604030504040204" pitchFamily="50" charset="-128"/>
              </a:rPr>
              <a:t>URL:</a:t>
            </a:r>
            <a:r>
              <a:rPr lang="ja-JP" altLang="en-US" sz="1200" dirty="0">
                <a:latin typeface="Meiryo UI" panose="020B0604030504040204" pitchFamily="50" charset="-128"/>
                <a:ea typeface="Meiryo UI" panose="020B0604030504040204" pitchFamily="50" charset="-128"/>
              </a:rPr>
              <a:t>経済産業省「</a:t>
            </a:r>
            <a:r>
              <a:rPr lang="en-US" altLang="ja-JP" sz="1200" dirty="0">
                <a:latin typeface="Meiryo UI" panose="020B0604030504040204" pitchFamily="50" charset="-128"/>
                <a:ea typeface="Meiryo UI" panose="020B0604030504040204" pitchFamily="50" charset="-128"/>
              </a:rPr>
              <a:t>DX</a:t>
            </a:r>
            <a:r>
              <a:rPr lang="ja-JP" altLang="en-US" sz="1200" dirty="0">
                <a:latin typeface="Meiryo UI" panose="020B0604030504040204" pitchFamily="50" charset="-128"/>
                <a:ea typeface="Meiryo UI" panose="020B0604030504040204" pitchFamily="50" charset="-128"/>
              </a:rPr>
              <a:t>レポート ～</a:t>
            </a:r>
            <a:r>
              <a:rPr lang="en-US" altLang="ja-JP" sz="1200" dirty="0">
                <a:latin typeface="Meiryo UI" panose="020B0604030504040204" pitchFamily="50" charset="-128"/>
                <a:ea typeface="Meiryo UI" panose="020B0604030504040204" pitchFamily="50" charset="-128"/>
              </a:rPr>
              <a:t>IT</a:t>
            </a:r>
            <a:r>
              <a:rPr lang="ja-JP" altLang="en-US" sz="1200" dirty="0">
                <a:latin typeface="Meiryo UI" panose="020B0604030504040204" pitchFamily="50" charset="-128"/>
                <a:ea typeface="Meiryo UI" panose="020B0604030504040204" pitchFamily="50" charset="-128"/>
              </a:rPr>
              <a:t>システム「</a:t>
            </a:r>
            <a:r>
              <a:rPr lang="en-US" altLang="ja-JP" sz="1200" dirty="0">
                <a:latin typeface="Meiryo UI" panose="020B0604030504040204" pitchFamily="50" charset="-128"/>
                <a:ea typeface="Meiryo UI" panose="020B0604030504040204" pitchFamily="50" charset="-128"/>
              </a:rPr>
              <a:t>2025</a:t>
            </a:r>
            <a:r>
              <a:rPr lang="ja-JP" altLang="en-US" sz="1200" dirty="0">
                <a:latin typeface="Meiryo UI" panose="020B0604030504040204" pitchFamily="50" charset="-128"/>
                <a:ea typeface="Meiryo UI" panose="020B0604030504040204" pitchFamily="50" charset="-128"/>
              </a:rPr>
              <a:t>年の崖」克服と</a:t>
            </a:r>
            <a:r>
              <a:rPr lang="en-US" altLang="ja-JP" sz="1200" dirty="0">
                <a:latin typeface="Meiryo UI" panose="020B0604030504040204" pitchFamily="50" charset="-128"/>
                <a:ea typeface="Meiryo UI" panose="020B0604030504040204" pitchFamily="50" charset="-128"/>
              </a:rPr>
              <a:t>DX</a:t>
            </a:r>
            <a:r>
              <a:rPr lang="ja-JP" altLang="en-US" sz="1200" dirty="0">
                <a:latin typeface="Meiryo UI" panose="020B0604030504040204" pitchFamily="50" charset="-128"/>
                <a:ea typeface="Meiryo UI" panose="020B0604030504040204" pitchFamily="50" charset="-128"/>
              </a:rPr>
              <a:t>の本格的な展開～」</a:t>
            </a:r>
            <a:endParaRPr lang="en-US" altLang="ja-JP" sz="1200" dirty="0">
              <a:latin typeface="Meiryo UI" panose="020B0604030504040204" pitchFamily="50" charset="-128"/>
              <a:ea typeface="Meiryo UI" panose="020B0604030504040204" pitchFamily="50" charset="-128"/>
              <a:hlinkClick r:id="rId3"/>
            </a:endParaRPr>
          </a:p>
          <a:p>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hlinkClick r:id="rId3"/>
              </a:rPr>
              <a:t>https://www.meti.go.jp/shingikai/mono_info_service/digital_transformation/20180907_report.html</a:t>
            </a:r>
            <a:endParaRPr lang="ja-JP" altLang="en-US" sz="12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xmlns="" id="{F526BF6A-7A9D-4A63-8D3E-C90B0E309AEB}"/>
              </a:ext>
            </a:extLst>
          </p:cNvPr>
          <p:cNvSpPr/>
          <p:nvPr/>
        </p:nvSpPr>
        <p:spPr>
          <a:xfrm>
            <a:off x="1119635" y="4653129"/>
            <a:ext cx="6735947" cy="991614"/>
          </a:xfrm>
          <a:prstGeom prst="rect">
            <a:avLst/>
          </a:prstGeom>
          <a:solidFill>
            <a:schemeClr val="accent4"/>
          </a:solid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200" dirty="0">
                <a:solidFill>
                  <a:schemeClr val="bg1"/>
                </a:solidFill>
                <a:latin typeface="Meiryo UI" panose="020B0604030504040204" pitchFamily="50" charset="-128"/>
                <a:ea typeface="Meiryo UI" panose="020B0604030504040204" pitchFamily="50" charset="-128"/>
              </a:rPr>
              <a:t>　</a:t>
            </a:r>
            <a:r>
              <a:rPr lang="en-US" altLang="ja-JP" sz="2200" dirty="0">
                <a:solidFill>
                  <a:schemeClr val="bg1"/>
                </a:solidFill>
                <a:latin typeface="Meiryo UI" panose="020B0604030504040204" pitchFamily="50" charset="-128"/>
                <a:ea typeface="Meiryo UI" panose="020B0604030504040204" pitchFamily="50" charset="-128"/>
              </a:rPr>
              <a:t>2025</a:t>
            </a:r>
            <a:r>
              <a:rPr lang="ja-JP" altLang="en-US" sz="2200" dirty="0">
                <a:solidFill>
                  <a:schemeClr val="bg1"/>
                </a:solidFill>
                <a:latin typeface="Meiryo UI" panose="020B0604030504040204" pitchFamily="50" charset="-128"/>
                <a:ea typeface="Meiryo UI" panose="020B0604030504040204" pitchFamily="50" charset="-128"/>
              </a:rPr>
              <a:t>年以降、最大</a:t>
            </a:r>
            <a:r>
              <a:rPr lang="en-US" altLang="ja-JP" sz="2200" dirty="0">
                <a:solidFill>
                  <a:schemeClr val="bg1"/>
                </a:solidFill>
                <a:latin typeface="Meiryo UI" panose="020B0604030504040204" pitchFamily="50" charset="-128"/>
                <a:ea typeface="Meiryo UI" panose="020B0604030504040204" pitchFamily="50" charset="-128"/>
              </a:rPr>
              <a:t>12</a:t>
            </a:r>
            <a:r>
              <a:rPr lang="ja-JP" altLang="en-US" sz="2200" dirty="0">
                <a:solidFill>
                  <a:schemeClr val="bg1"/>
                </a:solidFill>
                <a:latin typeface="Meiryo UI" panose="020B0604030504040204" pitchFamily="50" charset="-128"/>
                <a:ea typeface="Meiryo UI" panose="020B0604030504040204" pitchFamily="50" charset="-128"/>
              </a:rPr>
              <a:t>兆円</a:t>
            </a:r>
            <a:r>
              <a:rPr lang="en-US" altLang="ja-JP" sz="2200" dirty="0">
                <a:solidFill>
                  <a:schemeClr val="bg1"/>
                </a:solidFill>
                <a:latin typeface="Meiryo UI" panose="020B0604030504040204" pitchFamily="50" charset="-128"/>
                <a:ea typeface="Meiryo UI" panose="020B0604030504040204" pitchFamily="50" charset="-128"/>
              </a:rPr>
              <a:t>/</a:t>
            </a:r>
            <a:r>
              <a:rPr lang="ja-JP" altLang="en-US" sz="2200" dirty="0">
                <a:solidFill>
                  <a:schemeClr val="bg1"/>
                </a:solidFill>
                <a:latin typeface="Meiryo UI" panose="020B0604030504040204" pitchFamily="50" charset="-128"/>
                <a:ea typeface="Meiryo UI" panose="020B0604030504040204" pitchFamily="50" charset="-128"/>
              </a:rPr>
              <a:t>年</a:t>
            </a:r>
            <a:r>
              <a:rPr lang="en-US" altLang="ja-JP" sz="2200" dirty="0">
                <a:solidFill>
                  <a:schemeClr val="bg1"/>
                </a:solidFill>
                <a:latin typeface="Meiryo UI" panose="020B0604030504040204" pitchFamily="50" charset="-128"/>
                <a:ea typeface="Meiryo UI" panose="020B0604030504040204" pitchFamily="50" charset="-128"/>
              </a:rPr>
              <a:t>(</a:t>
            </a:r>
            <a:r>
              <a:rPr lang="ja-JP" altLang="en-US" sz="2200" dirty="0">
                <a:solidFill>
                  <a:schemeClr val="bg1"/>
                </a:solidFill>
                <a:latin typeface="Meiryo UI" panose="020B0604030504040204" pitchFamily="50" charset="-128"/>
                <a:ea typeface="Meiryo UI" panose="020B0604030504040204" pitchFamily="50" charset="-128"/>
              </a:rPr>
              <a:t>現在の約</a:t>
            </a:r>
            <a:r>
              <a:rPr lang="en-US" altLang="ja-JP" sz="2200" dirty="0">
                <a:solidFill>
                  <a:schemeClr val="bg1"/>
                </a:solidFill>
                <a:latin typeface="Meiryo UI" panose="020B0604030504040204" pitchFamily="50" charset="-128"/>
                <a:ea typeface="Meiryo UI" panose="020B0604030504040204" pitchFamily="50" charset="-128"/>
              </a:rPr>
              <a:t>3</a:t>
            </a:r>
            <a:r>
              <a:rPr lang="ja-JP" altLang="en-US" sz="2200" dirty="0">
                <a:solidFill>
                  <a:schemeClr val="bg1"/>
                </a:solidFill>
                <a:latin typeface="Meiryo UI" panose="020B0604030504040204" pitchFamily="50" charset="-128"/>
                <a:ea typeface="Meiryo UI" panose="020B0604030504040204" pitchFamily="50" charset="-128"/>
              </a:rPr>
              <a:t>倍</a:t>
            </a:r>
            <a:r>
              <a:rPr lang="en-US" altLang="ja-JP" sz="2200" dirty="0">
                <a:solidFill>
                  <a:schemeClr val="bg1"/>
                </a:solidFill>
                <a:latin typeface="Meiryo UI" panose="020B0604030504040204" pitchFamily="50" charset="-128"/>
                <a:ea typeface="Meiryo UI" panose="020B0604030504040204" pitchFamily="50" charset="-128"/>
              </a:rPr>
              <a:t>)</a:t>
            </a:r>
            <a:r>
              <a:rPr lang="ja-JP" altLang="en-US" sz="2200" dirty="0">
                <a:solidFill>
                  <a:schemeClr val="bg1"/>
                </a:solidFill>
                <a:latin typeface="Meiryo UI" panose="020B0604030504040204" pitchFamily="50" charset="-128"/>
                <a:ea typeface="Meiryo UI" panose="020B0604030504040204" pitchFamily="50" charset="-128"/>
              </a:rPr>
              <a:t>の</a:t>
            </a:r>
            <a:endParaRPr lang="en-US" altLang="ja-JP" sz="2200" dirty="0">
              <a:solidFill>
                <a:schemeClr val="bg1"/>
              </a:solidFill>
              <a:latin typeface="Meiryo UI" panose="020B0604030504040204" pitchFamily="50" charset="-128"/>
              <a:ea typeface="Meiryo UI" panose="020B0604030504040204" pitchFamily="50" charset="-128"/>
            </a:endParaRPr>
          </a:p>
          <a:p>
            <a:pPr algn="ctr"/>
            <a:r>
              <a:rPr lang="ja-JP" altLang="en-US" sz="2200" dirty="0">
                <a:solidFill>
                  <a:schemeClr val="bg1"/>
                </a:solidFill>
                <a:latin typeface="Meiryo UI" panose="020B0604030504040204" pitchFamily="50" charset="-128"/>
                <a:ea typeface="Meiryo UI" panose="020B0604030504040204" pitchFamily="50" charset="-128"/>
              </a:rPr>
              <a:t>経済損失</a:t>
            </a:r>
            <a:endParaRPr lang="en-US" altLang="ja-JP" sz="2200" dirty="0">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xmlns="" id="{643EEFF3-B51F-4464-BAF9-B24CFC45F6F1}"/>
              </a:ext>
            </a:extLst>
          </p:cNvPr>
          <p:cNvSpPr/>
          <p:nvPr/>
        </p:nvSpPr>
        <p:spPr>
          <a:xfrm>
            <a:off x="364008" y="1285311"/>
            <a:ext cx="8415984" cy="52480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sz="1600" dirty="0">
                <a:solidFill>
                  <a:schemeClr val="tx1"/>
                </a:solidFill>
                <a:latin typeface="Meiryo UI" panose="020B0604030504040204" pitchFamily="50" charset="-128"/>
                <a:ea typeface="Meiryo UI" panose="020B0604030504040204" pitchFamily="50" charset="-128"/>
              </a:rPr>
              <a:t>国内企業の成長、競争力強化のためにデジタルテクノロジーを活用し、</a:t>
            </a:r>
            <a:endParaRPr lang="en-US" altLang="ja-JP" sz="1600" dirty="0">
              <a:solidFill>
                <a:schemeClr val="tx1"/>
              </a:solidFill>
              <a:latin typeface="Meiryo UI" panose="020B0604030504040204" pitchFamily="50" charset="-128"/>
              <a:ea typeface="Meiryo UI" panose="020B0604030504040204" pitchFamily="50" charset="-128"/>
            </a:endParaRPr>
          </a:p>
          <a:p>
            <a:r>
              <a:rPr lang="ja-JP" altLang="en-US" sz="1600" dirty="0">
                <a:solidFill>
                  <a:schemeClr val="tx1"/>
                </a:solidFill>
                <a:latin typeface="Meiryo UI" panose="020B0604030504040204" pitchFamily="50" charset="-128"/>
                <a:ea typeface="Meiryo UI" panose="020B0604030504040204" pitchFamily="50" charset="-128"/>
              </a:rPr>
              <a:t>新たなビジネスモデルを創出する</a:t>
            </a:r>
            <a:r>
              <a:rPr lang="en-US" altLang="ja-JP" sz="1600" dirty="0">
                <a:solidFill>
                  <a:schemeClr val="tx1"/>
                </a:solidFill>
                <a:latin typeface="Meiryo UI" panose="020B0604030504040204" pitchFamily="50" charset="-128"/>
                <a:ea typeface="Meiryo UI" panose="020B0604030504040204" pitchFamily="50" charset="-128"/>
              </a:rPr>
              <a:t>DX</a:t>
            </a:r>
            <a:r>
              <a:rPr lang="ja-JP" altLang="en-US" sz="1600" dirty="0">
                <a:solidFill>
                  <a:schemeClr val="tx1"/>
                </a:solidFill>
                <a:latin typeface="Meiryo UI" panose="020B0604030504040204" pitchFamily="50" charset="-128"/>
                <a:ea typeface="Meiryo UI" panose="020B0604030504040204" pitchFamily="50" charset="-128"/>
              </a:rPr>
              <a:t>を実現すべきだが</a:t>
            </a:r>
            <a:r>
              <a:rPr lang="en-US" altLang="ja-JP" sz="1600" dirty="0">
                <a:solidFill>
                  <a:schemeClr val="tx1"/>
                </a:solidFill>
                <a:latin typeface="Meiryo UI" panose="020B0604030504040204" pitchFamily="50" charset="-128"/>
                <a:ea typeface="Meiryo UI" panose="020B0604030504040204" pitchFamily="50" charset="-128"/>
              </a:rPr>
              <a:t>…</a:t>
            </a:r>
          </a:p>
        </p:txBody>
      </p:sp>
      <p:grpSp>
        <p:nvGrpSpPr>
          <p:cNvPr id="37" name="グループ化 36">
            <a:extLst>
              <a:ext uri="{FF2B5EF4-FFF2-40B4-BE49-F238E27FC236}">
                <a16:creationId xmlns:a16="http://schemas.microsoft.com/office/drawing/2014/main" xmlns="" id="{6573BBBD-3049-47ED-AF9A-2E2EDBF6B273}"/>
              </a:ext>
            </a:extLst>
          </p:cNvPr>
          <p:cNvGrpSpPr/>
          <p:nvPr/>
        </p:nvGrpSpPr>
        <p:grpSpPr>
          <a:xfrm>
            <a:off x="2507609" y="1861626"/>
            <a:ext cx="1980000" cy="1872025"/>
            <a:chOff x="2443964" y="1838003"/>
            <a:chExt cx="1980000" cy="1872025"/>
          </a:xfrm>
        </p:grpSpPr>
        <p:sp>
          <p:nvSpPr>
            <p:cNvPr id="23" name="四角形: 角を丸くする 22">
              <a:extLst>
                <a:ext uri="{FF2B5EF4-FFF2-40B4-BE49-F238E27FC236}">
                  <a16:creationId xmlns:a16="http://schemas.microsoft.com/office/drawing/2014/main" xmlns="" id="{29821DEB-F794-41CD-9897-C6240F035B7C}"/>
                </a:ext>
              </a:extLst>
            </p:cNvPr>
            <p:cNvSpPr/>
            <p:nvPr/>
          </p:nvSpPr>
          <p:spPr>
            <a:xfrm>
              <a:off x="2443964" y="1838003"/>
              <a:ext cx="1980000" cy="1872025"/>
            </a:xfrm>
            <a:prstGeom prst="roundRect">
              <a:avLst/>
            </a:prstGeom>
            <a:solidFill>
              <a:schemeClr val="accent6">
                <a:lumMod val="20000"/>
                <a:lumOff val="80000"/>
              </a:schemeClr>
            </a:solid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p:txBody>
        </p:sp>
        <p:pic>
          <p:nvPicPr>
            <p:cNvPr id="4" name="グラフィックス 3" descr="サーバー">
              <a:extLst>
                <a:ext uri="{FF2B5EF4-FFF2-40B4-BE49-F238E27FC236}">
                  <a16:creationId xmlns:a16="http://schemas.microsoft.com/office/drawing/2014/main" xmlns="" id="{DA8D1900-2B72-4F78-B995-806430F4D7CF}"/>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3080284" y="1900092"/>
              <a:ext cx="720000" cy="720000"/>
            </a:xfrm>
            <a:prstGeom prst="rect">
              <a:avLst/>
            </a:prstGeom>
          </p:spPr>
        </p:pic>
        <p:sp>
          <p:nvSpPr>
            <p:cNvPr id="25" name="正方形/長方形 24">
              <a:extLst>
                <a:ext uri="{FF2B5EF4-FFF2-40B4-BE49-F238E27FC236}">
                  <a16:creationId xmlns:a16="http://schemas.microsoft.com/office/drawing/2014/main" xmlns="" id="{DD34D52A-B511-4B7D-8305-08F32611B776}"/>
                </a:ext>
              </a:extLst>
            </p:cNvPr>
            <p:cNvSpPr/>
            <p:nvPr/>
          </p:nvSpPr>
          <p:spPr>
            <a:xfrm>
              <a:off x="2443964" y="2796305"/>
              <a:ext cx="1980000" cy="84035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sz="1600" dirty="0">
                  <a:solidFill>
                    <a:schemeClr val="tx1"/>
                  </a:solidFill>
                  <a:latin typeface="Meiryo UI" panose="020B0604030504040204" pitchFamily="50" charset="-128"/>
                  <a:ea typeface="Meiryo UI" panose="020B0604030504040204" pitchFamily="50" charset="-128"/>
                </a:rPr>
                <a:t>・システムの老朽化</a:t>
              </a:r>
              <a:r>
                <a:rPr lang="en-US" altLang="ja-JP" sz="1600" dirty="0">
                  <a:solidFill>
                    <a:schemeClr val="tx1"/>
                  </a:solidFill>
                  <a:latin typeface="Meiryo UI" panose="020B0604030504040204" pitchFamily="50" charset="-128"/>
                  <a:ea typeface="Meiryo UI" panose="020B0604030504040204" pitchFamily="50" charset="-128"/>
                </a:rPr>
                <a:t>/</a:t>
              </a:r>
              <a:r>
                <a:rPr lang="ja-JP" altLang="en-US" sz="1600" dirty="0">
                  <a:solidFill>
                    <a:schemeClr val="tx1"/>
                  </a:solidFill>
                  <a:latin typeface="Meiryo UI" panose="020B0604030504040204" pitchFamily="50" charset="-128"/>
                  <a:ea typeface="Meiryo UI" panose="020B0604030504040204" pitchFamily="50" charset="-128"/>
                </a:rPr>
                <a:t>維持管理費用の高額化</a:t>
              </a:r>
              <a:endParaRPr lang="en-US" altLang="ja-JP" sz="1600" dirty="0">
                <a:solidFill>
                  <a:schemeClr val="tx1"/>
                </a:solidFill>
                <a:latin typeface="Meiryo UI" panose="020B0604030504040204" pitchFamily="50" charset="-128"/>
                <a:ea typeface="Meiryo UI" panose="020B0604030504040204" pitchFamily="50" charset="-128"/>
              </a:endParaRPr>
            </a:p>
            <a:p>
              <a:r>
                <a:rPr lang="ja-JP" altLang="en-US" sz="1600" dirty="0">
                  <a:solidFill>
                    <a:schemeClr val="tx1"/>
                  </a:solidFill>
                  <a:latin typeface="Meiryo UI" panose="020B0604030504040204" pitchFamily="50" charset="-128"/>
                  <a:ea typeface="Meiryo UI" panose="020B0604030504040204" pitchFamily="50" charset="-128"/>
                </a:rPr>
                <a:t>　</a:t>
              </a:r>
              <a:endParaRPr lang="en-US" altLang="ja-JP" sz="1600" dirty="0">
                <a:solidFill>
                  <a:schemeClr val="tx1"/>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xmlns="" id="{B7C7702A-0447-4A8C-8A48-2162CE615A17}"/>
              </a:ext>
            </a:extLst>
          </p:cNvPr>
          <p:cNvGrpSpPr/>
          <p:nvPr/>
        </p:nvGrpSpPr>
        <p:grpSpPr>
          <a:xfrm>
            <a:off x="6840914" y="1862445"/>
            <a:ext cx="1986818" cy="1871205"/>
            <a:chOff x="4665478" y="1828164"/>
            <a:chExt cx="1986818" cy="1871205"/>
          </a:xfrm>
        </p:grpSpPr>
        <p:sp>
          <p:nvSpPr>
            <p:cNvPr id="16" name="四角形: 角を丸くする 15">
              <a:extLst>
                <a:ext uri="{FF2B5EF4-FFF2-40B4-BE49-F238E27FC236}">
                  <a16:creationId xmlns:a16="http://schemas.microsoft.com/office/drawing/2014/main" xmlns="" id="{671F6192-E496-4858-BAA9-D7CE07559561}"/>
                </a:ext>
              </a:extLst>
            </p:cNvPr>
            <p:cNvSpPr/>
            <p:nvPr/>
          </p:nvSpPr>
          <p:spPr>
            <a:xfrm>
              <a:off x="4672296" y="1828164"/>
              <a:ext cx="1980000" cy="1871205"/>
            </a:xfrm>
            <a:prstGeom prst="roundRect">
              <a:avLst/>
            </a:prstGeom>
            <a:solidFill>
              <a:schemeClr val="accent6">
                <a:lumMod val="20000"/>
                <a:lumOff val="80000"/>
              </a:schemeClr>
            </a:solid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p:txBody>
        </p:sp>
        <p:pic>
          <p:nvPicPr>
            <p:cNvPr id="8" name="グラフィックス 7" descr="プログラマー">
              <a:extLst>
                <a:ext uri="{FF2B5EF4-FFF2-40B4-BE49-F238E27FC236}">
                  <a16:creationId xmlns:a16="http://schemas.microsoft.com/office/drawing/2014/main" xmlns="" id="{54FC78B1-1A2D-4831-9B78-F0CB61E9A243}"/>
                </a:ext>
              </a:extLst>
            </p:cNvPr>
            <p:cNvPicPr>
              <a:picLocks noChangeAspect="1"/>
            </p:cNvPicPr>
            <p:nvPr/>
          </p:nvPicPr>
          <p:blipFill>
            <a:blip r:embed="rId6">
              <a:extLst>
                <a:ext uri="{96DAC541-7B7A-43D3-8B79-37D633B846F1}">
                  <asvg:svgBlip xmlns:asvg="http://schemas.microsoft.com/office/drawing/2016/SVG/main" xmlns="" r:embed="rId7"/>
                </a:ext>
              </a:extLst>
            </a:blip>
            <a:stretch>
              <a:fillRect/>
            </a:stretch>
          </p:blipFill>
          <p:spPr>
            <a:xfrm>
              <a:off x="5302296" y="1910445"/>
              <a:ext cx="720000" cy="720000"/>
            </a:xfrm>
            <a:prstGeom prst="rect">
              <a:avLst/>
            </a:prstGeom>
          </p:spPr>
        </p:pic>
        <p:sp>
          <p:nvSpPr>
            <p:cNvPr id="26" name="正方形/長方形 25">
              <a:extLst>
                <a:ext uri="{FF2B5EF4-FFF2-40B4-BE49-F238E27FC236}">
                  <a16:creationId xmlns:a16="http://schemas.microsoft.com/office/drawing/2014/main" xmlns="" id="{3FA636DE-7125-4B5D-B2B8-72F4D503FDEF}"/>
                </a:ext>
              </a:extLst>
            </p:cNvPr>
            <p:cNvSpPr/>
            <p:nvPr/>
          </p:nvSpPr>
          <p:spPr>
            <a:xfrm>
              <a:off x="4665478" y="2770354"/>
              <a:ext cx="1983724" cy="55529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sz="1600" dirty="0">
                  <a:solidFill>
                    <a:schemeClr val="tx1"/>
                  </a:solidFill>
                  <a:latin typeface="Meiryo UI" panose="020B0604030504040204" pitchFamily="50" charset="-128"/>
                  <a:ea typeface="Meiryo UI" panose="020B0604030504040204" pitchFamily="50" charset="-128"/>
                </a:rPr>
                <a:t>・システム保守</a:t>
              </a:r>
              <a:r>
                <a:rPr lang="en-US" altLang="ja-JP" sz="1600" dirty="0">
                  <a:solidFill>
                    <a:schemeClr val="tx1"/>
                  </a:solidFill>
                  <a:latin typeface="Meiryo UI" panose="020B0604030504040204" pitchFamily="50" charset="-128"/>
                  <a:ea typeface="Meiryo UI" panose="020B0604030504040204" pitchFamily="50" charset="-128"/>
                </a:rPr>
                <a:t>/</a:t>
              </a:r>
              <a:r>
                <a:rPr lang="ja-JP" altLang="en-US" sz="1600" dirty="0">
                  <a:solidFill>
                    <a:schemeClr val="tx1"/>
                  </a:solidFill>
                  <a:latin typeface="Meiryo UI" panose="020B0604030504040204" pitchFamily="50" charset="-128"/>
                  <a:ea typeface="Meiryo UI" panose="020B0604030504040204" pitchFamily="50" charset="-128"/>
                </a:rPr>
                <a:t>運用の技術者が不足　</a:t>
              </a:r>
              <a:endParaRPr lang="en-US" altLang="ja-JP" sz="1600" dirty="0">
                <a:solidFill>
                  <a:schemeClr val="tx1"/>
                </a:solidFill>
                <a:latin typeface="Meiryo UI" panose="020B0604030504040204" pitchFamily="50" charset="-128"/>
                <a:ea typeface="Meiryo UI" panose="020B0604030504040204" pitchFamily="50" charset="-128"/>
              </a:endParaRPr>
            </a:p>
          </p:txBody>
        </p:sp>
      </p:grpSp>
      <p:grpSp>
        <p:nvGrpSpPr>
          <p:cNvPr id="39" name="グループ化 38">
            <a:extLst>
              <a:ext uri="{FF2B5EF4-FFF2-40B4-BE49-F238E27FC236}">
                <a16:creationId xmlns:a16="http://schemas.microsoft.com/office/drawing/2014/main" xmlns="" id="{DF8CC42D-557B-42DF-8C43-4430873B958D}"/>
              </a:ext>
            </a:extLst>
          </p:cNvPr>
          <p:cNvGrpSpPr/>
          <p:nvPr/>
        </p:nvGrpSpPr>
        <p:grpSpPr>
          <a:xfrm>
            <a:off x="4698950" y="1855605"/>
            <a:ext cx="1986818" cy="1878046"/>
            <a:chOff x="6799992" y="1918673"/>
            <a:chExt cx="1986818" cy="2090132"/>
          </a:xfrm>
        </p:grpSpPr>
        <p:sp>
          <p:nvSpPr>
            <p:cNvPr id="19" name="四角形: 角を丸くする 18">
              <a:extLst>
                <a:ext uri="{FF2B5EF4-FFF2-40B4-BE49-F238E27FC236}">
                  <a16:creationId xmlns:a16="http://schemas.microsoft.com/office/drawing/2014/main" xmlns="" id="{165554A4-8736-463B-B273-0B04BC7D8DE6}"/>
                </a:ext>
              </a:extLst>
            </p:cNvPr>
            <p:cNvSpPr/>
            <p:nvPr/>
          </p:nvSpPr>
          <p:spPr>
            <a:xfrm>
              <a:off x="6799992" y="1918673"/>
              <a:ext cx="1980000" cy="2090132"/>
            </a:xfrm>
            <a:prstGeom prst="roundRect">
              <a:avLst/>
            </a:prstGeom>
            <a:solidFill>
              <a:schemeClr val="accent6">
                <a:lumMod val="20000"/>
                <a:lumOff val="80000"/>
              </a:schemeClr>
            </a:solid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p:txBody>
        </p:sp>
        <p:pic>
          <p:nvPicPr>
            <p:cNvPr id="28" name="グラフィックス 27" descr="雷">
              <a:extLst>
                <a:ext uri="{FF2B5EF4-FFF2-40B4-BE49-F238E27FC236}">
                  <a16:creationId xmlns:a16="http://schemas.microsoft.com/office/drawing/2014/main" xmlns="" id="{9B0D2231-D5DE-4E25-94BE-649F5DFA68D9}"/>
                </a:ext>
              </a:extLst>
            </p:cNvPr>
            <p:cNvPicPr>
              <a:picLocks noChangeAspect="1"/>
            </p:cNvPicPr>
            <p:nvPr/>
          </p:nvPicPr>
          <p:blipFill>
            <a:blip r:embed="rId8">
              <a:extLst>
                <a:ext uri="{96DAC541-7B7A-43D3-8B79-37D633B846F1}">
                  <asvg:svgBlip xmlns:asvg="http://schemas.microsoft.com/office/drawing/2016/SVG/main" xmlns="" r:embed="rId9"/>
                </a:ext>
              </a:extLst>
            </a:blip>
            <a:stretch>
              <a:fillRect/>
            </a:stretch>
          </p:blipFill>
          <p:spPr>
            <a:xfrm>
              <a:off x="7815384" y="1975903"/>
              <a:ext cx="720000" cy="720000"/>
            </a:xfrm>
            <a:prstGeom prst="rect">
              <a:avLst/>
            </a:prstGeom>
          </p:spPr>
        </p:pic>
        <p:pic>
          <p:nvPicPr>
            <p:cNvPr id="30" name="グラフィックス 29" descr="開錠">
              <a:extLst>
                <a:ext uri="{FF2B5EF4-FFF2-40B4-BE49-F238E27FC236}">
                  <a16:creationId xmlns:a16="http://schemas.microsoft.com/office/drawing/2014/main" xmlns="" id="{F1ABF5B5-8DCF-42EC-AD52-8C30E693E39E}"/>
                </a:ext>
              </a:extLst>
            </p:cNvPr>
            <p:cNvPicPr>
              <a:picLocks noChangeAspect="1"/>
            </p:cNvPicPr>
            <p:nvPr/>
          </p:nvPicPr>
          <p:blipFill>
            <a:blip r:embed="rId10">
              <a:extLst>
                <a:ext uri="{96DAC541-7B7A-43D3-8B79-37D633B846F1}">
                  <asvg:svgBlip xmlns:asvg="http://schemas.microsoft.com/office/drawing/2016/SVG/main" xmlns="" r:embed="rId11"/>
                </a:ext>
              </a:extLst>
            </a:blip>
            <a:stretch>
              <a:fillRect/>
            </a:stretch>
          </p:blipFill>
          <p:spPr>
            <a:xfrm>
              <a:off x="7095384" y="1980307"/>
              <a:ext cx="720000" cy="720000"/>
            </a:xfrm>
            <a:prstGeom prst="rect">
              <a:avLst/>
            </a:prstGeom>
          </p:spPr>
        </p:pic>
        <p:sp>
          <p:nvSpPr>
            <p:cNvPr id="31" name="正方形/長方形 30">
              <a:extLst>
                <a:ext uri="{FF2B5EF4-FFF2-40B4-BE49-F238E27FC236}">
                  <a16:creationId xmlns:a16="http://schemas.microsoft.com/office/drawing/2014/main" xmlns="" id="{61CACDB7-E536-4273-BAE2-05C37330D87F}"/>
                </a:ext>
              </a:extLst>
            </p:cNvPr>
            <p:cNvSpPr/>
            <p:nvPr/>
          </p:nvSpPr>
          <p:spPr>
            <a:xfrm>
              <a:off x="6799992" y="2974876"/>
              <a:ext cx="1986818" cy="93472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sz="1600" dirty="0">
                  <a:solidFill>
                    <a:schemeClr val="tx1"/>
                  </a:solidFill>
                  <a:latin typeface="Meiryo UI" panose="020B0604030504040204" pitchFamily="50" charset="-128"/>
                  <a:ea typeface="Meiryo UI" panose="020B0604030504040204" pitchFamily="50" charset="-128"/>
                </a:rPr>
                <a:t>・セキュリティリスク、事故・災害のリスク増</a:t>
              </a:r>
              <a:endParaRPr lang="en-US" altLang="ja-JP" sz="1600" dirty="0">
                <a:solidFill>
                  <a:schemeClr val="tx1"/>
                </a:solidFill>
                <a:latin typeface="Meiryo UI" panose="020B0604030504040204" pitchFamily="50" charset="-128"/>
                <a:ea typeface="Meiryo UI" panose="020B0604030504040204" pitchFamily="50" charset="-128"/>
              </a:endParaRPr>
            </a:p>
          </p:txBody>
        </p:sp>
      </p:grpSp>
      <p:grpSp>
        <p:nvGrpSpPr>
          <p:cNvPr id="36" name="グループ化 35">
            <a:extLst>
              <a:ext uri="{FF2B5EF4-FFF2-40B4-BE49-F238E27FC236}">
                <a16:creationId xmlns:a16="http://schemas.microsoft.com/office/drawing/2014/main" xmlns="" id="{8ED2BC10-1C28-4A3C-9E49-52B8F195BBF9}"/>
              </a:ext>
            </a:extLst>
          </p:cNvPr>
          <p:cNvGrpSpPr/>
          <p:nvPr/>
        </p:nvGrpSpPr>
        <p:grpSpPr>
          <a:xfrm>
            <a:off x="279278" y="1862446"/>
            <a:ext cx="2191341" cy="1871206"/>
            <a:chOff x="279278" y="1862446"/>
            <a:chExt cx="2191341" cy="1879711"/>
          </a:xfrm>
        </p:grpSpPr>
        <p:sp>
          <p:nvSpPr>
            <p:cNvPr id="32" name="四角形: 角を丸くする 31">
              <a:extLst>
                <a:ext uri="{FF2B5EF4-FFF2-40B4-BE49-F238E27FC236}">
                  <a16:creationId xmlns:a16="http://schemas.microsoft.com/office/drawing/2014/main" xmlns="" id="{88DE066C-A44E-47DE-AD3A-0A1E465F6D33}"/>
                </a:ext>
              </a:extLst>
            </p:cNvPr>
            <p:cNvSpPr/>
            <p:nvPr/>
          </p:nvSpPr>
          <p:spPr>
            <a:xfrm>
              <a:off x="350370" y="1862446"/>
              <a:ext cx="1980000" cy="1879711"/>
            </a:xfrm>
            <a:prstGeom prst="roundRect">
              <a:avLst/>
            </a:prstGeom>
            <a:solidFill>
              <a:schemeClr val="accent6">
                <a:lumMod val="20000"/>
                <a:lumOff val="80000"/>
              </a:schemeClr>
            </a:solid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p:txBody>
        </p:sp>
        <p:pic>
          <p:nvPicPr>
            <p:cNvPr id="34" name="グラフィックス 33" descr="データベース">
              <a:extLst>
                <a:ext uri="{FF2B5EF4-FFF2-40B4-BE49-F238E27FC236}">
                  <a16:creationId xmlns:a16="http://schemas.microsoft.com/office/drawing/2014/main" xmlns="" id="{B528BB5C-1E7B-45BA-A222-DFE248AAE863}"/>
                </a:ext>
              </a:extLst>
            </p:cNvPr>
            <p:cNvPicPr>
              <a:picLocks noChangeAspect="1"/>
            </p:cNvPicPr>
            <p:nvPr/>
          </p:nvPicPr>
          <p:blipFill>
            <a:blip r:embed="rId12">
              <a:extLst>
                <a:ext uri="{96DAC541-7B7A-43D3-8B79-37D633B846F1}">
                  <asvg:svgBlip xmlns:asvg="http://schemas.microsoft.com/office/drawing/2016/SVG/main" xmlns="" r:embed="rId13"/>
                </a:ext>
              </a:extLst>
            </a:blip>
            <a:stretch>
              <a:fillRect/>
            </a:stretch>
          </p:blipFill>
          <p:spPr>
            <a:xfrm>
              <a:off x="980370" y="2053095"/>
              <a:ext cx="720000" cy="720000"/>
            </a:xfrm>
            <a:prstGeom prst="rect">
              <a:avLst/>
            </a:prstGeom>
          </p:spPr>
        </p:pic>
        <p:sp>
          <p:nvSpPr>
            <p:cNvPr id="35" name="正方形/長方形 34">
              <a:extLst>
                <a:ext uri="{FF2B5EF4-FFF2-40B4-BE49-F238E27FC236}">
                  <a16:creationId xmlns:a16="http://schemas.microsoft.com/office/drawing/2014/main" xmlns="" id="{C284A040-938C-4AA9-8D52-C8349DDE1F79}"/>
                </a:ext>
              </a:extLst>
            </p:cNvPr>
            <p:cNvSpPr/>
            <p:nvPr/>
          </p:nvSpPr>
          <p:spPr>
            <a:xfrm>
              <a:off x="279278" y="2841549"/>
              <a:ext cx="2191341" cy="87844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sz="1600" dirty="0">
                  <a:solidFill>
                    <a:schemeClr val="tx1"/>
                  </a:solidFill>
                  <a:latin typeface="Meiryo UI" panose="020B0604030504040204" pitchFamily="50" charset="-128"/>
                  <a:ea typeface="Meiryo UI" panose="020B0604030504040204" pitchFamily="50" charset="-128"/>
                </a:rPr>
                <a:t>・システムの複雑化</a:t>
              </a:r>
              <a:endParaRPr lang="en-US" altLang="ja-JP" sz="1600" dirty="0">
                <a:solidFill>
                  <a:schemeClr val="tx1"/>
                </a:solidFill>
                <a:latin typeface="Meiryo UI" panose="020B0604030504040204" pitchFamily="50" charset="-128"/>
                <a:ea typeface="Meiryo UI" panose="020B0604030504040204" pitchFamily="50" charset="-128"/>
              </a:endParaRPr>
            </a:p>
            <a:p>
              <a:r>
                <a:rPr lang="ja-JP" altLang="en-US" sz="1600" dirty="0">
                  <a:solidFill>
                    <a:schemeClr val="tx1"/>
                  </a:solidFill>
                  <a:latin typeface="Meiryo UI" panose="020B0604030504040204" pitchFamily="50" charset="-128"/>
                  <a:ea typeface="Meiryo UI" panose="020B0604030504040204" pitchFamily="50" charset="-128"/>
                </a:rPr>
                <a:t>・データ活用 </a:t>
              </a:r>
              <a:r>
                <a:rPr lang="en-US" altLang="ja-JP" sz="1600" dirty="0">
                  <a:solidFill>
                    <a:schemeClr val="tx1"/>
                  </a:solidFill>
                  <a:latin typeface="Meiryo UI" panose="020B0604030504040204" pitchFamily="50" charset="-128"/>
                  <a:ea typeface="Meiryo UI" panose="020B0604030504040204" pitchFamily="50" charset="-128"/>
                </a:rPr>
                <a:t>×</a:t>
              </a:r>
            </a:p>
          </p:txBody>
        </p:sp>
      </p:grpSp>
      <p:sp>
        <p:nvSpPr>
          <p:cNvPr id="40" name="矢印: 下 39">
            <a:extLst>
              <a:ext uri="{FF2B5EF4-FFF2-40B4-BE49-F238E27FC236}">
                <a16:creationId xmlns:a16="http://schemas.microsoft.com/office/drawing/2014/main" xmlns="" id="{EBBD898D-9985-4E67-A74C-672254337A65}"/>
              </a:ext>
            </a:extLst>
          </p:cNvPr>
          <p:cNvSpPr/>
          <p:nvPr/>
        </p:nvSpPr>
        <p:spPr>
          <a:xfrm>
            <a:off x="4231987" y="3811953"/>
            <a:ext cx="659567" cy="474477"/>
          </a:xfrm>
          <a:prstGeom prst="downArrow">
            <a:avLst/>
          </a:prstGeom>
          <a:no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xmlns="" id="{1223E5C8-E2F4-4654-8F07-E8EBDB389EDF}"/>
              </a:ext>
            </a:extLst>
          </p:cNvPr>
          <p:cNvSpPr/>
          <p:nvPr/>
        </p:nvSpPr>
        <p:spPr>
          <a:xfrm>
            <a:off x="757555" y="4281809"/>
            <a:ext cx="5841875" cy="34777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en-US" altLang="ja-JP" dirty="0">
                <a:solidFill>
                  <a:schemeClr val="tx1"/>
                </a:solidFill>
                <a:latin typeface="Meiryo UI" panose="020B0604030504040204" pitchFamily="50" charset="-128"/>
                <a:ea typeface="Meiryo UI" panose="020B0604030504040204" pitchFamily="50" charset="-128"/>
              </a:rPr>
              <a:t>DX</a:t>
            </a:r>
            <a:r>
              <a:rPr lang="ja-JP" altLang="en-US" dirty="0">
                <a:solidFill>
                  <a:schemeClr val="tx1"/>
                </a:solidFill>
                <a:latin typeface="Meiryo UI" panose="020B0604030504040204" pitchFamily="50" charset="-128"/>
                <a:ea typeface="Meiryo UI" panose="020B0604030504040204" pitchFamily="50" charset="-128"/>
              </a:rPr>
              <a:t>が実現できないだけではなく</a:t>
            </a:r>
            <a:r>
              <a:rPr lang="en-US" altLang="ja-JP" dirty="0">
                <a:solidFill>
                  <a:schemeClr val="tx1"/>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19157641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ctrTitle"/>
          </p:nvPr>
        </p:nvSpPr>
        <p:spPr>
          <a:xfrm>
            <a:off x="877126" y="1031345"/>
            <a:ext cx="7598238" cy="1219657"/>
          </a:xfrm>
        </p:spPr>
        <p:txBody>
          <a:bodyPr/>
          <a:lstStyle/>
          <a:p>
            <a:r>
              <a:rPr kumimoji="1" lang="ja-JP" altLang="en-US" sz="2800" dirty="0">
                <a:solidFill>
                  <a:schemeClr val="tx2"/>
                </a:solidFill>
              </a:rPr>
              <a:t>働き方改革とは</a:t>
            </a:r>
            <a:r>
              <a:rPr kumimoji="1" lang="en-US" altLang="ja-JP" sz="2800" dirty="0">
                <a:solidFill>
                  <a:schemeClr val="tx2"/>
                </a:solidFill>
              </a:rPr>
              <a:t>?</a:t>
            </a:r>
            <a:endParaRPr kumimoji="1" lang="ja-JP" altLang="en-US" sz="2800" dirty="0">
              <a:solidFill>
                <a:schemeClr val="tx2"/>
              </a:solidFill>
            </a:endParaRPr>
          </a:p>
        </p:txBody>
      </p:sp>
      <p:sp>
        <p:nvSpPr>
          <p:cNvPr id="7" name="テキスト プレースホルダー 6"/>
          <p:cNvSpPr>
            <a:spLocks noGrp="1"/>
          </p:cNvSpPr>
          <p:nvPr>
            <p:ph type="body" sz="quarter" idx="11"/>
          </p:nvPr>
        </p:nvSpPr>
        <p:spPr/>
        <p:txBody>
          <a:bodyPr/>
          <a:lstStyle/>
          <a:p>
            <a:r>
              <a:rPr kumimoji="1" lang="en-US" altLang="ja-JP" dirty="0"/>
              <a:t>1</a:t>
            </a:r>
            <a:endParaRPr kumimoji="1" lang="ja-JP" altLang="en-US" dirty="0"/>
          </a:p>
        </p:txBody>
      </p:sp>
    </p:spTree>
    <p:extLst>
      <p:ext uri="{BB962C8B-B14F-4D97-AF65-F5344CB8AC3E}">
        <p14:creationId xmlns:p14="http://schemas.microsoft.com/office/powerpoint/2010/main" val="11741816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34C8F918-133F-4C13-8166-01AB2FD2247A}"/>
              </a:ext>
            </a:extLst>
          </p:cNvPr>
          <p:cNvSpPr>
            <a:spLocks noGrp="1"/>
          </p:cNvSpPr>
          <p:nvPr>
            <p:ph type="ctrTitle"/>
          </p:nvPr>
        </p:nvSpPr>
        <p:spPr/>
        <p:txBody>
          <a:bodyPr/>
          <a:lstStyle/>
          <a:p>
            <a:r>
              <a:rPr lang="ja-JP" altLang="en-US" dirty="0"/>
              <a:t>何故いま</a:t>
            </a:r>
            <a:r>
              <a:rPr lang="en-US" altLang="ja-JP" dirty="0"/>
              <a:t>DX</a:t>
            </a:r>
            <a:r>
              <a:rPr lang="ja-JP" altLang="en-US" dirty="0"/>
              <a:t>が注目されているのか</a:t>
            </a:r>
            <a:endParaRPr kumimoji="1" lang="ja-JP" altLang="en-US" dirty="0"/>
          </a:p>
        </p:txBody>
      </p:sp>
      <p:sp>
        <p:nvSpPr>
          <p:cNvPr id="4" name="正方形/長方形 3">
            <a:extLst>
              <a:ext uri="{FF2B5EF4-FFF2-40B4-BE49-F238E27FC236}">
                <a16:creationId xmlns:a16="http://schemas.microsoft.com/office/drawing/2014/main" xmlns="" id="{B1479E62-D933-4A4F-82FA-4623496C7FD8}"/>
              </a:ext>
            </a:extLst>
          </p:cNvPr>
          <p:cNvSpPr/>
          <p:nvPr/>
        </p:nvSpPr>
        <p:spPr>
          <a:xfrm>
            <a:off x="357189" y="852159"/>
            <a:ext cx="8415984"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en-US" altLang="ja-JP" sz="2000" b="1" u="sng" dirty="0">
                <a:solidFill>
                  <a:schemeClr val="tx1"/>
                </a:solidFill>
                <a:latin typeface="Meiryo UI" panose="020B0604030504040204" pitchFamily="50" charset="-128"/>
                <a:ea typeface="Meiryo UI" panose="020B0604030504040204" pitchFamily="50" charset="-128"/>
              </a:rPr>
              <a:t>DX</a:t>
            </a:r>
            <a:r>
              <a:rPr lang="ja-JP" altLang="en-US" sz="2000" b="1" u="sng" dirty="0">
                <a:solidFill>
                  <a:schemeClr val="tx1"/>
                </a:solidFill>
                <a:latin typeface="Meiryo UI" panose="020B0604030504040204" pitchFamily="50" charset="-128"/>
                <a:ea typeface="Meiryo UI" panose="020B0604030504040204" pitchFamily="50" charset="-128"/>
              </a:rPr>
              <a:t>の実現に向けて</a:t>
            </a:r>
            <a:endParaRPr lang="en-US" altLang="ja-JP" sz="2000" b="1" u="sng" dirty="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xmlns="" id="{1B029496-BE2B-4605-B463-8201FDE3BE80}"/>
              </a:ext>
            </a:extLst>
          </p:cNvPr>
          <p:cNvSpPr/>
          <p:nvPr/>
        </p:nvSpPr>
        <p:spPr>
          <a:xfrm>
            <a:off x="370827" y="1256582"/>
            <a:ext cx="8415984" cy="52480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sz="1600" dirty="0">
                <a:solidFill>
                  <a:schemeClr val="tx1"/>
                </a:solidFill>
                <a:latin typeface="Meiryo UI" panose="020B0604030504040204" pitchFamily="50" charset="-128"/>
                <a:ea typeface="Meiryo UI" panose="020B0604030504040204" pitchFamily="50" charset="-128"/>
              </a:rPr>
              <a:t>政府における環境整備を含めて課題に対応しながら、各企業は</a:t>
            </a:r>
            <a:r>
              <a:rPr lang="en-US" altLang="ja-JP" sz="1600" dirty="0">
                <a:solidFill>
                  <a:schemeClr val="tx1"/>
                </a:solidFill>
                <a:latin typeface="Meiryo UI" panose="020B0604030504040204" pitchFamily="50" charset="-128"/>
                <a:ea typeface="Meiryo UI" panose="020B0604030504040204" pitchFamily="50" charset="-128"/>
              </a:rPr>
              <a:t>DX</a:t>
            </a:r>
            <a:r>
              <a:rPr lang="ja-JP" altLang="en-US" sz="1600" dirty="0">
                <a:solidFill>
                  <a:schemeClr val="tx1"/>
                </a:solidFill>
                <a:latin typeface="Meiryo UI" panose="020B0604030504040204" pitchFamily="50" charset="-128"/>
                <a:ea typeface="Meiryo UI" panose="020B0604030504040204" pitchFamily="50" charset="-128"/>
              </a:rPr>
              <a:t>の実現を目指していく</a:t>
            </a:r>
            <a:endParaRPr lang="en-US" altLang="ja-JP" sz="1600" dirty="0">
              <a:solidFill>
                <a:schemeClr val="tx1"/>
              </a:solidFill>
              <a:latin typeface="Meiryo UI" panose="020B0604030504040204" pitchFamily="50" charset="-128"/>
              <a:ea typeface="Meiryo UI" panose="020B0604030504040204" pitchFamily="50" charset="-128"/>
            </a:endParaRPr>
          </a:p>
        </p:txBody>
      </p:sp>
      <p:grpSp>
        <p:nvGrpSpPr>
          <p:cNvPr id="31" name="グループ化 30">
            <a:extLst>
              <a:ext uri="{FF2B5EF4-FFF2-40B4-BE49-F238E27FC236}">
                <a16:creationId xmlns:a16="http://schemas.microsoft.com/office/drawing/2014/main" xmlns="" id="{017C4346-F676-4090-8C0C-44E73B721C18}"/>
              </a:ext>
            </a:extLst>
          </p:cNvPr>
          <p:cNvGrpSpPr/>
          <p:nvPr/>
        </p:nvGrpSpPr>
        <p:grpSpPr>
          <a:xfrm>
            <a:off x="370828" y="1778440"/>
            <a:ext cx="1980000" cy="2088166"/>
            <a:chOff x="370828" y="1778440"/>
            <a:chExt cx="1980000" cy="1912870"/>
          </a:xfrm>
        </p:grpSpPr>
        <p:sp>
          <p:nvSpPr>
            <p:cNvPr id="6" name="四角形: 角を丸くする 5">
              <a:extLst>
                <a:ext uri="{FF2B5EF4-FFF2-40B4-BE49-F238E27FC236}">
                  <a16:creationId xmlns:a16="http://schemas.microsoft.com/office/drawing/2014/main" xmlns="" id="{7FC2666D-CC18-4CBA-854B-7D8E5D6888B8}"/>
                </a:ext>
              </a:extLst>
            </p:cNvPr>
            <p:cNvSpPr/>
            <p:nvPr/>
          </p:nvSpPr>
          <p:spPr>
            <a:xfrm>
              <a:off x="370828" y="1778440"/>
              <a:ext cx="1980000" cy="1912870"/>
            </a:xfrm>
            <a:prstGeom prst="roundRect">
              <a:avLst/>
            </a:prstGeom>
            <a:solidFill>
              <a:srgbClr val="FFFFCC"/>
            </a:solid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p:txBody>
        </p:sp>
        <p:pic>
          <p:nvPicPr>
            <p:cNvPr id="12" name="グラフィックス 11" descr="クラウド コンピューティング">
              <a:extLst>
                <a:ext uri="{FF2B5EF4-FFF2-40B4-BE49-F238E27FC236}">
                  <a16:creationId xmlns:a16="http://schemas.microsoft.com/office/drawing/2014/main" xmlns="" id="{6024ADD8-869E-4CAF-B868-8F1C376D4041}"/>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019285" y="1787243"/>
              <a:ext cx="720000" cy="720000"/>
            </a:xfrm>
            <a:prstGeom prst="rect">
              <a:avLst/>
            </a:prstGeom>
          </p:spPr>
        </p:pic>
        <p:sp>
          <p:nvSpPr>
            <p:cNvPr id="13" name="正方形/長方形 12">
              <a:extLst>
                <a:ext uri="{FF2B5EF4-FFF2-40B4-BE49-F238E27FC236}">
                  <a16:creationId xmlns:a16="http://schemas.microsoft.com/office/drawing/2014/main" xmlns="" id="{005BC493-3A33-4AD7-85D6-C3B42480DDEE}"/>
                </a:ext>
              </a:extLst>
            </p:cNvPr>
            <p:cNvSpPr/>
            <p:nvPr/>
          </p:nvSpPr>
          <p:spPr>
            <a:xfrm>
              <a:off x="410397" y="2615837"/>
              <a:ext cx="1940431" cy="67457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sz="1600" dirty="0">
                  <a:solidFill>
                    <a:schemeClr val="tx1"/>
                  </a:solidFill>
                  <a:latin typeface="Meiryo UI" panose="020B0604030504040204" pitchFamily="50" charset="-128"/>
                  <a:ea typeface="Meiryo UI" panose="020B0604030504040204" pitchFamily="50" charset="-128"/>
                </a:rPr>
                <a:t>・システムの刷新</a:t>
              </a:r>
              <a:endParaRPr lang="en-US" altLang="ja-JP" sz="1600" dirty="0">
                <a:solidFill>
                  <a:schemeClr val="tx1"/>
                </a:solidFill>
                <a:latin typeface="Meiryo UI" panose="020B0604030504040204" pitchFamily="50" charset="-128"/>
                <a:ea typeface="Meiryo UI" panose="020B0604030504040204" pitchFamily="50" charset="-128"/>
              </a:endParaRPr>
            </a:p>
            <a:p>
              <a:r>
                <a:rPr lang="ja-JP" altLang="en-US" sz="1600" dirty="0">
                  <a:solidFill>
                    <a:schemeClr val="tx1"/>
                  </a:solidFill>
                  <a:latin typeface="Meiryo UI" panose="020B0604030504040204" pitchFamily="50" charset="-128"/>
                  <a:ea typeface="Meiryo UI" panose="020B0604030504040204" pitchFamily="50" charset="-128"/>
                </a:rPr>
                <a:t>・新たなデジタル技術を活用できるシステムへ</a:t>
              </a:r>
              <a:endParaRPr lang="en-US" altLang="ja-JP" sz="1600" dirty="0">
                <a:solidFill>
                  <a:schemeClr val="tx1"/>
                </a:solidFill>
                <a:latin typeface="Meiryo UI" panose="020B0604030504040204" pitchFamily="50" charset="-128"/>
                <a:ea typeface="Meiryo UI" panose="020B0604030504040204" pitchFamily="50" charset="-128"/>
              </a:endParaRPr>
            </a:p>
          </p:txBody>
        </p:sp>
      </p:grpSp>
      <p:grpSp>
        <p:nvGrpSpPr>
          <p:cNvPr id="33" name="グループ化 32">
            <a:extLst>
              <a:ext uri="{FF2B5EF4-FFF2-40B4-BE49-F238E27FC236}">
                <a16:creationId xmlns:a16="http://schemas.microsoft.com/office/drawing/2014/main" xmlns="" id="{A6E61289-9965-46F8-B602-DF23F0964235}"/>
              </a:ext>
            </a:extLst>
          </p:cNvPr>
          <p:cNvGrpSpPr/>
          <p:nvPr/>
        </p:nvGrpSpPr>
        <p:grpSpPr>
          <a:xfrm>
            <a:off x="4627742" y="1776319"/>
            <a:ext cx="1980000" cy="2090287"/>
            <a:chOff x="4627742" y="1776319"/>
            <a:chExt cx="1980000" cy="2090287"/>
          </a:xfrm>
        </p:grpSpPr>
        <p:sp>
          <p:nvSpPr>
            <p:cNvPr id="7" name="四角形: 角を丸くする 6">
              <a:extLst>
                <a:ext uri="{FF2B5EF4-FFF2-40B4-BE49-F238E27FC236}">
                  <a16:creationId xmlns:a16="http://schemas.microsoft.com/office/drawing/2014/main" xmlns="" id="{6BE372D0-7FFA-4CE0-AB07-7566A3F2A6D8}"/>
                </a:ext>
              </a:extLst>
            </p:cNvPr>
            <p:cNvSpPr/>
            <p:nvPr/>
          </p:nvSpPr>
          <p:spPr>
            <a:xfrm>
              <a:off x="4627742" y="1781310"/>
              <a:ext cx="1980000" cy="2085295"/>
            </a:xfrm>
            <a:prstGeom prst="roundRect">
              <a:avLst/>
            </a:prstGeom>
            <a:solidFill>
              <a:srgbClr val="FFFFCC"/>
            </a:solid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p:txBody>
        </p:sp>
        <p:pic>
          <p:nvPicPr>
            <p:cNvPr id="15" name="グラフィックス 14" descr="円グラフ">
              <a:extLst>
                <a:ext uri="{FF2B5EF4-FFF2-40B4-BE49-F238E27FC236}">
                  <a16:creationId xmlns:a16="http://schemas.microsoft.com/office/drawing/2014/main" xmlns="" id="{7AC09DF3-C620-49A5-A6C3-5974F1ABFB0F}"/>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4938819" y="1781311"/>
              <a:ext cx="720000" cy="720000"/>
            </a:xfrm>
            <a:prstGeom prst="rect">
              <a:avLst/>
            </a:prstGeom>
          </p:spPr>
        </p:pic>
        <p:pic>
          <p:nvPicPr>
            <p:cNvPr id="17" name="グラフィックス 16" descr="拡大鏡">
              <a:extLst>
                <a:ext uri="{FF2B5EF4-FFF2-40B4-BE49-F238E27FC236}">
                  <a16:creationId xmlns:a16="http://schemas.microsoft.com/office/drawing/2014/main" xmlns="" id="{F2DCD516-BFAF-402E-BBDD-0395C32D2779}"/>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5650773" y="1776319"/>
              <a:ext cx="720000" cy="720000"/>
            </a:xfrm>
            <a:prstGeom prst="rect">
              <a:avLst/>
            </a:prstGeom>
          </p:spPr>
        </p:pic>
        <p:sp>
          <p:nvSpPr>
            <p:cNvPr id="18" name="正方形/長方形 17">
              <a:extLst>
                <a:ext uri="{FF2B5EF4-FFF2-40B4-BE49-F238E27FC236}">
                  <a16:creationId xmlns:a16="http://schemas.microsoft.com/office/drawing/2014/main" xmlns="" id="{7E4DFDBC-2748-4A52-BC06-BE7A826F57E5}"/>
                </a:ext>
              </a:extLst>
            </p:cNvPr>
            <p:cNvSpPr/>
            <p:nvPr/>
          </p:nvSpPr>
          <p:spPr>
            <a:xfrm>
              <a:off x="4641382" y="2615861"/>
              <a:ext cx="1966360" cy="125074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sz="1600" dirty="0">
                  <a:solidFill>
                    <a:schemeClr val="tx1"/>
                  </a:solidFill>
                  <a:latin typeface="Meiryo UI" panose="020B0604030504040204" pitchFamily="50" charset="-128"/>
                  <a:ea typeface="Meiryo UI" panose="020B0604030504040204" pitchFamily="50" charset="-128"/>
                </a:rPr>
                <a:t>・データを活用</a:t>
              </a:r>
              <a:endParaRPr lang="en-US" altLang="ja-JP" sz="1600" dirty="0">
                <a:solidFill>
                  <a:schemeClr val="tx1"/>
                </a:solidFill>
                <a:latin typeface="Meiryo UI" panose="020B0604030504040204" pitchFamily="50" charset="-128"/>
                <a:ea typeface="Meiryo UI" panose="020B0604030504040204" pitchFamily="50" charset="-128"/>
              </a:endParaRPr>
            </a:p>
            <a:p>
              <a:r>
                <a:rPr lang="ja-JP" altLang="en-US" sz="1600" dirty="0">
                  <a:solidFill>
                    <a:schemeClr val="tx1"/>
                  </a:solidFill>
                  <a:latin typeface="Meiryo UI" panose="020B0604030504040204" pitchFamily="50" charset="-128"/>
                  <a:ea typeface="Meiryo UI" panose="020B0604030504040204" pitchFamily="50" charset="-128"/>
                </a:rPr>
                <a:t>・市場の変化に迅速・柔軟な対応を</a:t>
              </a:r>
              <a:endParaRPr lang="en-US" altLang="ja-JP" sz="1600" dirty="0">
                <a:solidFill>
                  <a:schemeClr val="tx1"/>
                </a:solidFill>
                <a:latin typeface="Meiryo UI" panose="020B0604030504040204" pitchFamily="50" charset="-128"/>
                <a:ea typeface="Meiryo UI" panose="020B0604030504040204" pitchFamily="50" charset="-128"/>
              </a:endParaRPr>
            </a:p>
          </p:txBody>
        </p:sp>
      </p:grpSp>
      <p:grpSp>
        <p:nvGrpSpPr>
          <p:cNvPr id="34" name="グループ化 33">
            <a:extLst>
              <a:ext uri="{FF2B5EF4-FFF2-40B4-BE49-F238E27FC236}">
                <a16:creationId xmlns:a16="http://schemas.microsoft.com/office/drawing/2014/main" xmlns="" id="{39482657-0D18-473D-B792-E970CAC7C594}"/>
              </a:ext>
            </a:extLst>
          </p:cNvPr>
          <p:cNvGrpSpPr/>
          <p:nvPr/>
        </p:nvGrpSpPr>
        <p:grpSpPr>
          <a:xfrm>
            <a:off x="6793173" y="1781311"/>
            <a:ext cx="2091483" cy="2085295"/>
            <a:chOff x="6793173" y="1781311"/>
            <a:chExt cx="2091483" cy="2085295"/>
          </a:xfrm>
        </p:grpSpPr>
        <p:sp>
          <p:nvSpPr>
            <p:cNvPr id="8" name="四角形: 角を丸くする 7">
              <a:extLst>
                <a:ext uri="{FF2B5EF4-FFF2-40B4-BE49-F238E27FC236}">
                  <a16:creationId xmlns:a16="http://schemas.microsoft.com/office/drawing/2014/main" xmlns="" id="{83BE3CAB-68A0-4E99-B4D7-7CBB278BD311}"/>
                </a:ext>
              </a:extLst>
            </p:cNvPr>
            <p:cNvSpPr/>
            <p:nvPr/>
          </p:nvSpPr>
          <p:spPr>
            <a:xfrm>
              <a:off x="6793173" y="1781382"/>
              <a:ext cx="1980000" cy="2085224"/>
            </a:xfrm>
            <a:prstGeom prst="roundRect">
              <a:avLst/>
            </a:prstGeom>
            <a:solidFill>
              <a:srgbClr val="FFFFCC"/>
            </a:solid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p:txBody>
        </p:sp>
        <p:pic>
          <p:nvPicPr>
            <p:cNvPr id="20" name="グラフィックス 19" descr="グループでのブレーンストーミング">
              <a:extLst>
                <a:ext uri="{FF2B5EF4-FFF2-40B4-BE49-F238E27FC236}">
                  <a16:creationId xmlns:a16="http://schemas.microsoft.com/office/drawing/2014/main" xmlns="" id="{F5D3A996-9E1A-4968-B0AC-DD3D8EDDC5E8}"/>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7423173" y="1781311"/>
              <a:ext cx="720000" cy="720000"/>
            </a:xfrm>
            <a:prstGeom prst="rect">
              <a:avLst/>
            </a:prstGeom>
          </p:spPr>
        </p:pic>
        <p:sp>
          <p:nvSpPr>
            <p:cNvPr id="21" name="正方形/長方形 20">
              <a:extLst>
                <a:ext uri="{FF2B5EF4-FFF2-40B4-BE49-F238E27FC236}">
                  <a16:creationId xmlns:a16="http://schemas.microsoft.com/office/drawing/2014/main" xmlns="" id="{06AD0B04-900A-42BE-B24A-51F84FCD8CD6}"/>
                </a:ext>
              </a:extLst>
            </p:cNvPr>
            <p:cNvSpPr/>
            <p:nvPr/>
          </p:nvSpPr>
          <p:spPr>
            <a:xfrm>
              <a:off x="6904656" y="2518754"/>
              <a:ext cx="1980000" cy="134051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sz="1600" dirty="0">
                  <a:solidFill>
                    <a:schemeClr val="tx1"/>
                  </a:solidFill>
                  <a:latin typeface="Meiryo UI" panose="020B0604030504040204" pitchFamily="50" charset="-128"/>
                  <a:ea typeface="Meiryo UI" panose="020B0604030504040204" pitchFamily="50" charset="-128"/>
                </a:rPr>
                <a:t>・デジタルネティブ世代を中心に新たなビジネスを創出とグローバルな展開を</a:t>
              </a:r>
              <a:endParaRPr lang="en-US" altLang="ja-JP" sz="1600" dirty="0">
                <a:solidFill>
                  <a:schemeClr val="tx1"/>
                </a:solidFill>
                <a:latin typeface="Meiryo UI" panose="020B0604030504040204" pitchFamily="50" charset="-128"/>
                <a:ea typeface="Meiryo UI" panose="020B0604030504040204" pitchFamily="50" charset="-128"/>
              </a:endParaRPr>
            </a:p>
          </p:txBody>
        </p:sp>
      </p:grpSp>
      <p:grpSp>
        <p:nvGrpSpPr>
          <p:cNvPr id="32" name="グループ化 31">
            <a:extLst>
              <a:ext uri="{FF2B5EF4-FFF2-40B4-BE49-F238E27FC236}">
                <a16:creationId xmlns:a16="http://schemas.microsoft.com/office/drawing/2014/main" xmlns="" id="{7791CA00-54EF-4BA7-87D3-6B8596360C96}"/>
              </a:ext>
            </a:extLst>
          </p:cNvPr>
          <p:cNvGrpSpPr/>
          <p:nvPr/>
        </p:nvGrpSpPr>
        <p:grpSpPr>
          <a:xfrm>
            <a:off x="2500171" y="1781406"/>
            <a:ext cx="1980000" cy="2061758"/>
            <a:chOff x="2500171" y="1781406"/>
            <a:chExt cx="1980000" cy="1892079"/>
          </a:xfrm>
        </p:grpSpPr>
        <p:sp>
          <p:nvSpPr>
            <p:cNvPr id="9" name="四角形: 角を丸くする 8">
              <a:extLst>
                <a:ext uri="{FF2B5EF4-FFF2-40B4-BE49-F238E27FC236}">
                  <a16:creationId xmlns:a16="http://schemas.microsoft.com/office/drawing/2014/main" xmlns="" id="{0D4A8772-FFF6-4151-BDB6-4B8A36E77D43}"/>
                </a:ext>
              </a:extLst>
            </p:cNvPr>
            <p:cNvSpPr/>
            <p:nvPr/>
          </p:nvSpPr>
          <p:spPr>
            <a:xfrm>
              <a:off x="2500171" y="1781406"/>
              <a:ext cx="1980000" cy="1892079"/>
            </a:xfrm>
            <a:prstGeom prst="roundRect">
              <a:avLst/>
            </a:prstGeom>
            <a:solidFill>
              <a:srgbClr val="FFFFCC"/>
            </a:solid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a:p>
              <a:endParaRPr lang="en-US" altLang="ja-JP" dirty="0">
                <a:solidFill>
                  <a:srgbClr val="FF6600"/>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a:p>
              <a:endParaRPr lang="en-US" altLang="ja-JP" dirty="0">
                <a:solidFill>
                  <a:schemeClr val="tx1"/>
                </a:solidFill>
                <a:latin typeface="Meiryo UI" panose="020B0604030504040204" pitchFamily="50" charset="-128"/>
                <a:ea typeface="Meiryo UI" panose="020B0604030504040204" pitchFamily="50" charset="-128"/>
              </a:endParaRPr>
            </a:p>
          </p:txBody>
        </p:sp>
        <p:pic>
          <p:nvPicPr>
            <p:cNvPr id="22" name="グラフィックス 21" descr="プログラマー">
              <a:extLst>
                <a:ext uri="{FF2B5EF4-FFF2-40B4-BE49-F238E27FC236}">
                  <a16:creationId xmlns:a16="http://schemas.microsoft.com/office/drawing/2014/main" xmlns="" id="{CC5C194C-F0D1-4B03-A59C-9262FFFA3EE8}"/>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2769285" y="1781406"/>
              <a:ext cx="720000" cy="720000"/>
            </a:xfrm>
            <a:prstGeom prst="rect">
              <a:avLst/>
            </a:prstGeom>
          </p:spPr>
        </p:pic>
        <p:pic>
          <p:nvPicPr>
            <p:cNvPr id="26" name="グラフィックス 25" descr="硬貨">
              <a:extLst>
                <a:ext uri="{FF2B5EF4-FFF2-40B4-BE49-F238E27FC236}">
                  <a16:creationId xmlns:a16="http://schemas.microsoft.com/office/drawing/2014/main" xmlns="" id="{0E3E5658-C20F-47BB-8807-B20230B302B6}"/>
                </a:ext>
              </a:extLst>
            </p:cNvPr>
            <p:cNvPicPr>
              <a:picLocks noChangeAspect="1"/>
            </p:cNvPicPr>
            <p:nvPr/>
          </p:nvPicPr>
          <p:blipFill>
            <a:blip r:embed="rId13">
              <a:extLst>
                <a:ext uri="{96DAC541-7B7A-43D3-8B79-37D633B846F1}">
                  <asvg:svgBlip xmlns:asvg="http://schemas.microsoft.com/office/drawing/2016/SVG/main" xmlns="" r:embed="rId14"/>
                </a:ext>
              </a:extLst>
            </a:blip>
            <a:stretch>
              <a:fillRect/>
            </a:stretch>
          </p:blipFill>
          <p:spPr>
            <a:xfrm>
              <a:off x="3489285" y="1787243"/>
              <a:ext cx="720000" cy="720000"/>
            </a:xfrm>
            <a:prstGeom prst="rect">
              <a:avLst/>
            </a:prstGeom>
          </p:spPr>
        </p:pic>
        <p:sp>
          <p:nvSpPr>
            <p:cNvPr id="27" name="正方形/長方形 26">
              <a:extLst>
                <a:ext uri="{FF2B5EF4-FFF2-40B4-BE49-F238E27FC236}">
                  <a16:creationId xmlns:a16="http://schemas.microsoft.com/office/drawing/2014/main" xmlns="" id="{CAF509F2-B319-4E1C-BE58-01B4439ADE71}"/>
                </a:ext>
              </a:extLst>
            </p:cNvPr>
            <p:cNvSpPr/>
            <p:nvPr/>
          </p:nvSpPr>
          <p:spPr>
            <a:xfrm>
              <a:off x="2500171" y="2601599"/>
              <a:ext cx="1966360" cy="67457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sz="1600" dirty="0">
                  <a:solidFill>
                    <a:schemeClr val="tx1"/>
                  </a:solidFill>
                  <a:latin typeface="Meiryo UI" panose="020B0604030504040204" pitchFamily="50" charset="-128"/>
                  <a:ea typeface="Meiryo UI" panose="020B0604030504040204" pitchFamily="50" charset="-128"/>
                </a:rPr>
                <a:t>・古いシステムではなく、新たなデジタル技術の活用に人材・資金を</a:t>
              </a:r>
              <a:endParaRPr lang="en-US" altLang="ja-JP" sz="1600" dirty="0">
                <a:solidFill>
                  <a:schemeClr val="tx1"/>
                </a:solidFill>
                <a:latin typeface="Meiryo UI" panose="020B0604030504040204" pitchFamily="50" charset="-128"/>
                <a:ea typeface="Meiryo UI" panose="020B0604030504040204" pitchFamily="50" charset="-128"/>
              </a:endParaRPr>
            </a:p>
          </p:txBody>
        </p:sp>
      </p:grpSp>
      <p:sp>
        <p:nvSpPr>
          <p:cNvPr id="28" name="正方形/長方形 27">
            <a:extLst>
              <a:ext uri="{FF2B5EF4-FFF2-40B4-BE49-F238E27FC236}">
                <a16:creationId xmlns:a16="http://schemas.microsoft.com/office/drawing/2014/main" xmlns="" id="{C3E3E08C-AB93-4363-84E3-E3492CF1D8AF}"/>
              </a:ext>
            </a:extLst>
          </p:cNvPr>
          <p:cNvSpPr/>
          <p:nvPr/>
        </p:nvSpPr>
        <p:spPr>
          <a:xfrm>
            <a:off x="1640832" y="4580536"/>
            <a:ext cx="5841875" cy="991614"/>
          </a:xfrm>
          <a:prstGeom prst="rect">
            <a:avLst/>
          </a:prstGeom>
          <a:solidFill>
            <a:srgbClr val="CC660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200" dirty="0">
                <a:solidFill>
                  <a:schemeClr val="bg1"/>
                </a:solidFill>
                <a:latin typeface="Meiryo UI" panose="020B0604030504040204" pitchFamily="50" charset="-128"/>
                <a:ea typeface="Meiryo UI" panose="020B0604030504040204" pitchFamily="50" charset="-128"/>
              </a:rPr>
              <a:t>　</a:t>
            </a:r>
            <a:r>
              <a:rPr lang="en-US" altLang="ja-JP" sz="2200" dirty="0">
                <a:solidFill>
                  <a:schemeClr val="bg1"/>
                </a:solidFill>
                <a:latin typeface="Meiryo UI" panose="020B0604030504040204" pitchFamily="50" charset="-128"/>
                <a:ea typeface="Meiryo UI" panose="020B0604030504040204" pitchFamily="50" charset="-128"/>
              </a:rPr>
              <a:t>2030</a:t>
            </a:r>
            <a:r>
              <a:rPr lang="ja-JP" altLang="en-US" sz="2200" dirty="0">
                <a:solidFill>
                  <a:schemeClr val="bg1"/>
                </a:solidFill>
                <a:latin typeface="Meiryo UI" panose="020B0604030504040204" pitchFamily="50" charset="-128"/>
                <a:ea typeface="Meiryo UI" panose="020B0604030504040204" pitchFamily="50" charset="-128"/>
              </a:rPr>
              <a:t>年、実質</a:t>
            </a:r>
            <a:r>
              <a:rPr lang="en-US" altLang="ja-JP" sz="2200" dirty="0">
                <a:solidFill>
                  <a:schemeClr val="bg1"/>
                </a:solidFill>
                <a:latin typeface="Meiryo UI" panose="020B0604030504040204" pitchFamily="50" charset="-128"/>
                <a:ea typeface="Meiryo UI" panose="020B0604030504040204" pitchFamily="50" charset="-128"/>
              </a:rPr>
              <a:t>GDP130</a:t>
            </a:r>
            <a:r>
              <a:rPr lang="ja-JP" altLang="en-US" sz="2200" dirty="0">
                <a:solidFill>
                  <a:schemeClr val="bg1"/>
                </a:solidFill>
                <a:latin typeface="Meiryo UI" panose="020B0604030504040204" pitchFamily="50" charset="-128"/>
                <a:ea typeface="Meiryo UI" panose="020B0604030504040204" pitchFamily="50" charset="-128"/>
              </a:rPr>
              <a:t>兆円超の押上</a:t>
            </a:r>
            <a:endParaRPr lang="en-US" altLang="ja-JP" sz="2200" dirty="0">
              <a:solidFill>
                <a:schemeClr val="bg1"/>
              </a:solidFill>
              <a:latin typeface="Meiryo UI" panose="020B0604030504040204" pitchFamily="50" charset="-128"/>
              <a:ea typeface="Meiryo UI" panose="020B0604030504040204" pitchFamily="50" charset="-128"/>
            </a:endParaRPr>
          </a:p>
        </p:txBody>
      </p:sp>
      <p:sp>
        <p:nvSpPr>
          <p:cNvPr id="29" name="矢印: 下 28">
            <a:extLst>
              <a:ext uri="{FF2B5EF4-FFF2-40B4-BE49-F238E27FC236}">
                <a16:creationId xmlns:a16="http://schemas.microsoft.com/office/drawing/2014/main" xmlns="" id="{1692DE52-7044-445C-8680-36338FEE744A}"/>
              </a:ext>
            </a:extLst>
          </p:cNvPr>
          <p:cNvSpPr/>
          <p:nvPr/>
        </p:nvSpPr>
        <p:spPr>
          <a:xfrm>
            <a:off x="4231987" y="3843164"/>
            <a:ext cx="659567" cy="474477"/>
          </a:xfrm>
          <a:prstGeom prst="downArrow">
            <a:avLst/>
          </a:prstGeom>
          <a:noFill/>
          <a:ln>
            <a:solidFill>
              <a:srgbClr val="CC6600"/>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xmlns="" id="{566DC7A8-3727-4930-884A-1392FF8A3486}"/>
              </a:ext>
            </a:extLst>
          </p:cNvPr>
          <p:cNvSpPr/>
          <p:nvPr/>
        </p:nvSpPr>
        <p:spPr>
          <a:xfrm>
            <a:off x="350370" y="6033652"/>
            <a:ext cx="8422803" cy="461665"/>
          </a:xfrm>
          <a:prstGeom prst="rect">
            <a:avLst/>
          </a:prstGeom>
        </p:spPr>
        <p:txBody>
          <a:bodyPr wrap="square">
            <a:spAutoFit/>
          </a:bodyPr>
          <a:lstStyle/>
          <a:p>
            <a:r>
              <a:rPr lang="ja-JP" altLang="en-US" sz="1200" dirty="0">
                <a:latin typeface="Meiryo UI" panose="020B0604030504040204" pitchFamily="50" charset="-128"/>
                <a:ea typeface="Meiryo UI" panose="020B0604030504040204" pitchFamily="50" charset="-128"/>
              </a:rPr>
              <a:t>参考</a:t>
            </a:r>
            <a:r>
              <a:rPr lang="en-US" altLang="ja-JP" sz="1200" dirty="0">
                <a:latin typeface="Meiryo UI" panose="020B0604030504040204" pitchFamily="50" charset="-128"/>
                <a:ea typeface="Meiryo UI" panose="020B0604030504040204" pitchFamily="50" charset="-128"/>
              </a:rPr>
              <a:t>URL:</a:t>
            </a:r>
            <a:r>
              <a:rPr lang="ja-JP" altLang="en-US" sz="1200" dirty="0">
                <a:latin typeface="Meiryo UI" panose="020B0604030504040204" pitchFamily="50" charset="-128"/>
                <a:ea typeface="Meiryo UI" panose="020B0604030504040204" pitchFamily="50" charset="-128"/>
              </a:rPr>
              <a:t>経済産業省「</a:t>
            </a:r>
            <a:r>
              <a:rPr lang="en-US" altLang="ja-JP" sz="1200" dirty="0">
                <a:latin typeface="Meiryo UI" panose="020B0604030504040204" pitchFamily="50" charset="-128"/>
                <a:ea typeface="Meiryo UI" panose="020B0604030504040204" pitchFamily="50" charset="-128"/>
              </a:rPr>
              <a:t>DX</a:t>
            </a:r>
            <a:r>
              <a:rPr lang="ja-JP" altLang="en-US" sz="1200" dirty="0">
                <a:latin typeface="Meiryo UI" panose="020B0604030504040204" pitchFamily="50" charset="-128"/>
                <a:ea typeface="Meiryo UI" panose="020B0604030504040204" pitchFamily="50" charset="-128"/>
              </a:rPr>
              <a:t>レポート ～</a:t>
            </a:r>
            <a:r>
              <a:rPr lang="en-US" altLang="ja-JP" sz="1200" dirty="0">
                <a:latin typeface="Meiryo UI" panose="020B0604030504040204" pitchFamily="50" charset="-128"/>
                <a:ea typeface="Meiryo UI" panose="020B0604030504040204" pitchFamily="50" charset="-128"/>
              </a:rPr>
              <a:t>IT</a:t>
            </a:r>
            <a:r>
              <a:rPr lang="ja-JP" altLang="en-US" sz="1200" dirty="0">
                <a:latin typeface="Meiryo UI" panose="020B0604030504040204" pitchFamily="50" charset="-128"/>
                <a:ea typeface="Meiryo UI" panose="020B0604030504040204" pitchFamily="50" charset="-128"/>
              </a:rPr>
              <a:t>システム「</a:t>
            </a:r>
            <a:r>
              <a:rPr lang="en-US" altLang="ja-JP" sz="1200" dirty="0">
                <a:latin typeface="Meiryo UI" panose="020B0604030504040204" pitchFamily="50" charset="-128"/>
                <a:ea typeface="Meiryo UI" panose="020B0604030504040204" pitchFamily="50" charset="-128"/>
              </a:rPr>
              <a:t>2025</a:t>
            </a:r>
            <a:r>
              <a:rPr lang="ja-JP" altLang="en-US" sz="1200" dirty="0">
                <a:latin typeface="Meiryo UI" panose="020B0604030504040204" pitchFamily="50" charset="-128"/>
                <a:ea typeface="Meiryo UI" panose="020B0604030504040204" pitchFamily="50" charset="-128"/>
              </a:rPr>
              <a:t>年の崖」克服と</a:t>
            </a:r>
            <a:r>
              <a:rPr lang="en-US" altLang="ja-JP" sz="1200" dirty="0">
                <a:latin typeface="Meiryo UI" panose="020B0604030504040204" pitchFamily="50" charset="-128"/>
                <a:ea typeface="Meiryo UI" panose="020B0604030504040204" pitchFamily="50" charset="-128"/>
              </a:rPr>
              <a:t>DX</a:t>
            </a:r>
            <a:r>
              <a:rPr lang="ja-JP" altLang="en-US" sz="1200" dirty="0">
                <a:latin typeface="Meiryo UI" panose="020B0604030504040204" pitchFamily="50" charset="-128"/>
                <a:ea typeface="Meiryo UI" panose="020B0604030504040204" pitchFamily="50" charset="-128"/>
              </a:rPr>
              <a:t>の本格的な展開～」</a:t>
            </a:r>
            <a:endParaRPr lang="en-US" altLang="ja-JP" sz="1200" dirty="0">
              <a:latin typeface="Meiryo UI" panose="020B0604030504040204" pitchFamily="50" charset="-128"/>
              <a:ea typeface="Meiryo UI" panose="020B0604030504040204" pitchFamily="50" charset="-128"/>
              <a:hlinkClick r:id="rId15"/>
            </a:endParaRPr>
          </a:p>
          <a:p>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hlinkClick r:id="rId15"/>
              </a:rPr>
              <a:t>https://www.meti.go.jp/shingikai/mono_info_service/digital_transformation/20180907_report.html</a:t>
            </a:r>
            <a:endParaRPr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89907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xmlns="" id="{424241C7-D147-4E64-8712-3C72DDE7B587}"/>
              </a:ext>
            </a:extLst>
          </p:cNvPr>
          <p:cNvPicPr>
            <a:picLocks noChangeAspect="1"/>
          </p:cNvPicPr>
          <p:nvPr/>
        </p:nvPicPr>
        <p:blipFill rotWithShape="1">
          <a:blip r:embed="rId3"/>
          <a:srcRect t="11516"/>
          <a:stretch/>
        </p:blipFill>
        <p:spPr>
          <a:xfrm>
            <a:off x="1101610" y="1030932"/>
            <a:ext cx="7180777" cy="3766916"/>
          </a:xfrm>
          <a:prstGeom prst="rect">
            <a:avLst/>
          </a:prstGeom>
        </p:spPr>
      </p:pic>
      <p:sp>
        <p:nvSpPr>
          <p:cNvPr id="7" name="テキスト ボックス 6">
            <a:extLst>
              <a:ext uri="{FF2B5EF4-FFF2-40B4-BE49-F238E27FC236}">
                <a16:creationId xmlns:a16="http://schemas.microsoft.com/office/drawing/2014/main" xmlns="" id="{A48859BE-7E43-4FEF-8B26-B5B1907F4470}"/>
              </a:ext>
            </a:extLst>
          </p:cNvPr>
          <p:cNvSpPr txBox="1"/>
          <p:nvPr/>
        </p:nvSpPr>
        <p:spPr>
          <a:xfrm>
            <a:off x="56496" y="6521632"/>
            <a:ext cx="6689558" cy="246221"/>
          </a:xfrm>
          <a:prstGeom prst="rect">
            <a:avLst/>
          </a:prstGeom>
          <a:noFill/>
        </p:spPr>
        <p:txBody>
          <a:bodyPr wrap="square" rtlCol="0">
            <a:spAutoFit/>
          </a:bodyPr>
          <a:lstStyle/>
          <a:p>
            <a:r>
              <a:rPr lang="ja-JP" altLang="en-US" sz="1000" dirty="0">
                <a:latin typeface="Meiryo UI" panose="020B0604030504040204" pitchFamily="50" charset="-128"/>
                <a:ea typeface="Meiryo UI" panose="020B0604030504040204" pitchFamily="50" charset="-128"/>
              </a:rPr>
              <a:t>出典：株式会社</a:t>
            </a:r>
            <a:r>
              <a:rPr lang="en-US" altLang="ja-JP" sz="1000" dirty="0">
                <a:latin typeface="Meiryo UI" panose="020B0604030504040204" pitchFamily="50" charset="-128"/>
                <a:ea typeface="Meiryo UI" panose="020B0604030504040204" pitchFamily="50" charset="-128"/>
              </a:rPr>
              <a:t>INDUSTRIAL-X</a:t>
            </a:r>
            <a:r>
              <a:rPr lang="ja-JP" altLang="en-US" sz="1000" dirty="0">
                <a:latin typeface="Meiryo UI" panose="020B0604030504040204" pitchFamily="50" charset="-128"/>
                <a:ea typeface="Meiryo UI" panose="020B0604030504040204" pitchFamily="50" charset="-128"/>
              </a:rPr>
              <a:t>「</a:t>
            </a:r>
            <a:r>
              <a:rPr lang="en-US" altLang="ja-JP" sz="1000" dirty="0">
                <a:solidFill>
                  <a:srgbClr val="3B3B3B"/>
                </a:solidFill>
                <a:latin typeface="Meiryo UI" panose="020B0604030504040204" pitchFamily="50" charset="-128"/>
                <a:ea typeface="Meiryo UI" panose="020B0604030504040204" pitchFamily="50" charset="-128"/>
              </a:rPr>
              <a:t>DX</a:t>
            </a:r>
            <a:r>
              <a:rPr lang="ja-JP" altLang="en-US" sz="1000" dirty="0">
                <a:solidFill>
                  <a:srgbClr val="3B3B3B"/>
                </a:solidFill>
                <a:latin typeface="Meiryo UI" panose="020B0604030504040204" pitchFamily="50" charset="-128"/>
                <a:ea typeface="Meiryo UI" panose="020B0604030504040204" pitchFamily="50" charset="-128"/>
              </a:rPr>
              <a:t>実現に向けた課題とコロナ前後の意向調査</a:t>
            </a:r>
            <a:endParaRPr lang="ja-JP" altLang="en-US" sz="1000" dirty="0">
              <a:latin typeface="Meiryo UI" panose="020B0604030504040204" pitchFamily="50" charset="-128"/>
              <a:ea typeface="Meiryo UI" panose="020B0604030504040204" pitchFamily="50" charset="-128"/>
            </a:endParaRPr>
          </a:p>
        </p:txBody>
      </p:sp>
      <p:sp>
        <p:nvSpPr>
          <p:cNvPr id="8" name="タイトル 7"/>
          <p:cNvSpPr>
            <a:spLocks noGrp="1"/>
          </p:cNvSpPr>
          <p:nvPr>
            <p:ph type="ctrTitle"/>
          </p:nvPr>
        </p:nvSpPr>
        <p:spPr/>
        <p:txBody>
          <a:bodyPr/>
          <a:lstStyle/>
          <a:p>
            <a:r>
              <a:rPr kumimoji="1" lang="en-US" altLang="ja-JP" dirty="0">
                <a:latin typeface="Meiryo UI" panose="020B0604030504040204" pitchFamily="50" charset="-128"/>
                <a:ea typeface="Meiryo UI" panose="020B0604030504040204" pitchFamily="50" charset="-128"/>
              </a:rPr>
              <a:t>DX</a:t>
            </a:r>
            <a:r>
              <a:rPr kumimoji="1" lang="ja-JP" altLang="en-US" dirty="0">
                <a:latin typeface="Meiryo UI" panose="020B0604030504040204" pitchFamily="50" charset="-128"/>
                <a:ea typeface="Meiryo UI" panose="020B0604030504040204" pitchFamily="50" charset="-128"/>
              </a:rPr>
              <a:t>への取り組みとねらい</a:t>
            </a:r>
          </a:p>
        </p:txBody>
      </p:sp>
      <p:sp>
        <p:nvSpPr>
          <p:cNvPr id="10" name="角丸四角形 9"/>
          <p:cNvSpPr/>
          <p:nvPr/>
        </p:nvSpPr>
        <p:spPr>
          <a:xfrm>
            <a:off x="553605" y="5216934"/>
            <a:ext cx="8047690" cy="1209652"/>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ja-JP" altLang="en-US" sz="2000" dirty="0">
                <a:latin typeface="Meiryo UI" panose="020B0604030504040204" pitchFamily="50" charset="-128"/>
                <a:ea typeface="Meiryo UI" panose="020B0604030504040204" pitchFamily="50" charset="-128"/>
              </a:rPr>
              <a:t>・</a:t>
            </a:r>
            <a:r>
              <a:rPr lang="en-US" altLang="ja-JP" sz="2000" dirty="0">
                <a:latin typeface="Meiryo UI" panose="020B0604030504040204" pitchFamily="50" charset="-128"/>
                <a:ea typeface="Meiryo UI" panose="020B0604030504040204" pitchFamily="50" charset="-128"/>
              </a:rPr>
              <a:t>DX</a:t>
            </a:r>
            <a:r>
              <a:rPr lang="ja-JP" altLang="en-US" sz="2000" dirty="0">
                <a:latin typeface="Meiryo UI" panose="020B0604030504040204" pitchFamily="50" charset="-128"/>
                <a:ea typeface="Meiryo UI" panose="020B0604030504040204" pitchFamily="50" charset="-128"/>
              </a:rPr>
              <a:t>の取り組みで期待する効果は「コスト削減」「リスク回避」「品質・操業改善」が上位</a:t>
            </a:r>
          </a:p>
          <a:p>
            <a:r>
              <a:rPr lang="ja-JP" altLang="en-US" sz="2000" dirty="0">
                <a:latin typeface="Meiryo UI" panose="020B0604030504040204" pitchFamily="50" charset="-128"/>
                <a:ea typeface="Meiryo UI" panose="020B0604030504040204" pitchFamily="50" charset="-128"/>
              </a:rPr>
              <a:t>・コロナ後では、特に「リードタイム短縮」を狙うという回答が増加</a:t>
            </a:r>
            <a:endParaRPr lang="en-US" altLang="ja-JP" sz="2000" dirty="0">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553604" y="4827737"/>
            <a:ext cx="1320775" cy="461665"/>
          </a:xfrm>
          <a:prstGeom prst="rect">
            <a:avLst/>
          </a:prstGeom>
          <a:noFill/>
        </p:spPr>
        <p:txBody>
          <a:bodyPr wrap="square" rtlCol="0">
            <a:spAutoFit/>
          </a:bodyPr>
          <a:lstStyle/>
          <a:p>
            <a:r>
              <a:rPr kumimoji="1" lang="en-US" altLang="ja-JP" sz="2400" b="1" dirty="0">
                <a:solidFill>
                  <a:srgbClr val="0070C0"/>
                </a:solidFill>
                <a:latin typeface="Meiryo UI" panose="020B0604030504040204" pitchFamily="50" charset="-128"/>
                <a:ea typeface="Meiryo UI" panose="020B0604030504040204" pitchFamily="50" charset="-128"/>
              </a:rPr>
              <a:t>POINT</a:t>
            </a:r>
            <a:endParaRPr kumimoji="1" lang="ja-JP" altLang="en-US" sz="2400" b="1" dirty="0">
              <a:solidFill>
                <a:srgbClr val="0070C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940979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xmlns="" id="{13E1802C-F71C-4F06-B767-CCEEB7B57E0C}"/>
              </a:ext>
            </a:extLst>
          </p:cNvPr>
          <p:cNvPicPr>
            <a:picLocks noChangeAspect="1"/>
          </p:cNvPicPr>
          <p:nvPr/>
        </p:nvPicPr>
        <p:blipFill rotWithShape="1">
          <a:blip r:embed="rId3"/>
          <a:srcRect t="11359"/>
          <a:stretch/>
        </p:blipFill>
        <p:spPr>
          <a:xfrm>
            <a:off x="1235244" y="1159948"/>
            <a:ext cx="6401663" cy="3927908"/>
          </a:xfrm>
          <a:prstGeom prst="rect">
            <a:avLst/>
          </a:prstGeom>
        </p:spPr>
      </p:pic>
      <p:sp>
        <p:nvSpPr>
          <p:cNvPr id="2" name="タイトル 1"/>
          <p:cNvSpPr>
            <a:spLocks noGrp="1"/>
          </p:cNvSpPr>
          <p:nvPr>
            <p:ph type="ctrTitle"/>
          </p:nvPr>
        </p:nvSpPr>
        <p:spPr/>
        <p:txBody>
          <a:bodyPr/>
          <a:lstStyle/>
          <a:p>
            <a:r>
              <a:rPr kumimoji="1" lang="ja-JP" altLang="en-US" dirty="0"/>
              <a:t>コロナ禍以降の</a:t>
            </a:r>
            <a:r>
              <a:rPr kumimoji="1" lang="en-US" altLang="ja-JP" dirty="0"/>
              <a:t>DX</a:t>
            </a:r>
            <a:r>
              <a:rPr kumimoji="1" lang="ja-JP" altLang="en-US" dirty="0"/>
              <a:t>に関する新たな検討事項</a:t>
            </a:r>
          </a:p>
        </p:txBody>
      </p:sp>
      <p:sp>
        <p:nvSpPr>
          <p:cNvPr id="8" name="テキスト ボックス 7">
            <a:extLst>
              <a:ext uri="{FF2B5EF4-FFF2-40B4-BE49-F238E27FC236}">
                <a16:creationId xmlns:a16="http://schemas.microsoft.com/office/drawing/2014/main" xmlns="" id="{A48859BE-7E43-4FEF-8B26-B5B1907F4470}"/>
              </a:ext>
            </a:extLst>
          </p:cNvPr>
          <p:cNvSpPr txBox="1"/>
          <p:nvPr/>
        </p:nvSpPr>
        <p:spPr>
          <a:xfrm>
            <a:off x="56496" y="6521632"/>
            <a:ext cx="4927396" cy="246221"/>
          </a:xfrm>
          <a:prstGeom prst="rect">
            <a:avLst/>
          </a:prstGeom>
          <a:noFill/>
        </p:spPr>
        <p:txBody>
          <a:bodyPr wrap="square" rtlCol="0">
            <a:spAutoFit/>
          </a:bodyPr>
          <a:lstStyle/>
          <a:p>
            <a:r>
              <a:rPr lang="ja-JP" altLang="en-US" sz="1000" dirty="0">
                <a:latin typeface="Meiryo UI" panose="020B0604030504040204" pitchFamily="50" charset="-128"/>
                <a:ea typeface="Meiryo UI" panose="020B0604030504040204" pitchFamily="50" charset="-128"/>
              </a:rPr>
              <a:t>出典：株式会社</a:t>
            </a:r>
            <a:r>
              <a:rPr lang="en-US" altLang="ja-JP" sz="1000" dirty="0">
                <a:latin typeface="Meiryo UI" panose="020B0604030504040204" pitchFamily="50" charset="-128"/>
                <a:ea typeface="Meiryo UI" panose="020B0604030504040204" pitchFamily="50" charset="-128"/>
              </a:rPr>
              <a:t>INDUSTRIAL-X</a:t>
            </a:r>
            <a:r>
              <a:rPr lang="ja-JP" altLang="en-US" sz="1000" dirty="0">
                <a:latin typeface="Meiryo UI" panose="020B0604030504040204" pitchFamily="50" charset="-128"/>
                <a:ea typeface="Meiryo UI" panose="020B0604030504040204" pitchFamily="50" charset="-128"/>
              </a:rPr>
              <a:t>「</a:t>
            </a:r>
            <a:r>
              <a:rPr lang="en-US" altLang="ja-JP" sz="1000" dirty="0">
                <a:solidFill>
                  <a:srgbClr val="3B3B3B"/>
                </a:solidFill>
                <a:latin typeface="Meiryo UI" panose="020B0604030504040204" pitchFamily="50" charset="-128"/>
                <a:ea typeface="Meiryo UI" panose="020B0604030504040204" pitchFamily="50" charset="-128"/>
              </a:rPr>
              <a:t>DX</a:t>
            </a:r>
            <a:r>
              <a:rPr lang="ja-JP" altLang="en-US" sz="1000" dirty="0">
                <a:solidFill>
                  <a:srgbClr val="3B3B3B"/>
                </a:solidFill>
                <a:latin typeface="Meiryo UI" panose="020B0604030504040204" pitchFamily="50" charset="-128"/>
                <a:ea typeface="Meiryo UI" panose="020B0604030504040204" pitchFamily="50" charset="-128"/>
              </a:rPr>
              <a:t>実現に向けた課題とコロナ前後の意向調査</a:t>
            </a:r>
            <a:r>
              <a:rPr lang="ja-JP" altLang="en-US" sz="1000" dirty="0">
                <a:latin typeface="Meiryo UI" panose="020B0604030504040204" pitchFamily="50" charset="-128"/>
                <a:ea typeface="Meiryo UI" panose="020B0604030504040204" pitchFamily="50" charset="-128"/>
              </a:rPr>
              <a:t>」</a:t>
            </a:r>
          </a:p>
        </p:txBody>
      </p:sp>
      <p:sp>
        <p:nvSpPr>
          <p:cNvPr id="7" name="角丸四角形 6"/>
          <p:cNvSpPr/>
          <p:nvPr/>
        </p:nvSpPr>
        <p:spPr>
          <a:xfrm>
            <a:off x="560434" y="5172017"/>
            <a:ext cx="8047690" cy="876257"/>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ja-JP" altLang="en-US" sz="2000" dirty="0">
                <a:latin typeface="Meiryo UI" panose="020B0604030504040204" pitchFamily="50" charset="-128"/>
                <a:ea typeface="Meiryo UI" panose="020B0604030504040204" pitchFamily="50" charset="-128"/>
              </a:rPr>
              <a:t>・</a:t>
            </a:r>
            <a:r>
              <a:rPr lang="ja-JP" altLang="en-US" sz="2000" dirty="0">
                <a:solidFill>
                  <a:srgbClr val="3B3B3B"/>
                </a:solidFill>
                <a:latin typeface="Meiryo UI" panose="020B0604030504040204" pitchFamily="50" charset="-128"/>
                <a:ea typeface="Meiryo UI" panose="020B0604030504040204" pitchFamily="50" charset="-128"/>
              </a:rPr>
              <a:t>リモートやオンラインで完結できる仕組みが求められている。</a:t>
            </a:r>
            <a:endParaRPr lang="en-US" altLang="ja-JP" sz="2000" dirty="0">
              <a:solidFill>
                <a:srgbClr val="3B3B3B"/>
              </a:solidFill>
              <a:latin typeface="Meiryo UI" panose="020B0604030504040204" pitchFamily="50" charset="-128"/>
              <a:ea typeface="Meiryo UI" panose="020B0604030504040204" pitchFamily="50" charset="-128"/>
            </a:endParaRPr>
          </a:p>
          <a:p>
            <a:r>
              <a:rPr lang="ja-JP" altLang="en-US" sz="2000" dirty="0">
                <a:solidFill>
                  <a:srgbClr val="3B3B3B"/>
                </a:solidFill>
                <a:latin typeface="Meiryo UI" panose="020B0604030504040204" pitchFamily="50" charset="-128"/>
                <a:ea typeface="Meiryo UI" panose="020B0604030504040204" pitchFamily="50" charset="-128"/>
              </a:rPr>
              <a:t>・非対面でも業務が遂行できる仕組みの需要の高まりが予想される。</a:t>
            </a:r>
            <a:endParaRPr lang="ja-JP" altLang="en-US" sz="2000" dirty="0">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560433" y="4782820"/>
            <a:ext cx="1320775" cy="461665"/>
          </a:xfrm>
          <a:prstGeom prst="rect">
            <a:avLst/>
          </a:prstGeom>
          <a:noFill/>
        </p:spPr>
        <p:txBody>
          <a:bodyPr wrap="square" rtlCol="0">
            <a:spAutoFit/>
          </a:bodyPr>
          <a:lstStyle/>
          <a:p>
            <a:r>
              <a:rPr kumimoji="1" lang="en-US" altLang="ja-JP" sz="2400" b="1" dirty="0">
                <a:solidFill>
                  <a:srgbClr val="0070C0"/>
                </a:solidFill>
                <a:latin typeface="Meiryo UI" panose="020B0604030504040204" pitchFamily="50" charset="-128"/>
                <a:ea typeface="Meiryo UI" panose="020B0604030504040204" pitchFamily="50" charset="-128"/>
              </a:rPr>
              <a:t>POINT</a:t>
            </a:r>
            <a:endParaRPr kumimoji="1" lang="ja-JP" altLang="en-US" sz="2400" b="1" dirty="0">
              <a:solidFill>
                <a:srgbClr val="0070C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26301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B43DA9DB-AFF6-42B1-8CA9-89761475DC73}"/>
              </a:ext>
            </a:extLst>
          </p:cNvPr>
          <p:cNvSpPr>
            <a:spLocks noGrp="1"/>
          </p:cNvSpPr>
          <p:nvPr>
            <p:ph type="ctrTitle"/>
          </p:nvPr>
        </p:nvSpPr>
        <p:spPr/>
        <p:txBody>
          <a:bodyPr/>
          <a:lstStyle/>
          <a:p>
            <a:r>
              <a:rPr lang="ja-JP" altLang="en-US" dirty="0"/>
              <a:t>企業での</a:t>
            </a:r>
            <a:r>
              <a:rPr lang="en-US" altLang="ja-JP" dirty="0"/>
              <a:t>DX</a:t>
            </a:r>
            <a:r>
              <a:rPr lang="ja-JP" altLang="en-US" dirty="0"/>
              <a:t>実現</a:t>
            </a:r>
            <a:endParaRPr kumimoji="1" lang="ja-JP" altLang="en-US" dirty="0"/>
          </a:p>
        </p:txBody>
      </p:sp>
      <p:grpSp>
        <p:nvGrpSpPr>
          <p:cNvPr id="88" name="グループ化 87">
            <a:extLst>
              <a:ext uri="{FF2B5EF4-FFF2-40B4-BE49-F238E27FC236}">
                <a16:creationId xmlns:a16="http://schemas.microsoft.com/office/drawing/2014/main" xmlns="" id="{3CDEE455-756A-4035-AF5D-B9ED81CC77FF}"/>
              </a:ext>
            </a:extLst>
          </p:cNvPr>
          <p:cNvGrpSpPr/>
          <p:nvPr/>
        </p:nvGrpSpPr>
        <p:grpSpPr>
          <a:xfrm>
            <a:off x="875496" y="1473005"/>
            <a:ext cx="7379369" cy="2253685"/>
            <a:chOff x="835395" y="1244148"/>
            <a:chExt cx="7776106" cy="2374850"/>
          </a:xfrm>
          <a:solidFill>
            <a:srgbClr val="CCECFF"/>
          </a:solidFill>
        </p:grpSpPr>
        <p:sp>
          <p:nvSpPr>
            <p:cNvPr id="18" name="楕円 17">
              <a:extLst>
                <a:ext uri="{FF2B5EF4-FFF2-40B4-BE49-F238E27FC236}">
                  <a16:creationId xmlns:a16="http://schemas.microsoft.com/office/drawing/2014/main" xmlns="" id="{92DEB94E-D7B6-4255-BF65-844791DA7103}"/>
                </a:ext>
              </a:extLst>
            </p:cNvPr>
            <p:cNvSpPr/>
            <p:nvPr/>
          </p:nvSpPr>
          <p:spPr>
            <a:xfrm>
              <a:off x="835395" y="1244148"/>
              <a:ext cx="7776106" cy="2374850"/>
            </a:xfrm>
            <a:prstGeom prst="ellipse">
              <a:avLst/>
            </a:prstGeom>
            <a:grpFill/>
            <a:ln>
              <a:no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rgbClr val="FF6600"/>
                </a:solidFill>
              </a:endParaRPr>
            </a:p>
            <a:p>
              <a:endParaRPr lang="en-US" altLang="ja-JP" dirty="0">
                <a:solidFill>
                  <a:srgbClr val="FF6600"/>
                </a:solidFill>
              </a:endParaRPr>
            </a:p>
            <a:p>
              <a:endParaRPr lang="en-US" altLang="ja-JP" dirty="0">
                <a:solidFill>
                  <a:srgbClr val="FF6600"/>
                </a:solidFill>
              </a:endParaRPr>
            </a:p>
            <a:p>
              <a:endParaRPr lang="en-US" altLang="ja-JP" dirty="0">
                <a:solidFill>
                  <a:srgbClr val="FF6600"/>
                </a:solidFill>
              </a:endParaRPr>
            </a:p>
            <a:p>
              <a:endParaRPr lang="en-US" altLang="ja-JP" dirty="0">
                <a:solidFill>
                  <a:srgbClr val="FF6600"/>
                </a:solidFill>
              </a:endParaRPr>
            </a:p>
            <a:p>
              <a:endParaRPr lang="en-US" altLang="ja-JP" dirty="0">
                <a:solidFill>
                  <a:schemeClr val="tx1"/>
                </a:solidFill>
              </a:endParaRPr>
            </a:p>
            <a:p>
              <a:endParaRPr lang="en-US" altLang="ja-JP" dirty="0">
                <a:solidFill>
                  <a:srgbClr val="FF6600"/>
                </a:solidFill>
              </a:endParaRPr>
            </a:p>
            <a:p>
              <a:endParaRPr lang="en-US" altLang="ja-JP" dirty="0">
                <a:solidFill>
                  <a:schemeClr val="tx1"/>
                </a:solidFill>
              </a:endParaRPr>
            </a:p>
            <a:p>
              <a:endParaRPr lang="en-US" altLang="ja-JP" dirty="0">
                <a:solidFill>
                  <a:schemeClr val="tx1"/>
                </a:solidFill>
              </a:endParaRPr>
            </a:p>
          </p:txBody>
        </p:sp>
        <p:grpSp>
          <p:nvGrpSpPr>
            <p:cNvPr id="79" name="グループ化 78">
              <a:extLst>
                <a:ext uri="{FF2B5EF4-FFF2-40B4-BE49-F238E27FC236}">
                  <a16:creationId xmlns:a16="http://schemas.microsoft.com/office/drawing/2014/main" xmlns="" id="{C8390AF7-1397-400A-9868-BCCFAAC734D6}"/>
                </a:ext>
              </a:extLst>
            </p:cNvPr>
            <p:cNvGrpSpPr/>
            <p:nvPr/>
          </p:nvGrpSpPr>
          <p:grpSpPr>
            <a:xfrm>
              <a:off x="1600011" y="2065489"/>
              <a:ext cx="1417781" cy="1004791"/>
              <a:chOff x="342329" y="1135886"/>
              <a:chExt cx="1417781" cy="1004791"/>
            </a:xfrm>
            <a:grpFill/>
          </p:grpSpPr>
          <p:pic>
            <p:nvPicPr>
              <p:cNvPr id="19" name="グラフィックス 18" descr="ロボット">
                <a:extLst>
                  <a:ext uri="{FF2B5EF4-FFF2-40B4-BE49-F238E27FC236}">
                    <a16:creationId xmlns:a16="http://schemas.microsoft.com/office/drawing/2014/main" xmlns="" id="{825E87B4-CBFC-41FE-B992-90FDA482C95C}"/>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040108" y="1135886"/>
                <a:ext cx="720000" cy="720000"/>
              </a:xfrm>
              <a:prstGeom prst="rect">
                <a:avLst/>
              </a:prstGeom>
            </p:spPr>
          </p:pic>
          <p:sp>
            <p:nvSpPr>
              <p:cNvPr id="20" name="正方形/長方形 19">
                <a:extLst>
                  <a:ext uri="{FF2B5EF4-FFF2-40B4-BE49-F238E27FC236}">
                    <a16:creationId xmlns:a16="http://schemas.microsoft.com/office/drawing/2014/main" xmlns="" id="{66DC28D7-CBCC-450B-861E-237796C04D43}"/>
                  </a:ext>
                </a:extLst>
              </p:cNvPr>
              <p:cNvSpPr/>
              <p:nvPr/>
            </p:nvSpPr>
            <p:spPr>
              <a:xfrm>
                <a:off x="595293" y="1913630"/>
                <a:ext cx="1164817" cy="227047"/>
              </a:xfrm>
              <a:prstGeom prst="rect">
                <a:avLst/>
              </a:prstGeom>
              <a:grp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US" altLang="ja-JP" sz="1200" dirty="0">
                    <a:solidFill>
                      <a:schemeClr val="tx1"/>
                    </a:solidFill>
                  </a:rPr>
                  <a:t>AI</a:t>
                </a:r>
                <a:r>
                  <a:rPr lang="ja-JP" altLang="en-US" sz="1200" dirty="0">
                    <a:solidFill>
                      <a:schemeClr val="tx1"/>
                    </a:solidFill>
                  </a:rPr>
                  <a:t>、</a:t>
                </a:r>
                <a:r>
                  <a:rPr lang="en-US" altLang="ja-JP" sz="1200" dirty="0">
                    <a:solidFill>
                      <a:schemeClr val="tx1"/>
                    </a:solidFill>
                  </a:rPr>
                  <a:t>RPA</a:t>
                </a:r>
              </a:p>
            </p:txBody>
          </p:sp>
          <p:pic>
            <p:nvPicPr>
              <p:cNvPr id="23" name="グラフィックス 22" descr="歯車付きの頭">
                <a:extLst>
                  <a:ext uri="{FF2B5EF4-FFF2-40B4-BE49-F238E27FC236}">
                    <a16:creationId xmlns:a16="http://schemas.microsoft.com/office/drawing/2014/main" xmlns="" id="{353AF5F0-6BDF-4C0B-BAD6-03777B751085}"/>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342329" y="1153714"/>
                <a:ext cx="720000" cy="720001"/>
              </a:xfrm>
              <a:prstGeom prst="rect">
                <a:avLst/>
              </a:prstGeom>
            </p:spPr>
          </p:pic>
        </p:grpSp>
        <p:grpSp>
          <p:nvGrpSpPr>
            <p:cNvPr id="80" name="グループ化 79">
              <a:extLst>
                <a:ext uri="{FF2B5EF4-FFF2-40B4-BE49-F238E27FC236}">
                  <a16:creationId xmlns:a16="http://schemas.microsoft.com/office/drawing/2014/main" xmlns="" id="{C177AD69-B681-47A3-928F-9CF4DA0993FE}"/>
                </a:ext>
              </a:extLst>
            </p:cNvPr>
            <p:cNvGrpSpPr/>
            <p:nvPr/>
          </p:nvGrpSpPr>
          <p:grpSpPr>
            <a:xfrm>
              <a:off x="3758615" y="2219268"/>
              <a:ext cx="1512000" cy="1058956"/>
              <a:chOff x="2983230" y="2253876"/>
              <a:chExt cx="1512000" cy="1058956"/>
            </a:xfrm>
            <a:grpFill/>
          </p:grpSpPr>
          <p:sp>
            <p:nvSpPr>
              <p:cNvPr id="26" name="正方形/長方形 25">
                <a:extLst>
                  <a:ext uri="{FF2B5EF4-FFF2-40B4-BE49-F238E27FC236}">
                    <a16:creationId xmlns:a16="http://schemas.microsoft.com/office/drawing/2014/main" xmlns="" id="{8C09CFC5-AABF-4E0E-A128-4D90AEA17CE6}"/>
                  </a:ext>
                </a:extLst>
              </p:cNvPr>
              <p:cNvSpPr/>
              <p:nvPr/>
            </p:nvSpPr>
            <p:spPr>
              <a:xfrm>
                <a:off x="2983230" y="3006832"/>
                <a:ext cx="1512000" cy="306000"/>
              </a:xfrm>
              <a:prstGeom prst="rect">
                <a:avLst/>
              </a:prstGeom>
              <a:grp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200" dirty="0">
                    <a:solidFill>
                      <a:schemeClr val="tx1"/>
                    </a:solidFill>
                  </a:rPr>
                  <a:t>モビリティ</a:t>
                </a:r>
                <a:endParaRPr lang="en-US" altLang="ja-JP" sz="1200" dirty="0">
                  <a:solidFill>
                    <a:schemeClr val="tx1"/>
                  </a:solidFill>
                </a:endParaRPr>
              </a:p>
            </p:txBody>
          </p:sp>
          <p:pic>
            <p:nvPicPr>
              <p:cNvPr id="28" name="グラフィックス 27" descr="スマートフォン">
                <a:extLst>
                  <a:ext uri="{FF2B5EF4-FFF2-40B4-BE49-F238E27FC236}">
                    <a16:creationId xmlns:a16="http://schemas.microsoft.com/office/drawing/2014/main" xmlns="" id="{EBE3E215-9A84-48A8-9378-61C73FE38EAD}"/>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3359448" y="2253876"/>
                <a:ext cx="720000" cy="720002"/>
              </a:xfrm>
              <a:prstGeom prst="rect">
                <a:avLst/>
              </a:prstGeom>
            </p:spPr>
          </p:pic>
        </p:grpSp>
        <p:grpSp>
          <p:nvGrpSpPr>
            <p:cNvPr id="81" name="グループ化 80">
              <a:extLst>
                <a:ext uri="{FF2B5EF4-FFF2-40B4-BE49-F238E27FC236}">
                  <a16:creationId xmlns:a16="http://schemas.microsoft.com/office/drawing/2014/main" xmlns="" id="{7B0CBDE6-946A-4B88-A794-7EB107F6ADED}"/>
                </a:ext>
              </a:extLst>
            </p:cNvPr>
            <p:cNvGrpSpPr/>
            <p:nvPr/>
          </p:nvGrpSpPr>
          <p:grpSpPr>
            <a:xfrm>
              <a:off x="4981274" y="1591558"/>
              <a:ext cx="875627" cy="897723"/>
              <a:chOff x="4404022" y="534943"/>
              <a:chExt cx="875627" cy="897723"/>
            </a:xfrm>
            <a:grpFill/>
          </p:grpSpPr>
          <p:pic>
            <p:nvPicPr>
              <p:cNvPr id="30" name="グラフィックス 29" descr="同期中のクラウド">
                <a:extLst>
                  <a:ext uri="{FF2B5EF4-FFF2-40B4-BE49-F238E27FC236}">
                    <a16:creationId xmlns:a16="http://schemas.microsoft.com/office/drawing/2014/main" xmlns="" id="{F8AEC0AC-14CB-4F29-BE44-126AC9CAD572}"/>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4481837" y="534943"/>
                <a:ext cx="719999" cy="720000"/>
              </a:xfrm>
              <a:prstGeom prst="rect">
                <a:avLst/>
              </a:prstGeom>
            </p:spPr>
          </p:pic>
          <p:sp>
            <p:nvSpPr>
              <p:cNvPr id="32" name="正方形/長方形 31">
                <a:extLst>
                  <a:ext uri="{FF2B5EF4-FFF2-40B4-BE49-F238E27FC236}">
                    <a16:creationId xmlns:a16="http://schemas.microsoft.com/office/drawing/2014/main" xmlns="" id="{C7F28DF2-BA8B-4B80-B4A7-8D45A97A96FE}"/>
                  </a:ext>
                </a:extLst>
              </p:cNvPr>
              <p:cNvSpPr/>
              <p:nvPr/>
            </p:nvSpPr>
            <p:spPr>
              <a:xfrm>
                <a:off x="4404022" y="1143128"/>
                <a:ext cx="875627" cy="289538"/>
              </a:xfrm>
              <a:prstGeom prst="rect">
                <a:avLst/>
              </a:prstGeom>
              <a:grp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200" dirty="0">
                    <a:solidFill>
                      <a:schemeClr val="tx1"/>
                    </a:solidFill>
                  </a:rPr>
                  <a:t>クラウド</a:t>
                </a:r>
                <a:endParaRPr lang="en-US" altLang="ja-JP" sz="1200" dirty="0">
                  <a:solidFill>
                    <a:schemeClr val="tx1"/>
                  </a:solidFill>
                </a:endParaRPr>
              </a:p>
            </p:txBody>
          </p:sp>
        </p:grpSp>
        <p:grpSp>
          <p:nvGrpSpPr>
            <p:cNvPr id="82" name="グループ化 81">
              <a:extLst>
                <a:ext uri="{FF2B5EF4-FFF2-40B4-BE49-F238E27FC236}">
                  <a16:creationId xmlns:a16="http://schemas.microsoft.com/office/drawing/2014/main" xmlns="" id="{AEEB9CDC-9087-433F-8157-9D9759895FD7}"/>
                </a:ext>
              </a:extLst>
            </p:cNvPr>
            <p:cNvGrpSpPr/>
            <p:nvPr/>
          </p:nvGrpSpPr>
          <p:grpSpPr>
            <a:xfrm>
              <a:off x="2774843" y="1442892"/>
              <a:ext cx="1622934" cy="982598"/>
              <a:chOff x="3625244" y="1303462"/>
              <a:chExt cx="1622934" cy="982598"/>
            </a:xfrm>
            <a:grpFill/>
          </p:grpSpPr>
          <p:pic>
            <p:nvPicPr>
              <p:cNvPr id="37" name="グラフィックス 36" descr="世界">
                <a:extLst>
                  <a:ext uri="{FF2B5EF4-FFF2-40B4-BE49-F238E27FC236}">
                    <a16:creationId xmlns:a16="http://schemas.microsoft.com/office/drawing/2014/main" xmlns="" id="{A29341EC-B918-40D7-8A9B-E3490EF7B1F0}"/>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3824432" y="1303462"/>
                <a:ext cx="720001" cy="720000"/>
              </a:xfrm>
              <a:prstGeom prst="rect">
                <a:avLst/>
              </a:prstGeom>
            </p:spPr>
          </p:pic>
          <p:pic>
            <p:nvPicPr>
              <p:cNvPr id="39" name="グラフィックス 38" descr="歯車 2 つ">
                <a:extLst>
                  <a:ext uri="{FF2B5EF4-FFF2-40B4-BE49-F238E27FC236}">
                    <a16:creationId xmlns:a16="http://schemas.microsoft.com/office/drawing/2014/main" xmlns="" id="{196E5A9A-8986-4887-A5A5-BDD0023B04E7}"/>
                  </a:ext>
                </a:extLst>
              </p:cNvPr>
              <p:cNvPicPr>
                <a:picLocks noChangeAspect="1"/>
              </p:cNvPicPr>
              <p:nvPr/>
            </p:nvPicPr>
            <p:blipFill>
              <a:blip r:embed="rId13">
                <a:extLst>
                  <a:ext uri="{96DAC541-7B7A-43D3-8B79-37D633B846F1}">
                    <asvg:svgBlip xmlns:asvg="http://schemas.microsoft.com/office/drawing/2016/SVG/main" xmlns="" r:embed="rId14"/>
                  </a:ext>
                </a:extLst>
              </a:blip>
              <a:stretch>
                <a:fillRect/>
              </a:stretch>
            </p:blipFill>
            <p:spPr>
              <a:xfrm>
                <a:off x="4528178" y="1337331"/>
                <a:ext cx="720000" cy="720000"/>
              </a:xfrm>
              <a:prstGeom prst="rect">
                <a:avLst/>
              </a:prstGeom>
            </p:spPr>
          </p:pic>
          <p:sp>
            <p:nvSpPr>
              <p:cNvPr id="40" name="正方形/長方形 39">
                <a:extLst>
                  <a:ext uri="{FF2B5EF4-FFF2-40B4-BE49-F238E27FC236}">
                    <a16:creationId xmlns:a16="http://schemas.microsoft.com/office/drawing/2014/main" xmlns="" id="{ECE5F98A-7141-44DC-B333-03A801D5210C}"/>
                  </a:ext>
                </a:extLst>
              </p:cNvPr>
              <p:cNvSpPr/>
              <p:nvPr/>
            </p:nvSpPr>
            <p:spPr>
              <a:xfrm>
                <a:off x="3625244" y="1980060"/>
                <a:ext cx="1440000" cy="306000"/>
              </a:xfrm>
              <a:prstGeom prst="rect">
                <a:avLst/>
              </a:prstGeom>
              <a:grp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US" altLang="ja-JP" sz="1200" dirty="0">
                    <a:solidFill>
                      <a:schemeClr val="tx1"/>
                    </a:solidFill>
                  </a:rPr>
                  <a:t>IoT</a:t>
                </a:r>
              </a:p>
            </p:txBody>
          </p:sp>
        </p:grpSp>
        <p:grpSp>
          <p:nvGrpSpPr>
            <p:cNvPr id="83" name="グループ化 82">
              <a:extLst>
                <a:ext uri="{FF2B5EF4-FFF2-40B4-BE49-F238E27FC236}">
                  <a16:creationId xmlns:a16="http://schemas.microsoft.com/office/drawing/2014/main" xmlns="" id="{9F8CB5AE-1A34-4656-B041-3D5396871B65}"/>
                </a:ext>
              </a:extLst>
            </p:cNvPr>
            <p:cNvGrpSpPr/>
            <p:nvPr/>
          </p:nvGrpSpPr>
          <p:grpSpPr>
            <a:xfrm>
              <a:off x="5723914" y="2425490"/>
              <a:ext cx="1211970" cy="887946"/>
              <a:chOff x="7414319" y="1204458"/>
              <a:chExt cx="1211970" cy="887946"/>
            </a:xfrm>
            <a:grpFill/>
          </p:grpSpPr>
          <p:pic>
            <p:nvPicPr>
              <p:cNvPr id="43" name="グラフィックス 42" descr="横棒グラフ (RTL)">
                <a:extLst>
                  <a:ext uri="{FF2B5EF4-FFF2-40B4-BE49-F238E27FC236}">
                    <a16:creationId xmlns:a16="http://schemas.microsoft.com/office/drawing/2014/main" xmlns="" id="{FABC572B-187F-488C-8396-10908D460243}"/>
                  </a:ext>
                </a:extLst>
              </p:cNvPr>
              <p:cNvPicPr>
                <a:picLocks noChangeAspect="1"/>
              </p:cNvPicPr>
              <p:nvPr/>
            </p:nvPicPr>
            <p:blipFill>
              <a:blip r:embed="rId15">
                <a:extLst>
                  <a:ext uri="{96DAC541-7B7A-43D3-8B79-37D633B846F1}">
                    <asvg:svgBlip xmlns:asvg="http://schemas.microsoft.com/office/drawing/2016/SVG/main" xmlns="" r:embed="rId16"/>
                  </a:ext>
                </a:extLst>
              </a:blip>
              <a:stretch>
                <a:fillRect/>
              </a:stretch>
            </p:blipFill>
            <p:spPr>
              <a:xfrm>
                <a:off x="7660305" y="1204458"/>
                <a:ext cx="720000" cy="720000"/>
              </a:xfrm>
              <a:prstGeom prst="rect">
                <a:avLst/>
              </a:prstGeom>
            </p:spPr>
          </p:pic>
          <p:sp>
            <p:nvSpPr>
              <p:cNvPr id="44" name="正方形/長方形 43">
                <a:extLst>
                  <a:ext uri="{FF2B5EF4-FFF2-40B4-BE49-F238E27FC236}">
                    <a16:creationId xmlns:a16="http://schemas.microsoft.com/office/drawing/2014/main" xmlns="" id="{93DB30C4-D420-46B9-B880-4B8154001922}"/>
                  </a:ext>
                </a:extLst>
              </p:cNvPr>
              <p:cNvSpPr/>
              <p:nvPr/>
            </p:nvSpPr>
            <p:spPr>
              <a:xfrm>
                <a:off x="7414319" y="1815208"/>
                <a:ext cx="1211970" cy="277196"/>
              </a:xfrm>
              <a:prstGeom prst="rect">
                <a:avLst/>
              </a:prstGeom>
              <a:grp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200" dirty="0">
                    <a:solidFill>
                      <a:schemeClr val="tx1"/>
                    </a:solidFill>
                  </a:rPr>
                  <a:t>ビッグデータ</a:t>
                </a:r>
                <a:endParaRPr lang="en-US" altLang="ja-JP" sz="1200" dirty="0">
                  <a:solidFill>
                    <a:schemeClr val="tx1"/>
                  </a:solidFill>
                </a:endParaRPr>
              </a:p>
            </p:txBody>
          </p:sp>
        </p:grpSp>
      </p:grpSp>
      <p:sp>
        <p:nvSpPr>
          <p:cNvPr id="85" name="正方形/長方形 84">
            <a:extLst>
              <a:ext uri="{FF2B5EF4-FFF2-40B4-BE49-F238E27FC236}">
                <a16:creationId xmlns:a16="http://schemas.microsoft.com/office/drawing/2014/main" xmlns="" id="{A41FB4DF-275A-4588-8403-76D02EBA2DD2}"/>
              </a:ext>
            </a:extLst>
          </p:cNvPr>
          <p:cNvSpPr/>
          <p:nvPr/>
        </p:nvSpPr>
        <p:spPr>
          <a:xfrm>
            <a:off x="1675335" y="4383640"/>
            <a:ext cx="5760000" cy="493188"/>
          </a:xfrm>
          <a:prstGeom prst="rect">
            <a:avLst/>
          </a:prstGeom>
          <a:solidFill>
            <a:schemeClr val="accent4"/>
          </a:solid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2000" dirty="0">
                <a:solidFill>
                  <a:schemeClr val="bg1"/>
                </a:solidFill>
                <a:latin typeface="Meiryo UI" panose="020B0604030504040204" pitchFamily="50" charset="-128"/>
                <a:ea typeface="Meiryo UI" panose="020B0604030504040204" pitchFamily="50" charset="-128"/>
              </a:rPr>
              <a:t>働き方改革にもつながるビジネスモデルの変革</a:t>
            </a:r>
            <a:endParaRPr lang="en-US" altLang="ja-JP" sz="2000" dirty="0">
              <a:solidFill>
                <a:schemeClr val="bg1"/>
              </a:solidFill>
              <a:latin typeface="Meiryo UI" panose="020B0604030504040204" pitchFamily="50" charset="-128"/>
              <a:ea typeface="Meiryo UI" panose="020B0604030504040204" pitchFamily="50" charset="-128"/>
            </a:endParaRPr>
          </a:p>
        </p:txBody>
      </p:sp>
      <p:sp>
        <p:nvSpPr>
          <p:cNvPr id="86" name="矢印: 下 85">
            <a:extLst>
              <a:ext uri="{FF2B5EF4-FFF2-40B4-BE49-F238E27FC236}">
                <a16:creationId xmlns:a16="http://schemas.microsoft.com/office/drawing/2014/main" xmlns="" id="{A28FF572-3D90-4AE1-AB2F-5791CEC3E8B7}"/>
              </a:ext>
            </a:extLst>
          </p:cNvPr>
          <p:cNvSpPr/>
          <p:nvPr/>
        </p:nvSpPr>
        <p:spPr>
          <a:xfrm>
            <a:off x="4242216" y="3801857"/>
            <a:ext cx="659567" cy="474477"/>
          </a:xfrm>
          <a:prstGeom prst="downArrow">
            <a:avLst/>
          </a:prstGeom>
          <a:no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p>
        </p:txBody>
      </p:sp>
      <p:sp>
        <p:nvSpPr>
          <p:cNvPr id="87" name="正方形/長方形 86">
            <a:extLst>
              <a:ext uri="{FF2B5EF4-FFF2-40B4-BE49-F238E27FC236}">
                <a16:creationId xmlns:a16="http://schemas.microsoft.com/office/drawing/2014/main" xmlns="" id="{071B3323-2BF9-4230-9BA1-C9C279BABE2F}"/>
              </a:ext>
            </a:extLst>
          </p:cNvPr>
          <p:cNvSpPr/>
          <p:nvPr/>
        </p:nvSpPr>
        <p:spPr>
          <a:xfrm>
            <a:off x="347342" y="739952"/>
            <a:ext cx="8415984"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sz="2000" b="1" u="sng" dirty="0">
                <a:solidFill>
                  <a:schemeClr val="tx1"/>
                </a:solidFill>
                <a:latin typeface="Meiryo UI" panose="020B0604030504040204" pitchFamily="50" charset="-128"/>
                <a:ea typeface="Meiryo UI" panose="020B0604030504040204" pitchFamily="50" charset="-128"/>
              </a:rPr>
              <a:t>システムの刷新、新たなデジタルテクノロジーの活用</a:t>
            </a:r>
            <a:endParaRPr lang="en-US" altLang="ja-JP" sz="2000" b="1" u="sng" dirty="0">
              <a:solidFill>
                <a:schemeClr val="tx1"/>
              </a:solidFill>
              <a:latin typeface="Meiryo UI" panose="020B0604030504040204" pitchFamily="50" charset="-128"/>
              <a:ea typeface="Meiryo UI" panose="020B0604030504040204" pitchFamily="50" charset="-128"/>
            </a:endParaRPr>
          </a:p>
        </p:txBody>
      </p:sp>
      <p:pic>
        <p:nvPicPr>
          <p:cNvPr id="90" name="グラフィックス 89" descr="基地局">
            <a:extLst>
              <a:ext uri="{FF2B5EF4-FFF2-40B4-BE49-F238E27FC236}">
                <a16:creationId xmlns:a16="http://schemas.microsoft.com/office/drawing/2014/main" xmlns="" id="{38994158-AAB4-405E-A59A-827009711A74}"/>
              </a:ext>
            </a:extLst>
          </p:cNvPr>
          <p:cNvPicPr>
            <a:picLocks noChangeAspect="1"/>
          </p:cNvPicPr>
          <p:nvPr/>
        </p:nvPicPr>
        <p:blipFill>
          <a:blip r:embed="rId17">
            <a:extLst>
              <a:ext uri="{96DAC541-7B7A-43D3-8B79-37D633B846F1}">
                <asvg:svgBlip xmlns:asvg="http://schemas.microsoft.com/office/drawing/2016/SVG/main" xmlns="" r:embed="rId18"/>
              </a:ext>
            </a:extLst>
          </a:blip>
          <a:stretch>
            <a:fillRect/>
          </a:stretch>
        </p:blipFill>
        <p:spPr>
          <a:xfrm>
            <a:off x="6511582" y="1772901"/>
            <a:ext cx="720000" cy="720000"/>
          </a:xfrm>
          <a:prstGeom prst="rect">
            <a:avLst/>
          </a:prstGeom>
        </p:spPr>
      </p:pic>
      <p:sp>
        <p:nvSpPr>
          <p:cNvPr id="91" name="正方形/長方形 90">
            <a:extLst>
              <a:ext uri="{FF2B5EF4-FFF2-40B4-BE49-F238E27FC236}">
                <a16:creationId xmlns:a16="http://schemas.microsoft.com/office/drawing/2014/main" xmlns="" id="{4EE1A223-484C-4BAB-82D7-B5824CA17306}"/>
              </a:ext>
            </a:extLst>
          </p:cNvPr>
          <p:cNvSpPr/>
          <p:nvPr/>
        </p:nvSpPr>
        <p:spPr>
          <a:xfrm>
            <a:off x="6518415" y="2487155"/>
            <a:ext cx="683266" cy="274766"/>
          </a:xfrm>
          <a:prstGeom prst="rect">
            <a:avLst/>
          </a:prstGeom>
          <a:solidFill>
            <a:srgbClr val="CCECFF"/>
          </a:solid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US" altLang="ja-JP" sz="1200" dirty="0">
                <a:solidFill>
                  <a:schemeClr val="tx1"/>
                </a:solidFill>
              </a:rPr>
              <a:t>5G</a:t>
            </a:r>
          </a:p>
        </p:txBody>
      </p:sp>
      <p:sp>
        <p:nvSpPr>
          <p:cNvPr id="92" name="四角形: 角を丸くする 91">
            <a:extLst>
              <a:ext uri="{FF2B5EF4-FFF2-40B4-BE49-F238E27FC236}">
                <a16:creationId xmlns:a16="http://schemas.microsoft.com/office/drawing/2014/main" xmlns="" id="{05BB84DD-838E-40B0-9CA2-432BF124CE4C}"/>
              </a:ext>
            </a:extLst>
          </p:cNvPr>
          <p:cNvSpPr/>
          <p:nvPr/>
        </p:nvSpPr>
        <p:spPr>
          <a:xfrm>
            <a:off x="923929" y="5156484"/>
            <a:ext cx="7262811" cy="1343923"/>
          </a:xfrm>
          <a:prstGeom prst="roundRect">
            <a:avLst/>
          </a:prstGeom>
          <a:solidFill>
            <a:srgbClr val="CCECFF"/>
          </a:solid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sz="1200" dirty="0"/>
              <a:t>活用例</a:t>
            </a:r>
            <a:r>
              <a:rPr lang="en-US" altLang="ja-JP" sz="1200" dirty="0"/>
              <a:t>:</a:t>
            </a:r>
            <a:r>
              <a:rPr lang="ja-JP" altLang="en-US" sz="1200" b="1" dirty="0"/>
              <a:t>自治体での</a:t>
            </a:r>
            <a:r>
              <a:rPr lang="en-US" altLang="ja-JP" sz="1200" b="1" dirty="0"/>
              <a:t>AI</a:t>
            </a:r>
            <a:r>
              <a:rPr lang="ja-JP" altLang="en-US" sz="1200" b="1" dirty="0"/>
              <a:t>チャットボットの導入</a:t>
            </a:r>
            <a:endParaRPr lang="en-US" altLang="ja-JP" sz="1200" b="1" dirty="0"/>
          </a:p>
          <a:p>
            <a:r>
              <a:rPr lang="ja-JP" altLang="en-US" sz="1200" dirty="0"/>
              <a:t>・住民からの問合せを、チャットボットで受付、</a:t>
            </a:r>
            <a:r>
              <a:rPr lang="en-US" altLang="ja-JP" sz="1200" dirty="0"/>
              <a:t>AI</a:t>
            </a:r>
            <a:r>
              <a:rPr lang="ja-JP" altLang="en-US" sz="1200" dirty="0"/>
              <a:t>が自動回答してくれるシステムを導入</a:t>
            </a:r>
            <a:endParaRPr lang="en-US" altLang="ja-JP" sz="1200" dirty="0"/>
          </a:p>
          <a:p>
            <a:r>
              <a:rPr lang="ja-JP" altLang="en-US" sz="1200" dirty="0"/>
              <a:t>・運用開始</a:t>
            </a:r>
            <a:r>
              <a:rPr lang="en-US" altLang="ja-JP" sz="1200" dirty="0"/>
              <a:t>1</a:t>
            </a:r>
            <a:r>
              <a:rPr lang="ja-JP" altLang="en-US" sz="1200" dirty="0"/>
              <a:t>カ月で 約</a:t>
            </a:r>
            <a:r>
              <a:rPr lang="en-US" altLang="ja-JP" sz="1200" dirty="0"/>
              <a:t>2400</a:t>
            </a:r>
            <a:r>
              <a:rPr lang="ja-JP" altLang="en-US" sz="1200" dirty="0"/>
              <a:t>件 の質問を</a:t>
            </a:r>
            <a:r>
              <a:rPr lang="en-US" altLang="ja-JP" sz="1200" dirty="0"/>
              <a:t>AI</a:t>
            </a:r>
            <a:r>
              <a:rPr lang="ja-JP" altLang="en-US" sz="1200" dirty="0"/>
              <a:t>チャットボットで対応</a:t>
            </a:r>
            <a:endParaRPr lang="en-US" altLang="ja-JP" sz="1200" dirty="0"/>
          </a:p>
          <a:p>
            <a:r>
              <a:rPr lang="ja-JP" altLang="en-US" sz="1200" dirty="0"/>
              <a:t>　　住民：従来の電話の問合せ→</a:t>
            </a:r>
            <a:r>
              <a:rPr lang="en-US" altLang="ja-JP" sz="1200" dirty="0"/>
              <a:t>PC</a:t>
            </a:r>
            <a:r>
              <a:rPr lang="ja-JP" altLang="en-US" sz="1200" dirty="0"/>
              <a:t>やスマートフォンから</a:t>
            </a:r>
            <a:r>
              <a:rPr lang="en-US" altLang="ja-JP" sz="1200" dirty="0"/>
              <a:t>AI</a:t>
            </a:r>
            <a:r>
              <a:rPr lang="ja-JP" altLang="en-US" sz="1200" dirty="0"/>
              <a:t>チャットボットを使用</a:t>
            </a:r>
            <a:endParaRPr lang="en-US" altLang="ja-JP" sz="1200" dirty="0"/>
          </a:p>
          <a:p>
            <a:r>
              <a:rPr lang="ja-JP" altLang="en-US" sz="1200" dirty="0"/>
              <a:t>　　　　　気軽に問い合わせが出来る</a:t>
            </a:r>
            <a:endParaRPr lang="en-US" altLang="ja-JP" sz="1200" dirty="0"/>
          </a:p>
          <a:p>
            <a:r>
              <a:rPr lang="ja-JP" altLang="en-US" sz="1200" dirty="0"/>
              <a:t>　　職員：</a:t>
            </a:r>
            <a:r>
              <a:rPr lang="en-US" altLang="ja-JP" sz="1200" dirty="0"/>
              <a:t>2400</a:t>
            </a:r>
            <a:r>
              <a:rPr lang="ja-JP" altLang="en-US" sz="1200" dirty="0"/>
              <a:t>件分の電話対応時間の削減</a:t>
            </a:r>
            <a:r>
              <a:rPr lang="en-US" altLang="ja-JP" sz="1200" dirty="0"/>
              <a:t> </a:t>
            </a:r>
          </a:p>
        </p:txBody>
      </p:sp>
      <p:sp>
        <p:nvSpPr>
          <p:cNvPr id="93" name="正方形/長方形 92">
            <a:extLst>
              <a:ext uri="{FF2B5EF4-FFF2-40B4-BE49-F238E27FC236}">
                <a16:creationId xmlns:a16="http://schemas.microsoft.com/office/drawing/2014/main" xmlns="" id="{925774F7-FCE7-4230-85B8-0F6E7A90AF79}"/>
              </a:ext>
            </a:extLst>
          </p:cNvPr>
          <p:cNvSpPr/>
          <p:nvPr/>
        </p:nvSpPr>
        <p:spPr>
          <a:xfrm>
            <a:off x="4689862" y="3327459"/>
            <a:ext cx="674398"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en-US" altLang="ja-JP" sz="1200" dirty="0">
                <a:solidFill>
                  <a:schemeClr val="tx1"/>
                </a:solidFill>
              </a:rPr>
              <a:t>etc...</a:t>
            </a:r>
          </a:p>
        </p:txBody>
      </p:sp>
      <p:sp>
        <p:nvSpPr>
          <p:cNvPr id="94" name="正方形/長方形 93">
            <a:extLst>
              <a:ext uri="{FF2B5EF4-FFF2-40B4-BE49-F238E27FC236}">
                <a16:creationId xmlns:a16="http://schemas.microsoft.com/office/drawing/2014/main" xmlns="" id="{8D0D1CC4-6457-45A2-A84B-3AC48ED53E28}"/>
              </a:ext>
            </a:extLst>
          </p:cNvPr>
          <p:cNvSpPr/>
          <p:nvPr/>
        </p:nvSpPr>
        <p:spPr>
          <a:xfrm>
            <a:off x="3246651" y="1289575"/>
            <a:ext cx="2728250" cy="32548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b="1" u="sng" dirty="0">
                <a:solidFill>
                  <a:schemeClr val="tx1"/>
                </a:solidFill>
                <a:latin typeface="Meiryo UI" panose="020B0604030504040204" pitchFamily="50" charset="-128"/>
                <a:ea typeface="Meiryo UI" panose="020B0604030504040204" pitchFamily="50" charset="-128"/>
              </a:rPr>
              <a:t>様々なデジタルテクノロジー</a:t>
            </a:r>
            <a:endParaRPr lang="en-US" altLang="ja-JP" b="1"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981029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ja-JP" altLang="en-US" dirty="0"/>
              <a:t>企業の</a:t>
            </a:r>
            <a:r>
              <a:rPr kumimoji="1" lang="en-US" altLang="ja-JP" dirty="0"/>
              <a:t>DX</a:t>
            </a:r>
            <a:r>
              <a:rPr kumimoji="1" lang="ja-JP" altLang="en-US" dirty="0"/>
              <a:t>化事例（１）</a:t>
            </a:r>
            <a:r>
              <a:rPr kumimoji="1" lang="ja-JP" altLang="en-US" sz="2400" dirty="0"/>
              <a:t>～</a:t>
            </a:r>
            <a:r>
              <a:rPr lang="en-US" altLang="ja-JP" sz="2400" dirty="0"/>
              <a:t>Amazon</a:t>
            </a:r>
            <a:r>
              <a:rPr kumimoji="1" lang="ja-JP" altLang="en-US" sz="2400" dirty="0"/>
              <a:t>の</a:t>
            </a:r>
            <a:r>
              <a:rPr kumimoji="1" lang="en-US" altLang="ja-JP" sz="2400" dirty="0"/>
              <a:t>DX</a:t>
            </a:r>
            <a:r>
              <a:rPr kumimoji="1" lang="ja-JP" altLang="en-US" sz="2400" dirty="0"/>
              <a:t>～</a:t>
            </a:r>
          </a:p>
        </p:txBody>
      </p:sp>
      <p:graphicFrame>
        <p:nvGraphicFramePr>
          <p:cNvPr id="12" name="表 11">
            <a:extLst>
              <a:ext uri="{FF2B5EF4-FFF2-40B4-BE49-F238E27FC236}">
                <a16:creationId xmlns:a16="http://schemas.microsoft.com/office/drawing/2014/main" xmlns="" id="{4BB47D26-FA0C-9041-9092-ACA4A260B33D}"/>
              </a:ext>
            </a:extLst>
          </p:cNvPr>
          <p:cNvGraphicFramePr>
            <a:graphicFrameLocks noGrp="1"/>
          </p:cNvGraphicFramePr>
          <p:nvPr/>
        </p:nvGraphicFramePr>
        <p:xfrm>
          <a:off x="294806" y="1022246"/>
          <a:ext cx="4367136" cy="5534951"/>
        </p:xfrm>
        <a:graphic>
          <a:graphicData uri="http://schemas.openxmlformats.org/drawingml/2006/table">
            <a:tbl>
              <a:tblPr firstRow="1" bandRow="1">
                <a:tableStyleId>{5C22544A-7EE6-4342-B048-85BDC9FD1C3A}</a:tableStyleId>
              </a:tblPr>
              <a:tblGrid>
                <a:gridCol w="1073985">
                  <a:extLst>
                    <a:ext uri="{9D8B030D-6E8A-4147-A177-3AD203B41FA5}">
                      <a16:colId xmlns:a16="http://schemas.microsoft.com/office/drawing/2014/main" xmlns="" val="1319819050"/>
                    </a:ext>
                  </a:extLst>
                </a:gridCol>
                <a:gridCol w="3293151">
                  <a:extLst>
                    <a:ext uri="{9D8B030D-6E8A-4147-A177-3AD203B41FA5}">
                      <a16:colId xmlns:a16="http://schemas.microsoft.com/office/drawing/2014/main" xmlns="" val="813756255"/>
                    </a:ext>
                  </a:extLst>
                </a:gridCol>
              </a:tblGrid>
              <a:tr h="566711">
                <a:tc gridSpan="2">
                  <a:txBody>
                    <a:bodyPr/>
                    <a:lstStyle/>
                    <a:p>
                      <a:pPr algn="ctr"/>
                      <a:r>
                        <a:rPr kumimoji="1" lang="en-US" altLang="ja-JP" sz="2400" dirty="0">
                          <a:solidFill>
                            <a:schemeClr val="tx1"/>
                          </a:solidFill>
                          <a:latin typeface="Meiryo UI" panose="020B0604030504040204" pitchFamily="34" charset="-128"/>
                          <a:ea typeface="Meiryo UI" panose="020B0604030504040204" pitchFamily="34" charset="-128"/>
                        </a:rPr>
                        <a:t>Amazon</a:t>
                      </a:r>
                      <a:r>
                        <a:rPr kumimoji="1" lang="ja-JP" altLang="en-US" sz="2400">
                          <a:solidFill>
                            <a:schemeClr val="tx1"/>
                          </a:solidFill>
                          <a:latin typeface="Meiryo UI" panose="020B0604030504040204" pitchFamily="34" charset="-128"/>
                          <a:ea typeface="Meiryo UI" panose="020B0604030504040204" pitchFamily="34" charset="-128"/>
                        </a:rPr>
                        <a:t>の歴史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kumimoji="1" lang="ja-JP" altLang="en-US"/>
                    </a:p>
                  </a:txBody>
                  <a:tcPr/>
                </a:tc>
                <a:extLst>
                  <a:ext uri="{0D108BD9-81ED-4DB2-BD59-A6C34878D82A}">
                    <a16:rowId xmlns:a16="http://schemas.microsoft.com/office/drawing/2014/main" xmlns="" val="3229712204"/>
                  </a:ext>
                </a:extLst>
              </a:tr>
              <a:tr h="4937828">
                <a:tc>
                  <a:txBody>
                    <a:bodyPr/>
                    <a:lstStyle/>
                    <a:p>
                      <a:r>
                        <a:rPr kumimoji="1" lang="en-US" altLang="ja-JP" sz="2000" dirty="0">
                          <a:latin typeface="Meiryo UI" panose="020B0604030504040204" pitchFamily="34" charset="-128"/>
                          <a:ea typeface="Meiryo UI" panose="020B0604030504040204" pitchFamily="34" charset="-128"/>
                        </a:rPr>
                        <a:t>1994</a:t>
                      </a:r>
                      <a:r>
                        <a:rPr kumimoji="1" lang="ja-JP" altLang="en-US" sz="2000">
                          <a:latin typeface="Meiryo UI" panose="020B0604030504040204" pitchFamily="34" charset="-128"/>
                          <a:ea typeface="Meiryo UI" panose="020B0604030504040204" pitchFamily="34" charset="-128"/>
                        </a:rPr>
                        <a:t>年</a:t>
                      </a:r>
                      <a:endParaRPr kumimoji="1" lang="en-US" altLang="ja-JP" sz="2000" dirty="0">
                        <a:latin typeface="Meiryo UI" panose="020B0604030504040204" pitchFamily="34" charset="-128"/>
                        <a:ea typeface="Meiryo UI" panose="020B0604030504040204" pitchFamily="34" charset="-128"/>
                      </a:endParaRPr>
                    </a:p>
                    <a:p>
                      <a:endParaRPr kumimoji="1" lang="en-US" altLang="ja-JP" sz="2000" dirty="0">
                        <a:latin typeface="Meiryo UI" panose="020B0604030504040204" pitchFamily="34" charset="-128"/>
                        <a:ea typeface="Meiryo UI" panose="020B0604030504040204" pitchFamily="34" charset="-128"/>
                      </a:endParaRPr>
                    </a:p>
                    <a:p>
                      <a:endParaRPr kumimoji="1" lang="en-US" altLang="ja-JP" sz="2000" dirty="0">
                        <a:latin typeface="Meiryo UI" panose="020B0604030504040204" pitchFamily="34" charset="-128"/>
                        <a:ea typeface="Meiryo UI" panose="020B0604030504040204" pitchFamily="34" charset="-128"/>
                      </a:endParaRPr>
                    </a:p>
                    <a:p>
                      <a:r>
                        <a:rPr kumimoji="1" lang="en-US" altLang="ja-JP" sz="2000" dirty="0">
                          <a:latin typeface="Meiryo UI" panose="020B0604030504040204" pitchFamily="34" charset="-128"/>
                          <a:ea typeface="Meiryo UI" panose="020B0604030504040204" pitchFamily="34" charset="-128"/>
                        </a:rPr>
                        <a:t>2003</a:t>
                      </a:r>
                      <a:r>
                        <a:rPr kumimoji="1" lang="ja-JP" altLang="en-US" sz="2000">
                          <a:latin typeface="Meiryo UI" panose="020B0604030504040204" pitchFamily="34" charset="-128"/>
                          <a:ea typeface="Meiryo UI" panose="020B0604030504040204" pitchFamily="34" charset="-128"/>
                        </a:rPr>
                        <a:t>年</a:t>
                      </a:r>
                      <a:endParaRPr kumimoji="1" lang="en-US" altLang="ja-JP" sz="2000" dirty="0">
                        <a:latin typeface="Meiryo UI" panose="020B0604030504040204" pitchFamily="34" charset="-128"/>
                        <a:ea typeface="Meiryo UI" panose="020B0604030504040204" pitchFamily="34" charset="-128"/>
                      </a:endParaRPr>
                    </a:p>
                    <a:p>
                      <a:endParaRPr kumimoji="1" lang="en-US" altLang="ja-JP" sz="2000" dirty="0">
                        <a:latin typeface="Meiryo UI" panose="020B0604030504040204" pitchFamily="34" charset="-128"/>
                        <a:ea typeface="Meiryo UI" panose="020B0604030504040204" pitchFamily="34" charset="-128"/>
                      </a:endParaRPr>
                    </a:p>
                    <a:p>
                      <a:r>
                        <a:rPr kumimoji="1" lang="en-US" altLang="ja-JP" sz="2000" dirty="0">
                          <a:latin typeface="Meiryo UI" panose="020B0604030504040204" pitchFamily="34" charset="-128"/>
                          <a:ea typeface="Meiryo UI" panose="020B0604030504040204" pitchFamily="34" charset="-128"/>
                        </a:rPr>
                        <a:t>2005</a:t>
                      </a:r>
                      <a:r>
                        <a:rPr kumimoji="1" lang="ja-JP" altLang="en-US" sz="2000">
                          <a:latin typeface="Meiryo UI" panose="020B0604030504040204" pitchFamily="34" charset="-128"/>
                          <a:ea typeface="Meiryo UI" panose="020B0604030504040204" pitchFamily="34" charset="-128"/>
                        </a:rPr>
                        <a:t>年</a:t>
                      </a:r>
                      <a:endParaRPr kumimoji="1" lang="en-US" altLang="ja-JP" sz="2000" dirty="0">
                        <a:latin typeface="Meiryo UI" panose="020B0604030504040204" pitchFamily="34" charset="-128"/>
                        <a:ea typeface="Meiryo UI" panose="020B0604030504040204" pitchFamily="34" charset="-128"/>
                      </a:endParaRPr>
                    </a:p>
                    <a:p>
                      <a:r>
                        <a:rPr kumimoji="1" lang="en-US" altLang="ja-JP" sz="2000" dirty="0">
                          <a:latin typeface="Meiryo UI" panose="020B0604030504040204" pitchFamily="34" charset="-128"/>
                          <a:ea typeface="Meiryo UI" panose="020B0604030504040204" pitchFamily="34" charset="-128"/>
                        </a:rPr>
                        <a:t>2006</a:t>
                      </a:r>
                      <a:r>
                        <a:rPr kumimoji="1" lang="ja-JP" altLang="en-US" sz="2000">
                          <a:latin typeface="Meiryo UI" panose="020B0604030504040204" pitchFamily="34" charset="-128"/>
                          <a:ea typeface="Meiryo UI" panose="020B0604030504040204" pitchFamily="34" charset="-128"/>
                        </a:rPr>
                        <a:t>年</a:t>
                      </a:r>
                      <a:endParaRPr kumimoji="1" lang="en-US" altLang="ja-JP" sz="2000" dirty="0">
                        <a:latin typeface="Meiryo UI" panose="020B0604030504040204" pitchFamily="34" charset="-128"/>
                        <a:ea typeface="Meiryo UI" panose="020B0604030504040204" pitchFamily="34" charset="-128"/>
                      </a:endParaRPr>
                    </a:p>
                    <a:p>
                      <a:r>
                        <a:rPr kumimoji="1" lang="en-US" altLang="ja-JP" sz="2000" dirty="0">
                          <a:latin typeface="Meiryo UI" panose="020B0604030504040204" pitchFamily="34" charset="-128"/>
                          <a:ea typeface="Meiryo UI" panose="020B0604030504040204" pitchFamily="34" charset="-128"/>
                        </a:rPr>
                        <a:t>2007</a:t>
                      </a:r>
                      <a:r>
                        <a:rPr kumimoji="1" lang="ja-JP" altLang="en-US" sz="2000">
                          <a:latin typeface="Meiryo UI" panose="020B0604030504040204" pitchFamily="34" charset="-128"/>
                          <a:ea typeface="Meiryo UI" panose="020B0604030504040204" pitchFamily="34" charset="-128"/>
                        </a:rPr>
                        <a:t>年</a:t>
                      </a:r>
                      <a:endParaRPr kumimoji="1" lang="en-US" altLang="ja-JP" sz="2000" dirty="0">
                        <a:latin typeface="Meiryo UI" panose="020B0604030504040204" pitchFamily="34" charset="-128"/>
                        <a:ea typeface="Meiryo UI" panose="020B0604030504040204" pitchFamily="34" charset="-128"/>
                      </a:endParaRPr>
                    </a:p>
                    <a:p>
                      <a:endParaRPr kumimoji="1" lang="en-US" altLang="ja-JP" sz="2000" dirty="0">
                        <a:latin typeface="Meiryo UI" panose="020B0604030504040204" pitchFamily="34" charset="-128"/>
                        <a:ea typeface="Meiryo UI" panose="020B0604030504040204" pitchFamily="34" charset="-128"/>
                      </a:endParaRPr>
                    </a:p>
                    <a:p>
                      <a:endParaRPr kumimoji="1" lang="en-US" altLang="ja-JP" sz="2000" dirty="0">
                        <a:latin typeface="Meiryo UI" panose="020B0604030504040204" pitchFamily="34" charset="-128"/>
                        <a:ea typeface="Meiryo UI" panose="020B0604030504040204" pitchFamily="34" charset="-128"/>
                      </a:endParaRPr>
                    </a:p>
                    <a:p>
                      <a:r>
                        <a:rPr kumimoji="1" lang="en-US" altLang="ja-JP" sz="2000" dirty="0">
                          <a:latin typeface="Meiryo UI" panose="020B0604030504040204" pitchFamily="34" charset="-128"/>
                          <a:ea typeface="Meiryo UI" panose="020B0604030504040204" pitchFamily="34" charset="-128"/>
                        </a:rPr>
                        <a:t>2014</a:t>
                      </a:r>
                      <a:r>
                        <a:rPr kumimoji="1" lang="ja-JP" altLang="en-US" sz="2000">
                          <a:latin typeface="Meiryo UI" panose="020B0604030504040204" pitchFamily="34" charset="-128"/>
                          <a:ea typeface="Meiryo UI" panose="020B0604030504040204" pitchFamily="34" charset="-128"/>
                        </a:rPr>
                        <a:t>年</a:t>
                      </a:r>
                      <a:endParaRPr kumimoji="1" lang="en-US" altLang="ja-JP" sz="2000" dirty="0">
                        <a:latin typeface="Meiryo UI" panose="020B0604030504040204" pitchFamily="34" charset="-128"/>
                        <a:ea typeface="Meiryo UI" panose="020B0604030504040204" pitchFamily="34" charset="-128"/>
                      </a:endParaRPr>
                    </a:p>
                    <a:p>
                      <a:endParaRPr kumimoji="1" lang="en-US" altLang="ja-JP" sz="2000" dirty="0">
                        <a:latin typeface="Meiryo UI" panose="020B0604030504040204" pitchFamily="34" charset="-128"/>
                        <a:ea typeface="Meiryo UI" panose="020B0604030504040204" pitchFamily="34" charset="-128"/>
                      </a:endParaRPr>
                    </a:p>
                    <a:p>
                      <a:r>
                        <a:rPr kumimoji="1" lang="ja-JP" altLang="en-US" sz="2000">
                          <a:latin typeface="Meiryo UI" panose="020B0604030504040204" pitchFamily="34" charset="-128"/>
                          <a:ea typeface="Meiryo UI" panose="020B0604030504040204" pitchFamily="34" charset="-128"/>
                        </a:rPr>
                        <a:t>　　</a:t>
                      </a:r>
                      <a:r>
                        <a:rPr kumimoji="1" lang="en-US" altLang="ja-JP" sz="2000" dirty="0">
                          <a:latin typeface="Meiryo UI" panose="020B0604030504040204" pitchFamily="34" charset="-128"/>
                          <a:ea typeface="Meiryo UI" panose="020B0604030504040204" pitchFamily="34" charset="-128"/>
                        </a:rPr>
                        <a:t>〜</a:t>
                      </a:r>
                    </a:p>
                    <a:p>
                      <a:endParaRPr kumimoji="1" lang="en-US" altLang="ja-JP" sz="2000" dirty="0">
                        <a:latin typeface="Meiryo UI" panose="020B0604030504040204" pitchFamily="34" charset="-128"/>
                        <a:ea typeface="Meiryo UI" panose="020B0604030504040204" pitchFamily="34" charset="-128"/>
                      </a:endParaRPr>
                    </a:p>
                    <a:p>
                      <a:r>
                        <a:rPr kumimoji="1" lang="en-US" altLang="ja-JP" sz="2000" dirty="0">
                          <a:latin typeface="Meiryo UI" panose="020B0604030504040204" pitchFamily="34" charset="-128"/>
                          <a:ea typeface="Meiryo UI" panose="020B0604030504040204" pitchFamily="34" charset="-128"/>
                        </a:rPr>
                        <a:t>2018</a:t>
                      </a:r>
                      <a:r>
                        <a:rPr kumimoji="1" lang="ja-JP" altLang="en-US" sz="2000">
                          <a:latin typeface="Meiryo UI" panose="020B0604030504040204" pitchFamily="34" charset="-128"/>
                          <a:ea typeface="Meiryo UI" panose="020B0604030504040204" pitchFamily="34" charset="-128"/>
                        </a:rPr>
                        <a:t>年</a:t>
                      </a:r>
                      <a:endParaRPr kumimoji="1" lang="en-US" altLang="ja-JP" sz="2000" dirty="0">
                        <a:latin typeface="Meiryo UI" panose="020B0604030504040204" pitchFamily="34" charset="-128"/>
                        <a:ea typeface="Meiryo UI" panose="020B0604030504040204" pitchFamily="34" charset="-128"/>
                      </a:endParaRPr>
                    </a:p>
                    <a:p>
                      <a:r>
                        <a:rPr kumimoji="1" lang="ja-JP" altLang="en-US" sz="2000">
                          <a:latin typeface="Meiryo UI" panose="020B0604030504040204" pitchFamily="34" charset="-128"/>
                          <a:ea typeface="Meiryo UI" panose="020B0604030504040204" pitchFamily="34" charset="-128"/>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r>
                        <a:rPr kumimoji="1" lang="en-US" altLang="ja-JP" sz="2000" dirty="0" err="1">
                          <a:latin typeface="Meiryo UI" panose="020B0604030504040204" pitchFamily="34" charset="-128"/>
                          <a:ea typeface="Meiryo UI" panose="020B0604030504040204" pitchFamily="34" charset="-128"/>
                        </a:rPr>
                        <a:t>Amazon.com</a:t>
                      </a:r>
                      <a:r>
                        <a:rPr kumimoji="1" lang="ja-JP" altLang="en-US" sz="2000" dirty="0">
                          <a:latin typeface="Meiryo UI" panose="020B0604030504040204" pitchFamily="34" charset="-128"/>
                          <a:ea typeface="Meiryo UI" panose="020B0604030504040204" pitchFamily="34" charset="-128"/>
                        </a:rPr>
                        <a:t>設立</a:t>
                      </a:r>
                      <a:endParaRPr kumimoji="1" lang="en-US" altLang="ja-JP" sz="2000" dirty="0">
                        <a:latin typeface="Meiryo UI" panose="020B0604030504040204" pitchFamily="34" charset="-128"/>
                        <a:ea typeface="Meiryo UI" panose="020B0604030504040204" pitchFamily="34" charset="-128"/>
                      </a:endParaRPr>
                    </a:p>
                    <a:p>
                      <a:r>
                        <a:rPr kumimoji="1" lang="ja-JP" altLang="en-US" sz="2000" dirty="0">
                          <a:latin typeface="Meiryo UI" panose="020B0604030504040204" pitchFamily="34" charset="-128"/>
                          <a:ea typeface="Meiryo UI" panose="020B0604030504040204" pitchFamily="34" charset="-128"/>
                        </a:rPr>
                        <a:t>（書籍のオンライン販売）</a:t>
                      </a:r>
                      <a:endParaRPr kumimoji="1" lang="en-US" altLang="ja-JP" sz="2000" dirty="0">
                        <a:latin typeface="Meiryo UI" panose="020B0604030504040204" pitchFamily="34" charset="-128"/>
                        <a:ea typeface="Meiryo UI" panose="020B0604030504040204" pitchFamily="34" charset="-128"/>
                      </a:endParaRPr>
                    </a:p>
                    <a:p>
                      <a:endParaRPr kumimoji="1" lang="en-US" altLang="ja-JP" sz="2000" dirty="0">
                        <a:latin typeface="Meiryo UI" panose="020B0604030504040204" pitchFamily="34" charset="-128"/>
                        <a:ea typeface="Meiryo UI" panose="020B0604030504040204" pitchFamily="34" charset="-128"/>
                      </a:endParaRPr>
                    </a:p>
                    <a:p>
                      <a:r>
                        <a:rPr kumimoji="1" lang="ja-JP" altLang="en-US" sz="2000" dirty="0">
                          <a:latin typeface="Meiryo UI" panose="020B0604030504040204" pitchFamily="34" charset="-128"/>
                          <a:ea typeface="Meiryo UI" panose="020B0604030504040204" pitchFamily="34" charset="-128"/>
                        </a:rPr>
                        <a:t>マーケットプレイス開始</a:t>
                      </a:r>
                      <a:endParaRPr kumimoji="1" lang="en-US" altLang="ja-JP" sz="2000" dirty="0">
                        <a:latin typeface="Meiryo UI" panose="020B0604030504040204" pitchFamily="34" charset="-128"/>
                        <a:ea typeface="Meiryo UI" panose="020B0604030504040204" pitchFamily="34" charset="-128"/>
                      </a:endParaRPr>
                    </a:p>
                    <a:p>
                      <a:endParaRPr kumimoji="1" lang="en-US" altLang="ja-JP" sz="2000" dirty="0">
                        <a:latin typeface="Meiryo UI" panose="020B0604030504040204" pitchFamily="34" charset="-128"/>
                        <a:ea typeface="Meiryo UI" panose="020B0604030504040204" pitchFamily="34" charset="-128"/>
                      </a:endParaRPr>
                    </a:p>
                    <a:p>
                      <a:r>
                        <a:rPr kumimoji="1" lang="ja-JP" altLang="en-US" sz="2000" dirty="0">
                          <a:latin typeface="Meiryo UI" panose="020B0604030504040204" pitchFamily="34" charset="-128"/>
                          <a:ea typeface="Meiryo UI" panose="020B0604030504040204" pitchFamily="34" charset="-128"/>
                        </a:rPr>
                        <a:t>アマゾンプライム開始</a:t>
                      </a:r>
                      <a:endParaRPr kumimoji="1" lang="en-US" altLang="ja-JP" sz="2000" dirty="0">
                        <a:latin typeface="Meiryo UI" panose="020B0604030504040204" pitchFamily="34" charset="-128"/>
                        <a:ea typeface="Meiryo UI" panose="020B0604030504040204" pitchFamily="34" charset="-128"/>
                      </a:endParaRPr>
                    </a:p>
                    <a:p>
                      <a:r>
                        <a:rPr kumimoji="1" lang="en-US" altLang="ja-JP" sz="2000" dirty="0">
                          <a:latin typeface="Meiryo UI" panose="020B0604030504040204" pitchFamily="34" charset="-128"/>
                          <a:ea typeface="Meiryo UI" panose="020B0604030504040204" pitchFamily="34" charset="-128"/>
                        </a:rPr>
                        <a:t>AWS</a:t>
                      </a:r>
                      <a:r>
                        <a:rPr kumimoji="1" lang="ja-JP" altLang="en-US" sz="2000" dirty="0">
                          <a:latin typeface="Meiryo UI" panose="020B0604030504040204" pitchFamily="34" charset="-128"/>
                          <a:ea typeface="Meiryo UI" panose="020B0604030504040204" pitchFamily="34" charset="-128"/>
                        </a:rPr>
                        <a:t>を開始</a:t>
                      </a:r>
                      <a:endParaRPr kumimoji="1" lang="en-US" altLang="ja-JP" sz="2000" dirty="0">
                        <a:latin typeface="Meiryo UI" panose="020B0604030504040204" pitchFamily="34" charset="-128"/>
                        <a:ea typeface="Meiryo UI" panose="020B0604030504040204" pitchFamily="34" charset="-128"/>
                      </a:endParaRPr>
                    </a:p>
                    <a:p>
                      <a:r>
                        <a:rPr kumimoji="1" lang="en-US" altLang="ja-JP" sz="2000" dirty="0">
                          <a:latin typeface="Meiryo UI" panose="020B0604030504040204" pitchFamily="34" charset="-128"/>
                          <a:ea typeface="Meiryo UI" panose="020B0604030504040204" pitchFamily="34" charset="-128"/>
                        </a:rPr>
                        <a:t>Kindle</a:t>
                      </a:r>
                      <a:r>
                        <a:rPr kumimoji="1" lang="ja-JP" altLang="en-US" sz="2000" dirty="0">
                          <a:latin typeface="Meiryo UI" panose="020B0604030504040204" pitchFamily="34" charset="-128"/>
                          <a:ea typeface="Meiryo UI" panose="020B0604030504040204" pitchFamily="34" charset="-128"/>
                        </a:rPr>
                        <a:t>の発表、開始</a:t>
                      </a:r>
                      <a:endParaRPr kumimoji="1" lang="en-US" altLang="ja-JP" sz="2000" dirty="0">
                        <a:latin typeface="Meiryo UI" panose="020B0604030504040204" pitchFamily="34" charset="-128"/>
                        <a:ea typeface="Meiryo UI" panose="020B0604030504040204" pitchFamily="34" charset="-128"/>
                      </a:endParaRPr>
                    </a:p>
                    <a:p>
                      <a:endParaRPr kumimoji="1" lang="en-US" altLang="ja-JP" sz="2000" dirty="0">
                        <a:latin typeface="Meiryo UI" panose="020B0604030504040204" pitchFamily="34" charset="-128"/>
                        <a:ea typeface="Meiryo UI" panose="020B0604030504040204" pitchFamily="34" charset="-128"/>
                      </a:endParaRPr>
                    </a:p>
                    <a:p>
                      <a:endParaRPr kumimoji="1" lang="en-US" altLang="ja-JP" sz="2000" dirty="0">
                        <a:latin typeface="Meiryo UI" panose="020B0604030504040204" pitchFamily="34" charset="-128"/>
                        <a:ea typeface="Meiryo UI" panose="020B0604030504040204" pitchFamily="34" charset="-128"/>
                      </a:endParaRPr>
                    </a:p>
                    <a:p>
                      <a:r>
                        <a:rPr kumimoji="1" lang="ja-JP" altLang="en-US" sz="2000" dirty="0">
                          <a:latin typeface="Meiryo UI" panose="020B0604030504040204" pitchFamily="34" charset="-128"/>
                          <a:ea typeface="Meiryo UI" panose="020B0604030504040204" pitchFamily="34" charset="-128"/>
                        </a:rPr>
                        <a:t>プライムナウ、ファイア</a:t>
                      </a:r>
                      <a:r>
                        <a:rPr kumimoji="1" lang="en-US" altLang="ja-JP" sz="2000" dirty="0">
                          <a:latin typeface="Meiryo UI" panose="020B0604030504040204" pitchFamily="34" charset="-128"/>
                          <a:ea typeface="Meiryo UI" panose="020B0604030504040204" pitchFamily="34" charset="-128"/>
                        </a:rPr>
                        <a:t>TV</a:t>
                      </a:r>
                      <a:r>
                        <a:rPr kumimoji="1" lang="ja-JP" altLang="en-US" sz="2000" dirty="0" err="1">
                          <a:latin typeface="Meiryo UI" panose="020B0604030504040204" pitchFamily="34" charset="-128"/>
                          <a:ea typeface="Meiryo UI" panose="020B0604030504040204" pitchFamily="34" charset="-128"/>
                        </a:rPr>
                        <a:t>、</a:t>
                      </a:r>
                      <a:r>
                        <a:rPr kumimoji="1" lang="ja-JP" altLang="en-US" sz="2000" dirty="0">
                          <a:latin typeface="Meiryo UI" panose="020B0604030504040204" pitchFamily="34" charset="-128"/>
                          <a:ea typeface="Meiryo UI" panose="020B0604030504040204" pitchFamily="34" charset="-128"/>
                        </a:rPr>
                        <a:t>プライムミュージック等</a:t>
                      </a:r>
                      <a:endParaRPr kumimoji="1" lang="en-US" altLang="ja-JP" sz="2000" dirty="0">
                        <a:latin typeface="Meiryo UI" panose="020B0604030504040204" pitchFamily="34" charset="-128"/>
                        <a:ea typeface="Meiryo UI" panose="020B0604030504040204" pitchFamily="34" charset="-128"/>
                      </a:endParaRPr>
                    </a:p>
                    <a:p>
                      <a:r>
                        <a:rPr kumimoji="1" lang="ja-JP" altLang="en-US" sz="2000" dirty="0">
                          <a:latin typeface="Meiryo UI" panose="020B0604030504040204" pitchFamily="34" charset="-128"/>
                          <a:ea typeface="Meiryo UI" panose="020B0604030504040204" pitchFamily="34" charset="-128"/>
                        </a:rPr>
                        <a:t>アマゾンエコー</a:t>
                      </a:r>
                      <a:endParaRPr kumimoji="1" lang="en-US" altLang="ja-JP" sz="2000" dirty="0">
                        <a:latin typeface="Meiryo UI" panose="020B0604030504040204" pitchFamily="34" charset="-128"/>
                        <a:ea typeface="Meiryo UI" panose="020B0604030504040204" pitchFamily="34" charset="-128"/>
                      </a:endParaRPr>
                    </a:p>
                    <a:p>
                      <a:r>
                        <a:rPr kumimoji="1" lang="en-US" altLang="ja-JP" sz="2000" dirty="0">
                          <a:latin typeface="Meiryo UI" panose="020B0604030504040204" pitchFamily="34" charset="-128"/>
                          <a:ea typeface="Meiryo UI" panose="020B0604030504040204" pitchFamily="34" charset="-128"/>
                        </a:rPr>
                        <a:t>Dash Button(</a:t>
                      </a:r>
                      <a:r>
                        <a:rPr kumimoji="1" lang="ja-JP" altLang="en-US" sz="2000" dirty="0">
                          <a:latin typeface="Meiryo UI" panose="020B0604030504040204" pitchFamily="34" charset="-128"/>
                          <a:ea typeface="Meiryo UI" panose="020B0604030504040204" pitchFamily="34" charset="-128"/>
                        </a:rPr>
                        <a:t>ダッシュボタン</a:t>
                      </a:r>
                      <a:r>
                        <a:rPr kumimoji="1" lang="en-US" altLang="ja-JP" sz="2000" dirty="0">
                          <a:latin typeface="Meiryo UI" panose="020B0604030504040204" pitchFamily="34" charset="-128"/>
                          <a:ea typeface="Meiryo UI" panose="020B0604030504040204" pitchFamily="34" charset="-128"/>
                        </a:rPr>
                        <a:t>)</a:t>
                      </a:r>
                    </a:p>
                    <a:p>
                      <a:r>
                        <a:rPr kumimoji="1" lang="en-US" altLang="ja-JP" sz="2000" dirty="0">
                          <a:latin typeface="Meiryo UI" panose="020B0604030504040204" pitchFamily="34" charset="-128"/>
                          <a:ea typeface="Meiryo UI" panose="020B0604030504040204" pitchFamily="34" charset="-128"/>
                        </a:rPr>
                        <a:t>Amazon Go</a:t>
                      </a:r>
                      <a:endParaRPr kumimoji="1" lang="ja-JP" altLang="en-US" sz="2000" dirty="0">
                        <a:latin typeface="Meiryo UI" panose="020B0604030504040204" pitchFamily="34" charset="-128"/>
                        <a:ea typeface="Meiryo UI" panose="020B0604030504040204" pitchFamily="34"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xmlns="" val="1942046121"/>
                  </a:ext>
                </a:extLst>
              </a:tr>
            </a:tbl>
          </a:graphicData>
        </a:graphic>
      </p:graphicFrame>
      <p:sp>
        <p:nvSpPr>
          <p:cNvPr id="13" name="四角形吹き出し 12">
            <a:extLst>
              <a:ext uri="{FF2B5EF4-FFF2-40B4-BE49-F238E27FC236}">
                <a16:creationId xmlns:a16="http://schemas.microsoft.com/office/drawing/2014/main" xmlns="" id="{153ABF4A-F630-7C4A-81D7-BC016EA0EA87}"/>
              </a:ext>
            </a:extLst>
          </p:cNvPr>
          <p:cNvSpPr/>
          <p:nvPr/>
        </p:nvSpPr>
        <p:spPr>
          <a:xfrm>
            <a:off x="4586990" y="1214203"/>
            <a:ext cx="4152276" cy="629587"/>
          </a:xfrm>
          <a:prstGeom prst="wedgeRectCallout">
            <a:avLst>
              <a:gd name="adj1" fmla="val -68430"/>
              <a:gd name="adj2" fmla="val 45304"/>
            </a:avLst>
          </a:prstGeom>
          <a:solidFill>
            <a:schemeClr val="accent1">
              <a:lumMod val="20000"/>
              <a:lumOff val="80000"/>
            </a:schemeClr>
          </a:solidFill>
          <a:ln>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eiryo UI" panose="020B0604030504040204" pitchFamily="34" charset="-128"/>
                <a:ea typeface="Meiryo UI" panose="020B0604030504040204" pitchFamily="34" charset="-128"/>
              </a:rPr>
              <a:t>書籍の</a:t>
            </a:r>
            <a:r>
              <a:rPr kumimoji="1" lang="ja-JP" altLang="en-US" dirty="0">
                <a:solidFill>
                  <a:schemeClr val="bg2">
                    <a:lumMod val="75000"/>
                  </a:schemeClr>
                </a:solidFill>
                <a:latin typeface="Meiryo UI" panose="020B0604030504040204" pitchFamily="34" charset="-128"/>
                <a:ea typeface="Meiryo UI" panose="020B0604030504040204" pitchFamily="34" charset="-128"/>
              </a:rPr>
              <a:t>オンライン販売ビジネス</a:t>
            </a:r>
            <a:r>
              <a:rPr kumimoji="1" lang="ja-JP" altLang="en-US" dirty="0">
                <a:solidFill>
                  <a:schemeClr val="tx1"/>
                </a:solidFill>
                <a:latin typeface="Meiryo UI" panose="020B0604030504040204" pitchFamily="34" charset="-128"/>
                <a:ea typeface="Meiryo UI" panose="020B0604030504040204" pitchFamily="34" charset="-128"/>
              </a:rPr>
              <a:t>で爆発的なスタートを切る。</a:t>
            </a:r>
          </a:p>
        </p:txBody>
      </p:sp>
      <p:sp>
        <p:nvSpPr>
          <p:cNvPr id="14" name="四角形吹き出し 13">
            <a:extLst>
              <a:ext uri="{FF2B5EF4-FFF2-40B4-BE49-F238E27FC236}">
                <a16:creationId xmlns:a16="http://schemas.microsoft.com/office/drawing/2014/main" xmlns="" id="{AAD32380-3245-4341-A72A-017E994B7938}"/>
              </a:ext>
            </a:extLst>
          </p:cNvPr>
          <p:cNvSpPr/>
          <p:nvPr/>
        </p:nvSpPr>
        <p:spPr>
          <a:xfrm>
            <a:off x="4826833" y="1970387"/>
            <a:ext cx="4152276" cy="702683"/>
          </a:xfrm>
          <a:prstGeom prst="wedgeRectCallout">
            <a:avLst>
              <a:gd name="adj1" fmla="val -70596"/>
              <a:gd name="adj2" fmla="val 43818"/>
            </a:avLst>
          </a:prstGeom>
          <a:solidFill>
            <a:schemeClr val="accent1">
              <a:lumMod val="20000"/>
              <a:lumOff val="80000"/>
            </a:schemeClr>
          </a:solidFill>
          <a:ln>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a:solidFill>
                  <a:schemeClr val="tx1"/>
                </a:solidFill>
                <a:latin typeface="Meiryo UI" panose="020B0604030504040204" pitchFamily="34" charset="-128"/>
                <a:ea typeface="Meiryo UI" panose="020B0604030504040204" pitchFamily="34" charset="-128"/>
              </a:rPr>
              <a:t>他の小売業者がアマゾンのサイトに出品・販売するシステム</a:t>
            </a:r>
            <a:r>
              <a:rPr lang="en-US" altLang="ja-JP" dirty="0">
                <a:solidFill>
                  <a:schemeClr val="tx1"/>
                </a:solidFill>
                <a:latin typeface="Meiryo UI" panose="020B0604030504040204" pitchFamily="34" charset="-128"/>
                <a:ea typeface="Meiryo UI" panose="020B0604030504040204" pitchFamily="34" charset="-128"/>
              </a:rPr>
              <a:t>『</a:t>
            </a:r>
            <a:r>
              <a:rPr lang="ja-JP" altLang="en-US">
                <a:solidFill>
                  <a:schemeClr val="accent1"/>
                </a:solidFill>
                <a:latin typeface="Meiryo UI" panose="020B0604030504040204" pitchFamily="34" charset="-128"/>
                <a:ea typeface="Meiryo UI" panose="020B0604030504040204" pitchFamily="34" charset="-128"/>
              </a:rPr>
              <a:t>マーケットプレイス</a:t>
            </a:r>
            <a:r>
              <a:rPr lang="en-US" altLang="ja-JP" dirty="0">
                <a:solidFill>
                  <a:schemeClr val="tx1"/>
                </a:solidFill>
                <a:latin typeface="Meiryo UI" panose="020B0604030504040204" pitchFamily="34" charset="-128"/>
                <a:ea typeface="Meiryo UI" panose="020B0604030504040204" pitchFamily="34" charset="-128"/>
              </a:rPr>
              <a:t>』</a:t>
            </a:r>
            <a:r>
              <a:rPr lang="ja-JP" altLang="en-US">
                <a:solidFill>
                  <a:schemeClr val="tx1"/>
                </a:solidFill>
                <a:latin typeface="Meiryo UI" panose="020B0604030504040204" pitchFamily="34" charset="-128"/>
                <a:ea typeface="Meiryo UI" panose="020B0604030504040204" pitchFamily="34" charset="-128"/>
              </a:rPr>
              <a:t>で飛躍。</a:t>
            </a:r>
            <a:endParaRPr kumimoji="1" lang="ja-JP" altLang="en-US">
              <a:solidFill>
                <a:schemeClr val="tx1"/>
              </a:solidFill>
              <a:latin typeface="Meiryo UI" panose="020B0604030504040204" pitchFamily="34" charset="-128"/>
              <a:ea typeface="Meiryo UI" panose="020B0604030504040204" pitchFamily="34" charset="-128"/>
            </a:endParaRPr>
          </a:p>
        </p:txBody>
      </p:sp>
      <p:sp>
        <p:nvSpPr>
          <p:cNvPr id="15" name="四角形吹き出し 14">
            <a:extLst>
              <a:ext uri="{FF2B5EF4-FFF2-40B4-BE49-F238E27FC236}">
                <a16:creationId xmlns:a16="http://schemas.microsoft.com/office/drawing/2014/main" xmlns="" id="{32D1195C-76F1-9D4A-A9A3-019F004BCAF7}"/>
              </a:ext>
            </a:extLst>
          </p:cNvPr>
          <p:cNvSpPr/>
          <p:nvPr/>
        </p:nvSpPr>
        <p:spPr>
          <a:xfrm>
            <a:off x="4586990" y="2750527"/>
            <a:ext cx="4152276" cy="723699"/>
          </a:xfrm>
          <a:prstGeom prst="wedgeRectCallout">
            <a:avLst>
              <a:gd name="adj1" fmla="val -67708"/>
              <a:gd name="adj2" fmla="val 24494"/>
            </a:avLst>
          </a:prstGeom>
          <a:solidFill>
            <a:schemeClr val="accent1">
              <a:lumMod val="20000"/>
              <a:lumOff val="80000"/>
            </a:schemeClr>
          </a:solidFill>
          <a:ln>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eiryo UI" panose="020B0604030504040204" pitchFamily="34" charset="-128"/>
                <a:ea typeface="Meiryo UI" panose="020B0604030504040204" pitchFamily="34" charset="-128"/>
              </a:rPr>
              <a:t>会員制度の導入により、</a:t>
            </a:r>
            <a:r>
              <a:rPr kumimoji="1" lang="ja-JP" altLang="en-US" dirty="0">
                <a:solidFill>
                  <a:schemeClr val="accent1"/>
                </a:solidFill>
                <a:latin typeface="Meiryo UI" panose="020B0604030504040204" pitchFamily="34" charset="-128"/>
                <a:ea typeface="Meiryo UI" panose="020B0604030504040204" pitchFamily="34" charset="-128"/>
              </a:rPr>
              <a:t>無料配送</a:t>
            </a:r>
            <a:r>
              <a:rPr kumimoji="1" lang="ja-JP" altLang="en-US" dirty="0">
                <a:solidFill>
                  <a:schemeClr val="tx1"/>
                </a:solidFill>
                <a:latin typeface="Meiryo UI" panose="020B0604030504040204" pitchFamily="34" charset="-128"/>
                <a:ea typeface="Meiryo UI" panose="020B0604030504040204" pitchFamily="34" charset="-128"/>
              </a:rPr>
              <a:t>を提供するという常識破りの</a:t>
            </a:r>
            <a:r>
              <a:rPr kumimoji="1" lang="en-US" altLang="ja-JP" dirty="0">
                <a:solidFill>
                  <a:schemeClr val="tx1"/>
                </a:solidFill>
                <a:latin typeface="Meiryo UI" panose="020B0604030504040204" pitchFamily="34" charset="-128"/>
                <a:ea typeface="Meiryo UI" panose="020B0604030504040204" pitchFamily="34" charset="-128"/>
              </a:rPr>
              <a:t>『</a:t>
            </a:r>
            <a:r>
              <a:rPr kumimoji="1" lang="ja-JP" altLang="en-US" dirty="0">
                <a:solidFill>
                  <a:schemeClr val="accent1"/>
                </a:solidFill>
                <a:latin typeface="Meiryo UI" panose="020B0604030504040204" pitchFamily="34" charset="-128"/>
                <a:ea typeface="Meiryo UI" panose="020B0604030504040204" pitchFamily="34" charset="-128"/>
              </a:rPr>
              <a:t>アマゾンプライム</a:t>
            </a:r>
            <a:r>
              <a:rPr kumimoji="1" lang="en-US" altLang="ja-JP" dirty="0">
                <a:solidFill>
                  <a:schemeClr val="tx1"/>
                </a:solidFill>
                <a:latin typeface="Meiryo UI" panose="020B0604030504040204" pitchFamily="34" charset="-128"/>
                <a:ea typeface="Meiryo UI" panose="020B0604030504040204" pitchFamily="34" charset="-128"/>
              </a:rPr>
              <a:t>』</a:t>
            </a:r>
            <a:r>
              <a:rPr kumimoji="1" lang="ja-JP" altLang="en-US" dirty="0">
                <a:solidFill>
                  <a:schemeClr val="tx1"/>
                </a:solidFill>
                <a:latin typeface="Meiryo UI" panose="020B0604030504040204" pitchFamily="34" charset="-128"/>
                <a:ea typeface="Meiryo UI" panose="020B0604030504040204" pitchFamily="34" charset="-128"/>
              </a:rPr>
              <a:t>を開始。</a:t>
            </a:r>
          </a:p>
        </p:txBody>
      </p:sp>
      <p:sp>
        <p:nvSpPr>
          <p:cNvPr id="16" name="四角形吹き出し 15">
            <a:extLst>
              <a:ext uri="{FF2B5EF4-FFF2-40B4-BE49-F238E27FC236}">
                <a16:creationId xmlns:a16="http://schemas.microsoft.com/office/drawing/2014/main" xmlns="" id="{0202BD53-A175-D546-9639-A8BE0574A183}"/>
              </a:ext>
            </a:extLst>
          </p:cNvPr>
          <p:cNvSpPr/>
          <p:nvPr/>
        </p:nvSpPr>
        <p:spPr>
          <a:xfrm>
            <a:off x="4826833" y="3556631"/>
            <a:ext cx="4152276" cy="723699"/>
          </a:xfrm>
          <a:prstGeom prst="wedgeRectCallout">
            <a:avLst>
              <a:gd name="adj1" fmla="val -68791"/>
              <a:gd name="adj2" fmla="val -39718"/>
            </a:avLst>
          </a:prstGeom>
          <a:solidFill>
            <a:schemeClr val="accent1">
              <a:lumMod val="20000"/>
              <a:lumOff val="80000"/>
            </a:schemeClr>
          </a:solidFill>
          <a:ln>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a:solidFill>
                  <a:schemeClr val="tx1"/>
                </a:solidFill>
                <a:latin typeface="Meiryo UI" panose="020B0604030504040204" pitchFamily="34" charset="-128"/>
                <a:ea typeface="Meiryo UI" panose="020B0604030504040204" pitchFamily="34" charset="-128"/>
              </a:rPr>
              <a:t>ネットビジネスに取り組む企業にサーバやデータベースを提供する</a:t>
            </a:r>
            <a:r>
              <a:rPr kumimoji="1" lang="ja-JP" altLang="en-US">
                <a:solidFill>
                  <a:schemeClr val="accent1"/>
                </a:solidFill>
                <a:latin typeface="Meiryo UI" panose="020B0604030504040204" pitchFamily="34" charset="-128"/>
                <a:ea typeface="Meiryo UI" panose="020B0604030504040204" pitchFamily="34" charset="-128"/>
              </a:rPr>
              <a:t>クラウドサービス</a:t>
            </a:r>
            <a:r>
              <a:rPr kumimoji="1" lang="ja-JP" altLang="en-US">
                <a:solidFill>
                  <a:schemeClr val="tx1"/>
                </a:solidFill>
                <a:latin typeface="Meiryo UI" panose="020B0604030504040204" pitchFamily="34" charset="-128"/>
                <a:ea typeface="Meiryo UI" panose="020B0604030504040204" pitchFamily="34" charset="-128"/>
              </a:rPr>
              <a:t>を開始。</a:t>
            </a:r>
          </a:p>
        </p:txBody>
      </p:sp>
      <p:sp>
        <p:nvSpPr>
          <p:cNvPr id="17" name="四角形吹き出し 16">
            <a:extLst>
              <a:ext uri="{FF2B5EF4-FFF2-40B4-BE49-F238E27FC236}">
                <a16:creationId xmlns:a16="http://schemas.microsoft.com/office/drawing/2014/main" xmlns="" id="{3736FE56-960F-5843-8C24-73B156196D9B}"/>
              </a:ext>
            </a:extLst>
          </p:cNvPr>
          <p:cNvSpPr/>
          <p:nvPr/>
        </p:nvSpPr>
        <p:spPr>
          <a:xfrm>
            <a:off x="4586990" y="4357787"/>
            <a:ext cx="4152276" cy="723699"/>
          </a:xfrm>
          <a:prstGeom prst="wedgeRectCallout">
            <a:avLst>
              <a:gd name="adj1" fmla="val -64459"/>
              <a:gd name="adj2" fmla="val -62502"/>
            </a:avLst>
          </a:prstGeom>
          <a:solidFill>
            <a:schemeClr val="accent1">
              <a:lumMod val="20000"/>
              <a:lumOff val="80000"/>
            </a:schemeClr>
          </a:solidFill>
          <a:ln>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a:solidFill>
                  <a:schemeClr val="tx1"/>
                </a:solidFill>
                <a:latin typeface="Meiryo UI" panose="020B0604030504040204" pitchFamily="34" charset="-128"/>
                <a:ea typeface="Meiryo UI" panose="020B0604030504040204" pitchFamily="34" charset="-128"/>
              </a:rPr>
              <a:t>電子書籍サービス</a:t>
            </a:r>
            <a:r>
              <a:rPr lang="en-US" altLang="ja-JP" dirty="0">
                <a:solidFill>
                  <a:schemeClr val="tx1"/>
                </a:solidFill>
                <a:latin typeface="Meiryo UI" panose="020B0604030504040204" pitchFamily="34" charset="-128"/>
                <a:ea typeface="Meiryo UI" panose="020B0604030504040204" pitchFamily="34" charset="-128"/>
              </a:rPr>
              <a:t>『</a:t>
            </a:r>
            <a:r>
              <a:rPr lang="ja-JP" altLang="en-US">
                <a:solidFill>
                  <a:schemeClr val="accent1"/>
                </a:solidFill>
                <a:latin typeface="Meiryo UI" panose="020B0604030504040204" pitchFamily="34" charset="-128"/>
                <a:ea typeface="Meiryo UI" panose="020B0604030504040204" pitchFamily="34" charset="-128"/>
              </a:rPr>
              <a:t>キンドル</a:t>
            </a:r>
            <a:r>
              <a:rPr lang="en-US" altLang="ja-JP" dirty="0">
                <a:solidFill>
                  <a:schemeClr val="tx1"/>
                </a:solidFill>
                <a:latin typeface="Meiryo UI" panose="020B0604030504040204" pitchFamily="34" charset="-128"/>
                <a:ea typeface="Meiryo UI" panose="020B0604030504040204" pitchFamily="34" charset="-128"/>
              </a:rPr>
              <a:t>』</a:t>
            </a:r>
            <a:r>
              <a:rPr lang="ja-JP" altLang="en-US">
                <a:solidFill>
                  <a:schemeClr val="tx1"/>
                </a:solidFill>
                <a:latin typeface="Meiryo UI" panose="020B0604030504040204" pitchFamily="34" charset="-128"/>
                <a:ea typeface="Meiryo UI" panose="020B0604030504040204" pitchFamily="34" charset="-128"/>
              </a:rPr>
              <a:t>を発明し、爆発的にヒット。</a:t>
            </a:r>
            <a:endParaRPr kumimoji="1" lang="ja-JP" altLang="en-US">
              <a:solidFill>
                <a:schemeClr val="tx1"/>
              </a:solidFill>
              <a:latin typeface="Meiryo UI" panose="020B0604030504040204" pitchFamily="34" charset="-128"/>
              <a:ea typeface="Meiryo UI" panose="020B0604030504040204" pitchFamily="34" charset="-128"/>
            </a:endParaRPr>
          </a:p>
        </p:txBody>
      </p:sp>
      <p:sp>
        <p:nvSpPr>
          <p:cNvPr id="18" name="四角形吹き出し 17">
            <a:extLst>
              <a:ext uri="{FF2B5EF4-FFF2-40B4-BE49-F238E27FC236}">
                <a16:creationId xmlns:a16="http://schemas.microsoft.com/office/drawing/2014/main" xmlns="" id="{42AC3FBC-C36F-5B4C-B494-1291D068D0F9}"/>
              </a:ext>
            </a:extLst>
          </p:cNvPr>
          <p:cNvSpPr/>
          <p:nvPr/>
        </p:nvSpPr>
        <p:spPr>
          <a:xfrm>
            <a:off x="4826833" y="5306519"/>
            <a:ext cx="4152276" cy="1364104"/>
          </a:xfrm>
          <a:prstGeom prst="wedgeRectCallout">
            <a:avLst>
              <a:gd name="adj1" fmla="val -61932"/>
              <a:gd name="adj2" fmla="val -36128"/>
            </a:avLst>
          </a:prstGeom>
          <a:solidFill>
            <a:schemeClr val="accent1">
              <a:lumMod val="20000"/>
              <a:lumOff val="80000"/>
            </a:schemeClr>
          </a:solidFill>
          <a:ln>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Meiryo UI" panose="020B0604030504040204" pitchFamily="34" charset="-128"/>
                <a:ea typeface="Meiryo UI" panose="020B0604030504040204" pitchFamily="34" charset="-128"/>
              </a:rPr>
              <a:t>日用品から娯楽商品までをネットで販売する</a:t>
            </a:r>
            <a:r>
              <a:rPr kumimoji="1" lang="ja-JP" altLang="en-US" dirty="0">
                <a:solidFill>
                  <a:schemeClr val="tx1"/>
                </a:solidFill>
                <a:latin typeface="Meiryo UI" panose="020B0604030504040204" pitchFamily="34" charset="-128"/>
                <a:ea typeface="Meiryo UI" panose="020B0604030504040204" pitchFamily="34" charset="-128"/>
              </a:rPr>
              <a:t>プライムフィーバーが起こる。</a:t>
            </a:r>
            <a:endParaRPr kumimoji="1" lang="en-US" altLang="ja-JP" dirty="0">
              <a:solidFill>
                <a:schemeClr val="tx1"/>
              </a:solidFill>
              <a:latin typeface="Meiryo UI" panose="020B0604030504040204" pitchFamily="34" charset="-128"/>
              <a:ea typeface="Meiryo UI" panose="020B0604030504040204" pitchFamily="34" charset="-128"/>
            </a:endParaRPr>
          </a:p>
          <a:p>
            <a:r>
              <a:rPr kumimoji="1" lang="en-US" altLang="ja-JP" dirty="0">
                <a:solidFill>
                  <a:schemeClr val="tx1"/>
                </a:solidFill>
                <a:latin typeface="Meiryo UI" panose="020B0604030504040204" pitchFamily="34" charset="-128"/>
                <a:ea typeface="Meiryo UI" panose="020B0604030504040204" pitchFamily="34" charset="-128"/>
              </a:rPr>
              <a:t>Amazon</a:t>
            </a:r>
            <a:r>
              <a:rPr kumimoji="1" lang="ja-JP" altLang="en-US" dirty="0">
                <a:solidFill>
                  <a:schemeClr val="tx1"/>
                </a:solidFill>
                <a:latin typeface="Meiryo UI" panose="020B0604030504040204" pitchFamily="34" charset="-128"/>
                <a:ea typeface="Meiryo UI" panose="020B0604030504040204" pitchFamily="34" charset="-128"/>
              </a:rPr>
              <a:t>は日常の</a:t>
            </a:r>
            <a:r>
              <a:rPr kumimoji="1" lang="ja-JP" altLang="en-US" dirty="0">
                <a:solidFill>
                  <a:schemeClr val="bg2">
                    <a:lumMod val="75000"/>
                  </a:schemeClr>
                </a:solidFill>
                <a:latin typeface="Meiryo UI" panose="020B0604030504040204" pitchFamily="34" charset="-128"/>
                <a:ea typeface="Meiryo UI" panose="020B0604030504040204" pitchFamily="34" charset="-128"/>
              </a:rPr>
              <a:t>インフラビジネス</a:t>
            </a:r>
            <a:r>
              <a:rPr kumimoji="1" lang="ja-JP" altLang="en-US" dirty="0">
                <a:solidFill>
                  <a:schemeClr val="tx1"/>
                </a:solidFill>
                <a:latin typeface="Meiryo UI" panose="020B0604030504040204" pitchFamily="34" charset="-128"/>
                <a:ea typeface="Meiryo UI" panose="020B0604030504040204" pitchFamily="34" charset="-128"/>
              </a:rPr>
              <a:t>へと変革。</a:t>
            </a:r>
          </a:p>
        </p:txBody>
      </p:sp>
    </p:spTree>
    <p:extLst>
      <p:ext uri="{BB962C8B-B14F-4D97-AF65-F5344CB8AC3E}">
        <p14:creationId xmlns:p14="http://schemas.microsoft.com/office/powerpoint/2010/main" val="13013355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ja-JP" altLang="en-US" dirty="0"/>
              <a:t>企業の</a:t>
            </a:r>
            <a:r>
              <a:rPr kumimoji="1" lang="en-US" altLang="ja-JP" dirty="0"/>
              <a:t>DX</a:t>
            </a:r>
            <a:r>
              <a:rPr kumimoji="1" lang="ja-JP" altLang="en-US" dirty="0"/>
              <a:t>化事例（</a:t>
            </a:r>
            <a:r>
              <a:rPr kumimoji="1" lang="en-US" altLang="ja-JP" dirty="0"/>
              <a:t>2</a:t>
            </a:r>
            <a:r>
              <a:rPr kumimoji="1" lang="ja-JP" altLang="en-US" dirty="0"/>
              <a:t>）</a:t>
            </a:r>
            <a:r>
              <a:rPr kumimoji="1" lang="ja-JP" altLang="en-US" sz="2400" dirty="0"/>
              <a:t>～スーパーマーケットの</a:t>
            </a:r>
            <a:r>
              <a:rPr kumimoji="1" lang="en-US" altLang="ja-JP" sz="2400" dirty="0"/>
              <a:t>DX</a:t>
            </a:r>
            <a:r>
              <a:rPr kumimoji="1" lang="ja-JP" altLang="en-US" sz="2400" dirty="0"/>
              <a:t>～</a:t>
            </a:r>
          </a:p>
        </p:txBody>
      </p:sp>
      <p:graphicFrame>
        <p:nvGraphicFramePr>
          <p:cNvPr id="4" name="表 3">
            <a:extLst>
              <a:ext uri="{FF2B5EF4-FFF2-40B4-BE49-F238E27FC236}">
                <a16:creationId xmlns:a16="http://schemas.microsoft.com/office/drawing/2014/main" xmlns="" id="{D150729B-ED0D-274C-8A0A-3D0492AEA6C0}"/>
              </a:ext>
            </a:extLst>
          </p:cNvPr>
          <p:cNvGraphicFramePr>
            <a:graphicFrameLocks noGrp="1"/>
          </p:cNvGraphicFramePr>
          <p:nvPr/>
        </p:nvGraphicFramePr>
        <p:xfrm>
          <a:off x="579619" y="1337040"/>
          <a:ext cx="3677587" cy="2412001"/>
        </p:xfrm>
        <a:graphic>
          <a:graphicData uri="http://schemas.openxmlformats.org/drawingml/2006/table">
            <a:tbl>
              <a:tblPr firstRow="1" bandRow="1">
                <a:tableStyleId>{2D5ABB26-0587-4C30-8999-92F81FD0307C}</a:tableStyleId>
              </a:tblPr>
              <a:tblGrid>
                <a:gridCol w="3677587">
                  <a:extLst>
                    <a:ext uri="{9D8B030D-6E8A-4147-A177-3AD203B41FA5}">
                      <a16:colId xmlns:a16="http://schemas.microsoft.com/office/drawing/2014/main" xmlns="" val="2161908398"/>
                    </a:ext>
                  </a:extLst>
                </a:gridCol>
              </a:tblGrid>
              <a:tr h="491761">
                <a:tc>
                  <a:txBody>
                    <a:bodyPr/>
                    <a:lstStyle/>
                    <a:p>
                      <a:r>
                        <a:rPr kumimoji="1" lang="ja-JP" altLang="en-US" sz="2000">
                          <a:latin typeface="Meiryo UI" panose="020B0604030504040204" pitchFamily="34" charset="-128"/>
                          <a:ea typeface="Meiryo UI" panose="020B0604030504040204" pitchFamily="34" charset="-128"/>
                        </a:rPr>
                        <a:t>従来のスーパーマーケット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450660483"/>
                  </a:ext>
                </a:extLst>
              </a:tr>
              <a:tr h="1227736">
                <a:tc>
                  <a:txBody>
                    <a:bodyPr/>
                    <a:lstStyle/>
                    <a:p>
                      <a:pPr marL="342900" indent="-342900">
                        <a:buFont typeface="Wingdings" pitchFamily="2" charset="2"/>
                        <a:buChar char="ü"/>
                      </a:pPr>
                      <a:r>
                        <a:rPr kumimoji="1" lang="en-US" altLang="ja-JP" sz="2000" dirty="0">
                          <a:latin typeface="Meiryo UI" panose="020B0604030504040204" pitchFamily="34" charset="-128"/>
                          <a:ea typeface="Meiryo UI" panose="020B0604030504040204" pitchFamily="34" charset="-128"/>
                        </a:rPr>
                        <a:t>1</a:t>
                      </a:r>
                      <a:r>
                        <a:rPr kumimoji="1" lang="ja-JP" altLang="en-US" sz="2000" dirty="0">
                          <a:latin typeface="Meiryo UI" panose="020B0604030504040204" pitchFamily="34" charset="-128"/>
                          <a:ea typeface="Meiryo UI" panose="020B0604030504040204" pitchFamily="34" charset="-128"/>
                        </a:rPr>
                        <a:t>日１回の商品発注</a:t>
                      </a:r>
                      <a:endParaRPr kumimoji="1" lang="en-US" altLang="ja-JP" sz="2000" dirty="0">
                        <a:latin typeface="Meiryo UI" panose="020B0604030504040204" pitchFamily="34" charset="-128"/>
                        <a:ea typeface="Meiryo UI" panose="020B0604030504040204" pitchFamily="34" charset="-128"/>
                      </a:endParaRPr>
                    </a:p>
                    <a:p>
                      <a:pPr marL="342900" indent="-342900">
                        <a:buFont typeface="Wingdings" pitchFamily="2" charset="2"/>
                        <a:buChar char="ü"/>
                      </a:pPr>
                      <a:r>
                        <a:rPr kumimoji="1" lang="en-US" altLang="ja-JP" sz="2000" dirty="0">
                          <a:latin typeface="Meiryo UI" panose="020B0604030504040204" pitchFamily="34" charset="-128"/>
                          <a:ea typeface="Meiryo UI" panose="020B0604030504040204" pitchFamily="34" charset="-128"/>
                        </a:rPr>
                        <a:t>1</a:t>
                      </a:r>
                      <a:r>
                        <a:rPr kumimoji="1" lang="ja-JP" altLang="en-US" sz="2000" dirty="0">
                          <a:latin typeface="Meiryo UI" panose="020B0604030504040204" pitchFamily="34" charset="-128"/>
                          <a:ea typeface="Meiryo UI" panose="020B0604030504040204" pitchFamily="34" charset="-128"/>
                        </a:rPr>
                        <a:t>日数回の在庫管理</a:t>
                      </a:r>
                      <a:endParaRPr kumimoji="1" lang="en-US" altLang="ja-JP" sz="2000" dirty="0">
                        <a:latin typeface="Meiryo UI" panose="020B0604030504040204" pitchFamily="34" charset="-128"/>
                        <a:ea typeface="Meiryo UI" panose="020B0604030504040204" pitchFamily="34" charset="-128"/>
                      </a:endParaRPr>
                    </a:p>
                    <a:p>
                      <a:pPr marL="342900" indent="-342900">
                        <a:buFont typeface="Wingdings" pitchFamily="2" charset="2"/>
                        <a:buChar char="ü"/>
                      </a:pPr>
                      <a:r>
                        <a:rPr kumimoji="1" lang="ja-JP" altLang="en-US" sz="2000" dirty="0">
                          <a:latin typeface="Meiryo UI" panose="020B0604030504040204" pitchFamily="34" charset="-128"/>
                          <a:ea typeface="Meiryo UI" panose="020B0604030504040204" pitchFamily="34" charset="-128"/>
                        </a:rPr>
                        <a:t>商品情報が不透明</a:t>
                      </a:r>
                      <a:endParaRPr kumimoji="1" lang="en-US" altLang="ja-JP" sz="2000" dirty="0">
                        <a:latin typeface="Meiryo UI" panose="020B0604030504040204" pitchFamily="34" charset="-128"/>
                        <a:ea typeface="Meiryo UI" panose="020B0604030504040204" pitchFamily="34" charset="-128"/>
                      </a:endParaRPr>
                    </a:p>
                    <a:p>
                      <a:pPr marL="342900" indent="-342900">
                        <a:buFont typeface="Wingdings" pitchFamily="2" charset="2"/>
                        <a:buChar char="ü"/>
                      </a:pPr>
                      <a:r>
                        <a:rPr kumimoji="1" lang="ja-JP" altLang="en-US" sz="2000" dirty="0">
                          <a:latin typeface="Meiryo UI" panose="020B0604030504040204" pitchFamily="34" charset="-128"/>
                          <a:ea typeface="Meiryo UI" panose="020B0604030504040204" pitchFamily="34" charset="-128"/>
                        </a:rPr>
                        <a:t>商品の販売者と購入者</a:t>
                      </a:r>
                      <a:r>
                        <a:rPr kumimoji="1" lang="ja-JP" altLang="en-US" sz="2000" dirty="0" err="1">
                          <a:latin typeface="Meiryo UI" panose="020B0604030504040204" pitchFamily="34" charset="-128"/>
                          <a:ea typeface="Meiryo UI" panose="020B0604030504040204" pitchFamily="34" charset="-128"/>
                        </a:rPr>
                        <a:t>にを</a:t>
                      </a:r>
                      <a:r>
                        <a:rPr kumimoji="1" lang="ja-JP" altLang="en-US" sz="2000" dirty="0">
                          <a:latin typeface="Meiryo UI" panose="020B0604030504040204" pitchFamily="34" charset="-128"/>
                          <a:ea typeface="Meiryo UI" panose="020B0604030504040204" pitchFamily="34" charset="-128"/>
                        </a:rPr>
                        <a:t>つなぐ場</a:t>
                      </a:r>
                      <a:endParaRPr kumimoji="1" lang="en-US" altLang="ja-JP" sz="2000" dirty="0">
                        <a:latin typeface="Meiryo UI" panose="020B0604030504040204" pitchFamily="34" charset="-128"/>
                        <a:ea typeface="Meiryo UI" panose="020B0604030504040204" pitchFamily="34" charset="-128"/>
                      </a:endParaRPr>
                    </a:p>
                    <a:p>
                      <a:pPr marL="342900" indent="-342900">
                        <a:buFont typeface="Wingdings" pitchFamily="2" charset="2"/>
                        <a:buChar char="ü"/>
                      </a:pPr>
                      <a:r>
                        <a:rPr kumimoji="1" lang="ja-JP" altLang="en-US" sz="2000" dirty="0">
                          <a:latin typeface="Meiryo UI" panose="020B0604030504040204" pitchFamily="34" charset="-128"/>
                          <a:ea typeface="Meiryo UI" panose="020B0604030504040204" pitchFamily="34" charset="-128"/>
                        </a:rPr>
                        <a:t>多くの人材雇用　　　　　</a:t>
                      </a:r>
                      <a:r>
                        <a:rPr kumimoji="1" lang="en-US" altLang="ja-JP" sz="2000" dirty="0">
                          <a:latin typeface="Meiryo UI" panose="020B0604030504040204" pitchFamily="34" charset="-128"/>
                          <a:ea typeface="Meiryo UI" panose="020B0604030504040204" pitchFamily="34" charset="-128"/>
                        </a:rPr>
                        <a:t>etc..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771736624"/>
                  </a:ext>
                </a:extLst>
              </a:tr>
            </a:tbl>
          </a:graphicData>
        </a:graphic>
      </p:graphicFrame>
      <p:graphicFrame>
        <p:nvGraphicFramePr>
          <p:cNvPr id="5" name="表 4">
            <a:extLst>
              <a:ext uri="{FF2B5EF4-FFF2-40B4-BE49-F238E27FC236}">
                <a16:creationId xmlns:a16="http://schemas.microsoft.com/office/drawing/2014/main" xmlns="" id="{F98CA9D0-4D34-5249-89A0-8D503E48D771}"/>
              </a:ext>
            </a:extLst>
          </p:cNvPr>
          <p:cNvGraphicFramePr>
            <a:graphicFrameLocks noGrp="1"/>
          </p:cNvGraphicFramePr>
          <p:nvPr/>
        </p:nvGraphicFramePr>
        <p:xfrm>
          <a:off x="5004216" y="1337040"/>
          <a:ext cx="3677587" cy="2412001"/>
        </p:xfrm>
        <a:graphic>
          <a:graphicData uri="http://schemas.openxmlformats.org/drawingml/2006/table">
            <a:tbl>
              <a:tblPr firstRow="1" bandRow="1">
                <a:tableStyleId>{2D5ABB26-0587-4C30-8999-92F81FD0307C}</a:tableStyleId>
              </a:tblPr>
              <a:tblGrid>
                <a:gridCol w="3677587">
                  <a:extLst>
                    <a:ext uri="{9D8B030D-6E8A-4147-A177-3AD203B41FA5}">
                      <a16:colId xmlns:a16="http://schemas.microsoft.com/office/drawing/2014/main" xmlns="" val="2161908398"/>
                    </a:ext>
                  </a:extLst>
                </a:gridCol>
              </a:tblGrid>
              <a:tr h="491761">
                <a:tc>
                  <a:txBody>
                    <a:bodyPr/>
                    <a:lstStyle/>
                    <a:p>
                      <a:r>
                        <a:rPr kumimoji="1" lang="en-US" altLang="ja-JP" sz="2000" dirty="0">
                          <a:latin typeface="Meiryo UI" panose="020B0604030504040204" pitchFamily="34" charset="-128"/>
                          <a:ea typeface="Meiryo UI" panose="020B0604030504040204" pitchFamily="34" charset="-128"/>
                        </a:rPr>
                        <a:t>U.S.M.H(</a:t>
                      </a:r>
                      <a:r>
                        <a:rPr kumimoji="1" lang="ja-JP" altLang="en-US" sz="2000">
                          <a:latin typeface="Meiryo UI" panose="020B0604030504040204" pitchFamily="34" charset="-128"/>
                          <a:ea typeface="Meiryo UI" panose="020B0604030504040204" pitchFamily="34" charset="-128"/>
                        </a:rPr>
                        <a:t>イオングループ会社</a:t>
                      </a:r>
                      <a:r>
                        <a:rPr kumimoji="1" lang="en-US" altLang="ja-JP" sz="2000" dirty="0">
                          <a:latin typeface="Meiryo UI" panose="020B0604030504040204" pitchFamily="34" charset="-128"/>
                          <a:ea typeface="Meiryo UI" panose="020B0604030504040204" pitchFamily="34" charset="-128"/>
                        </a:rPr>
                        <a:t>)</a:t>
                      </a:r>
                      <a:endParaRPr kumimoji="1" lang="ja-JP" altLang="en-US" sz="2000">
                        <a:latin typeface="Meiryo UI" panose="020B0604030504040204" pitchFamily="34" charset="-128"/>
                        <a:ea typeface="Meiryo UI" panose="020B0604030504040204" pitchFamily="34"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450660483"/>
                  </a:ext>
                </a:extLst>
              </a:tr>
              <a:tr h="1227736">
                <a:tc>
                  <a:txBody>
                    <a:bodyPr/>
                    <a:lstStyle/>
                    <a:p>
                      <a:pPr marL="342900" indent="-342900">
                        <a:buFont typeface="Wingdings" pitchFamily="2" charset="2"/>
                        <a:buChar char="ü"/>
                      </a:pPr>
                      <a:r>
                        <a:rPr kumimoji="1" lang="ja-JP" altLang="en-US" sz="2000">
                          <a:latin typeface="Meiryo UI" panose="020B0604030504040204" pitchFamily="34" charset="-128"/>
                          <a:ea typeface="Meiryo UI" panose="020B0604030504040204" pitchFamily="34" charset="-128"/>
                        </a:rPr>
                        <a:t>リアルタイム在庫管理</a:t>
                      </a:r>
                      <a:endParaRPr kumimoji="1" lang="en-US" altLang="ja-JP" sz="2000" dirty="0">
                        <a:latin typeface="Meiryo UI" panose="020B0604030504040204" pitchFamily="34" charset="-128"/>
                        <a:ea typeface="Meiryo UI" panose="020B0604030504040204" pitchFamily="34" charset="-128"/>
                      </a:endParaRPr>
                    </a:p>
                    <a:p>
                      <a:pPr marL="342900" indent="-342900">
                        <a:buFont typeface="Wingdings" pitchFamily="2" charset="2"/>
                        <a:buChar char="ü"/>
                      </a:pPr>
                      <a:r>
                        <a:rPr kumimoji="1" lang="ja-JP" altLang="en-US" sz="2000">
                          <a:latin typeface="Meiryo UI" panose="020B0604030504040204" pitchFamily="34" charset="-128"/>
                          <a:ea typeface="Meiryo UI" panose="020B0604030504040204" pitchFamily="34" charset="-128"/>
                        </a:rPr>
                        <a:t>在庫状況に応じた商品発注</a:t>
                      </a:r>
                      <a:endParaRPr kumimoji="1" lang="en-US" altLang="ja-JP" sz="2000" dirty="0">
                        <a:latin typeface="Meiryo UI" panose="020B0604030504040204" pitchFamily="34" charset="-128"/>
                        <a:ea typeface="Meiryo UI" panose="020B0604030504040204" pitchFamily="34" charset="-128"/>
                      </a:endParaRPr>
                    </a:p>
                    <a:p>
                      <a:pPr marL="342900" indent="-342900">
                        <a:buFont typeface="Wingdings" pitchFamily="2" charset="2"/>
                        <a:buChar char="ü"/>
                      </a:pPr>
                      <a:r>
                        <a:rPr kumimoji="1" lang="ja-JP" altLang="en-US" sz="2000">
                          <a:latin typeface="Meiryo UI" panose="020B0604030504040204" pitchFamily="34" charset="-128"/>
                          <a:ea typeface="Meiryo UI" panose="020B0604030504040204" pitchFamily="34" charset="-128"/>
                        </a:rPr>
                        <a:t>在庫や売れ筋、おすすめ商品などをお客様にアプリでお知らせ</a:t>
                      </a:r>
                      <a:endParaRPr kumimoji="1" lang="en-US" altLang="ja-JP" sz="2000" dirty="0">
                        <a:latin typeface="Meiryo UI" panose="020B0604030504040204" pitchFamily="34" charset="-128"/>
                        <a:ea typeface="Meiryo UI" panose="020B0604030504040204" pitchFamily="34" charset="-128"/>
                      </a:endParaRPr>
                    </a:p>
                    <a:p>
                      <a:pPr marL="342900" indent="-342900">
                        <a:buFont typeface="Wingdings" pitchFamily="2" charset="2"/>
                        <a:buChar char="ü"/>
                      </a:pPr>
                      <a:r>
                        <a:rPr kumimoji="1" lang="ja-JP" altLang="en-US" sz="2000">
                          <a:latin typeface="Meiryo UI" panose="020B0604030504040204" pitchFamily="34" charset="-128"/>
                          <a:ea typeface="Meiryo UI" panose="020B0604030504040204" pitchFamily="34" charset="-128"/>
                        </a:rPr>
                        <a:t>セルフレジやスマホ決済</a:t>
                      </a:r>
                      <a:endParaRPr kumimoji="1" lang="en-US" altLang="ja-JP" sz="2000" dirty="0">
                        <a:latin typeface="Meiryo UI" panose="020B0604030504040204" pitchFamily="34" charset="-128"/>
                        <a:ea typeface="Meiryo UI" panose="020B0604030504040204" pitchFamily="34" charset="-128"/>
                      </a:endParaRPr>
                    </a:p>
                    <a:p>
                      <a:pPr marL="342900" indent="-342900">
                        <a:buFont typeface="Wingdings" pitchFamily="2" charset="2"/>
                        <a:buChar char="ü"/>
                      </a:pPr>
                      <a:r>
                        <a:rPr kumimoji="1" lang="ja-JP" altLang="en-US" sz="2000">
                          <a:latin typeface="Meiryo UI" panose="020B0604030504040204" pitchFamily="34" charset="-128"/>
                          <a:ea typeface="Meiryo UI" panose="020B0604030504040204" pitchFamily="34" charset="-128"/>
                        </a:rPr>
                        <a:t>お客様情報の管理　　　</a:t>
                      </a:r>
                      <a:r>
                        <a:rPr kumimoji="1" lang="en-US" altLang="ja-JP" sz="2000" dirty="0">
                          <a:latin typeface="Meiryo UI" panose="020B0604030504040204" pitchFamily="34" charset="-128"/>
                          <a:ea typeface="Meiryo UI" panose="020B0604030504040204" pitchFamily="34" charset="-128"/>
                        </a:rPr>
                        <a:t>etc..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771736624"/>
                  </a:ext>
                </a:extLst>
              </a:tr>
            </a:tbl>
          </a:graphicData>
        </a:graphic>
      </p:graphicFrame>
      <p:sp>
        <p:nvSpPr>
          <p:cNvPr id="6" name="下カーブ矢印 5">
            <a:extLst>
              <a:ext uri="{FF2B5EF4-FFF2-40B4-BE49-F238E27FC236}">
                <a16:creationId xmlns:a16="http://schemas.microsoft.com/office/drawing/2014/main" xmlns="" id="{63029C23-1B41-4F43-AAA9-30FB7837F4D1}"/>
              </a:ext>
            </a:extLst>
          </p:cNvPr>
          <p:cNvSpPr/>
          <p:nvPr/>
        </p:nvSpPr>
        <p:spPr>
          <a:xfrm flipV="1">
            <a:off x="4061085" y="3678183"/>
            <a:ext cx="1139252" cy="58461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角丸四角形 6">
            <a:extLst>
              <a:ext uri="{FF2B5EF4-FFF2-40B4-BE49-F238E27FC236}">
                <a16:creationId xmlns:a16="http://schemas.microsoft.com/office/drawing/2014/main" xmlns="" id="{95A626D3-326C-C947-82E4-213124CFCDF2}"/>
              </a:ext>
            </a:extLst>
          </p:cNvPr>
          <p:cNvSpPr/>
          <p:nvPr/>
        </p:nvSpPr>
        <p:spPr>
          <a:xfrm>
            <a:off x="1101777" y="4262799"/>
            <a:ext cx="2929328" cy="122919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latin typeface="Meiryo UI" panose="020B0604030504040204" pitchFamily="34" charset="-128"/>
                <a:ea typeface="Meiryo UI" panose="020B0604030504040204" pitchFamily="34" charset="-128"/>
              </a:rPr>
              <a:t>食品を購入する場であり、食品を小売する事業</a:t>
            </a:r>
            <a:endParaRPr kumimoji="1" lang="ja-JP" altLang="en-US" sz="2000" dirty="0">
              <a:solidFill>
                <a:schemeClr val="tx1"/>
              </a:solidFill>
              <a:latin typeface="Meiryo UI" panose="020B0604030504040204" pitchFamily="34" charset="-128"/>
              <a:ea typeface="Meiryo UI" panose="020B0604030504040204" pitchFamily="34" charset="-128"/>
            </a:endParaRPr>
          </a:p>
        </p:txBody>
      </p:sp>
      <p:sp>
        <p:nvSpPr>
          <p:cNvPr id="8" name="円/楕円 5">
            <a:extLst>
              <a:ext uri="{FF2B5EF4-FFF2-40B4-BE49-F238E27FC236}">
                <a16:creationId xmlns:a16="http://schemas.microsoft.com/office/drawing/2014/main" xmlns="" id="{6F868F99-6584-B44E-BFF3-0BE6C6F33674}"/>
              </a:ext>
            </a:extLst>
          </p:cNvPr>
          <p:cNvSpPr/>
          <p:nvPr/>
        </p:nvSpPr>
        <p:spPr>
          <a:xfrm>
            <a:off x="4129165" y="4510135"/>
            <a:ext cx="943131" cy="734519"/>
          </a:xfrm>
          <a:prstGeom prst="ellipse">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chemeClr val="tx1"/>
                </a:solidFill>
                <a:latin typeface="Meiryo UI" panose="020B0604030504040204" pitchFamily="50" charset="-128"/>
                <a:ea typeface="Meiryo UI" panose="020B0604030504040204" pitchFamily="50" charset="-128"/>
              </a:rPr>
              <a:t>DX</a:t>
            </a:r>
            <a:endParaRPr kumimoji="1" lang="ja-JP" altLang="en-US" sz="2400" b="1" dirty="0">
              <a:solidFill>
                <a:schemeClr val="tx1"/>
              </a:solidFill>
              <a:latin typeface="Meiryo UI" panose="020B0604030504040204" pitchFamily="50" charset="-128"/>
              <a:ea typeface="Meiryo UI" panose="020B0604030504040204" pitchFamily="50" charset="-128"/>
            </a:endParaRPr>
          </a:p>
        </p:txBody>
      </p:sp>
      <p:sp>
        <p:nvSpPr>
          <p:cNvPr id="9" name="角丸四角形 8">
            <a:extLst>
              <a:ext uri="{FF2B5EF4-FFF2-40B4-BE49-F238E27FC236}">
                <a16:creationId xmlns:a16="http://schemas.microsoft.com/office/drawing/2014/main" xmlns="" id="{AE8844FD-E7C2-D746-8641-253C122F650E}"/>
              </a:ext>
            </a:extLst>
          </p:cNvPr>
          <p:cNvSpPr/>
          <p:nvPr/>
        </p:nvSpPr>
        <p:spPr>
          <a:xfrm>
            <a:off x="5170356" y="4262799"/>
            <a:ext cx="3209145" cy="122919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latin typeface="Meiryo UI" panose="020B0604030504040204" pitchFamily="34" charset="-128"/>
                <a:ea typeface="Meiryo UI" panose="020B0604030504040204" pitchFamily="34" charset="-128"/>
              </a:rPr>
              <a:t>お客様への付加価値を高め、</a:t>
            </a:r>
            <a:r>
              <a:rPr lang="en-US" altLang="ja-JP" sz="2000" dirty="0">
                <a:solidFill>
                  <a:schemeClr val="tx1"/>
                </a:solidFill>
                <a:latin typeface="Meiryo UI" panose="020B0604030504040204" pitchFamily="34" charset="-128"/>
                <a:ea typeface="Meiryo UI" panose="020B0604030504040204" pitchFamily="34" charset="-128"/>
              </a:rPr>
              <a:t>『</a:t>
            </a:r>
            <a:r>
              <a:rPr lang="ja-JP" altLang="en-US" sz="2000" dirty="0">
                <a:solidFill>
                  <a:schemeClr val="tx1"/>
                </a:solidFill>
                <a:latin typeface="Meiryo UI" panose="020B0604030504040204" pitchFamily="34" charset="-128"/>
                <a:ea typeface="Meiryo UI" panose="020B0604030504040204" pitchFamily="34" charset="-128"/>
              </a:rPr>
              <a:t>つながり</a:t>
            </a:r>
            <a:r>
              <a:rPr lang="en-US" altLang="ja-JP" sz="2000" dirty="0">
                <a:solidFill>
                  <a:schemeClr val="tx1"/>
                </a:solidFill>
                <a:latin typeface="Meiryo UI" panose="020B0604030504040204" pitchFamily="34" charset="-128"/>
                <a:ea typeface="Meiryo UI" panose="020B0604030504040204" pitchFamily="34" charset="-128"/>
              </a:rPr>
              <a:t>』</a:t>
            </a:r>
            <a:r>
              <a:rPr lang="ja-JP" altLang="en-US" sz="2000" dirty="0">
                <a:solidFill>
                  <a:schemeClr val="tx1"/>
                </a:solidFill>
                <a:latin typeface="Meiryo UI" panose="020B0604030504040204" pitchFamily="34" charset="-128"/>
                <a:ea typeface="Meiryo UI" panose="020B0604030504040204" pitchFamily="34" charset="-128"/>
              </a:rPr>
              <a:t>を重視する事業</a:t>
            </a:r>
            <a:endParaRPr kumimoji="1" lang="ja-JP" altLang="en-US" sz="2000" dirty="0">
              <a:solidFill>
                <a:schemeClr val="tx1"/>
              </a:solidFill>
              <a:latin typeface="Meiryo UI" panose="020B0604030504040204" pitchFamily="34" charset="-128"/>
              <a:ea typeface="Meiryo UI" panose="020B0604030504040204" pitchFamily="34" charset="-128"/>
            </a:endParaRPr>
          </a:p>
        </p:txBody>
      </p:sp>
      <p:sp>
        <p:nvSpPr>
          <p:cNvPr id="10" name="角丸四角形 9">
            <a:extLst>
              <a:ext uri="{FF2B5EF4-FFF2-40B4-BE49-F238E27FC236}">
                <a16:creationId xmlns:a16="http://schemas.microsoft.com/office/drawing/2014/main" xmlns="" id="{BFDF16A6-9981-2448-8AE3-2AE8B3EFAA1B}"/>
              </a:ext>
            </a:extLst>
          </p:cNvPr>
          <p:cNvSpPr/>
          <p:nvPr/>
        </p:nvSpPr>
        <p:spPr>
          <a:xfrm>
            <a:off x="1191717" y="5726672"/>
            <a:ext cx="7082853" cy="7270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solidFill>
                  <a:schemeClr val="tx1"/>
                </a:solidFill>
                <a:latin typeface="Meiryo UI" panose="020B0604030504040204" pitchFamily="34" charset="-128"/>
                <a:ea typeface="Meiryo UI" panose="020B0604030504040204" pitchFamily="34" charset="-128"/>
              </a:rPr>
              <a:t>➡セルフレジやスマホ決済、在庫処理のデジタル化は同時に人材不足、働き方改革にもつながる。</a:t>
            </a:r>
            <a:endParaRPr kumimoji="1" lang="ja-JP" altLang="en-US" sz="2000" dirty="0">
              <a:solidFill>
                <a:schemeClr val="tx1"/>
              </a:solidFill>
              <a:latin typeface="Meiryo UI" panose="020B0604030504040204" pitchFamily="34" charset="-128"/>
              <a:ea typeface="Meiryo UI" panose="020B0604030504040204" pitchFamily="34" charset="-128"/>
            </a:endParaRPr>
          </a:p>
        </p:txBody>
      </p:sp>
      <p:sp>
        <p:nvSpPr>
          <p:cNvPr id="11" name="正方形/長方形 10">
            <a:extLst>
              <a:ext uri="{FF2B5EF4-FFF2-40B4-BE49-F238E27FC236}">
                <a16:creationId xmlns:a16="http://schemas.microsoft.com/office/drawing/2014/main" xmlns="" id="{071B3323-2BF9-4230-9BA1-C9C279BABE2F}"/>
              </a:ext>
            </a:extLst>
          </p:cNvPr>
          <p:cNvSpPr/>
          <p:nvPr/>
        </p:nvSpPr>
        <p:spPr>
          <a:xfrm>
            <a:off x="265819" y="814960"/>
            <a:ext cx="8415984" cy="409795"/>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sz="2000" b="1" u="sng" dirty="0">
                <a:solidFill>
                  <a:schemeClr val="tx1"/>
                </a:solidFill>
                <a:latin typeface="Meiryo UI" panose="020B0604030504040204" pitchFamily="50" charset="-128"/>
                <a:ea typeface="Meiryo UI" panose="020B0604030504040204" pitchFamily="50" charset="-128"/>
              </a:rPr>
              <a:t>スーパーマーケットの</a:t>
            </a:r>
            <a:r>
              <a:rPr lang="en-US" altLang="ja-JP" sz="2000" b="1" u="sng" dirty="0">
                <a:solidFill>
                  <a:schemeClr val="tx1"/>
                </a:solidFill>
                <a:latin typeface="Meiryo UI" panose="020B0604030504040204" pitchFamily="50" charset="-128"/>
                <a:ea typeface="Meiryo UI" panose="020B0604030504040204" pitchFamily="50" charset="-128"/>
              </a:rPr>
              <a:t>DX</a:t>
            </a:r>
            <a:r>
              <a:rPr lang="ja-JP" altLang="en-US" sz="2000" b="1" u="sng" dirty="0">
                <a:solidFill>
                  <a:schemeClr val="tx1"/>
                </a:solidFill>
                <a:latin typeface="Meiryo UI" panose="020B0604030504040204" pitchFamily="50" charset="-128"/>
                <a:ea typeface="Meiryo UI" panose="020B0604030504040204" pitchFamily="50" charset="-128"/>
              </a:rPr>
              <a:t>に取り組む</a:t>
            </a:r>
            <a:r>
              <a:rPr lang="en-US" altLang="ja-JP" sz="2000" b="1" u="sng" dirty="0">
                <a:solidFill>
                  <a:schemeClr val="tx1"/>
                </a:solidFill>
                <a:latin typeface="Meiryo UI" panose="020B0604030504040204" pitchFamily="50" charset="-128"/>
                <a:ea typeface="Meiryo UI" panose="020B0604030504040204" pitchFamily="50" charset="-128"/>
              </a:rPr>
              <a:t>『U.S.M.H』</a:t>
            </a:r>
          </a:p>
        </p:txBody>
      </p:sp>
    </p:spTree>
    <p:extLst>
      <p:ext uri="{BB962C8B-B14F-4D97-AF65-F5344CB8AC3E}">
        <p14:creationId xmlns:p14="http://schemas.microsoft.com/office/powerpoint/2010/main" val="24479899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ctrTitle"/>
          </p:nvPr>
        </p:nvSpPr>
        <p:spPr/>
        <p:txBody>
          <a:bodyPr/>
          <a:lstStyle/>
          <a:p>
            <a:r>
              <a:rPr kumimoji="1" lang="en-US" altLang="ja-JP" dirty="0"/>
              <a:t>DX</a:t>
            </a:r>
            <a:r>
              <a:rPr lang="ja-JP" altLang="en-US" dirty="0"/>
              <a:t>の分類</a:t>
            </a:r>
            <a:endParaRPr kumimoji="1" lang="ja-JP" altLang="en-US" dirty="0"/>
          </a:p>
        </p:txBody>
      </p:sp>
      <p:sp>
        <p:nvSpPr>
          <p:cNvPr id="4" name="テキスト ボックス 3">
            <a:extLst>
              <a:ext uri="{FF2B5EF4-FFF2-40B4-BE49-F238E27FC236}">
                <a16:creationId xmlns:a16="http://schemas.microsoft.com/office/drawing/2014/main" xmlns="" id="{B2F4C431-E3AB-2840-9BFE-C3D75CB7E867}"/>
              </a:ext>
            </a:extLst>
          </p:cNvPr>
          <p:cNvSpPr txBox="1"/>
          <p:nvPr/>
        </p:nvSpPr>
        <p:spPr>
          <a:xfrm>
            <a:off x="675233" y="1302553"/>
            <a:ext cx="7779895" cy="707886"/>
          </a:xfrm>
          <a:prstGeom prst="rect">
            <a:avLst/>
          </a:prstGeom>
          <a:ln w="28575"/>
        </p:spPr>
        <p:style>
          <a:lnRef idx="2">
            <a:schemeClr val="accent1"/>
          </a:lnRef>
          <a:fillRef idx="1">
            <a:schemeClr val="lt1"/>
          </a:fillRef>
          <a:effectRef idx="0">
            <a:schemeClr val="accent1"/>
          </a:effectRef>
          <a:fontRef idx="minor">
            <a:schemeClr val="dk1"/>
          </a:fontRef>
        </p:style>
        <p:txBody>
          <a:bodyPr wrap="square" rtlCol="0">
            <a:spAutoFit/>
          </a:bodyPr>
          <a:lstStyle/>
          <a:p>
            <a:r>
              <a:rPr lang="ja-JP" altLang="en-US" sz="2000" dirty="0">
                <a:latin typeface="Meiryo UI" panose="020B0604030504040204" pitchFamily="50" charset="-128"/>
                <a:ea typeface="Meiryo UI" panose="020B0604030504040204" pitchFamily="50" charset="-128"/>
              </a:rPr>
              <a:t>・</a:t>
            </a:r>
            <a:r>
              <a:rPr lang="en-US" altLang="ja-JP" sz="2000" dirty="0">
                <a:latin typeface="Meiryo UI" panose="020B0604030504040204" pitchFamily="50" charset="-128"/>
                <a:ea typeface="Meiryo UI" panose="020B0604030504040204" pitchFamily="50" charset="-128"/>
              </a:rPr>
              <a:t>DX</a:t>
            </a:r>
            <a:r>
              <a:rPr lang="ja-JP" altLang="en-US" sz="2000" dirty="0">
                <a:latin typeface="Meiryo UI" panose="020B0604030504040204" pitchFamily="50" charset="-128"/>
                <a:ea typeface="Meiryo UI" panose="020B0604030504040204" pitchFamily="50" charset="-128"/>
              </a:rPr>
              <a:t>と似た概念として</a:t>
            </a:r>
            <a:r>
              <a:rPr lang="en-US" altLang="ja-JP" sz="2000" dirty="0">
                <a:latin typeface="Meiryo UI" panose="020B0604030504040204" pitchFamily="50" charset="-128"/>
                <a:ea typeface="Meiryo UI" panose="020B0604030504040204" pitchFamily="50" charset="-128"/>
              </a:rPr>
              <a:t>IT</a:t>
            </a:r>
            <a:r>
              <a:rPr lang="ja-JP" altLang="en-US" sz="2000" dirty="0">
                <a:latin typeface="Meiryo UI" panose="020B0604030504040204" pitchFamily="50" charset="-128"/>
                <a:ea typeface="Meiryo UI" panose="020B0604030504040204" pitchFamily="50" charset="-128"/>
              </a:rPr>
              <a:t>化があります。</a:t>
            </a:r>
            <a:r>
              <a:rPr lang="en-US" altLang="ja-JP" sz="2000" dirty="0">
                <a:latin typeface="Meiryo UI" panose="020B0604030504040204" pitchFamily="50" charset="-128"/>
                <a:ea typeface="Meiryo UI" panose="020B0604030504040204" pitchFamily="50" charset="-128"/>
              </a:rPr>
              <a:t>DX</a:t>
            </a:r>
            <a:r>
              <a:rPr lang="ja-JP" altLang="en-US" sz="2000" dirty="0">
                <a:latin typeface="Meiryo UI" panose="020B0604030504040204" pitchFamily="50" charset="-128"/>
                <a:ea typeface="Meiryo UI" panose="020B0604030504040204" pitchFamily="50" charset="-128"/>
              </a:rPr>
              <a:t>と</a:t>
            </a:r>
            <a:r>
              <a:rPr lang="en-US" altLang="ja-JP" sz="2000" dirty="0">
                <a:latin typeface="Meiryo UI" panose="020B0604030504040204" pitchFamily="50" charset="-128"/>
                <a:ea typeface="Meiryo UI" panose="020B0604030504040204" pitchFamily="50" charset="-128"/>
              </a:rPr>
              <a:t>IT</a:t>
            </a:r>
            <a:r>
              <a:rPr lang="ja-JP" altLang="en-US" sz="2000" dirty="0">
                <a:latin typeface="Meiryo UI" panose="020B0604030504040204" pitchFamily="50" charset="-128"/>
                <a:ea typeface="Meiryo UI" panose="020B0604030504040204" pitchFamily="50" charset="-128"/>
              </a:rPr>
              <a:t>化の違いは、変革か維持かによって区別されます。</a:t>
            </a:r>
            <a:endParaRPr lang="en-US" altLang="ja-JP" sz="2000" dirty="0">
              <a:latin typeface="Meiryo UI" panose="020B0604030504040204" pitchFamily="50" charset="-128"/>
              <a:ea typeface="Meiryo UI" panose="020B0604030504040204" pitchFamily="50" charset="-128"/>
            </a:endParaRPr>
          </a:p>
        </p:txBody>
      </p:sp>
      <p:graphicFrame>
        <p:nvGraphicFramePr>
          <p:cNvPr id="10" name="表 9"/>
          <p:cNvGraphicFramePr>
            <a:graphicFrameLocks noGrp="1"/>
          </p:cNvGraphicFramePr>
          <p:nvPr/>
        </p:nvGraphicFramePr>
        <p:xfrm>
          <a:off x="675233" y="2335428"/>
          <a:ext cx="7707567" cy="4067242"/>
        </p:xfrm>
        <a:graphic>
          <a:graphicData uri="http://schemas.openxmlformats.org/drawingml/2006/table">
            <a:tbl>
              <a:tblPr firstRow="1" bandRow="1">
                <a:tableStyleId>{5C22544A-7EE6-4342-B048-85BDC9FD1C3A}</a:tableStyleId>
              </a:tblPr>
              <a:tblGrid>
                <a:gridCol w="1341541">
                  <a:extLst>
                    <a:ext uri="{9D8B030D-6E8A-4147-A177-3AD203B41FA5}">
                      <a16:colId xmlns:a16="http://schemas.microsoft.com/office/drawing/2014/main" xmlns="" val="2525372487"/>
                    </a:ext>
                  </a:extLst>
                </a:gridCol>
                <a:gridCol w="1092290">
                  <a:extLst>
                    <a:ext uri="{9D8B030D-6E8A-4147-A177-3AD203B41FA5}">
                      <a16:colId xmlns:a16="http://schemas.microsoft.com/office/drawing/2014/main" xmlns="" val="1481760262"/>
                    </a:ext>
                  </a:extLst>
                </a:gridCol>
                <a:gridCol w="2707648">
                  <a:extLst>
                    <a:ext uri="{9D8B030D-6E8A-4147-A177-3AD203B41FA5}">
                      <a16:colId xmlns:a16="http://schemas.microsoft.com/office/drawing/2014/main" xmlns="" val="3924124650"/>
                    </a:ext>
                  </a:extLst>
                </a:gridCol>
                <a:gridCol w="2566088">
                  <a:extLst>
                    <a:ext uri="{9D8B030D-6E8A-4147-A177-3AD203B41FA5}">
                      <a16:colId xmlns:a16="http://schemas.microsoft.com/office/drawing/2014/main" xmlns="" val="2180887543"/>
                    </a:ext>
                  </a:extLst>
                </a:gridCol>
              </a:tblGrid>
              <a:tr h="582978">
                <a:tc>
                  <a:txBody>
                    <a:bodyPr/>
                    <a:lstStyle/>
                    <a:p>
                      <a:pPr algn="ctr"/>
                      <a:r>
                        <a:rPr kumimoji="1" lang="ja-JP" altLang="en-US" dirty="0"/>
                        <a:t>大分類</a:t>
                      </a:r>
                    </a:p>
                  </a:txBody>
                  <a:tcPr/>
                </a:tc>
                <a:tc>
                  <a:txBody>
                    <a:bodyPr/>
                    <a:lstStyle/>
                    <a:p>
                      <a:pPr algn="ctr"/>
                      <a:r>
                        <a:rPr kumimoji="1" lang="ja-JP" altLang="en-US" dirty="0"/>
                        <a:t>小分類</a:t>
                      </a:r>
                    </a:p>
                  </a:txBody>
                  <a:tcPr/>
                </a:tc>
                <a:tc>
                  <a:txBody>
                    <a:bodyPr/>
                    <a:lstStyle/>
                    <a:p>
                      <a:pPr algn="ctr"/>
                      <a:r>
                        <a:rPr kumimoji="1" lang="ja-JP" altLang="en-US" dirty="0"/>
                        <a:t>概要</a:t>
                      </a:r>
                    </a:p>
                  </a:txBody>
                  <a:tcPr/>
                </a:tc>
                <a:tc>
                  <a:txBody>
                    <a:bodyPr/>
                    <a:lstStyle/>
                    <a:p>
                      <a:pPr algn="ctr"/>
                      <a:r>
                        <a:rPr kumimoji="1" lang="ja-JP" altLang="en-US" dirty="0"/>
                        <a:t>ケース</a:t>
                      </a:r>
                    </a:p>
                  </a:txBody>
                  <a:tcPr/>
                </a:tc>
                <a:extLst>
                  <a:ext uri="{0D108BD9-81ED-4DB2-BD59-A6C34878D82A}">
                    <a16:rowId xmlns:a16="http://schemas.microsoft.com/office/drawing/2014/main" xmlns="" val="444833454"/>
                  </a:ext>
                </a:extLst>
              </a:tr>
              <a:tr h="871066">
                <a:tc rowSpan="2">
                  <a:txBody>
                    <a:bodyPr/>
                    <a:lstStyle/>
                    <a:p>
                      <a:pPr algn="ctr"/>
                      <a:endParaRPr kumimoji="1" lang="en-US" altLang="ja-JP" dirty="0"/>
                    </a:p>
                    <a:p>
                      <a:pPr algn="ctr"/>
                      <a:endParaRPr kumimoji="1" lang="en-US" altLang="ja-JP" dirty="0"/>
                    </a:p>
                    <a:p>
                      <a:pPr algn="ctr"/>
                      <a:r>
                        <a:rPr kumimoji="1" lang="en-US" altLang="ja-JP" dirty="0"/>
                        <a:t>IT</a:t>
                      </a:r>
                      <a:r>
                        <a:rPr kumimoji="1" lang="ja-JP" altLang="en-US" dirty="0"/>
                        <a:t>化</a:t>
                      </a:r>
                    </a:p>
                  </a:txBody>
                  <a:tcPr/>
                </a:tc>
                <a:tc>
                  <a:txBody>
                    <a:bodyPr/>
                    <a:lstStyle/>
                    <a:p>
                      <a:pPr algn="ctr"/>
                      <a:endParaRPr kumimoji="1" lang="en-US" altLang="ja-JP" dirty="0"/>
                    </a:p>
                    <a:p>
                      <a:pPr algn="ctr"/>
                      <a:r>
                        <a:rPr kumimoji="1" lang="ja-JP" altLang="en-US" dirty="0"/>
                        <a:t>守り</a:t>
                      </a:r>
                    </a:p>
                  </a:txBody>
                  <a:tcPr/>
                </a:tc>
                <a:tc>
                  <a:txBody>
                    <a:bodyPr/>
                    <a:lstStyle/>
                    <a:p>
                      <a:pPr algn="l"/>
                      <a:r>
                        <a:rPr kumimoji="1" lang="ja-JP" altLang="en-US" dirty="0"/>
                        <a:t>作業の効率化、自動化</a:t>
                      </a:r>
                      <a:endParaRPr kumimoji="1" lang="en-US" altLang="ja-JP" dirty="0"/>
                    </a:p>
                    <a:p>
                      <a:pPr algn="l"/>
                      <a:r>
                        <a:rPr kumimoji="1" lang="ja-JP" altLang="en-US" dirty="0"/>
                        <a:t>数値の見える化</a:t>
                      </a:r>
                    </a:p>
                  </a:txBody>
                  <a:tcPr/>
                </a:tc>
                <a:tc>
                  <a:txBody>
                    <a:bodyPr/>
                    <a:lstStyle/>
                    <a:p>
                      <a:pPr algn="l"/>
                      <a:r>
                        <a:rPr kumimoji="1" lang="ja-JP" altLang="en-US" dirty="0"/>
                        <a:t>マクロボタンで集計</a:t>
                      </a:r>
                      <a:endParaRPr kumimoji="1" lang="en-US" altLang="ja-JP" dirty="0"/>
                    </a:p>
                    <a:p>
                      <a:pPr algn="l"/>
                      <a:r>
                        <a:rPr kumimoji="1" lang="en-US" altLang="ja-JP" dirty="0"/>
                        <a:t>BI</a:t>
                      </a:r>
                      <a:r>
                        <a:rPr kumimoji="1" lang="ja-JP" altLang="en-US" dirty="0"/>
                        <a:t>ツールの活用</a:t>
                      </a:r>
                    </a:p>
                  </a:txBody>
                  <a:tcPr/>
                </a:tc>
                <a:extLst>
                  <a:ext uri="{0D108BD9-81ED-4DB2-BD59-A6C34878D82A}">
                    <a16:rowId xmlns:a16="http://schemas.microsoft.com/office/drawing/2014/main" xmlns="" val="2113274185"/>
                  </a:ext>
                </a:extLst>
              </a:tr>
              <a:tr h="871066">
                <a:tc vMerge="1">
                  <a:txBody>
                    <a:bodyPr/>
                    <a:lstStyle/>
                    <a:p>
                      <a:endParaRPr kumimoji="1" lang="ja-JP" altLang="en-US" dirty="0"/>
                    </a:p>
                  </a:txBody>
                  <a:tcPr/>
                </a:tc>
                <a:tc>
                  <a:txBody>
                    <a:bodyPr/>
                    <a:lstStyle/>
                    <a:p>
                      <a:pPr algn="ctr"/>
                      <a:endParaRPr kumimoji="1" lang="en-US" altLang="ja-JP" dirty="0"/>
                    </a:p>
                    <a:p>
                      <a:pPr algn="ctr"/>
                      <a:r>
                        <a:rPr kumimoji="1" lang="ja-JP" altLang="en-US" dirty="0"/>
                        <a:t>攻め</a:t>
                      </a:r>
                      <a:endParaRPr kumimoji="1" lang="en-US" altLang="ja-JP" dirty="0"/>
                    </a:p>
                  </a:txBody>
                  <a:tcPr/>
                </a:tc>
                <a:tc>
                  <a:txBody>
                    <a:bodyPr/>
                    <a:lstStyle/>
                    <a:p>
                      <a:pPr algn="l"/>
                      <a:r>
                        <a:rPr kumimoji="1" lang="ja-JP" altLang="en-US" dirty="0"/>
                        <a:t>顧客関係の強化</a:t>
                      </a:r>
                      <a:endParaRPr kumimoji="1" lang="en-US" altLang="ja-JP" dirty="0"/>
                    </a:p>
                    <a:p>
                      <a:pPr algn="l"/>
                      <a:r>
                        <a:rPr kumimoji="1" lang="ja-JP" altLang="en-US" dirty="0"/>
                        <a:t>販売チャネルの強化</a:t>
                      </a:r>
                    </a:p>
                  </a:txBody>
                  <a:tcPr/>
                </a:tc>
                <a:tc>
                  <a:txBody>
                    <a:bodyPr/>
                    <a:lstStyle/>
                    <a:p>
                      <a:pPr algn="l"/>
                      <a:r>
                        <a:rPr kumimoji="1" lang="en-US" altLang="ja-JP" dirty="0"/>
                        <a:t>CRM</a:t>
                      </a:r>
                      <a:r>
                        <a:rPr kumimoji="1" lang="ja-JP" altLang="en-US" dirty="0"/>
                        <a:t>導入</a:t>
                      </a:r>
                      <a:endParaRPr kumimoji="1" lang="en-US" altLang="ja-JP" dirty="0"/>
                    </a:p>
                    <a:p>
                      <a:pPr algn="l"/>
                      <a:r>
                        <a:rPr kumimoji="1" lang="ja-JP" altLang="en-US" dirty="0"/>
                        <a:t>ネットショップの開設</a:t>
                      </a:r>
                    </a:p>
                  </a:txBody>
                  <a:tcPr/>
                </a:tc>
                <a:extLst>
                  <a:ext uri="{0D108BD9-81ED-4DB2-BD59-A6C34878D82A}">
                    <a16:rowId xmlns:a16="http://schemas.microsoft.com/office/drawing/2014/main" xmlns="" val="2510646559"/>
                  </a:ext>
                </a:extLst>
              </a:tr>
              <a:tr h="871066">
                <a:tc rowSpan="2">
                  <a:txBody>
                    <a:bodyPr/>
                    <a:lstStyle/>
                    <a:p>
                      <a:pPr algn="ctr"/>
                      <a:endParaRPr kumimoji="1" lang="en-US" altLang="ja-JP" dirty="0"/>
                    </a:p>
                    <a:p>
                      <a:pPr algn="ctr"/>
                      <a:endParaRPr kumimoji="1" lang="en-US" altLang="ja-JP" dirty="0"/>
                    </a:p>
                    <a:p>
                      <a:pPr algn="ctr"/>
                      <a:r>
                        <a:rPr kumimoji="1" lang="en-US" altLang="ja-JP" dirty="0"/>
                        <a:t>DX</a:t>
                      </a:r>
                      <a:endParaRPr kumimoji="1" lang="ja-JP" altLang="en-US" dirty="0"/>
                    </a:p>
                  </a:txBody>
                  <a:tcPr/>
                </a:tc>
                <a:tc>
                  <a:txBody>
                    <a:bodyPr/>
                    <a:lstStyle/>
                    <a:p>
                      <a:pPr algn="ctr"/>
                      <a:endParaRPr kumimoji="1" lang="en-US" altLang="ja-JP" dirty="0"/>
                    </a:p>
                    <a:p>
                      <a:pPr algn="ctr"/>
                      <a:r>
                        <a:rPr kumimoji="1" lang="ja-JP" altLang="en-US" dirty="0"/>
                        <a:t>守り</a:t>
                      </a:r>
                    </a:p>
                  </a:txBody>
                  <a:tcPr/>
                </a:tc>
                <a:tc>
                  <a:txBody>
                    <a:bodyPr/>
                    <a:lstStyle/>
                    <a:p>
                      <a:pPr algn="l"/>
                      <a:r>
                        <a:rPr kumimoji="1" lang="ja-JP" altLang="en-US" dirty="0"/>
                        <a:t>業務そのものを自動化</a:t>
                      </a:r>
                      <a:endParaRPr kumimoji="1" lang="en-US" altLang="ja-JP" dirty="0"/>
                    </a:p>
                    <a:p>
                      <a:pPr algn="l"/>
                      <a:r>
                        <a:rPr kumimoji="1" lang="ja-JP" altLang="en-US" dirty="0"/>
                        <a:t>不要化出勤の不要化</a:t>
                      </a:r>
                      <a:endParaRPr kumimoji="1" lang="en-US" altLang="ja-JP" dirty="0"/>
                    </a:p>
                  </a:txBody>
                  <a:tcPr/>
                </a:tc>
                <a:tc>
                  <a:txBody>
                    <a:bodyPr/>
                    <a:lstStyle/>
                    <a:p>
                      <a:pPr algn="l"/>
                      <a:r>
                        <a:rPr kumimoji="1" lang="ja-JP" altLang="en-US" dirty="0"/>
                        <a:t>契約業務のクラウド化</a:t>
                      </a:r>
                      <a:endParaRPr kumimoji="1" lang="en-US" altLang="ja-JP" dirty="0"/>
                    </a:p>
                    <a:p>
                      <a:pPr algn="l"/>
                      <a:r>
                        <a:rPr kumimoji="1" lang="ja-JP" altLang="en-US" dirty="0"/>
                        <a:t>オンライン会議</a:t>
                      </a:r>
                    </a:p>
                  </a:txBody>
                  <a:tcPr/>
                </a:tc>
                <a:extLst>
                  <a:ext uri="{0D108BD9-81ED-4DB2-BD59-A6C34878D82A}">
                    <a16:rowId xmlns:a16="http://schemas.microsoft.com/office/drawing/2014/main" xmlns="" val="382809340"/>
                  </a:ext>
                </a:extLst>
              </a:tr>
              <a:tr h="871066">
                <a:tc vMerge="1">
                  <a:txBody>
                    <a:bodyPr/>
                    <a:lstStyle/>
                    <a:p>
                      <a:endParaRPr kumimoji="1" lang="ja-JP" altLang="en-US" dirty="0"/>
                    </a:p>
                  </a:txBody>
                  <a:tcPr/>
                </a:tc>
                <a:tc>
                  <a:txBody>
                    <a:bodyPr/>
                    <a:lstStyle/>
                    <a:p>
                      <a:pPr algn="ctr"/>
                      <a:endParaRPr kumimoji="1" lang="en-US" altLang="ja-JP" dirty="0"/>
                    </a:p>
                    <a:p>
                      <a:pPr algn="ctr"/>
                      <a:r>
                        <a:rPr kumimoji="1" lang="ja-JP" altLang="en-US" dirty="0"/>
                        <a:t>攻め</a:t>
                      </a:r>
                    </a:p>
                  </a:txBody>
                  <a:tcPr/>
                </a:tc>
                <a:tc>
                  <a:txBody>
                    <a:bodyPr/>
                    <a:lstStyle/>
                    <a:p>
                      <a:pPr algn="l"/>
                      <a:r>
                        <a:rPr kumimoji="1" lang="ja-JP" altLang="en-US" dirty="0"/>
                        <a:t>新しい顧客価値の創出</a:t>
                      </a:r>
                      <a:endParaRPr kumimoji="1" lang="en-US" altLang="ja-JP" dirty="0"/>
                    </a:p>
                    <a:p>
                      <a:pPr algn="l"/>
                      <a:r>
                        <a:rPr kumimoji="1" lang="ja-JP" altLang="en-US" dirty="0"/>
                        <a:t>新しいビジネスモデル</a:t>
                      </a:r>
                    </a:p>
                  </a:txBody>
                  <a:tcPr/>
                </a:tc>
                <a:tc>
                  <a:txBody>
                    <a:bodyPr/>
                    <a:lstStyle/>
                    <a:p>
                      <a:pPr algn="l"/>
                      <a:r>
                        <a:rPr kumimoji="1" lang="ja-JP" altLang="en-US" dirty="0"/>
                        <a:t>電子薬歴化</a:t>
                      </a:r>
                      <a:endParaRPr kumimoji="1" lang="en-US" altLang="ja-JP" dirty="0"/>
                    </a:p>
                    <a:p>
                      <a:pPr algn="l"/>
                      <a:r>
                        <a:rPr kumimoji="1" lang="ja-JP" altLang="en-US" dirty="0"/>
                        <a:t>ロボット受付</a:t>
                      </a:r>
                    </a:p>
                  </a:txBody>
                  <a:tcPr/>
                </a:tc>
                <a:extLst>
                  <a:ext uri="{0D108BD9-81ED-4DB2-BD59-A6C34878D82A}">
                    <a16:rowId xmlns:a16="http://schemas.microsoft.com/office/drawing/2014/main" xmlns="" val="4189838399"/>
                  </a:ext>
                </a:extLst>
              </a:tr>
            </a:tbl>
          </a:graphicData>
        </a:graphic>
      </p:graphicFrame>
    </p:spTree>
    <p:extLst>
      <p:ext uri="{BB962C8B-B14F-4D97-AF65-F5344CB8AC3E}">
        <p14:creationId xmlns:p14="http://schemas.microsoft.com/office/powerpoint/2010/main" val="27516478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21A0E5C8-AEC5-4A0E-824C-AA6C38A1F469}"/>
              </a:ext>
            </a:extLst>
          </p:cNvPr>
          <p:cNvSpPr>
            <a:spLocks noGrp="1"/>
          </p:cNvSpPr>
          <p:nvPr>
            <p:ph type="ctrTitle"/>
          </p:nvPr>
        </p:nvSpPr>
        <p:spPr/>
        <p:txBody>
          <a:bodyPr/>
          <a:lstStyle/>
          <a:p>
            <a:r>
              <a:rPr kumimoji="1" lang="ja-JP" altLang="en-US" dirty="0"/>
              <a:t>働き方改革とは</a:t>
            </a:r>
          </a:p>
        </p:txBody>
      </p:sp>
      <p:grpSp>
        <p:nvGrpSpPr>
          <p:cNvPr id="14" name="グループ化 13">
            <a:extLst>
              <a:ext uri="{FF2B5EF4-FFF2-40B4-BE49-F238E27FC236}">
                <a16:creationId xmlns:a16="http://schemas.microsoft.com/office/drawing/2014/main" xmlns="" id="{6B15D935-008B-469B-87F8-7C1108B156E9}"/>
              </a:ext>
            </a:extLst>
          </p:cNvPr>
          <p:cNvGrpSpPr/>
          <p:nvPr/>
        </p:nvGrpSpPr>
        <p:grpSpPr>
          <a:xfrm>
            <a:off x="1165172" y="4373683"/>
            <a:ext cx="7136348" cy="2430887"/>
            <a:chOff x="427155" y="3763259"/>
            <a:chExt cx="7136348" cy="2430887"/>
          </a:xfrm>
        </p:grpSpPr>
        <p:pic>
          <p:nvPicPr>
            <p:cNvPr id="6" name="図 5" descr="衣類 が含まれている画像&#10;&#10;自動的に生成された説明">
              <a:extLst>
                <a:ext uri="{FF2B5EF4-FFF2-40B4-BE49-F238E27FC236}">
                  <a16:creationId xmlns:a16="http://schemas.microsoft.com/office/drawing/2014/main" xmlns="" id="{B42B3537-8245-4774-896B-D2A6934ABE9E}"/>
                </a:ext>
              </a:extLst>
            </p:cNvPr>
            <p:cNvPicPr>
              <a:picLocks noChangeAspect="1"/>
            </p:cNvPicPr>
            <p:nvPr/>
          </p:nvPicPr>
          <p:blipFill>
            <a:blip r:embed="rId3"/>
            <a:stretch>
              <a:fillRect/>
            </a:stretch>
          </p:blipFill>
          <p:spPr>
            <a:xfrm>
              <a:off x="6339503" y="4531313"/>
              <a:ext cx="1224000" cy="1662833"/>
            </a:xfrm>
            <a:prstGeom prst="rect">
              <a:avLst/>
            </a:prstGeom>
          </p:spPr>
        </p:pic>
        <p:sp>
          <p:nvSpPr>
            <p:cNvPr id="13" name="吹き出し: 角を丸めた四角形 12">
              <a:extLst>
                <a:ext uri="{FF2B5EF4-FFF2-40B4-BE49-F238E27FC236}">
                  <a16:creationId xmlns:a16="http://schemas.microsoft.com/office/drawing/2014/main" xmlns="" id="{F41210CB-6DE2-4DB2-BF6A-FBDF0D1BDBD1}"/>
                </a:ext>
              </a:extLst>
            </p:cNvPr>
            <p:cNvSpPr/>
            <p:nvPr/>
          </p:nvSpPr>
          <p:spPr>
            <a:xfrm>
              <a:off x="427155" y="3763259"/>
              <a:ext cx="5235708" cy="1495445"/>
            </a:xfrm>
            <a:prstGeom prst="wedgeRoundRectCallout">
              <a:avLst>
                <a:gd name="adj1" fmla="val 56502"/>
                <a:gd name="adj2" fmla="val 42702"/>
                <a:gd name="adj3" fmla="val 16667"/>
              </a:avLst>
            </a:prstGeom>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sz="2000" dirty="0">
                  <a:latin typeface="Meiryo UI" panose="020B0604030504040204" pitchFamily="50" charset="-128"/>
                  <a:ea typeface="Meiryo UI" panose="020B0604030504040204" pitchFamily="50" charset="-128"/>
                </a:rPr>
                <a:t>・何のために？</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・実際に、私達の仕事はどう変わっていくの？</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a:t>
              </a:r>
              <a:r>
                <a:rPr lang="en-US" altLang="ja-JP" sz="2000" dirty="0">
                  <a:latin typeface="Meiryo UI" panose="020B0604030504040204" pitchFamily="50" charset="-128"/>
                  <a:ea typeface="Meiryo UI" panose="020B0604030504040204" pitchFamily="50" charset="-128"/>
                </a:rPr>
                <a:t>ICT</a:t>
              </a:r>
              <a:r>
                <a:rPr lang="ja-JP" altLang="en-US" sz="2000" dirty="0">
                  <a:latin typeface="Meiryo UI" panose="020B0604030504040204" pitchFamily="50" charset="-128"/>
                  <a:ea typeface="Meiryo UI" panose="020B0604030504040204" pitchFamily="50" charset="-128"/>
                </a:rPr>
                <a:t>と何の関係があるの？</a:t>
              </a:r>
              <a:endParaRPr lang="en-US" altLang="ja-JP" sz="2000" dirty="0">
                <a:latin typeface="Meiryo UI" panose="020B0604030504040204" pitchFamily="50" charset="-128"/>
                <a:ea typeface="Meiryo UI" panose="020B0604030504040204" pitchFamily="50" charset="-128"/>
              </a:endParaRPr>
            </a:p>
          </p:txBody>
        </p:sp>
      </p:grpSp>
      <p:grpSp>
        <p:nvGrpSpPr>
          <p:cNvPr id="19" name="グループ化 18">
            <a:extLst>
              <a:ext uri="{FF2B5EF4-FFF2-40B4-BE49-F238E27FC236}">
                <a16:creationId xmlns:a16="http://schemas.microsoft.com/office/drawing/2014/main" xmlns="" id="{FA3E1627-7A53-46BC-8574-A37FEEDDF011}"/>
              </a:ext>
            </a:extLst>
          </p:cNvPr>
          <p:cNvGrpSpPr/>
          <p:nvPr/>
        </p:nvGrpSpPr>
        <p:grpSpPr>
          <a:xfrm>
            <a:off x="471941" y="1880582"/>
            <a:ext cx="7893868" cy="2303936"/>
            <a:chOff x="387858" y="1077999"/>
            <a:chExt cx="7893868" cy="2303936"/>
          </a:xfrm>
        </p:grpSpPr>
        <p:sp>
          <p:nvSpPr>
            <p:cNvPr id="12" name="吹き出し: 四角形 11">
              <a:extLst>
                <a:ext uri="{FF2B5EF4-FFF2-40B4-BE49-F238E27FC236}">
                  <a16:creationId xmlns:a16="http://schemas.microsoft.com/office/drawing/2014/main" xmlns="" id="{FADEDD46-A6EB-4C7D-A0C4-57D5037F699B}"/>
                </a:ext>
              </a:extLst>
            </p:cNvPr>
            <p:cNvSpPr/>
            <p:nvPr/>
          </p:nvSpPr>
          <p:spPr>
            <a:xfrm>
              <a:off x="3052838" y="1335952"/>
              <a:ext cx="5228888" cy="1836487"/>
            </a:xfrm>
            <a:prstGeom prst="wedgeRectCallout">
              <a:avLst>
                <a:gd name="adj1" fmla="val -63733"/>
                <a:gd name="adj2" fmla="val -5875"/>
              </a:avLst>
            </a:prstGeom>
            <a:noFill/>
            <a:ln>
              <a:solidFill>
                <a:schemeClr val="accent4"/>
              </a:solidFill>
            </a:ln>
          </p:spPr>
          <p:style>
            <a:lnRef idx="2">
              <a:schemeClr val="dk1"/>
            </a:lnRef>
            <a:fillRef idx="1">
              <a:schemeClr val="lt1"/>
            </a:fillRef>
            <a:effectRef idx="0">
              <a:schemeClr val="dk1"/>
            </a:effectRef>
            <a:fontRef idx="minor">
              <a:schemeClr val="dk1"/>
            </a:fontRef>
          </p:style>
          <p:txBody>
            <a:bodyPr rtlCol="0" anchor="ctr"/>
            <a:lstStyle/>
            <a:p>
              <a:r>
                <a:rPr lang="ja-JP" altLang="en-US" dirty="0">
                  <a:solidFill>
                    <a:schemeClr val="tx1"/>
                  </a:solidFill>
                </a:rPr>
                <a:t>　</a:t>
              </a:r>
              <a:r>
                <a:rPr lang="ja-JP" altLang="en-US" sz="2000" dirty="0">
                  <a:solidFill>
                    <a:schemeClr val="tx1"/>
                  </a:solidFill>
                  <a:latin typeface="Meiryo UI" panose="020B0604030504040204" pitchFamily="50" charset="-128"/>
                  <a:ea typeface="Meiryo UI" panose="020B0604030504040204" pitchFamily="50" charset="-128"/>
                </a:rPr>
                <a:t>働き方改革関連法に基づき、</a:t>
              </a:r>
              <a:endParaRPr lang="en-US" altLang="ja-JP" sz="2000" dirty="0">
                <a:solidFill>
                  <a:schemeClr val="tx1"/>
                </a:solidFill>
                <a:latin typeface="Meiryo UI" panose="020B0604030504040204" pitchFamily="50" charset="-128"/>
                <a:ea typeface="Meiryo UI" panose="020B0604030504040204" pitchFamily="50" charset="-128"/>
              </a:endParaRPr>
            </a:p>
            <a:p>
              <a:r>
                <a:rPr lang="ja-JP" altLang="en-US" sz="2000" dirty="0">
                  <a:solidFill>
                    <a:schemeClr val="tx1"/>
                  </a:solidFill>
                  <a:latin typeface="Meiryo UI" panose="020B0604030504040204" pitchFamily="50" charset="-128"/>
                  <a:ea typeface="Meiryo UI" panose="020B0604030504040204" pitchFamily="50" charset="-128"/>
                </a:rPr>
                <a:t>　労働環境を大きく見直す取り組みのこと。</a:t>
              </a:r>
              <a:endParaRPr lang="en-US" altLang="ja-JP" sz="2000" dirty="0">
                <a:solidFill>
                  <a:schemeClr val="tx1"/>
                </a:solidFill>
                <a:latin typeface="Meiryo UI" panose="020B0604030504040204" pitchFamily="50" charset="-128"/>
                <a:ea typeface="Meiryo UI" panose="020B0604030504040204" pitchFamily="50" charset="-128"/>
              </a:endParaRPr>
            </a:p>
            <a:p>
              <a:endParaRPr lang="en-US" altLang="ja-JP" sz="2000" dirty="0">
                <a:solidFill>
                  <a:schemeClr val="tx1"/>
                </a:solidFill>
                <a:latin typeface="Meiryo UI" panose="020B0604030504040204" pitchFamily="50" charset="-128"/>
                <a:ea typeface="Meiryo UI" panose="020B0604030504040204" pitchFamily="50" charset="-128"/>
              </a:endParaRPr>
            </a:p>
            <a:p>
              <a:r>
                <a:rPr lang="ja-JP" altLang="en-US" sz="2000" dirty="0">
                  <a:solidFill>
                    <a:schemeClr val="tx1"/>
                  </a:solidFill>
                  <a:latin typeface="Meiryo UI" panose="020B0604030504040204" pitchFamily="50" charset="-128"/>
                  <a:ea typeface="Meiryo UI" panose="020B0604030504040204" pitchFamily="50" charset="-128"/>
                </a:rPr>
                <a:t>　大企業・中小企業ともに</a:t>
              </a:r>
              <a:endParaRPr lang="en-US" altLang="ja-JP" sz="2000" dirty="0">
                <a:solidFill>
                  <a:schemeClr val="tx1"/>
                </a:solidFill>
                <a:latin typeface="Meiryo UI" panose="020B0604030504040204" pitchFamily="50" charset="-128"/>
                <a:ea typeface="Meiryo UI" panose="020B0604030504040204" pitchFamily="50" charset="-128"/>
              </a:endParaRPr>
            </a:p>
            <a:p>
              <a:r>
                <a:rPr lang="ja-JP" altLang="en-US" sz="2000" dirty="0">
                  <a:solidFill>
                    <a:schemeClr val="tx1"/>
                  </a:solidFill>
                  <a:latin typeface="Meiryo UI" panose="020B0604030504040204" pitchFamily="50" charset="-128"/>
                  <a:ea typeface="Meiryo UI" panose="020B0604030504040204" pitchFamily="50" charset="-128"/>
                </a:rPr>
                <a:t>　すべての企業で対応が必要となる。</a:t>
              </a:r>
              <a:endParaRPr lang="en-US" altLang="ja-JP" sz="2000" dirty="0">
                <a:solidFill>
                  <a:schemeClr val="tx1"/>
                </a:solidFill>
                <a:latin typeface="Meiryo UI" panose="020B0604030504040204" pitchFamily="50" charset="-128"/>
                <a:ea typeface="Meiryo UI" panose="020B0604030504040204" pitchFamily="50" charset="-128"/>
              </a:endParaRPr>
            </a:p>
          </p:txBody>
        </p:sp>
        <p:pic>
          <p:nvPicPr>
            <p:cNvPr id="16" name="グラフィックス 15" descr="都市">
              <a:extLst>
                <a:ext uri="{FF2B5EF4-FFF2-40B4-BE49-F238E27FC236}">
                  <a16:creationId xmlns:a16="http://schemas.microsoft.com/office/drawing/2014/main" xmlns="" id="{1016B599-37AD-4794-9C58-B034A1E74CFE}"/>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387858" y="1077999"/>
              <a:ext cx="1224000" cy="1224000"/>
            </a:xfrm>
            <a:prstGeom prst="rect">
              <a:avLst/>
            </a:prstGeom>
          </p:spPr>
        </p:pic>
        <p:pic>
          <p:nvPicPr>
            <p:cNvPr id="18" name="グラフィックス 17" descr="事業の成長">
              <a:extLst>
                <a:ext uri="{FF2B5EF4-FFF2-40B4-BE49-F238E27FC236}">
                  <a16:creationId xmlns:a16="http://schemas.microsoft.com/office/drawing/2014/main" xmlns="" id="{869A5774-F211-4915-9691-6DA47FB47EA5}"/>
                </a:ext>
              </a:extLst>
            </p:cNvPr>
            <p:cNvPicPr>
              <a:picLocks noChangeAspect="1"/>
            </p:cNvPicPr>
            <p:nvPr/>
          </p:nvPicPr>
          <p:blipFill>
            <a:blip r:embed="rId6">
              <a:extLst>
                <a:ext uri="{96DAC541-7B7A-43D3-8B79-37D633B846F1}">
                  <asvg:svgBlip xmlns:asvg="http://schemas.microsoft.com/office/drawing/2016/SVG/main" xmlns="" r:embed="rId7"/>
                </a:ext>
              </a:extLst>
            </a:blip>
            <a:stretch>
              <a:fillRect/>
            </a:stretch>
          </p:blipFill>
          <p:spPr>
            <a:xfrm>
              <a:off x="1223962" y="2157935"/>
              <a:ext cx="1224000" cy="1224000"/>
            </a:xfrm>
            <a:prstGeom prst="rect">
              <a:avLst/>
            </a:prstGeom>
          </p:spPr>
        </p:pic>
      </p:grpSp>
      <p:sp>
        <p:nvSpPr>
          <p:cNvPr id="15" name="テキスト ボックス 14"/>
          <p:cNvSpPr txBox="1"/>
          <p:nvPr/>
        </p:nvSpPr>
        <p:spPr>
          <a:xfrm>
            <a:off x="622219" y="952236"/>
            <a:ext cx="8971004" cy="646331"/>
          </a:xfrm>
          <a:prstGeom prst="rect">
            <a:avLst/>
          </a:prstGeom>
          <a:noFill/>
        </p:spPr>
        <p:txBody>
          <a:bodyPr wrap="square" rtlCol="0">
            <a:spAutoFit/>
          </a:bodyPr>
          <a:lstStyle/>
          <a:p>
            <a:r>
              <a:rPr lang="ja-JP" altLang="en-US" sz="2400" dirty="0">
                <a:solidFill>
                  <a:srgbClr val="0070C0"/>
                </a:solidFill>
                <a:latin typeface="Meiryo UI" panose="020B0604030504040204" pitchFamily="50" charset="-128"/>
                <a:ea typeface="Meiryo UI" panose="020B0604030504040204" pitchFamily="50" charset="-128"/>
              </a:rPr>
              <a:t>働き方改革</a:t>
            </a:r>
            <a:r>
              <a:rPr lang="ja-JP" altLang="en-US" sz="2400" dirty="0">
                <a:latin typeface="Meiryo UI" panose="020B0604030504040204" pitchFamily="50" charset="-128"/>
                <a:ea typeface="Meiryo UI" panose="020B0604030504040204" pitchFamily="50" charset="-128"/>
              </a:rPr>
              <a:t>＝「一億総活躍社会*を実現するための改革」</a:t>
            </a:r>
            <a:endParaRPr lang="en-US" altLang="ja-JP" sz="24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　　　　　*</a:t>
            </a:r>
            <a:r>
              <a:rPr kumimoji="1" lang="en-US" altLang="ja-JP" sz="1100" dirty="0">
                <a:latin typeface="Meiryo UI" panose="020B0604030504040204" pitchFamily="50" charset="-128"/>
                <a:ea typeface="Meiryo UI" panose="020B0604030504040204" pitchFamily="50" charset="-128"/>
              </a:rPr>
              <a:t>50</a:t>
            </a:r>
            <a:r>
              <a:rPr kumimoji="1" lang="ja-JP" altLang="en-US" sz="1100" dirty="0">
                <a:latin typeface="Meiryo UI" panose="020B0604030504040204" pitchFamily="50" charset="-128"/>
                <a:ea typeface="Meiryo UI" panose="020B0604030504040204" pitchFamily="50" charset="-128"/>
              </a:rPr>
              <a:t>年後も人口</a:t>
            </a:r>
            <a:r>
              <a:rPr kumimoji="1" lang="en-US" altLang="ja-JP" sz="1100" dirty="0">
                <a:latin typeface="Meiryo UI" panose="020B0604030504040204" pitchFamily="50" charset="-128"/>
                <a:ea typeface="Meiryo UI" panose="020B0604030504040204" pitchFamily="50" charset="-128"/>
              </a:rPr>
              <a:t>1</a:t>
            </a:r>
            <a:r>
              <a:rPr kumimoji="1" lang="ja-JP" altLang="en-US" sz="1100" dirty="0">
                <a:latin typeface="Meiryo UI" panose="020B0604030504040204" pitchFamily="50" charset="-128"/>
                <a:ea typeface="Meiryo UI" panose="020B0604030504040204" pitchFamily="50" charset="-128"/>
              </a:rPr>
              <a:t>憶人を維持し、職場・家庭・地域で誰しも</a:t>
            </a:r>
            <a:r>
              <a:rPr lang="ja-JP" altLang="en-US" sz="1100" dirty="0">
                <a:latin typeface="Meiryo UI" panose="020B0604030504040204" pitchFamily="50" charset="-128"/>
                <a:ea typeface="Meiryo UI" panose="020B0604030504040204" pitchFamily="50" charset="-128"/>
              </a:rPr>
              <a:t>が</a:t>
            </a:r>
            <a:r>
              <a:rPr kumimoji="1" lang="ja-JP" altLang="en-US" sz="1100" dirty="0">
                <a:latin typeface="Meiryo UI" panose="020B0604030504040204" pitchFamily="50" charset="-128"/>
                <a:ea typeface="Meiryo UI" panose="020B0604030504040204" pitchFamily="50" charset="-128"/>
              </a:rPr>
              <a:t>活躍可能な社会</a:t>
            </a:r>
            <a:endParaRPr kumimoji="1" lang="ja-JP" altLang="en-US" sz="2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933048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xmlns="" id="{F6CAA5C1-DF45-491D-9DEA-D7AFA76F9192}"/>
              </a:ext>
            </a:extLst>
          </p:cNvPr>
          <p:cNvSpPr>
            <a:spLocks noGrp="1"/>
          </p:cNvSpPr>
          <p:nvPr>
            <p:ph type="ctrTitle"/>
          </p:nvPr>
        </p:nvSpPr>
        <p:spPr/>
        <p:txBody>
          <a:bodyPr/>
          <a:lstStyle/>
          <a:p>
            <a:r>
              <a:rPr lang="ja-JP" altLang="en-US" dirty="0"/>
              <a:t>働き方改革の目指すもの</a:t>
            </a:r>
            <a:endParaRPr kumimoji="1" lang="ja-JP" altLang="en-US" dirty="0"/>
          </a:p>
        </p:txBody>
      </p:sp>
      <p:sp>
        <p:nvSpPr>
          <p:cNvPr id="12" name="正方形/長方形 11">
            <a:extLst>
              <a:ext uri="{FF2B5EF4-FFF2-40B4-BE49-F238E27FC236}">
                <a16:creationId xmlns:a16="http://schemas.microsoft.com/office/drawing/2014/main" xmlns="" id="{29E3DA9E-F252-4A69-9080-84201C061A9E}"/>
              </a:ext>
            </a:extLst>
          </p:cNvPr>
          <p:cNvSpPr/>
          <p:nvPr/>
        </p:nvSpPr>
        <p:spPr>
          <a:xfrm>
            <a:off x="479099" y="756792"/>
            <a:ext cx="1197773" cy="35060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sz="2000" u="sng" dirty="0">
                <a:solidFill>
                  <a:schemeClr val="tx1"/>
                </a:solidFill>
                <a:latin typeface="Meiryo UI" panose="020B0604030504040204" pitchFamily="50" charset="-128"/>
                <a:ea typeface="Meiryo UI" panose="020B0604030504040204" pitchFamily="50" charset="-128"/>
              </a:rPr>
              <a:t>背景</a:t>
            </a:r>
            <a:endParaRPr lang="en-US" altLang="ja-JP" sz="2000" u="sng" dirty="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xmlns="" id="{2F347430-0705-4426-8754-0D55D96C2553}"/>
              </a:ext>
            </a:extLst>
          </p:cNvPr>
          <p:cNvSpPr/>
          <p:nvPr/>
        </p:nvSpPr>
        <p:spPr>
          <a:xfrm>
            <a:off x="4733772" y="761629"/>
            <a:ext cx="1197773" cy="35060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r>
              <a:rPr lang="ja-JP" altLang="en-US" sz="2000" u="sng" dirty="0">
                <a:solidFill>
                  <a:schemeClr val="tx1"/>
                </a:solidFill>
                <a:latin typeface="Meiryo UI" panose="020B0604030504040204" pitchFamily="50" charset="-128"/>
                <a:ea typeface="Meiryo UI" panose="020B0604030504040204" pitchFamily="50" charset="-128"/>
              </a:rPr>
              <a:t>課題</a:t>
            </a:r>
            <a:endParaRPr lang="en-US" altLang="ja-JP" sz="2000" u="sng" dirty="0">
              <a:solidFill>
                <a:schemeClr val="tx1"/>
              </a:solidFill>
              <a:latin typeface="Meiryo UI" panose="020B0604030504040204" pitchFamily="50" charset="-128"/>
              <a:ea typeface="Meiryo UI" panose="020B0604030504040204" pitchFamily="50" charset="-128"/>
            </a:endParaRPr>
          </a:p>
        </p:txBody>
      </p:sp>
      <p:sp>
        <p:nvSpPr>
          <p:cNvPr id="20" name="矢印: 下 19">
            <a:extLst>
              <a:ext uri="{FF2B5EF4-FFF2-40B4-BE49-F238E27FC236}">
                <a16:creationId xmlns:a16="http://schemas.microsoft.com/office/drawing/2014/main" xmlns="" id="{E8E064A2-07DF-4BFB-ADFC-D8807C68190F}"/>
              </a:ext>
            </a:extLst>
          </p:cNvPr>
          <p:cNvSpPr/>
          <p:nvPr/>
        </p:nvSpPr>
        <p:spPr>
          <a:xfrm>
            <a:off x="4235396" y="2889018"/>
            <a:ext cx="659567" cy="474477"/>
          </a:xfrm>
          <a:prstGeom prst="downArrow">
            <a:avLst/>
          </a:prstGeom>
          <a:solidFill>
            <a:srgbClr val="CCECFF"/>
          </a:solidFill>
          <a:ln>
            <a:solidFill>
              <a:srgbClr val="CCECFF"/>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solidFill>
                <a:schemeClr val="tx1"/>
              </a:solidFill>
            </a:endParaRPr>
          </a:p>
        </p:txBody>
      </p:sp>
      <p:grpSp>
        <p:nvGrpSpPr>
          <p:cNvPr id="74" name="グループ化 73">
            <a:extLst>
              <a:ext uri="{FF2B5EF4-FFF2-40B4-BE49-F238E27FC236}">
                <a16:creationId xmlns:a16="http://schemas.microsoft.com/office/drawing/2014/main" xmlns="" id="{22C1CCB3-0241-49D8-9C24-58A3C648DAB4}"/>
              </a:ext>
            </a:extLst>
          </p:cNvPr>
          <p:cNvGrpSpPr/>
          <p:nvPr/>
        </p:nvGrpSpPr>
        <p:grpSpPr>
          <a:xfrm>
            <a:off x="4720132" y="1175429"/>
            <a:ext cx="3940610" cy="1434138"/>
            <a:chOff x="4720132" y="1203331"/>
            <a:chExt cx="3940610" cy="1406236"/>
          </a:xfrm>
        </p:grpSpPr>
        <p:sp>
          <p:nvSpPr>
            <p:cNvPr id="11" name="四角形: 角を丸くする 10">
              <a:extLst>
                <a:ext uri="{FF2B5EF4-FFF2-40B4-BE49-F238E27FC236}">
                  <a16:creationId xmlns:a16="http://schemas.microsoft.com/office/drawing/2014/main" xmlns="" id="{7178C4CF-46F8-4556-8077-B1AB25D84061}"/>
                </a:ext>
              </a:extLst>
            </p:cNvPr>
            <p:cNvSpPr/>
            <p:nvPr/>
          </p:nvSpPr>
          <p:spPr>
            <a:xfrm>
              <a:off x="4720132" y="1203331"/>
              <a:ext cx="3940610" cy="1406236"/>
            </a:xfrm>
            <a:prstGeom prst="roundRect">
              <a:avLst/>
            </a:prstGeom>
            <a:noFill/>
            <a:ln>
              <a:solidFill>
                <a:srgbClr val="CCECFF"/>
              </a:solid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a:p>
              <a:endParaRPr lang="en-US" altLang="ja-JP" dirty="0">
                <a:solidFill>
                  <a:schemeClr val="tx1"/>
                </a:solidFill>
              </a:endParaRPr>
            </a:p>
          </p:txBody>
        </p:sp>
        <p:grpSp>
          <p:nvGrpSpPr>
            <p:cNvPr id="40" name="グループ化 39">
              <a:extLst>
                <a:ext uri="{FF2B5EF4-FFF2-40B4-BE49-F238E27FC236}">
                  <a16:creationId xmlns:a16="http://schemas.microsoft.com/office/drawing/2014/main" xmlns="" id="{F84E7553-7E44-432F-915A-80A2BB315F4F}"/>
                </a:ext>
              </a:extLst>
            </p:cNvPr>
            <p:cNvGrpSpPr/>
            <p:nvPr/>
          </p:nvGrpSpPr>
          <p:grpSpPr>
            <a:xfrm>
              <a:off x="4929271" y="1432480"/>
              <a:ext cx="1215529" cy="1062394"/>
              <a:chOff x="4947273" y="1417883"/>
              <a:chExt cx="1215529" cy="1062394"/>
            </a:xfrm>
          </p:grpSpPr>
          <p:pic>
            <p:nvPicPr>
              <p:cNvPr id="15" name="グラフィックス 14" descr="棒グラフ (上昇)">
                <a:extLst>
                  <a:ext uri="{FF2B5EF4-FFF2-40B4-BE49-F238E27FC236}">
                    <a16:creationId xmlns:a16="http://schemas.microsoft.com/office/drawing/2014/main" xmlns="" id="{1A44A2DC-2855-460F-8D53-26C93AA85726}"/>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5153787" y="1417883"/>
                <a:ext cx="792000" cy="792000"/>
              </a:xfrm>
              <a:prstGeom prst="rect">
                <a:avLst/>
              </a:prstGeom>
            </p:spPr>
          </p:pic>
          <p:sp>
            <p:nvSpPr>
              <p:cNvPr id="31" name="正方形/長方形 30">
                <a:extLst>
                  <a:ext uri="{FF2B5EF4-FFF2-40B4-BE49-F238E27FC236}">
                    <a16:creationId xmlns:a16="http://schemas.microsoft.com/office/drawing/2014/main" xmlns="" id="{F3059D84-85B2-4775-B472-9C96EECF608B}"/>
                  </a:ext>
                </a:extLst>
              </p:cNvPr>
              <p:cNvSpPr/>
              <p:nvPr/>
            </p:nvSpPr>
            <p:spPr>
              <a:xfrm>
                <a:off x="4947273" y="2185610"/>
                <a:ext cx="1215529"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latin typeface="Meiryo UI" panose="020B0604030504040204" pitchFamily="50" charset="-128"/>
                    <a:ea typeface="Meiryo UI" panose="020B0604030504040204" pitchFamily="50" charset="-128"/>
                  </a:rPr>
                  <a:t>生産性向上</a:t>
                </a:r>
                <a:endParaRPr lang="en-US" altLang="ja-JP" sz="1400" dirty="0">
                  <a:solidFill>
                    <a:schemeClr val="tx1"/>
                  </a:solidFill>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xmlns="" id="{D3470FDA-8958-4E68-AE44-E667BE2852B4}"/>
                </a:ext>
              </a:extLst>
            </p:cNvPr>
            <p:cNvGrpSpPr/>
            <p:nvPr/>
          </p:nvGrpSpPr>
          <p:grpSpPr>
            <a:xfrm>
              <a:off x="7214377" y="1467083"/>
              <a:ext cx="1215529" cy="1043202"/>
              <a:chOff x="7384016" y="1440083"/>
              <a:chExt cx="1215529" cy="1043202"/>
            </a:xfrm>
          </p:grpSpPr>
          <p:pic>
            <p:nvPicPr>
              <p:cNvPr id="16" name="グラフィックス 15" descr="時計">
                <a:extLst>
                  <a:ext uri="{FF2B5EF4-FFF2-40B4-BE49-F238E27FC236}">
                    <a16:creationId xmlns:a16="http://schemas.microsoft.com/office/drawing/2014/main" xmlns="" id="{6A2BE1A8-8F14-4FFB-9204-05D8CCBAA7FA}"/>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7591329" y="1440083"/>
                <a:ext cx="792000" cy="792000"/>
              </a:xfrm>
              <a:prstGeom prst="rect">
                <a:avLst/>
              </a:prstGeom>
            </p:spPr>
          </p:pic>
          <p:sp>
            <p:nvSpPr>
              <p:cNvPr id="32" name="正方形/長方形 31">
                <a:extLst>
                  <a:ext uri="{FF2B5EF4-FFF2-40B4-BE49-F238E27FC236}">
                    <a16:creationId xmlns:a16="http://schemas.microsoft.com/office/drawing/2014/main" xmlns="" id="{BDD97836-668B-4FCE-9CF7-7C89440CB210}"/>
                  </a:ext>
                </a:extLst>
              </p:cNvPr>
              <p:cNvSpPr/>
              <p:nvPr/>
            </p:nvSpPr>
            <p:spPr>
              <a:xfrm>
                <a:off x="7384016" y="2188618"/>
                <a:ext cx="1215529"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latin typeface="Meiryo UI" panose="020B0604030504040204" pitchFamily="50" charset="-128"/>
                    <a:ea typeface="Meiryo UI" panose="020B0604030504040204" pitchFamily="50" charset="-128"/>
                  </a:rPr>
                  <a:t>環境整備</a:t>
                </a:r>
                <a:endParaRPr lang="en-US" altLang="ja-JP" sz="1400" dirty="0">
                  <a:solidFill>
                    <a:schemeClr val="tx1"/>
                  </a:solidFill>
                  <a:latin typeface="Meiryo UI" panose="020B0604030504040204" pitchFamily="50" charset="-128"/>
                  <a:ea typeface="Meiryo UI" panose="020B0604030504040204" pitchFamily="50" charset="-128"/>
                </a:endParaRPr>
              </a:p>
            </p:txBody>
          </p:sp>
        </p:grpSp>
        <p:grpSp>
          <p:nvGrpSpPr>
            <p:cNvPr id="41" name="グループ化 40">
              <a:extLst>
                <a:ext uri="{FF2B5EF4-FFF2-40B4-BE49-F238E27FC236}">
                  <a16:creationId xmlns:a16="http://schemas.microsoft.com/office/drawing/2014/main" xmlns="" id="{DF908209-980F-42FA-9A16-830308D73946}"/>
                </a:ext>
              </a:extLst>
            </p:cNvPr>
            <p:cNvGrpSpPr/>
            <p:nvPr/>
          </p:nvGrpSpPr>
          <p:grpSpPr>
            <a:xfrm>
              <a:off x="6144800" y="1417883"/>
              <a:ext cx="1255009" cy="1092402"/>
              <a:chOff x="6277688" y="1410898"/>
              <a:chExt cx="1255009" cy="1092402"/>
            </a:xfrm>
          </p:grpSpPr>
          <p:pic>
            <p:nvPicPr>
              <p:cNvPr id="34" name="グラフィックス 33" descr="杖を持った女性">
                <a:extLst>
                  <a:ext uri="{FF2B5EF4-FFF2-40B4-BE49-F238E27FC236}">
                    <a16:creationId xmlns:a16="http://schemas.microsoft.com/office/drawing/2014/main" xmlns="" id="{C3806995-1184-4CC7-BA6F-59950DC3B6C2}"/>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6489160" y="1410898"/>
                <a:ext cx="792000" cy="792000"/>
              </a:xfrm>
              <a:prstGeom prst="rect">
                <a:avLst/>
              </a:prstGeom>
            </p:spPr>
          </p:pic>
          <p:sp>
            <p:nvSpPr>
              <p:cNvPr id="35" name="正方形/長方形 34">
                <a:extLst>
                  <a:ext uri="{FF2B5EF4-FFF2-40B4-BE49-F238E27FC236}">
                    <a16:creationId xmlns:a16="http://schemas.microsoft.com/office/drawing/2014/main" xmlns="" id="{53D99D03-DCB5-4584-B31E-B49C7D1049A0}"/>
                  </a:ext>
                </a:extLst>
              </p:cNvPr>
              <p:cNvSpPr/>
              <p:nvPr/>
            </p:nvSpPr>
            <p:spPr>
              <a:xfrm>
                <a:off x="6277688" y="2201911"/>
                <a:ext cx="1255009" cy="30138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latin typeface="Meiryo UI" panose="020B0604030504040204" pitchFamily="50" charset="-128"/>
                    <a:ea typeface="Meiryo UI" panose="020B0604030504040204" pitchFamily="50" charset="-128"/>
                  </a:rPr>
                  <a:t>就業機会拡大</a:t>
                </a:r>
                <a:endParaRPr lang="en-US" altLang="ja-JP" sz="1400" dirty="0">
                  <a:solidFill>
                    <a:schemeClr val="tx1"/>
                  </a:solidFill>
                  <a:latin typeface="Meiryo UI" panose="020B0604030504040204" pitchFamily="50" charset="-128"/>
                  <a:ea typeface="Meiryo UI" panose="020B0604030504040204" pitchFamily="50" charset="-128"/>
                </a:endParaRPr>
              </a:p>
            </p:txBody>
          </p:sp>
        </p:grpSp>
      </p:grpSp>
      <p:grpSp>
        <p:nvGrpSpPr>
          <p:cNvPr id="73" name="グループ化 72">
            <a:extLst>
              <a:ext uri="{FF2B5EF4-FFF2-40B4-BE49-F238E27FC236}">
                <a16:creationId xmlns:a16="http://schemas.microsoft.com/office/drawing/2014/main" xmlns="" id="{2FA92492-8A2F-41D0-8A61-547641E6EBF5}"/>
              </a:ext>
            </a:extLst>
          </p:cNvPr>
          <p:cNvGrpSpPr/>
          <p:nvPr/>
        </p:nvGrpSpPr>
        <p:grpSpPr>
          <a:xfrm>
            <a:off x="483258" y="1175429"/>
            <a:ext cx="3926972" cy="1406236"/>
            <a:chOff x="483258" y="1203331"/>
            <a:chExt cx="3926972" cy="1406236"/>
          </a:xfrm>
        </p:grpSpPr>
        <p:sp>
          <p:nvSpPr>
            <p:cNvPr id="4" name="四角形: 角を丸くする 3">
              <a:extLst>
                <a:ext uri="{FF2B5EF4-FFF2-40B4-BE49-F238E27FC236}">
                  <a16:creationId xmlns:a16="http://schemas.microsoft.com/office/drawing/2014/main" xmlns="" id="{23EFFD49-028F-46E6-8C5C-393C5F54EFF0}"/>
                </a:ext>
              </a:extLst>
            </p:cNvPr>
            <p:cNvSpPr/>
            <p:nvPr/>
          </p:nvSpPr>
          <p:spPr>
            <a:xfrm>
              <a:off x="483258" y="1203331"/>
              <a:ext cx="3926972" cy="1406236"/>
            </a:xfrm>
            <a:prstGeom prst="roundRect">
              <a:avLst/>
            </a:prstGeom>
            <a:noFill/>
            <a:ln>
              <a:solidFill>
                <a:srgbClr val="CCECFF"/>
              </a:solidFill>
            </a:ln>
          </p:spPr>
          <p:style>
            <a:lnRef idx="2">
              <a:schemeClr val="dk1"/>
            </a:lnRef>
            <a:fillRef idx="1">
              <a:schemeClr val="lt1"/>
            </a:fillRef>
            <a:effectRef idx="0">
              <a:schemeClr val="dk1"/>
            </a:effectRef>
            <a:fontRef idx="minor">
              <a:schemeClr val="dk1"/>
            </a:fontRef>
          </p:style>
          <p:txBody>
            <a:bodyPr rtlCol="0" anchor="t"/>
            <a:lstStyle/>
            <a:p>
              <a:endParaRPr lang="en-US" altLang="ja-JP" dirty="0">
                <a:solidFill>
                  <a:schemeClr val="tx1"/>
                </a:solidFill>
              </a:endParaRPr>
            </a:p>
            <a:p>
              <a:endParaRPr lang="en-US" altLang="ja-JP" dirty="0">
                <a:solidFill>
                  <a:schemeClr val="tx1"/>
                </a:solidFill>
              </a:endParaRPr>
            </a:p>
          </p:txBody>
        </p:sp>
        <p:grpSp>
          <p:nvGrpSpPr>
            <p:cNvPr id="39" name="グループ化 38">
              <a:extLst>
                <a:ext uri="{FF2B5EF4-FFF2-40B4-BE49-F238E27FC236}">
                  <a16:creationId xmlns:a16="http://schemas.microsoft.com/office/drawing/2014/main" xmlns="" id="{CDD503A8-2799-4D0F-B865-07B3D2C698B6}"/>
                </a:ext>
              </a:extLst>
            </p:cNvPr>
            <p:cNvGrpSpPr/>
            <p:nvPr/>
          </p:nvGrpSpPr>
          <p:grpSpPr>
            <a:xfrm>
              <a:off x="2217828" y="1417883"/>
              <a:ext cx="1672149" cy="1087843"/>
              <a:chOff x="2217828" y="1417883"/>
              <a:chExt cx="1672149" cy="1087843"/>
            </a:xfrm>
          </p:grpSpPr>
          <p:sp>
            <p:nvSpPr>
              <p:cNvPr id="24" name="正方形/長方形 23">
                <a:extLst>
                  <a:ext uri="{FF2B5EF4-FFF2-40B4-BE49-F238E27FC236}">
                    <a16:creationId xmlns:a16="http://schemas.microsoft.com/office/drawing/2014/main" xmlns="" id="{033CC7C4-F116-41E1-90C1-A9BB94A5D69F}"/>
                  </a:ext>
                </a:extLst>
              </p:cNvPr>
              <p:cNvSpPr/>
              <p:nvPr/>
            </p:nvSpPr>
            <p:spPr>
              <a:xfrm>
                <a:off x="2217828" y="2211059"/>
                <a:ext cx="1672149" cy="29466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ニーズの多様化</a:t>
                </a:r>
                <a:endParaRPr lang="en-US" altLang="ja-JP" sz="1400" dirty="0">
                  <a:solidFill>
                    <a:schemeClr val="tx1"/>
                  </a:solidFill>
                </a:endParaRPr>
              </a:p>
            </p:txBody>
          </p:sp>
          <p:pic>
            <p:nvPicPr>
              <p:cNvPr id="30" name="グラフィックス 29" descr="男性と子供">
                <a:extLst>
                  <a:ext uri="{FF2B5EF4-FFF2-40B4-BE49-F238E27FC236}">
                    <a16:creationId xmlns:a16="http://schemas.microsoft.com/office/drawing/2014/main" xmlns="" id="{2E648518-1626-4852-AF7D-6F4E658732C3}"/>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2670037" y="1417883"/>
                <a:ext cx="793176" cy="793176"/>
              </a:xfrm>
              <a:prstGeom prst="rect">
                <a:avLst/>
              </a:prstGeom>
            </p:spPr>
          </p:pic>
        </p:grpSp>
        <p:grpSp>
          <p:nvGrpSpPr>
            <p:cNvPr id="38" name="グループ化 37">
              <a:extLst>
                <a:ext uri="{FF2B5EF4-FFF2-40B4-BE49-F238E27FC236}">
                  <a16:creationId xmlns:a16="http://schemas.microsoft.com/office/drawing/2014/main" xmlns="" id="{D7F39C66-4DB3-437F-B8F3-6786B2203774}"/>
                </a:ext>
              </a:extLst>
            </p:cNvPr>
            <p:cNvGrpSpPr/>
            <p:nvPr/>
          </p:nvGrpSpPr>
          <p:grpSpPr>
            <a:xfrm>
              <a:off x="958741" y="1417883"/>
              <a:ext cx="1197774" cy="1036946"/>
              <a:chOff x="958741" y="1417883"/>
              <a:chExt cx="1197774" cy="1036946"/>
            </a:xfrm>
          </p:grpSpPr>
          <p:sp>
            <p:nvSpPr>
              <p:cNvPr id="22" name="正方形/長方形 21">
                <a:extLst>
                  <a:ext uri="{FF2B5EF4-FFF2-40B4-BE49-F238E27FC236}">
                    <a16:creationId xmlns:a16="http://schemas.microsoft.com/office/drawing/2014/main" xmlns="" id="{44740D59-BFAB-4E3D-A148-B0C2F35F8CF5}"/>
                  </a:ext>
                </a:extLst>
              </p:cNvPr>
              <p:cNvSpPr/>
              <p:nvPr/>
            </p:nvSpPr>
            <p:spPr>
              <a:xfrm>
                <a:off x="958741" y="2211059"/>
                <a:ext cx="1197774" cy="24377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1400" dirty="0">
                    <a:solidFill>
                      <a:schemeClr val="tx1"/>
                    </a:solidFill>
                  </a:rPr>
                  <a:t>労働力不足</a:t>
                </a:r>
                <a:endParaRPr lang="en-US" altLang="ja-JP" sz="1400" dirty="0">
                  <a:solidFill>
                    <a:schemeClr val="tx1"/>
                  </a:solidFill>
                </a:endParaRPr>
              </a:p>
            </p:txBody>
          </p:sp>
          <p:pic>
            <p:nvPicPr>
              <p:cNvPr id="37" name="グラフィックス 36" descr="ユーザー">
                <a:extLst>
                  <a:ext uri="{FF2B5EF4-FFF2-40B4-BE49-F238E27FC236}">
                    <a16:creationId xmlns:a16="http://schemas.microsoft.com/office/drawing/2014/main" xmlns="" id="{D1FB0B4F-EFE1-4021-9EC3-F043A67184B3}"/>
                  </a:ext>
                </a:extLst>
              </p:cNvPr>
              <p:cNvPicPr>
                <a:picLocks noChangeAspect="1"/>
              </p:cNvPicPr>
              <p:nvPr/>
            </p:nvPicPr>
            <p:blipFill>
              <a:blip r:embed="rId11">
                <a:extLst>
                  <a:ext uri="{96DAC541-7B7A-43D3-8B79-37D633B846F1}">
                    <asvg:svgBlip xmlns:asvg="http://schemas.microsoft.com/office/drawing/2016/SVG/main" xmlns="" r:embed="rId12"/>
                  </a:ext>
                </a:extLst>
              </a:blip>
              <a:stretch>
                <a:fillRect/>
              </a:stretch>
            </p:blipFill>
            <p:spPr>
              <a:xfrm>
                <a:off x="1156671" y="1417883"/>
                <a:ext cx="793176" cy="793176"/>
              </a:xfrm>
              <a:prstGeom prst="rect">
                <a:avLst/>
              </a:prstGeom>
            </p:spPr>
          </p:pic>
        </p:grpSp>
      </p:grpSp>
      <p:grpSp>
        <p:nvGrpSpPr>
          <p:cNvPr id="72" name="グループ化 71">
            <a:extLst>
              <a:ext uri="{FF2B5EF4-FFF2-40B4-BE49-F238E27FC236}">
                <a16:creationId xmlns:a16="http://schemas.microsoft.com/office/drawing/2014/main" xmlns="" id="{FBD9E6EA-7B4A-46C1-928A-601A46744014}"/>
              </a:ext>
            </a:extLst>
          </p:cNvPr>
          <p:cNvGrpSpPr/>
          <p:nvPr/>
        </p:nvGrpSpPr>
        <p:grpSpPr>
          <a:xfrm>
            <a:off x="479100" y="3606442"/>
            <a:ext cx="8181642" cy="2889891"/>
            <a:chOff x="1231083" y="3577905"/>
            <a:chExt cx="7345738" cy="2515766"/>
          </a:xfrm>
        </p:grpSpPr>
        <p:sp>
          <p:nvSpPr>
            <p:cNvPr id="21" name="正方形/長方形 20">
              <a:extLst>
                <a:ext uri="{FF2B5EF4-FFF2-40B4-BE49-F238E27FC236}">
                  <a16:creationId xmlns:a16="http://schemas.microsoft.com/office/drawing/2014/main" xmlns="" id="{00CAE0E9-9B88-4771-83B3-E167F4A72C7A}"/>
                </a:ext>
              </a:extLst>
            </p:cNvPr>
            <p:cNvSpPr/>
            <p:nvPr/>
          </p:nvSpPr>
          <p:spPr>
            <a:xfrm>
              <a:off x="1231083" y="3577905"/>
              <a:ext cx="7345738" cy="2515766"/>
            </a:xfrm>
            <a:prstGeom prst="rect">
              <a:avLst/>
            </a:prstGeom>
            <a:ln/>
          </p:spPr>
          <p:style>
            <a:lnRef idx="1">
              <a:schemeClr val="accent5"/>
            </a:lnRef>
            <a:fillRef idx="2">
              <a:schemeClr val="accent5"/>
            </a:fillRef>
            <a:effectRef idx="1">
              <a:schemeClr val="accent5"/>
            </a:effectRef>
            <a:fontRef idx="minor">
              <a:schemeClr val="dk1"/>
            </a:fontRef>
          </p:style>
          <p:txBody>
            <a:bodyPr rtlCol="0" anchor="t"/>
            <a:lstStyle/>
            <a:p>
              <a:pPr algn="ctr"/>
              <a:endParaRPr lang="en-US" altLang="ja-JP" sz="2000" dirty="0">
                <a:solidFill>
                  <a:schemeClr val="tx1"/>
                </a:solidFill>
              </a:endParaRPr>
            </a:p>
            <a:p>
              <a:endParaRPr lang="en-US" altLang="ja-JP" dirty="0">
                <a:solidFill>
                  <a:schemeClr val="tx1"/>
                </a:solidFill>
              </a:endParaRPr>
            </a:p>
            <a:p>
              <a:endParaRPr lang="en-US" altLang="ja-JP" dirty="0">
                <a:solidFill>
                  <a:schemeClr val="tx1"/>
                </a:solidFill>
              </a:endParaRPr>
            </a:p>
            <a:p>
              <a:endParaRPr lang="en-US" altLang="ja-JP" dirty="0">
                <a:solidFill>
                  <a:schemeClr val="tx1"/>
                </a:solidFill>
              </a:endParaRPr>
            </a:p>
          </p:txBody>
        </p:sp>
        <p:sp>
          <p:nvSpPr>
            <p:cNvPr id="63" name="正方形/長方形 62">
              <a:extLst>
                <a:ext uri="{FF2B5EF4-FFF2-40B4-BE49-F238E27FC236}">
                  <a16:creationId xmlns:a16="http://schemas.microsoft.com/office/drawing/2014/main" xmlns="" id="{EF3C3609-ABC5-49DD-AD97-1D6245F2D80A}"/>
                </a:ext>
              </a:extLst>
            </p:cNvPr>
            <p:cNvSpPr/>
            <p:nvPr/>
          </p:nvSpPr>
          <p:spPr>
            <a:xfrm>
              <a:off x="1661720" y="5540182"/>
              <a:ext cx="6445421" cy="366900"/>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algn="ctr"/>
              <a:r>
                <a:rPr lang="ja-JP" altLang="en-US" sz="2400" b="1" u="sng" dirty="0">
                  <a:solidFill>
                    <a:schemeClr val="tx1"/>
                  </a:solidFill>
                  <a:latin typeface="Meiryo UI" panose="020B0604030504040204" pitchFamily="50" charset="-128"/>
                  <a:ea typeface="Meiryo UI" panose="020B0604030504040204" pitchFamily="50" charset="-128"/>
                </a:rPr>
                <a:t>個々のライフスタイルに合わせた多様な働き方の実現</a:t>
              </a:r>
              <a:endParaRPr lang="en-US" altLang="ja-JP" sz="2400" b="1" u="sng" dirty="0">
                <a:solidFill>
                  <a:schemeClr val="tx1"/>
                </a:solidFill>
                <a:latin typeface="Meiryo UI" panose="020B0604030504040204" pitchFamily="50" charset="-128"/>
                <a:ea typeface="Meiryo UI" panose="020B0604030504040204" pitchFamily="50" charset="-128"/>
              </a:endParaRPr>
            </a:p>
            <a:p>
              <a:pPr algn="ctr"/>
              <a:endParaRPr lang="en-US" altLang="ja-JP" sz="2400" dirty="0">
                <a:solidFill>
                  <a:schemeClr val="tx1"/>
                </a:solidFill>
              </a:endParaRPr>
            </a:p>
          </p:txBody>
        </p:sp>
      </p:grpSp>
      <p:pic>
        <p:nvPicPr>
          <p:cNvPr id="9" name="図 8" descr="おもちゃ, 人形, 小さい, 立つ が含まれている画像&#10;&#10;自動的に生成された説明">
            <a:extLst>
              <a:ext uri="{FF2B5EF4-FFF2-40B4-BE49-F238E27FC236}">
                <a16:creationId xmlns:a16="http://schemas.microsoft.com/office/drawing/2014/main" xmlns="" id="{7407D6ED-E938-4BAE-B4A8-F4BB2FB75CE6}"/>
              </a:ext>
            </a:extLst>
          </p:cNvPr>
          <p:cNvPicPr>
            <a:picLocks noChangeAspect="1"/>
          </p:cNvPicPr>
          <p:nvPr/>
        </p:nvPicPr>
        <p:blipFill>
          <a:blip r:embed="rId13"/>
          <a:stretch>
            <a:fillRect/>
          </a:stretch>
        </p:blipFill>
        <p:spPr>
          <a:xfrm>
            <a:off x="2006827" y="4379440"/>
            <a:ext cx="1883150" cy="1260000"/>
          </a:xfrm>
          <a:prstGeom prst="rect">
            <a:avLst/>
          </a:prstGeom>
        </p:spPr>
      </p:pic>
      <p:pic>
        <p:nvPicPr>
          <p:cNvPr id="14" name="図 13" descr="おもちゃ, 人形, 時計 が含まれている画像&#10;&#10;自動的に生成された説明">
            <a:extLst>
              <a:ext uri="{FF2B5EF4-FFF2-40B4-BE49-F238E27FC236}">
                <a16:creationId xmlns:a16="http://schemas.microsoft.com/office/drawing/2014/main" xmlns="" id="{7F807A1E-B8A1-4DBD-879E-93507DC1E73C}"/>
              </a:ext>
            </a:extLst>
          </p:cNvPr>
          <p:cNvPicPr>
            <a:picLocks noChangeAspect="1"/>
          </p:cNvPicPr>
          <p:nvPr/>
        </p:nvPicPr>
        <p:blipFill>
          <a:blip r:embed="rId14"/>
          <a:stretch>
            <a:fillRect/>
          </a:stretch>
        </p:blipFill>
        <p:spPr>
          <a:xfrm>
            <a:off x="6929421" y="3622228"/>
            <a:ext cx="1709762" cy="1440000"/>
          </a:xfrm>
          <a:prstGeom prst="rect">
            <a:avLst/>
          </a:prstGeom>
        </p:spPr>
      </p:pic>
      <p:pic>
        <p:nvPicPr>
          <p:cNvPr id="25" name="図 24" descr="おもちゃ, 人形 が含まれている画像&#10;&#10;自動的に生成された説明">
            <a:extLst>
              <a:ext uri="{FF2B5EF4-FFF2-40B4-BE49-F238E27FC236}">
                <a16:creationId xmlns:a16="http://schemas.microsoft.com/office/drawing/2014/main" xmlns="" id="{E2ADCA47-1D9A-48F2-B65C-A55FF864EC75}"/>
              </a:ext>
            </a:extLst>
          </p:cNvPr>
          <p:cNvPicPr>
            <a:picLocks noChangeAspect="1"/>
          </p:cNvPicPr>
          <p:nvPr/>
        </p:nvPicPr>
        <p:blipFill>
          <a:blip r:embed="rId15"/>
          <a:stretch>
            <a:fillRect/>
          </a:stretch>
        </p:blipFill>
        <p:spPr>
          <a:xfrm>
            <a:off x="689847" y="3749440"/>
            <a:ext cx="1260000" cy="1260000"/>
          </a:xfrm>
          <a:prstGeom prst="rect">
            <a:avLst/>
          </a:prstGeom>
        </p:spPr>
      </p:pic>
      <p:pic>
        <p:nvPicPr>
          <p:cNvPr id="27" name="図 26" descr="写真, ホワイト, 部屋 が含まれている画像&#10;&#10;自動的に生成された説明">
            <a:extLst>
              <a:ext uri="{FF2B5EF4-FFF2-40B4-BE49-F238E27FC236}">
                <a16:creationId xmlns:a16="http://schemas.microsoft.com/office/drawing/2014/main" xmlns="" id="{BEEC5CBA-B60A-4DC1-85EA-9976A1CD262B}"/>
              </a:ext>
            </a:extLst>
          </p:cNvPr>
          <p:cNvPicPr>
            <a:picLocks noChangeAspect="1"/>
          </p:cNvPicPr>
          <p:nvPr/>
        </p:nvPicPr>
        <p:blipFill>
          <a:blip r:embed="rId16"/>
          <a:stretch>
            <a:fillRect/>
          </a:stretch>
        </p:blipFill>
        <p:spPr>
          <a:xfrm>
            <a:off x="3946957" y="3659440"/>
            <a:ext cx="1679306" cy="1440000"/>
          </a:xfrm>
          <a:prstGeom prst="rect">
            <a:avLst/>
          </a:prstGeom>
        </p:spPr>
      </p:pic>
      <p:pic>
        <p:nvPicPr>
          <p:cNvPr id="5" name="図 4" descr="部屋, コンピュータ が含まれている画像&#10;&#10;自動的に生成された説明">
            <a:extLst>
              <a:ext uri="{FF2B5EF4-FFF2-40B4-BE49-F238E27FC236}">
                <a16:creationId xmlns:a16="http://schemas.microsoft.com/office/drawing/2014/main" xmlns="" id="{826C2E57-9F17-4A7E-AC1C-8157E9EF8591}"/>
              </a:ext>
            </a:extLst>
          </p:cNvPr>
          <p:cNvPicPr>
            <a:picLocks noChangeAspect="1"/>
          </p:cNvPicPr>
          <p:nvPr/>
        </p:nvPicPr>
        <p:blipFill>
          <a:blip r:embed="rId17"/>
          <a:stretch>
            <a:fillRect/>
          </a:stretch>
        </p:blipFill>
        <p:spPr>
          <a:xfrm>
            <a:off x="5626262" y="4144326"/>
            <a:ext cx="1281600" cy="1440000"/>
          </a:xfrm>
          <a:prstGeom prst="rect">
            <a:avLst/>
          </a:prstGeom>
        </p:spPr>
      </p:pic>
    </p:spTree>
    <p:extLst>
      <p:ext uri="{BB962C8B-B14F-4D97-AF65-F5344CB8AC3E}">
        <p14:creationId xmlns:p14="http://schemas.microsoft.com/office/powerpoint/2010/main" val="35448460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741405" y="5319081"/>
            <a:ext cx="5844746" cy="95147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sp>
        <p:nvSpPr>
          <p:cNvPr id="6" name="角丸四角形 5"/>
          <p:cNvSpPr/>
          <p:nvPr/>
        </p:nvSpPr>
        <p:spPr>
          <a:xfrm>
            <a:off x="741405" y="2390529"/>
            <a:ext cx="4547287" cy="1223319"/>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sp>
        <p:nvSpPr>
          <p:cNvPr id="2" name="コンテンツ プレースホルダー 1"/>
          <p:cNvSpPr>
            <a:spLocks noGrp="1"/>
          </p:cNvSpPr>
          <p:nvPr>
            <p:ph idx="1"/>
          </p:nvPr>
        </p:nvSpPr>
        <p:spPr>
          <a:xfrm>
            <a:off x="526097" y="934863"/>
            <a:ext cx="8429622" cy="5531438"/>
          </a:xfrm>
        </p:spPr>
        <p:txBody>
          <a:bodyPr/>
          <a:lstStyle/>
          <a:p>
            <a:r>
              <a:rPr kumimoji="1" lang="ja-JP" altLang="en-US" sz="2400" b="1" u="sng" dirty="0">
                <a:solidFill>
                  <a:srgbClr val="0070C0"/>
                </a:solidFill>
                <a:latin typeface="Meiryo UI" panose="020B0604030504040204" pitchFamily="50" charset="-128"/>
                <a:ea typeface="Meiryo UI" panose="020B0604030504040204" pitchFamily="50" charset="-128"/>
              </a:rPr>
              <a:t>①労働時間法制の見直し</a:t>
            </a:r>
            <a:endParaRPr kumimoji="1" lang="en-US" altLang="ja-JP" sz="2400" b="1" u="sng" dirty="0">
              <a:solidFill>
                <a:srgbClr val="0070C0"/>
              </a:solidFill>
              <a:latin typeface="Meiryo UI" panose="020B0604030504040204" pitchFamily="50" charset="-128"/>
              <a:ea typeface="Meiryo UI" panose="020B0604030504040204" pitchFamily="50" charset="-128"/>
            </a:endParaRPr>
          </a:p>
          <a:p>
            <a:r>
              <a:rPr lang="ja-JP" altLang="en-US" dirty="0">
                <a:solidFill>
                  <a:schemeClr val="tx1"/>
                </a:solidFill>
                <a:latin typeface="Meiryo UI" panose="020B0604030504040204" pitchFamily="50" charset="-128"/>
                <a:ea typeface="Meiryo UI" panose="020B0604030504040204" pitchFamily="50" charset="-128"/>
              </a:rPr>
              <a:t>　働きすぎを防ぐことで、働く方々の健康を守り、</a:t>
            </a:r>
            <a:endParaRPr lang="en-US" altLang="ja-JP" dirty="0">
              <a:solidFill>
                <a:schemeClr val="tx1"/>
              </a:solidFill>
              <a:latin typeface="Meiryo UI" panose="020B0604030504040204" pitchFamily="50" charset="-128"/>
              <a:ea typeface="Meiryo UI" panose="020B0604030504040204" pitchFamily="50" charset="-128"/>
            </a:endParaRPr>
          </a:p>
          <a:p>
            <a:r>
              <a:rPr kumimoji="1" lang="ja-JP" altLang="en-US" dirty="0">
                <a:solidFill>
                  <a:schemeClr val="tx1"/>
                </a:solidFill>
                <a:latin typeface="Meiryo UI" panose="020B0604030504040204" pitchFamily="50" charset="-128"/>
                <a:ea typeface="Meiryo UI" panose="020B0604030504040204" pitchFamily="50" charset="-128"/>
              </a:rPr>
              <a:t>　</a:t>
            </a:r>
            <a:r>
              <a:rPr lang="ja-JP" altLang="en-US" dirty="0">
                <a:solidFill>
                  <a:schemeClr val="tx1"/>
                </a:solidFill>
                <a:latin typeface="Meiryo UI" panose="020B0604030504040204" pitchFamily="50" charset="-128"/>
                <a:ea typeface="Meiryo UI" panose="020B0604030504040204" pitchFamily="50" charset="-128"/>
              </a:rPr>
              <a:t>多様な</a:t>
            </a:r>
            <a:r>
              <a:rPr kumimoji="1" lang="ja-JP" altLang="en-US" dirty="0">
                <a:solidFill>
                  <a:schemeClr val="tx1"/>
                </a:solidFill>
                <a:latin typeface="Meiryo UI" panose="020B0604030504040204" pitchFamily="50" charset="-128"/>
                <a:ea typeface="Meiryo UI" panose="020B0604030504040204" pitchFamily="50" charset="-128"/>
              </a:rPr>
              <a:t>「ワーク・ライフ・バランス」を実現。</a:t>
            </a:r>
            <a:endParaRPr kumimoji="1" lang="en-US" altLang="ja-JP" dirty="0">
              <a:solidFill>
                <a:schemeClr val="tx1"/>
              </a:solidFill>
              <a:latin typeface="Meiryo UI" panose="020B0604030504040204" pitchFamily="50" charset="-128"/>
              <a:ea typeface="Meiryo UI" panose="020B0604030504040204" pitchFamily="50" charset="-128"/>
            </a:endParaRPr>
          </a:p>
          <a:p>
            <a:r>
              <a:rPr lang="ja-JP" altLang="en-US" dirty="0">
                <a:solidFill>
                  <a:schemeClr val="tx1"/>
                </a:solidFill>
                <a:latin typeface="Meiryo UI" panose="020B0604030504040204" pitchFamily="50" charset="-128"/>
                <a:ea typeface="Meiryo UI" panose="020B0604030504040204" pitchFamily="50" charset="-128"/>
              </a:rPr>
              <a:t>　</a:t>
            </a:r>
            <a:endParaRPr lang="en-US" altLang="ja-JP" dirty="0">
              <a:solidFill>
                <a:schemeClr val="tx1"/>
              </a:solidFill>
              <a:latin typeface="Meiryo UI" panose="020B0604030504040204" pitchFamily="50" charset="-128"/>
              <a:ea typeface="Meiryo UI" panose="020B0604030504040204" pitchFamily="50" charset="-128"/>
            </a:endParaRPr>
          </a:p>
          <a:p>
            <a:r>
              <a:rPr lang="ja-JP" altLang="en-US" dirty="0">
                <a:solidFill>
                  <a:schemeClr val="tx1"/>
                </a:solidFill>
                <a:latin typeface="Meiryo UI" panose="020B0604030504040204" pitchFamily="50" charset="-128"/>
                <a:ea typeface="Meiryo UI" panose="020B0604030504040204" pitchFamily="50" charset="-128"/>
              </a:rPr>
              <a:t>　　例）・残業時間の上限を規制</a:t>
            </a:r>
            <a:endParaRPr lang="en-US" altLang="ja-JP" dirty="0">
              <a:solidFill>
                <a:schemeClr val="tx1"/>
              </a:solidFill>
              <a:latin typeface="Meiryo UI" panose="020B0604030504040204" pitchFamily="50" charset="-128"/>
              <a:ea typeface="Meiryo UI" panose="020B0604030504040204" pitchFamily="50" charset="-128"/>
            </a:endParaRPr>
          </a:p>
          <a:p>
            <a:r>
              <a:rPr kumimoji="1" lang="ja-JP" altLang="en-US" dirty="0">
                <a:solidFill>
                  <a:schemeClr val="tx1"/>
                </a:solidFill>
                <a:latin typeface="Meiryo UI" panose="020B0604030504040204" pitchFamily="50" charset="-128"/>
                <a:ea typeface="Meiryo UI" panose="020B0604030504040204" pitchFamily="50" charset="-128"/>
              </a:rPr>
              <a:t>　　 　　・年次有給休暇の取得義務</a:t>
            </a:r>
            <a:endParaRPr kumimoji="1" lang="en-US" altLang="ja-JP" dirty="0">
              <a:solidFill>
                <a:schemeClr val="tx1"/>
              </a:solidFill>
              <a:latin typeface="Meiryo UI" panose="020B0604030504040204" pitchFamily="50" charset="-128"/>
              <a:ea typeface="Meiryo UI" panose="020B0604030504040204" pitchFamily="50" charset="-128"/>
            </a:endParaRPr>
          </a:p>
          <a:p>
            <a:r>
              <a:rPr lang="ja-JP" altLang="en-US" dirty="0">
                <a:solidFill>
                  <a:schemeClr val="tx1"/>
                </a:solidFill>
                <a:latin typeface="Meiryo UI" panose="020B0604030504040204" pitchFamily="50" charset="-128"/>
                <a:ea typeface="Meiryo UI" panose="020B0604030504040204" pitchFamily="50" charset="-128"/>
              </a:rPr>
              <a:t>　　 　　・フレックスタイム制</a:t>
            </a:r>
            <a:endParaRPr lang="en-US" altLang="ja-JP" dirty="0">
              <a:solidFill>
                <a:schemeClr val="tx1"/>
              </a:solidFill>
              <a:latin typeface="Meiryo UI" panose="020B0604030504040204" pitchFamily="50" charset="-128"/>
              <a:ea typeface="Meiryo UI" panose="020B0604030504040204" pitchFamily="50" charset="-128"/>
            </a:endParaRPr>
          </a:p>
          <a:p>
            <a:endParaRPr kumimoji="1" lang="en-US" altLang="ja-JP" dirty="0">
              <a:solidFill>
                <a:schemeClr val="tx1"/>
              </a:solidFill>
              <a:latin typeface="Meiryo UI" panose="020B0604030504040204" pitchFamily="50" charset="-128"/>
              <a:ea typeface="Meiryo UI" panose="020B0604030504040204" pitchFamily="50" charset="-128"/>
            </a:endParaRPr>
          </a:p>
          <a:p>
            <a:r>
              <a:rPr kumimoji="1" lang="ja-JP" altLang="en-US" sz="2400" b="1" u="sng" dirty="0">
                <a:solidFill>
                  <a:srgbClr val="0070C0"/>
                </a:solidFill>
                <a:latin typeface="Meiryo UI" panose="020B0604030504040204" pitchFamily="50" charset="-128"/>
                <a:ea typeface="Meiryo UI" panose="020B0604030504040204" pitchFamily="50" charset="-128"/>
              </a:rPr>
              <a:t>②雇用形態に</a:t>
            </a:r>
            <a:r>
              <a:rPr lang="ja-JP" altLang="en-US" sz="2400" b="1" u="sng" dirty="0">
                <a:solidFill>
                  <a:srgbClr val="0070C0"/>
                </a:solidFill>
                <a:latin typeface="Meiryo UI" panose="020B0604030504040204" pitchFamily="50" charset="-128"/>
                <a:ea typeface="Meiryo UI" panose="020B0604030504040204" pitchFamily="50" charset="-128"/>
              </a:rPr>
              <a:t>関わらない公正な待遇の確保</a:t>
            </a:r>
            <a:endParaRPr lang="en-US" altLang="ja-JP" sz="2400" b="1" u="sng" dirty="0">
              <a:solidFill>
                <a:srgbClr val="0070C0"/>
              </a:solidFill>
              <a:latin typeface="Meiryo UI" panose="020B0604030504040204" pitchFamily="50" charset="-128"/>
              <a:ea typeface="Meiryo UI" panose="020B0604030504040204" pitchFamily="50" charset="-128"/>
            </a:endParaRPr>
          </a:p>
          <a:p>
            <a:r>
              <a:rPr kumimoji="1" lang="ja-JP" altLang="en-US" dirty="0">
                <a:solidFill>
                  <a:schemeClr val="tx1"/>
                </a:solidFill>
                <a:latin typeface="Meiryo UI" panose="020B0604030504040204" pitchFamily="50" charset="-128"/>
                <a:ea typeface="Meiryo UI" panose="020B0604030504040204" pitchFamily="50" charset="-128"/>
              </a:rPr>
              <a:t>　同一企業内における正規雇用と非正規雇用な間にある不合理な</a:t>
            </a:r>
            <a:endParaRPr kumimoji="1" lang="en-US" altLang="ja-JP" dirty="0">
              <a:solidFill>
                <a:schemeClr val="tx1"/>
              </a:solidFill>
              <a:latin typeface="Meiryo UI" panose="020B0604030504040204" pitchFamily="50" charset="-128"/>
              <a:ea typeface="Meiryo UI" panose="020B0604030504040204" pitchFamily="50" charset="-128"/>
            </a:endParaRPr>
          </a:p>
          <a:p>
            <a:r>
              <a:rPr lang="ja-JP" altLang="en-US" dirty="0">
                <a:solidFill>
                  <a:schemeClr val="tx1"/>
                </a:solidFill>
                <a:latin typeface="Meiryo UI" panose="020B0604030504040204" pitchFamily="50" charset="-128"/>
                <a:ea typeface="Meiryo UI" panose="020B0604030504040204" pitchFamily="50" charset="-128"/>
              </a:rPr>
              <a:t>　</a:t>
            </a:r>
            <a:r>
              <a:rPr kumimoji="1" lang="ja-JP" altLang="en-US" dirty="0">
                <a:solidFill>
                  <a:schemeClr val="tx1"/>
                </a:solidFill>
                <a:latin typeface="Meiryo UI" panose="020B0604030504040204" pitchFamily="50" charset="-128"/>
                <a:ea typeface="Meiryo UI" panose="020B0604030504040204" pitchFamily="50" charset="-128"/>
              </a:rPr>
              <a:t>待遇の差をなくし、どのような雇用形態でも納得できるように。</a:t>
            </a:r>
            <a:endParaRPr kumimoji="1" lang="en-US" altLang="ja-JP" dirty="0">
              <a:solidFill>
                <a:schemeClr val="tx1"/>
              </a:solidFill>
              <a:latin typeface="Meiryo UI" panose="020B0604030504040204" pitchFamily="50" charset="-128"/>
              <a:ea typeface="Meiryo UI" panose="020B0604030504040204" pitchFamily="50" charset="-128"/>
            </a:endParaRPr>
          </a:p>
          <a:p>
            <a:endParaRPr lang="en-US" altLang="ja-JP" sz="1800" dirty="0">
              <a:solidFill>
                <a:schemeClr val="tx1"/>
              </a:solidFill>
              <a:latin typeface="Meiryo UI" panose="020B0604030504040204" pitchFamily="50" charset="-128"/>
              <a:ea typeface="Meiryo UI" panose="020B0604030504040204" pitchFamily="50" charset="-128"/>
            </a:endParaRPr>
          </a:p>
          <a:p>
            <a:r>
              <a:rPr kumimoji="1" lang="ja-JP" altLang="en-US" sz="1800" dirty="0">
                <a:solidFill>
                  <a:schemeClr val="tx1"/>
                </a:solidFill>
                <a:latin typeface="Meiryo UI" panose="020B0604030504040204" pitchFamily="50" charset="-128"/>
                <a:ea typeface="Meiryo UI" panose="020B0604030504040204" pitchFamily="50" charset="-128"/>
              </a:rPr>
              <a:t>　　</a:t>
            </a:r>
            <a:r>
              <a:rPr lang="ja-JP" altLang="en-US" dirty="0">
                <a:solidFill>
                  <a:schemeClr val="tx1"/>
                </a:solidFill>
                <a:latin typeface="Meiryo UI" panose="020B0604030504040204" pitchFamily="50" charset="-128"/>
                <a:ea typeface="Meiryo UI" panose="020B0604030504040204" pitchFamily="50" charset="-128"/>
              </a:rPr>
              <a:t>例</a:t>
            </a:r>
            <a:r>
              <a:rPr kumimoji="1" lang="ja-JP" altLang="en-US" dirty="0">
                <a:solidFill>
                  <a:schemeClr val="tx1"/>
                </a:solidFill>
                <a:latin typeface="Meiryo UI" panose="020B0604030504040204" pitchFamily="50" charset="-128"/>
                <a:ea typeface="Meiryo UI" panose="020B0604030504040204" pitchFamily="50" charset="-128"/>
              </a:rPr>
              <a:t>）・労働者への待遇に関する説明義務の強化</a:t>
            </a:r>
            <a:endParaRPr kumimoji="1" lang="en-US" altLang="ja-JP" dirty="0">
              <a:solidFill>
                <a:schemeClr val="tx1"/>
              </a:solidFill>
              <a:latin typeface="Meiryo UI" panose="020B0604030504040204" pitchFamily="50" charset="-128"/>
              <a:ea typeface="Meiryo UI" panose="020B0604030504040204" pitchFamily="50" charset="-128"/>
            </a:endParaRPr>
          </a:p>
          <a:p>
            <a:r>
              <a:rPr lang="ja-JP" altLang="en-US" dirty="0">
                <a:solidFill>
                  <a:schemeClr val="tx1"/>
                </a:solidFill>
                <a:latin typeface="Meiryo UI" panose="020B0604030504040204" pitchFamily="50" charset="-128"/>
                <a:ea typeface="Meiryo UI" panose="020B0604030504040204" pitchFamily="50" charset="-128"/>
              </a:rPr>
              <a:t>　　　　 ・行政による事業主への助言・指導</a:t>
            </a:r>
            <a:endParaRPr lang="en-US" altLang="ja-JP" dirty="0">
              <a:solidFill>
                <a:schemeClr val="tx1"/>
              </a:solidFill>
              <a:latin typeface="Meiryo UI" panose="020B0604030504040204" pitchFamily="50" charset="-128"/>
              <a:ea typeface="Meiryo UI" panose="020B0604030504040204" pitchFamily="50" charset="-128"/>
            </a:endParaRPr>
          </a:p>
        </p:txBody>
      </p:sp>
      <p:sp>
        <p:nvSpPr>
          <p:cNvPr id="3" name="タイトル 2"/>
          <p:cNvSpPr>
            <a:spLocks noGrp="1"/>
          </p:cNvSpPr>
          <p:nvPr>
            <p:ph type="ctrTitle"/>
          </p:nvPr>
        </p:nvSpPr>
        <p:spPr>
          <a:xfrm>
            <a:off x="350370" y="137015"/>
            <a:ext cx="8429622" cy="409795"/>
          </a:xfrm>
        </p:spPr>
        <p:txBody>
          <a:bodyPr/>
          <a:lstStyle/>
          <a:p>
            <a:r>
              <a:rPr kumimoji="1" lang="ja-JP" altLang="en-US" dirty="0"/>
              <a:t>働き方改革の</a:t>
            </a:r>
            <a:r>
              <a:rPr lang="ja-JP" altLang="en-US" dirty="0"/>
              <a:t>２つのポイント</a:t>
            </a:r>
            <a:endParaRPr kumimoji="1" lang="ja-JP" altLang="en-US" dirty="0"/>
          </a:p>
        </p:txBody>
      </p:sp>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3984" y="1395353"/>
            <a:ext cx="2383919" cy="2383919"/>
          </a:xfrm>
          <a:prstGeom prst="rect">
            <a:avLst/>
          </a:prstGeom>
        </p:spPr>
      </p:pic>
    </p:spTree>
    <p:extLst>
      <p:ext uri="{BB962C8B-B14F-4D97-AF65-F5344CB8AC3E}">
        <p14:creationId xmlns:p14="http://schemas.microsoft.com/office/powerpoint/2010/main" val="33141369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350370" y="730979"/>
            <a:ext cx="8205051" cy="70788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sp>
        <p:nvSpPr>
          <p:cNvPr id="3" name="タイトル 2"/>
          <p:cNvSpPr>
            <a:spLocks noGrp="1"/>
          </p:cNvSpPr>
          <p:nvPr>
            <p:ph type="ctrTitle"/>
          </p:nvPr>
        </p:nvSpPr>
        <p:spPr/>
        <p:txBody>
          <a:bodyPr/>
          <a:lstStyle/>
          <a:p>
            <a:r>
              <a:rPr kumimoji="1" lang="ja-JP" altLang="en-US" dirty="0"/>
              <a:t>働き方改革関連法</a:t>
            </a:r>
          </a:p>
        </p:txBody>
      </p:sp>
      <p:pic>
        <p:nvPicPr>
          <p:cNvPr id="4" name="図 3"/>
          <p:cNvPicPr>
            <a:picLocks noChangeAspect="1"/>
          </p:cNvPicPr>
          <p:nvPr/>
        </p:nvPicPr>
        <p:blipFill rotWithShape="1">
          <a:blip r:embed="rId3"/>
          <a:srcRect l="3912" r="7579"/>
          <a:stretch/>
        </p:blipFill>
        <p:spPr>
          <a:xfrm>
            <a:off x="21024" y="2279509"/>
            <a:ext cx="3930869" cy="4320337"/>
          </a:xfrm>
          <a:prstGeom prst="rect">
            <a:avLst/>
          </a:prstGeom>
        </p:spPr>
      </p:pic>
      <p:sp>
        <p:nvSpPr>
          <p:cNvPr id="5" name="テキスト ボックス 4"/>
          <p:cNvSpPr txBox="1"/>
          <p:nvPr/>
        </p:nvSpPr>
        <p:spPr>
          <a:xfrm>
            <a:off x="-30398" y="6558455"/>
            <a:ext cx="5192110" cy="261610"/>
          </a:xfrm>
          <a:prstGeom prst="rect">
            <a:avLst/>
          </a:prstGeom>
          <a:noFill/>
        </p:spPr>
        <p:txBody>
          <a:bodyPr wrap="square" rtlCol="0">
            <a:spAutoFit/>
          </a:bodyPr>
          <a:lstStyle/>
          <a:p>
            <a:r>
              <a:rPr kumimoji="1" lang="ja-JP" altLang="en-US" sz="1100" dirty="0">
                <a:latin typeface="Meiryo UI" panose="020B0604030504040204" pitchFamily="50" charset="-128"/>
                <a:ea typeface="Meiryo UI" panose="020B0604030504040204" pitchFamily="50" charset="-128"/>
              </a:rPr>
              <a:t>出典</a:t>
            </a: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東京商工会議所「</a:t>
            </a:r>
            <a:r>
              <a:rPr lang="ja-JP" altLang="en-US" sz="1100" dirty="0">
                <a:latin typeface="Meiryo UI" panose="020B0604030504040204" pitchFamily="50" charset="-128"/>
                <a:ea typeface="Meiryo UI" panose="020B0604030504040204" pitchFamily="50" charset="-128"/>
              </a:rPr>
              <a:t>働き方改革関連法～法律の解説と実務対応の手引き～</a:t>
            </a:r>
            <a:r>
              <a:rPr kumimoji="1" lang="ja-JP" altLang="en-US" sz="1100" dirty="0">
                <a:latin typeface="Meiryo UI" panose="020B0604030504040204" pitchFamily="50" charset="-128"/>
                <a:ea typeface="Meiryo UI" panose="020B0604030504040204" pitchFamily="50" charset="-128"/>
              </a:rPr>
              <a:t>」</a:t>
            </a:r>
          </a:p>
        </p:txBody>
      </p:sp>
      <p:sp>
        <p:nvSpPr>
          <p:cNvPr id="6" name="テキスト ボックス 5"/>
          <p:cNvSpPr txBox="1"/>
          <p:nvPr/>
        </p:nvSpPr>
        <p:spPr>
          <a:xfrm>
            <a:off x="350370" y="762897"/>
            <a:ext cx="8520361" cy="707886"/>
          </a:xfrm>
          <a:prstGeom prst="rect">
            <a:avLst/>
          </a:prstGeom>
          <a:noFill/>
        </p:spPr>
        <p:txBody>
          <a:bodyPr wrap="square" rtlCol="0">
            <a:spAutoFit/>
          </a:bodyPr>
          <a:lstStyle/>
          <a:p>
            <a:r>
              <a:rPr lang="ja-JP" altLang="en-US" sz="2000" b="1" dirty="0">
                <a:latin typeface="Meiryo UI" panose="020B0604030504040204" pitchFamily="50" charset="-128"/>
                <a:ea typeface="Meiryo UI" panose="020B0604030504040204" pitchFamily="50" charset="-128"/>
              </a:rPr>
              <a:t>働き方改革関連法とは</a:t>
            </a:r>
            <a:endParaRPr lang="en-US" altLang="ja-JP" sz="2000" b="1"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労働者が多様な働き方を選択できるような社会を目指して作られた法律。</a:t>
            </a:r>
            <a:endParaRPr kumimoji="1" lang="ja-JP" altLang="en-US" sz="2000" dirty="0">
              <a:latin typeface="Meiryo UI" panose="020B0604030504040204" pitchFamily="50" charset="-128"/>
              <a:ea typeface="Meiryo UI" panose="020B0604030504040204" pitchFamily="50" charset="-128"/>
            </a:endParaRPr>
          </a:p>
        </p:txBody>
      </p:sp>
      <p:sp>
        <p:nvSpPr>
          <p:cNvPr id="9" name="テキスト ボックス 8"/>
          <p:cNvSpPr txBox="1"/>
          <p:nvPr/>
        </p:nvSpPr>
        <p:spPr>
          <a:xfrm>
            <a:off x="220555" y="1479940"/>
            <a:ext cx="8590805" cy="707886"/>
          </a:xfrm>
          <a:prstGeom prst="rect">
            <a:avLst/>
          </a:prstGeom>
          <a:noFill/>
        </p:spPr>
        <p:txBody>
          <a:bodyPr wrap="square" rtlCol="0">
            <a:spAutoFit/>
          </a:bodyPr>
          <a:lstStyle/>
          <a:p>
            <a:r>
              <a:rPr lang="ja-JP" altLang="en-US" sz="2000">
                <a:latin typeface="Meiryo UI" panose="020B0604030504040204" pitchFamily="50" charset="-128"/>
                <a:ea typeface="Meiryo UI" panose="020B0604030504040204" pitchFamily="50" charset="-128"/>
              </a:rPr>
              <a:t>働き方</a:t>
            </a:r>
            <a:r>
              <a:rPr lang="ja-JP" altLang="en-US" sz="2000" dirty="0">
                <a:latin typeface="Meiryo UI" panose="020B0604030504040204" pitchFamily="50" charset="-128"/>
                <a:ea typeface="Meiryo UI" panose="020B0604030504040204" pitchFamily="50" charset="-128"/>
              </a:rPr>
              <a:t>改革関連法は</a:t>
            </a:r>
            <a:r>
              <a:rPr lang="en-US" altLang="ja-JP" sz="2000" u="sng" dirty="0">
                <a:latin typeface="Meiryo UI" panose="020B0604030504040204" pitchFamily="50" charset="-128"/>
                <a:ea typeface="Meiryo UI" panose="020B0604030504040204" pitchFamily="50" charset="-128"/>
              </a:rPr>
              <a:t>2020</a:t>
            </a:r>
            <a:r>
              <a:rPr lang="ja-JP" altLang="en-US" sz="2000" u="sng" dirty="0">
                <a:latin typeface="Meiryo UI" panose="020B0604030504040204" pitchFamily="50" charset="-128"/>
                <a:ea typeface="Meiryo UI" panose="020B0604030504040204" pitchFamily="50" charset="-128"/>
              </a:rPr>
              <a:t>年</a:t>
            </a:r>
            <a:r>
              <a:rPr lang="en-US" altLang="ja-JP" sz="2000" u="sng" dirty="0">
                <a:latin typeface="Meiryo UI" panose="020B0604030504040204" pitchFamily="50" charset="-128"/>
                <a:ea typeface="Meiryo UI" panose="020B0604030504040204" pitchFamily="50" charset="-128"/>
              </a:rPr>
              <a:t>4</a:t>
            </a:r>
            <a:r>
              <a:rPr lang="ja-JP" altLang="en-US" sz="2000" u="sng" dirty="0">
                <a:latin typeface="Meiryo UI" panose="020B0604030504040204" pitchFamily="50" charset="-128"/>
                <a:ea typeface="Meiryo UI" panose="020B0604030504040204" pitchFamily="50" charset="-128"/>
              </a:rPr>
              <a:t>月</a:t>
            </a:r>
            <a:r>
              <a:rPr lang="en-US" altLang="ja-JP" sz="2000" u="sng" dirty="0">
                <a:latin typeface="Meiryo UI" panose="020B0604030504040204" pitchFamily="50" charset="-128"/>
                <a:ea typeface="Meiryo UI" panose="020B0604030504040204" pitchFamily="50" charset="-128"/>
              </a:rPr>
              <a:t>1</a:t>
            </a:r>
            <a:r>
              <a:rPr lang="ja-JP" altLang="en-US" sz="2000" u="sng" dirty="0">
                <a:latin typeface="Meiryo UI" panose="020B0604030504040204" pitchFamily="50" charset="-128"/>
                <a:ea typeface="Meiryo UI" panose="020B0604030504040204" pitchFamily="50" charset="-128"/>
              </a:rPr>
              <a:t>日</a:t>
            </a:r>
            <a:r>
              <a:rPr lang="ja-JP" altLang="en-US" sz="2000" dirty="0">
                <a:latin typeface="Meiryo UI" panose="020B0604030504040204" pitchFamily="50" charset="-128"/>
                <a:ea typeface="Meiryo UI" panose="020B0604030504040204" pitchFamily="50" charset="-128"/>
              </a:rPr>
              <a:t>より段階的に</a:t>
            </a:r>
            <a:r>
              <a:rPr lang="ja-JP" altLang="en-US" sz="2000" dirty="0">
                <a:solidFill>
                  <a:srgbClr val="FF0000"/>
                </a:solidFill>
                <a:latin typeface="Meiryo UI" panose="020B0604030504040204" pitchFamily="50" charset="-128"/>
                <a:ea typeface="Meiryo UI" panose="020B0604030504040204" pitchFamily="50" charset="-128"/>
              </a:rPr>
              <a:t>中小企業</a:t>
            </a:r>
            <a:r>
              <a:rPr lang="ja-JP" altLang="en-US" sz="2000" dirty="0">
                <a:latin typeface="Meiryo UI" panose="020B0604030504040204" pitchFamily="50" charset="-128"/>
                <a:ea typeface="Meiryo UI" panose="020B0604030504040204" pitchFamily="50" charset="-128"/>
              </a:rPr>
              <a:t>にも適用されている。</a:t>
            </a:r>
            <a:endParaRPr lang="en-US" altLang="ja-JP" sz="2000" dirty="0">
              <a:latin typeface="Meiryo UI" panose="020B0604030504040204" pitchFamily="50" charset="-128"/>
              <a:ea typeface="Meiryo UI" panose="020B0604030504040204" pitchFamily="50" charset="-128"/>
            </a:endParaRPr>
          </a:p>
          <a:p>
            <a:r>
              <a:rPr lang="ja-JP" altLang="en-US" sz="2000" u="sng">
                <a:latin typeface="Meiryo UI" panose="020B0604030504040204" pitchFamily="50" charset="-128"/>
                <a:ea typeface="Meiryo UI" panose="020B0604030504040204" pitchFamily="50" charset="-128"/>
              </a:rPr>
              <a:t>雇用</a:t>
            </a:r>
            <a:r>
              <a:rPr lang="ja-JP" altLang="en-US" sz="2000" u="sng" dirty="0">
                <a:latin typeface="Meiryo UI" panose="020B0604030504040204" pitchFamily="50" charset="-128"/>
                <a:ea typeface="Meiryo UI" panose="020B0604030504040204" pitchFamily="50" charset="-128"/>
              </a:rPr>
              <a:t>の</a:t>
            </a:r>
            <a:r>
              <a:rPr lang="en-US" altLang="ja-JP" sz="2000" u="sng" dirty="0">
                <a:latin typeface="Meiryo UI" panose="020B0604030504040204" pitchFamily="50" charset="-128"/>
                <a:ea typeface="Meiryo UI" panose="020B0604030504040204" pitchFamily="50" charset="-128"/>
              </a:rPr>
              <a:t>7</a:t>
            </a:r>
            <a:r>
              <a:rPr lang="ja-JP" altLang="en-US" sz="2000" u="sng" dirty="0">
                <a:latin typeface="Meiryo UI" panose="020B0604030504040204" pitchFamily="50" charset="-128"/>
                <a:ea typeface="Meiryo UI" panose="020B0604030504040204" pitchFamily="50" charset="-128"/>
              </a:rPr>
              <a:t>割を担う</a:t>
            </a:r>
            <a:r>
              <a:rPr lang="ja-JP" altLang="en-US" sz="2000" dirty="0">
                <a:solidFill>
                  <a:srgbClr val="FF0000"/>
                </a:solidFill>
                <a:latin typeface="Meiryo UI" panose="020B0604030504040204" pitchFamily="50" charset="-128"/>
                <a:ea typeface="Meiryo UI" panose="020B0604030504040204" pitchFamily="50" charset="-128"/>
              </a:rPr>
              <a:t>中小企業</a:t>
            </a:r>
            <a:r>
              <a:rPr lang="ja-JP" altLang="en-US" sz="2000" dirty="0">
                <a:latin typeface="Meiryo UI" panose="020B0604030504040204" pitchFamily="50" charset="-128"/>
                <a:ea typeface="Meiryo UI" panose="020B0604030504040204" pitchFamily="50" charset="-128"/>
              </a:rPr>
              <a:t>が「働き方改革」を着実に実施することが必要。</a:t>
            </a:r>
            <a:endParaRPr kumimoji="1" lang="ja-JP" altLang="en-US" sz="2400"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4750676" y="2543503"/>
            <a:ext cx="3804745" cy="1387366"/>
          </a:xfrm>
          <a:prstGeom prst="rect">
            <a:avLst/>
          </a:prstGeom>
          <a:noFill/>
        </p:spPr>
        <p:txBody>
          <a:bodyPr wrap="square" rtlCol="0">
            <a:spAutoFit/>
          </a:bodyPr>
          <a:lstStyle/>
          <a:p>
            <a:endParaRPr kumimoji="1" lang="ja-JP" altLang="en-US" dirty="0"/>
          </a:p>
        </p:txBody>
      </p:sp>
      <p:sp>
        <p:nvSpPr>
          <p:cNvPr id="13" name="テキスト ボックス 12"/>
          <p:cNvSpPr txBox="1"/>
          <p:nvPr/>
        </p:nvSpPr>
        <p:spPr>
          <a:xfrm>
            <a:off x="4141075" y="2746237"/>
            <a:ext cx="5002924" cy="707886"/>
          </a:xfrm>
          <a:prstGeom prst="rect">
            <a:avLst/>
          </a:prstGeom>
          <a:noFill/>
        </p:spPr>
        <p:txBody>
          <a:bodyPr wrap="square" rtlCol="0">
            <a:spAutoFit/>
          </a:bodyPr>
          <a:lstStyle/>
          <a:p>
            <a:r>
              <a:rPr lang="ja-JP" altLang="en-US" sz="2000" dirty="0">
                <a:latin typeface="Meiryo UI" panose="020B0604030504040204" pitchFamily="50" charset="-128"/>
                <a:ea typeface="Meiryo UI" panose="020B0604030504040204" pitchFamily="50" charset="-128"/>
              </a:rPr>
              <a:t>時間外労働の上限は月</a:t>
            </a:r>
            <a:r>
              <a:rPr lang="en-US" altLang="ja-JP" sz="2000" dirty="0">
                <a:solidFill>
                  <a:srgbClr val="0070C0"/>
                </a:solidFill>
                <a:latin typeface="Meiryo UI" panose="020B0604030504040204" pitchFamily="50" charset="-128"/>
                <a:ea typeface="Meiryo UI" panose="020B0604030504040204" pitchFamily="50" charset="-128"/>
              </a:rPr>
              <a:t>45</a:t>
            </a:r>
            <a:r>
              <a:rPr lang="ja-JP" altLang="en-US" sz="2000" dirty="0">
                <a:latin typeface="Meiryo UI" panose="020B0604030504040204" pitchFamily="50" charset="-128"/>
                <a:ea typeface="Meiryo UI" panose="020B0604030504040204" pitchFamily="50" charset="-128"/>
              </a:rPr>
              <a:t>時間、年</a:t>
            </a:r>
            <a:r>
              <a:rPr lang="en-US" altLang="ja-JP" sz="2000" dirty="0">
                <a:solidFill>
                  <a:srgbClr val="0070C0"/>
                </a:solidFill>
                <a:latin typeface="Meiryo UI" panose="020B0604030504040204" pitchFamily="50" charset="-128"/>
                <a:ea typeface="Meiryo UI" panose="020B0604030504040204" pitchFamily="50" charset="-128"/>
              </a:rPr>
              <a:t>360</a:t>
            </a:r>
            <a:r>
              <a:rPr lang="ja-JP" altLang="en-US" sz="2000" dirty="0">
                <a:latin typeface="Meiryo UI" panose="020B0604030504040204" pitchFamily="50" charset="-128"/>
                <a:ea typeface="Meiryo UI" panose="020B0604030504040204" pitchFamily="50" charset="-128"/>
              </a:rPr>
              <a:t>時間</a:t>
            </a:r>
            <a:r>
              <a:rPr lang="ja-JP" altLang="en-US" sz="2000">
                <a:latin typeface="Meiryo UI" panose="020B0604030504040204" pitchFamily="50" charset="-128"/>
                <a:ea typeface="Meiryo UI" panose="020B0604030504040204" pitchFamily="50" charset="-128"/>
              </a:rPr>
              <a:t>を原則とする。</a:t>
            </a:r>
            <a:endParaRPr kumimoji="1" lang="ja-JP" altLang="en-US" sz="2000" dirty="0">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4151584" y="3923153"/>
            <a:ext cx="4803229" cy="1015663"/>
          </a:xfrm>
          <a:prstGeom prst="rect">
            <a:avLst/>
          </a:prstGeom>
          <a:noFill/>
        </p:spPr>
        <p:txBody>
          <a:bodyPr wrap="square" rtlCol="0">
            <a:spAutoFit/>
          </a:bodyPr>
          <a:lstStyle/>
          <a:p>
            <a:r>
              <a:rPr lang="ja-JP" altLang="en-US" sz="2000" dirty="0">
                <a:latin typeface="Meiryo UI" panose="020B0604030504040204" pitchFamily="50" charset="-128"/>
                <a:ea typeface="Meiryo UI" panose="020B0604030504040204" pitchFamily="50" charset="-128"/>
              </a:rPr>
              <a:t>年</a:t>
            </a:r>
            <a:r>
              <a:rPr lang="en-US" altLang="ja-JP" sz="2000" dirty="0">
                <a:latin typeface="Meiryo UI" panose="020B0604030504040204" pitchFamily="50" charset="-128"/>
                <a:ea typeface="Meiryo UI" panose="020B0604030504040204" pitchFamily="50" charset="-128"/>
              </a:rPr>
              <a:t>10</a:t>
            </a:r>
            <a:r>
              <a:rPr lang="ja-JP" altLang="en-US" sz="2000" dirty="0">
                <a:latin typeface="Meiryo UI" panose="020B0604030504040204" pitchFamily="50" charset="-128"/>
                <a:ea typeface="Meiryo UI" panose="020B0604030504040204" pitchFamily="50" charset="-128"/>
              </a:rPr>
              <a:t>日以上の年次有給休暇が付与される労働者に対し、年</a:t>
            </a:r>
            <a:r>
              <a:rPr lang="en-US" altLang="ja-JP" sz="2000" dirty="0">
                <a:solidFill>
                  <a:srgbClr val="0070C0"/>
                </a:solidFill>
                <a:latin typeface="Meiryo UI" panose="020B0604030504040204" pitchFamily="50" charset="-128"/>
                <a:ea typeface="Meiryo UI" panose="020B0604030504040204" pitchFamily="50" charset="-128"/>
              </a:rPr>
              <a:t>5</a:t>
            </a:r>
            <a:r>
              <a:rPr lang="ja-JP" altLang="en-US" sz="2000" dirty="0">
                <a:latin typeface="Meiryo UI" panose="020B0604030504040204" pitchFamily="50" charset="-128"/>
                <a:ea typeface="Meiryo UI" panose="020B0604030504040204" pitchFamily="50" charset="-128"/>
              </a:rPr>
              <a:t>日の有給休暇を確実に取得させる必要がある。</a:t>
            </a:r>
            <a:endParaRPr kumimoji="1" lang="ja-JP" altLang="en-US" sz="2000" dirty="0">
              <a:latin typeface="Meiryo UI" panose="020B0604030504040204" pitchFamily="50" charset="-128"/>
              <a:ea typeface="Meiryo UI" panose="020B0604030504040204" pitchFamily="50" charset="-128"/>
            </a:endParaRPr>
          </a:p>
        </p:txBody>
      </p:sp>
      <p:sp>
        <p:nvSpPr>
          <p:cNvPr id="15" name="角丸四角形 14"/>
          <p:cNvSpPr/>
          <p:nvPr/>
        </p:nvSpPr>
        <p:spPr>
          <a:xfrm>
            <a:off x="4046484" y="2383752"/>
            <a:ext cx="5002924" cy="1323439"/>
          </a:xfrm>
          <a:prstGeom prst="round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6" name="角丸四角形 15"/>
          <p:cNvSpPr/>
          <p:nvPr/>
        </p:nvSpPr>
        <p:spPr>
          <a:xfrm>
            <a:off x="4046485" y="3757820"/>
            <a:ext cx="5002922" cy="1323439"/>
          </a:xfrm>
          <a:prstGeom prst="round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7" name="角丸四角形 16"/>
          <p:cNvSpPr/>
          <p:nvPr/>
        </p:nvSpPr>
        <p:spPr>
          <a:xfrm>
            <a:off x="4046486" y="5143333"/>
            <a:ext cx="5002922" cy="1323439"/>
          </a:xfrm>
          <a:prstGeom prst="round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4151586" y="5144190"/>
            <a:ext cx="4803228" cy="1323439"/>
          </a:xfrm>
          <a:prstGeom prst="rect">
            <a:avLst/>
          </a:prstGeom>
          <a:noFill/>
        </p:spPr>
        <p:txBody>
          <a:bodyPr wrap="square" rtlCol="0">
            <a:spAutoFit/>
          </a:bodyPr>
          <a:lstStyle/>
          <a:p>
            <a:r>
              <a:rPr lang="ja-JP" altLang="en-US" sz="2000" dirty="0">
                <a:latin typeface="Meiryo UI" panose="020B0604030504040204" pitchFamily="50" charset="-128"/>
                <a:ea typeface="Meiryo UI" panose="020B0604030504040204" pitchFamily="50" charset="-128"/>
              </a:rPr>
              <a:t>同一企業内において、正規労働者と非正規労働者（パートタイム、有期雇用、派遣労働者）の間で、基本給や賞与、手当など個々の待遇ごとに「</a:t>
            </a:r>
            <a:r>
              <a:rPr lang="ja-JP" altLang="en-US" sz="2000" dirty="0">
                <a:solidFill>
                  <a:srgbClr val="0070C0"/>
                </a:solidFill>
                <a:latin typeface="Meiryo UI" panose="020B0604030504040204" pitchFamily="50" charset="-128"/>
                <a:ea typeface="Meiryo UI" panose="020B0604030504040204" pitchFamily="50" charset="-128"/>
              </a:rPr>
              <a:t>不合理</a:t>
            </a:r>
            <a:r>
              <a:rPr lang="ja-JP" altLang="en-US" sz="2000" dirty="0">
                <a:latin typeface="Meiryo UI" panose="020B0604030504040204" pitchFamily="50" charset="-128"/>
                <a:ea typeface="Meiryo UI" panose="020B0604030504040204" pitchFamily="50" charset="-128"/>
              </a:rPr>
              <a:t>」な</a:t>
            </a:r>
            <a:r>
              <a:rPr lang="ja-JP" altLang="en-US" sz="2000" dirty="0">
                <a:solidFill>
                  <a:srgbClr val="0070C0"/>
                </a:solidFill>
                <a:latin typeface="Meiryo UI" panose="020B0604030504040204" pitchFamily="50" charset="-128"/>
                <a:ea typeface="Meiryo UI" panose="020B0604030504040204" pitchFamily="50" charset="-128"/>
              </a:rPr>
              <a:t>待遇差の禁止</a:t>
            </a:r>
            <a:r>
              <a:rPr lang="ja-JP" altLang="en-US" sz="2000" dirty="0">
                <a:latin typeface="Meiryo UI" panose="020B0604030504040204" pitchFamily="50" charset="-128"/>
                <a:ea typeface="Meiryo UI" panose="020B0604030504040204" pitchFamily="50" charset="-128"/>
              </a:rPr>
              <a:t>。</a:t>
            </a:r>
            <a:endParaRPr kumimoji="1" lang="ja-JP" altLang="en-US" sz="2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3896881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コンテンツ プレースホルダー 5"/>
          <p:cNvPicPr>
            <a:picLocks noGrp="1" noChangeAspect="1"/>
          </p:cNvPicPr>
          <p:nvPr>
            <p:ph idx="1"/>
          </p:nvPr>
        </p:nvPicPr>
        <p:blipFill>
          <a:blip r:embed="rId3"/>
          <a:stretch>
            <a:fillRect/>
          </a:stretch>
        </p:blipFill>
        <p:spPr>
          <a:xfrm>
            <a:off x="78020" y="714609"/>
            <a:ext cx="5809785" cy="3456660"/>
          </a:xfrm>
          <a:prstGeom prst="rect">
            <a:avLst/>
          </a:prstGeom>
        </p:spPr>
      </p:pic>
      <p:sp>
        <p:nvSpPr>
          <p:cNvPr id="32" name="角丸四角形 31"/>
          <p:cNvSpPr/>
          <p:nvPr/>
        </p:nvSpPr>
        <p:spPr>
          <a:xfrm>
            <a:off x="147330" y="4399510"/>
            <a:ext cx="5809785" cy="2013038"/>
          </a:xfrm>
          <a:prstGeom prst="roundRect">
            <a:avLst/>
          </a:prstGeom>
          <a:noFill/>
          <a:ln w="1270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 name="タイトル 2"/>
          <p:cNvSpPr>
            <a:spLocks noGrp="1"/>
          </p:cNvSpPr>
          <p:nvPr>
            <p:ph type="ctrTitle"/>
          </p:nvPr>
        </p:nvSpPr>
        <p:spPr/>
        <p:txBody>
          <a:bodyPr/>
          <a:lstStyle/>
          <a:p>
            <a:r>
              <a:rPr kumimoji="1" lang="ja-JP" altLang="en-US" sz="3200" dirty="0"/>
              <a:t>女性の働き方改革</a:t>
            </a:r>
          </a:p>
        </p:txBody>
      </p:sp>
      <p:sp>
        <p:nvSpPr>
          <p:cNvPr id="8" name="テキスト ボックス 7"/>
          <p:cNvSpPr txBox="1"/>
          <p:nvPr/>
        </p:nvSpPr>
        <p:spPr>
          <a:xfrm>
            <a:off x="544448" y="1598608"/>
            <a:ext cx="2036064" cy="597408"/>
          </a:xfrm>
          <a:prstGeom prst="rect">
            <a:avLst/>
          </a:prstGeom>
          <a:noFill/>
        </p:spPr>
        <p:txBody>
          <a:bodyPr wrap="square" rtlCol="0">
            <a:spAutoFit/>
          </a:bodyPr>
          <a:lstStyle/>
          <a:p>
            <a:endParaRPr kumimoji="1" lang="ja-JP" altLang="en-US" dirty="0"/>
          </a:p>
        </p:txBody>
      </p:sp>
      <p:sp>
        <p:nvSpPr>
          <p:cNvPr id="10" name="テキスト ボックス 9"/>
          <p:cNvSpPr txBox="1"/>
          <p:nvPr/>
        </p:nvSpPr>
        <p:spPr>
          <a:xfrm>
            <a:off x="3646378" y="1687943"/>
            <a:ext cx="2255520" cy="246221"/>
          </a:xfrm>
          <a:prstGeom prst="rect">
            <a:avLst/>
          </a:prstGeom>
          <a:noFill/>
        </p:spPr>
        <p:txBody>
          <a:bodyPr wrap="square" rtlCol="0">
            <a:spAutoFit/>
          </a:bodyPr>
          <a:lstStyle/>
          <a:p>
            <a:r>
              <a:rPr kumimoji="1" lang="ja-JP" altLang="en-US" sz="1000" dirty="0"/>
              <a:t>家事・育児に専念するため</a:t>
            </a:r>
          </a:p>
        </p:txBody>
      </p:sp>
      <p:sp>
        <p:nvSpPr>
          <p:cNvPr id="11" name="テキスト ボックス 10"/>
          <p:cNvSpPr txBox="1"/>
          <p:nvPr/>
        </p:nvSpPr>
        <p:spPr>
          <a:xfrm>
            <a:off x="3776407" y="3564402"/>
            <a:ext cx="1514158" cy="246221"/>
          </a:xfrm>
          <a:prstGeom prst="rect">
            <a:avLst/>
          </a:prstGeom>
          <a:noFill/>
        </p:spPr>
        <p:txBody>
          <a:bodyPr wrap="square" rtlCol="0">
            <a:spAutoFit/>
          </a:bodyPr>
          <a:lstStyle/>
          <a:p>
            <a:r>
              <a:rPr kumimoji="1" lang="ja-JP" altLang="en-US" sz="1000" dirty="0"/>
              <a:t>夫の勤務地等の問題</a:t>
            </a:r>
          </a:p>
        </p:txBody>
      </p:sp>
      <p:sp>
        <p:nvSpPr>
          <p:cNvPr id="12" name="テキスト ボックス 11"/>
          <p:cNvSpPr txBox="1"/>
          <p:nvPr/>
        </p:nvSpPr>
        <p:spPr>
          <a:xfrm>
            <a:off x="350370" y="3497665"/>
            <a:ext cx="2328758" cy="261610"/>
          </a:xfrm>
          <a:prstGeom prst="rect">
            <a:avLst/>
          </a:prstGeom>
          <a:noFill/>
        </p:spPr>
        <p:txBody>
          <a:bodyPr wrap="square" rtlCol="0">
            <a:spAutoFit/>
          </a:bodyPr>
          <a:lstStyle/>
          <a:p>
            <a:r>
              <a:rPr kumimoji="1" lang="ja-JP" altLang="en-US" sz="1100" b="1" dirty="0">
                <a:solidFill>
                  <a:srgbClr val="FF0000"/>
                </a:solidFill>
              </a:rPr>
              <a:t>仕事と育児の両立の難しさ</a:t>
            </a:r>
          </a:p>
        </p:txBody>
      </p:sp>
      <p:sp>
        <p:nvSpPr>
          <p:cNvPr id="13" name="テキスト ボックス 12"/>
          <p:cNvSpPr txBox="1"/>
          <p:nvPr/>
        </p:nvSpPr>
        <p:spPr>
          <a:xfrm>
            <a:off x="540357" y="2951585"/>
            <a:ext cx="1473307" cy="246221"/>
          </a:xfrm>
          <a:prstGeom prst="rect">
            <a:avLst/>
          </a:prstGeom>
          <a:noFill/>
        </p:spPr>
        <p:txBody>
          <a:bodyPr wrap="square" rtlCol="0">
            <a:spAutoFit/>
          </a:bodyPr>
          <a:lstStyle/>
          <a:p>
            <a:r>
              <a:rPr lang="ja-JP" altLang="en-US" sz="1000" dirty="0"/>
              <a:t>解雇</a:t>
            </a:r>
            <a:r>
              <a:rPr kumimoji="1" lang="ja-JP" altLang="en-US" sz="1000" dirty="0"/>
              <a:t>・退職推奨された</a:t>
            </a:r>
          </a:p>
        </p:txBody>
      </p:sp>
      <p:sp>
        <p:nvSpPr>
          <p:cNvPr id="14" name="テキスト ボックス 13"/>
          <p:cNvSpPr txBox="1"/>
          <p:nvPr/>
        </p:nvSpPr>
        <p:spPr>
          <a:xfrm>
            <a:off x="392030" y="2136597"/>
            <a:ext cx="1793976" cy="400110"/>
          </a:xfrm>
          <a:prstGeom prst="rect">
            <a:avLst/>
          </a:prstGeom>
          <a:noFill/>
        </p:spPr>
        <p:txBody>
          <a:bodyPr wrap="square" rtlCol="0">
            <a:spAutoFit/>
          </a:bodyPr>
          <a:lstStyle/>
          <a:p>
            <a:r>
              <a:rPr kumimoji="1" lang="ja-JP" altLang="en-US" sz="1000" dirty="0"/>
              <a:t>仕事内容や責任が変わり、</a:t>
            </a:r>
            <a:endParaRPr kumimoji="1" lang="en-US" altLang="ja-JP" sz="1000" dirty="0"/>
          </a:p>
          <a:p>
            <a:r>
              <a:rPr lang="ja-JP" altLang="en-US" sz="1000" dirty="0"/>
              <a:t>やりがいを感じられなくなった</a:t>
            </a:r>
            <a:endParaRPr kumimoji="1" lang="ja-JP" altLang="en-US" sz="1000" dirty="0"/>
          </a:p>
        </p:txBody>
      </p:sp>
      <p:sp>
        <p:nvSpPr>
          <p:cNvPr id="15" name="テキスト ボックス 14"/>
          <p:cNvSpPr txBox="1"/>
          <p:nvPr/>
        </p:nvSpPr>
        <p:spPr>
          <a:xfrm>
            <a:off x="1605753" y="1829456"/>
            <a:ext cx="694944" cy="246221"/>
          </a:xfrm>
          <a:prstGeom prst="rect">
            <a:avLst/>
          </a:prstGeom>
          <a:noFill/>
        </p:spPr>
        <p:txBody>
          <a:bodyPr wrap="square" rtlCol="0">
            <a:spAutoFit/>
          </a:bodyPr>
          <a:lstStyle/>
          <a:p>
            <a:r>
              <a:rPr kumimoji="1" lang="ja-JP" altLang="en-US" sz="1000" dirty="0"/>
              <a:t>その他</a:t>
            </a:r>
          </a:p>
        </p:txBody>
      </p:sp>
      <p:sp>
        <p:nvSpPr>
          <p:cNvPr id="16" name="テキスト ボックス 15"/>
          <p:cNvSpPr txBox="1"/>
          <p:nvPr/>
        </p:nvSpPr>
        <p:spPr>
          <a:xfrm>
            <a:off x="2186006" y="1458627"/>
            <a:ext cx="772797" cy="246221"/>
          </a:xfrm>
          <a:prstGeom prst="rect">
            <a:avLst/>
          </a:prstGeom>
          <a:noFill/>
        </p:spPr>
        <p:txBody>
          <a:bodyPr wrap="square" rtlCol="0">
            <a:spAutoFit/>
          </a:bodyPr>
          <a:lstStyle/>
          <a:p>
            <a:r>
              <a:rPr kumimoji="1" lang="ja-JP" altLang="en-US" sz="1000" dirty="0"/>
              <a:t>特にない</a:t>
            </a:r>
          </a:p>
        </p:txBody>
      </p:sp>
      <p:sp>
        <p:nvSpPr>
          <p:cNvPr id="17" name="テキスト ボックス 16"/>
          <p:cNvSpPr txBox="1"/>
          <p:nvPr/>
        </p:nvSpPr>
        <p:spPr>
          <a:xfrm>
            <a:off x="4035726" y="2869810"/>
            <a:ext cx="1944147" cy="246221"/>
          </a:xfrm>
          <a:prstGeom prst="rect">
            <a:avLst/>
          </a:prstGeom>
          <a:noFill/>
        </p:spPr>
        <p:txBody>
          <a:bodyPr wrap="square" rtlCol="0">
            <a:spAutoFit/>
          </a:bodyPr>
          <a:lstStyle/>
          <a:p>
            <a:r>
              <a:rPr lang="ja-JP" altLang="en-US" sz="1000" dirty="0"/>
              <a:t>妊娠・出産とは関係ない理由</a:t>
            </a:r>
            <a:endParaRPr kumimoji="1" lang="ja-JP" altLang="en-US" sz="1000" dirty="0"/>
          </a:p>
        </p:txBody>
      </p:sp>
      <p:sp>
        <p:nvSpPr>
          <p:cNvPr id="18" name="円弧 17"/>
          <p:cNvSpPr/>
          <p:nvPr/>
        </p:nvSpPr>
        <p:spPr>
          <a:xfrm rot="8809101">
            <a:off x="1878478" y="1525085"/>
            <a:ext cx="2361270" cy="2247884"/>
          </a:xfrm>
          <a:prstGeom prst="arc">
            <a:avLst>
              <a:gd name="adj1" fmla="val 16978177"/>
              <a:gd name="adj2" fmla="val 21446784"/>
            </a:avLst>
          </a:prstGeom>
          <a:ln w="28575">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20" name="直線コネクタ 19"/>
          <p:cNvCxnSpPr>
            <a:cxnSpLocks/>
          </p:cNvCxnSpPr>
          <p:nvPr/>
        </p:nvCxnSpPr>
        <p:spPr>
          <a:xfrm flipV="1">
            <a:off x="2107548" y="2709671"/>
            <a:ext cx="875364" cy="63188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3" name="直線コネクタ 22"/>
          <p:cNvCxnSpPr/>
          <p:nvPr/>
        </p:nvCxnSpPr>
        <p:spPr>
          <a:xfrm>
            <a:off x="2968819" y="2731898"/>
            <a:ext cx="478271" cy="96868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5" name="テキスト ボックス 24"/>
          <p:cNvSpPr txBox="1"/>
          <p:nvPr/>
        </p:nvSpPr>
        <p:spPr>
          <a:xfrm>
            <a:off x="466906" y="4488214"/>
            <a:ext cx="5729859" cy="1846659"/>
          </a:xfrm>
          <a:prstGeom prst="rect">
            <a:avLst/>
          </a:prstGeom>
          <a:noFill/>
        </p:spPr>
        <p:txBody>
          <a:bodyPr wrap="square" rtlCol="0">
            <a:spAutoFit/>
          </a:bodyPr>
          <a:lstStyle/>
          <a:p>
            <a:r>
              <a:rPr kumimoji="1" lang="ja-JP" altLang="en-US" sz="1600" b="1" dirty="0">
                <a:solidFill>
                  <a:srgbClr val="0070C0"/>
                </a:solidFill>
                <a:latin typeface="Meiryo UI" panose="020B0604030504040204" pitchFamily="50" charset="-128"/>
                <a:ea typeface="Meiryo UI" panose="020B0604030504040204" pitchFamily="50" charset="-128"/>
              </a:rPr>
              <a:t>両立が難しかった具体的理由</a:t>
            </a:r>
            <a:endParaRPr kumimoji="1" lang="en-US" altLang="ja-JP" sz="1600" b="1" dirty="0">
              <a:solidFill>
                <a:srgbClr val="0070C0"/>
              </a:solidFill>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①勤務時間が合いそうもなかった（</a:t>
            </a:r>
            <a:r>
              <a:rPr lang="en-US" altLang="ja-JP" sz="1400" dirty="0">
                <a:latin typeface="Meiryo UI" panose="020B0604030504040204" pitchFamily="50" charset="-128"/>
                <a:ea typeface="Meiryo UI" panose="020B0604030504040204" pitchFamily="50" charset="-128"/>
              </a:rPr>
              <a:t>56.6</a:t>
            </a: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②自分の体力が持たなさそうだった（</a:t>
            </a:r>
            <a:r>
              <a:rPr kumimoji="1" lang="en-US" altLang="ja-JP" sz="1400" dirty="0">
                <a:latin typeface="Meiryo UI" panose="020B0604030504040204" pitchFamily="50" charset="-128"/>
                <a:ea typeface="Meiryo UI" panose="020B0604030504040204" pitchFamily="50" charset="-128"/>
              </a:rPr>
              <a:t>39.6</a:t>
            </a:r>
            <a:r>
              <a:rPr kumimoji="1" lang="ja-JP" altLang="en-US" sz="1400" dirty="0">
                <a:latin typeface="Meiryo UI" panose="020B0604030504040204" pitchFamily="50" charset="-128"/>
                <a:ea typeface="Meiryo UI" panose="020B0604030504040204" pitchFamily="50" charset="-128"/>
              </a:rPr>
              <a:t>％）</a:t>
            </a:r>
            <a:endParaRPr kumimoji="1"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③職場に両立を支援する雰囲気がなかった（</a:t>
            </a:r>
            <a:r>
              <a:rPr lang="en-US" altLang="ja-JP" sz="1400" dirty="0">
                <a:latin typeface="Meiryo UI" panose="020B0604030504040204" pitchFamily="50" charset="-128"/>
                <a:ea typeface="Meiryo UI" panose="020B0604030504040204" pitchFamily="50" charset="-128"/>
              </a:rPr>
              <a:t>34.0</a:t>
            </a: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④子供の病気等でたびたび休まざるを得なかった（</a:t>
            </a:r>
            <a:r>
              <a:rPr kumimoji="1" lang="en-US" altLang="ja-JP" sz="1400" dirty="0">
                <a:latin typeface="Meiryo UI" panose="020B0604030504040204" pitchFamily="50" charset="-128"/>
                <a:ea typeface="Meiryo UI" panose="020B0604030504040204" pitchFamily="50" charset="-128"/>
              </a:rPr>
              <a:t>26.4</a:t>
            </a:r>
            <a:r>
              <a:rPr kumimoji="1" lang="ja-JP" altLang="en-US" sz="1400" dirty="0">
                <a:latin typeface="Meiryo UI" panose="020B0604030504040204" pitchFamily="50" charset="-128"/>
                <a:ea typeface="Meiryo UI" panose="020B0604030504040204" pitchFamily="50" charset="-128"/>
              </a:rPr>
              <a:t>％）</a:t>
            </a:r>
            <a:endParaRPr kumimoji="1"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⑤会社に産休や育休の制度がなかった（</a:t>
            </a:r>
            <a:r>
              <a:rPr lang="en-US" altLang="ja-JP" sz="1400" dirty="0">
                <a:latin typeface="Meiryo UI" panose="020B0604030504040204" pitchFamily="50" charset="-128"/>
                <a:ea typeface="Meiryo UI" panose="020B0604030504040204" pitchFamily="50" charset="-128"/>
              </a:rPr>
              <a:t>22.6</a:t>
            </a: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⑥</a:t>
            </a:r>
            <a:r>
              <a:rPr lang="ja-JP" altLang="en-US" sz="1400" dirty="0">
                <a:latin typeface="Meiryo UI" panose="020B0604030504040204" pitchFamily="50" charset="-128"/>
                <a:ea typeface="Meiryo UI" panose="020B0604030504040204" pitchFamily="50" charset="-128"/>
              </a:rPr>
              <a:t>悪阻</a:t>
            </a:r>
            <a:r>
              <a:rPr kumimoji="1" lang="ja-JP" altLang="en-US" sz="1400" dirty="0">
                <a:latin typeface="Meiryo UI" panose="020B0604030504040204" pitchFamily="50" charset="-128"/>
                <a:ea typeface="Meiryo UI" panose="020B0604030504040204" pitchFamily="50" charset="-128"/>
              </a:rPr>
              <a:t>や産後の不調など妊娠・出産に伴う体調不良の</a:t>
            </a:r>
            <a:r>
              <a:rPr kumimoji="1" lang="ja-JP" altLang="en-US" sz="1400" dirty="0" err="1">
                <a:latin typeface="Meiryo UI" panose="020B0604030504040204" pitchFamily="50" charset="-128"/>
                <a:ea typeface="Meiryo UI" panose="020B0604030504040204" pitchFamily="50" charset="-128"/>
              </a:rPr>
              <a:t>た</a:t>
            </a:r>
            <a:r>
              <a:rPr kumimoji="1" lang="ja-JP" altLang="en-US" sz="1400" dirty="0">
                <a:latin typeface="Meiryo UI" panose="020B0604030504040204" pitchFamily="50" charset="-128"/>
                <a:ea typeface="Meiryo UI" panose="020B0604030504040204" pitchFamily="50" charset="-128"/>
              </a:rPr>
              <a:t>（</a:t>
            </a:r>
            <a:r>
              <a:rPr kumimoji="1" lang="en-US" altLang="ja-JP" sz="1400" dirty="0">
                <a:latin typeface="Meiryo UI" panose="020B0604030504040204" pitchFamily="50" charset="-128"/>
                <a:ea typeface="Meiryo UI" panose="020B0604030504040204" pitchFamily="50" charset="-128"/>
              </a:rPr>
              <a:t>20.8</a:t>
            </a:r>
            <a:r>
              <a:rPr kumimoji="1" lang="ja-JP" altLang="en-US" sz="1400" dirty="0">
                <a:latin typeface="Meiryo UI" panose="020B0604030504040204" pitchFamily="50" charset="-128"/>
                <a:ea typeface="Meiryo UI" panose="020B0604030504040204" pitchFamily="50" charset="-128"/>
              </a:rPr>
              <a:t>％）</a:t>
            </a:r>
            <a:endParaRPr kumimoji="1"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⑦保育園に子供を預けることができなかった（</a:t>
            </a:r>
            <a:r>
              <a:rPr lang="en-US" altLang="ja-JP" sz="1400" dirty="0">
                <a:latin typeface="Meiryo UI" panose="020B0604030504040204" pitchFamily="50" charset="-128"/>
                <a:ea typeface="Meiryo UI" panose="020B0604030504040204" pitchFamily="50" charset="-128"/>
              </a:rPr>
              <a:t>17.0</a:t>
            </a:r>
            <a:r>
              <a:rPr lang="ja-JP" altLang="en-US" sz="1400" dirty="0">
                <a:latin typeface="Meiryo UI" panose="020B0604030504040204" pitchFamily="50" charset="-128"/>
                <a:ea typeface="Meiryo UI" panose="020B0604030504040204" pitchFamily="50" charset="-128"/>
              </a:rPr>
              <a:t>％）</a:t>
            </a:r>
            <a:endParaRPr kumimoji="1" lang="ja-JP" altLang="en-US" sz="1400" dirty="0">
              <a:latin typeface="Meiryo UI" panose="020B0604030504040204" pitchFamily="50" charset="-128"/>
              <a:ea typeface="Meiryo UI" panose="020B0604030504040204" pitchFamily="50" charset="-128"/>
            </a:endParaRPr>
          </a:p>
        </p:txBody>
      </p:sp>
      <p:sp>
        <p:nvSpPr>
          <p:cNvPr id="36" name="テキスト ボックス 35"/>
          <p:cNvSpPr txBox="1"/>
          <p:nvPr/>
        </p:nvSpPr>
        <p:spPr>
          <a:xfrm>
            <a:off x="6578419" y="3061439"/>
            <a:ext cx="2565581" cy="1200329"/>
          </a:xfrm>
          <a:prstGeom prst="rect">
            <a:avLst/>
          </a:prstGeom>
          <a:noFill/>
        </p:spPr>
        <p:txBody>
          <a:bodyPr wrap="square" rtlCol="0">
            <a:spAutoFit/>
          </a:bodyPr>
          <a:lstStyle/>
          <a:p>
            <a:r>
              <a:rPr kumimoji="1" lang="ja-JP" altLang="en-US" sz="2400" u="sng">
                <a:latin typeface="Meiryo UI" panose="020B0604030504040204" pitchFamily="50" charset="-128"/>
                <a:ea typeface="Meiryo UI" panose="020B0604030504040204" pitchFamily="50" charset="-128"/>
              </a:rPr>
              <a:t>女性が</a:t>
            </a:r>
            <a:r>
              <a:rPr lang="ja-JP" altLang="en-US" sz="2400" u="sng">
                <a:latin typeface="Meiryo UI" panose="020B0604030504040204" pitchFamily="50" charset="-128"/>
                <a:ea typeface="Meiryo UI" panose="020B0604030504040204" pitchFamily="50" charset="-128"/>
              </a:rPr>
              <a:t>柔軟に働き続けられる環境が必要</a:t>
            </a:r>
            <a:endParaRPr kumimoji="1" lang="ja-JP" altLang="en-US" sz="2400" u="sng" dirty="0">
              <a:latin typeface="Meiryo UI" panose="020B0604030504040204" pitchFamily="50" charset="-128"/>
              <a:ea typeface="Meiryo UI" panose="020B0604030504040204" pitchFamily="50" charset="-128"/>
            </a:endParaRPr>
          </a:p>
        </p:txBody>
      </p:sp>
      <p:sp>
        <p:nvSpPr>
          <p:cNvPr id="38" name="テキスト ボックス 37"/>
          <p:cNvSpPr txBox="1"/>
          <p:nvPr/>
        </p:nvSpPr>
        <p:spPr>
          <a:xfrm>
            <a:off x="146154" y="6577689"/>
            <a:ext cx="6980960" cy="253916"/>
          </a:xfrm>
          <a:prstGeom prst="rect">
            <a:avLst/>
          </a:prstGeom>
          <a:noFill/>
        </p:spPr>
        <p:txBody>
          <a:bodyPr wrap="square" rtlCol="0">
            <a:spAutoFit/>
          </a:bodyPr>
          <a:lstStyle/>
          <a:p>
            <a:r>
              <a:rPr kumimoji="1" lang="ja-JP" altLang="en-US" sz="1050" dirty="0">
                <a:latin typeface="Meiryo UI" panose="020B0604030504040204" pitchFamily="50" charset="-128"/>
                <a:ea typeface="Meiryo UI" panose="020B0604030504040204" pitchFamily="50" charset="-128"/>
              </a:rPr>
              <a:t>参照：「平成</a:t>
            </a:r>
            <a:r>
              <a:rPr kumimoji="1" lang="en-US" altLang="ja-JP" sz="1050" dirty="0">
                <a:latin typeface="Meiryo UI" panose="020B0604030504040204" pitchFamily="50" charset="-128"/>
                <a:ea typeface="Meiryo UI" panose="020B0604030504040204" pitchFamily="50" charset="-128"/>
              </a:rPr>
              <a:t>27</a:t>
            </a:r>
            <a:r>
              <a:rPr kumimoji="1" lang="ja-JP" altLang="en-US" sz="1050" dirty="0">
                <a:latin typeface="Meiryo UI" panose="020B0604030504040204" pitchFamily="50" charset="-128"/>
                <a:ea typeface="Meiryo UI" panose="020B0604030504040204" pitchFamily="50" charset="-128"/>
              </a:rPr>
              <a:t>年度仕事と家庭の両立支援に関する実態把握のための調査研究事業報告書」より作成</a:t>
            </a:r>
          </a:p>
        </p:txBody>
      </p:sp>
      <p:sp>
        <p:nvSpPr>
          <p:cNvPr id="26" name="矢印: 下 19">
            <a:extLst>
              <a:ext uri="{FF2B5EF4-FFF2-40B4-BE49-F238E27FC236}">
                <a16:creationId xmlns:a16="http://schemas.microsoft.com/office/drawing/2014/main" xmlns="" id="{F6A3BEFF-56AE-284B-A7FF-69CCF0BF4EFA}"/>
              </a:ext>
            </a:extLst>
          </p:cNvPr>
          <p:cNvSpPr/>
          <p:nvPr/>
        </p:nvSpPr>
        <p:spPr>
          <a:xfrm rot="16200000">
            <a:off x="5852339" y="3524593"/>
            <a:ext cx="659567" cy="474477"/>
          </a:xfrm>
          <a:prstGeom prst="downArrow">
            <a:avLst/>
          </a:prstGeom>
          <a:solidFill>
            <a:srgbClr val="CCECFF"/>
          </a:solidFill>
          <a:ln>
            <a:solidFill>
              <a:srgbClr val="CCECFF"/>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solidFill>
                <a:schemeClr val="tx1"/>
              </a:solidFill>
            </a:endParaRPr>
          </a:p>
        </p:txBody>
      </p:sp>
    </p:spTree>
    <p:extLst>
      <p:ext uri="{BB962C8B-B14F-4D97-AF65-F5344CB8AC3E}">
        <p14:creationId xmlns:p14="http://schemas.microsoft.com/office/powerpoint/2010/main" val="3279128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350370" y="5465199"/>
            <a:ext cx="8320664" cy="79909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ja-JP" altLang="en-US" sz="2000" dirty="0">
                <a:latin typeface="Meiryo UI" panose="020B0604030504040204" pitchFamily="50" charset="-128"/>
                <a:ea typeface="Meiryo UI" panose="020B0604030504040204" pitchFamily="50" charset="-128"/>
              </a:rPr>
              <a:t>・社員個人の働き方を改善する取り組みだけでなく、会社全体の業務の改善を狙う取り組みも多い。</a:t>
            </a:r>
          </a:p>
        </p:txBody>
      </p:sp>
      <p:pic>
        <p:nvPicPr>
          <p:cNvPr id="6" name="コンテンツ プレースホルダー 5"/>
          <p:cNvPicPr>
            <a:picLocks noGrp="1" noChangeAspect="1"/>
          </p:cNvPicPr>
          <p:nvPr>
            <p:ph idx="1"/>
          </p:nvPr>
        </p:nvPicPr>
        <p:blipFill>
          <a:blip r:embed="rId3"/>
          <a:stretch>
            <a:fillRect/>
          </a:stretch>
        </p:blipFill>
        <p:spPr>
          <a:xfrm>
            <a:off x="500004" y="680632"/>
            <a:ext cx="8390041" cy="4638633"/>
          </a:xfrm>
          <a:prstGeom prst="rect">
            <a:avLst/>
          </a:prstGeom>
          <a:ln>
            <a:noFill/>
          </a:ln>
          <a:effectLst>
            <a:softEdge rad="112500"/>
          </a:effectLst>
        </p:spPr>
      </p:pic>
      <p:sp>
        <p:nvSpPr>
          <p:cNvPr id="3" name="タイトル 2"/>
          <p:cNvSpPr>
            <a:spLocks noGrp="1"/>
          </p:cNvSpPr>
          <p:nvPr>
            <p:ph type="ctrTitle"/>
          </p:nvPr>
        </p:nvSpPr>
        <p:spPr/>
        <p:txBody>
          <a:bodyPr/>
          <a:lstStyle/>
          <a:p>
            <a:r>
              <a:rPr lang="ja-JP" altLang="en-US" dirty="0"/>
              <a:t>企業における働き方改革の取組状況</a:t>
            </a:r>
            <a:endParaRPr kumimoji="1" lang="ja-JP" altLang="en-US" dirty="0"/>
          </a:p>
        </p:txBody>
      </p:sp>
      <p:sp>
        <p:nvSpPr>
          <p:cNvPr id="7" name="テキスト ボックス 6">
            <a:extLst>
              <a:ext uri="{FF2B5EF4-FFF2-40B4-BE49-F238E27FC236}">
                <a16:creationId xmlns:a16="http://schemas.microsoft.com/office/drawing/2014/main" xmlns="" id="{1F60966E-84AC-43E7-9F9B-367DD4B276E2}"/>
              </a:ext>
            </a:extLst>
          </p:cNvPr>
          <p:cNvSpPr txBox="1"/>
          <p:nvPr/>
        </p:nvSpPr>
        <p:spPr>
          <a:xfrm>
            <a:off x="0" y="6396335"/>
            <a:ext cx="7641207" cy="430887"/>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参考：</a:t>
            </a:r>
            <a:r>
              <a:rPr lang="zh-TW" altLang="en-US" sz="1100" dirty="0">
                <a:latin typeface="Meiryo UI" panose="020B0604030504040204" pitchFamily="50" charset="-128"/>
                <a:ea typeface="Meiryo UI" panose="020B0604030504040204" pitchFamily="50" charset="-128"/>
              </a:rPr>
              <a:t>「令和元年版情報通信白書」（総務省）</a:t>
            </a:r>
            <a:r>
              <a:rPr lang="ja-JP" altLang="en-US" sz="1100" dirty="0">
                <a:latin typeface="Meiryo UI" panose="020B0604030504040204" pitchFamily="50" charset="-128"/>
                <a:ea typeface="Meiryo UI" panose="020B0604030504040204" pitchFamily="50" charset="-128"/>
              </a:rPr>
              <a:t>より作成</a:t>
            </a:r>
            <a:endParaRPr lang="en-US" altLang="zh-TW" sz="1100" dirty="0">
              <a:latin typeface="Meiryo UI" panose="020B0604030504040204" pitchFamily="50" charset="-128"/>
              <a:ea typeface="Meiryo UI" panose="020B0604030504040204" pitchFamily="50" charset="-128"/>
            </a:endParaRPr>
          </a:p>
          <a:p>
            <a:r>
              <a:rPr lang="en-US" altLang="ja-JP" sz="1100" dirty="0">
                <a:latin typeface="Meiryo UI" panose="020B0604030504040204" pitchFamily="50" charset="-128"/>
                <a:ea typeface="Meiryo UI" panose="020B0604030504040204" pitchFamily="50" charset="-128"/>
                <a:hlinkClick r:id="rId4"/>
              </a:rPr>
              <a:t>https://www.soumu.go.jp/johotsusintokei/whitepaper/ja/r01/html/nd124220.html</a:t>
            </a:r>
            <a:endParaRPr lang="x-none" altLang="ja-JP" sz="1100" dirty="0">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350370" y="5083670"/>
            <a:ext cx="1320775" cy="461665"/>
          </a:xfrm>
          <a:prstGeom prst="rect">
            <a:avLst/>
          </a:prstGeom>
          <a:noFill/>
        </p:spPr>
        <p:txBody>
          <a:bodyPr wrap="square" rtlCol="0">
            <a:spAutoFit/>
          </a:bodyPr>
          <a:lstStyle/>
          <a:p>
            <a:r>
              <a:rPr kumimoji="1" lang="en-US" altLang="ja-JP" sz="2400" b="1" dirty="0">
                <a:solidFill>
                  <a:srgbClr val="0070C0"/>
                </a:solidFill>
                <a:latin typeface="Meiryo UI" panose="020B0604030504040204" pitchFamily="50" charset="-128"/>
                <a:ea typeface="Meiryo UI" panose="020B0604030504040204" pitchFamily="50" charset="-128"/>
              </a:rPr>
              <a:t>POINT</a:t>
            </a:r>
            <a:endParaRPr kumimoji="1" lang="ja-JP" altLang="en-US" sz="2400" b="1" dirty="0">
              <a:solidFill>
                <a:srgbClr val="0070C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1941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角丸四角形 12"/>
          <p:cNvSpPr/>
          <p:nvPr/>
        </p:nvSpPr>
        <p:spPr>
          <a:xfrm>
            <a:off x="476200" y="5267593"/>
            <a:ext cx="8047690" cy="105402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ja-JP" altLang="en-US" sz="2000" dirty="0">
                <a:latin typeface="Meiryo UI" panose="020B0604030504040204" pitchFamily="50" charset="-128"/>
                <a:ea typeface="Meiryo UI" panose="020B0604030504040204" pitchFamily="50" charset="-128"/>
              </a:rPr>
              <a:t>・時間的なメリットが大きい</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・心身状態の向上に繋がる変化も現れている。</a:t>
            </a:r>
            <a:endParaRPr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→仕事と家事、育児、介護等との両立の手助けとなっている。</a:t>
            </a:r>
          </a:p>
        </p:txBody>
      </p:sp>
      <p:pic>
        <p:nvPicPr>
          <p:cNvPr id="9" name="図 8"/>
          <p:cNvPicPr>
            <a:picLocks noChangeAspect="1"/>
          </p:cNvPicPr>
          <p:nvPr/>
        </p:nvPicPr>
        <p:blipFill>
          <a:blip r:embed="rId3"/>
          <a:stretch>
            <a:fillRect/>
          </a:stretch>
        </p:blipFill>
        <p:spPr>
          <a:xfrm>
            <a:off x="37268" y="759058"/>
            <a:ext cx="9031384" cy="4363590"/>
          </a:xfrm>
          <a:prstGeom prst="rect">
            <a:avLst/>
          </a:prstGeom>
          <a:ln>
            <a:noFill/>
          </a:ln>
          <a:effectLst>
            <a:softEdge rad="112500"/>
          </a:effectLst>
        </p:spPr>
      </p:pic>
      <p:sp>
        <p:nvSpPr>
          <p:cNvPr id="3" name="タイトル 2"/>
          <p:cNvSpPr>
            <a:spLocks noGrp="1"/>
          </p:cNvSpPr>
          <p:nvPr>
            <p:ph type="ctrTitle"/>
          </p:nvPr>
        </p:nvSpPr>
        <p:spPr/>
        <p:txBody>
          <a:bodyPr/>
          <a:lstStyle/>
          <a:p>
            <a:r>
              <a:rPr lang="ja-JP" altLang="en-US" dirty="0"/>
              <a:t>働き方改革施策実施によるプラスの変化</a:t>
            </a:r>
            <a:endParaRPr kumimoji="1" lang="ja-JP" altLang="en-US" dirty="0"/>
          </a:p>
        </p:txBody>
      </p:sp>
      <p:sp>
        <p:nvSpPr>
          <p:cNvPr id="5" name="テキスト ボックス 4">
            <a:extLst>
              <a:ext uri="{FF2B5EF4-FFF2-40B4-BE49-F238E27FC236}">
                <a16:creationId xmlns:a16="http://schemas.microsoft.com/office/drawing/2014/main" xmlns="" id="{11A48264-9681-4698-A959-441BDF22D895}"/>
              </a:ext>
            </a:extLst>
          </p:cNvPr>
          <p:cNvSpPr txBox="1"/>
          <p:nvPr/>
        </p:nvSpPr>
        <p:spPr>
          <a:xfrm>
            <a:off x="37268" y="6386162"/>
            <a:ext cx="7641207" cy="430887"/>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参考</a:t>
            </a:r>
            <a:r>
              <a:rPr lang="zh-TW" altLang="en-US" sz="1100" dirty="0">
                <a:latin typeface="Meiryo UI" panose="020B0604030504040204" pitchFamily="50" charset="-128"/>
                <a:ea typeface="Meiryo UI" panose="020B0604030504040204" pitchFamily="50" charset="-128"/>
              </a:rPr>
              <a:t>：「令和元年版情報通信白書」（総務省）</a:t>
            </a:r>
            <a:r>
              <a:rPr lang="ja-JP" altLang="en-US" sz="1100" dirty="0">
                <a:latin typeface="Meiryo UI" panose="020B0604030504040204" pitchFamily="50" charset="-128"/>
                <a:ea typeface="Meiryo UI" panose="020B0604030504040204" pitchFamily="50" charset="-128"/>
              </a:rPr>
              <a:t>より作成</a:t>
            </a:r>
            <a:endParaRPr lang="en-US" altLang="zh-TW" sz="1100" dirty="0">
              <a:latin typeface="Meiryo UI" panose="020B0604030504040204" pitchFamily="50" charset="-128"/>
              <a:ea typeface="Meiryo UI" panose="020B0604030504040204" pitchFamily="50" charset="-128"/>
            </a:endParaRPr>
          </a:p>
          <a:p>
            <a:r>
              <a:rPr lang="en-US" altLang="ja-JP" sz="1100" dirty="0">
                <a:latin typeface="Meiryo UI" panose="020B0604030504040204" pitchFamily="50" charset="-128"/>
                <a:ea typeface="Meiryo UI" panose="020B0604030504040204" pitchFamily="50" charset="-128"/>
                <a:hlinkClick r:id="rId4"/>
              </a:rPr>
              <a:t>https://www.soumu.go.jp/johotsusintokei/whitepaper/ja/r01/html/nd124220.html</a:t>
            </a:r>
            <a:endParaRPr lang="x-none" altLang="ja-JP" sz="1100" dirty="0">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6832014" y="3173410"/>
            <a:ext cx="483475" cy="400110"/>
          </a:xfrm>
          <a:prstGeom prst="rect">
            <a:avLst/>
          </a:prstGeom>
          <a:noFill/>
        </p:spPr>
        <p:txBody>
          <a:bodyPr wrap="square" rtlCol="0">
            <a:spAutoFit/>
          </a:bodyPr>
          <a:lstStyle/>
          <a:p>
            <a:r>
              <a:rPr kumimoji="1" lang="ja-JP" altLang="en-US" sz="2000" dirty="0">
                <a:solidFill>
                  <a:srgbClr val="FF0000"/>
                </a:solidFill>
                <a:latin typeface="Meiryo UI" panose="020B0604030504040204" pitchFamily="50" charset="-128"/>
                <a:ea typeface="Meiryo UI" panose="020B0604030504040204" pitchFamily="50" charset="-128"/>
              </a:rPr>
              <a:t>★</a:t>
            </a:r>
          </a:p>
        </p:txBody>
      </p:sp>
      <p:pic>
        <p:nvPicPr>
          <p:cNvPr id="7" name="図 6"/>
          <p:cNvPicPr>
            <a:picLocks noChangeAspect="1"/>
          </p:cNvPicPr>
          <p:nvPr/>
        </p:nvPicPr>
        <p:blipFill>
          <a:blip r:embed="rId5"/>
          <a:stretch>
            <a:fillRect/>
          </a:stretch>
        </p:blipFill>
        <p:spPr>
          <a:xfrm>
            <a:off x="6947920" y="3591357"/>
            <a:ext cx="566977" cy="542591"/>
          </a:xfrm>
          <a:prstGeom prst="rect">
            <a:avLst/>
          </a:prstGeom>
        </p:spPr>
      </p:pic>
      <p:pic>
        <p:nvPicPr>
          <p:cNvPr id="8" name="図 7"/>
          <p:cNvPicPr>
            <a:picLocks noChangeAspect="1"/>
          </p:cNvPicPr>
          <p:nvPr/>
        </p:nvPicPr>
        <p:blipFill>
          <a:blip r:embed="rId5"/>
          <a:stretch>
            <a:fillRect/>
          </a:stretch>
        </p:blipFill>
        <p:spPr>
          <a:xfrm>
            <a:off x="5938635" y="4275747"/>
            <a:ext cx="566977" cy="542591"/>
          </a:xfrm>
          <a:prstGeom prst="rect">
            <a:avLst/>
          </a:prstGeom>
        </p:spPr>
      </p:pic>
      <p:pic>
        <p:nvPicPr>
          <p:cNvPr id="11" name="図 10"/>
          <p:cNvPicPr>
            <a:picLocks noChangeAspect="1"/>
          </p:cNvPicPr>
          <p:nvPr/>
        </p:nvPicPr>
        <p:blipFill>
          <a:blip r:embed="rId6"/>
          <a:stretch>
            <a:fillRect/>
          </a:stretch>
        </p:blipFill>
        <p:spPr>
          <a:xfrm>
            <a:off x="5129339" y="4494492"/>
            <a:ext cx="566977" cy="542591"/>
          </a:xfrm>
          <a:prstGeom prst="rect">
            <a:avLst/>
          </a:prstGeom>
        </p:spPr>
      </p:pic>
      <p:sp>
        <p:nvSpPr>
          <p:cNvPr id="14" name="テキスト ボックス 13"/>
          <p:cNvSpPr txBox="1"/>
          <p:nvPr/>
        </p:nvSpPr>
        <p:spPr>
          <a:xfrm>
            <a:off x="476199" y="4878396"/>
            <a:ext cx="1320775" cy="461665"/>
          </a:xfrm>
          <a:prstGeom prst="rect">
            <a:avLst/>
          </a:prstGeom>
          <a:noFill/>
        </p:spPr>
        <p:txBody>
          <a:bodyPr wrap="square" rtlCol="0">
            <a:spAutoFit/>
          </a:bodyPr>
          <a:lstStyle/>
          <a:p>
            <a:r>
              <a:rPr kumimoji="1" lang="en-US" altLang="ja-JP" sz="2400" b="1" dirty="0">
                <a:solidFill>
                  <a:srgbClr val="0070C0"/>
                </a:solidFill>
                <a:latin typeface="Meiryo UI" panose="020B0604030504040204" pitchFamily="50" charset="-128"/>
                <a:ea typeface="Meiryo UI" panose="020B0604030504040204" pitchFamily="50" charset="-128"/>
              </a:rPr>
              <a:t>POINT</a:t>
            </a:r>
            <a:endParaRPr kumimoji="1" lang="ja-JP" altLang="en-US" sz="2400" b="1" dirty="0">
              <a:solidFill>
                <a:srgbClr val="0070C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884561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青">
  <a:themeElements>
    <a:clrScheme name="ユーザー定義 1">
      <a:dk1>
        <a:sysClr val="windowText" lastClr="000000"/>
      </a:dk1>
      <a:lt1>
        <a:sysClr val="window" lastClr="FFFFFF"/>
      </a:lt1>
      <a:dk2>
        <a:srgbClr val="242852"/>
      </a:dk2>
      <a:lt2>
        <a:srgbClr val="ACCBF9"/>
      </a:lt2>
      <a:accent1>
        <a:srgbClr val="629DD1"/>
      </a:accent1>
      <a:accent2>
        <a:srgbClr val="7F8FA9"/>
      </a:accent2>
      <a:accent3>
        <a:srgbClr val="4A66AC"/>
      </a:accent3>
      <a:accent4>
        <a:srgbClr val="297FD5"/>
      </a:accent4>
      <a:accent5>
        <a:srgbClr val="5AA2AE"/>
      </a:accent5>
      <a:accent6>
        <a:srgbClr val="9D90A0"/>
      </a:accent6>
      <a:hlink>
        <a:srgbClr val="0E57C4"/>
      </a:hlink>
      <a:folHlink>
        <a:srgbClr val="506E8A"/>
      </a:folHlink>
    </a:clrScheme>
    <a:fontScheme name="ユーザー定義 1">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 name="Triangle_4x3_JBSStd1_3.potx" id="{020FF1EC-3504-4E8E-9EB3-0C89B73DE366}" vid="{B321C630-E40C-4479-BF97-8453F5E07797}"/>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AB261CD5329FB4D9A2BB15CE6264BC2" ma:contentTypeVersion="9" ma:contentTypeDescription="新しいドキュメントを作成します。" ma:contentTypeScope="" ma:versionID="c7d7b1572d058f463b99701ea347d7b5">
  <xsd:schema xmlns:xsd="http://www.w3.org/2001/XMLSchema" xmlns:xs="http://www.w3.org/2001/XMLSchema" xmlns:p="http://schemas.microsoft.com/office/2006/metadata/properties" xmlns:ns3="e95a941f-bbdf-49eb-a74b-3ed0a3fe9bdd" xmlns:ns4="7e06d18d-1238-4ff9-8cad-d7b3833719a9" targetNamespace="http://schemas.microsoft.com/office/2006/metadata/properties" ma:root="true" ma:fieldsID="96577001679eef114a46ace150e51b7e" ns3:_="" ns4:_="">
    <xsd:import namespace="e95a941f-bbdf-49eb-a74b-3ed0a3fe9bdd"/>
    <xsd:import namespace="7e06d18d-1238-4ff9-8cad-d7b3833719a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95a941f-bbdf-49eb-a74b-3ed0a3fe9bdd"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element name="SharingHintHash" ma:index="10" nillable="true" ma:displayName="共有のヒントのハッシュ"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e06d18d-1238-4ff9-8cad-d7b3833719a9"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021CFB0-602E-41BB-BBC0-B5A1E595B9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95a941f-bbdf-49eb-a74b-3ed0a3fe9bdd"/>
    <ds:schemaRef ds:uri="7e06d18d-1238-4ff9-8cad-d7b3833719a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3FE0886-0D73-4C1B-B7C8-194A1A18F781}">
  <ds:schemaRefs>
    <ds:schemaRef ds:uri="http://schemas.microsoft.com/sharepoint/v3/contenttype/forms"/>
  </ds:schemaRefs>
</ds:datastoreItem>
</file>

<file path=customXml/itemProps3.xml><?xml version="1.0" encoding="utf-8"?>
<ds:datastoreItem xmlns:ds="http://schemas.openxmlformats.org/officeDocument/2006/customXml" ds:itemID="{62119928-213C-41AE-A362-20986A15E87D}">
  <ds:schemaRefs>
    <ds:schemaRef ds:uri="http://schemas.microsoft.com/office/2006/documentManagement/types"/>
    <ds:schemaRef ds:uri="http://schemas.openxmlformats.org/package/2006/metadata/core-properties"/>
    <ds:schemaRef ds:uri="http://purl.org/dc/terms/"/>
    <ds:schemaRef ds:uri="http://purl.org/dc/elements/1.1/"/>
    <ds:schemaRef ds:uri="http://schemas.microsoft.com/office/infopath/2007/PartnerControls"/>
    <ds:schemaRef ds:uri="http://schemas.microsoft.com/office/2006/metadata/properties"/>
    <ds:schemaRef ds:uri="7e06d18d-1238-4ff9-8cad-d7b3833719a9"/>
    <ds:schemaRef ds:uri="e95a941f-bbdf-49eb-a74b-3ed0a3fe9bdd"/>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e-learning_contents</Template>
  <TotalTime>0</TotalTime>
  <Words>5939</Words>
  <Application>Microsoft Office PowerPoint</Application>
  <PresentationFormat>画面に合わせる (4:3)</PresentationFormat>
  <Paragraphs>671</Paragraphs>
  <Slides>26</Slides>
  <Notes>24</Notes>
  <HiddenSlides>0</HiddenSlides>
  <MMClips>0</MMClips>
  <ScaleCrop>false</ScaleCrop>
  <HeadingPairs>
    <vt:vector size="4" baseType="variant">
      <vt:variant>
        <vt:lpstr>テーマ</vt:lpstr>
      </vt:variant>
      <vt:variant>
        <vt:i4>1</vt:i4>
      </vt:variant>
      <vt:variant>
        <vt:lpstr>スライド タイトル</vt:lpstr>
      </vt:variant>
      <vt:variant>
        <vt:i4>26</vt:i4>
      </vt:variant>
    </vt:vector>
  </HeadingPairs>
  <TitlesOfParts>
    <vt:vector size="27" baseType="lpstr">
      <vt:lpstr>青</vt:lpstr>
      <vt:lpstr>PowerPoint プレゼンテーション</vt:lpstr>
      <vt:lpstr>働き方改革とは?</vt:lpstr>
      <vt:lpstr>働き方改革とは</vt:lpstr>
      <vt:lpstr>働き方改革の目指すもの</vt:lpstr>
      <vt:lpstr>働き方改革の２つのポイント</vt:lpstr>
      <vt:lpstr>働き方改革関連法</vt:lpstr>
      <vt:lpstr>女性の働き方改革</vt:lpstr>
      <vt:lpstr>企業における働き方改革の取組状況</vt:lpstr>
      <vt:lpstr>働き方改革施策実施によるプラスの変化</vt:lpstr>
      <vt:lpstr>働き方改革を支えるICT</vt:lpstr>
      <vt:lpstr>働き方改革として挙げられる取り組み例</vt:lpstr>
      <vt:lpstr>働き方改革におけるICT活用</vt:lpstr>
      <vt:lpstr>テレワーク導入によるプライベート時間の増加</vt:lpstr>
      <vt:lpstr>新型コロナウイルスによる働き方改革への影響</vt:lpstr>
      <vt:lpstr>デジタルトランスフォーメーション（DX）とは?</vt:lpstr>
      <vt:lpstr>DXとは?</vt:lpstr>
      <vt:lpstr>個人間売買のDX化（メルカリ） </vt:lpstr>
      <vt:lpstr>音楽サービスのDX化（Spotify） </vt:lpstr>
      <vt:lpstr>何故いまDXが注目されているのか</vt:lpstr>
      <vt:lpstr>何故いまDXが注目されているのか</vt:lpstr>
      <vt:lpstr>DXへの取り組みとねらい</vt:lpstr>
      <vt:lpstr>コロナ禍以降のDXに関する新たな検討事項</vt:lpstr>
      <vt:lpstr>企業でのDX実現</vt:lpstr>
      <vt:lpstr>企業のDX化事例（１）～AmazonのDX～</vt:lpstr>
      <vt:lpstr>企業のDX化事例（2）～スーパーマーケットのDX～</vt:lpstr>
      <vt:lpstr>DXの分類</vt:lpstr>
    </vt:vector>
  </TitlesOfParts>
  <Manag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13</cp:revision>
  <dcterms:created xsi:type="dcterms:W3CDTF">2020-03-04T04:28:15Z</dcterms:created>
  <dcterms:modified xsi:type="dcterms:W3CDTF">2021-04-01T08:04:38Z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0x010100DAB261CD5329FB4D9A2BB15CE6264BC2</vt:lpwstr>
  </property>
  <property fmtid="{D5CDD505-2E9C-101B-9397-08002B2CF9AE}" pid="3" name="Order">
    <vt:r8>1867600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ies>
</file>