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73" r:id="rId4"/>
  </p:sldMasterIdLst>
  <p:notesMasterIdLst>
    <p:notesMasterId r:id="rId40"/>
  </p:notesMasterIdLst>
  <p:handoutMasterIdLst>
    <p:handoutMasterId r:id="rId41"/>
  </p:handoutMasterIdLst>
  <p:sldIdLst>
    <p:sldId id="256" r:id="rId5"/>
    <p:sldId id="518" r:id="rId6"/>
    <p:sldId id="263" r:id="rId7"/>
    <p:sldId id="592" r:id="rId8"/>
    <p:sldId id="593" r:id="rId9"/>
    <p:sldId id="265" r:id="rId10"/>
    <p:sldId id="268" r:id="rId11"/>
    <p:sldId id="271" r:id="rId12"/>
    <p:sldId id="269" r:id="rId13"/>
    <p:sldId id="270" r:id="rId14"/>
    <p:sldId id="594" r:id="rId15"/>
    <p:sldId id="599" r:id="rId16"/>
    <p:sldId id="596" r:id="rId17"/>
    <p:sldId id="595" r:id="rId18"/>
    <p:sldId id="597" r:id="rId19"/>
    <p:sldId id="602" r:id="rId20"/>
    <p:sldId id="600" r:id="rId21"/>
    <p:sldId id="601" r:id="rId22"/>
    <p:sldId id="620" r:id="rId23"/>
    <p:sldId id="626" r:id="rId24"/>
    <p:sldId id="603" r:id="rId25"/>
    <p:sldId id="606" r:id="rId26"/>
    <p:sldId id="608" r:id="rId27"/>
    <p:sldId id="610" r:id="rId28"/>
    <p:sldId id="612" r:id="rId29"/>
    <p:sldId id="613" r:id="rId30"/>
    <p:sldId id="615" r:id="rId31"/>
    <p:sldId id="616" r:id="rId32"/>
    <p:sldId id="617" r:id="rId33"/>
    <p:sldId id="604" r:id="rId34"/>
    <p:sldId id="627" r:id="rId35"/>
    <p:sldId id="618" r:id="rId36"/>
    <p:sldId id="598" r:id="rId37"/>
    <p:sldId id="621" r:id="rId38"/>
    <p:sldId id="628" r:id="rId39"/>
  </p:sldIdLst>
  <p:sldSz cx="9144000" cy="6858000" type="screen4x3"/>
  <p:notesSz cx="6858000" cy="9144000"/>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CC"/>
    <a:srgbClr val="FFCC00"/>
    <a:srgbClr val="3333FF"/>
    <a:srgbClr val="66CCFF"/>
    <a:srgbClr val="CCECFF"/>
    <a:srgbClr val="99CCFF"/>
    <a:srgbClr val="CCFFCC"/>
    <a:srgbClr val="FFFF99"/>
    <a:srgbClr val="CCCCFF"/>
    <a:srgbClr val="CCFF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4ECCCBB-1BDE-E9A9-6B34-4DCAB497AC21}" v="6" dt="2021-01-28T08:37:18.283"/>
    <p1510:client id="{53501CFD-A9DB-4D8A-A3A8-A0F38E3B13D8}" v="25" dt="2020-11-27T14:46:37.142"/>
    <p1510:client id="{7B0EED4F-AC46-1570-E502-D86BFE9F7408}" v="12" dt="2021-02-03T09:02:20.814"/>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188" autoAdjust="0"/>
    <p:restoredTop sz="57513" autoAdjust="0"/>
  </p:normalViewPr>
  <p:slideViewPr>
    <p:cSldViewPr snapToGrid="0" snapToObjects="1">
      <p:cViewPr varScale="1">
        <p:scale>
          <a:sx n="60" d="100"/>
          <a:sy n="60" d="100"/>
        </p:scale>
        <p:origin x="-1608"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965B550-DC62-409B-98BF-725CBAB28DC1}" type="doc">
      <dgm:prSet loTypeId="urn:microsoft.com/office/officeart/2005/8/layout/chevron1" loCatId="process" qsTypeId="urn:microsoft.com/office/officeart/2005/8/quickstyle/simple1" qsCatId="simple" csTypeId="urn:microsoft.com/office/officeart/2005/8/colors/accent1_2" csCatId="accent1" phldr="1"/>
      <dgm:spPr/>
    </dgm:pt>
    <dgm:pt modelId="{EE303FF8-DD0F-4AC4-AA24-1746FC956247}">
      <dgm:prSet phldrT="[テキスト]"/>
      <dgm:spPr/>
      <dgm:t>
        <a:bodyPr/>
        <a:lstStyle/>
        <a:p>
          <a:r>
            <a:rPr kumimoji="1" lang="ja-JP" altLang="en-US" dirty="0"/>
            <a:t>業務理解</a:t>
          </a:r>
          <a:endParaRPr kumimoji="1" lang="en-US" altLang="ja-JP" dirty="0"/>
        </a:p>
        <a:p>
          <a:r>
            <a:rPr kumimoji="1" lang="ja-JP" altLang="en-US" dirty="0"/>
            <a:t>課題把握</a:t>
          </a:r>
        </a:p>
      </dgm:t>
    </dgm:pt>
    <dgm:pt modelId="{BD7F416E-1958-49CD-B370-2CE4BC096C51}" type="parTrans" cxnId="{3B623E8F-C834-4417-885A-6F150A6D8C3D}">
      <dgm:prSet/>
      <dgm:spPr/>
      <dgm:t>
        <a:bodyPr/>
        <a:lstStyle/>
        <a:p>
          <a:endParaRPr kumimoji="1" lang="ja-JP" altLang="en-US"/>
        </a:p>
      </dgm:t>
    </dgm:pt>
    <dgm:pt modelId="{635EDFB0-489C-4457-8543-7B9F06D3A635}" type="sibTrans" cxnId="{3B623E8F-C834-4417-885A-6F150A6D8C3D}">
      <dgm:prSet/>
      <dgm:spPr/>
      <dgm:t>
        <a:bodyPr/>
        <a:lstStyle/>
        <a:p>
          <a:endParaRPr kumimoji="1" lang="ja-JP" altLang="en-US"/>
        </a:p>
      </dgm:t>
    </dgm:pt>
    <dgm:pt modelId="{B6DC1B97-25DF-486D-BF44-32E6189A0572}">
      <dgm:prSet phldrT="[テキスト]"/>
      <dgm:spPr/>
      <dgm:t>
        <a:bodyPr/>
        <a:lstStyle/>
        <a:p>
          <a:r>
            <a:rPr kumimoji="1" lang="ja-JP" altLang="en-US" dirty="0"/>
            <a:t>コスト効果</a:t>
          </a:r>
          <a:endParaRPr kumimoji="1" lang="en-US" altLang="ja-JP" dirty="0"/>
        </a:p>
        <a:p>
          <a:r>
            <a:rPr kumimoji="1" lang="ja-JP" altLang="en-US" dirty="0"/>
            <a:t>検証</a:t>
          </a:r>
        </a:p>
      </dgm:t>
    </dgm:pt>
    <dgm:pt modelId="{3BD10C75-9931-4130-B455-971E5C4275E9}" type="parTrans" cxnId="{7596036D-CF46-450A-8F09-FD83B094DFD3}">
      <dgm:prSet/>
      <dgm:spPr/>
      <dgm:t>
        <a:bodyPr/>
        <a:lstStyle/>
        <a:p>
          <a:endParaRPr kumimoji="1" lang="ja-JP" altLang="en-US"/>
        </a:p>
      </dgm:t>
    </dgm:pt>
    <dgm:pt modelId="{82C3F66A-9922-4154-A5F0-8751B23690AF}" type="sibTrans" cxnId="{7596036D-CF46-450A-8F09-FD83B094DFD3}">
      <dgm:prSet/>
      <dgm:spPr/>
      <dgm:t>
        <a:bodyPr/>
        <a:lstStyle/>
        <a:p>
          <a:endParaRPr kumimoji="1" lang="ja-JP" altLang="en-US"/>
        </a:p>
      </dgm:t>
    </dgm:pt>
    <dgm:pt modelId="{D5086017-F583-4A44-9B24-7E797E0AD8AC}">
      <dgm:prSet phldrT="[テキスト]"/>
      <dgm:spPr>
        <a:solidFill>
          <a:schemeClr val="accent5">
            <a:lumMod val="60000"/>
            <a:lumOff val="40000"/>
          </a:schemeClr>
        </a:solidFill>
      </dgm:spPr>
      <dgm:t>
        <a:bodyPr/>
        <a:lstStyle/>
        <a:p>
          <a:r>
            <a:rPr kumimoji="1" lang="ja-JP" altLang="en-US" dirty="0"/>
            <a:t>商用利用開始</a:t>
          </a:r>
        </a:p>
      </dgm:t>
    </dgm:pt>
    <dgm:pt modelId="{693C0BAE-3D8F-4A5C-B7DD-BCE3CBD9C221}" type="parTrans" cxnId="{FDD32817-9844-428E-9845-12CFC8F6C73F}">
      <dgm:prSet/>
      <dgm:spPr/>
      <dgm:t>
        <a:bodyPr/>
        <a:lstStyle/>
        <a:p>
          <a:endParaRPr kumimoji="1" lang="ja-JP" altLang="en-US"/>
        </a:p>
      </dgm:t>
    </dgm:pt>
    <dgm:pt modelId="{F85E9F0F-AEF6-4F7C-995E-D44EAE3EE9D4}" type="sibTrans" cxnId="{FDD32817-9844-428E-9845-12CFC8F6C73F}">
      <dgm:prSet/>
      <dgm:spPr/>
      <dgm:t>
        <a:bodyPr/>
        <a:lstStyle/>
        <a:p>
          <a:endParaRPr kumimoji="1" lang="ja-JP" altLang="en-US"/>
        </a:p>
      </dgm:t>
    </dgm:pt>
    <dgm:pt modelId="{C5991C39-7C35-47EE-BF75-665DD5995E7F}">
      <dgm:prSet/>
      <dgm:spPr/>
      <dgm:t>
        <a:bodyPr/>
        <a:lstStyle/>
        <a:p>
          <a:r>
            <a:rPr kumimoji="1" lang="ja-JP" altLang="en-US" dirty="0"/>
            <a:t>技術検証</a:t>
          </a:r>
        </a:p>
      </dgm:t>
    </dgm:pt>
    <dgm:pt modelId="{5ADF0D86-064B-4672-8C7D-249CC490F49C}" type="parTrans" cxnId="{21D670F0-9CCC-4557-88D4-85B2035EE74F}">
      <dgm:prSet/>
      <dgm:spPr/>
      <dgm:t>
        <a:bodyPr/>
        <a:lstStyle/>
        <a:p>
          <a:endParaRPr kumimoji="1" lang="ja-JP" altLang="en-US"/>
        </a:p>
      </dgm:t>
    </dgm:pt>
    <dgm:pt modelId="{CCE3A357-4DAE-4647-9161-AB96AE0ECD8A}" type="sibTrans" cxnId="{21D670F0-9CCC-4557-88D4-85B2035EE74F}">
      <dgm:prSet/>
      <dgm:spPr/>
      <dgm:t>
        <a:bodyPr/>
        <a:lstStyle/>
        <a:p>
          <a:endParaRPr kumimoji="1" lang="ja-JP" altLang="en-US"/>
        </a:p>
      </dgm:t>
    </dgm:pt>
    <dgm:pt modelId="{1CC6930F-7FCE-4827-AAF8-D8AF4F0D9E63}" type="pres">
      <dgm:prSet presAssocID="{3965B550-DC62-409B-98BF-725CBAB28DC1}" presName="Name0" presStyleCnt="0">
        <dgm:presLayoutVars>
          <dgm:dir/>
          <dgm:animLvl val="lvl"/>
          <dgm:resizeHandles val="exact"/>
        </dgm:presLayoutVars>
      </dgm:prSet>
      <dgm:spPr/>
    </dgm:pt>
    <dgm:pt modelId="{F6066531-CBE4-4668-954E-C9B117AEEDB4}" type="pres">
      <dgm:prSet presAssocID="{EE303FF8-DD0F-4AC4-AA24-1746FC956247}" presName="parTxOnly" presStyleLbl="node1" presStyleIdx="0" presStyleCnt="4">
        <dgm:presLayoutVars>
          <dgm:chMax val="0"/>
          <dgm:chPref val="0"/>
          <dgm:bulletEnabled val="1"/>
        </dgm:presLayoutVars>
      </dgm:prSet>
      <dgm:spPr/>
      <dgm:t>
        <a:bodyPr/>
        <a:lstStyle/>
        <a:p>
          <a:endParaRPr kumimoji="1" lang="ja-JP" altLang="en-US"/>
        </a:p>
      </dgm:t>
    </dgm:pt>
    <dgm:pt modelId="{4B5FF5F3-DB87-4C56-9428-C05EE837E905}" type="pres">
      <dgm:prSet presAssocID="{635EDFB0-489C-4457-8543-7B9F06D3A635}" presName="parTxOnlySpace" presStyleCnt="0"/>
      <dgm:spPr/>
    </dgm:pt>
    <dgm:pt modelId="{28F0DD84-F0BD-460A-9386-954E86CCE7AC}" type="pres">
      <dgm:prSet presAssocID="{C5991C39-7C35-47EE-BF75-665DD5995E7F}" presName="parTxOnly" presStyleLbl="node1" presStyleIdx="1" presStyleCnt="4">
        <dgm:presLayoutVars>
          <dgm:chMax val="0"/>
          <dgm:chPref val="0"/>
          <dgm:bulletEnabled val="1"/>
        </dgm:presLayoutVars>
      </dgm:prSet>
      <dgm:spPr/>
      <dgm:t>
        <a:bodyPr/>
        <a:lstStyle/>
        <a:p>
          <a:endParaRPr kumimoji="1" lang="ja-JP" altLang="en-US"/>
        </a:p>
      </dgm:t>
    </dgm:pt>
    <dgm:pt modelId="{28D8C3B2-298C-4A34-8A39-1484B13F7215}" type="pres">
      <dgm:prSet presAssocID="{CCE3A357-4DAE-4647-9161-AB96AE0ECD8A}" presName="parTxOnlySpace" presStyleCnt="0"/>
      <dgm:spPr/>
    </dgm:pt>
    <dgm:pt modelId="{3EB3BFAB-B85F-475A-AEE9-6529264898C0}" type="pres">
      <dgm:prSet presAssocID="{B6DC1B97-25DF-486D-BF44-32E6189A0572}" presName="parTxOnly" presStyleLbl="node1" presStyleIdx="2" presStyleCnt="4">
        <dgm:presLayoutVars>
          <dgm:chMax val="0"/>
          <dgm:chPref val="0"/>
          <dgm:bulletEnabled val="1"/>
        </dgm:presLayoutVars>
      </dgm:prSet>
      <dgm:spPr/>
      <dgm:t>
        <a:bodyPr/>
        <a:lstStyle/>
        <a:p>
          <a:endParaRPr kumimoji="1" lang="ja-JP" altLang="en-US"/>
        </a:p>
      </dgm:t>
    </dgm:pt>
    <dgm:pt modelId="{DEC8CE09-6863-4852-AB2C-A53DD5E993C1}" type="pres">
      <dgm:prSet presAssocID="{82C3F66A-9922-4154-A5F0-8751B23690AF}" presName="parTxOnlySpace" presStyleCnt="0"/>
      <dgm:spPr/>
    </dgm:pt>
    <dgm:pt modelId="{90AFDD3E-2A12-4E2C-A7AD-323E0C302B63}" type="pres">
      <dgm:prSet presAssocID="{D5086017-F583-4A44-9B24-7E797E0AD8AC}" presName="parTxOnly" presStyleLbl="node1" presStyleIdx="3" presStyleCnt="4">
        <dgm:presLayoutVars>
          <dgm:chMax val="0"/>
          <dgm:chPref val="0"/>
          <dgm:bulletEnabled val="1"/>
        </dgm:presLayoutVars>
      </dgm:prSet>
      <dgm:spPr/>
      <dgm:t>
        <a:bodyPr/>
        <a:lstStyle/>
        <a:p>
          <a:endParaRPr kumimoji="1" lang="ja-JP" altLang="en-US"/>
        </a:p>
      </dgm:t>
    </dgm:pt>
  </dgm:ptLst>
  <dgm:cxnLst>
    <dgm:cxn modelId="{21D670F0-9CCC-4557-88D4-85B2035EE74F}" srcId="{3965B550-DC62-409B-98BF-725CBAB28DC1}" destId="{C5991C39-7C35-47EE-BF75-665DD5995E7F}" srcOrd="1" destOrd="0" parTransId="{5ADF0D86-064B-4672-8C7D-249CC490F49C}" sibTransId="{CCE3A357-4DAE-4647-9161-AB96AE0ECD8A}"/>
    <dgm:cxn modelId="{FDD32817-9844-428E-9845-12CFC8F6C73F}" srcId="{3965B550-DC62-409B-98BF-725CBAB28DC1}" destId="{D5086017-F583-4A44-9B24-7E797E0AD8AC}" srcOrd="3" destOrd="0" parTransId="{693C0BAE-3D8F-4A5C-B7DD-BCE3CBD9C221}" sibTransId="{F85E9F0F-AEF6-4F7C-995E-D44EAE3EE9D4}"/>
    <dgm:cxn modelId="{C25B83AE-D795-4262-860E-EC49BDD3CDFB}" type="presOf" srcId="{3965B550-DC62-409B-98BF-725CBAB28DC1}" destId="{1CC6930F-7FCE-4827-AAF8-D8AF4F0D9E63}" srcOrd="0" destOrd="0" presId="urn:microsoft.com/office/officeart/2005/8/layout/chevron1"/>
    <dgm:cxn modelId="{277B13B0-5397-4802-91A9-E53321A5CD8B}" type="presOf" srcId="{C5991C39-7C35-47EE-BF75-665DD5995E7F}" destId="{28F0DD84-F0BD-460A-9386-954E86CCE7AC}" srcOrd="0" destOrd="0" presId="urn:microsoft.com/office/officeart/2005/8/layout/chevron1"/>
    <dgm:cxn modelId="{94F0E1DB-6693-4023-A4D8-10185FA868F4}" type="presOf" srcId="{D5086017-F583-4A44-9B24-7E797E0AD8AC}" destId="{90AFDD3E-2A12-4E2C-A7AD-323E0C302B63}" srcOrd="0" destOrd="0" presId="urn:microsoft.com/office/officeart/2005/8/layout/chevron1"/>
    <dgm:cxn modelId="{7596036D-CF46-450A-8F09-FD83B094DFD3}" srcId="{3965B550-DC62-409B-98BF-725CBAB28DC1}" destId="{B6DC1B97-25DF-486D-BF44-32E6189A0572}" srcOrd="2" destOrd="0" parTransId="{3BD10C75-9931-4130-B455-971E5C4275E9}" sibTransId="{82C3F66A-9922-4154-A5F0-8751B23690AF}"/>
    <dgm:cxn modelId="{3B623E8F-C834-4417-885A-6F150A6D8C3D}" srcId="{3965B550-DC62-409B-98BF-725CBAB28DC1}" destId="{EE303FF8-DD0F-4AC4-AA24-1746FC956247}" srcOrd="0" destOrd="0" parTransId="{BD7F416E-1958-49CD-B370-2CE4BC096C51}" sibTransId="{635EDFB0-489C-4457-8543-7B9F06D3A635}"/>
    <dgm:cxn modelId="{D21DBCFB-FA5B-4472-8793-C19E96A40AD2}" type="presOf" srcId="{EE303FF8-DD0F-4AC4-AA24-1746FC956247}" destId="{F6066531-CBE4-4668-954E-C9B117AEEDB4}" srcOrd="0" destOrd="0" presId="urn:microsoft.com/office/officeart/2005/8/layout/chevron1"/>
    <dgm:cxn modelId="{AD0EB0D2-8B29-41B5-96B7-6676D2ED18AA}" type="presOf" srcId="{B6DC1B97-25DF-486D-BF44-32E6189A0572}" destId="{3EB3BFAB-B85F-475A-AEE9-6529264898C0}" srcOrd="0" destOrd="0" presId="urn:microsoft.com/office/officeart/2005/8/layout/chevron1"/>
    <dgm:cxn modelId="{A65FB317-9ECE-4E66-93C5-BD26494EB742}" type="presParOf" srcId="{1CC6930F-7FCE-4827-AAF8-D8AF4F0D9E63}" destId="{F6066531-CBE4-4668-954E-C9B117AEEDB4}" srcOrd="0" destOrd="0" presId="urn:microsoft.com/office/officeart/2005/8/layout/chevron1"/>
    <dgm:cxn modelId="{AF5CD478-1D84-4D28-98DE-DDA4048EDE57}" type="presParOf" srcId="{1CC6930F-7FCE-4827-AAF8-D8AF4F0D9E63}" destId="{4B5FF5F3-DB87-4C56-9428-C05EE837E905}" srcOrd="1" destOrd="0" presId="urn:microsoft.com/office/officeart/2005/8/layout/chevron1"/>
    <dgm:cxn modelId="{AD102BA8-8AB8-4219-8D72-EEDEDF464979}" type="presParOf" srcId="{1CC6930F-7FCE-4827-AAF8-D8AF4F0D9E63}" destId="{28F0DD84-F0BD-460A-9386-954E86CCE7AC}" srcOrd="2" destOrd="0" presId="urn:microsoft.com/office/officeart/2005/8/layout/chevron1"/>
    <dgm:cxn modelId="{AD813C09-88A1-4336-87E3-0D0B525FB3C2}" type="presParOf" srcId="{1CC6930F-7FCE-4827-AAF8-D8AF4F0D9E63}" destId="{28D8C3B2-298C-4A34-8A39-1484B13F7215}" srcOrd="3" destOrd="0" presId="urn:microsoft.com/office/officeart/2005/8/layout/chevron1"/>
    <dgm:cxn modelId="{29929FD6-88E5-49A6-ACC3-D38CAF57DCF7}" type="presParOf" srcId="{1CC6930F-7FCE-4827-AAF8-D8AF4F0D9E63}" destId="{3EB3BFAB-B85F-475A-AEE9-6529264898C0}" srcOrd="4" destOrd="0" presId="urn:microsoft.com/office/officeart/2005/8/layout/chevron1"/>
    <dgm:cxn modelId="{714C605D-C558-4EBB-BF46-6C470F73DD86}" type="presParOf" srcId="{1CC6930F-7FCE-4827-AAF8-D8AF4F0D9E63}" destId="{DEC8CE09-6863-4852-AB2C-A53DD5E993C1}" srcOrd="5" destOrd="0" presId="urn:microsoft.com/office/officeart/2005/8/layout/chevron1"/>
    <dgm:cxn modelId="{6EF597D1-93EC-4504-82F5-40E47471D10F}" type="presParOf" srcId="{1CC6930F-7FCE-4827-AAF8-D8AF4F0D9E63}" destId="{90AFDD3E-2A12-4E2C-A7AD-323E0C302B63}" srcOrd="6"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066531-CBE4-4668-954E-C9B117AEEDB4}">
      <dsp:nvSpPr>
        <dsp:cNvPr id="0" name=""/>
        <dsp:cNvSpPr/>
      </dsp:nvSpPr>
      <dsp:spPr>
        <a:xfrm>
          <a:off x="3910" y="165162"/>
          <a:ext cx="2276163" cy="910465"/>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kumimoji="1" lang="ja-JP" altLang="en-US" sz="1600" kern="1200" dirty="0"/>
            <a:t>業務理解</a:t>
          </a:r>
          <a:endParaRPr kumimoji="1" lang="en-US" altLang="ja-JP" sz="1600" kern="1200" dirty="0"/>
        </a:p>
        <a:p>
          <a:pPr lvl="0" algn="ctr" defTabSz="711200">
            <a:lnSpc>
              <a:spcPct val="90000"/>
            </a:lnSpc>
            <a:spcBef>
              <a:spcPct val="0"/>
            </a:spcBef>
            <a:spcAft>
              <a:spcPct val="35000"/>
            </a:spcAft>
          </a:pPr>
          <a:r>
            <a:rPr kumimoji="1" lang="ja-JP" altLang="en-US" sz="1600" kern="1200" dirty="0"/>
            <a:t>課題把握</a:t>
          </a:r>
        </a:p>
      </dsp:txBody>
      <dsp:txXfrm>
        <a:off x="459143" y="165162"/>
        <a:ext cx="1365698" cy="910465"/>
      </dsp:txXfrm>
    </dsp:sp>
    <dsp:sp modelId="{28F0DD84-F0BD-460A-9386-954E86CCE7AC}">
      <dsp:nvSpPr>
        <dsp:cNvPr id="0" name=""/>
        <dsp:cNvSpPr/>
      </dsp:nvSpPr>
      <dsp:spPr>
        <a:xfrm>
          <a:off x="2052457" y="165162"/>
          <a:ext cx="2276163" cy="910465"/>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kumimoji="1" lang="ja-JP" altLang="en-US" sz="1600" kern="1200" dirty="0"/>
            <a:t>技術検証</a:t>
          </a:r>
        </a:p>
      </dsp:txBody>
      <dsp:txXfrm>
        <a:off x="2507690" y="165162"/>
        <a:ext cx="1365698" cy="910465"/>
      </dsp:txXfrm>
    </dsp:sp>
    <dsp:sp modelId="{3EB3BFAB-B85F-475A-AEE9-6529264898C0}">
      <dsp:nvSpPr>
        <dsp:cNvPr id="0" name=""/>
        <dsp:cNvSpPr/>
      </dsp:nvSpPr>
      <dsp:spPr>
        <a:xfrm>
          <a:off x="4101004" y="165162"/>
          <a:ext cx="2276163" cy="910465"/>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kumimoji="1" lang="ja-JP" altLang="en-US" sz="1600" kern="1200" dirty="0"/>
            <a:t>コスト効果</a:t>
          </a:r>
          <a:endParaRPr kumimoji="1" lang="en-US" altLang="ja-JP" sz="1600" kern="1200" dirty="0"/>
        </a:p>
        <a:p>
          <a:pPr lvl="0" algn="ctr" defTabSz="711200">
            <a:lnSpc>
              <a:spcPct val="90000"/>
            </a:lnSpc>
            <a:spcBef>
              <a:spcPct val="0"/>
            </a:spcBef>
            <a:spcAft>
              <a:spcPct val="35000"/>
            </a:spcAft>
          </a:pPr>
          <a:r>
            <a:rPr kumimoji="1" lang="ja-JP" altLang="en-US" sz="1600" kern="1200" dirty="0"/>
            <a:t>検証</a:t>
          </a:r>
        </a:p>
      </dsp:txBody>
      <dsp:txXfrm>
        <a:off x="4556237" y="165162"/>
        <a:ext cx="1365698" cy="910465"/>
      </dsp:txXfrm>
    </dsp:sp>
    <dsp:sp modelId="{90AFDD3E-2A12-4E2C-A7AD-323E0C302B63}">
      <dsp:nvSpPr>
        <dsp:cNvPr id="0" name=""/>
        <dsp:cNvSpPr/>
      </dsp:nvSpPr>
      <dsp:spPr>
        <a:xfrm>
          <a:off x="6149551" y="165162"/>
          <a:ext cx="2276163" cy="910465"/>
        </a:xfrm>
        <a:prstGeom prst="chevron">
          <a:avLst/>
        </a:prstGeom>
        <a:solidFill>
          <a:schemeClr val="accent5">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kumimoji="1" lang="ja-JP" altLang="en-US" sz="1600" kern="1200" dirty="0"/>
            <a:t>商用利用開始</a:t>
          </a:r>
        </a:p>
      </dsp:txBody>
      <dsp:txXfrm>
        <a:off x="6604784" y="165162"/>
        <a:ext cx="1365698" cy="910465"/>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8084BE2-7C00-BE41-9E00-150C10E5C71B}" type="datetimeFigureOut">
              <a:rPr kumimoji="1" lang="ja-JP" altLang="en-US" smtClean="0"/>
              <a:t>2021/4/1</a:t>
            </a:fld>
            <a:endParaRPr kumimoji="1" lang="ja-JP" alt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85C0A5F-2C58-2B43-9BA3-91DAA16D01CD}" type="slidenum">
              <a:rPr kumimoji="1" lang="ja-JP" altLang="en-US" smtClean="0"/>
              <a:t>‹#›</a:t>
            </a:fld>
            <a:endParaRPr kumimoji="1" lang="ja-JP" altLang="en-US"/>
          </a:p>
        </p:txBody>
      </p:sp>
    </p:spTree>
    <p:extLst>
      <p:ext uri="{BB962C8B-B14F-4D97-AF65-F5344CB8AC3E}">
        <p14:creationId xmlns:p14="http://schemas.microsoft.com/office/powerpoint/2010/main" val="3639682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7BEEDE-0EA8-4D8B-BE57-87AF892E51CA}" type="datetimeFigureOut">
              <a:rPr kumimoji="1" lang="ja-JP" altLang="en-US" smtClean="0"/>
              <a:t>2021/4/1</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342B1BF-D000-4CA2-8341-22FFC902E93A}" type="slidenum">
              <a:rPr kumimoji="1" lang="ja-JP" altLang="en-US" smtClean="0"/>
              <a:t>‹#›</a:t>
            </a:fld>
            <a:endParaRPr kumimoji="1" lang="ja-JP" altLang="en-US"/>
          </a:p>
        </p:txBody>
      </p:sp>
    </p:spTree>
    <p:extLst>
      <p:ext uri="{BB962C8B-B14F-4D97-AF65-F5344CB8AC3E}">
        <p14:creationId xmlns:p14="http://schemas.microsoft.com/office/powerpoint/2010/main" val="31838904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ainow.ai/AI%E7%94%A8%E8%AA%9E%E9%9B%86/%e3%83%8b%e3%83%a5%e3%83%bc%e3%83%a9%e3%83%ab%e3%83%8d%e3%83%83%e3%83%88%e3%83%af%e3%83%bc%e3%82%af/"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s://pkshatech.com/ja/" TargetMode="External"/><Relationship Id="rId2" Type="http://schemas.openxmlformats.org/officeDocument/2006/relationships/slide" Target="../slides/slide23.xml"/><Relationship Id="rId1" Type="http://schemas.openxmlformats.org/officeDocument/2006/relationships/notesMaster" Target="../notesMasters/notesMaster1.xml"/><Relationship Id="rId4" Type="http://schemas.openxmlformats.org/officeDocument/2006/relationships/hyperlink" Target="https://vv.pkshatech.com/" TargetMode="Externa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ainow.ai/AI%E7%94%A8%E8%AA%9E%E9%9B%86/%e6%95%99%e5%b8%ab%e3%81%82%e3%82%8a%e5%ad%a6%e7%bf%92/" TargetMode="External"/><Relationship Id="rId2" Type="http://schemas.openxmlformats.org/officeDocument/2006/relationships/slide" Target="../slides/slide5.xml"/><Relationship Id="rId1" Type="http://schemas.openxmlformats.org/officeDocument/2006/relationships/notesMaster" Target="../notesMasters/notesMaster1.xml"/><Relationship Id="rId5" Type="http://schemas.openxmlformats.org/officeDocument/2006/relationships/hyperlink" Target="https://ainow.ai/AI%E7%94%A8%E8%AA%9E%E9%9B%86/%e5%bc%b7%e5%8c%96%e5%ad%a6%e7%bf%92/" TargetMode="External"/><Relationship Id="rId4" Type="http://schemas.openxmlformats.org/officeDocument/2006/relationships/hyperlink" Target="https://ainow.ai/AI%E7%94%A8%E8%AA%9E%E9%9B%86/%e6%95%99%e5%b8%ab%e3%81%aa%e3%81%97%e5%ad%a6%e7%bf%92/"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1</a:t>
            </a:fld>
            <a:endParaRPr kumimoji="1" lang="ja-JP" altLang="en-US"/>
          </a:p>
        </p:txBody>
      </p:sp>
    </p:spTree>
    <p:extLst>
      <p:ext uri="{BB962C8B-B14F-4D97-AF65-F5344CB8AC3E}">
        <p14:creationId xmlns:p14="http://schemas.microsoft.com/office/powerpoint/2010/main" val="34916090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b="0" i="0" kern="1200" dirty="0">
                <a:solidFill>
                  <a:schemeClr val="tx1"/>
                </a:solidFill>
                <a:effectLst/>
                <a:latin typeface="+mn-lt"/>
                <a:ea typeface="+mn-ea"/>
                <a:cs typeface="+mn-cs"/>
              </a:rPr>
              <a:t>2016</a:t>
            </a:r>
            <a:r>
              <a:rPr kumimoji="1" lang="ja-JP" altLang="en-US" sz="1200" b="0" i="0" kern="1200" dirty="0">
                <a:solidFill>
                  <a:schemeClr val="tx1"/>
                </a:solidFill>
                <a:effectLst/>
                <a:latin typeface="+mn-lt"/>
                <a:ea typeface="+mn-ea"/>
                <a:cs typeface="+mn-cs"/>
              </a:rPr>
              <a:t>年</a:t>
            </a:r>
            <a:r>
              <a:rPr kumimoji="1" lang="en-US" altLang="ja-JP" sz="1200" b="0" i="0" kern="1200" dirty="0">
                <a:solidFill>
                  <a:schemeClr val="tx1"/>
                </a:solidFill>
                <a:effectLst/>
                <a:latin typeface="+mn-lt"/>
                <a:ea typeface="+mn-ea"/>
                <a:cs typeface="+mn-cs"/>
              </a:rPr>
              <a:t>3</a:t>
            </a:r>
            <a:r>
              <a:rPr kumimoji="1" lang="ja-JP" altLang="en-US" sz="1200" b="0" i="0" kern="1200" dirty="0">
                <a:solidFill>
                  <a:schemeClr val="tx1"/>
                </a:solidFill>
                <a:effectLst/>
                <a:latin typeface="+mn-lt"/>
                <a:ea typeface="+mn-ea"/>
                <a:cs typeface="+mn-cs"/>
              </a:rPr>
              <a:t>月に</a:t>
            </a:r>
            <a:r>
              <a:rPr kumimoji="1" lang="en-US" altLang="ja-JP" sz="1200" b="0" i="0" kern="1200" dirty="0">
                <a:solidFill>
                  <a:schemeClr val="tx1"/>
                </a:solidFill>
                <a:effectLst/>
                <a:latin typeface="+mn-lt"/>
                <a:ea typeface="+mn-ea"/>
                <a:cs typeface="+mn-cs"/>
              </a:rPr>
              <a:t>AI</a:t>
            </a:r>
            <a:r>
              <a:rPr kumimoji="1" lang="ja-JP" altLang="en-US" sz="1200" b="0" i="0" kern="1200" dirty="0">
                <a:solidFill>
                  <a:schemeClr val="tx1"/>
                </a:solidFill>
                <a:effectLst/>
                <a:latin typeface="+mn-lt"/>
                <a:ea typeface="+mn-ea"/>
                <a:cs typeface="+mn-cs"/>
              </a:rPr>
              <a:t>が注目を浴びる事件がありました。</a:t>
            </a:r>
          </a:p>
          <a:p>
            <a:r>
              <a:rPr kumimoji="1" lang="ja-JP" altLang="en-US" sz="1200" b="0" i="0" kern="1200" dirty="0">
                <a:solidFill>
                  <a:schemeClr val="tx1"/>
                </a:solidFill>
                <a:effectLst/>
                <a:latin typeface="+mn-lt"/>
                <a:ea typeface="+mn-ea"/>
                <a:cs typeface="+mn-cs"/>
              </a:rPr>
              <a:t>それは、</a:t>
            </a:r>
            <a:r>
              <a:rPr kumimoji="1" lang="en-US" altLang="ja-JP" sz="1200" b="0" i="0" kern="1200" dirty="0">
                <a:solidFill>
                  <a:schemeClr val="tx1"/>
                </a:solidFill>
                <a:effectLst/>
                <a:latin typeface="+mn-lt"/>
                <a:ea typeface="+mn-ea"/>
                <a:cs typeface="+mn-cs"/>
              </a:rPr>
              <a:t>Google</a:t>
            </a:r>
            <a:r>
              <a:rPr kumimoji="1" lang="ja-JP" altLang="en-US" sz="1200" b="0" i="0" kern="1200" dirty="0">
                <a:solidFill>
                  <a:schemeClr val="tx1"/>
                </a:solidFill>
                <a:effectLst/>
                <a:latin typeface="+mn-lt"/>
                <a:ea typeface="+mn-ea"/>
                <a:cs typeface="+mn-cs"/>
              </a:rPr>
              <a:t>の子会社となったイギリスの</a:t>
            </a:r>
            <a:r>
              <a:rPr kumimoji="1" lang="en-US" altLang="ja-JP" sz="1200" b="0" i="0" kern="1200" dirty="0">
                <a:solidFill>
                  <a:schemeClr val="tx1"/>
                </a:solidFill>
                <a:effectLst/>
                <a:latin typeface="+mn-lt"/>
                <a:ea typeface="+mn-ea"/>
                <a:cs typeface="+mn-cs"/>
              </a:rPr>
              <a:t>DeepMind</a:t>
            </a:r>
            <a:r>
              <a:rPr kumimoji="1" lang="ja-JP" altLang="en-US" sz="1200" b="0" i="0" kern="1200" dirty="0">
                <a:solidFill>
                  <a:schemeClr val="tx1"/>
                </a:solidFill>
                <a:effectLst/>
                <a:latin typeface="+mn-lt"/>
                <a:ea typeface="+mn-ea"/>
                <a:cs typeface="+mn-cs"/>
              </a:rPr>
              <a:t>社が開発した囲碁</a:t>
            </a:r>
            <a:r>
              <a:rPr kumimoji="1" lang="en-US" altLang="ja-JP" sz="1200" b="0" i="0" kern="1200" dirty="0">
                <a:solidFill>
                  <a:schemeClr val="tx1"/>
                </a:solidFill>
                <a:effectLst/>
                <a:latin typeface="+mn-lt"/>
                <a:ea typeface="+mn-ea"/>
                <a:cs typeface="+mn-cs"/>
              </a:rPr>
              <a:t>AI</a:t>
            </a:r>
            <a:r>
              <a:rPr kumimoji="1" lang="ja-JP" altLang="en-US" sz="1200" b="0" i="0" kern="1200" dirty="0">
                <a:solidFill>
                  <a:schemeClr val="tx1"/>
                </a:solidFill>
                <a:effectLst/>
                <a:latin typeface="+mn-lt"/>
                <a:ea typeface="+mn-ea"/>
                <a:cs typeface="+mn-cs"/>
              </a:rPr>
              <a:t>である「</a:t>
            </a:r>
            <a:r>
              <a:rPr kumimoji="1" lang="en-US" altLang="ja-JP" sz="1200" b="0" i="0" kern="1200" dirty="0">
                <a:solidFill>
                  <a:schemeClr val="tx1"/>
                </a:solidFill>
                <a:effectLst/>
                <a:latin typeface="+mn-lt"/>
                <a:ea typeface="+mn-ea"/>
                <a:cs typeface="+mn-cs"/>
              </a:rPr>
              <a:t>AlphaGo</a:t>
            </a:r>
            <a:r>
              <a:rPr kumimoji="1" lang="ja-JP" altLang="en-US" sz="1200" b="0" i="0" kern="1200" dirty="0">
                <a:solidFill>
                  <a:schemeClr val="tx1"/>
                </a:solidFill>
                <a:effectLst/>
                <a:latin typeface="+mn-lt"/>
                <a:ea typeface="+mn-ea"/>
                <a:cs typeface="+mn-cs"/>
              </a:rPr>
              <a:t>」囲碁の世界王者のイ・セドル氏に</a:t>
            </a:r>
            <a:r>
              <a:rPr kumimoji="1" lang="en-US" altLang="ja-JP" sz="1200" b="0" i="0" kern="1200" dirty="0">
                <a:solidFill>
                  <a:schemeClr val="tx1"/>
                </a:solidFill>
                <a:effectLst/>
                <a:latin typeface="+mn-lt"/>
                <a:ea typeface="+mn-ea"/>
                <a:cs typeface="+mn-cs"/>
              </a:rPr>
              <a:t>4 </a:t>
            </a:r>
            <a:r>
              <a:rPr kumimoji="1" lang="ja-JP" altLang="en-US" sz="1200" b="0" i="0" kern="1200" dirty="0">
                <a:solidFill>
                  <a:schemeClr val="tx1"/>
                </a:solidFill>
                <a:effectLst/>
                <a:latin typeface="+mn-lt"/>
                <a:ea typeface="+mn-ea"/>
                <a:cs typeface="+mn-cs"/>
              </a:rPr>
              <a:t>勝</a:t>
            </a:r>
            <a:r>
              <a:rPr kumimoji="1" lang="en-US" altLang="ja-JP" sz="1200" b="0" i="0" kern="1200" dirty="0">
                <a:solidFill>
                  <a:schemeClr val="tx1"/>
                </a:solidFill>
                <a:effectLst/>
                <a:latin typeface="+mn-lt"/>
                <a:ea typeface="+mn-ea"/>
                <a:cs typeface="+mn-cs"/>
              </a:rPr>
              <a:t>1</a:t>
            </a:r>
            <a:r>
              <a:rPr kumimoji="1" lang="ja-JP" altLang="en-US" sz="1200" b="0" i="0" kern="1200" dirty="0">
                <a:solidFill>
                  <a:schemeClr val="tx1"/>
                </a:solidFill>
                <a:effectLst/>
                <a:latin typeface="+mn-lt"/>
                <a:ea typeface="+mn-ea"/>
                <a:cs typeface="+mn-cs"/>
              </a:rPr>
              <a:t>敗と圧勝した事件です。</a:t>
            </a:r>
          </a:p>
          <a:p>
            <a:r>
              <a:rPr kumimoji="1" lang="ja-JP" altLang="en-US" sz="1200" b="0" i="0" kern="1200" dirty="0">
                <a:solidFill>
                  <a:schemeClr val="tx1"/>
                </a:solidFill>
                <a:effectLst/>
                <a:latin typeface="+mn-lt"/>
                <a:ea typeface="+mn-ea"/>
                <a:cs typeface="+mn-cs"/>
              </a:rPr>
              <a:t>「</a:t>
            </a:r>
            <a:r>
              <a:rPr kumimoji="1" lang="en-US" altLang="ja-JP" sz="1200" b="0" i="0" kern="1200" dirty="0">
                <a:solidFill>
                  <a:schemeClr val="tx1"/>
                </a:solidFill>
                <a:effectLst/>
                <a:latin typeface="+mn-lt"/>
                <a:ea typeface="+mn-ea"/>
                <a:cs typeface="+mn-cs"/>
              </a:rPr>
              <a:t>AlphaGo</a:t>
            </a:r>
            <a:r>
              <a:rPr kumimoji="1" lang="ja-JP" altLang="en-US" sz="1200" b="0" i="0" kern="1200" dirty="0">
                <a:solidFill>
                  <a:schemeClr val="tx1"/>
                </a:solidFill>
                <a:effectLst/>
                <a:latin typeface="+mn-lt"/>
                <a:ea typeface="+mn-ea"/>
                <a:cs typeface="+mn-cs"/>
              </a:rPr>
              <a:t>」の登場は</a:t>
            </a:r>
            <a:r>
              <a:rPr kumimoji="1" lang="en-US" altLang="ja-JP" sz="1200" b="0" i="0" kern="1200" dirty="0">
                <a:solidFill>
                  <a:schemeClr val="tx1"/>
                </a:solidFill>
                <a:effectLst/>
                <a:latin typeface="+mn-lt"/>
                <a:ea typeface="+mn-ea"/>
                <a:cs typeface="+mn-cs"/>
              </a:rPr>
              <a:t>AI</a:t>
            </a:r>
            <a:r>
              <a:rPr kumimoji="1" lang="ja-JP" altLang="en-US" sz="1200" b="0" i="0" kern="1200" dirty="0">
                <a:solidFill>
                  <a:schemeClr val="tx1"/>
                </a:solidFill>
                <a:effectLst/>
                <a:latin typeface="+mn-lt"/>
                <a:ea typeface="+mn-ea"/>
                <a:cs typeface="+mn-cs"/>
              </a:rPr>
              <a:t>の凄さを全世界に見せつけた瞬間でした。</a:t>
            </a:r>
          </a:p>
          <a:p>
            <a:r>
              <a:rPr kumimoji="1" lang="ja-JP" altLang="en-US" sz="1200" b="0" i="0" kern="1200" dirty="0">
                <a:solidFill>
                  <a:schemeClr val="tx1"/>
                </a:solidFill>
                <a:effectLst/>
                <a:latin typeface="+mn-lt"/>
                <a:ea typeface="+mn-ea"/>
                <a:cs typeface="+mn-cs"/>
              </a:rPr>
              <a:t>それまでは囲碁の世界ではコンピュータは人間に追いつけないと思われていました。</a:t>
            </a:r>
          </a:p>
          <a:p>
            <a:r>
              <a:rPr kumimoji="1" lang="ja-JP" altLang="en-US" sz="1200" b="0" i="0" kern="1200" dirty="0">
                <a:solidFill>
                  <a:schemeClr val="tx1"/>
                </a:solidFill>
                <a:effectLst/>
                <a:latin typeface="+mn-lt"/>
                <a:ea typeface="+mn-ea"/>
                <a:cs typeface="+mn-cs"/>
              </a:rPr>
              <a:t>なぜなら、囲碁の組み合わせは非常に多く、全探索が得意なコンピュータでもその計算量が膨大となり処理が追い付かないためです。</a:t>
            </a:r>
          </a:p>
          <a:p>
            <a:r>
              <a:rPr kumimoji="1" lang="ja-JP" altLang="en-US" sz="1200" b="0" i="0" kern="1200" dirty="0">
                <a:solidFill>
                  <a:schemeClr val="tx1"/>
                </a:solidFill>
                <a:effectLst/>
                <a:latin typeface="+mn-lt"/>
                <a:ea typeface="+mn-ea"/>
                <a:cs typeface="+mn-cs"/>
              </a:rPr>
              <a:t>実際に将棋は一回の指し方が序盤で</a:t>
            </a:r>
            <a:r>
              <a:rPr kumimoji="1" lang="en-US" altLang="ja-JP" sz="1200" b="0" i="0" kern="1200" dirty="0">
                <a:solidFill>
                  <a:schemeClr val="tx1"/>
                </a:solidFill>
                <a:effectLst/>
                <a:latin typeface="+mn-lt"/>
                <a:ea typeface="+mn-ea"/>
                <a:cs typeface="+mn-cs"/>
              </a:rPr>
              <a:t>30</a:t>
            </a:r>
            <a:r>
              <a:rPr kumimoji="1" lang="ja-JP" altLang="en-US" sz="1200" b="0" i="0" kern="1200" dirty="0">
                <a:solidFill>
                  <a:schemeClr val="tx1"/>
                </a:solidFill>
                <a:effectLst/>
                <a:latin typeface="+mn-lt"/>
                <a:ea typeface="+mn-ea"/>
                <a:cs typeface="+mn-cs"/>
              </a:rPr>
              <a:t>通りなのに対し、囲碁は一回の打ち方が序盤</a:t>
            </a:r>
            <a:r>
              <a:rPr kumimoji="1" lang="en-US" altLang="ja-JP" sz="1200" b="0" i="0" kern="1200" dirty="0">
                <a:solidFill>
                  <a:schemeClr val="tx1"/>
                </a:solidFill>
                <a:effectLst/>
                <a:latin typeface="+mn-lt"/>
                <a:ea typeface="+mn-ea"/>
                <a:cs typeface="+mn-cs"/>
              </a:rPr>
              <a:t>361</a:t>
            </a:r>
            <a:r>
              <a:rPr kumimoji="1" lang="ja-JP" altLang="en-US" sz="1200" b="0" i="0" kern="1200" dirty="0">
                <a:solidFill>
                  <a:schemeClr val="tx1"/>
                </a:solidFill>
                <a:effectLst/>
                <a:latin typeface="+mn-lt"/>
                <a:ea typeface="+mn-ea"/>
                <a:cs typeface="+mn-cs"/>
              </a:rPr>
              <a:t>通りもあります。</a:t>
            </a:r>
          </a:p>
          <a:p>
            <a:r>
              <a:rPr kumimoji="1" lang="ja-JP" altLang="en-US" sz="1200" b="0" i="0" kern="1200" dirty="0">
                <a:solidFill>
                  <a:schemeClr val="tx1"/>
                </a:solidFill>
                <a:effectLst/>
                <a:latin typeface="+mn-lt"/>
                <a:ea typeface="+mn-ea"/>
                <a:cs typeface="+mn-cs"/>
              </a:rPr>
              <a:t>そのような膨大な組み合わせのため、まだまだコンピュータは人間に追いつけないと思われていたのです。</a:t>
            </a:r>
          </a:p>
          <a:p>
            <a:r>
              <a:rPr kumimoji="1" lang="ja-JP" altLang="en-US" sz="1200" b="0" i="0" kern="1200" dirty="0">
                <a:solidFill>
                  <a:schemeClr val="tx1"/>
                </a:solidFill>
                <a:effectLst/>
                <a:latin typeface="+mn-lt"/>
                <a:ea typeface="+mn-ea"/>
                <a:cs typeface="+mn-cs"/>
              </a:rPr>
              <a:t>それでは「</a:t>
            </a:r>
            <a:r>
              <a:rPr kumimoji="1" lang="en-US" altLang="ja-JP" sz="1200" b="0" i="0" kern="1200" dirty="0">
                <a:solidFill>
                  <a:schemeClr val="tx1"/>
                </a:solidFill>
                <a:effectLst/>
                <a:latin typeface="+mn-lt"/>
                <a:ea typeface="+mn-ea"/>
                <a:cs typeface="+mn-cs"/>
              </a:rPr>
              <a:t>AlphaGo</a:t>
            </a:r>
            <a:r>
              <a:rPr kumimoji="1" lang="ja-JP" altLang="en-US" sz="1200" b="0" i="0" kern="1200" dirty="0">
                <a:solidFill>
                  <a:schemeClr val="tx1"/>
                </a:solidFill>
                <a:effectLst/>
                <a:latin typeface="+mn-lt"/>
                <a:ea typeface="+mn-ea"/>
                <a:cs typeface="+mn-cs"/>
              </a:rPr>
              <a:t>」はどのように対処したのでしょうか。</a:t>
            </a:r>
          </a:p>
          <a:p>
            <a:r>
              <a:rPr kumimoji="1" lang="ja-JP" altLang="en-US" sz="1200" b="0" i="0" kern="1200" dirty="0">
                <a:solidFill>
                  <a:schemeClr val="tx1"/>
                </a:solidFill>
                <a:effectLst/>
                <a:latin typeface="+mn-lt"/>
                <a:ea typeface="+mn-ea"/>
                <a:cs typeface="+mn-cs"/>
              </a:rPr>
              <a:t>キーとなるのは「強化学習」です。</a:t>
            </a:r>
          </a:p>
          <a:p>
            <a:r>
              <a:rPr kumimoji="1" lang="ja-JP" altLang="en-US" sz="1200" b="0" i="0" kern="1200" dirty="0">
                <a:solidFill>
                  <a:schemeClr val="tx1"/>
                </a:solidFill>
                <a:effectLst/>
                <a:latin typeface="+mn-lt"/>
                <a:ea typeface="+mn-ea"/>
                <a:cs typeface="+mn-cs"/>
              </a:rPr>
              <a:t>まず初めに、</a:t>
            </a:r>
            <a:r>
              <a:rPr kumimoji="1" lang="en-US" altLang="ja-JP" sz="1200" b="0" i="0" kern="1200" dirty="0">
                <a:solidFill>
                  <a:schemeClr val="tx1"/>
                </a:solidFill>
                <a:effectLst/>
                <a:latin typeface="+mn-lt"/>
                <a:ea typeface="+mn-ea"/>
                <a:cs typeface="+mn-cs"/>
              </a:rPr>
              <a:t>3000</a:t>
            </a:r>
            <a:r>
              <a:rPr kumimoji="1" lang="ja-JP" altLang="en-US" sz="1200" b="0" i="0" kern="1200" dirty="0">
                <a:solidFill>
                  <a:schemeClr val="tx1"/>
                </a:solidFill>
                <a:effectLst/>
                <a:latin typeface="+mn-lt"/>
                <a:ea typeface="+mn-ea"/>
                <a:cs typeface="+mn-cs"/>
              </a:rPr>
              <a:t>万手のものの膨大な打ち手データの情報を「教師あり学習」として学習しました。</a:t>
            </a:r>
          </a:p>
          <a:p>
            <a:r>
              <a:rPr kumimoji="1" lang="ja-JP" altLang="en-US" sz="1200" b="0" i="0" kern="1200" dirty="0">
                <a:solidFill>
                  <a:schemeClr val="tx1"/>
                </a:solidFill>
                <a:effectLst/>
                <a:latin typeface="+mn-lt"/>
                <a:ea typeface="+mn-ea"/>
                <a:cs typeface="+mn-cs"/>
              </a:rPr>
              <a:t>「教師あり学習」とはデータと正解データの組み合わせ、ここでは、盤面の状況と打ち手データを学習させました。</a:t>
            </a:r>
          </a:p>
          <a:p>
            <a:r>
              <a:rPr kumimoji="1" lang="ja-JP" altLang="en-US" sz="1200" b="0" i="0" kern="1200" dirty="0">
                <a:solidFill>
                  <a:schemeClr val="tx1"/>
                </a:solidFill>
                <a:effectLst/>
                <a:latin typeface="+mn-lt"/>
                <a:ea typeface="+mn-ea"/>
                <a:cs typeface="+mn-cs"/>
              </a:rPr>
              <a:t>この「教師あり学習」により様々なケースを膨大な過去データから学習しましたが、まだまだ学習は足りません。</a:t>
            </a:r>
          </a:p>
          <a:p>
            <a:r>
              <a:rPr kumimoji="1" lang="ja-JP" altLang="en-US" sz="1200" b="0" i="0" kern="1200" dirty="0">
                <a:solidFill>
                  <a:schemeClr val="tx1"/>
                </a:solidFill>
                <a:effectLst/>
                <a:latin typeface="+mn-lt"/>
                <a:ea typeface="+mn-ea"/>
                <a:cs typeface="+mn-cs"/>
              </a:rPr>
              <a:t>そこで、次に、「強化学習」を導入しました。</a:t>
            </a:r>
          </a:p>
          <a:p>
            <a:r>
              <a:rPr kumimoji="1" lang="ja-JP" altLang="en-US" sz="1200" b="0" i="0" kern="1200" dirty="0">
                <a:solidFill>
                  <a:schemeClr val="tx1"/>
                </a:solidFill>
                <a:effectLst/>
                <a:latin typeface="+mn-lt"/>
                <a:ea typeface="+mn-ea"/>
                <a:cs typeface="+mn-cs"/>
              </a:rPr>
              <a:t>「強化学習」とは買った場合に「報酬」として与え、その「報酬」が入るように最適化を行う手法のことです。</a:t>
            </a:r>
          </a:p>
          <a:p>
            <a:r>
              <a:rPr kumimoji="1" lang="ja-JP" altLang="en-US" sz="1200" b="0" i="0" kern="1200" dirty="0">
                <a:solidFill>
                  <a:schemeClr val="tx1"/>
                </a:solidFill>
                <a:effectLst/>
                <a:latin typeface="+mn-lt"/>
                <a:ea typeface="+mn-ea"/>
                <a:cs typeface="+mn-cs"/>
              </a:rPr>
              <a:t>この手法により、「報酬」を得るための最適な行動をコンピュータが自動的に判断するようになり、勝つためのパターンを自らが特徴量として学習していきます。</a:t>
            </a:r>
          </a:p>
          <a:p>
            <a:r>
              <a:rPr kumimoji="1" lang="ja-JP" altLang="en-US" sz="1200" b="0" i="0" kern="1200" dirty="0">
                <a:solidFill>
                  <a:schemeClr val="tx1"/>
                </a:solidFill>
                <a:effectLst/>
                <a:latin typeface="+mn-lt"/>
                <a:ea typeface="+mn-ea"/>
                <a:cs typeface="+mn-cs"/>
              </a:rPr>
              <a:t>その後、コンピュータ同士を対局させ更に競わせます。</a:t>
            </a:r>
          </a:p>
          <a:p>
            <a:r>
              <a:rPr kumimoji="1" lang="ja-JP" altLang="en-US" sz="1200" b="0" i="0" kern="1200" dirty="0">
                <a:solidFill>
                  <a:schemeClr val="tx1"/>
                </a:solidFill>
                <a:effectLst/>
                <a:latin typeface="+mn-lt"/>
                <a:ea typeface="+mn-ea"/>
                <a:cs typeface="+mn-cs"/>
              </a:rPr>
              <a:t>これらを何千回、何万回も繰り返すことにより、「報酬」を得るための最適な行動を繰り返し学び強化していきました。</a:t>
            </a:r>
          </a:p>
          <a:p>
            <a:r>
              <a:rPr kumimoji="1" lang="ja-JP" altLang="en-US" sz="1200" b="0" i="0" kern="1200" dirty="0">
                <a:solidFill>
                  <a:schemeClr val="tx1"/>
                </a:solidFill>
                <a:effectLst/>
                <a:latin typeface="+mn-lt"/>
                <a:ea typeface="+mn-ea"/>
                <a:cs typeface="+mn-cs"/>
              </a:rPr>
              <a:t>このようにして「</a:t>
            </a:r>
            <a:r>
              <a:rPr kumimoji="1" lang="en-US" altLang="ja-JP" sz="1200" b="0" i="0" kern="1200" dirty="0">
                <a:solidFill>
                  <a:schemeClr val="tx1"/>
                </a:solidFill>
                <a:effectLst/>
                <a:latin typeface="+mn-lt"/>
                <a:ea typeface="+mn-ea"/>
                <a:cs typeface="+mn-cs"/>
              </a:rPr>
              <a:t>AlphaGo</a:t>
            </a:r>
            <a:r>
              <a:rPr kumimoji="1" lang="ja-JP" altLang="en-US" sz="1200" b="0" i="0" kern="1200" dirty="0">
                <a:solidFill>
                  <a:schemeClr val="tx1"/>
                </a:solidFill>
                <a:effectLst/>
                <a:latin typeface="+mn-lt"/>
                <a:ea typeface="+mn-ea"/>
                <a:cs typeface="+mn-cs"/>
              </a:rPr>
              <a:t>」のような強力な囲碁</a:t>
            </a:r>
            <a:r>
              <a:rPr kumimoji="1" lang="en-US" altLang="ja-JP" sz="1200" b="0" i="0" kern="1200" dirty="0">
                <a:solidFill>
                  <a:schemeClr val="tx1"/>
                </a:solidFill>
                <a:effectLst/>
                <a:latin typeface="+mn-lt"/>
                <a:ea typeface="+mn-ea"/>
                <a:cs typeface="+mn-cs"/>
              </a:rPr>
              <a:t>AI</a:t>
            </a:r>
            <a:r>
              <a:rPr kumimoji="1" lang="ja-JP" altLang="en-US" sz="1200" b="0" i="0" kern="1200" dirty="0">
                <a:solidFill>
                  <a:schemeClr val="tx1"/>
                </a:solidFill>
                <a:effectLst/>
                <a:latin typeface="+mn-lt"/>
                <a:ea typeface="+mn-ea"/>
                <a:cs typeface="+mn-cs"/>
              </a:rPr>
              <a:t>が誕生しました。</a:t>
            </a:r>
          </a:p>
          <a:p>
            <a:r>
              <a:rPr kumimoji="1" lang="ja-JP" altLang="en-US" sz="1200" b="0" i="0" kern="1200" dirty="0">
                <a:solidFill>
                  <a:schemeClr val="tx1"/>
                </a:solidFill>
                <a:effectLst/>
                <a:latin typeface="+mn-lt"/>
                <a:ea typeface="+mn-ea"/>
                <a:cs typeface="+mn-cs"/>
              </a:rPr>
              <a:t>「強化学習」の特徴としては勝つためのパターンをコンピュータ自らが学習していくことです。</a:t>
            </a:r>
          </a:p>
          <a:p>
            <a:r>
              <a:rPr kumimoji="1" lang="ja-JP" altLang="en-US" sz="1200" b="0" i="0" kern="1200" dirty="0">
                <a:solidFill>
                  <a:schemeClr val="tx1"/>
                </a:solidFill>
                <a:effectLst/>
                <a:latin typeface="+mn-lt"/>
                <a:ea typeface="+mn-ea"/>
                <a:cs typeface="+mn-cs"/>
              </a:rPr>
              <a:t>「教師あり学習」のように人間の手で正解となる答えを与えていなくとも、コンピュータ自らが学習し、勝利する打ち手を特徴量として学習していきます。</a:t>
            </a:r>
          </a:p>
          <a:p>
            <a:r>
              <a:rPr kumimoji="1" lang="ja-JP" altLang="en-US" sz="1200" b="0" i="0" kern="1200" dirty="0">
                <a:solidFill>
                  <a:schemeClr val="tx1"/>
                </a:solidFill>
                <a:effectLst/>
                <a:latin typeface="+mn-lt"/>
                <a:ea typeface="+mn-ea"/>
                <a:cs typeface="+mn-cs"/>
              </a:rPr>
              <a:t>さらに、コンピュータ同士を競わせることでより強化し、最適な行動を繰り返し学んでいきます。</a:t>
            </a:r>
          </a:p>
          <a:p>
            <a:endParaRPr kumimoji="1" lang="ja-JP" altLang="en-US" dirty="0"/>
          </a:p>
        </p:txBody>
      </p:sp>
      <p:sp>
        <p:nvSpPr>
          <p:cNvPr id="4" name="スライド番号プレースホルダー 3"/>
          <p:cNvSpPr>
            <a:spLocks noGrp="1"/>
          </p:cNvSpPr>
          <p:nvPr>
            <p:ph type="sldNum" sz="quarter" idx="10"/>
          </p:nvPr>
        </p:nvSpPr>
        <p:spPr/>
        <p:txBody>
          <a:bodyPr/>
          <a:lstStyle/>
          <a:p>
            <a:fld id="{A68A5D2C-8E9C-40CF-9B2A-603722E03471}" type="slidenum">
              <a:rPr kumimoji="1" lang="ja-JP" altLang="en-US" smtClean="0"/>
              <a:t>10</a:t>
            </a:fld>
            <a:endParaRPr kumimoji="1" lang="ja-JP" altLang="en-US"/>
          </a:p>
        </p:txBody>
      </p:sp>
    </p:spTree>
    <p:extLst>
      <p:ext uri="{BB962C8B-B14F-4D97-AF65-F5344CB8AC3E}">
        <p14:creationId xmlns:p14="http://schemas.microsoft.com/office/powerpoint/2010/main" val="2980840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続きましてパート２として、ディープラーニングの基礎的知識について体系的に学んでいきたいと思います</a:t>
            </a:r>
            <a:endParaRPr kumimoji="1"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11</a:t>
            </a:fld>
            <a:endParaRPr kumimoji="1" lang="ja-JP" altLang="en-US"/>
          </a:p>
        </p:txBody>
      </p:sp>
    </p:spTree>
    <p:extLst>
      <p:ext uri="{BB962C8B-B14F-4D97-AF65-F5344CB8AC3E}">
        <p14:creationId xmlns:p14="http://schemas.microsoft.com/office/powerpoint/2010/main" val="37112768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r>
              <a:rPr lang="ja-JP" altLang="en-US" b="1" i="0" dirty="0">
                <a:solidFill>
                  <a:srgbClr val="606060"/>
                </a:solidFill>
                <a:effectLst/>
                <a:latin typeface="YakuHanJPs"/>
              </a:rPr>
              <a:t>ディープラーニングの躍進のきっかけは、</a:t>
            </a:r>
            <a:r>
              <a:rPr lang="en-US" altLang="ja-JP" b="1" i="0" dirty="0">
                <a:solidFill>
                  <a:srgbClr val="606060"/>
                </a:solidFill>
                <a:effectLst/>
                <a:latin typeface="YakuHanJPs"/>
              </a:rPr>
              <a:t>2012</a:t>
            </a:r>
            <a:r>
              <a:rPr lang="ja-JP" altLang="en-US" b="1" i="0" dirty="0">
                <a:solidFill>
                  <a:srgbClr val="606060"/>
                </a:solidFill>
                <a:effectLst/>
                <a:latin typeface="YakuHanJPs"/>
              </a:rPr>
              <a:t>年</a:t>
            </a:r>
            <a:r>
              <a:rPr lang="en-US" altLang="ja-JP" b="1" i="0" dirty="0">
                <a:solidFill>
                  <a:srgbClr val="606060"/>
                </a:solidFill>
                <a:effectLst/>
                <a:latin typeface="YakuHanJPs"/>
              </a:rPr>
              <a:t>ILSVRC</a:t>
            </a:r>
            <a:r>
              <a:rPr lang="ja-JP" altLang="en-US" b="1" i="0" dirty="0">
                <a:solidFill>
                  <a:srgbClr val="606060"/>
                </a:solidFill>
                <a:effectLst/>
                <a:latin typeface="YakuHanJPs"/>
              </a:rPr>
              <a:t>という大規模な画像認識コンテストにて</a:t>
            </a:r>
            <a:endParaRPr lang="en-US" altLang="ja-JP" b="1" i="0" dirty="0">
              <a:solidFill>
                <a:srgbClr val="606060"/>
              </a:solidFill>
              <a:effectLst/>
              <a:latin typeface="YakuHanJPs"/>
            </a:endParaRPr>
          </a:p>
          <a:p>
            <a:pPr algn="just"/>
            <a:r>
              <a:rPr lang="ja-JP" altLang="en-US" b="1" i="0" dirty="0">
                <a:solidFill>
                  <a:srgbClr val="606060"/>
                </a:solidFill>
                <a:effectLst/>
                <a:latin typeface="YakuHanJPs"/>
              </a:rPr>
              <a:t>トロント大学のチームが圧勝したことにあります。</a:t>
            </a:r>
            <a:endParaRPr lang="en-US" altLang="ja-JP" b="1" i="0" dirty="0">
              <a:solidFill>
                <a:srgbClr val="606060"/>
              </a:solidFill>
              <a:effectLst/>
              <a:latin typeface="YakuHanJPs"/>
            </a:endParaRPr>
          </a:p>
          <a:p>
            <a:pPr algn="just"/>
            <a:endParaRPr lang="ja-JP" altLang="en-US" b="0" i="0" dirty="0">
              <a:solidFill>
                <a:srgbClr val="606060"/>
              </a:solidFill>
              <a:effectLst/>
              <a:latin typeface="YakuHanJPs"/>
            </a:endParaRPr>
          </a:p>
          <a:p>
            <a:pPr algn="just"/>
            <a:r>
              <a:rPr lang="ja-JP" altLang="en-US" b="0" i="0" dirty="0">
                <a:solidFill>
                  <a:srgbClr val="606060"/>
                </a:solidFill>
                <a:effectLst/>
                <a:latin typeface="YakuHanJPs"/>
              </a:rPr>
              <a:t>このコンテストは画像に移っているものが何なのかをコンピュータが推測する課題が与えられ、</a:t>
            </a:r>
            <a:endParaRPr lang="en-US" altLang="ja-JP" b="0" i="0" dirty="0">
              <a:solidFill>
                <a:srgbClr val="606060"/>
              </a:solidFill>
              <a:effectLst/>
              <a:latin typeface="YakuHanJPs"/>
            </a:endParaRPr>
          </a:p>
          <a:p>
            <a:pPr algn="just"/>
            <a:r>
              <a:rPr lang="ja-JP" altLang="en-US" b="0" i="0" dirty="0">
                <a:solidFill>
                  <a:srgbClr val="606060"/>
                </a:solidFill>
                <a:effectLst/>
                <a:latin typeface="YakuHanJPs"/>
              </a:rPr>
              <a:t>正解率を競い合います。コンピュータは１０００万枚の画像データを使って学習し、その学習成果を</a:t>
            </a:r>
            <a:endParaRPr lang="en-US" altLang="ja-JP" b="0" i="0" dirty="0">
              <a:solidFill>
                <a:srgbClr val="606060"/>
              </a:solidFill>
              <a:effectLst/>
              <a:latin typeface="YakuHanJPs"/>
            </a:endParaRPr>
          </a:p>
          <a:p>
            <a:pPr algn="just"/>
            <a:r>
              <a:rPr lang="ja-JP" altLang="en-US" b="0" i="0" dirty="0">
                <a:solidFill>
                  <a:srgbClr val="606060"/>
                </a:solidFill>
                <a:effectLst/>
                <a:latin typeface="YakuHanJPs"/>
              </a:rPr>
              <a:t>テストするために用意された１５万枚の画像を使って正解率を測定するのです。</a:t>
            </a:r>
            <a:endParaRPr lang="en-US" altLang="ja-JP" b="0" i="0" dirty="0">
              <a:solidFill>
                <a:srgbClr val="606060"/>
              </a:solidFill>
              <a:effectLst/>
              <a:latin typeface="YakuHanJPs"/>
            </a:endParaRPr>
          </a:p>
          <a:p>
            <a:pPr algn="just"/>
            <a:endParaRPr lang="en-US" altLang="ja-JP" b="0" i="0" dirty="0">
              <a:solidFill>
                <a:srgbClr val="606060"/>
              </a:solidFill>
              <a:effectLst/>
              <a:latin typeface="YakuHanJPs"/>
            </a:endParaRPr>
          </a:p>
          <a:p>
            <a:pPr algn="just"/>
            <a:endParaRPr lang="en-US" altLang="ja-JP" b="0" i="0" dirty="0">
              <a:solidFill>
                <a:srgbClr val="606060"/>
              </a:solidFill>
              <a:effectLst/>
              <a:latin typeface="YakuHanJPs"/>
            </a:endParaRPr>
          </a:p>
          <a:p>
            <a:pPr algn="just"/>
            <a:r>
              <a:rPr lang="en-US" altLang="ja-JP" b="0" i="0" dirty="0">
                <a:solidFill>
                  <a:srgbClr val="606060"/>
                </a:solidFill>
                <a:effectLst/>
                <a:latin typeface="YakuHanJPs"/>
              </a:rPr>
              <a:t>2012</a:t>
            </a:r>
            <a:r>
              <a:rPr lang="ja-JP" altLang="en-US" b="0" i="0" dirty="0">
                <a:solidFill>
                  <a:srgbClr val="606060"/>
                </a:solidFill>
                <a:effectLst/>
                <a:latin typeface="YakuHanJPs"/>
              </a:rPr>
              <a:t>年以前、毎年</a:t>
            </a:r>
            <a:r>
              <a:rPr lang="en-US" altLang="ja-JP" b="0" i="0" dirty="0">
                <a:solidFill>
                  <a:srgbClr val="606060"/>
                </a:solidFill>
                <a:effectLst/>
                <a:latin typeface="YakuHanJPs"/>
              </a:rPr>
              <a:t>1</a:t>
            </a:r>
            <a:r>
              <a:rPr lang="ja-JP" altLang="en-US" b="0" i="0" dirty="0">
                <a:solidFill>
                  <a:srgbClr val="606060"/>
                </a:solidFill>
                <a:effectLst/>
                <a:latin typeface="YakuHanJPs"/>
              </a:rPr>
              <a:t>％～</a:t>
            </a:r>
            <a:r>
              <a:rPr lang="en-US" altLang="ja-JP" b="0" i="0" dirty="0">
                <a:solidFill>
                  <a:srgbClr val="606060"/>
                </a:solidFill>
                <a:effectLst/>
                <a:latin typeface="YakuHanJPs"/>
              </a:rPr>
              <a:t>2</a:t>
            </a:r>
            <a:r>
              <a:rPr lang="ja-JP" altLang="en-US" b="0" i="0" dirty="0">
                <a:solidFill>
                  <a:srgbClr val="606060"/>
                </a:solidFill>
                <a:effectLst/>
                <a:latin typeface="YakuHanJPs"/>
              </a:rPr>
              <a:t>％単位でエラー率を減少させていました。</a:t>
            </a:r>
            <a:endParaRPr lang="en-US" altLang="ja-JP" b="0" i="0" dirty="0">
              <a:solidFill>
                <a:srgbClr val="606060"/>
              </a:solidFill>
              <a:effectLst/>
              <a:latin typeface="YakuHanJPs"/>
            </a:endParaRPr>
          </a:p>
          <a:p>
            <a:pPr algn="just"/>
            <a:r>
              <a:rPr lang="ja-JP" altLang="en-US" b="0" i="0" dirty="0">
                <a:solidFill>
                  <a:srgbClr val="606060"/>
                </a:solidFill>
                <a:effectLst/>
                <a:latin typeface="YakuHanJPs"/>
              </a:rPr>
              <a:t>しかしこの</a:t>
            </a:r>
            <a:r>
              <a:rPr lang="en-US" altLang="ja-JP" b="0" i="0" dirty="0">
                <a:solidFill>
                  <a:srgbClr val="606060"/>
                </a:solidFill>
                <a:effectLst/>
                <a:latin typeface="YakuHanJPs"/>
              </a:rPr>
              <a:t>2012</a:t>
            </a:r>
            <a:r>
              <a:rPr lang="ja-JP" altLang="en-US" b="0" i="0" dirty="0">
                <a:solidFill>
                  <a:srgbClr val="606060"/>
                </a:solidFill>
                <a:effectLst/>
                <a:latin typeface="YakuHanJPs"/>
              </a:rPr>
              <a:t>年のトロント大学は、従来の機械学習の手法ではなく</a:t>
            </a:r>
            <a:endParaRPr lang="en-US" altLang="ja-JP" b="0" i="0" dirty="0">
              <a:solidFill>
                <a:srgbClr val="606060"/>
              </a:solidFill>
              <a:effectLst/>
              <a:latin typeface="YakuHanJPs"/>
            </a:endParaRPr>
          </a:p>
          <a:p>
            <a:pPr algn="just"/>
            <a:r>
              <a:rPr lang="ja-JP" altLang="en-US" b="0" i="0" dirty="0">
                <a:solidFill>
                  <a:srgbClr val="606060"/>
                </a:solidFill>
                <a:effectLst/>
                <a:latin typeface="YakuHanJPs"/>
              </a:rPr>
              <a:t>ディープラーニングを活用することによって、前年から</a:t>
            </a:r>
            <a:r>
              <a:rPr lang="en-US" altLang="ja-JP" b="0" i="0" dirty="0">
                <a:solidFill>
                  <a:srgbClr val="606060"/>
                </a:solidFill>
                <a:effectLst/>
                <a:latin typeface="YakuHanJPs"/>
              </a:rPr>
              <a:t>10</a:t>
            </a:r>
            <a:r>
              <a:rPr lang="ja-JP" altLang="en-US" b="0" i="0" dirty="0">
                <a:solidFill>
                  <a:srgbClr val="606060"/>
                </a:solidFill>
                <a:effectLst/>
                <a:latin typeface="YakuHanJPs"/>
              </a:rPr>
              <a:t>％程度もエラー率を改善したのです。</a:t>
            </a:r>
            <a:endParaRPr lang="en-US" altLang="ja-JP" b="0" i="0" dirty="0">
              <a:solidFill>
                <a:srgbClr val="606060"/>
              </a:solidFill>
              <a:effectLst/>
              <a:latin typeface="YakuHanJPs"/>
            </a:endParaRPr>
          </a:p>
          <a:p>
            <a:pPr algn="just"/>
            <a:r>
              <a:rPr lang="en-US" altLang="ja-JP" b="0" i="0" dirty="0">
                <a:solidFill>
                  <a:srgbClr val="606060"/>
                </a:solidFill>
                <a:effectLst/>
                <a:latin typeface="YakuHanJPs"/>
              </a:rPr>
              <a:t>2015</a:t>
            </a:r>
            <a:r>
              <a:rPr lang="ja-JP" altLang="en-US" b="0" i="0" dirty="0">
                <a:solidFill>
                  <a:srgbClr val="606060"/>
                </a:solidFill>
                <a:effectLst/>
                <a:latin typeface="YakuHanJPs"/>
              </a:rPr>
              <a:t>年にはこのコンテストでディープラーニング（</a:t>
            </a:r>
            <a:r>
              <a:rPr lang="en-US" altLang="ja-JP" b="0" i="0" dirty="0">
                <a:solidFill>
                  <a:srgbClr val="606060"/>
                </a:solidFill>
                <a:effectLst/>
                <a:latin typeface="YakuHanJPs"/>
              </a:rPr>
              <a:t>Deep Learning</a:t>
            </a:r>
            <a:r>
              <a:rPr lang="ja-JP" altLang="en-US" b="0" i="0" dirty="0">
                <a:solidFill>
                  <a:srgbClr val="606060"/>
                </a:solidFill>
                <a:effectLst/>
                <a:latin typeface="YakuHanJPs"/>
              </a:rPr>
              <a:t>）を搭載した学習モデルが</a:t>
            </a:r>
            <a:endParaRPr lang="en-US" altLang="ja-JP" b="0" i="0" dirty="0">
              <a:solidFill>
                <a:srgbClr val="606060"/>
              </a:solidFill>
              <a:effectLst/>
              <a:latin typeface="YakuHanJPs"/>
            </a:endParaRPr>
          </a:p>
          <a:p>
            <a:pPr algn="just"/>
            <a:r>
              <a:rPr lang="ja-JP" altLang="en-US" b="0" i="0" dirty="0">
                <a:solidFill>
                  <a:srgbClr val="606060"/>
                </a:solidFill>
                <a:effectLst/>
                <a:latin typeface="YakuHanJPs"/>
              </a:rPr>
              <a:t>人間が画像を認識する際に犯すエラー率</a:t>
            </a:r>
            <a:r>
              <a:rPr lang="en-US" altLang="ja-JP" b="0" i="0" dirty="0">
                <a:solidFill>
                  <a:srgbClr val="606060"/>
                </a:solidFill>
                <a:effectLst/>
                <a:latin typeface="YakuHanJPs"/>
              </a:rPr>
              <a:t>(</a:t>
            </a:r>
            <a:r>
              <a:rPr lang="ja-JP" altLang="en-US" b="0" i="0" dirty="0">
                <a:solidFill>
                  <a:srgbClr val="606060"/>
                </a:solidFill>
                <a:effectLst/>
                <a:latin typeface="YakuHanJPs"/>
              </a:rPr>
              <a:t>間違う確率</a:t>
            </a:r>
            <a:r>
              <a:rPr lang="en-US" altLang="ja-JP" b="0" i="0" dirty="0">
                <a:solidFill>
                  <a:srgbClr val="606060"/>
                </a:solidFill>
                <a:effectLst/>
                <a:latin typeface="YakuHanJPs"/>
              </a:rPr>
              <a:t>)</a:t>
            </a:r>
            <a:r>
              <a:rPr lang="ja-JP" altLang="en-US" b="0" i="0" dirty="0">
                <a:solidFill>
                  <a:srgbClr val="606060"/>
                </a:solidFill>
                <a:effectLst/>
                <a:latin typeface="YakuHanJPs"/>
              </a:rPr>
              <a:t>である超え、</a:t>
            </a:r>
            <a:r>
              <a:rPr lang="en-US" altLang="ja-JP" b="1" i="0" dirty="0">
                <a:solidFill>
                  <a:srgbClr val="606060"/>
                </a:solidFill>
                <a:effectLst/>
                <a:latin typeface="YakuHanJPs"/>
              </a:rPr>
              <a:t>3.6</a:t>
            </a:r>
            <a:r>
              <a:rPr lang="ja-JP" altLang="en-US" b="1" i="0" dirty="0">
                <a:solidFill>
                  <a:srgbClr val="606060"/>
                </a:solidFill>
                <a:effectLst/>
                <a:latin typeface="YakuHanJPs"/>
              </a:rPr>
              <a:t>％</a:t>
            </a:r>
            <a:r>
              <a:rPr lang="ja-JP" altLang="en-US" b="0" i="0" dirty="0">
                <a:solidFill>
                  <a:srgbClr val="606060"/>
                </a:solidFill>
                <a:effectLst/>
                <a:latin typeface="YakuHanJPs"/>
              </a:rPr>
              <a:t>を記録しました。</a:t>
            </a:r>
          </a:p>
          <a:p>
            <a:pPr algn="just"/>
            <a:endParaRPr lang="ja-JP" altLang="en-US" b="0" i="0" dirty="0">
              <a:solidFill>
                <a:srgbClr val="606060"/>
              </a:solidFill>
              <a:effectLst/>
              <a:latin typeface="YakuHanJPs"/>
            </a:endParaRPr>
          </a:p>
          <a:p>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12</a:t>
            </a:fld>
            <a:endParaRPr kumimoji="1" lang="ja-JP" altLang="en-US"/>
          </a:p>
        </p:txBody>
      </p:sp>
    </p:spTree>
    <p:extLst>
      <p:ext uri="{BB962C8B-B14F-4D97-AF65-F5344CB8AC3E}">
        <p14:creationId xmlns:p14="http://schemas.microsoft.com/office/powerpoint/2010/main" val="18984975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r>
              <a:rPr lang="ja-JP" altLang="en-US" b="0" i="0" dirty="0">
                <a:solidFill>
                  <a:srgbClr val="606060"/>
                </a:solidFill>
                <a:effectLst/>
                <a:latin typeface="YakuHanJPs"/>
              </a:rPr>
              <a:t>ディープラーニング とは、大量のデータを学習し共通する特徴量を自動で抽出することで状況に応じた柔軟な判断が可能になる機械学習技術の</a:t>
            </a:r>
            <a:r>
              <a:rPr lang="en-US" altLang="ja-JP" b="0" i="0" dirty="0">
                <a:solidFill>
                  <a:srgbClr val="606060"/>
                </a:solidFill>
                <a:effectLst/>
                <a:latin typeface="YakuHanJPs"/>
              </a:rPr>
              <a:t>1</a:t>
            </a:r>
            <a:r>
              <a:rPr lang="ja-JP" altLang="en-US" b="0" i="0" dirty="0">
                <a:solidFill>
                  <a:srgbClr val="606060"/>
                </a:solidFill>
                <a:effectLst/>
                <a:latin typeface="YakuHanJPs"/>
              </a:rPr>
              <a:t>つです。</a:t>
            </a:r>
          </a:p>
          <a:p>
            <a:pPr algn="just"/>
            <a:r>
              <a:rPr lang="ja-JP" altLang="en-US" b="0" i="0" dirty="0">
                <a:solidFill>
                  <a:srgbClr val="606060"/>
                </a:solidFill>
                <a:effectLst/>
                <a:latin typeface="YakuHanJPs"/>
              </a:rPr>
              <a:t>従来の機械学習に比べて高精度に分析できるのが特徴です。</a:t>
            </a:r>
          </a:p>
          <a:p>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13</a:t>
            </a:fld>
            <a:endParaRPr kumimoji="1" lang="ja-JP" altLang="en-US"/>
          </a:p>
        </p:txBody>
      </p:sp>
    </p:spTree>
    <p:extLst>
      <p:ext uri="{BB962C8B-B14F-4D97-AF65-F5344CB8AC3E}">
        <p14:creationId xmlns:p14="http://schemas.microsoft.com/office/powerpoint/2010/main" val="37761576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r>
              <a:rPr lang="ja-JP" altLang="en-US" b="0" i="0" u="none" strike="noStrike" dirty="0">
                <a:solidFill>
                  <a:srgbClr val="5985C1"/>
                </a:solidFill>
                <a:effectLst/>
                <a:latin typeface="YakuHanJPs"/>
                <a:hlinkClick r:id="rId3"/>
              </a:rPr>
              <a:t>ニューラルネットワーク</a:t>
            </a:r>
            <a:r>
              <a:rPr lang="ja-JP" altLang="en-US" b="0" i="0" dirty="0">
                <a:solidFill>
                  <a:srgbClr val="606060"/>
                </a:solidFill>
                <a:effectLst/>
                <a:latin typeface="YakuHanJPs"/>
              </a:rPr>
              <a:t>（</a:t>
            </a:r>
            <a:r>
              <a:rPr lang="en-US" altLang="ja-JP" b="0" i="0" dirty="0">
                <a:solidFill>
                  <a:srgbClr val="606060"/>
                </a:solidFill>
                <a:effectLst/>
                <a:latin typeface="YakuHanJPs"/>
              </a:rPr>
              <a:t>Neural Network</a:t>
            </a:r>
            <a:r>
              <a:rPr lang="ja-JP" altLang="en-US" b="0" i="0" dirty="0">
                <a:solidFill>
                  <a:srgbClr val="606060"/>
                </a:solidFill>
                <a:effectLst/>
                <a:latin typeface="YakuHanJPs"/>
              </a:rPr>
              <a:t>）とは機械学習（基本的に教師あり学習）の一種です。</a:t>
            </a:r>
          </a:p>
          <a:p>
            <a:pPr algn="just"/>
            <a:r>
              <a:rPr lang="ja-JP" altLang="en-US" b="0" i="0" dirty="0">
                <a:solidFill>
                  <a:srgbClr val="606060"/>
                </a:solidFill>
                <a:effectLst/>
                <a:latin typeface="YakuHanJPs"/>
              </a:rPr>
              <a:t>ニューラルネットワークは人間の脳神経の構造を模倣した作りになっていることから、「</a:t>
            </a:r>
            <a:r>
              <a:rPr lang="ja-JP" altLang="en-US" b="1" i="0" dirty="0">
                <a:solidFill>
                  <a:srgbClr val="606060"/>
                </a:solidFill>
                <a:effectLst/>
                <a:latin typeface="YakuHanJPs"/>
              </a:rPr>
              <a:t>ニューラル（神経系）</a:t>
            </a:r>
            <a:r>
              <a:rPr lang="ja-JP" altLang="en-US" b="0" i="0" dirty="0">
                <a:solidFill>
                  <a:srgbClr val="606060"/>
                </a:solidFill>
                <a:effectLst/>
                <a:latin typeface="YakuHanJPs"/>
              </a:rPr>
              <a:t>ネットワーク」と呼ばれています。</a:t>
            </a:r>
          </a:p>
          <a:p>
            <a:endParaRPr kumimoji="1" lang="en-US" altLang="ja-JP" dirty="0"/>
          </a:p>
          <a:p>
            <a:pPr algn="just"/>
            <a:r>
              <a:rPr lang="ja-JP" altLang="en-US" b="0" i="0" dirty="0">
                <a:solidFill>
                  <a:srgbClr val="606060"/>
                </a:solidFill>
                <a:effectLst/>
                <a:latin typeface="YakuHanJPs"/>
              </a:rPr>
              <a:t>ニューラルネットワーク内ではそれらを 「ニューロン → ノード」・「シナプス → エッジ」として再現しています。</a:t>
            </a:r>
            <a:endParaRPr lang="en-US" altLang="ja-JP" b="0" i="0" dirty="0">
              <a:solidFill>
                <a:srgbClr val="606060"/>
              </a:solidFill>
              <a:effectLst/>
              <a:latin typeface="YakuHanJPs"/>
            </a:endParaRPr>
          </a:p>
          <a:p>
            <a:pPr algn="just"/>
            <a:r>
              <a:rPr lang="ja-JP" altLang="en-US" b="0" i="0" dirty="0">
                <a:solidFill>
                  <a:srgbClr val="606060"/>
                </a:solidFill>
                <a:effectLst/>
                <a:latin typeface="YakuHanJPs"/>
              </a:rPr>
              <a:t>そして、各層は複数の「ノード（もしくはユニット）」が「エッジ」で結ばれる構造をしています。</a:t>
            </a:r>
          </a:p>
          <a:p>
            <a:pPr algn="just"/>
            <a:endParaRPr lang="en-US" altLang="ja-JP" b="0" i="0" dirty="0">
              <a:solidFill>
                <a:srgbClr val="606060"/>
              </a:solidFill>
              <a:effectLst/>
              <a:latin typeface="YakuHanJPs"/>
            </a:endParaRPr>
          </a:p>
          <a:p>
            <a:pPr algn="just"/>
            <a:r>
              <a:rPr lang="ja-JP" altLang="en-US" b="0" i="0" dirty="0">
                <a:solidFill>
                  <a:srgbClr val="606060"/>
                </a:solidFill>
                <a:effectLst/>
                <a:latin typeface="YakuHanJPs"/>
              </a:rPr>
              <a:t>人間の脳内の</a:t>
            </a:r>
            <a:r>
              <a:rPr lang="ja-JP" altLang="en-US" b="1" i="0" dirty="0">
                <a:solidFill>
                  <a:srgbClr val="606060"/>
                </a:solidFill>
                <a:effectLst/>
                <a:latin typeface="YakuHanJPs"/>
              </a:rPr>
              <a:t>ニューロン</a:t>
            </a:r>
            <a:r>
              <a:rPr lang="ja-JP" altLang="en-US" b="0" i="0" dirty="0">
                <a:solidFill>
                  <a:srgbClr val="606060"/>
                </a:solidFill>
                <a:effectLst/>
                <a:latin typeface="YakuHanJPs"/>
              </a:rPr>
              <a:t>は電気信号として情報を伝達します。</a:t>
            </a:r>
            <a:endParaRPr lang="en-US" altLang="ja-JP" b="0" i="0" dirty="0">
              <a:solidFill>
                <a:srgbClr val="606060"/>
              </a:solidFill>
              <a:effectLst/>
              <a:latin typeface="YakuHanJPs"/>
            </a:endParaRPr>
          </a:p>
          <a:p>
            <a:pPr algn="just"/>
            <a:r>
              <a:rPr lang="ja-JP" altLang="en-US" b="0" i="0" dirty="0">
                <a:solidFill>
                  <a:srgbClr val="606060"/>
                </a:solidFill>
                <a:effectLst/>
                <a:latin typeface="YakuHanJPs"/>
              </a:rPr>
              <a:t>その時にニューロンとニューロンをつなぐ</a:t>
            </a:r>
            <a:r>
              <a:rPr lang="ja-JP" altLang="en-US" b="1" i="0" dirty="0">
                <a:solidFill>
                  <a:srgbClr val="606060"/>
                </a:solidFill>
                <a:effectLst/>
                <a:latin typeface="YakuHanJPs"/>
              </a:rPr>
              <a:t>シナプス</a:t>
            </a:r>
            <a:r>
              <a:rPr lang="ja-JP" altLang="en-US" b="0" i="0" dirty="0">
                <a:solidFill>
                  <a:srgbClr val="606060"/>
                </a:solidFill>
                <a:effectLst/>
                <a:latin typeface="YakuHanJPs"/>
              </a:rPr>
              <a:t>のつながりの強さによって、情報の伝わりやすさが変わってきます。</a:t>
            </a:r>
          </a:p>
          <a:p>
            <a:endParaRPr kumimoji="1" lang="en-US" altLang="ja-JP" dirty="0"/>
          </a:p>
          <a:p>
            <a:pPr algn="just"/>
            <a:r>
              <a:rPr lang="ja-JP" altLang="en-US" b="0" i="0" dirty="0">
                <a:solidFill>
                  <a:srgbClr val="606060"/>
                </a:solidFill>
                <a:effectLst/>
                <a:latin typeface="YakuHanJPs"/>
              </a:rPr>
              <a:t>同様にニューラルネットワークにおけるノードにはそれぞれ重みの値が設定されており、</a:t>
            </a:r>
            <a:endParaRPr lang="en-US" altLang="ja-JP" b="0" i="0" dirty="0">
              <a:solidFill>
                <a:srgbClr val="606060"/>
              </a:solidFill>
              <a:effectLst/>
              <a:latin typeface="YakuHanJPs"/>
            </a:endParaRPr>
          </a:p>
          <a:p>
            <a:pPr algn="just"/>
            <a:r>
              <a:rPr lang="ja-JP" altLang="en-US" b="0" i="0" dirty="0">
                <a:solidFill>
                  <a:srgbClr val="606060"/>
                </a:solidFill>
                <a:effectLst/>
                <a:latin typeface="YakuHanJPs"/>
              </a:rPr>
              <a:t>通過する情報にその値を掛けて次のノードに受け渡します。</a:t>
            </a:r>
          </a:p>
          <a:p>
            <a:pPr algn="just"/>
            <a:r>
              <a:rPr lang="ja-JP" altLang="en-US" b="0" i="0" dirty="0">
                <a:solidFill>
                  <a:srgbClr val="606060"/>
                </a:solidFill>
                <a:effectLst/>
                <a:latin typeface="YakuHanJPs"/>
              </a:rPr>
              <a:t>ディープラーニング ではその重みの値は最も正確な答えを出せる数値に最適化されます。</a:t>
            </a:r>
          </a:p>
          <a:p>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14</a:t>
            </a:fld>
            <a:endParaRPr kumimoji="1" lang="ja-JP" altLang="en-US"/>
          </a:p>
        </p:txBody>
      </p:sp>
    </p:spTree>
    <p:extLst>
      <p:ext uri="{BB962C8B-B14F-4D97-AF65-F5344CB8AC3E}">
        <p14:creationId xmlns:p14="http://schemas.microsoft.com/office/powerpoint/2010/main" val="32599767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r>
              <a:rPr lang="ja-JP" altLang="en-US" b="0" i="0" dirty="0">
                <a:solidFill>
                  <a:srgbClr val="606060"/>
                </a:solidFill>
                <a:effectLst/>
                <a:latin typeface="YakuHanJPs"/>
              </a:rPr>
              <a:t>ディープラーニングはニューラルネットワークをベースにしています。</a:t>
            </a:r>
          </a:p>
          <a:p>
            <a:pPr algn="just"/>
            <a:r>
              <a:rPr lang="ja-JP" altLang="en-US" b="0" i="0" dirty="0">
                <a:solidFill>
                  <a:srgbClr val="606060"/>
                </a:solidFill>
                <a:effectLst/>
                <a:latin typeface="YakuHanJPs"/>
              </a:rPr>
              <a:t>ディープラーニングは長い間解決されていなかったニューラルネットワーク特有のとある課題を</a:t>
            </a:r>
            <a:endParaRPr lang="en-US" altLang="ja-JP" b="0" i="0" dirty="0">
              <a:solidFill>
                <a:srgbClr val="606060"/>
              </a:solidFill>
              <a:effectLst/>
              <a:latin typeface="YakuHanJPs"/>
            </a:endParaRPr>
          </a:p>
          <a:p>
            <a:pPr algn="just"/>
            <a:r>
              <a:rPr lang="ja-JP" altLang="en-US" b="0" i="0" dirty="0">
                <a:solidFill>
                  <a:srgbClr val="606060"/>
                </a:solidFill>
                <a:effectLst/>
                <a:latin typeface="YakuHanJPs"/>
              </a:rPr>
              <a:t>”多層（ディープ）化”するといった工夫で解決しています。そのためディープラーニングと呼ばれています。</a:t>
            </a:r>
          </a:p>
          <a:p>
            <a:pPr algn="just"/>
            <a:endParaRPr lang="en-US" altLang="ja-JP" b="0" i="0" dirty="0">
              <a:solidFill>
                <a:srgbClr val="606060"/>
              </a:solidFill>
              <a:effectLst/>
              <a:latin typeface="YakuHanJPs"/>
            </a:endParaRPr>
          </a:p>
          <a:p>
            <a:pPr algn="just"/>
            <a:r>
              <a:rPr lang="ja-JP" altLang="en-US" b="0" i="0" dirty="0">
                <a:solidFill>
                  <a:srgbClr val="606060"/>
                </a:solidFill>
                <a:effectLst/>
                <a:latin typeface="YakuHanJPs"/>
              </a:rPr>
              <a:t>ニューラルネットワークは「入力層」→「隠れ層」→「出力層」で情報の表現を行いますが、</a:t>
            </a:r>
            <a:endParaRPr lang="en-US" altLang="ja-JP" b="0" i="0" dirty="0">
              <a:solidFill>
                <a:srgbClr val="606060"/>
              </a:solidFill>
              <a:effectLst/>
              <a:latin typeface="YakuHanJPs"/>
            </a:endParaRPr>
          </a:p>
          <a:p>
            <a:pPr algn="just"/>
            <a:r>
              <a:rPr lang="ja-JP" altLang="en-US" b="0" i="0" dirty="0">
                <a:solidFill>
                  <a:srgbClr val="606060"/>
                </a:solidFill>
                <a:effectLst/>
                <a:latin typeface="YakuHanJPs"/>
              </a:rPr>
              <a:t>それでは単純な情報しか処理、表現できないため、</a:t>
            </a:r>
            <a:endParaRPr lang="en-US" altLang="ja-JP" b="0" i="0" dirty="0">
              <a:solidFill>
                <a:srgbClr val="606060"/>
              </a:solidFill>
              <a:effectLst/>
              <a:latin typeface="YakuHanJPs"/>
            </a:endParaRPr>
          </a:p>
          <a:p>
            <a:pPr algn="just"/>
            <a:r>
              <a:rPr lang="ja-JP" altLang="en-US" b="0" i="0" dirty="0">
                <a:solidFill>
                  <a:srgbClr val="606060"/>
                </a:solidFill>
                <a:effectLst/>
                <a:latin typeface="YakuHanJPs"/>
              </a:rPr>
              <a:t>ディープラーニングでは、情報の複雑さに対応するように”層”の数を増やし</a:t>
            </a:r>
            <a:endParaRPr lang="en-US" altLang="ja-JP" b="0" i="0" dirty="0">
              <a:solidFill>
                <a:srgbClr val="606060"/>
              </a:solidFill>
              <a:effectLst/>
              <a:latin typeface="YakuHanJPs"/>
            </a:endParaRPr>
          </a:p>
          <a:p>
            <a:pPr algn="just"/>
            <a:r>
              <a:rPr lang="ja-JP" altLang="en-US" b="0" i="0" dirty="0">
                <a:solidFill>
                  <a:srgbClr val="606060"/>
                </a:solidFill>
                <a:effectLst/>
                <a:latin typeface="YakuHanJPs"/>
              </a:rPr>
              <a:t>複雑さに対応したおかげで分析精度が飛躍を遂げているのが特徴です。</a:t>
            </a:r>
            <a:endParaRPr lang="en-US" altLang="ja-JP" b="0" i="0" dirty="0">
              <a:solidFill>
                <a:srgbClr val="606060"/>
              </a:solidFill>
              <a:effectLst/>
              <a:latin typeface="YakuHanJPs"/>
            </a:endParaRPr>
          </a:p>
          <a:p>
            <a:pPr algn="just"/>
            <a:endParaRPr lang="en-US" altLang="ja-JP" b="0" i="0" dirty="0">
              <a:solidFill>
                <a:srgbClr val="606060"/>
              </a:solidFill>
              <a:effectLst/>
              <a:latin typeface="YakuHanJPs"/>
            </a:endParaRPr>
          </a:p>
          <a:p>
            <a:pPr algn="just"/>
            <a:endParaRPr lang="en-US" altLang="ja-JP" b="0" i="0" dirty="0">
              <a:solidFill>
                <a:srgbClr val="606060"/>
              </a:solidFill>
              <a:effectLst/>
              <a:latin typeface="YakuHanJPs"/>
            </a:endParaRPr>
          </a:p>
          <a:p>
            <a:pPr algn="just"/>
            <a:r>
              <a:rPr lang="ja-JP" altLang="en-US" b="0" i="0" dirty="0">
                <a:solidFill>
                  <a:srgbClr val="606060"/>
                </a:solidFill>
                <a:effectLst/>
                <a:latin typeface="YakuHanJPs"/>
              </a:rPr>
              <a:t>また、ディープラーニング は従来技術と違い、特徴量を自動で抽出できるのが特徴です。</a:t>
            </a:r>
            <a:endParaRPr lang="en-US" altLang="ja-JP" b="0" i="0" dirty="0">
              <a:solidFill>
                <a:srgbClr val="606060"/>
              </a:solidFill>
              <a:effectLst/>
              <a:latin typeface="YakuHanJPs"/>
            </a:endParaRPr>
          </a:p>
          <a:p>
            <a:pPr algn="just"/>
            <a:r>
              <a:rPr lang="ja-JP" altLang="en-US" b="0" i="0" dirty="0">
                <a:solidFill>
                  <a:srgbClr val="606060"/>
                </a:solidFill>
                <a:effectLst/>
                <a:latin typeface="YakuHanJPs"/>
              </a:rPr>
              <a:t>その精度も高いため、人間の目では気づかなかったような特徴量までディープラーニング で探し出すことができます。</a:t>
            </a:r>
          </a:p>
          <a:p>
            <a:pPr algn="l"/>
            <a:r>
              <a:rPr lang="ja-JP" altLang="en-US" b="0" i="0" dirty="0">
                <a:solidFill>
                  <a:srgbClr val="606060"/>
                </a:solidFill>
                <a:effectLst/>
                <a:latin typeface="YakuHanJPs"/>
              </a:rPr>
              <a:t>従来技術では人が特徴量を</a:t>
            </a:r>
            <a:r>
              <a:rPr lang="en-US" altLang="ja-JP" b="0" i="0" dirty="0">
                <a:solidFill>
                  <a:srgbClr val="606060"/>
                </a:solidFill>
                <a:effectLst/>
                <a:latin typeface="YakuHanJPs"/>
              </a:rPr>
              <a:t>AI</a:t>
            </a:r>
            <a:r>
              <a:rPr lang="ja-JP" altLang="en-US" b="0" i="0" dirty="0">
                <a:solidFill>
                  <a:srgbClr val="606060"/>
                </a:solidFill>
                <a:effectLst/>
                <a:latin typeface="YakuHanJPs"/>
              </a:rPr>
              <a:t>に教えていました。</a:t>
            </a:r>
            <a:endParaRPr lang="en-US" altLang="ja-JP" b="0" i="0" dirty="0">
              <a:solidFill>
                <a:srgbClr val="606060"/>
              </a:solidFill>
              <a:effectLst/>
              <a:latin typeface="YakuHanJPs"/>
            </a:endParaRPr>
          </a:p>
          <a:p>
            <a:pPr algn="l"/>
            <a:endParaRPr lang="ja-JP" altLang="en-US" b="1" i="0" dirty="0">
              <a:solidFill>
                <a:srgbClr val="606060"/>
              </a:solidFill>
              <a:effectLst/>
              <a:latin typeface="YakuHanJPs"/>
            </a:endParaRPr>
          </a:p>
          <a:p>
            <a:pPr algn="just"/>
            <a:r>
              <a:rPr lang="ja-JP" altLang="en-US" b="0" i="0" dirty="0">
                <a:solidFill>
                  <a:srgbClr val="4A4A4A"/>
                </a:solidFill>
                <a:effectLst/>
                <a:latin typeface="Noto Sans JP"/>
              </a:rPr>
              <a:t>例として、入力画像から人間の顔を判別するニューラルネットワークを取り上げる</a:t>
            </a:r>
            <a:r>
              <a:rPr lang="ja-JP" altLang="en-US" b="1" i="0" dirty="0">
                <a:solidFill>
                  <a:srgbClr val="993300"/>
                </a:solidFill>
                <a:effectLst/>
                <a:latin typeface="Noto Sans JP"/>
              </a:rPr>
              <a:t>（図表</a:t>
            </a:r>
            <a:r>
              <a:rPr lang="en-US" altLang="ja-JP" b="1" i="0" dirty="0">
                <a:solidFill>
                  <a:srgbClr val="993300"/>
                </a:solidFill>
                <a:effectLst/>
                <a:latin typeface="Noto Sans JP"/>
              </a:rPr>
              <a:t>9</a:t>
            </a:r>
            <a:r>
              <a:rPr lang="ja-JP" altLang="en-US" b="1" i="0" dirty="0">
                <a:solidFill>
                  <a:srgbClr val="993300"/>
                </a:solidFill>
                <a:effectLst/>
                <a:latin typeface="Noto Sans JP"/>
              </a:rPr>
              <a:t>）</a:t>
            </a:r>
            <a:r>
              <a:rPr lang="ja-JP" altLang="en-US" b="0" i="0" dirty="0">
                <a:solidFill>
                  <a:srgbClr val="4A4A4A"/>
                </a:solidFill>
                <a:effectLst/>
                <a:latin typeface="Noto Sans JP"/>
              </a:rPr>
              <a:t>。ニューラルネットワークは、</a:t>
            </a:r>
            <a:endParaRPr lang="en-US" altLang="ja-JP" b="0" i="0" dirty="0">
              <a:solidFill>
                <a:srgbClr val="4A4A4A"/>
              </a:solidFill>
              <a:effectLst/>
              <a:latin typeface="Noto Sans JP"/>
            </a:endParaRPr>
          </a:p>
          <a:p>
            <a:pPr algn="just"/>
            <a:r>
              <a:rPr lang="ja-JP" altLang="en-US" b="0" i="0" dirty="0">
                <a:solidFill>
                  <a:srgbClr val="4A4A4A"/>
                </a:solidFill>
                <a:effectLst/>
                <a:latin typeface="Noto Sans JP"/>
              </a:rPr>
              <a:t>入力画像全体を直接認識して人間の顔かどうかと判別するのではなく、“人間の顔かどうか</a:t>
            </a:r>
            <a:r>
              <a:rPr lang="en-US" altLang="ja-JP" b="0" i="0" dirty="0">
                <a:solidFill>
                  <a:srgbClr val="4A4A4A"/>
                </a:solidFill>
                <a:effectLst/>
                <a:latin typeface="Noto Sans JP"/>
              </a:rPr>
              <a:t>?”</a:t>
            </a:r>
            <a:r>
              <a:rPr lang="ja-JP" altLang="en-US" b="0" i="0" dirty="0">
                <a:solidFill>
                  <a:srgbClr val="4A4A4A"/>
                </a:solidFill>
                <a:effectLst/>
                <a:latin typeface="Noto Sans JP"/>
              </a:rPr>
              <a:t>という問題をいくつかの小さな問題に分割する。</a:t>
            </a:r>
            <a:endParaRPr lang="en-US" altLang="ja-JP" b="0" i="0" dirty="0">
              <a:solidFill>
                <a:srgbClr val="4A4A4A"/>
              </a:solidFill>
              <a:effectLst/>
              <a:latin typeface="Noto Sans JP"/>
            </a:endParaRPr>
          </a:p>
          <a:p>
            <a:pPr algn="just"/>
            <a:r>
              <a:rPr lang="ja-JP" altLang="en-US" b="0" i="0" dirty="0">
                <a:solidFill>
                  <a:srgbClr val="4A4A4A"/>
                </a:solidFill>
                <a:effectLst/>
                <a:latin typeface="Noto Sans JP"/>
              </a:rPr>
              <a:t>たとえば、“左上に目があるか</a:t>
            </a:r>
            <a:r>
              <a:rPr lang="en-US" altLang="ja-JP" b="0" i="0" dirty="0">
                <a:solidFill>
                  <a:srgbClr val="4A4A4A"/>
                </a:solidFill>
                <a:effectLst/>
                <a:latin typeface="Noto Sans JP"/>
              </a:rPr>
              <a:t>?”</a:t>
            </a:r>
            <a:r>
              <a:rPr lang="ja-JP" altLang="en-US" b="0" i="0" dirty="0">
                <a:solidFill>
                  <a:srgbClr val="4A4A4A"/>
                </a:solidFill>
                <a:effectLst/>
                <a:latin typeface="Noto Sans JP"/>
              </a:rPr>
              <a:t>、“真ん中に鼻があるか”などである。この</a:t>
            </a:r>
            <a:r>
              <a:rPr lang="en-US" altLang="ja-JP" b="0" i="0" dirty="0">
                <a:solidFill>
                  <a:srgbClr val="4A4A4A"/>
                </a:solidFill>
                <a:effectLst/>
                <a:latin typeface="Noto Sans JP"/>
              </a:rPr>
              <a:t>1</a:t>
            </a:r>
            <a:r>
              <a:rPr lang="ja-JP" altLang="en-US" b="0" i="0" dirty="0">
                <a:solidFill>
                  <a:srgbClr val="4A4A4A"/>
                </a:solidFill>
                <a:effectLst/>
                <a:latin typeface="Noto Sans JP"/>
              </a:rPr>
              <a:t>つ</a:t>
            </a:r>
            <a:r>
              <a:rPr lang="en-US" altLang="ja-JP" b="0" i="0" dirty="0">
                <a:solidFill>
                  <a:srgbClr val="4A4A4A"/>
                </a:solidFill>
                <a:effectLst/>
                <a:latin typeface="Noto Sans JP"/>
              </a:rPr>
              <a:t>1</a:t>
            </a:r>
            <a:r>
              <a:rPr lang="ja-JP" altLang="en-US" b="0" i="0" dirty="0">
                <a:solidFill>
                  <a:srgbClr val="4A4A4A"/>
                </a:solidFill>
                <a:effectLst/>
                <a:latin typeface="Noto Sans JP"/>
              </a:rPr>
              <a:t>つの小問題が隠れ層のニューロンに相当し、</a:t>
            </a:r>
            <a:endParaRPr lang="en-US" altLang="ja-JP" b="0" i="0" dirty="0">
              <a:solidFill>
                <a:srgbClr val="4A4A4A"/>
              </a:solidFill>
              <a:effectLst/>
              <a:latin typeface="Noto Sans JP"/>
            </a:endParaRPr>
          </a:p>
          <a:p>
            <a:pPr algn="just"/>
            <a:r>
              <a:rPr lang="ja-JP" altLang="en-US" b="0" i="0" dirty="0">
                <a:solidFill>
                  <a:srgbClr val="4A4A4A"/>
                </a:solidFill>
                <a:effectLst/>
                <a:latin typeface="Noto Sans JP"/>
              </a:rPr>
              <a:t>複数の小問題に対する回答を総合して、最終的な問題の回答を作成する。左上に目があり、真ん中に鼻があれば、</a:t>
            </a:r>
            <a:endParaRPr lang="en-US" altLang="ja-JP" b="0" i="0" dirty="0">
              <a:solidFill>
                <a:srgbClr val="4A4A4A"/>
              </a:solidFill>
              <a:effectLst/>
              <a:latin typeface="Noto Sans JP"/>
            </a:endParaRPr>
          </a:p>
          <a:p>
            <a:pPr algn="just"/>
            <a:r>
              <a:rPr lang="ja-JP" altLang="en-US" b="0" i="0" dirty="0">
                <a:solidFill>
                  <a:srgbClr val="4A4A4A"/>
                </a:solidFill>
                <a:effectLst/>
                <a:latin typeface="Noto Sans JP"/>
              </a:rPr>
              <a:t>人間の顔の可能性が高く、左上に目があるが、真ん中には鼻がなければ、人間の顔の可能性は低いというような動きである。</a:t>
            </a:r>
            <a:endParaRPr lang="en-US" altLang="ja-JP" b="0" i="0" dirty="0">
              <a:solidFill>
                <a:srgbClr val="4A4A4A"/>
              </a:solidFill>
              <a:effectLst/>
              <a:latin typeface="Noto Sans JP"/>
            </a:endParaRPr>
          </a:p>
          <a:p>
            <a:pPr algn="just"/>
            <a:endParaRPr kumimoji="1" lang="en-US" altLang="ja-JP" b="0" i="0" dirty="0">
              <a:solidFill>
                <a:srgbClr val="4A4A4A"/>
              </a:solidFill>
              <a:effectLst/>
              <a:latin typeface="Noto Sans JP"/>
            </a:endParaRPr>
          </a:p>
          <a:p>
            <a:pPr algn="just"/>
            <a:r>
              <a:rPr lang="ja-JP" altLang="en-US" b="0" i="0" dirty="0">
                <a:solidFill>
                  <a:srgbClr val="4A4A4A"/>
                </a:solidFill>
                <a:effectLst/>
                <a:latin typeface="Noto Sans JP"/>
              </a:rPr>
              <a:t>この小問題は、人間の顔を判別するうえで、特に注目すべきポイントとしてネットワークが自動的に抽出したものであり、</a:t>
            </a:r>
            <a:endParaRPr lang="en-US" altLang="ja-JP" b="0" i="0" dirty="0">
              <a:solidFill>
                <a:srgbClr val="4A4A4A"/>
              </a:solidFill>
              <a:effectLst/>
              <a:latin typeface="Noto Sans JP"/>
            </a:endParaRPr>
          </a:p>
          <a:p>
            <a:pPr algn="just"/>
            <a:r>
              <a:rPr lang="ja-JP" altLang="en-US" b="0" i="0" dirty="0">
                <a:solidFill>
                  <a:srgbClr val="4A4A4A"/>
                </a:solidFill>
                <a:effectLst/>
                <a:latin typeface="Noto Sans JP"/>
              </a:rPr>
              <a:t>この抽出のことを特徴量抽出と呼ぶ。特徴量抽出は、ニューラルネットワークおよびディープラーニングの大きな特色となっており、</a:t>
            </a:r>
            <a:endParaRPr lang="en-US" altLang="ja-JP" b="0" i="0" dirty="0">
              <a:solidFill>
                <a:srgbClr val="4A4A4A"/>
              </a:solidFill>
              <a:effectLst/>
              <a:latin typeface="Noto Sans JP"/>
            </a:endParaRPr>
          </a:p>
          <a:p>
            <a:pPr algn="just"/>
            <a:r>
              <a:rPr lang="ja-JP" altLang="en-US" b="0" i="0" dirty="0">
                <a:solidFill>
                  <a:srgbClr val="4A4A4A"/>
                </a:solidFill>
                <a:effectLst/>
                <a:latin typeface="Noto Sans JP"/>
              </a:rPr>
              <a:t>人間の概念化作用とも類似していることから、人工知能の分野で、大きく注目されている。</a:t>
            </a:r>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15</a:t>
            </a:fld>
            <a:endParaRPr kumimoji="1" lang="ja-JP" altLang="en-US"/>
          </a:p>
        </p:txBody>
      </p:sp>
    </p:spTree>
    <p:extLst>
      <p:ext uri="{BB962C8B-B14F-4D97-AF65-F5344CB8AC3E}">
        <p14:creationId xmlns:p14="http://schemas.microsoft.com/office/powerpoint/2010/main" val="10804894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l"/>
            <a:r>
              <a:rPr lang="ja-JP" altLang="en-US" b="0" i="0" u="none" strike="noStrike" dirty="0">
                <a:solidFill>
                  <a:srgbClr val="323232"/>
                </a:solidFill>
                <a:effectLst/>
                <a:latin typeface="Noto Sans JP"/>
              </a:rPr>
              <a:t>続いてですが、ディープラーニングの代表的な手法・アルゴリズムについてご紹介します。</a:t>
            </a:r>
            <a:endParaRPr lang="en-US" altLang="ja-JP" b="0" i="0" u="none" strike="noStrike" dirty="0">
              <a:solidFill>
                <a:srgbClr val="323232"/>
              </a:solidFill>
              <a:effectLst/>
              <a:latin typeface="Noto Sans JP"/>
            </a:endParaRPr>
          </a:p>
          <a:p>
            <a:pPr algn="l"/>
            <a:r>
              <a:rPr lang="en-US" altLang="ja-JP" b="0" i="0" u="none" strike="noStrike" dirty="0">
                <a:solidFill>
                  <a:srgbClr val="323232"/>
                </a:solidFill>
                <a:effectLst/>
                <a:latin typeface="Noto Sans JP"/>
              </a:rPr>
              <a:t>Deep Learning</a:t>
            </a:r>
            <a:r>
              <a:rPr lang="ja-JP" altLang="en-US" b="0" i="0" u="none" strike="noStrike" dirty="0">
                <a:solidFill>
                  <a:srgbClr val="323232"/>
                </a:solidFill>
                <a:effectLst/>
                <a:latin typeface="Noto Sans JP"/>
              </a:rPr>
              <a:t>といってもアルゴリズムに種類があり、それぞれ得意分野が違うのでビジネスに</a:t>
            </a:r>
            <a:r>
              <a:rPr lang="en-US" altLang="ja-JP" b="0" i="0" u="none" strike="noStrike" dirty="0">
                <a:solidFill>
                  <a:srgbClr val="323232"/>
                </a:solidFill>
                <a:effectLst/>
                <a:latin typeface="Noto Sans JP"/>
              </a:rPr>
              <a:t>Deep Learning</a:t>
            </a:r>
            <a:r>
              <a:rPr lang="ja-JP" altLang="en-US" b="0" i="0" u="none" strike="noStrike" dirty="0">
                <a:solidFill>
                  <a:srgbClr val="323232"/>
                </a:solidFill>
                <a:effectLst/>
                <a:latin typeface="Noto Sans JP"/>
              </a:rPr>
              <a:t>を導入する際、どのアルゴリズムを使うのが適切なのか検討する必要があります。</a:t>
            </a:r>
          </a:p>
          <a:p>
            <a:pPr algn="l"/>
            <a:r>
              <a:rPr lang="ja-JP" altLang="en-US" b="0" i="0" u="none" strike="noStrike" dirty="0">
                <a:solidFill>
                  <a:srgbClr val="323232"/>
                </a:solidFill>
                <a:effectLst/>
                <a:latin typeface="Noto Sans JP"/>
              </a:rPr>
              <a:t>今回は、大まかに３つ紹介します</a:t>
            </a:r>
          </a:p>
          <a:p>
            <a:pPr algn="l"/>
            <a:endParaRPr lang="en-US" altLang="ja-JP" b="0" i="0" u="none" strike="noStrike" dirty="0">
              <a:solidFill>
                <a:srgbClr val="323232"/>
              </a:solidFill>
              <a:effectLst/>
              <a:latin typeface="Noto Sans JP"/>
            </a:endParaRPr>
          </a:p>
          <a:p>
            <a:r>
              <a:rPr kumimoji="1" lang="en-US" altLang="ja-JP" dirty="0"/>
              <a:t>DNN</a:t>
            </a:r>
            <a:r>
              <a:rPr kumimoji="1" lang="ja-JP" altLang="en-US" dirty="0"/>
              <a:t>：先ほどご紹介した一般的なディープラーニング</a:t>
            </a:r>
            <a:endParaRPr kumimoji="1" lang="en-US" altLang="ja-JP" dirty="0"/>
          </a:p>
          <a:p>
            <a:r>
              <a:rPr kumimoji="1" lang="en-US" altLang="ja-JP" dirty="0"/>
              <a:t>CNN</a:t>
            </a:r>
            <a:r>
              <a:rPr kumimoji="1" lang="ja-JP" altLang="en-US" dirty="0"/>
              <a:t>：資料</a:t>
            </a:r>
            <a:endParaRPr kumimoji="1" lang="en-US" altLang="ja-JP" dirty="0"/>
          </a:p>
          <a:p>
            <a:r>
              <a:rPr kumimoji="1" lang="en-US" altLang="ja-JP" dirty="0"/>
              <a:t>RNN</a:t>
            </a:r>
            <a:r>
              <a:rPr kumimoji="1" lang="ja-JP" altLang="en-US" dirty="0"/>
              <a:t>：資料</a:t>
            </a:r>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16</a:t>
            </a:fld>
            <a:endParaRPr kumimoji="1" lang="ja-JP" altLang="en-US"/>
          </a:p>
        </p:txBody>
      </p:sp>
    </p:spTree>
    <p:extLst>
      <p:ext uri="{BB962C8B-B14F-4D97-AF65-F5344CB8AC3E}">
        <p14:creationId xmlns:p14="http://schemas.microsoft.com/office/powerpoint/2010/main" val="31462649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l"/>
            <a:r>
              <a:rPr lang="ja-JP" altLang="en-US" b="0" i="0" dirty="0">
                <a:solidFill>
                  <a:srgbClr val="666666"/>
                </a:solidFill>
                <a:effectLst/>
                <a:latin typeface="ヒラギノ角ゴ Pro W3"/>
              </a:rPr>
              <a:t>では、どうしてこのニューラルネットワークで、物体認識などが実現できるのでしょうか。</a:t>
            </a:r>
            <a:endParaRPr lang="en-US" altLang="ja-JP" b="0" i="0" dirty="0">
              <a:solidFill>
                <a:srgbClr val="666666"/>
              </a:solidFill>
              <a:effectLst/>
              <a:latin typeface="ヒラギノ角ゴ Pro W3"/>
            </a:endParaRPr>
          </a:p>
          <a:p>
            <a:pPr algn="l"/>
            <a:r>
              <a:rPr lang="ja-JP" altLang="en-US" b="0" i="0" dirty="0">
                <a:solidFill>
                  <a:srgbClr val="666666"/>
                </a:solidFill>
                <a:effectLst/>
                <a:latin typeface="ヒラギノ角ゴ Pro W3"/>
              </a:rPr>
              <a:t>まだまだ研究段階にある深層学習は、ノードの接続方法にも様々な種類が提案されています。</a:t>
            </a:r>
            <a:endParaRPr lang="en-US" altLang="ja-JP" b="0" i="0" dirty="0">
              <a:solidFill>
                <a:srgbClr val="666666"/>
              </a:solidFill>
              <a:effectLst/>
              <a:latin typeface="ヒラギノ角ゴ Pro W3"/>
            </a:endParaRPr>
          </a:p>
          <a:p>
            <a:pPr algn="l"/>
            <a:r>
              <a:rPr lang="ja-JP" altLang="en-US" b="0" i="0" dirty="0">
                <a:solidFill>
                  <a:srgbClr val="666666"/>
                </a:solidFill>
                <a:effectLst/>
                <a:latin typeface="ヒラギノ角ゴ Pro W3"/>
              </a:rPr>
              <a:t>その中でも画像認識で実績のある「</a:t>
            </a:r>
            <a:r>
              <a:rPr lang="en-US" altLang="ja-JP" b="1" i="0" dirty="0">
                <a:solidFill>
                  <a:srgbClr val="0000FF"/>
                </a:solidFill>
                <a:effectLst/>
                <a:latin typeface="ヒラギノ角ゴ Pro W3"/>
              </a:rPr>
              <a:t>CNN</a:t>
            </a:r>
            <a:r>
              <a:rPr lang="ja-JP" altLang="en-US" b="0" i="0" dirty="0">
                <a:solidFill>
                  <a:srgbClr val="0000FF"/>
                </a:solidFill>
                <a:effectLst/>
                <a:latin typeface="ヒラギノ角ゴ Pro W3"/>
              </a:rPr>
              <a:t>（</a:t>
            </a:r>
            <a:r>
              <a:rPr lang="en-US" altLang="ja-JP" b="0" i="1" dirty="0">
                <a:solidFill>
                  <a:srgbClr val="0000FF"/>
                </a:solidFill>
                <a:effectLst/>
                <a:latin typeface="ヒラギノ角ゴ Pro W3"/>
              </a:rPr>
              <a:t>Convolution Neural Network</a:t>
            </a:r>
            <a:r>
              <a:rPr lang="ja-JP" altLang="en-US" b="0" i="0" dirty="0">
                <a:solidFill>
                  <a:srgbClr val="0000FF"/>
                </a:solidFill>
                <a:effectLst/>
                <a:latin typeface="ヒラギノ角ゴ Pro W3"/>
              </a:rPr>
              <a:t>）</a:t>
            </a:r>
            <a:r>
              <a:rPr lang="ja-JP" altLang="en-US" b="0" i="0" dirty="0">
                <a:solidFill>
                  <a:srgbClr val="666666"/>
                </a:solidFill>
                <a:effectLst/>
                <a:latin typeface="ヒラギノ角ゴ Pro W3"/>
              </a:rPr>
              <a:t>」を例にして、理解しやすいように概念だけで説明してみましょう。</a:t>
            </a:r>
            <a:endParaRPr lang="en-US" altLang="ja-JP" b="0" i="0" dirty="0">
              <a:solidFill>
                <a:srgbClr val="666666"/>
              </a:solidFill>
              <a:effectLst/>
              <a:latin typeface="ヒラギノ角ゴ Pro W3"/>
            </a:endParaRPr>
          </a:p>
          <a:p>
            <a:pPr algn="l"/>
            <a:endParaRPr lang="en-US" altLang="ja-JP" b="0" i="0" dirty="0">
              <a:solidFill>
                <a:srgbClr val="666666"/>
              </a:solidFill>
              <a:effectLst/>
              <a:latin typeface="ヒラギノ角ゴ Pro W3"/>
            </a:endParaRPr>
          </a:p>
          <a:p>
            <a:pPr algn="l"/>
            <a:r>
              <a:rPr lang="en-US" altLang="ja-JP" b="0" i="0" dirty="0">
                <a:solidFill>
                  <a:srgbClr val="222222"/>
                </a:solidFill>
                <a:effectLst/>
                <a:latin typeface="游ゴシック体"/>
              </a:rPr>
              <a:t>CNN(</a:t>
            </a:r>
            <a:r>
              <a:rPr lang="ja-JP" altLang="en-US" b="0" i="0" dirty="0">
                <a:solidFill>
                  <a:srgbClr val="222222"/>
                </a:solidFill>
                <a:effectLst/>
                <a:latin typeface="游ゴシック体"/>
              </a:rPr>
              <a:t>畳み込みニューラルネットワーク</a:t>
            </a:r>
            <a:r>
              <a:rPr lang="en-US" altLang="ja-JP" b="0" i="0" dirty="0">
                <a:solidFill>
                  <a:srgbClr val="222222"/>
                </a:solidFill>
                <a:effectLst/>
                <a:latin typeface="游ゴシック体"/>
              </a:rPr>
              <a:t>)</a:t>
            </a:r>
            <a:r>
              <a:rPr lang="ja-JP" altLang="en-US" b="0" i="0" dirty="0">
                <a:solidFill>
                  <a:srgbClr val="222222"/>
                </a:solidFill>
                <a:effectLst/>
                <a:latin typeface="游ゴシック体"/>
              </a:rPr>
              <a:t>とは、先ほどのニューラルネットワークの中間層に、さらに畳み込み層とプーリング層を組み込んだもので</a:t>
            </a:r>
            <a:endParaRPr lang="en-US" altLang="ja-JP" b="0" i="0" dirty="0">
              <a:solidFill>
                <a:srgbClr val="666666"/>
              </a:solidFill>
              <a:effectLst/>
              <a:latin typeface="ヒラギノ角ゴ Pro W3"/>
            </a:endParaRPr>
          </a:p>
          <a:p>
            <a:pPr algn="l"/>
            <a:r>
              <a:rPr lang="ja-JP" altLang="en-US" b="0" i="0" dirty="0">
                <a:solidFill>
                  <a:srgbClr val="666666"/>
                </a:solidFill>
                <a:effectLst/>
                <a:latin typeface="ヒラギノ角ゴ Pro W3"/>
              </a:rPr>
              <a:t>・畳み込み層は、前の層で</a:t>
            </a:r>
            <a:r>
              <a:rPr lang="ja-JP" altLang="en-US" b="0" i="0" u="sng" dirty="0">
                <a:solidFill>
                  <a:srgbClr val="666666"/>
                </a:solidFill>
                <a:effectLst/>
                <a:latin typeface="ヒラギノ角ゴ Pro W3"/>
              </a:rPr>
              <a:t>近くにあるノード</a:t>
            </a:r>
            <a:r>
              <a:rPr lang="ja-JP" altLang="en-US" b="0" i="0" dirty="0">
                <a:solidFill>
                  <a:srgbClr val="666666"/>
                </a:solidFill>
                <a:effectLst/>
                <a:latin typeface="ヒラギノ角ゴ Pro W3"/>
              </a:rPr>
              <a:t>にフィルタ処理して「</a:t>
            </a:r>
            <a:r>
              <a:rPr lang="ja-JP" altLang="en-US" b="1" i="0" dirty="0">
                <a:solidFill>
                  <a:srgbClr val="0000FF"/>
                </a:solidFill>
                <a:effectLst/>
                <a:latin typeface="ヒラギノ角ゴ Pro W3"/>
              </a:rPr>
              <a:t>特徴マップ</a:t>
            </a:r>
            <a:r>
              <a:rPr lang="ja-JP" altLang="en-US" b="0" i="0" dirty="0">
                <a:solidFill>
                  <a:srgbClr val="666666"/>
                </a:solidFill>
                <a:effectLst/>
                <a:latin typeface="ヒラギノ角ゴ Pro W3"/>
              </a:rPr>
              <a:t>」を得ます。</a:t>
            </a:r>
            <a:endParaRPr lang="en-US" altLang="ja-JP" b="0" i="0" dirty="0">
              <a:solidFill>
                <a:srgbClr val="666666"/>
              </a:solidFill>
              <a:effectLst/>
              <a:latin typeface="ヒラギノ角ゴ Pro W3"/>
            </a:endParaRPr>
          </a:p>
          <a:p>
            <a:pPr algn="l"/>
            <a:r>
              <a:rPr lang="ja-JP" altLang="en-US" b="0" i="0" dirty="0">
                <a:solidFill>
                  <a:srgbClr val="666666"/>
                </a:solidFill>
                <a:effectLst/>
                <a:latin typeface="ヒラギノ角ゴ Pro W3"/>
              </a:rPr>
              <a:t>・プーリング層は、畳込み層から出力された特徴マップを、さらに縮小して新たな特徴マップとします。</a:t>
            </a:r>
            <a:endParaRPr lang="en-US" altLang="ja-JP" b="0" i="0" dirty="0">
              <a:solidFill>
                <a:srgbClr val="666666"/>
              </a:solidFill>
              <a:effectLst/>
              <a:latin typeface="ヒラギノ角ゴ Pro W3"/>
            </a:endParaRPr>
          </a:p>
          <a:p>
            <a:pPr algn="l"/>
            <a:endParaRPr lang="en-US" altLang="ja-JP" b="0" i="0" dirty="0">
              <a:solidFill>
                <a:srgbClr val="666666"/>
              </a:solidFill>
              <a:effectLst/>
              <a:latin typeface="ヒラギノ角ゴ Pro W3"/>
            </a:endParaRPr>
          </a:p>
          <a:p>
            <a:pPr algn="l"/>
            <a:r>
              <a:rPr lang="ja-JP" altLang="en-US" b="0" i="0" dirty="0">
                <a:solidFill>
                  <a:srgbClr val="666666"/>
                </a:solidFill>
                <a:effectLst/>
                <a:latin typeface="ヒラギノ角ゴ Pro W3"/>
              </a:rPr>
              <a:t>畳み込み層は画像の局所的な特徴を抽出し、プーリング層は局所的な特徴をまとめあげる処理をしています。</a:t>
            </a:r>
            <a:endParaRPr lang="en-US" altLang="ja-JP" b="0" i="0" dirty="0">
              <a:solidFill>
                <a:srgbClr val="666666"/>
              </a:solidFill>
              <a:effectLst/>
              <a:latin typeface="ヒラギノ角ゴ Pro W3"/>
            </a:endParaRPr>
          </a:p>
          <a:p>
            <a:pPr algn="l"/>
            <a:r>
              <a:rPr lang="ja-JP" altLang="en-US" b="0" i="0" dirty="0">
                <a:solidFill>
                  <a:srgbClr val="666666"/>
                </a:solidFill>
                <a:effectLst/>
                <a:latin typeface="ヒラギノ角ゴ Pro W3"/>
              </a:rPr>
              <a:t>つまり、これらの処理の意味するところは、</a:t>
            </a:r>
            <a:r>
              <a:rPr lang="ja-JP" altLang="en-US" b="0" i="0" u="sng" dirty="0">
                <a:solidFill>
                  <a:srgbClr val="666666"/>
                </a:solidFill>
                <a:effectLst/>
                <a:latin typeface="ヒラギノ角ゴ Pro W3"/>
              </a:rPr>
              <a:t>入力画像の特徴を維持しながら</a:t>
            </a:r>
            <a:r>
              <a:rPr lang="ja-JP" altLang="en-US" b="1" i="0" u="sng" dirty="0">
                <a:solidFill>
                  <a:srgbClr val="666666"/>
                </a:solidFill>
                <a:effectLst/>
                <a:latin typeface="ヒラギノ角ゴ Pro W3"/>
              </a:rPr>
              <a:t>画像を縮小処理</a:t>
            </a:r>
            <a:r>
              <a:rPr lang="ja-JP" altLang="en-US" b="0" i="0" dirty="0">
                <a:solidFill>
                  <a:srgbClr val="666666"/>
                </a:solidFill>
                <a:effectLst/>
                <a:latin typeface="ヒラギノ角ゴ Pro W3"/>
              </a:rPr>
              <a:t>していることになります。</a:t>
            </a:r>
            <a:endParaRPr lang="en-US" altLang="ja-JP" b="0" i="0" dirty="0">
              <a:solidFill>
                <a:srgbClr val="666666"/>
              </a:solidFill>
              <a:effectLst/>
              <a:latin typeface="ヒラギノ角ゴ Pro W3"/>
            </a:endParaRPr>
          </a:p>
          <a:p>
            <a:pPr algn="l"/>
            <a:endParaRPr lang="en-US" altLang="ja-JP" b="0" i="0" dirty="0">
              <a:solidFill>
                <a:srgbClr val="666666"/>
              </a:solidFill>
              <a:effectLst/>
              <a:latin typeface="ヒラギノ角ゴ Pro W3"/>
            </a:endParaRPr>
          </a:p>
          <a:p>
            <a:pPr algn="l"/>
            <a:r>
              <a:rPr lang="ja-JP" altLang="en-US" b="0" i="0" dirty="0">
                <a:solidFill>
                  <a:srgbClr val="666666"/>
                </a:solidFill>
                <a:effectLst/>
                <a:latin typeface="ヒラギノ角ゴ Pro W3"/>
              </a:rPr>
              <a:t>今までの画像縮小処理と異なるところは、画像の特徴を維持しながら画像の持つ情報量を大幅に圧縮できるところだと思います。</a:t>
            </a:r>
            <a:endParaRPr lang="en-US" altLang="ja-JP" b="0" i="0" dirty="0">
              <a:solidFill>
                <a:srgbClr val="666666"/>
              </a:solidFill>
              <a:effectLst/>
              <a:latin typeface="ヒラギノ角ゴ Pro W3"/>
            </a:endParaRPr>
          </a:p>
          <a:p>
            <a:pPr algn="l"/>
            <a:r>
              <a:rPr lang="ja-JP" altLang="en-US" b="0" i="0" dirty="0">
                <a:solidFill>
                  <a:srgbClr val="666666"/>
                </a:solidFill>
                <a:effectLst/>
                <a:latin typeface="ヒラギノ角ゴ Pro W3"/>
              </a:rPr>
              <a:t>これを言い換えると、</a:t>
            </a:r>
            <a:r>
              <a:rPr lang="ja-JP" altLang="en-US" b="0" i="0" u="sng" dirty="0">
                <a:solidFill>
                  <a:srgbClr val="666666"/>
                </a:solidFill>
                <a:effectLst/>
                <a:latin typeface="ヒラギノ角ゴ Pro W3"/>
              </a:rPr>
              <a:t>画像の「</a:t>
            </a:r>
            <a:r>
              <a:rPr lang="ja-JP" altLang="en-US" b="1" i="0" u="sng" dirty="0">
                <a:solidFill>
                  <a:srgbClr val="0000FF"/>
                </a:solidFill>
                <a:effectLst/>
                <a:latin typeface="ヒラギノ角ゴ Pro W3"/>
              </a:rPr>
              <a:t>抽象化</a:t>
            </a:r>
            <a:r>
              <a:rPr lang="ja-JP" altLang="en-US" b="0" i="0" u="sng" dirty="0">
                <a:solidFill>
                  <a:srgbClr val="666666"/>
                </a:solidFill>
                <a:effectLst/>
                <a:latin typeface="ヒラギノ角ゴ Pro W3"/>
              </a:rPr>
              <a:t>」とも言えます</a:t>
            </a:r>
            <a:r>
              <a:rPr lang="ja-JP" altLang="en-US" b="0" i="0" dirty="0">
                <a:solidFill>
                  <a:srgbClr val="666666"/>
                </a:solidFill>
                <a:effectLst/>
                <a:latin typeface="ヒラギノ角ゴ Pro W3"/>
              </a:rPr>
              <a:t>。これは画期的なことでネットワークに記憶されている</a:t>
            </a:r>
            <a:endParaRPr lang="en-US" altLang="ja-JP" b="0" i="0" dirty="0">
              <a:solidFill>
                <a:srgbClr val="666666"/>
              </a:solidFill>
              <a:effectLst/>
              <a:latin typeface="ヒラギノ角ゴ Pro W3"/>
            </a:endParaRPr>
          </a:p>
          <a:p>
            <a:pPr algn="l"/>
            <a:r>
              <a:rPr lang="ja-JP" altLang="en-US" b="0" i="0" dirty="0">
                <a:solidFill>
                  <a:srgbClr val="666666"/>
                </a:solidFill>
                <a:effectLst/>
                <a:latin typeface="ヒラギノ角ゴ Pro W3"/>
              </a:rPr>
              <a:t>この抽象化された画像イメージを用いて、入力される画像を認識、つまり画像の分類をすることができるのです。</a:t>
            </a:r>
          </a:p>
          <a:p>
            <a:endParaRPr kumimoji="1" lang="en-US" altLang="ja-JP" dirty="0"/>
          </a:p>
          <a:p>
            <a:pPr algn="l"/>
            <a:r>
              <a:rPr lang="ja-JP" altLang="en-US" b="0" i="0" dirty="0">
                <a:solidFill>
                  <a:srgbClr val="333333"/>
                </a:solidFill>
                <a:effectLst/>
                <a:latin typeface="游ゴシック体"/>
              </a:rPr>
              <a:t>例えば、ある画像に猫が写っていた場合、あらゆる位置で猫の特徴と画像の特徴を比較し一致点と検出を試みます。この作業を畳み込みといい、それぞれの特徴で行われた畳み込みが画像セットとして出来上がります。</a:t>
            </a:r>
            <a:r>
              <a:rPr lang="ja-JP" altLang="en-US" b="1" i="0" dirty="0">
                <a:solidFill>
                  <a:srgbClr val="222222"/>
                </a:solidFill>
                <a:effectLst/>
                <a:latin typeface="游ゴシック体"/>
              </a:rPr>
              <a:t>これを畳み込み層と言います。</a:t>
            </a:r>
            <a:r>
              <a:rPr lang="ja-JP" altLang="en-US" b="0" i="0" dirty="0">
                <a:solidFill>
                  <a:srgbClr val="222222"/>
                </a:solidFill>
                <a:effectLst/>
                <a:latin typeface="游ゴシック体"/>
              </a:rPr>
              <a:t>確かにこれまでのコンピュータでは処理できないことが理解できますよね。</a:t>
            </a:r>
          </a:p>
          <a:p>
            <a:pPr algn="l"/>
            <a:r>
              <a:rPr lang="ja-JP" altLang="en-US" b="0" i="0" dirty="0">
                <a:solidFill>
                  <a:srgbClr val="222222"/>
                </a:solidFill>
                <a:effectLst/>
                <a:latin typeface="游ゴシック体"/>
              </a:rPr>
              <a:t>次に</a:t>
            </a:r>
            <a:r>
              <a:rPr lang="ja-JP" altLang="en-US" b="1" i="0" dirty="0">
                <a:solidFill>
                  <a:srgbClr val="222222"/>
                </a:solidFill>
                <a:effectLst/>
                <a:latin typeface="游ゴシック体"/>
              </a:rPr>
              <a:t>画像を集約するのがプーリング層</a:t>
            </a:r>
            <a:r>
              <a:rPr lang="ja-JP" altLang="en-US" b="0" i="0" dirty="0">
                <a:solidFill>
                  <a:srgbClr val="222222"/>
                </a:solidFill>
                <a:effectLst/>
                <a:latin typeface="游ゴシック体"/>
              </a:rPr>
              <a:t>です。</a:t>
            </a:r>
          </a:p>
          <a:p>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17</a:t>
            </a:fld>
            <a:endParaRPr kumimoji="1" lang="ja-JP" altLang="en-US"/>
          </a:p>
        </p:txBody>
      </p:sp>
    </p:spTree>
    <p:extLst>
      <p:ext uri="{BB962C8B-B14F-4D97-AF65-F5344CB8AC3E}">
        <p14:creationId xmlns:p14="http://schemas.microsoft.com/office/powerpoint/2010/main" val="31546543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b="1" i="0" dirty="0">
                <a:solidFill>
                  <a:srgbClr val="4A4A4A"/>
                </a:solidFill>
                <a:effectLst/>
                <a:latin typeface="Noto Sans JP"/>
              </a:rPr>
              <a:t>RNN(Recurrent Neural Network)</a:t>
            </a:r>
            <a:r>
              <a:rPr lang="ja-JP" altLang="en-US" b="0" i="0" dirty="0">
                <a:solidFill>
                  <a:srgbClr val="4A4A4A"/>
                </a:solidFill>
                <a:effectLst/>
                <a:latin typeface="Noto Sans JP"/>
              </a:rPr>
              <a:t>は、ある層の出力が遡って入力される再帰結合を持つ</a:t>
            </a:r>
            <a:endParaRPr lang="en-US" altLang="ja-JP" b="0" i="0" dirty="0">
              <a:solidFill>
                <a:srgbClr val="4A4A4A"/>
              </a:solidFill>
              <a:effectLst/>
              <a:latin typeface="Noto Sans JP"/>
            </a:endParaRPr>
          </a:p>
          <a:p>
            <a:r>
              <a:rPr lang="ja-JP" altLang="en-US" b="0" i="0" dirty="0">
                <a:solidFill>
                  <a:srgbClr val="4A4A4A"/>
                </a:solidFill>
                <a:effectLst/>
                <a:latin typeface="Noto Sans JP"/>
              </a:rPr>
              <a:t>リカレント（再帰型）ニューラルネットワークです（図</a:t>
            </a:r>
            <a:r>
              <a:rPr lang="en-US" altLang="ja-JP" b="0" i="0" dirty="0">
                <a:solidFill>
                  <a:srgbClr val="4A4A4A"/>
                </a:solidFill>
                <a:effectLst/>
                <a:latin typeface="Noto Sans JP"/>
              </a:rPr>
              <a:t>2</a:t>
            </a:r>
            <a:r>
              <a:rPr lang="ja-JP" altLang="en-US" b="0" i="0" dirty="0">
                <a:solidFill>
                  <a:srgbClr val="4A4A4A"/>
                </a:solidFill>
                <a:effectLst/>
                <a:latin typeface="Noto Sans JP"/>
              </a:rPr>
              <a:t>）。自分の出力をもう一度自分に食わせる、</a:t>
            </a:r>
            <a:endParaRPr lang="en-US" altLang="ja-JP" b="0" i="0" dirty="0">
              <a:solidFill>
                <a:srgbClr val="4A4A4A"/>
              </a:solidFill>
              <a:effectLst/>
              <a:latin typeface="Noto Sans JP"/>
            </a:endParaRPr>
          </a:p>
          <a:p>
            <a:r>
              <a:rPr lang="ja-JP" altLang="en-US" b="0" i="0" dirty="0">
                <a:solidFill>
                  <a:srgbClr val="4A4A4A"/>
                </a:solidFill>
                <a:effectLst/>
                <a:latin typeface="Noto Sans JP"/>
              </a:rPr>
              <a:t>そんなややこしい構造を持つ</a:t>
            </a:r>
            <a:r>
              <a:rPr lang="en-US" altLang="ja-JP" b="0" i="0" dirty="0">
                <a:solidFill>
                  <a:srgbClr val="4A4A4A"/>
                </a:solidFill>
                <a:effectLst/>
                <a:latin typeface="Noto Sans JP"/>
              </a:rPr>
              <a:t>RNN</a:t>
            </a:r>
            <a:r>
              <a:rPr lang="ja-JP" altLang="en-US" b="0" i="0" dirty="0">
                <a:solidFill>
                  <a:srgbClr val="4A4A4A"/>
                </a:solidFill>
                <a:effectLst/>
                <a:latin typeface="Noto Sans JP"/>
              </a:rPr>
              <a:t>ですが、</a:t>
            </a:r>
            <a:endParaRPr lang="en-US" altLang="ja-JP" b="0" i="0" dirty="0">
              <a:solidFill>
                <a:srgbClr val="4A4A4A"/>
              </a:solidFill>
              <a:effectLst/>
              <a:latin typeface="Noto Sans JP"/>
            </a:endParaRPr>
          </a:p>
          <a:p>
            <a:endParaRPr lang="en-US" altLang="ja-JP" b="0" i="0" dirty="0">
              <a:solidFill>
                <a:srgbClr val="4A4A4A"/>
              </a:solidFill>
              <a:effectLst/>
              <a:latin typeface="Noto Sans JP"/>
            </a:endParaRPr>
          </a:p>
          <a:p>
            <a:r>
              <a:rPr lang="ja-JP" altLang="en-US" b="0" i="0" dirty="0">
                <a:solidFill>
                  <a:srgbClr val="4A4A4A"/>
                </a:solidFill>
                <a:effectLst/>
                <a:latin typeface="Noto Sans JP"/>
              </a:rPr>
              <a:t>その鍵は</a:t>
            </a:r>
            <a:r>
              <a:rPr lang="ja-JP" altLang="en-US" b="1" i="0" dirty="0">
                <a:solidFill>
                  <a:srgbClr val="4A4A4A"/>
                </a:solidFill>
                <a:effectLst/>
                <a:latin typeface="Noto Sans JP"/>
              </a:rPr>
              <a:t>時系列</a:t>
            </a:r>
            <a:r>
              <a:rPr lang="ja-JP" altLang="en-US" b="0" i="0" dirty="0">
                <a:solidFill>
                  <a:srgbClr val="4A4A4A"/>
                </a:solidFill>
                <a:effectLst/>
                <a:latin typeface="Noto Sans JP"/>
              </a:rPr>
              <a:t>と</a:t>
            </a:r>
            <a:r>
              <a:rPr lang="ja-JP" altLang="en-US" b="1" i="0" dirty="0">
                <a:solidFill>
                  <a:srgbClr val="4A4A4A"/>
                </a:solidFill>
                <a:effectLst/>
                <a:latin typeface="Noto Sans JP"/>
              </a:rPr>
              <a:t>可変長</a:t>
            </a:r>
            <a:r>
              <a:rPr lang="ja-JP" altLang="en-US" b="0" i="0" dirty="0">
                <a:solidFill>
                  <a:srgbClr val="4A4A4A"/>
                </a:solidFill>
                <a:effectLst/>
                <a:latin typeface="Noto Sans JP"/>
              </a:rPr>
              <a:t>です。前回学んだ画像の文字がマルかバツか判断する</a:t>
            </a:r>
            <a:r>
              <a:rPr lang="en-US" altLang="ja-JP" b="0" i="0" dirty="0">
                <a:solidFill>
                  <a:srgbClr val="4A4A4A"/>
                </a:solidFill>
                <a:effectLst/>
                <a:latin typeface="Noto Sans JP"/>
              </a:rPr>
              <a:t>CNN</a:t>
            </a:r>
            <a:r>
              <a:rPr lang="ja-JP" altLang="en-US" b="0" i="0" dirty="0">
                <a:solidFill>
                  <a:srgbClr val="4A4A4A"/>
                </a:solidFill>
                <a:effectLst/>
                <a:latin typeface="Noto Sans JP"/>
              </a:rPr>
              <a:t>は、</a:t>
            </a:r>
            <a:endParaRPr lang="en-US" altLang="ja-JP" b="0" i="0" dirty="0">
              <a:solidFill>
                <a:srgbClr val="4A4A4A"/>
              </a:solidFill>
              <a:effectLst/>
              <a:latin typeface="Noto Sans JP"/>
            </a:endParaRPr>
          </a:p>
          <a:p>
            <a:r>
              <a:rPr lang="ja-JP" altLang="en-US" b="0" i="0" dirty="0">
                <a:solidFill>
                  <a:srgbClr val="4A4A4A"/>
                </a:solidFill>
                <a:effectLst/>
                <a:latin typeface="Noto Sans JP"/>
              </a:rPr>
              <a:t>固定長の静止画を畳み込み処理するだけでした。</a:t>
            </a:r>
            <a:endParaRPr lang="en-US" altLang="ja-JP" b="0" i="0" dirty="0">
              <a:solidFill>
                <a:srgbClr val="4A4A4A"/>
              </a:solidFill>
              <a:effectLst/>
              <a:latin typeface="Noto Sans JP"/>
            </a:endParaRPr>
          </a:p>
          <a:p>
            <a:r>
              <a:rPr lang="ja-JP" altLang="en-US" b="0" i="0" dirty="0">
                <a:solidFill>
                  <a:srgbClr val="4A4A4A"/>
                </a:solidFill>
                <a:effectLst/>
                <a:latin typeface="Noto Sans JP"/>
              </a:rPr>
              <a:t>しかし、例えば自然言語処理</a:t>
            </a:r>
            <a:r>
              <a:rPr lang="en-US" altLang="ja-JP" b="0" i="0" dirty="0">
                <a:solidFill>
                  <a:srgbClr val="4A4A4A"/>
                </a:solidFill>
                <a:effectLst/>
                <a:latin typeface="Noto Sans JP"/>
              </a:rPr>
              <a:t>(NLP)</a:t>
            </a:r>
            <a:r>
              <a:rPr lang="ja-JP" altLang="en-US" b="0" i="0" dirty="0">
                <a:solidFill>
                  <a:srgbClr val="4A4A4A"/>
                </a:solidFill>
                <a:effectLst/>
                <a:latin typeface="Noto Sans JP"/>
              </a:rPr>
              <a:t>などの領域では、時間の概念が必要となり、</a:t>
            </a:r>
            <a:endParaRPr lang="en-US" altLang="ja-JP" b="0" i="0" dirty="0">
              <a:solidFill>
                <a:srgbClr val="4A4A4A"/>
              </a:solidFill>
              <a:effectLst/>
              <a:latin typeface="Noto Sans JP"/>
            </a:endParaRPr>
          </a:p>
          <a:p>
            <a:r>
              <a:rPr lang="ja-JP" altLang="en-US" b="0" i="0" dirty="0">
                <a:solidFill>
                  <a:srgbClr val="4A4A4A"/>
                </a:solidFill>
                <a:effectLst/>
                <a:latin typeface="Noto Sans JP"/>
              </a:rPr>
              <a:t>入出力のデータサイズも可変となります。</a:t>
            </a:r>
            <a:endParaRPr lang="en-US" altLang="ja-JP" b="0" i="0" dirty="0">
              <a:solidFill>
                <a:srgbClr val="4A4A4A"/>
              </a:solidFill>
              <a:effectLst/>
              <a:latin typeface="Noto Sans JP"/>
            </a:endParaRPr>
          </a:p>
          <a:p>
            <a:endParaRPr kumimoji="1" lang="en-US" altLang="ja-JP" b="0" i="0" dirty="0">
              <a:solidFill>
                <a:srgbClr val="4A4A4A"/>
              </a:solidFill>
              <a:effectLst/>
              <a:latin typeface="Noto Sans JP"/>
            </a:endParaRPr>
          </a:p>
          <a:p>
            <a:endParaRPr lang="en-US" altLang="ja-JP" b="0" i="0" dirty="0">
              <a:solidFill>
                <a:srgbClr val="4A4A4A"/>
              </a:solidFill>
              <a:effectLst/>
              <a:latin typeface="Noto Sans JP"/>
            </a:endParaRPr>
          </a:p>
          <a:p>
            <a:r>
              <a:rPr lang="ja-JP" altLang="en-US" b="0" i="0" dirty="0">
                <a:solidFill>
                  <a:srgbClr val="4A4A4A"/>
                </a:solidFill>
                <a:effectLst/>
                <a:latin typeface="Noto Sans JP"/>
              </a:rPr>
              <a:t>たとえば、自然言語の例をご紹介します。</a:t>
            </a:r>
            <a:endParaRPr lang="en-US" altLang="ja-JP" b="0" i="0" dirty="0">
              <a:solidFill>
                <a:srgbClr val="4A4A4A"/>
              </a:solidFill>
              <a:effectLst/>
              <a:latin typeface="Noto Sans JP"/>
            </a:endParaRPr>
          </a:p>
          <a:p>
            <a:r>
              <a:rPr lang="ja-JP" altLang="en-US" b="0" i="0" dirty="0">
                <a:solidFill>
                  <a:srgbClr val="4A4A4A"/>
                </a:solidFill>
                <a:effectLst/>
                <a:latin typeface="Noto Sans JP"/>
              </a:rPr>
              <a:t>「私は公園を歩く」という文章なら、最後の「歩く」というワードは、</a:t>
            </a:r>
            <a:endParaRPr lang="en-US" altLang="ja-JP" b="0" i="0" dirty="0">
              <a:solidFill>
                <a:srgbClr val="4A4A4A"/>
              </a:solidFill>
              <a:effectLst/>
              <a:latin typeface="Noto Sans JP"/>
            </a:endParaRPr>
          </a:p>
          <a:p>
            <a:r>
              <a:rPr lang="ja-JP" altLang="en-US" b="0" i="0" dirty="0">
                <a:solidFill>
                  <a:srgbClr val="4A4A4A"/>
                </a:solidFill>
                <a:effectLst/>
                <a:latin typeface="Noto Sans JP"/>
              </a:rPr>
              <a:t>「私は　公園を」という前</a:t>
            </a:r>
            <a:r>
              <a:rPr lang="en-US" altLang="ja-JP" b="0" i="0" dirty="0">
                <a:solidFill>
                  <a:srgbClr val="4A4A4A"/>
                </a:solidFill>
                <a:effectLst/>
                <a:latin typeface="Noto Sans JP"/>
              </a:rPr>
              <a:t>2</a:t>
            </a:r>
            <a:r>
              <a:rPr lang="ja-JP" altLang="en-US" b="0" i="0" dirty="0">
                <a:solidFill>
                  <a:srgbClr val="4A4A4A"/>
                </a:solidFill>
                <a:effectLst/>
                <a:latin typeface="Noto Sans JP"/>
              </a:rPr>
              <a:t>つのワードを前提として現れている。つまり、全ボキャブラリの中からいきなり「歩く」というワードが現れる確率を考えるよりも、そ</a:t>
            </a:r>
            <a:endParaRPr lang="en-US" altLang="ja-JP" b="0" i="0" dirty="0">
              <a:solidFill>
                <a:srgbClr val="4A4A4A"/>
              </a:solidFill>
              <a:effectLst/>
              <a:latin typeface="Noto Sans JP"/>
            </a:endParaRPr>
          </a:p>
          <a:p>
            <a:r>
              <a:rPr lang="ja-JP" altLang="en-US" b="0" i="0" dirty="0">
                <a:solidFill>
                  <a:srgbClr val="4A4A4A"/>
                </a:solidFill>
                <a:effectLst/>
                <a:latin typeface="Noto Sans JP"/>
              </a:rPr>
              <a:t>の前にある「私は　公園を」というワードが現われている条件下での「歩く」の確率を考えるほうが、より現実に即した言語モデルとなる。</a:t>
            </a:r>
            <a:endParaRPr lang="en-US" altLang="ja-JP" b="0" i="0" dirty="0">
              <a:solidFill>
                <a:srgbClr val="4A4A4A"/>
              </a:solidFill>
              <a:effectLst/>
              <a:latin typeface="Noto Sans JP"/>
            </a:endParaRPr>
          </a:p>
          <a:p>
            <a:endParaRPr lang="en-US" altLang="ja-JP" b="0" i="0" dirty="0">
              <a:solidFill>
                <a:srgbClr val="4A4A4A"/>
              </a:solidFill>
              <a:effectLst/>
              <a:latin typeface="Noto Sans JP"/>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b="0" i="0" dirty="0">
                <a:solidFill>
                  <a:srgbClr val="4A4A4A"/>
                </a:solidFill>
                <a:effectLst/>
                <a:latin typeface="Noto Sans JP"/>
              </a:rPr>
              <a:t>つまりリカレントニューラルネットワークは、</a:t>
            </a:r>
            <a:r>
              <a:rPr lang="ja-JP" altLang="en-US" b="1" i="0" dirty="0">
                <a:solidFill>
                  <a:srgbClr val="4A4A4A"/>
                </a:solidFill>
                <a:effectLst/>
                <a:latin typeface="Noto Sans JP"/>
              </a:rPr>
              <a:t>過去を記憶して利用する技術</a:t>
            </a:r>
            <a:r>
              <a:rPr lang="ja-JP" altLang="en-US" b="0" i="0" dirty="0">
                <a:solidFill>
                  <a:srgbClr val="4A4A4A"/>
                </a:solidFill>
                <a:effectLst/>
                <a:latin typeface="Noto Sans JP"/>
              </a:rPr>
              <a:t>です。</a:t>
            </a:r>
            <a:endParaRPr lang="en-US" altLang="ja-JP" b="0" i="0" dirty="0">
              <a:solidFill>
                <a:srgbClr val="4A4A4A"/>
              </a:solidFill>
              <a:effectLst/>
              <a:latin typeface="Noto Sans JP"/>
            </a:endParaRPr>
          </a:p>
          <a:p>
            <a:endParaRPr lang="en-US" altLang="ja-JP" b="0" i="0" dirty="0">
              <a:solidFill>
                <a:srgbClr val="4A4A4A"/>
              </a:solidFill>
              <a:effectLst/>
              <a:latin typeface="Noto Sans JP"/>
            </a:endParaRPr>
          </a:p>
          <a:p>
            <a:endParaRPr kumimoji="1" lang="ja-JP" altLang="en-US" dirty="0"/>
          </a:p>
          <a:p>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18</a:t>
            </a:fld>
            <a:endParaRPr kumimoji="1" lang="ja-JP" altLang="en-US"/>
          </a:p>
        </p:txBody>
      </p:sp>
    </p:spTree>
    <p:extLst>
      <p:ext uri="{BB962C8B-B14F-4D97-AF65-F5344CB8AC3E}">
        <p14:creationId xmlns:p14="http://schemas.microsoft.com/office/powerpoint/2010/main" val="31791852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AI</a:t>
            </a:r>
            <a:r>
              <a:rPr kumimoji="1" lang="ja-JP" altLang="en-US" dirty="0"/>
              <a:t>テクノロジーの基本である機械学習を利用するためには上図にあるように必ず、情報科学、計算機環境、ビックデータの</a:t>
            </a:r>
            <a:r>
              <a:rPr kumimoji="1" lang="en-US" altLang="ja-JP" dirty="0"/>
              <a:t>3</a:t>
            </a:r>
            <a:r>
              <a:rPr kumimoji="1" lang="ja-JP" altLang="en-US" dirty="0"/>
              <a:t>要素が必要になります。</a:t>
            </a:r>
            <a:endParaRPr kumimoji="1" lang="en-US" altLang="ja-JP" dirty="0"/>
          </a:p>
          <a:p>
            <a:endParaRPr kumimoji="1" lang="en-US" altLang="ja-JP" dirty="0"/>
          </a:p>
          <a:p>
            <a:r>
              <a:rPr kumimoji="1" lang="ja-JP" altLang="en-US" dirty="0"/>
              <a:t>情報科学とは</a:t>
            </a:r>
            <a:r>
              <a:rPr kumimoji="1" lang="en-US" altLang="ja-JP" dirty="0" err="1"/>
              <a:t>Deeplearning</a:t>
            </a:r>
            <a:r>
              <a:rPr kumimoji="1" lang="ja-JP" altLang="en-US" dirty="0"/>
              <a:t>などのようなアルゴリズムです。機械学習のどのアルゴリズムを利用するかは</a:t>
            </a:r>
            <a:r>
              <a:rPr kumimoji="1" lang="en-US" altLang="ja-JP" dirty="0"/>
              <a:t>AI</a:t>
            </a:r>
            <a:r>
              <a:rPr kumimoji="1" lang="ja-JP" altLang="en-US" dirty="0"/>
              <a:t>ベンダーやデータサイエンティストが決めます</a:t>
            </a:r>
            <a:endParaRPr kumimoji="1" lang="en-US" altLang="ja-JP" dirty="0"/>
          </a:p>
          <a:p>
            <a:r>
              <a:rPr kumimoji="1" lang="ja-JP" altLang="en-US" dirty="0"/>
              <a:t>計算機環境とは、高速コンピュータやクラウドのような計算機資源です。</a:t>
            </a:r>
            <a:r>
              <a:rPr kumimoji="1" lang="en-US" altLang="ja-JP" dirty="0" err="1"/>
              <a:t>Deeplearning</a:t>
            </a:r>
            <a:r>
              <a:rPr kumimoji="1" lang="ja-JP" altLang="en-US" dirty="0"/>
              <a:t>を利用する場合には学習時に膨大な演算をするため</a:t>
            </a:r>
            <a:endParaRPr kumimoji="1" lang="en-US" altLang="ja-JP" dirty="0"/>
          </a:p>
          <a:p>
            <a:r>
              <a:rPr kumimoji="1" lang="ja-JP" altLang="en-US" dirty="0"/>
              <a:t>十分な計算機環境がないと実用性に薄れてしまいます</a:t>
            </a:r>
            <a:endParaRPr kumimoji="1" lang="en-US" altLang="ja-JP" dirty="0"/>
          </a:p>
          <a:p>
            <a:r>
              <a:rPr kumimoji="1" lang="ja-JP" altLang="en-US" dirty="0"/>
              <a:t>近年では、このアルゴリズムや計算機環境をクラウドで提供するサービスもあり機械学習の実験が非常に簡単になりました。</a:t>
            </a:r>
            <a:endParaRPr kumimoji="1" lang="en-US" altLang="ja-JP" dirty="0"/>
          </a:p>
          <a:p>
            <a:endParaRPr kumimoji="1" lang="en-US" altLang="ja-JP" dirty="0"/>
          </a:p>
          <a:p>
            <a:r>
              <a:rPr kumimoji="1" lang="ja-JP" altLang="en-US" dirty="0"/>
              <a:t>ビックデータはこの機械学習の利用目的のために用意するデータです。これは教師データとなるため大量でかつきれいなデータである必要があります。</a:t>
            </a:r>
            <a:endParaRPr kumimoji="1" lang="en-US" altLang="ja-JP" dirty="0"/>
          </a:p>
          <a:p>
            <a:r>
              <a:rPr kumimoji="1" lang="ja-JP" altLang="en-US" dirty="0"/>
              <a:t>きれいとはノイズが含まれておらず欠損値もないようなデータのことです。現実にはそのようなデータが企業内にあることは少ないためそのようなデータ</a:t>
            </a:r>
            <a:endParaRPr kumimoji="1" lang="en-US" altLang="ja-JP" dirty="0"/>
          </a:p>
          <a:p>
            <a:r>
              <a:rPr kumimoji="1" lang="ja-JP" altLang="en-US" dirty="0"/>
              <a:t>収集からはじめることが大半です。</a:t>
            </a:r>
          </a:p>
        </p:txBody>
      </p:sp>
      <p:sp>
        <p:nvSpPr>
          <p:cNvPr id="4" name="スライド番号プレースホルダー 3"/>
          <p:cNvSpPr>
            <a:spLocks noGrp="1"/>
          </p:cNvSpPr>
          <p:nvPr>
            <p:ph type="sldNum" sz="quarter" idx="10"/>
          </p:nvPr>
        </p:nvSpPr>
        <p:spPr/>
        <p:txBody>
          <a:bodyPr/>
          <a:lstStyle/>
          <a:p>
            <a:fld id="{5342B1BF-D000-4CA2-8341-22FFC902E93A}" type="slidenum">
              <a:rPr kumimoji="1" lang="ja-JP" altLang="en-US" smtClean="0"/>
              <a:t>19</a:t>
            </a:fld>
            <a:endParaRPr kumimoji="1" lang="ja-JP" altLang="en-US"/>
          </a:p>
        </p:txBody>
      </p:sp>
    </p:spTree>
    <p:extLst>
      <p:ext uri="{BB962C8B-B14F-4D97-AF65-F5344CB8AC3E}">
        <p14:creationId xmlns:p14="http://schemas.microsoft.com/office/powerpoint/2010/main" val="3155961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本日の講義は第４回目となります。</a:t>
            </a:r>
            <a:endParaRPr kumimoji="1" lang="en-US" altLang="ja-JP" dirty="0"/>
          </a:p>
          <a:p>
            <a:r>
              <a:rPr kumimoji="1" lang="ja-JP" altLang="en-US" dirty="0"/>
              <a:t>今回は、引き続き</a:t>
            </a:r>
            <a:r>
              <a:rPr kumimoji="1" lang="en-US" altLang="ja-JP" dirty="0"/>
              <a:t>AI</a:t>
            </a:r>
            <a:r>
              <a:rPr kumimoji="1" lang="ja-JP" altLang="en-US" dirty="0"/>
              <a:t>に関する基礎的な知識を学んでいきたいと考えています。</a:t>
            </a:r>
            <a:endParaRPr kumimoji="1" lang="en-US" altLang="ja-JP" dirty="0"/>
          </a:p>
          <a:p>
            <a:endParaRPr kumimoji="1" lang="en-US" altLang="ja-JP" dirty="0"/>
          </a:p>
          <a:p>
            <a:r>
              <a:rPr kumimoji="1" lang="ja-JP" altLang="en-US" dirty="0"/>
              <a:t>今回も技術的な領域も含まれていますので、難しい点やわからない点があれば、</a:t>
            </a:r>
            <a:r>
              <a:rPr kumimoji="1" lang="en-US" altLang="ja-JP" dirty="0"/>
              <a:t>e</a:t>
            </a:r>
            <a:r>
              <a:rPr kumimoji="1" lang="ja-JP" altLang="en-US" dirty="0"/>
              <a:t>ラーニングシステムのトークボードや</a:t>
            </a:r>
            <a:r>
              <a:rPr kumimoji="1" lang="en-US" altLang="ja-JP" dirty="0"/>
              <a:t>ELGANA</a:t>
            </a:r>
            <a:r>
              <a:rPr kumimoji="1" lang="ja-JP" altLang="en-US" dirty="0"/>
              <a:t>でご質問ください。</a:t>
            </a:r>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2</a:t>
            </a:fld>
            <a:endParaRPr kumimoji="1" lang="ja-JP" altLang="en-US"/>
          </a:p>
        </p:txBody>
      </p:sp>
    </p:spTree>
    <p:extLst>
      <p:ext uri="{BB962C8B-B14F-4D97-AF65-F5344CB8AC3E}">
        <p14:creationId xmlns:p14="http://schemas.microsoft.com/office/powerpoint/2010/main" val="15995395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それでは先ほど学んだディープラーニングがどのようにビジネスで利用されているか</a:t>
            </a:r>
            <a:endParaRPr kumimoji="1" lang="en-US" altLang="ja-JP" dirty="0"/>
          </a:p>
          <a:p>
            <a:r>
              <a:rPr kumimoji="1" lang="ja-JP" altLang="en-US" dirty="0"/>
              <a:t>業界毎にご紹介していきます。</a:t>
            </a:r>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20</a:t>
            </a:fld>
            <a:endParaRPr kumimoji="1" lang="ja-JP" altLang="en-US"/>
          </a:p>
        </p:txBody>
      </p:sp>
    </p:spTree>
    <p:extLst>
      <p:ext uri="{BB962C8B-B14F-4D97-AF65-F5344CB8AC3E}">
        <p14:creationId xmlns:p14="http://schemas.microsoft.com/office/powerpoint/2010/main" val="39674640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b="0" i="0" dirty="0">
                <a:solidFill>
                  <a:srgbClr val="323232"/>
                </a:solidFill>
                <a:effectLst/>
                <a:latin typeface="Noto Sans JP"/>
              </a:rPr>
              <a:t>では、これまで学んできたディープラーニングはどういったシーンで活用できるのか、紹介していきます。</a:t>
            </a:r>
            <a:endParaRPr lang="en-US" altLang="ja-JP" b="0" i="0" dirty="0">
              <a:solidFill>
                <a:srgbClr val="323232"/>
              </a:solidFill>
              <a:effectLst/>
              <a:latin typeface="Noto Sans JP"/>
            </a:endParaRPr>
          </a:p>
          <a:p>
            <a:r>
              <a:rPr lang="ja-JP" altLang="en-US" b="0" i="0" dirty="0">
                <a:solidFill>
                  <a:srgbClr val="323232"/>
                </a:solidFill>
                <a:effectLst/>
                <a:latin typeface="Noto Sans JP"/>
              </a:rPr>
              <a:t>入力するデータの種類別に、表のように分類できます。</a:t>
            </a:r>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21</a:t>
            </a:fld>
            <a:endParaRPr kumimoji="1" lang="ja-JP" altLang="en-US"/>
          </a:p>
        </p:txBody>
      </p:sp>
    </p:spTree>
    <p:extLst>
      <p:ext uri="{BB962C8B-B14F-4D97-AF65-F5344CB8AC3E}">
        <p14:creationId xmlns:p14="http://schemas.microsoft.com/office/powerpoint/2010/main" val="39767573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effectLst/>
              </a:rPr>
              <a:t>高速道路など日本国内にある社会インフラの多くは、建設から５０年を経過するものがこれから急速に増加していくため、損傷を発見してメンテナンスするなど対応していく必要があります。</a:t>
            </a:r>
          </a:p>
          <a:p>
            <a:r>
              <a:rPr lang="ja-JP" altLang="en-US" dirty="0">
                <a:effectLst/>
              </a:rPr>
              <a:t>しかしながら、劣化部位を発見するための専門知識をもった人材が不足しており、</a:t>
            </a:r>
            <a:endParaRPr lang="en-US" altLang="ja-JP" dirty="0">
              <a:effectLst/>
            </a:endParaRPr>
          </a:p>
          <a:p>
            <a:r>
              <a:rPr lang="ja-JP" altLang="en-US" dirty="0">
                <a:effectLst/>
              </a:rPr>
              <a:t>これから加速的に増えていく点検作業を効果的に行うためのシステム開発が大きな課題となっています。</a:t>
            </a:r>
          </a:p>
          <a:p>
            <a:r>
              <a:rPr lang="ja-JP" altLang="en-US" dirty="0">
                <a:effectLst/>
              </a:rPr>
              <a:t>そこで、社会インフラのメンテナンスを効率的に行うために、構造物の画像データから完全自動で「ひび割れ」を検出する技術の研究開発が進められています。</a:t>
            </a:r>
            <a:endParaRPr lang="en-US" altLang="ja-JP" dirty="0">
              <a:effectLst/>
            </a:endParaRPr>
          </a:p>
          <a:p>
            <a:endParaRPr kumimoji="1" lang="en-US" altLang="ja-JP" dirty="0"/>
          </a:p>
          <a:p>
            <a:r>
              <a:rPr lang="ja-JP" altLang="en-US" dirty="0">
                <a:effectLst/>
              </a:rPr>
              <a:t>新しく開発されたシステムでは、ひび割れに特有の「特徴パターン」を効率的に検出するための画像解析技術、そして特徴パターンを高精度に識別する技術を用いられています。</a:t>
            </a:r>
            <a:endParaRPr lang="en-US" altLang="ja-JP" dirty="0">
              <a:effectLst/>
            </a:endParaRPr>
          </a:p>
          <a:p>
            <a:r>
              <a:rPr lang="ja-JP" altLang="en-US" dirty="0">
                <a:effectLst/>
              </a:rPr>
              <a:t>まず、さまざまな状態にあるコンクリート構造物を撮影した画像データを多数収集して、</a:t>
            </a:r>
            <a:r>
              <a:rPr lang="ja-JP" altLang="en-US" dirty="0"/>
              <a:t>ひび割れ箇所をトレース</a:t>
            </a:r>
            <a:r>
              <a:rPr lang="ja-JP" altLang="en-US" dirty="0">
                <a:effectLst/>
              </a:rPr>
              <a:t>したものを教師データとして</a:t>
            </a:r>
            <a:r>
              <a:rPr lang="en-US" altLang="ja-JP" dirty="0">
                <a:effectLst/>
              </a:rPr>
              <a:t>AI</a:t>
            </a:r>
            <a:r>
              <a:rPr lang="ja-JP" altLang="en-US" dirty="0">
                <a:effectLst/>
              </a:rPr>
              <a:t>に</a:t>
            </a:r>
            <a:r>
              <a:rPr lang="ja-JP" altLang="en-US" dirty="0">
                <a:solidFill>
                  <a:srgbClr val="FF0000"/>
                </a:solidFill>
                <a:effectLst/>
              </a:rPr>
              <a:t>機械学習</a:t>
            </a:r>
            <a:r>
              <a:rPr lang="ja-JP" altLang="en-US" dirty="0">
                <a:effectLst/>
              </a:rPr>
              <a:t>させ、特徴の抽出を行いました。</a:t>
            </a:r>
          </a:p>
          <a:p>
            <a:r>
              <a:rPr lang="ja-JP" altLang="en-US" dirty="0">
                <a:effectLst/>
              </a:rPr>
              <a:t>画像データは首都高技術（株）が実際の点検作業時に道路橋やトンネルで収集し、東北大の研究グループが路面のサンプルデータの収集と技術評価を行いました。</a:t>
            </a:r>
            <a:endParaRPr lang="en-US" altLang="ja-JP"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t>実データを用いて学習することで、ルールを規定して外乱除去などの処理をすることなく、様々な実環境に対して対応可能な検出</a:t>
            </a:r>
            <a:r>
              <a:rPr lang="en-US" altLang="ja-JP" dirty="0"/>
              <a:t>AI</a:t>
            </a:r>
            <a:r>
              <a:rPr lang="ja-JP" altLang="en-US" dirty="0"/>
              <a:t>を実現することができます。</a:t>
            </a:r>
            <a:endParaRPr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t>従来のソフトと比較して圧倒的に高精度な自動検出を可能にした大きな理由が、この優れた学習用データの収集です。</a:t>
            </a:r>
            <a:endParaRPr lang="ja-JP" altLang="en-US" dirty="0">
              <a:effectLst/>
            </a:endParaRPr>
          </a:p>
          <a:p>
            <a:r>
              <a:rPr lang="ja-JP" altLang="en-US" dirty="0">
                <a:effectLst/>
              </a:rPr>
              <a:t>その結果、従来の技術では、ひび割れを検出する正解率は</a:t>
            </a:r>
            <a:r>
              <a:rPr lang="en-US" altLang="ja-JP" dirty="0">
                <a:effectLst/>
              </a:rPr>
              <a:t>12%</a:t>
            </a:r>
            <a:r>
              <a:rPr lang="ja-JP" altLang="en-US" dirty="0">
                <a:effectLst/>
              </a:rPr>
              <a:t>に過ぎませんでしたが、</a:t>
            </a:r>
            <a:endParaRPr lang="en-US" altLang="ja-JP" dirty="0">
              <a:effectLst/>
            </a:endParaRPr>
          </a:p>
          <a:p>
            <a:r>
              <a:rPr lang="ja-JP" altLang="en-US" dirty="0">
                <a:effectLst/>
              </a:rPr>
              <a:t>今回新たに開発したシステムでは正解率</a:t>
            </a:r>
            <a:r>
              <a:rPr lang="en-US" altLang="ja-JP" dirty="0">
                <a:effectLst/>
              </a:rPr>
              <a:t>80%</a:t>
            </a:r>
            <a:r>
              <a:rPr lang="ja-JP" altLang="en-US" dirty="0">
                <a:effectLst/>
              </a:rPr>
              <a:t>を達成しており、実用化が可能なレベルにあることが確認されています。</a:t>
            </a:r>
            <a:endParaRPr lang="en-US" altLang="ja-JP" dirty="0">
              <a:effectLst/>
            </a:endParaRPr>
          </a:p>
          <a:p>
            <a:endParaRPr lang="ja-JP" altLang="en-US"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t>現状、点検作業は点検技術者が全て手作業で行っているため、</a:t>
            </a:r>
            <a:r>
              <a:rPr lang="en-US" altLang="ja-JP" dirty="0"/>
              <a:t>1</a:t>
            </a:r>
            <a:r>
              <a:rPr lang="ja-JP" altLang="en-US" dirty="0"/>
              <a:t>日の総作業時間が</a:t>
            </a:r>
            <a:r>
              <a:rPr lang="en-US" altLang="ja-JP" dirty="0"/>
              <a:t>5</a:t>
            </a:r>
            <a:r>
              <a:rPr lang="ja-JP" altLang="en-US" dirty="0"/>
              <a:t>時間にも及ぶことも珍しくありません。</a:t>
            </a:r>
            <a:endParaRPr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t>ところが、</a:t>
            </a:r>
            <a:r>
              <a:rPr lang="en-US" altLang="ja-JP" dirty="0"/>
              <a:t>AI</a:t>
            </a:r>
            <a:r>
              <a:rPr lang="ja-JP" altLang="en-US" dirty="0"/>
              <a:t>システムを活用した場合、検出、記録を自動化すると、手書きのスケッチとデータ作成の手間を省くことができます。</a:t>
            </a:r>
            <a:endParaRPr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t>また、従来であればスケッチなどに不備があった場合に再度現場確認を行う必要がありましたが、今回開発した技術を用いるとその場で確認ができるので、作業の手戻りを省くことができます。</a:t>
            </a:r>
            <a:endParaRPr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t>これによって点検にかかる時間は</a:t>
            </a:r>
            <a:r>
              <a:rPr lang="en-US" altLang="ja-JP" dirty="0"/>
              <a:t>10</a:t>
            </a:r>
            <a:r>
              <a:rPr lang="ja-JP" altLang="en-US" dirty="0"/>
              <a:t>分の１の約</a:t>
            </a:r>
            <a:r>
              <a:rPr lang="en-US" altLang="ja-JP" dirty="0"/>
              <a:t>30</a:t>
            </a:r>
            <a:r>
              <a:rPr lang="ja-JP" altLang="en-US" dirty="0"/>
              <a:t>分まで短縮できる見込みです。</a:t>
            </a:r>
            <a:endParaRPr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t>また、現行の点検業務に円滑に導入されるように、点検技術者の行動や携行機材の変更は最小限に留めることとし、撮影はデジタルカメラを手持ちで行うことを想定しました。</a:t>
            </a:r>
            <a:endParaRPr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t>撮影した点検現場でひび割れ検出を行うことができ、結果がすぐに確認出来るシステムが実現されたのです。</a:t>
            </a:r>
            <a:endParaRPr lang="en-US" altLang="ja-JP" dirty="0">
              <a:effectLst/>
            </a:endParaRPr>
          </a:p>
          <a:p>
            <a:endParaRPr lang="en-US" altLang="ja-JP" dirty="0">
              <a:effectLst/>
            </a:endParaRPr>
          </a:p>
          <a:p>
            <a:endParaRPr lang="en-US" altLang="ja-JP" dirty="0"/>
          </a:p>
        </p:txBody>
      </p:sp>
      <p:sp>
        <p:nvSpPr>
          <p:cNvPr id="4" name="スライド番号プレースホルダー 3"/>
          <p:cNvSpPr>
            <a:spLocks noGrp="1"/>
          </p:cNvSpPr>
          <p:nvPr>
            <p:ph type="sldNum" sz="quarter" idx="10"/>
          </p:nvPr>
        </p:nvSpPr>
        <p:spPr/>
        <p:txBody>
          <a:bodyPr/>
          <a:lstStyle/>
          <a:p>
            <a:fld id="{A68A5D2C-8E9C-40CF-9B2A-603722E03471}" type="slidenum">
              <a:rPr kumimoji="1" lang="ja-JP" altLang="en-US" smtClean="0"/>
              <a:t>22</a:t>
            </a:fld>
            <a:endParaRPr kumimoji="1" lang="ja-JP" altLang="en-US"/>
          </a:p>
        </p:txBody>
      </p:sp>
    </p:spTree>
    <p:extLst>
      <p:ext uri="{BB962C8B-B14F-4D97-AF65-F5344CB8AC3E}">
        <p14:creationId xmlns:p14="http://schemas.microsoft.com/office/powerpoint/2010/main" val="311011124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effectLst/>
              </a:rPr>
              <a:t>不特定多数の人たちが出入りする駅や商業ビルなどでは、防犯や防災などに備えて警備員が定期的にパトロールをしています。</a:t>
            </a:r>
            <a:endParaRPr lang="en-US" altLang="ja-JP" dirty="0">
              <a:effectLst/>
            </a:endParaRPr>
          </a:p>
          <a:p>
            <a:r>
              <a:rPr lang="ja-JP" altLang="en-US" dirty="0">
                <a:effectLst/>
              </a:rPr>
              <a:t>そして、リアルタイムで施設内の状況を確認できる防犯カメラの映像もまたチェックされています。</a:t>
            </a:r>
          </a:p>
          <a:p>
            <a:r>
              <a:rPr lang="ja-JP" altLang="en-US" dirty="0">
                <a:effectLst/>
              </a:rPr>
              <a:t>近年では</a:t>
            </a:r>
            <a:r>
              <a:rPr lang="en-US" altLang="ja-JP" dirty="0">
                <a:effectLst/>
              </a:rPr>
              <a:t>AI</a:t>
            </a:r>
            <a:r>
              <a:rPr lang="ja-JP" altLang="en-US" dirty="0">
                <a:effectLst/>
              </a:rPr>
              <a:t>による画像認識技術がさまざまな分野で使われていますが、公共スペースに設置された防犯カメラの映像解析にも活用が進んでいます。</a:t>
            </a:r>
          </a:p>
          <a:p>
            <a:r>
              <a:rPr lang="ja-JP" altLang="en-US" dirty="0">
                <a:effectLst/>
              </a:rPr>
              <a:t>これまでは不審者の自動検出や人物の同定など、防犯に関する目的での実証実験が行われてきましたが、</a:t>
            </a:r>
            <a:endParaRPr lang="en-US" altLang="ja-JP" dirty="0">
              <a:effectLst/>
            </a:endParaRPr>
          </a:p>
          <a:p>
            <a:r>
              <a:rPr lang="ja-JP" altLang="en-US" dirty="0">
                <a:effectLst/>
              </a:rPr>
              <a:t>人物の行動を解析することで違った活用方法も生み出されました。</a:t>
            </a:r>
            <a:endParaRPr lang="en-US" altLang="ja-JP" dirty="0">
              <a:effectLst/>
            </a:endParaRPr>
          </a:p>
          <a:p>
            <a:endParaRPr lang="ja-JP" altLang="en-US" dirty="0">
              <a:effectLst/>
            </a:endParaRPr>
          </a:p>
          <a:p>
            <a:r>
              <a:rPr lang="ja-JP" altLang="en-US" dirty="0">
                <a:effectLst/>
              </a:rPr>
              <a:t>例えば、三菱地所と</a:t>
            </a:r>
            <a:r>
              <a:rPr lang="en-US" altLang="ja-JP" dirty="0">
                <a:effectLst/>
              </a:rPr>
              <a:t>ALSOK</a:t>
            </a:r>
            <a:r>
              <a:rPr lang="ja-JP" altLang="en-US" dirty="0">
                <a:effectLst/>
              </a:rPr>
              <a:t>が共同で計画している実証実験では、「困っている」状況にある人物を自動で検出して、警備員が駆けつけるサービスを検証しています。</a:t>
            </a:r>
            <a:endParaRPr lang="en-US" altLang="ja-JP" dirty="0">
              <a:effectLst/>
            </a:endParaRPr>
          </a:p>
          <a:p>
            <a:r>
              <a:rPr lang="ja-JP" altLang="en-US" dirty="0">
                <a:effectLst/>
              </a:rPr>
              <a:t>このサービスは、ビル内に設置したカメラ映像から、「困っている方」が自動で検知され、警備員のスマートフォンへ通知が行くというシステムで構成されています。</a:t>
            </a:r>
            <a:endParaRPr lang="en-US" altLang="ja-JP" dirty="0">
              <a:effectLst/>
            </a:endParaRPr>
          </a:p>
          <a:p>
            <a:r>
              <a:rPr lang="ja-JP" altLang="en-US" dirty="0">
                <a:effectLst/>
              </a:rPr>
              <a:t>通知を受け取った警備員はその内容を確認し、必要に応じて適切な対応をとることが可能です。</a:t>
            </a:r>
            <a:endParaRPr lang="en-US" altLang="ja-JP" dirty="0">
              <a:effectLst/>
            </a:endParaRPr>
          </a:p>
          <a:p>
            <a:endParaRPr lang="ja-JP" altLang="en-US" dirty="0">
              <a:effectLst/>
            </a:endParaRPr>
          </a:p>
          <a:p>
            <a:r>
              <a:rPr lang="ja-JP" altLang="en-US" dirty="0">
                <a:effectLst/>
              </a:rPr>
              <a:t>使われるシステムは、</a:t>
            </a:r>
            <a:r>
              <a:rPr lang="en-US" altLang="ja-JP" dirty="0">
                <a:effectLst/>
                <a:hlinkClick r:id="rId3"/>
              </a:rPr>
              <a:t>PKSHA Technology</a:t>
            </a:r>
            <a:r>
              <a:rPr lang="ja-JP" altLang="en-US" dirty="0">
                <a:effectLst/>
              </a:rPr>
              <a:t>の画像・映像認識エンジン「</a:t>
            </a:r>
            <a:r>
              <a:rPr lang="en-US" altLang="ja-JP" dirty="0">
                <a:effectLst/>
                <a:hlinkClick r:id="rId4"/>
              </a:rPr>
              <a:t>Vertical Vision</a:t>
            </a:r>
            <a:r>
              <a:rPr lang="ja-JP" altLang="en-US" dirty="0">
                <a:effectLst/>
              </a:rPr>
              <a:t>（</a:t>
            </a:r>
            <a:r>
              <a:rPr lang="en-US" altLang="ja-JP" dirty="0">
                <a:effectLst/>
              </a:rPr>
              <a:t>VV</a:t>
            </a:r>
            <a:r>
              <a:rPr lang="ja-JP" altLang="en-US" dirty="0">
                <a:effectLst/>
              </a:rPr>
              <a:t>）」というものです。</a:t>
            </a:r>
          </a:p>
          <a:p>
            <a:r>
              <a:rPr lang="en-US" altLang="ja-JP" dirty="0">
                <a:effectLst/>
              </a:rPr>
              <a:t>VV</a:t>
            </a:r>
            <a:r>
              <a:rPr lang="ja-JP" altLang="en-US" dirty="0">
                <a:effectLst/>
              </a:rPr>
              <a:t>はディープラーニングの技術を用いた画像識別エンジンで、業種やユースケースに特化した「</a:t>
            </a:r>
            <a:r>
              <a:rPr lang="en-US" altLang="ja-JP" dirty="0">
                <a:effectLst/>
              </a:rPr>
              <a:t>Vertica</a:t>
            </a:r>
            <a:r>
              <a:rPr lang="ja-JP" altLang="en-US" dirty="0">
                <a:effectLst/>
              </a:rPr>
              <a:t>型」であるところが特徴で、</a:t>
            </a:r>
          </a:p>
          <a:p>
            <a:r>
              <a:rPr lang="ja-JP" altLang="en-US" dirty="0">
                <a:effectLst/>
              </a:rPr>
              <a:t>映像中の人物を認識して、移動経路や体の姿勢、行動や属性など人に関する幅広い解析が可能になります。</a:t>
            </a:r>
            <a:endParaRPr lang="en-US" altLang="ja-JP" dirty="0">
              <a:effectLst/>
            </a:endParaRPr>
          </a:p>
          <a:p>
            <a:r>
              <a:rPr lang="ja-JP" altLang="en-US" dirty="0">
                <a:effectLst/>
              </a:rPr>
              <a:t>特定の行動を検知できる点が今回の実証実験にマッチしている。</a:t>
            </a:r>
          </a:p>
          <a:p>
            <a:r>
              <a:rPr lang="ja-JP" altLang="en-US" dirty="0">
                <a:effectLst/>
              </a:rPr>
              <a:t>ほかにも、人物の表情や感情を精緻に認識したり、外見的な特徴を捉えて高精度に同一人物の判定をすることもできるといいます。</a:t>
            </a:r>
          </a:p>
          <a:p>
            <a:endParaRPr kumimoji="1" lang="ja-JP" altLang="en-US" dirty="0"/>
          </a:p>
        </p:txBody>
      </p:sp>
      <p:sp>
        <p:nvSpPr>
          <p:cNvPr id="4" name="スライド番号プレースホルダー 3"/>
          <p:cNvSpPr>
            <a:spLocks noGrp="1"/>
          </p:cNvSpPr>
          <p:nvPr>
            <p:ph type="sldNum" sz="quarter" idx="10"/>
          </p:nvPr>
        </p:nvSpPr>
        <p:spPr/>
        <p:txBody>
          <a:bodyPr/>
          <a:lstStyle/>
          <a:p>
            <a:fld id="{CC1098D7-05A3-4602-A252-460018AC23AA}" type="slidenum">
              <a:rPr kumimoji="1" lang="ja-JP" altLang="en-US" smtClean="0"/>
              <a:t>23</a:t>
            </a:fld>
            <a:endParaRPr kumimoji="1" lang="ja-JP" altLang="en-US"/>
          </a:p>
        </p:txBody>
      </p:sp>
    </p:spTree>
    <p:extLst>
      <p:ext uri="{BB962C8B-B14F-4D97-AF65-F5344CB8AC3E}">
        <p14:creationId xmlns:p14="http://schemas.microsoft.com/office/powerpoint/2010/main" val="40697100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effectLst/>
              </a:rPr>
              <a:t>株式会社オプティムはスマート農業の取り組みのひとつとして、ドローンを大豆の生育管理に活用し、病害虫が検知された箇所のみにドローンがピンポイントで農薬散布する試みを実施した。</a:t>
            </a:r>
            <a:endParaRPr lang="en-US" altLang="ja-JP" dirty="0">
              <a:effectLst/>
            </a:endParaRPr>
          </a:p>
          <a:p>
            <a:r>
              <a:rPr lang="ja-JP" altLang="en-US" dirty="0">
                <a:effectLst/>
              </a:rPr>
              <a:t>同社によれば、大豆の生育管理にドローンを用いて、病害虫が検出された箇所にのみピンポイントで農薬散布を行うシステムは世界初という。</a:t>
            </a:r>
            <a:endParaRPr lang="en-US" altLang="ja-JP" dirty="0">
              <a:effectLst/>
            </a:endParaRPr>
          </a:p>
          <a:p>
            <a:endParaRPr lang="en-US" altLang="ja-JP" dirty="0">
              <a:effectLst/>
            </a:endParaRPr>
          </a:p>
          <a:p>
            <a:r>
              <a:rPr lang="ja-JP" altLang="en-US" dirty="0">
                <a:effectLst/>
              </a:rPr>
              <a:t>このサービスでは、まず</a:t>
            </a:r>
            <a:r>
              <a:rPr lang="ja-JP" altLang="en-US" dirty="0"/>
              <a:t>ドローンが圃場の上を飛行して撮影を行います。</a:t>
            </a:r>
            <a:endParaRPr lang="en-US" altLang="ja-JP" dirty="0"/>
          </a:p>
          <a:p>
            <a:r>
              <a:rPr lang="ja-JP" altLang="en-US" dirty="0"/>
              <a:t>そこで撮影された画像と、病害虫が発生している画像を</a:t>
            </a:r>
            <a:r>
              <a:rPr lang="en-US" altLang="ja-JP" dirty="0"/>
              <a:t>AI</a:t>
            </a:r>
            <a:r>
              <a:rPr lang="ja-JP" altLang="en-US" dirty="0"/>
              <a:t>を用いて比較判定を行うことで</a:t>
            </a:r>
            <a:endParaRPr lang="en-US" altLang="ja-JP" dirty="0"/>
          </a:p>
          <a:p>
            <a:r>
              <a:rPr kumimoji="1" lang="ja-JP" altLang="en-US" dirty="0"/>
              <a:t>発生地点を特定し、そこへ移動して農薬を散布するという流れになります。</a:t>
            </a:r>
            <a:endParaRPr lang="en-US" altLang="ja-JP" dirty="0">
              <a:effectLst/>
            </a:endParaRPr>
          </a:p>
          <a:p>
            <a:endParaRPr lang="en-US" altLang="ja-JP" dirty="0">
              <a:effectLst/>
            </a:endParaRPr>
          </a:p>
          <a:p>
            <a:r>
              <a:rPr lang="ja-JP" altLang="en-US" dirty="0">
                <a:effectLst/>
              </a:rPr>
              <a:t>このシステムを導入した結果、全体に農薬を散布する通常栽培と比較すると、使用する農薬の量は</a:t>
            </a:r>
            <a:r>
              <a:rPr lang="en-US" altLang="ja-JP" dirty="0">
                <a:effectLst/>
              </a:rPr>
              <a:t>1/10</a:t>
            </a:r>
            <a:r>
              <a:rPr lang="ja-JP" altLang="en-US" dirty="0">
                <a:effectLst/>
              </a:rPr>
              <a:t>以下に削減、農家側の生産コストを抑えた栽培に成功したとしている。</a:t>
            </a:r>
            <a:br>
              <a:rPr lang="ja-JP" altLang="en-US" dirty="0">
                <a:effectLst/>
              </a:rPr>
            </a:br>
            <a:r>
              <a:rPr lang="ja-JP" altLang="en-US" dirty="0">
                <a:effectLst/>
              </a:rPr>
              <a:t>さらに、このピンポイント農薬散布で栽培された大豆の残留農薬を第三者調査機関によって検査した結果、残留している農薬が「不検出相当」であるとの結果がでた。</a:t>
            </a:r>
            <a:br>
              <a:rPr lang="ja-JP" altLang="en-US" dirty="0">
                <a:effectLst/>
              </a:rPr>
            </a:br>
            <a:r>
              <a:rPr lang="ja-JP" altLang="en-US" dirty="0">
                <a:effectLst/>
              </a:rPr>
              <a:t>この方法で収穫された大豆はスマートやさいの「スマートえだまめ」と命名され、通常のえだまめの約</a:t>
            </a:r>
            <a:r>
              <a:rPr lang="en-US" altLang="ja-JP" dirty="0">
                <a:effectLst/>
              </a:rPr>
              <a:t>3</a:t>
            </a:r>
            <a:r>
              <a:rPr lang="ja-JP" altLang="en-US" dirty="0">
                <a:effectLst/>
              </a:rPr>
              <a:t>倍の価格で販売されたのにも関わらず完売となっています。</a:t>
            </a:r>
            <a:endParaRPr lang="en-US" altLang="ja-JP" dirty="0">
              <a:effectLst/>
            </a:endParaRPr>
          </a:p>
          <a:p>
            <a:endParaRPr lang="en-US" altLang="ja-JP" dirty="0">
              <a:effectLst/>
            </a:endParaRPr>
          </a:p>
        </p:txBody>
      </p:sp>
      <p:sp>
        <p:nvSpPr>
          <p:cNvPr id="4" name="スライド番号プレースホルダー 3"/>
          <p:cNvSpPr>
            <a:spLocks noGrp="1"/>
          </p:cNvSpPr>
          <p:nvPr>
            <p:ph type="sldNum" sz="quarter" idx="10"/>
          </p:nvPr>
        </p:nvSpPr>
        <p:spPr/>
        <p:txBody>
          <a:bodyPr/>
          <a:lstStyle/>
          <a:p>
            <a:fld id="{A68A5D2C-8E9C-40CF-9B2A-603722E03471}" type="slidenum">
              <a:rPr kumimoji="1" lang="ja-JP" altLang="en-US" smtClean="0"/>
              <a:t>24</a:t>
            </a:fld>
            <a:endParaRPr kumimoji="1" lang="ja-JP" altLang="en-US"/>
          </a:p>
        </p:txBody>
      </p:sp>
    </p:spTree>
    <p:extLst>
      <p:ext uri="{BB962C8B-B14F-4D97-AF65-F5344CB8AC3E}">
        <p14:creationId xmlns:p14="http://schemas.microsoft.com/office/powerpoint/2010/main" val="208979936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株式会社リクルートマーケティングパートナーズが提供するオンライン学習サービス</a:t>
            </a:r>
            <a:r>
              <a:rPr lang="en-US" altLang="ja-JP" dirty="0"/>
              <a:t>『</a:t>
            </a:r>
            <a:r>
              <a:rPr lang="ja-JP" altLang="en-US" dirty="0"/>
              <a:t>スタディサプリ</a:t>
            </a:r>
            <a:r>
              <a:rPr lang="en-US" altLang="ja-JP" dirty="0"/>
              <a:t>』</a:t>
            </a:r>
            <a:r>
              <a:rPr lang="ja-JP" altLang="en-US" dirty="0"/>
              <a:t>では、</a:t>
            </a:r>
            <a:endParaRPr lang="en-US" altLang="ja-JP" dirty="0"/>
          </a:p>
          <a:p>
            <a:r>
              <a:rPr lang="ja-JP" altLang="en-US" dirty="0"/>
              <a:t>講義動画内の音声データ（講師の声）や文字データ（黒板の文字）をテキスト化することにより、動画内にある「ユーザーが見たい講義」を簡単に検索できる機能を搭載されています。</a:t>
            </a:r>
            <a:endParaRPr lang="en-US" altLang="ja-JP" dirty="0"/>
          </a:p>
          <a:p>
            <a:r>
              <a:rPr lang="ja-JP" altLang="en-US" dirty="0"/>
              <a:t>ユーザーが知りたいキーワードを入力することで、それが実際に説明されていたり、黒板に板書されている講義やシーンが見つけられるという仕組みです。</a:t>
            </a:r>
            <a:endParaRPr lang="en-US" altLang="ja-JP" dirty="0"/>
          </a:p>
          <a:p>
            <a:endParaRPr lang="en-US" altLang="ja-JP" dirty="0"/>
          </a:p>
          <a:p>
            <a:r>
              <a:rPr lang="ja-JP" altLang="en-US" dirty="0"/>
              <a:t>講師の声と黒板の文字をテキスト化するためには、それぞれ音声認識と画像認識の仕組みを活用します。</a:t>
            </a:r>
            <a:endParaRPr lang="en-US" altLang="ja-JP" dirty="0"/>
          </a:p>
          <a:p>
            <a:r>
              <a:rPr lang="ja-JP" altLang="en-US" dirty="0"/>
              <a:t>認識された文字列は、自然言語処理技術によって単語やキーワードに分類され、ユーザーが検索した際にヒットするようになります。</a:t>
            </a:r>
            <a:endParaRPr lang="en-US" altLang="ja-JP" dirty="0"/>
          </a:p>
          <a:p>
            <a:r>
              <a:rPr lang="ja-JP" altLang="en-US" dirty="0"/>
              <a:t>また、検索結果に表示される講義動画の順序は、動画内での学術用語の重要度と登場回数に基づき計算されており、 </a:t>
            </a:r>
            <a:endParaRPr lang="en-US" altLang="ja-JP" dirty="0"/>
          </a:p>
          <a:p>
            <a:r>
              <a:rPr lang="ja-JP" altLang="en-US" dirty="0"/>
              <a:t>今後は実際に検索されたキーワードのデータなどを利用して更なる精度の向上を目指します。</a:t>
            </a:r>
            <a:endParaRPr lang="en-US" altLang="ja-JP" dirty="0"/>
          </a:p>
          <a:p>
            <a:r>
              <a:rPr lang="ja-JP" altLang="en-US" dirty="0"/>
              <a:t>これまでは、講義動画のタイトルのみ検索可能でしたが、今回のアップデートにより、動画内で講師が発する学術用語から講義動画を簡単に検索できるようになりました。</a:t>
            </a:r>
            <a:endParaRPr kumimoji="1" lang="ja-JP" altLang="en-US" dirty="0"/>
          </a:p>
        </p:txBody>
      </p:sp>
      <p:sp>
        <p:nvSpPr>
          <p:cNvPr id="4" name="スライド番号プレースホルダー 3"/>
          <p:cNvSpPr>
            <a:spLocks noGrp="1"/>
          </p:cNvSpPr>
          <p:nvPr>
            <p:ph type="sldNum" sz="quarter" idx="10"/>
          </p:nvPr>
        </p:nvSpPr>
        <p:spPr/>
        <p:txBody>
          <a:bodyPr/>
          <a:lstStyle/>
          <a:p>
            <a:fld id="{CC1098D7-05A3-4602-A252-460018AC23AA}" type="slidenum">
              <a:rPr kumimoji="1" lang="ja-JP" altLang="en-US" smtClean="0"/>
              <a:t>25</a:t>
            </a:fld>
            <a:endParaRPr kumimoji="1" lang="ja-JP" altLang="en-US"/>
          </a:p>
        </p:txBody>
      </p:sp>
    </p:spTree>
    <p:extLst>
      <p:ext uri="{BB962C8B-B14F-4D97-AF65-F5344CB8AC3E}">
        <p14:creationId xmlns:p14="http://schemas.microsoft.com/office/powerpoint/2010/main" val="126074543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https://jp.techcrunch.com/2019/10/04/aim-fundraising/</a:t>
            </a:r>
          </a:p>
          <a:p>
            <a:r>
              <a:rPr kumimoji="1" lang="ja-JP" altLang="en-US" dirty="0"/>
              <a:t>→画像出典</a:t>
            </a:r>
            <a:endParaRPr kumimoji="1" lang="en-US" altLang="ja-JP" dirty="0"/>
          </a:p>
          <a:p>
            <a:endParaRPr kumimoji="1" lang="en-US" altLang="ja-JP" dirty="0"/>
          </a:p>
          <a:p>
            <a:r>
              <a:rPr kumimoji="1" lang="en-US" altLang="ja-JP" dirty="0"/>
              <a:t>https://ifi.u-tokyo.ac.jp/event/4900/</a:t>
            </a:r>
          </a:p>
          <a:p>
            <a:r>
              <a:rPr kumimoji="1" lang="ja-JP" altLang="en-US" dirty="0"/>
              <a:t>→解説記事</a:t>
            </a:r>
            <a:endParaRPr kumimoji="1" lang="en-US" altLang="ja-JP" dirty="0"/>
          </a:p>
          <a:p>
            <a:endParaRPr kumimoji="1" lang="en-US" altLang="ja-JP" dirty="0"/>
          </a:p>
          <a:p>
            <a:r>
              <a:rPr kumimoji="1" lang="ja-JP" altLang="en-US" dirty="0"/>
              <a:t>医療の現場においても多くの</a:t>
            </a:r>
            <a:r>
              <a:rPr kumimoji="1" lang="en-US" altLang="ja-JP" dirty="0"/>
              <a:t>AI</a:t>
            </a:r>
            <a:r>
              <a:rPr kumimoji="1" lang="ja-JP" altLang="en-US" dirty="0"/>
              <a:t>が活用に向け実証実験が行われている。</a:t>
            </a:r>
            <a:endParaRPr kumimoji="1" lang="en-US" altLang="ja-JP" dirty="0"/>
          </a:p>
          <a:p>
            <a:r>
              <a:rPr kumimoji="1" lang="ja-JP" altLang="en-US" dirty="0"/>
              <a:t>胃がんの内視鏡診断にも</a:t>
            </a:r>
            <a:r>
              <a:rPr kumimoji="1" lang="en-US" altLang="ja-JP" dirty="0"/>
              <a:t>AI</a:t>
            </a:r>
            <a:r>
              <a:rPr kumimoji="1" lang="ja-JP" altLang="en-US" dirty="0"/>
              <a:t>は活用されている。内視鏡診断を行ったあと</a:t>
            </a:r>
            <a:r>
              <a:rPr kumimoji="1" lang="en-US" altLang="ja-JP" dirty="0"/>
              <a:t>3</a:t>
            </a:r>
            <a:r>
              <a:rPr kumimoji="1" lang="ja-JP" altLang="en-US" dirty="0"/>
              <a:t>年以内に発症した「見逃し胃がん」は</a:t>
            </a:r>
            <a:r>
              <a:rPr kumimoji="1" lang="en-US" altLang="ja-JP" dirty="0"/>
              <a:t>25</a:t>
            </a:r>
            <a:r>
              <a:rPr kumimoji="1" lang="ja-JP" altLang="en-US" dirty="0"/>
              <a:t>％くらいあります。胃がんの見逃しが多い理由は胃炎に紛れてしまい、発見が難しいとされており、診断にはある程度の経験が必要であります。専門施設で</a:t>
            </a:r>
            <a:r>
              <a:rPr kumimoji="1" lang="en-US" altLang="ja-JP" dirty="0"/>
              <a:t>2</a:t>
            </a:r>
            <a:r>
              <a:rPr kumimoji="1" lang="ja-JP" altLang="en-US" dirty="0"/>
              <a:t>年間研修した若い医師は発見率が</a:t>
            </a:r>
            <a:r>
              <a:rPr kumimoji="1" lang="en-US" altLang="ja-JP" dirty="0"/>
              <a:t>4</a:t>
            </a:r>
            <a:r>
              <a:rPr kumimoji="1" lang="ja-JP" altLang="en-US" dirty="0"/>
              <a:t>倍になったという報告もあり、経験値により改善はされるも時間を有する点で問題となっている。</a:t>
            </a:r>
            <a:endParaRPr kumimoji="1" lang="en-US" altLang="ja-JP" dirty="0"/>
          </a:p>
          <a:p>
            <a:r>
              <a:rPr kumimoji="1" lang="ja-JP" altLang="en-US" dirty="0"/>
              <a:t>この分野に対し、</a:t>
            </a:r>
            <a:r>
              <a:rPr kumimoji="1" lang="en-US" altLang="ja-JP" dirty="0"/>
              <a:t>AI</a:t>
            </a:r>
            <a:r>
              <a:rPr kumimoji="1" lang="ja-JP" altLang="en-US" dirty="0"/>
              <a:t>が注目されている。</a:t>
            </a:r>
            <a:endParaRPr kumimoji="1" lang="en-US" altLang="ja-JP" dirty="0"/>
          </a:p>
          <a:p>
            <a:endParaRPr kumimoji="1" lang="en-US" altLang="ja-JP" dirty="0"/>
          </a:p>
          <a:p>
            <a:pPr fontAlgn="base"/>
            <a:r>
              <a:rPr kumimoji="1" lang="en-US" altLang="ja-JP" sz="1200" b="0" i="0" kern="1200" dirty="0">
                <a:solidFill>
                  <a:schemeClr val="tx1"/>
                </a:solidFill>
                <a:effectLst/>
                <a:latin typeface="+mn-lt"/>
                <a:ea typeface="+mn-ea"/>
                <a:cs typeface="+mn-cs"/>
              </a:rPr>
              <a:t>AI</a:t>
            </a:r>
            <a:r>
              <a:rPr kumimoji="1" lang="ja-JP" altLang="en-US" sz="1200" b="0" i="0" kern="1200" dirty="0">
                <a:solidFill>
                  <a:schemeClr val="tx1"/>
                </a:solidFill>
                <a:effectLst/>
                <a:latin typeface="+mn-lt"/>
                <a:ea typeface="+mn-ea"/>
                <a:cs typeface="+mn-cs"/>
              </a:rPr>
              <a:t>に多くの胃がんの教師データを覚えこませる。</a:t>
            </a:r>
            <a:r>
              <a:rPr kumimoji="1" lang="en-US" altLang="ja-JP" sz="1200" b="0" i="0" kern="1200" dirty="0">
                <a:solidFill>
                  <a:schemeClr val="tx1"/>
                </a:solidFill>
                <a:effectLst/>
                <a:latin typeface="+mn-lt"/>
                <a:ea typeface="+mn-ea"/>
                <a:cs typeface="+mn-cs"/>
              </a:rPr>
              <a:t>AI</a:t>
            </a:r>
            <a:r>
              <a:rPr kumimoji="1" lang="ja-JP" altLang="en-US" sz="1200" b="0" i="0" kern="1200" dirty="0">
                <a:solidFill>
                  <a:schemeClr val="tx1"/>
                </a:solidFill>
                <a:effectLst/>
                <a:latin typeface="+mn-lt"/>
                <a:ea typeface="+mn-ea"/>
                <a:cs typeface="+mn-cs"/>
              </a:rPr>
              <a:t>は特徴量を抽出して、やがて胃がんを判別できるようになる。ただし、教師データを作るには人間が人力で「アノテーション」を付さなければならない。具体的には画像をマーキングして、細かい臨床データを紐づけをする。教師データを作る作業には手間がかかったが、ここを手抜きすると質が落ちてしまう。ここには専門医の力が必要だし、簡単ではなかったという。</a:t>
            </a:r>
            <a:endParaRPr kumimoji="1" lang="en-US" altLang="ja-JP" sz="1200" b="0" i="0" kern="1200" dirty="0">
              <a:solidFill>
                <a:schemeClr val="tx1"/>
              </a:solidFill>
              <a:effectLst/>
              <a:latin typeface="+mn-lt"/>
              <a:ea typeface="+mn-ea"/>
              <a:cs typeface="+mn-cs"/>
            </a:endParaRPr>
          </a:p>
          <a:p>
            <a:pPr fontAlgn="base"/>
            <a:r>
              <a:rPr kumimoji="1" lang="ja-JP" altLang="en-US" sz="1200" b="0" i="0" kern="1200" dirty="0">
                <a:solidFill>
                  <a:schemeClr val="tx1"/>
                </a:solidFill>
                <a:effectLst/>
                <a:latin typeface="+mn-lt"/>
                <a:ea typeface="+mn-ea"/>
                <a:cs typeface="+mn-cs"/>
              </a:rPr>
              <a:t>完成した</a:t>
            </a:r>
            <a:r>
              <a:rPr kumimoji="1" lang="en-US" altLang="ja-JP" sz="1200" b="0" i="0" kern="1200" dirty="0">
                <a:solidFill>
                  <a:schemeClr val="tx1"/>
                </a:solidFill>
                <a:effectLst/>
                <a:latin typeface="+mn-lt"/>
                <a:ea typeface="+mn-ea"/>
                <a:cs typeface="+mn-cs"/>
              </a:rPr>
              <a:t>AI</a:t>
            </a:r>
            <a:r>
              <a:rPr kumimoji="1" lang="ja-JP" altLang="en-US" sz="1200" b="0" i="0" kern="1200" dirty="0">
                <a:solidFill>
                  <a:schemeClr val="tx1"/>
                </a:solidFill>
                <a:effectLst/>
                <a:latin typeface="+mn-lt"/>
                <a:ea typeface="+mn-ea"/>
                <a:cs typeface="+mn-cs"/>
              </a:rPr>
              <a:t>は、</a:t>
            </a:r>
            <a:r>
              <a:rPr kumimoji="1" lang="en-US" altLang="ja-JP" sz="1200" b="0" i="0" kern="1200" dirty="0">
                <a:solidFill>
                  <a:schemeClr val="tx1"/>
                </a:solidFill>
                <a:effectLst/>
                <a:latin typeface="+mn-lt"/>
                <a:ea typeface="+mn-ea"/>
                <a:cs typeface="+mn-cs"/>
              </a:rPr>
              <a:t>2017</a:t>
            </a:r>
            <a:r>
              <a:rPr kumimoji="1" lang="ja-JP" altLang="en-US" sz="1200" b="0" i="0" kern="1200" dirty="0">
                <a:solidFill>
                  <a:schemeClr val="tx1"/>
                </a:solidFill>
                <a:effectLst/>
                <a:latin typeface="+mn-lt"/>
                <a:ea typeface="+mn-ea"/>
                <a:cs typeface="+mn-cs"/>
              </a:rPr>
              <a:t>年</a:t>
            </a:r>
            <a:r>
              <a:rPr kumimoji="1" lang="en-US" altLang="ja-JP" sz="1200" b="0" i="0" kern="1200" dirty="0">
                <a:solidFill>
                  <a:schemeClr val="tx1"/>
                </a:solidFill>
                <a:effectLst/>
                <a:latin typeface="+mn-lt"/>
                <a:ea typeface="+mn-ea"/>
                <a:cs typeface="+mn-cs"/>
              </a:rPr>
              <a:t>3</a:t>
            </a:r>
            <a:r>
              <a:rPr kumimoji="1" lang="ja-JP" altLang="en-US" sz="1200" b="0" i="0" kern="1200" dirty="0">
                <a:solidFill>
                  <a:schemeClr val="tx1"/>
                </a:solidFill>
                <a:effectLst/>
                <a:latin typeface="+mn-lt"/>
                <a:ea typeface="+mn-ea"/>
                <a:cs typeface="+mn-cs"/>
              </a:rPr>
              <a:t>月にがん研有明病院で治療した胃がん</a:t>
            </a:r>
            <a:r>
              <a:rPr kumimoji="1" lang="en-US" altLang="ja-JP" sz="1200" b="0" i="0" kern="1200" dirty="0">
                <a:solidFill>
                  <a:schemeClr val="tx1"/>
                </a:solidFill>
                <a:effectLst/>
                <a:latin typeface="+mn-lt"/>
                <a:ea typeface="+mn-ea"/>
                <a:cs typeface="+mn-cs"/>
              </a:rPr>
              <a:t>77</a:t>
            </a:r>
            <a:r>
              <a:rPr kumimoji="1" lang="ja-JP" altLang="en-US" sz="1200" b="0" i="0" kern="1200" dirty="0">
                <a:solidFill>
                  <a:schemeClr val="tx1"/>
                </a:solidFill>
                <a:effectLst/>
                <a:latin typeface="+mn-lt"/>
                <a:ea typeface="+mn-ea"/>
                <a:cs typeface="+mn-cs"/>
              </a:rPr>
              <a:t>病変、</a:t>
            </a:r>
            <a:r>
              <a:rPr kumimoji="1" lang="en-US" altLang="ja-JP" sz="1200" b="0" i="0" kern="1200" dirty="0">
                <a:solidFill>
                  <a:schemeClr val="tx1"/>
                </a:solidFill>
                <a:effectLst/>
                <a:latin typeface="+mn-lt"/>
                <a:ea typeface="+mn-ea"/>
                <a:cs typeface="+mn-cs"/>
              </a:rPr>
              <a:t>2296</a:t>
            </a:r>
            <a:r>
              <a:rPr kumimoji="1" lang="ja-JP" altLang="en-US" sz="1200" b="0" i="0" kern="1200" dirty="0">
                <a:solidFill>
                  <a:schemeClr val="tx1"/>
                </a:solidFill>
                <a:effectLst/>
                <a:latin typeface="+mn-lt"/>
                <a:ea typeface="+mn-ea"/>
                <a:cs typeface="+mn-cs"/>
              </a:rPr>
              <a:t>枚の画像で検証した。</a:t>
            </a:r>
            <a:r>
              <a:rPr kumimoji="1" lang="en-US" altLang="ja-JP" sz="1200" b="0" i="0" kern="1200" dirty="0">
                <a:solidFill>
                  <a:schemeClr val="tx1"/>
                </a:solidFill>
                <a:effectLst/>
                <a:latin typeface="+mn-lt"/>
                <a:ea typeface="+mn-ea"/>
                <a:cs typeface="+mn-cs"/>
              </a:rPr>
              <a:t>2296</a:t>
            </a:r>
            <a:r>
              <a:rPr kumimoji="1" lang="ja-JP" altLang="en-US" sz="1200" b="0" i="0" kern="1200" dirty="0">
                <a:solidFill>
                  <a:schemeClr val="tx1"/>
                </a:solidFill>
                <a:effectLst/>
                <a:latin typeface="+mn-lt"/>
                <a:ea typeface="+mn-ea"/>
                <a:cs typeface="+mn-cs"/>
              </a:rPr>
              <a:t>枚の診断にかかった時間は</a:t>
            </a:r>
            <a:r>
              <a:rPr kumimoji="1" lang="en-US" altLang="ja-JP" sz="1200" b="0" i="0" kern="1200" dirty="0">
                <a:solidFill>
                  <a:schemeClr val="tx1"/>
                </a:solidFill>
                <a:effectLst/>
                <a:latin typeface="+mn-lt"/>
                <a:ea typeface="+mn-ea"/>
                <a:cs typeface="+mn-cs"/>
              </a:rPr>
              <a:t>47</a:t>
            </a:r>
            <a:r>
              <a:rPr kumimoji="1" lang="ja-JP" altLang="en-US" sz="1200" b="0" i="0" kern="1200" dirty="0">
                <a:solidFill>
                  <a:schemeClr val="tx1"/>
                </a:solidFill>
                <a:effectLst/>
                <a:latin typeface="+mn-lt"/>
                <a:ea typeface="+mn-ea"/>
                <a:cs typeface="+mn-cs"/>
              </a:rPr>
              <a:t>秒。つまり</a:t>
            </a:r>
            <a:r>
              <a:rPr kumimoji="1" lang="en-US" altLang="ja-JP" sz="1200" b="0" i="0" kern="1200" dirty="0">
                <a:solidFill>
                  <a:schemeClr val="tx1"/>
                </a:solidFill>
                <a:effectLst/>
                <a:latin typeface="+mn-lt"/>
                <a:ea typeface="+mn-ea"/>
                <a:cs typeface="+mn-cs"/>
              </a:rPr>
              <a:t>1</a:t>
            </a:r>
            <a:r>
              <a:rPr kumimoji="1" lang="ja-JP" altLang="en-US" sz="1200" b="0" i="0" kern="1200" dirty="0">
                <a:solidFill>
                  <a:schemeClr val="tx1"/>
                </a:solidFill>
                <a:effectLst/>
                <a:latin typeface="+mn-lt"/>
                <a:ea typeface="+mn-ea"/>
                <a:cs typeface="+mn-cs"/>
              </a:rPr>
              <a:t>画像あたり</a:t>
            </a:r>
            <a:r>
              <a:rPr kumimoji="1" lang="en-US" altLang="ja-JP" sz="1200" b="0" i="0" kern="1200" dirty="0">
                <a:solidFill>
                  <a:schemeClr val="tx1"/>
                </a:solidFill>
                <a:effectLst/>
                <a:latin typeface="+mn-lt"/>
                <a:ea typeface="+mn-ea"/>
                <a:cs typeface="+mn-cs"/>
              </a:rPr>
              <a:t>0.02</a:t>
            </a:r>
            <a:r>
              <a:rPr kumimoji="1" lang="ja-JP" altLang="en-US" sz="1200" b="0" i="0" kern="1200" dirty="0">
                <a:solidFill>
                  <a:schemeClr val="tx1"/>
                </a:solidFill>
                <a:effectLst/>
                <a:latin typeface="+mn-lt"/>
                <a:ea typeface="+mn-ea"/>
                <a:cs typeface="+mn-cs"/>
              </a:rPr>
              <a:t>秒しかかかっていない。感度は</a:t>
            </a:r>
            <a:r>
              <a:rPr kumimoji="1" lang="en-US" altLang="ja-JP" sz="1200" b="0" i="0" kern="1200" dirty="0">
                <a:solidFill>
                  <a:schemeClr val="tx1"/>
                </a:solidFill>
                <a:effectLst/>
                <a:latin typeface="+mn-lt"/>
                <a:ea typeface="+mn-ea"/>
                <a:cs typeface="+mn-cs"/>
              </a:rPr>
              <a:t>92.2%</a:t>
            </a:r>
            <a:r>
              <a:rPr kumimoji="1" lang="ja-JP" altLang="en-US" sz="1200" b="0" i="0" kern="1200" dirty="0">
                <a:solidFill>
                  <a:schemeClr val="tx1"/>
                </a:solidFill>
                <a:effectLst/>
                <a:latin typeface="+mn-lt"/>
                <a:ea typeface="+mn-ea"/>
                <a:cs typeface="+mn-cs"/>
              </a:rPr>
              <a:t>だった。</a:t>
            </a:r>
            <a:r>
              <a:rPr kumimoji="1" lang="en-US" altLang="ja-JP" sz="1200" b="0" i="0" kern="1200" dirty="0">
                <a:solidFill>
                  <a:schemeClr val="tx1"/>
                </a:solidFill>
                <a:effectLst/>
                <a:latin typeface="+mn-lt"/>
                <a:ea typeface="+mn-ea"/>
                <a:cs typeface="+mn-cs"/>
              </a:rPr>
              <a:t>AI</a:t>
            </a:r>
            <a:r>
              <a:rPr kumimoji="1" lang="ja-JP" altLang="en-US" sz="1200" b="0" i="0" kern="1200" dirty="0">
                <a:solidFill>
                  <a:schemeClr val="tx1"/>
                </a:solidFill>
                <a:effectLst/>
                <a:latin typeface="+mn-lt"/>
                <a:ea typeface="+mn-ea"/>
                <a:cs typeface="+mn-cs"/>
              </a:rPr>
              <a:t>が見逃してしまう病変にはそれなりの理由がある。表面にしかないがんで、</a:t>
            </a:r>
            <a:r>
              <a:rPr kumimoji="1" lang="en-US" altLang="ja-JP" sz="1200" b="0" i="0" kern="1200" dirty="0">
                <a:solidFill>
                  <a:schemeClr val="tx1"/>
                </a:solidFill>
                <a:effectLst/>
                <a:latin typeface="+mn-lt"/>
                <a:ea typeface="+mn-ea"/>
                <a:cs typeface="+mn-cs"/>
              </a:rPr>
              <a:t>5mm</a:t>
            </a:r>
            <a:r>
              <a:rPr kumimoji="1" lang="ja-JP" altLang="en-US" sz="1200" b="0" i="0" kern="1200" dirty="0">
                <a:solidFill>
                  <a:schemeClr val="tx1"/>
                </a:solidFill>
                <a:effectLst/>
                <a:latin typeface="+mn-lt"/>
                <a:ea typeface="+mn-ea"/>
                <a:cs typeface="+mn-cs"/>
              </a:rPr>
              <a:t>以下の小さいものは見逃してしまったが、</a:t>
            </a:r>
            <a:r>
              <a:rPr kumimoji="1" lang="en-US" altLang="ja-JP" sz="1200" b="0" i="0" kern="1200" dirty="0">
                <a:solidFill>
                  <a:schemeClr val="tx1"/>
                </a:solidFill>
                <a:effectLst/>
                <a:latin typeface="+mn-lt"/>
                <a:ea typeface="+mn-ea"/>
                <a:cs typeface="+mn-cs"/>
              </a:rPr>
              <a:t>6mm</a:t>
            </a:r>
            <a:r>
              <a:rPr kumimoji="1" lang="ja-JP" altLang="en-US" sz="1200" b="0" i="0" kern="1200" dirty="0">
                <a:solidFill>
                  <a:schemeClr val="tx1"/>
                </a:solidFill>
                <a:effectLst/>
                <a:latin typeface="+mn-lt"/>
                <a:ea typeface="+mn-ea"/>
                <a:cs typeface="+mn-cs"/>
              </a:rPr>
              <a:t>以上の胃がんは</a:t>
            </a:r>
            <a:r>
              <a:rPr kumimoji="1" lang="en-US" altLang="ja-JP" sz="1200" b="0" i="0" kern="1200" dirty="0">
                <a:solidFill>
                  <a:schemeClr val="tx1"/>
                </a:solidFill>
                <a:effectLst/>
                <a:latin typeface="+mn-lt"/>
                <a:ea typeface="+mn-ea"/>
                <a:cs typeface="+mn-cs"/>
              </a:rPr>
              <a:t>99</a:t>
            </a:r>
            <a:r>
              <a:rPr kumimoji="1" lang="ja-JP" altLang="en-US" sz="1200" b="0" i="0" kern="1200" dirty="0">
                <a:solidFill>
                  <a:schemeClr val="tx1"/>
                </a:solidFill>
                <a:effectLst/>
                <a:latin typeface="+mn-lt"/>
                <a:ea typeface="+mn-ea"/>
                <a:cs typeface="+mn-cs"/>
              </a:rPr>
              <a:t>％発見することができた。</a:t>
            </a:r>
            <a:r>
              <a:rPr kumimoji="1" lang="en-US" altLang="ja-JP" sz="1200" b="0" i="0" kern="1200" dirty="0">
                <a:solidFill>
                  <a:schemeClr val="tx1"/>
                </a:solidFill>
                <a:effectLst/>
                <a:latin typeface="+mn-lt"/>
                <a:ea typeface="+mn-ea"/>
                <a:cs typeface="+mn-cs"/>
              </a:rPr>
              <a:t>232</a:t>
            </a:r>
            <a:r>
              <a:rPr kumimoji="1" lang="ja-JP" altLang="en-US" sz="1200" b="0" i="0" kern="1200" dirty="0">
                <a:solidFill>
                  <a:schemeClr val="tx1"/>
                </a:solidFill>
                <a:effectLst/>
                <a:latin typeface="+mn-lt"/>
                <a:ea typeface="+mn-ea"/>
                <a:cs typeface="+mn-cs"/>
              </a:rPr>
              <a:t>病変を胃がんと診断したうち、</a:t>
            </a:r>
            <a:r>
              <a:rPr kumimoji="1" lang="en-US" altLang="ja-JP" sz="1200" b="0" i="0" kern="1200" dirty="0">
                <a:solidFill>
                  <a:schemeClr val="tx1"/>
                </a:solidFill>
                <a:effectLst/>
                <a:latin typeface="+mn-lt"/>
                <a:ea typeface="+mn-ea"/>
                <a:cs typeface="+mn-cs"/>
              </a:rPr>
              <a:t>71</a:t>
            </a:r>
            <a:r>
              <a:rPr kumimoji="1" lang="ja-JP" altLang="en-US" sz="1200" b="0" i="0" kern="1200" dirty="0">
                <a:solidFill>
                  <a:schemeClr val="tx1"/>
                </a:solidFill>
                <a:effectLst/>
                <a:latin typeface="+mn-lt"/>
                <a:ea typeface="+mn-ea"/>
                <a:cs typeface="+mn-cs"/>
              </a:rPr>
              <a:t>病変が胃がん、偽陽性が</a:t>
            </a:r>
            <a:r>
              <a:rPr kumimoji="1" lang="en-US" altLang="ja-JP" sz="1200" b="0" i="0" kern="1200" dirty="0">
                <a:solidFill>
                  <a:schemeClr val="tx1"/>
                </a:solidFill>
                <a:effectLst/>
                <a:latin typeface="+mn-lt"/>
                <a:ea typeface="+mn-ea"/>
                <a:cs typeface="+mn-cs"/>
              </a:rPr>
              <a:t>161</a:t>
            </a:r>
            <a:r>
              <a:rPr kumimoji="1" lang="ja-JP" altLang="en-US" sz="1200" b="0" i="0" kern="1200" dirty="0">
                <a:solidFill>
                  <a:schemeClr val="tx1"/>
                </a:solidFill>
                <a:effectLst/>
                <a:latin typeface="+mn-lt"/>
                <a:ea typeface="+mn-ea"/>
                <a:cs typeface="+mn-cs"/>
              </a:rPr>
              <a:t>病変だった。つまり、陽性反応的中度は、</a:t>
            </a:r>
            <a:r>
              <a:rPr kumimoji="1" lang="en-US" altLang="ja-JP" sz="1200" b="0" i="0" kern="1200" dirty="0">
                <a:solidFill>
                  <a:schemeClr val="tx1"/>
                </a:solidFill>
                <a:effectLst/>
                <a:latin typeface="+mn-lt"/>
                <a:ea typeface="+mn-ea"/>
                <a:cs typeface="+mn-cs"/>
              </a:rPr>
              <a:t>30.6%</a:t>
            </a:r>
            <a:r>
              <a:rPr kumimoji="1" lang="ja-JP" altLang="en-US" sz="1200" b="0" i="0" kern="1200" dirty="0">
                <a:solidFill>
                  <a:schemeClr val="tx1"/>
                </a:solidFill>
                <a:effectLst/>
                <a:latin typeface="+mn-lt"/>
                <a:ea typeface="+mn-ea"/>
                <a:cs typeface="+mn-cs"/>
              </a:rPr>
              <a:t>だった。一般的に生検してがんであることは</a:t>
            </a:r>
            <a:r>
              <a:rPr kumimoji="1" lang="en-US" altLang="ja-JP" sz="1200" b="0" i="0" kern="1200" dirty="0">
                <a:solidFill>
                  <a:schemeClr val="tx1"/>
                </a:solidFill>
                <a:effectLst/>
                <a:latin typeface="+mn-lt"/>
                <a:ea typeface="+mn-ea"/>
                <a:cs typeface="+mn-cs"/>
              </a:rPr>
              <a:t>10</a:t>
            </a:r>
            <a:r>
              <a:rPr kumimoji="1" lang="ja-JP" altLang="en-US" sz="1200" b="0" i="0" kern="1200" dirty="0">
                <a:solidFill>
                  <a:schemeClr val="tx1"/>
                </a:solidFill>
                <a:effectLst/>
                <a:latin typeface="+mn-lt"/>
                <a:ea typeface="+mn-ea"/>
                <a:cs typeface="+mn-cs"/>
              </a:rPr>
              <a:t>％もないことから考えると、それよりも良いことになる。偽陽性の内訳は胃炎がもっとも多かった。これは人間の医師も間違えることが多い。また解剖学的屈曲については</a:t>
            </a:r>
            <a:r>
              <a:rPr kumimoji="1" lang="en-US" altLang="ja-JP" sz="1200" b="0" i="0" kern="1200" dirty="0">
                <a:solidFill>
                  <a:schemeClr val="tx1"/>
                </a:solidFill>
                <a:effectLst/>
                <a:latin typeface="+mn-lt"/>
                <a:ea typeface="+mn-ea"/>
                <a:cs typeface="+mn-cs"/>
              </a:rPr>
              <a:t>AI</a:t>
            </a:r>
            <a:r>
              <a:rPr kumimoji="1" lang="ja-JP" altLang="en-US" sz="1200" b="0" i="0" kern="1200" dirty="0">
                <a:solidFill>
                  <a:schemeClr val="tx1"/>
                </a:solidFill>
                <a:effectLst/>
                <a:latin typeface="+mn-lt"/>
                <a:ea typeface="+mn-ea"/>
                <a:cs typeface="+mn-cs"/>
              </a:rPr>
              <a:t>に教えていないため間違っていたが、これは今後、</a:t>
            </a:r>
            <a:r>
              <a:rPr kumimoji="1" lang="en-US" altLang="ja-JP" sz="1200" b="0" i="0" kern="1200" dirty="0">
                <a:solidFill>
                  <a:schemeClr val="tx1"/>
                </a:solidFill>
                <a:effectLst/>
                <a:latin typeface="+mn-lt"/>
                <a:ea typeface="+mn-ea"/>
                <a:cs typeface="+mn-cs"/>
              </a:rPr>
              <a:t>AI</a:t>
            </a:r>
            <a:r>
              <a:rPr kumimoji="1" lang="ja-JP" altLang="en-US" sz="1200" b="0" i="0" kern="1200" dirty="0">
                <a:solidFill>
                  <a:schemeClr val="tx1"/>
                </a:solidFill>
                <a:effectLst/>
                <a:latin typeface="+mn-lt"/>
                <a:ea typeface="+mn-ea"/>
                <a:cs typeface="+mn-cs"/>
              </a:rPr>
              <a:t>を教育すれば改善すると考えているという。まとめると、</a:t>
            </a:r>
            <a:r>
              <a:rPr kumimoji="1" lang="en-US" altLang="ja-JP" sz="1200" b="0" i="0" kern="1200" dirty="0">
                <a:solidFill>
                  <a:schemeClr val="tx1"/>
                </a:solidFill>
                <a:effectLst/>
                <a:latin typeface="+mn-lt"/>
                <a:ea typeface="+mn-ea"/>
                <a:cs typeface="+mn-cs"/>
              </a:rPr>
              <a:t>AI</a:t>
            </a:r>
            <a:r>
              <a:rPr kumimoji="1" lang="ja-JP" altLang="en-US" sz="1200" b="0" i="0" kern="1200" dirty="0">
                <a:solidFill>
                  <a:schemeClr val="tx1"/>
                </a:solidFill>
                <a:effectLst/>
                <a:latin typeface="+mn-lt"/>
                <a:ea typeface="+mn-ea"/>
                <a:cs typeface="+mn-cs"/>
              </a:rPr>
              <a:t>は胃炎を誤診することはあるが、胃がんの見逃しはごくわずかであった。</a:t>
            </a:r>
            <a:endParaRPr kumimoji="1" lang="en-US" altLang="ja-JP" sz="1200" b="0" i="0" kern="1200" dirty="0">
              <a:solidFill>
                <a:schemeClr val="tx1"/>
              </a:solidFill>
              <a:effectLst/>
              <a:latin typeface="+mn-lt"/>
              <a:ea typeface="+mn-ea"/>
              <a:cs typeface="+mn-cs"/>
            </a:endParaRPr>
          </a:p>
          <a:p>
            <a:pPr fontAlgn="base"/>
            <a:endParaRPr kumimoji="1" lang="en-US" altLang="ja-JP" sz="1200" b="0" i="0" kern="1200" dirty="0">
              <a:solidFill>
                <a:schemeClr val="tx1"/>
              </a:solidFill>
              <a:effectLst/>
              <a:latin typeface="+mn-lt"/>
              <a:ea typeface="+mn-ea"/>
              <a:cs typeface="+mn-cs"/>
            </a:endParaRPr>
          </a:p>
          <a:p>
            <a:pPr fontAlgn="base"/>
            <a:r>
              <a:rPr kumimoji="1" lang="ja-JP" altLang="en-US" sz="1200" b="0" i="0" kern="1200" dirty="0">
                <a:solidFill>
                  <a:schemeClr val="tx1"/>
                </a:solidFill>
                <a:effectLst/>
                <a:latin typeface="+mn-lt"/>
                <a:ea typeface="+mn-ea"/>
                <a:cs typeface="+mn-cs"/>
              </a:rPr>
              <a:t>問題点としてアウトプット自体は正解でも、その理由が説明できないブラックボックスの問題があり、ホワイトボックス化が必須な医療現場での活用では課題となっており、現在では医師のダブルチェックや診断支援として活用されている。</a:t>
            </a:r>
          </a:p>
          <a:p>
            <a:endParaRPr kumimoji="1" lang="en-US"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CC1098D7-05A3-4602-A252-460018AC23AA}" type="slidenum">
              <a:rPr kumimoji="1" lang="ja-JP" altLang="en-US" smtClean="0"/>
              <a:t>26</a:t>
            </a:fld>
            <a:endParaRPr kumimoji="1" lang="ja-JP" altLang="en-US"/>
          </a:p>
        </p:txBody>
      </p:sp>
    </p:spTree>
    <p:extLst>
      <p:ext uri="{BB962C8B-B14F-4D97-AF65-F5344CB8AC3E}">
        <p14:creationId xmlns:p14="http://schemas.microsoft.com/office/powerpoint/2010/main" val="148403476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https://www.mhlw.go.jp/file/05-Shingikai-10601000-Daijinkanboukouseikagakuka-Kouseikagakuka/0000154209.pdf</a:t>
            </a:r>
          </a:p>
          <a:p>
            <a:r>
              <a:rPr kumimoji="1" lang="ja-JP" altLang="en-US" dirty="0"/>
              <a:t>→ハイブリット型人工知能によりシミュレーションでの学習データ生成による予測精度向上や未知空間の探索を実現。</a:t>
            </a:r>
            <a:endParaRPr kumimoji="1" lang="en-US" altLang="ja-JP" dirty="0"/>
          </a:p>
          <a:p>
            <a:endParaRPr kumimoji="1" lang="en-US" altLang="ja-JP" dirty="0"/>
          </a:p>
          <a:p>
            <a:r>
              <a:rPr kumimoji="1" lang="ja-JP" altLang="en-US" sz="1200" b="0" i="0" kern="1200" dirty="0">
                <a:solidFill>
                  <a:schemeClr val="tx1"/>
                </a:solidFill>
                <a:effectLst/>
                <a:latin typeface="+mn-lt"/>
                <a:ea typeface="+mn-ea"/>
                <a:cs typeface="+mn-cs"/>
              </a:rPr>
              <a:t>薬の候補となる物質は、とある製薬会社に存在するだけでも数万種ありますし、生体内のタンパク質は</a:t>
            </a:r>
            <a:r>
              <a:rPr kumimoji="1" lang="en-US" altLang="ja-JP" sz="1200" b="0" i="0" kern="1200" dirty="0">
                <a:solidFill>
                  <a:schemeClr val="tx1"/>
                </a:solidFill>
                <a:effectLst/>
                <a:latin typeface="+mn-lt"/>
                <a:ea typeface="+mn-ea"/>
                <a:cs typeface="+mn-cs"/>
              </a:rPr>
              <a:t>10</a:t>
            </a:r>
            <a:r>
              <a:rPr kumimoji="1" lang="ja-JP" altLang="en-US" sz="1200" b="0" i="0" kern="1200" dirty="0">
                <a:solidFill>
                  <a:schemeClr val="tx1"/>
                </a:solidFill>
                <a:effectLst/>
                <a:latin typeface="+mn-lt"/>
                <a:ea typeface="+mn-ea"/>
                <a:cs typeface="+mn-cs"/>
              </a:rPr>
              <a:t>万種以上ありますから、そこから最適な組み合わせを見つけ出すのは非常に困難な作業です。低分子化合物を利用した比較的シンプルな構造の薬は既に開発され尽くしているとも言われており、現代において新薬の開発が成功する確率は</a:t>
            </a:r>
            <a:r>
              <a:rPr kumimoji="1" lang="en-US" altLang="ja-JP" sz="1200" b="0" i="0" kern="1200" dirty="0">
                <a:solidFill>
                  <a:schemeClr val="tx1"/>
                </a:solidFill>
                <a:effectLst/>
                <a:latin typeface="+mn-lt"/>
                <a:ea typeface="+mn-ea"/>
                <a:cs typeface="+mn-cs"/>
              </a:rPr>
              <a:t>1/25000</a:t>
            </a:r>
            <a:r>
              <a:rPr kumimoji="1" lang="ja-JP" altLang="en-US" sz="1200" b="0" i="0" kern="1200" dirty="0">
                <a:solidFill>
                  <a:schemeClr val="tx1"/>
                </a:solidFill>
                <a:effectLst/>
                <a:latin typeface="+mn-lt"/>
                <a:ea typeface="+mn-ea"/>
                <a:cs typeface="+mn-cs"/>
              </a:rPr>
              <a:t>以下で、開発にかかる期間は</a:t>
            </a:r>
            <a:r>
              <a:rPr kumimoji="1" lang="en-US" altLang="ja-JP" sz="1200" b="0" i="0" kern="1200" dirty="0">
                <a:solidFill>
                  <a:schemeClr val="tx1"/>
                </a:solidFill>
                <a:effectLst/>
                <a:latin typeface="+mn-lt"/>
                <a:ea typeface="+mn-ea"/>
                <a:cs typeface="+mn-cs"/>
              </a:rPr>
              <a:t>10</a:t>
            </a:r>
            <a:r>
              <a:rPr kumimoji="1" lang="ja-JP" altLang="en-US" sz="1200" b="0" i="0" kern="1200" dirty="0">
                <a:solidFill>
                  <a:schemeClr val="tx1"/>
                </a:solidFill>
                <a:effectLst/>
                <a:latin typeface="+mn-lt"/>
                <a:ea typeface="+mn-ea"/>
                <a:cs typeface="+mn-cs"/>
              </a:rPr>
              <a:t>年以上、費用も</a:t>
            </a:r>
            <a:r>
              <a:rPr kumimoji="1" lang="en-US" altLang="ja-JP" sz="1200" b="0" i="0" kern="1200" dirty="0">
                <a:solidFill>
                  <a:schemeClr val="tx1"/>
                </a:solidFill>
                <a:effectLst/>
                <a:latin typeface="+mn-lt"/>
                <a:ea typeface="+mn-ea"/>
                <a:cs typeface="+mn-cs"/>
              </a:rPr>
              <a:t>1000</a:t>
            </a:r>
            <a:r>
              <a:rPr kumimoji="1" lang="ja-JP" altLang="en-US" sz="1200" b="0" i="0" kern="1200" dirty="0">
                <a:solidFill>
                  <a:schemeClr val="tx1"/>
                </a:solidFill>
                <a:effectLst/>
                <a:latin typeface="+mn-lt"/>
                <a:ea typeface="+mn-ea"/>
                <a:cs typeface="+mn-cs"/>
              </a:rPr>
              <a:t>億円以上かかるとされています。</a:t>
            </a:r>
            <a:endParaRPr kumimoji="1" lang="en-US" altLang="ja-JP" sz="1200" b="0" i="0" kern="1200" dirty="0">
              <a:solidFill>
                <a:schemeClr val="tx1"/>
              </a:solidFill>
              <a:effectLst/>
              <a:latin typeface="+mn-lt"/>
              <a:ea typeface="+mn-ea"/>
              <a:cs typeface="+mn-cs"/>
            </a:endParaRPr>
          </a:p>
          <a:p>
            <a:r>
              <a:rPr kumimoji="1" lang="ja-JP" altLang="en-US" sz="1200" b="0" i="0" kern="1200" dirty="0">
                <a:solidFill>
                  <a:schemeClr val="tx1"/>
                </a:solidFill>
                <a:effectLst/>
                <a:latin typeface="+mn-lt"/>
                <a:ea typeface="+mn-ea"/>
                <a:cs typeface="+mn-cs"/>
              </a:rPr>
              <a:t>医薬品の開発のプロセスでは、ターゲット（標的）となる生体標的分子の分類をみつける探索研究に始まり、薬の「たね」となる候補物質の同定、薬剤となる化合物の最適化、さらには動物を使った非臨床試験、そして人間に適用する臨床試験（フェーズ</a:t>
            </a:r>
            <a:r>
              <a:rPr kumimoji="1" lang="en-US" altLang="ja-JP" sz="1200" b="0" i="0" kern="1200" dirty="0">
                <a:solidFill>
                  <a:schemeClr val="tx1"/>
                </a:solidFill>
                <a:effectLst/>
                <a:latin typeface="+mn-lt"/>
                <a:ea typeface="+mn-ea"/>
                <a:cs typeface="+mn-cs"/>
              </a:rPr>
              <a:t>Ⅰ</a:t>
            </a:r>
            <a:r>
              <a:rPr kumimoji="1" lang="ja-JP" altLang="en-US" sz="1200" b="0" i="0" kern="1200" dirty="0">
                <a:solidFill>
                  <a:schemeClr val="tx1"/>
                </a:solidFill>
                <a:effectLst/>
                <a:latin typeface="+mn-lt"/>
                <a:ea typeface="+mn-ea"/>
                <a:cs typeface="+mn-cs"/>
              </a:rPr>
              <a:t>～フェーズ</a:t>
            </a:r>
            <a:r>
              <a:rPr kumimoji="1" lang="en-US" altLang="ja-JP" sz="1200" b="0" i="0" kern="1200" dirty="0">
                <a:solidFill>
                  <a:schemeClr val="tx1"/>
                </a:solidFill>
                <a:effectLst/>
                <a:latin typeface="+mn-lt"/>
                <a:ea typeface="+mn-ea"/>
                <a:cs typeface="+mn-cs"/>
              </a:rPr>
              <a:t>Ⅲ</a:t>
            </a:r>
            <a:r>
              <a:rPr kumimoji="1" lang="ja-JP" altLang="en-US" sz="1200" b="0" i="0" kern="1200" dirty="0">
                <a:solidFill>
                  <a:schemeClr val="tx1"/>
                </a:solidFill>
                <a:effectLst/>
                <a:latin typeface="+mn-lt"/>
                <a:ea typeface="+mn-ea"/>
                <a:cs typeface="+mn-cs"/>
              </a:rPr>
              <a:t>）へと進んでいきます。</a:t>
            </a:r>
          </a:p>
          <a:p>
            <a:r>
              <a:rPr kumimoji="1" lang="ja-JP" altLang="en-US" sz="1200" b="0" i="0" kern="1200" dirty="0">
                <a:solidFill>
                  <a:schemeClr val="tx1"/>
                </a:solidFill>
                <a:effectLst/>
                <a:latin typeface="+mn-lt"/>
                <a:ea typeface="+mn-ea"/>
                <a:cs typeface="+mn-cs"/>
              </a:rPr>
              <a:t>ほとんどがフェーズ</a:t>
            </a:r>
            <a:r>
              <a:rPr kumimoji="1" lang="en-US" altLang="ja-JP" sz="1200" b="0" i="0" kern="1200" dirty="0">
                <a:solidFill>
                  <a:schemeClr val="tx1"/>
                </a:solidFill>
                <a:effectLst/>
                <a:latin typeface="+mn-lt"/>
                <a:ea typeface="+mn-ea"/>
                <a:cs typeface="+mn-cs"/>
              </a:rPr>
              <a:t>Ⅰ</a:t>
            </a:r>
            <a:r>
              <a:rPr kumimoji="1" lang="ja-JP" altLang="en-US" sz="1200" b="0" i="0" kern="1200" dirty="0">
                <a:solidFill>
                  <a:schemeClr val="tx1"/>
                </a:solidFill>
                <a:effectLst/>
                <a:latin typeface="+mn-lt"/>
                <a:ea typeface="+mn-ea"/>
                <a:cs typeface="+mn-cs"/>
              </a:rPr>
              <a:t>とフェーズ</a:t>
            </a:r>
            <a:r>
              <a:rPr kumimoji="1" lang="en-US" altLang="ja-JP" sz="1200" b="0" i="0" kern="1200" dirty="0">
                <a:solidFill>
                  <a:schemeClr val="tx1"/>
                </a:solidFill>
                <a:effectLst/>
                <a:latin typeface="+mn-lt"/>
                <a:ea typeface="+mn-ea"/>
                <a:cs typeface="+mn-cs"/>
              </a:rPr>
              <a:t>Ⅱ</a:t>
            </a:r>
            <a:r>
              <a:rPr kumimoji="1" lang="ja-JP" altLang="en-US" sz="1200" b="0" i="0" kern="1200" dirty="0">
                <a:solidFill>
                  <a:schemeClr val="tx1"/>
                </a:solidFill>
                <a:effectLst/>
                <a:latin typeface="+mn-lt"/>
                <a:ea typeface="+mn-ea"/>
                <a:cs typeface="+mn-cs"/>
              </a:rPr>
              <a:t>の間で脱落してしまいます。そのためにここを</a:t>
            </a:r>
            <a:r>
              <a:rPr kumimoji="1" lang="en-US" altLang="ja-JP" sz="1200" b="0" i="0" kern="1200" dirty="0">
                <a:solidFill>
                  <a:schemeClr val="tx1"/>
                </a:solidFill>
                <a:effectLst/>
                <a:latin typeface="+mn-lt"/>
                <a:ea typeface="+mn-ea"/>
                <a:cs typeface="+mn-cs"/>
              </a:rPr>
              <a:t>『</a:t>
            </a:r>
            <a:r>
              <a:rPr kumimoji="1" lang="ja-JP" altLang="en-US" sz="1200" b="0" i="0" kern="1200" dirty="0">
                <a:solidFill>
                  <a:schemeClr val="tx1"/>
                </a:solidFill>
                <a:effectLst/>
                <a:latin typeface="+mn-lt"/>
                <a:ea typeface="+mn-ea"/>
                <a:cs typeface="+mn-cs"/>
              </a:rPr>
              <a:t>死の谷</a:t>
            </a:r>
            <a:r>
              <a:rPr kumimoji="1" lang="en-US" altLang="ja-JP" sz="1200" b="0" i="0" kern="1200" dirty="0">
                <a:solidFill>
                  <a:schemeClr val="tx1"/>
                </a:solidFill>
                <a:effectLst/>
                <a:latin typeface="+mn-lt"/>
                <a:ea typeface="+mn-ea"/>
                <a:cs typeface="+mn-cs"/>
              </a:rPr>
              <a:t>』</a:t>
            </a:r>
            <a:r>
              <a:rPr kumimoji="1" lang="ja-JP" altLang="en-US" sz="1200" b="0" i="0" kern="1200" dirty="0">
                <a:solidFill>
                  <a:schemeClr val="tx1"/>
                </a:solidFill>
                <a:effectLst/>
                <a:latin typeface="+mn-lt"/>
                <a:ea typeface="+mn-ea"/>
                <a:cs typeface="+mn-cs"/>
              </a:rPr>
              <a:t>と呼ばれることもあり、開発の成功率を高めるためには、できるだけ早い段階で候補となる薬剤の有効性や毒性を予測することが必須となっております。</a:t>
            </a:r>
            <a:endParaRPr kumimoji="1" lang="en-US" altLang="ja-JP" sz="1200" b="0" i="0" kern="1200" dirty="0">
              <a:solidFill>
                <a:schemeClr val="tx1"/>
              </a:solidFill>
              <a:effectLst/>
              <a:latin typeface="+mn-lt"/>
              <a:ea typeface="+mn-ea"/>
              <a:cs typeface="+mn-cs"/>
            </a:endParaRPr>
          </a:p>
          <a:p>
            <a:r>
              <a:rPr kumimoji="1" lang="ja-JP" altLang="en-US" sz="1200" b="1" i="0" kern="1200" dirty="0">
                <a:solidFill>
                  <a:schemeClr val="tx1"/>
                </a:solidFill>
                <a:effectLst/>
                <a:latin typeface="+mn-lt"/>
                <a:ea typeface="+mn-ea"/>
                <a:cs typeface="+mn-cs"/>
              </a:rPr>
              <a:t>この分野で今</a:t>
            </a:r>
            <a:r>
              <a:rPr kumimoji="1" lang="en-US" altLang="ja-JP" sz="1200" b="1" i="0" kern="1200" dirty="0">
                <a:solidFill>
                  <a:schemeClr val="tx1"/>
                </a:solidFill>
                <a:effectLst/>
                <a:latin typeface="+mn-lt"/>
                <a:ea typeface="+mn-ea"/>
                <a:cs typeface="+mn-cs"/>
              </a:rPr>
              <a:t>AI</a:t>
            </a:r>
            <a:r>
              <a:rPr kumimoji="1" lang="ja-JP" altLang="en-US" sz="1200" b="1" i="0" kern="1200" dirty="0">
                <a:solidFill>
                  <a:schemeClr val="tx1"/>
                </a:solidFill>
                <a:effectLst/>
                <a:latin typeface="+mn-lt"/>
                <a:ea typeface="+mn-ea"/>
                <a:cs typeface="+mn-cs"/>
              </a:rPr>
              <a:t>が注目されています。</a:t>
            </a:r>
            <a:endParaRPr kumimoji="1" lang="en-US" altLang="ja-JP" sz="1200" b="1" i="0" kern="1200" dirty="0">
              <a:solidFill>
                <a:schemeClr val="tx1"/>
              </a:solidFill>
              <a:effectLst/>
              <a:latin typeface="+mn-lt"/>
              <a:ea typeface="+mn-ea"/>
              <a:cs typeface="+mn-cs"/>
            </a:endParaRPr>
          </a:p>
          <a:p>
            <a:r>
              <a:rPr kumimoji="1" lang="en-US" altLang="ja-JP" sz="1200" b="1" i="0" kern="1200" dirty="0">
                <a:solidFill>
                  <a:schemeClr val="tx1"/>
                </a:solidFill>
                <a:effectLst/>
                <a:latin typeface="+mn-lt"/>
                <a:ea typeface="+mn-ea"/>
                <a:cs typeface="+mn-cs"/>
              </a:rPr>
              <a:t>AI</a:t>
            </a:r>
            <a:r>
              <a:rPr kumimoji="1" lang="ja-JP" altLang="en-US" sz="1200" b="1" i="0" kern="1200" dirty="0">
                <a:solidFill>
                  <a:schemeClr val="tx1"/>
                </a:solidFill>
                <a:effectLst/>
                <a:latin typeface="+mn-lt"/>
                <a:ea typeface="+mn-ea"/>
                <a:cs typeface="+mn-cs"/>
              </a:rPr>
              <a:t>を活用した新薬の開発を</a:t>
            </a:r>
            <a:r>
              <a:rPr kumimoji="1" lang="en-US" altLang="ja-JP" sz="1200" b="1" i="0" kern="1200" dirty="0">
                <a:solidFill>
                  <a:schemeClr val="tx1"/>
                </a:solidFill>
                <a:effectLst/>
                <a:latin typeface="+mn-lt"/>
                <a:ea typeface="+mn-ea"/>
                <a:cs typeface="+mn-cs"/>
              </a:rPr>
              <a:t>AI</a:t>
            </a:r>
            <a:r>
              <a:rPr kumimoji="1" lang="ja-JP" altLang="en-US" sz="1200" b="1" i="0" kern="1200" dirty="0">
                <a:solidFill>
                  <a:schemeClr val="tx1"/>
                </a:solidFill>
                <a:effectLst/>
                <a:latin typeface="+mn-lt"/>
                <a:ea typeface="+mn-ea"/>
                <a:cs typeface="+mn-cs"/>
              </a:rPr>
              <a:t>創薬と呼んでいます。これまで生み出した化合物や、まだ存在していない仮想化合物を生体内のタンパク質や</a:t>
            </a:r>
            <a:r>
              <a:rPr kumimoji="1" lang="en-US" altLang="ja-JP" sz="1200" b="1" i="0" kern="1200" dirty="0">
                <a:solidFill>
                  <a:schemeClr val="tx1"/>
                </a:solidFill>
                <a:effectLst/>
                <a:latin typeface="+mn-lt"/>
                <a:ea typeface="+mn-ea"/>
                <a:cs typeface="+mn-cs"/>
              </a:rPr>
              <a:t>30</a:t>
            </a:r>
            <a:r>
              <a:rPr kumimoji="1" lang="ja-JP" altLang="en-US" sz="1200" b="1" i="0" kern="1200" dirty="0">
                <a:solidFill>
                  <a:schemeClr val="tx1"/>
                </a:solidFill>
                <a:effectLst/>
                <a:latin typeface="+mn-lt"/>
                <a:ea typeface="+mn-ea"/>
                <a:cs typeface="+mn-cs"/>
              </a:rPr>
              <a:t>億あるヒトゲノムのデータと一つずつ突き合わせて化合物の結合予測を行うような演算を</a:t>
            </a:r>
            <a:r>
              <a:rPr kumimoji="1" lang="en-US" altLang="ja-JP" sz="1200" b="1" i="0" kern="1200" dirty="0">
                <a:solidFill>
                  <a:schemeClr val="tx1"/>
                </a:solidFill>
                <a:effectLst/>
                <a:latin typeface="+mn-lt"/>
                <a:ea typeface="+mn-ea"/>
                <a:cs typeface="+mn-cs"/>
              </a:rPr>
              <a:t>AI</a:t>
            </a:r>
            <a:r>
              <a:rPr kumimoji="1" lang="ja-JP" altLang="en-US" sz="1200" b="1" i="0" kern="1200" dirty="0">
                <a:solidFill>
                  <a:schemeClr val="tx1"/>
                </a:solidFill>
                <a:effectLst/>
                <a:latin typeface="+mn-lt"/>
                <a:ea typeface="+mn-ea"/>
                <a:cs typeface="+mn-cs"/>
              </a:rPr>
              <a:t>に任せることで、従来では考えられないような短期間かつ低コストで化合物を探し出し、また最適化することが可能になったのです。</a:t>
            </a:r>
            <a:endParaRPr kumimoji="1" lang="en-US" altLang="ja-JP" sz="1200" b="1" i="0" kern="1200" dirty="0">
              <a:solidFill>
                <a:schemeClr val="tx1"/>
              </a:solidFill>
              <a:effectLst/>
              <a:latin typeface="+mn-lt"/>
              <a:ea typeface="+mn-ea"/>
              <a:cs typeface="+mn-cs"/>
            </a:endParaRPr>
          </a:p>
          <a:p>
            <a:endParaRPr kumimoji="1" lang="en-US" altLang="ja-JP" sz="1200" b="1" i="0" kern="1200" dirty="0">
              <a:solidFill>
                <a:schemeClr val="tx1"/>
              </a:solidFill>
              <a:effectLst/>
              <a:latin typeface="+mn-lt"/>
              <a:ea typeface="+mn-ea"/>
              <a:cs typeface="+mn-cs"/>
            </a:endParaRPr>
          </a:p>
          <a:p>
            <a:r>
              <a:rPr kumimoji="1" lang="ja-JP" altLang="en-US" sz="1200" b="0" i="0" kern="1200" dirty="0">
                <a:solidFill>
                  <a:schemeClr val="tx1"/>
                </a:solidFill>
                <a:effectLst/>
                <a:latin typeface="+mn-lt"/>
                <a:ea typeface="+mn-ea"/>
                <a:cs typeface="+mn-cs"/>
              </a:rPr>
              <a:t>現状の課題</a:t>
            </a:r>
            <a:endParaRPr kumimoji="1" lang="en-US" altLang="ja-JP" sz="1200" b="0" i="0" kern="1200" dirty="0">
              <a:solidFill>
                <a:schemeClr val="tx1"/>
              </a:solidFill>
              <a:effectLst/>
              <a:latin typeface="+mn-lt"/>
              <a:ea typeface="+mn-ea"/>
              <a:cs typeface="+mn-cs"/>
            </a:endParaRPr>
          </a:p>
          <a:p>
            <a:r>
              <a:rPr kumimoji="1" lang="ja-JP" altLang="en-US" sz="1200" b="0" i="0" kern="1200" dirty="0">
                <a:solidFill>
                  <a:schemeClr val="tx1"/>
                </a:solidFill>
                <a:effectLst/>
                <a:latin typeface="+mn-lt"/>
                <a:ea typeface="+mn-ea"/>
                <a:cs typeface="+mn-cs"/>
              </a:rPr>
              <a:t>個々の医療機関が電子カルテなどの形で保有している医療データはあくまで治療を目的としたものであり、</a:t>
            </a:r>
            <a:r>
              <a:rPr kumimoji="1" lang="en-US" altLang="ja-JP" sz="1200" b="0" i="0" kern="1200" dirty="0">
                <a:solidFill>
                  <a:schemeClr val="tx1"/>
                </a:solidFill>
                <a:effectLst/>
                <a:latin typeface="+mn-lt"/>
                <a:ea typeface="+mn-ea"/>
                <a:cs typeface="+mn-cs"/>
              </a:rPr>
              <a:t>AI</a:t>
            </a:r>
            <a:r>
              <a:rPr kumimoji="1" lang="ja-JP" altLang="en-US" sz="1200" b="0" i="0" kern="1200" dirty="0">
                <a:solidFill>
                  <a:schemeClr val="tx1"/>
                </a:solidFill>
                <a:effectLst/>
                <a:latin typeface="+mn-lt"/>
                <a:ea typeface="+mn-ea"/>
                <a:cs typeface="+mn-cs"/>
              </a:rPr>
              <a:t>に学習させることを想定したフォーマットになっていません。また、個人情報保護などの観点でデータの集積に課題があることや、活用するためのシステムやストレージの構築に多額の費用が発生することなどが現状では課題として挙がっています。</a:t>
            </a:r>
            <a:r>
              <a:rPr kumimoji="1" lang="en-US" altLang="ja-JP" sz="1200" b="0" i="0" kern="1200" dirty="0">
                <a:solidFill>
                  <a:schemeClr val="tx1"/>
                </a:solidFill>
                <a:effectLst/>
                <a:latin typeface="+mn-lt"/>
                <a:ea typeface="+mn-ea"/>
                <a:cs typeface="+mn-cs"/>
              </a:rPr>
              <a:t>AI</a:t>
            </a:r>
            <a:r>
              <a:rPr kumimoji="1" lang="ja-JP" altLang="en-US" sz="1200" b="0" i="0" kern="1200" dirty="0">
                <a:solidFill>
                  <a:schemeClr val="tx1"/>
                </a:solidFill>
                <a:effectLst/>
                <a:latin typeface="+mn-lt"/>
                <a:ea typeface="+mn-ea"/>
                <a:cs typeface="+mn-cs"/>
              </a:rPr>
              <a:t>創薬を推進するためには、このような問題をクリアして、十分なデータを確保できる体制を整える必要があるのです。</a:t>
            </a:r>
            <a:endParaRPr kumimoji="1" lang="en-US" altLang="ja-JP" sz="1200" b="0" i="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t>→ハイブリット型人工知能によりシミュレーションでの学習データ生成による予測精度向上や未知空間の探索を実現。</a:t>
            </a:r>
            <a:endParaRPr kumimoji="1" lang="en-US" altLang="ja-JP" dirty="0"/>
          </a:p>
          <a:p>
            <a:endParaRPr kumimoji="1" lang="en-US" altLang="ja-JP" sz="1200" b="0" i="0" kern="1200" dirty="0">
              <a:solidFill>
                <a:schemeClr val="tx1"/>
              </a:solidFill>
              <a:effectLst/>
              <a:latin typeface="+mn-lt"/>
              <a:ea typeface="+mn-ea"/>
              <a:cs typeface="+mn-cs"/>
            </a:endParaRPr>
          </a:p>
          <a:p>
            <a:endParaRPr kumimoji="1" lang="en-US" altLang="ja-JP" sz="1200" b="0" i="0" kern="1200" dirty="0">
              <a:solidFill>
                <a:schemeClr val="tx1"/>
              </a:solidFill>
              <a:effectLst/>
              <a:latin typeface="+mn-lt"/>
              <a:ea typeface="+mn-ea"/>
              <a:cs typeface="+mn-cs"/>
            </a:endParaRPr>
          </a:p>
          <a:p>
            <a:endParaRPr kumimoji="1" lang="ja-JP" altLang="en-US" sz="1200" b="0" i="0" kern="1200" dirty="0">
              <a:solidFill>
                <a:schemeClr val="tx1"/>
              </a:solidFill>
              <a:effectLst/>
              <a:latin typeface="+mn-lt"/>
              <a:ea typeface="+mn-ea"/>
              <a:cs typeface="+mn-cs"/>
            </a:endParaRPr>
          </a:p>
          <a:p>
            <a:endParaRPr kumimoji="1" lang="en-US" altLang="ja-JP" dirty="0"/>
          </a:p>
        </p:txBody>
      </p:sp>
      <p:sp>
        <p:nvSpPr>
          <p:cNvPr id="4" name="スライド番号プレースホルダー 3"/>
          <p:cNvSpPr>
            <a:spLocks noGrp="1"/>
          </p:cNvSpPr>
          <p:nvPr>
            <p:ph type="sldNum" sz="quarter" idx="10"/>
          </p:nvPr>
        </p:nvSpPr>
        <p:spPr/>
        <p:txBody>
          <a:bodyPr/>
          <a:lstStyle/>
          <a:p>
            <a:fld id="{CC1098D7-05A3-4602-A252-460018AC23AA}" type="slidenum">
              <a:rPr kumimoji="1" lang="ja-JP" altLang="en-US" smtClean="0"/>
              <a:t>27</a:t>
            </a:fld>
            <a:endParaRPr kumimoji="1" lang="ja-JP" altLang="en-US"/>
          </a:p>
        </p:txBody>
      </p:sp>
    </p:spTree>
    <p:extLst>
      <p:ext uri="{BB962C8B-B14F-4D97-AF65-F5344CB8AC3E}">
        <p14:creationId xmlns:p14="http://schemas.microsoft.com/office/powerpoint/2010/main" val="96729178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effectLst/>
              </a:rPr>
              <a:t>企業のサイト、</a:t>
            </a:r>
            <a:r>
              <a:rPr lang="en-US" altLang="ja-JP" dirty="0">
                <a:effectLst/>
              </a:rPr>
              <a:t>LINE</a:t>
            </a:r>
            <a:r>
              <a:rPr lang="ja-JP" altLang="en-US" dirty="0">
                <a:effectLst/>
              </a:rPr>
              <a:t>を始めとするメッセージングアプリに導入、活用されているチャットボット。</a:t>
            </a:r>
            <a:endParaRPr lang="en-US" altLang="ja-JP" dirty="0">
              <a:effectLst/>
            </a:endParaRPr>
          </a:p>
          <a:p>
            <a:r>
              <a:rPr lang="ja-JP" altLang="en-US" dirty="0">
                <a:effectLst/>
              </a:rPr>
              <a:t>中には会話ログを蓄積、解析しより精度の高い返答を行うために</a:t>
            </a:r>
            <a:r>
              <a:rPr lang="en-US" altLang="ja-JP" dirty="0">
                <a:effectLst/>
              </a:rPr>
              <a:t>AI(</a:t>
            </a:r>
            <a:r>
              <a:rPr lang="ja-JP" altLang="en-US" dirty="0">
                <a:effectLst/>
              </a:rPr>
              <a:t>人工知能</a:t>
            </a:r>
            <a:r>
              <a:rPr lang="en-US" altLang="ja-JP" dirty="0">
                <a:effectLst/>
              </a:rPr>
              <a:t>)</a:t>
            </a:r>
            <a:r>
              <a:rPr lang="ja-JP" altLang="en-US" dirty="0">
                <a:effectLst/>
              </a:rPr>
              <a:t>を搭載したものもあります。</a:t>
            </a:r>
            <a:endParaRPr lang="en-US" altLang="ja-JP" dirty="0">
              <a:effectLst/>
            </a:endParaRPr>
          </a:p>
          <a:p>
            <a:endParaRPr lang="en-US" altLang="ja-JP" dirty="0">
              <a:effectLst/>
            </a:endParaRPr>
          </a:p>
          <a:p>
            <a:r>
              <a:rPr lang="ja-JP" altLang="en-US" dirty="0">
                <a:effectLst/>
              </a:rPr>
              <a:t>チャットボットとは、文字で会話を行う「チャット」、自動で何かを行うプログラム「ロボット」を組み合わせた、自動で会話を行うプログラムのことで</a:t>
            </a:r>
            <a:endParaRPr lang="en-US" altLang="ja-JP" dirty="0">
              <a:effectLst/>
            </a:endParaRPr>
          </a:p>
          <a:p>
            <a:r>
              <a:rPr lang="ja-JP" altLang="en-US" dirty="0">
                <a:effectLst/>
              </a:rPr>
              <a:t>“設定された回答を選択して会話を行うタイプ”や“辞書に登録されたテンプレートを基に会話を行うタイプ”など様々な形態があります。</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effectLst/>
              </a:rPr>
              <a:t>近年、先進的な研究では会話ログの蓄積を使って自然な会話に近い応対を行う「ログタイプ」に</a:t>
            </a:r>
            <a:r>
              <a:rPr lang="en-US" altLang="ja-JP" dirty="0">
                <a:effectLst/>
              </a:rPr>
              <a:t>AI</a:t>
            </a:r>
            <a:r>
              <a:rPr lang="ja-JP" altLang="en-US" dirty="0">
                <a:effectLst/>
              </a:rPr>
              <a:t>搭載を行い、ログから学習し、より自然な会話を試みる動きがあります。</a:t>
            </a:r>
          </a:p>
          <a:p>
            <a:endParaRPr kumimoji="1" lang="en-US" altLang="ja-JP" dirty="0"/>
          </a:p>
          <a:p>
            <a:r>
              <a:rPr kumimoji="1" lang="ja-JP" altLang="en-US" dirty="0"/>
              <a:t>チャットボットに使われている技術の</a:t>
            </a:r>
            <a:r>
              <a:rPr kumimoji="1" lang="en-US" altLang="ja-JP" dirty="0"/>
              <a:t>1</a:t>
            </a:r>
            <a:r>
              <a:rPr kumimoji="1" lang="ja-JP" altLang="en-US" dirty="0"/>
              <a:t>つに自然言語処理があります。</a:t>
            </a:r>
            <a:endParaRPr kumimoji="1" lang="en-US" altLang="ja-JP" dirty="0"/>
          </a:p>
          <a:p>
            <a:r>
              <a:rPr lang="ja-JP" altLang="en-US" dirty="0">
                <a:effectLst/>
              </a:rPr>
              <a:t>自然言語処理は、人間の使う言葉をコンピュータに処理させる技術のことを指しており、形態素解析、構文解析、意味解析、文脈解析という</a:t>
            </a:r>
            <a:r>
              <a:rPr lang="en-US" altLang="ja-JP" dirty="0">
                <a:effectLst/>
              </a:rPr>
              <a:t>4</a:t>
            </a:r>
            <a:r>
              <a:rPr lang="ja-JP" altLang="en-US" dirty="0">
                <a:effectLst/>
              </a:rPr>
              <a:t>段階で文章を解析していきます。</a:t>
            </a:r>
            <a:endParaRPr lang="en-US" altLang="ja-JP" dirty="0">
              <a:effectLst/>
            </a:endParaRPr>
          </a:p>
          <a:p>
            <a:r>
              <a:rPr lang="ja-JP" altLang="en-US" dirty="0">
                <a:effectLst/>
              </a:rPr>
              <a:t>現在、名詞、副詞、形容詞というような、文章の単位や関係性の分析は行えていますが、</a:t>
            </a:r>
            <a:endParaRPr lang="en-US" altLang="ja-JP" dirty="0">
              <a:effectLst/>
            </a:endParaRPr>
          </a:p>
          <a:p>
            <a:r>
              <a:rPr lang="ja-JP" altLang="en-US" dirty="0">
                <a:effectLst/>
              </a:rPr>
              <a:t>その先にある「文章の意味を理解する」ということは、コンピュータにとって非常に難しい作業となります。</a:t>
            </a:r>
            <a:endParaRPr lang="en-US" altLang="ja-JP" dirty="0">
              <a:effectLst/>
            </a:endParaRPr>
          </a:p>
          <a:p>
            <a:r>
              <a:rPr lang="en-US" altLang="ja-JP" dirty="0">
                <a:effectLst/>
              </a:rPr>
              <a:t>AI</a:t>
            </a:r>
            <a:r>
              <a:rPr lang="ja-JP" altLang="en-US" dirty="0">
                <a:effectLst/>
              </a:rPr>
              <a:t>チャットボットでは特に重要な技術になりますが、まだまだ研究段階であり、平均精度は</a:t>
            </a:r>
            <a:r>
              <a:rPr lang="en-US" altLang="ja-JP" dirty="0">
                <a:effectLst/>
              </a:rPr>
              <a:t>60~70%</a:t>
            </a:r>
            <a:r>
              <a:rPr lang="ja-JP" altLang="en-US" dirty="0">
                <a:effectLst/>
              </a:rPr>
              <a:t>程度であるといわれています。</a:t>
            </a:r>
            <a:endParaRPr lang="en-US" altLang="ja-JP" dirty="0">
              <a:effectLst/>
            </a:endParaRPr>
          </a:p>
          <a:p>
            <a:endParaRPr lang="en-US" altLang="ja-JP" dirty="0">
              <a:effectLst/>
            </a:endParaRPr>
          </a:p>
          <a:p>
            <a:r>
              <a:rPr lang="ja-JP" altLang="en-US" dirty="0">
                <a:effectLst/>
              </a:rPr>
              <a:t>また、ディープラーニングが高い精度を出すためには、最低でも</a:t>
            </a:r>
            <a:r>
              <a:rPr lang="en-US" altLang="ja-JP" dirty="0">
                <a:effectLst/>
              </a:rPr>
              <a:t>5000</a:t>
            </a:r>
            <a:r>
              <a:rPr lang="ja-JP" altLang="en-US" dirty="0">
                <a:effectLst/>
              </a:rPr>
              <a:t>万レコードにおよぶ、膨大な量のデータが不可欠だといわれています。</a:t>
            </a:r>
            <a:endParaRPr lang="en-US" altLang="ja-JP" dirty="0">
              <a:effectLst/>
            </a:endParaRPr>
          </a:p>
          <a:p>
            <a:r>
              <a:rPr lang="ja-JP" altLang="en-US" dirty="0">
                <a:effectLst/>
              </a:rPr>
              <a:t>また現段階のディープラーニングは完全な自律システムではなく、精度向上のために専門家によるハイパーパラメーターのチューニングといった作業を必要とします。</a:t>
            </a:r>
            <a:endParaRPr lang="en-US" altLang="ja-JP" dirty="0">
              <a:effectLst/>
            </a:endParaRPr>
          </a:p>
          <a:p>
            <a:r>
              <a:rPr lang="ja-JP" altLang="en-US" dirty="0">
                <a:effectLst/>
              </a:rPr>
              <a:t>そのため</a:t>
            </a:r>
            <a:r>
              <a:rPr lang="en-US" altLang="ja-JP" dirty="0">
                <a:effectLst/>
              </a:rPr>
              <a:t>1</a:t>
            </a:r>
            <a:r>
              <a:rPr lang="ja-JP" altLang="en-US" dirty="0">
                <a:effectLst/>
              </a:rPr>
              <a:t>企業、</a:t>
            </a:r>
            <a:r>
              <a:rPr lang="en-US" altLang="ja-JP" dirty="0">
                <a:effectLst/>
              </a:rPr>
              <a:t>1</a:t>
            </a:r>
            <a:r>
              <a:rPr lang="ja-JP" altLang="en-US" dirty="0">
                <a:effectLst/>
              </a:rPr>
              <a:t>個人が開発を行うことは非常に困難といえます</a:t>
            </a:r>
            <a:endParaRPr lang="en-US" altLang="ja-JP" dirty="0">
              <a:effectLst/>
            </a:endParaRPr>
          </a:p>
          <a:p>
            <a:endParaRPr lang="en-US" altLang="ja-JP" dirty="0">
              <a:effectLst/>
            </a:endParaRPr>
          </a:p>
          <a:p>
            <a:r>
              <a:rPr lang="ja-JP" altLang="en-US" dirty="0">
                <a:effectLst/>
              </a:rPr>
              <a:t>そして、チャットボットをうまく活用するためには、扱う人間のモラルも求められます。</a:t>
            </a:r>
            <a:endParaRPr lang="en-US" altLang="ja-JP" dirty="0">
              <a:effectLst/>
            </a:endParaRPr>
          </a:p>
          <a:p>
            <a:r>
              <a:rPr lang="ja-JP" altLang="en-US" dirty="0">
                <a:effectLst/>
              </a:rPr>
              <a:t>例えば、会話理解の研究のために開発された「</a:t>
            </a:r>
            <a:r>
              <a:rPr lang="en-US" altLang="ja-JP" dirty="0">
                <a:effectLst/>
              </a:rPr>
              <a:t>Tay</a:t>
            </a:r>
            <a:r>
              <a:rPr lang="ja-JP" altLang="en-US" dirty="0">
                <a:effectLst/>
              </a:rPr>
              <a:t>」は、ユーザーの悪意のある行為がきっかけに、公開から</a:t>
            </a:r>
            <a:r>
              <a:rPr lang="en-US" altLang="ja-JP" dirty="0">
                <a:effectLst/>
              </a:rPr>
              <a:t>16</a:t>
            </a:r>
            <a:r>
              <a:rPr lang="ja-JP" altLang="en-US" dirty="0">
                <a:effectLst/>
              </a:rPr>
              <a:t>時間後にサービス停止となりました。</a:t>
            </a:r>
            <a:br>
              <a:rPr lang="ja-JP" altLang="en-US" dirty="0">
                <a:effectLst/>
              </a:rPr>
            </a:br>
            <a:r>
              <a:rPr lang="en-US" altLang="ja-JP" dirty="0">
                <a:effectLst/>
              </a:rPr>
              <a:t>Tay</a:t>
            </a:r>
            <a:r>
              <a:rPr lang="ja-JP" altLang="en-US" dirty="0">
                <a:effectLst/>
              </a:rPr>
              <a:t>には「</a:t>
            </a:r>
            <a:r>
              <a:rPr lang="en-US" altLang="ja-JP" dirty="0">
                <a:effectLst/>
              </a:rPr>
              <a:t>repeat after me</a:t>
            </a:r>
            <a:r>
              <a:rPr lang="ja-JP" altLang="en-US" dirty="0">
                <a:effectLst/>
              </a:rPr>
              <a:t>」と投げかけると、次に投げかけられた言葉を学習する、という機能が搭載されていました。</a:t>
            </a:r>
            <a:endParaRPr lang="en-US" altLang="ja-JP" dirty="0">
              <a:effectLst/>
            </a:endParaRPr>
          </a:p>
          <a:p>
            <a:r>
              <a:rPr lang="ja-JP" altLang="en-US" dirty="0">
                <a:effectLst/>
              </a:rPr>
              <a:t>その機能を逆手に取り、不適切な発言を次々と学習させるユーザーが出始め、結果、公開停止を余儀なくされました。</a:t>
            </a:r>
            <a:br>
              <a:rPr lang="ja-JP" altLang="en-US" dirty="0">
                <a:effectLst/>
              </a:rPr>
            </a:br>
            <a:r>
              <a:rPr lang="ja-JP" altLang="en-US" dirty="0">
                <a:effectLst/>
              </a:rPr>
              <a:t>このことから、開発段階でしっかりと対策を行わないと、こちらの予期せぬ使い方をされ、暴走する場合もあるといえます。</a:t>
            </a:r>
            <a:endParaRPr lang="en-US" altLang="ja-JP" dirty="0">
              <a:effectLst/>
            </a:endParaRPr>
          </a:p>
          <a:p>
            <a:endParaRPr lang="en-US" altLang="ja-JP"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effectLst/>
              </a:rPr>
              <a:t>このようにチャットボットへの</a:t>
            </a:r>
            <a:r>
              <a:rPr lang="en-US" altLang="ja-JP" dirty="0">
                <a:effectLst/>
              </a:rPr>
              <a:t>AI</a:t>
            </a:r>
            <a:r>
              <a:rPr lang="ja-JP" altLang="en-US" dirty="0">
                <a:effectLst/>
              </a:rPr>
              <a:t>の導入は開発の難しさ、コストの面から実用的とは言い難いというのが現状で、まだまだ発展途上のサービスです。</a:t>
            </a:r>
            <a:endParaRPr lang="en-US" altLang="ja-JP" dirty="0">
              <a:effectLst/>
            </a:endParaRPr>
          </a:p>
          <a:p>
            <a:r>
              <a:rPr lang="ja-JP" altLang="en-US" dirty="0">
                <a:effectLst/>
              </a:rPr>
              <a:t>しかし、</a:t>
            </a:r>
            <a:r>
              <a:rPr lang="en-US" altLang="ja-JP" dirty="0">
                <a:effectLst/>
              </a:rPr>
              <a:t>AI</a:t>
            </a:r>
            <a:r>
              <a:rPr lang="ja-JP" altLang="en-US" dirty="0">
                <a:effectLst/>
              </a:rPr>
              <a:t>がログを参照、ディープラーニングを行うことによって、完全ではありませんが、表現の揺らぎにも対応可能です。</a:t>
            </a:r>
            <a:endParaRPr lang="en-US" altLang="ja-JP" dirty="0">
              <a:effectLst/>
            </a:endParaRPr>
          </a:p>
          <a:p>
            <a:r>
              <a:rPr lang="ja-JP" altLang="en-US" dirty="0">
                <a:effectLst/>
              </a:rPr>
              <a:t>開発が進んでいる段階にあるため、将来性のあるサービスともいえます。</a:t>
            </a:r>
            <a:br>
              <a:rPr lang="ja-JP" altLang="en-US" dirty="0">
                <a:effectLst/>
              </a:rPr>
            </a:br>
            <a:endParaRPr kumimoji="1" lang="ja-JP" altLang="en-US" dirty="0"/>
          </a:p>
        </p:txBody>
      </p:sp>
      <p:sp>
        <p:nvSpPr>
          <p:cNvPr id="4" name="スライド番号プレースホルダー 3"/>
          <p:cNvSpPr>
            <a:spLocks noGrp="1"/>
          </p:cNvSpPr>
          <p:nvPr>
            <p:ph type="sldNum" sz="quarter" idx="10"/>
          </p:nvPr>
        </p:nvSpPr>
        <p:spPr/>
        <p:txBody>
          <a:bodyPr/>
          <a:lstStyle/>
          <a:p>
            <a:fld id="{CC1098D7-05A3-4602-A252-460018AC23AA}" type="slidenum">
              <a:rPr kumimoji="1" lang="ja-JP" altLang="en-US" smtClean="0"/>
              <a:t>28</a:t>
            </a:fld>
            <a:endParaRPr kumimoji="1" lang="ja-JP" altLang="en-US"/>
          </a:p>
        </p:txBody>
      </p:sp>
    </p:spTree>
    <p:extLst>
      <p:ext uri="{BB962C8B-B14F-4D97-AF65-F5344CB8AC3E}">
        <p14:creationId xmlns:p14="http://schemas.microsoft.com/office/powerpoint/2010/main" val="85170888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fontAlgn="base"/>
            <a:r>
              <a:rPr kumimoji="1" lang="ja-JP" altLang="en-US" sz="1200" b="1" i="0" kern="1200" dirty="0">
                <a:solidFill>
                  <a:schemeClr val="tx1"/>
                </a:solidFill>
                <a:effectLst/>
                <a:latin typeface="+mn-lt"/>
                <a:ea typeface="+mn-ea"/>
                <a:cs typeface="+mn-cs"/>
              </a:rPr>
              <a:t>メモサイト</a:t>
            </a:r>
            <a:endParaRPr kumimoji="1" lang="en-US" altLang="ja-JP" sz="1200" b="1" i="0" kern="1200" dirty="0">
              <a:solidFill>
                <a:schemeClr val="tx1"/>
              </a:solidFill>
              <a:effectLst/>
              <a:latin typeface="+mn-lt"/>
              <a:ea typeface="+mn-ea"/>
              <a:cs typeface="+mn-cs"/>
            </a:endParaRPr>
          </a:p>
          <a:p>
            <a:pPr fontAlgn="base"/>
            <a:r>
              <a:rPr kumimoji="1" lang="en-US" altLang="ja-JP" sz="1200" b="1" i="0" kern="1200" dirty="0">
                <a:solidFill>
                  <a:schemeClr val="tx1"/>
                </a:solidFill>
                <a:effectLst/>
                <a:latin typeface="+mn-lt"/>
                <a:ea typeface="+mn-ea"/>
                <a:cs typeface="+mn-cs"/>
              </a:rPr>
              <a:t>https://jss1.jp/column/column_126/</a:t>
            </a:r>
          </a:p>
          <a:p>
            <a:pPr fontAlgn="base"/>
            <a:endParaRPr kumimoji="1" lang="en-US" altLang="ja-JP" sz="1200" b="1" i="0" kern="1200" dirty="0">
              <a:solidFill>
                <a:schemeClr val="tx1"/>
              </a:solidFill>
              <a:effectLst/>
              <a:latin typeface="+mn-lt"/>
              <a:ea typeface="+mn-ea"/>
              <a:cs typeface="+mn-cs"/>
            </a:endParaRPr>
          </a:p>
          <a:p>
            <a:pPr fontAlgn="base"/>
            <a:r>
              <a:rPr kumimoji="1" lang="ja-JP" altLang="en-US" sz="1200" b="1" i="0" kern="1200" dirty="0">
                <a:solidFill>
                  <a:schemeClr val="tx1"/>
                </a:solidFill>
                <a:effectLst/>
                <a:latin typeface="+mn-lt"/>
                <a:ea typeface="+mn-ea"/>
                <a:cs typeface="+mn-cs"/>
              </a:rPr>
              <a:t>知識サイト</a:t>
            </a:r>
            <a:endParaRPr kumimoji="1" lang="en-US" altLang="ja-JP" sz="1200" b="1" i="0" kern="1200" dirty="0">
              <a:solidFill>
                <a:schemeClr val="tx1"/>
              </a:solidFill>
              <a:effectLst/>
              <a:latin typeface="+mn-lt"/>
              <a:ea typeface="+mn-ea"/>
              <a:cs typeface="+mn-cs"/>
            </a:endParaRPr>
          </a:p>
          <a:p>
            <a:pPr fontAlgn="base"/>
            <a:r>
              <a:rPr kumimoji="1" lang="en-US" altLang="ja-JP" sz="1200" b="1" i="0" kern="1200" dirty="0">
                <a:solidFill>
                  <a:schemeClr val="tx1"/>
                </a:solidFill>
                <a:effectLst/>
                <a:latin typeface="+mn-lt"/>
                <a:ea typeface="+mn-ea"/>
                <a:cs typeface="+mn-cs"/>
              </a:rPr>
              <a:t>https://www.imagazine.co.jp/gan%EF%BC%9A%E6%95%B5%E5%AF%BE%E7%9A%84%E7%94%9F%E6%88%90%E3%83%8D%E3%83%83%E3%83%88%E3%83%AF%E3%83%BC%E3%82%AF%E3%81%A8%E3%81%AF%E4%BD%95%E3%81%8B%E3%80%80%EF%BD%9E%E3%80%8C%E6%95%99%E5%B8%AB/</a:t>
            </a:r>
          </a:p>
          <a:p>
            <a:pPr fontAlgn="base"/>
            <a:endParaRPr kumimoji="1" lang="en-US" altLang="ja-JP" sz="1200" b="1" i="0" kern="1200" dirty="0">
              <a:solidFill>
                <a:schemeClr val="tx1"/>
              </a:solidFill>
              <a:effectLst/>
              <a:latin typeface="+mn-lt"/>
              <a:ea typeface="+mn-ea"/>
              <a:cs typeface="+mn-cs"/>
            </a:endParaRPr>
          </a:p>
          <a:p>
            <a:pPr fontAlgn="base"/>
            <a:r>
              <a:rPr kumimoji="1" lang="ja-JP" altLang="en-US" sz="1200" b="1" i="0" kern="1200" dirty="0">
                <a:solidFill>
                  <a:schemeClr val="tx1"/>
                </a:solidFill>
                <a:effectLst/>
                <a:latin typeface="+mn-lt"/>
                <a:ea typeface="+mn-ea"/>
                <a:cs typeface="+mn-cs"/>
              </a:rPr>
              <a:t>敵対的ネットワーク生成</a:t>
            </a:r>
            <a:r>
              <a:rPr kumimoji="1" lang="en-US" altLang="ja-JP" sz="1200" b="0" i="0" kern="1200" dirty="0">
                <a:solidFill>
                  <a:schemeClr val="tx1"/>
                </a:solidFill>
                <a:effectLst/>
                <a:latin typeface="+mn-lt"/>
                <a:ea typeface="+mn-ea"/>
                <a:cs typeface="+mn-cs"/>
              </a:rPr>
              <a:t>(</a:t>
            </a:r>
            <a:r>
              <a:rPr kumimoji="1" lang="en-US" altLang="ja-JP" sz="1200" b="1" i="0" kern="1200" dirty="0" err="1">
                <a:solidFill>
                  <a:schemeClr val="tx1"/>
                </a:solidFill>
                <a:effectLst/>
                <a:latin typeface="+mn-lt"/>
                <a:ea typeface="+mn-ea"/>
                <a:cs typeface="+mn-cs"/>
              </a:rPr>
              <a:t>GAN</a:t>
            </a:r>
            <a:r>
              <a:rPr kumimoji="1" lang="en-US" altLang="ja-JP" sz="1200" b="0" i="0" kern="1200" dirty="0" err="1">
                <a:solidFill>
                  <a:schemeClr val="tx1"/>
                </a:solidFill>
                <a:effectLst/>
                <a:latin typeface="+mn-lt"/>
                <a:ea typeface="+mn-ea"/>
                <a:cs typeface="+mn-cs"/>
              </a:rPr>
              <a:t>:</a:t>
            </a:r>
            <a:r>
              <a:rPr kumimoji="1" lang="en-US" altLang="ja-JP" sz="1200" b="1" i="0" kern="1200" dirty="0" err="1">
                <a:solidFill>
                  <a:schemeClr val="tx1"/>
                </a:solidFill>
                <a:effectLst/>
                <a:latin typeface="+mn-lt"/>
                <a:ea typeface="+mn-ea"/>
                <a:cs typeface="+mn-cs"/>
              </a:rPr>
              <a:t>Generative</a:t>
            </a:r>
            <a:r>
              <a:rPr kumimoji="1" lang="en-US" altLang="ja-JP" sz="1200" b="1" i="0" kern="1200" dirty="0">
                <a:solidFill>
                  <a:schemeClr val="tx1"/>
                </a:solidFill>
                <a:effectLst/>
                <a:latin typeface="+mn-lt"/>
                <a:ea typeface="+mn-ea"/>
                <a:cs typeface="+mn-cs"/>
              </a:rPr>
              <a:t> Adversarial Networks</a:t>
            </a:r>
            <a:r>
              <a:rPr kumimoji="1" lang="en-US" altLang="ja-JP" sz="1200" b="0" i="0" kern="1200" dirty="0">
                <a:solidFill>
                  <a:schemeClr val="tx1"/>
                </a:solidFill>
                <a:effectLst/>
                <a:latin typeface="+mn-lt"/>
                <a:ea typeface="+mn-ea"/>
                <a:cs typeface="+mn-cs"/>
              </a:rPr>
              <a:t>)</a:t>
            </a:r>
            <a:r>
              <a:rPr kumimoji="1" lang="ja-JP" altLang="en-US" sz="1200" b="0" i="0" kern="1200" dirty="0">
                <a:solidFill>
                  <a:schemeClr val="tx1"/>
                </a:solidFill>
                <a:effectLst/>
                <a:latin typeface="+mn-lt"/>
                <a:ea typeface="+mn-ea"/>
                <a:cs typeface="+mn-cs"/>
              </a:rPr>
              <a:t>とは、</a:t>
            </a:r>
            <a:r>
              <a:rPr kumimoji="1" lang="en-US" altLang="ja-JP" sz="1200" b="1" i="0" kern="1200" dirty="0">
                <a:solidFill>
                  <a:schemeClr val="tx1"/>
                </a:solidFill>
                <a:effectLst/>
                <a:latin typeface="+mn-lt"/>
                <a:ea typeface="+mn-ea"/>
                <a:cs typeface="+mn-cs"/>
              </a:rPr>
              <a:t>Generator</a:t>
            </a:r>
            <a:r>
              <a:rPr kumimoji="1" lang="ja-JP" altLang="en-US" sz="1200" b="0" i="0" kern="1200" dirty="0">
                <a:solidFill>
                  <a:schemeClr val="tx1"/>
                </a:solidFill>
                <a:effectLst/>
                <a:latin typeface="+mn-lt"/>
                <a:ea typeface="+mn-ea"/>
                <a:cs typeface="+mn-cs"/>
              </a:rPr>
              <a:t>と</a:t>
            </a:r>
            <a:r>
              <a:rPr kumimoji="1" lang="en-US" altLang="ja-JP" sz="1200" b="1" i="0" kern="1200" dirty="0">
                <a:solidFill>
                  <a:schemeClr val="tx1"/>
                </a:solidFill>
                <a:effectLst/>
                <a:latin typeface="+mn-lt"/>
                <a:ea typeface="+mn-ea"/>
                <a:cs typeface="+mn-cs"/>
              </a:rPr>
              <a:t>Discriminator</a:t>
            </a:r>
            <a:r>
              <a:rPr kumimoji="1" lang="ja-JP" altLang="en-US" sz="1200" b="0" i="0" kern="1200" dirty="0">
                <a:solidFill>
                  <a:schemeClr val="tx1"/>
                </a:solidFill>
                <a:effectLst/>
                <a:latin typeface="+mn-lt"/>
                <a:ea typeface="+mn-ea"/>
                <a:cs typeface="+mn-cs"/>
              </a:rPr>
              <a:t>の</a:t>
            </a:r>
            <a:r>
              <a:rPr kumimoji="1" lang="en-US" altLang="ja-JP" sz="1200" b="0" i="0" kern="1200" dirty="0">
                <a:solidFill>
                  <a:schemeClr val="tx1"/>
                </a:solidFill>
                <a:effectLst/>
                <a:latin typeface="+mn-lt"/>
                <a:ea typeface="+mn-ea"/>
                <a:cs typeface="+mn-cs"/>
              </a:rPr>
              <a:t>2</a:t>
            </a:r>
            <a:r>
              <a:rPr kumimoji="1" lang="ja-JP" altLang="en-US" sz="1200" b="0" i="0" kern="1200" dirty="0" err="1">
                <a:solidFill>
                  <a:schemeClr val="tx1"/>
                </a:solidFill>
                <a:effectLst/>
                <a:latin typeface="+mn-lt"/>
                <a:ea typeface="+mn-ea"/>
                <a:cs typeface="+mn-cs"/>
              </a:rPr>
              <a:t>つの</a:t>
            </a:r>
            <a:r>
              <a:rPr kumimoji="1" lang="ja-JP" altLang="en-US" sz="1200" b="0" i="0" kern="1200" dirty="0">
                <a:solidFill>
                  <a:schemeClr val="tx1"/>
                </a:solidFill>
                <a:effectLst/>
                <a:latin typeface="+mn-lt"/>
                <a:ea typeface="+mn-ea"/>
                <a:cs typeface="+mn-cs"/>
              </a:rPr>
              <a:t>ニューラルネットワークで構成されています。</a:t>
            </a:r>
          </a:p>
          <a:p>
            <a:pPr fontAlgn="base"/>
            <a:r>
              <a:rPr kumimoji="1" lang="en-US" altLang="ja-JP" sz="1200" b="1" i="0" kern="1200" dirty="0">
                <a:solidFill>
                  <a:schemeClr val="tx1"/>
                </a:solidFill>
                <a:effectLst/>
                <a:latin typeface="+mn-lt"/>
                <a:ea typeface="+mn-ea"/>
                <a:cs typeface="+mn-cs"/>
              </a:rPr>
              <a:t>Generator</a:t>
            </a:r>
            <a:r>
              <a:rPr kumimoji="1" lang="ja-JP" altLang="en-US" sz="1200" b="0" i="0" kern="1200" dirty="0">
                <a:solidFill>
                  <a:schemeClr val="tx1"/>
                </a:solidFill>
                <a:effectLst/>
                <a:latin typeface="+mn-lt"/>
                <a:ea typeface="+mn-ea"/>
                <a:cs typeface="+mn-cs"/>
              </a:rPr>
              <a:t>は、ある意味で偽物と言えるデータをランダムなノイズから作り出すという役割を果たします。それに対し</a:t>
            </a:r>
            <a:r>
              <a:rPr kumimoji="1" lang="en-US" altLang="ja-JP" sz="1200" b="1" i="0" kern="1200" dirty="0">
                <a:solidFill>
                  <a:schemeClr val="tx1"/>
                </a:solidFill>
                <a:effectLst/>
                <a:latin typeface="+mn-lt"/>
                <a:ea typeface="+mn-ea"/>
                <a:cs typeface="+mn-cs"/>
              </a:rPr>
              <a:t>Discriminator</a:t>
            </a:r>
            <a:r>
              <a:rPr kumimoji="1" lang="ja-JP" altLang="en-US" sz="1200" b="0" i="0" kern="1200" dirty="0">
                <a:solidFill>
                  <a:schemeClr val="tx1"/>
                </a:solidFill>
                <a:effectLst/>
                <a:latin typeface="+mn-lt"/>
                <a:ea typeface="+mn-ea"/>
                <a:cs typeface="+mn-cs"/>
              </a:rPr>
              <a:t>は</a:t>
            </a:r>
            <a:r>
              <a:rPr kumimoji="1" lang="en-US" altLang="ja-JP" sz="1200" b="1" i="0" kern="1200" dirty="0">
                <a:solidFill>
                  <a:schemeClr val="tx1"/>
                </a:solidFill>
                <a:effectLst/>
                <a:latin typeface="+mn-lt"/>
                <a:ea typeface="+mn-ea"/>
                <a:cs typeface="+mn-cs"/>
              </a:rPr>
              <a:t>Generator</a:t>
            </a:r>
            <a:r>
              <a:rPr kumimoji="1" lang="ja-JP" altLang="en-US" sz="1200" b="0" i="0" kern="1200" dirty="0">
                <a:solidFill>
                  <a:schemeClr val="tx1"/>
                </a:solidFill>
                <a:effectLst/>
                <a:latin typeface="+mn-lt"/>
                <a:ea typeface="+mn-ea"/>
                <a:cs typeface="+mn-cs"/>
              </a:rPr>
              <a:t>で生成された偽物データと本物データを比較して本物か偽物かを判定するという役割を果たします。</a:t>
            </a:r>
          </a:p>
          <a:p>
            <a:pPr fontAlgn="base"/>
            <a:r>
              <a:rPr kumimoji="1" lang="en-US" altLang="ja-JP" sz="1200" b="1" i="0" kern="1200" dirty="0">
                <a:solidFill>
                  <a:schemeClr val="tx1"/>
                </a:solidFill>
                <a:effectLst/>
                <a:latin typeface="+mn-lt"/>
                <a:ea typeface="+mn-ea"/>
                <a:cs typeface="+mn-cs"/>
              </a:rPr>
              <a:t>Generator</a:t>
            </a:r>
            <a:r>
              <a:rPr kumimoji="1" lang="ja-JP" altLang="en-US" sz="1200" b="0" i="0" kern="1200" dirty="0">
                <a:solidFill>
                  <a:schemeClr val="tx1"/>
                </a:solidFill>
                <a:effectLst/>
                <a:latin typeface="+mn-lt"/>
                <a:ea typeface="+mn-ea"/>
                <a:cs typeface="+mn-cs"/>
              </a:rPr>
              <a:t>で偽物データを生成し、</a:t>
            </a:r>
            <a:r>
              <a:rPr kumimoji="1" lang="en-US" altLang="ja-JP" sz="1200" b="1" i="0" kern="1200" dirty="0">
                <a:solidFill>
                  <a:schemeClr val="tx1"/>
                </a:solidFill>
                <a:effectLst/>
                <a:latin typeface="+mn-lt"/>
                <a:ea typeface="+mn-ea"/>
                <a:cs typeface="+mn-cs"/>
              </a:rPr>
              <a:t>Discriminator</a:t>
            </a:r>
            <a:r>
              <a:rPr kumimoji="1" lang="ja-JP" altLang="en-US" sz="1200" b="0" i="0" kern="1200" dirty="0">
                <a:solidFill>
                  <a:schemeClr val="tx1"/>
                </a:solidFill>
                <a:effectLst/>
                <a:latin typeface="+mn-lt"/>
                <a:ea typeface="+mn-ea"/>
                <a:cs typeface="+mn-cs"/>
              </a:rPr>
              <a:t>で判定するというプロセスを大量に繰り返しつつ、</a:t>
            </a:r>
            <a:r>
              <a:rPr kumimoji="1" lang="en-US" altLang="ja-JP" sz="1200" b="1" i="0" kern="1200" dirty="0">
                <a:solidFill>
                  <a:schemeClr val="tx1"/>
                </a:solidFill>
                <a:effectLst/>
                <a:latin typeface="+mn-lt"/>
                <a:ea typeface="+mn-ea"/>
                <a:cs typeface="+mn-cs"/>
              </a:rPr>
              <a:t>Generator</a:t>
            </a:r>
            <a:r>
              <a:rPr kumimoji="1" lang="en-US" altLang="ja-JP" sz="1200" b="0" i="0" kern="1200" dirty="0">
                <a:solidFill>
                  <a:schemeClr val="tx1"/>
                </a:solidFill>
                <a:effectLst/>
                <a:latin typeface="+mn-lt"/>
                <a:ea typeface="+mn-ea"/>
                <a:cs typeface="+mn-cs"/>
              </a:rPr>
              <a:t>, </a:t>
            </a:r>
            <a:r>
              <a:rPr kumimoji="1" lang="en-US" altLang="ja-JP" sz="1200" b="1" i="0" kern="1200" dirty="0">
                <a:solidFill>
                  <a:schemeClr val="tx1"/>
                </a:solidFill>
                <a:effectLst/>
                <a:latin typeface="+mn-lt"/>
                <a:ea typeface="+mn-ea"/>
                <a:cs typeface="+mn-cs"/>
              </a:rPr>
              <a:t>Discriminator</a:t>
            </a:r>
            <a:r>
              <a:rPr kumimoji="1" lang="ja-JP" altLang="en-US" sz="1200" b="0" i="0" kern="1200" dirty="0">
                <a:solidFill>
                  <a:schemeClr val="tx1"/>
                </a:solidFill>
                <a:effectLst/>
                <a:latin typeface="+mn-lt"/>
                <a:ea typeface="+mn-ea"/>
                <a:cs typeface="+mn-cs"/>
              </a:rPr>
              <a:t>双方の精度を高めていくことで、結果として対象の特徴を自然に反映させた</a:t>
            </a:r>
            <a:r>
              <a:rPr kumimoji="1" lang="en-US" altLang="ja-JP" sz="1200" b="0" i="0" kern="1200" dirty="0">
                <a:solidFill>
                  <a:schemeClr val="tx1"/>
                </a:solidFill>
                <a:effectLst/>
                <a:latin typeface="+mn-lt"/>
                <a:ea typeface="+mn-ea"/>
                <a:cs typeface="+mn-cs"/>
              </a:rPr>
              <a:t>(</a:t>
            </a:r>
            <a:r>
              <a:rPr kumimoji="1" lang="ja-JP" altLang="en-US" sz="1200" b="0" i="0" kern="1200" dirty="0">
                <a:solidFill>
                  <a:schemeClr val="tx1"/>
                </a:solidFill>
                <a:effectLst/>
                <a:latin typeface="+mn-lt"/>
                <a:ea typeface="+mn-ea"/>
                <a:cs typeface="+mn-cs"/>
              </a:rPr>
              <a:t>ある意味で偽物の</a:t>
            </a:r>
            <a:r>
              <a:rPr kumimoji="1" lang="en-US" altLang="ja-JP" sz="1200" b="0" i="0" kern="1200" dirty="0">
                <a:solidFill>
                  <a:schemeClr val="tx1"/>
                </a:solidFill>
                <a:effectLst/>
                <a:latin typeface="+mn-lt"/>
                <a:ea typeface="+mn-ea"/>
                <a:cs typeface="+mn-cs"/>
              </a:rPr>
              <a:t>)</a:t>
            </a:r>
            <a:r>
              <a:rPr kumimoji="1" lang="ja-JP" altLang="en-US" sz="1200" b="0" i="0" kern="1200" dirty="0">
                <a:solidFill>
                  <a:schemeClr val="tx1"/>
                </a:solidFill>
                <a:effectLst/>
                <a:latin typeface="+mn-lt"/>
                <a:ea typeface="+mn-ea"/>
                <a:cs typeface="+mn-cs"/>
              </a:rPr>
              <a:t>データを自動的に生成することができる</a:t>
            </a:r>
            <a:r>
              <a:rPr kumimoji="1" lang="en-US" altLang="ja-JP" sz="1200" b="0" i="0" kern="1200" dirty="0">
                <a:solidFill>
                  <a:schemeClr val="tx1"/>
                </a:solidFill>
                <a:effectLst/>
                <a:latin typeface="+mn-lt"/>
                <a:ea typeface="+mn-ea"/>
                <a:cs typeface="+mn-cs"/>
              </a:rPr>
              <a:t>Generator</a:t>
            </a:r>
            <a:r>
              <a:rPr kumimoji="1" lang="ja-JP" altLang="en-US" sz="1200" b="0" i="0" kern="1200" dirty="0">
                <a:solidFill>
                  <a:schemeClr val="tx1"/>
                </a:solidFill>
                <a:effectLst/>
                <a:latin typeface="+mn-lt"/>
                <a:ea typeface="+mn-ea"/>
                <a:cs typeface="+mn-cs"/>
              </a:rPr>
              <a:t>を生み出すことができます。</a:t>
            </a:r>
          </a:p>
          <a:p>
            <a:pPr fontAlgn="base"/>
            <a:r>
              <a:rPr kumimoji="1" lang="ja-JP" altLang="en-US" sz="1200" b="0" i="0" kern="1200" dirty="0">
                <a:solidFill>
                  <a:schemeClr val="tx1"/>
                </a:solidFill>
                <a:effectLst/>
                <a:latin typeface="+mn-lt"/>
                <a:ea typeface="+mn-ea"/>
                <a:cs typeface="+mn-cs"/>
              </a:rPr>
              <a:t>また、この過程で、対象の特徴を定量化することが可能であり、あるデータに対して別の特徴を付与したデータを自動的に生成することも可能となります。</a:t>
            </a:r>
          </a:p>
          <a:p>
            <a:endParaRPr kumimoji="1" lang="en-US" altLang="ja-JP" dirty="0"/>
          </a:p>
          <a:p>
            <a:pPr fontAlgn="base"/>
            <a:r>
              <a:rPr kumimoji="1" lang="ja-JP" altLang="en-US" dirty="0"/>
              <a:t>メリットとして</a:t>
            </a:r>
            <a:r>
              <a:rPr kumimoji="1" lang="ja-JP" altLang="en-US" sz="1200" b="0" i="0" kern="1200" dirty="0">
                <a:solidFill>
                  <a:schemeClr val="tx1"/>
                </a:solidFill>
                <a:effectLst/>
                <a:latin typeface="+mn-lt"/>
                <a:ea typeface="+mn-ea"/>
                <a:cs typeface="+mn-cs"/>
              </a:rPr>
              <a:t>データから特徴を学習し、実在しないそれらしいデータをランダムに自動生成したり、あるデータをそのデータの特徴を残しつつ別の特徴を付与するといったことがあらゆる対象画像に対して可能であることがこの手法の大きな特徴です。</a:t>
            </a:r>
          </a:p>
          <a:p>
            <a:pPr fontAlgn="base"/>
            <a:r>
              <a:rPr kumimoji="1" lang="ja-JP" altLang="en-US" sz="1200" b="0" i="0" kern="1200" dirty="0">
                <a:solidFill>
                  <a:schemeClr val="tx1"/>
                </a:solidFill>
                <a:effectLst/>
                <a:latin typeface="+mn-lt"/>
                <a:ea typeface="+mn-ea"/>
                <a:cs typeface="+mn-cs"/>
              </a:rPr>
              <a:t>技術的なメリットとしては、</a:t>
            </a:r>
            <a:r>
              <a:rPr kumimoji="1" lang="en-US" altLang="ja-JP" sz="1200" b="1" i="0" kern="1200" dirty="0">
                <a:solidFill>
                  <a:schemeClr val="tx1"/>
                </a:solidFill>
                <a:effectLst/>
                <a:latin typeface="+mn-lt"/>
                <a:ea typeface="+mn-ea"/>
                <a:cs typeface="+mn-cs"/>
              </a:rPr>
              <a:t>Generator</a:t>
            </a:r>
            <a:r>
              <a:rPr kumimoji="1" lang="ja-JP" altLang="en-US" sz="1200" b="0" i="0" kern="1200" dirty="0">
                <a:solidFill>
                  <a:schemeClr val="tx1"/>
                </a:solidFill>
                <a:effectLst/>
                <a:latin typeface="+mn-lt"/>
                <a:ea typeface="+mn-ea"/>
                <a:cs typeface="+mn-cs"/>
              </a:rPr>
              <a:t>と</a:t>
            </a:r>
            <a:r>
              <a:rPr kumimoji="1" lang="en-US" altLang="ja-JP" sz="1200" b="1" i="0" kern="1200" dirty="0">
                <a:solidFill>
                  <a:schemeClr val="tx1"/>
                </a:solidFill>
                <a:effectLst/>
                <a:latin typeface="+mn-lt"/>
                <a:ea typeface="+mn-ea"/>
                <a:cs typeface="+mn-cs"/>
              </a:rPr>
              <a:t>Discriminator</a:t>
            </a:r>
            <a:r>
              <a:rPr kumimoji="1" lang="ja-JP" altLang="en-US" sz="1200" b="0" i="0" kern="1200" dirty="0">
                <a:solidFill>
                  <a:schemeClr val="tx1"/>
                </a:solidFill>
                <a:effectLst/>
                <a:latin typeface="+mn-lt"/>
                <a:ea typeface="+mn-ea"/>
                <a:cs typeface="+mn-cs"/>
              </a:rPr>
              <a:t>という</a:t>
            </a:r>
            <a:r>
              <a:rPr kumimoji="1" lang="en-US" altLang="ja-JP" sz="1200" b="0" i="0" kern="1200" dirty="0">
                <a:solidFill>
                  <a:schemeClr val="tx1"/>
                </a:solidFill>
                <a:effectLst/>
                <a:latin typeface="+mn-lt"/>
                <a:ea typeface="+mn-ea"/>
                <a:cs typeface="+mn-cs"/>
              </a:rPr>
              <a:t>2</a:t>
            </a:r>
            <a:r>
              <a:rPr kumimoji="1" lang="ja-JP" altLang="en-US" sz="1200" b="0" i="0" kern="1200" dirty="0">
                <a:solidFill>
                  <a:schemeClr val="tx1"/>
                </a:solidFill>
                <a:effectLst/>
                <a:latin typeface="+mn-lt"/>
                <a:ea typeface="+mn-ea"/>
                <a:cs typeface="+mn-cs"/>
              </a:rPr>
              <a:t>個の競合するネットワーク双方を最適化することによって、従来の手法と比べてより最適化されたデータを生み出すことができ、結果として鮮明な画像の生成が可能であることが挙げられます。</a:t>
            </a:r>
          </a:p>
          <a:p>
            <a:endParaRPr kumimoji="1" lang="en-US" altLang="ja-JP" dirty="0"/>
          </a:p>
          <a:p>
            <a:r>
              <a:rPr kumimoji="1" lang="en-US" altLang="ja-JP" dirty="0"/>
              <a:t>GAN</a:t>
            </a:r>
            <a:r>
              <a:rPr kumimoji="1" lang="ja-JP" altLang="en-US" dirty="0"/>
              <a:t>を応用することで様々な活用例があります。</a:t>
            </a:r>
            <a:endParaRPr kumimoji="1" lang="en-US" altLang="ja-JP" dirty="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kern="1200" dirty="0">
                <a:solidFill>
                  <a:schemeClr val="tx1"/>
                </a:solidFill>
                <a:effectLst/>
                <a:latin typeface="+mn-lt"/>
                <a:ea typeface="+mn-ea"/>
                <a:cs typeface="+mn-cs"/>
              </a:rPr>
              <a:t>解像度の低い画像の高解像化</a:t>
            </a:r>
            <a:endParaRPr kumimoji="1" lang="ja-JP" altLang="en-US" sz="1200" b="1" i="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kern="1200" dirty="0">
                <a:solidFill>
                  <a:schemeClr val="tx1"/>
                </a:solidFill>
                <a:effectLst/>
                <a:latin typeface="+mn-lt"/>
                <a:ea typeface="+mn-ea"/>
                <a:cs typeface="+mn-cs"/>
              </a:rPr>
              <a:t>白黒輪郭ラフスケッチのカラー写真化　これにより漫画やアニメの自動カラー化が可能になるなど活用の幅は広い。</a:t>
            </a:r>
            <a:endParaRPr kumimoji="1" lang="ja-JP" altLang="en-US" sz="1200" b="1" i="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kern="1200" dirty="0">
                <a:solidFill>
                  <a:schemeClr val="tx1"/>
                </a:solidFill>
                <a:effectLst/>
                <a:latin typeface="+mn-lt"/>
                <a:ea typeface="+mn-ea"/>
                <a:cs typeface="+mn-cs"/>
              </a:rPr>
              <a:t>日中写真の夜景化</a:t>
            </a:r>
            <a:endParaRPr kumimoji="1" lang="ja-JP" altLang="en-US" sz="1200" b="1" i="0" kern="1200" dirty="0">
              <a:solidFill>
                <a:schemeClr val="tx1"/>
              </a:solidFill>
              <a:effectLst/>
              <a:latin typeface="+mn-lt"/>
              <a:ea typeface="+mn-ea"/>
              <a:cs typeface="+mn-cs"/>
            </a:endParaRPr>
          </a:p>
          <a:p>
            <a:r>
              <a:rPr kumimoji="1" lang="ja-JP" altLang="en-US" dirty="0"/>
              <a:t>オリジナル人物画像の生成や表情の変換</a:t>
            </a:r>
            <a:endParaRPr kumimoji="1" lang="en-US" altLang="ja-JP" dirty="0"/>
          </a:p>
        </p:txBody>
      </p:sp>
      <p:sp>
        <p:nvSpPr>
          <p:cNvPr id="4" name="スライド番号プレースホルダー 3"/>
          <p:cNvSpPr>
            <a:spLocks noGrp="1"/>
          </p:cNvSpPr>
          <p:nvPr>
            <p:ph type="sldNum" sz="quarter" idx="10"/>
          </p:nvPr>
        </p:nvSpPr>
        <p:spPr/>
        <p:txBody>
          <a:bodyPr/>
          <a:lstStyle/>
          <a:p>
            <a:fld id="{A68A5D2C-8E9C-40CF-9B2A-603722E03471}" type="slidenum">
              <a:rPr kumimoji="1" lang="ja-JP" altLang="en-US" smtClean="0"/>
              <a:t>29</a:t>
            </a:fld>
            <a:endParaRPr kumimoji="1" lang="ja-JP" altLang="en-US"/>
          </a:p>
        </p:txBody>
      </p:sp>
    </p:spTree>
    <p:extLst>
      <p:ext uri="{BB962C8B-B14F-4D97-AF65-F5344CB8AC3E}">
        <p14:creationId xmlns:p14="http://schemas.microsoft.com/office/powerpoint/2010/main" val="25792963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それでは改めて</a:t>
            </a:r>
            <a:r>
              <a:rPr kumimoji="1" lang="en-US" altLang="ja-JP" dirty="0"/>
              <a:t>AI</a:t>
            </a:r>
            <a:r>
              <a:rPr kumimoji="1" lang="ja-JP" altLang="en-US" dirty="0"/>
              <a:t>について定義、歴史、分類など様々な内容について解説していきます。</a:t>
            </a:r>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3</a:t>
            </a:fld>
            <a:endParaRPr kumimoji="1" lang="ja-JP" altLang="en-US"/>
          </a:p>
        </p:txBody>
      </p:sp>
    </p:spTree>
    <p:extLst>
      <p:ext uri="{BB962C8B-B14F-4D97-AF65-F5344CB8AC3E}">
        <p14:creationId xmlns:p14="http://schemas.microsoft.com/office/powerpoint/2010/main" val="348655396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それでは改めて</a:t>
            </a:r>
            <a:r>
              <a:rPr kumimoji="1" lang="en-US" altLang="ja-JP" dirty="0"/>
              <a:t>AI</a:t>
            </a:r>
            <a:r>
              <a:rPr kumimoji="1" lang="ja-JP" altLang="en-US" dirty="0"/>
              <a:t>について定義、歴史、分類など様々な内容について解説していきます。</a:t>
            </a:r>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30</a:t>
            </a:fld>
            <a:endParaRPr kumimoji="1" lang="ja-JP" altLang="en-US"/>
          </a:p>
        </p:txBody>
      </p:sp>
    </p:spTree>
    <p:extLst>
      <p:ext uri="{BB962C8B-B14F-4D97-AF65-F5344CB8AC3E}">
        <p14:creationId xmlns:p14="http://schemas.microsoft.com/office/powerpoint/2010/main" val="75427164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現状の企業における</a:t>
            </a:r>
            <a:r>
              <a:rPr kumimoji="1" lang="en-US" altLang="ja-JP" dirty="0"/>
              <a:t>AI</a:t>
            </a:r>
            <a:r>
              <a:rPr kumimoji="1" lang="ja-JP" altLang="en-US" dirty="0"/>
              <a:t>導入状況についてみていきましょう</a:t>
            </a:r>
            <a:endParaRPr kumimoji="1" lang="en-US" altLang="ja-JP" dirty="0"/>
          </a:p>
          <a:p>
            <a:endParaRPr kumimoji="1" lang="en-US" altLang="ja-JP" dirty="0"/>
          </a:p>
          <a:p>
            <a:pPr algn="just"/>
            <a:r>
              <a:rPr lang="ja-JP" altLang="en-US" b="0" i="0" dirty="0">
                <a:solidFill>
                  <a:srgbClr val="606060"/>
                </a:solidFill>
                <a:effectLst/>
                <a:latin typeface="YakuHanJPs"/>
              </a:rPr>
              <a:t>日々、さまざまなニュースで</a:t>
            </a:r>
            <a:r>
              <a:rPr lang="en-US" altLang="ja-JP" b="0" i="0" dirty="0">
                <a:solidFill>
                  <a:srgbClr val="606060"/>
                </a:solidFill>
                <a:effectLst/>
                <a:latin typeface="YakuHanJPs"/>
              </a:rPr>
              <a:t>AI</a:t>
            </a:r>
            <a:r>
              <a:rPr lang="ja-JP" altLang="en-US" b="0" i="0" dirty="0">
                <a:solidFill>
                  <a:srgbClr val="606060"/>
                </a:solidFill>
                <a:effectLst/>
                <a:latin typeface="YakuHanJPs"/>
              </a:rPr>
              <a:t>の活用が報道され、社会でも活用の意欲が高まってはいるものの</a:t>
            </a:r>
          </a:p>
          <a:p>
            <a:pPr algn="just"/>
            <a:r>
              <a:rPr lang="ja-JP" altLang="en-US" b="0" i="0" dirty="0">
                <a:solidFill>
                  <a:srgbClr val="606060"/>
                </a:solidFill>
                <a:effectLst/>
                <a:latin typeface="YakuHanJPs"/>
              </a:rPr>
              <a:t>では、実際に</a:t>
            </a:r>
            <a:r>
              <a:rPr lang="en-US" altLang="ja-JP" b="0" i="0" dirty="0">
                <a:solidFill>
                  <a:srgbClr val="606060"/>
                </a:solidFill>
                <a:effectLst/>
                <a:latin typeface="YakuHanJPs"/>
              </a:rPr>
              <a:t>AI</a:t>
            </a:r>
            <a:r>
              <a:rPr lang="ja-JP" altLang="en-US" b="0" i="0" dirty="0">
                <a:solidFill>
                  <a:srgbClr val="606060"/>
                </a:solidFill>
                <a:effectLst/>
                <a:latin typeface="YakuHanJPs"/>
              </a:rPr>
              <a:t>の活用はどれほど進んでいるのでしょうか。</a:t>
            </a:r>
          </a:p>
          <a:p>
            <a:pPr algn="just"/>
            <a:r>
              <a:rPr lang="en-US" altLang="ja-JP" b="0" i="0" dirty="0">
                <a:solidFill>
                  <a:srgbClr val="606060"/>
                </a:solidFill>
                <a:effectLst/>
                <a:latin typeface="YakuHanJPs"/>
              </a:rPr>
              <a:t>IPA</a:t>
            </a:r>
            <a:r>
              <a:rPr lang="ja-JP" altLang="en-US" b="0" i="0" dirty="0">
                <a:solidFill>
                  <a:srgbClr val="606060"/>
                </a:solidFill>
                <a:effectLst/>
                <a:latin typeface="YakuHanJPs"/>
              </a:rPr>
              <a:t>が発行する「</a:t>
            </a:r>
            <a:r>
              <a:rPr lang="en-US" altLang="ja-JP" b="0" i="0" dirty="0">
                <a:solidFill>
                  <a:srgbClr val="606060"/>
                </a:solidFill>
                <a:effectLst/>
                <a:latin typeface="YakuHanJPs"/>
              </a:rPr>
              <a:t>AI</a:t>
            </a:r>
            <a:r>
              <a:rPr lang="ja-JP" altLang="en-US" b="0" i="0" dirty="0">
                <a:solidFill>
                  <a:srgbClr val="606060"/>
                </a:solidFill>
                <a:effectLst/>
                <a:latin typeface="YakuHanJPs"/>
              </a:rPr>
              <a:t>白書 </a:t>
            </a:r>
            <a:r>
              <a:rPr lang="en-US" altLang="ja-JP" b="0" i="0" dirty="0">
                <a:solidFill>
                  <a:srgbClr val="606060"/>
                </a:solidFill>
                <a:effectLst/>
                <a:latin typeface="YakuHanJPs"/>
              </a:rPr>
              <a:t>2020</a:t>
            </a:r>
            <a:r>
              <a:rPr lang="ja-JP" altLang="en-US" b="0" i="0" dirty="0">
                <a:solidFill>
                  <a:srgbClr val="606060"/>
                </a:solidFill>
                <a:effectLst/>
                <a:latin typeface="YakuHanJPs"/>
              </a:rPr>
              <a:t>」によると、企業における</a:t>
            </a:r>
            <a:r>
              <a:rPr lang="en-US" altLang="ja-JP" b="0" i="0" dirty="0">
                <a:solidFill>
                  <a:srgbClr val="606060"/>
                </a:solidFill>
                <a:effectLst/>
                <a:latin typeface="YakuHanJPs"/>
              </a:rPr>
              <a:t>AI</a:t>
            </a:r>
            <a:r>
              <a:rPr lang="ja-JP" altLang="en-US" b="0" i="0" dirty="0">
                <a:solidFill>
                  <a:srgbClr val="606060"/>
                </a:solidFill>
                <a:effectLst/>
                <a:latin typeface="YakuHanJPs"/>
              </a:rPr>
              <a:t>の活用はわずか</a:t>
            </a:r>
            <a:r>
              <a:rPr lang="en-US" altLang="ja-JP" b="0" i="0" dirty="0">
                <a:solidFill>
                  <a:srgbClr val="606060"/>
                </a:solidFill>
                <a:effectLst/>
                <a:latin typeface="YakuHanJPs"/>
              </a:rPr>
              <a:t>4.2%</a:t>
            </a:r>
            <a:r>
              <a:rPr lang="ja-JP" altLang="en-US" b="0" i="0" dirty="0">
                <a:solidFill>
                  <a:srgbClr val="606060"/>
                </a:solidFill>
                <a:effectLst/>
                <a:latin typeface="YakuHanJPs"/>
              </a:rPr>
              <a:t>にとどまっています。</a:t>
            </a:r>
            <a:endParaRPr lang="en-US" altLang="ja-JP" b="0" i="0" dirty="0">
              <a:solidFill>
                <a:srgbClr val="606060"/>
              </a:solidFill>
              <a:effectLst/>
              <a:latin typeface="YakuHanJPs"/>
            </a:endParaRPr>
          </a:p>
          <a:p>
            <a:pPr algn="just"/>
            <a:endParaRPr lang="en-US" altLang="ja-JP" b="0" i="0" dirty="0">
              <a:solidFill>
                <a:srgbClr val="606060"/>
              </a:solidFill>
              <a:effectLst/>
              <a:latin typeface="YakuHanJPs"/>
            </a:endParaRPr>
          </a:p>
          <a:p>
            <a:pPr algn="just"/>
            <a:r>
              <a:rPr lang="ja-JP" altLang="en-US" b="0" i="0" dirty="0">
                <a:solidFill>
                  <a:srgbClr val="606060"/>
                </a:solidFill>
                <a:effectLst/>
                <a:latin typeface="YakuHanJPs"/>
              </a:rPr>
              <a:t>このデータを見ると、まだ日本では社会的に</a:t>
            </a:r>
            <a:r>
              <a:rPr lang="en-US" altLang="ja-JP" b="0" i="0" dirty="0">
                <a:solidFill>
                  <a:srgbClr val="606060"/>
                </a:solidFill>
                <a:effectLst/>
                <a:latin typeface="YakuHanJPs"/>
              </a:rPr>
              <a:t>AI</a:t>
            </a:r>
            <a:r>
              <a:rPr lang="ja-JP" altLang="en-US" b="0" i="0" dirty="0">
                <a:solidFill>
                  <a:srgbClr val="606060"/>
                </a:solidFill>
                <a:effectLst/>
                <a:latin typeface="YakuHanJPs"/>
              </a:rPr>
              <a:t>活用が進んでいるとは言えません。</a:t>
            </a:r>
          </a:p>
          <a:p>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31</a:t>
            </a:fld>
            <a:endParaRPr kumimoji="1" lang="ja-JP" altLang="en-US"/>
          </a:p>
        </p:txBody>
      </p:sp>
    </p:spTree>
    <p:extLst>
      <p:ext uri="{BB962C8B-B14F-4D97-AF65-F5344CB8AC3E}">
        <p14:creationId xmlns:p14="http://schemas.microsoft.com/office/powerpoint/2010/main" val="224543179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AI</a:t>
            </a:r>
            <a:r>
              <a:rPr kumimoji="1" lang="ja-JP" altLang="en-US" dirty="0"/>
              <a:t>の進化を活用したビジネスはまだ生まれたばかりで市場としてはまだまだ小さい規模でしかありません</a:t>
            </a:r>
            <a:endParaRPr kumimoji="1" lang="en-US" altLang="ja-JP" dirty="0"/>
          </a:p>
          <a:p>
            <a:r>
              <a:rPr kumimoji="1" lang="ja-JP" altLang="en-US" dirty="0"/>
              <a:t>しかし今後はデジタル革命に乗じて急拡大することが予測されます</a:t>
            </a:r>
            <a:endParaRPr kumimoji="1" lang="en-US" altLang="ja-JP" dirty="0"/>
          </a:p>
          <a:p>
            <a:endParaRPr kumimoji="1" lang="en-US" altLang="ja-JP" dirty="0"/>
          </a:p>
          <a:p>
            <a:r>
              <a:rPr kumimoji="1" lang="ja-JP" altLang="en-US" dirty="0"/>
              <a:t>２０１８年１月に公開された富士キメラ総研の調査によると</a:t>
            </a:r>
            <a:r>
              <a:rPr kumimoji="1" lang="en-US" altLang="ja-JP" dirty="0"/>
              <a:t>AI</a:t>
            </a:r>
            <a:r>
              <a:rPr kumimoji="1" lang="ja-JP" altLang="en-US" dirty="0"/>
              <a:t>ビジネスの市場規模は</a:t>
            </a:r>
            <a:r>
              <a:rPr kumimoji="1" lang="en-US" altLang="ja-JP" dirty="0"/>
              <a:t>2016</a:t>
            </a:r>
            <a:r>
              <a:rPr kumimoji="1" lang="ja-JP" altLang="en-US" dirty="0"/>
              <a:t>年で</a:t>
            </a:r>
            <a:r>
              <a:rPr kumimoji="1" lang="en-US" altLang="ja-JP" dirty="0"/>
              <a:t>2704</a:t>
            </a:r>
            <a:r>
              <a:rPr kumimoji="1" lang="ja-JP" altLang="en-US" dirty="0"/>
              <a:t>億でした。</a:t>
            </a:r>
            <a:endParaRPr kumimoji="1" lang="en-US" altLang="ja-JP" dirty="0"/>
          </a:p>
          <a:p>
            <a:r>
              <a:rPr kumimoji="1" lang="ja-JP" altLang="en-US" dirty="0"/>
              <a:t>これが、</a:t>
            </a:r>
            <a:r>
              <a:rPr kumimoji="1" lang="en-US" altLang="ja-JP" dirty="0"/>
              <a:t>5</a:t>
            </a:r>
            <a:r>
              <a:rPr kumimoji="1" lang="ja-JP" altLang="en-US" dirty="0"/>
              <a:t>年後の</a:t>
            </a:r>
            <a:r>
              <a:rPr kumimoji="1" lang="en-US" altLang="ja-JP" dirty="0"/>
              <a:t>2021</a:t>
            </a:r>
            <a:r>
              <a:rPr kumimoji="1" lang="ja-JP" altLang="en-US" dirty="0"/>
              <a:t>年には</a:t>
            </a:r>
            <a:r>
              <a:rPr kumimoji="1" lang="en-US" altLang="ja-JP" dirty="0"/>
              <a:t>4</a:t>
            </a:r>
            <a:r>
              <a:rPr kumimoji="1" lang="ja-JP" altLang="en-US" dirty="0"/>
              <a:t>倍の</a:t>
            </a:r>
            <a:r>
              <a:rPr kumimoji="1" lang="en-US" altLang="ja-JP" dirty="0"/>
              <a:t>11030</a:t>
            </a:r>
            <a:r>
              <a:rPr kumimoji="1" lang="ja-JP" altLang="en-US" dirty="0"/>
              <a:t>億えん、</a:t>
            </a:r>
            <a:r>
              <a:rPr kumimoji="1" lang="en-US" altLang="ja-JP" dirty="0"/>
              <a:t>2030</a:t>
            </a:r>
            <a:r>
              <a:rPr kumimoji="1" lang="ja-JP" altLang="en-US" dirty="0"/>
              <a:t>年になると</a:t>
            </a:r>
            <a:r>
              <a:rPr kumimoji="1" lang="en-US" altLang="ja-JP" dirty="0"/>
              <a:t>7.5</a:t>
            </a:r>
            <a:r>
              <a:rPr kumimoji="1" lang="ja-JP" altLang="en-US" dirty="0"/>
              <a:t>倍の</a:t>
            </a:r>
            <a:r>
              <a:rPr kumimoji="1" lang="en-US" altLang="ja-JP" dirty="0"/>
              <a:t>20,250</a:t>
            </a:r>
            <a:r>
              <a:rPr kumimoji="1" lang="ja-JP" altLang="en-US" dirty="0"/>
              <a:t>億円にまで拡大すると予測しています。</a:t>
            </a:r>
            <a:endParaRPr kumimoji="1" lang="en-US" altLang="ja-JP" dirty="0"/>
          </a:p>
          <a:p>
            <a:endParaRPr kumimoji="1" lang="en-US"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5342B1BF-D000-4CA2-8341-22FFC902E93A}" type="slidenum">
              <a:rPr kumimoji="1" lang="ja-JP" altLang="en-US" smtClean="0"/>
              <a:t>32</a:t>
            </a:fld>
            <a:endParaRPr kumimoji="1" lang="ja-JP" altLang="en-US"/>
          </a:p>
        </p:txBody>
      </p:sp>
    </p:spTree>
    <p:extLst>
      <p:ext uri="{BB962C8B-B14F-4D97-AF65-F5344CB8AC3E}">
        <p14:creationId xmlns:p14="http://schemas.microsoft.com/office/powerpoint/2010/main" val="194000746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AI</a:t>
            </a:r>
            <a:r>
              <a:rPr kumimoji="1" lang="ja-JP" altLang="en-US" dirty="0"/>
              <a:t>の主な活用分野と得意不得意の関連を示した図になります。</a:t>
            </a:r>
            <a:endParaRPr kumimoji="1" lang="en-US" altLang="ja-JP" dirty="0"/>
          </a:p>
          <a:p>
            <a:endParaRPr kumimoji="1" lang="en-US" altLang="ja-JP" dirty="0"/>
          </a:p>
          <a:p>
            <a:r>
              <a:rPr kumimoji="1" lang="ja-JP" altLang="en-US" dirty="0"/>
              <a:t>上に行けば行くほど難易度が高い＝不得意となり</a:t>
            </a:r>
            <a:endParaRPr kumimoji="1" lang="en-US" altLang="ja-JP" dirty="0"/>
          </a:p>
          <a:p>
            <a:r>
              <a:rPr kumimoji="1" lang="ja-JP" altLang="en-US" dirty="0"/>
              <a:t>右にいくほど</a:t>
            </a:r>
            <a:r>
              <a:rPr kumimoji="1" lang="en-US" altLang="ja-JP" dirty="0"/>
              <a:t>AI</a:t>
            </a:r>
            <a:r>
              <a:rPr kumimoji="1" lang="ja-JP" altLang="en-US" dirty="0"/>
              <a:t>（</a:t>
            </a:r>
            <a:r>
              <a:rPr kumimoji="1" lang="en-US" altLang="ja-JP" dirty="0"/>
              <a:t>Digital</a:t>
            </a:r>
            <a:r>
              <a:rPr kumimoji="1" lang="ja-JP" altLang="en-US" dirty="0"/>
              <a:t> </a:t>
            </a:r>
            <a:r>
              <a:rPr kumimoji="1" lang="en-US" altLang="ja-JP" dirty="0"/>
              <a:t>Labor</a:t>
            </a:r>
            <a:r>
              <a:rPr kumimoji="1" lang="ja-JP" altLang="en-US" dirty="0"/>
              <a:t>）の役割が高度になっています。</a:t>
            </a:r>
            <a:endParaRPr kumimoji="1" lang="en-US" altLang="ja-JP" dirty="0"/>
          </a:p>
          <a:p>
            <a:endParaRPr kumimoji="1" lang="en-US" altLang="ja-JP" dirty="0"/>
          </a:p>
          <a:p>
            <a:r>
              <a:rPr kumimoji="1" lang="en-US" altLang="ja-JP" dirty="0"/>
              <a:t>RPA</a:t>
            </a:r>
            <a:r>
              <a:rPr kumimoji="1" lang="ja-JP" altLang="en-US" dirty="0"/>
              <a:t>、</a:t>
            </a:r>
            <a:r>
              <a:rPr kumimoji="1" lang="en-US" altLang="ja-JP" dirty="0"/>
              <a:t>Search</a:t>
            </a:r>
            <a:r>
              <a:rPr kumimoji="1" lang="ja-JP" altLang="en-US" dirty="0"/>
              <a:t>、</a:t>
            </a:r>
            <a:r>
              <a:rPr kumimoji="1" lang="en-US" altLang="ja-JP" dirty="0"/>
              <a:t>Knowledge</a:t>
            </a:r>
            <a:r>
              <a:rPr kumimoji="1" lang="ja-JP" altLang="en-US" dirty="0"/>
              <a:t>、</a:t>
            </a:r>
            <a:r>
              <a:rPr kumimoji="1" lang="en-US" altLang="ja-JP" dirty="0" err="1"/>
              <a:t>AnomalyDetection</a:t>
            </a:r>
            <a:r>
              <a:rPr kumimoji="1" lang="ja-JP" altLang="en-US" dirty="0"/>
              <a:t>（異常検知）などは</a:t>
            </a:r>
            <a:endParaRPr kumimoji="1" lang="en-US" altLang="ja-JP" dirty="0"/>
          </a:p>
          <a:p>
            <a:r>
              <a:rPr kumimoji="1" lang="ja-JP" altLang="en-US" dirty="0"/>
              <a:t>比較的難易度が低いので、既にいろいろな現場で実践され成果を出しています。</a:t>
            </a:r>
            <a:endParaRPr kumimoji="1" lang="en-US" altLang="ja-JP" dirty="0"/>
          </a:p>
          <a:p>
            <a:endParaRPr kumimoji="1" lang="en-US" altLang="ja-JP" dirty="0"/>
          </a:p>
          <a:p>
            <a:r>
              <a:rPr kumimoji="1" lang="ja-JP" altLang="en-US" dirty="0"/>
              <a:t>またドローン、マッチング、レコメンド、データ分析、予測などもかなり実用化が進んでおり、</a:t>
            </a:r>
            <a:endParaRPr kumimoji="1" lang="en-US" altLang="ja-JP" dirty="0"/>
          </a:p>
          <a:p>
            <a:r>
              <a:rPr kumimoji="1" lang="ja-JP" altLang="en-US" dirty="0"/>
              <a:t>これから一気に発展する分野といえます。</a:t>
            </a:r>
            <a:endParaRPr kumimoji="1" lang="en-US" altLang="ja-JP" dirty="0"/>
          </a:p>
          <a:p>
            <a:endParaRPr kumimoji="1" lang="en-US" altLang="ja-JP" dirty="0"/>
          </a:p>
          <a:p>
            <a:r>
              <a:rPr kumimoji="1" lang="ja-JP" altLang="en-US" dirty="0"/>
              <a:t>さおして、パーソナルアシスタント、ロボット、自動運転車、検索分類、最適化などの</a:t>
            </a:r>
            <a:endParaRPr kumimoji="1" lang="en-US" altLang="ja-JP" dirty="0"/>
          </a:p>
          <a:p>
            <a:r>
              <a:rPr kumimoji="1" lang="ja-JP" altLang="en-US" dirty="0"/>
              <a:t>分野における</a:t>
            </a:r>
            <a:r>
              <a:rPr kumimoji="1" lang="en-US" altLang="ja-JP" dirty="0"/>
              <a:t>AI</a:t>
            </a:r>
            <a:r>
              <a:rPr kumimoji="1" lang="ja-JP" altLang="en-US" dirty="0"/>
              <a:t>の活用は、上記に比べる少し難しいのですが、</a:t>
            </a:r>
            <a:endParaRPr kumimoji="1" lang="en-US" altLang="ja-JP" dirty="0"/>
          </a:p>
          <a:p>
            <a:r>
              <a:rPr kumimoji="1" lang="ja-JP" altLang="en-US" dirty="0"/>
              <a:t>今まさに実用化されたものが出てきている状態で、すぐに身近で使われてることになりそうです。</a:t>
            </a:r>
            <a:endParaRPr kumimoji="1"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33</a:t>
            </a:fld>
            <a:endParaRPr kumimoji="1" lang="ja-JP" altLang="en-US"/>
          </a:p>
        </p:txBody>
      </p:sp>
    </p:spTree>
    <p:extLst>
      <p:ext uri="{BB962C8B-B14F-4D97-AF65-F5344CB8AC3E}">
        <p14:creationId xmlns:p14="http://schemas.microsoft.com/office/powerpoint/2010/main" val="88835661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機械学習の分野には</a:t>
            </a:r>
            <a:r>
              <a:rPr lang="ja-JP" altLang="en-US" sz="1200" dirty="0">
                <a:solidFill>
                  <a:srgbClr val="FF0000"/>
                </a:solidFill>
                <a:latin typeface="Meiryo UI" panose="020B0604030504040204" pitchFamily="50" charset="-128"/>
                <a:ea typeface="Meiryo UI" panose="020B0604030504040204" pitchFamily="50" charset="-128"/>
                <a:cs typeface="ＭＳ Ｐゴシック"/>
              </a:rPr>
              <a:t>「 </a:t>
            </a:r>
            <a:r>
              <a:rPr lang="en-US" altLang="ja-JP" sz="1200" dirty="0">
                <a:solidFill>
                  <a:srgbClr val="FF0000"/>
                </a:solidFill>
                <a:latin typeface="Meiryo UI" panose="020B0604030504040204" pitchFamily="50" charset="-128"/>
                <a:ea typeface="Meiryo UI" panose="020B0604030504040204" pitchFamily="50" charset="-128"/>
                <a:cs typeface="ＭＳ Ｐゴシック"/>
              </a:rPr>
              <a:t>No</a:t>
            </a:r>
            <a:r>
              <a:rPr lang="ja-JP" altLang="en-US" sz="1200" dirty="0">
                <a:solidFill>
                  <a:srgbClr val="FF0000"/>
                </a:solidFill>
                <a:latin typeface="Meiryo UI" panose="020B0604030504040204" pitchFamily="50" charset="-128"/>
                <a:ea typeface="Meiryo UI" panose="020B0604030504040204" pitchFamily="50" charset="-128"/>
                <a:cs typeface="ＭＳ Ｐゴシック"/>
              </a:rPr>
              <a:t>　</a:t>
            </a:r>
            <a:r>
              <a:rPr lang="en-US" altLang="ja-JP" sz="1200" dirty="0">
                <a:solidFill>
                  <a:srgbClr val="FF0000"/>
                </a:solidFill>
                <a:latin typeface="Meiryo UI" panose="020B0604030504040204" pitchFamily="50" charset="-128"/>
                <a:ea typeface="Meiryo UI" panose="020B0604030504040204" pitchFamily="50" charset="-128"/>
                <a:cs typeface="ＭＳ Ｐゴシック"/>
              </a:rPr>
              <a:t>Free</a:t>
            </a:r>
            <a:r>
              <a:rPr lang="ja-JP" altLang="en-US" sz="1200" dirty="0">
                <a:solidFill>
                  <a:srgbClr val="FF0000"/>
                </a:solidFill>
                <a:latin typeface="Meiryo UI" panose="020B0604030504040204" pitchFamily="50" charset="-128"/>
                <a:ea typeface="Meiryo UI" panose="020B0604030504040204" pitchFamily="50" charset="-128"/>
                <a:cs typeface="ＭＳ Ｐゴシック"/>
              </a:rPr>
              <a:t> </a:t>
            </a:r>
            <a:r>
              <a:rPr lang="en-US" altLang="ja-JP" sz="1200" dirty="0">
                <a:solidFill>
                  <a:srgbClr val="FF0000"/>
                </a:solidFill>
                <a:latin typeface="Meiryo UI" panose="020B0604030504040204" pitchFamily="50" charset="-128"/>
                <a:ea typeface="Meiryo UI" panose="020B0604030504040204" pitchFamily="50" charset="-128"/>
                <a:cs typeface="ＭＳ Ｐゴシック"/>
              </a:rPr>
              <a:t>Lunch</a:t>
            </a:r>
            <a:r>
              <a:rPr lang="ja-JP" altLang="en-US" sz="1200" dirty="0">
                <a:solidFill>
                  <a:srgbClr val="FF0000"/>
                </a:solidFill>
                <a:latin typeface="Meiryo UI" panose="020B0604030504040204" pitchFamily="50" charset="-128"/>
                <a:ea typeface="Meiryo UI" panose="020B0604030504040204" pitchFamily="50" charset="-128"/>
                <a:cs typeface="ＭＳ Ｐゴシック"/>
              </a:rPr>
              <a:t>　定理 」</a:t>
            </a:r>
            <a:endParaRPr lang="en-US" altLang="ja-JP" sz="1200" dirty="0">
              <a:solidFill>
                <a:srgbClr val="FF0000"/>
              </a:solidFill>
              <a:latin typeface="Meiryo UI" panose="020B0604030504040204" pitchFamily="50" charset="-128"/>
              <a:ea typeface="Meiryo UI" panose="020B0604030504040204" pitchFamily="50" charset="-128"/>
              <a:cs typeface="ＭＳ Ｐゴシック"/>
            </a:endParaRPr>
          </a:p>
          <a:p>
            <a:r>
              <a:rPr kumimoji="1" lang="ja-JP" altLang="en-US" dirty="0"/>
              <a:t>という有名な定理があります</a:t>
            </a:r>
            <a:endParaRPr kumimoji="1" lang="en-US" altLang="ja-JP" dirty="0"/>
          </a:p>
          <a:p>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cs typeface="ＭＳ Ｐゴシック"/>
              </a:rPr>
              <a:t>これはどんなデータに対しても最高の精度を出せる万能なアルゴリズムは存在しないという定理</a:t>
            </a:r>
          </a:p>
          <a:p>
            <a:r>
              <a:rPr kumimoji="1" lang="ja-JP" altLang="en-US" dirty="0"/>
              <a:t>つまり対象となる問題の構造が不明な場合には様々なアルゴリズム実験をする必要があるのです</a:t>
            </a:r>
            <a:endParaRPr kumimoji="1" lang="en-US" altLang="ja-JP" dirty="0"/>
          </a:p>
          <a:p>
            <a:endParaRPr kumimoji="1" lang="en-US" altLang="ja-JP" dirty="0"/>
          </a:p>
          <a:p>
            <a:r>
              <a:rPr kumimoji="1" lang="ja-JP" altLang="en-US" dirty="0"/>
              <a:t>そのほかにも初期費用の問題があります。</a:t>
            </a:r>
            <a:endParaRPr kumimoji="1" lang="en-US" altLang="ja-JP" dirty="0"/>
          </a:p>
          <a:p>
            <a:r>
              <a:rPr kumimoji="1" lang="ja-JP" altLang="en-US" dirty="0"/>
              <a:t>顧客の課題を機械学習で解決できるか、については事前に検証する必要があります</a:t>
            </a:r>
            <a:endParaRPr kumimoji="1" lang="en-US" altLang="ja-JP" dirty="0"/>
          </a:p>
          <a:p>
            <a:r>
              <a:rPr kumimoji="1" lang="ja-JP" altLang="en-US" dirty="0"/>
              <a:t>しかも技術検証した結果機械学習では顧客課題を解決できないという結論も十分考えられます</a:t>
            </a:r>
            <a:endParaRPr kumimoji="1" lang="en-US" altLang="ja-JP" dirty="0"/>
          </a:p>
          <a:p>
            <a:r>
              <a:rPr kumimoji="1" lang="ja-JP" altLang="en-US" dirty="0"/>
              <a:t>この検証費用は誰が負担するのか、初期費用の問題は避けられない問題となります。</a:t>
            </a:r>
            <a:endParaRPr kumimoji="1" lang="en-US" altLang="ja-JP" dirty="0"/>
          </a:p>
          <a:p>
            <a:endParaRPr kumimoji="1" lang="en-US" altLang="ja-JP" dirty="0"/>
          </a:p>
          <a:p>
            <a:endParaRPr kumimoji="1" lang="en-US" altLang="ja-JP" dirty="0"/>
          </a:p>
        </p:txBody>
      </p:sp>
      <p:sp>
        <p:nvSpPr>
          <p:cNvPr id="4" name="スライド番号プレースホルダー 3"/>
          <p:cNvSpPr>
            <a:spLocks noGrp="1"/>
          </p:cNvSpPr>
          <p:nvPr>
            <p:ph type="sldNum" sz="quarter" idx="10"/>
          </p:nvPr>
        </p:nvSpPr>
        <p:spPr/>
        <p:txBody>
          <a:bodyPr/>
          <a:lstStyle/>
          <a:p>
            <a:fld id="{CC1098D7-05A3-4602-A252-460018AC23AA}" type="slidenum">
              <a:rPr kumimoji="1" lang="ja-JP" altLang="en-US" smtClean="0"/>
              <a:t>34</a:t>
            </a:fld>
            <a:endParaRPr kumimoji="1" lang="ja-JP" altLang="en-US"/>
          </a:p>
        </p:txBody>
      </p:sp>
    </p:spTree>
    <p:extLst>
      <p:ext uri="{BB962C8B-B14F-4D97-AF65-F5344CB8AC3E}">
        <p14:creationId xmlns:p14="http://schemas.microsoft.com/office/powerpoint/2010/main" val="409881582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r>
              <a:rPr lang="ja-JP" altLang="en-US" b="0" i="0" dirty="0">
                <a:solidFill>
                  <a:srgbClr val="606060"/>
                </a:solidFill>
                <a:effectLst/>
                <a:latin typeface="YakuHanJPs"/>
              </a:rPr>
              <a:t>今後の</a:t>
            </a:r>
            <a:r>
              <a:rPr lang="en-US" altLang="ja-JP" b="0" i="0" dirty="0">
                <a:solidFill>
                  <a:srgbClr val="606060"/>
                </a:solidFill>
                <a:effectLst/>
                <a:latin typeface="YakuHanJPs"/>
              </a:rPr>
              <a:t>AI</a:t>
            </a:r>
            <a:r>
              <a:rPr lang="ja-JP" altLang="en-US" b="0" i="0" dirty="0">
                <a:solidFill>
                  <a:srgbClr val="606060"/>
                </a:solidFill>
                <a:effectLst/>
                <a:latin typeface="YakuHanJPs"/>
              </a:rPr>
              <a:t>の発展について、３つのポイントで解説いたします。</a:t>
            </a:r>
            <a:endParaRPr lang="en-US" altLang="ja-JP" b="0" i="0" dirty="0">
              <a:solidFill>
                <a:srgbClr val="606060"/>
              </a:solidFill>
              <a:effectLst/>
              <a:latin typeface="YakuHanJPs"/>
            </a:endParaRPr>
          </a:p>
          <a:p>
            <a:pPr algn="just"/>
            <a:endParaRPr lang="en-US" altLang="ja-JP" b="0" i="0" dirty="0">
              <a:solidFill>
                <a:srgbClr val="606060"/>
              </a:solidFill>
              <a:effectLst/>
              <a:latin typeface="YakuHanJPs"/>
            </a:endParaRPr>
          </a:p>
          <a:p>
            <a:pPr algn="just"/>
            <a:r>
              <a:rPr lang="ja-JP" altLang="en-US" b="0" i="0" dirty="0">
                <a:solidFill>
                  <a:srgbClr val="606060"/>
                </a:solidFill>
                <a:effectLst/>
                <a:latin typeface="YakuHanJPs"/>
              </a:rPr>
              <a:t>①</a:t>
            </a:r>
            <a:endParaRPr lang="en-US" altLang="ja-JP" b="0" i="0" dirty="0">
              <a:solidFill>
                <a:srgbClr val="606060"/>
              </a:solidFill>
              <a:effectLst/>
              <a:latin typeface="YakuHanJPs"/>
            </a:endParaRPr>
          </a:p>
          <a:p>
            <a:pPr algn="just"/>
            <a:r>
              <a:rPr lang="en-US" altLang="ja-JP" b="0" i="0" dirty="0">
                <a:solidFill>
                  <a:srgbClr val="606060"/>
                </a:solidFill>
                <a:effectLst/>
                <a:latin typeface="YakuHanJPs"/>
              </a:rPr>
              <a:t>AI</a:t>
            </a:r>
            <a:r>
              <a:rPr lang="ja-JP" altLang="en-US" b="0" i="0" dirty="0">
                <a:solidFill>
                  <a:srgbClr val="606060"/>
                </a:solidFill>
                <a:effectLst/>
                <a:latin typeface="YakuHanJPs"/>
              </a:rPr>
              <a:t>がロボットの技術と組み合わさりさまざまな分野に進出します。</a:t>
            </a:r>
            <a:endParaRPr lang="en-US" altLang="ja-JP" b="0" i="0" dirty="0">
              <a:solidFill>
                <a:srgbClr val="606060"/>
              </a:solidFill>
              <a:effectLst/>
              <a:latin typeface="YakuHanJPs"/>
            </a:endParaRPr>
          </a:p>
          <a:p>
            <a:pPr algn="just"/>
            <a:endParaRPr lang="en-US" altLang="ja-JP" b="0" i="0" dirty="0">
              <a:solidFill>
                <a:srgbClr val="606060"/>
              </a:solidFill>
              <a:effectLst/>
              <a:latin typeface="YakuHanJPs"/>
            </a:endParaRPr>
          </a:p>
          <a:p>
            <a:pPr algn="just"/>
            <a:r>
              <a:rPr lang="ja-JP" altLang="en-US" b="0" i="0" dirty="0">
                <a:solidFill>
                  <a:srgbClr val="606060"/>
                </a:solidFill>
                <a:effectLst/>
                <a:latin typeface="YakuHanJPs"/>
              </a:rPr>
              <a:t>・無人コンビニ</a:t>
            </a:r>
            <a:endParaRPr lang="en-US" altLang="ja-JP" b="0" i="0" dirty="0">
              <a:solidFill>
                <a:srgbClr val="606060"/>
              </a:solidFill>
              <a:effectLst/>
              <a:latin typeface="YakuHanJPs"/>
            </a:endParaRPr>
          </a:p>
          <a:p>
            <a:pPr algn="just"/>
            <a:r>
              <a:rPr lang="en-US" altLang="ja-JP" b="0" i="0" dirty="0">
                <a:solidFill>
                  <a:srgbClr val="606060"/>
                </a:solidFill>
                <a:effectLst/>
                <a:latin typeface="YakuHanJPs"/>
              </a:rPr>
              <a:t>2016</a:t>
            </a:r>
            <a:r>
              <a:rPr lang="ja-JP" altLang="en-US" b="0" i="0" dirty="0">
                <a:solidFill>
                  <a:srgbClr val="606060"/>
                </a:solidFill>
                <a:effectLst/>
                <a:latin typeface="YakuHanJPs"/>
              </a:rPr>
              <a:t>年に「</a:t>
            </a:r>
            <a:r>
              <a:rPr lang="en-US" altLang="ja-JP" b="0" i="0" dirty="0">
                <a:solidFill>
                  <a:srgbClr val="606060"/>
                </a:solidFill>
                <a:effectLst/>
                <a:latin typeface="YakuHanJPs"/>
              </a:rPr>
              <a:t>Amazon Go</a:t>
            </a:r>
            <a:r>
              <a:rPr lang="ja-JP" altLang="en-US" b="0" i="0" dirty="0">
                <a:solidFill>
                  <a:srgbClr val="606060"/>
                </a:solidFill>
                <a:effectLst/>
                <a:latin typeface="YakuHanJPs"/>
              </a:rPr>
              <a:t>」というレジ打ちの代わりに、複数のカメラを使用して決済を行うコンビニが発表されて以来、無人コンビニに注目が集まっています。</a:t>
            </a:r>
            <a:endParaRPr lang="en-US" altLang="ja-JP" b="0" i="0" dirty="0">
              <a:solidFill>
                <a:srgbClr val="606060"/>
              </a:solidFill>
              <a:effectLst/>
              <a:latin typeface="YakuHanJPs"/>
            </a:endParaRPr>
          </a:p>
          <a:p>
            <a:pPr algn="just"/>
            <a:r>
              <a:rPr lang="ja-JP" altLang="en-US" b="0" i="0" dirty="0">
                <a:solidFill>
                  <a:srgbClr val="606060"/>
                </a:solidFill>
                <a:effectLst/>
                <a:latin typeface="YakuHanJPs"/>
              </a:rPr>
              <a:t>・</a:t>
            </a:r>
            <a:r>
              <a:rPr lang="en-US" altLang="ja-JP" b="0" i="0" dirty="0">
                <a:solidFill>
                  <a:srgbClr val="606060"/>
                </a:solidFill>
                <a:effectLst/>
                <a:latin typeface="YakuHanJPs"/>
              </a:rPr>
              <a:t>AI</a:t>
            </a:r>
            <a:r>
              <a:rPr lang="ja-JP" altLang="en-US" b="0" i="0" dirty="0">
                <a:solidFill>
                  <a:srgbClr val="606060"/>
                </a:solidFill>
                <a:effectLst/>
                <a:latin typeface="YakuHanJPs"/>
              </a:rPr>
              <a:t>ペット</a:t>
            </a:r>
            <a:endParaRPr lang="en-US" altLang="ja-JP" b="0" i="0" dirty="0">
              <a:solidFill>
                <a:srgbClr val="606060"/>
              </a:solidFill>
              <a:effectLst/>
              <a:latin typeface="YakuHanJPs"/>
            </a:endParaRPr>
          </a:p>
          <a:p>
            <a:pPr algn="just"/>
            <a:r>
              <a:rPr lang="ja-JP" altLang="en-US" b="0" i="0" dirty="0">
                <a:solidFill>
                  <a:srgbClr val="606060"/>
                </a:solidFill>
                <a:effectLst/>
                <a:latin typeface="YakuHanJPs"/>
              </a:rPr>
              <a:t>人に寄り添う新しいカタチのペットとして注目を集めているのが、</a:t>
            </a:r>
            <a:r>
              <a:rPr lang="en-US" altLang="ja-JP" b="0" i="0" dirty="0">
                <a:solidFill>
                  <a:srgbClr val="606060"/>
                </a:solidFill>
                <a:effectLst/>
                <a:latin typeface="YakuHanJPs"/>
              </a:rPr>
              <a:t>AI</a:t>
            </a:r>
            <a:r>
              <a:rPr lang="ja-JP" altLang="en-US" b="0" i="0" dirty="0">
                <a:solidFill>
                  <a:srgbClr val="606060"/>
                </a:solidFill>
                <a:effectLst/>
                <a:latin typeface="YakuHanJPs"/>
              </a:rPr>
              <a:t>を搭載したペットです。例えばソニーの</a:t>
            </a:r>
            <a:r>
              <a:rPr lang="en-US" altLang="ja-JP" b="0" i="0" dirty="0" err="1">
                <a:solidFill>
                  <a:srgbClr val="606060"/>
                </a:solidFill>
                <a:effectLst/>
                <a:latin typeface="YakuHanJPs"/>
              </a:rPr>
              <a:t>Aibo</a:t>
            </a:r>
            <a:r>
              <a:rPr lang="ja-JP" altLang="en-US" b="0" i="0" dirty="0">
                <a:solidFill>
                  <a:srgbClr val="606060"/>
                </a:solidFill>
                <a:effectLst/>
                <a:latin typeface="YakuHanJPs"/>
              </a:rPr>
              <a:t>などがあげられます</a:t>
            </a:r>
            <a:endParaRPr lang="en-US" altLang="ja-JP" b="0" i="0" dirty="0">
              <a:solidFill>
                <a:srgbClr val="606060"/>
              </a:solidFill>
              <a:effectLst/>
              <a:latin typeface="YakuHanJPs"/>
            </a:endParaRPr>
          </a:p>
          <a:p>
            <a:pPr algn="just"/>
            <a:endParaRPr lang="en-US" altLang="ja-JP" b="0" i="0" dirty="0">
              <a:solidFill>
                <a:srgbClr val="606060"/>
              </a:solidFill>
              <a:effectLst/>
              <a:latin typeface="YakuHanJPs"/>
            </a:endParaRPr>
          </a:p>
          <a:p>
            <a:pPr algn="just"/>
            <a:r>
              <a:rPr lang="ja-JP" altLang="en-US" b="0" i="0" dirty="0">
                <a:solidFill>
                  <a:srgbClr val="606060"/>
                </a:solidFill>
                <a:effectLst/>
                <a:latin typeface="YakuHanJPs"/>
              </a:rPr>
              <a:t>②</a:t>
            </a:r>
            <a:endParaRPr lang="en-US" altLang="ja-JP" b="0" i="0" dirty="0">
              <a:solidFill>
                <a:srgbClr val="606060"/>
              </a:solidFill>
              <a:effectLst/>
              <a:latin typeface="YakuHanJPs"/>
            </a:endParaRPr>
          </a:p>
          <a:p>
            <a:pPr algn="just"/>
            <a:r>
              <a:rPr lang="ja-JP" altLang="en-US" b="0" i="0" dirty="0">
                <a:solidFill>
                  <a:srgbClr val="606060"/>
                </a:solidFill>
                <a:effectLst/>
                <a:latin typeface="YakuHanJPs"/>
              </a:rPr>
              <a:t>画像認識や音声認識などが可能になり、今まで人間が介在していた作業が効率化されていきます。</a:t>
            </a:r>
          </a:p>
          <a:p>
            <a:pPr algn="just"/>
            <a:r>
              <a:rPr lang="ja-JP" altLang="en-US" b="0" i="0" dirty="0">
                <a:solidFill>
                  <a:srgbClr val="606060"/>
                </a:solidFill>
                <a:effectLst/>
                <a:latin typeface="YakuHanJPs"/>
              </a:rPr>
              <a:t>「具体的にどういった作業が効率化されるか」ということで、</a:t>
            </a:r>
            <a:r>
              <a:rPr lang="en-US" altLang="ja-JP" b="0" i="0" dirty="0">
                <a:solidFill>
                  <a:srgbClr val="606060"/>
                </a:solidFill>
                <a:effectLst/>
                <a:latin typeface="YakuHanJPs"/>
              </a:rPr>
              <a:t>2</a:t>
            </a:r>
            <a:r>
              <a:rPr lang="ja-JP" altLang="en-US" b="0" i="0" dirty="0">
                <a:solidFill>
                  <a:srgbClr val="606060"/>
                </a:solidFill>
                <a:effectLst/>
                <a:latin typeface="YakuHanJPs"/>
              </a:rPr>
              <a:t>つご紹介します。今後も、さまざまな分野で</a:t>
            </a:r>
            <a:r>
              <a:rPr lang="en-US" altLang="ja-JP" b="0" i="0" dirty="0">
                <a:solidFill>
                  <a:srgbClr val="606060"/>
                </a:solidFill>
                <a:effectLst/>
                <a:latin typeface="YakuHanJPs"/>
              </a:rPr>
              <a:t>AI</a:t>
            </a:r>
            <a:r>
              <a:rPr lang="ja-JP" altLang="en-US" b="0" i="0" dirty="0">
                <a:solidFill>
                  <a:srgbClr val="606060"/>
                </a:solidFill>
                <a:effectLst/>
                <a:latin typeface="YakuHanJPs"/>
              </a:rPr>
              <a:t>は単純な認識部分を効率化していくことでしょう。</a:t>
            </a:r>
            <a:endParaRPr lang="en-US" altLang="ja-JP" b="0" i="0" dirty="0">
              <a:solidFill>
                <a:srgbClr val="606060"/>
              </a:solidFill>
              <a:effectLst/>
              <a:latin typeface="YakuHanJPs"/>
            </a:endParaRPr>
          </a:p>
          <a:p>
            <a:pPr algn="just"/>
            <a:r>
              <a:rPr lang="ja-JP" altLang="en-US" b="0" i="0" dirty="0">
                <a:solidFill>
                  <a:srgbClr val="606060"/>
                </a:solidFill>
                <a:effectLst/>
                <a:latin typeface="YakuHanJPs"/>
              </a:rPr>
              <a:t>カスタマーサポートで、</a:t>
            </a:r>
            <a:r>
              <a:rPr lang="en-US" altLang="ja-JP" b="0" i="0" dirty="0">
                <a:solidFill>
                  <a:srgbClr val="606060"/>
                </a:solidFill>
                <a:effectLst/>
                <a:latin typeface="YakuHanJPs"/>
              </a:rPr>
              <a:t>AI</a:t>
            </a:r>
            <a:r>
              <a:rPr lang="ja-JP" altLang="en-US" b="0" i="0" dirty="0">
                <a:solidFill>
                  <a:srgbClr val="606060"/>
                </a:solidFill>
                <a:effectLst/>
                <a:latin typeface="YakuHanJPs"/>
              </a:rPr>
              <a:t>チャットボットを使用している企業もあります。</a:t>
            </a:r>
            <a:endParaRPr lang="en-US" altLang="ja-JP" b="0" i="0" dirty="0">
              <a:solidFill>
                <a:srgbClr val="606060"/>
              </a:solidFill>
              <a:effectLst/>
              <a:latin typeface="YakuHanJPs"/>
            </a:endParaRPr>
          </a:p>
          <a:p>
            <a:pPr algn="just"/>
            <a:endParaRPr lang="en-US" altLang="ja-JP" b="0" i="0" dirty="0">
              <a:solidFill>
                <a:srgbClr val="606060"/>
              </a:solidFill>
              <a:effectLst/>
              <a:latin typeface="YakuHanJPs"/>
            </a:endParaRPr>
          </a:p>
          <a:p>
            <a:pPr algn="just"/>
            <a:r>
              <a:rPr lang="ja-JP" altLang="en-US" b="0" i="0" dirty="0">
                <a:solidFill>
                  <a:srgbClr val="606060"/>
                </a:solidFill>
                <a:effectLst/>
                <a:latin typeface="YakuHanJPs"/>
              </a:rPr>
              <a:t>最近では、</a:t>
            </a:r>
            <a:r>
              <a:rPr lang="en-US" altLang="ja-JP" b="0" i="0" dirty="0">
                <a:solidFill>
                  <a:srgbClr val="606060"/>
                </a:solidFill>
                <a:effectLst/>
                <a:latin typeface="YakuHanJPs"/>
              </a:rPr>
              <a:t>AI</a:t>
            </a:r>
            <a:r>
              <a:rPr lang="ja-JP" altLang="en-US" b="0" i="0" dirty="0">
                <a:solidFill>
                  <a:srgbClr val="606060"/>
                </a:solidFill>
                <a:effectLst/>
                <a:latin typeface="YakuHanJPs"/>
              </a:rPr>
              <a:t>を利用して異常検知をする事例が増えてきています。</a:t>
            </a:r>
          </a:p>
          <a:p>
            <a:pPr algn="just"/>
            <a:r>
              <a:rPr lang="ja-JP" altLang="en-US" b="0" i="0" dirty="0">
                <a:solidFill>
                  <a:srgbClr val="606060"/>
                </a:solidFill>
                <a:effectLst/>
                <a:latin typeface="YakuHanJPs"/>
              </a:rPr>
              <a:t>例えば、クレジットカード会社では、異常検知システムを利用した不正利用の検知が行われています。</a:t>
            </a:r>
          </a:p>
          <a:p>
            <a:pPr algn="just"/>
            <a:r>
              <a:rPr lang="ja-JP" altLang="en-US" b="0" i="0" dirty="0">
                <a:solidFill>
                  <a:srgbClr val="606060"/>
                </a:solidFill>
                <a:effectLst/>
                <a:latin typeface="YakuHanJPs"/>
              </a:rPr>
              <a:t>また、製造業の場合は特に、製品チェックに</a:t>
            </a:r>
            <a:r>
              <a:rPr lang="en-US" altLang="ja-JP" b="0" i="0" dirty="0">
                <a:solidFill>
                  <a:srgbClr val="606060"/>
                </a:solidFill>
                <a:effectLst/>
                <a:latin typeface="YakuHanJPs"/>
              </a:rPr>
              <a:t>AI</a:t>
            </a:r>
            <a:r>
              <a:rPr lang="ja-JP" altLang="en-US" b="0" i="0" dirty="0">
                <a:solidFill>
                  <a:srgbClr val="606060"/>
                </a:solidFill>
                <a:effectLst/>
                <a:latin typeface="YakuHanJPs"/>
              </a:rPr>
              <a:t>を活用した検査を導入する企業が増えている現状です。</a:t>
            </a:r>
          </a:p>
          <a:p>
            <a:pPr algn="just"/>
            <a:endParaRPr lang="en-US" altLang="ja-JP" b="0" i="0" dirty="0">
              <a:solidFill>
                <a:srgbClr val="606060"/>
              </a:solidFill>
              <a:effectLst/>
              <a:latin typeface="YakuHanJPs"/>
            </a:endParaRPr>
          </a:p>
          <a:p>
            <a:pPr algn="just"/>
            <a:endParaRPr lang="en-US" altLang="ja-JP" b="0" i="0" dirty="0">
              <a:solidFill>
                <a:srgbClr val="606060"/>
              </a:solidFill>
              <a:effectLst/>
              <a:latin typeface="YakuHanJPs"/>
            </a:endParaRPr>
          </a:p>
          <a:p>
            <a:pPr algn="just"/>
            <a:r>
              <a:rPr lang="ja-JP" altLang="en-US" b="0" i="0" dirty="0">
                <a:solidFill>
                  <a:srgbClr val="606060"/>
                </a:solidFill>
                <a:effectLst/>
                <a:latin typeface="YakuHanJPs"/>
              </a:rPr>
              <a:t>③</a:t>
            </a:r>
            <a:endParaRPr lang="en-US" altLang="ja-JP" b="0" i="0" dirty="0">
              <a:solidFill>
                <a:srgbClr val="606060"/>
              </a:solidFill>
              <a:effectLst/>
              <a:latin typeface="YakuHanJPs"/>
            </a:endParaRPr>
          </a:p>
          <a:p>
            <a:pPr algn="just"/>
            <a:r>
              <a:rPr lang="en-US" altLang="ja-JP" b="0" i="0" dirty="0">
                <a:solidFill>
                  <a:srgbClr val="606060"/>
                </a:solidFill>
                <a:effectLst/>
                <a:latin typeface="YakuHanJPs"/>
              </a:rPr>
              <a:t>AI</a:t>
            </a:r>
            <a:r>
              <a:rPr lang="ja-JP" altLang="en-US" b="0" i="0" dirty="0">
                <a:solidFill>
                  <a:srgbClr val="606060"/>
                </a:solidFill>
                <a:effectLst/>
                <a:latin typeface="YakuHanJPs"/>
              </a:rPr>
              <a:t>技術の大きな特徴として、多くのデータを学習することで、人間同等、もしくは人間以上の精度で認識をすることが可能な点が挙げられます。</a:t>
            </a:r>
          </a:p>
          <a:p>
            <a:pPr algn="just"/>
            <a:r>
              <a:rPr lang="ja-JP" altLang="en-US" b="0" i="0" dirty="0">
                <a:solidFill>
                  <a:srgbClr val="606060"/>
                </a:solidFill>
                <a:effectLst/>
                <a:latin typeface="YakuHanJPs"/>
              </a:rPr>
              <a:t>元に、現存の</a:t>
            </a:r>
            <a:r>
              <a:rPr lang="en-US" altLang="ja-JP" b="0" i="0" dirty="0">
                <a:solidFill>
                  <a:srgbClr val="606060"/>
                </a:solidFill>
                <a:effectLst/>
                <a:latin typeface="YakuHanJPs"/>
              </a:rPr>
              <a:t>AI</a:t>
            </a:r>
            <a:r>
              <a:rPr lang="ja-JP" altLang="en-US" b="0" i="0" dirty="0">
                <a:solidFill>
                  <a:srgbClr val="606060"/>
                </a:solidFill>
                <a:effectLst/>
                <a:latin typeface="YakuHanJPs"/>
              </a:rPr>
              <a:t>技術を活用すれば人間以上の精度で画像を認識することが可能になっています。また、近年急激に発達が進むテキスト分析</a:t>
            </a:r>
            <a:r>
              <a:rPr lang="en-US" altLang="ja-JP" b="0" i="0" dirty="0">
                <a:solidFill>
                  <a:srgbClr val="606060"/>
                </a:solidFill>
                <a:effectLst/>
                <a:latin typeface="YakuHanJPs"/>
              </a:rPr>
              <a:t>AI</a:t>
            </a:r>
            <a:r>
              <a:rPr lang="ja-JP" altLang="en-US" b="0" i="0" dirty="0">
                <a:solidFill>
                  <a:srgbClr val="606060"/>
                </a:solidFill>
                <a:effectLst/>
                <a:latin typeface="YakuHanJPs"/>
              </a:rPr>
              <a:t>は部分的には人間同等の精度でテキストを処理できるようになっています。</a:t>
            </a:r>
          </a:p>
          <a:p>
            <a:pPr algn="just"/>
            <a:r>
              <a:rPr lang="ja-JP" altLang="en-US" b="0" i="0" dirty="0">
                <a:solidFill>
                  <a:srgbClr val="606060"/>
                </a:solidFill>
                <a:effectLst/>
                <a:latin typeface="YakuHanJPs"/>
              </a:rPr>
              <a:t>膨大なデータを学習する</a:t>
            </a:r>
            <a:r>
              <a:rPr lang="en-US" altLang="ja-JP" b="0" i="0" dirty="0">
                <a:solidFill>
                  <a:srgbClr val="606060"/>
                </a:solidFill>
                <a:effectLst/>
                <a:latin typeface="YakuHanJPs"/>
              </a:rPr>
              <a:t>AI</a:t>
            </a:r>
            <a:r>
              <a:rPr lang="ja-JP" altLang="en-US" b="0" i="0" dirty="0">
                <a:solidFill>
                  <a:srgbClr val="606060"/>
                </a:solidFill>
                <a:effectLst/>
                <a:latin typeface="YakuHanJPs"/>
              </a:rPr>
              <a:t>分野において、重要になるのが「先行優位性」です。</a:t>
            </a:r>
          </a:p>
          <a:p>
            <a:pPr algn="just"/>
            <a:r>
              <a:rPr lang="ja-JP" altLang="en-US" b="0" i="0" dirty="0">
                <a:solidFill>
                  <a:srgbClr val="606060"/>
                </a:solidFill>
                <a:effectLst/>
                <a:latin typeface="YakuHanJPs"/>
              </a:rPr>
              <a:t>サービスは、データを活用することで、レコメンドやサービスの使いやすさの向上に</a:t>
            </a:r>
            <a:r>
              <a:rPr lang="en-US" altLang="ja-JP" b="0" i="0" dirty="0">
                <a:solidFill>
                  <a:srgbClr val="606060"/>
                </a:solidFill>
                <a:effectLst/>
                <a:latin typeface="YakuHanJPs"/>
              </a:rPr>
              <a:t>AI</a:t>
            </a:r>
            <a:r>
              <a:rPr lang="ja-JP" altLang="en-US" b="0" i="0" dirty="0">
                <a:solidFill>
                  <a:srgbClr val="606060"/>
                </a:solidFill>
                <a:effectLst/>
                <a:latin typeface="YakuHanJPs"/>
              </a:rPr>
              <a:t>が活用されています。先に生まれたサービスが多くのデータを獲得し、さらに多くのユーザが使用するようになれば、さらに多くのデータが集積し、</a:t>
            </a:r>
            <a:r>
              <a:rPr lang="en-US" altLang="ja-JP" b="0" i="0" dirty="0">
                <a:solidFill>
                  <a:srgbClr val="606060"/>
                </a:solidFill>
                <a:effectLst/>
                <a:latin typeface="YakuHanJPs"/>
              </a:rPr>
              <a:t>AI</a:t>
            </a:r>
            <a:r>
              <a:rPr lang="ja-JP" altLang="en-US" b="0" i="0" dirty="0">
                <a:solidFill>
                  <a:srgbClr val="606060"/>
                </a:solidFill>
                <a:effectLst/>
                <a:latin typeface="YakuHanJPs"/>
              </a:rPr>
              <a:t>の機能性が高くなっていきます。</a:t>
            </a:r>
          </a:p>
          <a:p>
            <a:pPr algn="just"/>
            <a:r>
              <a:rPr lang="ja-JP" altLang="en-US" b="0" i="0" dirty="0">
                <a:solidFill>
                  <a:srgbClr val="606060"/>
                </a:solidFill>
                <a:effectLst/>
                <a:latin typeface="YakuHanJPs"/>
              </a:rPr>
              <a:t>今後、多くの分野において、</a:t>
            </a:r>
            <a:r>
              <a:rPr lang="en-US" altLang="ja-JP" b="0" i="0" dirty="0">
                <a:solidFill>
                  <a:srgbClr val="606060"/>
                </a:solidFill>
                <a:effectLst/>
                <a:latin typeface="YakuHanJPs"/>
              </a:rPr>
              <a:t>AI</a:t>
            </a:r>
            <a:r>
              <a:rPr lang="ja-JP" altLang="en-US" b="0" i="0" dirty="0">
                <a:solidFill>
                  <a:srgbClr val="606060"/>
                </a:solidFill>
                <a:effectLst/>
                <a:latin typeface="YakuHanJPs"/>
              </a:rPr>
              <a:t>が活用されることで、先行サービスの優位性が高まり、後発のサービスはデータを集積できず、</a:t>
            </a:r>
            <a:r>
              <a:rPr lang="en-US" altLang="ja-JP" b="0" i="0" dirty="0">
                <a:solidFill>
                  <a:srgbClr val="606060"/>
                </a:solidFill>
                <a:effectLst/>
                <a:latin typeface="YakuHanJPs"/>
              </a:rPr>
              <a:t>AI</a:t>
            </a:r>
            <a:r>
              <a:rPr lang="ja-JP" altLang="en-US" b="0" i="0" dirty="0">
                <a:solidFill>
                  <a:srgbClr val="606060"/>
                </a:solidFill>
                <a:effectLst/>
                <a:latin typeface="YakuHanJPs"/>
              </a:rPr>
              <a:t>を活用できない負のスパイラルに陥ってしまうおそれがあります。</a:t>
            </a:r>
          </a:p>
          <a:p>
            <a:pPr algn="just"/>
            <a:r>
              <a:rPr lang="ja-JP" altLang="en-US" b="0" i="0" dirty="0">
                <a:solidFill>
                  <a:srgbClr val="606060"/>
                </a:solidFill>
                <a:effectLst/>
                <a:latin typeface="YakuHanJPs"/>
              </a:rPr>
              <a:t>現状の社会では、まだ</a:t>
            </a:r>
            <a:r>
              <a:rPr lang="en-US" altLang="ja-JP" b="0" i="0" dirty="0">
                <a:solidFill>
                  <a:srgbClr val="606060"/>
                </a:solidFill>
                <a:effectLst/>
                <a:latin typeface="YakuHanJPs"/>
              </a:rPr>
              <a:t>AI</a:t>
            </a:r>
            <a:r>
              <a:rPr lang="ja-JP" altLang="en-US" b="0" i="0" dirty="0">
                <a:solidFill>
                  <a:srgbClr val="606060"/>
                </a:solidFill>
                <a:effectLst/>
                <a:latin typeface="YakuHanJPs"/>
              </a:rPr>
              <a:t>が適用されている分野は少なく、今後、さまざまな箇所で</a:t>
            </a:r>
            <a:r>
              <a:rPr lang="en-US" altLang="ja-JP" b="0" i="0" dirty="0">
                <a:solidFill>
                  <a:srgbClr val="606060"/>
                </a:solidFill>
                <a:effectLst/>
                <a:latin typeface="YakuHanJPs"/>
              </a:rPr>
              <a:t>AI</a:t>
            </a:r>
            <a:r>
              <a:rPr lang="ja-JP" altLang="en-US" b="0" i="0" dirty="0">
                <a:solidFill>
                  <a:srgbClr val="606060"/>
                </a:solidFill>
                <a:effectLst/>
                <a:latin typeface="YakuHanJPs"/>
              </a:rPr>
              <a:t>の活用が進んでいくと同時に、それぞれの分野内で</a:t>
            </a:r>
            <a:r>
              <a:rPr lang="en-US" altLang="ja-JP" b="0" i="0" dirty="0">
                <a:solidFill>
                  <a:srgbClr val="606060"/>
                </a:solidFill>
                <a:effectLst/>
                <a:latin typeface="YakuHanJPs"/>
              </a:rPr>
              <a:t>AI</a:t>
            </a:r>
            <a:r>
              <a:rPr lang="ja-JP" altLang="en-US" b="0" i="0" dirty="0">
                <a:solidFill>
                  <a:srgbClr val="606060"/>
                </a:solidFill>
                <a:effectLst/>
                <a:latin typeface="YakuHanJPs"/>
              </a:rPr>
              <a:t>を活用した先行サービスとそれ以外の後発サービスの格差が大きく広がっていくことも懸念されます。</a:t>
            </a:r>
            <a:endParaRPr lang="en-US" altLang="ja-JP" b="0" i="0" dirty="0">
              <a:solidFill>
                <a:srgbClr val="606060"/>
              </a:solidFill>
              <a:effectLst/>
              <a:latin typeface="YakuHanJPs"/>
            </a:endParaRPr>
          </a:p>
          <a:p>
            <a:pPr algn="just"/>
            <a:endParaRPr lang="en-US" altLang="ja-JP" b="0" i="0" dirty="0">
              <a:solidFill>
                <a:srgbClr val="606060"/>
              </a:solidFill>
              <a:effectLst/>
              <a:latin typeface="YakuHanJPs"/>
            </a:endParaRPr>
          </a:p>
          <a:p>
            <a:pPr algn="just"/>
            <a:endParaRPr lang="en-US" altLang="ja-JP" b="0" i="0" dirty="0">
              <a:solidFill>
                <a:srgbClr val="606060"/>
              </a:solidFill>
              <a:effectLst/>
              <a:latin typeface="YakuHanJPs"/>
            </a:endParaRPr>
          </a:p>
          <a:p>
            <a:pPr algn="just"/>
            <a:r>
              <a:rPr lang="ja-JP" altLang="en-US" b="0" i="0" dirty="0">
                <a:solidFill>
                  <a:srgbClr val="606060"/>
                </a:solidFill>
                <a:effectLst/>
                <a:latin typeface="YakuHanJPs"/>
              </a:rPr>
              <a:t>最後になりましたが、</a:t>
            </a:r>
            <a:endParaRPr lang="en-US" altLang="ja-JP" b="0" i="0" dirty="0">
              <a:solidFill>
                <a:srgbClr val="606060"/>
              </a:solidFill>
              <a:effectLst/>
              <a:latin typeface="YakuHanJPs"/>
            </a:endParaRPr>
          </a:p>
          <a:p>
            <a:pPr algn="just"/>
            <a:r>
              <a:rPr lang="en-US" altLang="ja-JP" b="0" i="0" dirty="0">
                <a:solidFill>
                  <a:srgbClr val="606060"/>
                </a:solidFill>
                <a:effectLst/>
                <a:latin typeface="YakuHanJPs"/>
              </a:rPr>
              <a:t>IT</a:t>
            </a:r>
            <a:r>
              <a:rPr lang="ja-JP" altLang="en-US" b="0" i="0" dirty="0">
                <a:solidFill>
                  <a:srgbClr val="606060"/>
                </a:solidFill>
                <a:effectLst/>
                <a:latin typeface="YakuHanJPs"/>
              </a:rPr>
              <a:t>・</a:t>
            </a:r>
            <a:r>
              <a:rPr lang="en-US" altLang="ja-JP" b="0" i="0" dirty="0">
                <a:solidFill>
                  <a:srgbClr val="606060"/>
                </a:solidFill>
                <a:effectLst/>
                <a:latin typeface="YakuHanJPs"/>
              </a:rPr>
              <a:t>AI</a:t>
            </a:r>
            <a:r>
              <a:rPr lang="ja-JP" altLang="en-US" b="0" i="0" dirty="0">
                <a:solidFill>
                  <a:srgbClr val="606060"/>
                </a:solidFill>
                <a:effectLst/>
                <a:latin typeface="YakuHanJPs"/>
              </a:rPr>
              <a:t>の世界での進化速度は、増々スピードアップしています。機械学習・ディープラーニングのビジネス応用も、</a:t>
            </a:r>
          </a:p>
          <a:p>
            <a:pPr algn="just"/>
            <a:r>
              <a:rPr lang="ja-JP" altLang="en-US" b="0" i="0" dirty="0">
                <a:solidFill>
                  <a:srgbClr val="606060"/>
                </a:solidFill>
                <a:effectLst/>
                <a:latin typeface="YakuHanJPs"/>
              </a:rPr>
              <a:t>すぐに手法が確立して業界毎に安価なパッケージ製品が出現する日も遠くないはずです。</a:t>
            </a:r>
          </a:p>
          <a:p>
            <a:pPr algn="just"/>
            <a:r>
              <a:rPr lang="ja-JP" altLang="en-US" b="0" i="0" dirty="0">
                <a:solidFill>
                  <a:srgbClr val="606060"/>
                </a:solidFill>
                <a:effectLst/>
                <a:latin typeface="YakuHanJPs"/>
              </a:rPr>
              <a:t>今は、プログラミング言語を知らなくても、機械学習を活用できる時代になりました。</a:t>
            </a:r>
          </a:p>
          <a:p>
            <a:pPr algn="just"/>
            <a:r>
              <a:rPr lang="ja-JP" altLang="en-US" b="0" i="0" dirty="0">
                <a:solidFill>
                  <a:srgbClr val="606060"/>
                </a:solidFill>
                <a:effectLst/>
                <a:latin typeface="YakuHanJPs"/>
              </a:rPr>
              <a:t>これは、ほんの数年前でも考えられないような出来事なのです。</a:t>
            </a:r>
          </a:p>
          <a:p>
            <a:pPr algn="just"/>
            <a:r>
              <a:rPr lang="ja-JP" altLang="en-US" b="0" i="0" dirty="0">
                <a:solidFill>
                  <a:srgbClr val="606060"/>
                </a:solidFill>
                <a:effectLst/>
                <a:latin typeface="YakuHanJPs"/>
              </a:rPr>
              <a:t>このペースで進化が続いていく先にあるものは、まだ誰も予想がつかないでしょう。</a:t>
            </a:r>
          </a:p>
          <a:p>
            <a:pPr algn="just"/>
            <a:r>
              <a:rPr lang="ja-JP" altLang="en-US" b="0" i="0" dirty="0">
                <a:solidFill>
                  <a:srgbClr val="606060"/>
                </a:solidFill>
                <a:effectLst/>
                <a:latin typeface="YakuHanJPs"/>
              </a:rPr>
              <a:t>しかし確実に言えることは、この厳しい競争社会において</a:t>
            </a:r>
            <a:r>
              <a:rPr lang="en-US" altLang="ja-JP" b="0" i="0" dirty="0">
                <a:solidFill>
                  <a:srgbClr val="606060"/>
                </a:solidFill>
                <a:effectLst/>
                <a:latin typeface="YakuHanJPs"/>
              </a:rPr>
              <a:t>AI</a:t>
            </a:r>
            <a:r>
              <a:rPr lang="ja-JP" altLang="en-US" b="0" i="0" dirty="0">
                <a:solidFill>
                  <a:srgbClr val="606060"/>
                </a:solidFill>
                <a:effectLst/>
                <a:latin typeface="YakuHanJPs"/>
              </a:rPr>
              <a:t>をはじめとする情報を活用できる人材が</a:t>
            </a:r>
          </a:p>
          <a:p>
            <a:pPr algn="just"/>
            <a:r>
              <a:rPr lang="ja-JP" altLang="en-US" b="0" i="0" dirty="0">
                <a:solidFill>
                  <a:srgbClr val="606060"/>
                </a:solidFill>
                <a:effectLst/>
                <a:latin typeface="YakuHanJPs"/>
              </a:rPr>
              <a:t>今後必ずビジネス社会で求められていくに違いありません。</a:t>
            </a:r>
            <a:endParaRPr lang="en-US" altLang="ja-JP" b="0" i="0" dirty="0">
              <a:solidFill>
                <a:srgbClr val="606060"/>
              </a:solidFill>
              <a:effectLst/>
              <a:latin typeface="YakuHanJPs"/>
            </a:endParaRPr>
          </a:p>
          <a:p>
            <a:pPr algn="just"/>
            <a:endParaRPr lang="en-US" altLang="ja-JP" b="0" i="0" dirty="0">
              <a:solidFill>
                <a:srgbClr val="606060"/>
              </a:solidFill>
              <a:effectLst/>
              <a:latin typeface="YakuHanJPs"/>
            </a:endParaRPr>
          </a:p>
          <a:p>
            <a:pPr algn="just"/>
            <a:r>
              <a:rPr lang="ja-JP" altLang="en-US" b="0" i="0" dirty="0">
                <a:solidFill>
                  <a:srgbClr val="606060"/>
                </a:solidFill>
                <a:effectLst/>
                <a:latin typeface="YakuHanJPs"/>
              </a:rPr>
              <a:t>ぜひ今回の講義をきっかけに</a:t>
            </a:r>
            <a:r>
              <a:rPr lang="en-US" altLang="ja-JP" b="0" i="0" dirty="0">
                <a:solidFill>
                  <a:srgbClr val="606060"/>
                </a:solidFill>
                <a:effectLst/>
                <a:latin typeface="YakuHanJPs"/>
              </a:rPr>
              <a:t>AI</a:t>
            </a:r>
            <a:r>
              <a:rPr lang="ja-JP" altLang="en-US" b="0" i="0" dirty="0">
                <a:solidFill>
                  <a:srgbClr val="606060"/>
                </a:solidFill>
                <a:effectLst/>
                <a:latin typeface="YakuHanJPs"/>
              </a:rPr>
              <a:t>の興味をもって、知識を深めて頂ければ幸いです。</a:t>
            </a:r>
            <a:endParaRPr lang="en-US" altLang="ja-JP" b="0" i="0" dirty="0">
              <a:solidFill>
                <a:srgbClr val="606060"/>
              </a:solidFill>
              <a:effectLst/>
              <a:latin typeface="YakuHanJPs"/>
            </a:endParaRPr>
          </a:p>
          <a:p>
            <a:pPr algn="just"/>
            <a:r>
              <a:rPr lang="ja-JP" altLang="en-US" b="0" i="0" dirty="0">
                <a:solidFill>
                  <a:srgbClr val="606060"/>
                </a:solidFill>
                <a:effectLst/>
                <a:latin typeface="YakuHanJPs"/>
              </a:rPr>
              <a:t>これで４回目の講義は終了となります。</a:t>
            </a:r>
          </a:p>
          <a:p>
            <a:pPr algn="just"/>
            <a:endParaRPr lang="ja-JP" altLang="en-US" b="0" i="0" dirty="0">
              <a:solidFill>
                <a:srgbClr val="606060"/>
              </a:solidFill>
              <a:effectLst/>
              <a:latin typeface="YakuHanJPs"/>
            </a:endParaRPr>
          </a:p>
          <a:p>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35</a:t>
            </a:fld>
            <a:endParaRPr kumimoji="1" lang="ja-JP" altLang="en-US"/>
          </a:p>
        </p:txBody>
      </p:sp>
    </p:spTree>
    <p:extLst>
      <p:ext uri="{BB962C8B-B14F-4D97-AF65-F5344CB8AC3E}">
        <p14:creationId xmlns:p14="http://schemas.microsoft.com/office/powerpoint/2010/main" val="10976456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r>
              <a:rPr lang="ja-JP" altLang="en-US" b="0" i="0" dirty="0">
                <a:solidFill>
                  <a:srgbClr val="606060"/>
                </a:solidFill>
                <a:effectLst/>
                <a:latin typeface="YakuHanJPs"/>
              </a:rPr>
              <a:t>機械学習やディープラーニングなどの技術について解説する前に、</a:t>
            </a:r>
            <a:r>
              <a:rPr lang="en-US" altLang="ja-JP" b="0" i="0" dirty="0">
                <a:solidFill>
                  <a:srgbClr val="606060"/>
                </a:solidFill>
                <a:effectLst/>
                <a:latin typeface="YakuHanJPs"/>
              </a:rPr>
              <a:t>AI</a:t>
            </a:r>
            <a:r>
              <a:rPr lang="ja-JP" altLang="en-US" b="0" i="0" dirty="0">
                <a:solidFill>
                  <a:srgbClr val="606060"/>
                </a:solidFill>
                <a:effectLst/>
                <a:latin typeface="YakuHanJPs"/>
              </a:rPr>
              <a:t>（人工知能）と機械学習、ディープラーニングの関係性について解説します。</a:t>
            </a:r>
          </a:p>
          <a:p>
            <a:pPr algn="just"/>
            <a:r>
              <a:rPr lang="ja-JP" altLang="en-US" b="0" i="0" dirty="0">
                <a:solidFill>
                  <a:srgbClr val="606060"/>
                </a:solidFill>
                <a:effectLst/>
                <a:latin typeface="YakuHanJPs"/>
              </a:rPr>
              <a:t>簡単に説明すると、機械学習は、</a:t>
            </a:r>
            <a:r>
              <a:rPr lang="en-US" altLang="ja-JP" b="0" i="0" dirty="0">
                <a:solidFill>
                  <a:srgbClr val="606060"/>
                </a:solidFill>
                <a:effectLst/>
                <a:latin typeface="YakuHanJPs"/>
              </a:rPr>
              <a:t>AI</a:t>
            </a:r>
            <a:r>
              <a:rPr lang="ja-JP" altLang="en-US" b="0" i="0" dirty="0">
                <a:solidFill>
                  <a:srgbClr val="606060"/>
                </a:solidFill>
                <a:effectLst/>
                <a:latin typeface="YakuHanJPs"/>
              </a:rPr>
              <a:t>の</a:t>
            </a:r>
            <a:r>
              <a:rPr lang="en-US" altLang="ja-JP" b="0" i="0" dirty="0">
                <a:solidFill>
                  <a:srgbClr val="606060"/>
                </a:solidFill>
                <a:effectLst/>
                <a:latin typeface="YakuHanJPs"/>
              </a:rPr>
              <a:t>1</a:t>
            </a:r>
            <a:r>
              <a:rPr lang="ja-JP" altLang="en-US" b="0" i="0" dirty="0">
                <a:solidFill>
                  <a:srgbClr val="606060"/>
                </a:solidFill>
                <a:effectLst/>
                <a:latin typeface="YakuHanJPs"/>
              </a:rPr>
              <a:t>つの要素技術であり、ディープラーニングは機械学習の</a:t>
            </a:r>
            <a:r>
              <a:rPr lang="en-US" altLang="ja-JP" b="0" i="0" dirty="0">
                <a:solidFill>
                  <a:srgbClr val="606060"/>
                </a:solidFill>
                <a:effectLst/>
                <a:latin typeface="YakuHanJPs"/>
              </a:rPr>
              <a:t>1</a:t>
            </a:r>
            <a:r>
              <a:rPr lang="ja-JP" altLang="en-US" b="0" i="0" dirty="0">
                <a:solidFill>
                  <a:srgbClr val="606060"/>
                </a:solidFill>
                <a:effectLst/>
                <a:latin typeface="YakuHanJPs"/>
              </a:rPr>
              <a:t>つの要素技術です。</a:t>
            </a:r>
          </a:p>
          <a:p>
            <a:pPr algn="just"/>
            <a:r>
              <a:rPr lang="ja-JP" altLang="en-US" b="0" i="0" dirty="0">
                <a:solidFill>
                  <a:srgbClr val="606060"/>
                </a:solidFill>
                <a:effectLst/>
                <a:latin typeface="YakuHanJPs"/>
              </a:rPr>
              <a:t>機械学習とディープラーニングが同列に扱われることもあり、注意が必要です。</a:t>
            </a:r>
            <a:endParaRPr lang="en-US" altLang="ja-JP" b="0" i="0" dirty="0">
              <a:solidFill>
                <a:srgbClr val="606060"/>
              </a:solidFill>
              <a:effectLst/>
              <a:latin typeface="YakuHanJPs"/>
            </a:endParaRPr>
          </a:p>
          <a:p>
            <a:pPr algn="just"/>
            <a:endParaRPr lang="en-US" altLang="ja-JP" b="0" i="0" dirty="0">
              <a:solidFill>
                <a:srgbClr val="606060"/>
              </a:solidFill>
              <a:effectLst/>
              <a:latin typeface="YakuHanJPs"/>
            </a:endParaRPr>
          </a:p>
          <a:p>
            <a:pPr algn="just"/>
            <a:r>
              <a:rPr lang="ja-JP" altLang="en-US" b="0" i="0" dirty="0">
                <a:solidFill>
                  <a:srgbClr val="606060"/>
                </a:solidFill>
                <a:effectLst/>
                <a:latin typeface="YakuHanJPs"/>
              </a:rPr>
              <a:t>今回の講義では、まず機械学習について学んでいきたいと思います。</a:t>
            </a:r>
          </a:p>
          <a:p>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4</a:t>
            </a:fld>
            <a:endParaRPr kumimoji="1" lang="ja-JP" altLang="en-US"/>
          </a:p>
        </p:txBody>
      </p:sp>
    </p:spTree>
    <p:extLst>
      <p:ext uri="{BB962C8B-B14F-4D97-AF65-F5344CB8AC3E}">
        <p14:creationId xmlns:p14="http://schemas.microsoft.com/office/powerpoint/2010/main" val="689081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b="0" i="0" dirty="0">
                <a:solidFill>
                  <a:srgbClr val="606060"/>
                </a:solidFill>
                <a:effectLst/>
                <a:latin typeface="YakuHanJPs"/>
              </a:rPr>
              <a:t>機械学習は与えられたデータ（問題）を基にプログラム自身が学習する仕組みになっており、大まかに「</a:t>
            </a:r>
            <a:r>
              <a:rPr lang="ja-JP" altLang="en-US" b="0" i="0" u="none" strike="noStrike" dirty="0">
                <a:solidFill>
                  <a:srgbClr val="5985C1"/>
                </a:solidFill>
                <a:effectLst/>
                <a:latin typeface="YakuHanJPs"/>
                <a:hlinkClick r:id="rId3"/>
              </a:rPr>
              <a:t>教師あり学習</a:t>
            </a:r>
            <a:r>
              <a:rPr lang="ja-JP" altLang="en-US" b="0" i="0" dirty="0">
                <a:solidFill>
                  <a:srgbClr val="606060"/>
                </a:solidFill>
                <a:effectLst/>
                <a:latin typeface="YakuHanJPs"/>
              </a:rPr>
              <a:t>」「</a:t>
            </a:r>
            <a:r>
              <a:rPr lang="ja-JP" altLang="en-US" b="0" i="0" u="none" strike="noStrike" dirty="0">
                <a:solidFill>
                  <a:srgbClr val="5985C1"/>
                </a:solidFill>
                <a:effectLst/>
                <a:latin typeface="YakuHanJPs"/>
                <a:hlinkClick r:id="rId4"/>
              </a:rPr>
              <a:t>教師なし学習</a:t>
            </a:r>
            <a:r>
              <a:rPr lang="ja-JP" altLang="en-US" b="0" i="0" dirty="0">
                <a:solidFill>
                  <a:srgbClr val="606060"/>
                </a:solidFill>
                <a:effectLst/>
                <a:latin typeface="YakuHanJPs"/>
              </a:rPr>
              <a:t>」「</a:t>
            </a:r>
            <a:r>
              <a:rPr lang="ja-JP" altLang="en-US" b="0" i="0" u="none" strike="noStrike" dirty="0">
                <a:solidFill>
                  <a:srgbClr val="5985C1"/>
                </a:solidFill>
                <a:effectLst/>
                <a:latin typeface="YakuHanJPs"/>
                <a:hlinkClick r:id="rId5"/>
              </a:rPr>
              <a:t>強化学習</a:t>
            </a:r>
            <a:r>
              <a:rPr lang="ja-JP" altLang="en-US" b="0" i="0" dirty="0">
                <a:solidFill>
                  <a:srgbClr val="606060"/>
                </a:solidFill>
                <a:effectLst/>
                <a:latin typeface="YakuHanJPs"/>
              </a:rPr>
              <a:t>」の</a:t>
            </a:r>
            <a:r>
              <a:rPr lang="en-US" altLang="ja-JP" b="0" i="0" dirty="0">
                <a:solidFill>
                  <a:srgbClr val="606060"/>
                </a:solidFill>
                <a:effectLst/>
                <a:latin typeface="YakuHanJPs"/>
              </a:rPr>
              <a:t>3</a:t>
            </a:r>
            <a:r>
              <a:rPr lang="ja-JP" altLang="en-US" b="0" i="0" dirty="0">
                <a:solidFill>
                  <a:srgbClr val="606060"/>
                </a:solidFill>
                <a:effectLst/>
                <a:latin typeface="YakuHanJPs"/>
              </a:rPr>
              <a:t>つに分類することができます。</a:t>
            </a:r>
            <a:endParaRPr lang="en-US" altLang="ja-JP" b="0" i="0" dirty="0">
              <a:solidFill>
                <a:srgbClr val="606060"/>
              </a:solidFill>
              <a:effectLst/>
              <a:latin typeface="YakuHanJPs"/>
            </a:endParaRPr>
          </a:p>
          <a:p>
            <a:endParaRPr kumimoji="1" lang="en-US" altLang="ja-JP" b="0" i="0" dirty="0">
              <a:solidFill>
                <a:srgbClr val="606060"/>
              </a:solidFill>
              <a:effectLst/>
              <a:latin typeface="YakuHanJPs"/>
            </a:endParaRPr>
          </a:p>
          <a:p>
            <a:pPr algn="just"/>
            <a:r>
              <a:rPr lang="ja-JP" altLang="en-US" b="0" i="0" dirty="0">
                <a:solidFill>
                  <a:srgbClr val="606060"/>
                </a:solidFill>
                <a:effectLst/>
                <a:latin typeface="YakuHanJPs"/>
              </a:rPr>
              <a:t>「教師あり学習」は「データ」と「問題の正解」のセットを与えることによって学習する仕組みです。</a:t>
            </a:r>
          </a:p>
          <a:p>
            <a:pPr algn="just"/>
            <a:r>
              <a:rPr lang="ja-JP" altLang="en-US" b="0" i="0" dirty="0">
                <a:solidFill>
                  <a:srgbClr val="606060"/>
                </a:solidFill>
                <a:effectLst/>
                <a:latin typeface="YakuHanJPs"/>
              </a:rPr>
              <a:t>過去のデータから未来の数値を予測する回帰と画像に何が写っているかなど判別をする分類を行うことができます。</a:t>
            </a:r>
          </a:p>
          <a:p>
            <a:pPr algn="just"/>
            <a:r>
              <a:rPr lang="ja-JP" altLang="en-US" b="0" i="0" dirty="0">
                <a:solidFill>
                  <a:srgbClr val="606060"/>
                </a:solidFill>
                <a:effectLst/>
                <a:latin typeface="YakuHanJPs"/>
              </a:rPr>
              <a:t>回帰では、将来の売上など数値の予測、分類では、分類ではカメラ映像からの人物の検知など、現在でも活用が進んでいる機械学習の手法と言えます。</a:t>
            </a:r>
          </a:p>
          <a:p>
            <a:endParaRPr kumimoji="1" lang="en-US" altLang="ja-JP" b="0" i="0" dirty="0">
              <a:solidFill>
                <a:srgbClr val="606060"/>
              </a:solidFill>
              <a:effectLst/>
              <a:latin typeface="YakuHanJPs"/>
            </a:endParaRPr>
          </a:p>
          <a:p>
            <a:pPr algn="just"/>
            <a:r>
              <a:rPr lang="ja-JP" altLang="en-US" b="0" i="0" dirty="0">
                <a:solidFill>
                  <a:srgbClr val="606060"/>
                </a:solidFill>
                <a:effectLst/>
                <a:latin typeface="YakuHanJPs"/>
              </a:rPr>
              <a:t>「教師なし学習」は、「教師あり学習」のように正解データを必要としない学習方法です。</a:t>
            </a:r>
          </a:p>
          <a:p>
            <a:pPr algn="just"/>
            <a:r>
              <a:rPr lang="ja-JP" altLang="en-US" b="0" i="0" dirty="0">
                <a:solidFill>
                  <a:srgbClr val="606060"/>
                </a:solidFill>
                <a:effectLst/>
                <a:latin typeface="YakuHanJPs"/>
              </a:rPr>
              <a:t>主な手法として、与えられたデータの傾向を分析することができるクラスタリングなどがあります。</a:t>
            </a:r>
            <a:endParaRPr lang="en-US" altLang="ja-JP" b="0" i="0" dirty="0">
              <a:solidFill>
                <a:srgbClr val="606060"/>
              </a:solidFill>
              <a:effectLst/>
              <a:latin typeface="YakuHanJPs"/>
            </a:endParaRPr>
          </a:p>
          <a:p>
            <a:pPr algn="just"/>
            <a:endParaRPr lang="en-US" altLang="ja-JP" b="0" i="0" dirty="0">
              <a:solidFill>
                <a:srgbClr val="606060"/>
              </a:solidFill>
              <a:effectLst/>
              <a:latin typeface="YakuHanJPs"/>
            </a:endParaRPr>
          </a:p>
          <a:p>
            <a:pPr algn="just"/>
            <a:r>
              <a:rPr lang="ja-JP" altLang="en-US" b="0" i="0" dirty="0">
                <a:solidFill>
                  <a:srgbClr val="606060"/>
                </a:solidFill>
                <a:effectLst/>
                <a:latin typeface="YakuHanJPs"/>
              </a:rPr>
              <a:t>「強化学習」は与えられた問題に対して</a:t>
            </a:r>
            <a:r>
              <a:rPr lang="en-US" altLang="ja-JP" b="0" i="0" dirty="0">
                <a:solidFill>
                  <a:srgbClr val="606060"/>
                </a:solidFill>
                <a:effectLst/>
                <a:latin typeface="YakuHanJPs"/>
              </a:rPr>
              <a:t>AI</a:t>
            </a:r>
            <a:r>
              <a:rPr lang="ja-JP" altLang="en-US" b="0" i="0" dirty="0">
                <a:solidFill>
                  <a:srgbClr val="606060"/>
                </a:solidFill>
                <a:effectLst/>
                <a:latin typeface="YakuHanJPs"/>
              </a:rPr>
              <a:t>（人工知能）が試行錯誤をすることにより、問題を解決する行動を学習する手法です。</a:t>
            </a:r>
          </a:p>
          <a:p>
            <a:pPr algn="just"/>
            <a:r>
              <a:rPr lang="ja-JP" altLang="en-US" b="0" i="0" dirty="0">
                <a:solidFill>
                  <a:srgbClr val="606060"/>
                </a:solidFill>
                <a:effectLst/>
                <a:latin typeface="YakuHanJPs"/>
              </a:rPr>
              <a:t>強化学習では、</a:t>
            </a:r>
            <a:r>
              <a:rPr lang="en-US" altLang="ja-JP" b="0" i="0" dirty="0">
                <a:solidFill>
                  <a:srgbClr val="606060"/>
                </a:solidFill>
                <a:effectLst/>
                <a:latin typeface="YakuHanJPs"/>
              </a:rPr>
              <a:t>AI</a:t>
            </a:r>
            <a:r>
              <a:rPr lang="ja-JP" altLang="en-US" b="0" i="0" dirty="0">
                <a:solidFill>
                  <a:srgbClr val="606060"/>
                </a:solidFill>
                <a:effectLst/>
                <a:latin typeface="YakuHanJPs"/>
              </a:rPr>
              <a:t>（人工知能）の行動結果に報酬を設定することで、その報酬が最大化するように行動パターンを自律的に学習します。</a:t>
            </a:r>
            <a:endParaRPr lang="en-US" altLang="ja-JP" b="0" i="0" dirty="0">
              <a:solidFill>
                <a:srgbClr val="606060"/>
              </a:solidFill>
              <a:effectLst/>
              <a:latin typeface="YakuHanJPs"/>
            </a:endParaRPr>
          </a:p>
          <a:p>
            <a:pPr algn="just"/>
            <a:r>
              <a:rPr lang="ja-JP" altLang="en-US" b="0" i="0" dirty="0">
                <a:solidFill>
                  <a:srgbClr val="606060"/>
                </a:solidFill>
                <a:effectLst/>
                <a:latin typeface="YakuHanJPs"/>
              </a:rPr>
              <a:t>イルカなどの動物に芸を覚えさせる際に、芸が成功したときだけに餌（報酬）を与える方法に近いでしょう。</a:t>
            </a:r>
          </a:p>
          <a:p>
            <a:pPr algn="just"/>
            <a:r>
              <a:rPr lang="ja-JP" altLang="en-US" b="0" i="0" dirty="0">
                <a:solidFill>
                  <a:srgbClr val="606060"/>
                </a:solidFill>
                <a:effectLst/>
                <a:latin typeface="YakuHanJPs"/>
              </a:rPr>
              <a:t>最近では、強化学習とディープラーニングを組み合わせた手法「深層強化学習（</a:t>
            </a:r>
            <a:r>
              <a:rPr lang="en-US" altLang="ja-JP" b="0" i="0" dirty="0">
                <a:solidFill>
                  <a:srgbClr val="606060"/>
                </a:solidFill>
                <a:effectLst/>
                <a:latin typeface="YakuHanJPs"/>
              </a:rPr>
              <a:t>DQN</a:t>
            </a:r>
            <a:r>
              <a:rPr lang="ja-JP" altLang="en-US" b="0" i="0" dirty="0">
                <a:solidFill>
                  <a:srgbClr val="606060"/>
                </a:solidFill>
                <a:effectLst/>
                <a:latin typeface="YakuHanJPs"/>
              </a:rPr>
              <a:t>：</a:t>
            </a:r>
            <a:r>
              <a:rPr lang="en-US" altLang="ja-JP" b="0" i="0" dirty="0">
                <a:solidFill>
                  <a:srgbClr val="606060"/>
                </a:solidFill>
                <a:effectLst/>
                <a:latin typeface="YakuHanJPs"/>
              </a:rPr>
              <a:t>Deep Q Network</a:t>
            </a:r>
            <a:r>
              <a:rPr lang="ja-JP" altLang="en-US" b="0" i="0" dirty="0">
                <a:solidFill>
                  <a:srgbClr val="606060"/>
                </a:solidFill>
                <a:effectLst/>
                <a:latin typeface="YakuHanJPs"/>
              </a:rPr>
              <a:t>）」なども主流で、囲碁</a:t>
            </a:r>
            <a:r>
              <a:rPr lang="en-US" altLang="ja-JP" b="0" i="0" dirty="0">
                <a:solidFill>
                  <a:srgbClr val="606060"/>
                </a:solidFill>
                <a:effectLst/>
                <a:latin typeface="YakuHanJPs"/>
              </a:rPr>
              <a:t>AI</a:t>
            </a:r>
            <a:r>
              <a:rPr lang="ja-JP" altLang="en-US" b="0" i="0" dirty="0">
                <a:solidFill>
                  <a:srgbClr val="606060"/>
                </a:solidFill>
                <a:effectLst/>
                <a:latin typeface="YakuHanJPs"/>
              </a:rPr>
              <a:t>「</a:t>
            </a:r>
            <a:r>
              <a:rPr lang="en-US" altLang="ja-JP" b="0" i="0" dirty="0">
                <a:solidFill>
                  <a:srgbClr val="606060"/>
                </a:solidFill>
                <a:effectLst/>
                <a:latin typeface="YakuHanJPs"/>
              </a:rPr>
              <a:t>AlphaGo</a:t>
            </a:r>
            <a:r>
              <a:rPr lang="ja-JP" altLang="en-US" b="0" i="0" dirty="0">
                <a:solidFill>
                  <a:srgbClr val="606060"/>
                </a:solidFill>
                <a:effectLst/>
                <a:latin typeface="YakuHanJPs"/>
              </a:rPr>
              <a:t>」が世界最強の棋士を破るに至ったのも</a:t>
            </a:r>
            <a:r>
              <a:rPr lang="en-US" altLang="ja-JP" b="0" i="0" dirty="0">
                <a:solidFill>
                  <a:srgbClr val="606060"/>
                </a:solidFill>
                <a:effectLst/>
                <a:latin typeface="YakuHanJPs"/>
              </a:rPr>
              <a:t>DQN</a:t>
            </a:r>
            <a:r>
              <a:rPr lang="ja-JP" altLang="en-US" b="0" i="0" dirty="0">
                <a:solidFill>
                  <a:srgbClr val="606060"/>
                </a:solidFill>
                <a:effectLst/>
                <a:latin typeface="YakuHanJPs"/>
              </a:rPr>
              <a:t>を取り入れたことが一因となっています。</a:t>
            </a:r>
          </a:p>
          <a:p>
            <a:pPr algn="just"/>
            <a:endParaRPr lang="ja-JP" altLang="en-US" b="0" i="0" dirty="0">
              <a:solidFill>
                <a:srgbClr val="606060"/>
              </a:solidFill>
              <a:effectLst/>
              <a:latin typeface="YakuHanJPs"/>
            </a:endParaRPr>
          </a:p>
          <a:p>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5</a:t>
            </a:fld>
            <a:endParaRPr kumimoji="1" lang="ja-JP" altLang="en-US"/>
          </a:p>
        </p:txBody>
      </p:sp>
    </p:spTree>
    <p:extLst>
      <p:ext uri="{BB962C8B-B14F-4D97-AF65-F5344CB8AC3E}">
        <p14:creationId xmlns:p14="http://schemas.microsoft.com/office/powerpoint/2010/main" val="19447173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「教師あり学習」が活用されている事例として、迷惑メールの振り分けが挙げられます。</a:t>
            </a:r>
            <a:endParaRPr lang="en-US" altLang="ja-JP" dirty="0"/>
          </a:p>
          <a:p>
            <a:r>
              <a:rPr lang="ja-JP" altLang="en-US" dirty="0"/>
              <a:t>これは、受け取ったメールの文章を</a:t>
            </a:r>
            <a:r>
              <a:rPr lang="en-US" altLang="ja-JP" dirty="0"/>
              <a:t>AI</a:t>
            </a:r>
            <a:r>
              <a:rPr lang="ja-JP" altLang="en-US" dirty="0"/>
              <a:t>が解析し、一般メールと迷惑メールに分類することができる仕組みです。</a:t>
            </a:r>
            <a:endParaRPr lang="en-US" altLang="ja-JP" dirty="0"/>
          </a:p>
          <a:p>
            <a:endParaRPr lang="en-US" altLang="ja-JP" dirty="0"/>
          </a:p>
          <a:p>
            <a:r>
              <a:rPr lang="ja-JP" altLang="en-US" dirty="0"/>
              <a:t>迷惑メールの判定では、まず、「出会い」「恋愛」など迷惑メールにありがちなキーワードを含んでいるかを観察し、キーワードを含んでいる数が多いほど、迷惑メールである可能性が高いという判断をします。</a:t>
            </a:r>
            <a:endParaRPr lang="en-US" altLang="ja-JP" dirty="0"/>
          </a:p>
          <a:p>
            <a:endParaRPr lang="ja-JP" altLang="en-US" dirty="0"/>
          </a:p>
          <a:p>
            <a:r>
              <a:rPr lang="ja-JP" altLang="en-US" dirty="0"/>
              <a:t>判断基準となるキーワードはあらかじめ辞書データに収録してあるものを利用します。</a:t>
            </a:r>
            <a:endParaRPr lang="en-US" altLang="ja-JP" dirty="0"/>
          </a:p>
          <a:p>
            <a:r>
              <a:rPr lang="ja-JP" altLang="en-US" dirty="0"/>
              <a:t>辞書データを作るには、教師データとして、迷惑メールとそうでないメールを多数用意し、</a:t>
            </a:r>
            <a:endParaRPr lang="en-US" altLang="ja-JP" dirty="0"/>
          </a:p>
          <a:p>
            <a:r>
              <a:rPr lang="ja-JP" altLang="en-US" dirty="0"/>
              <a:t>迷惑メールに含まれている言葉を迷惑カテゴリに追加、一般のメールに含まれている言葉を一般カテゴリに追加する作業が必要です。</a:t>
            </a:r>
            <a:endParaRPr lang="en-US" altLang="ja-JP" dirty="0"/>
          </a:p>
          <a:p>
            <a:endParaRPr lang="ja-JP" altLang="en-US" dirty="0"/>
          </a:p>
          <a:p>
            <a:r>
              <a:rPr lang="ja-JP" altLang="en-US" dirty="0"/>
              <a:t>その後、新しいメールが届くと、まずメールのテキストを一つひとつの単語に分解します。</a:t>
            </a:r>
            <a:endParaRPr lang="en-US" altLang="ja-JP" dirty="0"/>
          </a:p>
          <a:p>
            <a:r>
              <a:rPr lang="ja-JP" altLang="en-US" dirty="0"/>
              <a:t>テキストを単語に分解したら、事前に登録されている辞書データと照らし合わせ、合計スコアが一定以上になった場合は、迷惑メールであると判別して振り分けることができます。</a:t>
            </a:r>
          </a:p>
          <a:p>
            <a:endParaRPr kumimoji="1" lang="ja-JP" altLang="en-US" dirty="0"/>
          </a:p>
        </p:txBody>
      </p:sp>
      <p:sp>
        <p:nvSpPr>
          <p:cNvPr id="4" name="スライド番号プレースホルダー 3"/>
          <p:cNvSpPr>
            <a:spLocks noGrp="1"/>
          </p:cNvSpPr>
          <p:nvPr>
            <p:ph type="sldNum" sz="quarter" idx="10"/>
          </p:nvPr>
        </p:nvSpPr>
        <p:spPr/>
        <p:txBody>
          <a:bodyPr/>
          <a:lstStyle/>
          <a:p>
            <a:fld id="{A68A5D2C-8E9C-40CF-9B2A-603722E03471}" type="slidenum">
              <a:rPr kumimoji="1" lang="ja-JP" altLang="en-US" smtClean="0"/>
              <a:t>6</a:t>
            </a:fld>
            <a:endParaRPr kumimoji="1" lang="ja-JP" altLang="en-US"/>
          </a:p>
        </p:txBody>
      </p:sp>
    </p:spTree>
    <p:extLst>
      <p:ext uri="{BB962C8B-B14F-4D97-AF65-F5344CB8AC3E}">
        <p14:creationId xmlns:p14="http://schemas.microsoft.com/office/powerpoint/2010/main" val="23791078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b="0" kern="1200" dirty="0">
                <a:solidFill>
                  <a:schemeClr val="tx1"/>
                </a:solidFill>
                <a:effectLst/>
                <a:latin typeface="+mn-lt"/>
                <a:ea typeface="+mn-ea"/>
                <a:cs typeface="+mn-cs"/>
              </a:rPr>
              <a:t>気象は「唯一物理学的に将来を予測できるもの」であり、</a:t>
            </a:r>
            <a:br>
              <a:rPr kumimoji="1" lang="ja-JP" altLang="en-US" sz="1200" b="0" kern="1200" dirty="0">
                <a:solidFill>
                  <a:schemeClr val="tx1"/>
                </a:solidFill>
                <a:effectLst/>
                <a:latin typeface="+mn-lt"/>
                <a:ea typeface="+mn-ea"/>
                <a:cs typeface="+mn-cs"/>
              </a:rPr>
            </a:br>
            <a:r>
              <a:rPr kumimoji="1" lang="ja-JP" altLang="en-US" sz="1200" b="0" kern="1200" dirty="0">
                <a:solidFill>
                  <a:schemeClr val="tx1"/>
                </a:solidFill>
                <a:effectLst/>
                <a:latin typeface="+mn-lt"/>
                <a:ea typeface="+mn-ea"/>
                <a:cs typeface="+mn-cs"/>
              </a:rPr>
              <a:t>「世界の全産業の</a:t>
            </a:r>
            <a:r>
              <a:rPr kumimoji="1" lang="en-US" altLang="ja-JP" sz="1200" b="0" kern="1200" dirty="0">
                <a:solidFill>
                  <a:schemeClr val="tx1"/>
                </a:solidFill>
                <a:effectLst/>
                <a:latin typeface="+mn-lt"/>
                <a:ea typeface="+mn-ea"/>
                <a:cs typeface="+mn-cs"/>
              </a:rPr>
              <a:t>1/3</a:t>
            </a:r>
            <a:r>
              <a:rPr kumimoji="1" lang="ja-JP" altLang="en-US" sz="1200" b="0" kern="1200" dirty="0">
                <a:solidFill>
                  <a:schemeClr val="tx1"/>
                </a:solidFill>
                <a:effectLst/>
                <a:latin typeface="+mn-lt"/>
                <a:ea typeface="+mn-ea"/>
                <a:cs typeface="+mn-cs"/>
              </a:rPr>
              <a:t>は何らかの気象によるリスクを抱えている」と言われています。</a:t>
            </a:r>
            <a:endParaRPr kumimoji="1" lang="en-US" altLang="ja-JP" sz="1200" b="0" kern="1200" dirty="0">
              <a:solidFill>
                <a:schemeClr val="tx1"/>
              </a:solidFill>
              <a:effectLst/>
              <a:latin typeface="+mn-lt"/>
              <a:ea typeface="+mn-ea"/>
              <a:cs typeface="+mn-cs"/>
            </a:endParaRPr>
          </a:p>
          <a:p>
            <a:endParaRPr kumimoji="1" lang="ja-JP" altLang="en-US" sz="1200" b="0" kern="1200" dirty="0">
              <a:solidFill>
                <a:schemeClr val="tx1"/>
              </a:solidFill>
              <a:effectLst/>
              <a:latin typeface="+mn-lt"/>
              <a:ea typeface="+mn-ea"/>
              <a:cs typeface="+mn-cs"/>
            </a:endParaRPr>
          </a:p>
          <a:p>
            <a:r>
              <a:rPr lang="ja-JP" altLang="en-US" b="0" dirty="0">
                <a:effectLst/>
              </a:rPr>
              <a:t>そこで日本気象協会では、気象ビッグデータ・</a:t>
            </a:r>
            <a:r>
              <a:rPr lang="en-US" altLang="ja-JP" b="0" dirty="0">
                <a:effectLst/>
              </a:rPr>
              <a:t>AI</a:t>
            </a:r>
            <a:r>
              <a:rPr lang="ja-JP" altLang="en-US" b="0" dirty="0">
                <a:effectLst/>
              </a:rPr>
              <a:t>によって需要予測を高度化し</a:t>
            </a:r>
            <a:br>
              <a:rPr lang="ja-JP" altLang="en-US" b="0" dirty="0">
                <a:effectLst/>
              </a:rPr>
            </a:br>
            <a:r>
              <a:rPr lang="ja-JP" altLang="en-US" b="0" dirty="0">
                <a:effectLst/>
              </a:rPr>
              <a:t>あらゆる局面で企業活動をサポートしています。</a:t>
            </a:r>
            <a:endParaRPr lang="en-US" altLang="ja-JP" b="0" dirty="0">
              <a:effectLst/>
            </a:endParaRPr>
          </a:p>
          <a:p>
            <a:endParaRPr lang="en-US" altLang="ja-JP" b="0" dirty="0">
              <a:effectLst/>
            </a:endParaRPr>
          </a:p>
          <a:p>
            <a:r>
              <a:rPr lang="ja-JP" altLang="en-US" b="0" dirty="0">
                <a:effectLst/>
              </a:rPr>
              <a:t>具体的な需要予測の流れについて説明します。</a:t>
            </a:r>
            <a:endParaRPr lang="en-US" altLang="ja-JP" b="0" dirty="0">
              <a:effectLst/>
            </a:endParaRPr>
          </a:p>
          <a:p>
            <a:r>
              <a:rPr lang="ja-JP" altLang="en-US" b="0" dirty="0">
                <a:effectLst/>
              </a:rPr>
              <a:t>まず、そのような商品が気象の影響を大きく受けるのか、関係性を見つけるところから始めます。</a:t>
            </a:r>
            <a:endParaRPr lang="en-US" altLang="ja-JP" b="0" dirty="0">
              <a:effectLst/>
            </a:endParaRPr>
          </a:p>
          <a:p>
            <a:r>
              <a:rPr lang="ja-JP" altLang="en-US" b="0" dirty="0">
                <a:effectLst/>
              </a:rPr>
              <a:t>次に、解析に必要な販売データや商品が購入された時点での気象データなどを収集・整理し、解析・需要予測の構築を行います。</a:t>
            </a:r>
            <a:endParaRPr lang="en-US" altLang="ja-JP" b="0" dirty="0">
              <a:effectLst/>
            </a:endParaRPr>
          </a:p>
          <a:p>
            <a:r>
              <a:rPr lang="ja-JP" altLang="en-US" b="0" dirty="0">
                <a:effectLst/>
              </a:rPr>
              <a:t>最後に構築された需要予測を基にした情報配信を行うといった流れです。</a:t>
            </a:r>
            <a:endParaRPr lang="en-US" altLang="ja-JP" b="0" dirty="0">
              <a:effectLst/>
            </a:endParaRPr>
          </a:p>
          <a:p>
            <a:endParaRPr lang="ja-JP" altLang="en-US" b="0" dirty="0">
              <a:effectLst/>
            </a:endParaRPr>
          </a:p>
          <a:p>
            <a:r>
              <a:rPr kumimoji="1" lang="ja-JP" altLang="en-US" sz="1200" b="0" i="0" kern="1200" dirty="0">
                <a:solidFill>
                  <a:schemeClr val="tx1"/>
                </a:solidFill>
                <a:effectLst/>
                <a:latin typeface="+mn-lt"/>
                <a:ea typeface="+mn-ea"/>
                <a:cs typeface="+mn-cs"/>
              </a:rPr>
              <a:t>これらの情報を活用することで、商品の欠品のほか、過剰な在庫や廃棄ロスを削減することにつながり、</a:t>
            </a:r>
            <a:endParaRPr kumimoji="1" lang="en-US" altLang="ja-JP" sz="1200" b="0" i="0" kern="1200" dirty="0">
              <a:solidFill>
                <a:schemeClr val="tx1"/>
              </a:solidFill>
              <a:effectLst/>
              <a:latin typeface="+mn-lt"/>
              <a:ea typeface="+mn-ea"/>
              <a:cs typeface="+mn-cs"/>
            </a:endParaRPr>
          </a:p>
          <a:p>
            <a:r>
              <a:rPr kumimoji="1" lang="ja-JP" altLang="en-US" sz="1200" b="0" i="0" kern="1200" dirty="0">
                <a:solidFill>
                  <a:schemeClr val="tx1"/>
                </a:solidFill>
                <a:effectLst/>
                <a:latin typeface="+mn-lt"/>
                <a:ea typeface="+mn-ea"/>
                <a:cs typeface="+mn-cs"/>
              </a:rPr>
              <a:t>気象情報を活用した適切な生産計画を立てることが可能になります。</a:t>
            </a:r>
            <a:endParaRPr kumimoji="1" lang="en-US" altLang="ja-JP" sz="1200" b="0" i="0" kern="1200" dirty="0">
              <a:solidFill>
                <a:schemeClr val="tx1"/>
              </a:solidFill>
              <a:effectLst/>
              <a:latin typeface="+mn-lt"/>
              <a:ea typeface="+mn-ea"/>
              <a:cs typeface="+mn-cs"/>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A68A5D2C-8E9C-40CF-9B2A-603722E03471}" type="slidenum">
              <a:rPr kumimoji="1" lang="ja-JP" altLang="en-US" smtClean="0"/>
              <a:t>7</a:t>
            </a:fld>
            <a:endParaRPr kumimoji="1" lang="ja-JP" altLang="en-US"/>
          </a:p>
        </p:txBody>
      </p:sp>
    </p:spTree>
    <p:extLst>
      <p:ext uri="{BB962C8B-B14F-4D97-AF65-F5344CB8AC3E}">
        <p14:creationId xmlns:p14="http://schemas.microsoft.com/office/powerpoint/2010/main" val="33497264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機械学習の教師なし学習の事例として「商品レコメンド機能」がある。</a:t>
            </a:r>
            <a:endParaRPr kumimoji="1" lang="en-US" altLang="ja-JP" dirty="0"/>
          </a:p>
          <a:p>
            <a:r>
              <a:rPr kumimoji="1" lang="ja-JP" altLang="en-US" dirty="0"/>
              <a:t>昨今では様々な場面で利用されている。</a:t>
            </a:r>
            <a:endParaRPr kumimoji="1" lang="en-US" altLang="ja-JP" dirty="0"/>
          </a:p>
          <a:p>
            <a:r>
              <a:rPr kumimoji="1" lang="ja-JP" altLang="en-US" dirty="0"/>
              <a:t>例えば、</a:t>
            </a:r>
            <a:r>
              <a:rPr kumimoji="1" lang="en-US" altLang="ja-JP" dirty="0"/>
              <a:t>Amazon</a:t>
            </a:r>
            <a:r>
              <a:rPr kumimoji="1" lang="ja-JP" altLang="en-US" dirty="0"/>
              <a:t>等のオンラインショッピングサイトでの「あなたへのおすすめ商品」として購入後などに表示されるもの。</a:t>
            </a:r>
            <a:endParaRPr kumimoji="1" lang="en-US" altLang="ja-JP" dirty="0"/>
          </a:p>
          <a:p>
            <a:r>
              <a:rPr kumimoji="1" lang="ja-JP" altLang="en-US" dirty="0"/>
              <a:t>　　　　　</a:t>
            </a:r>
            <a:r>
              <a:rPr kumimoji="1" lang="en-US" altLang="ja-JP" dirty="0" err="1"/>
              <a:t>Youtube</a:t>
            </a:r>
            <a:r>
              <a:rPr kumimoji="1" lang="ja-JP" altLang="en-US" dirty="0"/>
              <a:t>や</a:t>
            </a:r>
            <a:r>
              <a:rPr kumimoji="1" lang="en-US" altLang="ja-JP" dirty="0" err="1"/>
              <a:t>Netflixe</a:t>
            </a:r>
            <a:r>
              <a:rPr kumimoji="1" lang="ja-JP" altLang="en-US" dirty="0"/>
              <a:t>などの動画サイトで「おすすめの作品」として動画視聴後に表示されたり、自動再生されるもの。</a:t>
            </a:r>
            <a:endParaRPr kumimoji="1" lang="en-US" altLang="ja-JP" dirty="0"/>
          </a:p>
          <a:p>
            <a:r>
              <a:rPr kumimoji="1" lang="ja-JP" altLang="en-US" dirty="0"/>
              <a:t>などがある。</a:t>
            </a:r>
            <a:endParaRPr kumimoji="1" lang="en-US" altLang="ja-JP" dirty="0"/>
          </a:p>
          <a:p>
            <a:r>
              <a:rPr kumimoji="1" lang="ja-JP" altLang="en-US" dirty="0"/>
              <a:t>今回はショッピングサイトのレコメンド機能についてお話します。</a:t>
            </a:r>
            <a:endParaRPr kumimoji="1" lang="en-US" altLang="ja-JP" dirty="0"/>
          </a:p>
          <a:p>
            <a:r>
              <a:rPr kumimoji="1" lang="ja-JP" altLang="en-US" dirty="0"/>
              <a:t>まず、ショッピングにおいてインターネットが大きく飛躍したことがこのレコメンド機能を成長させたといえる。機械学習とは機械が学習するためのデータが多ければ多いほど精度が向上するものである。ネットショッピングが主流となったことで、ユーザの属性、購入履歴、購入経路、商品情報などあらゆるデータがデータとして入手できるようになった。</a:t>
            </a:r>
            <a:endParaRPr kumimoji="1" lang="en-US" altLang="ja-JP" dirty="0"/>
          </a:p>
          <a:p>
            <a:r>
              <a:rPr kumimoji="1" lang="ja-JP" altLang="en-US" dirty="0"/>
              <a:t>これらのデータをレコメンドエンジンと呼ばれるストレージに蓄積していく。このレコメンドエンジンに対し、機械学習の教師なし学習を実施することで、独自の特徴量を抽出し、グルーピングを行う。</a:t>
            </a:r>
            <a:endParaRPr kumimoji="1" lang="en-US" altLang="ja-JP" dirty="0"/>
          </a:p>
          <a:p>
            <a:r>
              <a:rPr kumimoji="1" lang="ja-JP" altLang="en-US" dirty="0"/>
              <a:t>例えば、年齢が</a:t>
            </a:r>
            <a:r>
              <a:rPr kumimoji="1" lang="en-US" altLang="ja-JP" dirty="0"/>
              <a:t>20</a:t>
            </a:r>
            <a:r>
              <a:rPr kumimoji="1" lang="ja-JP" altLang="en-US" dirty="0"/>
              <a:t>歳前後で男性のユーザやこれまで本の購入履歴が多い</a:t>
            </a:r>
            <a:r>
              <a:rPr kumimoji="1" lang="en-US" altLang="ja-JP" dirty="0"/>
              <a:t>40</a:t>
            </a:r>
            <a:r>
              <a:rPr kumimoji="1" lang="ja-JP" altLang="en-US" dirty="0"/>
              <a:t>歳の女性　といった形で様々なパターンのグルーピングを行う。</a:t>
            </a:r>
            <a:endParaRPr kumimoji="1" lang="en-US" altLang="ja-JP" dirty="0"/>
          </a:p>
          <a:p>
            <a:r>
              <a:rPr kumimoji="1" lang="ja-JP" altLang="en-US" dirty="0"/>
              <a:t>ここで新たな閲覧者が訪れた際にこれらのグルーピングにより分析されたデータとの類似点を分析し、この閲覧者がどのグループに属しているかを分析、その結果から商品のレコメンドが行われる。</a:t>
            </a:r>
            <a:endParaRPr kumimoji="1" lang="en-US" altLang="ja-JP" dirty="0"/>
          </a:p>
          <a:p>
            <a:endParaRPr kumimoji="1" lang="en-US" altLang="ja-JP" dirty="0"/>
          </a:p>
          <a:p>
            <a:r>
              <a:rPr kumimoji="1" lang="ja-JP" altLang="en-US" dirty="0"/>
              <a:t>このようなレコメンドを導入したことで導入前より売り上げが</a:t>
            </a:r>
            <a:r>
              <a:rPr kumimoji="1" lang="en-US" altLang="ja-JP" dirty="0"/>
              <a:t>30</a:t>
            </a:r>
            <a:r>
              <a:rPr kumimoji="1" lang="ja-JP" altLang="en-US" dirty="0"/>
              <a:t>％も向上したというデータもあり、機械学習の活用の幅はますます注目されている。</a:t>
            </a:r>
            <a:endParaRPr kumimoji="1" lang="en-US" altLang="ja-JP" dirty="0"/>
          </a:p>
        </p:txBody>
      </p:sp>
      <p:sp>
        <p:nvSpPr>
          <p:cNvPr id="4" name="スライド番号プレースホルダー 3"/>
          <p:cNvSpPr>
            <a:spLocks noGrp="1"/>
          </p:cNvSpPr>
          <p:nvPr>
            <p:ph type="sldNum" sz="quarter" idx="10"/>
          </p:nvPr>
        </p:nvSpPr>
        <p:spPr/>
        <p:txBody>
          <a:bodyPr/>
          <a:lstStyle/>
          <a:p>
            <a:fld id="{159CE3A7-88EC-4E22-A79C-3DADDC7EDD7B}" type="slidenum">
              <a:rPr kumimoji="1" lang="ja-JP" altLang="en-US" smtClean="0"/>
              <a:t>8</a:t>
            </a:fld>
            <a:endParaRPr kumimoji="1" lang="ja-JP" altLang="en-US"/>
          </a:p>
        </p:txBody>
      </p:sp>
    </p:spTree>
    <p:extLst>
      <p:ext uri="{BB962C8B-B14F-4D97-AF65-F5344CB8AC3E}">
        <p14:creationId xmlns:p14="http://schemas.microsoft.com/office/powerpoint/2010/main" val="28245249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kern="1200" dirty="0">
                <a:solidFill>
                  <a:schemeClr val="tx1"/>
                </a:solidFill>
                <a:effectLst/>
                <a:latin typeface="+mn-lt"/>
                <a:ea typeface="+mn-ea"/>
                <a:cs typeface="+mn-cs"/>
              </a:rPr>
              <a:t>「強化学習」が利用されている例として、エレベーターの制御システムがあります。</a:t>
            </a:r>
            <a:endParaRPr kumimoji="1" lang="en-US" altLang="ja-JP" sz="1200" kern="1200" dirty="0">
              <a:solidFill>
                <a:schemeClr val="tx1"/>
              </a:solidFill>
              <a:effectLst/>
              <a:latin typeface="+mn-lt"/>
              <a:ea typeface="+mn-ea"/>
              <a:cs typeface="+mn-cs"/>
            </a:endParaRPr>
          </a:p>
          <a:p>
            <a:endParaRPr kumimoji="1" lang="en-US" altLang="ja-JP" sz="1200" kern="1200" dirty="0">
              <a:solidFill>
                <a:schemeClr val="tx1"/>
              </a:solidFill>
              <a:effectLst/>
              <a:latin typeface="+mn-lt"/>
              <a:ea typeface="+mn-ea"/>
              <a:cs typeface="+mn-cs"/>
            </a:endParaRPr>
          </a:p>
          <a:p>
            <a:r>
              <a:rPr kumimoji="1" lang="ja-JP" altLang="en-US" sz="1200" kern="1200" dirty="0">
                <a:solidFill>
                  <a:schemeClr val="tx1"/>
                </a:solidFill>
                <a:effectLst/>
                <a:latin typeface="+mn-lt"/>
                <a:ea typeface="+mn-ea"/>
                <a:cs typeface="+mn-cs"/>
              </a:rPr>
              <a:t>これは大</a:t>
            </a:r>
            <a:r>
              <a:rPr kumimoji="1" lang="ja-JP" altLang="ja-JP" sz="1200" kern="1200" dirty="0">
                <a:solidFill>
                  <a:schemeClr val="tx1"/>
                </a:solidFill>
                <a:effectLst/>
                <a:latin typeface="+mn-lt"/>
                <a:ea typeface="+mn-ea"/>
                <a:cs typeface="+mn-cs"/>
              </a:rPr>
              <a:t>規模な複合ビルなど</a:t>
            </a:r>
            <a:r>
              <a:rPr kumimoji="1" lang="ja-JP" altLang="en-US" sz="1200" kern="1200" dirty="0">
                <a:solidFill>
                  <a:schemeClr val="tx1"/>
                </a:solidFill>
                <a:effectLst/>
                <a:latin typeface="+mn-lt"/>
                <a:ea typeface="+mn-ea"/>
                <a:cs typeface="+mn-cs"/>
              </a:rPr>
              <a:t>において</a:t>
            </a:r>
            <a:r>
              <a:rPr kumimoji="1" lang="ja-JP" altLang="ja-JP" sz="1200" kern="1200" dirty="0">
                <a:solidFill>
                  <a:schemeClr val="tx1"/>
                </a:solidFill>
                <a:effectLst/>
                <a:latin typeface="+mn-lt"/>
                <a:ea typeface="+mn-ea"/>
                <a:cs typeface="+mn-cs"/>
              </a:rPr>
              <a:t>、複数のエレベーターを効率よく分配して昇降</a:t>
            </a:r>
            <a:r>
              <a:rPr kumimoji="1" lang="ja-JP" altLang="en-US" sz="1200" kern="1200" dirty="0">
                <a:solidFill>
                  <a:schemeClr val="tx1"/>
                </a:solidFill>
                <a:effectLst/>
                <a:latin typeface="+mn-lt"/>
                <a:ea typeface="+mn-ea"/>
                <a:cs typeface="+mn-cs"/>
              </a:rPr>
              <a:t>させ、待ち時間を短縮するなど、</a:t>
            </a:r>
            <a:endParaRPr kumimoji="1" lang="en-US" altLang="ja-JP" sz="1200" kern="1200" dirty="0">
              <a:solidFill>
                <a:schemeClr val="tx1"/>
              </a:solidFill>
              <a:effectLst/>
              <a:latin typeface="+mn-lt"/>
              <a:ea typeface="+mn-ea"/>
              <a:cs typeface="+mn-cs"/>
            </a:endParaRPr>
          </a:p>
          <a:p>
            <a:r>
              <a:rPr kumimoji="1" lang="ja-JP" altLang="en-US" sz="1200" kern="1200" dirty="0">
                <a:solidFill>
                  <a:schemeClr val="tx1"/>
                </a:solidFill>
                <a:effectLst/>
                <a:latin typeface="+mn-lt"/>
                <a:ea typeface="+mn-ea"/>
                <a:cs typeface="+mn-cs"/>
              </a:rPr>
              <a:t>快適な移動環境を提供するシステムです。</a:t>
            </a:r>
            <a:endParaRPr kumimoji="1" lang="en-US" altLang="ja-JP" sz="1200" kern="1200" dirty="0">
              <a:solidFill>
                <a:schemeClr val="tx1"/>
              </a:solidFill>
              <a:effectLst/>
              <a:latin typeface="+mn-lt"/>
              <a:ea typeface="+mn-ea"/>
              <a:cs typeface="+mn-cs"/>
            </a:endParaRPr>
          </a:p>
          <a:p>
            <a:endParaRPr kumimoji="1" lang="en-US" altLang="ja-JP" sz="1200" kern="1200" dirty="0">
              <a:solidFill>
                <a:schemeClr val="tx1"/>
              </a:solidFill>
              <a:effectLst/>
              <a:latin typeface="+mn-lt"/>
              <a:ea typeface="+mn-ea"/>
              <a:cs typeface="+mn-cs"/>
            </a:endParaRPr>
          </a:p>
          <a:p>
            <a:r>
              <a:rPr kumimoji="1" lang="ja-JP" altLang="en-US" sz="1200" kern="1200" dirty="0">
                <a:solidFill>
                  <a:schemeClr val="tx1"/>
                </a:solidFill>
                <a:effectLst/>
                <a:latin typeface="+mn-lt"/>
                <a:ea typeface="+mn-ea"/>
                <a:cs typeface="+mn-cs"/>
              </a:rPr>
              <a:t>このシステムでは、</a:t>
            </a:r>
            <a:r>
              <a:rPr kumimoji="1" lang="ja-JP" altLang="ja-JP" sz="1200" kern="1200" dirty="0">
                <a:solidFill>
                  <a:schemeClr val="tx1"/>
                </a:solidFill>
                <a:effectLst/>
                <a:latin typeface="+mn-lt"/>
                <a:ea typeface="+mn-ea"/>
                <a:cs typeface="+mn-cs"/>
              </a:rPr>
              <a:t>各時間における各階でのエレベーターの呼びの発生タイミング、乗降者数をはじめとする過去の膨大な運行データを</a:t>
            </a:r>
            <a:r>
              <a:rPr kumimoji="1" lang="en-US" altLang="ja-JP" sz="1200" kern="1200" dirty="0">
                <a:solidFill>
                  <a:schemeClr val="tx1"/>
                </a:solidFill>
                <a:effectLst/>
                <a:latin typeface="+mn-lt"/>
                <a:ea typeface="+mn-ea"/>
                <a:cs typeface="+mn-cs"/>
              </a:rPr>
              <a:t>AI</a:t>
            </a:r>
            <a:r>
              <a:rPr kumimoji="1" lang="ja-JP" altLang="ja-JP" sz="1200" kern="1200" dirty="0">
                <a:solidFill>
                  <a:schemeClr val="tx1"/>
                </a:solidFill>
                <a:effectLst/>
                <a:latin typeface="+mn-lt"/>
                <a:ea typeface="+mn-ea"/>
                <a:cs typeface="+mn-cs"/>
              </a:rPr>
              <a:t>が解析し、</a:t>
            </a:r>
            <a:endParaRPr kumimoji="1" lang="en-US" altLang="ja-JP" sz="1200" kern="1200" dirty="0">
              <a:solidFill>
                <a:schemeClr val="tx1"/>
              </a:solidFill>
              <a:effectLst/>
              <a:latin typeface="+mn-lt"/>
              <a:ea typeface="+mn-ea"/>
              <a:cs typeface="+mn-cs"/>
            </a:endParaRPr>
          </a:p>
          <a:p>
            <a:r>
              <a:rPr kumimoji="1" lang="ja-JP" altLang="ja-JP" sz="1200" kern="1200" dirty="0">
                <a:solidFill>
                  <a:schemeClr val="tx1"/>
                </a:solidFill>
                <a:effectLst/>
                <a:latin typeface="+mn-lt"/>
                <a:ea typeface="+mn-ea"/>
                <a:cs typeface="+mn-cs"/>
              </a:rPr>
              <a:t>各階での利用人数を予測することで、混雑が予想される階に集中的に分配するなど効率的な運行を実現</a:t>
            </a:r>
            <a:r>
              <a:rPr kumimoji="1" lang="ja-JP" altLang="en-US" sz="1200" kern="1200" dirty="0">
                <a:solidFill>
                  <a:schemeClr val="tx1"/>
                </a:solidFill>
                <a:effectLst/>
                <a:latin typeface="+mn-lt"/>
                <a:ea typeface="+mn-ea"/>
                <a:cs typeface="+mn-cs"/>
              </a:rPr>
              <a:t>しています。</a:t>
            </a:r>
            <a:endParaRPr kumimoji="1" lang="en-US" altLang="ja-JP" sz="1200" kern="1200" dirty="0">
              <a:solidFill>
                <a:schemeClr val="tx1"/>
              </a:solidFill>
              <a:effectLst/>
              <a:latin typeface="+mn-lt"/>
              <a:ea typeface="+mn-ea"/>
              <a:cs typeface="+mn-cs"/>
            </a:endParaRPr>
          </a:p>
          <a:p>
            <a:endParaRPr kumimoji="1" lang="en-US" altLang="ja-JP" sz="1200" kern="1200" dirty="0">
              <a:solidFill>
                <a:schemeClr val="tx1"/>
              </a:solidFill>
              <a:effectLst/>
              <a:latin typeface="+mn-lt"/>
              <a:ea typeface="+mn-ea"/>
              <a:cs typeface="+mn-cs"/>
            </a:endParaRPr>
          </a:p>
          <a:p>
            <a:r>
              <a:rPr kumimoji="1" lang="ja-JP" altLang="en-US" sz="1200" kern="1200" dirty="0">
                <a:solidFill>
                  <a:schemeClr val="tx1"/>
                </a:solidFill>
                <a:effectLst/>
                <a:latin typeface="+mn-lt"/>
                <a:ea typeface="+mn-ea"/>
                <a:cs typeface="+mn-cs"/>
              </a:rPr>
              <a:t>まず、過去のログを解析することで、エレベーターに乗っている人数や、降りたフロア、時間などのデータを取得します。</a:t>
            </a:r>
            <a:endParaRPr kumimoji="1" lang="en-US" altLang="ja-JP" sz="1200" kern="1200" dirty="0">
              <a:solidFill>
                <a:schemeClr val="tx1"/>
              </a:solidFill>
              <a:effectLst/>
              <a:latin typeface="+mn-lt"/>
              <a:ea typeface="+mn-ea"/>
              <a:cs typeface="+mn-cs"/>
            </a:endParaRPr>
          </a:p>
          <a:p>
            <a:r>
              <a:rPr kumimoji="1" lang="ja-JP" altLang="en-US" sz="1200" kern="1200" dirty="0">
                <a:solidFill>
                  <a:schemeClr val="tx1"/>
                </a:solidFill>
                <a:effectLst/>
                <a:latin typeface="+mn-lt"/>
                <a:ea typeface="+mn-ea"/>
                <a:cs typeface="+mn-cs"/>
              </a:rPr>
              <a:t>そのデータから、エレベーターが良く呼ばれるタイミングや、乗り場で待つ人の人数を予測することができます。</a:t>
            </a:r>
            <a:endParaRPr kumimoji="1" lang="en-US" altLang="ja-JP" sz="1200" kern="1200" dirty="0">
              <a:solidFill>
                <a:schemeClr val="tx1"/>
              </a:solidFill>
              <a:effectLst/>
              <a:latin typeface="+mn-lt"/>
              <a:ea typeface="+mn-ea"/>
              <a:cs typeface="+mn-cs"/>
            </a:endParaRPr>
          </a:p>
          <a:p>
            <a:r>
              <a:rPr kumimoji="1" lang="ja-JP" altLang="en-US" sz="1200" kern="1200" dirty="0">
                <a:solidFill>
                  <a:schemeClr val="tx1"/>
                </a:solidFill>
                <a:effectLst/>
                <a:latin typeface="+mn-lt"/>
                <a:ea typeface="+mn-ea"/>
                <a:cs typeface="+mn-cs"/>
              </a:rPr>
              <a:t>さらに、これらを時間軸で解析しているため、移動する人を連続して予想することが可能で、</a:t>
            </a:r>
            <a:endParaRPr kumimoji="1" lang="en-US" altLang="ja-JP" sz="1200" kern="1200" dirty="0">
              <a:solidFill>
                <a:schemeClr val="tx1"/>
              </a:solidFill>
              <a:effectLst/>
              <a:latin typeface="+mn-lt"/>
              <a:ea typeface="+mn-ea"/>
              <a:cs typeface="+mn-cs"/>
            </a:endParaRPr>
          </a:p>
          <a:p>
            <a:r>
              <a:rPr kumimoji="1" lang="ja-JP" altLang="en-US" sz="1200" kern="1200" dirty="0">
                <a:solidFill>
                  <a:schemeClr val="tx1"/>
                </a:solidFill>
                <a:effectLst/>
                <a:latin typeface="+mn-lt"/>
                <a:ea typeface="+mn-ea"/>
                <a:cs typeface="+mn-cs"/>
              </a:rPr>
              <a:t>一定の時間軸の範囲で判断した最適なサービスを提供することができます。</a:t>
            </a:r>
            <a:endParaRPr kumimoji="1" lang="en-US" altLang="ja-JP" sz="1200" kern="1200" dirty="0">
              <a:solidFill>
                <a:schemeClr val="tx1"/>
              </a:solidFill>
              <a:effectLst/>
              <a:latin typeface="+mn-lt"/>
              <a:ea typeface="+mn-ea"/>
              <a:cs typeface="+mn-cs"/>
            </a:endParaRPr>
          </a:p>
          <a:p>
            <a:r>
              <a:rPr kumimoji="1" lang="ja-JP" altLang="en-US" sz="1200" kern="1200" dirty="0">
                <a:solidFill>
                  <a:schemeClr val="tx1"/>
                </a:solidFill>
                <a:effectLst/>
                <a:latin typeface="+mn-lt"/>
                <a:ea typeface="+mn-ea"/>
                <a:cs typeface="+mn-cs"/>
              </a:rPr>
              <a:t>これらを各階で行い、ビル全体の人の流れを把握することで、全体の移動も最適化することができるようになるという仕組みです。</a:t>
            </a:r>
            <a:endParaRPr kumimoji="1" lang="en-US" altLang="ja-JP" sz="1200" kern="1200" dirty="0">
              <a:solidFill>
                <a:schemeClr val="tx1"/>
              </a:solidFill>
              <a:effectLst/>
              <a:latin typeface="+mn-lt"/>
              <a:ea typeface="+mn-ea"/>
              <a:cs typeface="+mn-cs"/>
            </a:endParaRPr>
          </a:p>
          <a:p>
            <a:endParaRPr kumimoji="1" lang="en-US" altLang="ja-JP" sz="1200" kern="1200" dirty="0">
              <a:solidFill>
                <a:schemeClr val="tx1"/>
              </a:solidFill>
              <a:effectLst/>
              <a:latin typeface="+mn-lt"/>
              <a:ea typeface="+mn-ea"/>
              <a:cs typeface="+mn-cs"/>
            </a:endParaRPr>
          </a:p>
          <a:p>
            <a:r>
              <a:rPr kumimoji="1" lang="ja-JP" altLang="en-US" sz="1200" kern="1200" dirty="0">
                <a:solidFill>
                  <a:schemeClr val="tx1"/>
                </a:solidFill>
                <a:effectLst/>
                <a:latin typeface="+mn-lt"/>
                <a:ea typeface="+mn-ea"/>
                <a:cs typeface="+mn-cs"/>
              </a:rPr>
              <a:t>さらに、日々の運行履歴についてもデータを蓄積し、学習を繰り返すことで、より高度な判断ができるようアップデートすることができます。</a:t>
            </a:r>
            <a:endParaRPr kumimoji="1" lang="en-US" altLang="ja-JP" sz="1200" kern="1200" dirty="0">
              <a:solidFill>
                <a:schemeClr val="tx1"/>
              </a:solidFill>
              <a:effectLst/>
              <a:latin typeface="+mn-lt"/>
              <a:ea typeface="+mn-ea"/>
              <a:cs typeface="+mn-cs"/>
            </a:endParaRPr>
          </a:p>
          <a:p>
            <a:endParaRPr kumimoji="1" lang="ja-JP" altLang="ja-JP" sz="1200" kern="1200" dirty="0">
              <a:solidFill>
                <a:schemeClr val="tx1"/>
              </a:solidFill>
              <a:effectLst/>
              <a:latin typeface="+mn-lt"/>
              <a:ea typeface="+mn-ea"/>
              <a:cs typeface="+mn-cs"/>
            </a:endParaRPr>
          </a:p>
          <a:p>
            <a:r>
              <a:rPr kumimoji="1" lang="ja-JP" altLang="en-US" sz="1200" kern="1200" dirty="0">
                <a:solidFill>
                  <a:schemeClr val="tx1"/>
                </a:solidFill>
                <a:effectLst/>
                <a:latin typeface="+mn-lt"/>
                <a:ea typeface="+mn-ea"/>
                <a:cs typeface="+mn-cs"/>
              </a:rPr>
              <a:t>また、日々の運行履歴も学習していくため、新たなデータを蓄積しながら、より最適な判断方法へとアップデートさせることができます。</a:t>
            </a:r>
            <a:endParaRPr kumimoji="1" lang="en-US" altLang="ja-JP" sz="1200" kern="1200" dirty="0">
              <a:solidFill>
                <a:schemeClr val="tx1"/>
              </a:solidFill>
              <a:effectLst/>
              <a:latin typeface="+mn-lt"/>
              <a:ea typeface="+mn-ea"/>
              <a:cs typeface="+mn-cs"/>
            </a:endParaRPr>
          </a:p>
          <a:p>
            <a:endParaRPr kumimoji="1" lang="en-US" altLang="ja-JP" sz="1200" kern="1200" dirty="0">
              <a:solidFill>
                <a:schemeClr val="tx1"/>
              </a:solidFill>
              <a:effectLst/>
              <a:latin typeface="+mn-lt"/>
              <a:ea typeface="+mn-ea"/>
              <a:cs typeface="+mn-cs"/>
            </a:endParaRPr>
          </a:p>
          <a:p>
            <a:endParaRPr kumimoji="1" lang="ja-JP" altLang="ja-JP" sz="1200" kern="1200" dirty="0">
              <a:solidFill>
                <a:schemeClr val="tx1"/>
              </a:solidFill>
              <a:effectLst/>
              <a:latin typeface="+mn-lt"/>
              <a:ea typeface="+mn-ea"/>
              <a:cs typeface="+mn-cs"/>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A68A5D2C-8E9C-40CF-9B2A-603722E03471}" type="slidenum">
              <a:rPr kumimoji="1" lang="ja-JP" altLang="en-US" smtClean="0"/>
              <a:t>9</a:t>
            </a:fld>
            <a:endParaRPr kumimoji="1" lang="ja-JP" altLang="en-US"/>
          </a:p>
        </p:txBody>
      </p:sp>
    </p:spTree>
    <p:extLst>
      <p:ext uri="{BB962C8B-B14F-4D97-AF65-F5344CB8AC3E}">
        <p14:creationId xmlns:p14="http://schemas.microsoft.com/office/powerpoint/2010/main" val="189434131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表紙">
    <p:spTree>
      <p:nvGrpSpPr>
        <p:cNvPr id="1" name=""/>
        <p:cNvGrpSpPr/>
        <p:nvPr/>
      </p:nvGrpSpPr>
      <p:grpSpPr>
        <a:xfrm>
          <a:off x="0" y="0"/>
          <a:ext cx="0" cy="0"/>
          <a:chOff x="0" y="0"/>
          <a:chExt cx="0" cy="0"/>
        </a:xfrm>
      </p:grpSpPr>
      <p:pic>
        <p:nvPicPr>
          <p:cNvPr id="2" name="図 1" descr="c-4-1.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pic>
        <p:nvPicPr>
          <p:cNvPr id="4" name="図 3" descr="logo2.ai"/>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60899" y="6339481"/>
            <a:ext cx="3651578" cy="505250"/>
          </a:xfrm>
          <a:prstGeom prst="rect">
            <a:avLst/>
          </a:prstGeom>
        </p:spPr>
      </p:pic>
      <p:pic>
        <p:nvPicPr>
          <p:cNvPr id="5" name="図 4" descr="c-4-1.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pic>
        <p:nvPicPr>
          <p:cNvPr id="6" name="図 5" descr="logo2.ai"/>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60899" y="6339481"/>
            <a:ext cx="3651578" cy="505250"/>
          </a:xfrm>
          <a:prstGeom prst="rect">
            <a:avLst/>
          </a:prstGeom>
        </p:spPr>
      </p:pic>
      <p:sp>
        <p:nvSpPr>
          <p:cNvPr id="7" name="タイトル 1"/>
          <p:cNvSpPr>
            <a:spLocks noGrp="1"/>
          </p:cNvSpPr>
          <p:nvPr>
            <p:ph type="ctrTitle" hasCustomPrompt="1"/>
          </p:nvPr>
        </p:nvSpPr>
        <p:spPr>
          <a:xfrm>
            <a:off x="452499" y="3480348"/>
            <a:ext cx="8234932" cy="1539695"/>
          </a:xfrm>
          <a:prstGeom prst="rect">
            <a:avLst/>
          </a:prstGeom>
        </p:spPr>
        <p:txBody>
          <a:bodyPr/>
          <a:lstStyle>
            <a:lvl1pPr algn="l">
              <a:lnSpc>
                <a:spcPts val="3600"/>
              </a:lnSpc>
              <a:spcAft>
                <a:spcPts val="0"/>
              </a:spcAft>
              <a:defRPr sz="2800" b="1">
                <a:solidFill>
                  <a:srgbClr val="404040"/>
                </a:solidFill>
                <a:latin typeface="メイリオ"/>
                <a:ea typeface="メイリオ"/>
                <a:cs typeface="メイリオ"/>
              </a:defRPr>
            </a:lvl1pPr>
          </a:lstStyle>
          <a:p>
            <a:r>
              <a:rPr kumimoji="1" lang="en-US" altLang="ja-JP" dirty="0"/>
              <a:t>□□□□□□□□□□□□□□</a:t>
            </a:r>
            <a:br>
              <a:rPr kumimoji="1" lang="en-US" altLang="ja-JP" dirty="0"/>
            </a:br>
            <a:r>
              <a:rPr kumimoji="1" lang="en-US" altLang="ja-JP" dirty="0"/>
              <a:t>□□□□□□□□□□□□□□</a:t>
            </a:r>
            <a:br>
              <a:rPr kumimoji="1" lang="en-US" altLang="ja-JP" dirty="0"/>
            </a:br>
            <a:r>
              <a:rPr kumimoji="1" lang="ja-JP" altLang="en-US" dirty="0"/>
              <a:t>のご提案</a:t>
            </a:r>
          </a:p>
        </p:txBody>
      </p:sp>
      <p:sp>
        <p:nvSpPr>
          <p:cNvPr id="8" name="サブタイトル 2"/>
          <p:cNvSpPr>
            <a:spLocks noGrp="1"/>
          </p:cNvSpPr>
          <p:nvPr>
            <p:ph type="subTitle" idx="1" hasCustomPrompt="1"/>
          </p:nvPr>
        </p:nvSpPr>
        <p:spPr>
          <a:xfrm>
            <a:off x="452498" y="2964515"/>
            <a:ext cx="8234933" cy="404600"/>
          </a:xfrm>
          <a:prstGeom prst="rect">
            <a:avLst/>
          </a:prstGeom>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2200" b="1">
                <a:solidFill>
                  <a:srgbClr val="404040"/>
                </a:solidFill>
                <a:latin typeface="メイリオ"/>
                <a:ea typeface="メイリオ"/>
                <a:cs typeface="メイリオ"/>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en-US" altLang="ja-JP" dirty="0"/>
              <a:t>□</a:t>
            </a:r>
            <a:r>
              <a:rPr kumimoji="1" lang="en-US" altLang="en-US" dirty="0"/>
              <a:t>□</a:t>
            </a:r>
            <a:r>
              <a:rPr kumimoji="1" lang="en-US" altLang="ja-JP" dirty="0"/>
              <a:t>□</a:t>
            </a:r>
            <a:r>
              <a:rPr kumimoji="1" lang="en-US" altLang="en-US" dirty="0"/>
              <a:t>□</a:t>
            </a:r>
            <a:r>
              <a:rPr kumimoji="1" lang="en-US" altLang="ja-JP" dirty="0"/>
              <a:t>□</a:t>
            </a:r>
            <a:r>
              <a:rPr kumimoji="1" lang="en-US" altLang="en-US" dirty="0"/>
              <a:t>□</a:t>
            </a:r>
            <a:r>
              <a:rPr kumimoji="1" lang="en-US" altLang="ja-JP" dirty="0"/>
              <a:t>□</a:t>
            </a:r>
            <a:r>
              <a:rPr kumimoji="1" lang="en-US" altLang="en-US" dirty="0"/>
              <a:t>□</a:t>
            </a:r>
            <a:r>
              <a:rPr kumimoji="1" lang="en-US" altLang="ja-JP" dirty="0"/>
              <a:t>□</a:t>
            </a:r>
            <a:r>
              <a:rPr kumimoji="1" lang="en-US" altLang="en-US" dirty="0"/>
              <a:t>□</a:t>
            </a:r>
            <a:r>
              <a:rPr kumimoji="1" lang="ja-JP" altLang="en-US" dirty="0"/>
              <a:t>　御中</a:t>
            </a:r>
          </a:p>
          <a:p>
            <a:endParaRPr kumimoji="1" lang="ja-JP" altLang="en-US" dirty="0"/>
          </a:p>
        </p:txBody>
      </p:sp>
      <p:sp>
        <p:nvSpPr>
          <p:cNvPr id="9" name="テキスト プレースホルダー 3"/>
          <p:cNvSpPr>
            <a:spLocks noGrp="1"/>
          </p:cNvSpPr>
          <p:nvPr>
            <p:ph type="body" sz="quarter" idx="10" hasCustomPrompt="1"/>
          </p:nvPr>
        </p:nvSpPr>
        <p:spPr>
          <a:xfrm>
            <a:off x="455146" y="5494817"/>
            <a:ext cx="1926314" cy="441325"/>
          </a:xfrm>
          <a:prstGeom prst="rect">
            <a:avLst/>
          </a:prstGeom>
        </p:spPr>
        <p:txBody>
          <a:bodyPr/>
          <a:lstStyle>
            <a:lvl1pPr marL="0" indent="0">
              <a:buNone/>
              <a:defRPr sz="1800" b="1">
                <a:solidFill>
                  <a:srgbClr val="404040"/>
                </a:solidFill>
                <a:latin typeface="メイリオ" panose="020B0604030504040204" pitchFamily="50" charset="-128"/>
                <a:ea typeface="メイリオ" panose="020B0604030504040204" pitchFamily="50" charset="-128"/>
                <a:cs typeface="メイリオ" panose="020B0604030504040204" pitchFamily="50" charset="-128"/>
              </a:defRPr>
            </a:lvl1pPr>
          </a:lstStyle>
          <a:p>
            <a:pPr lvl="0"/>
            <a:r>
              <a:rPr kumimoji="1" lang="en-US" altLang="ja-JP" dirty="0"/>
              <a:t>2000/00/00</a:t>
            </a:r>
            <a:endParaRPr kumimoji="1" lang="ja-JP" altLang="en-US" dirty="0"/>
          </a:p>
        </p:txBody>
      </p:sp>
      <p:sp>
        <p:nvSpPr>
          <p:cNvPr id="10" name="テキスト プレースホルダー 3"/>
          <p:cNvSpPr>
            <a:spLocks noGrp="1"/>
          </p:cNvSpPr>
          <p:nvPr>
            <p:ph type="body" sz="quarter" idx="11" hasCustomPrompt="1"/>
          </p:nvPr>
        </p:nvSpPr>
        <p:spPr>
          <a:xfrm>
            <a:off x="2404526" y="5494817"/>
            <a:ext cx="1926314" cy="441325"/>
          </a:xfrm>
          <a:prstGeom prst="rect">
            <a:avLst/>
          </a:prstGeom>
        </p:spPr>
        <p:txBody>
          <a:bodyPr/>
          <a:lstStyle>
            <a:lvl1pPr marL="0" indent="0">
              <a:buNone/>
              <a:defRPr sz="1800" b="1">
                <a:solidFill>
                  <a:srgbClr val="404040"/>
                </a:solidFill>
                <a:latin typeface="メイリオ" panose="020B0604030504040204" pitchFamily="50" charset="-128"/>
                <a:ea typeface="メイリオ" panose="020B0604030504040204" pitchFamily="50" charset="-128"/>
                <a:cs typeface="メイリオ" panose="020B0604030504040204" pitchFamily="50" charset="-128"/>
              </a:defRPr>
            </a:lvl1pPr>
          </a:lstStyle>
          <a:p>
            <a:pPr lvl="0"/>
            <a:r>
              <a:rPr kumimoji="1" lang="en-US" altLang="ja-JP" dirty="0"/>
              <a:t>Ver.0.0</a:t>
            </a:r>
            <a:endParaRPr kumimoji="1" lang="ja-JP" altLang="en-US" dirty="0"/>
          </a:p>
        </p:txBody>
      </p:sp>
      <p:pic>
        <p:nvPicPr>
          <p:cNvPr id="11" name="図 10" descr="c-4-1.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pic>
        <p:nvPicPr>
          <p:cNvPr id="12" name="図 11" descr="logo2.ai"/>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260899" y="6339481"/>
            <a:ext cx="3651578" cy="505250"/>
          </a:xfrm>
          <a:prstGeom prst="rect">
            <a:avLst/>
          </a:prstGeom>
        </p:spPr>
      </p:pic>
    </p:spTree>
    <p:extLst>
      <p:ext uri="{BB962C8B-B14F-4D97-AF65-F5344CB8AC3E}">
        <p14:creationId xmlns:p14="http://schemas.microsoft.com/office/powerpoint/2010/main" val="40465759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スライド②_2枠">
    <p:spTree>
      <p:nvGrpSpPr>
        <p:cNvPr id="1" name=""/>
        <p:cNvGrpSpPr/>
        <p:nvPr/>
      </p:nvGrpSpPr>
      <p:grpSpPr>
        <a:xfrm>
          <a:off x="0" y="0"/>
          <a:ext cx="0" cy="0"/>
          <a:chOff x="0" y="0"/>
          <a:chExt cx="0" cy="0"/>
        </a:xfrm>
      </p:grpSpPr>
      <p:sp>
        <p:nvSpPr>
          <p:cNvPr id="3" name="コンテンツ プレースホルダー 2"/>
          <p:cNvSpPr>
            <a:spLocks noGrp="1"/>
          </p:cNvSpPr>
          <p:nvPr>
            <p:ph sz="half" idx="1"/>
          </p:nvPr>
        </p:nvSpPr>
        <p:spPr>
          <a:xfrm>
            <a:off x="341700" y="755919"/>
            <a:ext cx="4191000" cy="5540377"/>
          </a:xfrm>
          <a:prstGeom prst="rect">
            <a:avLst/>
          </a:prstGeom>
        </p:spPr>
        <p:txBody>
          <a:bodyPr/>
          <a:lstStyle>
            <a:lvl1pPr marL="0" indent="0">
              <a:buNone/>
              <a:defRPr sz="2000" b="0" i="0">
                <a:solidFill>
                  <a:schemeClr val="tx1">
                    <a:lumMod val="75000"/>
                  </a:schemeClr>
                </a:solidFill>
                <a:latin typeface="メイリオ"/>
                <a:ea typeface="メイリオ"/>
                <a:cs typeface="メイリオ"/>
              </a:defRPr>
            </a:lvl1pPr>
            <a:lvl2pPr marL="457200" indent="0">
              <a:buNone/>
              <a:defRPr sz="1800" b="0" i="0">
                <a:solidFill>
                  <a:schemeClr val="tx1">
                    <a:lumMod val="75000"/>
                  </a:schemeClr>
                </a:solidFill>
                <a:latin typeface="メイリオ"/>
                <a:ea typeface="メイリオ"/>
                <a:cs typeface="メイリオ"/>
              </a:defRPr>
            </a:lvl2pPr>
            <a:lvl3pPr marL="914400" indent="0">
              <a:buNone/>
              <a:defRPr sz="1600" b="0" i="0">
                <a:solidFill>
                  <a:schemeClr val="tx1">
                    <a:lumMod val="75000"/>
                  </a:schemeClr>
                </a:solidFill>
                <a:latin typeface="メイリオ"/>
                <a:ea typeface="メイリオ"/>
                <a:cs typeface="メイリオ"/>
              </a:defRPr>
            </a:lvl3pPr>
            <a:lvl4pPr marL="1371600" indent="0">
              <a:buNone/>
              <a:defRPr sz="1400" b="0" i="0">
                <a:solidFill>
                  <a:schemeClr val="tx1">
                    <a:lumMod val="75000"/>
                  </a:schemeClr>
                </a:solidFill>
                <a:latin typeface="メイリオ"/>
                <a:ea typeface="メイリオ"/>
                <a:cs typeface="メイリオ"/>
              </a:defRPr>
            </a:lvl4pPr>
            <a:lvl5pPr>
              <a:defRPr sz="1800" b="1" i="0">
                <a:solidFill>
                  <a:schemeClr val="tx1">
                    <a:lumMod val="85000"/>
                    <a:lumOff val="15000"/>
                  </a:schemeClr>
                </a:solidFill>
                <a:latin typeface="メイリオ"/>
                <a:ea typeface="メイリオ"/>
                <a:cs typeface="メイリオ"/>
              </a:defRPr>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p:txBody>
      </p:sp>
      <p:sp>
        <p:nvSpPr>
          <p:cNvPr id="4" name="コンテンツ プレースホルダー 3"/>
          <p:cNvSpPr>
            <a:spLocks noGrp="1"/>
          </p:cNvSpPr>
          <p:nvPr>
            <p:ph sz="half" idx="2"/>
          </p:nvPr>
        </p:nvSpPr>
        <p:spPr>
          <a:xfrm>
            <a:off x="4532701" y="755919"/>
            <a:ext cx="4237666" cy="5540377"/>
          </a:xfrm>
          <a:prstGeom prst="rect">
            <a:avLst/>
          </a:prstGeom>
        </p:spPr>
        <p:txBody>
          <a:bodyPr/>
          <a:lstStyle>
            <a:lvl1pPr marL="0" indent="0">
              <a:buNone/>
              <a:defRPr sz="2000" b="0" i="0">
                <a:solidFill>
                  <a:schemeClr val="tx1">
                    <a:lumMod val="75000"/>
                  </a:schemeClr>
                </a:solidFill>
                <a:latin typeface="メイリオ"/>
                <a:ea typeface="メイリオ"/>
                <a:cs typeface="メイリオ"/>
              </a:defRPr>
            </a:lvl1pPr>
            <a:lvl2pPr marL="457200" indent="0">
              <a:buNone/>
              <a:defRPr sz="1800" b="0" i="0">
                <a:solidFill>
                  <a:schemeClr val="tx1">
                    <a:lumMod val="75000"/>
                  </a:schemeClr>
                </a:solidFill>
                <a:latin typeface="メイリオ"/>
                <a:ea typeface="メイリオ"/>
                <a:cs typeface="メイリオ"/>
              </a:defRPr>
            </a:lvl2pPr>
            <a:lvl3pPr marL="914400" indent="0">
              <a:buNone/>
              <a:defRPr sz="1600" b="0" i="0">
                <a:solidFill>
                  <a:schemeClr val="tx1">
                    <a:lumMod val="75000"/>
                  </a:schemeClr>
                </a:solidFill>
                <a:latin typeface="メイリオ"/>
                <a:ea typeface="メイリオ"/>
                <a:cs typeface="メイリオ"/>
              </a:defRPr>
            </a:lvl3pPr>
            <a:lvl4pPr marL="1371600" indent="0">
              <a:buNone/>
              <a:defRPr sz="1400" b="0" i="0">
                <a:solidFill>
                  <a:schemeClr val="tx1">
                    <a:lumMod val="75000"/>
                  </a:schemeClr>
                </a:solidFill>
                <a:latin typeface="メイリオ"/>
                <a:ea typeface="メイリオ"/>
                <a:cs typeface="メイリオ"/>
              </a:defRPr>
            </a:lvl4pPr>
            <a:lvl5pPr>
              <a:defRPr sz="1800" b="1" i="0">
                <a:solidFill>
                  <a:schemeClr val="tx1">
                    <a:lumMod val="85000"/>
                    <a:lumOff val="15000"/>
                  </a:schemeClr>
                </a:solidFill>
                <a:latin typeface="メイリオ"/>
                <a:ea typeface="メイリオ"/>
                <a:cs typeface="メイリオ"/>
              </a:defRPr>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p:txBody>
      </p:sp>
      <p:sp>
        <p:nvSpPr>
          <p:cNvPr id="5" name="タイトル 1"/>
          <p:cNvSpPr>
            <a:spLocks noGrp="1"/>
          </p:cNvSpPr>
          <p:nvPr>
            <p:ph type="ctrTitle" hasCustomPrompt="1"/>
          </p:nvPr>
        </p:nvSpPr>
        <p:spPr>
          <a:xfrm>
            <a:off x="350370" y="131850"/>
            <a:ext cx="8429622" cy="409795"/>
          </a:xfrm>
          <a:prstGeom prst="rect">
            <a:avLst/>
          </a:prstGeom>
        </p:spPr>
        <p:txBody>
          <a:bodyPr/>
          <a:lstStyle>
            <a:lvl1pPr algn="l">
              <a:defRPr sz="3000" b="1">
                <a:solidFill>
                  <a:schemeClr val="bg1"/>
                </a:solidFill>
                <a:latin typeface="メイリオ"/>
                <a:ea typeface="メイリオ"/>
                <a:cs typeface="メイリオ"/>
              </a:defRPr>
            </a:lvl1pPr>
          </a:lstStyle>
          <a:p>
            <a:r>
              <a:rPr kumimoji="1" lang="ja-JP" altLang="en-US" dirty="0"/>
              <a:t>タイトル</a:t>
            </a:r>
          </a:p>
        </p:txBody>
      </p:sp>
      <p:sp>
        <p:nvSpPr>
          <p:cNvPr id="10" name="テキスト ボックス 9"/>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sp>
        <p:nvSpPr>
          <p:cNvPr id="13" name="テキスト ボックス 12"/>
          <p:cNvSpPr txBox="1"/>
          <p:nvPr userDrawn="1"/>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spTree>
    <p:extLst>
      <p:ext uri="{BB962C8B-B14F-4D97-AF65-F5344CB8AC3E}">
        <p14:creationId xmlns:p14="http://schemas.microsoft.com/office/powerpoint/2010/main" val="10753808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スライド③_4枠">
    <p:spTree>
      <p:nvGrpSpPr>
        <p:cNvPr id="1" name=""/>
        <p:cNvGrpSpPr/>
        <p:nvPr/>
      </p:nvGrpSpPr>
      <p:grpSpPr>
        <a:xfrm>
          <a:off x="0" y="0"/>
          <a:ext cx="0" cy="0"/>
          <a:chOff x="0" y="0"/>
          <a:chExt cx="0" cy="0"/>
        </a:xfrm>
      </p:grpSpPr>
      <p:sp>
        <p:nvSpPr>
          <p:cNvPr id="5" name="タイトル 1"/>
          <p:cNvSpPr>
            <a:spLocks noGrp="1"/>
          </p:cNvSpPr>
          <p:nvPr>
            <p:ph type="ctrTitle" hasCustomPrompt="1"/>
          </p:nvPr>
        </p:nvSpPr>
        <p:spPr>
          <a:xfrm>
            <a:off x="350370" y="131850"/>
            <a:ext cx="8429622" cy="409795"/>
          </a:xfrm>
          <a:prstGeom prst="rect">
            <a:avLst/>
          </a:prstGeom>
        </p:spPr>
        <p:txBody>
          <a:bodyPr/>
          <a:lstStyle>
            <a:lvl1pPr algn="l">
              <a:defRPr sz="3000" b="1">
                <a:solidFill>
                  <a:schemeClr val="bg1"/>
                </a:solidFill>
                <a:latin typeface="メイリオ"/>
                <a:ea typeface="メイリオ"/>
                <a:cs typeface="メイリオ"/>
              </a:defRPr>
            </a:lvl1pPr>
          </a:lstStyle>
          <a:p>
            <a:r>
              <a:rPr kumimoji="1" lang="ja-JP" altLang="en-US" dirty="0"/>
              <a:t>タイトル</a:t>
            </a:r>
          </a:p>
        </p:txBody>
      </p:sp>
      <p:sp>
        <p:nvSpPr>
          <p:cNvPr id="10" name="テキスト ボックス 9"/>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sp>
        <p:nvSpPr>
          <p:cNvPr id="11" name="テキスト プレースホルダー 2"/>
          <p:cNvSpPr>
            <a:spLocks noGrp="1"/>
          </p:cNvSpPr>
          <p:nvPr>
            <p:ph type="body" idx="1"/>
          </p:nvPr>
        </p:nvSpPr>
        <p:spPr>
          <a:xfrm>
            <a:off x="340745" y="755966"/>
            <a:ext cx="4187825" cy="639762"/>
          </a:xfrm>
          <a:prstGeom prst="rect">
            <a:avLst/>
          </a:prstGeom>
        </p:spPr>
        <p:txBody>
          <a:bodyPr anchor="b"/>
          <a:lstStyle>
            <a:lvl1pPr marL="0" indent="0">
              <a:buNone/>
              <a:defRPr sz="2000" b="0" i="0">
                <a:solidFill>
                  <a:schemeClr val="tx1">
                    <a:lumMod val="75000"/>
                  </a:schemeClr>
                </a:solidFill>
                <a:latin typeface="メイリオ"/>
                <a:ea typeface="メイリオ"/>
                <a:cs typeface="メイリオ"/>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12" name="コンテンツ プレースホルダー 3"/>
          <p:cNvSpPr>
            <a:spLocks noGrp="1"/>
          </p:cNvSpPr>
          <p:nvPr>
            <p:ph sz="half" idx="2"/>
          </p:nvPr>
        </p:nvSpPr>
        <p:spPr>
          <a:xfrm>
            <a:off x="340745" y="1395727"/>
            <a:ext cx="4187825" cy="4900570"/>
          </a:xfrm>
          <a:prstGeom prst="rect">
            <a:avLst/>
          </a:prstGeom>
        </p:spPr>
        <p:txBody>
          <a:bodyPr/>
          <a:lstStyle>
            <a:lvl1pPr marL="0" indent="0">
              <a:buNone/>
              <a:defRPr sz="2000" b="0" i="0">
                <a:solidFill>
                  <a:schemeClr val="tx1">
                    <a:lumMod val="75000"/>
                  </a:schemeClr>
                </a:solidFill>
                <a:latin typeface="メイリオ"/>
                <a:ea typeface="メイリオ"/>
                <a:cs typeface="メイリオ"/>
              </a:defRPr>
            </a:lvl1pPr>
            <a:lvl2pPr marL="457200" indent="0">
              <a:buNone/>
              <a:defRPr sz="1800" b="0" i="0">
                <a:solidFill>
                  <a:schemeClr val="tx1">
                    <a:lumMod val="75000"/>
                  </a:schemeClr>
                </a:solidFill>
                <a:latin typeface="メイリオ"/>
                <a:ea typeface="メイリオ"/>
                <a:cs typeface="メイリオ"/>
              </a:defRPr>
            </a:lvl2pPr>
            <a:lvl3pPr marL="914400" indent="0">
              <a:buNone/>
              <a:defRPr sz="1600" b="0" i="0">
                <a:solidFill>
                  <a:schemeClr val="tx1">
                    <a:lumMod val="75000"/>
                  </a:schemeClr>
                </a:solidFill>
                <a:latin typeface="メイリオ"/>
                <a:ea typeface="メイリオ"/>
                <a:cs typeface="メイリオ"/>
              </a:defRPr>
            </a:lvl3pPr>
            <a:lvl4pPr marL="1371600" indent="0">
              <a:buNone/>
              <a:defRPr sz="1400" b="0" i="0">
                <a:solidFill>
                  <a:schemeClr val="tx1">
                    <a:lumMod val="75000"/>
                  </a:schemeClr>
                </a:solidFill>
                <a:latin typeface="メイリオ"/>
                <a:ea typeface="メイリオ"/>
                <a:cs typeface="メイリオ"/>
              </a:defRPr>
            </a:lvl4pPr>
            <a:lvl5pPr>
              <a:defRPr sz="1600" b="1" i="0">
                <a:solidFill>
                  <a:schemeClr val="tx1">
                    <a:lumMod val="85000"/>
                    <a:lumOff val="15000"/>
                  </a:schemeClr>
                </a:solidFill>
                <a:latin typeface="メイリオ"/>
                <a:ea typeface="メイリオ"/>
                <a:cs typeface="メイリオ"/>
              </a:defRPr>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p:txBody>
      </p:sp>
      <p:sp>
        <p:nvSpPr>
          <p:cNvPr id="13" name="テキスト プレースホルダー 4"/>
          <p:cNvSpPr>
            <a:spLocks noGrp="1"/>
          </p:cNvSpPr>
          <p:nvPr>
            <p:ph type="body" sz="quarter" idx="3"/>
          </p:nvPr>
        </p:nvSpPr>
        <p:spPr>
          <a:xfrm>
            <a:off x="4528570" y="755966"/>
            <a:ext cx="4241797" cy="639762"/>
          </a:xfrm>
          <a:prstGeom prst="rect">
            <a:avLst/>
          </a:prstGeom>
        </p:spPr>
        <p:txBody>
          <a:bodyPr anchor="b"/>
          <a:lstStyle>
            <a:lvl1pPr marL="0" indent="0">
              <a:buNone/>
              <a:defRPr sz="2000" b="0" i="0">
                <a:solidFill>
                  <a:schemeClr val="tx1">
                    <a:lumMod val="75000"/>
                  </a:schemeClr>
                </a:solidFill>
                <a:latin typeface="メイリオ"/>
                <a:ea typeface="メイリオ"/>
                <a:cs typeface="メイリオ"/>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14" name="コンテンツ プレースホルダー 5"/>
          <p:cNvSpPr>
            <a:spLocks noGrp="1"/>
          </p:cNvSpPr>
          <p:nvPr>
            <p:ph sz="quarter" idx="4"/>
          </p:nvPr>
        </p:nvSpPr>
        <p:spPr>
          <a:xfrm>
            <a:off x="4528570" y="1395727"/>
            <a:ext cx="4241797" cy="4900570"/>
          </a:xfrm>
          <a:prstGeom prst="rect">
            <a:avLst/>
          </a:prstGeom>
        </p:spPr>
        <p:txBody>
          <a:bodyPr/>
          <a:lstStyle>
            <a:lvl1pPr marL="0" indent="0">
              <a:buNone/>
              <a:defRPr sz="2000" b="0" i="0">
                <a:solidFill>
                  <a:schemeClr val="tx1">
                    <a:lumMod val="75000"/>
                  </a:schemeClr>
                </a:solidFill>
                <a:latin typeface="メイリオ"/>
                <a:ea typeface="メイリオ"/>
                <a:cs typeface="メイリオ"/>
              </a:defRPr>
            </a:lvl1pPr>
            <a:lvl2pPr marL="457200" indent="0">
              <a:buNone/>
              <a:defRPr sz="1800" b="0" i="0">
                <a:solidFill>
                  <a:schemeClr val="tx1">
                    <a:lumMod val="75000"/>
                  </a:schemeClr>
                </a:solidFill>
                <a:latin typeface="メイリオ"/>
                <a:ea typeface="メイリオ"/>
                <a:cs typeface="メイリオ"/>
              </a:defRPr>
            </a:lvl2pPr>
            <a:lvl3pPr marL="914400" indent="0">
              <a:buNone/>
              <a:defRPr sz="1600" b="0" i="0">
                <a:solidFill>
                  <a:schemeClr val="tx1">
                    <a:lumMod val="75000"/>
                  </a:schemeClr>
                </a:solidFill>
                <a:latin typeface="メイリオ"/>
                <a:ea typeface="メイリオ"/>
                <a:cs typeface="メイリオ"/>
              </a:defRPr>
            </a:lvl3pPr>
            <a:lvl4pPr marL="1371600" indent="0">
              <a:buNone/>
              <a:defRPr sz="1400" b="0" i="0">
                <a:solidFill>
                  <a:schemeClr val="tx1">
                    <a:lumMod val="75000"/>
                  </a:schemeClr>
                </a:solidFill>
                <a:latin typeface="メイリオ"/>
                <a:ea typeface="メイリオ"/>
                <a:cs typeface="メイリオ"/>
              </a:defRPr>
            </a:lvl4pPr>
            <a:lvl5pPr>
              <a:defRPr sz="1600" b="1" i="0">
                <a:solidFill>
                  <a:schemeClr val="tx1">
                    <a:lumMod val="85000"/>
                    <a:lumOff val="15000"/>
                  </a:schemeClr>
                </a:solidFill>
                <a:latin typeface="メイリオ"/>
                <a:ea typeface="メイリオ"/>
                <a:cs typeface="メイリオ"/>
              </a:defRPr>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p:txBody>
      </p:sp>
      <p:sp>
        <p:nvSpPr>
          <p:cNvPr id="17" name="テキスト ボックス 16"/>
          <p:cNvSpPr txBox="1"/>
          <p:nvPr userDrawn="1"/>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spTree>
    <p:extLst>
      <p:ext uri="{BB962C8B-B14F-4D97-AF65-F5344CB8AC3E}">
        <p14:creationId xmlns:p14="http://schemas.microsoft.com/office/powerpoint/2010/main" val="25907112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サンクスページ">
    <p:spTree>
      <p:nvGrpSpPr>
        <p:cNvPr id="1" name=""/>
        <p:cNvGrpSpPr/>
        <p:nvPr/>
      </p:nvGrpSpPr>
      <p:grpSpPr>
        <a:xfrm>
          <a:off x="0" y="0"/>
          <a:ext cx="0" cy="0"/>
          <a:chOff x="0" y="0"/>
          <a:chExt cx="0" cy="0"/>
        </a:xfrm>
      </p:grpSpPr>
      <p:pic>
        <p:nvPicPr>
          <p:cNvPr id="9" name="図 8" descr="c-4-2.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sp>
        <p:nvSpPr>
          <p:cNvPr id="11" name="テキスト ボックス 10"/>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lumMod val="75000"/>
                    <a:lumOff val="25000"/>
                  </a:schemeClr>
                </a:solidFill>
                <a:latin typeface="メイリオ"/>
                <a:ea typeface="メイリオ"/>
                <a:cs typeface="メイリオ"/>
              </a:rPr>
              <a:t>‹#›</a:t>
            </a:fld>
            <a:endParaRPr kumimoji="1" lang="ja-JP" altLang="en-US" sz="1200" b="1" dirty="0">
              <a:solidFill>
                <a:schemeClr val="tx1">
                  <a:lumMod val="75000"/>
                  <a:lumOff val="25000"/>
                </a:schemeClr>
              </a:solidFill>
              <a:latin typeface="メイリオ"/>
              <a:ea typeface="メイリオ"/>
              <a:cs typeface="メイリオ"/>
            </a:endParaRPr>
          </a:p>
        </p:txBody>
      </p:sp>
      <p:pic>
        <p:nvPicPr>
          <p:cNvPr id="12" name="Picture 2" descr="C:\Users\yminamizono\Desktop\CustomerFirs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84742" y="2838018"/>
            <a:ext cx="3986566" cy="1695076"/>
          </a:xfrm>
          <a:prstGeom prst="rect">
            <a:avLst/>
          </a:prstGeom>
          <a:noFill/>
          <a:extLst>
            <a:ext uri="{909E8E84-426E-40DD-AFC4-6F175D3DCCD1}">
              <a14:hiddenFill xmlns:a14="http://schemas.microsoft.com/office/drawing/2010/main">
                <a:solidFill>
                  <a:srgbClr val="FFFFFF"/>
                </a:solidFill>
              </a14:hiddenFill>
            </a:ext>
          </a:extLst>
        </p:spPr>
      </p:pic>
      <p:pic>
        <p:nvPicPr>
          <p:cNvPr id="8" name="図 7" descr="c-4-2.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sp>
        <p:nvSpPr>
          <p:cNvPr id="15" name="テキスト ボックス 14"/>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lumMod val="75000"/>
                    <a:lumOff val="25000"/>
                  </a:schemeClr>
                </a:solidFill>
                <a:latin typeface="メイリオ"/>
                <a:ea typeface="メイリオ"/>
                <a:cs typeface="メイリオ"/>
              </a:rPr>
              <a:t>‹#›</a:t>
            </a:fld>
            <a:endParaRPr kumimoji="1" lang="ja-JP" altLang="en-US" sz="1200" b="1" dirty="0">
              <a:solidFill>
                <a:schemeClr val="tx1">
                  <a:lumMod val="75000"/>
                  <a:lumOff val="25000"/>
                </a:schemeClr>
              </a:solidFill>
              <a:latin typeface="メイリオ"/>
              <a:ea typeface="メイリオ"/>
              <a:cs typeface="メイリオ"/>
            </a:endParaRPr>
          </a:p>
        </p:txBody>
      </p:sp>
      <p:pic>
        <p:nvPicPr>
          <p:cNvPr id="3" name="図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57437" y="2737115"/>
            <a:ext cx="4429125" cy="1724025"/>
          </a:xfrm>
          <a:prstGeom prst="rect">
            <a:avLst/>
          </a:prstGeom>
        </p:spPr>
      </p:pic>
      <p:pic>
        <p:nvPicPr>
          <p:cNvPr id="16" name="図 15" descr="c-4-2.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sp>
        <p:nvSpPr>
          <p:cNvPr id="19" name="テキスト ボックス 18"/>
          <p:cNvSpPr txBox="1"/>
          <p:nvPr userDrawn="1"/>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lumMod val="75000"/>
                    <a:lumOff val="25000"/>
                  </a:schemeClr>
                </a:solidFill>
                <a:latin typeface="メイリオ"/>
                <a:ea typeface="メイリオ"/>
                <a:cs typeface="メイリオ"/>
              </a:rPr>
              <a:t>‹#›</a:t>
            </a:fld>
            <a:endParaRPr kumimoji="1" lang="ja-JP" altLang="en-US" sz="1200" b="1" dirty="0">
              <a:solidFill>
                <a:schemeClr val="tx1">
                  <a:lumMod val="75000"/>
                  <a:lumOff val="25000"/>
                </a:schemeClr>
              </a:solidFill>
              <a:latin typeface="メイリオ"/>
              <a:ea typeface="メイリオ"/>
              <a:cs typeface="メイリオ"/>
            </a:endParaRPr>
          </a:p>
        </p:txBody>
      </p:sp>
      <p:pic>
        <p:nvPicPr>
          <p:cNvPr id="2" name="図 1"/>
          <p:cNvPicPr>
            <a:picLocks noChangeAspect="1"/>
          </p:cNvPicPr>
          <p:nvPr userDrawn="1"/>
        </p:nvPicPr>
        <p:blipFill>
          <a:blip r:embed="rId5"/>
          <a:stretch>
            <a:fillRect/>
          </a:stretch>
        </p:blipFill>
        <p:spPr>
          <a:xfrm>
            <a:off x="2700244" y="2119264"/>
            <a:ext cx="3743512" cy="2985232"/>
          </a:xfrm>
          <a:prstGeom prst="rect">
            <a:avLst/>
          </a:prstGeom>
        </p:spPr>
      </p:pic>
    </p:spTree>
    <p:extLst>
      <p:ext uri="{BB962C8B-B14F-4D97-AF65-F5344CB8AC3E}">
        <p14:creationId xmlns:p14="http://schemas.microsoft.com/office/powerpoint/2010/main" val="31269947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スライド①_ベース">
    <p:spTree>
      <p:nvGrpSpPr>
        <p:cNvPr id="1" name=""/>
        <p:cNvGrpSpPr/>
        <p:nvPr/>
      </p:nvGrpSpPr>
      <p:grpSpPr>
        <a:xfrm>
          <a:off x="0" y="0"/>
          <a:ext cx="0" cy="0"/>
          <a:chOff x="0" y="0"/>
          <a:chExt cx="0" cy="0"/>
        </a:xfrm>
      </p:grpSpPr>
      <p:pic>
        <p:nvPicPr>
          <p:cNvPr id="2" name="図 1" descr="c-4-2.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834" y="17274"/>
            <a:ext cx="9144000" cy="6852242"/>
          </a:xfrm>
          <a:prstGeom prst="rect">
            <a:avLst/>
          </a:prstGeom>
        </p:spPr>
      </p:pic>
      <p:sp>
        <p:nvSpPr>
          <p:cNvPr id="24" name="テキスト ボックス 23"/>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6" name="図 5" descr="c-4-2.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395" y="17274"/>
            <a:ext cx="9144000" cy="6852242"/>
          </a:xfrm>
          <a:prstGeom prst="rect">
            <a:avLst/>
          </a:prstGeom>
        </p:spPr>
      </p:pic>
      <p:sp>
        <p:nvSpPr>
          <p:cNvPr id="9" name="テキスト ボックス 8"/>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sp>
        <p:nvSpPr>
          <p:cNvPr id="10" name="コンテンツ プレースホルダー 2"/>
          <p:cNvSpPr>
            <a:spLocks noGrp="1"/>
          </p:cNvSpPr>
          <p:nvPr>
            <p:ph idx="1"/>
          </p:nvPr>
        </p:nvSpPr>
        <p:spPr>
          <a:xfrm>
            <a:off x="340745" y="756193"/>
            <a:ext cx="8429622" cy="5531438"/>
          </a:xfrm>
          <a:prstGeom prst="rect">
            <a:avLst/>
          </a:prstGeom>
        </p:spPr>
        <p:txBody>
          <a:bodyPr/>
          <a:lstStyle>
            <a:lvl1pPr marL="0" indent="0">
              <a:buClr>
                <a:schemeClr val="accent3">
                  <a:lumMod val="50000"/>
                </a:schemeClr>
              </a:buClr>
              <a:buFont typeface="Wingdings" panose="05000000000000000000" pitchFamily="2" charset="2"/>
              <a:buNone/>
              <a:defRPr sz="2000" b="0" i="0">
                <a:solidFill>
                  <a:srgbClr val="404040"/>
                </a:solidFill>
                <a:latin typeface="メイリオ"/>
                <a:ea typeface="メイリオ"/>
                <a:cs typeface="メイリオ"/>
              </a:defRPr>
            </a:lvl1pPr>
            <a:lvl2pPr marL="742950" indent="-285750">
              <a:buClr>
                <a:schemeClr val="accent3">
                  <a:lumMod val="50000"/>
                </a:schemeClr>
              </a:buClr>
              <a:buFont typeface="Wingdings" panose="05000000000000000000" pitchFamily="2" charset="2"/>
              <a:buChar char="u"/>
              <a:defRPr sz="1800" b="0" i="0">
                <a:solidFill>
                  <a:schemeClr val="tx1">
                    <a:lumMod val="85000"/>
                    <a:lumOff val="15000"/>
                  </a:schemeClr>
                </a:solidFill>
                <a:latin typeface="メイリオ"/>
                <a:ea typeface="メイリオ"/>
                <a:cs typeface="メイリオ"/>
              </a:defRPr>
            </a:lvl2pPr>
            <a:lvl3pPr marL="1200150" indent="-285750">
              <a:buClr>
                <a:schemeClr val="accent3">
                  <a:lumMod val="50000"/>
                </a:schemeClr>
              </a:buClr>
              <a:buFont typeface="Wingdings" panose="05000000000000000000" pitchFamily="2" charset="2"/>
              <a:buChar char="u"/>
              <a:defRPr sz="1600" b="0" i="0">
                <a:solidFill>
                  <a:srgbClr val="404040"/>
                </a:solidFill>
                <a:latin typeface="メイリオ"/>
                <a:ea typeface="メイリオ"/>
                <a:cs typeface="メイリオ"/>
              </a:defRPr>
            </a:lvl3pPr>
            <a:lvl4pPr marL="1657350" indent="-285750">
              <a:buClr>
                <a:schemeClr val="accent3">
                  <a:lumMod val="50000"/>
                </a:schemeClr>
              </a:buClr>
              <a:buFont typeface="Wingdings" panose="05000000000000000000" pitchFamily="2" charset="2"/>
              <a:buChar char="u"/>
              <a:defRPr sz="1400" b="0" i="0">
                <a:solidFill>
                  <a:srgbClr val="404040"/>
                </a:solidFill>
                <a:latin typeface="メイリオ"/>
                <a:ea typeface="メイリオ"/>
                <a:cs typeface="メイリオ"/>
              </a:defRPr>
            </a:lvl4pPr>
            <a:lvl5pPr marL="1828800" indent="0">
              <a:buNone/>
              <a:defRPr sz="1800" b="0" i="0">
                <a:solidFill>
                  <a:srgbClr val="404040"/>
                </a:solidFill>
                <a:latin typeface="メイリオ"/>
                <a:ea typeface="メイリオ"/>
                <a:cs typeface="メイリオ"/>
              </a:defRPr>
            </a:lvl5pPr>
          </a:lstStyle>
          <a:p>
            <a:pPr lvl="0"/>
            <a:r>
              <a:rPr kumimoji="1" lang="ja-JP" altLang="en-US"/>
              <a:t>マスター テキストの書式設定</a:t>
            </a:r>
          </a:p>
        </p:txBody>
      </p:sp>
      <p:sp>
        <p:nvSpPr>
          <p:cNvPr id="11" name="タイトル 1"/>
          <p:cNvSpPr>
            <a:spLocks noGrp="1"/>
          </p:cNvSpPr>
          <p:nvPr>
            <p:ph type="ctrTitle" hasCustomPrompt="1"/>
          </p:nvPr>
        </p:nvSpPr>
        <p:spPr>
          <a:xfrm>
            <a:off x="350370" y="131850"/>
            <a:ext cx="8429622" cy="409795"/>
          </a:xfrm>
          <a:prstGeom prst="rect">
            <a:avLst/>
          </a:prstGeom>
        </p:spPr>
        <p:txBody>
          <a:bodyPr/>
          <a:lstStyle>
            <a:lvl1pPr algn="l">
              <a:defRPr sz="3000" b="1">
                <a:solidFill>
                  <a:schemeClr val="bg1"/>
                </a:solidFill>
                <a:latin typeface="メイリオ"/>
                <a:ea typeface="メイリオ"/>
                <a:cs typeface="メイリオ"/>
              </a:defRPr>
            </a:lvl1pPr>
          </a:lstStyle>
          <a:p>
            <a:r>
              <a:rPr kumimoji="1" lang="ja-JP" altLang="en-US" dirty="0"/>
              <a:t>タイトル</a:t>
            </a:r>
          </a:p>
        </p:txBody>
      </p:sp>
      <p:pic>
        <p:nvPicPr>
          <p:cNvPr id="12" name="図 11" descr="c-4-2.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3834" y="5758"/>
            <a:ext cx="9144000" cy="6852242"/>
          </a:xfrm>
          <a:prstGeom prst="rect">
            <a:avLst/>
          </a:prstGeom>
        </p:spPr>
      </p:pic>
      <p:sp>
        <p:nvSpPr>
          <p:cNvPr id="15" name="テキスト ボックス 14"/>
          <p:cNvSpPr txBox="1"/>
          <p:nvPr userDrawn="1"/>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spTree>
    <p:extLst>
      <p:ext uri="{BB962C8B-B14F-4D97-AF65-F5344CB8AC3E}">
        <p14:creationId xmlns:p14="http://schemas.microsoft.com/office/powerpoint/2010/main" val="130864632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中表紙">
    <p:spTree>
      <p:nvGrpSpPr>
        <p:cNvPr id="1" name=""/>
        <p:cNvGrpSpPr/>
        <p:nvPr/>
      </p:nvGrpSpPr>
      <p:grpSpPr>
        <a:xfrm>
          <a:off x="0" y="0"/>
          <a:ext cx="0" cy="0"/>
          <a:chOff x="0" y="0"/>
          <a:chExt cx="0" cy="0"/>
        </a:xfrm>
      </p:grpSpPr>
      <p:sp>
        <p:nvSpPr>
          <p:cNvPr id="7" name="正方形/長方形 6"/>
          <p:cNvSpPr/>
          <p:nvPr/>
        </p:nvSpPr>
        <p:spPr>
          <a:xfrm>
            <a:off x="0" y="6391380"/>
            <a:ext cx="9144000" cy="46086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5" name="図 4" descr="c-4-3.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49520"/>
            <a:ext cx="9144000" cy="6852242"/>
          </a:xfrm>
          <a:prstGeom prst="rect">
            <a:avLst/>
          </a:prstGeom>
        </p:spPr>
      </p:pic>
      <p:sp>
        <p:nvSpPr>
          <p:cNvPr id="11" name="正方形/長方形 10"/>
          <p:cNvSpPr/>
          <p:nvPr/>
        </p:nvSpPr>
        <p:spPr>
          <a:xfrm>
            <a:off x="0" y="6417359"/>
            <a:ext cx="9144000" cy="46086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4" name="テキスト ボックス 13"/>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15" name="図 14" descr="c-4-3.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49520"/>
            <a:ext cx="9144000" cy="6852242"/>
          </a:xfrm>
          <a:prstGeom prst="rect">
            <a:avLst/>
          </a:prstGeom>
        </p:spPr>
      </p:pic>
      <p:sp>
        <p:nvSpPr>
          <p:cNvPr id="16" name="タイトル 1"/>
          <p:cNvSpPr>
            <a:spLocks noGrp="1"/>
          </p:cNvSpPr>
          <p:nvPr>
            <p:ph type="ctrTitle" hasCustomPrompt="1"/>
          </p:nvPr>
        </p:nvSpPr>
        <p:spPr>
          <a:xfrm>
            <a:off x="877126" y="1015934"/>
            <a:ext cx="7598238" cy="1219657"/>
          </a:xfrm>
          <a:prstGeom prst="rect">
            <a:avLst/>
          </a:prstGeom>
        </p:spPr>
        <p:txBody>
          <a:bodyPr/>
          <a:lstStyle>
            <a:lvl1pPr algn="l">
              <a:lnSpc>
                <a:spcPts val="3600"/>
              </a:lnSpc>
              <a:defRPr sz="2400" b="1">
                <a:solidFill>
                  <a:srgbClr val="404040"/>
                </a:solidFill>
                <a:latin typeface="メイリオ"/>
                <a:ea typeface="メイリオ"/>
                <a:cs typeface="メイリオ"/>
              </a:defRPr>
            </a:lvl1pPr>
          </a:lstStyle>
          <a:p>
            <a:r>
              <a:rPr kumimoji="1" lang="en-US" altLang="ja-JP" dirty="0"/>
              <a:t>□□□□□□□□□□□□□□□□</a:t>
            </a:r>
            <a:br>
              <a:rPr kumimoji="1" lang="en-US" altLang="ja-JP" dirty="0"/>
            </a:br>
            <a:r>
              <a:rPr kumimoji="1" lang="en-US" altLang="ja-JP" dirty="0"/>
              <a:t>□□□□□□□□□□□□□□□□</a:t>
            </a:r>
            <a:endParaRPr kumimoji="1" lang="ja-JP" altLang="en-US" dirty="0"/>
          </a:p>
        </p:txBody>
      </p:sp>
      <p:sp>
        <p:nvSpPr>
          <p:cNvPr id="17" name="テキスト プレースホルダー 2"/>
          <p:cNvSpPr>
            <a:spLocks noGrp="1"/>
          </p:cNvSpPr>
          <p:nvPr>
            <p:ph type="body" sz="quarter" idx="11" hasCustomPrompt="1"/>
          </p:nvPr>
        </p:nvSpPr>
        <p:spPr>
          <a:xfrm>
            <a:off x="376343" y="1014112"/>
            <a:ext cx="616707" cy="627062"/>
          </a:xfrm>
          <a:prstGeom prst="rect">
            <a:avLst/>
          </a:prstGeom>
        </p:spPr>
        <p:txBody>
          <a:bodyPr/>
          <a:lstStyle>
            <a:lvl1pPr marL="0" indent="0">
              <a:buNone/>
              <a:defRPr sz="3600" b="1">
                <a:solidFill>
                  <a:srgbClr val="25336E"/>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kumimoji="1" lang="en-US" altLang="ja-JP" dirty="0"/>
              <a:t>0</a:t>
            </a:r>
            <a:endParaRPr kumimoji="1" lang="ja-JP" altLang="en-US" dirty="0"/>
          </a:p>
        </p:txBody>
      </p:sp>
      <p:sp>
        <p:nvSpPr>
          <p:cNvPr id="18" name="正方形/長方形 17"/>
          <p:cNvSpPr/>
          <p:nvPr userDrawn="1"/>
        </p:nvSpPr>
        <p:spPr>
          <a:xfrm>
            <a:off x="0" y="6404370"/>
            <a:ext cx="9144000" cy="46086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1" name="テキスト ボックス 20"/>
          <p:cNvSpPr txBox="1"/>
          <p:nvPr userDrawn="1"/>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22" name="図 21" descr="c-4-3.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49520"/>
            <a:ext cx="9144000" cy="6852242"/>
          </a:xfrm>
          <a:prstGeom prst="rect">
            <a:avLst/>
          </a:prstGeom>
        </p:spPr>
      </p:pic>
    </p:spTree>
    <p:extLst>
      <p:ext uri="{BB962C8B-B14F-4D97-AF65-F5344CB8AC3E}">
        <p14:creationId xmlns:p14="http://schemas.microsoft.com/office/powerpoint/2010/main" val="27491812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表紙_Internal use only">
    <p:spTree>
      <p:nvGrpSpPr>
        <p:cNvPr id="1" name=""/>
        <p:cNvGrpSpPr/>
        <p:nvPr/>
      </p:nvGrpSpPr>
      <p:grpSpPr>
        <a:xfrm>
          <a:off x="0" y="0"/>
          <a:ext cx="0" cy="0"/>
          <a:chOff x="0" y="0"/>
          <a:chExt cx="0" cy="0"/>
        </a:xfrm>
      </p:grpSpPr>
      <p:pic>
        <p:nvPicPr>
          <p:cNvPr id="2" name="図 1" descr="c-4-1.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pic>
        <p:nvPicPr>
          <p:cNvPr id="4" name="図 3" descr="logo2.ai"/>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60899" y="6339481"/>
            <a:ext cx="3651578" cy="505250"/>
          </a:xfrm>
          <a:prstGeom prst="rect">
            <a:avLst/>
          </a:prstGeom>
        </p:spPr>
      </p:pic>
      <p:pic>
        <p:nvPicPr>
          <p:cNvPr id="5" name="図 4" descr="c-4-1.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pic>
        <p:nvPicPr>
          <p:cNvPr id="6" name="図 5" descr="logo2.ai"/>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60899" y="6339481"/>
            <a:ext cx="3651578" cy="505250"/>
          </a:xfrm>
          <a:prstGeom prst="rect">
            <a:avLst/>
          </a:prstGeom>
        </p:spPr>
      </p:pic>
      <p:sp>
        <p:nvSpPr>
          <p:cNvPr id="7" name="タイトル 1"/>
          <p:cNvSpPr>
            <a:spLocks noGrp="1"/>
          </p:cNvSpPr>
          <p:nvPr>
            <p:ph type="ctrTitle" hasCustomPrompt="1"/>
          </p:nvPr>
        </p:nvSpPr>
        <p:spPr>
          <a:xfrm>
            <a:off x="452499" y="3480348"/>
            <a:ext cx="8234932" cy="1539695"/>
          </a:xfrm>
          <a:prstGeom prst="rect">
            <a:avLst/>
          </a:prstGeom>
        </p:spPr>
        <p:txBody>
          <a:bodyPr/>
          <a:lstStyle>
            <a:lvl1pPr algn="l">
              <a:lnSpc>
                <a:spcPts val="3600"/>
              </a:lnSpc>
              <a:spcAft>
                <a:spcPts val="0"/>
              </a:spcAft>
              <a:defRPr sz="2800" b="1">
                <a:solidFill>
                  <a:srgbClr val="404040"/>
                </a:solidFill>
                <a:latin typeface="メイリオ"/>
                <a:ea typeface="メイリオ"/>
                <a:cs typeface="メイリオ"/>
              </a:defRPr>
            </a:lvl1pPr>
          </a:lstStyle>
          <a:p>
            <a:r>
              <a:rPr kumimoji="1" lang="en-US" altLang="ja-JP" dirty="0"/>
              <a:t>□□□□□□□□□□□□□□</a:t>
            </a:r>
            <a:br>
              <a:rPr kumimoji="1" lang="en-US" altLang="ja-JP" dirty="0"/>
            </a:br>
            <a:r>
              <a:rPr kumimoji="1" lang="en-US" altLang="ja-JP" dirty="0"/>
              <a:t>□□□□□□□□□□□□□□</a:t>
            </a:r>
            <a:br>
              <a:rPr kumimoji="1" lang="en-US" altLang="ja-JP" dirty="0"/>
            </a:br>
            <a:r>
              <a:rPr kumimoji="1" lang="ja-JP" altLang="en-US" dirty="0"/>
              <a:t>のご提案</a:t>
            </a:r>
          </a:p>
        </p:txBody>
      </p:sp>
      <p:sp>
        <p:nvSpPr>
          <p:cNvPr id="8" name="サブタイトル 2"/>
          <p:cNvSpPr>
            <a:spLocks noGrp="1"/>
          </p:cNvSpPr>
          <p:nvPr>
            <p:ph type="subTitle" idx="1" hasCustomPrompt="1"/>
          </p:nvPr>
        </p:nvSpPr>
        <p:spPr>
          <a:xfrm>
            <a:off x="452498" y="2964515"/>
            <a:ext cx="8234933" cy="404600"/>
          </a:xfrm>
          <a:prstGeom prst="rect">
            <a:avLst/>
          </a:prstGeom>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2200" b="1">
                <a:solidFill>
                  <a:srgbClr val="404040"/>
                </a:solidFill>
                <a:latin typeface="メイリオ"/>
                <a:ea typeface="メイリオ"/>
                <a:cs typeface="メイリオ"/>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en-US" altLang="ja-JP" dirty="0"/>
              <a:t>□</a:t>
            </a:r>
            <a:r>
              <a:rPr kumimoji="1" lang="en-US" altLang="en-US" dirty="0"/>
              <a:t>□</a:t>
            </a:r>
            <a:r>
              <a:rPr kumimoji="1" lang="en-US" altLang="ja-JP" dirty="0"/>
              <a:t>□</a:t>
            </a:r>
            <a:r>
              <a:rPr kumimoji="1" lang="en-US" altLang="en-US" dirty="0"/>
              <a:t>□</a:t>
            </a:r>
            <a:r>
              <a:rPr kumimoji="1" lang="en-US" altLang="ja-JP" dirty="0"/>
              <a:t>□</a:t>
            </a:r>
            <a:r>
              <a:rPr kumimoji="1" lang="en-US" altLang="en-US" dirty="0"/>
              <a:t>□</a:t>
            </a:r>
            <a:r>
              <a:rPr kumimoji="1" lang="en-US" altLang="ja-JP" dirty="0"/>
              <a:t>□</a:t>
            </a:r>
            <a:r>
              <a:rPr kumimoji="1" lang="en-US" altLang="en-US" dirty="0"/>
              <a:t>□</a:t>
            </a:r>
            <a:r>
              <a:rPr kumimoji="1" lang="en-US" altLang="ja-JP" dirty="0"/>
              <a:t>□</a:t>
            </a:r>
            <a:r>
              <a:rPr kumimoji="1" lang="en-US" altLang="en-US" dirty="0"/>
              <a:t>□</a:t>
            </a:r>
            <a:r>
              <a:rPr kumimoji="1" lang="ja-JP" altLang="en-US" dirty="0"/>
              <a:t>　御中</a:t>
            </a:r>
          </a:p>
          <a:p>
            <a:endParaRPr kumimoji="1" lang="ja-JP" altLang="en-US" dirty="0"/>
          </a:p>
        </p:txBody>
      </p:sp>
      <p:sp>
        <p:nvSpPr>
          <p:cNvPr id="9" name="テキスト プレースホルダー 3"/>
          <p:cNvSpPr>
            <a:spLocks noGrp="1"/>
          </p:cNvSpPr>
          <p:nvPr>
            <p:ph type="body" sz="quarter" idx="10" hasCustomPrompt="1"/>
          </p:nvPr>
        </p:nvSpPr>
        <p:spPr>
          <a:xfrm>
            <a:off x="455146" y="5494817"/>
            <a:ext cx="1926314" cy="441325"/>
          </a:xfrm>
          <a:prstGeom prst="rect">
            <a:avLst/>
          </a:prstGeom>
        </p:spPr>
        <p:txBody>
          <a:bodyPr/>
          <a:lstStyle>
            <a:lvl1pPr marL="0" indent="0">
              <a:buNone/>
              <a:defRPr sz="1800" b="1">
                <a:solidFill>
                  <a:srgbClr val="404040"/>
                </a:solidFill>
                <a:latin typeface="メイリオ" panose="020B0604030504040204" pitchFamily="50" charset="-128"/>
                <a:ea typeface="メイリオ" panose="020B0604030504040204" pitchFamily="50" charset="-128"/>
                <a:cs typeface="メイリオ" panose="020B0604030504040204" pitchFamily="50" charset="-128"/>
              </a:defRPr>
            </a:lvl1pPr>
          </a:lstStyle>
          <a:p>
            <a:pPr lvl="0"/>
            <a:r>
              <a:rPr kumimoji="1" lang="en-US" altLang="ja-JP" dirty="0"/>
              <a:t>2000/00/00</a:t>
            </a:r>
            <a:endParaRPr kumimoji="1" lang="ja-JP" altLang="en-US" dirty="0"/>
          </a:p>
        </p:txBody>
      </p:sp>
      <p:sp>
        <p:nvSpPr>
          <p:cNvPr id="10" name="テキスト プレースホルダー 3"/>
          <p:cNvSpPr>
            <a:spLocks noGrp="1"/>
          </p:cNvSpPr>
          <p:nvPr>
            <p:ph type="body" sz="quarter" idx="11" hasCustomPrompt="1"/>
          </p:nvPr>
        </p:nvSpPr>
        <p:spPr>
          <a:xfrm>
            <a:off x="2404526" y="5494817"/>
            <a:ext cx="1926314" cy="441325"/>
          </a:xfrm>
          <a:prstGeom prst="rect">
            <a:avLst/>
          </a:prstGeom>
        </p:spPr>
        <p:txBody>
          <a:bodyPr/>
          <a:lstStyle>
            <a:lvl1pPr marL="0" indent="0">
              <a:buNone/>
              <a:defRPr sz="1800" b="1">
                <a:solidFill>
                  <a:srgbClr val="404040"/>
                </a:solidFill>
                <a:latin typeface="メイリオ" panose="020B0604030504040204" pitchFamily="50" charset="-128"/>
                <a:ea typeface="メイリオ" panose="020B0604030504040204" pitchFamily="50" charset="-128"/>
                <a:cs typeface="メイリオ" panose="020B0604030504040204" pitchFamily="50" charset="-128"/>
              </a:defRPr>
            </a:lvl1pPr>
          </a:lstStyle>
          <a:p>
            <a:pPr lvl="0"/>
            <a:r>
              <a:rPr kumimoji="1" lang="en-US" altLang="ja-JP" dirty="0"/>
              <a:t>Ver.0.0</a:t>
            </a:r>
            <a:endParaRPr kumimoji="1" lang="ja-JP" altLang="en-US" dirty="0"/>
          </a:p>
        </p:txBody>
      </p:sp>
      <p:pic>
        <p:nvPicPr>
          <p:cNvPr id="11" name="図 10" descr="c-4-1.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36" y="5758"/>
            <a:ext cx="9144000" cy="6852242"/>
          </a:xfrm>
          <a:prstGeom prst="rect">
            <a:avLst/>
          </a:prstGeom>
        </p:spPr>
      </p:pic>
      <p:pic>
        <p:nvPicPr>
          <p:cNvPr id="12" name="図 11" descr="logo2.ai"/>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260899" y="6339481"/>
            <a:ext cx="3651578" cy="505250"/>
          </a:xfrm>
          <a:prstGeom prst="rect">
            <a:avLst/>
          </a:prstGeom>
        </p:spPr>
      </p:pic>
      <p:sp>
        <p:nvSpPr>
          <p:cNvPr id="3" name="テキスト ボックス 2"/>
          <p:cNvSpPr txBox="1"/>
          <p:nvPr userDrawn="1"/>
        </p:nvSpPr>
        <p:spPr>
          <a:xfrm>
            <a:off x="6883400" y="319147"/>
            <a:ext cx="1885144" cy="276999"/>
          </a:xfrm>
          <a:prstGeom prst="rect">
            <a:avLst/>
          </a:prstGeom>
          <a:solidFill>
            <a:srgbClr val="00B0F0"/>
          </a:solidFill>
        </p:spPr>
        <p:txBody>
          <a:bodyPr wrap="square" rtlCol="0">
            <a:spAutoFit/>
          </a:bodyPr>
          <a:lstStyle/>
          <a:p>
            <a:pPr algn="ctr"/>
            <a:r>
              <a:rPr kumimoji="1" lang="en-US" altLang="ja-JP" sz="1200" i="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Internal use only</a:t>
            </a:r>
            <a:endParaRPr kumimoji="1" lang="ja-JP" altLang="en-US" sz="1200" i="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7837306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スライド①_ベース_Internal use only">
    <p:spTree>
      <p:nvGrpSpPr>
        <p:cNvPr id="1" name=""/>
        <p:cNvGrpSpPr/>
        <p:nvPr/>
      </p:nvGrpSpPr>
      <p:grpSpPr>
        <a:xfrm>
          <a:off x="0" y="0"/>
          <a:ext cx="0" cy="0"/>
          <a:chOff x="0" y="0"/>
          <a:chExt cx="0" cy="0"/>
        </a:xfrm>
      </p:grpSpPr>
      <p:pic>
        <p:nvPicPr>
          <p:cNvPr id="2" name="図 1" descr="c-4-2.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sp>
        <p:nvSpPr>
          <p:cNvPr id="24" name="テキスト ボックス 23"/>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6" name="図 5" descr="c-4-2.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9567"/>
            <a:ext cx="9144000" cy="6852242"/>
          </a:xfrm>
          <a:prstGeom prst="rect">
            <a:avLst/>
          </a:prstGeom>
        </p:spPr>
      </p:pic>
      <p:sp>
        <p:nvSpPr>
          <p:cNvPr id="9" name="テキスト ボックス 8"/>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sp>
        <p:nvSpPr>
          <p:cNvPr id="10" name="コンテンツ プレースホルダー 2"/>
          <p:cNvSpPr>
            <a:spLocks noGrp="1"/>
          </p:cNvSpPr>
          <p:nvPr>
            <p:ph idx="1"/>
          </p:nvPr>
        </p:nvSpPr>
        <p:spPr>
          <a:xfrm>
            <a:off x="340745" y="756193"/>
            <a:ext cx="8429622" cy="5531438"/>
          </a:xfrm>
          <a:prstGeom prst="rect">
            <a:avLst/>
          </a:prstGeom>
        </p:spPr>
        <p:txBody>
          <a:bodyPr/>
          <a:lstStyle>
            <a:lvl1pPr marL="0" indent="0">
              <a:buClr>
                <a:schemeClr val="accent3">
                  <a:lumMod val="50000"/>
                </a:schemeClr>
              </a:buClr>
              <a:buFont typeface="Wingdings" panose="05000000000000000000" pitchFamily="2" charset="2"/>
              <a:buNone/>
              <a:defRPr sz="2000" b="0" i="0">
                <a:solidFill>
                  <a:srgbClr val="404040"/>
                </a:solidFill>
                <a:latin typeface="メイリオ"/>
                <a:ea typeface="メイリオ"/>
                <a:cs typeface="メイリオ"/>
              </a:defRPr>
            </a:lvl1pPr>
            <a:lvl2pPr marL="742950" indent="-285750">
              <a:buClr>
                <a:schemeClr val="accent3">
                  <a:lumMod val="50000"/>
                </a:schemeClr>
              </a:buClr>
              <a:buFont typeface="Wingdings" panose="05000000000000000000" pitchFamily="2" charset="2"/>
              <a:buChar char="u"/>
              <a:defRPr sz="1800" b="0" i="0">
                <a:solidFill>
                  <a:schemeClr val="tx1">
                    <a:lumMod val="85000"/>
                    <a:lumOff val="15000"/>
                  </a:schemeClr>
                </a:solidFill>
                <a:latin typeface="メイリオ"/>
                <a:ea typeface="メイリオ"/>
                <a:cs typeface="メイリオ"/>
              </a:defRPr>
            </a:lvl2pPr>
            <a:lvl3pPr marL="1200150" indent="-285750">
              <a:buClr>
                <a:schemeClr val="accent3">
                  <a:lumMod val="50000"/>
                </a:schemeClr>
              </a:buClr>
              <a:buFont typeface="Wingdings" panose="05000000000000000000" pitchFamily="2" charset="2"/>
              <a:buChar char="u"/>
              <a:defRPr sz="1600" b="0" i="0">
                <a:solidFill>
                  <a:srgbClr val="404040"/>
                </a:solidFill>
                <a:latin typeface="メイリオ"/>
                <a:ea typeface="メイリオ"/>
                <a:cs typeface="メイリオ"/>
              </a:defRPr>
            </a:lvl3pPr>
            <a:lvl4pPr marL="1657350" indent="-285750">
              <a:buClr>
                <a:schemeClr val="accent3">
                  <a:lumMod val="50000"/>
                </a:schemeClr>
              </a:buClr>
              <a:buFont typeface="Wingdings" panose="05000000000000000000" pitchFamily="2" charset="2"/>
              <a:buChar char="u"/>
              <a:defRPr sz="1400" b="0" i="0">
                <a:solidFill>
                  <a:srgbClr val="404040"/>
                </a:solidFill>
                <a:latin typeface="メイリオ"/>
                <a:ea typeface="メイリオ"/>
                <a:cs typeface="メイリオ"/>
              </a:defRPr>
            </a:lvl4pPr>
            <a:lvl5pPr marL="1828800" indent="0">
              <a:buNone/>
              <a:defRPr sz="1800" b="0" i="0">
                <a:solidFill>
                  <a:srgbClr val="404040"/>
                </a:solidFill>
                <a:latin typeface="メイリオ"/>
                <a:ea typeface="メイリオ"/>
                <a:cs typeface="メイリオ"/>
              </a:defRPr>
            </a:lvl5pPr>
          </a:lstStyle>
          <a:p>
            <a:pPr lvl="0"/>
            <a:r>
              <a:rPr kumimoji="1" lang="ja-JP" altLang="en-US"/>
              <a:t>マスター テキストの書式設定</a:t>
            </a:r>
          </a:p>
        </p:txBody>
      </p:sp>
      <p:sp>
        <p:nvSpPr>
          <p:cNvPr id="11" name="タイトル 1"/>
          <p:cNvSpPr>
            <a:spLocks noGrp="1"/>
          </p:cNvSpPr>
          <p:nvPr>
            <p:ph type="ctrTitle" hasCustomPrompt="1"/>
          </p:nvPr>
        </p:nvSpPr>
        <p:spPr>
          <a:xfrm>
            <a:off x="350370" y="131850"/>
            <a:ext cx="8429622" cy="409795"/>
          </a:xfrm>
          <a:prstGeom prst="rect">
            <a:avLst/>
          </a:prstGeom>
        </p:spPr>
        <p:txBody>
          <a:bodyPr/>
          <a:lstStyle>
            <a:lvl1pPr algn="l">
              <a:defRPr sz="3000" b="1">
                <a:solidFill>
                  <a:schemeClr val="bg1"/>
                </a:solidFill>
                <a:latin typeface="メイリオ"/>
                <a:ea typeface="メイリオ"/>
                <a:cs typeface="メイリオ"/>
              </a:defRPr>
            </a:lvl1pPr>
          </a:lstStyle>
          <a:p>
            <a:r>
              <a:rPr kumimoji="1" lang="ja-JP" altLang="en-US" dirty="0"/>
              <a:t>タイトル</a:t>
            </a:r>
          </a:p>
        </p:txBody>
      </p:sp>
      <p:pic>
        <p:nvPicPr>
          <p:cNvPr id="12" name="図 11" descr="c-4-2.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9135"/>
            <a:ext cx="9144000" cy="6852242"/>
          </a:xfrm>
          <a:prstGeom prst="rect">
            <a:avLst/>
          </a:prstGeom>
        </p:spPr>
      </p:pic>
      <p:sp>
        <p:nvSpPr>
          <p:cNvPr id="15" name="テキスト ボックス 14"/>
          <p:cNvSpPr txBox="1"/>
          <p:nvPr userDrawn="1"/>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sp>
        <p:nvSpPr>
          <p:cNvPr id="16" name="テキスト ボックス 15"/>
          <p:cNvSpPr txBox="1"/>
          <p:nvPr userDrawn="1"/>
        </p:nvSpPr>
        <p:spPr>
          <a:xfrm>
            <a:off x="6000382" y="6470113"/>
            <a:ext cx="2348189" cy="246221"/>
          </a:xfrm>
          <a:prstGeom prst="rect">
            <a:avLst/>
          </a:prstGeom>
          <a:solidFill>
            <a:srgbClr val="C9F1FF"/>
          </a:solidFill>
        </p:spPr>
        <p:txBody>
          <a:bodyPr wrap="square" rtlCol="0">
            <a:spAutoFit/>
          </a:bodyPr>
          <a:lstStyle/>
          <a:p>
            <a:pPr algn="ctr"/>
            <a:r>
              <a:rPr kumimoji="1" lang="en-US" altLang="ja-JP" sz="1000" i="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Internal use only</a:t>
            </a:r>
            <a:endParaRPr kumimoji="1" lang="ja-JP" altLang="en-US" sz="1000" i="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47285512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中表紙_Internal use only">
    <p:spTree>
      <p:nvGrpSpPr>
        <p:cNvPr id="1" name=""/>
        <p:cNvGrpSpPr/>
        <p:nvPr/>
      </p:nvGrpSpPr>
      <p:grpSpPr>
        <a:xfrm>
          <a:off x="0" y="0"/>
          <a:ext cx="0" cy="0"/>
          <a:chOff x="0" y="0"/>
          <a:chExt cx="0" cy="0"/>
        </a:xfrm>
      </p:grpSpPr>
      <p:sp>
        <p:nvSpPr>
          <p:cNvPr id="7" name="正方形/長方形 6"/>
          <p:cNvSpPr/>
          <p:nvPr/>
        </p:nvSpPr>
        <p:spPr>
          <a:xfrm>
            <a:off x="0" y="6391380"/>
            <a:ext cx="9144000" cy="46086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5" name="図 4" descr="c-4-3.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49520"/>
            <a:ext cx="9144000" cy="6852242"/>
          </a:xfrm>
          <a:prstGeom prst="rect">
            <a:avLst/>
          </a:prstGeom>
        </p:spPr>
      </p:pic>
      <p:sp>
        <p:nvSpPr>
          <p:cNvPr id="11" name="正方形/長方形 10"/>
          <p:cNvSpPr/>
          <p:nvPr/>
        </p:nvSpPr>
        <p:spPr>
          <a:xfrm>
            <a:off x="0" y="6362792"/>
            <a:ext cx="9144000" cy="46086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4" name="テキスト ボックス 13"/>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15" name="図 14" descr="c-4-3.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49520"/>
            <a:ext cx="9144000" cy="6852242"/>
          </a:xfrm>
          <a:prstGeom prst="rect">
            <a:avLst/>
          </a:prstGeom>
        </p:spPr>
      </p:pic>
      <p:sp>
        <p:nvSpPr>
          <p:cNvPr id="16" name="タイトル 1"/>
          <p:cNvSpPr>
            <a:spLocks noGrp="1"/>
          </p:cNvSpPr>
          <p:nvPr>
            <p:ph type="ctrTitle" hasCustomPrompt="1"/>
          </p:nvPr>
        </p:nvSpPr>
        <p:spPr>
          <a:xfrm>
            <a:off x="877126" y="1015934"/>
            <a:ext cx="7598238" cy="1219657"/>
          </a:xfrm>
          <a:prstGeom prst="rect">
            <a:avLst/>
          </a:prstGeom>
        </p:spPr>
        <p:txBody>
          <a:bodyPr/>
          <a:lstStyle>
            <a:lvl1pPr algn="l">
              <a:lnSpc>
                <a:spcPts val="3600"/>
              </a:lnSpc>
              <a:defRPr sz="2400" b="1">
                <a:solidFill>
                  <a:srgbClr val="404040"/>
                </a:solidFill>
                <a:latin typeface="メイリオ"/>
                <a:ea typeface="メイリオ"/>
                <a:cs typeface="メイリオ"/>
              </a:defRPr>
            </a:lvl1pPr>
          </a:lstStyle>
          <a:p>
            <a:r>
              <a:rPr kumimoji="1" lang="en-US" altLang="ja-JP" dirty="0"/>
              <a:t>□□□□□□□□□□□□□□□□</a:t>
            </a:r>
            <a:br>
              <a:rPr kumimoji="1" lang="en-US" altLang="ja-JP" dirty="0"/>
            </a:br>
            <a:r>
              <a:rPr kumimoji="1" lang="en-US" altLang="ja-JP" dirty="0"/>
              <a:t>□□□□□□□□□□□□□□□□</a:t>
            </a:r>
            <a:endParaRPr kumimoji="1" lang="ja-JP" altLang="en-US" dirty="0"/>
          </a:p>
        </p:txBody>
      </p:sp>
      <p:sp>
        <p:nvSpPr>
          <p:cNvPr id="17" name="テキスト プレースホルダー 2"/>
          <p:cNvSpPr>
            <a:spLocks noGrp="1"/>
          </p:cNvSpPr>
          <p:nvPr>
            <p:ph type="body" sz="quarter" idx="11" hasCustomPrompt="1"/>
          </p:nvPr>
        </p:nvSpPr>
        <p:spPr>
          <a:xfrm>
            <a:off x="376343" y="1014112"/>
            <a:ext cx="616707" cy="627062"/>
          </a:xfrm>
          <a:prstGeom prst="rect">
            <a:avLst/>
          </a:prstGeom>
        </p:spPr>
        <p:txBody>
          <a:bodyPr/>
          <a:lstStyle>
            <a:lvl1pPr marL="0" indent="0">
              <a:buNone/>
              <a:defRPr sz="3600" b="1">
                <a:solidFill>
                  <a:srgbClr val="25336E"/>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kumimoji="1" lang="en-US" altLang="ja-JP" dirty="0"/>
              <a:t>0</a:t>
            </a:r>
            <a:endParaRPr kumimoji="1" lang="ja-JP" altLang="en-US" dirty="0"/>
          </a:p>
        </p:txBody>
      </p:sp>
      <p:sp>
        <p:nvSpPr>
          <p:cNvPr id="18" name="正方形/長方形 17"/>
          <p:cNvSpPr/>
          <p:nvPr userDrawn="1"/>
        </p:nvSpPr>
        <p:spPr>
          <a:xfrm>
            <a:off x="0" y="6375783"/>
            <a:ext cx="9144000" cy="46086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1" name="テキスト ボックス 20"/>
          <p:cNvSpPr txBox="1"/>
          <p:nvPr userDrawn="1"/>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22" name="図 21" descr="c-4-3.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49520"/>
            <a:ext cx="9144000" cy="6852242"/>
          </a:xfrm>
          <a:prstGeom prst="rect">
            <a:avLst/>
          </a:prstGeom>
        </p:spPr>
      </p:pic>
      <p:sp>
        <p:nvSpPr>
          <p:cNvPr id="24" name="テキスト ボックス 23"/>
          <p:cNvSpPr txBox="1"/>
          <p:nvPr userDrawn="1"/>
        </p:nvSpPr>
        <p:spPr>
          <a:xfrm>
            <a:off x="6000382" y="6470113"/>
            <a:ext cx="2348189" cy="246221"/>
          </a:xfrm>
          <a:prstGeom prst="rect">
            <a:avLst/>
          </a:prstGeom>
          <a:solidFill>
            <a:srgbClr val="C9F1FF"/>
          </a:solidFill>
        </p:spPr>
        <p:txBody>
          <a:bodyPr wrap="square" rtlCol="0">
            <a:spAutoFit/>
          </a:bodyPr>
          <a:lstStyle/>
          <a:p>
            <a:pPr algn="ctr"/>
            <a:r>
              <a:rPr kumimoji="1" lang="en-US" altLang="ja-JP" sz="1000" i="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Internal use only</a:t>
            </a:r>
            <a:endParaRPr kumimoji="1" lang="ja-JP" altLang="en-US" sz="1000" i="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38617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表紙_Confidential">
    <p:spTree>
      <p:nvGrpSpPr>
        <p:cNvPr id="1" name=""/>
        <p:cNvGrpSpPr/>
        <p:nvPr/>
      </p:nvGrpSpPr>
      <p:grpSpPr>
        <a:xfrm>
          <a:off x="0" y="0"/>
          <a:ext cx="0" cy="0"/>
          <a:chOff x="0" y="0"/>
          <a:chExt cx="0" cy="0"/>
        </a:xfrm>
      </p:grpSpPr>
      <p:pic>
        <p:nvPicPr>
          <p:cNvPr id="2" name="図 1" descr="c-4-1.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36" y="5758"/>
            <a:ext cx="9144000" cy="6852242"/>
          </a:xfrm>
          <a:prstGeom prst="rect">
            <a:avLst/>
          </a:prstGeom>
        </p:spPr>
      </p:pic>
      <p:pic>
        <p:nvPicPr>
          <p:cNvPr id="5" name="図 4" descr="c-4-1.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4227"/>
            <a:ext cx="9144000" cy="6852242"/>
          </a:xfrm>
          <a:prstGeom prst="rect">
            <a:avLst/>
          </a:prstGeom>
        </p:spPr>
      </p:pic>
      <p:sp>
        <p:nvSpPr>
          <p:cNvPr id="7" name="タイトル 1"/>
          <p:cNvSpPr>
            <a:spLocks noGrp="1"/>
          </p:cNvSpPr>
          <p:nvPr>
            <p:ph type="ctrTitle" hasCustomPrompt="1"/>
          </p:nvPr>
        </p:nvSpPr>
        <p:spPr>
          <a:xfrm>
            <a:off x="452499" y="3480348"/>
            <a:ext cx="8234932" cy="1539695"/>
          </a:xfrm>
          <a:prstGeom prst="rect">
            <a:avLst/>
          </a:prstGeom>
        </p:spPr>
        <p:txBody>
          <a:bodyPr/>
          <a:lstStyle>
            <a:lvl1pPr algn="l">
              <a:lnSpc>
                <a:spcPts val="3600"/>
              </a:lnSpc>
              <a:spcAft>
                <a:spcPts val="0"/>
              </a:spcAft>
              <a:defRPr sz="2800" b="1">
                <a:solidFill>
                  <a:srgbClr val="404040"/>
                </a:solidFill>
                <a:latin typeface="メイリオ"/>
                <a:ea typeface="メイリオ"/>
                <a:cs typeface="メイリオ"/>
              </a:defRPr>
            </a:lvl1pPr>
          </a:lstStyle>
          <a:p>
            <a:r>
              <a:rPr kumimoji="1" lang="en-US" altLang="ja-JP" dirty="0"/>
              <a:t>□□□□□□□□□□□□□□</a:t>
            </a:r>
            <a:br>
              <a:rPr kumimoji="1" lang="en-US" altLang="ja-JP" dirty="0"/>
            </a:br>
            <a:r>
              <a:rPr kumimoji="1" lang="en-US" altLang="ja-JP" dirty="0"/>
              <a:t>□□□□□□□□□□□□□□</a:t>
            </a:r>
            <a:br>
              <a:rPr kumimoji="1" lang="en-US" altLang="ja-JP" dirty="0"/>
            </a:br>
            <a:r>
              <a:rPr kumimoji="1" lang="ja-JP" altLang="en-US" dirty="0"/>
              <a:t>のご提案</a:t>
            </a:r>
          </a:p>
        </p:txBody>
      </p:sp>
      <p:sp>
        <p:nvSpPr>
          <p:cNvPr id="8" name="サブタイトル 2"/>
          <p:cNvSpPr>
            <a:spLocks noGrp="1"/>
          </p:cNvSpPr>
          <p:nvPr>
            <p:ph type="subTitle" idx="1" hasCustomPrompt="1"/>
          </p:nvPr>
        </p:nvSpPr>
        <p:spPr>
          <a:xfrm>
            <a:off x="452498" y="2964515"/>
            <a:ext cx="8234933" cy="404600"/>
          </a:xfrm>
          <a:prstGeom prst="rect">
            <a:avLst/>
          </a:prstGeom>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2200" b="1">
                <a:solidFill>
                  <a:srgbClr val="404040"/>
                </a:solidFill>
                <a:latin typeface="メイリオ"/>
                <a:ea typeface="メイリオ"/>
                <a:cs typeface="メイリオ"/>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en-US" altLang="ja-JP" dirty="0"/>
              <a:t>□</a:t>
            </a:r>
            <a:r>
              <a:rPr kumimoji="1" lang="en-US" altLang="en-US" dirty="0"/>
              <a:t>□</a:t>
            </a:r>
            <a:r>
              <a:rPr kumimoji="1" lang="en-US" altLang="ja-JP" dirty="0"/>
              <a:t>□</a:t>
            </a:r>
            <a:r>
              <a:rPr kumimoji="1" lang="en-US" altLang="en-US" dirty="0"/>
              <a:t>□</a:t>
            </a:r>
            <a:r>
              <a:rPr kumimoji="1" lang="en-US" altLang="ja-JP" dirty="0"/>
              <a:t>□</a:t>
            </a:r>
            <a:r>
              <a:rPr kumimoji="1" lang="en-US" altLang="en-US" dirty="0"/>
              <a:t>□</a:t>
            </a:r>
            <a:r>
              <a:rPr kumimoji="1" lang="en-US" altLang="ja-JP" dirty="0"/>
              <a:t>□</a:t>
            </a:r>
            <a:r>
              <a:rPr kumimoji="1" lang="en-US" altLang="en-US" dirty="0"/>
              <a:t>□</a:t>
            </a:r>
            <a:r>
              <a:rPr kumimoji="1" lang="en-US" altLang="ja-JP" dirty="0"/>
              <a:t>□</a:t>
            </a:r>
            <a:r>
              <a:rPr kumimoji="1" lang="en-US" altLang="en-US" dirty="0"/>
              <a:t>□</a:t>
            </a:r>
            <a:r>
              <a:rPr kumimoji="1" lang="ja-JP" altLang="en-US" dirty="0"/>
              <a:t>　御中</a:t>
            </a:r>
          </a:p>
          <a:p>
            <a:endParaRPr kumimoji="1" lang="ja-JP" altLang="en-US" dirty="0"/>
          </a:p>
        </p:txBody>
      </p:sp>
      <p:sp>
        <p:nvSpPr>
          <p:cNvPr id="9" name="テキスト プレースホルダー 3"/>
          <p:cNvSpPr>
            <a:spLocks noGrp="1"/>
          </p:cNvSpPr>
          <p:nvPr>
            <p:ph type="body" sz="quarter" idx="10" hasCustomPrompt="1"/>
          </p:nvPr>
        </p:nvSpPr>
        <p:spPr>
          <a:xfrm>
            <a:off x="455146" y="5494817"/>
            <a:ext cx="1926314" cy="441325"/>
          </a:xfrm>
          <a:prstGeom prst="rect">
            <a:avLst/>
          </a:prstGeom>
        </p:spPr>
        <p:txBody>
          <a:bodyPr/>
          <a:lstStyle>
            <a:lvl1pPr marL="0" indent="0">
              <a:buNone/>
              <a:defRPr sz="1800" b="1">
                <a:solidFill>
                  <a:srgbClr val="404040"/>
                </a:solidFill>
                <a:latin typeface="メイリオ" panose="020B0604030504040204" pitchFamily="50" charset="-128"/>
                <a:ea typeface="メイリオ" panose="020B0604030504040204" pitchFamily="50" charset="-128"/>
                <a:cs typeface="メイリオ" panose="020B0604030504040204" pitchFamily="50" charset="-128"/>
              </a:defRPr>
            </a:lvl1pPr>
          </a:lstStyle>
          <a:p>
            <a:pPr lvl="0"/>
            <a:r>
              <a:rPr kumimoji="1" lang="en-US" altLang="ja-JP" dirty="0"/>
              <a:t>2000/00/00</a:t>
            </a:r>
            <a:endParaRPr kumimoji="1" lang="ja-JP" altLang="en-US" dirty="0"/>
          </a:p>
        </p:txBody>
      </p:sp>
      <p:sp>
        <p:nvSpPr>
          <p:cNvPr id="10" name="テキスト プレースホルダー 3"/>
          <p:cNvSpPr>
            <a:spLocks noGrp="1"/>
          </p:cNvSpPr>
          <p:nvPr>
            <p:ph type="body" sz="quarter" idx="11" hasCustomPrompt="1"/>
          </p:nvPr>
        </p:nvSpPr>
        <p:spPr>
          <a:xfrm>
            <a:off x="2404526" y="5494817"/>
            <a:ext cx="1926314" cy="441325"/>
          </a:xfrm>
          <a:prstGeom prst="rect">
            <a:avLst/>
          </a:prstGeom>
        </p:spPr>
        <p:txBody>
          <a:bodyPr/>
          <a:lstStyle>
            <a:lvl1pPr marL="0" indent="0">
              <a:buNone/>
              <a:defRPr sz="1800" b="1">
                <a:solidFill>
                  <a:srgbClr val="404040"/>
                </a:solidFill>
                <a:latin typeface="メイリオ" panose="020B0604030504040204" pitchFamily="50" charset="-128"/>
                <a:ea typeface="メイリオ" panose="020B0604030504040204" pitchFamily="50" charset="-128"/>
                <a:cs typeface="メイリオ" panose="020B0604030504040204" pitchFamily="50" charset="-128"/>
              </a:defRPr>
            </a:lvl1pPr>
          </a:lstStyle>
          <a:p>
            <a:pPr lvl="0"/>
            <a:r>
              <a:rPr kumimoji="1" lang="en-US" altLang="ja-JP" dirty="0"/>
              <a:t>Ver.0.0</a:t>
            </a:r>
            <a:endParaRPr kumimoji="1" lang="ja-JP" altLang="en-US" dirty="0"/>
          </a:p>
        </p:txBody>
      </p:sp>
      <p:pic>
        <p:nvPicPr>
          <p:cNvPr id="11" name="図 10" descr="c-4-1.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072" y="102696"/>
            <a:ext cx="9144000" cy="6852242"/>
          </a:xfrm>
          <a:prstGeom prst="rect">
            <a:avLst/>
          </a:prstGeom>
        </p:spPr>
      </p:pic>
    </p:spTree>
    <p:extLst>
      <p:ext uri="{BB962C8B-B14F-4D97-AF65-F5344CB8AC3E}">
        <p14:creationId xmlns:p14="http://schemas.microsoft.com/office/powerpoint/2010/main" val="14372685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スライド①_ベース_Confidential">
    <p:spTree>
      <p:nvGrpSpPr>
        <p:cNvPr id="1" name=""/>
        <p:cNvGrpSpPr/>
        <p:nvPr/>
      </p:nvGrpSpPr>
      <p:grpSpPr>
        <a:xfrm>
          <a:off x="0" y="0"/>
          <a:ext cx="0" cy="0"/>
          <a:chOff x="0" y="0"/>
          <a:chExt cx="0" cy="0"/>
        </a:xfrm>
      </p:grpSpPr>
      <p:pic>
        <p:nvPicPr>
          <p:cNvPr id="2" name="図 1" descr="c-4-2.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sp>
        <p:nvSpPr>
          <p:cNvPr id="24" name="テキスト ボックス 23"/>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6" name="図 5" descr="c-4-2.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6444" y="-5758"/>
            <a:ext cx="9144000" cy="6852242"/>
          </a:xfrm>
          <a:prstGeom prst="rect">
            <a:avLst/>
          </a:prstGeom>
        </p:spPr>
      </p:pic>
      <p:sp>
        <p:nvSpPr>
          <p:cNvPr id="9" name="テキスト ボックス 8"/>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sp>
        <p:nvSpPr>
          <p:cNvPr id="10" name="コンテンツ プレースホルダー 2"/>
          <p:cNvSpPr>
            <a:spLocks noGrp="1"/>
          </p:cNvSpPr>
          <p:nvPr>
            <p:ph idx="1"/>
          </p:nvPr>
        </p:nvSpPr>
        <p:spPr>
          <a:xfrm>
            <a:off x="340745" y="756193"/>
            <a:ext cx="8429622" cy="5531438"/>
          </a:xfrm>
          <a:prstGeom prst="rect">
            <a:avLst/>
          </a:prstGeom>
        </p:spPr>
        <p:txBody>
          <a:bodyPr/>
          <a:lstStyle>
            <a:lvl1pPr marL="0" indent="0">
              <a:buClr>
                <a:schemeClr val="accent3">
                  <a:lumMod val="50000"/>
                </a:schemeClr>
              </a:buClr>
              <a:buFont typeface="Wingdings" panose="05000000000000000000" pitchFamily="2" charset="2"/>
              <a:buNone/>
              <a:defRPr sz="2000" b="0" i="0">
                <a:solidFill>
                  <a:srgbClr val="404040"/>
                </a:solidFill>
                <a:latin typeface="メイリオ"/>
                <a:ea typeface="メイリオ"/>
                <a:cs typeface="メイリオ"/>
              </a:defRPr>
            </a:lvl1pPr>
            <a:lvl2pPr marL="742950" indent="-285750">
              <a:buClr>
                <a:schemeClr val="accent3">
                  <a:lumMod val="50000"/>
                </a:schemeClr>
              </a:buClr>
              <a:buFont typeface="Wingdings" panose="05000000000000000000" pitchFamily="2" charset="2"/>
              <a:buChar char="u"/>
              <a:defRPr sz="1800" b="0" i="0">
                <a:solidFill>
                  <a:schemeClr val="tx1">
                    <a:lumMod val="85000"/>
                    <a:lumOff val="15000"/>
                  </a:schemeClr>
                </a:solidFill>
                <a:latin typeface="メイリオ"/>
                <a:ea typeface="メイリオ"/>
                <a:cs typeface="メイリオ"/>
              </a:defRPr>
            </a:lvl2pPr>
            <a:lvl3pPr marL="1200150" indent="-285750">
              <a:buClr>
                <a:schemeClr val="accent3">
                  <a:lumMod val="50000"/>
                </a:schemeClr>
              </a:buClr>
              <a:buFont typeface="Wingdings" panose="05000000000000000000" pitchFamily="2" charset="2"/>
              <a:buChar char="u"/>
              <a:defRPr sz="1600" b="0" i="0">
                <a:solidFill>
                  <a:srgbClr val="404040"/>
                </a:solidFill>
                <a:latin typeface="メイリオ"/>
                <a:ea typeface="メイリオ"/>
                <a:cs typeface="メイリオ"/>
              </a:defRPr>
            </a:lvl3pPr>
            <a:lvl4pPr marL="1657350" indent="-285750">
              <a:buClr>
                <a:schemeClr val="accent3">
                  <a:lumMod val="50000"/>
                </a:schemeClr>
              </a:buClr>
              <a:buFont typeface="Wingdings" panose="05000000000000000000" pitchFamily="2" charset="2"/>
              <a:buChar char="u"/>
              <a:defRPr sz="1400" b="0" i="0">
                <a:solidFill>
                  <a:srgbClr val="404040"/>
                </a:solidFill>
                <a:latin typeface="メイリオ"/>
                <a:ea typeface="メイリオ"/>
                <a:cs typeface="メイリオ"/>
              </a:defRPr>
            </a:lvl4pPr>
            <a:lvl5pPr marL="1828800" indent="0">
              <a:buNone/>
              <a:defRPr sz="1800" b="0" i="0">
                <a:solidFill>
                  <a:srgbClr val="404040"/>
                </a:solidFill>
                <a:latin typeface="メイリオ"/>
                <a:ea typeface="メイリオ"/>
                <a:cs typeface="メイリオ"/>
              </a:defRPr>
            </a:lvl5pPr>
          </a:lstStyle>
          <a:p>
            <a:pPr lvl="0"/>
            <a:r>
              <a:rPr kumimoji="1" lang="ja-JP" altLang="en-US"/>
              <a:t>マスター テキストの書式設定</a:t>
            </a:r>
          </a:p>
        </p:txBody>
      </p:sp>
      <p:sp>
        <p:nvSpPr>
          <p:cNvPr id="11" name="タイトル 1"/>
          <p:cNvSpPr>
            <a:spLocks noGrp="1"/>
          </p:cNvSpPr>
          <p:nvPr>
            <p:ph type="ctrTitle" hasCustomPrompt="1"/>
          </p:nvPr>
        </p:nvSpPr>
        <p:spPr>
          <a:xfrm>
            <a:off x="350370" y="131850"/>
            <a:ext cx="8429622" cy="409795"/>
          </a:xfrm>
          <a:prstGeom prst="rect">
            <a:avLst/>
          </a:prstGeom>
        </p:spPr>
        <p:txBody>
          <a:bodyPr/>
          <a:lstStyle>
            <a:lvl1pPr algn="l">
              <a:defRPr sz="3000" b="1">
                <a:solidFill>
                  <a:schemeClr val="bg1"/>
                </a:solidFill>
                <a:latin typeface="メイリオ"/>
                <a:ea typeface="メイリオ"/>
                <a:cs typeface="メイリオ"/>
              </a:defRPr>
            </a:lvl1pPr>
          </a:lstStyle>
          <a:p>
            <a:r>
              <a:rPr kumimoji="1" lang="ja-JP" altLang="en-US" dirty="0"/>
              <a:t>タイトル</a:t>
            </a:r>
          </a:p>
        </p:txBody>
      </p:sp>
      <p:pic>
        <p:nvPicPr>
          <p:cNvPr id="12" name="図 11" descr="c-4-2.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758"/>
            <a:ext cx="9144000" cy="6852242"/>
          </a:xfrm>
          <a:prstGeom prst="rect">
            <a:avLst/>
          </a:prstGeom>
        </p:spPr>
      </p:pic>
      <p:sp>
        <p:nvSpPr>
          <p:cNvPr id="15" name="テキスト ボックス 14"/>
          <p:cNvSpPr txBox="1"/>
          <p:nvPr userDrawn="1"/>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spTree>
    <p:extLst>
      <p:ext uri="{BB962C8B-B14F-4D97-AF65-F5344CB8AC3E}">
        <p14:creationId xmlns:p14="http://schemas.microsoft.com/office/powerpoint/2010/main" val="396849246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中表紙_Confidential">
    <p:spTree>
      <p:nvGrpSpPr>
        <p:cNvPr id="1" name=""/>
        <p:cNvGrpSpPr/>
        <p:nvPr/>
      </p:nvGrpSpPr>
      <p:grpSpPr>
        <a:xfrm>
          <a:off x="0" y="0"/>
          <a:ext cx="0" cy="0"/>
          <a:chOff x="0" y="0"/>
          <a:chExt cx="0" cy="0"/>
        </a:xfrm>
      </p:grpSpPr>
      <p:sp>
        <p:nvSpPr>
          <p:cNvPr id="7" name="正方形/長方形 6"/>
          <p:cNvSpPr/>
          <p:nvPr/>
        </p:nvSpPr>
        <p:spPr>
          <a:xfrm>
            <a:off x="0" y="6391380"/>
            <a:ext cx="9144000" cy="46086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5" name="図 4" descr="c-4-3.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49520"/>
            <a:ext cx="9144000" cy="6852242"/>
          </a:xfrm>
          <a:prstGeom prst="rect">
            <a:avLst/>
          </a:prstGeom>
        </p:spPr>
      </p:pic>
      <p:sp>
        <p:nvSpPr>
          <p:cNvPr id="11" name="正方形/長方形 10"/>
          <p:cNvSpPr/>
          <p:nvPr/>
        </p:nvSpPr>
        <p:spPr>
          <a:xfrm>
            <a:off x="0" y="6402722"/>
            <a:ext cx="9144000" cy="46086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4" name="テキスト ボックス 13"/>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15" name="図 14" descr="c-4-3.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49520"/>
            <a:ext cx="9144000" cy="6852242"/>
          </a:xfrm>
          <a:prstGeom prst="rect">
            <a:avLst/>
          </a:prstGeom>
        </p:spPr>
      </p:pic>
      <p:sp>
        <p:nvSpPr>
          <p:cNvPr id="16" name="タイトル 1"/>
          <p:cNvSpPr>
            <a:spLocks noGrp="1"/>
          </p:cNvSpPr>
          <p:nvPr>
            <p:ph type="ctrTitle" hasCustomPrompt="1"/>
          </p:nvPr>
        </p:nvSpPr>
        <p:spPr>
          <a:xfrm>
            <a:off x="877126" y="1015934"/>
            <a:ext cx="7598238" cy="1219657"/>
          </a:xfrm>
          <a:prstGeom prst="rect">
            <a:avLst/>
          </a:prstGeom>
        </p:spPr>
        <p:txBody>
          <a:bodyPr/>
          <a:lstStyle>
            <a:lvl1pPr algn="l">
              <a:lnSpc>
                <a:spcPts val="3600"/>
              </a:lnSpc>
              <a:defRPr sz="2400" b="1">
                <a:solidFill>
                  <a:srgbClr val="404040"/>
                </a:solidFill>
                <a:latin typeface="メイリオ"/>
                <a:ea typeface="メイリオ"/>
                <a:cs typeface="メイリオ"/>
              </a:defRPr>
            </a:lvl1pPr>
          </a:lstStyle>
          <a:p>
            <a:r>
              <a:rPr kumimoji="1" lang="en-US" altLang="ja-JP" dirty="0"/>
              <a:t>□□□□□□□□□□□□□□□□</a:t>
            </a:r>
            <a:br>
              <a:rPr kumimoji="1" lang="en-US" altLang="ja-JP" dirty="0"/>
            </a:br>
            <a:r>
              <a:rPr kumimoji="1" lang="en-US" altLang="ja-JP" dirty="0"/>
              <a:t>□□□□□□□□□□□□□□□□</a:t>
            </a:r>
            <a:endParaRPr kumimoji="1" lang="ja-JP" altLang="en-US" dirty="0"/>
          </a:p>
        </p:txBody>
      </p:sp>
      <p:sp>
        <p:nvSpPr>
          <p:cNvPr id="17" name="テキスト プレースホルダー 2"/>
          <p:cNvSpPr>
            <a:spLocks noGrp="1"/>
          </p:cNvSpPr>
          <p:nvPr>
            <p:ph type="body" sz="quarter" idx="11" hasCustomPrompt="1"/>
          </p:nvPr>
        </p:nvSpPr>
        <p:spPr>
          <a:xfrm>
            <a:off x="376343" y="1014112"/>
            <a:ext cx="616707" cy="627062"/>
          </a:xfrm>
          <a:prstGeom prst="rect">
            <a:avLst/>
          </a:prstGeom>
        </p:spPr>
        <p:txBody>
          <a:bodyPr/>
          <a:lstStyle>
            <a:lvl1pPr marL="0" indent="0">
              <a:buNone/>
              <a:defRPr sz="3600" b="1">
                <a:solidFill>
                  <a:srgbClr val="25336E"/>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kumimoji="1" lang="en-US" altLang="ja-JP" dirty="0"/>
              <a:t>0</a:t>
            </a:r>
            <a:endParaRPr kumimoji="1" lang="ja-JP" altLang="en-US" dirty="0"/>
          </a:p>
        </p:txBody>
      </p:sp>
      <p:sp>
        <p:nvSpPr>
          <p:cNvPr id="21" name="テキスト ボックス 20"/>
          <p:cNvSpPr txBox="1"/>
          <p:nvPr userDrawn="1"/>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22" name="図 21" descr="c-4-3.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49520"/>
            <a:ext cx="9144000" cy="6852242"/>
          </a:xfrm>
          <a:prstGeom prst="rect">
            <a:avLst/>
          </a:prstGeom>
        </p:spPr>
      </p:pic>
    </p:spTree>
    <p:extLst>
      <p:ext uri="{BB962C8B-B14F-4D97-AF65-F5344CB8AC3E}">
        <p14:creationId xmlns:p14="http://schemas.microsoft.com/office/powerpoint/2010/main" val="30352479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図 6" descr="c-4-2.ai"/>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pic>
        <p:nvPicPr>
          <p:cNvPr id="3" name="図 2" descr="c-4-2.ai"/>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spTree>
    <p:extLst>
      <p:ext uri="{BB962C8B-B14F-4D97-AF65-F5344CB8AC3E}">
        <p14:creationId xmlns:p14="http://schemas.microsoft.com/office/powerpoint/2010/main" val="1685061160"/>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83" r:id="rId4"/>
    <p:sldLayoutId id="2147483684" r:id="rId5"/>
    <p:sldLayoutId id="2147483685" r:id="rId6"/>
    <p:sldLayoutId id="2147483680" r:id="rId7"/>
    <p:sldLayoutId id="2147483681" r:id="rId8"/>
    <p:sldLayoutId id="2147483682" r:id="rId9"/>
    <p:sldLayoutId id="2147483677" r:id="rId10"/>
    <p:sldLayoutId id="2147483678" r:id="rId11"/>
    <p:sldLayoutId id="2147483679" r:id="rId12"/>
  </p:sldLayoutIdLst>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8.xml"/><Relationship Id="rId4" Type="http://schemas.openxmlformats.org/officeDocument/2006/relationships/image" Target="../media/image23.JPG"/></Relationships>
</file>

<file path=ppt/slides/_rels/slide1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5.xml"/><Relationship Id="rId1" Type="http://schemas.openxmlformats.org/officeDocument/2006/relationships/slideLayout" Target="../slideLayouts/slideLayout8.xml"/><Relationship Id="rId4" Type="http://schemas.openxmlformats.org/officeDocument/2006/relationships/image" Target="../media/image25.JP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30.png"/><Relationship Id="rId7" Type="http://schemas.openxmlformats.org/officeDocument/2006/relationships/image" Target="../media/image33.png"/><Relationship Id="rId2" Type="http://schemas.openxmlformats.org/officeDocument/2006/relationships/notesSlide" Target="../notesSlides/notesSlide23.xml"/><Relationship Id="rId1" Type="http://schemas.openxmlformats.org/officeDocument/2006/relationships/slideLayout" Target="../slideLayouts/slideLayout8.xml"/><Relationship Id="rId6" Type="http://schemas.openxmlformats.org/officeDocument/2006/relationships/image" Target="../media/image32.jpg"/><Relationship Id="rId5" Type="http://schemas.openxmlformats.org/officeDocument/2006/relationships/image" Target="../media/image31.png"/><Relationship Id="rId4" Type="http://schemas.openxmlformats.org/officeDocument/2006/relationships/image" Target="../media/image18.png"/></Relationships>
</file>

<file path=ppt/slides/_rels/slide24.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24.xml"/><Relationship Id="rId1" Type="http://schemas.openxmlformats.org/officeDocument/2006/relationships/slideLayout" Target="../slideLayouts/slideLayout8.xml"/><Relationship Id="rId5" Type="http://schemas.openxmlformats.org/officeDocument/2006/relationships/image" Target="../media/image37.jpg"/><Relationship Id="rId4" Type="http://schemas.openxmlformats.org/officeDocument/2006/relationships/image" Target="../media/image36.jpg"/></Relationships>
</file>

<file path=ppt/slides/_rels/slide2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5.xml"/><Relationship Id="rId1" Type="http://schemas.openxmlformats.org/officeDocument/2006/relationships/slideLayout" Target="../slideLayouts/slideLayout8.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2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9.xml"/><Relationship Id="rId1" Type="http://schemas.openxmlformats.org/officeDocument/2006/relationships/slideLayout" Target="../slideLayouts/slideLayout8.xml"/><Relationship Id="rId4" Type="http://schemas.openxmlformats.org/officeDocument/2006/relationships/image" Target="../media/image46.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3" Type="http://schemas.openxmlformats.org/officeDocument/2006/relationships/image" Target="../media/image47.JPG"/><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4.xml"/><Relationship Id="rId1" Type="http://schemas.openxmlformats.org/officeDocument/2006/relationships/slideLayout" Target="../slideLayouts/slideLayout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8.xml"/><Relationship Id="rId6" Type="http://schemas.openxmlformats.org/officeDocument/2006/relationships/image" Target="../media/image16.png"/><Relationship Id="rId5" Type="http://schemas.openxmlformats.org/officeDocument/2006/relationships/image" Target="../media/image15.jpeg"/><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8.xml"/><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正方形/長方形 10">
            <a:extLst>
              <a:ext uri="{FF2B5EF4-FFF2-40B4-BE49-F238E27FC236}">
                <a16:creationId xmlns:a16="http://schemas.microsoft.com/office/drawing/2014/main" xmlns="" id="{6059CE5D-4F38-4506-A5A9-0EFA09D5D8F0}"/>
              </a:ext>
            </a:extLst>
          </p:cNvPr>
          <p:cNvSpPr/>
          <p:nvPr/>
        </p:nvSpPr>
        <p:spPr>
          <a:xfrm>
            <a:off x="160215" y="3407343"/>
            <a:ext cx="8828868" cy="2718241"/>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 name="図 9">
            <a:extLst>
              <a:ext uri="{FF2B5EF4-FFF2-40B4-BE49-F238E27FC236}">
                <a16:creationId xmlns:a16="http://schemas.microsoft.com/office/drawing/2014/main" xmlns="" id="{8A8C170A-FB8E-42B9-9073-39043205E29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0215" y="2569731"/>
            <a:ext cx="1617044" cy="752149"/>
          </a:xfrm>
          <a:prstGeom prst="rect">
            <a:avLst/>
          </a:prstGeom>
        </p:spPr>
      </p:pic>
      <p:sp>
        <p:nvSpPr>
          <p:cNvPr id="12" name="コンテンツ プレースホルダ 2"/>
          <p:cNvSpPr txBox="1">
            <a:spLocks/>
          </p:cNvSpPr>
          <p:nvPr/>
        </p:nvSpPr>
        <p:spPr>
          <a:xfrm>
            <a:off x="282699" y="2913929"/>
            <a:ext cx="8582167" cy="3556000"/>
          </a:xfrm>
          <a:prstGeom prst="rect">
            <a:avLst/>
          </a:prstGeom>
        </p:spPr>
        <p:txBody>
          <a:bodyPr anchor="ctr" anchorCtr="0">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kumimoji="1" sz="2200" b="1" kern="1200">
                <a:solidFill>
                  <a:srgbClr val="404040"/>
                </a:solidFill>
                <a:latin typeface="メイリオ"/>
                <a:ea typeface="メイリオ"/>
                <a:cs typeface="メイリオ"/>
              </a:defRPr>
            </a:lvl1pPr>
            <a:lvl2pPr marL="457200" indent="0" algn="ctr" defTabSz="457200" rtl="0" eaLnBrk="1" latinLnBrk="0" hangingPunct="1">
              <a:spcBef>
                <a:spcPct val="20000"/>
              </a:spcBef>
              <a:buFont typeface="Arial"/>
              <a:buNone/>
              <a:defRPr kumimoji="1"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kumimoji="1"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9pPr>
          </a:lstStyle>
          <a:p>
            <a:pPr algn="ctr"/>
            <a:r>
              <a:rPr lang="en-US" altLang="ja-JP" sz="4400" dirty="0">
                <a:solidFill>
                  <a:schemeClr val="bg1"/>
                </a:solidFill>
                <a:latin typeface="Meiryo UI" panose="020B0604030504040204" pitchFamily="50" charset="-128"/>
                <a:ea typeface="Meiryo UI" panose="020B0604030504040204" pitchFamily="50" charset="-128"/>
              </a:rPr>
              <a:t>AI</a:t>
            </a:r>
            <a:r>
              <a:rPr lang="ja-JP" altLang="en-US" sz="4400" dirty="0">
                <a:solidFill>
                  <a:schemeClr val="bg1"/>
                </a:solidFill>
                <a:latin typeface="Meiryo UI" panose="020B0604030504040204" pitchFamily="50" charset="-128"/>
                <a:ea typeface="Meiryo UI" panose="020B0604030504040204" pitchFamily="50" charset="-128"/>
              </a:rPr>
              <a:t>リテラシー</a:t>
            </a:r>
            <a:r>
              <a:rPr lang="en-US" altLang="ja-JP" sz="4000" dirty="0">
                <a:solidFill>
                  <a:schemeClr val="bg1"/>
                </a:solidFill>
                <a:latin typeface="Meiryo UI" panose="020B0604030504040204" pitchFamily="50" charset="-128"/>
                <a:ea typeface="Meiryo UI" panose="020B0604030504040204" pitchFamily="50" charset="-128"/>
              </a:rPr>
              <a:t>【</a:t>
            </a:r>
            <a:r>
              <a:rPr lang="ja-JP" altLang="en-US" sz="4000" dirty="0">
                <a:solidFill>
                  <a:schemeClr val="bg1"/>
                </a:solidFill>
                <a:latin typeface="Meiryo UI" panose="020B0604030504040204" pitchFamily="50" charset="-128"/>
                <a:ea typeface="Meiryo UI" panose="020B0604030504040204" pitchFamily="50" charset="-128"/>
              </a:rPr>
              <a:t>第４回</a:t>
            </a:r>
            <a:r>
              <a:rPr lang="en-US" altLang="ja-JP" sz="4000" dirty="0">
                <a:solidFill>
                  <a:schemeClr val="bg1"/>
                </a:solidFill>
                <a:latin typeface="Meiryo UI" panose="020B0604030504040204" pitchFamily="50" charset="-128"/>
                <a:ea typeface="Meiryo UI" panose="020B0604030504040204" pitchFamily="50" charset="-128"/>
              </a:rPr>
              <a:t>】</a:t>
            </a:r>
          </a:p>
          <a:p>
            <a:pPr algn="ctr"/>
            <a:r>
              <a:rPr lang="en-US" altLang="ja-JP" sz="4000" dirty="0">
                <a:solidFill>
                  <a:schemeClr val="bg1"/>
                </a:solidFill>
                <a:latin typeface="Meiryo UI" panose="020B0604030504040204" pitchFamily="50" charset="-128"/>
                <a:ea typeface="Meiryo UI" panose="020B0604030504040204" pitchFamily="50" charset="-128"/>
              </a:rPr>
              <a:t>AI</a:t>
            </a:r>
            <a:r>
              <a:rPr lang="ja-JP" altLang="en-US" sz="4000" dirty="0">
                <a:solidFill>
                  <a:schemeClr val="bg1"/>
                </a:solidFill>
                <a:latin typeface="Meiryo UI" panose="020B0604030504040204" pitchFamily="50" charset="-128"/>
                <a:ea typeface="Meiryo UI" panose="020B0604030504040204" pitchFamily="50" charset="-128"/>
              </a:rPr>
              <a:t>基礎知識</a:t>
            </a:r>
            <a:r>
              <a:rPr lang="en-US" altLang="ja-JP" sz="4000" dirty="0">
                <a:solidFill>
                  <a:schemeClr val="bg1"/>
                </a:solidFill>
                <a:latin typeface="Meiryo UI" panose="020B0604030504040204" pitchFamily="50" charset="-128"/>
                <a:ea typeface="Meiryo UI" panose="020B0604030504040204" pitchFamily="50" charset="-128"/>
              </a:rPr>
              <a:t>(</a:t>
            </a:r>
            <a:r>
              <a:rPr lang="ja-JP" altLang="en-US" sz="4000" dirty="0">
                <a:solidFill>
                  <a:schemeClr val="bg1"/>
                </a:solidFill>
                <a:latin typeface="Meiryo UI" panose="020B0604030504040204" pitchFamily="50" charset="-128"/>
                <a:ea typeface="Meiryo UI" panose="020B0604030504040204" pitchFamily="50" charset="-128"/>
              </a:rPr>
              <a:t>２</a:t>
            </a:r>
            <a:r>
              <a:rPr lang="en-US" altLang="ja-JP" sz="4000" dirty="0">
                <a:solidFill>
                  <a:schemeClr val="bg1"/>
                </a:solidFill>
                <a:latin typeface="Meiryo UI" panose="020B0604030504040204" pitchFamily="50" charset="-128"/>
                <a:ea typeface="Meiryo UI" panose="020B0604030504040204" pitchFamily="50" charset="-128"/>
              </a:rPr>
              <a:t>)</a:t>
            </a:r>
          </a:p>
          <a:p>
            <a:pPr algn="ctr"/>
            <a:endParaRPr lang="en-US" altLang="ja-JP" sz="1050" dirty="0">
              <a:solidFill>
                <a:schemeClr val="bg1"/>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endParaRPr>
          </a:p>
        </p:txBody>
      </p:sp>
      <p:sp>
        <p:nvSpPr>
          <p:cNvPr id="13" name="タイトル 1"/>
          <p:cNvSpPr txBox="1">
            <a:spLocks/>
          </p:cNvSpPr>
          <p:nvPr/>
        </p:nvSpPr>
        <p:spPr>
          <a:xfrm>
            <a:off x="1174277" y="5905855"/>
            <a:ext cx="8142974" cy="1008112"/>
          </a:xfrm>
          <a:prstGeom prst="rect">
            <a:avLst/>
          </a:prstGeom>
        </p:spPr>
        <p:txBody>
          <a:bodyPr vert="horz" lIns="91440" tIns="45720" rIns="91440" bIns="45720" rtlCol="0" anchor="ctr">
            <a:noAutofit/>
          </a:bodyPr>
          <a:lstStyle/>
          <a:p>
            <a:pPr algn="ctr">
              <a:spcBef>
                <a:spcPct val="0"/>
              </a:spcBef>
              <a:defRPr/>
            </a:pPr>
            <a:r>
              <a:rPr lang="ja-JP" altLang="en-US" sz="2000" b="1" dirty="0">
                <a:solidFill>
                  <a:schemeClr val="tx2"/>
                </a:solidFill>
                <a:latin typeface="ＭＳ Ｐゴシック" pitchFamily="50" charset="-128"/>
                <a:ea typeface="ＭＳ Ｐゴシック" pitchFamily="50" charset="-128"/>
                <a:cs typeface="+mj-cs"/>
              </a:rPr>
              <a:t>講師</a:t>
            </a:r>
            <a:r>
              <a:rPr lang="en-US" altLang="ja-JP" sz="2000" b="1" dirty="0">
                <a:solidFill>
                  <a:schemeClr val="tx2"/>
                </a:solidFill>
                <a:latin typeface="ＭＳ Ｐゴシック" pitchFamily="50" charset="-128"/>
                <a:ea typeface="ＭＳ Ｐゴシック" pitchFamily="50" charset="-128"/>
                <a:cs typeface="+mj-cs"/>
              </a:rPr>
              <a:t>  </a:t>
            </a:r>
            <a:r>
              <a:rPr lang="ja-JP" altLang="en-US" sz="2000" b="1" dirty="0">
                <a:solidFill>
                  <a:schemeClr val="tx2"/>
                </a:solidFill>
                <a:latin typeface="ＭＳ Ｐゴシック" pitchFamily="50" charset="-128"/>
                <a:ea typeface="ＭＳ Ｐゴシック" pitchFamily="50" charset="-128"/>
                <a:cs typeface="+mj-cs"/>
              </a:rPr>
              <a:t>西日本電信電話株式会社（</a:t>
            </a:r>
            <a:r>
              <a:rPr lang="en-US" altLang="ja-JP" sz="2000" b="1" dirty="0">
                <a:solidFill>
                  <a:schemeClr val="tx2"/>
                </a:solidFill>
                <a:latin typeface="ＭＳ Ｐゴシック" pitchFamily="50" charset="-128"/>
                <a:ea typeface="ＭＳ Ｐゴシック" pitchFamily="50" charset="-128"/>
                <a:cs typeface="+mj-cs"/>
              </a:rPr>
              <a:t>NTT</a:t>
            </a:r>
            <a:r>
              <a:rPr lang="ja-JP" altLang="en-US" sz="2000" b="1" dirty="0">
                <a:solidFill>
                  <a:schemeClr val="tx2"/>
                </a:solidFill>
                <a:latin typeface="ＭＳ Ｐゴシック" pitchFamily="50" charset="-128"/>
                <a:ea typeface="ＭＳ Ｐゴシック" pitchFamily="50" charset="-128"/>
                <a:cs typeface="+mj-cs"/>
              </a:rPr>
              <a:t>西日本）　北山賢一郎</a:t>
            </a:r>
          </a:p>
        </p:txBody>
      </p:sp>
    </p:spTree>
    <p:extLst>
      <p:ext uri="{BB962C8B-B14F-4D97-AF65-F5344CB8AC3E}">
        <p14:creationId xmlns:p14="http://schemas.microsoft.com/office/powerpoint/2010/main" val="11455859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p:nvPr>
        </p:nvSpPr>
        <p:spPr/>
        <p:txBody>
          <a:bodyPr/>
          <a:lstStyle/>
          <a:p>
            <a:r>
              <a:rPr kumimoji="1" lang="ja-JP" altLang="en-US" dirty="0"/>
              <a:t>強化学習の事例</a:t>
            </a:r>
          </a:p>
        </p:txBody>
      </p:sp>
      <p:sp>
        <p:nvSpPr>
          <p:cNvPr id="2" name="テキスト ボックス 1"/>
          <p:cNvSpPr txBox="1"/>
          <p:nvPr/>
        </p:nvSpPr>
        <p:spPr>
          <a:xfrm>
            <a:off x="162966" y="757166"/>
            <a:ext cx="4124245" cy="461665"/>
          </a:xfrm>
          <a:prstGeom prst="rect">
            <a:avLst/>
          </a:prstGeom>
          <a:noFill/>
        </p:spPr>
        <p:txBody>
          <a:bodyPr wrap="square" rtlCol="0">
            <a:spAutoFit/>
          </a:bodyPr>
          <a:lstStyle/>
          <a:p>
            <a:r>
              <a:rPr kumimoji="1" lang="ja-JP" altLang="en-US" sz="2400" b="1" dirty="0">
                <a:latin typeface="Meiryo UI" panose="020B0604030504040204" pitchFamily="50" charset="-128"/>
                <a:ea typeface="Meiryo UI" panose="020B0604030504040204" pitchFamily="50" charset="-128"/>
              </a:rPr>
              <a:t>事例②：</a:t>
            </a:r>
            <a:r>
              <a:rPr kumimoji="1" lang="en-US" altLang="ja-JP" sz="2400" b="1" dirty="0">
                <a:latin typeface="Meiryo UI" panose="020B0604030504040204" pitchFamily="50" charset="-128"/>
                <a:ea typeface="Meiryo UI" panose="020B0604030504040204" pitchFamily="50" charset="-128"/>
              </a:rPr>
              <a:t>Alpha</a:t>
            </a:r>
            <a:r>
              <a:rPr lang="en-US" altLang="ja-JP" sz="2400" b="1" dirty="0">
                <a:latin typeface="Meiryo UI" panose="020B0604030504040204" pitchFamily="50" charset="-128"/>
                <a:ea typeface="Meiryo UI" panose="020B0604030504040204" pitchFamily="50" charset="-128"/>
              </a:rPr>
              <a:t>Go</a:t>
            </a:r>
            <a:endParaRPr kumimoji="1" lang="ja-JP" altLang="en-US" sz="2400" b="1" dirty="0">
              <a:latin typeface="Meiryo UI" panose="020B0604030504040204" pitchFamily="50" charset="-128"/>
              <a:ea typeface="Meiryo UI" panose="020B0604030504040204" pitchFamily="50" charset="-128"/>
            </a:endParaRPr>
          </a:p>
        </p:txBody>
      </p:sp>
      <p:sp>
        <p:nvSpPr>
          <p:cNvPr id="5" name="正方形/長方形 4"/>
          <p:cNvSpPr/>
          <p:nvPr/>
        </p:nvSpPr>
        <p:spPr>
          <a:xfrm>
            <a:off x="268349" y="5125962"/>
            <a:ext cx="8593664" cy="1267939"/>
          </a:xfrm>
          <a:prstGeom prst="rect">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kumimoji="1" lang="en-US" altLang="ja-JP" sz="2000" dirty="0">
                <a:solidFill>
                  <a:schemeClr val="tx1"/>
                </a:solidFill>
                <a:latin typeface="ＭＳ Ｐゴシック"/>
                <a:ea typeface="ＭＳ Ｐゴシック"/>
                <a:cs typeface="ＭＳ Ｐゴシック"/>
              </a:rPr>
              <a:t>3000</a:t>
            </a:r>
            <a:r>
              <a:rPr kumimoji="1" lang="ja-JP" altLang="en-US" sz="2000" dirty="0">
                <a:solidFill>
                  <a:schemeClr val="tx1"/>
                </a:solidFill>
                <a:latin typeface="ＭＳ Ｐゴシック"/>
                <a:ea typeface="ＭＳ Ｐゴシック"/>
                <a:cs typeface="ＭＳ Ｐゴシック"/>
              </a:rPr>
              <a:t>万手もの膨大な打ち手データを「教師あり学習」として学習したあと、</a:t>
            </a:r>
            <a:endParaRPr kumimoji="1" lang="en-US" altLang="ja-JP" sz="2000" dirty="0">
              <a:solidFill>
                <a:schemeClr val="tx1"/>
              </a:solidFill>
              <a:latin typeface="ＭＳ Ｐゴシック"/>
              <a:ea typeface="ＭＳ Ｐゴシック"/>
              <a:cs typeface="ＭＳ Ｐゴシック"/>
            </a:endParaRPr>
          </a:p>
          <a:p>
            <a:r>
              <a:rPr lang="ja-JP" altLang="en-US" sz="2000" dirty="0">
                <a:solidFill>
                  <a:schemeClr val="tx1"/>
                </a:solidFill>
                <a:latin typeface="ＭＳ Ｐゴシック"/>
                <a:ea typeface="ＭＳ Ｐゴシック"/>
                <a:cs typeface="ＭＳ Ｐゴシック"/>
              </a:rPr>
              <a:t>自己対戦による「強化学習」で、勝つためのパターンを自ら特徴量として学習。</a:t>
            </a:r>
            <a:endParaRPr lang="en-US" altLang="ja-JP" sz="2000" dirty="0">
              <a:solidFill>
                <a:schemeClr val="tx1"/>
              </a:solidFill>
              <a:latin typeface="ＭＳ Ｐゴシック"/>
              <a:ea typeface="ＭＳ Ｐゴシック"/>
              <a:cs typeface="ＭＳ Ｐゴシック"/>
            </a:endParaRPr>
          </a:p>
          <a:p>
            <a:r>
              <a:rPr kumimoji="1" lang="ja-JP" altLang="en-US" sz="2000" dirty="0">
                <a:solidFill>
                  <a:schemeClr val="tx1"/>
                </a:solidFill>
                <a:latin typeface="ＭＳ Ｐゴシック"/>
                <a:ea typeface="ＭＳ Ｐゴシック"/>
                <a:cs typeface="ＭＳ Ｐゴシック"/>
              </a:rPr>
              <a:t>何</a:t>
            </a:r>
            <a:r>
              <a:rPr lang="ja-JP" altLang="en-US" sz="2000" dirty="0">
                <a:solidFill>
                  <a:schemeClr val="tx1"/>
                </a:solidFill>
                <a:latin typeface="ＭＳ Ｐゴシック"/>
                <a:ea typeface="ＭＳ Ｐゴシック"/>
                <a:cs typeface="ＭＳ Ｐゴシック"/>
              </a:rPr>
              <a:t>千</a:t>
            </a:r>
            <a:r>
              <a:rPr kumimoji="1" lang="ja-JP" altLang="en-US" sz="2000" dirty="0">
                <a:solidFill>
                  <a:schemeClr val="tx1"/>
                </a:solidFill>
                <a:latin typeface="ＭＳ Ｐゴシック"/>
                <a:ea typeface="ＭＳ Ｐゴシック"/>
                <a:cs typeface="ＭＳ Ｐゴシック"/>
              </a:rPr>
              <a:t>回、何万回も繰り返すことにより、最適な行動を繰り返し学んでいく。</a:t>
            </a:r>
          </a:p>
        </p:txBody>
      </p:sp>
      <p:sp>
        <p:nvSpPr>
          <p:cNvPr id="6" name="テキスト ボックス 5"/>
          <p:cNvSpPr txBox="1"/>
          <p:nvPr/>
        </p:nvSpPr>
        <p:spPr>
          <a:xfrm>
            <a:off x="350370" y="1218831"/>
            <a:ext cx="8091054" cy="707886"/>
          </a:xfrm>
          <a:prstGeom prst="rect">
            <a:avLst/>
          </a:prstGeom>
          <a:noFill/>
        </p:spPr>
        <p:txBody>
          <a:bodyPr wrap="square" rtlCol="0">
            <a:spAutoFit/>
          </a:bodyPr>
          <a:lstStyle/>
          <a:p>
            <a:r>
              <a:rPr kumimoji="1" lang="ja-JP" altLang="en-US" sz="2000" dirty="0">
                <a:latin typeface="Meiryo UI" panose="020B0604030504040204" pitchFamily="50" charset="-128"/>
                <a:ea typeface="Meiryo UI" panose="020B0604030504040204" pitchFamily="50" charset="-128"/>
              </a:rPr>
              <a:t>コンピュータは人間に追いつくことができないと言われていた囲碁の世界において、</a:t>
            </a:r>
            <a:endParaRPr kumimoji="1" lang="en-US" altLang="ja-JP" sz="2000" dirty="0">
              <a:latin typeface="Meiryo UI" panose="020B0604030504040204" pitchFamily="50" charset="-128"/>
              <a:ea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rPr>
              <a:t>世界王者と対戦し</a:t>
            </a:r>
            <a:r>
              <a:rPr lang="en-US" altLang="ja-JP" sz="2000" dirty="0">
                <a:latin typeface="Meiryo UI" panose="020B0604030504040204" pitchFamily="50" charset="-128"/>
                <a:ea typeface="Meiryo UI" panose="020B0604030504040204" pitchFamily="50" charset="-128"/>
              </a:rPr>
              <a:t>4</a:t>
            </a:r>
            <a:r>
              <a:rPr lang="ja-JP" altLang="en-US" sz="2000" dirty="0">
                <a:latin typeface="Meiryo UI" panose="020B0604030504040204" pitchFamily="50" charset="-128"/>
                <a:ea typeface="Meiryo UI" panose="020B0604030504040204" pitchFamily="50" charset="-128"/>
              </a:rPr>
              <a:t>勝</a:t>
            </a:r>
            <a:r>
              <a:rPr lang="en-US" altLang="ja-JP" sz="2000" dirty="0">
                <a:latin typeface="Meiryo UI" panose="020B0604030504040204" pitchFamily="50" charset="-128"/>
                <a:ea typeface="Meiryo UI" panose="020B0604030504040204" pitchFamily="50" charset="-128"/>
              </a:rPr>
              <a:t>1</a:t>
            </a:r>
            <a:r>
              <a:rPr lang="ja-JP" altLang="en-US" sz="2000" dirty="0">
                <a:latin typeface="Meiryo UI" panose="020B0604030504040204" pitchFamily="50" charset="-128"/>
                <a:ea typeface="Meiryo UI" panose="020B0604030504040204" pitchFamily="50" charset="-128"/>
              </a:rPr>
              <a:t>敗で圧勝した</a:t>
            </a:r>
            <a:r>
              <a:rPr lang="en-US" altLang="ja-JP" sz="2000" dirty="0">
                <a:latin typeface="Meiryo UI" panose="020B0604030504040204" pitchFamily="50" charset="-128"/>
                <a:ea typeface="Meiryo UI" panose="020B0604030504040204" pitchFamily="50" charset="-128"/>
              </a:rPr>
              <a:t>AI</a:t>
            </a:r>
            <a:r>
              <a:rPr lang="ja-JP" altLang="en-US" sz="2000" dirty="0">
                <a:latin typeface="Meiryo UI" panose="020B0604030504040204" pitchFamily="50" charset="-128"/>
                <a:ea typeface="Meiryo UI" panose="020B0604030504040204" pitchFamily="50" charset="-128"/>
              </a:rPr>
              <a:t>。</a:t>
            </a:r>
            <a:endParaRPr kumimoji="1" lang="ja-JP" altLang="en-US" sz="2000" dirty="0">
              <a:latin typeface="Meiryo UI" panose="020B0604030504040204" pitchFamily="50" charset="-128"/>
              <a:ea typeface="Meiryo UI" panose="020B0604030504040204" pitchFamily="50" charset="-128"/>
            </a:endParaRPr>
          </a:p>
        </p:txBody>
      </p:sp>
      <p:sp>
        <p:nvSpPr>
          <p:cNvPr id="8" name="テキスト ボックス 7"/>
          <p:cNvSpPr txBox="1"/>
          <p:nvPr/>
        </p:nvSpPr>
        <p:spPr>
          <a:xfrm>
            <a:off x="108622" y="6511034"/>
            <a:ext cx="4232931" cy="246221"/>
          </a:xfrm>
          <a:prstGeom prst="rect">
            <a:avLst/>
          </a:prstGeom>
          <a:noFill/>
        </p:spPr>
        <p:txBody>
          <a:bodyPr wrap="square" rtlCol="0">
            <a:spAutoFit/>
          </a:bodyPr>
          <a:lstStyle/>
          <a:p>
            <a:r>
              <a:rPr kumimoji="1" lang="ja-JP" altLang="en-US" sz="1000" dirty="0">
                <a:latin typeface="Meiryo UI" panose="020B0604030504040204" pitchFamily="50" charset="-128"/>
                <a:ea typeface="Meiryo UI" panose="020B0604030504040204" pitchFamily="50" charset="-128"/>
              </a:rPr>
              <a:t>画像出典：</a:t>
            </a:r>
            <a:r>
              <a:rPr lang="ja-JP" altLang="en-US" sz="1000" dirty="0">
                <a:latin typeface="Meiryo UI" panose="020B0604030504040204" pitchFamily="50" charset="-128"/>
                <a:ea typeface="Meiryo UI" panose="020B0604030504040204" pitchFamily="50" charset="-128"/>
              </a:rPr>
              <a:t>アイティメディア株式会社</a:t>
            </a:r>
            <a:endParaRPr kumimoji="1" lang="ja-JP" altLang="en-US" sz="1000" dirty="0">
              <a:latin typeface="Meiryo UI" panose="020B0604030504040204" pitchFamily="50" charset="-128"/>
              <a:ea typeface="Meiryo UI" panose="020B0604030504040204" pitchFamily="50" charset="-128"/>
            </a:endParaRPr>
          </a:p>
        </p:txBody>
      </p:sp>
      <p:pic>
        <p:nvPicPr>
          <p:cNvPr id="9" name="図 8"/>
          <p:cNvPicPr>
            <a:picLocks noChangeAspect="1"/>
          </p:cNvPicPr>
          <p:nvPr/>
        </p:nvPicPr>
        <p:blipFill>
          <a:blip r:embed="rId3"/>
          <a:stretch>
            <a:fillRect/>
          </a:stretch>
        </p:blipFill>
        <p:spPr>
          <a:xfrm>
            <a:off x="1947657" y="1988513"/>
            <a:ext cx="5235047" cy="2945823"/>
          </a:xfrm>
          <a:prstGeom prst="rect">
            <a:avLst/>
          </a:prstGeom>
        </p:spPr>
      </p:pic>
    </p:spTree>
    <p:extLst>
      <p:ext uri="{BB962C8B-B14F-4D97-AF65-F5344CB8AC3E}">
        <p14:creationId xmlns:p14="http://schemas.microsoft.com/office/powerpoint/2010/main" val="427724539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ctrTitle"/>
          </p:nvPr>
        </p:nvSpPr>
        <p:spPr>
          <a:xfrm>
            <a:off x="1169419" y="1072999"/>
            <a:ext cx="7598238" cy="627063"/>
          </a:xfrm>
        </p:spPr>
        <p:txBody>
          <a:bodyPr/>
          <a:lstStyle/>
          <a:p>
            <a:r>
              <a:rPr kumimoji="1" lang="ja-JP" altLang="en-US" sz="3200" dirty="0">
                <a:solidFill>
                  <a:schemeClr val="tx2"/>
                </a:solidFill>
              </a:rPr>
              <a:t>ディープラーニング</a:t>
            </a:r>
          </a:p>
        </p:txBody>
      </p:sp>
      <p:sp>
        <p:nvSpPr>
          <p:cNvPr id="7" name="テキスト プレースホルダー 6"/>
          <p:cNvSpPr>
            <a:spLocks noGrp="1"/>
          </p:cNvSpPr>
          <p:nvPr>
            <p:ph type="body" sz="quarter" idx="11"/>
          </p:nvPr>
        </p:nvSpPr>
        <p:spPr/>
        <p:txBody>
          <a:bodyPr/>
          <a:lstStyle/>
          <a:p>
            <a:r>
              <a:rPr lang="ja-JP" altLang="en-US" dirty="0">
                <a:solidFill>
                  <a:schemeClr val="tx2"/>
                </a:solidFill>
              </a:rPr>
              <a:t>２</a:t>
            </a:r>
            <a:endParaRPr kumimoji="1" lang="ja-JP" altLang="en-US" dirty="0">
              <a:solidFill>
                <a:schemeClr val="tx2"/>
              </a:solidFill>
            </a:endParaRPr>
          </a:p>
        </p:txBody>
      </p:sp>
    </p:spTree>
    <p:extLst>
      <p:ext uri="{BB962C8B-B14F-4D97-AF65-F5344CB8AC3E}">
        <p14:creationId xmlns:p14="http://schemas.microsoft.com/office/powerpoint/2010/main" val="34616486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xmlns="" id="{ADCF5EA1-9CCE-4E41-94C2-2CB053761CD4}"/>
              </a:ext>
            </a:extLst>
          </p:cNvPr>
          <p:cNvSpPr>
            <a:spLocks noGrp="1"/>
          </p:cNvSpPr>
          <p:nvPr>
            <p:ph type="ctrTitle"/>
          </p:nvPr>
        </p:nvSpPr>
        <p:spPr/>
        <p:txBody>
          <a:bodyPr/>
          <a:lstStyle/>
          <a:p>
            <a:r>
              <a:rPr kumimoji="1" lang="ja-JP" altLang="en-US" dirty="0"/>
              <a:t>ディープラーニングの飛躍</a:t>
            </a:r>
          </a:p>
        </p:txBody>
      </p:sp>
      <p:pic>
        <p:nvPicPr>
          <p:cNvPr id="3074" name="Picture 2">
            <a:extLst>
              <a:ext uri="{FF2B5EF4-FFF2-40B4-BE49-F238E27FC236}">
                <a16:creationId xmlns:a16="http://schemas.microsoft.com/office/drawing/2014/main" xmlns="" id="{635F224B-88E7-45C3-A01E-935454F86E3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444" y="1323432"/>
            <a:ext cx="9144000" cy="4778375"/>
          </a:xfrm>
          <a:prstGeom prst="rect">
            <a:avLst/>
          </a:prstGeom>
          <a:noFill/>
          <a:extLst>
            <a:ext uri="{909E8E84-426E-40DD-AFC4-6F175D3DCCD1}">
              <a14:hiddenFill xmlns:a14="http://schemas.microsoft.com/office/drawing/2010/main">
                <a:solidFill>
                  <a:srgbClr val="FFFFFF"/>
                </a:solidFill>
              </a14:hiddenFill>
            </a:ext>
          </a:extLst>
        </p:spPr>
      </p:pic>
      <p:sp>
        <p:nvSpPr>
          <p:cNvPr id="4" name="テキスト ボックス 3">
            <a:extLst>
              <a:ext uri="{FF2B5EF4-FFF2-40B4-BE49-F238E27FC236}">
                <a16:creationId xmlns:a16="http://schemas.microsoft.com/office/drawing/2014/main" xmlns="" id="{8C637AF6-D8BC-4BB2-9E98-F72118887989}"/>
              </a:ext>
            </a:extLst>
          </p:cNvPr>
          <p:cNvSpPr txBox="1"/>
          <p:nvPr/>
        </p:nvSpPr>
        <p:spPr>
          <a:xfrm>
            <a:off x="108622" y="6511034"/>
            <a:ext cx="4232931" cy="246221"/>
          </a:xfrm>
          <a:prstGeom prst="rect">
            <a:avLst/>
          </a:prstGeom>
          <a:noFill/>
        </p:spPr>
        <p:txBody>
          <a:bodyPr wrap="square" rtlCol="0">
            <a:spAutoFit/>
          </a:bodyPr>
          <a:lstStyle/>
          <a:p>
            <a:r>
              <a:rPr kumimoji="1" lang="ja-JP" altLang="en-US" sz="1000" dirty="0">
                <a:latin typeface="Meiryo UI" panose="020B0604030504040204" pitchFamily="50" charset="-128"/>
                <a:ea typeface="Meiryo UI" panose="020B0604030504040204" pitchFamily="50" charset="-128"/>
              </a:rPr>
              <a:t>画像出典：</a:t>
            </a:r>
            <a:r>
              <a:rPr lang="en-US" altLang="ja-JP" sz="1000" dirty="0">
                <a:latin typeface="Meiryo UI" panose="020B0604030504040204" pitchFamily="50" charset="-128"/>
                <a:ea typeface="Meiryo UI" panose="020B0604030504040204" pitchFamily="50" charset="-128"/>
              </a:rPr>
              <a:t>https://ainow.ai/</a:t>
            </a:r>
            <a:endParaRPr kumimoji="1" lang="ja-JP" altLang="en-US" sz="1000" dirty="0">
              <a:latin typeface="Meiryo UI" panose="020B0604030504040204" pitchFamily="50" charset="-128"/>
              <a:ea typeface="Meiryo UI" panose="020B0604030504040204" pitchFamily="50" charset="-128"/>
            </a:endParaRPr>
          </a:p>
        </p:txBody>
      </p:sp>
      <p:sp>
        <p:nvSpPr>
          <p:cNvPr id="2" name="コンテンツ プレースホルダー 1">
            <a:extLst>
              <a:ext uri="{FF2B5EF4-FFF2-40B4-BE49-F238E27FC236}">
                <a16:creationId xmlns:a16="http://schemas.microsoft.com/office/drawing/2014/main" xmlns="" id="{D940BF90-71A5-43BF-9BD3-F78B903262EC}"/>
              </a:ext>
            </a:extLst>
          </p:cNvPr>
          <p:cNvSpPr>
            <a:spLocks noGrp="1"/>
          </p:cNvSpPr>
          <p:nvPr>
            <p:ph idx="1"/>
          </p:nvPr>
        </p:nvSpPr>
        <p:spPr/>
        <p:txBody>
          <a:bodyPr/>
          <a:lstStyle/>
          <a:p>
            <a:r>
              <a:rPr lang="ja-JP" altLang="en-US" b="1" i="0" dirty="0">
                <a:solidFill>
                  <a:srgbClr val="606060"/>
                </a:solidFill>
                <a:effectLst/>
                <a:latin typeface="YakuHanJPs"/>
              </a:rPr>
              <a:t>ディープラーニングによって画像認識の精度が大幅に向上</a:t>
            </a:r>
            <a:endParaRPr lang="en-US" altLang="ja-JP" b="1" i="0" dirty="0">
              <a:solidFill>
                <a:srgbClr val="606060"/>
              </a:solidFill>
              <a:effectLst/>
              <a:latin typeface="YakuHanJPs"/>
            </a:endParaRPr>
          </a:p>
          <a:p>
            <a:r>
              <a:rPr lang="ja-JP" altLang="en-US" b="1" dirty="0">
                <a:solidFill>
                  <a:srgbClr val="606060"/>
                </a:solidFill>
                <a:latin typeface="YakuHanJPs"/>
              </a:rPr>
              <a:t>　　　　　　　　　　　</a:t>
            </a:r>
            <a:r>
              <a:rPr lang="en-US" altLang="ja-JP" b="1" dirty="0">
                <a:solidFill>
                  <a:srgbClr val="606060"/>
                </a:solidFill>
                <a:latin typeface="YakuHanJPs"/>
              </a:rPr>
              <a:t>【</a:t>
            </a:r>
            <a:r>
              <a:rPr lang="ja-JP" altLang="en-US" b="1" dirty="0">
                <a:solidFill>
                  <a:srgbClr val="606060"/>
                </a:solidFill>
                <a:latin typeface="YakuHanJPs"/>
              </a:rPr>
              <a:t>画像認識エラー率</a:t>
            </a:r>
            <a:r>
              <a:rPr lang="en-US" altLang="ja-JP" b="1" dirty="0">
                <a:solidFill>
                  <a:srgbClr val="606060"/>
                </a:solidFill>
                <a:latin typeface="YakuHanJPs"/>
              </a:rPr>
              <a:t>】</a:t>
            </a:r>
            <a:endParaRPr lang="ja-JP" altLang="en-US" b="1" i="0" dirty="0">
              <a:solidFill>
                <a:srgbClr val="606060"/>
              </a:solidFill>
              <a:effectLst/>
              <a:latin typeface="YakuHanJPs"/>
            </a:endParaRPr>
          </a:p>
          <a:p>
            <a:endParaRPr kumimoji="1" lang="ja-JP" altLang="en-US" dirty="0"/>
          </a:p>
        </p:txBody>
      </p:sp>
    </p:spTree>
    <p:extLst>
      <p:ext uri="{BB962C8B-B14F-4D97-AF65-F5344CB8AC3E}">
        <p14:creationId xmlns:p14="http://schemas.microsoft.com/office/powerpoint/2010/main" val="144048612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p:nvPr>
        </p:nvSpPr>
        <p:spPr/>
        <p:txBody>
          <a:bodyPr/>
          <a:lstStyle/>
          <a:p>
            <a:r>
              <a:rPr lang="ja-JP" altLang="en-US" dirty="0"/>
              <a:t>ディープラーニングの位置づけ</a:t>
            </a:r>
            <a:endParaRPr kumimoji="1" lang="ja-JP" altLang="en-US" dirty="0"/>
          </a:p>
        </p:txBody>
      </p:sp>
      <p:pic>
        <p:nvPicPr>
          <p:cNvPr id="1026" name="Picture 2">
            <a:extLst>
              <a:ext uri="{FF2B5EF4-FFF2-40B4-BE49-F238E27FC236}">
                <a16:creationId xmlns:a16="http://schemas.microsoft.com/office/drawing/2014/main" xmlns="" id="{A9CE00D2-7075-48E4-A0FB-26363B1CEDF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857250"/>
            <a:ext cx="9144000" cy="5143500"/>
          </a:xfrm>
          <a:prstGeom prst="rect">
            <a:avLst/>
          </a:prstGeom>
          <a:noFill/>
          <a:extLst>
            <a:ext uri="{909E8E84-426E-40DD-AFC4-6F175D3DCCD1}">
              <a14:hiddenFill xmlns:a14="http://schemas.microsoft.com/office/drawing/2010/main">
                <a:solidFill>
                  <a:srgbClr val="FFFFFF"/>
                </a:solidFill>
              </a14:hiddenFill>
            </a:ext>
          </a:extLst>
        </p:spPr>
      </p:pic>
      <p:sp>
        <p:nvSpPr>
          <p:cNvPr id="2" name="テキスト ボックス 1">
            <a:extLst>
              <a:ext uri="{FF2B5EF4-FFF2-40B4-BE49-F238E27FC236}">
                <a16:creationId xmlns:a16="http://schemas.microsoft.com/office/drawing/2014/main" xmlns="" id="{0C77895A-A6EE-4032-93F3-20570AFF5B59}"/>
              </a:ext>
            </a:extLst>
          </p:cNvPr>
          <p:cNvSpPr txBox="1"/>
          <p:nvPr/>
        </p:nvSpPr>
        <p:spPr>
          <a:xfrm>
            <a:off x="108622" y="6511034"/>
            <a:ext cx="4232931" cy="246221"/>
          </a:xfrm>
          <a:prstGeom prst="rect">
            <a:avLst/>
          </a:prstGeom>
          <a:noFill/>
        </p:spPr>
        <p:txBody>
          <a:bodyPr wrap="square" rtlCol="0">
            <a:spAutoFit/>
          </a:bodyPr>
          <a:lstStyle/>
          <a:p>
            <a:r>
              <a:rPr kumimoji="1" lang="ja-JP" altLang="en-US" sz="1000" dirty="0">
                <a:latin typeface="Meiryo UI" panose="020B0604030504040204" pitchFamily="50" charset="-128"/>
                <a:ea typeface="Meiryo UI" panose="020B0604030504040204" pitchFamily="50" charset="-128"/>
              </a:rPr>
              <a:t>画像出典：</a:t>
            </a:r>
            <a:r>
              <a:rPr lang="en-US" altLang="ja-JP" sz="1000" dirty="0">
                <a:latin typeface="Meiryo UI" panose="020B0604030504040204" pitchFamily="50" charset="-128"/>
                <a:ea typeface="Meiryo UI" panose="020B0604030504040204" pitchFamily="50" charset="-128"/>
              </a:rPr>
              <a:t>https://ainow.ai/</a:t>
            </a:r>
            <a:endParaRPr kumimoji="1" lang="ja-JP" altLang="en-US" sz="10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114805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p:nvPr>
        </p:nvSpPr>
        <p:spPr/>
        <p:txBody>
          <a:bodyPr/>
          <a:lstStyle/>
          <a:p>
            <a:r>
              <a:rPr lang="ja-JP" altLang="en-US" dirty="0"/>
              <a:t>ニューラルネットワーク</a:t>
            </a:r>
            <a:endParaRPr kumimoji="1" lang="ja-JP" altLang="en-US" dirty="0"/>
          </a:p>
        </p:txBody>
      </p:sp>
      <p:pic>
        <p:nvPicPr>
          <p:cNvPr id="2050" name="Picture 2">
            <a:extLst>
              <a:ext uri="{FF2B5EF4-FFF2-40B4-BE49-F238E27FC236}">
                <a16:creationId xmlns:a16="http://schemas.microsoft.com/office/drawing/2014/main" xmlns="" id="{CF17F0D6-53CF-4881-9730-0979E245CC1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19" y="762458"/>
            <a:ext cx="9144000" cy="4635500"/>
          </a:xfrm>
          <a:prstGeom prst="rect">
            <a:avLst/>
          </a:prstGeom>
          <a:noFill/>
          <a:extLst>
            <a:ext uri="{909E8E84-426E-40DD-AFC4-6F175D3DCCD1}">
              <a14:hiddenFill xmlns:a14="http://schemas.microsoft.com/office/drawing/2010/main">
                <a:solidFill>
                  <a:srgbClr val="FFFFFF"/>
                </a:solidFill>
              </a14:hiddenFill>
            </a:ext>
          </a:extLst>
        </p:spPr>
      </p:pic>
      <p:pic>
        <p:nvPicPr>
          <p:cNvPr id="4" name="図 3" descr="グラフィカル ユーザー インターフェイス, テキスト&#10;&#10;自動的に生成された説明">
            <a:extLst>
              <a:ext uri="{FF2B5EF4-FFF2-40B4-BE49-F238E27FC236}">
                <a16:creationId xmlns:a16="http://schemas.microsoft.com/office/drawing/2014/main" xmlns="" id="{02171A93-4D28-45F7-9907-52495CA05228}"/>
              </a:ext>
            </a:extLst>
          </p:cNvPr>
          <p:cNvPicPr>
            <a:picLocks noChangeAspect="1"/>
          </p:cNvPicPr>
          <p:nvPr/>
        </p:nvPicPr>
        <p:blipFill>
          <a:blip r:embed="rId4"/>
          <a:stretch>
            <a:fillRect/>
          </a:stretch>
        </p:blipFill>
        <p:spPr>
          <a:xfrm>
            <a:off x="-6819" y="4978545"/>
            <a:ext cx="9144000" cy="1536409"/>
          </a:xfrm>
          <a:prstGeom prst="rect">
            <a:avLst/>
          </a:prstGeom>
        </p:spPr>
      </p:pic>
    </p:spTree>
    <p:extLst>
      <p:ext uri="{BB962C8B-B14F-4D97-AF65-F5344CB8AC3E}">
        <p14:creationId xmlns:p14="http://schemas.microsoft.com/office/powerpoint/2010/main" val="367544157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xmlns="" id="{0C4FBC5F-D248-44F3-B0D9-A85602CF02D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0312"/>
          <a:stretch/>
        </p:blipFill>
        <p:spPr bwMode="auto">
          <a:xfrm>
            <a:off x="12035" y="772998"/>
            <a:ext cx="9144000" cy="3731749"/>
          </a:xfrm>
          <a:prstGeom prst="rect">
            <a:avLst/>
          </a:prstGeom>
          <a:noFill/>
          <a:extLst>
            <a:ext uri="{909E8E84-426E-40DD-AFC4-6F175D3DCCD1}">
              <a14:hiddenFill xmlns:a14="http://schemas.microsoft.com/office/drawing/2010/main">
                <a:solidFill>
                  <a:srgbClr val="FFFFFF"/>
                </a:solidFill>
              </a14:hiddenFill>
            </a:ext>
          </a:extLst>
        </p:spPr>
      </p:pic>
      <p:pic>
        <p:nvPicPr>
          <p:cNvPr id="4" name="図 3" descr="グラフィカル ユーザー インターフェイス, テキスト&#10;&#10;自動的に生成された説明">
            <a:extLst>
              <a:ext uri="{FF2B5EF4-FFF2-40B4-BE49-F238E27FC236}">
                <a16:creationId xmlns:a16="http://schemas.microsoft.com/office/drawing/2014/main" xmlns="" id="{71908297-3491-4803-9DD9-1E235A02EB18}"/>
              </a:ext>
            </a:extLst>
          </p:cNvPr>
          <p:cNvPicPr>
            <a:picLocks noChangeAspect="1"/>
          </p:cNvPicPr>
          <p:nvPr/>
        </p:nvPicPr>
        <p:blipFill>
          <a:blip r:embed="rId4"/>
          <a:stretch>
            <a:fillRect/>
          </a:stretch>
        </p:blipFill>
        <p:spPr>
          <a:xfrm>
            <a:off x="0" y="4369874"/>
            <a:ext cx="9144000" cy="2277502"/>
          </a:xfrm>
          <a:prstGeom prst="rect">
            <a:avLst/>
          </a:prstGeom>
        </p:spPr>
      </p:pic>
      <p:sp>
        <p:nvSpPr>
          <p:cNvPr id="10" name="タイトル 2">
            <a:extLst>
              <a:ext uri="{FF2B5EF4-FFF2-40B4-BE49-F238E27FC236}">
                <a16:creationId xmlns:a16="http://schemas.microsoft.com/office/drawing/2014/main" xmlns="" id="{C241D6B2-315C-4FEF-B88D-27D88EA00738}"/>
              </a:ext>
            </a:extLst>
          </p:cNvPr>
          <p:cNvSpPr>
            <a:spLocks noGrp="1"/>
          </p:cNvSpPr>
          <p:nvPr>
            <p:ph type="ctrTitle"/>
          </p:nvPr>
        </p:nvSpPr>
        <p:spPr>
          <a:xfrm>
            <a:off x="350370" y="131850"/>
            <a:ext cx="8429622" cy="409795"/>
          </a:xfrm>
        </p:spPr>
        <p:txBody>
          <a:bodyPr/>
          <a:lstStyle/>
          <a:p>
            <a:r>
              <a:rPr lang="ja-JP" altLang="en-US" dirty="0"/>
              <a:t>ニューラルネットワーク</a:t>
            </a:r>
            <a:endParaRPr kumimoji="1" lang="ja-JP" altLang="en-US" dirty="0"/>
          </a:p>
        </p:txBody>
      </p:sp>
    </p:spTree>
    <p:extLst>
      <p:ext uri="{BB962C8B-B14F-4D97-AF65-F5344CB8AC3E}">
        <p14:creationId xmlns:p14="http://schemas.microsoft.com/office/powerpoint/2010/main" val="217504771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xmlns="" id="{FD7A9765-71F7-4791-8D54-B4F78028462A}"/>
              </a:ext>
            </a:extLst>
          </p:cNvPr>
          <p:cNvSpPr>
            <a:spLocks noGrp="1"/>
          </p:cNvSpPr>
          <p:nvPr>
            <p:ph type="ctrTitle"/>
          </p:nvPr>
        </p:nvSpPr>
        <p:spPr/>
        <p:txBody>
          <a:bodyPr/>
          <a:lstStyle/>
          <a:p>
            <a:r>
              <a:rPr kumimoji="1" lang="ja-JP" altLang="en-US" dirty="0"/>
              <a:t>ディープラーニングの代表的手法</a:t>
            </a:r>
          </a:p>
        </p:txBody>
      </p:sp>
      <p:graphicFrame>
        <p:nvGraphicFramePr>
          <p:cNvPr id="6" name="表 6">
            <a:extLst>
              <a:ext uri="{FF2B5EF4-FFF2-40B4-BE49-F238E27FC236}">
                <a16:creationId xmlns:a16="http://schemas.microsoft.com/office/drawing/2014/main" xmlns="" id="{3434A741-4296-46E3-A24B-EA58CDA84600}"/>
              </a:ext>
            </a:extLst>
          </p:cNvPr>
          <p:cNvGraphicFramePr>
            <a:graphicFrameLocks noGrp="1"/>
          </p:cNvGraphicFramePr>
          <p:nvPr>
            <p:extLst>
              <p:ext uri="{D42A27DB-BD31-4B8C-83A1-F6EECF244321}">
                <p14:modId xmlns:p14="http://schemas.microsoft.com/office/powerpoint/2010/main" val="3570363155"/>
              </p:ext>
            </p:extLst>
          </p:nvPr>
        </p:nvGraphicFramePr>
        <p:xfrm>
          <a:off x="296581" y="800423"/>
          <a:ext cx="8332311" cy="5307231"/>
        </p:xfrm>
        <a:graphic>
          <a:graphicData uri="http://schemas.openxmlformats.org/drawingml/2006/table">
            <a:tbl>
              <a:tblPr firstRow="1" bandRow="1">
                <a:tableStyleId>{5C22544A-7EE6-4342-B048-85BDC9FD1C3A}</a:tableStyleId>
              </a:tblPr>
              <a:tblGrid>
                <a:gridCol w="2325596">
                  <a:extLst>
                    <a:ext uri="{9D8B030D-6E8A-4147-A177-3AD203B41FA5}">
                      <a16:colId xmlns:a16="http://schemas.microsoft.com/office/drawing/2014/main" xmlns="" val="2483612305"/>
                    </a:ext>
                  </a:extLst>
                </a:gridCol>
                <a:gridCol w="3960158">
                  <a:extLst>
                    <a:ext uri="{9D8B030D-6E8A-4147-A177-3AD203B41FA5}">
                      <a16:colId xmlns:a16="http://schemas.microsoft.com/office/drawing/2014/main" xmlns="" val="641369958"/>
                    </a:ext>
                  </a:extLst>
                </a:gridCol>
                <a:gridCol w="2046557">
                  <a:extLst>
                    <a:ext uri="{9D8B030D-6E8A-4147-A177-3AD203B41FA5}">
                      <a16:colId xmlns:a16="http://schemas.microsoft.com/office/drawing/2014/main" xmlns="" val="3098384637"/>
                    </a:ext>
                  </a:extLst>
                </a:gridCol>
              </a:tblGrid>
              <a:tr h="369471">
                <a:tc>
                  <a:txBody>
                    <a:bodyPr/>
                    <a:lstStyle/>
                    <a:p>
                      <a:pPr algn="ctr"/>
                      <a:r>
                        <a:rPr kumimoji="1" lang="ja-JP" altLang="en-US" dirty="0"/>
                        <a:t>種類</a:t>
                      </a:r>
                    </a:p>
                  </a:txBody>
                  <a:tcPr/>
                </a:tc>
                <a:tc>
                  <a:txBody>
                    <a:bodyPr/>
                    <a:lstStyle/>
                    <a:p>
                      <a:pPr algn="ctr"/>
                      <a:r>
                        <a:rPr kumimoji="1" lang="ja-JP" altLang="en-US" dirty="0"/>
                        <a:t>概要</a:t>
                      </a:r>
                    </a:p>
                  </a:txBody>
                  <a:tcPr/>
                </a:tc>
                <a:tc>
                  <a:txBody>
                    <a:bodyPr/>
                    <a:lstStyle/>
                    <a:p>
                      <a:pPr algn="ctr"/>
                      <a:r>
                        <a:rPr kumimoji="1" lang="ja-JP" altLang="en-US" dirty="0"/>
                        <a:t>主な用途</a:t>
                      </a:r>
                    </a:p>
                  </a:txBody>
                  <a:tcPr/>
                </a:tc>
                <a:extLst>
                  <a:ext uri="{0D108BD9-81ED-4DB2-BD59-A6C34878D82A}">
                    <a16:rowId xmlns:a16="http://schemas.microsoft.com/office/drawing/2014/main" xmlns="" val="3281061202"/>
                  </a:ext>
                </a:extLst>
              </a:tr>
              <a:tr h="921436">
                <a:tc>
                  <a:txBody>
                    <a:bodyPr/>
                    <a:lstStyle/>
                    <a:p>
                      <a:r>
                        <a:rPr lang="ja-JP" altLang="en-US" sz="1800" b="0" i="0" u="none" strike="noStrike" dirty="0">
                          <a:solidFill>
                            <a:srgbClr val="323232"/>
                          </a:solidFill>
                          <a:effectLst/>
                          <a:latin typeface="Noto Sans JP"/>
                        </a:rPr>
                        <a:t>ディープニューラルネットワーク</a:t>
                      </a:r>
                      <a:endParaRPr lang="en-US" altLang="ja-JP" sz="1800" b="0" i="0" u="none" strike="noStrike" dirty="0">
                        <a:solidFill>
                          <a:srgbClr val="323232"/>
                        </a:solidFill>
                        <a:effectLst/>
                        <a:latin typeface="Noto Sans JP"/>
                      </a:endParaRPr>
                    </a:p>
                    <a:p>
                      <a:r>
                        <a:rPr lang="en-US" altLang="ja-JP" sz="1800" b="0" i="0" u="none" strike="noStrike" dirty="0">
                          <a:solidFill>
                            <a:srgbClr val="323232"/>
                          </a:solidFill>
                          <a:effectLst/>
                          <a:latin typeface="Noto Sans JP"/>
                        </a:rPr>
                        <a:t>DNN</a:t>
                      </a:r>
                      <a:r>
                        <a:rPr lang="ja-JP" altLang="en-US" sz="1800" b="0" i="0" u="none" strike="noStrike" dirty="0">
                          <a:solidFill>
                            <a:srgbClr val="323232"/>
                          </a:solidFill>
                          <a:effectLst/>
                          <a:latin typeface="Noto Sans JP"/>
                        </a:rPr>
                        <a:t>（</a:t>
                      </a:r>
                      <a:r>
                        <a:rPr lang="en-US" altLang="ja-JP" sz="1800" b="0" i="0" u="none" strike="noStrike" dirty="0">
                          <a:solidFill>
                            <a:srgbClr val="323232"/>
                          </a:solidFill>
                          <a:effectLst/>
                          <a:latin typeface="Noto Sans JP"/>
                        </a:rPr>
                        <a:t>Deep Neural Network</a:t>
                      </a:r>
                      <a:r>
                        <a:rPr lang="ja-JP" altLang="en-US" sz="1800" b="0" i="0" u="none" strike="noStrike" dirty="0">
                          <a:solidFill>
                            <a:srgbClr val="323232"/>
                          </a:solidFill>
                          <a:effectLst/>
                          <a:latin typeface="Noto Sans JP"/>
                        </a:rPr>
                        <a:t>）</a:t>
                      </a:r>
                      <a:endParaRPr kumimoji="1" lang="ja-JP" altLang="en-US"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ja-JP" altLang="en-US" b="0" i="0" u="none" strike="noStrike" dirty="0">
                          <a:solidFill>
                            <a:srgbClr val="323232"/>
                          </a:solidFill>
                          <a:effectLst/>
                          <a:latin typeface="Noto Sans JP"/>
                        </a:rPr>
                        <a:t>ニューラルネットワーク（</a:t>
                      </a:r>
                      <a:r>
                        <a:rPr lang="en-US" altLang="ja-JP" b="0" i="0" u="none" strike="noStrike" dirty="0">
                          <a:solidFill>
                            <a:srgbClr val="323232"/>
                          </a:solidFill>
                          <a:effectLst/>
                          <a:latin typeface="Noto Sans JP"/>
                        </a:rPr>
                        <a:t>NN</a:t>
                      </a:r>
                      <a:r>
                        <a:rPr lang="ja-JP" altLang="en-US" b="0" i="0" u="none" strike="noStrike" dirty="0">
                          <a:solidFill>
                            <a:srgbClr val="323232"/>
                          </a:solidFill>
                          <a:effectLst/>
                          <a:latin typeface="Noto Sans JP"/>
                        </a:rPr>
                        <a:t>）というパターン認識をするように設計された、人間や動物の脳神経回路をモデルとしたアルゴリズムを多層構造化したもの。</a:t>
                      </a:r>
                    </a:p>
                  </a:txBody>
                  <a:tcPr/>
                </a:tc>
                <a:tc>
                  <a:txBody>
                    <a:bodyPr/>
                    <a:lstStyle/>
                    <a:p>
                      <a:r>
                        <a:rPr kumimoji="1" lang="ja-JP" altLang="en-US" dirty="0"/>
                        <a:t>ー</a:t>
                      </a:r>
                    </a:p>
                  </a:txBody>
                  <a:tcPr/>
                </a:tc>
                <a:extLst>
                  <a:ext uri="{0D108BD9-81ED-4DB2-BD59-A6C34878D82A}">
                    <a16:rowId xmlns:a16="http://schemas.microsoft.com/office/drawing/2014/main" xmlns="" val="2511065095"/>
                  </a:ext>
                </a:extLst>
              </a:tr>
              <a:tr h="921436">
                <a:tc>
                  <a:txBody>
                    <a:bodyPr/>
                    <a:lstStyle/>
                    <a:p>
                      <a:r>
                        <a:rPr lang="ja-JP" altLang="en-US" sz="1800" b="0" i="0" u="none" strike="noStrike" dirty="0">
                          <a:solidFill>
                            <a:srgbClr val="323232"/>
                          </a:solidFill>
                          <a:effectLst/>
                          <a:latin typeface="Noto Sans JP"/>
                        </a:rPr>
                        <a:t>畳み込みニューラルネットワーク</a:t>
                      </a:r>
                      <a:endParaRPr lang="en-US" altLang="ja-JP" sz="1800" b="0" i="0" u="none" strike="noStrike" dirty="0">
                        <a:solidFill>
                          <a:srgbClr val="323232"/>
                        </a:solidFill>
                        <a:effectLst/>
                        <a:latin typeface="Noto Sans JP"/>
                      </a:endParaRPr>
                    </a:p>
                    <a:p>
                      <a:r>
                        <a:rPr lang="en-US" altLang="ja-JP" sz="1800" b="0" i="0" u="none" strike="noStrike" dirty="0">
                          <a:solidFill>
                            <a:srgbClr val="323232"/>
                          </a:solidFill>
                          <a:effectLst/>
                          <a:latin typeface="Noto Sans JP"/>
                        </a:rPr>
                        <a:t>CNN</a:t>
                      </a:r>
                      <a:r>
                        <a:rPr lang="ja-JP" altLang="en-US" sz="1800" b="0" i="0" u="none" strike="noStrike" dirty="0">
                          <a:solidFill>
                            <a:srgbClr val="323232"/>
                          </a:solidFill>
                          <a:effectLst/>
                          <a:latin typeface="Noto Sans JP"/>
                        </a:rPr>
                        <a:t>（</a:t>
                      </a:r>
                      <a:r>
                        <a:rPr lang="en-US" altLang="ja-JP" sz="1800" b="0" i="0" u="none" strike="noStrike" dirty="0">
                          <a:solidFill>
                            <a:srgbClr val="323232"/>
                          </a:solidFill>
                          <a:effectLst/>
                          <a:latin typeface="Noto Sans JP"/>
                        </a:rPr>
                        <a:t>Convolutional Neural Network</a:t>
                      </a:r>
                      <a:r>
                        <a:rPr lang="ja-JP" altLang="en-US" sz="1800" b="0" i="0" u="none" strike="noStrike" dirty="0">
                          <a:solidFill>
                            <a:srgbClr val="323232"/>
                          </a:solidFill>
                          <a:effectLst/>
                          <a:latin typeface="Noto Sans JP"/>
                        </a:rPr>
                        <a:t>）</a:t>
                      </a:r>
                      <a:endParaRPr kumimoji="1" lang="ja-JP" altLang="en-US"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ja-JP" altLang="en-US" b="0" i="0" u="none" strike="noStrike" dirty="0">
                          <a:solidFill>
                            <a:srgbClr val="323232"/>
                          </a:solidFill>
                          <a:effectLst/>
                          <a:latin typeface="Noto Sans JP"/>
                        </a:rPr>
                        <a:t>局所的な情報の抽象化及び位置普遍性をもたせた順伝播型ニューラルネットワークを利用したアルゴリズム。</a:t>
                      </a:r>
                      <a:r>
                        <a:rPr lang="en-US" altLang="ja-JP" b="0" i="0" u="none" strike="noStrike" dirty="0">
                          <a:solidFill>
                            <a:srgbClr val="323232"/>
                          </a:solidFill>
                          <a:effectLst/>
                          <a:latin typeface="Noto Sans JP"/>
                        </a:rPr>
                        <a:t>DNN</a:t>
                      </a:r>
                      <a:r>
                        <a:rPr lang="ja-JP" altLang="en-US" b="0" i="0" u="none" strike="noStrike" dirty="0">
                          <a:solidFill>
                            <a:srgbClr val="323232"/>
                          </a:solidFill>
                          <a:effectLst/>
                          <a:latin typeface="Noto Sans JP"/>
                        </a:rPr>
                        <a:t>を</a:t>
                      </a:r>
                      <a:r>
                        <a:rPr lang="en-US" altLang="ja-JP" b="0" i="0" u="none" strike="noStrike" dirty="0">
                          <a:solidFill>
                            <a:srgbClr val="323232"/>
                          </a:solidFill>
                          <a:effectLst/>
                          <a:latin typeface="Noto Sans JP"/>
                        </a:rPr>
                        <a:t>2</a:t>
                      </a:r>
                      <a:r>
                        <a:rPr lang="ja-JP" altLang="en-US" b="0" i="0" u="none" strike="noStrike" dirty="0">
                          <a:solidFill>
                            <a:srgbClr val="323232"/>
                          </a:solidFill>
                          <a:effectLst/>
                          <a:latin typeface="Noto Sans JP"/>
                        </a:rPr>
                        <a:t>次元データに対応させたもので、画像に対して高いパターン認識能力を示します。</a:t>
                      </a:r>
                    </a:p>
                  </a:txBody>
                  <a:tcPr/>
                </a:tc>
                <a:tc>
                  <a:txBody>
                    <a:bodyPr/>
                    <a:lstStyle/>
                    <a:p>
                      <a:r>
                        <a:rPr lang="ja-JP" altLang="en-US" b="0" i="0" u="none" strike="noStrike" dirty="0">
                          <a:solidFill>
                            <a:srgbClr val="323232"/>
                          </a:solidFill>
                          <a:effectLst/>
                          <a:latin typeface="Noto Sans JP"/>
                        </a:rPr>
                        <a:t>画像認識</a:t>
                      </a:r>
                      <a:endParaRPr kumimoji="1" lang="ja-JP" altLang="en-US" dirty="0"/>
                    </a:p>
                  </a:txBody>
                  <a:tcPr/>
                </a:tc>
                <a:extLst>
                  <a:ext uri="{0D108BD9-81ED-4DB2-BD59-A6C34878D82A}">
                    <a16:rowId xmlns:a16="http://schemas.microsoft.com/office/drawing/2014/main" xmlns="" val="766216774"/>
                  </a:ext>
                </a:extLst>
              </a:tr>
              <a:tr h="921436">
                <a:tc>
                  <a:txBody>
                    <a:bodyPr/>
                    <a:lstStyle/>
                    <a:p>
                      <a:r>
                        <a:rPr lang="ja-JP" altLang="en-US" sz="1800" b="0" i="0" u="none" strike="noStrike" dirty="0">
                          <a:solidFill>
                            <a:srgbClr val="323232"/>
                          </a:solidFill>
                          <a:effectLst/>
                          <a:latin typeface="Noto Sans JP"/>
                        </a:rPr>
                        <a:t>再帰型ニューラルネットワーク</a:t>
                      </a:r>
                      <a:endParaRPr lang="en-US" altLang="ja-JP" sz="1800" b="0" i="0" u="none" strike="noStrike" dirty="0">
                        <a:solidFill>
                          <a:srgbClr val="323232"/>
                        </a:solidFill>
                        <a:effectLst/>
                        <a:latin typeface="Noto Sans JP"/>
                      </a:endParaRPr>
                    </a:p>
                    <a:p>
                      <a:r>
                        <a:rPr lang="en-US" altLang="ja-JP" sz="1800" b="0" i="0" u="none" strike="noStrike" dirty="0">
                          <a:solidFill>
                            <a:srgbClr val="323232"/>
                          </a:solidFill>
                          <a:effectLst/>
                          <a:latin typeface="Noto Sans JP"/>
                        </a:rPr>
                        <a:t>RNN</a:t>
                      </a:r>
                      <a:r>
                        <a:rPr lang="ja-JP" altLang="en-US" sz="1800" b="0" i="0" u="none" strike="noStrike" dirty="0">
                          <a:solidFill>
                            <a:srgbClr val="323232"/>
                          </a:solidFill>
                          <a:effectLst/>
                          <a:latin typeface="Noto Sans JP"/>
                        </a:rPr>
                        <a:t>（</a:t>
                      </a:r>
                      <a:r>
                        <a:rPr lang="en-US" altLang="ja-JP" sz="1800" b="0" i="0" u="none" strike="noStrike" dirty="0">
                          <a:solidFill>
                            <a:srgbClr val="323232"/>
                          </a:solidFill>
                          <a:effectLst/>
                          <a:latin typeface="Noto Sans JP"/>
                        </a:rPr>
                        <a:t>Recurrent Neural Network</a:t>
                      </a:r>
                      <a:r>
                        <a:rPr lang="ja-JP" altLang="en-US" sz="1800" b="0" i="0" u="none" strike="noStrike" dirty="0">
                          <a:solidFill>
                            <a:srgbClr val="323232"/>
                          </a:solidFill>
                          <a:effectLst/>
                          <a:latin typeface="Noto Sans JP"/>
                        </a:rPr>
                        <a:t>）</a:t>
                      </a:r>
                      <a:endParaRPr kumimoji="1" lang="ja-JP" altLang="en-US" dirty="0"/>
                    </a:p>
                  </a:txBody>
                  <a:tcPr/>
                </a:tc>
                <a:tc>
                  <a:txBody>
                    <a:bodyPr/>
                    <a:lstStyle/>
                    <a:p>
                      <a:pPr algn="l"/>
                      <a:r>
                        <a:rPr lang="ja-JP" altLang="en-US" b="0" i="0" u="none" strike="noStrike" dirty="0">
                          <a:solidFill>
                            <a:srgbClr val="323232"/>
                          </a:solidFill>
                          <a:effectLst/>
                          <a:latin typeface="Noto Sans JP"/>
                        </a:rPr>
                        <a:t>音声、動画データのような可変長のデータを扱えるようにするために中間層に再帰的な構造をもたせた双方向に信号が伝播するニューラルネットワークを利用したアルゴリズム。</a:t>
                      </a:r>
                    </a:p>
                    <a:p>
                      <a:endParaRPr kumimoji="1" lang="ja-JP" altLang="en-US" dirty="0"/>
                    </a:p>
                  </a:txBody>
                  <a:tcPr/>
                </a:tc>
                <a:tc>
                  <a:txBody>
                    <a:bodyPr/>
                    <a:lstStyle/>
                    <a:p>
                      <a:r>
                        <a:rPr lang="ja-JP" altLang="en-US" b="0" i="0" u="none" strike="noStrike" dirty="0">
                          <a:solidFill>
                            <a:srgbClr val="323232"/>
                          </a:solidFill>
                          <a:effectLst/>
                          <a:latin typeface="Noto Sans JP"/>
                        </a:rPr>
                        <a:t>音声認識、</a:t>
                      </a:r>
                      <a:endParaRPr lang="en-US" altLang="ja-JP" b="0" i="0" u="none" strike="noStrike" dirty="0">
                        <a:solidFill>
                          <a:srgbClr val="323232"/>
                        </a:solidFill>
                        <a:effectLst/>
                        <a:latin typeface="Noto Sans JP"/>
                      </a:endParaRPr>
                    </a:p>
                    <a:p>
                      <a:r>
                        <a:rPr lang="ja-JP" altLang="en-US" b="0" i="0" u="none" strike="noStrike" dirty="0">
                          <a:solidFill>
                            <a:srgbClr val="323232"/>
                          </a:solidFill>
                          <a:effectLst/>
                          <a:latin typeface="Noto Sans JP"/>
                        </a:rPr>
                        <a:t>動画認識、</a:t>
                      </a:r>
                      <a:endParaRPr lang="en-US" altLang="ja-JP" b="0" i="0" u="none" strike="noStrike" dirty="0">
                        <a:solidFill>
                          <a:srgbClr val="323232"/>
                        </a:solidFill>
                        <a:effectLst/>
                        <a:latin typeface="Noto Sans JP"/>
                      </a:endParaRPr>
                    </a:p>
                    <a:p>
                      <a:r>
                        <a:rPr lang="ja-JP" altLang="en-US" b="0" i="0" u="none" strike="noStrike" dirty="0">
                          <a:solidFill>
                            <a:srgbClr val="323232"/>
                          </a:solidFill>
                          <a:effectLst/>
                          <a:latin typeface="Noto Sans JP"/>
                        </a:rPr>
                        <a:t>自然言語処理</a:t>
                      </a:r>
                      <a:endParaRPr kumimoji="1" lang="ja-JP" altLang="en-US" dirty="0"/>
                    </a:p>
                  </a:txBody>
                  <a:tcPr/>
                </a:tc>
                <a:extLst>
                  <a:ext uri="{0D108BD9-81ED-4DB2-BD59-A6C34878D82A}">
                    <a16:rowId xmlns:a16="http://schemas.microsoft.com/office/drawing/2014/main" xmlns="" val="2410456199"/>
                  </a:ext>
                </a:extLst>
              </a:tr>
            </a:tbl>
          </a:graphicData>
        </a:graphic>
      </p:graphicFrame>
    </p:spTree>
    <p:extLst>
      <p:ext uri="{BB962C8B-B14F-4D97-AF65-F5344CB8AC3E}">
        <p14:creationId xmlns:p14="http://schemas.microsoft.com/office/powerpoint/2010/main" val="421866739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xmlns="" id="{21424059-591A-4798-AA1B-5244FC68CB18}"/>
              </a:ext>
            </a:extLst>
          </p:cNvPr>
          <p:cNvSpPr>
            <a:spLocks noGrp="1"/>
          </p:cNvSpPr>
          <p:nvPr>
            <p:ph type="ctrTitle"/>
          </p:nvPr>
        </p:nvSpPr>
        <p:spPr/>
        <p:txBody>
          <a:bodyPr/>
          <a:lstStyle/>
          <a:p>
            <a:r>
              <a:rPr kumimoji="1" lang="en-US" altLang="ja-JP" dirty="0"/>
              <a:t>CNN</a:t>
            </a:r>
            <a:r>
              <a:rPr kumimoji="1" lang="ja-JP" altLang="en-US" dirty="0"/>
              <a:t>（畳み込みニューラルネットワーク）</a:t>
            </a:r>
          </a:p>
        </p:txBody>
      </p:sp>
      <p:sp>
        <p:nvSpPr>
          <p:cNvPr id="4" name="テキスト ボックス 3">
            <a:extLst>
              <a:ext uri="{FF2B5EF4-FFF2-40B4-BE49-F238E27FC236}">
                <a16:creationId xmlns:a16="http://schemas.microsoft.com/office/drawing/2014/main" xmlns="" id="{ECF168D7-EB92-460B-8CA6-473215187380}"/>
              </a:ext>
            </a:extLst>
          </p:cNvPr>
          <p:cNvSpPr txBox="1"/>
          <p:nvPr/>
        </p:nvSpPr>
        <p:spPr>
          <a:xfrm>
            <a:off x="108622" y="6511034"/>
            <a:ext cx="4232931" cy="246221"/>
          </a:xfrm>
          <a:prstGeom prst="rect">
            <a:avLst/>
          </a:prstGeom>
          <a:noFill/>
        </p:spPr>
        <p:txBody>
          <a:bodyPr wrap="square" rtlCol="0">
            <a:spAutoFit/>
          </a:bodyPr>
          <a:lstStyle/>
          <a:p>
            <a:r>
              <a:rPr kumimoji="1" lang="ja-JP" altLang="en-US" sz="1000" dirty="0">
                <a:latin typeface="Meiryo UI" panose="020B0604030504040204" pitchFamily="50" charset="-128"/>
                <a:ea typeface="Meiryo UI" panose="020B0604030504040204" pitchFamily="50" charset="-128"/>
              </a:rPr>
              <a:t>画像出典：</a:t>
            </a:r>
            <a:r>
              <a:rPr lang="en-US" altLang="ja-JP" sz="1000" dirty="0">
                <a:latin typeface="Meiryo UI" panose="020B0604030504040204" pitchFamily="50" charset="-128"/>
                <a:ea typeface="Meiryo UI" panose="020B0604030504040204" pitchFamily="50" charset="-128"/>
              </a:rPr>
              <a:t>http://gagbot.net/machine-learning/ml4</a:t>
            </a:r>
            <a:endParaRPr kumimoji="1" lang="ja-JP" altLang="en-US" sz="1000" dirty="0">
              <a:latin typeface="Meiryo UI" panose="020B0604030504040204" pitchFamily="50" charset="-128"/>
              <a:ea typeface="Meiryo UI" panose="020B0604030504040204" pitchFamily="50" charset="-128"/>
            </a:endParaRPr>
          </a:p>
        </p:txBody>
      </p:sp>
      <p:pic>
        <p:nvPicPr>
          <p:cNvPr id="4100" name="Picture 4" descr="深層学習入門（HP用）3">
            <a:extLst>
              <a:ext uri="{FF2B5EF4-FFF2-40B4-BE49-F238E27FC236}">
                <a16:creationId xmlns:a16="http://schemas.microsoft.com/office/drawing/2014/main" xmlns="" id="{733BDA59-8BD7-4E63-B26F-8E31898361F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081" t="19325" r="2163" b="1937"/>
          <a:stretch/>
        </p:blipFill>
        <p:spPr bwMode="auto">
          <a:xfrm>
            <a:off x="203363" y="898839"/>
            <a:ext cx="8701740" cy="53109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162968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xmlns="" id="{DC2F03C0-E1AE-4313-B38A-8326E693FEE6}"/>
              </a:ext>
            </a:extLst>
          </p:cNvPr>
          <p:cNvSpPr>
            <a:spLocks noGrp="1"/>
          </p:cNvSpPr>
          <p:nvPr>
            <p:ph type="ctrTitle"/>
          </p:nvPr>
        </p:nvSpPr>
        <p:spPr/>
        <p:txBody>
          <a:bodyPr/>
          <a:lstStyle/>
          <a:p>
            <a:r>
              <a:rPr kumimoji="1" lang="en-US" altLang="ja-JP" dirty="0"/>
              <a:t>RNN</a:t>
            </a:r>
            <a:r>
              <a:rPr kumimoji="1" lang="ja-JP" altLang="en-US" dirty="0"/>
              <a:t>（リカレントニューラルネットワーク）</a:t>
            </a:r>
          </a:p>
        </p:txBody>
      </p:sp>
      <p:pic>
        <p:nvPicPr>
          <p:cNvPr id="5122" name="Picture 2">
            <a:extLst>
              <a:ext uri="{FF2B5EF4-FFF2-40B4-BE49-F238E27FC236}">
                <a16:creationId xmlns:a16="http://schemas.microsoft.com/office/drawing/2014/main" xmlns="" id="{5890560B-C461-4E11-824C-0C8F565E872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026" t="18784" r="2162" b="2117"/>
          <a:stretch/>
        </p:blipFill>
        <p:spPr bwMode="auto">
          <a:xfrm>
            <a:off x="0" y="799070"/>
            <a:ext cx="9045146" cy="5600591"/>
          </a:xfrm>
          <a:prstGeom prst="rect">
            <a:avLst/>
          </a:prstGeom>
          <a:noFill/>
          <a:extLst>
            <a:ext uri="{909E8E84-426E-40DD-AFC4-6F175D3DCCD1}">
              <a14:hiddenFill xmlns:a14="http://schemas.microsoft.com/office/drawing/2010/main">
                <a:solidFill>
                  <a:srgbClr val="FFFFFF"/>
                </a:solidFill>
              </a14:hiddenFill>
            </a:ext>
          </a:extLst>
        </p:spPr>
      </p:pic>
      <p:sp>
        <p:nvSpPr>
          <p:cNvPr id="4" name="テキスト ボックス 3">
            <a:extLst>
              <a:ext uri="{FF2B5EF4-FFF2-40B4-BE49-F238E27FC236}">
                <a16:creationId xmlns:a16="http://schemas.microsoft.com/office/drawing/2014/main" xmlns="" id="{2A40D77A-98A2-46D2-88F1-41286E1D1C5B}"/>
              </a:ext>
            </a:extLst>
          </p:cNvPr>
          <p:cNvSpPr txBox="1"/>
          <p:nvPr/>
        </p:nvSpPr>
        <p:spPr>
          <a:xfrm>
            <a:off x="108622" y="6511034"/>
            <a:ext cx="4232931" cy="246221"/>
          </a:xfrm>
          <a:prstGeom prst="rect">
            <a:avLst/>
          </a:prstGeom>
          <a:noFill/>
        </p:spPr>
        <p:txBody>
          <a:bodyPr wrap="square" rtlCol="0">
            <a:spAutoFit/>
          </a:bodyPr>
          <a:lstStyle/>
          <a:p>
            <a:r>
              <a:rPr kumimoji="1" lang="ja-JP" altLang="en-US" sz="1000" dirty="0">
                <a:latin typeface="Meiryo UI" panose="020B0604030504040204" pitchFamily="50" charset="-128"/>
                <a:ea typeface="Meiryo UI" panose="020B0604030504040204" pitchFamily="50" charset="-128"/>
              </a:rPr>
              <a:t>画像出典：</a:t>
            </a:r>
            <a:r>
              <a:rPr lang="en-US" altLang="ja-JP" sz="1000" dirty="0">
                <a:latin typeface="Meiryo UI" panose="020B0604030504040204" pitchFamily="50" charset="-128"/>
                <a:ea typeface="Meiryo UI" panose="020B0604030504040204" pitchFamily="50" charset="-128"/>
              </a:rPr>
              <a:t>http://gagbot.net/machine-learning/ml4</a:t>
            </a:r>
            <a:endParaRPr kumimoji="1" lang="ja-JP" altLang="en-US" sz="10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4688393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p:nvPr>
        </p:nvSpPr>
        <p:spPr/>
        <p:txBody>
          <a:bodyPr/>
          <a:lstStyle/>
          <a:p>
            <a:r>
              <a:rPr kumimoji="1" lang="ja-JP" altLang="en-US" dirty="0"/>
              <a:t>機械学習に必要な重要要素</a:t>
            </a:r>
          </a:p>
        </p:txBody>
      </p:sp>
      <p:pic>
        <p:nvPicPr>
          <p:cNvPr id="5" name="図 4"/>
          <p:cNvPicPr>
            <a:picLocks noChangeAspect="1"/>
          </p:cNvPicPr>
          <p:nvPr/>
        </p:nvPicPr>
        <p:blipFill>
          <a:blip r:embed="rId3"/>
          <a:stretch>
            <a:fillRect/>
          </a:stretch>
        </p:blipFill>
        <p:spPr>
          <a:xfrm>
            <a:off x="1244600" y="1090897"/>
            <a:ext cx="5791200" cy="5344828"/>
          </a:xfrm>
          <a:prstGeom prst="rect">
            <a:avLst/>
          </a:prstGeom>
        </p:spPr>
      </p:pic>
      <p:sp>
        <p:nvSpPr>
          <p:cNvPr id="6" name="コンテンツ プレースホルダー 1"/>
          <p:cNvSpPr>
            <a:spLocks noGrp="1"/>
          </p:cNvSpPr>
          <p:nvPr>
            <p:ph idx="1"/>
          </p:nvPr>
        </p:nvSpPr>
        <p:spPr>
          <a:xfrm>
            <a:off x="340745" y="756193"/>
            <a:ext cx="8429622" cy="697469"/>
          </a:xfrm>
        </p:spPr>
        <p:txBody>
          <a:bodyPr/>
          <a:lstStyle/>
          <a:p>
            <a:r>
              <a:rPr lang="ja-JP" altLang="en-US" dirty="0"/>
              <a:t>機械学習を利用するための</a:t>
            </a:r>
            <a:r>
              <a:rPr lang="en-US" altLang="ja-JP" dirty="0"/>
              <a:t>3</a:t>
            </a:r>
            <a:r>
              <a:rPr lang="ja-JP" altLang="en-US" dirty="0"/>
              <a:t>要素</a:t>
            </a:r>
            <a:endParaRPr kumimoji="1" lang="ja-JP" altLang="en-US" dirty="0"/>
          </a:p>
        </p:txBody>
      </p:sp>
      <p:sp>
        <p:nvSpPr>
          <p:cNvPr id="7" name="テキスト ボックス 6">
            <a:extLst>
              <a:ext uri="{FF2B5EF4-FFF2-40B4-BE49-F238E27FC236}">
                <a16:creationId xmlns:a16="http://schemas.microsoft.com/office/drawing/2014/main" xmlns="" id="{410912AF-0447-4264-8C48-A23B28808D3B}"/>
              </a:ext>
            </a:extLst>
          </p:cNvPr>
          <p:cNvSpPr txBox="1"/>
          <p:nvPr/>
        </p:nvSpPr>
        <p:spPr>
          <a:xfrm>
            <a:off x="1241617" y="6464071"/>
            <a:ext cx="4578722" cy="261610"/>
          </a:xfrm>
          <a:prstGeom prst="rect">
            <a:avLst/>
          </a:prstGeom>
          <a:noFill/>
        </p:spPr>
        <p:txBody>
          <a:bodyPr wrap="square">
            <a:spAutoFit/>
          </a:bodyPr>
          <a:lstStyle/>
          <a:p>
            <a:r>
              <a:rPr lang="ja-JP" altLang="en-US" sz="1100" b="0" i="0" dirty="0">
                <a:effectLst/>
                <a:latin typeface="YakuHanJPs"/>
              </a:rPr>
              <a:t>出展：未来</a:t>
            </a:r>
            <a:r>
              <a:rPr lang="en-US" altLang="ja-JP" sz="1100" b="0" i="0" dirty="0">
                <a:effectLst/>
                <a:latin typeface="YakuHanJPs"/>
              </a:rPr>
              <a:t>IT</a:t>
            </a:r>
            <a:r>
              <a:rPr lang="ja-JP" altLang="en-US" sz="1100" b="0" i="0" dirty="0">
                <a:effectLst/>
                <a:latin typeface="YakuHanJPs"/>
              </a:rPr>
              <a:t>図鑑　これからの</a:t>
            </a:r>
            <a:r>
              <a:rPr lang="en-US" altLang="ja-JP" sz="1100" b="0" i="0" dirty="0">
                <a:effectLst/>
                <a:latin typeface="YakuHanJPs"/>
              </a:rPr>
              <a:t>AI</a:t>
            </a:r>
            <a:r>
              <a:rPr lang="ja-JP" altLang="en-US" sz="1100" b="0" i="0" dirty="0">
                <a:effectLst/>
                <a:latin typeface="YakuHanJPs"/>
              </a:rPr>
              <a:t>ビジネス</a:t>
            </a:r>
            <a:endParaRPr lang="ja-JP" altLang="en-US" sz="1100" dirty="0"/>
          </a:p>
        </p:txBody>
      </p:sp>
      <p:sp>
        <p:nvSpPr>
          <p:cNvPr id="2" name="正方形/長方形 1">
            <a:extLst>
              <a:ext uri="{FF2B5EF4-FFF2-40B4-BE49-F238E27FC236}">
                <a16:creationId xmlns:a16="http://schemas.microsoft.com/office/drawing/2014/main" xmlns="" id="{673DFEFD-6F44-40A1-BCFE-1F047E5F3093}"/>
              </a:ext>
            </a:extLst>
          </p:cNvPr>
          <p:cNvSpPr/>
          <p:nvPr/>
        </p:nvSpPr>
        <p:spPr>
          <a:xfrm>
            <a:off x="1537590" y="1246380"/>
            <a:ext cx="2050120" cy="1374512"/>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8" name="正方形/長方形 7">
            <a:extLst>
              <a:ext uri="{FF2B5EF4-FFF2-40B4-BE49-F238E27FC236}">
                <a16:creationId xmlns:a16="http://schemas.microsoft.com/office/drawing/2014/main" xmlns="" id="{C27F7731-B7F8-4210-A947-5EF6D3194431}"/>
              </a:ext>
            </a:extLst>
          </p:cNvPr>
          <p:cNvSpPr/>
          <p:nvPr/>
        </p:nvSpPr>
        <p:spPr>
          <a:xfrm>
            <a:off x="4711781" y="1246380"/>
            <a:ext cx="2050120" cy="1374512"/>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xmlns="" id="{ABA1A428-5A50-4492-AE77-DC468AC3D3DF}"/>
              </a:ext>
            </a:extLst>
          </p:cNvPr>
          <p:cNvSpPr/>
          <p:nvPr/>
        </p:nvSpPr>
        <p:spPr>
          <a:xfrm>
            <a:off x="1537590" y="3034411"/>
            <a:ext cx="1811327" cy="1159016"/>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00221726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p:nvPr>
        </p:nvSpPr>
        <p:spPr/>
        <p:txBody>
          <a:bodyPr/>
          <a:lstStyle/>
          <a:p>
            <a:r>
              <a:rPr kumimoji="1" lang="en-US" altLang="ja-JP" dirty="0"/>
              <a:t>AI</a:t>
            </a:r>
            <a:r>
              <a:rPr kumimoji="1" lang="ja-JP" altLang="en-US" dirty="0"/>
              <a:t>リテラシー　</a:t>
            </a:r>
            <a:r>
              <a:rPr lang="ja-JP" altLang="en-US" dirty="0"/>
              <a:t>概要</a:t>
            </a:r>
            <a:endParaRPr kumimoji="1" lang="ja-JP" altLang="en-US" dirty="0"/>
          </a:p>
        </p:txBody>
      </p:sp>
      <p:sp>
        <p:nvSpPr>
          <p:cNvPr id="6" name="コンテンツ プレースホルダー 1"/>
          <p:cNvSpPr txBox="1">
            <a:spLocks/>
          </p:cNvSpPr>
          <p:nvPr/>
        </p:nvSpPr>
        <p:spPr>
          <a:xfrm>
            <a:off x="340744" y="771872"/>
            <a:ext cx="7181489" cy="693916"/>
          </a:xfrm>
          <a:prstGeom prst="rect">
            <a:avLst/>
          </a:prstGeom>
        </p:spPr>
        <p:txBody>
          <a:bodyPr/>
          <a:lstStyle>
            <a:lvl1pPr marL="0" indent="0" algn="l" defTabSz="457200" rtl="0" eaLnBrk="1" latinLnBrk="0" hangingPunct="1">
              <a:spcBef>
                <a:spcPct val="20000"/>
              </a:spcBef>
              <a:buClr>
                <a:schemeClr val="accent3">
                  <a:lumMod val="50000"/>
                </a:schemeClr>
              </a:buClr>
              <a:buFont typeface="Wingdings" panose="05000000000000000000" pitchFamily="2" charset="2"/>
              <a:buNone/>
              <a:defRPr kumimoji="1" sz="2400" b="0" i="0" kern="1200">
                <a:solidFill>
                  <a:schemeClr val="tx1"/>
                </a:solidFill>
                <a:latin typeface="メイリオ"/>
                <a:ea typeface="メイリオ"/>
                <a:cs typeface="メイリオ"/>
              </a:defRPr>
            </a:lvl1pPr>
            <a:lvl2pPr marL="7429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800" b="0" i="0" kern="1200">
                <a:solidFill>
                  <a:schemeClr val="tx1">
                    <a:lumMod val="85000"/>
                    <a:lumOff val="15000"/>
                  </a:schemeClr>
                </a:solidFill>
                <a:latin typeface="メイリオ"/>
                <a:ea typeface="メイリオ"/>
                <a:cs typeface="メイリオ"/>
              </a:defRPr>
            </a:lvl2pPr>
            <a:lvl3pPr marL="12001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600" b="0" i="0" kern="1200">
                <a:solidFill>
                  <a:srgbClr val="404040"/>
                </a:solidFill>
                <a:latin typeface="メイリオ"/>
                <a:ea typeface="メイリオ"/>
                <a:cs typeface="メイリオ"/>
              </a:defRPr>
            </a:lvl3pPr>
            <a:lvl4pPr marL="16573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400" b="0" i="0" kern="1200">
                <a:solidFill>
                  <a:srgbClr val="404040"/>
                </a:solidFill>
                <a:latin typeface="メイリオ"/>
                <a:ea typeface="メイリオ"/>
                <a:cs typeface="メイリオ"/>
              </a:defRPr>
            </a:lvl4pPr>
            <a:lvl5pPr marL="1828800" indent="0" algn="l" defTabSz="457200" rtl="0" eaLnBrk="1" latinLnBrk="0" hangingPunct="1">
              <a:spcBef>
                <a:spcPct val="20000"/>
              </a:spcBef>
              <a:buFont typeface="Arial"/>
              <a:buNone/>
              <a:defRPr kumimoji="1" sz="1800" b="0" i="0" kern="1200">
                <a:solidFill>
                  <a:srgbClr val="404040"/>
                </a:solidFill>
                <a:latin typeface="メイリオ"/>
                <a:ea typeface="メイリオ"/>
                <a:cs typeface="メイリオ"/>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pPr marL="342900" indent="-342900">
              <a:buFont typeface="Arial" panose="020B0604020202020204" pitchFamily="34" charset="0"/>
              <a:buChar char="•"/>
            </a:pPr>
            <a:r>
              <a:rPr lang="ja-JP" altLang="en-US" sz="2000" dirty="0">
                <a:latin typeface="+mj-ea"/>
              </a:rPr>
              <a:t>授業形態は、</a:t>
            </a:r>
            <a:r>
              <a:rPr lang="en-US" altLang="ja-JP" sz="2000" dirty="0">
                <a:latin typeface="+mj-ea"/>
              </a:rPr>
              <a:t>e-</a:t>
            </a:r>
            <a:r>
              <a:rPr lang="ja-JP" altLang="en-US" sz="2000" dirty="0">
                <a:latin typeface="+mj-ea"/>
              </a:rPr>
              <a:t>ラーニングとなります</a:t>
            </a:r>
            <a:endParaRPr lang="en-US" altLang="ja-JP" sz="2000" dirty="0">
              <a:latin typeface="+mj-ea"/>
              <a:ea typeface="+mj-ea"/>
            </a:endParaRPr>
          </a:p>
          <a:p>
            <a:pPr marL="342900" indent="-342900">
              <a:buFont typeface="Arial" panose="020B0604020202020204" pitchFamily="34" charset="0"/>
              <a:buChar char="•"/>
            </a:pPr>
            <a:r>
              <a:rPr lang="ja-JP" altLang="en-US" sz="2000" dirty="0">
                <a:latin typeface="+mj-ea"/>
                <a:ea typeface="+mj-ea"/>
              </a:rPr>
              <a:t>計１２回開催します</a:t>
            </a:r>
            <a:endParaRPr lang="en-US" altLang="ja-JP" sz="2000" dirty="0">
              <a:latin typeface="+mj-ea"/>
              <a:ea typeface="+mj-ea"/>
            </a:endParaRPr>
          </a:p>
        </p:txBody>
      </p:sp>
      <p:graphicFrame>
        <p:nvGraphicFramePr>
          <p:cNvPr id="7" name="表 6"/>
          <p:cNvGraphicFramePr>
            <a:graphicFrameLocks noGrp="1"/>
          </p:cNvGraphicFramePr>
          <p:nvPr>
            <p:extLst>
              <p:ext uri="{D42A27DB-BD31-4B8C-83A1-F6EECF244321}">
                <p14:modId xmlns:p14="http://schemas.microsoft.com/office/powerpoint/2010/main" val="4076405567"/>
              </p:ext>
            </p:extLst>
          </p:nvPr>
        </p:nvGraphicFramePr>
        <p:xfrm>
          <a:off x="246269" y="1792849"/>
          <a:ext cx="8651462" cy="4358640"/>
        </p:xfrm>
        <a:graphic>
          <a:graphicData uri="http://schemas.openxmlformats.org/drawingml/2006/table">
            <a:tbl>
              <a:tblPr firstRow="1" bandRow="1">
                <a:tableStyleId>{5C22544A-7EE6-4342-B048-85BDC9FD1C3A}</a:tableStyleId>
              </a:tblPr>
              <a:tblGrid>
                <a:gridCol w="567055">
                  <a:extLst>
                    <a:ext uri="{9D8B030D-6E8A-4147-A177-3AD203B41FA5}">
                      <a16:colId xmlns:a16="http://schemas.microsoft.com/office/drawing/2014/main" xmlns="" val="2904047441"/>
                    </a:ext>
                  </a:extLst>
                </a:gridCol>
                <a:gridCol w="5948753">
                  <a:extLst>
                    <a:ext uri="{9D8B030D-6E8A-4147-A177-3AD203B41FA5}">
                      <a16:colId xmlns:a16="http://schemas.microsoft.com/office/drawing/2014/main" xmlns="" val="1261446937"/>
                    </a:ext>
                  </a:extLst>
                </a:gridCol>
                <a:gridCol w="2135654">
                  <a:extLst>
                    <a:ext uri="{9D8B030D-6E8A-4147-A177-3AD203B41FA5}">
                      <a16:colId xmlns:a16="http://schemas.microsoft.com/office/drawing/2014/main" xmlns="" val="322255843"/>
                    </a:ext>
                  </a:extLst>
                </a:gridCol>
              </a:tblGrid>
              <a:tr h="0">
                <a:tc>
                  <a:txBody>
                    <a:bodyPr/>
                    <a:lstStyle/>
                    <a:p>
                      <a:pPr algn="ctr"/>
                      <a:r>
                        <a:rPr kumimoji="1" lang="en-US" altLang="ja-JP" sz="1600" dirty="0"/>
                        <a:t>No</a:t>
                      </a:r>
                      <a:endParaRPr kumimoji="1" lang="ja-JP" altLang="en-US" sz="1600" dirty="0"/>
                    </a:p>
                  </a:txBody>
                  <a:tcPr/>
                </a:tc>
                <a:tc>
                  <a:txBody>
                    <a:bodyPr/>
                    <a:lstStyle/>
                    <a:p>
                      <a:pPr algn="ctr"/>
                      <a:r>
                        <a:rPr kumimoji="1" lang="ja-JP" altLang="en-US" sz="1600" dirty="0"/>
                        <a:t>授業概要</a:t>
                      </a:r>
                    </a:p>
                  </a:txBody>
                  <a:tcPr/>
                </a:tc>
                <a:tc>
                  <a:txBody>
                    <a:bodyPr/>
                    <a:lstStyle/>
                    <a:p>
                      <a:pPr algn="ctr"/>
                      <a:r>
                        <a:rPr kumimoji="1" lang="ja-JP" altLang="en-US" sz="1600" dirty="0"/>
                        <a:t>講師</a:t>
                      </a:r>
                    </a:p>
                  </a:txBody>
                  <a:tcPr/>
                </a:tc>
                <a:extLst>
                  <a:ext uri="{0D108BD9-81ED-4DB2-BD59-A6C34878D82A}">
                    <a16:rowId xmlns:a16="http://schemas.microsoft.com/office/drawing/2014/main" xmlns="" val="1688276906"/>
                  </a:ext>
                </a:extLst>
              </a:tr>
              <a:tr h="0">
                <a:tc>
                  <a:txBody>
                    <a:bodyPr/>
                    <a:lstStyle/>
                    <a:p>
                      <a:pPr algn="ctr"/>
                      <a:r>
                        <a:rPr kumimoji="1" lang="en-US" altLang="ja-JP" sz="1600" dirty="0">
                          <a:solidFill>
                            <a:schemeClr val="tx1">
                              <a:lumMod val="75000"/>
                              <a:lumOff val="25000"/>
                            </a:schemeClr>
                          </a:solidFill>
                        </a:rPr>
                        <a:t>1</a:t>
                      </a:r>
                      <a:endParaRPr kumimoji="1" lang="ja-JP" altLang="en-US" sz="1600" dirty="0">
                        <a:solidFill>
                          <a:schemeClr val="tx1">
                            <a:lumMod val="75000"/>
                            <a:lumOff val="25000"/>
                          </a:schemeClr>
                        </a:solidFill>
                      </a:endParaRPr>
                    </a:p>
                  </a:txBody>
                  <a:tcPr/>
                </a:tc>
                <a:tc>
                  <a:txBody>
                    <a:bodyPr/>
                    <a:lstStyle/>
                    <a:p>
                      <a:pPr algn="l"/>
                      <a:r>
                        <a:rPr kumimoji="1" lang="en-US" altLang="ja-JP" sz="1600" b="1" dirty="0">
                          <a:solidFill>
                            <a:schemeClr val="tx1">
                              <a:lumMod val="75000"/>
                              <a:lumOff val="25000"/>
                            </a:schemeClr>
                          </a:solidFill>
                        </a:rPr>
                        <a:t>AI</a:t>
                      </a:r>
                      <a:r>
                        <a:rPr kumimoji="1" lang="ja-JP" altLang="en-US" sz="1600" b="1" dirty="0">
                          <a:solidFill>
                            <a:schemeClr val="tx1">
                              <a:lumMod val="75000"/>
                              <a:lumOff val="25000"/>
                            </a:schemeClr>
                          </a:solidFill>
                        </a:rPr>
                        <a:t>が変える社会</a:t>
                      </a:r>
                    </a:p>
                  </a:txBody>
                  <a:tcPr/>
                </a:tc>
                <a:tc>
                  <a:txBody>
                    <a:bodyPr/>
                    <a:lstStyle/>
                    <a:p>
                      <a:pPr algn="ctr"/>
                      <a:r>
                        <a:rPr kumimoji="1" lang="en-US" altLang="ja-JP" sz="1600" dirty="0">
                          <a:solidFill>
                            <a:schemeClr val="tx1">
                              <a:lumMod val="75000"/>
                              <a:lumOff val="25000"/>
                            </a:schemeClr>
                          </a:solidFill>
                        </a:rPr>
                        <a:t>NTT</a:t>
                      </a:r>
                      <a:r>
                        <a:rPr kumimoji="1" lang="ja-JP" altLang="en-US" sz="1600" dirty="0">
                          <a:solidFill>
                            <a:schemeClr val="tx1">
                              <a:lumMod val="75000"/>
                              <a:lumOff val="25000"/>
                            </a:schemeClr>
                          </a:solidFill>
                        </a:rPr>
                        <a:t>西日本</a:t>
                      </a:r>
                    </a:p>
                  </a:txBody>
                  <a:tcPr anchor="ctr"/>
                </a:tc>
                <a:extLst>
                  <a:ext uri="{0D108BD9-81ED-4DB2-BD59-A6C34878D82A}">
                    <a16:rowId xmlns:a16="http://schemas.microsoft.com/office/drawing/2014/main" xmlns="" val="3221468820"/>
                  </a:ext>
                </a:extLst>
              </a:tr>
              <a:tr h="0">
                <a:tc>
                  <a:txBody>
                    <a:bodyPr/>
                    <a:lstStyle/>
                    <a:p>
                      <a:pPr algn="ctr"/>
                      <a:r>
                        <a:rPr kumimoji="1" lang="en-US" altLang="ja-JP" sz="1600" dirty="0">
                          <a:solidFill>
                            <a:schemeClr val="tx1">
                              <a:lumMod val="75000"/>
                              <a:lumOff val="25000"/>
                            </a:schemeClr>
                          </a:solidFill>
                        </a:rPr>
                        <a:t>2</a:t>
                      </a:r>
                      <a:endParaRPr kumimoji="1" lang="ja-JP" altLang="en-US" sz="1600" dirty="0">
                        <a:solidFill>
                          <a:schemeClr val="tx1">
                            <a:lumMod val="75000"/>
                            <a:lumOff val="25000"/>
                          </a:schemeClr>
                        </a:solidFill>
                      </a:endParaRPr>
                    </a:p>
                  </a:txBody>
                  <a:tcPr/>
                </a:tc>
                <a:tc>
                  <a:txBody>
                    <a:bodyPr/>
                    <a:lstStyle/>
                    <a:p>
                      <a:pPr algn="l"/>
                      <a:r>
                        <a:rPr kumimoji="1" lang="ja-JP" altLang="en-US" sz="1600" b="1" dirty="0">
                          <a:solidFill>
                            <a:schemeClr val="tx1">
                              <a:lumMod val="75000"/>
                              <a:lumOff val="25000"/>
                            </a:schemeClr>
                          </a:solidFill>
                        </a:rPr>
                        <a:t>働き方改革と</a:t>
                      </a:r>
                      <a:r>
                        <a:rPr kumimoji="1" lang="en-US" altLang="ja-JP" sz="1600" b="1" dirty="0">
                          <a:solidFill>
                            <a:schemeClr val="tx1">
                              <a:lumMod val="75000"/>
                              <a:lumOff val="25000"/>
                            </a:schemeClr>
                          </a:solidFill>
                        </a:rPr>
                        <a:t>DX</a:t>
                      </a:r>
                      <a:endParaRPr kumimoji="1" lang="ja-JP" altLang="en-US" sz="1600" b="1" dirty="0">
                        <a:solidFill>
                          <a:schemeClr val="tx1">
                            <a:lumMod val="75000"/>
                            <a:lumOff val="25000"/>
                          </a:schemeClr>
                        </a:solidFill>
                      </a:endParaRP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NTT</a:t>
                      </a:r>
                      <a:r>
                        <a:rPr kumimoji="1" lang="ja-JP" altLang="en-US"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西日本</a:t>
                      </a:r>
                    </a:p>
                  </a:txBody>
                  <a:tcPr anchor="ctr"/>
                </a:tc>
                <a:extLst>
                  <a:ext uri="{0D108BD9-81ED-4DB2-BD59-A6C34878D82A}">
                    <a16:rowId xmlns:a16="http://schemas.microsoft.com/office/drawing/2014/main" xmlns="" val="3178709493"/>
                  </a:ext>
                </a:extLst>
              </a:tr>
              <a:tr h="0">
                <a:tc>
                  <a:txBody>
                    <a:bodyPr/>
                    <a:lstStyle/>
                    <a:p>
                      <a:pPr algn="ctr"/>
                      <a:r>
                        <a:rPr kumimoji="1" lang="en-US" altLang="ja-JP" sz="1600" dirty="0">
                          <a:solidFill>
                            <a:schemeClr val="tx1">
                              <a:lumMod val="75000"/>
                              <a:lumOff val="25000"/>
                            </a:schemeClr>
                          </a:solidFill>
                        </a:rPr>
                        <a:t>3</a:t>
                      </a:r>
                      <a:endParaRPr kumimoji="1" lang="ja-JP" altLang="en-US" sz="1600" dirty="0">
                        <a:solidFill>
                          <a:schemeClr val="tx1">
                            <a:lumMod val="75000"/>
                            <a:lumOff val="25000"/>
                          </a:schemeClr>
                        </a:solidFill>
                      </a:endParaRPr>
                    </a:p>
                  </a:txBody>
                  <a:tcPr/>
                </a:tc>
                <a:tc>
                  <a:txBody>
                    <a:bodyPr/>
                    <a:lstStyle/>
                    <a:p>
                      <a:pPr algn="l"/>
                      <a:r>
                        <a:rPr kumimoji="1" lang="en-US" altLang="ja-JP" sz="1600" b="1" dirty="0">
                          <a:solidFill>
                            <a:schemeClr val="tx1">
                              <a:lumMod val="75000"/>
                              <a:lumOff val="25000"/>
                            </a:schemeClr>
                          </a:solidFill>
                        </a:rPr>
                        <a:t>AI</a:t>
                      </a:r>
                      <a:r>
                        <a:rPr kumimoji="1" lang="ja-JP" altLang="en-US" sz="1600" b="1" dirty="0">
                          <a:solidFill>
                            <a:schemeClr val="tx1">
                              <a:lumMod val="75000"/>
                              <a:lumOff val="25000"/>
                            </a:schemeClr>
                          </a:solidFill>
                        </a:rPr>
                        <a:t>基礎知識</a:t>
                      </a:r>
                      <a:r>
                        <a:rPr kumimoji="1" lang="en-US" altLang="ja-JP" sz="1600" b="1" dirty="0">
                          <a:solidFill>
                            <a:schemeClr val="tx1">
                              <a:lumMod val="75000"/>
                              <a:lumOff val="25000"/>
                            </a:schemeClr>
                          </a:solidFill>
                        </a:rPr>
                        <a:t>(1)</a:t>
                      </a:r>
                      <a:endParaRPr kumimoji="1" lang="ja-JP" altLang="en-US" sz="1600" b="1" dirty="0">
                        <a:solidFill>
                          <a:schemeClr val="tx1">
                            <a:lumMod val="75000"/>
                            <a:lumOff val="25000"/>
                          </a:schemeClr>
                        </a:solidFill>
                      </a:endParaRP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NTT</a:t>
                      </a:r>
                      <a:r>
                        <a:rPr kumimoji="1" lang="ja-JP" altLang="en-US"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西日本</a:t>
                      </a:r>
                    </a:p>
                  </a:txBody>
                  <a:tcPr anchor="ctr"/>
                </a:tc>
                <a:extLst>
                  <a:ext uri="{0D108BD9-81ED-4DB2-BD59-A6C34878D82A}">
                    <a16:rowId xmlns:a16="http://schemas.microsoft.com/office/drawing/2014/main" xmlns="" val="453956153"/>
                  </a:ext>
                </a:extLst>
              </a:tr>
              <a:tr h="0">
                <a:tc>
                  <a:txBody>
                    <a:bodyPr/>
                    <a:lstStyle/>
                    <a:p>
                      <a:pPr algn="ctr"/>
                      <a:r>
                        <a:rPr kumimoji="1" lang="en-US" altLang="ja-JP" sz="1600" dirty="0">
                          <a:solidFill>
                            <a:schemeClr val="tx1">
                              <a:lumMod val="75000"/>
                              <a:lumOff val="25000"/>
                            </a:schemeClr>
                          </a:solidFill>
                        </a:rPr>
                        <a:t>4</a:t>
                      </a:r>
                      <a:endParaRPr kumimoji="1" lang="ja-JP" altLang="en-US" sz="1600" dirty="0">
                        <a:solidFill>
                          <a:schemeClr val="tx1">
                            <a:lumMod val="75000"/>
                            <a:lumOff val="25000"/>
                          </a:schemeClr>
                        </a:solidFill>
                      </a:endParaRPr>
                    </a:p>
                  </a:txBody>
                  <a:tcPr/>
                </a:tc>
                <a:tc>
                  <a:txBody>
                    <a:bodyPr/>
                    <a:lstStyle/>
                    <a:p>
                      <a:pPr algn="l"/>
                      <a:r>
                        <a:rPr kumimoji="1" lang="en-US" altLang="ja-JP" sz="1600" b="1" dirty="0">
                          <a:solidFill>
                            <a:schemeClr val="tx1">
                              <a:lumMod val="75000"/>
                              <a:lumOff val="25000"/>
                            </a:schemeClr>
                          </a:solidFill>
                        </a:rPr>
                        <a:t>AI</a:t>
                      </a:r>
                      <a:r>
                        <a:rPr kumimoji="1" lang="ja-JP" altLang="en-US" sz="1600" b="1" dirty="0">
                          <a:solidFill>
                            <a:schemeClr val="tx1">
                              <a:lumMod val="75000"/>
                              <a:lumOff val="25000"/>
                            </a:schemeClr>
                          </a:solidFill>
                        </a:rPr>
                        <a:t>基礎知識</a:t>
                      </a:r>
                      <a:r>
                        <a:rPr kumimoji="1" lang="en-US" altLang="ja-JP" sz="1600" b="1" dirty="0">
                          <a:solidFill>
                            <a:schemeClr val="tx1">
                              <a:lumMod val="75000"/>
                              <a:lumOff val="25000"/>
                            </a:schemeClr>
                          </a:solidFill>
                        </a:rPr>
                        <a:t>(2)</a:t>
                      </a:r>
                      <a:endParaRPr kumimoji="1" lang="ja-JP" altLang="en-US" sz="1600" b="1" dirty="0">
                        <a:solidFill>
                          <a:schemeClr val="tx1">
                            <a:lumMod val="75000"/>
                            <a:lumOff val="25000"/>
                          </a:schemeClr>
                        </a:solidFill>
                      </a:endParaRP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NTT</a:t>
                      </a:r>
                      <a:r>
                        <a:rPr kumimoji="1" lang="ja-JP" altLang="en-US"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西日本</a:t>
                      </a:r>
                    </a:p>
                  </a:txBody>
                  <a:tcPr anchor="ctr"/>
                </a:tc>
                <a:extLst>
                  <a:ext uri="{0D108BD9-81ED-4DB2-BD59-A6C34878D82A}">
                    <a16:rowId xmlns:a16="http://schemas.microsoft.com/office/drawing/2014/main" xmlns="" val="1906187670"/>
                  </a:ext>
                </a:extLst>
              </a:tr>
              <a:tr h="0">
                <a:tc>
                  <a:txBody>
                    <a:bodyPr/>
                    <a:lstStyle/>
                    <a:p>
                      <a:pPr algn="ctr"/>
                      <a:r>
                        <a:rPr kumimoji="1" lang="en-US" altLang="ja-JP" sz="1600" dirty="0">
                          <a:solidFill>
                            <a:schemeClr val="tx1">
                              <a:lumMod val="75000"/>
                              <a:lumOff val="25000"/>
                            </a:schemeClr>
                          </a:solidFill>
                        </a:rPr>
                        <a:t>5</a:t>
                      </a:r>
                      <a:endParaRPr kumimoji="1" lang="ja-JP" altLang="en-US" sz="1600" dirty="0">
                        <a:solidFill>
                          <a:schemeClr val="tx1">
                            <a:lumMod val="75000"/>
                            <a:lumOff val="25000"/>
                          </a:schemeClr>
                        </a:solidFill>
                      </a:endParaRPr>
                    </a:p>
                  </a:txBody>
                  <a:tcPr/>
                </a:tc>
                <a:tc>
                  <a:txBody>
                    <a:bodyPr/>
                    <a:lstStyle/>
                    <a:p>
                      <a:pPr algn="l"/>
                      <a:r>
                        <a:rPr kumimoji="1" lang="en-US" altLang="ja-JP" sz="1600" b="1" dirty="0">
                          <a:solidFill>
                            <a:schemeClr val="tx1">
                              <a:lumMod val="75000"/>
                              <a:lumOff val="25000"/>
                            </a:schemeClr>
                          </a:solidFill>
                        </a:rPr>
                        <a:t>AI/ICT</a:t>
                      </a:r>
                      <a:r>
                        <a:rPr kumimoji="1" lang="ja-JP" altLang="en-US" sz="1600" b="1" dirty="0">
                          <a:solidFill>
                            <a:schemeClr val="tx1">
                              <a:lumMod val="75000"/>
                              <a:lumOff val="25000"/>
                            </a:schemeClr>
                          </a:solidFill>
                        </a:rPr>
                        <a:t>関連 基礎知識</a:t>
                      </a:r>
                      <a:r>
                        <a:rPr kumimoji="1" lang="en-US" altLang="ja-JP" sz="1600" b="1" dirty="0">
                          <a:solidFill>
                            <a:schemeClr val="tx1">
                              <a:lumMod val="75000"/>
                              <a:lumOff val="25000"/>
                            </a:schemeClr>
                          </a:solidFill>
                        </a:rPr>
                        <a:t>(1)</a:t>
                      </a:r>
                      <a:r>
                        <a:rPr kumimoji="1" lang="ja-JP" altLang="en-US" sz="1600" b="1" dirty="0">
                          <a:solidFill>
                            <a:schemeClr val="tx1">
                              <a:lumMod val="75000"/>
                              <a:lumOff val="25000"/>
                            </a:schemeClr>
                          </a:solidFill>
                        </a:rPr>
                        <a:t>　</a:t>
                      </a:r>
                      <a:r>
                        <a:rPr kumimoji="1" lang="en-US" altLang="ja-JP" sz="1600" b="1" dirty="0" err="1">
                          <a:solidFill>
                            <a:schemeClr val="tx1">
                              <a:lumMod val="75000"/>
                              <a:lumOff val="25000"/>
                            </a:schemeClr>
                          </a:solidFill>
                        </a:rPr>
                        <a:t>IoT</a:t>
                      </a:r>
                      <a:r>
                        <a:rPr kumimoji="1" lang="en-US" altLang="ja-JP" sz="1600" b="1" dirty="0">
                          <a:solidFill>
                            <a:schemeClr val="tx1">
                              <a:lumMod val="75000"/>
                              <a:lumOff val="25000"/>
                            </a:schemeClr>
                          </a:solidFill>
                        </a:rPr>
                        <a:t>/</a:t>
                      </a:r>
                      <a:r>
                        <a:rPr kumimoji="1" lang="ja-JP" altLang="en-US" sz="1600" b="1" dirty="0">
                          <a:solidFill>
                            <a:schemeClr val="tx1">
                              <a:lumMod val="75000"/>
                              <a:lumOff val="25000"/>
                            </a:schemeClr>
                          </a:solidFill>
                        </a:rPr>
                        <a:t>クラウド</a:t>
                      </a:r>
                      <a:r>
                        <a:rPr kumimoji="1" lang="en-US" altLang="ja-JP" sz="1600" b="1" dirty="0">
                          <a:solidFill>
                            <a:schemeClr val="tx1">
                              <a:lumMod val="75000"/>
                              <a:lumOff val="25000"/>
                            </a:schemeClr>
                          </a:solidFill>
                        </a:rPr>
                        <a:t>/5G</a:t>
                      </a:r>
                      <a:endParaRPr kumimoji="1" lang="ja-JP" altLang="en-US" sz="1600" b="1" dirty="0">
                        <a:solidFill>
                          <a:schemeClr val="tx1">
                            <a:lumMod val="75000"/>
                            <a:lumOff val="25000"/>
                          </a:schemeClr>
                        </a:solidFill>
                      </a:endParaRP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NTT</a:t>
                      </a:r>
                      <a:r>
                        <a:rPr kumimoji="1" lang="ja-JP" altLang="en-US"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西日本</a:t>
                      </a:r>
                    </a:p>
                  </a:txBody>
                  <a:tcPr anchor="ctr"/>
                </a:tc>
                <a:extLst>
                  <a:ext uri="{0D108BD9-81ED-4DB2-BD59-A6C34878D82A}">
                    <a16:rowId xmlns:a16="http://schemas.microsoft.com/office/drawing/2014/main" xmlns="" val="1681188941"/>
                  </a:ext>
                </a:extLst>
              </a:tr>
              <a:tr h="0">
                <a:tc>
                  <a:txBody>
                    <a:bodyPr/>
                    <a:lstStyle/>
                    <a:p>
                      <a:pPr algn="ctr"/>
                      <a:r>
                        <a:rPr kumimoji="1" lang="en-US" altLang="ja-JP" sz="1600" dirty="0">
                          <a:solidFill>
                            <a:schemeClr val="tx1">
                              <a:lumMod val="75000"/>
                              <a:lumOff val="25000"/>
                            </a:schemeClr>
                          </a:solidFill>
                        </a:rPr>
                        <a:t>6</a:t>
                      </a:r>
                      <a:endParaRPr kumimoji="1" lang="ja-JP" altLang="en-US" sz="1600" dirty="0">
                        <a:solidFill>
                          <a:schemeClr val="tx1">
                            <a:lumMod val="75000"/>
                            <a:lumOff val="25000"/>
                          </a:schemeClr>
                        </a:solidFill>
                      </a:endParaRPr>
                    </a:p>
                  </a:txBody>
                  <a:tcPr/>
                </a:tc>
                <a:tc>
                  <a:txBody>
                    <a:bodyPr/>
                    <a:lstStyle/>
                    <a:p>
                      <a:pPr algn="l"/>
                      <a:r>
                        <a:rPr kumimoji="1" lang="en-US" altLang="ja-JP" sz="1600" b="1" dirty="0">
                          <a:solidFill>
                            <a:schemeClr val="tx1">
                              <a:lumMod val="75000"/>
                              <a:lumOff val="25000"/>
                            </a:schemeClr>
                          </a:solidFill>
                        </a:rPr>
                        <a:t>AI/ICT</a:t>
                      </a:r>
                      <a:r>
                        <a:rPr kumimoji="1" lang="ja-JP" altLang="en-US" sz="1600" b="1" dirty="0">
                          <a:solidFill>
                            <a:schemeClr val="tx1">
                              <a:lumMod val="75000"/>
                              <a:lumOff val="25000"/>
                            </a:schemeClr>
                          </a:solidFill>
                        </a:rPr>
                        <a:t>関連 基礎知識</a:t>
                      </a:r>
                      <a:r>
                        <a:rPr kumimoji="1" lang="en-US" altLang="ja-JP" sz="1600" b="1" dirty="0">
                          <a:solidFill>
                            <a:schemeClr val="tx1">
                              <a:lumMod val="75000"/>
                              <a:lumOff val="25000"/>
                            </a:schemeClr>
                          </a:solidFill>
                        </a:rPr>
                        <a:t>(2)</a:t>
                      </a:r>
                      <a:r>
                        <a:rPr kumimoji="1" lang="ja-JP" altLang="en-US" sz="1600" b="1" dirty="0">
                          <a:solidFill>
                            <a:schemeClr val="tx1">
                              <a:lumMod val="75000"/>
                              <a:lumOff val="25000"/>
                            </a:schemeClr>
                          </a:solidFill>
                        </a:rPr>
                        <a:t>　情報セキュリティ①</a:t>
                      </a: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NTT</a:t>
                      </a:r>
                      <a:r>
                        <a:rPr kumimoji="1" lang="ja-JP" altLang="en-US"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ラーニングシステムズ</a:t>
                      </a:r>
                    </a:p>
                  </a:txBody>
                  <a:tcPr anchor="ctr"/>
                </a:tc>
                <a:extLst>
                  <a:ext uri="{0D108BD9-81ED-4DB2-BD59-A6C34878D82A}">
                    <a16:rowId xmlns:a16="http://schemas.microsoft.com/office/drawing/2014/main" xmlns="" val="320031005"/>
                  </a:ext>
                </a:extLst>
              </a:tr>
              <a:tr h="0">
                <a:tc>
                  <a:txBody>
                    <a:bodyPr/>
                    <a:lstStyle/>
                    <a:p>
                      <a:pPr algn="ctr"/>
                      <a:r>
                        <a:rPr kumimoji="1" lang="en-US" altLang="ja-JP" sz="1600" dirty="0">
                          <a:solidFill>
                            <a:schemeClr val="tx1">
                              <a:lumMod val="75000"/>
                              <a:lumOff val="25000"/>
                            </a:schemeClr>
                          </a:solidFill>
                        </a:rPr>
                        <a:t>7</a:t>
                      </a:r>
                      <a:endParaRPr kumimoji="1" lang="ja-JP" altLang="en-US" sz="1600" dirty="0">
                        <a:solidFill>
                          <a:schemeClr val="tx1">
                            <a:lumMod val="75000"/>
                            <a:lumOff val="25000"/>
                          </a:schemeClr>
                        </a:solidFill>
                      </a:endParaRPr>
                    </a:p>
                  </a:txBody>
                  <a:tcPr/>
                </a:tc>
                <a:tc>
                  <a:txBody>
                    <a:bodyPr/>
                    <a:lstStyle/>
                    <a:p>
                      <a:pPr algn="l"/>
                      <a:r>
                        <a:rPr kumimoji="1" lang="en-US" altLang="ja-JP" sz="1600" b="1" dirty="0">
                          <a:solidFill>
                            <a:schemeClr val="tx1">
                              <a:lumMod val="75000"/>
                              <a:lumOff val="25000"/>
                            </a:schemeClr>
                          </a:solidFill>
                        </a:rPr>
                        <a:t>AI/ICT</a:t>
                      </a:r>
                      <a:r>
                        <a:rPr kumimoji="1" lang="ja-JP" altLang="en-US" sz="1600" b="1" dirty="0">
                          <a:solidFill>
                            <a:schemeClr val="tx1">
                              <a:lumMod val="75000"/>
                              <a:lumOff val="25000"/>
                            </a:schemeClr>
                          </a:solidFill>
                        </a:rPr>
                        <a:t>関連 基礎知識</a:t>
                      </a:r>
                      <a:r>
                        <a:rPr kumimoji="1" lang="en-US" altLang="ja-JP" sz="1600" b="1" dirty="0">
                          <a:solidFill>
                            <a:schemeClr val="tx1">
                              <a:lumMod val="75000"/>
                              <a:lumOff val="25000"/>
                            </a:schemeClr>
                          </a:solidFill>
                        </a:rPr>
                        <a:t>(3)</a:t>
                      </a:r>
                      <a:r>
                        <a:rPr kumimoji="1" lang="ja-JP" altLang="en-US" sz="1600" b="1" dirty="0">
                          <a:solidFill>
                            <a:schemeClr val="tx1">
                              <a:lumMod val="75000"/>
                              <a:lumOff val="25000"/>
                            </a:schemeClr>
                          </a:solidFill>
                        </a:rPr>
                        <a:t>　情報セキュリティ②</a:t>
                      </a: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NTT</a:t>
                      </a:r>
                      <a:r>
                        <a:rPr kumimoji="1" lang="ja-JP" altLang="en-US"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ラーニングシステムズ</a:t>
                      </a:r>
                    </a:p>
                  </a:txBody>
                  <a:tcPr anchor="ctr"/>
                </a:tc>
                <a:extLst>
                  <a:ext uri="{0D108BD9-81ED-4DB2-BD59-A6C34878D82A}">
                    <a16:rowId xmlns:a16="http://schemas.microsoft.com/office/drawing/2014/main" xmlns="" val="1013665032"/>
                  </a:ext>
                </a:extLst>
              </a:tr>
              <a:tr h="0">
                <a:tc>
                  <a:txBody>
                    <a:bodyPr/>
                    <a:lstStyle/>
                    <a:p>
                      <a:pPr algn="ctr"/>
                      <a:r>
                        <a:rPr kumimoji="1" lang="en-US" altLang="ja-JP" sz="1600" dirty="0">
                          <a:solidFill>
                            <a:schemeClr val="tx1">
                              <a:lumMod val="75000"/>
                              <a:lumOff val="25000"/>
                            </a:schemeClr>
                          </a:solidFill>
                        </a:rPr>
                        <a:t>8</a:t>
                      </a:r>
                      <a:endParaRPr kumimoji="1" lang="ja-JP" altLang="en-US" sz="1600" dirty="0">
                        <a:solidFill>
                          <a:schemeClr val="tx1">
                            <a:lumMod val="75000"/>
                            <a:lumOff val="25000"/>
                          </a:schemeClr>
                        </a:solidFill>
                      </a:endParaRPr>
                    </a:p>
                  </a:txBody>
                  <a:tcPr/>
                </a:tc>
                <a:tc>
                  <a:txBody>
                    <a:bodyPr/>
                    <a:lstStyle/>
                    <a:p>
                      <a:pPr algn="l"/>
                      <a:r>
                        <a:rPr kumimoji="1" lang="en-US" altLang="ja-JP" sz="1600" b="1" dirty="0">
                          <a:solidFill>
                            <a:schemeClr val="tx1">
                              <a:lumMod val="75000"/>
                              <a:lumOff val="25000"/>
                            </a:schemeClr>
                          </a:solidFill>
                        </a:rPr>
                        <a:t>AI/ICT</a:t>
                      </a:r>
                      <a:r>
                        <a:rPr kumimoji="1" lang="ja-JP" altLang="en-US" sz="1600" b="1" dirty="0">
                          <a:solidFill>
                            <a:schemeClr val="tx1">
                              <a:lumMod val="75000"/>
                              <a:lumOff val="25000"/>
                            </a:schemeClr>
                          </a:solidFill>
                        </a:rPr>
                        <a:t>システムの活用実践</a:t>
                      </a:r>
                      <a:r>
                        <a:rPr kumimoji="1" lang="en-US" altLang="ja-JP" sz="1600" b="1" dirty="0">
                          <a:solidFill>
                            <a:schemeClr val="tx1">
                              <a:lumMod val="75000"/>
                              <a:lumOff val="25000"/>
                            </a:schemeClr>
                          </a:solidFill>
                        </a:rPr>
                        <a:t>(1)</a:t>
                      </a:r>
                      <a:r>
                        <a:rPr kumimoji="1" lang="ja-JP" altLang="en-US" sz="1600" b="1" dirty="0">
                          <a:solidFill>
                            <a:schemeClr val="tx1">
                              <a:lumMod val="75000"/>
                              <a:lumOff val="25000"/>
                            </a:schemeClr>
                          </a:solidFill>
                        </a:rPr>
                        <a:t>　テレワーク</a:t>
                      </a: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NTT</a:t>
                      </a:r>
                      <a:r>
                        <a:rPr kumimoji="1" lang="ja-JP" altLang="en-US"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西日本</a:t>
                      </a:r>
                    </a:p>
                  </a:txBody>
                  <a:tcPr anchor="ctr"/>
                </a:tc>
                <a:extLst>
                  <a:ext uri="{0D108BD9-81ED-4DB2-BD59-A6C34878D82A}">
                    <a16:rowId xmlns:a16="http://schemas.microsoft.com/office/drawing/2014/main" xmlns="" val="1062279"/>
                  </a:ext>
                </a:extLst>
              </a:tr>
              <a:tr h="0">
                <a:tc>
                  <a:txBody>
                    <a:bodyPr/>
                    <a:lstStyle/>
                    <a:p>
                      <a:pPr algn="ctr"/>
                      <a:r>
                        <a:rPr kumimoji="1" lang="en-US" altLang="ja-JP" sz="1600" dirty="0">
                          <a:solidFill>
                            <a:schemeClr val="tx1">
                              <a:lumMod val="75000"/>
                              <a:lumOff val="25000"/>
                            </a:schemeClr>
                          </a:solidFill>
                        </a:rPr>
                        <a:t>9</a:t>
                      </a:r>
                      <a:endParaRPr kumimoji="1" lang="ja-JP" altLang="en-US" sz="1600" dirty="0">
                        <a:solidFill>
                          <a:schemeClr val="tx1">
                            <a:lumMod val="75000"/>
                            <a:lumOff val="25000"/>
                          </a:schemeClr>
                        </a:solidFill>
                      </a:endParaRPr>
                    </a:p>
                  </a:txBody>
                  <a:tcPr/>
                </a:tc>
                <a:tc>
                  <a:txBody>
                    <a:bodyPr/>
                    <a:lstStyle/>
                    <a:p>
                      <a:pPr algn="l"/>
                      <a:r>
                        <a:rPr kumimoji="1" lang="en-US" altLang="ja-JP" sz="1600" b="1" dirty="0">
                          <a:solidFill>
                            <a:schemeClr val="tx1">
                              <a:lumMod val="75000"/>
                              <a:lumOff val="25000"/>
                            </a:schemeClr>
                          </a:solidFill>
                        </a:rPr>
                        <a:t>AI/ICT</a:t>
                      </a:r>
                      <a:r>
                        <a:rPr kumimoji="1" lang="ja-JP" altLang="en-US" sz="1600" b="1" dirty="0">
                          <a:solidFill>
                            <a:schemeClr val="tx1">
                              <a:lumMod val="75000"/>
                              <a:lumOff val="25000"/>
                            </a:schemeClr>
                          </a:solidFill>
                        </a:rPr>
                        <a:t>システムの活用実践</a:t>
                      </a:r>
                      <a:r>
                        <a:rPr kumimoji="1" lang="en-US" altLang="ja-JP" sz="1600" b="1" dirty="0">
                          <a:solidFill>
                            <a:schemeClr val="tx1">
                              <a:lumMod val="75000"/>
                              <a:lumOff val="25000"/>
                            </a:schemeClr>
                          </a:solidFill>
                        </a:rPr>
                        <a:t>(2)</a:t>
                      </a:r>
                      <a:r>
                        <a:rPr kumimoji="1" lang="ja-JP" altLang="en-US" sz="1600" b="1" dirty="0">
                          <a:solidFill>
                            <a:schemeClr val="tx1">
                              <a:lumMod val="75000"/>
                              <a:lumOff val="25000"/>
                            </a:schemeClr>
                          </a:solidFill>
                        </a:rPr>
                        <a:t>　コミュニケーションツール①</a:t>
                      </a: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NTT</a:t>
                      </a:r>
                      <a:r>
                        <a:rPr kumimoji="1" lang="ja-JP" altLang="en-US"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西日本</a:t>
                      </a:r>
                    </a:p>
                  </a:txBody>
                  <a:tcPr anchor="ctr"/>
                </a:tc>
                <a:extLst>
                  <a:ext uri="{0D108BD9-81ED-4DB2-BD59-A6C34878D82A}">
                    <a16:rowId xmlns:a16="http://schemas.microsoft.com/office/drawing/2014/main" xmlns="" val="3695454312"/>
                  </a:ext>
                </a:extLst>
              </a:tr>
              <a:tr h="0">
                <a:tc>
                  <a:txBody>
                    <a:bodyPr/>
                    <a:lstStyle/>
                    <a:p>
                      <a:pPr algn="ctr"/>
                      <a:r>
                        <a:rPr kumimoji="1" lang="en-US" altLang="ja-JP" sz="1600" dirty="0">
                          <a:solidFill>
                            <a:schemeClr val="tx1">
                              <a:lumMod val="75000"/>
                              <a:lumOff val="25000"/>
                            </a:schemeClr>
                          </a:solidFill>
                        </a:rPr>
                        <a:t>10</a:t>
                      </a:r>
                      <a:endParaRPr kumimoji="1" lang="ja-JP" altLang="en-US" sz="1600" dirty="0">
                        <a:solidFill>
                          <a:schemeClr val="tx1">
                            <a:lumMod val="75000"/>
                            <a:lumOff val="25000"/>
                          </a:schemeClr>
                        </a:solidFill>
                      </a:endParaRPr>
                    </a:p>
                  </a:txBody>
                  <a:tcPr/>
                </a:tc>
                <a:tc>
                  <a:txBody>
                    <a:bodyPr/>
                    <a:lstStyle/>
                    <a:p>
                      <a:pPr algn="l"/>
                      <a:r>
                        <a:rPr kumimoji="1" lang="en-US" altLang="ja-JP" sz="1600" b="1" dirty="0">
                          <a:solidFill>
                            <a:schemeClr val="tx1">
                              <a:lumMod val="75000"/>
                              <a:lumOff val="25000"/>
                            </a:schemeClr>
                          </a:solidFill>
                        </a:rPr>
                        <a:t>AI/ICT</a:t>
                      </a:r>
                      <a:r>
                        <a:rPr kumimoji="1" lang="ja-JP" altLang="en-US" sz="1600" b="1" dirty="0">
                          <a:solidFill>
                            <a:schemeClr val="tx1">
                              <a:lumMod val="75000"/>
                              <a:lumOff val="25000"/>
                            </a:schemeClr>
                          </a:solidFill>
                        </a:rPr>
                        <a:t>システムの活用実践</a:t>
                      </a:r>
                      <a:r>
                        <a:rPr kumimoji="1" lang="en-US" altLang="ja-JP" sz="1600" b="1" dirty="0">
                          <a:solidFill>
                            <a:schemeClr val="tx1">
                              <a:lumMod val="75000"/>
                              <a:lumOff val="25000"/>
                            </a:schemeClr>
                          </a:solidFill>
                        </a:rPr>
                        <a:t>(3)</a:t>
                      </a:r>
                      <a:r>
                        <a:rPr kumimoji="1" lang="ja-JP" altLang="en-US" sz="1600" b="1" dirty="0">
                          <a:solidFill>
                            <a:schemeClr val="tx1">
                              <a:lumMod val="75000"/>
                              <a:lumOff val="25000"/>
                            </a:schemeClr>
                          </a:solidFill>
                        </a:rPr>
                        <a:t>　コミュニケーションツール②</a:t>
                      </a: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NTT</a:t>
                      </a:r>
                      <a:r>
                        <a:rPr kumimoji="1" lang="ja-JP" altLang="en-US"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西日本</a:t>
                      </a:r>
                    </a:p>
                  </a:txBody>
                  <a:tcPr anchor="ctr"/>
                </a:tc>
                <a:extLst>
                  <a:ext uri="{0D108BD9-81ED-4DB2-BD59-A6C34878D82A}">
                    <a16:rowId xmlns:a16="http://schemas.microsoft.com/office/drawing/2014/main" xmlns="" val="2798683845"/>
                  </a:ext>
                </a:extLst>
              </a:tr>
              <a:tr h="0">
                <a:tc>
                  <a:txBody>
                    <a:bodyPr/>
                    <a:lstStyle/>
                    <a:p>
                      <a:pPr algn="ctr"/>
                      <a:r>
                        <a:rPr kumimoji="1" lang="en-US" altLang="ja-JP" sz="1600" dirty="0">
                          <a:solidFill>
                            <a:schemeClr val="tx1">
                              <a:lumMod val="75000"/>
                              <a:lumOff val="25000"/>
                            </a:schemeClr>
                          </a:solidFill>
                        </a:rPr>
                        <a:t>11</a:t>
                      </a:r>
                      <a:endParaRPr kumimoji="1" lang="ja-JP" altLang="en-US" sz="1600" dirty="0">
                        <a:solidFill>
                          <a:schemeClr val="tx1">
                            <a:lumMod val="75000"/>
                            <a:lumOff val="25000"/>
                          </a:schemeClr>
                        </a:solidFill>
                      </a:endParaRPr>
                    </a:p>
                  </a:txBody>
                  <a:tcPr/>
                </a:tc>
                <a:tc>
                  <a:txBody>
                    <a:bodyPr/>
                    <a:lstStyle/>
                    <a:p>
                      <a:pPr algn="l"/>
                      <a:r>
                        <a:rPr kumimoji="1" lang="en-US" altLang="ja-JP" sz="1600" b="1" dirty="0">
                          <a:solidFill>
                            <a:schemeClr val="tx1">
                              <a:lumMod val="75000"/>
                              <a:lumOff val="25000"/>
                            </a:schemeClr>
                          </a:solidFill>
                        </a:rPr>
                        <a:t>AI/ICT</a:t>
                      </a:r>
                      <a:r>
                        <a:rPr kumimoji="1" lang="ja-JP" altLang="en-US" sz="1600" b="1" dirty="0">
                          <a:solidFill>
                            <a:schemeClr val="tx1">
                              <a:lumMod val="75000"/>
                              <a:lumOff val="25000"/>
                            </a:schemeClr>
                          </a:solidFill>
                        </a:rPr>
                        <a:t>システムの活用実践</a:t>
                      </a:r>
                      <a:r>
                        <a:rPr kumimoji="1" lang="en-US" altLang="ja-JP" sz="1600" b="1" dirty="0">
                          <a:solidFill>
                            <a:schemeClr val="tx1">
                              <a:lumMod val="75000"/>
                              <a:lumOff val="25000"/>
                            </a:schemeClr>
                          </a:solidFill>
                        </a:rPr>
                        <a:t>(4)</a:t>
                      </a:r>
                      <a:r>
                        <a:rPr kumimoji="1" lang="ja-JP" altLang="en-US" sz="1600" b="1" dirty="0">
                          <a:solidFill>
                            <a:schemeClr val="tx1">
                              <a:lumMod val="75000"/>
                              <a:lumOff val="25000"/>
                            </a:schemeClr>
                          </a:solidFill>
                        </a:rPr>
                        <a:t>　業務サポートシステム</a:t>
                      </a: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NTT</a:t>
                      </a:r>
                      <a:r>
                        <a:rPr kumimoji="1" lang="ja-JP" altLang="en-US"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西日本</a:t>
                      </a:r>
                    </a:p>
                  </a:txBody>
                  <a:tcPr anchor="ctr"/>
                </a:tc>
                <a:extLst>
                  <a:ext uri="{0D108BD9-81ED-4DB2-BD59-A6C34878D82A}">
                    <a16:rowId xmlns:a16="http://schemas.microsoft.com/office/drawing/2014/main" xmlns="" val="2119099546"/>
                  </a:ext>
                </a:extLst>
              </a:tr>
              <a:tr h="0">
                <a:tc>
                  <a:txBody>
                    <a:bodyPr/>
                    <a:lstStyle/>
                    <a:p>
                      <a:pPr algn="ctr"/>
                      <a:r>
                        <a:rPr kumimoji="1" lang="en-US" altLang="ja-JP" sz="1600" dirty="0">
                          <a:solidFill>
                            <a:schemeClr val="tx1">
                              <a:lumMod val="75000"/>
                              <a:lumOff val="25000"/>
                            </a:schemeClr>
                          </a:solidFill>
                        </a:rPr>
                        <a:t>12</a:t>
                      </a:r>
                      <a:endParaRPr kumimoji="1" lang="ja-JP" altLang="en-US" sz="1600" dirty="0">
                        <a:solidFill>
                          <a:schemeClr val="tx1">
                            <a:lumMod val="75000"/>
                            <a:lumOff val="25000"/>
                          </a:schemeClr>
                        </a:solidFill>
                      </a:endParaRPr>
                    </a:p>
                  </a:txBody>
                  <a:tcPr/>
                </a:tc>
                <a:tc>
                  <a:txBody>
                    <a:bodyPr/>
                    <a:lstStyle/>
                    <a:p>
                      <a:pPr algn="l"/>
                      <a:r>
                        <a:rPr kumimoji="1" lang="en-US" altLang="ja-JP" sz="1600" b="1" dirty="0">
                          <a:solidFill>
                            <a:schemeClr val="tx1">
                              <a:lumMod val="75000"/>
                              <a:lumOff val="25000"/>
                            </a:schemeClr>
                          </a:solidFill>
                        </a:rPr>
                        <a:t>AI/ICT</a:t>
                      </a:r>
                      <a:r>
                        <a:rPr kumimoji="1" lang="ja-JP" altLang="en-US" sz="1600" b="1" dirty="0">
                          <a:solidFill>
                            <a:schemeClr val="tx1">
                              <a:lumMod val="75000"/>
                              <a:lumOff val="25000"/>
                            </a:schemeClr>
                          </a:solidFill>
                        </a:rPr>
                        <a:t>システムの活用実践</a:t>
                      </a:r>
                      <a:r>
                        <a:rPr kumimoji="1" lang="en-US" altLang="ja-JP" sz="1600" b="1" dirty="0">
                          <a:solidFill>
                            <a:schemeClr val="tx1">
                              <a:lumMod val="75000"/>
                              <a:lumOff val="25000"/>
                            </a:schemeClr>
                          </a:solidFill>
                        </a:rPr>
                        <a:t>(5)</a:t>
                      </a:r>
                      <a:r>
                        <a:rPr kumimoji="1" lang="ja-JP" altLang="en-US" sz="1600" b="1" dirty="0">
                          <a:solidFill>
                            <a:schemeClr val="tx1">
                              <a:lumMod val="75000"/>
                              <a:lumOff val="25000"/>
                            </a:schemeClr>
                          </a:solidFill>
                        </a:rPr>
                        <a:t>　総務、人事、経理系システム</a:t>
                      </a: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NTT</a:t>
                      </a:r>
                      <a:r>
                        <a:rPr kumimoji="1" lang="ja-JP" altLang="en-US"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西日本</a:t>
                      </a:r>
                    </a:p>
                  </a:txBody>
                  <a:tcPr anchor="ctr"/>
                </a:tc>
                <a:extLst>
                  <a:ext uri="{0D108BD9-81ED-4DB2-BD59-A6C34878D82A}">
                    <a16:rowId xmlns:a16="http://schemas.microsoft.com/office/drawing/2014/main" xmlns="" val="663832258"/>
                  </a:ext>
                </a:extLst>
              </a:tr>
            </a:tbl>
          </a:graphicData>
        </a:graphic>
      </p:graphicFrame>
      <p:sp>
        <p:nvSpPr>
          <p:cNvPr id="2" name="正方形/長方形 1">
            <a:extLst>
              <a:ext uri="{FF2B5EF4-FFF2-40B4-BE49-F238E27FC236}">
                <a16:creationId xmlns:a16="http://schemas.microsoft.com/office/drawing/2014/main" xmlns="" id="{E49203E2-07CA-4D28-A65F-3F82A5B0F6D6}"/>
              </a:ext>
            </a:extLst>
          </p:cNvPr>
          <p:cNvSpPr/>
          <p:nvPr/>
        </p:nvSpPr>
        <p:spPr>
          <a:xfrm>
            <a:off x="246269" y="3105978"/>
            <a:ext cx="8651462" cy="323022"/>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42193348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ctrTitle"/>
          </p:nvPr>
        </p:nvSpPr>
        <p:spPr>
          <a:xfrm>
            <a:off x="1169419" y="1072999"/>
            <a:ext cx="7598238" cy="627063"/>
          </a:xfrm>
        </p:spPr>
        <p:txBody>
          <a:bodyPr/>
          <a:lstStyle/>
          <a:p>
            <a:r>
              <a:rPr kumimoji="1" lang="ja-JP" altLang="en-US" sz="3200" dirty="0">
                <a:solidFill>
                  <a:schemeClr val="tx2"/>
                </a:solidFill>
              </a:rPr>
              <a:t>ディープラーニングの事例</a:t>
            </a:r>
          </a:p>
        </p:txBody>
      </p:sp>
      <p:sp>
        <p:nvSpPr>
          <p:cNvPr id="7" name="テキスト プレースホルダー 6"/>
          <p:cNvSpPr>
            <a:spLocks noGrp="1"/>
          </p:cNvSpPr>
          <p:nvPr>
            <p:ph type="body" sz="quarter" idx="11"/>
          </p:nvPr>
        </p:nvSpPr>
        <p:spPr/>
        <p:txBody>
          <a:bodyPr/>
          <a:lstStyle/>
          <a:p>
            <a:r>
              <a:rPr kumimoji="1" lang="ja-JP" altLang="en-US" dirty="0">
                <a:solidFill>
                  <a:schemeClr val="tx2"/>
                </a:solidFill>
              </a:rPr>
              <a:t>３</a:t>
            </a:r>
          </a:p>
        </p:txBody>
      </p:sp>
    </p:spTree>
    <p:extLst>
      <p:ext uri="{BB962C8B-B14F-4D97-AF65-F5344CB8AC3E}">
        <p14:creationId xmlns:p14="http://schemas.microsoft.com/office/powerpoint/2010/main" val="22724931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xmlns="" id="{3162B084-3143-4AF1-B666-201819A4EEBA}"/>
              </a:ext>
            </a:extLst>
          </p:cNvPr>
          <p:cNvSpPr>
            <a:spLocks noGrp="1"/>
          </p:cNvSpPr>
          <p:nvPr>
            <p:ph type="ctrTitle"/>
          </p:nvPr>
        </p:nvSpPr>
        <p:spPr/>
        <p:txBody>
          <a:bodyPr/>
          <a:lstStyle/>
          <a:p>
            <a:r>
              <a:rPr kumimoji="1" lang="ja-JP" altLang="en-US" dirty="0"/>
              <a:t>ディープラーニングでできること</a:t>
            </a:r>
          </a:p>
        </p:txBody>
      </p:sp>
      <p:graphicFrame>
        <p:nvGraphicFramePr>
          <p:cNvPr id="6" name="表 6">
            <a:extLst>
              <a:ext uri="{FF2B5EF4-FFF2-40B4-BE49-F238E27FC236}">
                <a16:creationId xmlns:a16="http://schemas.microsoft.com/office/drawing/2014/main" xmlns="" id="{B301D9D6-0275-4870-8807-F2A70EBEA493}"/>
              </a:ext>
            </a:extLst>
          </p:cNvPr>
          <p:cNvGraphicFramePr>
            <a:graphicFrameLocks noGrp="1"/>
          </p:cNvGraphicFramePr>
          <p:nvPr>
            <p:extLst>
              <p:ext uri="{D42A27DB-BD31-4B8C-83A1-F6EECF244321}">
                <p14:modId xmlns:p14="http://schemas.microsoft.com/office/powerpoint/2010/main" val="417118945"/>
              </p:ext>
            </p:extLst>
          </p:nvPr>
        </p:nvGraphicFramePr>
        <p:xfrm>
          <a:off x="289985" y="1019535"/>
          <a:ext cx="8504391" cy="4382624"/>
        </p:xfrm>
        <a:graphic>
          <a:graphicData uri="http://schemas.openxmlformats.org/drawingml/2006/table">
            <a:tbl>
              <a:tblPr firstRow="1" bandRow="1">
                <a:tableStyleId>{5C22544A-7EE6-4342-B048-85BDC9FD1C3A}</a:tableStyleId>
              </a:tblPr>
              <a:tblGrid>
                <a:gridCol w="1835468">
                  <a:extLst>
                    <a:ext uri="{9D8B030D-6E8A-4147-A177-3AD203B41FA5}">
                      <a16:colId xmlns:a16="http://schemas.microsoft.com/office/drawing/2014/main" xmlns="" val="1132972990"/>
                    </a:ext>
                  </a:extLst>
                </a:gridCol>
                <a:gridCol w="5058391">
                  <a:extLst>
                    <a:ext uri="{9D8B030D-6E8A-4147-A177-3AD203B41FA5}">
                      <a16:colId xmlns:a16="http://schemas.microsoft.com/office/drawing/2014/main" xmlns="" val="1742855950"/>
                    </a:ext>
                  </a:extLst>
                </a:gridCol>
                <a:gridCol w="1610532">
                  <a:extLst>
                    <a:ext uri="{9D8B030D-6E8A-4147-A177-3AD203B41FA5}">
                      <a16:colId xmlns:a16="http://schemas.microsoft.com/office/drawing/2014/main" xmlns="" val="1527003235"/>
                    </a:ext>
                  </a:extLst>
                </a:gridCol>
              </a:tblGrid>
              <a:tr h="230322">
                <a:tc>
                  <a:txBody>
                    <a:bodyPr/>
                    <a:lstStyle/>
                    <a:p>
                      <a:r>
                        <a:rPr kumimoji="1" lang="ja-JP" altLang="en-US" dirty="0"/>
                        <a:t>活用種別</a:t>
                      </a:r>
                    </a:p>
                  </a:txBody>
                  <a:tcPr/>
                </a:tc>
                <a:tc>
                  <a:txBody>
                    <a:bodyPr/>
                    <a:lstStyle/>
                    <a:p>
                      <a:r>
                        <a:rPr kumimoji="1" lang="ja-JP" altLang="en-US" dirty="0"/>
                        <a:t>内容</a:t>
                      </a:r>
                    </a:p>
                  </a:txBody>
                  <a:tcPr/>
                </a:tc>
                <a:tc>
                  <a:txBody>
                    <a:bodyPr/>
                    <a:lstStyle/>
                    <a:p>
                      <a:r>
                        <a:rPr kumimoji="1" lang="ja-JP" altLang="en-US" dirty="0"/>
                        <a:t>活用例</a:t>
                      </a:r>
                    </a:p>
                  </a:txBody>
                  <a:tcPr/>
                </a:tc>
                <a:extLst>
                  <a:ext uri="{0D108BD9-81ED-4DB2-BD59-A6C34878D82A}">
                    <a16:rowId xmlns:a16="http://schemas.microsoft.com/office/drawing/2014/main" xmlns="" val="2672089463"/>
                  </a:ext>
                </a:extLst>
              </a:tr>
              <a:tr h="1266774">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ja-JP" altLang="en-US" sz="1800" b="0" i="0" u="none" strike="noStrike" dirty="0">
                          <a:solidFill>
                            <a:srgbClr val="323232"/>
                          </a:solidFill>
                          <a:effectLst/>
                          <a:latin typeface="Noto Sans JP"/>
                        </a:rPr>
                        <a:t>①画像認識</a:t>
                      </a:r>
                      <a:endParaRPr lang="ja-JP" altLang="en-US" b="0" i="0" u="none" strike="noStrike" dirty="0">
                        <a:solidFill>
                          <a:srgbClr val="323232"/>
                        </a:solidFill>
                        <a:effectLst/>
                        <a:latin typeface="Noto Sans JP"/>
                      </a:endParaRPr>
                    </a:p>
                    <a:p>
                      <a:endParaRPr kumimoji="1" lang="ja-JP" altLang="en-US"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ja-JP" altLang="en-US" b="1" i="0" u="none" strike="noStrike" dirty="0">
                          <a:solidFill>
                            <a:srgbClr val="323232"/>
                          </a:solidFill>
                          <a:effectLst/>
                          <a:latin typeface="Noto Sans JP"/>
                        </a:rPr>
                        <a:t>画像</a:t>
                      </a:r>
                      <a:r>
                        <a:rPr lang="ja-JP" altLang="en-US" b="0" i="0" u="none" strike="noStrike" dirty="0">
                          <a:solidFill>
                            <a:srgbClr val="323232"/>
                          </a:solidFill>
                          <a:effectLst/>
                          <a:latin typeface="Noto Sans JP"/>
                        </a:rPr>
                        <a:t>や</a:t>
                      </a:r>
                      <a:r>
                        <a:rPr lang="ja-JP" altLang="en-US" b="1" i="0" u="none" strike="noStrike" dirty="0">
                          <a:solidFill>
                            <a:srgbClr val="323232"/>
                          </a:solidFill>
                          <a:effectLst/>
                          <a:latin typeface="Noto Sans JP"/>
                        </a:rPr>
                        <a:t>動画</a:t>
                      </a:r>
                      <a:r>
                        <a:rPr lang="ja-JP" altLang="en-US" b="0" i="0" u="none" strike="noStrike" dirty="0">
                          <a:solidFill>
                            <a:srgbClr val="323232"/>
                          </a:solidFill>
                          <a:effectLst/>
                          <a:latin typeface="Noto Sans JP"/>
                        </a:rPr>
                        <a:t>を入力とし文字や顔などの特徴を認識・検出する技術です。 背景から特徴を分離抽出しマッチングや変換をおこない、目的となる特徴を特定し認識します。</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ja-JP" b="0" i="0" u="none" strike="noStrike" dirty="0">
                          <a:solidFill>
                            <a:srgbClr val="323232"/>
                          </a:solidFill>
                          <a:effectLst/>
                          <a:latin typeface="Noto Sans JP"/>
                        </a:rPr>
                        <a:t>Facebook</a:t>
                      </a:r>
                      <a:r>
                        <a:rPr lang="ja-JP" altLang="en-US" b="0" i="0" u="none" strike="noStrike" dirty="0">
                          <a:solidFill>
                            <a:srgbClr val="323232"/>
                          </a:solidFill>
                          <a:effectLst/>
                          <a:latin typeface="Noto Sans JP"/>
                        </a:rPr>
                        <a:t>のタグ付け（顔認証）、自動運転、感情分析</a:t>
                      </a:r>
                    </a:p>
                  </a:txBody>
                  <a:tcPr/>
                </a:tc>
                <a:extLst>
                  <a:ext uri="{0D108BD9-81ED-4DB2-BD59-A6C34878D82A}">
                    <a16:rowId xmlns:a16="http://schemas.microsoft.com/office/drawing/2014/main" xmlns="" val="1563653918"/>
                  </a:ext>
                </a:extLst>
              </a:tr>
              <a:tr h="92129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ja-JP" altLang="en-US" sz="1800" b="0" i="0" u="none" strike="noStrike" dirty="0">
                          <a:solidFill>
                            <a:srgbClr val="323232"/>
                          </a:solidFill>
                          <a:effectLst/>
                          <a:latin typeface="Noto Sans JP"/>
                        </a:rPr>
                        <a:t>②音声認識</a:t>
                      </a:r>
                      <a:endParaRPr lang="ja-JP" altLang="en-US" b="0" i="0" u="none" strike="noStrike" dirty="0">
                        <a:solidFill>
                          <a:srgbClr val="323232"/>
                        </a:solidFill>
                        <a:effectLst/>
                        <a:latin typeface="Noto Sans JP"/>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ja-JP" altLang="en-US" b="1" i="0" u="none" strike="noStrike" dirty="0">
                          <a:solidFill>
                            <a:srgbClr val="323232"/>
                          </a:solidFill>
                          <a:effectLst/>
                          <a:latin typeface="Noto Sans JP"/>
                        </a:rPr>
                        <a:t>音声</a:t>
                      </a:r>
                      <a:r>
                        <a:rPr lang="ja-JP" altLang="en-US" b="0" i="0" u="none" strike="noStrike" dirty="0">
                          <a:solidFill>
                            <a:srgbClr val="323232"/>
                          </a:solidFill>
                          <a:effectLst/>
                          <a:latin typeface="Noto Sans JP"/>
                        </a:rPr>
                        <a:t>を認識させる技術です。人間の声を認識してテキストに出力したり、音声の特徴をとらえて声を出している人を識別したりできます。</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ja-JP" altLang="en-US" b="0" i="0" u="none" strike="noStrike" dirty="0">
                          <a:solidFill>
                            <a:srgbClr val="323232"/>
                          </a:solidFill>
                          <a:effectLst/>
                          <a:latin typeface="Noto Sans JP"/>
                        </a:rPr>
                        <a:t>スマートスピーカー</a:t>
                      </a:r>
                    </a:p>
                  </a:txBody>
                  <a:tcPr/>
                </a:tc>
                <a:extLst>
                  <a:ext uri="{0D108BD9-81ED-4DB2-BD59-A6C34878D82A}">
                    <a16:rowId xmlns:a16="http://schemas.microsoft.com/office/drawing/2014/main" xmlns="" val="3484073365"/>
                  </a:ext>
                </a:extLst>
              </a:tr>
              <a:tr h="748548">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ja-JP" altLang="en-US" sz="1800" b="0" i="0" u="none" strike="noStrike" dirty="0">
                          <a:solidFill>
                            <a:srgbClr val="323232"/>
                          </a:solidFill>
                          <a:effectLst/>
                          <a:latin typeface="Noto Sans JP"/>
                        </a:rPr>
                        <a:t>③自然言語処理</a:t>
                      </a:r>
                      <a:endParaRPr lang="ja-JP" altLang="en-US" b="0" i="0" u="none" strike="noStrike" dirty="0">
                        <a:solidFill>
                          <a:srgbClr val="323232"/>
                        </a:solidFill>
                        <a:effectLst/>
                        <a:latin typeface="Noto Sans JP"/>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ja-JP" altLang="en-US" b="0" i="0" u="none" strike="noStrike" dirty="0">
                          <a:solidFill>
                            <a:srgbClr val="323232"/>
                          </a:solidFill>
                          <a:effectLst/>
                          <a:latin typeface="Noto Sans JP"/>
                        </a:rPr>
                        <a:t>人間が日常的に使う</a:t>
                      </a:r>
                      <a:r>
                        <a:rPr lang="ja-JP" altLang="en-US" b="1" i="0" u="none" strike="noStrike" dirty="0">
                          <a:solidFill>
                            <a:srgbClr val="323232"/>
                          </a:solidFill>
                          <a:effectLst/>
                          <a:latin typeface="Noto Sans JP"/>
                        </a:rPr>
                        <a:t>自然言語</a:t>
                      </a:r>
                      <a:r>
                        <a:rPr lang="ja-JP" altLang="en-US" b="0" i="0" u="none" strike="noStrike" dirty="0">
                          <a:solidFill>
                            <a:srgbClr val="323232"/>
                          </a:solidFill>
                          <a:effectLst/>
                          <a:latin typeface="Noto Sans JP"/>
                        </a:rPr>
                        <a:t>（書き言葉・話し言葉）をコンピューターに処理・理解させる技術です。</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ja-JP" altLang="en-US" b="0" i="0" u="none" strike="noStrike" dirty="0">
                          <a:solidFill>
                            <a:srgbClr val="323232"/>
                          </a:solidFill>
                          <a:effectLst/>
                          <a:latin typeface="Noto Sans JP"/>
                        </a:rPr>
                        <a:t>文書要約、</a:t>
                      </a:r>
                      <a:endParaRPr lang="en-US" altLang="ja-JP" b="0" i="0" u="none" strike="noStrike" dirty="0">
                        <a:solidFill>
                          <a:srgbClr val="323232"/>
                        </a:solidFill>
                        <a:effectLst/>
                        <a:latin typeface="Noto Sans JP"/>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ja-JP" altLang="en-US" b="0" i="0" u="none" strike="noStrike" dirty="0">
                          <a:solidFill>
                            <a:srgbClr val="323232"/>
                          </a:solidFill>
                          <a:effectLst/>
                          <a:latin typeface="Noto Sans JP"/>
                        </a:rPr>
                        <a:t>機械翻訳</a:t>
                      </a:r>
                    </a:p>
                  </a:txBody>
                  <a:tcPr/>
                </a:tc>
                <a:extLst>
                  <a:ext uri="{0D108BD9-81ED-4DB2-BD59-A6C34878D82A}">
                    <a16:rowId xmlns:a16="http://schemas.microsoft.com/office/drawing/2014/main" xmlns="" val="4034398725"/>
                  </a:ext>
                </a:extLst>
              </a:tr>
              <a:tr h="875401">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ja-JP" altLang="en-US" sz="1800" b="0" i="0" u="none" strike="noStrike" dirty="0">
                          <a:solidFill>
                            <a:srgbClr val="323232"/>
                          </a:solidFill>
                          <a:effectLst/>
                          <a:latin typeface="Noto Sans JP"/>
                        </a:rPr>
                        <a:t>④異常検知</a:t>
                      </a:r>
                      <a:endParaRPr lang="ja-JP" altLang="en-US" b="0" i="0" u="none" strike="noStrike" dirty="0">
                        <a:solidFill>
                          <a:srgbClr val="323232"/>
                        </a:solidFill>
                        <a:effectLst/>
                        <a:latin typeface="Noto Sans JP"/>
                      </a:endParaRPr>
                    </a:p>
                    <a:p>
                      <a:endParaRPr kumimoji="1" lang="ja-JP" altLang="en-US"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ja-JP" altLang="en-US" b="0" i="0" u="none" strike="noStrike" dirty="0">
                          <a:solidFill>
                            <a:srgbClr val="323232"/>
                          </a:solidFill>
                          <a:effectLst/>
                          <a:latin typeface="Noto Sans JP"/>
                        </a:rPr>
                        <a:t>産業機器などに取り付けられたセンサーなどの</a:t>
                      </a:r>
                      <a:r>
                        <a:rPr lang="ja-JP" altLang="en-US" b="1" i="0" u="none" strike="noStrike" dirty="0">
                          <a:solidFill>
                            <a:srgbClr val="323232"/>
                          </a:solidFill>
                          <a:effectLst/>
                          <a:latin typeface="Noto Sans JP"/>
                        </a:rPr>
                        <a:t>時系列データ</a:t>
                      </a:r>
                      <a:r>
                        <a:rPr lang="ja-JP" altLang="en-US" b="0" i="0" u="none" strike="noStrike" dirty="0">
                          <a:solidFill>
                            <a:srgbClr val="323232"/>
                          </a:solidFill>
                          <a:effectLst/>
                          <a:latin typeface="Noto Sans JP"/>
                        </a:rPr>
                        <a:t>から異常の兆候を感知する技術です。</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ja-JP" altLang="en-US" b="0" i="0" u="none" strike="noStrike" dirty="0">
                          <a:solidFill>
                            <a:srgbClr val="323232"/>
                          </a:solidFill>
                          <a:effectLst/>
                          <a:latin typeface="Noto Sans JP"/>
                        </a:rPr>
                        <a:t>工場内の監視（故障や異常動作の検知）</a:t>
                      </a:r>
                    </a:p>
                  </a:txBody>
                  <a:tcPr/>
                </a:tc>
                <a:extLst>
                  <a:ext uri="{0D108BD9-81ED-4DB2-BD59-A6C34878D82A}">
                    <a16:rowId xmlns:a16="http://schemas.microsoft.com/office/drawing/2014/main" xmlns="" val="943408445"/>
                  </a:ext>
                </a:extLst>
              </a:tr>
            </a:tbl>
          </a:graphicData>
        </a:graphic>
      </p:graphicFrame>
    </p:spTree>
    <p:extLst>
      <p:ext uri="{BB962C8B-B14F-4D97-AF65-F5344CB8AC3E}">
        <p14:creationId xmlns:p14="http://schemas.microsoft.com/office/powerpoint/2010/main" val="194211324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p:nvPr>
        </p:nvSpPr>
        <p:spPr>
          <a:xfrm>
            <a:off x="90878" y="106294"/>
            <a:ext cx="8429622" cy="409795"/>
          </a:xfrm>
        </p:spPr>
        <p:txBody>
          <a:bodyPr/>
          <a:lstStyle/>
          <a:p>
            <a:r>
              <a:rPr kumimoji="1" lang="ja-JP" altLang="en-US" dirty="0"/>
              <a:t>インフラ・防犯・監視領域における事例</a:t>
            </a:r>
          </a:p>
        </p:txBody>
      </p:sp>
      <p:sp>
        <p:nvSpPr>
          <p:cNvPr id="4" name="テキスト ボックス 3"/>
          <p:cNvSpPr txBox="1"/>
          <p:nvPr/>
        </p:nvSpPr>
        <p:spPr>
          <a:xfrm>
            <a:off x="90878" y="729386"/>
            <a:ext cx="5136542" cy="461665"/>
          </a:xfrm>
          <a:prstGeom prst="rect">
            <a:avLst/>
          </a:prstGeom>
          <a:noFill/>
        </p:spPr>
        <p:txBody>
          <a:bodyPr wrap="square" rtlCol="0">
            <a:spAutoFit/>
          </a:bodyPr>
          <a:lstStyle/>
          <a:p>
            <a:r>
              <a:rPr kumimoji="1" lang="ja-JP" altLang="en-US" sz="2400" b="1" dirty="0">
                <a:latin typeface="Meiryo UI" panose="020B0604030504040204" pitchFamily="50" charset="-128"/>
                <a:ea typeface="Meiryo UI" panose="020B0604030504040204" pitchFamily="50" charset="-128"/>
              </a:rPr>
              <a:t>事例①：コンクリートひび割れ検出</a:t>
            </a:r>
          </a:p>
        </p:txBody>
      </p:sp>
      <p:sp>
        <p:nvSpPr>
          <p:cNvPr id="5" name="正方形/長方形 4"/>
          <p:cNvSpPr/>
          <p:nvPr/>
        </p:nvSpPr>
        <p:spPr>
          <a:xfrm>
            <a:off x="588684" y="5093149"/>
            <a:ext cx="8022866" cy="1232452"/>
          </a:xfrm>
          <a:prstGeom prst="rect">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kumimoji="1" lang="ja-JP" altLang="en-US" sz="2000" dirty="0">
                <a:solidFill>
                  <a:schemeClr val="tx1"/>
                </a:solidFill>
                <a:latin typeface="Meiryo UI" panose="020B0604030504040204" pitchFamily="50" charset="-128"/>
                <a:ea typeface="Meiryo UI" panose="020B0604030504040204" pitchFamily="50" charset="-128"/>
                <a:cs typeface="ＭＳ Ｐゴシック"/>
              </a:rPr>
              <a:t>ひび割れに特有の特徴パターンを効率よく検出する</a:t>
            </a:r>
            <a:r>
              <a:rPr kumimoji="1" lang="ja-JP" altLang="en-US" sz="2000" dirty="0">
                <a:solidFill>
                  <a:srgbClr val="FF0000"/>
                </a:solidFill>
                <a:latin typeface="Meiryo UI" panose="020B0604030504040204" pitchFamily="50" charset="-128"/>
                <a:ea typeface="Meiryo UI" panose="020B0604030504040204" pitchFamily="50" charset="-128"/>
                <a:cs typeface="ＭＳ Ｐゴシック"/>
              </a:rPr>
              <a:t>画像解析技術</a:t>
            </a:r>
            <a:r>
              <a:rPr kumimoji="1" lang="ja-JP" altLang="en-US" sz="2000" dirty="0">
                <a:solidFill>
                  <a:schemeClr val="tx1"/>
                </a:solidFill>
                <a:latin typeface="Meiryo UI" panose="020B0604030504040204" pitchFamily="50" charset="-128"/>
                <a:ea typeface="Meiryo UI" panose="020B0604030504040204" pitchFamily="50" charset="-128"/>
                <a:cs typeface="ＭＳ Ｐゴシック"/>
              </a:rPr>
              <a:t>と、</a:t>
            </a:r>
            <a:endParaRPr kumimoji="1" lang="en-US" altLang="ja-JP" sz="2000" dirty="0">
              <a:solidFill>
                <a:schemeClr val="tx1"/>
              </a:solidFill>
              <a:latin typeface="Meiryo UI" panose="020B0604030504040204" pitchFamily="50" charset="-128"/>
              <a:ea typeface="Meiryo UI" panose="020B0604030504040204" pitchFamily="50" charset="-128"/>
              <a:cs typeface="ＭＳ Ｐゴシック"/>
            </a:endParaRPr>
          </a:p>
          <a:p>
            <a:r>
              <a:rPr kumimoji="1" lang="ja-JP" altLang="en-US" sz="2000" dirty="0">
                <a:solidFill>
                  <a:schemeClr val="tx1"/>
                </a:solidFill>
                <a:latin typeface="Meiryo UI" panose="020B0604030504040204" pitchFamily="50" charset="-128"/>
                <a:ea typeface="Meiryo UI" panose="020B0604030504040204" pitchFamily="50" charset="-128"/>
                <a:cs typeface="ＭＳ Ｐゴシック"/>
              </a:rPr>
              <a:t>特徴パターンを高精度に識別する</a:t>
            </a:r>
            <a:r>
              <a:rPr kumimoji="1" lang="ja-JP" altLang="en-US" sz="2000" dirty="0">
                <a:solidFill>
                  <a:srgbClr val="FF0000"/>
                </a:solidFill>
                <a:latin typeface="Meiryo UI" panose="020B0604030504040204" pitchFamily="50" charset="-128"/>
                <a:ea typeface="Meiryo UI" panose="020B0604030504040204" pitchFamily="50" charset="-128"/>
                <a:cs typeface="ＭＳ Ｐゴシック"/>
              </a:rPr>
              <a:t>ディープラーニング</a:t>
            </a:r>
            <a:r>
              <a:rPr kumimoji="1" lang="ja-JP" altLang="en-US" sz="2000" dirty="0">
                <a:solidFill>
                  <a:schemeClr val="tx1"/>
                </a:solidFill>
                <a:latin typeface="Meiryo UI" panose="020B0604030504040204" pitchFamily="50" charset="-128"/>
                <a:ea typeface="Meiryo UI" panose="020B0604030504040204" pitchFamily="50" charset="-128"/>
                <a:cs typeface="ＭＳ Ｐゴシック"/>
              </a:rPr>
              <a:t>を組み合わせることにより、</a:t>
            </a:r>
            <a:endParaRPr kumimoji="1" lang="en-US" altLang="ja-JP" sz="2000" dirty="0">
              <a:solidFill>
                <a:schemeClr val="tx1"/>
              </a:solidFill>
              <a:latin typeface="Meiryo UI" panose="020B0604030504040204" pitchFamily="50" charset="-128"/>
              <a:ea typeface="Meiryo UI" panose="020B0604030504040204" pitchFamily="50" charset="-128"/>
              <a:cs typeface="ＭＳ Ｐゴシック"/>
            </a:endParaRPr>
          </a:p>
          <a:p>
            <a:r>
              <a:rPr kumimoji="1" lang="ja-JP" altLang="en-US" sz="2000" dirty="0">
                <a:solidFill>
                  <a:schemeClr val="tx1"/>
                </a:solidFill>
                <a:latin typeface="Meiryo UI" panose="020B0604030504040204" pitchFamily="50" charset="-128"/>
                <a:ea typeface="Meiryo UI" panose="020B0604030504040204" pitchFamily="50" charset="-128"/>
                <a:cs typeface="ＭＳ Ｐゴシック"/>
              </a:rPr>
              <a:t>実用化の目安となる</a:t>
            </a:r>
            <a:r>
              <a:rPr kumimoji="1" lang="en-US" altLang="ja-JP" sz="2000" dirty="0">
                <a:solidFill>
                  <a:schemeClr val="tx1"/>
                </a:solidFill>
                <a:latin typeface="Meiryo UI" panose="020B0604030504040204" pitchFamily="50" charset="-128"/>
                <a:ea typeface="Meiryo UI" panose="020B0604030504040204" pitchFamily="50" charset="-128"/>
                <a:cs typeface="ＭＳ Ｐゴシック"/>
              </a:rPr>
              <a:t>80</a:t>
            </a:r>
            <a:r>
              <a:rPr kumimoji="1" lang="ja-JP" altLang="en-US" sz="2000" dirty="0">
                <a:solidFill>
                  <a:schemeClr val="tx1"/>
                </a:solidFill>
                <a:latin typeface="Meiryo UI" panose="020B0604030504040204" pitchFamily="50" charset="-128"/>
                <a:ea typeface="Meiryo UI" panose="020B0604030504040204" pitchFamily="50" charset="-128"/>
                <a:cs typeface="ＭＳ Ｐゴシック"/>
              </a:rPr>
              <a:t>％以上の精度で検出することに成功。</a:t>
            </a:r>
          </a:p>
        </p:txBody>
      </p:sp>
      <p:sp>
        <p:nvSpPr>
          <p:cNvPr id="6" name="テキスト ボックス 5"/>
          <p:cNvSpPr txBox="1"/>
          <p:nvPr/>
        </p:nvSpPr>
        <p:spPr>
          <a:xfrm>
            <a:off x="711815" y="1173339"/>
            <a:ext cx="8068177" cy="1015663"/>
          </a:xfrm>
          <a:prstGeom prst="rect">
            <a:avLst/>
          </a:prstGeom>
          <a:noFill/>
        </p:spPr>
        <p:txBody>
          <a:bodyPr wrap="square" rtlCol="0">
            <a:spAutoFit/>
          </a:bodyPr>
          <a:lstStyle/>
          <a:p>
            <a:r>
              <a:rPr lang="ja-JP" altLang="en-US" sz="2000" dirty="0">
                <a:latin typeface="Meiryo UI" panose="020B0604030504040204" pitchFamily="50" charset="-128"/>
                <a:ea typeface="Meiryo UI" panose="020B0604030504040204" pitchFamily="50" charset="-128"/>
              </a:rPr>
              <a:t>コンクリート表面のひび割れと幅、長さを高精度かつ短時間で自動検出。</a:t>
            </a:r>
            <a:endParaRPr lang="en-US" altLang="ja-JP" sz="2000" dirty="0">
              <a:latin typeface="Meiryo UI" panose="020B0604030504040204" pitchFamily="50" charset="-128"/>
              <a:ea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rPr>
              <a:t>→メンテナンス業務の効率化へ</a:t>
            </a:r>
            <a:endParaRPr lang="en-US" altLang="ja-JP" sz="2000" dirty="0">
              <a:latin typeface="Meiryo UI" panose="020B0604030504040204" pitchFamily="50" charset="-128"/>
              <a:ea typeface="Meiryo UI" panose="020B0604030504040204" pitchFamily="50" charset="-128"/>
            </a:endParaRPr>
          </a:p>
          <a:p>
            <a:endParaRPr kumimoji="1" lang="ja-JP" altLang="en-US" sz="2000" dirty="0">
              <a:latin typeface="Meiryo UI" panose="020B0604030504040204" pitchFamily="50" charset="-128"/>
              <a:ea typeface="Meiryo UI" panose="020B0604030504040204" pitchFamily="50" charset="-128"/>
            </a:endParaRPr>
          </a:p>
        </p:txBody>
      </p:sp>
      <p:sp>
        <p:nvSpPr>
          <p:cNvPr id="12" name="雲形吹き出し 11"/>
          <p:cNvSpPr/>
          <p:nvPr/>
        </p:nvSpPr>
        <p:spPr>
          <a:xfrm>
            <a:off x="-2982" y="2003753"/>
            <a:ext cx="7339054" cy="3053301"/>
          </a:xfrm>
          <a:prstGeom prst="cloudCallout">
            <a:avLst/>
          </a:prstGeom>
          <a:no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rgbClr val="FFFFFF"/>
              </a:solidFill>
              <a:latin typeface="ＭＳ Ｐゴシック"/>
              <a:ea typeface="ＭＳ Ｐゴシック"/>
              <a:cs typeface="ＭＳ Ｐゴシック"/>
            </a:endParaRPr>
          </a:p>
        </p:txBody>
      </p:sp>
      <p:pic>
        <p:nvPicPr>
          <p:cNvPr id="2" name="図 1"/>
          <p:cNvPicPr>
            <a:picLocks noChangeAspect="1"/>
          </p:cNvPicPr>
          <p:nvPr/>
        </p:nvPicPr>
        <p:blipFill rotWithShape="1">
          <a:blip r:embed="rId3"/>
          <a:srcRect t="3116"/>
          <a:stretch/>
        </p:blipFill>
        <p:spPr>
          <a:xfrm>
            <a:off x="998622" y="1805410"/>
            <a:ext cx="6637218" cy="3287739"/>
          </a:xfrm>
          <a:prstGeom prst="rect">
            <a:avLst/>
          </a:prstGeom>
        </p:spPr>
      </p:pic>
      <p:sp>
        <p:nvSpPr>
          <p:cNvPr id="7" name="テキスト ボックス 6"/>
          <p:cNvSpPr txBox="1"/>
          <p:nvPr/>
        </p:nvSpPr>
        <p:spPr>
          <a:xfrm>
            <a:off x="90878" y="6519163"/>
            <a:ext cx="3904510" cy="253372"/>
          </a:xfrm>
          <a:prstGeom prst="rect">
            <a:avLst/>
          </a:prstGeom>
          <a:noFill/>
        </p:spPr>
        <p:txBody>
          <a:bodyPr wrap="square" rtlCol="0">
            <a:spAutoFit/>
          </a:bodyPr>
          <a:lstStyle/>
          <a:p>
            <a:r>
              <a:rPr kumimoji="1" lang="ja-JP" altLang="en-US" sz="1000" dirty="0">
                <a:latin typeface="Meiryo UI" panose="020B0604030504040204" pitchFamily="50" charset="-128"/>
                <a:ea typeface="Meiryo UI" panose="020B0604030504040204" pitchFamily="50" charset="-128"/>
              </a:rPr>
              <a:t>画像出典：</a:t>
            </a:r>
            <a:r>
              <a:rPr lang="ja-JP" altLang="en-US" sz="1000" dirty="0">
                <a:latin typeface="Meiryo UI" panose="020B0604030504040204" pitchFamily="50" charset="-128"/>
                <a:ea typeface="Meiryo UI" panose="020B0604030504040204" pitchFamily="50" charset="-128"/>
              </a:rPr>
              <a:t>国立研究開発法人新エネルギー産業技術総合開発機構</a:t>
            </a:r>
            <a:endParaRPr kumimoji="1" lang="ja-JP" altLang="en-US" sz="1000" dirty="0">
              <a:latin typeface="Meiryo UI" panose="020B0604030504040204" pitchFamily="50" charset="-128"/>
              <a:ea typeface="Meiryo UI" panose="020B0604030504040204" pitchFamily="50" charset="-128"/>
            </a:endParaRPr>
          </a:p>
        </p:txBody>
      </p:sp>
      <p:sp>
        <p:nvSpPr>
          <p:cNvPr id="8" name="正方形/長方形 7"/>
          <p:cNvSpPr/>
          <p:nvPr/>
        </p:nvSpPr>
        <p:spPr>
          <a:xfrm>
            <a:off x="7751230" y="191772"/>
            <a:ext cx="1202731" cy="253161"/>
          </a:xfrm>
          <a:prstGeom prst="rect">
            <a:avLst/>
          </a:prstGeom>
          <a:solidFill>
            <a:srgbClr val="FFFF00"/>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600" dirty="0">
                <a:solidFill>
                  <a:srgbClr val="002060"/>
                </a:solidFill>
                <a:latin typeface="Meiryo UI" panose="020B0604030504040204" pitchFamily="50" charset="-128"/>
                <a:ea typeface="Meiryo UI" panose="020B0604030504040204" pitchFamily="50" charset="-128"/>
                <a:cs typeface="ＭＳ Ｐゴシック"/>
              </a:rPr>
              <a:t>画像認識</a:t>
            </a:r>
          </a:p>
        </p:txBody>
      </p:sp>
    </p:spTree>
    <p:extLst>
      <p:ext uri="{BB962C8B-B14F-4D97-AF65-F5344CB8AC3E}">
        <p14:creationId xmlns:p14="http://schemas.microsoft.com/office/powerpoint/2010/main" val="175903893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p:nvPr>
        </p:nvSpPr>
        <p:spPr>
          <a:xfrm>
            <a:off x="-21966" y="130525"/>
            <a:ext cx="8429622" cy="409795"/>
          </a:xfrm>
        </p:spPr>
        <p:txBody>
          <a:bodyPr/>
          <a:lstStyle/>
          <a:p>
            <a:r>
              <a:rPr kumimoji="1" lang="ja-JP" altLang="en-US" dirty="0"/>
              <a:t>インフラ・防犯・監視領域における事例</a:t>
            </a:r>
          </a:p>
        </p:txBody>
      </p:sp>
      <p:sp>
        <p:nvSpPr>
          <p:cNvPr id="4" name="テキスト ボックス 3"/>
          <p:cNvSpPr txBox="1"/>
          <p:nvPr/>
        </p:nvSpPr>
        <p:spPr>
          <a:xfrm>
            <a:off x="120244" y="791358"/>
            <a:ext cx="6949440" cy="461665"/>
          </a:xfrm>
          <a:prstGeom prst="rect">
            <a:avLst/>
          </a:prstGeom>
          <a:noFill/>
        </p:spPr>
        <p:txBody>
          <a:bodyPr wrap="square" rtlCol="0">
            <a:spAutoFit/>
          </a:bodyPr>
          <a:lstStyle/>
          <a:p>
            <a:r>
              <a:rPr kumimoji="1" lang="ja-JP" altLang="en-US" sz="2400" b="1" dirty="0">
                <a:latin typeface="Meiryo UI" panose="020B0604030504040204" pitchFamily="50" charset="-128"/>
                <a:ea typeface="Meiryo UI" panose="020B0604030504040204" pitchFamily="50" charset="-128"/>
              </a:rPr>
              <a:t>事例②：“困っている方”動き検知</a:t>
            </a:r>
          </a:p>
        </p:txBody>
      </p:sp>
      <p:sp>
        <p:nvSpPr>
          <p:cNvPr id="5" name="テキスト ボックス 4"/>
          <p:cNvSpPr txBox="1"/>
          <p:nvPr/>
        </p:nvSpPr>
        <p:spPr>
          <a:xfrm>
            <a:off x="332146" y="1235662"/>
            <a:ext cx="8822725" cy="1015663"/>
          </a:xfrm>
          <a:prstGeom prst="rect">
            <a:avLst/>
          </a:prstGeom>
          <a:noFill/>
        </p:spPr>
        <p:txBody>
          <a:bodyPr wrap="square" rtlCol="0">
            <a:spAutoFit/>
          </a:bodyPr>
          <a:lstStyle/>
          <a:p>
            <a:r>
              <a:rPr kumimoji="1" lang="ja-JP" altLang="en-US" sz="2000" dirty="0">
                <a:latin typeface="Meiryo UI" panose="020B0604030504040204" pitchFamily="50" charset="-128"/>
                <a:ea typeface="Meiryo UI" panose="020B0604030504040204" pitchFamily="50" charset="-128"/>
              </a:rPr>
              <a:t>ビル内に設置したカメラ映像から、“</a:t>
            </a:r>
            <a:r>
              <a:rPr lang="ja-JP" altLang="en-US" sz="2000" dirty="0">
                <a:latin typeface="Meiryo UI" panose="020B0604030504040204" pitchFamily="50" charset="-128"/>
                <a:ea typeface="Meiryo UI" panose="020B0604030504040204" pitchFamily="50" charset="-128"/>
              </a:rPr>
              <a:t>道に迷ってあたりを見渡している”、</a:t>
            </a:r>
            <a:endParaRPr lang="en-US" altLang="ja-JP" sz="2000" dirty="0">
              <a:latin typeface="Meiryo UI" panose="020B0604030504040204" pitchFamily="50" charset="-128"/>
              <a:ea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rPr>
              <a:t>“体調が悪くしゃがみこんでいる”といった</a:t>
            </a:r>
            <a:r>
              <a:rPr kumimoji="1" lang="ja-JP" altLang="en-US" sz="2000" dirty="0">
                <a:solidFill>
                  <a:srgbClr val="0070C0"/>
                </a:solidFill>
                <a:latin typeface="Meiryo UI" panose="020B0604030504040204" pitchFamily="50" charset="-128"/>
                <a:ea typeface="Meiryo UI" panose="020B0604030504040204" pitchFamily="50" charset="-128"/>
              </a:rPr>
              <a:t>「困っている方」</a:t>
            </a:r>
            <a:r>
              <a:rPr kumimoji="1" lang="ja-JP" altLang="en-US" sz="2000" dirty="0">
                <a:latin typeface="Meiryo UI" panose="020B0604030504040204" pitchFamily="50" charset="-128"/>
                <a:ea typeface="Meiryo UI" panose="020B0604030504040204" pitchFamily="50" charset="-128"/>
              </a:rPr>
              <a:t>の行動を自動検知。</a:t>
            </a:r>
            <a:endParaRPr kumimoji="1" lang="en-US" altLang="ja-JP" sz="2000" dirty="0">
              <a:latin typeface="Meiryo UI" panose="020B0604030504040204" pitchFamily="50" charset="-128"/>
              <a:ea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rPr>
              <a:t>　→警備員のもつスマートフォンへ通知が届くことで、スムーズかつ適切な対応へ繋がる。</a:t>
            </a:r>
            <a:endParaRPr kumimoji="1" lang="ja-JP" altLang="en-US" sz="2000" dirty="0">
              <a:latin typeface="Meiryo UI" panose="020B0604030504040204" pitchFamily="50" charset="-128"/>
              <a:ea typeface="Meiryo UI" panose="020B0604030504040204" pitchFamily="50" charset="-128"/>
            </a:endParaRPr>
          </a:p>
        </p:txBody>
      </p:sp>
      <p:sp>
        <p:nvSpPr>
          <p:cNvPr id="6" name="正方形/長方形 5"/>
          <p:cNvSpPr/>
          <p:nvPr/>
        </p:nvSpPr>
        <p:spPr>
          <a:xfrm>
            <a:off x="690798" y="5012349"/>
            <a:ext cx="7808180" cy="1343770"/>
          </a:xfrm>
          <a:prstGeom prst="rect">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lang="ja-JP" altLang="en-US" sz="2000" dirty="0">
                <a:solidFill>
                  <a:srgbClr val="FF0000"/>
                </a:solidFill>
                <a:latin typeface="Meiryo UI" panose="020B0604030504040204" pitchFamily="50" charset="-128"/>
                <a:ea typeface="Meiryo UI" panose="020B0604030504040204" pitchFamily="50" charset="-128"/>
              </a:rPr>
              <a:t>ディープラーニング</a:t>
            </a:r>
            <a:r>
              <a:rPr lang="ja-JP" altLang="en-US" sz="2000" dirty="0">
                <a:latin typeface="Meiryo UI" panose="020B0604030504040204" pitchFamily="50" charset="-128"/>
                <a:ea typeface="Meiryo UI" panose="020B0604030504040204" pitchFamily="50" charset="-128"/>
              </a:rPr>
              <a:t>を用いた画像／映像認識エンジン「</a:t>
            </a:r>
            <a:r>
              <a:rPr lang="en-US" altLang="ja-JP" sz="2000" dirty="0">
                <a:latin typeface="Meiryo UI" panose="020B0604030504040204" pitchFamily="50" charset="-128"/>
                <a:ea typeface="Meiryo UI" panose="020B0604030504040204" pitchFamily="50" charset="-128"/>
              </a:rPr>
              <a:t>Vertical Vision</a:t>
            </a:r>
            <a:r>
              <a:rPr lang="ja-JP" altLang="en-US" sz="2000" dirty="0">
                <a:latin typeface="Meiryo UI" panose="020B0604030504040204" pitchFamily="50" charset="-128"/>
                <a:ea typeface="Meiryo UI" panose="020B0604030504040204" pitchFamily="50" charset="-128"/>
              </a:rPr>
              <a:t>」で、</a:t>
            </a:r>
            <a:endParaRPr lang="en-US" altLang="ja-JP" sz="2000" dirty="0">
              <a:latin typeface="Meiryo UI" panose="020B0604030504040204" pitchFamily="50" charset="-128"/>
              <a:ea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rPr>
              <a:t>人物の顔の領域や向き、表情など、顔の詳細な特徴を捉え、定量化することで、人の表情や感情を精緻に認識。</a:t>
            </a:r>
            <a:endParaRPr lang="ja-JP" altLang="en-US" sz="2000" dirty="0">
              <a:solidFill>
                <a:schemeClr val="tx1"/>
              </a:solidFill>
              <a:latin typeface="Meiryo UI" panose="020B0604030504040204" pitchFamily="50" charset="-128"/>
              <a:ea typeface="Meiryo UI" panose="020B0604030504040204" pitchFamily="50" charset="-128"/>
              <a:cs typeface="ＭＳ Ｐゴシック"/>
            </a:endParaRPr>
          </a:p>
        </p:txBody>
      </p:sp>
      <p:pic>
        <p:nvPicPr>
          <p:cNvPr id="2" name="図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94888" y="3473411"/>
            <a:ext cx="833062" cy="952071"/>
          </a:xfrm>
          <a:prstGeom prst="rect">
            <a:avLst/>
          </a:prstGeom>
        </p:spPr>
      </p:pic>
      <p:sp>
        <p:nvSpPr>
          <p:cNvPr id="12" name="角丸四角形 11"/>
          <p:cNvSpPr/>
          <p:nvPr/>
        </p:nvSpPr>
        <p:spPr>
          <a:xfrm>
            <a:off x="5944812" y="2573256"/>
            <a:ext cx="2446875" cy="360288"/>
          </a:xfrm>
          <a:prstGeom prst="roundRect">
            <a:avLst/>
          </a:prstGeom>
          <a:noFill/>
          <a:ln>
            <a:solidFill>
              <a:srgbClr val="0070C0"/>
            </a:solidFill>
          </a:ln>
          <a:effectLst/>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dirty="0">
                <a:solidFill>
                  <a:schemeClr val="tx1"/>
                </a:solidFill>
                <a:latin typeface="Meiryo UI" panose="020B0604030504040204" pitchFamily="50" charset="-128"/>
                <a:ea typeface="Meiryo UI" panose="020B0604030504040204" pitchFamily="50" charset="-128"/>
                <a:cs typeface="ＭＳ Ｐゴシック"/>
              </a:rPr>
              <a:t>①困っている方を検知</a:t>
            </a:r>
          </a:p>
        </p:txBody>
      </p:sp>
      <p:sp>
        <p:nvSpPr>
          <p:cNvPr id="13" name="角丸四角形 12"/>
          <p:cNvSpPr/>
          <p:nvPr/>
        </p:nvSpPr>
        <p:spPr>
          <a:xfrm>
            <a:off x="5944812" y="3185454"/>
            <a:ext cx="2446876" cy="360288"/>
          </a:xfrm>
          <a:prstGeom prst="roundRect">
            <a:avLst/>
          </a:prstGeom>
          <a:noFill/>
          <a:ln>
            <a:solidFill>
              <a:srgbClr val="0070C0"/>
            </a:solidFill>
          </a:ln>
          <a:effectLst/>
        </p:spPr>
        <p:style>
          <a:lnRef idx="2">
            <a:schemeClr val="dk1"/>
          </a:lnRef>
          <a:fillRef idx="1">
            <a:schemeClr val="lt1"/>
          </a:fillRef>
          <a:effectRef idx="0">
            <a:schemeClr val="dk1"/>
          </a:effectRef>
          <a:fontRef idx="minor">
            <a:schemeClr val="dk1"/>
          </a:fontRef>
        </p:style>
        <p:txBody>
          <a:bodyPr rtlCol="0" anchor="ctr"/>
          <a:lstStyle/>
          <a:p>
            <a:pPr algn="ctr"/>
            <a:r>
              <a:rPr lang="ja-JP" altLang="en-US" sz="1200" dirty="0">
                <a:latin typeface="Meiryo UI" panose="020B0604030504040204" pitchFamily="50" charset="-128"/>
                <a:ea typeface="Meiryo UI" panose="020B0604030504040204" pitchFamily="50" charset="-128"/>
              </a:rPr>
              <a:t>②警備員のスマートフォンへ通知</a:t>
            </a:r>
          </a:p>
        </p:txBody>
      </p:sp>
      <p:sp>
        <p:nvSpPr>
          <p:cNvPr id="14" name="角丸四角形 13"/>
          <p:cNvSpPr/>
          <p:nvPr/>
        </p:nvSpPr>
        <p:spPr>
          <a:xfrm>
            <a:off x="5944812" y="3769303"/>
            <a:ext cx="2446876" cy="360288"/>
          </a:xfrm>
          <a:prstGeom prst="roundRect">
            <a:avLst/>
          </a:prstGeom>
          <a:noFill/>
          <a:ln>
            <a:solidFill>
              <a:srgbClr val="0070C0"/>
            </a:solidFill>
          </a:ln>
          <a:effectLst/>
        </p:spPr>
        <p:style>
          <a:lnRef idx="2">
            <a:schemeClr val="dk1"/>
          </a:lnRef>
          <a:fillRef idx="1">
            <a:schemeClr val="lt1"/>
          </a:fillRef>
          <a:effectRef idx="0">
            <a:schemeClr val="dk1"/>
          </a:effectRef>
          <a:fontRef idx="minor">
            <a:schemeClr val="dk1"/>
          </a:fontRef>
        </p:style>
        <p:txBody>
          <a:bodyPr rtlCol="0" anchor="ctr"/>
          <a:lstStyle/>
          <a:p>
            <a:pPr algn="ctr"/>
            <a:r>
              <a:rPr lang="ja-JP" altLang="en-US" sz="1200" dirty="0">
                <a:latin typeface="Meiryo UI" panose="020B0604030504040204" pitchFamily="50" charset="-128"/>
                <a:ea typeface="Meiryo UI" panose="020B0604030504040204" pitchFamily="50" charset="-128"/>
              </a:rPr>
              <a:t>③困っている方の情報を受信</a:t>
            </a:r>
          </a:p>
        </p:txBody>
      </p:sp>
      <p:sp>
        <p:nvSpPr>
          <p:cNvPr id="15" name="角丸四角形 14"/>
          <p:cNvSpPr/>
          <p:nvPr/>
        </p:nvSpPr>
        <p:spPr>
          <a:xfrm>
            <a:off x="5944812" y="4353152"/>
            <a:ext cx="2446876" cy="360288"/>
          </a:xfrm>
          <a:prstGeom prst="roundRect">
            <a:avLst/>
          </a:prstGeom>
          <a:noFill/>
          <a:ln>
            <a:solidFill>
              <a:srgbClr val="0070C0"/>
            </a:solidFill>
          </a:ln>
          <a:effectLst/>
        </p:spPr>
        <p:style>
          <a:lnRef idx="2">
            <a:schemeClr val="dk1"/>
          </a:lnRef>
          <a:fillRef idx="1">
            <a:schemeClr val="lt1"/>
          </a:fillRef>
          <a:effectRef idx="0">
            <a:schemeClr val="dk1"/>
          </a:effectRef>
          <a:fontRef idx="minor">
            <a:schemeClr val="dk1"/>
          </a:fontRef>
        </p:style>
        <p:txBody>
          <a:bodyPr rtlCol="0" anchor="ctr"/>
          <a:lstStyle/>
          <a:p>
            <a:pPr algn="ctr"/>
            <a:r>
              <a:rPr lang="ja-JP" altLang="en-US" sz="1200" dirty="0">
                <a:latin typeface="Meiryo UI" panose="020B0604030504040204" pitchFamily="50" charset="-128"/>
                <a:ea typeface="Meiryo UI" panose="020B0604030504040204" pitchFamily="50" charset="-128"/>
              </a:rPr>
              <a:t>④内容を確認し、必要に応じて対応</a:t>
            </a:r>
          </a:p>
        </p:txBody>
      </p:sp>
      <p:sp>
        <p:nvSpPr>
          <p:cNvPr id="16" name="楕円 15"/>
          <p:cNvSpPr/>
          <p:nvPr/>
        </p:nvSpPr>
        <p:spPr>
          <a:xfrm>
            <a:off x="2419722" y="2290635"/>
            <a:ext cx="1630618" cy="925530"/>
          </a:xfrm>
          <a:prstGeom prst="ellipse">
            <a:avLst/>
          </a:prstGeom>
          <a:noFill/>
          <a:ln>
            <a:solidFill>
              <a:schemeClr val="tx1"/>
            </a:solidFill>
            <a:prstDash val="dash"/>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rgbClr val="FFFFFF"/>
              </a:solidFill>
              <a:latin typeface="ＭＳ Ｐゴシック"/>
              <a:ea typeface="ＭＳ Ｐゴシック"/>
              <a:cs typeface="ＭＳ Ｐゴシック"/>
            </a:endParaRPr>
          </a:p>
        </p:txBody>
      </p:sp>
      <p:pic>
        <p:nvPicPr>
          <p:cNvPr id="17" name="図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74433" y="2442122"/>
            <a:ext cx="629681" cy="629681"/>
          </a:xfrm>
          <a:prstGeom prst="rect">
            <a:avLst/>
          </a:prstGeom>
        </p:spPr>
      </p:pic>
      <p:cxnSp>
        <p:nvCxnSpPr>
          <p:cNvPr id="19" name="直線コネクタ 18"/>
          <p:cNvCxnSpPr>
            <a:endCxn id="12" idx="1"/>
          </p:cNvCxnSpPr>
          <p:nvPr/>
        </p:nvCxnSpPr>
        <p:spPr>
          <a:xfrm>
            <a:off x="4444779" y="2753400"/>
            <a:ext cx="1500033"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1" name="直線コネクタ 20"/>
          <p:cNvCxnSpPr>
            <a:endCxn id="13" idx="1"/>
          </p:cNvCxnSpPr>
          <p:nvPr/>
        </p:nvCxnSpPr>
        <p:spPr>
          <a:xfrm>
            <a:off x="4444779" y="3356203"/>
            <a:ext cx="1500033" cy="9395"/>
          </a:xfrm>
          <a:prstGeom prst="line">
            <a:avLst/>
          </a:prstGeom>
        </p:spPr>
        <p:style>
          <a:lnRef idx="2">
            <a:schemeClr val="accent1"/>
          </a:lnRef>
          <a:fillRef idx="0">
            <a:schemeClr val="accent1"/>
          </a:fillRef>
          <a:effectRef idx="1">
            <a:schemeClr val="accent1"/>
          </a:effectRef>
          <a:fontRef idx="minor">
            <a:schemeClr val="tx1"/>
          </a:fontRef>
        </p:style>
      </p:cxnSp>
      <p:cxnSp>
        <p:nvCxnSpPr>
          <p:cNvPr id="24" name="直線コネクタ 23"/>
          <p:cNvCxnSpPr>
            <a:stCxn id="2" idx="3"/>
            <a:endCxn id="14" idx="1"/>
          </p:cNvCxnSpPr>
          <p:nvPr/>
        </p:nvCxnSpPr>
        <p:spPr>
          <a:xfrm>
            <a:off x="5427950" y="3949447"/>
            <a:ext cx="516862" cy="0"/>
          </a:xfrm>
          <a:prstGeom prst="line">
            <a:avLst/>
          </a:prstGeom>
        </p:spPr>
        <p:style>
          <a:lnRef idx="2">
            <a:schemeClr val="accent1"/>
          </a:lnRef>
          <a:fillRef idx="0">
            <a:schemeClr val="accent1"/>
          </a:fillRef>
          <a:effectRef idx="1">
            <a:schemeClr val="accent1"/>
          </a:effectRef>
          <a:fontRef idx="minor">
            <a:schemeClr val="tx1"/>
          </a:fontRef>
        </p:style>
      </p:cxnSp>
      <p:pic>
        <p:nvPicPr>
          <p:cNvPr id="28" name="図 2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864467" y="3497297"/>
            <a:ext cx="559224" cy="414758"/>
          </a:xfrm>
          <a:prstGeom prst="rect">
            <a:avLst/>
          </a:prstGeom>
        </p:spPr>
      </p:pic>
      <p:sp>
        <p:nvSpPr>
          <p:cNvPr id="30" name="稲妻 29"/>
          <p:cNvSpPr/>
          <p:nvPr/>
        </p:nvSpPr>
        <p:spPr>
          <a:xfrm rot="10296839">
            <a:off x="3623800" y="3039168"/>
            <a:ext cx="432210" cy="427122"/>
          </a:xfrm>
          <a:prstGeom prst="lightningBolt">
            <a:avLst/>
          </a:prstGeom>
          <a:solidFill>
            <a:srgbClr val="FFFF00"/>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rgbClr val="FFFFFF"/>
              </a:solidFill>
              <a:latin typeface="ＭＳ Ｐゴシック"/>
              <a:ea typeface="ＭＳ Ｐゴシック"/>
              <a:cs typeface="ＭＳ Ｐゴシック"/>
            </a:endParaRPr>
          </a:p>
        </p:txBody>
      </p:sp>
      <p:sp>
        <p:nvSpPr>
          <p:cNvPr id="31" name="稲妻 30"/>
          <p:cNvSpPr/>
          <p:nvPr/>
        </p:nvSpPr>
        <p:spPr>
          <a:xfrm rot="20959340">
            <a:off x="4228673" y="3884027"/>
            <a:ext cx="432210" cy="427122"/>
          </a:xfrm>
          <a:prstGeom prst="lightningBolt">
            <a:avLst/>
          </a:prstGeom>
          <a:solidFill>
            <a:srgbClr val="FFFF00"/>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rgbClr val="FFFFFF"/>
              </a:solidFill>
              <a:latin typeface="ＭＳ Ｐゴシック"/>
              <a:ea typeface="ＭＳ Ｐゴシック"/>
              <a:cs typeface="ＭＳ Ｐゴシック"/>
            </a:endParaRPr>
          </a:p>
        </p:txBody>
      </p:sp>
      <p:pic>
        <p:nvPicPr>
          <p:cNvPr id="32" name="図 3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303825" y="2467806"/>
            <a:ext cx="497133" cy="612904"/>
          </a:xfrm>
          <a:prstGeom prst="rect">
            <a:avLst/>
          </a:prstGeom>
        </p:spPr>
      </p:pic>
      <p:sp>
        <p:nvSpPr>
          <p:cNvPr id="33" name="直角三角形 32"/>
          <p:cNvSpPr/>
          <p:nvPr/>
        </p:nvSpPr>
        <p:spPr>
          <a:xfrm rot="3175740">
            <a:off x="2137878" y="3009988"/>
            <a:ext cx="686758" cy="862850"/>
          </a:xfrm>
          <a:prstGeom prst="rtTriangle">
            <a:avLst/>
          </a:prstGeom>
          <a:solidFill>
            <a:schemeClr val="bg1">
              <a:lumMod val="75000"/>
              <a:alpha val="50000"/>
            </a:schemeClr>
          </a:solidFill>
          <a:ln>
            <a:no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rgbClr val="FFFFFF"/>
              </a:solidFill>
              <a:latin typeface="ＭＳ Ｐゴシック"/>
              <a:ea typeface="ＭＳ Ｐゴシック"/>
              <a:cs typeface="ＭＳ Ｐゴシック"/>
            </a:endParaRPr>
          </a:p>
        </p:txBody>
      </p:sp>
      <p:pic>
        <p:nvPicPr>
          <p:cNvPr id="34" name="図 3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64102" y="3695546"/>
            <a:ext cx="960884" cy="1125487"/>
          </a:xfrm>
          <a:prstGeom prst="rect">
            <a:avLst/>
          </a:prstGeom>
        </p:spPr>
      </p:pic>
      <p:pic>
        <p:nvPicPr>
          <p:cNvPr id="35" name="図 3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576960" y="3803031"/>
            <a:ext cx="849774" cy="962917"/>
          </a:xfrm>
          <a:prstGeom prst="rect">
            <a:avLst/>
          </a:prstGeom>
        </p:spPr>
      </p:pic>
      <p:sp>
        <p:nvSpPr>
          <p:cNvPr id="36" name="左矢印 35"/>
          <p:cNvSpPr/>
          <p:nvPr/>
        </p:nvSpPr>
        <p:spPr>
          <a:xfrm>
            <a:off x="2588574" y="4097542"/>
            <a:ext cx="1555505" cy="473541"/>
          </a:xfrm>
          <a:prstGeom prst="leftArrow">
            <a:avLst/>
          </a:prstGeom>
          <a:solidFill>
            <a:srgbClr val="0070C0"/>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rgbClr val="FFFFFF"/>
              </a:solidFill>
              <a:latin typeface="ＭＳ Ｐゴシック"/>
              <a:ea typeface="ＭＳ Ｐゴシック"/>
              <a:cs typeface="ＭＳ Ｐゴシック"/>
            </a:endParaRPr>
          </a:p>
        </p:txBody>
      </p:sp>
      <p:cxnSp>
        <p:nvCxnSpPr>
          <p:cNvPr id="42" name="直線コネクタ 41"/>
          <p:cNvCxnSpPr>
            <a:stCxn id="15" idx="1"/>
          </p:cNvCxnSpPr>
          <p:nvPr/>
        </p:nvCxnSpPr>
        <p:spPr>
          <a:xfrm flipH="1">
            <a:off x="4313055" y="4533296"/>
            <a:ext cx="1631757" cy="0"/>
          </a:xfrm>
          <a:prstGeom prst="line">
            <a:avLst/>
          </a:prstGeom>
        </p:spPr>
        <p:style>
          <a:lnRef idx="2">
            <a:schemeClr val="accent1"/>
          </a:lnRef>
          <a:fillRef idx="0">
            <a:schemeClr val="accent1"/>
          </a:fillRef>
          <a:effectRef idx="1">
            <a:schemeClr val="accent1"/>
          </a:effectRef>
          <a:fontRef idx="minor">
            <a:schemeClr val="tx1"/>
          </a:fontRef>
        </p:style>
      </p:cxnSp>
      <p:sp>
        <p:nvSpPr>
          <p:cNvPr id="25" name="正方形/長方形 24"/>
          <p:cNvSpPr/>
          <p:nvPr/>
        </p:nvSpPr>
        <p:spPr>
          <a:xfrm>
            <a:off x="7751230" y="191772"/>
            <a:ext cx="1202731" cy="253161"/>
          </a:xfrm>
          <a:prstGeom prst="rect">
            <a:avLst/>
          </a:prstGeom>
          <a:solidFill>
            <a:srgbClr val="FFFF00"/>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600" dirty="0">
                <a:solidFill>
                  <a:srgbClr val="002060"/>
                </a:solidFill>
                <a:latin typeface="Meiryo UI" panose="020B0604030504040204" pitchFamily="50" charset="-128"/>
                <a:ea typeface="Meiryo UI" panose="020B0604030504040204" pitchFamily="50" charset="-128"/>
                <a:cs typeface="ＭＳ Ｐゴシック"/>
              </a:rPr>
              <a:t>画像認識</a:t>
            </a:r>
          </a:p>
        </p:txBody>
      </p:sp>
      <p:sp>
        <p:nvSpPr>
          <p:cNvPr id="26" name="正方形/長方形 25"/>
          <p:cNvSpPr/>
          <p:nvPr/>
        </p:nvSpPr>
        <p:spPr>
          <a:xfrm>
            <a:off x="7751230" y="499806"/>
            <a:ext cx="1202731" cy="253161"/>
          </a:xfrm>
          <a:prstGeom prst="rect">
            <a:avLst/>
          </a:prstGeom>
          <a:solidFill>
            <a:srgbClr val="FFFF00"/>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600" dirty="0">
                <a:solidFill>
                  <a:srgbClr val="002060"/>
                </a:solidFill>
                <a:latin typeface="Meiryo UI" panose="020B0604030504040204" pitchFamily="50" charset="-128"/>
                <a:ea typeface="Meiryo UI" panose="020B0604030504040204" pitchFamily="50" charset="-128"/>
                <a:cs typeface="ＭＳ Ｐゴシック"/>
              </a:rPr>
              <a:t>異常検知</a:t>
            </a:r>
          </a:p>
        </p:txBody>
      </p:sp>
    </p:spTree>
    <p:extLst>
      <p:ext uri="{BB962C8B-B14F-4D97-AF65-F5344CB8AC3E}">
        <p14:creationId xmlns:p14="http://schemas.microsoft.com/office/powerpoint/2010/main" val="227695116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p:nvPr>
        </p:nvSpPr>
        <p:spPr/>
        <p:txBody>
          <a:bodyPr/>
          <a:lstStyle/>
          <a:p>
            <a:r>
              <a:rPr lang="ja-JP" altLang="en-US" dirty="0"/>
              <a:t>農業</a:t>
            </a:r>
            <a:r>
              <a:rPr kumimoji="1" lang="ja-JP" altLang="en-US" dirty="0"/>
              <a:t>における事例</a:t>
            </a:r>
          </a:p>
        </p:txBody>
      </p:sp>
      <p:sp>
        <p:nvSpPr>
          <p:cNvPr id="5" name="テキスト ボックス 4"/>
          <p:cNvSpPr txBox="1"/>
          <p:nvPr/>
        </p:nvSpPr>
        <p:spPr>
          <a:xfrm>
            <a:off x="350370" y="818984"/>
            <a:ext cx="6488265" cy="461665"/>
          </a:xfrm>
          <a:prstGeom prst="rect">
            <a:avLst/>
          </a:prstGeom>
          <a:noFill/>
        </p:spPr>
        <p:txBody>
          <a:bodyPr wrap="square" rtlCol="0">
            <a:spAutoFit/>
          </a:bodyPr>
          <a:lstStyle/>
          <a:p>
            <a:r>
              <a:rPr kumimoji="1" lang="ja-JP" altLang="en-US" sz="2400" b="1" dirty="0">
                <a:latin typeface="Meiryo UI" panose="020B0604030504040204" pitchFamily="50" charset="-128"/>
                <a:ea typeface="Meiryo UI" panose="020B0604030504040204" pitchFamily="50" charset="-128"/>
              </a:rPr>
              <a:t>事例①：ピンポイント農薬散布</a:t>
            </a:r>
          </a:p>
        </p:txBody>
      </p:sp>
      <p:sp>
        <p:nvSpPr>
          <p:cNvPr id="6" name="テキスト ボックス 5"/>
          <p:cNvSpPr txBox="1"/>
          <p:nvPr/>
        </p:nvSpPr>
        <p:spPr>
          <a:xfrm>
            <a:off x="174928" y="1280649"/>
            <a:ext cx="8605063" cy="1015663"/>
          </a:xfrm>
          <a:prstGeom prst="rect">
            <a:avLst/>
          </a:prstGeom>
          <a:noFill/>
        </p:spPr>
        <p:txBody>
          <a:bodyPr wrap="square" rtlCol="0">
            <a:spAutoFit/>
          </a:bodyPr>
          <a:lstStyle/>
          <a:p>
            <a:r>
              <a:rPr lang="ja-JP" altLang="en-US" sz="2000" dirty="0">
                <a:latin typeface="Meiryo UI" panose="020B0604030504040204" pitchFamily="50" charset="-128"/>
                <a:ea typeface="Meiryo UI" panose="020B0604030504040204" pitchFamily="50" charset="-128"/>
              </a:rPr>
              <a:t>農作物に存在する害虫の位置を探し出し、</a:t>
            </a:r>
            <a:r>
              <a:rPr kumimoji="1" lang="ja-JP" altLang="en-US" sz="2000" dirty="0">
                <a:latin typeface="Meiryo UI" panose="020B0604030504040204" pitchFamily="50" charset="-128"/>
                <a:ea typeface="Meiryo UI" panose="020B0604030504040204" pitchFamily="50" charset="-128"/>
              </a:rPr>
              <a:t>農薬を当該箇所にピンポイントで散布</a:t>
            </a:r>
            <a:endParaRPr kumimoji="1" lang="en-US" altLang="ja-JP" sz="2000" dirty="0">
              <a:latin typeface="Meiryo UI" panose="020B0604030504040204" pitchFamily="50" charset="-128"/>
              <a:ea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rPr>
              <a:t>　→通常栽培と比較して使用する農薬量を</a:t>
            </a:r>
            <a:r>
              <a:rPr lang="en-US" altLang="ja-JP" sz="2000" dirty="0">
                <a:latin typeface="Meiryo UI" panose="020B0604030504040204" pitchFamily="50" charset="-128"/>
                <a:ea typeface="Meiryo UI" panose="020B0604030504040204" pitchFamily="50" charset="-128"/>
              </a:rPr>
              <a:t>1/10</a:t>
            </a:r>
            <a:r>
              <a:rPr lang="ja-JP" altLang="en-US" sz="2000" dirty="0">
                <a:latin typeface="Meiryo UI" panose="020B0604030504040204" pitchFamily="50" charset="-128"/>
                <a:ea typeface="Meiryo UI" panose="020B0604030504040204" pitchFamily="50" charset="-128"/>
              </a:rPr>
              <a:t>以下に抑えつつ、</a:t>
            </a:r>
            <a:endParaRPr lang="en-US" altLang="ja-JP" sz="2000" dirty="0">
              <a:latin typeface="Meiryo UI" panose="020B0604030504040204" pitchFamily="50" charset="-128"/>
              <a:ea typeface="Meiryo UI" panose="020B0604030504040204" pitchFamily="50" charset="-128"/>
            </a:endParaRPr>
          </a:p>
          <a:p>
            <a:r>
              <a:rPr kumimoji="1" lang="ja-JP" altLang="en-US" sz="2000" dirty="0">
                <a:latin typeface="Meiryo UI" panose="020B0604030504040204" pitchFamily="50" charset="-128"/>
                <a:ea typeface="Meiryo UI" panose="020B0604030504040204" pitchFamily="50" charset="-128"/>
              </a:rPr>
              <a:t>　　</a:t>
            </a:r>
            <a:r>
              <a:rPr lang="ja-JP" altLang="en-US" sz="2000" dirty="0">
                <a:latin typeface="Meiryo UI" panose="020B0604030504040204" pitchFamily="50" charset="-128"/>
                <a:ea typeface="Meiryo UI" panose="020B0604030504040204" pitchFamily="50" charset="-128"/>
              </a:rPr>
              <a:t>収穫量・品質を従来までと同等とすることに成功</a:t>
            </a:r>
            <a:endParaRPr kumimoji="1" lang="ja-JP" altLang="en-US" sz="2000" dirty="0">
              <a:latin typeface="Meiryo UI" panose="020B0604030504040204" pitchFamily="50" charset="-128"/>
              <a:ea typeface="Meiryo UI" panose="020B0604030504040204" pitchFamily="50" charset="-128"/>
            </a:endParaRPr>
          </a:p>
        </p:txBody>
      </p:sp>
      <p:sp>
        <p:nvSpPr>
          <p:cNvPr id="7" name="正方形/長方形 6"/>
          <p:cNvSpPr/>
          <p:nvPr/>
        </p:nvSpPr>
        <p:spPr>
          <a:xfrm>
            <a:off x="818984" y="5072931"/>
            <a:ext cx="7649155" cy="1232453"/>
          </a:xfrm>
          <a:prstGeom prst="rect">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kumimoji="1" lang="ja-JP" altLang="en-US" sz="2000" dirty="0">
                <a:solidFill>
                  <a:schemeClr val="tx1"/>
                </a:solidFill>
                <a:latin typeface="Meiryo UI" panose="020B0604030504040204" pitchFamily="50" charset="-128"/>
                <a:ea typeface="Meiryo UI" panose="020B0604030504040204" pitchFamily="50" charset="-128"/>
                <a:cs typeface="ＭＳ Ｐゴシック"/>
              </a:rPr>
              <a:t>ドローンを利用し上空から撮影された畑の画像と害虫が発生している画像を</a:t>
            </a:r>
            <a:r>
              <a:rPr kumimoji="1" lang="ja-JP" altLang="en-US" sz="2000" dirty="0">
                <a:solidFill>
                  <a:srgbClr val="FF0000"/>
                </a:solidFill>
                <a:latin typeface="Meiryo UI" panose="020B0604030504040204" pitchFamily="50" charset="-128"/>
                <a:ea typeface="Meiryo UI" panose="020B0604030504040204" pitchFamily="50" charset="-128"/>
                <a:cs typeface="ＭＳ Ｐゴシック"/>
              </a:rPr>
              <a:t>比較判定</a:t>
            </a:r>
            <a:r>
              <a:rPr kumimoji="1" lang="ja-JP" altLang="en-US" sz="2000" dirty="0">
                <a:solidFill>
                  <a:schemeClr val="tx1"/>
                </a:solidFill>
                <a:latin typeface="Meiryo UI" panose="020B0604030504040204" pitchFamily="50" charset="-128"/>
                <a:ea typeface="Meiryo UI" panose="020B0604030504040204" pitchFamily="50" charset="-128"/>
                <a:cs typeface="ＭＳ Ｐゴシック"/>
              </a:rPr>
              <a:t>することで、</a:t>
            </a:r>
            <a:r>
              <a:rPr lang="ja-JP" altLang="en-US" sz="2000" dirty="0">
                <a:solidFill>
                  <a:schemeClr val="tx1"/>
                </a:solidFill>
                <a:latin typeface="Meiryo UI" panose="020B0604030504040204" pitchFamily="50" charset="-128"/>
                <a:ea typeface="Meiryo UI" panose="020B0604030504040204" pitchFamily="50" charset="-128"/>
                <a:cs typeface="ＭＳ Ｐゴシック"/>
              </a:rPr>
              <a:t>害虫の発生地点を特定。</a:t>
            </a:r>
            <a:endParaRPr lang="en-US" altLang="ja-JP" sz="2000" dirty="0">
              <a:solidFill>
                <a:schemeClr val="tx1"/>
              </a:solidFill>
              <a:latin typeface="Meiryo UI" panose="020B0604030504040204" pitchFamily="50" charset="-128"/>
              <a:ea typeface="Meiryo UI" panose="020B0604030504040204" pitchFamily="50" charset="-128"/>
              <a:cs typeface="ＭＳ Ｐゴシック"/>
            </a:endParaRPr>
          </a:p>
          <a:p>
            <a:r>
              <a:rPr kumimoji="1" lang="ja-JP" altLang="en-US" sz="2000" dirty="0">
                <a:solidFill>
                  <a:schemeClr val="tx1"/>
                </a:solidFill>
                <a:latin typeface="Meiryo UI" panose="020B0604030504040204" pitchFamily="50" charset="-128"/>
                <a:ea typeface="Meiryo UI" panose="020B0604030504040204" pitchFamily="50" charset="-128"/>
                <a:cs typeface="ＭＳ Ｐゴシック"/>
              </a:rPr>
              <a:t>発生地点へドローンが移動し、農薬を散布。</a:t>
            </a:r>
            <a:endParaRPr kumimoji="1" lang="en-US" altLang="ja-JP" sz="2000" dirty="0">
              <a:solidFill>
                <a:schemeClr val="tx1"/>
              </a:solidFill>
              <a:latin typeface="Meiryo UI" panose="020B0604030504040204" pitchFamily="50" charset="-128"/>
              <a:ea typeface="Meiryo UI" panose="020B0604030504040204" pitchFamily="50" charset="-128"/>
              <a:cs typeface="ＭＳ Ｐゴシック"/>
            </a:endParaRPr>
          </a:p>
        </p:txBody>
      </p:sp>
      <p:pic>
        <p:nvPicPr>
          <p:cNvPr id="2" name="図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3124" y="3317151"/>
            <a:ext cx="2442242" cy="1465345"/>
          </a:xfrm>
          <a:prstGeom prst="rect">
            <a:avLst/>
          </a:prstGeom>
        </p:spPr>
      </p:pic>
      <p:pic>
        <p:nvPicPr>
          <p:cNvPr id="4" name="図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64066" y="3318264"/>
            <a:ext cx="2440387" cy="1464232"/>
          </a:xfrm>
          <a:prstGeom prst="rect">
            <a:avLst/>
          </a:prstGeom>
        </p:spPr>
      </p:pic>
      <p:pic>
        <p:nvPicPr>
          <p:cNvPr id="8" name="図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21274" y="3317151"/>
            <a:ext cx="2450233" cy="1470140"/>
          </a:xfrm>
          <a:prstGeom prst="rect">
            <a:avLst/>
          </a:prstGeom>
        </p:spPr>
      </p:pic>
      <p:sp>
        <p:nvSpPr>
          <p:cNvPr id="9" name="ホームベース 8"/>
          <p:cNvSpPr/>
          <p:nvPr/>
        </p:nvSpPr>
        <p:spPr>
          <a:xfrm>
            <a:off x="595157" y="2475468"/>
            <a:ext cx="2442242" cy="593125"/>
          </a:xfrm>
          <a:prstGeom prst="homePlate">
            <a:avLst/>
          </a:prstGeom>
          <a:solidFill>
            <a:schemeClr val="tx2">
              <a:lumMod val="20000"/>
              <a:lumOff val="80000"/>
            </a:schemeClr>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600" dirty="0">
                <a:solidFill>
                  <a:schemeClr val="tx1"/>
                </a:solidFill>
                <a:latin typeface="Meiryo UI" panose="020B0604030504040204" pitchFamily="50" charset="-128"/>
                <a:ea typeface="Meiryo UI" panose="020B0604030504040204" pitchFamily="50" charset="-128"/>
                <a:cs typeface="ＭＳ Ｐゴシック"/>
              </a:rPr>
              <a:t>①ドローンで畑を撮影し</a:t>
            </a:r>
            <a:endParaRPr kumimoji="1" lang="en-US" altLang="ja-JP" sz="1600" dirty="0">
              <a:solidFill>
                <a:schemeClr val="tx1"/>
              </a:solidFill>
              <a:latin typeface="Meiryo UI" panose="020B0604030504040204" pitchFamily="50" charset="-128"/>
              <a:ea typeface="Meiryo UI" panose="020B0604030504040204" pitchFamily="50" charset="-128"/>
              <a:cs typeface="ＭＳ Ｐゴシック"/>
            </a:endParaRPr>
          </a:p>
          <a:p>
            <a:pPr algn="ctr"/>
            <a:r>
              <a:rPr lang="ja-JP" altLang="en-US" sz="1600" dirty="0">
                <a:solidFill>
                  <a:schemeClr val="tx1"/>
                </a:solidFill>
                <a:latin typeface="Meiryo UI" panose="020B0604030504040204" pitchFamily="50" charset="-128"/>
                <a:ea typeface="Meiryo UI" panose="020B0604030504040204" pitchFamily="50" charset="-128"/>
                <a:cs typeface="ＭＳ Ｐゴシック"/>
              </a:rPr>
              <a:t>害虫発生地点を判定</a:t>
            </a:r>
            <a:endParaRPr kumimoji="1" lang="ja-JP" altLang="en-US" sz="1600" dirty="0">
              <a:solidFill>
                <a:schemeClr val="tx1"/>
              </a:solidFill>
              <a:latin typeface="Meiryo UI" panose="020B0604030504040204" pitchFamily="50" charset="-128"/>
              <a:ea typeface="Meiryo UI" panose="020B0604030504040204" pitchFamily="50" charset="-128"/>
              <a:cs typeface="ＭＳ Ｐゴシック"/>
            </a:endParaRPr>
          </a:p>
        </p:txBody>
      </p:sp>
      <p:sp>
        <p:nvSpPr>
          <p:cNvPr id="10" name="ホームベース 9"/>
          <p:cNvSpPr/>
          <p:nvPr/>
        </p:nvSpPr>
        <p:spPr>
          <a:xfrm>
            <a:off x="3362211" y="2475469"/>
            <a:ext cx="2442242" cy="593125"/>
          </a:xfrm>
          <a:prstGeom prst="homePlate">
            <a:avLst/>
          </a:prstGeom>
          <a:solidFill>
            <a:schemeClr val="tx2">
              <a:lumMod val="20000"/>
              <a:lumOff val="80000"/>
            </a:schemeClr>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600" dirty="0">
                <a:solidFill>
                  <a:schemeClr val="tx1"/>
                </a:solidFill>
                <a:latin typeface="Meiryo UI" panose="020B0604030504040204" pitchFamily="50" charset="-128"/>
                <a:ea typeface="Meiryo UI" panose="020B0604030504040204" pitchFamily="50" charset="-128"/>
                <a:cs typeface="ＭＳ Ｐゴシック"/>
              </a:rPr>
              <a:t>②対象が検出された地点へ</a:t>
            </a:r>
            <a:r>
              <a:rPr lang="ja-JP" altLang="en-US" sz="1600" dirty="0">
                <a:solidFill>
                  <a:schemeClr val="tx1"/>
                </a:solidFill>
                <a:latin typeface="Meiryo UI" panose="020B0604030504040204" pitchFamily="50" charset="-128"/>
                <a:ea typeface="Meiryo UI" panose="020B0604030504040204" pitchFamily="50" charset="-128"/>
                <a:cs typeface="ＭＳ Ｐゴシック"/>
              </a:rPr>
              <a:t>ドローンが移動</a:t>
            </a:r>
            <a:endParaRPr kumimoji="1" lang="ja-JP" altLang="en-US" sz="1600" dirty="0">
              <a:solidFill>
                <a:schemeClr val="tx1"/>
              </a:solidFill>
              <a:latin typeface="Meiryo UI" panose="020B0604030504040204" pitchFamily="50" charset="-128"/>
              <a:ea typeface="Meiryo UI" panose="020B0604030504040204" pitchFamily="50" charset="-128"/>
              <a:cs typeface="ＭＳ Ｐゴシック"/>
            </a:endParaRPr>
          </a:p>
        </p:txBody>
      </p:sp>
      <p:sp>
        <p:nvSpPr>
          <p:cNvPr id="11" name="ホームベース 10"/>
          <p:cNvSpPr/>
          <p:nvPr/>
        </p:nvSpPr>
        <p:spPr>
          <a:xfrm>
            <a:off x="6129265" y="2475469"/>
            <a:ext cx="2442242" cy="593125"/>
          </a:xfrm>
          <a:prstGeom prst="homePlate">
            <a:avLst/>
          </a:prstGeom>
          <a:solidFill>
            <a:schemeClr val="tx2">
              <a:lumMod val="20000"/>
              <a:lumOff val="80000"/>
            </a:schemeClr>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600" dirty="0">
                <a:solidFill>
                  <a:schemeClr val="tx1"/>
                </a:solidFill>
                <a:latin typeface="Meiryo UI" panose="020B0604030504040204" pitchFamily="50" charset="-128"/>
                <a:ea typeface="Meiryo UI" panose="020B0604030504040204" pitchFamily="50" charset="-128"/>
                <a:cs typeface="ＭＳ Ｐゴシック"/>
              </a:rPr>
              <a:t>③ピンポイントで</a:t>
            </a:r>
            <a:endParaRPr kumimoji="1" lang="en-US" altLang="ja-JP" sz="1600" dirty="0">
              <a:solidFill>
                <a:schemeClr val="tx1"/>
              </a:solidFill>
              <a:latin typeface="Meiryo UI" panose="020B0604030504040204" pitchFamily="50" charset="-128"/>
              <a:ea typeface="Meiryo UI" panose="020B0604030504040204" pitchFamily="50" charset="-128"/>
              <a:cs typeface="ＭＳ Ｐゴシック"/>
            </a:endParaRPr>
          </a:p>
          <a:p>
            <a:pPr algn="ctr"/>
            <a:r>
              <a:rPr kumimoji="1" lang="ja-JP" altLang="en-US" sz="1600" dirty="0">
                <a:solidFill>
                  <a:schemeClr val="tx1"/>
                </a:solidFill>
                <a:latin typeface="Meiryo UI" panose="020B0604030504040204" pitchFamily="50" charset="-128"/>
                <a:ea typeface="Meiryo UI" panose="020B0604030504040204" pitchFamily="50" charset="-128"/>
                <a:cs typeface="ＭＳ Ｐゴシック"/>
              </a:rPr>
              <a:t>農薬を散布</a:t>
            </a:r>
          </a:p>
        </p:txBody>
      </p:sp>
      <p:sp>
        <p:nvSpPr>
          <p:cNvPr id="12" name="テキスト ボックス 11"/>
          <p:cNvSpPr txBox="1"/>
          <p:nvPr/>
        </p:nvSpPr>
        <p:spPr>
          <a:xfrm>
            <a:off x="174928" y="6467913"/>
            <a:ext cx="1900362" cy="246221"/>
          </a:xfrm>
          <a:prstGeom prst="rect">
            <a:avLst/>
          </a:prstGeom>
          <a:noFill/>
        </p:spPr>
        <p:txBody>
          <a:bodyPr wrap="square" rtlCol="0">
            <a:spAutoFit/>
          </a:bodyPr>
          <a:lstStyle/>
          <a:p>
            <a:r>
              <a:rPr kumimoji="1" lang="ja-JP" altLang="en-US" sz="1000" dirty="0">
                <a:latin typeface="Meiryo UI" panose="020B0604030504040204" pitchFamily="50" charset="-128"/>
                <a:ea typeface="Meiryo UI" panose="020B0604030504040204" pitchFamily="50" charset="-128"/>
              </a:rPr>
              <a:t>画像出典：</a:t>
            </a:r>
            <a:r>
              <a:rPr lang="ja-JP" altLang="en-US" sz="1000" dirty="0">
                <a:latin typeface="Meiryo UI" panose="020B0604030504040204" pitchFamily="50" charset="-128"/>
                <a:ea typeface="Meiryo UI" panose="020B0604030504040204" pitchFamily="50" charset="-128"/>
              </a:rPr>
              <a:t>株式会社オプティム</a:t>
            </a:r>
            <a:endParaRPr kumimoji="1" lang="ja-JP" altLang="en-US" sz="1000" dirty="0">
              <a:latin typeface="Meiryo UI" panose="020B0604030504040204" pitchFamily="50" charset="-128"/>
              <a:ea typeface="Meiryo UI" panose="020B0604030504040204" pitchFamily="50" charset="-128"/>
            </a:endParaRPr>
          </a:p>
        </p:txBody>
      </p:sp>
      <p:sp>
        <p:nvSpPr>
          <p:cNvPr id="13" name="正方形/長方形 12"/>
          <p:cNvSpPr/>
          <p:nvPr/>
        </p:nvSpPr>
        <p:spPr>
          <a:xfrm>
            <a:off x="7751230" y="191772"/>
            <a:ext cx="1202731" cy="253161"/>
          </a:xfrm>
          <a:prstGeom prst="rect">
            <a:avLst/>
          </a:prstGeom>
          <a:solidFill>
            <a:srgbClr val="FFFF00"/>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600" dirty="0">
                <a:solidFill>
                  <a:srgbClr val="002060"/>
                </a:solidFill>
                <a:latin typeface="Meiryo UI" panose="020B0604030504040204" pitchFamily="50" charset="-128"/>
                <a:ea typeface="Meiryo UI" panose="020B0604030504040204" pitchFamily="50" charset="-128"/>
                <a:cs typeface="ＭＳ Ｐゴシック"/>
              </a:rPr>
              <a:t>画像認識</a:t>
            </a:r>
          </a:p>
        </p:txBody>
      </p:sp>
    </p:spTree>
    <p:extLst>
      <p:ext uri="{BB962C8B-B14F-4D97-AF65-F5344CB8AC3E}">
        <p14:creationId xmlns:p14="http://schemas.microsoft.com/office/powerpoint/2010/main" val="213234978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p:nvPr>
        </p:nvSpPr>
        <p:spPr>
          <a:xfrm>
            <a:off x="123567" y="128887"/>
            <a:ext cx="4029125" cy="409795"/>
          </a:xfrm>
        </p:spPr>
        <p:txBody>
          <a:bodyPr/>
          <a:lstStyle/>
          <a:p>
            <a:r>
              <a:rPr kumimoji="1" lang="ja-JP" altLang="en-US" dirty="0">
                <a:latin typeface="Meiryo UI" panose="020B0604030504040204" pitchFamily="50" charset="-128"/>
                <a:ea typeface="Meiryo UI" panose="020B0604030504040204" pitchFamily="50" charset="-128"/>
              </a:rPr>
              <a:t>教育領域における事例</a:t>
            </a:r>
          </a:p>
        </p:txBody>
      </p:sp>
      <p:sp>
        <p:nvSpPr>
          <p:cNvPr id="4" name="テキスト ボックス 3"/>
          <p:cNvSpPr txBox="1"/>
          <p:nvPr/>
        </p:nvSpPr>
        <p:spPr>
          <a:xfrm>
            <a:off x="123567" y="672125"/>
            <a:ext cx="8656424" cy="461665"/>
          </a:xfrm>
          <a:prstGeom prst="rect">
            <a:avLst/>
          </a:prstGeom>
          <a:noFill/>
        </p:spPr>
        <p:txBody>
          <a:bodyPr wrap="square" rtlCol="0">
            <a:spAutoFit/>
          </a:bodyPr>
          <a:lstStyle/>
          <a:p>
            <a:r>
              <a:rPr kumimoji="1" lang="ja-JP" altLang="en-US" sz="2400" b="1" dirty="0">
                <a:latin typeface="Meiryo UI" panose="020B0604030504040204" pitchFamily="50" charset="-128"/>
                <a:ea typeface="Meiryo UI" panose="020B0604030504040204" pitchFamily="50" charset="-128"/>
              </a:rPr>
              <a:t>事例①：講義動画内の「</a:t>
            </a:r>
            <a:r>
              <a:rPr lang="ja-JP" altLang="en-US" sz="2400" b="1" dirty="0">
                <a:latin typeface="Meiryo UI" panose="020B0604030504040204" pitchFamily="50" charset="-128"/>
                <a:ea typeface="Meiryo UI" panose="020B0604030504040204" pitchFamily="50" charset="-128"/>
              </a:rPr>
              <a:t>講師</a:t>
            </a:r>
            <a:r>
              <a:rPr kumimoji="1" lang="ja-JP" altLang="en-US" sz="2400" b="1" dirty="0">
                <a:latin typeface="Meiryo UI" panose="020B0604030504040204" pitchFamily="50" charset="-128"/>
                <a:ea typeface="Meiryo UI" panose="020B0604030504040204" pitchFamily="50" charset="-128"/>
              </a:rPr>
              <a:t>の声</a:t>
            </a:r>
            <a:r>
              <a:rPr kumimoji="1" lang="en-US" altLang="ja-JP" sz="2400" b="1" dirty="0">
                <a:latin typeface="Meiryo UI" panose="020B0604030504040204" pitchFamily="50" charset="-128"/>
                <a:ea typeface="Meiryo UI" panose="020B0604030504040204" pitchFamily="50" charset="-128"/>
              </a:rPr>
              <a:t>/</a:t>
            </a:r>
            <a:r>
              <a:rPr kumimoji="1" lang="ja-JP" altLang="en-US" sz="2400" b="1" dirty="0">
                <a:latin typeface="Meiryo UI" panose="020B0604030504040204" pitchFamily="50" charset="-128"/>
                <a:ea typeface="Meiryo UI" panose="020B0604030504040204" pitchFamily="50" charset="-128"/>
              </a:rPr>
              <a:t>黒板の文字」の検索対象化</a:t>
            </a:r>
          </a:p>
        </p:txBody>
      </p:sp>
      <p:sp>
        <p:nvSpPr>
          <p:cNvPr id="5" name="テキスト ボックス 4"/>
          <p:cNvSpPr txBox="1"/>
          <p:nvPr/>
        </p:nvSpPr>
        <p:spPr>
          <a:xfrm>
            <a:off x="123567" y="1137671"/>
            <a:ext cx="8656424" cy="707886"/>
          </a:xfrm>
          <a:prstGeom prst="rect">
            <a:avLst/>
          </a:prstGeom>
          <a:noFill/>
        </p:spPr>
        <p:txBody>
          <a:bodyPr wrap="square" rtlCol="0">
            <a:spAutoFit/>
          </a:bodyPr>
          <a:lstStyle/>
          <a:p>
            <a:r>
              <a:rPr kumimoji="1" lang="ja-JP" altLang="en-US" sz="2000" dirty="0">
                <a:latin typeface="Meiryo UI" panose="020B0604030504040204" pitchFamily="50" charset="-128"/>
                <a:ea typeface="Meiryo UI" panose="020B0604030504040204" pitchFamily="50" charset="-128"/>
              </a:rPr>
              <a:t>講義動画内の音声データ（先生の声）や文字データ（黒板の文字）をテキスト化することで、簡単に「見たい」「聞きたい」シーンを検索、動画再生が可能に。</a:t>
            </a:r>
          </a:p>
        </p:txBody>
      </p:sp>
      <p:sp>
        <p:nvSpPr>
          <p:cNvPr id="6" name="正方形/長方形 5"/>
          <p:cNvSpPr/>
          <p:nvPr/>
        </p:nvSpPr>
        <p:spPr>
          <a:xfrm>
            <a:off x="99503" y="4716942"/>
            <a:ext cx="9008076" cy="1569307"/>
          </a:xfrm>
          <a:prstGeom prst="rect">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lang="en-US" altLang="ja-JP" sz="2000" dirty="0">
                <a:latin typeface="Meiryo UI" panose="020B0604030504040204" pitchFamily="50" charset="-128"/>
                <a:ea typeface="Meiryo UI" panose="020B0604030504040204" pitchFamily="50" charset="-128"/>
              </a:rPr>
              <a:t>1</a:t>
            </a:r>
            <a:r>
              <a:rPr lang="ja-JP" altLang="en-US" sz="2000" dirty="0">
                <a:latin typeface="Meiryo UI" panose="020B0604030504040204" pitchFamily="50" charset="-128"/>
                <a:ea typeface="Meiryo UI" panose="020B0604030504040204" pitchFamily="50" charset="-128"/>
              </a:rPr>
              <a:t>万件以上の講義動画から蓄積された教育関連のキーワードを解説する辞書データと、講師の声を判別する</a:t>
            </a:r>
            <a:r>
              <a:rPr lang="ja-JP" altLang="en-US" sz="2000" dirty="0">
                <a:solidFill>
                  <a:srgbClr val="FF0000"/>
                </a:solidFill>
                <a:latin typeface="Meiryo UI" panose="020B0604030504040204" pitchFamily="50" charset="-128"/>
                <a:ea typeface="Meiryo UI" panose="020B0604030504040204" pitchFamily="50" charset="-128"/>
              </a:rPr>
              <a:t>音声認識</a:t>
            </a:r>
            <a:r>
              <a:rPr lang="ja-JP" altLang="en-US" sz="2000" dirty="0">
                <a:latin typeface="Meiryo UI" panose="020B0604030504040204" pitchFamily="50" charset="-128"/>
                <a:ea typeface="Meiryo UI" panose="020B0604030504040204" pitchFamily="50" charset="-128"/>
              </a:rPr>
              <a:t>、黒板などに書かれた手書きの文字を判別する</a:t>
            </a:r>
            <a:r>
              <a:rPr lang="ja-JP" altLang="en-US" sz="2000" dirty="0">
                <a:solidFill>
                  <a:srgbClr val="FF0000"/>
                </a:solidFill>
                <a:latin typeface="Meiryo UI" panose="020B0604030504040204" pitchFamily="50" charset="-128"/>
                <a:ea typeface="Meiryo UI" panose="020B0604030504040204" pitchFamily="50" charset="-128"/>
              </a:rPr>
              <a:t>画像認識</a:t>
            </a:r>
            <a:r>
              <a:rPr lang="ja-JP" altLang="en-US" sz="2000" dirty="0">
                <a:latin typeface="Meiryo UI" panose="020B0604030504040204" pitchFamily="50" charset="-128"/>
                <a:ea typeface="Meiryo UI" panose="020B0604030504040204" pitchFamily="50" charset="-128"/>
              </a:rPr>
              <a:t>、意味ある言葉を判別する</a:t>
            </a:r>
            <a:r>
              <a:rPr lang="ja-JP" altLang="en-US" sz="2000" dirty="0">
                <a:solidFill>
                  <a:srgbClr val="FF0000"/>
                </a:solidFill>
                <a:latin typeface="Meiryo UI" panose="020B0604030504040204" pitchFamily="50" charset="-128"/>
                <a:ea typeface="Meiryo UI" panose="020B0604030504040204" pitchFamily="50" charset="-128"/>
                <a:cs typeface="ＭＳ Ｐゴシック"/>
              </a:rPr>
              <a:t>自然言語処理</a:t>
            </a:r>
            <a:r>
              <a:rPr lang="ja-JP" altLang="en-US" sz="2000" dirty="0">
                <a:solidFill>
                  <a:schemeClr val="tx1"/>
                </a:solidFill>
                <a:latin typeface="Meiryo UI" panose="020B0604030504040204" pitchFamily="50" charset="-128"/>
                <a:ea typeface="Meiryo UI" panose="020B0604030504040204" pitchFamily="50" charset="-128"/>
                <a:cs typeface="ＭＳ Ｐゴシック"/>
              </a:rPr>
              <a:t>の手法を使ったテキストマイニング</a:t>
            </a:r>
            <a:r>
              <a:rPr kumimoji="1" lang="ja-JP" altLang="en-US" sz="2000" dirty="0">
                <a:solidFill>
                  <a:schemeClr val="tx1"/>
                </a:solidFill>
                <a:latin typeface="Meiryo UI" panose="020B0604030504040204" pitchFamily="50" charset="-128"/>
                <a:ea typeface="Meiryo UI" panose="020B0604030504040204" pitchFamily="50" charset="-128"/>
                <a:cs typeface="ＭＳ Ｐゴシック"/>
              </a:rPr>
              <a:t>により、</a:t>
            </a:r>
            <a:endParaRPr kumimoji="1" lang="en-US" altLang="ja-JP" sz="2000" dirty="0">
              <a:solidFill>
                <a:schemeClr val="tx1"/>
              </a:solidFill>
              <a:latin typeface="Meiryo UI" panose="020B0604030504040204" pitchFamily="50" charset="-128"/>
              <a:ea typeface="Meiryo UI" panose="020B0604030504040204" pitchFamily="50" charset="-128"/>
              <a:cs typeface="ＭＳ Ｐゴシック"/>
            </a:endParaRPr>
          </a:p>
          <a:p>
            <a:r>
              <a:rPr kumimoji="1" lang="ja-JP" altLang="en-US" sz="2000" dirty="0">
                <a:solidFill>
                  <a:schemeClr val="tx1"/>
                </a:solidFill>
                <a:latin typeface="Meiryo UI" panose="020B0604030504040204" pitchFamily="50" charset="-128"/>
                <a:ea typeface="Meiryo UI" panose="020B0604030504040204" pitchFamily="50" charset="-128"/>
                <a:cs typeface="ＭＳ Ｐゴシック"/>
              </a:rPr>
              <a:t>テキストを作成。</a:t>
            </a:r>
          </a:p>
        </p:txBody>
      </p:sp>
      <p:pic>
        <p:nvPicPr>
          <p:cNvPr id="8" name="図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0671" y="2599599"/>
            <a:ext cx="1521018" cy="1216814"/>
          </a:xfrm>
          <a:prstGeom prst="rect">
            <a:avLst/>
          </a:prstGeom>
        </p:spPr>
      </p:pic>
      <p:pic>
        <p:nvPicPr>
          <p:cNvPr id="9" name="図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47480" y="2559098"/>
            <a:ext cx="1447739" cy="1264591"/>
          </a:xfrm>
          <a:prstGeom prst="rect">
            <a:avLst/>
          </a:prstGeom>
        </p:spPr>
      </p:pic>
      <p:sp>
        <p:nvSpPr>
          <p:cNvPr id="10" name="テキスト ボックス 9"/>
          <p:cNvSpPr txBox="1"/>
          <p:nvPr/>
        </p:nvSpPr>
        <p:spPr>
          <a:xfrm>
            <a:off x="298388" y="3888141"/>
            <a:ext cx="1087394" cy="338554"/>
          </a:xfrm>
          <a:prstGeom prst="rect">
            <a:avLst/>
          </a:prstGeom>
          <a:noFill/>
          <a:ln>
            <a:solidFill>
              <a:schemeClr val="tx1"/>
            </a:solidFill>
          </a:ln>
        </p:spPr>
        <p:txBody>
          <a:bodyPr wrap="square" rtlCol="0">
            <a:spAutoFit/>
          </a:bodyPr>
          <a:lstStyle/>
          <a:p>
            <a:r>
              <a:rPr kumimoji="1" lang="ja-JP" altLang="en-US" sz="1600" dirty="0">
                <a:latin typeface="Meiryo UI" panose="020B0604030504040204" pitchFamily="50" charset="-128"/>
                <a:ea typeface="Meiryo UI" panose="020B0604030504040204" pitchFamily="50" charset="-128"/>
              </a:rPr>
              <a:t>講義データ</a:t>
            </a:r>
          </a:p>
        </p:txBody>
      </p:sp>
      <p:pic>
        <p:nvPicPr>
          <p:cNvPr id="33" name="図 32"/>
          <p:cNvPicPr>
            <a:picLocks noChangeAspect="1"/>
          </p:cNvPicPr>
          <p:nvPr/>
        </p:nvPicPr>
        <p:blipFill>
          <a:blip r:embed="rId5"/>
          <a:stretch>
            <a:fillRect/>
          </a:stretch>
        </p:blipFill>
        <p:spPr>
          <a:xfrm>
            <a:off x="2717546" y="2853485"/>
            <a:ext cx="774259" cy="883997"/>
          </a:xfrm>
          <a:prstGeom prst="rect">
            <a:avLst/>
          </a:prstGeom>
        </p:spPr>
      </p:pic>
      <p:sp>
        <p:nvSpPr>
          <p:cNvPr id="34" name="正方形/長方形 33"/>
          <p:cNvSpPr/>
          <p:nvPr/>
        </p:nvSpPr>
        <p:spPr>
          <a:xfrm>
            <a:off x="5777601" y="2946416"/>
            <a:ext cx="1118937" cy="635936"/>
          </a:xfrm>
          <a:prstGeom prst="rect">
            <a:avLst/>
          </a:prstGeom>
          <a:solidFill>
            <a:schemeClr val="bg1"/>
          </a:solidFill>
          <a:ln>
            <a:solidFill>
              <a:srgbClr val="0070C0"/>
            </a:solidFill>
          </a:ln>
          <a:effectLst/>
        </p:spPr>
        <p:style>
          <a:lnRef idx="2">
            <a:schemeClr val="dk1"/>
          </a:lnRef>
          <a:fillRef idx="1">
            <a:schemeClr val="lt1"/>
          </a:fillRef>
          <a:effectRef idx="0">
            <a:schemeClr val="dk1"/>
          </a:effectRef>
          <a:fontRef idx="minor">
            <a:schemeClr val="dk1"/>
          </a:fontRef>
        </p:style>
        <p:txBody>
          <a:bodyPr rtlCol="0" anchor="ctr"/>
          <a:lstStyle/>
          <a:p>
            <a:pPr algn="ctr"/>
            <a:r>
              <a:rPr lang="en-US" altLang="ja-JP" b="1" dirty="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rPr>
              <a:t>TEXT</a:t>
            </a:r>
            <a:endParaRPr kumimoji="1" lang="ja-JP" altLang="en-US" b="1" dirty="0">
              <a:solidFill>
                <a:schemeClr val="tx1"/>
              </a:solidFill>
              <a:latin typeface="Microsoft Sans Serif" panose="020B0604020202020204" pitchFamily="34" charset="0"/>
              <a:ea typeface="ＭＳ Ｐゴシック"/>
              <a:cs typeface="Microsoft Sans Serif" panose="020B0604020202020204" pitchFamily="34" charset="0"/>
            </a:endParaRPr>
          </a:p>
        </p:txBody>
      </p:sp>
      <p:sp>
        <p:nvSpPr>
          <p:cNvPr id="35" name="角丸四角形 34"/>
          <p:cNvSpPr/>
          <p:nvPr/>
        </p:nvSpPr>
        <p:spPr>
          <a:xfrm>
            <a:off x="2243285" y="2213811"/>
            <a:ext cx="4905350" cy="2117557"/>
          </a:xfrm>
          <a:prstGeom prst="roundRect">
            <a:avLst/>
          </a:prstGeom>
          <a:noFill/>
          <a:ln>
            <a:solidFill>
              <a:schemeClr val="tx1"/>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rgbClr val="FFFFFF"/>
              </a:solidFill>
              <a:latin typeface="ＭＳ Ｐゴシック"/>
              <a:ea typeface="ＭＳ Ｐゴシック"/>
              <a:cs typeface="ＭＳ Ｐゴシック"/>
            </a:endParaRPr>
          </a:p>
        </p:txBody>
      </p:sp>
      <p:sp>
        <p:nvSpPr>
          <p:cNvPr id="36" name="テキスト ボックス 35"/>
          <p:cNvSpPr txBox="1"/>
          <p:nvPr/>
        </p:nvSpPr>
        <p:spPr>
          <a:xfrm>
            <a:off x="3189785" y="2220609"/>
            <a:ext cx="1684117" cy="307777"/>
          </a:xfrm>
          <a:prstGeom prst="rect">
            <a:avLst/>
          </a:prstGeom>
          <a:noFill/>
        </p:spPr>
        <p:txBody>
          <a:bodyPr wrap="square" rtlCol="0">
            <a:spAutoFit/>
          </a:bodyPr>
          <a:lstStyle/>
          <a:p>
            <a:r>
              <a:rPr kumimoji="1" lang="ja-JP" altLang="en-US" sz="1400" dirty="0">
                <a:latin typeface="Meiryo UI" panose="020B0604030504040204" pitchFamily="50" charset="-128"/>
                <a:ea typeface="Meiryo UI" panose="020B0604030504040204" pitchFamily="50" charset="-128"/>
              </a:rPr>
              <a:t>テキストマイニング</a:t>
            </a:r>
          </a:p>
        </p:txBody>
      </p:sp>
      <p:sp>
        <p:nvSpPr>
          <p:cNvPr id="37" name="山形 36"/>
          <p:cNvSpPr/>
          <p:nvPr/>
        </p:nvSpPr>
        <p:spPr>
          <a:xfrm>
            <a:off x="5288069" y="3098315"/>
            <a:ext cx="344024" cy="348547"/>
          </a:xfrm>
          <a:prstGeom prst="chevron">
            <a:avLst/>
          </a:prstGeom>
          <a:solidFill>
            <a:srgbClr val="33ACBD"/>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rgbClr val="FFFFFF"/>
              </a:solidFill>
              <a:latin typeface="ＭＳ Ｐゴシック"/>
              <a:ea typeface="ＭＳ Ｐゴシック"/>
              <a:cs typeface="ＭＳ Ｐゴシック"/>
            </a:endParaRPr>
          </a:p>
        </p:txBody>
      </p:sp>
      <p:sp>
        <p:nvSpPr>
          <p:cNvPr id="38" name="山形 37"/>
          <p:cNvSpPr/>
          <p:nvPr/>
        </p:nvSpPr>
        <p:spPr>
          <a:xfrm>
            <a:off x="7196763" y="3071804"/>
            <a:ext cx="344024" cy="348547"/>
          </a:xfrm>
          <a:prstGeom prst="chevron">
            <a:avLst/>
          </a:prstGeom>
          <a:solidFill>
            <a:srgbClr val="33ACBD"/>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rgbClr val="FFFFFF"/>
              </a:solidFill>
              <a:latin typeface="ＭＳ Ｐゴシック"/>
              <a:ea typeface="ＭＳ Ｐゴシック"/>
              <a:cs typeface="ＭＳ Ｐゴシック"/>
            </a:endParaRPr>
          </a:p>
        </p:txBody>
      </p:sp>
      <p:sp>
        <p:nvSpPr>
          <p:cNvPr id="39" name="山形 38"/>
          <p:cNvSpPr/>
          <p:nvPr/>
        </p:nvSpPr>
        <p:spPr>
          <a:xfrm>
            <a:off x="1734424" y="3090110"/>
            <a:ext cx="344024" cy="348547"/>
          </a:xfrm>
          <a:prstGeom prst="chevron">
            <a:avLst/>
          </a:prstGeom>
          <a:solidFill>
            <a:srgbClr val="33ACBD"/>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rgbClr val="FFFFFF"/>
              </a:solidFill>
              <a:latin typeface="ＭＳ Ｐゴシック"/>
              <a:ea typeface="ＭＳ Ｐゴシック"/>
              <a:cs typeface="ＭＳ Ｐゴシック"/>
            </a:endParaRPr>
          </a:p>
        </p:txBody>
      </p:sp>
      <p:pic>
        <p:nvPicPr>
          <p:cNvPr id="40" name="図 39"/>
          <p:cNvPicPr>
            <a:picLocks noChangeAspect="1"/>
          </p:cNvPicPr>
          <p:nvPr/>
        </p:nvPicPr>
        <p:blipFill>
          <a:blip r:embed="rId6"/>
          <a:stretch>
            <a:fillRect/>
          </a:stretch>
        </p:blipFill>
        <p:spPr>
          <a:xfrm>
            <a:off x="4017660" y="2904876"/>
            <a:ext cx="1078520" cy="719013"/>
          </a:xfrm>
          <a:prstGeom prst="rect">
            <a:avLst/>
          </a:prstGeom>
        </p:spPr>
      </p:pic>
      <p:sp>
        <p:nvSpPr>
          <p:cNvPr id="41" name="テキスト ボックス 40"/>
          <p:cNvSpPr txBox="1"/>
          <p:nvPr/>
        </p:nvSpPr>
        <p:spPr>
          <a:xfrm>
            <a:off x="3270521" y="2489784"/>
            <a:ext cx="1384946" cy="307777"/>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自然言語処理</a:t>
            </a:r>
            <a:endParaRPr kumimoji="1" lang="ja-JP" altLang="en-US" sz="1400" dirty="0">
              <a:latin typeface="Meiryo UI" panose="020B0604030504040204" pitchFamily="50" charset="-128"/>
              <a:ea typeface="Meiryo UI" panose="020B0604030504040204" pitchFamily="50" charset="-128"/>
            </a:endParaRPr>
          </a:p>
        </p:txBody>
      </p:sp>
      <p:sp>
        <p:nvSpPr>
          <p:cNvPr id="42" name="テキスト ボックス 41"/>
          <p:cNvSpPr txBox="1"/>
          <p:nvPr/>
        </p:nvSpPr>
        <p:spPr>
          <a:xfrm>
            <a:off x="2610852" y="3833701"/>
            <a:ext cx="2536113" cy="338554"/>
          </a:xfrm>
          <a:prstGeom prst="rect">
            <a:avLst/>
          </a:prstGeom>
          <a:noFill/>
          <a:ln>
            <a:solidFill>
              <a:schemeClr val="tx1"/>
            </a:solidFill>
          </a:ln>
        </p:spPr>
        <p:txBody>
          <a:bodyPr wrap="square" rtlCol="0">
            <a:spAutoFit/>
          </a:bodyPr>
          <a:lstStyle/>
          <a:p>
            <a:pPr algn="ctr"/>
            <a:r>
              <a:rPr kumimoji="1" lang="ja-JP" altLang="en-US" sz="1600" dirty="0">
                <a:latin typeface="Meiryo UI" panose="020B0604030504040204" pitchFamily="50" charset="-128"/>
                <a:ea typeface="Meiryo UI" panose="020B0604030504040204" pitchFamily="50" charset="-128"/>
              </a:rPr>
              <a:t>データ解析</a:t>
            </a:r>
          </a:p>
        </p:txBody>
      </p:sp>
      <p:sp>
        <p:nvSpPr>
          <p:cNvPr id="44" name="テキスト ボックス 43"/>
          <p:cNvSpPr txBox="1"/>
          <p:nvPr/>
        </p:nvSpPr>
        <p:spPr>
          <a:xfrm>
            <a:off x="5711755" y="3838123"/>
            <a:ext cx="1250628" cy="338554"/>
          </a:xfrm>
          <a:prstGeom prst="rect">
            <a:avLst/>
          </a:prstGeom>
          <a:noFill/>
          <a:ln>
            <a:solidFill>
              <a:schemeClr val="tx1"/>
            </a:solidFill>
          </a:ln>
        </p:spPr>
        <p:txBody>
          <a:bodyPr wrap="square" rtlCol="0">
            <a:spAutoFit/>
          </a:bodyPr>
          <a:lstStyle/>
          <a:p>
            <a:pPr algn="ctr"/>
            <a:r>
              <a:rPr kumimoji="1" lang="ja-JP" altLang="en-US" sz="1600" dirty="0">
                <a:latin typeface="Meiryo UI" panose="020B0604030504040204" pitchFamily="50" charset="-128"/>
                <a:ea typeface="Meiryo UI" panose="020B0604030504040204" pitchFamily="50" charset="-128"/>
                <a:cs typeface="Microsoft Sans Serif" panose="020B0604020202020204" pitchFamily="34" charset="0"/>
              </a:rPr>
              <a:t>テキスト生成</a:t>
            </a:r>
          </a:p>
        </p:txBody>
      </p:sp>
      <p:sp>
        <p:nvSpPr>
          <p:cNvPr id="45" name="雲形吹き出し 44"/>
          <p:cNvSpPr/>
          <p:nvPr/>
        </p:nvSpPr>
        <p:spPr>
          <a:xfrm>
            <a:off x="7135207" y="1874619"/>
            <a:ext cx="1972698" cy="714537"/>
          </a:xfrm>
          <a:prstGeom prst="cloudCallout">
            <a:avLst>
              <a:gd name="adj1" fmla="val 23266"/>
              <a:gd name="adj2" fmla="val 70919"/>
            </a:avLst>
          </a:prstGeom>
          <a:solidFill>
            <a:srgbClr val="33ACBD"/>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400" dirty="0">
                <a:solidFill>
                  <a:srgbClr val="FFFFFF"/>
                </a:solidFill>
                <a:latin typeface="Meiryo UI" panose="020B0604030504040204" pitchFamily="50" charset="-128"/>
                <a:ea typeface="Meiryo UI" panose="020B0604030504040204" pitchFamily="50" charset="-128"/>
                <a:cs typeface="ＭＳ Ｐゴシック"/>
              </a:rPr>
              <a:t>動画内を</a:t>
            </a:r>
            <a:endParaRPr kumimoji="1" lang="en-US" altLang="ja-JP" sz="1400" dirty="0">
              <a:solidFill>
                <a:srgbClr val="FFFFFF"/>
              </a:solidFill>
              <a:latin typeface="Meiryo UI" panose="020B0604030504040204" pitchFamily="50" charset="-128"/>
              <a:ea typeface="Meiryo UI" panose="020B0604030504040204" pitchFamily="50" charset="-128"/>
              <a:cs typeface="ＭＳ Ｐゴシック"/>
            </a:endParaRPr>
          </a:p>
          <a:p>
            <a:pPr algn="ctr"/>
            <a:r>
              <a:rPr kumimoji="1" lang="ja-JP" altLang="en-US" sz="1400" dirty="0">
                <a:solidFill>
                  <a:srgbClr val="FFFFFF"/>
                </a:solidFill>
                <a:latin typeface="Meiryo UI" panose="020B0604030504040204" pitchFamily="50" charset="-128"/>
                <a:ea typeface="Meiryo UI" panose="020B0604030504040204" pitchFamily="50" charset="-128"/>
                <a:cs typeface="ＭＳ Ｐゴシック"/>
              </a:rPr>
              <a:t>テキストで検索</a:t>
            </a:r>
          </a:p>
        </p:txBody>
      </p:sp>
      <p:sp>
        <p:nvSpPr>
          <p:cNvPr id="46" name="正方形/長方形 45"/>
          <p:cNvSpPr/>
          <p:nvPr/>
        </p:nvSpPr>
        <p:spPr>
          <a:xfrm>
            <a:off x="6595397" y="72354"/>
            <a:ext cx="1202731" cy="253161"/>
          </a:xfrm>
          <a:prstGeom prst="rect">
            <a:avLst/>
          </a:prstGeom>
          <a:solidFill>
            <a:srgbClr val="FFFF00"/>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600" dirty="0">
                <a:solidFill>
                  <a:srgbClr val="002060"/>
                </a:solidFill>
                <a:latin typeface="Meiryo UI" panose="020B0604030504040204" pitchFamily="50" charset="-128"/>
                <a:ea typeface="Meiryo UI" panose="020B0604030504040204" pitchFamily="50" charset="-128"/>
                <a:cs typeface="ＭＳ Ｐゴシック"/>
              </a:rPr>
              <a:t>画像認識</a:t>
            </a:r>
          </a:p>
        </p:txBody>
      </p:sp>
      <p:sp>
        <p:nvSpPr>
          <p:cNvPr id="47" name="正方形/長方形 46"/>
          <p:cNvSpPr/>
          <p:nvPr/>
        </p:nvSpPr>
        <p:spPr>
          <a:xfrm>
            <a:off x="7873647" y="67327"/>
            <a:ext cx="1202731" cy="253161"/>
          </a:xfrm>
          <a:prstGeom prst="rect">
            <a:avLst/>
          </a:prstGeom>
          <a:solidFill>
            <a:srgbClr val="FFFF00"/>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lang="ja-JP" altLang="en-US" sz="1600" dirty="0">
                <a:solidFill>
                  <a:srgbClr val="002060"/>
                </a:solidFill>
                <a:latin typeface="Meiryo UI" panose="020B0604030504040204" pitchFamily="50" charset="-128"/>
                <a:ea typeface="Meiryo UI" panose="020B0604030504040204" pitchFamily="50" charset="-128"/>
                <a:cs typeface="ＭＳ Ｐゴシック"/>
              </a:rPr>
              <a:t>音声</a:t>
            </a:r>
            <a:r>
              <a:rPr kumimoji="1" lang="ja-JP" altLang="en-US" sz="1600" dirty="0">
                <a:solidFill>
                  <a:srgbClr val="002060"/>
                </a:solidFill>
                <a:latin typeface="Meiryo UI" panose="020B0604030504040204" pitchFamily="50" charset="-128"/>
                <a:ea typeface="Meiryo UI" panose="020B0604030504040204" pitchFamily="50" charset="-128"/>
                <a:cs typeface="ＭＳ Ｐゴシック"/>
              </a:rPr>
              <a:t>認識</a:t>
            </a:r>
          </a:p>
        </p:txBody>
      </p:sp>
      <p:sp>
        <p:nvSpPr>
          <p:cNvPr id="48" name="正方形/長方形 47"/>
          <p:cNvSpPr/>
          <p:nvPr/>
        </p:nvSpPr>
        <p:spPr>
          <a:xfrm>
            <a:off x="6980049" y="383629"/>
            <a:ext cx="1610498" cy="246436"/>
          </a:xfrm>
          <a:prstGeom prst="rect">
            <a:avLst/>
          </a:prstGeom>
          <a:solidFill>
            <a:srgbClr val="FFFF00"/>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600" dirty="0">
                <a:solidFill>
                  <a:srgbClr val="002060"/>
                </a:solidFill>
                <a:latin typeface="Meiryo UI" panose="020B0604030504040204" pitchFamily="50" charset="-128"/>
                <a:ea typeface="Meiryo UI" panose="020B0604030504040204" pitchFamily="50" charset="-128"/>
                <a:cs typeface="ＭＳ Ｐゴシック"/>
              </a:rPr>
              <a:t>自然言語処理</a:t>
            </a:r>
          </a:p>
        </p:txBody>
      </p:sp>
      <p:sp>
        <p:nvSpPr>
          <p:cNvPr id="49" name="テキスト ボックス 48"/>
          <p:cNvSpPr txBox="1"/>
          <p:nvPr/>
        </p:nvSpPr>
        <p:spPr>
          <a:xfrm>
            <a:off x="2412038" y="2503807"/>
            <a:ext cx="1442421" cy="307777"/>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音声認識</a:t>
            </a:r>
            <a:endParaRPr kumimoji="1" lang="ja-JP" altLang="en-US" sz="1400" dirty="0">
              <a:latin typeface="Meiryo UI" panose="020B0604030504040204" pitchFamily="50" charset="-128"/>
              <a:ea typeface="Meiryo UI" panose="020B0604030504040204" pitchFamily="50" charset="-128"/>
            </a:endParaRPr>
          </a:p>
        </p:txBody>
      </p:sp>
      <p:sp>
        <p:nvSpPr>
          <p:cNvPr id="50" name="テキスト ボックス 49"/>
          <p:cNvSpPr txBox="1"/>
          <p:nvPr/>
        </p:nvSpPr>
        <p:spPr>
          <a:xfrm>
            <a:off x="4443174" y="2500444"/>
            <a:ext cx="1307328" cy="307777"/>
          </a:xfrm>
          <a:prstGeom prst="rect">
            <a:avLst/>
          </a:prstGeom>
          <a:noFill/>
        </p:spPr>
        <p:txBody>
          <a:bodyPr wrap="square" rtlCol="0">
            <a:spAutoFit/>
          </a:bodyPr>
          <a:lstStyle/>
          <a:p>
            <a:r>
              <a:rPr kumimoji="1" lang="ja-JP" altLang="en-US" sz="1400" dirty="0">
                <a:latin typeface="Meiryo UI" panose="020B0604030504040204" pitchFamily="50" charset="-128"/>
                <a:ea typeface="Meiryo UI" panose="020B0604030504040204" pitchFamily="50" charset="-128"/>
              </a:rPr>
              <a:t>画像認識</a:t>
            </a:r>
          </a:p>
        </p:txBody>
      </p:sp>
    </p:spTree>
    <p:extLst>
      <p:ext uri="{BB962C8B-B14F-4D97-AF65-F5344CB8AC3E}">
        <p14:creationId xmlns:p14="http://schemas.microsoft.com/office/powerpoint/2010/main" val="221265929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p:nvPr>
        </p:nvSpPr>
        <p:spPr/>
        <p:txBody>
          <a:bodyPr/>
          <a:lstStyle/>
          <a:p>
            <a:r>
              <a:rPr kumimoji="1" lang="ja-JP" altLang="en-US" dirty="0"/>
              <a:t>医療領域における事例</a:t>
            </a:r>
          </a:p>
        </p:txBody>
      </p:sp>
      <p:sp>
        <p:nvSpPr>
          <p:cNvPr id="4" name="テキスト ボックス 3"/>
          <p:cNvSpPr txBox="1"/>
          <p:nvPr/>
        </p:nvSpPr>
        <p:spPr>
          <a:xfrm>
            <a:off x="240224" y="759418"/>
            <a:ext cx="6852553" cy="461665"/>
          </a:xfrm>
          <a:prstGeom prst="rect">
            <a:avLst/>
          </a:prstGeom>
          <a:noFill/>
        </p:spPr>
        <p:txBody>
          <a:bodyPr wrap="square" rtlCol="0">
            <a:spAutoFit/>
          </a:bodyPr>
          <a:lstStyle/>
          <a:p>
            <a:r>
              <a:rPr kumimoji="1" lang="ja-JP" altLang="en-US" sz="2400" b="1" dirty="0">
                <a:latin typeface="Meiryo UI" panose="020B0604030504040204" pitchFamily="50" charset="-128"/>
                <a:ea typeface="Meiryo UI" panose="020B0604030504040204" pitchFamily="50" charset="-128"/>
              </a:rPr>
              <a:t>事例①：胃がんを検出する内視鏡画像診断支援</a:t>
            </a:r>
          </a:p>
        </p:txBody>
      </p:sp>
      <p:sp>
        <p:nvSpPr>
          <p:cNvPr id="7" name="正方形/長方形 6"/>
          <p:cNvSpPr/>
          <p:nvPr/>
        </p:nvSpPr>
        <p:spPr>
          <a:xfrm>
            <a:off x="923077" y="5029200"/>
            <a:ext cx="7160217" cy="1301858"/>
          </a:xfrm>
          <a:prstGeom prst="rect">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lang="ja-JP" altLang="en-US" sz="2000" dirty="0">
                <a:solidFill>
                  <a:schemeClr val="tx1"/>
                </a:solidFill>
                <a:latin typeface="Meiryo UI" panose="020B0604030504040204" pitchFamily="50" charset="-128"/>
                <a:ea typeface="Meiryo UI" panose="020B0604030504040204" pitchFamily="50" charset="-128"/>
              </a:rPr>
              <a:t>良質な胃がんデータを</a:t>
            </a:r>
            <a:r>
              <a:rPr lang="en-US" altLang="ja-JP" sz="2000" dirty="0">
                <a:solidFill>
                  <a:schemeClr val="tx1"/>
                </a:solidFill>
                <a:latin typeface="Meiryo UI" panose="020B0604030504040204" pitchFamily="50" charset="-128"/>
                <a:ea typeface="Meiryo UI" panose="020B0604030504040204" pitchFamily="50" charset="-128"/>
              </a:rPr>
              <a:t>AI</a:t>
            </a:r>
            <a:r>
              <a:rPr lang="ja-JP" altLang="en-US" sz="2000" dirty="0">
                <a:solidFill>
                  <a:schemeClr val="tx1"/>
                </a:solidFill>
                <a:latin typeface="Meiryo UI" panose="020B0604030504040204" pitchFamily="50" charset="-128"/>
                <a:ea typeface="Meiryo UI" panose="020B0604030504040204" pitchFamily="50" charset="-128"/>
              </a:rPr>
              <a:t>に覚えこませ、正しい診断を教師データとして学習させる。</a:t>
            </a:r>
            <a:r>
              <a:rPr lang="en-US" altLang="ja-JP" sz="2000" dirty="0">
                <a:solidFill>
                  <a:schemeClr val="tx1"/>
                </a:solidFill>
                <a:latin typeface="Meiryo UI" panose="020B0604030504040204" pitchFamily="50" charset="-128"/>
                <a:ea typeface="Meiryo UI" panose="020B0604030504040204" pitchFamily="50" charset="-128"/>
              </a:rPr>
              <a:t>1</a:t>
            </a:r>
            <a:r>
              <a:rPr lang="ja-JP" altLang="en-US" sz="2000" dirty="0">
                <a:solidFill>
                  <a:schemeClr val="tx1"/>
                </a:solidFill>
                <a:latin typeface="Meiryo UI" panose="020B0604030504040204" pitchFamily="50" charset="-128"/>
                <a:ea typeface="Meiryo UI" panose="020B0604030504040204" pitchFamily="50" charset="-128"/>
              </a:rPr>
              <a:t>画像あたり約</a:t>
            </a:r>
            <a:r>
              <a:rPr lang="en-US" altLang="ja-JP" sz="2000" dirty="0">
                <a:solidFill>
                  <a:schemeClr val="tx1"/>
                </a:solidFill>
                <a:latin typeface="Meiryo UI" panose="020B0604030504040204" pitchFamily="50" charset="-128"/>
                <a:ea typeface="Meiryo UI" panose="020B0604030504040204" pitchFamily="50" charset="-128"/>
              </a:rPr>
              <a:t>0.02</a:t>
            </a:r>
            <a:r>
              <a:rPr lang="ja-JP" altLang="en-US" sz="2000" dirty="0">
                <a:solidFill>
                  <a:schemeClr val="tx1"/>
                </a:solidFill>
                <a:latin typeface="Meiryo UI" panose="020B0604030504040204" pitchFamily="50" charset="-128"/>
                <a:ea typeface="Meiryo UI" panose="020B0604030504040204" pitchFamily="50" charset="-128"/>
              </a:rPr>
              <a:t>秒で診断し「見逃し胃がん</a:t>
            </a:r>
            <a:r>
              <a:rPr lang="en-US" altLang="ja-JP" sz="2000" dirty="0">
                <a:solidFill>
                  <a:schemeClr val="tx1"/>
                </a:solidFill>
                <a:latin typeface="Meiryo UI" panose="020B0604030504040204" pitchFamily="50" charset="-128"/>
                <a:ea typeface="Meiryo UI" panose="020B0604030504040204" pitchFamily="50" charset="-128"/>
              </a:rPr>
              <a:t>25</a:t>
            </a:r>
            <a:r>
              <a:rPr lang="ja-JP" altLang="en-US" sz="2000" dirty="0">
                <a:solidFill>
                  <a:schemeClr val="tx1"/>
                </a:solidFill>
                <a:latin typeface="Meiryo UI" panose="020B0604030504040204" pitchFamily="50" charset="-128"/>
                <a:ea typeface="Meiryo UI" panose="020B0604030504040204" pitchFamily="50" charset="-128"/>
              </a:rPr>
              <a:t>％」の医療現場を支援する。</a:t>
            </a:r>
            <a:endParaRPr lang="en-US" altLang="ja-JP" sz="2000" dirty="0">
              <a:solidFill>
                <a:schemeClr val="tx1"/>
              </a:solidFill>
              <a:latin typeface="Meiryo UI" panose="020B0604030504040204" pitchFamily="50" charset="-128"/>
              <a:ea typeface="Meiryo UI" panose="020B0604030504040204" pitchFamily="50" charset="-128"/>
            </a:endParaRPr>
          </a:p>
        </p:txBody>
      </p:sp>
      <p:sp>
        <p:nvSpPr>
          <p:cNvPr id="2" name="テキスト ボックス 1"/>
          <p:cNvSpPr txBox="1"/>
          <p:nvPr/>
        </p:nvSpPr>
        <p:spPr>
          <a:xfrm>
            <a:off x="40901" y="6497053"/>
            <a:ext cx="4524280" cy="246221"/>
          </a:xfrm>
          <a:prstGeom prst="rect">
            <a:avLst/>
          </a:prstGeom>
          <a:noFill/>
        </p:spPr>
        <p:txBody>
          <a:bodyPr wrap="square" rtlCol="0">
            <a:spAutoFit/>
          </a:bodyPr>
          <a:lstStyle/>
          <a:p>
            <a:r>
              <a:rPr kumimoji="1" lang="ja-JP" altLang="en-US" sz="1000" dirty="0">
                <a:latin typeface="Meiryo UI" panose="020B0604030504040204" pitchFamily="50" charset="-128"/>
                <a:ea typeface="Meiryo UI" panose="020B0604030504040204" pitchFamily="50" charset="-128"/>
              </a:rPr>
              <a:t>画像出典：</a:t>
            </a:r>
            <a:r>
              <a:rPr lang="en-US" altLang="ja-JP" sz="1000" dirty="0">
                <a:latin typeface="Meiryo UI" panose="020B0604030504040204" pitchFamily="50" charset="-128"/>
                <a:ea typeface="Meiryo UI" panose="020B0604030504040204" pitchFamily="50" charset="-128"/>
              </a:rPr>
              <a:t>AI</a:t>
            </a:r>
            <a:r>
              <a:rPr lang="ja-JP" altLang="en-US" sz="1000" dirty="0">
                <a:latin typeface="Meiryo UI" panose="020B0604030504040204" pitchFamily="50" charset="-128"/>
                <a:ea typeface="Meiryo UI" panose="020B0604030504040204" pitchFamily="50" charset="-128"/>
              </a:rPr>
              <a:t>メディカルサービス</a:t>
            </a:r>
            <a:endParaRPr kumimoji="1" lang="ja-JP" altLang="en-US" sz="1000" dirty="0">
              <a:latin typeface="Meiryo UI" panose="020B0604030504040204" pitchFamily="50" charset="-128"/>
              <a:ea typeface="Meiryo UI" panose="020B0604030504040204" pitchFamily="50" charset="-128"/>
            </a:endParaRPr>
          </a:p>
        </p:txBody>
      </p:sp>
      <p:pic>
        <p:nvPicPr>
          <p:cNvPr id="6" name="図 5"/>
          <p:cNvPicPr>
            <a:picLocks noChangeAspect="1"/>
          </p:cNvPicPr>
          <p:nvPr/>
        </p:nvPicPr>
        <p:blipFill>
          <a:blip r:embed="rId3"/>
          <a:stretch>
            <a:fillRect/>
          </a:stretch>
        </p:blipFill>
        <p:spPr>
          <a:xfrm>
            <a:off x="1110591" y="1929954"/>
            <a:ext cx="6909179" cy="3041650"/>
          </a:xfrm>
          <a:prstGeom prst="rect">
            <a:avLst/>
          </a:prstGeom>
        </p:spPr>
      </p:pic>
      <p:sp>
        <p:nvSpPr>
          <p:cNvPr id="10" name="テキスト ボックス 9"/>
          <p:cNvSpPr txBox="1"/>
          <p:nvPr/>
        </p:nvSpPr>
        <p:spPr>
          <a:xfrm>
            <a:off x="593739" y="1154625"/>
            <a:ext cx="7818895" cy="707886"/>
          </a:xfrm>
          <a:prstGeom prst="rect">
            <a:avLst/>
          </a:prstGeom>
          <a:noFill/>
        </p:spPr>
        <p:txBody>
          <a:bodyPr wrap="square" rtlCol="0">
            <a:spAutoFit/>
          </a:bodyPr>
          <a:lstStyle/>
          <a:p>
            <a:r>
              <a:rPr kumimoji="1" lang="en-US" altLang="ja-JP" sz="2000" dirty="0">
                <a:latin typeface="Meiryo UI" panose="020B0604030504040204" pitchFamily="50" charset="-128"/>
                <a:ea typeface="Meiryo UI" panose="020B0604030504040204" pitchFamily="50" charset="-128"/>
              </a:rPr>
              <a:t>6</a:t>
            </a:r>
            <a:r>
              <a:rPr lang="en-US" altLang="ja-JP" sz="2000" dirty="0">
                <a:latin typeface="Meiryo UI" panose="020B0604030504040204" pitchFamily="50" charset="-128"/>
                <a:ea typeface="Meiryo UI" panose="020B0604030504040204" pitchFamily="50" charset="-128"/>
              </a:rPr>
              <a:t>mm</a:t>
            </a:r>
            <a:r>
              <a:rPr lang="ja-JP" altLang="en-US" sz="2000" dirty="0">
                <a:latin typeface="Meiryo UI" panose="020B0604030504040204" pitchFamily="50" charset="-128"/>
                <a:ea typeface="Meiryo UI" panose="020B0604030504040204" pitchFamily="50" charset="-128"/>
              </a:rPr>
              <a:t>以上の胃がんを熟練の内視鏡医レベルの精度で検出し、医師の診断を支援する</a:t>
            </a:r>
            <a:r>
              <a:rPr lang="en-US" altLang="ja-JP" sz="2000" dirty="0">
                <a:latin typeface="Meiryo UI" panose="020B0604030504040204" pitchFamily="50" charset="-128"/>
                <a:ea typeface="Meiryo UI" panose="020B0604030504040204" pitchFamily="50" charset="-128"/>
              </a:rPr>
              <a:t>AI</a:t>
            </a:r>
            <a:r>
              <a:rPr lang="ja-JP" altLang="en-US" sz="2000" dirty="0">
                <a:latin typeface="Meiryo UI" panose="020B0604030504040204" pitchFamily="50" charset="-128"/>
                <a:ea typeface="Meiryo UI" panose="020B0604030504040204" pitchFamily="50" charset="-128"/>
              </a:rPr>
              <a:t>技術。</a:t>
            </a:r>
            <a:endParaRPr kumimoji="1" lang="en-US" altLang="ja-JP" sz="2000" dirty="0">
              <a:latin typeface="Meiryo UI" panose="020B0604030504040204" pitchFamily="50" charset="-128"/>
              <a:ea typeface="Meiryo UI" panose="020B0604030504040204" pitchFamily="50" charset="-128"/>
            </a:endParaRPr>
          </a:p>
        </p:txBody>
      </p:sp>
      <p:sp>
        <p:nvSpPr>
          <p:cNvPr id="8" name="正方形/長方形 7"/>
          <p:cNvSpPr/>
          <p:nvPr/>
        </p:nvSpPr>
        <p:spPr>
          <a:xfrm>
            <a:off x="7751230" y="191772"/>
            <a:ext cx="1202731" cy="253161"/>
          </a:xfrm>
          <a:prstGeom prst="rect">
            <a:avLst/>
          </a:prstGeom>
          <a:solidFill>
            <a:srgbClr val="FFFF00"/>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600" dirty="0">
                <a:solidFill>
                  <a:srgbClr val="002060"/>
                </a:solidFill>
                <a:latin typeface="Meiryo UI" panose="020B0604030504040204" pitchFamily="50" charset="-128"/>
                <a:ea typeface="Meiryo UI" panose="020B0604030504040204" pitchFamily="50" charset="-128"/>
                <a:cs typeface="ＭＳ Ｐゴシック"/>
              </a:rPr>
              <a:t>画像認識</a:t>
            </a:r>
          </a:p>
        </p:txBody>
      </p:sp>
    </p:spTree>
    <p:extLst>
      <p:ext uri="{BB962C8B-B14F-4D97-AF65-F5344CB8AC3E}">
        <p14:creationId xmlns:p14="http://schemas.microsoft.com/office/powerpoint/2010/main" val="350952625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p:nvPr>
        </p:nvSpPr>
        <p:spPr/>
        <p:txBody>
          <a:bodyPr/>
          <a:lstStyle/>
          <a:p>
            <a:r>
              <a:rPr kumimoji="1" lang="ja-JP" altLang="en-US" dirty="0"/>
              <a:t>医療領域における事例</a:t>
            </a:r>
          </a:p>
        </p:txBody>
      </p:sp>
      <p:sp>
        <p:nvSpPr>
          <p:cNvPr id="4" name="テキスト ボックス 3"/>
          <p:cNvSpPr txBox="1"/>
          <p:nvPr/>
        </p:nvSpPr>
        <p:spPr>
          <a:xfrm>
            <a:off x="240224" y="759418"/>
            <a:ext cx="6852553" cy="461665"/>
          </a:xfrm>
          <a:prstGeom prst="rect">
            <a:avLst/>
          </a:prstGeom>
          <a:noFill/>
        </p:spPr>
        <p:txBody>
          <a:bodyPr wrap="square" rtlCol="0">
            <a:spAutoFit/>
          </a:bodyPr>
          <a:lstStyle/>
          <a:p>
            <a:r>
              <a:rPr kumimoji="1" lang="ja-JP" altLang="en-US" sz="2400" b="1" dirty="0">
                <a:latin typeface="Meiryo UI" panose="020B0604030504040204" pitchFamily="50" charset="-128"/>
                <a:ea typeface="Meiryo UI" panose="020B0604030504040204" pitchFamily="50" charset="-128"/>
              </a:rPr>
              <a:t>事例②：創薬生産性向上</a:t>
            </a:r>
          </a:p>
        </p:txBody>
      </p:sp>
      <p:sp>
        <p:nvSpPr>
          <p:cNvPr id="7" name="正方形/長方形 6"/>
          <p:cNvSpPr/>
          <p:nvPr/>
        </p:nvSpPr>
        <p:spPr>
          <a:xfrm>
            <a:off x="923077" y="5104642"/>
            <a:ext cx="7160217" cy="1301858"/>
          </a:xfrm>
          <a:prstGeom prst="rect">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lang="ja-JP" altLang="en-US" sz="2000" dirty="0">
                <a:solidFill>
                  <a:schemeClr val="tx1"/>
                </a:solidFill>
                <a:latin typeface="Meiryo UI" panose="020B0604030504040204" pitchFamily="50" charset="-128"/>
                <a:ea typeface="Meiryo UI" panose="020B0604030504040204" pitchFamily="50" charset="-128"/>
              </a:rPr>
              <a:t>数万種類の物質から生体内の</a:t>
            </a:r>
            <a:r>
              <a:rPr lang="en-US" altLang="ja-JP" sz="2000" dirty="0">
                <a:solidFill>
                  <a:schemeClr val="tx1"/>
                </a:solidFill>
                <a:latin typeface="Meiryo UI" panose="020B0604030504040204" pitchFamily="50" charset="-128"/>
                <a:ea typeface="Meiryo UI" panose="020B0604030504040204" pitchFamily="50" charset="-128"/>
              </a:rPr>
              <a:t>10</a:t>
            </a:r>
            <a:r>
              <a:rPr lang="ja-JP" altLang="en-US" sz="2000" dirty="0">
                <a:solidFill>
                  <a:schemeClr val="tx1"/>
                </a:solidFill>
                <a:latin typeface="Meiryo UI" panose="020B0604030504040204" pitchFamily="50" charset="-128"/>
                <a:ea typeface="Meiryo UI" panose="020B0604030504040204" pitchFamily="50" charset="-128"/>
              </a:rPr>
              <a:t>万種類以上のタンパク質に最適な組み合わせを見つけるといった量子力学の分野を</a:t>
            </a:r>
            <a:r>
              <a:rPr lang="en-US" altLang="ja-JP" sz="2000" dirty="0">
                <a:solidFill>
                  <a:schemeClr val="tx1"/>
                </a:solidFill>
                <a:latin typeface="Meiryo UI" panose="020B0604030504040204" pitchFamily="50" charset="-128"/>
                <a:ea typeface="Meiryo UI" panose="020B0604030504040204" pitchFamily="50" charset="-128"/>
              </a:rPr>
              <a:t>AI</a:t>
            </a:r>
            <a:r>
              <a:rPr lang="ja-JP" altLang="en-US" sz="2000" dirty="0">
                <a:solidFill>
                  <a:schemeClr val="tx1"/>
                </a:solidFill>
                <a:latin typeface="Meiryo UI" panose="020B0604030504040204" pitchFamily="50" charset="-128"/>
                <a:ea typeface="Meiryo UI" panose="020B0604030504040204" pitchFamily="50" charset="-128"/>
              </a:rPr>
              <a:t>に学習させ、予測シミュレーションを行うことで低コストかつ短期間で最適化を支援。</a:t>
            </a:r>
            <a:endParaRPr lang="en-US" altLang="ja-JP" sz="2000" dirty="0">
              <a:solidFill>
                <a:schemeClr val="tx1"/>
              </a:solidFill>
              <a:latin typeface="Meiryo UI" panose="020B0604030504040204" pitchFamily="50" charset="-128"/>
              <a:ea typeface="Meiryo UI" panose="020B0604030504040204" pitchFamily="50" charset="-128"/>
            </a:endParaRPr>
          </a:p>
        </p:txBody>
      </p:sp>
      <p:sp>
        <p:nvSpPr>
          <p:cNvPr id="2" name="テキスト ボックス 1"/>
          <p:cNvSpPr txBox="1"/>
          <p:nvPr/>
        </p:nvSpPr>
        <p:spPr>
          <a:xfrm>
            <a:off x="40901" y="6497053"/>
            <a:ext cx="4524280" cy="246221"/>
          </a:xfrm>
          <a:prstGeom prst="rect">
            <a:avLst/>
          </a:prstGeom>
          <a:noFill/>
        </p:spPr>
        <p:txBody>
          <a:bodyPr wrap="square" rtlCol="0">
            <a:spAutoFit/>
          </a:bodyPr>
          <a:lstStyle/>
          <a:p>
            <a:r>
              <a:rPr kumimoji="1" lang="ja-JP" altLang="en-US" sz="1000" dirty="0">
                <a:latin typeface="Meiryo UI" panose="020B0604030504040204" pitchFamily="50" charset="-128"/>
                <a:ea typeface="Meiryo UI" panose="020B0604030504040204" pitchFamily="50" charset="-128"/>
              </a:rPr>
              <a:t>画像出典：日本製薬工業協会</a:t>
            </a:r>
          </a:p>
        </p:txBody>
      </p:sp>
      <p:sp>
        <p:nvSpPr>
          <p:cNvPr id="10" name="テキスト ボックス 9"/>
          <p:cNvSpPr txBox="1"/>
          <p:nvPr/>
        </p:nvSpPr>
        <p:spPr>
          <a:xfrm>
            <a:off x="462833" y="1154179"/>
            <a:ext cx="8080704" cy="707886"/>
          </a:xfrm>
          <a:prstGeom prst="rect">
            <a:avLst/>
          </a:prstGeom>
          <a:noFill/>
        </p:spPr>
        <p:txBody>
          <a:bodyPr wrap="square" rtlCol="0">
            <a:spAutoFit/>
          </a:bodyPr>
          <a:lstStyle/>
          <a:p>
            <a:r>
              <a:rPr lang="ja-JP" altLang="en-US" sz="2000" dirty="0">
                <a:latin typeface="Meiryo UI" panose="020B0604030504040204" pitchFamily="50" charset="-128"/>
                <a:ea typeface="Meiryo UI" panose="020B0604030504040204" pitchFamily="50" charset="-128"/>
              </a:rPr>
              <a:t>新薬に関わる開発コストの減少と開発期間の短縮に向け、ビックデータとディープラーニングを活用し特定の標的に最適な化合物を見つける支援を行う。</a:t>
            </a:r>
            <a:endParaRPr kumimoji="1" lang="en-US" altLang="ja-JP" sz="2000" dirty="0">
              <a:latin typeface="Meiryo UI" panose="020B0604030504040204" pitchFamily="50" charset="-128"/>
              <a:ea typeface="Meiryo UI" panose="020B0604030504040204" pitchFamily="50" charset="-128"/>
            </a:endParaRPr>
          </a:p>
        </p:txBody>
      </p:sp>
      <p:pic>
        <p:nvPicPr>
          <p:cNvPr id="5" name="図 4"/>
          <p:cNvPicPr>
            <a:picLocks noChangeAspect="1"/>
          </p:cNvPicPr>
          <p:nvPr/>
        </p:nvPicPr>
        <p:blipFill>
          <a:blip r:embed="rId3"/>
          <a:stretch>
            <a:fillRect/>
          </a:stretch>
        </p:blipFill>
        <p:spPr>
          <a:xfrm>
            <a:off x="519597" y="1842581"/>
            <a:ext cx="5055303" cy="3243700"/>
          </a:xfrm>
          <a:prstGeom prst="rect">
            <a:avLst/>
          </a:prstGeom>
        </p:spPr>
      </p:pic>
      <p:sp>
        <p:nvSpPr>
          <p:cNvPr id="8" name="正方形/長方形 7"/>
          <p:cNvSpPr/>
          <p:nvPr/>
        </p:nvSpPr>
        <p:spPr>
          <a:xfrm>
            <a:off x="5631664" y="2100650"/>
            <a:ext cx="3042779" cy="2817340"/>
          </a:xfrm>
          <a:prstGeom prst="rect">
            <a:avLst/>
          </a:prstGeom>
          <a:solidFill>
            <a:schemeClr val="accent3">
              <a:lumMod val="40000"/>
              <a:lumOff val="60000"/>
            </a:schemeClr>
          </a:solidFill>
          <a:ln>
            <a:noFill/>
          </a:ln>
          <a:effectLst/>
        </p:spPr>
        <p:style>
          <a:lnRef idx="2">
            <a:schemeClr val="dk1"/>
          </a:lnRef>
          <a:fillRef idx="1">
            <a:schemeClr val="lt1"/>
          </a:fillRef>
          <a:effectRef idx="0">
            <a:schemeClr val="dk1"/>
          </a:effectRef>
          <a:fontRef idx="minor">
            <a:schemeClr val="dk1"/>
          </a:fontRef>
        </p:style>
        <p:txBody>
          <a:bodyPr rtlCol="0" anchor="ctr"/>
          <a:lstStyle/>
          <a:p>
            <a:r>
              <a:rPr kumimoji="1" lang="ja-JP" altLang="en-US" dirty="0">
                <a:solidFill>
                  <a:schemeClr val="tx1"/>
                </a:solidFill>
                <a:latin typeface="Meiryo UI" panose="020B0604030504040204" pitchFamily="50" charset="-128"/>
                <a:ea typeface="Meiryo UI" panose="020B0604030504040204" pitchFamily="50" charset="-128"/>
                <a:cs typeface="ＭＳ Ｐゴシック"/>
              </a:rPr>
              <a:t>①化合物とタンパク質の相互作用予測モデルの作成</a:t>
            </a:r>
            <a:endParaRPr kumimoji="1" lang="en-US" altLang="ja-JP" dirty="0">
              <a:solidFill>
                <a:schemeClr val="tx1"/>
              </a:solidFill>
              <a:latin typeface="Meiryo UI" panose="020B0604030504040204" pitchFamily="50" charset="-128"/>
              <a:ea typeface="Meiryo UI" panose="020B0604030504040204" pitchFamily="50" charset="-128"/>
              <a:cs typeface="ＭＳ Ｐゴシック"/>
            </a:endParaRPr>
          </a:p>
          <a:p>
            <a:endParaRPr kumimoji="1" lang="en-US" altLang="ja-JP" dirty="0">
              <a:solidFill>
                <a:schemeClr val="tx1"/>
              </a:solidFill>
              <a:latin typeface="Meiryo UI" panose="020B0604030504040204" pitchFamily="50" charset="-128"/>
              <a:ea typeface="Meiryo UI" panose="020B0604030504040204" pitchFamily="50" charset="-128"/>
              <a:cs typeface="ＭＳ Ｐゴシック"/>
            </a:endParaRPr>
          </a:p>
          <a:p>
            <a:r>
              <a:rPr lang="ja-JP" altLang="en-US" dirty="0">
                <a:solidFill>
                  <a:schemeClr val="tx1"/>
                </a:solidFill>
                <a:latin typeface="Meiryo UI" panose="020B0604030504040204" pitchFamily="50" charset="-128"/>
                <a:ea typeface="Meiryo UI" panose="020B0604030504040204" pitchFamily="50" charset="-128"/>
                <a:cs typeface="ＭＳ Ｐゴシック"/>
              </a:rPr>
              <a:t>②化合物デザインを支援する、化合物構造の可視化</a:t>
            </a:r>
            <a:endParaRPr lang="en-US" altLang="ja-JP" dirty="0">
              <a:solidFill>
                <a:schemeClr val="tx1"/>
              </a:solidFill>
              <a:latin typeface="Meiryo UI" panose="020B0604030504040204" pitchFamily="50" charset="-128"/>
              <a:ea typeface="Meiryo UI" panose="020B0604030504040204" pitchFamily="50" charset="-128"/>
              <a:cs typeface="ＭＳ Ｐゴシック"/>
            </a:endParaRPr>
          </a:p>
          <a:p>
            <a:endParaRPr lang="en-US" altLang="ja-JP" dirty="0">
              <a:solidFill>
                <a:schemeClr val="tx1"/>
              </a:solidFill>
              <a:latin typeface="Meiryo UI" panose="020B0604030504040204" pitchFamily="50" charset="-128"/>
              <a:ea typeface="Meiryo UI" panose="020B0604030504040204" pitchFamily="50" charset="-128"/>
              <a:cs typeface="ＭＳ Ｐゴシック"/>
            </a:endParaRPr>
          </a:p>
          <a:p>
            <a:r>
              <a:rPr kumimoji="1" lang="ja-JP" altLang="en-US" dirty="0">
                <a:solidFill>
                  <a:schemeClr val="tx1"/>
                </a:solidFill>
                <a:latin typeface="Meiryo UI" panose="020B0604030504040204" pitchFamily="50" charset="-128"/>
                <a:ea typeface="Meiryo UI" panose="020B0604030504040204" pitchFamily="50" charset="-128"/>
                <a:cs typeface="ＭＳ Ｐゴシック"/>
              </a:rPr>
              <a:t>③新しい化合物を提案する化合物生成モデルの作成</a:t>
            </a:r>
          </a:p>
        </p:txBody>
      </p:sp>
      <p:sp>
        <p:nvSpPr>
          <p:cNvPr id="9" name="右矢印 8"/>
          <p:cNvSpPr/>
          <p:nvPr/>
        </p:nvSpPr>
        <p:spPr>
          <a:xfrm rot="10800000">
            <a:off x="4853188" y="2605524"/>
            <a:ext cx="778476" cy="815546"/>
          </a:xfrm>
          <a:prstGeom prst="rightArrow">
            <a:avLst/>
          </a:prstGeom>
          <a:solidFill>
            <a:schemeClr val="accent3">
              <a:lumMod val="40000"/>
              <a:lumOff val="60000"/>
            </a:schemeClr>
          </a:solidFill>
          <a:ln>
            <a:no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rgbClr val="FFFFFF"/>
              </a:solidFill>
              <a:latin typeface="ＭＳ Ｐゴシック"/>
              <a:ea typeface="ＭＳ Ｐゴシック"/>
              <a:cs typeface="ＭＳ Ｐゴシック"/>
            </a:endParaRPr>
          </a:p>
        </p:txBody>
      </p:sp>
    </p:spTree>
    <p:extLst>
      <p:ext uri="{BB962C8B-B14F-4D97-AF65-F5344CB8AC3E}">
        <p14:creationId xmlns:p14="http://schemas.microsoft.com/office/powerpoint/2010/main" val="125888298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p:nvPr>
        </p:nvSpPr>
        <p:spPr/>
        <p:txBody>
          <a:bodyPr/>
          <a:lstStyle/>
          <a:p>
            <a:r>
              <a:rPr kumimoji="1" lang="ja-JP" altLang="en-US" dirty="0"/>
              <a:t>その他の事例</a:t>
            </a:r>
          </a:p>
        </p:txBody>
      </p:sp>
      <p:sp>
        <p:nvSpPr>
          <p:cNvPr id="4" name="テキスト ボックス 3"/>
          <p:cNvSpPr txBox="1"/>
          <p:nvPr/>
        </p:nvSpPr>
        <p:spPr>
          <a:xfrm>
            <a:off x="240225" y="759418"/>
            <a:ext cx="5718874" cy="461665"/>
          </a:xfrm>
          <a:prstGeom prst="rect">
            <a:avLst/>
          </a:prstGeom>
          <a:noFill/>
        </p:spPr>
        <p:txBody>
          <a:bodyPr wrap="square" rtlCol="0">
            <a:spAutoFit/>
          </a:bodyPr>
          <a:lstStyle/>
          <a:p>
            <a:r>
              <a:rPr kumimoji="1" lang="ja-JP" altLang="en-US" sz="2400" b="1" dirty="0">
                <a:latin typeface="Meiryo UI" panose="020B0604030504040204" pitchFamily="50" charset="-128"/>
                <a:ea typeface="Meiryo UI" panose="020B0604030504040204" pitchFamily="50" charset="-128"/>
              </a:rPr>
              <a:t>事例①：チャットボット</a:t>
            </a:r>
          </a:p>
        </p:txBody>
      </p:sp>
      <p:sp>
        <p:nvSpPr>
          <p:cNvPr id="5" name="テキスト ボックス 4"/>
          <p:cNvSpPr txBox="1"/>
          <p:nvPr/>
        </p:nvSpPr>
        <p:spPr>
          <a:xfrm>
            <a:off x="593739" y="1154625"/>
            <a:ext cx="7818895" cy="1323439"/>
          </a:xfrm>
          <a:prstGeom prst="rect">
            <a:avLst/>
          </a:prstGeom>
          <a:noFill/>
        </p:spPr>
        <p:txBody>
          <a:bodyPr wrap="square" rtlCol="0">
            <a:spAutoFit/>
          </a:bodyPr>
          <a:lstStyle/>
          <a:p>
            <a:r>
              <a:rPr kumimoji="1" lang="ja-JP" altLang="en-US" sz="2000" u="sng" dirty="0">
                <a:solidFill>
                  <a:srgbClr val="0070C0"/>
                </a:solidFill>
                <a:latin typeface="Meiryo UI" panose="020B0604030504040204" pitchFamily="50" charset="-128"/>
                <a:ea typeface="Meiryo UI" panose="020B0604030504040204" pitchFamily="50" charset="-128"/>
              </a:rPr>
              <a:t>チャットボット</a:t>
            </a:r>
            <a:r>
              <a:rPr kumimoji="1" lang="ja-JP" altLang="en-US" sz="2000" u="sng" dirty="0">
                <a:latin typeface="Meiryo UI" panose="020B0604030504040204" pitchFamily="50" charset="-128"/>
                <a:ea typeface="Meiryo UI" panose="020B0604030504040204" pitchFamily="50" charset="-128"/>
              </a:rPr>
              <a:t>＝</a:t>
            </a:r>
            <a:r>
              <a:rPr kumimoji="1" lang="ja-JP" altLang="en-US" sz="2000" u="sng" dirty="0">
                <a:solidFill>
                  <a:srgbClr val="0070C0"/>
                </a:solidFill>
                <a:latin typeface="Meiryo UI" panose="020B0604030504040204" pitchFamily="50" charset="-128"/>
                <a:ea typeface="Meiryo UI" panose="020B0604030504040204" pitchFamily="50" charset="-128"/>
              </a:rPr>
              <a:t>チャット</a:t>
            </a:r>
            <a:r>
              <a:rPr kumimoji="1" lang="ja-JP" altLang="en-US" sz="2000" u="sng" dirty="0">
                <a:latin typeface="Meiryo UI" panose="020B0604030504040204" pitchFamily="50" charset="-128"/>
                <a:ea typeface="Meiryo UI" panose="020B0604030504040204" pitchFamily="50" charset="-128"/>
              </a:rPr>
              <a:t>（リアルタイムコミュニケーション）＋</a:t>
            </a:r>
            <a:r>
              <a:rPr kumimoji="1" lang="ja-JP" altLang="en-US" sz="2000" u="sng" dirty="0">
                <a:solidFill>
                  <a:srgbClr val="0070C0"/>
                </a:solidFill>
                <a:latin typeface="Meiryo UI" panose="020B0604030504040204" pitchFamily="50" charset="-128"/>
                <a:ea typeface="Meiryo UI" panose="020B0604030504040204" pitchFamily="50" charset="-128"/>
              </a:rPr>
              <a:t>ボット</a:t>
            </a:r>
            <a:r>
              <a:rPr kumimoji="1" lang="ja-JP" altLang="en-US" sz="2000" u="sng" dirty="0">
                <a:latin typeface="Meiryo UI" panose="020B0604030504040204" pitchFamily="50" charset="-128"/>
                <a:ea typeface="Meiryo UI" panose="020B0604030504040204" pitchFamily="50" charset="-128"/>
              </a:rPr>
              <a:t>（ロボット）</a:t>
            </a:r>
            <a:endParaRPr kumimoji="1" lang="en-US" altLang="ja-JP" sz="2000" u="sng" dirty="0">
              <a:latin typeface="Meiryo UI" panose="020B0604030504040204" pitchFamily="50" charset="-128"/>
              <a:ea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rPr>
              <a:t>人間が対話するチャットに対して、</a:t>
            </a:r>
            <a:endParaRPr lang="en-US" altLang="ja-JP" sz="2000" dirty="0">
              <a:latin typeface="Meiryo UI" panose="020B0604030504040204" pitchFamily="50" charset="-128"/>
              <a:ea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rPr>
              <a:t>チャットボットは、人工知能を搭載したコンピュータが人間に代わって対話する。</a:t>
            </a:r>
            <a:endParaRPr lang="en-US" altLang="ja-JP" sz="2000" dirty="0">
              <a:latin typeface="Meiryo UI" panose="020B0604030504040204" pitchFamily="50" charset="-128"/>
              <a:ea typeface="Meiryo UI" panose="020B0604030504040204" pitchFamily="50" charset="-128"/>
            </a:endParaRPr>
          </a:p>
          <a:p>
            <a:endParaRPr kumimoji="1" lang="ja-JP" altLang="en-US" sz="2000" dirty="0">
              <a:latin typeface="Meiryo UI" panose="020B0604030504040204" pitchFamily="50" charset="-128"/>
              <a:ea typeface="Meiryo UI" panose="020B0604030504040204" pitchFamily="50" charset="-128"/>
            </a:endParaRPr>
          </a:p>
        </p:txBody>
      </p:sp>
      <p:sp>
        <p:nvSpPr>
          <p:cNvPr id="7" name="正方形/長方形 6"/>
          <p:cNvSpPr/>
          <p:nvPr/>
        </p:nvSpPr>
        <p:spPr>
          <a:xfrm>
            <a:off x="923077" y="4788976"/>
            <a:ext cx="7160217" cy="1542082"/>
          </a:xfrm>
          <a:prstGeom prst="rect">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lang="ja-JP" altLang="en-US" sz="2000" dirty="0">
                <a:solidFill>
                  <a:srgbClr val="FF0000"/>
                </a:solidFill>
                <a:latin typeface="Meiryo UI" panose="020B0604030504040204" pitchFamily="50" charset="-128"/>
                <a:ea typeface="Meiryo UI" panose="020B0604030504040204" pitchFamily="50" charset="-128"/>
              </a:rPr>
              <a:t>自然言語処理</a:t>
            </a:r>
            <a:r>
              <a:rPr lang="ja-JP" altLang="en-US" sz="2000" dirty="0">
                <a:solidFill>
                  <a:schemeClr val="tx1"/>
                </a:solidFill>
                <a:latin typeface="Meiryo UI" panose="020B0604030504040204" pitchFamily="50" charset="-128"/>
                <a:ea typeface="Meiryo UI" panose="020B0604030504040204" pitchFamily="50" charset="-128"/>
              </a:rPr>
              <a:t>技術という、</a:t>
            </a:r>
            <a:endParaRPr lang="en-US" altLang="ja-JP" sz="2000" dirty="0">
              <a:solidFill>
                <a:schemeClr val="tx1"/>
              </a:solidFill>
              <a:latin typeface="Meiryo UI" panose="020B0604030504040204" pitchFamily="50" charset="-128"/>
              <a:ea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rPr>
              <a:t>人間の使う言葉をコンピュータに処理させる技術が利用されている。</a:t>
            </a:r>
          </a:p>
          <a:p>
            <a:r>
              <a:rPr lang="ja-JP" altLang="en-US" sz="2000" dirty="0">
                <a:latin typeface="Meiryo UI" panose="020B0604030504040204" pitchFamily="50" charset="-128"/>
                <a:ea typeface="Meiryo UI" panose="020B0604030504040204" pitchFamily="50" charset="-128"/>
              </a:rPr>
              <a:t>また会話を繰り返すことで</a:t>
            </a:r>
            <a:r>
              <a:rPr lang="ja-JP" altLang="en-US" sz="2000" dirty="0">
                <a:solidFill>
                  <a:srgbClr val="FF0000"/>
                </a:solidFill>
                <a:latin typeface="Meiryo UI" panose="020B0604030504040204" pitchFamily="50" charset="-128"/>
                <a:ea typeface="Meiryo UI" panose="020B0604030504040204" pitchFamily="50" charset="-128"/>
              </a:rPr>
              <a:t>強化学習</a:t>
            </a:r>
            <a:r>
              <a:rPr lang="ja-JP" altLang="en-US" sz="2000" dirty="0">
                <a:latin typeface="Meiryo UI" panose="020B0604030504040204" pitchFamily="50" charset="-128"/>
                <a:ea typeface="Meiryo UI" panose="020B0604030504040204" pitchFamily="50" charset="-128"/>
              </a:rPr>
              <a:t>を行ったり、</a:t>
            </a:r>
            <a:endParaRPr lang="en-US" altLang="ja-JP" sz="2000" dirty="0">
              <a:latin typeface="Meiryo UI" panose="020B0604030504040204" pitchFamily="50" charset="-128"/>
              <a:ea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rPr>
              <a:t>会話ログを蓄積して</a:t>
            </a:r>
            <a:r>
              <a:rPr lang="ja-JP" altLang="en-US" sz="2000" dirty="0">
                <a:solidFill>
                  <a:srgbClr val="FF0000"/>
                </a:solidFill>
                <a:latin typeface="Meiryo UI" panose="020B0604030504040204" pitchFamily="50" charset="-128"/>
                <a:ea typeface="Meiryo UI" panose="020B0604030504040204" pitchFamily="50" charset="-128"/>
              </a:rPr>
              <a:t>ディープラーニング</a:t>
            </a:r>
            <a:r>
              <a:rPr lang="ja-JP" altLang="en-US" sz="2000" dirty="0">
                <a:latin typeface="Meiryo UI" panose="020B0604030504040204" pitchFamily="50" charset="-128"/>
                <a:ea typeface="Meiryo UI" panose="020B0604030504040204" pitchFamily="50" charset="-128"/>
              </a:rPr>
              <a:t>を行うなど、</a:t>
            </a:r>
            <a:endParaRPr lang="en-US" altLang="ja-JP" sz="2000" dirty="0">
              <a:latin typeface="Meiryo UI" panose="020B0604030504040204" pitchFamily="50" charset="-128"/>
              <a:ea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rPr>
              <a:t>より自然な回答や適切な応答をできるような仕組みが取られている。</a:t>
            </a:r>
            <a:endParaRPr lang="en-US" altLang="ja-JP" sz="2000" dirty="0">
              <a:latin typeface="Meiryo UI" panose="020B0604030504040204" pitchFamily="50" charset="-128"/>
              <a:ea typeface="Meiryo UI" panose="020B0604030504040204" pitchFamily="50" charset="-128"/>
            </a:endParaRPr>
          </a:p>
        </p:txBody>
      </p:sp>
      <p:pic>
        <p:nvPicPr>
          <p:cNvPr id="8" name="図 7"/>
          <p:cNvPicPr>
            <a:picLocks noChangeAspect="1"/>
          </p:cNvPicPr>
          <p:nvPr/>
        </p:nvPicPr>
        <p:blipFill>
          <a:blip r:embed="rId3"/>
          <a:stretch>
            <a:fillRect/>
          </a:stretch>
        </p:blipFill>
        <p:spPr>
          <a:xfrm>
            <a:off x="974860" y="2198176"/>
            <a:ext cx="6791325" cy="2590800"/>
          </a:xfrm>
          <a:prstGeom prst="rect">
            <a:avLst/>
          </a:prstGeom>
        </p:spPr>
      </p:pic>
      <p:sp>
        <p:nvSpPr>
          <p:cNvPr id="2" name="テキスト ボックス 1"/>
          <p:cNvSpPr txBox="1"/>
          <p:nvPr/>
        </p:nvSpPr>
        <p:spPr>
          <a:xfrm>
            <a:off x="40901" y="6497053"/>
            <a:ext cx="4524280" cy="246221"/>
          </a:xfrm>
          <a:prstGeom prst="rect">
            <a:avLst/>
          </a:prstGeom>
          <a:noFill/>
        </p:spPr>
        <p:txBody>
          <a:bodyPr wrap="square" rtlCol="0">
            <a:spAutoFit/>
          </a:bodyPr>
          <a:lstStyle/>
          <a:p>
            <a:r>
              <a:rPr kumimoji="1" lang="ja-JP" altLang="en-US" sz="1000" dirty="0">
                <a:latin typeface="Meiryo UI" panose="020B0604030504040204" pitchFamily="50" charset="-128"/>
                <a:ea typeface="Meiryo UI" panose="020B0604030504040204" pitchFamily="50" charset="-128"/>
              </a:rPr>
              <a:t>画像出典：リックテレコム</a:t>
            </a:r>
          </a:p>
        </p:txBody>
      </p:sp>
      <p:sp>
        <p:nvSpPr>
          <p:cNvPr id="9" name="正方形/長方形 8"/>
          <p:cNvSpPr/>
          <p:nvPr/>
        </p:nvSpPr>
        <p:spPr>
          <a:xfrm>
            <a:off x="7360546" y="400023"/>
            <a:ext cx="1583228" cy="224620"/>
          </a:xfrm>
          <a:prstGeom prst="rect">
            <a:avLst/>
          </a:prstGeom>
          <a:solidFill>
            <a:srgbClr val="FFFF00"/>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600" dirty="0">
                <a:solidFill>
                  <a:srgbClr val="002060"/>
                </a:solidFill>
                <a:latin typeface="Meiryo UI" panose="020B0604030504040204" pitchFamily="50" charset="-128"/>
                <a:ea typeface="Meiryo UI" panose="020B0604030504040204" pitchFamily="50" charset="-128"/>
                <a:cs typeface="ＭＳ Ｐゴシック"/>
              </a:rPr>
              <a:t>自然言語処理</a:t>
            </a:r>
          </a:p>
        </p:txBody>
      </p:sp>
      <p:sp>
        <p:nvSpPr>
          <p:cNvPr id="10" name="正方形/長方形 9"/>
          <p:cNvSpPr/>
          <p:nvPr/>
        </p:nvSpPr>
        <p:spPr>
          <a:xfrm>
            <a:off x="7360546" y="43430"/>
            <a:ext cx="1202731" cy="253161"/>
          </a:xfrm>
          <a:prstGeom prst="rect">
            <a:avLst/>
          </a:prstGeom>
          <a:solidFill>
            <a:srgbClr val="FFFF00"/>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lang="ja-JP" altLang="en-US" sz="1600" dirty="0">
                <a:solidFill>
                  <a:srgbClr val="002060"/>
                </a:solidFill>
                <a:latin typeface="Meiryo UI" panose="020B0604030504040204" pitchFamily="50" charset="-128"/>
                <a:ea typeface="Meiryo UI" panose="020B0604030504040204" pitchFamily="50" charset="-128"/>
                <a:cs typeface="ＭＳ Ｐゴシック"/>
              </a:rPr>
              <a:t>音声</a:t>
            </a:r>
            <a:r>
              <a:rPr kumimoji="1" lang="ja-JP" altLang="en-US" sz="1600" dirty="0">
                <a:solidFill>
                  <a:srgbClr val="002060"/>
                </a:solidFill>
                <a:latin typeface="Meiryo UI" panose="020B0604030504040204" pitchFamily="50" charset="-128"/>
                <a:ea typeface="Meiryo UI" panose="020B0604030504040204" pitchFamily="50" charset="-128"/>
                <a:cs typeface="ＭＳ Ｐゴシック"/>
              </a:rPr>
              <a:t>認識</a:t>
            </a:r>
          </a:p>
        </p:txBody>
      </p:sp>
    </p:spTree>
    <p:extLst>
      <p:ext uri="{BB962C8B-B14F-4D97-AF65-F5344CB8AC3E}">
        <p14:creationId xmlns:p14="http://schemas.microsoft.com/office/powerpoint/2010/main" val="172258393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p:nvPr>
        </p:nvSpPr>
        <p:spPr/>
        <p:txBody>
          <a:bodyPr/>
          <a:lstStyle/>
          <a:p>
            <a:r>
              <a:rPr kumimoji="1" lang="ja-JP" altLang="en-US" dirty="0"/>
              <a:t>その他の事例</a:t>
            </a:r>
          </a:p>
        </p:txBody>
      </p:sp>
      <p:sp>
        <p:nvSpPr>
          <p:cNvPr id="5" name="テキスト ボックス 4"/>
          <p:cNvSpPr txBox="1"/>
          <p:nvPr/>
        </p:nvSpPr>
        <p:spPr>
          <a:xfrm>
            <a:off x="246490" y="826935"/>
            <a:ext cx="5424967" cy="461665"/>
          </a:xfrm>
          <a:prstGeom prst="rect">
            <a:avLst/>
          </a:prstGeom>
          <a:noFill/>
        </p:spPr>
        <p:txBody>
          <a:bodyPr wrap="square" rtlCol="0">
            <a:spAutoFit/>
          </a:bodyPr>
          <a:lstStyle/>
          <a:p>
            <a:r>
              <a:rPr kumimoji="1" lang="ja-JP" altLang="en-US" sz="2400" b="1" dirty="0">
                <a:latin typeface="Meiryo UI" panose="020B0604030504040204" pitchFamily="50" charset="-128"/>
                <a:ea typeface="Meiryo UI" panose="020B0604030504040204" pitchFamily="50" charset="-128"/>
              </a:rPr>
              <a:t>事例①：画像生成アルゴリズム「</a:t>
            </a:r>
            <a:r>
              <a:rPr kumimoji="1" lang="en-US" altLang="ja-JP" sz="2400" b="1" dirty="0">
                <a:latin typeface="Meiryo UI" panose="020B0604030504040204" pitchFamily="50" charset="-128"/>
                <a:ea typeface="Meiryo UI" panose="020B0604030504040204" pitchFamily="50" charset="-128"/>
              </a:rPr>
              <a:t>GAN</a:t>
            </a:r>
            <a:r>
              <a:rPr kumimoji="1" lang="ja-JP" altLang="en-US" sz="2400" b="1" dirty="0">
                <a:latin typeface="Meiryo UI" panose="020B0604030504040204" pitchFamily="50" charset="-128"/>
                <a:ea typeface="Meiryo UI" panose="020B0604030504040204" pitchFamily="50" charset="-128"/>
              </a:rPr>
              <a:t>」</a:t>
            </a:r>
          </a:p>
        </p:txBody>
      </p:sp>
      <p:sp>
        <p:nvSpPr>
          <p:cNvPr id="2" name="正方形/長方形 1"/>
          <p:cNvSpPr/>
          <p:nvPr/>
        </p:nvSpPr>
        <p:spPr>
          <a:xfrm>
            <a:off x="492981" y="5168524"/>
            <a:ext cx="8287011" cy="1263790"/>
          </a:xfrm>
          <a:prstGeom prst="rect">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lang="ja-JP" altLang="en-US" sz="2000" dirty="0">
                <a:latin typeface="Meiryo UI" panose="020B0604030504040204" pitchFamily="50" charset="-128"/>
                <a:ea typeface="Meiryo UI" panose="020B0604030504040204" pitchFamily="50" charset="-128"/>
              </a:rPr>
              <a:t>教師なし学習により複数の入力データから</a:t>
            </a:r>
            <a:r>
              <a:rPr lang="ja-JP" altLang="en-US" sz="2000" dirty="0">
                <a:solidFill>
                  <a:schemeClr val="tx1"/>
                </a:solidFill>
                <a:latin typeface="Meiryo UI" panose="020B0604030504040204" pitchFamily="50" charset="-128"/>
                <a:ea typeface="Meiryo UI" panose="020B0604030504040204" pitchFamily="50" charset="-128"/>
              </a:rPr>
              <a:t>馬という物体がどのようなもの、特徴か、シマウマはどのような特徴かなどを学習する。得られた情報から馬をシマウマに変換した画像を生成し、これをさらに教師あり学習により本物のシマウマかどうか正解を与えることで精度の高いオリジナル画像の生成を実現している。</a:t>
            </a:r>
            <a:endParaRPr lang="ja-JP" altLang="en-US" sz="2000" dirty="0">
              <a:latin typeface="Meiryo UI" panose="020B0604030504040204" pitchFamily="50" charset="-128"/>
              <a:ea typeface="Meiryo UI" panose="020B0604030504040204" pitchFamily="50" charset="-128"/>
            </a:endParaRPr>
          </a:p>
        </p:txBody>
      </p:sp>
      <p:sp>
        <p:nvSpPr>
          <p:cNvPr id="4" name="テキスト ボックス 3"/>
          <p:cNvSpPr txBox="1"/>
          <p:nvPr/>
        </p:nvSpPr>
        <p:spPr>
          <a:xfrm>
            <a:off x="492981" y="1279646"/>
            <a:ext cx="8193819" cy="707886"/>
          </a:xfrm>
          <a:prstGeom prst="rect">
            <a:avLst/>
          </a:prstGeom>
          <a:noFill/>
        </p:spPr>
        <p:txBody>
          <a:bodyPr wrap="square" rtlCol="0">
            <a:spAutoFit/>
          </a:bodyPr>
          <a:lstStyle/>
          <a:p>
            <a:r>
              <a:rPr kumimoji="1" lang="ja-JP" altLang="en-US" sz="2000" dirty="0">
                <a:latin typeface="Meiryo UI" panose="020B0604030504040204" pitchFamily="50" charset="-128"/>
                <a:ea typeface="Meiryo UI" panose="020B0604030504040204" pitchFamily="50" charset="-128"/>
              </a:rPr>
              <a:t>入力データを学習し、オリジナルの出力を</a:t>
            </a:r>
            <a:r>
              <a:rPr kumimoji="1" lang="en-US" altLang="ja-JP" sz="2000" dirty="0">
                <a:latin typeface="Meiryo UI" panose="020B0604030504040204" pitchFamily="50" charset="-128"/>
                <a:ea typeface="Meiryo UI" panose="020B0604030504040204" pitchFamily="50" charset="-128"/>
              </a:rPr>
              <a:t>AI</a:t>
            </a:r>
            <a:r>
              <a:rPr kumimoji="1" lang="ja-JP" altLang="en-US" sz="2000" dirty="0">
                <a:latin typeface="Meiryo UI" panose="020B0604030504040204" pitchFamily="50" charset="-128"/>
                <a:ea typeface="Meiryo UI" panose="020B0604030504040204" pitchFamily="50" charset="-128"/>
              </a:rPr>
              <a:t>が作成する技術。</a:t>
            </a:r>
            <a:endParaRPr kumimoji="1" lang="en-US" altLang="ja-JP" sz="2000" dirty="0">
              <a:latin typeface="Meiryo UI" panose="020B0604030504040204" pitchFamily="50" charset="-128"/>
              <a:ea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rPr>
              <a:t>オリジナルの人物画像や音声データ、オリジナルゲームの作成などと日々進化。</a:t>
            </a:r>
            <a:endParaRPr kumimoji="1" lang="ja-JP" altLang="en-US" sz="2000" dirty="0">
              <a:latin typeface="Meiryo UI" panose="020B0604030504040204" pitchFamily="50" charset="-128"/>
              <a:ea typeface="Meiryo UI" panose="020B0604030504040204" pitchFamily="50" charset="-128"/>
            </a:endParaRPr>
          </a:p>
        </p:txBody>
      </p:sp>
      <p:sp>
        <p:nvSpPr>
          <p:cNvPr id="7" name="テキスト ボックス 6"/>
          <p:cNvSpPr txBox="1"/>
          <p:nvPr/>
        </p:nvSpPr>
        <p:spPr>
          <a:xfrm>
            <a:off x="246490" y="6450156"/>
            <a:ext cx="5087510" cy="253916"/>
          </a:xfrm>
          <a:prstGeom prst="rect">
            <a:avLst/>
          </a:prstGeom>
          <a:noFill/>
        </p:spPr>
        <p:txBody>
          <a:bodyPr wrap="square" rtlCol="0">
            <a:spAutoFit/>
          </a:bodyPr>
          <a:lstStyle/>
          <a:p>
            <a:r>
              <a:rPr kumimoji="1" lang="ja-JP" altLang="en-US" sz="1050" dirty="0">
                <a:latin typeface="Meiryo UI" panose="020B0604030504040204" pitchFamily="50" charset="-128"/>
                <a:ea typeface="Meiryo UI" panose="020B0604030504040204" pitchFamily="50" charset="-128"/>
              </a:rPr>
              <a:t>画像</a:t>
            </a:r>
            <a:r>
              <a:rPr kumimoji="1" lang="ja-JP" altLang="en-US" sz="1050">
                <a:latin typeface="Meiryo UI" panose="020B0604030504040204" pitchFamily="50" charset="-128"/>
                <a:ea typeface="Meiryo UI" panose="020B0604030504040204" pitchFamily="50" charset="-128"/>
              </a:rPr>
              <a:t>出典：</a:t>
            </a:r>
            <a:r>
              <a:rPr lang="en-US" altLang="ja-JP" sz="1050" dirty="0"/>
              <a:t> Image-to-Image Translation using Cycle-Consistent Adversarial Networks</a:t>
            </a:r>
            <a:endParaRPr kumimoji="1" lang="ja-JP" altLang="en-US" sz="1050" dirty="0">
              <a:latin typeface="Meiryo UI" panose="020B0604030504040204" pitchFamily="50" charset="-128"/>
              <a:ea typeface="Meiryo UI" panose="020B0604030504040204" pitchFamily="50" charset="-128"/>
            </a:endParaRPr>
          </a:p>
        </p:txBody>
      </p:sp>
      <p:sp>
        <p:nvSpPr>
          <p:cNvPr id="8" name="AutoShape 2" descr="服　イラストや に対する画像結果"/>
          <p:cNvSpPr>
            <a:spLocks noChangeAspect="1" noChangeArrowheads="1"/>
          </p:cNvSpPr>
          <p:nvPr/>
        </p:nvSpPr>
        <p:spPr bwMode="auto">
          <a:xfrm>
            <a:off x="-3028616" y="826935"/>
            <a:ext cx="2686050" cy="20478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pic>
        <p:nvPicPr>
          <p:cNvPr id="13" name="図 12"/>
          <p:cNvPicPr>
            <a:picLocks noChangeAspect="1"/>
          </p:cNvPicPr>
          <p:nvPr/>
        </p:nvPicPr>
        <p:blipFill rotWithShape="1">
          <a:blip r:embed="rId3"/>
          <a:srcRect l="3082" t="7529" r="4025" b="8462"/>
          <a:stretch/>
        </p:blipFill>
        <p:spPr>
          <a:xfrm>
            <a:off x="4386942" y="2081643"/>
            <a:ext cx="4593771" cy="1970315"/>
          </a:xfrm>
          <a:prstGeom prst="rect">
            <a:avLst/>
          </a:prstGeom>
          <a:ln w="19050">
            <a:solidFill>
              <a:schemeClr val="tx1"/>
            </a:solidFill>
          </a:ln>
        </p:spPr>
      </p:pic>
      <p:pic>
        <p:nvPicPr>
          <p:cNvPr id="14" name="図 13"/>
          <p:cNvPicPr>
            <a:picLocks noChangeAspect="1"/>
          </p:cNvPicPr>
          <p:nvPr/>
        </p:nvPicPr>
        <p:blipFill rotWithShape="1">
          <a:blip r:embed="rId4"/>
          <a:srcRect l="6662" t="8440" r="7375" b="15686"/>
          <a:stretch/>
        </p:blipFill>
        <p:spPr>
          <a:xfrm>
            <a:off x="350370" y="2165443"/>
            <a:ext cx="3766457" cy="1741715"/>
          </a:xfrm>
          <a:prstGeom prst="rect">
            <a:avLst/>
          </a:prstGeom>
          <a:ln w="19050">
            <a:solidFill>
              <a:schemeClr val="tx1"/>
            </a:solidFill>
          </a:ln>
        </p:spPr>
      </p:pic>
      <p:sp>
        <p:nvSpPr>
          <p:cNvPr id="15" name="右矢印 14"/>
          <p:cNvSpPr/>
          <p:nvPr/>
        </p:nvSpPr>
        <p:spPr>
          <a:xfrm>
            <a:off x="4026294" y="2847237"/>
            <a:ext cx="549771" cy="402724"/>
          </a:xfrm>
          <a:prstGeom prst="rightArrow">
            <a:avLst/>
          </a:prstGeom>
          <a:solidFill>
            <a:schemeClr val="tx1"/>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rgbClr val="FFFFFF"/>
              </a:solidFill>
              <a:latin typeface="ＭＳ Ｐゴシック"/>
              <a:ea typeface="ＭＳ Ｐゴシック"/>
              <a:cs typeface="ＭＳ Ｐゴシック"/>
            </a:endParaRPr>
          </a:p>
        </p:txBody>
      </p:sp>
      <p:sp>
        <p:nvSpPr>
          <p:cNvPr id="16" name="四角形吹き出し 15"/>
          <p:cNvSpPr/>
          <p:nvPr/>
        </p:nvSpPr>
        <p:spPr>
          <a:xfrm>
            <a:off x="492982" y="4201886"/>
            <a:ext cx="3623846" cy="821838"/>
          </a:xfrm>
          <a:prstGeom prst="wedgeRectCallout">
            <a:avLst>
              <a:gd name="adj1" fmla="val -18619"/>
              <a:gd name="adj2" fmla="val -79291"/>
            </a:avLst>
          </a:prstGeom>
          <a:solidFill>
            <a:srgbClr val="33ACBD"/>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kumimoji="1" lang="en-US" altLang="ja-JP" sz="1600" dirty="0">
                <a:solidFill>
                  <a:srgbClr val="FFFFFF"/>
                </a:solidFill>
                <a:latin typeface="Meiryo UI" panose="020B0604030504040204" pitchFamily="50" charset="-128"/>
                <a:ea typeface="Meiryo UI" panose="020B0604030504040204" pitchFamily="50" charset="-128"/>
                <a:cs typeface="ＭＳ Ｐゴシック"/>
              </a:rPr>
              <a:t>AI</a:t>
            </a:r>
            <a:r>
              <a:rPr kumimoji="1" lang="ja-JP" altLang="en-US" sz="1600" dirty="0">
                <a:solidFill>
                  <a:srgbClr val="FFFFFF"/>
                </a:solidFill>
                <a:latin typeface="Meiryo UI" panose="020B0604030504040204" pitchFamily="50" charset="-128"/>
                <a:ea typeface="Meiryo UI" panose="020B0604030504040204" pitchFamily="50" charset="-128"/>
                <a:cs typeface="ＭＳ Ｐゴシック"/>
              </a:rPr>
              <a:t>に「馬」と「シマウマ」の画像を大量に学習させる。（特徴量を独自で抽出）</a:t>
            </a:r>
          </a:p>
        </p:txBody>
      </p:sp>
      <p:sp>
        <p:nvSpPr>
          <p:cNvPr id="18" name="四角形吹き出し 17"/>
          <p:cNvSpPr/>
          <p:nvPr/>
        </p:nvSpPr>
        <p:spPr>
          <a:xfrm>
            <a:off x="4636486" y="4196758"/>
            <a:ext cx="3623846" cy="821838"/>
          </a:xfrm>
          <a:prstGeom prst="wedgeRectCallout">
            <a:avLst>
              <a:gd name="adj1" fmla="val -19821"/>
              <a:gd name="adj2" fmla="val -77967"/>
            </a:avLst>
          </a:prstGeom>
          <a:solidFill>
            <a:srgbClr val="33ACBD"/>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lang="ja-JP" altLang="en-US" sz="1600" dirty="0">
                <a:solidFill>
                  <a:srgbClr val="FFFFFF"/>
                </a:solidFill>
                <a:latin typeface="Meiryo UI" panose="020B0604030504040204" pitchFamily="50" charset="-128"/>
                <a:ea typeface="Meiryo UI" panose="020B0604030504040204" pitchFamily="50" charset="-128"/>
                <a:cs typeface="ＭＳ Ｐゴシック"/>
              </a:rPr>
              <a:t>「馬」の画像から「馬」だけを「シマウマ」に変換することが可能。</a:t>
            </a:r>
            <a:endParaRPr kumimoji="1" lang="ja-JP" altLang="en-US" sz="1600" dirty="0">
              <a:solidFill>
                <a:srgbClr val="FFFFFF"/>
              </a:solidFill>
              <a:latin typeface="Meiryo UI" panose="020B0604030504040204" pitchFamily="50" charset="-128"/>
              <a:ea typeface="Meiryo UI" panose="020B0604030504040204" pitchFamily="50" charset="-128"/>
              <a:cs typeface="ＭＳ Ｐゴシック"/>
            </a:endParaRPr>
          </a:p>
        </p:txBody>
      </p:sp>
    </p:spTree>
    <p:extLst>
      <p:ext uri="{BB962C8B-B14F-4D97-AF65-F5344CB8AC3E}">
        <p14:creationId xmlns:p14="http://schemas.microsoft.com/office/powerpoint/2010/main" val="237768236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ctrTitle"/>
          </p:nvPr>
        </p:nvSpPr>
        <p:spPr>
          <a:xfrm>
            <a:off x="1169419" y="1096659"/>
            <a:ext cx="7598238" cy="627063"/>
          </a:xfrm>
        </p:spPr>
        <p:txBody>
          <a:bodyPr/>
          <a:lstStyle/>
          <a:p>
            <a:r>
              <a:rPr kumimoji="1" lang="ja-JP" altLang="en-US" sz="3200" dirty="0">
                <a:solidFill>
                  <a:schemeClr val="tx2"/>
                </a:solidFill>
              </a:rPr>
              <a:t>機械学習の活用事例</a:t>
            </a:r>
          </a:p>
        </p:txBody>
      </p:sp>
      <p:sp>
        <p:nvSpPr>
          <p:cNvPr id="7" name="テキスト プレースホルダー 6"/>
          <p:cNvSpPr>
            <a:spLocks noGrp="1"/>
          </p:cNvSpPr>
          <p:nvPr>
            <p:ph type="body" sz="quarter" idx="11"/>
          </p:nvPr>
        </p:nvSpPr>
        <p:spPr/>
        <p:txBody>
          <a:bodyPr/>
          <a:lstStyle/>
          <a:p>
            <a:r>
              <a:rPr kumimoji="1" lang="en-US" altLang="ja-JP" dirty="0">
                <a:solidFill>
                  <a:schemeClr val="tx2"/>
                </a:solidFill>
              </a:rPr>
              <a:t>1</a:t>
            </a:r>
            <a:endParaRPr kumimoji="1" lang="ja-JP" altLang="en-US" dirty="0">
              <a:solidFill>
                <a:schemeClr val="tx2"/>
              </a:solidFill>
            </a:endParaRPr>
          </a:p>
        </p:txBody>
      </p:sp>
    </p:spTree>
    <p:extLst>
      <p:ext uri="{BB962C8B-B14F-4D97-AF65-F5344CB8AC3E}">
        <p14:creationId xmlns:p14="http://schemas.microsoft.com/office/powerpoint/2010/main" val="25073054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ctrTitle"/>
          </p:nvPr>
        </p:nvSpPr>
        <p:spPr>
          <a:xfrm>
            <a:off x="1169419" y="1072999"/>
            <a:ext cx="7598238" cy="627063"/>
          </a:xfrm>
        </p:spPr>
        <p:txBody>
          <a:bodyPr/>
          <a:lstStyle/>
          <a:p>
            <a:r>
              <a:rPr kumimoji="1" lang="en-US" altLang="ja-JP" sz="3200" dirty="0">
                <a:solidFill>
                  <a:schemeClr val="tx2"/>
                </a:solidFill>
              </a:rPr>
              <a:t>AI</a:t>
            </a:r>
            <a:r>
              <a:rPr kumimoji="1" lang="ja-JP" altLang="en-US" sz="3200" dirty="0">
                <a:solidFill>
                  <a:schemeClr val="tx2"/>
                </a:solidFill>
              </a:rPr>
              <a:t>とビジネス</a:t>
            </a:r>
          </a:p>
        </p:txBody>
      </p:sp>
      <p:sp>
        <p:nvSpPr>
          <p:cNvPr id="7" name="テキスト プレースホルダー 6"/>
          <p:cNvSpPr>
            <a:spLocks noGrp="1"/>
          </p:cNvSpPr>
          <p:nvPr>
            <p:ph type="body" sz="quarter" idx="11"/>
          </p:nvPr>
        </p:nvSpPr>
        <p:spPr/>
        <p:txBody>
          <a:bodyPr/>
          <a:lstStyle/>
          <a:p>
            <a:r>
              <a:rPr lang="ja-JP" altLang="en-US" dirty="0">
                <a:solidFill>
                  <a:schemeClr val="tx2"/>
                </a:solidFill>
              </a:rPr>
              <a:t>４</a:t>
            </a:r>
            <a:endParaRPr kumimoji="1" lang="ja-JP" altLang="en-US" dirty="0">
              <a:solidFill>
                <a:schemeClr val="tx2"/>
              </a:solidFill>
            </a:endParaRPr>
          </a:p>
        </p:txBody>
      </p:sp>
    </p:spTree>
    <p:extLst>
      <p:ext uri="{BB962C8B-B14F-4D97-AF65-F5344CB8AC3E}">
        <p14:creationId xmlns:p14="http://schemas.microsoft.com/office/powerpoint/2010/main" val="277701363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xmlns="" id="{D338A9FC-4A71-46E0-AC04-B8A86471D1FE}"/>
              </a:ext>
            </a:extLst>
          </p:cNvPr>
          <p:cNvSpPr>
            <a:spLocks noGrp="1"/>
          </p:cNvSpPr>
          <p:nvPr>
            <p:ph type="ctrTitle"/>
          </p:nvPr>
        </p:nvSpPr>
        <p:spPr/>
        <p:txBody>
          <a:bodyPr/>
          <a:lstStyle/>
          <a:p>
            <a:r>
              <a:rPr kumimoji="1" lang="ja-JP" altLang="en-US" dirty="0"/>
              <a:t>企業における</a:t>
            </a:r>
            <a:r>
              <a:rPr kumimoji="1" lang="en-US" altLang="ja-JP" dirty="0"/>
              <a:t>AI</a:t>
            </a:r>
            <a:r>
              <a:rPr kumimoji="1" lang="ja-JP" altLang="en-US" dirty="0"/>
              <a:t>導入状況</a:t>
            </a:r>
          </a:p>
        </p:txBody>
      </p:sp>
      <p:pic>
        <p:nvPicPr>
          <p:cNvPr id="5" name="図 4" descr="グラフィカル ユーザー インターフェイス が含まれている画像&#10;&#10;自動的に生成された説明">
            <a:extLst>
              <a:ext uri="{FF2B5EF4-FFF2-40B4-BE49-F238E27FC236}">
                <a16:creationId xmlns:a16="http://schemas.microsoft.com/office/drawing/2014/main" xmlns="" id="{368EA34D-DEFC-43B5-87A0-01854247F39C}"/>
              </a:ext>
            </a:extLst>
          </p:cNvPr>
          <p:cNvPicPr>
            <a:picLocks noChangeAspect="1"/>
          </p:cNvPicPr>
          <p:nvPr/>
        </p:nvPicPr>
        <p:blipFill>
          <a:blip r:embed="rId3"/>
          <a:stretch>
            <a:fillRect/>
          </a:stretch>
        </p:blipFill>
        <p:spPr>
          <a:xfrm>
            <a:off x="0" y="682652"/>
            <a:ext cx="9144000" cy="5492695"/>
          </a:xfrm>
          <a:prstGeom prst="rect">
            <a:avLst/>
          </a:prstGeom>
        </p:spPr>
      </p:pic>
      <p:sp>
        <p:nvSpPr>
          <p:cNvPr id="7" name="テキスト ボックス 6">
            <a:extLst>
              <a:ext uri="{FF2B5EF4-FFF2-40B4-BE49-F238E27FC236}">
                <a16:creationId xmlns:a16="http://schemas.microsoft.com/office/drawing/2014/main" xmlns="" id="{70D4927F-468F-4F67-B33C-9862C032FCCC}"/>
              </a:ext>
            </a:extLst>
          </p:cNvPr>
          <p:cNvSpPr txBox="1"/>
          <p:nvPr/>
        </p:nvSpPr>
        <p:spPr>
          <a:xfrm>
            <a:off x="108622" y="6511034"/>
            <a:ext cx="4232931" cy="246221"/>
          </a:xfrm>
          <a:prstGeom prst="rect">
            <a:avLst/>
          </a:prstGeom>
          <a:noFill/>
        </p:spPr>
        <p:txBody>
          <a:bodyPr wrap="square" rtlCol="0">
            <a:spAutoFit/>
          </a:bodyPr>
          <a:lstStyle/>
          <a:p>
            <a:r>
              <a:rPr kumimoji="1" lang="ja-JP" altLang="en-US" sz="1000" dirty="0">
                <a:latin typeface="Meiryo UI" panose="020B0604030504040204" pitchFamily="50" charset="-128"/>
                <a:ea typeface="Meiryo UI" panose="020B0604030504040204" pitchFamily="50" charset="-128"/>
              </a:rPr>
              <a:t>出典：</a:t>
            </a:r>
            <a:r>
              <a:rPr lang="ja-JP" altLang="en-US" sz="1000" b="0" i="0" dirty="0">
                <a:solidFill>
                  <a:srgbClr val="606060"/>
                </a:solidFill>
                <a:effectLst/>
                <a:latin typeface="YakuHanJPs"/>
              </a:rPr>
              <a:t>情報処理推進機構の公表資料「</a:t>
            </a:r>
            <a:r>
              <a:rPr lang="en-US" altLang="ja-JP" sz="1000" b="0" i="0" dirty="0">
                <a:solidFill>
                  <a:srgbClr val="606060"/>
                </a:solidFill>
                <a:effectLst/>
                <a:latin typeface="YakuHanJPs"/>
              </a:rPr>
              <a:t>AI</a:t>
            </a:r>
            <a:r>
              <a:rPr lang="ja-JP" altLang="en-US" sz="1000" b="0" i="0" dirty="0">
                <a:solidFill>
                  <a:srgbClr val="606060"/>
                </a:solidFill>
                <a:effectLst/>
                <a:latin typeface="YakuHanJPs"/>
              </a:rPr>
              <a:t>白書 </a:t>
            </a:r>
            <a:r>
              <a:rPr lang="en-US" altLang="ja-JP" sz="1000" b="0" i="0" dirty="0">
                <a:solidFill>
                  <a:srgbClr val="606060"/>
                </a:solidFill>
                <a:effectLst/>
                <a:latin typeface="YakuHanJPs"/>
              </a:rPr>
              <a:t>2020</a:t>
            </a:r>
            <a:r>
              <a:rPr lang="ja-JP" altLang="en-US" sz="1000" b="0" i="0" dirty="0">
                <a:solidFill>
                  <a:srgbClr val="606060"/>
                </a:solidFill>
                <a:effectLst/>
                <a:latin typeface="YakuHanJPs"/>
              </a:rPr>
              <a:t>」より</a:t>
            </a:r>
            <a:endParaRPr kumimoji="1" lang="ja-JP" altLang="en-US" sz="10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5587024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p:nvPr>
        </p:nvSpPr>
        <p:spPr/>
        <p:txBody>
          <a:bodyPr/>
          <a:lstStyle/>
          <a:p>
            <a:r>
              <a:rPr kumimoji="1" lang="en-US" altLang="ja-JP" dirty="0"/>
              <a:t>AI</a:t>
            </a:r>
            <a:r>
              <a:rPr kumimoji="1" lang="ja-JP" altLang="en-US" dirty="0"/>
              <a:t>のビジネスマーケット</a:t>
            </a:r>
          </a:p>
        </p:txBody>
      </p:sp>
      <p:pic>
        <p:nvPicPr>
          <p:cNvPr id="4" name="図 3"/>
          <p:cNvPicPr>
            <a:picLocks noChangeAspect="1"/>
          </p:cNvPicPr>
          <p:nvPr/>
        </p:nvPicPr>
        <p:blipFill>
          <a:blip r:embed="rId3"/>
          <a:stretch>
            <a:fillRect/>
          </a:stretch>
        </p:blipFill>
        <p:spPr>
          <a:xfrm>
            <a:off x="1302577" y="977608"/>
            <a:ext cx="6525208" cy="5127918"/>
          </a:xfrm>
          <a:prstGeom prst="rect">
            <a:avLst/>
          </a:prstGeom>
        </p:spPr>
      </p:pic>
      <p:sp>
        <p:nvSpPr>
          <p:cNvPr id="6" name="テキスト ボックス 5">
            <a:extLst>
              <a:ext uri="{FF2B5EF4-FFF2-40B4-BE49-F238E27FC236}">
                <a16:creationId xmlns:a16="http://schemas.microsoft.com/office/drawing/2014/main" xmlns="" id="{410912AF-0447-4264-8C48-A23B28808D3B}"/>
              </a:ext>
            </a:extLst>
          </p:cNvPr>
          <p:cNvSpPr txBox="1"/>
          <p:nvPr/>
        </p:nvSpPr>
        <p:spPr>
          <a:xfrm>
            <a:off x="1302577" y="6128791"/>
            <a:ext cx="4578722" cy="261610"/>
          </a:xfrm>
          <a:prstGeom prst="rect">
            <a:avLst/>
          </a:prstGeom>
          <a:noFill/>
        </p:spPr>
        <p:txBody>
          <a:bodyPr wrap="square">
            <a:spAutoFit/>
          </a:bodyPr>
          <a:lstStyle/>
          <a:p>
            <a:r>
              <a:rPr lang="ja-JP" altLang="en-US" sz="1100" b="0" i="0" dirty="0">
                <a:effectLst/>
                <a:latin typeface="YakuHanJPs"/>
              </a:rPr>
              <a:t>出展：未来</a:t>
            </a:r>
            <a:r>
              <a:rPr lang="en-US" altLang="ja-JP" sz="1100" b="0" i="0" dirty="0">
                <a:effectLst/>
                <a:latin typeface="YakuHanJPs"/>
              </a:rPr>
              <a:t>IT</a:t>
            </a:r>
            <a:r>
              <a:rPr lang="ja-JP" altLang="en-US" sz="1100" b="0" i="0" dirty="0">
                <a:effectLst/>
                <a:latin typeface="YakuHanJPs"/>
              </a:rPr>
              <a:t>図鑑　これからの</a:t>
            </a:r>
            <a:r>
              <a:rPr lang="en-US" altLang="ja-JP" sz="1100" b="0" i="0" dirty="0">
                <a:effectLst/>
                <a:latin typeface="YakuHanJPs"/>
              </a:rPr>
              <a:t>AI</a:t>
            </a:r>
            <a:r>
              <a:rPr lang="ja-JP" altLang="en-US" sz="1100" b="0" i="0" dirty="0">
                <a:effectLst/>
                <a:latin typeface="YakuHanJPs"/>
              </a:rPr>
              <a:t>ビジネス</a:t>
            </a:r>
            <a:endParaRPr lang="ja-JP" altLang="en-US" sz="1100" dirty="0"/>
          </a:p>
        </p:txBody>
      </p:sp>
    </p:spTree>
    <p:extLst>
      <p:ext uri="{BB962C8B-B14F-4D97-AF65-F5344CB8AC3E}">
        <p14:creationId xmlns:p14="http://schemas.microsoft.com/office/powerpoint/2010/main" val="217547654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xmlns="" id="{6CAFD64D-4747-4D93-B751-6EAA4A6C225B}"/>
              </a:ext>
            </a:extLst>
          </p:cNvPr>
          <p:cNvSpPr>
            <a:spLocks noGrp="1"/>
          </p:cNvSpPr>
          <p:nvPr>
            <p:ph type="ctrTitle"/>
          </p:nvPr>
        </p:nvSpPr>
        <p:spPr/>
        <p:txBody>
          <a:bodyPr/>
          <a:lstStyle/>
          <a:p>
            <a:r>
              <a:rPr kumimoji="1" lang="en-US" altLang="ja-JP" dirty="0"/>
              <a:t>AI</a:t>
            </a:r>
            <a:r>
              <a:rPr kumimoji="1" lang="ja-JP" altLang="en-US" dirty="0"/>
              <a:t>の活用分野</a:t>
            </a:r>
          </a:p>
        </p:txBody>
      </p:sp>
      <p:pic>
        <p:nvPicPr>
          <p:cNvPr id="5" name="図 4" descr="スクリーンショットの画面&#10;&#10;自動的に生成された説明">
            <a:extLst>
              <a:ext uri="{FF2B5EF4-FFF2-40B4-BE49-F238E27FC236}">
                <a16:creationId xmlns:a16="http://schemas.microsoft.com/office/drawing/2014/main" xmlns="" id="{4DE1D3FE-194E-41C5-BF30-73A9693A73C2}"/>
              </a:ext>
            </a:extLst>
          </p:cNvPr>
          <p:cNvPicPr>
            <a:picLocks noChangeAspect="1"/>
          </p:cNvPicPr>
          <p:nvPr/>
        </p:nvPicPr>
        <p:blipFill>
          <a:blip r:embed="rId3"/>
          <a:stretch>
            <a:fillRect/>
          </a:stretch>
        </p:blipFill>
        <p:spPr>
          <a:xfrm>
            <a:off x="504825" y="1309687"/>
            <a:ext cx="8134350" cy="4238625"/>
          </a:xfrm>
          <a:prstGeom prst="rect">
            <a:avLst/>
          </a:prstGeom>
        </p:spPr>
      </p:pic>
      <p:sp>
        <p:nvSpPr>
          <p:cNvPr id="7" name="テキスト ボックス 6">
            <a:extLst>
              <a:ext uri="{FF2B5EF4-FFF2-40B4-BE49-F238E27FC236}">
                <a16:creationId xmlns:a16="http://schemas.microsoft.com/office/drawing/2014/main" xmlns="" id="{93698320-EF3E-40BF-B55F-5B87796281AC}"/>
              </a:ext>
            </a:extLst>
          </p:cNvPr>
          <p:cNvSpPr txBox="1"/>
          <p:nvPr/>
        </p:nvSpPr>
        <p:spPr>
          <a:xfrm>
            <a:off x="108622" y="6511034"/>
            <a:ext cx="4232931" cy="246221"/>
          </a:xfrm>
          <a:prstGeom prst="rect">
            <a:avLst/>
          </a:prstGeom>
          <a:noFill/>
        </p:spPr>
        <p:txBody>
          <a:bodyPr wrap="square" rtlCol="0">
            <a:spAutoFit/>
          </a:bodyPr>
          <a:lstStyle/>
          <a:p>
            <a:r>
              <a:rPr kumimoji="1" lang="ja-JP" altLang="en-US" sz="1000" dirty="0">
                <a:latin typeface="Meiryo UI" panose="020B0604030504040204" pitchFamily="50" charset="-128"/>
                <a:ea typeface="Meiryo UI" panose="020B0604030504040204" pitchFamily="50" charset="-128"/>
              </a:rPr>
              <a:t>画像出典：</a:t>
            </a:r>
            <a:r>
              <a:rPr lang="en-US" altLang="ja-JP" sz="1000" dirty="0">
                <a:latin typeface="Meiryo UI" panose="020B0604030504040204" pitchFamily="50" charset="-128"/>
                <a:ea typeface="Meiryo UI" panose="020B0604030504040204" pitchFamily="50" charset="-128"/>
              </a:rPr>
              <a:t>AI</a:t>
            </a:r>
            <a:r>
              <a:rPr lang="ja-JP" altLang="en-US" sz="1000" dirty="0">
                <a:latin typeface="Meiryo UI" panose="020B0604030504040204" pitchFamily="50" charset="-128"/>
                <a:ea typeface="Meiryo UI" panose="020B0604030504040204" pitchFamily="50" charset="-128"/>
              </a:rPr>
              <a:t>のキホン、梅田弘之著、インプレス</a:t>
            </a:r>
            <a:endParaRPr kumimoji="1" lang="ja-JP" altLang="en-US" sz="10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442982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コンテンツ プレースホルダー 3"/>
          <p:cNvGraphicFramePr>
            <a:graphicFrameLocks noGrp="1"/>
          </p:cNvGraphicFramePr>
          <p:nvPr>
            <p:ph idx="1"/>
          </p:nvPr>
        </p:nvGraphicFramePr>
        <p:xfrm>
          <a:off x="326073" y="1228090"/>
          <a:ext cx="8429625" cy="12407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タイトル 2"/>
          <p:cNvSpPr>
            <a:spLocks noGrp="1"/>
          </p:cNvSpPr>
          <p:nvPr>
            <p:ph type="ctrTitle"/>
          </p:nvPr>
        </p:nvSpPr>
        <p:spPr/>
        <p:txBody>
          <a:bodyPr/>
          <a:lstStyle/>
          <a:p>
            <a:r>
              <a:rPr kumimoji="1" lang="ja-JP" altLang="en-US" dirty="0"/>
              <a:t>ビジネス上の課題</a:t>
            </a:r>
          </a:p>
        </p:txBody>
      </p:sp>
      <p:sp>
        <p:nvSpPr>
          <p:cNvPr id="5" name="テキスト ボックス 4"/>
          <p:cNvSpPr txBox="1"/>
          <p:nvPr/>
        </p:nvSpPr>
        <p:spPr>
          <a:xfrm>
            <a:off x="240225" y="759418"/>
            <a:ext cx="5718874" cy="461665"/>
          </a:xfrm>
          <a:prstGeom prst="rect">
            <a:avLst/>
          </a:prstGeom>
          <a:noFill/>
        </p:spPr>
        <p:txBody>
          <a:bodyPr wrap="square" rtlCol="0">
            <a:spAutoFit/>
          </a:bodyPr>
          <a:lstStyle/>
          <a:p>
            <a:r>
              <a:rPr kumimoji="1" lang="ja-JP" altLang="en-US" sz="2400" b="1" dirty="0">
                <a:latin typeface="Meiryo UI" panose="020B0604030504040204" pitchFamily="50" charset="-128"/>
                <a:ea typeface="Meiryo UI" panose="020B0604030504040204" pitchFamily="50" charset="-128"/>
              </a:rPr>
              <a:t>機械学習におけるビジネス課題</a:t>
            </a:r>
          </a:p>
        </p:txBody>
      </p:sp>
      <p:sp>
        <p:nvSpPr>
          <p:cNvPr id="6" name="左中かっこ 5"/>
          <p:cNvSpPr/>
          <p:nvPr/>
        </p:nvSpPr>
        <p:spPr>
          <a:xfrm rot="16200000">
            <a:off x="3108960" y="137160"/>
            <a:ext cx="487680" cy="5760720"/>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7" name="テキスト ボックス 6"/>
          <p:cNvSpPr txBox="1"/>
          <p:nvPr/>
        </p:nvSpPr>
        <p:spPr>
          <a:xfrm>
            <a:off x="499305" y="3502618"/>
            <a:ext cx="5718874" cy="461665"/>
          </a:xfrm>
          <a:prstGeom prst="rect">
            <a:avLst/>
          </a:prstGeom>
          <a:noFill/>
        </p:spPr>
        <p:txBody>
          <a:bodyPr wrap="square" rtlCol="0">
            <a:spAutoFit/>
          </a:bodyPr>
          <a:lstStyle/>
          <a:p>
            <a:r>
              <a:rPr kumimoji="1" lang="ja-JP" altLang="en-US" sz="2400" b="1" dirty="0">
                <a:latin typeface="Meiryo UI" panose="020B0604030504040204" pitchFamily="50" charset="-128"/>
                <a:ea typeface="Meiryo UI" panose="020B0604030504040204" pitchFamily="50" charset="-128"/>
              </a:rPr>
              <a:t>コンサルティング工程の費用負担は</a:t>
            </a:r>
            <a:r>
              <a:rPr kumimoji="1" lang="ja-JP" altLang="en-US" sz="2400" b="1" dirty="0" err="1">
                <a:latin typeface="Meiryo UI" panose="020B0604030504040204" pitchFamily="50" charset="-128"/>
                <a:ea typeface="Meiryo UI" panose="020B0604030504040204" pitchFamily="50" charset="-128"/>
              </a:rPr>
              <a:t>。。。。</a:t>
            </a:r>
            <a:r>
              <a:rPr kumimoji="1" lang="ja-JP" altLang="en-US" sz="2400" b="1" dirty="0">
                <a:latin typeface="Meiryo UI" panose="020B0604030504040204" pitchFamily="50" charset="-128"/>
                <a:ea typeface="Meiryo UI" panose="020B0604030504040204" pitchFamily="50" charset="-128"/>
              </a:rPr>
              <a:t>？</a:t>
            </a:r>
          </a:p>
        </p:txBody>
      </p:sp>
      <p:sp>
        <p:nvSpPr>
          <p:cNvPr id="8" name="正方形/長方形 7"/>
          <p:cNvSpPr/>
          <p:nvPr/>
        </p:nvSpPr>
        <p:spPr>
          <a:xfrm>
            <a:off x="690798" y="5012349"/>
            <a:ext cx="7808180" cy="1343770"/>
          </a:xfrm>
          <a:prstGeom prst="rect">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lang="ja-JP" altLang="en-US" sz="2000" dirty="0">
                <a:solidFill>
                  <a:srgbClr val="FF0000"/>
                </a:solidFill>
                <a:latin typeface="Meiryo UI" panose="020B0604030504040204" pitchFamily="50" charset="-128"/>
                <a:ea typeface="Meiryo UI" panose="020B0604030504040204" pitchFamily="50" charset="-128"/>
                <a:cs typeface="ＭＳ Ｐゴシック"/>
              </a:rPr>
              <a:t>「 </a:t>
            </a:r>
            <a:r>
              <a:rPr lang="en-US" altLang="ja-JP" sz="2000" dirty="0">
                <a:solidFill>
                  <a:srgbClr val="FF0000"/>
                </a:solidFill>
                <a:latin typeface="Meiryo UI" panose="020B0604030504040204" pitchFamily="50" charset="-128"/>
                <a:ea typeface="Meiryo UI" panose="020B0604030504040204" pitchFamily="50" charset="-128"/>
                <a:cs typeface="ＭＳ Ｐゴシック"/>
              </a:rPr>
              <a:t>No</a:t>
            </a:r>
            <a:r>
              <a:rPr lang="ja-JP" altLang="en-US" sz="2000" dirty="0">
                <a:solidFill>
                  <a:srgbClr val="FF0000"/>
                </a:solidFill>
                <a:latin typeface="Meiryo UI" panose="020B0604030504040204" pitchFamily="50" charset="-128"/>
                <a:ea typeface="Meiryo UI" panose="020B0604030504040204" pitchFamily="50" charset="-128"/>
                <a:cs typeface="ＭＳ Ｐゴシック"/>
              </a:rPr>
              <a:t>　</a:t>
            </a:r>
            <a:r>
              <a:rPr lang="en-US" altLang="ja-JP" sz="2000" dirty="0">
                <a:solidFill>
                  <a:srgbClr val="FF0000"/>
                </a:solidFill>
                <a:latin typeface="Meiryo UI" panose="020B0604030504040204" pitchFamily="50" charset="-128"/>
                <a:ea typeface="Meiryo UI" panose="020B0604030504040204" pitchFamily="50" charset="-128"/>
                <a:cs typeface="ＭＳ Ｐゴシック"/>
              </a:rPr>
              <a:t>Free</a:t>
            </a:r>
            <a:r>
              <a:rPr lang="ja-JP" altLang="en-US" sz="2000" dirty="0">
                <a:solidFill>
                  <a:srgbClr val="FF0000"/>
                </a:solidFill>
                <a:latin typeface="Meiryo UI" panose="020B0604030504040204" pitchFamily="50" charset="-128"/>
                <a:ea typeface="Meiryo UI" panose="020B0604030504040204" pitchFamily="50" charset="-128"/>
                <a:cs typeface="ＭＳ Ｐゴシック"/>
              </a:rPr>
              <a:t> </a:t>
            </a:r>
            <a:r>
              <a:rPr lang="en-US" altLang="ja-JP" sz="2000" dirty="0">
                <a:solidFill>
                  <a:srgbClr val="FF0000"/>
                </a:solidFill>
                <a:latin typeface="Meiryo UI" panose="020B0604030504040204" pitchFamily="50" charset="-128"/>
                <a:ea typeface="Meiryo UI" panose="020B0604030504040204" pitchFamily="50" charset="-128"/>
                <a:cs typeface="ＭＳ Ｐゴシック"/>
              </a:rPr>
              <a:t>Lunch</a:t>
            </a:r>
            <a:r>
              <a:rPr lang="ja-JP" altLang="en-US" sz="2000" dirty="0">
                <a:solidFill>
                  <a:srgbClr val="FF0000"/>
                </a:solidFill>
                <a:latin typeface="Meiryo UI" panose="020B0604030504040204" pitchFamily="50" charset="-128"/>
                <a:ea typeface="Meiryo UI" panose="020B0604030504040204" pitchFamily="50" charset="-128"/>
                <a:cs typeface="ＭＳ Ｐゴシック"/>
              </a:rPr>
              <a:t>　定理 」</a:t>
            </a:r>
            <a:endParaRPr lang="en-US" altLang="ja-JP" sz="2000" dirty="0">
              <a:solidFill>
                <a:srgbClr val="FF0000"/>
              </a:solidFill>
              <a:latin typeface="Meiryo UI" panose="020B0604030504040204" pitchFamily="50" charset="-128"/>
              <a:ea typeface="Meiryo UI" panose="020B0604030504040204" pitchFamily="50" charset="-128"/>
              <a:cs typeface="ＭＳ Ｐゴシック"/>
            </a:endParaRPr>
          </a:p>
          <a:p>
            <a:r>
              <a:rPr lang="ja-JP" altLang="en-US" sz="2000" dirty="0">
                <a:solidFill>
                  <a:schemeClr val="tx1"/>
                </a:solidFill>
                <a:latin typeface="Meiryo UI" panose="020B0604030504040204" pitchFamily="50" charset="-128"/>
                <a:ea typeface="Meiryo UI" panose="020B0604030504040204" pitchFamily="50" charset="-128"/>
                <a:cs typeface="ＭＳ Ｐゴシック"/>
              </a:rPr>
              <a:t>どんなデータに対しても最高の精度を出せる万能なアルゴリズムは存在しないという定理</a:t>
            </a:r>
          </a:p>
        </p:txBody>
      </p:sp>
    </p:spTree>
    <p:extLst>
      <p:ext uri="{BB962C8B-B14F-4D97-AF65-F5344CB8AC3E}">
        <p14:creationId xmlns:p14="http://schemas.microsoft.com/office/powerpoint/2010/main" val="166272216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4">
            <a:extLst>
              <a:ext uri="{FF2B5EF4-FFF2-40B4-BE49-F238E27FC236}">
                <a16:creationId xmlns:a16="http://schemas.microsoft.com/office/drawing/2014/main" xmlns="" id="{50448C07-E4BD-480B-A6C6-D2CFBDBC155A}"/>
              </a:ext>
            </a:extLst>
          </p:cNvPr>
          <p:cNvGraphicFramePr>
            <a:graphicFrameLocks noGrp="1"/>
          </p:cNvGraphicFramePr>
          <p:nvPr>
            <p:ph idx="1"/>
            <p:extLst>
              <p:ext uri="{D42A27DB-BD31-4B8C-83A1-F6EECF244321}">
                <p14:modId xmlns:p14="http://schemas.microsoft.com/office/powerpoint/2010/main" val="1618633634"/>
              </p:ext>
            </p:extLst>
          </p:nvPr>
        </p:nvGraphicFramePr>
        <p:xfrm>
          <a:off x="341313" y="1252811"/>
          <a:ext cx="8429624" cy="4352377"/>
        </p:xfrm>
        <a:graphic>
          <a:graphicData uri="http://schemas.openxmlformats.org/drawingml/2006/table">
            <a:tbl>
              <a:tblPr firstRow="1" bandRow="1">
                <a:tableStyleId>{5C22544A-7EE6-4342-B048-85BDC9FD1C3A}</a:tableStyleId>
              </a:tblPr>
              <a:tblGrid>
                <a:gridCol w="5239680">
                  <a:extLst>
                    <a:ext uri="{9D8B030D-6E8A-4147-A177-3AD203B41FA5}">
                      <a16:colId xmlns:a16="http://schemas.microsoft.com/office/drawing/2014/main" xmlns="" val="3724760051"/>
                    </a:ext>
                  </a:extLst>
                </a:gridCol>
                <a:gridCol w="3189944">
                  <a:extLst>
                    <a:ext uri="{9D8B030D-6E8A-4147-A177-3AD203B41FA5}">
                      <a16:colId xmlns:a16="http://schemas.microsoft.com/office/drawing/2014/main" xmlns="" val="1959298978"/>
                    </a:ext>
                  </a:extLst>
                </a:gridCol>
              </a:tblGrid>
              <a:tr h="629155">
                <a:tc>
                  <a:txBody>
                    <a:bodyPr/>
                    <a:lstStyle/>
                    <a:p>
                      <a:pPr algn="ctr"/>
                      <a:r>
                        <a:rPr kumimoji="1" lang="ja-JP" altLang="en-US" dirty="0"/>
                        <a:t>発展</a:t>
                      </a:r>
                    </a:p>
                  </a:txBody>
                  <a:tcPr anchor="ctr"/>
                </a:tc>
                <a:tc>
                  <a:txBody>
                    <a:bodyPr/>
                    <a:lstStyle/>
                    <a:p>
                      <a:pPr algn="ctr"/>
                      <a:r>
                        <a:rPr kumimoji="1" lang="ja-JP" altLang="en-US" dirty="0"/>
                        <a:t>具体例・</a:t>
                      </a:r>
                    </a:p>
                  </a:txBody>
                  <a:tcPr anchor="ctr"/>
                </a:tc>
                <a:extLst>
                  <a:ext uri="{0D108BD9-81ED-4DB2-BD59-A6C34878D82A}">
                    <a16:rowId xmlns:a16="http://schemas.microsoft.com/office/drawing/2014/main" xmlns="" val="4151504096"/>
                  </a:ext>
                </a:extLst>
              </a:tr>
              <a:tr h="1551342">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000" b="0" i="0" kern="1200" dirty="0">
                          <a:solidFill>
                            <a:schemeClr val="dk1"/>
                          </a:solidFill>
                          <a:effectLst/>
                          <a:latin typeface="+mn-lt"/>
                          <a:ea typeface="+mn-ea"/>
                          <a:cs typeface="+mn-cs"/>
                        </a:rPr>
                        <a:t>AI</a:t>
                      </a:r>
                      <a:r>
                        <a:rPr kumimoji="1" lang="ja-JP" altLang="en-US" sz="2000" b="0" i="0" kern="1200" dirty="0">
                          <a:solidFill>
                            <a:schemeClr val="dk1"/>
                          </a:solidFill>
                          <a:effectLst/>
                          <a:latin typeface="+mn-lt"/>
                          <a:ea typeface="+mn-ea"/>
                          <a:cs typeface="+mn-cs"/>
                        </a:rPr>
                        <a:t>がロボット技術と組み合わさってさまざまな分野に進出する</a:t>
                      </a:r>
                    </a:p>
                  </a:txBody>
                  <a:tcPr anchor="ctr"/>
                </a:tc>
                <a:tc>
                  <a:txBody>
                    <a:bodyPr/>
                    <a:lstStyle/>
                    <a:p>
                      <a:r>
                        <a:rPr lang="ja-JP" altLang="en-US" dirty="0"/>
                        <a:t>・警備ロボット</a:t>
                      </a:r>
                      <a:endParaRPr lang="en-US" altLang="ja-JP" dirty="0"/>
                    </a:p>
                    <a:p>
                      <a:r>
                        <a:rPr lang="ja-JP" altLang="en-US" dirty="0"/>
                        <a:t>・無人コンビニ</a:t>
                      </a:r>
                      <a:endParaRPr lang="en-US" altLang="ja-JP" dirty="0"/>
                    </a:p>
                    <a:p>
                      <a:r>
                        <a:rPr lang="ja-JP" altLang="en-US" dirty="0"/>
                        <a:t>・</a:t>
                      </a:r>
                      <a:r>
                        <a:rPr lang="en-US" altLang="ja-JP" dirty="0"/>
                        <a:t>AI</a:t>
                      </a:r>
                      <a:r>
                        <a:rPr lang="ja-JP" altLang="en-US" dirty="0"/>
                        <a:t>ペット</a:t>
                      </a:r>
                    </a:p>
                  </a:txBody>
                  <a:tcPr anchor="ctr"/>
                </a:tc>
                <a:extLst>
                  <a:ext uri="{0D108BD9-81ED-4DB2-BD59-A6C34878D82A}">
                    <a16:rowId xmlns:a16="http://schemas.microsoft.com/office/drawing/2014/main" xmlns="" val="1618929715"/>
                  </a:ext>
                </a:extLst>
              </a:tr>
              <a:tr h="108594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000" b="0" i="0" kern="1200" dirty="0">
                          <a:solidFill>
                            <a:schemeClr val="dk1"/>
                          </a:solidFill>
                          <a:effectLst/>
                          <a:latin typeface="+mn-lt"/>
                          <a:ea typeface="+mn-ea"/>
                          <a:cs typeface="+mn-cs"/>
                        </a:rPr>
                        <a:t>単純な認識を伴う仕事は効率化される</a:t>
                      </a:r>
                    </a:p>
                  </a:txBody>
                  <a:tcPr anchor="ctr"/>
                </a:tc>
                <a:tc>
                  <a:txBody>
                    <a:bodyPr/>
                    <a:lstStyle/>
                    <a:p>
                      <a:r>
                        <a:rPr lang="ja-JP" altLang="en-US" dirty="0"/>
                        <a:t>・問い合わせ応対業務</a:t>
                      </a:r>
                      <a:endParaRPr lang="en-US" altLang="ja-JP" dirty="0"/>
                    </a:p>
                    <a:p>
                      <a:r>
                        <a:rPr lang="ja-JP" altLang="en-US" dirty="0"/>
                        <a:t>・異常検知</a:t>
                      </a:r>
                    </a:p>
                  </a:txBody>
                  <a:tcPr anchor="ctr"/>
                </a:tc>
                <a:extLst>
                  <a:ext uri="{0D108BD9-81ED-4DB2-BD59-A6C34878D82A}">
                    <a16:rowId xmlns:a16="http://schemas.microsoft.com/office/drawing/2014/main" xmlns="" val="3021368671"/>
                  </a:ext>
                </a:extLst>
              </a:tr>
              <a:tr h="108594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000" b="0" i="0" kern="1200" dirty="0">
                          <a:solidFill>
                            <a:schemeClr val="dk1"/>
                          </a:solidFill>
                          <a:effectLst/>
                          <a:latin typeface="+mn-lt"/>
                          <a:ea typeface="+mn-ea"/>
                          <a:cs typeface="+mn-cs"/>
                        </a:rPr>
                        <a:t>ビジネスの格差が広がる</a:t>
                      </a:r>
                    </a:p>
                  </a:txBody>
                  <a:tcPr anchor="ctr"/>
                </a:tc>
                <a:tc>
                  <a:txBody>
                    <a:bodyPr/>
                    <a:lstStyle/>
                    <a:p>
                      <a:r>
                        <a:rPr lang="ja-JP" altLang="en-US" dirty="0"/>
                        <a:t>・</a:t>
                      </a:r>
                      <a:r>
                        <a:rPr lang="en-US" altLang="ja-JP" dirty="0"/>
                        <a:t>AI</a:t>
                      </a:r>
                      <a:r>
                        <a:rPr lang="ja-JP" altLang="en-US" dirty="0"/>
                        <a:t>を活用したサービスとそれ以外の後発サービス格差が広がる</a:t>
                      </a:r>
                    </a:p>
                  </a:txBody>
                  <a:tcPr anchor="ctr"/>
                </a:tc>
                <a:extLst>
                  <a:ext uri="{0D108BD9-81ED-4DB2-BD59-A6C34878D82A}">
                    <a16:rowId xmlns:a16="http://schemas.microsoft.com/office/drawing/2014/main" xmlns="" val="503177830"/>
                  </a:ext>
                </a:extLst>
              </a:tr>
            </a:tbl>
          </a:graphicData>
        </a:graphic>
      </p:graphicFrame>
      <p:sp>
        <p:nvSpPr>
          <p:cNvPr id="3" name="タイトル 2">
            <a:extLst>
              <a:ext uri="{FF2B5EF4-FFF2-40B4-BE49-F238E27FC236}">
                <a16:creationId xmlns:a16="http://schemas.microsoft.com/office/drawing/2014/main" xmlns="" id="{54F83175-02E0-46B8-9A11-89E01BD3D141}"/>
              </a:ext>
            </a:extLst>
          </p:cNvPr>
          <p:cNvSpPr>
            <a:spLocks noGrp="1"/>
          </p:cNvSpPr>
          <p:nvPr>
            <p:ph type="ctrTitle"/>
          </p:nvPr>
        </p:nvSpPr>
        <p:spPr/>
        <p:txBody>
          <a:bodyPr/>
          <a:lstStyle/>
          <a:p>
            <a:r>
              <a:rPr kumimoji="1" lang="ja-JP" altLang="en-US" dirty="0"/>
              <a:t>今後の</a:t>
            </a:r>
            <a:r>
              <a:rPr kumimoji="1" lang="en-US" altLang="ja-JP" dirty="0"/>
              <a:t>AI</a:t>
            </a:r>
            <a:r>
              <a:rPr kumimoji="1" lang="ja-JP" altLang="en-US" dirty="0"/>
              <a:t>の発展</a:t>
            </a:r>
          </a:p>
        </p:txBody>
      </p:sp>
    </p:spTree>
    <p:extLst>
      <p:ext uri="{BB962C8B-B14F-4D97-AF65-F5344CB8AC3E}">
        <p14:creationId xmlns:p14="http://schemas.microsoft.com/office/powerpoint/2010/main" val="207196332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xmlns="" id="{6C237D61-BD31-415F-8CD3-F15CE7F6B9E4}"/>
              </a:ext>
            </a:extLst>
          </p:cNvPr>
          <p:cNvSpPr>
            <a:spLocks noGrp="1"/>
          </p:cNvSpPr>
          <p:nvPr>
            <p:ph type="ctrTitle"/>
          </p:nvPr>
        </p:nvSpPr>
        <p:spPr>
          <a:xfrm>
            <a:off x="350370" y="131850"/>
            <a:ext cx="9570144" cy="809444"/>
          </a:xfrm>
        </p:spPr>
        <p:txBody>
          <a:bodyPr/>
          <a:lstStyle/>
          <a:p>
            <a:r>
              <a:rPr lang="ja-JP" altLang="en-US" sz="2400" b="1" i="0" dirty="0">
                <a:solidFill>
                  <a:srgbClr val="FFFFFF"/>
                </a:solidFill>
                <a:effectLst/>
                <a:latin typeface="+mj-lt"/>
              </a:rPr>
              <a:t>振返り　</a:t>
            </a:r>
            <a:r>
              <a:rPr lang="en-US" altLang="ja-JP" sz="2400" b="1" i="0" dirty="0">
                <a:solidFill>
                  <a:srgbClr val="FFFFFF"/>
                </a:solidFill>
                <a:effectLst/>
                <a:latin typeface="+mj-lt"/>
              </a:rPr>
              <a:t>AI</a:t>
            </a:r>
            <a:r>
              <a:rPr lang="ja-JP" altLang="en-US" sz="2400" b="1" i="0" dirty="0">
                <a:solidFill>
                  <a:srgbClr val="FFFFFF"/>
                </a:solidFill>
                <a:effectLst/>
                <a:latin typeface="+mj-lt"/>
              </a:rPr>
              <a:t>、機械学習、ディープラーニングの違い、関係性</a:t>
            </a:r>
            <a:endParaRPr kumimoji="1" lang="ja-JP" altLang="en-US" sz="2400" dirty="0">
              <a:latin typeface="+mj-lt"/>
            </a:endParaRPr>
          </a:p>
        </p:txBody>
      </p:sp>
      <p:pic>
        <p:nvPicPr>
          <p:cNvPr id="11" name="図 10" descr="ダイアグラム&#10;&#10;自動的に生成された説明">
            <a:extLst>
              <a:ext uri="{FF2B5EF4-FFF2-40B4-BE49-F238E27FC236}">
                <a16:creationId xmlns:a16="http://schemas.microsoft.com/office/drawing/2014/main" xmlns="" id="{EDEADE1C-0686-42E6-B0EB-F123C480D881}"/>
              </a:ext>
            </a:extLst>
          </p:cNvPr>
          <p:cNvPicPr>
            <a:picLocks noChangeAspect="1"/>
          </p:cNvPicPr>
          <p:nvPr/>
        </p:nvPicPr>
        <p:blipFill rotWithShape="1">
          <a:blip r:embed="rId3"/>
          <a:srcRect b="5491"/>
          <a:stretch/>
        </p:blipFill>
        <p:spPr>
          <a:xfrm>
            <a:off x="-6819" y="659816"/>
            <a:ext cx="9144000" cy="5539278"/>
          </a:xfrm>
          <a:prstGeom prst="rect">
            <a:avLst/>
          </a:prstGeom>
        </p:spPr>
      </p:pic>
    </p:spTree>
    <p:extLst>
      <p:ext uri="{BB962C8B-B14F-4D97-AF65-F5344CB8AC3E}">
        <p14:creationId xmlns:p14="http://schemas.microsoft.com/office/powerpoint/2010/main" val="11359312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p:nvPr>
        </p:nvSpPr>
        <p:spPr/>
        <p:txBody>
          <a:bodyPr/>
          <a:lstStyle/>
          <a:p>
            <a:r>
              <a:rPr lang="ja-JP" altLang="en-US" dirty="0"/>
              <a:t>振返り　機械学習の種類</a:t>
            </a:r>
            <a:endParaRPr kumimoji="1" lang="ja-JP" altLang="en-US" dirty="0"/>
          </a:p>
        </p:txBody>
      </p:sp>
      <p:sp>
        <p:nvSpPr>
          <p:cNvPr id="2" name="楕円 1">
            <a:extLst>
              <a:ext uri="{FF2B5EF4-FFF2-40B4-BE49-F238E27FC236}">
                <a16:creationId xmlns:a16="http://schemas.microsoft.com/office/drawing/2014/main" xmlns="" id="{33D7B055-33F8-4958-A346-7809ED9DE956}"/>
              </a:ext>
            </a:extLst>
          </p:cNvPr>
          <p:cNvSpPr/>
          <p:nvPr/>
        </p:nvSpPr>
        <p:spPr>
          <a:xfrm>
            <a:off x="484094" y="1008530"/>
            <a:ext cx="1667435" cy="1600200"/>
          </a:xfrm>
          <a:prstGeom prst="ellipse">
            <a:avLst/>
          </a:prstGeom>
          <a:ln>
            <a:noFill/>
          </a:ln>
          <a:effectLst>
            <a:glow rad="139700">
              <a:schemeClr val="accent2">
                <a:satMod val="175000"/>
                <a:alpha val="40000"/>
              </a:scheme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b="1" dirty="0"/>
              <a:t>教師あり</a:t>
            </a:r>
            <a:endParaRPr kumimoji="1" lang="en-US" altLang="ja-JP" b="1" dirty="0"/>
          </a:p>
          <a:p>
            <a:pPr algn="ctr"/>
            <a:r>
              <a:rPr lang="ja-JP" altLang="en-US" b="1" dirty="0"/>
              <a:t>学習</a:t>
            </a:r>
            <a:endParaRPr kumimoji="1" lang="ja-JP" altLang="en-US" b="1" dirty="0"/>
          </a:p>
        </p:txBody>
      </p:sp>
      <p:sp>
        <p:nvSpPr>
          <p:cNvPr id="6" name="楕円 5">
            <a:extLst>
              <a:ext uri="{FF2B5EF4-FFF2-40B4-BE49-F238E27FC236}">
                <a16:creationId xmlns:a16="http://schemas.microsoft.com/office/drawing/2014/main" xmlns="" id="{DA12F373-01C6-40E3-B930-5E82F88DB25F}"/>
              </a:ext>
            </a:extLst>
          </p:cNvPr>
          <p:cNvSpPr/>
          <p:nvPr/>
        </p:nvSpPr>
        <p:spPr>
          <a:xfrm>
            <a:off x="484094" y="2830607"/>
            <a:ext cx="1667435" cy="1600200"/>
          </a:xfrm>
          <a:prstGeom prst="ellipse">
            <a:avLst/>
          </a:prstGeom>
          <a:ln>
            <a:noFill/>
          </a:ln>
          <a:effectLst>
            <a:glow rad="139700">
              <a:schemeClr val="accent2">
                <a:satMod val="175000"/>
                <a:alpha val="40000"/>
              </a:scheme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b="1" dirty="0"/>
              <a:t>教師なし</a:t>
            </a:r>
            <a:endParaRPr kumimoji="1" lang="en-US" altLang="ja-JP" b="1" dirty="0"/>
          </a:p>
          <a:p>
            <a:pPr algn="ctr"/>
            <a:r>
              <a:rPr lang="ja-JP" altLang="en-US" b="1" dirty="0"/>
              <a:t>学習</a:t>
            </a:r>
            <a:endParaRPr kumimoji="1" lang="ja-JP" altLang="en-US" b="1" dirty="0"/>
          </a:p>
        </p:txBody>
      </p:sp>
      <p:sp>
        <p:nvSpPr>
          <p:cNvPr id="8" name="楕円 7">
            <a:extLst>
              <a:ext uri="{FF2B5EF4-FFF2-40B4-BE49-F238E27FC236}">
                <a16:creationId xmlns:a16="http://schemas.microsoft.com/office/drawing/2014/main" xmlns="" id="{DEC9992D-A892-4D5F-A24D-319D1FB6D199}"/>
              </a:ext>
            </a:extLst>
          </p:cNvPr>
          <p:cNvSpPr/>
          <p:nvPr/>
        </p:nvSpPr>
        <p:spPr>
          <a:xfrm>
            <a:off x="484094" y="4652684"/>
            <a:ext cx="1667435" cy="1600200"/>
          </a:xfrm>
          <a:prstGeom prst="ellipse">
            <a:avLst/>
          </a:prstGeom>
          <a:ln>
            <a:noFill/>
          </a:ln>
          <a:effectLst>
            <a:glow rad="139700">
              <a:schemeClr val="accent2">
                <a:satMod val="175000"/>
                <a:alpha val="40000"/>
              </a:scheme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b="1" dirty="0"/>
              <a:t>強化学習</a:t>
            </a:r>
            <a:endParaRPr kumimoji="1" lang="ja-JP" altLang="en-US" b="1" dirty="0"/>
          </a:p>
        </p:txBody>
      </p:sp>
      <p:cxnSp>
        <p:nvCxnSpPr>
          <p:cNvPr id="5" name="直線コネクタ 4">
            <a:extLst>
              <a:ext uri="{FF2B5EF4-FFF2-40B4-BE49-F238E27FC236}">
                <a16:creationId xmlns:a16="http://schemas.microsoft.com/office/drawing/2014/main" xmlns="" id="{DAAB249C-04FA-4925-BE41-3912F37229BA}"/>
              </a:ext>
            </a:extLst>
          </p:cNvPr>
          <p:cNvCxnSpPr/>
          <p:nvPr/>
        </p:nvCxnSpPr>
        <p:spPr>
          <a:xfrm>
            <a:off x="3227294" y="1008530"/>
            <a:ext cx="0" cy="16002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0" name="直線コネクタ 9">
            <a:extLst>
              <a:ext uri="{FF2B5EF4-FFF2-40B4-BE49-F238E27FC236}">
                <a16:creationId xmlns:a16="http://schemas.microsoft.com/office/drawing/2014/main" xmlns="" id="{482EB624-C15D-4D9A-A91E-17A7107F4D58}"/>
              </a:ext>
            </a:extLst>
          </p:cNvPr>
          <p:cNvCxnSpPr/>
          <p:nvPr/>
        </p:nvCxnSpPr>
        <p:spPr>
          <a:xfrm>
            <a:off x="3227294" y="2830607"/>
            <a:ext cx="0" cy="16002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直線コネクタ 10">
            <a:extLst>
              <a:ext uri="{FF2B5EF4-FFF2-40B4-BE49-F238E27FC236}">
                <a16:creationId xmlns:a16="http://schemas.microsoft.com/office/drawing/2014/main" xmlns="" id="{06F64238-6F3A-48B2-8861-E2AA62CBAF34}"/>
              </a:ext>
            </a:extLst>
          </p:cNvPr>
          <p:cNvCxnSpPr/>
          <p:nvPr/>
        </p:nvCxnSpPr>
        <p:spPr>
          <a:xfrm>
            <a:off x="3227294" y="4652684"/>
            <a:ext cx="0" cy="1600200"/>
          </a:xfrm>
          <a:prstGeom prst="line">
            <a:avLst/>
          </a:prstGeom>
        </p:spPr>
        <p:style>
          <a:lnRef idx="2">
            <a:schemeClr val="accent1"/>
          </a:lnRef>
          <a:fillRef idx="0">
            <a:schemeClr val="accent1"/>
          </a:fillRef>
          <a:effectRef idx="1">
            <a:schemeClr val="accent1"/>
          </a:effectRef>
          <a:fontRef idx="minor">
            <a:schemeClr val="tx1"/>
          </a:fontRef>
        </p:style>
      </p:cxnSp>
      <p:sp>
        <p:nvSpPr>
          <p:cNvPr id="12" name="コンテンツ プレースホルダー 1">
            <a:extLst>
              <a:ext uri="{FF2B5EF4-FFF2-40B4-BE49-F238E27FC236}">
                <a16:creationId xmlns:a16="http://schemas.microsoft.com/office/drawing/2014/main" xmlns="" id="{E0DDDF64-DECA-4F9A-9F8D-F741E44D247B}"/>
              </a:ext>
            </a:extLst>
          </p:cNvPr>
          <p:cNvSpPr>
            <a:spLocks noGrp="1"/>
          </p:cNvSpPr>
          <p:nvPr>
            <p:ph idx="1"/>
          </p:nvPr>
        </p:nvSpPr>
        <p:spPr>
          <a:xfrm>
            <a:off x="3227294" y="1227991"/>
            <a:ext cx="5916699" cy="1161277"/>
          </a:xfrm>
        </p:spPr>
        <p:txBody>
          <a:bodyPr/>
          <a:lstStyle/>
          <a:p>
            <a:r>
              <a:rPr kumimoji="1" lang="ja-JP" altLang="en-US" sz="2800" b="1" u="sng" dirty="0"/>
              <a:t>問題と答えから傾向を学習</a:t>
            </a:r>
            <a:endParaRPr kumimoji="1" lang="en-US" altLang="ja-JP" sz="2800" b="1" u="sng" dirty="0"/>
          </a:p>
          <a:p>
            <a:r>
              <a:rPr kumimoji="1" lang="ja-JP" altLang="en-US" dirty="0"/>
              <a:t>あるデータとその答えを機械に覚えさせることで答えの持つ特徴を見つけるもの</a:t>
            </a:r>
            <a:endParaRPr kumimoji="1" lang="ja-JP" altLang="en-US" sz="1800" dirty="0"/>
          </a:p>
        </p:txBody>
      </p:sp>
      <p:sp>
        <p:nvSpPr>
          <p:cNvPr id="13" name="コンテンツ プレースホルダー 1">
            <a:extLst>
              <a:ext uri="{FF2B5EF4-FFF2-40B4-BE49-F238E27FC236}">
                <a16:creationId xmlns:a16="http://schemas.microsoft.com/office/drawing/2014/main" xmlns="" id="{B4B5FE99-A491-4C70-9793-4D4CF6461BF9}"/>
              </a:ext>
            </a:extLst>
          </p:cNvPr>
          <p:cNvSpPr txBox="1">
            <a:spLocks/>
          </p:cNvSpPr>
          <p:nvPr/>
        </p:nvSpPr>
        <p:spPr>
          <a:xfrm>
            <a:off x="3227294" y="3050068"/>
            <a:ext cx="5916699" cy="1161277"/>
          </a:xfrm>
          <a:prstGeom prst="rect">
            <a:avLst/>
          </a:prstGeom>
        </p:spPr>
        <p:txBody>
          <a:bodyPr/>
          <a:lstStyle>
            <a:lvl1pPr marL="0" indent="0" algn="l" defTabSz="457200" rtl="0" eaLnBrk="1" latinLnBrk="0" hangingPunct="1">
              <a:spcBef>
                <a:spcPct val="20000"/>
              </a:spcBef>
              <a:buClr>
                <a:schemeClr val="accent3">
                  <a:lumMod val="50000"/>
                </a:schemeClr>
              </a:buClr>
              <a:buFont typeface="Wingdings" panose="05000000000000000000" pitchFamily="2" charset="2"/>
              <a:buNone/>
              <a:defRPr kumimoji="1" sz="2000" b="0" i="0" kern="1200">
                <a:solidFill>
                  <a:srgbClr val="404040"/>
                </a:solidFill>
                <a:latin typeface="メイリオ"/>
                <a:ea typeface="メイリオ"/>
                <a:cs typeface="メイリオ"/>
              </a:defRPr>
            </a:lvl1pPr>
            <a:lvl2pPr marL="7429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800" b="0" i="0" kern="1200">
                <a:solidFill>
                  <a:schemeClr val="tx1">
                    <a:lumMod val="85000"/>
                    <a:lumOff val="15000"/>
                  </a:schemeClr>
                </a:solidFill>
                <a:latin typeface="メイリオ"/>
                <a:ea typeface="メイリオ"/>
                <a:cs typeface="メイリオ"/>
              </a:defRPr>
            </a:lvl2pPr>
            <a:lvl3pPr marL="12001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600" b="0" i="0" kern="1200">
                <a:solidFill>
                  <a:srgbClr val="404040"/>
                </a:solidFill>
                <a:latin typeface="メイリオ"/>
                <a:ea typeface="メイリオ"/>
                <a:cs typeface="メイリオ"/>
              </a:defRPr>
            </a:lvl3pPr>
            <a:lvl4pPr marL="16573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400" b="0" i="0" kern="1200">
                <a:solidFill>
                  <a:srgbClr val="404040"/>
                </a:solidFill>
                <a:latin typeface="メイリオ"/>
                <a:ea typeface="メイリオ"/>
                <a:cs typeface="メイリオ"/>
              </a:defRPr>
            </a:lvl4pPr>
            <a:lvl5pPr marL="1828800" indent="0" algn="l" defTabSz="457200" rtl="0" eaLnBrk="1" latinLnBrk="0" hangingPunct="1">
              <a:spcBef>
                <a:spcPct val="20000"/>
              </a:spcBef>
              <a:buFont typeface="Arial"/>
              <a:buNone/>
              <a:defRPr kumimoji="1" sz="1800" b="0" i="0" kern="1200">
                <a:solidFill>
                  <a:srgbClr val="404040"/>
                </a:solidFill>
                <a:latin typeface="メイリオ"/>
                <a:ea typeface="メイリオ"/>
                <a:cs typeface="メイリオ"/>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r>
              <a:rPr lang="ja-JP" altLang="en-US" sz="2800" b="1" u="sng" dirty="0"/>
              <a:t>問題の構造を学習</a:t>
            </a:r>
            <a:endParaRPr lang="en-US" altLang="ja-JP" sz="2800" b="1" u="sng" dirty="0"/>
          </a:p>
          <a:p>
            <a:r>
              <a:rPr kumimoji="1" lang="ja-JP" altLang="en-US" dirty="0"/>
              <a:t>データのみを与えて、機械がそのデータの法則性</a:t>
            </a:r>
            <a:r>
              <a:rPr lang="en-US" altLang="ja-JP" dirty="0"/>
              <a:t/>
            </a:r>
            <a:br>
              <a:rPr lang="en-US" altLang="ja-JP" dirty="0"/>
            </a:br>
            <a:r>
              <a:rPr lang="ja-JP" altLang="en-US" dirty="0"/>
              <a:t>を見つけるもの</a:t>
            </a:r>
            <a:endParaRPr lang="en-US" altLang="ja-JP" dirty="0"/>
          </a:p>
          <a:p>
            <a:r>
              <a:rPr lang="ja-JP" altLang="en-US" dirty="0"/>
              <a:t>教師あり学習とは異なる用途で使用される</a:t>
            </a:r>
          </a:p>
        </p:txBody>
      </p:sp>
      <p:sp>
        <p:nvSpPr>
          <p:cNvPr id="14" name="コンテンツ プレースホルダー 1">
            <a:extLst>
              <a:ext uri="{FF2B5EF4-FFF2-40B4-BE49-F238E27FC236}">
                <a16:creationId xmlns:a16="http://schemas.microsoft.com/office/drawing/2014/main" xmlns="" id="{0FB87A8E-6866-4A7C-AE58-AD1504BB830F}"/>
              </a:ext>
            </a:extLst>
          </p:cNvPr>
          <p:cNvSpPr txBox="1">
            <a:spLocks/>
          </p:cNvSpPr>
          <p:nvPr/>
        </p:nvSpPr>
        <p:spPr>
          <a:xfrm>
            <a:off x="3227294" y="4872145"/>
            <a:ext cx="5916706" cy="1161277"/>
          </a:xfrm>
          <a:prstGeom prst="rect">
            <a:avLst/>
          </a:prstGeom>
        </p:spPr>
        <p:txBody>
          <a:bodyPr/>
          <a:lstStyle>
            <a:lvl1pPr marL="0" indent="0" algn="l" defTabSz="457200" rtl="0" eaLnBrk="1" latinLnBrk="0" hangingPunct="1">
              <a:spcBef>
                <a:spcPct val="20000"/>
              </a:spcBef>
              <a:buClr>
                <a:schemeClr val="accent3">
                  <a:lumMod val="50000"/>
                </a:schemeClr>
              </a:buClr>
              <a:buFont typeface="Wingdings" panose="05000000000000000000" pitchFamily="2" charset="2"/>
              <a:buNone/>
              <a:defRPr kumimoji="1" sz="2000" b="0" i="0" kern="1200">
                <a:solidFill>
                  <a:srgbClr val="404040"/>
                </a:solidFill>
                <a:latin typeface="メイリオ"/>
                <a:ea typeface="メイリオ"/>
                <a:cs typeface="メイリオ"/>
              </a:defRPr>
            </a:lvl1pPr>
            <a:lvl2pPr marL="7429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800" b="0" i="0" kern="1200">
                <a:solidFill>
                  <a:schemeClr val="tx1">
                    <a:lumMod val="85000"/>
                    <a:lumOff val="15000"/>
                  </a:schemeClr>
                </a:solidFill>
                <a:latin typeface="メイリオ"/>
                <a:ea typeface="メイリオ"/>
                <a:cs typeface="メイリオ"/>
              </a:defRPr>
            </a:lvl2pPr>
            <a:lvl3pPr marL="12001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600" b="0" i="0" kern="1200">
                <a:solidFill>
                  <a:srgbClr val="404040"/>
                </a:solidFill>
                <a:latin typeface="メイリオ"/>
                <a:ea typeface="メイリオ"/>
                <a:cs typeface="メイリオ"/>
              </a:defRPr>
            </a:lvl3pPr>
            <a:lvl4pPr marL="16573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400" b="0" i="0" kern="1200">
                <a:solidFill>
                  <a:srgbClr val="404040"/>
                </a:solidFill>
                <a:latin typeface="メイリオ"/>
                <a:ea typeface="メイリオ"/>
                <a:cs typeface="メイリオ"/>
              </a:defRPr>
            </a:lvl4pPr>
            <a:lvl5pPr marL="1828800" indent="0" algn="l" defTabSz="457200" rtl="0" eaLnBrk="1" latinLnBrk="0" hangingPunct="1">
              <a:spcBef>
                <a:spcPct val="20000"/>
              </a:spcBef>
              <a:buFont typeface="Arial"/>
              <a:buNone/>
              <a:defRPr kumimoji="1" sz="1800" b="0" i="0" kern="1200">
                <a:solidFill>
                  <a:srgbClr val="404040"/>
                </a:solidFill>
                <a:latin typeface="メイリオ"/>
                <a:ea typeface="メイリオ"/>
                <a:cs typeface="メイリオ"/>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r>
              <a:rPr lang="ja-JP" altLang="en-US" sz="2800" b="1" u="sng" dirty="0"/>
              <a:t>試行錯誤をして行動を学習</a:t>
            </a:r>
            <a:endParaRPr lang="en-US" altLang="ja-JP" sz="2800" b="1" u="sng" dirty="0"/>
          </a:p>
          <a:p>
            <a:r>
              <a:rPr kumimoji="1" lang="ja-JP" altLang="en-US" dirty="0"/>
              <a:t>教師あり学習のように明確な正解データを与えず、行動の選択肢と報酬を与え、正解が</a:t>
            </a:r>
            <a:r>
              <a:rPr lang="ja-JP" altLang="en-US" dirty="0"/>
              <a:t>わからない問題に対して試行錯誤しながら答えを探していく</a:t>
            </a:r>
          </a:p>
        </p:txBody>
      </p:sp>
    </p:spTree>
    <p:extLst>
      <p:ext uri="{BB962C8B-B14F-4D97-AF65-F5344CB8AC3E}">
        <p14:creationId xmlns:p14="http://schemas.microsoft.com/office/powerpoint/2010/main" val="232211540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p:nvPr>
        </p:nvSpPr>
        <p:spPr/>
        <p:txBody>
          <a:bodyPr/>
          <a:lstStyle/>
          <a:p>
            <a:r>
              <a:rPr lang="ja-JP" altLang="en-US" dirty="0"/>
              <a:t>教師あり学習の事例</a:t>
            </a:r>
            <a:endParaRPr kumimoji="1" lang="ja-JP" altLang="en-US" dirty="0"/>
          </a:p>
        </p:txBody>
      </p:sp>
      <p:sp>
        <p:nvSpPr>
          <p:cNvPr id="4" name="テキスト ボックス 3"/>
          <p:cNvSpPr txBox="1"/>
          <p:nvPr/>
        </p:nvSpPr>
        <p:spPr>
          <a:xfrm>
            <a:off x="350370" y="744000"/>
            <a:ext cx="5316070" cy="461665"/>
          </a:xfrm>
          <a:prstGeom prst="rect">
            <a:avLst/>
          </a:prstGeom>
          <a:noFill/>
        </p:spPr>
        <p:txBody>
          <a:bodyPr wrap="square" rtlCol="0">
            <a:spAutoFit/>
          </a:bodyPr>
          <a:lstStyle/>
          <a:p>
            <a:r>
              <a:rPr kumimoji="1" lang="ja-JP" altLang="en-US" sz="2400" b="1" dirty="0">
                <a:latin typeface="Meiryo UI" panose="020B0604030504040204" pitchFamily="50" charset="-128"/>
                <a:ea typeface="Meiryo UI" panose="020B0604030504040204" pitchFamily="50" charset="-128"/>
              </a:rPr>
              <a:t>事例①：迷惑メールの振り分け</a:t>
            </a:r>
          </a:p>
        </p:txBody>
      </p:sp>
      <p:pic>
        <p:nvPicPr>
          <p:cNvPr id="5" name="図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94220" y="3653920"/>
            <a:ext cx="799344" cy="592772"/>
          </a:xfrm>
          <a:prstGeom prst="rect">
            <a:avLst/>
          </a:prstGeom>
        </p:spPr>
      </p:pic>
      <p:pic>
        <p:nvPicPr>
          <p:cNvPr id="6" name="図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6397" y="3653920"/>
            <a:ext cx="799344" cy="592772"/>
          </a:xfrm>
          <a:prstGeom prst="rect">
            <a:avLst/>
          </a:prstGeom>
        </p:spPr>
      </p:pic>
      <p:pic>
        <p:nvPicPr>
          <p:cNvPr id="7" name="図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4079" y="2966575"/>
            <a:ext cx="798911" cy="592451"/>
          </a:xfrm>
          <a:prstGeom prst="rect">
            <a:avLst/>
          </a:prstGeom>
        </p:spPr>
      </p:pic>
      <p:sp>
        <p:nvSpPr>
          <p:cNvPr id="8" name="テキスト ボックス 7"/>
          <p:cNvSpPr txBox="1"/>
          <p:nvPr/>
        </p:nvSpPr>
        <p:spPr>
          <a:xfrm>
            <a:off x="483985" y="1241729"/>
            <a:ext cx="6058649" cy="646331"/>
          </a:xfrm>
          <a:prstGeom prst="rect">
            <a:avLst/>
          </a:prstGeom>
          <a:noFill/>
        </p:spPr>
        <p:txBody>
          <a:bodyPr wrap="square" rtlCol="0">
            <a:spAutoFit/>
          </a:bodyPr>
          <a:lstStyle/>
          <a:p>
            <a:r>
              <a:rPr kumimoji="1" lang="ja-JP" altLang="en-US" dirty="0"/>
              <a:t>受け取ったメールの文章を解析し、</a:t>
            </a:r>
            <a:endParaRPr kumimoji="1" lang="en-US" altLang="ja-JP" dirty="0"/>
          </a:p>
          <a:p>
            <a:r>
              <a:rPr kumimoji="1" lang="ja-JP" altLang="en-US" dirty="0"/>
              <a:t>一般メールと迷惑メール</a:t>
            </a:r>
            <a:r>
              <a:rPr lang="ja-JP" altLang="en-US" dirty="0"/>
              <a:t>に</a:t>
            </a:r>
            <a:r>
              <a:rPr kumimoji="1" lang="ja-JP" altLang="en-US" dirty="0"/>
              <a:t>分類することができる。</a:t>
            </a:r>
            <a:endParaRPr kumimoji="1" lang="en-US" altLang="ja-JP" dirty="0"/>
          </a:p>
        </p:txBody>
      </p:sp>
      <p:sp>
        <p:nvSpPr>
          <p:cNvPr id="9" name="右矢印 8"/>
          <p:cNvSpPr/>
          <p:nvPr/>
        </p:nvSpPr>
        <p:spPr>
          <a:xfrm>
            <a:off x="2642354" y="3439248"/>
            <a:ext cx="484094" cy="564776"/>
          </a:xfrm>
          <a:prstGeom prst="rightArrow">
            <a:avLst/>
          </a:prstGeom>
          <a:solidFill>
            <a:srgbClr val="33ACBD"/>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rgbClr val="FFFFFF"/>
              </a:solidFill>
              <a:latin typeface="ＭＳ Ｐゴシック"/>
              <a:ea typeface="ＭＳ Ｐゴシック"/>
              <a:cs typeface="ＭＳ Ｐゴシック"/>
            </a:endParaRPr>
          </a:p>
        </p:txBody>
      </p:sp>
      <p:sp>
        <p:nvSpPr>
          <p:cNvPr id="10" name="右矢印 9"/>
          <p:cNvSpPr/>
          <p:nvPr/>
        </p:nvSpPr>
        <p:spPr>
          <a:xfrm rot="19267202">
            <a:off x="5818840" y="3041158"/>
            <a:ext cx="653678" cy="294715"/>
          </a:xfrm>
          <a:prstGeom prst="rightArrow">
            <a:avLst/>
          </a:prstGeom>
          <a:solidFill>
            <a:srgbClr val="33ACBD"/>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rgbClr val="FFFFFF"/>
              </a:solidFill>
              <a:latin typeface="ＭＳ Ｐゴシック"/>
              <a:ea typeface="ＭＳ Ｐゴシック"/>
              <a:cs typeface="ＭＳ Ｐゴシック"/>
            </a:endParaRPr>
          </a:p>
        </p:txBody>
      </p:sp>
      <p:sp>
        <p:nvSpPr>
          <p:cNvPr id="11" name="右矢印 10"/>
          <p:cNvSpPr/>
          <p:nvPr/>
        </p:nvSpPr>
        <p:spPr>
          <a:xfrm rot="2079666">
            <a:off x="5824554" y="3987305"/>
            <a:ext cx="653678" cy="294715"/>
          </a:xfrm>
          <a:prstGeom prst="rightArrow">
            <a:avLst/>
          </a:prstGeom>
          <a:solidFill>
            <a:srgbClr val="33ACBD"/>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rgbClr val="FFFFFF"/>
              </a:solidFill>
              <a:latin typeface="ＭＳ Ｐゴシック"/>
              <a:ea typeface="ＭＳ Ｐゴシック"/>
              <a:cs typeface="ＭＳ Ｐゴシック"/>
            </a:endParaRPr>
          </a:p>
        </p:txBody>
      </p:sp>
      <p:pic>
        <p:nvPicPr>
          <p:cNvPr id="12" name="図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20766" y="2348746"/>
            <a:ext cx="798911" cy="592451"/>
          </a:xfrm>
          <a:prstGeom prst="rect">
            <a:avLst/>
          </a:prstGeom>
        </p:spPr>
      </p:pic>
      <p:pic>
        <p:nvPicPr>
          <p:cNvPr id="13" name="図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66594" y="2348585"/>
            <a:ext cx="799344" cy="592772"/>
          </a:xfrm>
          <a:prstGeom prst="rect">
            <a:avLst/>
          </a:prstGeom>
        </p:spPr>
      </p:pic>
      <p:sp>
        <p:nvSpPr>
          <p:cNvPr id="14" name="角丸四角形 13"/>
          <p:cNvSpPr/>
          <p:nvPr/>
        </p:nvSpPr>
        <p:spPr>
          <a:xfrm>
            <a:off x="6590996" y="2151761"/>
            <a:ext cx="2321859" cy="1080993"/>
          </a:xfrm>
          <a:prstGeom prst="roundRect">
            <a:avLst/>
          </a:prstGeom>
          <a:noFill/>
          <a:ln>
            <a:solidFill>
              <a:srgbClr val="0070C0"/>
            </a:solidFill>
            <a:prstDash val="sysDash"/>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rgbClr val="FFFFFF"/>
              </a:solidFill>
              <a:latin typeface="ＭＳ Ｐゴシック"/>
              <a:ea typeface="ＭＳ Ｐゴシック"/>
              <a:cs typeface="ＭＳ Ｐゴシック"/>
            </a:endParaRPr>
          </a:p>
        </p:txBody>
      </p:sp>
      <p:sp>
        <p:nvSpPr>
          <p:cNvPr id="15" name="角丸四角形 14"/>
          <p:cNvSpPr/>
          <p:nvPr/>
        </p:nvSpPr>
        <p:spPr>
          <a:xfrm>
            <a:off x="6590996" y="3672524"/>
            <a:ext cx="2321859" cy="1080993"/>
          </a:xfrm>
          <a:prstGeom prst="roundRect">
            <a:avLst/>
          </a:prstGeom>
          <a:noFill/>
          <a:ln>
            <a:solidFill>
              <a:srgbClr val="FF0000"/>
            </a:solidFill>
            <a:prstDash val="sysDash"/>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rgbClr val="FFFFFF"/>
              </a:solidFill>
              <a:latin typeface="ＭＳ Ｐゴシック"/>
              <a:ea typeface="ＭＳ Ｐゴシック"/>
              <a:cs typeface="ＭＳ Ｐゴシック"/>
            </a:endParaRPr>
          </a:p>
        </p:txBody>
      </p:sp>
      <p:pic>
        <p:nvPicPr>
          <p:cNvPr id="17" name="図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46075" y="3808390"/>
            <a:ext cx="811699" cy="809262"/>
          </a:xfrm>
          <a:prstGeom prst="rect">
            <a:avLst/>
          </a:prstGeom>
        </p:spPr>
      </p:pic>
      <p:sp>
        <p:nvSpPr>
          <p:cNvPr id="18" name="テキスト ボックス 17"/>
          <p:cNvSpPr txBox="1"/>
          <p:nvPr/>
        </p:nvSpPr>
        <p:spPr>
          <a:xfrm>
            <a:off x="7271183" y="3275689"/>
            <a:ext cx="995083" cy="307777"/>
          </a:xfrm>
          <a:prstGeom prst="rect">
            <a:avLst/>
          </a:prstGeom>
          <a:noFill/>
        </p:spPr>
        <p:txBody>
          <a:bodyPr wrap="square" rtlCol="0">
            <a:spAutoFit/>
          </a:bodyPr>
          <a:lstStyle/>
          <a:p>
            <a:r>
              <a:rPr kumimoji="1" lang="ja-JP" altLang="en-US" sz="1400" dirty="0">
                <a:latin typeface="Meiryo UI" panose="020B0604030504040204" pitchFamily="50" charset="-128"/>
                <a:ea typeface="Meiryo UI" panose="020B0604030504040204" pitchFamily="50" charset="-128"/>
              </a:rPr>
              <a:t>一般メール</a:t>
            </a:r>
          </a:p>
        </p:txBody>
      </p:sp>
      <p:sp>
        <p:nvSpPr>
          <p:cNvPr id="19" name="テキスト ボックス 18"/>
          <p:cNvSpPr txBox="1"/>
          <p:nvPr/>
        </p:nvSpPr>
        <p:spPr>
          <a:xfrm>
            <a:off x="7399755" y="4825845"/>
            <a:ext cx="1106395" cy="307777"/>
          </a:xfrm>
          <a:prstGeom prst="rect">
            <a:avLst/>
          </a:prstGeom>
          <a:noFill/>
        </p:spPr>
        <p:txBody>
          <a:bodyPr wrap="square" rtlCol="0">
            <a:spAutoFit/>
          </a:bodyPr>
          <a:lstStyle/>
          <a:p>
            <a:r>
              <a:rPr kumimoji="1" lang="ja-JP" altLang="en-US" sz="1400" dirty="0">
                <a:latin typeface="Meiryo UI" panose="020B0604030504040204" pitchFamily="50" charset="-128"/>
                <a:ea typeface="Meiryo UI" panose="020B0604030504040204" pitchFamily="50" charset="-128"/>
              </a:rPr>
              <a:t>迷惑メール</a:t>
            </a:r>
          </a:p>
        </p:txBody>
      </p:sp>
      <p:sp>
        <p:nvSpPr>
          <p:cNvPr id="20" name="角丸四角形 19"/>
          <p:cNvSpPr/>
          <p:nvPr/>
        </p:nvSpPr>
        <p:spPr>
          <a:xfrm>
            <a:off x="3298967" y="3502788"/>
            <a:ext cx="2357717" cy="961575"/>
          </a:xfrm>
          <a:prstGeom prst="roundRect">
            <a:avLst/>
          </a:prstGeom>
          <a:noFill/>
          <a:ln>
            <a:solidFill>
              <a:schemeClr val="tx1">
                <a:lumMod val="50000"/>
                <a:lumOff val="50000"/>
              </a:schemeClr>
            </a:solid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rgbClr val="FFFFFF"/>
              </a:solidFill>
              <a:latin typeface="ＭＳ Ｐゴシック"/>
              <a:ea typeface="ＭＳ Ｐゴシック"/>
              <a:cs typeface="ＭＳ Ｐゴシック"/>
            </a:endParaRPr>
          </a:p>
        </p:txBody>
      </p:sp>
      <p:sp>
        <p:nvSpPr>
          <p:cNvPr id="21" name="円柱 20"/>
          <p:cNvSpPr/>
          <p:nvPr/>
        </p:nvSpPr>
        <p:spPr>
          <a:xfrm>
            <a:off x="3463022" y="2584835"/>
            <a:ext cx="564776" cy="804157"/>
          </a:xfrm>
          <a:prstGeom prst="can">
            <a:avLst/>
          </a:prstGeom>
          <a:noFill/>
          <a:ln>
            <a:solidFill>
              <a:schemeClr val="tx1">
                <a:lumMod val="50000"/>
                <a:lumOff val="50000"/>
              </a:schemeClr>
            </a:solid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rgbClr val="FFFFFF"/>
              </a:solidFill>
              <a:latin typeface="ＭＳ Ｐゴシック"/>
              <a:ea typeface="ＭＳ Ｐゴシック"/>
              <a:cs typeface="ＭＳ Ｐゴシック"/>
            </a:endParaRPr>
          </a:p>
        </p:txBody>
      </p:sp>
      <p:sp>
        <p:nvSpPr>
          <p:cNvPr id="22" name="曲折矢印 21"/>
          <p:cNvSpPr/>
          <p:nvPr/>
        </p:nvSpPr>
        <p:spPr>
          <a:xfrm rot="5400000">
            <a:off x="4145278" y="2987065"/>
            <a:ext cx="439270" cy="493459"/>
          </a:xfrm>
          <a:prstGeom prst="bentArrow">
            <a:avLst/>
          </a:prstGeom>
          <a:solidFill>
            <a:srgbClr val="33ACBD"/>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rgbClr val="FFFFFF"/>
              </a:solidFill>
              <a:latin typeface="ＭＳ Ｐゴシック"/>
              <a:ea typeface="ＭＳ Ｐゴシック"/>
              <a:cs typeface="ＭＳ Ｐゴシック"/>
            </a:endParaRPr>
          </a:p>
        </p:txBody>
      </p:sp>
      <p:sp>
        <p:nvSpPr>
          <p:cNvPr id="23" name="テキスト ボックス 22"/>
          <p:cNvSpPr txBox="1"/>
          <p:nvPr/>
        </p:nvSpPr>
        <p:spPr>
          <a:xfrm>
            <a:off x="4078705" y="2552494"/>
            <a:ext cx="1659585" cy="461665"/>
          </a:xfrm>
          <a:prstGeom prst="rect">
            <a:avLst/>
          </a:prstGeom>
          <a:noFill/>
        </p:spPr>
        <p:txBody>
          <a:bodyPr wrap="square" rtlCol="0">
            <a:spAutoFit/>
          </a:bodyPr>
          <a:lstStyle/>
          <a:p>
            <a:r>
              <a:rPr kumimoji="1" lang="ja-JP" altLang="en-US" sz="1200" dirty="0">
                <a:latin typeface="Meiryo UI" panose="020B0604030504040204" pitchFamily="50" charset="-128"/>
                <a:ea typeface="Meiryo UI" panose="020B0604030504040204" pitchFamily="50" charset="-128"/>
              </a:rPr>
              <a:t>迷惑メールらしい</a:t>
            </a:r>
            <a:endParaRPr kumimoji="1" lang="en-US" altLang="ja-JP" sz="1200" dirty="0">
              <a:latin typeface="Meiryo UI" panose="020B0604030504040204" pitchFamily="50" charset="-128"/>
              <a:ea typeface="Meiryo UI" panose="020B0604030504040204" pitchFamily="50" charset="-128"/>
            </a:endParaRPr>
          </a:p>
          <a:p>
            <a:r>
              <a:rPr lang="ja-JP" altLang="en-US" sz="1200" dirty="0">
                <a:latin typeface="Meiryo UI" panose="020B0604030504040204" pitchFamily="50" charset="-128"/>
                <a:ea typeface="Meiryo UI" panose="020B0604030504040204" pitchFamily="50" charset="-128"/>
              </a:rPr>
              <a:t>キーワードを集めた辞書</a:t>
            </a:r>
            <a:endParaRPr kumimoji="1" lang="ja-JP" altLang="en-US" sz="1200" dirty="0">
              <a:latin typeface="Meiryo UI" panose="020B0604030504040204" pitchFamily="50" charset="-128"/>
              <a:ea typeface="Meiryo UI" panose="020B0604030504040204" pitchFamily="50" charset="-128"/>
            </a:endParaRPr>
          </a:p>
        </p:txBody>
      </p:sp>
      <p:sp>
        <p:nvSpPr>
          <p:cNvPr id="24" name="テキスト ボックス 23"/>
          <p:cNvSpPr txBox="1"/>
          <p:nvPr/>
        </p:nvSpPr>
        <p:spPr>
          <a:xfrm>
            <a:off x="788496" y="4359961"/>
            <a:ext cx="1360516" cy="307777"/>
          </a:xfrm>
          <a:prstGeom prst="rect">
            <a:avLst/>
          </a:prstGeom>
          <a:noFill/>
        </p:spPr>
        <p:txBody>
          <a:bodyPr wrap="square" rtlCol="0">
            <a:spAutoFit/>
          </a:bodyPr>
          <a:lstStyle/>
          <a:p>
            <a:r>
              <a:rPr kumimoji="1" lang="ja-JP" altLang="en-US" sz="1400" dirty="0">
                <a:latin typeface="Meiryo UI" panose="020B0604030504040204" pitchFamily="50" charset="-128"/>
                <a:ea typeface="Meiryo UI" panose="020B0604030504040204" pitchFamily="50" charset="-128"/>
              </a:rPr>
              <a:t>受け取ったメール</a:t>
            </a:r>
          </a:p>
        </p:txBody>
      </p:sp>
      <p:sp>
        <p:nvSpPr>
          <p:cNvPr id="25" name="正方形/長方形 24"/>
          <p:cNvSpPr/>
          <p:nvPr/>
        </p:nvSpPr>
        <p:spPr>
          <a:xfrm>
            <a:off x="483985" y="5133622"/>
            <a:ext cx="8022165" cy="1220306"/>
          </a:xfrm>
          <a:prstGeom prst="rect">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kumimoji="1" lang="ja-JP" altLang="en-US" sz="2000" dirty="0">
                <a:solidFill>
                  <a:schemeClr val="tx1"/>
                </a:solidFill>
                <a:latin typeface="Meiryo UI" panose="020B0604030504040204" pitchFamily="50" charset="-128"/>
                <a:ea typeface="Meiryo UI" panose="020B0604030504040204" pitchFamily="50" charset="-128"/>
                <a:cs typeface="ＭＳ Ｐゴシック"/>
              </a:rPr>
              <a:t>迷惑メールに含まれている</a:t>
            </a:r>
            <a:r>
              <a:rPr lang="ja-JP" altLang="en-US" sz="2000" dirty="0">
                <a:solidFill>
                  <a:schemeClr val="tx1"/>
                </a:solidFill>
                <a:latin typeface="Meiryo UI" panose="020B0604030504040204" pitchFamily="50" charset="-128"/>
                <a:ea typeface="Meiryo UI" panose="020B0604030504040204" pitchFamily="50" charset="-128"/>
                <a:cs typeface="ＭＳ Ｐゴシック"/>
              </a:rPr>
              <a:t>キーワード</a:t>
            </a:r>
            <a:r>
              <a:rPr kumimoji="1" lang="ja-JP" altLang="en-US" sz="2000" dirty="0">
                <a:solidFill>
                  <a:schemeClr val="tx1"/>
                </a:solidFill>
                <a:latin typeface="Meiryo UI" panose="020B0604030504040204" pitchFamily="50" charset="-128"/>
                <a:ea typeface="Meiryo UI" panose="020B0604030504040204" pitchFamily="50" charset="-128"/>
                <a:cs typeface="ＭＳ Ｐゴシック"/>
              </a:rPr>
              <a:t>を集めた辞書を機械学習で作成しておき、</a:t>
            </a:r>
            <a:endParaRPr kumimoji="1" lang="en-US" altLang="ja-JP" sz="2000" dirty="0">
              <a:solidFill>
                <a:schemeClr val="tx1"/>
              </a:solidFill>
              <a:latin typeface="Meiryo UI" panose="020B0604030504040204" pitchFamily="50" charset="-128"/>
              <a:ea typeface="Meiryo UI" panose="020B0604030504040204" pitchFamily="50" charset="-128"/>
              <a:cs typeface="ＭＳ Ｐゴシック"/>
            </a:endParaRPr>
          </a:p>
          <a:p>
            <a:r>
              <a:rPr lang="ja-JP" altLang="en-US" sz="2000" dirty="0">
                <a:solidFill>
                  <a:schemeClr val="tx1"/>
                </a:solidFill>
                <a:latin typeface="Meiryo UI" panose="020B0604030504040204" pitchFamily="50" charset="-128"/>
                <a:ea typeface="Meiryo UI" panose="020B0604030504040204" pitchFamily="50" charset="-128"/>
                <a:cs typeface="ＭＳ Ｐゴシック"/>
              </a:rPr>
              <a:t>届いたメールにそれらがどのくらいの頻度で含まれているかをスコア化する。</a:t>
            </a:r>
            <a:endParaRPr lang="en-US" altLang="ja-JP" sz="1200" dirty="0">
              <a:solidFill>
                <a:schemeClr val="tx1"/>
              </a:solidFill>
              <a:latin typeface="ＭＳ Ｐゴシック"/>
              <a:ea typeface="ＭＳ Ｐゴシック"/>
              <a:cs typeface="ＭＳ Ｐゴシック"/>
            </a:endParaRPr>
          </a:p>
          <a:p>
            <a:r>
              <a:rPr lang="ja-JP" altLang="en-US" sz="2000" dirty="0">
                <a:solidFill>
                  <a:schemeClr val="tx1"/>
                </a:solidFill>
                <a:latin typeface="Meiryo UI" panose="020B0604030504040204" pitchFamily="50" charset="-128"/>
                <a:ea typeface="Meiryo UI" panose="020B0604030504040204" pitchFamily="50" charset="-128"/>
                <a:cs typeface="ＭＳ Ｐゴシック"/>
              </a:rPr>
              <a:t>→スコアの高いものが迷惑メールと判断される。</a:t>
            </a:r>
            <a:endParaRPr lang="en-US" altLang="ja-JP" sz="3600" dirty="0">
              <a:solidFill>
                <a:schemeClr val="tx1"/>
              </a:solidFill>
              <a:latin typeface="Meiryo UI" panose="020B0604030504040204" pitchFamily="50" charset="-128"/>
              <a:ea typeface="Meiryo UI" panose="020B0604030504040204" pitchFamily="50" charset="-128"/>
              <a:cs typeface="ＭＳ Ｐゴシック"/>
            </a:endParaRPr>
          </a:p>
        </p:txBody>
      </p:sp>
      <p:sp>
        <p:nvSpPr>
          <p:cNvPr id="27" name="テキスト ボックス 26"/>
          <p:cNvSpPr txBox="1"/>
          <p:nvPr/>
        </p:nvSpPr>
        <p:spPr>
          <a:xfrm>
            <a:off x="4027798" y="3773168"/>
            <a:ext cx="1667435" cy="400110"/>
          </a:xfrm>
          <a:prstGeom prst="rect">
            <a:avLst/>
          </a:prstGeom>
          <a:noFill/>
        </p:spPr>
        <p:txBody>
          <a:bodyPr wrap="square" rtlCol="0">
            <a:spAutoFit/>
          </a:bodyPr>
          <a:lstStyle/>
          <a:p>
            <a:r>
              <a:rPr kumimoji="1" lang="ja-JP" altLang="en-US" sz="2000" dirty="0">
                <a:latin typeface="Meiryo UI" panose="020B0604030504040204" pitchFamily="50" charset="-128"/>
                <a:ea typeface="Meiryo UI" panose="020B0604030504040204" pitchFamily="50" charset="-128"/>
              </a:rPr>
              <a:t>フィルター</a:t>
            </a:r>
          </a:p>
        </p:txBody>
      </p:sp>
    </p:spTree>
    <p:extLst>
      <p:ext uri="{BB962C8B-B14F-4D97-AF65-F5344CB8AC3E}">
        <p14:creationId xmlns:p14="http://schemas.microsoft.com/office/powerpoint/2010/main" val="71694936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p:nvPr>
        </p:nvSpPr>
        <p:spPr/>
        <p:txBody>
          <a:bodyPr/>
          <a:lstStyle/>
          <a:p>
            <a:r>
              <a:rPr kumimoji="1" lang="ja-JP" altLang="en-US" dirty="0"/>
              <a:t>教師あり学習の事例</a:t>
            </a:r>
          </a:p>
        </p:txBody>
      </p:sp>
      <p:sp>
        <p:nvSpPr>
          <p:cNvPr id="4" name="テキスト ボックス 3"/>
          <p:cNvSpPr txBox="1"/>
          <p:nvPr/>
        </p:nvSpPr>
        <p:spPr>
          <a:xfrm>
            <a:off x="62752" y="681917"/>
            <a:ext cx="5226424" cy="461665"/>
          </a:xfrm>
          <a:prstGeom prst="rect">
            <a:avLst/>
          </a:prstGeom>
          <a:noFill/>
        </p:spPr>
        <p:txBody>
          <a:bodyPr wrap="square" rtlCol="0">
            <a:spAutoFit/>
          </a:bodyPr>
          <a:lstStyle/>
          <a:p>
            <a:r>
              <a:rPr kumimoji="1" lang="ja-JP" altLang="en-US" sz="2400" b="1" dirty="0">
                <a:latin typeface="Meiryo UI" panose="020B0604030504040204" pitchFamily="50" charset="-128"/>
                <a:ea typeface="Meiryo UI" panose="020B0604030504040204" pitchFamily="50" charset="-128"/>
              </a:rPr>
              <a:t>事例②：</a:t>
            </a:r>
            <a:r>
              <a:rPr lang="ja-JP" altLang="en-US" sz="2400" b="1" dirty="0">
                <a:latin typeface="Meiryo UI" panose="020B0604030504040204" pitchFamily="50" charset="-128"/>
                <a:ea typeface="Meiryo UI" panose="020B0604030504040204" pitchFamily="50" charset="-128"/>
              </a:rPr>
              <a:t>商品需要予測コンサルティング</a:t>
            </a:r>
            <a:endParaRPr kumimoji="1" lang="ja-JP" altLang="en-US" sz="2400" b="1" dirty="0">
              <a:latin typeface="Meiryo UI" panose="020B0604030504040204" pitchFamily="50" charset="-128"/>
              <a:ea typeface="Meiryo UI" panose="020B0604030504040204" pitchFamily="50" charset="-128"/>
            </a:endParaRPr>
          </a:p>
        </p:txBody>
      </p:sp>
      <p:sp>
        <p:nvSpPr>
          <p:cNvPr id="7" name="正方形/長方形 6"/>
          <p:cNvSpPr/>
          <p:nvPr/>
        </p:nvSpPr>
        <p:spPr>
          <a:xfrm>
            <a:off x="153866" y="4923108"/>
            <a:ext cx="8822630" cy="1459344"/>
          </a:xfrm>
          <a:prstGeom prst="rect">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lang="ja-JP" altLang="en-US" sz="2000" dirty="0">
                <a:latin typeface="Meiryo UI" panose="020B0604030504040204" pitchFamily="50" charset="-128"/>
                <a:ea typeface="Meiryo UI" panose="020B0604030504040204" pitchFamily="50" charset="-128"/>
              </a:rPr>
              <a:t>①どのような商品が気象の影響を受けるのか、関係性を調査します。</a:t>
            </a:r>
            <a:br>
              <a:rPr lang="ja-JP" altLang="en-US" sz="2000" dirty="0">
                <a:latin typeface="Meiryo UI" panose="020B0604030504040204" pitchFamily="50" charset="-128"/>
                <a:ea typeface="Meiryo UI" panose="020B0604030504040204" pitchFamily="50" charset="-128"/>
              </a:rPr>
            </a:br>
            <a:r>
              <a:rPr lang="ja-JP" altLang="en-US" sz="2000" dirty="0">
                <a:latin typeface="Meiryo UI" panose="020B0604030504040204" pitchFamily="50" charset="-128"/>
                <a:ea typeface="Meiryo UI" panose="020B0604030504040204" pitchFamily="50" charset="-128"/>
              </a:rPr>
              <a:t>②解析に必要なデータの収集・整理を行い、解析・需要予測モデルの構築を行います。</a:t>
            </a:r>
            <a:br>
              <a:rPr lang="ja-JP" altLang="en-US" sz="2000" dirty="0">
                <a:latin typeface="Meiryo UI" panose="020B0604030504040204" pitchFamily="50" charset="-128"/>
                <a:ea typeface="Meiryo UI" panose="020B0604030504040204" pitchFamily="50" charset="-128"/>
              </a:rPr>
            </a:br>
            <a:r>
              <a:rPr lang="ja-JP" altLang="en-US" sz="2000" dirty="0">
                <a:latin typeface="Meiryo UI" panose="020B0604030504040204" pitchFamily="50" charset="-128"/>
                <a:ea typeface="Meiryo UI" panose="020B0604030504040204" pitchFamily="50" charset="-128"/>
              </a:rPr>
              <a:t>③構築した需要予測モデルを基にした、情報配信を行います。</a:t>
            </a:r>
          </a:p>
        </p:txBody>
      </p:sp>
      <p:pic>
        <p:nvPicPr>
          <p:cNvPr id="6" name="図 5"/>
          <p:cNvPicPr>
            <a:picLocks noChangeAspect="1"/>
          </p:cNvPicPr>
          <p:nvPr/>
        </p:nvPicPr>
        <p:blipFill>
          <a:blip r:embed="rId3"/>
          <a:stretch>
            <a:fillRect/>
          </a:stretch>
        </p:blipFill>
        <p:spPr>
          <a:xfrm>
            <a:off x="1678394" y="1745519"/>
            <a:ext cx="5517980" cy="3177589"/>
          </a:xfrm>
          <a:prstGeom prst="rect">
            <a:avLst/>
          </a:prstGeom>
        </p:spPr>
      </p:pic>
      <p:sp>
        <p:nvSpPr>
          <p:cNvPr id="2" name="テキスト ボックス 1"/>
          <p:cNvSpPr txBox="1"/>
          <p:nvPr/>
        </p:nvSpPr>
        <p:spPr>
          <a:xfrm>
            <a:off x="62752" y="6593441"/>
            <a:ext cx="3389746" cy="246221"/>
          </a:xfrm>
          <a:prstGeom prst="rect">
            <a:avLst/>
          </a:prstGeom>
          <a:noFill/>
        </p:spPr>
        <p:txBody>
          <a:bodyPr wrap="square" rtlCol="0">
            <a:spAutoFit/>
          </a:bodyPr>
          <a:lstStyle/>
          <a:p>
            <a:r>
              <a:rPr lang="ja-JP" altLang="en-US" sz="1000" dirty="0">
                <a:latin typeface="Meiryo UI" panose="020B0604030504040204" pitchFamily="50" charset="-128"/>
                <a:ea typeface="Meiryo UI" panose="020B0604030504040204" pitchFamily="50" charset="-128"/>
              </a:rPr>
              <a:t>画像出典：日本気象協会</a:t>
            </a:r>
            <a:endParaRPr kumimoji="1" lang="ja-JP" altLang="en-US" sz="1000" dirty="0">
              <a:latin typeface="Meiryo UI" panose="020B0604030504040204" pitchFamily="50" charset="-128"/>
              <a:ea typeface="Meiryo UI" panose="020B0604030504040204" pitchFamily="50" charset="-128"/>
            </a:endParaRPr>
          </a:p>
        </p:txBody>
      </p:sp>
      <p:sp>
        <p:nvSpPr>
          <p:cNvPr id="5" name="テキスト ボックス 4"/>
          <p:cNvSpPr txBox="1"/>
          <p:nvPr/>
        </p:nvSpPr>
        <p:spPr>
          <a:xfrm>
            <a:off x="277090" y="1099188"/>
            <a:ext cx="7158183" cy="646331"/>
          </a:xfrm>
          <a:prstGeom prst="rect">
            <a:avLst/>
          </a:prstGeom>
          <a:noFill/>
        </p:spPr>
        <p:txBody>
          <a:bodyPr wrap="square" rtlCol="0">
            <a:spAutoFit/>
          </a:bodyPr>
          <a:lstStyle/>
          <a:p>
            <a:r>
              <a:rPr lang="ja-JP" altLang="en-US" dirty="0"/>
              <a:t>気象や販売データなどのビッグデータを、</a:t>
            </a:r>
            <a:r>
              <a:rPr lang="en-US" altLang="ja-JP" dirty="0"/>
              <a:t>AI</a:t>
            </a:r>
            <a:r>
              <a:rPr lang="ja-JP" altLang="en-US" dirty="0"/>
              <a:t>を使い解析することで、</a:t>
            </a:r>
            <a:endParaRPr lang="en-US" altLang="ja-JP" dirty="0"/>
          </a:p>
          <a:p>
            <a:r>
              <a:rPr lang="ja-JP" altLang="en-US" dirty="0"/>
              <a:t>未来に必要なモノの量を予測する「商品需要予測」サービス。</a:t>
            </a:r>
            <a:endParaRPr lang="en-US" altLang="ja-JP" dirty="0"/>
          </a:p>
        </p:txBody>
      </p:sp>
    </p:spTree>
    <p:extLst>
      <p:ext uri="{BB962C8B-B14F-4D97-AF65-F5344CB8AC3E}">
        <p14:creationId xmlns:p14="http://schemas.microsoft.com/office/powerpoint/2010/main" val="426522478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p:nvPr>
        </p:nvSpPr>
        <p:spPr>
          <a:xfrm>
            <a:off x="350370" y="94780"/>
            <a:ext cx="8429622" cy="409795"/>
          </a:xfrm>
        </p:spPr>
        <p:txBody>
          <a:bodyPr/>
          <a:lstStyle/>
          <a:p>
            <a:r>
              <a:rPr kumimoji="1" lang="ja-JP" altLang="en-US" dirty="0"/>
              <a:t>教師なし学習の事例</a:t>
            </a:r>
          </a:p>
        </p:txBody>
      </p:sp>
      <p:grpSp>
        <p:nvGrpSpPr>
          <p:cNvPr id="58" name="グループ化 57"/>
          <p:cNvGrpSpPr/>
          <p:nvPr/>
        </p:nvGrpSpPr>
        <p:grpSpPr>
          <a:xfrm>
            <a:off x="350370" y="1885560"/>
            <a:ext cx="8435409" cy="2124613"/>
            <a:chOff x="203624" y="4115246"/>
            <a:chExt cx="8435409" cy="2124613"/>
          </a:xfrm>
        </p:grpSpPr>
        <p:grpSp>
          <p:nvGrpSpPr>
            <p:cNvPr id="52" name="グループ化 51"/>
            <p:cNvGrpSpPr/>
            <p:nvPr/>
          </p:nvGrpSpPr>
          <p:grpSpPr>
            <a:xfrm>
              <a:off x="203624" y="4115246"/>
              <a:ext cx="6414448" cy="2124613"/>
              <a:chOff x="565266" y="4125766"/>
              <a:chExt cx="6804525" cy="2254561"/>
            </a:xfrm>
          </p:grpSpPr>
          <p:pic>
            <p:nvPicPr>
              <p:cNvPr id="29" name="Picture 2" descr="シンプルな人物の白黒シルエットイラスト"/>
              <p:cNvPicPr>
                <a:picLocks noChangeAspect="1" noChangeArrowheads="1"/>
              </p:cNvPicPr>
              <p:nvPr/>
            </p:nvPicPr>
            <p:blipFill rotWithShape="1">
              <a:blip r:embed="rId3">
                <a:extLst>
                  <a:ext uri="{28A0092B-C50C-407E-A947-70E740481C1C}">
                    <a14:useLocalDpi xmlns:a14="http://schemas.microsoft.com/office/drawing/2010/main" val="0"/>
                  </a:ext>
                </a:extLst>
              </a:blip>
              <a:srcRect l="22033" t="15256" r="19428" b="11066"/>
              <a:stretch/>
            </p:blipFill>
            <p:spPr bwMode="auto">
              <a:xfrm>
                <a:off x="565266" y="4790364"/>
                <a:ext cx="628933" cy="996287"/>
              </a:xfrm>
              <a:prstGeom prst="rect">
                <a:avLst/>
              </a:prstGeom>
              <a:noFill/>
              <a:extLst>
                <a:ext uri="{909E8E84-426E-40DD-AFC4-6F175D3DCCD1}">
                  <a14:hiddenFill xmlns:a14="http://schemas.microsoft.com/office/drawing/2010/main">
                    <a:solidFill>
                      <a:srgbClr val="FFFFFF"/>
                    </a:solidFill>
                  </a14:hiddenFill>
                </a:ext>
              </a:extLst>
            </p:spPr>
          </p:pic>
          <p:cxnSp>
            <p:nvCxnSpPr>
              <p:cNvPr id="35" name="直線矢印コネクタ 34"/>
              <p:cNvCxnSpPr/>
              <p:nvPr/>
            </p:nvCxnSpPr>
            <p:spPr>
              <a:xfrm>
                <a:off x="1478884" y="5139847"/>
                <a:ext cx="1470168" cy="0"/>
              </a:xfrm>
              <a:prstGeom prst="straightConnector1">
                <a:avLst/>
              </a:prstGeom>
              <a:ln>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36" name="テキスト ボックス 35"/>
              <p:cNvSpPr txBox="1"/>
              <p:nvPr/>
            </p:nvSpPr>
            <p:spPr>
              <a:xfrm>
                <a:off x="1575556" y="4688145"/>
                <a:ext cx="1405719" cy="369332"/>
              </a:xfrm>
              <a:prstGeom prst="rect">
                <a:avLst/>
              </a:prstGeom>
              <a:noFill/>
            </p:spPr>
            <p:txBody>
              <a:bodyPr wrap="square" rtlCol="0">
                <a:spAutoFit/>
              </a:bodyPr>
              <a:lstStyle/>
              <a:p>
                <a:r>
                  <a:rPr kumimoji="1" lang="ja-JP" altLang="en-US" dirty="0">
                    <a:latin typeface="Meiryo UI" panose="020B0604030504040204" pitchFamily="50" charset="-128"/>
                    <a:ea typeface="Meiryo UI" panose="020B0604030504040204" pitchFamily="50" charset="-128"/>
                  </a:rPr>
                  <a:t>閲覧・購入</a:t>
                </a:r>
              </a:p>
            </p:txBody>
          </p:sp>
          <p:pic>
            <p:nvPicPr>
              <p:cNvPr id="37" name="Picture 4" descr="個人情報の白黒シルエットイラスト02"/>
              <p:cNvPicPr>
                <a:picLocks noChangeAspect="1" noChangeArrowheads="1"/>
              </p:cNvPicPr>
              <p:nvPr/>
            </p:nvPicPr>
            <p:blipFill rotWithShape="1">
              <a:blip r:embed="rId4">
                <a:extLst>
                  <a:ext uri="{28A0092B-C50C-407E-A947-70E740481C1C}">
                    <a14:useLocalDpi xmlns:a14="http://schemas.microsoft.com/office/drawing/2010/main" val="0"/>
                  </a:ext>
                </a:extLst>
              </a:blip>
              <a:srcRect l="17371" t="8844" r="17371" b="7454"/>
              <a:stretch/>
            </p:blipFill>
            <p:spPr bwMode="auto">
              <a:xfrm>
                <a:off x="1338616" y="5304589"/>
                <a:ext cx="627797" cy="805219"/>
              </a:xfrm>
              <a:prstGeom prst="rect">
                <a:avLst/>
              </a:prstGeom>
              <a:noFill/>
              <a:extLst>
                <a:ext uri="{909E8E84-426E-40DD-AFC4-6F175D3DCCD1}">
                  <a14:hiddenFill xmlns:a14="http://schemas.microsoft.com/office/drawing/2010/main">
                    <a:solidFill>
                      <a:srgbClr val="FFFFFF"/>
                    </a:solidFill>
                  </a14:hiddenFill>
                </a:ext>
              </a:extLst>
            </p:spPr>
          </p:pic>
          <p:sp>
            <p:nvSpPr>
              <p:cNvPr id="38" name="テキスト ボックス 37"/>
              <p:cNvSpPr txBox="1"/>
              <p:nvPr/>
            </p:nvSpPr>
            <p:spPr>
              <a:xfrm>
                <a:off x="2000911" y="5390998"/>
                <a:ext cx="1405719" cy="369332"/>
              </a:xfrm>
              <a:prstGeom prst="rect">
                <a:avLst/>
              </a:prstGeom>
              <a:noFill/>
            </p:spPr>
            <p:txBody>
              <a:bodyPr wrap="square" rtlCol="0">
                <a:spAutoFit/>
              </a:bodyPr>
              <a:lstStyle/>
              <a:p>
                <a:r>
                  <a:rPr lang="ja-JP" altLang="en-US" dirty="0">
                    <a:latin typeface="Meiryo UI" panose="020B0604030504040204" pitchFamily="50" charset="-128"/>
                    <a:ea typeface="Meiryo UI" panose="020B0604030504040204" pitchFamily="50" charset="-128"/>
                  </a:rPr>
                  <a:t>ユーザ情報</a:t>
                </a:r>
                <a:endParaRPr kumimoji="1" lang="ja-JP" altLang="en-US" dirty="0">
                  <a:latin typeface="Meiryo UI" panose="020B0604030504040204" pitchFamily="50" charset="-128"/>
                  <a:ea typeface="Meiryo UI" panose="020B0604030504040204" pitchFamily="50" charset="-128"/>
                </a:endParaRPr>
              </a:p>
            </p:txBody>
          </p:sp>
          <p:grpSp>
            <p:nvGrpSpPr>
              <p:cNvPr id="41" name="グループ化 40"/>
              <p:cNvGrpSpPr/>
              <p:nvPr/>
            </p:nvGrpSpPr>
            <p:grpSpPr>
              <a:xfrm>
                <a:off x="3425136" y="4125766"/>
                <a:ext cx="2697877" cy="2254561"/>
                <a:chOff x="3425136" y="4125766"/>
                <a:chExt cx="2697877" cy="2254561"/>
              </a:xfrm>
            </p:grpSpPr>
            <p:sp>
              <p:nvSpPr>
                <p:cNvPr id="34" name="楕円 33"/>
                <p:cNvSpPr/>
                <p:nvPr/>
              </p:nvSpPr>
              <p:spPr>
                <a:xfrm>
                  <a:off x="3425136" y="4125766"/>
                  <a:ext cx="1406809" cy="1315544"/>
                </a:xfrm>
                <a:prstGeom prst="ellipse">
                  <a:avLst/>
                </a:prstGeom>
                <a:noFill/>
                <a:ln>
                  <a:solidFill>
                    <a:schemeClr val="accent5">
                      <a:lumMod val="60000"/>
                      <a:lumOff val="40000"/>
                    </a:schemeClr>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rgbClr val="FFFFFF"/>
                    </a:solidFill>
                    <a:latin typeface="ＭＳ Ｐゴシック"/>
                    <a:ea typeface="ＭＳ Ｐゴシック"/>
                    <a:cs typeface="ＭＳ Ｐゴシック"/>
                  </a:endParaRPr>
                </a:p>
              </p:txBody>
            </p:sp>
            <p:sp>
              <p:nvSpPr>
                <p:cNvPr id="42" name="楕円 41"/>
                <p:cNvSpPr/>
                <p:nvPr/>
              </p:nvSpPr>
              <p:spPr>
                <a:xfrm>
                  <a:off x="4576478" y="4139414"/>
                  <a:ext cx="1406809" cy="1315544"/>
                </a:xfrm>
                <a:prstGeom prst="ellipse">
                  <a:avLst/>
                </a:prstGeom>
                <a:noFill/>
                <a:ln>
                  <a:solidFill>
                    <a:schemeClr val="accent5">
                      <a:lumMod val="60000"/>
                      <a:lumOff val="40000"/>
                    </a:schemeClr>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rgbClr val="FFFFFF"/>
                    </a:solidFill>
                    <a:latin typeface="ＭＳ Ｐゴシック"/>
                    <a:ea typeface="ＭＳ Ｐゴシック"/>
                    <a:cs typeface="ＭＳ Ｐゴシック"/>
                  </a:endParaRPr>
                </a:p>
              </p:txBody>
            </p:sp>
            <p:sp>
              <p:nvSpPr>
                <p:cNvPr id="43" name="楕円 42"/>
                <p:cNvSpPr/>
                <p:nvPr/>
              </p:nvSpPr>
              <p:spPr>
                <a:xfrm>
                  <a:off x="4044618" y="5064783"/>
                  <a:ext cx="1406809" cy="1315544"/>
                </a:xfrm>
                <a:prstGeom prst="ellipse">
                  <a:avLst/>
                </a:prstGeom>
                <a:noFill/>
                <a:ln>
                  <a:solidFill>
                    <a:schemeClr val="accent5">
                      <a:lumMod val="60000"/>
                      <a:lumOff val="40000"/>
                    </a:schemeClr>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rgbClr val="FFFFFF"/>
                    </a:solidFill>
                    <a:latin typeface="ＭＳ Ｐゴシック"/>
                    <a:ea typeface="ＭＳ Ｐゴシック"/>
                    <a:cs typeface="ＭＳ Ｐゴシック"/>
                  </a:endParaRPr>
                </a:p>
              </p:txBody>
            </p:sp>
            <p:sp>
              <p:nvSpPr>
                <p:cNvPr id="44" name="テキスト ボックス 43"/>
                <p:cNvSpPr txBox="1"/>
                <p:nvPr/>
              </p:nvSpPr>
              <p:spPr>
                <a:xfrm>
                  <a:off x="3695057" y="4161737"/>
                  <a:ext cx="968969" cy="523220"/>
                </a:xfrm>
                <a:prstGeom prst="rect">
                  <a:avLst/>
                </a:prstGeom>
                <a:noFill/>
              </p:spPr>
              <p:txBody>
                <a:bodyPr wrap="square" rtlCol="0">
                  <a:spAutoFit/>
                </a:bodyPr>
                <a:lstStyle/>
                <a:p>
                  <a:r>
                    <a:rPr kumimoji="1" lang="ja-JP" altLang="en-US" sz="1400" dirty="0">
                      <a:latin typeface="Meiryo UI" panose="020B0604030504040204" pitchFamily="50" charset="-128"/>
                      <a:ea typeface="Meiryo UI" panose="020B0604030504040204" pitchFamily="50" charset="-128"/>
                    </a:rPr>
                    <a:t>閲覧</a:t>
                  </a:r>
                  <a:endParaRPr kumimoji="1" lang="en-US" altLang="ja-JP" sz="1400" dirty="0">
                    <a:latin typeface="Meiryo UI" panose="020B0604030504040204" pitchFamily="50" charset="-128"/>
                    <a:ea typeface="Meiryo UI" panose="020B0604030504040204" pitchFamily="50" charset="-128"/>
                  </a:endParaRPr>
                </a:p>
                <a:p>
                  <a:r>
                    <a:rPr kumimoji="1" lang="ja-JP" altLang="en-US" sz="1400" dirty="0">
                      <a:latin typeface="Meiryo UI" panose="020B0604030504040204" pitchFamily="50" charset="-128"/>
                      <a:ea typeface="Meiryo UI" panose="020B0604030504040204" pitchFamily="50" charset="-128"/>
                    </a:rPr>
                    <a:t>購入履歴</a:t>
                  </a:r>
                </a:p>
              </p:txBody>
            </p:sp>
            <p:sp>
              <p:nvSpPr>
                <p:cNvPr id="45" name="テキスト ボックス 44"/>
                <p:cNvSpPr txBox="1"/>
                <p:nvPr/>
              </p:nvSpPr>
              <p:spPr>
                <a:xfrm>
                  <a:off x="4310912" y="5902385"/>
                  <a:ext cx="968970" cy="307777"/>
                </a:xfrm>
                <a:prstGeom prst="rect">
                  <a:avLst/>
                </a:prstGeom>
                <a:noFill/>
              </p:spPr>
              <p:txBody>
                <a:bodyPr wrap="square" rtlCol="0">
                  <a:spAutoFit/>
                </a:bodyPr>
                <a:lstStyle/>
                <a:p>
                  <a:r>
                    <a:rPr kumimoji="1" lang="ja-JP" altLang="en-US" sz="1400" dirty="0">
                      <a:latin typeface="Meiryo UI" panose="020B0604030504040204" pitchFamily="50" charset="-128"/>
                      <a:ea typeface="Meiryo UI" panose="020B0604030504040204" pitchFamily="50" charset="-128"/>
                    </a:rPr>
                    <a:t>年齢</a:t>
                  </a:r>
                </a:p>
              </p:txBody>
            </p:sp>
            <p:sp>
              <p:nvSpPr>
                <p:cNvPr id="46" name="テキスト ボックス 45"/>
                <p:cNvSpPr txBox="1"/>
                <p:nvPr/>
              </p:nvSpPr>
              <p:spPr>
                <a:xfrm>
                  <a:off x="4734938" y="4212494"/>
                  <a:ext cx="628867" cy="307777"/>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性別</a:t>
                  </a:r>
                  <a:endParaRPr kumimoji="1" lang="ja-JP" altLang="en-US" sz="1400" dirty="0">
                    <a:latin typeface="Meiryo UI" panose="020B0604030504040204" pitchFamily="50" charset="-128"/>
                    <a:ea typeface="Meiryo UI" panose="020B0604030504040204" pitchFamily="50" charset="-128"/>
                  </a:endParaRPr>
                </a:p>
              </p:txBody>
            </p:sp>
            <p:sp>
              <p:nvSpPr>
                <p:cNvPr id="48" name="テキスト ボックス 47"/>
                <p:cNvSpPr txBox="1"/>
                <p:nvPr/>
              </p:nvSpPr>
              <p:spPr>
                <a:xfrm>
                  <a:off x="4062385" y="5524783"/>
                  <a:ext cx="1433786" cy="307777"/>
                </a:xfrm>
                <a:prstGeom prst="rect">
                  <a:avLst/>
                </a:prstGeom>
                <a:noFill/>
              </p:spPr>
              <p:txBody>
                <a:bodyPr wrap="square" rtlCol="0">
                  <a:spAutoFit/>
                </a:bodyPr>
                <a:lstStyle/>
                <a:p>
                  <a:r>
                    <a:rPr kumimoji="1" lang="ja-JP" altLang="en-US" sz="1400" dirty="0">
                      <a:latin typeface="Meiryo UI" panose="020B0604030504040204" pitchFamily="50" charset="-128"/>
                      <a:ea typeface="Meiryo UI" panose="020B0604030504040204" pitchFamily="50" charset="-128"/>
                    </a:rPr>
                    <a:t>類似商品データ</a:t>
                  </a:r>
                </a:p>
              </p:txBody>
            </p:sp>
            <p:sp>
              <p:nvSpPr>
                <p:cNvPr id="50" name="テキスト ボックス 49"/>
                <p:cNvSpPr txBox="1"/>
                <p:nvPr/>
              </p:nvSpPr>
              <p:spPr>
                <a:xfrm>
                  <a:off x="5122600" y="4459045"/>
                  <a:ext cx="1000413" cy="307777"/>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行動経路</a:t>
                  </a:r>
                  <a:endParaRPr kumimoji="1" lang="ja-JP" altLang="en-US" sz="1400" dirty="0">
                    <a:latin typeface="Meiryo UI" panose="020B0604030504040204" pitchFamily="50" charset="-128"/>
                    <a:ea typeface="Meiryo UI" panose="020B0604030504040204" pitchFamily="50" charset="-128"/>
                  </a:endParaRPr>
                </a:p>
              </p:txBody>
            </p:sp>
            <p:sp>
              <p:nvSpPr>
                <p:cNvPr id="39" name="角丸四角形 38"/>
                <p:cNvSpPr/>
                <p:nvPr/>
              </p:nvSpPr>
              <p:spPr>
                <a:xfrm>
                  <a:off x="3926293" y="4779391"/>
                  <a:ext cx="1705970" cy="509110"/>
                </a:xfrm>
                <a:prstGeom prst="roundRect">
                  <a:avLst/>
                </a:prstGeom>
                <a:solidFill>
                  <a:schemeClr val="accent4">
                    <a:lumMod val="40000"/>
                    <a:lumOff val="60000"/>
                  </a:schemeClr>
                </a:solidFill>
                <a:ln>
                  <a:solidFill>
                    <a:schemeClr val="accent4">
                      <a:lumMod val="40000"/>
                      <a:lumOff val="60000"/>
                    </a:schemeClr>
                  </a:solidFill>
                </a:ln>
                <a:effectLst/>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2000" dirty="0">
                      <a:solidFill>
                        <a:schemeClr val="tx1"/>
                      </a:solidFill>
                      <a:latin typeface="Meiryo UI" panose="020B0604030504040204" pitchFamily="50" charset="-128"/>
                      <a:ea typeface="Meiryo UI" panose="020B0604030504040204" pitchFamily="50" charset="-128"/>
                      <a:cs typeface="ＭＳ Ｐゴシック"/>
                    </a:rPr>
                    <a:t>グルーピング</a:t>
                  </a:r>
                </a:p>
              </p:txBody>
            </p:sp>
          </p:grpSp>
          <p:cxnSp>
            <p:nvCxnSpPr>
              <p:cNvPr id="53" name="直線矢印コネクタ 52"/>
              <p:cNvCxnSpPr/>
              <p:nvPr/>
            </p:nvCxnSpPr>
            <p:spPr>
              <a:xfrm flipV="1">
                <a:off x="6123013" y="5139847"/>
                <a:ext cx="1246778" cy="0"/>
              </a:xfrm>
              <a:prstGeom prst="straightConnector1">
                <a:avLst/>
              </a:prstGeom>
              <a:ln>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pic>
          <p:nvPicPr>
            <p:cNvPr id="1030" name="Picture 6" descr="WEBデザイナーの白黒シルエットイラスト02"/>
            <p:cNvPicPr>
              <a:picLocks noChangeAspect="1" noChangeArrowheads="1"/>
            </p:cNvPicPr>
            <p:nvPr/>
          </p:nvPicPr>
          <p:blipFill rotWithShape="1">
            <a:blip r:embed="rId5">
              <a:extLst>
                <a:ext uri="{28A0092B-C50C-407E-A947-70E740481C1C}">
                  <a14:useLocalDpi xmlns:a14="http://schemas.microsoft.com/office/drawing/2010/main" val="0"/>
                </a:ext>
              </a:extLst>
            </a:blip>
            <a:srcRect l="11272" t="18865" r="8489" b="20000"/>
            <a:stretch/>
          </p:blipFill>
          <p:spPr bwMode="auto">
            <a:xfrm>
              <a:off x="7274256" y="4847911"/>
              <a:ext cx="1364777" cy="1039830"/>
            </a:xfrm>
            <a:prstGeom prst="rect">
              <a:avLst/>
            </a:prstGeom>
            <a:noFill/>
            <a:extLst>
              <a:ext uri="{909E8E84-426E-40DD-AFC4-6F175D3DCCD1}">
                <a14:hiddenFill xmlns:a14="http://schemas.microsoft.com/office/drawing/2010/main">
                  <a:solidFill>
                    <a:srgbClr val="FFFFFF"/>
                  </a:solidFill>
                </a14:hiddenFill>
              </a:ext>
            </a:extLst>
          </p:spPr>
        </p:pic>
        <p:sp>
          <p:nvSpPr>
            <p:cNvPr id="54" name="角丸四角形吹き出し 53"/>
            <p:cNvSpPr/>
            <p:nvPr/>
          </p:nvSpPr>
          <p:spPr>
            <a:xfrm>
              <a:off x="6396391" y="4192399"/>
              <a:ext cx="1898131" cy="615588"/>
            </a:xfrm>
            <a:prstGeom prst="wedgeRoundRectCallout">
              <a:avLst>
                <a:gd name="adj1" fmla="val -877"/>
                <a:gd name="adj2" fmla="val 102407"/>
                <a:gd name="adj3" fmla="val 16667"/>
              </a:avLst>
            </a:prstGeom>
            <a:solidFill>
              <a:schemeClr val="accent5">
                <a:lumMod val="60000"/>
                <a:lumOff val="40000"/>
              </a:schemeClr>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600" dirty="0">
                  <a:solidFill>
                    <a:schemeClr val="tx1"/>
                  </a:solidFill>
                  <a:latin typeface="Meiryo UI" panose="020B0604030504040204" pitchFamily="50" charset="-128"/>
                  <a:ea typeface="Meiryo UI" panose="020B0604030504040204" pitchFamily="50" charset="-128"/>
                  <a:cs typeface="ＭＳ Ｐゴシック"/>
                </a:rPr>
                <a:t>あなたへのおすすめ</a:t>
              </a:r>
            </a:p>
          </p:txBody>
        </p:sp>
      </p:grpSp>
      <p:grpSp>
        <p:nvGrpSpPr>
          <p:cNvPr id="61" name="グループ化 60"/>
          <p:cNvGrpSpPr/>
          <p:nvPr/>
        </p:nvGrpSpPr>
        <p:grpSpPr>
          <a:xfrm>
            <a:off x="245660" y="4357123"/>
            <a:ext cx="3794077" cy="1989086"/>
            <a:chOff x="245660" y="4357123"/>
            <a:chExt cx="3794077" cy="1989086"/>
          </a:xfrm>
        </p:grpSpPr>
        <p:pic>
          <p:nvPicPr>
            <p:cNvPr id="57" name="図 56"/>
            <p:cNvPicPr>
              <a:picLocks noChangeAspect="1"/>
            </p:cNvPicPr>
            <p:nvPr/>
          </p:nvPicPr>
          <p:blipFill rotWithShape="1">
            <a:blip r:embed="rId6" cstate="print">
              <a:extLst>
                <a:ext uri="{28A0092B-C50C-407E-A947-70E740481C1C}">
                  <a14:useLocalDpi xmlns:a14="http://schemas.microsoft.com/office/drawing/2010/main" val="0"/>
                </a:ext>
              </a:extLst>
            </a:blip>
            <a:srcRect l="-3081" t="-9753" r="-8515" b="-314"/>
            <a:stretch/>
          </p:blipFill>
          <p:spPr>
            <a:xfrm>
              <a:off x="245660" y="4380931"/>
              <a:ext cx="3794077" cy="1965278"/>
            </a:xfrm>
            <a:prstGeom prst="rect">
              <a:avLst/>
            </a:prstGeom>
            <a:ln w="28575">
              <a:solidFill>
                <a:schemeClr val="tx2">
                  <a:lumMod val="60000"/>
                  <a:lumOff val="40000"/>
                </a:schemeClr>
              </a:solidFill>
            </a:ln>
          </p:spPr>
        </p:pic>
        <p:cxnSp>
          <p:nvCxnSpPr>
            <p:cNvPr id="60" name="直線コネクタ 59"/>
            <p:cNvCxnSpPr/>
            <p:nvPr/>
          </p:nvCxnSpPr>
          <p:spPr>
            <a:xfrm>
              <a:off x="2521160" y="4357123"/>
              <a:ext cx="1050269"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grpSp>
      <p:cxnSp>
        <p:nvCxnSpPr>
          <p:cNvPr id="65" name="直線コネクタ 64"/>
          <p:cNvCxnSpPr/>
          <p:nvPr/>
        </p:nvCxnSpPr>
        <p:spPr>
          <a:xfrm flipV="1">
            <a:off x="2507512" y="3507627"/>
            <a:ext cx="779582" cy="859657"/>
          </a:xfrm>
          <a:prstGeom prst="line">
            <a:avLst/>
          </a:prstGeom>
          <a:ln>
            <a:solidFill>
              <a:schemeClr val="tx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68" name="直線コネクタ 67"/>
          <p:cNvCxnSpPr/>
          <p:nvPr/>
        </p:nvCxnSpPr>
        <p:spPr>
          <a:xfrm flipH="1" flipV="1">
            <a:off x="3300742" y="3493979"/>
            <a:ext cx="284335" cy="862149"/>
          </a:xfrm>
          <a:prstGeom prst="line">
            <a:avLst/>
          </a:prstGeom>
          <a:ln>
            <a:solidFill>
              <a:schemeClr val="tx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sp>
        <p:nvSpPr>
          <p:cNvPr id="67" name="テキスト ボックス 66"/>
          <p:cNvSpPr txBox="1"/>
          <p:nvPr/>
        </p:nvSpPr>
        <p:spPr>
          <a:xfrm>
            <a:off x="1463603" y="1205880"/>
            <a:ext cx="5718412" cy="707886"/>
          </a:xfrm>
          <a:prstGeom prst="rect">
            <a:avLst/>
          </a:prstGeom>
          <a:noFill/>
        </p:spPr>
        <p:txBody>
          <a:bodyPr wrap="square" rtlCol="0">
            <a:spAutoFit/>
          </a:bodyPr>
          <a:lstStyle/>
          <a:p>
            <a:r>
              <a:rPr kumimoji="1" lang="ja-JP" altLang="en-US" sz="2000" dirty="0">
                <a:latin typeface="Meiryo UI" panose="020B0604030504040204" pitchFamily="50" charset="-128"/>
                <a:ea typeface="Meiryo UI" panose="020B0604030504040204" pitchFamily="50" charset="-128"/>
              </a:rPr>
              <a:t>閲覧者、購入者に</a:t>
            </a:r>
            <a:r>
              <a:rPr kumimoji="1" lang="ja-JP" altLang="en-US" sz="2000" dirty="0">
                <a:solidFill>
                  <a:schemeClr val="tx2">
                    <a:lumMod val="60000"/>
                    <a:lumOff val="40000"/>
                  </a:schemeClr>
                </a:solidFill>
                <a:latin typeface="Meiryo UI" panose="020B0604030504040204" pitchFamily="50" charset="-128"/>
                <a:ea typeface="Meiryo UI" panose="020B0604030504040204" pitchFamily="50" charset="-128"/>
              </a:rPr>
              <a:t>類似商品</a:t>
            </a:r>
            <a:r>
              <a:rPr kumimoji="1" lang="ja-JP" altLang="en-US" sz="2000" dirty="0">
                <a:latin typeface="Meiryo UI" panose="020B0604030504040204" pitchFamily="50" charset="-128"/>
                <a:ea typeface="Meiryo UI" panose="020B0604030504040204" pitchFamily="50" charset="-128"/>
              </a:rPr>
              <a:t>やユーザ属性に基づいた「</a:t>
            </a:r>
            <a:r>
              <a:rPr kumimoji="1" lang="ja-JP" altLang="en-US" sz="2000" dirty="0">
                <a:solidFill>
                  <a:schemeClr val="tx2">
                    <a:lumMod val="60000"/>
                    <a:lumOff val="40000"/>
                  </a:schemeClr>
                </a:solidFill>
                <a:latin typeface="Meiryo UI" panose="020B0604030504040204" pitchFamily="50" charset="-128"/>
                <a:ea typeface="Meiryo UI" panose="020B0604030504040204" pitchFamily="50" charset="-128"/>
              </a:rPr>
              <a:t>あなたへのおすすめ</a:t>
            </a:r>
            <a:r>
              <a:rPr kumimoji="1" lang="ja-JP" altLang="en-US" sz="2000" dirty="0">
                <a:latin typeface="Meiryo UI" panose="020B0604030504040204" pitchFamily="50" charset="-128"/>
                <a:ea typeface="Meiryo UI" panose="020B0604030504040204" pitchFamily="50" charset="-128"/>
              </a:rPr>
              <a:t>」を表示させる機能。</a:t>
            </a:r>
          </a:p>
        </p:txBody>
      </p:sp>
      <p:sp>
        <p:nvSpPr>
          <p:cNvPr id="69" name="正方形/長方形 68"/>
          <p:cNvSpPr/>
          <p:nvPr/>
        </p:nvSpPr>
        <p:spPr>
          <a:xfrm>
            <a:off x="4646450" y="4230806"/>
            <a:ext cx="4133542" cy="1965278"/>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marL="285750" indent="-285750">
              <a:buFont typeface="Wingdings" panose="05000000000000000000" pitchFamily="2" charset="2"/>
              <a:buChar char="l"/>
            </a:pPr>
            <a:r>
              <a:rPr kumimoji="1" lang="ja-JP" altLang="en-US" sz="1600" dirty="0">
                <a:solidFill>
                  <a:schemeClr val="tx1"/>
                </a:solidFill>
                <a:latin typeface="Meiryo UI" panose="020B0604030504040204" pitchFamily="50" charset="-128"/>
                <a:ea typeface="Meiryo UI" panose="020B0604030504040204" pitchFamily="50" charset="-128"/>
                <a:cs typeface="ＭＳ Ｐゴシック"/>
              </a:rPr>
              <a:t>オンラインサイトでの多くの購入者、閲覧者の様々なデータを蓄積し、「</a:t>
            </a:r>
            <a:r>
              <a:rPr kumimoji="1" lang="ja-JP" altLang="en-US" sz="1600" dirty="0">
                <a:solidFill>
                  <a:schemeClr val="tx2">
                    <a:lumMod val="60000"/>
                    <a:lumOff val="40000"/>
                  </a:schemeClr>
                </a:solidFill>
                <a:latin typeface="Meiryo UI" panose="020B0604030504040204" pitchFamily="50" charset="-128"/>
                <a:ea typeface="Meiryo UI" panose="020B0604030504040204" pitchFamily="50" charset="-128"/>
                <a:cs typeface="ＭＳ Ｐゴシック"/>
              </a:rPr>
              <a:t>教師なし機械学習</a:t>
            </a:r>
            <a:r>
              <a:rPr kumimoji="1" lang="ja-JP" altLang="en-US" sz="1600" dirty="0">
                <a:solidFill>
                  <a:schemeClr val="tx1"/>
                </a:solidFill>
                <a:latin typeface="Meiryo UI" panose="020B0604030504040204" pitchFamily="50" charset="-128"/>
                <a:ea typeface="Meiryo UI" panose="020B0604030504040204" pitchFamily="50" charset="-128"/>
                <a:cs typeface="ＭＳ Ｐゴシック"/>
              </a:rPr>
              <a:t>」を使って特徴分析、グルーピングを行う。</a:t>
            </a:r>
            <a:endParaRPr kumimoji="1" lang="en-US" altLang="ja-JP" sz="1600" dirty="0">
              <a:solidFill>
                <a:schemeClr val="tx1"/>
              </a:solidFill>
              <a:latin typeface="Meiryo UI" panose="020B0604030504040204" pitchFamily="50" charset="-128"/>
              <a:ea typeface="Meiryo UI" panose="020B0604030504040204" pitchFamily="50" charset="-128"/>
              <a:cs typeface="ＭＳ Ｐゴシック"/>
            </a:endParaRPr>
          </a:p>
          <a:p>
            <a:pPr marL="285750" indent="-285750">
              <a:buFont typeface="Wingdings" panose="05000000000000000000" pitchFamily="2" charset="2"/>
              <a:buChar char="l"/>
            </a:pPr>
            <a:r>
              <a:rPr lang="ja-JP" altLang="en-US" sz="1600" dirty="0">
                <a:solidFill>
                  <a:schemeClr val="tx1"/>
                </a:solidFill>
                <a:latin typeface="Meiryo UI" panose="020B0604030504040204" pitchFamily="50" charset="-128"/>
                <a:ea typeface="Meiryo UI" panose="020B0604030504040204" pitchFamily="50" charset="-128"/>
                <a:cs typeface="ＭＳ Ｐゴシック"/>
              </a:rPr>
              <a:t>新たな閲覧者が訪れた際に、レコメンドエンジンより</a:t>
            </a:r>
            <a:r>
              <a:rPr lang="ja-JP" altLang="en-US" sz="1600" dirty="0">
                <a:solidFill>
                  <a:schemeClr val="tx2">
                    <a:lumMod val="60000"/>
                    <a:lumOff val="40000"/>
                  </a:schemeClr>
                </a:solidFill>
                <a:latin typeface="Meiryo UI" panose="020B0604030504040204" pitchFamily="50" charset="-128"/>
                <a:ea typeface="Meiryo UI" panose="020B0604030504040204" pitchFamily="50" charset="-128"/>
                <a:cs typeface="ＭＳ Ｐゴシック"/>
              </a:rPr>
              <a:t>グルーピング</a:t>
            </a:r>
            <a:r>
              <a:rPr lang="ja-JP" altLang="en-US" sz="1600" dirty="0">
                <a:solidFill>
                  <a:schemeClr val="tx1"/>
                </a:solidFill>
                <a:latin typeface="Meiryo UI" panose="020B0604030504040204" pitchFamily="50" charset="-128"/>
                <a:ea typeface="Meiryo UI" panose="020B0604030504040204" pitchFamily="50" charset="-128"/>
                <a:cs typeface="ＭＳ Ｐゴシック"/>
              </a:rPr>
              <a:t>されたグループ内の商品データをレコメンドする。</a:t>
            </a:r>
            <a:endParaRPr kumimoji="1" lang="en-US" altLang="ja-JP" sz="1600" dirty="0">
              <a:solidFill>
                <a:schemeClr val="tx1"/>
              </a:solidFill>
              <a:latin typeface="Meiryo UI" panose="020B0604030504040204" pitchFamily="50" charset="-128"/>
              <a:ea typeface="Meiryo UI" panose="020B0604030504040204" pitchFamily="50" charset="-128"/>
              <a:cs typeface="ＭＳ Ｐゴシック"/>
            </a:endParaRPr>
          </a:p>
        </p:txBody>
      </p:sp>
      <p:sp>
        <p:nvSpPr>
          <p:cNvPr id="2" name="テキスト ボックス 1">
            <a:extLst>
              <a:ext uri="{FF2B5EF4-FFF2-40B4-BE49-F238E27FC236}">
                <a16:creationId xmlns:a16="http://schemas.microsoft.com/office/drawing/2014/main" xmlns="" id="{3214224B-D3ED-422C-B816-0F2E07F87B18}"/>
              </a:ext>
            </a:extLst>
          </p:cNvPr>
          <p:cNvSpPr txBox="1"/>
          <p:nvPr/>
        </p:nvSpPr>
        <p:spPr>
          <a:xfrm>
            <a:off x="284091" y="760311"/>
            <a:ext cx="5226424" cy="830997"/>
          </a:xfrm>
          <a:prstGeom prst="rect">
            <a:avLst/>
          </a:prstGeom>
          <a:noFill/>
        </p:spPr>
        <p:txBody>
          <a:bodyPr wrap="square" rtlCol="0">
            <a:spAutoFit/>
          </a:bodyPr>
          <a:lstStyle/>
          <a:p>
            <a:r>
              <a:rPr kumimoji="1" lang="ja-JP" altLang="en-US" sz="2400" b="1" dirty="0">
                <a:latin typeface="Meiryo UI" panose="020B0604030504040204" pitchFamily="50" charset="-128"/>
                <a:ea typeface="Meiryo UI" panose="020B0604030504040204" pitchFamily="50" charset="-128"/>
              </a:rPr>
              <a:t>事例①：</a:t>
            </a:r>
            <a:r>
              <a:rPr lang="ja-JP" altLang="en-US" sz="2400" b="1" dirty="0">
                <a:latin typeface="Meiryo UI" panose="020B0604030504040204" pitchFamily="50" charset="-128"/>
                <a:ea typeface="Meiryo UI" panose="020B0604030504040204" pitchFamily="50" charset="-128"/>
              </a:rPr>
              <a:t>商品レコメンド機能</a:t>
            </a:r>
          </a:p>
          <a:p>
            <a:endParaRPr kumimoji="1" lang="ja-JP" altLang="en-US" sz="2400" b="1"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83633614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p:nvPr>
        </p:nvSpPr>
        <p:spPr/>
        <p:txBody>
          <a:bodyPr/>
          <a:lstStyle/>
          <a:p>
            <a:r>
              <a:rPr kumimoji="1" lang="ja-JP" altLang="en-US" dirty="0"/>
              <a:t>強化学習の事例</a:t>
            </a:r>
          </a:p>
        </p:txBody>
      </p:sp>
      <p:sp>
        <p:nvSpPr>
          <p:cNvPr id="4" name="テキスト ボックス 3"/>
          <p:cNvSpPr txBox="1"/>
          <p:nvPr/>
        </p:nvSpPr>
        <p:spPr>
          <a:xfrm>
            <a:off x="128697" y="697831"/>
            <a:ext cx="5871882" cy="461665"/>
          </a:xfrm>
          <a:prstGeom prst="rect">
            <a:avLst/>
          </a:prstGeom>
          <a:noFill/>
        </p:spPr>
        <p:txBody>
          <a:bodyPr wrap="square" rtlCol="0">
            <a:spAutoFit/>
          </a:bodyPr>
          <a:lstStyle/>
          <a:p>
            <a:r>
              <a:rPr kumimoji="1" lang="ja-JP" altLang="en-US" sz="2400" b="1" dirty="0">
                <a:latin typeface="Meiryo UI" panose="020B0604030504040204" pitchFamily="50" charset="-128"/>
                <a:ea typeface="Meiryo UI" panose="020B0604030504040204" pitchFamily="50" charset="-128"/>
              </a:rPr>
              <a:t>事例①：エレベーターの制御システム</a:t>
            </a:r>
          </a:p>
        </p:txBody>
      </p:sp>
      <p:sp>
        <p:nvSpPr>
          <p:cNvPr id="5" name="テキスト ボックス 4"/>
          <p:cNvSpPr txBox="1"/>
          <p:nvPr/>
        </p:nvSpPr>
        <p:spPr>
          <a:xfrm>
            <a:off x="350370" y="1052778"/>
            <a:ext cx="8110139" cy="707886"/>
          </a:xfrm>
          <a:prstGeom prst="rect">
            <a:avLst/>
          </a:prstGeom>
          <a:noFill/>
        </p:spPr>
        <p:txBody>
          <a:bodyPr wrap="square" rtlCol="0">
            <a:spAutoFit/>
          </a:bodyPr>
          <a:lstStyle/>
          <a:p>
            <a:r>
              <a:rPr lang="ja-JP" altLang="en-US" sz="2000" dirty="0">
                <a:latin typeface="Meiryo UI" panose="020B0604030504040204" pitchFamily="50" charset="-128"/>
                <a:ea typeface="Meiryo UI" panose="020B0604030504040204" pitchFamily="50" charset="-128"/>
              </a:rPr>
              <a:t>複数のエレベーターを効率よく分配して昇降させ、</a:t>
            </a:r>
            <a:endParaRPr lang="en-US" altLang="ja-JP" sz="2000" dirty="0">
              <a:latin typeface="Meiryo UI" panose="020B0604030504040204" pitchFamily="50" charset="-128"/>
              <a:ea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rPr>
              <a:t>待ち時間を短縮するなど快適な移動環境を提供する運行管理システム</a:t>
            </a:r>
            <a:endParaRPr kumimoji="1" lang="ja-JP" altLang="en-US" sz="2000" dirty="0">
              <a:latin typeface="Meiryo UI" panose="020B0604030504040204" pitchFamily="50" charset="-128"/>
              <a:ea typeface="Meiryo UI" panose="020B0604030504040204" pitchFamily="50" charset="-128"/>
            </a:endParaRPr>
          </a:p>
        </p:txBody>
      </p:sp>
      <p:sp>
        <p:nvSpPr>
          <p:cNvPr id="6" name="正方形/長方形 5"/>
          <p:cNvSpPr/>
          <p:nvPr/>
        </p:nvSpPr>
        <p:spPr>
          <a:xfrm>
            <a:off x="285715" y="5098474"/>
            <a:ext cx="8651295" cy="1279700"/>
          </a:xfrm>
          <a:prstGeom prst="rect">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lang="ja-JP" altLang="en-US" sz="2000" dirty="0">
                <a:latin typeface="Meiryo UI" panose="020B0604030504040204" pitchFamily="50" charset="-128"/>
                <a:ea typeface="Meiryo UI" panose="020B0604030504040204" pitchFamily="50" charset="-128"/>
              </a:rPr>
              <a:t>強化学習によって過去の経験にもとづいた最適な選択肢を選ぶことで、</a:t>
            </a:r>
            <a:endParaRPr lang="en-US" altLang="ja-JP" sz="2000" dirty="0">
              <a:latin typeface="Meiryo UI" panose="020B0604030504040204" pitchFamily="50" charset="-128"/>
              <a:ea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rPr>
              <a:t>混雑が予想される階に集中的に分配するなど効率的な運行を実現することが可能。</a:t>
            </a:r>
            <a:endParaRPr lang="en-US" altLang="ja-JP" sz="2000" dirty="0">
              <a:latin typeface="Meiryo UI" panose="020B0604030504040204" pitchFamily="50" charset="-128"/>
              <a:ea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rPr>
              <a:t>日々の運行履歴も学習していくため、新たな学習データを追加した上で、より最適な判断方法にアップデートできる。</a:t>
            </a:r>
            <a:endParaRPr kumimoji="1" lang="ja-JP" altLang="en-US" sz="2000" dirty="0">
              <a:solidFill>
                <a:srgbClr val="FFFFFF"/>
              </a:solidFill>
              <a:latin typeface="Meiryo UI" panose="020B0604030504040204" pitchFamily="50" charset="-128"/>
              <a:ea typeface="Meiryo UI" panose="020B0604030504040204" pitchFamily="50" charset="-128"/>
              <a:cs typeface="ＭＳ Ｐゴシック"/>
            </a:endParaRPr>
          </a:p>
        </p:txBody>
      </p:sp>
      <p:pic>
        <p:nvPicPr>
          <p:cNvPr id="1026" name="Picture 2" descr="エレベーターピッチのイラスト（男性） | かわいいフリー素材集 いらすとや"/>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64638" y="1962236"/>
            <a:ext cx="2667624" cy="2935487"/>
          </a:xfrm>
          <a:prstGeom prst="rect">
            <a:avLst/>
          </a:prstGeom>
          <a:noFill/>
          <a:extLst>
            <a:ext uri="{909E8E84-426E-40DD-AFC4-6F175D3DCCD1}">
              <a14:hiddenFill xmlns:a14="http://schemas.microsoft.com/office/drawing/2010/main">
                <a:solidFill>
                  <a:srgbClr val="FFFFFF"/>
                </a:solidFill>
              </a14:hiddenFill>
            </a:ext>
          </a:extLst>
        </p:spPr>
      </p:pic>
      <p:pic>
        <p:nvPicPr>
          <p:cNvPr id="8" name="図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2561726" y="1760664"/>
            <a:ext cx="744614" cy="756558"/>
          </a:xfrm>
          <a:prstGeom prst="rect">
            <a:avLst/>
          </a:prstGeom>
        </p:spPr>
      </p:pic>
      <p:sp>
        <p:nvSpPr>
          <p:cNvPr id="7" name="角丸四角形 6"/>
          <p:cNvSpPr/>
          <p:nvPr/>
        </p:nvSpPr>
        <p:spPr>
          <a:xfrm>
            <a:off x="254875" y="2687416"/>
            <a:ext cx="2679158" cy="820530"/>
          </a:xfrm>
          <a:prstGeom prst="roundRect">
            <a:avLst/>
          </a:prstGeom>
          <a:noFill/>
          <a:ln>
            <a:solidFill>
              <a:srgbClr val="0070C0"/>
            </a:solidFill>
          </a:ln>
          <a:effectLst/>
        </p:spPr>
        <p:style>
          <a:lnRef idx="2">
            <a:schemeClr val="dk1"/>
          </a:lnRef>
          <a:fillRef idx="1">
            <a:schemeClr val="lt1"/>
          </a:fillRef>
          <a:effectRef idx="0">
            <a:schemeClr val="dk1"/>
          </a:effectRef>
          <a:fontRef idx="minor">
            <a:schemeClr val="dk1"/>
          </a:fontRef>
        </p:style>
        <p:txBody>
          <a:bodyPr rtlCol="0" anchor="ctr"/>
          <a:lstStyle/>
          <a:p>
            <a:r>
              <a:rPr lang="ja-JP" altLang="en-US" sz="1200" dirty="0">
                <a:latin typeface="Meiryo UI" panose="020B0604030504040204" pitchFamily="50" charset="-128"/>
                <a:ea typeface="Meiryo UI" panose="020B0604030504040204" pitchFamily="50" charset="-128"/>
              </a:rPr>
              <a:t>過去のログを解析すると、 </a:t>
            </a:r>
            <a:endParaRPr lang="en-US" altLang="ja-JP" sz="1200" dirty="0">
              <a:latin typeface="Meiryo UI" panose="020B0604030504040204" pitchFamily="50" charset="-128"/>
              <a:ea typeface="Meiryo UI" panose="020B0604030504040204" pitchFamily="50" charset="-128"/>
            </a:endParaRPr>
          </a:p>
          <a:p>
            <a:r>
              <a:rPr lang="ja-JP" altLang="en-US" sz="1200" dirty="0">
                <a:latin typeface="Meiryo UI" panose="020B0604030504040204" pitchFamily="50" charset="-128"/>
                <a:ea typeface="Meiryo UI" panose="020B0604030504040204" pitchFamily="50" charset="-128"/>
              </a:rPr>
              <a:t>何時何分に何人乗って、何階が押され、</a:t>
            </a:r>
            <a:endParaRPr lang="en-US" altLang="ja-JP" sz="1200" dirty="0">
              <a:latin typeface="Meiryo UI" panose="020B0604030504040204" pitchFamily="50" charset="-128"/>
              <a:ea typeface="Meiryo UI" panose="020B0604030504040204" pitchFamily="50" charset="-128"/>
            </a:endParaRPr>
          </a:p>
          <a:p>
            <a:r>
              <a:rPr lang="ja-JP" altLang="en-US" sz="1200" dirty="0">
                <a:latin typeface="Meiryo UI" panose="020B0604030504040204" pitchFamily="50" charset="-128"/>
                <a:ea typeface="Meiryo UI" panose="020B0604030504040204" pitchFamily="50" charset="-128"/>
              </a:rPr>
              <a:t>何階で何人降りたかが分かる。</a:t>
            </a:r>
            <a:endParaRPr kumimoji="1" lang="ja-JP" altLang="en-US" sz="1200" dirty="0">
              <a:solidFill>
                <a:srgbClr val="FFFFFF"/>
              </a:solidFill>
              <a:latin typeface="Meiryo UI" panose="020B0604030504040204" pitchFamily="50" charset="-128"/>
              <a:ea typeface="Meiryo UI" panose="020B0604030504040204" pitchFamily="50" charset="-128"/>
              <a:cs typeface="ＭＳ Ｐゴシック"/>
            </a:endParaRPr>
          </a:p>
        </p:txBody>
      </p:sp>
      <p:sp>
        <p:nvSpPr>
          <p:cNvPr id="9" name="角丸四角形 8"/>
          <p:cNvSpPr/>
          <p:nvPr/>
        </p:nvSpPr>
        <p:spPr>
          <a:xfrm>
            <a:off x="285715" y="3847026"/>
            <a:ext cx="2648318" cy="824211"/>
          </a:xfrm>
          <a:prstGeom prst="roundRect">
            <a:avLst/>
          </a:prstGeom>
          <a:noFill/>
          <a:ln>
            <a:solidFill>
              <a:srgbClr val="0070C0"/>
            </a:solidFill>
          </a:ln>
          <a:effectLst/>
        </p:spPr>
        <p:style>
          <a:lnRef idx="2">
            <a:schemeClr val="dk1"/>
          </a:lnRef>
          <a:fillRef idx="1">
            <a:schemeClr val="lt1"/>
          </a:fillRef>
          <a:effectRef idx="0">
            <a:schemeClr val="dk1"/>
          </a:effectRef>
          <a:fontRef idx="minor">
            <a:schemeClr val="dk1"/>
          </a:fontRef>
        </p:style>
        <p:txBody>
          <a:bodyPr rtlCol="0" anchor="ctr"/>
          <a:lstStyle/>
          <a:p>
            <a:r>
              <a:rPr lang="en-US" altLang="ja-JP" sz="1200" dirty="0">
                <a:latin typeface="Meiryo UI" panose="020B0604030504040204" pitchFamily="50" charset="-128"/>
                <a:ea typeface="Meiryo UI" panose="020B0604030504040204" pitchFamily="50" charset="-128"/>
              </a:rPr>
              <a:t>1</a:t>
            </a:r>
            <a:r>
              <a:rPr lang="ja-JP" altLang="en-US" sz="1200" dirty="0">
                <a:latin typeface="Meiryo UI" panose="020B0604030504040204" pitchFamily="50" charset="-128"/>
                <a:ea typeface="Meiryo UI" panose="020B0604030504040204" pitchFamily="50" charset="-128"/>
              </a:rPr>
              <a:t>のデータを解析すると、 </a:t>
            </a:r>
            <a:endParaRPr lang="en-US" altLang="ja-JP" sz="1200" dirty="0">
              <a:latin typeface="Meiryo UI" panose="020B0604030504040204" pitchFamily="50" charset="-128"/>
              <a:ea typeface="Meiryo UI" panose="020B0604030504040204" pitchFamily="50" charset="-128"/>
            </a:endParaRPr>
          </a:p>
          <a:p>
            <a:r>
              <a:rPr lang="ja-JP" altLang="en-US" sz="1200" dirty="0">
                <a:latin typeface="Meiryo UI" panose="020B0604030504040204" pitchFamily="50" charset="-128"/>
                <a:ea typeface="Meiryo UI" panose="020B0604030504040204" pitchFamily="50" charset="-128"/>
              </a:rPr>
              <a:t>エレベーターが呼ばれるタイミングと</a:t>
            </a:r>
            <a:endParaRPr lang="en-US" altLang="ja-JP" sz="1200" dirty="0">
              <a:latin typeface="Meiryo UI" panose="020B0604030504040204" pitchFamily="50" charset="-128"/>
              <a:ea typeface="Meiryo UI" panose="020B0604030504040204" pitchFamily="50" charset="-128"/>
            </a:endParaRPr>
          </a:p>
          <a:p>
            <a:r>
              <a:rPr lang="ja-JP" altLang="en-US" sz="1200" dirty="0">
                <a:latin typeface="Meiryo UI" panose="020B0604030504040204" pitchFamily="50" charset="-128"/>
                <a:ea typeface="Meiryo UI" panose="020B0604030504040204" pitchFamily="50" charset="-128"/>
              </a:rPr>
              <a:t>乗り場で待つ人の数が見えてくる。 </a:t>
            </a:r>
            <a:endParaRPr kumimoji="1" lang="ja-JP" altLang="en-US" sz="1200" dirty="0">
              <a:solidFill>
                <a:srgbClr val="FFFFFF"/>
              </a:solidFill>
              <a:latin typeface="Meiryo UI" panose="020B0604030504040204" pitchFamily="50" charset="-128"/>
              <a:ea typeface="Meiryo UI" panose="020B0604030504040204" pitchFamily="50" charset="-128"/>
              <a:cs typeface="ＭＳ Ｐゴシック"/>
            </a:endParaRPr>
          </a:p>
        </p:txBody>
      </p:sp>
      <p:sp>
        <p:nvSpPr>
          <p:cNvPr id="10" name="楕円 9"/>
          <p:cNvSpPr/>
          <p:nvPr/>
        </p:nvSpPr>
        <p:spPr>
          <a:xfrm>
            <a:off x="154875" y="3647047"/>
            <a:ext cx="378778" cy="369637"/>
          </a:xfrm>
          <a:prstGeom prst="ellipse">
            <a:avLst/>
          </a:prstGeom>
          <a:solidFill>
            <a:schemeClr val="bg1"/>
          </a:solidFill>
          <a:ln>
            <a:solidFill>
              <a:srgbClr val="0070C0"/>
            </a:solidFill>
          </a:ln>
          <a:effectLst/>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b="1" dirty="0">
                <a:solidFill>
                  <a:schemeClr val="tx1"/>
                </a:solidFill>
                <a:latin typeface="Meiryo UI" panose="020B0604030504040204" pitchFamily="50" charset="-128"/>
                <a:ea typeface="Meiryo UI" panose="020B0604030504040204" pitchFamily="50" charset="-128"/>
                <a:cs typeface="ＭＳ Ｐゴシック"/>
              </a:rPr>
              <a:t>２</a:t>
            </a:r>
          </a:p>
        </p:txBody>
      </p:sp>
      <p:sp>
        <p:nvSpPr>
          <p:cNvPr id="12" name="楕円 11"/>
          <p:cNvSpPr/>
          <p:nvPr/>
        </p:nvSpPr>
        <p:spPr>
          <a:xfrm>
            <a:off x="184836" y="2433569"/>
            <a:ext cx="354039" cy="369637"/>
          </a:xfrm>
          <a:prstGeom prst="ellipse">
            <a:avLst/>
          </a:prstGeom>
          <a:solidFill>
            <a:schemeClr val="bg1"/>
          </a:solidFill>
          <a:ln>
            <a:solidFill>
              <a:srgbClr val="0070C0"/>
            </a:solidFill>
          </a:ln>
          <a:effectLst/>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b="1" dirty="0">
                <a:solidFill>
                  <a:schemeClr val="tx1"/>
                </a:solidFill>
                <a:latin typeface="Meiryo UI" panose="020B0604030504040204" pitchFamily="50" charset="-128"/>
                <a:ea typeface="Meiryo UI" panose="020B0604030504040204" pitchFamily="50" charset="-128"/>
                <a:cs typeface="ＭＳ Ｐゴシック"/>
              </a:rPr>
              <a:t>１</a:t>
            </a:r>
          </a:p>
        </p:txBody>
      </p:sp>
      <p:sp>
        <p:nvSpPr>
          <p:cNvPr id="15" name="角丸四角形 14"/>
          <p:cNvSpPr/>
          <p:nvPr/>
        </p:nvSpPr>
        <p:spPr>
          <a:xfrm>
            <a:off x="6039886" y="2614615"/>
            <a:ext cx="2642296" cy="824211"/>
          </a:xfrm>
          <a:prstGeom prst="roundRect">
            <a:avLst/>
          </a:prstGeom>
          <a:noFill/>
          <a:ln>
            <a:solidFill>
              <a:srgbClr val="0070C0"/>
            </a:solidFill>
          </a:ln>
          <a:effectLst/>
        </p:spPr>
        <p:style>
          <a:lnRef idx="2">
            <a:schemeClr val="dk1"/>
          </a:lnRef>
          <a:fillRef idx="1">
            <a:schemeClr val="lt1"/>
          </a:fillRef>
          <a:effectRef idx="0">
            <a:schemeClr val="dk1"/>
          </a:effectRef>
          <a:fontRef idx="minor">
            <a:schemeClr val="dk1"/>
          </a:fontRef>
        </p:style>
        <p:txBody>
          <a:bodyPr rtlCol="0" anchor="ctr"/>
          <a:lstStyle/>
          <a:p>
            <a:r>
              <a:rPr lang="ja-JP" altLang="en-US" sz="1200" dirty="0">
                <a:latin typeface="Meiryo UI" panose="020B0604030504040204" pitchFamily="50" charset="-128"/>
                <a:ea typeface="Meiryo UI" panose="020B0604030504040204" pitchFamily="50" charset="-128"/>
              </a:rPr>
              <a:t> </a:t>
            </a:r>
            <a:endParaRPr kumimoji="1" lang="ja-JP" altLang="en-US" sz="1200" dirty="0">
              <a:solidFill>
                <a:srgbClr val="FFFFFF"/>
              </a:solidFill>
              <a:latin typeface="Meiryo UI" panose="020B0604030504040204" pitchFamily="50" charset="-128"/>
              <a:ea typeface="Meiryo UI" panose="020B0604030504040204" pitchFamily="50" charset="-128"/>
              <a:cs typeface="ＭＳ Ｐゴシック"/>
            </a:endParaRPr>
          </a:p>
        </p:txBody>
      </p:sp>
      <p:sp>
        <p:nvSpPr>
          <p:cNvPr id="13" name="楕円 12"/>
          <p:cNvSpPr/>
          <p:nvPr/>
        </p:nvSpPr>
        <p:spPr>
          <a:xfrm>
            <a:off x="5862867" y="2462558"/>
            <a:ext cx="377917" cy="369637"/>
          </a:xfrm>
          <a:prstGeom prst="ellipse">
            <a:avLst/>
          </a:prstGeom>
          <a:solidFill>
            <a:schemeClr val="bg1"/>
          </a:solidFill>
          <a:ln>
            <a:solidFill>
              <a:srgbClr val="0070C0"/>
            </a:solidFill>
          </a:ln>
          <a:effectLst/>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b="1" dirty="0">
                <a:solidFill>
                  <a:schemeClr val="tx1"/>
                </a:solidFill>
                <a:latin typeface="Meiryo UI" panose="020B0604030504040204" pitchFamily="50" charset="-128"/>
                <a:ea typeface="Meiryo UI" panose="020B0604030504040204" pitchFamily="50" charset="-128"/>
                <a:cs typeface="ＭＳ Ｐゴシック"/>
              </a:rPr>
              <a:t>３</a:t>
            </a:r>
          </a:p>
        </p:txBody>
      </p:sp>
      <p:sp>
        <p:nvSpPr>
          <p:cNvPr id="16" name="角丸四角形 15"/>
          <p:cNvSpPr/>
          <p:nvPr/>
        </p:nvSpPr>
        <p:spPr>
          <a:xfrm>
            <a:off x="6039886" y="3847026"/>
            <a:ext cx="2642296" cy="824211"/>
          </a:xfrm>
          <a:prstGeom prst="roundRect">
            <a:avLst/>
          </a:prstGeom>
          <a:noFill/>
          <a:ln>
            <a:solidFill>
              <a:srgbClr val="0070C0"/>
            </a:solidFill>
          </a:ln>
          <a:effectLst/>
        </p:spPr>
        <p:style>
          <a:lnRef idx="2">
            <a:schemeClr val="dk1"/>
          </a:lnRef>
          <a:fillRef idx="1">
            <a:schemeClr val="lt1"/>
          </a:fillRef>
          <a:effectRef idx="0">
            <a:schemeClr val="dk1"/>
          </a:effectRef>
          <a:fontRef idx="minor">
            <a:schemeClr val="dk1"/>
          </a:fontRef>
        </p:style>
        <p:txBody>
          <a:bodyPr rtlCol="0" anchor="ctr"/>
          <a:lstStyle/>
          <a:p>
            <a:r>
              <a:rPr lang="en-US" altLang="ja-JP" sz="1200" dirty="0">
                <a:latin typeface="Meiryo UI" panose="020B0604030504040204" pitchFamily="50" charset="-128"/>
                <a:ea typeface="Meiryo UI" panose="020B0604030504040204" pitchFamily="50" charset="-128"/>
              </a:rPr>
              <a:t>1</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3</a:t>
            </a:r>
            <a:r>
              <a:rPr lang="ja-JP" altLang="en-US" sz="1200" dirty="0">
                <a:latin typeface="Meiryo UI" panose="020B0604030504040204" pitchFamily="50" charset="-128"/>
                <a:ea typeface="Meiryo UI" panose="020B0604030504040204" pitchFamily="50" charset="-128"/>
              </a:rPr>
              <a:t>を各階で行うことで、</a:t>
            </a:r>
            <a:endParaRPr lang="en-US" altLang="ja-JP" sz="1200" dirty="0">
              <a:latin typeface="Meiryo UI" panose="020B0604030504040204" pitchFamily="50" charset="-128"/>
              <a:ea typeface="Meiryo UI" panose="020B0604030504040204" pitchFamily="50" charset="-128"/>
            </a:endParaRPr>
          </a:p>
          <a:p>
            <a:r>
              <a:rPr lang="ja-JP" altLang="en-US" sz="1200" dirty="0">
                <a:latin typeface="Meiryo UI" panose="020B0604030504040204" pitchFamily="50" charset="-128"/>
                <a:ea typeface="Meiryo UI" panose="020B0604030504040204" pitchFamily="50" charset="-128"/>
              </a:rPr>
              <a:t>ビル全体の人の流れを把握し</a:t>
            </a:r>
            <a:endParaRPr lang="en-US" altLang="ja-JP" sz="1200" dirty="0">
              <a:latin typeface="Meiryo UI" panose="020B0604030504040204" pitchFamily="50" charset="-128"/>
              <a:ea typeface="Meiryo UI" panose="020B0604030504040204" pitchFamily="50" charset="-128"/>
            </a:endParaRPr>
          </a:p>
          <a:p>
            <a:r>
              <a:rPr lang="ja-JP" altLang="en-US" sz="1200" dirty="0">
                <a:latin typeface="Meiryo UI" panose="020B0604030504040204" pitchFamily="50" charset="-128"/>
                <a:ea typeface="Meiryo UI" panose="020B0604030504040204" pitchFamily="50" charset="-128"/>
              </a:rPr>
              <a:t>ビル全体の移動を最適化する。</a:t>
            </a:r>
            <a:endParaRPr kumimoji="1" lang="ja-JP" altLang="en-US" sz="1200" dirty="0">
              <a:solidFill>
                <a:srgbClr val="FFFFFF"/>
              </a:solidFill>
              <a:latin typeface="Meiryo UI" panose="020B0604030504040204" pitchFamily="50" charset="-128"/>
              <a:ea typeface="Meiryo UI" panose="020B0604030504040204" pitchFamily="50" charset="-128"/>
              <a:cs typeface="ＭＳ Ｐゴシック"/>
            </a:endParaRPr>
          </a:p>
        </p:txBody>
      </p:sp>
      <p:sp>
        <p:nvSpPr>
          <p:cNvPr id="14" name="楕円 13"/>
          <p:cNvSpPr/>
          <p:nvPr/>
        </p:nvSpPr>
        <p:spPr>
          <a:xfrm>
            <a:off x="5899810" y="3639553"/>
            <a:ext cx="354039" cy="369637"/>
          </a:xfrm>
          <a:prstGeom prst="ellipse">
            <a:avLst/>
          </a:prstGeom>
          <a:solidFill>
            <a:schemeClr val="bg1"/>
          </a:solidFill>
          <a:ln>
            <a:solidFill>
              <a:srgbClr val="0070C0"/>
            </a:solidFill>
          </a:ln>
          <a:effectLst/>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b="1" dirty="0">
                <a:solidFill>
                  <a:schemeClr val="tx1"/>
                </a:solidFill>
                <a:latin typeface="Meiryo UI" panose="020B0604030504040204" pitchFamily="50" charset="-128"/>
                <a:ea typeface="Meiryo UI" panose="020B0604030504040204" pitchFamily="50" charset="-128"/>
                <a:cs typeface="ＭＳ Ｐゴシック"/>
              </a:rPr>
              <a:t>４</a:t>
            </a:r>
          </a:p>
        </p:txBody>
      </p:sp>
      <p:sp>
        <p:nvSpPr>
          <p:cNvPr id="11" name="正方形/長方形 10"/>
          <p:cNvSpPr/>
          <p:nvPr/>
        </p:nvSpPr>
        <p:spPr>
          <a:xfrm>
            <a:off x="6160267" y="2635482"/>
            <a:ext cx="2309966" cy="830997"/>
          </a:xfrm>
          <a:prstGeom prst="rect">
            <a:avLst/>
          </a:prstGeom>
        </p:spPr>
        <p:txBody>
          <a:bodyPr wrap="square">
            <a:spAutoFit/>
          </a:bodyPr>
          <a:lstStyle/>
          <a:p>
            <a:r>
              <a:rPr lang="ja-JP" altLang="en-US" sz="1200" dirty="0">
                <a:latin typeface="Meiryo UI" panose="020B0604030504040204" pitchFamily="50" charset="-128"/>
                <a:ea typeface="Meiryo UI" panose="020B0604030504040204" pitchFamily="50" charset="-128"/>
              </a:rPr>
              <a:t>時間軸で解析しているので、</a:t>
            </a:r>
            <a:endParaRPr lang="en-US" altLang="ja-JP" sz="1200" dirty="0">
              <a:latin typeface="Meiryo UI" panose="020B0604030504040204" pitchFamily="50" charset="-128"/>
              <a:ea typeface="Meiryo UI" panose="020B0604030504040204" pitchFamily="50" charset="-128"/>
            </a:endParaRPr>
          </a:p>
          <a:p>
            <a:r>
              <a:rPr lang="ja-JP" altLang="en-US" sz="1200" dirty="0">
                <a:latin typeface="Meiryo UI" panose="020B0604030504040204" pitchFamily="50" charset="-128"/>
                <a:ea typeface="Meiryo UI" panose="020B0604030504040204" pitchFamily="50" charset="-128"/>
              </a:rPr>
              <a:t>移動する人を連続して予想可能。 </a:t>
            </a:r>
            <a:endParaRPr lang="en-US" altLang="ja-JP" sz="1200" dirty="0">
              <a:latin typeface="Meiryo UI" panose="020B0604030504040204" pitchFamily="50" charset="-128"/>
              <a:ea typeface="Meiryo UI" panose="020B0604030504040204" pitchFamily="50" charset="-128"/>
            </a:endParaRPr>
          </a:p>
          <a:p>
            <a:r>
              <a:rPr lang="ja-JP" altLang="en-US" sz="1200" dirty="0">
                <a:latin typeface="Meiryo UI" panose="020B0604030504040204" pitchFamily="50" charset="-128"/>
                <a:ea typeface="Meiryo UI" panose="020B0604030504040204" pitchFamily="50" charset="-128"/>
              </a:rPr>
              <a:t>一定の時間軸の範囲で判断し</a:t>
            </a:r>
            <a:endParaRPr lang="en-US" altLang="ja-JP" sz="1200" dirty="0">
              <a:latin typeface="Meiryo UI" panose="020B0604030504040204" pitchFamily="50" charset="-128"/>
              <a:ea typeface="Meiryo UI" panose="020B0604030504040204" pitchFamily="50" charset="-128"/>
            </a:endParaRPr>
          </a:p>
          <a:p>
            <a:r>
              <a:rPr lang="ja-JP" altLang="en-US" sz="1200" dirty="0">
                <a:latin typeface="Meiryo UI" panose="020B0604030504040204" pitchFamily="50" charset="-128"/>
                <a:ea typeface="Meiryo UI" panose="020B0604030504040204" pitchFamily="50" charset="-128"/>
              </a:rPr>
              <a:t>最適なサービスを提供。</a:t>
            </a:r>
          </a:p>
        </p:txBody>
      </p:sp>
    </p:spTree>
    <p:extLst>
      <p:ext uri="{BB962C8B-B14F-4D97-AF65-F5344CB8AC3E}">
        <p14:creationId xmlns:p14="http://schemas.microsoft.com/office/powerpoint/2010/main" val="264734085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theme/theme1.xml><?xml version="1.0" encoding="utf-8"?>
<a:theme xmlns:a="http://schemas.openxmlformats.org/drawingml/2006/main" name="青">
  <a:themeElements>
    <a:clrScheme name="ユーザー定義 1">
      <a:dk1>
        <a:sysClr val="windowText" lastClr="000000"/>
      </a:dk1>
      <a:lt1>
        <a:sysClr val="window" lastClr="FFFFFF"/>
      </a:lt1>
      <a:dk2>
        <a:srgbClr val="242852"/>
      </a:dk2>
      <a:lt2>
        <a:srgbClr val="ACCBF9"/>
      </a:lt2>
      <a:accent1>
        <a:srgbClr val="629DD1"/>
      </a:accent1>
      <a:accent2>
        <a:srgbClr val="7F8FA9"/>
      </a:accent2>
      <a:accent3>
        <a:srgbClr val="4A66AC"/>
      </a:accent3>
      <a:accent4>
        <a:srgbClr val="297FD5"/>
      </a:accent4>
      <a:accent5>
        <a:srgbClr val="5AA2AE"/>
      </a:accent5>
      <a:accent6>
        <a:srgbClr val="9D90A0"/>
      </a:accent6>
      <a:hlink>
        <a:srgbClr val="0E57C4"/>
      </a:hlink>
      <a:folHlink>
        <a:srgbClr val="506E8A"/>
      </a:folHlink>
    </a:clrScheme>
    <a:fontScheme name="ユーザー定義 1">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xmlns="" name="Triangle_4x3_JBSStd1_3.potx" id="{020FF1EC-3504-4E8E-9EB3-0C89B73DE366}" vid="{B321C630-E40C-4479-BF97-8453F5E07797}"/>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DAB261CD5329FB4D9A2BB15CE6264BC2" ma:contentTypeVersion="9" ma:contentTypeDescription="新しいドキュメントを作成します。" ma:contentTypeScope="" ma:versionID="c7d7b1572d058f463b99701ea347d7b5">
  <xsd:schema xmlns:xsd="http://www.w3.org/2001/XMLSchema" xmlns:xs="http://www.w3.org/2001/XMLSchema" xmlns:p="http://schemas.microsoft.com/office/2006/metadata/properties" xmlns:ns3="e95a941f-bbdf-49eb-a74b-3ed0a3fe9bdd" xmlns:ns4="7e06d18d-1238-4ff9-8cad-d7b3833719a9" targetNamespace="http://schemas.microsoft.com/office/2006/metadata/properties" ma:root="true" ma:fieldsID="96577001679eef114a46ace150e51b7e" ns3:_="" ns4:_="">
    <xsd:import namespace="e95a941f-bbdf-49eb-a74b-3ed0a3fe9bdd"/>
    <xsd:import namespace="7e06d18d-1238-4ff9-8cad-d7b3833719a9"/>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OCR" minOccurs="0"/>
                <xsd:element ref="ns4:MediaServiceGenerationTime" minOccurs="0"/>
                <xsd:element ref="ns4: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95a941f-bbdf-49eb-a74b-3ed0a3fe9bdd" elementFormDefault="qualified">
    <xsd:import namespace="http://schemas.microsoft.com/office/2006/documentManagement/types"/>
    <xsd:import namespace="http://schemas.microsoft.com/office/infopath/2007/PartnerControls"/>
    <xsd:element name="SharedWithUsers" ma:index="8"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共有相手の詳細情報" ma:internalName="SharedWithDetails" ma:readOnly="true">
      <xsd:simpleType>
        <xsd:restriction base="dms:Note">
          <xsd:maxLength value="255"/>
        </xsd:restriction>
      </xsd:simpleType>
    </xsd:element>
    <xsd:element name="SharingHintHash" ma:index="10" nillable="true" ma:displayName="共有のヒントのハッシュ"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e06d18d-1238-4ff9-8cad-d7b3833719a9"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3FE0886-0D73-4C1B-B7C8-194A1A18F781}">
  <ds:schemaRefs>
    <ds:schemaRef ds:uri="http://schemas.microsoft.com/sharepoint/v3/contenttype/forms"/>
  </ds:schemaRefs>
</ds:datastoreItem>
</file>

<file path=customXml/itemProps2.xml><?xml version="1.0" encoding="utf-8"?>
<ds:datastoreItem xmlns:ds="http://schemas.openxmlformats.org/officeDocument/2006/customXml" ds:itemID="{A021CFB0-602E-41BB-BBC0-B5A1E595B96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95a941f-bbdf-49eb-a74b-3ed0a3fe9bdd"/>
    <ds:schemaRef ds:uri="7e06d18d-1238-4ff9-8cad-d7b3833719a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2119928-213C-41AE-A362-20986A15E87D}">
  <ds:schemaRefs>
    <ds:schemaRef ds:uri="e95a941f-bbdf-49eb-a74b-3ed0a3fe9bdd"/>
    <ds:schemaRef ds:uri="http://schemas.openxmlformats.org/package/2006/metadata/core-properties"/>
    <ds:schemaRef ds:uri="http://schemas.microsoft.com/office/2006/documentManagement/types"/>
    <ds:schemaRef ds:uri="http://purl.org/dc/elements/1.1/"/>
    <ds:schemaRef ds:uri="http://schemas.microsoft.com/office/infopath/2007/PartnerControls"/>
    <ds:schemaRef ds:uri="7e06d18d-1238-4ff9-8cad-d7b3833719a9"/>
    <ds:schemaRef ds:uri="http://www.w3.org/XML/1998/namespace"/>
    <ds:schemaRef ds:uri="http://schemas.microsoft.com/office/2006/metadata/properties"/>
    <ds:schemaRef ds:uri="http://purl.org/dc/dcmitype/"/>
    <ds:schemaRef ds:uri="http://purl.org/dc/terms/"/>
  </ds:schemaRefs>
</ds:datastoreItem>
</file>

<file path=docProps/app.xml><?xml version="1.0" encoding="utf-8"?>
<Properties xmlns="http://schemas.openxmlformats.org/officeDocument/2006/extended-properties" xmlns:vt="http://schemas.openxmlformats.org/officeDocument/2006/docPropsVTypes">
  <Template>e-learning_contents</Template>
  <TotalTime>0</TotalTime>
  <Words>9789</Words>
  <Application>Microsoft Office PowerPoint</Application>
  <PresentationFormat>画面に合わせる (4:3)</PresentationFormat>
  <Paragraphs>740</Paragraphs>
  <Slides>35</Slides>
  <Notes>35</Notes>
  <HiddenSlides>0</HiddenSlides>
  <MMClips>0</MMClips>
  <ScaleCrop>false</ScaleCrop>
  <HeadingPairs>
    <vt:vector size="4" baseType="variant">
      <vt:variant>
        <vt:lpstr>テーマ</vt:lpstr>
      </vt:variant>
      <vt:variant>
        <vt:i4>1</vt:i4>
      </vt:variant>
      <vt:variant>
        <vt:lpstr>スライド タイトル</vt:lpstr>
      </vt:variant>
      <vt:variant>
        <vt:i4>35</vt:i4>
      </vt:variant>
    </vt:vector>
  </HeadingPairs>
  <TitlesOfParts>
    <vt:vector size="36" baseType="lpstr">
      <vt:lpstr>青</vt:lpstr>
      <vt:lpstr>PowerPoint プレゼンテーション</vt:lpstr>
      <vt:lpstr>AIリテラシー　概要</vt:lpstr>
      <vt:lpstr>機械学習の活用事例</vt:lpstr>
      <vt:lpstr>振返り　AI、機械学習、ディープラーニングの違い、関係性</vt:lpstr>
      <vt:lpstr>振返り　機械学習の種類</vt:lpstr>
      <vt:lpstr>教師あり学習の事例</vt:lpstr>
      <vt:lpstr>教師あり学習の事例</vt:lpstr>
      <vt:lpstr>教師なし学習の事例</vt:lpstr>
      <vt:lpstr>強化学習の事例</vt:lpstr>
      <vt:lpstr>強化学習の事例</vt:lpstr>
      <vt:lpstr>ディープラーニング</vt:lpstr>
      <vt:lpstr>ディープラーニングの飛躍</vt:lpstr>
      <vt:lpstr>ディープラーニングの位置づけ</vt:lpstr>
      <vt:lpstr>ニューラルネットワーク</vt:lpstr>
      <vt:lpstr>ニューラルネットワーク</vt:lpstr>
      <vt:lpstr>ディープラーニングの代表的手法</vt:lpstr>
      <vt:lpstr>CNN（畳み込みニューラルネットワーク）</vt:lpstr>
      <vt:lpstr>RNN（リカレントニューラルネットワーク）</vt:lpstr>
      <vt:lpstr>機械学習に必要な重要要素</vt:lpstr>
      <vt:lpstr>ディープラーニングの事例</vt:lpstr>
      <vt:lpstr>ディープラーニングでできること</vt:lpstr>
      <vt:lpstr>インフラ・防犯・監視領域における事例</vt:lpstr>
      <vt:lpstr>インフラ・防犯・監視領域における事例</vt:lpstr>
      <vt:lpstr>農業における事例</vt:lpstr>
      <vt:lpstr>教育領域における事例</vt:lpstr>
      <vt:lpstr>医療領域における事例</vt:lpstr>
      <vt:lpstr>医療領域における事例</vt:lpstr>
      <vt:lpstr>その他の事例</vt:lpstr>
      <vt:lpstr>その他の事例</vt:lpstr>
      <vt:lpstr>AIとビジネス</vt:lpstr>
      <vt:lpstr>企業におけるAI導入状況</vt:lpstr>
      <vt:lpstr>AIのビジネスマーケット</vt:lpstr>
      <vt:lpstr>AIの活用分野</vt:lpstr>
      <vt:lpstr>ビジネス上の課題</vt:lpstr>
      <vt:lpstr>今後のAIの発展</vt:lpstr>
    </vt:vector>
  </TitlesOfParts>
  <Manager/>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
  <cp:revision>13</cp:revision>
  <dcterms:created xsi:type="dcterms:W3CDTF">2020-03-04T04:28:15Z</dcterms:created>
  <dcterms:modified xsi:type="dcterms:W3CDTF">2021-04-01T08:06:34Z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0x010100DAB261CD5329FB4D9A2BB15CE6264BC2</vt:lpwstr>
  </property>
  <property fmtid="{D5CDD505-2E9C-101B-9397-08002B2CF9AE}" pid="3" name="Order">
    <vt:r8>1867600</vt:r8>
  </property>
  <property fmtid="{D5CDD505-2E9C-101B-9397-08002B2CF9AE}" pid="4" name="xd_Signature">
    <vt:bool>false</vt:bool>
  </property>
  <property fmtid="{D5CDD505-2E9C-101B-9397-08002B2CF9AE}" pid="5" name="xd_ProgID">
    <vt:lpwstr/>
  </property>
  <property fmtid="{D5CDD505-2E9C-101B-9397-08002B2CF9AE}" pid="6" name="ComplianceAssetId">
    <vt:lpwstr/>
  </property>
  <property fmtid="{D5CDD505-2E9C-101B-9397-08002B2CF9AE}" pid="7" name="TemplateUrl">
    <vt:lpwstr/>
  </property>
</Properties>
</file>