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3" r:id="rId4"/>
  </p:sldMasterIdLst>
  <p:notesMasterIdLst>
    <p:notesMasterId r:id="rId58"/>
  </p:notesMasterIdLst>
  <p:handoutMasterIdLst>
    <p:handoutMasterId r:id="rId59"/>
  </p:handoutMasterIdLst>
  <p:sldIdLst>
    <p:sldId id="256" r:id="rId5"/>
    <p:sldId id="518" r:id="rId6"/>
    <p:sldId id="519" r:id="rId7"/>
    <p:sldId id="520" r:id="rId8"/>
    <p:sldId id="521" r:id="rId9"/>
    <p:sldId id="522" r:id="rId10"/>
    <p:sldId id="523" r:id="rId11"/>
    <p:sldId id="524" r:id="rId12"/>
    <p:sldId id="525" r:id="rId13"/>
    <p:sldId id="526" r:id="rId14"/>
    <p:sldId id="527" r:id="rId15"/>
    <p:sldId id="528" r:id="rId16"/>
    <p:sldId id="529" r:id="rId17"/>
    <p:sldId id="530" r:id="rId18"/>
    <p:sldId id="531" r:id="rId19"/>
    <p:sldId id="532" r:id="rId20"/>
    <p:sldId id="534" r:id="rId21"/>
    <p:sldId id="535" r:id="rId22"/>
    <p:sldId id="536" r:id="rId23"/>
    <p:sldId id="537" r:id="rId24"/>
    <p:sldId id="538" r:id="rId25"/>
    <p:sldId id="539" r:id="rId26"/>
    <p:sldId id="540" r:id="rId27"/>
    <p:sldId id="541" r:id="rId28"/>
    <p:sldId id="542" r:id="rId29"/>
    <p:sldId id="543" r:id="rId30"/>
    <p:sldId id="544" r:id="rId31"/>
    <p:sldId id="545" r:id="rId32"/>
    <p:sldId id="547" r:id="rId33"/>
    <p:sldId id="548" r:id="rId34"/>
    <p:sldId id="549" r:id="rId35"/>
    <p:sldId id="550" r:id="rId36"/>
    <p:sldId id="551" r:id="rId37"/>
    <p:sldId id="552" r:id="rId38"/>
    <p:sldId id="553" r:id="rId39"/>
    <p:sldId id="555" r:id="rId40"/>
    <p:sldId id="557" r:id="rId41"/>
    <p:sldId id="558" r:id="rId42"/>
    <p:sldId id="559" r:id="rId43"/>
    <p:sldId id="560" r:id="rId44"/>
    <p:sldId id="570" r:id="rId45"/>
    <p:sldId id="574" r:id="rId46"/>
    <p:sldId id="561" r:id="rId47"/>
    <p:sldId id="563" r:id="rId48"/>
    <p:sldId id="564" r:id="rId49"/>
    <p:sldId id="565" r:id="rId50"/>
    <p:sldId id="566" r:id="rId51"/>
    <p:sldId id="568" r:id="rId52"/>
    <p:sldId id="569" r:id="rId53"/>
    <p:sldId id="533" r:id="rId54"/>
    <p:sldId id="571" r:id="rId55"/>
    <p:sldId id="572" r:id="rId56"/>
    <p:sldId id="573" r:id="rId57"/>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CCECFF"/>
    <a:srgbClr val="0033CC"/>
    <a:srgbClr val="FFCC00"/>
    <a:srgbClr val="3333FF"/>
    <a:srgbClr val="66CCFF"/>
    <a:srgbClr val="CCFFCC"/>
    <a:srgbClr val="FFFF99"/>
    <a:srgbClr val="CCCC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0D2454-6361-4288-9852-12E182649EFE}" v="23" dt="2020-11-30T06:00:55.776"/>
    <p1510:client id="{C8B7F4C8-DA81-4ACC-F516-53833F9AE378}" v="13" dt="2021-02-03T09:06:48.420"/>
    <p1510:client id="{EDB87731-1E2E-727E-A098-3D7EFC558F2B}" v="2" dt="2021-01-28T08:42:23.50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61048" autoAdjust="0"/>
  </p:normalViewPr>
  <p:slideViewPr>
    <p:cSldViewPr snapToGrid="0" snapToObjects="1">
      <p:cViewPr varScale="1">
        <p:scale>
          <a:sx n="64" d="100"/>
          <a:sy n="64" d="100"/>
        </p:scale>
        <p:origin x="-1518"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084BE2-7C00-BE41-9E00-150C10E5C71B}" type="datetimeFigureOut">
              <a:rPr kumimoji="1" lang="ja-JP" altLang="en-US" smtClean="0"/>
              <a:t>2021/4/1</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5C0A5F-2C58-2B43-9BA3-91DAA16D01CD}" type="slidenum">
              <a:rPr kumimoji="1" lang="ja-JP" altLang="en-US" smtClean="0"/>
              <a:t>‹#›</a:t>
            </a:fld>
            <a:endParaRPr kumimoji="1" lang="ja-JP" altLang="en-US"/>
          </a:p>
        </p:txBody>
      </p:sp>
    </p:spTree>
    <p:extLst>
      <p:ext uri="{BB962C8B-B14F-4D97-AF65-F5344CB8AC3E}">
        <p14:creationId xmlns:p14="http://schemas.microsoft.com/office/powerpoint/2010/main" val="3639682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7BEEDE-0EA8-4D8B-BE57-87AF892E51CA}" type="datetimeFigureOut">
              <a:rPr kumimoji="1" lang="ja-JP" altLang="en-US" smtClean="0"/>
              <a:t>2021/4/1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2B1BF-D000-4CA2-8341-22FFC902E93A}" type="slidenum">
              <a:rPr kumimoji="1" lang="ja-JP" altLang="en-US" smtClean="0"/>
              <a:t>‹#›</a:t>
            </a:fld>
            <a:endParaRPr kumimoji="1" lang="ja-JP" altLang="en-US"/>
          </a:p>
        </p:txBody>
      </p:sp>
    </p:spTree>
    <p:extLst>
      <p:ext uri="{BB962C8B-B14F-4D97-AF65-F5344CB8AC3E}">
        <p14:creationId xmlns:p14="http://schemas.microsoft.com/office/powerpoint/2010/main" val="3183890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selectra.jp/energy/guides/consumption/kwh"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ja.wikipedia.org/wiki/%E9%A3%9F%E7%89%A9%E9%80%A3%E9%8E%96"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ja.wikipedia.org/wiki/%E7%94%9F%E7%89%A9%E5%9C%B0%E7%90%83%E5%8C%96%E5%AD%A6%E7%9A%84%E5%BE%AA%E7%92%B0"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a:t>
            </a:fld>
            <a:endParaRPr kumimoji="1" lang="ja-JP" altLang="en-US"/>
          </a:p>
        </p:txBody>
      </p:sp>
    </p:spTree>
    <p:extLst>
      <p:ext uri="{BB962C8B-B14F-4D97-AF65-F5344CB8AC3E}">
        <p14:creationId xmlns:p14="http://schemas.microsoft.com/office/powerpoint/2010/main" val="3491609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サービスが計測可能なこととは、</a:t>
            </a:r>
            <a:endParaRPr lang="en-US" altLang="ja-JP" dirty="0"/>
          </a:p>
          <a:p>
            <a:r>
              <a:rPr lang="ja-JP" altLang="en-US" dirty="0"/>
              <a:t>クラウドサービス提供者によって、サービスの利用状況が自動的に監視・管理され、レポートとして提供されるという特徴です。</a:t>
            </a:r>
            <a:endParaRPr lang="en-US" altLang="ja-JP" dirty="0"/>
          </a:p>
          <a:p>
            <a:r>
              <a:rPr lang="ja-JP" altLang="en-US" dirty="0"/>
              <a:t>また、サービスの利用量、例えば</a:t>
            </a:r>
            <a:r>
              <a:rPr lang="en-US" altLang="ja-JP" dirty="0"/>
              <a:t>CPU</a:t>
            </a:r>
            <a:r>
              <a:rPr lang="ja-JP" altLang="en-US" dirty="0"/>
              <a:t>やストレージをどれくらい使ったかを電気料金のように計測できる仕組みを持ち、</a:t>
            </a:r>
            <a:endParaRPr lang="en-US" altLang="ja-JP" dirty="0"/>
          </a:p>
          <a:p>
            <a:r>
              <a:rPr lang="ja-JP" altLang="en-US" dirty="0"/>
              <a:t>それによって従量課金（使った分だけの支払い）が可能です。</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11</a:t>
            </a:fld>
            <a:endParaRPr kumimoji="1" lang="ja-JP" altLang="en-US"/>
          </a:p>
        </p:txBody>
      </p:sp>
    </p:spTree>
    <p:extLst>
      <p:ext uri="{BB962C8B-B14F-4D97-AF65-F5344CB8AC3E}">
        <p14:creationId xmlns:p14="http://schemas.microsoft.com/office/powerpoint/2010/main" val="3440432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オンプレミスとは自社の中で情報システムを保有し、自社内の設備によって運用することを指し、従来多くの企業で利用されていた形態です。</a:t>
            </a:r>
            <a:endParaRPr kumimoji="1" lang="en-US" altLang="ja-JP" dirty="0"/>
          </a:p>
          <a:p>
            <a:r>
              <a:rPr kumimoji="1" lang="ja-JP" altLang="en-US" dirty="0"/>
              <a:t>自社やグループ企業内のみで使用されるシステムで、非公開または利用者限定のサービスなどが想定されます。</a:t>
            </a:r>
            <a:endParaRPr kumimoji="1" lang="en-US" altLang="ja-JP" dirty="0"/>
          </a:p>
          <a:p>
            <a:endParaRPr kumimoji="1" lang="en-US" altLang="ja-JP" dirty="0"/>
          </a:p>
          <a:p>
            <a:r>
              <a:rPr kumimoji="1" lang="ja-JP" altLang="en-US" dirty="0"/>
              <a:t>ここでは、オンプレミスとクラウドの違いについて、</a:t>
            </a:r>
            <a:r>
              <a:rPr kumimoji="1" lang="en-US" altLang="ja-JP" dirty="0"/>
              <a:t>6</a:t>
            </a:r>
            <a:r>
              <a:rPr kumimoji="1" lang="ja-JP" altLang="en-US" dirty="0"/>
              <a:t>項目に分けてご紹介したいと思います。</a:t>
            </a:r>
            <a:endParaRPr kumimoji="1" lang="en-US" altLang="ja-JP" dirty="0"/>
          </a:p>
          <a:p>
            <a:endParaRPr kumimoji="1" lang="en-US" altLang="ja-JP" dirty="0"/>
          </a:p>
          <a:p>
            <a:r>
              <a:rPr kumimoji="1" lang="ja-JP" altLang="en-US" dirty="0"/>
              <a:t>①構築について</a:t>
            </a:r>
            <a:endParaRPr kumimoji="1" lang="en-US" altLang="ja-JP" dirty="0"/>
          </a:p>
          <a:p>
            <a:r>
              <a:rPr kumimoji="1" lang="ja-JP" altLang="en-US" dirty="0"/>
              <a:t>オンプレミスでは、自社で導入手続きや設置構築を行う必要がありますが</a:t>
            </a:r>
            <a:endParaRPr kumimoji="1" lang="en-US" altLang="ja-JP" dirty="0"/>
          </a:p>
          <a:p>
            <a:r>
              <a:rPr kumimoji="1" lang="ja-JP" altLang="en-US" dirty="0"/>
              <a:t>クラウドではサービスを契約するだけで即時使用可能となります。</a:t>
            </a:r>
            <a:endParaRPr kumimoji="1" lang="en-US" altLang="ja-JP" dirty="0"/>
          </a:p>
          <a:p>
            <a:endParaRPr kumimoji="1" lang="en-US" altLang="ja-JP" dirty="0"/>
          </a:p>
          <a:p>
            <a:r>
              <a:rPr kumimoji="1" lang="ja-JP" altLang="en-US" dirty="0"/>
              <a:t>②利用範囲について</a:t>
            </a:r>
            <a:endParaRPr kumimoji="1" lang="en-US" altLang="ja-JP" dirty="0"/>
          </a:p>
          <a:p>
            <a:r>
              <a:rPr kumimoji="1" lang="ja-JP" altLang="en-US" dirty="0"/>
              <a:t>オンプレミスでは、自社内でしかシステムを利用できませんが</a:t>
            </a:r>
            <a:endParaRPr kumimoji="1" lang="en-US" altLang="ja-JP" dirty="0"/>
          </a:p>
          <a:p>
            <a:r>
              <a:rPr kumimoji="1" lang="ja-JP" altLang="en-US" dirty="0"/>
              <a:t>クラウドでは、会社のソフトウェアやデータを自宅や出張先など、</a:t>
            </a:r>
            <a:endParaRPr kumimoji="1" lang="en-US" altLang="ja-JP" dirty="0"/>
          </a:p>
          <a:p>
            <a:r>
              <a:rPr kumimoji="1" lang="ja-JP" altLang="en-US" dirty="0"/>
              <a:t>あらゆる場所から、あらゆるデバイスで利用することができます。</a:t>
            </a:r>
            <a:endParaRPr kumimoji="1" lang="en-US" altLang="ja-JP" dirty="0"/>
          </a:p>
          <a:p>
            <a:endParaRPr kumimoji="1" lang="en-US" altLang="ja-JP" dirty="0"/>
          </a:p>
          <a:p>
            <a:r>
              <a:rPr kumimoji="1" lang="ja-JP" altLang="en-US" dirty="0"/>
              <a:t>③運用管理について</a:t>
            </a:r>
            <a:endParaRPr kumimoji="1" lang="en-US" altLang="ja-JP" dirty="0"/>
          </a:p>
          <a:p>
            <a:r>
              <a:rPr kumimoji="1" lang="ja-JP" altLang="en-US" dirty="0"/>
              <a:t>オンプレミスでは、ソフトウェアのバージョンアップやセキュリティソフトの更新など、日々のメンテナンスを行う必要がありますが、</a:t>
            </a:r>
            <a:endParaRPr kumimoji="1" lang="en-US" altLang="ja-JP" dirty="0"/>
          </a:p>
          <a:p>
            <a:r>
              <a:rPr kumimoji="1" lang="ja-JP" altLang="en-US" dirty="0"/>
              <a:t>クラウドではそれらの業務をクラウド提供者が代わりに行ってくれるため、手間が大幅に軽減されます。</a:t>
            </a:r>
            <a:endParaRPr kumimoji="1" lang="en-US" altLang="ja-JP" dirty="0"/>
          </a:p>
          <a:p>
            <a:endParaRPr kumimoji="1" lang="en-US" altLang="ja-JP" dirty="0"/>
          </a:p>
          <a:p>
            <a:r>
              <a:rPr kumimoji="1" lang="ja-JP" altLang="en-US" dirty="0"/>
              <a:t>④システム増強について</a:t>
            </a:r>
            <a:endParaRPr kumimoji="1" lang="en-US" altLang="ja-JP" dirty="0"/>
          </a:p>
          <a:p>
            <a:r>
              <a:rPr kumimoji="1" lang="ja-JP" altLang="en-US" dirty="0"/>
              <a:t>オンプレミスでは、システムを増強する際に、追加費用がかかったり、現行のシステムとかみ合わないなど、柔軟性に欠ける部分があります。</a:t>
            </a:r>
            <a:endParaRPr kumimoji="1" lang="en-US" altLang="ja-JP" dirty="0"/>
          </a:p>
          <a:p>
            <a:r>
              <a:rPr kumimoji="1" lang="ja-JP" altLang="en-US" dirty="0"/>
              <a:t>一方、クラウドだと、サーバの仮想化技術により、処理能力を高めたいときにはすぐにシステム増強することができます。</a:t>
            </a:r>
            <a:endParaRPr kumimoji="1" lang="en-US" altLang="ja-JP" dirty="0"/>
          </a:p>
          <a:p>
            <a:endParaRPr kumimoji="1" lang="en-US" altLang="ja-JP" dirty="0"/>
          </a:p>
          <a:p>
            <a:r>
              <a:rPr kumimoji="1" lang="ja-JP" altLang="en-US" dirty="0"/>
              <a:t>⑤災害対策について</a:t>
            </a:r>
            <a:endParaRPr kumimoji="1" lang="en-US" altLang="ja-JP" dirty="0"/>
          </a:p>
          <a:p>
            <a:r>
              <a:rPr kumimoji="1" lang="ja-JP" altLang="en-US" dirty="0"/>
              <a:t>オンプレミスだと、災害時にパソコンを持ち出す困難さがあります。東日本大震災では企業の大事なデータが多く失われるといったこともありました。</a:t>
            </a:r>
            <a:endParaRPr kumimoji="1" lang="en-US" altLang="ja-JP" dirty="0"/>
          </a:p>
          <a:p>
            <a:r>
              <a:rPr kumimoji="1" lang="ja-JP" altLang="en-US" dirty="0"/>
              <a:t>クラウドだと、最新の耐震対策や停電対策など、安全対策が何十にも施されているために、災害時でもデータが安全に守られます。</a:t>
            </a:r>
            <a:endParaRPr kumimoji="1" lang="en-US" altLang="ja-JP" dirty="0"/>
          </a:p>
          <a:p>
            <a:endParaRPr kumimoji="1" lang="en-US" altLang="ja-JP" dirty="0"/>
          </a:p>
          <a:p>
            <a:r>
              <a:rPr kumimoji="1" lang="ja-JP" altLang="en-US" dirty="0"/>
              <a:t>⑥導入までの流れについて</a:t>
            </a:r>
            <a:endParaRPr kumimoji="1" lang="en-US" altLang="ja-JP" dirty="0"/>
          </a:p>
          <a:p>
            <a:r>
              <a:rPr kumimoji="1" lang="ja-JP" altLang="en-US" dirty="0"/>
              <a:t>オンプレミスだと、サーバ等の機器の購入、管理というに大きなコストがかかり、導入にも何か月もかかるといったことがあります。</a:t>
            </a:r>
            <a:endParaRPr kumimoji="1" lang="en-US" altLang="ja-JP" dirty="0"/>
          </a:p>
          <a:p>
            <a:r>
              <a:rPr kumimoji="1" lang="ja-JP" altLang="en-US" dirty="0"/>
              <a:t>一方クラウドだと、インターネットに接続できればすぐに使えるため、初期費用もかなり抑えることができます。</a:t>
            </a:r>
            <a:endParaRPr kumimoji="1" lang="en-US" altLang="ja-JP" dirty="0"/>
          </a:p>
          <a:p>
            <a:r>
              <a:rPr kumimoji="1" lang="ja-JP" altLang="en-US" dirty="0"/>
              <a:t>また、必要な時に必要な分だけ利用することができるので、費用対効果もかなり高くなるといえます。</a:t>
            </a:r>
            <a:endParaRPr kumimoji="1" lang="en-US" altLang="ja-JP" dirty="0"/>
          </a:p>
        </p:txBody>
      </p:sp>
      <p:sp>
        <p:nvSpPr>
          <p:cNvPr id="4" name="スライド番号プレースホルダー 3"/>
          <p:cNvSpPr>
            <a:spLocks noGrp="1"/>
          </p:cNvSpPr>
          <p:nvPr>
            <p:ph type="sldNum" sz="quarter" idx="10"/>
          </p:nvPr>
        </p:nvSpPr>
        <p:spPr/>
        <p:txBody>
          <a:bodyPr/>
          <a:lstStyle/>
          <a:p>
            <a:fld id="{A2D43BFD-6E30-4B2B-BAC3-3083D04D432B}" type="slidenum">
              <a:rPr kumimoji="1" lang="ja-JP" altLang="en-US" smtClean="0"/>
              <a:t>12</a:t>
            </a:fld>
            <a:endParaRPr kumimoji="1" lang="ja-JP" altLang="en-US"/>
          </a:p>
        </p:txBody>
      </p:sp>
    </p:spTree>
    <p:extLst>
      <p:ext uri="{BB962C8B-B14F-4D97-AF65-F5344CB8AC3E}">
        <p14:creationId xmlns:p14="http://schemas.microsoft.com/office/powerpoint/2010/main" val="876912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クラウドサービスは、ベンダー側が管理する部分とユーザーがカスタマイズできる部分との範囲の違いから</a:t>
            </a:r>
            <a:endParaRPr kumimoji="1" lang="en-US" altLang="ja-JP" dirty="0"/>
          </a:p>
          <a:p>
            <a:r>
              <a:rPr kumimoji="1" lang="ja-JP" altLang="en-US" dirty="0"/>
              <a:t>クラウドコンピューティングのサービスモデルとして</a:t>
            </a:r>
            <a:endParaRPr kumimoji="1" lang="en-US" altLang="ja-JP" dirty="0"/>
          </a:p>
          <a:p>
            <a:r>
              <a:rPr kumimoji="1" lang="ja-JP" altLang="en-US" dirty="0"/>
              <a:t>・</a:t>
            </a:r>
            <a:r>
              <a:rPr kumimoji="1" lang="en-US" altLang="ja-JP" dirty="0"/>
              <a:t>SaaS</a:t>
            </a:r>
          </a:p>
          <a:p>
            <a:r>
              <a:rPr kumimoji="1" lang="ja-JP" altLang="en-US" dirty="0"/>
              <a:t>・</a:t>
            </a:r>
            <a:r>
              <a:rPr kumimoji="1" lang="en-US" altLang="ja-JP" dirty="0"/>
              <a:t>PaaS</a:t>
            </a:r>
          </a:p>
          <a:p>
            <a:r>
              <a:rPr kumimoji="1" lang="ja-JP" altLang="en-US" dirty="0"/>
              <a:t>・</a:t>
            </a:r>
            <a:r>
              <a:rPr kumimoji="1" lang="en-US" altLang="ja-JP" dirty="0"/>
              <a:t>IaaS</a:t>
            </a:r>
          </a:p>
          <a:p>
            <a:r>
              <a:rPr kumimoji="1" lang="ja-JP" altLang="en-US" dirty="0"/>
              <a:t>の三つを定義しています。</a:t>
            </a:r>
            <a:endParaRPr kumimoji="1" lang="en-US" altLang="ja-JP" dirty="0"/>
          </a:p>
          <a:p>
            <a:endParaRPr kumimoji="1" lang="en-US" altLang="ja-JP" dirty="0"/>
          </a:p>
          <a:p>
            <a:r>
              <a:rPr kumimoji="1" lang="ja-JP" altLang="en-US" dirty="0"/>
              <a:t>今回の講義では、</a:t>
            </a:r>
            <a:endParaRPr kumimoji="1" lang="en-US" altLang="ja-JP" dirty="0"/>
          </a:p>
          <a:p>
            <a:r>
              <a:rPr kumimoji="1" lang="ja-JP" altLang="en-US" dirty="0"/>
              <a:t>この三つのモデルに加えて「</a:t>
            </a:r>
            <a:r>
              <a:rPr kumimoji="1" lang="en-US" altLang="ja-JP" dirty="0"/>
              <a:t>DaaS</a:t>
            </a:r>
            <a:r>
              <a:rPr kumimoji="1" lang="ja-JP" altLang="en-US" dirty="0"/>
              <a:t>」についてもご説明いたします</a:t>
            </a:r>
            <a:endParaRPr kumimoji="1" lang="en-US" altLang="ja-JP"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13</a:t>
            </a:fld>
            <a:endParaRPr kumimoji="1" lang="ja-JP" altLang="en-US"/>
          </a:p>
        </p:txBody>
      </p:sp>
    </p:spTree>
    <p:extLst>
      <p:ext uri="{BB962C8B-B14F-4D97-AF65-F5344CB8AC3E}">
        <p14:creationId xmlns:p14="http://schemas.microsoft.com/office/powerpoint/2010/main" val="3711519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SaaS</a:t>
            </a:r>
            <a:r>
              <a:rPr lang="ja-JP" altLang="en-US" dirty="0"/>
              <a:t>とは「</a:t>
            </a:r>
            <a:r>
              <a:rPr lang="en-US" altLang="ja-JP" dirty="0"/>
              <a:t>Software as a Service</a:t>
            </a:r>
            <a:r>
              <a:rPr lang="ja-JP" altLang="en-US" dirty="0"/>
              <a:t>」の略で、日本語だと「サービスとしてのソフトウェア」という意味です。</a:t>
            </a:r>
            <a:endParaRPr lang="en-US" altLang="ja-JP" dirty="0"/>
          </a:p>
          <a:p>
            <a:r>
              <a:rPr lang="ja-JP" altLang="en-US" dirty="0"/>
              <a:t>主にエンドユーザーが使用するクラウドサービスの形態となります。</a:t>
            </a:r>
            <a:endParaRPr lang="en-US" altLang="ja-JP" dirty="0"/>
          </a:p>
          <a:p>
            <a:r>
              <a:rPr lang="ja-JP" altLang="en-US" dirty="0"/>
              <a:t>従来パッケージソフトとして提供されていた、電子メールやスケジュール管理、文書作成や表計算、財務会計や販売管理など</a:t>
            </a:r>
            <a:endParaRPr lang="en-US" altLang="ja-JP" dirty="0"/>
          </a:p>
          <a:p>
            <a:r>
              <a:rPr lang="ja-JP" altLang="en-US" dirty="0"/>
              <a:t>業務で使うソフトウェアをインターネット越しに提供するサービスです。</a:t>
            </a:r>
            <a:endParaRPr lang="en-US" altLang="ja-JP" dirty="0"/>
          </a:p>
          <a:p>
            <a:r>
              <a:rPr kumimoji="1" lang="ja-JP" altLang="en-US" b="0" dirty="0"/>
              <a:t>利用者は、ソフトウェアを動かすためのハードウェアや</a:t>
            </a:r>
            <a:r>
              <a:rPr kumimoji="1" lang="en-US" altLang="ja-JP" b="0" dirty="0"/>
              <a:t>OS</a:t>
            </a:r>
            <a:r>
              <a:rPr kumimoji="1" lang="ja-JP" altLang="en-US" b="0" dirty="0" err="1"/>
              <a:t>、</a:t>
            </a:r>
            <a:r>
              <a:rPr kumimoji="1" lang="ja-JP" altLang="en-US" b="0" dirty="0"/>
              <a:t>ミドルウェアの知識がなくても</a:t>
            </a:r>
            <a:endParaRPr kumimoji="1" lang="en-US" altLang="ja-JP" b="0" dirty="0"/>
          </a:p>
          <a:p>
            <a:r>
              <a:rPr kumimoji="1" lang="ja-JP" altLang="en-US" b="0" dirty="0"/>
              <a:t>アプリケーションの設定や機能を理解していれば使用することができます。</a:t>
            </a:r>
            <a:endParaRPr kumimoji="1" lang="en-US" altLang="ja-JP" b="0" dirty="0"/>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14</a:t>
            </a:fld>
            <a:endParaRPr kumimoji="1" lang="ja-JP" altLang="en-US"/>
          </a:p>
        </p:txBody>
      </p:sp>
    </p:spTree>
    <p:extLst>
      <p:ext uri="{BB962C8B-B14F-4D97-AF65-F5344CB8AC3E}">
        <p14:creationId xmlns:p14="http://schemas.microsoft.com/office/powerpoint/2010/main" val="2091264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PaaS</a:t>
            </a:r>
            <a:r>
              <a:rPr lang="ja-JP" altLang="en-US" dirty="0"/>
              <a:t>は「</a:t>
            </a:r>
            <a:r>
              <a:rPr lang="en-US" altLang="ja-JP" dirty="0"/>
              <a:t>Platform as a Service</a:t>
            </a:r>
            <a:r>
              <a:rPr lang="ja-JP" altLang="en-US" dirty="0"/>
              <a:t>」の略で「パース」と読みます。</a:t>
            </a:r>
            <a:endParaRPr lang="en-US" altLang="ja-JP" dirty="0"/>
          </a:p>
          <a:p>
            <a:r>
              <a:rPr lang="en-US" altLang="ja-JP" dirty="0"/>
              <a:t>PaaS</a:t>
            </a:r>
            <a:r>
              <a:rPr lang="ja-JP" altLang="en-US" dirty="0"/>
              <a:t>は業務で使うソフトウェアを自社で開発して事項するための土台（プラットフォーム）環境を提供するサービスのことです。</a:t>
            </a:r>
            <a:endParaRPr lang="en-US" altLang="ja-JP" dirty="0"/>
          </a:p>
          <a:p>
            <a:r>
              <a:rPr lang="ja-JP" altLang="en-US" dirty="0"/>
              <a:t>開発基盤として</a:t>
            </a:r>
            <a:r>
              <a:rPr lang="ja-JP" altLang="en-US" b="0" dirty="0"/>
              <a:t>サーバー、ストレージ、ネットワークに加えて開発系のミドルウェア</a:t>
            </a:r>
            <a:r>
              <a:rPr lang="ja-JP" altLang="en-US" dirty="0"/>
              <a:t>をクラウドサービスとして提供します。</a:t>
            </a:r>
            <a:endParaRPr lang="en-US" altLang="ja-JP" dirty="0"/>
          </a:p>
          <a:p>
            <a:r>
              <a:rPr lang="ja-JP" altLang="en-US" dirty="0"/>
              <a:t>一般の利用者にとっては、あまり知られていないサービスかもしれませんが、開発者ならば多くの方が利用した経験のあるサービスで、</a:t>
            </a:r>
            <a:endParaRPr lang="en-US" altLang="ja-JP" dirty="0"/>
          </a:p>
          <a:p>
            <a:r>
              <a:rPr kumimoji="1" lang="ja-JP" altLang="en-US" dirty="0"/>
              <a:t>アプリケーションを企業に合わせてカスタマイズする場合や、</a:t>
            </a:r>
            <a:r>
              <a:rPr kumimoji="1" lang="en-US" altLang="ja-JP" dirty="0"/>
              <a:t>1</a:t>
            </a:r>
            <a:r>
              <a:rPr kumimoji="1" lang="ja-JP" altLang="en-US" dirty="0"/>
              <a:t>からアプリケーションを自社で開発したい場合に使用します。</a:t>
            </a:r>
            <a:endParaRPr kumimoji="1" lang="en-US" altLang="ja-JP" dirty="0"/>
          </a:p>
          <a:p>
            <a:endParaRPr kumimoji="1" lang="en-US" altLang="ja-JP" dirty="0"/>
          </a:p>
          <a:p>
            <a:r>
              <a:rPr kumimoji="1" lang="ja-JP" altLang="en-US" dirty="0"/>
              <a:t>オンプレミスでは、ハードウェアの準備、</a:t>
            </a:r>
            <a:r>
              <a:rPr kumimoji="1" lang="en-US" altLang="ja-JP" dirty="0"/>
              <a:t>OS</a:t>
            </a:r>
            <a:r>
              <a:rPr kumimoji="1" lang="ja-JP" altLang="en-US" dirty="0"/>
              <a:t>や開発用アプリケーションを用意し、コンピュータにインストール・設定する手間がかかっていましたが</a:t>
            </a:r>
            <a:endParaRPr kumimoji="1" lang="en-US" altLang="ja-JP" dirty="0"/>
          </a:p>
          <a:p>
            <a:r>
              <a:rPr kumimoji="1" lang="en-US" altLang="ja-JP" dirty="0"/>
              <a:t>PaaS</a:t>
            </a:r>
            <a:r>
              <a:rPr kumimoji="1" lang="ja-JP" altLang="en-US" dirty="0"/>
              <a:t>を利用することでインフラ構築に煩わされることなく、ソフトウェア開発に注力することができます。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15</a:t>
            </a:fld>
            <a:endParaRPr kumimoji="1" lang="ja-JP" altLang="en-US"/>
          </a:p>
        </p:txBody>
      </p:sp>
    </p:spTree>
    <p:extLst>
      <p:ext uri="{BB962C8B-B14F-4D97-AF65-F5344CB8AC3E}">
        <p14:creationId xmlns:p14="http://schemas.microsoft.com/office/powerpoint/2010/main" val="609241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IaaS</a:t>
            </a:r>
            <a:r>
              <a:rPr lang="ja-JP" altLang="en-US" dirty="0"/>
              <a:t>は「</a:t>
            </a:r>
            <a:r>
              <a:rPr lang="en-US" altLang="ja-JP" dirty="0"/>
              <a:t>Infrastructure as a Service</a:t>
            </a:r>
            <a:r>
              <a:rPr lang="ja-JP" altLang="en-US" dirty="0"/>
              <a:t>」の略で「イァース」や「アイアース」と読みます。</a:t>
            </a:r>
            <a:endParaRPr lang="en-US" altLang="ja-JP" dirty="0"/>
          </a:p>
          <a:p>
            <a:r>
              <a:rPr lang="en-US" altLang="ja-JP" dirty="0"/>
              <a:t>IaaS</a:t>
            </a:r>
            <a:r>
              <a:rPr lang="ja-JP" altLang="en-US" dirty="0"/>
              <a:t>は、サーバー・ストレージ・ネットワークといった、従来ハードウェアとして提供されていた機能を、クラウドサービスとしてユーザーに提供し、</a:t>
            </a:r>
            <a:r>
              <a:rPr lang="ja-JP" altLang="en-US" b="0" dirty="0"/>
              <a:t>自由にアプリやシステムを開発できるサービス</a:t>
            </a:r>
            <a:r>
              <a:rPr lang="ja-JP" altLang="en-US" dirty="0"/>
              <a:t>のことをいいます。</a:t>
            </a:r>
            <a:endParaRPr lang="en-US" altLang="ja-JP" dirty="0"/>
          </a:p>
          <a:p>
            <a:r>
              <a:rPr lang="ja-JP" altLang="en-US" dirty="0"/>
              <a:t>オンプレミスでは、都度設置業者と交渉したり、手続きを行う必要がありますが、</a:t>
            </a:r>
            <a:r>
              <a:rPr lang="en-US" altLang="ja-JP" dirty="0"/>
              <a:t>IaaS</a:t>
            </a:r>
            <a:r>
              <a:rPr lang="ja-JP" altLang="en-US" dirty="0"/>
              <a:t>は自分で設定することができます。</a:t>
            </a:r>
            <a:endParaRPr lang="en-US" altLang="ja-JP" dirty="0"/>
          </a:p>
          <a:p>
            <a:r>
              <a:rPr lang="ja-JP" altLang="en-US" dirty="0"/>
              <a:t>しかし、利用者は自分で</a:t>
            </a:r>
            <a:r>
              <a:rPr lang="en-US" altLang="ja-JP" dirty="0"/>
              <a:t>OS</a:t>
            </a:r>
            <a:r>
              <a:rPr lang="ja-JP" altLang="en-US" dirty="0"/>
              <a:t>やミドルウェアを入れて、設定を行わなくてはなりません。その上で、業務で実際に使うソフトウェアも自分で用意します。</a:t>
            </a:r>
            <a:endParaRPr lang="en-US" altLang="ja-JP" dirty="0"/>
          </a:p>
          <a:p>
            <a:r>
              <a:rPr lang="ja-JP" altLang="en-US" dirty="0"/>
              <a:t>最低限の機能だけ与えられるので自由度は高いですが、専門的な知識がなければ扱えません。</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16</a:t>
            </a:fld>
            <a:endParaRPr kumimoji="1" lang="ja-JP" altLang="en-US"/>
          </a:p>
        </p:txBody>
      </p:sp>
    </p:spTree>
    <p:extLst>
      <p:ext uri="{BB962C8B-B14F-4D97-AF65-F5344CB8AC3E}">
        <p14:creationId xmlns:p14="http://schemas.microsoft.com/office/powerpoint/2010/main" val="632315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クラウドサービスは、</a:t>
            </a:r>
            <a:endParaRPr kumimoji="1" lang="en-US" altLang="ja-JP" dirty="0"/>
          </a:p>
          <a:p>
            <a:r>
              <a:rPr kumimoji="1" lang="ja-JP" altLang="en-US" dirty="0"/>
              <a:t>クラウドの利用者の範囲によって</a:t>
            </a:r>
            <a:endParaRPr kumimoji="1" lang="en-US" altLang="ja-JP" dirty="0"/>
          </a:p>
          <a:p>
            <a:r>
              <a:rPr kumimoji="1" lang="ja-JP" altLang="en-US" dirty="0"/>
              <a:t>・パブリッククラウド</a:t>
            </a:r>
            <a:endParaRPr kumimoji="1" lang="en-US" altLang="ja-JP" dirty="0"/>
          </a:p>
          <a:p>
            <a:r>
              <a:rPr kumimoji="1" lang="ja-JP" altLang="en-US" dirty="0"/>
              <a:t>・プライベートクラウド</a:t>
            </a:r>
            <a:endParaRPr kumimoji="1" lang="en-US" altLang="ja-JP" dirty="0"/>
          </a:p>
          <a:p>
            <a:r>
              <a:rPr kumimoji="1" lang="ja-JP" altLang="en-US" dirty="0"/>
              <a:t>・コミュニティクラウド</a:t>
            </a:r>
            <a:endParaRPr kumimoji="1" lang="en-US" altLang="ja-JP" dirty="0"/>
          </a:p>
          <a:p>
            <a:r>
              <a:rPr kumimoji="1" lang="ja-JP" altLang="en-US" dirty="0"/>
              <a:t>・ハイブリッドクラウド</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４つのモデルに分類されます。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次のページからそれぞれの詳細について説明していきます。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17</a:t>
            </a:fld>
            <a:endParaRPr kumimoji="1" lang="ja-JP" altLang="en-US"/>
          </a:p>
        </p:txBody>
      </p:sp>
    </p:spTree>
    <p:extLst>
      <p:ext uri="{BB962C8B-B14F-4D97-AF65-F5344CB8AC3E}">
        <p14:creationId xmlns:p14="http://schemas.microsoft.com/office/powerpoint/2010/main" val="4036481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パブリッククラウドとは、不特定多数の様々な組織や個人の利用者を対象にクラウドサービスを共有する形態のことです。</a:t>
            </a:r>
            <a:endParaRPr kumimoji="1" lang="en-US" altLang="ja-JP" dirty="0"/>
          </a:p>
          <a:p>
            <a:r>
              <a:rPr kumimoji="1" lang="ja-JP" altLang="en-US" dirty="0"/>
              <a:t>一般的なクラウドは、このパブリッククラウドに分類されると考えて良いでしょう。</a:t>
            </a:r>
            <a:endParaRPr kumimoji="1" lang="en-US" altLang="ja-JP" dirty="0"/>
          </a:p>
          <a:p>
            <a:endParaRPr kumimoji="1" lang="en-US" altLang="ja-JP" dirty="0"/>
          </a:p>
          <a:p>
            <a:r>
              <a:rPr lang="ja-JP" altLang="en-US" dirty="0"/>
              <a:t>オープン環境で提供しているサービスになるため、システムの構築や運用、</a:t>
            </a:r>
            <a:r>
              <a:rPr lang="en-US" altLang="ja-JP" dirty="0"/>
              <a:t>OS</a:t>
            </a:r>
            <a:r>
              <a:rPr lang="ja-JP" altLang="en-US" dirty="0"/>
              <a:t>のアップデートなどもベンダー側に一任でき、</a:t>
            </a:r>
            <a:endParaRPr lang="en-US" altLang="ja-JP" dirty="0"/>
          </a:p>
          <a:p>
            <a:r>
              <a:rPr lang="ja-JP" altLang="en-US" dirty="0"/>
              <a:t>導入コストや運用負荷を最小限に抑えてクラウド環境を使うことが可能です。</a:t>
            </a:r>
            <a:endParaRPr lang="en-US" altLang="ja-JP" dirty="0"/>
          </a:p>
          <a:p>
            <a:r>
              <a:rPr lang="ja-JP" altLang="en-US" dirty="0"/>
              <a:t>また、オンラインで申し込むことができ、誰でもすぐに使うことができるため、開発スピードの迅速化を図ることができます。</a:t>
            </a:r>
          </a:p>
          <a:p>
            <a:r>
              <a:rPr lang="ja-JP" altLang="en-US" dirty="0"/>
              <a:t>ビジネス要件やニーズに応じて、適宜利用量も変更できるため、コスト削減にも寄与します。</a:t>
            </a:r>
          </a:p>
          <a:p>
            <a:endParaRPr kumimoji="1" lang="en-US" altLang="ja-JP" dirty="0"/>
          </a:p>
          <a:p>
            <a:r>
              <a:rPr lang="ja-JP" altLang="en-US" dirty="0"/>
              <a:t>一方、パブリッククラウドは、ベンダーが提供するサービスや環境に対する依存度が高いため、</a:t>
            </a:r>
            <a:endParaRPr lang="en-US" altLang="ja-JP" dirty="0"/>
          </a:p>
          <a:p>
            <a:r>
              <a:rPr lang="ja-JP" altLang="en-US" dirty="0"/>
              <a:t>障害発生時や予期せぬトラブルが起こった際は、自社でそれらの対処ができず、基本的にはベンダーの復旧連絡を待つ形になります。</a:t>
            </a:r>
          </a:p>
          <a:p>
            <a:r>
              <a:rPr lang="ja-JP" altLang="en-US" dirty="0"/>
              <a:t>そのため、有事の際に状況の把握が難しい点や、システムを思い通りに利用できない点はパブリッククラウドのデメリットと言えるでしょう。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18</a:t>
            </a:fld>
            <a:endParaRPr kumimoji="1" lang="ja-JP" altLang="en-US"/>
          </a:p>
        </p:txBody>
      </p:sp>
    </p:spTree>
    <p:extLst>
      <p:ext uri="{BB962C8B-B14F-4D97-AF65-F5344CB8AC3E}">
        <p14:creationId xmlns:p14="http://schemas.microsoft.com/office/powerpoint/2010/main" val="1114489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プライベートクラウドとは、クラウドを利用者が占有して運用する形態のことです。</a:t>
            </a:r>
            <a:endParaRPr kumimoji="1" lang="en-US" altLang="ja-JP" dirty="0"/>
          </a:p>
          <a:p>
            <a:r>
              <a:rPr kumimoji="1" lang="ja-JP" altLang="en-US" dirty="0"/>
              <a:t>一般的にクラウドコンピューティングは、インターネットを経由して誰もが利用できる公のサービスです。</a:t>
            </a:r>
            <a:endParaRPr kumimoji="1" lang="en-US" altLang="ja-JP" dirty="0"/>
          </a:p>
          <a:p>
            <a:r>
              <a:rPr kumimoji="1" lang="ja-JP" altLang="en-US" dirty="0"/>
              <a:t>しかし、クラウドで利用使われている技術を利用してシステムを社内に構築、またはデータセンターを占有して構築し、</a:t>
            </a:r>
            <a:endParaRPr kumimoji="1" lang="en-US" altLang="ja-JP" dirty="0"/>
          </a:p>
          <a:p>
            <a:r>
              <a:rPr kumimoji="1" lang="ja-JP" altLang="en-US" dirty="0"/>
              <a:t>自社やグループ企業専用で利用するケースがでてきました。</a:t>
            </a:r>
            <a:endParaRPr kumimoji="1" lang="en-US" altLang="ja-JP" dirty="0"/>
          </a:p>
          <a:p>
            <a:endParaRPr kumimoji="1" lang="en-US" altLang="ja-JP" dirty="0"/>
          </a:p>
          <a:p>
            <a:r>
              <a:rPr lang="ja-JP" altLang="en-US" dirty="0"/>
              <a:t>従来の社内システムのように企業内でシステムを設計・管理できるので、柔軟なサービス設計が可能です。</a:t>
            </a:r>
            <a:endParaRPr lang="en-US" altLang="ja-JP" dirty="0"/>
          </a:p>
          <a:p>
            <a:r>
              <a:rPr lang="ja-JP" altLang="en-US" dirty="0"/>
              <a:t>セキュリティ面についても、データの所在管理に対する懸念を払拭するだけでなく、自社内の専有かつ閉鎖的な環境で情報を管理できるため、</a:t>
            </a:r>
            <a:endParaRPr lang="en-US" altLang="ja-JP" dirty="0"/>
          </a:p>
          <a:p>
            <a:r>
              <a:rPr lang="ja-JP" altLang="en-US" dirty="0"/>
              <a:t>より強固なセキュリティ体制を構築することができます。</a:t>
            </a:r>
            <a:endParaRPr lang="en-US" altLang="ja-JP" dirty="0"/>
          </a:p>
          <a:p>
            <a:endParaRPr kumimoji="1" lang="en-US" altLang="ja-JP" dirty="0"/>
          </a:p>
          <a:p>
            <a:r>
              <a:rPr kumimoji="1" lang="ja-JP" altLang="en-US" dirty="0"/>
              <a:t>一方で、</a:t>
            </a:r>
            <a:r>
              <a:rPr lang="ja-JP" altLang="en-US" dirty="0"/>
              <a:t>標準化されたシステムとは異なり、一から自社のビジネス要件や環境に適したシステムを構築するため、比較的に導入コストが高くなります。</a:t>
            </a:r>
          </a:p>
          <a:p>
            <a:r>
              <a:rPr lang="ja-JP" altLang="en-US" dirty="0"/>
              <a:t>また物理的なインフラの設置や、メンテナンス、セキュリティなど、またシステムを安定的に運用していくためには、専門知識を有する人材の配置も不可欠です。</a:t>
            </a:r>
          </a:p>
          <a:p>
            <a:r>
              <a:rPr lang="ja-JP" altLang="en-US" dirty="0"/>
              <a:t>そのため、自社独自のシステムを安定的に運用していくためには、高額なコストが発生します。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19</a:t>
            </a:fld>
            <a:endParaRPr kumimoji="1" lang="ja-JP" altLang="en-US"/>
          </a:p>
        </p:txBody>
      </p:sp>
    </p:spTree>
    <p:extLst>
      <p:ext uri="{BB962C8B-B14F-4D97-AF65-F5344CB8AC3E}">
        <p14:creationId xmlns:p14="http://schemas.microsoft.com/office/powerpoint/2010/main" val="2730447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コミュニティクラウドとは、特定の複数の事業者などが共同で所有あるいは運用するクラウドコンピューティング環境を指します。</a:t>
            </a:r>
            <a:endParaRPr lang="en-US" altLang="ja-JP" dirty="0">
              <a:effectLst/>
            </a:endParaRPr>
          </a:p>
          <a:p>
            <a:r>
              <a:rPr lang="ja-JP" altLang="en-US" dirty="0">
                <a:effectLst/>
              </a:rPr>
              <a:t>業種や事業内容など何らかの側面が共通する複数の企業や組織が共同でデータセンターなどを運用し、各組織から通信ネットワークを通じて利用するクラウド基盤を意味しています。</a:t>
            </a:r>
          </a:p>
          <a:p>
            <a:r>
              <a:rPr lang="ja-JP" altLang="en-US" dirty="0">
                <a:effectLst/>
              </a:rPr>
              <a:t>各組織が自ら所有・運用する「プライベートクラウド」（</a:t>
            </a:r>
            <a:r>
              <a:rPr lang="en-US" altLang="ja-JP" dirty="0">
                <a:effectLst/>
              </a:rPr>
              <a:t>private cloud</a:t>
            </a:r>
            <a:r>
              <a:rPr lang="ja-JP" altLang="en-US" dirty="0">
                <a:effectLst/>
              </a:rPr>
              <a:t>）に比べ、機材や人員の共用化などによるコスト削減や稼働率の平準化を進めることができ、</a:t>
            </a:r>
            <a:endParaRPr lang="en-US" altLang="ja-JP" dirty="0">
              <a:effectLst/>
            </a:endParaRPr>
          </a:p>
          <a:p>
            <a:r>
              <a:rPr lang="ja-JP" altLang="en-US" dirty="0">
                <a:effectLst/>
              </a:rPr>
              <a:t>専門の事業者などが不特定多数の顧客や利用者に提供する「パブリッククラウド」（</a:t>
            </a:r>
            <a:r>
              <a:rPr lang="en-US" altLang="ja-JP" dirty="0">
                <a:effectLst/>
              </a:rPr>
              <a:t>public cloud</a:t>
            </a:r>
            <a:r>
              <a:rPr lang="ja-JP" altLang="en-US" dirty="0">
                <a:effectLst/>
              </a:rPr>
              <a:t>）に比べ、セキュリティなどの基準を業界・業態の事情に合わせて設定しやすく、</a:t>
            </a:r>
            <a:endParaRPr lang="en-US" altLang="ja-JP" dirty="0">
              <a:effectLst/>
            </a:endParaRPr>
          </a:p>
          <a:p>
            <a:r>
              <a:rPr lang="ja-JP" altLang="en-US" dirty="0">
                <a:effectLst/>
              </a:rPr>
              <a:t>クラウド事業者に依存するリスクを軽減することができます。</a:t>
            </a:r>
            <a:endParaRPr lang="en-US" altLang="ja-JP" dirty="0">
              <a:effectLst/>
            </a:endParaRPr>
          </a:p>
          <a:p>
            <a:r>
              <a:rPr lang="ja-JP" altLang="en-US" dirty="0">
                <a:effectLst/>
              </a:rPr>
              <a:t>また、同業種の場合はクラウド基盤上に構築される情報システムの一部を共同開発したり共用化できる場合もあります。</a:t>
            </a:r>
            <a:endParaRPr lang="en-US" altLang="ja-JP" dirty="0">
              <a:effectLst/>
            </a:endParaRPr>
          </a:p>
          <a:p>
            <a:endParaRPr lang="ja-JP" altLang="en-US" dirty="0">
              <a:effectLst/>
            </a:endParaRPr>
          </a:p>
          <a:p>
            <a:r>
              <a:rPr lang="ja-JP" altLang="en-US" dirty="0">
                <a:effectLst/>
              </a:rPr>
              <a:t>これまでも地方銀行や自治体、大学などが情報システムの共同利用センターなどを利用する例があり、</a:t>
            </a:r>
            <a:endParaRPr lang="en-US" altLang="ja-JP" dirty="0">
              <a:effectLst/>
            </a:endParaRPr>
          </a:p>
          <a:p>
            <a:r>
              <a:rPr lang="ja-JP" altLang="en-US" dirty="0">
                <a:effectLst/>
              </a:rPr>
              <a:t>ハイブリッドクラウドはこうした企業・組織がクラウドコンピューティングを導入する際の有力な選択肢となっている。</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20</a:t>
            </a:fld>
            <a:endParaRPr kumimoji="1" lang="ja-JP" altLang="en-US"/>
          </a:p>
        </p:txBody>
      </p:sp>
    </p:spTree>
    <p:extLst>
      <p:ext uri="{BB962C8B-B14F-4D97-AF65-F5344CB8AC3E}">
        <p14:creationId xmlns:p14="http://schemas.microsoft.com/office/powerpoint/2010/main" val="102763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本日の講義は第５回目となります。</a:t>
            </a:r>
            <a:endParaRPr kumimoji="1" lang="en-US" altLang="ja-JP" dirty="0"/>
          </a:p>
          <a:p>
            <a:r>
              <a:rPr kumimoji="1" lang="ja-JP" altLang="en-US" dirty="0"/>
              <a:t>５～７回で、</a:t>
            </a:r>
            <a:r>
              <a:rPr kumimoji="1" lang="en-US" altLang="ja-JP" dirty="0"/>
              <a:t>AI/ICT</a:t>
            </a:r>
            <a:r>
              <a:rPr kumimoji="1" lang="ja-JP" altLang="en-US" dirty="0"/>
              <a:t>に関連する様々な基礎知識を学んでいきたいと思います。</a:t>
            </a:r>
            <a:endParaRPr kumimoji="1" lang="en-US" altLang="ja-JP" dirty="0"/>
          </a:p>
          <a:p>
            <a:endParaRPr kumimoji="1" lang="en-US" altLang="ja-JP" dirty="0"/>
          </a:p>
          <a:p>
            <a:r>
              <a:rPr kumimoji="1" lang="ja-JP" altLang="en-US" dirty="0"/>
              <a:t>今回はクラウド・</a:t>
            </a:r>
            <a:r>
              <a:rPr kumimoji="1" lang="en-US" altLang="ja-JP" dirty="0"/>
              <a:t>IoT</a:t>
            </a:r>
            <a:r>
              <a:rPr kumimoji="1" lang="ja-JP" altLang="en-US" dirty="0"/>
              <a:t>・</a:t>
            </a:r>
            <a:r>
              <a:rPr kumimoji="1" lang="en-US" altLang="ja-JP" dirty="0"/>
              <a:t>5G</a:t>
            </a:r>
            <a:r>
              <a:rPr kumimoji="1" lang="ja-JP" altLang="en-US" dirty="0"/>
              <a:t>について学んでいきます。</a:t>
            </a:r>
            <a:endParaRPr kumimoji="1" lang="en-US" altLang="ja-JP" dirty="0"/>
          </a:p>
          <a:p>
            <a:r>
              <a:rPr kumimoji="1" lang="ja-JP" altLang="en-US" dirty="0"/>
              <a:t>６回目７回目では情報セキュリティについて学びます。</a:t>
            </a:r>
            <a:endParaRPr kumimoji="1" lang="en-US" altLang="ja-JP"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a:t>
            </a:fld>
            <a:endParaRPr kumimoji="1" lang="ja-JP" altLang="en-US"/>
          </a:p>
        </p:txBody>
      </p:sp>
    </p:spTree>
    <p:extLst>
      <p:ext uri="{BB962C8B-B14F-4D97-AF65-F5344CB8AC3E}">
        <p14:creationId xmlns:p14="http://schemas.microsoft.com/office/powerpoint/2010/main" val="1599539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ハイブリッドクラウドは利用目的に応じて「プライベートクラウド」と「パブリッククラウド」の二つを組み合わせて運用するモデルを指します。</a:t>
            </a:r>
            <a:endParaRPr lang="en-US" altLang="ja-JP" dirty="0">
              <a:effectLst/>
            </a:endParaRPr>
          </a:p>
          <a:p>
            <a:r>
              <a:rPr lang="ja-JP" altLang="en-US" dirty="0">
                <a:effectLst/>
              </a:rPr>
              <a:t>例えば、機密データや個人情報などを扱うシステムはプライベートクラウドで運用し、</a:t>
            </a:r>
            <a:endParaRPr lang="en-US" altLang="ja-JP" dirty="0">
              <a:effectLst/>
            </a:endParaRPr>
          </a:p>
          <a:p>
            <a:r>
              <a:rPr lang="ja-JP" altLang="en-US" dirty="0">
                <a:effectLst/>
              </a:rPr>
              <a:t>繁閑の差が大きく処理量が時期によって大きく変動するシステムや一時的に必要となるシステムをパブリッククラウドで運用することで、</a:t>
            </a:r>
            <a:endParaRPr lang="en-US" altLang="ja-JP" dirty="0">
              <a:effectLst/>
            </a:endParaRPr>
          </a:p>
          <a:p>
            <a:r>
              <a:rPr lang="ja-JP" altLang="en-US" dirty="0">
                <a:effectLst/>
              </a:rPr>
              <a:t>一定のセキュリティレベルを確保しながら固定費を削減することができます。</a:t>
            </a:r>
          </a:p>
          <a:p>
            <a:r>
              <a:rPr lang="ja-JP" altLang="en-US" dirty="0">
                <a:effectLst/>
              </a:rPr>
              <a:t>また、クラウドサービスの多くが従量課金制であることを利用して、同じシステムを通常はプライベートクラウドで運用し、</a:t>
            </a:r>
            <a:endParaRPr lang="en-US" altLang="ja-JP" dirty="0">
              <a:effectLst/>
            </a:endParaRPr>
          </a:p>
          <a:p>
            <a:r>
              <a:rPr lang="ja-JP" altLang="en-US" dirty="0">
                <a:effectLst/>
              </a:rPr>
              <a:t>突発的に処理量が増大した時だけパブリッククラウドを活用するといった手法もハイブリッドクラウドに含まれます。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21</a:t>
            </a:fld>
            <a:endParaRPr kumimoji="1" lang="ja-JP" altLang="en-US"/>
          </a:p>
        </p:txBody>
      </p:sp>
    </p:spTree>
    <p:extLst>
      <p:ext uri="{BB962C8B-B14F-4D97-AF65-F5344CB8AC3E}">
        <p14:creationId xmlns:p14="http://schemas.microsoft.com/office/powerpoint/2010/main" val="250919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lang="ja-JP" altLang="en-US" dirty="0"/>
              <a:t>このトピックでは、</a:t>
            </a:r>
            <a:endParaRPr lang="en-US" altLang="ja-JP" dirty="0"/>
          </a:p>
          <a:p>
            <a:r>
              <a:rPr lang="ja-JP" altLang="en-US" dirty="0"/>
              <a:t>・</a:t>
            </a:r>
            <a:r>
              <a:rPr lang="en-US" altLang="ja-JP" dirty="0"/>
              <a:t>IoT</a:t>
            </a:r>
            <a:r>
              <a:rPr lang="ja-JP" altLang="en-US" dirty="0"/>
              <a:t>によって今起きていること</a:t>
            </a:r>
            <a:endParaRPr lang="en-US" altLang="ja-JP" dirty="0"/>
          </a:p>
          <a:p>
            <a:r>
              <a:rPr lang="ja-JP" altLang="en-US" dirty="0"/>
              <a:t>・</a:t>
            </a:r>
            <a:r>
              <a:rPr lang="en-US" altLang="ja-JP" dirty="0"/>
              <a:t>IoT</a:t>
            </a:r>
            <a:r>
              <a:rPr lang="ja-JP" altLang="en-US" dirty="0"/>
              <a:t>を活用した取り組み</a:t>
            </a:r>
            <a:endParaRPr lang="en-US" altLang="ja-JP" dirty="0"/>
          </a:p>
          <a:p>
            <a:r>
              <a:rPr lang="ja-JP" altLang="en-US" dirty="0"/>
              <a:t>についてお話していきます。</a:t>
            </a:r>
            <a:endParaRPr lang="en-US" altLang="ja-JP" dirty="0"/>
          </a:p>
          <a:p>
            <a:endParaRPr lang="en-US" altLang="ja-JP" dirty="0"/>
          </a:p>
          <a:p>
            <a:endParaRPr lang="en-US" altLang="ja-JP" dirty="0"/>
          </a:p>
        </p:txBody>
      </p:sp>
      <p:sp>
        <p:nvSpPr>
          <p:cNvPr id="4" name="スライド番号プレースホルダー 3"/>
          <p:cNvSpPr>
            <a:spLocks noGrp="1"/>
          </p:cNvSpPr>
          <p:nvPr>
            <p:ph type="sldNum" sz="quarter" idx="10"/>
          </p:nvPr>
        </p:nvSpPr>
        <p:spPr/>
        <p:txBody>
          <a:bodyPr/>
          <a:lstStyle/>
          <a:p>
            <a:fld id="{B7AE38FE-7666-4267-8177-EA8C685F2271}" type="slidenum">
              <a:rPr lang="ja-JP" altLang="en-US" smtClean="0">
                <a:solidFill>
                  <a:prstClr val="black"/>
                </a:solidFill>
              </a:rPr>
              <a:pPr/>
              <a:t>23</a:t>
            </a:fld>
            <a:endParaRPr lang="ja-JP" altLang="en-US">
              <a:solidFill>
                <a:prstClr val="black"/>
              </a:solidFill>
            </a:endParaRPr>
          </a:p>
        </p:txBody>
      </p:sp>
    </p:spTree>
    <p:extLst>
      <p:ext uri="{BB962C8B-B14F-4D97-AF65-F5344CB8AC3E}">
        <p14:creationId xmlns:p14="http://schemas.microsoft.com/office/powerpoint/2010/main" val="41196111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cs typeface="Meiryo UI" panose="020B0604030504040204" pitchFamily="50" charset="-128"/>
              </a:rPr>
              <a:t>まず、</a:t>
            </a:r>
            <a:r>
              <a:rPr lang="en-US" altLang="ja-JP" sz="1200" dirty="0">
                <a:solidFill>
                  <a:prstClr val="black"/>
                </a:solidFill>
                <a:cs typeface="Meiryo UI" panose="020B0604030504040204" pitchFamily="50" charset="-128"/>
              </a:rPr>
              <a:t>IoT</a:t>
            </a:r>
            <a:r>
              <a:rPr lang="ja-JP" altLang="en-US" sz="1200" dirty="0">
                <a:solidFill>
                  <a:prstClr val="black"/>
                </a:solidFill>
                <a:cs typeface="Meiryo UI" panose="020B0604030504040204" pitchFamily="50" charset="-128"/>
              </a:rPr>
              <a:t>とは、</a:t>
            </a:r>
            <a:endParaRPr lang="en-US" altLang="ja-JP" sz="1200" dirty="0">
              <a:solidFill>
                <a:prstClr val="black"/>
              </a:solidFill>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Internet of Things</a:t>
            </a:r>
            <a:r>
              <a:rPr kumimoji="1" lang="ja-JP" altLang="en-US" sz="1200" b="0" i="0" kern="1200" dirty="0">
                <a:solidFill>
                  <a:schemeClr val="tx1"/>
                </a:solidFill>
                <a:effectLst/>
                <a:latin typeface="+mn-lt"/>
                <a:ea typeface="+mn-ea"/>
                <a:cs typeface="+mn-cs"/>
              </a:rPr>
              <a:t>　の略称で</a:t>
            </a:r>
            <a:r>
              <a:rPr lang="ja-JP" altLang="en-US" sz="1200" dirty="0">
                <a:solidFill>
                  <a:prstClr val="black"/>
                </a:solidFill>
                <a:cs typeface="Meiryo UI" panose="020B0604030504040204" pitchFamily="50" charset="-128"/>
              </a:rPr>
              <a:t>簡単に言うと、モノがネットワークに繋がり、リアル社会で得られたデータからサイバー空間が生成した“価値”をリアル社会へ還元する仕組みです。</a:t>
            </a:r>
            <a:endParaRPr lang="en-US" altLang="ja-JP" sz="1200" b="0" dirty="0">
              <a:solidFill>
                <a:prstClr val="black"/>
              </a:solidFill>
              <a:cs typeface="メイリオ"/>
            </a:endParaRPr>
          </a:p>
          <a:p>
            <a:endParaRPr lang="en-US" altLang="ja-JP" dirty="0"/>
          </a:p>
          <a:p>
            <a:r>
              <a:rPr kumimoji="1" lang="en-US" altLang="ja-JP" sz="1200" b="0" i="0" kern="1200" dirty="0">
                <a:solidFill>
                  <a:schemeClr val="tx1"/>
                </a:solidFill>
                <a:effectLst/>
                <a:latin typeface="+mn-lt"/>
                <a:ea typeface="+mn-ea"/>
                <a:cs typeface="+mn-cs"/>
              </a:rPr>
              <a:t>Internet of Things</a:t>
            </a:r>
            <a:r>
              <a:rPr kumimoji="1" lang="ja-JP" altLang="en-US" sz="1200" b="0" i="0" kern="1200" dirty="0">
                <a:solidFill>
                  <a:schemeClr val="tx1"/>
                </a:solidFill>
                <a:effectLst/>
                <a:latin typeface="+mn-lt"/>
                <a:ea typeface="+mn-ea"/>
                <a:cs typeface="+mn-cs"/>
              </a:rPr>
              <a:t>（モノのインターネット）という言葉ができる以前、インターネットはコンピュータ同士を接続するためのものでした。</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よって、従来は主にパソコンやサーバー等の</a:t>
            </a:r>
            <a:r>
              <a:rPr kumimoji="1" lang="en-US" altLang="ja-JP" sz="1200" b="0" i="0" kern="1200" dirty="0">
                <a:solidFill>
                  <a:schemeClr val="tx1"/>
                </a:solidFill>
                <a:effectLst/>
                <a:latin typeface="+mn-lt"/>
                <a:ea typeface="+mn-ea"/>
                <a:cs typeface="+mn-cs"/>
              </a:rPr>
              <a:t>IT</a:t>
            </a:r>
            <a:r>
              <a:rPr kumimoji="1" lang="ja-JP" altLang="en-US" sz="1200" b="0" i="0" kern="1200" dirty="0">
                <a:solidFill>
                  <a:schemeClr val="tx1"/>
                </a:solidFill>
                <a:effectLst/>
                <a:latin typeface="+mn-lt"/>
                <a:ea typeface="+mn-ea"/>
                <a:cs typeface="+mn-cs"/>
              </a:rPr>
              <a:t>関連機器が接続されていました。</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しかし、現在では新たにスマートフォンやタブレット端末も接続されています。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テレビやデジタルカメラ、デジタルレコーダーや最近話題のスマートスピーカー等のデジタル情報家電をインターネットに接続する流れは増加しており、</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デジタル化された映像、音楽、音声、写真、文字情報や様々なデータがインターネットを介して伝達されるシーンが今後ますます増えて行くでしょう。</a:t>
            </a:r>
            <a:endParaRPr kumimoji="1" lang="en-US" altLang="ja-JP" sz="1200" b="0" i="0" kern="1200" dirty="0">
              <a:solidFill>
                <a:schemeClr val="tx1"/>
              </a:solidFill>
              <a:effectLst/>
              <a:latin typeface="+mn-lt"/>
              <a:ea typeface="+mn-ea"/>
              <a:cs typeface="+mn-cs"/>
            </a:endParaRPr>
          </a:p>
          <a:p>
            <a:endParaRPr kumimoji="1" lang="ja-JP" altLang="en-US"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このように世界中に張り巡らされたインターネットはあらゆるモノがコミュニケーションをするための情報伝送路になりつつあります。</a:t>
            </a:r>
          </a:p>
          <a:p>
            <a:r>
              <a:rPr kumimoji="1" lang="ja-JP" altLang="en-US" sz="1200" b="0" i="0" kern="1200" dirty="0">
                <a:solidFill>
                  <a:schemeClr val="tx1"/>
                </a:solidFill>
                <a:effectLst/>
                <a:latin typeface="+mn-lt"/>
                <a:ea typeface="+mn-ea"/>
                <a:cs typeface="+mn-cs"/>
              </a:rPr>
              <a:t>そして、今までインターネットにつながっていなかったモノをつなぐことを</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Internet of Things</a:t>
            </a:r>
            <a:r>
              <a:rPr kumimoji="1" lang="ja-JP" altLang="en-US" sz="1200" b="0" i="0" kern="1200" dirty="0">
                <a:solidFill>
                  <a:schemeClr val="tx1"/>
                </a:solidFill>
                <a:effectLst/>
                <a:latin typeface="+mn-lt"/>
                <a:ea typeface="+mn-ea"/>
                <a:cs typeface="+mn-cs"/>
              </a:rPr>
              <a:t>（モノのインターネット）と呼んでいます。</a:t>
            </a:r>
          </a:p>
          <a:p>
            <a:endParaRPr lang="en-US" altLang="ja-JP" dirty="0"/>
          </a:p>
        </p:txBody>
      </p:sp>
      <p:sp>
        <p:nvSpPr>
          <p:cNvPr id="4" name="スライド番号プレースホルダー 3"/>
          <p:cNvSpPr>
            <a:spLocks noGrp="1"/>
          </p:cNvSpPr>
          <p:nvPr>
            <p:ph type="sldNum" sz="quarter" idx="10"/>
          </p:nvPr>
        </p:nvSpPr>
        <p:spPr/>
        <p:txBody>
          <a:bodyPr/>
          <a:lstStyle/>
          <a:p>
            <a:fld id="{B7AE38FE-7666-4267-8177-EA8C685F2271}" type="slidenum">
              <a:rPr lang="ja-JP" altLang="en-US" smtClean="0">
                <a:solidFill>
                  <a:prstClr val="black"/>
                </a:solidFill>
              </a:rPr>
              <a:pPr/>
              <a:t>24</a:t>
            </a:fld>
            <a:endParaRPr lang="ja-JP" altLang="en-US">
              <a:solidFill>
                <a:prstClr val="black"/>
              </a:solidFill>
            </a:endParaRPr>
          </a:p>
        </p:txBody>
      </p:sp>
    </p:spTree>
    <p:extLst>
      <p:ext uri="{BB962C8B-B14F-4D97-AF65-F5344CB8AC3E}">
        <p14:creationId xmlns:p14="http://schemas.microsoft.com/office/powerpoint/2010/main" val="3141950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様々なモノ、機械、人間の行動や自然現象は膨大な情報を生成しています。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これらの情報を収集して可視化することができれば</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様々な問題が解決できます。見ることや聞くこと触ることができる情報はもちろんですが、それらができない情報もセンサーにより</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数値化され収集可能になります。</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の</a:t>
            </a:r>
            <a:r>
              <a:rPr kumimoji="1" lang="en-US" altLang="ja-JP" sz="1200" b="0" i="0" kern="1200" dirty="0">
                <a:solidFill>
                  <a:schemeClr val="tx1"/>
                </a:solidFill>
                <a:effectLst/>
                <a:latin typeface="+mn-lt"/>
                <a:ea typeface="+mn-ea"/>
                <a:cs typeface="+mn-cs"/>
              </a:rPr>
              <a:t>Things</a:t>
            </a:r>
            <a:r>
              <a:rPr kumimoji="1" lang="ja-JP" altLang="en-US" sz="1200" b="0" i="0" kern="1200" dirty="0">
                <a:solidFill>
                  <a:schemeClr val="tx1"/>
                </a:solidFill>
                <a:effectLst/>
                <a:latin typeface="+mn-lt"/>
                <a:ea typeface="+mn-ea"/>
                <a:cs typeface="+mn-cs"/>
              </a:rPr>
              <a:t>（モノ）はこれを意味します。</a:t>
            </a:r>
          </a:p>
          <a:p>
            <a:r>
              <a:rPr kumimoji="1" lang="ja-JP" altLang="en-US" sz="1200" b="0" i="0" kern="1200" dirty="0">
                <a:solidFill>
                  <a:schemeClr val="tx1"/>
                </a:solidFill>
                <a:effectLst/>
                <a:latin typeface="+mn-lt"/>
                <a:ea typeface="+mn-ea"/>
                <a:cs typeface="+mn-cs"/>
              </a:rPr>
              <a:t>モノとは物理的に存在する物だけを指すのではなく、自然の現象や生物の行動等を含んでいます。</a:t>
            </a:r>
          </a:p>
          <a:p>
            <a:endParaRPr kumimoji="1" lang="en-US" altLang="ja-JP" dirty="0"/>
          </a:p>
          <a:p>
            <a:endParaRPr kumimoji="1" lang="en-US" altLang="ja-JP" dirty="0"/>
          </a:p>
          <a:p>
            <a:r>
              <a:rPr kumimoji="1" lang="en-US" altLang="ja-JP" sz="1200" b="0" i="0" kern="1200" dirty="0">
                <a:solidFill>
                  <a:schemeClr val="tx1"/>
                </a:solidFill>
                <a:effectLst/>
                <a:latin typeface="+mn-lt"/>
                <a:ea typeface="+mn-ea"/>
                <a:cs typeface="+mn-cs"/>
              </a:rPr>
              <a:t>2020</a:t>
            </a:r>
            <a:r>
              <a:rPr kumimoji="1" lang="ja-JP" altLang="en-US" sz="1200" b="0" i="0" kern="1200" dirty="0">
                <a:solidFill>
                  <a:schemeClr val="tx1"/>
                </a:solidFill>
                <a:effectLst/>
                <a:latin typeface="+mn-lt"/>
                <a:ea typeface="+mn-ea"/>
                <a:cs typeface="+mn-cs"/>
              </a:rPr>
              <a:t>年代には本格的な</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社会の到来により、</a:t>
            </a:r>
            <a:r>
              <a:rPr kumimoji="1" lang="en-US" altLang="ja-JP" sz="1200" b="0" i="0" kern="1200" dirty="0">
                <a:solidFill>
                  <a:schemeClr val="tx1"/>
                </a:solidFill>
                <a:effectLst/>
                <a:latin typeface="+mn-lt"/>
                <a:ea typeface="+mn-ea"/>
                <a:cs typeface="+mn-cs"/>
              </a:rPr>
              <a:t>5</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3</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00</a:t>
            </a:r>
            <a:r>
              <a:rPr kumimoji="1" lang="ja-JP" altLang="en-US" sz="1200" b="0" i="0" kern="1200" dirty="0">
                <a:solidFill>
                  <a:schemeClr val="tx1"/>
                </a:solidFill>
                <a:effectLst/>
                <a:latin typeface="+mn-lt"/>
                <a:ea typeface="+mn-ea"/>
                <a:cs typeface="+mn-cs"/>
              </a:rPr>
              <a:t>億台の機器の接続や、現在の</a:t>
            </a:r>
            <a:r>
              <a:rPr kumimoji="1" lang="en-US" altLang="ja-JP" sz="1200" b="0" i="0" kern="1200" dirty="0">
                <a:solidFill>
                  <a:schemeClr val="tx1"/>
                </a:solidFill>
                <a:effectLst/>
                <a:latin typeface="+mn-lt"/>
                <a:ea typeface="+mn-ea"/>
                <a:cs typeface="+mn-cs"/>
              </a:rPr>
              <a:t>1,000</a:t>
            </a:r>
            <a:r>
              <a:rPr kumimoji="1" lang="ja-JP" altLang="en-US" sz="1200" b="0" i="0" kern="1200" dirty="0">
                <a:solidFill>
                  <a:schemeClr val="tx1"/>
                </a:solidFill>
                <a:effectLst/>
                <a:latin typeface="+mn-lt"/>
                <a:ea typeface="+mn-ea"/>
                <a:cs typeface="+mn-cs"/>
              </a:rPr>
              <a:t>倍を超える通信量（トラヒック）が予測されており、</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通信量の一層の増大や伝送要求の多様化への対応が課題となっています。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多様な</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サービスを創出し、膨大な</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機器による多様なサービスの接続ニーズに対応するため、</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総務省は平成</a:t>
            </a:r>
            <a:r>
              <a:rPr kumimoji="1" lang="en-US" altLang="ja-JP" sz="1200" b="0" i="0" kern="1200" dirty="0">
                <a:solidFill>
                  <a:schemeClr val="tx1"/>
                </a:solidFill>
                <a:effectLst/>
                <a:latin typeface="+mn-lt"/>
                <a:ea typeface="+mn-ea"/>
                <a:cs typeface="+mn-cs"/>
              </a:rPr>
              <a:t>28</a:t>
            </a:r>
            <a:r>
              <a:rPr kumimoji="1" lang="ja-JP" altLang="en-US" sz="1200" b="0" i="0" kern="1200" dirty="0">
                <a:solidFill>
                  <a:schemeClr val="tx1"/>
                </a:solidFill>
                <a:effectLst/>
                <a:latin typeface="+mn-lt"/>
                <a:ea typeface="+mn-ea"/>
                <a:cs typeface="+mn-cs"/>
              </a:rPr>
              <a:t>年度から、</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膨大な数の</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機器を迅速かつ効率的に接続する技術、異なる無線規格の</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機器や複数のサービスをまとめて効率的かつ安全にネットワークに</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接続・収容する技術等の共通基盤技術の研究開発を行うとともに、産学官連携による推進体制の下、先進的な実証を実施し、</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欧米のスマートシティ等に係る実証プロジェクト等と協調して、国際標準化に向けた取組を強化することとしている。</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ZB=</a:t>
            </a:r>
            <a:r>
              <a:rPr kumimoji="1" lang="ja-JP" altLang="en-US" sz="1200" b="1" i="0" kern="1200" dirty="0">
                <a:solidFill>
                  <a:schemeClr val="tx1"/>
                </a:solidFill>
                <a:effectLst/>
                <a:latin typeface="+mn-lt"/>
                <a:ea typeface="+mn-ea"/>
                <a:cs typeface="+mn-cs"/>
              </a:rPr>
              <a:t>ゼタバイト</a:t>
            </a:r>
            <a:r>
              <a:rPr kumimoji="1" lang="en-US" altLang="ja-JP" sz="1200" b="1" i="0" kern="1200" dirty="0">
                <a:solidFill>
                  <a:schemeClr val="tx1"/>
                </a:solidFill>
                <a:effectLst/>
                <a:latin typeface="+mn-lt"/>
                <a:ea typeface="+mn-ea"/>
                <a:cs typeface="+mn-cs"/>
              </a:rPr>
              <a:t>(</a:t>
            </a:r>
            <a:r>
              <a:rPr kumimoji="1" lang="ja-JP" altLang="en-US" sz="1200" b="1" i="0" kern="1200" dirty="0">
                <a:solidFill>
                  <a:schemeClr val="tx1"/>
                </a:solidFill>
                <a:effectLst/>
                <a:latin typeface="+mn-lt"/>
                <a:ea typeface="+mn-ea"/>
                <a:cs typeface="+mn-cs"/>
              </a:rPr>
              <a:t>補足</a:t>
            </a:r>
            <a:r>
              <a:rPr kumimoji="1" lang="en-US" altLang="ja-JP" sz="1200" b="1" i="0" kern="1200" dirty="0">
                <a:solidFill>
                  <a:schemeClr val="tx1"/>
                </a:solidFill>
                <a:effectLst/>
                <a:latin typeface="+mn-lt"/>
                <a:ea typeface="+mn-ea"/>
                <a:cs typeface="+mn-cs"/>
              </a:rPr>
              <a:t>)</a:t>
            </a:r>
          </a:p>
          <a:p>
            <a:r>
              <a:rPr kumimoji="1" lang="en-US" altLang="ja-JP" sz="1200" b="0" i="0" kern="1200" dirty="0">
                <a:solidFill>
                  <a:schemeClr val="tx1"/>
                </a:solidFill>
                <a:effectLst/>
                <a:latin typeface="+mn-lt"/>
                <a:ea typeface="+mn-ea"/>
                <a:cs typeface="+mn-cs"/>
              </a:rPr>
              <a:t>MB</a:t>
            </a:r>
            <a:r>
              <a:rPr kumimoji="1" lang="ja-JP" altLang="en-US" sz="1200" b="0" i="0" kern="1200" dirty="0">
                <a:solidFill>
                  <a:schemeClr val="tx1"/>
                </a:solidFill>
                <a:effectLst/>
                <a:latin typeface="+mn-lt"/>
                <a:ea typeface="+mn-ea"/>
                <a:cs typeface="+mn-cs"/>
              </a:rPr>
              <a:t>（メガバイト）や</a:t>
            </a:r>
            <a:r>
              <a:rPr kumimoji="1" lang="en-US" altLang="ja-JP" sz="1200" b="0" i="0" kern="1200" dirty="0">
                <a:solidFill>
                  <a:schemeClr val="tx1"/>
                </a:solidFill>
                <a:effectLst/>
                <a:latin typeface="+mn-lt"/>
                <a:ea typeface="+mn-ea"/>
                <a:cs typeface="+mn-cs"/>
              </a:rPr>
              <a:t>GB</a:t>
            </a:r>
            <a:r>
              <a:rPr kumimoji="1" lang="ja-JP" altLang="en-US" sz="1200" b="0" i="0" kern="1200" dirty="0">
                <a:solidFill>
                  <a:schemeClr val="tx1"/>
                </a:solidFill>
                <a:effectLst/>
                <a:latin typeface="+mn-lt"/>
                <a:ea typeface="+mn-ea"/>
                <a:cs typeface="+mn-cs"/>
              </a:rPr>
              <a:t>（ギガバイト）という単位は既におなじみでしょうが、さすがに</a:t>
            </a:r>
            <a:r>
              <a:rPr kumimoji="1" lang="en-US" altLang="ja-JP" sz="1200" b="0" i="0" kern="1200" dirty="0">
                <a:solidFill>
                  <a:schemeClr val="tx1"/>
                </a:solidFill>
                <a:effectLst/>
                <a:latin typeface="+mn-lt"/>
                <a:ea typeface="+mn-ea"/>
                <a:cs typeface="+mn-cs"/>
              </a:rPr>
              <a:t>ZB</a:t>
            </a:r>
            <a:r>
              <a:rPr kumimoji="1" lang="ja-JP" altLang="en-US" sz="1200" b="0" i="0" kern="1200" dirty="0">
                <a:solidFill>
                  <a:schemeClr val="tx1"/>
                </a:solidFill>
                <a:effectLst/>
                <a:latin typeface="+mn-lt"/>
                <a:ea typeface="+mn-ea"/>
                <a:cs typeface="+mn-cs"/>
              </a:rPr>
              <a:t>（ゼタバイト）は</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初耳という方も多いでしょう。</a:t>
            </a:r>
            <a:r>
              <a:rPr kumimoji="1" lang="en-US" altLang="ja-JP" sz="1200" b="0" i="0" kern="1200" dirty="0">
                <a:solidFill>
                  <a:schemeClr val="tx1"/>
                </a:solidFill>
                <a:effectLst/>
                <a:latin typeface="+mn-lt"/>
                <a:ea typeface="+mn-ea"/>
                <a:cs typeface="+mn-cs"/>
              </a:rPr>
              <a:t>PC</a:t>
            </a:r>
            <a:r>
              <a:rPr kumimoji="1" lang="ja-JP" altLang="en-US" sz="1200" b="0" i="0" kern="1200" dirty="0">
                <a:solidFill>
                  <a:schemeClr val="tx1"/>
                </a:solidFill>
                <a:effectLst/>
                <a:latin typeface="+mn-lt"/>
                <a:ea typeface="+mn-ea"/>
                <a:cs typeface="+mn-cs"/>
              </a:rPr>
              <a:t>用のハードディスクでは</a:t>
            </a:r>
            <a:r>
              <a:rPr kumimoji="1" lang="en-US" altLang="ja-JP" sz="1200" b="0" i="0" kern="1200" dirty="0">
                <a:solidFill>
                  <a:schemeClr val="tx1"/>
                </a:solidFill>
                <a:effectLst/>
                <a:latin typeface="+mn-lt"/>
                <a:ea typeface="+mn-ea"/>
                <a:cs typeface="+mn-cs"/>
              </a:rPr>
              <a:t>TB</a:t>
            </a:r>
            <a:r>
              <a:rPr kumimoji="1" lang="ja-JP" altLang="en-US" sz="1200" b="0" i="0" kern="1200" dirty="0">
                <a:solidFill>
                  <a:schemeClr val="tx1"/>
                </a:solidFill>
                <a:effectLst/>
                <a:latin typeface="+mn-lt"/>
                <a:ea typeface="+mn-ea"/>
                <a:cs typeface="+mn-cs"/>
              </a:rPr>
              <a:t>（テラバイト）という表記が比較的身近ですが、</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その</a:t>
            </a:r>
            <a:r>
              <a:rPr kumimoji="1" lang="en-US" altLang="ja-JP" sz="1200" b="0" i="0" kern="1200" dirty="0">
                <a:solidFill>
                  <a:schemeClr val="tx1"/>
                </a:solidFill>
                <a:effectLst/>
                <a:latin typeface="+mn-lt"/>
                <a:ea typeface="+mn-ea"/>
                <a:cs typeface="+mn-cs"/>
              </a:rPr>
              <a:t>TB</a:t>
            </a:r>
            <a:r>
              <a:rPr kumimoji="1" lang="ja-JP" altLang="en-US" sz="1200" b="0" i="0" kern="1200" dirty="0">
                <a:solidFill>
                  <a:schemeClr val="tx1"/>
                </a:solidFill>
                <a:effectLst/>
                <a:latin typeface="+mn-lt"/>
                <a:ea typeface="+mn-ea"/>
                <a:cs typeface="+mn-cs"/>
              </a:rPr>
              <a:t>の</a:t>
            </a:r>
            <a:r>
              <a:rPr kumimoji="1" lang="en-US" altLang="ja-JP" sz="1200" b="0" i="0" kern="1200" dirty="0">
                <a:solidFill>
                  <a:schemeClr val="tx1"/>
                </a:solidFill>
                <a:effectLst/>
                <a:latin typeface="+mn-lt"/>
                <a:ea typeface="+mn-ea"/>
                <a:cs typeface="+mn-cs"/>
              </a:rPr>
              <a:t>1,000</a:t>
            </a:r>
            <a:r>
              <a:rPr kumimoji="1" lang="ja-JP" altLang="en-US" sz="1200" b="0" i="0" kern="1200" dirty="0">
                <a:solidFill>
                  <a:schemeClr val="tx1"/>
                </a:solidFill>
                <a:effectLst/>
                <a:latin typeface="+mn-lt"/>
                <a:ea typeface="+mn-ea"/>
                <a:cs typeface="+mn-cs"/>
              </a:rPr>
              <a:t>倍が</a:t>
            </a:r>
            <a:r>
              <a:rPr kumimoji="1" lang="en-US" altLang="ja-JP" sz="1200" b="0" i="0" kern="1200" dirty="0">
                <a:solidFill>
                  <a:schemeClr val="tx1"/>
                </a:solidFill>
                <a:effectLst/>
                <a:latin typeface="+mn-lt"/>
                <a:ea typeface="+mn-ea"/>
                <a:cs typeface="+mn-cs"/>
              </a:rPr>
              <a:t>PB</a:t>
            </a:r>
            <a:r>
              <a:rPr kumimoji="1" lang="ja-JP" altLang="en-US" sz="1200" b="0" i="0" kern="1200" dirty="0">
                <a:solidFill>
                  <a:schemeClr val="tx1"/>
                </a:solidFill>
                <a:effectLst/>
                <a:latin typeface="+mn-lt"/>
                <a:ea typeface="+mn-ea"/>
                <a:cs typeface="+mn-cs"/>
              </a:rPr>
              <a:t>（ペタバイト）。さらにその</a:t>
            </a:r>
            <a:r>
              <a:rPr kumimoji="1" lang="en-US" altLang="ja-JP" sz="1200" b="0" i="0" kern="1200" dirty="0">
                <a:solidFill>
                  <a:schemeClr val="tx1"/>
                </a:solidFill>
                <a:effectLst/>
                <a:latin typeface="+mn-lt"/>
                <a:ea typeface="+mn-ea"/>
                <a:cs typeface="+mn-cs"/>
              </a:rPr>
              <a:t>1,000</a:t>
            </a:r>
            <a:r>
              <a:rPr kumimoji="1" lang="ja-JP" altLang="en-US" sz="1200" b="0" i="0" kern="1200" dirty="0">
                <a:solidFill>
                  <a:schemeClr val="tx1"/>
                </a:solidFill>
                <a:effectLst/>
                <a:latin typeface="+mn-lt"/>
                <a:ea typeface="+mn-ea"/>
                <a:cs typeface="+mn-cs"/>
              </a:rPr>
              <a:t>倍が</a:t>
            </a:r>
            <a:r>
              <a:rPr kumimoji="1" lang="en-US" altLang="ja-JP" sz="1200" b="0" i="0" kern="1200" dirty="0">
                <a:solidFill>
                  <a:schemeClr val="tx1"/>
                </a:solidFill>
                <a:effectLst/>
                <a:latin typeface="+mn-lt"/>
                <a:ea typeface="+mn-ea"/>
                <a:cs typeface="+mn-cs"/>
              </a:rPr>
              <a:t>EB</a:t>
            </a:r>
            <a:r>
              <a:rPr kumimoji="1" lang="ja-JP" altLang="en-US" sz="1200" b="0" i="0" kern="1200" dirty="0">
                <a:solidFill>
                  <a:schemeClr val="tx1"/>
                </a:solidFill>
                <a:effectLst/>
                <a:latin typeface="+mn-lt"/>
                <a:ea typeface="+mn-ea"/>
                <a:cs typeface="+mn-cs"/>
              </a:rPr>
              <a:t>（エクサバイト）、その</a:t>
            </a:r>
            <a:r>
              <a:rPr kumimoji="1" lang="en-US" altLang="ja-JP" sz="1200" b="0" i="0" kern="1200" dirty="0">
                <a:solidFill>
                  <a:schemeClr val="tx1"/>
                </a:solidFill>
                <a:effectLst/>
                <a:latin typeface="+mn-lt"/>
                <a:ea typeface="+mn-ea"/>
                <a:cs typeface="+mn-cs"/>
              </a:rPr>
              <a:t>1,000</a:t>
            </a:r>
            <a:r>
              <a:rPr kumimoji="1" lang="ja-JP" altLang="en-US" sz="1200" b="0" i="0" kern="1200" dirty="0">
                <a:solidFill>
                  <a:schemeClr val="tx1"/>
                </a:solidFill>
                <a:effectLst/>
                <a:latin typeface="+mn-lt"/>
                <a:ea typeface="+mn-ea"/>
                <a:cs typeface="+mn-cs"/>
              </a:rPr>
              <a:t>倍がようやく</a:t>
            </a:r>
            <a:r>
              <a:rPr kumimoji="1" lang="en-US" altLang="ja-JP" sz="1200" b="0" i="0" kern="1200" dirty="0">
                <a:solidFill>
                  <a:schemeClr val="tx1"/>
                </a:solidFill>
                <a:effectLst/>
                <a:latin typeface="+mn-lt"/>
                <a:ea typeface="+mn-ea"/>
                <a:cs typeface="+mn-cs"/>
              </a:rPr>
              <a:t>ZB</a:t>
            </a:r>
            <a:r>
              <a:rPr kumimoji="1" lang="ja-JP" altLang="en-US" sz="1200" b="0" i="0" kern="1200" dirty="0" err="1">
                <a:solidFill>
                  <a:schemeClr val="tx1"/>
                </a:solidFill>
                <a:effectLst/>
                <a:latin typeface="+mn-lt"/>
                <a:ea typeface="+mn-ea"/>
                <a:cs typeface="+mn-cs"/>
              </a:rPr>
              <a:t>。</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つまり、</a:t>
            </a:r>
            <a:r>
              <a:rPr kumimoji="1" lang="en-US" altLang="ja-JP" sz="1200" b="0" i="0" kern="1200" dirty="0">
                <a:solidFill>
                  <a:schemeClr val="tx1"/>
                </a:solidFill>
                <a:effectLst/>
                <a:latin typeface="+mn-lt"/>
                <a:ea typeface="+mn-ea"/>
                <a:cs typeface="+mn-cs"/>
              </a:rPr>
              <a:t>44ZB</a:t>
            </a:r>
            <a:r>
              <a:rPr kumimoji="1" lang="ja-JP" altLang="en-US" sz="1200" b="0" i="0" kern="1200" dirty="0">
                <a:solidFill>
                  <a:schemeClr val="tx1"/>
                </a:solidFill>
                <a:effectLst/>
                <a:latin typeface="+mn-lt"/>
                <a:ea typeface="+mn-ea"/>
                <a:cs typeface="+mn-cs"/>
              </a:rPr>
              <a:t>とは</a:t>
            </a:r>
            <a:r>
              <a:rPr kumimoji="1" lang="en-US" altLang="ja-JP" sz="1200" b="0" i="0" kern="1200" dirty="0">
                <a:solidFill>
                  <a:schemeClr val="tx1"/>
                </a:solidFill>
                <a:effectLst/>
                <a:latin typeface="+mn-lt"/>
                <a:ea typeface="+mn-ea"/>
                <a:cs typeface="+mn-cs"/>
              </a:rPr>
              <a:t>44</a:t>
            </a:r>
            <a:r>
              <a:rPr kumimoji="1" lang="ja-JP" altLang="en-US" sz="1200" b="0" i="0" kern="1200" dirty="0">
                <a:solidFill>
                  <a:schemeClr val="tx1"/>
                </a:solidFill>
                <a:effectLst/>
                <a:latin typeface="+mn-lt"/>
                <a:ea typeface="+mn-ea"/>
                <a:cs typeface="+mn-cs"/>
              </a:rPr>
              <a:t>兆</a:t>
            </a:r>
            <a:r>
              <a:rPr kumimoji="1" lang="en-US" altLang="ja-JP" sz="1200" b="0" i="0" kern="1200" dirty="0">
                <a:solidFill>
                  <a:schemeClr val="tx1"/>
                </a:solidFill>
                <a:effectLst/>
                <a:latin typeface="+mn-lt"/>
                <a:ea typeface="+mn-ea"/>
                <a:cs typeface="+mn-cs"/>
              </a:rPr>
              <a:t>GB</a:t>
            </a:r>
            <a:r>
              <a:rPr kumimoji="1" lang="ja-JP" altLang="en-US" sz="1200" b="0" i="0" kern="1200" dirty="0" err="1">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実に途方もない数値なのです。</a:t>
            </a:r>
            <a:endParaRPr kumimoji="1" lang="ja-JP" altLang="en-US" dirty="0"/>
          </a:p>
        </p:txBody>
      </p:sp>
      <p:sp>
        <p:nvSpPr>
          <p:cNvPr id="4" name="スライド番号プレースホルダー 3"/>
          <p:cNvSpPr>
            <a:spLocks noGrp="1"/>
          </p:cNvSpPr>
          <p:nvPr>
            <p:ph type="sldNum" sz="quarter" idx="10"/>
          </p:nvPr>
        </p:nvSpPr>
        <p:spPr/>
        <p:txBody>
          <a:bodyPr/>
          <a:lstStyle/>
          <a:p>
            <a:fld id="{0FE4905F-DA3B-49D0-BA6E-BCBEAC7031E5}" type="slidenum">
              <a:rPr lang="ja-JP" altLang="en-US" smtClean="0">
                <a:solidFill>
                  <a:prstClr val="black"/>
                </a:solidFill>
              </a:rPr>
              <a:pPr/>
              <a:t>25</a:t>
            </a:fld>
            <a:endParaRPr lang="ja-JP" altLang="en-US">
              <a:solidFill>
                <a:prstClr val="black"/>
              </a:solidFill>
            </a:endParaRPr>
          </a:p>
        </p:txBody>
      </p:sp>
    </p:spTree>
    <p:extLst>
      <p:ext uri="{BB962C8B-B14F-4D97-AF65-F5344CB8AC3E}">
        <p14:creationId xmlns:p14="http://schemas.microsoft.com/office/powerpoint/2010/main" val="3639363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lang="en-US" altLang="ja-JP" dirty="0"/>
              <a:t>2014 </a:t>
            </a:r>
            <a:r>
              <a:rPr lang="ja-JP" altLang="en-US" dirty="0"/>
              <a:t>年の </a:t>
            </a:r>
            <a:r>
              <a:rPr lang="en-US" altLang="ja-JP" dirty="0"/>
              <a:t>IoT/M2M </a:t>
            </a:r>
            <a:r>
              <a:rPr lang="ja-JP" altLang="en-US" dirty="0"/>
              <a:t>関連の国内の売上市 場規模は </a:t>
            </a:r>
            <a:r>
              <a:rPr lang="en-US" altLang="ja-JP" dirty="0"/>
              <a:t>9.3 </a:t>
            </a:r>
            <a:r>
              <a:rPr lang="ja-JP" altLang="en-US" dirty="0"/>
              <a:t>兆円であり、</a:t>
            </a:r>
            <a:r>
              <a:rPr lang="en-US" altLang="ja-JP" dirty="0"/>
              <a:t>2019 </a:t>
            </a:r>
            <a:r>
              <a:rPr lang="ja-JP" altLang="en-US" dirty="0"/>
              <a:t>年には </a:t>
            </a:r>
            <a:r>
              <a:rPr lang="en-US" altLang="ja-JP" dirty="0"/>
              <a:t>16.5 </a:t>
            </a:r>
            <a:r>
              <a:rPr lang="ja-JP" altLang="en-US" dirty="0"/>
              <a:t>兆円に達するものと予測されている。</a:t>
            </a:r>
            <a:endParaRPr lang="en-US" altLang="ja-JP" dirty="0"/>
          </a:p>
          <a:p>
            <a:r>
              <a:rPr lang="ja-JP" altLang="en-US" dirty="0"/>
              <a:t>さらに、</a:t>
            </a:r>
            <a:r>
              <a:rPr lang="en-US" altLang="ja-JP" dirty="0"/>
              <a:t>2020 </a:t>
            </a:r>
            <a:r>
              <a:rPr lang="ja-JP" altLang="en-US" dirty="0"/>
              <a:t>年においては売上市場規模が約 </a:t>
            </a:r>
            <a:r>
              <a:rPr lang="en-US" altLang="ja-JP" dirty="0"/>
              <a:t>19 </a:t>
            </a:r>
            <a:r>
              <a:rPr lang="ja-JP" altLang="en-US" dirty="0"/>
              <a:t>兆円になると試算されるが、その分野別の売上市場規模は図の左表である</a:t>
            </a:r>
            <a:endParaRPr lang="en-US" altLang="ja-JP" dirty="0"/>
          </a:p>
          <a:p>
            <a:r>
              <a:rPr lang="ja-JP" altLang="en-US" dirty="0"/>
              <a:t>エネルギーや農林水産、流通で特に活用が見込めている</a:t>
            </a:r>
            <a:endParaRPr lang="en-US" altLang="ja-JP" dirty="0"/>
          </a:p>
          <a:p>
            <a:endParaRPr lang="en-US" altLang="ja-JP" dirty="0"/>
          </a:p>
          <a:p>
            <a:r>
              <a:rPr lang="ja-JP" altLang="en-US" dirty="0"/>
              <a:t>また、</a:t>
            </a:r>
            <a:r>
              <a:rPr lang="en-US" altLang="ja-JP" dirty="0"/>
              <a:t>2017</a:t>
            </a:r>
            <a:r>
              <a:rPr lang="ja-JP" altLang="en-US" dirty="0"/>
              <a:t>年の</a:t>
            </a:r>
            <a:r>
              <a:rPr lang="en-US" altLang="ja-JP" dirty="0" err="1"/>
              <a:t>Iot</a:t>
            </a:r>
            <a:r>
              <a:rPr lang="ja-JP" altLang="en-US" dirty="0"/>
              <a:t>活用分野における投資状況からは</a:t>
            </a:r>
            <a:endParaRPr lang="en-US" altLang="ja-JP" dirty="0"/>
          </a:p>
          <a:p>
            <a:r>
              <a:rPr lang="ja-JP" altLang="en-US" dirty="0"/>
              <a:t>モノに対する投資、エネルギー、決済端末などが突出している</a:t>
            </a:r>
            <a:endParaRPr lang="en-US" altLang="ja-JP" dirty="0"/>
          </a:p>
        </p:txBody>
      </p:sp>
      <p:sp>
        <p:nvSpPr>
          <p:cNvPr id="4" name="スライド番号プレースホルダー 3"/>
          <p:cNvSpPr>
            <a:spLocks noGrp="1"/>
          </p:cNvSpPr>
          <p:nvPr>
            <p:ph type="sldNum" sz="quarter" idx="10"/>
          </p:nvPr>
        </p:nvSpPr>
        <p:spPr/>
        <p:txBody>
          <a:bodyPr/>
          <a:lstStyle/>
          <a:p>
            <a:fld id="{B7AE38FE-7666-4267-8177-EA8C685F2271}" type="slidenum">
              <a:rPr lang="ja-JP" altLang="en-US" smtClean="0">
                <a:solidFill>
                  <a:prstClr val="black"/>
                </a:solidFill>
              </a:rPr>
              <a:pPr/>
              <a:t>26</a:t>
            </a:fld>
            <a:endParaRPr lang="ja-JP" altLang="en-US">
              <a:solidFill>
                <a:prstClr val="black"/>
              </a:solidFill>
            </a:endParaRPr>
          </a:p>
        </p:txBody>
      </p:sp>
    </p:spTree>
    <p:extLst>
      <p:ext uri="{BB962C8B-B14F-4D97-AF65-F5344CB8AC3E}">
        <p14:creationId xmlns:p14="http://schemas.microsoft.com/office/powerpoint/2010/main" val="31193787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lang="ja-JP" altLang="en-US" sz="1200" b="1" dirty="0">
                <a:solidFill>
                  <a:schemeClr val="tx2"/>
                </a:solidFill>
                <a:latin typeface="+mn-ea"/>
              </a:rPr>
              <a:t>様々な業界で、多くのモノがインターネットにつながり、</a:t>
            </a:r>
          </a:p>
          <a:p>
            <a:r>
              <a:rPr lang="ja-JP" altLang="en-US" sz="1200" b="1" dirty="0">
                <a:solidFill>
                  <a:schemeClr val="tx2"/>
                </a:solidFill>
                <a:latin typeface="+mn-ea"/>
              </a:rPr>
              <a:t>データが集まる・活用される時代が始まっている。</a:t>
            </a:r>
            <a:endParaRPr lang="en-US" altLang="ja-JP" sz="1200" b="1" dirty="0">
              <a:solidFill>
                <a:schemeClr val="tx2"/>
              </a:solidFill>
              <a:latin typeface="+mn-ea"/>
            </a:endParaRPr>
          </a:p>
          <a:p>
            <a:endParaRPr kumimoji="1" lang="en-US" altLang="ja-JP" sz="1200" b="1" dirty="0">
              <a:solidFill>
                <a:schemeClr val="tx2"/>
              </a:solidFill>
              <a:latin typeface="+mn-ea"/>
            </a:endParaRPr>
          </a:p>
          <a:p>
            <a:r>
              <a:rPr lang="ja-JP" altLang="en-US" sz="1200" b="1" dirty="0">
                <a:solidFill>
                  <a:schemeClr val="tx2"/>
                </a:solidFill>
                <a:latin typeface="+mn-ea"/>
              </a:rPr>
              <a:t>しかし、、、</a:t>
            </a:r>
            <a:endParaRPr lang="en-US" altLang="ja-JP" sz="1200" b="1" dirty="0">
              <a:solidFill>
                <a:schemeClr val="tx2"/>
              </a:solidFill>
              <a:latin typeface="+mn-ea"/>
            </a:endParaRPr>
          </a:p>
          <a:p>
            <a:endParaRPr kumimoji="1" lang="en-US" altLang="ja-JP" sz="1200" b="1" dirty="0">
              <a:solidFill>
                <a:schemeClr val="tx2"/>
              </a:solidFill>
              <a:latin typeface="+mn-ea"/>
            </a:endParaRPr>
          </a:p>
          <a:p>
            <a:r>
              <a:rPr kumimoji="1" lang="en-US" altLang="ja-JP" sz="1200" b="1" dirty="0">
                <a:solidFill>
                  <a:schemeClr val="tx2"/>
                </a:solidFill>
                <a:latin typeface="+mn-ea"/>
              </a:rPr>
              <a:t>IoT</a:t>
            </a:r>
            <a:r>
              <a:rPr kumimoji="1" lang="ja-JP" altLang="en-US" sz="1200" b="1" dirty="0">
                <a:solidFill>
                  <a:schemeClr val="tx2"/>
                </a:solidFill>
                <a:latin typeface="+mn-ea"/>
              </a:rPr>
              <a:t>は、実現手段であり、目的ではない。</a:t>
            </a:r>
            <a:endParaRPr kumimoji="1" lang="en-US" altLang="ja-JP" sz="1200" b="1" dirty="0">
              <a:solidFill>
                <a:schemeClr val="tx2"/>
              </a:solidFill>
              <a:latin typeface="+mn-ea"/>
            </a:endParaRPr>
          </a:p>
          <a:p>
            <a:endParaRPr lang="en-US" altLang="ja-JP" sz="1200" b="1" dirty="0">
              <a:solidFill>
                <a:schemeClr val="tx2"/>
              </a:solidFill>
              <a:latin typeface="+mn-ea"/>
            </a:endParaRPr>
          </a:p>
          <a:p>
            <a:r>
              <a:rPr kumimoji="1" lang="ja-JP" altLang="en-US" sz="1200" b="1" dirty="0">
                <a:solidFill>
                  <a:schemeClr val="tx2"/>
                </a:solidFill>
                <a:latin typeface="+mn-ea"/>
              </a:rPr>
              <a:t>何がやりたいのか、そのために</a:t>
            </a:r>
            <a:r>
              <a:rPr kumimoji="1" lang="en-US" altLang="ja-JP" sz="1200" b="1" dirty="0">
                <a:solidFill>
                  <a:schemeClr val="tx2"/>
                </a:solidFill>
                <a:latin typeface="+mn-ea"/>
              </a:rPr>
              <a:t>IoT</a:t>
            </a:r>
            <a:r>
              <a:rPr kumimoji="1" lang="ja-JP" altLang="en-US" sz="1200" b="1" dirty="0">
                <a:solidFill>
                  <a:schemeClr val="tx2"/>
                </a:solidFill>
                <a:latin typeface="+mn-ea"/>
              </a:rPr>
              <a:t>をどう活用するのか</a:t>
            </a:r>
            <a:r>
              <a:rPr kumimoji="1" lang="en-US" altLang="ja-JP" sz="1200" b="1" dirty="0">
                <a:solidFill>
                  <a:schemeClr val="tx2"/>
                </a:solidFill>
                <a:latin typeface="+mn-ea"/>
              </a:rPr>
              <a:t/>
            </a:r>
            <a:br>
              <a:rPr kumimoji="1" lang="en-US" altLang="ja-JP" sz="1200" b="1" dirty="0">
                <a:solidFill>
                  <a:schemeClr val="tx2"/>
                </a:solidFill>
                <a:latin typeface="+mn-ea"/>
              </a:rPr>
            </a:br>
            <a:r>
              <a:rPr lang="ja-JP" altLang="en-US" sz="1200" b="1" dirty="0">
                <a:solidFill>
                  <a:schemeClr val="tx2"/>
                </a:solidFill>
                <a:latin typeface="+mn-ea"/>
              </a:rPr>
              <a:t>を明確化することが大事！</a:t>
            </a:r>
            <a:endParaRPr kumimoji="1" lang="en-US" altLang="ja-JP" sz="1200" b="1" dirty="0">
              <a:solidFill>
                <a:schemeClr val="tx2"/>
              </a:solidFill>
              <a:latin typeface="+mn-ea"/>
            </a:endParaRPr>
          </a:p>
        </p:txBody>
      </p:sp>
      <p:sp>
        <p:nvSpPr>
          <p:cNvPr id="4" name="スライド番号プレースホルダー 3"/>
          <p:cNvSpPr>
            <a:spLocks noGrp="1"/>
          </p:cNvSpPr>
          <p:nvPr>
            <p:ph type="sldNum" sz="quarter" idx="10"/>
          </p:nvPr>
        </p:nvSpPr>
        <p:spPr/>
        <p:txBody>
          <a:bodyPr/>
          <a:lstStyle/>
          <a:p>
            <a:fld id="{B7AE38FE-7666-4267-8177-EA8C685F2271}" type="slidenum">
              <a:rPr lang="ja-JP" altLang="en-US" smtClean="0">
                <a:solidFill>
                  <a:prstClr val="black"/>
                </a:solidFill>
              </a:rPr>
              <a:pPr/>
              <a:t>27</a:t>
            </a:fld>
            <a:endParaRPr lang="ja-JP" altLang="en-US">
              <a:solidFill>
                <a:prstClr val="black"/>
              </a:solidFill>
            </a:endParaRPr>
          </a:p>
        </p:txBody>
      </p:sp>
    </p:spTree>
    <p:extLst>
      <p:ext uri="{BB962C8B-B14F-4D97-AF65-F5344CB8AC3E}">
        <p14:creationId xmlns:p14="http://schemas.microsoft.com/office/powerpoint/2010/main" val="22592420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lang="ja-JP" altLang="en-US" b="1" dirty="0">
                <a:latin typeface="Meiryo UI" panose="020B0604030504040204" pitchFamily="50" charset="-128"/>
                <a:ea typeface="Meiryo UI" panose="020B0604030504040204" pitchFamily="50" charset="-128"/>
              </a:rPr>
              <a:t>ここからは、社会課題解決に向けた</a:t>
            </a:r>
            <a:r>
              <a:rPr lang="en-US" altLang="ja-JP" b="1" dirty="0">
                <a:latin typeface="Meiryo UI" panose="020B0604030504040204" pitchFamily="50" charset="-128"/>
                <a:ea typeface="Meiryo UI" panose="020B0604030504040204" pitchFamily="50" charset="-128"/>
              </a:rPr>
              <a:t>IoT</a:t>
            </a:r>
            <a:r>
              <a:rPr lang="ja-JP" altLang="en-US" b="1" dirty="0">
                <a:latin typeface="Meiryo UI" panose="020B0604030504040204" pitchFamily="50" charset="-128"/>
                <a:ea typeface="Meiryo UI" panose="020B0604030504040204" pitchFamily="50" charset="-128"/>
              </a:rPr>
              <a:t>の活用事例をご紹介していきます。</a:t>
            </a:r>
            <a:endParaRPr lang="en-US" altLang="ja-JP" b="0" dirty="0">
              <a:latin typeface="+mn-lt"/>
              <a:ea typeface="+mn-ea"/>
            </a:endParaRPr>
          </a:p>
          <a:p>
            <a:endParaRPr lang="en-US" altLang="ja-JP" b="0" dirty="0">
              <a:latin typeface="+mn-lt"/>
              <a:ea typeface="+mn-ea"/>
            </a:endParaRPr>
          </a:p>
          <a:p>
            <a:r>
              <a:rPr lang="ja-JP" altLang="en-US" b="0" dirty="0">
                <a:latin typeface="+mn-lt"/>
                <a:ea typeface="+mn-ea"/>
              </a:rPr>
              <a:t>スポーツ</a:t>
            </a:r>
            <a:endParaRPr lang="en-US" altLang="ja-JP" b="0" dirty="0">
              <a:latin typeface="+mn-lt"/>
              <a:ea typeface="+mn-ea"/>
            </a:endParaRPr>
          </a:p>
          <a:p>
            <a:r>
              <a:rPr lang="ja-JP" altLang="en-US" b="0" dirty="0">
                <a:latin typeface="+mn-lt"/>
                <a:ea typeface="+mn-ea"/>
              </a:rPr>
              <a:t>公共インフラ</a:t>
            </a:r>
            <a:endParaRPr lang="en-US" altLang="ja-JP" b="0" dirty="0">
              <a:latin typeface="+mn-lt"/>
              <a:ea typeface="+mn-ea"/>
            </a:endParaRPr>
          </a:p>
          <a:p>
            <a:r>
              <a:rPr lang="ja-JP" altLang="en-US" b="0" dirty="0">
                <a:latin typeface="+mn-lt"/>
                <a:ea typeface="+mn-ea"/>
              </a:rPr>
              <a:t>エネルギー</a:t>
            </a:r>
            <a:endParaRPr lang="en-US" altLang="ja-JP" b="0" dirty="0">
              <a:latin typeface="+mn-lt"/>
              <a:ea typeface="+mn-ea"/>
            </a:endParaRPr>
          </a:p>
          <a:p>
            <a:r>
              <a:rPr lang="ja-JP" altLang="en-US" b="0" dirty="0">
                <a:latin typeface="+mn-lt"/>
                <a:ea typeface="+mn-ea"/>
              </a:rPr>
              <a:t>農林水産</a:t>
            </a:r>
            <a:endParaRPr lang="en-US" altLang="ja-JP" b="0" dirty="0">
              <a:latin typeface="+mn-lt"/>
              <a:ea typeface="+mn-ea"/>
            </a:endParaRPr>
          </a:p>
          <a:p>
            <a:r>
              <a:rPr lang="ja-JP" altLang="en-US" b="0" dirty="0">
                <a:latin typeface="+mn-lt"/>
                <a:ea typeface="+mn-ea"/>
              </a:rPr>
              <a:t>環境</a:t>
            </a:r>
            <a:endParaRPr lang="en-US" altLang="ja-JP" b="0" dirty="0">
              <a:latin typeface="+mn-lt"/>
              <a:ea typeface="+mn-ea"/>
            </a:endParaRPr>
          </a:p>
          <a:p>
            <a:endParaRPr lang="en-US" altLang="ja-JP" b="0" dirty="0">
              <a:latin typeface="+mn-lt"/>
              <a:ea typeface="+mn-ea"/>
            </a:endParaRPr>
          </a:p>
          <a:p>
            <a:r>
              <a:rPr lang="ja-JP" altLang="en-US" b="0" dirty="0">
                <a:latin typeface="+mn-lt"/>
                <a:ea typeface="+mn-ea"/>
              </a:rPr>
              <a:t>などが活用されている分野は</a:t>
            </a:r>
            <a:r>
              <a:rPr lang="ja-JP" altLang="en-US" b="1" dirty="0">
                <a:latin typeface="Meiryo UI" panose="020B0604030504040204" pitchFamily="50" charset="-128"/>
                <a:ea typeface="Meiryo UI" panose="020B0604030504040204" pitchFamily="50" charset="-128"/>
              </a:rPr>
              <a:t>多岐</a:t>
            </a:r>
            <a:r>
              <a:rPr lang="ja-JP" altLang="en-US" b="0" dirty="0">
                <a:latin typeface="+mn-lt"/>
                <a:ea typeface="+mn-ea"/>
              </a:rPr>
              <a:t>にわたります</a:t>
            </a:r>
            <a:endParaRPr lang="en-US" altLang="ja-JP" b="0" dirty="0">
              <a:latin typeface="+mn-lt"/>
              <a:ea typeface="+mn-ea"/>
            </a:endParaRPr>
          </a:p>
        </p:txBody>
      </p:sp>
      <p:sp>
        <p:nvSpPr>
          <p:cNvPr id="4" name="スライド番号プレースホルダー 3"/>
          <p:cNvSpPr>
            <a:spLocks noGrp="1"/>
          </p:cNvSpPr>
          <p:nvPr>
            <p:ph type="sldNum" sz="quarter" idx="10"/>
          </p:nvPr>
        </p:nvSpPr>
        <p:spPr/>
        <p:txBody>
          <a:bodyPr/>
          <a:lstStyle/>
          <a:p>
            <a:fld id="{B7AE38FE-7666-4267-8177-EA8C685F2271}" type="slidenum">
              <a:rPr lang="ja-JP" altLang="en-US" smtClean="0">
                <a:solidFill>
                  <a:prstClr val="black"/>
                </a:solidFill>
              </a:rPr>
              <a:pPr/>
              <a:t>28</a:t>
            </a:fld>
            <a:endParaRPr lang="ja-JP" altLang="en-US">
              <a:solidFill>
                <a:prstClr val="black"/>
              </a:solidFill>
            </a:endParaRPr>
          </a:p>
        </p:txBody>
      </p:sp>
    </p:spTree>
    <p:extLst>
      <p:ext uri="{BB962C8B-B14F-4D97-AF65-F5344CB8AC3E}">
        <p14:creationId xmlns:p14="http://schemas.microsoft.com/office/powerpoint/2010/main" val="15555143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高度成長期に集中的に整備された舗装道路は建設後</a:t>
            </a:r>
            <a:r>
              <a:rPr kumimoji="1" lang="en-US" altLang="ja-JP" sz="1200" b="0" i="0" kern="1200" dirty="0">
                <a:solidFill>
                  <a:schemeClr val="tx1"/>
                </a:solidFill>
                <a:effectLst/>
                <a:latin typeface="+mn-lt"/>
                <a:ea typeface="+mn-ea"/>
                <a:cs typeface="+mn-cs"/>
              </a:rPr>
              <a:t>40</a:t>
            </a:r>
            <a:r>
              <a:rPr kumimoji="1" lang="ja-JP" altLang="en-US" sz="1200" b="0" i="0" kern="1200" dirty="0">
                <a:solidFill>
                  <a:schemeClr val="tx1"/>
                </a:solidFill>
                <a:effectLst/>
                <a:latin typeface="+mn-lt"/>
                <a:ea typeface="+mn-ea"/>
                <a:cs typeface="+mn-cs"/>
              </a:rPr>
              <a:t>年以上が経過し、老朽化が進行しています。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近年ではトンネル崩落事故や道路陥没事故などが発生していることもあり、道路路面の損傷に起因する事故を未然に防ぐためにも、</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予防保全型管理の必要性が高まってきています。そこで国土交通省は、従来から定期点検が義務付けられていた主要道路以外にも、</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生活道路における道路の点検、管理を強化する方針を示し、新たな点検要領を策定しました。</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従来の道路点検手法では、自治体の管理している主要道に路面性状測定車を走らせ、「平坦性」「ひび割れ率」「</a:t>
            </a:r>
            <a:r>
              <a:rPr kumimoji="1" lang="ja-JP" altLang="en-US" sz="1200" b="0" i="0" kern="1200" dirty="0" err="1">
                <a:solidFill>
                  <a:schemeClr val="tx1"/>
                </a:solidFill>
                <a:effectLst/>
                <a:latin typeface="+mn-lt"/>
                <a:ea typeface="+mn-ea"/>
                <a:cs typeface="+mn-cs"/>
              </a:rPr>
              <a:t>わだち</a:t>
            </a:r>
            <a:r>
              <a:rPr kumimoji="1" lang="ja-JP" altLang="en-US" sz="1200" b="0" i="0" kern="1200" dirty="0">
                <a:solidFill>
                  <a:schemeClr val="tx1"/>
                </a:solidFill>
                <a:effectLst/>
                <a:latin typeface="+mn-lt"/>
                <a:ea typeface="+mn-ea"/>
                <a:cs typeface="+mn-cs"/>
              </a:rPr>
              <a:t>掘れ量」の</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データ収集・管理を求めています。しかし、路面性状測定車による点検にかかるコストは非常に高く、</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新たな点検要領に沿って生活道路を含めたすべての管理道路での点検において、路面性状測定車を走行させることはできません。</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そのため、日常的に点検ができていない道路については、住民からの通報やパトロール時の目視点検を行い、</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修繕対応を実施するケースがほとんどで、予防保全とは程遠い現状となっています。</a:t>
            </a:r>
            <a:endParaRPr kumimoji="1" lang="en-US" altLang="ja-JP" sz="1200" b="0" i="0" kern="1200" dirty="0">
              <a:solidFill>
                <a:schemeClr val="tx1"/>
              </a:solidFill>
              <a:effectLst/>
              <a:latin typeface="+mn-lt"/>
              <a:ea typeface="+mn-ea"/>
              <a:cs typeface="+mn-cs"/>
            </a:endParaRPr>
          </a:p>
          <a:p>
            <a:r>
              <a:rPr lang="ja-JP" altLang="en-US" dirty="0"/>
              <a:t/>
            </a:r>
            <a:br>
              <a:rPr lang="ja-JP" altLang="en-US" dirty="0"/>
            </a:br>
            <a:r>
              <a:rPr kumimoji="1" lang="ja-JP" altLang="en-US" sz="1200" b="0" i="0" kern="1200" dirty="0">
                <a:solidFill>
                  <a:schemeClr val="tx1"/>
                </a:solidFill>
                <a:effectLst/>
                <a:latin typeface="+mn-lt"/>
                <a:ea typeface="+mn-ea"/>
                <a:cs typeface="+mn-cs"/>
              </a:rPr>
              <a:t>このような社会課題があるにもかかわらず、道路インフラの維持、点検にかかわる修繕費は</a:t>
            </a:r>
            <a:r>
              <a:rPr kumimoji="1" lang="en-US" altLang="ja-JP" sz="1200" b="0" i="0" kern="1200" dirty="0">
                <a:solidFill>
                  <a:schemeClr val="tx1"/>
                </a:solidFill>
                <a:effectLst/>
                <a:latin typeface="+mn-lt"/>
                <a:ea typeface="+mn-ea"/>
                <a:cs typeface="+mn-cs"/>
              </a:rPr>
              <a:t>1990</a:t>
            </a:r>
            <a:r>
              <a:rPr kumimoji="1" lang="ja-JP" altLang="en-US" sz="1200" b="0" i="0" kern="1200" dirty="0">
                <a:solidFill>
                  <a:schemeClr val="tx1"/>
                </a:solidFill>
                <a:effectLst/>
                <a:latin typeface="+mn-lt"/>
                <a:ea typeface="+mn-ea"/>
                <a:cs typeface="+mn-cs"/>
              </a:rPr>
              <a:t>年代半ばをピークに大きく減少しており、</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現在では限られた財源の中での計画的なアセットマネジメントが大きな課題となっています。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29</a:t>
            </a:fld>
            <a:endParaRPr kumimoji="1" lang="ja-JP" altLang="en-US"/>
          </a:p>
        </p:txBody>
      </p:sp>
    </p:spTree>
    <p:extLst>
      <p:ext uri="{BB962C8B-B14F-4D97-AF65-F5344CB8AC3E}">
        <p14:creationId xmlns:p14="http://schemas.microsoft.com/office/powerpoint/2010/main" val="3304236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r>
              <a:rPr kumimoji="1" lang="ja-JP" altLang="en-US" sz="1200" b="0" i="0" kern="1200" dirty="0">
                <a:solidFill>
                  <a:schemeClr val="tx1"/>
                </a:solidFill>
                <a:effectLst/>
                <a:latin typeface="+mn-lt"/>
                <a:ea typeface="+mn-ea"/>
                <a:cs typeface="+mn-cs"/>
              </a:rPr>
              <a:t>アスファルト舗装の場合、通常</a:t>
            </a:r>
            <a:r>
              <a:rPr kumimoji="1" lang="en-US" altLang="ja-JP" sz="1200" b="0" i="0" kern="1200" dirty="0">
                <a:solidFill>
                  <a:schemeClr val="tx1"/>
                </a:solidFill>
                <a:effectLst/>
                <a:latin typeface="+mn-lt"/>
                <a:ea typeface="+mn-ea"/>
                <a:cs typeface="+mn-cs"/>
              </a:rPr>
              <a:t>10</a:t>
            </a:r>
            <a:r>
              <a:rPr kumimoji="1" lang="ja-JP" altLang="en-US" sz="1200" b="0" i="0" kern="1200" dirty="0">
                <a:solidFill>
                  <a:schemeClr val="tx1"/>
                </a:solidFill>
                <a:effectLst/>
                <a:latin typeface="+mn-lt"/>
                <a:ea typeface="+mn-ea"/>
                <a:cs typeface="+mn-cs"/>
              </a:rPr>
              <a:t>年の寿命を基本に設計されているが、大型車の通行が多いほど舗装の損傷の進行が早いといわれています。</a:t>
            </a:r>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これは、</a:t>
            </a:r>
            <a:r>
              <a:rPr kumimoji="1" lang="en-US" altLang="ja-JP" sz="1200" b="0" i="0" kern="1200" dirty="0">
                <a:solidFill>
                  <a:schemeClr val="tx1"/>
                </a:solidFill>
                <a:effectLst/>
                <a:latin typeface="+mn-lt"/>
                <a:ea typeface="+mn-ea"/>
                <a:cs typeface="+mn-cs"/>
              </a:rPr>
              <a:t>20</a:t>
            </a:r>
            <a:r>
              <a:rPr kumimoji="1" lang="ja-JP" altLang="en-US" sz="1200" b="0" i="0" kern="1200" dirty="0">
                <a:solidFill>
                  <a:schemeClr val="tx1"/>
                </a:solidFill>
                <a:effectLst/>
                <a:latin typeface="+mn-lt"/>
                <a:ea typeface="+mn-ea"/>
                <a:cs typeface="+mn-cs"/>
              </a:rPr>
              <a:t>トンの大型車が舗装に与えるダメージは乗用車の</a:t>
            </a:r>
            <a:r>
              <a:rPr kumimoji="1" lang="en-US" altLang="ja-JP" sz="1200" b="0" i="0" kern="1200" dirty="0">
                <a:solidFill>
                  <a:schemeClr val="tx1"/>
                </a:solidFill>
                <a:effectLst/>
                <a:latin typeface="+mn-lt"/>
                <a:ea typeface="+mn-ea"/>
                <a:cs typeface="+mn-cs"/>
              </a:rPr>
              <a:t>16</a:t>
            </a:r>
            <a:r>
              <a:rPr kumimoji="1" lang="ja-JP" altLang="en-US" sz="1200" b="0" i="0" kern="1200" dirty="0">
                <a:solidFill>
                  <a:schemeClr val="tx1"/>
                </a:solidFill>
                <a:effectLst/>
                <a:latin typeface="+mn-lt"/>
                <a:ea typeface="+mn-ea"/>
                <a:cs typeface="+mn-cs"/>
              </a:rPr>
              <a:t>万倍にも上るためです。また、風雨や積雪、気温の変化なども損傷の原因となる。</a:t>
            </a:r>
            <a:endParaRPr kumimoji="1" lang="en-US" altLang="ja-JP" sz="1200" b="0" i="0" kern="1200" dirty="0">
              <a:solidFill>
                <a:schemeClr val="tx1"/>
              </a:solidFill>
              <a:effectLst/>
              <a:latin typeface="+mn-lt"/>
              <a:ea typeface="+mn-ea"/>
              <a:cs typeface="+mn-cs"/>
            </a:endParaRPr>
          </a:p>
          <a:p>
            <a:pPr fontAlgn="base"/>
            <a:endParaRPr kumimoji="1" lang="en-US" altLang="ja-JP" dirty="0"/>
          </a:p>
          <a:p>
            <a:pPr fontAlgn="base"/>
            <a:r>
              <a:rPr kumimoji="1" lang="ja-JP" altLang="en-US" dirty="0"/>
              <a:t>道路の損傷の状態がひどい場合、</a:t>
            </a:r>
            <a:r>
              <a:rPr kumimoji="1" lang="ja-JP" altLang="en-US" sz="1200" b="0" i="0" kern="1200" dirty="0">
                <a:solidFill>
                  <a:schemeClr val="tx1"/>
                </a:solidFill>
                <a:effectLst/>
                <a:latin typeface="+mn-lt"/>
                <a:ea typeface="+mn-ea"/>
                <a:cs typeface="+mn-cs"/>
              </a:rPr>
              <a:t>損傷を放置すると、ひび割れなどから道路の下地となる路盤にまで雨水が浸透し、舗装構造全体の損傷につながってしまう。</a:t>
            </a:r>
            <a:endParaRPr kumimoji="1" lang="en-US" altLang="ja-JP" sz="1200" b="0" i="0" kern="1200" dirty="0">
              <a:solidFill>
                <a:schemeClr val="tx1"/>
              </a:solidFill>
              <a:effectLst/>
              <a:latin typeface="+mn-lt"/>
              <a:ea typeface="+mn-ea"/>
              <a:cs typeface="+mn-cs"/>
            </a:endParaRPr>
          </a:p>
          <a:p>
            <a:pPr fontAlgn="base"/>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一方で、アスファルト舗装でも</a:t>
            </a:r>
            <a:r>
              <a:rPr kumimoji="1" lang="en-US" altLang="ja-JP" sz="1200" b="0" i="0" kern="1200" dirty="0">
                <a:solidFill>
                  <a:schemeClr val="tx1"/>
                </a:solidFill>
                <a:effectLst/>
                <a:latin typeface="+mn-lt"/>
                <a:ea typeface="+mn-ea"/>
                <a:cs typeface="+mn-cs"/>
              </a:rPr>
              <a:t>20</a:t>
            </a:r>
            <a:r>
              <a:rPr kumimoji="1" lang="ja-JP" altLang="en-US" sz="1200" b="0" i="0" kern="1200" dirty="0">
                <a:solidFill>
                  <a:schemeClr val="tx1"/>
                </a:solidFill>
                <a:effectLst/>
                <a:latin typeface="+mn-lt"/>
                <a:ea typeface="+mn-ea"/>
                <a:cs typeface="+mn-cs"/>
              </a:rPr>
              <a:t>年、</a:t>
            </a:r>
            <a:r>
              <a:rPr kumimoji="1" lang="en-US" altLang="ja-JP" sz="1200" b="0" i="0" kern="1200" dirty="0">
                <a:solidFill>
                  <a:schemeClr val="tx1"/>
                </a:solidFill>
                <a:effectLst/>
                <a:latin typeface="+mn-lt"/>
                <a:ea typeface="+mn-ea"/>
                <a:cs typeface="+mn-cs"/>
              </a:rPr>
              <a:t>30</a:t>
            </a:r>
            <a:r>
              <a:rPr kumimoji="1" lang="ja-JP" altLang="en-US" sz="1200" b="0" i="0" kern="1200" dirty="0">
                <a:solidFill>
                  <a:schemeClr val="tx1"/>
                </a:solidFill>
                <a:effectLst/>
                <a:latin typeface="+mn-lt"/>
                <a:ea typeface="+mn-ea"/>
                <a:cs typeface="+mn-cs"/>
              </a:rPr>
              <a:t>年と長持ちする道路もある。点検を促すことで、修復に必要な道路に優先順位をつけ、道路管理者がより有効な</a:t>
            </a:r>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対策を打てるようにしている。</a:t>
            </a:r>
          </a:p>
          <a:p>
            <a:pPr fontAlgn="base"/>
            <a:endParaRPr kumimoji="1" lang="en-US" altLang="ja-JP" sz="1200" b="0" i="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30</a:t>
            </a:fld>
            <a:endParaRPr kumimoji="1" lang="ja-JP" altLang="en-US"/>
          </a:p>
        </p:txBody>
      </p:sp>
    </p:spTree>
    <p:extLst>
      <p:ext uri="{BB962C8B-B14F-4D97-AF65-F5344CB8AC3E}">
        <p14:creationId xmlns:p14="http://schemas.microsoft.com/office/powerpoint/2010/main" val="3694448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路盤を含めた修繕は、表面のアスファルト舗装の部分だけを修繕する場合に比べ、費用が</a:t>
            </a:r>
            <a:r>
              <a:rPr kumimoji="1" lang="en-US" altLang="ja-JP" sz="1200" b="0" i="0" kern="1200" dirty="0">
                <a:solidFill>
                  <a:schemeClr val="tx1"/>
                </a:solidFill>
                <a:effectLst/>
                <a:latin typeface="+mn-lt"/>
                <a:ea typeface="+mn-ea"/>
                <a:cs typeface="+mn-cs"/>
              </a:rPr>
              <a:t>3</a:t>
            </a:r>
            <a:r>
              <a:rPr kumimoji="1" lang="ja-JP" altLang="en-US" sz="1200" b="0" i="0" kern="1200" dirty="0">
                <a:solidFill>
                  <a:schemeClr val="tx1"/>
                </a:solidFill>
                <a:effectLst/>
                <a:latin typeface="+mn-lt"/>
                <a:ea typeface="+mn-ea"/>
                <a:cs typeface="+mn-cs"/>
              </a:rPr>
              <a:t>倍かかるだけでなく、工事期間は</a:t>
            </a:r>
            <a:r>
              <a:rPr kumimoji="1" lang="en-US" altLang="ja-JP" sz="1200" b="0" i="0" kern="1200" dirty="0">
                <a:solidFill>
                  <a:schemeClr val="tx1"/>
                </a:solidFill>
                <a:effectLst/>
                <a:latin typeface="+mn-lt"/>
                <a:ea typeface="+mn-ea"/>
                <a:cs typeface="+mn-cs"/>
              </a:rPr>
              <a:t>4</a:t>
            </a:r>
            <a:r>
              <a:rPr kumimoji="1" lang="ja-JP" altLang="en-US" sz="1200" b="0" i="0" kern="1200" dirty="0">
                <a:solidFill>
                  <a:schemeClr val="tx1"/>
                </a:solidFill>
                <a:effectLst/>
                <a:latin typeface="+mn-lt"/>
                <a:ea typeface="+mn-ea"/>
                <a:cs typeface="+mn-cs"/>
              </a:rPr>
              <a:t>倍も要することになるという。</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国が舗装道路の点検を自治体などに促すのは、舗装道路に予防的な修繕を行うことで道路の寿命を延ばし、</a:t>
            </a:r>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全体的な道路管理のコストを削減させることが見込める</a:t>
            </a:r>
            <a:endParaRPr kumimoji="1" lang="en-US" altLang="ja-JP" sz="1200" b="0" i="0" kern="1200" dirty="0">
              <a:solidFill>
                <a:schemeClr val="tx1"/>
              </a:solidFill>
              <a:effectLst/>
              <a:latin typeface="+mn-lt"/>
              <a:ea typeface="+mn-ea"/>
              <a:cs typeface="+mn-cs"/>
            </a:endParaRPr>
          </a:p>
          <a:p>
            <a:pPr fontAlgn="base"/>
            <a:endParaRPr kumimoji="1" lang="en-US" altLang="ja-JP" sz="1200" b="0" i="0" kern="1200" dirty="0">
              <a:solidFill>
                <a:schemeClr val="tx1"/>
              </a:solidFill>
              <a:effectLst/>
              <a:latin typeface="+mn-lt"/>
              <a:ea typeface="+mn-ea"/>
              <a:cs typeface="+mn-cs"/>
            </a:endParaRPr>
          </a:p>
          <a:p>
            <a:pPr fontAlgn="base">
              <a:spcBef>
                <a:spcPct val="0"/>
              </a:spcBef>
              <a:spcAft>
                <a:spcPct val="0"/>
              </a:spcAft>
              <a:defRPr/>
            </a:pPr>
            <a:r>
              <a:rPr lang="ja-JP" altLang="en-US" b="0" dirty="0">
                <a:solidFill>
                  <a:prstClr val="black"/>
                </a:solidFill>
                <a:latin typeface="+mn-ea"/>
                <a:cs typeface="Meiryo UI" panose="020B0604030504040204" pitchFamily="50" charset="-128"/>
              </a:rPr>
              <a:t>そこで、表層のひび割れを早期発見、修繕することで、路盤損傷を防ぐことが可能</a:t>
            </a:r>
            <a:endParaRPr lang="en-US" altLang="ja-JP" b="0" dirty="0">
              <a:solidFill>
                <a:prstClr val="black"/>
              </a:solidFill>
              <a:latin typeface="+mn-ea"/>
              <a:cs typeface="Meiryo UI" panose="020B0604030504040204" pitchFamily="50" charset="-128"/>
            </a:endParaRPr>
          </a:p>
          <a:p>
            <a:pPr fontAlgn="base">
              <a:spcBef>
                <a:spcPct val="0"/>
              </a:spcBef>
              <a:spcAft>
                <a:spcPct val="0"/>
              </a:spcAft>
              <a:defRPr/>
            </a:pPr>
            <a:r>
              <a:rPr lang="ja-JP" altLang="en-US" b="0" dirty="0">
                <a:solidFill>
                  <a:prstClr val="black"/>
                </a:solidFill>
                <a:latin typeface="+mn-ea"/>
                <a:cs typeface="Meiryo UI" panose="020B0604030504040204" pitchFamily="50" charset="-128"/>
              </a:rPr>
              <a:t>表層だけの修繕費は、路盤も含めた修繕費の三分の一以下となる</a:t>
            </a:r>
            <a:endParaRPr lang="en-US" altLang="ja-JP" b="0" dirty="0">
              <a:solidFill>
                <a:prstClr val="black"/>
              </a:solidFill>
              <a:latin typeface="+mn-ea"/>
              <a:cs typeface="Meiryo UI" panose="020B0604030504040204" pitchFamily="50" charset="-128"/>
            </a:endParaRPr>
          </a:p>
          <a:p>
            <a:pPr fontAlgn="base"/>
            <a:endParaRPr kumimoji="1" lang="ja-JP" alt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1" dirty="0">
              <a:solidFill>
                <a:srgbClr val="FF0000"/>
              </a:solidFill>
              <a:latin typeface="+mn-ea"/>
              <a:cs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31</a:t>
            </a:fld>
            <a:endParaRPr kumimoji="1" lang="ja-JP" altLang="en-US"/>
          </a:p>
        </p:txBody>
      </p:sp>
    </p:spTree>
    <p:extLst>
      <p:ext uri="{BB962C8B-B14F-4D97-AF65-F5344CB8AC3E}">
        <p14:creationId xmlns:p14="http://schemas.microsoft.com/office/powerpoint/2010/main" val="215735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今日では、「クラウド」という言葉を日ごろより耳にするようになりましたが、「クラウドって何？」と聞かれて明確に答えられる人は限られるのではないでしょうか。</a:t>
            </a:r>
            <a:endParaRPr lang="en-US" altLang="ja-JP" dirty="0"/>
          </a:p>
          <a:p>
            <a:r>
              <a:rPr lang="ja-JP" altLang="en-US" dirty="0"/>
              <a:t>クラウドの定義はとても曖昧です。今回の授業では「クラウドとは？」について分かりやすく紹介していきます。</a:t>
            </a:r>
          </a:p>
          <a:p>
            <a:r>
              <a:rPr lang="ja-JP" altLang="en-US" dirty="0"/>
              <a:t>クラウドとは、一言でいうと「ユーザーがサーバーやストレージ、ソフトウェアを持たなくても、インターネットを通じて、サービスを必要な時に必要な分だけ利用する考え方」のことです。クラウドは、クラウド・コンピューティングと呼ばれることもあります。</a:t>
            </a:r>
            <a:br>
              <a:rPr lang="ja-JP" altLang="en-US" dirty="0"/>
            </a:br>
            <a:endParaRPr lang="en-US" altLang="ja-JP" dirty="0"/>
          </a:p>
          <a:p>
            <a:r>
              <a:rPr lang="ja-JP" altLang="en-US" dirty="0"/>
              <a:t>今までは、ハードウェアを購入したり、ソフトウェアをパソコンにインストールしたり、ソフトウェアのライセンスを購入しなければ、サービスが使えないことが一般的でした。</a:t>
            </a:r>
            <a:endParaRPr lang="en-US" altLang="ja-JP" dirty="0"/>
          </a:p>
          <a:p>
            <a:r>
              <a:rPr lang="ja-JP" altLang="en-US" dirty="0"/>
              <a:t>しかし、クラウドの出現によりハードウェアを購入したり、ソフトウェアをインストールしなくても利用できるサービスがたくさん生まれました。</a:t>
            </a:r>
          </a:p>
          <a:p>
            <a:r>
              <a:rPr lang="ja-JP" altLang="en-US" dirty="0"/>
              <a:t>後者の「ハードウェアを購入したり、ソフトウェアをインストールしなくても利用できるサービス」が、クラウドサービスと呼ばれているものです。</a:t>
            </a:r>
            <a:endParaRPr lang="en-US" altLang="ja-JP" dirty="0"/>
          </a:p>
          <a:p>
            <a:r>
              <a:rPr lang="ja-JP" altLang="en-US" dirty="0"/>
              <a:t>利用者は、ネットワーク越しに、コンピュータサービスを必要な時に必要な分だけ利用することができます。</a:t>
            </a:r>
            <a:endParaRPr lang="en-US" altLang="ja-JP" dirty="0"/>
          </a:p>
          <a:p>
            <a:r>
              <a:rPr lang="ja-JP" altLang="en-US" dirty="0"/>
              <a:t/>
            </a:r>
            <a:br>
              <a:rPr lang="ja-JP" altLang="en-US" dirty="0"/>
            </a:br>
            <a:r>
              <a:rPr lang="ja-JP" altLang="en-US" dirty="0"/>
              <a:t>なぜクラウドと呼ばれているのかは諸説ありますが、インターネット（雲）の向こう側のサービスを利用していることから、クラウド（</a:t>
            </a:r>
            <a:r>
              <a:rPr lang="en-US" altLang="ja-JP" dirty="0"/>
              <a:t>cloud</a:t>
            </a:r>
            <a:r>
              <a:rPr lang="ja-JP" altLang="en-US" dirty="0"/>
              <a:t>＝雲）と呼ばれるようになったともいわれています。</a:t>
            </a:r>
            <a:endParaRPr lang="en-US" altLang="ja-JP" dirty="0"/>
          </a:p>
          <a:p>
            <a:r>
              <a:rPr lang="ja-JP" altLang="en-US" dirty="0"/>
              <a:t>この他にも</a:t>
            </a:r>
            <a:r>
              <a:rPr lang="en-US" altLang="ja-JP" dirty="0"/>
              <a:t>crowd</a:t>
            </a:r>
            <a:r>
              <a:rPr lang="ja-JP" altLang="en-US" dirty="0"/>
              <a:t>（クラウド）と書いて、集約したシステムという意味でクラウドと呼ぶようになったともいわれているようです。</a:t>
            </a:r>
          </a:p>
          <a:p>
            <a:endParaRPr kumimoji="1" lang="en-US" altLang="ja-JP" dirty="0"/>
          </a:p>
          <a:p>
            <a:r>
              <a:rPr kumimoji="1" lang="ja-JP" altLang="en-US" dirty="0"/>
              <a:t>次のページからは、</a:t>
            </a:r>
            <a:endParaRPr kumimoji="1" lang="en-US" altLang="ja-JP" dirty="0"/>
          </a:p>
          <a:p>
            <a:r>
              <a:rPr kumimoji="1" lang="ja-JP" altLang="en-US" dirty="0"/>
              <a:t>クラウドが誕生した背景や、クラウドの定義、種類について説明していきます。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a:t>
            </a:fld>
            <a:endParaRPr kumimoji="1" lang="ja-JP" altLang="en-US"/>
          </a:p>
        </p:txBody>
      </p:sp>
    </p:spTree>
    <p:extLst>
      <p:ext uri="{BB962C8B-B14F-4D97-AF65-F5344CB8AC3E}">
        <p14:creationId xmlns:p14="http://schemas.microsoft.com/office/powerpoint/2010/main" val="8864941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r>
              <a:rPr kumimoji="1" lang="ja-JP" altLang="en-US" sz="1200" b="0" i="0" kern="1200" dirty="0">
                <a:solidFill>
                  <a:schemeClr val="tx1"/>
                </a:solidFill>
                <a:effectLst/>
                <a:latin typeface="+mn-lt"/>
                <a:ea typeface="+mn-ea"/>
                <a:cs typeface="+mn-cs"/>
              </a:rPr>
              <a:t>また、データ収集段階では、従来の計測専用車両ではなく、一般車両で道路を走行しながら、</a:t>
            </a:r>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スマホの内蔵センサーで走行時の加速度や各速度を計測し、ビデオカメラで路面の画像を撮影します。</a:t>
            </a:r>
            <a:endParaRPr kumimoji="1" lang="en-US" altLang="ja-JP" sz="1200" b="0" i="0" kern="1200" dirty="0">
              <a:solidFill>
                <a:schemeClr val="tx1"/>
              </a:solidFill>
              <a:effectLst/>
              <a:latin typeface="+mn-lt"/>
              <a:ea typeface="+mn-ea"/>
              <a:cs typeface="+mn-cs"/>
            </a:endParaRPr>
          </a:p>
          <a:p>
            <a:pPr fontAlgn="base"/>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一般車両での撮影を実現できたことにより、いままでコスト面が高額だったものを、</a:t>
            </a:r>
            <a:r>
              <a:rPr kumimoji="1" lang="en-US" altLang="ja-JP" sz="1200" b="0" i="0" kern="1200" dirty="0">
                <a:solidFill>
                  <a:schemeClr val="tx1"/>
                </a:solidFill>
                <a:effectLst/>
                <a:latin typeface="+mn-lt"/>
                <a:ea typeface="+mn-ea"/>
                <a:cs typeface="+mn-cs"/>
              </a:rPr>
              <a:t>3</a:t>
            </a:r>
            <a:r>
              <a:rPr kumimoji="1" lang="ja-JP" altLang="en-US" sz="1200" b="0" i="0" kern="1200" dirty="0">
                <a:solidFill>
                  <a:schemeClr val="tx1"/>
                </a:solidFill>
                <a:effectLst/>
                <a:latin typeface="+mn-lt"/>
                <a:ea typeface="+mn-ea"/>
                <a:cs typeface="+mn-cs"/>
              </a:rPr>
              <a:t>分の１以下に抑えることができました。</a:t>
            </a:r>
            <a:endParaRPr kumimoji="1" lang="en-US" altLang="ja-JP" sz="1200" b="0" i="0" kern="1200" dirty="0">
              <a:solidFill>
                <a:schemeClr val="tx1"/>
              </a:solidFill>
              <a:effectLst/>
              <a:latin typeface="+mn-lt"/>
              <a:ea typeface="+mn-ea"/>
              <a:cs typeface="+mn-cs"/>
            </a:endParaRPr>
          </a:p>
          <a:p>
            <a:pPr fontAlgn="base"/>
            <a:endParaRPr kumimoji="1" lang="ja-JP" altLang="en-US"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32</a:t>
            </a:fld>
            <a:endParaRPr kumimoji="1" lang="ja-JP" altLang="en-US"/>
          </a:p>
        </p:txBody>
      </p:sp>
    </p:spTree>
    <p:extLst>
      <p:ext uri="{BB962C8B-B14F-4D97-AF65-F5344CB8AC3E}">
        <p14:creationId xmlns:p14="http://schemas.microsoft.com/office/powerpoint/2010/main" val="4362728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base"/>
            <a:r>
              <a:rPr kumimoji="1" lang="ja-JP" altLang="en-US" sz="1200" b="0" i="0" kern="1200" dirty="0">
                <a:solidFill>
                  <a:schemeClr val="tx1"/>
                </a:solidFill>
                <a:effectLst/>
                <a:latin typeface="+mn-lt"/>
                <a:ea typeface="+mn-ea"/>
                <a:cs typeface="+mn-cs"/>
              </a:rPr>
              <a:t>データ収集段階では、一般車両で道路を走行しながら、スマホの内蔵センサーで走行時の加速度や各速度を計測し、</a:t>
            </a:r>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ビデオカメラで路面の画像を撮影します。</a:t>
            </a:r>
            <a:endParaRPr kumimoji="1" lang="en-US" altLang="ja-JP" sz="1200" b="0" i="0" kern="1200" dirty="0">
              <a:solidFill>
                <a:schemeClr val="tx1"/>
              </a:solidFill>
              <a:effectLst/>
              <a:latin typeface="+mn-lt"/>
              <a:ea typeface="+mn-ea"/>
              <a:cs typeface="+mn-cs"/>
            </a:endParaRPr>
          </a:p>
          <a:p>
            <a:pPr fontAlgn="base"/>
            <a:endParaRPr kumimoji="1" lang="ja-JP" altLang="en-US"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データ解析・診断の段階では、ビデオ映像を</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で画像解析してひび割れを検出したり、ひび割れ率を推定したりします。</a:t>
            </a:r>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同時に加速度波形などを独自のアルゴリズムによって解析し、舗装の平坦性を「</a:t>
            </a:r>
            <a:r>
              <a:rPr kumimoji="1" lang="en-US" altLang="ja-JP" sz="1200" b="0" i="0" kern="1200" dirty="0">
                <a:solidFill>
                  <a:schemeClr val="tx1"/>
                </a:solidFill>
                <a:effectLst/>
                <a:latin typeface="+mn-lt"/>
                <a:ea typeface="+mn-ea"/>
                <a:cs typeface="+mn-cs"/>
              </a:rPr>
              <a:t>IRI</a:t>
            </a:r>
            <a:r>
              <a:rPr kumimoji="1" lang="ja-JP" altLang="en-US" sz="1200" b="0" i="0" kern="1200" dirty="0">
                <a:solidFill>
                  <a:schemeClr val="tx1"/>
                </a:solidFill>
                <a:effectLst/>
                <a:latin typeface="+mn-lt"/>
                <a:ea typeface="+mn-ea"/>
                <a:cs typeface="+mn-cs"/>
              </a:rPr>
              <a:t>」（国際ラフネス指数）という国際規格で評価します。</a:t>
            </a:r>
          </a:p>
          <a:p>
            <a:pPr fontAlgn="base"/>
            <a:r>
              <a:rPr kumimoji="1" lang="ja-JP" altLang="en-US" sz="1200" b="0" i="0" kern="1200" dirty="0">
                <a:solidFill>
                  <a:schemeClr val="tx1"/>
                </a:solidFill>
                <a:effectLst/>
                <a:latin typeface="+mn-lt"/>
                <a:ea typeface="+mn-ea"/>
                <a:cs typeface="+mn-cs"/>
              </a:rPr>
              <a:t>解析結果や画像などは、クラウド地図上にマッピングしてわかりやすく</a:t>
            </a:r>
            <a:r>
              <a:rPr kumimoji="1" lang="ja-JP" altLang="en-US" sz="1200" b="0" i="0" kern="1200" dirty="0" err="1">
                <a:solidFill>
                  <a:schemeClr val="tx1"/>
                </a:solidFill>
                <a:effectLst/>
                <a:latin typeface="+mn-lt"/>
                <a:ea typeface="+mn-ea"/>
                <a:cs typeface="+mn-cs"/>
              </a:rPr>
              <a:t>見える化します</a:t>
            </a:r>
            <a:endParaRPr kumimoji="1" lang="ja-JP" altLang="en-US" sz="1200" b="0" i="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33</a:t>
            </a:fld>
            <a:endParaRPr kumimoji="1" lang="ja-JP" altLang="en-US"/>
          </a:p>
        </p:txBody>
      </p:sp>
    </p:spTree>
    <p:extLst>
      <p:ext uri="{BB962C8B-B14F-4D97-AF65-F5344CB8AC3E}">
        <p14:creationId xmlns:p14="http://schemas.microsoft.com/office/powerpoint/2010/main" val="16469261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Wingdings" panose="05000000000000000000" pitchFamily="2" charset="2"/>
              <a:buNone/>
            </a:pPr>
            <a:r>
              <a:rPr lang="ja-JP" altLang="en-US" sz="1200" b="1" dirty="0">
                <a:solidFill>
                  <a:schemeClr val="tx2"/>
                </a:solidFill>
                <a:latin typeface="+mn-ea"/>
              </a:rPr>
              <a:t>問題点</a:t>
            </a:r>
            <a:endParaRPr lang="en-US" altLang="ja-JP" sz="1200" b="1" dirty="0">
              <a:solidFill>
                <a:schemeClr val="tx2"/>
              </a:solidFill>
              <a:latin typeface="+mn-ea"/>
            </a:endParaRPr>
          </a:p>
          <a:p>
            <a:pPr marL="0" indent="0">
              <a:buFont typeface="Wingdings" panose="05000000000000000000" pitchFamily="2" charset="2"/>
              <a:buNone/>
            </a:pPr>
            <a:r>
              <a:rPr lang="ja-JP" altLang="en-US" sz="1200" b="1" dirty="0">
                <a:solidFill>
                  <a:schemeClr val="tx2"/>
                </a:solidFill>
                <a:latin typeface="+mn-ea"/>
              </a:rPr>
              <a:t>→道路老朽化により、</a:t>
            </a:r>
            <a:r>
              <a:rPr lang="en-US" altLang="ja-JP" sz="1200" b="1" dirty="0">
                <a:solidFill>
                  <a:schemeClr val="tx2"/>
                </a:solidFill>
                <a:latin typeface="+mn-ea"/>
              </a:rPr>
              <a:t/>
            </a:r>
            <a:br>
              <a:rPr lang="en-US" altLang="ja-JP" sz="1200" b="1" dirty="0">
                <a:solidFill>
                  <a:schemeClr val="tx2"/>
                </a:solidFill>
                <a:latin typeface="+mn-ea"/>
              </a:rPr>
            </a:br>
            <a:r>
              <a:rPr lang="ja-JP" altLang="en-US" sz="1200" b="1" dirty="0">
                <a:solidFill>
                  <a:schemeClr val="tx2"/>
                </a:solidFill>
                <a:latin typeface="+mn-ea"/>
              </a:rPr>
              <a:t>住民の安心安全な暮らしを脅かす</a:t>
            </a:r>
            <a:r>
              <a:rPr kumimoji="1" lang="ja-JP" altLang="en-US" sz="1200" b="1" dirty="0">
                <a:solidFill>
                  <a:schemeClr val="tx2"/>
                </a:solidFill>
                <a:latin typeface="+mn-ea"/>
              </a:rPr>
              <a:t>維持修繕費が減少</a:t>
            </a:r>
            <a:endParaRPr kumimoji="1" lang="en-US" altLang="ja-JP" sz="1200" b="1" dirty="0">
              <a:solidFill>
                <a:schemeClr val="tx2"/>
              </a:solidFill>
              <a:latin typeface="+mn-ea"/>
            </a:endParaRPr>
          </a:p>
          <a:p>
            <a:endParaRPr kumimoji="1" lang="en-US" altLang="ja-JP" dirty="0"/>
          </a:p>
          <a:p>
            <a:r>
              <a:rPr kumimoji="1" lang="ja-JP" altLang="en-US" dirty="0"/>
              <a:t>取組</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chemeClr val="tx2"/>
                </a:solidFill>
                <a:latin typeface="+mn-ea"/>
              </a:rPr>
              <a:t>→安価な機材を載せてクルマを走らせるだけで、</a:t>
            </a:r>
            <a:r>
              <a:rPr lang="en-US" altLang="ja-JP" sz="1200" b="1" dirty="0">
                <a:solidFill>
                  <a:schemeClr val="tx2"/>
                </a:solidFill>
                <a:latin typeface="+mn-ea"/>
              </a:rPr>
              <a:t/>
            </a:r>
            <a:br>
              <a:rPr lang="en-US" altLang="ja-JP" sz="1200" b="1" dirty="0">
                <a:solidFill>
                  <a:schemeClr val="tx2"/>
                </a:solidFill>
                <a:latin typeface="+mn-ea"/>
              </a:rPr>
            </a:br>
            <a:r>
              <a:rPr lang="ja-JP" altLang="en-US" sz="1200" b="1" dirty="0">
                <a:solidFill>
                  <a:schemeClr val="tx2"/>
                </a:solidFill>
                <a:latin typeface="+mn-ea"/>
              </a:rPr>
              <a:t>自動的に道路の損傷箇所を検出</a:t>
            </a:r>
            <a:endParaRPr lang="en-US" altLang="ja-JP" sz="1200" b="1" dirty="0">
              <a:solidFill>
                <a:schemeClr val="tx2"/>
              </a:solidFill>
              <a:latin typeface="+mn-ea"/>
            </a:endParaRPr>
          </a:p>
          <a:p>
            <a:endParaRPr kumimoji="1" lang="en-US" altLang="ja-JP" dirty="0"/>
          </a:p>
          <a:p>
            <a:r>
              <a:rPr kumimoji="1" lang="ja-JP" altLang="en-US" dirty="0"/>
              <a:t>価値（結果）</a:t>
            </a:r>
            <a:endParaRPr kumimoji="1" lang="en-US" altLang="ja-JP" dirty="0"/>
          </a:p>
          <a:p>
            <a:pPr marL="0" indent="0">
              <a:buFont typeface="Wingdings" panose="05000000000000000000" pitchFamily="2" charset="2"/>
              <a:buNone/>
            </a:pPr>
            <a:r>
              <a:rPr lang="ja-JP" altLang="en-US" sz="1200" b="1" dirty="0">
                <a:solidFill>
                  <a:schemeClr val="tx2"/>
                </a:solidFill>
                <a:latin typeface="+mn-ea"/>
              </a:rPr>
              <a:t>→住民に安心安全な暮らしを提供</a:t>
            </a:r>
            <a:endParaRPr lang="en-US" altLang="ja-JP" sz="1200" b="1" dirty="0">
              <a:solidFill>
                <a:schemeClr val="tx2"/>
              </a:solidFill>
              <a:latin typeface="+mn-ea"/>
            </a:endParaRPr>
          </a:p>
          <a:p>
            <a:pPr marL="0" indent="0">
              <a:buFont typeface="Wingdings" panose="05000000000000000000" pitchFamily="2" charset="2"/>
              <a:buNone/>
            </a:pPr>
            <a:r>
              <a:rPr lang="ja-JP" altLang="en-US" sz="1200" b="1" dirty="0">
                <a:solidFill>
                  <a:schemeClr val="tx2"/>
                </a:solidFill>
                <a:latin typeface="+mn-ea"/>
              </a:rPr>
              <a:t>安価に修繕すべき箇所を判断</a:t>
            </a:r>
            <a:endParaRPr lang="en-US" altLang="ja-JP" sz="1200" b="1" dirty="0">
              <a:solidFill>
                <a:schemeClr val="tx2"/>
              </a:solidFill>
              <a:latin typeface="+mn-ea"/>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34</a:t>
            </a:fld>
            <a:endParaRPr kumimoji="1" lang="ja-JP" altLang="en-US"/>
          </a:p>
        </p:txBody>
      </p:sp>
    </p:spTree>
    <p:extLst>
      <p:ext uri="{BB962C8B-B14F-4D97-AF65-F5344CB8AC3E}">
        <p14:creationId xmlns:p14="http://schemas.microsoft.com/office/powerpoint/2010/main" val="497563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kumimoji="1" lang="ja-JP" altLang="en-US" sz="1200" b="1" i="0" kern="1200" dirty="0">
                <a:solidFill>
                  <a:schemeClr val="tx1"/>
                </a:solidFill>
                <a:effectLst/>
                <a:latin typeface="+mn-lt"/>
                <a:ea typeface="+mn-ea"/>
                <a:cs typeface="+mn-cs"/>
              </a:rPr>
              <a:t>スマート検針（スマートメーター）</a:t>
            </a:r>
            <a:r>
              <a:rPr kumimoji="1" lang="ja-JP" altLang="en-US" sz="1200" b="0" i="0" kern="1200" dirty="0">
                <a:solidFill>
                  <a:schemeClr val="tx1"/>
                </a:solidFill>
                <a:effectLst/>
                <a:latin typeface="+mn-lt"/>
                <a:ea typeface="+mn-ea"/>
                <a:cs typeface="+mn-cs"/>
              </a:rPr>
              <a:t>とは電力使用量をデジタルで計測する</a:t>
            </a:r>
            <a:r>
              <a:rPr kumimoji="1" lang="ja-JP" altLang="en-US" sz="1200" b="1" i="0" kern="1200" dirty="0">
                <a:solidFill>
                  <a:schemeClr val="tx1"/>
                </a:solidFill>
                <a:effectLst/>
                <a:latin typeface="+mn-lt"/>
                <a:ea typeface="+mn-ea"/>
                <a:cs typeface="+mn-cs"/>
              </a:rPr>
              <a:t>電力量計</a:t>
            </a:r>
            <a:r>
              <a:rPr kumimoji="1" lang="ja-JP" altLang="en-US" sz="1200" b="0" i="0" kern="1200" dirty="0">
                <a:solidFill>
                  <a:schemeClr val="tx1"/>
                </a:solidFill>
                <a:effectLst/>
                <a:latin typeface="+mn-lt"/>
                <a:ea typeface="+mn-ea"/>
                <a:cs typeface="+mn-cs"/>
              </a:rPr>
              <a:t>（</a:t>
            </a:r>
            <a:r>
              <a:rPr kumimoji="1" lang="ja-JP" altLang="en-US" sz="1200" b="1" i="0" kern="1200" dirty="0">
                <a:solidFill>
                  <a:schemeClr val="tx1"/>
                </a:solidFill>
                <a:effectLst/>
                <a:latin typeface="+mn-lt"/>
                <a:ea typeface="+mn-ea"/>
                <a:cs typeface="+mn-cs"/>
              </a:rPr>
              <a:t>電力メーター</a:t>
            </a:r>
            <a:r>
              <a:rPr kumimoji="1" lang="ja-JP" altLang="en-US" sz="1200" b="0" i="0" kern="1200" dirty="0">
                <a:solidFill>
                  <a:schemeClr val="tx1"/>
                </a:solidFill>
                <a:effectLst/>
                <a:latin typeface="+mn-lt"/>
                <a:ea typeface="+mn-ea"/>
                <a:cs typeface="+mn-cs"/>
              </a:rPr>
              <a:t>）やガスメーターのことです。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従来のアナログ式のメーターとは異なり、デジタルで</a:t>
            </a:r>
            <a:r>
              <a:rPr kumimoji="1" lang="ja-JP" altLang="en-US" sz="1200" b="0" i="0" u="none" strike="noStrike" kern="1200" dirty="0">
                <a:solidFill>
                  <a:schemeClr val="tx1"/>
                </a:solidFill>
                <a:effectLst/>
                <a:latin typeface="+mn-lt"/>
                <a:ea typeface="+mn-ea"/>
                <a:cs typeface="+mn-cs"/>
                <a:hlinkClick r:id="rId3"/>
              </a:rPr>
              <a:t>電力の消費量</a:t>
            </a:r>
            <a:r>
              <a:rPr kumimoji="1" lang="en-US" altLang="ja-JP" sz="1200" b="0" i="0" u="none" strike="noStrike" kern="1200" dirty="0">
                <a:solidFill>
                  <a:schemeClr val="tx1"/>
                </a:solidFill>
                <a:effectLst/>
                <a:latin typeface="+mn-lt"/>
                <a:ea typeface="+mn-ea"/>
                <a:cs typeface="+mn-cs"/>
                <a:hlinkClick r:id="rId3"/>
              </a:rPr>
              <a:t>(kWh)</a:t>
            </a:r>
            <a:r>
              <a:rPr kumimoji="1" lang="ja-JP" altLang="en-US" sz="1200" b="0" i="0" kern="1200" dirty="0">
                <a:solidFill>
                  <a:schemeClr val="tx1"/>
                </a:solidFill>
                <a:effectLst/>
                <a:latin typeface="+mn-lt"/>
                <a:ea typeface="+mn-ea"/>
                <a:cs typeface="+mn-cs"/>
              </a:rPr>
              <a:t>を測定しデータを遠隔地に送ることができるという特徴があります。</a:t>
            </a:r>
          </a:p>
          <a:p>
            <a:r>
              <a:rPr kumimoji="1" lang="ja-JP" altLang="en-US" sz="1200" b="0" i="0" kern="1200" dirty="0">
                <a:solidFill>
                  <a:schemeClr val="tx1"/>
                </a:solidFill>
                <a:effectLst/>
                <a:latin typeface="+mn-lt"/>
                <a:ea typeface="+mn-ea"/>
                <a:cs typeface="+mn-cs"/>
              </a:rPr>
              <a:t>データーを遠隔地に送れるため、</a:t>
            </a:r>
            <a:r>
              <a:rPr kumimoji="1" lang="ja-JP" altLang="en-US" sz="1200" b="1" i="0" kern="1200" dirty="0">
                <a:solidFill>
                  <a:schemeClr val="tx1"/>
                </a:solidFill>
                <a:effectLst/>
                <a:latin typeface="+mn-lt"/>
                <a:ea typeface="+mn-ea"/>
                <a:cs typeface="+mn-cs"/>
              </a:rPr>
              <a:t>電力メーターが新しいスマートメーター</a:t>
            </a:r>
            <a:r>
              <a:rPr kumimoji="1" lang="ja-JP" altLang="en-US" sz="1200" b="0" i="0" kern="1200" dirty="0">
                <a:solidFill>
                  <a:schemeClr val="tx1"/>
                </a:solidFill>
                <a:effectLst/>
                <a:latin typeface="+mn-lt"/>
                <a:ea typeface="+mn-ea"/>
                <a:cs typeface="+mn-cs"/>
              </a:rPr>
              <a:t>になった場合は、検針員による一戸一戸の電力メーターチェックの作業が</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必要なくなるという大きな利点があります。</a:t>
            </a:r>
            <a:endParaRPr kumimoji="1" lang="en-US" altLang="ja-JP" sz="1200" b="0" i="0" kern="1200" dirty="0">
              <a:solidFill>
                <a:schemeClr val="tx1"/>
              </a:solidFill>
              <a:effectLst/>
              <a:latin typeface="+mn-lt"/>
              <a:ea typeface="+mn-ea"/>
              <a:cs typeface="+mn-cs"/>
            </a:endParaRPr>
          </a:p>
          <a:p>
            <a:endParaRPr kumimoji="1" lang="ja-JP" altLang="en-US"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さらに今までのアナログ型の電力メーターは</a:t>
            </a:r>
            <a:r>
              <a:rPr kumimoji="1" lang="en-US" altLang="ja-JP" sz="1200" b="0" i="0" kern="1200" dirty="0">
                <a:solidFill>
                  <a:schemeClr val="tx1"/>
                </a:solidFill>
                <a:effectLst/>
                <a:latin typeface="+mn-lt"/>
                <a:ea typeface="+mn-ea"/>
                <a:cs typeface="+mn-cs"/>
              </a:rPr>
              <a:t>1</a:t>
            </a:r>
            <a:r>
              <a:rPr kumimoji="1" lang="ja-JP" altLang="en-US" sz="1200" b="0" i="0" kern="1200" dirty="0">
                <a:solidFill>
                  <a:schemeClr val="tx1"/>
                </a:solidFill>
                <a:effectLst/>
                <a:latin typeface="+mn-lt"/>
                <a:ea typeface="+mn-ea"/>
                <a:cs typeface="+mn-cs"/>
              </a:rPr>
              <a:t>か月に</a:t>
            </a:r>
            <a:r>
              <a:rPr kumimoji="1" lang="en-US" altLang="ja-JP" sz="1200" b="0" i="0" kern="1200" dirty="0">
                <a:solidFill>
                  <a:schemeClr val="tx1"/>
                </a:solidFill>
                <a:effectLst/>
                <a:latin typeface="+mn-lt"/>
                <a:ea typeface="+mn-ea"/>
                <a:cs typeface="+mn-cs"/>
              </a:rPr>
              <a:t>1</a:t>
            </a:r>
            <a:r>
              <a:rPr kumimoji="1" lang="ja-JP" altLang="en-US" sz="1200" b="0" i="0" kern="1200" dirty="0">
                <a:solidFill>
                  <a:schemeClr val="tx1"/>
                </a:solidFill>
                <a:effectLst/>
                <a:latin typeface="+mn-lt"/>
                <a:ea typeface="+mn-ea"/>
                <a:cs typeface="+mn-cs"/>
              </a:rPr>
              <a:t>度だけ電力使用量（</a:t>
            </a:r>
            <a:r>
              <a:rPr kumimoji="1" lang="en-US" altLang="ja-JP" sz="1200" b="0" i="0" kern="1200" dirty="0">
                <a:solidFill>
                  <a:schemeClr val="tx1"/>
                </a:solidFill>
                <a:effectLst/>
                <a:latin typeface="+mn-lt"/>
                <a:ea typeface="+mn-ea"/>
                <a:cs typeface="+mn-cs"/>
              </a:rPr>
              <a:t>kWh</a:t>
            </a:r>
            <a:r>
              <a:rPr kumimoji="1" lang="ja-JP" altLang="en-US" sz="1200" b="0" i="0" kern="1200" dirty="0">
                <a:solidFill>
                  <a:schemeClr val="tx1"/>
                </a:solidFill>
                <a:effectLst/>
                <a:latin typeface="+mn-lt"/>
                <a:ea typeface="+mn-ea"/>
                <a:cs typeface="+mn-cs"/>
              </a:rPr>
              <a:t>）が把握できるだけでしたが、</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スマートメーターの場合は、</a:t>
            </a:r>
            <a:r>
              <a:rPr kumimoji="1" lang="ja-JP" altLang="en-US" sz="1200" b="0" i="0" u="none" strike="noStrike" kern="1200" dirty="0">
                <a:solidFill>
                  <a:schemeClr val="tx1"/>
                </a:solidFill>
                <a:effectLst/>
                <a:latin typeface="+mn-lt"/>
                <a:ea typeface="+mn-ea"/>
                <a:cs typeface="+mn-cs"/>
                <a:hlinkClick r:id="rId3"/>
              </a:rPr>
              <a:t>電気の使用量（</a:t>
            </a:r>
            <a:r>
              <a:rPr kumimoji="1" lang="en-US" altLang="ja-JP" sz="1200" b="0" i="0" u="none" strike="noStrike" kern="1200" dirty="0">
                <a:solidFill>
                  <a:schemeClr val="tx1"/>
                </a:solidFill>
                <a:effectLst/>
                <a:latin typeface="+mn-lt"/>
                <a:ea typeface="+mn-ea"/>
                <a:cs typeface="+mn-cs"/>
                <a:hlinkClick r:id="rId3"/>
              </a:rPr>
              <a:t>kWh</a:t>
            </a:r>
            <a:r>
              <a:rPr kumimoji="1" lang="ja-JP" altLang="en-US" sz="1200" b="0" i="0" u="none" strike="noStrike" kern="1200" dirty="0">
                <a:solidFill>
                  <a:schemeClr val="tx1"/>
                </a:solidFill>
                <a:effectLst/>
                <a:latin typeface="+mn-lt"/>
                <a:ea typeface="+mn-ea"/>
                <a:cs typeface="+mn-cs"/>
                <a:hlinkClick r:id="rId3"/>
              </a:rPr>
              <a:t>）</a:t>
            </a:r>
            <a:r>
              <a:rPr kumimoji="1" lang="ja-JP" altLang="en-US" sz="1200" b="0" i="0" kern="1200" dirty="0">
                <a:solidFill>
                  <a:schemeClr val="tx1"/>
                </a:solidFill>
                <a:effectLst/>
                <a:latin typeface="+mn-lt"/>
                <a:ea typeface="+mn-ea"/>
                <a:cs typeface="+mn-cs"/>
              </a:rPr>
              <a:t>が</a:t>
            </a:r>
            <a:r>
              <a:rPr kumimoji="1" lang="en-US" altLang="ja-JP" sz="1200" b="0" i="0" kern="1200" dirty="0">
                <a:solidFill>
                  <a:schemeClr val="tx1"/>
                </a:solidFill>
                <a:effectLst/>
                <a:latin typeface="+mn-lt"/>
                <a:ea typeface="+mn-ea"/>
                <a:cs typeface="+mn-cs"/>
              </a:rPr>
              <a:t>30</a:t>
            </a:r>
            <a:r>
              <a:rPr kumimoji="1" lang="ja-JP" altLang="en-US" sz="1200" b="0" i="0" kern="1200" dirty="0">
                <a:solidFill>
                  <a:schemeClr val="tx1"/>
                </a:solidFill>
                <a:effectLst/>
                <a:latin typeface="+mn-lt"/>
                <a:ea typeface="+mn-ea"/>
                <a:cs typeface="+mn-cs"/>
              </a:rPr>
              <a:t>分単位と細かく把握することが可能です。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このため、電気の使用量のコントロールがしやすいというメリットもあります。</a:t>
            </a:r>
          </a:p>
        </p:txBody>
      </p:sp>
      <p:sp>
        <p:nvSpPr>
          <p:cNvPr id="4" name="スライド番号プレースホルダー 3"/>
          <p:cNvSpPr>
            <a:spLocks noGrp="1"/>
          </p:cNvSpPr>
          <p:nvPr>
            <p:ph type="sldNum" sz="quarter" idx="10"/>
          </p:nvPr>
        </p:nvSpPr>
        <p:spPr/>
        <p:txBody>
          <a:bodyPr/>
          <a:lstStyle/>
          <a:p>
            <a:fld id="{0FE4905F-DA3B-49D0-BA6E-BCBEAC7031E5}" type="slidenum">
              <a:rPr lang="ja-JP" altLang="en-US" smtClean="0">
                <a:solidFill>
                  <a:prstClr val="black"/>
                </a:solidFill>
              </a:rPr>
              <a:pPr/>
              <a:t>35</a:t>
            </a:fld>
            <a:endParaRPr lang="ja-JP" altLang="en-US">
              <a:solidFill>
                <a:prstClr val="black"/>
              </a:solidFill>
            </a:endParaRPr>
          </a:p>
        </p:txBody>
      </p:sp>
    </p:spTree>
    <p:extLst>
      <p:ext uri="{BB962C8B-B14F-4D97-AF65-F5344CB8AC3E}">
        <p14:creationId xmlns:p14="http://schemas.microsoft.com/office/powerpoint/2010/main" val="35179040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r>
              <a:rPr lang="ja-JP" altLang="en-US" sz="1200" b="1" dirty="0">
                <a:solidFill>
                  <a:schemeClr val="tx2"/>
                </a:solidFill>
                <a:latin typeface="+mn-ea"/>
              </a:rPr>
              <a:t>作業員が現地に出向く必要があり、コスト・時間大</a:t>
            </a:r>
            <a:endParaRPr lang="en-US" altLang="ja-JP" sz="1200" b="1" dirty="0">
              <a:solidFill>
                <a:schemeClr val="tx2"/>
              </a:solidFill>
              <a:latin typeface="+mn-ea"/>
            </a:endParaRPr>
          </a:p>
          <a:p>
            <a:pPr marL="285750" indent="-285750">
              <a:buFont typeface="Wingdings" panose="05000000000000000000" pitchFamily="2" charset="2"/>
              <a:buChar char="l"/>
            </a:pPr>
            <a:r>
              <a:rPr lang="ja-JP" altLang="en-US" sz="1200" b="1" dirty="0">
                <a:solidFill>
                  <a:schemeClr val="tx2"/>
                </a:solidFill>
                <a:latin typeface="+mn-ea"/>
              </a:rPr>
              <a:t>作業員不足</a:t>
            </a:r>
            <a:endParaRPr kumimoji="1" lang="en-US" altLang="ja-JP" sz="1200" b="1" dirty="0">
              <a:solidFill>
                <a:schemeClr val="tx2"/>
              </a:solidFill>
              <a:latin typeface="+mn-ea"/>
            </a:endParaRP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chemeClr val="tx2"/>
                </a:solidFill>
                <a:latin typeface="+mn-ea"/>
              </a:rPr>
              <a:t>遠隔検針や緊急時に遠隔作業</a:t>
            </a:r>
            <a:r>
              <a:rPr lang="en-US" altLang="ja-JP" sz="1200" b="1" dirty="0">
                <a:solidFill>
                  <a:schemeClr val="tx2"/>
                </a:solidFill>
                <a:latin typeface="+mn-ea"/>
              </a:rPr>
              <a:t/>
            </a:r>
            <a:br>
              <a:rPr lang="en-US" altLang="ja-JP" sz="1200" b="1" dirty="0">
                <a:solidFill>
                  <a:schemeClr val="tx2"/>
                </a:solidFill>
                <a:latin typeface="+mn-ea"/>
              </a:rPr>
            </a:br>
            <a:r>
              <a:rPr lang="ja-JP" altLang="en-US" sz="1200" b="1" dirty="0">
                <a:solidFill>
                  <a:schemeClr val="tx2"/>
                </a:solidFill>
                <a:latin typeface="+mn-ea"/>
              </a:rPr>
              <a:t>できる仕組みを導入</a:t>
            </a:r>
            <a:endParaRPr lang="en-US" altLang="ja-JP" sz="1200" b="1" dirty="0">
              <a:solidFill>
                <a:schemeClr val="tx2"/>
              </a:solidFill>
              <a:latin typeface="+mn-ea"/>
            </a:endParaRPr>
          </a:p>
          <a:p>
            <a:endParaRPr kumimoji="1" lang="en-US" altLang="ja-JP" dirty="0"/>
          </a:p>
          <a:p>
            <a:pPr marL="285750" indent="-285750">
              <a:buFont typeface="Wingdings" panose="05000000000000000000" pitchFamily="2" charset="2"/>
              <a:buChar char="l"/>
            </a:pPr>
            <a:r>
              <a:rPr lang="ja-JP" altLang="en-US" sz="1200" b="1" dirty="0">
                <a:solidFill>
                  <a:schemeClr val="tx2"/>
                </a:solidFill>
                <a:latin typeface="+mn-ea"/>
              </a:rPr>
              <a:t>現地に出向かなくても、自動的に</a:t>
            </a:r>
            <a:r>
              <a:rPr lang="en-US" altLang="ja-JP" sz="1200" b="1" dirty="0">
                <a:solidFill>
                  <a:schemeClr val="tx2"/>
                </a:solidFill>
                <a:latin typeface="+mn-ea"/>
              </a:rPr>
              <a:t/>
            </a:r>
            <a:br>
              <a:rPr lang="en-US" altLang="ja-JP" sz="1200" b="1" dirty="0">
                <a:solidFill>
                  <a:schemeClr val="tx2"/>
                </a:solidFill>
                <a:latin typeface="+mn-ea"/>
              </a:rPr>
            </a:br>
            <a:r>
              <a:rPr lang="ja-JP" altLang="en-US" sz="1200" b="1" dirty="0">
                <a:solidFill>
                  <a:schemeClr val="tx2"/>
                </a:solidFill>
                <a:latin typeface="+mn-ea"/>
              </a:rPr>
              <a:t>ガスの使用状況等を把握可能</a:t>
            </a:r>
            <a:endParaRPr lang="en-US" altLang="ja-JP" sz="1200" b="1" dirty="0">
              <a:solidFill>
                <a:schemeClr val="tx2"/>
              </a:solidFill>
              <a:latin typeface="+mn-ea"/>
            </a:endParaRPr>
          </a:p>
          <a:p>
            <a:pPr marL="285750" indent="-285750">
              <a:buFont typeface="Wingdings" panose="05000000000000000000" pitchFamily="2" charset="2"/>
              <a:buChar char="l"/>
            </a:pPr>
            <a:r>
              <a:rPr lang="ja-JP" altLang="en-US" sz="1200" b="1" dirty="0">
                <a:solidFill>
                  <a:schemeClr val="tx2"/>
                </a:solidFill>
                <a:latin typeface="+mn-ea"/>
              </a:rPr>
              <a:t>緊急時の対応を迅速に実施</a:t>
            </a:r>
            <a:endParaRPr lang="en-US" altLang="ja-JP" sz="1200" b="1" dirty="0">
              <a:solidFill>
                <a:schemeClr val="tx2"/>
              </a:solidFill>
              <a:latin typeface="+mn-ea"/>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36</a:t>
            </a:fld>
            <a:endParaRPr kumimoji="1" lang="ja-JP" altLang="en-US"/>
          </a:p>
        </p:txBody>
      </p:sp>
    </p:spTree>
    <p:extLst>
      <p:ext uri="{BB962C8B-B14F-4D97-AF65-F5344CB8AC3E}">
        <p14:creationId xmlns:p14="http://schemas.microsoft.com/office/powerpoint/2010/main" val="16295998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E4905F-DA3B-49D0-BA6E-BCBEAC7031E5}" type="slidenum">
              <a:rPr lang="ja-JP" altLang="en-US" smtClean="0">
                <a:solidFill>
                  <a:prstClr val="black"/>
                </a:solidFill>
              </a:rPr>
              <a:pPr/>
              <a:t>37</a:t>
            </a:fld>
            <a:endParaRPr lang="ja-JP" altLang="en-US">
              <a:solidFill>
                <a:prstClr val="black"/>
              </a:solidFill>
            </a:endParaRPr>
          </a:p>
        </p:txBody>
      </p:sp>
    </p:spTree>
    <p:extLst>
      <p:ext uri="{BB962C8B-B14F-4D97-AF65-F5344CB8AC3E}">
        <p14:creationId xmlns:p14="http://schemas.microsoft.com/office/powerpoint/2010/main" val="25744445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開拓できる農地が限界に達し、肥料や農薬もこれ以上使えない。こうなると、</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による栽培の最適化によって収穫量を増やすというのが、残された道なのかもしれない。</a:t>
            </a:r>
          </a:p>
          <a:p>
            <a:r>
              <a:rPr kumimoji="1" lang="ja-JP" altLang="en-US" sz="1200" b="0" i="0" kern="1200" dirty="0">
                <a:solidFill>
                  <a:schemeClr val="tx1"/>
                </a:solidFill>
                <a:effectLst/>
                <a:latin typeface="+mn-lt"/>
                <a:ea typeface="+mn-ea"/>
                <a:cs typeface="+mn-cs"/>
              </a:rPr>
              <a:t>また、異常気象などの気候変動に左右されないという面では、植物工場での栽培が、安定供給の可能性を拓きそうだ。世界各地に、農地開拓に代わって、建設されていくだろう。</a:t>
            </a:r>
          </a:p>
          <a:p>
            <a:r>
              <a:rPr kumimoji="1" lang="ja-JP" altLang="en-US" sz="1200" b="0" i="0" kern="1200" dirty="0">
                <a:solidFill>
                  <a:schemeClr val="tx1"/>
                </a:solidFill>
                <a:effectLst/>
                <a:latin typeface="+mn-lt"/>
                <a:ea typeface="+mn-ea"/>
                <a:cs typeface="+mn-cs"/>
              </a:rPr>
              <a:t>人口増加・気候変動といった課題に囲まれながらも、それらをテクノロジーによって解決する新しい農業のイメージが、具体化されつつあるようだ。</a:t>
            </a:r>
          </a:p>
          <a:p>
            <a:endParaRPr kumimoji="1" lang="en-US" altLang="ja-JP" dirty="0"/>
          </a:p>
          <a:p>
            <a:pPr marL="285750" indent="-285750">
              <a:buFont typeface="Wingdings" panose="05000000000000000000" pitchFamily="2" charset="2"/>
              <a:buChar char="l"/>
            </a:pPr>
            <a:r>
              <a:rPr lang="ja-JP" altLang="en-US" sz="1200" b="1" dirty="0">
                <a:solidFill>
                  <a:schemeClr val="tx2"/>
                </a:solidFill>
                <a:latin typeface="+mn-ea"/>
              </a:rPr>
              <a:t>農業従事者の不足</a:t>
            </a:r>
            <a:endParaRPr lang="en-US" altLang="ja-JP" sz="1200" b="1" dirty="0">
              <a:solidFill>
                <a:schemeClr val="tx2"/>
              </a:solidFill>
              <a:latin typeface="+mn-ea"/>
            </a:endParaRPr>
          </a:p>
          <a:p>
            <a:pPr marL="285750" indent="-285750">
              <a:buFont typeface="Wingdings" panose="05000000000000000000" pitchFamily="2" charset="2"/>
              <a:buChar char="l"/>
            </a:pPr>
            <a:r>
              <a:rPr kumimoji="1" lang="ja-JP" altLang="en-US" sz="1200" b="1" dirty="0">
                <a:solidFill>
                  <a:schemeClr val="tx2"/>
                </a:solidFill>
                <a:latin typeface="+mn-ea"/>
              </a:rPr>
              <a:t>異常気象や水不足に伴う食料供給の不安定化</a:t>
            </a:r>
            <a:endParaRPr kumimoji="1" lang="en-US" altLang="ja-JP" sz="1200" b="1" dirty="0">
              <a:solidFill>
                <a:schemeClr val="tx2"/>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1" dirty="0">
              <a:solidFill>
                <a:schemeClr val="tx2"/>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chemeClr val="tx2"/>
                </a:solidFill>
                <a:latin typeface="+mn-ea"/>
              </a:rPr>
              <a:t>工場内環境、生育状況を把握し、最適な栽培環境を導出、</a:t>
            </a:r>
            <a:r>
              <a:rPr lang="en-US" altLang="ja-JP" sz="1200" b="1" dirty="0">
                <a:solidFill>
                  <a:schemeClr val="tx2"/>
                </a:solidFill>
                <a:latin typeface="+mn-ea"/>
              </a:rPr>
              <a:t/>
            </a:r>
            <a:br>
              <a:rPr lang="en-US" altLang="ja-JP" sz="1200" b="1" dirty="0">
                <a:solidFill>
                  <a:schemeClr val="tx2"/>
                </a:solidFill>
                <a:latin typeface="+mn-ea"/>
              </a:rPr>
            </a:br>
            <a:r>
              <a:rPr lang="ja-JP" altLang="en-US" sz="1200" b="1" dirty="0">
                <a:solidFill>
                  <a:schemeClr val="tx2"/>
                </a:solidFill>
                <a:latin typeface="+mn-ea"/>
              </a:rPr>
              <a:t>さらに自動化へ</a:t>
            </a:r>
            <a:endParaRPr lang="en-US" altLang="ja-JP" sz="1200" b="1" dirty="0">
              <a:solidFill>
                <a:schemeClr val="tx2"/>
              </a:solidFill>
              <a:latin typeface="+mn-ea"/>
            </a:endParaRPr>
          </a:p>
          <a:p>
            <a:endParaRPr kumimoji="1" lang="en-US" altLang="ja-JP" dirty="0"/>
          </a:p>
          <a:p>
            <a:pPr marL="285750" indent="-285750">
              <a:buFont typeface="Wingdings" panose="05000000000000000000" pitchFamily="2" charset="2"/>
              <a:buChar char="l"/>
            </a:pPr>
            <a:r>
              <a:rPr lang="ja-JP" altLang="en-US" sz="1200" b="1" dirty="0">
                <a:solidFill>
                  <a:schemeClr val="tx2"/>
                </a:solidFill>
                <a:latin typeface="+mn-ea"/>
              </a:rPr>
              <a:t>人手作業を減らして栽培可能</a:t>
            </a:r>
            <a:endParaRPr lang="en-US" altLang="ja-JP" sz="1200" b="1" dirty="0">
              <a:solidFill>
                <a:schemeClr val="tx2"/>
              </a:solidFill>
              <a:latin typeface="+mn-ea"/>
            </a:endParaRPr>
          </a:p>
          <a:p>
            <a:pPr marL="285750" indent="-285750">
              <a:buFont typeface="Wingdings" panose="05000000000000000000" pitchFamily="2" charset="2"/>
              <a:buChar char="l"/>
            </a:pPr>
            <a:r>
              <a:rPr lang="ja-JP" altLang="en-US" sz="1200" b="1" dirty="0">
                <a:solidFill>
                  <a:schemeClr val="tx2"/>
                </a:solidFill>
                <a:latin typeface="+mn-ea"/>
              </a:rPr>
              <a:t>食料の安定供給・収穫アップ</a:t>
            </a:r>
            <a:endParaRPr lang="en-US" altLang="ja-JP" sz="1200" b="1" dirty="0">
              <a:solidFill>
                <a:schemeClr val="tx2"/>
              </a:solidFill>
              <a:latin typeface="+mn-ea"/>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38</a:t>
            </a:fld>
            <a:endParaRPr kumimoji="1" lang="ja-JP" altLang="en-US"/>
          </a:p>
        </p:txBody>
      </p:sp>
    </p:spTree>
    <p:extLst>
      <p:ext uri="{BB962C8B-B14F-4D97-AF65-F5344CB8AC3E}">
        <p14:creationId xmlns:p14="http://schemas.microsoft.com/office/powerpoint/2010/main" val="37136022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457200" indent="-457200">
              <a:buFont typeface="Wingdings" panose="05000000000000000000" pitchFamily="2" charset="2"/>
              <a:buChar char="l"/>
            </a:pPr>
            <a:r>
              <a:rPr lang="en-US" altLang="ja-JP" sz="1200" b="1" dirty="0">
                <a:solidFill>
                  <a:prstClr val="black"/>
                </a:solidFill>
                <a:latin typeface="+mn-ea"/>
              </a:rPr>
              <a:t>IoT</a:t>
            </a:r>
            <a:r>
              <a:rPr lang="ja-JP" altLang="en-US" sz="1200" b="1" dirty="0">
                <a:solidFill>
                  <a:prstClr val="black"/>
                </a:solidFill>
                <a:latin typeface="+mn-ea"/>
              </a:rPr>
              <a:t>とは、あらゆるモノがネットワークにつながり、新たな価値を生み出す仕組み</a:t>
            </a:r>
            <a:endParaRPr lang="en-US" altLang="ja-JP" sz="1200" b="1" dirty="0">
              <a:solidFill>
                <a:prstClr val="black"/>
              </a:solidFill>
              <a:latin typeface="+mn-ea"/>
            </a:endParaRPr>
          </a:p>
          <a:p>
            <a:endParaRPr lang="en-US" altLang="ja-JP" sz="1200" b="1" dirty="0">
              <a:solidFill>
                <a:prstClr val="black"/>
              </a:solidFill>
              <a:latin typeface="+mn-ea"/>
            </a:endParaRPr>
          </a:p>
          <a:p>
            <a:pPr marL="457200" indent="-457200">
              <a:buFont typeface="Wingdings" panose="05000000000000000000" pitchFamily="2" charset="2"/>
              <a:buChar char="l"/>
            </a:pPr>
            <a:r>
              <a:rPr lang="en-US" altLang="ja-JP" sz="1200" b="1" dirty="0" err="1">
                <a:solidFill>
                  <a:prstClr val="black"/>
                </a:solidFill>
                <a:latin typeface="+mn-ea"/>
              </a:rPr>
              <a:t>IoT</a:t>
            </a:r>
            <a:r>
              <a:rPr lang="ja-JP" altLang="en-US" sz="1200" b="1" dirty="0">
                <a:solidFill>
                  <a:prstClr val="black"/>
                </a:solidFill>
                <a:latin typeface="+mn-ea"/>
              </a:rPr>
              <a:t>は、手段であり、目的ではない</a:t>
            </a:r>
            <a:r>
              <a:rPr lang="en-US" altLang="ja-JP" sz="1200" b="1" dirty="0">
                <a:solidFill>
                  <a:prstClr val="black"/>
                </a:solidFill>
                <a:latin typeface="+mn-ea"/>
              </a:rPr>
              <a:t/>
            </a:r>
            <a:br>
              <a:rPr lang="en-US" altLang="ja-JP" sz="1200" b="1" dirty="0">
                <a:solidFill>
                  <a:prstClr val="black"/>
                </a:solidFill>
                <a:latin typeface="+mn-ea"/>
              </a:rPr>
            </a:br>
            <a:r>
              <a:rPr lang="ja-JP" altLang="en-US" sz="1200" b="1" dirty="0">
                <a:solidFill>
                  <a:prstClr val="black"/>
                </a:solidFill>
                <a:latin typeface="+mn-ea"/>
              </a:rPr>
              <a:t>目的を明確にすることが重要</a:t>
            </a:r>
            <a:endParaRPr lang="en-US" altLang="ja-JP" sz="1200" b="1" dirty="0">
              <a:solidFill>
                <a:prstClr val="black"/>
              </a:solidFill>
              <a:latin typeface="+mn-ea"/>
            </a:endParaRPr>
          </a:p>
          <a:p>
            <a:pPr marL="457200" indent="-457200">
              <a:buFont typeface="Wingdings" panose="05000000000000000000" pitchFamily="2" charset="2"/>
              <a:buChar char="l"/>
            </a:pPr>
            <a:endParaRPr lang="en-US" altLang="ja-JP" sz="1200" b="1" dirty="0">
              <a:solidFill>
                <a:prstClr val="black"/>
              </a:solidFill>
              <a:latin typeface="+mn-ea"/>
            </a:endParaRPr>
          </a:p>
          <a:p>
            <a:pPr marL="457200" indent="-457200">
              <a:buFont typeface="Wingdings" panose="05000000000000000000" pitchFamily="2" charset="2"/>
              <a:buChar char="l"/>
            </a:pPr>
            <a:r>
              <a:rPr lang="ja-JP" altLang="en-US" sz="1200" b="1" dirty="0">
                <a:solidFill>
                  <a:prstClr val="black"/>
                </a:solidFill>
                <a:latin typeface="+mn-ea"/>
              </a:rPr>
              <a:t>様々な業界で、</a:t>
            </a:r>
            <a:r>
              <a:rPr lang="en-US" altLang="ja-JP" sz="1200" b="1" dirty="0">
                <a:solidFill>
                  <a:prstClr val="black"/>
                </a:solidFill>
                <a:latin typeface="+mn-ea"/>
              </a:rPr>
              <a:t>IoT</a:t>
            </a:r>
            <a:r>
              <a:rPr lang="ja-JP" altLang="en-US" sz="1200" b="1" dirty="0">
                <a:solidFill>
                  <a:prstClr val="black"/>
                </a:solidFill>
                <a:latin typeface="+mn-ea"/>
              </a:rPr>
              <a:t>の活用が進展し、</a:t>
            </a:r>
            <a:r>
              <a:rPr lang="en-US" altLang="ja-JP" sz="1200" b="1" dirty="0">
                <a:solidFill>
                  <a:prstClr val="black"/>
                </a:solidFill>
                <a:latin typeface="+mn-ea"/>
              </a:rPr>
              <a:t/>
            </a:r>
            <a:br>
              <a:rPr lang="en-US" altLang="ja-JP" sz="1200" b="1" dirty="0">
                <a:solidFill>
                  <a:prstClr val="black"/>
                </a:solidFill>
                <a:latin typeface="+mn-ea"/>
              </a:rPr>
            </a:br>
            <a:r>
              <a:rPr lang="ja-JP" altLang="en-US" sz="1200" b="1" dirty="0">
                <a:solidFill>
                  <a:prstClr val="black"/>
                </a:solidFill>
                <a:latin typeface="+mn-ea"/>
              </a:rPr>
              <a:t>ビジネスモデルが変革していく</a:t>
            </a:r>
            <a:r>
              <a:rPr lang="en-US" altLang="ja-JP" sz="1200" b="1" dirty="0">
                <a:solidFill>
                  <a:prstClr val="black"/>
                </a:solidFill>
                <a:latin typeface="+mn-ea"/>
              </a:rPr>
              <a:t/>
            </a:r>
            <a:br>
              <a:rPr lang="en-US" altLang="ja-JP" sz="1200" b="1" dirty="0">
                <a:solidFill>
                  <a:prstClr val="black"/>
                </a:solidFill>
                <a:latin typeface="+mn-ea"/>
              </a:rPr>
            </a:br>
            <a:r>
              <a:rPr lang="ja-JP" altLang="en-US" sz="1200" b="1" dirty="0">
                <a:solidFill>
                  <a:prstClr val="black"/>
                </a:solidFill>
                <a:latin typeface="+mn-ea"/>
              </a:rPr>
              <a:t>（新たな挑戦が始まっている）</a:t>
            </a:r>
            <a:endParaRPr lang="en-US" altLang="ja-JP" sz="1200" b="1" dirty="0">
              <a:solidFill>
                <a:prstClr val="black"/>
              </a:solidFill>
              <a:latin typeface="+mn-ea"/>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39</a:t>
            </a:fld>
            <a:endParaRPr kumimoji="1" lang="ja-JP" altLang="en-US"/>
          </a:p>
        </p:txBody>
      </p:sp>
    </p:spTree>
    <p:extLst>
      <p:ext uri="{BB962C8B-B14F-4D97-AF65-F5344CB8AC3E}">
        <p14:creationId xmlns:p14="http://schemas.microsoft.com/office/powerpoint/2010/main" val="21940094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4G</a:t>
            </a:r>
            <a:r>
              <a:rPr lang="ja-JP" altLang="en-US" dirty="0"/>
              <a:t>と</a:t>
            </a:r>
            <a:r>
              <a:rPr lang="en-US" altLang="ja-JP" dirty="0"/>
              <a:t>5G</a:t>
            </a:r>
            <a:r>
              <a:rPr lang="ja-JP" altLang="en-US" dirty="0"/>
              <a:t>の違いは、速さだけではありません。</a:t>
            </a:r>
            <a:endParaRPr lang="en-US" altLang="ja-JP" dirty="0"/>
          </a:p>
          <a:p>
            <a:r>
              <a:rPr lang="en-US" altLang="ja-JP" dirty="0"/>
              <a:t>5G</a:t>
            </a:r>
            <a:r>
              <a:rPr lang="ja-JP" altLang="en-US" dirty="0"/>
              <a:t>の特徴としては</a:t>
            </a:r>
            <a:r>
              <a:rPr lang="en-US" altLang="ja-JP" dirty="0"/>
              <a:t>3</a:t>
            </a:r>
            <a:r>
              <a:rPr lang="ja-JP" altLang="en-US" dirty="0" err="1"/>
              <a:t>つの</a:t>
            </a:r>
            <a:r>
              <a:rPr lang="ja-JP" altLang="en-US" dirty="0"/>
              <a:t>性能が挙げられています。「超高速・大容量通信」と「多数同時接続」、そして「超低遅延」です。</a:t>
            </a:r>
          </a:p>
          <a:p>
            <a:r>
              <a:rPr lang="ja-JP" altLang="en-US" dirty="0"/>
              <a:t> </a:t>
            </a:r>
          </a:p>
          <a:p>
            <a:r>
              <a:rPr lang="ja-JP" altLang="en-US" dirty="0"/>
              <a:t>「超高速・大容量通信」は通信の速さ。</a:t>
            </a:r>
            <a:r>
              <a:rPr lang="en-US" altLang="ja-JP" dirty="0"/>
              <a:t>5G</a:t>
            </a:r>
            <a:r>
              <a:rPr lang="ja-JP" altLang="en-US" dirty="0"/>
              <a:t>の場合、理論値として</a:t>
            </a:r>
            <a:r>
              <a:rPr lang="en-US" altLang="ja-JP" dirty="0"/>
              <a:t>20Gbps</a:t>
            </a:r>
            <a:r>
              <a:rPr lang="ja-JP" altLang="en-US" dirty="0"/>
              <a:t>とされています。これは</a:t>
            </a:r>
            <a:r>
              <a:rPr lang="en-US" altLang="ja-JP" dirty="0"/>
              <a:t>4G</a:t>
            </a:r>
            <a:r>
              <a:rPr lang="ja-JP" altLang="en-US" dirty="0"/>
              <a:t>の</a:t>
            </a:r>
            <a:r>
              <a:rPr lang="en-US" altLang="ja-JP" dirty="0"/>
              <a:t>100</a:t>
            </a:r>
            <a:r>
              <a:rPr lang="ja-JP" altLang="en-US" dirty="0"/>
              <a:t>倍ほどの通信速度です。</a:t>
            </a:r>
            <a:endParaRPr lang="en-US" altLang="ja-JP" dirty="0"/>
          </a:p>
          <a:p>
            <a:r>
              <a:rPr lang="ja-JP" altLang="en-US" dirty="0"/>
              <a:t>現在動画は高画質化が進んでおり、</a:t>
            </a:r>
            <a:r>
              <a:rPr lang="en-US" altLang="ja-JP" dirty="0"/>
              <a:t>4K</a:t>
            </a:r>
            <a:r>
              <a:rPr lang="ja-JP" altLang="en-US" dirty="0"/>
              <a:t>や</a:t>
            </a:r>
            <a:r>
              <a:rPr lang="en-US" altLang="ja-JP" dirty="0"/>
              <a:t>8K</a:t>
            </a:r>
            <a:r>
              <a:rPr lang="ja-JP" altLang="en-US" dirty="0"/>
              <a:t>といった高画質の動画も手軽に扱えるようになるでしょう。</a:t>
            </a:r>
          </a:p>
          <a:p>
            <a:r>
              <a:rPr lang="ja-JP" altLang="en-US" dirty="0"/>
              <a:t> </a:t>
            </a:r>
          </a:p>
          <a:p>
            <a:r>
              <a:rPr lang="ja-JP" altLang="en-US" dirty="0"/>
              <a:t>「超低遅延」。これはデータを要求してから、送られてくるまでの時間が短いということです。</a:t>
            </a:r>
            <a:r>
              <a:rPr lang="en-US" altLang="ja-JP" dirty="0"/>
              <a:t>5G</a:t>
            </a:r>
            <a:r>
              <a:rPr lang="ja-JP" altLang="en-US" dirty="0"/>
              <a:t>においては、移動通信の遅延を</a:t>
            </a:r>
            <a:r>
              <a:rPr lang="en-US" altLang="ja-JP" dirty="0"/>
              <a:t>1</a:t>
            </a:r>
            <a:r>
              <a:rPr lang="ja-JP" altLang="en-US" dirty="0"/>
              <a:t>ミリ秒以下に短くします。</a:t>
            </a:r>
            <a:endParaRPr lang="en-US" altLang="ja-JP" dirty="0"/>
          </a:p>
          <a:p>
            <a:r>
              <a:rPr lang="en-US" altLang="ja-JP" dirty="0"/>
              <a:t>1</a:t>
            </a:r>
            <a:r>
              <a:rPr lang="ja-JP" altLang="en-US" dirty="0"/>
              <a:t>ミリ秒は、</a:t>
            </a:r>
            <a:r>
              <a:rPr lang="en-US" altLang="ja-JP" dirty="0"/>
              <a:t>1,000</a:t>
            </a:r>
            <a:r>
              <a:rPr lang="ja-JP" altLang="en-US" dirty="0"/>
              <a:t>分の</a:t>
            </a:r>
            <a:r>
              <a:rPr lang="en-US" altLang="ja-JP" dirty="0"/>
              <a:t>1</a:t>
            </a:r>
            <a:r>
              <a:rPr lang="ja-JP" altLang="en-US" dirty="0"/>
              <a:t>秒です。これは、たとえば自動運転技術などで重要になります。</a:t>
            </a:r>
            <a:endParaRPr lang="en-US" altLang="ja-JP" dirty="0"/>
          </a:p>
          <a:p>
            <a:r>
              <a:rPr lang="ja-JP" altLang="en-US" dirty="0"/>
              <a:t>自動運転で走行中の自動車が、通信によって危険を察知する場合、遅延が短ければ素早くブレーキをかけられます。事故を防ぐのに役立つでしょう。</a:t>
            </a:r>
            <a:endParaRPr lang="en-US" altLang="ja-JP" dirty="0"/>
          </a:p>
          <a:p>
            <a:endParaRPr lang="en-US" altLang="ja-JP" dirty="0"/>
          </a:p>
          <a:p>
            <a:r>
              <a:rPr lang="ja-JP" altLang="en-US" dirty="0"/>
              <a:t>もうひとつの特徴が「多数同時接続」は、ひとつの通信基地局により多くの端末が接続できるようになるというもの。従来の</a:t>
            </a:r>
            <a:r>
              <a:rPr lang="en-US" altLang="ja-JP" dirty="0"/>
              <a:t>10</a:t>
            </a:r>
            <a:r>
              <a:rPr lang="ja-JP" altLang="en-US" dirty="0"/>
              <a:t>倍～</a:t>
            </a:r>
            <a:r>
              <a:rPr lang="en-US" altLang="ja-JP" dirty="0"/>
              <a:t>100</a:t>
            </a:r>
            <a:r>
              <a:rPr lang="ja-JP" altLang="en-US" dirty="0"/>
              <a:t>倍の接続数が実現するとされています。</a:t>
            </a:r>
            <a:endParaRPr lang="en-US" altLang="ja-JP" dirty="0"/>
          </a:p>
          <a:p>
            <a:r>
              <a:rPr lang="ja-JP" altLang="en-US" dirty="0"/>
              <a:t>基地局に接続するのは、スマホなどの携帯電話だけではありません。これからは</a:t>
            </a:r>
            <a:r>
              <a:rPr lang="en-US" altLang="ja-JP" dirty="0"/>
              <a:t>IoT</a:t>
            </a:r>
            <a:r>
              <a:rPr lang="ja-JP" altLang="en-US" dirty="0"/>
              <a:t>の時代です。家電や自動車、メーター、センサー、カメラなど多くのものが基地局に接続して通信を行います。</a:t>
            </a:r>
            <a:endParaRPr lang="en-US" altLang="ja-JP" dirty="0"/>
          </a:p>
          <a:p>
            <a:r>
              <a:rPr lang="ja-JP" altLang="en-US" dirty="0"/>
              <a:t>充分な数の機器が使えることが必要になる今後、</a:t>
            </a:r>
            <a:r>
              <a:rPr lang="en-US" altLang="ja-JP" dirty="0"/>
              <a:t>5G</a:t>
            </a:r>
            <a:r>
              <a:rPr lang="ja-JP" altLang="en-US" dirty="0"/>
              <a:t>の規格は</a:t>
            </a:r>
            <a:r>
              <a:rPr lang="en-US" altLang="ja-JP" dirty="0"/>
              <a:t>IoT</a:t>
            </a:r>
            <a:r>
              <a:rPr lang="ja-JP" altLang="en-US" dirty="0"/>
              <a:t>の実現に対応したものとなっているのです。</a:t>
            </a:r>
          </a:p>
          <a:p>
            <a:endParaRPr lang="ja-JP" altLang="en-US" dirty="0"/>
          </a:p>
          <a:p>
            <a:r>
              <a:rPr lang="en-US" altLang="ja-JP" dirty="0"/>
              <a:t>4G</a:t>
            </a:r>
            <a:r>
              <a:rPr lang="ja-JP" altLang="en-US" dirty="0"/>
              <a:t>から</a:t>
            </a:r>
            <a:r>
              <a:rPr lang="en-US" altLang="ja-JP" dirty="0"/>
              <a:t>5G</a:t>
            </a:r>
            <a:r>
              <a:rPr lang="ja-JP" altLang="en-US" dirty="0" err="1"/>
              <a:t>への</a:t>
            </a:r>
            <a:r>
              <a:rPr lang="ja-JP" altLang="en-US" dirty="0"/>
              <a:t>進化は、上記</a:t>
            </a:r>
            <a:r>
              <a:rPr lang="en-US" altLang="ja-JP" dirty="0"/>
              <a:t>3</a:t>
            </a:r>
            <a:r>
              <a:rPr lang="ja-JP" altLang="en-US" dirty="0" err="1"/>
              <a:t>つの</a:t>
            </a:r>
            <a:r>
              <a:rPr lang="ja-JP" altLang="en-US" dirty="0"/>
              <a:t>要素を実現します。これにより高画質動画や</a:t>
            </a:r>
            <a:r>
              <a:rPr lang="en-US" altLang="ja-JP" dirty="0"/>
              <a:t>IoT</a:t>
            </a:r>
            <a:r>
              <a:rPr lang="ja-JP" altLang="en-US" dirty="0" err="1"/>
              <a:t>、</a:t>
            </a:r>
            <a:r>
              <a:rPr lang="ja-JP" altLang="en-US" dirty="0"/>
              <a:t>自動運転といった新しい技術が具体化するのです。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41</a:t>
            </a:fld>
            <a:endParaRPr kumimoji="1" lang="ja-JP" altLang="en-US"/>
          </a:p>
        </p:txBody>
      </p:sp>
    </p:spTree>
    <p:extLst>
      <p:ext uri="{BB962C8B-B14F-4D97-AF65-F5344CB8AC3E}">
        <p14:creationId xmlns:p14="http://schemas.microsoft.com/office/powerpoint/2010/main" val="26898352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５</a:t>
            </a:r>
            <a:r>
              <a:rPr kumimoji="1" lang="en-US" altLang="ja-JP" dirty="0"/>
              <a:t>G</a:t>
            </a:r>
            <a:r>
              <a:rPr kumimoji="1" lang="ja-JP" altLang="en-US" dirty="0"/>
              <a:t>はキャリア５</a:t>
            </a:r>
            <a:r>
              <a:rPr kumimoji="1" lang="en-US" altLang="ja-JP" dirty="0"/>
              <a:t>G</a:t>
            </a:r>
            <a:r>
              <a:rPr kumimoji="1" lang="ja-JP" altLang="en-US" dirty="0"/>
              <a:t>とも呼ばれ、主に</a:t>
            </a:r>
            <a:r>
              <a:rPr kumimoji="1" lang="en-US" altLang="ja-JP" dirty="0"/>
              <a:t>NTT</a:t>
            </a:r>
            <a:r>
              <a:rPr kumimoji="1" lang="ja-JP" altLang="en-US" dirty="0"/>
              <a:t>や</a:t>
            </a:r>
            <a:r>
              <a:rPr kumimoji="1" lang="en-US" altLang="ja-JP" dirty="0"/>
              <a:t>KDDI</a:t>
            </a:r>
            <a:r>
              <a:rPr kumimoji="1" lang="ja-JP" altLang="en-US" dirty="0" err="1"/>
              <a:t>、</a:t>
            </a:r>
            <a:r>
              <a:rPr kumimoji="1" lang="ja-JP" altLang="en-US" dirty="0"/>
              <a:t>ソフトバンクといった通信事業者が保守運用しています。</a:t>
            </a:r>
            <a:endParaRPr kumimoji="1" lang="en-US" altLang="ja-JP" dirty="0"/>
          </a:p>
          <a:p>
            <a:r>
              <a:rPr kumimoji="1" lang="ja-JP" altLang="en-US" dirty="0"/>
              <a:t>すでにキャリアが保守運用しているネットワークを使うので、自前で構築することがないのがメリットのひとつです。使用するのは一般消費者で、携帯会社でもすでに５ｇに対応したプランを消費者に提供しています。また、通信事業者が管理しているため、全国規模で使用できるのもメリットである。</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一方で</a:t>
            </a:r>
            <a:r>
              <a:rPr kumimoji="1" lang="ja-JP" altLang="en-US" sz="1200" b="0" i="0" kern="1200" dirty="0">
                <a:solidFill>
                  <a:schemeClr val="tx1"/>
                </a:solidFill>
                <a:effectLst/>
                <a:latin typeface="+mn-lt"/>
                <a:ea typeface="+mn-ea"/>
                <a:cs typeface="+mn-cs"/>
              </a:rPr>
              <a:t>ローカル</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とは、各建物や土地の管理者が自前で</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免許を取得し、</a:t>
            </a:r>
            <a:r>
              <a:rPr kumimoji="1" lang="en-US" altLang="ja-JP" sz="1200" b="0" i="0" kern="1200" dirty="0">
                <a:solidFill>
                  <a:schemeClr val="tx1"/>
                </a:solidFill>
                <a:effectLst/>
                <a:latin typeface="+mn-lt"/>
                <a:ea typeface="+mn-ea"/>
                <a:cs typeface="+mn-cs"/>
              </a:rPr>
              <a:t>Wi-Fi</a:t>
            </a:r>
            <a:r>
              <a:rPr kumimoji="1" lang="ja-JP" altLang="en-US" sz="1200" b="0" i="0" kern="1200" dirty="0" err="1">
                <a:solidFill>
                  <a:schemeClr val="tx1"/>
                </a:solidFill>
                <a:effectLst/>
                <a:latin typeface="+mn-lt"/>
                <a:ea typeface="+mn-ea"/>
                <a:cs typeface="+mn-cs"/>
              </a:rPr>
              <a:t>のように</a:t>
            </a:r>
            <a:r>
              <a:rPr kumimoji="1" lang="ja-JP" altLang="en-US" sz="1200" b="0" i="0" kern="1200" dirty="0">
                <a:solidFill>
                  <a:schemeClr val="tx1"/>
                </a:solidFill>
                <a:effectLst/>
                <a:latin typeface="+mn-lt"/>
                <a:ea typeface="+mn-ea"/>
                <a:cs typeface="+mn-cs"/>
              </a:rPr>
              <a:t>自営網として</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を利用する事を指します。</a:t>
            </a:r>
            <a:r>
              <a:rPr lang="ja-JP" altLang="en-US" sz="1200" dirty="0">
                <a:solidFill>
                  <a:prstClr val="black"/>
                </a:solidFill>
                <a:latin typeface="Meiryo UI" panose="020B0604030504040204" pitchFamily="50" charset="-128"/>
                <a:ea typeface="Meiryo UI" panose="020B0604030504040204" pitchFamily="50" charset="-128"/>
              </a:rPr>
              <a:t>地域や産業の個別のニーズに応じて</a:t>
            </a:r>
            <a:r>
              <a:rPr lang="ja-JP" altLang="en-US" sz="1200" b="0" dirty="0">
                <a:solidFill>
                  <a:prstClr val="black"/>
                </a:solidFill>
                <a:latin typeface="Meiryo UI" panose="020B0604030504040204" pitchFamily="50" charset="-128"/>
                <a:ea typeface="Meiryo UI" panose="020B0604030504040204" pitchFamily="50" charset="-128"/>
              </a:rPr>
              <a:t>、</a:t>
            </a:r>
            <a:r>
              <a:rPr lang="ja-JP" altLang="en-US" sz="1200" b="0" dirty="0">
                <a:solidFill>
                  <a:srgbClr val="FF0000"/>
                </a:solidFill>
                <a:latin typeface="Meiryo UI" panose="020B0604030504040204" pitchFamily="50" charset="-128"/>
                <a:ea typeface="Meiryo UI" panose="020B0604030504040204" pitchFamily="50" charset="-128"/>
              </a:rPr>
              <a:t>地域の企業や自治体等の様々な主体が、自らの建物内や敷地内で独自に構築できる５</a:t>
            </a:r>
            <a:r>
              <a:rPr lang="en-US" altLang="ja-JP" sz="1200" b="0" dirty="0">
                <a:solidFill>
                  <a:srgbClr val="FF0000"/>
                </a:solidFill>
                <a:latin typeface="Meiryo UI" panose="020B0604030504040204" pitchFamily="50" charset="-128"/>
                <a:ea typeface="Meiryo UI" panose="020B0604030504040204" pitchFamily="50" charset="-128"/>
              </a:rPr>
              <a:t>G</a:t>
            </a:r>
            <a:r>
              <a:rPr lang="ja-JP" altLang="en-US" sz="1200" b="0" dirty="0">
                <a:solidFill>
                  <a:srgbClr val="FF0000"/>
                </a:solidFill>
                <a:latin typeface="Meiryo UI" panose="020B0604030504040204" pitchFamily="50" charset="-128"/>
                <a:ea typeface="Meiryo UI" panose="020B0604030504040204" pitchFamily="50" charset="-128"/>
              </a:rPr>
              <a:t>である。また自前でネットワークを構成するため、通信事業者の干渉をうけません。例えば、通信事業者によるエリア展開がすぐに進まない地域でも、独自に５</a:t>
            </a:r>
            <a:r>
              <a:rPr lang="en-US" altLang="ja-JP" sz="1200" b="0" dirty="0">
                <a:solidFill>
                  <a:srgbClr val="FF0000"/>
                </a:solidFill>
                <a:latin typeface="Meiryo UI" panose="020B0604030504040204" pitchFamily="50" charset="-128"/>
                <a:ea typeface="Meiryo UI" panose="020B0604030504040204" pitchFamily="50" charset="-128"/>
              </a:rPr>
              <a:t>G</a:t>
            </a:r>
            <a:r>
              <a:rPr lang="ja-JP" altLang="en-US" sz="1200" b="0" dirty="0">
                <a:solidFill>
                  <a:srgbClr val="FF0000"/>
                </a:solidFill>
                <a:latin typeface="Meiryo UI" panose="020B0604030504040204" pitchFamily="50" charset="-128"/>
                <a:ea typeface="Meiryo UI" panose="020B0604030504040204" pitchFamily="50" charset="-128"/>
              </a:rPr>
              <a:t>システムを構築・利用することが可能ですし、通信事業者のサービスと比較して、他の場所の通信障害や災害、ネットワークトラブルの影響を受けにくいといえます。</a:t>
            </a:r>
            <a:endParaRPr kumimoji="1" lang="ja-JP" altLang="en-US" sz="1200" b="0"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42</a:t>
            </a:fld>
            <a:endParaRPr kumimoji="1" lang="ja-JP" altLang="en-US"/>
          </a:p>
        </p:txBody>
      </p:sp>
    </p:spTree>
    <p:extLst>
      <p:ext uri="{BB962C8B-B14F-4D97-AF65-F5344CB8AC3E}">
        <p14:creationId xmlns:p14="http://schemas.microsoft.com/office/powerpoint/2010/main" val="2339764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クラウドの発展には、サーバの処理能力とサーバ・端末間の通信速度の向上が欠かせません。</a:t>
            </a:r>
            <a:endParaRPr kumimoji="1" lang="en-US" altLang="ja-JP" dirty="0"/>
          </a:p>
          <a:p>
            <a:r>
              <a:rPr kumimoji="1" lang="ja-JP" altLang="en-US" dirty="0"/>
              <a:t>そのため、クラウド誕生の背景として、近年のコンピュータ処理能力と通信即その向上についての詳細を取り上げます。</a:t>
            </a:r>
            <a:endParaRPr kumimoji="1" lang="en-US" altLang="ja-JP" dirty="0"/>
          </a:p>
          <a:p>
            <a:endParaRPr kumimoji="1" lang="en-US" altLang="ja-JP" dirty="0"/>
          </a:p>
          <a:p>
            <a:r>
              <a:rPr kumimoji="1" lang="ja-JP" altLang="en-US" dirty="0"/>
              <a:t>コンピュータは、</a:t>
            </a:r>
            <a:r>
              <a:rPr kumimoji="1" lang="en-US" altLang="ja-JP" dirty="0"/>
              <a:t>2005</a:t>
            </a:r>
            <a:r>
              <a:rPr kumimoji="1" lang="ja-JP" altLang="en-US" dirty="0"/>
              <a:t>年以降、</a:t>
            </a:r>
            <a:r>
              <a:rPr kumimoji="1" lang="en-US" altLang="ja-JP" dirty="0"/>
              <a:t>CPU</a:t>
            </a:r>
            <a:r>
              <a:rPr kumimoji="1" lang="ja-JP" altLang="en-US" dirty="0"/>
              <a:t>の中にコアという呼ばれる部品を複数配置して並列処理することにより、処理能力が劇的に向上しています。</a:t>
            </a:r>
            <a:endParaRPr kumimoji="1" lang="en-US" altLang="ja-JP" dirty="0"/>
          </a:p>
          <a:p>
            <a:r>
              <a:rPr kumimoji="1" lang="ja-JP" altLang="en-US" dirty="0"/>
              <a:t>一方通信では、固定回線・モバイル回線ともに、高速通信回線が普及しており、将来さらに回線を高速化させる研究が進んでいます。</a:t>
            </a:r>
            <a:endParaRPr kumimoji="1" lang="en-US" altLang="ja-JP" dirty="0"/>
          </a:p>
          <a:p>
            <a:endParaRPr kumimoji="1" lang="en-US" altLang="ja-JP" dirty="0"/>
          </a:p>
          <a:p>
            <a:r>
              <a:rPr kumimoji="1" lang="ja-JP" altLang="en-US" dirty="0"/>
              <a:t>クラウドコンピューティングの処理能力向上には、</a:t>
            </a:r>
            <a:endParaRPr kumimoji="1" lang="en-US" altLang="ja-JP" dirty="0"/>
          </a:p>
          <a:p>
            <a:r>
              <a:rPr kumimoji="1" lang="ja-JP" altLang="en-US" dirty="0"/>
              <a:t>通信の高速化・大容量化が欠かせないものであり、</a:t>
            </a:r>
            <a:endParaRPr kumimoji="1" lang="en-US" altLang="ja-JP" dirty="0"/>
          </a:p>
          <a:p>
            <a:r>
              <a:rPr kumimoji="1" lang="ja-JP" altLang="en-US" dirty="0"/>
              <a:t>光ファイバーなど通信技術の発展こそが、クラウドコンピューティング発展のカギを握っているのです。</a:t>
            </a:r>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a:t>
            </a:fld>
            <a:endParaRPr kumimoji="1" lang="ja-JP" altLang="en-US"/>
          </a:p>
        </p:txBody>
      </p:sp>
    </p:spTree>
    <p:extLst>
      <p:ext uri="{BB962C8B-B14F-4D97-AF65-F5344CB8AC3E}">
        <p14:creationId xmlns:p14="http://schemas.microsoft.com/office/powerpoint/2010/main" val="9638101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エリア監視や建設現場での重機の遠隔操作、スポーツ観戦などに</a:t>
            </a:r>
            <a:r>
              <a:rPr lang="en-US" altLang="ja-JP" dirty="0"/>
              <a:t>5G</a:t>
            </a:r>
            <a:r>
              <a:rPr lang="ja-JP" altLang="en-US" dirty="0"/>
              <a:t>を活用する場合、従来の携帯電話ネットワークのような広範囲での運用ではなく、限られたエリアや用途でのみ運用することが望まれます。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t>5G</a:t>
            </a:r>
            <a:r>
              <a:rPr lang="ja-JP" altLang="en-US" dirty="0"/>
              <a:t>は上記以外にもさまざまな</a:t>
            </a:r>
            <a:r>
              <a:rPr lang="ja-JP" altLang="en-US" i="1" dirty="0"/>
              <a:t>自治体や企業、団体などが個別に運用することが想定</a:t>
            </a:r>
            <a:r>
              <a:rPr lang="ja-JP" altLang="en-US" dirty="0"/>
              <a:t>されており、それぞれの用途に応じて最適なネットワークを構築しなければなりません。</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そこで注目されているのかローカル５</a:t>
            </a:r>
            <a:r>
              <a:rPr lang="en-US" altLang="ja-JP" dirty="0"/>
              <a:t>G</a:t>
            </a:r>
            <a:r>
              <a:rPr lang="ja-JP" altLang="en-US" dirty="0"/>
              <a:t>です。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ローカル５</a:t>
            </a:r>
            <a:r>
              <a:rPr lang="en-US" altLang="ja-JP" sz="1200" dirty="0">
                <a:solidFill>
                  <a:prstClr val="black"/>
                </a:solidFill>
                <a:latin typeface="Meiryo UI" panose="020B0604030504040204" pitchFamily="50" charset="-128"/>
                <a:ea typeface="Meiryo UI" panose="020B0604030504040204" pitchFamily="50" charset="-128"/>
              </a:rPr>
              <a:t>G</a:t>
            </a:r>
            <a:r>
              <a:rPr lang="ja-JP" altLang="en-US" sz="1200" dirty="0">
                <a:solidFill>
                  <a:prstClr val="black"/>
                </a:solidFill>
                <a:latin typeface="Meiryo UI" panose="020B0604030504040204" pitchFamily="50" charset="-128"/>
                <a:ea typeface="Meiryo UI" panose="020B0604030504040204" pitchFamily="50" charset="-128"/>
              </a:rPr>
              <a:t>は、地域や産業の個別のニーズに応じて、</a:t>
            </a:r>
            <a:r>
              <a:rPr lang="ja-JP" altLang="en-US" sz="1200" b="1" dirty="0">
                <a:solidFill>
                  <a:srgbClr val="FF0000"/>
                </a:solidFill>
                <a:latin typeface="Meiryo UI" panose="020B0604030504040204" pitchFamily="50" charset="-128"/>
                <a:ea typeface="Meiryo UI" panose="020B0604030504040204" pitchFamily="50" charset="-128"/>
              </a:rPr>
              <a:t>地域の企業や自治体等の様々な主体が、自らの建物内や敷地内で独自に構築できる</a:t>
            </a:r>
            <a:r>
              <a:rPr lang="ja-JP" altLang="en-US" sz="1200" dirty="0">
                <a:solidFill>
                  <a:prstClr val="black"/>
                </a:solidFill>
                <a:latin typeface="Meiryo UI" panose="020B0604030504040204" pitchFamily="50" charset="-128"/>
                <a:ea typeface="Meiryo UI" panose="020B0604030504040204" pitchFamily="50" charset="-128"/>
              </a:rPr>
              <a:t>、</a:t>
            </a:r>
            <a:r>
              <a:rPr lang="en-US" altLang="ja-JP" sz="1200" dirty="0">
                <a:solidFill>
                  <a:prstClr val="black"/>
                </a:solidFill>
                <a:latin typeface="Meiryo UI" panose="020B0604030504040204" pitchFamily="50" charset="-128"/>
                <a:ea typeface="Meiryo UI" panose="020B0604030504040204" pitchFamily="50" charset="-128"/>
              </a:rPr>
              <a:t>5G</a:t>
            </a:r>
            <a:r>
              <a:rPr lang="ja-JP" altLang="en-US" sz="1200" dirty="0">
                <a:solidFill>
                  <a:prstClr val="black"/>
                </a:solidFill>
                <a:latin typeface="Meiryo UI" panose="020B0604030504040204" pitchFamily="50" charset="-128"/>
                <a:ea typeface="Meiryo UI" panose="020B0604030504040204" pitchFamily="50" charset="-128"/>
              </a:rPr>
              <a:t>システムのことです。</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通信事業者が全国で展開する均一な</a:t>
            </a:r>
            <a:r>
              <a:rPr lang="en-US" altLang="ja-JP" dirty="0"/>
              <a:t>5G</a:t>
            </a:r>
            <a:r>
              <a:rPr lang="ja-JP" altLang="en-US" dirty="0"/>
              <a:t>の通信サービスに対して、ローカル</a:t>
            </a:r>
            <a:r>
              <a:rPr lang="en-US" altLang="ja-JP" dirty="0"/>
              <a:t>5G</a:t>
            </a:r>
            <a:r>
              <a:rPr lang="ja-JP" altLang="en-US" dirty="0"/>
              <a:t>は、地域・企業が主体となって、</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自らの建物内や敷地内といった特定のエリアで自営の</a:t>
            </a:r>
            <a:r>
              <a:rPr lang="en-US" altLang="ja-JP" dirty="0"/>
              <a:t>5G</a:t>
            </a:r>
            <a:r>
              <a:rPr lang="ja-JP" altLang="en-US" dirty="0"/>
              <a:t>ネットワークを構築・運用・利用することができます。 </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つまりローカル５</a:t>
            </a:r>
            <a:r>
              <a:rPr lang="en-US" altLang="ja-JP" dirty="0"/>
              <a:t>G</a:t>
            </a:r>
            <a:r>
              <a:rPr lang="ja-JP" altLang="en-US" dirty="0"/>
              <a:t>とは、５</a:t>
            </a:r>
            <a:r>
              <a:rPr lang="en-US" altLang="ja-JP" dirty="0"/>
              <a:t>G</a:t>
            </a:r>
            <a:r>
              <a:rPr lang="ja-JP" altLang="en-US" dirty="0"/>
              <a:t>の特性に加え、お客様のニーズを踏まえたマネジメントが可能であるということです。</a:t>
            </a:r>
            <a:br>
              <a:rPr lang="ja-JP" altLang="en-US" dirty="0"/>
            </a:b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また、</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Meiryo UI" panose="020B0604030504040204" pitchFamily="50" charset="-128"/>
                <a:ea typeface="Meiryo UI" panose="020B0604030504040204" pitchFamily="50" charset="-128"/>
              </a:rPr>
              <a:t>・携帯事業者によるエリア展開が遅れる地域において、５</a:t>
            </a:r>
            <a:r>
              <a:rPr lang="en-US" altLang="ja-JP" sz="1400" dirty="0">
                <a:solidFill>
                  <a:prstClr val="black"/>
                </a:solidFill>
                <a:latin typeface="Meiryo UI" panose="020B0604030504040204" pitchFamily="50" charset="-128"/>
                <a:ea typeface="Meiryo UI" panose="020B0604030504040204" pitchFamily="50" charset="-128"/>
              </a:rPr>
              <a:t>G</a:t>
            </a:r>
            <a:r>
              <a:rPr lang="ja-JP" altLang="en-US" sz="1400" dirty="0">
                <a:solidFill>
                  <a:prstClr val="black"/>
                </a:solidFill>
                <a:latin typeface="Meiryo UI" panose="020B0604030504040204" pitchFamily="50" charset="-128"/>
                <a:ea typeface="Meiryo UI" panose="020B0604030504040204" pitchFamily="50" charset="-128"/>
              </a:rPr>
              <a:t>システムを</a:t>
            </a:r>
            <a:r>
              <a:rPr lang="ja-JP" altLang="en-US" sz="1400" b="1" dirty="0">
                <a:solidFill>
                  <a:prstClr val="black"/>
                </a:solidFill>
                <a:latin typeface="Meiryo UI" panose="020B0604030504040204" pitchFamily="50" charset="-128"/>
                <a:ea typeface="Meiryo UI" panose="020B0604030504040204" pitchFamily="50" charset="-128"/>
              </a:rPr>
              <a:t>先行して構築</a:t>
            </a:r>
            <a:r>
              <a:rPr lang="ja-JP" altLang="en-US" sz="1400" dirty="0">
                <a:solidFill>
                  <a:prstClr val="black"/>
                </a:solidFill>
                <a:latin typeface="Meiryo UI" panose="020B0604030504040204" pitchFamily="50" charset="-128"/>
                <a:ea typeface="Meiryo UI" panose="020B0604030504040204" pitchFamily="50" charset="-128"/>
              </a:rPr>
              <a:t>可能。</a:t>
            </a:r>
            <a:endParaRPr lang="en-US" altLang="ja-JP" sz="14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Meiryo UI" panose="020B0604030504040204" pitchFamily="50" charset="-128"/>
                <a:ea typeface="Meiryo UI" panose="020B0604030504040204" pitchFamily="50" charset="-128"/>
              </a:rPr>
              <a:t>・仕様用途に応じて、</a:t>
            </a:r>
            <a:r>
              <a:rPr lang="ja-JP" altLang="en-US" sz="1400" b="1" dirty="0">
                <a:solidFill>
                  <a:prstClr val="black"/>
                </a:solidFill>
                <a:latin typeface="Meiryo UI" panose="020B0604030504040204" pitchFamily="50" charset="-128"/>
                <a:ea typeface="Meiryo UI" panose="020B0604030504040204" pitchFamily="50" charset="-128"/>
              </a:rPr>
              <a:t>必要となる性能（高速・大容量</a:t>
            </a:r>
            <a:r>
              <a:rPr lang="en-US" altLang="ja-JP" sz="1400" b="1" dirty="0">
                <a:solidFill>
                  <a:prstClr val="black"/>
                </a:solidFill>
                <a:latin typeface="Meiryo UI" panose="020B0604030504040204" pitchFamily="50" charset="-128"/>
                <a:ea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rPr>
              <a:t>多接続</a:t>
            </a:r>
            <a:r>
              <a:rPr lang="en-US" altLang="ja-JP" sz="1400" b="1" dirty="0">
                <a:solidFill>
                  <a:prstClr val="black"/>
                </a:solidFill>
                <a:latin typeface="Meiryo UI" panose="020B0604030504040204" pitchFamily="50" charset="-128"/>
                <a:ea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rPr>
              <a:t>低遅延）を柔軟に設定</a:t>
            </a:r>
            <a:r>
              <a:rPr lang="ja-JP" altLang="en-US" sz="1400" dirty="0">
                <a:solidFill>
                  <a:prstClr val="black"/>
                </a:solidFill>
                <a:latin typeface="Meiryo UI" panose="020B0604030504040204" pitchFamily="50" charset="-128"/>
                <a:ea typeface="Meiryo UI" panose="020B0604030504040204" pitchFamily="50" charset="-128"/>
              </a:rPr>
              <a:t>することが可能。</a:t>
            </a:r>
            <a:endParaRPr lang="en-US" altLang="ja-JP" sz="14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dirty="0">
                <a:solidFill>
                  <a:prstClr val="black"/>
                </a:solidFill>
                <a:latin typeface="Meiryo UI" panose="020B0604030504040204" pitchFamily="50" charset="-128"/>
                <a:ea typeface="Meiryo UI" panose="020B0604030504040204" pitchFamily="50" charset="-128"/>
              </a:rPr>
              <a:t>・他の場所の通信障害や災害などの影響を受けにくい</a:t>
            </a:r>
            <a:r>
              <a:rPr lang="ja-JP" altLang="en-US" sz="1400" dirty="0">
                <a:solidFill>
                  <a:prstClr val="black"/>
                </a:solidFill>
                <a:latin typeface="Meiryo UI" panose="020B0604030504040204" pitchFamily="50" charset="-128"/>
                <a:ea typeface="Meiryo UI" panose="020B0604030504040204" pitchFamily="50" charset="-128"/>
              </a:rPr>
              <a:t>。</a:t>
            </a:r>
            <a:endParaRPr lang="en-US" altLang="ja-JP" sz="14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Meiryo UI" panose="020B0604030504040204" pitchFamily="50" charset="-128"/>
                <a:ea typeface="Meiryo UI" panose="020B0604030504040204" pitchFamily="50" charset="-128"/>
              </a:rPr>
              <a:t>・セキュリティが担保されている</a:t>
            </a:r>
            <a:endParaRPr lang="en-US" altLang="ja-JP" sz="14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Meiryo UI" panose="020B0604030504040204" pitchFamily="50" charset="-128"/>
                <a:ea typeface="Meiryo UI" panose="020B0604030504040204" pitchFamily="50" charset="-128"/>
              </a:rPr>
              <a:t>といった特徴があります。</a:t>
            </a:r>
            <a:endParaRPr lang="en-US" altLang="ja-JP" sz="14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2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t>ローカル</a:t>
            </a:r>
            <a:r>
              <a:rPr lang="en-US" altLang="ja-JP" sz="800" dirty="0"/>
              <a:t>5G</a:t>
            </a:r>
            <a:r>
              <a:rPr lang="ja-JP" altLang="en-US" sz="800" dirty="0"/>
              <a:t>を利用するには国で指定された無線局免許の取得が必要となりますが、</a:t>
            </a:r>
            <a:endParaRPr lang="en-US" altLang="ja-JP" sz="8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prstClr val="black"/>
                </a:solidFill>
                <a:latin typeface="Meiryo UI" panose="020B0604030504040204" pitchFamily="50" charset="-128"/>
                <a:ea typeface="Meiryo UI" panose="020B0604030504040204" pitchFamily="50" charset="-128"/>
              </a:rPr>
              <a:t>Wi-Fi</a:t>
            </a:r>
            <a:r>
              <a:rPr lang="ja-JP" altLang="en-US" sz="1600" dirty="0">
                <a:solidFill>
                  <a:prstClr val="black"/>
                </a:solidFill>
                <a:latin typeface="Meiryo UI" panose="020B0604030504040204" pitchFamily="50" charset="-128"/>
                <a:ea typeface="Meiryo UI" panose="020B0604030504040204" pitchFamily="50" charset="-128"/>
              </a:rPr>
              <a:t>と比較して、</a:t>
            </a:r>
            <a:r>
              <a:rPr lang="ja-JP" altLang="en-US" sz="1600" b="1" dirty="0">
                <a:solidFill>
                  <a:prstClr val="black"/>
                </a:solidFill>
                <a:latin typeface="Meiryo UI" panose="020B0604030504040204" pitchFamily="50" charset="-128"/>
                <a:ea typeface="Meiryo UI" panose="020B0604030504040204" pitchFamily="50" charset="-128"/>
              </a:rPr>
              <a:t>無線免許に基づく安定的な利用が可能となります。</a:t>
            </a:r>
            <a:endParaRPr lang="en-US" altLang="ja-JP" sz="1600" b="1"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Meiryo UI" panose="020B0604030504040204" pitchFamily="50" charset="-128"/>
              <a:ea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43</a:t>
            </a:fld>
            <a:endParaRPr kumimoji="1" lang="ja-JP" altLang="en-US"/>
          </a:p>
        </p:txBody>
      </p:sp>
    </p:spTree>
    <p:extLst>
      <p:ext uri="{BB962C8B-B14F-4D97-AF65-F5344CB8AC3E}">
        <p14:creationId xmlns:p14="http://schemas.microsoft.com/office/powerpoint/2010/main" val="6795867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ローカル</a:t>
            </a:r>
            <a:r>
              <a:rPr lang="en-US" altLang="ja-JP" dirty="0"/>
              <a:t>5G</a:t>
            </a:r>
            <a:r>
              <a:rPr lang="ja-JP" altLang="en-US" dirty="0"/>
              <a:t>を活用することで、地域や企業の個別のニーズに応じて必要な時、必要な場所に</a:t>
            </a:r>
            <a:endParaRPr lang="en-US" altLang="ja-JP" dirty="0"/>
          </a:p>
          <a:p>
            <a:r>
              <a:rPr lang="en-US" altLang="ja-JP" dirty="0"/>
              <a:t>5G</a:t>
            </a:r>
            <a:r>
              <a:rPr lang="ja-JP" altLang="en-US" dirty="0"/>
              <a:t>の特徴である「超高速」、「超低遅延」、「多数同時接続」を実現するネットワークを構築し、あらゆる人・モノ・コトをつなぐことができるようになります。</a:t>
            </a:r>
            <a:endParaRPr lang="en-US" altLang="ja-JP" dirty="0"/>
          </a:p>
          <a:p>
            <a:r>
              <a:rPr lang="ja-JP" altLang="en-US" dirty="0"/>
              <a:t>これにより、リアルタイムに大量のデータを収集し、</a:t>
            </a:r>
            <a:r>
              <a:rPr lang="en-US" altLang="ja-JP" dirty="0"/>
              <a:t>AI</a:t>
            </a:r>
            <a:r>
              <a:rPr lang="ja-JP" altLang="en-US" dirty="0"/>
              <a:t>で分析、制御することも可能となります。</a:t>
            </a:r>
            <a:endParaRPr lang="en-US" altLang="ja-JP" dirty="0"/>
          </a:p>
          <a:p>
            <a:r>
              <a:rPr lang="ja-JP" altLang="en-US" dirty="0"/>
              <a:t>今までつながっていなかった人・モノ・コトを新たにつなげ、すでにつながっている人・モノ・コトにも新たな意味を持たせてつなぐことで業務の効率化、省人化</a:t>
            </a:r>
            <a:r>
              <a:rPr lang="en-US" altLang="ja-JP" dirty="0"/>
              <a:t>/</a:t>
            </a:r>
            <a:r>
              <a:rPr lang="ja-JP" altLang="en-US" dirty="0"/>
              <a:t>自動化、事業拡大を実現します。 </a:t>
            </a:r>
            <a:endParaRPr lang="en-US" altLang="ja-JP" dirty="0"/>
          </a:p>
          <a:p>
            <a:endParaRPr kumimoji="1" lang="en-US" altLang="ja-JP" dirty="0"/>
          </a:p>
          <a:p>
            <a:r>
              <a:rPr kumimoji="1" lang="ja-JP" altLang="en-US" dirty="0"/>
              <a:t>ローカル</a:t>
            </a:r>
            <a:r>
              <a:rPr kumimoji="1" lang="en-US" altLang="ja-JP" dirty="0"/>
              <a:t>5G</a:t>
            </a:r>
            <a:r>
              <a:rPr kumimoji="1" lang="ja-JP" altLang="en-US" dirty="0"/>
              <a:t>を活用できる分野や場所は、</a:t>
            </a:r>
            <a:endParaRPr kumimoji="1" lang="en-US" altLang="ja-JP" dirty="0"/>
          </a:p>
          <a:p>
            <a:r>
              <a:rPr kumimoji="1" lang="ja-JP" altLang="en-US" dirty="0"/>
              <a:t>医療、エンターテインメント、農業、工場、河川等、実に様々で、</a:t>
            </a:r>
            <a:endParaRPr kumimoji="1" lang="en-US" altLang="ja-JP" dirty="0"/>
          </a:p>
          <a:p>
            <a:r>
              <a:rPr kumimoji="1" lang="ja-JP" altLang="en-US" dirty="0"/>
              <a:t>私たちの生活を豊かにしてくれるものとなるでしょう。</a:t>
            </a:r>
            <a:endParaRPr kumimoji="1" lang="en-US" altLang="ja-JP" dirty="0"/>
          </a:p>
          <a:p>
            <a:endParaRPr kumimoji="1" lang="en-US" altLang="ja-JP" dirty="0"/>
          </a:p>
          <a:p>
            <a:r>
              <a:rPr kumimoji="1" lang="ja-JP" altLang="en-US" dirty="0"/>
              <a:t>次のページからは、具体的な活用事例について紹介していきます。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44</a:t>
            </a:fld>
            <a:endParaRPr kumimoji="1" lang="ja-JP" altLang="en-US"/>
          </a:p>
        </p:txBody>
      </p:sp>
    </p:spTree>
    <p:extLst>
      <p:ext uri="{BB962C8B-B14F-4D97-AF65-F5344CB8AC3E}">
        <p14:creationId xmlns:p14="http://schemas.microsoft.com/office/powerpoint/2010/main" val="370191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lvl="0" indent="0">
              <a:buFont typeface="Wingdings" panose="05000000000000000000" pitchFamily="2" charset="2"/>
              <a:buNone/>
              <a:defRPr/>
            </a:pPr>
            <a:r>
              <a:rPr lang="ja-JP" altLang="en-US"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将来５</a:t>
            </a: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G</a:t>
            </a:r>
            <a:r>
              <a:rPr lang="ja-JP" altLang="en-US"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の活用が検討されている事例を紹介します。</a:t>
            </a:r>
            <a:endPar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lvl="0" indent="0">
              <a:buFont typeface="Wingdings" panose="05000000000000000000" pitchFamily="2" charset="2"/>
              <a:buNone/>
              <a:defRPr/>
            </a:pPr>
            <a:r>
              <a:rPr lang="ja-JP" altLang="en-US"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一つ目は、港湾・物流分野への活用検討になります。</a:t>
            </a:r>
            <a:endPar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lvl="0" indent="0">
              <a:buFont typeface="Wingdings" panose="05000000000000000000" pitchFamily="2" charset="2"/>
              <a:buNone/>
              <a:defRPr/>
            </a:pPr>
            <a:endPar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lvl="0" indent="0">
              <a:buFont typeface="Wingdings" panose="05000000000000000000" pitchFamily="2" charset="2"/>
              <a:buNone/>
              <a:defRPr/>
            </a:pPr>
            <a:r>
              <a:rPr lang="ja-JP" altLang="en-US"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近年、港湾においてコンテナ搭載の為の運送トラックに“待ち行列”が発生し、近隣道路において渋滞が発生するという問題があります。</a:t>
            </a:r>
            <a:endPar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lvl="0" indent="0">
              <a:buFont typeface="Wingdings" panose="05000000000000000000" pitchFamily="2" charset="2"/>
              <a:buNone/>
              <a:defRPr/>
            </a:pPr>
            <a:r>
              <a:rPr lang="ja-JP" altLang="en-US"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この課題を壊滅するために、トラックなどの状況をリアルタイムに把握し、港湾の運送業務を効率化するとともに、</a:t>
            </a:r>
            <a:endPar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lvl="0" indent="0">
              <a:buFont typeface="Wingdings" panose="05000000000000000000" pitchFamily="2" charset="2"/>
              <a:buNone/>
              <a:defRPr/>
            </a:pPr>
            <a:r>
              <a:rPr lang="ja-JP" altLang="en-US"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渋滞などの発生原因を取り除くために５</a:t>
            </a: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G</a:t>
            </a:r>
            <a:r>
              <a:rPr lang="ja-JP" altLang="en-US"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の活用が検討されています。</a:t>
            </a:r>
            <a:endPar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lvl="0" indent="0">
              <a:buFont typeface="Wingdings" panose="05000000000000000000" pitchFamily="2" charset="2"/>
              <a:buNone/>
              <a:defRPr/>
            </a:pPr>
            <a:endPar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45</a:t>
            </a:fld>
            <a:endParaRPr kumimoji="1" lang="ja-JP" altLang="en-US"/>
          </a:p>
        </p:txBody>
      </p:sp>
    </p:spTree>
    <p:extLst>
      <p:ext uri="{BB962C8B-B14F-4D97-AF65-F5344CB8AC3E}">
        <p14:creationId xmlns:p14="http://schemas.microsoft.com/office/powerpoint/2010/main" val="2482143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活用検討事例の２つ目として、スタジアムへの活用検討をご紹介します。</a:t>
            </a:r>
            <a:endParaRPr kumimoji="1" lang="en-US" altLang="ja-JP" dirty="0"/>
          </a:p>
          <a:p>
            <a:endParaRPr kumimoji="1" lang="en-US" altLang="ja-JP" dirty="0"/>
          </a:p>
          <a:p>
            <a:r>
              <a:rPr lang="ja-JP" altLang="en-US" dirty="0"/>
              <a:t>現在、スポーツ観戦において、スタジアムの観客席の臨場感を味わいながら、</a:t>
            </a:r>
            <a:endParaRPr lang="en-US" altLang="ja-JP" dirty="0"/>
          </a:p>
          <a:p>
            <a:r>
              <a:rPr lang="ja-JP" altLang="en-US" dirty="0"/>
              <a:t>その場で選手のタイムなど様々な情報を知ることができるというスポーツの新しい観戦体験が注目されてきています。 </a:t>
            </a:r>
            <a:br>
              <a:rPr lang="ja-JP" altLang="en-US" dirty="0"/>
            </a:br>
            <a:r>
              <a:rPr lang="ja-JP" altLang="en-US" dirty="0"/>
              <a:t>超低遅延な通信環境を提供できるローカル</a:t>
            </a:r>
            <a:r>
              <a:rPr lang="en-US" altLang="ja-JP" dirty="0"/>
              <a:t>5G</a:t>
            </a:r>
            <a:r>
              <a:rPr lang="ja-JP" altLang="en-US" dirty="0"/>
              <a:t>を使って、現場の臨場感を味わいながら</a:t>
            </a:r>
            <a:r>
              <a:rPr lang="en-US" altLang="ja-JP" dirty="0"/>
              <a:t>AR</a:t>
            </a:r>
            <a:r>
              <a:rPr lang="ja-JP" altLang="en-US" dirty="0"/>
              <a:t>グラス等にリアルタイムに競技情報を表示させることができます。</a:t>
            </a:r>
            <a:endParaRPr lang="en-US" altLang="ja-JP" dirty="0"/>
          </a:p>
          <a:p>
            <a:r>
              <a:rPr lang="ja-JP" altLang="en-US" dirty="0"/>
              <a:t>新しいスポーツ観戦体験の提供が可能となることでスタジアムの集客力を強化し、収益向上に繋げます。</a:t>
            </a:r>
            <a:endParaRPr lang="en-US" altLang="ja-JP" dirty="0"/>
          </a:p>
          <a:p>
            <a:endParaRPr kumimoji="1" lang="en-US" altLang="ja-JP" dirty="0"/>
          </a:p>
          <a:p>
            <a:r>
              <a:rPr kumimoji="1" lang="ja-JP" altLang="en-US" dirty="0"/>
              <a:t>また、</a:t>
            </a:r>
            <a:r>
              <a:rPr kumimoji="1" lang="en-US" altLang="ja-JP" dirty="0"/>
              <a:t>4k</a:t>
            </a:r>
            <a:r>
              <a:rPr kumimoji="1" lang="ja-JP" altLang="en-US" dirty="0"/>
              <a:t>カメラを用いて、不審者や不信行動を検知し、スタジアム内の警備員の稼働削減等にも役立てることができます。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46</a:t>
            </a:fld>
            <a:endParaRPr kumimoji="1" lang="ja-JP" altLang="en-US"/>
          </a:p>
        </p:txBody>
      </p:sp>
    </p:spTree>
    <p:extLst>
      <p:ext uri="{BB962C8B-B14F-4D97-AF65-F5344CB8AC3E}">
        <p14:creationId xmlns:p14="http://schemas.microsoft.com/office/powerpoint/2010/main" val="26869952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製造現場では、多種少量生産が求められる時代となり、生産ラインをフレキシブルに変更することが必要となっています。</a:t>
            </a:r>
            <a:endParaRPr lang="en-US" altLang="ja-JP" dirty="0"/>
          </a:p>
          <a:p>
            <a:r>
              <a:rPr lang="ja-JP" altLang="en-US" dirty="0"/>
              <a:t>さらに、若手就業者や熟練技能者の減少が深刻であり、対策が急務となっています。 </a:t>
            </a:r>
            <a:br>
              <a:rPr lang="ja-JP" altLang="en-US" dirty="0"/>
            </a:br>
            <a:r>
              <a:rPr lang="ja-JP" altLang="en-US" dirty="0"/>
              <a:t>セキュアで大容量な通信環境を提供できるローカル</a:t>
            </a:r>
            <a:r>
              <a:rPr lang="en-US" altLang="ja-JP" dirty="0"/>
              <a:t>5G</a:t>
            </a:r>
            <a:r>
              <a:rPr lang="ja-JP" altLang="en-US" dirty="0"/>
              <a:t>を使うことで、工場内を無線化し、柔軟に生産ラインを変更、かつ膨大な機器データも安定して収集・制御することができます。</a:t>
            </a:r>
            <a:endParaRPr lang="en-US" altLang="ja-JP" dirty="0"/>
          </a:p>
          <a:p>
            <a:r>
              <a:rPr lang="en-US" altLang="ja-JP" dirty="0"/>
              <a:t>AGV</a:t>
            </a:r>
            <a:r>
              <a:rPr lang="ja-JP" altLang="en-US" dirty="0"/>
              <a:t>等のロボットによる業務自動化と遠隔支援による作業効率化で、製造現場の労働力不足を解消します。</a:t>
            </a:r>
            <a:endParaRPr lang="en-US" altLang="ja-JP" dirty="0"/>
          </a:p>
          <a:p>
            <a:endParaRPr kumimoji="1" lang="en-US" altLang="ja-JP" dirty="0"/>
          </a:p>
          <a:p>
            <a:r>
              <a:rPr lang="ja-JP" altLang="en-US" dirty="0">
                <a:effectLst/>
              </a:rPr>
              <a:t>山口県にあるひびき精機では、新しく完成した工場に、次世代通信規格「</a:t>
            </a:r>
            <a:r>
              <a:rPr lang="en-US" altLang="ja-JP" dirty="0">
                <a:effectLst/>
              </a:rPr>
              <a:t>5G</a:t>
            </a:r>
            <a:r>
              <a:rPr lang="ja-JP" altLang="en-US" dirty="0">
                <a:effectLst/>
              </a:rPr>
              <a:t>」を地域限定で利用する「ローカル</a:t>
            </a:r>
            <a:r>
              <a:rPr lang="en-US" altLang="ja-JP" dirty="0">
                <a:effectLst/>
              </a:rPr>
              <a:t>5G</a:t>
            </a:r>
            <a:r>
              <a:rPr lang="ja-JP" altLang="en-US" dirty="0">
                <a:effectLst/>
              </a:rPr>
              <a:t>」を中国地方で初めて導入しました。</a:t>
            </a:r>
            <a:endParaRPr lang="en-US" altLang="ja-JP" dirty="0">
              <a:effectLst/>
            </a:endParaRPr>
          </a:p>
          <a:p>
            <a:r>
              <a:rPr lang="ja-JP" altLang="en-US" dirty="0">
                <a:effectLst/>
              </a:rPr>
              <a:t>スマートファクトリーを目指す実証実験を</a:t>
            </a:r>
            <a:r>
              <a:rPr lang="en-US" altLang="ja-JP" dirty="0">
                <a:effectLst/>
              </a:rPr>
              <a:t>NTT</a:t>
            </a:r>
            <a:r>
              <a:rPr lang="ja-JP" altLang="en-US" dirty="0">
                <a:effectLst/>
              </a:rPr>
              <a:t>西日本と共同で実施しています。</a:t>
            </a:r>
            <a:endParaRPr kumimoji="1" lang="en-US" altLang="ja-JP" dirty="0"/>
          </a:p>
          <a:p>
            <a:r>
              <a:rPr lang="ja-JP" altLang="en-US" dirty="0">
                <a:effectLst/>
              </a:rPr>
              <a:t>新工場では高速・大容量、低遅延、多接続など</a:t>
            </a:r>
            <a:r>
              <a:rPr lang="en-US" altLang="ja-JP" dirty="0">
                <a:effectLst/>
              </a:rPr>
              <a:t>5G</a:t>
            </a:r>
            <a:r>
              <a:rPr lang="ja-JP" altLang="en-US" dirty="0">
                <a:effectLst/>
              </a:rPr>
              <a:t>の特性を生かし、高精細カメラでの遠隔監視や工作機械の遠隔操作を実施。</a:t>
            </a:r>
            <a:endParaRPr lang="en-US" altLang="ja-JP" dirty="0">
              <a:effectLst/>
            </a:endParaRPr>
          </a:p>
          <a:p>
            <a:r>
              <a:rPr lang="ja-JP" altLang="en-US" dirty="0">
                <a:effectLst/>
              </a:rPr>
              <a:t>業務をどの程度効率化できるか、</a:t>
            </a:r>
            <a:r>
              <a:rPr lang="en-US" altLang="ja-JP" dirty="0">
                <a:effectLst/>
              </a:rPr>
              <a:t>NTT</a:t>
            </a:r>
            <a:r>
              <a:rPr lang="ja-JP" altLang="en-US" dirty="0">
                <a:effectLst/>
              </a:rPr>
              <a:t>西日本と共同で実証しています。</a:t>
            </a:r>
            <a:endParaRPr lang="en-US" altLang="ja-JP" dirty="0">
              <a:effectLst/>
            </a:endParaRPr>
          </a:p>
          <a:p>
            <a:r>
              <a:rPr lang="ja-JP" altLang="en-US" dirty="0">
                <a:effectLst/>
              </a:rPr>
              <a:t>ひびき精機の松山英治社長は「機械に稼がせ、人がサポートする工場にしたい」と話す。</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47</a:t>
            </a:fld>
            <a:endParaRPr kumimoji="1" lang="ja-JP" altLang="en-US"/>
          </a:p>
        </p:txBody>
      </p:sp>
    </p:spTree>
    <p:extLst>
      <p:ext uri="{BB962C8B-B14F-4D97-AF65-F5344CB8AC3E}">
        <p14:creationId xmlns:p14="http://schemas.microsoft.com/office/powerpoint/2010/main" val="36608201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rPr>
              <a:t>ここからは、</a:t>
            </a:r>
            <a:r>
              <a:rPr kumimoji="1" lang="en-US" altLang="ja-JP" sz="1200" b="0" i="0" kern="1200" dirty="0">
                <a:solidFill>
                  <a:schemeClr val="tx1"/>
                </a:solidFill>
                <a:effectLst/>
                <a:latin typeface="+mn-lt"/>
                <a:ea typeface="+mn-ea"/>
                <a:cs typeface="+mn-cs"/>
              </a:rPr>
              <a:t>CES 2019</a:t>
            </a:r>
            <a:r>
              <a:rPr kumimoji="1" lang="ja-JP" altLang="en-US" sz="1200" b="0" i="0" kern="1200" dirty="0">
                <a:solidFill>
                  <a:schemeClr val="tx1"/>
                </a:solidFill>
                <a:effectLst/>
                <a:latin typeface="+mn-lt"/>
                <a:ea typeface="+mn-ea"/>
                <a:cs typeface="+mn-cs"/>
              </a:rPr>
              <a:t>という、アメリカのラスベガスで行われた世界的な展示会にて</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rPr>
              <a:t>IoT</a:t>
            </a:r>
            <a:r>
              <a:rPr kumimoji="1" lang="ja-JP" altLang="en-US" sz="1200" dirty="0">
                <a:solidFill>
                  <a:schemeClr val="tx1"/>
                </a:solidFill>
              </a:rPr>
              <a:t>関連のトレンドである、</a:t>
            </a:r>
            <a:r>
              <a:rPr kumimoji="1" lang="en-US" altLang="ja-JP" sz="1200" dirty="0" err="1">
                <a:solidFill>
                  <a:schemeClr val="tx1"/>
                </a:solidFill>
              </a:rPr>
              <a:t>MaaS</a:t>
            </a:r>
            <a:r>
              <a:rPr kumimoji="1" lang="ja-JP" altLang="en-US" sz="1200" dirty="0">
                <a:solidFill>
                  <a:schemeClr val="tx1"/>
                </a:solidFill>
              </a:rPr>
              <a:t>とスマートホームを紹介します。</a:t>
            </a:r>
            <a:endParaRPr kumimoji="1" lang="en-US" altLang="ja-JP"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a:solidFill>
                  <a:schemeClr val="tx1"/>
                </a:solidFill>
              </a:rPr>
              <a:t>MaaS</a:t>
            </a:r>
            <a:r>
              <a:rPr kumimoji="1" lang="ja-JP" altLang="en-US" sz="1200" dirty="0">
                <a:solidFill>
                  <a:schemeClr val="tx1"/>
                </a:solidFill>
              </a:rPr>
              <a:t>とは、</a:t>
            </a:r>
            <a:r>
              <a:rPr kumimoji="1" lang="ja-JP" altLang="en-US" sz="1200" b="0" i="0" kern="1200" dirty="0">
                <a:solidFill>
                  <a:schemeClr val="tx1"/>
                </a:solidFill>
                <a:effectLst/>
                <a:latin typeface="+mn-lt"/>
                <a:ea typeface="+mn-ea"/>
                <a:cs typeface="+mn-cs"/>
              </a:rPr>
              <a:t>（マース：</a:t>
            </a:r>
            <a:r>
              <a:rPr kumimoji="1" lang="en-US" altLang="ja-JP" sz="1200" b="0" i="0" kern="1200" dirty="0">
                <a:solidFill>
                  <a:schemeClr val="tx1"/>
                </a:solidFill>
                <a:effectLst/>
                <a:latin typeface="+mn-lt"/>
                <a:ea typeface="+mn-ea"/>
                <a:cs typeface="+mn-cs"/>
              </a:rPr>
              <a:t>Mobility as a service</a:t>
            </a:r>
            <a:r>
              <a:rPr kumimoji="1" lang="ja-JP" altLang="en-US" sz="1200" b="0" i="0" kern="1200" dirty="0">
                <a:solidFill>
                  <a:schemeClr val="tx1"/>
                </a:solidFill>
                <a:effectLst/>
                <a:latin typeface="+mn-lt"/>
                <a:ea typeface="+mn-ea"/>
                <a:cs typeface="+mn-cs"/>
              </a:rPr>
              <a:t>）の略称で、</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簡潔にいうと「</a:t>
            </a:r>
            <a:r>
              <a:rPr kumimoji="1" lang="en-US" altLang="ja-JP" sz="1200" b="1" i="0" kern="1200" dirty="0">
                <a:solidFill>
                  <a:schemeClr val="tx1"/>
                </a:solidFill>
                <a:effectLst/>
                <a:latin typeface="+mn-lt"/>
                <a:ea typeface="+mn-ea"/>
                <a:cs typeface="+mn-cs"/>
              </a:rPr>
              <a:t>ICT</a:t>
            </a:r>
            <a:r>
              <a:rPr kumimoji="1" lang="ja-JP" altLang="en-US" sz="1200" b="1" i="0" kern="1200" dirty="0">
                <a:solidFill>
                  <a:schemeClr val="tx1"/>
                </a:solidFill>
                <a:effectLst/>
                <a:latin typeface="+mn-lt"/>
                <a:ea typeface="+mn-ea"/>
                <a:cs typeface="+mn-cs"/>
              </a:rPr>
              <a:t>（情報通信技術）を活用してマイカー以外の移動をシームレスにつなぐ</a:t>
            </a:r>
            <a:r>
              <a:rPr kumimoji="1" lang="ja-JP" altLang="en-US" sz="1200" b="0" i="0" kern="1200" dirty="0">
                <a:solidFill>
                  <a:schemeClr val="tx1"/>
                </a:solidFill>
                <a:effectLst/>
                <a:latin typeface="+mn-lt"/>
                <a:ea typeface="+mn-ea"/>
                <a:cs typeface="+mn-cs"/>
              </a:rPr>
              <a:t>」という概念だ。</a:t>
            </a:r>
            <a:endParaRPr kumimoji="1" lang="en-US" altLang="ja-JP"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従来、移動するための「モノ」に過ぎずそれぞれが独立している自動車やバス、電車、飛行機などの各交通主体を、</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移動するためのサービス・コンテンツとして取りまとめ、統一されたプラットフォームに乗せることで、利用者に効率的な移動の選択肢を与え、</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予約や決済などを統一することで利便性をもたらす統合型の移動サービスです。</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例では、各社の展示会での発表をのせており、物流やエンターテインメントの要素を持った移動手段や自動運転技術、ドローンを使ったものなどが</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トレンドとなっている</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rPr>
              <a:t>Mercedes-Benz</a:t>
            </a:r>
            <a:endParaRPr kumimoji="1" lang="ja-JP" altLang="en-US" sz="1200" dirty="0">
              <a:solidFill>
                <a:schemeClr val="tx1"/>
              </a:solidFill>
            </a:endParaRPr>
          </a:p>
          <a:p>
            <a:pPr>
              <a:defRPr/>
            </a:pPr>
            <a:r>
              <a:rPr lang="en-US" altLang="ja-JP" sz="1200" dirty="0">
                <a:solidFill>
                  <a:prstClr val="black"/>
                </a:solidFill>
                <a:latin typeface="Meiryo UI" panose="020B0604030504040204" pitchFamily="34" charset="-128"/>
                <a:ea typeface="Meiryo UI" panose="020B0604030504040204" pitchFamily="34" charset="-128"/>
              </a:rPr>
              <a:t>Vision URBANETIC</a:t>
            </a:r>
            <a:r>
              <a:rPr lang="ja-JP" altLang="en-US" sz="1200" dirty="0" err="1">
                <a:solidFill>
                  <a:prstClr val="black"/>
                </a:solidFill>
                <a:latin typeface="Meiryo UI" panose="020B0604030504040204" pitchFamily="34" charset="-128"/>
                <a:ea typeface="Meiryo UI" panose="020B0604030504040204" pitchFamily="34" charset="-128"/>
              </a:rPr>
              <a:t>。</a:t>
            </a:r>
            <a:endParaRPr lang="en-US" altLang="ja-JP" sz="1200" dirty="0">
              <a:solidFill>
                <a:prstClr val="black"/>
              </a:solidFill>
              <a:latin typeface="Meiryo UI" panose="020B0604030504040204" pitchFamily="34" charset="-128"/>
              <a:ea typeface="Meiryo UI" panose="020B0604030504040204" pitchFamily="34" charset="-128"/>
            </a:endParaRPr>
          </a:p>
          <a:p>
            <a:pPr>
              <a:defRPr/>
            </a:pPr>
            <a:r>
              <a:rPr lang="ja-JP" altLang="en-US" sz="1200" dirty="0">
                <a:solidFill>
                  <a:prstClr val="black"/>
                </a:solidFill>
                <a:latin typeface="Meiryo UI" panose="020B0604030504040204" pitchFamily="34" charset="-128"/>
                <a:ea typeface="Meiryo UI" panose="020B0604030504040204" pitchFamily="34" charset="-128"/>
              </a:rPr>
              <a:t>用途に合わせて搭載する</a:t>
            </a:r>
            <a:endParaRPr lang="en-US" altLang="ja-JP" sz="1200" dirty="0">
              <a:solidFill>
                <a:prstClr val="black"/>
              </a:solidFill>
              <a:latin typeface="Meiryo UI" panose="020B0604030504040204" pitchFamily="34" charset="-128"/>
              <a:ea typeface="Meiryo UI" panose="020B0604030504040204" pitchFamily="34" charset="-128"/>
            </a:endParaRPr>
          </a:p>
          <a:p>
            <a:pPr>
              <a:defRPr/>
            </a:pPr>
            <a:r>
              <a:rPr lang="ja-JP" altLang="en-US" sz="1200" dirty="0">
                <a:solidFill>
                  <a:prstClr val="black"/>
                </a:solidFill>
                <a:latin typeface="Meiryo UI" panose="020B0604030504040204" pitchFamily="34" charset="-128"/>
                <a:ea typeface="Meiryo UI" panose="020B0604030504040204" pitchFamily="34" charset="-128"/>
              </a:rPr>
              <a:t>ボディー部分をその場で変更することで、人のみならず</a:t>
            </a:r>
            <a:endParaRPr lang="en-US" altLang="ja-JP" sz="1200" dirty="0">
              <a:solidFill>
                <a:prstClr val="black"/>
              </a:solidFill>
              <a:latin typeface="Meiryo UI" panose="020B0604030504040204" pitchFamily="34" charset="-128"/>
              <a:ea typeface="Meiryo UI" panose="020B0604030504040204" pitchFamily="34" charset="-128"/>
            </a:endParaRPr>
          </a:p>
          <a:p>
            <a:pPr>
              <a:defRPr/>
            </a:pPr>
            <a:r>
              <a:rPr lang="ja-JP" altLang="en-US" sz="1200" dirty="0">
                <a:solidFill>
                  <a:prstClr val="black"/>
                </a:solidFill>
                <a:latin typeface="Meiryo UI" panose="020B0604030504040204" pitchFamily="34" charset="-128"/>
                <a:ea typeface="Meiryo UI" panose="020B0604030504040204" pitchFamily="34" charset="-128"/>
              </a:rPr>
              <a:t>物の輸送までを実現可能。</a:t>
            </a:r>
            <a:endParaRPr lang="en-US" altLang="ja-JP" sz="1200" dirty="0">
              <a:solidFill>
                <a:prstClr val="black"/>
              </a:solidFill>
              <a:latin typeface="Meiryo UI" panose="020B0604030504040204" pitchFamily="34" charset="-128"/>
              <a:ea typeface="Meiryo UI" panose="020B0604030504040204" pitchFamily="34" charset="-128"/>
            </a:endParaRP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1" dirty="0">
                <a:solidFill>
                  <a:schemeClr val="tx1"/>
                </a:solidFill>
              </a:rPr>
              <a:t>Continental</a:t>
            </a:r>
            <a:r>
              <a:rPr kumimoji="1" lang="ja-JP" altLang="en-US" sz="1200" b="1" dirty="0">
                <a:solidFill>
                  <a:schemeClr val="tx1"/>
                </a:solidFill>
              </a:rPr>
              <a:t>　（</a:t>
            </a:r>
            <a:r>
              <a:rPr kumimoji="1" lang="en-US" altLang="ja-JP" sz="1200" b="1" dirty="0">
                <a:solidFill>
                  <a:schemeClr val="tx1"/>
                </a:solidFill>
              </a:rPr>
              <a:t>Tier1</a:t>
            </a:r>
            <a:r>
              <a:rPr kumimoji="1" lang="ja-JP" altLang="en-US" sz="1200" b="1" dirty="0">
                <a:solidFill>
                  <a:schemeClr val="tx1"/>
                </a:solidFill>
              </a:rPr>
              <a:t>メーカ）</a:t>
            </a:r>
            <a:endParaRPr kumimoji="1" lang="ja-JP" alt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34" charset="-128"/>
                <a:ea typeface="Meiryo UI" panose="020B0604030504040204" pitchFamily="34" charset="-128"/>
              </a:rPr>
              <a:t>物の輸送を実現する新しい</a:t>
            </a:r>
            <a:r>
              <a:rPr lang="en-US" altLang="ja-JP" sz="1200" dirty="0" err="1">
                <a:solidFill>
                  <a:prstClr val="black"/>
                </a:solidFill>
                <a:latin typeface="Meiryo UI" panose="020B0604030504040204" pitchFamily="34" charset="-128"/>
                <a:ea typeface="Meiryo UI" panose="020B0604030504040204" pitchFamily="34" charset="-128"/>
              </a:rPr>
              <a:t>CUbE</a:t>
            </a:r>
            <a:r>
              <a:rPr lang="ja-JP" altLang="en-US" sz="1200" dirty="0">
                <a:solidFill>
                  <a:prstClr val="black"/>
                </a:solidFill>
                <a:latin typeface="Meiryo UI" panose="020B0604030504040204" pitchFamily="34" charset="-128"/>
                <a:ea typeface="Meiryo UI" panose="020B0604030504040204" pitchFamily="34" charset="-128"/>
              </a:rPr>
              <a:t>という自動運転車コンセプトを展示。</a:t>
            </a:r>
            <a:r>
              <a:rPr lang="en-US" altLang="ja-JP" sz="1200" dirty="0">
                <a:solidFill>
                  <a:prstClr val="black"/>
                </a:solidFill>
                <a:latin typeface="Meiryo UI" panose="020B0604030504040204" pitchFamily="34" charset="-128"/>
                <a:ea typeface="Meiryo UI" panose="020B0604030504040204" pitchFamily="34" charset="-128"/>
              </a:rPr>
              <a:t/>
            </a:r>
            <a:br>
              <a:rPr lang="en-US" altLang="ja-JP" sz="1200" dirty="0">
                <a:solidFill>
                  <a:prstClr val="black"/>
                </a:solidFill>
                <a:latin typeface="Meiryo UI" panose="020B0604030504040204" pitchFamily="34" charset="-128"/>
                <a:ea typeface="Meiryo UI" panose="020B0604030504040204" pitchFamily="34" charset="-128"/>
              </a:rPr>
            </a:br>
            <a:r>
              <a:rPr lang="ja-JP" altLang="en-US" sz="1200" dirty="0">
                <a:solidFill>
                  <a:prstClr val="black"/>
                </a:solidFill>
                <a:latin typeface="Meiryo UI" panose="020B0604030504040204" pitchFamily="34" charset="-128"/>
                <a:ea typeface="Meiryo UI" panose="020B0604030504040204" pitchFamily="34" charset="-128"/>
              </a:rPr>
              <a:t>ユニークなことにラストワンマイルの輸送は犬型ロボットが担う。</a:t>
            </a:r>
            <a:endParaRPr lang="en-US" altLang="ja-JP" sz="1200" dirty="0">
              <a:solidFill>
                <a:prstClr val="black"/>
              </a:solidFill>
              <a:latin typeface="Meiryo UI" panose="020B0604030504040204" pitchFamily="34" charset="-128"/>
              <a:ea typeface="Meiryo UI"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Meiryo UI" panose="020B0604030504040204" pitchFamily="34" charset="-128"/>
              <a:ea typeface="Meiryo UI"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1" dirty="0">
                <a:solidFill>
                  <a:schemeClr val="tx1"/>
                </a:solidFill>
              </a:rPr>
              <a:t>Panasonic</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34" charset="-128"/>
                <a:ea typeface="Meiryo UI" panose="020B0604030504040204" pitchFamily="34" charset="-128"/>
              </a:rPr>
              <a:t>自動走行する電気自動車「</a:t>
            </a:r>
            <a:r>
              <a:rPr lang="en-US" altLang="ja-JP" sz="1200" dirty="0" err="1">
                <a:solidFill>
                  <a:prstClr val="black"/>
                </a:solidFill>
                <a:latin typeface="Meiryo UI" panose="020B0604030504040204" pitchFamily="34" charset="-128"/>
                <a:ea typeface="Meiryo UI" panose="020B0604030504040204" pitchFamily="34" charset="-128"/>
              </a:rPr>
              <a:t>SPACe_C</a:t>
            </a:r>
            <a:r>
              <a:rPr lang="ja-JP" altLang="en-US" sz="1200" dirty="0">
                <a:solidFill>
                  <a:prstClr val="black"/>
                </a:solidFill>
                <a:latin typeface="Meiryo UI" panose="020B0604030504040204" pitchFamily="34" charset="-128"/>
                <a:ea typeface="Meiryo UI" panose="020B0604030504040204" pitchFamily="34" charset="-128"/>
              </a:rPr>
              <a:t>」。用途に合わせてボディを切り替えて走行。</a:t>
            </a:r>
            <a:endParaRPr lang="en-US" altLang="ja-JP" sz="1200" dirty="0">
              <a:solidFill>
                <a:prstClr val="black"/>
              </a:solidFill>
              <a:latin typeface="Meiryo UI" panose="020B0604030504040204" pitchFamily="34" charset="-128"/>
              <a:ea typeface="Meiryo UI"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34" charset="-128"/>
                <a:ea typeface="Meiryo UI" panose="020B0604030504040204" pitchFamily="34" charset="-128"/>
              </a:rPr>
              <a:t>用途は人間を中心に考えられており写真はオーケストラを聞くための内装。</a:t>
            </a:r>
            <a:endParaRPr lang="en-US" altLang="ja-JP" sz="1200" dirty="0">
              <a:solidFill>
                <a:prstClr val="black"/>
              </a:solidFill>
              <a:latin typeface="Meiryo UI" panose="020B0604030504040204" pitchFamily="34" charset="-128"/>
              <a:ea typeface="Meiryo UI"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Meiryo UI" panose="020B0604030504040204" pitchFamily="34" charset="-128"/>
              <a:ea typeface="Meiryo UI"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Meiryo UI" panose="020B0604030504040204" pitchFamily="34" charset="-128"/>
              <a:ea typeface="Meiryo UI"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Meiryo UI" panose="020B0604030504040204" pitchFamily="34" charset="-128"/>
              <a:ea typeface="Meiryo UI" panose="020B0604030504040204" pitchFamily="34"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48</a:t>
            </a:fld>
            <a:endParaRPr kumimoji="1" lang="ja-JP" altLang="en-US"/>
          </a:p>
        </p:txBody>
      </p:sp>
    </p:spTree>
    <p:extLst>
      <p:ext uri="{BB962C8B-B14F-4D97-AF65-F5344CB8AC3E}">
        <p14:creationId xmlns:p14="http://schemas.microsoft.com/office/powerpoint/2010/main" val="35010908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1" i="0" kern="1200" dirty="0">
                <a:solidFill>
                  <a:schemeClr val="tx1"/>
                </a:solidFill>
                <a:effectLst/>
                <a:latin typeface="+mn-lt"/>
                <a:ea typeface="+mn-ea"/>
                <a:cs typeface="+mn-cs"/>
              </a:rPr>
              <a:t>スマートホーム</a:t>
            </a:r>
            <a:r>
              <a:rPr kumimoji="1" lang="ja-JP" altLang="en-US" sz="1200" b="0" i="0" kern="1200" dirty="0">
                <a:solidFill>
                  <a:schemeClr val="tx1"/>
                </a:solidFill>
                <a:effectLst/>
                <a:latin typeface="+mn-lt"/>
                <a:ea typeface="+mn-ea"/>
                <a:cs typeface="+mn-cs"/>
              </a:rPr>
              <a:t>とは、</a:t>
            </a:r>
            <a:r>
              <a:rPr kumimoji="1" lang="en-US" altLang="ja-JP" sz="1200" b="0" i="0" kern="1200" dirty="0">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や</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の技術を活用し、より快適な生活を実現する家のこと。 もっとくだけた言い方をするなら、</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スマホ・タブレット・、</a:t>
            </a:r>
            <a:r>
              <a:rPr kumimoji="1" lang="en-US" altLang="ja-JP" dirty="0"/>
              <a:t>AI</a:t>
            </a:r>
            <a:r>
              <a:rPr kumimoji="1" lang="ja-JP" altLang="en-US" dirty="0"/>
              <a:t>の講義でも登場した、</a:t>
            </a:r>
            <a:r>
              <a:rPr kumimoji="1" lang="ja-JP" altLang="en-US" sz="1200" b="1" i="0" kern="1200" dirty="0">
                <a:solidFill>
                  <a:schemeClr val="tx1"/>
                </a:solidFill>
                <a:effectLst/>
                <a:latin typeface="+mn-lt"/>
                <a:ea typeface="+mn-ea"/>
                <a:cs typeface="+mn-cs"/>
              </a:rPr>
              <a:t>スマート</a:t>
            </a:r>
            <a:r>
              <a:rPr kumimoji="1" lang="ja-JP" altLang="en-US" sz="1200" b="0" i="0" kern="1200" dirty="0">
                <a:solidFill>
                  <a:schemeClr val="tx1"/>
                </a:solidFill>
                <a:effectLst/>
                <a:latin typeface="+mn-lt"/>
                <a:ea typeface="+mn-ea"/>
                <a:cs typeface="+mn-cs"/>
              </a:rPr>
              <a:t>スピーカーなどと様々な生活家電・住宅設備などのデバイスを結びつけ、</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住みやすくしている家のことです</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スマートホームの実現により、以下のメリットがみこめます　</a:t>
            </a:r>
            <a:endParaRPr kumimoji="1" lang="en-US" altLang="ja-JP" sz="1200" b="0" i="0" kern="1200" dirty="0">
              <a:solidFill>
                <a:schemeClr val="tx1"/>
              </a:solidFill>
              <a:effectLst/>
              <a:latin typeface="+mn-lt"/>
              <a:ea typeface="+mn-ea"/>
              <a:cs typeface="+mn-cs"/>
            </a:endParaRPr>
          </a:p>
          <a:p>
            <a:r>
              <a:rPr kumimoji="1" lang="ja-JP" altLang="en-US" sz="1200" b="1" i="0" kern="1200" dirty="0">
                <a:solidFill>
                  <a:schemeClr val="tx1"/>
                </a:solidFill>
                <a:effectLst/>
                <a:latin typeface="+mn-lt"/>
                <a:ea typeface="+mn-ea"/>
                <a:cs typeface="+mn-cs"/>
              </a:rPr>
              <a:t>＜スマートホームで実現できること＞</a:t>
            </a:r>
            <a:endParaRPr kumimoji="1" lang="ja-JP" altLang="en-US"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・照明やエアコン、電気シャッターなどの機器の操作が簡単にできる</a:t>
            </a:r>
          </a:p>
          <a:p>
            <a:r>
              <a:rPr kumimoji="1" lang="ja-JP" altLang="en-US" sz="1200" b="0" i="0" kern="1200" dirty="0">
                <a:solidFill>
                  <a:schemeClr val="tx1"/>
                </a:solidFill>
                <a:effectLst/>
                <a:latin typeface="+mn-lt"/>
                <a:ea typeface="+mn-ea"/>
                <a:cs typeface="+mn-cs"/>
              </a:rPr>
              <a:t>・ドアや窓のセンサーとの連携やエアコンの遠隔操作など、外出時でも家を見守れる</a:t>
            </a:r>
          </a:p>
          <a:p>
            <a:r>
              <a:rPr kumimoji="1" lang="ja-JP" altLang="en-US" sz="1200" b="0" i="0" kern="1200" dirty="0">
                <a:solidFill>
                  <a:schemeClr val="tx1"/>
                </a:solidFill>
                <a:effectLst/>
                <a:latin typeface="+mn-lt"/>
                <a:ea typeface="+mn-ea"/>
                <a:cs typeface="+mn-cs"/>
              </a:rPr>
              <a:t>・使用電力に併せて自動制御するなど、省エネを実現できる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endParaRPr kumimoji="1" lang="en-US" altLang="ja-JP" dirty="0"/>
          </a:p>
          <a:p>
            <a:r>
              <a:rPr kumimoji="1" lang="en-US" altLang="ja-JP" dirty="0"/>
              <a:t>【</a:t>
            </a:r>
            <a:r>
              <a:rPr kumimoji="1" lang="ja-JP" altLang="en-US" dirty="0"/>
              <a:t>エコシステムの補足</a:t>
            </a:r>
            <a:r>
              <a:rPr kumimoji="1" lang="en-US" altLang="ja-JP" dirty="0"/>
              <a:t>】</a:t>
            </a:r>
          </a:p>
          <a:p>
            <a:r>
              <a:rPr kumimoji="1" lang="ja-JP" altLang="en-US" sz="1200" b="0" i="0" u="none" kern="1200" dirty="0">
                <a:solidFill>
                  <a:schemeClr val="tx1"/>
                </a:solidFill>
                <a:effectLst/>
                <a:latin typeface="+mn-lt"/>
                <a:ea typeface="+mn-ea"/>
                <a:cs typeface="+mn-cs"/>
              </a:rPr>
              <a:t>主に情報通信産業において、動植物の</a:t>
            </a:r>
            <a:r>
              <a:rPr kumimoji="1" lang="ja-JP" altLang="en-US" sz="1200" b="0" i="0" u="none" strike="noStrike" kern="1200" dirty="0">
                <a:solidFill>
                  <a:schemeClr val="tx1"/>
                </a:solidFill>
                <a:effectLst/>
                <a:latin typeface="+mn-lt"/>
                <a:ea typeface="+mn-ea"/>
                <a:cs typeface="+mn-cs"/>
                <a:hlinkClick r:id="rId3" tooltip="食物連鎖"/>
              </a:rPr>
              <a:t>食物連鎖</a:t>
            </a:r>
            <a:r>
              <a:rPr kumimoji="1" lang="ja-JP" altLang="en-US" sz="1200" b="0" i="0" u="none" kern="1200" dirty="0">
                <a:solidFill>
                  <a:schemeClr val="tx1"/>
                </a:solidFill>
                <a:effectLst/>
                <a:latin typeface="+mn-lt"/>
                <a:ea typeface="+mn-ea"/>
                <a:cs typeface="+mn-cs"/>
              </a:rPr>
              <a:t>や</a:t>
            </a:r>
            <a:r>
              <a:rPr kumimoji="1" lang="ja-JP" altLang="en-US" sz="1200" b="0" i="0" u="none" strike="noStrike" kern="1200" dirty="0">
                <a:solidFill>
                  <a:schemeClr val="tx1"/>
                </a:solidFill>
                <a:effectLst/>
                <a:latin typeface="+mn-lt"/>
                <a:ea typeface="+mn-ea"/>
                <a:cs typeface="+mn-cs"/>
                <a:hlinkClick r:id="rId4" tooltip="生物地球化学的循環"/>
              </a:rPr>
              <a:t>物質循環</a:t>
            </a:r>
            <a:r>
              <a:rPr kumimoji="1" lang="ja-JP" altLang="en-US" sz="1200" b="0" i="0" u="none" kern="1200" dirty="0">
                <a:solidFill>
                  <a:schemeClr val="tx1"/>
                </a:solidFill>
                <a:effectLst/>
                <a:latin typeface="+mn-lt"/>
                <a:ea typeface="+mn-ea"/>
                <a:cs typeface="+mn-cs"/>
              </a:rPr>
              <a:t>といった生物群の循環系という元の意味から転化して、</a:t>
            </a:r>
            <a:endParaRPr kumimoji="1" lang="en-US" altLang="ja-JP" sz="1200" b="0" i="0" u="none" kern="1200" dirty="0">
              <a:solidFill>
                <a:schemeClr val="tx1"/>
              </a:solidFill>
              <a:effectLst/>
              <a:latin typeface="+mn-lt"/>
              <a:ea typeface="+mn-ea"/>
              <a:cs typeface="+mn-cs"/>
            </a:endParaRPr>
          </a:p>
          <a:p>
            <a:r>
              <a:rPr kumimoji="1" lang="ja-JP" altLang="en-US" sz="1200" b="0" i="0" u="none" kern="1200" dirty="0">
                <a:solidFill>
                  <a:schemeClr val="tx1"/>
                </a:solidFill>
                <a:effectLst/>
                <a:latin typeface="+mn-lt"/>
                <a:ea typeface="+mn-ea"/>
                <a:cs typeface="+mn-cs"/>
              </a:rPr>
              <a:t>経済的な依存関係や協調関係、または強者を頂点とする新たな成長分野でのピラミッド型の産業構造といった、</a:t>
            </a:r>
            <a:endParaRPr kumimoji="1" lang="en-US" altLang="ja-JP" sz="1200" b="0" i="0" u="none" kern="1200" dirty="0">
              <a:solidFill>
                <a:schemeClr val="tx1"/>
              </a:solidFill>
              <a:effectLst/>
              <a:latin typeface="+mn-lt"/>
              <a:ea typeface="+mn-ea"/>
              <a:cs typeface="+mn-cs"/>
            </a:endParaRPr>
          </a:p>
          <a:p>
            <a:r>
              <a:rPr kumimoji="1" lang="ja-JP" altLang="en-US" sz="1200" b="0" i="0" u="none" kern="1200" dirty="0">
                <a:solidFill>
                  <a:schemeClr val="tx1"/>
                </a:solidFill>
                <a:effectLst/>
                <a:latin typeface="+mn-lt"/>
                <a:ea typeface="+mn-ea"/>
                <a:cs typeface="+mn-cs"/>
              </a:rPr>
              <a:t>新規な産業体系を構成しつつある発展途上の分野での企業間の連携関係全体を表すのに用いられる用語である</a:t>
            </a:r>
            <a:endParaRPr kumimoji="1" lang="en-US" altLang="ja-JP" u="none"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49</a:t>
            </a:fld>
            <a:endParaRPr kumimoji="1" lang="ja-JP" altLang="en-US"/>
          </a:p>
        </p:txBody>
      </p:sp>
    </p:spTree>
    <p:extLst>
      <p:ext uri="{BB962C8B-B14F-4D97-AF65-F5344CB8AC3E}">
        <p14:creationId xmlns:p14="http://schemas.microsoft.com/office/powerpoint/2010/main" val="42394183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専門の事業者などが契約者に計算資源をサービスとして提供するクラウドサービスの一つで、</a:t>
            </a:r>
            <a:endParaRPr lang="en-US" altLang="ja-JP" dirty="0">
              <a:effectLst/>
            </a:endParaRPr>
          </a:p>
          <a:p>
            <a:r>
              <a:rPr lang="ja-JP" altLang="en-US" dirty="0">
                <a:effectLst/>
              </a:rPr>
              <a:t>パソコンなどのデスクトップ環境をサーバ上に構築・運用し、画面出力を利用者の手元の端末に転送するサービスです。</a:t>
            </a:r>
            <a:endParaRPr lang="en-US" altLang="ja-JP" dirty="0">
              <a:effectLst/>
            </a:endParaRPr>
          </a:p>
          <a:p>
            <a:r>
              <a:rPr lang="en-US" altLang="ja-JP" dirty="0">
                <a:effectLst/>
              </a:rPr>
              <a:t>OS</a:t>
            </a:r>
            <a:r>
              <a:rPr lang="ja-JP" altLang="en-US" dirty="0">
                <a:effectLst/>
              </a:rPr>
              <a:t>をはじめ全てのソフトウェアやデータがネットワーク上のサーバにあるため、利用者は端末のディスプレイやキーボード、マウスなどを用いて入力や操作を行うことができます。</a:t>
            </a:r>
          </a:p>
          <a:p>
            <a:r>
              <a:rPr lang="ja-JP" altLang="en-US" dirty="0">
                <a:effectLst/>
              </a:rPr>
              <a:t>いわゆる仮想デスクトップ環境をサービスとして提供するもので、企業や大学などで同じ仕様や構成のコンピュータを大量に使用する場合などに、</a:t>
            </a:r>
            <a:endParaRPr lang="en-US" altLang="ja-JP" dirty="0">
              <a:effectLst/>
            </a:endParaRPr>
          </a:p>
          <a:p>
            <a:r>
              <a:rPr lang="ja-JP" altLang="en-US" dirty="0">
                <a:effectLst/>
              </a:rPr>
              <a:t>安価な簡易端末で高機能なソフトウェア環境を利用でき、また環境をサーバ側で管理者が集中的に管理・運用することができます。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50</a:t>
            </a:fld>
            <a:endParaRPr kumimoji="1" lang="ja-JP" altLang="en-US"/>
          </a:p>
        </p:txBody>
      </p:sp>
    </p:spTree>
    <p:extLst>
      <p:ext uri="{BB962C8B-B14F-4D97-AF65-F5344CB8AC3E}">
        <p14:creationId xmlns:p14="http://schemas.microsoft.com/office/powerpoint/2010/main" val="42419745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既存の</a:t>
            </a:r>
            <a:r>
              <a:rPr kumimoji="1" lang="en-US" altLang="ja-JP" sz="1200" b="0" i="0" kern="1200" dirty="0">
                <a:solidFill>
                  <a:schemeClr val="tx1"/>
                </a:solidFill>
                <a:effectLst/>
                <a:latin typeface="+mn-lt"/>
                <a:ea typeface="+mn-ea"/>
                <a:cs typeface="+mn-cs"/>
              </a:rPr>
              <a:t>4G(LTE)</a:t>
            </a:r>
            <a:r>
              <a:rPr kumimoji="1" lang="ja-JP" altLang="en-US" sz="1200" b="0" i="0" kern="1200" dirty="0">
                <a:solidFill>
                  <a:schemeClr val="tx1"/>
                </a:solidFill>
                <a:effectLst/>
                <a:latin typeface="+mn-lt"/>
                <a:ea typeface="+mn-ea"/>
                <a:cs typeface="+mn-cs"/>
              </a:rPr>
              <a:t>と比較すると、「高速・大容量」「大量端末接続」「超低遅延・高信頼性」の項目において秀でている事がわかります。</a:t>
            </a:r>
            <a:r>
              <a:rPr lang="ja-JP" altLang="en-US" dirty="0"/>
              <a:t/>
            </a:r>
            <a:br>
              <a:rPr lang="ja-JP" altLang="en-US" dirty="0"/>
            </a:br>
            <a:r>
              <a:rPr kumimoji="1" lang="ja-JP" altLang="en-US" sz="1200" b="0" i="0" kern="1200" dirty="0">
                <a:solidFill>
                  <a:schemeClr val="tx1"/>
                </a:solidFill>
                <a:effectLst/>
                <a:latin typeface="+mn-lt"/>
                <a:ea typeface="+mn-ea"/>
                <a:cs typeface="+mn-cs"/>
              </a:rPr>
              <a:t>とりわけ、</a:t>
            </a:r>
            <a:r>
              <a:rPr kumimoji="1" lang="en-US" altLang="ja-JP" sz="1200" b="0" i="0" kern="1200" dirty="0">
                <a:solidFill>
                  <a:schemeClr val="tx1"/>
                </a:solidFill>
                <a:effectLst/>
                <a:latin typeface="+mn-lt"/>
                <a:ea typeface="+mn-ea"/>
                <a:cs typeface="+mn-cs"/>
              </a:rPr>
              <a:t>4K</a:t>
            </a:r>
            <a:r>
              <a:rPr kumimoji="1" lang="ja-JP" altLang="en-US" sz="1200" b="0" i="0" kern="1200" dirty="0">
                <a:solidFill>
                  <a:schemeClr val="tx1"/>
                </a:solidFill>
                <a:effectLst/>
                <a:latin typeface="+mn-lt"/>
                <a:ea typeface="+mn-ea"/>
                <a:cs typeface="+mn-cs"/>
              </a:rPr>
              <a:t>放送や</a:t>
            </a:r>
            <a:r>
              <a:rPr kumimoji="1" lang="en-US" altLang="ja-JP" sz="1200" b="0" i="0" kern="1200" dirty="0">
                <a:solidFill>
                  <a:schemeClr val="tx1"/>
                </a:solidFill>
                <a:effectLst/>
                <a:latin typeface="+mn-lt"/>
                <a:ea typeface="+mn-ea"/>
                <a:cs typeface="+mn-cs"/>
              </a:rPr>
              <a:t>Netflix</a:t>
            </a:r>
            <a:r>
              <a:rPr kumimoji="1" lang="ja-JP" altLang="en-US" sz="1200" b="0" i="0" kern="1200" dirty="0" err="1">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YouTube</a:t>
            </a:r>
            <a:r>
              <a:rPr kumimoji="1" lang="ja-JP" altLang="en-US" sz="1200" b="0" i="0" kern="1200" dirty="0" err="1">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Hulu</a:t>
            </a:r>
            <a:r>
              <a:rPr kumimoji="1" lang="ja-JP" altLang="en-US" sz="1200" b="0" i="0" kern="1200" dirty="0">
                <a:solidFill>
                  <a:schemeClr val="tx1"/>
                </a:solidFill>
                <a:effectLst/>
                <a:latin typeface="+mn-lt"/>
                <a:ea typeface="+mn-ea"/>
                <a:cs typeface="+mn-cs"/>
              </a:rPr>
              <a:t>等々のリッチな動画コンテンツをスマートフォン等で場所を選ばず閲覧する事が出来るようになり、インターネット全体トラフィックのうち、</a:t>
            </a:r>
            <a:r>
              <a:rPr kumimoji="1" lang="en-US" altLang="ja-JP" sz="1200" b="0" i="0" kern="1200" dirty="0">
                <a:solidFill>
                  <a:schemeClr val="tx1"/>
                </a:solidFill>
                <a:effectLst/>
                <a:latin typeface="+mn-lt"/>
                <a:ea typeface="+mn-ea"/>
                <a:cs typeface="+mn-cs"/>
              </a:rPr>
              <a:t>8</a:t>
            </a:r>
            <a:r>
              <a:rPr kumimoji="1" lang="ja-JP" altLang="en-US" sz="1200" b="0" i="0" kern="1200" dirty="0">
                <a:solidFill>
                  <a:schemeClr val="tx1"/>
                </a:solidFill>
                <a:effectLst/>
                <a:latin typeface="+mn-lt"/>
                <a:ea typeface="+mn-ea"/>
                <a:cs typeface="+mn-cs"/>
              </a:rPr>
              <a:t>割を動画コンテンツが占めると言われるようになった昨今、「高速・大容量」の実現は社会に最も求められている要件と言えるでしょう。</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上図では</a:t>
            </a:r>
            <a:r>
              <a:rPr kumimoji="1" lang="en-US" altLang="ja-JP" sz="1200" b="0" i="0" kern="1200" dirty="0">
                <a:solidFill>
                  <a:schemeClr val="tx1"/>
                </a:solidFill>
                <a:effectLst/>
                <a:latin typeface="+mn-lt"/>
                <a:ea typeface="+mn-ea"/>
                <a:cs typeface="+mn-cs"/>
              </a:rPr>
              <a:t>4G</a:t>
            </a:r>
            <a:r>
              <a:rPr kumimoji="1" lang="ja-JP" altLang="en-US" sz="1200" b="0" i="0" kern="1200" dirty="0">
                <a:solidFill>
                  <a:schemeClr val="tx1"/>
                </a:solidFill>
                <a:effectLst/>
                <a:latin typeface="+mn-lt"/>
                <a:ea typeface="+mn-ea"/>
                <a:cs typeface="+mn-cs"/>
              </a:rPr>
              <a:t>と</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の電波性能について比較したものであり、実際には各キャリアのバックボーン</a:t>
            </a:r>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がユーザーの体験を左右します。</a:t>
            </a:r>
            <a:r>
              <a:rPr lang="ja-JP" altLang="en-US" dirty="0"/>
              <a:t/>
            </a:r>
            <a:br>
              <a:rPr lang="ja-JP" altLang="en-US" dirty="0"/>
            </a:br>
            <a:r>
              <a:rPr kumimoji="1" lang="en-US" altLang="ja-JP" sz="1200" b="0" i="0" kern="1200" dirty="0">
                <a:solidFill>
                  <a:schemeClr val="tx1"/>
                </a:solidFill>
                <a:effectLst/>
                <a:latin typeface="+mn-lt"/>
                <a:ea typeface="+mn-ea"/>
                <a:cs typeface="+mn-cs"/>
              </a:rPr>
              <a:t>20Gbps</a:t>
            </a:r>
            <a:r>
              <a:rPr kumimoji="1" lang="ja-JP" altLang="en-US" sz="1200" b="0" i="0" kern="1200" dirty="0">
                <a:solidFill>
                  <a:schemeClr val="tx1"/>
                </a:solidFill>
                <a:effectLst/>
                <a:latin typeface="+mn-lt"/>
                <a:ea typeface="+mn-ea"/>
                <a:cs typeface="+mn-cs"/>
              </a:rPr>
              <a:t>の性能がある</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を利用したとしても、バックボーンがそれに見合う設計となっていなければユーザー体験は</a:t>
            </a:r>
            <a:r>
              <a:rPr kumimoji="1" lang="en-US" altLang="ja-JP" sz="1200" b="0" i="0" kern="1200" dirty="0">
                <a:solidFill>
                  <a:schemeClr val="tx1"/>
                </a:solidFill>
                <a:effectLst/>
                <a:latin typeface="+mn-lt"/>
                <a:ea typeface="+mn-ea"/>
                <a:cs typeface="+mn-cs"/>
              </a:rPr>
              <a:t>4G</a:t>
            </a:r>
            <a:r>
              <a:rPr kumimoji="1" lang="ja-JP" altLang="en-US" sz="1200" b="0" i="0" kern="1200" dirty="0">
                <a:solidFill>
                  <a:schemeClr val="tx1"/>
                </a:solidFill>
                <a:effectLst/>
                <a:latin typeface="+mn-lt"/>
                <a:ea typeface="+mn-ea"/>
                <a:cs typeface="+mn-cs"/>
              </a:rPr>
              <a:t>時代と大きく変わることは無いでしょう。</a:t>
            </a:r>
            <a:r>
              <a:rPr lang="ja-JP" altLang="en-US" dirty="0"/>
              <a:t/>
            </a:r>
            <a:br>
              <a:rPr lang="ja-JP" altLang="en-US" dirty="0"/>
            </a:br>
            <a:r>
              <a:rPr kumimoji="1" lang="ja-JP" altLang="en-US" sz="1200" b="0" i="0" kern="1200" dirty="0">
                <a:solidFill>
                  <a:schemeClr val="tx1"/>
                </a:solidFill>
                <a:effectLst/>
                <a:latin typeface="+mn-lt"/>
                <a:ea typeface="+mn-ea"/>
                <a:cs typeface="+mn-cs"/>
              </a:rPr>
              <a:t>各キャリアには</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に見合ったバックボーンへと増強する社会的責任があると言えます。</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51</a:t>
            </a:fld>
            <a:endParaRPr kumimoji="1" lang="ja-JP" altLang="en-US"/>
          </a:p>
        </p:txBody>
      </p:sp>
    </p:spTree>
    <p:extLst>
      <p:ext uri="{BB962C8B-B14F-4D97-AF65-F5344CB8AC3E}">
        <p14:creationId xmlns:p14="http://schemas.microsoft.com/office/powerpoint/2010/main" val="38867643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の適応例を考えていきましょう。</a:t>
            </a:r>
            <a:r>
              <a:rPr lang="ja-JP" altLang="en-US" dirty="0"/>
              <a:t/>
            </a:r>
            <a:br>
              <a:rPr lang="ja-JP" altLang="en-US" dirty="0"/>
            </a:br>
            <a:r>
              <a:rPr kumimoji="1" lang="ja-JP" altLang="en-US" sz="1200" b="0" i="0" kern="1200" dirty="0">
                <a:solidFill>
                  <a:schemeClr val="tx1"/>
                </a:solidFill>
                <a:effectLst/>
                <a:latin typeface="+mn-lt"/>
                <a:ea typeface="+mn-ea"/>
                <a:cs typeface="+mn-cs"/>
              </a:rPr>
              <a:t>「高速・大容量」動画のような大容量データを瞬時にユーザーへ届けます。</a:t>
            </a:r>
            <a:r>
              <a:rPr lang="ja-JP" altLang="en-US" dirty="0"/>
              <a:t/>
            </a:r>
            <a:br>
              <a:rPr lang="ja-JP" altLang="en-US" dirty="0"/>
            </a:br>
            <a:r>
              <a:rPr kumimoji="1" lang="ja-JP" altLang="en-US" sz="1200" b="0" i="0" kern="1200" dirty="0">
                <a:solidFill>
                  <a:schemeClr val="tx1"/>
                </a:solidFill>
                <a:effectLst/>
                <a:latin typeface="+mn-lt"/>
                <a:ea typeface="+mn-ea"/>
                <a:cs typeface="+mn-cs"/>
              </a:rPr>
              <a:t>「超低遅延・高信頼性」建設機器等の遠隔操作に力を発揮します。利用者はタイムラグによるストレスを感じることなく、実際の現場から離れ空調の効いた快適な操作室から作業が可能になると期待されています。</a:t>
            </a:r>
            <a:r>
              <a:rPr lang="ja-JP" altLang="en-US" dirty="0"/>
              <a:t/>
            </a:r>
            <a:br>
              <a:rPr lang="ja-JP" altLang="en-US" dirty="0"/>
            </a:br>
            <a:r>
              <a:rPr kumimoji="1" lang="ja-JP" altLang="en-US" sz="1200" b="0" i="0" kern="1200" dirty="0">
                <a:solidFill>
                  <a:schemeClr val="tx1"/>
                </a:solidFill>
                <a:effectLst/>
                <a:latin typeface="+mn-lt"/>
                <a:ea typeface="+mn-ea"/>
                <a:cs typeface="+mn-cs"/>
              </a:rPr>
              <a:t>「大量端末接続」すべての機器がインターネットに接続された</a:t>
            </a:r>
            <a:r>
              <a:rPr kumimoji="1" lang="en-US" altLang="ja-JP" sz="1200" b="0" i="0" kern="1200" dirty="0" err="1">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の世界を実現するには大量端末が接続できる環境が必要不可欠となります。</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スピーカーに語りかけるだけで</a:t>
            </a:r>
            <a:r>
              <a:rPr kumimoji="1" lang="en-US" altLang="ja-JP" sz="1200" b="0" i="0" kern="1200" dirty="0" err="1">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デバイスが自動で動き家事が完結する世界や、遠く離れた家族を</a:t>
            </a:r>
            <a:r>
              <a:rPr kumimoji="1" lang="en-US" altLang="ja-JP" sz="1200" b="0" i="0" kern="1200" dirty="0" err="1">
                <a:solidFill>
                  <a:schemeClr val="tx1"/>
                </a:solidFill>
                <a:effectLst/>
                <a:latin typeface="+mn-lt"/>
                <a:ea typeface="+mn-ea"/>
                <a:cs typeface="+mn-cs"/>
              </a:rPr>
              <a:t>IoT</a:t>
            </a:r>
            <a:r>
              <a:rPr kumimoji="1" lang="ja-JP" altLang="en-US" sz="1200" b="0" i="0" kern="1200" dirty="0">
                <a:solidFill>
                  <a:schemeClr val="tx1"/>
                </a:solidFill>
                <a:effectLst/>
                <a:latin typeface="+mn-lt"/>
                <a:ea typeface="+mn-ea"/>
                <a:cs typeface="+mn-cs"/>
              </a:rPr>
              <a:t>で見守ることの出来る世界など、ドラえもんで描かれた</a:t>
            </a:r>
            <a:r>
              <a:rPr kumimoji="1" lang="en-US" altLang="ja-JP" sz="1200" b="0" i="0" kern="1200" dirty="0">
                <a:solidFill>
                  <a:schemeClr val="tx1"/>
                </a:solidFill>
                <a:effectLst/>
                <a:latin typeface="+mn-lt"/>
                <a:ea typeface="+mn-ea"/>
                <a:cs typeface="+mn-cs"/>
              </a:rPr>
              <a:t>21</a:t>
            </a:r>
            <a:r>
              <a:rPr kumimoji="1" lang="ja-JP" altLang="en-US" sz="1200" b="0" i="0" kern="1200" dirty="0">
                <a:solidFill>
                  <a:schemeClr val="tx1"/>
                </a:solidFill>
                <a:effectLst/>
                <a:latin typeface="+mn-lt"/>
                <a:ea typeface="+mn-ea"/>
                <a:cs typeface="+mn-cs"/>
              </a:rPr>
              <a:t>世紀の実現は案外すぐ近くまで迫っているのかもしれません。</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52</a:t>
            </a:fld>
            <a:endParaRPr kumimoji="1" lang="ja-JP" altLang="en-US"/>
          </a:p>
        </p:txBody>
      </p:sp>
    </p:spTree>
    <p:extLst>
      <p:ext uri="{BB962C8B-B14F-4D97-AF65-F5344CB8AC3E}">
        <p14:creationId xmlns:p14="http://schemas.microsoft.com/office/powerpoint/2010/main" val="3401496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冒頭でお話ししたとおり、クラウドとは、インターネット越しにコンピュータサービスを必要な時に好きなだけ利用できるサービスです。</a:t>
            </a:r>
            <a:endParaRPr kumimoji="1" lang="en-US" altLang="ja-JP" dirty="0"/>
          </a:p>
          <a:p>
            <a:r>
              <a:rPr kumimoji="1" lang="ja-JP" altLang="en-US" dirty="0"/>
              <a:t>そのための基本的な特徴として、</a:t>
            </a:r>
            <a:endParaRPr kumimoji="1" lang="en-US" altLang="ja-JP" dirty="0"/>
          </a:p>
          <a:p>
            <a:r>
              <a:rPr kumimoji="1" lang="ja-JP" altLang="en-US" dirty="0"/>
              <a:t>・オンデマンドセルフサービス</a:t>
            </a:r>
            <a:endParaRPr kumimoji="1" lang="en-US" altLang="ja-JP" dirty="0"/>
          </a:p>
          <a:p>
            <a:r>
              <a:rPr kumimoji="1" lang="ja-JP" altLang="en-US" dirty="0"/>
              <a:t>・幅広いネットワークアクセス</a:t>
            </a:r>
            <a:endParaRPr kumimoji="1" lang="en-US" altLang="ja-JP" dirty="0"/>
          </a:p>
          <a:p>
            <a:r>
              <a:rPr kumimoji="1" lang="ja-JP" altLang="en-US" dirty="0"/>
              <a:t>・リソースの共用</a:t>
            </a:r>
            <a:endParaRPr kumimoji="1" lang="en-US" altLang="ja-JP" dirty="0"/>
          </a:p>
          <a:p>
            <a:r>
              <a:rPr kumimoji="1" lang="ja-JP" altLang="en-US" dirty="0"/>
              <a:t>・スピーディな拡張性</a:t>
            </a:r>
            <a:endParaRPr kumimoji="1" lang="en-US" altLang="ja-JP" dirty="0"/>
          </a:p>
          <a:p>
            <a:r>
              <a:rPr kumimoji="1" lang="ja-JP" altLang="en-US" dirty="0"/>
              <a:t>・サービスが計測可能なこと</a:t>
            </a:r>
            <a:endParaRPr kumimoji="1" lang="en-US" altLang="ja-JP" dirty="0"/>
          </a:p>
          <a:p>
            <a:r>
              <a:rPr kumimoji="1" lang="ja-JP" altLang="en-US" dirty="0"/>
              <a:t>の</a:t>
            </a:r>
            <a:r>
              <a:rPr kumimoji="1" lang="en-US" altLang="ja-JP" dirty="0"/>
              <a:t>5</a:t>
            </a:r>
            <a:r>
              <a:rPr kumimoji="1" lang="ja-JP" altLang="en-US" dirty="0" err="1"/>
              <a:t>つの</a:t>
            </a:r>
            <a:r>
              <a:rPr kumimoji="1" lang="ja-JP" altLang="en-US" dirty="0"/>
              <a:t>定義がなされています。</a:t>
            </a:r>
            <a:endParaRPr kumimoji="1" lang="en-US" altLang="ja-JP" dirty="0"/>
          </a:p>
          <a:p>
            <a:endParaRPr kumimoji="1" lang="en-US" altLang="ja-JP" dirty="0"/>
          </a:p>
          <a:p>
            <a:r>
              <a:rPr kumimoji="1" lang="ja-JP" altLang="en-US" dirty="0"/>
              <a:t>どのクラウドサービスも、この特徴が備わっていると期待することができます。</a:t>
            </a:r>
            <a:endParaRPr kumimoji="1" lang="en-US" altLang="ja-JP" dirty="0"/>
          </a:p>
          <a:p>
            <a:r>
              <a:rPr kumimoji="1" lang="ja-JP" altLang="en-US" dirty="0"/>
              <a:t>次のページからは、それぞれの特徴について詳細に説明していきます。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6</a:t>
            </a:fld>
            <a:endParaRPr kumimoji="1" lang="ja-JP" altLang="en-US"/>
          </a:p>
        </p:txBody>
      </p:sp>
    </p:spTree>
    <p:extLst>
      <p:ext uri="{BB962C8B-B14F-4D97-AF65-F5344CB8AC3E}">
        <p14:creationId xmlns:p14="http://schemas.microsoft.com/office/powerpoint/2010/main" val="37089948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b="0" i="0" kern="1200" dirty="0">
                <a:solidFill>
                  <a:schemeClr val="tx1"/>
                </a:solidFill>
                <a:effectLst/>
                <a:latin typeface="+mn-lt"/>
                <a:ea typeface="+mn-ea"/>
                <a:cs typeface="+mn-cs"/>
              </a:rPr>
              <a:t>LTE</a:t>
            </a:r>
            <a:r>
              <a:rPr kumimoji="1" lang="ja-JP" altLang="en-US" sz="1200" b="0" i="0" kern="1200" dirty="0">
                <a:solidFill>
                  <a:schemeClr val="tx1"/>
                </a:solidFill>
                <a:effectLst/>
                <a:latin typeface="+mn-lt"/>
                <a:ea typeface="+mn-ea"/>
                <a:cs typeface="+mn-cs"/>
              </a:rPr>
              <a:t>の後継に位置する要件を</a:t>
            </a:r>
            <a:r>
              <a:rPr kumimoji="1" lang="en-US" altLang="ja-JP" sz="1200" b="0" i="0" kern="1200" dirty="0" err="1">
                <a:solidFill>
                  <a:schemeClr val="tx1"/>
                </a:solidFill>
                <a:effectLst/>
                <a:latin typeface="+mn-lt"/>
                <a:ea typeface="+mn-ea"/>
                <a:cs typeface="+mn-cs"/>
              </a:rPr>
              <a:t>eMBB</a:t>
            </a:r>
            <a:r>
              <a:rPr kumimoji="1" lang="ja-JP" altLang="en-US" sz="1200" b="0" i="0" kern="1200" dirty="0">
                <a:solidFill>
                  <a:schemeClr val="tx1"/>
                </a:solidFill>
                <a:effectLst/>
                <a:latin typeface="+mn-lt"/>
                <a:ea typeface="+mn-ea"/>
                <a:cs typeface="+mn-cs"/>
              </a:rPr>
              <a:t>と言い、この要件のみ標準化が先行して行われました。</a:t>
            </a:r>
            <a:r>
              <a:rPr kumimoji="1" lang="en-US" altLang="ja-JP" sz="1200" b="0" i="0" kern="1200" dirty="0">
                <a:solidFill>
                  <a:schemeClr val="tx1"/>
                </a:solidFill>
                <a:effectLst/>
                <a:latin typeface="+mn-lt"/>
                <a:ea typeface="+mn-ea"/>
                <a:cs typeface="+mn-cs"/>
              </a:rPr>
              <a:t>2019</a:t>
            </a:r>
            <a:r>
              <a:rPr kumimoji="1" lang="ja-JP" altLang="en-US" sz="1200" b="0" i="0" kern="1200" dirty="0">
                <a:solidFill>
                  <a:schemeClr val="tx1"/>
                </a:solidFill>
                <a:effectLst/>
                <a:latin typeface="+mn-lt"/>
                <a:ea typeface="+mn-ea"/>
                <a:cs typeface="+mn-cs"/>
              </a:rPr>
              <a:t>年</a:t>
            </a:r>
            <a:r>
              <a:rPr kumimoji="1" lang="en-US" altLang="ja-JP" sz="1200" b="0" i="0" kern="1200" dirty="0">
                <a:solidFill>
                  <a:schemeClr val="tx1"/>
                </a:solidFill>
                <a:effectLst/>
                <a:latin typeface="+mn-lt"/>
                <a:ea typeface="+mn-ea"/>
                <a:cs typeface="+mn-cs"/>
              </a:rPr>
              <a:t>9</a:t>
            </a:r>
            <a:r>
              <a:rPr kumimoji="1" lang="ja-JP" altLang="en-US" sz="1200" b="0" i="0" kern="1200" dirty="0">
                <a:solidFill>
                  <a:schemeClr val="tx1"/>
                </a:solidFill>
                <a:effectLst/>
                <a:latin typeface="+mn-lt"/>
                <a:ea typeface="+mn-ea"/>
                <a:cs typeface="+mn-cs"/>
              </a:rPr>
              <a:t>月にプレサービスインする日本の</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も、この</a:t>
            </a:r>
            <a:r>
              <a:rPr kumimoji="1" lang="en-US" altLang="ja-JP" sz="1200" b="0" i="0" kern="1200" dirty="0" err="1">
                <a:solidFill>
                  <a:schemeClr val="tx1"/>
                </a:solidFill>
                <a:effectLst/>
                <a:latin typeface="+mn-lt"/>
                <a:ea typeface="+mn-ea"/>
                <a:cs typeface="+mn-cs"/>
              </a:rPr>
              <a:t>eMBB</a:t>
            </a:r>
            <a:r>
              <a:rPr kumimoji="1" lang="ja-JP" altLang="en-US" sz="1200" b="0" i="0" kern="1200" dirty="0">
                <a:solidFill>
                  <a:schemeClr val="tx1"/>
                </a:solidFill>
                <a:effectLst/>
                <a:latin typeface="+mn-lt"/>
                <a:ea typeface="+mn-ea"/>
                <a:cs typeface="+mn-cs"/>
              </a:rPr>
              <a:t>に該当します。これに加えて、「大量端末接続」の</a:t>
            </a:r>
            <a:r>
              <a:rPr kumimoji="1" lang="en-US" altLang="ja-JP" sz="1200" b="0" i="0" kern="1200" dirty="0" err="1">
                <a:solidFill>
                  <a:schemeClr val="tx1"/>
                </a:solidFill>
                <a:effectLst/>
                <a:latin typeface="+mn-lt"/>
                <a:ea typeface="+mn-ea"/>
                <a:cs typeface="+mn-cs"/>
              </a:rPr>
              <a:t>mMTC</a:t>
            </a:r>
            <a:r>
              <a:rPr kumimoji="1" lang="ja-JP" altLang="en-US" sz="1200" b="0" i="0" kern="1200" dirty="0" err="1">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「超低遅延・高信頼性」の</a:t>
            </a:r>
            <a:r>
              <a:rPr kumimoji="1" lang="en-US" altLang="ja-JP" sz="1200" b="0" i="0" kern="1200" dirty="0">
                <a:solidFill>
                  <a:schemeClr val="tx1"/>
                </a:solidFill>
                <a:effectLst/>
                <a:latin typeface="+mn-lt"/>
                <a:ea typeface="+mn-ea"/>
                <a:cs typeface="+mn-cs"/>
              </a:rPr>
              <a:t>URLLC</a:t>
            </a:r>
            <a:r>
              <a:rPr kumimoji="1" lang="ja-JP" altLang="en-US" sz="1200" b="0" i="0" kern="1200" dirty="0">
                <a:solidFill>
                  <a:schemeClr val="tx1"/>
                </a:solidFill>
                <a:effectLst/>
                <a:latin typeface="+mn-lt"/>
                <a:ea typeface="+mn-ea"/>
                <a:cs typeface="+mn-cs"/>
              </a:rPr>
              <a:t>が続いて標準化が行われています。</a:t>
            </a:r>
            <a:r>
              <a:rPr lang="ja-JP" altLang="en-US" dirty="0"/>
              <a:t/>
            </a:r>
            <a:br>
              <a:rPr lang="ja-JP" altLang="en-US" dirty="0"/>
            </a:br>
            <a:r>
              <a:rPr kumimoji="1" lang="ja-JP" altLang="en-US" sz="1200" b="0" i="0" kern="1200" dirty="0">
                <a:solidFill>
                  <a:schemeClr val="tx1"/>
                </a:solidFill>
                <a:effectLst/>
                <a:latin typeface="+mn-lt"/>
                <a:ea typeface="+mn-ea"/>
                <a:cs typeface="+mn-cs"/>
              </a:rPr>
              <a:t>このように複数の要件を</a:t>
            </a:r>
            <a:r>
              <a:rPr kumimoji="1" lang="en-US" altLang="ja-JP" sz="1200" b="0" i="0" kern="1200" dirty="0">
                <a:solidFill>
                  <a:schemeClr val="tx1"/>
                </a:solidFill>
                <a:effectLst/>
                <a:latin typeface="+mn-lt"/>
                <a:ea typeface="+mn-ea"/>
                <a:cs typeface="+mn-cs"/>
              </a:rPr>
              <a:t>5G</a:t>
            </a:r>
            <a:r>
              <a:rPr kumimoji="1" lang="ja-JP" altLang="en-US" sz="1200" b="0" i="0" kern="1200" dirty="0">
                <a:solidFill>
                  <a:schemeClr val="tx1"/>
                </a:solidFill>
                <a:effectLst/>
                <a:latin typeface="+mn-lt"/>
                <a:ea typeface="+mn-ea"/>
                <a:cs typeface="+mn-cs"/>
              </a:rPr>
              <a:t>は満たすことが出来るように標準化が行われており、各要件に応じてネットワークを仮想的に分離して提供する事を「ネットワーク・スライシング」と言います。</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53</a:t>
            </a:fld>
            <a:endParaRPr kumimoji="1" lang="ja-JP" altLang="en-US"/>
          </a:p>
        </p:txBody>
      </p:sp>
    </p:spTree>
    <p:extLst>
      <p:ext uri="{BB962C8B-B14F-4D97-AF65-F5344CB8AC3E}">
        <p14:creationId xmlns:p14="http://schemas.microsoft.com/office/powerpoint/2010/main" val="3457277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オンデマンドセルフサービスとは、ユーザが各サービスの専門業者へと直接やりとりすることなく、</a:t>
            </a:r>
            <a:endParaRPr kumimoji="1" lang="en-US" altLang="ja-JP" dirty="0"/>
          </a:p>
          <a:p>
            <a:r>
              <a:rPr kumimoji="1" lang="ja-JP" altLang="en-US" dirty="0"/>
              <a:t>必要に応じて、稼働時間やネットワークストレージのようなコンピューティング能力を一方的に設定できることだとしています。</a:t>
            </a:r>
            <a:endParaRPr kumimoji="1" lang="en-US" altLang="ja-JP" dirty="0"/>
          </a:p>
          <a:p>
            <a:endParaRPr kumimoji="1" lang="en-US" altLang="ja-JP" dirty="0"/>
          </a:p>
          <a:p>
            <a:r>
              <a:rPr lang="ja-JP" altLang="en-US" dirty="0"/>
              <a:t>つまり、ユーザーが</a:t>
            </a:r>
            <a:r>
              <a:rPr lang="en-US" altLang="ja-JP" dirty="0"/>
              <a:t>Web</a:t>
            </a:r>
            <a:r>
              <a:rPr lang="ja-JP" altLang="en-US" dirty="0"/>
              <a:t>画面（セルフサービス・ポータル）からシステムの調達や各種設定を行うと</a:t>
            </a:r>
            <a:endParaRPr lang="en-US" altLang="ja-JP" dirty="0"/>
          </a:p>
          <a:p>
            <a:r>
              <a:rPr lang="ja-JP" altLang="en-US" dirty="0"/>
              <a:t>人手を介することなく自動で実行してくれる仕組みを備えているということです。</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7</a:t>
            </a:fld>
            <a:endParaRPr kumimoji="1" lang="ja-JP" altLang="en-US"/>
          </a:p>
        </p:txBody>
      </p:sp>
    </p:spTree>
    <p:extLst>
      <p:ext uri="{BB962C8B-B14F-4D97-AF65-F5344CB8AC3E}">
        <p14:creationId xmlns:p14="http://schemas.microsoft.com/office/powerpoint/2010/main" val="2565049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幅広いネットワークアクセスとは、</a:t>
            </a:r>
            <a:endParaRPr lang="en-US" altLang="ja-JP" dirty="0"/>
          </a:p>
          <a:p>
            <a:r>
              <a:rPr lang="ja-JP" altLang="en-US" dirty="0"/>
              <a:t>経由する回線や、使用するデバイスが様々であっても、</a:t>
            </a:r>
            <a:endParaRPr lang="en-US" altLang="ja-JP" dirty="0"/>
          </a:p>
          <a:p>
            <a:r>
              <a:rPr lang="ja-JP" altLang="en-US" dirty="0"/>
              <a:t>ネットワークに接続さえすればサービスの利用が可能であるという特徴です。</a:t>
            </a:r>
            <a:endParaRPr lang="en-US" altLang="ja-JP" dirty="0"/>
          </a:p>
          <a:p>
            <a:endParaRPr kumimoji="1" lang="en-US" altLang="ja-JP" dirty="0"/>
          </a:p>
          <a:p>
            <a:r>
              <a:rPr kumimoji="1" lang="ja-JP" altLang="en-US" dirty="0"/>
              <a:t>そのため、外出先で携帯電話から接続するといったことが可能です。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8</a:t>
            </a:fld>
            <a:endParaRPr kumimoji="1" lang="ja-JP" altLang="en-US"/>
          </a:p>
        </p:txBody>
      </p:sp>
    </p:spTree>
    <p:extLst>
      <p:ext uri="{BB962C8B-B14F-4D97-AF65-F5344CB8AC3E}">
        <p14:creationId xmlns:p14="http://schemas.microsoft.com/office/powerpoint/2010/main" val="2123261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リソースの共用とは、</a:t>
            </a:r>
            <a:endParaRPr lang="en-US" altLang="ja-JP" dirty="0"/>
          </a:p>
          <a:p>
            <a:r>
              <a:rPr lang="ja-JP" altLang="en-US" dirty="0"/>
              <a:t>複数のユーザーでクラウドのリソースを共有し、融通し合える仕組みを備えているという特徴です。</a:t>
            </a:r>
            <a:endParaRPr lang="en-US" altLang="ja-JP" dirty="0"/>
          </a:p>
          <a:p>
            <a:endParaRPr kumimoji="1" lang="en-US" altLang="ja-JP" dirty="0"/>
          </a:p>
          <a:p>
            <a:r>
              <a:rPr kumimoji="1" lang="ja-JP" altLang="en-US" dirty="0"/>
              <a:t>クラウドサービスの提供者は、</a:t>
            </a:r>
            <a:endParaRPr kumimoji="1" lang="en-US" altLang="ja-JP" dirty="0"/>
          </a:p>
          <a:p>
            <a:r>
              <a:rPr kumimoji="1" lang="ja-JP" altLang="en-US" dirty="0"/>
              <a:t>浄水場に水がたっぷりと貯められているように</a:t>
            </a:r>
            <a:endParaRPr kumimoji="1" lang="en-US" altLang="ja-JP" dirty="0"/>
          </a:p>
          <a:p>
            <a:r>
              <a:rPr kumimoji="1" lang="ja-JP" altLang="en-US" dirty="0"/>
              <a:t>あらかじめ多くのサーバやストレージなどを保有しており</a:t>
            </a:r>
            <a:endParaRPr kumimoji="1" lang="en-US" altLang="ja-JP" dirty="0"/>
          </a:p>
          <a:p>
            <a:r>
              <a:rPr kumimoji="1" lang="ja-JP" altLang="en-US" dirty="0"/>
              <a:t>利用者の要求に応じてそれらのリソースを割り当て</a:t>
            </a:r>
            <a:r>
              <a:rPr kumimoji="1" lang="en-US" altLang="ja-JP" dirty="0"/>
              <a:t>/</a:t>
            </a:r>
            <a:r>
              <a:rPr kumimoji="1" lang="ja-JP" altLang="en-US" dirty="0"/>
              <a:t>再割り当します。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9</a:t>
            </a:fld>
            <a:endParaRPr kumimoji="1" lang="ja-JP" altLang="en-US"/>
          </a:p>
        </p:txBody>
      </p:sp>
    </p:spTree>
    <p:extLst>
      <p:ext uri="{BB962C8B-B14F-4D97-AF65-F5344CB8AC3E}">
        <p14:creationId xmlns:p14="http://schemas.microsoft.com/office/powerpoint/2010/main" val="2560464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スピーディな拡張性とは、</a:t>
            </a:r>
            <a:endParaRPr lang="en-US" altLang="ja-JP" dirty="0"/>
          </a:p>
          <a:p>
            <a:r>
              <a:rPr lang="ja-JP" altLang="en-US" dirty="0"/>
              <a:t>コンピューティング能力（サーバやストレージ）を、伸縮自在に、場合によっては自動で割り当てたり提供することが可能で</a:t>
            </a:r>
            <a:endParaRPr lang="en-US" altLang="ja-JP" dirty="0"/>
          </a:p>
          <a:p>
            <a:r>
              <a:rPr lang="ja-JP" altLang="en-US" dirty="0"/>
              <a:t>需要に応じて即座にスケールアウト</a:t>
            </a:r>
            <a:r>
              <a:rPr lang="en-US" altLang="ja-JP" dirty="0"/>
              <a:t>/</a:t>
            </a:r>
            <a:r>
              <a:rPr lang="ja-JP" altLang="en-US" dirty="0"/>
              <a:t>スケールインすることができるという特徴です。</a:t>
            </a:r>
            <a:endParaRPr lang="en-US" altLang="ja-JP" dirty="0"/>
          </a:p>
          <a:p>
            <a:endParaRPr kumimoji="1" lang="en-US" altLang="ja-JP" dirty="0"/>
          </a:p>
          <a:p>
            <a:r>
              <a:rPr kumimoji="1" lang="ja-JP" altLang="en-US" dirty="0"/>
              <a:t>オンプレミスでの運用だと、リソースの増設に時間がかかりましたが</a:t>
            </a:r>
            <a:endParaRPr kumimoji="1" lang="en-US" altLang="ja-JP" dirty="0"/>
          </a:p>
          <a:p>
            <a:r>
              <a:rPr kumimoji="1" lang="ja-JP" altLang="en-US" dirty="0"/>
              <a:t>クラウドでは設定変更するだけで自動的に増設されます。</a:t>
            </a:r>
            <a:endParaRPr kumimoji="1" lang="en-US" altLang="ja-JP" dirty="0"/>
          </a:p>
          <a:p>
            <a:endParaRPr kumimoji="1" lang="en-US" altLang="ja-JP" dirty="0"/>
          </a:p>
          <a:p>
            <a:r>
              <a:rPr kumimoji="1" lang="ja-JP" altLang="en-US" dirty="0"/>
              <a:t>これにより、繁忙期や自社</a:t>
            </a:r>
            <a:r>
              <a:rPr kumimoji="1" lang="en-US" altLang="ja-JP" dirty="0"/>
              <a:t>HP</a:t>
            </a:r>
            <a:r>
              <a:rPr kumimoji="1" lang="ja-JP" altLang="en-US" dirty="0"/>
              <a:t>アクセスが増加する時期のみ</a:t>
            </a:r>
            <a:endParaRPr kumimoji="1" lang="en-US" altLang="ja-JP" dirty="0"/>
          </a:p>
          <a:p>
            <a:r>
              <a:rPr kumimoji="1" lang="ja-JP" altLang="en-US" dirty="0"/>
              <a:t>サーバを増強するといった運用が可能になります。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10</a:t>
            </a:fld>
            <a:endParaRPr kumimoji="1" lang="ja-JP" altLang="en-US"/>
          </a:p>
        </p:txBody>
      </p:sp>
    </p:spTree>
    <p:extLst>
      <p:ext uri="{BB962C8B-B14F-4D97-AF65-F5344CB8AC3E}">
        <p14:creationId xmlns:p14="http://schemas.microsoft.com/office/powerpoint/2010/main" val="502316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2" name="図 11" descr="logo2.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Tree>
    <p:extLst>
      <p:ext uri="{BB962C8B-B14F-4D97-AF65-F5344CB8AC3E}">
        <p14:creationId xmlns:p14="http://schemas.microsoft.com/office/powerpoint/2010/main" val="404657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スライド②_2枠">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41700" y="755919"/>
            <a:ext cx="4191000"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4" name="コンテンツ プレースホルダー 3"/>
          <p:cNvSpPr>
            <a:spLocks noGrp="1"/>
          </p:cNvSpPr>
          <p:nvPr>
            <p:ph sz="half" idx="2"/>
          </p:nvPr>
        </p:nvSpPr>
        <p:spPr>
          <a:xfrm>
            <a:off x="4532701" y="755919"/>
            <a:ext cx="4237666"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3" name="テキスト ボックス 12"/>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1075380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スライド③_4枠">
    <p:spTree>
      <p:nvGrpSpPr>
        <p:cNvPr id="1" name=""/>
        <p:cNvGrpSpPr/>
        <p:nvPr/>
      </p:nvGrpSpPr>
      <p:grpSpPr>
        <a:xfrm>
          <a:off x="0" y="0"/>
          <a:ext cx="0" cy="0"/>
          <a:chOff x="0" y="0"/>
          <a:chExt cx="0" cy="0"/>
        </a:xfrm>
      </p:grpSpPr>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1" name="テキスト プレースホルダー 2"/>
          <p:cNvSpPr>
            <a:spLocks noGrp="1"/>
          </p:cNvSpPr>
          <p:nvPr>
            <p:ph type="body" idx="1"/>
          </p:nvPr>
        </p:nvSpPr>
        <p:spPr>
          <a:xfrm>
            <a:off x="340745" y="755966"/>
            <a:ext cx="4187825"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2" name="コンテンツ プレースホルダー 3"/>
          <p:cNvSpPr>
            <a:spLocks noGrp="1"/>
          </p:cNvSpPr>
          <p:nvPr>
            <p:ph sz="half" idx="2"/>
          </p:nvPr>
        </p:nvSpPr>
        <p:spPr>
          <a:xfrm>
            <a:off x="340745" y="1395727"/>
            <a:ext cx="4187825"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3" name="テキスト プレースホルダー 4"/>
          <p:cNvSpPr>
            <a:spLocks noGrp="1"/>
          </p:cNvSpPr>
          <p:nvPr>
            <p:ph type="body" sz="quarter" idx="3"/>
          </p:nvPr>
        </p:nvSpPr>
        <p:spPr>
          <a:xfrm>
            <a:off x="4528570" y="755966"/>
            <a:ext cx="4241797"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4" name="コンテンツ プレースホルダー 5"/>
          <p:cNvSpPr>
            <a:spLocks noGrp="1"/>
          </p:cNvSpPr>
          <p:nvPr>
            <p:ph sz="quarter" idx="4"/>
          </p:nvPr>
        </p:nvSpPr>
        <p:spPr>
          <a:xfrm>
            <a:off x="4528570" y="1395727"/>
            <a:ext cx="4241797"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7" name="テキスト ボックス 16"/>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2590711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サンクスページ">
    <p:spTree>
      <p:nvGrpSpPr>
        <p:cNvPr id="1" name=""/>
        <p:cNvGrpSpPr/>
        <p:nvPr/>
      </p:nvGrpSpPr>
      <p:grpSpPr>
        <a:xfrm>
          <a:off x="0" y="0"/>
          <a:ext cx="0" cy="0"/>
          <a:chOff x="0" y="0"/>
          <a:chExt cx="0" cy="0"/>
        </a:xfrm>
      </p:grpSpPr>
      <p:pic>
        <p:nvPicPr>
          <p:cNvPr id="9" name="図 8"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1" name="テキスト ボックス 1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12" name="Picture 2" descr="C:\Users\yminamizono\Desktop\CustomerFir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4742" y="2838018"/>
            <a:ext cx="3986566" cy="1695076"/>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7437" y="2737115"/>
            <a:ext cx="4429125" cy="1724025"/>
          </a:xfrm>
          <a:prstGeom prst="rect">
            <a:avLst/>
          </a:prstGeom>
        </p:spPr>
      </p:pic>
      <p:pic>
        <p:nvPicPr>
          <p:cNvPr id="16" name="図 15"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9" name="テキスト ボックス 18"/>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2" name="図 1"/>
          <p:cNvPicPr>
            <a:picLocks noChangeAspect="1"/>
          </p:cNvPicPr>
          <p:nvPr userDrawn="1"/>
        </p:nvPicPr>
        <p:blipFill>
          <a:blip r:embed="rId5"/>
          <a:stretch>
            <a:fillRect/>
          </a:stretch>
        </p:blipFill>
        <p:spPr>
          <a:xfrm>
            <a:off x="2700244" y="2119264"/>
            <a:ext cx="3743512" cy="2985232"/>
          </a:xfrm>
          <a:prstGeom prst="rect">
            <a:avLst/>
          </a:prstGeom>
        </p:spPr>
      </p:pic>
    </p:spTree>
    <p:extLst>
      <p:ext uri="{BB962C8B-B14F-4D97-AF65-F5344CB8AC3E}">
        <p14:creationId xmlns:p14="http://schemas.microsoft.com/office/powerpoint/2010/main" val="312699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スライド①_ベース">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34" y="17274"/>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5" y="17274"/>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834" y="5758"/>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1308646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中表紙">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417359"/>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userDrawn="1"/>
        </p:nvSpPr>
        <p:spPr>
          <a:xfrm>
            <a:off x="0" y="640437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2749181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表紙_Internal use only">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6" y="5758"/>
            <a:ext cx="9144000" cy="6852242"/>
          </a:xfrm>
          <a:prstGeom prst="rect">
            <a:avLst/>
          </a:prstGeom>
        </p:spPr>
      </p:pic>
      <p:pic>
        <p:nvPicPr>
          <p:cNvPr id="12" name="図 11" descr="logo2.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3" name="テキスト ボックス 2"/>
          <p:cNvSpPr txBox="1"/>
          <p:nvPr userDrawn="1"/>
        </p:nvSpPr>
        <p:spPr>
          <a:xfrm>
            <a:off x="6883400" y="319147"/>
            <a:ext cx="1885144" cy="276999"/>
          </a:xfrm>
          <a:prstGeom prst="rect">
            <a:avLst/>
          </a:prstGeom>
          <a:solidFill>
            <a:srgbClr val="00B0F0"/>
          </a:solidFill>
        </p:spPr>
        <p:txBody>
          <a:bodyPr wrap="square" rtlCol="0">
            <a:spAutoFit/>
          </a:bodyPr>
          <a:lstStyle/>
          <a:p>
            <a:pPr algn="ctr"/>
            <a:r>
              <a:rPr kumimoji="1" lang="en-US" altLang="ja-JP" sz="1200" i="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200" i="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8373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スライド①_ベース_Internal use only">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567"/>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135"/>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6" name="テキスト ボックス 15"/>
          <p:cNvSpPr txBox="1"/>
          <p:nvPr userDrawn="1"/>
        </p:nvSpPr>
        <p:spPr>
          <a:xfrm>
            <a:off x="6000382" y="6470113"/>
            <a:ext cx="2348189" cy="246221"/>
          </a:xfrm>
          <a:prstGeom prst="rect">
            <a:avLst/>
          </a:prstGeom>
          <a:solidFill>
            <a:srgbClr val="C9F1FF"/>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72855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表紙_Internal use only">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62792"/>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userDrawn="1"/>
        </p:nvSpPr>
        <p:spPr>
          <a:xfrm>
            <a:off x="0" y="6375783"/>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24" name="テキスト ボックス 23"/>
          <p:cNvSpPr txBox="1"/>
          <p:nvPr userDrawn="1"/>
        </p:nvSpPr>
        <p:spPr>
          <a:xfrm>
            <a:off x="6000382" y="6470113"/>
            <a:ext cx="2348189" cy="246221"/>
          </a:xfrm>
          <a:prstGeom prst="rect">
            <a:avLst/>
          </a:prstGeom>
          <a:solidFill>
            <a:srgbClr val="C9F1FF"/>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386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表紙_Confidential">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 y="5758"/>
            <a:ext cx="9144000" cy="6852242"/>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227"/>
            <a:ext cx="9144000" cy="6852242"/>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72" y="102696"/>
            <a:ext cx="9144000" cy="6852242"/>
          </a:xfrm>
          <a:prstGeom prst="rect">
            <a:avLst/>
          </a:prstGeom>
        </p:spPr>
      </p:pic>
    </p:spTree>
    <p:extLst>
      <p:ext uri="{BB962C8B-B14F-4D97-AF65-F5344CB8AC3E}">
        <p14:creationId xmlns:p14="http://schemas.microsoft.com/office/powerpoint/2010/main" val="1437268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444" y="-5758"/>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58"/>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39684924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402722"/>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3035247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図 6" descr="c-4-2.ai"/>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3" name="図 2" descr="c-4-2.ai"/>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168506116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83" r:id="rId4"/>
    <p:sldLayoutId id="2147483684" r:id="rId5"/>
    <p:sldLayoutId id="2147483685" r:id="rId6"/>
    <p:sldLayoutId id="2147483680" r:id="rId7"/>
    <p:sldLayoutId id="2147483681" r:id="rId8"/>
    <p:sldLayoutId id="2147483682" r:id="rId9"/>
    <p:sldLayoutId id="2147483677" r:id="rId10"/>
    <p:sldLayoutId id="2147483678" r:id="rId11"/>
    <p:sldLayoutId id="2147483679" r:id="rId12"/>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image" Target="../media/image33.gif"/><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gif"/><Relationship Id="rId12" Type="http://schemas.openxmlformats.org/officeDocument/2006/relationships/image" Target="../media/image37.gif"/><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pn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wmf"/><Relationship Id="rId9" Type="http://schemas.openxmlformats.org/officeDocument/2006/relationships/image" Target="../media/image5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53.jpeg"/><Relationship Id="rId4" Type="http://schemas.openxmlformats.org/officeDocument/2006/relationships/image" Target="../media/image52.jpe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8.xml"/><Relationship Id="rId5" Type="http://schemas.openxmlformats.org/officeDocument/2006/relationships/image" Target="../media/image58.png"/><Relationship Id="rId4" Type="http://schemas.openxmlformats.org/officeDocument/2006/relationships/image" Target="../media/image57.jpeg"/></Relationships>
</file>

<file path=ppt/slides/_rels/slide3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68.tmp"/><Relationship Id="rId2" Type="http://schemas.openxmlformats.org/officeDocument/2006/relationships/notesSlide" Target="../notesSlides/notesSlide40.xml"/><Relationship Id="rId1" Type="http://schemas.openxmlformats.org/officeDocument/2006/relationships/slideLayout" Target="../slideLayouts/slideLayout8.xml"/><Relationship Id="rId4" Type="http://schemas.openxmlformats.org/officeDocument/2006/relationships/hyperlink" Target="https://www.soumu.go.jp/main_content/000646535.pdf"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8.xml"/><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5.xml"/><Relationship Id="rId1" Type="http://schemas.openxmlformats.org/officeDocument/2006/relationships/slideLayout" Target="../slideLayouts/slideLayout8.xml"/><Relationship Id="rId6" Type="http://schemas.openxmlformats.org/officeDocument/2006/relationships/image" Target="../media/image77.tiff"/><Relationship Id="rId5" Type="http://schemas.openxmlformats.org/officeDocument/2006/relationships/image" Target="../media/image76.tiff"/><Relationship Id="rId4" Type="http://schemas.openxmlformats.org/officeDocument/2006/relationships/image" Target="../media/image75.jpeg"/></Relationships>
</file>

<file path=ppt/slides/_rels/slide4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6.xml"/><Relationship Id="rId1" Type="http://schemas.openxmlformats.org/officeDocument/2006/relationships/slideLayout" Target="../slideLayouts/slideLayout8.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eiryo UI" panose="020B0604030504040204" pitchFamily="50" charset="-128"/>
                <a:ea typeface="Meiryo UI" panose="020B0604030504040204" pitchFamily="50" charset="-128"/>
              </a:rPr>
              <a:t>AI</a:t>
            </a:r>
            <a:r>
              <a:rPr lang="ja-JP" altLang="en-US" sz="4400" dirty="0">
                <a:solidFill>
                  <a:schemeClr val="bg1"/>
                </a:solidFill>
                <a:latin typeface="Meiryo UI" panose="020B0604030504040204" pitchFamily="50" charset="-128"/>
                <a:ea typeface="Meiryo UI" panose="020B0604030504040204" pitchFamily="50" charset="-128"/>
              </a:rPr>
              <a:t>リテラシー</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第５回</a:t>
            </a:r>
            <a:r>
              <a:rPr lang="en-US" altLang="ja-JP" sz="4000" dirty="0">
                <a:solidFill>
                  <a:schemeClr val="bg1"/>
                </a:solidFill>
                <a:latin typeface="Meiryo UI" panose="020B0604030504040204" pitchFamily="50" charset="-128"/>
                <a:ea typeface="Meiryo UI" panose="020B0604030504040204" pitchFamily="50" charset="-128"/>
              </a:rPr>
              <a:t>】</a:t>
            </a:r>
          </a:p>
          <a:p>
            <a:pPr algn="ctr"/>
            <a:r>
              <a:rPr lang="en-US" altLang="ja-JP" sz="4000" dirty="0">
                <a:solidFill>
                  <a:schemeClr val="bg1"/>
                </a:solidFill>
                <a:latin typeface="Meiryo UI" panose="020B0604030504040204" pitchFamily="50" charset="-128"/>
                <a:ea typeface="Meiryo UI" panose="020B0604030504040204" pitchFamily="50" charset="-128"/>
              </a:rPr>
              <a:t>AI/ICT</a:t>
            </a:r>
            <a:r>
              <a:rPr lang="ja-JP" altLang="en-US" sz="4000" dirty="0">
                <a:solidFill>
                  <a:schemeClr val="bg1"/>
                </a:solidFill>
                <a:latin typeface="Meiryo UI" panose="020B0604030504040204" pitchFamily="50" charset="-128"/>
                <a:ea typeface="Meiryo UI" panose="020B0604030504040204" pitchFamily="50" charset="-128"/>
              </a:rPr>
              <a:t>関連 基礎知識</a:t>
            </a:r>
            <a:r>
              <a:rPr lang="en-US" altLang="ja-JP" sz="4000" dirty="0">
                <a:solidFill>
                  <a:schemeClr val="bg1"/>
                </a:solidFill>
                <a:latin typeface="Meiryo UI" panose="020B0604030504040204" pitchFamily="50" charset="-128"/>
                <a:ea typeface="Meiryo UI" panose="020B0604030504040204" pitchFamily="50" charset="-128"/>
              </a:rPr>
              <a:t>(1)</a:t>
            </a:r>
          </a:p>
          <a:p>
            <a:pPr algn="ctr"/>
            <a:r>
              <a:rPr lang="ja-JP" altLang="en-US" sz="4000" dirty="0">
                <a:solidFill>
                  <a:schemeClr val="bg1"/>
                </a:solidFill>
                <a:latin typeface="Meiryo UI" panose="020B0604030504040204" pitchFamily="50" charset="-128"/>
                <a:ea typeface="Meiryo UI" panose="020B0604030504040204" pitchFamily="50" charset="-128"/>
              </a:rPr>
              <a:t>クラウド</a:t>
            </a:r>
            <a:r>
              <a:rPr lang="en-US" altLang="ja-JP" sz="4000" dirty="0">
                <a:solidFill>
                  <a:schemeClr val="bg1"/>
                </a:solidFill>
                <a:latin typeface="Meiryo UI" panose="020B0604030504040204" pitchFamily="50" charset="-128"/>
                <a:ea typeface="Meiryo UI" panose="020B0604030504040204" pitchFamily="50" charset="-128"/>
              </a:rPr>
              <a:t>/IoT/5G</a:t>
            </a:r>
          </a:p>
          <a:p>
            <a:pPr algn="ctr"/>
            <a:endParaRPr lang="en-US" altLang="ja-JP" sz="1050"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13" name="タイトル 1"/>
          <p:cNvSpPr txBox="1">
            <a:spLocks/>
          </p:cNvSpPr>
          <p:nvPr/>
        </p:nvSpPr>
        <p:spPr>
          <a:xfrm>
            <a:off x="1174277" y="5905855"/>
            <a:ext cx="8142974" cy="1008112"/>
          </a:xfrm>
          <a:prstGeom prst="rect">
            <a:avLst/>
          </a:prstGeom>
        </p:spPr>
        <p:txBody>
          <a:bodyPr vert="horz" lIns="91440" tIns="45720" rIns="91440" bIns="45720" rtlCol="0" anchor="ctr">
            <a:noAutofit/>
          </a:bodyPr>
          <a:lstStyle/>
          <a:p>
            <a:pPr algn="ctr">
              <a:spcBef>
                <a:spcPct val="0"/>
              </a:spcBef>
              <a:defRPr/>
            </a:pPr>
            <a:r>
              <a:rPr lang="ja-JP" altLang="en-US" sz="2000" b="1" dirty="0">
                <a:solidFill>
                  <a:schemeClr val="tx2"/>
                </a:solidFill>
                <a:latin typeface="ＭＳ Ｐゴシック" pitchFamily="50" charset="-128"/>
                <a:ea typeface="ＭＳ Ｐゴシック" pitchFamily="50" charset="-128"/>
                <a:cs typeface="+mj-cs"/>
              </a:rPr>
              <a:t>講師</a:t>
            </a:r>
            <a:r>
              <a:rPr lang="en-US" altLang="ja-JP" sz="2000" b="1" dirty="0">
                <a:solidFill>
                  <a:schemeClr val="tx2"/>
                </a:solidFill>
                <a:latin typeface="ＭＳ Ｐゴシック" pitchFamily="50" charset="-128"/>
                <a:ea typeface="ＭＳ Ｐゴシック" pitchFamily="50" charset="-128"/>
                <a:cs typeface="+mj-cs"/>
              </a:rPr>
              <a:t>  </a:t>
            </a:r>
            <a:r>
              <a:rPr lang="ja-JP" altLang="en-US" sz="2000" b="1" dirty="0">
                <a:solidFill>
                  <a:schemeClr val="tx2"/>
                </a:solidFill>
                <a:latin typeface="ＭＳ Ｐゴシック" pitchFamily="50" charset="-128"/>
                <a:ea typeface="ＭＳ Ｐゴシック" pitchFamily="50" charset="-128"/>
                <a:cs typeface="+mj-cs"/>
              </a:rPr>
              <a:t>西日本電信電話株式会社（</a:t>
            </a:r>
            <a:r>
              <a:rPr lang="en-US" altLang="ja-JP" sz="2000" b="1" dirty="0">
                <a:solidFill>
                  <a:schemeClr val="tx2"/>
                </a:solidFill>
                <a:latin typeface="ＭＳ Ｐゴシック" pitchFamily="50" charset="-128"/>
                <a:ea typeface="ＭＳ Ｐゴシック" pitchFamily="50" charset="-128"/>
                <a:cs typeface="+mj-cs"/>
              </a:rPr>
              <a:t>NTT</a:t>
            </a:r>
            <a:r>
              <a:rPr lang="ja-JP" altLang="en-US" sz="2000" b="1" dirty="0">
                <a:solidFill>
                  <a:schemeClr val="tx2"/>
                </a:solidFill>
                <a:latin typeface="ＭＳ Ｐゴシック" pitchFamily="50" charset="-128"/>
                <a:ea typeface="ＭＳ Ｐゴシック" pitchFamily="50" charset="-128"/>
                <a:cs typeface="+mj-cs"/>
              </a:rPr>
              <a:t>西日本）　北山賢一郎</a:t>
            </a:r>
          </a:p>
        </p:txBody>
      </p:sp>
    </p:spTree>
    <p:extLst>
      <p:ext uri="{BB962C8B-B14F-4D97-AF65-F5344CB8AC3E}">
        <p14:creationId xmlns:p14="http://schemas.microsoft.com/office/powerpoint/2010/main" val="1145585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21541"/>
          <a:stretch/>
        </p:blipFill>
        <p:spPr>
          <a:xfrm>
            <a:off x="0" y="1456335"/>
            <a:ext cx="9121285" cy="4550227"/>
          </a:xfrm>
          <a:prstGeom prst="rect">
            <a:avLst/>
          </a:prstGeom>
        </p:spPr>
      </p:pic>
      <p:sp>
        <p:nvSpPr>
          <p:cNvPr id="3" name="タイトル 2"/>
          <p:cNvSpPr>
            <a:spLocks noGrp="1"/>
          </p:cNvSpPr>
          <p:nvPr>
            <p:ph type="ctrTitle"/>
          </p:nvPr>
        </p:nvSpPr>
        <p:spPr/>
        <p:txBody>
          <a:bodyPr/>
          <a:lstStyle/>
          <a:p>
            <a:r>
              <a:rPr kumimoji="1" lang="ja-JP" altLang="en-US" dirty="0"/>
              <a:t>４．スピーディな拡張性</a:t>
            </a:r>
          </a:p>
        </p:txBody>
      </p:sp>
    </p:spTree>
    <p:extLst>
      <p:ext uri="{BB962C8B-B14F-4D97-AF65-F5344CB8AC3E}">
        <p14:creationId xmlns:p14="http://schemas.microsoft.com/office/powerpoint/2010/main" val="211096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20124"/>
          <a:stretch/>
        </p:blipFill>
        <p:spPr>
          <a:xfrm>
            <a:off x="0" y="1428749"/>
            <a:ext cx="9144000" cy="4395365"/>
          </a:xfrm>
          <a:prstGeom prst="rect">
            <a:avLst/>
          </a:prstGeom>
        </p:spPr>
      </p:pic>
      <p:sp>
        <p:nvSpPr>
          <p:cNvPr id="3" name="タイトル 2"/>
          <p:cNvSpPr>
            <a:spLocks noGrp="1"/>
          </p:cNvSpPr>
          <p:nvPr>
            <p:ph type="ctrTitle"/>
          </p:nvPr>
        </p:nvSpPr>
        <p:spPr/>
        <p:txBody>
          <a:bodyPr/>
          <a:lstStyle/>
          <a:p>
            <a:r>
              <a:rPr kumimoji="1" lang="ja-JP" altLang="en-US" dirty="0"/>
              <a:t>５．サービスが計測可能なこと</a:t>
            </a:r>
          </a:p>
        </p:txBody>
      </p:sp>
    </p:spTree>
    <p:extLst>
      <p:ext uri="{BB962C8B-B14F-4D97-AF65-F5344CB8AC3E}">
        <p14:creationId xmlns:p14="http://schemas.microsoft.com/office/powerpoint/2010/main" val="15976248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a:stretch>
            <a:fillRect/>
          </a:stretch>
        </p:blipFill>
        <p:spPr>
          <a:xfrm>
            <a:off x="285978" y="772853"/>
            <a:ext cx="8694187" cy="5542706"/>
          </a:xfrm>
          <a:prstGeom prst="rect">
            <a:avLst/>
          </a:prstGeom>
        </p:spPr>
      </p:pic>
      <p:sp>
        <p:nvSpPr>
          <p:cNvPr id="3" name="タイトル 2"/>
          <p:cNvSpPr>
            <a:spLocks noGrp="1"/>
          </p:cNvSpPr>
          <p:nvPr>
            <p:ph type="ctrTitle"/>
          </p:nvPr>
        </p:nvSpPr>
        <p:spPr>
          <a:xfrm>
            <a:off x="220980" y="132646"/>
            <a:ext cx="8429622" cy="409795"/>
          </a:xfrm>
        </p:spPr>
        <p:txBody>
          <a:bodyPr/>
          <a:lstStyle/>
          <a:p>
            <a:r>
              <a:rPr kumimoji="1" lang="ja-JP" altLang="en-US" dirty="0"/>
              <a:t>自社（オンプレミス）</a:t>
            </a:r>
            <a:r>
              <a:rPr lang="ja-JP" altLang="en-US" dirty="0"/>
              <a:t>と</a:t>
            </a:r>
            <a:r>
              <a:rPr kumimoji="1" lang="ja-JP" altLang="en-US" dirty="0"/>
              <a:t>クラウド</a:t>
            </a:r>
          </a:p>
        </p:txBody>
      </p:sp>
      <p:sp>
        <p:nvSpPr>
          <p:cNvPr id="5" name="正方形/長方形 4"/>
          <p:cNvSpPr/>
          <p:nvPr/>
        </p:nvSpPr>
        <p:spPr>
          <a:xfrm>
            <a:off x="7570922" y="6013342"/>
            <a:ext cx="1309607" cy="271221"/>
          </a:xfrm>
          <a:prstGeom prst="rect">
            <a:avLst/>
          </a:prstGeom>
          <a:solidFill>
            <a:srgbClr val="F7F9F2"/>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651194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クラウドサービスの形態</a:t>
            </a:r>
          </a:p>
        </p:txBody>
      </p:sp>
      <p:pic>
        <p:nvPicPr>
          <p:cNvPr id="8" name="コンテンツ プレースホルダー 7"/>
          <p:cNvPicPr>
            <a:picLocks noGrp="1" noChangeAspect="1"/>
          </p:cNvPicPr>
          <p:nvPr>
            <p:ph idx="1"/>
          </p:nvPr>
        </p:nvPicPr>
        <p:blipFill rotWithShape="1">
          <a:blip r:embed="rId3"/>
          <a:srcRect t="13791"/>
          <a:stretch/>
        </p:blipFill>
        <p:spPr>
          <a:xfrm>
            <a:off x="218082" y="1291590"/>
            <a:ext cx="8694198" cy="4647928"/>
          </a:xfrm>
          <a:prstGeom prst="rect">
            <a:avLst/>
          </a:prstGeom>
        </p:spPr>
      </p:pic>
    </p:spTree>
    <p:extLst>
      <p:ext uri="{BB962C8B-B14F-4D97-AF65-F5344CB8AC3E}">
        <p14:creationId xmlns:p14="http://schemas.microsoft.com/office/powerpoint/2010/main" val="29958820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SaaS</a:t>
            </a:r>
            <a:endParaRPr kumimoji="1" lang="ja-JP" altLang="en-US" dirty="0"/>
          </a:p>
        </p:txBody>
      </p:sp>
      <p:pic>
        <p:nvPicPr>
          <p:cNvPr id="11" name="コンテンツ プレースホルダー 10"/>
          <p:cNvPicPr>
            <a:picLocks noGrp="1" noChangeAspect="1"/>
          </p:cNvPicPr>
          <p:nvPr>
            <p:ph idx="1"/>
          </p:nvPr>
        </p:nvPicPr>
        <p:blipFill rotWithShape="1">
          <a:blip r:embed="rId3"/>
          <a:srcRect t="18439"/>
          <a:stretch/>
        </p:blipFill>
        <p:spPr>
          <a:xfrm>
            <a:off x="168365" y="1565909"/>
            <a:ext cx="8793631" cy="4562737"/>
          </a:xfrm>
          <a:prstGeom prst="rect">
            <a:avLst/>
          </a:prstGeom>
        </p:spPr>
      </p:pic>
    </p:spTree>
    <p:extLst>
      <p:ext uri="{BB962C8B-B14F-4D97-AF65-F5344CB8AC3E}">
        <p14:creationId xmlns:p14="http://schemas.microsoft.com/office/powerpoint/2010/main" val="867294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17055"/>
          <a:stretch/>
        </p:blipFill>
        <p:spPr>
          <a:xfrm>
            <a:off x="88563" y="1314450"/>
            <a:ext cx="8953235" cy="4621401"/>
          </a:xfrm>
          <a:prstGeom prst="rect">
            <a:avLst/>
          </a:prstGeom>
        </p:spPr>
      </p:pic>
      <p:sp>
        <p:nvSpPr>
          <p:cNvPr id="3" name="タイトル 2"/>
          <p:cNvSpPr>
            <a:spLocks noGrp="1"/>
          </p:cNvSpPr>
          <p:nvPr>
            <p:ph type="ctrTitle"/>
          </p:nvPr>
        </p:nvSpPr>
        <p:spPr/>
        <p:txBody>
          <a:bodyPr/>
          <a:lstStyle/>
          <a:p>
            <a:r>
              <a:rPr kumimoji="1" lang="en-US" altLang="ja-JP" dirty="0"/>
              <a:t>PaaS</a:t>
            </a:r>
            <a:endParaRPr kumimoji="1" lang="ja-JP" altLang="en-US" dirty="0"/>
          </a:p>
        </p:txBody>
      </p:sp>
    </p:spTree>
    <p:extLst>
      <p:ext uri="{BB962C8B-B14F-4D97-AF65-F5344CB8AC3E}">
        <p14:creationId xmlns:p14="http://schemas.microsoft.com/office/powerpoint/2010/main" val="2428130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20701"/>
          <a:stretch/>
        </p:blipFill>
        <p:spPr>
          <a:xfrm>
            <a:off x="0" y="1360169"/>
            <a:ext cx="9021835" cy="4448789"/>
          </a:xfrm>
          <a:prstGeom prst="rect">
            <a:avLst/>
          </a:prstGeom>
        </p:spPr>
      </p:pic>
      <p:sp>
        <p:nvSpPr>
          <p:cNvPr id="3" name="タイトル 2"/>
          <p:cNvSpPr>
            <a:spLocks noGrp="1"/>
          </p:cNvSpPr>
          <p:nvPr>
            <p:ph type="ctrTitle"/>
          </p:nvPr>
        </p:nvSpPr>
        <p:spPr/>
        <p:txBody>
          <a:bodyPr/>
          <a:lstStyle/>
          <a:p>
            <a:r>
              <a:rPr kumimoji="1" lang="en-US" altLang="ja-JP" dirty="0"/>
              <a:t>IaaS</a:t>
            </a:r>
            <a:endParaRPr kumimoji="1" lang="ja-JP" altLang="en-US" dirty="0"/>
          </a:p>
        </p:txBody>
      </p:sp>
    </p:spTree>
    <p:extLst>
      <p:ext uri="{BB962C8B-B14F-4D97-AF65-F5344CB8AC3E}">
        <p14:creationId xmlns:p14="http://schemas.microsoft.com/office/powerpoint/2010/main" val="38383798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14413"/>
          <a:stretch/>
        </p:blipFill>
        <p:spPr>
          <a:xfrm>
            <a:off x="0" y="1074420"/>
            <a:ext cx="9066930" cy="4743450"/>
          </a:xfrm>
          <a:prstGeom prst="rect">
            <a:avLst/>
          </a:prstGeom>
        </p:spPr>
      </p:pic>
      <p:sp>
        <p:nvSpPr>
          <p:cNvPr id="3" name="タイトル 2"/>
          <p:cNvSpPr>
            <a:spLocks noGrp="1"/>
          </p:cNvSpPr>
          <p:nvPr>
            <p:ph type="ctrTitle"/>
          </p:nvPr>
        </p:nvSpPr>
        <p:spPr/>
        <p:txBody>
          <a:bodyPr/>
          <a:lstStyle/>
          <a:p>
            <a:r>
              <a:rPr kumimoji="1" lang="ja-JP" altLang="en-US" dirty="0"/>
              <a:t>クラウドの実装モデル</a:t>
            </a:r>
          </a:p>
        </p:txBody>
      </p:sp>
    </p:spTree>
    <p:extLst>
      <p:ext uri="{BB962C8B-B14F-4D97-AF65-F5344CB8AC3E}">
        <p14:creationId xmlns:p14="http://schemas.microsoft.com/office/powerpoint/2010/main" val="1555115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17128"/>
          <a:stretch/>
        </p:blipFill>
        <p:spPr>
          <a:xfrm>
            <a:off x="56183" y="1428751"/>
            <a:ext cx="9017995" cy="4640192"/>
          </a:xfrm>
          <a:prstGeom prst="rect">
            <a:avLst/>
          </a:prstGeom>
        </p:spPr>
      </p:pic>
      <p:sp>
        <p:nvSpPr>
          <p:cNvPr id="3" name="タイトル 2"/>
          <p:cNvSpPr>
            <a:spLocks noGrp="1"/>
          </p:cNvSpPr>
          <p:nvPr>
            <p:ph type="ctrTitle"/>
          </p:nvPr>
        </p:nvSpPr>
        <p:spPr/>
        <p:txBody>
          <a:bodyPr/>
          <a:lstStyle/>
          <a:p>
            <a:r>
              <a:rPr kumimoji="1" lang="ja-JP" altLang="en-US" dirty="0"/>
              <a:t>パブリッククラウド</a:t>
            </a:r>
          </a:p>
        </p:txBody>
      </p:sp>
    </p:spTree>
    <p:extLst>
      <p:ext uri="{BB962C8B-B14F-4D97-AF65-F5344CB8AC3E}">
        <p14:creationId xmlns:p14="http://schemas.microsoft.com/office/powerpoint/2010/main" val="3257781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18537"/>
          <a:stretch/>
        </p:blipFill>
        <p:spPr>
          <a:xfrm>
            <a:off x="124917" y="1291590"/>
            <a:ext cx="8880528" cy="4524168"/>
          </a:xfrm>
          <a:prstGeom prst="rect">
            <a:avLst/>
          </a:prstGeom>
        </p:spPr>
      </p:pic>
      <p:sp>
        <p:nvSpPr>
          <p:cNvPr id="3" name="タイトル 2"/>
          <p:cNvSpPr>
            <a:spLocks noGrp="1"/>
          </p:cNvSpPr>
          <p:nvPr>
            <p:ph type="ctrTitle"/>
          </p:nvPr>
        </p:nvSpPr>
        <p:spPr/>
        <p:txBody>
          <a:bodyPr/>
          <a:lstStyle/>
          <a:p>
            <a:r>
              <a:rPr kumimoji="1" lang="ja-JP" altLang="en-US" dirty="0"/>
              <a:t>プライベートクラウド</a:t>
            </a:r>
          </a:p>
        </p:txBody>
      </p:sp>
    </p:spTree>
    <p:extLst>
      <p:ext uri="{BB962C8B-B14F-4D97-AF65-F5344CB8AC3E}">
        <p14:creationId xmlns:p14="http://schemas.microsoft.com/office/powerpoint/2010/main" val="3833734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リテラシー　</a:t>
            </a:r>
            <a:r>
              <a:rPr lang="ja-JP" altLang="en-US" dirty="0"/>
              <a:t>概要</a:t>
            </a:r>
            <a:endParaRPr kumimoji="1" lang="ja-JP" altLang="en-US" dirty="0"/>
          </a:p>
        </p:txBody>
      </p:sp>
      <p:sp>
        <p:nvSpPr>
          <p:cNvPr id="6" name="コンテンツ プレースホルダー 1"/>
          <p:cNvSpPr txBox="1">
            <a:spLocks/>
          </p:cNvSpPr>
          <p:nvPr/>
        </p:nvSpPr>
        <p:spPr>
          <a:xfrm>
            <a:off x="340744" y="771872"/>
            <a:ext cx="7181489" cy="69391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342900" indent="-342900">
              <a:buFont typeface="Arial" panose="020B0604020202020204" pitchFamily="34" charset="0"/>
              <a:buChar char="•"/>
            </a:pPr>
            <a:r>
              <a:rPr lang="ja-JP" altLang="en-US" sz="2000" dirty="0">
                <a:latin typeface="+mj-ea"/>
              </a:rPr>
              <a:t>授業形態は、</a:t>
            </a:r>
            <a:r>
              <a:rPr lang="en-US" altLang="ja-JP" sz="2000" dirty="0">
                <a:latin typeface="+mj-ea"/>
              </a:rPr>
              <a:t>e-</a:t>
            </a:r>
            <a:r>
              <a:rPr lang="ja-JP" altLang="en-US" sz="2000" dirty="0">
                <a:latin typeface="+mj-ea"/>
              </a:rPr>
              <a:t>ラーニングとなります</a:t>
            </a:r>
            <a:endParaRPr lang="en-US" altLang="ja-JP" sz="2000" dirty="0">
              <a:latin typeface="+mj-ea"/>
              <a:ea typeface="+mj-ea"/>
            </a:endParaRPr>
          </a:p>
          <a:p>
            <a:pPr marL="342900" indent="-342900">
              <a:buFont typeface="Arial" panose="020B0604020202020204" pitchFamily="34" charset="0"/>
              <a:buChar char="•"/>
            </a:pPr>
            <a:r>
              <a:rPr lang="ja-JP" altLang="en-US" sz="2000" dirty="0">
                <a:latin typeface="+mj-ea"/>
                <a:ea typeface="+mj-ea"/>
              </a:rPr>
              <a:t>計１２回開催します</a:t>
            </a:r>
            <a:endParaRPr lang="en-US" altLang="ja-JP" sz="2000" dirty="0">
              <a:latin typeface="+mj-ea"/>
              <a:ea typeface="+mj-ea"/>
            </a:endParaRPr>
          </a:p>
        </p:txBody>
      </p:sp>
      <p:graphicFrame>
        <p:nvGraphicFramePr>
          <p:cNvPr id="7" name="表 6"/>
          <p:cNvGraphicFramePr>
            <a:graphicFrameLocks noGrp="1"/>
          </p:cNvGraphicFramePr>
          <p:nvPr>
            <p:extLst>
              <p:ext uri="{D42A27DB-BD31-4B8C-83A1-F6EECF244321}">
                <p14:modId xmlns:p14="http://schemas.microsoft.com/office/powerpoint/2010/main" val="44267558"/>
              </p:ext>
            </p:extLst>
          </p:nvPr>
        </p:nvGraphicFramePr>
        <p:xfrm>
          <a:off x="246269" y="1792849"/>
          <a:ext cx="8651462" cy="4358640"/>
        </p:xfrm>
        <a:graphic>
          <a:graphicData uri="http://schemas.openxmlformats.org/drawingml/2006/table">
            <a:tbl>
              <a:tblPr firstRow="1" bandRow="1">
                <a:tableStyleId>{5C22544A-7EE6-4342-B048-85BDC9FD1C3A}</a:tableStyleId>
              </a:tblPr>
              <a:tblGrid>
                <a:gridCol w="567055">
                  <a:extLst>
                    <a:ext uri="{9D8B030D-6E8A-4147-A177-3AD203B41FA5}">
                      <a16:colId xmlns:a16="http://schemas.microsoft.com/office/drawing/2014/main" xmlns="" val="2904047441"/>
                    </a:ext>
                  </a:extLst>
                </a:gridCol>
                <a:gridCol w="5948753">
                  <a:extLst>
                    <a:ext uri="{9D8B030D-6E8A-4147-A177-3AD203B41FA5}">
                      <a16:colId xmlns:a16="http://schemas.microsoft.com/office/drawing/2014/main" xmlns="" val="1261446937"/>
                    </a:ext>
                  </a:extLst>
                </a:gridCol>
                <a:gridCol w="2135654">
                  <a:extLst>
                    <a:ext uri="{9D8B030D-6E8A-4147-A177-3AD203B41FA5}">
                      <a16:colId xmlns:a16="http://schemas.microsoft.com/office/drawing/2014/main" xmlns="" val="322255843"/>
                    </a:ext>
                  </a:extLst>
                </a:gridCol>
              </a:tblGrid>
              <a:tr h="0">
                <a:tc>
                  <a:txBody>
                    <a:bodyPr/>
                    <a:lstStyle/>
                    <a:p>
                      <a:pPr algn="ctr"/>
                      <a:r>
                        <a:rPr kumimoji="1" lang="en-US" altLang="ja-JP" sz="1600" dirty="0"/>
                        <a:t>No</a:t>
                      </a:r>
                      <a:endParaRPr kumimoji="1" lang="ja-JP" altLang="en-US" sz="1600" dirty="0"/>
                    </a:p>
                  </a:txBody>
                  <a:tcPr/>
                </a:tc>
                <a:tc>
                  <a:txBody>
                    <a:bodyPr/>
                    <a:lstStyle/>
                    <a:p>
                      <a:pPr algn="ctr"/>
                      <a:r>
                        <a:rPr kumimoji="1" lang="ja-JP" altLang="en-US" sz="1600" dirty="0"/>
                        <a:t>授業概要</a:t>
                      </a:r>
                    </a:p>
                  </a:txBody>
                  <a:tcPr/>
                </a:tc>
                <a:tc>
                  <a:txBody>
                    <a:bodyPr/>
                    <a:lstStyle/>
                    <a:p>
                      <a:pPr algn="ctr"/>
                      <a:r>
                        <a:rPr kumimoji="1" lang="ja-JP" altLang="en-US" sz="1600" dirty="0"/>
                        <a:t>講師</a:t>
                      </a:r>
                    </a:p>
                  </a:txBody>
                  <a:tcPr/>
                </a:tc>
                <a:extLst>
                  <a:ext uri="{0D108BD9-81ED-4DB2-BD59-A6C34878D82A}">
                    <a16:rowId xmlns:a16="http://schemas.microsoft.com/office/drawing/2014/main" xmlns="" val="1688276906"/>
                  </a:ext>
                </a:extLst>
              </a:tr>
              <a:tr h="0">
                <a:tc>
                  <a:txBody>
                    <a:bodyPr/>
                    <a:lstStyle/>
                    <a:p>
                      <a:pPr algn="ctr"/>
                      <a:r>
                        <a:rPr kumimoji="1" lang="en-US" altLang="ja-JP" sz="1600" dirty="0">
                          <a:solidFill>
                            <a:schemeClr val="tx1">
                              <a:lumMod val="75000"/>
                              <a:lumOff val="25000"/>
                            </a:schemeClr>
                          </a:solidFill>
                        </a:rPr>
                        <a:t>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が変える社会</a:t>
                      </a:r>
                    </a:p>
                  </a:txBody>
                  <a:tcPr/>
                </a:tc>
                <a:tc>
                  <a:txBody>
                    <a:bodyPr/>
                    <a:lstStyle/>
                    <a:p>
                      <a:pPr algn="ctr"/>
                      <a:r>
                        <a:rPr kumimoji="1" lang="en-US" altLang="ja-JP" sz="1600" dirty="0">
                          <a:solidFill>
                            <a:schemeClr val="tx1">
                              <a:lumMod val="75000"/>
                              <a:lumOff val="25000"/>
                            </a:schemeClr>
                          </a:solidFill>
                        </a:rPr>
                        <a:t>NTT</a:t>
                      </a:r>
                      <a:r>
                        <a:rPr kumimoji="1" lang="ja-JP" altLang="en-US" sz="1600" dirty="0">
                          <a:solidFill>
                            <a:schemeClr val="tx1">
                              <a:lumMod val="75000"/>
                              <a:lumOff val="25000"/>
                            </a:schemeClr>
                          </a:solidFill>
                        </a:rPr>
                        <a:t>西日本</a:t>
                      </a:r>
                    </a:p>
                  </a:txBody>
                  <a:tcPr anchor="ctr"/>
                </a:tc>
                <a:extLst>
                  <a:ext uri="{0D108BD9-81ED-4DB2-BD59-A6C34878D82A}">
                    <a16:rowId xmlns:a16="http://schemas.microsoft.com/office/drawing/2014/main" xmlns="" val="3221468820"/>
                  </a:ext>
                </a:extLst>
              </a:tr>
              <a:tr h="0">
                <a:tc>
                  <a:txBody>
                    <a:bodyPr/>
                    <a:lstStyle/>
                    <a:p>
                      <a:pPr algn="ctr"/>
                      <a:r>
                        <a:rPr kumimoji="1" lang="en-US" altLang="ja-JP" sz="1600" dirty="0">
                          <a:solidFill>
                            <a:schemeClr val="tx1">
                              <a:lumMod val="75000"/>
                              <a:lumOff val="25000"/>
                            </a:schemeClr>
                          </a:solidFill>
                        </a:rPr>
                        <a:t>2</a:t>
                      </a:r>
                      <a:endParaRPr kumimoji="1" lang="ja-JP" altLang="en-US" sz="1600" dirty="0">
                        <a:solidFill>
                          <a:schemeClr val="tx1">
                            <a:lumMod val="75000"/>
                            <a:lumOff val="25000"/>
                          </a:schemeClr>
                        </a:solidFill>
                      </a:endParaRPr>
                    </a:p>
                  </a:txBody>
                  <a:tcPr/>
                </a:tc>
                <a:tc>
                  <a:txBody>
                    <a:bodyPr/>
                    <a:lstStyle/>
                    <a:p>
                      <a:pPr algn="l"/>
                      <a:r>
                        <a:rPr kumimoji="1" lang="ja-JP" altLang="en-US" sz="1600" b="1" dirty="0">
                          <a:solidFill>
                            <a:schemeClr val="tx1">
                              <a:lumMod val="75000"/>
                              <a:lumOff val="25000"/>
                            </a:schemeClr>
                          </a:solidFill>
                        </a:rPr>
                        <a:t>働き方改革と</a:t>
                      </a:r>
                      <a:r>
                        <a:rPr kumimoji="1" lang="en-US" altLang="ja-JP" sz="1600" b="1" dirty="0">
                          <a:solidFill>
                            <a:schemeClr val="tx1">
                              <a:lumMod val="75000"/>
                              <a:lumOff val="25000"/>
                            </a:schemeClr>
                          </a:solidFill>
                        </a:rPr>
                        <a:t>DX</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178709493"/>
                  </a:ext>
                </a:extLst>
              </a:tr>
              <a:tr h="0">
                <a:tc>
                  <a:txBody>
                    <a:bodyPr/>
                    <a:lstStyle/>
                    <a:p>
                      <a:pPr algn="ctr"/>
                      <a:r>
                        <a:rPr kumimoji="1" lang="en-US" altLang="ja-JP" sz="1600" dirty="0">
                          <a:solidFill>
                            <a:schemeClr val="tx1">
                              <a:lumMod val="75000"/>
                              <a:lumOff val="25000"/>
                            </a:schemeClr>
                          </a:solidFill>
                        </a:rPr>
                        <a:t>3</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(1)</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453956153"/>
                  </a:ext>
                </a:extLst>
              </a:tr>
              <a:tr h="0">
                <a:tc>
                  <a:txBody>
                    <a:bodyPr/>
                    <a:lstStyle/>
                    <a:p>
                      <a:pPr algn="ctr"/>
                      <a:r>
                        <a:rPr kumimoji="1" lang="en-US" altLang="ja-JP" sz="1600" dirty="0">
                          <a:solidFill>
                            <a:schemeClr val="tx1">
                              <a:lumMod val="75000"/>
                              <a:lumOff val="25000"/>
                            </a:schemeClr>
                          </a:solidFill>
                        </a:rPr>
                        <a:t>4</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(2)</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906187670"/>
                  </a:ext>
                </a:extLst>
              </a:tr>
              <a:tr h="0">
                <a:tc>
                  <a:txBody>
                    <a:bodyPr/>
                    <a:lstStyle/>
                    <a:p>
                      <a:pPr algn="ctr"/>
                      <a:r>
                        <a:rPr kumimoji="1" lang="en-US" altLang="ja-JP" sz="1600" dirty="0">
                          <a:solidFill>
                            <a:schemeClr val="tx1">
                              <a:lumMod val="75000"/>
                              <a:lumOff val="25000"/>
                            </a:schemeClr>
                          </a:solidFill>
                        </a:rPr>
                        <a:t>5</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クラウド</a:t>
                      </a:r>
                      <a:r>
                        <a:rPr kumimoji="1" lang="en-US" altLang="ja-JP" sz="1600" b="1" dirty="0">
                          <a:solidFill>
                            <a:schemeClr val="tx1">
                              <a:lumMod val="75000"/>
                              <a:lumOff val="25000"/>
                            </a:schemeClr>
                          </a:solidFill>
                        </a:rPr>
                        <a:t>/IoT/5G</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681188941"/>
                  </a:ext>
                </a:extLst>
              </a:tr>
              <a:tr h="0">
                <a:tc>
                  <a:txBody>
                    <a:bodyPr/>
                    <a:lstStyle/>
                    <a:p>
                      <a:pPr algn="ctr"/>
                      <a:r>
                        <a:rPr kumimoji="1" lang="en-US" altLang="ja-JP" sz="1600" dirty="0">
                          <a:solidFill>
                            <a:schemeClr val="tx1">
                              <a:lumMod val="75000"/>
                              <a:lumOff val="25000"/>
                            </a:schemeClr>
                          </a:solidFill>
                        </a:rPr>
                        <a:t>6</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情報セキュリティ①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320031005"/>
                  </a:ext>
                </a:extLst>
              </a:tr>
              <a:tr h="0">
                <a:tc>
                  <a:txBody>
                    <a:bodyPr/>
                    <a:lstStyle/>
                    <a:p>
                      <a:pPr algn="ctr"/>
                      <a:r>
                        <a:rPr kumimoji="1" lang="en-US" altLang="ja-JP" sz="1600" dirty="0">
                          <a:solidFill>
                            <a:schemeClr val="tx1">
                              <a:lumMod val="75000"/>
                              <a:lumOff val="25000"/>
                            </a:schemeClr>
                          </a:solidFill>
                        </a:rPr>
                        <a:t>7</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情報セキュリティ②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1013665032"/>
                  </a:ext>
                </a:extLst>
              </a:tr>
              <a:tr h="0">
                <a:tc>
                  <a:txBody>
                    <a:bodyPr/>
                    <a:lstStyle/>
                    <a:p>
                      <a:pPr algn="ctr"/>
                      <a:r>
                        <a:rPr kumimoji="1" lang="en-US" altLang="ja-JP" sz="1600" dirty="0">
                          <a:solidFill>
                            <a:schemeClr val="tx1">
                              <a:lumMod val="75000"/>
                              <a:lumOff val="25000"/>
                            </a:schemeClr>
                          </a:solidFill>
                        </a:rPr>
                        <a:t>8</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テレワーク</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062279"/>
                  </a:ext>
                </a:extLst>
              </a:tr>
              <a:tr h="0">
                <a:tc>
                  <a:txBody>
                    <a:bodyPr/>
                    <a:lstStyle/>
                    <a:p>
                      <a:pPr algn="ctr"/>
                      <a:r>
                        <a:rPr kumimoji="1" lang="en-US" altLang="ja-JP" sz="1600" dirty="0">
                          <a:solidFill>
                            <a:schemeClr val="tx1">
                              <a:lumMod val="75000"/>
                              <a:lumOff val="25000"/>
                            </a:schemeClr>
                          </a:solidFill>
                        </a:rPr>
                        <a:t>9</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コミュニケーションツール①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695454312"/>
                  </a:ext>
                </a:extLst>
              </a:tr>
              <a:tr h="0">
                <a:tc>
                  <a:txBody>
                    <a:bodyPr/>
                    <a:lstStyle/>
                    <a:p>
                      <a:pPr algn="ctr"/>
                      <a:r>
                        <a:rPr kumimoji="1" lang="en-US" altLang="ja-JP" sz="1600" dirty="0">
                          <a:solidFill>
                            <a:schemeClr val="tx1">
                              <a:lumMod val="75000"/>
                              <a:lumOff val="25000"/>
                            </a:schemeClr>
                          </a:solidFill>
                        </a:rPr>
                        <a:t>10</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コミュニケーションツール②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798683845"/>
                  </a:ext>
                </a:extLst>
              </a:tr>
              <a:tr h="0">
                <a:tc>
                  <a:txBody>
                    <a:bodyPr/>
                    <a:lstStyle/>
                    <a:p>
                      <a:pPr algn="ctr"/>
                      <a:r>
                        <a:rPr kumimoji="1" lang="en-US" altLang="ja-JP" sz="1600" dirty="0">
                          <a:solidFill>
                            <a:schemeClr val="tx1">
                              <a:lumMod val="75000"/>
                              <a:lumOff val="25000"/>
                            </a:schemeClr>
                          </a:solidFill>
                        </a:rPr>
                        <a:t>11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(4)</a:t>
                      </a:r>
                      <a:r>
                        <a:rPr kumimoji="1" lang="ja-JP" altLang="en-US" sz="1600" b="1" dirty="0">
                          <a:solidFill>
                            <a:schemeClr val="tx1">
                              <a:lumMod val="75000"/>
                              <a:lumOff val="25000"/>
                            </a:schemeClr>
                          </a:solidFill>
                        </a:rPr>
                        <a:t>　業務サポートシステム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119099546"/>
                  </a:ext>
                </a:extLst>
              </a:tr>
              <a:tr h="0">
                <a:tc>
                  <a:txBody>
                    <a:bodyPr/>
                    <a:lstStyle/>
                    <a:p>
                      <a:pPr algn="ctr"/>
                      <a:r>
                        <a:rPr kumimoji="1" lang="en-US" altLang="ja-JP" sz="1600" dirty="0">
                          <a:solidFill>
                            <a:schemeClr val="tx1">
                              <a:lumMod val="75000"/>
                              <a:lumOff val="25000"/>
                            </a:schemeClr>
                          </a:solidFill>
                        </a:rPr>
                        <a:t>12</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(5)</a:t>
                      </a:r>
                      <a:r>
                        <a:rPr kumimoji="1" lang="ja-JP" altLang="en-US" sz="1600" b="1" dirty="0">
                          <a:solidFill>
                            <a:schemeClr val="tx1">
                              <a:lumMod val="75000"/>
                              <a:lumOff val="25000"/>
                            </a:schemeClr>
                          </a:solidFill>
                        </a:rPr>
                        <a:t>　総務、人事、経理系システム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663832258"/>
                  </a:ext>
                </a:extLst>
              </a:tr>
            </a:tbl>
          </a:graphicData>
        </a:graphic>
      </p:graphicFrame>
      <p:sp>
        <p:nvSpPr>
          <p:cNvPr id="2" name="正方形/長方形 1">
            <a:extLst>
              <a:ext uri="{FF2B5EF4-FFF2-40B4-BE49-F238E27FC236}">
                <a16:creationId xmlns:a16="http://schemas.microsoft.com/office/drawing/2014/main" xmlns="" id="{E49203E2-07CA-4D28-A65F-3F82A5B0F6D6}"/>
              </a:ext>
            </a:extLst>
          </p:cNvPr>
          <p:cNvSpPr/>
          <p:nvPr/>
        </p:nvSpPr>
        <p:spPr>
          <a:xfrm>
            <a:off x="246269" y="3436819"/>
            <a:ext cx="8651462" cy="323022"/>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4219334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20370"/>
          <a:stretch/>
        </p:blipFill>
        <p:spPr>
          <a:xfrm>
            <a:off x="78828" y="1474469"/>
            <a:ext cx="9065172" cy="4352091"/>
          </a:xfrm>
          <a:prstGeom prst="rect">
            <a:avLst/>
          </a:prstGeom>
        </p:spPr>
      </p:pic>
      <p:sp>
        <p:nvSpPr>
          <p:cNvPr id="3" name="タイトル 2"/>
          <p:cNvSpPr>
            <a:spLocks noGrp="1"/>
          </p:cNvSpPr>
          <p:nvPr>
            <p:ph type="ctrTitle"/>
          </p:nvPr>
        </p:nvSpPr>
        <p:spPr/>
        <p:txBody>
          <a:bodyPr/>
          <a:lstStyle/>
          <a:p>
            <a:r>
              <a:rPr kumimoji="1" lang="ja-JP" altLang="en-US" dirty="0"/>
              <a:t>コミュニティクラウド</a:t>
            </a:r>
          </a:p>
        </p:txBody>
      </p:sp>
    </p:spTree>
    <p:extLst>
      <p:ext uri="{BB962C8B-B14F-4D97-AF65-F5344CB8AC3E}">
        <p14:creationId xmlns:p14="http://schemas.microsoft.com/office/powerpoint/2010/main" val="1907358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11514"/>
          <a:stretch/>
        </p:blipFill>
        <p:spPr>
          <a:xfrm>
            <a:off x="93931" y="1360170"/>
            <a:ext cx="8942499" cy="4919718"/>
          </a:xfrm>
          <a:prstGeom prst="rect">
            <a:avLst/>
          </a:prstGeom>
        </p:spPr>
      </p:pic>
      <p:sp>
        <p:nvSpPr>
          <p:cNvPr id="3" name="タイトル 2"/>
          <p:cNvSpPr>
            <a:spLocks noGrp="1"/>
          </p:cNvSpPr>
          <p:nvPr>
            <p:ph type="ctrTitle"/>
          </p:nvPr>
        </p:nvSpPr>
        <p:spPr/>
        <p:txBody>
          <a:bodyPr/>
          <a:lstStyle/>
          <a:p>
            <a:r>
              <a:rPr kumimoji="1" lang="ja-JP" altLang="en-US" dirty="0"/>
              <a:t>ハイブリッドクラウド</a:t>
            </a:r>
          </a:p>
        </p:txBody>
      </p:sp>
    </p:spTree>
    <p:extLst>
      <p:ext uri="{BB962C8B-B14F-4D97-AF65-F5344CB8AC3E}">
        <p14:creationId xmlns:p14="http://schemas.microsoft.com/office/powerpoint/2010/main" val="27106226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1044766" y="1006492"/>
            <a:ext cx="7598238" cy="1219657"/>
          </a:xfrm>
        </p:spPr>
        <p:txBody>
          <a:bodyPr/>
          <a:lstStyle/>
          <a:p>
            <a:r>
              <a:rPr kumimoji="1" lang="en-US" altLang="ja-JP" sz="3200" dirty="0">
                <a:solidFill>
                  <a:schemeClr val="tx2"/>
                </a:solidFill>
              </a:rPr>
              <a:t>IoT</a:t>
            </a:r>
            <a:r>
              <a:rPr kumimoji="1" lang="ja-JP" altLang="en-US" sz="3200" dirty="0">
                <a:solidFill>
                  <a:schemeClr val="tx2"/>
                </a:solidFill>
              </a:rPr>
              <a:t>について</a:t>
            </a:r>
            <a:r>
              <a:rPr kumimoji="1" lang="en-US" altLang="ja-JP" sz="3200" dirty="0">
                <a:solidFill>
                  <a:schemeClr val="tx2"/>
                </a:solidFill>
              </a:rPr>
              <a:t/>
            </a:r>
            <a:br>
              <a:rPr kumimoji="1" lang="en-US" altLang="ja-JP" sz="3200" dirty="0">
                <a:solidFill>
                  <a:schemeClr val="tx2"/>
                </a:solidFill>
              </a:rPr>
            </a:br>
            <a:endParaRPr kumimoji="1" lang="ja-JP" altLang="en-US" sz="3200" dirty="0">
              <a:solidFill>
                <a:schemeClr val="tx2"/>
              </a:solidFill>
            </a:endParaRPr>
          </a:p>
        </p:txBody>
      </p:sp>
      <p:sp>
        <p:nvSpPr>
          <p:cNvPr id="5" name="テキスト プレースホルダー 4"/>
          <p:cNvSpPr>
            <a:spLocks noGrp="1"/>
          </p:cNvSpPr>
          <p:nvPr>
            <p:ph type="body" sz="quarter" idx="11"/>
          </p:nvPr>
        </p:nvSpPr>
        <p:spPr/>
        <p:txBody>
          <a:bodyPr>
            <a:normAutofit lnSpcReduction="10000"/>
          </a:bodyPr>
          <a:lstStyle/>
          <a:p>
            <a:r>
              <a:rPr kumimoji="1" lang="ja-JP" altLang="en-US" dirty="0"/>
              <a:t>２</a:t>
            </a:r>
          </a:p>
        </p:txBody>
      </p:sp>
    </p:spTree>
    <p:extLst>
      <p:ext uri="{BB962C8B-B14F-4D97-AF65-F5344CB8AC3E}">
        <p14:creationId xmlns:p14="http://schemas.microsoft.com/office/powerpoint/2010/main" val="3293702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b="1" dirty="0">
                <a:latin typeface="+mn-ea"/>
                <a:ea typeface="+mn-ea"/>
                <a:cs typeface="Meiryo UI" panose="020B0604030504040204" pitchFamily="50" charset="-128"/>
              </a:rPr>
              <a:t>本日お話しさせて頂くこと</a:t>
            </a:r>
          </a:p>
        </p:txBody>
      </p:sp>
      <p:sp>
        <p:nvSpPr>
          <p:cNvPr id="4" name="スライド番号プレースホルダー 2"/>
          <p:cNvSpPr>
            <a:spLocks noGrp="1"/>
          </p:cNvSpPr>
          <p:nvPr>
            <p:ph type="sldNum" sz="quarter" idx="4294967295"/>
          </p:nvPr>
        </p:nvSpPr>
        <p:spPr>
          <a:xfrm>
            <a:off x="7010400" y="6669088"/>
            <a:ext cx="2133600" cy="150812"/>
          </a:xfrm>
        </p:spPr>
        <p:txBody>
          <a:bodyPr/>
          <a:lstStyle/>
          <a:p>
            <a:pPr fontAlgn="base">
              <a:spcBef>
                <a:spcPct val="0"/>
              </a:spcBef>
              <a:spcAft>
                <a:spcPct val="0"/>
              </a:spcAft>
              <a:defRPr/>
            </a:pPr>
            <a:r>
              <a:rPr lang="en-US" altLang="ja-JP" dirty="0">
                <a:latin typeface="+mn-ea"/>
                <a:ea typeface="+mn-ea"/>
              </a:rPr>
              <a:t>- </a:t>
            </a:r>
            <a:fld id="{75FE070A-0325-47A5-B9FF-E1CD7D3567CF}" type="slidenum">
              <a:rPr lang="en-US" altLang="ja-JP" smtClean="0">
                <a:latin typeface="+mn-ea"/>
                <a:ea typeface="+mn-ea"/>
              </a:rPr>
              <a:pPr fontAlgn="base">
                <a:spcBef>
                  <a:spcPct val="0"/>
                </a:spcBef>
                <a:spcAft>
                  <a:spcPct val="0"/>
                </a:spcAft>
                <a:defRPr/>
              </a:pPr>
              <a:t>23</a:t>
            </a:fld>
            <a:r>
              <a:rPr lang="en-US" altLang="ja-JP" dirty="0">
                <a:latin typeface="+mn-ea"/>
                <a:ea typeface="+mn-ea"/>
              </a:rPr>
              <a:t> -</a:t>
            </a:r>
          </a:p>
        </p:txBody>
      </p:sp>
      <p:sp>
        <p:nvSpPr>
          <p:cNvPr id="3" name="テキスト ボックス 2"/>
          <p:cNvSpPr txBox="1"/>
          <p:nvPr/>
        </p:nvSpPr>
        <p:spPr>
          <a:xfrm>
            <a:off x="647056" y="2068369"/>
            <a:ext cx="8496944" cy="3093154"/>
          </a:xfrm>
          <a:prstGeom prst="rect">
            <a:avLst/>
          </a:prstGeom>
          <a:noFill/>
        </p:spPr>
        <p:txBody>
          <a:bodyPr wrap="square" rtlCol="0">
            <a:spAutoFit/>
          </a:bodyPr>
          <a:lstStyle/>
          <a:p>
            <a:pPr marL="457200" indent="-457200">
              <a:lnSpc>
                <a:spcPts val="3900"/>
              </a:lnSpc>
              <a:buFont typeface="Wingdings" panose="05000000000000000000" pitchFamily="2" charset="2"/>
              <a:buChar char="l"/>
            </a:pPr>
            <a:r>
              <a:rPr lang="en-US" altLang="ja-JP" sz="2800" b="1" dirty="0">
                <a:latin typeface="+mn-ea"/>
              </a:rPr>
              <a:t>IoT</a:t>
            </a:r>
            <a:r>
              <a:rPr lang="ja-JP" altLang="en-US" sz="2800" b="1" dirty="0">
                <a:latin typeface="+mn-ea"/>
              </a:rPr>
              <a:t>によって、今起きていること</a:t>
            </a:r>
            <a:endParaRPr lang="en-US" altLang="ja-JP" sz="2800" b="1" dirty="0">
              <a:latin typeface="+mn-ea"/>
            </a:endParaRPr>
          </a:p>
          <a:p>
            <a:pPr marL="457200" indent="-457200">
              <a:lnSpc>
                <a:spcPts val="3900"/>
              </a:lnSpc>
              <a:buFont typeface="Wingdings" panose="05000000000000000000" pitchFamily="2" charset="2"/>
              <a:buChar char="l"/>
            </a:pPr>
            <a:endParaRPr kumimoji="1" lang="en-US" altLang="ja-JP" sz="2800" b="1" dirty="0">
              <a:latin typeface="+mn-ea"/>
            </a:endParaRPr>
          </a:p>
          <a:p>
            <a:pPr marL="457200" indent="-457200">
              <a:lnSpc>
                <a:spcPts val="3900"/>
              </a:lnSpc>
              <a:buFont typeface="Wingdings" panose="05000000000000000000" pitchFamily="2" charset="2"/>
              <a:buChar char="l"/>
            </a:pPr>
            <a:r>
              <a:rPr lang="en-US" altLang="ja-JP" sz="2800" b="1" dirty="0">
                <a:latin typeface="+mn-ea"/>
              </a:rPr>
              <a:t>IoT</a:t>
            </a:r>
            <a:r>
              <a:rPr lang="ja-JP" altLang="en-US" sz="2800" b="1" dirty="0">
                <a:latin typeface="+mn-ea"/>
              </a:rPr>
              <a:t>を活用した</a:t>
            </a:r>
            <a:r>
              <a:rPr kumimoji="1" lang="ja-JP" altLang="en-US" sz="2800" b="1" dirty="0">
                <a:latin typeface="+mn-ea"/>
              </a:rPr>
              <a:t>取り組み</a:t>
            </a:r>
            <a:endParaRPr lang="en-US" altLang="ja-JP" sz="2800" b="1" dirty="0">
              <a:latin typeface="+mn-ea"/>
            </a:endParaRPr>
          </a:p>
          <a:p>
            <a:pPr marL="971550" lvl="1" indent="-514350">
              <a:lnSpc>
                <a:spcPts val="3900"/>
              </a:lnSpc>
              <a:buFont typeface="+mj-ea"/>
              <a:buAutoNum type="circleNumDbPlain"/>
            </a:pPr>
            <a:r>
              <a:rPr lang="ja-JP" altLang="en-US" sz="2400" b="1" dirty="0">
                <a:latin typeface="+mn-ea"/>
              </a:rPr>
              <a:t>道路路面診断</a:t>
            </a:r>
            <a:r>
              <a:rPr lang="en-US" altLang="ja-JP" sz="2400" b="1" dirty="0">
                <a:latin typeface="+mn-ea"/>
              </a:rPr>
              <a:t>	</a:t>
            </a:r>
          </a:p>
          <a:p>
            <a:pPr marL="971550" lvl="1" indent="-514350">
              <a:lnSpc>
                <a:spcPts val="3900"/>
              </a:lnSpc>
              <a:buFont typeface="+mj-ea"/>
              <a:buAutoNum type="circleNumDbPlain"/>
            </a:pPr>
            <a:r>
              <a:rPr lang="ja-JP" altLang="en-US" sz="2400" b="1" dirty="0">
                <a:latin typeface="+mn-ea"/>
              </a:rPr>
              <a:t>スマート検針（ガス）</a:t>
            </a:r>
            <a:endParaRPr lang="en-US" altLang="ja-JP" sz="2400" b="1" dirty="0">
              <a:latin typeface="+mn-ea"/>
            </a:endParaRPr>
          </a:p>
          <a:p>
            <a:pPr marL="971550" lvl="1" indent="-514350">
              <a:lnSpc>
                <a:spcPts val="3900"/>
              </a:lnSpc>
              <a:buFont typeface="+mj-ea"/>
              <a:buAutoNum type="circleNumDbPlain"/>
            </a:pPr>
            <a:r>
              <a:rPr lang="ja-JP" altLang="en-US" sz="2400" b="1" dirty="0">
                <a:latin typeface="+mn-ea"/>
              </a:rPr>
              <a:t>植物工場の生産性向上</a:t>
            </a:r>
            <a:endParaRPr lang="en-US" altLang="ja-JP" sz="2400" b="1" dirty="0">
              <a:latin typeface="+mn-ea"/>
            </a:endParaRPr>
          </a:p>
        </p:txBody>
      </p:sp>
      <p:sp>
        <p:nvSpPr>
          <p:cNvPr id="7"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321368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円/楕円 39"/>
          <p:cNvSpPr/>
          <p:nvPr/>
        </p:nvSpPr>
        <p:spPr>
          <a:xfrm>
            <a:off x="2448926" y="4287331"/>
            <a:ext cx="5147416" cy="653400"/>
          </a:xfrm>
          <a:prstGeom prst="ellipse">
            <a:avLst/>
          </a:prstGeom>
          <a:solidFill>
            <a:schemeClr val="accent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algn="ctr"/>
            <a:endParaRPr lang="ja-JP" altLang="en-US" sz="1400" b="1" dirty="0">
              <a:solidFill>
                <a:prstClr val="white"/>
              </a:solidFill>
              <a:latin typeface="+mn-ea"/>
            </a:endParaRPr>
          </a:p>
        </p:txBody>
      </p:sp>
      <p:sp>
        <p:nvSpPr>
          <p:cNvPr id="2" name="タイトル 1"/>
          <p:cNvSpPr>
            <a:spLocks noGrp="1"/>
          </p:cNvSpPr>
          <p:nvPr>
            <p:ph type="ctrTitle"/>
          </p:nvPr>
        </p:nvSpPr>
        <p:spPr>
          <a:xfrm>
            <a:off x="174479" y="50450"/>
            <a:ext cx="8429622" cy="409795"/>
          </a:xfrm>
        </p:spPr>
        <p:txBody>
          <a:bodyPr/>
          <a:lstStyle/>
          <a:p>
            <a:r>
              <a:rPr lang="en-US" altLang="ja-JP"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IoT</a:t>
            </a:r>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Internet</a:t>
            </a:r>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of</a:t>
            </a:r>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Things</a:t>
            </a:r>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）とは</a:t>
            </a:r>
          </a:p>
        </p:txBody>
      </p:sp>
      <p:sp>
        <p:nvSpPr>
          <p:cNvPr id="33" name="スライド番号プレースホルダー 2"/>
          <p:cNvSpPr>
            <a:spLocks noGrp="1"/>
          </p:cNvSpPr>
          <p:nvPr>
            <p:ph type="sldNum" sz="quarter" idx="4294967295"/>
          </p:nvPr>
        </p:nvSpPr>
        <p:spPr>
          <a:xfrm>
            <a:off x="7010400" y="6677025"/>
            <a:ext cx="2133600" cy="150813"/>
          </a:xfrm>
          <a:prstGeom prst="rect">
            <a:avLst/>
          </a:prstGeo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24</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69" name="コンテンツ プレースホルダー 4"/>
          <p:cNvSpPr txBox="1">
            <a:spLocks/>
          </p:cNvSpPr>
          <p:nvPr/>
        </p:nvSpPr>
        <p:spPr bwMode="auto">
          <a:xfrm>
            <a:off x="144016" y="764704"/>
            <a:ext cx="8676456" cy="132792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marL="342900" indent="-342900" algn="l" defTabSz="457200" rtl="0" eaLnBrk="1" fontAlgn="base" hangingPunct="1">
              <a:spcBef>
                <a:spcPct val="20000"/>
              </a:spcBef>
              <a:spcAft>
                <a:spcPct val="0"/>
              </a:spcAft>
              <a:buFontTx/>
              <a:buBlip>
                <a:blip r:embed="rId3"/>
              </a:buBlip>
              <a:defRPr kumimoji="1" sz="3200" b="1" kern="1200">
                <a:solidFill>
                  <a:schemeClr val="tx2"/>
                </a:solidFill>
                <a:latin typeface="+mn-ea"/>
                <a:ea typeface="+mn-ea"/>
                <a:cs typeface="+mn-cs"/>
              </a:defRPr>
            </a:lvl1pPr>
            <a:lvl2pPr marL="742950" indent="-285750" algn="l" defTabSz="457200" rtl="0" eaLnBrk="1" fontAlgn="base" hangingPunct="1">
              <a:spcBef>
                <a:spcPct val="20000"/>
              </a:spcBef>
              <a:spcAft>
                <a:spcPct val="0"/>
              </a:spcAft>
              <a:buFontTx/>
              <a:buBlip>
                <a:blip r:embed="rId4"/>
              </a:buBlip>
              <a:defRPr kumimoji="1" sz="2800" kern="1200">
                <a:solidFill>
                  <a:schemeClr val="tx2"/>
                </a:solidFill>
                <a:latin typeface="+mn-ea"/>
                <a:ea typeface="+mn-ea"/>
                <a:cs typeface="+mn-cs"/>
              </a:defRPr>
            </a:lvl2pPr>
            <a:lvl3pPr marL="1143000" indent="-228600" algn="l" defTabSz="457200" rtl="0" eaLnBrk="1" fontAlgn="base" hangingPunct="1">
              <a:spcBef>
                <a:spcPct val="20000"/>
              </a:spcBef>
              <a:spcAft>
                <a:spcPct val="0"/>
              </a:spcAft>
              <a:buFontTx/>
              <a:buBlip>
                <a:blip r:embed="rId5"/>
              </a:buBlip>
              <a:defRPr kumimoji="1" sz="2400" kern="1200">
                <a:solidFill>
                  <a:schemeClr val="tx2"/>
                </a:solidFill>
                <a:latin typeface="+mn-ea"/>
                <a:ea typeface="+mn-ea"/>
                <a:cs typeface="+mn-cs"/>
              </a:defRPr>
            </a:lvl3pPr>
            <a:lvl4pPr marL="1600200" indent="-228600" algn="l" defTabSz="457200" rtl="0" eaLnBrk="1" fontAlgn="base" hangingPunct="1">
              <a:spcBef>
                <a:spcPct val="20000"/>
              </a:spcBef>
              <a:spcAft>
                <a:spcPct val="0"/>
              </a:spcAft>
              <a:buFont typeface="Arial" charset="0"/>
              <a:buChar char="–"/>
              <a:defRPr kumimoji="1" sz="2000" kern="1200">
                <a:solidFill>
                  <a:schemeClr val="tx2"/>
                </a:solidFill>
                <a:latin typeface="+mn-ea"/>
                <a:ea typeface="+mn-ea"/>
                <a:cs typeface="+mn-cs"/>
              </a:defRPr>
            </a:lvl4pPr>
            <a:lvl5pPr marL="2057400" indent="-228600" algn="l" defTabSz="457200" rtl="0" eaLnBrk="1" fontAlgn="base" hangingPunct="1">
              <a:spcBef>
                <a:spcPct val="20000"/>
              </a:spcBef>
              <a:spcAft>
                <a:spcPct val="0"/>
              </a:spcAft>
              <a:buFont typeface="Arial" charset="0"/>
              <a:buChar char="»"/>
              <a:defRPr kumimoji="1" kern="1200">
                <a:solidFill>
                  <a:schemeClr val="tx2"/>
                </a:solidFill>
                <a:latin typeface="+mn-ea"/>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buFontTx/>
              <a:buNone/>
            </a:pPr>
            <a:r>
              <a:rPr lang="en-US" altLang="ja-JP" sz="2400" dirty="0">
                <a:solidFill>
                  <a:prstClr val="black"/>
                </a:solidFill>
                <a:cs typeface="Meiryo UI" panose="020B0604030504040204" pitchFamily="50" charset="-128"/>
              </a:rPr>
              <a:t>IoT</a:t>
            </a:r>
            <a:r>
              <a:rPr lang="ja-JP" altLang="en-US" sz="2400" dirty="0">
                <a:solidFill>
                  <a:prstClr val="black"/>
                </a:solidFill>
                <a:cs typeface="Meiryo UI" panose="020B0604030504040204" pitchFamily="50" charset="-128"/>
              </a:rPr>
              <a:t>とは、モノがネットワークに繋がり、リアル社会で得られたデータからサイバー空間が生成した“価値”をリアル社会へ還元する仕組み</a:t>
            </a:r>
            <a:endParaRPr lang="en-US" altLang="ja-JP" sz="2400" b="0" dirty="0">
              <a:solidFill>
                <a:prstClr val="black"/>
              </a:solidFill>
              <a:cs typeface="メイリオ"/>
            </a:endParaRPr>
          </a:p>
        </p:txBody>
      </p:sp>
      <p:sp>
        <p:nvSpPr>
          <p:cNvPr id="70" name="Shape 144"/>
          <p:cNvSpPr/>
          <p:nvPr/>
        </p:nvSpPr>
        <p:spPr>
          <a:xfrm>
            <a:off x="1115606" y="2420888"/>
            <a:ext cx="7560849" cy="1573215"/>
          </a:xfrm>
          <a:prstGeom prst="roundRect">
            <a:avLst>
              <a:gd name="adj" fmla="val 4594"/>
            </a:avLst>
          </a:prstGeom>
          <a:solidFill>
            <a:srgbClr val="FFFF66"/>
          </a:solidFill>
          <a:ln w="25400">
            <a:noFill/>
            <a:miter lim="400000"/>
          </a:ln>
        </p:spPr>
        <p:txBody>
          <a:bodyPr lIns="37419" tIns="37419" rIns="37419" bIns="37419" anchor="ctr"/>
          <a:lstStyle/>
          <a:p>
            <a:pPr>
              <a:defRPr sz="2400"/>
            </a:pPr>
            <a:endParaRPr sz="2400" b="1" dirty="0">
              <a:solidFill>
                <a:prstClr val="black"/>
              </a:solidFill>
              <a:latin typeface="+mn-ea"/>
            </a:endParaRPr>
          </a:p>
        </p:txBody>
      </p:sp>
      <p:sp>
        <p:nvSpPr>
          <p:cNvPr id="72" name="Shape 144"/>
          <p:cNvSpPr/>
          <p:nvPr/>
        </p:nvSpPr>
        <p:spPr>
          <a:xfrm>
            <a:off x="1475659" y="2855545"/>
            <a:ext cx="6799566" cy="980127"/>
          </a:xfrm>
          <a:prstGeom prst="roundRect">
            <a:avLst>
              <a:gd name="adj" fmla="val 4594"/>
            </a:avLst>
          </a:prstGeom>
          <a:solidFill>
            <a:schemeClr val="bg1"/>
          </a:solidFill>
          <a:ln w="25400">
            <a:solidFill>
              <a:srgbClr val="85888D"/>
            </a:solidFill>
            <a:miter lim="400000"/>
          </a:ln>
        </p:spPr>
        <p:txBody>
          <a:bodyPr lIns="37419" tIns="37419" rIns="37419" bIns="37419" anchor="ctr"/>
          <a:lstStyle/>
          <a:p>
            <a:pPr>
              <a:defRPr sz="2400"/>
            </a:pPr>
            <a:endParaRPr sz="2400" b="1" dirty="0">
              <a:solidFill>
                <a:prstClr val="black"/>
              </a:solidFill>
              <a:latin typeface="+mn-ea"/>
            </a:endParaRPr>
          </a:p>
        </p:txBody>
      </p:sp>
      <p:sp>
        <p:nvSpPr>
          <p:cNvPr id="74" name="Shape 144"/>
          <p:cNvSpPr/>
          <p:nvPr/>
        </p:nvSpPr>
        <p:spPr>
          <a:xfrm>
            <a:off x="1108990" y="5260743"/>
            <a:ext cx="7567466" cy="1192593"/>
          </a:xfrm>
          <a:prstGeom prst="roundRect">
            <a:avLst>
              <a:gd name="adj" fmla="val 4594"/>
            </a:avLst>
          </a:prstGeom>
          <a:solidFill>
            <a:schemeClr val="accent5">
              <a:lumMod val="20000"/>
              <a:lumOff val="80000"/>
            </a:schemeClr>
          </a:solidFill>
          <a:ln w="25400">
            <a:noFill/>
            <a:miter lim="400000"/>
          </a:ln>
        </p:spPr>
        <p:txBody>
          <a:bodyPr lIns="37419" tIns="37419" rIns="37419" bIns="37419" anchor="ctr"/>
          <a:lstStyle/>
          <a:p>
            <a:pPr>
              <a:defRPr sz="2400"/>
            </a:pPr>
            <a:endParaRPr sz="2400" b="1" dirty="0">
              <a:solidFill>
                <a:prstClr val="black"/>
              </a:solidFill>
              <a:latin typeface="+mn-ea"/>
            </a:endParaRPr>
          </a:p>
        </p:txBody>
      </p:sp>
      <p:sp>
        <p:nvSpPr>
          <p:cNvPr id="75" name="角丸四角形 74"/>
          <p:cNvSpPr/>
          <p:nvPr/>
        </p:nvSpPr>
        <p:spPr>
          <a:xfrm>
            <a:off x="1699084" y="3009805"/>
            <a:ext cx="1936823" cy="681036"/>
          </a:xfrm>
          <a:prstGeom prst="roundRect">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latin typeface="+mn-ea"/>
                <a:cs typeface="Meiryo UI" panose="020B0604030504040204" pitchFamily="50" charset="-128"/>
              </a:rPr>
              <a:t>データ</a:t>
            </a:r>
            <a:r>
              <a:rPr lang="en-US" altLang="ja-JP" b="1" dirty="0">
                <a:solidFill>
                  <a:prstClr val="white"/>
                </a:solidFill>
                <a:latin typeface="+mn-ea"/>
                <a:cs typeface="Meiryo UI" panose="020B0604030504040204" pitchFamily="50" charset="-128"/>
              </a:rPr>
              <a:t/>
            </a:r>
            <a:br>
              <a:rPr lang="en-US" altLang="ja-JP" b="1" dirty="0">
                <a:solidFill>
                  <a:prstClr val="white"/>
                </a:solidFill>
                <a:latin typeface="+mn-ea"/>
                <a:cs typeface="Meiryo UI" panose="020B0604030504040204" pitchFamily="50" charset="-128"/>
              </a:rPr>
            </a:br>
            <a:r>
              <a:rPr lang="ja-JP" altLang="en-US" b="1" dirty="0">
                <a:solidFill>
                  <a:prstClr val="white"/>
                </a:solidFill>
                <a:latin typeface="+mn-ea"/>
                <a:cs typeface="Meiryo UI" panose="020B0604030504040204" pitchFamily="50" charset="-128"/>
              </a:rPr>
              <a:t>収集・蓄積</a:t>
            </a:r>
            <a:endParaRPr lang="en-US" altLang="ja-JP" b="1" dirty="0">
              <a:solidFill>
                <a:prstClr val="white"/>
              </a:solidFill>
              <a:latin typeface="+mn-ea"/>
              <a:cs typeface="Meiryo UI" panose="020B0604030504040204" pitchFamily="50" charset="-128"/>
            </a:endParaRPr>
          </a:p>
        </p:txBody>
      </p:sp>
      <p:sp>
        <p:nvSpPr>
          <p:cNvPr id="78" name="角丸四角形 77"/>
          <p:cNvSpPr/>
          <p:nvPr/>
        </p:nvSpPr>
        <p:spPr>
          <a:xfrm>
            <a:off x="1099052" y="2204832"/>
            <a:ext cx="2320820" cy="479454"/>
          </a:xfrm>
          <a:prstGeom prst="roundRect">
            <a:avLst/>
          </a:prstGeom>
          <a:gradFill rotWithShape="1">
            <a:gsLst>
              <a:gs pos="0">
                <a:srgbClr val="FEB80A">
                  <a:tint val="92000"/>
                  <a:satMod val="170000"/>
                </a:srgbClr>
              </a:gs>
              <a:gs pos="15000">
                <a:srgbClr val="FEB80A">
                  <a:tint val="92000"/>
                  <a:shade val="99000"/>
                  <a:satMod val="170000"/>
                </a:srgbClr>
              </a:gs>
              <a:gs pos="62000">
                <a:srgbClr val="FEB80A">
                  <a:tint val="96000"/>
                  <a:shade val="80000"/>
                  <a:satMod val="170000"/>
                </a:srgbClr>
              </a:gs>
              <a:gs pos="97000">
                <a:srgbClr val="FEB80A">
                  <a:tint val="98000"/>
                  <a:shade val="63000"/>
                  <a:satMod val="170000"/>
                </a:srgbClr>
              </a:gs>
              <a:gs pos="100000">
                <a:srgbClr val="FEB80A">
                  <a:shade val="62000"/>
                  <a:satMod val="170000"/>
                </a:srgb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rgbClr val="FEB80A"/>
            </a:contourClr>
          </a:sp3d>
        </p:spPr>
        <p:txBody>
          <a:bodyPr vert="horz" anchor="ctr"/>
          <a:lstStyle/>
          <a:p>
            <a:pPr algn="ctr"/>
            <a:r>
              <a:rPr lang="en-US" altLang="ja-JP" sz="2400" b="1" kern="0" dirty="0">
                <a:solidFill>
                  <a:sysClr val="window" lastClr="FFFFFF"/>
                </a:solidFill>
                <a:latin typeface="+mn-ea"/>
              </a:rPr>
              <a:t>IoT</a:t>
            </a:r>
            <a:r>
              <a:rPr lang="ja-JP" altLang="en-US" sz="2400" b="1" kern="0" dirty="0">
                <a:solidFill>
                  <a:sysClr val="window" lastClr="FFFFFF"/>
                </a:solidFill>
                <a:latin typeface="+mn-ea"/>
              </a:rPr>
              <a:t>クラウド</a:t>
            </a:r>
          </a:p>
        </p:txBody>
      </p:sp>
      <p:grpSp>
        <p:nvGrpSpPr>
          <p:cNvPr id="89" name="グループ化 88"/>
          <p:cNvGrpSpPr/>
          <p:nvPr/>
        </p:nvGrpSpPr>
        <p:grpSpPr>
          <a:xfrm>
            <a:off x="3635896" y="5632538"/>
            <a:ext cx="932868" cy="676750"/>
            <a:chOff x="386951" y="4839613"/>
            <a:chExt cx="846070" cy="490372"/>
          </a:xfrm>
        </p:grpSpPr>
        <p:pic>
          <p:nvPicPr>
            <p:cNvPr id="92" name="Picture 2" descr="「uav icon」の画像検索結果"/>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t="30467" b="24888"/>
            <a:stretch/>
          </p:blipFill>
          <p:spPr bwMode="auto">
            <a:xfrm>
              <a:off x="624109" y="4839613"/>
              <a:ext cx="416768" cy="201577"/>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3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6951" y="5120337"/>
              <a:ext cx="342658" cy="15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 name="Picture 12" descr="田んぼのイラスト・絵カード"/>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07472" y="5118689"/>
              <a:ext cx="325549" cy="175149"/>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グループ化 98"/>
            <p:cNvGrpSpPr/>
            <p:nvPr/>
          </p:nvGrpSpPr>
          <p:grpSpPr>
            <a:xfrm>
              <a:off x="612768" y="4920880"/>
              <a:ext cx="564649" cy="409105"/>
              <a:chOff x="4144709" y="2738610"/>
              <a:chExt cx="854581" cy="1380780"/>
            </a:xfrm>
          </p:grpSpPr>
          <p:sp>
            <p:nvSpPr>
              <p:cNvPr id="100" name="二等辺三角形 99"/>
              <p:cNvSpPr/>
              <p:nvPr/>
            </p:nvSpPr>
            <p:spPr>
              <a:xfrm>
                <a:off x="4144709" y="2738610"/>
                <a:ext cx="854580" cy="1228980"/>
              </a:xfrm>
              <a:prstGeom prst="triangle">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b="1">
                  <a:solidFill>
                    <a:prstClr val="white"/>
                  </a:solidFill>
                  <a:latin typeface="+mn-ea"/>
                  <a:cs typeface="Meiryo UI" panose="020B0604030504040204" pitchFamily="50" charset="-128"/>
                </a:endParaRPr>
              </a:p>
            </p:txBody>
          </p:sp>
          <p:sp>
            <p:nvSpPr>
              <p:cNvPr id="101" name="円/楕円 100"/>
              <p:cNvSpPr/>
              <p:nvPr/>
            </p:nvSpPr>
            <p:spPr>
              <a:xfrm>
                <a:off x="4161717" y="3812254"/>
                <a:ext cx="837573" cy="307136"/>
              </a:xfrm>
              <a:prstGeom prst="ellipse">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b="1">
                  <a:solidFill>
                    <a:prstClr val="white"/>
                  </a:solidFill>
                  <a:latin typeface="+mn-ea"/>
                  <a:cs typeface="Meiryo UI" panose="020B0604030504040204" pitchFamily="50" charset="-128"/>
                </a:endParaRPr>
              </a:p>
            </p:txBody>
          </p:sp>
        </p:grpSp>
      </p:grpSp>
      <p:pic>
        <p:nvPicPr>
          <p:cNvPr id="122" name="Picture 18" descr="「駐車場 イラスト」の画像検索結果"/>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887895" y="5569942"/>
            <a:ext cx="924481" cy="724615"/>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26" descr="「街灯 イラスト」の画像検索結果"/>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812552" y="5603889"/>
            <a:ext cx="594273" cy="643796"/>
          </a:xfrm>
          <a:prstGeom prst="rect">
            <a:avLst/>
          </a:prstGeom>
          <a:noFill/>
          <a:extLst>
            <a:ext uri="{909E8E84-426E-40DD-AFC4-6F175D3DCCD1}">
              <a14:hiddenFill xmlns:a14="http://schemas.microsoft.com/office/drawing/2010/main">
                <a:solidFill>
                  <a:srgbClr val="FFFFFF"/>
                </a:solidFill>
              </a14:hiddenFill>
            </a:ext>
          </a:extLst>
        </p:spPr>
      </p:pic>
      <p:sp>
        <p:nvSpPr>
          <p:cNvPr id="124" name="角丸四角形 123"/>
          <p:cNvSpPr/>
          <p:nvPr/>
        </p:nvSpPr>
        <p:spPr>
          <a:xfrm>
            <a:off x="1099052" y="5016362"/>
            <a:ext cx="1456724" cy="428861"/>
          </a:xfrm>
          <a:prstGeom prst="roundRect">
            <a:avLst/>
          </a:prstGeom>
          <a:solidFill>
            <a:srgbClr val="3333FF"/>
          </a:soli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rgbClr val="FEB80A"/>
            </a:contourClr>
          </a:sp3d>
        </p:spPr>
        <p:txBody>
          <a:bodyPr vert="horz" anchor="ctr"/>
          <a:lstStyle/>
          <a:p>
            <a:pPr algn="ctr"/>
            <a:r>
              <a:rPr lang="ja-JP" altLang="en-US" sz="2400" b="1" kern="0" dirty="0">
                <a:solidFill>
                  <a:sysClr val="window" lastClr="FFFFFF"/>
                </a:solidFill>
                <a:latin typeface="+mn-ea"/>
              </a:rPr>
              <a:t>モノ</a:t>
            </a:r>
          </a:p>
        </p:txBody>
      </p:sp>
      <p:sp>
        <p:nvSpPr>
          <p:cNvPr id="126" name="角丸四角形 125"/>
          <p:cNvSpPr/>
          <p:nvPr/>
        </p:nvSpPr>
        <p:spPr>
          <a:xfrm>
            <a:off x="3779928" y="3000279"/>
            <a:ext cx="2076125" cy="681036"/>
          </a:xfrm>
          <a:prstGeom prst="roundRect">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latin typeface="+mn-ea"/>
                <a:cs typeface="Meiryo UI" panose="020B0604030504040204" pitchFamily="50" charset="-128"/>
              </a:rPr>
              <a:t>データ</a:t>
            </a:r>
            <a:r>
              <a:rPr lang="en-US" altLang="ja-JP" b="1" dirty="0">
                <a:solidFill>
                  <a:prstClr val="white"/>
                </a:solidFill>
                <a:latin typeface="+mn-ea"/>
                <a:cs typeface="Meiryo UI" panose="020B0604030504040204" pitchFamily="50" charset="-128"/>
              </a:rPr>
              <a:t/>
            </a:r>
            <a:br>
              <a:rPr lang="en-US" altLang="ja-JP" b="1" dirty="0">
                <a:solidFill>
                  <a:prstClr val="white"/>
                </a:solidFill>
                <a:latin typeface="+mn-ea"/>
                <a:cs typeface="Meiryo UI" panose="020B0604030504040204" pitchFamily="50" charset="-128"/>
              </a:rPr>
            </a:br>
            <a:r>
              <a:rPr lang="ja-JP" altLang="en-US" b="1" dirty="0">
                <a:solidFill>
                  <a:prstClr val="white"/>
                </a:solidFill>
                <a:latin typeface="+mn-ea"/>
                <a:cs typeface="Meiryo UI" panose="020B0604030504040204" pitchFamily="50" charset="-128"/>
              </a:rPr>
              <a:t>解析</a:t>
            </a:r>
            <a:endParaRPr lang="en-US" altLang="ja-JP" b="1" dirty="0">
              <a:solidFill>
                <a:prstClr val="white"/>
              </a:solidFill>
              <a:latin typeface="+mn-ea"/>
              <a:cs typeface="Meiryo UI" panose="020B0604030504040204" pitchFamily="50" charset="-128"/>
            </a:endParaRPr>
          </a:p>
        </p:txBody>
      </p:sp>
      <p:sp>
        <p:nvSpPr>
          <p:cNvPr id="127" name="角丸四角形 126"/>
          <p:cNvSpPr/>
          <p:nvPr/>
        </p:nvSpPr>
        <p:spPr>
          <a:xfrm>
            <a:off x="5985614" y="2996920"/>
            <a:ext cx="2042776" cy="681036"/>
          </a:xfrm>
          <a:prstGeom prst="roundRect">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latin typeface="+mn-ea"/>
                <a:cs typeface="Meiryo UI" panose="020B0604030504040204" pitchFamily="50" charset="-128"/>
              </a:rPr>
              <a:t>データ</a:t>
            </a:r>
            <a:r>
              <a:rPr lang="en-US" altLang="ja-JP" b="1" dirty="0">
                <a:solidFill>
                  <a:prstClr val="white"/>
                </a:solidFill>
                <a:latin typeface="+mn-ea"/>
                <a:cs typeface="Meiryo UI" panose="020B0604030504040204" pitchFamily="50" charset="-128"/>
              </a:rPr>
              <a:t/>
            </a:r>
            <a:br>
              <a:rPr lang="en-US" altLang="ja-JP" b="1" dirty="0">
                <a:solidFill>
                  <a:prstClr val="white"/>
                </a:solidFill>
                <a:latin typeface="+mn-ea"/>
                <a:cs typeface="Meiryo UI" panose="020B0604030504040204" pitchFamily="50" charset="-128"/>
              </a:rPr>
            </a:br>
            <a:r>
              <a:rPr lang="ja-JP" altLang="en-US" b="1" dirty="0">
                <a:solidFill>
                  <a:prstClr val="white"/>
                </a:solidFill>
                <a:latin typeface="+mn-ea"/>
                <a:cs typeface="Meiryo UI" panose="020B0604030504040204" pitchFamily="50" charset="-128"/>
              </a:rPr>
              <a:t>活用・流通</a:t>
            </a:r>
            <a:endParaRPr lang="en-US" altLang="ja-JP" b="1" dirty="0">
              <a:solidFill>
                <a:prstClr val="white"/>
              </a:solidFill>
              <a:latin typeface="+mn-ea"/>
              <a:cs typeface="Meiryo UI" panose="020B0604030504040204" pitchFamily="50" charset="-128"/>
            </a:endParaRPr>
          </a:p>
        </p:txBody>
      </p:sp>
      <p:pic>
        <p:nvPicPr>
          <p:cNvPr id="128" name="Picture 2" descr="「フリー素材　カメラ」の画像検索結果"/>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814322" y="5630705"/>
            <a:ext cx="777429" cy="567863"/>
          </a:xfrm>
          <a:prstGeom prst="rect">
            <a:avLst/>
          </a:prstGeom>
          <a:noFill/>
          <a:extLst>
            <a:ext uri="{909E8E84-426E-40DD-AFC4-6F175D3DCCD1}">
              <a14:hiddenFill xmlns:a14="http://schemas.microsoft.com/office/drawing/2010/main">
                <a:solidFill>
                  <a:srgbClr val="FFFFFF"/>
                </a:solidFill>
              </a14:hiddenFill>
            </a:ext>
          </a:extLst>
        </p:spPr>
      </p:pic>
      <p:sp>
        <p:nvSpPr>
          <p:cNvPr id="133" name="テキスト ボックス 132"/>
          <p:cNvSpPr txBox="1"/>
          <p:nvPr/>
        </p:nvSpPr>
        <p:spPr>
          <a:xfrm>
            <a:off x="508810" y="5162299"/>
            <a:ext cx="492443" cy="1363045"/>
          </a:xfrm>
          <a:prstGeom prst="rect">
            <a:avLst/>
          </a:prstGeom>
          <a:noFill/>
        </p:spPr>
        <p:txBody>
          <a:bodyPr vert="eaVert" wrap="square" rtlCol="0">
            <a:spAutoFit/>
          </a:bodyPr>
          <a:lstStyle/>
          <a:p>
            <a:r>
              <a:rPr lang="ja-JP" altLang="en-US" sz="2000" b="1" dirty="0">
                <a:solidFill>
                  <a:prstClr val="black"/>
                </a:solidFill>
                <a:latin typeface="+mn-ea"/>
                <a:cs typeface="Meiryo UI" panose="020B0604030504040204" pitchFamily="50" charset="-128"/>
              </a:rPr>
              <a:t>リアル社会</a:t>
            </a:r>
          </a:p>
        </p:txBody>
      </p:sp>
      <p:pic>
        <p:nvPicPr>
          <p:cNvPr id="134" name="Picture 4" descr="http://www.printout.jp/clipart/clipart_d/33_crime/bousai/gif/bousai41.gif"/>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726090" y="5571539"/>
            <a:ext cx="633413" cy="686197"/>
          </a:xfrm>
          <a:prstGeom prst="rect">
            <a:avLst/>
          </a:prstGeom>
          <a:noFill/>
          <a:extLst>
            <a:ext uri="{909E8E84-426E-40DD-AFC4-6F175D3DCCD1}">
              <a14:hiddenFill xmlns:a14="http://schemas.microsoft.com/office/drawing/2010/main">
                <a:solidFill>
                  <a:srgbClr val="FFFFFF"/>
                </a:solidFill>
              </a14:hiddenFill>
            </a:ext>
          </a:extLst>
        </p:spPr>
      </p:pic>
      <p:pic>
        <p:nvPicPr>
          <p:cNvPr id="135" name="図 134"/>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941787" y="5595865"/>
            <a:ext cx="658060" cy="643908"/>
          </a:xfrm>
          <a:prstGeom prst="rect">
            <a:avLst/>
          </a:prstGeom>
        </p:spPr>
      </p:pic>
      <p:sp>
        <p:nvSpPr>
          <p:cNvPr id="136" name="角丸四角形 135"/>
          <p:cNvSpPr/>
          <p:nvPr/>
        </p:nvSpPr>
        <p:spPr>
          <a:xfrm>
            <a:off x="1014700" y="4234500"/>
            <a:ext cx="2155220" cy="490610"/>
          </a:xfrm>
          <a:prstGeom prst="roundRect">
            <a:avLst/>
          </a:prstGeom>
          <a:solidFill>
            <a:srgbClr val="FFA2A1"/>
          </a:soli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rgbClr val="FEB80A"/>
            </a:contourClr>
          </a:sp3d>
        </p:spPr>
        <p:txBody>
          <a:bodyPr vert="horz" anchor="ctr"/>
          <a:lstStyle/>
          <a:p>
            <a:pPr algn="ctr"/>
            <a:r>
              <a:rPr lang="ja-JP" altLang="en-US" sz="2400" b="1" kern="0" dirty="0">
                <a:solidFill>
                  <a:sysClr val="window" lastClr="FFFFFF"/>
                </a:solidFill>
                <a:latin typeface="+mn-ea"/>
              </a:rPr>
              <a:t>ネットワーク</a:t>
            </a:r>
          </a:p>
        </p:txBody>
      </p:sp>
      <p:sp>
        <p:nvSpPr>
          <p:cNvPr id="137" name="右矢印 136"/>
          <p:cNvSpPr/>
          <p:nvPr/>
        </p:nvSpPr>
        <p:spPr>
          <a:xfrm rot="16200000">
            <a:off x="3351864" y="4087961"/>
            <a:ext cx="1476196" cy="1052142"/>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prstClr val="white"/>
              </a:solidFill>
              <a:latin typeface="+mn-ea"/>
            </a:endParaRPr>
          </a:p>
        </p:txBody>
      </p:sp>
      <p:sp>
        <p:nvSpPr>
          <p:cNvPr id="138" name="右矢印 137"/>
          <p:cNvSpPr/>
          <p:nvPr/>
        </p:nvSpPr>
        <p:spPr>
          <a:xfrm rot="5400000">
            <a:off x="5005479" y="4208154"/>
            <a:ext cx="1476199" cy="902965"/>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a:solidFill>
                <a:prstClr val="white"/>
              </a:solidFill>
              <a:latin typeface="+mn-ea"/>
            </a:endParaRPr>
          </a:p>
        </p:txBody>
      </p:sp>
      <p:sp>
        <p:nvSpPr>
          <p:cNvPr id="139" name="テキスト ボックス 138"/>
          <p:cNvSpPr txBox="1"/>
          <p:nvPr/>
        </p:nvSpPr>
        <p:spPr>
          <a:xfrm>
            <a:off x="508810" y="2564904"/>
            <a:ext cx="492443" cy="1675317"/>
          </a:xfrm>
          <a:prstGeom prst="rect">
            <a:avLst/>
          </a:prstGeom>
          <a:noFill/>
        </p:spPr>
        <p:txBody>
          <a:bodyPr vert="eaVert" wrap="square" rtlCol="0">
            <a:spAutoFit/>
          </a:bodyPr>
          <a:lstStyle/>
          <a:p>
            <a:r>
              <a:rPr lang="ja-JP" altLang="en-US" sz="2000" b="1" dirty="0">
                <a:solidFill>
                  <a:prstClr val="black"/>
                </a:solidFill>
                <a:latin typeface="+mn-ea"/>
                <a:cs typeface="Meiryo UI" panose="020B0604030504040204" pitchFamily="50" charset="-128"/>
              </a:rPr>
              <a:t>サイバー空間</a:t>
            </a:r>
          </a:p>
        </p:txBody>
      </p:sp>
      <p:sp>
        <p:nvSpPr>
          <p:cNvPr id="140" name="テキスト ボックス 139"/>
          <p:cNvSpPr txBox="1"/>
          <p:nvPr/>
        </p:nvSpPr>
        <p:spPr>
          <a:xfrm>
            <a:off x="3852379" y="4246715"/>
            <a:ext cx="553998" cy="1013995"/>
          </a:xfrm>
          <a:prstGeom prst="rect">
            <a:avLst/>
          </a:prstGeom>
          <a:noFill/>
        </p:spPr>
        <p:txBody>
          <a:bodyPr vert="eaVert" wrap="square" rtlCol="0">
            <a:spAutoFit/>
          </a:bodyPr>
          <a:lstStyle/>
          <a:p>
            <a:r>
              <a:rPr lang="ja-JP" altLang="en-US" sz="2400" b="1" dirty="0">
                <a:solidFill>
                  <a:srgbClr val="FF0000"/>
                </a:solidFill>
                <a:latin typeface="+mn-ea"/>
              </a:rPr>
              <a:t>データ</a:t>
            </a:r>
          </a:p>
        </p:txBody>
      </p:sp>
      <p:sp>
        <p:nvSpPr>
          <p:cNvPr id="141" name="テキスト ボックス 140"/>
          <p:cNvSpPr txBox="1"/>
          <p:nvPr/>
        </p:nvSpPr>
        <p:spPr>
          <a:xfrm>
            <a:off x="5459803" y="4240938"/>
            <a:ext cx="553998" cy="1013995"/>
          </a:xfrm>
          <a:prstGeom prst="rect">
            <a:avLst/>
          </a:prstGeom>
          <a:noFill/>
        </p:spPr>
        <p:txBody>
          <a:bodyPr vert="eaVert" wrap="square" rtlCol="0">
            <a:spAutoFit/>
          </a:bodyPr>
          <a:lstStyle/>
          <a:p>
            <a:r>
              <a:rPr lang="ja-JP" altLang="en-US" sz="2400" b="1" dirty="0">
                <a:solidFill>
                  <a:srgbClr val="FF0000"/>
                </a:solidFill>
                <a:latin typeface="+mn-ea"/>
              </a:rPr>
              <a:t>価値</a:t>
            </a:r>
          </a:p>
        </p:txBody>
      </p:sp>
      <p:sp>
        <p:nvSpPr>
          <p:cNvPr id="143" name="テキスト ボックス 142"/>
          <p:cNvSpPr txBox="1"/>
          <p:nvPr/>
        </p:nvSpPr>
        <p:spPr>
          <a:xfrm>
            <a:off x="3707920" y="2391271"/>
            <a:ext cx="2549637" cy="461665"/>
          </a:xfrm>
          <a:prstGeom prst="rect">
            <a:avLst/>
          </a:prstGeom>
          <a:noFill/>
        </p:spPr>
        <p:txBody>
          <a:bodyPr wrap="square" rtlCol="0">
            <a:spAutoFit/>
          </a:bodyPr>
          <a:lstStyle/>
          <a:p>
            <a:r>
              <a:rPr lang="ja-JP" altLang="en-US" sz="2400" b="1" dirty="0">
                <a:solidFill>
                  <a:srgbClr val="FF0000"/>
                </a:solidFill>
                <a:latin typeface="+mn-ea"/>
                <a:cs typeface="Meiryo UI" panose="020B0604030504040204" pitchFamily="50" charset="-128"/>
              </a:rPr>
              <a:t>データの価値化</a:t>
            </a:r>
          </a:p>
        </p:txBody>
      </p:sp>
      <p:sp>
        <p:nvSpPr>
          <p:cNvPr id="36"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18385353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自動車 フリー イラスト」の画像検索結果"/>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27208" b="29455"/>
          <a:stretch/>
        </p:blipFill>
        <p:spPr bwMode="auto">
          <a:xfrm>
            <a:off x="6017738" y="4587100"/>
            <a:ext cx="2298680" cy="996168"/>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6074222" y="2636912"/>
            <a:ext cx="2746265" cy="923330"/>
          </a:xfrm>
          <a:prstGeom prst="rect">
            <a:avLst/>
          </a:prstGeom>
          <a:noFill/>
        </p:spPr>
        <p:txBody>
          <a:bodyPr wrap="none" rtlCol="0">
            <a:spAutoFit/>
          </a:bodyPr>
          <a:lstStyle/>
          <a:p>
            <a:pPr algn="ctr"/>
            <a:r>
              <a:rPr lang="en-US" altLang="ja-JP" sz="5400" b="1" dirty="0">
                <a:solidFill>
                  <a:srgbClr val="FF0000"/>
                </a:solidFill>
                <a:latin typeface="+mn-ea"/>
                <a:cs typeface="Meiryo UI" panose="020B0604030504040204" pitchFamily="50" charset="-128"/>
              </a:rPr>
              <a:t>1.5</a:t>
            </a:r>
            <a:r>
              <a:rPr lang="ja-JP" altLang="en-US" sz="5400" b="1" dirty="0">
                <a:solidFill>
                  <a:srgbClr val="FF0000"/>
                </a:solidFill>
                <a:latin typeface="+mn-ea"/>
                <a:cs typeface="Meiryo UI" panose="020B0604030504040204" pitchFamily="50" charset="-128"/>
              </a:rPr>
              <a:t>億台</a:t>
            </a:r>
          </a:p>
        </p:txBody>
      </p:sp>
      <p:sp>
        <p:nvSpPr>
          <p:cNvPr id="3" name="テキスト ボックス 2"/>
          <p:cNvSpPr txBox="1"/>
          <p:nvPr/>
        </p:nvSpPr>
        <p:spPr>
          <a:xfrm>
            <a:off x="5864343" y="1052768"/>
            <a:ext cx="2884124" cy="1200329"/>
          </a:xfrm>
          <a:prstGeom prst="rect">
            <a:avLst/>
          </a:prstGeom>
          <a:noFill/>
        </p:spPr>
        <p:txBody>
          <a:bodyPr wrap="none" rtlCol="0">
            <a:spAutoFit/>
          </a:bodyPr>
          <a:lstStyle/>
          <a:p>
            <a:pPr algn="ctr"/>
            <a:r>
              <a:rPr lang="ja-JP" altLang="en-US" sz="2400" b="1" dirty="0">
                <a:solidFill>
                  <a:prstClr val="black"/>
                </a:solidFill>
                <a:latin typeface="+mn-ea"/>
                <a:cs typeface="Meiryo UI" panose="020B0604030504040204" pitchFamily="50" charset="-128"/>
              </a:rPr>
              <a:t>インターネットに</a:t>
            </a:r>
            <a:endParaRPr lang="en-US" altLang="ja-JP" sz="2400" b="1" dirty="0">
              <a:solidFill>
                <a:prstClr val="black"/>
              </a:solidFill>
              <a:latin typeface="+mn-ea"/>
              <a:cs typeface="Meiryo UI" panose="020B0604030504040204" pitchFamily="50" charset="-128"/>
            </a:endParaRPr>
          </a:p>
          <a:p>
            <a:pPr algn="ctr"/>
            <a:r>
              <a:rPr lang="ja-JP" altLang="en-US" sz="2400" b="1" dirty="0">
                <a:solidFill>
                  <a:prstClr val="black"/>
                </a:solidFill>
                <a:latin typeface="+mn-ea"/>
                <a:cs typeface="Meiryo UI" panose="020B0604030504040204" pitchFamily="50" charset="-128"/>
              </a:rPr>
              <a:t>接続される自動車</a:t>
            </a:r>
            <a:endParaRPr lang="en-US" altLang="ja-JP" sz="2400" b="1" dirty="0">
              <a:solidFill>
                <a:prstClr val="black"/>
              </a:solidFill>
              <a:latin typeface="+mn-ea"/>
              <a:cs typeface="Meiryo UI" panose="020B0604030504040204" pitchFamily="50" charset="-128"/>
            </a:endParaRPr>
          </a:p>
          <a:p>
            <a:pPr algn="ctr"/>
            <a:r>
              <a:rPr lang="ja-JP" altLang="en-US" sz="2400" b="1" dirty="0">
                <a:solidFill>
                  <a:prstClr val="black"/>
                </a:solidFill>
                <a:latin typeface="+mn-ea"/>
                <a:cs typeface="Meiryo UI" panose="020B0604030504040204" pitchFamily="50" charset="-128"/>
              </a:rPr>
              <a:t>（コネクテッド・カー）</a:t>
            </a:r>
          </a:p>
        </p:txBody>
      </p:sp>
      <p:pic>
        <p:nvPicPr>
          <p:cNvPr id="2052" name="Picture 4" descr="「データベース フリー イラスト」の画像検索結果"/>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85285" y="4509120"/>
            <a:ext cx="1108865" cy="1152128"/>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3566887" y="2636912"/>
            <a:ext cx="2093843" cy="923330"/>
          </a:xfrm>
          <a:prstGeom prst="rect">
            <a:avLst/>
          </a:prstGeom>
          <a:noFill/>
        </p:spPr>
        <p:txBody>
          <a:bodyPr wrap="none" rtlCol="0">
            <a:spAutoFit/>
          </a:bodyPr>
          <a:lstStyle/>
          <a:p>
            <a:pPr algn="ctr"/>
            <a:r>
              <a:rPr lang="en-US" altLang="ja-JP" sz="5400" b="1" dirty="0">
                <a:solidFill>
                  <a:srgbClr val="FF0000"/>
                </a:solidFill>
                <a:latin typeface="+mn-ea"/>
                <a:cs typeface="Meiryo UI" panose="020B0604030504040204" pitchFamily="50" charset="-128"/>
              </a:rPr>
              <a:t>40ZB</a:t>
            </a:r>
            <a:endParaRPr lang="ja-JP" altLang="en-US" sz="5400" b="1" dirty="0">
              <a:solidFill>
                <a:srgbClr val="FF0000"/>
              </a:solidFill>
              <a:latin typeface="+mn-ea"/>
              <a:cs typeface="Meiryo UI" panose="020B0604030504040204" pitchFamily="50" charset="-128"/>
            </a:endParaRPr>
          </a:p>
        </p:txBody>
      </p:sp>
      <p:sp>
        <p:nvSpPr>
          <p:cNvPr id="12" name="テキスト ボックス 11"/>
          <p:cNvSpPr txBox="1"/>
          <p:nvPr/>
        </p:nvSpPr>
        <p:spPr>
          <a:xfrm>
            <a:off x="3744861" y="1237434"/>
            <a:ext cx="1547219" cy="830997"/>
          </a:xfrm>
          <a:prstGeom prst="rect">
            <a:avLst/>
          </a:prstGeom>
          <a:noFill/>
        </p:spPr>
        <p:txBody>
          <a:bodyPr wrap="none" rtlCol="0">
            <a:spAutoFit/>
          </a:bodyPr>
          <a:lstStyle/>
          <a:p>
            <a:pPr algn="ctr"/>
            <a:r>
              <a:rPr lang="ja-JP" altLang="en-US" sz="2400" b="1" dirty="0">
                <a:solidFill>
                  <a:prstClr val="black"/>
                </a:solidFill>
                <a:latin typeface="+mn-ea"/>
                <a:cs typeface="Meiryo UI" panose="020B0604030504040204" pitchFamily="50" charset="-128"/>
              </a:rPr>
              <a:t>収集される</a:t>
            </a:r>
            <a:endParaRPr lang="en-US" altLang="ja-JP" sz="2400" b="1" dirty="0">
              <a:solidFill>
                <a:prstClr val="black"/>
              </a:solidFill>
              <a:latin typeface="+mn-ea"/>
              <a:cs typeface="Meiryo UI" panose="020B0604030504040204" pitchFamily="50" charset="-128"/>
            </a:endParaRPr>
          </a:p>
          <a:p>
            <a:pPr algn="ctr"/>
            <a:r>
              <a:rPr lang="ja-JP" altLang="en-US" sz="2400" b="1" dirty="0">
                <a:solidFill>
                  <a:prstClr val="black"/>
                </a:solidFill>
                <a:latin typeface="+mn-ea"/>
                <a:cs typeface="Meiryo UI" panose="020B0604030504040204" pitchFamily="50" charset="-128"/>
              </a:rPr>
              <a:t>データ量</a:t>
            </a:r>
            <a:endParaRPr lang="en-US" altLang="ja-JP" sz="2400" b="1" dirty="0">
              <a:solidFill>
                <a:prstClr val="black"/>
              </a:solidFill>
              <a:latin typeface="+mn-ea"/>
              <a:cs typeface="Meiryo UI" panose="020B0604030504040204" pitchFamily="50" charset="-128"/>
            </a:endParaRPr>
          </a:p>
        </p:txBody>
      </p:sp>
      <p:pic>
        <p:nvPicPr>
          <p:cNvPr id="15" name="Picture 4" descr="「センサー フリー　イラスト」の画像検索結果"/>
          <p:cNvPicPr>
            <a:picLocks noChangeAspect="1" noChangeArrowheads="1"/>
          </p:cNvPicPr>
          <p:nvPr/>
        </p:nvPicPr>
        <p:blipFill>
          <a:blip r:embed="rId5" cstate="email">
            <a:biLevel thresh="75000"/>
            <a:extLst>
              <a:ext uri="{28A0092B-C50C-407E-A947-70E740481C1C}">
                <a14:useLocalDpi xmlns:a14="http://schemas.microsoft.com/office/drawing/2010/main"/>
              </a:ext>
            </a:extLst>
          </a:blip>
          <a:srcRect/>
          <a:stretch>
            <a:fillRect/>
          </a:stretch>
        </p:blipFill>
        <p:spPr bwMode="auto">
          <a:xfrm>
            <a:off x="939139" y="4512443"/>
            <a:ext cx="1722563" cy="1145547"/>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p:cNvSpPr txBox="1"/>
          <p:nvPr/>
        </p:nvSpPr>
        <p:spPr>
          <a:xfrm>
            <a:off x="179512" y="2636912"/>
            <a:ext cx="2973892" cy="923330"/>
          </a:xfrm>
          <a:prstGeom prst="rect">
            <a:avLst/>
          </a:prstGeom>
          <a:noFill/>
        </p:spPr>
        <p:txBody>
          <a:bodyPr wrap="none" rtlCol="0">
            <a:spAutoFit/>
          </a:bodyPr>
          <a:lstStyle/>
          <a:p>
            <a:pPr algn="ctr"/>
            <a:r>
              <a:rPr lang="en-US" altLang="ja-JP" sz="5400" b="1" dirty="0">
                <a:solidFill>
                  <a:srgbClr val="FF0000"/>
                </a:solidFill>
                <a:latin typeface="+mn-ea"/>
                <a:cs typeface="Meiryo UI" panose="020B0604030504040204" pitchFamily="50" charset="-128"/>
              </a:rPr>
              <a:t>300</a:t>
            </a:r>
            <a:r>
              <a:rPr lang="ja-JP" altLang="en-US" sz="5400" b="1" dirty="0">
                <a:solidFill>
                  <a:srgbClr val="FF0000"/>
                </a:solidFill>
                <a:latin typeface="+mn-ea"/>
                <a:cs typeface="Meiryo UI" panose="020B0604030504040204" pitchFamily="50" charset="-128"/>
              </a:rPr>
              <a:t>億台</a:t>
            </a:r>
          </a:p>
        </p:txBody>
      </p:sp>
      <p:sp>
        <p:nvSpPr>
          <p:cNvPr id="18" name="テキスト ボックス 17"/>
          <p:cNvSpPr txBox="1"/>
          <p:nvPr/>
        </p:nvSpPr>
        <p:spPr>
          <a:xfrm>
            <a:off x="467566" y="1052768"/>
            <a:ext cx="2384755" cy="1200329"/>
          </a:xfrm>
          <a:prstGeom prst="rect">
            <a:avLst/>
          </a:prstGeom>
          <a:noFill/>
        </p:spPr>
        <p:txBody>
          <a:bodyPr wrap="none" rtlCol="0">
            <a:spAutoFit/>
          </a:bodyPr>
          <a:lstStyle/>
          <a:p>
            <a:pPr algn="ctr"/>
            <a:r>
              <a:rPr lang="ja-JP" altLang="en-US" sz="2400" b="1" dirty="0">
                <a:solidFill>
                  <a:prstClr val="black"/>
                </a:solidFill>
                <a:latin typeface="+mn-ea"/>
                <a:cs typeface="Meiryo UI" panose="020B0604030504040204" pitchFamily="50" charset="-128"/>
              </a:rPr>
              <a:t>インターネットに</a:t>
            </a:r>
            <a:endParaRPr lang="en-US" altLang="ja-JP" sz="2400" b="1" dirty="0">
              <a:solidFill>
                <a:prstClr val="black"/>
              </a:solidFill>
              <a:latin typeface="+mn-ea"/>
              <a:cs typeface="Meiryo UI" panose="020B0604030504040204" pitchFamily="50" charset="-128"/>
            </a:endParaRPr>
          </a:p>
          <a:p>
            <a:pPr algn="ctr"/>
            <a:r>
              <a:rPr lang="ja-JP" altLang="en-US" sz="2400" b="1" dirty="0">
                <a:solidFill>
                  <a:prstClr val="black"/>
                </a:solidFill>
                <a:latin typeface="+mn-ea"/>
                <a:cs typeface="Meiryo UI" panose="020B0604030504040204" pitchFamily="50" charset="-128"/>
              </a:rPr>
              <a:t>接続されるモノ</a:t>
            </a:r>
            <a:endParaRPr lang="en-US" altLang="ja-JP" sz="2400" b="1" dirty="0">
              <a:solidFill>
                <a:prstClr val="black"/>
              </a:solidFill>
              <a:latin typeface="+mn-ea"/>
              <a:cs typeface="Meiryo UI" panose="020B0604030504040204" pitchFamily="50" charset="-128"/>
            </a:endParaRPr>
          </a:p>
          <a:p>
            <a:pPr algn="ctr"/>
            <a:r>
              <a:rPr lang="ja-JP" altLang="en-US" sz="2400" b="1" dirty="0">
                <a:solidFill>
                  <a:prstClr val="black"/>
                </a:solidFill>
                <a:latin typeface="+mn-ea"/>
                <a:cs typeface="Meiryo UI" panose="020B0604030504040204" pitchFamily="50" charset="-128"/>
              </a:rPr>
              <a:t>（</a:t>
            </a:r>
            <a:r>
              <a:rPr lang="en-US" altLang="ja-JP" sz="2400" b="1" dirty="0">
                <a:solidFill>
                  <a:prstClr val="black"/>
                </a:solidFill>
                <a:latin typeface="+mn-ea"/>
                <a:cs typeface="Meiryo UI" panose="020B0604030504040204" pitchFamily="50" charset="-128"/>
              </a:rPr>
              <a:t>IoT</a:t>
            </a:r>
            <a:r>
              <a:rPr lang="ja-JP" altLang="en-US" sz="2400" b="1" dirty="0">
                <a:solidFill>
                  <a:prstClr val="black"/>
                </a:solidFill>
                <a:latin typeface="+mn-ea"/>
                <a:cs typeface="Meiryo UI" panose="020B0604030504040204" pitchFamily="50" charset="-128"/>
              </a:rPr>
              <a:t>デバイス）</a:t>
            </a:r>
            <a:endParaRPr lang="en-US" altLang="ja-JP" sz="2400" b="1" dirty="0">
              <a:solidFill>
                <a:prstClr val="black"/>
              </a:solidFill>
              <a:latin typeface="+mn-ea"/>
              <a:cs typeface="Meiryo UI" panose="020B0604030504040204" pitchFamily="50" charset="-128"/>
            </a:endParaRPr>
          </a:p>
        </p:txBody>
      </p:sp>
      <p:sp>
        <p:nvSpPr>
          <p:cNvPr id="16" name="テキスト ボックス 15"/>
          <p:cNvSpPr txBox="1"/>
          <p:nvPr/>
        </p:nvSpPr>
        <p:spPr>
          <a:xfrm>
            <a:off x="2993400" y="6092944"/>
            <a:ext cx="6048672" cy="338554"/>
          </a:xfrm>
          <a:prstGeom prst="rect">
            <a:avLst/>
          </a:prstGeom>
          <a:noFill/>
        </p:spPr>
        <p:txBody>
          <a:bodyPr wrap="square" rtlCol="0">
            <a:spAutoFit/>
          </a:bodyPr>
          <a:lstStyle/>
          <a:p>
            <a:pPr algn="r"/>
            <a:r>
              <a:rPr lang="ja-JP" altLang="en-US" sz="1600" b="1" dirty="0">
                <a:solidFill>
                  <a:prstClr val="black"/>
                </a:solidFill>
                <a:latin typeface="+mn-ea"/>
                <a:cs typeface="Meiryo UI" panose="020B0604030504040204" pitchFamily="50" charset="-128"/>
              </a:rPr>
              <a:t>出展：総務省 </a:t>
            </a:r>
            <a:r>
              <a:rPr lang="en-US" altLang="ja-JP" sz="1600" b="1" dirty="0">
                <a:solidFill>
                  <a:prstClr val="black"/>
                </a:solidFill>
                <a:latin typeface="+mn-ea"/>
                <a:cs typeface="Meiryo UI" panose="020B0604030504040204" pitchFamily="50" charset="-128"/>
              </a:rPr>
              <a:t>H29</a:t>
            </a:r>
            <a:r>
              <a:rPr lang="ja-JP" altLang="en-US" sz="1600" b="1" dirty="0">
                <a:solidFill>
                  <a:prstClr val="black"/>
                </a:solidFill>
                <a:latin typeface="+mn-ea"/>
                <a:cs typeface="Meiryo UI" panose="020B0604030504040204" pitchFamily="50" charset="-128"/>
              </a:rPr>
              <a:t>年度版 情報通信白書 等　</a:t>
            </a:r>
            <a:endParaRPr lang="en-US" altLang="ja-JP" sz="1600" b="1" dirty="0">
              <a:solidFill>
                <a:prstClr val="black"/>
              </a:solidFill>
              <a:latin typeface="+mn-ea"/>
              <a:cs typeface="Meiryo UI" panose="020B0604030504040204" pitchFamily="50" charset="-128"/>
            </a:endParaRPr>
          </a:p>
        </p:txBody>
      </p:sp>
      <p:sp>
        <p:nvSpPr>
          <p:cNvPr id="4" name="正方形/長方形 3"/>
          <p:cNvSpPr/>
          <p:nvPr/>
        </p:nvSpPr>
        <p:spPr>
          <a:xfrm>
            <a:off x="2267744" y="3462104"/>
            <a:ext cx="4572000" cy="830997"/>
          </a:xfrm>
          <a:prstGeom prst="rect">
            <a:avLst/>
          </a:prstGeom>
        </p:spPr>
        <p:txBody>
          <a:bodyPr>
            <a:spAutoFit/>
          </a:bodyPr>
          <a:lstStyle/>
          <a:p>
            <a:pPr algn="ctr"/>
            <a:r>
              <a:rPr lang="ja-JP" altLang="en-US" sz="2400" b="1" dirty="0">
                <a:solidFill>
                  <a:prstClr val="black"/>
                </a:solidFill>
                <a:latin typeface="+mn-ea"/>
                <a:cs typeface="Meiryo UI" panose="020B0604030504040204" pitchFamily="50" charset="-128"/>
              </a:rPr>
              <a:t>（</a:t>
            </a:r>
            <a:r>
              <a:rPr lang="en-US" altLang="ja-JP" sz="2400" b="1" dirty="0">
                <a:solidFill>
                  <a:prstClr val="black"/>
                </a:solidFill>
                <a:latin typeface="+mn-ea"/>
                <a:cs typeface="Meiryo UI" panose="020B0604030504040204" pitchFamily="50" charset="-128"/>
              </a:rPr>
              <a:t>1ZB</a:t>
            </a:r>
            <a:r>
              <a:rPr lang="ja-JP" altLang="en-US" sz="2400" b="1" dirty="0">
                <a:solidFill>
                  <a:prstClr val="black"/>
                </a:solidFill>
                <a:latin typeface="+mn-ea"/>
                <a:cs typeface="Meiryo UI" panose="020B0604030504040204" pitchFamily="50" charset="-128"/>
              </a:rPr>
              <a:t>＝</a:t>
            </a:r>
            <a:r>
              <a:rPr lang="en-US" altLang="ja-JP" sz="2400" b="1" dirty="0">
                <a:solidFill>
                  <a:prstClr val="black"/>
                </a:solidFill>
                <a:latin typeface="+mn-ea"/>
                <a:cs typeface="Meiryo UI" panose="020B0604030504040204" pitchFamily="50" charset="-128"/>
              </a:rPr>
              <a:t>1</a:t>
            </a:r>
            <a:r>
              <a:rPr lang="ja-JP" altLang="en-US" sz="2400" b="1" dirty="0">
                <a:solidFill>
                  <a:prstClr val="black"/>
                </a:solidFill>
                <a:latin typeface="+mn-ea"/>
                <a:cs typeface="Meiryo UI" panose="020B0604030504040204" pitchFamily="50" charset="-128"/>
              </a:rPr>
              <a:t>兆</a:t>
            </a:r>
            <a:r>
              <a:rPr lang="en-US" altLang="ja-JP" sz="2400" b="1" dirty="0">
                <a:solidFill>
                  <a:prstClr val="black"/>
                </a:solidFill>
                <a:latin typeface="+mn-ea"/>
                <a:cs typeface="Meiryo UI" panose="020B0604030504040204" pitchFamily="50" charset="-128"/>
              </a:rPr>
              <a:t>GB</a:t>
            </a:r>
            <a:r>
              <a:rPr lang="ja-JP" altLang="en-US" sz="2400" b="1" dirty="0">
                <a:solidFill>
                  <a:prstClr val="black"/>
                </a:solidFill>
                <a:latin typeface="+mn-ea"/>
                <a:cs typeface="Meiryo UI" panose="020B0604030504040204" pitchFamily="50" charset="-128"/>
              </a:rPr>
              <a:t>）</a:t>
            </a:r>
            <a:endParaRPr lang="en-US" altLang="ja-JP" sz="2400" b="1" dirty="0">
              <a:solidFill>
                <a:prstClr val="black"/>
              </a:solidFill>
              <a:latin typeface="+mn-ea"/>
              <a:cs typeface="Meiryo UI" panose="020B0604030504040204" pitchFamily="50" charset="-128"/>
            </a:endParaRPr>
          </a:p>
          <a:p>
            <a:pPr algn="ctr"/>
            <a:r>
              <a:rPr lang="ja-JP" altLang="en-US" sz="2400" b="1" dirty="0">
                <a:solidFill>
                  <a:prstClr val="black"/>
                </a:solidFill>
                <a:latin typeface="+mn-ea"/>
                <a:cs typeface="Meiryo UI" panose="020B0604030504040204" pitchFamily="50" charset="-128"/>
              </a:rPr>
              <a:t>（</a:t>
            </a:r>
            <a:r>
              <a:rPr lang="en-US" altLang="ja-JP" sz="2400" b="1" dirty="0">
                <a:solidFill>
                  <a:prstClr val="black"/>
                </a:solidFill>
                <a:latin typeface="+mn-ea"/>
                <a:cs typeface="Meiryo UI" panose="020B0604030504040204" pitchFamily="50" charset="-128"/>
              </a:rPr>
              <a:t>1ZB=10</a:t>
            </a:r>
            <a:r>
              <a:rPr lang="en-US" altLang="ja-JP" sz="2400" b="1" baseline="30000" dirty="0">
                <a:solidFill>
                  <a:prstClr val="black"/>
                </a:solidFill>
                <a:latin typeface="+mn-ea"/>
                <a:cs typeface="Meiryo UI" panose="020B0604030504040204" pitchFamily="50" charset="-128"/>
              </a:rPr>
              <a:t>21</a:t>
            </a:r>
            <a:r>
              <a:rPr lang="en-US" altLang="ja-JP" sz="2400" b="1" dirty="0">
                <a:solidFill>
                  <a:prstClr val="black"/>
                </a:solidFill>
                <a:latin typeface="+mn-ea"/>
                <a:cs typeface="Meiryo UI" panose="020B0604030504040204" pitchFamily="50" charset="-128"/>
              </a:rPr>
              <a:t>B</a:t>
            </a:r>
            <a:r>
              <a:rPr lang="ja-JP" altLang="en-US" sz="2400" b="1" dirty="0">
                <a:solidFill>
                  <a:prstClr val="black"/>
                </a:solidFill>
                <a:latin typeface="+mn-ea"/>
                <a:cs typeface="Meiryo UI" panose="020B0604030504040204" pitchFamily="50" charset="-128"/>
              </a:rPr>
              <a:t>）</a:t>
            </a:r>
          </a:p>
        </p:txBody>
      </p:sp>
      <p:sp>
        <p:nvSpPr>
          <p:cNvPr id="5" name="タイトル 4"/>
          <p:cNvSpPr>
            <a:spLocks noGrp="1"/>
          </p:cNvSpPr>
          <p:nvPr>
            <p:ph type="ctrTitle"/>
          </p:nvPr>
        </p:nvSpPr>
        <p:spPr>
          <a:xfrm>
            <a:off x="124906" y="45014"/>
            <a:ext cx="8429622" cy="707759"/>
          </a:xfrm>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IoT</a:t>
            </a:r>
            <a:r>
              <a:rPr lang="ja-JP" altLang="en-US" dirty="0">
                <a:latin typeface="Meiryo UI" panose="020B0604030504040204" pitchFamily="50" charset="-128"/>
                <a:ea typeface="Meiryo UI" panose="020B0604030504040204" pitchFamily="50" charset="-128"/>
                <a:cs typeface="Meiryo UI" panose="020B0604030504040204" pitchFamily="50" charset="-128"/>
              </a:rPr>
              <a:t>の状況（</a:t>
            </a:r>
            <a:r>
              <a:rPr lang="en-US" altLang="ja-JP" dirty="0">
                <a:latin typeface="Meiryo UI" panose="020B0604030504040204" pitchFamily="50" charset="-128"/>
                <a:ea typeface="Meiryo UI" panose="020B0604030504040204" pitchFamily="50" charset="-128"/>
                <a:cs typeface="Meiryo UI" panose="020B0604030504040204" pitchFamily="50" charset="-128"/>
              </a:rPr>
              <a:t>2020</a:t>
            </a:r>
            <a:r>
              <a:rPr lang="ja-JP" altLang="en-US" dirty="0">
                <a:latin typeface="Meiryo UI" panose="020B0604030504040204" pitchFamily="50" charset="-128"/>
                <a:ea typeface="Meiryo UI" panose="020B0604030504040204" pitchFamily="50" charset="-128"/>
                <a:cs typeface="Meiryo UI" panose="020B0604030504040204" pitchFamily="50" charset="-128"/>
              </a:rPr>
              <a:t>年予測）</a:t>
            </a:r>
            <a:endParaRPr kumimoji="1" lang="ja-JP" altLang="en-US" dirty="0">
              <a:latin typeface="Meiryo UI" panose="020B0604030504040204" pitchFamily="50" charset="-128"/>
              <a:ea typeface="Meiryo UI" panose="020B0604030504040204" pitchFamily="50" charset="-128"/>
            </a:endParaRPr>
          </a:p>
        </p:txBody>
      </p:sp>
      <p:sp>
        <p:nvSpPr>
          <p:cNvPr id="19"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25</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22"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1952316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50370" y="108990"/>
            <a:ext cx="8429622" cy="409795"/>
          </a:xfrm>
        </p:spPr>
        <p:txBody>
          <a:bodyPr/>
          <a:lstStyle/>
          <a:p>
            <a:r>
              <a:rPr lang="en-US" altLang="ja-JP" b="1" dirty="0">
                <a:latin typeface="Meiryo UI" panose="020B0604030504040204" pitchFamily="50" charset="-128"/>
                <a:ea typeface="Meiryo UI" panose="020B0604030504040204" pitchFamily="50" charset="-128"/>
              </a:rPr>
              <a:t>IoT</a:t>
            </a:r>
            <a:r>
              <a:rPr lang="ja-JP" altLang="en-US" b="1" dirty="0">
                <a:latin typeface="Meiryo UI" panose="020B0604030504040204" pitchFamily="50" charset="-128"/>
                <a:ea typeface="Meiryo UI" panose="020B0604030504040204" pitchFamily="50" charset="-128"/>
              </a:rPr>
              <a:t>の状況</a:t>
            </a:r>
          </a:p>
        </p:txBody>
      </p:sp>
      <p:sp>
        <p:nvSpPr>
          <p:cNvPr id="7"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26</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5" name="正方形/長方形 4"/>
          <p:cNvSpPr/>
          <p:nvPr/>
        </p:nvSpPr>
        <p:spPr>
          <a:xfrm>
            <a:off x="310728" y="960842"/>
            <a:ext cx="3995396" cy="7399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dirty="0">
                <a:solidFill>
                  <a:prstClr val="white"/>
                </a:solidFill>
                <a:latin typeface="+mn-ea"/>
                <a:cs typeface="Meiryo UI" panose="020B0604030504040204" pitchFamily="50" charset="-128"/>
              </a:rPr>
              <a:t>IoT</a:t>
            </a:r>
            <a:r>
              <a:rPr lang="ja-JP" altLang="en-US" sz="2000" b="1" dirty="0">
                <a:solidFill>
                  <a:prstClr val="white"/>
                </a:solidFill>
                <a:latin typeface="+mn-ea"/>
                <a:cs typeface="Meiryo UI" panose="020B0604030504040204" pitchFamily="50" charset="-128"/>
              </a:rPr>
              <a:t>関連の売上市場規模</a:t>
            </a:r>
            <a:endParaRPr lang="en-US" altLang="ja-JP" sz="2000" b="1" dirty="0">
              <a:solidFill>
                <a:prstClr val="white"/>
              </a:solidFill>
              <a:latin typeface="+mn-ea"/>
              <a:cs typeface="Meiryo UI" panose="020B0604030504040204" pitchFamily="50" charset="-128"/>
            </a:endParaRPr>
          </a:p>
          <a:p>
            <a:pPr algn="ctr"/>
            <a:r>
              <a:rPr lang="ja-JP" altLang="en-US" sz="2000" b="1" dirty="0">
                <a:solidFill>
                  <a:prstClr val="white"/>
                </a:solidFill>
                <a:latin typeface="+mn-ea"/>
                <a:cs typeface="Meiryo UI" panose="020B0604030504040204" pitchFamily="50" charset="-128"/>
              </a:rPr>
              <a:t>（</a:t>
            </a:r>
            <a:r>
              <a:rPr lang="en-US" altLang="ja-JP" sz="2000" b="1" dirty="0">
                <a:solidFill>
                  <a:prstClr val="white"/>
                </a:solidFill>
                <a:latin typeface="+mn-ea"/>
                <a:cs typeface="Meiryo UI" panose="020B0604030504040204" pitchFamily="50" charset="-128"/>
              </a:rPr>
              <a:t>2020</a:t>
            </a:r>
            <a:r>
              <a:rPr lang="ja-JP" altLang="en-US" sz="2000" b="1" dirty="0">
                <a:solidFill>
                  <a:prstClr val="white"/>
                </a:solidFill>
                <a:latin typeface="+mn-ea"/>
                <a:cs typeface="Meiryo UI" panose="020B0604030504040204" pitchFamily="50" charset="-128"/>
              </a:rPr>
              <a:t>年予測）</a:t>
            </a:r>
          </a:p>
        </p:txBody>
      </p:sp>
      <p:sp>
        <p:nvSpPr>
          <p:cNvPr id="6" name="正方形/長方形 5"/>
          <p:cNvSpPr/>
          <p:nvPr/>
        </p:nvSpPr>
        <p:spPr>
          <a:xfrm>
            <a:off x="4598886" y="960842"/>
            <a:ext cx="4293594" cy="7399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dirty="0">
                <a:solidFill>
                  <a:prstClr val="white"/>
                </a:solidFill>
                <a:latin typeface="+mn-ea"/>
                <a:cs typeface="Meiryo UI" panose="020B0604030504040204" pitchFamily="50" charset="-128"/>
              </a:rPr>
              <a:t>IoT</a:t>
            </a:r>
            <a:r>
              <a:rPr lang="ja-JP" altLang="en-US" sz="2000" b="1" dirty="0">
                <a:solidFill>
                  <a:prstClr val="white"/>
                </a:solidFill>
                <a:latin typeface="+mn-ea"/>
                <a:cs typeface="Meiryo UI" panose="020B0604030504040204" pitchFamily="50" charset="-128"/>
              </a:rPr>
              <a:t>活用分野における投資状況（</a:t>
            </a:r>
            <a:r>
              <a:rPr lang="en-US" altLang="ja-JP" sz="2000" b="1" dirty="0">
                <a:solidFill>
                  <a:prstClr val="white"/>
                </a:solidFill>
                <a:latin typeface="+mn-ea"/>
                <a:cs typeface="Meiryo UI" panose="020B0604030504040204" pitchFamily="50" charset="-128"/>
              </a:rPr>
              <a:t>2017</a:t>
            </a:r>
            <a:r>
              <a:rPr lang="ja-JP" altLang="en-US" sz="2000" b="1" dirty="0">
                <a:solidFill>
                  <a:prstClr val="white"/>
                </a:solidFill>
                <a:latin typeface="+mn-ea"/>
                <a:cs typeface="Meiryo UI" panose="020B0604030504040204" pitchFamily="50" charset="-128"/>
              </a:rPr>
              <a:t>年）</a:t>
            </a: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862" y="2420888"/>
            <a:ext cx="4014461" cy="3750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descr="C:\Users\5060144\Desktop\dfdfdf.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8494" y="1844823"/>
            <a:ext cx="3685954" cy="4752529"/>
          </a:xfrm>
          <a:prstGeom prst="rect">
            <a:avLst/>
          </a:prstGeom>
          <a:noFill/>
          <a:extLst>
            <a:ext uri="{909E8E84-426E-40DD-AFC4-6F175D3DCCD1}">
              <a14:hiddenFill xmlns:a14="http://schemas.microsoft.com/office/drawing/2010/main">
                <a:solidFill>
                  <a:srgbClr val="FFFFFF"/>
                </a:solidFill>
              </a14:hiddenFill>
            </a:ext>
          </a:extLst>
        </p:spPr>
      </p:pic>
      <p:sp>
        <p:nvSpPr>
          <p:cNvPr id="10"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15879691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50370" y="89120"/>
            <a:ext cx="8429622" cy="409795"/>
          </a:xfrm>
        </p:spPr>
        <p:txBody>
          <a:bodyPr/>
          <a:lstStyle/>
          <a:p>
            <a:r>
              <a:rPr lang="en-US" altLang="ja-JP" b="1" dirty="0">
                <a:latin typeface="Meiryo UI" panose="020B0604030504040204" pitchFamily="50" charset="-128"/>
                <a:ea typeface="Meiryo UI" panose="020B0604030504040204" pitchFamily="50" charset="-128"/>
              </a:rPr>
              <a:t>IoT</a:t>
            </a:r>
            <a:r>
              <a:rPr lang="ja-JP" altLang="en-US" b="1" dirty="0">
                <a:latin typeface="Meiryo UI" panose="020B0604030504040204" pitchFamily="50" charset="-128"/>
                <a:ea typeface="Meiryo UI" panose="020B0604030504040204" pitchFamily="50" charset="-128"/>
              </a:rPr>
              <a:t>で大事なこと</a:t>
            </a:r>
          </a:p>
        </p:txBody>
      </p:sp>
      <p:sp>
        <p:nvSpPr>
          <p:cNvPr id="4"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27</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3" name="テキスト ボックス 2"/>
          <p:cNvSpPr txBox="1"/>
          <p:nvPr/>
        </p:nvSpPr>
        <p:spPr>
          <a:xfrm>
            <a:off x="216074" y="1205639"/>
            <a:ext cx="9457124" cy="3416320"/>
          </a:xfrm>
          <a:prstGeom prst="rect">
            <a:avLst/>
          </a:prstGeom>
          <a:noFill/>
        </p:spPr>
        <p:txBody>
          <a:bodyPr wrap="square" rtlCol="0">
            <a:spAutoFit/>
          </a:bodyPr>
          <a:lstStyle/>
          <a:p>
            <a:r>
              <a:rPr lang="ja-JP" altLang="en-US" sz="2400" b="1" dirty="0">
                <a:solidFill>
                  <a:schemeClr val="tx2"/>
                </a:solidFill>
                <a:latin typeface="+mn-ea"/>
              </a:rPr>
              <a:t>様々な業界で、多くのモノがインターネットにつながり、</a:t>
            </a:r>
          </a:p>
          <a:p>
            <a:r>
              <a:rPr lang="ja-JP" altLang="en-US" sz="2400" b="1" dirty="0">
                <a:solidFill>
                  <a:schemeClr val="tx2"/>
                </a:solidFill>
                <a:latin typeface="+mn-ea"/>
              </a:rPr>
              <a:t>データが集まる・活用される時代が始まっている。</a:t>
            </a:r>
            <a:endParaRPr lang="en-US" altLang="ja-JP" sz="2400" b="1" dirty="0">
              <a:solidFill>
                <a:schemeClr val="tx2"/>
              </a:solidFill>
              <a:latin typeface="+mn-ea"/>
            </a:endParaRPr>
          </a:p>
          <a:p>
            <a:endParaRPr kumimoji="1" lang="en-US" altLang="ja-JP" sz="2400" b="1" dirty="0">
              <a:solidFill>
                <a:schemeClr val="tx2"/>
              </a:solidFill>
              <a:latin typeface="+mn-ea"/>
            </a:endParaRPr>
          </a:p>
          <a:p>
            <a:r>
              <a:rPr lang="ja-JP" altLang="en-US" sz="2400" b="1" dirty="0">
                <a:solidFill>
                  <a:schemeClr val="tx2"/>
                </a:solidFill>
                <a:latin typeface="+mn-ea"/>
              </a:rPr>
              <a:t>しかし</a:t>
            </a:r>
            <a:endParaRPr lang="en-US" altLang="ja-JP" sz="2400" b="1" dirty="0">
              <a:solidFill>
                <a:schemeClr val="tx2"/>
              </a:solidFill>
              <a:latin typeface="+mn-ea"/>
            </a:endParaRPr>
          </a:p>
          <a:p>
            <a:endParaRPr kumimoji="1" lang="en-US" altLang="ja-JP" sz="2400" b="1" dirty="0">
              <a:solidFill>
                <a:schemeClr val="tx2"/>
              </a:solidFill>
              <a:latin typeface="+mn-ea"/>
            </a:endParaRPr>
          </a:p>
          <a:p>
            <a:r>
              <a:rPr kumimoji="1" lang="en-US" altLang="ja-JP" sz="2400" b="1" dirty="0">
                <a:solidFill>
                  <a:schemeClr val="tx2"/>
                </a:solidFill>
                <a:latin typeface="+mn-ea"/>
              </a:rPr>
              <a:t>IoT</a:t>
            </a:r>
            <a:r>
              <a:rPr kumimoji="1" lang="ja-JP" altLang="en-US" sz="2400" b="1" dirty="0">
                <a:solidFill>
                  <a:schemeClr val="tx2"/>
                </a:solidFill>
                <a:latin typeface="+mn-ea"/>
              </a:rPr>
              <a:t>は、実現手段であり、目的ではない。</a:t>
            </a:r>
            <a:endParaRPr kumimoji="1" lang="en-US" altLang="ja-JP" sz="2400" b="1" dirty="0">
              <a:solidFill>
                <a:schemeClr val="tx2"/>
              </a:solidFill>
              <a:latin typeface="+mn-ea"/>
            </a:endParaRPr>
          </a:p>
          <a:p>
            <a:endParaRPr lang="en-US" altLang="ja-JP" sz="2400" b="1" dirty="0">
              <a:solidFill>
                <a:schemeClr val="tx2"/>
              </a:solidFill>
              <a:latin typeface="+mn-ea"/>
            </a:endParaRPr>
          </a:p>
          <a:p>
            <a:r>
              <a:rPr kumimoji="1" lang="ja-JP" altLang="en-US" sz="2400" b="1" dirty="0">
                <a:solidFill>
                  <a:schemeClr val="tx2"/>
                </a:solidFill>
                <a:latin typeface="+mn-ea"/>
              </a:rPr>
              <a:t>何がやりたいのか、そのために</a:t>
            </a:r>
            <a:r>
              <a:rPr kumimoji="1" lang="en-US" altLang="ja-JP" sz="2400" b="1" dirty="0">
                <a:solidFill>
                  <a:schemeClr val="tx2"/>
                </a:solidFill>
                <a:latin typeface="+mn-ea"/>
              </a:rPr>
              <a:t>IoT</a:t>
            </a:r>
            <a:r>
              <a:rPr kumimoji="1" lang="ja-JP" altLang="en-US" sz="2400" b="1" dirty="0">
                <a:solidFill>
                  <a:schemeClr val="tx2"/>
                </a:solidFill>
                <a:latin typeface="+mn-ea"/>
              </a:rPr>
              <a:t>をどう活用するのか</a:t>
            </a:r>
            <a:r>
              <a:rPr kumimoji="1" lang="en-US" altLang="ja-JP" sz="2400" b="1" dirty="0">
                <a:solidFill>
                  <a:schemeClr val="tx2"/>
                </a:solidFill>
                <a:latin typeface="+mn-ea"/>
              </a:rPr>
              <a:t/>
            </a:r>
            <a:br>
              <a:rPr kumimoji="1" lang="en-US" altLang="ja-JP" sz="2400" b="1" dirty="0">
                <a:solidFill>
                  <a:schemeClr val="tx2"/>
                </a:solidFill>
                <a:latin typeface="+mn-ea"/>
              </a:rPr>
            </a:br>
            <a:r>
              <a:rPr lang="ja-JP" altLang="en-US" sz="2400" b="1" dirty="0">
                <a:solidFill>
                  <a:schemeClr val="tx2"/>
                </a:solidFill>
                <a:latin typeface="+mn-ea"/>
              </a:rPr>
              <a:t>を明確化することが大事！</a:t>
            </a:r>
            <a:endParaRPr kumimoji="1" lang="en-US" altLang="ja-JP" sz="2400" b="1" dirty="0">
              <a:solidFill>
                <a:schemeClr val="tx2"/>
              </a:solidFill>
              <a:latin typeface="+mn-ea"/>
            </a:endParaRPr>
          </a:p>
        </p:txBody>
      </p:sp>
      <p:sp>
        <p:nvSpPr>
          <p:cNvPr id="7"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821789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2"/>
          <p:cNvSpPr>
            <a:spLocks noGrp="1"/>
          </p:cNvSpPr>
          <p:nvPr>
            <p:ph type="ctrTitle"/>
          </p:nvPr>
        </p:nvSpPr>
        <p:spPr>
          <a:xfrm>
            <a:off x="130113" y="80018"/>
            <a:ext cx="8429622" cy="409795"/>
          </a:xfrm>
        </p:spPr>
        <p:txBody>
          <a:bodyPr/>
          <a:lstStyle/>
          <a:p>
            <a:r>
              <a:rPr lang="ja-JP" altLang="en-US" b="1" dirty="0">
                <a:latin typeface="Meiryo UI" panose="020B0604030504040204" pitchFamily="50" charset="-128"/>
                <a:ea typeface="Meiryo UI" panose="020B0604030504040204" pitchFamily="50" charset="-128"/>
              </a:rPr>
              <a:t>社会課題解決に向けた</a:t>
            </a:r>
            <a:r>
              <a:rPr lang="en-US" altLang="ja-JP" b="1" dirty="0">
                <a:latin typeface="Meiryo UI" panose="020B0604030504040204" pitchFamily="50" charset="-128"/>
                <a:ea typeface="Meiryo UI" panose="020B0604030504040204" pitchFamily="50" charset="-128"/>
              </a:rPr>
              <a:t>IoT</a:t>
            </a:r>
            <a:r>
              <a:rPr lang="ja-JP" altLang="en-US" b="1" dirty="0">
                <a:latin typeface="Meiryo UI" panose="020B0604030504040204" pitchFamily="50" charset="-128"/>
                <a:ea typeface="Meiryo UI" panose="020B0604030504040204" pitchFamily="50" charset="-128"/>
              </a:rPr>
              <a:t>の活用事例</a:t>
            </a:r>
          </a:p>
        </p:txBody>
      </p:sp>
      <p:sp>
        <p:nvSpPr>
          <p:cNvPr id="6" name="スライド番号プレースホルダー 2"/>
          <p:cNvSpPr>
            <a:spLocks noGrp="1"/>
          </p:cNvSpPr>
          <p:nvPr>
            <p:ph type="sldNum" sz="quarter" idx="4294967295"/>
          </p:nvPr>
        </p:nvSpPr>
        <p:spPr>
          <a:xfrm>
            <a:off x="7010400" y="6590263"/>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28</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27" name="AutoShape 17" descr="「光BOX」の画像検索結果"/>
          <p:cNvSpPr>
            <a:spLocks noChangeAspect="1" noChangeArrowheads="1"/>
          </p:cNvSpPr>
          <p:nvPr/>
        </p:nvSpPr>
        <p:spPr bwMode="auto">
          <a:xfrm>
            <a:off x="346684" y="343875"/>
            <a:ext cx="281354"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solidFill>
                <a:prstClr val="black"/>
              </a:solidFill>
              <a:latin typeface="+mn-ea"/>
            </a:endParaRPr>
          </a:p>
        </p:txBody>
      </p:sp>
      <p:grpSp>
        <p:nvGrpSpPr>
          <p:cNvPr id="28" name="グループ化 27"/>
          <p:cNvGrpSpPr/>
          <p:nvPr/>
        </p:nvGrpSpPr>
        <p:grpSpPr>
          <a:xfrm>
            <a:off x="3454424" y="701462"/>
            <a:ext cx="2125688" cy="1992704"/>
            <a:chOff x="3486552" y="461432"/>
            <a:chExt cx="2520280" cy="2520280"/>
          </a:xfrm>
        </p:grpSpPr>
        <p:sp>
          <p:nvSpPr>
            <p:cNvPr id="29" name="円/楕円 28"/>
            <p:cNvSpPr/>
            <p:nvPr/>
          </p:nvSpPr>
          <p:spPr>
            <a:xfrm>
              <a:off x="3656856" y="620688"/>
              <a:ext cx="2160240" cy="2160240"/>
            </a:xfrm>
            <a:prstGeom prst="ellipse">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prstClr val="white"/>
                  </a:solidFill>
                  <a:effectLst/>
                  <a:uLnTx/>
                  <a:uFillTx/>
                  <a:latin typeface="+mn-ea"/>
                  <a:cs typeface="Meiryo UI" panose="020B0604030504040204" pitchFamily="50" charset="-128"/>
                </a:rPr>
                <a:t>公共</a:t>
              </a:r>
              <a:endParaRPr kumimoji="0" lang="en-US" altLang="ja-JP" sz="3200" b="1" i="0" u="none" strike="noStrike" kern="0" cap="none" spc="0" normalizeH="0" baseline="0" noProof="0" dirty="0">
                <a:ln>
                  <a:noFill/>
                </a:ln>
                <a:solidFill>
                  <a:prstClr val="white"/>
                </a:solidFill>
                <a:effectLst/>
                <a:uLnTx/>
                <a:uFillTx/>
                <a:latin typeface="+mn-ea"/>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prstClr val="white"/>
                  </a:solidFill>
                  <a:effectLst/>
                  <a:uLnTx/>
                  <a:uFillTx/>
                  <a:latin typeface="+mn-ea"/>
                  <a:cs typeface="Meiryo UI" panose="020B0604030504040204" pitchFamily="50" charset="-128"/>
                </a:rPr>
                <a:t>インフラ</a:t>
              </a:r>
              <a:r>
                <a:rPr kumimoji="0" lang="en-US" altLang="ja-JP" sz="3200" b="1" i="0" u="none" strike="noStrike" kern="0" cap="none" spc="0" normalizeH="0" baseline="0" noProof="0" dirty="0">
                  <a:ln>
                    <a:noFill/>
                  </a:ln>
                  <a:solidFill>
                    <a:prstClr val="white"/>
                  </a:solidFill>
                  <a:effectLst/>
                  <a:uLnTx/>
                  <a:uFillTx/>
                  <a:latin typeface="+mn-ea"/>
                  <a:cs typeface="Meiryo UI" panose="020B0604030504040204" pitchFamily="50" charset="-128"/>
                </a:rPr>
                <a:t/>
              </a:r>
              <a:br>
                <a:rPr kumimoji="0" lang="en-US" altLang="ja-JP" sz="3200" b="1" i="0" u="none" strike="noStrike" kern="0" cap="none" spc="0" normalizeH="0" baseline="0" noProof="0" dirty="0">
                  <a:ln>
                    <a:noFill/>
                  </a:ln>
                  <a:solidFill>
                    <a:prstClr val="white"/>
                  </a:solidFill>
                  <a:effectLst/>
                  <a:uLnTx/>
                  <a:uFillTx/>
                  <a:latin typeface="+mn-ea"/>
                  <a:cs typeface="Meiryo UI" panose="020B0604030504040204" pitchFamily="50" charset="-128"/>
                </a:rPr>
              </a:br>
              <a:r>
                <a:rPr kumimoji="0" lang="ja-JP" altLang="en-US" i="0" u="none" strike="noStrike" kern="0" cap="none" spc="0" normalizeH="0" baseline="0" noProof="0" dirty="0">
                  <a:ln>
                    <a:noFill/>
                  </a:ln>
                  <a:solidFill>
                    <a:prstClr val="white"/>
                  </a:solidFill>
                  <a:effectLst/>
                  <a:uLnTx/>
                  <a:uFillTx/>
                  <a:latin typeface="+mn-ea"/>
                  <a:cs typeface="Meiryo UI" panose="020B0604030504040204" pitchFamily="50" charset="-128"/>
                </a:rPr>
                <a:t>分野</a:t>
              </a:r>
              <a:endParaRPr kumimoji="0" lang="en-US" altLang="ja-JP" sz="3200" i="0" u="none" strike="noStrike" kern="0" cap="none" spc="0" normalizeH="0" baseline="0" noProof="0" dirty="0">
                <a:ln>
                  <a:noFill/>
                </a:ln>
                <a:solidFill>
                  <a:prstClr val="white"/>
                </a:solidFill>
                <a:effectLst/>
                <a:uLnTx/>
                <a:uFillTx/>
                <a:latin typeface="+mn-ea"/>
                <a:cs typeface="Meiryo UI" panose="020B0604030504040204" pitchFamily="50" charset="-128"/>
              </a:endParaRPr>
            </a:p>
          </p:txBody>
        </p:sp>
        <p:sp>
          <p:nvSpPr>
            <p:cNvPr id="30" name="円/楕円 29"/>
            <p:cNvSpPr/>
            <p:nvPr/>
          </p:nvSpPr>
          <p:spPr>
            <a:xfrm>
              <a:off x="3486552" y="461432"/>
              <a:ext cx="2520280" cy="2520280"/>
            </a:xfrm>
            <a:prstGeom prst="ellipse">
              <a:avLst/>
            </a:prstGeom>
            <a:noFill/>
            <a:ln w="25400"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a:ln>
                  <a:noFill/>
                </a:ln>
                <a:solidFill>
                  <a:prstClr val="white"/>
                </a:solidFill>
                <a:effectLst/>
                <a:uLnTx/>
                <a:uFillTx/>
                <a:latin typeface="+mn-ea"/>
                <a:cs typeface="+mn-cs"/>
              </a:endParaRPr>
            </a:p>
          </p:txBody>
        </p:sp>
      </p:grpSp>
      <p:grpSp>
        <p:nvGrpSpPr>
          <p:cNvPr id="31" name="グループ化 30"/>
          <p:cNvGrpSpPr/>
          <p:nvPr/>
        </p:nvGrpSpPr>
        <p:grpSpPr>
          <a:xfrm>
            <a:off x="683568" y="1960791"/>
            <a:ext cx="2112550" cy="2034884"/>
            <a:chOff x="3486553" y="461432"/>
            <a:chExt cx="2520280" cy="2520280"/>
          </a:xfrm>
        </p:grpSpPr>
        <p:sp>
          <p:nvSpPr>
            <p:cNvPr id="32" name="円/楕円 31"/>
            <p:cNvSpPr/>
            <p:nvPr/>
          </p:nvSpPr>
          <p:spPr>
            <a:xfrm>
              <a:off x="3656856" y="620688"/>
              <a:ext cx="2160240" cy="2160240"/>
            </a:xfrm>
            <a:prstGeom prst="ellipse">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prstClr val="white"/>
                  </a:solidFill>
                  <a:effectLst/>
                  <a:uLnTx/>
                  <a:uFillTx/>
                  <a:latin typeface="+mn-ea"/>
                  <a:cs typeface="Meiryo UI" panose="020B0604030504040204" pitchFamily="50" charset="-128"/>
                </a:rPr>
                <a:t>スポーツ</a:t>
              </a:r>
              <a:endParaRPr kumimoji="0" lang="en-US" altLang="ja-JP" sz="3200" b="1" i="0" u="none" strike="noStrike" kern="0" cap="none" spc="0" normalizeH="0" baseline="0" noProof="0" dirty="0">
                <a:ln>
                  <a:noFill/>
                </a:ln>
                <a:solidFill>
                  <a:prstClr val="white"/>
                </a:solidFill>
                <a:effectLst/>
                <a:uLnTx/>
                <a:uFillTx/>
                <a:latin typeface="+mn-ea"/>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kern="0" dirty="0">
                  <a:solidFill>
                    <a:prstClr val="white"/>
                  </a:solidFill>
                  <a:latin typeface="+mn-ea"/>
                  <a:cs typeface="Meiryo UI" panose="020B0604030504040204" pitchFamily="50" charset="-128"/>
                </a:rPr>
                <a:t>分野</a:t>
              </a:r>
              <a:endParaRPr kumimoji="0" lang="ja-JP" altLang="en-US" sz="3200" i="0" u="none" strike="noStrike" kern="0" cap="none" spc="0" normalizeH="0" baseline="0" noProof="0" dirty="0">
                <a:ln>
                  <a:noFill/>
                </a:ln>
                <a:solidFill>
                  <a:prstClr val="white"/>
                </a:solidFill>
                <a:effectLst/>
                <a:uLnTx/>
                <a:uFillTx/>
                <a:latin typeface="+mn-ea"/>
                <a:cs typeface="Meiryo UI" panose="020B0604030504040204" pitchFamily="50" charset="-128"/>
              </a:endParaRPr>
            </a:p>
          </p:txBody>
        </p:sp>
        <p:sp>
          <p:nvSpPr>
            <p:cNvPr id="33" name="円/楕円 32"/>
            <p:cNvSpPr/>
            <p:nvPr/>
          </p:nvSpPr>
          <p:spPr>
            <a:xfrm>
              <a:off x="3486553" y="461432"/>
              <a:ext cx="2520280" cy="2520280"/>
            </a:xfrm>
            <a:prstGeom prst="ellipse">
              <a:avLst/>
            </a:prstGeom>
            <a:noFill/>
            <a:ln w="25400"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n-ea"/>
                <a:cs typeface="+mn-cs"/>
              </a:endParaRPr>
            </a:p>
          </p:txBody>
        </p:sp>
      </p:grpSp>
      <p:grpSp>
        <p:nvGrpSpPr>
          <p:cNvPr id="34" name="グループ化 33"/>
          <p:cNvGrpSpPr/>
          <p:nvPr/>
        </p:nvGrpSpPr>
        <p:grpSpPr>
          <a:xfrm>
            <a:off x="1907704" y="4547714"/>
            <a:ext cx="2112550" cy="2034884"/>
            <a:chOff x="3486552" y="461432"/>
            <a:chExt cx="2520280" cy="2520280"/>
          </a:xfrm>
        </p:grpSpPr>
        <p:sp>
          <p:nvSpPr>
            <p:cNvPr id="35" name="円/楕円 34"/>
            <p:cNvSpPr/>
            <p:nvPr/>
          </p:nvSpPr>
          <p:spPr>
            <a:xfrm>
              <a:off x="3656856" y="620688"/>
              <a:ext cx="2160240" cy="2160240"/>
            </a:xfrm>
            <a:prstGeom prst="ellipse">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prstClr val="white"/>
                  </a:solidFill>
                  <a:effectLst/>
                  <a:uLnTx/>
                  <a:uFillTx/>
                  <a:latin typeface="+mn-ea"/>
                  <a:cs typeface="Meiryo UI" panose="020B0604030504040204" pitchFamily="50" charset="-128"/>
                </a:rPr>
                <a:t>農林水産</a:t>
              </a:r>
              <a:endParaRPr kumimoji="0" lang="en-US" altLang="ja-JP" sz="3200" b="1" i="0" u="none" strike="noStrike" kern="0" cap="none" spc="0" normalizeH="0" baseline="0" noProof="0" dirty="0">
                <a:ln>
                  <a:noFill/>
                </a:ln>
                <a:solidFill>
                  <a:prstClr val="white"/>
                </a:solidFill>
                <a:effectLst/>
                <a:uLnTx/>
                <a:uFillTx/>
                <a:latin typeface="+mn-ea"/>
                <a:cs typeface="Meiryo UI" panose="020B0604030504040204" pitchFamily="50" charset="-128"/>
              </a:endParaRPr>
            </a:p>
            <a:p>
              <a:pPr algn="ctr">
                <a:defRPr/>
              </a:pPr>
              <a:r>
                <a:rPr kumimoji="0" lang="ja-JP" altLang="en-US" kern="0" dirty="0">
                  <a:solidFill>
                    <a:prstClr val="white"/>
                  </a:solidFill>
                  <a:latin typeface="+mn-ea"/>
                  <a:cs typeface="Meiryo UI" panose="020B0604030504040204" pitchFamily="50" charset="-128"/>
                </a:rPr>
                <a:t>分野</a:t>
              </a:r>
              <a:endParaRPr kumimoji="0" lang="ja-JP" altLang="en-US" sz="3200" kern="0" dirty="0">
                <a:solidFill>
                  <a:prstClr val="white"/>
                </a:solidFill>
                <a:latin typeface="+mn-ea"/>
                <a:cs typeface="Meiryo UI" panose="020B0604030504040204" pitchFamily="50" charset="-128"/>
              </a:endParaRPr>
            </a:p>
          </p:txBody>
        </p:sp>
        <p:sp>
          <p:nvSpPr>
            <p:cNvPr id="36" name="円/楕円 35"/>
            <p:cNvSpPr/>
            <p:nvPr/>
          </p:nvSpPr>
          <p:spPr>
            <a:xfrm>
              <a:off x="3486552" y="461432"/>
              <a:ext cx="2520280" cy="2520280"/>
            </a:xfrm>
            <a:prstGeom prst="ellipse">
              <a:avLst/>
            </a:prstGeom>
            <a:noFill/>
            <a:ln w="25400"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n-ea"/>
                <a:cs typeface="+mn-cs"/>
              </a:endParaRPr>
            </a:p>
          </p:txBody>
        </p:sp>
      </p:grpSp>
      <p:grpSp>
        <p:nvGrpSpPr>
          <p:cNvPr id="37" name="グループ化 36"/>
          <p:cNvGrpSpPr/>
          <p:nvPr/>
        </p:nvGrpSpPr>
        <p:grpSpPr>
          <a:xfrm>
            <a:off x="5148064" y="4547714"/>
            <a:ext cx="2112550" cy="2034884"/>
            <a:chOff x="3486552" y="461432"/>
            <a:chExt cx="2520280" cy="2520280"/>
          </a:xfrm>
        </p:grpSpPr>
        <p:sp>
          <p:nvSpPr>
            <p:cNvPr id="38" name="円/楕円 37"/>
            <p:cNvSpPr/>
            <p:nvPr/>
          </p:nvSpPr>
          <p:spPr>
            <a:xfrm>
              <a:off x="3656856" y="620688"/>
              <a:ext cx="2160240" cy="2160240"/>
            </a:xfrm>
            <a:prstGeom prst="ellipse">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prstClr val="white"/>
                  </a:solidFill>
                  <a:effectLst/>
                  <a:uLnTx/>
                  <a:uFillTx/>
                  <a:latin typeface="+mn-ea"/>
                  <a:cs typeface="Meiryo UI" panose="020B0604030504040204" pitchFamily="50" charset="-128"/>
                </a:rPr>
                <a:t>環境</a:t>
              </a:r>
              <a:endParaRPr kumimoji="0" lang="en-US" altLang="ja-JP" sz="3200" b="1" i="0" u="none" strike="noStrike" kern="0" cap="none" spc="0" normalizeH="0" baseline="0" noProof="0" dirty="0">
                <a:ln>
                  <a:noFill/>
                </a:ln>
                <a:solidFill>
                  <a:prstClr val="white"/>
                </a:solidFill>
                <a:effectLst/>
                <a:uLnTx/>
                <a:uFillTx/>
                <a:latin typeface="+mn-ea"/>
                <a:cs typeface="Meiryo UI" panose="020B0604030504040204" pitchFamily="50" charset="-128"/>
              </a:endParaRPr>
            </a:p>
            <a:p>
              <a:pPr lvl="0" algn="ctr">
                <a:defRPr/>
              </a:pPr>
              <a:r>
                <a:rPr kumimoji="0" lang="ja-JP" altLang="en-US" kern="0" dirty="0">
                  <a:solidFill>
                    <a:prstClr val="white"/>
                  </a:solidFill>
                  <a:latin typeface="+mn-ea"/>
                  <a:cs typeface="Meiryo UI" panose="020B0604030504040204" pitchFamily="50" charset="-128"/>
                </a:rPr>
                <a:t>分野</a:t>
              </a:r>
              <a:endParaRPr kumimoji="0" lang="ja-JP" altLang="en-US" sz="3200" kern="0" dirty="0">
                <a:solidFill>
                  <a:prstClr val="white"/>
                </a:solidFill>
                <a:latin typeface="+mn-ea"/>
                <a:cs typeface="Meiryo UI" panose="020B0604030504040204" pitchFamily="50" charset="-128"/>
              </a:endParaRPr>
            </a:p>
          </p:txBody>
        </p:sp>
        <p:sp>
          <p:nvSpPr>
            <p:cNvPr id="39" name="円/楕円 38"/>
            <p:cNvSpPr/>
            <p:nvPr/>
          </p:nvSpPr>
          <p:spPr>
            <a:xfrm>
              <a:off x="3486552" y="461432"/>
              <a:ext cx="2520280" cy="2520280"/>
            </a:xfrm>
            <a:prstGeom prst="ellipse">
              <a:avLst/>
            </a:prstGeom>
            <a:noFill/>
            <a:ln w="25400"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n-ea"/>
                <a:cs typeface="+mn-cs"/>
              </a:endParaRPr>
            </a:p>
          </p:txBody>
        </p:sp>
      </p:grpSp>
      <p:grpSp>
        <p:nvGrpSpPr>
          <p:cNvPr id="40" name="グループ化 39"/>
          <p:cNvGrpSpPr/>
          <p:nvPr/>
        </p:nvGrpSpPr>
        <p:grpSpPr>
          <a:xfrm>
            <a:off x="6347882" y="1960791"/>
            <a:ext cx="2112550" cy="2034884"/>
            <a:chOff x="3486552" y="461432"/>
            <a:chExt cx="2520280" cy="2520280"/>
          </a:xfrm>
        </p:grpSpPr>
        <p:sp>
          <p:nvSpPr>
            <p:cNvPr id="41" name="円/楕円 40"/>
            <p:cNvSpPr/>
            <p:nvPr/>
          </p:nvSpPr>
          <p:spPr>
            <a:xfrm>
              <a:off x="3656856" y="620688"/>
              <a:ext cx="2160240" cy="2160240"/>
            </a:xfrm>
            <a:prstGeom prst="ellipse">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prstClr val="white"/>
                  </a:solidFill>
                  <a:effectLst/>
                  <a:uLnTx/>
                  <a:uFillTx/>
                  <a:latin typeface="+mn-ea"/>
                  <a:cs typeface="Meiryo UI" panose="020B0604030504040204" pitchFamily="50" charset="-128"/>
                </a:rPr>
                <a:t>エネルギー</a:t>
              </a:r>
              <a:endParaRPr kumimoji="0" lang="en-US" altLang="ja-JP" sz="3200" b="1" i="0" u="none" strike="noStrike" kern="0" cap="none" spc="0" normalizeH="0" baseline="0" noProof="0" dirty="0">
                <a:ln>
                  <a:noFill/>
                </a:ln>
                <a:solidFill>
                  <a:prstClr val="white"/>
                </a:solidFill>
                <a:effectLst/>
                <a:uLnTx/>
                <a:uFillTx/>
                <a:latin typeface="+mn-ea"/>
                <a:cs typeface="Meiryo UI" panose="020B0604030504040204" pitchFamily="50" charset="-128"/>
              </a:endParaRPr>
            </a:p>
            <a:p>
              <a:pPr algn="ctr">
                <a:defRPr/>
              </a:pPr>
              <a:r>
                <a:rPr kumimoji="0" lang="ja-JP" altLang="en-US" kern="0" dirty="0">
                  <a:solidFill>
                    <a:prstClr val="white"/>
                  </a:solidFill>
                  <a:latin typeface="+mn-ea"/>
                  <a:cs typeface="Meiryo UI" panose="020B0604030504040204" pitchFamily="50" charset="-128"/>
                </a:rPr>
                <a:t>分野</a:t>
              </a:r>
              <a:endParaRPr kumimoji="0" lang="ja-JP" altLang="en-US" sz="4800" kern="0" dirty="0">
                <a:solidFill>
                  <a:prstClr val="white"/>
                </a:solidFill>
                <a:latin typeface="+mn-ea"/>
                <a:cs typeface="Meiryo UI" panose="020B0604030504040204" pitchFamily="50" charset="-128"/>
              </a:endParaRPr>
            </a:p>
          </p:txBody>
        </p:sp>
        <p:sp>
          <p:nvSpPr>
            <p:cNvPr id="42" name="円/楕円 41"/>
            <p:cNvSpPr/>
            <p:nvPr/>
          </p:nvSpPr>
          <p:spPr>
            <a:xfrm>
              <a:off x="3486552" y="461432"/>
              <a:ext cx="2520280" cy="2520280"/>
            </a:xfrm>
            <a:prstGeom prst="ellipse">
              <a:avLst/>
            </a:prstGeom>
            <a:noFill/>
            <a:ln w="25400"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n-ea"/>
                <a:cs typeface="+mn-cs"/>
              </a:endParaRPr>
            </a:p>
          </p:txBody>
        </p:sp>
      </p:grpSp>
      <p:sp>
        <p:nvSpPr>
          <p:cNvPr id="43" name="正方形/長方形 42"/>
          <p:cNvSpPr/>
          <p:nvPr/>
        </p:nvSpPr>
        <p:spPr>
          <a:xfrm>
            <a:off x="2909944" y="2801360"/>
            <a:ext cx="3262433" cy="1938992"/>
          </a:xfrm>
          <a:prstGeom prst="rect">
            <a:avLst/>
          </a:prstGeom>
        </p:spPr>
        <p:txBody>
          <a:bodyPr wrap="none">
            <a:spAutoFit/>
          </a:bodyPr>
          <a:lstStyle/>
          <a:p>
            <a:pPr algn="ctr"/>
            <a:r>
              <a:rPr lang="ja-JP" altLang="en-US" sz="6000" b="1" dirty="0">
                <a:solidFill>
                  <a:srgbClr val="4F81BD"/>
                </a:solidFill>
                <a:latin typeface="+mn-ea"/>
                <a:cs typeface="Meiryo UI" panose="020B0604030504040204" pitchFamily="50" charset="-128"/>
              </a:rPr>
              <a:t>社会課題</a:t>
            </a:r>
            <a:endParaRPr lang="en-US" altLang="ja-JP" sz="6000" b="1" dirty="0">
              <a:solidFill>
                <a:srgbClr val="4F81BD"/>
              </a:solidFill>
              <a:latin typeface="+mn-ea"/>
              <a:cs typeface="Meiryo UI" panose="020B0604030504040204" pitchFamily="50" charset="-128"/>
            </a:endParaRPr>
          </a:p>
          <a:p>
            <a:pPr algn="ctr"/>
            <a:r>
              <a:rPr lang="ja-JP" altLang="en-US" sz="6000" b="1" dirty="0">
                <a:solidFill>
                  <a:srgbClr val="4F81BD"/>
                </a:solidFill>
                <a:latin typeface="+mn-ea"/>
                <a:cs typeface="Meiryo UI" panose="020B0604030504040204" pitchFamily="50" charset="-128"/>
              </a:rPr>
              <a:t>の解決</a:t>
            </a:r>
            <a:endParaRPr lang="ja-JP" altLang="en-US" dirty="0">
              <a:solidFill>
                <a:prstClr val="black"/>
              </a:solidFill>
              <a:latin typeface="+mn-ea"/>
            </a:endParaRPr>
          </a:p>
        </p:txBody>
      </p:sp>
      <p:sp>
        <p:nvSpPr>
          <p:cNvPr id="2" name="テキスト ボックス 1"/>
          <p:cNvSpPr txBox="1"/>
          <p:nvPr/>
        </p:nvSpPr>
        <p:spPr>
          <a:xfrm>
            <a:off x="5652120" y="893966"/>
            <a:ext cx="2736304" cy="830997"/>
          </a:xfrm>
          <a:prstGeom prst="rect">
            <a:avLst/>
          </a:prstGeom>
          <a:noFill/>
        </p:spPr>
        <p:txBody>
          <a:bodyPr wrap="square" rtlCol="0">
            <a:spAutoFit/>
          </a:bodyPr>
          <a:lstStyle/>
          <a:p>
            <a:r>
              <a:rPr kumimoji="1" lang="ja-JP" altLang="en-US" sz="2400" b="1" dirty="0">
                <a:solidFill>
                  <a:srgbClr val="FF0000"/>
                </a:solidFill>
                <a:latin typeface="+mn-ea"/>
              </a:rPr>
              <a:t>道路路面診断</a:t>
            </a:r>
            <a:endParaRPr kumimoji="1" lang="en-US" altLang="ja-JP" sz="2400" b="1" dirty="0">
              <a:solidFill>
                <a:srgbClr val="FF0000"/>
              </a:solidFill>
              <a:latin typeface="+mn-ea"/>
            </a:endParaRPr>
          </a:p>
          <a:p>
            <a:r>
              <a:rPr lang="ja-JP" altLang="en-US" sz="2400" b="1" dirty="0">
                <a:solidFill>
                  <a:srgbClr val="FF0000"/>
                </a:solidFill>
                <a:latin typeface="+mn-ea"/>
              </a:rPr>
              <a:t>スマート検針</a:t>
            </a:r>
            <a:endParaRPr kumimoji="1" lang="ja-JP" altLang="en-US" sz="2400" b="1" dirty="0">
              <a:solidFill>
                <a:srgbClr val="FF0000"/>
              </a:solidFill>
              <a:latin typeface="+mn-ea"/>
            </a:endParaRPr>
          </a:p>
        </p:txBody>
      </p:sp>
      <p:sp>
        <p:nvSpPr>
          <p:cNvPr id="24" name="テキスト ボックス 23"/>
          <p:cNvSpPr txBox="1"/>
          <p:nvPr/>
        </p:nvSpPr>
        <p:spPr>
          <a:xfrm>
            <a:off x="6372200" y="4032701"/>
            <a:ext cx="2952328" cy="461665"/>
          </a:xfrm>
          <a:prstGeom prst="rect">
            <a:avLst/>
          </a:prstGeom>
          <a:noFill/>
        </p:spPr>
        <p:txBody>
          <a:bodyPr wrap="square" rtlCol="0">
            <a:spAutoFit/>
          </a:bodyPr>
          <a:lstStyle/>
          <a:p>
            <a:r>
              <a:rPr kumimoji="1" lang="ja-JP" altLang="en-US" sz="2400" b="1" dirty="0">
                <a:solidFill>
                  <a:schemeClr val="tx1">
                    <a:lumMod val="50000"/>
                    <a:lumOff val="50000"/>
                  </a:schemeClr>
                </a:solidFill>
                <a:latin typeface="+mn-ea"/>
              </a:rPr>
              <a:t>太陽光パネル点検</a:t>
            </a:r>
          </a:p>
        </p:txBody>
      </p:sp>
      <p:sp>
        <p:nvSpPr>
          <p:cNvPr id="25" name="テキスト ボックス 24"/>
          <p:cNvSpPr txBox="1"/>
          <p:nvPr/>
        </p:nvSpPr>
        <p:spPr>
          <a:xfrm>
            <a:off x="7272808" y="5718502"/>
            <a:ext cx="2123728" cy="830997"/>
          </a:xfrm>
          <a:prstGeom prst="rect">
            <a:avLst/>
          </a:prstGeom>
          <a:noFill/>
        </p:spPr>
        <p:txBody>
          <a:bodyPr wrap="square" rtlCol="0">
            <a:spAutoFit/>
          </a:bodyPr>
          <a:lstStyle/>
          <a:p>
            <a:r>
              <a:rPr kumimoji="1" lang="ja-JP" altLang="en-US" sz="2400" b="1" dirty="0">
                <a:solidFill>
                  <a:schemeClr val="tx1">
                    <a:lumMod val="50000"/>
                    <a:lumOff val="50000"/>
                  </a:schemeClr>
                </a:solidFill>
                <a:latin typeface="+mn-ea"/>
              </a:rPr>
              <a:t>産業廃棄物</a:t>
            </a:r>
            <a:r>
              <a:rPr kumimoji="1" lang="en-US" altLang="ja-JP" sz="2400" b="1" dirty="0">
                <a:solidFill>
                  <a:schemeClr val="tx1">
                    <a:lumMod val="50000"/>
                    <a:lumOff val="50000"/>
                  </a:schemeClr>
                </a:solidFill>
                <a:latin typeface="+mn-ea"/>
              </a:rPr>
              <a:t/>
            </a:r>
            <a:br>
              <a:rPr kumimoji="1" lang="en-US" altLang="ja-JP" sz="2400" b="1" dirty="0">
                <a:solidFill>
                  <a:schemeClr val="tx1">
                    <a:lumMod val="50000"/>
                    <a:lumOff val="50000"/>
                  </a:schemeClr>
                </a:solidFill>
                <a:latin typeface="+mn-ea"/>
              </a:rPr>
            </a:br>
            <a:r>
              <a:rPr kumimoji="1" lang="ja-JP" altLang="en-US" sz="2400" b="1" dirty="0">
                <a:solidFill>
                  <a:schemeClr val="tx1">
                    <a:lumMod val="50000"/>
                    <a:lumOff val="50000"/>
                  </a:schemeClr>
                </a:solidFill>
                <a:latin typeface="+mn-ea"/>
              </a:rPr>
              <a:t>収集</a:t>
            </a:r>
          </a:p>
        </p:txBody>
      </p:sp>
      <p:sp>
        <p:nvSpPr>
          <p:cNvPr id="26" name="テキスト ボックス 25"/>
          <p:cNvSpPr txBox="1"/>
          <p:nvPr/>
        </p:nvSpPr>
        <p:spPr>
          <a:xfrm>
            <a:off x="179512" y="5502478"/>
            <a:ext cx="2736304" cy="830997"/>
          </a:xfrm>
          <a:prstGeom prst="rect">
            <a:avLst/>
          </a:prstGeom>
          <a:noFill/>
        </p:spPr>
        <p:txBody>
          <a:bodyPr wrap="square" rtlCol="0">
            <a:spAutoFit/>
          </a:bodyPr>
          <a:lstStyle/>
          <a:p>
            <a:r>
              <a:rPr kumimoji="1" lang="ja-JP" altLang="en-US" sz="2400" b="1" dirty="0">
                <a:solidFill>
                  <a:srgbClr val="FF0000"/>
                </a:solidFill>
                <a:latin typeface="+mn-ea"/>
              </a:rPr>
              <a:t>植物工場の</a:t>
            </a:r>
            <a:endParaRPr kumimoji="1" lang="en-US" altLang="ja-JP" sz="2400" b="1" dirty="0">
              <a:solidFill>
                <a:srgbClr val="FF0000"/>
              </a:solidFill>
              <a:latin typeface="+mn-ea"/>
            </a:endParaRPr>
          </a:p>
          <a:p>
            <a:r>
              <a:rPr lang="ja-JP" altLang="en-US" sz="2400" b="1" dirty="0">
                <a:solidFill>
                  <a:srgbClr val="FF0000"/>
                </a:solidFill>
                <a:latin typeface="+mn-ea"/>
              </a:rPr>
              <a:t>生産性向上</a:t>
            </a:r>
            <a:endParaRPr kumimoji="1" lang="ja-JP" altLang="en-US" sz="2400" b="1" dirty="0">
              <a:solidFill>
                <a:srgbClr val="FF0000"/>
              </a:solidFill>
              <a:latin typeface="+mn-ea"/>
            </a:endParaRPr>
          </a:p>
        </p:txBody>
      </p:sp>
      <p:sp>
        <p:nvSpPr>
          <p:cNvPr id="44" name="テキスト ボックス 43"/>
          <p:cNvSpPr txBox="1"/>
          <p:nvPr/>
        </p:nvSpPr>
        <p:spPr>
          <a:xfrm>
            <a:off x="179512" y="4062318"/>
            <a:ext cx="2736304" cy="830997"/>
          </a:xfrm>
          <a:prstGeom prst="rect">
            <a:avLst/>
          </a:prstGeom>
          <a:noFill/>
        </p:spPr>
        <p:txBody>
          <a:bodyPr wrap="square" rtlCol="0">
            <a:spAutoFit/>
          </a:bodyPr>
          <a:lstStyle/>
          <a:p>
            <a:r>
              <a:rPr lang="ja-JP" altLang="en-US" sz="2400" b="1" dirty="0">
                <a:solidFill>
                  <a:schemeClr val="tx1">
                    <a:lumMod val="50000"/>
                    <a:lumOff val="50000"/>
                  </a:schemeClr>
                </a:solidFill>
                <a:latin typeface="+mn-ea"/>
              </a:rPr>
              <a:t>いまどこ</a:t>
            </a:r>
            <a:r>
              <a:rPr lang="en-US" altLang="ja-JP" sz="2400" b="1" dirty="0">
                <a:solidFill>
                  <a:schemeClr val="tx1">
                    <a:lumMod val="50000"/>
                    <a:lumOff val="50000"/>
                  </a:schemeClr>
                </a:solidFill>
                <a:latin typeface="+mn-ea"/>
              </a:rPr>
              <a:t/>
            </a:r>
            <a:br>
              <a:rPr lang="en-US" altLang="ja-JP" sz="2400" b="1" dirty="0">
                <a:solidFill>
                  <a:schemeClr val="tx1">
                    <a:lumMod val="50000"/>
                    <a:lumOff val="50000"/>
                  </a:schemeClr>
                </a:solidFill>
                <a:latin typeface="+mn-ea"/>
              </a:rPr>
            </a:br>
            <a:r>
              <a:rPr lang="ja-JP" altLang="en-US" sz="2400" b="1" dirty="0">
                <a:solidFill>
                  <a:schemeClr val="tx1">
                    <a:lumMod val="50000"/>
                    <a:lumOff val="50000"/>
                  </a:schemeClr>
                </a:solidFill>
                <a:latin typeface="+mn-ea"/>
              </a:rPr>
              <a:t>（位置情報）</a:t>
            </a:r>
            <a:endParaRPr kumimoji="1" lang="ja-JP" altLang="en-US" sz="2400" b="1" dirty="0">
              <a:solidFill>
                <a:schemeClr val="tx1">
                  <a:lumMod val="50000"/>
                  <a:lumOff val="50000"/>
                </a:schemeClr>
              </a:solidFill>
              <a:latin typeface="+mn-ea"/>
            </a:endParaRPr>
          </a:p>
        </p:txBody>
      </p:sp>
      <p:sp>
        <p:nvSpPr>
          <p:cNvPr id="46" name="AutoShape 5"/>
          <p:cNvSpPr>
            <a:spLocks noChangeArrowheads="1"/>
          </p:cNvSpPr>
          <p:nvPr/>
        </p:nvSpPr>
        <p:spPr bwMode="auto">
          <a:xfrm>
            <a:off x="6372200" y="6530597"/>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573490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爆発 1 21"/>
          <p:cNvSpPr/>
          <p:nvPr/>
        </p:nvSpPr>
        <p:spPr>
          <a:xfrm>
            <a:off x="41045" y="1293252"/>
            <a:ext cx="5207240" cy="1656184"/>
          </a:xfrm>
          <a:prstGeom prst="irregularSeal1">
            <a:avLst/>
          </a:prstGeom>
          <a:solidFill>
            <a:srgbClr val="FFFF00"/>
          </a:solidFill>
          <a:ln w="25400" cap="flat" cmpd="sng" algn="ctr">
            <a:noFill/>
            <a:prstDash val="solid"/>
          </a:ln>
          <a:effectLst/>
        </p:spPr>
        <p:txBody>
          <a:bodyPr rtlCol="0" anchor="ctr"/>
          <a:lstStyle/>
          <a:p>
            <a:pPr algn="ctr">
              <a:defRPr/>
            </a:pPr>
            <a:endParaRPr kumimoji="0" lang="ja-JP" altLang="en-US" kern="0">
              <a:solidFill>
                <a:prstClr val="white"/>
              </a:solidFill>
              <a:latin typeface="+mn-ea"/>
            </a:endParaRPr>
          </a:p>
        </p:txBody>
      </p:sp>
      <p:sp>
        <p:nvSpPr>
          <p:cNvPr id="23" name="爆発 1 22"/>
          <p:cNvSpPr/>
          <p:nvPr/>
        </p:nvSpPr>
        <p:spPr>
          <a:xfrm>
            <a:off x="5312327" y="1124744"/>
            <a:ext cx="3543190" cy="1656184"/>
          </a:xfrm>
          <a:prstGeom prst="irregularSeal1">
            <a:avLst/>
          </a:prstGeom>
          <a:solidFill>
            <a:srgbClr val="FFFF00"/>
          </a:solidFill>
          <a:ln w="25400" cap="flat" cmpd="sng" algn="ctr">
            <a:noFill/>
            <a:prstDash val="solid"/>
          </a:ln>
          <a:effectLst/>
        </p:spPr>
        <p:txBody>
          <a:bodyPr rtlCol="0" anchor="ctr"/>
          <a:lstStyle/>
          <a:p>
            <a:pPr algn="ctr">
              <a:defRPr/>
            </a:pPr>
            <a:endParaRPr kumimoji="0" lang="ja-JP" altLang="en-US" kern="0">
              <a:solidFill>
                <a:prstClr val="white"/>
              </a:solidFill>
              <a:latin typeface="+mn-ea"/>
            </a:endParaRPr>
          </a:p>
        </p:txBody>
      </p:sp>
      <p:pic>
        <p:nvPicPr>
          <p:cNvPr id="24"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361437" y="2492903"/>
            <a:ext cx="3750648" cy="33216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テキスト ボックス 24"/>
          <p:cNvSpPr txBox="1"/>
          <p:nvPr/>
        </p:nvSpPr>
        <p:spPr>
          <a:xfrm>
            <a:off x="666454" y="5765194"/>
            <a:ext cx="3855555" cy="400110"/>
          </a:xfrm>
          <a:prstGeom prst="rect">
            <a:avLst/>
          </a:prstGeom>
          <a:noFill/>
        </p:spPr>
        <p:txBody>
          <a:bodyPr wrap="square" rtlCol="0">
            <a:spAutoFit/>
          </a:bodyPr>
          <a:lstStyle/>
          <a:p>
            <a:pPr algn="ctr"/>
            <a:r>
              <a:rPr lang="ja-JP" altLang="en-US" sz="2000" b="1" dirty="0">
                <a:solidFill>
                  <a:prstClr val="black"/>
                </a:solidFill>
                <a:latin typeface="+mn-ea"/>
                <a:cs typeface="Meiryo UI" panose="020B0604030504040204" pitchFamily="50" charset="-128"/>
              </a:rPr>
              <a:t>舗装道路の建設年度別施設数</a:t>
            </a:r>
            <a:endParaRPr lang="en-US" altLang="zh-TW" sz="2000" b="1" dirty="0">
              <a:solidFill>
                <a:prstClr val="black"/>
              </a:solidFill>
              <a:latin typeface="+mn-ea"/>
              <a:cs typeface="Meiryo UI" panose="020B0604030504040204" pitchFamily="50" charset="-128"/>
            </a:endParaRPr>
          </a:p>
        </p:txBody>
      </p:sp>
      <p:sp>
        <p:nvSpPr>
          <p:cNvPr id="27" name="テキスト ボックス 26"/>
          <p:cNvSpPr txBox="1"/>
          <p:nvPr/>
        </p:nvSpPr>
        <p:spPr>
          <a:xfrm>
            <a:off x="4884638" y="5013208"/>
            <a:ext cx="387927" cy="161583"/>
          </a:xfrm>
          <a:prstGeom prst="rect">
            <a:avLst/>
          </a:prstGeom>
          <a:solidFill>
            <a:sysClr val="window" lastClr="FFFFFF"/>
          </a:solidFill>
        </p:spPr>
        <p:txBody>
          <a:bodyPr wrap="none" lIns="0" tIns="0" rIns="0" bIns="0" rtlCol="0">
            <a:spAutoFit/>
          </a:bodyPr>
          <a:lstStyle/>
          <a:p>
            <a:pPr>
              <a:defRPr/>
            </a:pPr>
            <a:r>
              <a:rPr kumimoji="0" lang="en-US" altLang="ja-JP" sz="1050" kern="0" dirty="0">
                <a:solidFill>
                  <a:prstClr val="black"/>
                </a:solidFill>
                <a:latin typeface="+mn-ea"/>
                <a:cs typeface="Meiryo UI" panose="020B0604030504040204" pitchFamily="50" charset="-128"/>
              </a:rPr>
              <a:t>(</a:t>
            </a:r>
            <a:r>
              <a:rPr kumimoji="0" lang="ja-JP" altLang="en-US" sz="1050" kern="0" dirty="0">
                <a:solidFill>
                  <a:prstClr val="black"/>
                </a:solidFill>
                <a:latin typeface="+mn-ea"/>
                <a:cs typeface="Meiryo UI" panose="020B0604030504040204" pitchFamily="50" charset="-128"/>
              </a:rPr>
              <a:t>年度</a:t>
            </a:r>
            <a:r>
              <a:rPr kumimoji="0" lang="en-US" altLang="ja-JP" sz="1050" kern="0" dirty="0">
                <a:solidFill>
                  <a:prstClr val="black"/>
                </a:solidFill>
                <a:latin typeface="+mn-ea"/>
                <a:cs typeface="Meiryo UI" panose="020B0604030504040204" pitchFamily="50" charset="-128"/>
              </a:rPr>
              <a:t>)</a:t>
            </a:r>
            <a:endParaRPr kumimoji="0" lang="ja-JP" altLang="en-US" sz="1050" kern="0" dirty="0">
              <a:solidFill>
                <a:prstClr val="black"/>
              </a:solidFill>
              <a:latin typeface="+mn-ea"/>
              <a:cs typeface="Meiryo UI" panose="020B0604030504040204" pitchFamily="50" charset="-128"/>
            </a:endParaRPr>
          </a:p>
        </p:txBody>
      </p:sp>
      <p:sp>
        <p:nvSpPr>
          <p:cNvPr id="28" name="テキスト ボックス 27"/>
          <p:cNvSpPr txBox="1"/>
          <p:nvPr/>
        </p:nvSpPr>
        <p:spPr>
          <a:xfrm>
            <a:off x="5185589" y="6289575"/>
            <a:ext cx="3917173" cy="276999"/>
          </a:xfrm>
          <a:prstGeom prst="rect">
            <a:avLst/>
          </a:prstGeom>
          <a:solidFill>
            <a:sysClr val="window" lastClr="FFFFFF"/>
          </a:solidFill>
        </p:spPr>
        <p:txBody>
          <a:bodyPr wrap="square" rtlCol="0" anchor="ctr">
            <a:spAutoFit/>
          </a:bodyPr>
          <a:lstStyle/>
          <a:p>
            <a:pPr algn="r">
              <a:defRPr/>
            </a:pPr>
            <a:r>
              <a:rPr kumimoji="0" lang="ja-JP" altLang="en-US" sz="1200" b="1" kern="0" dirty="0">
                <a:solidFill>
                  <a:prstClr val="black"/>
                </a:solidFill>
                <a:latin typeface="+mn-ea"/>
                <a:cs typeface="Meiryo UI" panose="020B0604030504040204" pitchFamily="50" charset="-128"/>
              </a:rPr>
              <a:t>出典：国土交通省 道路統計年報</a:t>
            </a:r>
            <a:r>
              <a:rPr kumimoji="0" lang="en-US" altLang="ja-JP" sz="1200" b="1" kern="0" dirty="0">
                <a:solidFill>
                  <a:prstClr val="black"/>
                </a:solidFill>
                <a:latin typeface="+mn-ea"/>
                <a:cs typeface="Meiryo UI" panose="020B0604030504040204" pitchFamily="50" charset="-128"/>
              </a:rPr>
              <a:t>2017</a:t>
            </a:r>
            <a:endParaRPr kumimoji="0" lang="ja-JP" altLang="en-US" sz="1200" b="1" kern="0" dirty="0">
              <a:solidFill>
                <a:prstClr val="black"/>
              </a:solidFill>
              <a:latin typeface="+mn-ea"/>
              <a:cs typeface="Meiryo UI" panose="020B0604030504040204" pitchFamily="50" charset="-128"/>
            </a:endParaRPr>
          </a:p>
        </p:txBody>
      </p:sp>
      <p:sp>
        <p:nvSpPr>
          <p:cNvPr id="29" name="テキスト ボックス 28"/>
          <p:cNvSpPr txBox="1"/>
          <p:nvPr/>
        </p:nvSpPr>
        <p:spPr>
          <a:xfrm>
            <a:off x="-22997" y="1550971"/>
            <a:ext cx="5178303" cy="830997"/>
          </a:xfrm>
          <a:prstGeom prst="rect">
            <a:avLst/>
          </a:prstGeom>
          <a:noFill/>
        </p:spPr>
        <p:txBody>
          <a:bodyPr wrap="square" rtlCol="0">
            <a:spAutoFit/>
          </a:bodyPr>
          <a:lstStyle/>
          <a:p>
            <a:pPr algn="ctr"/>
            <a:r>
              <a:rPr lang="ja-JP" altLang="en-US" sz="2400" b="1" dirty="0">
                <a:solidFill>
                  <a:srgbClr val="FF0000"/>
                </a:solidFill>
                <a:latin typeface="+mn-ea"/>
                <a:cs typeface="Meiryo UI" panose="020B0604030504040204" pitchFamily="50" charset="-128"/>
              </a:rPr>
              <a:t>集中的に整備された道路は</a:t>
            </a:r>
            <a:endParaRPr lang="en-US" altLang="ja-JP" sz="2400" b="1" dirty="0">
              <a:solidFill>
                <a:srgbClr val="FF0000"/>
              </a:solidFill>
              <a:latin typeface="+mn-ea"/>
              <a:cs typeface="Meiryo UI" panose="020B0604030504040204" pitchFamily="50" charset="-128"/>
            </a:endParaRPr>
          </a:p>
          <a:p>
            <a:pPr algn="ctr"/>
            <a:r>
              <a:rPr lang="ja-JP" altLang="en-US" sz="2400" b="1" dirty="0">
                <a:solidFill>
                  <a:srgbClr val="FF0000"/>
                </a:solidFill>
                <a:latin typeface="+mn-ea"/>
                <a:cs typeface="Meiryo UI" panose="020B0604030504040204" pitchFamily="50" charset="-128"/>
              </a:rPr>
              <a:t>建設後</a:t>
            </a:r>
            <a:r>
              <a:rPr lang="en-US" altLang="ja-JP" sz="2400" b="1" dirty="0">
                <a:solidFill>
                  <a:srgbClr val="FF0000"/>
                </a:solidFill>
                <a:latin typeface="+mn-ea"/>
                <a:cs typeface="Meiryo UI" panose="020B0604030504040204" pitchFamily="50" charset="-128"/>
              </a:rPr>
              <a:t>40</a:t>
            </a:r>
            <a:r>
              <a:rPr lang="ja-JP" altLang="en-US" sz="2400" b="1" dirty="0">
                <a:solidFill>
                  <a:srgbClr val="FF0000"/>
                </a:solidFill>
                <a:latin typeface="+mn-ea"/>
                <a:cs typeface="Meiryo UI" panose="020B0604030504040204" pitchFamily="50" charset="-128"/>
              </a:rPr>
              <a:t>年以上が経過</a:t>
            </a:r>
          </a:p>
        </p:txBody>
      </p:sp>
      <p:pic>
        <p:nvPicPr>
          <p:cNvPr id="30" name="Picture 5"/>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8819"/>
          <a:stretch/>
        </p:blipFill>
        <p:spPr bwMode="auto">
          <a:xfrm>
            <a:off x="35506" y="2790707"/>
            <a:ext cx="5150091" cy="2369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 name="グループ化 30"/>
          <p:cNvGrpSpPr/>
          <p:nvPr/>
        </p:nvGrpSpPr>
        <p:grpSpPr>
          <a:xfrm>
            <a:off x="434350" y="3268546"/>
            <a:ext cx="991936" cy="933655"/>
            <a:chOff x="920552" y="4725144"/>
            <a:chExt cx="1074503" cy="1000247"/>
          </a:xfrm>
        </p:grpSpPr>
        <p:sp>
          <p:nvSpPr>
            <p:cNvPr id="32" name="正方形/長方形 31"/>
            <p:cNvSpPr/>
            <p:nvPr/>
          </p:nvSpPr>
          <p:spPr>
            <a:xfrm>
              <a:off x="920552" y="4725144"/>
              <a:ext cx="1074503" cy="1000247"/>
            </a:xfrm>
            <a:prstGeom prst="rect">
              <a:avLst/>
            </a:prstGeom>
            <a:solidFill>
              <a:sysClr val="window" lastClr="FFFFFF"/>
            </a:solidFill>
            <a:ln w="25400" cap="flat" cmpd="sng" algn="ctr">
              <a:noFill/>
              <a:prstDash val="solid"/>
            </a:ln>
            <a:effectLst/>
          </p:spPr>
          <p:txBody>
            <a:bodyPr rtlCol="0" anchor="ctr"/>
            <a:lstStyle/>
            <a:p>
              <a:pPr algn="ctr">
                <a:defRPr/>
              </a:pPr>
              <a:endParaRPr kumimoji="0" lang="ja-JP" altLang="en-US" kern="0">
                <a:solidFill>
                  <a:prstClr val="white"/>
                </a:solidFill>
                <a:latin typeface="+mn-ea"/>
              </a:endParaRPr>
            </a:p>
          </p:txBody>
        </p:sp>
        <p:grpSp>
          <p:nvGrpSpPr>
            <p:cNvPr id="33" name="グループ化 32"/>
            <p:cNvGrpSpPr/>
            <p:nvPr/>
          </p:nvGrpSpPr>
          <p:grpSpPr>
            <a:xfrm>
              <a:off x="972545" y="4796250"/>
              <a:ext cx="970517" cy="858035"/>
              <a:chOff x="-1546225" y="1399128"/>
              <a:chExt cx="1524000" cy="1347371"/>
            </a:xfrm>
          </p:grpSpPr>
          <p:pic>
            <p:nvPicPr>
              <p:cNvPr id="34" name="Picture 2" descr="C:\Users\5841921\Desktop\WS00000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08125" y="1916832"/>
                <a:ext cx="1038225" cy="27622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5841921\Desktop\WS000007.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08125" y="1399128"/>
                <a:ext cx="1047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5841921\Desktop\WS00000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508125" y="1631082"/>
                <a:ext cx="838200" cy="28575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C:\Users\5841921\Desktop\WS000004.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527175" y="2204864"/>
                <a:ext cx="485775" cy="27622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Users\5841921\Desktop\WS000003.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546225" y="2460749"/>
                <a:ext cx="1524000" cy="28575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9" name="テキスト ボックス 38"/>
          <p:cNvSpPr txBox="1"/>
          <p:nvPr/>
        </p:nvSpPr>
        <p:spPr>
          <a:xfrm>
            <a:off x="4860865" y="1500979"/>
            <a:ext cx="4299069" cy="830997"/>
          </a:xfrm>
          <a:prstGeom prst="rect">
            <a:avLst/>
          </a:prstGeom>
          <a:noFill/>
        </p:spPr>
        <p:txBody>
          <a:bodyPr wrap="square" rtlCol="0">
            <a:spAutoFit/>
          </a:bodyPr>
          <a:lstStyle/>
          <a:p>
            <a:pPr algn="ctr"/>
            <a:r>
              <a:rPr lang="ja-JP" altLang="en-US" sz="2400" b="1" dirty="0">
                <a:solidFill>
                  <a:srgbClr val="FF0000"/>
                </a:solidFill>
                <a:latin typeface="+mn-ea"/>
                <a:cs typeface="Meiryo UI" panose="020B0604030504040204" pitchFamily="50" charset="-128"/>
              </a:rPr>
              <a:t>舗装道路は増える一方</a:t>
            </a:r>
            <a:endParaRPr lang="en-US" altLang="ja-JP" sz="2400" b="1" dirty="0">
              <a:solidFill>
                <a:srgbClr val="FF0000"/>
              </a:solidFill>
              <a:latin typeface="+mn-ea"/>
              <a:cs typeface="Meiryo UI" panose="020B0604030504040204" pitchFamily="50" charset="-128"/>
            </a:endParaRPr>
          </a:p>
          <a:p>
            <a:pPr algn="ctr"/>
            <a:r>
              <a:rPr lang="ja-JP" altLang="en-US" sz="2400" b="1" dirty="0">
                <a:solidFill>
                  <a:srgbClr val="FF0000"/>
                </a:solidFill>
                <a:latin typeface="+mn-ea"/>
                <a:cs typeface="Meiryo UI" panose="020B0604030504040204" pitchFamily="50" charset="-128"/>
              </a:rPr>
              <a:t>維持修繕費は減少</a:t>
            </a:r>
          </a:p>
        </p:txBody>
      </p:sp>
      <p:sp>
        <p:nvSpPr>
          <p:cNvPr id="26" name="テキスト ボックス 25"/>
          <p:cNvSpPr txBox="1"/>
          <p:nvPr/>
        </p:nvSpPr>
        <p:spPr>
          <a:xfrm>
            <a:off x="5088234" y="5780881"/>
            <a:ext cx="4092278" cy="400110"/>
          </a:xfrm>
          <a:prstGeom prst="rect">
            <a:avLst/>
          </a:prstGeom>
          <a:solidFill>
            <a:schemeClr val="bg1"/>
          </a:solidFill>
        </p:spPr>
        <p:txBody>
          <a:bodyPr wrap="square" rtlCol="0">
            <a:spAutoFit/>
          </a:bodyPr>
          <a:lstStyle/>
          <a:p>
            <a:pPr algn="ctr"/>
            <a:r>
              <a:rPr lang="ja-JP" altLang="en-US" sz="2000" b="1" dirty="0">
                <a:solidFill>
                  <a:prstClr val="black"/>
                </a:solidFill>
                <a:latin typeface="+mn-ea"/>
                <a:cs typeface="Meiryo UI" panose="020B0604030504040204" pitchFamily="50" charset="-128"/>
              </a:rPr>
              <a:t>舗装道路距離と維持修繕費の推移</a:t>
            </a:r>
            <a:endParaRPr lang="en-US" altLang="ja-JP" sz="2000" b="1" dirty="0">
              <a:solidFill>
                <a:prstClr val="black"/>
              </a:solidFill>
              <a:latin typeface="+mn-ea"/>
              <a:cs typeface="Meiryo UI" panose="020B0604030504040204" pitchFamily="50" charset="-128"/>
            </a:endParaRPr>
          </a:p>
        </p:txBody>
      </p:sp>
      <p:sp>
        <p:nvSpPr>
          <p:cNvPr id="2" name="タイトル 1"/>
          <p:cNvSpPr>
            <a:spLocks noGrp="1"/>
          </p:cNvSpPr>
          <p:nvPr>
            <p:ph type="ctrTitle"/>
          </p:nvPr>
        </p:nvSpPr>
        <p:spPr>
          <a:xfrm>
            <a:off x="147919" y="37776"/>
            <a:ext cx="8429622" cy="889033"/>
          </a:xfrm>
        </p:spPr>
        <p:txBody>
          <a:bodyPr/>
          <a:lstStyle/>
          <a:p>
            <a:r>
              <a:rPr lang="ja-JP" altLang="en-US" sz="3200" dirty="0">
                <a:solidFill>
                  <a:prstClr val="white"/>
                </a:solidFill>
                <a:latin typeface="Meiryo UI" panose="020B0604030504040204" pitchFamily="50" charset="-128"/>
                <a:ea typeface="Meiryo UI" panose="020B0604030504040204" pitchFamily="50" charset="-128"/>
              </a:rPr>
              <a:t>道路路面診断　～道路管理の現状～</a:t>
            </a:r>
            <a:endParaRPr kumimoji="1" lang="ja-JP" altLang="en-US" sz="3200" dirty="0">
              <a:latin typeface="Meiryo UI" panose="020B0604030504040204" pitchFamily="50" charset="-128"/>
              <a:ea typeface="Meiryo UI" panose="020B0604030504040204" pitchFamily="50" charset="-128"/>
            </a:endParaRPr>
          </a:p>
        </p:txBody>
      </p:sp>
      <p:sp>
        <p:nvSpPr>
          <p:cNvPr id="21"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29</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43"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2817329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a:xfrm>
            <a:off x="934792" y="1048886"/>
            <a:ext cx="7598238" cy="1219657"/>
          </a:xfrm>
        </p:spPr>
        <p:txBody>
          <a:bodyPr/>
          <a:lstStyle/>
          <a:p>
            <a:r>
              <a:rPr kumimoji="1" lang="ja-JP" altLang="en-US" sz="3200" dirty="0">
                <a:solidFill>
                  <a:schemeClr val="tx2"/>
                </a:solidFill>
              </a:rPr>
              <a:t>クラウドについて</a:t>
            </a:r>
          </a:p>
        </p:txBody>
      </p:sp>
      <p:sp>
        <p:nvSpPr>
          <p:cNvPr id="7" name="テキスト プレースホルダー 6"/>
          <p:cNvSpPr>
            <a:spLocks noGrp="1"/>
          </p:cNvSpPr>
          <p:nvPr>
            <p:ph type="body" sz="quarter" idx="11"/>
          </p:nvPr>
        </p:nvSpPr>
        <p:spPr/>
        <p:txBody>
          <a:bodyPr/>
          <a:lstStyle/>
          <a:p>
            <a:r>
              <a:rPr kumimoji="1" lang="ja-JP" altLang="en-US" dirty="0"/>
              <a:t>１</a:t>
            </a:r>
          </a:p>
        </p:txBody>
      </p:sp>
    </p:spTree>
    <p:extLst>
      <p:ext uri="{BB962C8B-B14F-4D97-AF65-F5344CB8AC3E}">
        <p14:creationId xmlns:p14="http://schemas.microsoft.com/office/powerpoint/2010/main" val="5707742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696954"/>
            <a:ext cx="8429622" cy="409795"/>
          </a:xfrm>
        </p:spPr>
        <p:txBody>
          <a:bodyPr/>
          <a:lstStyle/>
          <a:p>
            <a:r>
              <a:rPr kumimoji="1" lang="ja-JP" altLang="en-US" dirty="0">
                <a:solidFill>
                  <a:schemeClr val="tx1"/>
                </a:solidFill>
                <a:latin typeface="+mn-ea"/>
                <a:ea typeface="+mn-ea"/>
              </a:rPr>
              <a:t>道路の損傷がひどくなると・・・</a:t>
            </a:r>
          </a:p>
        </p:txBody>
      </p:sp>
      <p:sp>
        <p:nvSpPr>
          <p:cNvPr id="14"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30</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4" name="下矢印 3"/>
          <p:cNvSpPr/>
          <p:nvPr/>
        </p:nvSpPr>
        <p:spPr>
          <a:xfrm rot="16200000">
            <a:off x="1239077" y="3120413"/>
            <a:ext cx="5297694" cy="1512168"/>
          </a:xfrm>
          <a:prstGeom prst="downArrow">
            <a:avLst>
              <a:gd name="adj1" fmla="val 62235"/>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n-ea"/>
              <a:cs typeface="Meiryo UI" panose="020B0604030504040204" pitchFamily="50" charset="-128"/>
            </a:endParaRPr>
          </a:p>
        </p:txBody>
      </p:sp>
      <p:pic>
        <p:nvPicPr>
          <p:cNvPr id="5" name="Picture 2" descr="https://dot.asahi.com/S2000/upload/2016022900243_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496" y="1343172"/>
            <a:ext cx="2952328" cy="19632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www.pref.miyagi.jp/uploaded/image/4124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502" y="3933056"/>
            <a:ext cx="2964733" cy="2253734"/>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p:cNvSpPr txBox="1"/>
          <p:nvPr/>
        </p:nvSpPr>
        <p:spPr>
          <a:xfrm>
            <a:off x="0" y="3306470"/>
            <a:ext cx="2915817" cy="338554"/>
          </a:xfrm>
          <a:prstGeom prst="rect">
            <a:avLst/>
          </a:prstGeom>
          <a:noFill/>
        </p:spPr>
        <p:txBody>
          <a:bodyPr wrap="square" rtlCol="0">
            <a:spAutoFit/>
          </a:bodyPr>
          <a:lstStyle/>
          <a:p>
            <a:pPr algn="ctr"/>
            <a:r>
              <a:rPr lang="ja-JP" altLang="en-US" sz="1600" b="1" dirty="0">
                <a:solidFill>
                  <a:prstClr val="black"/>
                </a:solidFill>
                <a:latin typeface="+mn-ea"/>
                <a:cs typeface="Meiryo UI" panose="020B0604030504040204" pitchFamily="50" charset="-128"/>
              </a:rPr>
              <a:t>ポットホール</a:t>
            </a:r>
            <a:endParaRPr lang="en-US" altLang="zh-TW" sz="1600" b="1" dirty="0">
              <a:solidFill>
                <a:prstClr val="black"/>
              </a:solidFill>
              <a:latin typeface="+mn-ea"/>
              <a:cs typeface="Meiryo UI" panose="020B0604030504040204" pitchFamily="50" charset="-128"/>
            </a:endParaRPr>
          </a:p>
        </p:txBody>
      </p:sp>
      <p:sp>
        <p:nvSpPr>
          <p:cNvPr id="8" name="テキスト ボックス 7"/>
          <p:cNvSpPr txBox="1"/>
          <p:nvPr/>
        </p:nvSpPr>
        <p:spPr>
          <a:xfrm>
            <a:off x="35497" y="6186790"/>
            <a:ext cx="2808312" cy="338554"/>
          </a:xfrm>
          <a:prstGeom prst="rect">
            <a:avLst/>
          </a:prstGeom>
          <a:noFill/>
        </p:spPr>
        <p:txBody>
          <a:bodyPr wrap="square" rtlCol="0">
            <a:spAutoFit/>
          </a:bodyPr>
          <a:lstStyle/>
          <a:p>
            <a:pPr algn="ctr"/>
            <a:r>
              <a:rPr lang="ja-JP" altLang="en-US" sz="1600" b="1" dirty="0">
                <a:solidFill>
                  <a:prstClr val="black"/>
                </a:solidFill>
                <a:latin typeface="+mn-ea"/>
                <a:cs typeface="Meiryo UI" panose="020B0604030504040204" pitchFamily="50" charset="-128"/>
              </a:rPr>
              <a:t>ひび割れ</a:t>
            </a:r>
            <a:endParaRPr lang="en-US" altLang="zh-TW" sz="1600" b="1" dirty="0">
              <a:solidFill>
                <a:prstClr val="black"/>
              </a:solidFill>
              <a:latin typeface="+mn-ea"/>
              <a:cs typeface="Meiryo UI" panose="020B0604030504040204" pitchFamily="50" charset="-128"/>
            </a:endParaRPr>
          </a:p>
        </p:txBody>
      </p:sp>
      <p:sp>
        <p:nvSpPr>
          <p:cNvPr id="9" name="テキスト ボックス 8"/>
          <p:cNvSpPr txBox="1"/>
          <p:nvPr/>
        </p:nvSpPr>
        <p:spPr>
          <a:xfrm>
            <a:off x="3131839" y="3338993"/>
            <a:ext cx="1512170" cy="954107"/>
          </a:xfrm>
          <a:prstGeom prst="rect">
            <a:avLst/>
          </a:prstGeom>
          <a:noFill/>
        </p:spPr>
        <p:txBody>
          <a:bodyPr wrap="square" rtlCol="0">
            <a:spAutoFit/>
          </a:bodyPr>
          <a:lstStyle/>
          <a:p>
            <a:pPr algn="ctr"/>
            <a:r>
              <a:rPr lang="ja-JP" altLang="en-US" sz="2800" b="1" dirty="0">
                <a:solidFill>
                  <a:prstClr val="black"/>
                </a:solidFill>
                <a:latin typeface="+mn-ea"/>
                <a:cs typeface="Meiryo UI" panose="020B0604030504040204" pitchFamily="50" charset="-128"/>
              </a:rPr>
              <a:t>放って</a:t>
            </a:r>
            <a:endParaRPr lang="en-US" altLang="ja-JP" sz="2800" b="1" dirty="0">
              <a:solidFill>
                <a:prstClr val="black"/>
              </a:solidFill>
              <a:latin typeface="+mn-ea"/>
              <a:cs typeface="Meiryo UI" panose="020B0604030504040204" pitchFamily="50" charset="-128"/>
            </a:endParaRPr>
          </a:p>
          <a:p>
            <a:pPr algn="ctr"/>
            <a:r>
              <a:rPr lang="ja-JP" altLang="en-US" sz="2800" b="1" dirty="0">
                <a:solidFill>
                  <a:prstClr val="black"/>
                </a:solidFill>
                <a:latin typeface="+mn-ea"/>
                <a:cs typeface="Meiryo UI" panose="020B0604030504040204" pitchFamily="50" charset="-128"/>
              </a:rPr>
              <a:t>置くと</a:t>
            </a:r>
            <a:r>
              <a:rPr lang="en-US" altLang="ja-JP" sz="2800" b="1" dirty="0">
                <a:solidFill>
                  <a:prstClr val="black"/>
                </a:solidFill>
                <a:latin typeface="+mn-ea"/>
                <a:cs typeface="Meiryo UI" panose="020B0604030504040204" pitchFamily="50" charset="-128"/>
              </a:rPr>
              <a:t>…</a:t>
            </a:r>
            <a:endParaRPr lang="ja-JP" altLang="en-US" sz="2800" b="1" dirty="0">
              <a:solidFill>
                <a:prstClr val="black"/>
              </a:solidFill>
              <a:latin typeface="+mn-ea"/>
              <a:cs typeface="Meiryo UI" panose="020B0604030504040204" pitchFamily="50" charset="-128"/>
            </a:endParaRPr>
          </a:p>
        </p:txBody>
      </p:sp>
      <p:pic>
        <p:nvPicPr>
          <p:cNvPr id="10" name="Picture 9" descr="C:\Users\5841921\Desktop\Niigata07071811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932041" y="1196754"/>
            <a:ext cx="4104456" cy="3867891"/>
          </a:xfrm>
          <a:prstGeom prst="rect">
            <a:avLst/>
          </a:prstGeom>
          <a:noFill/>
          <a:extLst>
            <a:ext uri="{909E8E84-426E-40DD-AFC4-6F175D3DCCD1}">
              <a14:hiddenFill xmlns:a14="http://schemas.microsoft.com/office/drawing/2010/main">
                <a:solidFill>
                  <a:srgbClr val="FFFFFF"/>
                </a:solidFill>
              </a14:hiddenFill>
            </a:ext>
          </a:extLst>
        </p:spPr>
      </p:pic>
      <p:sp>
        <p:nvSpPr>
          <p:cNvPr id="11" name="爆発 1 10"/>
          <p:cNvSpPr/>
          <p:nvPr/>
        </p:nvSpPr>
        <p:spPr>
          <a:xfrm>
            <a:off x="5107740" y="5050921"/>
            <a:ext cx="3543190" cy="1656184"/>
          </a:xfrm>
          <a:prstGeom prst="irregularSeal1">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n-ea"/>
              <a:cs typeface="Meiryo UI" panose="020B0604030504040204" pitchFamily="50" charset="-128"/>
            </a:endParaRPr>
          </a:p>
        </p:txBody>
      </p:sp>
      <p:sp>
        <p:nvSpPr>
          <p:cNvPr id="12" name="テキスト ボックス 11"/>
          <p:cNvSpPr txBox="1"/>
          <p:nvPr/>
        </p:nvSpPr>
        <p:spPr>
          <a:xfrm>
            <a:off x="5098272" y="5401992"/>
            <a:ext cx="3771993" cy="954107"/>
          </a:xfrm>
          <a:prstGeom prst="rect">
            <a:avLst/>
          </a:prstGeom>
          <a:noFill/>
        </p:spPr>
        <p:txBody>
          <a:bodyPr wrap="square" rtlCol="0">
            <a:spAutoFit/>
          </a:bodyPr>
          <a:lstStyle/>
          <a:p>
            <a:pPr algn="ctr"/>
            <a:r>
              <a:rPr lang="ja-JP" altLang="en-US" sz="2800" b="1" dirty="0">
                <a:solidFill>
                  <a:srgbClr val="FF0000"/>
                </a:solidFill>
                <a:latin typeface="+mn-ea"/>
                <a:cs typeface="Meiryo UI" panose="020B0604030504040204" pitchFamily="50" charset="-128"/>
              </a:rPr>
              <a:t>深刻な損壊に</a:t>
            </a:r>
            <a:endParaRPr lang="en-US" altLang="ja-JP" sz="2800" b="1" dirty="0">
              <a:solidFill>
                <a:srgbClr val="FF0000"/>
              </a:solidFill>
              <a:latin typeface="+mn-ea"/>
              <a:cs typeface="Meiryo UI" panose="020B0604030504040204" pitchFamily="50" charset="-128"/>
            </a:endParaRPr>
          </a:p>
          <a:p>
            <a:pPr algn="ctr"/>
            <a:r>
              <a:rPr lang="ja-JP" altLang="en-US" sz="2800" b="1" dirty="0">
                <a:solidFill>
                  <a:srgbClr val="FF0000"/>
                </a:solidFill>
                <a:latin typeface="+mn-ea"/>
                <a:cs typeface="Meiryo UI" panose="020B0604030504040204" pitchFamily="50" charset="-128"/>
              </a:rPr>
              <a:t>なることも</a:t>
            </a:r>
          </a:p>
        </p:txBody>
      </p:sp>
      <p:sp>
        <p:nvSpPr>
          <p:cNvPr id="13" name="タイトル 2"/>
          <p:cNvSpPr txBox="1">
            <a:spLocks/>
          </p:cNvSpPr>
          <p:nvPr/>
        </p:nvSpPr>
        <p:spPr bwMode="auto">
          <a:xfrm>
            <a:off x="98808" y="47184"/>
            <a:ext cx="7983537" cy="71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457200" rtl="0" eaLnBrk="1" fontAlgn="base" hangingPunct="1">
              <a:spcBef>
                <a:spcPct val="0"/>
              </a:spcBef>
              <a:spcAft>
                <a:spcPct val="0"/>
              </a:spcAft>
              <a:defRPr kumimoji="1" sz="3200" kern="1200">
                <a:solidFill>
                  <a:schemeClr val="bg1"/>
                </a:solidFill>
                <a:latin typeface="HGP創英角ｺﾞｼｯｸUB" pitchFamily="50" charset="-128"/>
                <a:ea typeface="HGP創英角ｺﾞｼｯｸUB" pitchFamily="50" charset="-128"/>
                <a:cs typeface="+mj-cs"/>
              </a:defRPr>
            </a:lvl1pPr>
            <a:lvl2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2pPr>
            <a:lvl3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3pPr>
            <a:lvl4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4pPr>
            <a:lvl5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5pPr>
            <a:lvl6pPr marL="4572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6pPr>
            <a:lvl7pPr marL="9144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7pPr>
            <a:lvl8pPr marL="13716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8pPr>
            <a:lvl9pPr marL="18288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9pPr>
          </a:lstStyle>
          <a:p>
            <a:r>
              <a:rPr lang="ja-JP" altLang="en-US" b="1" dirty="0">
                <a:solidFill>
                  <a:prstClr val="white"/>
                </a:solidFill>
                <a:latin typeface="+mn-ea"/>
                <a:ea typeface="+mn-ea"/>
              </a:rPr>
              <a:t>道路路面診断　</a:t>
            </a:r>
            <a:r>
              <a:rPr lang="ja-JP" altLang="en-US" sz="2400" b="1" dirty="0">
                <a:solidFill>
                  <a:prstClr val="white"/>
                </a:solidFill>
                <a:latin typeface="+mn-ea"/>
                <a:ea typeface="+mn-ea"/>
              </a:rPr>
              <a:t>～道路の現状～</a:t>
            </a:r>
          </a:p>
        </p:txBody>
      </p:sp>
      <p:sp>
        <p:nvSpPr>
          <p:cNvPr id="17"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9203631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6397500" y="2409252"/>
            <a:ext cx="2525819" cy="238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bIns="0" rtlCol="0" anchor="ctr"/>
          <a:lstStyle/>
          <a:p>
            <a:pPr algn="ctr"/>
            <a:r>
              <a:rPr lang="ja-JP" altLang="en-US" b="1" dirty="0">
                <a:solidFill>
                  <a:prstClr val="black"/>
                </a:solidFill>
                <a:latin typeface="+mn-ea"/>
                <a:cs typeface="Meiryo UI" panose="020B0604030504040204" pitchFamily="50" charset="-128"/>
              </a:rPr>
              <a:t>路盤</a:t>
            </a:r>
            <a:r>
              <a:rPr lang="ja-JP" altLang="en-US" dirty="0">
                <a:solidFill>
                  <a:prstClr val="black"/>
                </a:solidFill>
                <a:latin typeface="+mn-ea"/>
                <a:cs typeface="Meiryo UI" panose="020B0604030504040204" pitchFamily="50" charset="-128"/>
              </a:rPr>
              <a:t>が損傷している状況</a:t>
            </a:r>
          </a:p>
        </p:txBody>
      </p:sp>
      <p:pic>
        <p:nvPicPr>
          <p:cNvPr id="11"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9320" t="15220" r="15532" b="14918"/>
          <a:stretch/>
        </p:blipFill>
        <p:spPr bwMode="auto">
          <a:xfrm>
            <a:off x="2580977" y="1916832"/>
            <a:ext cx="3785684" cy="3023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正方形/長方形 11"/>
          <p:cNvSpPr/>
          <p:nvPr/>
        </p:nvSpPr>
        <p:spPr>
          <a:xfrm>
            <a:off x="55494" y="5155668"/>
            <a:ext cx="2467590" cy="688256"/>
          </a:xfrm>
          <a:prstGeom prst="rect">
            <a:avLst/>
          </a:prstGeom>
          <a:solidFill>
            <a:schemeClr val="accent1">
              <a:lumMod val="20000"/>
              <a:lumOff val="80000"/>
            </a:schemeClr>
          </a:solidFill>
        </p:spPr>
        <p:txBody>
          <a:bodyPr wrap="none" lIns="36000" tIns="36000" rIns="36000" bIns="36000">
            <a:spAutoFit/>
          </a:bodyPr>
          <a:lstStyle/>
          <a:p>
            <a:pPr algn="ctr"/>
            <a:r>
              <a:rPr lang="ja-JP" altLang="en-US" sz="2000" b="1" dirty="0">
                <a:solidFill>
                  <a:prstClr val="black"/>
                </a:solidFill>
                <a:latin typeface="+mn-ea"/>
                <a:cs typeface="Meiryo UI" panose="020B0604030504040204" pitchFamily="50" charset="-128"/>
              </a:rPr>
              <a:t>表層だけ</a:t>
            </a:r>
            <a:r>
              <a:rPr lang="ja-JP" altLang="en-US" sz="2000" dirty="0">
                <a:solidFill>
                  <a:prstClr val="black"/>
                </a:solidFill>
                <a:latin typeface="+mn-ea"/>
                <a:cs typeface="Meiryo UI" panose="020B0604030504040204" pitchFamily="50" charset="-128"/>
              </a:rPr>
              <a:t>の修繕の場合</a:t>
            </a:r>
            <a:endParaRPr lang="en-US" altLang="ja-JP" sz="2000" dirty="0">
              <a:solidFill>
                <a:prstClr val="black"/>
              </a:solidFill>
              <a:latin typeface="+mn-ea"/>
              <a:cs typeface="Meiryo UI" panose="020B0604030504040204" pitchFamily="50" charset="-128"/>
            </a:endParaRPr>
          </a:p>
          <a:p>
            <a:pPr algn="ctr"/>
            <a:r>
              <a:rPr lang="ja-JP" altLang="en-US" sz="2000" dirty="0">
                <a:solidFill>
                  <a:prstClr val="black"/>
                </a:solidFill>
                <a:latin typeface="+mn-ea"/>
                <a:cs typeface="Meiryo UI" panose="020B0604030504040204" pitchFamily="50" charset="-128"/>
              </a:rPr>
              <a:t>費用</a:t>
            </a:r>
            <a:r>
              <a:rPr lang="en-US" altLang="ja-JP" sz="2000" dirty="0">
                <a:solidFill>
                  <a:prstClr val="black"/>
                </a:solidFill>
                <a:latin typeface="+mn-ea"/>
                <a:cs typeface="Meiryo UI" panose="020B0604030504040204" pitchFamily="50" charset="-128"/>
              </a:rPr>
              <a:t>:</a:t>
            </a:r>
            <a:r>
              <a:rPr lang="ja-JP" altLang="en-US" sz="2000" b="1" dirty="0">
                <a:solidFill>
                  <a:srgbClr val="FF0000"/>
                </a:solidFill>
                <a:latin typeface="+mn-ea"/>
                <a:cs typeface="Meiryo UI" panose="020B0604030504040204" pitchFamily="50" charset="-128"/>
              </a:rPr>
              <a:t>約</a:t>
            </a:r>
            <a:r>
              <a:rPr lang="en-US" altLang="ja-JP" sz="2000" b="1" dirty="0">
                <a:solidFill>
                  <a:srgbClr val="FF0000"/>
                </a:solidFill>
                <a:latin typeface="+mn-ea"/>
                <a:cs typeface="Meiryo UI" panose="020B0604030504040204" pitchFamily="50" charset="-128"/>
              </a:rPr>
              <a:t>5,000</a:t>
            </a:r>
            <a:r>
              <a:rPr lang="ja-JP" altLang="en-US" sz="2000" b="1" dirty="0">
                <a:solidFill>
                  <a:srgbClr val="FF0000"/>
                </a:solidFill>
                <a:latin typeface="+mn-ea"/>
                <a:cs typeface="Meiryo UI" panose="020B0604030504040204" pitchFamily="50" charset="-128"/>
              </a:rPr>
              <a:t>円</a:t>
            </a:r>
            <a:r>
              <a:rPr lang="en-US" altLang="ja-JP" sz="2000" b="1" dirty="0">
                <a:solidFill>
                  <a:srgbClr val="FF0000"/>
                </a:solidFill>
                <a:latin typeface="+mn-ea"/>
                <a:cs typeface="Meiryo UI" panose="020B0604030504040204" pitchFamily="50" charset="-128"/>
              </a:rPr>
              <a:t>/</a:t>
            </a:r>
            <a:r>
              <a:rPr lang="ja-JP" altLang="en-US" sz="2000" b="1" dirty="0">
                <a:solidFill>
                  <a:srgbClr val="FF0000"/>
                </a:solidFill>
                <a:latin typeface="+mn-ea"/>
                <a:cs typeface="Meiryo UI" panose="020B0604030504040204" pitchFamily="50" charset="-128"/>
              </a:rPr>
              <a:t>㎥</a:t>
            </a:r>
            <a:endParaRPr lang="en-US" altLang="ja-JP" sz="2000" b="1" dirty="0">
              <a:solidFill>
                <a:srgbClr val="FF0000"/>
              </a:solidFill>
              <a:latin typeface="+mn-ea"/>
              <a:cs typeface="Meiryo UI" panose="020B0604030504040204" pitchFamily="50" charset="-128"/>
            </a:endParaRPr>
          </a:p>
        </p:txBody>
      </p:sp>
      <p:sp>
        <p:nvSpPr>
          <p:cNvPr id="14" name="正方形/長方形 13"/>
          <p:cNvSpPr/>
          <p:nvPr/>
        </p:nvSpPr>
        <p:spPr>
          <a:xfrm>
            <a:off x="6141120" y="5155668"/>
            <a:ext cx="2730482" cy="688256"/>
          </a:xfrm>
          <a:prstGeom prst="rect">
            <a:avLst/>
          </a:prstGeom>
          <a:solidFill>
            <a:schemeClr val="accent1">
              <a:lumMod val="20000"/>
              <a:lumOff val="80000"/>
            </a:schemeClr>
          </a:solidFill>
        </p:spPr>
        <p:txBody>
          <a:bodyPr wrap="none" lIns="36000" tIns="36000" rIns="36000" bIns="36000">
            <a:spAutoFit/>
          </a:bodyPr>
          <a:lstStyle/>
          <a:p>
            <a:pPr algn="ctr"/>
            <a:r>
              <a:rPr lang="ja-JP" altLang="en-US" sz="2000" b="1" dirty="0">
                <a:solidFill>
                  <a:prstClr val="black"/>
                </a:solidFill>
                <a:latin typeface="+mn-ea"/>
                <a:cs typeface="Meiryo UI" panose="020B0604030504040204" pitchFamily="50" charset="-128"/>
              </a:rPr>
              <a:t>路盤も含めた</a:t>
            </a:r>
            <a:r>
              <a:rPr lang="ja-JP" altLang="en-US" sz="2000" dirty="0">
                <a:solidFill>
                  <a:prstClr val="black"/>
                </a:solidFill>
                <a:latin typeface="+mn-ea"/>
                <a:cs typeface="Meiryo UI" panose="020B0604030504040204" pitchFamily="50" charset="-128"/>
              </a:rPr>
              <a:t>修繕の場合</a:t>
            </a:r>
            <a:endParaRPr lang="en-US" altLang="ja-JP" sz="2000" dirty="0">
              <a:solidFill>
                <a:prstClr val="black"/>
              </a:solidFill>
              <a:latin typeface="+mn-ea"/>
              <a:cs typeface="Meiryo UI" panose="020B0604030504040204" pitchFamily="50" charset="-128"/>
            </a:endParaRPr>
          </a:p>
          <a:p>
            <a:pPr algn="ctr"/>
            <a:r>
              <a:rPr lang="ja-JP" altLang="en-US" sz="2000" dirty="0">
                <a:solidFill>
                  <a:prstClr val="black"/>
                </a:solidFill>
                <a:latin typeface="+mn-ea"/>
                <a:cs typeface="Meiryo UI" panose="020B0604030504040204" pitchFamily="50" charset="-128"/>
              </a:rPr>
              <a:t>費用</a:t>
            </a:r>
            <a:r>
              <a:rPr lang="en-US" altLang="ja-JP" sz="2000" dirty="0">
                <a:solidFill>
                  <a:prstClr val="black"/>
                </a:solidFill>
                <a:latin typeface="+mn-ea"/>
                <a:cs typeface="Meiryo UI" panose="020B0604030504040204" pitchFamily="50" charset="-128"/>
              </a:rPr>
              <a:t>:</a:t>
            </a:r>
            <a:r>
              <a:rPr lang="ja-JP" altLang="en-US" sz="2000" b="1" dirty="0">
                <a:solidFill>
                  <a:srgbClr val="FF0000"/>
                </a:solidFill>
                <a:latin typeface="+mn-ea"/>
                <a:cs typeface="Meiryo UI" panose="020B0604030504040204" pitchFamily="50" charset="-128"/>
              </a:rPr>
              <a:t>約</a:t>
            </a:r>
            <a:r>
              <a:rPr lang="en-US" altLang="ja-JP" sz="2000" b="1" dirty="0">
                <a:solidFill>
                  <a:srgbClr val="FF0000"/>
                </a:solidFill>
                <a:latin typeface="+mn-ea"/>
                <a:cs typeface="Meiryo UI" panose="020B0604030504040204" pitchFamily="50" charset="-128"/>
              </a:rPr>
              <a:t>18,000</a:t>
            </a:r>
            <a:r>
              <a:rPr lang="ja-JP" altLang="en-US" sz="2000" b="1" dirty="0">
                <a:solidFill>
                  <a:srgbClr val="FF0000"/>
                </a:solidFill>
                <a:latin typeface="+mn-ea"/>
                <a:cs typeface="Meiryo UI" panose="020B0604030504040204" pitchFamily="50" charset="-128"/>
              </a:rPr>
              <a:t>円</a:t>
            </a:r>
            <a:r>
              <a:rPr lang="en-US" altLang="ja-JP" sz="2000" b="1" dirty="0">
                <a:solidFill>
                  <a:srgbClr val="FF0000"/>
                </a:solidFill>
                <a:latin typeface="+mn-ea"/>
                <a:cs typeface="Meiryo UI" panose="020B0604030504040204" pitchFamily="50" charset="-128"/>
              </a:rPr>
              <a:t>/</a:t>
            </a:r>
            <a:r>
              <a:rPr lang="ja-JP" altLang="en-US" sz="2000" b="1" dirty="0">
                <a:solidFill>
                  <a:srgbClr val="FF0000"/>
                </a:solidFill>
                <a:latin typeface="+mn-ea"/>
                <a:cs typeface="Meiryo UI" panose="020B0604030504040204" pitchFamily="50" charset="-128"/>
              </a:rPr>
              <a:t>㎥</a:t>
            </a:r>
            <a:endParaRPr lang="en-US" altLang="ja-JP" sz="2000" b="1" dirty="0">
              <a:solidFill>
                <a:srgbClr val="FF0000"/>
              </a:solidFill>
              <a:latin typeface="+mn-ea"/>
              <a:cs typeface="Meiryo UI" panose="020B0604030504040204" pitchFamily="50" charset="-128"/>
            </a:endParaRPr>
          </a:p>
        </p:txBody>
      </p:sp>
      <p:sp>
        <p:nvSpPr>
          <p:cNvPr id="22" name="正方形/長方形 21"/>
          <p:cNvSpPr/>
          <p:nvPr/>
        </p:nvSpPr>
        <p:spPr>
          <a:xfrm>
            <a:off x="375996" y="6093329"/>
            <a:ext cx="8392041" cy="400110"/>
          </a:xfrm>
          <a:prstGeom prst="rect">
            <a:avLst/>
          </a:prstGeom>
        </p:spPr>
        <p:txBody>
          <a:bodyPr wrap="none">
            <a:spAutoFit/>
          </a:bodyPr>
          <a:lstStyle/>
          <a:p>
            <a:pPr algn="ctr"/>
            <a:r>
              <a:rPr lang="ja-JP" altLang="en-US" sz="2000" b="1" dirty="0">
                <a:solidFill>
                  <a:srgbClr val="FF0000"/>
                </a:solidFill>
                <a:latin typeface="+mn-ea"/>
                <a:cs typeface="Meiryo UI" panose="020B0604030504040204" pitchFamily="50" charset="-128"/>
              </a:rPr>
              <a:t>点検をベースとした予防保全型に切り替えることでコスト削減が可能に</a:t>
            </a:r>
            <a:endParaRPr lang="en-US" altLang="ja-JP" sz="2000" b="1" dirty="0">
              <a:solidFill>
                <a:srgbClr val="FF0000"/>
              </a:solidFill>
              <a:latin typeface="+mn-ea"/>
              <a:cs typeface="Meiryo UI" panose="020B0604030504040204" pitchFamily="50" charset="-128"/>
            </a:endParaRPr>
          </a:p>
        </p:txBody>
      </p:sp>
      <p:sp>
        <p:nvSpPr>
          <p:cNvPr id="23" name="正方形/長方形 22"/>
          <p:cNvSpPr/>
          <p:nvPr/>
        </p:nvSpPr>
        <p:spPr>
          <a:xfrm>
            <a:off x="2544978" y="4073932"/>
            <a:ext cx="731158" cy="365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mn-ea"/>
                <a:cs typeface="Meiryo UI" panose="020B0604030504040204" pitchFamily="50" charset="-128"/>
              </a:rPr>
              <a:t>路床</a:t>
            </a:r>
          </a:p>
        </p:txBody>
      </p:sp>
      <p:sp>
        <p:nvSpPr>
          <p:cNvPr id="24" name="正方形/長方形 23"/>
          <p:cNvSpPr/>
          <p:nvPr/>
        </p:nvSpPr>
        <p:spPr>
          <a:xfrm>
            <a:off x="2544978" y="2686025"/>
            <a:ext cx="731158" cy="3976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mn-ea"/>
                <a:cs typeface="Meiryo UI" panose="020B0604030504040204" pitchFamily="50" charset="-128"/>
              </a:rPr>
              <a:t>表層</a:t>
            </a:r>
          </a:p>
        </p:txBody>
      </p:sp>
      <p:sp>
        <p:nvSpPr>
          <p:cNvPr id="25" name="左右矢印 24"/>
          <p:cNvSpPr/>
          <p:nvPr/>
        </p:nvSpPr>
        <p:spPr>
          <a:xfrm>
            <a:off x="2548701" y="5263523"/>
            <a:ext cx="3522853" cy="540060"/>
          </a:xfrm>
          <a:prstGeom prst="leftRightArrow">
            <a:avLst>
              <a:gd name="adj1" fmla="val 50000"/>
              <a:gd name="adj2" fmla="val 92329"/>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n-ea"/>
            </a:endParaRPr>
          </a:p>
        </p:txBody>
      </p:sp>
      <p:sp>
        <p:nvSpPr>
          <p:cNvPr id="26" name="正方形/長方形 25"/>
          <p:cNvSpPr/>
          <p:nvPr/>
        </p:nvSpPr>
        <p:spPr>
          <a:xfrm>
            <a:off x="-64315" y="2230722"/>
            <a:ext cx="2839337" cy="450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ja-JP" altLang="en-US" b="1" dirty="0">
                <a:solidFill>
                  <a:prstClr val="black"/>
                </a:solidFill>
                <a:latin typeface="+mn-ea"/>
                <a:cs typeface="Meiryo UI" panose="020B0604030504040204" pitchFamily="50" charset="-128"/>
              </a:rPr>
              <a:t>表層</a:t>
            </a:r>
            <a:r>
              <a:rPr lang="ja-JP" altLang="en-US" dirty="0">
                <a:solidFill>
                  <a:prstClr val="black"/>
                </a:solidFill>
                <a:latin typeface="+mn-ea"/>
                <a:cs typeface="Meiryo UI" panose="020B0604030504040204" pitchFamily="50" charset="-128"/>
              </a:rPr>
              <a:t>が損傷している</a:t>
            </a:r>
            <a:endParaRPr lang="en-US" altLang="ja-JP" dirty="0">
              <a:solidFill>
                <a:prstClr val="black"/>
              </a:solidFill>
              <a:latin typeface="+mn-ea"/>
              <a:cs typeface="Meiryo UI" panose="020B0604030504040204" pitchFamily="50" charset="-128"/>
            </a:endParaRPr>
          </a:p>
          <a:p>
            <a:pPr algn="ctr"/>
            <a:r>
              <a:rPr lang="ja-JP" altLang="en-US" dirty="0">
                <a:solidFill>
                  <a:prstClr val="black"/>
                </a:solidFill>
                <a:latin typeface="+mn-ea"/>
                <a:cs typeface="Meiryo UI" panose="020B0604030504040204" pitchFamily="50" charset="-128"/>
              </a:rPr>
              <a:t>状況</a:t>
            </a:r>
          </a:p>
        </p:txBody>
      </p:sp>
      <p:pic>
        <p:nvPicPr>
          <p:cNvPr id="2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606" t="48845" r="61508" b="10644"/>
          <a:stretch/>
        </p:blipFill>
        <p:spPr bwMode="auto">
          <a:xfrm>
            <a:off x="219035" y="2948140"/>
            <a:ext cx="2112206" cy="1937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45986" t="43687" r="6305" b="11116"/>
          <a:stretch/>
        </p:blipFill>
        <p:spPr bwMode="auto">
          <a:xfrm>
            <a:off x="6019934" y="2788498"/>
            <a:ext cx="2934224" cy="2133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円/楕円 28"/>
          <p:cNvSpPr/>
          <p:nvPr/>
        </p:nvSpPr>
        <p:spPr>
          <a:xfrm>
            <a:off x="3455003" y="2686025"/>
            <a:ext cx="465282" cy="504056"/>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n-ea"/>
            </a:endParaRPr>
          </a:p>
        </p:txBody>
      </p:sp>
      <p:cxnSp>
        <p:nvCxnSpPr>
          <p:cNvPr id="30" name="直線矢印コネクタ 29"/>
          <p:cNvCxnSpPr/>
          <p:nvPr/>
        </p:nvCxnSpPr>
        <p:spPr>
          <a:xfrm flipH="1">
            <a:off x="1733697" y="3067214"/>
            <a:ext cx="1721306" cy="544356"/>
          </a:xfrm>
          <a:prstGeom prst="straightConnector1">
            <a:avLst/>
          </a:prstGeom>
          <a:ln w="5715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sp>
        <p:nvSpPr>
          <p:cNvPr id="31" name="正方形/長方形 30"/>
          <p:cNvSpPr/>
          <p:nvPr/>
        </p:nvSpPr>
        <p:spPr>
          <a:xfrm>
            <a:off x="3641435" y="3434444"/>
            <a:ext cx="1329378" cy="364315"/>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n-ea"/>
            </a:endParaRPr>
          </a:p>
        </p:txBody>
      </p:sp>
      <p:cxnSp>
        <p:nvCxnSpPr>
          <p:cNvPr id="32" name="直線矢印コネクタ 31"/>
          <p:cNvCxnSpPr>
            <a:stCxn id="31" idx="3"/>
          </p:cNvCxnSpPr>
          <p:nvPr/>
        </p:nvCxnSpPr>
        <p:spPr>
          <a:xfrm>
            <a:off x="4970814" y="3616602"/>
            <a:ext cx="2326412" cy="640033"/>
          </a:xfrm>
          <a:prstGeom prst="straightConnector1">
            <a:avLst/>
          </a:prstGeom>
          <a:ln w="5715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2544978" y="3353564"/>
            <a:ext cx="731158" cy="365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mn-ea"/>
                <a:cs typeface="Meiryo UI" panose="020B0604030504040204" pitchFamily="50" charset="-128"/>
              </a:rPr>
              <a:t>路盤</a:t>
            </a:r>
          </a:p>
        </p:txBody>
      </p:sp>
      <p:sp>
        <p:nvSpPr>
          <p:cNvPr id="35" name="AutoShape 4"/>
          <p:cNvSpPr>
            <a:spLocks noChangeArrowheads="1"/>
          </p:cNvSpPr>
          <p:nvPr/>
        </p:nvSpPr>
        <p:spPr bwMode="auto">
          <a:xfrm>
            <a:off x="179512" y="891911"/>
            <a:ext cx="8799298" cy="736889"/>
          </a:xfrm>
          <a:prstGeom prst="roundRect">
            <a:avLst>
              <a:gd name="adj" fmla="val 0"/>
            </a:avLst>
          </a:prstGeom>
          <a:solidFill>
            <a:srgbClr val="FFFFCC"/>
          </a:solidFill>
          <a:ln w="28575">
            <a:solidFill>
              <a:schemeClr val="accent6"/>
            </a:solidFill>
            <a:round/>
            <a:headEnd/>
            <a:tailEnd/>
          </a:ln>
          <a:effectLst/>
        </p:spPr>
        <p:txBody>
          <a:bodyPr anchor="ctr" anchorCtr="0">
            <a:noAutofit/>
          </a:bodyPr>
          <a:lstStyle/>
          <a:p>
            <a:pPr fontAlgn="base">
              <a:spcBef>
                <a:spcPct val="0"/>
              </a:spcBef>
              <a:spcAft>
                <a:spcPct val="0"/>
              </a:spcAft>
              <a:defRPr/>
            </a:pPr>
            <a:r>
              <a:rPr lang="ja-JP" altLang="en-US" b="1" dirty="0">
                <a:solidFill>
                  <a:prstClr val="black"/>
                </a:solidFill>
                <a:latin typeface="+mn-ea"/>
                <a:cs typeface="Meiryo UI" panose="020B0604030504040204" pitchFamily="50" charset="-128"/>
              </a:rPr>
              <a:t>● 表層のひび割れを早期発見、修繕することで、路盤損傷を防ぐことが可能</a:t>
            </a:r>
            <a:endParaRPr lang="en-US" altLang="ja-JP" b="1" dirty="0">
              <a:solidFill>
                <a:prstClr val="black"/>
              </a:solidFill>
              <a:latin typeface="+mn-ea"/>
              <a:cs typeface="Meiryo UI" panose="020B0604030504040204" pitchFamily="50" charset="-128"/>
            </a:endParaRPr>
          </a:p>
          <a:p>
            <a:pPr fontAlgn="base">
              <a:spcBef>
                <a:spcPct val="0"/>
              </a:spcBef>
              <a:spcAft>
                <a:spcPct val="0"/>
              </a:spcAft>
              <a:defRPr/>
            </a:pPr>
            <a:r>
              <a:rPr lang="ja-JP" altLang="en-US" b="1" dirty="0">
                <a:solidFill>
                  <a:prstClr val="black"/>
                </a:solidFill>
                <a:latin typeface="+mn-ea"/>
                <a:cs typeface="Meiryo UI" panose="020B0604030504040204" pitchFamily="50" charset="-128"/>
              </a:rPr>
              <a:t>● 表層だけの修繕費は、路盤も含めた修繕費の三分の一以下</a:t>
            </a:r>
            <a:endParaRPr lang="en-US" altLang="ja-JP" b="1" dirty="0">
              <a:solidFill>
                <a:prstClr val="black"/>
              </a:solidFill>
              <a:latin typeface="+mn-ea"/>
              <a:cs typeface="Meiryo UI" panose="020B0604030504040204" pitchFamily="50" charset="-128"/>
            </a:endParaRPr>
          </a:p>
        </p:txBody>
      </p:sp>
      <p:sp>
        <p:nvSpPr>
          <p:cNvPr id="2" name="タイトル 1"/>
          <p:cNvSpPr>
            <a:spLocks noGrp="1"/>
          </p:cNvSpPr>
          <p:nvPr>
            <p:ph type="ctrTitle"/>
          </p:nvPr>
        </p:nvSpPr>
        <p:spPr>
          <a:xfrm>
            <a:off x="91313" y="59981"/>
            <a:ext cx="8429622" cy="409795"/>
          </a:xfrm>
        </p:spPr>
        <p:txBody>
          <a:bodyPr/>
          <a:lstStyle/>
          <a:p>
            <a:r>
              <a:rPr lang="ja-JP" altLang="en-US" sz="3200" dirty="0">
                <a:solidFill>
                  <a:prstClr val="white"/>
                </a:solidFill>
                <a:latin typeface="Meiryo UI" panose="020B0604030504040204" pitchFamily="50" charset="-128"/>
                <a:ea typeface="Meiryo UI" panose="020B0604030504040204" pitchFamily="50" charset="-128"/>
              </a:rPr>
              <a:t>道路路面診断　～道路点検の意義～</a:t>
            </a:r>
            <a:endParaRPr kumimoji="1" lang="ja-JP" altLang="en-US" sz="3200" dirty="0">
              <a:latin typeface="Meiryo UI" panose="020B0604030504040204" pitchFamily="50" charset="-128"/>
              <a:ea typeface="Meiryo UI" panose="020B0604030504040204" pitchFamily="50" charset="-128"/>
            </a:endParaRPr>
          </a:p>
        </p:txBody>
      </p:sp>
      <p:sp>
        <p:nvSpPr>
          <p:cNvPr id="20"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31</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36"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5435584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ltGray">
          <a:xfrm>
            <a:off x="1679738" y="2199767"/>
            <a:ext cx="1798315" cy="1679260"/>
          </a:xfrm>
          <a:prstGeom prst="rect">
            <a:avLst/>
          </a:prstGeom>
          <a:solidFill>
            <a:schemeClr val="accent1">
              <a:lumMod val="40000"/>
              <a:lumOff val="60000"/>
            </a:schemeClr>
          </a:solidFill>
          <a:ln>
            <a:noFill/>
          </a:ln>
          <a:effectLst/>
        </p:spPr>
        <p:txBody>
          <a:bodyPr wrap="square"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専用車両</a:t>
            </a:r>
            <a:endParaRPr kumimoji="0" lang="en-US" altLang="ja-JP"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p:txBody>
      </p:sp>
      <p:sp>
        <p:nvSpPr>
          <p:cNvPr id="5" name="Rectangle 4"/>
          <p:cNvSpPr>
            <a:spLocks noChangeArrowheads="1"/>
          </p:cNvSpPr>
          <p:nvPr/>
        </p:nvSpPr>
        <p:spPr bwMode="ltGray">
          <a:xfrm>
            <a:off x="6368621" y="2199800"/>
            <a:ext cx="2406194" cy="1602929"/>
          </a:xfrm>
          <a:prstGeom prst="rect">
            <a:avLst/>
          </a:prstGeom>
          <a:solidFill>
            <a:srgbClr val="FFCCCC"/>
          </a:solidFill>
          <a:ln>
            <a:noFill/>
          </a:ln>
          <a:effectLst/>
        </p:spPr>
        <p:txBody>
          <a:bodyPr wrap="square"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一般車両</a:t>
            </a:r>
            <a:endParaRPr kumimoji="0" lang="en-US" altLang="ja-JP"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p:txBody>
      </p:sp>
      <p:sp>
        <p:nvSpPr>
          <p:cNvPr id="6" name="Rectangle 4"/>
          <p:cNvSpPr>
            <a:spLocks noChangeArrowheads="1"/>
          </p:cNvSpPr>
          <p:nvPr/>
        </p:nvSpPr>
        <p:spPr bwMode="ltGray">
          <a:xfrm>
            <a:off x="3623899" y="2199800"/>
            <a:ext cx="1798315" cy="1679259"/>
          </a:xfrm>
          <a:prstGeom prst="rect">
            <a:avLst/>
          </a:prstGeom>
          <a:solidFill>
            <a:schemeClr val="accent1">
              <a:lumMod val="40000"/>
              <a:lumOff val="60000"/>
            </a:schemeClr>
          </a:solidFill>
          <a:ln>
            <a:noFill/>
          </a:ln>
          <a:effectLst/>
        </p:spPr>
        <p:txBody>
          <a:bodyPr wrap="square" lIns="36000" rIns="36000" anchor="ctr"/>
          <a:lstStyle/>
          <a:p>
            <a:pPr algn="ctr" fontAlgn="base">
              <a:spcBef>
                <a:spcPct val="0"/>
              </a:spcBef>
              <a:spcAft>
                <a:spcPct val="0"/>
              </a:spcAft>
            </a:pPr>
            <a:r>
              <a:rPr kumimoji="0" lang="ja-JP" altLang="en-US" b="1" dirty="0">
                <a:solidFill>
                  <a:prstClr val="black"/>
                </a:solidFill>
                <a:latin typeface="+mn-ea"/>
                <a:cs typeface="Meiryo UI" panose="020B0604030504040204" pitchFamily="50" charset="-128"/>
              </a:rPr>
              <a:t>自治体</a:t>
            </a:r>
            <a:endParaRPr kumimoji="0" lang="en-US" altLang="ja-JP" b="1" dirty="0">
              <a:solidFill>
                <a:prstClr val="black"/>
              </a:solidFill>
              <a:latin typeface="+mn-ea"/>
              <a:cs typeface="Meiryo UI" panose="020B0604030504040204" pitchFamily="50" charset="-128"/>
            </a:endParaRPr>
          </a:p>
          <a:p>
            <a:pPr algn="ctr" fontAlgn="base">
              <a:spcBef>
                <a:spcPct val="0"/>
              </a:spcBef>
              <a:spcAft>
                <a:spcPct val="0"/>
              </a:spcAft>
            </a:pPr>
            <a:r>
              <a:rPr kumimoji="0" lang="ja-JP" altLang="en-US" b="1" dirty="0">
                <a:solidFill>
                  <a:prstClr val="black"/>
                </a:solidFill>
                <a:latin typeface="+mn-ea"/>
                <a:cs typeface="Meiryo UI" panose="020B0604030504040204" pitchFamily="50" charset="-128"/>
              </a:rPr>
              <a:t>パトロールカー</a:t>
            </a:r>
            <a:endParaRPr kumimoji="0" lang="en-US" altLang="ja-JP"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a:p>
            <a:pPr algn="ctr" fontAlgn="base">
              <a:spcBef>
                <a:spcPct val="0"/>
              </a:spcBef>
              <a:spcAft>
                <a:spcPct val="0"/>
              </a:spcAft>
            </a:pPr>
            <a:endParaRPr kumimoji="0" lang="en-US" altLang="zh-TW" sz="2000" b="1" dirty="0">
              <a:solidFill>
                <a:prstClr val="black"/>
              </a:solidFill>
              <a:latin typeface="+mn-ea"/>
              <a:cs typeface="Meiryo UI" panose="020B0604030504040204" pitchFamily="50" charset="-128"/>
            </a:endParaRPr>
          </a:p>
        </p:txBody>
      </p:sp>
      <p:sp>
        <p:nvSpPr>
          <p:cNvPr id="7" name="Rectangle 4"/>
          <p:cNvSpPr>
            <a:spLocks noChangeArrowheads="1"/>
          </p:cNvSpPr>
          <p:nvPr/>
        </p:nvSpPr>
        <p:spPr bwMode="ltGray">
          <a:xfrm>
            <a:off x="1679738" y="3991873"/>
            <a:ext cx="1798315" cy="695597"/>
          </a:xfrm>
          <a:prstGeom prst="rect">
            <a:avLst/>
          </a:prstGeom>
          <a:solidFill>
            <a:schemeClr val="accent1">
              <a:lumMod val="40000"/>
              <a:lumOff val="60000"/>
            </a:schemeClr>
          </a:solidFill>
          <a:ln>
            <a:noFill/>
          </a:ln>
          <a:effectLst/>
        </p:spPr>
        <p:txBody>
          <a:bodyPr wrap="square" lIns="72000" rIns="36000"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専用機材</a:t>
            </a:r>
          </a:p>
        </p:txBody>
      </p:sp>
      <p:sp>
        <p:nvSpPr>
          <p:cNvPr id="8" name="正方形/長方形 7"/>
          <p:cNvSpPr/>
          <p:nvPr/>
        </p:nvSpPr>
        <p:spPr>
          <a:xfrm>
            <a:off x="200672" y="3992611"/>
            <a:ext cx="1339405" cy="69559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2400" b="1" dirty="0">
                <a:solidFill>
                  <a:prstClr val="white"/>
                </a:solidFill>
                <a:latin typeface="+mn-ea"/>
                <a:cs typeface="Meiryo UI" panose="020B0604030504040204" pitchFamily="50" charset="-128"/>
              </a:rPr>
              <a:t>機材</a:t>
            </a:r>
            <a:endParaRPr lang="en-US" altLang="ja-JP" sz="2400" b="1" dirty="0">
              <a:solidFill>
                <a:prstClr val="white"/>
              </a:solidFill>
              <a:latin typeface="+mn-ea"/>
              <a:cs typeface="Meiryo UI" panose="020B0604030504040204" pitchFamily="50" charset="-128"/>
            </a:endParaRPr>
          </a:p>
        </p:txBody>
      </p:sp>
      <p:sp>
        <p:nvSpPr>
          <p:cNvPr id="9" name="Rectangle 4"/>
          <p:cNvSpPr>
            <a:spLocks noChangeArrowheads="1"/>
          </p:cNvSpPr>
          <p:nvPr/>
        </p:nvSpPr>
        <p:spPr bwMode="ltGray">
          <a:xfrm>
            <a:off x="6374984" y="3984310"/>
            <a:ext cx="2406194" cy="632361"/>
          </a:xfrm>
          <a:prstGeom prst="rect">
            <a:avLst/>
          </a:prstGeom>
          <a:solidFill>
            <a:srgbClr val="FFCCCC"/>
          </a:solidFill>
          <a:ln>
            <a:noFill/>
          </a:ln>
          <a:effectLst/>
        </p:spPr>
        <p:txBody>
          <a:bodyPr wrap="square" lIns="36000" rIns="36000"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市販の機材</a:t>
            </a:r>
            <a:endParaRPr kumimoji="0" lang="en-US" altLang="ja-JP" sz="2000" b="1" dirty="0">
              <a:solidFill>
                <a:prstClr val="black"/>
              </a:solidFill>
              <a:latin typeface="+mn-ea"/>
              <a:cs typeface="Meiryo UI" panose="020B0604030504040204" pitchFamily="50" charset="-128"/>
            </a:endParaRPr>
          </a:p>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（ﾋﾞﾃﾞｵｶﾒﾗ</a:t>
            </a:r>
            <a:r>
              <a:rPr kumimoji="0" lang="en-US" altLang="ja-JP" sz="2000" b="1" dirty="0">
                <a:solidFill>
                  <a:prstClr val="black"/>
                </a:solidFill>
                <a:latin typeface="+mn-ea"/>
                <a:cs typeface="Meiryo UI" panose="020B0604030504040204" pitchFamily="50" charset="-128"/>
              </a:rPr>
              <a:t>､</a:t>
            </a:r>
            <a:r>
              <a:rPr kumimoji="0" lang="ja-JP" altLang="en-US" sz="2000" b="1" dirty="0">
                <a:solidFill>
                  <a:prstClr val="black"/>
                </a:solidFill>
                <a:latin typeface="+mn-ea"/>
                <a:cs typeface="Meiryo UI" panose="020B0604030504040204" pitchFamily="50" charset="-128"/>
              </a:rPr>
              <a:t>ｽﾏﾎ）</a:t>
            </a:r>
            <a:endParaRPr kumimoji="0" lang="en-US" altLang="ja-JP" sz="2000" b="1" dirty="0">
              <a:solidFill>
                <a:prstClr val="black"/>
              </a:solidFill>
              <a:latin typeface="+mn-ea"/>
              <a:cs typeface="Meiryo UI" panose="020B0604030504040204" pitchFamily="50" charset="-128"/>
            </a:endParaRPr>
          </a:p>
        </p:txBody>
      </p:sp>
      <p:sp>
        <p:nvSpPr>
          <p:cNvPr id="10" name="Rectangle 4"/>
          <p:cNvSpPr>
            <a:spLocks noChangeArrowheads="1"/>
          </p:cNvSpPr>
          <p:nvPr/>
        </p:nvSpPr>
        <p:spPr bwMode="ltGray">
          <a:xfrm>
            <a:off x="3623899" y="3991873"/>
            <a:ext cx="1798315" cy="695597"/>
          </a:xfrm>
          <a:prstGeom prst="rect">
            <a:avLst/>
          </a:prstGeom>
          <a:solidFill>
            <a:schemeClr val="accent1">
              <a:lumMod val="40000"/>
              <a:lumOff val="60000"/>
            </a:schemeClr>
          </a:solidFill>
          <a:ln>
            <a:noFill/>
          </a:ln>
          <a:effectLst/>
        </p:spPr>
        <p:txBody>
          <a:bodyPr wrap="square" anchor="ctr"/>
          <a:lstStyle/>
          <a:p>
            <a:pPr algn="ctr" fontAlgn="base">
              <a:spcBef>
                <a:spcPct val="0"/>
              </a:spcBef>
              <a:spcAft>
                <a:spcPct val="0"/>
              </a:spcAft>
            </a:pPr>
            <a:r>
              <a:rPr kumimoji="0" lang="en-US" altLang="ja-JP" b="1" dirty="0">
                <a:solidFill>
                  <a:prstClr val="black"/>
                </a:solidFill>
                <a:latin typeface="+mn-ea"/>
                <a:cs typeface="Meiryo UI" panose="020B0604030504040204" pitchFamily="50" charset="-128"/>
              </a:rPr>
              <a:t>―</a:t>
            </a:r>
          </a:p>
        </p:txBody>
      </p:sp>
      <p:sp>
        <p:nvSpPr>
          <p:cNvPr id="11" name="右矢印 10"/>
          <p:cNvSpPr/>
          <p:nvPr/>
        </p:nvSpPr>
        <p:spPr>
          <a:xfrm>
            <a:off x="5508110" y="1841821"/>
            <a:ext cx="720080" cy="3961464"/>
          </a:xfrm>
          <a:prstGeom prst="rightArrow">
            <a:avLst>
              <a:gd name="adj1" fmla="val 60096"/>
              <a:gd name="adj2" fmla="val 50000"/>
            </a:avLst>
          </a:prstGeom>
          <a:solidFill>
            <a:srgbClr val="FFA2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a:solidFill>
                <a:prstClr val="white"/>
              </a:solidFill>
              <a:latin typeface="+mn-ea"/>
              <a:cs typeface="Meiryo UI" panose="020B0604030504040204" pitchFamily="50" charset="-128"/>
            </a:endParaRPr>
          </a:p>
        </p:txBody>
      </p:sp>
      <p:sp>
        <p:nvSpPr>
          <p:cNvPr id="12" name="正方形/長方形 11"/>
          <p:cNvSpPr/>
          <p:nvPr/>
        </p:nvSpPr>
        <p:spPr>
          <a:xfrm>
            <a:off x="1679727" y="1052768"/>
            <a:ext cx="3736256" cy="4403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2800" b="1" dirty="0">
                <a:solidFill>
                  <a:prstClr val="white"/>
                </a:solidFill>
                <a:latin typeface="+mn-ea"/>
                <a:cs typeface="Meiryo UI" panose="020B0604030504040204" pitchFamily="50" charset="-128"/>
              </a:rPr>
              <a:t>従来</a:t>
            </a:r>
            <a:endParaRPr lang="en-US" altLang="ja-JP" sz="2800" b="1" dirty="0">
              <a:solidFill>
                <a:prstClr val="white"/>
              </a:solidFill>
              <a:latin typeface="+mn-ea"/>
              <a:cs typeface="Meiryo UI" panose="020B0604030504040204" pitchFamily="50" charset="-128"/>
            </a:endParaRPr>
          </a:p>
        </p:txBody>
      </p:sp>
      <p:sp>
        <p:nvSpPr>
          <p:cNvPr id="13" name="正方形/長方形 12"/>
          <p:cNvSpPr/>
          <p:nvPr/>
        </p:nvSpPr>
        <p:spPr>
          <a:xfrm>
            <a:off x="6407914" y="1052768"/>
            <a:ext cx="2406194" cy="98305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2400" b="1" dirty="0">
                <a:solidFill>
                  <a:prstClr val="white"/>
                </a:solidFill>
                <a:latin typeface="+mn-ea"/>
                <a:cs typeface="Meiryo UI" panose="020B0604030504040204" pitchFamily="50" charset="-128"/>
              </a:rPr>
              <a:t>ICT</a:t>
            </a:r>
            <a:r>
              <a:rPr lang="ja-JP" altLang="en-US" sz="2400" b="1" dirty="0">
                <a:solidFill>
                  <a:prstClr val="white"/>
                </a:solidFill>
                <a:latin typeface="+mn-ea"/>
                <a:cs typeface="Meiryo UI" panose="020B0604030504040204" pitchFamily="50" charset="-128"/>
              </a:rPr>
              <a:t>による</a:t>
            </a:r>
            <a:endParaRPr lang="en-US" altLang="ja-JP" sz="2400" b="1" dirty="0">
              <a:solidFill>
                <a:prstClr val="white"/>
              </a:solidFill>
              <a:latin typeface="+mn-ea"/>
              <a:cs typeface="Meiryo UI" panose="020B0604030504040204" pitchFamily="50" charset="-128"/>
            </a:endParaRPr>
          </a:p>
          <a:p>
            <a:pPr algn="ctr"/>
            <a:r>
              <a:rPr lang="ja-JP" altLang="en-US" sz="2400" b="1" dirty="0">
                <a:solidFill>
                  <a:prstClr val="white"/>
                </a:solidFill>
                <a:latin typeface="+mn-ea"/>
                <a:cs typeface="Meiryo UI" panose="020B0604030504040204" pitchFamily="50" charset="-128"/>
              </a:rPr>
              <a:t>新たな点検</a:t>
            </a:r>
            <a:endParaRPr lang="en-US" altLang="ja-JP" sz="2400" b="1" dirty="0">
              <a:solidFill>
                <a:prstClr val="white"/>
              </a:solidFill>
              <a:latin typeface="+mn-ea"/>
              <a:cs typeface="Meiryo UI" panose="020B0604030504040204" pitchFamily="50" charset="-128"/>
            </a:endParaRPr>
          </a:p>
        </p:txBody>
      </p:sp>
      <p:sp>
        <p:nvSpPr>
          <p:cNvPr id="14" name="正方形/長方形 13"/>
          <p:cNvSpPr/>
          <p:nvPr/>
        </p:nvSpPr>
        <p:spPr>
          <a:xfrm>
            <a:off x="208266" y="2176552"/>
            <a:ext cx="1339405" cy="17036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2400" b="1" dirty="0">
                <a:solidFill>
                  <a:prstClr val="white"/>
                </a:solidFill>
                <a:latin typeface="+mn-ea"/>
                <a:cs typeface="Meiryo UI" panose="020B0604030504040204" pitchFamily="50" charset="-128"/>
              </a:rPr>
              <a:t>車両</a:t>
            </a:r>
            <a:endParaRPr lang="en-US" altLang="ja-JP" sz="2400" b="1" dirty="0">
              <a:solidFill>
                <a:prstClr val="white"/>
              </a:solidFill>
              <a:latin typeface="+mn-ea"/>
              <a:cs typeface="Meiryo UI" panose="020B0604030504040204" pitchFamily="50" charset="-128"/>
            </a:endParaRPr>
          </a:p>
        </p:txBody>
      </p:sp>
      <p:sp>
        <p:nvSpPr>
          <p:cNvPr id="15" name="正方形/長方形 14"/>
          <p:cNvSpPr/>
          <p:nvPr/>
        </p:nvSpPr>
        <p:spPr>
          <a:xfrm>
            <a:off x="1679738" y="1565584"/>
            <a:ext cx="1798315" cy="55247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b="1" dirty="0">
                <a:solidFill>
                  <a:prstClr val="white"/>
                </a:solidFill>
                <a:latin typeface="+mn-ea"/>
                <a:cs typeface="Meiryo UI" panose="020B0604030504040204" pitchFamily="50" charset="-128"/>
              </a:rPr>
              <a:t>路面性状測定車による点検</a:t>
            </a:r>
            <a:endParaRPr lang="en-US" altLang="ja-JP" b="1" dirty="0">
              <a:solidFill>
                <a:prstClr val="white"/>
              </a:solidFill>
              <a:latin typeface="+mn-ea"/>
              <a:cs typeface="Meiryo UI" panose="020B0604030504040204" pitchFamily="50" charset="-128"/>
            </a:endParaRPr>
          </a:p>
        </p:txBody>
      </p:sp>
      <p:sp>
        <p:nvSpPr>
          <p:cNvPr id="16" name="正方形/長方形 15"/>
          <p:cNvSpPr/>
          <p:nvPr/>
        </p:nvSpPr>
        <p:spPr>
          <a:xfrm>
            <a:off x="3623899" y="1565584"/>
            <a:ext cx="1798315" cy="55247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b="1" dirty="0">
                <a:solidFill>
                  <a:prstClr val="white"/>
                </a:solidFill>
                <a:latin typeface="+mn-ea"/>
                <a:cs typeface="Meiryo UI" panose="020B0604030504040204" pitchFamily="50" charset="-128"/>
              </a:rPr>
              <a:t>道路パトロール</a:t>
            </a:r>
            <a:endParaRPr lang="en-US" altLang="ja-JP" b="1" dirty="0">
              <a:solidFill>
                <a:prstClr val="white"/>
              </a:solidFill>
              <a:latin typeface="+mn-ea"/>
              <a:cs typeface="Meiryo UI" panose="020B0604030504040204" pitchFamily="50" charset="-128"/>
            </a:endParaRPr>
          </a:p>
          <a:p>
            <a:pPr algn="ctr"/>
            <a:r>
              <a:rPr lang="ja-JP" altLang="en-US" b="1" dirty="0">
                <a:solidFill>
                  <a:prstClr val="white"/>
                </a:solidFill>
                <a:latin typeface="+mn-ea"/>
                <a:cs typeface="Meiryo UI" panose="020B0604030504040204" pitchFamily="50" charset="-128"/>
              </a:rPr>
              <a:t>による点検</a:t>
            </a:r>
            <a:endParaRPr lang="en-US" altLang="ja-JP" b="1" dirty="0">
              <a:solidFill>
                <a:prstClr val="white"/>
              </a:solidFill>
              <a:latin typeface="+mn-ea"/>
              <a:cs typeface="Meiryo UI" panose="020B0604030504040204" pitchFamily="50" charset="-128"/>
            </a:endParaRPr>
          </a:p>
        </p:txBody>
      </p:sp>
      <p:sp>
        <p:nvSpPr>
          <p:cNvPr id="17" name="正方形/長方形 16"/>
          <p:cNvSpPr/>
          <p:nvPr/>
        </p:nvSpPr>
        <p:spPr>
          <a:xfrm>
            <a:off x="179514" y="5569584"/>
            <a:ext cx="1339405" cy="83909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2400" b="1" dirty="0">
                <a:solidFill>
                  <a:prstClr val="white"/>
                </a:solidFill>
                <a:latin typeface="+mn-ea"/>
                <a:cs typeface="Meiryo UI" panose="020B0604030504040204" pitchFamily="50" charset="-128"/>
              </a:rPr>
              <a:t>コスト</a:t>
            </a:r>
            <a:endParaRPr lang="en-US" altLang="ja-JP" sz="2400" b="1" dirty="0">
              <a:solidFill>
                <a:prstClr val="white"/>
              </a:solidFill>
              <a:latin typeface="+mn-ea"/>
              <a:cs typeface="Meiryo UI" panose="020B0604030504040204" pitchFamily="50" charset="-128"/>
            </a:endParaRPr>
          </a:p>
        </p:txBody>
      </p:sp>
      <p:sp>
        <p:nvSpPr>
          <p:cNvPr id="18" name="Rectangle 4"/>
          <p:cNvSpPr>
            <a:spLocks noChangeArrowheads="1"/>
          </p:cNvSpPr>
          <p:nvPr/>
        </p:nvSpPr>
        <p:spPr bwMode="ltGray">
          <a:xfrm>
            <a:off x="1650994" y="5569584"/>
            <a:ext cx="1798315" cy="839090"/>
          </a:xfrm>
          <a:prstGeom prst="rect">
            <a:avLst/>
          </a:prstGeom>
          <a:solidFill>
            <a:schemeClr val="accent1">
              <a:lumMod val="40000"/>
              <a:lumOff val="60000"/>
            </a:schemeClr>
          </a:solidFill>
          <a:ln>
            <a:noFill/>
          </a:ln>
          <a:effectLst/>
        </p:spPr>
        <p:txBody>
          <a:bodyPr wrap="square"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高額</a:t>
            </a:r>
            <a:endParaRPr kumimoji="0" lang="en-US" altLang="ja-JP" sz="2000" b="1" dirty="0">
              <a:solidFill>
                <a:prstClr val="black"/>
              </a:solidFill>
              <a:latin typeface="+mn-ea"/>
              <a:cs typeface="Meiryo UI" panose="020B0604030504040204" pitchFamily="50" charset="-128"/>
            </a:endParaRPr>
          </a:p>
        </p:txBody>
      </p:sp>
      <p:sp>
        <p:nvSpPr>
          <p:cNvPr id="19" name="Rectangle 4"/>
          <p:cNvSpPr>
            <a:spLocks noChangeArrowheads="1"/>
          </p:cNvSpPr>
          <p:nvPr/>
        </p:nvSpPr>
        <p:spPr bwMode="ltGray">
          <a:xfrm>
            <a:off x="6401699" y="5576638"/>
            <a:ext cx="2406194" cy="832036"/>
          </a:xfrm>
          <a:prstGeom prst="rect">
            <a:avLst/>
          </a:prstGeom>
          <a:solidFill>
            <a:srgbClr val="FFCCCC"/>
          </a:solidFill>
          <a:ln>
            <a:noFill/>
          </a:ln>
          <a:effectLst/>
        </p:spPr>
        <p:txBody>
          <a:bodyPr wrap="square"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路面性状車による</a:t>
            </a:r>
            <a:endParaRPr kumimoji="0" lang="en-US" altLang="ja-JP" sz="2000" b="1" dirty="0">
              <a:solidFill>
                <a:prstClr val="black"/>
              </a:solidFill>
              <a:latin typeface="+mn-ea"/>
              <a:cs typeface="Meiryo UI" panose="020B0604030504040204" pitchFamily="50" charset="-128"/>
            </a:endParaRPr>
          </a:p>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点検の</a:t>
            </a:r>
            <a:r>
              <a:rPr kumimoji="0" lang="en-US" altLang="ja-JP" sz="2000" b="1" dirty="0">
                <a:solidFill>
                  <a:prstClr val="black"/>
                </a:solidFill>
                <a:latin typeface="+mn-ea"/>
                <a:cs typeface="Meiryo UI" panose="020B0604030504040204" pitchFamily="50" charset="-128"/>
              </a:rPr>
              <a:t>1/3</a:t>
            </a:r>
            <a:r>
              <a:rPr kumimoji="0" lang="ja-JP" altLang="en-US" sz="2000" b="1" dirty="0">
                <a:solidFill>
                  <a:prstClr val="black"/>
                </a:solidFill>
                <a:latin typeface="+mn-ea"/>
                <a:cs typeface="Meiryo UI" panose="020B0604030504040204" pitchFamily="50" charset="-128"/>
              </a:rPr>
              <a:t>以下</a:t>
            </a:r>
            <a:endParaRPr kumimoji="0" lang="en-US" altLang="zh-TW" sz="2000" b="1" dirty="0">
              <a:solidFill>
                <a:prstClr val="black"/>
              </a:solidFill>
              <a:latin typeface="+mn-ea"/>
              <a:cs typeface="Meiryo UI" panose="020B0604030504040204" pitchFamily="50" charset="-128"/>
            </a:endParaRPr>
          </a:p>
        </p:txBody>
      </p:sp>
      <p:sp>
        <p:nvSpPr>
          <p:cNvPr id="20" name="Rectangle 4"/>
          <p:cNvSpPr>
            <a:spLocks noChangeArrowheads="1"/>
          </p:cNvSpPr>
          <p:nvPr/>
        </p:nvSpPr>
        <p:spPr bwMode="ltGray">
          <a:xfrm>
            <a:off x="3618012" y="5569584"/>
            <a:ext cx="1798315" cy="839090"/>
          </a:xfrm>
          <a:prstGeom prst="rect">
            <a:avLst/>
          </a:prstGeom>
          <a:solidFill>
            <a:schemeClr val="accent1">
              <a:lumMod val="40000"/>
              <a:lumOff val="60000"/>
            </a:schemeClr>
          </a:solidFill>
          <a:ln>
            <a:noFill/>
          </a:ln>
          <a:effectLst/>
        </p:spPr>
        <p:txBody>
          <a:bodyPr wrap="square" anchor="ctr"/>
          <a:lstStyle/>
          <a:p>
            <a:pPr algn="ctr" fontAlgn="base">
              <a:spcBef>
                <a:spcPct val="0"/>
              </a:spcBef>
              <a:spcAft>
                <a:spcPct val="0"/>
              </a:spcAft>
            </a:pPr>
            <a:r>
              <a:rPr kumimoji="0" lang="en-US" altLang="ja-JP" b="1" dirty="0">
                <a:solidFill>
                  <a:prstClr val="black"/>
                </a:solidFill>
                <a:latin typeface="+mn-ea"/>
                <a:cs typeface="Meiryo UI" panose="020B0604030504040204" pitchFamily="50" charset="-128"/>
              </a:rPr>
              <a:t>―</a:t>
            </a:r>
          </a:p>
        </p:txBody>
      </p:sp>
      <p:sp>
        <p:nvSpPr>
          <p:cNvPr id="21" name="正方形/長方形 20"/>
          <p:cNvSpPr/>
          <p:nvPr/>
        </p:nvSpPr>
        <p:spPr>
          <a:xfrm>
            <a:off x="199450" y="4800704"/>
            <a:ext cx="1339405" cy="6564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2000" b="1" dirty="0">
                <a:solidFill>
                  <a:prstClr val="white"/>
                </a:solidFill>
                <a:latin typeface="+mn-ea"/>
                <a:cs typeface="Meiryo UI" panose="020B0604030504040204" pitchFamily="50" charset="-128"/>
              </a:rPr>
              <a:t>解析</a:t>
            </a:r>
            <a:endParaRPr lang="en-US" altLang="ja-JP" sz="2000" b="1" dirty="0">
              <a:solidFill>
                <a:prstClr val="white"/>
              </a:solidFill>
              <a:latin typeface="+mn-ea"/>
              <a:cs typeface="Meiryo UI" panose="020B0604030504040204" pitchFamily="50" charset="-128"/>
            </a:endParaRPr>
          </a:p>
          <a:p>
            <a:pPr algn="ctr"/>
            <a:r>
              <a:rPr lang="ja-JP" altLang="en-US" sz="2000" b="1" dirty="0">
                <a:solidFill>
                  <a:prstClr val="white"/>
                </a:solidFill>
                <a:latin typeface="+mn-ea"/>
                <a:cs typeface="Meiryo UI" panose="020B0604030504040204" pitchFamily="50" charset="-128"/>
              </a:rPr>
              <a:t>診断</a:t>
            </a:r>
            <a:endParaRPr lang="en-US" altLang="ja-JP" sz="2000" b="1" dirty="0">
              <a:solidFill>
                <a:prstClr val="white"/>
              </a:solidFill>
              <a:latin typeface="+mn-ea"/>
              <a:cs typeface="Meiryo UI" panose="020B0604030504040204" pitchFamily="50" charset="-128"/>
            </a:endParaRPr>
          </a:p>
        </p:txBody>
      </p:sp>
      <p:sp>
        <p:nvSpPr>
          <p:cNvPr id="22" name="Rectangle 4"/>
          <p:cNvSpPr>
            <a:spLocks noChangeArrowheads="1"/>
          </p:cNvSpPr>
          <p:nvPr/>
        </p:nvSpPr>
        <p:spPr bwMode="ltGray">
          <a:xfrm>
            <a:off x="1678519" y="4800334"/>
            <a:ext cx="1798315" cy="656443"/>
          </a:xfrm>
          <a:prstGeom prst="rect">
            <a:avLst/>
          </a:prstGeom>
          <a:solidFill>
            <a:schemeClr val="accent1">
              <a:lumMod val="40000"/>
              <a:lumOff val="60000"/>
            </a:schemeClr>
          </a:solidFill>
          <a:ln>
            <a:noFill/>
          </a:ln>
          <a:effectLst/>
        </p:spPr>
        <p:txBody>
          <a:bodyPr wrap="square"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専用機材</a:t>
            </a:r>
            <a:endParaRPr kumimoji="0" lang="en-US" altLang="ja-JP" sz="2000" b="1" dirty="0">
              <a:solidFill>
                <a:prstClr val="black"/>
              </a:solidFill>
              <a:latin typeface="+mn-ea"/>
              <a:cs typeface="Meiryo UI" panose="020B0604030504040204" pitchFamily="50" charset="-128"/>
            </a:endParaRPr>
          </a:p>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による解析</a:t>
            </a:r>
            <a:endParaRPr kumimoji="0" lang="en-US" altLang="ja-JP" sz="2000" b="1" dirty="0">
              <a:solidFill>
                <a:prstClr val="black"/>
              </a:solidFill>
              <a:latin typeface="+mn-ea"/>
              <a:cs typeface="Meiryo UI" panose="020B0604030504040204" pitchFamily="50" charset="-128"/>
            </a:endParaRPr>
          </a:p>
        </p:txBody>
      </p:sp>
      <p:sp>
        <p:nvSpPr>
          <p:cNvPr id="23" name="Rectangle 4"/>
          <p:cNvSpPr>
            <a:spLocks noChangeArrowheads="1"/>
          </p:cNvSpPr>
          <p:nvPr/>
        </p:nvSpPr>
        <p:spPr bwMode="ltGray">
          <a:xfrm>
            <a:off x="6368637" y="4798299"/>
            <a:ext cx="2412557" cy="658847"/>
          </a:xfrm>
          <a:prstGeom prst="rect">
            <a:avLst/>
          </a:prstGeom>
          <a:solidFill>
            <a:srgbClr val="FFCCCC"/>
          </a:solidFill>
          <a:ln>
            <a:noFill/>
          </a:ln>
          <a:effectLst/>
        </p:spPr>
        <p:txBody>
          <a:bodyPr wrap="square" anchor="ctr"/>
          <a:lstStyle/>
          <a:p>
            <a:pPr marL="88900" indent="-88900" algn="ctr" fontAlgn="base">
              <a:spcBef>
                <a:spcPct val="0"/>
              </a:spcBef>
              <a:spcAft>
                <a:spcPct val="0"/>
              </a:spcAft>
            </a:pPr>
            <a:r>
              <a:rPr kumimoji="0" lang="ja-JP" altLang="en-US" b="1" dirty="0">
                <a:solidFill>
                  <a:prstClr val="black"/>
                </a:solidFill>
                <a:latin typeface="+mn-ea"/>
                <a:cs typeface="Meiryo UI" panose="020B0604030504040204" pitchFamily="50" charset="-128"/>
              </a:rPr>
              <a:t>フィルタリング技術や</a:t>
            </a:r>
            <a:r>
              <a:rPr kumimoji="0" lang="en-US" altLang="ja-JP" b="1" dirty="0">
                <a:solidFill>
                  <a:prstClr val="black"/>
                </a:solidFill>
                <a:latin typeface="+mn-ea"/>
                <a:cs typeface="Meiryo UI" panose="020B0604030504040204" pitchFamily="50" charset="-128"/>
              </a:rPr>
              <a:t>AI</a:t>
            </a:r>
            <a:r>
              <a:rPr kumimoji="0" lang="ja-JP" altLang="en-US" b="1" dirty="0">
                <a:solidFill>
                  <a:prstClr val="black"/>
                </a:solidFill>
                <a:latin typeface="+mn-ea"/>
                <a:cs typeface="Meiryo UI" panose="020B0604030504040204" pitchFamily="50" charset="-128"/>
              </a:rPr>
              <a:t>による自動解析</a:t>
            </a:r>
            <a:endParaRPr kumimoji="0" lang="en-US" altLang="ja-JP" b="1" dirty="0">
              <a:solidFill>
                <a:prstClr val="black"/>
              </a:solidFill>
              <a:latin typeface="+mn-ea"/>
              <a:cs typeface="Meiryo UI" panose="020B0604030504040204" pitchFamily="50" charset="-128"/>
            </a:endParaRPr>
          </a:p>
        </p:txBody>
      </p:sp>
      <p:sp>
        <p:nvSpPr>
          <p:cNvPr id="24" name="Rectangle 4"/>
          <p:cNvSpPr>
            <a:spLocks noChangeArrowheads="1"/>
          </p:cNvSpPr>
          <p:nvPr/>
        </p:nvSpPr>
        <p:spPr bwMode="ltGray">
          <a:xfrm>
            <a:off x="3637797" y="4800334"/>
            <a:ext cx="1798315" cy="656443"/>
          </a:xfrm>
          <a:prstGeom prst="rect">
            <a:avLst/>
          </a:prstGeom>
          <a:solidFill>
            <a:schemeClr val="accent1">
              <a:lumMod val="40000"/>
              <a:lumOff val="60000"/>
            </a:schemeClr>
          </a:solidFill>
          <a:ln>
            <a:noFill/>
          </a:ln>
          <a:effectLst/>
        </p:spPr>
        <p:txBody>
          <a:bodyPr wrap="square" anchor="ctr"/>
          <a:lstStyle/>
          <a:p>
            <a:pPr algn="ctr" fontAlgn="base">
              <a:spcBef>
                <a:spcPct val="0"/>
              </a:spcBef>
              <a:spcAft>
                <a:spcPct val="0"/>
              </a:spcAft>
            </a:pPr>
            <a:r>
              <a:rPr kumimoji="0" lang="ja-JP" altLang="en-US" sz="2000" b="1" dirty="0">
                <a:solidFill>
                  <a:prstClr val="black"/>
                </a:solidFill>
                <a:latin typeface="+mn-ea"/>
                <a:cs typeface="Meiryo UI" panose="020B0604030504040204" pitchFamily="50" charset="-128"/>
              </a:rPr>
              <a:t>目視</a:t>
            </a:r>
            <a:endParaRPr kumimoji="0" lang="en-US" altLang="ja-JP" sz="2000" b="1" dirty="0">
              <a:solidFill>
                <a:prstClr val="black"/>
              </a:solidFill>
              <a:latin typeface="+mn-ea"/>
              <a:cs typeface="Meiryo UI" panose="020B0604030504040204" pitchFamily="50" charset="-128"/>
            </a:endParaRPr>
          </a:p>
        </p:txBody>
      </p:sp>
      <p:pic>
        <p:nvPicPr>
          <p:cNvPr id="25" name="Picture 6" descr="http://www.nippo-c.co.jp/tech_info/images/general/large2/SG03001_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73034" y="2689623"/>
            <a:ext cx="1811698" cy="1074355"/>
          </a:xfrm>
          <a:prstGeom prst="roundRect">
            <a:avLst>
              <a:gd name="adj" fmla="val 8594"/>
            </a:avLst>
          </a:prstGeom>
          <a:solidFill>
            <a:srgbClr val="FFFFFF">
              <a:shade val="85000"/>
            </a:srgbClr>
          </a:solidFill>
          <a:ln w="28575">
            <a:noFill/>
          </a:ln>
          <a:effectLst/>
        </p:spPr>
      </p:pic>
      <p:pic>
        <p:nvPicPr>
          <p:cNvPr id="26" name="Picture 2" descr="「　パトロール車両　道路」の画像検索結果"/>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t="10183" b="6343"/>
          <a:stretch/>
        </p:blipFill>
        <p:spPr bwMode="auto">
          <a:xfrm>
            <a:off x="3674048" y="2800504"/>
            <a:ext cx="1725323" cy="85297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10.56.6.105\kyoyuu\group\寺田部長G\遠藤G\02_自動車\★ビジネスアイディア\05_路面情報調査\15_ニュースリリース\01_堺市\【受領：ＮＴＴアド】機材の素材\業務車両.PNG"/>
          <p:cNvPicPr>
            <a:picLocks noChangeAspect="1" noChangeArrowheads="1"/>
          </p:cNvPicPr>
          <p:nvPr/>
        </p:nvPicPr>
        <p:blipFill>
          <a:blip r:embed="rId5" cstate="email">
            <a:clrChange>
              <a:clrFrom>
                <a:srgbClr val="938D84"/>
              </a:clrFrom>
              <a:clrTo>
                <a:srgbClr val="938D84">
                  <a:alpha val="0"/>
                </a:srgbClr>
              </a:clrTo>
            </a:clrChange>
            <a:extLst>
              <a:ext uri="{28A0092B-C50C-407E-A947-70E740481C1C}">
                <a14:useLocalDpi xmlns:a14="http://schemas.microsoft.com/office/drawing/2010/main"/>
              </a:ext>
            </a:extLst>
          </a:blip>
          <a:srcRect/>
          <a:stretch>
            <a:fillRect/>
          </a:stretch>
        </p:blipFill>
        <p:spPr bwMode="auto">
          <a:xfrm>
            <a:off x="6732242" y="2816975"/>
            <a:ext cx="1800200" cy="937577"/>
          </a:xfrm>
          <a:prstGeom prst="rect">
            <a:avLst/>
          </a:prstGeom>
          <a:noFill/>
          <a:effectLst/>
          <a:extLst>
            <a:ext uri="{909E8E84-426E-40DD-AFC4-6F175D3DCCD1}">
              <a14:hiddenFill xmlns:a14="http://schemas.microsoft.com/office/drawing/2010/main">
                <a:solidFill>
                  <a:srgbClr val="FFFFFF"/>
                </a:solidFill>
              </a14:hiddenFill>
            </a:ext>
          </a:extLst>
        </p:spPr>
      </p:pic>
      <p:sp>
        <p:nvSpPr>
          <p:cNvPr id="28" name="タイトル 2"/>
          <p:cNvSpPr>
            <a:spLocks noGrp="1"/>
          </p:cNvSpPr>
          <p:nvPr>
            <p:ph type="ctrTitle"/>
          </p:nvPr>
        </p:nvSpPr>
        <p:spPr/>
        <p:txBody>
          <a:bodyPr/>
          <a:lstStyle/>
          <a:p>
            <a:r>
              <a:rPr lang="ja-JP" altLang="en-US" b="1" dirty="0">
                <a:latin typeface="+mn-ea"/>
                <a:ea typeface="+mn-ea"/>
              </a:rPr>
              <a:t>道路路面診断　</a:t>
            </a:r>
            <a:r>
              <a:rPr lang="ja-JP" altLang="en-US" sz="2400" b="1" dirty="0">
                <a:latin typeface="+mn-ea"/>
                <a:ea typeface="+mn-ea"/>
              </a:rPr>
              <a:t>～新たな点検方法～</a:t>
            </a:r>
          </a:p>
        </p:txBody>
      </p:sp>
      <p:sp>
        <p:nvSpPr>
          <p:cNvPr id="29"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32</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32"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8785570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nvGraphicFramePr>
        <p:xfrm>
          <a:off x="155922" y="1556793"/>
          <a:ext cx="8880574" cy="4580246"/>
        </p:xfrm>
        <a:graphic>
          <a:graphicData uri="http://schemas.openxmlformats.org/drawingml/2006/table">
            <a:tbl>
              <a:tblPr firstRow="1" bandRow="1">
                <a:tableStyleId>{5C22544A-7EE6-4342-B048-85BDC9FD1C3A}</a:tableStyleId>
              </a:tblPr>
              <a:tblGrid>
                <a:gridCol w="2133237">
                  <a:extLst>
                    <a:ext uri="{9D8B030D-6E8A-4147-A177-3AD203B41FA5}">
                      <a16:colId xmlns:a16="http://schemas.microsoft.com/office/drawing/2014/main" xmlns="" val="20000"/>
                    </a:ext>
                  </a:extLst>
                </a:gridCol>
                <a:gridCol w="1911006">
                  <a:extLst>
                    <a:ext uri="{9D8B030D-6E8A-4147-A177-3AD203B41FA5}">
                      <a16:colId xmlns:a16="http://schemas.microsoft.com/office/drawing/2014/main" xmlns="" val="20001"/>
                    </a:ext>
                  </a:extLst>
                </a:gridCol>
                <a:gridCol w="2388059">
                  <a:extLst>
                    <a:ext uri="{9D8B030D-6E8A-4147-A177-3AD203B41FA5}">
                      <a16:colId xmlns:a16="http://schemas.microsoft.com/office/drawing/2014/main" xmlns="" val="20002"/>
                    </a:ext>
                  </a:extLst>
                </a:gridCol>
                <a:gridCol w="2448272">
                  <a:extLst>
                    <a:ext uri="{9D8B030D-6E8A-4147-A177-3AD203B41FA5}">
                      <a16:colId xmlns:a16="http://schemas.microsoft.com/office/drawing/2014/main" xmlns="" val="20003"/>
                    </a:ext>
                  </a:extLst>
                </a:gridCol>
              </a:tblGrid>
              <a:tr h="413458">
                <a:tc gridSpan="2">
                  <a:txBody>
                    <a:bodyPr/>
                    <a:lstStyle/>
                    <a:p>
                      <a:pPr algn="ctr"/>
                      <a:r>
                        <a:rPr kumimoji="1" lang="ja-JP" altLang="en-US" sz="2400" dirty="0">
                          <a:latin typeface="Meiryo UI" panose="020B0604030504040204" pitchFamily="50" charset="-128"/>
                          <a:ea typeface="Meiryo UI" panose="020B0604030504040204" pitchFamily="50" charset="-128"/>
                          <a:cs typeface="Meiryo UI" panose="020B0604030504040204" pitchFamily="50" charset="-128"/>
                        </a:rPr>
                        <a:t>データ収集</a:t>
                      </a:r>
                      <a:endParaRPr kumimoji="1" lang="en-US" altLang="ja-JP" sz="2400" dirty="0">
                        <a:latin typeface="Meiryo UI" panose="020B0604030504040204" pitchFamily="50" charset="-128"/>
                        <a:ea typeface="Meiryo UI" panose="020B0604030504040204" pitchFamily="50" charset="-128"/>
                        <a:cs typeface="Meiryo UI" panose="020B0604030504040204" pitchFamily="50" charset="-128"/>
                      </a:endParaRPr>
                    </a:p>
                  </a:txBody>
                  <a:tcPr anchor="ctr">
                    <a:solidFill>
                      <a:srgbClr val="FF0000"/>
                    </a:solidFill>
                  </a:tcPr>
                </a:tc>
                <a:tc hMerge="1">
                  <a:txBody>
                    <a:bodyPr/>
                    <a:lstStyle/>
                    <a:p>
                      <a:pPr algn="ct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2400" dirty="0">
                          <a:latin typeface="Meiryo UI" panose="020B0604030504040204" pitchFamily="50" charset="-128"/>
                          <a:ea typeface="Meiryo UI" panose="020B0604030504040204" pitchFamily="50" charset="-128"/>
                          <a:cs typeface="Meiryo UI" panose="020B0604030504040204" pitchFamily="50" charset="-128"/>
                        </a:rPr>
                        <a:t>データ解析・診断</a:t>
                      </a:r>
                    </a:p>
                  </a:txBody>
                  <a:tcPr anchor="ctr">
                    <a:solidFill>
                      <a:srgbClr val="FF0000"/>
                    </a:solidFill>
                  </a:tcPr>
                </a:tc>
                <a:tc>
                  <a:txBody>
                    <a:bodyPr/>
                    <a:lstStyle/>
                    <a:p>
                      <a:pPr algn="ctr"/>
                      <a:r>
                        <a:rPr kumimoji="1" lang="ja-JP" altLang="en-US" sz="2400" dirty="0">
                          <a:latin typeface="Meiryo UI" panose="020B0604030504040204" pitchFamily="50" charset="-128"/>
                          <a:ea typeface="Meiryo UI" panose="020B0604030504040204" pitchFamily="50" charset="-128"/>
                          <a:cs typeface="Meiryo UI" panose="020B0604030504040204" pitchFamily="50" charset="-128"/>
                        </a:rPr>
                        <a:t>視える化</a:t>
                      </a:r>
                    </a:p>
                  </a:txBody>
                  <a:tcPr anchor="ctr">
                    <a:solidFill>
                      <a:srgbClr val="FF0000"/>
                    </a:solidFill>
                  </a:tcPr>
                </a:tc>
                <a:extLst>
                  <a:ext uri="{0D108BD9-81ED-4DB2-BD59-A6C34878D82A}">
                    <a16:rowId xmlns:a16="http://schemas.microsoft.com/office/drawing/2014/main" xmlns="" val="10000"/>
                  </a:ext>
                </a:extLst>
              </a:tr>
              <a:tr h="4123046">
                <a:tc>
                  <a:txBody>
                    <a:bodyP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solidFill>
                      <a:schemeClr val="accent3">
                        <a:lumMod val="20000"/>
                        <a:lumOff val="80000"/>
                      </a:schemeClr>
                    </a:solidFill>
                  </a:tcPr>
                </a:tc>
                <a:tc>
                  <a:txBody>
                    <a:bodyP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solidFill>
                      <a:schemeClr val="accent4">
                        <a:lumMod val="40000"/>
                        <a:lumOff val="60000"/>
                      </a:schemeClr>
                    </a:solidFill>
                  </a:tcPr>
                </a:tc>
                <a:tc>
                  <a:txBody>
                    <a:bodyP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solidFill>
                      <a:schemeClr val="accent2">
                        <a:lumMod val="20000"/>
                        <a:lumOff val="80000"/>
                      </a:schemeClr>
                    </a:solidFill>
                  </a:tcPr>
                </a:tc>
                <a:extLst>
                  <a:ext uri="{0D108BD9-81ED-4DB2-BD59-A6C34878D82A}">
                    <a16:rowId xmlns:a16="http://schemas.microsoft.com/office/drawing/2014/main" xmlns="" val="10001"/>
                  </a:ext>
                </a:extLst>
              </a:tr>
            </a:tbl>
          </a:graphicData>
        </a:graphic>
      </p:graphicFrame>
      <p:sp>
        <p:nvSpPr>
          <p:cNvPr id="5" name="テキスト ボックス 4"/>
          <p:cNvSpPr txBox="1"/>
          <p:nvPr/>
        </p:nvSpPr>
        <p:spPr>
          <a:xfrm>
            <a:off x="2606919" y="3021835"/>
            <a:ext cx="1107997" cy="369332"/>
          </a:xfrm>
          <a:prstGeom prst="rect">
            <a:avLst/>
          </a:prstGeom>
          <a:noFill/>
        </p:spPr>
        <p:txBody>
          <a:bodyPr wrap="none" rtlCol="0">
            <a:spAutoFit/>
          </a:bodyPr>
          <a:lstStyle/>
          <a:p>
            <a:pPr algn="ctr"/>
            <a:r>
              <a:rPr lang="ja-JP" altLang="en-US" b="1" dirty="0">
                <a:solidFill>
                  <a:prstClr val="black"/>
                </a:solidFill>
                <a:latin typeface="+mn-ea"/>
                <a:cs typeface="Meiryo UI" panose="020B0604030504040204" pitchFamily="50" charset="-128"/>
              </a:rPr>
              <a:t>一般車両</a:t>
            </a:r>
          </a:p>
        </p:txBody>
      </p:sp>
      <p:sp>
        <p:nvSpPr>
          <p:cNvPr id="7" name="テキスト ボックス 6"/>
          <p:cNvSpPr txBox="1"/>
          <p:nvPr/>
        </p:nvSpPr>
        <p:spPr>
          <a:xfrm>
            <a:off x="107503" y="2175016"/>
            <a:ext cx="3156989" cy="861774"/>
          </a:xfrm>
          <a:prstGeom prst="rect">
            <a:avLst/>
          </a:prstGeom>
          <a:noFill/>
        </p:spPr>
        <p:txBody>
          <a:bodyPr wrap="square" rtlCol="0">
            <a:spAutoFit/>
          </a:bodyPr>
          <a:lstStyle/>
          <a:p>
            <a:r>
              <a:rPr lang="en-US" altLang="ja-JP" b="1" dirty="0">
                <a:solidFill>
                  <a:prstClr val="black"/>
                </a:solidFill>
                <a:latin typeface="+mn-ea"/>
                <a:cs typeface="Meiryo UI" panose="020B0604030504040204" pitchFamily="50" charset="-128"/>
              </a:rPr>
              <a:t>【</a:t>
            </a:r>
            <a:r>
              <a:rPr lang="ja-JP" altLang="en-US" b="1" dirty="0">
                <a:solidFill>
                  <a:prstClr val="black"/>
                </a:solidFill>
                <a:latin typeface="+mn-ea"/>
                <a:cs typeface="Meiryo UI" panose="020B0604030504040204" pitchFamily="50" charset="-128"/>
              </a:rPr>
              <a:t>平たん性データ取得用</a:t>
            </a:r>
            <a:r>
              <a:rPr lang="en-US" altLang="ja-JP" b="1" dirty="0">
                <a:solidFill>
                  <a:prstClr val="black"/>
                </a:solidFill>
                <a:latin typeface="+mn-ea"/>
                <a:cs typeface="Meiryo UI" panose="020B0604030504040204" pitchFamily="50" charset="-128"/>
              </a:rPr>
              <a:t>】</a:t>
            </a:r>
          </a:p>
          <a:p>
            <a:r>
              <a:rPr lang="ja-JP" altLang="en-US" sz="1600" b="1" dirty="0">
                <a:solidFill>
                  <a:prstClr val="black"/>
                </a:solidFill>
                <a:latin typeface="+mn-ea"/>
                <a:cs typeface="Meiryo UI" panose="020B0604030504040204" pitchFamily="50" charset="-128"/>
              </a:rPr>
              <a:t>　・スマートフォン</a:t>
            </a:r>
            <a:endParaRPr lang="en-US" altLang="ja-JP" sz="1600" b="1" dirty="0">
              <a:solidFill>
                <a:prstClr val="black"/>
              </a:solidFill>
              <a:latin typeface="+mn-ea"/>
              <a:cs typeface="Meiryo UI" panose="020B0604030504040204" pitchFamily="50" charset="-128"/>
            </a:endParaRPr>
          </a:p>
          <a:p>
            <a:r>
              <a:rPr lang="ja-JP" altLang="en-US" sz="1600" b="1" dirty="0">
                <a:solidFill>
                  <a:prstClr val="black"/>
                </a:solidFill>
                <a:latin typeface="+mn-ea"/>
                <a:cs typeface="Meiryo UI" panose="020B0604030504040204" pitchFamily="50" charset="-128"/>
              </a:rPr>
              <a:t>　（加速度／角速度）</a:t>
            </a:r>
            <a:endParaRPr lang="en-US" altLang="ja-JP" sz="1600" b="1" dirty="0">
              <a:solidFill>
                <a:prstClr val="black"/>
              </a:solidFill>
              <a:latin typeface="+mn-ea"/>
              <a:cs typeface="Meiryo UI" panose="020B0604030504040204" pitchFamily="50" charset="-128"/>
            </a:endParaRPr>
          </a:p>
        </p:txBody>
      </p:sp>
      <p:sp>
        <p:nvSpPr>
          <p:cNvPr id="8" name="テキスト ボックス 7"/>
          <p:cNvSpPr txBox="1"/>
          <p:nvPr/>
        </p:nvSpPr>
        <p:spPr>
          <a:xfrm>
            <a:off x="155926" y="4365104"/>
            <a:ext cx="2604365" cy="861774"/>
          </a:xfrm>
          <a:prstGeom prst="rect">
            <a:avLst/>
          </a:prstGeom>
          <a:noFill/>
        </p:spPr>
        <p:txBody>
          <a:bodyPr wrap="square" rtlCol="0">
            <a:spAutoFit/>
          </a:bodyPr>
          <a:lstStyle/>
          <a:p>
            <a:r>
              <a:rPr lang="en-US" altLang="ja-JP" b="1" dirty="0">
                <a:solidFill>
                  <a:prstClr val="black"/>
                </a:solidFill>
                <a:latin typeface="+mn-ea"/>
                <a:cs typeface="Meiryo UI" panose="020B0604030504040204" pitchFamily="50" charset="-128"/>
              </a:rPr>
              <a:t>【</a:t>
            </a:r>
            <a:r>
              <a:rPr lang="ja-JP" altLang="en-US" b="1" dirty="0">
                <a:solidFill>
                  <a:prstClr val="black"/>
                </a:solidFill>
                <a:latin typeface="+mn-ea"/>
                <a:cs typeface="Meiryo UI" panose="020B0604030504040204" pitchFamily="50" charset="-128"/>
              </a:rPr>
              <a:t>路面画像取得用</a:t>
            </a:r>
            <a:r>
              <a:rPr lang="en-US" altLang="ja-JP" b="1" dirty="0">
                <a:solidFill>
                  <a:prstClr val="black"/>
                </a:solidFill>
                <a:latin typeface="+mn-ea"/>
                <a:cs typeface="Meiryo UI" panose="020B0604030504040204" pitchFamily="50" charset="-128"/>
              </a:rPr>
              <a:t>】</a:t>
            </a:r>
            <a:endParaRPr lang="en-US" altLang="ja-JP" sz="1200" b="1" dirty="0">
              <a:solidFill>
                <a:prstClr val="black"/>
              </a:solidFill>
              <a:latin typeface="+mn-ea"/>
              <a:cs typeface="Meiryo UI" panose="020B0604030504040204" pitchFamily="50" charset="-128"/>
            </a:endParaRPr>
          </a:p>
          <a:p>
            <a:r>
              <a:rPr lang="ja-JP" altLang="en-US" sz="1600" b="1" dirty="0">
                <a:solidFill>
                  <a:prstClr val="black"/>
                </a:solidFill>
                <a:latin typeface="+mn-ea"/>
                <a:cs typeface="Meiryo UI" panose="020B0604030504040204" pitchFamily="50" charset="-128"/>
              </a:rPr>
              <a:t>　・ビデオカメラ</a:t>
            </a:r>
            <a:endParaRPr lang="en-US" altLang="ja-JP" sz="1600" b="1" dirty="0">
              <a:solidFill>
                <a:prstClr val="black"/>
              </a:solidFill>
              <a:latin typeface="+mn-ea"/>
              <a:cs typeface="Meiryo UI" panose="020B0604030504040204" pitchFamily="50" charset="-128"/>
            </a:endParaRPr>
          </a:p>
          <a:p>
            <a:r>
              <a:rPr lang="ja-JP" altLang="en-US" sz="1600" b="1" dirty="0">
                <a:solidFill>
                  <a:prstClr val="black"/>
                </a:solidFill>
                <a:latin typeface="+mn-ea"/>
                <a:cs typeface="Meiryo UI" panose="020B0604030504040204" pitchFamily="50" charset="-128"/>
              </a:rPr>
              <a:t>　（</a:t>
            </a:r>
            <a:r>
              <a:rPr lang="en-US" altLang="ja-JP" sz="1600" b="1" dirty="0">
                <a:solidFill>
                  <a:prstClr val="black"/>
                </a:solidFill>
                <a:latin typeface="+mn-ea"/>
                <a:cs typeface="Meiryo UI" panose="020B0604030504040204" pitchFamily="50" charset="-128"/>
              </a:rPr>
              <a:t>4K</a:t>
            </a:r>
            <a:r>
              <a:rPr lang="ja-JP" altLang="en-US" sz="1600" b="1" dirty="0">
                <a:solidFill>
                  <a:prstClr val="black"/>
                </a:solidFill>
                <a:latin typeface="+mn-ea"/>
                <a:cs typeface="Meiryo UI" panose="020B0604030504040204" pitchFamily="50" charset="-128"/>
              </a:rPr>
              <a:t>動画）</a:t>
            </a:r>
            <a:endParaRPr lang="en-US" altLang="ja-JP" sz="1600" b="1" dirty="0">
              <a:solidFill>
                <a:prstClr val="black"/>
              </a:solidFill>
              <a:latin typeface="+mn-ea"/>
              <a:cs typeface="Meiryo UI" panose="020B0604030504040204" pitchFamily="50" charset="-128"/>
            </a:endParaRPr>
          </a:p>
        </p:txBody>
      </p:sp>
      <p:sp>
        <p:nvSpPr>
          <p:cNvPr id="9" name="テキスト ボックス 8"/>
          <p:cNvSpPr txBox="1"/>
          <p:nvPr/>
        </p:nvSpPr>
        <p:spPr>
          <a:xfrm>
            <a:off x="4139952" y="2204896"/>
            <a:ext cx="2576347" cy="646331"/>
          </a:xfrm>
          <a:prstGeom prst="rect">
            <a:avLst/>
          </a:prstGeom>
          <a:noFill/>
        </p:spPr>
        <p:txBody>
          <a:bodyPr wrap="none" rtlCol="0">
            <a:spAutoFit/>
          </a:bodyPr>
          <a:lstStyle/>
          <a:p>
            <a:pPr algn="ctr"/>
            <a:r>
              <a:rPr lang="ja-JP" altLang="en-US" b="1" dirty="0">
                <a:solidFill>
                  <a:prstClr val="black"/>
                </a:solidFill>
                <a:latin typeface="+mn-ea"/>
                <a:cs typeface="Meiryo UI" panose="020B0604030504040204" pitchFamily="50" charset="-128"/>
              </a:rPr>
              <a:t>フィルタリング技術による</a:t>
            </a:r>
            <a:endParaRPr lang="en-US" altLang="ja-JP" b="1" dirty="0">
              <a:solidFill>
                <a:prstClr val="black"/>
              </a:solidFill>
              <a:latin typeface="+mn-ea"/>
              <a:cs typeface="Meiryo UI" panose="020B0604030504040204" pitchFamily="50" charset="-128"/>
            </a:endParaRPr>
          </a:p>
          <a:p>
            <a:pPr algn="ctr"/>
            <a:r>
              <a:rPr lang="ja-JP" altLang="en-US" b="1" dirty="0">
                <a:solidFill>
                  <a:prstClr val="black"/>
                </a:solidFill>
                <a:latin typeface="+mn-ea"/>
                <a:cs typeface="Meiryo UI" panose="020B0604030504040204" pitchFamily="50" charset="-128"/>
              </a:rPr>
              <a:t>平たん性</a:t>
            </a:r>
            <a:r>
              <a:rPr lang="en-US" altLang="ja-JP" b="1" dirty="0">
                <a:solidFill>
                  <a:prstClr val="black"/>
                </a:solidFill>
                <a:latin typeface="+mn-ea"/>
                <a:cs typeface="Meiryo UI" panose="020B0604030504040204" pitchFamily="50" charset="-128"/>
              </a:rPr>
              <a:t>(IRI</a:t>
            </a:r>
            <a:r>
              <a:rPr lang="ja-JP" altLang="en-US" b="1" dirty="0">
                <a:solidFill>
                  <a:prstClr val="black"/>
                </a:solidFill>
                <a:latin typeface="+mn-ea"/>
                <a:cs typeface="Meiryo UI" panose="020B0604030504040204" pitchFamily="50" charset="-128"/>
              </a:rPr>
              <a:t>値</a:t>
            </a:r>
            <a:r>
              <a:rPr lang="en-US" altLang="ja-JP" b="1" dirty="0">
                <a:solidFill>
                  <a:prstClr val="black"/>
                </a:solidFill>
                <a:latin typeface="+mn-ea"/>
                <a:cs typeface="Meiryo UI" panose="020B0604030504040204" pitchFamily="50" charset="-128"/>
              </a:rPr>
              <a:t>)</a:t>
            </a:r>
            <a:r>
              <a:rPr lang="ja-JP" altLang="en-US" b="1" dirty="0" err="1">
                <a:solidFill>
                  <a:prstClr val="black"/>
                </a:solidFill>
                <a:latin typeface="+mn-ea"/>
                <a:cs typeface="Meiryo UI" panose="020B0604030504040204" pitchFamily="50" charset="-128"/>
              </a:rPr>
              <a:t>の算</a:t>
            </a:r>
            <a:r>
              <a:rPr lang="ja-JP" altLang="en-US" b="1" dirty="0">
                <a:solidFill>
                  <a:prstClr val="black"/>
                </a:solidFill>
                <a:latin typeface="+mn-ea"/>
                <a:cs typeface="Meiryo UI" panose="020B0604030504040204" pitchFamily="50" charset="-128"/>
              </a:rPr>
              <a:t>出</a:t>
            </a:r>
          </a:p>
        </p:txBody>
      </p:sp>
      <p:sp>
        <p:nvSpPr>
          <p:cNvPr id="10" name="テキスト ボックス 9"/>
          <p:cNvSpPr txBox="1"/>
          <p:nvPr/>
        </p:nvSpPr>
        <p:spPr>
          <a:xfrm>
            <a:off x="7181436" y="2085731"/>
            <a:ext cx="1635576" cy="369332"/>
          </a:xfrm>
          <a:prstGeom prst="rect">
            <a:avLst/>
          </a:prstGeom>
          <a:noFill/>
        </p:spPr>
        <p:txBody>
          <a:bodyPr wrap="none" rtlCol="0">
            <a:spAutoFit/>
          </a:bodyPr>
          <a:lstStyle/>
          <a:p>
            <a:pPr algn="ctr"/>
            <a:r>
              <a:rPr lang="en-US" altLang="ja-JP" b="1" dirty="0">
                <a:solidFill>
                  <a:prstClr val="black"/>
                </a:solidFill>
                <a:latin typeface="+mn-ea"/>
                <a:cs typeface="Meiryo UI" panose="020B0604030504040204" pitchFamily="50" charset="-128"/>
              </a:rPr>
              <a:t>Web</a:t>
            </a:r>
            <a:r>
              <a:rPr lang="ja-JP" altLang="en-US" b="1" dirty="0">
                <a:solidFill>
                  <a:prstClr val="black"/>
                </a:solidFill>
                <a:latin typeface="+mn-ea"/>
                <a:cs typeface="Meiryo UI" panose="020B0604030504040204" pitchFamily="50" charset="-128"/>
              </a:rPr>
              <a:t>地図表示</a:t>
            </a:r>
          </a:p>
        </p:txBody>
      </p:sp>
      <p:graphicFrame>
        <p:nvGraphicFramePr>
          <p:cNvPr id="11" name="表 10"/>
          <p:cNvGraphicFramePr>
            <a:graphicFrameLocks noGrp="1"/>
          </p:cNvGraphicFramePr>
          <p:nvPr/>
        </p:nvGraphicFramePr>
        <p:xfrm>
          <a:off x="7020276" y="4005068"/>
          <a:ext cx="1880412" cy="2051901"/>
        </p:xfrm>
        <a:graphic>
          <a:graphicData uri="http://schemas.openxmlformats.org/drawingml/2006/table">
            <a:tbl>
              <a:tblPr firstRow="1" bandRow="1">
                <a:tableStyleId>{5C22544A-7EE6-4342-B048-85BDC9FD1C3A}</a:tableStyleId>
              </a:tblPr>
              <a:tblGrid>
                <a:gridCol w="1880412">
                  <a:extLst>
                    <a:ext uri="{9D8B030D-6E8A-4147-A177-3AD203B41FA5}">
                      <a16:colId xmlns:a16="http://schemas.microsoft.com/office/drawing/2014/main" xmlns="" val="20000"/>
                    </a:ext>
                  </a:extLst>
                </a:gridCol>
              </a:tblGrid>
              <a:tr h="497037">
                <a:tc>
                  <a:txBody>
                    <a:bodyPr/>
                    <a:lstStyle/>
                    <a:p>
                      <a:pPr algn="ctr"/>
                      <a:r>
                        <a:rPr kumimoji="1" lang="en-US" altLang="ja-JP" sz="1600" dirty="0">
                          <a:latin typeface="Meiryo UI" panose="020B0604030504040204" pitchFamily="50" charset="-128"/>
                          <a:ea typeface="Meiryo UI" panose="020B0604030504040204" pitchFamily="50" charset="-128"/>
                          <a:cs typeface="Meiryo UI" panose="020B0604030504040204" pitchFamily="50" charset="-128"/>
                        </a:rPr>
                        <a:t>LCC</a:t>
                      </a:r>
                      <a:r>
                        <a:rPr kumimoji="1" lang="en-US" altLang="ja-JP" sz="1600" baseline="300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算定</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シミュレーション</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xmlns="" val="10000"/>
                  </a:ext>
                </a:extLst>
              </a:tr>
              <a:tr h="1472781">
                <a:tc>
                  <a:txBody>
                    <a:bodyPr/>
                    <a:lstStyle/>
                    <a:p>
                      <a:pPr algn="ctr"/>
                      <a:endParaRPr kumimoji="1" lang="ja-JP" altLang="en-US" sz="1400" dirty="0"/>
                    </a:p>
                  </a:txBody>
                  <a:tcPr anchor="ctr"/>
                </a:tc>
                <a:extLst>
                  <a:ext uri="{0D108BD9-81ED-4DB2-BD59-A6C34878D82A}">
                    <a16:rowId xmlns:a16="http://schemas.microsoft.com/office/drawing/2014/main" xmlns="" val="10001"/>
                  </a:ext>
                </a:extLst>
              </a:tr>
            </a:tbl>
          </a:graphicData>
        </a:graphic>
      </p:graphicFrame>
      <p:pic>
        <p:nvPicPr>
          <p:cNvPr id="12" name="Picture 2" descr="https://www.rbbtoday.com/imgs/p/5Mv003Y5bG8YWlzdSjWJq4VMdEMsQ0JFREdG/547424.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1102" t="16484" r="32386" b="3443"/>
          <a:stretch/>
        </p:blipFill>
        <p:spPr bwMode="auto">
          <a:xfrm>
            <a:off x="6804248" y="4628096"/>
            <a:ext cx="2128028" cy="1465200"/>
          </a:xfrm>
          <a:prstGeom prst="rect">
            <a:avLst/>
          </a:prstGeom>
          <a:noFill/>
          <a:ln>
            <a:noFill/>
          </a:ln>
          <a:effectLst>
            <a:glow rad="101600">
              <a:schemeClr val="tx1">
                <a:alpha val="40000"/>
              </a:schemeClr>
            </a:glow>
          </a:effectLst>
          <a:extLst>
            <a:ext uri="{909E8E84-426E-40DD-AFC4-6F175D3DCCD1}">
              <a14:hiddenFill xmlns:a14="http://schemas.microsoft.com/office/drawing/2010/main">
                <a:solidFill>
                  <a:srgbClr val="FFFFFF"/>
                </a:solidFill>
              </a14:hiddenFill>
            </a:ext>
          </a:extLst>
        </p:spPr>
      </p:pic>
      <p:sp>
        <p:nvSpPr>
          <p:cNvPr id="13" name="テキスト ボックス 12"/>
          <p:cNvSpPr txBox="1"/>
          <p:nvPr/>
        </p:nvSpPr>
        <p:spPr>
          <a:xfrm>
            <a:off x="4230942" y="4438885"/>
            <a:ext cx="2427268" cy="646331"/>
          </a:xfrm>
          <a:prstGeom prst="rect">
            <a:avLst/>
          </a:prstGeom>
          <a:noFill/>
        </p:spPr>
        <p:txBody>
          <a:bodyPr wrap="none" rtlCol="0">
            <a:spAutoFit/>
          </a:bodyPr>
          <a:lstStyle/>
          <a:p>
            <a:pPr algn="ctr"/>
            <a:r>
              <a:rPr lang="en-US" altLang="ja-JP" b="1" dirty="0">
                <a:solidFill>
                  <a:prstClr val="black"/>
                </a:solidFill>
                <a:latin typeface="+mn-ea"/>
                <a:cs typeface="Meiryo UI" panose="020B0604030504040204" pitchFamily="50" charset="-128"/>
              </a:rPr>
              <a:t>AI</a:t>
            </a:r>
            <a:r>
              <a:rPr lang="ja-JP" altLang="en-US" b="1" dirty="0">
                <a:solidFill>
                  <a:prstClr val="black"/>
                </a:solidFill>
                <a:latin typeface="+mn-ea"/>
                <a:cs typeface="Meiryo UI" panose="020B0604030504040204" pitchFamily="50" charset="-128"/>
              </a:rPr>
              <a:t>（画像解析）による</a:t>
            </a:r>
            <a:endParaRPr lang="en-US" altLang="ja-JP" b="1" dirty="0">
              <a:solidFill>
                <a:prstClr val="black"/>
              </a:solidFill>
              <a:latin typeface="+mn-ea"/>
              <a:cs typeface="Meiryo UI" panose="020B0604030504040204" pitchFamily="50" charset="-128"/>
            </a:endParaRPr>
          </a:p>
          <a:p>
            <a:pPr algn="ctr"/>
            <a:r>
              <a:rPr lang="ja-JP" altLang="en-US" b="1" dirty="0">
                <a:solidFill>
                  <a:prstClr val="black"/>
                </a:solidFill>
                <a:latin typeface="+mn-ea"/>
                <a:cs typeface="Meiryo UI" panose="020B0604030504040204" pitchFamily="50" charset="-128"/>
              </a:rPr>
              <a:t>ひび割れ検出</a:t>
            </a:r>
            <a:endParaRPr lang="en-US" altLang="ja-JP" b="1" dirty="0">
              <a:solidFill>
                <a:prstClr val="black"/>
              </a:solidFill>
              <a:latin typeface="+mn-ea"/>
              <a:cs typeface="Meiryo UI" panose="020B0604030504040204" pitchFamily="50" charset="-128"/>
            </a:endParaRPr>
          </a:p>
        </p:txBody>
      </p:sp>
      <p:pic>
        <p:nvPicPr>
          <p:cNvPr id="14" name="Picture 8" descr="\\10.56.6.105\kyoyuu\group\寺田部長G\遠藤G\02_自動車\★ビジネスアイディア\05_路面情報調査\15_ニュースリリース\01_堺市\【受領：ＮＴＴアド】機材の素材\業務車両.PNG"/>
          <p:cNvPicPr>
            <a:picLocks noChangeAspect="1" noChangeArrowheads="1"/>
          </p:cNvPicPr>
          <p:nvPr/>
        </p:nvPicPr>
        <p:blipFill>
          <a:blip r:embed="rId4" cstate="email">
            <a:clrChange>
              <a:clrFrom>
                <a:srgbClr val="938D84"/>
              </a:clrFrom>
              <a:clrTo>
                <a:srgbClr val="938D84">
                  <a:alpha val="0"/>
                </a:srgbClr>
              </a:clrTo>
            </a:clrChange>
            <a:extLst>
              <a:ext uri="{28A0092B-C50C-407E-A947-70E740481C1C}">
                <a14:useLocalDpi xmlns:a14="http://schemas.microsoft.com/office/drawing/2010/main"/>
              </a:ext>
            </a:extLst>
          </a:blip>
          <a:srcRect/>
          <a:stretch>
            <a:fillRect/>
          </a:stretch>
        </p:blipFill>
        <p:spPr bwMode="auto">
          <a:xfrm>
            <a:off x="2460178" y="3464102"/>
            <a:ext cx="1512168" cy="996061"/>
          </a:xfrm>
          <a:prstGeom prst="rect">
            <a:avLst/>
          </a:prstGeom>
          <a:noFill/>
          <a:effectLst>
            <a:glow rad="127000">
              <a:schemeClr val="tx1"/>
            </a:glow>
          </a:effectLst>
          <a:extLst>
            <a:ext uri="{909E8E84-426E-40DD-AFC4-6F175D3DCCD1}">
              <a14:hiddenFill xmlns:a14="http://schemas.microsoft.com/office/drawing/2010/main">
                <a:solidFill>
                  <a:srgbClr val="FFFFFF"/>
                </a:solidFill>
              </a14:hiddenFill>
            </a:ext>
          </a:extLst>
        </p:spPr>
      </p:pic>
      <p:pic>
        <p:nvPicPr>
          <p:cNvPr id="15" name="Picture 5" descr="人工知能・AIのイラスト"/>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t="14953"/>
          <a:stretch/>
        </p:blipFill>
        <p:spPr bwMode="auto">
          <a:xfrm>
            <a:off x="4790446" y="5137040"/>
            <a:ext cx="1293722" cy="1100272"/>
          </a:xfrm>
          <a:prstGeom prst="rect">
            <a:avLst/>
          </a:prstGeom>
          <a:noFill/>
          <a:effectLst>
            <a:glow rad="127000">
              <a:schemeClr val="tx1"/>
            </a:glow>
          </a:effectLst>
          <a:extLst>
            <a:ext uri="{909E8E84-426E-40DD-AFC4-6F175D3DCCD1}">
              <a14:hiddenFill xmlns:a14="http://schemas.microsoft.com/office/drawing/2010/main">
                <a:solidFill>
                  <a:srgbClr val="FFFFFF"/>
                </a:solidFill>
              </a14:hiddenFill>
            </a:ext>
          </a:extLst>
        </p:spPr>
      </p:pic>
      <p:pic>
        <p:nvPicPr>
          <p:cNvPr id="16" name="Picture 7" descr="サーバのイラスト（複数台）"/>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37390" y="3044405"/>
            <a:ext cx="1403404" cy="1403404"/>
          </a:xfrm>
          <a:prstGeom prst="rect">
            <a:avLst/>
          </a:prstGeom>
          <a:noFill/>
          <a:effectLst>
            <a:glow rad="127000">
              <a:schemeClr val="tx1"/>
            </a:glow>
          </a:effectLst>
          <a:extLst>
            <a:ext uri="{909E8E84-426E-40DD-AFC4-6F175D3DCCD1}">
              <a14:hiddenFill xmlns:a14="http://schemas.microsoft.com/office/drawing/2010/main">
                <a:solidFill>
                  <a:srgbClr val="FFFFFF"/>
                </a:solidFill>
              </a14:hiddenFill>
            </a:ext>
          </a:extLst>
        </p:spPr>
      </p:pic>
      <p:pic>
        <p:nvPicPr>
          <p:cNvPr id="17" name="Picture 3" descr="C:\Users\i8331726\Desktop\V1.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804251" y="2496293"/>
            <a:ext cx="2172134" cy="1249814"/>
          </a:xfrm>
          <a:prstGeom prst="rect">
            <a:avLst/>
          </a:prstGeom>
          <a:noFill/>
          <a:effectLst>
            <a:glow rad="127000">
              <a:schemeClr val="tx1">
                <a:lumMod val="50000"/>
                <a:lumOff val="50000"/>
              </a:schemeClr>
            </a:glow>
          </a:effectLst>
          <a:extLst>
            <a:ext uri="{909E8E84-426E-40DD-AFC4-6F175D3DCCD1}">
              <a14:hiddenFill xmlns:a14="http://schemas.microsoft.com/office/drawing/2010/main">
                <a:solidFill>
                  <a:srgbClr val="FFFFFF"/>
                </a:solidFill>
              </a14:hiddenFill>
            </a:ext>
          </a:extLst>
        </p:spPr>
      </p:pic>
      <p:pic>
        <p:nvPicPr>
          <p:cNvPr id="18" name="Picture 2" descr="\\10.56.6.105\kyoyuu\group\寺田部長G\遠藤G\02_自動車\★ビジネスアイディア\05_路面情報調査\15_ニュースリリース\01_堺市\【受領：ＮＴＴアド】機材の素材\スマートフォン.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66059" y="3199459"/>
            <a:ext cx="1542239" cy="996061"/>
          </a:xfrm>
          <a:prstGeom prst="rect">
            <a:avLst/>
          </a:prstGeom>
          <a:noFill/>
          <a:effectLst>
            <a:glow rad="127000">
              <a:schemeClr val="tx1"/>
            </a:glow>
          </a:effectLst>
          <a:extLst>
            <a:ext uri="{909E8E84-426E-40DD-AFC4-6F175D3DCCD1}">
              <a14:hiddenFill xmlns:a14="http://schemas.microsoft.com/office/drawing/2010/main">
                <a:solidFill>
                  <a:srgbClr val="FFFFFF"/>
                </a:solidFill>
              </a14:hiddenFill>
            </a:ext>
          </a:extLst>
        </p:spPr>
      </p:pic>
      <p:pic>
        <p:nvPicPr>
          <p:cNvPr id="19" name="Picture 3" descr="\\10.56.6.105\kyoyuu\group\寺田部長G\遠藤G\02_自動車\★ビジネスアイディア\05_路面情報調査\15_ニュースリリース\01_堺市\【受領：ＮＴＴアド】機材の素材\車載カメラ.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3990" y="5308557"/>
            <a:ext cx="1293722" cy="950202"/>
          </a:xfrm>
          <a:prstGeom prst="rect">
            <a:avLst/>
          </a:prstGeom>
          <a:noFill/>
          <a:effectLst>
            <a:glow rad="127000">
              <a:schemeClr val="tx1"/>
            </a:glow>
          </a:effectLst>
          <a:extLst>
            <a:ext uri="{909E8E84-426E-40DD-AFC4-6F175D3DCCD1}">
              <a14:hiddenFill xmlns:a14="http://schemas.microsoft.com/office/drawing/2010/main">
                <a:solidFill>
                  <a:srgbClr val="FFFFFF"/>
                </a:solidFill>
              </a14:hiddenFill>
            </a:ext>
          </a:extLst>
        </p:spPr>
      </p:pic>
      <p:sp>
        <p:nvSpPr>
          <p:cNvPr id="22" name="タイトル 1"/>
          <p:cNvSpPr txBox="1">
            <a:spLocks/>
          </p:cNvSpPr>
          <p:nvPr/>
        </p:nvSpPr>
        <p:spPr bwMode="auto">
          <a:xfrm>
            <a:off x="35496" y="772892"/>
            <a:ext cx="7983537" cy="71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457200" rtl="0" eaLnBrk="1" fontAlgn="base" hangingPunct="1">
              <a:spcBef>
                <a:spcPct val="0"/>
              </a:spcBef>
              <a:spcAft>
                <a:spcPct val="0"/>
              </a:spcAft>
              <a:defRPr kumimoji="1" sz="3200" kern="1200">
                <a:solidFill>
                  <a:schemeClr val="bg1"/>
                </a:solidFill>
                <a:latin typeface="HGP創英角ｺﾞｼｯｸUB" pitchFamily="50" charset="-128"/>
                <a:ea typeface="HGP創英角ｺﾞｼｯｸUB" pitchFamily="50" charset="-128"/>
                <a:cs typeface="+mj-cs"/>
              </a:defRPr>
            </a:lvl1pPr>
            <a:lvl2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2pPr>
            <a:lvl3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3pPr>
            <a:lvl4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4pPr>
            <a:lvl5pPr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5pPr>
            <a:lvl6pPr marL="4572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6pPr>
            <a:lvl7pPr marL="9144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7pPr>
            <a:lvl8pPr marL="13716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8pPr>
            <a:lvl9pPr marL="1828800" algn="l" defTabSz="457200" rtl="0" eaLnBrk="1" fontAlgn="base" hangingPunct="1">
              <a:spcBef>
                <a:spcPct val="0"/>
              </a:spcBef>
              <a:spcAft>
                <a:spcPct val="0"/>
              </a:spcAft>
              <a:defRPr kumimoji="1" sz="3200">
                <a:solidFill>
                  <a:schemeClr val="bg1"/>
                </a:solidFill>
                <a:latin typeface="HGP創英角ｺﾞｼｯｸUB" pitchFamily="50" charset="-128"/>
                <a:ea typeface="HGP創英角ｺﾞｼｯｸUB" pitchFamily="50" charset="-128"/>
              </a:defRPr>
            </a:lvl9pPr>
          </a:lstStyle>
          <a:p>
            <a:r>
              <a:rPr lang="ja-JP" altLang="en-US" dirty="0">
                <a:solidFill>
                  <a:prstClr val="black"/>
                </a:solidFill>
                <a:latin typeface="+mn-ea"/>
                <a:ea typeface="+mn-ea"/>
              </a:rPr>
              <a:t>道路路面診断サービスの流れ</a:t>
            </a:r>
          </a:p>
        </p:txBody>
      </p:sp>
      <p:sp>
        <p:nvSpPr>
          <p:cNvPr id="24" name="テキスト ボックス 23"/>
          <p:cNvSpPr txBox="1"/>
          <p:nvPr/>
        </p:nvSpPr>
        <p:spPr>
          <a:xfrm>
            <a:off x="1797318" y="6258798"/>
            <a:ext cx="7311186" cy="276999"/>
          </a:xfrm>
          <a:prstGeom prst="rect">
            <a:avLst/>
          </a:prstGeom>
          <a:noFill/>
        </p:spPr>
        <p:txBody>
          <a:bodyPr wrap="square" rtlCol="0">
            <a:spAutoFit/>
          </a:bodyPr>
          <a:lstStyle/>
          <a:p>
            <a:pPr algn="r"/>
            <a:r>
              <a:rPr lang="en-US" altLang="ja-JP" sz="1200" b="1" dirty="0">
                <a:solidFill>
                  <a:prstClr val="black"/>
                </a:solidFill>
                <a:latin typeface="+mn-ea"/>
              </a:rPr>
              <a:t>※</a:t>
            </a:r>
            <a:r>
              <a:rPr lang="ja-JP" altLang="en-US" sz="1200" b="1" dirty="0">
                <a:solidFill>
                  <a:prstClr val="black"/>
                </a:solidFill>
                <a:latin typeface="+mn-ea"/>
              </a:rPr>
              <a:t>　</a:t>
            </a:r>
            <a:r>
              <a:rPr lang="en-US" altLang="ja-JP" sz="1200" b="1" dirty="0">
                <a:solidFill>
                  <a:prstClr val="black"/>
                </a:solidFill>
                <a:latin typeface="+mn-ea"/>
              </a:rPr>
              <a:t>LCC</a:t>
            </a:r>
            <a:r>
              <a:rPr lang="ja-JP" altLang="en-US" sz="1200" b="1" dirty="0">
                <a:solidFill>
                  <a:prstClr val="black"/>
                </a:solidFill>
                <a:latin typeface="+mn-ea"/>
              </a:rPr>
              <a:t>（ライフサイクルコスト）：製品の発案から廃棄までの期間に発生するコスト</a:t>
            </a:r>
          </a:p>
        </p:txBody>
      </p:sp>
      <p:sp>
        <p:nvSpPr>
          <p:cNvPr id="25" name="右矢印 24"/>
          <p:cNvSpPr/>
          <p:nvPr/>
        </p:nvSpPr>
        <p:spPr>
          <a:xfrm>
            <a:off x="4067950" y="2617971"/>
            <a:ext cx="360040" cy="2251197"/>
          </a:xfrm>
          <a:prstGeom prst="rightArrow">
            <a:avLst>
              <a:gd name="adj1" fmla="val 53703"/>
              <a:gd name="adj2" fmla="val 55291"/>
            </a:avLst>
          </a:prstGeom>
          <a:solidFill>
            <a:srgbClr val="FFA2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a:solidFill>
                <a:prstClr val="white"/>
              </a:solidFill>
              <a:latin typeface="+mn-ea"/>
              <a:cs typeface="Meiryo UI" panose="020B0604030504040204" pitchFamily="50" charset="-128"/>
            </a:endParaRPr>
          </a:p>
        </p:txBody>
      </p:sp>
      <p:sp>
        <p:nvSpPr>
          <p:cNvPr id="26" name="右矢印 25"/>
          <p:cNvSpPr/>
          <p:nvPr/>
        </p:nvSpPr>
        <p:spPr>
          <a:xfrm>
            <a:off x="6487642" y="2617971"/>
            <a:ext cx="360040" cy="2251197"/>
          </a:xfrm>
          <a:prstGeom prst="rightArrow">
            <a:avLst>
              <a:gd name="adj1" fmla="val 53703"/>
              <a:gd name="adj2" fmla="val 55291"/>
            </a:avLst>
          </a:prstGeom>
          <a:solidFill>
            <a:srgbClr val="FFA2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a:solidFill>
                <a:prstClr val="white"/>
              </a:solidFill>
              <a:latin typeface="+mn-ea"/>
              <a:cs typeface="Meiryo UI" panose="020B0604030504040204" pitchFamily="50" charset="-128"/>
            </a:endParaRPr>
          </a:p>
        </p:txBody>
      </p:sp>
      <p:sp>
        <p:nvSpPr>
          <p:cNvPr id="23" name="タイトル 2"/>
          <p:cNvSpPr>
            <a:spLocks noGrp="1"/>
          </p:cNvSpPr>
          <p:nvPr>
            <p:ph type="ctrTitle"/>
          </p:nvPr>
        </p:nvSpPr>
        <p:spPr/>
        <p:txBody>
          <a:bodyPr/>
          <a:lstStyle/>
          <a:p>
            <a:r>
              <a:rPr lang="ja-JP" altLang="en-US" b="1" dirty="0">
                <a:latin typeface="+mn-ea"/>
                <a:ea typeface="+mn-ea"/>
              </a:rPr>
              <a:t>道路路面診断　</a:t>
            </a:r>
            <a:r>
              <a:rPr lang="ja-JP" altLang="en-US" sz="2400" b="1" dirty="0">
                <a:latin typeface="+mn-ea"/>
                <a:ea typeface="+mn-ea"/>
              </a:rPr>
              <a:t>～新たな点検方法～</a:t>
            </a:r>
          </a:p>
        </p:txBody>
      </p:sp>
      <p:sp>
        <p:nvSpPr>
          <p:cNvPr id="27"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33</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30"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554576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タイトル 2"/>
          <p:cNvSpPr>
            <a:spLocks noGrp="1"/>
          </p:cNvSpPr>
          <p:nvPr>
            <p:ph type="ctrTitle"/>
          </p:nvPr>
        </p:nvSpPr>
        <p:spPr/>
        <p:txBody>
          <a:bodyPr/>
          <a:lstStyle/>
          <a:p>
            <a:r>
              <a:rPr lang="ja-JP" altLang="en-US" b="1" dirty="0">
                <a:latin typeface="+mn-ea"/>
                <a:ea typeface="+mn-ea"/>
              </a:rPr>
              <a:t>道路路面診断　</a:t>
            </a:r>
            <a:r>
              <a:rPr lang="ja-JP" altLang="en-US" sz="2400" b="1" dirty="0">
                <a:latin typeface="+mn-ea"/>
                <a:ea typeface="+mn-ea"/>
              </a:rPr>
              <a:t>～</a:t>
            </a:r>
            <a:r>
              <a:rPr lang="en-US" altLang="ja-JP" sz="2400" b="1" dirty="0" err="1">
                <a:latin typeface="+mn-ea"/>
                <a:ea typeface="+mn-ea"/>
              </a:rPr>
              <a:t>IoT</a:t>
            </a:r>
            <a:r>
              <a:rPr lang="ja-JP" altLang="en-US" sz="2400" b="1" dirty="0">
                <a:latin typeface="+mn-ea"/>
                <a:ea typeface="+mn-ea"/>
              </a:rPr>
              <a:t>活用による価値～</a:t>
            </a:r>
          </a:p>
        </p:txBody>
      </p:sp>
      <p:sp>
        <p:nvSpPr>
          <p:cNvPr id="11"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34</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2" name="角丸四角形 1"/>
          <p:cNvSpPr/>
          <p:nvPr/>
        </p:nvSpPr>
        <p:spPr>
          <a:xfrm>
            <a:off x="323528" y="13407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問題</a:t>
            </a:r>
          </a:p>
        </p:txBody>
      </p:sp>
      <p:sp>
        <p:nvSpPr>
          <p:cNvPr id="3" name="テキスト ボックス 2"/>
          <p:cNvSpPr txBox="1"/>
          <p:nvPr/>
        </p:nvSpPr>
        <p:spPr>
          <a:xfrm>
            <a:off x="3419872" y="1269390"/>
            <a:ext cx="5860861" cy="1384995"/>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道路老朽化により、</a:t>
            </a:r>
            <a:r>
              <a:rPr lang="en-US" altLang="ja-JP" sz="2800" b="1" dirty="0">
                <a:solidFill>
                  <a:schemeClr val="tx2"/>
                </a:solidFill>
                <a:latin typeface="+mn-ea"/>
              </a:rPr>
              <a:t/>
            </a:r>
            <a:br>
              <a:rPr lang="en-US" altLang="ja-JP" sz="2800" b="1" dirty="0">
                <a:solidFill>
                  <a:schemeClr val="tx2"/>
                </a:solidFill>
                <a:latin typeface="+mn-ea"/>
              </a:rPr>
            </a:br>
            <a:r>
              <a:rPr lang="ja-JP" altLang="en-US" sz="2800" b="1" dirty="0">
                <a:solidFill>
                  <a:schemeClr val="tx2"/>
                </a:solidFill>
                <a:latin typeface="+mn-ea"/>
              </a:rPr>
              <a:t>住民の安心安全な暮らしを脅かす</a:t>
            </a:r>
            <a:endParaRPr lang="en-US" altLang="ja-JP" sz="2800" b="1" dirty="0">
              <a:solidFill>
                <a:schemeClr val="tx2"/>
              </a:solidFill>
              <a:latin typeface="+mn-ea"/>
            </a:endParaRPr>
          </a:p>
          <a:p>
            <a:pPr marL="285750" indent="-285750">
              <a:buFont typeface="Wingdings" panose="05000000000000000000" pitchFamily="2" charset="2"/>
              <a:buChar char="l"/>
            </a:pPr>
            <a:r>
              <a:rPr kumimoji="1" lang="ja-JP" altLang="en-US" sz="2800" b="1" dirty="0">
                <a:solidFill>
                  <a:schemeClr val="tx2"/>
                </a:solidFill>
                <a:latin typeface="+mn-ea"/>
              </a:rPr>
              <a:t>維持修繕費が減少</a:t>
            </a:r>
            <a:endParaRPr kumimoji="1" lang="en-US" altLang="ja-JP" sz="2800" b="1" dirty="0">
              <a:solidFill>
                <a:schemeClr val="tx2"/>
              </a:solidFill>
              <a:latin typeface="+mn-ea"/>
            </a:endParaRPr>
          </a:p>
        </p:txBody>
      </p:sp>
      <p:sp>
        <p:nvSpPr>
          <p:cNvPr id="15" name="角丸四角形 14"/>
          <p:cNvSpPr/>
          <p:nvPr/>
        </p:nvSpPr>
        <p:spPr>
          <a:xfrm>
            <a:off x="323528" y="31409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取り組み</a:t>
            </a:r>
          </a:p>
        </p:txBody>
      </p:sp>
      <p:sp>
        <p:nvSpPr>
          <p:cNvPr id="16" name="テキスト ボックス 15"/>
          <p:cNvSpPr txBox="1"/>
          <p:nvPr/>
        </p:nvSpPr>
        <p:spPr>
          <a:xfrm>
            <a:off x="3419872" y="3052117"/>
            <a:ext cx="5688632" cy="1384995"/>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安価な機材を載せてクルマを</a:t>
            </a:r>
            <a:r>
              <a:rPr lang="en-US" altLang="ja-JP" sz="2800" b="1" dirty="0">
                <a:solidFill>
                  <a:schemeClr val="tx2"/>
                </a:solidFill>
                <a:latin typeface="+mn-ea"/>
              </a:rPr>
              <a:t/>
            </a:r>
            <a:br>
              <a:rPr lang="en-US" altLang="ja-JP" sz="2800" b="1" dirty="0">
                <a:solidFill>
                  <a:schemeClr val="tx2"/>
                </a:solidFill>
                <a:latin typeface="+mn-ea"/>
              </a:rPr>
            </a:br>
            <a:r>
              <a:rPr lang="ja-JP" altLang="en-US" sz="2800" b="1" dirty="0">
                <a:solidFill>
                  <a:schemeClr val="tx2"/>
                </a:solidFill>
                <a:latin typeface="+mn-ea"/>
              </a:rPr>
              <a:t>走らせるだけで、</a:t>
            </a:r>
            <a:r>
              <a:rPr lang="en-US" altLang="ja-JP" sz="2800" b="1" dirty="0">
                <a:solidFill>
                  <a:schemeClr val="tx2"/>
                </a:solidFill>
                <a:latin typeface="+mn-ea"/>
              </a:rPr>
              <a:t/>
            </a:r>
            <a:br>
              <a:rPr lang="en-US" altLang="ja-JP" sz="2800" b="1" dirty="0">
                <a:solidFill>
                  <a:schemeClr val="tx2"/>
                </a:solidFill>
                <a:latin typeface="+mn-ea"/>
              </a:rPr>
            </a:br>
            <a:r>
              <a:rPr lang="ja-JP" altLang="en-US" sz="2800" b="1" dirty="0">
                <a:solidFill>
                  <a:schemeClr val="tx2"/>
                </a:solidFill>
                <a:latin typeface="+mn-ea"/>
              </a:rPr>
              <a:t>自動的に道路の損傷箇所を検出</a:t>
            </a:r>
            <a:endParaRPr lang="en-US" altLang="ja-JP" sz="2800" b="1" dirty="0">
              <a:solidFill>
                <a:schemeClr val="tx2"/>
              </a:solidFill>
              <a:latin typeface="+mn-ea"/>
            </a:endParaRPr>
          </a:p>
        </p:txBody>
      </p:sp>
      <p:sp>
        <p:nvSpPr>
          <p:cNvPr id="17" name="角丸四角形 16"/>
          <p:cNvSpPr/>
          <p:nvPr/>
        </p:nvSpPr>
        <p:spPr>
          <a:xfrm>
            <a:off x="323528" y="49411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価値</a:t>
            </a:r>
          </a:p>
        </p:txBody>
      </p:sp>
      <p:sp>
        <p:nvSpPr>
          <p:cNvPr id="18" name="テキスト ボックス 17"/>
          <p:cNvSpPr txBox="1"/>
          <p:nvPr/>
        </p:nvSpPr>
        <p:spPr>
          <a:xfrm>
            <a:off x="3419872" y="4995173"/>
            <a:ext cx="5688632" cy="954107"/>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住民に安心安全な暮らしを提供</a:t>
            </a:r>
            <a:endParaRPr lang="en-US" altLang="ja-JP" sz="2800" b="1" dirty="0">
              <a:solidFill>
                <a:schemeClr val="tx2"/>
              </a:solidFill>
              <a:latin typeface="+mn-ea"/>
            </a:endParaRPr>
          </a:p>
          <a:p>
            <a:pPr marL="285750" indent="-285750">
              <a:buFont typeface="Wingdings" panose="05000000000000000000" pitchFamily="2" charset="2"/>
              <a:buChar char="l"/>
            </a:pPr>
            <a:r>
              <a:rPr lang="ja-JP" altLang="en-US" sz="2800" b="1" dirty="0">
                <a:solidFill>
                  <a:schemeClr val="tx2"/>
                </a:solidFill>
                <a:latin typeface="+mn-ea"/>
              </a:rPr>
              <a:t>安価に修繕すべき箇所を判断</a:t>
            </a:r>
            <a:endParaRPr lang="en-US" altLang="ja-JP" sz="2800" b="1" dirty="0">
              <a:solidFill>
                <a:schemeClr val="tx2"/>
              </a:solidFill>
              <a:latin typeface="+mn-ea"/>
            </a:endParaRPr>
          </a:p>
        </p:txBody>
      </p:sp>
      <p:sp>
        <p:nvSpPr>
          <p:cNvPr id="4" name="二等辺三角形 3"/>
          <p:cNvSpPr/>
          <p:nvPr/>
        </p:nvSpPr>
        <p:spPr>
          <a:xfrm flipV="1">
            <a:off x="1043608" y="2708919"/>
            <a:ext cx="1224136" cy="21602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mn-ea"/>
            </a:endParaRPr>
          </a:p>
        </p:txBody>
      </p:sp>
      <p:sp>
        <p:nvSpPr>
          <p:cNvPr id="19" name="二等辺三角形 18"/>
          <p:cNvSpPr/>
          <p:nvPr/>
        </p:nvSpPr>
        <p:spPr>
          <a:xfrm flipV="1">
            <a:off x="1043608" y="4509120"/>
            <a:ext cx="1224136" cy="21602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mn-ea"/>
            </a:endParaRPr>
          </a:p>
        </p:txBody>
      </p:sp>
      <p:sp>
        <p:nvSpPr>
          <p:cNvPr id="14"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9848222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179512" y="79212"/>
            <a:ext cx="7920880" cy="584775"/>
          </a:xfrm>
          <a:prstGeom prst="rect">
            <a:avLst/>
          </a:prstGeom>
          <a:noFill/>
        </p:spPr>
        <p:txBody>
          <a:bodyPr wrap="square" rtlCol="0">
            <a:spAutoFit/>
          </a:bodyPr>
          <a:lstStyle/>
          <a:p>
            <a:r>
              <a:rPr lang="ja-JP" altLang="en-US" sz="3200" b="1" dirty="0">
                <a:solidFill>
                  <a:prstClr val="white"/>
                </a:solidFill>
                <a:latin typeface="+mn-ea"/>
                <a:cs typeface="Meiryo UI" panose="020B0604030504040204" pitchFamily="50" charset="-128"/>
              </a:rPr>
              <a:t>スマート検針　</a:t>
            </a:r>
            <a:r>
              <a:rPr lang="ja-JP" altLang="en-US" sz="2400" b="1" dirty="0">
                <a:solidFill>
                  <a:prstClr val="white"/>
                </a:solidFill>
                <a:latin typeface="+mn-ea"/>
                <a:cs typeface="Meiryo UI" panose="020B0604030504040204" pitchFamily="50" charset="-128"/>
              </a:rPr>
              <a:t>～現状とニーズ～</a:t>
            </a:r>
            <a:endParaRPr lang="en-US" altLang="ja-JP" sz="3200" b="1" dirty="0">
              <a:solidFill>
                <a:prstClr val="white"/>
              </a:solidFill>
              <a:latin typeface="+mn-ea"/>
              <a:cs typeface="Meiryo UI" panose="020B0604030504040204" pitchFamily="50" charset="-128"/>
            </a:endParaRPr>
          </a:p>
        </p:txBody>
      </p:sp>
      <p:sp>
        <p:nvSpPr>
          <p:cNvPr id="68" name="テキスト ボックス 67"/>
          <p:cNvSpPr txBox="1"/>
          <p:nvPr/>
        </p:nvSpPr>
        <p:spPr>
          <a:xfrm>
            <a:off x="294835" y="846857"/>
            <a:ext cx="8540692" cy="4893647"/>
          </a:xfrm>
          <a:prstGeom prst="rect">
            <a:avLst/>
          </a:prstGeom>
          <a:noFill/>
        </p:spPr>
        <p:txBody>
          <a:bodyPr wrap="square" rtlCol="0">
            <a:spAutoFit/>
          </a:bodyPr>
          <a:lstStyle/>
          <a:p>
            <a:pPr marL="342900" indent="-342900">
              <a:buFont typeface="Wingdings" panose="05000000000000000000" pitchFamily="2" charset="2"/>
              <a:buChar char="l"/>
            </a:pPr>
            <a:r>
              <a:rPr lang="ja-JP" altLang="en-US" sz="2400" dirty="0">
                <a:solidFill>
                  <a:prstClr val="black"/>
                </a:solidFill>
                <a:latin typeface="+mn-ea"/>
                <a:cs typeface="Meiryo UI" panose="020B0604030504040204" pitchFamily="50" charset="-128"/>
              </a:rPr>
              <a:t>現状</a:t>
            </a:r>
            <a:endParaRPr lang="en-US" altLang="ja-JP" sz="2400" dirty="0">
              <a:solidFill>
                <a:prstClr val="black"/>
              </a:solidFill>
              <a:latin typeface="+mn-ea"/>
              <a:cs typeface="Meiryo UI" panose="020B0604030504040204" pitchFamily="50" charset="-128"/>
            </a:endParaRPr>
          </a:p>
          <a:p>
            <a:pPr marL="342900" indent="-342900">
              <a:buFont typeface="Wingdings" panose="05000000000000000000" pitchFamily="2" charset="2"/>
              <a:buChar char="l"/>
            </a:pPr>
            <a:endParaRPr lang="en-US" altLang="ja-JP" sz="2400" dirty="0">
              <a:solidFill>
                <a:prstClr val="black"/>
              </a:solidFill>
              <a:latin typeface="+mn-ea"/>
              <a:cs typeface="Meiryo UI" panose="020B0604030504040204" pitchFamily="50" charset="-128"/>
            </a:endParaRPr>
          </a:p>
          <a:p>
            <a:pPr marL="800100" lvl="1" indent="-342900">
              <a:buFont typeface="Wingdings" panose="05000000000000000000" pitchFamily="2" charset="2"/>
              <a:buChar char="ü"/>
            </a:pPr>
            <a:r>
              <a:rPr lang="ja-JP" altLang="en-US" sz="2400" dirty="0">
                <a:solidFill>
                  <a:prstClr val="black"/>
                </a:solidFill>
                <a:latin typeface="+mn-ea"/>
                <a:cs typeface="Meiryo UI" panose="020B0604030504040204" pitchFamily="50" charset="-128"/>
              </a:rPr>
              <a:t>家庭や事業所に設置された、ガスメータの自動検針や保安は、作業員が現地に出向いて、作業実施。</a:t>
            </a:r>
            <a:r>
              <a:rPr lang="en-US" altLang="ja-JP" sz="2400" dirty="0">
                <a:solidFill>
                  <a:prstClr val="black"/>
                </a:solidFill>
                <a:latin typeface="+mn-ea"/>
                <a:cs typeface="Meiryo UI" panose="020B0604030504040204" pitchFamily="50" charset="-128"/>
              </a:rPr>
              <a:t/>
            </a:r>
            <a:br>
              <a:rPr lang="en-US" altLang="ja-JP" sz="2400" dirty="0">
                <a:solidFill>
                  <a:prstClr val="black"/>
                </a:solidFill>
                <a:latin typeface="+mn-ea"/>
                <a:cs typeface="Meiryo UI" panose="020B0604030504040204" pitchFamily="50" charset="-128"/>
              </a:rPr>
            </a:br>
            <a:r>
              <a:rPr lang="ja-JP" altLang="en-US" sz="2400" dirty="0">
                <a:solidFill>
                  <a:prstClr val="black"/>
                </a:solidFill>
                <a:latin typeface="+mn-ea"/>
                <a:cs typeface="Meiryo UI" panose="020B0604030504040204" pitchFamily="50" charset="-128"/>
              </a:rPr>
              <a:t>コスト・時間がかかる、今後作業員が減っていく、という問題を抱えている。</a:t>
            </a:r>
            <a:endParaRPr lang="en-US" altLang="ja-JP" sz="2400" dirty="0">
              <a:solidFill>
                <a:prstClr val="black"/>
              </a:solidFill>
              <a:latin typeface="+mn-ea"/>
              <a:cs typeface="Meiryo UI" panose="020B0604030504040204" pitchFamily="50" charset="-128"/>
            </a:endParaRPr>
          </a:p>
          <a:p>
            <a:pPr marL="800100" lvl="1" indent="-342900">
              <a:buFont typeface="Wingdings" panose="05000000000000000000" pitchFamily="2" charset="2"/>
              <a:buChar char="ü"/>
            </a:pPr>
            <a:endParaRPr lang="en-US" altLang="ja-JP" sz="2400" b="1" u="sng" dirty="0">
              <a:solidFill>
                <a:prstClr val="black"/>
              </a:solidFill>
              <a:latin typeface="+mn-ea"/>
              <a:cs typeface="Meiryo UI" panose="020B0604030504040204" pitchFamily="50" charset="-128"/>
            </a:endParaRPr>
          </a:p>
          <a:p>
            <a:pPr marL="342900" indent="-342900">
              <a:buFont typeface="Wingdings" panose="05000000000000000000" pitchFamily="2" charset="2"/>
              <a:buChar char="l"/>
            </a:pPr>
            <a:r>
              <a:rPr lang="ja-JP" altLang="en-US" sz="2400" dirty="0">
                <a:solidFill>
                  <a:prstClr val="black"/>
                </a:solidFill>
                <a:latin typeface="+mn-ea"/>
                <a:cs typeface="Meiryo UI" panose="020B0604030504040204" pitchFamily="50" charset="-128"/>
              </a:rPr>
              <a:t>ニーズ</a:t>
            </a:r>
            <a:endParaRPr lang="en-US" altLang="ja-JP" sz="2400" dirty="0">
              <a:solidFill>
                <a:prstClr val="black"/>
              </a:solidFill>
              <a:latin typeface="+mn-ea"/>
              <a:cs typeface="Meiryo UI" panose="020B0604030504040204" pitchFamily="50" charset="-128"/>
            </a:endParaRPr>
          </a:p>
          <a:p>
            <a:pPr marL="342900" indent="-342900">
              <a:buFont typeface="Wingdings" panose="05000000000000000000" pitchFamily="2" charset="2"/>
              <a:buChar char="l"/>
            </a:pPr>
            <a:endParaRPr lang="en-US" altLang="ja-JP" sz="2400" b="1" u="sng" dirty="0">
              <a:solidFill>
                <a:prstClr val="black"/>
              </a:solidFill>
              <a:latin typeface="+mn-ea"/>
              <a:cs typeface="Meiryo UI" panose="020B0604030504040204" pitchFamily="50" charset="-128"/>
            </a:endParaRPr>
          </a:p>
          <a:p>
            <a:pPr marL="800100" lvl="1" indent="-342900">
              <a:buFont typeface="Wingdings" panose="05000000000000000000" pitchFamily="2" charset="2"/>
              <a:buChar char="ü"/>
            </a:pPr>
            <a:r>
              <a:rPr lang="ja-JP" altLang="en-US" sz="2400" dirty="0">
                <a:latin typeface="+mn-ea"/>
                <a:cs typeface="Meiryo UI" panose="020B0604030504040204" pitchFamily="50" charset="-128"/>
              </a:rPr>
              <a:t>遠隔から検針することで、上述の問題を解決したい。</a:t>
            </a:r>
            <a:r>
              <a:rPr lang="en-US" altLang="ja-JP" sz="2400" dirty="0">
                <a:latin typeface="+mn-ea"/>
                <a:cs typeface="Meiryo UI" panose="020B0604030504040204" pitchFamily="50" charset="-128"/>
              </a:rPr>
              <a:t/>
            </a:r>
            <a:br>
              <a:rPr lang="en-US" altLang="ja-JP" sz="2400" dirty="0">
                <a:latin typeface="+mn-ea"/>
                <a:cs typeface="Meiryo UI" panose="020B0604030504040204" pitchFamily="50" charset="-128"/>
              </a:rPr>
            </a:br>
            <a:r>
              <a:rPr lang="ja-JP" altLang="en-US" sz="2400" dirty="0">
                <a:latin typeface="+mn-ea"/>
                <a:cs typeface="Meiryo UI" panose="020B0604030504040204" pitchFamily="50" charset="-128"/>
              </a:rPr>
              <a:t>さらに、地震等災害時における各メーターの開閉状態の確認等、センター側から端末に対して、遠隔かつ省電力で指示したい。</a:t>
            </a:r>
            <a:endParaRPr lang="en-US" altLang="ja-JP" sz="2400" dirty="0">
              <a:latin typeface="+mn-ea"/>
              <a:cs typeface="Meiryo UI" panose="020B0604030504040204" pitchFamily="50" charset="-128"/>
            </a:endParaRPr>
          </a:p>
        </p:txBody>
      </p:sp>
      <p:sp>
        <p:nvSpPr>
          <p:cNvPr id="4"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35</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7"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2408503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タイトル 2"/>
          <p:cNvSpPr>
            <a:spLocks noGrp="1"/>
          </p:cNvSpPr>
          <p:nvPr>
            <p:ph type="ctrTitle"/>
          </p:nvPr>
        </p:nvSpPr>
        <p:spPr/>
        <p:txBody>
          <a:bodyPr/>
          <a:lstStyle/>
          <a:p>
            <a:r>
              <a:rPr lang="ja-JP" altLang="en-US" b="1" dirty="0">
                <a:latin typeface="+mn-ea"/>
                <a:ea typeface="+mn-ea"/>
              </a:rPr>
              <a:t>スマート検針　</a:t>
            </a:r>
            <a:r>
              <a:rPr lang="ja-JP" altLang="en-US" sz="2400" b="1" dirty="0">
                <a:latin typeface="+mn-ea"/>
                <a:ea typeface="+mn-ea"/>
              </a:rPr>
              <a:t>～</a:t>
            </a:r>
            <a:r>
              <a:rPr lang="en-US" altLang="ja-JP" sz="2400" b="1" dirty="0" err="1">
                <a:latin typeface="+mn-ea"/>
                <a:ea typeface="+mn-ea"/>
              </a:rPr>
              <a:t>IoT</a:t>
            </a:r>
            <a:r>
              <a:rPr lang="ja-JP" altLang="en-US" sz="2400" b="1" dirty="0">
                <a:latin typeface="+mn-ea"/>
                <a:ea typeface="+mn-ea"/>
              </a:rPr>
              <a:t>活用による価値～</a:t>
            </a:r>
          </a:p>
        </p:txBody>
      </p:sp>
      <p:sp>
        <p:nvSpPr>
          <p:cNvPr id="11"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36</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2" name="角丸四角形 1"/>
          <p:cNvSpPr/>
          <p:nvPr/>
        </p:nvSpPr>
        <p:spPr>
          <a:xfrm>
            <a:off x="323528" y="13407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問題</a:t>
            </a:r>
          </a:p>
        </p:txBody>
      </p:sp>
      <p:sp>
        <p:nvSpPr>
          <p:cNvPr id="3" name="テキスト ボックス 2"/>
          <p:cNvSpPr txBox="1"/>
          <p:nvPr/>
        </p:nvSpPr>
        <p:spPr>
          <a:xfrm>
            <a:off x="3419872" y="1268760"/>
            <a:ext cx="5688632" cy="1384995"/>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作業員が現地に出向く必要が</a:t>
            </a:r>
            <a:r>
              <a:rPr lang="en-US" altLang="ja-JP" sz="2800" b="1" dirty="0">
                <a:solidFill>
                  <a:schemeClr val="tx2"/>
                </a:solidFill>
                <a:latin typeface="+mn-ea"/>
              </a:rPr>
              <a:t/>
            </a:r>
            <a:br>
              <a:rPr lang="en-US" altLang="ja-JP" sz="2800" b="1" dirty="0">
                <a:solidFill>
                  <a:schemeClr val="tx2"/>
                </a:solidFill>
                <a:latin typeface="+mn-ea"/>
              </a:rPr>
            </a:br>
            <a:r>
              <a:rPr lang="ja-JP" altLang="en-US" sz="2800" b="1" dirty="0">
                <a:solidFill>
                  <a:schemeClr val="tx2"/>
                </a:solidFill>
                <a:latin typeface="+mn-ea"/>
              </a:rPr>
              <a:t>あり、コスト・時間大</a:t>
            </a:r>
            <a:endParaRPr lang="en-US" altLang="ja-JP" sz="2800" b="1" dirty="0">
              <a:solidFill>
                <a:schemeClr val="tx2"/>
              </a:solidFill>
              <a:latin typeface="+mn-ea"/>
            </a:endParaRPr>
          </a:p>
          <a:p>
            <a:pPr marL="285750" indent="-285750">
              <a:buFont typeface="Wingdings" panose="05000000000000000000" pitchFamily="2" charset="2"/>
              <a:buChar char="l"/>
            </a:pPr>
            <a:r>
              <a:rPr lang="ja-JP" altLang="en-US" sz="2800" b="1" dirty="0">
                <a:solidFill>
                  <a:schemeClr val="tx2"/>
                </a:solidFill>
                <a:latin typeface="+mn-ea"/>
              </a:rPr>
              <a:t>作業員不足</a:t>
            </a:r>
            <a:endParaRPr kumimoji="1" lang="en-US" altLang="ja-JP" sz="2800" b="1" dirty="0">
              <a:solidFill>
                <a:schemeClr val="tx2"/>
              </a:solidFill>
              <a:latin typeface="+mn-ea"/>
            </a:endParaRPr>
          </a:p>
        </p:txBody>
      </p:sp>
      <p:sp>
        <p:nvSpPr>
          <p:cNvPr id="15" name="角丸四角形 14"/>
          <p:cNvSpPr/>
          <p:nvPr/>
        </p:nvSpPr>
        <p:spPr>
          <a:xfrm>
            <a:off x="323528" y="31409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取り組み</a:t>
            </a:r>
          </a:p>
        </p:txBody>
      </p:sp>
      <p:sp>
        <p:nvSpPr>
          <p:cNvPr id="16" name="テキスト ボックス 15"/>
          <p:cNvSpPr txBox="1"/>
          <p:nvPr/>
        </p:nvSpPr>
        <p:spPr>
          <a:xfrm>
            <a:off x="3419872" y="3212976"/>
            <a:ext cx="5688632" cy="954107"/>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遠隔検針や緊急時に遠隔作業</a:t>
            </a:r>
            <a:r>
              <a:rPr lang="en-US" altLang="ja-JP" sz="2800" b="1" dirty="0">
                <a:solidFill>
                  <a:schemeClr val="tx2"/>
                </a:solidFill>
                <a:latin typeface="+mn-ea"/>
              </a:rPr>
              <a:t/>
            </a:r>
            <a:br>
              <a:rPr lang="en-US" altLang="ja-JP" sz="2800" b="1" dirty="0">
                <a:solidFill>
                  <a:schemeClr val="tx2"/>
                </a:solidFill>
                <a:latin typeface="+mn-ea"/>
              </a:rPr>
            </a:br>
            <a:r>
              <a:rPr lang="ja-JP" altLang="en-US" sz="2800" b="1" dirty="0">
                <a:solidFill>
                  <a:schemeClr val="tx2"/>
                </a:solidFill>
                <a:latin typeface="+mn-ea"/>
              </a:rPr>
              <a:t>できる仕組みを導入</a:t>
            </a:r>
            <a:endParaRPr lang="en-US" altLang="ja-JP" sz="2800" b="1" dirty="0">
              <a:solidFill>
                <a:schemeClr val="tx2"/>
              </a:solidFill>
              <a:latin typeface="+mn-ea"/>
            </a:endParaRPr>
          </a:p>
        </p:txBody>
      </p:sp>
      <p:sp>
        <p:nvSpPr>
          <p:cNvPr id="17" name="角丸四角形 16"/>
          <p:cNvSpPr/>
          <p:nvPr/>
        </p:nvSpPr>
        <p:spPr>
          <a:xfrm>
            <a:off x="323528" y="49411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価値</a:t>
            </a:r>
          </a:p>
        </p:txBody>
      </p:sp>
      <p:sp>
        <p:nvSpPr>
          <p:cNvPr id="18" name="テキスト ボックス 17"/>
          <p:cNvSpPr txBox="1"/>
          <p:nvPr/>
        </p:nvSpPr>
        <p:spPr>
          <a:xfrm>
            <a:off x="3419871" y="4869160"/>
            <a:ext cx="5852315" cy="1384995"/>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現地に出向かなくても、自動的に</a:t>
            </a:r>
            <a:r>
              <a:rPr lang="en-US" altLang="ja-JP" sz="2800" b="1" dirty="0">
                <a:solidFill>
                  <a:schemeClr val="tx2"/>
                </a:solidFill>
                <a:latin typeface="+mn-ea"/>
              </a:rPr>
              <a:t/>
            </a:r>
            <a:br>
              <a:rPr lang="en-US" altLang="ja-JP" sz="2800" b="1" dirty="0">
                <a:solidFill>
                  <a:schemeClr val="tx2"/>
                </a:solidFill>
                <a:latin typeface="+mn-ea"/>
              </a:rPr>
            </a:br>
            <a:r>
              <a:rPr lang="ja-JP" altLang="en-US" sz="2800" b="1" dirty="0">
                <a:solidFill>
                  <a:schemeClr val="tx2"/>
                </a:solidFill>
                <a:latin typeface="+mn-ea"/>
              </a:rPr>
              <a:t>ガスの使用状況等を把握可能</a:t>
            </a:r>
            <a:endParaRPr lang="en-US" altLang="ja-JP" sz="2800" b="1" dirty="0">
              <a:solidFill>
                <a:schemeClr val="tx2"/>
              </a:solidFill>
              <a:latin typeface="+mn-ea"/>
            </a:endParaRPr>
          </a:p>
          <a:p>
            <a:pPr marL="285750" indent="-285750">
              <a:buFont typeface="Wingdings" panose="05000000000000000000" pitchFamily="2" charset="2"/>
              <a:buChar char="l"/>
            </a:pPr>
            <a:r>
              <a:rPr lang="ja-JP" altLang="en-US" sz="2800" b="1" dirty="0">
                <a:solidFill>
                  <a:schemeClr val="tx2"/>
                </a:solidFill>
                <a:latin typeface="+mn-ea"/>
              </a:rPr>
              <a:t>緊急時の対応を迅速に実施</a:t>
            </a:r>
            <a:endParaRPr lang="en-US" altLang="ja-JP" sz="2800" b="1" dirty="0">
              <a:solidFill>
                <a:schemeClr val="tx2"/>
              </a:solidFill>
              <a:latin typeface="+mn-ea"/>
            </a:endParaRPr>
          </a:p>
        </p:txBody>
      </p:sp>
      <p:sp>
        <p:nvSpPr>
          <p:cNvPr id="4" name="二等辺三角形 3"/>
          <p:cNvSpPr/>
          <p:nvPr/>
        </p:nvSpPr>
        <p:spPr>
          <a:xfrm flipV="1">
            <a:off x="1043608" y="2708919"/>
            <a:ext cx="1224136" cy="21602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mn-ea"/>
            </a:endParaRPr>
          </a:p>
        </p:txBody>
      </p:sp>
      <p:sp>
        <p:nvSpPr>
          <p:cNvPr id="19" name="二等辺三角形 18"/>
          <p:cNvSpPr/>
          <p:nvPr/>
        </p:nvSpPr>
        <p:spPr>
          <a:xfrm flipV="1">
            <a:off x="1043608" y="4509120"/>
            <a:ext cx="1224136" cy="21602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mn-ea"/>
            </a:endParaRPr>
          </a:p>
        </p:txBody>
      </p:sp>
      <p:sp>
        <p:nvSpPr>
          <p:cNvPr id="14"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20886187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167379"/>
            <a:ext cx="7483946" cy="499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テキスト ボックス 15"/>
          <p:cNvSpPr txBox="1"/>
          <p:nvPr/>
        </p:nvSpPr>
        <p:spPr>
          <a:xfrm>
            <a:off x="179512" y="79210"/>
            <a:ext cx="7920880" cy="584775"/>
          </a:xfrm>
          <a:prstGeom prst="rect">
            <a:avLst/>
          </a:prstGeom>
          <a:noFill/>
        </p:spPr>
        <p:txBody>
          <a:bodyPr wrap="square" rtlCol="0">
            <a:spAutoFit/>
          </a:bodyPr>
          <a:lstStyle/>
          <a:p>
            <a:r>
              <a:rPr lang="ja-JP" altLang="en-US" sz="3200" b="1" dirty="0">
                <a:solidFill>
                  <a:prstClr val="white"/>
                </a:solidFill>
                <a:latin typeface="+mn-ea"/>
                <a:cs typeface="Meiryo UI" panose="020B0604030504040204" pitchFamily="50" charset="-128"/>
              </a:rPr>
              <a:t>植物工場　</a:t>
            </a:r>
            <a:r>
              <a:rPr lang="ja-JP" altLang="en-US" sz="2400" b="1" dirty="0">
                <a:solidFill>
                  <a:prstClr val="white"/>
                </a:solidFill>
                <a:latin typeface="+mn-ea"/>
                <a:cs typeface="Meiryo UI" panose="020B0604030504040204" pitchFamily="50" charset="-128"/>
              </a:rPr>
              <a:t>～プラント内観～</a:t>
            </a:r>
            <a:endParaRPr lang="en-US" altLang="ja-JP" sz="2400" b="1" dirty="0">
              <a:solidFill>
                <a:prstClr val="white"/>
              </a:solidFill>
              <a:latin typeface="+mn-ea"/>
              <a:cs typeface="Meiryo UI" panose="020B0604030504040204" pitchFamily="50" charset="-128"/>
            </a:endParaRPr>
          </a:p>
        </p:txBody>
      </p:sp>
      <p:sp>
        <p:nvSpPr>
          <p:cNvPr id="4"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37</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7"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910236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タイトル 2"/>
          <p:cNvSpPr>
            <a:spLocks noGrp="1"/>
          </p:cNvSpPr>
          <p:nvPr>
            <p:ph type="ctrTitle"/>
          </p:nvPr>
        </p:nvSpPr>
        <p:spPr/>
        <p:txBody>
          <a:bodyPr/>
          <a:lstStyle/>
          <a:p>
            <a:r>
              <a:rPr lang="ja-JP" altLang="en-US" b="1" dirty="0">
                <a:latin typeface="+mn-ea"/>
                <a:ea typeface="+mn-ea"/>
              </a:rPr>
              <a:t>植物工場　</a:t>
            </a:r>
            <a:r>
              <a:rPr lang="ja-JP" altLang="en-US" sz="2400" b="1" dirty="0">
                <a:latin typeface="+mn-ea"/>
                <a:ea typeface="+mn-ea"/>
              </a:rPr>
              <a:t>～</a:t>
            </a:r>
            <a:r>
              <a:rPr lang="en-US" altLang="ja-JP" sz="2400" b="1" dirty="0" err="1">
                <a:latin typeface="+mn-ea"/>
                <a:ea typeface="+mn-ea"/>
              </a:rPr>
              <a:t>IoT</a:t>
            </a:r>
            <a:r>
              <a:rPr lang="ja-JP" altLang="en-US" sz="2400" b="1" dirty="0">
                <a:latin typeface="+mn-ea"/>
                <a:ea typeface="+mn-ea"/>
              </a:rPr>
              <a:t>活用による価値～</a:t>
            </a:r>
          </a:p>
        </p:txBody>
      </p:sp>
      <p:sp>
        <p:nvSpPr>
          <p:cNvPr id="11"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38</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2" name="角丸四角形 1"/>
          <p:cNvSpPr/>
          <p:nvPr/>
        </p:nvSpPr>
        <p:spPr>
          <a:xfrm>
            <a:off x="323528" y="13407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問題</a:t>
            </a:r>
          </a:p>
        </p:txBody>
      </p:sp>
      <p:sp>
        <p:nvSpPr>
          <p:cNvPr id="3" name="テキスト ボックス 2"/>
          <p:cNvSpPr txBox="1"/>
          <p:nvPr/>
        </p:nvSpPr>
        <p:spPr>
          <a:xfrm>
            <a:off x="3419872" y="1268760"/>
            <a:ext cx="5688632" cy="1384995"/>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農業従事者の不足</a:t>
            </a:r>
            <a:endParaRPr lang="en-US" altLang="ja-JP" sz="2800" b="1" dirty="0">
              <a:solidFill>
                <a:schemeClr val="tx2"/>
              </a:solidFill>
              <a:latin typeface="+mn-ea"/>
            </a:endParaRPr>
          </a:p>
          <a:p>
            <a:pPr marL="285750" indent="-285750">
              <a:buFont typeface="Wingdings" panose="05000000000000000000" pitchFamily="2" charset="2"/>
              <a:buChar char="l"/>
            </a:pPr>
            <a:r>
              <a:rPr kumimoji="1" lang="ja-JP" altLang="en-US" sz="2800" b="1" dirty="0">
                <a:solidFill>
                  <a:schemeClr val="tx2"/>
                </a:solidFill>
                <a:latin typeface="+mn-ea"/>
              </a:rPr>
              <a:t>異常気象や水不足に伴う食料供給の不安定化</a:t>
            </a:r>
            <a:endParaRPr kumimoji="1" lang="en-US" altLang="ja-JP" sz="2800" b="1" dirty="0">
              <a:solidFill>
                <a:schemeClr val="tx2"/>
              </a:solidFill>
              <a:latin typeface="+mn-ea"/>
            </a:endParaRPr>
          </a:p>
        </p:txBody>
      </p:sp>
      <p:sp>
        <p:nvSpPr>
          <p:cNvPr id="15" name="角丸四角形 14"/>
          <p:cNvSpPr/>
          <p:nvPr/>
        </p:nvSpPr>
        <p:spPr>
          <a:xfrm>
            <a:off x="323528" y="31409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取り組み</a:t>
            </a:r>
          </a:p>
        </p:txBody>
      </p:sp>
      <p:sp>
        <p:nvSpPr>
          <p:cNvPr id="16" name="テキスト ボックス 15"/>
          <p:cNvSpPr txBox="1"/>
          <p:nvPr/>
        </p:nvSpPr>
        <p:spPr>
          <a:xfrm>
            <a:off x="3419872" y="3068960"/>
            <a:ext cx="5688632" cy="1384995"/>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工場内環境、生育状況を把握し、最適な栽培環境を導出、</a:t>
            </a:r>
            <a:r>
              <a:rPr lang="en-US" altLang="ja-JP" sz="2800" b="1" dirty="0">
                <a:solidFill>
                  <a:schemeClr val="tx2"/>
                </a:solidFill>
                <a:latin typeface="+mn-ea"/>
              </a:rPr>
              <a:t/>
            </a:r>
            <a:br>
              <a:rPr lang="en-US" altLang="ja-JP" sz="2800" b="1" dirty="0">
                <a:solidFill>
                  <a:schemeClr val="tx2"/>
                </a:solidFill>
                <a:latin typeface="+mn-ea"/>
              </a:rPr>
            </a:br>
            <a:r>
              <a:rPr lang="ja-JP" altLang="en-US" sz="2800" b="1" dirty="0">
                <a:solidFill>
                  <a:schemeClr val="tx2"/>
                </a:solidFill>
                <a:latin typeface="+mn-ea"/>
              </a:rPr>
              <a:t>さらに自動化へ</a:t>
            </a:r>
            <a:endParaRPr lang="en-US" altLang="ja-JP" sz="2800" b="1" dirty="0">
              <a:solidFill>
                <a:schemeClr val="tx2"/>
              </a:solidFill>
              <a:latin typeface="+mn-ea"/>
            </a:endParaRPr>
          </a:p>
        </p:txBody>
      </p:sp>
      <p:sp>
        <p:nvSpPr>
          <p:cNvPr id="17" name="角丸四角形 16"/>
          <p:cNvSpPr/>
          <p:nvPr/>
        </p:nvSpPr>
        <p:spPr>
          <a:xfrm>
            <a:off x="323528" y="4941168"/>
            <a:ext cx="2664296" cy="115212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latin typeface="+mn-ea"/>
              </a:rPr>
              <a:t>価値</a:t>
            </a:r>
          </a:p>
        </p:txBody>
      </p:sp>
      <p:sp>
        <p:nvSpPr>
          <p:cNvPr id="18" name="テキスト ボックス 17"/>
          <p:cNvSpPr txBox="1"/>
          <p:nvPr/>
        </p:nvSpPr>
        <p:spPr>
          <a:xfrm>
            <a:off x="3419872" y="4995173"/>
            <a:ext cx="5688632" cy="954107"/>
          </a:xfrm>
          <a:prstGeom prst="rect">
            <a:avLst/>
          </a:prstGeom>
          <a:noFill/>
        </p:spPr>
        <p:txBody>
          <a:bodyPr wrap="square" rtlCol="0">
            <a:spAutoFit/>
          </a:bodyPr>
          <a:lstStyle/>
          <a:p>
            <a:pPr marL="285750" indent="-285750">
              <a:buFont typeface="Wingdings" panose="05000000000000000000" pitchFamily="2" charset="2"/>
              <a:buChar char="l"/>
            </a:pPr>
            <a:r>
              <a:rPr lang="ja-JP" altLang="en-US" sz="2800" b="1" dirty="0">
                <a:solidFill>
                  <a:schemeClr val="tx2"/>
                </a:solidFill>
                <a:latin typeface="+mn-ea"/>
              </a:rPr>
              <a:t>人手作業を減らして栽培可能</a:t>
            </a:r>
            <a:endParaRPr lang="en-US" altLang="ja-JP" sz="2800" b="1" dirty="0">
              <a:solidFill>
                <a:schemeClr val="tx2"/>
              </a:solidFill>
              <a:latin typeface="+mn-ea"/>
            </a:endParaRPr>
          </a:p>
          <a:p>
            <a:pPr marL="285750" indent="-285750">
              <a:buFont typeface="Wingdings" panose="05000000000000000000" pitchFamily="2" charset="2"/>
              <a:buChar char="l"/>
            </a:pPr>
            <a:r>
              <a:rPr lang="ja-JP" altLang="en-US" sz="2800" b="1" dirty="0">
                <a:solidFill>
                  <a:schemeClr val="tx2"/>
                </a:solidFill>
                <a:latin typeface="+mn-ea"/>
              </a:rPr>
              <a:t>食料の安定供給・収穫アップ</a:t>
            </a:r>
            <a:endParaRPr lang="en-US" altLang="ja-JP" sz="2800" b="1" dirty="0">
              <a:solidFill>
                <a:schemeClr val="tx2"/>
              </a:solidFill>
              <a:latin typeface="+mn-ea"/>
            </a:endParaRPr>
          </a:p>
        </p:txBody>
      </p:sp>
      <p:sp>
        <p:nvSpPr>
          <p:cNvPr id="4" name="二等辺三角形 3"/>
          <p:cNvSpPr/>
          <p:nvPr/>
        </p:nvSpPr>
        <p:spPr>
          <a:xfrm flipV="1">
            <a:off x="1043608" y="2708919"/>
            <a:ext cx="1224136" cy="21602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mn-ea"/>
            </a:endParaRPr>
          </a:p>
        </p:txBody>
      </p:sp>
      <p:sp>
        <p:nvSpPr>
          <p:cNvPr id="19" name="二等辺三角形 18"/>
          <p:cNvSpPr/>
          <p:nvPr/>
        </p:nvSpPr>
        <p:spPr>
          <a:xfrm flipV="1">
            <a:off x="1043608" y="4509120"/>
            <a:ext cx="1224136" cy="21602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mn-ea"/>
            </a:endParaRPr>
          </a:p>
        </p:txBody>
      </p:sp>
      <p:sp>
        <p:nvSpPr>
          <p:cNvPr id="14"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887720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lstStyle/>
          <a:p>
            <a:r>
              <a:rPr kumimoji="1" lang="ja-JP" altLang="en-US" b="1" dirty="0">
                <a:latin typeface="+mn-ea"/>
                <a:ea typeface="+mn-ea"/>
              </a:rPr>
              <a:t>まとめ</a:t>
            </a:r>
          </a:p>
        </p:txBody>
      </p:sp>
      <p:sp>
        <p:nvSpPr>
          <p:cNvPr id="6"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39</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5" name="テキスト ボックス 4"/>
          <p:cNvSpPr txBox="1"/>
          <p:nvPr/>
        </p:nvSpPr>
        <p:spPr>
          <a:xfrm>
            <a:off x="395536" y="1496973"/>
            <a:ext cx="8280920" cy="4524315"/>
          </a:xfrm>
          <a:prstGeom prst="rect">
            <a:avLst/>
          </a:prstGeom>
          <a:noFill/>
        </p:spPr>
        <p:txBody>
          <a:bodyPr wrap="square" rtlCol="0">
            <a:spAutoFit/>
          </a:bodyPr>
          <a:lstStyle/>
          <a:p>
            <a:pPr marL="457200" indent="-457200">
              <a:buFont typeface="Wingdings" panose="05000000000000000000" pitchFamily="2" charset="2"/>
              <a:buChar char="l"/>
            </a:pPr>
            <a:r>
              <a:rPr lang="en-US" altLang="ja-JP" sz="3200" b="1" dirty="0">
                <a:solidFill>
                  <a:prstClr val="black"/>
                </a:solidFill>
                <a:latin typeface="+mn-ea"/>
              </a:rPr>
              <a:t>IoT</a:t>
            </a:r>
            <a:r>
              <a:rPr lang="ja-JP" altLang="en-US" sz="3200" b="1" dirty="0">
                <a:solidFill>
                  <a:prstClr val="black"/>
                </a:solidFill>
                <a:latin typeface="+mn-ea"/>
              </a:rPr>
              <a:t>とは、あらゆるモノがネットワークにつながり、新たな価値を生み出す仕組み</a:t>
            </a:r>
            <a:endParaRPr lang="en-US" altLang="ja-JP" sz="3200" b="1" dirty="0">
              <a:solidFill>
                <a:prstClr val="black"/>
              </a:solidFill>
              <a:latin typeface="+mn-ea"/>
            </a:endParaRPr>
          </a:p>
          <a:p>
            <a:endParaRPr lang="en-US" altLang="ja-JP" sz="3200" b="1" dirty="0">
              <a:solidFill>
                <a:prstClr val="black"/>
              </a:solidFill>
              <a:latin typeface="+mn-ea"/>
            </a:endParaRPr>
          </a:p>
          <a:p>
            <a:pPr marL="457200" indent="-457200">
              <a:buFont typeface="Wingdings" panose="05000000000000000000" pitchFamily="2" charset="2"/>
              <a:buChar char="l"/>
            </a:pPr>
            <a:r>
              <a:rPr lang="en-US" altLang="ja-JP" sz="3200" b="1" dirty="0" err="1">
                <a:solidFill>
                  <a:prstClr val="black"/>
                </a:solidFill>
                <a:latin typeface="+mn-ea"/>
              </a:rPr>
              <a:t>IoT</a:t>
            </a:r>
            <a:r>
              <a:rPr lang="ja-JP" altLang="en-US" sz="3200" b="1" dirty="0">
                <a:solidFill>
                  <a:prstClr val="black"/>
                </a:solidFill>
                <a:latin typeface="+mn-ea"/>
              </a:rPr>
              <a:t>は、手段であり、目的ではない</a:t>
            </a:r>
            <a:r>
              <a:rPr lang="en-US" altLang="ja-JP" sz="3200" b="1" dirty="0">
                <a:solidFill>
                  <a:prstClr val="black"/>
                </a:solidFill>
                <a:latin typeface="+mn-ea"/>
              </a:rPr>
              <a:t/>
            </a:r>
            <a:br>
              <a:rPr lang="en-US" altLang="ja-JP" sz="3200" b="1" dirty="0">
                <a:solidFill>
                  <a:prstClr val="black"/>
                </a:solidFill>
                <a:latin typeface="+mn-ea"/>
              </a:rPr>
            </a:br>
            <a:r>
              <a:rPr lang="ja-JP" altLang="en-US" sz="3200" b="1" dirty="0">
                <a:solidFill>
                  <a:prstClr val="black"/>
                </a:solidFill>
                <a:latin typeface="+mn-ea"/>
              </a:rPr>
              <a:t>目的を明確にすることが重要</a:t>
            </a:r>
            <a:endParaRPr lang="en-US" altLang="ja-JP" sz="3200" b="1" dirty="0">
              <a:solidFill>
                <a:prstClr val="black"/>
              </a:solidFill>
              <a:latin typeface="+mn-ea"/>
            </a:endParaRPr>
          </a:p>
          <a:p>
            <a:pPr marL="457200" indent="-457200">
              <a:buFont typeface="Wingdings" panose="05000000000000000000" pitchFamily="2" charset="2"/>
              <a:buChar char="l"/>
            </a:pPr>
            <a:endParaRPr lang="en-US" altLang="ja-JP" sz="3200" b="1" dirty="0">
              <a:solidFill>
                <a:prstClr val="black"/>
              </a:solidFill>
              <a:latin typeface="+mn-ea"/>
            </a:endParaRPr>
          </a:p>
          <a:p>
            <a:pPr marL="457200" indent="-457200">
              <a:buFont typeface="Wingdings" panose="05000000000000000000" pitchFamily="2" charset="2"/>
              <a:buChar char="l"/>
            </a:pPr>
            <a:r>
              <a:rPr lang="ja-JP" altLang="en-US" sz="3200" b="1" dirty="0">
                <a:solidFill>
                  <a:prstClr val="black"/>
                </a:solidFill>
                <a:latin typeface="+mn-ea"/>
              </a:rPr>
              <a:t>様々な業界で、</a:t>
            </a:r>
            <a:r>
              <a:rPr lang="en-US" altLang="ja-JP" sz="3200" b="1" dirty="0">
                <a:solidFill>
                  <a:prstClr val="black"/>
                </a:solidFill>
                <a:latin typeface="+mn-ea"/>
              </a:rPr>
              <a:t>IoT</a:t>
            </a:r>
            <a:r>
              <a:rPr lang="ja-JP" altLang="en-US" sz="3200" b="1" dirty="0">
                <a:solidFill>
                  <a:prstClr val="black"/>
                </a:solidFill>
                <a:latin typeface="+mn-ea"/>
              </a:rPr>
              <a:t>の活用が進展し、</a:t>
            </a:r>
            <a:r>
              <a:rPr lang="en-US" altLang="ja-JP" sz="3200" b="1" dirty="0">
                <a:solidFill>
                  <a:prstClr val="black"/>
                </a:solidFill>
                <a:latin typeface="+mn-ea"/>
              </a:rPr>
              <a:t/>
            </a:r>
            <a:br>
              <a:rPr lang="en-US" altLang="ja-JP" sz="3200" b="1" dirty="0">
                <a:solidFill>
                  <a:prstClr val="black"/>
                </a:solidFill>
                <a:latin typeface="+mn-ea"/>
              </a:rPr>
            </a:br>
            <a:r>
              <a:rPr lang="ja-JP" altLang="en-US" sz="3200" b="1" dirty="0">
                <a:solidFill>
                  <a:prstClr val="black"/>
                </a:solidFill>
                <a:latin typeface="+mn-ea"/>
              </a:rPr>
              <a:t>ビジネスモデルが変革していく</a:t>
            </a:r>
            <a:r>
              <a:rPr lang="en-US" altLang="ja-JP" sz="3200" b="1" dirty="0">
                <a:solidFill>
                  <a:prstClr val="black"/>
                </a:solidFill>
                <a:latin typeface="+mn-ea"/>
              </a:rPr>
              <a:t/>
            </a:r>
            <a:br>
              <a:rPr lang="en-US" altLang="ja-JP" sz="3200" b="1" dirty="0">
                <a:solidFill>
                  <a:prstClr val="black"/>
                </a:solidFill>
                <a:latin typeface="+mn-ea"/>
              </a:rPr>
            </a:br>
            <a:r>
              <a:rPr lang="ja-JP" altLang="en-US" sz="3200" b="1" dirty="0">
                <a:solidFill>
                  <a:prstClr val="black"/>
                </a:solidFill>
                <a:latin typeface="+mn-ea"/>
              </a:rPr>
              <a:t>（新たな挑戦が始まっている）</a:t>
            </a:r>
            <a:endParaRPr lang="en-US" altLang="ja-JP" sz="3200" b="1" dirty="0">
              <a:solidFill>
                <a:prstClr val="black"/>
              </a:solidFill>
              <a:latin typeface="+mn-ea"/>
            </a:endParaRPr>
          </a:p>
        </p:txBody>
      </p:sp>
      <p:sp>
        <p:nvSpPr>
          <p:cNvPr id="9"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1197748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p:cNvPicPr>
            <a:picLocks noGrp="1" noChangeAspect="1"/>
          </p:cNvPicPr>
          <p:nvPr>
            <p:ph idx="1"/>
          </p:nvPr>
        </p:nvPicPr>
        <p:blipFill rotWithShape="1">
          <a:blip r:embed="rId3"/>
          <a:srcRect b="79683"/>
          <a:stretch/>
        </p:blipFill>
        <p:spPr>
          <a:xfrm>
            <a:off x="146794" y="735867"/>
            <a:ext cx="8773220" cy="1070632"/>
          </a:xfrm>
          <a:prstGeom prst="rect">
            <a:avLst/>
          </a:prstGeom>
        </p:spPr>
      </p:pic>
      <p:sp>
        <p:nvSpPr>
          <p:cNvPr id="4" name="タイトル 3"/>
          <p:cNvSpPr>
            <a:spLocks noGrp="1"/>
          </p:cNvSpPr>
          <p:nvPr>
            <p:ph type="ctrTitle"/>
          </p:nvPr>
        </p:nvSpPr>
        <p:spPr>
          <a:xfrm>
            <a:off x="0" y="94067"/>
            <a:ext cx="8429622" cy="409795"/>
          </a:xfrm>
        </p:spPr>
        <p:txBody>
          <a:bodyPr/>
          <a:lstStyle/>
          <a:p>
            <a:r>
              <a:rPr kumimoji="1" lang="ja-JP" altLang="en-US" dirty="0"/>
              <a:t>クラウドとは</a:t>
            </a:r>
          </a:p>
        </p:txBody>
      </p:sp>
      <p:pic>
        <p:nvPicPr>
          <p:cNvPr id="2" name="図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8983" y="1650380"/>
            <a:ext cx="6462091" cy="5207620"/>
          </a:xfrm>
          <a:prstGeom prst="rect">
            <a:avLst/>
          </a:prstGeom>
        </p:spPr>
      </p:pic>
      <p:sp>
        <p:nvSpPr>
          <p:cNvPr id="3" name="テキスト ボックス 2"/>
          <p:cNvSpPr txBox="1"/>
          <p:nvPr/>
        </p:nvSpPr>
        <p:spPr>
          <a:xfrm>
            <a:off x="146794" y="6611779"/>
            <a:ext cx="4694664" cy="246221"/>
          </a:xfrm>
          <a:prstGeom prst="rect">
            <a:avLst/>
          </a:prstGeom>
          <a:noFill/>
        </p:spPr>
        <p:txBody>
          <a:bodyPr wrap="square" rtlCol="0">
            <a:spAutoFit/>
          </a:bodyPr>
          <a:lstStyle/>
          <a:p>
            <a:r>
              <a:rPr kumimoji="1" lang="ja-JP" altLang="en-US" sz="1000" dirty="0">
                <a:latin typeface="Meiryo UI" panose="020B0604030504040204" pitchFamily="50" charset="-128"/>
                <a:ea typeface="Meiryo UI" panose="020B0604030504040204" pitchFamily="50" charset="-128"/>
              </a:rPr>
              <a:t>画像出典：税理士法人キーストーン神戸</a:t>
            </a:r>
          </a:p>
        </p:txBody>
      </p:sp>
    </p:spTree>
    <p:extLst>
      <p:ext uri="{BB962C8B-B14F-4D97-AF65-F5344CB8AC3E}">
        <p14:creationId xmlns:p14="http://schemas.microsoft.com/office/powerpoint/2010/main" val="4995141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1169419" y="1013790"/>
            <a:ext cx="7598238" cy="765404"/>
          </a:xfrm>
        </p:spPr>
        <p:txBody>
          <a:bodyPr/>
          <a:lstStyle/>
          <a:p>
            <a:r>
              <a:rPr lang="ja-JP" altLang="en-US" sz="3600" dirty="0">
                <a:solidFill>
                  <a:srgbClr val="002060"/>
                </a:solidFill>
              </a:rPr>
              <a:t>５</a:t>
            </a:r>
            <a:r>
              <a:rPr lang="en-US" altLang="ja-JP" sz="3600" dirty="0">
                <a:solidFill>
                  <a:srgbClr val="002060"/>
                </a:solidFill>
              </a:rPr>
              <a:t>G</a:t>
            </a:r>
            <a:r>
              <a:rPr kumimoji="1" lang="ja-JP" altLang="en-US" sz="3600" dirty="0">
                <a:solidFill>
                  <a:srgbClr val="002060"/>
                </a:solidFill>
              </a:rPr>
              <a:t>について</a:t>
            </a:r>
            <a:r>
              <a:rPr kumimoji="1" lang="en-US" altLang="ja-JP" sz="3200" dirty="0"/>
              <a:t/>
            </a:r>
            <a:br>
              <a:rPr kumimoji="1" lang="en-US" altLang="ja-JP" sz="3200" dirty="0"/>
            </a:br>
            <a:endParaRPr kumimoji="1" lang="ja-JP" altLang="en-US" sz="3200" dirty="0"/>
          </a:p>
        </p:txBody>
      </p:sp>
      <p:sp>
        <p:nvSpPr>
          <p:cNvPr id="5" name="テキスト プレースホルダー 4"/>
          <p:cNvSpPr>
            <a:spLocks noGrp="1"/>
          </p:cNvSpPr>
          <p:nvPr>
            <p:ph type="body" sz="quarter" idx="11"/>
          </p:nvPr>
        </p:nvSpPr>
        <p:spPr/>
        <p:txBody>
          <a:bodyPr>
            <a:normAutofit lnSpcReduction="10000"/>
          </a:bodyPr>
          <a:lstStyle/>
          <a:p>
            <a:r>
              <a:rPr lang="ja-JP" altLang="en-US" dirty="0"/>
              <a:t>３</a:t>
            </a:r>
            <a:endParaRPr kumimoji="1" lang="ja-JP" altLang="en-US" dirty="0"/>
          </a:p>
        </p:txBody>
      </p:sp>
    </p:spTree>
    <p:extLst>
      <p:ext uri="{BB962C8B-B14F-4D97-AF65-F5344CB8AC3E}">
        <p14:creationId xmlns:p14="http://schemas.microsoft.com/office/powerpoint/2010/main" val="5040007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５</a:t>
            </a:r>
            <a:r>
              <a:rPr kumimoji="1" lang="en-US" altLang="ja-JP" dirty="0"/>
              <a:t>G</a:t>
            </a:r>
            <a:r>
              <a:rPr kumimoji="1" lang="ja-JP" altLang="en-US" dirty="0"/>
              <a:t>の特徴</a:t>
            </a:r>
          </a:p>
        </p:txBody>
      </p:sp>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824" y="764730"/>
            <a:ext cx="8038714" cy="5664610"/>
          </a:xfrm>
          <a:prstGeom prst="rect">
            <a:avLst/>
          </a:prstGeom>
        </p:spPr>
      </p:pic>
      <p:sp>
        <p:nvSpPr>
          <p:cNvPr id="18" name="テキスト ボックス 17"/>
          <p:cNvSpPr txBox="1"/>
          <p:nvPr/>
        </p:nvSpPr>
        <p:spPr>
          <a:xfrm>
            <a:off x="211956" y="6429340"/>
            <a:ext cx="4174958" cy="246221"/>
          </a:xfrm>
          <a:prstGeom prst="rect">
            <a:avLst/>
          </a:prstGeom>
          <a:noFill/>
        </p:spPr>
        <p:txBody>
          <a:bodyPr wrap="square" rtlCol="0">
            <a:spAutoFit/>
          </a:bodyPr>
          <a:lstStyle/>
          <a:p>
            <a:r>
              <a:rPr lang="ja-JP" altLang="en-US" sz="1000" dirty="0"/>
              <a:t>画像出典：アイティメディア株式会社</a:t>
            </a:r>
            <a:endParaRPr kumimoji="1" lang="ja-JP" altLang="en-US" sz="1000" dirty="0"/>
          </a:p>
        </p:txBody>
      </p:sp>
    </p:spTree>
    <p:extLst>
      <p:ext uri="{BB962C8B-B14F-4D97-AF65-F5344CB8AC3E}">
        <p14:creationId xmlns:p14="http://schemas.microsoft.com/office/powerpoint/2010/main" val="613758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５</a:t>
            </a:r>
            <a:r>
              <a:rPr kumimoji="1" lang="en-US" altLang="ja-JP" dirty="0"/>
              <a:t>G</a:t>
            </a:r>
            <a:r>
              <a:rPr kumimoji="1" lang="ja-JP" altLang="en-US" dirty="0"/>
              <a:t>とローカル５</a:t>
            </a:r>
            <a:r>
              <a:rPr kumimoji="1" lang="en-US" altLang="ja-JP" dirty="0"/>
              <a:t>G</a:t>
            </a:r>
            <a:endParaRPr kumimoji="1" lang="ja-JP" altLang="en-US" dirty="0"/>
          </a:p>
        </p:txBody>
      </p:sp>
      <p:graphicFrame>
        <p:nvGraphicFramePr>
          <p:cNvPr id="4" name="表 3"/>
          <p:cNvGraphicFramePr>
            <a:graphicFrameLocks noGrp="1"/>
          </p:cNvGraphicFramePr>
          <p:nvPr/>
        </p:nvGraphicFramePr>
        <p:xfrm>
          <a:off x="885369" y="870856"/>
          <a:ext cx="7518402" cy="2667727"/>
        </p:xfrm>
        <a:graphic>
          <a:graphicData uri="http://schemas.openxmlformats.org/drawingml/2006/table">
            <a:tbl>
              <a:tblPr firstRow="1" bandRow="1">
                <a:tableStyleId>{5C22544A-7EE6-4342-B048-85BDC9FD1C3A}</a:tableStyleId>
              </a:tblPr>
              <a:tblGrid>
                <a:gridCol w="3759201">
                  <a:extLst>
                    <a:ext uri="{9D8B030D-6E8A-4147-A177-3AD203B41FA5}">
                      <a16:colId xmlns:a16="http://schemas.microsoft.com/office/drawing/2014/main" xmlns="" val="2824050903"/>
                    </a:ext>
                  </a:extLst>
                </a:gridCol>
                <a:gridCol w="3759201">
                  <a:extLst>
                    <a:ext uri="{9D8B030D-6E8A-4147-A177-3AD203B41FA5}">
                      <a16:colId xmlns:a16="http://schemas.microsoft.com/office/drawing/2014/main" xmlns="" val="2168563316"/>
                    </a:ext>
                  </a:extLst>
                </a:gridCol>
              </a:tblGrid>
              <a:tr h="462795">
                <a:tc>
                  <a:txBody>
                    <a:bodyPr/>
                    <a:lstStyle/>
                    <a:p>
                      <a:r>
                        <a:rPr kumimoji="1" lang="ja-JP" altLang="en-US" sz="2400" dirty="0">
                          <a:latin typeface="Meiryo UI" panose="020B0604030504040204" pitchFamily="50" charset="-128"/>
                          <a:ea typeface="Meiryo UI" panose="020B0604030504040204" pitchFamily="50" charset="-128"/>
                        </a:rPr>
                        <a:t>５</a:t>
                      </a:r>
                      <a:r>
                        <a:rPr kumimoji="1" lang="en-US" altLang="ja-JP" sz="2400" dirty="0">
                          <a:latin typeface="Meiryo UI" panose="020B0604030504040204" pitchFamily="50" charset="-128"/>
                          <a:ea typeface="Meiryo UI" panose="020B0604030504040204" pitchFamily="50" charset="-128"/>
                        </a:rPr>
                        <a:t>G</a:t>
                      </a:r>
                      <a:r>
                        <a:rPr kumimoji="1" lang="ja-JP" altLang="en-US" sz="2400" dirty="0">
                          <a:latin typeface="Meiryo UI" panose="020B0604030504040204" pitchFamily="50" charset="-128"/>
                          <a:ea typeface="Meiryo UI" panose="020B0604030504040204" pitchFamily="50" charset="-128"/>
                        </a:rPr>
                        <a:t>（キャリア５</a:t>
                      </a:r>
                      <a:r>
                        <a:rPr kumimoji="1" lang="en-US" altLang="ja-JP" sz="2400" dirty="0">
                          <a:latin typeface="Meiryo UI" panose="020B0604030504040204" pitchFamily="50" charset="-128"/>
                          <a:ea typeface="Meiryo UI" panose="020B0604030504040204" pitchFamily="50" charset="-128"/>
                        </a:rPr>
                        <a:t>G</a:t>
                      </a:r>
                      <a:r>
                        <a:rPr kumimoji="1" lang="ja-JP" altLang="en-US" sz="2400" dirty="0">
                          <a:latin typeface="Meiryo UI" panose="020B0604030504040204" pitchFamily="50" charset="-128"/>
                          <a:ea typeface="Meiryo UI" panose="020B0604030504040204" pitchFamily="50" charset="-128"/>
                        </a:rPr>
                        <a:t>）</a:t>
                      </a:r>
                    </a:p>
                  </a:txBody>
                  <a:tcPr/>
                </a:tc>
                <a:tc>
                  <a:txBody>
                    <a:bodyPr/>
                    <a:lstStyle/>
                    <a:p>
                      <a:r>
                        <a:rPr kumimoji="1" lang="ja-JP" altLang="en-US" sz="2400" dirty="0">
                          <a:latin typeface="Meiryo UI" panose="020B0604030504040204" pitchFamily="50" charset="-128"/>
                          <a:ea typeface="Meiryo UI" panose="020B0604030504040204" pitchFamily="50" charset="-128"/>
                        </a:rPr>
                        <a:t>ローカル５</a:t>
                      </a:r>
                      <a:r>
                        <a:rPr kumimoji="1" lang="en-US" altLang="ja-JP" sz="2400" dirty="0">
                          <a:latin typeface="Meiryo UI" panose="020B0604030504040204" pitchFamily="50" charset="-128"/>
                          <a:ea typeface="Meiryo UI" panose="020B0604030504040204" pitchFamily="50" charset="-128"/>
                        </a:rPr>
                        <a:t>G</a:t>
                      </a:r>
                      <a:endParaRPr kumimoji="1" lang="ja-JP" altLang="en-US" sz="24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xmlns="" val="853532937"/>
                  </a:ext>
                </a:extLst>
              </a:tr>
              <a:tr h="816547">
                <a:tc>
                  <a:txBody>
                    <a:bodyPr/>
                    <a:lstStyle/>
                    <a:p>
                      <a:r>
                        <a:rPr kumimoji="1" lang="ja-JP" altLang="en-US" sz="2000" dirty="0">
                          <a:latin typeface="Meiryo UI" panose="020B0604030504040204" pitchFamily="50" charset="-128"/>
                          <a:ea typeface="Meiryo UI" panose="020B0604030504040204" pitchFamily="50" charset="-128"/>
                        </a:rPr>
                        <a:t>コンシューマー（一般消費者）</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向けサービス</a:t>
                      </a:r>
                    </a:p>
                  </a:txBody>
                  <a:tcPr/>
                </a:tc>
                <a:tc>
                  <a:txBody>
                    <a:bodyPr/>
                    <a:lstStyle/>
                    <a:p>
                      <a:r>
                        <a:rPr kumimoji="1" lang="ja-JP" altLang="en-US" sz="2000" dirty="0">
                          <a:latin typeface="Meiryo UI" panose="020B0604030504040204" pitchFamily="50" charset="-128"/>
                          <a:ea typeface="Meiryo UI" panose="020B0604030504040204" pitchFamily="50" charset="-128"/>
                        </a:rPr>
                        <a:t>地域・産業向けサービス</a:t>
                      </a:r>
                    </a:p>
                  </a:txBody>
                  <a:tcPr/>
                </a:tc>
                <a:extLst>
                  <a:ext uri="{0D108BD9-81ED-4DB2-BD59-A6C34878D82A}">
                    <a16:rowId xmlns:a16="http://schemas.microsoft.com/office/drawing/2014/main" xmlns="" val="2758879033"/>
                  </a:ext>
                </a:extLst>
              </a:tr>
              <a:tr h="462795">
                <a:tc>
                  <a:txBody>
                    <a:bodyPr/>
                    <a:lstStyle/>
                    <a:p>
                      <a:r>
                        <a:rPr kumimoji="1" lang="ja-JP" altLang="en-US" sz="2000" dirty="0">
                          <a:latin typeface="Meiryo UI" panose="020B0604030504040204" pitchFamily="50" charset="-128"/>
                          <a:ea typeface="Meiryo UI" panose="020B0604030504040204" pitchFamily="50" charset="-128"/>
                        </a:rPr>
                        <a:t>自前の無線</a:t>
                      </a:r>
                      <a:r>
                        <a:rPr kumimoji="1" lang="en-US" altLang="ja-JP" sz="2000" dirty="0">
                          <a:latin typeface="Meiryo UI" panose="020B0604030504040204" pitchFamily="50" charset="-128"/>
                          <a:ea typeface="Meiryo UI" panose="020B0604030504040204" pitchFamily="50" charset="-128"/>
                        </a:rPr>
                        <a:t>NW</a:t>
                      </a:r>
                      <a:r>
                        <a:rPr kumimoji="1" lang="ja-JP" altLang="en-US" sz="2000" dirty="0">
                          <a:latin typeface="Meiryo UI" panose="020B0604030504040204" pitchFamily="50" charset="-128"/>
                          <a:ea typeface="Meiryo UI" panose="020B0604030504040204" pitchFamily="50" charset="-128"/>
                        </a:rPr>
                        <a:t>構築不要</a:t>
                      </a:r>
                    </a:p>
                  </a:txBody>
                  <a:tcPr/>
                </a:tc>
                <a:tc>
                  <a:txBody>
                    <a:bodyPr/>
                    <a:lstStyle/>
                    <a:p>
                      <a:r>
                        <a:rPr kumimoji="1" lang="ja-JP" altLang="en-US" sz="2000" dirty="0">
                          <a:latin typeface="Meiryo UI" panose="020B0604030504040204" pitchFamily="50" charset="-128"/>
                          <a:ea typeface="Meiryo UI" panose="020B0604030504040204" pitchFamily="50" charset="-128"/>
                        </a:rPr>
                        <a:t>専用閉域</a:t>
                      </a:r>
                      <a:r>
                        <a:rPr kumimoji="1" lang="en-US" altLang="ja-JP" sz="2000" dirty="0">
                          <a:latin typeface="Meiryo UI" panose="020B0604030504040204" pitchFamily="50" charset="-128"/>
                          <a:ea typeface="Meiryo UI" panose="020B0604030504040204" pitchFamily="50" charset="-128"/>
                        </a:rPr>
                        <a:t>NW</a:t>
                      </a:r>
                      <a:r>
                        <a:rPr kumimoji="1" lang="ja-JP" altLang="en-US" sz="2000" dirty="0">
                          <a:latin typeface="Meiryo UI" panose="020B0604030504040204" pitchFamily="50" charset="-128"/>
                          <a:ea typeface="Meiryo UI" panose="020B0604030504040204" pitchFamily="50" charset="-128"/>
                        </a:rPr>
                        <a:t>を構築</a:t>
                      </a:r>
                    </a:p>
                  </a:txBody>
                  <a:tcPr/>
                </a:tc>
                <a:extLst>
                  <a:ext uri="{0D108BD9-81ED-4DB2-BD59-A6C34878D82A}">
                    <a16:rowId xmlns:a16="http://schemas.microsoft.com/office/drawing/2014/main" xmlns="" val="1976540302"/>
                  </a:ext>
                </a:extLst>
              </a:tr>
              <a:tr h="462795">
                <a:tc>
                  <a:txBody>
                    <a:bodyPr/>
                    <a:lstStyle/>
                    <a:p>
                      <a:r>
                        <a:rPr kumimoji="1" lang="ja-JP" altLang="en-US" sz="2000" dirty="0">
                          <a:latin typeface="Meiryo UI" panose="020B0604030504040204" pitchFamily="50" charset="-128"/>
                          <a:ea typeface="Meiryo UI" panose="020B0604030504040204" pitchFamily="50" charset="-128"/>
                        </a:rPr>
                        <a:t>保守運用はキャリア運用</a:t>
                      </a:r>
                    </a:p>
                  </a:txBody>
                  <a:tcPr/>
                </a:tc>
                <a:tc>
                  <a:txBody>
                    <a:bodyPr/>
                    <a:lstStyle/>
                    <a:p>
                      <a:r>
                        <a:rPr kumimoji="1" lang="ja-JP" altLang="en-US" sz="2000" dirty="0">
                          <a:latin typeface="Meiryo UI" panose="020B0604030504040204" pitchFamily="50" charset="-128"/>
                          <a:ea typeface="Meiryo UI" panose="020B0604030504040204" pitchFamily="50" charset="-128"/>
                        </a:rPr>
                        <a:t>柔軟なリソース割当</a:t>
                      </a:r>
                    </a:p>
                  </a:txBody>
                  <a:tcPr/>
                </a:tc>
                <a:extLst>
                  <a:ext uri="{0D108BD9-81ED-4DB2-BD59-A6C34878D82A}">
                    <a16:rowId xmlns:a16="http://schemas.microsoft.com/office/drawing/2014/main" xmlns="" val="1481572486"/>
                  </a:ext>
                </a:extLst>
              </a:tr>
              <a:tr h="462795">
                <a:tc>
                  <a:txBody>
                    <a:bodyPr/>
                    <a:lstStyle/>
                    <a:p>
                      <a:r>
                        <a:rPr kumimoji="1" lang="ja-JP" altLang="en-US" sz="2000" dirty="0">
                          <a:latin typeface="Meiryo UI" panose="020B0604030504040204" pitchFamily="50" charset="-128"/>
                          <a:ea typeface="Meiryo UI" panose="020B0604030504040204" pitchFamily="50" charset="-128"/>
                        </a:rPr>
                        <a:t>全国で使える</a:t>
                      </a:r>
                    </a:p>
                  </a:txBody>
                  <a:tcPr/>
                </a:tc>
                <a:tc>
                  <a:txBody>
                    <a:bodyPr/>
                    <a:lstStyle/>
                    <a:p>
                      <a:r>
                        <a:rPr kumimoji="1" lang="ja-JP" altLang="en-US" sz="2000" dirty="0">
                          <a:latin typeface="Meiryo UI" panose="020B0604030504040204" pitchFamily="50" charset="-128"/>
                          <a:ea typeface="Meiryo UI" panose="020B0604030504040204" pitchFamily="50" charset="-128"/>
                        </a:rPr>
                        <a:t>干渉の少ない無線</a:t>
                      </a:r>
                      <a:r>
                        <a:rPr kumimoji="1" lang="en-US" altLang="ja-JP" sz="2000" dirty="0">
                          <a:latin typeface="Meiryo UI" panose="020B0604030504040204" pitchFamily="50" charset="-128"/>
                          <a:ea typeface="Meiryo UI" panose="020B0604030504040204" pitchFamily="50" charset="-128"/>
                        </a:rPr>
                        <a:t>NW</a:t>
                      </a:r>
                      <a:endParaRPr kumimoji="1" lang="ja-JP" altLang="en-US" sz="20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xmlns="" val="3004129123"/>
                  </a:ext>
                </a:extLst>
              </a:tr>
            </a:tbl>
          </a:graphicData>
        </a:graphic>
      </p:graphicFrame>
      <p:sp>
        <p:nvSpPr>
          <p:cNvPr id="5" name="下矢印 4"/>
          <p:cNvSpPr/>
          <p:nvPr/>
        </p:nvSpPr>
        <p:spPr>
          <a:xfrm>
            <a:off x="2090058" y="3773714"/>
            <a:ext cx="812800" cy="595086"/>
          </a:xfrm>
          <a:prstGeom prst="downArrow">
            <a:avLst/>
          </a:prstGeom>
          <a:solidFill>
            <a:srgbClr val="33ACBD"/>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6" name="下矢印 5"/>
          <p:cNvSpPr/>
          <p:nvPr/>
        </p:nvSpPr>
        <p:spPr>
          <a:xfrm>
            <a:off x="5595258" y="3722914"/>
            <a:ext cx="812800" cy="595086"/>
          </a:xfrm>
          <a:prstGeom prst="downArrow">
            <a:avLst/>
          </a:prstGeom>
          <a:solidFill>
            <a:srgbClr val="33ACBD"/>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7" name="角丸四角形 6"/>
          <p:cNvSpPr/>
          <p:nvPr/>
        </p:nvSpPr>
        <p:spPr>
          <a:xfrm>
            <a:off x="899886" y="4513943"/>
            <a:ext cx="3164114" cy="1248229"/>
          </a:xfrm>
          <a:prstGeom prst="roundRect">
            <a:avLst/>
          </a:prstGeom>
          <a:solidFill>
            <a:srgbClr val="33ACBD"/>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dirty="0">
                <a:solidFill>
                  <a:srgbClr val="FFFFFF"/>
                </a:solidFill>
                <a:latin typeface="ＭＳ Ｐゴシック"/>
                <a:ea typeface="ＭＳ Ｐゴシック"/>
                <a:cs typeface="ＭＳ Ｐゴシック"/>
              </a:rPr>
              <a:t>どこでも手軽に</a:t>
            </a:r>
            <a:endParaRPr kumimoji="1" lang="en-US" altLang="ja-JP" sz="2800" dirty="0">
              <a:solidFill>
                <a:srgbClr val="FFFFFF"/>
              </a:solidFill>
              <a:latin typeface="ＭＳ Ｐゴシック"/>
              <a:ea typeface="ＭＳ Ｐゴシック"/>
              <a:cs typeface="ＭＳ Ｐゴシック"/>
            </a:endParaRPr>
          </a:p>
          <a:p>
            <a:pPr algn="ctr"/>
            <a:r>
              <a:rPr kumimoji="1" lang="en-US" altLang="ja-JP" sz="2800" dirty="0">
                <a:solidFill>
                  <a:srgbClr val="FFFFFF"/>
                </a:solidFill>
                <a:latin typeface="ＭＳ Ｐゴシック"/>
                <a:ea typeface="ＭＳ Ｐゴシック"/>
                <a:cs typeface="ＭＳ Ｐゴシック"/>
              </a:rPr>
              <a:t>NW</a:t>
            </a:r>
            <a:r>
              <a:rPr kumimoji="1" lang="ja-JP" altLang="en-US" sz="2800" dirty="0">
                <a:solidFill>
                  <a:srgbClr val="FFFFFF"/>
                </a:solidFill>
                <a:latin typeface="ＭＳ Ｐゴシック"/>
                <a:ea typeface="ＭＳ Ｐゴシック"/>
                <a:cs typeface="ＭＳ Ｐゴシック"/>
              </a:rPr>
              <a:t>が利用可能</a:t>
            </a:r>
          </a:p>
        </p:txBody>
      </p:sp>
      <p:sp>
        <p:nvSpPr>
          <p:cNvPr id="8" name="角丸四角形 7"/>
          <p:cNvSpPr/>
          <p:nvPr/>
        </p:nvSpPr>
        <p:spPr>
          <a:xfrm>
            <a:off x="4397829" y="4499430"/>
            <a:ext cx="3599542" cy="1270000"/>
          </a:xfrm>
          <a:prstGeom prst="roundRect">
            <a:avLst/>
          </a:prstGeom>
          <a:solidFill>
            <a:srgbClr val="33ACBD"/>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dirty="0">
                <a:solidFill>
                  <a:srgbClr val="FFFFFF"/>
                </a:solidFill>
                <a:latin typeface="ＭＳ Ｐゴシック"/>
                <a:ea typeface="ＭＳ Ｐゴシック"/>
                <a:cs typeface="ＭＳ Ｐゴシック"/>
              </a:rPr>
              <a:t>個別ニーズに</a:t>
            </a:r>
            <a:endParaRPr lang="en-US" altLang="ja-JP" sz="2800" dirty="0">
              <a:solidFill>
                <a:srgbClr val="FFFFFF"/>
              </a:solidFill>
              <a:latin typeface="ＭＳ Ｐゴシック"/>
              <a:ea typeface="ＭＳ Ｐゴシック"/>
              <a:cs typeface="ＭＳ Ｐゴシック"/>
            </a:endParaRPr>
          </a:p>
          <a:p>
            <a:pPr algn="ctr"/>
            <a:r>
              <a:rPr lang="ja-JP" altLang="en-US" sz="2800" dirty="0">
                <a:solidFill>
                  <a:srgbClr val="FFFFFF"/>
                </a:solidFill>
                <a:latin typeface="ＭＳ Ｐゴシック"/>
                <a:ea typeface="ＭＳ Ｐゴシック"/>
                <a:cs typeface="ＭＳ Ｐゴシック"/>
              </a:rPr>
              <a:t>最適な</a:t>
            </a:r>
            <a:r>
              <a:rPr lang="en-US" altLang="ja-JP" sz="2800" dirty="0">
                <a:solidFill>
                  <a:srgbClr val="FFFFFF"/>
                </a:solidFill>
                <a:latin typeface="ＭＳ Ｐゴシック"/>
                <a:ea typeface="ＭＳ Ｐゴシック"/>
                <a:cs typeface="ＭＳ Ｐゴシック"/>
              </a:rPr>
              <a:t>NW</a:t>
            </a:r>
            <a:r>
              <a:rPr lang="ja-JP" altLang="en-US" sz="2800" dirty="0">
                <a:solidFill>
                  <a:srgbClr val="FFFFFF"/>
                </a:solidFill>
                <a:latin typeface="ＭＳ Ｐゴシック"/>
                <a:ea typeface="ＭＳ Ｐゴシック"/>
                <a:cs typeface="ＭＳ Ｐゴシック"/>
              </a:rPr>
              <a:t>を構築可能</a:t>
            </a:r>
            <a:endParaRPr kumimoji="1" lang="ja-JP" altLang="en-US" sz="2800" dirty="0">
              <a:solidFill>
                <a:srgbClr val="FFFFFF"/>
              </a:solidFill>
              <a:latin typeface="ＭＳ Ｐゴシック"/>
              <a:ea typeface="ＭＳ Ｐゴシック"/>
              <a:cs typeface="ＭＳ Ｐゴシック"/>
            </a:endParaRPr>
          </a:p>
        </p:txBody>
      </p:sp>
    </p:spTree>
    <p:extLst>
      <p:ext uri="{BB962C8B-B14F-4D97-AF65-F5344CB8AC3E}">
        <p14:creationId xmlns:p14="http://schemas.microsoft.com/office/powerpoint/2010/main" val="4199448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テキスト ボックス 39"/>
          <p:cNvSpPr txBox="1"/>
          <p:nvPr/>
        </p:nvSpPr>
        <p:spPr>
          <a:xfrm>
            <a:off x="258943" y="52492"/>
            <a:ext cx="6026549" cy="523220"/>
          </a:xfrm>
          <a:prstGeom prst="rect">
            <a:avLst/>
          </a:prstGeom>
          <a:noFill/>
        </p:spPr>
        <p:txBody>
          <a:bodyPr wrap="square" rtlCol="0">
            <a:spAutoFit/>
          </a:bodyPr>
          <a:lstStyle/>
          <a:p>
            <a:r>
              <a:rPr lang="ja-JP" altLang="en-US" sz="2800" b="1"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ローカル</a:t>
            </a:r>
            <a:r>
              <a:rPr lang="en-US" altLang="ja-JP" sz="2800" b="1"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5G</a:t>
            </a:r>
            <a:r>
              <a:rPr lang="ja-JP" altLang="en-US" sz="2800" b="1"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とは</a:t>
            </a:r>
            <a:endParaRPr lang="en-US" altLang="ja-JP" sz="2000" b="1"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スライド番号プレースホルダー 2"/>
          <p:cNvSpPr>
            <a:spLocks noGrp="1"/>
          </p:cNvSpPr>
          <p:nvPr>
            <p:ph type="sldNum" sz="quarter" idx="4294967295"/>
          </p:nvPr>
        </p:nvSpPr>
        <p:spPr>
          <a:xfrm>
            <a:off x="7010400" y="6580773"/>
            <a:ext cx="2133600" cy="150813"/>
          </a:xfrm>
        </p:spPr>
        <p:txBody>
          <a:bodyPr/>
          <a:lstStyle/>
          <a:p>
            <a:pPr>
              <a:defRPr/>
            </a:pPr>
            <a:r>
              <a:rPr lang="en-US" altLang="ja-JP">
                <a:solidFill>
                  <a:prstClr val="white"/>
                </a:solidFill>
                <a:latin typeface="Meiryo UI" panose="020B0604030504040204" pitchFamily="50" charset="-128"/>
                <a:ea typeface="Meiryo UI" panose="020B0604030504040204" pitchFamily="50" charset="-128"/>
                <a:cs typeface="Meiryo UI" panose="020B0604030504040204" pitchFamily="50" charset="-128"/>
              </a:rPr>
              <a:t>- </a:t>
            </a:r>
            <a:fld id="{03904AFA-E5CD-4D54-AB2B-FD94AC2CA18D}" type="slidenum">
              <a:rPr lang="en-US" altLang="ja-JP" smtClean="0">
                <a:solidFill>
                  <a:prstClr val="white"/>
                </a:solidFill>
                <a:latin typeface="Meiryo UI" panose="020B0604030504040204" pitchFamily="50" charset="-128"/>
                <a:ea typeface="Meiryo UI" panose="020B0604030504040204" pitchFamily="50" charset="-128"/>
                <a:cs typeface="Meiryo UI" panose="020B0604030504040204" pitchFamily="50" charset="-128"/>
              </a:rPr>
              <a:pPr>
                <a:defRPr/>
              </a:pPr>
              <a:t>43</a:t>
            </a:fld>
            <a:r>
              <a:rPr lang="en-US" altLang="ja-JP">
                <a:solidFill>
                  <a:prstClr val="white"/>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AutoShape 5"/>
          <p:cNvSpPr>
            <a:spLocks noChangeArrowheads="1"/>
          </p:cNvSpPr>
          <p:nvPr/>
        </p:nvSpPr>
        <p:spPr bwMode="auto">
          <a:xfrm>
            <a:off x="6372200" y="6521107"/>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Copyright</a:t>
            </a:r>
            <a:r>
              <a:rPr lang="en-US" altLang="ja-JP" sz="900"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©2020</a:t>
            </a:r>
            <a:r>
              <a:rPr lang="ja-JP" altLang="en-US" sz="900"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　 西</a:t>
            </a:r>
            <a:r>
              <a:rPr lang="ja-JP" altLang="ja-JP" sz="900"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日本電信電話株式会社</a:t>
            </a:r>
          </a:p>
        </p:txBody>
      </p:sp>
      <p:pic>
        <p:nvPicPr>
          <p:cNvPr id="11" name="図 10"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44" y="3336180"/>
            <a:ext cx="8932952" cy="2845536"/>
          </a:xfrm>
          <a:prstGeom prst="rect">
            <a:avLst/>
          </a:prstGeom>
        </p:spPr>
      </p:pic>
      <p:sp>
        <p:nvSpPr>
          <p:cNvPr id="12" name="テキスト ボックス 11"/>
          <p:cNvSpPr txBox="1"/>
          <p:nvPr/>
        </p:nvSpPr>
        <p:spPr>
          <a:xfrm>
            <a:off x="2095635" y="6294846"/>
            <a:ext cx="9461141" cy="234360"/>
          </a:xfrm>
          <a:prstGeom prst="rect">
            <a:avLst/>
          </a:prstGeom>
          <a:noFill/>
        </p:spPr>
        <p:txBody>
          <a:bodyPr wrap="square" rtlCol="0">
            <a:spAutoFit/>
          </a:bodyPr>
          <a:lstStyle/>
          <a:p>
            <a:pPr marL="154211"/>
            <a:r>
              <a:rPr lang="ja-JP" altLang="en-US" sz="923" dirty="0">
                <a:solidFill>
                  <a:prstClr val="black"/>
                </a:solidFill>
                <a:latin typeface="Meiryo UI" panose="020B0604030504040204" pitchFamily="50" charset="-128"/>
                <a:ea typeface="Meiryo UI" panose="020B0604030504040204" pitchFamily="50" charset="-128"/>
              </a:rPr>
              <a:t>出展：ローカル</a:t>
            </a:r>
            <a:r>
              <a:rPr lang="en-US" altLang="ja-JP" sz="923" dirty="0">
                <a:solidFill>
                  <a:prstClr val="black"/>
                </a:solidFill>
                <a:latin typeface="Meiryo UI" panose="020B0604030504040204" pitchFamily="50" charset="-128"/>
                <a:ea typeface="Meiryo UI" panose="020B0604030504040204" pitchFamily="50" charset="-128"/>
              </a:rPr>
              <a:t>5G</a:t>
            </a:r>
            <a:r>
              <a:rPr lang="ja-JP" altLang="en-US" sz="923" dirty="0">
                <a:solidFill>
                  <a:prstClr val="black"/>
                </a:solidFill>
                <a:latin typeface="Meiryo UI" panose="020B0604030504040204" pitchFamily="50" charset="-128"/>
                <a:ea typeface="Meiryo UI" panose="020B0604030504040204" pitchFamily="50" charset="-128"/>
              </a:rPr>
              <a:t>導入に関するガイドライン案 （総務省）</a:t>
            </a:r>
            <a:r>
              <a:rPr lang="en-US" altLang="ja-JP" sz="923" dirty="0">
                <a:solidFill>
                  <a:prstClr val="black"/>
                </a:solidFill>
                <a:latin typeface="Meiryo UI" panose="020B0604030504040204" pitchFamily="50" charset="-128"/>
                <a:ea typeface="Meiryo UI" panose="020B0604030504040204" pitchFamily="50" charset="-128"/>
                <a:hlinkClick r:id="rId4"/>
              </a:rPr>
              <a:t>https://www.soumu.go.jp/main_content/000646535.pdf</a:t>
            </a:r>
            <a:r>
              <a:rPr lang="ja-JP" altLang="en-US" sz="923" dirty="0">
                <a:solidFill>
                  <a:prstClr val="black"/>
                </a:solidFill>
                <a:latin typeface="Meiryo UI" panose="020B0604030504040204" pitchFamily="50" charset="-128"/>
                <a:ea typeface="Meiryo UI" panose="020B0604030504040204" pitchFamily="50" charset="-128"/>
              </a:rPr>
              <a:t>を加工して挿入</a:t>
            </a:r>
            <a:endParaRPr lang="en-US" altLang="ja-JP" sz="923" dirty="0">
              <a:solidFill>
                <a:prstClr val="black"/>
              </a:solidFill>
              <a:latin typeface="Meiryo UI" panose="020B0604030504040204" pitchFamily="50" charset="-128"/>
              <a:ea typeface="Meiryo UI" panose="020B0604030504040204" pitchFamily="50" charset="-128"/>
            </a:endParaRPr>
          </a:p>
        </p:txBody>
      </p:sp>
      <p:sp>
        <p:nvSpPr>
          <p:cNvPr id="13" name="正方形/長方形 12"/>
          <p:cNvSpPr/>
          <p:nvPr/>
        </p:nvSpPr>
        <p:spPr>
          <a:xfrm>
            <a:off x="358086" y="745051"/>
            <a:ext cx="8534393" cy="2437207"/>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4" name="テキスト ボックス 13"/>
          <p:cNvSpPr txBox="1"/>
          <p:nvPr/>
        </p:nvSpPr>
        <p:spPr>
          <a:xfrm>
            <a:off x="211011" y="757357"/>
            <a:ext cx="8681468" cy="2438488"/>
          </a:xfrm>
          <a:prstGeom prst="rect">
            <a:avLst/>
          </a:prstGeom>
          <a:noFill/>
        </p:spPr>
        <p:txBody>
          <a:bodyPr wrap="square" rtlCol="0">
            <a:spAutoFit/>
          </a:bodyPr>
          <a:lstStyle/>
          <a:p>
            <a:pPr marL="417987" indent="-263776">
              <a:buFont typeface="Wingdings" panose="05000000000000000000" pitchFamily="2" charset="2"/>
              <a:buChar char="Ø"/>
            </a:pPr>
            <a:r>
              <a:rPr lang="ja-JP" altLang="en-US" sz="2000" dirty="0">
                <a:solidFill>
                  <a:prstClr val="black"/>
                </a:solidFill>
                <a:latin typeface="Meiryo UI" panose="020B0604030504040204" pitchFamily="50" charset="-128"/>
                <a:ea typeface="Meiryo UI" panose="020B0604030504040204" pitchFamily="50" charset="-128"/>
              </a:rPr>
              <a:t>ローカル５</a:t>
            </a:r>
            <a:r>
              <a:rPr lang="en-US" altLang="ja-JP" sz="2000" dirty="0">
                <a:solidFill>
                  <a:prstClr val="black"/>
                </a:solidFill>
                <a:latin typeface="Meiryo UI" panose="020B0604030504040204" pitchFamily="50" charset="-128"/>
                <a:ea typeface="Meiryo UI" panose="020B0604030504040204" pitchFamily="50" charset="-128"/>
              </a:rPr>
              <a:t>G</a:t>
            </a:r>
            <a:r>
              <a:rPr lang="ja-JP" altLang="en-US" sz="2000" dirty="0">
                <a:solidFill>
                  <a:prstClr val="black"/>
                </a:solidFill>
                <a:latin typeface="Meiryo UI" panose="020B0604030504040204" pitchFamily="50" charset="-128"/>
                <a:ea typeface="Meiryo UI" panose="020B0604030504040204" pitchFamily="50" charset="-128"/>
              </a:rPr>
              <a:t>は、地域や産業の個別のニーズに応じて、</a:t>
            </a:r>
            <a:r>
              <a:rPr lang="ja-JP" altLang="en-US" sz="2000" b="1" dirty="0">
                <a:solidFill>
                  <a:srgbClr val="FF0000"/>
                </a:solidFill>
                <a:latin typeface="Meiryo UI" panose="020B0604030504040204" pitchFamily="50" charset="-128"/>
                <a:ea typeface="Meiryo UI" panose="020B0604030504040204" pitchFamily="50" charset="-128"/>
              </a:rPr>
              <a:t>地域の企業や自治体等の様々な主体が、自らの建物内や敷地内で独自に構築できる</a:t>
            </a:r>
            <a:r>
              <a:rPr lang="ja-JP" altLang="en-US" sz="2000" dirty="0">
                <a:solidFill>
                  <a:prstClr val="black"/>
                </a:solidFill>
                <a:latin typeface="Meiryo UI" panose="020B0604030504040204" pitchFamily="50" charset="-128"/>
                <a:ea typeface="Meiryo UI" panose="020B0604030504040204" pitchFamily="50" charset="-128"/>
              </a:rPr>
              <a:t>、</a:t>
            </a:r>
            <a:r>
              <a:rPr lang="en-US" altLang="ja-JP" sz="2000" dirty="0">
                <a:solidFill>
                  <a:prstClr val="black"/>
                </a:solidFill>
                <a:latin typeface="Meiryo UI" panose="020B0604030504040204" pitchFamily="50" charset="-128"/>
                <a:ea typeface="Meiryo UI" panose="020B0604030504040204" pitchFamily="50" charset="-128"/>
              </a:rPr>
              <a:t>5G</a:t>
            </a:r>
            <a:r>
              <a:rPr lang="ja-JP" altLang="en-US" sz="2000" dirty="0">
                <a:solidFill>
                  <a:prstClr val="black"/>
                </a:solidFill>
                <a:latin typeface="Meiryo UI" panose="020B0604030504040204" pitchFamily="50" charset="-128"/>
                <a:ea typeface="Meiryo UI" panose="020B0604030504040204" pitchFamily="50" charset="-128"/>
              </a:rPr>
              <a:t>システム</a:t>
            </a:r>
            <a:endParaRPr lang="en-US" altLang="ja-JP" sz="2000" dirty="0">
              <a:solidFill>
                <a:prstClr val="black"/>
              </a:solidFill>
              <a:latin typeface="Meiryo UI" panose="020B0604030504040204" pitchFamily="50" charset="-128"/>
              <a:ea typeface="Meiryo UI" panose="020B0604030504040204" pitchFamily="50" charset="-128"/>
            </a:endParaRPr>
          </a:p>
          <a:p>
            <a:pPr marL="154211"/>
            <a:endParaRPr lang="en-US" altLang="ja-JP" sz="1846" dirty="0">
              <a:solidFill>
                <a:prstClr val="black"/>
              </a:solidFill>
              <a:latin typeface="Meiryo UI" panose="020B0604030504040204" pitchFamily="50" charset="-128"/>
              <a:ea typeface="Meiryo UI" panose="020B0604030504040204" pitchFamily="50" charset="-128"/>
            </a:endParaRPr>
          </a:p>
          <a:p>
            <a:pPr marL="154211"/>
            <a:r>
              <a:rPr lang="ja-JP" altLang="en-US" sz="1600" u="sng" dirty="0">
                <a:solidFill>
                  <a:prstClr val="black"/>
                </a:solidFill>
                <a:latin typeface="Meiryo UI" panose="020B0604030504040204" pitchFamily="50" charset="-128"/>
                <a:ea typeface="Meiryo UI" panose="020B0604030504040204" pitchFamily="50" charset="-128"/>
              </a:rPr>
              <a:t>＜他のシステムと比較した特徴＞</a:t>
            </a:r>
            <a:endParaRPr lang="en-US" altLang="ja-JP" sz="1600" u="sng" dirty="0">
              <a:solidFill>
                <a:prstClr val="black"/>
              </a:solidFill>
              <a:latin typeface="Meiryo UI" panose="020B0604030504040204" pitchFamily="50" charset="-128"/>
              <a:ea typeface="Meiryo UI" panose="020B0604030504040204" pitchFamily="50" charset="-128"/>
            </a:endParaRPr>
          </a:p>
          <a:p>
            <a:pPr marL="154211"/>
            <a:endParaRPr lang="en-US" altLang="ja-JP" sz="200" dirty="0">
              <a:solidFill>
                <a:prstClr val="black"/>
              </a:solidFill>
              <a:latin typeface="Meiryo UI" panose="020B0604030504040204" pitchFamily="50" charset="-128"/>
              <a:ea typeface="Meiryo UI" panose="020B0604030504040204" pitchFamily="50" charset="-128"/>
            </a:endParaRPr>
          </a:p>
          <a:p>
            <a:pPr marL="417987" indent="-263776">
              <a:buFont typeface="Wingdings" panose="05000000000000000000" pitchFamily="2" charset="2"/>
              <a:buChar char="Ø"/>
            </a:pPr>
            <a:r>
              <a:rPr lang="ja-JP" altLang="en-US" sz="1600" dirty="0">
                <a:solidFill>
                  <a:prstClr val="black"/>
                </a:solidFill>
                <a:latin typeface="Meiryo UI" panose="020B0604030504040204" pitchFamily="50" charset="-128"/>
                <a:ea typeface="Meiryo UI" panose="020B0604030504040204" pitchFamily="50" charset="-128"/>
              </a:rPr>
              <a:t>携帯事業者の</a:t>
            </a:r>
            <a:r>
              <a:rPr lang="en-US" altLang="ja-JP" sz="1600" dirty="0">
                <a:solidFill>
                  <a:prstClr val="black"/>
                </a:solidFill>
                <a:latin typeface="Meiryo UI" panose="020B0604030504040204" pitchFamily="50" charset="-128"/>
                <a:ea typeface="Meiryo UI" panose="020B0604030504040204" pitchFamily="50" charset="-128"/>
              </a:rPr>
              <a:t>5G</a:t>
            </a:r>
            <a:r>
              <a:rPr lang="ja-JP" altLang="en-US" sz="1600" dirty="0">
                <a:solidFill>
                  <a:prstClr val="black"/>
                </a:solidFill>
                <a:latin typeface="Meiryo UI" panose="020B0604030504040204" pitchFamily="50" charset="-128"/>
                <a:ea typeface="Meiryo UI" panose="020B0604030504040204" pitchFamily="50" charset="-128"/>
              </a:rPr>
              <a:t>サービスと異なり、</a:t>
            </a:r>
            <a:endParaRPr lang="en-US" altLang="ja-JP" sz="1600" dirty="0">
              <a:solidFill>
                <a:prstClr val="black"/>
              </a:solidFill>
              <a:latin typeface="Meiryo UI" panose="020B0604030504040204" pitchFamily="50" charset="-128"/>
              <a:ea typeface="Meiryo UI" panose="020B0604030504040204" pitchFamily="50" charset="-128"/>
            </a:endParaRPr>
          </a:p>
          <a:p>
            <a:pPr marL="892784" lvl="1" indent="-316531">
              <a:buFont typeface="Wingdings" panose="05000000000000000000" pitchFamily="2" charset="2"/>
              <a:buChar char="ü"/>
            </a:pPr>
            <a:r>
              <a:rPr lang="ja-JP" altLang="en-US" sz="1400" dirty="0">
                <a:solidFill>
                  <a:prstClr val="black"/>
                </a:solidFill>
                <a:latin typeface="Meiryo UI" panose="020B0604030504040204" pitchFamily="50" charset="-128"/>
                <a:ea typeface="Meiryo UI" panose="020B0604030504040204" pitchFamily="50" charset="-128"/>
              </a:rPr>
              <a:t>携帯事業者によるエリア展開が遅れる地域において、５</a:t>
            </a:r>
            <a:r>
              <a:rPr lang="en-US" altLang="ja-JP" sz="1400" dirty="0">
                <a:solidFill>
                  <a:prstClr val="black"/>
                </a:solidFill>
                <a:latin typeface="Meiryo UI" panose="020B0604030504040204" pitchFamily="50" charset="-128"/>
                <a:ea typeface="Meiryo UI" panose="020B0604030504040204" pitchFamily="50" charset="-128"/>
              </a:rPr>
              <a:t>G</a:t>
            </a:r>
            <a:r>
              <a:rPr lang="ja-JP" altLang="en-US" sz="1400" dirty="0">
                <a:solidFill>
                  <a:prstClr val="black"/>
                </a:solidFill>
                <a:latin typeface="Meiryo UI" panose="020B0604030504040204" pitchFamily="50" charset="-128"/>
                <a:ea typeface="Meiryo UI" panose="020B0604030504040204" pitchFamily="50" charset="-128"/>
              </a:rPr>
              <a:t>システムを</a:t>
            </a:r>
            <a:r>
              <a:rPr lang="ja-JP" altLang="en-US" sz="1400" b="1" dirty="0">
                <a:solidFill>
                  <a:prstClr val="black"/>
                </a:solidFill>
                <a:latin typeface="Meiryo UI" panose="020B0604030504040204" pitchFamily="50" charset="-128"/>
                <a:ea typeface="Meiryo UI" panose="020B0604030504040204" pitchFamily="50" charset="-128"/>
              </a:rPr>
              <a:t>先行して構築</a:t>
            </a:r>
            <a:r>
              <a:rPr lang="ja-JP" altLang="en-US" sz="1400" dirty="0">
                <a:solidFill>
                  <a:prstClr val="black"/>
                </a:solidFill>
                <a:latin typeface="Meiryo UI" panose="020B0604030504040204" pitchFamily="50" charset="-128"/>
                <a:ea typeface="Meiryo UI" panose="020B0604030504040204" pitchFamily="50" charset="-128"/>
              </a:rPr>
              <a:t>可能。</a:t>
            </a:r>
            <a:endParaRPr lang="en-US" altLang="ja-JP" sz="1400" dirty="0">
              <a:solidFill>
                <a:prstClr val="black"/>
              </a:solidFill>
              <a:latin typeface="Meiryo UI" panose="020B0604030504040204" pitchFamily="50" charset="-128"/>
              <a:ea typeface="Meiryo UI" panose="020B0604030504040204" pitchFamily="50" charset="-128"/>
            </a:endParaRPr>
          </a:p>
          <a:p>
            <a:pPr marL="892784" lvl="1" indent="-316531">
              <a:buFont typeface="Wingdings" panose="05000000000000000000" pitchFamily="2" charset="2"/>
              <a:buChar char="ü"/>
            </a:pPr>
            <a:r>
              <a:rPr lang="ja-JP" altLang="en-US" sz="1400" dirty="0">
                <a:solidFill>
                  <a:prstClr val="black"/>
                </a:solidFill>
                <a:latin typeface="Meiryo UI" panose="020B0604030504040204" pitchFamily="50" charset="-128"/>
                <a:ea typeface="Meiryo UI" panose="020B0604030504040204" pitchFamily="50" charset="-128"/>
              </a:rPr>
              <a:t>仕様用途に応じて、</a:t>
            </a:r>
            <a:r>
              <a:rPr lang="ja-JP" altLang="en-US" sz="1400" b="1" dirty="0">
                <a:solidFill>
                  <a:prstClr val="black"/>
                </a:solidFill>
                <a:latin typeface="Meiryo UI" panose="020B0604030504040204" pitchFamily="50" charset="-128"/>
                <a:ea typeface="Meiryo UI" panose="020B0604030504040204" pitchFamily="50" charset="-128"/>
              </a:rPr>
              <a:t>必要となる性能を柔軟に設定</a:t>
            </a:r>
            <a:r>
              <a:rPr lang="ja-JP" altLang="en-US" sz="1400" dirty="0">
                <a:solidFill>
                  <a:prstClr val="black"/>
                </a:solidFill>
                <a:latin typeface="Meiryo UI" panose="020B0604030504040204" pitchFamily="50" charset="-128"/>
                <a:ea typeface="Meiryo UI" panose="020B0604030504040204" pitchFamily="50" charset="-128"/>
              </a:rPr>
              <a:t>することが可能。</a:t>
            </a:r>
            <a:endParaRPr lang="en-US" altLang="ja-JP" sz="1400" dirty="0">
              <a:solidFill>
                <a:prstClr val="black"/>
              </a:solidFill>
              <a:latin typeface="Meiryo UI" panose="020B0604030504040204" pitchFamily="50" charset="-128"/>
              <a:ea typeface="Meiryo UI" panose="020B0604030504040204" pitchFamily="50" charset="-128"/>
            </a:endParaRPr>
          </a:p>
          <a:p>
            <a:pPr marL="892784" lvl="1" indent="-316531">
              <a:buFont typeface="Wingdings" panose="05000000000000000000" pitchFamily="2" charset="2"/>
              <a:buChar char="ü"/>
            </a:pPr>
            <a:r>
              <a:rPr lang="ja-JP" altLang="en-US" sz="1400" b="1" dirty="0">
                <a:solidFill>
                  <a:prstClr val="black"/>
                </a:solidFill>
                <a:latin typeface="Meiryo UI" panose="020B0604030504040204" pitchFamily="50" charset="-128"/>
                <a:ea typeface="Meiryo UI" panose="020B0604030504040204" pitchFamily="50" charset="-128"/>
              </a:rPr>
              <a:t>他の場所の通信障害や災害などの影響を受けにくい</a:t>
            </a:r>
            <a:r>
              <a:rPr lang="ja-JP" altLang="en-US" sz="1400" dirty="0">
                <a:solidFill>
                  <a:prstClr val="black"/>
                </a:solidFill>
                <a:latin typeface="Meiryo UI" panose="020B0604030504040204" pitchFamily="50" charset="-128"/>
                <a:ea typeface="Meiryo UI" panose="020B0604030504040204" pitchFamily="50" charset="-128"/>
              </a:rPr>
              <a:t>。</a:t>
            </a:r>
            <a:endParaRPr lang="en-US" altLang="ja-JP" sz="1400" dirty="0">
              <a:solidFill>
                <a:prstClr val="black"/>
              </a:solidFill>
              <a:latin typeface="Meiryo UI" panose="020B0604030504040204" pitchFamily="50" charset="-128"/>
              <a:ea typeface="Meiryo UI" panose="020B0604030504040204" pitchFamily="50" charset="-128"/>
            </a:endParaRPr>
          </a:p>
          <a:p>
            <a:pPr marL="892784" lvl="1" indent="-316531">
              <a:buFont typeface="Wingdings" panose="05000000000000000000" pitchFamily="2" charset="2"/>
              <a:buChar char="ü"/>
            </a:pPr>
            <a:endParaRPr lang="en-US" altLang="ja-JP" sz="200" dirty="0">
              <a:solidFill>
                <a:prstClr val="black"/>
              </a:solidFill>
              <a:latin typeface="Meiryo UI" panose="020B0604030504040204" pitchFamily="50" charset="-128"/>
              <a:ea typeface="Meiryo UI" panose="020B0604030504040204" pitchFamily="50" charset="-128"/>
            </a:endParaRPr>
          </a:p>
          <a:p>
            <a:pPr marL="470742" indent="-316531">
              <a:buFont typeface="Wingdings" panose="05000000000000000000" pitchFamily="2" charset="2"/>
              <a:buChar char="Ø"/>
            </a:pPr>
            <a:r>
              <a:rPr lang="en-US" altLang="ja-JP" sz="1600" dirty="0">
                <a:solidFill>
                  <a:prstClr val="black"/>
                </a:solidFill>
                <a:latin typeface="Meiryo UI" panose="020B0604030504040204" pitchFamily="50" charset="-128"/>
                <a:ea typeface="Meiryo UI" panose="020B0604030504040204" pitchFamily="50" charset="-128"/>
              </a:rPr>
              <a:t>Wi-Fi</a:t>
            </a:r>
            <a:r>
              <a:rPr lang="ja-JP" altLang="en-US" sz="1600" dirty="0">
                <a:solidFill>
                  <a:prstClr val="black"/>
                </a:solidFill>
                <a:latin typeface="Meiryo UI" panose="020B0604030504040204" pitchFamily="50" charset="-128"/>
                <a:ea typeface="Meiryo UI" panose="020B0604030504040204" pitchFamily="50" charset="-128"/>
              </a:rPr>
              <a:t>と比較して、</a:t>
            </a:r>
            <a:r>
              <a:rPr lang="ja-JP" altLang="en-US" sz="1600" b="1" dirty="0">
                <a:solidFill>
                  <a:prstClr val="black"/>
                </a:solidFill>
                <a:latin typeface="Meiryo UI" panose="020B0604030504040204" pitchFamily="50" charset="-128"/>
                <a:ea typeface="Meiryo UI" panose="020B0604030504040204" pitchFamily="50" charset="-128"/>
              </a:rPr>
              <a:t>無線免許に基づく安定的な利用が可能。</a:t>
            </a:r>
            <a:endParaRPr lang="en-US" altLang="ja-JP" sz="1600" b="1"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78484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ローカル５</a:t>
            </a:r>
            <a:r>
              <a:rPr kumimoji="1" lang="en-US" altLang="ja-JP" dirty="0"/>
              <a:t>G</a:t>
            </a:r>
            <a:r>
              <a:rPr kumimoji="1" lang="ja-JP" altLang="en-US" dirty="0"/>
              <a:t>のユースケース</a:t>
            </a:r>
          </a:p>
        </p:txBody>
      </p:sp>
      <p:pic>
        <p:nvPicPr>
          <p:cNvPr id="4"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4800"/>
          <a:stretch/>
        </p:blipFill>
        <p:spPr bwMode="auto">
          <a:xfrm>
            <a:off x="43092" y="908955"/>
            <a:ext cx="9044178" cy="5331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4874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86059" y="142608"/>
            <a:ext cx="8429622" cy="409795"/>
          </a:xfrm>
        </p:spPr>
        <p:txBody>
          <a:bodyPr/>
          <a:lstStyle/>
          <a:p>
            <a:r>
              <a:rPr kumimoji="1" lang="ja-JP" altLang="en-US" dirty="0"/>
              <a:t>事例①：港湾・物流への活用検討</a:t>
            </a:r>
          </a:p>
        </p:txBody>
      </p:sp>
      <p:pic>
        <p:nvPicPr>
          <p:cNvPr id="6" name="コンテンツ プレースホルダー 5"/>
          <p:cNvPicPr>
            <a:picLocks noGrp="1" noChangeAspect="1"/>
          </p:cNvPicPr>
          <p:nvPr>
            <p:ph idx="1"/>
          </p:nvPr>
        </p:nvPicPr>
        <p:blipFill>
          <a:blip r:embed="rId3"/>
          <a:stretch>
            <a:fillRect/>
          </a:stretch>
        </p:blipFill>
        <p:spPr>
          <a:xfrm>
            <a:off x="350367" y="1946076"/>
            <a:ext cx="8429625" cy="4515232"/>
          </a:xfrm>
          <a:prstGeom prst="rect">
            <a:avLst/>
          </a:prstGeom>
        </p:spPr>
      </p:pic>
      <p:sp>
        <p:nvSpPr>
          <p:cNvPr id="7" name="正方形/長方形 6">
            <a:extLst>
              <a:ext uri="{FF2B5EF4-FFF2-40B4-BE49-F238E27FC236}">
                <a16:creationId xmlns:a16="http://schemas.microsoft.com/office/drawing/2014/main" xmlns="" id="{B63C218F-6A06-4AA4-96C6-1556CE0035EF}"/>
              </a:ext>
            </a:extLst>
          </p:cNvPr>
          <p:cNvSpPr/>
          <p:nvPr/>
        </p:nvSpPr>
        <p:spPr>
          <a:xfrm>
            <a:off x="86059" y="720762"/>
            <a:ext cx="8993393" cy="1056955"/>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Wingdings" panose="05000000000000000000" pitchFamily="2" charset="2"/>
              <a:buChar char="Ø"/>
              <a:defRPr/>
            </a:pPr>
            <a:r>
              <a:rPr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近年、港湾においてコンテナ搭載の為の運送トラックに“待ち行列”が発生し、近隣道路において渋滞が発生する原因となっており、今後、トラックなどの状況をリアルタイムに把握し、港湾の運送業務を効率化するとともに、渋滞などの発生原因を取り除き、ベイエリアのさらなる発展に寄与していきたいと考えている。</a:t>
            </a:r>
            <a:endParaRPr lang="en-US" altLang="ja-JP"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285750" lvl="0" indent="-285750">
              <a:buFont typeface="Wingdings" panose="05000000000000000000" pitchFamily="2" charset="2"/>
              <a:buChar char="Ø"/>
              <a:defRPr/>
            </a:pPr>
            <a:r>
              <a:rPr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そのためにカメラやセンサーなどを活用した運送トラックのリアルタイム把握を実現することを検討中。</a:t>
            </a:r>
            <a:endParaRPr lang="en-US" altLang="ja-JP"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159457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事例②：スタジアムへの活用検討</a:t>
            </a:r>
          </a:p>
        </p:txBody>
      </p:sp>
      <p:pic>
        <p:nvPicPr>
          <p:cNvPr id="5" name="図 4"/>
          <p:cNvPicPr>
            <a:picLocks noChangeAspect="1"/>
          </p:cNvPicPr>
          <p:nvPr/>
        </p:nvPicPr>
        <p:blipFill>
          <a:blip r:embed="rId3"/>
          <a:stretch>
            <a:fillRect/>
          </a:stretch>
        </p:blipFill>
        <p:spPr>
          <a:xfrm>
            <a:off x="1705699" y="1854275"/>
            <a:ext cx="6766301" cy="2144054"/>
          </a:xfrm>
          <a:prstGeom prst="rect">
            <a:avLst/>
          </a:prstGeom>
        </p:spPr>
      </p:pic>
      <p:sp>
        <p:nvSpPr>
          <p:cNvPr id="6" name="正方形/長方形 5"/>
          <p:cNvSpPr/>
          <p:nvPr/>
        </p:nvSpPr>
        <p:spPr>
          <a:xfrm>
            <a:off x="247513" y="1507893"/>
            <a:ext cx="3243196" cy="307777"/>
          </a:xfrm>
          <a:prstGeom prst="rect">
            <a:avLst/>
          </a:prstGeom>
        </p:spPr>
        <p:txBody>
          <a:bodyPr wrap="none">
            <a:spAutoFit/>
          </a:bodyPr>
          <a:lstStyle/>
          <a:p>
            <a:pPr lvl="0">
              <a:defRPr/>
            </a:pPr>
            <a:r>
              <a:rPr lang="en-US" altLang="ja-JP" sz="1400" dirty="0">
                <a:solidFill>
                  <a:srgbClr val="0070C0"/>
                </a:solidFill>
                <a:latin typeface="Meiryo UI" panose="020B0604030504040204" pitchFamily="50" charset="-128"/>
                <a:ea typeface="Meiryo UI" panose="020B0604030504040204" pitchFamily="50" charset="-128"/>
              </a:rPr>
              <a:t>4K</a:t>
            </a:r>
            <a:r>
              <a:rPr lang="ja-JP" altLang="en-US" sz="1400" dirty="0">
                <a:solidFill>
                  <a:srgbClr val="0070C0"/>
                </a:solidFill>
                <a:latin typeface="Meiryo UI" panose="020B0604030504040204" pitchFamily="50" charset="-128"/>
                <a:ea typeface="Meiryo UI" panose="020B0604030504040204" pitchFamily="50" charset="-128"/>
              </a:rPr>
              <a:t>カメラを用いた不審者・不審行動の検知</a:t>
            </a:r>
          </a:p>
        </p:txBody>
      </p:sp>
      <p:sp>
        <p:nvSpPr>
          <p:cNvPr id="7" name="正方形/長方形 6"/>
          <p:cNvSpPr/>
          <p:nvPr/>
        </p:nvSpPr>
        <p:spPr>
          <a:xfrm>
            <a:off x="262703" y="3915417"/>
            <a:ext cx="1587294" cy="307777"/>
          </a:xfrm>
          <a:prstGeom prst="rect">
            <a:avLst/>
          </a:prstGeom>
        </p:spPr>
        <p:txBody>
          <a:bodyPr wrap="none">
            <a:spAutoFit/>
          </a:bodyPr>
          <a:lstStyle/>
          <a:p>
            <a:pPr lvl="0">
              <a:defRPr/>
            </a:pPr>
            <a:r>
              <a:rPr lang="ja-JP" altLang="en-US" sz="1400" dirty="0">
                <a:solidFill>
                  <a:srgbClr val="0070C0"/>
                </a:solidFill>
                <a:latin typeface="Meiryo UI" panose="020B0604030504040204" pitchFamily="50" charset="-128"/>
                <a:ea typeface="Meiryo UI" panose="020B0604030504040204" pitchFamily="50" charset="-128"/>
              </a:rPr>
              <a:t>お客様満足度向上</a:t>
            </a:r>
          </a:p>
        </p:txBody>
      </p:sp>
      <p:grpSp>
        <p:nvGrpSpPr>
          <p:cNvPr id="8" name="グループ化 7"/>
          <p:cNvGrpSpPr/>
          <p:nvPr/>
        </p:nvGrpSpPr>
        <p:grpSpPr>
          <a:xfrm>
            <a:off x="1489675" y="4125999"/>
            <a:ext cx="7158062" cy="2210714"/>
            <a:chOff x="1352600" y="4404580"/>
            <a:chExt cx="7158062" cy="2210714"/>
          </a:xfrm>
        </p:grpSpPr>
        <p:pic>
          <p:nvPicPr>
            <p:cNvPr id="9" name="図 8"/>
            <p:cNvPicPr>
              <a:picLocks noChangeAspect="1"/>
            </p:cNvPicPr>
            <p:nvPr/>
          </p:nvPicPr>
          <p:blipFill>
            <a:blip r:embed="rId4"/>
            <a:stretch>
              <a:fillRect/>
            </a:stretch>
          </p:blipFill>
          <p:spPr>
            <a:xfrm>
              <a:off x="1352600" y="4404580"/>
              <a:ext cx="7158062" cy="2210714"/>
            </a:xfrm>
            <a:prstGeom prst="rect">
              <a:avLst/>
            </a:prstGeom>
          </p:spPr>
        </p:pic>
        <p:sp>
          <p:nvSpPr>
            <p:cNvPr id="10" name="テキスト ボックス 9"/>
            <p:cNvSpPr txBox="1"/>
            <p:nvPr/>
          </p:nvSpPr>
          <p:spPr>
            <a:xfrm>
              <a:off x="3384930" y="6381908"/>
              <a:ext cx="720080" cy="215444"/>
            </a:xfrm>
            <a:prstGeom prst="rect">
              <a:avLst/>
            </a:prstGeom>
            <a:solidFill>
              <a:schemeClr val="bg1"/>
            </a:solidFill>
          </p:spPr>
          <p:txBody>
            <a:bodyPr wrap="square" rtlCol="0">
              <a:spAutoFit/>
            </a:bodyPr>
            <a:lstStyle/>
            <a:p>
              <a:r>
                <a:rPr kumimoji="1" lang="ja-JP" altLang="en-US" sz="800" b="1" dirty="0"/>
                <a:t>ローカル</a:t>
              </a:r>
              <a:r>
                <a:rPr kumimoji="1" lang="en-US" altLang="ja-JP" sz="800" b="1" dirty="0"/>
                <a:t>5G</a:t>
              </a:r>
              <a:endParaRPr kumimoji="1" lang="ja-JP" altLang="en-US" sz="800" b="1" dirty="0"/>
            </a:p>
          </p:txBody>
        </p:sp>
        <p:sp>
          <p:nvSpPr>
            <p:cNvPr id="11" name="正方形/長方形 10"/>
            <p:cNvSpPr/>
            <p:nvPr/>
          </p:nvSpPr>
          <p:spPr>
            <a:xfrm>
              <a:off x="1352600" y="5009781"/>
              <a:ext cx="794176" cy="126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1486147" y="4957830"/>
              <a:ext cx="720080" cy="230832"/>
            </a:xfrm>
            <a:prstGeom prst="rect">
              <a:avLst/>
            </a:prstGeom>
            <a:noFill/>
          </p:spPr>
          <p:txBody>
            <a:bodyPr wrap="square" rtlCol="0">
              <a:spAutoFit/>
            </a:bodyPr>
            <a:lstStyle/>
            <a:p>
              <a:r>
                <a:rPr kumimoji="1" lang="ja-JP" altLang="en-US" sz="900" dirty="0"/>
                <a:t>ローカル</a:t>
              </a:r>
              <a:r>
                <a:rPr kumimoji="1" lang="en-US" altLang="ja-JP" sz="900" dirty="0"/>
                <a:t>5G</a:t>
              </a:r>
              <a:endParaRPr kumimoji="1" lang="ja-JP" altLang="en-US" sz="900" dirty="0"/>
            </a:p>
          </p:txBody>
        </p:sp>
      </p:grpSp>
      <p:sp>
        <p:nvSpPr>
          <p:cNvPr id="15" name="正方形/長方形 14">
            <a:extLst>
              <a:ext uri="{FF2B5EF4-FFF2-40B4-BE49-F238E27FC236}">
                <a16:creationId xmlns:a16="http://schemas.microsoft.com/office/drawing/2014/main" xmlns="" id="{B63C218F-6A06-4AA4-96C6-1556CE0035EF}"/>
              </a:ext>
            </a:extLst>
          </p:cNvPr>
          <p:cNvSpPr/>
          <p:nvPr/>
        </p:nvSpPr>
        <p:spPr>
          <a:xfrm>
            <a:off x="89931" y="752227"/>
            <a:ext cx="8946493" cy="658091"/>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defTabSz="844083">
              <a:spcBef>
                <a:spcPct val="0"/>
              </a:spcBef>
              <a:buFont typeface="Wingdings" panose="05000000000000000000" pitchFamily="2" charset="2"/>
              <a:buChar char="Ø"/>
              <a:defRPr/>
            </a:pPr>
            <a:r>
              <a:rPr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ローカル</a:t>
            </a:r>
            <a:r>
              <a:rPr lang="en-US" altLang="ja-JP" sz="1600" dirty="0">
                <a:solidFill>
                  <a:prstClr val="black"/>
                </a:solidFill>
                <a:latin typeface="Meiryo UI" pitchFamily="50" charset="-128"/>
                <a:ea typeface="Meiryo UI" pitchFamily="50" charset="-128"/>
                <a:cs typeface="Meiryo UI" pitchFamily="50" charset="-128"/>
              </a:rPr>
              <a:t>5G</a:t>
            </a:r>
            <a:r>
              <a:rPr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を活用することで、集客やサービス向上に向けて、カメラクルーの配線無線化や、</a:t>
            </a:r>
            <a:r>
              <a:rPr lang="en-US" altLang="ja-JP"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p>
          <a:p>
            <a:pPr marL="285750" lvl="0" indent="-285750" defTabSz="844083">
              <a:spcBef>
                <a:spcPct val="0"/>
              </a:spcBef>
              <a:buFont typeface="Wingdings" panose="05000000000000000000" pitchFamily="2" charset="2"/>
              <a:buChar char="Ø"/>
              <a:defRPr/>
            </a:pPr>
            <a:r>
              <a:rPr lang="en-US" altLang="ja-JP"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4K/8K</a:t>
            </a:r>
            <a:r>
              <a:rPr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カメラによる不審者や不審行動検知、観客への</a:t>
            </a:r>
            <a:r>
              <a:rPr lang="en-US" altLang="ja-JP"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VR/AR</a:t>
            </a:r>
            <a:r>
              <a:rPr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提供などを検討中。</a:t>
            </a:r>
          </a:p>
        </p:txBody>
      </p:sp>
    </p:spTree>
    <p:extLst>
      <p:ext uri="{BB962C8B-B14F-4D97-AF65-F5344CB8AC3E}">
        <p14:creationId xmlns:p14="http://schemas.microsoft.com/office/powerpoint/2010/main" val="29762788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8203"/>
          <a:stretch/>
        </p:blipFill>
        <p:spPr>
          <a:xfrm>
            <a:off x="92187" y="943808"/>
            <a:ext cx="9051814" cy="5362875"/>
          </a:xfrm>
          <a:prstGeom prst="rect">
            <a:avLst/>
          </a:prstGeom>
        </p:spPr>
      </p:pic>
      <p:sp>
        <p:nvSpPr>
          <p:cNvPr id="3" name="タイトル 2"/>
          <p:cNvSpPr>
            <a:spLocks noGrp="1"/>
          </p:cNvSpPr>
          <p:nvPr>
            <p:ph type="ctrTitle"/>
          </p:nvPr>
        </p:nvSpPr>
        <p:spPr>
          <a:xfrm>
            <a:off x="305830" y="121092"/>
            <a:ext cx="8429622" cy="409795"/>
          </a:xfrm>
        </p:spPr>
        <p:txBody>
          <a:bodyPr/>
          <a:lstStyle/>
          <a:p>
            <a:r>
              <a:rPr kumimoji="1" lang="ja-JP" altLang="en-US" dirty="0"/>
              <a:t>事例③：</a:t>
            </a:r>
            <a:r>
              <a:rPr lang="ja-JP" altLang="en-US" dirty="0">
                <a:latin typeface="Meiryo UI" panose="020B0604030504040204" pitchFamily="50" charset="-128"/>
                <a:ea typeface="Meiryo UI" panose="020B0604030504040204" pitchFamily="50" charset="-128"/>
              </a:rPr>
              <a:t>スマートファクトリーの取り組み</a:t>
            </a:r>
            <a:endParaRPr kumimoji="1" lang="ja-JP" altLang="en-US" dirty="0"/>
          </a:p>
        </p:txBody>
      </p:sp>
    </p:spTree>
    <p:extLst>
      <p:ext uri="{BB962C8B-B14F-4D97-AF65-F5344CB8AC3E}">
        <p14:creationId xmlns:p14="http://schemas.microsoft.com/office/powerpoint/2010/main" val="312266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lstStyle/>
          <a:p>
            <a:r>
              <a:rPr kumimoji="1" lang="ja-JP" altLang="en-US" b="1" dirty="0">
                <a:latin typeface="+mn-ea"/>
                <a:ea typeface="+mn-ea"/>
              </a:rPr>
              <a:t>トレンド①（</a:t>
            </a:r>
            <a:r>
              <a:rPr kumimoji="1" lang="en-US" altLang="ja-JP" b="1" dirty="0" err="1">
                <a:latin typeface="+mn-ea"/>
                <a:ea typeface="+mn-ea"/>
              </a:rPr>
              <a:t>MaaS</a:t>
            </a:r>
            <a:r>
              <a:rPr kumimoji="1" lang="ja-JP" altLang="en-US" b="1" dirty="0">
                <a:latin typeface="+mn-ea"/>
                <a:ea typeface="+mn-ea"/>
              </a:rPr>
              <a:t>）</a:t>
            </a:r>
          </a:p>
        </p:txBody>
      </p:sp>
      <p:sp>
        <p:nvSpPr>
          <p:cNvPr id="33"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48</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9" name="AutoShape 4"/>
          <p:cNvSpPr>
            <a:spLocks noChangeArrowheads="1"/>
          </p:cNvSpPr>
          <p:nvPr/>
        </p:nvSpPr>
        <p:spPr bwMode="auto">
          <a:xfrm>
            <a:off x="179512" y="891911"/>
            <a:ext cx="8799298" cy="880905"/>
          </a:xfrm>
          <a:prstGeom prst="roundRect">
            <a:avLst>
              <a:gd name="adj" fmla="val 0"/>
            </a:avLst>
          </a:prstGeom>
          <a:solidFill>
            <a:srgbClr val="FFFFCC"/>
          </a:solidFill>
          <a:ln w="28575">
            <a:solidFill>
              <a:schemeClr val="accent6"/>
            </a:solidFill>
            <a:round/>
            <a:headEnd/>
            <a:tailEnd/>
          </a:ln>
          <a:effectLst/>
        </p:spPr>
        <p:txBody>
          <a:bodyPr anchor="ctr" anchorCtr="0">
            <a:noAutofit/>
          </a:bodyPr>
          <a:lstStyle/>
          <a:p>
            <a:pPr fontAlgn="base">
              <a:spcBef>
                <a:spcPct val="0"/>
              </a:spcBef>
              <a:spcAft>
                <a:spcPct val="0"/>
              </a:spcAft>
              <a:defRPr/>
            </a:pPr>
            <a:r>
              <a:rPr lang="ja-JP" altLang="en-US" b="1" dirty="0">
                <a:solidFill>
                  <a:prstClr val="black"/>
                </a:solidFill>
                <a:latin typeface="Meiryo UI" panose="020B0604030504040204" pitchFamily="34" charset="-128"/>
                <a:ea typeface="Meiryo UI" panose="020B0604030504040204" pitchFamily="34" charset="-128"/>
              </a:rPr>
              <a:t>自動運転技術に加えて、</a:t>
            </a:r>
            <a:r>
              <a:rPr lang="en-US" altLang="ja-JP" b="1" dirty="0">
                <a:solidFill>
                  <a:prstClr val="black"/>
                </a:solidFill>
                <a:latin typeface="Meiryo UI" panose="020B0604030504040204" pitchFamily="34" charset="-128"/>
                <a:ea typeface="Meiryo UI" panose="020B0604030504040204" pitchFamily="34" charset="-128"/>
              </a:rPr>
              <a:t>2018</a:t>
            </a:r>
            <a:r>
              <a:rPr lang="ja-JP" altLang="en-US" b="1" dirty="0">
                <a:solidFill>
                  <a:prstClr val="black"/>
                </a:solidFill>
                <a:latin typeface="Meiryo UI" panose="020B0604030504040204" pitchFamily="34" charset="-128"/>
                <a:ea typeface="Meiryo UI" panose="020B0604030504040204" pitchFamily="34" charset="-128"/>
              </a:rPr>
              <a:t>年にトヨタが示した</a:t>
            </a:r>
            <a:r>
              <a:rPr lang="en-US" altLang="ja-JP" b="1" dirty="0">
                <a:solidFill>
                  <a:prstClr val="black"/>
                </a:solidFill>
                <a:latin typeface="Meiryo UI" panose="020B0604030504040204" pitchFamily="34" charset="-128"/>
                <a:ea typeface="Meiryo UI" panose="020B0604030504040204" pitchFamily="34" charset="-128"/>
              </a:rPr>
              <a:t>e-Palette Concept</a:t>
            </a:r>
            <a:r>
              <a:rPr lang="ja-JP" altLang="en-US" b="1" dirty="0">
                <a:solidFill>
                  <a:prstClr val="black"/>
                </a:solidFill>
                <a:latin typeface="Meiryo UI" panose="020B0604030504040204" pitchFamily="34" charset="-128"/>
                <a:ea typeface="Meiryo UI" panose="020B0604030504040204" pitchFamily="34" charset="-128"/>
              </a:rPr>
              <a:t>から派生した展示が非常に多く、物流とエンターテイメントの要素を持った移動手段という２つのトレンド。</a:t>
            </a:r>
            <a:endParaRPr lang="en-US" altLang="ja-JP" b="1" dirty="0">
              <a:solidFill>
                <a:prstClr val="black"/>
              </a:solidFill>
              <a:latin typeface="Meiryo UI" panose="020B0604030504040204" pitchFamily="34" charset="-128"/>
              <a:ea typeface="Meiryo UI" panose="020B0604030504040204" pitchFamily="34" charset="-128"/>
            </a:endParaRPr>
          </a:p>
        </p:txBody>
      </p:sp>
      <p:graphicFrame>
        <p:nvGraphicFramePr>
          <p:cNvPr id="10" name="表 9">
            <a:extLst>
              <a:ext uri="{FF2B5EF4-FFF2-40B4-BE49-F238E27FC236}">
                <a16:creationId xmlns:a16="http://schemas.microsoft.com/office/drawing/2014/main" xmlns="" id="{C8CA3740-EE9D-5343-9CDF-2A4AFDBD5F1F}"/>
              </a:ext>
            </a:extLst>
          </p:cNvPr>
          <p:cNvGraphicFramePr>
            <a:graphicFrameLocks noGrp="1"/>
          </p:cNvGraphicFramePr>
          <p:nvPr/>
        </p:nvGraphicFramePr>
        <p:xfrm>
          <a:off x="179512" y="1916832"/>
          <a:ext cx="8784976" cy="4608512"/>
        </p:xfrm>
        <a:graphic>
          <a:graphicData uri="http://schemas.openxmlformats.org/drawingml/2006/table">
            <a:tbl>
              <a:tblPr firstRow="1" bandRow="1">
                <a:tableStyleId>{5C22544A-7EE6-4342-B048-85BDC9FD1C3A}</a:tableStyleId>
              </a:tblPr>
              <a:tblGrid>
                <a:gridCol w="4392488">
                  <a:extLst>
                    <a:ext uri="{9D8B030D-6E8A-4147-A177-3AD203B41FA5}">
                      <a16:colId xmlns:a16="http://schemas.microsoft.com/office/drawing/2014/main" xmlns="" val="2757322697"/>
                    </a:ext>
                  </a:extLst>
                </a:gridCol>
                <a:gridCol w="4392488">
                  <a:extLst>
                    <a:ext uri="{9D8B030D-6E8A-4147-A177-3AD203B41FA5}">
                      <a16:colId xmlns:a16="http://schemas.microsoft.com/office/drawing/2014/main" xmlns="" val="2995900278"/>
                    </a:ext>
                  </a:extLst>
                </a:gridCol>
              </a:tblGrid>
              <a:tr h="0">
                <a:tc>
                  <a:txBody>
                    <a:bodyPr/>
                    <a:lstStyle/>
                    <a:p>
                      <a:pPr algn="ctr"/>
                      <a:r>
                        <a:rPr kumimoji="1" lang="en-US" altLang="ja-JP" sz="1400" dirty="0">
                          <a:solidFill>
                            <a:schemeClr val="tx1"/>
                          </a:solidFill>
                        </a:rPr>
                        <a:t>Mercedes-Benz</a:t>
                      </a:r>
                      <a:endParaRPr kumimoji="1" lang="ja-JP" altLang="en-US" sz="1400" dirty="0">
                        <a:solidFill>
                          <a:schemeClr val="tx1"/>
                        </a:solidFill>
                      </a:endParaRP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kumimoji="1" lang="en-US" altLang="ja-JP" sz="1400" b="1" dirty="0">
                          <a:solidFill>
                            <a:schemeClr val="tx1"/>
                          </a:solidFill>
                        </a:rPr>
                        <a:t>Continental</a:t>
                      </a:r>
                      <a:r>
                        <a:rPr kumimoji="1" lang="ja-JP" altLang="en-US" sz="1400" b="1" dirty="0">
                          <a:solidFill>
                            <a:schemeClr val="tx1"/>
                          </a:solidFill>
                        </a:rPr>
                        <a:t>　（</a:t>
                      </a:r>
                      <a:r>
                        <a:rPr kumimoji="1" lang="en-US" altLang="ja-JP" sz="1400" b="1" dirty="0">
                          <a:solidFill>
                            <a:schemeClr val="tx1"/>
                          </a:solidFill>
                        </a:rPr>
                        <a:t>Tier1</a:t>
                      </a:r>
                      <a:r>
                        <a:rPr kumimoji="1" lang="ja-JP" altLang="en-US" sz="1400" b="1" dirty="0">
                          <a:solidFill>
                            <a:schemeClr val="tx1"/>
                          </a:solidFill>
                        </a:rPr>
                        <a:t>メーカ）</a:t>
                      </a:r>
                      <a:endParaRPr kumimoji="1" lang="ja-JP" altLang="en-US" sz="1400" dirty="0">
                        <a:solidFill>
                          <a:schemeClr val="tx1"/>
                        </a:solidFill>
                      </a:endParaRP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3436864773"/>
                  </a:ext>
                </a:extLst>
              </a:tr>
              <a:tr h="1957928">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81158293"/>
                  </a:ext>
                </a:extLst>
              </a:tr>
              <a:tr h="144016">
                <a:tc>
                  <a:txBody>
                    <a:bodyPr/>
                    <a:lstStyle/>
                    <a:p>
                      <a:pPr algn="ctr"/>
                      <a:r>
                        <a:rPr kumimoji="1" lang="en-US" altLang="ja-JP" sz="1400" b="1" dirty="0">
                          <a:solidFill>
                            <a:schemeClr val="tx1"/>
                          </a:solidFill>
                        </a:rPr>
                        <a:t>Panasonic</a:t>
                      </a: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kumimoji="1" lang="en-US" altLang="ja-JP" sz="1400" b="1" dirty="0">
                          <a:solidFill>
                            <a:schemeClr val="tx1"/>
                          </a:solidFill>
                        </a:rPr>
                        <a:t>Denso</a:t>
                      </a:r>
                      <a:r>
                        <a:rPr kumimoji="1" lang="ja-JP" altLang="en-US" sz="1400" b="1" dirty="0">
                          <a:solidFill>
                            <a:schemeClr val="tx1"/>
                          </a:solidFill>
                        </a:rPr>
                        <a:t>　（</a:t>
                      </a:r>
                      <a:r>
                        <a:rPr kumimoji="1" lang="en-US" altLang="ja-JP" sz="1400" b="1" dirty="0">
                          <a:solidFill>
                            <a:schemeClr val="tx1"/>
                          </a:solidFill>
                        </a:rPr>
                        <a:t>Tier1</a:t>
                      </a:r>
                      <a:r>
                        <a:rPr kumimoji="1" lang="ja-JP" altLang="en-US" sz="1400" b="1" dirty="0">
                          <a:solidFill>
                            <a:schemeClr val="tx1"/>
                          </a:solidFill>
                        </a:rPr>
                        <a:t>メーカ）</a:t>
                      </a: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3734224368"/>
                  </a:ext>
                </a:extLst>
              </a:tr>
              <a:tr h="2040984">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11501345"/>
                  </a:ext>
                </a:extLst>
              </a:tr>
            </a:tbl>
          </a:graphicData>
        </a:graphic>
      </p:graphicFrame>
      <p:pic>
        <p:nvPicPr>
          <p:cNvPr id="23" name="図 22">
            <a:extLst>
              <a:ext uri="{FF2B5EF4-FFF2-40B4-BE49-F238E27FC236}">
                <a16:creationId xmlns:a16="http://schemas.microsoft.com/office/drawing/2014/main" xmlns="" id="{A9C80A9F-AB30-4D4C-807D-00BFE1A8DD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510" y="4612631"/>
            <a:ext cx="2088233" cy="1696689"/>
          </a:xfrm>
          <a:prstGeom prst="rect">
            <a:avLst/>
          </a:prstGeom>
        </p:spPr>
      </p:pic>
      <p:sp>
        <p:nvSpPr>
          <p:cNvPr id="24" name="正方形/長方形 23">
            <a:extLst>
              <a:ext uri="{FF2B5EF4-FFF2-40B4-BE49-F238E27FC236}">
                <a16:creationId xmlns:a16="http://schemas.microsoft.com/office/drawing/2014/main" xmlns="" id="{7215744D-4C79-BE42-81AC-B09344BE8D85}"/>
              </a:ext>
            </a:extLst>
          </p:cNvPr>
          <p:cNvSpPr/>
          <p:nvPr/>
        </p:nvSpPr>
        <p:spPr>
          <a:xfrm>
            <a:off x="2397438" y="4826285"/>
            <a:ext cx="2174562" cy="1384995"/>
          </a:xfrm>
          <a:prstGeom prst="rect">
            <a:avLst/>
          </a:prstGeom>
        </p:spPr>
        <p:txBody>
          <a:bodyPr wrap="square">
            <a:spAutoFit/>
          </a:bodyPr>
          <a:lstStyle/>
          <a:p>
            <a:pPr>
              <a:defRPr/>
            </a:pPr>
            <a:r>
              <a:rPr lang="ja-JP" altLang="en-US" sz="1400" dirty="0">
                <a:solidFill>
                  <a:prstClr val="black"/>
                </a:solidFill>
                <a:latin typeface="Meiryo UI" panose="020B0604030504040204" pitchFamily="34" charset="-128"/>
                <a:ea typeface="Meiryo UI" panose="020B0604030504040204" pitchFamily="34" charset="-128"/>
              </a:rPr>
              <a:t>自動走行する電気自動車「</a:t>
            </a:r>
            <a:r>
              <a:rPr lang="en-US" altLang="ja-JP" sz="1400" dirty="0" err="1">
                <a:solidFill>
                  <a:prstClr val="black"/>
                </a:solidFill>
                <a:latin typeface="Meiryo UI" panose="020B0604030504040204" pitchFamily="34" charset="-128"/>
                <a:ea typeface="Meiryo UI" panose="020B0604030504040204" pitchFamily="34" charset="-128"/>
              </a:rPr>
              <a:t>SPACe_C</a:t>
            </a:r>
            <a:r>
              <a:rPr lang="ja-JP" altLang="en-US" sz="1400" dirty="0">
                <a:solidFill>
                  <a:prstClr val="black"/>
                </a:solidFill>
                <a:latin typeface="Meiryo UI" panose="020B0604030504040204" pitchFamily="34" charset="-128"/>
                <a:ea typeface="Meiryo UI" panose="020B0604030504040204" pitchFamily="34" charset="-128"/>
              </a:rPr>
              <a:t>」。用途に合わせてボディを切り替えて走行。用途は人間を中心に考えられており写真はオーケストラを聞くための内装。</a:t>
            </a:r>
            <a:endParaRPr lang="en-US" altLang="ja-JP" sz="1400" dirty="0">
              <a:solidFill>
                <a:prstClr val="black"/>
              </a:solidFill>
              <a:latin typeface="Meiryo UI" panose="020B0604030504040204" pitchFamily="34" charset="-128"/>
              <a:ea typeface="Meiryo UI" panose="020B0604030504040204" pitchFamily="34" charset="-128"/>
            </a:endParaRPr>
          </a:p>
        </p:txBody>
      </p:sp>
      <p:pic>
        <p:nvPicPr>
          <p:cNvPr id="25" name="図 24">
            <a:extLst>
              <a:ext uri="{FF2B5EF4-FFF2-40B4-BE49-F238E27FC236}">
                <a16:creationId xmlns:a16="http://schemas.microsoft.com/office/drawing/2014/main" xmlns="" id="{2F495ED9-BD0B-6F4B-9D46-DDA6EFBE93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1" y="2333247"/>
            <a:ext cx="2088232" cy="1696689"/>
          </a:xfrm>
          <a:prstGeom prst="rect">
            <a:avLst/>
          </a:prstGeom>
        </p:spPr>
      </p:pic>
      <p:sp>
        <p:nvSpPr>
          <p:cNvPr id="26" name="正方形/長方形 25">
            <a:extLst>
              <a:ext uri="{FF2B5EF4-FFF2-40B4-BE49-F238E27FC236}">
                <a16:creationId xmlns:a16="http://schemas.microsoft.com/office/drawing/2014/main" xmlns="" id="{444ED5E1-70BB-D148-8276-0885FD43A887}"/>
              </a:ext>
            </a:extLst>
          </p:cNvPr>
          <p:cNvSpPr/>
          <p:nvPr/>
        </p:nvSpPr>
        <p:spPr>
          <a:xfrm>
            <a:off x="2411760" y="2619489"/>
            <a:ext cx="2167401" cy="1169551"/>
          </a:xfrm>
          <a:prstGeom prst="rect">
            <a:avLst/>
          </a:prstGeom>
        </p:spPr>
        <p:txBody>
          <a:bodyPr wrap="square">
            <a:spAutoFit/>
          </a:bodyPr>
          <a:lstStyle/>
          <a:p>
            <a:pPr>
              <a:defRPr/>
            </a:pPr>
            <a:r>
              <a:rPr lang="en-US" altLang="ja-JP" sz="1400" dirty="0">
                <a:solidFill>
                  <a:prstClr val="black"/>
                </a:solidFill>
                <a:latin typeface="Meiryo UI" panose="020B0604030504040204" pitchFamily="34" charset="-128"/>
                <a:ea typeface="Meiryo UI" panose="020B0604030504040204" pitchFamily="34" charset="-128"/>
              </a:rPr>
              <a:t>Vision URBANETIC</a:t>
            </a:r>
            <a:r>
              <a:rPr lang="ja-JP" altLang="en-US" sz="1400" dirty="0" err="1">
                <a:solidFill>
                  <a:prstClr val="black"/>
                </a:solidFill>
                <a:latin typeface="Meiryo UI" panose="020B0604030504040204" pitchFamily="34" charset="-128"/>
                <a:ea typeface="Meiryo UI" panose="020B0604030504040204" pitchFamily="34" charset="-128"/>
              </a:rPr>
              <a:t>。</a:t>
            </a:r>
            <a:endParaRPr lang="en-US" altLang="ja-JP" sz="1400" dirty="0">
              <a:solidFill>
                <a:prstClr val="black"/>
              </a:solidFill>
              <a:latin typeface="Meiryo UI" panose="020B0604030504040204" pitchFamily="34" charset="-128"/>
              <a:ea typeface="Meiryo UI" panose="020B0604030504040204" pitchFamily="34" charset="-128"/>
            </a:endParaRPr>
          </a:p>
          <a:p>
            <a:pPr>
              <a:defRPr/>
            </a:pPr>
            <a:r>
              <a:rPr lang="ja-JP" altLang="en-US" sz="1400" dirty="0">
                <a:solidFill>
                  <a:prstClr val="black"/>
                </a:solidFill>
                <a:latin typeface="Meiryo UI" panose="020B0604030504040204" pitchFamily="34" charset="-128"/>
                <a:ea typeface="Meiryo UI" panose="020B0604030504040204" pitchFamily="34" charset="-128"/>
              </a:rPr>
              <a:t>用途に合わせて搭載する</a:t>
            </a:r>
            <a:endParaRPr lang="en-US" altLang="ja-JP" sz="1400" dirty="0">
              <a:solidFill>
                <a:prstClr val="black"/>
              </a:solidFill>
              <a:latin typeface="Meiryo UI" panose="020B0604030504040204" pitchFamily="34" charset="-128"/>
              <a:ea typeface="Meiryo UI" panose="020B0604030504040204" pitchFamily="34" charset="-128"/>
            </a:endParaRPr>
          </a:p>
          <a:p>
            <a:pPr>
              <a:defRPr/>
            </a:pPr>
            <a:r>
              <a:rPr lang="ja-JP" altLang="en-US" sz="1400" dirty="0">
                <a:solidFill>
                  <a:prstClr val="black"/>
                </a:solidFill>
                <a:latin typeface="Meiryo UI" panose="020B0604030504040204" pitchFamily="34" charset="-128"/>
                <a:ea typeface="Meiryo UI" panose="020B0604030504040204" pitchFamily="34" charset="-128"/>
              </a:rPr>
              <a:t>ボディー部分をその場で変更することで、人のみならず</a:t>
            </a:r>
            <a:endParaRPr lang="en-US" altLang="ja-JP" sz="1400" dirty="0">
              <a:solidFill>
                <a:prstClr val="black"/>
              </a:solidFill>
              <a:latin typeface="Meiryo UI" panose="020B0604030504040204" pitchFamily="34" charset="-128"/>
              <a:ea typeface="Meiryo UI" panose="020B0604030504040204" pitchFamily="34" charset="-128"/>
            </a:endParaRPr>
          </a:p>
          <a:p>
            <a:pPr>
              <a:defRPr/>
            </a:pPr>
            <a:r>
              <a:rPr lang="ja-JP" altLang="en-US" sz="1400" dirty="0">
                <a:solidFill>
                  <a:prstClr val="black"/>
                </a:solidFill>
                <a:latin typeface="Meiryo UI" panose="020B0604030504040204" pitchFamily="34" charset="-128"/>
                <a:ea typeface="Meiryo UI" panose="020B0604030504040204" pitchFamily="34" charset="-128"/>
              </a:rPr>
              <a:t>物の輸送までを実現可能。</a:t>
            </a:r>
            <a:endParaRPr lang="en-US" altLang="ja-JP" sz="1400" dirty="0">
              <a:solidFill>
                <a:prstClr val="black"/>
              </a:solidFill>
              <a:latin typeface="Meiryo UI" panose="020B0604030504040204" pitchFamily="34" charset="-128"/>
              <a:ea typeface="Meiryo UI" panose="020B0604030504040204" pitchFamily="34" charset="-128"/>
            </a:endParaRPr>
          </a:p>
        </p:txBody>
      </p:sp>
      <p:pic>
        <p:nvPicPr>
          <p:cNvPr id="27" name="図 26">
            <a:extLst>
              <a:ext uri="{FF2B5EF4-FFF2-40B4-BE49-F238E27FC236}">
                <a16:creationId xmlns:a16="http://schemas.microsoft.com/office/drawing/2014/main" xmlns="" id="{2BE89201-593E-2346-8407-A0216146E625}"/>
              </a:ext>
            </a:extLst>
          </p:cNvPr>
          <p:cNvPicPr>
            <a:picLocks noChangeAspect="1"/>
          </p:cNvPicPr>
          <p:nvPr/>
        </p:nvPicPr>
        <p:blipFill>
          <a:blip r:embed="rId5"/>
          <a:stretch>
            <a:fillRect/>
          </a:stretch>
        </p:blipFill>
        <p:spPr>
          <a:xfrm>
            <a:off x="4644008" y="2333246"/>
            <a:ext cx="2169955" cy="1696689"/>
          </a:xfrm>
          <a:prstGeom prst="rect">
            <a:avLst/>
          </a:prstGeom>
        </p:spPr>
      </p:pic>
      <p:sp>
        <p:nvSpPr>
          <p:cNvPr id="28" name="正方形/長方形 27">
            <a:extLst>
              <a:ext uri="{FF2B5EF4-FFF2-40B4-BE49-F238E27FC236}">
                <a16:creationId xmlns:a16="http://schemas.microsoft.com/office/drawing/2014/main" xmlns="" id="{EE9BAA5C-D4E0-7946-B3A3-DF244B1DF338}"/>
              </a:ext>
            </a:extLst>
          </p:cNvPr>
          <p:cNvSpPr/>
          <p:nvPr/>
        </p:nvSpPr>
        <p:spPr>
          <a:xfrm>
            <a:off x="6829259" y="2548061"/>
            <a:ext cx="2149551" cy="1384995"/>
          </a:xfrm>
          <a:prstGeom prst="rect">
            <a:avLst/>
          </a:prstGeom>
        </p:spPr>
        <p:txBody>
          <a:bodyPr wrap="square">
            <a:spAutoFit/>
          </a:bodyPr>
          <a:lstStyle/>
          <a:p>
            <a:pPr>
              <a:defRPr/>
            </a:pPr>
            <a:r>
              <a:rPr lang="ja-JP" altLang="en-US" sz="1400" dirty="0">
                <a:solidFill>
                  <a:prstClr val="black"/>
                </a:solidFill>
                <a:latin typeface="Meiryo UI" panose="020B0604030504040204" pitchFamily="34" charset="-128"/>
                <a:ea typeface="Meiryo UI" panose="020B0604030504040204" pitchFamily="34" charset="-128"/>
              </a:rPr>
              <a:t>物の輸送を実現する新しい</a:t>
            </a:r>
            <a:r>
              <a:rPr lang="en-US" altLang="ja-JP" sz="1400" dirty="0" err="1">
                <a:solidFill>
                  <a:prstClr val="black"/>
                </a:solidFill>
                <a:latin typeface="Meiryo UI" panose="020B0604030504040204" pitchFamily="34" charset="-128"/>
                <a:ea typeface="Meiryo UI" panose="020B0604030504040204" pitchFamily="34" charset="-128"/>
              </a:rPr>
              <a:t>CUbE</a:t>
            </a:r>
            <a:r>
              <a:rPr lang="ja-JP" altLang="en-US" sz="1400" dirty="0">
                <a:solidFill>
                  <a:prstClr val="black"/>
                </a:solidFill>
                <a:latin typeface="Meiryo UI" panose="020B0604030504040204" pitchFamily="34" charset="-128"/>
                <a:ea typeface="Meiryo UI" panose="020B0604030504040204" pitchFamily="34" charset="-128"/>
              </a:rPr>
              <a:t>という自動運転車</a:t>
            </a:r>
            <a:r>
              <a:rPr lang="en-US" altLang="ja-JP" sz="1400" dirty="0">
                <a:solidFill>
                  <a:prstClr val="black"/>
                </a:solidFill>
                <a:latin typeface="Meiryo UI" panose="020B0604030504040204" pitchFamily="34" charset="-128"/>
                <a:ea typeface="Meiryo UI" panose="020B0604030504040204" pitchFamily="34" charset="-128"/>
              </a:rPr>
              <a:t/>
            </a:r>
            <a:br>
              <a:rPr lang="en-US" altLang="ja-JP" sz="1400" dirty="0">
                <a:solidFill>
                  <a:prstClr val="black"/>
                </a:solidFill>
                <a:latin typeface="Meiryo UI" panose="020B0604030504040204" pitchFamily="34" charset="-128"/>
                <a:ea typeface="Meiryo UI" panose="020B0604030504040204" pitchFamily="34" charset="-128"/>
              </a:rPr>
            </a:br>
            <a:r>
              <a:rPr lang="ja-JP" altLang="en-US" sz="1400" dirty="0">
                <a:solidFill>
                  <a:prstClr val="black"/>
                </a:solidFill>
                <a:latin typeface="Meiryo UI" panose="020B0604030504040204" pitchFamily="34" charset="-128"/>
                <a:ea typeface="Meiryo UI" panose="020B0604030504040204" pitchFamily="34" charset="-128"/>
              </a:rPr>
              <a:t>コンセプトを展示。</a:t>
            </a:r>
            <a:r>
              <a:rPr lang="en-US" altLang="ja-JP" sz="1400" dirty="0">
                <a:solidFill>
                  <a:prstClr val="black"/>
                </a:solidFill>
                <a:latin typeface="Meiryo UI" panose="020B0604030504040204" pitchFamily="34" charset="-128"/>
                <a:ea typeface="Meiryo UI" panose="020B0604030504040204" pitchFamily="34" charset="-128"/>
              </a:rPr>
              <a:t/>
            </a:r>
            <a:br>
              <a:rPr lang="en-US" altLang="ja-JP" sz="1400" dirty="0">
                <a:solidFill>
                  <a:prstClr val="black"/>
                </a:solidFill>
                <a:latin typeface="Meiryo UI" panose="020B0604030504040204" pitchFamily="34" charset="-128"/>
                <a:ea typeface="Meiryo UI" panose="020B0604030504040204" pitchFamily="34" charset="-128"/>
              </a:rPr>
            </a:br>
            <a:r>
              <a:rPr lang="ja-JP" altLang="en-US" sz="1400" dirty="0">
                <a:solidFill>
                  <a:prstClr val="black"/>
                </a:solidFill>
                <a:latin typeface="Meiryo UI" panose="020B0604030504040204" pitchFamily="34" charset="-128"/>
                <a:ea typeface="Meiryo UI" panose="020B0604030504040204" pitchFamily="34" charset="-128"/>
              </a:rPr>
              <a:t>ユニークなことにラストワンマイルの輸送は犬型ロボットが担う。</a:t>
            </a:r>
            <a:endParaRPr lang="en-US" altLang="ja-JP" sz="1400" dirty="0">
              <a:solidFill>
                <a:prstClr val="black"/>
              </a:solidFill>
              <a:latin typeface="Meiryo UI" panose="020B0604030504040204" pitchFamily="34" charset="-128"/>
              <a:ea typeface="Meiryo UI" panose="020B0604030504040204" pitchFamily="34" charset="-128"/>
            </a:endParaRPr>
          </a:p>
        </p:txBody>
      </p:sp>
      <p:pic>
        <p:nvPicPr>
          <p:cNvPr id="29" name="図 28">
            <a:extLst>
              <a:ext uri="{FF2B5EF4-FFF2-40B4-BE49-F238E27FC236}">
                <a16:creationId xmlns:a16="http://schemas.microsoft.com/office/drawing/2014/main" xmlns="" id="{EA7B159E-BA5E-8848-89A5-8CAA05D78EFA}"/>
              </a:ext>
            </a:extLst>
          </p:cNvPr>
          <p:cNvPicPr>
            <a:picLocks noChangeAspect="1"/>
          </p:cNvPicPr>
          <p:nvPr/>
        </p:nvPicPr>
        <p:blipFill>
          <a:blip r:embed="rId6"/>
          <a:stretch>
            <a:fillRect/>
          </a:stretch>
        </p:blipFill>
        <p:spPr>
          <a:xfrm>
            <a:off x="4644008" y="4612631"/>
            <a:ext cx="2374506" cy="1710634"/>
          </a:xfrm>
          <a:prstGeom prst="rect">
            <a:avLst/>
          </a:prstGeom>
        </p:spPr>
      </p:pic>
      <p:sp>
        <p:nvSpPr>
          <p:cNvPr id="30" name="正方形/長方形 29">
            <a:extLst>
              <a:ext uri="{FF2B5EF4-FFF2-40B4-BE49-F238E27FC236}">
                <a16:creationId xmlns:a16="http://schemas.microsoft.com/office/drawing/2014/main" xmlns="" id="{3522D487-98F0-8E46-A56B-1D0450412383}"/>
              </a:ext>
            </a:extLst>
          </p:cNvPr>
          <p:cNvSpPr/>
          <p:nvPr/>
        </p:nvSpPr>
        <p:spPr>
          <a:xfrm>
            <a:off x="7026819" y="4915385"/>
            <a:ext cx="1951992" cy="1169551"/>
          </a:xfrm>
          <a:prstGeom prst="rect">
            <a:avLst/>
          </a:prstGeom>
        </p:spPr>
        <p:txBody>
          <a:bodyPr wrap="square">
            <a:spAutoFit/>
          </a:bodyPr>
          <a:lstStyle/>
          <a:p>
            <a:pPr>
              <a:defRPr/>
            </a:pPr>
            <a:r>
              <a:rPr lang="en-US" altLang="ja-JP" sz="1400" dirty="0">
                <a:solidFill>
                  <a:prstClr val="black"/>
                </a:solidFill>
                <a:latin typeface="Meiryo UI" panose="020B0604030504040204" pitchFamily="34" charset="-128"/>
                <a:ea typeface="Meiryo UI" panose="020B0604030504040204" pitchFamily="34" charset="-128"/>
              </a:rPr>
              <a:t>e-Palette</a:t>
            </a:r>
            <a:r>
              <a:rPr lang="ja-JP" altLang="en-US" sz="1400" dirty="0">
                <a:solidFill>
                  <a:prstClr val="black"/>
                </a:solidFill>
                <a:latin typeface="Meiryo UI" panose="020B0604030504040204" pitchFamily="34" charset="-128"/>
                <a:ea typeface="Meiryo UI" panose="020B0604030504040204" pitchFamily="34" charset="-128"/>
              </a:rPr>
              <a:t>のシャトル版展示。シャトルの中で</a:t>
            </a:r>
            <a:r>
              <a:rPr lang="en-US" altLang="ja-JP" sz="1400" dirty="0">
                <a:solidFill>
                  <a:prstClr val="black"/>
                </a:solidFill>
                <a:latin typeface="Meiryo UI" panose="020B0604030504040204" pitchFamily="34" charset="-128"/>
                <a:ea typeface="Meiryo UI" panose="020B0604030504040204" pitchFamily="34" charset="-128"/>
              </a:rPr>
              <a:t/>
            </a:r>
            <a:br>
              <a:rPr lang="en-US" altLang="ja-JP" sz="1400" dirty="0">
                <a:solidFill>
                  <a:prstClr val="black"/>
                </a:solidFill>
                <a:latin typeface="Meiryo UI" panose="020B0604030504040204" pitchFamily="34" charset="-128"/>
                <a:ea typeface="Meiryo UI" panose="020B0604030504040204" pitchFamily="34" charset="-128"/>
              </a:rPr>
            </a:br>
            <a:r>
              <a:rPr lang="ja-JP" altLang="en-US" sz="1400" dirty="0">
                <a:solidFill>
                  <a:prstClr val="black"/>
                </a:solidFill>
                <a:latin typeface="Meiryo UI" panose="020B0604030504040204" pitchFamily="34" charset="-128"/>
                <a:ea typeface="Meiryo UI" panose="020B0604030504040204" pitchFamily="34" charset="-128"/>
              </a:rPr>
              <a:t>注文したグッズが映画を楽しむ間に運ばれてくるというモビリティサービス。</a:t>
            </a:r>
            <a:endParaRPr lang="en-US" altLang="ja-JP" sz="1400" dirty="0">
              <a:solidFill>
                <a:prstClr val="black"/>
              </a:solidFill>
              <a:latin typeface="Meiryo UI" panose="020B0604030504040204" pitchFamily="34" charset="-128"/>
              <a:ea typeface="Meiryo UI" panose="020B0604030504040204" pitchFamily="34" charset="-128"/>
            </a:endParaRPr>
          </a:p>
        </p:txBody>
      </p:sp>
      <p:sp>
        <p:nvSpPr>
          <p:cNvPr id="34"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4273425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lstStyle/>
          <a:p>
            <a:r>
              <a:rPr kumimoji="1" lang="ja-JP" altLang="en-US" b="1" dirty="0">
                <a:latin typeface="+mn-ea"/>
                <a:ea typeface="+mn-ea"/>
              </a:rPr>
              <a:t>トレンド②（スマートホーム）</a:t>
            </a:r>
          </a:p>
        </p:txBody>
      </p:sp>
      <p:sp>
        <p:nvSpPr>
          <p:cNvPr id="28" name="スライド番号プレースホルダー 2"/>
          <p:cNvSpPr>
            <a:spLocks noGrp="1"/>
          </p:cNvSpPr>
          <p:nvPr>
            <p:ph type="sldNum" sz="quarter" idx="4294967295"/>
          </p:nvPr>
        </p:nvSpPr>
        <p:spPr>
          <a:xfrm>
            <a:off x="7010400" y="6677025"/>
            <a:ext cx="2133600" cy="150813"/>
          </a:xfrm>
        </p:spPr>
        <p:txBody>
          <a:bodyPr/>
          <a:lstStyle/>
          <a:p>
            <a:pPr>
              <a:defRPr/>
            </a:pPr>
            <a:r>
              <a:rPr lang="en-US" altLang="ja-JP">
                <a:solidFill>
                  <a:prstClr val="white"/>
                </a:solidFill>
                <a:latin typeface="+mn-ea"/>
                <a:ea typeface="+mn-ea"/>
              </a:rPr>
              <a:t>- </a:t>
            </a:r>
            <a:fld id="{03904AFA-E5CD-4D54-AB2B-FD94AC2CA18D}" type="slidenum">
              <a:rPr lang="en-US" altLang="ja-JP" smtClean="0">
                <a:solidFill>
                  <a:prstClr val="white"/>
                </a:solidFill>
                <a:latin typeface="+mn-ea"/>
                <a:ea typeface="+mn-ea"/>
              </a:rPr>
              <a:pPr>
                <a:defRPr/>
              </a:pPr>
              <a:t>49</a:t>
            </a:fld>
            <a:r>
              <a:rPr lang="en-US" altLang="ja-JP">
                <a:solidFill>
                  <a:prstClr val="white"/>
                </a:solidFill>
                <a:latin typeface="+mn-ea"/>
                <a:ea typeface="+mn-ea"/>
              </a:rPr>
              <a:t> -</a:t>
            </a:r>
            <a:endParaRPr lang="en-US" altLang="ja-JP" dirty="0">
              <a:solidFill>
                <a:prstClr val="white"/>
              </a:solidFill>
              <a:latin typeface="+mn-ea"/>
              <a:ea typeface="+mn-ea"/>
            </a:endParaRPr>
          </a:p>
        </p:txBody>
      </p:sp>
      <p:sp>
        <p:nvSpPr>
          <p:cNvPr id="9" name="AutoShape 4"/>
          <p:cNvSpPr>
            <a:spLocks noChangeArrowheads="1"/>
          </p:cNvSpPr>
          <p:nvPr/>
        </p:nvSpPr>
        <p:spPr bwMode="auto">
          <a:xfrm>
            <a:off x="179512" y="891911"/>
            <a:ext cx="8799298" cy="880905"/>
          </a:xfrm>
          <a:prstGeom prst="roundRect">
            <a:avLst>
              <a:gd name="adj" fmla="val 0"/>
            </a:avLst>
          </a:prstGeom>
          <a:solidFill>
            <a:srgbClr val="FFFFCC"/>
          </a:solidFill>
          <a:ln w="28575">
            <a:solidFill>
              <a:schemeClr val="accent6"/>
            </a:solidFill>
            <a:round/>
            <a:headEnd/>
            <a:tailEnd/>
          </a:ln>
          <a:effectLst/>
        </p:spPr>
        <p:txBody>
          <a:bodyPr anchor="ctr" anchorCtr="0">
            <a:noAutofit/>
          </a:bodyPr>
          <a:lstStyle/>
          <a:p>
            <a:pPr>
              <a:defRPr/>
            </a:pPr>
            <a:r>
              <a:rPr lang="en-US" altLang="ja-JP" b="1" dirty="0">
                <a:solidFill>
                  <a:prstClr val="black"/>
                </a:solidFill>
                <a:latin typeface="Meiryo UI" panose="020B0604030504040204" pitchFamily="34" charset="-128"/>
                <a:ea typeface="Meiryo UI" panose="020B0604030504040204" pitchFamily="34" charset="-128"/>
              </a:rPr>
              <a:t>Google</a:t>
            </a:r>
            <a:r>
              <a:rPr lang="ja-JP" altLang="en-US" b="1" dirty="0">
                <a:solidFill>
                  <a:prstClr val="black"/>
                </a:solidFill>
                <a:latin typeface="Meiryo UI" panose="020B0604030504040204" pitchFamily="34" charset="-128"/>
                <a:ea typeface="Meiryo UI" panose="020B0604030504040204" pitchFamily="34" charset="-128"/>
              </a:rPr>
              <a:t>や</a:t>
            </a:r>
            <a:r>
              <a:rPr lang="en-US" altLang="ja-JP" b="1" dirty="0">
                <a:solidFill>
                  <a:prstClr val="black"/>
                </a:solidFill>
                <a:latin typeface="Meiryo UI" panose="020B0604030504040204" pitchFamily="34" charset="-128"/>
                <a:ea typeface="Meiryo UI" panose="020B0604030504040204" pitchFamily="34" charset="-128"/>
              </a:rPr>
              <a:t>Amazon</a:t>
            </a:r>
            <a:r>
              <a:rPr lang="ja-JP" altLang="en-US" b="1" dirty="0">
                <a:solidFill>
                  <a:prstClr val="black"/>
                </a:solidFill>
                <a:latin typeface="Meiryo UI" panose="020B0604030504040204" pitchFamily="34" charset="-128"/>
                <a:ea typeface="Meiryo UI" panose="020B0604030504040204" pitchFamily="34" charset="-128"/>
              </a:rPr>
              <a:t>の音声</a:t>
            </a:r>
            <a:r>
              <a:rPr lang="en-US" altLang="ja-JP" b="1" dirty="0">
                <a:solidFill>
                  <a:prstClr val="black"/>
                </a:solidFill>
                <a:latin typeface="Meiryo UI" panose="020B0604030504040204" pitchFamily="34" charset="-128"/>
                <a:ea typeface="Meiryo UI" panose="020B0604030504040204" pitchFamily="34" charset="-128"/>
              </a:rPr>
              <a:t>AI</a:t>
            </a:r>
            <a:r>
              <a:rPr lang="ja-JP" altLang="en-US" b="1" dirty="0">
                <a:solidFill>
                  <a:prstClr val="black"/>
                </a:solidFill>
                <a:latin typeface="Meiryo UI" panose="020B0604030504040204" pitchFamily="34" charset="-128"/>
                <a:ea typeface="Meiryo UI" panose="020B0604030504040204" pitchFamily="34" charset="-128"/>
              </a:rPr>
              <a:t>を利用した家電制御の提案を、ストーリーで見せるものが</a:t>
            </a:r>
            <a:endParaRPr lang="en-US" altLang="ja-JP" b="1" dirty="0">
              <a:solidFill>
                <a:prstClr val="black"/>
              </a:solidFill>
              <a:latin typeface="Meiryo UI" panose="020B0604030504040204" pitchFamily="34" charset="-128"/>
              <a:ea typeface="Meiryo UI" panose="020B0604030504040204" pitchFamily="34" charset="-128"/>
            </a:endParaRPr>
          </a:p>
          <a:p>
            <a:pPr>
              <a:defRPr/>
            </a:pPr>
            <a:r>
              <a:rPr lang="ja-JP" altLang="en-US" b="1" dirty="0">
                <a:solidFill>
                  <a:prstClr val="black"/>
                </a:solidFill>
                <a:latin typeface="Meiryo UI" panose="020B0604030504040204" pitchFamily="34" charset="-128"/>
                <a:ea typeface="Meiryo UI" panose="020B0604030504040204" pitchFamily="34" charset="-128"/>
              </a:rPr>
              <a:t>多い。市場は、</a:t>
            </a:r>
            <a:r>
              <a:rPr lang="en-US" altLang="ja-JP" b="1" dirty="0">
                <a:solidFill>
                  <a:prstClr val="black"/>
                </a:solidFill>
                <a:latin typeface="Meiryo UI" panose="020B0604030504040204" pitchFamily="34" charset="-128"/>
                <a:ea typeface="Meiryo UI" panose="020B0604030504040204" pitchFamily="34" charset="-128"/>
              </a:rPr>
              <a:t>Google</a:t>
            </a:r>
            <a:r>
              <a:rPr lang="ja-JP" altLang="en-US" b="1" dirty="0">
                <a:solidFill>
                  <a:prstClr val="black"/>
                </a:solidFill>
                <a:latin typeface="Meiryo UI" panose="020B0604030504040204" pitchFamily="34" charset="-128"/>
                <a:ea typeface="Meiryo UI" panose="020B0604030504040204" pitchFamily="34" charset="-128"/>
              </a:rPr>
              <a:t>を中心としたエコシステムが席巻している印象。</a:t>
            </a:r>
            <a:endParaRPr lang="en-US" altLang="ja-JP" b="1" dirty="0">
              <a:solidFill>
                <a:prstClr val="black"/>
              </a:solidFill>
              <a:latin typeface="Meiryo UI" panose="020B0604030504040204" pitchFamily="34" charset="-128"/>
              <a:ea typeface="Meiryo UI" panose="020B0604030504040204" pitchFamily="34" charset="-128"/>
            </a:endParaRPr>
          </a:p>
        </p:txBody>
      </p:sp>
      <p:graphicFrame>
        <p:nvGraphicFramePr>
          <p:cNvPr id="13" name="表 12">
            <a:extLst>
              <a:ext uri="{FF2B5EF4-FFF2-40B4-BE49-F238E27FC236}">
                <a16:creationId xmlns:a16="http://schemas.microsoft.com/office/drawing/2014/main" xmlns="" id="{C8CA3740-EE9D-5343-9CDF-2A4AFDBD5F1F}"/>
              </a:ext>
            </a:extLst>
          </p:cNvPr>
          <p:cNvGraphicFramePr>
            <a:graphicFrameLocks noGrp="1"/>
          </p:cNvGraphicFramePr>
          <p:nvPr/>
        </p:nvGraphicFramePr>
        <p:xfrm>
          <a:off x="179512" y="1916832"/>
          <a:ext cx="8784976" cy="4680520"/>
        </p:xfrm>
        <a:graphic>
          <a:graphicData uri="http://schemas.openxmlformats.org/drawingml/2006/table">
            <a:tbl>
              <a:tblPr firstRow="1" bandRow="1">
                <a:tableStyleId>{5C22544A-7EE6-4342-B048-85BDC9FD1C3A}</a:tableStyleId>
              </a:tblPr>
              <a:tblGrid>
                <a:gridCol w="4392488">
                  <a:extLst>
                    <a:ext uri="{9D8B030D-6E8A-4147-A177-3AD203B41FA5}">
                      <a16:colId xmlns:a16="http://schemas.microsoft.com/office/drawing/2014/main" xmlns="" val="2757322697"/>
                    </a:ext>
                  </a:extLst>
                </a:gridCol>
                <a:gridCol w="4392488">
                  <a:extLst>
                    <a:ext uri="{9D8B030D-6E8A-4147-A177-3AD203B41FA5}">
                      <a16:colId xmlns:a16="http://schemas.microsoft.com/office/drawing/2014/main" xmlns="" val="2995900278"/>
                    </a:ext>
                  </a:extLst>
                </a:gridCol>
              </a:tblGrid>
              <a:tr h="0">
                <a:tc>
                  <a:txBody>
                    <a:bodyPr/>
                    <a:lstStyle/>
                    <a:p>
                      <a:pPr algn="ctr"/>
                      <a:r>
                        <a:rPr kumimoji="1" lang="en-US" altLang="ja-JP" sz="1400" dirty="0">
                          <a:solidFill>
                            <a:schemeClr val="tx1"/>
                          </a:solidFill>
                        </a:rPr>
                        <a:t>Google</a:t>
                      </a:r>
                      <a:endParaRPr kumimoji="1" lang="ja-JP" altLang="en-US" sz="1400" dirty="0">
                        <a:solidFill>
                          <a:schemeClr val="tx1"/>
                        </a:solidFill>
                      </a:endParaRP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kumimoji="1" lang="en-US" altLang="ja-JP" sz="1400" dirty="0">
                          <a:solidFill>
                            <a:schemeClr val="tx1"/>
                          </a:solidFill>
                        </a:rPr>
                        <a:t>Samsung</a:t>
                      </a:r>
                      <a:endParaRPr kumimoji="1" lang="ja-JP" altLang="en-US" sz="1400" dirty="0">
                        <a:solidFill>
                          <a:schemeClr val="tx1"/>
                        </a:solidFill>
                      </a:endParaRP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3436864773"/>
                  </a:ext>
                </a:extLst>
              </a:tr>
              <a:tr h="1957928">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81158293"/>
                  </a:ext>
                </a:extLst>
              </a:tr>
              <a:tr h="144016">
                <a:tc>
                  <a:txBody>
                    <a:bodyPr/>
                    <a:lstStyle/>
                    <a:p>
                      <a:pPr algn="ctr"/>
                      <a:r>
                        <a:rPr kumimoji="1" lang="en-US" altLang="ja-JP" sz="1400" b="1" dirty="0">
                          <a:solidFill>
                            <a:schemeClr val="tx1"/>
                          </a:solidFill>
                        </a:rPr>
                        <a:t>Amazon</a:t>
                      </a: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kumimoji="1" lang="en-US" altLang="ja-JP" sz="1400" b="1" dirty="0">
                          <a:solidFill>
                            <a:schemeClr val="tx1"/>
                          </a:solidFill>
                        </a:rPr>
                        <a:t>LG</a:t>
                      </a:r>
                      <a:endParaRPr kumimoji="1" lang="ja-JP" altLang="en-US" sz="1400" b="1" dirty="0">
                        <a:solidFill>
                          <a:schemeClr val="tx1"/>
                        </a:solidFill>
                      </a:endParaRPr>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3734224368"/>
                  </a:ext>
                </a:extLst>
              </a:tr>
              <a:tr h="2112992">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p>
                  </a:txBody>
                  <a:tcPr marL="84406" marR="844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11501345"/>
                  </a:ext>
                </a:extLst>
              </a:tr>
            </a:tbl>
          </a:graphicData>
        </a:graphic>
      </p:graphicFrame>
      <p:sp>
        <p:nvSpPr>
          <p:cNvPr id="14" name="正方形/長方形 13">
            <a:extLst>
              <a:ext uri="{FF2B5EF4-FFF2-40B4-BE49-F238E27FC236}">
                <a16:creationId xmlns:a16="http://schemas.microsoft.com/office/drawing/2014/main" xmlns="" id="{EE9BAA5C-D4E0-7946-B3A3-DF244B1DF338}"/>
              </a:ext>
            </a:extLst>
          </p:cNvPr>
          <p:cNvSpPr/>
          <p:nvPr/>
        </p:nvSpPr>
        <p:spPr>
          <a:xfrm>
            <a:off x="2339752" y="2619489"/>
            <a:ext cx="2239409" cy="1169551"/>
          </a:xfrm>
          <a:prstGeom prst="rect">
            <a:avLst/>
          </a:prstGeom>
        </p:spPr>
        <p:txBody>
          <a:bodyPr wrap="square">
            <a:spAutoFit/>
          </a:bodyPr>
          <a:lstStyle/>
          <a:p>
            <a:pPr>
              <a:defRPr/>
            </a:pPr>
            <a:r>
              <a:rPr lang="ja-JP" altLang="en-US" sz="1400" dirty="0">
                <a:solidFill>
                  <a:prstClr val="black"/>
                </a:solidFill>
                <a:latin typeface="Meiryo UI" panose="020B0604030504040204" pitchFamily="34" charset="-128"/>
                <a:ea typeface="Meiryo UI" panose="020B0604030504040204" pitchFamily="34" charset="-128"/>
              </a:rPr>
              <a:t>自社の</a:t>
            </a:r>
            <a:r>
              <a:rPr lang="en-US" altLang="ja-JP" sz="1400" dirty="0">
                <a:solidFill>
                  <a:prstClr val="black"/>
                </a:solidFill>
                <a:latin typeface="Meiryo UI" panose="020B0604030504040204" pitchFamily="34" charset="-128"/>
                <a:ea typeface="Meiryo UI" panose="020B0604030504040204" pitchFamily="34" charset="-128"/>
              </a:rPr>
              <a:t>AI</a:t>
            </a:r>
            <a:r>
              <a:rPr lang="ja-JP" altLang="en-US" sz="1400" dirty="0">
                <a:solidFill>
                  <a:prstClr val="black"/>
                </a:solidFill>
                <a:latin typeface="Meiryo UI" panose="020B0604030504040204" pitchFamily="34" charset="-128"/>
                <a:ea typeface="Meiryo UI" panose="020B0604030504040204" pitchFamily="34" charset="-128"/>
              </a:rPr>
              <a:t>を利用して、接続される機器の紹介に特化。</a:t>
            </a:r>
            <a:endParaRPr lang="en-US" altLang="ja-JP" sz="1400" dirty="0">
              <a:solidFill>
                <a:prstClr val="black"/>
              </a:solidFill>
              <a:latin typeface="Meiryo UI" panose="020B0604030504040204" pitchFamily="34" charset="-128"/>
              <a:ea typeface="Meiryo UI" panose="020B0604030504040204" pitchFamily="34" charset="-128"/>
            </a:endParaRPr>
          </a:p>
          <a:p>
            <a:pPr>
              <a:defRPr/>
            </a:pPr>
            <a:r>
              <a:rPr lang="ja-JP" altLang="en-US" sz="1400" dirty="0">
                <a:solidFill>
                  <a:prstClr val="black"/>
                </a:solidFill>
                <a:latin typeface="Meiryo UI" panose="020B0604030504040204" pitchFamily="34" charset="-128"/>
                <a:ea typeface="Meiryo UI" panose="020B0604030504040204" pitchFamily="34" charset="-128"/>
              </a:rPr>
              <a:t>完全に音声</a:t>
            </a:r>
            <a:r>
              <a:rPr lang="en-US" altLang="ja-JP" sz="1400" dirty="0">
                <a:solidFill>
                  <a:prstClr val="black"/>
                </a:solidFill>
                <a:latin typeface="Meiryo UI" panose="020B0604030504040204" pitchFamily="34" charset="-128"/>
                <a:ea typeface="Meiryo UI" panose="020B0604030504040204" pitchFamily="34" charset="-128"/>
              </a:rPr>
              <a:t>IF</a:t>
            </a:r>
            <a:r>
              <a:rPr lang="ja-JP" altLang="en-US" sz="1400" dirty="0">
                <a:solidFill>
                  <a:prstClr val="black"/>
                </a:solidFill>
                <a:latin typeface="Meiryo UI" panose="020B0604030504040204" pitchFamily="34" charset="-128"/>
                <a:ea typeface="Meiryo UI" panose="020B0604030504040204" pitchFamily="34" charset="-128"/>
              </a:rPr>
              <a:t>の利用に舵を切っており、黒子になることを宣言。</a:t>
            </a:r>
            <a:endParaRPr lang="en-US" altLang="ja-JP" sz="1400" dirty="0">
              <a:solidFill>
                <a:prstClr val="black"/>
              </a:solidFill>
              <a:latin typeface="Meiryo UI" panose="020B0604030504040204" pitchFamily="34" charset="-128"/>
              <a:ea typeface="Meiryo UI" panose="020B0604030504040204" pitchFamily="34" charset="-128"/>
            </a:endParaRPr>
          </a:p>
        </p:txBody>
      </p:sp>
      <p:pic>
        <p:nvPicPr>
          <p:cNvPr id="15" name="図 14">
            <a:extLst>
              <a:ext uri="{FF2B5EF4-FFF2-40B4-BE49-F238E27FC236}">
                <a16:creationId xmlns:a16="http://schemas.microsoft.com/office/drawing/2014/main" xmlns="" id="{35B1B9C7-65A4-944C-8112-9E93DA1563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2342859"/>
            <a:ext cx="2073465" cy="1684690"/>
          </a:xfrm>
          <a:prstGeom prst="rect">
            <a:avLst/>
          </a:prstGeom>
        </p:spPr>
      </p:pic>
      <p:sp>
        <p:nvSpPr>
          <p:cNvPr id="22" name="正方形/長方形 21">
            <a:extLst>
              <a:ext uri="{FF2B5EF4-FFF2-40B4-BE49-F238E27FC236}">
                <a16:creationId xmlns:a16="http://schemas.microsoft.com/office/drawing/2014/main" xmlns="" id="{3C7F31B3-277B-9349-BBBA-BF8C371BAE51}"/>
              </a:ext>
            </a:extLst>
          </p:cNvPr>
          <p:cNvSpPr/>
          <p:nvPr/>
        </p:nvSpPr>
        <p:spPr>
          <a:xfrm>
            <a:off x="1691680" y="4995753"/>
            <a:ext cx="2887481" cy="1169551"/>
          </a:xfrm>
          <a:prstGeom prst="rect">
            <a:avLst/>
          </a:prstGeom>
        </p:spPr>
        <p:txBody>
          <a:bodyPr wrap="square">
            <a:spAutoFit/>
          </a:bodyPr>
          <a:lstStyle/>
          <a:p>
            <a:pPr>
              <a:defRPr/>
            </a:pPr>
            <a:r>
              <a:rPr lang="en-US" altLang="ja-JP" sz="1400" dirty="0">
                <a:solidFill>
                  <a:prstClr val="black"/>
                </a:solidFill>
                <a:latin typeface="Meiryo UI" panose="020B0604030504040204" pitchFamily="34" charset="-128"/>
                <a:ea typeface="Meiryo UI" panose="020B0604030504040204" pitchFamily="34" charset="-128"/>
              </a:rPr>
              <a:t>Alexa</a:t>
            </a:r>
            <a:r>
              <a:rPr lang="ja-JP" altLang="en-US" sz="1400" dirty="0">
                <a:solidFill>
                  <a:prstClr val="black"/>
                </a:solidFill>
                <a:latin typeface="Meiryo UI" panose="020B0604030504040204" pitchFamily="34" charset="-128"/>
                <a:ea typeface="Meiryo UI" panose="020B0604030504040204" pitchFamily="34" charset="-128"/>
              </a:rPr>
              <a:t>中心の音声制御エコシステムを展示。</a:t>
            </a:r>
            <a:endParaRPr lang="en-US" altLang="ja-JP" sz="1400" dirty="0">
              <a:solidFill>
                <a:prstClr val="black"/>
              </a:solidFill>
              <a:latin typeface="Meiryo UI" panose="020B0604030504040204" pitchFamily="34" charset="-128"/>
              <a:ea typeface="Meiryo UI" panose="020B0604030504040204" pitchFamily="34" charset="-128"/>
            </a:endParaRPr>
          </a:p>
          <a:p>
            <a:pPr>
              <a:defRPr/>
            </a:pPr>
            <a:r>
              <a:rPr lang="ja-JP" altLang="en-US" sz="1400" dirty="0">
                <a:solidFill>
                  <a:prstClr val="black"/>
                </a:solidFill>
                <a:latin typeface="Meiryo UI" panose="020B0604030504040204" pitchFamily="34" charset="-128"/>
                <a:ea typeface="Meiryo UI" panose="020B0604030504040204" pitchFamily="34" charset="-128"/>
              </a:rPr>
              <a:t>その他の企業ブースでの</a:t>
            </a:r>
            <a:r>
              <a:rPr lang="en-US" altLang="ja-JP" sz="1400" dirty="0">
                <a:solidFill>
                  <a:prstClr val="black"/>
                </a:solidFill>
                <a:latin typeface="Meiryo UI" panose="020B0604030504040204" pitchFamily="34" charset="-128"/>
                <a:ea typeface="Meiryo UI" panose="020B0604030504040204" pitchFamily="34" charset="-128"/>
              </a:rPr>
              <a:t>Alexa</a:t>
            </a:r>
            <a:r>
              <a:rPr lang="ja-JP" altLang="en-US" sz="1400" dirty="0">
                <a:solidFill>
                  <a:prstClr val="black"/>
                </a:solidFill>
                <a:latin typeface="Meiryo UI" panose="020B0604030504040204" pitchFamily="34" charset="-128"/>
                <a:ea typeface="Meiryo UI" panose="020B0604030504040204" pitchFamily="34" charset="-128"/>
              </a:rPr>
              <a:t>の存在感はほとんどなく、トレンドは</a:t>
            </a:r>
            <a:r>
              <a:rPr lang="en-US" altLang="ja-JP" sz="1400" dirty="0">
                <a:solidFill>
                  <a:prstClr val="black"/>
                </a:solidFill>
                <a:latin typeface="Meiryo UI" panose="020B0604030504040204" pitchFamily="34" charset="-128"/>
                <a:ea typeface="Meiryo UI" panose="020B0604030504040204" pitchFamily="34" charset="-128"/>
              </a:rPr>
              <a:t>Google</a:t>
            </a:r>
            <a:r>
              <a:rPr lang="ja-JP" altLang="en-US" sz="1400" dirty="0">
                <a:solidFill>
                  <a:prstClr val="black"/>
                </a:solidFill>
                <a:latin typeface="Meiryo UI" panose="020B0604030504040204" pitchFamily="34" charset="-128"/>
                <a:ea typeface="Meiryo UI" panose="020B0604030504040204" pitchFamily="34" charset="-128"/>
              </a:rPr>
              <a:t>に向いていると非常に感じる展示であった。</a:t>
            </a:r>
            <a:endParaRPr lang="en-US" altLang="ja-JP" sz="1400" dirty="0">
              <a:solidFill>
                <a:prstClr val="black"/>
              </a:solidFill>
              <a:latin typeface="Meiryo UI" panose="020B0604030504040204" pitchFamily="34" charset="-128"/>
              <a:ea typeface="Meiryo UI" panose="020B0604030504040204" pitchFamily="34" charset="-128"/>
            </a:endParaRPr>
          </a:p>
        </p:txBody>
      </p:sp>
      <p:pic>
        <p:nvPicPr>
          <p:cNvPr id="23" name="図 22">
            <a:extLst>
              <a:ext uri="{FF2B5EF4-FFF2-40B4-BE49-F238E27FC236}">
                <a16:creationId xmlns:a16="http://schemas.microsoft.com/office/drawing/2014/main" xmlns="" id="{A889FA57-C83C-524B-A313-99BD4D0818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510" y="4581128"/>
            <a:ext cx="1302238" cy="1881010"/>
          </a:xfrm>
          <a:prstGeom prst="rect">
            <a:avLst/>
          </a:prstGeom>
        </p:spPr>
      </p:pic>
      <p:sp>
        <p:nvSpPr>
          <p:cNvPr id="24" name="正方形/長方形 23">
            <a:extLst>
              <a:ext uri="{FF2B5EF4-FFF2-40B4-BE49-F238E27FC236}">
                <a16:creationId xmlns:a16="http://schemas.microsoft.com/office/drawing/2014/main" xmlns="" id="{7215744D-4C79-BE42-81AC-B09344BE8D85}"/>
              </a:ext>
            </a:extLst>
          </p:cNvPr>
          <p:cNvSpPr/>
          <p:nvPr/>
        </p:nvSpPr>
        <p:spPr>
          <a:xfrm>
            <a:off x="6826910" y="2420888"/>
            <a:ext cx="2151900" cy="1600438"/>
          </a:xfrm>
          <a:prstGeom prst="rect">
            <a:avLst/>
          </a:prstGeom>
        </p:spPr>
        <p:txBody>
          <a:bodyPr wrap="square">
            <a:spAutoFit/>
          </a:bodyPr>
          <a:lstStyle/>
          <a:p>
            <a:pPr>
              <a:defRPr/>
            </a:pPr>
            <a:r>
              <a:rPr lang="ja-JP" altLang="en-US" sz="1400" dirty="0">
                <a:solidFill>
                  <a:prstClr val="black"/>
                </a:solidFill>
                <a:latin typeface="Meiryo UI" panose="020B0604030504040204" pitchFamily="34" charset="-128"/>
                <a:ea typeface="Meiryo UI" panose="020B0604030504040204" pitchFamily="34" charset="-128"/>
              </a:rPr>
              <a:t>家電に</a:t>
            </a:r>
            <a:r>
              <a:rPr lang="en-US" altLang="ja-JP" sz="1400" dirty="0">
                <a:solidFill>
                  <a:prstClr val="black"/>
                </a:solidFill>
                <a:latin typeface="Meiryo UI" panose="020B0604030504040204" pitchFamily="34" charset="-128"/>
                <a:ea typeface="Meiryo UI" panose="020B0604030504040204" pitchFamily="34" charset="-128"/>
              </a:rPr>
              <a:t>Google</a:t>
            </a:r>
            <a:r>
              <a:rPr lang="ja-JP" altLang="en-US" sz="1400" dirty="0">
                <a:solidFill>
                  <a:prstClr val="black"/>
                </a:solidFill>
                <a:latin typeface="Meiryo UI" panose="020B0604030504040204" pitchFamily="34" charset="-128"/>
                <a:ea typeface="Meiryo UI" panose="020B0604030504040204" pitchFamily="34" charset="-128"/>
              </a:rPr>
              <a:t>の音声</a:t>
            </a:r>
            <a:r>
              <a:rPr lang="en-US" altLang="ja-JP" sz="1400" dirty="0">
                <a:solidFill>
                  <a:prstClr val="black"/>
                </a:solidFill>
                <a:latin typeface="Meiryo UI" panose="020B0604030504040204" pitchFamily="34" charset="-128"/>
                <a:ea typeface="Meiryo UI" panose="020B0604030504040204" pitchFamily="34" charset="-128"/>
              </a:rPr>
              <a:t>IF</a:t>
            </a:r>
            <a:r>
              <a:rPr lang="ja-JP" altLang="en-US" sz="1400" dirty="0">
                <a:solidFill>
                  <a:prstClr val="black"/>
                </a:solidFill>
                <a:latin typeface="Meiryo UI" panose="020B0604030504040204" pitchFamily="34" charset="-128"/>
                <a:ea typeface="Meiryo UI" panose="020B0604030504040204" pitchFamily="34" charset="-128"/>
              </a:rPr>
              <a:t>を備えた機器のデモを実施。ユーザー側の利用シーンを作り込んだ機器の魅力を</a:t>
            </a:r>
            <a:r>
              <a:rPr lang="en-US" altLang="ja-JP" sz="1400" dirty="0">
                <a:solidFill>
                  <a:prstClr val="black"/>
                </a:solidFill>
                <a:latin typeface="Meiryo UI" panose="020B0604030504040204" pitchFamily="34" charset="-128"/>
                <a:ea typeface="Meiryo UI" panose="020B0604030504040204" pitchFamily="34" charset="-128"/>
              </a:rPr>
              <a:t/>
            </a:r>
            <a:br>
              <a:rPr lang="en-US" altLang="ja-JP" sz="1400" dirty="0">
                <a:solidFill>
                  <a:prstClr val="black"/>
                </a:solidFill>
                <a:latin typeface="Meiryo UI" panose="020B0604030504040204" pitchFamily="34" charset="-128"/>
                <a:ea typeface="Meiryo UI" panose="020B0604030504040204" pitchFamily="34" charset="-128"/>
              </a:rPr>
            </a:br>
            <a:r>
              <a:rPr lang="ja-JP" altLang="en-US" sz="1400" dirty="0">
                <a:solidFill>
                  <a:prstClr val="black"/>
                </a:solidFill>
                <a:latin typeface="Meiryo UI" panose="020B0604030504040204" pitchFamily="34" charset="-128"/>
                <a:ea typeface="Meiryo UI" panose="020B0604030504040204" pitchFamily="34" charset="-128"/>
              </a:rPr>
              <a:t>訴求する展示。</a:t>
            </a:r>
            <a:r>
              <a:rPr lang="en-US" altLang="ja-JP" sz="1400" dirty="0">
                <a:solidFill>
                  <a:prstClr val="black"/>
                </a:solidFill>
                <a:latin typeface="Meiryo UI" panose="020B0604030504040204" pitchFamily="34" charset="-128"/>
                <a:ea typeface="Meiryo UI" panose="020B0604030504040204" pitchFamily="34" charset="-128"/>
              </a:rPr>
              <a:t/>
            </a:r>
            <a:br>
              <a:rPr lang="en-US" altLang="ja-JP" sz="1400" dirty="0">
                <a:solidFill>
                  <a:prstClr val="black"/>
                </a:solidFill>
                <a:latin typeface="Meiryo UI" panose="020B0604030504040204" pitchFamily="34" charset="-128"/>
                <a:ea typeface="Meiryo UI" panose="020B0604030504040204" pitchFamily="34" charset="-128"/>
              </a:rPr>
            </a:br>
            <a:r>
              <a:rPr lang="ja-JP" altLang="en-US" sz="1400" dirty="0">
                <a:solidFill>
                  <a:prstClr val="black"/>
                </a:solidFill>
                <a:latin typeface="Meiryo UI" panose="020B0604030504040204" pitchFamily="34" charset="-128"/>
                <a:ea typeface="Meiryo UI" panose="020B0604030504040204" pitchFamily="34" charset="-128"/>
              </a:rPr>
              <a:t>音声分析技術を</a:t>
            </a:r>
            <a:r>
              <a:rPr lang="en-US" altLang="ja-JP" sz="1400" dirty="0">
                <a:solidFill>
                  <a:prstClr val="black"/>
                </a:solidFill>
                <a:latin typeface="Meiryo UI" panose="020B0604030504040204" pitchFamily="34" charset="-128"/>
                <a:ea typeface="Meiryo UI" panose="020B0604030504040204" pitchFamily="34" charset="-128"/>
              </a:rPr>
              <a:t>Google</a:t>
            </a:r>
            <a:r>
              <a:rPr lang="ja-JP" altLang="en-US" sz="1400" dirty="0">
                <a:solidFill>
                  <a:prstClr val="black"/>
                </a:solidFill>
                <a:latin typeface="Meiryo UI" panose="020B0604030504040204" pitchFamily="34" charset="-128"/>
                <a:ea typeface="Meiryo UI" panose="020B0604030504040204" pitchFamily="34" charset="-128"/>
              </a:rPr>
              <a:t>に任せる戦略。</a:t>
            </a:r>
            <a:endParaRPr lang="en-US" altLang="ja-JP" sz="1400" dirty="0">
              <a:solidFill>
                <a:prstClr val="black"/>
              </a:solidFill>
              <a:latin typeface="Meiryo UI" panose="020B0604030504040204" pitchFamily="34" charset="-128"/>
              <a:ea typeface="Meiryo UI" panose="020B0604030504040204" pitchFamily="34" charset="-128"/>
            </a:endParaRPr>
          </a:p>
        </p:txBody>
      </p:sp>
      <p:sp>
        <p:nvSpPr>
          <p:cNvPr id="25" name="正方形/長方形 24">
            <a:extLst>
              <a:ext uri="{FF2B5EF4-FFF2-40B4-BE49-F238E27FC236}">
                <a16:creationId xmlns:a16="http://schemas.microsoft.com/office/drawing/2014/main" xmlns="" id="{3522D487-98F0-8E46-A56B-1D0450412383}"/>
              </a:ext>
            </a:extLst>
          </p:cNvPr>
          <p:cNvSpPr/>
          <p:nvPr/>
        </p:nvSpPr>
        <p:spPr>
          <a:xfrm>
            <a:off x="6829259" y="4941168"/>
            <a:ext cx="2149551" cy="1169551"/>
          </a:xfrm>
          <a:prstGeom prst="rect">
            <a:avLst/>
          </a:prstGeom>
        </p:spPr>
        <p:txBody>
          <a:bodyPr wrap="square">
            <a:spAutoFit/>
          </a:bodyPr>
          <a:lstStyle/>
          <a:p>
            <a:pPr>
              <a:defRPr/>
            </a:pPr>
            <a:r>
              <a:rPr lang="en-US" altLang="ja-JP" sz="1400" dirty="0" err="1">
                <a:solidFill>
                  <a:prstClr val="black"/>
                </a:solidFill>
                <a:latin typeface="Meiryo UI" panose="020B0604030504040204" pitchFamily="34" charset="-128"/>
                <a:ea typeface="Meiryo UI" panose="020B0604030504040204" pitchFamily="34" charset="-128"/>
              </a:rPr>
              <a:t>ThinQ</a:t>
            </a:r>
            <a:r>
              <a:rPr lang="ja-JP" altLang="en-US" sz="1400" dirty="0">
                <a:solidFill>
                  <a:prstClr val="black"/>
                </a:solidFill>
                <a:latin typeface="Meiryo UI" panose="020B0604030504040204" pitchFamily="34" charset="-128"/>
                <a:ea typeface="Meiryo UI" panose="020B0604030504040204" pitchFamily="34" charset="-128"/>
              </a:rPr>
              <a:t>のデモ。</a:t>
            </a:r>
            <a:r>
              <a:rPr lang="en-US" altLang="ja-JP" sz="1400" dirty="0">
                <a:solidFill>
                  <a:prstClr val="black"/>
                </a:solidFill>
                <a:latin typeface="Meiryo UI" panose="020B0604030504040204" pitchFamily="34" charset="-128"/>
                <a:ea typeface="Meiryo UI" panose="020B0604030504040204" pitchFamily="34" charset="-128"/>
              </a:rPr>
              <a:t>Samsung</a:t>
            </a:r>
            <a:r>
              <a:rPr lang="ja-JP" altLang="en-US" sz="1400" dirty="0">
                <a:solidFill>
                  <a:prstClr val="black"/>
                </a:solidFill>
                <a:latin typeface="Meiryo UI" panose="020B0604030504040204" pitchFamily="34" charset="-128"/>
                <a:ea typeface="Meiryo UI" panose="020B0604030504040204" pitchFamily="34" charset="-128"/>
              </a:rPr>
              <a:t>と同様、音声分析部分を</a:t>
            </a:r>
            <a:r>
              <a:rPr lang="en-US" altLang="ja-JP" sz="1400" dirty="0">
                <a:solidFill>
                  <a:prstClr val="black"/>
                </a:solidFill>
                <a:latin typeface="Meiryo UI" panose="020B0604030504040204" pitchFamily="34" charset="-128"/>
                <a:ea typeface="Meiryo UI" panose="020B0604030504040204" pitchFamily="34" charset="-128"/>
              </a:rPr>
              <a:t>Google</a:t>
            </a:r>
            <a:r>
              <a:rPr lang="ja-JP" altLang="en-US" sz="1400" dirty="0">
                <a:solidFill>
                  <a:prstClr val="black"/>
                </a:solidFill>
                <a:latin typeface="Meiryo UI" panose="020B0604030504040204" pitchFamily="34" charset="-128"/>
                <a:ea typeface="Meiryo UI" panose="020B0604030504040204" pitchFamily="34" charset="-128"/>
              </a:rPr>
              <a:t>に任せ、解析結果に応じて機器を制御する</a:t>
            </a:r>
            <a:r>
              <a:rPr lang="en-US" altLang="ja-JP" sz="1400" dirty="0">
                <a:solidFill>
                  <a:prstClr val="black"/>
                </a:solidFill>
                <a:latin typeface="Meiryo UI" panose="020B0604030504040204" pitchFamily="34" charset="-128"/>
                <a:ea typeface="Meiryo UI" panose="020B0604030504040204" pitchFamily="34" charset="-128"/>
              </a:rPr>
              <a:t/>
            </a:r>
            <a:br>
              <a:rPr lang="en-US" altLang="ja-JP" sz="1400" dirty="0">
                <a:solidFill>
                  <a:prstClr val="black"/>
                </a:solidFill>
                <a:latin typeface="Meiryo UI" panose="020B0604030504040204" pitchFamily="34" charset="-128"/>
                <a:ea typeface="Meiryo UI" panose="020B0604030504040204" pitchFamily="34" charset="-128"/>
              </a:rPr>
            </a:br>
            <a:r>
              <a:rPr lang="ja-JP" altLang="en-US" sz="1400" dirty="0">
                <a:solidFill>
                  <a:prstClr val="black"/>
                </a:solidFill>
                <a:latin typeface="Meiryo UI" panose="020B0604030504040204" pitchFamily="34" charset="-128"/>
                <a:ea typeface="Meiryo UI" panose="020B0604030504040204" pitchFamily="34" charset="-128"/>
              </a:rPr>
              <a:t>部分に特化した展示。</a:t>
            </a:r>
            <a:endParaRPr lang="en-US" altLang="ja-JP" sz="1400" dirty="0">
              <a:solidFill>
                <a:prstClr val="black"/>
              </a:solidFill>
              <a:latin typeface="Meiryo UI" panose="020B0604030504040204" pitchFamily="34" charset="-128"/>
              <a:ea typeface="Meiryo UI" panose="020B0604030504040204" pitchFamily="34" charset="-128"/>
            </a:endParaRPr>
          </a:p>
        </p:txBody>
      </p:sp>
      <p:pic>
        <p:nvPicPr>
          <p:cNvPr id="26" name="図 25">
            <a:extLst>
              <a:ext uri="{FF2B5EF4-FFF2-40B4-BE49-F238E27FC236}">
                <a16:creationId xmlns:a16="http://schemas.microsoft.com/office/drawing/2014/main" xmlns="" id="{9196B545-B3D2-A346-B93B-6B298BF057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0297" y="2342860"/>
            <a:ext cx="2088231" cy="1696688"/>
          </a:xfrm>
          <a:prstGeom prst="rect">
            <a:avLst/>
          </a:prstGeom>
        </p:spPr>
      </p:pic>
      <p:pic>
        <p:nvPicPr>
          <p:cNvPr id="27" name="図 26">
            <a:extLst>
              <a:ext uri="{FF2B5EF4-FFF2-40B4-BE49-F238E27FC236}">
                <a16:creationId xmlns:a16="http://schemas.microsoft.com/office/drawing/2014/main" xmlns="" id="{9931B4A2-7442-1A44-A852-3BFF6B6A55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5287" y="4696820"/>
            <a:ext cx="2073241" cy="1684508"/>
          </a:xfrm>
          <a:prstGeom prst="rect">
            <a:avLst/>
          </a:prstGeom>
        </p:spPr>
      </p:pic>
      <p:sp>
        <p:nvSpPr>
          <p:cNvPr id="29" name="AutoShape 5"/>
          <p:cNvSpPr>
            <a:spLocks noChangeArrowheads="1"/>
          </p:cNvSpPr>
          <p:nvPr/>
        </p:nvSpPr>
        <p:spPr bwMode="auto">
          <a:xfrm>
            <a:off x="6372200" y="6617359"/>
            <a:ext cx="2664296" cy="268025"/>
          </a:xfrm>
          <a:prstGeom prst="roundRect">
            <a:avLst>
              <a:gd name="adj" fmla="val 3194"/>
            </a:avLst>
          </a:prstGeom>
          <a:noFill/>
          <a:ln w="9525">
            <a:noFill/>
            <a:round/>
            <a:headEnd/>
            <a:tailEnd/>
          </a:ln>
        </p:spPr>
        <p:txBody>
          <a:bodyPr wrap="square">
            <a:spAutoFit/>
          </a:bodyPr>
          <a:lstStyle/>
          <a:p>
            <a:pPr>
              <a:lnSpc>
                <a:spcPct val="125000"/>
              </a:lnSpc>
              <a:defRPr/>
            </a:pPr>
            <a:r>
              <a:rPr lang="ja-JP" altLang="ja-JP" sz="900" dirty="0">
                <a:solidFill>
                  <a:prstClr val="white"/>
                </a:solidFill>
                <a:cs typeface="Meiryo UI" panose="020B0604030504040204" pitchFamily="50" charset="-128"/>
              </a:rPr>
              <a:t>Copyright</a:t>
            </a:r>
            <a:r>
              <a:rPr lang="en-US" altLang="ja-JP" sz="900" dirty="0">
                <a:solidFill>
                  <a:prstClr val="white"/>
                </a:solidFill>
                <a:cs typeface="Meiryo UI" panose="020B0604030504040204" pitchFamily="50" charset="-128"/>
              </a:rPr>
              <a:t>©</a:t>
            </a:r>
            <a:r>
              <a:rPr lang="ja-JP" altLang="ja-JP" sz="900" dirty="0">
                <a:solidFill>
                  <a:prstClr val="white"/>
                </a:solidFill>
                <a:cs typeface="Meiryo UI" panose="020B0604030504040204" pitchFamily="50" charset="-128"/>
              </a:rPr>
              <a:t>201</a:t>
            </a:r>
            <a:r>
              <a:rPr lang="en-US" altLang="ja-JP" sz="900" dirty="0">
                <a:solidFill>
                  <a:prstClr val="white"/>
                </a:solidFill>
                <a:cs typeface="Meiryo UI" panose="020B0604030504040204" pitchFamily="50" charset="-128"/>
              </a:rPr>
              <a:t>9</a:t>
            </a:r>
            <a:r>
              <a:rPr lang="ja-JP" altLang="en-US" sz="900" dirty="0">
                <a:solidFill>
                  <a:prstClr val="white"/>
                </a:solidFill>
                <a:cs typeface="Meiryo UI" panose="020B0604030504040204" pitchFamily="50" charset="-128"/>
              </a:rPr>
              <a:t>　 西</a:t>
            </a:r>
            <a:r>
              <a:rPr lang="ja-JP" altLang="ja-JP" sz="900" dirty="0">
                <a:solidFill>
                  <a:prstClr val="white"/>
                </a:solidFill>
                <a:cs typeface="Meiryo UI" panose="020B0604030504040204" pitchFamily="50" charset="-128"/>
              </a:rPr>
              <a:t>日本電信電話株式会社</a:t>
            </a:r>
          </a:p>
        </p:txBody>
      </p:sp>
    </p:spTree>
    <p:extLst>
      <p:ext uri="{BB962C8B-B14F-4D97-AF65-F5344CB8AC3E}">
        <p14:creationId xmlns:p14="http://schemas.microsoft.com/office/powerpoint/2010/main" val="35175717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p:cNvPicPr>
            <a:picLocks noGrp="1" noChangeAspect="1"/>
          </p:cNvPicPr>
          <p:nvPr>
            <p:ph idx="1"/>
          </p:nvPr>
        </p:nvPicPr>
        <p:blipFill rotWithShape="1">
          <a:blip r:embed="rId3"/>
          <a:srcRect t="22284"/>
          <a:stretch/>
        </p:blipFill>
        <p:spPr>
          <a:xfrm>
            <a:off x="0" y="1550019"/>
            <a:ext cx="9144000" cy="4417669"/>
          </a:xfrm>
          <a:prstGeom prst="rect">
            <a:avLst/>
          </a:prstGeom>
        </p:spPr>
      </p:pic>
      <p:sp>
        <p:nvSpPr>
          <p:cNvPr id="4" name="タイトル 3"/>
          <p:cNvSpPr>
            <a:spLocks noGrp="1"/>
          </p:cNvSpPr>
          <p:nvPr>
            <p:ph type="ctrTitle"/>
          </p:nvPr>
        </p:nvSpPr>
        <p:spPr>
          <a:xfrm>
            <a:off x="0" y="86510"/>
            <a:ext cx="8429622" cy="409795"/>
          </a:xfrm>
        </p:spPr>
        <p:txBody>
          <a:bodyPr/>
          <a:lstStyle/>
          <a:p>
            <a:r>
              <a:rPr kumimoji="1" lang="ja-JP" altLang="en-US" dirty="0"/>
              <a:t>クラウド誕生の背景</a:t>
            </a:r>
          </a:p>
        </p:txBody>
      </p:sp>
    </p:spTree>
    <p:extLst>
      <p:ext uri="{BB962C8B-B14F-4D97-AF65-F5344CB8AC3E}">
        <p14:creationId xmlns:p14="http://schemas.microsoft.com/office/powerpoint/2010/main" val="2231425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19209"/>
          <a:stretch/>
        </p:blipFill>
        <p:spPr>
          <a:xfrm>
            <a:off x="101838" y="1383029"/>
            <a:ext cx="8926685" cy="4514851"/>
          </a:xfrm>
          <a:prstGeom prst="rect">
            <a:avLst/>
          </a:prstGeom>
        </p:spPr>
      </p:pic>
      <p:sp>
        <p:nvSpPr>
          <p:cNvPr id="3" name="タイトル 2"/>
          <p:cNvSpPr>
            <a:spLocks noGrp="1"/>
          </p:cNvSpPr>
          <p:nvPr>
            <p:ph type="ctrTitle"/>
          </p:nvPr>
        </p:nvSpPr>
        <p:spPr>
          <a:xfrm>
            <a:off x="101838" y="166140"/>
            <a:ext cx="8429622" cy="409795"/>
          </a:xfrm>
        </p:spPr>
        <p:txBody>
          <a:bodyPr/>
          <a:lstStyle/>
          <a:p>
            <a:r>
              <a:rPr kumimoji="1" lang="en-US" altLang="ja-JP" dirty="0"/>
              <a:t>DaaS</a:t>
            </a:r>
            <a:endParaRPr kumimoji="1" lang="ja-JP" altLang="en-US" dirty="0"/>
          </a:p>
        </p:txBody>
      </p:sp>
    </p:spTree>
    <p:extLst>
      <p:ext uri="{BB962C8B-B14F-4D97-AF65-F5344CB8AC3E}">
        <p14:creationId xmlns:p14="http://schemas.microsoft.com/office/powerpoint/2010/main" val="3378796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４</a:t>
            </a:r>
            <a:r>
              <a:rPr kumimoji="1" lang="en-US" altLang="ja-JP" dirty="0"/>
              <a:t>G</a:t>
            </a:r>
            <a:r>
              <a:rPr kumimoji="1" lang="ja-JP" altLang="en-US" dirty="0"/>
              <a:t>と５</a:t>
            </a:r>
            <a:r>
              <a:rPr kumimoji="1" lang="en-US" altLang="ja-JP" dirty="0"/>
              <a:t>G</a:t>
            </a:r>
            <a:r>
              <a:rPr kumimoji="1" lang="ja-JP" altLang="en-US" dirty="0"/>
              <a:t>の比較</a:t>
            </a:r>
          </a:p>
        </p:txBody>
      </p:sp>
      <p:sp>
        <p:nvSpPr>
          <p:cNvPr id="9" name="テキスト ボックス 8"/>
          <p:cNvSpPr txBox="1"/>
          <p:nvPr/>
        </p:nvSpPr>
        <p:spPr>
          <a:xfrm>
            <a:off x="211011" y="757357"/>
            <a:ext cx="8681468" cy="1754326"/>
          </a:xfrm>
          <a:prstGeom prst="rect">
            <a:avLst/>
          </a:prstGeom>
          <a:noFill/>
        </p:spPr>
        <p:txBody>
          <a:bodyPr wrap="square" rtlCol="0">
            <a:spAutoFit/>
          </a:bodyPr>
          <a:lstStyle/>
          <a:p>
            <a:pPr marL="417987" indent="-263776">
              <a:buFont typeface="Wingdings" panose="05000000000000000000" pitchFamily="2" charset="2"/>
              <a:buChar char="Ø"/>
            </a:pPr>
            <a:r>
              <a:rPr lang="ja-JP" altLang="en-US" dirty="0">
                <a:latin typeface="Meiryo UI" panose="020B0604030504040204" pitchFamily="50" charset="-128"/>
                <a:ea typeface="Meiryo UI" panose="020B0604030504040204" pitchFamily="50" charset="-128"/>
              </a:rPr>
              <a:t>既存の</a:t>
            </a:r>
            <a:r>
              <a:rPr lang="en-US" altLang="ja-JP" dirty="0">
                <a:latin typeface="Meiryo UI" panose="020B0604030504040204" pitchFamily="50" charset="-128"/>
                <a:ea typeface="Meiryo UI" panose="020B0604030504040204" pitchFamily="50" charset="-128"/>
              </a:rPr>
              <a:t>4G(LTE)</a:t>
            </a:r>
            <a:r>
              <a:rPr lang="ja-JP" altLang="en-US" dirty="0">
                <a:latin typeface="Meiryo UI" panose="020B0604030504040204" pitchFamily="50" charset="-128"/>
                <a:ea typeface="Meiryo UI" panose="020B0604030504040204" pitchFamily="50" charset="-128"/>
              </a:rPr>
              <a:t>と比較すると、「高速・大容量」「大量端末接続」「超低遅延・高信頼性」の項目において秀でている事がわかります。</a:t>
            </a:r>
            <a:endParaRPr lang="en-US" altLang="ja-JP" dirty="0">
              <a:latin typeface="Meiryo UI" panose="020B0604030504040204" pitchFamily="50" charset="-128"/>
              <a:ea typeface="Meiryo UI" panose="020B0604030504040204" pitchFamily="50" charset="-128"/>
            </a:endParaRPr>
          </a:p>
          <a:p>
            <a:pPr marL="417987" indent="-263776">
              <a:buFont typeface="Wingdings" panose="05000000000000000000" pitchFamily="2" charset="2"/>
              <a:buChar char="Ø"/>
            </a:pPr>
            <a:r>
              <a:rPr lang="ja-JP" altLang="en-US" dirty="0">
                <a:latin typeface="Meiryo UI" panose="020B0604030504040204" pitchFamily="50" charset="-128"/>
                <a:ea typeface="Meiryo UI" panose="020B0604030504040204" pitchFamily="50" charset="-128"/>
              </a:rPr>
              <a:t>とりわけ、</a:t>
            </a:r>
            <a:r>
              <a:rPr lang="en-US" altLang="ja-JP" dirty="0">
                <a:latin typeface="Meiryo UI" panose="020B0604030504040204" pitchFamily="50" charset="-128"/>
                <a:ea typeface="Meiryo UI" panose="020B0604030504040204" pitchFamily="50" charset="-128"/>
              </a:rPr>
              <a:t>4K</a:t>
            </a:r>
            <a:r>
              <a:rPr lang="ja-JP" altLang="en-US" dirty="0">
                <a:latin typeface="Meiryo UI" panose="020B0604030504040204" pitchFamily="50" charset="-128"/>
                <a:ea typeface="Meiryo UI" panose="020B0604030504040204" pitchFamily="50" charset="-128"/>
              </a:rPr>
              <a:t>放送や</a:t>
            </a:r>
            <a:r>
              <a:rPr lang="en-US" altLang="ja-JP" dirty="0">
                <a:latin typeface="Meiryo UI" panose="020B0604030504040204" pitchFamily="50" charset="-128"/>
                <a:ea typeface="Meiryo UI" panose="020B0604030504040204" pitchFamily="50" charset="-128"/>
              </a:rPr>
              <a:t>Netflix</a:t>
            </a:r>
            <a:r>
              <a:rPr lang="ja-JP" altLang="en-US" dirty="0" err="1">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YouTube</a:t>
            </a:r>
            <a:r>
              <a:rPr lang="ja-JP" altLang="en-US" dirty="0" err="1">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Hulu</a:t>
            </a:r>
            <a:r>
              <a:rPr lang="ja-JP" altLang="en-US" dirty="0">
                <a:latin typeface="Meiryo UI" panose="020B0604030504040204" pitchFamily="50" charset="-128"/>
                <a:ea typeface="Meiryo UI" panose="020B0604030504040204" pitchFamily="50" charset="-128"/>
              </a:rPr>
              <a:t>等々のリッチな動画コンテンツをスマートフォン等で場所を選ばず閲覧する事が出来るようになり、インターネット全体トラフィックのうち、</a:t>
            </a:r>
            <a:r>
              <a:rPr lang="en-US" altLang="ja-JP" dirty="0">
                <a:latin typeface="Meiryo UI" panose="020B0604030504040204" pitchFamily="50" charset="-128"/>
                <a:ea typeface="Meiryo UI" panose="020B0604030504040204" pitchFamily="50" charset="-128"/>
              </a:rPr>
              <a:t>8</a:t>
            </a:r>
            <a:r>
              <a:rPr lang="ja-JP" altLang="en-US" dirty="0">
                <a:latin typeface="Meiryo UI" panose="020B0604030504040204" pitchFamily="50" charset="-128"/>
                <a:ea typeface="Meiryo UI" panose="020B0604030504040204" pitchFamily="50" charset="-128"/>
              </a:rPr>
              <a:t>割を動画コンテンツが占めると言われるようになった昨今、「高速・大容量」の実現は社会に最も求められている要件と言えるでしょう。</a:t>
            </a:r>
            <a:endParaRPr lang="en-US" altLang="ja-JP" sz="2000" dirty="0">
              <a:solidFill>
                <a:prstClr val="black"/>
              </a:solidFill>
              <a:latin typeface="Meiryo UI" panose="020B0604030504040204" pitchFamily="50" charset="-128"/>
              <a:ea typeface="Meiryo UI" panose="020B0604030504040204" pitchFamily="50" charset="-128"/>
            </a:endParaRPr>
          </a:p>
        </p:txBody>
      </p:sp>
      <p:pic>
        <p:nvPicPr>
          <p:cNvPr id="2050" name="Picture 2" descr="画像：4Gと5Gの比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6491" y="2447471"/>
            <a:ext cx="5603008" cy="3889829"/>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4985018" y="6474699"/>
            <a:ext cx="1085582" cy="246221"/>
          </a:xfrm>
          <a:prstGeom prst="rect">
            <a:avLst/>
          </a:prstGeom>
          <a:noFill/>
        </p:spPr>
        <p:txBody>
          <a:bodyPr wrap="square" rtlCol="0">
            <a:spAutoFit/>
          </a:bodyPr>
          <a:lstStyle/>
          <a:p>
            <a:r>
              <a:rPr lang="ja-JP" altLang="en-US" sz="1000" dirty="0">
                <a:solidFill>
                  <a:prstClr val="black"/>
                </a:solidFill>
                <a:latin typeface="Meiryo UI" panose="020B0604030504040204" pitchFamily="50" charset="-128"/>
                <a:ea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rPr>
              <a:t>NTTPC</a:t>
            </a:r>
            <a:endParaRPr lang="ja-JP" altLang="en-US" sz="1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74174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５</a:t>
            </a:r>
            <a:r>
              <a:rPr kumimoji="1" lang="en-US" altLang="ja-JP" dirty="0"/>
              <a:t>G</a:t>
            </a:r>
            <a:r>
              <a:rPr kumimoji="1" lang="ja-JP" altLang="en-US" dirty="0" err="1"/>
              <a:t>の適</a:t>
            </a:r>
            <a:r>
              <a:rPr kumimoji="1" lang="ja-JP" altLang="en-US" dirty="0"/>
              <a:t>用例</a:t>
            </a:r>
          </a:p>
        </p:txBody>
      </p:sp>
      <p:pic>
        <p:nvPicPr>
          <p:cNvPr id="1026" name="Picture 2" descr="画像：5Gの適用例"/>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259" y="1092199"/>
            <a:ext cx="7027561" cy="5003801"/>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4972318" y="6474699"/>
            <a:ext cx="1085582" cy="246221"/>
          </a:xfrm>
          <a:prstGeom prst="rect">
            <a:avLst/>
          </a:prstGeom>
          <a:noFill/>
        </p:spPr>
        <p:txBody>
          <a:bodyPr wrap="square" rtlCol="0">
            <a:spAutoFit/>
          </a:bodyPr>
          <a:lstStyle/>
          <a:p>
            <a:r>
              <a:rPr lang="ja-JP" altLang="en-US" sz="1000" dirty="0">
                <a:solidFill>
                  <a:prstClr val="black"/>
                </a:solidFill>
                <a:latin typeface="Meiryo UI" panose="020B0604030504040204" pitchFamily="50" charset="-128"/>
                <a:ea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rPr>
              <a:t>NTTPC</a:t>
            </a:r>
            <a:endParaRPr lang="ja-JP" altLang="en-US" sz="1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53544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５</a:t>
            </a:r>
            <a:r>
              <a:rPr kumimoji="1" lang="en-US" altLang="ja-JP" dirty="0"/>
              <a:t>G</a:t>
            </a:r>
            <a:r>
              <a:rPr kumimoji="1" lang="ja-JP" altLang="en-US" dirty="0"/>
              <a:t>の３つの特性</a:t>
            </a:r>
          </a:p>
        </p:txBody>
      </p:sp>
      <p:pic>
        <p:nvPicPr>
          <p:cNvPr id="3074" name="Picture 2" descr="画像：5Gの3つの特性"/>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205" y="1376135"/>
            <a:ext cx="8382965" cy="4545693"/>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p:cNvSpPr txBox="1"/>
          <p:nvPr/>
        </p:nvSpPr>
        <p:spPr>
          <a:xfrm>
            <a:off x="4972318" y="6449299"/>
            <a:ext cx="1085582" cy="246221"/>
          </a:xfrm>
          <a:prstGeom prst="rect">
            <a:avLst/>
          </a:prstGeom>
          <a:noFill/>
        </p:spPr>
        <p:txBody>
          <a:bodyPr wrap="square" rtlCol="0">
            <a:spAutoFit/>
          </a:bodyPr>
          <a:lstStyle/>
          <a:p>
            <a:r>
              <a:rPr lang="ja-JP" altLang="en-US" sz="1000" dirty="0">
                <a:solidFill>
                  <a:prstClr val="black"/>
                </a:solidFill>
                <a:latin typeface="Meiryo UI" panose="020B0604030504040204" pitchFamily="50" charset="-128"/>
                <a:ea typeface="Meiryo UI" panose="020B0604030504040204" pitchFamily="50" charset="-128"/>
              </a:rPr>
              <a:t>出典：</a:t>
            </a:r>
            <a:r>
              <a:rPr lang="en-US" altLang="ja-JP" sz="1000" dirty="0">
                <a:solidFill>
                  <a:prstClr val="black"/>
                </a:solidFill>
                <a:latin typeface="Meiryo UI" panose="020B0604030504040204" pitchFamily="50" charset="-128"/>
                <a:ea typeface="Meiryo UI" panose="020B0604030504040204" pitchFamily="50" charset="-128"/>
              </a:rPr>
              <a:t>NTTPC</a:t>
            </a:r>
            <a:endParaRPr lang="ja-JP" altLang="en-US" sz="1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395009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a:stretch>
            <a:fillRect/>
          </a:stretch>
        </p:blipFill>
        <p:spPr>
          <a:xfrm>
            <a:off x="216977" y="778677"/>
            <a:ext cx="8678298" cy="5579372"/>
          </a:xfrm>
          <a:prstGeom prst="rect">
            <a:avLst/>
          </a:prstGeom>
        </p:spPr>
      </p:pic>
      <p:sp>
        <p:nvSpPr>
          <p:cNvPr id="3" name="タイトル 2"/>
          <p:cNvSpPr>
            <a:spLocks noGrp="1"/>
          </p:cNvSpPr>
          <p:nvPr>
            <p:ph type="ctrTitle"/>
          </p:nvPr>
        </p:nvSpPr>
        <p:spPr/>
        <p:txBody>
          <a:bodyPr/>
          <a:lstStyle/>
          <a:p>
            <a:r>
              <a:rPr kumimoji="1" lang="ja-JP" altLang="en-US" dirty="0"/>
              <a:t>クラウドコンピューティングの定義</a:t>
            </a:r>
          </a:p>
        </p:txBody>
      </p:sp>
      <p:sp>
        <p:nvSpPr>
          <p:cNvPr id="2" name="正方形/長方形 1"/>
          <p:cNvSpPr/>
          <p:nvPr/>
        </p:nvSpPr>
        <p:spPr>
          <a:xfrm>
            <a:off x="7191214" y="6005593"/>
            <a:ext cx="1619572" cy="3524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72539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l="782" t="16769"/>
          <a:stretch/>
        </p:blipFill>
        <p:spPr>
          <a:xfrm>
            <a:off x="0" y="1156409"/>
            <a:ext cx="9144000" cy="4895292"/>
          </a:xfrm>
          <a:prstGeom prst="rect">
            <a:avLst/>
          </a:prstGeom>
        </p:spPr>
      </p:pic>
      <p:sp>
        <p:nvSpPr>
          <p:cNvPr id="3" name="タイトル 2"/>
          <p:cNvSpPr>
            <a:spLocks noGrp="1"/>
          </p:cNvSpPr>
          <p:nvPr>
            <p:ph type="ctrTitle"/>
          </p:nvPr>
        </p:nvSpPr>
        <p:spPr/>
        <p:txBody>
          <a:bodyPr/>
          <a:lstStyle/>
          <a:p>
            <a:r>
              <a:rPr kumimoji="1" lang="ja-JP" altLang="en-US" dirty="0"/>
              <a:t>１．オンデマンド・セルフサービス</a:t>
            </a:r>
          </a:p>
        </p:txBody>
      </p:sp>
    </p:spTree>
    <p:extLst>
      <p:ext uri="{BB962C8B-B14F-4D97-AF65-F5344CB8AC3E}">
        <p14:creationId xmlns:p14="http://schemas.microsoft.com/office/powerpoint/2010/main" val="39351567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19821"/>
          <a:stretch/>
        </p:blipFill>
        <p:spPr>
          <a:xfrm>
            <a:off x="-1" y="1428750"/>
            <a:ext cx="9144001" cy="4686932"/>
          </a:xfrm>
          <a:prstGeom prst="rect">
            <a:avLst/>
          </a:prstGeom>
        </p:spPr>
      </p:pic>
      <p:sp>
        <p:nvSpPr>
          <p:cNvPr id="3" name="タイトル 2"/>
          <p:cNvSpPr>
            <a:spLocks noGrp="1"/>
          </p:cNvSpPr>
          <p:nvPr>
            <p:ph type="ctrTitle"/>
          </p:nvPr>
        </p:nvSpPr>
        <p:spPr/>
        <p:txBody>
          <a:bodyPr/>
          <a:lstStyle/>
          <a:p>
            <a:r>
              <a:rPr kumimoji="1" lang="ja-JP" altLang="en-US" dirty="0"/>
              <a:t>２．幅広いネットワークアクセス</a:t>
            </a:r>
          </a:p>
        </p:txBody>
      </p:sp>
    </p:spTree>
    <p:extLst>
      <p:ext uri="{BB962C8B-B14F-4D97-AF65-F5344CB8AC3E}">
        <p14:creationId xmlns:p14="http://schemas.microsoft.com/office/powerpoint/2010/main" val="24952866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srcRect t="25619"/>
          <a:stretch/>
        </p:blipFill>
        <p:spPr>
          <a:xfrm>
            <a:off x="22860" y="1480400"/>
            <a:ext cx="9073850" cy="4303179"/>
          </a:xfrm>
          <a:prstGeom prst="rect">
            <a:avLst/>
          </a:prstGeom>
        </p:spPr>
      </p:pic>
      <p:sp>
        <p:nvSpPr>
          <p:cNvPr id="3" name="タイトル 2"/>
          <p:cNvSpPr>
            <a:spLocks noGrp="1"/>
          </p:cNvSpPr>
          <p:nvPr>
            <p:ph type="ctrTitle"/>
          </p:nvPr>
        </p:nvSpPr>
        <p:spPr/>
        <p:txBody>
          <a:bodyPr/>
          <a:lstStyle/>
          <a:p>
            <a:r>
              <a:rPr kumimoji="1" lang="ja-JP" altLang="en-US" dirty="0"/>
              <a:t>３．リソースの共用</a:t>
            </a:r>
          </a:p>
        </p:txBody>
      </p:sp>
    </p:spTree>
    <p:extLst>
      <p:ext uri="{BB962C8B-B14F-4D97-AF65-F5344CB8AC3E}">
        <p14:creationId xmlns:p14="http://schemas.microsoft.com/office/powerpoint/2010/main" val="4139503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青">
  <a:themeElements>
    <a:clrScheme name="ユーザー定義 1">
      <a:dk1>
        <a:sysClr val="windowText" lastClr="000000"/>
      </a:dk1>
      <a:lt1>
        <a:sysClr val="window" lastClr="FFFFFF"/>
      </a:lt1>
      <a:dk2>
        <a:srgbClr val="242852"/>
      </a:dk2>
      <a:lt2>
        <a:srgbClr val="ACCBF9"/>
      </a:lt2>
      <a:accent1>
        <a:srgbClr val="629DD1"/>
      </a:accent1>
      <a:accent2>
        <a:srgbClr val="7F8FA9"/>
      </a:accent2>
      <a:accent3>
        <a:srgbClr val="4A66AC"/>
      </a:accent3>
      <a:accent4>
        <a:srgbClr val="297FD5"/>
      </a:accent4>
      <a:accent5>
        <a:srgbClr val="5AA2AE"/>
      </a:accent5>
      <a:accent6>
        <a:srgbClr val="9D90A0"/>
      </a:accent6>
      <a:hlink>
        <a:srgbClr val="0E57C4"/>
      </a:hlink>
      <a:folHlink>
        <a:srgbClr val="506E8A"/>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Triangle_4x3_JBSStd1_3.potx" id="{020FF1EC-3504-4E8E-9EB3-0C89B73DE366}" vid="{B321C630-E40C-4479-BF97-8453F5E0779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B261CD5329FB4D9A2BB15CE6264BC2" ma:contentTypeVersion="9" ma:contentTypeDescription="新しいドキュメントを作成します。" ma:contentTypeScope="" ma:versionID="c7d7b1572d058f463b99701ea347d7b5">
  <xsd:schema xmlns:xsd="http://www.w3.org/2001/XMLSchema" xmlns:xs="http://www.w3.org/2001/XMLSchema" xmlns:p="http://schemas.microsoft.com/office/2006/metadata/properties" xmlns:ns3="e95a941f-bbdf-49eb-a74b-3ed0a3fe9bdd" xmlns:ns4="7e06d18d-1238-4ff9-8cad-d7b3833719a9" targetNamespace="http://schemas.microsoft.com/office/2006/metadata/properties" ma:root="true" ma:fieldsID="96577001679eef114a46ace150e51b7e" ns3:_="" ns4:_="">
    <xsd:import namespace="e95a941f-bbdf-49eb-a74b-3ed0a3fe9bdd"/>
    <xsd:import namespace="7e06d18d-1238-4ff9-8cad-d7b3833719a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5a941f-bbdf-49eb-a74b-3ed0a3fe9bdd"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06d18d-1238-4ff9-8cad-d7b3833719a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21CFB0-602E-41BB-BBC0-B5A1E595B9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5a941f-bbdf-49eb-a74b-3ed0a3fe9bdd"/>
    <ds:schemaRef ds:uri="7e06d18d-1238-4ff9-8cad-d7b3833719a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FE0886-0D73-4C1B-B7C8-194A1A18F781}">
  <ds:schemaRefs>
    <ds:schemaRef ds:uri="http://schemas.microsoft.com/sharepoint/v3/contenttype/forms"/>
  </ds:schemaRefs>
</ds:datastoreItem>
</file>

<file path=customXml/itemProps3.xml><?xml version="1.0" encoding="utf-8"?>
<ds:datastoreItem xmlns:ds="http://schemas.openxmlformats.org/officeDocument/2006/customXml" ds:itemID="{62119928-213C-41AE-A362-20986A15E87D}">
  <ds:schemaRefs>
    <ds:schemaRef ds:uri="http://purl.org/dc/dcmitype/"/>
    <ds:schemaRef ds:uri="http://schemas.microsoft.com/office/2006/documentManagement/types"/>
    <ds:schemaRef ds:uri="7e06d18d-1238-4ff9-8cad-d7b3833719a9"/>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e95a941f-bbdf-49eb-a74b-3ed0a3fe9bd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e-learning_contents</Template>
  <TotalTime>0</TotalTime>
  <Words>7746</Words>
  <Application>Microsoft Office PowerPoint</Application>
  <PresentationFormat>画面に合わせる (4:3)</PresentationFormat>
  <Paragraphs>864</Paragraphs>
  <Slides>53</Slides>
  <Notes>50</Notes>
  <HiddenSlides>0</HiddenSlides>
  <MMClips>0</MMClips>
  <ScaleCrop>false</ScaleCrop>
  <HeadingPairs>
    <vt:vector size="4" baseType="variant">
      <vt:variant>
        <vt:lpstr>テーマ</vt:lpstr>
      </vt:variant>
      <vt:variant>
        <vt:i4>1</vt:i4>
      </vt:variant>
      <vt:variant>
        <vt:lpstr>スライド タイトル</vt:lpstr>
      </vt:variant>
      <vt:variant>
        <vt:i4>53</vt:i4>
      </vt:variant>
    </vt:vector>
  </HeadingPairs>
  <TitlesOfParts>
    <vt:vector size="54" baseType="lpstr">
      <vt:lpstr>青</vt:lpstr>
      <vt:lpstr>PowerPoint プレゼンテーション</vt:lpstr>
      <vt:lpstr>AIリテラシー　概要</vt:lpstr>
      <vt:lpstr>クラウドについて</vt:lpstr>
      <vt:lpstr>クラウドとは</vt:lpstr>
      <vt:lpstr>クラウド誕生の背景</vt:lpstr>
      <vt:lpstr>クラウドコンピューティングの定義</vt:lpstr>
      <vt:lpstr>１．オンデマンド・セルフサービス</vt:lpstr>
      <vt:lpstr>２．幅広いネットワークアクセス</vt:lpstr>
      <vt:lpstr>３．リソースの共用</vt:lpstr>
      <vt:lpstr>４．スピーディな拡張性</vt:lpstr>
      <vt:lpstr>５．サービスが計測可能なこと</vt:lpstr>
      <vt:lpstr>自社（オンプレミス）とクラウド</vt:lpstr>
      <vt:lpstr>クラウドサービスの形態</vt:lpstr>
      <vt:lpstr>SaaS</vt:lpstr>
      <vt:lpstr>PaaS</vt:lpstr>
      <vt:lpstr>IaaS</vt:lpstr>
      <vt:lpstr>クラウドの実装モデル</vt:lpstr>
      <vt:lpstr>パブリッククラウド</vt:lpstr>
      <vt:lpstr>プライベートクラウド</vt:lpstr>
      <vt:lpstr>コミュニティクラウド</vt:lpstr>
      <vt:lpstr>ハイブリッドクラウド</vt:lpstr>
      <vt:lpstr>IoTについて </vt:lpstr>
      <vt:lpstr>本日お話しさせて頂くこと</vt:lpstr>
      <vt:lpstr>IoT（Internet of Things）とは</vt:lpstr>
      <vt:lpstr>IoTの状況（2020年予測）</vt:lpstr>
      <vt:lpstr>IoTの状況</vt:lpstr>
      <vt:lpstr>IoTで大事なこと</vt:lpstr>
      <vt:lpstr>社会課題解決に向けたIoTの活用事例</vt:lpstr>
      <vt:lpstr>道路路面診断　～道路管理の現状～</vt:lpstr>
      <vt:lpstr>道路の損傷がひどくなると・・・</vt:lpstr>
      <vt:lpstr>道路路面診断　～道路点検の意義～</vt:lpstr>
      <vt:lpstr>道路路面診断　～新たな点検方法～</vt:lpstr>
      <vt:lpstr>道路路面診断　～新たな点検方法～</vt:lpstr>
      <vt:lpstr>道路路面診断　～IoT活用による価値～</vt:lpstr>
      <vt:lpstr>PowerPoint プレゼンテーション</vt:lpstr>
      <vt:lpstr>スマート検針　～IoT活用による価値～</vt:lpstr>
      <vt:lpstr>PowerPoint プレゼンテーション</vt:lpstr>
      <vt:lpstr>植物工場　～IoT活用による価値～</vt:lpstr>
      <vt:lpstr>まとめ</vt:lpstr>
      <vt:lpstr>５Gについて </vt:lpstr>
      <vt:lpstr>５Gの特徴</vt:lpstr>
      <vt:lpstr>５Gとローカル５G</vt:lpstr>
      <vt:lpstr>PowerPoint プレゼンテーション</vt:lpstr>
      <vt:lpstr>ローカル５Gのユースケース</vt:lpstr>
      <vt:lpstr>事例①：港湾・物流への活用検討</vt:lpstr>
      <vt:lpstr>事例②：スタジアムへの活用検討</vt:lpstr>
      <vt:lpstr>事例③：スマートファクトリーの取り組み</vt:lpstr>
      <vt:lpstr>トレンド①（MaaS）</vt:lpstr>
      <vt:lpstr>トレンド②（スマートホーム）</vt:lpstr>
      <vt:lpstr>DaaS</vt:lpstr>
      <vt:lpstr>４Gと５Gの比較</vt:lpstr>
      <vt:lpstr>５Gの適用例</vt:lpstr>
      <vt:lpstr>５Gの３つの特性</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11</cp:revision>
  <dcterms:created xsi:type="dcterms:W3CDTF">2020-03-04T04:28:15Z</dcterms:created>
  <dcterms:modified xsi:type="dcterms:W3CDTF">2021-04-01T08:10:36Z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0x010100DAB261CD5329FB4D9A2BB15CE6264BC2</vt:lpwstr>
  </property>
  <property fmtid="{D5CDD505-2E9C-101B-9397-08002B2CF9AE}" pid="3" name="Order">
    <vt:r8>1867600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