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5"/>
  </p:notesMasterIdLst>
  <p:sldIdLst>
    <p:sldId id="260" r:id="rId2"/>
    <p:sldId id="262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9AA3"/>
    <a:srgbClr val="44546A"/>
    <a:srgbClr val="993711"/>
    <a:srgbClr val="48618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 showGuides="1">
      <p:cViewPr>
        <p:scale>
          <a:sx n="93" d="100"/>
          <a:sy n="93" d="100"/>
        </p:scale>
        <p:origin x="456" y="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EFE44-E54A-4773-A101-039601EACFE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93398-C366-4E25-98B3-6A448502D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42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417756"/>
            <a:ext cx="8420100" cy="202672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4612131"/>
            <a:ext cx="7429500" cy="108373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CF10B03A-BCCB-4C14-AAD8-B1DE296495D6}"/>
              </a:ext>
            </a:extLst>
          </p:cNvPr>
          <p:cNvSpPr/>
          <p:nvPr userDrawn="1"/>
        </p:nvSpPr>
        <p:spPr>
          <a:xfrm>
            <a:off x="342983" y="4483509"/>
            <a:ext cx="9220034" cy="7734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ッター プレースホルダー 3">
            <a:extLst>
              <a:ext uri="{FF2B5EF4-FFF2-40B4-BE49-F238E27FC236}">
                <a16:creationId xmlns:a16="http://schemas.microsoft.com/office/drawing/2014/main" id="{C12B4623-E28E-4F9B-BD12-FD39133FAF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2">
                    <a:lumMod val="60000"/>
                    <a:lumOff val="4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r>
              <a:rPr lang="en-US" altLang="ja-JP"/>
              <a:t>Copyright © ︎MYFARM.inc</a:t>
            </a:r>
            <a:r>
              <a:rPr lang="ja-JP" altLang="en-US"/>
              <a:t> </a:t>
            </a:r>
            <a:r>
              <a:rPr lang="en-US" altLang="ja-JP"/>
              <a:t>All Rights Reserved.</a:t>
            </a:r>
            <a:endParaRPr kumimoji="1" lang="ja-JP" alt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B81A991-57C0-452C-B613-54778FDB1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7941" y="639940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>
                    <a:lumMod val="40000"/>
                    <a:lumOff val="6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fld id="{CEE60E5B-5CCA-45F4-B66E-9E9EA502095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102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7781F81-2610-46FA-84BB-6735563A2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7941" y="639940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fld id="{CEE60E5B-5CCA-45F4-B66E-9E9EA502095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E9E9A91-E52C-476F-8385-F54B4AC4D0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1506" y="0"/>
            <a:ext cx="7480851" cy="6807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r>
              <a:rPr kumimoji="1" lang="ja-JP" altLang="en-US" dirty="0"/>
              <a:t>サブタイトルの書式設定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109D874-7585-4B53-B14B-17DC1E8F1D6A}"/>
              </a:ext>
            </a:extLst>
          </p:cNvPr>
          <p:cNvSpPr/>
          <p:nvPr userDrawn="1"/>
        </p:nvSpPr>
        <p:spPr>
          <a:xfrm>
            <a:off x="-3162" y="-5613"/>
            <a:ext cx="300873" cy="680781"/>
          </a:xfrm>
          <a:prstGeom prst="rect">
            <a:avLst/>
          </a:prstGeom>
          <a:gradFill>
            <a:gsLst>
              <a:gs pos="0">
                <a:schemeClr val="tx1"/>
              </a:gs>
              <a:gs pos="24000">
                <a:schemeClr val="tx2">
                  <a:lumMod val="50000"/>
                </a:schemeClr>
              </a:gs>
              <a:gs pos="83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AAC22143-202E-4C41-967E-008DFB72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6838" y="1369523"/>
            <a:ext cx="9169349" cy="485500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FD8B7AB-9033-4346-A23E-DBD859955A7C}"/>
              </a:ext>
            </a:extLst>
          </p:cNvPr>
          <p:cNvSpPr/>
          <p:nvPr userDrawn="1"/>
        </p:nvSpPr>
        <p:spPr>
          <a:xfrm>
            <a:off x="45711" y="869789"/>
            <a:ext cx="252000" cy="25200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4E16A4CE-44B1-4794-9200-856F739C3285}"/>
              </a:ext>
            </a:extLst>
          </p:cNvPr>
          <p:cNvSpPr txBox="1">
            <a:spLocks/>
          </p:cNvSpPr>
          <p:nvPr userDrawn="1"/>
        </p:nvSpPr>
        <p:spPr>
          <a:xfrm>
            <a:off x="361506" y="832681"/>
            <a:ext cx="7427405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+mj-cs"/>
              </a:defRPr>
            </a:lvl1pPr>
          </a:lstStyle>
          <a:p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小見出しの書式設定</a:t>
            </a:r>
          </a:p>
        </p:txBody>
      </p:sp>
      <p:sp>
        <p:nvSpPr>
          <p:cNvPr id="9" name="フッター プレースホルダー 3">
            <a:extLst>
              <a:ext uri="{FF2B5EF4-FFF2-40B4-BE49-F238E27FC236}">
                <a16:creationId xmlns:a16="http://schemas.microsoft.com/office/drawing/2014/main" id="{E1F268EF-DF4C-4D45-8283-2523109ED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2">
                    <a:lumMod val="60000"/>
                    <a:lumOff val="4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r>
              <a:rPr lang="en-US" altLang="ja-JP"/>
              <a:t>Copyright © ︎MYFARM.inc</a:t>
            </a:r>
            <a:r>
              <a:rPr lang="ja-JP" altLang="en-US"/>
              <a:t> </a:t>
            </a:r>
            <a:r>
              <a:rPr lang="en-US" altLang="ja-JP"/>
              <a:t>All Rights Reserved.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187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3">
            <a:extLst>
              <a:ext uri="{FF2B5EF4-FFF2-40B4-BE49-F238E27FC236}">
                <a16:creationId xmlns:a16="http://schemas.microsoft.com/office/drawing/2014/main" id="{63854116-D07F-42D1-B89B-304F525F93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2">
                    <a:lumMod val="60000"/>
                    <a:lumOff val="4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r>
              <a:rPr lang="en-US" altLang="ja-JP"/>
              <a:t>Copyright © ︎MYFARM.inc</a:t>
            </a:r>
            <a:r>
              <a:rPr lang="ja-JP" altLang="en-US"/>
              <a:t> </a:t>
            </a:r>
            <a:r>
              <a:rPr lang="en-US" altLang="ja-JP"/>
              <a:t>All Rights Reserved.</a:t>
            </a:r>
            <a:endParaRPr kumimoji="1" lang="ja-JP" alt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3BB0824-6681-4307-8556-9C3C93805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7941" y="639940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fld id="{CEE60E5B-5CCA-45F4-B66E-9E9EA502095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174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46C2-1B59-4B5E-B88A-84AED2B4413B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7F65-F010-4EAF-B7E2-56ACF94203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37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11964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52206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pic>
        <p:nvPicPr>
          <p:cNvPr id="12" name="図 11" descr="花 が含まれている画像&#10;&#10;自動的に生成された説明">
            <a:extLst>
              <a:ext uri="{FF2B5EF4-FFF2-40B4-BE49-F238E27FC236}">
                <a16:creationId xmlns:a16="http://schemas.microsoft.com/office/drawing/2014/main" id="{CB61B08A-4F3C-4B19-969E-A5130507C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8" b="30997"/>
          <a:stretch/>
        </p:blipFill>
        <p:spPr>
          <a:xfrm>
            <a:off x="7777716" y="35517"/>
            <a:ext cx="2357915" cy="692327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640BAE-A1D0-42D4-80F3-22D0EA36EA8A}"/>
              </a:ext>
            </a:extLst>
          </p:cNvPr>
          <p:cNvSpPr/>
          <p:nvPr userDrawn="1"/>
        </p:nvSpPr>
        <p:spPr>
          <a:xfrm>
            <a:off x="9988658" y="-17041"/>
            <a:ext cx="540000" cy="540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3963940-78B5-41C7-8E13-F19EE15A3FA2}"/>
              </a:ext>
            </a:extLst>
          </p:cNvPr>
          <p:cNvSpPr/>
          <p:nvPr userDrawn="1"/>
        </p:nvSpPr>
        <p:spPr>
          <a:xfrm>
            <a:off x="9988658" y="607427"/>
            <a:ext cx="540000" cy="54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1E9A50C-F329-44D0-8570-2C754553A5F2}"/>
              </a:ext>
            </a:extLst>
          </p:cNvPr>
          <p:cNvSpPr/>
          <p:nvPr userDrawn="1"/>
        </p:nvSpPr>
        <p:spPr>
          <a:xfrm>
            <a:off x="9988658" y="1258760"/>
            <a:ext cx="540000" cy="54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4C2CA88-6E30-45CC-A2F4-610C090FE3AF}"/>
              </a:ext>
            </a:extLst>
          </p:cNvPr>
          <p:cNvSpPr/>
          <p:nvPr userDrawn="1"/>
        </p:nvSpPr>
        <p:spPr>
          <a:xfrm>
            <a:off x="9988658" y="1910093"/>
            <a:ext cx="540000" cy="5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CAABA4C-FD16-45B4-B1D0-8EE65691F913}"/>
              </a:ext>
            </a:extLst>
          </p:cNvPr>
          <p:cNvSpPr/>
          <p:nvPr userDrawn="1"/>
        </p:nvSpPr>
        <p:spPr>
          <a:xfrm>
            <a:off x="9988658" y="2548737"/>
            <a:ext cx="540000" cy="5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BE87167-9B4A-41A6-BC26-937BF0BAB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="0">
                <a:solidFill>
                  <a:schemeClr val="tx2">
                    <a:lumMod val="60000"/>
                    <a:lumOff val="4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r>
              <a:rPr lang="en-US" altLang="ja-JP"/>
              <a:t>Copyright © ︎MYFARM.inc</a:t>
            </a:r>
            <a:r>
              <a:rPr lang="ja-JP" altLang="en-US"/>
              <a:t> </a:t>
            </a:r>
            <a:r>
              <a:rPr lang="en-US" altLang="ja-JP"/>
              <a:t>All Rights Reserved.</a:t>
            </a:r>
            <a:endParaRPr kumimoji="1" lang="ja-JP" alt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15C5753E-BD72-490B-B2AB-6679676C80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97941" y="639940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>
                    <a:lumMod val="40000"/>
                    <a:lumOff val="60000"/>
                  </a:schemeClr>
                </a:solidFill>
                <a:latin typeface="Yu Gothic UI" panose="020B0500000000000000" pitchFamily="50" charset="-128"/>
                <a:ea typeface="Yu Gothic UI" panose="020B0500000000000000" pitchFamily="50" charset="-128"/>
              </a:defRPr>
            </a:lvl1pPr>
          </a:lstStyle>
          <a:p>
            <a:fld id="{CEE60E5B-5CCA-45F4-B66E-9E9EA502095F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851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E2E07D7-9A44-4446-AB1D-E8DBA54D7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975481"/>
              </p:ext>
            </p:extLst>
          </p:nvPr>
        </p:nvGraphicFramePr>
        <p:xfrm>
          <a:off x="162910" y="704194"/>
          <a:ext cx="9494797" cy="6075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2241">
                  <a:extLst>
                    <a:ext uri="{9D8B030D-6E8A-4147-A177-3AD203B41FA5}">
                      <a16:colId xmlns:a16="http://schemas.microsoft.com/office/drawing/2014/main" val="2225041947"/>
                    </a:ext>
                  </a:extLst>
                </a:gridCol>
                <a:gridCol w="1741056">
                  <a:extLst>
                    <a:ext uri="{9D8B030D-6E8A-4147-A177-3AD203B41FA5}">
                      <a16:colId xmlns:a16="http://schemas.microsoft.com/office/drawing/2014/main" val="3799287424"/>
                    </a:ext>
                  </a:extLst>
                </a:gridCol>
                <a:gridCol w="1965434">
                  <a:extLst>
                    <a:ext uri="{9D8B030D-6E8A-4147-A177-3AD203B41FA5}">
                      <a16:colId xmlns:a16="http://schemas.microsoft.com/office/drawing/2014/main" val="46073277"/>
                    </a:ext>
                  </a:extLst>
                </a:gridCol>
                <a:gridCol w="1902373">
                  <a:extLst>
                    <a:ext uri="{9D8B030D-6E8A-4147-A177-3AD203B41FA5}">
                      <a16:colId xmlns:a16="http://schemas.microsoft.com/office/drawing/2014/main" val="3082209601"/>
                    </a:ext>
                  </a:extLst>
                </a:gridCol>
                <a:gridCol w="1618593">
                  <a:extLst>
                    <a:ext uri="{9D8B030D-6E8A-4147-A177-3AD203B41FA5}">
                      <a16:colId xmlns:a16="http://schemas.microsoft.com/office/drawing/2014/main" val="2230699056"/>
                    </a:ext>
                  </a:extLst>
                </a:gridCol>
                <a:gridCol w="1675100">
                  <a:extLst>
                    <a:ext uri="{9D8B030D-6E8A-4147-A177-3AD203B41FA5}">
                      <a16:colId xmlns:a16="http://schemas.microsoft.com/office/drawing/2014/main" val="2772086767"/>
                    </a:ext>
                  </a:extLst>
                </a:gridCol>
              </a:tblGrid>
              <a:tr h="299349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経営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生産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販売・加工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財務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労務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6994870"/>
                  </a:ext>
                </a:extLst>
              </a:tr>
              <a:tr h="260123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現状</a:t>
                      </a:r>
                      <a:endParaRPr kumimoji="1" lang="en-US" altLang="ja-JP" sz="9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課題</a:t>
                      </a:r>
                      <a:endParaRPr kumimoji="1" lang="en-US" altLang="ja-JP" sz="9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kumimoji="1" lang="en-US" altLang="ja-JP" sz="9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具体的に記載ください</a:t>
                      </a:r>
                      <a:endParaRPr kumimoji="1" lang="en-US" altLang="ja-JP" sz="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854453"/>
                  </a:ext>
                </a:extLst>
              </a:tr>
              <a:tr h="31691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目標</a:t>
                      </a:r>
                      <a:endParaRPr kumimoji="1" lang="en-US" altLang="ja-JP" sz="9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kumimoji="1" lang="en-US" altLang="ja-JP" sz="9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具体的に記載ください</a:t>
                      </a:r>
                      <a:endParaRPr kumimoji="1" lang="en-US" altLang="ja-JP" sz="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2659663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A0EE14-BDAD-4BD1-A377-E36913A183FA}"/>
              </a:ext>
            </a:extLst>
          </p:cNvPr>
          <p:cNvSpPr txBox="1"/>
          <p:nvPr/>
        </p:nvSpPr>
        <p:spPr>
          <a:xfrm>
            <a:off x="247450" y="12948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目標設定シート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DCDA723-29BE-46CD-B727-672979A67847}"/>
              </a:ext>
            </a:extLst>
          </p:cNvPr>
          <p:cNvSpPr txBox="1"/>
          <p:nvPr/>
        </p:nvSpPr>
        <p:spPr>
          <a:xfrm>
            <a:off x="812546" y="1150661"/>
            <a:ext cx="16638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・経営目標は作っているが、従業員に周知できていない。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・経営理念の設定方法が分からない。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・現状の問題はないが、コロナによる対応など、未来をみすえた経営戦略が無い。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・現在生産のみだが、六次化・多角化経営の戦略が全く描けてない。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17A16C5-80C4-48EF-8415-AF47D011E46F}"/>
              </a:ext>
            </a:extLst>
          </p:cNvPr>
          <p:cNvSpPr txBox="1"/>
          <p:nvPr/>
        </p:nvSpPr>
        <p:spPr>
          <a:xfrm>
            <a:off x="863916" y="3820828"/>
            <a:ext cx="1663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年の長期的な経営戦略が立てられている。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年後、売上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1.5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・農場を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＆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し、他県に拡大する。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・理念はメンバーに周知され、農場内に掲示されている。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・経営の多角化を目指し、体験サービスを開始する。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・作業受託（オペ）の拡大。売上全体の●●％へ。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606BD6-3B8E-41B6-B005-12A2315835BF}"/>
              </a:ext>
            </a:extLst>
          </p:cNvPr>
          <p:cNvSpPr txBox="1"/>
          <p:nvPr/>
        </p:nvSpPr>
        <p:spPr>
          <a:xfrm>
            <a:off x="2598123" y="1150661"/>
            <a:ext cx="178994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・生産技術のマニュアル化やデータ化（可視化）ができていなく、経験に頼っている。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・スマート農業を進めたいが、費用対効果の検証の仕方が分からない、できていない。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・省力化、生産性向上のための思い切った設備・機械投資ができない。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・品目の固定化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651DE3E-C49D-4E4A-AFAB-BB8B58133795}"/>
              </a:ext>
            </a:extLst>
          </p:cNvPr>
          <p:cNvSpPr txBox="1"/>
          <p:nvPr/>
        </p:nvSpPr>
        <p:spPr>
          <a:xfrm>
            <a:off x="2598123" y="3810554"/>
            <a:ext cx="178994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・生産管理の改善／システム導入により、人件費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10%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削減、収益率向上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・情報の社内データ化によるナレッジ化。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J-GAP, G-GAP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の取得（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・新たな品目の導入＆品種テストを実施し、、、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・ポストハーベスト側の技術改善。冷蔵倉庫の建設（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年後）。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・規模拡大　●●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ha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D6C4EF-48BE-4D25-AA9D-E248156B4CE4}"/>
              </a:ext>
            </a:extLst>
          </p:cNvPr>
          <p:cNvSpPr txBox="1"/>
          <p:nvPr/>
        </p:nvSpPr>
        <p:spPr>
          <a:xfrm>
            <a:off x="4582335" y="1150661"/>
            <a:ext cx="17899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・販路が農協（共選）＋少量を直販。価格と販路の安定化のため、契約栽培を進めたいが出来ていない。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・直販メインだが、広告／宣伝の費用対効果が悪く、売上が伸びない。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・加工品製造しているが、原価率が高く、収益構造が悪い＆把握できていない。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17B3505-3837-449C-8679-DA8CCAAFAD7F}"/>
              </a:ext>
            </a:extLst>
          </p:cNvPr>
          <p:cNvSpPr txBox="1"/>
          <p:nvPr/>
        </p:nvSpPr>
        <p:spPr>
          <a:xfrm>
            <a:off x="4582335" y="3820828"/>
            <a:ext cx="1789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・仲卸業者との取引拡大（新たな品目導入）。●●円へ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2A9445E-48C6-4543-A054-151A2E202E05}"/>
              </a:ext>
            </a:extLst>
          </p:cNvPr>
          <p:cNvSpPr txBox="1"/>
          <p:nvPr/>
        </p:nvSpPr>
        <p:spPr>
          <a:xfrm>
            <a:off x="6372281" y="1150661"/>
            <a:ext cx="156828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・そもそも予実管理表が無い。予算計画と実績管理があいまいで、経営全体では見ているが、品目ごと、月ごとの収支は見れていない。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・経営のボトルネックがどこにあるのか、把握すらできていない。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F524283-5BF6-4DDB-9B4C-7F02B04AE875}"/>
              </a:ext>
            </a:extLst>
          </p:cNvPr>
          <p:cNvSpPr txBox="1"/>
          <p:nvPr/>
        </p:nvSpPr>
        <p:spPr>
          <a:xfrm>
            <a:off x="8014994" y="1133950"/>
            <a:ext cx="15682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・良い人材が集まらない（正社員、パート）。やめてしまう。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・法人化しようとしているが、労務コストの増加が心配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….</a:t>
            </a: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5588B4F-9171-4152-A290-49E7308672D6}"/>
              </a:ext>
            </a:extLst>
          </p:cNvPr>
          <p:cNvSpPr txBox="1"/>
          <p:nvPr/>
        </p:nvSpPr>
        <p:spPr>
          <a:xfrm>
            <a:off x="8016838" y="3808538"/>
            <a:ext cx="156828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・募集→採用→人事管理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のそれぞれの戦略が作成されていて、運用している。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年後に従業員数●●人。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マネージャーを確立して仕事を任せられている。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BEC2370-A630-4524-9E60-0A9266898FC7}"/>
              </a:ext>
            </a:extLst>
          </p:cNvPr>
          <p:cNvSpPr txBox="1"/>
          <p:nvPr/>
        </p:nvSpPr>
        <p:spPr>
          <a:xfrm>
            <a:off x="6372281" y="3820828"/>
            <a:ext cx="156828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（記入例）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・財務体質の改善。財務分析を毎年自分＆メンバーで行い、収益性の改善ができている。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年後、営業利益率●●</a:t>
            </a:r>
            <a:r>
              <a:rPr kumimoji="1" lang="en-US" altLang="ja-JP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%</a:t>
            </a:r>
            <a:r>
              <a:rPr kumimoji="1" lang="ja-JP" altLang="en-US" sz="900" b="1" dirty="0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へ</a:t>
            </a:r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900" b="1" dirty="0">
              <a:solidFill>
                <a:schemeClr val="accent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7711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FC71760-6E2A-4AC7-BFEB-55053801F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9" y="41095"/>
            <a:ext cx="9843902" cy="660261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55DB91-D73A-41F7-AAA7-F51DA8FDA83D}"/>
              </a:ext>
            </a:extLst>
          </p:cNvPr>
          <p:cNvSpPr txBox="1"/>
          <p:nvPr/>
        </p:nvSpPr>
        <p:spPr>
          <a:xfrm>
            <a:off x="4789140" y="6623569"/>
            <a:ext cx="5147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出所：「新たな農業経営指標」農業経営の改善・発展のための基本ツール（農林水産省経営局）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E0A140F-E2AC-4829-8D3C-C2D311EF3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144148"/>
              </p:ext>
            </p:extLst>
          </p:nvPr>
        </p:nvGraphicFramePr>
        <p:xfrm>
          <a:off x="8476180" y="981180"/>
          <a:ext cx="934948" cy="5604550"/>
        </p:xfrm>
        <a:graphic>
          <a:graphicData uri="http://schemas.openxmlformats.org/drawingml/2006/table">
            <a:tbl>
              <a:tblPr/>
              <a:tblGrid>
                <a:gridCol w="467474">
                  <a:extLst>
                    <a:ext uri="{9D8B030D-6E8A-4147-A177-3AD203B41FA5}">
                      <a16:colId xmlns:a16="http://schemas.microsoft.com/office/drawing/2014/main" val="516756296"/>
                    </a:ext>
                  </a:extLst>
                </a:gridCol>
                <a:gridCol w="467474">
                  <a:extLst>
                    <a:ext uri="{9D8B030D-6E8A-4147-A177-3AD203B41FA5}">
                      <a16:colId xmlns:a16="http://schemas.microsoft.com/office/drawing/2014/main" val="1497512963"/>
                    </a:ext>
                  </a:extLst>
                </a:gridCol>
              </a:tblGrid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②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348868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②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〇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814680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①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201305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②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×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8960834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①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×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975937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534172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6711073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2315071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9089283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805245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670566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64457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092398"/>
                  </a:ext>
                </a:extLst>
              </a:tr>
              <a:tr h="40032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3701" marR="3701" marT="37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05196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9E0A63-4ABD-4A5D-A302-1A57174C69F3}"/>
              </a:ext>
            </a:extLst>
          </p:cNvPr>
          <p:cNvSpPr txBox="1"/>
          <p:nvPr/>
        </p:nvSpPr>
        <p:spPr>
          <a:xfrm>
            <a:off x="31049" y="1012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24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A0EE14-BDAD-4BD1-A377-E36913A183FA}"/>
              </a:ext>
            </a:extLst>
          </p:cNvPr>
          <p:cNvSpPr txBox="1"/>
          <p:nvPr/>
        </p:nvSpPr>
        <p:spPr>
          <a:xfrm>
            <a:off x="628529" y="497970"/>
            <a:ext cx="163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MEMO</a:t>
            </a:r>
            <a:r>
              <a: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シート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CA539B6-841C-4DDE-AAAB-EFFD8DB32FB7}"/>
              </a:ext>
            </a:extLst>
          </p:cNvPr>
          <p:cNvSpPr txBox="1"/>
          <p:nvPr/>
        </p:nvSpPr>
        <p:spPr>
          <a:xfrm>
            <a:off x="500396" y="886039"/>
            <a:ext cx="7520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「経営改善のためのチェックリスト」と照らし合わせる中で、自分の今の状況などをメモする時にお使いください。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DDC3885-39CB-4C9B-BAC2-F69C1A25876B}"/>
              </a:ext>
            </a:extLst>
          </p:cNvPr>
          <p:cNvSpPr/>
          <p:nvPr/>
        </p:nvSpPr>
        <p:spPr>
          <a:xfrm>
            <a:off x="628529" y="1351052"/>
            <a:ext cx="8926437" cy="5193644"/>
          </a:xfrm>
          <a:prstGeom prst="rect">
            <a:avLst/>
          </a:prstGeom>
          <a:noFill/>
          <a:ln w="38100">
            <a:solidFill>
              <a:srgbClr val="44546A">
                <a:alpha val="6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9023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15D"/>
      </a:accent1>
      <a:accent2>
        <a:srgbClr val="00468B"/>
      </a:accent2>
      <a:accent3>
        <a:srgbClr val="0071BC"/>
      </a:accent3>
      <a:accent4>
        <a:srgbClr val="FFB9AC"/>
      </a:accent4>
      <a:accent5>
        <a:srgbClr val="FFEEDE"/>
      </a:accent5>
      <a:accent6>
        <a:srgbClr val="CCCCCC"/>
      </a:accent6>
      <a:hlink>
        <a:srgbClr val="00B0F0"/>
      </a:hlink>
      <a:folHlink>
        <a:srgbClr val="CC3300"/>
      </a:folHlink>
    </a:clrScheme>
    <a:fontScheme name="ユーザー定義 1">
      <a:majorFont>
        <a:latin typeface="Calibri Light"/>
        <a:ea typeface="HGP教科書体"/>
        <a:cs typeface=""/>
      </a:majorFont>
      <a:minorFont>
        <a:latin typeface="Calibri"/>
        <a:ea typeface="Yu Gothi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gri-MBA2" id="{49234189-3948-4182-A79D-F710EE99B206}" vid="{CC2E8D0B-CD51-4AAA-BD57-0C590762B9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agri-MBA2</Template>
  <TotalTime>294</TotalTime>
  <Words>663</Words>
  <Application>Microsoft Office PowerPoint</Application>
  <PresentationFormat>A4 210 x 297 mm</PresentationFormat>
  <Paragraphs>127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Yu Gothic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myfarm043</dc:creator>
  <cp:lastModifiedBy>荒井明子</cp:lastModifiedBy>
  <cp:revision>20</cp:revision>
  <dcterms:created xsi:type="dcterms:W3CDTF">2020-06-12T00:19:26Z</dcterms:created>
  <dcterms:modified xsi:type="dcterms:W3CDTF">2021-03-28T16:52:41Z</dcterms:modified>
</cp:coreProperties>
</file>