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3"/>
  </p:handoutMasterIdLst>
  <p:sldIdLst>
    <p:sldId id="256" r:id="rId2"/>
    <p:sldId id="302" r:id="rId3"/>
    <p:sldId id="305" r:id="rId4"/>
    <p:sldId id="304" r:id="rId5"/>
    <p:sldId id="303" r:id="rId6"/>
    <p:sldId id="306" r:id="rId7"/>
    <p:sldId id="307" r:id="rId8"/>
    <p:sldId id="308" r:id="rId9"/>
    <p:sldId id="295" r:id="rId10"/>
    <p:sldId id="257" r:id="rId11"/>
    <p:sldId id="290" r:id="rId12"/>
    <p:sldId id="258" r:id="rId13"/>
    <p:sldId id="259" r:id="rId14"/>
    <p:sldId id="260" r:id="rId15"/>
    <p:sldId id="261" r:id="rId16"/>
    <p:sldId id="262" r:id="rId17"/>
    <p:sldId id="263" r:id="rId18"/>
    <p:sldId id="265" r:id="rId19"/>
    <p:sldId id="293" r:id="rId20"/>
    <p:sldId id="264" r:id="rId21"/>
    <p:sldId id="294" r:id="rId22"/>
    <p:sldId id="266" r:id="rId23"/>
    <p:sldId id="267" r:id="rId24"/>
    <p:sldId id="268" r:id="rId25"/>
    <p:sldId id="289" r:id="rId26"/>
    <p:sldId id="291" r:id="rId27"/>
    <p:sldId id="292" r:id="rId28"/>
    <p:sldId id="269" r:id="rId29"/>
    <p:sldId id="271" r:id="rId30"/>
    <p:sldId id="273" r:id="rId31"/>
    <p:sldId id="288" r:id="rId32"/>
    <p:sldId id="274" r:id="rId33"/>
    <p:sldId id="275" r:id="rId34"/>
    <p:sldId id="276" r:id="rId35"/>
    <p:sldId id="277" r:id="rId36"/>
    <p:sldId id="278" r:id="rId37"/>
    <p:sldId id="279" r:id="rId38"/>
    <p:sldId id="280" r:id="rId39"/>
    <p:sldId id="281" r:id="rId40"/>
    <p:sldId id="282" r:id="rId41"/>
    <p:sldId id="283" r:id="rId42"/>
    <p:sldId id="284" r:id="rId43"/>
    <p:sldId id="285" r:id="rId44"/>
    <p:sldId id="286" r:id="rId45"/>
    <p:sldId id="287" r:id="rId46"/>
    <p:sldId id="296" r:id="rId47"/>
    <p:sldId id="298" r:id="rId48"/>
    <p:sldId id="301" r:id="rId49"/>
    <p:sldId id="297" r:id="rId50"/>
    <p:sldId id="299" r:id="rId51"/>
    <p:sldId id="300" r:id="rId52"/>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CE85C04E-2568-4AC6-869E-2E831483DE95}">
          <p14:sldIdLst>
            <p14:sldId id="256"/>
            <p14:sldId id="302"/>
            <p14:sldId id="305"/>
            <p14:sldId id="304"/>
            <p14:sldId id="303"/>
            <p14:sldId id="306"/>
            <p14:sldId id="307"/>
            <p14:sldId id="308"/>
            <p14:sldId id="295"/>
            <p14:sldId id="257"/>
            <p14:sldId id="290"/>
            <p14:sldId id="258"/>
            <p14:sldId id="259"/>
            <p14:sldId id="260"/>
            <p14:sldId id="261"/>
            <p14:sldId id="262"/>
            <p14:sldId id="263"/>
            <p14:sldId id="265"/>
            <p14:sldId id="293"/>
            <p14:sldId id="264"/>
            <p14:sldId id="294"/>
            <p14:sldId id="266"/>
            <p14:sldId id="267"/>
            <p14:sldId id="268"/>
            <p14:sldId id="289"/>
            <p14:sldId id="291"/>
            <p14:sldId id="292"/>
            <p14:sldId id="269"/>
            <p14:sldId id="271"/>
            <p14:sldId id="273"/>
            <p14:sldId id="288"/>
            <p14:sldId id="274"/>
            <p14:sldId id="275"/>
            <p14:sldId id="276"/>
            <p14:sldId id="277"/>
            <p14:sldId id="278"/>
            <p14:sldId id="279"/>
            <p14:sldId id="280"/>
            <p14:sldId id="281"/>
            <p14:sldId id="282"/>
            <p14:sldId id="283"/>
            <p14:sldId id="284"/>
            <p14:sldId id="285"/>
            <p14:sldId id="286"/>
            <p14:sldId id="287"/>
            <p14:sldId id="296"/>
            <p14:sldId id="298"/>
            <p14:sldId id="301"/>
            <p14:sldId id="297"/>
            <p14:sldId id="299"/>
            <p14:sldId id="30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p:cViewPr varScale="1">
        <p:scale>
          <a:sx n="43" d="100"/>
          <a:sy n="43" d="100"/>
        </p:scale>
        <p:origin x="1552" y="40"/>
      </p:cViewPr>
      <p:guideLst>
        <p:guide orient="horz" pos="2160"/>
        <p:guide pos="2880"/>
      </p:guideLst>
    </p:cSldViewPr>
  </p:slideViewPr>
  <p:notesTextViewPr>
    <p:cViewPr>
      <p:scale>
        <a:sx n="1" d="1"/>
        <a:sy n="1" d="1"/>
      </p:scale>
      <p:origin x="0" y="0"/>
    </p:cViewPr>
  </p:notesTextViewPr>
  <p:sorterViewPr>
    <p:cViewPr>
      <p:scale>
        <a:sx n="100" d="100"/>
        <a:sy n="100" d="100"/>
      </p:scale>
      <p:origin x="0" y="-5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5B2A2C27-CA7A-4192-BD79-A10B533CC0F9}" type="datetimeFigureOut">
              <a:rPr kumimoji="1" lang="ja-JP" altLang="en-US" smtClean="0"/>
              <a:pPr/>
              <a:t>2020/11/6</a:t>
            </a:fld>
            <a:endParaRPr kumimoji="1" lang="ja-JP" altLang="en-US"/>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A61FD2E-9DC0-4107-95BB-99AEE11C236E}" type="slidenum">
              <a:rPr kumimoji="1" lang="ja-JP" altLang="en-US" smtClean="0"/>
              <a:pPr/>
              <a:t>‹#›</a:t>
            </a:fld>
            <a:endParaRPr kumimoji="1" lang="ja-JP" altLang="en-US"/>
          </a:p>
        </p:txBody>
      </p:sp>
    </p:spTree>
    <p:extLst>
      <p:ext uri="{BB962C8B-B14F-4D97-AF65-F5344CB8AC3E}">
        <p14:creationId xmlns:p14="http://schemas.microsoft.com/office/powerpoint/2010/main" val="39908968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3847573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2420760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3084472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114164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3560391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2930550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341239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1340254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520904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844393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FBB636F-DB94-452B-9F28-8BBBE4987A9D}" type="datetimeFigureOut">
              <a:rPr kumimoji="1" lang="ja-JP" altLang="en-US" smtClean="0"/>
              <a:pPr/>
              <a:t>2020/11/6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1079883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B636F-DB94-452B-9F28-8BBBE4987A9D}" type="datetimeFigureOut">
              <a:rPr kumimoji="1" lang="ja-JP" altLang="en-US" smtClean="0"/>
              <a:pPr/>
              <a:t>2020/11/6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9E43E-F642-4BE1-B35B-A207223DFDF1}" type="slidenum">
              <a:rPr kumimoji="1" lang="ja-JP" altLang="en-US" smtClean="0"/>
              <a:pPr/>
              <a:t>‹#›</a:t>
            </a:fld>
            <a:endParaRPr kumimoji="1" lang="ja-JP" altLang="en-US"/>
          </a:p>
        </p:txBody>
      </p:sp>
    </p:spTree>
    <p:extLst>
      <p:ext uri="{BB962C8B-B14F-4D97-AF65-F5344CB8AC3E}">
        <p14:creationId xmlns:p14="http://schemas.microsoft.com/office/powerpoint/2010/main" val="648587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4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4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jpeg"/></Relationships>
</file>

<file path=ppt/slides/_rels/slide5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kasuga\Desktop\2019.6.スコットランド写真\DSC_16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52528" y="2636912"/>
            <a:ext cx="4645413" cy="309068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kasuga\Desktop\2019.6.スコットランド写真\DSC_64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636912"/>
            <a:ext cx="4752528" cy="3181777"/>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ctrTitle"/>
          </p:nvPr>
        </p:nvSpPr>
        <p:spPr>
          <a:xfrm>
            <a:off x="611560" y="188640"/>
            <a:ext cx="7772400" cy="2088232"/>
          </a:xfrm>
        </p:spPr>
        <p:style>
          <a:lnRef idx="3">
            <a:schemeClr val="lt1"/>
          </a:lnRef>
          <a:fillRef idx="1">
            <a:schemeClr val="accent3"/>
          </a:fillRef>
          <a:effectRef idx="1">
            <a:schemeClr val="accent3"/>
          </a:effectRef>
          <a:fontRef idx="minor">
            <a:schemeClr val="lt1"/>
          </a:fontRef>
        </p:style>
        <p:txBody>
          <a:bodyPr>
            <a:normAutofit/>
          </a:bodyPr>
          <a:lstStyle/>
          <a:p>
            <a:r>
              <a:rPr lang="ja-JP" altLang="en-US" sz="6600" dirty="0">
                <a:solidFill>
                  <a:srgbClr val="0070C0"/>
                </a:solidFill>
                <a:latin typeface="HGP創英角ﾎﾟｯﾌﾟ体" panose="040B0A00000000000000" pitchFamily="50" charset="-128"/>
                <a:ea typeface="HGP創英角ﾎﾟｯﾌﾟ体" panose="040B0A00000000000000" pitchFamily="50" charset="-128"/>
              </a:rPr>
              <a:t>京都と観光産業</a:t>
            </a:r>
            <a:r>
              <a:rPr kumimoji="1" lang="ja-JP" altLang="en-US" sz="3200" dirty="0">
                <a:solidFill>
                  <a:srgbClr val="FF0000"/>
                </a:solidFill>
                <a:latin typeface="HGP創英角ﾎﾟｯﾌﾟ体" panose="040B0A00000000000000" pitchFamily="50" charset="-128"/>
                <a:ea typeface="HGP創英角ﾎﾟｯﾌﾟ体" panose="040B0A00000000000000" pitchFamily="50" charset="-128"/>
              </a:rPr>
              <a:t/>
            </a:r>
            <a:br>
              <a:rPr kumimoji="1" lang="ja-JP" altLang="en-US" sz="3200" dirty="0">
                <a:solidFill>
                  <a:srgbClr val="FF0000"/>
                </a:solidFill>
                <a:latin typeface="HGP創英角ﾎﾟｯﾌﾟ体" panose="040B0A00000000000000" pitchFamily="50" charset="-128"/>
                <a:ea typeface="HGP創英角ﾎﾟｯﾌﾟ体" panose="040B0A00000000000000" pitchFamily="50" charset="-128"/>
              </a:rPr>
            </a:b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スコットランドに学ぶ</a:t>
            </a:r>
            <a:endParaRPr kumimoji="1" lang="ja-JP" altLang="en-US"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3" name="サブタイトル 2"/>
          <p:cNvSpPr>
            <a:spLocks noGrp="1"/>
          </p:cNvSpPr>
          <p:nvPr>
            <p:ph type="subTitle" idx="1"/>
          </p:nvPr>
        </p:nvSpPr>
        <p:spPr>
          <a:xfrm>
            <a:off x="1043608" y="5818689"/>
            <a:ext cx="7920880" cy="1039311"/>
          </a:xfrm>
        </p:spPr>
        <p:style>
          <a:lnRef idx="1">
            <a:schemeClr val="accent2"/>
          </a:lnRef>
          <a:fillRef idx="2">
            <a:schemeClr val="accent2"/>
          </a:fillRef>
          <a:effectRef idx="1">
            <a:schemeClr val="accent2"/>
          </a:effectRef>
          <a:fontRef idx="minor">
            <a:schemeClr val="dk1"/>
          </a:fontRef>
        </p:style>
        <p:txBody>
          <a:bodyPr>
            <a:normAutofit/>
          </a:bodyPr>
          <a:lstStyle/>
          <a:p>
            <a:r>
              <a:rPr kumimoji="1" lang="en-US" altLang="ja-JP" sz="2000" b="1" dirty="0">
                <a:solidFill>
                  <a:srgbClr val="C00000"/>
                </a:solidFill>
                <a:latin typeface="+mn-ea"/>
              </a:rPr>
              <a:t>[</a:t>
            </a:r>
            <a:r>
              <a:rPr kumimoji="1" lang="ja-JP" altLang="en-US" sz="2000" b="1" dirty="0">
                <a:solidFill>
                  <a:srgbClr val="C00000"/>
                </a:solidFill>
                <a:latin typeface="+mn-ea"/>
              </a:rPr>
              <a:t>↑　バルブレア</a:t>
            </a:r>
            <a:r>
              <a:rPr kumimoji="1" lang="en-US" altLang="ja-JP" sz="2000" b="1" dirty="0">
                <a:solidFill>
                  <a:srgbClr val="C00000"/>
                </a:solidFill>
                <a:latin typeface="+mn-ea"/>
              </a:rPr>
              <a:t>]</a:t>
            </a:r>
            <a:r>
              <a:rPr kumimoji="1" lang="ja-JP" altLang="en-US" sz="2000" b="1" dirty="0">
                <a:solidFill>
                  <a:schemeClr val="accent3">
                    <a:lumMod val="50000"/>
                  </a:schemeClr>
                </a:solidFill>
                <a:latin typeface="+mn-ea"/>
              </a:rPr>
              <a:t>　</a:t>
            </a:r>
            <a:r>
              <a:rPr lang="ja-JP" altLang="en-US" sz="2000" b="1" dirty="0">
                <a:solidFill>
                  <a:schemeClr val="accent3">
                    <a:lumMod val="50000"/>
                  </a:schemeClr>
                </a:solidFill>
                <a:latin typeface="+mn-ea"/>
              </a:rPr>
              <a:t>　　　　　　　　　　</a:t>
            </a:r>
            <a:r>
              <a:rPr lang="en-US" altLang="ja-JP" sz="2000" b="1" dirty="0">
                <a:solidFill>
                  <a:srgbClr val="C00000"/>
                </a:solidFill>
                <a:latin typeface="+mn-ea"/>
              </a:rPr>
              <a:t>[</a:t>
            </a:r>
            <a:r>
              <a:rPr kumimoji="1" lang="ja-JP" altLang="en-US" sz="2000" b="1" dirty="0">
                <a:solidFill>
                  <a:srgbClr val="C00000"/>
                </a:solidFill>
                <a:latin typeface="+mn-ea"/>
              </a:rPr>
              <a:t>スタッファ島行きの船　↑</a:t>
            </a:r>
            <a:r>
              <a:rPr kumimoji="1" lang="en-US" altLang="ja-JP" sz="2000" b="1" dirty="0">
                <a:solidFill>
                  <a:srgbClr val="C00000"/>
                </a:solidFill>
                <a:latin typeface="+mn-ea"/>
              </a:rPr>
              <a:t>]</a:t>
            </a:r>
            <a:endParaRPr kumimoji="1" lang="ja-JP" altLang="en-US" sz="2000" b="1" dirty="0">
              <a:solidFill>
                <a:srgbClr val="C00000"/>
              </a:solidFill>
              <a:latin typeface="+mn-ea"/>
            </a:endParaRPr>
          </a:p>
          <a:p>
            <a:r>
              <a:rPr kumimoji="1" lang="ja-JP" altLang="en-US" b="1" dirty="0">
                <a:solidFill>
                  <a:schemeClr val="tx1"/>
                </a:solidFill>
                <a:latin typeface="HGP創英角ﾎﾟｯﾌﾟ体" panose="040B0A00000000000000" pitchFamily="50" charset="-128"/>
                <a:ea typeface="HGP創英角ﾎﾟｯﾌﾟ体" panose="040B0A00000000000000" pitchFamily="50" charset="-128"/>
              </a:rPr>
              <a:t>神戸学院大学名誉教授・</a:t>
            </a:r>
            <a:r>
              <a:rPr lang="ja-JP" altLang="en-US" b="1" dirty="0">
                <a:solidFill>
                  <a:schemeClr val="tx1"/>
                </a:solidFill>
                <a:latin typeface="HGP創英角ﾎﾟｯﾌﾟ体" panose="040B0A00000000000000" pitchFamily="50" charset="-128"/>
                <a:ea typeface="HGP創英角ﾎﾟｯﾌﾟ体" panose="040B0A00000000000000" pitchFamily="50" charset="-128"/>
              </a:rPr>
              <a:t>春日雅司 </a:t>
            </a:r>
            <a:r>
              <a:rPr lang="en-US" altLang="ja-JP" sz="1400" b="1" dirty="0">
                <a:solidFill>
                  <a:schemeClr val="tx1"/>
                </a:solidFill>
                <a:latin typeface="HGP創英角ﾎﾟｯﾌﾟ体" panose="040B0A00000000000000" pitchFamily="50" charset="-128"/>
                <a:ea typeface="HGP創英角ﾎﾟｯﾌﾟ体" panose="040B0A00000000000000" pitchFamily="50" charset="-128"/>
              </a:rPr>
              <a:t>(2020.11.06)</a:t>
            </a:r>
            <a:endParaRPr kumimoji="1" lang="ja-JP" altLang="en-US" sz="1400" b="1" dirty="0">
              <a:solidFill>
                <a:schemeClr val="tx1"/>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855821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suga\Desktop\2019.6.スコットランド写真\DSC_33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916832"/>
            <a:ext cx="8421018" cy="563780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457200" y="274638"/>
            <a:ext cx="8229600" cy="1138138"/>
          </a:xfrm>
        </p:spPr>
        <p:style>
          <a:lnRef idx="3">
            <a:schemeClr val="lt1"/>
          </a:lnRef>
          <a:fillRef idx="1">
            <a:schemeClr val="accent3"/>
          </a:fillRef>
          <a:effectRef idx="1">
            <a:schemeClr val="accent3"/>
          </a:effectRef>
          <a:fontRef idx="minor">
            <a:schemeClr val="lt1"/>
          </a:fontRef>
        </p:style>
        <p:txBody>
          <a:bodyPr/>
          <a:lstStyle/>
          <a:p>
            <a:r>
              <a:rPr lang="ja-JP" altLang="en-US" dirty="0">
                <a:solidFill>
                  <a:srgbClr val="0070C0"/>
                </a:solidFill>
              </a:rPr>
              <a:t>なぜスコットランドか？</a:t>
            </a:r>
            <a:endParaRPr kumimoji="1" lang="ja-JP" altLang="en-US" dirty="0">
              <a:solidFill>
                <a:srgbClr val="0070C0"/>
              </a:solidFill>
            </a:endParaRPr>
          </a:p>
        </p:txBody>
      </p:sp>
      <p:sp>
        <p:nvSpPr>
          <p:cNvPr id="3" name="コンテンツ プレースホルダー 2"/>
          <p:cNvSpPr>
            <a:spLocks noGrp="1"/>
          </p:cNvSpPr>
          <p:nvPr>
            <p:ph idx="1"/>
          </p:nvPr>
        </p:nvSpPr>
        <p:spPr>
          <a:xfrm>
            <a:off x="395536" y="1340768"/>
            <a:ext cx="8397317" cy="2160240"/>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marL="0" indent="0">
              <a:buNone/>
            </a:pPr>
            <a:r>
              <a:rPr lang="ja-JP" altLang="en-US" dirty="0"/>
              <a:t>富裕層が求めていたもの・・・スイスの自然、伊や佛の文化</a:t>
            </a:r>
          </a:p>
          <a:p>
            <a:pPr marL="0" indent="0">
              <a:buNone/>
            </a:pPr>
            <a:r>
              <a:rPr lang="ja-JP" altLang="en-US" dirty="0"/>
              <a:t>スコットランド・・・行きやすい、</a:t>
            </a:r>
            <a:r>
              <a:rPr kumimoji="1" lang="ja-JP" altLang="en-US" dirty="0"/>
              <a:t>手つかずの自然が残る、未開・未知の人々</a:t>
            </a:r>
            <a:r>
              <a:rPr kumimoji="1" lang="en-US" altLang="ja-JP" dirty="0"/>
              <a:t>(</a:t>
            </a:r>
            <a:r>
              <a:rPr kumimoji="1" lang="ja-JP" altLang="en-US" dirty="0"/>
              <a:t>冒険心をくすぐる</a:t>
            </a:r>
            <a:r>
              <a:rPr kumimoji="1" lang="en-US" altLang="ja-JP" dirty="0"/>
              <a:t>)</a:t>
            </a:r>
            <a:r>
              <a:rPr kumimoji="1" lang="ja-JP" altLang="en-US" dirty="0"/>
              <a:t>、危険が少ない、英語が通じる</a:t>
            </a:r>
          </a:p>
          <a:p>
            <a:pPr marL="0" indent="0">
              <a:buNone/>
            </a:pPr>
            <a:r>
              <a:rPr lang="ja-JP" altLang="en-US" dirty="0"/>
              <a:t>世界一の国として自国</a:t>
            </a:r>
            <a:r>
              <a:rPr lang="en-US" altLang="ja-JP" dirty="0"/>
              <a:t>(</a:t>
            </a:r>
            <a:r>
              <a:rPr lang="ja-JP" altLang="en-US" dirty="0"/>
              <a:t>イングランド中心</a:t>
            </a:r>
            <a:r>
              <a:rPr lang="en-US" altLang="ja-JP" dirty="0"/>
              <a:t>)</a:t>
            </a:r>
            <a:r>
              <a:rPr lang="ja-JP" altLang="en-US" dirty="0"/>
              <a:t>の文化と文明を磨きあげる　→　大陸へ行けないことが外国かぶれから脱する丁度いいチャンスとなる　　　　　　　　　　 </a:t>
            </a:r>
            <a:r>
              <a:rPr lang="en-US" altLang="ja-JP" sz="2200" dirty="0">
                <a:solidFill>
                  <a:srgbClr val="C00000"/>
                </a:solidFill>
              </a:rPr>
              <a:t>[</a:t>
            </a:r>
            <a:r>
              <a:rPr lang="ja-JP" altLang="en-US" sz="2200" dirty="0">
                <a:solidFill>
                  <a:srgbClr val="C00000"/>
                </a:solidFill>
              </a:rPr>
              <a:t>↓　アイラ島</a:t>
            </a:r>
            <a:r>
              <a:rPr lang="en-US" altLang="ja-JP" sz="2200" dirty="0">
                <a:solidFill>
                  <a:srgbClr val="C00000"/>
                </a:solidFill>
              </a:rPr>
              <a:t>]</a:t>
            </a:r>
            <a:endParaRPr lang="ja-JP" altLang="en-US" sz="2200" dirty="0">
              <a:solidFill>
                <a:srgbClr val="C00000"/>
              </a:solidFill>
            </a:endParaRPr>
          </a:p>
        </p:txBody>
      </p:sp>
    </p:spTree>
    <p:extLst>
      <p:ext uri="{BB962C8B-B14F-4D97-AF65-F5344CB8AC3E}">
        <p14:creationId xmlns:p14="http://schemas.microsoft.com/office/powerpoint/2010/main" val="3095139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3BCD30F-2D22-43A6-B1AF-10AE9D540D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52" y="4066332"/>
            <a:ext cx="6861978" cy="4593556"/>
          </a:xfrm>
          <a:prstGeom prst="rect">
            <a:avLst/>
          </a:prstGeom>
        </p:spPr>
      </p:pic>
      <p:pic>
        <p:nvPicPr>
          <p:cNvPr id="9218" name="Picture 2" descr="C:\Users\kasuga\Desktop\2019.6.スコットランド写真\DSC_2179.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817042"/>
            <a:ext cx="4345423" cy="290892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163340" y="94015"/>
            <a:ext cx="7937052" cy="1030729"/>
          </a:xfrm>
        </p:spPr>
        <p:style>
          <a:lnRef idx="3">
            <a:schemeClr val="lt1"/>
          </a:lnRef>
          <a:fillRef idx="1">
            <a:schemeClr val="accent3"/>
          </a:fillRef>
          <a:effectRef idx="1">
            <a:schemeClr val="accent3"/>
          </a:effectRef>
          <a:fontRef idx="minor">
            <a:schemeClr val="lt1"/>
          </a:fontRef>
        </p:style>
        <p:txBody>
          <a:bodyPr>
            <a:normAutofit/>
          </a:bodyPr>
          <a:lstStyle/>
          <a:p>
            <a:pPr algn="l"/>
            <a:r>
              <a:rPr lang="en-US" altLang="ja-JP" sz="2000" dirty="0">
                <a:solidFill>
                  <a:srgbClr val="C00000"/>
                </a:solidFill>
              </a:rPr>
              <a:t>(</a:t>
            </a:r>
            <a:r>
              <a:rPr lang="ja-JP" altLang="en-US" sz="2000" dirty="0">
                <a:solidFill>
                  <a:srgbClr val="C00000"/>
                </a:solidFill>
              </a:rPr>
              <a:t>左上</a:t>
            </a:r>
            <a:r>
              <a:rPr lang="en-US" altLang="ja-JP" sz="2000" dirty="0">
                <a:solidFill>
                  <a:srgbClr val="C00000"/>
                </a:solidFill>
              </a:rPr>
              <a:t>)</a:t>
            </a:r>
            <a:r>
              <a:rPr kumimoji="1" lang="ja-JP" altLang="en-US" sz="2000" dirty="0">
                <a:solidFill>
                  <a:srgbClr val="C00000"/>
                </a:solidFill>
              </a:rPr>
              <a:t>グレンリベットの谷　　　　　　　　　　　　</a:t>
            </a:r>
            <a:r>
              <a:rPr lang="en-US" altLang="ja-JP" sz="2000" dirty="0">
                <a:solidFill>
                  <a:srgbClr val="C00000"/>
                </a:solidFill>
              </a:rPr>
              <a:t>(</a:t>
            </a:r>
            <a:r>
              <a:rPr lang="ja-JP" altLang="en-US" sz="2000" dirty="0">
                <a:solidFill>
                  <a:srgbClr val="C00000"/>
                </a:solidFill>
              </a:rPr>
              <a:t>右上</a:t>
            </a:r>
            <a:r>
              <a:rPr lang="en-US" altLang="ja-JP" sz="2000" dirty="0">
                <a:solidFill>
                  <a:srgbClr val="C00000"/>
                </a:solidFill>
              </a:rPr>
              <a:t>)</a:t>
            </a:r>
            <a:r>
              <a:rPr kumimoji="1" lang="ja-JP" altLang="en-US" sz="2000" dirty="0">
                <a:solidFill>
                  <a:srgbClr val="C00000"/>
                </a:solidFill>
              </a:rPr>
              <a:t>スペイ川</a:t>
            </a:r>
            <a:r>
              <a:rPr kumimoji="1" lang="en-US" altLang="ja-JP" sz="2000" dirty="0">
                <a:solidFill>
                  <a:srgbClr val="C00000"/>
                </a:solidFill>
              </a:rPr>
              <a:t>]</a:t>
            </a:r>
            <a:br>
              <a:rPr kumimoji="1" lang="en-US" altLang="ja-JP" sz="2000" dirty="0">
                <a:solidFill>
                  <a:srgbClr val="C00000"/>
                </a:solidFill>
              </a:rPr>
            </a:br>
            <a:r>
              <a:rPr kumimoji="1" lang="en-US" altLang="ja-JP" sz="2000" dirty="0">
                <a:solidFill>
                  <a:srgbClr val="C00000"/>
                </a:solidFill>
              </a:rPr>
              <a:t>(</a:t>
            </a:r>
            <a:r>
              <a:rPr kumimoji="1" lang="ja-JP" altLang="en-US" sz="2000" dirty="0">
                <a:solidFill>
                  <a:srgbClr val="C00000"/>
                </a:solidFill>
              </a:rPr>
              <a:t>左下</a:t>
            </a:r>
            <a:r>
              <a:rPr kumimoji="1" lang="en-US" altLang="ja-JP" sz="2000" dirty="0">
                <a:solidFill>
                  <a:srgbClr val="C00000"/>
                </a:solidFill>
              </a:rPr>
              <a:t>)</a:t>
            </a:r>
            <a:r>
              <a:rPr kumimoji="1" lang="ja-JP" altLang="en-US" sz="2000" dirty="0">
                <a:solidFill>
                  <a:srgbClr val="C00000"/>
                </a:solidFill>
              </a:rPr>
              <a:t>オールドマン・オブ・ストール   </a:t>
            </a:r>
            <a:r>
              <a:rPr lang="ja-JP" altLang="en-US" sz="2000" dirty="0">
                <a:solidFill>
                  <a:srgbClr val="C00000"/>
                </a:solidFill>
              </a:rPr>
              <a:t>　　　　　</a:t>
            </a:r>
            <a:r>
              <a:rPr lang="en-US" altLang="ja-JP" sz="2000" dirty="0">
                <a:solidFill>
                  <a:srgbClr val="C00000"/>
                </a:solidFill>
              </a:rPr>
              <a:t>(</a:t>
            </a:r>
            <a:r>
              <a:rPr lang="ja-JP" altLang="en-US" sz="2000" dirty="0">
                <a:solidFill>
                  <a:srgbClr val="C00000"/>
                </a:solidFill>
              </a:rPr>
              <a:t>右下</a:t>
            </a:r>
            <a:r>
              <a:rPr lang="en-US" altLang="ja-JP" sz="2000" dirty="0">
                <a:solidFill>
                  <a:srgbClr val="C00000"/>
                </a:solidFill>
              </a:rPr>
              <a:t>)</a:t>
            </a:r>
            <a:r>
              <a:rPr lang="ja-JP" altLang="en-US" sz="2000" dirty="0">
                <a:solidFill>
                  <a:srgbClr val="C00000"/>
                </a:solidFill>
              </a:rPr>
              <a:t>グレン・コー</a:t>
            </a:r>
            <a:endParaRPr kumimoji="1" lang="ja-JP" altLang="en-US" sz="2000" dirty="0">
              <a:solidFill>
                <a:srgbClr val="C00000"/>
              </a:solidFill>
            </a:endParaRPr>
          </a:p>
        </p:txBody>
      </p:sp>
      <p:pic>
        <p:nvPicPr>
          <p:cNvPr id="9220" name="Picture 4" descr="C:\Users\kasuga\Desktop\2019.6.スコットランド写真\DSC_66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2732" y="991168"/>
            <a:ext cx="4593283" cy="3075164"/>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J:\スコットランド\2019.6.Scotb\DSC_726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04587" y="3728329"/>
            <a:ext cx="4739413" cy="3172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5759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asuga\Desktop\2019.6.スコットランド写真\DSC_23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620688"/>
            <a:ext cx="9141098" cy="6119888"/>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FFFF00"/>
                </a:solidFill>
              </a:rPr>
              <a:t>「スコットランド」とは</a:t>
            </a:r>
          </a:p>
        </p:txBody>
      </p:sp>
      <p:sp>
        <p:nvSpPr>
          <p:cNvPr id="3" name="コンテンツ プレースホルダー 2"/>
          <p:cNvSpPr>
            <a:spLocks noGrp="1"/>
          </p:cNvSpPr>
          <p:nvPr>
            <p:ph idx="1"/>
          </p:nvPr>
        </p:nvSpPr>
        <p:spPr>
          <a:xfrm>
            <a:off x="457200" y="3680632"/>
            <a:ext cx="7643192" cy="3177368"/>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ja-JP" altLang="en-US" dirty="0"/>
              <a:t>イギリス（英国・連合王国・・・国籍</a:t>
            </a:r>
            <a:r>
              <a:rPr lang="en-US" altLang="ja-JP" dirty="0"/>
              <a:t>=British</a:t>
            </a:r>
            <a:r>
              <a:rPr lang="ja-JP" altLang="en-US" dirty="0"/>
              <a:t>）</a:t>
            </a:r>
          </a:p>
          <a:p>
            <a:pPr marL="0" indent="0">
              <a:buNone/>
            </a:pPr>
            <a:r>
              <a:rPr lang="ja-JP" altLang="en-US" dirty="0"/>
              <a:t>　　　　大英</a:t>
            </a:r>
            <a:r>
              <a:rPr kumimoji="1" lang="ja-JP" altLang="en-US" dirty="0"/>
              <a:t>帝国（</a:t>
            </a:r>
            <a:r>
              <a:rPr kumimoji="1" lang="en-US" altLang="ja-JP" dirty="0"/>
              <a:t>England, Wales, </a:t>
            </a:r>
            <a:r>
              <a:rPr kumimoji="1" lang="en-US" altLang="ja-JP" dirty="0">
                <a:solidFill>
                  <a:srgbClr val="7030A0"/>
                </a:solidFill>
              </a:rPr>
              <a:t>Scotland</a:t>
            </a:r>
            <a:r>
              <a:rPr kumimoji="1" lang="ja-JP" altLang="en-US" dirty="0"/>
              <a:t>）</a:t>
            </a:r>
            <a:endParaRPr kumimoji="1" lang="en-US" altLang="ja-JP" dirty="0"/>
          </a:p>
          <a:p>
            <a:pPr marL="0" indent="0">
              <a:buNone/>
            </a:pPr>
            <a:r>
              <a:rPr lang="ja-JP" altLang="en-US" dirty="0"/>
              <a:t>　　　　北アイルランド　　　　           　</a:t>
            </a:r>
            <a:r>
              <a:rPr lang="en-US" altLang="ja-JP" sz="2200" dirty="0">
                <a:solidFill>
                  <a:srgbClr val="C00000"/>
                </a:solidFill>
              </a:rPr>
              <a:t>[</a:t>
            </a:r>
            <a:r>
              <a:rPr lang="ja-JP" altLang="en-US" sz="2200" dirty="0">
                <a:solidFill>
                  <a:srgbClr val="C00000"/>
                </a:solidFill>
              </a:rPr>
              <a:t>↑　</a:t>
            </a:r>
            <a:r>
              <a:rPr lang="en-US" altLang="ja-JP" sz="2200" dirty="0" err="1">
                <a:solidFill>
                  <a:srgbClr val="C00000"/>
                </a:solidFill>
              </a:rPr>
              <a:t>Talisker</a:t>
            </a:r>
            <a:r>
              <a:rPr lang="en-US" altLang="ja-JP" sz="2200" dirty="0">
                <a:solidFill>
                  <a:srgbClr val="C00000"/>
                </a:solidFill>
              </a:rPr>
              <a:t>]</a:t>
            </a:r>
            <a:endParaRPr lang="ja-JP" altLang="en-US" sz="2200" dirty="0">
              <a:solidFill>
                <a:srgbClr val="C00000"/>
              </a:solidFill>
            </a:endParaRPr>
          </a:p>
          <a:p>
            <a:pPr marL="0" indent="0">
              <a:buNone/>
            </a:pPr>
            <a:r>
              <a:rPr lang="ja-JP" altLang="en-US" dirty="0"/>
              <a:t>スコットランド～</a:t>
            </a:r>
            <a:r>
              <a:rPr lang="en-US" altLang="ja-JP" dirty="0"/>
              <a:t>1707</a:t>
            </a:r>
            <a:r>
              <a:rPr lang="ja-JP" altLang="en-US" dirty="0"/>
              <a:t>年に</a:t>
            </a:r>
            <a:r>
              <a:rPr lang="en-US" altLang="ja-JP" dirty="0"/>
              <a:t>England</a:t>
            </a:r>
            <a:r>
              <a:rPr lang="ja-JP" altLang="en-US" dirty="0"/>
              <a:t>議会と合同</a:t>
            </a:r>
          </a:p>
          <a:p>
            <a:pPr marL="0" indent="0">
              <a:buNone/>
            </a:pPr>
            <a:r>
              <a:rPr kumimoji="1" lang="ja-JP" altLang="en-US" dirty="0"/>
              <a:t>　それまでは独立王国</a:t>
            </a:r>
            <a:r>
              <a:rPr lang="en-US" altLang="ja-JP" dirty="0"/>
              <a:t>(</a:t>
            </a:r>
            <a:r>
              <a:rPr lang="ja-JP" altLang="en-US" dirty="0"/>
              <a:t>ハイランドでは王政を失うことに反対する一派が暗躍する</a:t>
            </a:r>
            <a:r>
              <a:rPr lang="en-US" altLang="ja-JP" dirty="0"/>
              <a:t>)</a:t>
            </a:r>
            <a:endParaRPr kumimoji="1" lang="ja-JP" altLang="en-US" dirty="0"/>
          </a:p>
          <a:p>
            <a:pPr marL="0" indent="0">
              <a:buNone/>
            </a:pPr>
            <a:r>
              <a:rPr lang="ja-JP" altLang="en-US" dirty="0"/>
              <a:t>　それ以前は部族（クラン）の集合体</a:t>
            </a:r>
            <a:endParaRPr kumimoji="1" lang="ja-JP" altLang="en-US" dirty="0"/>
          </a:p>
        </p:txBody>
      </p:sp>
      <p:sp>
        <p:nvSpPr>
          <p:cNvPr id="9" name="左中かっこ 8"/>
          <p:cNvSpPr/>
          <p:nvPr/>
        </p:nvSpPr>
        <p:spPr>
          <a:xfrm>
            <a:off x="1043608" y="4365104"/>
            <a:ext cx="432048" cy="64807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Tree>
    <p:extLst>
      <p:ext uri="{BB962C8B-B14F-4D97-AF65-F5344CB8AC3E}">
        <p14:creationId xmlns:p14="http://schemas.microsoft.com/office/powerpoint/2010/main" val="491766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asuga\Desktop\2019.6.スコットランド写真\DSC_31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773" y="836712"/>
            <a:ext cx="8781058" cy="5878844"/>
          </a:xfrm>
          <a:prstGeom prst="rect">
            <a:avLst/>
          </a:prstGeom>
          <a:noFill/>
          <a:extLst>
            <a:ext uri="{909E8E84-426E-40DD-AFC4-6F175D3DCCD1}">
              <a14:hiddenFill xmlns:a14="http://schemas.microsoft.com/office/drawing/2010/main">
                <a:solidFill>
                  <a:srgbClr val="FFFFFF"/>
                </a:solidFill>
              </a14:hiddenFill>
            </a:ext>
          </a:extLst>
        </p:spPr>
      </p:pic>
      <p:sp>
        <p:nvSpPr>
          <p:cNvPr id="3" name="コンテンツ プレースホルダー 2"/>
          <p:cNvSpPr>
            <a:spLocks noGrp="1"/>
          </p:cNvSpPr>
          <p:nvPr>
            <p:ph idx="1"/>
          </p:nvPr>
        </p:nvSpPr>
        <p:spPr>
          <a:xfrm>
            <a:off x="632502" y="15485"/>
            <a:ext cx="8229600" cy="2333395"/>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0" indent="0">
              <a:buNone/>
            </a:pPr>
            <a:r>
              <a:rPr kumimoji="1" lang="ja-JP" altLang="en-US" dirty="0"/>
              <a:t>　　　　　連合王国　　　スコットランド</a:t>
            </a:r>
          </a:p>
          <a:p>
            <a:pPr marL="0" indent="0">
              <a:buNone/>
            </a:pPr>
            <a:r>
              <a:rPr lang="ja-JP" altLang="en-US" dirty="0"/>
              <a:t>人口　　</a:t>
            </a:r>
            <a:r>
              <a:rPr lang="en-US" altLang="ja-JP" dirty="0"/>
              <a:t>6,511</a:t>
            </a:r>
            <a:r>
              <a:rPr lang="ja-JP" altLang="en-US" dirty="0"/>
              <a:t>万人　　  </a:t>
            </a:r>
            <a:r>
              <a:rPr lang="en-US" altLang="ja-JP" dirty="0"/>
              <a:t>537</a:t>
            </a:r>
            <a:r>
              <a:rPr lang="ja-JP" altLang="en-US" dirty="0"/>
              <a:t>万人</a:t>
            </a:r>
            <a:r>
              <a:rPr lang="en-US" altLang="ja-JP" dirty="0"/>
              <a:t>(8.3%)</a:t>
            </a:r>
            <a:endParaRPr lang="ja-JP" altLang="en-US" dirty="0"/>
          </a:p>
          <a:p>
            <a:pPr marL="0" indent="0">
              <a:buNone/>
            </a:pPr>
            <a:r>
              <a:rPr kumimoji="1" lang="ja-JP" altLang="en-US" dirty="0"/>
              <a:t>面積　　</a:t>
            </a:r>
            <a:r>
              <a:rPr kumimoji="1" lang="en-US" altLang="ja-JP" dirty="0"/>
              <a:t>243</a:t>
            </a:r>
            <a:r>
              <a:rPr kumimoji="1" lang="ja-JP" altLang="en-US" dirty="0"/>
              <a:t>万㎢</a:t>
            </a:r>
            <a:r>
              <a:rPr lang="ja-JP" altLang="en-US" dirty="0"/>
              <a:t>　　</a:t>
            </a:r>
            <a:r>
              <a:rPr kumimoji="1" lang="ja-JP" altLang="en-US" dirty="0"/>
              <a:t>　  </a:t>
            </a:r>
            <a:r>
              <a:rPr kumimoji="1" lang="en-US" altLang="ja-JP" dirty="0"/>
              <a:t>78</a:t>
            </a:r>
            <a:r>
              <a:rPr lang="ja-JP" altLang="en-US" dirty="0"/>
              <a:t>万㎢</a:t>
            </a:r>
            <a:r>
              <a:rPr lang="en-US" altLang="ja-JP" dirty="0"/>
              <a:t>(32%)</a:t>
            </a:r>
          </a:p>
          <a:p>
            <a:pPr marL="0" indent="0">
              <a:buNone/>
            </a:pPr>
            <a:r>
              <a:rPr kumimoji="1" lang="ja-JP" altLang="en-US" dirty="0"/>
              <a:t>気温　　</a:t>
            </a:r>
            <a:r>
              <a:rPr kumimoji="1" lang="en-US" altLang="ja-JP" dirty="0"/>
              <a:t>18/5</a:t>
            </a:r>
            <a:r>
              <a:rPr lang="ja-JP" altLang="en-US" dirty="0"/>
              <a:t>　　　　</a:t>
            </a:r>
            <a:r>
              <a:rPr kumimoji="1" lang="ja-JP" altLang="en-US" dirty="0"/>
              <a:t>　　</a:t>
            </a:r>
            <a:r>
              <a:rPr kumimoji="1" lang="en-US" altLang="ja-JP" dirty="0"/>
              <a:t>17/4</a:t>
            </a:r>
          </a:p>
        </p:txBody>
      </p:sp>
      <p:sp>
        <p:nvSpPr>
          <p:cNvPr id="4" name="コンテンツ プレースホルダー 2"/>
          <p:cNvSpPr txBox="1">
            <a:spLocks/>
          </p:cNvSpPr>
          <p:nvPr/>
        </p:nvSpPr>
        <p:spPr>
          <a:xfrm>
            <a:off x="539552" y="5949280"/>
            <a:ext cx="8229600" cy="766276"/>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9pPr>
          </a:lstStyle>
          <a:p>
            <a:pPr marL="0" indent="0">
              <a:buFont typeface="Arial" panose="020B0604020202020204" pitchFamily="34" charset="0"/>
              <a:buNone/>
            </a:pPr>
            <a:r>
              <a:rPr lang="ja-JP" altLang="en-US" dirty="0"/>
              <a:t>北海道とほぼ同じ面積・人口　　　　　</a:t>
            </a:r>
            <a:r>
              <a:rPr lang="en-US" altLang="ja-JP" dirty="0">
                <a:solidFill>
                  <a:srgbClr val="C00000"/>
                </a:solidFill>
              </a:rPr>
              <a:t>[</a:t>
            </a:r>
            <a:r>
              <a:rPr lang="ja-JP" altLang="en-US" dirty="0">
                <a:solidFill>
                  <a:srgbClr val="C00000"/>
                </a:solidFill>
              </a:rPr>
              <a:t>↑　アイラ島のピート採掘場</a:t>
            </a:r>
            <a:r>
              <a:rPr lang="en-US" altLang="ja-JP" dirty="0">
                <a:solidFill>
                  <a:srgbClr val="C00000"/>
                </a:solidFill>
              </a:rPr>
              <a:t>]</a:t>
            </a:r>
            <a:endParaRPr lang="ja-JP" altLang="en-US" dirty="0">
              <a:solidFill>
                <a:srgbClr val="C00000"/>
              </a:solidFill>
            </a:endParaRPr>
          </a:p>
          <a:p>
            <a:pPr marL="0" indent="0">
              <a:buFont typeface="Arial" panose="020B0604020202020204" pitchFamily="34" charset="0"/>
              <a:buNone/>
            </a:pPr>
            <a:r>
              <a:rPr lang="ja-JP" altLang="en-US" dirty="0">
                <a:solidFill>
                  <a:srgbClr val="C00000"/>
                </a:solidFill>
              </a:rPr>
              <a:t>最高</a:t>
            </a:r>
            <a:r>
              <a:rPr lang="en-US" altLang="ja-JP" dirty="0">
                <a:solidFill>
                  <a:srgbClr val="C00000"/>
                </a:solidFill>
              </a:rPr>
              <a:t>/</a:t>
            </a:r>
            <a:r>
              <a:rPr lang="ja-JP" altLang="en-US" dirty="0">
                <a:solidFill>
                  <a:srgbClr val="C00000"/>
                </a:solidFill>
              </a:rPr>
              <a:t>最低（東京は</a:t>
            </a:r>
            <a:r>
              <a:rPr lang="en-US" altLang="ja-JP" dirty="0">
                <a:solidFill>
                  <a:srgbClr val="C00000"/>
                </a:solidFill>
              </a:rPr>
              <a:t>27/5</a:t>
            </a:r>
            <a:r>
              <a:rPr lang="ja-JP" altLang="en-US" dirty="0">
                <a:solidFill>
                  <a:srgbClr val="C00000"/>
                </a:solidFill>
              </a:rPr>
              <a:t>）</a:t>
            </a:r>
          </a:p>
        </p:txBody>
      </p:sp>
    </p:spTree>
    <p:extLst>
      <p:ext uri="{BB962C8B-B14F-4D97-AF65-F5344CB8AC3E}">
        <p14:creationId xmlns:p14="http://schemas.microsoft.com/office/powerpoint/2010/main" val="2753988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16632" y="457199"/>
            <a:ext cx="10890956" cy="6126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コンテンツ プレースホルダー 2"/>
          <p:cNvSpPr txBox="1">
            <a:spLocks/>
          </p:cNvSpPr>
          <p:nvPr/>
        </p:nvSpPr>
        <p:spPr>
          <a:xfrm>
            <a:off x="-324544" y="2636912"/>
            <a:ext cx="3096344" cy="1584176"/>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9pPr>
          </a:lstStyle>
          <a:p>
            <a:pPr marL="0" indent="0">
              <a:buFont typeface="Arial" panose="020B0604020202020204" pitchFamily="34" charset="0"/>
              <a:buNone/>
            </a:pPr>
            <a:r>
              <a:rPr lang="ja-JP" altLang="en-US" dirty="0"/>
              <a:t>　　　　　　　　　シェトランド</a:t>
            </a:r>
          </a:p>
          <a:p>
            <a:pPr marL="0" indent="0">
              <a:buFont typeface="Arial" panose="020B0604020202020204" pitchFamily="34" charset="0"/>
              <a:buNone/>
            </a:pPr>
            <a:r>
              <a:rPr lang="en-US" altLang="ja-JP" sz="2600" dirty="0"/>
              <a:t>(</a:t>
            </a:r>
            <a:r>
              <a:rPr lang="ja-JP" altLang="en-US" sz="2600" dirty="0"/>
              <a:t>フェロー諸島はデンマーク領</a:t>
            </a:r>
            <a:r>
              <a:rPr lang="en-US" altLang="ja-JP" sz="2600" dirty="0"/>
              <a:t>)</a:t>
            </a:r>
            <a:endParaRPr lang="ja-JP" altLang="en-US" sz="2600" dirty="0"/>
          </a:p>
          <a:p>
            <a:pPr marL="0" indent="0">
              <a:buFont typeface="Arial" panose="020B0604020202020204" pitchFamily="34" charset="0"/>
              <a:buNone/>
            </a:pPr>
            <a:endParaRPr lang="en-US" altLang="ja-JP" sz="2600" dirty="0"/>
          </a:p>
          <a:p>
            <a:pPr marL="0" indent="0">
              <a:buFont typeface="Arial" panose="020B0604020202020204" pitchFamily="34" charset="0"/>
              <a:buNone/>
            </a:pPr>
            <a:r>
              <a:rPr lang="ja-JP" altLang="en-US" dirty="0"/>
              <a:t>スコットランドはイギリスの北部に位置する</a:t>
            </a:r>
            <a:r>
              <a:rPr lang="en-US" altLang="ja-JP" dirty="0"/>
              <a:t>(</a:t>
            </a:r>
            <a:r>
              <a:rPr lang="ja-JP" altLang="en-US" dirty="0"/>
              <a:t>シェトランドを含む</a:t>
            </a:r>
            <a:r>
              <a:rPr lang="en-US" altLang="ja-JP" dirty="0"/>
              <a:t>)</a:t>
            </a:r>
            <a:endParaRPr lang="ja-JP" altLang="en-US" dirty="0"/>
          </a:p>
          <a:p>
            <a:pPr marL="0" indent="0">
              <a:buFont typeface="Arial" panose="020B0604020202020204" pitchFamily="34" charset="0"/>
              <a:buNone/>
            </a:pPr>
            <a:endParaRPr lang="ja-JP" altLang="en-US" dirty="0"/>
          </a:p>
          <a:p>
            <a:pPr marL="0" indent="0">
              <a:buFont typeface="Arial" panose="020B0604020202020204" pitchFamily="34" charset="0"/>
              <a:buNone/>
            </a:pPr>
            <a:endParaRPr lang="ja-JP" altLang="en-US" dirty="0"/>
          </a:p>
        </p:txBody>
      </p:sp>
      <p:sp>
        <p:nvSpPr>
          <p:cNvPr id="3" name="右矢印 2"/>
          <p:cNvSpPr/>
          <p:nvPr/>
        </p:nvSpPr>
        <p:spPr>
          <a:xfrm>
            <a:off x="2555776" y="2708920"/>
            <a:ext cx="1440160"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右矢印 4"/>
          <p:cNvSpPr/>
          <p:nvPr/>
        </p:nvSpPr>
        <p:spPr>
          <a:xfrm>
            <a:off x="2699792" y="3140968"/>
            <a:ext cx="792088"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76741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9"/>
          <p:cNvSpPr/>
          <p:nvPr/>
        </p:nvSpPr>
        <p:spPr>
          <a:xfrm>
            <a:off x="4788024" y="2492896"/>
            <a:ext cx="792088"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endParaRPr kumimoji="1" lang="ja-JP" altLang="en-US"/>
          </a:p>
        </p:txBody>
      </p:sp>
      <p:cxnSp>
        <p:nvCxnSpPr>
          <p:cNvPr id="5" name="直線コネクタ 4"/>
          <p:cNvCxnSpPr/>
          <p:nvPr/>
        </p:nvCxnSpPr>
        <p:spPr>
          <a:xfrm flipV="1">
            <a:off x="3707904" y="4509120"/>
            <a:ext cx="288032" cy="13681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3995936" y="3501008"/>
            <a:ext cx="1944216"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V="1">
            <a:off x="4788024" y="4005064"/>
            <a:ext cx="1656184" cy="2016224"/>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35439" y="-99392"/>
            <a:ext cx="12545393" cy="7056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直線コネクタ 22"/>
          <p:cNvCxnSpPr/>
          <p:nvPr/>
        </p:nvCxnSpPr>
        <p:spPr>
          <a:xfrm>
            <a:off x="4788024" y="2420888"/>
            <a:ext cx="0" cy="864096"/>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4788024" y="2420888"/>
            <a:ext cx="792088"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H="1">
            <a:off x="5292080" y="2420888"/>
            <a:ext cx="288032" cy="7920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V="1">
            <a:off x="4788024" y="3212976"/>
            <a:ext cx="504056" cy="7200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048" name="直線コネクタ 2047"/>
          <p:cNvCxnSpPr/>
          <p:nvPr/>
        </p:nvCxnSpPr>
        <p:spPr>
          <a:xfrm flipV="1">
            <a:off x="3635896" y="4509120"/>
            <a:ext cx="360040" cy="1368152"/>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051" name="直線コネクタ 2050"/>
          <p:cNvCxnSpPr/>
          <p:nvPr/>
        </p:nvCxnSpPr>
        <p:spPr>
          <a:xfrm flipV="1">
            <a:off x="3995936" y="3429000"/>
            <a:ext cx="2160240" cy="108012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053" name="直線コネクタ 2052"/>
          <p:cNvCxnSpPr/>
          <p:nvPr/>
        </p:nvCxnSpPr>
        <p:spPr>
          <a:xfrm flipV="1">
            <a:off x="4716016" y="4365104"/>
            <a:ext cx="1584176" cy="1656184"/>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5" name="コンテンツ プレースホルダー 2"/>
          <p:cNvSpPr txBox="1">
            <a:spLocks/>
          </p:cNvSpPr>
          <p:nvPr/>
        </p:nvSpPr>
        <p:spPr>
          <a:xfrm>
            <a:off x="5962786" y="2096852"/>
            <a:ext cx="4320477" cy="2808312"/>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dk1"/>
                </a:solidFill>
                <a:latin typeface="+mn-lt"/>
                <a:ea typeface="+mn-ea"/>
                <a:cs typeface="+mn-cs"/>
              </a:defRPr>
            </a:lvl9pPr>
          </a:lstStyle>
          <a:p>
            <a:pPr marL="0" indent="0">
              <a:buFont typeface="Arial" panose="020B0604020202020204" pitchFamily="34" charset="0"/>
              <a:buNone/>
            </a:pPr>
            <a:r>
              <a:rPr lang="ja-JP" altLang="en-US" dirty="0"/>
              <a:t>←ここがスペイサイド</a:t>
            </a:r>
          </a:p>
          <a:p>
            <a:pPr marL="0" indent="0">
              <a:buFont typeface="Arial" panose="020B0604020202020204" pitchFamily="34" charset="0"/>
              <a:buNone/>
            </a:pPr>
            <a:endParaRPr lang="ja-JP" altLang="en-US" dirty="0"/>
          </a:p>
          <a:p>
            <a:pPr marL="0" indent="0">
              <a:buFont typeface="Arial" panose="020B0604020202020204" pitchFamily="34" charset="0"/>
              <a:buNone/>
            </a:pPr>
            <a:r>
              <a:rPr lang="ja-JP" altLang="en-US" dirty="0"/>
              <a:t>←北側がハイランド</a:t>
            </a:r>
          </a:p>
          <a:p>
            <a:pPr marL="0" indent="0">
              <a:buFont typeface="Arial" panose="020B0604020202020204" pitchFamily="34" charset="0"/>
              <a:buNone/>
            </a:pPr>
            <a:endParaRPr lang="ja-JP" altLang="en-US" dirty="0"/>
          </a:p>
          <a:p>
            <a:pPr marL="0" indent="0">
              <a:buFont typeface="Arial" panose="020B0604020202020204" pitchFamily="34" charset="0"/>
              <a:buNone/>
            </a:pPr>
            <a:r>
              <a:rPr lang="ja-JP" altLang="en-US" dirty="0"/>
              <a:t>↙イングランドとの境界</a:t>
            </a:r>
          </a:p>
        </p:txBody>
      </p:sp>
    </p:spTree>
    <p:extLst>
      <p:ext uri="{BB962C8B-B14F-4D97-AF65-F5344CB8AC3E}">
        <p14:creationId xmlns:p14="http://schemas.microsoft.com/office/powerpoint/2010/main" val="1844214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J:\スコットランド\写真追加\DSCN257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925" y="503238"/>
            <a:ext cx="7802563" cy="585152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5652120" y="503238"/>
            <a:ext cx="2664296" cy="1143000"/>
          </a:xfrm>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人と文化</a:t>
            </a:r>
          </a:p>
        </p:txBody>
      </p:sp>
      <p:sp>
        <p:nvSpPr>
          <p:cNvPr id="3" name="コンテンツ プレースホルダー 2"/>
          <p:cNvSpPr>
            <a:spLocks noGrp="1"/>
          </p:cNvSpPr>
          <p:nvPr>
            <p:ph idx="1"/>
          </p:nvPr>
        </p:nvSpPr>
        <p:spPr>
          <a:xfrm>
            <a:off x="669925" y="4293096"/>
            <a:ext cx="7787208" cy="2304256"/>
          </a:xfrm>
        </p:spPr>
        <p:style>
          <a:lnRef idx="1">
            <a:schemeClr val="accent2"/>
          </a:lnRef>
          <a:fillRef idx="2">
            <a:schemeClr val="accent2"/>
          </a:fillRef>
          <a:effectRef idx="1">
            <a:schemeClr val="accent2"/>
          </a:effectRef>
          <a:fontRef idx="minor">
            <a:schemeClr val="dk1"/>
          </a:fontRef>
        </p:style>
        <p:txBody>
          <a:bodyPr lIns="90000">
            <a:normAutofit fontScale="70000" lnSpcReduction="20000"/>
          </a:bodyPr>
          <a:lstStyle/>
          <a:p>
            <a:pPr marL="0" indent="0">
              <a:buNone/>
            </a:pPr>
            <a:r>
              <a:rPr lang="ja-JP" altLang="en-US" dirty="0"/>
              <a:t>　</a:t>
            </a:r>
            <a:r>
              <a:rPr lang="ja-JP" altLang="en-US" dirty="0">
                <a:solidFill>
                  <a:srgbClr val="FF0000"/>
                </a:solidFill>
              </a:rPr>
              <a:t>ローランド</a:t>
            </a:r>
            <a:r>
              <a:rPr lang="ja-JP" altLang="en-US" dirty="0"/>
              <a:t>・・・イングランドに近く、農業地帯  　　　</a:t>
            </a:r>
            <a:r>
              <a:rPr lang="en-US" altLang="ja-JP" dirty="0">
                <a:solidFill>
                  <a:srgbClr val="C00000"/>
                </a:solidFill>
              </a:rPr>
              <a:t>[</a:t>
            </a:r>
            <a:r>
              <a:rPr lang="ja-JP" altLang="en-US" dirty="0">
                <a:solidFill>
                  <a:srgbClr val="C00000"/>
                </a:solidFill>
              </a:rPr>
              <a:t>↑　国旗</a:t>
            </a:r>
            <a:r>
              <a:rPr lang="en-US" altLang="ja-JP" dirty="0">
                <a:solidFill>
                  <a:srgbClr val="C00000"/>
                </a:solidFill>
              </a:rPr>
              <a:t>]</a:t>
            </a:r>
            <a:endParaRPr lang="ja-JP" altLang="en-US" dirty="0">
              <a:solidFill>
                <a:srgbClr val="C00000"/>
              </a:solidFill>
            </a:endParaRPr>
          </a:p>
          <a:p>
            <a:pPr marL="0" indent="0">
              <a:buNone/>
            </a:pPr>
            <a:r>
              <a:rPr lang="ja-JP" altLang="en-US" dirty="0"/>
              <a:t>　</a:t>
            </a:r>
            <a:r>
              <a:rPr lang="ja-JP" altLang="en-US" dirty="0">
                <a:solidFill>
                  <a:srgbClr val="FF0000"/>
                </a:solidFill>
              </a:rPr>
              <a:t>セントラル</a:t>
            </a:r>
            <a:r>
              <a:rPr lang="ja-JP" altLang="en-US" dirty="0"/>
              <a:t>・・・グラスゴー、エディンバラ、ダンディー、アバディー</a:t>
            </a:r>
          </a:p>
          <a:p>
            <a:pPr marL="0" indent="0">
              <a:buNone/>
            </a:pPr>
            <a:r>
              <a:rPr lang="ja-JP" altLang="en-US" dirty="0"/>
              <a:t>　　　　　　ンを中心に全人口の</a:t>
            </a:r>
            <a:r>
              <a:rPr lang="en-US" altLang="ja-JP" dirty="0"/>
              <a:t>3</a:t>
            </a:r>
            <a:r>
              <a:rPr lang="ja-JP" altLang="en-US" dirty="0"/>
              <a:t>分の</a:t>
            </a:r>
            <a:r>
              <a:rPr lang="en-US" altLang="ja-JP" dirty="0"/>
              <a:t>2</a:t>
            </a:r>
            <a:r>
              <a:rPr lang="ja-JP" altLang="en-US" dirty="0"/>
              <a:t>が住み、商工業が盛ん</a:t>
            </a:r>
          </a:p>
          <a:p>
            <a:pPr marL="0" indent="0">
              <a:buNone/>
            </a:pPr>
            <a:r>
              <a:rPr kumimoji="1" lang="ja-JP" altLang="en-US" dirty="0"/>
              <a:t>　</a:t>
            </a:r>
            <a:r>
              <a:rPr kumimoji="1" lang="ja-JP" altLang="en-US" dirty="0">
                <a:solidFill>
                  <a:srgbClr val="FF0000"/>
                </a:solidFill>
              </a:rPr>
              <a:t>ハイランド</a:t>
            </a:r>
            <a:r>
              <a:rPr kumimoji="1" lang="ja-JP" altLang="en-US" dirty="0"/>
              <a:t>・・・島嶼部を含み地形も厳しくやや孤立している</a:t>
            </a:r>
          </a:p>
          <a:p>
            <a:pPr marL="0" indent="0">
              <a:buNone/>
            </a:pPr>
            <a:r>
              <a:rPr lang="ja-JP" altLang="en-US" dirty="0"/>
              <a:t>　　　　　　寒冷な気候、農業も制約さ</a:t>
            </a:r>
            <a:r>
              <a:rPr kumimoji="1" lang="ja-JP" altLang="en-US" dirty="0"/>
              <a:t>れるが「スコットランド」的な</a:t>
            </a:r>
          </a:p>
          <a:p>
            <a:pPr marL="0" indent="0">
              <a:buNone/>
            </a:pPr>
            <a:r>
              <a:rPr lang="ja-JP" altLang="en-US" dirty="0"/>
              <a:t>　　　　　　</a:t>
            </a:r>
            <a:r>
              <a:rPr kumimoji="1" lang="ja-JP" altLang="en-US" dirty="0"/>
              <a:t>ものの多くはここ</a:t>
            </a:r>
            <a:r>
              <a:rPr lang="ja-JP" altLang="en-US" dirty="0"/>
              <a:t>から生まれている</a:t>
            </a:r>
            <a:endParaRPr kumimoji="1" lang="ja-JP" altLang="en-US" dirty="0"/>
          </a:p>
        </p:txBody>
      </p:sp>
      <p:sp>
        <p:nvSpPr>
          <p:cNvPr id="4" name="左中かっこ 3"/>
          <p:cNvSpPr/>
          <p:nvPr/>
        </p:nvSpPr>
        <p:spPr>
          <a:xfrm>
            <a:off x="467544" y="2420888"/>
            <a:ext cx="288032" cy="23762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Tree>
    <p:extLst>
      <p:ext uri="{BB962C8B-B14F-4D97-AF65-F5344CB8AC3E}">
        <p14:creationId xmlns:p14="http://schemas.microsoft.com/office/powerpoint/2010/main" val="1235056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J:\スコットランド\2019.6.Scotb\DSC_69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528" y="-747464"/>
            <a:ext cx="8421018" cy="563780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012160" y="404664"/>
            <a:ext cx="2592288" cy="1143000"/>
          </a:xfrm>
        </p:spPr>
        <p:style>
          <a:lnRef idx="3">
            <a:schemeClr val="lt1"/>
          </a:lnRef>
          <a:fillRef idx="1">
            <a:schemeClr val="accent3"/>
          </a:fillRef>
          <a:effectRef idx="1">
            <a:schemeClr val="accent3"/>
          </a:effectRef>
          <a:fontRef idx="minor">
            <a:schemeClr val="lt1"/>
          </a:fontRef>
        </p:style>
        <p:txBody>
          <a:bodyPr/>
          <a:lstStyle/>
          <a:p>
            <a:r>
              <a:rPr lang="ja-JP" altLang="en-US" dirty="0">
                <a:solidFill>
                  <a:srgbClr val="0070C0"/>
                </a:solidFill>
              </a:rPr>
              <a:t>歴史</a:t>
            </a:r>
            <a:endParaRPr kumimoji="1" lang="ja-JP" altLang="en-US" dirty="0">
              <a:solidFill>
                <a:srgbClr val="0070C0"/>
              </a:solidFill>
            </a:endParaRPr>
          </a:p>
        </p:txBody>
      </p:sp>
      <p:sp>
        <p:nvSpPr>
          <p:cNvPr id="3" name="コンテンツ プレースホルダー 2"/>
          <p:cNvSpPr>
            <a:spLocks noGrp="1"/>
          </p:cNvSpPr>
          <p:nvPr>
            <p:ph idx="1"/>
          </p:nvPr>
        </p:nvSpPr>
        <p:spPr>
          <a:xfrm>
            <a:off x="395536" y="2636912"/>
            <a:ext cx="8229600" cy="4525963"/>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marL="0" indent="0">
              <a:buNone/>
            </a:pPr>
            <a:r>
              <a:rPr lang="ja-JP" altLang="en-US" dirty="0"/>
              <a:t>紀元後</a:t>
            </a:r>
            <a:r>
              <a:rPr kumimoji="1" lang="ja-JP" altLang="en-US" dirty="0"/>
              <a:t>・・・ローマ軍の侵入を受けるも反撃。ローマ帝国は「壁」を築くことで、蛮族の侵入を防ぐ。これがスコットランドとイングランドの境界となる。その後スコットランドが統一され王国となるや、イングランドの侵略をうけ戦いを繰り返す（「ブレイブ・ハート」）。</a:t>
            </a:r>
            <a:r>
              <a:rPr kumimoji="1" lang="en-US" altLang="ja-JP" dirty="0"/>
              <a:t>1603</a:t>
            </a:r>
            <a:r>
              <a:rPr kumimoji="1" lang="ja-JP" altLang="en-US" dirty="0"/>
              <a:t>年、イングランド王・エリザベス</a:t>
            </a:r>
            <a:r>
              <a:rPr kumimoji="1" lang="en-US" altLang="ja-JP" dirty="0"/>
              <a:t>1</a:t>
            </a:r>
            <a:r>
              <a:rPr kumimoji="1" lang="ja-JP" altLang="en-US" dirty="0"/>
              <a:t>世の死後、スコットランド王だったメアリーの子・</a:t>
            </a:r>
            <a:r>
              <a:rPr lang="ja-JP" altLang="en-US" dirty="0"/>
              <a:t>ジェームズ</a:t>
            </a:r>
            <a:r>
              <a:rPr lang="en-US" altLang="ja-JP" dirty="0"/>
              <a:t>6</a:t>
            </a:r>
            <a:r>
              <a:rPr lang="ja-JP" altLang="en-US" dirty="0"/>
              <a:t>世がイングランド王・ジェームズ</a:t>
            </a:r>
            <a:r>
              <a:rPr lang="en-US" altLang="ja-JP" dirty="0"/>
              <a:t>1</a:t>
            </a:r>
            <a:r>
              <a:rPr lang="ja-JP" altLang="en-US" dirty="0"/>
              <a:t>世として即位。イングランドとスコットランドは同一人物を君主とするようになることで両国は接近。</a:t>
            </a:r>
            <a:r>
              <a:rPr kumimoji="1" lang="en-US" altLang="ja-JP" dirty="0"/>
              <a:t>1707</a:t>
            </a:r>
            <a:r>
              <a:rPr kumimoji="1" lang="ja-JP" altLang="en-US" dirty="0"/>
              <a:t>年、両議会がひとつになる（スコットランドはイングランドに事実上併合される）。合同に至るまでは内部紛争があり、また合同後も</a:t>
            </a:r>
            <a:r>
              <a:rPr kumimoji="1" lang="en-US" altLang="ja-JP" dirty="0"/>
              <a:t>1746</a:t>
            </a:r>
            <a:r>
              <a:rPr kumimoji="1" lang="ja-JP" altLang="en-US" dirty="0"/>
              <a:t>年まで愛国者たちの反乱は続き、</a:t>
            </a:r>
            <a:r>
              <a:rPr lang="ja-JP" altLang="en-US" dirty="0"/>
              <a:t>多くの血が流される。その悲劇は今も語り継がれ、あちこちに歴史遺産として残される。　　　　　　</a:t>
            </a:r>
            <a:r>
              <a:rPr lang="ja-JP" altLang="en-US" dirty="0">
                <a:solidFill>
                  <a:schemeClr val="accent3">
                    <a:lumMod val="50000"/>
                  </a:schemeClr>
                </a:solidFill>
              </a:rPr>
              <a:t>　</a:t>
            </a:r>
            <a:r>
              <a:rPr lang="en-US" altLang="ja-JP" dirty="0">
                <a:solidFill>
                  <a:srgbClr val="C00000"/>
                </a:solidFill>
              </a:rPr>
              <a:t>[</a:t>
            </a:r>
            <a:r>
              <a:rPr lang="ja-JP" altLang="en-US" dirty="0">
                <a:solidFill>
                  <a:srgbClr val="C00000"/>
                </a:solidFill>
              </a:rPr>
              <a:t>↑　スターリング城</a:t>
            </a:r>
            <a:r>
              <a:rPr lang="en-US" altLang="ja-JP" dirty="0">
                <a:solidFill>
                  <a:srgbClr val="C00000"/>
                </a:solidFill>
              </a:rPr>
              <a:t>]</a:t>
            </a:r>
            <a:endParaRPr kumimoji="1" lang="ja-JP" altLang="en-US" dirty="0">
              <a:solidFill>
                <a:srgbClr val="C00000"/>
              </a:solidFill>
            </a:endParaRPr>
          </a:p>
        </p:txBody>
      </p:sp>
    </p:spTree>
    <p:extLst>
      <p:ext uri="{BB962C8B-B14F-4D97-AF65-F5344CB8AC3E}">
        <p14:creationId xmlns:p14="http://schemas.microsoft.com/office/powerpoint/2010/main" val="2913663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J:\スコットランド\写真追加\DSCN30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267" y="2204864"/>
            <a:ext cx="7802563" cy="585152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ハイランド</a:t>
            </a:r>
          </a:p>
        </p:txBody>
      </p:sp>
      <p:sp>
        <p:nvSpPr>
          <p:cNvPr id="3" name="コンテンツ プレースホルダー 2"/>
          <p:cNvSpPr>
            <a:spLocks noGrp="1"/>
          </p:cNvSpPr>
          <p:nvPr>
            <p:ph idx="1"/>
          </p:nvPr>
        </p:nvSpPr>
        <p:spPr>
          <a:xfrm>
            <a:off x="457200" y="1600201"/>
            <a:ext cx="8229600" cy="2260848"/>
          </a:xfrm>
        </p:spPr>
        <p:style>
          <a:lnRef idx="1">
            <a:schemeClr val="accent2"/>
          </a:lnRef>
          <a:fillRef idx="2">
            <a:schemeClr val="accent2"/>
          </a:fillRef>
          <a:effectRef idx="1">
            <a:schemeClr val="accent2"/>
          </a:effectRef>
          <a:fontRef idx="minor">
            <a:schemeClr val="dk1"/>
          </a:fontRef>
        </p:style>
        <p:txBody>
          <a:bodyPr>
            <a:normAutofit fontScale="62500" lnSpcReduction="20000"/>
          </a:bodyPr>
          <a:lstStyle/>
          <a:p>
            <a:pPr marL="0" indent="0">
              <a:buNone/>
            </a:pPr>
            <a:r>
              <a:rPr lang="en-US" altLang="ja-JP" dirty="0"/>
              <a:t>18</a:t>
            </a:r>
            <a:r>
              <a:rPr lang="ja-JP" altLang="en-US" dirty="0"/>
              <a:t>世紀半ばまでは「秘境」「未開の地」</a:t>
            </a:r>
          </a:p>
          <a:p>
            <a:pPr marL="0" indent="0">
              <a:buNone/>
            </a:pPr>
            <a:r>
              <a:rPr lang="ja-JP" altLang="en-US" dirty="0"/>
              <a:t>　</a:t>
            </a:r>
            <a:r>
              <a:rPr lang="en-US" altLang="ja-JP" dirty="0"/>
              <a:t>1746</a:t>
            </a:r>
            <a:r>
              <a:rPr lang="ja-JP" altLang="en-US" dirty="0"/>
              <a:t>年、カロディンの戦い後、イングランドはハイランド・クランの伝統や文化を徹底的に排除、言葉を含めイングランド化を推進する</a:t>
            </a:r>
          </a:p>
          <a:p>
            <a:pPr marL="0" indent="0">
              <a:buNone/>
            </a:pPr>
            <a:r>
              <a:rPr lang="ja-JP" altLang="en-US" dirty="0"/>
              <a:t>　ハイランドの農地は牧場化される（クリアランス）</a:t>
            </a:r>
          </a:p>
          <a:p>
            <a:pPr marL="0" indent="0">
              <a:buNone/>
            </a:pPr>
            <a:r>
              <a:rPr lang="ja-JP" altLang="en-US" dirty="0"/>
              <a:t>　多くの農民は移民となって北米などへ移住</a:t>
            </a:r>
          </a:p>
          <a:p>
            <a:pPr marL="0" indent="0">
              <a:buNone/>
            </a:pPr>
            <a:r>
              <a:rPr lang="ja-JP" altLang="en-US" dirty="0"/>
              <a:t>　イングランド軍を展開するため道路を整備→密輸ルートとなる</a:t>
            </a:r>
          </a:p>
          <a:p>
            <a:pPr marL="0" indent="0">
              <a:buNone/>
            </a:pPr>
            <a:r>
              <a:rPr lang="ja-JP" altLang="en-US" dirty="0"/>
              <a:t>　　　　　　　　　　　　</a:t>
            </a:r>
            <a:r>
              <a:rPr lang="ja-JP" altLang="en-US" dirty="0">
                <a:solidFill>
                  <a:srgbClr val="C00000"/>
                </a:solidFill>
              </a:rPr>
              <a:t>　</a:t>
            </a:r>
            <a:r>
              <a:rPr lang="en-US" altLang="ja-JP" dirty="0">
                <a:solidFill>
                  <a:srgbClr val="C00000"/>
                </a:solidFill>
              </a:rPr>
              <a:t>[</a:t>
            </a:r>
            <a:r>
              <a:rPr lang="ja-JP" altLang="en-US" dirty="0">
                <a:solidFill>
                  <a:srgbClr val="C00000"/>
                </a:solidFill>
              </a:rPr>
              <a:t>↓　クライド川を走行するウェーバリー号（外輪船）</a:t>
            </a:r>
            <a:r>
              <a:rPr lang="en-US" altLang="ja-JP" dirty="0">
                <a:solidFill>
                  <a:srgbClr val="C00000"/>
                </a:solidFill>
              </a:rPr>
              <a:t>]</a:t>
            </a:r>
            <a:endParaRPr lang="ja-JP" altLang="en-US" dirty="0">
              <a:solidFill>
                <a:srgbClr val="C00000"/>
              </a:solidFill>
            </a:endParaRPr>
          </a:p>
          <a:p>
            <a:pPr marL="0" indent="0">
              <a:buNone/>
            </a:pPr>
            <a:endParaRPr kumimoji="1" lang="ja-JP" altLang="en-US" dirty="0">
              <a:solidFill>
                <a:srgbClr val="C00000"/>
              </a:solidFill>
            </a:endParaRPr>
          </a:p>
        </p:txBody>
      </p:sp>
    </p:spTree>
    <p:extLst>
      <p:ext uri="{BB962C8B-B14F-4D97-AF65-F5344CB8AC3E}">
        <p14:creationId xmlns:p14="http://schemas.microsoft.com/office/powerpoint/2010/main" val="1300024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965280" y="3639253"/>
            <a:ext cx="4525963" cy="3029776"/>
          </a:xfr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897955" y="4370930"/>
            <a:ext cx="4827380" cy="3231552"/>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4785754" y="2414030"/>
            <a:ext cx="6548460" cy="4383680"/>
          </a:xfrm>
          <a:prstGeom prst="rect">
            <a:avLst/>
          </a:prstGeom>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5485" y="811343"/>
            <a:ext cx="4248711" cy="2844178"/>
          </a:xfrm>
          <a:prstGeom prst="rect">
            <a:avLst/>
          </a:prstGeom>
        </p:spPr>
      </p:pic>
      <p:pic>
        <p:nvPicPr>
          <p:cNvPr id="8" name="図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8550" y="692696"/>
            <a:ext cx="4372316" cy="2926922"/>
          </a:xfrm>
          <a:prstGeom prst="rect">
            <a:avLst/>
          </a:prstGeom>
        </p:spPr>
      </p:pic>
      <p:sp>
        <p:nvSpPr>
          <p:cNvPr id="2" name="タイトル 1"/>
          <p:cNvSpPr>
            <a:spLocks noGrp="1"/>
          </p:cNvSpPr>
          <p:nvPr>
            <p:ph type="title"/>
          </p:nvPr>
        </p:nvSpPr>
        <p:spPr>
          <a:xfrm>
            <a:off x="70992" y="23883"/>
            <a:ext cx="9073008" cy="1126017"/>
          </a:xfrm>
        </p:spPr>
        <p:style>
          <a:lnRef idx="3">
            <a:schemeClr val="lt1"/>
          </a:lnRef>
          <a:fillRef idx="1">
            <a:schemeClr val="accent3"/>
          </a:fillRef>
          <a:effectRef idx="1">
            <a:schemeClr val="accent3"/>
          </a:effectRef>
          <a:fontRef idx="minor">
            <a:schemeClr val="lt1"/>
          </a:fontRef>
        </p:style>
        <p:txBody>
          <a:bodyPr>
            <a:normAutofit/>
          </a:bodyPr>
          <a:lstStyle/>
          <a:p>
            <a:pPr algn="l"/>
            <a:r>
              <a:rPr kumimoji="1" lang="en-US" altLang="ja-JP" sz="2000" dirty="0">
                <a:solidFill>
                  <a:srgbClr val="C00000"/>
                </a:solidFill>
              </a:rPr>
              <a:t>(</a:t>
            </a:r>
            <a:r>
              <a:rPr kumimoji="1" lang="ja-JP" altLang="en-US" sz="2000" dirty="0">
                <a:solidFill>
                  <a:srgbClr val="C00000"/>
                </a:solidFill>
              </a:rPr>
              <a:t>左上</a:t>
            </a:r>
            <a:r>
              <a:rPr kumimoji="1" lang="en-US" altLang="ja-JP" sz="2000" dirty="0">
                <a:solidFill>
                  <a:srgbClr val="C00000"/>
                </a:solidFill>
              </a:rPr>
              <a:t>)</a:t>
            </a:r>
            <a:r>
              <a:rPr kumimoji="1" lang="ja-JP" altLang="en-US" sz="2000" dirty="0">
                <a:solidFill>
                  <a:srgbClr val="C00000"/>
                </a:solidFill>
              </a:rPr>
              <a:t>ロバート・バーンズの生家　　　　　　　　　　</a:t>
            </a:r>
            <a:r>
              <a:rPr kumimoji="1" lang="en-US" altLang="ja-JP" sz="2000" dirty="0">
                <a:solidFill>
                  <a:srgbClr val="C00000"/>
                </a:solidFill>
              </a:rPr>
              <a:t>(</a:t>
            </a:r>
            <a:r>
              <a:rPr lang="ja-JP" altLang="en-US" sz="2000" dirty="0">
                <a:solidFill>
                  <a:srgbClr val="C00000"/>
                </a:solidFill>
              </a:rPr>
              <a:t>右上</a:t>
            </a:r>
            <a:r>
              <a:rPr kumimoji="1" lang="en-US" altLang="ja-JP" sz="2000" dirty="0">
                <a:solidFill>
                  <a:srgbClr val="C00000"/>
                </a:solidFill>
              </a:rPr>
              <a:t>)</a:t>
            </a:r>
            <a:r>
              <a:rPr lang="ja-JP" altLang="en-US" sz="2000" dirty="0">
                <a:solidFill>
                  <a:srgbClr val="C00000"/>
                </a:solidFill>
              </a:rPr>
              <a:t>キ</a:t>
            </a:r>
            <a:r>
              <a:rPr kumimoji="1" lang="ja-JP" altLang="en-US" sz="2000" dirty="0">
                <a:solidFill>
                  <a:srgbClr val="C00000"/>
                </a:solidFill>
              </a:rPr>
              <a:t>リークランキーの谷</a:t>
            </a:r>
            <a:br>
              <a:rPr kumimoji="1" lang="ja-JP" altLang="en-US" sz="2000" dirty="0">
                <a:solidFill>
                  <a:srgbClr val="C00000"/>
                </a:solidFill>
              </a:rPr>
            </a:br>
            <a:r>
              <a:rPr kumimoji="1" lang="en-US" altLang="ja-JP" sz="2000" dirty="0">
                <a:solidFill>
                  <a:srgbClr val="C00000"/>
                </a:solidFill>
              </a:rPr>
              <a:t>(</a:t>
            </a:r>
            <a:r>
              <a:rPr kumimoji="1" lang="ja-JP" altLang="en-US" sz="2000" dirty="0">
                <a:solidFill>
                  <a:srgbClr val="C00000"/>
                </a:solidFill>
              </a:rPr>
              <a:t>左↓</a:t>
            </a:r>
            <a:r>
              <a:rPr kumimoji="1" lang="en-US" altLang="ja-JP" sz="2000" dirty="0">
                <a:solidFill>
                  <a:srgbClr val="C00000"/>
                </a:solidFill>
              </a:rPr>
              <a:t>)</a:t>
            </a:r>
            <a:r>
              <a:rPr kumimoji="1" lang="ja-JP" altLang="en-US" sz="2000" dirty="0">
                <a:solidFill>
                  <a:srgbClr val="C00000"/>
                </a:solidFill>
              </a:rPr>
              <a:t>観光客向けの装束とバグパイプ　　</a:t>
            </a:r>
            <a:r>
              <a:rPr kumimoji="1" lang="en-US" altLang="ja-JP" sz="2000" dirty="0">
                <a:solidFill>
                  <a:srgbClr val="C00000"/>
                </a:solidFill>
              </a:rPr>
              <a:t>(</a:t>
            </a:r>
            <a:r>
              <a:rPr kumimoji="1" lang="ja-JP" altLang="en-US" sz="2000" dirty="0">
                <a:solidFill>
                  <a:srgbClr val="C00000"/>
                </a:solidFill>
              </a:rPr>
              <a:t>中央下</a:t>
            </a:r>
            <a:r>
              <a:rPr kumimoji="1" lang="en-US" altLang="ja-JP" sz="2000" dirty="0">
                <a:solidFill>
                  <a:srgbClr val="C00000"/>
                </a:solidFill>
              </a:rPr>
              <a:t>)</a:t>
            </a:r>
            <a:r>
              <a:rPr kumimoji="1" lang="ja-JP" altLang="en-US" sz="2000" dirty="0">
                <a:solidFill>
                  <a:srgbClr val="C00000"/>
                </a:solidFill>
              </a:rPr>
              <a:t>スコット像　　　</a:t>
            </a:r>
            <a:r>
              <a:rPr kumimoji="1" lang="en-US" altLang="ja-JP" sz="2000" dirty="0">
                <a:solidFill>
                  <a:srgbClr val="C00000"/>
                </a:solidFill>
              </a:rPr>
              <a:t>(</a:t>
            </a:r>
            <a:r>
              <a:rPr kumimoji="1" lang="ja-JP" altLang="en-US" sz="2000" dirty="0">
                <a:solidFill>
                  <a:srgbClr val="C00000"/>
                </a:solidFill>
              </a:rPr>
              <a:t>右下</a:t>
            </a:r>
            <a:r>
              <a:rPr kumimoji="1" lang="en-US" altLang="ja-JP" sz="2000" dirty="0">
                <a:solidFill>
                  <a:srgbClr val="C00000"/>
                </a:solidFill>
              </a:rPr>
              <a:t>)</a:t>
            </a:r>
            <a:r>
              <a:rPr kumimoji="1" lang="ja-JP" altLang="en-US" sz="2000" dirty="0">
                <a:solidFill>
                  <a:srgbClr val="C00000"/>
                </a:solidFill>
              </a:rPr>
              <a:t>男性の正装　</a:t>
            </a:r>
            <a:r>
              <a:rPr kumimoji="1" lang="ja-JP" altLang="en-US" sz="2000" dirty="0">
                <a:solidFill>
                  <a:srgbClr val="0070C0"/>
                </a:solidFill>
              </a:rPr>
              <a:t>　　　</a:t>
            </a:r>
          </a:p>
        </p:txBody>
      </p:sp>
    </p:spTree>
    <p:extLst>
      <p:ext uri="{BB962C8B-B14F-4D97-AF65-F5344CB8AC3E}">
        <p14:creationId xmlns:p14="http://schemas.microsoft.com/office/powerpoint/2010/main" val="640722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9FD31F-9895-43B4-BD73-54128E62A486}"/>
              </a:ext>
            </a:extLst>
          </p:cNvPr>
          <p:cNvSpPr>
            <a:spLocks noGrp="1"/>
          </p:cNvSpPr>
          <p:nvPr>
            <p:ph type="title"/>
          </p:nvPr>
        </p:nvSpPr>
        <p:spPr>
          <a:xfrm>
            <a:off x="457200" y="274638"/>
            <a:ext cx="8229600" cy="1066130"/>
          </a:xfrm>
        </p:spPr>
        <p:style>
          <a:lnRef idx="1">
            <a:schemeClr val="accent3"/>
          </a:lnRef>
          <a:fillRef idx="3">
            <a:schemeClr val="accent3"/>
          </a:fillRef>
          <a:effectRef idx="2">
            <a:schemeClr val="accent3"/>
          </a:effectRef>
          <a:fontRef idx="minor">
            <a:schemeClr val="lt1"/>
          </a:fontRef>
        </p:style>
        <p:txBody>
          <a:bodyPr/>
          <a:lstStyle/>
          <a:p>
            <a:r>
              <a:rPr lang="ja-JP" altLang="en-US" dirty="0">
                <a:highlight>
                  <a:srgbClr val="0000FF"/>
                </a:highlight>
              </a:rPr>
              <a:t>「観光」</a:t>
            </a:r>
            <a:r>
              <a:rPr kumimoji="1" lang="ja-JP" altLang="en-US" dirty="0">
                <a:highlight>
                  <a:srgbClr val="0000FF"/>
                </a:highlight>
              </a:rPr>
              <a:t>の意味</a:t>
            </a:r>
          </a:p>
        </p:txBody>
      </p:sp>
      <p:sp>
        <p:nvSpPr>
          <p:cNvPr id="3" name="コンテンツ プレースホルダー 2">
            <a:extLst>
              <a:ext uri="{FF2B5EF4-FFF2-40B4-BE49-F238E27FC236}">
                <a16:creationId xmlns:a16="http://schemas.microsoft.com/office/drawing/2014/main" id="{6BE9274F-F61D-4173-9AF8-A8823344A447}"/>
              </a:ext>
            </a:extLst>
          </p:cNvPr>
          <p:cNvSpPr>
            <a:spLocks noGrp="1"/>
          </p:cNvSpPr>
          <p:nvPr>
            <p:ph idx="1"/>
          </p:nvPr>
        </p:nvSpPr>
        <p:spPr>
          <a:xfrm>
            <a:off x="457200" y="1340768"/>
            <a:ext cx="8229600" cy="5242594"/>
          </a:xfrm>
        </p:spPr>
        <p:style>
          <a:lnRef idx="1">
            <a:schemeClr val="accent4"/>
          </a:lnRef>
          <a:fillRef idx="3">
            <a:schemeClr val="accent4"/>
          </a:fillRef>
          <a:effectRef idx="2">
            <a:schemeClr val="accent4"/>
          </a:effectRef>
          <a:fontRef idx="minor">
            <a:schemeClr val="lt1"/>
          </a:fontRef>
        </p:style>
        <p:txBody>
          <a:bodyPr>
            <a:normAutofit fontScale="92500" lnSpcReduction="20000"/>
          </a:bodyPr>
          <a:lstStyle/>
          <a:p>
            <a:pPr marL="0" indent="0">
              <a:buNone/>
            </a:pPr>
            <a:r>
              <a:rPr kumimoji="1" lang="en-US" altLang="ja-JP" dirty="0">
                <a:highlight>
                  <a:srgbClr val="FF0000"/>
                </a:highlight>
              </a:rPr>
              <a:t>『</a:t>
            </a:r>
            <a:r>
              <a:rPr kumimoji="1" lang="ja-JP" altLang="en-US" dirty="0">
                <a:highlight>
                  <a:srgbClr val="FF0000"/>
                </a:highlight>
              </a:rPr>
              <a:t>観光学辞典</a:t>
            </a:r>
            <a:r>
              <a:rPr kumimoji="1" lang="en-US" altLang="ja-JP" dirty="0">
                <a:highlight>
                  <a:srgbClr val="FF0000"/>
                </a:highlight>
              </a:rPr>
              <a:t>』</a:t>
            </a:r>
            <a:r>
              <a:rPr kumimoji="1" lang="ja-JP" altLang="en-US" dirty="0"/>
              <a:t>：</a:t>
            </a:r>
          </a:p>
          <a:p>
            <a:pPr marL="0" indent="0">
              <a:buNone/>
            </a:pPr>
            <a:r>
              <a:rPr kumimoji="1" lang="ja-JP" altLang="en-US" dirty="0"/>
              <a:t>自由時間における</a:t>
            </a:r>
            <a:r>
              <a:rPr kumimoji="1" lang="ja-JP" altLang="en-US" u="sng" dirty="0">
                <a:highlight>
                  <a:srgbClr val="008000"/>
                </a:highlight>
              </a:rPr>
              <a:t>日常生活圏外への移動</a:t>
            </a:r>
            <a:r>
              <a:rPr kumimoji="1" lang="ja-JP" altLang="en-US" dirty="0"/>
              <a:t>をともなった</a:t>
            </a:r>
            <a:r>
              <a:rPr kumimoji="1" lang="ja-JP" altLang="en-US" u="sng" dirty="0">
                <a:highlight>
                  <a:srgbClr val="FF00FF"/>
                </a:highlight>
              </a:rPr>
              <a:t>生活の変化に対する欲求</a:t>
            </a:r>
            <a:r>
              <a:rPr kumimoji="1" lang="ja-JP" altLang="en-US" dirty="0"/>
              <a:t>から生ずる一連の行動</a:t>
            </a:r>
          </a:p>
          <a:p>
            <a:pPr marL="0" indent="0">
              <a:buNone/>
            </a:pPr>
            <a:endParaRPr kumimoji="1" lang="ja-JP" altLang="en-US" dirty="0"/>
          </a:p>
          <a:p>
            <a:pPr marL="0" indent="0">
              <a:buNone/>
            </a:pPr>
            <a:r>
              <a:rPr kumimoji="1" lang="ja-JP" altLang="en-US" dirty="0">
                <a:highlight>
                  <a:srgbClr val="FF0000"/>
                </a:highlight>
              </a:rPr>
              <a:t>「内閣総理大臣官房審議室」</a:t>
            </a:r>
            <a:r>
              <a:rPr kumimoji="1" lang="ja-JP" altLang="en-US" dirty="0"/>
              <a:t>：</a:t>
            </a:r>
          </a:p>
          <a:p>
            <a:pPr marL="0" indent="0">
              <a:buNone/>
            </a:pPr>
            <a:r>
              <a:rPr kumimoji="1" lang="ja-JP" altLang="en-US" dirty="0"/>
              <a:t>自由時間（</a:t>
            </a:r>
            <a:r>
              <a:rPr kumimoji="1" lang="en-US" altLang="ja-JP" dirty="0"/>
              <a:t>=</a:t>
            </a:r>
            <a:r>
              <a:rPr kumimoji="1" lang="ja-JP" altLang="en-US" dirty="0"/>
              <a:t>余暇）の中で、鑑賞、知識、体験、活動、休養、参加、精神の鼓舞等、</a:t>
            </a:r>
            <a:r>
              <a:rPr kumimoji="1" lang="ja-JP" altLang="en-US" u="sng" dirty="0">
                <a:highlight>
                  <a:srgbClr val="FF00FF"/>
                </a:highlight>
              </a:rPr>
              <a:t>生活の変化を求める人間の基本的欲求</a:t>
            </a:r>
            <a:r>
              <a:rPr kumimoji="1" lang="ja-JP" altLang="en-US" dirty="0"/>
              <a:t>を充足するための行為（</a:t>
            </a:r>
            <a:r>
              <a:rPr kumimoji="1" lang="en-US" altLang="ja-JP" dirty="0"/>
              <a:t>=</a:t>
            </a:r>
            <a:r>
              <a:rPr kumimoji="1" lang="ja-JP" altLang="en-US" dirty="0"/>
              <a:t>レクリェーション）のうち、</a:t>
            </a:r>
            <a:r>
              <a:rPr kumimoji="1" lang="ja-JP" altLang="en-US" u="sng" dirty="0">
                <a:highlight>
                  <a:srgbClr val="008000"/>
                </a:highlight>
              </a:rPr>
              <a:t>日常生活圏を離れて</a:t>
            </a:r>
            <a:r>
              <a:rPr kumimoji="1" lang="ja-JP" altLang="en-US" dirty="0"/>
              <a:t>異なった自然、文化等の環境のもとで行おうとする一連の行動</a:t>
            </a:r>
          </a:p>
        </p:txBody>
      </p:sp>
    </p:spTree>
    <p:extLst>
      <p:ext uri="{BB962C8B-B14F-4D97-AF65-F5344CB8AC3E}">
        <p14:creationId xmlns:p14="http://schemas.microsoft.com/office/powerpoint/2010/main" val="3014204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asuga\Desktop\2019.6.スコットランド写真\DSC_24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966404">
            <a:off x="5573562" y="1307157"/>
            <a:ext cx="4676602" cy="3130945"/>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3717032"/>
            <a:ext cx="4896647" cy="3258295"/>
          </a:xfrm>
          <a:prstGeom prst="rect">
            <a:avLst/>
          </a:prstGeom>
        </p:spPr>
      </p:pic>
      <p:sp>
        <p:nvSpPr>
          <p:cNvPr id="2" name="タイトル 1"/>
          <p:cNvSpPr>
            <a:spLocks noGrp="1"/>
          </p:cNvSpPr>
          <p:nvPr>
            <p:ph type="title"/>
          </p:nvPr>
        </p:nvSpPr>
        <p:spPr>
          <a:xfrm>
            <a:off x="323528" y="274638"/>
            <a:ext cx="8568952" cy="1143000"/>
          </a:xfrm>
        </p:spPr>
        <p:style>
          <a:lnRef idx="3">
            <a:schemeClr val="lt1"/>
          </a:lnRef>
          <a:fillRef idx="1">
            <a:schemeClr val="accent3"/>
          </a:fillRef>
          <a:effectRef idx="1">
            <a:schemeClr val="accent3"/>
          </a:effectRef>
          <a:fontRef idx="minor">
            <a:schemeClr val="lt1"/>
          </a:fontRef>
        </p:style>
        <p:txBody>
          <a:bodyPr>
            <a:normAutofit/>
          </a:bodyPr>
          <a:lstStyle/>
          <a:p>
            <a:r>
              <a:rPr kumimoji="1" lang="ja-JP" altLang="en-US" dirty="0">
                <a:solidFill>
                  <a:srgbClr val="0070C0"/>
                </a:solidFill>
              </a:rPr>
              <a:t>スコットランドのアイデンティティ</a:t>
            </a:r>
          </a:p>
        </p:txBody>
      </p:sp>
      <p:sp>
        <p:nvSpPr>
          <p:cNvPr id="3" name="コンテンツ プレースホルダー 2"/>
          <p:cNvSpPr>
            <a:spLocks noGrp="1"/>
          </p:cNvSpPr>
          <p:nvPr>
            <p:ph idx="1"/>
          </p:nvPr>
        </p:nvSpPr>
        <p:spPr>
          <a:xfrm>
            <a:off x="179512" y="1600200"/>
            <a:ext cx="6264696" cy="5257800"/>
          </a:xfrm>
        </p:spPr>
        <p:style>
          <a:lnRef idx="1">
            <a:schemeClr val="accent2"/>
          </a:lnRef>
          <a:fillRef idx="2">
            <a:schemeClr val="accent2"/>
          </a:fillRef>
          <a:effectRef idx="1">
            <a:schemeClr val="accent2"/>
          </a:effectRef>
          <a:fontRef idx="minor">
            <a:schemeClr val="dk1"/>
          </a:fontRef>
        </p:style>
        <p:txBody>
          <a:bodyPr>
            <a:normAutofit fontScale="92500"/>
          </a:bodyPr>
          <a:lstStyle/>
          <a:p>
            <a:pPr marL="0" indent="0">
              <a:buNone/>
            </a:pPr>
            <a:r>
              <a:rPr lang="en-US" altLang="ja-JP" dirty="0"/>
              <a:t>1707</a:t>
            </a:r>
            <a:r>
              <a:rPr lang="ja-JP" altLang="en-US" dirty="0"/>
              <a:t>年</a:t>
            </a:r>
            <a:r>
              <a:rPr lang="en-US" altLang="ja-JP" dirty="0"/>
              <a:t>:</a:t>
            </a:r>
            <a:r>
              <a:rPr lang="ja-JP" altLang="en-US" dirty="0"/>
              <a:t>イングランドとの議会合同</a:t>
            </a:r>
            <a:endParaRPr lang="en-US" altLang="ja-JP" dirty="0"/>
          </a:p>
          <a:p>
            <a:pPr marL="0" indent="0">
              <a:buNone/>
            </a:pPr>
            <a:r>
              <a:rPr lang="ja-JP" altLang="en-US" dirty="0"/>
              <a:t>これが逆にスコットランドのアイデンティティに目覚める</a:t>
            </a:r>
          </a:p>
          <a:p>
            <a:pPr marL="0" indent="0">
              <a:buNone/>
            </a:pPr>
            <a:r>
              <a:rPr lang="ja-JP" altLang="en-US" dirty="0"/>
              <a:t>　　</a:t>
            </a:r>
            <a:r>
              <a:rPr lang="en-US" altLang="ja-JP" dirty="0"/>
              <a:t>『</a:t>
            </a:r>
            <a:r>
              <a:rPr lang="ja-JP" altLang="en-US" dirty="0"/>
              <a:t>オシアン</a:t>
            </a:r>
            <a:r>
              <a:rPr lang="en-US" altLang="ja-JP" dirty="0"/>
              <a:t>』</a:t>
            </a:r>
            <a:r>
              <a:rPr lang="ja-JP" altLang="en-US" dirty="0"/>
              <a:t>の発表</a:t>
            </a:r>
            <a:r>
              <a:rPr lang="en-US" altLang="ja-JP" dirty="0"/>
              <a:t>(1765)</a:t>
            </a:r>
            <a:endParaRPr lang="ja-JP" altLang="en-US" dirty="0"/>
          </a:p>
          <a:p>
            <a:pPr marL="0" indent="0">
              <a:buNone/>
            </a:pPr>
            <a:r>
              <a:rPr lang="ja-JP" altLang="en-US" dirty="0"/>
              <a:t>　　「フィンガルの洞窟」の発見</a:t>
            </a:r>
            <a:r>
              <a:rPr lang="en-US" altLang="ja-JP" dirty="0"/>
              <a:t>(1772)</a:t>
            </a:r>
            <a:endParaRPr lang="ja-JP" altLang="en-US" dirty="0"/>
          </a:p>
          <a:p>
            <a:pPr marL="0" indent="0">
              <a:buNone/>
            </a:pPr>
            <a:r>
              <a:rPr lang="ja-JP" altLang="en-US" dirty="0"/>
              <a:t>　　啓蒙思想家たちの活躍</a:t>
            </a:r>
            <a:endParaRPr lang="en-US" altLang="ja-JP" dirty="0"/>
          </a:p>
          <a:p>
            <a:pPr marL="0" indent="0">
              <a:buNone/>
            </a:pPr>
            <a:r>
              <a:rPr lang="ja-JP" altLang="en-US" dirty="0"/>
              <a:t>　　ロバート・バーンズ</a:t>
            </a:r>
            <a:r>
              <a:rPr lang="en-US" altLang="ja-JP" dirty="0"/>
              <a:t>(1759-96)</a:t>
            </a:r>
            <a:endParaRPr lang="ja-JP" altLang="en-US" dirty="0"/>
          </a:p>
          <a:p>
            <a:pPr marL="0" indent="0">
              <a:buNone/>
            </a:pPr>
            <a:r>
              <a:rPr lang="ja-JP" altLang="en-US" dirty="0"/>
              <a:t>　　ウォルター・スコット</a:t>
            </a:r>
            <a:r>
              <a:rPr lang="en-US" altLang="ja-JP" dirty="0"/>
              <a:t>(1771-1832)</a:t>
            </a:r>
            <a:endParaRPr lang="ja-JP" altLang="en-US" dirty="0"/>
          </a:p>
          <a:p>
            <a:pPr marL="0" indent="0">
              <a:buNone/>
            </a:pPr>
            <a:r>
              <a:rPr lang="ja-JP" altLang="en-US" dirty="0"/>
              <a:t>　　　　　</a:t>
            </a:r>
            <a:r>
              <a:rPr lang="en-US" altLang="ja-JP" sz="2400" dirty="0">
                <a:solidFill>
                  <a:srgbClr val="C00000"/>
                </a:solidFill>
              </a:rPr>
              <a:t>[</a:t>
            </a:r>
            <a:r>
              <a:rPr lang="ja-JP" altLang="en-US" sz="2400" dirty="0">
                <a:solidFill>
                  <a:srgbClr val="C00000"/>
                </a:solidFill>
              </a:rPr>
              <a:t>スターリング城にあるブルース像　　 </a:t>
            </a:r>
            <a:r>
              <a:rPr lang="en-US" altLang="ja-JP" sz="2400" dirty="0">
                <a:solidFill>
                  <a:srgbClr val="C00000"/>
                </a:solidFill>
              </a:rPr>
              <a:t>]</a:t>
            </a:r>
            <a:endParaRPr lang="ja-JP" altLang="en-US" sz="2400" dirty="0">
              <a:solidFill>
                <a:srgbClr val="C00000"/>
              </a:solidFill>
            </a:endParaRPr>
          </a:p>
          <a:p>
            <a:pPr marL="0" indent="0">
              <a:buNone/>
            </a:pPr>
            <a:r>
              <a:rPr lang="ja-JP" altLang="en-US" sz="2400" dirty="0">
                <a:solidFill>
                  <a:srgbClr val="C00000"/>
                </a:solidFill>
              </a:rPr>
              <a:t>　　　　　　　　　　　　　　　　 </a:t>
            </a:r>
            <a:r>
              <a:rPr lang="en-US" altLang="ja-JP" sz="2400" dirty="0">
                <a:solidFill>
                  <a:srgbClr val="C00000"/>
                </a:solidFill>
              </a:rPr>
              <a:t>[</a:t>
            </a:r>
            <a:r>
              <a:rPr lang="ja-JP" altLang="en-US" sz="2400" dirty="0">
                <a:solidFill>
                  <a:srgbClr val="C00000"/>
                </a:solidFill>
              </a:rPr>
              <a:t>フィンガルの洞窟　→</a:t>
            </a:r>
            <a:r>
              <a:rPr lang="en-US" altLang="ja-JP" sz="2400" dirty="0">
                <a:solidFill>
                  <a:srgbClr val="C00000"/>
                </a:solidFill>
              </a:rPr>
              <a:t>]</a:t>
            </a:r>
            <a:endParaRPr lang="ja-JP" altLang="en-US" sz="2400" dirty="0">
              <a:solidFill>
                <a:srgbClr val="C00000"/>
              </a:solidFill>
            </a:endParaRPr>
          </a:p>
          <a:p>
            <a:pPr marL="0" indent="0">
              <a:buNone/>
            </a:pPr>
            <a:endParaRPr lang="ja-JP" altLang="en-US" sz="2400" dirty="0">
              <a:solidFill>
                <a:schemeClr val="accent3">
                  <a:lumMod val="50000"/>
                </a:schemeClr>
              </a:solidFill>
            </a:endParaRPr>
          </a:p>
        </p:txBody>
      </p:sp>
      <p:cxnSp>
        <p:nvCxnSpPr>
          <p:cNvPr id="8" name="直線矢印コネクタ 7"/>
          <p:cNvCxnSpPr/>
          <p:nvPr/>
        </p:nvCxnSpPr>
        <p:spPr>
          <a:xfrm flipV="1">
            <a:off x="5580112" y="6165304"/>
            <a:ext cx="205701" cy="18898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894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37" y="1687776"/>
            <a:ext cx="8600121" cy="4837568"/>
          </a:xfrm>
          <a:prstGeom prst="rect">
            <a:avLst/>
          </a:prstGeom>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「未開」から</a:t>
            </a:r>
            <a:r>
              <a:rPr kumimoji="1" lang="en-US" altLang="ja-JP" dirty="0">
                <a:solidFill>
                  <a:srgbClr val="0070C0"/>
                </a:solidFill>
              </a:rPr>
              <a:t>Great Britain</a:t>
            </a:r>
            <a:r>
              <a:rPr kumimoji="1" lang="ja-JP" altLang="en-US" dirty="0">
                <a:solidFill>
                  <a:srgbClr val="0070C0"/>
                </a:solidFill>
              </a:rPr>
              <a:t>の「顔」へ</a:t>
            </a:r>
          </a:p>
        </p:txBody>
      </p:sp>
      <p:sp>
        <p:nvSpPr>
          <p:cNvPr id="3" name="コンテンツ プレースホルダー 2"/>
          <p:cNvSpPr>
            <a:spLocks noGrp="1"/>
          </p:cNvSpPr>
          <p:nvPr>
            <p:ph idx="1"/>
          </p:nvPr>
        </p:nvSpPr>
        <p:spPr>
          <a:xfrm>
            <a:off x="4355976" y="1600200"/>
            <a:ext cx="4608512" cy="5141168"/>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0" indent="0">
              <a:buNone/>
            </a:pPr>
            <a:r>
              <a:rPr kumimoji="1" lang="en-US" altLang="ja-JP" dirty="0"/>
              <a:t>1822</a:t>
            </a:r>
            <a:r>
              <a:rPr kumimoji="1" lang="ja-JP" altLang="en-US" dirty="0"/>
              <a:t>年・スコットの招きで国王</a:t>
            </a:r>
            <a:r>
              <a:rPr lang="ja-JP" altLang="en-US" dirty="0"/>
              <a:t>・ジョージ</a:t>
            </a:r>
            <a:r>
              <a:rPr lang="en-US" altLang="ja-JP" dirty="0"/>
              <a:t>4</a:t>
            </a:r>
            <a:r>
              <a:rPr lang="ja-JP" altLang="en-US" dirty="0"/>
              <a:t>世が</a:t>
            </a:r>
            <a:r>
              <a:rPr kumimoji="1" lang="ja-JP" altLang="en-US" dirty="0"/>
              <a:t>エディンバラを訪問</a:t>
            </a:r>
          </a:p>
          <a:p>
            <a:pPr marL="0" indent="0">
              <a:buNone/>
            </a:pPr>
            <a:r>
              <a:rPr lang="ja-JP" altLang="en-US" dirty="0"/>
              <a:t>・大規模な歓迎行事</a:t>
            </a:r>
          </a:p>
          <a:p>
            <a:pPr marL="0" indent="0">
              <a:buNone/>
            </a:pPr>
            <a:r>
              <a:rPr lang="ja-JP" altLang="en-US" dirty="0"/>
              <a:t>・ハイランド文化の解禁</a:t>
            </a:r>
          </a:p>
          <a:p>
            <a:pPr marL="0" indent="0">
              <a:buNone/>
            </a:pPr>
            <a:r>
              <a:rPr lang="ja-JP" altLang="en-US" dirty="0"/>
              <a:t>・その時、スコットはハイランド産ウイスキーで歓迎する一方、国王は密造酒・グレンリベットを所望された？</a:t>
            </a:r>
          </a:p>
          <a:p>
            <a:pPr marL="0" indent="0">
              <a:buNone/>
            </a:pPr>
            <a:r>
              <a:rPr kumimoji="1" lang="en-US" altLang="ja-JP" dirty="0"/>
              <a:t>1824</a:t>
            </a:r>
            <a:r>
              <a:rPr kumimoji="1" lang="ja-JP" altLang="en-US" dirty="0"/>
              <a:t>年グレンリベットは合法業者第１号として登録</a:t>
            </a:r>
          </a:p>
          <a:p>
            <a:pPr marL="0" indent="0">
              <a:buNone/>
            </a:pPr>
            <a:r>
              <a:rPr lang="ja-JP" altLang="en-US" dirty="0"/>
              <a:t>その後密造業者は減少、多くが合法業者となる</a:t>
            </a:r>
          </a:p>
          <a:p>
            <a:pPr marL="0" indent="0">
              <a:buNone/>
            </a:pPr>
            <a:r>
              <a:rPr lang="ja-JP" altLang="en-US" dirty="0"/>
              <a:t>このあとウイスキー産業は隆盛となるが、ツーリストたちが工場を訪れようになるのはごくごく最近のこと</a:t>
            </a:r>
          </a:p>
          <a:p>
            <a:pPr marL="0" indent="0">
              <a:buNone/>
            </a:pPr>
            <a:r>
              <a:rPr kumimoji="1" lang="en-US" altLang="ja-JP" sz="2600" dirty="0">
                <a:solidFill>
                  <a:srgbClr val="C00000"/>
                </a:solidFill>
              </a:rPr>
              <a:t>[</a:t>
            </a:r>
            <a:r>
              <a:rPr lang="ja-JP" altLang="en-US" sz="2600" dirty="0">
                <a:solidFill>
                  <a:srgbClr val="C00000"/>
                </a:solidFill>
              </a:rPr>
              <a:t>←　</a:t>
            </a:r>
            <a:r>
              <a:rPr lang="en-US" altLang="ja-JP" sz="2600" dirty="0">
                <a:solidFill>
                  <a:srgbClr val="C00000"/>
                </a:solidFill>
              </a:rPr>
              <a:t>The Glenlivet</a:t>
            </a:r>
            <a:r>
              <a:rPr kumimoji="1" lang="en-US" altLang="ja-JP" sz="2600" dirty="0">
                <a:solidFill>
                  <a:srgbClr val="C00000"/>
                </a:solidFill>
              </a:rPr>
              <a:t>]</a:t>
            </a:r>
            <a:endParaRPr kumimoji="1" lang="ja-JP" altLang="en-US" sz="2600" dirty="0">
              <a:solidFill>
                <a:srgbClr val="C00000"/>
              </a:solidFill>
            </a:endParaRPr>
          </a:p>
        </p:txBody>
      </p:sp>
    </p:spTree>
    <p:extLst>
      <p:ext uri="{BB962C8B-B14F-4D97-AF65-F5344CB8AC3E}">
        <p14:creationId xmlns:p14="http://schemas.microsoft.com/office/powerpoint/2010/main" val="210434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2852936"/>
            <a:ext cx="6228184" cy="4169280"/>
          </a:xfrm>
          <a:prstGeom prst="rect">
            <a:avLst/>
          </a:prstGeom>
        </p:spPr>
      </p:pic>
      <p:pic>
        <p:nvPicPr>
          <p:cNvPr id="7170" name="Picture 2" descr="C:\Users\kasuga\Desktop\2019.6.スコットランド写真\DSC_28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61004">
            <a:off x="-1128214" y="3470918"/>
            <a:ext cx="5648530" cy="3781643"/>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スコットランドへの旅</a:t>
            </a:r>
          </a:p>
        </p:txBody>
      </p:sp>
      <p:sp>
        <p:nvSpPr>
          <p:cNvPr id="3" name="コンテンツ プレースホルダー 2"/>
          <p:cNvSpPr>
            <a:spLocks noGrp="1"/>
          </p:cNvSpPr>
          <p:nvPr>
            <p:ph idx="1"/>
          </p:nvPr>
        </p:nvSpPr>
        <p:spPr>
          <a:xfrm>
            <a:off x="107504" y="1268760"/>
            <a:ext cx="8928992" cy="2304256"/>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kumimoji="1" lang="ja-JP" altLang="en-US" dirty="0"/>
              <a:t>旅の目的はハイランドの自然と文物を観たり楽しむこと</a:t>
            </a:r>
          </a:p>
          <a:p>
            <a:pPr marL="0" indent="0">
              <a:buNone/>
            </a:pPr>
            <a:r>
              <a:rPr kumimoji="1" lang="ja-JP" altLang="en-US" dirty="0"/>
              <a:t>　　サミュエル・ジョンソン</a:t>
            </a:r>
            <a:r>
              <a:rPr kumimoji="1" lang="en-US" altLang="ja-JP" dirty="0"/>
              <a:t>(1773)</a:t>
            </a:r>
            <a:r>
              <a:rPr kumimoji="1" lang="ja-JP" altLang="en-US" dirty="0" err="1"/>
              <a:t>、</a:t>
            </a:r>
            <a:r>
              <a:rPr lang="ja-JP" altLang="en-US" dirty="0"/>
              <a:t>ワーズワス兄妹</a:t>
            </a:r>
            <a:r>
              <a:rPr lang="en-US" altLang="ja-JP" dirty="0"/>
              <a:t>(1803)</a:t>
            </a:r>
          </a:p>
          <a:p>
            <a:pPr marL="0" indent="0">
              <a:buNone/>
            </a:pPr>
            <a:r>
              <a:rPr kumimoji="1" lang="ja-JP" altLang="en-US" dirty="0"/>
              <a:t>　　蒸気船と鉄道の充実が拍車をかける</a:t>
            </a:r>
          </a:p>
          <a:p>
            <a:pPr marL="0" indent="0">
              <a:buNone/>
            </a:pPr>
            <a:r>
              <a:rPr lang="ja-JP" altLang="en-US" dirty="0"/>
              <a:t>　　メンデルスゾーン</a:t>
            </a:r>
            <a:r>
              <a:rPr lang="en-US" altLang="ja-JP" dirty="0"/>
              <a:t>(1829)</a:t>
            </a:r>
            <a:r>
              <a:rPr lang="ja-JP" altLang="en-US" dirty="0" err="1"/>
              <a:t>、</a:t>
            </a:r>
            <a:r>
              <a:rPr kumimoji="1" lang="ja-JP" altLang="en-US" dirty="0"/>
              <a:t>ショパン</a:t>
            </a:r>
            <a:r>
              <a:rPr kumimoji="1" lang="en-US" altLang="ja-JP" dirty="0"/>
              <a:t>(1848)</a:t>
            </a:r>
            <a:endParaRPr kumimoji="1" lang="ja-JP" altLang="en-US" dirty="0"/>
          </a:p>
          <a:p>
            <a:pPr marL="0" indent="0">
              <a:buNone/>
            </a:pPr>
            <a:r>
              <a:rPr lang="ja-JP" altLang="en-US" sz="2000" dirty="0">
                <a:solidFill>
                  <a:schemeClr val="accent3">
                    <a:lumMod val="50000"/>
                  </a:schemeClr>
                </a:solidFill>
              </a:rPr>
              <a:t>　　　</a:t>
            </a:r>
            <a:r>
              <a:rPr lang="en-US" altLang="ja-JP" sz="2000" dirty="0">
                <a:solidFill>
                  <a:srgbClr val="C00000"/>
                </a:solidFill>
              </a:rPr>
              <a:t>[</a:t>
            </a:r>
            <a:r>
              <a:rPr lang="ja-JP" altLang="en-US" sz="2000" dirty="0">
                <a:solidFill>
                  <a:srgbClr val="C00000"/>
                </a:solidFill>
              </a:rPr>
              <a:t>↓　</a:t>
            </a:r>
            <a:r>
              <a:rPr lang="en-US" altLang="ja-JP" sz="2000" dirty="0" err="1">
                <a:solidFill>
                  <a:srgbClr val="C00000"/>
                </a:solidFill>
              </a:rPr>
              <a:t>Lapgroaig</a:t>
            </a:r>
            <a:r>
              <a:rPr lang="en-US" altLang="ja-JP" sz="2000" dirty="0">
                <a:solidFill>
                  <a:srgbClr val="C00000"/>
                </a:solidFill>
              </a:rPr>
              <a:t>]</a:t>
            </a:r>
            <a:r>
              <a:rPr lang="ja-JP" altLang="en-US" sz="2000" dirty="0">
                <a:solidFill>
                  <a:srgbClr val="C00000"/>
                </a:solidFill>
              </a:rPr>
              <a:t>　　　　　　　　　　　　　　　　　　</a:t>
            </a:r>
            <a:r>
              <a:rPr lang="en-US" altLang="ja-JP" sz="2000" dirty="0">
                <a:solidFill>
                  <a:srgbClr val="C00000"/>
                </a:solidFill>
              </a:rPr>
              <a:t>[</a:t>
            </a:r>
            <a:r>
              <a:rPr lang="ja-JP" altLang="en-US" sz="2000" dirty="0">
                <a:solidFill>
                  <a:srgbClr val="C00000"/>
                </a:solidFill>
              </a:rPr>
              <a:t>↓ </a:t>
            </a:r>
            <a:r>
              <a:rPr lang="en-US" altLang="ja-JP" sz="2000" dirty="0">
                <a:solidFill>
                  <a:srgbClr val="C00000"/>
                </a:solidFill>
              </a:rPr>
              <a:t>Highland Park]</a:t>
            </a:r>
            <a:endParaRPr kumimoji="1" lang="ja-JP" altLang="en-US" sz="2000" dirty="0">
              <a:solidFill>
                <a:srgbClr val="C00000"/>
              </a:solidFill>
            </a:endParaRPr>
          </a:p>
        </p:txBody>
      </p:sp>
    </p:spTree>
    <p:extLst>
      <p:ext uri="{BB962C8B-B14F-4D97-AF65-F5344CB8AC3E}">
        <p14:creationId xmlns:p14="http://schemas.microsoft.com/office/powerpoint/2010/main" val="826368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J:\スコットランド\2019.6.Scotb\DSC_707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4704" y="2060848"/>
            <a:ext cx="11042159" cy="739263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トーマス・クックによる団体旅行</a:t>
            </a:r>
          </a:p>
        </p:txBody>
      </p:sp>
      <p:sp>
        <p:nvSpPr>
          <p:cNvPr id="3" name="コンテンツ プレースホルダー 2"/>
          <p:cNvSpPr>
            <a:spLocks noGrp="1"/>
          </p:cNvSpPr>
          <p:nvPr>
            <p:ph idx="1"/>
          </p:nvPr>
        </p:nvSpPr>
        <p:spPr>
          <a:xfrm>
            <a:off x="1835696" y="1440060"/>
            <a:ext cx="7056784" cy="2637012"/>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0" indent="0">
              <a:buNone/>
            </a:pPr>
            <a:r>
              <a:rPr lang="ja-JP" altLang="en-US" dirty="0"/>
              <a:t>イングランドと陸続き・危険がない・自然豊か・歴史、英語</a:t>
            </a:r>
          </a:p>
          <a:p>
            <a:pPr marL="0" indent="0">
              <a:buNone/>
            </a:pPr>
            <a:r>
              <a:rPr lang="ja-JP" altLang="en-US" dirty="0"/>
              <a:t>　→　旅行に縁のない人々を惹きつける</a:t>
            </a:r>
          </a:p>
          <a:p>
            <a:pPr marL="0" indent="0">
              <a:buNone/>
            </a:pPr>
            <a:r>
              <a:rPr lang="ja-JP" altLang="en-US" dirty="0"/>
              <a:t>　→　交通機関の発達・整備</a:t>
            </a:r>
          </a:p>
          <a:p>
            <a:pPr marL="0" indent="0">
              <a:buNone/>
            </a:pPr>
            <a:r>
              <a:rPr lang="ja-JP" altLang="en-US" dirty="0"/>
              <a:t>スコットランド・ツーリズムの全面開花</a:t>
            </a:r>
          </a:p>
          <a:p>
            <a:pPr marL="0" indent="0">
              <a:buNone/>
            </a:pPr>
            <a:r>
              <a:rPr lang="ja-JP" altLang="en-US" dirty="0"/>
              <a:t>　　　</a:t>
            </a:r>
            <a:r>
              <a:rPr lang="en-US" altLang="ja-JP" dirty="0"/>
              <a:t>(1846</a:t>
            </a:r>
            <a:r>
              <a:rPr lang="ja-JP" altLang="en-US" dirty="0"/>
              <a:t>～</a:t>
            </a:r>
            <a:r>
              <a:rPr lang="en-US" altLang="ja-JP" dirty="0"/>
              <a:t>1860 : 6</a:t>
            </a:r>
            <a:r>
              <a:rPr lang="ja-JP" altLang="en-US" dirty="0"/>
              <a:t>万人がスコットランドへ行く</a:t>
            </a:r>
            <a:r>
              <a:rPr lang="en-US" altLang="ja-JP" dirty="0"/>
              <a:t>)</a:t>
            </a:r>
            <a:endParaRPr lang="ja-JP" altLang="en-US" dirty="0"/>
          </a:p>
          <a:p>
            <a:pPr marL="0" indent="0">
              <a:buNone/>
            </a:pPr>
            <a:r>
              <a:rPr kumimoji="1" lang="ja-JP" altLang="en-US" dirty="0"/>
              <a:t>旅行者に対する環境整備が一層進められる</a:t>
            </a:r>
          </a:p>
          <a:p>
            <a:pPr marL="0" indent="0">
              <a:buNone/>
            </a:pPr>
            <a:r>
              <a:rPr lang="ja-JP" altLang="en-US" sz="2400" dirty="0">
                <a:solidFill>
                  <a:schemeClr val="accent3">
                    <a:lumMod val="50000"/>
                  </a:schemeClr>
                </a:solidFill>
              </a:rPr>
              <a:t>　　　　　　　　　　　　</a:t>
            </a:r>
            <a:r>
              <a:rPr lang="en-US" altLang="ja-JP" sz="2400" dirty="0">
                <a:solidFill>
                  <a:srgbClr val="C00000"/>
                </a:solidFill>
              </a:rPr>
              <a:t>[</a:t>
            </a:r>
            <a:r>
              <a:rPr lang="ja-JP" altLang="en-US" sz="2400" dirty="0">
                <a:solidFill>
                  <a:srgbClr val="C00000"/>
                </a:solidFill>
              </a:rPr>
              <a:t>↓　アイリーンドナーン城</a:t>
            </a:r>
            <a:r>
              <a:rPr lang="en-US" altLang="ja-JP" sz="2400" dirty="0">
                <a:solidFill>
                  <a:srgbClr val="C00000"/>
                </a:solidFill>
              </a:rPr>
              <a:t>]</a:t>
            </a:r>
            <a:endParaRPr kumimoji="1" lang="ja-JP" altLang="en-US" sz="2400" dirty="0">
              <a:solidFill>
                <a:srgbClr val="C00000"/>
              </a:solidFill>
            </a:endParaRPr>
          </a:p>
        </p:txBody>
      </p:sp>
    </p:spTree>
    <p:extLst>
      <p:ext uri="{BB962C8B-B14F-4D97-AF65-F5344CB8AC3E}">
        <p14:creationId xmlns:p14="http://schemas.microsoft.com/office/powerpoint/2010/main" val="41290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J:\スコットランド\写真追加\DSC_60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2204864"/>
            <a:ext cx="7992888" cy="535117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normAutofit fontScale="90000"/>
          </a:bodyPr>
          <a:lstStyle/>
          <a:p>
            <a:r>
              <a:rPr kumimoji="1" lang="ja-JP" altLang="en-US" dirty="0">
                <a:solidFill>
                  <a:srgbClr val="0070C0"/>
                </a:solidFill>
              </a:rPr>
              <a:t>スコットランドへ行った</a:t>
            </a:r>
            <a:r>
              <a:rPr kumimoji="1" lang="en-US" altLang="ja-JP" dirty="0">
                <a:solidFill>
                  <a:srgbClr val="0070C0"/>
                </a:solidFill>
              </a:rPr>
              <a:t>3</a:t>
            </a:r>
            <a:r>
              <a:rPr kumimoji="1" lang="ja-JP" altLang="en-US" dirty="0">
                <a:solidFill>
                  <a:srgbClr val="0070C0"/>
                </a:solidFill>
              </a:rPr>
              <a:t>人の日本人</a:t>
            </a:r>
          </a:p>
        </p:txBody>
      </p:sp>
      <p:sp>
        <p:nvSpPr>
          <p:cNvPr id="3" name="コンテンツ プレースホルダー 2"/>
          <p:cNvSpPr>
            <a:spLocks noGrp="1"/>
          </p:cNvSpPr>
          <p:nvPr>
            <p:ph idx="1"/>
          </p:nvPr>
        </p:nvSpPr>
        <p:spPr>
          <a:xfrm>
            <a:off x="457200" y="1600201"/>
            <a:ext cx="8229600" cy="204482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0" indent="0">
              <a:buNone/>
            </a:pPr>
            <a:r>
              <a:rPr kumimoji="1" lang="ja-JP" altLang="en-US" u="sng" dirty="0">
                <a:solidFill>
                  <a:srgbClr val="FF0000"/>
                </a:solidFill>
              </a:rPr>
              <a:t>岩倉具視</a:t>
            </a:r>
            <a:r>
              <a:rPr lang="ja-JP" altLang="en-US" dirty="0"/>
              <a:t>・・・明治政府の欧米視察団</a:t>
            </a:r>
          </a:p>
          <a:p>
            <a:pPr marL="0" indent="0">
              <a:buNone/>
            </a:pPr>
            <a:r>
              <a:rPr kumimoji="1" lang="ja-JP" altLang="en-US" dirty="0"/>
              <a:t>　　</a:t>
            </a:r>
            <a:r>
              <a:rPr kumimoji="1" lang="en-US" altLang="ja-JP" dirty="0"/>
              <a:t>1872</a:t>
            </a:r>
            <a:r>
              <a:rPr kumimoji="1" lang="ja-JP" altLang="en-US" dirty="0"/>
              <a:t>年</a:t>
            </a:r>
            <a:r>
              <a:rPr kumimoji="1" lang="en-US" altLang="ja-JP" dirty="0"/>
              <a:t>8</a:t>
            </a:r>
            <a:r>
              <a:rPr kumimoji="1" lang="ja-JP" altLang="en-US" dirty="0"/>
              <a:t>～</a:t>
            </a:r>
            <a:r>
              <a:rPr kumimoji="1" lang="en-US" altLang="ja-JP" dirty="0"/>
              <a:t>12</a:t>
            </a:r>
            <a:r>
              <a:rPr kumimoji="1" lang="ja-JP" altLang="en-US" dirty="0"/>
              <a:t>月イギリス滞在、</a:t>
            </a:r>
            <a:r>
              <a:rPr kumimoji="1" lang="en-US" altLang="ja-JP" dirty="0"/>
              <a:t>9/7</a:t>
            </a:r>
            <a:r>
              <a:rPr kumimoji="1" lang="ja-JP" altLang="en-US" dirty="0"/>
              <a:t>～</a:t>
            </a:r>
            <a:r>
              <a:rPr kumimoji="1" lang="en-US" altLang="ja-JP" dirty="0"/>
              <a:t>19</a:t>
            </a:r>
            <a:r>
              <a:rPr kumimoji="1" lang="ja-JP" altLang="en-US" dirty="0"/>
              <a:t>日</a:t>
            </a:r>
            <a:r>
              <a:rPr kumimoji="1" lang="en-US" altLang="ja-JP" dirty="0"/>
              <a:t>:</a:t>
            </a:r>
            <a:r>
              <a:rPr kumimoji="1" lang="ja-JP" altLang="en-US" dirty="0"/>
              <a:t>スコットランドに滞在</a:t>
            </a:r>
            <a:endParaRPr kumimoji="1" lang="en-US" altLang="ja-JP" dirty="0"/>
          </a:p>
          <a:p>
            <a:pPr marL="0" indent="0">
              <a:buNone/>
            </a:pPr>
            <a:r>
              <a:rPr lang="en-US" altLang="ja-JP" dirty="0"/>
              <a:t>      </a:t>
            </a:r>
            <a:r>
              <a:rPr kumimoji="1" lang="en-US" altLang="ja-JP" dirty="0"/>
              <a:t>15</a:t>
            </a:r>
            <a:r>
              <a:rPr kumimoji="1" lang="ja-JP" altLang="en-US" dirty="0"/>
              <a:t>～</a:t>
            </a:r>
            <a:r>
              <a:rPr kumimoji="1" lang="en-US" altLang="ja-JP" dirty="0"/>
              <a:t>17</a:t>
            </a:r>
            <a:r>
              <a:rPr kumimoji="1" lang="ja-JP" altLang="en-US" dirty="0"/>
              <a:t>日ハイランドの旅を楽しむ</a:t>
            </a:r>
          </a:p>
          <a:p>
            <a:pPr marL="0" indent="0">
              <a:buNone/>
            </a:pPr>
            <a:r>
              <a:rPr lang="ja-JP" altLang="en-US" u="sng" dirty="0">
                <a:solidFill>
                  <a:srgbClr val="FF0000"/>
                </a:solidFill>
              </a:rPr>
              <a:t>夏目漱石</a:t>
            </a:r>
            <a:r>
              <a:rPr lang="ja-JP" altLang="en-US" dirty="0"/>
              <a:t>・・・</a:t>
            </a:r>
            <a:r>
              <a:rPr lang="en-US" altLang="ja-JP" dirty="0"/>
              <a:t>1902</a:t>
            </a:r>
            <a:r>
              <a:rPr lang="ja-JP" altLang="en-US" dirty="0"/>
              <a:t>年</a:t>
            </a:r>
            <a:r>
              <a:rPr lang="en-US" altLang="ja-JP" dirty="0"/>
              <a:t>10</a:t>
            </a:r>
            <a:r>
              <a:rPr lang="ja-JP" altLang="en-US" dirty="0"/>
              <a:t>月、ピットロッホリへ行く、</a:t>
            </a:r>
            <a:r>
              <a:rPr lang="en-US" altLang="ja-JP" dirty="0"/>
              <a:t>2</a:t>
            </a:r>
            <a:r>
              <a:rPr lang="ja-JP" altLang="en-US" dirty="0"/>
              <a:t>週間程度滞在</a:t>
            </a:r>
          </a:p>
          <a:p>
            <a:pPr marL="0" indent="0">
              <a:buNone/>
            </a:pPr>
            <a:r>
              <a:rPr kumimoji="1" lang="ja-JP" altLang="en-US" u="sng" dirty="0">
                <a:solidFill>
                  <a:srgbClr val="FF0000"/>
                </a:solidFill>
              </a:rPr>
              <a:t>竹鶴正孝</a:t>
            </a:r>
            <a:r>
              <a:rPr kumimoji="1" lang="ja-JP" altLang="en-US" dirty="0"/>
              <a:t>・・・</a:t>
            </a:r>
            <a:r>
              <a:rPr kumimoji="1" lang="en-US" altLang="ja-JP" dirty="0"/>
              <a:t>1918</a:t>
            </a:r>
            <a:r>
              <a:rPr kumimoji="1" lang="ja-JP" altLang="en-US" dirty="0"/>
              <a:t>～</a:t>
            </a:r>
            <a:r>
              <a:rPr kumimoji="1" lang="en-US" altLang="ja-JP" dirty="0"/>
              <a:t>20</a:t>
            </a:r>
            <a:r>
              <a:rPr kumimoji="1" lang="ja-JP" altLang="en-US" dirty="0"/>
              <a:t>年、ウイスキーづくりを学びに行く</a:t>
            </a:r>
          </a:p>
          <a:p>
            <a:pPr marL="0" indent="0">
              <a:buNone/>
            </a:pPr>
            <a:r>
              <a:rPr lang="ja-JP" altLang="en-US" dirty="0"/>
              <a:t>　　</a:t>
            </a:r>
            <a:r>
              <a:rPr kumimoji="1" lang="ja-JP" altLang="en-US" dirty="0"/>
              <a:t>妻リタと帰国　　　  　</a:t>
            </a:r>
            <a:r>
              <a:rPr kumimoji="1" lang="en-US" altLang="ja-JP" dirty="0">
                <a:solidFill>
                  <a:srgbClr val="C00000"/>
                </a:solidFill>
              </a:rPr>
              <a:t>[</a:t>
            </a:r>
            <a:r>
              <a:rPr kumimoji="1" lang="ja-JP" altLang="en-US" dirty="0">
                <a:solidFill>
                  <a:srgbClr val="C00000"/>
                </a:solidFill>
              </a:rPr>
              <a:t>↓　</a:t>
            </a:r>
            <a:r>
              <a:rPr kumimoji="1" lang="en-US" altLang="ja-JP" dirty="0">
                <a:solidFill>
                  <a:srgbClr val="C00000"/>
                </a:solidFill>
              </a:rPr>
              <a:t>Glenmorangie]</a:t>
            </a:r>
            <a:endParaRPr kumimoji="1" lang="ja-JP" altLang="en-US" dirty="0">
              <a:solidFill>
                <a:srgbClr val="C00000"/>
              </a:solidFill>
            </a:endParaRPr>
          </a:p>
        </p:txBody>
      </p:sp>
    </p:spTree>
    <p:extLst>
      <p:ext uri="{BB962C8B-B14F-4D97-AF65-F5344CB8AC3E}">
        <p14:creationId xmlns:p14="http://schemas.microsoft.com/office/powerpoint/2010/main" val="1056290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suga\Desktop\2019.6.スコットランド写真\DSC_501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260648"/>
            <a:ext cx="8869633" cy="672961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539552" y="4979700"/>
            <a:ext cx="8229600" cy="1872208"/>
          </a:xfrm>
        </p:spPr>
        <p:style>
          <a:lnRef idx="1">
            <a:schemeClr val="accent2"/>
          </a:lnRef>
          <a:fillRef idx="2">
            <a:schemeClr val="accent2"/>
          </a:fillRef>
          <a:effectRef idx="1">
            <a:schemeClr val="accent2"/>
          </a:effectRef>
          <a:fontRef idx="minor">
            <a:schemeClr val="dk1"/>
          </a:fontRef>
        </p:style>
        <p:txBody>
          <a:bodyPr>
            <a:noAutofit/>
          </a:bodyPr>
          <a:lstStyle/>
          <a:p>
            <a:pPr algn="l"/>
            <a:r>
              <a:rPr lang="ja-JP" altLang="en-US" sz="2000" dirty="0"/>
              <a:t>竹鶴・・・ウイスキー製法を学ぶ</a:t>
            </a:r>
            <a:r>
              <a:rPr lang="en-US" altLang="ja-JP" sz="2000" dirty="0"/>
              <a:t>(1918</a:t>
            </a:r>
            <a:r>
              <a:rPr lang="ja-JP" altLang="en-US" sz="2000" dirty="0"/>
              <a:t>～</a:t>
            </a:r>
            <a:r>
              <a:rPr lang="en-US" altLang="ja-JP" sz="2000" dirty="0"/>
              <a:t>20)</a:t>
            </a:r>
            <a:r>
              <a:rPr lang="ja-JP" altLang="en-US" sz="2000" dirty="0"/>
              <a:t/>
            </a:r>
            <a:br>
              <a:rPr lang="ja-JP" altLang="en-US" sz="2000" dirty="0"/>
            </a:br>
            <a:r>
              <a:rPr lang="ja-JP" altLang="en-US" sz="2000" dirty="0"/>
              <a:t>スコットランドの自然が生み出すウイスキー、これに匹敵するものはスコットランド以外で作られないと考えられていたが、　</a:t>
            </a:r>
            <a:r>
              <a:rPr lang="en-US" altLang="ja-JP" sz="2000" dirty="0"/>
              <a:t>20</a:t>
            </a:r>
            <a:r>
              <a:rPr lang="ja-JP" altLang="en-US" sz="2000" dirty="0"/>
              <a:t>世紀後半以後の世界的なウイスキーブームもあり、日本のウイスキーが注目されることで、再びスコッチが脚光を浴びるようになる　　　</a:t>
            </a:r>
            <a:r>
              <a:rPr lang="ja-JP" altLang="en-US" sz="2000" dirty="0">
                <a:solidFill>
                  <a:srgbClr val="C00000"/>
                </a:solidFill>
              </a:rPr>
              <a:t>↑　</a:t>
            </a:r>
            <a:r>
              <a:rPr lang="en-US" altLang="ja-JP" sz="2000" dirty="0">
                <a:solidFill>
                  <a:srgbClr val="C00000"/>
                </a:solidFill>
              </a:rPr>
              <a:t>Glen </a:t>
            </a:r>
            <a:r>
              <a:rPr lang="en-US" altLang="ja-JP" sz="2000" dirty="0" err="1">
                <a:solidFill>
                  <a:srgbClr val="C00000"/>
                </a:solidFill>
              </a:rPr>
              <a:t>Kinglas</a:t>
            </a:r>
            <a:r>
              <a:rPr lang="en-US" altLang="ja-JP" sz="2000" dirty="0">
                <a:solidFill>
                  <a:srgbClr val="C00000"/>
                </a:solidFill>
              </a:rPr>
              <a:t>]</a:t>
            </a:r>
            <a:endParaRPr kumimoji="1" lang="ja-JP" altLang="en-US" sz="2000" dirty="0">
              <a:solidFill>
                <a:srgbClr val="C00000"/>
              </a:solidFill>
            </a:endParaRPr>
          </a:p>
        </p:txBody>
      </p:sp>
    </p:spTree>
    <p:extLst>
      <p:ext uri="{BB962C8B-B14F-4D97-AF65-F5344CB8AC3E}">
        <p14:creationId xmlns:p14="http://schemas.microsoft.com/office/powerpoint/2010/main" val="3870904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Users\kasuga\Desktop\2019.6.スコットランド写真\DSC_518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188640"/>
            <a:ext cx="4716433" cy="3157612"/>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C:\Users\kasuga\Desktop\2019.6.スコットランド写真\DSC_132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50327" y="620688"/>
            <a:ext cx="4588027" cy="305293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49096" y="0"/>
            <a:ext cx="6631566" cy="1143000"/>
          </a:xfrm>
        </p:spPr>
        <p:style>
          <a:lnRef idx="3">
            <a:schemeClr val="lt1"/>
          </a:lnRef>
          <a:fillRef idx="1">
            <a:schemeClr val="accent3"/>
          </a:fillRef>
          <a:effectRef idx="1">
            <a:schemeClr val="accent3"/>
          </a:effectRef>
          <a:fontRef idx="minor">
            <a:schemeClr val="lt1"/>
          </a:fontRef>
        </p:style>
        <p:txBody>
          <a:bodyPr>
            <a:normAutofit/>
          </a:bodyPr>
          <a:lstStyle/>
          <a:p>
            <a:pPr algn="l"/>
            <a:r>
              <a:rPr kumimoji="1" lang="en-US" altLang="ja-JP" sz="2000" dirty="0">
                <a:solidFill>
                  <a:srgbClr val="C00000"/>
                </a:solidFill>
              </a:rPr>
              <a:t>(</a:t>
            </a:r>
            <a:r>
              <a:rPr kumimoji="1" lang="ja-JP" altLang="en-US" sz="2000" dirty="0">
                <a:solidFill>
                  <a:srgbClr val="C00000"/>
                </a:solidFill>
              </a:rPr>
              <a:t>左上</a:t>
            </a:r>
            <a:r>
              <a:rPr kumimoji="1" lang="en-US" altLang="ja-JP" sz="2000" dirty="0">
                <a:solidFill>
                  <a:srgbClr val="C00000"/>
                </a:solidFill>
              </a:rPr>
              <a:t>)</a:t>
            </a:r>
            <a:r>
              <a:rPr kumimoji="1" lang="en-US" altLang="ja-JP" sz="2000" dirty="0" err="1">
                <a:solidFill>
                  <a:srgbClr val="C00000"/>
                </a:solidFill>
              </a:rPr>
              <a:t>Craigellachie</a:t>
            </a:r>
            <a:r>
              <a:rPr kumimoji="1" lang="en-US" altLang="ja-JP" sz="2000" dirty="0">
                <a:solidFill>
                  <a:srgbClr val="C00000"/>
                </a:solidFill>
              </a:rPr>
              <a:t>     (</a:t>
            </a:r>
            <a:r>
              <a:rPr kumimoji="1" lang="ja-JP" altLang="en-US" sz="2000" dirty="0">
                <a:solidFill>
                  <a:srgbClr val="C00000"/>
                </a:solidFill>
              </a:rPr>
              <a:t>中央上</a:t>
            </a:r>
            <a:r>
              <a:rPr kumimoji="1" lang="en-US" altLang="ja-JP" sz="2000" dirty="0">
                <a:solidFill>
                  <a:srgbClr val="C00000"/>
                </a:solidFill>
              </a:rPr>
              <a:t>)</a:t>
            </a:r>
            <a:r>
              <a:rPr kumimoji="1" lang="en-US" altLang="ja-JP" sz="2000" dirty="0" err="1">
                <a:solidFill>
                  <a:srgbClr val="C00000"/>
                </a:solidFill>
              </a:rPr>
              <a:t>Fettercairn</a:t>
            </a:r>
            <a:r>
              <a:rPr kumimoji="1" lang="en-US" altLang="ja-JP" sz="2000" dirty="0">
                <a:solidFill>
                  <a:srgbClr val="C00000"/>
                </a:solidFill>
              </a:rPr>
              <a:t> </a:t>
            </a:r>
            <a:r>
              <a:rPr kumimoji="1" lang="ja-JP" altLang="en-US" sz="2000" dirty="0">
                <a:solidFill>
                  <a:srgbClr val="C00000"/>
                </a:solidFill>
              </a:rPr>
              <a:t>　</a:t>
            </a:r>
            <a:r>
              <a:rPr kumimoji="1" lang="en-US" altLang="ja-JP" sz="2000" dirty="0">
                <a:solidFill>
                  <a:srgbClr val="C00000"/>
                </a:solidFill>
              </a:rPr>
              <a:t>(</a:t>
            </a:r>
            <a:r>
              <a:rPr kumimoji="1" lang="ja-JP" altLang="en-US" sz="2000" dirty="0">
                <a:solidFill>
                  <a:srgbClr val="C00000"/>
                </a:solidFill>
              </a:rPr>
              <a:t>右上</a:t>
            </a:r>
            <a:r>
              <a:rPr kumimoji="1" lang="en-US" altLang="ja-JP" sz="2000" dirty="0">
                <a:solidFill>
                  <a:srgbClr val="C00000"/>
                </a:solidFill>
              </a:rPr>
              <a:t>)Glen Scotia</a:t>
            </a:r>
            <a:br>
              <a:rPr kumimoji="1" lang="en-US" altLang="ja-JP" sz="2000" dirty="0">
                <a:solidFill>
                  <a:srgbClr val="C00000"/>
                </a:solidFill>
              </a:rPr>
            </a:br>
            <a:r>
              <a:rPr kumimoji="1" lang="en-US" altLang="ja-JP" sz="2000" dirty="0">
                <a:solidFill>
                  <a:srgbClr val="C00000"/>
                </a:solidFill>
              </a:rPr>
              <a:t>(</a:t>
            </a:r>
            <a:r>
              <a:rPr kumimoji="1" lang="ja-JP" altLang="en-US" sz="2000" dirty="0">
                <a:solidFill>
                  <a:srgbClr val="C00000"/>
                </a:solidFill>
              </a:rPr>
              <a:t>左下</a:t>
            </a:r>
            <a:r>
              <a:rPr kumimoji="1" lang="en-US" altLang="ja-JP" sz="2000" dirty="0">
                <a:solidFill>
                  <a:srgbClr val="C00000"/>
                </a:solidFill>
              </a:rPr>
              <a:t>)</a:t>
            </a:r>
            <a:r>
              <a:rPr kumimoji="1" lang="en-US" altLang="ja-JP" sz="2000" dirty="0" err="1">
                <a:solidFill>
                  <a:srgbClr val="C00000"/>
                </a:solidFill>
              </a:rPr>
              <a:t>Glenfarclas</a:t>
            </a:r>
            <a:r>
              <a:rPr kumimoji="1" lang="en-US" altLang="ja-JP" sz="2000" dirty="0">
                <a:solidFill>
                  <a:srgbClr val="C00000"/>
                </a:solidFill>
              </a:rPr>
              <a:t>  </a:t>
            </a:r>
            <a:r>
              <a:rPr kumimoji="1" lang="ja-JP" altLang="en-US" sz="2000" dirty="0">
                <a:solidFill>
                  <a:srgbClr val="C00000"/>
                </a:solidFill>
              </a:rPr>
              <a:t>　</a:t>
            </a:r>
            <a:r>
              <a:rPr kumimoji="1" lang="en-US" altLang="ja-JP" sz="2000" dirty="0">
                <a:solidFill>
                  <a:srgbClr val="C00000"/>
                </a:solidFill>
              </a:rPr>
              <a:t> (</a:t>
            </a:r>
            <a:r>
              <a:rPr kumimoji="1" lang="ja-JP" altLang="en-US" sz="2000" dirty="0">
                <a:solidFill>
                  <a:srgbClr val="C00000"/>
                </a:solidFill>
              </a:rPr>
              <a:t>右下</a:t>
            </a:r>
            <a:r>
              <a:rPr kumimoji="1" lang="en-US" altLang="ja-JP" sz="2000" dirty="0">
                <a:solidFill>
                  <a:srgbClr val="C00000"/>
                </a:solidFill>
              </a:rPr>
              <a:t>)Glen Grant</a:t>
            </a:r>
            <a:endParaRPr kumimoji="1" lang="ja-JP" altLang="en-US" sz="2000" dirty="0">
              <a:solidFill>
                <a:srgbClr val="C00000"/>
              </a:solidFill>
            </a:endParaRPr>
          </a:p>
        </p:txBody>
      </p:sp>
      <p:pic>
        <p:nvPicPr>
          <p:cNvPr id="10243" name="Picture 3" descr="C:\Users\kasuga\Desktop\2019.6.スコットランド写真\DSC_208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1330" y="3513517"/>
            <a:ext cx="4823989" cy="322962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kasuga\Desktop\2019.6.スコットランド写真\DSC_652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3789040"/>
            <a:ext cx="4393764" cy="294158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J:\スコットランド\写真追加\DSC_59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432423">
            <a:off x="2891197" y="1251085"/>
            <a:ext cx="3527491" cy="2422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268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24928" y="-78334"/>
            <a:ext cx="5043616" cy="1218764"/>
          </a:xfrm>
        </p:spPr>
        <p:style>
          <a:lnRef idx="3">
            <a:schemeClr val="lt1"/>
          </a:lnRef>
          <a:fillRef idx="1">
            <a:schemeClr val="accent3"/>
          </a:fillRef>
          <a:effectRef idx="1">
            <a:schemeClr val="accent3"/>
          </a:effectRef>
          <a:fontRef idx="minor">
            <a:schemeClr val="lt1"/>
          </a:fontRef>
        </p:style>
        <p:txBody>
          <a:bodyPr>
            <a:normAutofit/>
          </a:bodyPr>
          <a:lstStyle/>
          <a:p>
            <a:pPr algn="l"/>
            <a:r>
              <a:rPr kumimoji="1" lang="en-US" altLang="ja-JP" sz="2000" dirty="0">
                <a:solidFill>
                  <a:srgbClr val="C00000"/>
                </a:solidFill>
              </a:rPr>
              <a:t>(</a:t>
            </a:r>
            <a:r>
              <a:rPr kumimoji="1" lang="ja-JP" altLang="en-US" sz="2000" dirty="0">
                <a:solidFill>
                  <a:srgbClr val="C00000"/>
                </a:solidFill>
              </a:rPr>
              <a:t>左上</a:t>
            </a:r>
            <a:r>
              <a:rPr kumimoji="1" lang="en-US" altLang="ja-JP" sz="2000" dirty="0">
                <a:solidFill>
                  <a:srgbClr val="C00000"/>
                </a:solidFill>
              </a:rPr>
              <a:t>)Brora        </a:t>
            </a:r>
            <a:r>
              <a:rPr kumimoji="1" lang="ja-JP" altLang="en-US" sz="2000" dirty="0">
                <a:solidFill>
                  <a:srgbClr val="C00000"/>
                </a:solidFill>
              </a:rPr>
              <a:t>　　　　　</a:t>
            </a:r>
            <a:r>
              <a:rPr kumimoji="1" lang="en-US" altLang="ja-JP" sz="2000" dirty="0">
                <a:solidFill>
                  <a:srgbClr val="C00000"/>
                </a:solidFill>
              </a:rPr>
              <a:t> (</a:t>
            </a:r>
            <a:r>
              <a:rPr kumimoji="1" lang="ja-JP" altLang="en-US" sz="2000" dirty="0">
                <a:solidFill>
                  <a:srgbClr val="C00000"/>
                </a:solidFill>
              </a:rPr>
              <a:t>右上</a:t>
            </a:r>
            <a:r>
              <a:rPr kumimoji="1" lang="en-US" altLang="ja-JP" sz="2000" dirty="0">
                <a:solidFill>
                  <a:srgbClr val="C00000"/>
                </a:solidFill>
              </a:rPr>
              <a:t>)Glen Scotia</a:t>
            </a:r>
            <a:br>
              <a:rPr kumimoji="1" lang="en-US" altLang="ja-JP" sz="2000" dirty="0">
                <a:solidFill>
                  <a:srgbClr val="C00000"/>
                </a:solidFill>
              </a:rPr>
            </a:br>
            <a:r>
              <a:rPr kumimoji="1" lang="en-US" altLang="ja-JP" sz="2000" dirty="0">
                <a:solidFill>
                  <a:srgbClr val="C00000"/>
                </a:solidFill>
              </a:rPr>
              <a:t>(</a:t>
            </a:r>
            <a:r>
              <a:rPr kumimoji="1" lang="ja-JP" altLang="en-US" sz="2000" dirty="0">
                <a:solidFill>
                  <a:srgbClr val="C00000"/>
                </a:solidFill>
              </a:rPr>
              <a:t>左中央</a:t>
            </a:r>
            <a:r>
              <a:rPr kumimoji="1" lang="en-US" altLang="ja-JP" sz="2000" dirty="0">
                <a:solidFill>
                  <a:srgbClr val="C00000"/>
                </a:solidFill>
              </a:rPr>
              <a:t>)</a:t>
            </a:r>
            <a:r>
              <a:rPr lang="en-US" altLang="ja-JP" sz="2000" dirty="0" err="1">
                <a:solidFill>
                  <a:srgbClr val="C00000"/>
                </a:solidFill>
              </a:rPr>
              <a:t>Pulteney</a:t>
            </a:r>
            <a:r>
              <a:rPr lang="en-US" altLang="ja-JP" sz="2000" dirty="0">
                <a:solidFill>
                  <a:srgbClr val="C00000"/>
                </a:solidFill>
              </a:rPr>
              <a:t>     (</a:t>
            </a:r>
            <a:r>
              <a:rPr lang="ja-JP" altLang="en-US" sz="2000" dirty="0">
                <a:solidFill>
                  <a:srgbClr val="C00000"/>
                </a:solidFill>
              </a:rPr>
              <a:t>中央</a:t>
            </a:r>
            <a:r>
              <a:rPr lang="en-US" altLang="ja-JP" sz="2000" dirty="0">
                <a:solidFill>
                  <a:srgbClr val="C00000"/>
                </a:solidFill>
              </a:rPr>
              <a:t>)</a:t>
            </a:r>
            <a:r>
              <a:rPr lang="en-US" altLang="ja-JP" sz="2000" dirty="0" err="1">
                <a:solidFill>
                  <a:srgbClr val="C00000"/>
                </a:solidFill>
              </a:rPr>
              <a:t>Cardhu</a:t>
            </a:r>
            <a:r>
              <a:rPr lang="en-US" altLang="ja-JP" sz="2000" dirty="0">
                <a:solidFill>
                  <a:srgbClr val="C00000"/>
                </a:solidFill>
              </a:rPr>
              <a:t> </a:t>
            </a:r>
            <a:br>
              <a:rPr lang="en-US" altLang="ja-JP" sz="2000" dirty="0">
                <a:solidFill>
                  <a:srgbClr val="C00000"/>
                </a:solidFill>
              </a:rPr>
            </a:br>
            <a:r>
              <a:rPr lang="en-US" altLang="ja-JP" sz="2000" dirty="0">
                <a:solidFill>
                  <a:srgbClr val="C00000"/>
                </a:solidFill>
              </a:rPr>
              <a:t>(</a:t>
            </a:r>
            <a:r>
              <a:rPr lang="ja-JP" altLang="en-US" sz="2000" dirty="0">
                <a:solidFill>
                  <a:srgbClr val="C00000"/>
                </a:solidFill>
              </a:rPr>
              <a:t>左下</a:t>
            </a:r>
            <a:r>
              <a:rPr lang="en-US" altLang="ja-JP" sz="2000" dirty="0">
                <a:solidFill>
                  <a:srgbClr val="C00000"/>
                </a:solidFill>
              </a:rPr>
              <a:t>)</a:t>
            </a:r>
            <a:r>
              <a:rPr lang="en-US" altLang="ja-JP" sz="2000" dirty="0" err="1">
                <a:solidFill>
                  <a:srgbClr val="C00000"/>
                </a:solidFill>
              </a:rPr>
              <a:t>Dalmore</a:t>
            </a:r>
            <a:r>
              <a:rPr lang="en-US" altLang="ja-JP" sz="2000" dirty="0">
                <a:solidFill>
                  <a:srgbClr val="C00000"/>
                </a:solidFill>
              </a:rPr>
              <a:t>      </a:t>
            </a:r>
            <a:r>
              <a:rPr lang="ja-JP" altLang="en-US" sz="2000" dirty="0">
                <a:solidFill>
                  <a:srgbClr val="C00000"/>
                </a:solidFill>
              </a:rPr>
              <a:t>　　　　　</a:t>
            </a:r>
            <a:r>
              <a:rPr lang="en-US" altLang="ja-JP" sz="2000" dirty="0">
                <a:solidFill>
                  <a:srgbClr val="C00000"/>
                </a:solidFill>
              </a:rPr>
              <a:t>(</a:t>
            </a:r>
            <a:r>
              <a:rPr lang="ja-JP" altLang="en-US" sz="2000" dirty="0">
                <a:solidFill>
                  <a:srgbClr val="C00000"/>
                </a:solidFill>
              </a:rPr>
              <a:t>右下</a:t>
            </a:r>
            <a:r>
              <a:rPr lang="en-US" altLang="ja-JP" sz="2000" dirty="0">
                <a:solidFill>
                  <a:srgbClr val="C00000"/>
                </a:solidFill>
              </a:rPr>
              <a:t>)</a:t>
            </a:r>
            <a:r>
              <a:rPr lang="en-US" altLang="ja-JP" sz="2000" dirty="0" err="1">
                <a:solidFill>
                  <a:srgbClr val="C00000"/>
                </a:solidFill>
              </a:rPr>
              <a:t>Glenfarclas</a:t>
            </a:r>
            <a:endParaRPr kumimoji="1" lang="ja-JP" altLang="en-US" sz="2000" dirty="0">
              <a:solidFill>
                <a:srgbClr val="C00000"/>
              </a:solidFill>
            </a:endParaRPr>
          </a:p>
        </p:txBody>
      </p:sp>
      <p:pic>
        <p:nvPicPr>
          <p:cNvPr id="11266" name="Picture 2" descr="C:\Users\kasuga\Desktop\2019.6.スコットランド写真\DSC_519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47219" y="1036002"/>
            <a:ext cx="4589633" cy="3072400"/>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kasuga\Desktop\2019.6.スコットランド写真\DSC_65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2484" y="3820369"/>
            <a:ext cx="4716433" cy="3157612"/>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795" y="147566"/>
            <a:ext cx="4195133" cy="2808312"/>
          </a:xfrm>
          <a:prstGeom prst="rect">
            <a:avLst/>
          </a:prstGeom>
        </p:spPr>
      </p:pic>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04" y="2851108"/>
            <a:ext cx="3024336" cy="2024556"/>
          </a:xfrm>
          <a:prstGeom prst="rect">
            <a:avLst/>
          </a:prstGeom>
        </p:spPr>
      </p:pic>
      <p:pic>
        <p:nvPicPr>
          <p:cNvPr id="5" name="図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4365103"/>
            <a:ext cx="4104456" cy="2747611"/>
          </a:xfrm>
          <a:prstGeom prst="rect">
            <a:avLst/>
          </a:prstGeom>
        </p:spPr>
      </p:pic>
      <p:pic>
        <p:nvPicPr>
          <p:cNvPr id="6" name="図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28548" y="2474275"/>
            <a:ext cx="3587260" cy="2401389"/>
          </a:xfrm>
          <a:prstGeom prst="rect">
            <a:avLst/>
          </a:prstGeom>
        </p:spPr>
      </p:pic>
    </p:spTree>
    <p:extLst>
      <p:ext uri="{BB962C8B-B14F-4D97-AF65-F5344CB8AC3E}">
        <p14:creationId xmlns:p14="http://schemas.microsoft.com/office/powerpoint/2010/main" val="4027660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asuga\Desktop\2019.6.スコットランド写真\DSC_20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548680"/>
            <a:ext cx="8421018" cy="563780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normAutofit/>
          </a:bodyPr>
          <a:lstStyle/>
          <a:p>
            <a:r>
              <a:rPr lang="ja-JP" altLang="en-US" dirty="0">
                <a:solidFill>
                  <a:srgbClr val="0070C0"/>
                </a:solidFill>
              </a:rPr>
              <a:t>「お酒」の話　　</a:t>
            </a:r>
            <a:r>
              <a:rPr lang="en-US" altLang="ja-JP" sz="2200" dirty="0">
                <a:solidFill>
                  <a:srgbClr val="C00000"/>
                </a:solidFill>
              </a:rPr>
              <a:t>[</a:t>
            </a:r>
            <a:r>
              <a:rPr lang="ja-JP" altLang="en-US" sz="2200" dirty="0">
                <a:solidFill>
                  <a:srgbClr val="C00000"/>
                </a:solidFill>
              </a:rPr>
              <a:t>↓　</a:t>
            </a:r>
            <a:r>
              <a:rPr lang="en-US" altLang="ja-JP" sz="2200" dirty="0">
                <a:solidFill>
                  <a:srgbClr val="C00000"/>
                </a:solidFill>
              </a:rPr>
              <a:t>Glen Grant</a:t>
            </a:r>
            <a:r>
              <a:rPr lang="ja-JP" altLang="en-US" sz="2200" dirty="0">
                <a:solidFill>
                  <a:srgbClr val="C00000"/>
                </a:solidFill>
              </a:rPr>
              <a:t>のスピリット・セーフ</a:t>
            </a:r>
            <a:r>
              <a:rPr lang="en-US" altLang="ja-JP" sz="2200" dirty="0">
                <a:solidFill>
                  <a:srgbClr val="C00000"/>
                </a:solidFill>
              </a:rPr>
              <a:t>]</a:t>
            </a:r>
            <a:endParaRPr kumimoji="1" lang="ja-JP" altLang="en-US" sz="2200" dirty="0">
              <a:solidFill>
                <a:srgbClr val="0070C0"/>
              </a:solidFill>
            </a:endParaRPr>
          </a:p>
        </p:txBody>
      </p:sp>
      <p:sp>
        <p:nvSpPr>
          <p:cNvPr id="3" name="コンテンツ プレースホルダー 2"/>
          <p:cNvSpPr>
            <a:spLocks noGrp="1"/>
          </p:cNvSpPr>
          <p:nvPr>
            <p:ph idx="1"/>
          </p:nvPr>
        </p:nvSpPr>
        <p:spPr>
          <a:xfrm>
            <a:off x="518864" y="5013176"/>
            <a:ext cx="8229600" cy="1728192"/>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0" indent="0">
              <a:buNone/>
            </a:pPr>
            <a:r>
              <a:rPr lang="ja-JP" altLang="en-US" dirty="0"/>
              <a:t>　　 原料　　　　　発酵酒　　　　　　蒸留酒</a:t>
            </a:r>
          </a:p>
          <a:p>
            <a:pPr marL="0" indent="0">
              <a:buNone/>
            </a:pPr>
            <a:r>
              <a:rPr kumimoji="1" lang="ja-JP" altLang="en-US" dirty="0"/>
              <a:t>　　 葡萄　 →　　 ワイン　　 →　　ブランデー</a:t>
            </a:r>
          </a:p>
          <a:p>
            <a:pPr marL="0" indent="0">
              <a:buNone/>
            </a:pPr>
            <a:r>
              <a:rPr kumimoji="1" lang="ja-JP" altLang="en-US" dirty="0"/>
              <a:t>　　　米　　 →　　日本酒　　→　　　焼酎</a:t>
            </a:r>
          </a:p>
          <a:p>
            <a:pPr marL="0" indent="0">
              <a:buNone/>
            </a:pPr>
            <a:r>
              <a:rPr kumimoji="1" lang="ja-JP" altLang="en-US" dirty="0"/>
              <a:t>　　</a:t>
            </a:r>
            <a:r>
              <a:rPr kumimoji="1" lang="en-US" altLang="ja-JP" dirty="0"/>
              <a:t> </a:t>
            </a:r>
            <a:r>
              <a:rPr kumimoji="1" lang="ja-JP" altLang="en-US" dirty="0"/>
              <a:t>大麦 　→　　 ビール　　→　　ウイスキー</a:t>
            </a:r>
            <a:endParaRPr kumimoji="1" lang="ja-JP" altLang="en-US" sz="2400" dirty="0">
              <a:solidFill>
                <a:srgbClr val="C00000"/>
              </a:solidFill>
            </a:endParaRPr>
          </a:p>
        </p:txBody>
      </p:sp>
      <p:cxnSp>
        <p:nvCxnSpPr>
          <p:cNvPr id="5" name="直線コネクタ 4">
            <a:extLst>
              <a:ext uri="{FF2B5EF4-FFF2-40B4-BE49-F238E27FC236}">
                <a16:creationId xmlns:a16="http://schemas.microsoft.com/office/drawing/2014/main" id="{D3C43560-F7DB-4077-8346-167917868183}"/>
              </a:ext>
            </a:extLst>
          </p:cNvPr>
          <p:cNvCxnSpPr>
            <a:cxnSpLocks/>
          </p:cNvCxnSpPr>
          <p:nvPr/>
        </p:nvCxnSpPr>
        <p:spPr>
          <a:xfrm>
            <a:off x="827584" y="5373216"/>
            <a:ext cx="6120680"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1186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204864"/>
            <a:ext cx="9144000" cy="6121190"/>
          </a:xfrm>
          <a:prstGeom prst="rect">
            <a:avLst/>
          </a:prstGeom>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ウイスキーの歴史</a:t>
            </a:r>
          </a:p>
        </p:txBody>
      </p:sp>
      <p:sp>
        <p:nvSpPr>
          <p:cNvPr id="3" name="コンテンツ プレースホルダー 2"/>
          <p:cNvSpPr>
            <a:spLocks noGrp="1"/>
          </p:cNvSpPr>
          <p:nvPr>
            <p:ph idx="1"/>
          </p:nvPr>
        </p:nvSpPr>
        <p:spPr>
          <a:xfrm>
            <a:off x="457200" y="1600201"/>
            <a:ext cx="8229600" cy="1756792"/>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buNone/>
            </a:pPr>
            <a:r>
              <a:rPr lang="ja-JP" altLang="en-US" dirty="0"/>
              <a:t>起源は定かでないが、最古の記録が</a:t>
            </a:r>
            <a:r>
              <a:rPr lang="en-US" altLang="ja-JP" dirty="0"/>
              <a:t>15</a:t>
            </a:r>
            <a:r>
              <a:rPr lang="ja-JP" altLang="en-US" dirty="0"/>
              <a:t>世紀末のものであることから、それよりかなり前からつくられていたといわれる</a:t>
            </a:r>
          </a:p>
          <a:p>
            <a:pPr>
              <a:buNone/>
            </a:pPr>
            <a:r>
              <a:rPr lang="ja-JP" altLang="en-US" dirty="0"/>
              <a:t>普及するのは</a:t>
            </a:r>
            <a:r>
              <a:rPr kumimoji="1" lang="en-US" altLang="ja-JP" dirty="0"/>
              <a:t>17</a:t>
            </a:r>
            <a:r>
              <a:rPr kumimoji="1" lang="ja-JP" altLang="en-US" dirty="0"/>
              <a:t>世紀になってから　→　課税との闘い（密造・密輸）</a:t>
            </a:r>
          </a:p>
          <a:p>
            <a:pPr>
              <a:buNone/>
            </a:pPr>
            <a:r>
              <a:rPr lang="ja-JP" altLang="en-US" dirty="0"/>
              <a:t>　良質なハイランド産　　　消費はローランドやイングランドが多い</a:t>
            </a:r>
          </a:p>
          <a:p>
            <a:pPr>
              <a:buNone/>
            </a:pPr>
            <a:r>
              <a:rPr lang="ja-JP" altLang="en-US" dirty="0"/>
              <a:t>　　　　　　　</a:t>
            </a:r>
            <a:r>
              <a:rPr lang="en-US" altLang="ja-JP" dirty="0">
                <a:solidFill>
                  <a:srgbClr val="C00000"/>
                </a:solidFill>
              </a:rPr>
              <a:t>[</a:t>
            </a:r>
            <a:r>
              <a:rPr lang="ja-JP" altLang="en-US" dirty="0">
                <a:solidFill>
                  <a:srgbClr val="C00000"/>
                </a:solidFill>
              </a:rPr>
              <a:t>↓　</a:t>
            </a:r>
            <a:r>
              <a:rPr lang="en-US" altLang="ja-JP" dirty="0">
                <a:solidFill>
                  <a:srgbClr val="C00000"/>
                </a:solidFill>
              </a:rPr>
              <a:t>Highland Park]</a:t>
            </a:r>
            <a:endParaRPr kumimoji="1" lang="ja-JP" altLang="en-US" dirty="0">
              <a:solidFill>
                <a:srgbClr val="C00000"/>
              </a:solidFill>
            </a:endParaRPr>
          </a:p>
        </p:txBody>
      </p:sp>
    </p:spTree>
    <p:extLst>
      <p:ext uri="{BB962C8B-B14F-4D97-AF65-F5344CB8AC3E}">
        <p14:creationId xmlns:p14="http://schemas.microsoft.com/office/powerpoint/2010/main" val="2298312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楕円 10">
            <a:extLst>
              <a:ext uri="{FF2B5EF4-FFF2-40B4-BE49-F238E27FC236}">
                <a16:creationId xmlns:a16="http://schemas.microsoft.com/office/drawing/2014/main" id="{0B8CAF9C-E47B-4E38-89A7-78D08BB6450E}"/>
              </a:ext>
            </a:extLst>
          </p:cNvPr>
          <p:cNvSpPr/>
          <p:nvPr/>
        </p:nvSpPr>
        <p:spPr>
          <a:xfrm>
            <a:off x="5868144" y="728727"/>
            <a:ext cx="2818654" cy="648045"/>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D2EEDEB-4EE4-4F48-896D-5ACB038A802E}"/>
              </a:ext>
            </a:extLst>
          </p:cNvPr>
          <p:cNvSpPr>
            <a:spLocks noGrp="1"/>
          </p:cNvSpPr>
          <p:nvPr>
            <p:ph type="title"/>
          </p:nvPr>
        </p:nvSpPr>
        <p:spPr>
          <a:xfrm>
            <a:off x="346559" y="297234"/>
            <a:ext cx="946448" cy="6228109"/>
          </a:xfrm>
        </p:spPr>
        <p:style>
          <a:lnRef idx="1">
            <a:schemeClr val="accent3"/>
          </a:lnRef>
          <a:fillRef idx="3">
            <a:schemeClr val="accent3"/>
          </a:fillRef>
          <a:effectRef idx="2">
            <a:schemeClr val="accent3"/>
          </a:effectRef>
          <a:fontRef idx="minor">
            <a:schemeClr val="lt1"/>
          </a:fontRef>
        </p:style>
        <p:txBody>
          <a:bodyPr>
            <a:normAutofit/>
          </a:bodyPr>
          <a:lstStyle/>
          <a:p>
            <a:r>
              <a:rPr kumimoji="1" lang="ja-JP" altLang="en-US" dirty="0">
                <a:solidFill>
                  <a:srgbClr val="0070C0"/>
                </a:solidFill>
              </a:rPr>
              <a:t>ツ</a:t>
            </a:r>
            <a:br>
              <a:rPr kumimoji="1" lang="ja-JP" altLang="en-US" dirty="0">
                <a:solidFill>
                  <a:srgbClr val="0070C0"/>
                </a:solidFill>
              </a:rPr>
            </a:br>
            <a:r>
              <a:rPr kumimoji="1" lang="en-US" altLang="ja-JP" dirty="0">
                <a:solidFill>
                  <a:srgbClr val="0070C0"/>
                </a:solidFill>
              </a:rPr>
              <a:t>|</a:t>
            </a:r>
            <a:r>
              <a:rPr kumimoji="1" lang="ja-JP" altLang="en-US" dirty="0">
                <a:solidFill>
                  <a:srgbClr val="0070C0"/>
                </a:solidFill>
              </a:rPr>
              <a:t/>
            </a:r>
            <a:br>
              <a:rPr kumimoji="1" lang="ja-JP" altLang="en-US" dirty="0">
                <a:solidFill>
                  <a:srgbClr val="0070C0"/>
                </a:solidFill>
              </a:rPr>
            </a:br>
            <a:r>
              <a:rPr kumimoji="1" lang="ja-JP" altLang="en-US" dirty="0">
                <a:solidFill>
                  <a:srgbClr val="0070C0"/>
                </a:solidFill>
              </a:rPr>
              <a:t>リズムとは？</a:t>
            </a:r>
          </a:p>
        </p:txBody>
      </p:sp>
      <p:sp>
        <p:nvSpPr>
          <p:cNvPr id="3" name="コンテンツ プレースホルダー 2">
            <a:extLst>
              <a:ext uri="{FF2B5EF4-FFF2-40B4-BE49-F238E27FC236}">
                <a16:creationId xmlns:a16="http://schemas.microsoft.com/office/drawing/2014/main" id="{137C6531-B75B-40A3-ADD4-7277DE1ACBC0}"/>
              </a:ext>
            </a:extLst>
          </p:cNvPr>
          <p:cNvSpPr>
            <a:spLocks noGrp="1"/>
          </p:cNvSpPr>
          <p:nvPr>
            <p:ph idx="1"/>
          </p:nvPr>
        </p:nvSpPr>
        <p:spPr>
          <a:xfrm>
            <a:off x="1835696" y="346646"/>
            <a:ext cx="6851104" cy="632271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marL="0" indent="0" algn="ctr">
              <a:buNone/>
            </a:pPr>
            <a:r>
              <a:rPr kumimoji="1" lang="ja-JP" altLang="en-US" dirty="0">
                <a:solidFill>
                  <a:srgbClr val="0070C0"/>
                </a:solidFill>
              </a:rPr>
              <a:t>空間軸</a:t>
            </a:r>
          </a:p>
          <a:p>
            <a:pPr marL="0" indent="0" algn="ctr">
              <a:buNone/>
            </a:pPr>
            <a:r>
              <a:rPr lang="ja-JP" altLang="en-US" dirty="0"/>
              <a:t>　　　　　　　　　　　</a:t>
            </a:r>
            <a:r>
              <a:rPr lang="ja-JP" altLang="en-US" sz="2200" dirty="0">
                <a:highlight>
                  <a:srgbClr val="00FFFF"/>
                </a:highlight>
              </a:rPr>
              <a:t>生活圏外</a:t>
            </a:r>
            <a:r>
              <a:rPr lang="ja-JP" altLang="en-US" dirty="0"/>
              <a:t>　　</a:t>
            </a:r>
            <a:r>
              <a:rPr lang="ja-JP" altLang="en-US" dirty="0">
                <a:solidFill>
                  <a:srgbClr val="FF0000"/>
                </a:solidFill>
                <a:highlight>
                  <a:srgbClr val="00FF00"/>
                </a:highlight>
              </a:rPr>
              <a:t>自己の再発見</a:t>
            </a:r>
          </a:p>
          <a:p>
            <a:pPr marL="0" indent="0" algn="ctr">
              <a:buNone/>
            </a:pPr>
            <a:endParaRPr lang="en-US" altLang="ja-JP" dirty="0"/>
          </a:p>
          <a:p>
            <a:pPr marL="0" indent="0">
              <a:buNone/>
            </a:pPr>
            <a:r>
              <a:rPr lang="ja-JP" altLang="en-US" dirty="0"/>
              <a:t>     　　　 出張・就学　　　ツーリズム</a:t>
            </a:r>
            <a:endParaRPr lang="en-US" altLang="ja-JP" dirty="0"/>
          </a:p>
          <a:p>
            <a:pPr marL="0" indent="0">
              <a:buNone/>
            </a:pPr>
            <a:r>
              <a:rPr lang="ja-JP" altLang="en-US" dirty="0"/>
              <a:t>    　　　  団体旅行　　　  観光旅行</a:t>
            </a:r>
          </a:p>
          <a:p>
            <a:pPr marL="0" indent="0">
              <a:buNone/>
            </a:pPr>
            <a:r>
              <a:rPr lang="ja-JP" altLang="en-US" dirty="0">
                <a:solidFill>
                  <a:srgbClr val="0070C0"/>
                </a:solidFill>
              </a:rPr>
              <a:t>時</a:t>
            </a:r>
            <a:r>
              <a:rPr lang="ja-JP" altLang="en-US" dirty="0"/>
              <a:t>　       単身赴任　　　　余暇旅行</a:t>
            </a:r>
            <a:endParaRPr kumimoji="1" lang="ja-JP" altLang="en-US" dirty="0"/>
          </a:p>
          <a:p>
            <a:pPr marL="0" indent="0">
              <a:buNone/>
            </a:pPr>
            <a:r>
              <a:rPr kumimoji="1" lang="ja-JP" altLang="en-US" dirty="0">
                <a:solidFill>
                  <a:srgbClr val="0070C0"/>
                </a:solidFill>
              </a:rPr>
              <a:t>間</a:t>
            </a:r>
            <a:r>
              <a:rPr kumimoji="1" lang="ja-JP" altLang="en-US" dirty="0"/>
              <a:t>　</a:t>
            </a:r>
            <a:r>
              <a:rPr kumimoji="1" lang="ja-JP" altLang="en-US" sz="2200" dirty="0">
                <a:highlight>
                  <a:srgbClr val="00FFFF"/>
                </a:highlight>
              </a:rPr>
              <a:t>日常</a:t>
            </a:r>
            <a:r>
              <a:rPr kumimoji="1" lang="ja-JP" altLang="en-US" sz="2200" dirty="0"/>
              <a:t>　　　　　　　　　　　　　　　　　　　　　　　　　　</a:t>
            </a:r>
            <a:r>
              <a:rPr kumimoji="1" lang="ja-JP" altLang="en-US" sz="2200" dirty="0">
                <a:highlight>
                  <a:srgbClr val="00FFFF"/>
                </a:highlight>
              </a:rPr>
              <a:t>非日常</a:t>
            </a:r>
          </a:p>
          <a:p>
            <a:pPr marL="0" indent="0">
              <a:buNone/>
            </a:pPr>
            <a:r>
              <a:rPr kumimoji="1" lang="ja-JP" altLang="en-US" dirty="0">
                <a:solidFill>
                  <a:srgbClr val="0070C0"/>
                </a:solidFill>
              </a:rPr>
              <a:t>軸</a:t>
            </a:r>
            <a:r>
              <a:rPr kumimoji="1" lang="ja-JP" altLang="en-US" dirty="0"/>
              <a:t>　　    勉強・労働　　　冠婚葬</a:t>
            </a:r>
            <a:r>
              <a:rPr kumimoji="1" lang="en-US" altLang="ja-JP" dirty="0"/>
              <a:t>(</a:t>
            </a:r>
            <a:r>
              <a:rPr kumimoji="1" lang="ja-JP" altLang="en-US" dirty="0"/>
              <a:t>祭</a:t>
            </a:r>
            <a:r>
              <a:rPr kumimoji="1" lang="en-US" altLang="ja-JP" dirty="0"/>
              <a:t>)</a:t>
            </a:r>
            <a:endParaRPr kumimoji="1" lang="ja-JP" altLang="en-US" dirty="0"/>
          </a:p>
          <a:p>
            <a:pPr marL="0" indent="0">
              <a:buNone/>
            </a:pPr>
            <a:r>
              <a:rPr kumimoji="1" lang="ja-JP" altLang="en-US" dirty="0"/>
              <a:t>　　　　  家事・育児　　　年中行事</a:t>
            </a:r>
          </a:p>
          <a:p>
            <a:pPr marL="0" indent="0">
              <a:buNone/>
            </a:pPr>
            <a:r>
              <a:rPr kumimoji="1" lang="ja-JP" altLang="en-US" dirty="0"/>
              <a:t>　　　      介護</a:t>
            </a:r>
          </a:p>
          <a:p>
            <a:pPr marL="0" indent="0">
              <a:buNone/>
            </a:pPr>
            <a:endParaRPr kumimoji="1" lang="ja-JP" altLang="en-US" dirty="0"/>
          </a:p>
          <a:p>
            <a:pPr marL="0" indent="0">
              <a:buNone/>
            </a:pPr>
            <a:r>
              <a:rPr lang="ja-JP" altLang="en-US" dirty="0">
                <a:solidFill>
                  <a:srgbClr val="FF0000"/>
                </a:solidFill>
                <a:highlight>
                  <a:srgbClr val="00FF00"/>
                </a:highlight>
              </a:rPr>
              <a:t>自己の埋没</a:t>
            </a:r>
            <a:r>
              <a:rPr lang="ja-JP" altLang="en-US" dirty="0">
                <a:solidFill>
                  <a:srgbClr val="FF0000"/>
                </a:solidFill>
              </a:rPr>
              <a:t>　　　　</a:t>
            </a:r>
            <a:r>
              <a:rPr lang="ja-JP" altLang="en-US" sz="2200" dirty="0">
                <a:solidFill>
                  <a:srgbClr val="FF0000"/>
                </a:solidFill>
                <a:highlight>
                  <a:srgbClr val="00FFFF"/>
                </a:highlight>
              </a:rPr>
              <a:t>生活圏内</a:t>
            </a:r>
            <a:endParaRPr kumimoji="1" lang="ja-JP" altLang="en-US" sz="2200" dirty="0">
              <a:solidFill>
                <a:srgbClr val="FF0000"/>
              </a:solidFill>
              <a:highlight>
                <a:srgbClr val="00FFFF"/>
              </a:highlight>
            </a:endParaRPr>
          </a:p>
          <a:p>
            <a:pPr marL="0" indent="0">
              <a:buNone/>
            </a:pPr>
            <a:endParaRPr kumimoji="1" lang="ja-JP" altLang="en-US" dirty="0"/>
          </a:p>
        </p:txBody>
      </p:sp>
      <p:cxnSp>
        <p:nvCxnSpPr>
          <p:cNvPr id="5" name="直線コネクタ 4">
            <a:extLst>
              <a:ext uri="{FF2B5EF4-FFF2-40B4-BE49-F238E27FC236}">
                <a16:creationId xmlns:a16="http://schemas.microsoft.com/office/drawing/2014/main" id="{D8B2C358-EA0C-4526-82D0-E7E41507AE1B}"/>
              </a:ext>
            </a:extLst>
          </p:cNvPr>
          <p:cNvCxnSpPr>
            <a:cxnSpLocks/>
          </p:cNvCxnSpPr>
          <p:nvPr/>
        </p:nvCxnSpPr>
        <p:spPr>
          <a:xfrm>
            <a:off x="3152428" y="3632252"/>
            <a:ext cx="4217639" cy="2718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33A283CB-6B33-4FF1-9C25-CE3D3032D726}"/>
              </a:ext>
            </a:extLst>
          </p:cNvPr>
          <p:cNvCxnSpPr>
            <a:cxnSpLocks/>
          </p:cNvCxnSpPr>
          <p:nvPr/>
        </p:nvCxnSpPr>
        <p:spPr>
          <a:xfrm>
            <a:off x="5261247" y="1376772"/>
            <a:ext cx="0" cy="45005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コネクタ: 曲線 18">
            <a:extLst>
              <a:ext uri="{FF2B5EF4-FFF2-40B4-BE49-F238E27FC236}">
                <a16:creationId xmlns:a16="http://schemas.microsoft.com/office/drawing/2014/main" id="{291B532B-1A2E-43AB-84EE-DC884678F661}"/>
              </a:ext>
            </a:extLst>
          </p:cNvPr>
          <p:cNvCxnSpPr>
            <a:cxnSpLocks/>
          </p:cNvCxnSpPr>
          <p:nvPr/>
        </p:nvCxnSpPr>
        <p:spPr>
          <a:xfrm rot="5400000" flipH="1" flipV="1">
            <a:off x="3040615" y="1547821"/>
            <a:ext cx="4441264" cy="4217639"/>
          </a:xfrm>
          <a:prstGeom prst="curvedConnector3">
            <a:avLst>
              <a:gd name="adj1" fmla="val 50000"/>
            </a:avLst>
          </a:prstGeom>
          <a:ln w="5715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92861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asuga\Desktop\2019.6.スコットランド写真\DSC_22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8"/>
            <a:ext cx="8421018" cy="563780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密輸・密造</a:t>
            </a:r>
          </a:p>
        </p:txBody>
      </p:sp>
      <p:sp>
        <p:nvSpPr>
          <p:cNvPr id="3" name="コンテンツ プレースホルダー 2"/>
          <p:cNvSpPr>
            <a:spLocks noGrp="1"/>
          </p:cNvSpPr>
          <p:nvPr>
            <p:ph idx="1"/>
          </p:nvPr>
        </p:nvSpPr>
        <p:spPr>
          <a:xfrm>
            <a:off x="457200" y="4797152"/>
            <a:ext cx="8229600" cy="2060848"/>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a:buNone/>
            </a:pPr>
            <a:r>
              <a:rPr kumimoji="1" lang="ja-JP" altLang="en-US" dirty="0"/>
              <a:t>ハイランドでは税率を</a:t>
            </a:r>
            <a:r>
              <a:rPr lang="ja-JP" altLang="en-US" dirty="0"/>
              <a:t>低くしてもらうも輸出</a:t>
            </a:r>
            <a:r>
              <a:rPr kumimoji="1" lang="ja-JP" altLang="en-US" dirty="0"/>
              <a:t>禁止</a:t>
            </a:r>
            <a:r>
              <a:rPr lang="ja-JP" altLang="en-US" dirty="0"/>
              <a:t>→密輸</a:t>
            </a:r>
          </a:p>
          <a:p>
            <a:pPr>
              <a:buNone/>
            </a:pPr>
            <a:r>
              <a:rPr lang="ja-JP" altLang="en-US" dirty="0"/>
              <a:t>下層民の日常飲料であったが、後に課税される→密造</a:t>
            </a:r>
          </a:p>
          <a:p>
            <a:pPr>
              <a:buNone/>
            </a:pPr>
            <a:r>
              <a:rPr lang="en-US" altLang="ja-JP" dirty="0"/>
              <a:t>1823</a:t>
            </a:r>
            <a:r>
              <a:rPr lang="ja-JP" altLang="en-US" dirty="0"/>
              <a:t>年～税を一本化</a:t>
            </a:r>
            <a:r>
              <a:rPr lang="en-US" altLang="ja-JP" dirty="0"/>
              <a:t>/</a:t>
            </a:r>
            <a:r>
              <a:rPr lang="ja-JP" altLang="en-US" dirty="0"/>
              <a:t>密造の厳罰化</a:t>
            </a:r>
          </a:p>
          <a:p>
            <a:pPr>
              <a:buNone/>
            </a:pPr>
            <a:r>
              <a:rPr lang="en-US" altLang="ja-JP" dirty="0"/>
              <a:t>1824</a:t>
            </a:r>
            <a:r>
              <a:rPr lang="ja-JP" altLang="en-US" dirty="0"/>
              <a:t>年　</a:t>
            </a:r>
            <a:r>
              <a:rPr lang="en-US" altLang="ja-JP" dirty="0" err="1"/>
              <a:t>Glenlivet</a:t>
            </a:r>
            <a:r>
              <a:rPr lang="ja-JP" altLang="en-US" dirty="0"/>
              <a:t>が最初の合法業者　</a:t>
            </a:r>
            <a:r>
              <a:rPr lang="en-US" altLang="ja-JP" sz="2400" dirty="0">
                <a:solidFill>
                  <a:srgbClr val="C00000"/>
                </a:solidFill>
              </a:rPr>
              <a:t>[</a:t>
            </a:r>
            <a:r>
              <a:rPr lang="ja-JP" altLang="en-US" sz="2400" dirty="0">
                <a:solidFill>
                  <a:srgbClr val="C00000"/>
                </a:solidFill>
              </a:rPr>
              <a:t>↑　</a:t>
            </a:r>
            <a:r>
              <a:rPr lang="en-US" altLang="ja-JP" sz="2400" dirty="0" err="1">
                <a:solidFill>
                  <a:srgbClr val="C00000"/>
                </a:solidFill>
              </a:rPr>
              <a:t>Strathisla</a:t>
            </a:r>
            <a:r>
              <a:rPr lang="ja-JP" altLang="en-US" sz="2400" dirty="0">
                <a:solidFill>
                  <a:srgbClr val="C00000"/>
                </a:solidFill>
              </a:rPr>
              <a:t>の試飲</a:t>
            </a:r>
            <a:r>
              <a:rPr lang="en-US" altLang="ja-JP" sz="2400" dirty="0">
                <a:solidFill>
                  <a:srgbClr val="C00000"/>
                </a:solidFill>
              </a:rPr>
              <a:t>]</a:t>
            </a:r>
            <a:endParaRPr lang="ja-JP" altLang="en-US" sz="2400" dirty="0">
              <a:solidFill>
                <a:srgbClr val="C00000"/>
              </a:solidFill>
            </a:endParaRPr>
          </a:p>
        </p:txBody>
      </p:sp>
    </p:spTree>
    <p:extLst>
      <p:ext uri="{BB962C8B-B14F-4D97-AF65-F5344CB8AC3E}">
        <p14:creationId xmlns:p14="http://schemas.microsoft.com/office/powerpoint/2010/main" val="31057688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J:\スコットランド\写真追加\DSC_65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548680"/>
            <a:ext cx="7920880" cy="530296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密輸・密造と課税</a:t>
            </a:r>
            <a:r>
              <a:rPr lang="ja-JP" altLang="en-US" dirty="0">
                <a:solidFill>
                  <a:srgbClr val="0070C0"/>
                </a:solidFill>
              </a:rPr>
              <a:t>逃れ</a:t>
            </a:r>
            <a:r>
              <a:rPr kumimoji="1" lang="ja-JP" altLang="en-US" dirty="0">
                <a:solidFill>
                  <a:srgbClr val="0070C0"/>
                </a:solidFill>
              </a:rPr>
              <a:t>の功</a:t>
            </a:r>
          </a:p>
        </p:txBody>
      </p:sp>
      <p:sp>
        <p:nvSpPr>
          <p:cNvPr id="3" name="コンテンツ プレースホルダー 2"/>
          <p:cNvSpPr>
            <a:spLocks noGrp="1"/>
          </p:cNvSpPr>
          <p:nvPr>
            <p:ph idx="1"/>
          </p:nvPr>
        </p:nvSpPr>
        <p:spPr>
          <a:xfrm>
            <a:off x="457200" y="4304853"/>
            <a:ext cx="8229600" cy="2553147"/>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0" indent="0">
              <a:buNone/>
            </a:pPr>
            <a:r>
              <a:rPr lang="ja-JP" altLang="en-US" dirty="0"/>
              <a:t>・樽熟成は、密造取締官の監視の目から逃れるため、たまたま空いた樽にウイスキーを詰めて放置していたことから始まったといわれる</a:t>
            </a:r>
          </a:p>
          <a:p>
            <a:pPr marL="0" indent="0">
              <a:buNone/>
            </a:pPr>
            <a:r>
              <a:rPr kumimoji="1" lang="ja-JP" altLang="en-US" dirty="0"/>
              <a:t>・スチルの形：現在のスチルの形は底面積が広く上部が細くなっている。これはスチルの容量に課税された時代、短時間で大量に蒸留できるようにするために生み出された形といわれる</a:t>
            </a:r>
            <a:r>
              <a:rPr kumimoji="1" lang="ja-JP" altLang="en-US" sz="2400" dirty="0">
                <a:solidFill>
                  <a:schemeClr val="accent3">
                    <a:lumMod val="50000"/>
                  </a:schemeClr>
                </a:solidFill>
              </a:rPr>
              <a:t>　　　　　　　　　　</a:t>
            </a:r>
            <a:r>
              <a:rPr kumimoji="1" lang="en-US" altLang="ja-JP" sz="2400" dirty="0">
                <a:solidFill>
                  <a:srgbClr val="C00000"/>
                </a:solidFill>
              </a:rPr>
              <a:t>[</a:t>
            </a:r>
            <a:r>
              <a:rPr kumimoji="1" lang="ja-JP" altLang="en-US" sz="2400" dirty="0">
                <a:solidFill>
                  <a:srgbClr val="C00000"/>
                </a:solidFill>
              </a:rPr>
              <a:t>↑　</a:t>
            </a:r>
            <a:r>
              <a:rPr kumimoji="1" lang="en-US" altLang="ja-JP" sz="2400" dirty="0" err="1">
                <a:solidFill>
                  <a:srgbClr val="C00000"/>
                </a:solidFill>
              </a:rPr>
              <a:t>Glenfarclas</a:t>
            </a:r>
            <a:r>
              <a:rPr kumimoji="1" lang="ja-JP" altLang="en-US" sz="2400" dirty="0">
                <a:solidFill>
                  <a:srgbClr val="C00000"/>
                </a:solidFill>
              </a:rPr>
              <a:t>のスチル内部</a:t>
            </a:r>
            <a:r>
              <a:rPr kumimoji="1" lang="en-US" altLang="ja-JP" sz="2400" dirty="0">
                <a:solidFill>
                  <a:srgbClr val="C00000"/>
                </a:solidFill>
              </a:rPr>
              <a:t>]</a:t>
            </a:r>
            <a:endParaRPr kumimoji="1" lang="ja-JP" altLang="en-US" sz="2400" dirty="0">
              <a:solidFill>
                <a:srgbClr val="C00000"/>
              </a:solidFill>
            </a:endParaRPr>
          </a:p>
        </p:txBody>
      </p:sp>
    </p:spTree>
    <p:extLst>
      <p:ext uri="{BB962C8B-B14F-4D97-AF65-F5344CB8AC3E}">
        <p14:creationId xmlns:p14="http://schemas.microsoft.com/office/powerpoint/2010/main" val="29704603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asuga\Desktop\2019.6.スコットランド写真\DSC_506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435" y="1916832"/>
            <a:ext cx="8640960" cy="515388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en-US" altLang="ja-JP" dirty="0">
                <a:solidFill>
                  <a:srgbClr val="0070C0"/>
                </a:solidFill>
              </a:rPr>
              <a:t>Grain Whisky</a:t>
            </a:r>
            <a:r>
              <a:rPr kumimoji="1" lang="ja-JP" altLang="en-US" dirty="0">
                <a:solidFill>
                  <a:srgbClr val="0070C0"/>
                </a:solidFill>
              </a:rPr>
              <a:t>の台頭</a:t>
            </a:r>
          </a:p>
        </p:txBody>
      </p:sp>
      <p:sp>
        <p:nvSpPr>
          <p:cNvPr id="3" name="コンテンツ プレースホルダー 2"/>
          <p:cNvSpPr>
            <a:spLocks noGrp="1"/>
          </p:cNvSpPr>
          <p:nvPr>
            <p:ph idx="1"/>
          </p:nvPr>
        </p:nvSpPr>
        <p:spPr>
          <a:xfrm>
            <a:off x="467544" y="1412776"/>
            <a:ext cx="8229600" cy="180020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a:buNone/>
            </a:pPr>
            <a:r>
              <a:rPr lang="ja-JP" altLang="en-US" dirty="0"/>
              <a:t>元祖</a:t>
            </a:r>
            <a:r>
              <a:rPr lang="en-US" altLang="ja-JP" dirty="0"/>
              <a:t>Malt </a:t>
            </a:r>
            <a:r>
              <a:rPr kumimoji="1" lang="en-US" altLang="ja-JP" dirty="0"/>
              <a:t>Whisky</a:t>
            </a:r>
            <a:r>
              <a:rPr kumimoji="1" lang="ja-JP" altLang="en-US" dirty="0"/>
              <a:t>・・・</a:t>
            </a:r>
            <a:r>
              <a:rPr lang="ja-JP" altLang="en-US" dirty="0"/>
              <a:t>大麦</a:t>
            </a:r>
            <a:r>
              <a:rPr lang="en-US" altLang="ja-JP" dirty="0"/>
              <a:t>100%</a:t>
            </a:r>
            <a:r>
              <a:rPr lang="ja-JP" altLang="en-US" dirty="0" err="1"/>
              <a:t>、</a:t>
            </a:r>
            <a:r>
              <a:rPr lang="en-US" altLang="ja-JP" dirty="0"/>
              <a:t>2</a:t>
            </a:r>
            <a:r>
              <a:rPr lang="ja-JP" altLang="en-US" dirty="0"/>
              <a:t>回蒸留、樽詰貯蔵、　　　　</a:t>
            </a:r>
          </a:p>
          <a:p>
            <a:pPr>
              <a:buNone/>
            </a:pPr>
            <a:r>
              <a:rPr kumimoji="1" lang="ja-JP" altLang="en-US" dirty="0"/>
              <a:t>　　 ピート臭</a:t>
            </a:r>
            <a:r>
              <a:rPr lang="ja-JP" altLang="en-US" dirty="0"/>
              <a:t>・・・</a:t>
            </a:r>
            <a:r>
              <a:rPr kumimoji="1" lang="ja-JP" altLang="en-US" dirty="0"/>
              <a:t>くせのある香り・味</a:t>
            </a:r>
            <a:endParaRPr kumimoji="1" lang="en-US" altLang="ja-JP" dirty="0"/>
          </a:p>
          <a:p>
            <a:pPr>
              <a:buNone/>
            </a:pPr>
            <a:r>
              <a:rPr lang="en-US" altLang="ja-JP" dirty="0"/>
              <a:t>Grain</a:t>
            </a:r>
            <a:r>
              <a:rPr lang="ja-JP" altLang="en-US" dirty="0"/>
              <a:t> </a:t>
            </a:r>
            <a:r>
              <a:rPr lang="en-US" altLang="ja-JP" dirty="0"/>
              <a:t>Whisky</a:t>
            </a:r>
            <a:r>
              <a:rPr lang="ja-JP" altLang="en-US" dirty="0"/>
              <a:t>の登場・・・</a:t>
            </a:r>
            <a:r>
              <a:rPr kumimoji="1" lang="ja-JP" altLang="en-US" dirty="0"/>
              <a:t>大麦や穀類、連続蒸留、樽貯蔵</a:t>
            </a:r>
          </a:p>
          <a:p>
            <a:pPr>
              <a:buNone/>
            </a:pPr>
            <a:r>
              <a:rPr kumimoji="1" lang="ja-JP" altLang="en-US" dirty="0"/>
              <a:t>　無味無臭の高濃度飲用アルコール　</a:t>
            </a:r>
            <a:r>
              <a:rPr kumimoji="1" lang="en-US" altLang="ja-JP" sz="2200" dirty="0">
                <a:solidFill>
                  <a:srgbClr val="C00000"/>
                </a:solidFill>
              </a:rPr>
              <a:t>[</a:t>
            </a:r>
            <a:r>
              <a:rPr kumimoji="1" lang="ja-JP" altLang="en-US" sz="2200" dirty="0">
                <a:solidFill>
                  <a:srgbClr val="C00000"/>
                </a:solidFill>
              </a:rPr>
              <a:t>↓　朝食の一例</a:t>
            </a:r>
            <a:r>
              <a:rPr kumimoji="1" lang="en-US" altLang="ja-JP" sz="2200" dirty="0">
                <a:solidFill>
                  <a:srgbClr val="C00000"/>
                </a:solidFill>
              </a:rPr>
              <a:t>]</a:t>
            </a:r>
            <a:endParaRPr kumimoji="1" lang="ja-JP" altLang="en-US" sz="2200" dirty="0">
              <a:solidFill>
                <a:srgbClr val="C00000"/>
              </a:solidFill>
            </a:endParaRPr>
          </a:p>
        </p:txBody>
      </p:sp>
    </p:spTree>
    <p:extLst>
      <p:ext uri="{BB962C8B-B14F-4D97-AF65-F5344CB8AC3E}">
        <p14:creationId xmlns:p14="http://schemas.microsoft.com/office/powerpoint/2010/main" val="10138356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J:\スコットランド\写真追加\DSCN05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924" y="-891480"/>
            <a:ext cx="7802563" cy="585152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107504" y="260648"/>
            <a:ext cx="4114005" cy="1143000"/>
          </a:xfrm>
        </p:spPr>
        <p:style>
          <a:lnRef idx="3">
            <a:schemeClr val="lt1"/>
          </a:lnRef>
          <a:fillRef idx="1">
            <a:schemeClr val="accent3"/>
          </a:fillRef>
          <a:effectRef idx="1">
            <a:schemeClr val="accent3"/>
          </a:effectRef>
          <a:fontRef idx="minor">
            <a:schemeClr val="lt1"/>
          </a:fontRef>
        </p:style>
        <p:txBody>
          <a:bodyPr/>
          <a:lstStyle/>
          <a:p>
            <a:r>
              <a:rPr kumimoji="1" lang="en-US" altLang="ja-JP" dirty="0">
                <a:solidFill>
                  <a:srgbClr val="0070C0"/>
                </a:solidFill>
              </a:rPr>
              <a:t>Blended Whisky</a:t>
            </a:r>
            <a:endParaRPr kumimoji="1" lang="ja-JP" altLang="en-US" dirty="0">
              <a:solidFill>
                <a:srgbClr val="0070C0"/>
              </a:solidFill>
            </a:endParaRPr>
          </a:p>
        </p:txBody>
      </p:sp>
      <p:sp>
        <p:nvSpPr>
          <p:cNvPr id="3" name="コンテンツ プレースホルダー 2"/>
          <p:cNvSpPr>
            <a:spLocks noGrp="1"/>
          </p:cNvSpPr>
          <p:nvPr>
            <p:ph idx="1"/>
          </p:nvPr>
        </p:nvSpPr>
        <p:spPr>
          <a:xfrm>
            <a:off x="395536" y="4088829"/>
            <a:ext cx="8229600" cy="2769171"/>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buNone/>
            </a:pPr>
            <a:r>
              <a:rPr lang="ja-JP" altLang="en-US" sz="3200" dirty="0">
                <a:solidFill>
                  <a:srgbClr val="C00000"/>
                </a:solidFill>
              </a:rPr>
              <a:t>　　　</a:t>
            </a:r>
            <a:r>
              <a:rPr lang="en-US" altLang="ja-JP" sz="3200" dirty="0">
                <a:solidFill>
                  <a:srgbClr val="C00000"/>
                </a:solidFill>
              </a:rPr>
              <a:t>[</a:t>
            </a:r>
            <a:r>
              <a:rPr lang="ja-JP" altLang="en-US" sz="3200" dirty="0">
                <a:solidFill>
                  <a:srgbClr val="C00000"/>
                </a:solidFill>
              </a:rPr>
              <a:t>↑野生のブルーベル</a:t>
            </a:r>
            <a:r>
              <a:rPr lang="en-US" altLang="ja-JP" sz="3200" dirty="0">
                <a:solidFill>
                  <a:srgbClr val="C00000"/>
                </a:solidFill>
              </a:rPr>
              <a:t>(</a:t>
            </a:r>
            <a:r>
              <a:rPr lang="ja-JP" altLang="en-US" sz="3200" dirty="0">
                <a:solidFill>
                  <a:srgbClr val="C00000"/>
                </a:solidFill>
              </a:rPr>
              <a:t>釣り鐘の形をしている</a:t>
            </a:r>
            <a:r>
              <a:rPr lang="en-US" altLang="ja-JP" sz="3200" dirty="0">
                <a:solidFill>
                  <a:srgbClr val="C00000"/>
                </a:solidFill>
              </a:rPr>
              <a:t>)]</a:t>
            </a:r>
            <a:endParaRPr lang="ja-JP" altLang="en-US" dirty="0"/>
          </a:p>
          <a:p>
            <a:pPr>
              <a:buNone/>
            </a:pPr>
            <a:r>
              <a:rPr lang="en-US" altLang="ja-JP" dirty="0"/>
              <a:t>Malt Whisky</a:t>
            </a:r>
            <a:r>
              <a:rPr lang="ja-JP" altLang="en-US" dirty="0"/>
              <a:t>と</a:t>
            </a:r>
            <a:r>
              <a:rPr lang="en-US" altLang="ja-JP" dirty="0"/>
              <a:t>Grain Whisky</a:t>
            </a:r>
            <a:r>
              <a:rPr lang="ja-JP" altLang="en-US" dirty="0"/>
              <a:t>の出会い</a:t>
            </a:r>
            <a:r>
              <a:rPr lang="ja-JP" altLang="en-US" sz="2600" dirty="0">
                <a:solidFill>
                  <a:schemeClr val="accent3">
                    <a:lumMod val="50000"/>
                  </a:schemeClr>
                </a:solidFill>
              </a:rPr>
              <a:t>　　　</a:t>
            </a:r>
            <a:r>
              <a:rPr lang="ja-JP" altLang="en-US" dirty="0"/>
              <a:t>　</a:t>
            </a:r>
            <a:r>
              <a:rPr lang="en-US" altLang="ja-JP" dirty="0"/>
              <a:t>19</a:t>
            </a:r>
            <a:r>
              <a:rPr lang="ja-JP" altLang="en-US" dirty="0"/>
              <a:t>世紀後半・・・</a:t>
            </a:r>
            <a:r>
              <a:rPr lang="en-US" altLang="ja-JP" dirty="0"/>
              <a:t>England</a:t>
            </a:r>
            <a:r>
              <a:rPr lang="ja-JP" altLang="en-US" dirty="0"/>
              <a:t>の愛飲家たちが口にしていた飲み物はブランデーであった。しかしフランス産ブランデーの原料であるブドウに病気が発生。長期にわたってワインがつくれなくなり、その代替物としてウイスキーが普及</a:t>
            </a:r>
          </a:p>
          <a:p>
            <a:pPr>
              <a:buNone/>
            </a:pPr>
            <a:r>
              <a:rPr lang="ja-JP" altLang="en-US" dirty="0"/>
              <a:t>時に強い個性をもつ</a:t>
            </a:r>
            <a:r>
              <a:rPr lang="en-US" altLang="ja-JP" dirty="0"/>
              <a:t>Malt Whisky</a:t>
            </a:r>
            <a:r>
              <a:rPr lang="ja-JP" altLang="en-US" dirty="0"/>
              <a:t>に無味無臭の</a:t>
            </a:r>
            <a:r>
              <a:rPr lang="en-US" altLang="ja-JP" dirty="0"/>
              <a:t>Grain Whisky</a:t>
            </a:r>
            <a:r>
              <a:rPr lang="ja-JP" altLang="en-US" dirty="0"/>
              <a:t>を</a:t>
            </a:r>
            <a:r>
              <a:rPr lang="en-US" altLang="ja-JP" dirty="0"/>
              <a:t>Blend</a:t>
            </a:r>
            <a:r>
              <a:rPr lang="ja-JP" altLang="en-US" dirty="0"/>
              <a:t>することで飲みやすくなり、人気商品となる</a:t>
            </a:r>
          </a:p>
        </p:txBody>
      </p:sp>
    </p:spTree>
    <p:extLst>
      <p:ext uri="{BB962C8B-B14F-4D97-AF65-F5344CB8AC3E}">
        <p14:creationId xmlns:p14="http://schemas.microsoft.com/office/powerpoint/2010/main" val="2149785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ja-JP" altLang="en-US" dirty="0">
                <a:solidFill>
                  <a:srgbClr val="0070C0"/>
                </a:solidFill>
              </a:rPr>
              <a:t>五大閥</a:t>
            </a:r>
            <a:r>
              <a:rPr kumimoji="1" lang="ja-JP" altLang="en-US" dirty="0">
                <a:solidFill>
                  <a:srgbClr val="0070C0"/>
                </a:solidFill>
              </a:rPr>
              <a:t>の台頭</a:t>
            </a:r>
          </a:p>
        </p:txBody>
      </p:sp>
      <p:sp>
        <p:nvSpPr>
          <p:cNvPr id="3" name="コンテンツ プレースホルダー 2"/>
          <p:cNvSpPr>
            <a:spLocks noGrp="1"/>
          </p:cNvSpPr>
          <p:nvPr>
            <p:ph idx="1"/>
          </p:nvPr>
        </p:nvSpPr>
        <p:spPr>
          <a:xfrm>
            <a:off x="457200" y="1600200"/>
            <a:ext cx="4186808" cy="5141168"/>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a:buNone/>
            </a:pPr>
            <a:r>
              <a:rPr kumimoji="1" lang="en-US" altLang="ja-JP" dirty="0"/>
              <a:t>Blender</a:t>
            </a:r>
            <a:r>
              <a:rPr kumimoji="1" lang="ja-JP" altLang="en-US" dirty="0"/>
              <a:t>・・・</a:t>
            </a:r>
            <a:r>
              <a:rPr kumimoji="1" lang="en-US" altLang="ja-JP" dirty="0"/>
              <a:t>Malt</a:t>
            </a:r>
            <a:r>
              <a:rPr kumimoji="1" lang="ja-JP" altLang="en-US" dirty="0"/>
              <a:t>と</a:t>
            </a:r>
            <a:r>
              <a:rPr kumimoji="1" lang="en-US" altLang="ja-JP" dirty="0"/>
              <a:t>Grain</a:t>
            </a:r>
            <a:r>
              <a:rPr kumimoji="1" lang="ja-JP" altLang="en-US" dirty="0"/>
              <a:t>を</a:t>
            </a:r>
            <a:r>
              <a:rPr kumimoji="1" lang="en-US" altLang="ja-JP" dirty="0"/>
              <a:t>Blend</a:t>
            </a:r>
            <a:r>
              <a:rPr kumimoji="1" lang="ja-JP" altLang="en-US" dirty="0"/>
              <a:t>する職人</a:t>
            </a:r>
            <a:r>
              <a:rPr kumimoji="1" lang="en-US" altLang="ja-JP" dirty="0"/>
              <a:t>(</a:t>
            </a:r>
            <a:r>
              <a:rPr lang="ja-JP" altLang="en-US" dirty="0"/>
              <a:t>何をどう</a:t>
            </a:r>
            <a:r>
              <a:rPr lang="en-US" altLang="ja-JP" dirty="0"/>
              <a:t>Blend</a:t>
            </a:r>
            <a:r>
              <a:rPr lang="ja-JP" altLang="en-US" dirty="0"/>
              <a:t>するかは企業秘密</a:t>
            </a:r>
            <a:r>
              <a:rPr lang="en-US" altLang="ja-JP" dirty="0"/>
              <a:t>)</a:t>
            </a:r>
            <a:endParaRPr lang="ja-JP" altLang="en-US" dirty="0"/>
          </a:p>
          <a:p>
            <a:pPr>
              <a:buNone/>
            </a:pPr>
            <a:r>
              <a:rPr lang="ja-JP" altLang="en-US" dirty="0"/>
              <a:t>この</a:t>
            </a:r>
            <a:r>
              <a:rPr lang="en-US" altLang="ja-JP" dirty="0"/>
              <a:t>Blender</a:t>
            </a:r>
            <a:r>
              <a:rPr lang="ja-JP" altLang="en-US" dirty="0"/>
              <a:t>たちをかかえる</a:t>
            </a:r>
            <a:r>
              <a:rPr kumimoji="1" lang="en-US" altLang="ja-JP" dirty="0"/>
              <a:t>Whisky</a:t>
            </a:r>
            <a:r>
              <a:rPr kumimoji="1" lang="ja-JP" altLang="en-US" dirty="0"/>
              <a:t>の</a:t>
            </a:r>
            <a:r>
              <a:rPr lang="ja-JP" altLang="en-US" dirty="0"/>
              <a:t>五</a:t>
            </a:r>
            <a:r>
              <a:rPr kumimoji="1" lang="ja-JP" altLang="en-US" dirty="0"/>
              <a:t>大閥</a:t>
            </a:r>
          </a:p>
          <a:p>
            <a:pPr>
              <a:buNone/>
            </a:pPr>
            <a:r>
              <a:rPr kumimoji="1" lang="ja-JP" altLang="en-US" dirty="0"/>
              <a:t>　①</a:t>
            </a:r>
            <a:r>
              <a:rPr kumimoji="1" lang="en-US" altLang="ja-JP" dirty="0"/>
              <a:t>The </a:t>
            </a:r>
            <a:r>
              <a:rPr kumimoji="1" lang="en-US" altLang="ja-JP" dirty="0" err="1"/>
              <a:t>Dewars</a:t>
            </a:r>
            <a:endParaRPr kumimoji="1" lang="ja-JP" altLang="en-US" dirty="0"/>
          </a:p>
          <a:p>
            <a:pPr>
              <a:buNone/>
            </a:pPr>
            <a:r>
              <a:rPr lang="ja-JP" altLang="en-US" dirty="0"/>
              <a:t>　②</a:t>
            </a:r>
            <a:r>
              <a:rPr lang="en-US" altLang="ja-JP" dirty="0"/>
              <a:t>The Walkers</a:t>
            </a:r>
            <a:endParaRPr lang="ja-JP" altLang="en-US" dirty="0"/>
          </a:p>
          <a:p>
            <a:pPr>
              <a:buNone/>
            </a:pPr>
            <a:r>
              <a:rPr kumimoji="1" lang="ja-JP" altLang="en-US" dirty="0"/>
              <a:t>　③</a:t>
            </a:r>
            <a:r>
              <a:rPr kumimoji="1" lang="en-US" altLang="ja-JP" dirty="0"/>
              <a:t>James Buchanan</a:t>
            </a:r>
            <a:endParaRPr kumimoji="1" lang="ja-JP" altLang="en-US" dirty="0"/>
          </a:p>
          <a:p>
            <a:pPr>
              <a:buNone/>
            </a:pPr>
            <a:r>
              <a:rPr lang="ja-JP" altLang="en-US" dirty="0"/>
              <a:t>　④</a:t>
            </a:r>
            <a:r>
              <a:rPr lang="en-US" altLang="ja-JP" dirty="0"/>
              <a:t>The </a:t>
            </a:r>
            <a:r>
              <a:rPr lang="en-US" altLang="ja-JP" dirty="0" err="1"/>
              <a:t>Haigs</a:t>
            </a:r>
            <a:endParaRPr lang="ja-JP" altLang="en-US" sz="1600" dirty="0"/>
          </a:p>
          <a:p>
            <a:pPr>
              <a:buNone/>
            </a:pPr>
            <a:r>
              <a:rPr kumimoji="1" lang="ja-JP" altLang="en-US" dirty="0"/>
              <a:t>　⑤</a:t>
            </a:r>
            <a:r>
              <a:rPr kumimoji="1" lang="en-US" altLang="ja-JP" dirty="0" err="1"/>
              <a:t>Mackies</a:t>
            </a:r>
            <a:endParaRPr kumimoji="1" lang="ja-JP" altLang="en-US" dirty="0"/>
          </a:p>
          <a:p>
            <a:pPr>
              <a:buNone/>
            </a:pPr>
            <a:r>
              <a:rPr lang="ja-JP" altLang="en-US" dirty="0"/>
              <a:t>　</a:t>
            </a:r>
            <a:r>
              <a:rPr lang="ja-JP" altLang="en-US" dirty="0">
                <a:solidFill>
                  <a:srgbClr val="C00000"/>
                </a:solidFill>
              </a:rPr>
              <a:t>　　　　</a:t>
            </a:r>
            <a:r>
              <a:rPr lang="en-US" altLang="ja-JP" sz="2400" dirty="0">
                <a:solidFill>
                  <a:srgbClr val="C00000"/>
                </a:solidFill>
              </a:rPr>
              <a:t>[</a:t>
            </a:r>
            <a:r>
              <a:rPr lang="en-US" altLang="ja-JP" sz="2400" dirty="0" err="1">
                <a:solidFill>
                  <a:srgbClr val="C00000"/>
                </a:solidFill>
              </a:rPr>
              <a:t>Springbank</a:t>
            </a:r>
            <a:r>
              <a:rPr lang="ja-JP" altLang="en-US" sz="2400" dirty="0">
                <a:solidFill>
                  <a:srgbClr val="C00000"/>
                </a:solidFill>
              </a:rPr>
              <a:t>のキルン　→</a:t>
            </a:r>
            <a:r>
              <a:rPr lang="en-US" altLang="ja-JP" sz="2400" dirty="0">
                <a:solidFill>
                  <a:srgbClr val="C00000"/>
                </a:solidFill>
              </a:rPr>
              <a:t>]</a:t>
            </a:r>
            <a:endParaRPr kumimoji="1" lang="ja-JP" altLang="en-US" sz="2400" dirty="0">
              <a:solidFill>
                <a:srgbClr val="C00000"/>
              </a:solidFill>
            </a:endParaRPr>
          </a:p>
        </p:txBody>
      </p:sp>
      <p:pic>
        <p:nvPicPr>
          <p:cNvPr id="13314" name="Picture 2" descr="C:\Users\kasuga\Desktop\2019.6.スコットランド写真\DSC_50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549281" y="2420888"/>
            <a:ext cx="6188770" cy="4143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848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asuga\Desktop\2019.6.スコットランド写真\DSC_51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506" y="2636912"/>
            <a:ext cx="8925074" cy="597526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428650" y="188640"/>
            <a:ext cx="8229600" cy="864096"/>
          </a:xfrm>
        </p:spPr>
        <p:style>
          <a:lnRef idx="3">
            <a:schemeClr val="lt1"/>
          </a:lnRef>
          <a:fillRef idx="1">
            <a:schemeClr val="accent3"/>
          </a:fillRef>
          <a:effectRef idx="1">
            <a:schemeClr val="accent3"/>
          </a:effectRef>
          <a:fontRef idx="minor">
            <a:schemeClr val="lt1"/>
          </a:fontRef>
        </p:style>
        <p:txBody>
          <a:bodyPr/>
          <a:lstStyle/>
          <a:p>
            <a:r>
              <a:rPr lang="ja-JP" altLang="en-US" dirty="0">
                <a:solidFill>
                  <a:srgbClr val="0070C0"/>
                </a:solidFill>
              </a:rPr>
              <a:t>戦後の動向</a:t>
            </a:r>
            <a:endParaRPr kumimoji="1" lang="ja-JP" altLang="en-US" dirty="0">
              <a:solidFill>
                <a:srgbClr val="0070C0"/>
              </a:solidFill>
            </a:endParaRPr>
          </a:p>
        </p:txBody>
      </p:sp>
      <p:sp>
        <p:nvSpPr>
          <p:cNvPr id="3" name="コンテンツ プレースホルダー 2"/>
          <p:cNvSpPr>
            <a:spLocks noGrp="1"/>
          </p:cNvSpPr>
          <p:nvPr>
            <p:ph idx="1"/>
          </p:nvPr>
        </p:nvSpPr>
        <p:spPr>
          <a:xfrm>
            <a:off x="457200" y="1196752"/>
            <a:ext cx="8229600" cy="2232249"/>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buNone/>
            </a:pPr>
            <a:r>
              <a:rPr lang="ja-JP" altLang="en-US" dirty="0"/>
              <a:t>第二次世界大戦後～</a:t>
            </a:r>
            <a:r>
              <a:rPr kumimoji="1" lang="ja-JP" altLang="en-US" dirty="0"/>
              <a:t>アメリカへ輸出して外貨をかせぐ</a:t>
            </a:r>
          </a:p>
          <a:p>
            <a:pPr>
              <a:buNone/>
            </a:pPr>
            <a:r>
              <a:rPr lang="ja-JP" altLang="en-US" dirty="0"/>
              <a:t>　しかし、ほとんどが</a:t>
            </a:r>
            <a:r>
              <a:rPr lang="en-US" altLang="ja-JP" dirty="0"/>
              <a:t>Blended Whisky</a:t>
            </a:r>
            <a:r>
              <a:rPr lang="ja-JP" altLang="en-US" dirty="0"/>
              <a:t>（くせのないウイスキー）</a:t>
            </a:r>
            <a:endParaRPr lang="en-US" altLang="ja-JP" dirty="0"/>
          </a:p>
          <a:p>
            <a:pPr>
              <a:buNone/>
            </a:pPr>
            <a:r>
              <a:rPr kumimoji="1" lang="ja-JP" altLang="en-US" dirty="0"/>
              <a:t>　米にもウイスキーはあったが、「</a:t>
            </a:r>
            <a:r>
              <a:rPr kumimoji="1" lang="en-US" altLang="ja-JP" dirty="0"/>
              <a:t>Scotch</a:t>
            </a:r>
            <a:r>
              <a:rPr kumimoji="1" lang="ja-JP" altLang="en-US" dirty="0"/>
              <a:t>」といえば高級ブレンド品の代名詞</a:t>
            </a:r>
          </a:p>
          <a:p>
            <a:pPr>
              <a:buNone/>
            </a:pPr>
            <a:r>
              <a:rPr lang="ja-JP" altLang="en-US" dirty="0"/>
              <a:t>　   　　　　 </a:t>
            </a:r>
            <a:r>
              <a:rPr lang="en-US" altLang="ja-JP" sz="2200" dirty="0">
                <a:solidFill>
                  <a:srgbClr val="C00000"/>
                </a:solidFill>
              </a:rPr>
              <a:t>[</a:t>
            </a:r>
            <a:r>
              <a:rPr lang="ja-JP" altLang="en-US" sz="2200" dirty="0">
                <a:solidFill>
                  <a:srgbClr val="C00000"/>
                </a:solidFill>
              </a:rPr>
              <a:t>↓　４種類の樽</a:t>
            </a:r>
            <a:r>
              <a:rPr lang="en-US" altLang="ja-JP" sz="2200" dirty="0">
                <a:solidFill>
                  <a:srgbClr val="C00000"/>
                </a:solidFill>
              </a:rPr>
              <a:t>:</a:t>
            </a:r>
            <a:r>
              <a:rPr lang="ja-JP" altLang="en-US" sz="2200" dirty="0">
                <a:solidFill>
                  <a:srgbClr val="C00000"/>
                </a:solidFill>
              </a:rPr>
              <a:t>左から</a:t>
            </a:r>
            <a:r>
              <a:rPr lang="en-US" altLang="ja-JP" sz="2200" dirty="0">
                <a:solidFill>
                  <a:srgbClr val="C00000"/>
                </a:solidFill>
              </a:rPr>
              <a:t>100L, 200L, 250L, 500L (</a:t>
            </a:r>
            <a:r>
              <a:rPr lang="en-US" altLang="ja-JP" sz="2200" dirty="0" err="1">
                <a:solidFill>
                  <a:srgbClr val="C00000"/>
                </a:solidFill>
              </a:rPr>
              <a:t>Springbank</a:t>
            </a:r>
            <a:r>
              <a:rPr lang="en-US" altLang="ja-JP" sz="2200" dirty="0">
                <a:solidFill>
                  <a:srgbClr val="C00000"/>
                </a:solidFill>
              </a:rPr>
              <a:t>)]</a:t>
            </a:r>
            <a:endParaRPr kumimoji="1" lang="ja-JP" altLang="en-US" sz="2200" dirty="0">
              <a:solidFill>
                <a:srgbClr val="C00000"/>
              </a:solidFill>
            </a:endParaRPr>
          </a:p>
        </p:txBody>
      </p:sp>
    </p:spTree>
    <p:extLst>
      <p:ext uri="{BB962C8B-B14F-4D97-AF65-F5344CB8AC3E}">
        <p14:creationId xmlns:p14="http://schemas.microsoft.com/office/powerpoint/2010/main" val="3796735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asuga\Desktop\2019.6.スコットランド写真\DSC_624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356992"/>
            <a:ext cx="8132986" cy="544496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en-US" altLang="ja-JP" dirty="0">
                <a:solidFill>
                  <a:srgbClr val="0070C0"/>
                </a:solidFill>
              </a:rPr>
              <a:t>Malt</a:t>
            </a:r>
            <a:r>
              <a:rPr kumimoji="1" lang="ja-JP" altLang="en-US" dirty="0">
                <a:solidFill>
                  <a:srgbClr val="0070C0"/>
                </a:solidFill>
              </a:rPr>
              <a:t>を求めて</a:t>
            </a:r>
          </a:p>
        </p:txBody>
      </p:sp>
      <p:sp>
        <p:nvSpPr>
          <p:cNvPr id="3" name="コンテンツ プレースホルダー 2"/>
          <p:cNvSpPr>
            <a:spLocks noGrp="1"/>
          </p:cNvSpPr>
          <p:nvPr>
            <p:ph idx="1"/>
          </p:nvPr>
        </p:nvSpPr>
        <p:spPr>
          <a:xfrm>
            <a:off x="457200" y="1600201"/>
            <a:ext cx="8229600" cy="2548880"/>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buNone/>
            </a:pPr>
            <a:r>
              <a:rPr lang="ja-JP" altLang="en-US" dirty="0"/>
              <a:t>・</a:t>
            </a:r>
            <a:r>
              <a:rPr kumimoji="1" lang="en-US" altLang="ja-JP" dirty="0"/>
              <a:t>Blended Whisky</a:t>
            </a:r>
            <a:r>
              <a:rPr kumimoji="1" lang="ja-JP" altLang="en-US" dirty="0"/>
              <a:t>の人気が出れば出るほど、愛飲家たちは香味の原料である</a:t>
            </a:r>
            <a:r>
              <a:rPr kumimoji="1" lang="en-US" altLang="ja-JP" dirty="0"/>
              <a:t>Malt</a:t>
            </a:r>
            <a:r>
              <a:rPr kumimoji="1" lang="ja-JP" altLang="en-US" dirty="0"/>
              <a:t>を知りたがるようになる</a:t>
            </a:r>
          </a:p>
          <a:p>
            <a:pPr>
              <a:buNone/>
            </a:pPr>
            <a:r>
              <a:rPr lang="ja-JP" altLang="en-US" dirty="0"/>
              <a:t>・</a:t>
            </a:r>
            <a:r>
              <a:rPr lang="en-US" altLang="ja-JP" dirty="0"/>
              <a:t>Whisky</a:t>
            </a:r>
            <a:r>
              <a:rPr lang="ja-JP" altLang="en-US" dirty="0"/>
              <a:t>がスコットランドの自然や伝統文化とどうかかわっているのかを語るライターたちの登場</a:t>
            </a:r>
          </a:p>
          <a:p>
            <a:pPr>
              <a:buNone/>
            </a:pPr>
            <a:r>
              <a:rPr kumimoji="1" lang="ja-JP" altLang="en-US" dirty="0"/>
              <a:t>　→</a:t>
            </a:r>
            <a:r>
              <a:rPr kumimoji="1" lang="en-US" altLang="ja-JP" dirty="0"/>
              <a:t>19</a:t>
            </a:r>
            <a:r>
              <a:rPr kumimoji="1" lang="ja-JP" altLang="en-US" dirty="0"/>
              <a:t>～</a:t>
            </a:r>
            <a:r>
              <a:rPr kumimoji="1" lang="en-US" altLang="ja-JP" dirty="0"/>
              <a:t>20</a:t>
            </a:r>
            <a:r>
              <a:rPr kumimoji="1" lang="ja-JP" altLang="en-US" dirty="0"/>
              <a:t>世紀、自然・歴史・文化・レジャーと結びついた</a:t>
            </a:r>
            <a:r>
              <a:rPr lang="ja-JP" altLang="en-US" dirty="0"/>
              <a:t>ツーリズムが発展していく</a:t>
            </a:r>
            <a:r>
              <a:rPr lang="en-US" altLang="ja-JP" dirty="0"/>
              <a:t>(</a:t>
            </a:r>
            <a:r>
              <a:rPr lang="ja-JP" altLang="en-US" dirty="0"/>
              <a:t>主に</a:t>
            </a:r>
            <a:r>
              <a:rPr lang="en-US" altLang="ja-JP" dirty="0"/>
              <a:t>England</a:t>
            </a:r>
            <a:r>
              <a:rPr lang="ja-JP" altLang="en-US" dirty="0"/>
              <a:t>と大陸から</a:t>
            </a:r>
            <a:r>
              <a:rPr lang="en-US" altLang="ja-JP" dirty="0"/>
              <a:t>)</a:t>
            </a:r>
          </a:p>
          <a:p>
            <a:pPr>
              <a:buNone/>
            </a:pPr>
            <a:r>
              <a:rPr kumimoji="1" lang="en-US" altLang="ja-JP" dirty="0">
                <a:solidFill>
                  <a:srgbClr val="C00000"/>
                </a:solidFill>
              </a:rPr>
              <a:t>                             [</a:t>
            </a:r>
            <a:r>
              <a:rPr kumimoji="1" lang="ja-JP" altLang="en-US" dirty="0">
                <a:solidFill>
                  <a:srgbClr val="C00000"/>
                </a:solidFill>
              </a:rPr>
              <a:t>↓　</a:t>
            </a:r>
            <a:r>
              <a:rPr kumimoji="1" lang="en-US" altLang="ja-JP" dirty="0">
                <a:solidFill>
                  <a:srgbClr val="C00000"/>
                </a:solidFill>
              </a:rPr>
              <a:t>Scapa</a:t>
            </a:r>
            <a:r>
              <a:rPr kumimoji="1" lang="ja-JP" altLang="en-US" dirty="0">
                <a:solidFill>
                  <a:srgbClr val="C00000"/>
                </a:solidFill>
              </a:rPr>
              <a:t>の</a:t>
            </a:r>
            <a:r>
              <a:rPr kumimoji="1" lang="en-US" altLang="ja-JP" dirty="0">
                <a:solidFill>
                  <a:srgbClr val="C00000"/>
                </a:solidFill>
              </a:rPr>
              <a:t>Warehouse]</a:t>
            </a:r>
            <a:endParaRPr kumimoji="1" lang="ja-JP" altLang="en-US" dirty="0">
              <a:solidFill>
                <a:srgbClr val="C00000"/>
              </a:solidFill>
            </a:endParaRPr>
          </a:p>
        </p:txBody>
      </p:sp>
    </p:spTree>
    <p:extLst>
      <p:ext uri="{BB962C8B-B14F-4D97-AF65-F5344CB8AC3E}">
        <p14:creationId xmlns:p14="http://schemas.microsoft.com/office/powerpoint/2010/main" val="20567994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asuga\Desktop\2019.6.スコットランド写真\DSC_61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196752"/>
            <a:ext cx="8712056" cy="5832648"/>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en-US" altLang="ja-JP" dirty="0">
                <a:solidFill>
                  <a:srgbClr val="0070C0"/>
                </a:solidFill>
              </a:rPr>
              <a:t>Malt</a:t>
            </a:r>
            <a:r>
              <a:rPr kumimoji="1" lang="ja-JP" altLang="en-US" dirty="0">
                <a:solidFill>
                  <a:srgbClr val="0070C0"/>
                </a:solidFill>
              </a:rPr>
              <a:t>の販売         </a:t>
            </a:r>
            <a:r>
              <a:rPr kumimoji="1" lang="en-US" altLang="ja-JP" sz="2000" dirty="0">
                <a:solidFill>
                  <a:srgbClr val="FF0000"/>
                </a:solidFill>
              </a:rPr>
              <a:t>[</a:t>
            </a:r>
            <a:r>
              <a:rPr kumimoji="1" lang="ja-JP" altLang="en-US" sz="2000" dirty="0">
                <a:solidFill>
                  <a:srgbClr val="FF0000"/>
                </a:solidFill>
              </a:rPr>
              <a:t>↓　</a:t>
            </a:r>
            <a:r>
              <a:rPr kumimoji="1" lang="en-US" altLang="ja-JP" sz="2000" dirty="0" err="1">
                <a:solidFill>
                  <a:srgbClr val="FF0000"/>
                </a:solidFill>
              </a:rPr>
              <a:t>Clynelish</a:t>
            </a:r>
            <a:r>
              <a:rPr kumimoji="1" lang="ja-JP" altLang="en-US" sz="2000" dirty="0">
                <a:solidFill>
                  <a:srgbClr val="FF0000"/>
                </a:solidFill>
              </a:rPr>
              <a:t>の</a:t>
            </a:r>
            <a:r>
              <a:rPr kumimoji="1" lang="en-US" altLang="ja-JP" sz="2000" dirty="0">
                <a:solidFill>
                  <a:srgbClr val="FF0000"/>
                </a:solidFill>
              </a:rPr>
              <a:t>Warehouse]</a:t>
            </a:r>
            <a:endParaRPr kumimoji="1" lang="ja-JP" altLang="en-US" sz="2000" dirty="0">
              <a:solidFill>
                <a:srgbClr val="FF0000"/>
              </a:solidFill>
            </a:endParaRPr>
          </a:p>
        </p:txBody>
      </p:sp>
      <p:sp>
        <p:nvSpPr>
          <p:cNvPr id="3" name="コンテンツ プレースホルダー 2"/>
          <p:cNvSpPr>
            <a:spLocks noGrp="1"/>
          </p:cNvSpPr>
          <p:nvPr>
            <p:ph idx="1"/>
          </p:nvPr>
        </p:nvSpPr>
        <p:spPr>
          <a:xfrm>
            <a:off x="457200" y="5013176"/>
            <a:ext cx="7211144" cy="2016224"/>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buNone/>
            </a:pPr>
            <a:r>
              <a:rPr lang="ja-JP" altLang="en-US" dirty="0"/>
              <a:t>当初、ウイスキー工場は自然や歴史、トレッキングなどを楽しむツーリストが「ついで」に寄る程度のもの</a:t>
            </a:r>
          </a:p>
          <a:p>
            <a:pPr>
              <a:buNone/>
            </a:pPr>
            <a:r>
              <a:rPr lang="ja-JP" altLang="en-US" dirty="0"/>
              <a:t>　</a:t>
            </a:r>
            <a:r>
              <a:rPr lang="en-US" altLang="ja-JP" dirty="0"/>
              <a:t>50</a:t>
            </a:r>
            <a:r>
              <a:rPr lang="ja-JP" altLang="en-US" dirty="0"/>
              <a:t>年代後半、</a:t>
            </a:r>
            <a:r>
              <a:rPr lang="en-US" altLang="ja-JP" dirty="0"/>
              <a:t>Blair Athol</a:t>
            </a:r>
            <a:r>
              <a:rPr lang="ja-JP" altLang="en-US" dirty="0"/>
              <a:t>は会社の歴史等を展示していた</a:t>
            </a:r>
          </a:p>
          <a:p>
            <a:pPr>
              <a:buNone/>
            </a:pPr>
            <a:r>
              <a:rPr lang="ja-JP" altLang="en-US" dirty="0"/>
              <a:t>　自社で瓶詰・販売を開始～</a:t>
            </a:r>
            <a:r>
              <a:rPr kumimoji="1" lang="en-US" altLang="ja-JP" u="sng" dirty="0" err="1"/>
              <a:t>Glenfiddich</a:t>
            </a:r>
            <a:r>
              <a:rPr lang="en-US" altLang="ja-JP" dirty="0"/>
              <a:t>/</a:t>
            </a:r>
            <a:r>
              <a:rPr lang="en-US" altLang="ja-JP" dirty="0" err="1"/>
              <a:t>Glenfarclas</a:t>
            </a:r>
            <a:endParaRPr lang="en-US" altLang="ja-JP" dirty="0"/>
          </a:p>
          <a:p>
            <a:pPr>
              <a:buNone/>
            </a:pPr>
            <a:r>
              <a:rPr kumimoji="1" lang="ja-JP" altLang="en-US" dirty="0"/>
              <a:t>　　　　</a:t>
            </a:r>
            <a:r>
              <a:rPr kumimoji="1" lang="en-US" altLang="ja-JP" dirty="0"/>
              <a:t>1963</a:t>
            </a:r>
            <a:r>
              <a:rPr kumimoji="1" lang="ja-JP" altLang="en-US" dirty="0"/>
              <a:t>年→　独特の三角形型ボトルで販売</a:t>
            </a:r>
            <a:endParaRPr lang="ja-JP" altLang="en-US" dirty="0"/>
          </a:p>
          <a:p>
            <a:pPr>
              <a:buNone/>
            </a:pPr>
            <a:r>
              <a:rPr kumimoji="1" lang="ja-JP" altLang="en-US" dirty="0"/>
              <a:t>　　　　</a:t>
            </a:r>
            <a:r>
              <a:rPr kumimoji="1" lang="en-US" altLang="ja-JP" dirty="0"/>
              <a:t>1969</a:t>
            </a:r>
            <a:r>
              <a:rPr kumimoji="1" lang="ja-JP" altLang="en-US" dirty="0"/>
              <a:t>年→　工場を開放し</a:t>
            </a:r>
            <a:r>
              <a:rPr lang="en-US" altLang="ja-JP" dirty="0"/>
              <a:t>visitor</a:t>
            </a:r>
            <a:r>
              <a:rPr lang="ja-JP" altLang="en-US" dirty="0"/>
              <a:t>を受け入れる</a:t>
            </a:r>
          </a:p>
          <a:p>
            <a:pPr>
              <a:buNone/>
            </a:pPr>
            <a:endParaRPr lang="ja-JP" altLang="en-US" dirty="0"/>
          </a:p>
        </p:txBody>
      </p:sp>
    </p:spTree>
    <p:extLst>
      <p:ext uri="{BB962C8B-B14F-4D97-AF65-F5344CB8AC3E}">
        <p14:creationId xmlns:p14="http://schemas.microsoft.com/office/powerpoint/2010/main" val="4046603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asuga\Desktop\2019.6.スコットランド写真\DSC_64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348880"/>
            <a:ext cx="8997082" cy="595146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5940151" y="545542"/>
            <a:ext cx="3370965" cy="1659322"/>
          </a:xfrm>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工場から観光施設へ</a:t>
            </a:r>
          </a:p>
        </p:txBody>
      </p:sp>
      <p:sp>
        <p:nvSpPr>
          <p:cNvPr id="3" name="コンテンツ プレースホルダー 2"/>
          <p:cNvSpPr>
            <a:spLocks noGrp="1"/>
          </p:cNvSpPr>
          <p:nvPr>
            <p:ph idx="1"/>
          </p:nvPr>
        </p:nvSpPr>
        <p:spPr>
          <a:xfrm>
            <a:off x="130164" y="116632"/>
            <a:ext cx="4680520" cy="2961226"/>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buNone/>
            </a:pPr>
            <a:r>
              <a:rPr kumimoji="1" lang="ja-JP" altLang="en-US" dirty="0"/>
              <a:t>これに追随する各</a:t>
            </a:r>
            <a:r>
              <a:rPr lang="ja-JP" altLang="en-US" dirty="0"/>
              <a:t>社</a:t>
            </a:r>
            <a:r>
              <a:rPr kumimoji="1" lang="ja-JP" altLang="en-US" dirty="0"/>
              <a:t>～もとはやはり単なるウイスキーの工場と倉庫</a:t>
            </a:r>
            <a:endParaRPr lang="ja-JP" altLang="en-US" dirty="0"/>
          </a:p>
          <a:p>
            <a:pPr>
              <a:buNone/>
            </a:pPr>
            <a:r>
              <a:rPr kumimoji="1" lang="ja-JP" altLang="en-US" dirty="0"/>
              <a:t>　</a:t>
            </a:r>
            <a:r>
              <a:rPr lang="ja-JP" altLang="en-US" dirty="0"/>
              <a:t>・</a:t>
            </a:r>
            <a:r>
              <a:rPr kumimoji="1" lang="ja-JP" altLang="en-US" dirty="0"/>
              <a:t>工場の改築、受け入れ施設の整備</a:t>
            </a:r>
          </a:p>
          <a:p>
            <a:pPr>
              <a:buNone/>
            </a:pPr>
            <a:r>
              <a:rPr lang="ja-JP" altLang="en-US" dirty="0"/>
              <a:t>　・ガイドブックの出版</a:t>
            </a:r>
          </a:p>
          <a:p>
            <a:pPr>
              <a:buNone/>
            </a:pPr>
            <a:r>
              <a:rPr kumimoji="1" lang="ja-JP" altLang="en-US" dirty="0"/>
              <a:t>　・自社でボトリングした</a:t>
            </a:r>
            <a:r>
              <a:rPr kumimoji="1" lang="en-US" altLang="ja-JP" dirty="0"/>
              <a:t>Malt Whisky</a:t>
            </a:r>
            <a:r>
              <a:rPr kumimoji="1" lang="ja-JP" altLang="en-US" dirty="0"/>
              <a:t>の販売</a:t>
            </a:r>
          </a:p>
          <a:p>
            <a:pPr>
              <a:buNone/>
            </a:pPr>
            <a:r>
              <a:rPr lang="ja-JP" altLang="en-US" dirty="0"/>
              <a:t>　・</a:t>
            </a:r>
            <a:r>
              <a:rPr lang="en-US" altLang="ja-JP" dirty="0"/>
              <a:t>DCL(</a:t>
            </a:r>
            <a:r>
              <a:rPr lang="ja-JP" altLang="en-US" dirty="0"/>
              <a:t>ウイスキー連合</a:t>
            </a:r>
            <a:r>
              <a:rPr lang="en-US" altLang="ja-JP" dirty="0"/>
              <a:t>)</a:t>
            </a:r>
            <a:r>
              <a:rPr lang="ja-JP" altLang="en-US" dirty="0"/>
              <a:t>もグループの一部で</a:t>
            </a:r>
            <a:r>
              <a:rPr lang="en-US" altLang="ja-JP" dirty="0"/>
              <a:t>Malt</a:t>
            </a:r>
            <a:r>
              <a:rPr lang="ja-JP" altLang="en-US" dirty="0"/>
              <a:t>を販売し始める</a:t>
            </a:r>
            <a:r>
              <a:rPr kumimoji="1" lang="ja-JP" altLang="en-US" dirty="0"/>
              <a:t>　　　　　　　</a:t>
            </a:r>
            <a:r>
              <a:rPr kumimoji="1" lang="en-US" altLang="ja-JP" sz="2900" dirty="0">
                <a:solidFill>
                  <a:srgbClr val="C00000"/>
                </a:solidFill>
              </a:rPr>
              <a:t>[</a:t>
            </a:r>
            <a:r>
              <a:rPr kumimoji="1" lang="en-US" altLang="ja-JP" sz="2900" dirty="0" err="1">
                <a:solidFill>
                  <a:srgbClr val="C00000"/>
                </a:solidFill>
              </a:rPr>
              <a:t>Balblair</a:t>
            </a:r>
            <a:r>
              <a:rPr kumimoji="1" lang="ja-JP" altLang="en-US" sz="2900" dirty="0">
                <a:solidFill>
                  <a:srgbClr val="C00000"/>
                </a:solidFill>
              </a:rPr>
              <a:t>　↓</a:t>
            </a:r>
            <a:r>
              <a:rPr kumimoji="1" lang="en-US" altLang="ja-JP" sz="2900" dirty="0">
                <a:solidFill>
                  <a:srgbClr val="C00000"/>
                </a:solidFill>
              </a:rPr>
              <a:t>]</a:t>
            </a:r>
            <a:endParaRPr kumimoji="1" lang="ja-JP" altLang="en-US" sz="2900" dirty="0">
              <a:solidFill>
                <a:srgbClr val="C00000"/>
              </a:solidFill>
            </a:endParaRPr>
          </a:p>
        </p:txBody>
      </p:sp>
    </p:spTree>
    <p:extLst>
      <p:ext uri="{BB962C8B-B14F-4D97-AF65-F5344CB8AC3E}">
        <p14:creationId xmlns:p14="http://schemas.microsoft.com/office/powerpoint/2010/main" val="14295331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kasuga\Desktop\2019.6.スコットランド写真\DSC_63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924944"/>
            <a:ext cx="8815695" cy="5902033"/>
          </a:xfrm>
          <a:prstGeom prst="rect">
            <a:avLst/>
          </a:prstGeom>
          <a:noFill/>
          <a:extLst>
            <a:ext uri="{909E8E84-426E-40DD-AFC4-6F175D3DCCD1}">
              <a14:hiddenFill xmlns:a14="http://schemas.microsoft.com/office/drawing/2010/main">
                <a:solidFill>
                  <a:srgbClr val="FFFFFF"/>
                </a:solidFill>
              </a14:hiddenFill>
            </a:ext>
          </a:extLst>
        </p:spPr>
      </p:pic>
      <p:sp>
        <p:nvSpPr>
          <p:cNvPr id="3" name="コンテンツ プレースホルダー 2"/>
          <p:cNvSpPr>
            <a:spLocks noGrp="1"/>
          </p:cNvSpPr>
          <p:nvPr>
            <p:ph idx="1"/>
          </p:nvPr>
        </p:nvSpPr>
        <p:spPr>
          <a:xfrm>
            <a:off x="251520" y="116632"/>
            <a:ext cx="8363272" cy="3240361"/>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buNone/>
            </a:pPr>
            <a:r>
              <a:rPr kumimoji="1" lang="en-US" altLang="ja-JP" dirty="0"/>
              <a:t>1987</a:t>
            </a:r>
            <a:r>
              <a:rPr kumimoji="1" lang="ja-JP" altLang="en-US" dirty="0"/>
              <a:t>年、</a:t>
            </a:r>
            <a:r>
              <a:rPr kumimoji="1" lang="en-US" altLang="ja-JP" dirty="0"/>
              <a:t>DCL</a:t>
            </a:r>
            <a:r>
              <a:rPr lang="ja-JP" altLang="en-US" dirty="0"/>
              <a:t>はギネスに買収されるが</a:t>
            </a:r>
            <a:r>
              <a:rPr lang="en-US" altLang="ja-JP" dirty="0"/>
              <a:t>Diageo</a:t>
            </a:r>
            <a:r>
              <a:rPr lang="ja-JP" altLang="en-US" dirty="0"/>
              <a:t>へ</a:t>
            </a:r>
          </a:p>
          <a:p>
            <a:pPr>
              <a:buNone/>
            </a:pPr>
            <a:r>
              <a:rPr kumimoji="1" lang="ja-JP" altLang="en-US" dirty="0"/>
              <a:t>　→徹底したコストカット、機械化</a:t>
            </a:r>
          </a:p>
          <a:p>
            <a:pPr>
              <a:buNone/>
            </a:pPr>
            <a:r>
              <a:rPr kumimoji="1" lang="ja-JP" altLang="en-US" dirty="0"/>
              <a:t>　→積極的な公開</a:t>
            </a:r>
            <a:endParaRPr lang="ja-JP" altLang="en-US" dirty="0"/>
          </a:p>
          <a:p>
            <a:pPr>
              <a:buNone/>
            </a:pPr>
            <a:r>
              <a:rPr lang="ja-JP" altLang="en-US" dirty="0"/>
              <a:t>増産と集積が進む理由～多様な</a:t>
            </a:r>
            <a:r>
              <a:rPr lang="en-US" altLang="ja-JP" dirty="0"/>
              <a:t>Malt</a:t>
            </a:r>
            <a:r>
              <a:rPr lang="ja-JP" altLang="en-US" dirty="0"/>
              <a:t>の確保</a:t>
            </a:r>
            <a:r>
              <a:rPr lang="en-US" altLang="ja-JP" dirty="0"/>
              <a:t>=</a:t>
            </a:r>
            <a:r>
              <a:rPr lang="ja-JP" altLang="en-US" dirty="0"/>
              <a:t>多様な</a:t>
            </a:r>
            <a:r>
              <a:rPr lang="en-US" altLang="ja-JP" dirty="0"/>
              <a:t>Single Malt</a:t>
            </a:r>
            <a:r>
              <a:rPr lang="ja-JP" altLang="en-US" dirty="0" err="1"/>
              <a:t>だけで</a:t>
            </a:r>
            <a:r>
              <a:rPr lang="ja-JP" altLang="en-US" dirty="0"/>
              <a:t>なく、多様な</a:t>
            </a:r>
            <a:r>
              <a:rPr lang="en-US" altLang="ja-JP" dirty="0"/>
              <a:t>Blended Whisky</a:t>
            </a:r>
            <a:r>
              <a:rPr lang="ja-JP" altLang="en-US" dirty="0"/>
              <a:t>の提供</a:t>
            </a:r>
          </a:p>
          <a:p>
            <a:pPr>
              <a:buNone/>
            </a:pPr>
            <a:r>
              <a:rPr lang="ja-JP" altLang="en-US" dirty="0"/>
              <a:t>　日本のメーカーによる買収→国内産では原酒が不足するため、「スコッチ」への根強い支持にこたえる（サントリー</a:t>
            </a:r>
            <a:r>
              <a:rPr lang="en-US" altLang="ja-JP" dirty="0"/>
              <a:t>5</a:t>
            </a:r>
            <a:r>
              <a:rPr lang="ja-JP" altLang="en-US" dirty="0" err="1"/>
              <a:t>、</a:t>
            </a:r>
            <a:r>
              <a:rPr lang="ja-JP" altLang="en-US" dirty="0"/>
              <a:t>ニッカ</a:t>
            </a:r>
            <a:r>
              <a:rPr lang="en-US" altLang="ja-JP" dirty="0"/>
              <a:t>1</a:t>
            </a:r>
            <a:r>
              <a:rPr lang="ja-JP" altLang="en-US" dirty="0" err="1"/>
              <a:t>、</a:t>
            </a:r>
            <a:r>
              <a:rPr lang="ja-JP" altLang="en-US" dirty="0"/>
              <a:t>丸紅</a:t>
            </a:r>
            <a:r>
              <a:rPr lang="en-US" altLang="ja-JP" dirty="0"/>
              <a:t>1</a:t>
            </a:r>
            <a:r>
              <a:rPr lang="ja-JP" altLang="en-US" dirty="0"/>
              <a:t>）</a:t>
            </a:r>
          </a:p>
          <a:p>
            <a:pPr>
              <a:buNone/>
            </a:pPr>
            <a:r>
              <a:rPr lang="ja-JP" altLang="en-US" dirty="0"/>
              <a:t>　日本製の拡大→将来の世界戦略のためスコッチグループも容認</a:t>
            </a:r>
            <a:r>
              <a:rPr lang="en-US" altLang="ja-JP" dirty="0"/>
              <a:t>?</a:t>
            </a:r>
            <a:r>
              <a:rPr lang="ja-JP" altLang="en-US" dirty="0"/>
              <a:t>　　</a:t>
            </a:r>
          </a:p>
          <a:p>
            <a:pPr>
              <a:buNone/>
            </a:pPr>
            <a:r>
              <a:rPr lang="ja-JP" altLang="en-US" dirty="0"/>
              <a:t>　　　　　　　　　　　　</a:t>
            </a:r>
            <a:r>
              <a:rPr lang="en-US" altLang="ja-JP" dirty="0">
                <a:solidFill>
                  <a:srgbClr val="C00000"/>
                </a:solidFill>
              </a:rPr>
              <a:t>[</a:t>
            </a:r>
            <a:r>
              <a:rPr lang="ja-JP" altLang="en-US" dirty="0">
                <a:solidFill>
                  <a:srgbClr val="C00000"/>
                </a:solidFill>
              </a:rPr>
              <a:t>↓　オークニーのストーンサークル</a:t>
            </a:r>
            <a:r>
              <a:rPr lang="en-US" altLang="ja-JP" dirty="0">
                <a:solidFill>
                  <a:srgbClr val="C00000"/>
                </a:solidFill>
              </a:rPr>
              <a:t>]</a:t>
            </a:r>
            <a:endParaRPr lang="ja-JP" altLang="en-US" dirty="0">
              <a:solidFill>
                <a:srgbClr val="C00000"/>
              </a:solidFill>
            </a:endParaRPr>
          </a:p>
        </p:txBody>
      </p:sp>
      <p:sp>
        <p:nvSpPr>
          <p:cNvPr id="2" name="タイトル 1"/>
          <p:cNvSpPr>
            <a:spLocks noGrp="1"/>
          </p:cNvSpPr>
          <p:nvPr>
            <p:ph type="title"/>
          </p:nvPr>
        </p:nvSpPr>
        <p:spPr>
          <a:xfrm>
            <a:off x="6444208" y="106388"/>
            <a:ext cx="2516694" cy="946348"/>
          </a:xfrm>
        </p:spPr>
        <p:style>
          <a:lnRef idx="3">
            <a:schemeClr val="lt1"/>
          </a:lnRef>
          <a:fillRef idx="1">
            <a:schemeClr val="accent3"/>
          </a:fillRef>
          <a:effectRef idx="1">
            <a:schemeClr val="accent3"/>
          </a:effectRef>
          <a:fontRef idx="minor">
            <a:schemeClr val="lt1"/>
          </a:fontRef>
        </p:style>
        <p:txBody>
          <a:bodyPr/>
          <a:lstStyle/>
          <a:p>
            <a:r>
              <a:rPr lang="ja-JP" altLang="en-US" dirty="0">
                <a:solidFill>
                  <a:srgbClr val="0070C0"/>
                </a:solidFill>
              </a:rPr>
              <a:t>再編期</a:t>
            </a:r>
            <a:endParaRPr kumimoji="1" lang="ja-JP" altLang="en-US" dirty="0">
              <a:solidFill>
                <a:srgbClr val="0070C0"/>
              </a:solidFill>
            </a:endParaRPr>
          </a:p>
        </p:txBody>
      </p:sp>
    </p:spTree>
    <p:extLst>
      <p:ext uri="{BB962C8B-B14F-4D97-AF65-F5344CB8AC3E}">
        <p14:creationId xmlns:p14="http://schemas.microsoft.com/office/powerpoint/2010/main" val="723766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593034-21D3-47B7-B3B0-FD3731116EAA}"/>
              </a:ext>
            </a:extLst>
          </p:cNvPr>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rmAutofit/>
          </a:bodyPr>
          <a:lstStyle/>
          <a:p>
            <a:r>
              <a:rPr kumimoji="1" lang="ja-JP" altLang="en-US" sz="5400" dirty="0">
                <a:solidFill>
                  <a:srgbClr val="0070C0"/>
                </a:solidFill>
                <a:latin typeface="HGP創英角ﾎﾟｯﾌﾟ体" panose="040B0A00000000000000" pitchFamily="50" charset="-128"/>
                <a:ea typeface="HGP創英角ﾎﾟｯﾌﾟ体" panose="040B0A00000000000000" pitchFamily="50" charset="-128"/>
              </a:rPr>
              <a:t>旅行と旅</a:t>
            </a:r>
          </a:p>
        </p:txBody>
      </p:sp>
      <p:sp>
        <p:nvSpPr>
          <p:cNvPr id="3" name="コンテンツ プレースホルダー 2">
            <a:extLst>
              <a:ext uri="{FF2B5EF4-FFF2-40B4-BE49-F238E27FC236}">
                <a16:creationId xmlns:a16="http://schemas.microsoft.com/office/drawing/2014/main" id="{65C23782-C7E5-464B-A302-F22826EF9BB5}"/>
              </a:ext>
            </a:extLst>
          </p:cNvPr>
          <p:cNvSpPr>
            <a:spLocks noGrp="1"/>
          </p:cNvSpPr>
          <p:nvPr>
            <p:ph idx="1"/>
          </p:nvPr>
        </p:nvSpPr>
        <p:spPr>
          <a:xfrm>
            <a:off x="457200" y="1581919"/>
            <a:ext cx="8229600" cy="4799409"/>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marL="0" indent="0">
              <a:buNone/>
            </a:pPr>
            <a:r>
              <a:rPr kumimoji="1" lang="ja-JP" altLang="en-US" dirty="0">
                <a:solidFill>
                  <a:srgbClr val="7030A0"/>
                </a:solidFill>
              </a:rPr>
              <a:t>ツーリズム</a:t>
            </a:r>
            <a:r>
              <a:rPr kumimoji="1" lang="ja-JP" altLang="en-US" dirty="0"/>
              <a:t>　</a:t>
            </a:r>
            <a:r>
              <a:rPr lang="en-US" altLang="ja-JP" dirty="0"/>
              <a:t>:</a:t>
            </a:r>
            <a:r>
              <a:rPr kumimoji="1" lang="ja-JP" altLang="en-US" dirty="0"/>
              <a:t>　自己の解放、内省的になること</a:t>
            </a:r>
          </a:p>
          <a:p>
            <a:pPr marL="0" indent="0">
              <a:buNone/>
            </a:pPr>
            <a:r>
              <a:rPr lang="ja-JP" altLang="en-US" dirty="0"/>
              <a:t>　　</a:t>
            </a:r>
            <a:r>
              <a:rPr lang="en-US" altLang="ja-JP" dirty="0">
                <a:solidFill>
                  <a:srgbClr val="7030A0"/>
                </a:solidFill>
              </a:rPr>
              <a:t>(</a:t>
            </a:r>
            <a:r>
              <a:rPr lang="ja-JP" altLang="en-US" dirty="0">
                <a:solidFill>
                  <a:srgbClr val="7030A0"/>
                </a:solidFill>
              </a:rPr>
              <a:t>旅</a:t>
            </a:r>
            <a:r>
              <a:rPr lang="en-US" altLang="ja-JP" dirty="0">
                <a:solidFill>
                  <a:srgbClr val="7030A0"/>
                </a:solidFill>
              </a:rPr>
              <a:t>)</a:t>
            </a:r>
            <a:r>
              <a:rPr lang="ja-JP" altLang="en-US" dirty="0"/>
              <a:t>　　　　   一定の経験</a:t>
            </a:r>
            <a:r>
              <a:rPr lang="en-US" altLang="ja-JP" dirty="0"/>
              <a:t>(</a:t>
            </a:r>
            <a:r>
              <a:rPr lang="ja-JP" altLang="en-US" dirty="0"/>
              <a:t>加齢</a:t>
            </a:r>
            <a:r>
              <a:rPr lang="en-US" altLang="ja-JP" dirty="0"/>
              <a:t>)</a:t>
            </a:r>
            <a:r>
              <a:rPr lang="ja-JP" altLang="en-US" dirty="0"/>
              <a:t>が必要</a:t>
            </a:r>
          </a:p>
          <a:p>
            <a:pPr marL="0" indent="0">
              <a:buNone/>
            </a:pPr>
            <a:r>
              <a:rPr lang="ja-JP" altLang="en-US" dirty="0"/>
              <a:t>　　　　　　　　　 自然があり一人か少数であるといい</a:t>
            </a:r>
          </a:p>
          <a:p>
            <a:pPr marL="0" indent="0">
              <a:buNone/>
            </a:pPr>
            <a:r>
              <a:rPr lang="ja-JP" altLang="en-US" dirty="0"/>
              <a:t>　　　　　　　　　 道中や行った先に身を置くだけでいい</a:t>
            </a:r>
          </a:p>
          <a:p>
            <a:pPr marL="0" indent="0">
              <a:buNone/>
            </a:pPr>
            <a:r>
              <a:rPr lang="ja-JP" altLang="en-US" dirty="0"/>
              <a:t>　　　　　　　　　　</a:t>
            </a:r>
            <a:r>
              <a:rPr lang="en-US" altLang="ja-JP" dirty="0"/>
              <a:t>(</a:t>
            </a:r>
            <a:r>
              <a:rPr lang="ja-JP" altLang="en-US" dirty="0"/>
              <a:t>何もしないこともしばしば</a:t>
            </a:r>
            <a:r>
              <a:rPr lang="en-US" altLang="ja-JP" dirty="0"/>
              <a:t>)</a:t>
            </a:r>
            <a:endParaRPr lang="ja-JP" altLang="en-US" dirty="0"/>
          </a:p>
          <a:p>
            <a:pPr marL="0" indent="0">
              <a:buNone/>
            </a:pPr>
            <a:endParaRPr lang="ja-JP" altLang="en-US" dirty="0"/>
          </a:p>
          <a:p>
            <a:pPr marL="0" indent="0">
              <a:buNone/>
            </a:pPr>
            <a:r>
              <a:rPr lang="ja-JP" altLang="en-US" dirty="0">
                <a:solidFill>
                  <a:srgbClr val="7030A0"/>
                </a:solidFill>
              </a:rPr>
              <a:t>観光旅行</a:t>
            </a:r>
            <a:r>
              <a:rPr lang="ja-JP" altLang="en-US" dirty="0"/>
              <a:t>　  </a:t>
            </a:r>
            <a:r>
              <a:rPr lang="en-US" altLang="ja-JP" dirty="0"/>
              <a:t>:</a:t>
            </a:r>
            <a:r>
              <a:rPr lang="ja-JP" altLang="en-US" dirty="0"/>
              <a:t>　 「観る」ことが主</a:t>
            </a:r>
          </a:p>
          <a:p>
            <a:pPr marL="0" indent="0">
              <a:buNone/>
            </a:pPr>
            <a:r>
              <a:rPr kumimoji="1" lang="ja-JP" altLang="en-US" dirty="0"/>
              <a:t>　　　　　　　　　　　　　　　　　　　　　　　　　　　　　　　</a:t>
            </a:r>
          </a:p>
          <a:p>
            <a:pPr marL="0" indent="0">
              <a:buNone/>
            </a:pPr>
            <a:r>
              <a:rPr kumimoji="1" lang="ja-JP" altLang="en-US" dirty="0">
                <a:solidFill>
                  <a:srgbClr val="7030A0"/>
                </a:solidFill>
              </a:rPr>
              <a:t>余暇旅行</a:t>
            </a:r>
            <a:r>
              <a:rPr kumimoji="1" lang="ja-JP" altLang="en-US" dirty="0"/>
              <a:t>　  </a:t>
            </a:r>
            <a:r>
              <a:rPr kumimoji="1" lang="en-US" altLang="ja-JP" dirty="0"/>
              <a:t>:</a:t>
            </a:r>
            <a:r>
              <a:rPr kumimoji="1" lang="ja-JP" altLang="en-US" dirty="0"/>
              <a:t>　 短い、</a:t>
            </a:r>
            <a:r>
              <a:rPr kumimoji="1" lang="en-US" altLang="ja-JP" dirty="0"/>
              <a:t>(</a:t>
            </a:r>
            <a:r>
              <a:rPr kumimoji="1" lang="ja-JP" altLang="en-US" dirty="0"/>
              <a:t>自然の中にあっても</a:t>
            </a:r>
            <a:r>
              <a:rPr kumimoji="1" lang="en-US" altLang="ja-JP" dirty="0"/>
              <a:t>)</a:t>
            </a:r>
            <a:r>
              <a:rPr kumimoji="1" lang="ja-JP" altLang="en-US" dirty="0"/>
              <a:t>人工物が</a:t>
            </a:r>
          </a:p>
          <a:p>
            <a:pPr marL="0" indent="0">
              <a:buNone/>
            </a:pPr>
            <a:r>
              <a:rPr kumimoji="1" lang="ja-JP" altLang="en-US" dirty="0"/>
              <a:t>　　　　　　　　　  必要、多人数</a:t>
            </a:r>
            <a:r>
              <a:rPr lang="ja-JP" altLang="en-US" dirty="0"/>
              <a:t>での</a:t>
            </a:r>
            <a:r>
              <a:rPr kumimoji="1" lang="ja-JP" altLang="en-US" dirty="0"/>
              <a:t>遊び</a:t>
            </a:r>
          </a:p>
        </p:txBody>
      </p:sp>
    </p:spTree>
    <p:extLst>
      <p:ext uri="{BB962C8B-B14F-4D97-AF65-F5344CB8AC3E}">
        <p14:creationId xmlns:p14="http://schemas.microsoft.com/office/powerpoint/2010/main" val="195704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asuga\Desktop\2019.6.スコットランド写真\DSC_18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8776"/>
            <a:ext cx="4608512" cy="3085359"/>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C:\Users\kasuga\Desktop\2019.6.スコットランド写真\DSC_54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4807589" y="2473331"/>
            <a:ext cx="5252666" cy="32755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012160" y="274638"/>
            <a:ext cx="2674640" cy="1143000"/>
          </a:xfrm>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再興期</a:t>
            </a:r>
          </a:p>
        </p:txBody>
      </p:sp>
      <p:sp>
        <p:nvSpPr>
          <p:cNvPr id="3" name="コンテンツ プレースホルダ 2"/>
          <p:cNvSpPr>
            <a:spLocks noGrp="1"/>
          </p:cNvSpPr>
          <p:nvPr>
            <p:ph idx="1"/>
          </p:nvPr>
        </p:nvSpPr>
        <p:spPr>
          <a:xfrm>
            <a:off x="539552" y="2408824"/>
            <a:ext cx="4896544" cy="4464496"/>
          </a:xfrm>
        </p:spPr>
        <p:style>
          <a:lnRef idx="1">
            <a:schemeClr val="accent2"/>
          </a:lnRef>
          <a:fillRef idx="2">
            <a:schemeClr val="accent2"/>
          </a:fillRef>
          <a:effectRef idx="1">
            <a:schemeClr val="accent2"/>
          </a:effectRef>
          <a:fontRef idx="minor">
            <a:schemeClr val="dk1"/>
          </a:fontRef>
        </p:style>
        <p:txBody>
          <a:bodyPr>
            <a:normAutofit fontScale="55000" lnSpcReduction="20000"/>
          </a:bodyPr>
          <a:lstStyle/>
          <a:p>
            <a:pPr marL="0" indent="0">
              <a:buNone/>
            </a:pPr>
            <a:r>
              <a:rPr kumimoji="1" lang="en-US" altLang="ja-JP" dirty="0"/>
              <a:t>2000</a:t>
            </a:r>
            <a:r>
              <a:rPr kumimoji="1" lang="ja-JP" altLang="en-US" dirty="0"/>
              <a:t>年代のウイスキーブーム・・・過去何度も経験してきた苦境を乗り越えてきたことを忘れずに</a:t>
            </a:r>
            <a:r>
              <a:rPr kumimoji="1" lang="en-US" altLang="ja-JP" dirty="0"/>
              <a:t>!</a:t>
            </a:r>
            <a:endParaRPr kumimoji="1" lang="ja-JP" altLang="en-US" dirty="0"/>
          </a:p>
          <a:p>
            <a:pPr marL="0" indent="0">
              <a:buNone/>
            </a:pPr>
            <a:r>
              <a:rPr kumimoji="1" lang="ja-JP" altLang="en-US" dirty="0"/>
              <a:t>　　　　　　　　　　　　　　　    </a:t>
            </a:r>
            <a:r>
              <a:rPr kumimoji="1" lang="en-US" altLang="ja-JP" dirty="0">
                <a:solidFill>
                  <a:srgbClr val="FF0000"/>
                </a:solidFill>
              </a:rPr>
              <a:t>[</a:t>
            </a:r>
            <a:r>
              <a:rPr kumimoji="1" lang="ja-JP" altLang="en-US" dirty="0">
                <a:solidFill>
                  <a:srgbClr val="FF0000"/>
                </a:solidFill>
              </a:rPr>
              <a:t>↑　</a:t>
            </a:r>
            <a:r>
              <a:rPr kumimoji="1" lang="en-US" altLang="ja-JP" dirty="0">
                <a:solidFill>
                  <a:srgbClr val="FF0000"/>
                </a:solidFill>
              </a:rPr>
              <a:t>Blair Castle]</a:t>
            </a:r>
            <a:endParaRPr kumimoji="1" lang="ja-JP" altLang="en-US" dirty="0">
              <a:solidFill>
                <a:srgbClr val="FF0000"/>
              </a:solidFill>
            </a:endParaRPr>
          </a:p>
          <a:p>
            <a:pPr marL="0" indent="0">
              <a:buNone/>
            </a:pPr>
            <a:r>
              <a:rPr kumimoji="1" lang="en-US" altLang="ja-JP" dirty="0"/>
              <a:t>2000</a:t>
            </a:r>
            <a:r>
              <a:rPr kumimoji="1" lang="ja-JP" altLang="en-US" dirty="0"/>
              <a:t>年代初め以降</a:t>
            </a:r>
          </a:p>
          <a:p>
            <a:pPr marL="0" indent="0">
              <a:buNone/>
            </a:pPr>
            <a:r>
              <a:rPr lang="ja-JP" altLang="en-US" dirty="0"/>
              <a:t>　増産→閉鎖していた</a:t>
            </a:r>
            <a:r>
              <a:rPr lang="en-US" altLang="ja-JP" dirty="0"/>
              <a:t>Distillery</a:t>
            </a:r>
            <a:r>
              <a:rPr lang="ja-JP" altLang="en-US" dirty="0"/>
              <a:t>をオープン</a:t>
            </a:r>
            <a:endParaRPr lang="en-US" altLang="ja-JP" dirty="0"/>
          </a:p>
          <a:p>
            <a:pPr marL="0" indent="0">
              <a:buNone/>
            </a:pPr>
            <a:r>
              <a:rPr lang="ja-JP" altLang="en-US" dirty="0"/>
              <a:t>　　　　　　</a:t>
            </a:r>
            <a:r>
              <a:rPr lang="en-US" altLang="ja-JP" dirty="0"/>
              <a:t>(</a:t>
            </a:r>
            <a:r>
              <a:rPr lang="en-US" altLang="ja-JP" dirty="0" err="1"/>
              <a:t>Bruichladdich</a:t>
            </a:r>
            <a:r>
              <a:rPr lang="en-US" altLang="ja-JP" dirty="0"/>
              <a:t>, Glen Scotia, )</a:t>
            </a:r>
            <a:endParaRPr lang="ja-JP" altLang="en-US" dirty="0"/>
          </a:p>
          <a:p>
            <a:pPr marL="0" indent="0">
              <a:buNone/>
            </a:pPr>
            <a:r>
              <a:rPr kumimoji="1" lang="ja-JP" altLang="en-US" dirty="0"/>
              <a:t>　新規開業</a:t>
            </a:r>
            <a:r>
              <a:rPr kumimoji="1" lang="en-US" altLang="ja-JP" dirty="0"/>
              <a:t>(</a:t>
            </a:r>
            <a:r>
              <a:rPr kumimoji="1" lang="en-US" altLang="ja-JP" dirty="0" err="1"/>
              <a:t>Kilchoman</a:t>
            </a:r>
            <a:r>
              <a:rPr lang="en-US" altLang="ja-JP" dirty="0"/>
              <a:t>/2005, Clydesdale/2017, </a:t>
            </a:r>
            <a:r>
              <a:rPr lang="ja-JP" altLang="en-US" dirty="0"/>
              <a:t>　　　</a:t>
            </a:r>
          </a:p>
          <a:p>
            <a:pPr marL="0" indent="0">
              <a:buNone/>
            </a:pPr>
            <a:r>
              <a:rPr lang="ja-JP" altLang="en-US" dirty="0"/>
              <a:t>　　　　　　</a:t>
            </a:r>
            <a:r>
              <a:rPr lang="en-US" altLang="ja-JP" dirty="0" err="1"/>
              <a:t>Torabhaig</a:t>
            </a:r>
            <a:r>
              <a:rPr lang="en-US" altLang="ja-JP" dirty="0"/>
              <a:t>/2018, Isle of </a:t>
            </a:r>
            <a:r>
              <a:rPr lang="en-US" altLang="ja-JP" dirty="0" err="1"/>
              <a:t>Laasay</a:t>
            </a:r>
            <a:r>
              <a:rPr lang="en-US" altLang="ja-JP" dirty="0"/>
              <a:t>/2018, </a:t>
            </a:r>
            <a:endParaRPr lang="ja-JP" altLang="en-US" dirty="0"/>
          </a:p>
          <a:p>
            <a:pPr marL="0" indent="0">
              <a:buNone/>
            </a:pPr>
            <a:r>
              <a:rPr lang="ja-JP" altLang="en-US" dirty="0"/>
              <a:t>　　　　　　</a:t>
            </a:r>
            <a:r>
              <a:rPr lang="en-US" altLang="ja-JP" dirty="0" err="1"/>
              <a:t>Nen’ean</a:t>
            </a:r>
            <a:r>
              <a:rPr lang="en-US" altLang="ja-JP" dirty="0"/>
              <a:t>/2018)</a:t>
            </a:r>
            <a:endParaRPr kumimoji="1" lang="ja-JP" altLang="en-US" dirty="0"/>
          </a:p>
          <a:p>
            <a:pPr marL="0" indent="0">
              <a:buNone/>
            </a:pPr>
            <a:r>
              <a:rPr lang="ja-JP" altLang="en-US" dirty="0"/>
              <a:t>　開業準備→</a:t>
            </a:r>
            <a:r>
              <a:rPr lang="en-US" altLang="ja-JP" dirty="0" err="1"/>
              <a:t>Craftbeer</a:t>
            </a:r>
            <a:r>
              <a:rPr lang="ja-JP" altLang="en-US" dirty="0"/>
              <a:t>とともに</a:t>
            </a:r>
            <a:r>
              <a:rPr lang="en-US" altLang="ja-JP" dirty="0"/>
              <a:t>Gin</a:t>
            </a:r>
            <a:r>
              <a:rPr lang="ja-JP" altLang="en-US" dirty="0"/>
              <a:t> </a:t>
            </a:r>
            <a:r>
              <a:rPr lang="en-US" altLang="ja-JP" dirty="0"/>
              <a:t>Distillery</a:t>
            </a:r>
            <a:r>
              <a:rPr lang="ja-JP" altLang="en-US" dirty="0"/>
              <a:t>も</a:t>
            </a:r>
          </a:p>
          <a:p>
            <a:pPr marL="0" indent="0">
              <a:buNone/>
            </a:pPr>
            <a:r>
              <a:rPr lang="ja-JP" altLang="en-US" dirty="0"/>
              <a:t>　　　新規開店が続くのは、将来の開業に向け</a:t>
            </a:r>
          </a:p>
          <a:p>
            <a:pPr marL="0" indent="0">
              <a:buNone/>
            </a:pPr>
            <a:r>
              <a:rPr lang="ja-JP" altLang="en-US" dirty="0"/>
              <a:t>　　　</a:t>
            </a:r>
            <a:r>
              <a:rPr lang="ja-JP" altLang="en-US" dirty="0" err="1"/>
              <a:t>た</a:t>
            </a:r>
            <a:r>
              <a:rPr lang="ja-JP" altLang="en-US" dirty="0"/>
              <a:t>動きか</a:t>
            </a:r>
          </a:p>
          <a:p>
            <a:pPr marL="0" indent="0">
              <a:buNone/>
            </a:pPr>
            <a:r>
              <a:rPr lang="ja-JP" altLang="en-US" dirty="0"/>
              <a:t>　基本</a:t>
            </a:r>
            <a:r>
              <a:rPr lang="en-US" altLang="ja-JP" dirty="0"/>
              <a:t>:</a:t>
            </a:r>
            <a:r>
              <a:rPr kumimoji="1" lang="ja-JP" altLang="en-US" dirty="0"/>
              <a:t>多様な</a:t>
            </a:r>
            <a:r>
              <a:rPr kumimoji="1" lang="en-US" altLang="ja-JP" dirty="0"/>
              <a:t>Malt</a:t>
            </a:r>
            <a:r>
              <a:rPr kumimoji="1" lang="ja-JP" altLang="en-US" dirty="0"/>
              <a:t>をできるだけ多くストックして</a:t>
            </a:r>
          </a:p>
          <a:p>
            <a:pPr marL="0" indent="0">
              <a:buNone/>
            </a:pPr>
            <a:r>
              <a:rPr lang="ja-JP" altLang="en-US" dirty="0"/>
              <a:t>　　　</a:t>
            </a:r>
            <a:r>
              <a:rPr kumimoji="1" lang="ja-JP" altLang="en-US" dirty="0"/>
              <a:t>おきたい　　</a:t>
            </a:r>
          </a:p>
          <a:p>
            <a:pPr marL="0" indent="0">
              <a:buNone/>
            </a:pPr>
            <a:r>
              <a:rPr lang="ja-JP" altLang="en-US" dirty="0"/>
              <a:t>　　　　　　</a:t>
            </a:r>
            <a:r>
              <a:rPr lang="en-US" altLang="ja-JP" sz="2900" dirty="0">
                <a:solidFill>
                  <a:srgbClr val="C00000"/>
                </a:solidFill>
              </a:rPr>
              <a:t>[</a:t>
            </a:r>
            <a:r>
              <a:rPr lang="ja-JP" altLang="en-US" sz="2900" dirty="0">
                <a:solidFill>
                  <a:srgbClr val="C00000"/>
                </a:solidFill>
              </a:rPr>
              <a:t>シングルバレルの直販</a:t>
            </a:r>
            <a:r>
              <a:rPr lang="en-US" altLang="ja-JP" sz="2900" dirty="0">
                <a:solidFill>
                  <a:srgbClr val="C00000"/>
                </a:solidFill>
              </a:rPr>
              <a:t>(</a:t>
            </a:r>
            <a:r>
              <a:rPr lang="en-US" altLang="ja-JP" sz="2900" dirty="0" err="1">
                <a:solidFill>
                  <a:srgbClr val="C00000"/>
                </a:solidFill>
              </a:rPr>
              <a:t>Glengoyne</a:t>
            </a:r>
            <a:r>
              <a:rPr lang="en-US" altLang="ja-JP" sz="2900" dirty="0">
                <a:solidFill>
                  <a:srgbClr val="C00000"/>
                </a:solidFill>
              </a:rPr>
              <a:t>)</a:t>
            </a:r>
            <a:r>
              <a:rPr lang="ja-JP" altLang="en-US" sz="2900" dirty="0">
                <a:solidFill>
                  <a:srgbClr val="C00000"/>
                </a:solidFill>
              </a:rPr>
              <a:t> →</a:t>
            </a:r>
            <a:r>
              <a:rPr lang="en-US" altLang="ja-JP" sz="2900" dirty="0">
                <a:solidFill>
                  <a:srgbClr val="C00000"/>
                </a:solidFill>
              </a:rPr>
              <a:t>]</a:t>
            </a:r>
            <a:endParaRPr kumimoji="1" lang="ja-JP" altLang="en-US" sz="2900" dirty="0">
              <a:solidFill>
                <a:srgbClr val="C0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60648"/>
            <a:ext cx="8229600" cy="922114"/>
          </a:xfrm>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現在</a:t>
            </a:r>
          </a:p>
        </p:txBody>
      </p:sp>
      <p:sp>
        <p:nvSpPr>
          <p:cNvPr id="3" name="コンテンツ プレースホルダー 2"/>
          <p:cNvSpPr>
            <a:spLocks noGrp="1"/>
          </p:cNvSpPr>
          <p:nvPr>
            <p:ph idx="1"/>
          </p:nvPr>
        </p:nvSpPr>
        <p:spPr>
          <a:xfrm>
            <a:off x="539552" y="1556792"/>
            <a:ext cx="8229600" cy="5112568"/>
          </a:xfrm>
        </p:spPr>
        <p:style>
          <a:lnRef idx="1">
            <a:schemeClr val="accent2"/>
          </a:lnRef>
          <a:fillRef idx="2">
            <a:schemeClr val="accent2"/>
          </a:fillRef>
          <a:effectRef idx="1">
            <a:schemeClr val="accent2"/>
          </a:effectRef>
          <a:fontRef idx="minor">
            <a:schemeClr val="dk1"/>
          </a:fontRef>
        </p:style>
        <p:txBody>
          <a:bodyPr>
            <a:normAutofit fontScale="55000" lnSpcReduction="20000"/>
          </a:bodyPr>
          <a:lstStyle/>
          <a:p>
            <a:pPr marL="0" indent="0">
              <a:buNone/>
            </a:pPr>
            <a:r>
              <a:rPr lang="ja-JP" altLang="en-US" dirty="0"/>
              <a:t>ウイスキー統計</a:t>
            </a:r>
            <a:r>
              <a:rPr lang="en-US" altLang="ja-JP" dirty="0"/>
              <a:t>(Scotch Whisky Association</a:t>
            </a:r>
            <a:r>
              <a:rPr lang="ja-JP" altLang="en-US" dirty="0" err="1"/>
              <a:t>、</a:t>
            </a:r>
            <a:r>
              <a:rPr lang="en-US" altLang="ja-JP" dirty="0"/>
              <a:t>2019</a:t>
            </a:r>
            <a:r>
              <a:rPr lang="ja-JP" altLang="en-US" dirty="0"/>
              <a:t>年</a:t>
            </a:r>
            <a:r>
              <a:rPr lang="en-US" altLang="ja-JP" dirty="0"/>
              <a:t>4</a:t>
            </a:r>
            <a:r>
              <a:rPr lang="ja-JP" altLang="en-US" dirty="0"/>
              <a:t>月取得</a:t>
            </a:r>
            <a:r>
              <a:rPr lang="en-US" altLang="ja-JP" dirty="0"/>
              <a:t>)</a:t>
            </a:r>
          </a:p>
          <a:p>
            <a:pPr marL="0" indent="0">
              <a:buNone/>
            </a:pPr>
            <a:endParaRPr lang="en-US" altLang="ja-JP" dirty="0"/>
          </a:p>
          <a:p>
            <a:pPr marL="0" indent="0">
              <a:buNone/>
            </a:pPr>
            <a:r>
              <a:rPr lang="ja-JP" altLang="en-US" dirty="0"/>
              <a:t>・世界</a:t>
            </a:r>
            <a:r>
              <a:rPr lang="en-US" altLang="ja-JP" dirty="0"/>
              <a:t>175</a:t>
            </a:r>
            <a:r>
              <a:rPr lang="ja-JP" altLang="en-US" dirty="0"/>
              <a:t>の市場に向け、毎秒</a:t>
            </a:r>
            <a:r>
              <a:rPr lang="en-US" altLang="ja-JP" dirty="0"/>
              <a:t>41</a:t>
            </a:r>
            <a:r>
              <a:rPr lang="ja-JP" altLang="en-US" dirty="0"/>
              <a:t>本のスコッチ・ウイスキーが出荷されている。毎年</a:t>
            </a:r>
            <a:r>
              <a:rPr lang="en-US" altLang="ja-JP" dirty="0"/>
              <a:t>12</a:t>
            </a:r>
            <a:r>
              <a:rPr lang="ja-JP" altLang="en-US" dirty="0"/>
              <a:t>億本を超える。</a:t>
            </a:r>
          </a:p>
          <a:p>
            <a:pPr marL="0" indent="0">
              <a:buNone/>
            </a:pPr>
            <a:r>
              <a:rPr lang="ja-JP" altLang="en-US" dirty="0"/>
              <a:t>・出荷されたボトルをつなぐと</a:t>
            </a:r>
            <a:r>
              <a:rPr lang="en-US" altLang="ja-JP" dirty="0"/>
              <a:t>35</a:t>
            </a:r>
            <a:r>
              <a:rPr lang="ja-JP" altLang="en-US" dirty="0"/>
              <a:t>万</a:t>
            </a:r>
            <a:r>
              <a:rPr lang="en-US" altLang="ja-JP" dirty="0"/>
              <a:t>km</a:t>
            </a:r>
            <a:r>
              <a:rPr lang="ja-JP" altLang="en-US" dirty="0" err="1"/>
              <a:t>、</a:t>
            </a:r>
            <a:r>
              <a:rPr lang="ja-JP" altLang="en-US" dirty="0"/>
              <a:t>地球と月の距離の</a:t>
            </a:r>
            <a:r>
              <a:rPr lang="en-US" altLang="ja-JP" dirty="0"/>
              <a:t>9</a:t>
            </a:r>
            <a:r>
              <a:rPr lang="ja-JP" altLang="en-US" dirty="0"/>
              <a:t>割になる。</a:t>
            </a:r>
          </a:p>
          <a:p>
            <a:pPr marL="0" indent="0">
              <a:buNone/>
            </a:pPr>
            <a:r>
              <a:rPr lang="ja-JP" altLang="en-US" dirty="0"/>
              <a:t>・スコッチ・ウイスキーの輸出額は</a:t>
            </a:r>
            <a:r>
              <a:rPr lang="en-US" altLang="ja-JP" dirty="0"/>
              <a:t>47</a:t>
            </a:r>
            <a:r>
              <a:rPr lang="ja-JP" altLang="en-US" dirty="0"/>
              <a:t>億ポンド（</a:t>
            </a:r>
            <a:r>
              <a:rPr lang="en-US" altLang="ja-JP" dirty="0"/>
              <a:t>1</a:t>
            </a:r>
            <a:r>
              <a:rPr lang="ja-JP" altLang="en-US" dirty="0"/>
              <a:t>ポンド</a:t>
            </a:r>
            <a:r>
              <a:rPr lang="en-US" altLang="ja-JP" dirty="0"/>
              <a:t>142</a:t>
            </a:r>
            <a:r>
              <a:rPr lang="ja-JP" altLang="en-US" dirty="0"/>
              <a:t>円とすると</a:t>
            </a:r>
            <a:r>
              <a:rPr lang="en-US" altLang="ja-JP" dirty="0"/>
              <a:t>6,674</a:t>
            </a:r>
            <a:r>
              <a:rPr lang="ja-JP" altLang="en-US" dirty="0"/>
              <a:t>億円）。・ウイスキー輸出額はスコットランド全体の飲食品の</a:t>
            </a:r>
            <a:r>
              <a:rPr lang="en-US" altLang="ja-JP" dirty="0"/>
              <a:t>70%</a:t>
            </a:r>
            <a:r>
              <a:rPr lang="ja-JP" altLang="en-US" dirty="0" err="1"/>
              <a:t>、</a:t>
            </a:r>
            <a:r>
              <a:rPr lang="en-US" altLang="ja-JP" dirty="0"/>
              <a:t>UK</a:t>
            </a:r>
            <a:r>
              <a:rPr lang="ja-JP" altLang="en-US" dirty="0" err="1"/>
              <a:t>の飲</a:t>
            </a:r>
            <a:r>
              <a:rPr lang="ja-JP" altLang="en-US" dirty="0"/>
              <a:t>食品の</a:t>
            </a:r>
            <a:r>
              <a:rPr lang="en-US" altLang="ja-JP" dirty="0"/>
              <a:t>21%</a:t>
            </a:r>
            <a:r>
              <a:rPr lang="ja-JP" altLang="en-US" dirty="0" err="1"/>
              <a:t>、</a:t>
            </a:r>
            <a:r>
              <a:rPr lang="en-US" altLang="ja-JP" dirty="0"/>
              <a:t>UK</a:t>
            </a:r>
            <a:r>
              <a:rPr lang="ja-JP" altLang="en-US" dirty="0"/>
              <a:t>の全輸出額の</a:t>
            </a:r>
            <a:r>
              <a:rPr lang="en-US" altLang="ja-JP" dirty="0"/>
              <a:t>1.3%</a:t>
            </a:r>
            <a:r>
              <a:rPr lang="ja-JP" altLang="en-US" dirty="0"/>
              <a:t>になる。</a:t>
            </a:r>
          </a:p>
          <a:p>
            <a:pPr marL="0" indent="0">
              <a:buNone/>
            </a:pPr>
            <a:r>
              <a:rPr lang="ja-JP" altLang="en-US" dirty="0"/>
              <a:t>・スコッチ・ウイスキー業界が</a:t>
            </a:r>
            <a:r>
              <a:rPr lang="en-US" altLang="ja-JP" dirty="0"/>
              <a:t>UK</a:t>
            </a:r>
            <a:r>
              <a:rPr lang="ja-JP" altLang="en-US" dirty="0"/>
              <a:t>経済に占める粗付加価値（</a:t>
            </a:r>
            <a:r>
              <a:rPr lang="en-US" altLang="ja-JP" dirty="0"/>
              <a:t>GVA</a:t>
            </a:r>
            <a:r>
              <a:rPr lang="ja-JP" altLang="en-US" dirty="0"/>
              <a:t>）は</a:t>
            </a:r>
            <a:r>
              <a:rPr lang="en-US" altLang="ja-JP" dirty="0"/>
              <a:t>55</a:t>
            </a:r>
            <a:r>
              <a:rPr lang="ja-JP" altLang="en-US" dirty="0"/>
              <a:t>億ポンド。</a:t>
            </a:r>
          </a:p>
          <a:p>
            <a:pPr marL="0" indent="0">
              <a:buNone/>
            </a:pPr>
            <a:r>
              <a:rPr lang="ja-JP" altLang="en-US" dirty="0"/>
              <a:t>・スコットランドのスコッチ・ウイスキー業界が直接雇用している労働者は</a:t>
            </a:r>
            <a:r>
              <a:rPr lang="en-US" altLang="ja-JP" dirty="0"/>
              <a:t>1</a:t>
            </a:r>
            <a:r>
              <a:rPr lang="ja-JP" altLang="en-US" dirty="0"/>
              <a:t>万人以上、</a:t>
            </a:r>
            <a:r>
              <a:rPr lang="en-US" altLang="ja-JP" dirty="0"/>
              <a:t>UK</a:t>
            </a:r>
            <a:r>
              <a:rPr lang="ja-JP" altLang="en-US" dirty="0"/>
              <a:t>全体では</a:t>
            </a:r>
            <a:r>
              <a:rPr lang="en-US" altLang="ja-JP" dirty="0"/>
              <a:t>4</a:t>
            </a:r>
            <a:r>
              <a:rPr lang="ja-JP" altLang="en-US" dirty="0"/>
              <a:t>万</a:t>
            </a:r>
            <a:r>
              <a:rPr lang="en-US" altLang="ja-JP" dirty="0"/>
              <a:t>(</a:t>
            </a:r>
            <a:r>
              <a:rPr lang="ja-JP" altLang="en-US" dirty="0"/>
              <a:t>人</a:t>
            </a:r>
            <a:r>
              <a:rPr lang="en-US" altLang="ja-JP" dirty="0"/>
              <a:t>)</a:t>
            </a:r>
            <a:r>
              <a:rPr lang="ja-JP" altLang="en-US" dirty="0"/>
              <a:t>以上の仕事を提供している。</a:t>
            </a:r>
          </a:p>
          <a:p>
            <a:pPr marL="0" indent="0">
              <a:buNone/>
            </a:pPr>
            <a:r>
              <a:rPr lang="ja-JP" altLang="en-US" dirty="0"/>
              <a:t>・スコットランドの農村部における</a:t>
            </a:r>
            <a:r>
              <a:rPr lang="en-US" altLang="ja-JP" dirty="0"/>
              <a:t>7</a:t>
            </a:r>
            <a:r>
              <a:rPr lang="ja-JP" altLang="en-US" dirty="0"/>
              <a:t>千</a:t>
            </a:r>
            <a:r>
              <a:rPr lang="en-US" altLang="ja-JP" dirty="0"/>
              <a:t>(</a:t>
            </a:r>
            <a:r>
              <a:rPr lang="ja-JP" altLang="en-US" dirty="0"/>
              <a:t>人</a:t>
            </a:r>
            <a:r>
              <a:rPr lang="en-US" altLang="ja-JP" dirty="0"/>
              <a:t>)</a:t>
            </a:r>
            <a:r>
              <a:rPr lang="ja-JP" altLang="en-US" dirty="0"/>
              <a:t>の仕事は、ハイランドと島嶼部にわたって重要な雇用と投資を生んでいる。</a:t>
            </a:r>
          </a:p>
          <a:p>
            <a:pPr marL="0" indent="0">
              <a:buNone/>
            </a:pPr>
            <a:r>
              <a:rPr lang="ja-JP" altLang="en-US" dirty="0"/>
              <a:t>・ほぼ</a:t>
            </a:r>
            <a:r>
              <a:rPr lang="en-US" altLang="ja-JP" dirty="0"/>
              <a:t>2</a:t>
            </a:r>
            <a:r>
              <a:rPr lang="ja-JP" altLang="en-US" dirty="0"/>
              <a:t>千万樽がスコットランドの倉庫に眠り、口にされる日を待っている。</a:t>
            </a:r>
          </a:p>
          <a:p>
            <a:pPr marL="0" indent="0">
              <a:buNone/>
            </a:pPr>
            <a:r>
              <a:rPr lang="ja-JP" altLang="en-US" dirty="0"/>
              <a:t>・スコッチ・ウイスキーと言われるためにはスコットランドのオーク樽で最低</a:t>
            </a:r>
            <a:r>
              <a:rPr lang="en-US" altLang="ja-JP" dirty="0"/>
              <a:t>3</a:t>
            </a:r>
            <a:r>
              <a:rPr lang="ja-JP" altLang="en-US" dirty="0"/>
              <a:t>年熟成されなければならない。</a:t>
            </a:r>
          </a:p>
          <a:p>
            <a:pPr marL="0" indent="0">
              <a:buNone/>
            </a:pPr>
            <a:r>
              <a:rPr lang="ja-JP" altLang="en-US" dirty="0"/>
              <a:t>・スコットランド全体で稼働しているスコッチ・ウイスキー・ディスティラリーは現在</a:t>
            </a:r>
            <a:r>
              <a:rPr lang="en-US" altLang="ja-JP" dirty="0"/>
              <a:t>128</a:t>
            </a:r>
            <a:r>
              <a:rPr lang="ja-JP" altLang="en-US" dirty="0"/>
              <a:t>である。</a:t>
            </a:r>
          </a:p>
        </p:txBody>
      </p:sp>
    </p:spTree>
    <p:extLst>
      <p:ext uri="{BB962C8B-B14F-4D97-AF65-F5344CB8AC3E}">
        <p14:creationId xmlns:p14="http://schemas.microsoft.com/office/powerpoint/2010/main" val="40423269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kasuga\Desktop\2019.6.スコットランド写真\DSC_64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29" y="1340768"/>
            <a:ext cx="9931635" cy="664914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normAutofit/>
          </a:bodyPr>
          <a:lstStyle/>
          <a:p>
            <a:r>
              <a:rPr kumimoji="1" lang="ja-JP" altLang="en-US" dirty="0">
                <a:solidFill>
                  <a:srgbClr val="0070C0"/>
                </a:solidFill>
              </a:rPr>
              <a:t>ウイスキー・ツーリズムの魅力</a:t>
            </a:r>
          </a:p>
        </p:txBody>
      </p:sp>
      <p:sp>
        <p:nvSpPr>
          <p:cNvPr id="3" name="コンテンツ プレースホルダー 2"/>
          <p:cNvSpPr>
            <a:spLocks noGrp="1"/>
          </p:cNvSpPr>
          <p:nvPr>
            <p:ph idx="1"/>
          </p:nvPr>
        </p:nvSpPr>
        <p:spPr>
          <a:xfrm>
            <a:off x="457200" y="1484784"/>
            <a:ext cx="8229600" cy="2232248"/>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0" indent="0">
              <a:buNone/>
            </a:pPr>
            <a:r>
              <a:rPr lang="ja-JP" altLang="en-US" dirty="0"/>
              <a:t>気候～年によってばらばら。毎日が四季。</a:t>
            </a:r>
            <a:r>
              <a:rPr kumimoji="1" lang="ja-JP" altLang="en-US" dirty="0"/>
              <a:t>真冬以外、それほど厳しくなく、春から秋は活動に最適。</a:t>
            </a:r>
          </a:p>
          <a:p>
            <a:pPr marL="0" indent="0">
              <a:buNone/>
            </a:pPr>
            <a:r>
              <a:rPr kumimoji="1" lang="ja-JP" altLang="en-US" dirty="0"/>
              <a:t>自然～ハイランドはあまり高くない山間部も多く、なだらかな</a:t>
            </a:r>
            <a:r>
              <a:rPr kumimoji="1" lang="en-US" altLang="ja-JP" dirty="0"/>
              <a:t>glen(</a:t>
            </a:r>
            <a:r>
              <a:rPr kumimoji="1" lang="ja-JP" altLang="en-US" dirty="0"/>
              <a:t>谷</a:t>
            </a:r>
            <a:r>
              <a:rPr kumimoji="1" lang="en-US" altLang="ja-JP" dirty="0"/>
              <a:t>)</a:t>
            </a:r>
            <a:r>
              <a:rPr kumimoji="1" lang="ja-JP" altLang="en-US" dirty="0"/>
              <a:t>と</a:t>
            </a:r>
            <a:r>
              <a:rPr kumimoji="1" lang="en-US" altLang="ja-JP" dirty="0"/>
              <a:t>loch(</a:t>
            </a:r>
            <a:r>
              <a:rPr kumimoji="1" lang="ja-JP" altLang="en-US" dirty="0"/>
              <a:t>湖・入江</a:t>
            </a:r>
            <a:r>
              <a:rPr kumimoji="1" lang="en-US" altLang="ja-JP" dirty="0"/>
              <a:t>)</a:t>
            </a:r>
            <a:r>
              <a:rPr kumimoji="1" lang="ja-JP" altLang="en-US" dirty="0"/>
              <a:t>が</a:t>
            </a:r>
            <a:r>
              <a:rPr lang="ja-JP" altLang="en-US" dirty="0"/>
              <a:t>美しく、一般道が整備されている</a:t>
            </a:r>
          </a:p>
          <a:p>
            <a:pPr marL="0" indent="0">
              <a:buNone/>
            </a:pPr>
            <a:r>
              <a:rPr kumimoji="1" lang="en-US" altLang="ja-JP" dirty="0"/>
              <a:t>Accommodation</a:t>
            </a:r>
            <a:r>
              <a:rPr kumimoji="1" lang="ja-JP" altLang="en-US" dirty="0"/>
              <a:t>～基準を満たした</a:t>
            </a:r>
            <a:r>
              <a:rPr kumimoji="1" lang="en-US" altLang="ja-JP" dirty="0"/>
              <a:t>B&amp;B</a:t>
            </a:r>
            <a:r>
              <a:rPr lang="ja-JP" altLang="en-US" dirty="0"/>
              <a:t>や</a:t>
            </a:r>
            <a:r>
              <a:rPr kumimoji="1" lang="en-US" altLang="ja-JP" dirty="0"/>
              <a:t>Hotel</a:t>
            </a:r>
            <a:r>
              <a:rPr kumimoji="1" lang="ja-JP" altLang="en-US" dirty="0" err="1"/>
              <a:t>、</a:t>
            </a:r>
            <a:r>
              <a:rPr kumimoji="1" lang="ja-JP" altLang="en-US" dirty="0"/>
              <a:t>レストランなどが</a:t>
            </a:r>
            <a:r>
              <a:rPr kumimoji="1" lang="en-US" altLang="ja-JP" dirty="0"/>
              <a:t>Reasonable</a:t>
            </a:r>
            <a:r>
              <a:rPr kumimoji="1" lang="ja-JP" altLang="en-US" dirty="0"/>
              <a:t>な価格で利用でき、快適な空間や品質が保証されている　　　</a:t>
            </a:r>
          </a:p>
          <a:p>
            <a:pPr marL="0" indent="0">
              <a:buNone/>
            </a:pPr>
            <a:r>
              <a:rPr kumimoji="1" lang="en-US" altLang="ja-JP" sz="2400" dirty="0">
                <a:solidFill>
                  <a:srgbClr val="C00000"/>
                </a:solidFill>
              </a:rPr>
              <a:t>[</a:t>
            </a:r>
            <a:r>
              <a:rPr kumimoji="1" lang="ja-JP" altLang="en-US" sz="2400" dirty="0">
                <a:solidFill>
                  <a:srgbClr val="C00000"/>
                </a:solidFill>
              </a:rPr>
              <a:t>↓　</a:t>
            </a:r>
            <a:r>
              <a:rPr kumimoji="1" lang="en-US" altLang="ja-JP" sz="2400" dirty="0">
                <a:solidFill>
                  <a:srgbClr val="C00000"/>
                </a:solidFill>
              </a:rPr>
              <a:t>Old man of Hoy : Sky, </a:t>
            </a:r>
            <a:r>
              <a:rPr kumimoji="1" lang="ja-JP" altLang="en-US" sz="2400" dirty="0">
                <a:solidFill>
                  <a:srgbClr val="C00000"/>
                </a:solidFill>
              </a:rPr>
              <a:t>香港映画・金城武主演</a:t>
            </a:r>
            <a:r>
              <a:rPr kumimoji="1" lang="en-US" altLang="ja-JP" sz="2400" dirty="0">
                <a:solidFill>
                  <a:srgbClr val="C00000"/>
                </a:solidFill>
              </a:rPr>
              <a:t>『</a:t>
            </a:r>
            <a:r>
              <a:rPr kumimoji="1" lang="ja-JP" altLang="en-US" sz="2400" dirty="0">
                <a:solidFill>
                  <a:srgbClr val="C00000"/>
                </a:solidFill>
              </a:rPr>
              <a:t>世界の崖</a:t>
            </a:r>
            <a:r>
              <a:rPr kumimoji="1" lang="ja-JP" altLang="en-US" sz="2400" dirty="0" err="1">
                <a:solidFill>
                  <a:srgbClr val="C00000"/>
                </a:solidFill>
              </a:rPr>
              <a:t>てに</a:t>
            </a:r>
            <a:r>
              <a:rPr kumimoji="1" lang="en-US" altLang="ja-JP" sz="2400" dirty="0">
                <a:solidFill>
                  <a:srgbClr val="C00000"/>
                </a:solidFill>
              </a:rPr>
              <a:t>』</a:t>
            </a:r>
            <a:r>
              <a:rPr lang="ja-JP" altLang="en-US" sz="2400" dirty="0" err="1">
                <a:solidFill>
                  <a:srgbClr val="C00000"/>
                </a:solidFill>
              </a:rPr>
              <a:t>で紹</a:t>
            </a:r>
            <a:r>
              <a:rPr lang="ja-JP" altLang="en-US" sz="2400" dirty="0">
                <a:solidFill>
                  <a:srgbClr val="C00000"/>
                </a:solidFill>
              </a:rPr>
              <a:t>介される</a:t>
            </a:r>
            <a:r>
              <a:rPr kumimoji="1" lang="en-US" altLang="ja-JP" sz="2400" dirty="0">
                <a:solidFill>
                  <a:srgbClr val="C00000"/>
                </a:solidFill>
              </a:rPr>
              <a:t> ]</a:t>
            </a:r>
            <a:endParaRPr kumimoji="1" lang="ja-JP" altLang="en-US" sz="2400" dirty="0">
              <a:solidFill>
                <a:srgbClr val="C00000"/>
              </a:solidFill>
            </a:endParaRPr>
          </a:p>
        </p:txBody>
      </p:sp>
    </p:spTree>
    <p:extLst>
      <p:ext uri="{BB962C8B-B14F-4D97-AF65-F5344CB8AC3E}">
        <p14:creationId xmlns:p14="http://schemas.microsoft.com/office/powerpoint/2010/main" val="33936273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J:\スコットランド\写真追加\DSCN06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585" y="1700808"/>
            <a:ext cx="6589763" cy="4941987"/>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normAutofit/>
          </a:bodyPr>
          <a:lstStyle/>
          <a:p>
            <a:r>
              <a:rPr lang="ja-JP" altLang="en-US" dirty="0">
                <a:solidFill>
                  <a:srgbClr val="0070C0"/>
                </a:solidFill>
              </a:rPr>
              <a:t>ルーツ探し</a:t>
            </a:r>
            <a:endParaRPr kumimoji="1" lang="ja-JP" altLang="en-US" dirty="0">
              <a:solidFill>
                <a:srgbClr val="0070C0"/>
              </a:solidFill>
            </a:endParaRPr>
          </a:p>
        </p:txBody>
      </p:sp>
      <p:sp>
        <p:nvSpPr>
          <p:cNvPr id="3" name="コンテンツ プレースホルダー 2"/>
          <p:cNvSpPr>
            <a:spLocks noGrp="1"/>
          </p:cNvSpPr>
          <p:nvPr>
            <p:ph idx="1"/>
          </p:nvPr>
        </p:nvSpPr>
        <p:spPr>
          <a:xfrm>
            <a:off x="4499992" y="1600200"/>
            <a:ext cx="4392488" cy="5141167"/>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0" indent="0">
              <a:buNone/>
            </a:pPr>
            <a:r>
              <a:rPr lang="ja-JP" altLang="en-US" dirty="0"/>
              <a:t>スコットランド中に歴史とロマンがちりばめられている（内容を知らないとおもしろくないが、ネット上に出ているし、日本語の本もある）</a:t>
            </a:r>
          </a:p>
          <a:p>
            <a:pPr marL="0" indent="0">
              <a:buNone/>
            </a:pPr>
            <a:r>
              <a:rPr lang="ja-JP" altLang="en-US" dirty="0"/>
              <a:t>アメリカ・カナダ・オーストラリア・ニュージーランドなど多くの移民の子孫たちがルーツを尋ねて訪問（</a:t>
            </a:r>
            <a:r>
              <a:rPr lang="en-US" altLang="ja-JP" dirty="0"/>
              <a:t>Mac</a:t>
            </a:r>
            <a:r>
              <a:rPr lang="ja-JP" altLang="en-US" dirty="0"/>
              <a:t>一族は多い）。大陸の人たちには避暑地として人気。</a:t>
            </a:r>
          </a:p>
          <a:p>
            <a:pPr marL="0" indent="0">
              <a:buNone/>
            </a:pPr>
            <a:r>
              <a:rPr lang="ja-JP" altLang="en-US" dirty="0"/>
              <a:t>現地では車で移動</a:t>
            </a:r>
            <a:endParaRPr lang="en-US" altLang="ja-JP" dirty="0"/>
          </a:p>
          <a:p>
            <a:pPr marL="0" indent="0">
              <a:buNone/>
            </a:pPr>
            <a:r>
              <a:rPr lang="en-US" altLang="ja-JP" sz="2400" dirty="0">
                <a:solidFill>
                  <a:srgbClr val="C00000"/>
                </a:solidFill>
              </a:rPr>
              <a:t>[</a:t>
            </a:r>
            <a:r>
              <a:rPr lang="ja-JP" altLang="en-US" sz="2400" dirty="0">
                <a:solidFill>
                  <a:srgbClr val="C00000"/>
                </a:solidFill>
              </a:rPr>
              <a:t>←　</a:t>
            </a:r>
            <a:r>
              <a:rPr lang="en-US" altLang="ja-JP" sz="2400" dirty="0" err="1">
                <a:solidFill>
                  <a:srgbClr val="C00000"/>
                </a:solidFill>
              </a:rPr>
              <a:t>Kelvingrove</a:t>
            </a:r>
            <a:r>
              <a:rPr lang="en-US" altLang="ja-JP" sz="2400" dirty="0">
                <a:solidFill>
                  <a:srgbClr val="C00000"/>
                </a:solidFill>
              </a:rPr>
              <a:t> Park</a:t>
            </a:r>
            <a:r>
              <a:rPr lang="ja-JP" altLang="en-US" sz="2400" dirty="0">
                <a:solidFill>
                  <a:srgbClr val="C00000"/>
                </a:solidFill>
              </a:rPr>
              <a:t>からみたグラスゴー大学</a:t>
            </a:r>
            <a:r>
              <a:rPr lang="en-US" altLang="ja-JP" sz="2400" dirty="0">
                <a:solidFill>
                  <a:srgbClr val="C00000"/>
                </a:solidFill>
              </a:rPr>
              <a:t>]</a:t>
            </a:r>
            <a:endParaRPr lang="ja-JP" altLang="en-US" sz="2400" dirty="0">
              <a:solidFill>
                <a:srgbClr val="C00000"/>
              </a:solidFill>
            </a:endParaRPr>
          </a:p>
        </p:txBody>
      </p:sp>
    </p:spTree>
    <p:extLst>
      <p:ext uri="{BB962C8B-B14F-4D97-AF65-F5344CB8AC3E}">
        <p14:creationId xmlns:p14="http://schemas.microsoft.com/office/powerpoint/2010/main" val="2712222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kasuga\Desktop\2019.6.スコットランド写真\DSC_66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10" y="2769443"/>
            <a:ext cx="9069090" cy="6071679"/>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kumimoji="1" lang="ja-JP" altLang="en-US" dirty="0">
                <a:solidFill>
                  <a:srgbClr val="0070C0"/>
                </a:solidFill>
              </a:rPr>
              <a:t>ツーリズムの一コマ</a:t>
            </a:r>
          </a:p>
        </p:txBody>
      </p:sp>
      <p:sp>
        <p:nvSpPr>
          <p:cNvPr id="3" name="コンテンツ プレースホルダー 2"/>
          <p:cNvSpPr>
            <a:spLocks noGrp="1"/>
          </p:cNvSpPr>
          <p:nvPr>
            <p:ph idx="1"/>
          </p:nvPr>
        </p:nvSpPr>
        <p:spPr>
          <a:xfrm>
            <a:off x="107504" y="1600201"/>
            <a:ext cx="9036496" cy="2476871"/>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0" indent="0">
              <a:buNone/>
            </a:pPr>
            <a:r>
              <a:rPr lang="ja-JP" altLang="en-US" dirty="0"/>
              <a:t>ディスティラリーに行くことだけを目的とする旅行者は少ない。</a:t>
            </a:r>
          </a:p>
          <a:p>
            <a:pPr marL="0" indent="0">
              <a:buNone/>
            </a:pPr>
            <a:r>
              <a:rPr lang="ja-JP" altLang="en-US" dirty="0"/>
              <a:t>エディンバラ・グラスゴー、そしてネス湖以外に「ここは行ってみたい」というこだわりをもって訪問し、その上で近くのディスティラリーへ立ち寄ってみてはいかがでしょうか。</a:t>
            </a:r>
          </a:p>
          <a:p>
            <a:pPr marL="0" indent="0">
              <a:buNone/>
            </a:pPr>
            <a:r>
              <a:rPr kumimoji="1" lang="ja-JP" altLang="en-US" dirty="0"/>
              <a:t>ただし、ディスティラリーは不便な所、島嶼部などに立地しているので、足の確保に注意。　　　　</a:t>
            </a:r>
            <a:r>
              <a:rPr kumimoji="1" lang="ja-JP" altLang="en-US" sz="2400" dirty="0">
                <a:solidFill>
                  <a:schemeClr val="accent3">
                    <a:lumMod val="50000"/>
                  </a:schemeClr>
                </a:solidFill>
              </a:rPr>
              <a:t>　</a:t>
            </a:r>
            <a:r>
              <a:rPr kumimoji="1" lang="en-US" altLang="ja-JP" sz="2400" dirty="0">
                <a:solidFill>
                  <a:srgbClr val="C00000"/>
                </a:solidFill>
              </a:rPr>
              <a:t>[</a:t>
            </a:r>
            <a:r>
              <a:rPr kumimoji="1" lang="ja-JP" altLang="en-US" sz="2400" dirty="0">
                <a:solidFill>
                  <a:srgbClr val="C00000"/>
                </a:solidFill>
              </a:rPr>
              <a:t>↓　</a:t>
            </a:r>
            <a:r>
              <a:rPr kumimoji="1" lang="en-US" altLang="ja-JP" sz="2400" dirty="0">
                <a:solidFill>
                  <a:srgbClr val="C00000"/>
                </a:solidFill>
              </a:rPr>
              <a:t>Royal </a:t>
            </a:r>
            <a:r>
              <a:rPr kumimoji="1" lang="en-US" altLang="ja-JP" sz="2400" dirty="0" err="1">
                <a:solidFill>
                  <a:srgbClr val="C00000"/>
                </a:solidFill>
              </a:rPr>
              <a:t>Lochnagar</a:t>
            </a:r>
            <a:r>
              <a:rPr kumimoji="1" lang="en-US" altLang="ja-JP" sz="2400" dirty="0">
                <a:solidFill>
                  <a:srgbClr val="C00000"/>
                </a:solidFill>
              </a:rPr>
              <a:t>]</a:t>
            </a:r>
            <a:endParaRPr kumimoji="1" lang="ja-JP" altLang="en-US" sz="2400" dirty="0">
              <a:solidFill>
                <a:srgbClr val="C00000"/>
              </a:solidFill>
            </a:endParaRPr>
          </a:p>
        </p:txBody>
      </p:sp>
    </p:spTree>
    <p:extLst>
      <p:ext uri="{BB962C8B-B14F-4D97-AF65-F5344CB8AC3E}">
        <p14:creationId xmlns:p14="http://schemas.microsoft.com/office/powerpoint/2010/main" val="21554366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asuga\Desktop\2019.6.スコットランド写真\DSC_543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461778"/>
            <a:ext cx="8061023" cy="539622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24186" y="260648"/>
            <a:ext cx="8229600" cy="1584176"/>
          </a:xfrm>
        </p:spPr>
        <p:style>
          <a:lnRef idx="1">
            <a:schemeClr val="accent2"/>
          </a:lnRef>
          <a:fillRef idx="2">
            <a:schemeClr val="accent2"/>
          </a:fillRef>
          <a:effectRef idx="1">
            <a:schemeClr val="accent2"/>
          </a:effectRef>
          <a:fontRef idx="minor">
            <a:schemeClr val="dk1"/>
          </a:fontRef>
        </p:style>
        <p:txBody>
          <a:bodyPr>
            <a:normAutofit/>
          </a:bodyPr>
          <a:lstStyle/>
          <a:p>
            <a:r>
              <a:rPr kumimoji="1" lang="ja-JP" altLang="en-US" dirty="0">
                <a:solidFill>
                  <a:schemeClr val="tx1"/>
                </a:solidFill>
              </a:rPr>
              <a:t>「</a:t>
            </a:r>
            <a:r>
              <a:rPr kumimoji="1" lang="en-US" altLang="ja-JP" dirty="0">
                <a:solidFill>
                  <a:schemeClr val="tx1"/>
                </a:solidFill>
              </a:rPr>
              <a:t>Hospitality</a:t>
            </a:r>
            <a:r>
              <a:rPr kumimoji="1" lang="ja-JP" altLang="en-US" dirty="0">
                <a:solidFill>
                  <a:schemeClr val="tx1"/>
                </a:solidFill>
              </a:rPr>
              <a:t>」は経験した範囲内でしか提供できない</a:t>
            </a:r>
            <a:r>
              <a:rPr kumimoji="1" lang="ja-JP" altLang="en-US" dirty="0">
                <a:solidFill>
                  <a:srgbClr val="0070C0"/>
                </a:solidFill>
              </a:rPr>
              <a:t>　　</a:t>
            </a:r>
            <a:r>
              <a:rPr lang="en-US" altLang="ja-JP" sz="2000" dirty="0">
                <a:solidFill>
                  <a:srgbClr val="C00000"/>
                </a:solidFill>
              </a:rPr>
              <a:t>[</a:t>
            </a:r>
            <a:r>
              <a:rPr lang="ja-JP" altLang="en-US" sz="2000" dirty="0">
                <a:solidFill>
                  <a:srgbClr val="C00000"/>
                </a:solidFill>
              </a:rPr>
              <a:t>↓　インバースナイドの滝</a:t>
            </a:r>
            <a:r>
              <a:rPr lang="en-US" altLang="ja-JP" sz="2000" dirty="0">
                <a:solidFill>
                  <a:srgbClr val="C00000"/>
                </a:solidFill>
              </a:rPr>
              <a:t>]</a:t>
            </a:r>
            <a:endParaRPr kumimoji="1" lang="ja-JP" altLang="en-US" sz="2000" dirty="0">
              <a:solidFill>
                <a:srgbClr val="C00000"/>
              </a:solidFill>
            </a:endParaRPr>
          </a:p>
        </p:txBody>
      </p:sp>
    </p:spTree>
    <p:extLst>
      <p:ext uri="{BB962C8B-B14F-4D97-AF65-F5344CB8AC3E}">
        <p14:creationId xmlns:p14="http://schemas.microsoft.com/office/powerpoint/2010/main" val="1242841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865" y="3314530"/>
            <a:ext cx="4477504" cy="3358128"/>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978" y="280438"/>
            <a:ext cx="4189472" cy="3142104"/>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9560" y="3422542"/>
            <a:ext cx="4189472" cy="3142104"/>
          </a:xfrm>
          <a:prstGeom prst="rect">
            <a:avLst/>
          </a:prstGeom>
        </p:spPr>
      </p:pic>
      <p:pic>
        <p:nvPicPr>
          <p:cNvPr id="4" name="コンテンツ プレースホルダー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4452033" y="274638"/>
            <a:ext cx="4302224" cy="3226668"/>
          </a:xfrm>
        </p:spPr>
      </p:pic>
      <p:sp>
        <p:nvSpPr>
          <p:cNvPr id="8" name="タイトル 7"/>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kumimoji="1" lang="ja-JP" altLang="en-US" dirty="0"/>
              <a:t>「良質の</a:t>
            </a:r>
            <a:r>
              <a:rPr kumimoji="1" lang="en-US" altLang="ja-JP" dirty="0"/>
              <a:t>Hospitality</a:t>
            </a:r>
            <a:r>
              <a:rPr kumimoji="1" lang="ja-JP" altLang="en-US" dirty="0"/>
              <a:t>」を少しでも多く経験しておいてください</a:t>
            </a:r>
          </a:p>
        </p:txBody>
      </p:sp>
    </p:spTree>
    <p:extLst>
      <p:ext uri="{BB962C8B-B14F-4D97-AF65-F5344CB8AC3E}">
        <p14:creationId xmlns:p14="http://schemas.microsoft.com/office/powerpoint/2010/main" val="19680360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99165" y="-387424"/>
            <a:ext cx="4697008" cy="3125453"/>
          </a:xfr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9035" y="2738029"/>
            <a:ext cx="6429389" cy="4280913"/>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5655" y="2276872"/>
            <a:ext cx="3048345" cy="4581128"/>
          </a:xfrm>
          <a:prstGeom prst="rect">
            <a:avLst/>
          </a:prstGeom>
        </p:spPr>
      </p:pic>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70" y="-4564"/>
            <a:ext cx="5004048" cy="3329761"/>
          </a:xfrm>
          <a:prstGeom prst="rect">
            <a:avLst/>
          </a:prstGeom>
        </p:spPr>
      </p:pic>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564904"/>
            <a:ext cx="3060889" cy="4599980"/>
          </a:xfrm>
          <a:prstGeom prst="rect">
            <a:avLst/>
          </a:prstGeom>
        </p:spPr>
      </p:pic>
      <p:sp>
        <p:nvSpPr>
          <p:cNvPr id="9" name="タイトル 1">
            <a:extLst>
              <a:ext uri="{FF2B5EF4-FFF2-40B4-BE49-F238E27FC236}">
                <a16:creationId xmlns:a16="http://schemas.microsoft.com/office/drawing/2014/main" id="{45C63BAD-E69A-4C1F-B4BA-520C2E879B84}"/>
              </a:ext>
            </a:extLst>
          </p:cNvPr>
          <p:cNvSpPr txBox="1">
            <a:spLocks/>
          </p:cNvSpPr>
          <p:nvPr/>
        </p:nvSpPr>
        <p:spPr>
          <a:xfrm>
            <a:off x="611560" y="2738029"/>
            <a:ext cx="8229600" cy="11430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a:t>ご清聴ありがとうございます</a:t>
            </a:r>
            <a:endParaRPr lang="ja-JP" altLang="en-US" dirty="0"/>
          </a:p>
        </p:txBody>
      </p:sp>
    </p:spTree>
    <p:extLst>
      <p:ext uri="{BB962C8B-B14F-4D97-AF65-F5344CB8AC3E}">
        <p14:creationId xmlns:p14="http://schemas.microsoft.com/office/powerpoint/2010/main" val="12687071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0648"/>
            <a:ext cx="8229600" cy="1143000"/>
          </a:xfrm>
        </p:spPr>
        <p:txBody>
          <a:bodyPr/>
          <a:lstStyle/>
          <a:p>
            <a:endParaRPr kumimoji="1" lang="ja-JP" altLang="en-US"/>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9922"/>
            <a:ext cx="9094239" cy="6086241"/>
          </a:xfrm>
          <a:prstGeom prst="rect">
            <a:avLst/>
          </a:prstGeom>
        </p:spPr>
      </p:pic>
    </p:spTree>
    <p:extLst>
      <p:ext uri="{BB962C8B-B14F-4D97-AF65-F5344CB8AC3E}">
        <p14:creationId xmlns:p14="http://schemas.microsoft.com/office/powerpoint/2010/main" val="10914731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592" y="1124744"/>
            <a:ext cx="10120997" cy="7590748"/>
          </a:xfrm>
          <a:prstGeom prst="rect">
            <a:avLst/>
          </a:prstGeom>
        </p:spPr>
      </p:pic>
      <p:pic>
        <p:nvPicPr>
          <p:cNvPr id="7" name="コンテンツ プレースホルダー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42" y="306409"/>
            <a:ext cx="4676647" cy="3130648"/>
          </a:xfrm>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252275"/>
            <a:ext cx="4838379" cy="3238915"/>
          </a:xfrm>
          <a:prstGeom prst="rect">
            <a:avLst/>
          </a:prstGeom>
        </p:spPr>
      </p:pic>
    </p:spTree>
    <p:extLst>
      <p:ext uri="{BB962C8B-B14F-4D97-AF65-F5344CB8AC3E}">
        <p14:creationId xmlns:p14="http://schemas.microsoft.com/office/powerpoint/2010/main" val="1571035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BC4FD8-4E78-46CA-93F7-832B8F5973D8}"/>
              </a:ext>
            </a:extLst>
          </p:cNvPr>
          <p:cNvSpPr>
            <a:spLocks noGrp="1"/>
          </p:cNvSpPr>
          <p:nvPr>
            <p:ph type="title"/>
          </p:nvPr>
        </p:nvSpPr>
        <p:spPr>
          <a:xfrm>
            <a:off x="457200" y="274638"/>
            <a:ext cx="8229600" cy="1714202"/>
          </a:xfrm>
        </p:spPr>
        <p:style>
          <a:lnRef idx="1">
            <a:schemeClr val="accent3"/>
          </a:lnRef>
          <a:fillRef idx="3">
            <a:schemeClr val="accent3"/>
          </a:fillRef>
          <a:effectRef idx="2">
            <a:schemeClr val="accent3"/>
          </a:effectRef>
          <a:fontRef idx="minor">
            <a:schemeClr val="lt1"/>
          </a:fontRef>
        </p:style>
        <p:txBody>
          <a:bodyPr>
            <a:normAutofit/>
          </a:bodyPr>
          <a:lstStyle/>
          <a:p>
            <a:r>
              <a:rPr kumimoji="1" lang="ja-JP" altLang="en-US" dirty="0">
                <a:highlight>
                  <a:srgbClr val="000080"/>
                </a:highlight>
              </a:rPr>
              <a:t>ツーリズムの定義</a:t>
            </a:r>
            <a:endParaRPr kumimoji="1" lang="ja-JP" altLang="en-US" sz="3100" dirty="0">
              <a:highlight>
                <a:srgbClr val="000080"/>
              </a:highlight>
            </a:endParaRPr>
          </a:p>
        </p:txBody>
      </p:sp>
      <p:sp>
        <p:nvSpPr>
          <p:cNvPr id="3" name="コンテンツ プレースホルダー 2">
            <a:extLst>
              <a:ext uri="{FF2B5EF4-FFF2-40B4-BE49-F238E27FC236}">
                <a16:creationId xmlns:a16="http://schemas.microsoft.com/office/drawing/2014/main" id="{844D1FA1-468B-4AFD-8833-C0D99E7BC3A8}"/>
              </a:ext>
            </a:extLst>
          </p:cNvPr>
          <p:cNvSpPr>
            <a:spLocks noGrp="1"/>
          </p:cNvSpPr>
          <p:nvPr>
            <p:ph idx="1"/>
          </p:nvPr>
        </p:nvSpPr>
        <p:spPr>
          <a:xfrm>
            <a:off x="457200" y="2276872"/>
            <a:ext cx="8229600" cy="4165923"/>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marL="0" indent="0">
              <a:buNone/>
            </a:pPr>
            <a:r>
              <a:rPr kumimoji="1" lang="ja-JP" altLang="en-US" dirty="0"/>
              <a:t>最初の授業で「ツーリズム」とつくものをみなさんにいろいろ挙げていただきましたが「究極」のツーリズムを定義づけると・・・</a:t>
            </a:r>
          </a:p>
          <a:p>
            <a:pPr marL="0" indent="0">
              <a:buNone/>
            </a:pPr>
            <a:endParaRPr kumimoji="1" lang="ja-JP" altLang="en-US" dirty="0"/>
          </a:p>
          <a:p>
            <a:pPr marL="0" indent="0">
              <a:buNone/>
            </a:pPr>
            <a:r>
              <a:rPr kumimoji="1" lang="ja-JP" altLang="en-US" dirty="0"/>
              <a:t>ある場所に住む人が短期間慣れ親しんだ時空間から意図（目的）的に「逃避」（</a:t>
            </a:r>
            <a:r>
              <a:rPr kumimoji="1" lang="ja-JP" altLang="en-US" dirty="0">
                <a:highlight>
                  <a:srgbClr val="00FFFF"/>
                </a:highlight>
              </a:rPr>
              <a:t>自己の解放</a:t>
            </a:r>
            <a:r>
              <a:rPr kumimoji="1" lang="ja-JP" altLang="en-US" dirty="0"/>
              <a:t>）し別の場所と「合体」することで時空間を消費し、（結果的に）自分自身をリフレッシュあるいはリセット（</a:t>
            </a:r>
            <a:r>
              <a:rPr kumimoji="1" lang="ja-JP" altLang="en-US" dirty="0">
                <a:highlight>
                  <a:srgbClr val="00FFFF"/>
                </a:highlight>
              </a:rPr>
              <a:t>自己を再発見</a:t>
            </a:r>
            <a:r>
              <a:rPr kumimoji="1" lang="ja-JP" altLang="en-US" dirty="0"/>
              <a:t>）する</a:t>
            </a:r>
          </a:p>
        </p:txBody>
      </p:sp>
    </p:spTree>
    <p:extLst>
      <p:ext uri="{BB962C8B-B14F-4D97-AF65-F5344CB8AC3E}">
        <p14:creationId xmlns:p14="http://schemas.microsoft.com/office/powerpoint/2010/main" val="180560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3107922"/>
            <a:ext cx="5000104" cy="3750078"/>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74" y="2940237"/>
            <a:ext cx="5504160" cy="4128120"/>
          </a:xfrm>
          <a:prstGeom prst="rect">
            <a:avLst/>
          </a:prstGeom>
        </p:spPr>
      </p:pic>
      <p:pic>
        <p:nvPicPr>
          <p:cNvPr id="5" name="図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232" y="-14710"/>
            <a:ext cx="4783633" cy="3587725"/>
          </a:xfrm>
          <a:prstGeom prst="rect">
            <a:avLst/>
          </a:prstGeom>
        </p:spPr>
      </p:pic>
      <p:pic>
        <p:nvPicPr>
          <p:cNvPr id="4" name="コンテンツ プレースホルダー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4572000" y="0"/>
            <a:ext cx="4764020" cy="3573015"/>
          </a:xfrm>
        </p:spPr>
      </p:pic>
    </p:spTree>
    <p:extLst>
      <p:ext uri="{BB962C8B-B14F-4D97-AF65-F5344CB8AC3E}">
        <p14:creationId xmlns:p14="http://schemas.microsoft.com/office/powerpoint/2010/main" val="14586429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198864"/>
            <a:ext cx="5436096" cy="363903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6790" y="3922175"/>
            <a:ext cx="4644008" cy="3108799"/>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9403" y="42332"/>
            <a:ext cx="4894703" cy="3276619"/>
          </a:xfrm>
          <a:prstGeom prst="rect">
            <a:avLst/>
          </a:prstGeom>
        </p:spPr>
      </p:pic>
      <p:pic>
        <p:nvPicPr>
          <p:cNvPr id="4" name="コンテンツ プレースホルダー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3635896" y="22860"/>
            <a:ext cx="5824902" cy="3899315"/>
          </a:xfrm>
        </p:spPr>
      </p:pic>
    </p:spTree>
    <p:extLst>
      <p:ext uri="{BB962C8B-B14F-4D97-AF65-F5344CB8AC3E}">
        <p14:creationId xmlns:p14="http://schemas.microsoft.com/office/powerpoint/2010/main" val="1729267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337F71-B08F-467D-B291-4B3CB60EFEC3}"/>
              </a:ext>
            </a:extLst>
          </p:cNvPr>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r>
              <a:rPr kumimoji="1" lang="ja-JP" altLang="en-US" dirty="0">
                <a:solidFill>
                  <a:srgbClr val="0070C0"/>
                </a:solidFill>
              </a:rPr>
              <a:t>一つの事例 </a:t>
            </a:r>
            <a:r>
              <a:rPr kumimoji="1" lang="en-US" altLang="ja-JP" dirty="0">
                <a:solidFill>
                  <a:srgbClr val="0070C0"/>
                </a:solidFill>
              </a:rPr>
              <a:t>: </a:t>
            </a:r>
            <a:r>
              <a:rPr kumimoji="1" lang="ja-JP" altLang="en-US" dirty="0">
                <a:solidFill>
                  <a:srgbClr val="0070C0"/>
                </a:solidFill>
              </a:rPr>
              <a:t>スコットランド</a:t>
            </a:r>
          </a:p>
        </p:txBody>
      </p:sp>
      <p:sp>
        <p:nvSpPr>
          <p:cNvPr id="3" name="コンテンツ プレースホルダー 2">
            <a:extLst>
              <a:ext uri="{FF2B5EF4-FFF2-40B4-BE49-F238E27FC236}">
                <a16:creationId xmlns:a16="http://schemas.microsoft.com/office/drawing/2014/main" id="{2A4AB57F-EC66-4268-A682-88B32E8C6A07}"/>
              </a:ext>
            </a:extLst>
          </p:cNvPr>
          <p:cNvSpPr>
            <a:spLocks noGrp="1"/>
          </p:cNvSpPr>
          <p:nvPr>
            <p:ph idx="1"/>
          </p:nvPr>
        </p:nvSpPr>
        <p:spPr>
          <a:xfrm>
            <a:off x="457200" y="1600200"/>
            <a:ext cx="8229600" cy="4853136"/>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ja-JP" altLang="en-US" dirty="0">
                <a:solidFill>
                  <a:srgbClr val="FF0000"/>
                </a:solidFill>
                <a:highlight>
                  <a:srgbClr val="FFFF00"/>
                </a:highlight>
              </a:rPr>
              <a:t>スコットランド　→　</a:t>
            </a:r>
          </a:p>
          <a:p>
            <a:pPr marL="0" indent="0">
              <a:buNone/>
            </a:pPr>
            <a:r>
              <a:rPr kumimoji="1" lang="ja-JP" altLang="en-US" dirty="0">
                <a:solidFill>
                  <a:srgbClr val="FF0000"/>
                </a:solidFill>
                <a:highlight>
                  <a:srgbClr val="FFFF00"/>
                </a:highlight>
              </a:rPr>
              <a:t>　　　　</a:t>
            </a:r>
            <a:r>
              <a:rPr kumimoji="1" lang="ja-JP" altLang="en-US" dirty="0">
                <a:highlight>
                  <a:srgbClr val="FFFF00"/>
                </a:highlight>
              </a:rPr>
              <a:t>別荘地・レジャー地として早くから発展する</a:t>
            </a:r>
            <a:endParaRPr lang="ja-JP" altLang="en-US" dirty="0">
              <a:solidFill>
                <a:srgbClr val="FF0000"/>
              </a:solidFill>
              <a:highlight>
                <a:srgbClr val="FFFF00"/>
              </a:highlight>
            </a:endParaRPr>
          </a:p>
          <a:p>
            <a:pPr marL="0" indent="0">
              <a:buNone/>
            </a:pPr>
            <a:r>
              <a:rPr kumimoji="1" lang="ja-JP" altLang="en-US" dirty="0"/>
              <a:t>　</a:t>
            </a:r>
          </a:p>
          <a:p>
            <a:pPr marL="0" indent="0">
              <a:buNone/>
            </a:pPr>
            <a:r>
              <a:rPr kumimoji="1" lang="ja-JP" altLang="en-US" dirty="0"/>
              <a:t>　統一される</a:t>
            </a:r>
            <a:r>
              <a:rPr kumimoji="1" lang="en-US" altLang="ja-JP" dirty="0"/>
              <a:t>(10</a:t>
            </a:r>
            <a:r>
              <a:rPr kumimoji="1" lang="ja-JP" altLang="en-US" dirty="0"/>
              <a:t>世紀</a:t>
            </a:r>
            <a:r>
              <a:rPr kumimoji="1" lang="en-US" altLang="ja-JP" dirty="0"/>
              <a:t>)</a:t>
            </a:r>
            <a:r>
              <a:rPr kumimoji="1" lang="ja-JP" altLang="en-US" dirty="0"/>
              <a:t>前の歴史遺物も多い</a:t>
            </a:r>
          </a:p>
          <a:p>
            <a:pPr marL="0" indent="0">
              <a:buNone/>
            </a:pPr>
            <a:r>
              <a:rPr kumimoji="1" lang="ja-JP" altLang="en-US" dirty="0"/>
              <a:t>　</a:t>
            </a:r>
            <a:r>
              <a:rPr kumimoji="1" lang="en-US" altLang="ja-JP" dirty="0"/>
              <a:t>(</a:t>
            </a:r>
            <a:r>
              <a:rPr kumimoji="1" lang="ja-JP" altLang="en-US" dirty="0"/>
              <a:t>主に</a:t>
            </a:r>
            <a:r>
              <a:rPr kumimoji="1" lang="en-US" altLang="ja-JP" dirty="0"/>
              <a:t>)</a:t>
            </a:r>
            <a:r>
              <a:rPr kumimoji="1" lang="ja-JP" altLang="en-US" dirty="0"/>
              <a:t>イングランドとの戦いの歴史があり</a:t>
            </a:r>
          </a:p>
          <a:p>
            <a:pPr marL="0" indent="0">
              <a:buNone/>
            </a:pPr>
            <a:r>
              <a:rPr lang="ja-JP" altLang="en-US" dirty="0"/>
              <a:t>　その史跡が豊富に残されている</a:t>
            </a:r>
          </a:p>
          <a:p>
            <a:pPr marL="0" indent="0">
              <a:buNone/>
            </a:pPr>
            <a:r>
              <a:rPr lang="ja-JP" altLang="en-US" dirty="0"/>
              <a:t>　それについてのすぐれた</a:t>
            </a:r>
            <a:r>
              <a:rPr lang="ja-JP" altLang="en-US"/>
              <a:t>物語</a:t>
            </a:r>
            <a:r>
              <a:rPr lang="ja-JP" altLang="en-US" smtClean="0"/>
              <a:t>や詩が</a:t>
            </a:r>
            <a:r>
              <a:rPr lang="ja-JP" altLang="en-US" dirty="0"/>
              <a:t>ある</a:t>
            </a:r>
          </a:p>
          <a:p>
            <a:pPr marL="0" indent="0">
              <a:buNone/>
            </a:pPr>
            <a:r>
              <a:rPr kumimoji="1" lang="ja-JP" altLang="en-US" dirty="0"/>
              <a:t>　自然</a:t>
            </a:r>
            <a:r>
              <a:rPr kumimoji="1" lang="en-US" altLang="ja-JP" dirty="0"/>
              <a:t>(</a:t>
            </a:r>
            <a:r>
              <a:rPr kumimoji="1" lang="ja-JP" altLang="en-US" dirty="0"/>
              <a:t>谷・水・石</a:t>
            </a:r>
            <a:r>
              <a:rPr kumimoji="1" lang="en-US" altLang="ja-JP" dirty="0"/>
              <a:t>)</a:t>
            </a:r>
            <a:r>
              <a:rPr kumimoji="1" lang="ja-JP" altLang="en-US" dirty="0"/>
              <a:t>の美しさ</a:t>
            </a:r>
          </a:p>
          <a:p>
            <a:pPr marL="0" indent="0">
              <a:buNone/>
            </a:pPr>
            <a:r>
              <a:rPr lang="ja-JP" altLang="en-US" dirty="0"/>
              <a:t>　危険が少ない</a:t>
            </a:r>
            <a:r>
              <a:rPr lang="en-US" altLang="ja-JP" dirty="0"/>
              <a:t>(</a:t>
            </a:r>
            <a:r>
              <a:rPr lang="ja-JP" altLang="en-US" dirty="0"/>
              <a:t>登山ではなくトレッキング</a:t>
            </a:r>
            <a:r>
              <a:rPr lang="en-US" altLang="ja-JP" dirty="0"/>
              <a:t>)</a:t>
            </a:r>
            <a:endParaRPr lang="ja-JP" altLang="en-US" dirty="0"/>
          </a:p>
          <a:p>
            <a:pPr marL="0" indent="0">
              <a:buNone/>
            </a:pPr>
            <a:r>
              <a:rPr kumimoji="1" lang="ja-JP" altLang="en-US" dirty="0"/>
              <a:t>　旅の基本要素</a:t>
            </a:r>
            <a:r>
              <a:rPr kumimoji="1" lang="en-US" altLang="ja-JP" dirty="0"/>
              <a:t>(</a:t>
            </a:r>
            <a:r>
              <a:rPr kumimoji="1" lang="ja-JP" altLang="en-US" dirty="0"/>
              <a:t>宿・食・飲み物</a:t>
            </a:r>
            <a:r>
              <a:rPr kumimoji="1" lang="en-US" altLang="ja-JP" dirty="0"/>
              <a:t>)</a:t>
            </a:r>
            <a:r>
              <a:rPr lang="ja-JP" altLang="en-US" dirty="0"/>
              <a:t>が質・量とも揃う</a:t>
            </a:r>
            <a:endParaRPr kumimoji="1" lang="ja-JP" altLang="en-US" dirty="0"/>
          </a:p>
          <a:p>
            <a:pPr marL="0" indent="0">
              <a:buNone/>
            </a:pPr>
            <a:endParaRPr kumimoji="1" lang="ja-JP" altLang="en-US" dirty="0"/>
          </a:p>
        </p:txBody>
      </p:sp>
    </p:spTree>
    <p:extLst>
      <p:ext uri="{BB962C8B-B14F-4D97-AF65-F5344CB8AC3E}">
        <p14:creationId xmlns:p14="http://schemas.microsoft.com/office/powerpoint/2010/main" val="1389840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4251E7-EFA9-43E9-9936-0EE5998868A6}"/>
              </a:ext>
            </a:extLst>
          </p:cNvPr>
          <p:cNvSpPr>
            <a:spLocks noGrp="1"/>
          </p:cNvSpPr>
          <p:nvPr>
            <p:ph type="title"/>
          </p:nvPr>
        </p:nvSpPr>
        <p:spPr>
          <a:xfrm>
            <a:off x="457200" y="274638"/>
            <a:ext cx="8229600" cy="1498178"/>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kumimoji="1" lang="ja-JP" altLang="en-US" dirty="0">
                <a:solidFill>
                  <a:schemeClr val="tx2">
                    <a:lumMod val="75000"/>
                  </a:schemeClr>
                </a:solidFill>
              </a:rPr>
              <a:t>日本でなじみの「英国</a:t>
            </a:r>
            <a:r>
              <a:rPr kumimoji="1" lang="en-US" altLang="ja-JP" dirty="0">
                <a:solidFill>
                  <a:schemeClr val="tx2">
                    <a:lumMod val="75000"/>
                  </a:schemeClr>
                </a:solidFill>
              </a:rPr>
              <a:t>/</a:t>
            </a:r>
            <a:r>
              <a:rPr lang="ja-JP" altLang="en-US" dirty="0">
                <a:solidFill>
                  <a:schemeClr val="tx2">
                    <a:lumMod val="75000"/>
                  </a:schemeClr>
                </a:solidFill>
              </a:rPr>
              <a:t>イギリス製品</a:t>
            </a:r>
            <a:r>
              <a:rPr kumimoji="1" lang="ja-JP" altLang="en-US" dirty="0">
                <a:solidFill>
                  <a:schemeClr val="tx2">
                    <a:lumMod val="75000"/>
                  </a:schemeClr>
                </a:solidFill>
              </a:rPr>
              <a:t>」　→　実はスコットランド産が多い</a:t>
            </a:r>
          </a:p>
        </p:txBody>
      </p:sp>
      <p:sp>
        <p:nvSpPr>
          <p:cNvPr id="3" name="コンテンツ プレースホルダー 2">
            <a:extLst>
              <a:ext uri="{FF2B5EF4-FFF2-40B4-BE49-F238E27FC236}">
                <a16:creationId xmlns:a16="http://schemas.microsoft.com/office/drawing/2014/main" id="{BAF7D01D-0818-4784-B6C4-F6A6A4AF2ECF}"/>
              </a:ext>
            </a:extLst>
          </p:cNvPr>
          <p:cNvSpPr>
            <a:spLocks noGrp="1"/>
          </p:cNvSpPr>
          <p:nvPr>
            <p:ph idx="1"/>
          </p:nvPr>
        </p:nvSpPr>
        <p:spPr>
          <a:xfrm>
            <a:off x="323528" y="1988840"/>
            <a:ext cx="8568952" cy="4137323"/>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marL="0" indent="0">
              <a:buNone/>
            </a:pPr>
            <a:r>
              <a:rPr lang="ja-JP" altLang="en-US" dirty="0"/>
              <a:t>・</a:t>
            </a:r>
            <a:r>
              <a:rPr kumimoji="1" lang="ja-JP" altLang="en-US" dirty="0"/>
              <a:t>タータン製品</a:t>
            </a:r>
            <a:r>
              <a:rPr kumimoji="1" lang="en-US" altLang="ja-JP" dirty="0"/>
              <a:t>(</a:t>
            </a:r>
            <a:r>
              <a:rPr kumimoji="1" lang="ja-JP" altLang="en-US" dirty="0"/>
              <a:t>マフラー・セーター・スカートなど</a:t>
            </a:r>
            <a:r>
              <a:rPr kumimoji="1" lang="en-US" altLang="ja-JP" dirty="0"/>
              <a:t>)</a:t>
            </a:r>
            <a:endParaRPr kumimoji="1" lang="ja-JP" altLang="en-US" dirty="0"/>
          </a:p>
          <a:p>
            <a:pPr marL="0" indent="0">
              <a:buNone/>
            </a:pPr>
            <a:r>
              <a:rPr lang="ja-JP" altLang="en-US" dirty="0"/>
              <a:t>・バグパイプ</a:t>
            </a:r>
          </a:p>
          <a:p>
            <a:pPr marL="0" indent="0">
              <a:buNone/>
            </a:pPr>
            <a:r>
              <a:rPr lang="ja-JP" altLang="en-US" dirty="0"/>
              <a:t>・ウイスキー</a:t>
            </a:r>
            <a:r>
              <a:rPr lang="en-US" altLang="ja-JP" dirty="0"/>
              <a:t>(</a:t>
            </a:r>
            <a:r>
              <a:rPr lang="ja-JP" altLang="en-US" dirty="0"/>
              <a:t>スコッチ</a:t>
            </a:r>
            <a:r>
              <a:rPr lang="en-US" altLang="ja-JP" dirty="0"/>
              <a:t>)</a:t>
            </a:r>
            <a:r>
              <a:rPr lang="ja-JP" altLang="en-US" dirty="0"/>
              <a:t>の聖地</a:t>
            </a:r>
            <a:r>
              <a:rPr lang="en-US" altLang="ja-JP" dirty="0"/>
              <a:t>(</a:t>
            </a:r>
            <a:r>
              <a:rPr lang="ja-JP" altLang="en-US" dirty="0"/>
              <a:t>メーカーは</a:t>
            </a:r>
            <a:r>
              <a:rPr lang="en-US" altLang="ja-JP" dirty="0"/>
              <a:t>130</a:t>
            </a:r>
            <a:r>
              <a:rPr lang="ja-JP" altLang="en-US" dirty="0"/>
              <a:t>社ほど</a:t>
            </a:r>
            <a:r>
              <a:rPr lang="en-US" altLang="ja-JP" dirty="0"/>
              <a:t>)</a:t>
            </a:r>
          </a:p>
          <a:p>
            <a:pPr marL="0" indent="0">
              <a:buNone/>
            </a:pPr>
            <a:r>
              <a:rPr lang="ja-JP" altLang="en-US" dirty="0"/>
              <a:t>・ゴルフの聖地</a:t>
            </a:r>
            <a:r>
              <a:rPr lang="en-US" altLang="ja-JP" dirty="0"/>
              <a:t>(</a:t>
            </a:r>
            <a:r>
              <a:rPr lang="ja-JP" altLang="en-US" dirty="0"/>
              <a:t>セントアンドリューズなど数百ある</a:t>
            </a:r>
            <a:r>
              <a:rPr lang="en-US" altLang="ja-JP" dirty="0"/>
              <a:t>)</a:t>
            </a:r>
            <a:endParaRPr lang="ja-JP" altLang="en-US" dirty="0"/>
          </a:p>
          <a:p>
            <a:pPr marL="0" indent="0">
              <a:buNone/>
            </a:pPr>
            <a:r>
              <a:rPr lang="ja-JP" altLang="en-US" dirty="0"/>
              <a:t>・民謡</a:t>
            </a:r>
            <a:r>
              <a:rPr lang="en-US" altLang="ja-JP" dirty="0"/>
              <a:t>(</a:t>
            </a:r>
            <a:r>
              <a:rPr lang="ja-JP" altLang="en-US" dirty="0"/>
              <a:t>蛍の光・故郷の空</a:t>
            </a:r>
            <a:r>
              <a:rPr lang="en-US" altLang="ja-JP" dirty="0"/>
              <a:t>[</a:t>
            </a:r>
            <a:r>
              <a:rPr lang="ja-JP" altLang="en-US" dirty="0"/>
              <a:t>ライ麦畑</a:t>
            </a:r>
            <a:r>
              <a:rPr lang="en-US" altLang="ja-JP" dirty="0"/>
              <a:t>]</a:t>
            </a:r>
            <a:r>
              <a:rPr lang="ja-JP" altLang="en-US" dirty="0"/>
              <a:t>・スコットランド</a:t>
            </a:r>
          </a:p>
          <a:p>
            <a:pPr marL="0" indent="0">
              <a:buNone/>
            </a:pPr>
            <a:r>
              <a:rPr lang="ja-JP" altLang="en-US" dirty="0"/>
              <a:t>　の釣り鐘草・アフトンの流れ・ロッホローモンドなど</a:t>
            </a:r>
            <a:r>
              <a:rPr lang="en-US" altLang="ja-JP" dirty="0"/>
              <a:t>)</a:t>
            </a:r>
            <a:endParaRPr lang="ja-JP" altLang="en-US" dirty="0"/>
          </a:p>
          <a:p>
            <a:pPr marL="0" indent="0">
              <a:buNone/>
            </a:pPr>
            <a:r>
              <a:rPr lang="ja-JP" altLang="en-US" dirty="0"/>
              <a:t>・菓子類</a:t>
            </a:r>
            <a:r>
              <a:rPr lang="en-US" altLang="ja-JP" dirty="0"/>
              <a:t>(</a:t>
            </a:r>
            <a:r>
              <a:rPr lang="ja-JP" altLang="en-US" dirty="0"/>
              <a:t>ショートブレッド・スコーン・マフィン・オート</a:t>
            </a:r>
          </a:p>
          <a:p>
            <a:pPr marL="0" indent="0">
              <a:buNone/>
            </a:pPr>
            <a:r>
              <a:rPr lang="ja-JP" altLang="en-US" dirty="0"/>
              <a:t>　ケーキ・ダンディーケーキなど</a:t>
            </a:r>
            <a:r>
              <a:rPr lang="en-US" altLang="ja-JP" dirty="0"/>
              <a:t>)</a:t>
            </a:r>
            <a:endParaRPr lang="ja-JP" altLang="en-US" dirty="0"/>
          </a:p>
          <a:p>
            <a:pPr marL="0" indent="0">
              <a:buNone/>
            </a:pPr>
            <a:endParaRPr lang="ja-JP" altLang="en-US" dirty="0"/>
          </a:p>
          <a:p>
            <a:pPr marL="0" indent="0">
              <a:buNone/>
            </a:pPr>
            <a:endParaRPr kumimoji="1" lang="ja-JP" altLang="en-US" dirty="0"/>
          </a:p>
        </p:txBody>
      </p:sp>
    </p:spTree>
    <p:extLst>
      <p:ext uri="{BB962C8B-B14F-4D97-AF65-F5344CB8AC3E}">
        <p14:creationId xmlns:p14="http://schemas.microsoft.com/office/powerpoint/2010/main" val="3535418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C2C4AF-E0E2-4004-AAFE-EAB89FB9E44E}"/>
              </a:ext>
            </a:extLst>
          </p:cNvPr>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kumimoji="1" lang="ja-JP" altLang="en-US" dirty="0">
                <a:solidFill>
                  <a:srgbClr val="FFFF00"/>
                </a:solidFill>
              </a:rPr>
              <a:t>少し休憩</a:t>
            </a:r>
          </a:p>
        </p:txBody>
      </p:sp>
      <p:sp>
        <p:nvSpPr>
          <p:cNvPr id="3" name="コンテンツ プレースホルダー 2">
            <a:extLst>
              <a:ext uri="{FF2B5EF4-FFF2-40B4-BE49-F238E27FC236}">
                <a16:creationId xmlns:a16="http://schemas.microsoft.com/office/drawing/2014/main" id="{7F4B51D0-6795-46B6-BDD0-5B762B06D72D}"/>
              </a:ext>
            </a:extLst>
          </p:cNvPr>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normAutofit lnSpcReduction="10000"/>
          </a:bodyPr>
          <a:lstStyle/>
          <a:p>
            <a:pPr marL="0" indent="0">
              <a:buNone/>
            </a:pPr>
            <a:r>
              <a:rPr lang="ja-JP" altLang="en-US" dirty="0"/>
              <a:t>みなさんはここに挙げたもので</a:t>
            </a:r>
          </a:p>
          <a:p>
            <a:pPr marL="0" indent="0">
              <a:buNone/>
            </a:pPr>
            <a:r>
              <a:rPr lang="ja-JP" altLang="en-US" dirty="0"/>
              <a:t>　①持っている</a:t>
            </a:r>
          </a:p>
          <a:p>
            <a:pPr marL="0" indent="0">
              <a:buNone/>
            </a:pPr>
            <a:r>
              <a:rPr kumimoji="1" lang="ja-JP" altLang="en-US" dirty="0"/>
              <a:t>　②食べたり・飲んだり・作ったりしたことがある</a:t>
            </a:r>
          </a:p>
          <a:p>
            <a:pPr marL="0" indent="0">
              <a:buNone/>
            </a:pPr>
            <a:r>
              <a:rPr lang="ja-JP" altLang="en-US" dirty="0"/>
              <a:t>　③テレビ・映画・書物などで読んだ・見たこ</a:t>
            </a:r>
          </a:p>
          <a:p>
            <a:pPr marL="0" indent="0">
              <a:buNone/>
            </a:pPr>
            <a:r>
              <a:rPr lang="ja-JP" altLang="en-US" dirty="0"/>
              <a:t>　　　とがある</a:t>
            </a:r>
          </a:p>
          <a:p>
            <a:pPr marL="0" indent="0">
              <a:buNone/>
            </a:pPr>
            <a:r>
              <a:rPr kumimoji="1" lang="ja-JP" altLang="en-US" dirty="0"/>
              <a:t>　④ひょっとして、「これ</a:t>
            </a:r>
            <a:r>
              <a:rPr kumimoji="1" lang="en-US" altLang="ja-JP" dirty="0"/>
              <a:t>/</a:t>
            </a:r>
            <a:r>
              <a:rPr kumimoji="1" lang="ja-JP" altLang="en-US" dirty="0"/>
              <a:t>あれ」はスコットラン</a:t>
            </a:r>
          </a:p>
          <a:p>
            <a:pPr marL="0" indent="0">
              <a:buNone/>
            </a:pPr>
            <a:r>
              <a:rPr lang="ja-JP" altLang="en-US" dirty="0"/>
              <a:t>　　　</a:t>
            </a:r>
            <a:r>
              <a:rPr kumimoji="1" lang="ja-JP" altLang="en-US" dirty="0"/>
              <a:t>ド産ではないかと思うが</a:t>
            </a:r>
          </a:p>
          <a:p>
            <a:pPr marL="0" indent="0">
              <a:buNone/>
            </a:pPr>
            <a:r>
              <a:rPr lang="ja-JP" altLang="en-US" dirty="0"/>
              <a:t>というものを教えてください。</a:t>
            </a:r>
            <a:endParaRPr kumimoji="1" lang="ja-JP" altLang="en-US" dirty="0"/>
          </a:p>
        </p:txBody>
      </p:sp>
    </p:spTree>
    <p:extLst>
      <p:ext uri="{BB962C8B-B14F-4D97-AF65-F5344CB8AC3E}">
        <p14:creationId xmlns:p14="http://schemas.microsoft.com/office/powerpoint/2010/main" val="113878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80" y="2492896"/>
            <a:ext cx="9144000" cy="6121190"/>
          </a:xfrm>
          <a:prstGeom prst="rect">
            <a:avLst/>
          </a:prstGeom>
        </p:spPr>
      </p:pic>
      <p:sp>
        <p:nvSpPr>
          <p:cNvPr id="2" name="タイトル 1"/>
          <p:cNvSpPr>
            <a:spLocks noGrp="1"/>
          </p:cNvSpPr>
          <p:nvPr>
            <p:ph type="title"/>
          </p:nvPr>
        </p:nvSpPr>
        <p:spPr>
          <a:xfrm>
            <a:off x="107504" y="274638"/>
            <a:ext cx="8928992" cy="1143000"/>
          </a:xfrm>
        </p:spPr>
        <p:style>
          <a:lnRef idx="3">
            <a:schemeClr val="lt1"/>
          </a:lnRef>
          <a:fillRef idx="1">
            <a:schemeClr val="accent3"/>
          </a:fillRef>
          <a:effectRef idx="1">
            <a:schemeClr val="accent3"/>
          </a:effectRef>
          <a:fontRef idx="minor">
            <a:schemeClr val="lt1"/>
          </a:fontRef>
        </p:style>
        <p:txBody>
          <a:bodyPr>
            <a:normAutofit fontScale="90000"/>
          </a:bodyPr>
          <a:lstStyle/>
          <a:p>
            <a:r>
              <a:rPr lang="ja-JP" altLang="en-US" dirty="0">
                <a:solidFill>
                  <a:srgbClr val="0070C0"/>
                </a:solidFill>
              </a:rPr>
              <a:t>ツーリズムの対象としての</a:t>
            </a:r>
            <a:r>
              <a:rPr kumimoji="1" lang="ja-JP" altLang="en-US" dirty="0">
                <a:solidFill>
                  <a:srgbClr val="0070C0"/>
                </a:solidFill>
              </a:rPr>
              <a:t>スコットランド</a:t>
            </a:r>
          </a:p>
        </p:txBody>
      </p:sp>
      <p:sp>
        <p:nvSpPr>
          <p:cNvPr id="3" name="コンテンツ プレースホルダー 2"/>
          <p:cNvSpPr>
            <a:spLocks noGrp="1"/>
          </p:cNvSpPr>
          <p:nvPr>
            <p:ph idx="1"/>
          </p:nvPr>
        </p:nvSpPr>
        <p:spPr>
          <a:xfrm>
            <a:off x="457200" y="1600201"/>
            <a:ext cx="8229600" cy="2116831"/>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0" indent="0">
              <a:buNone/>
            </a:pPr>
            <a:r>
              <a:rPr lang="en-US" altLang="ja-JP" dirty="0"/>
              <a:t>17</a:t>
            </a:r>
            <a:r>
              <a:rPr lang="ja-JP" altLang="en-US" dirty="0"/>
              <a:t>～</a:t>
            </a:r>
            <a:r>
              <a:rPr lang="en-US" altLang="ja-JP" dirty="0"/>
              <a:t>18</a:t>
            </a:r>
            <a:r>
              <a:rPr lang="ja-JP" altLang="en-US" dirty="0"/>
              <a:t>世紀、イギリスにとって文化・文明の先進地はイタリアやフランスであった。しかし、</a:t>
            </a:r>
            <a:r>
              <a:rPr lang="en-US" altLang="ja-JP" dirty="0"/>
              <a:t>18</a:t>
            </a:r>
            <a:r>
              <a:rPr lang="ja-JP" altLang="en-US" dirty="0"/>
              <a:t>世紀末、ルイ王朝の没落とフランス革命、さらに</a:t>
            </a:r>
            <a:r>
              <a:rPr lang="en-US" altLang="ja-JP" dirty="0"/>
              <a:t>19</a:t>
            </a:r>
            <a:r>
              <a:rPr lang="ja-JP" altLang="en-US" dirty="0"/>
              <a:t>世紀になるとナポレオンの登場で政情不安が続く。イギリスはアメリカり独立を許しはしたものの、オランダとの戦争に勝利し、産業革命を強力に推進することで世界を席巻していく。また、政情不安の続く大陸は貴族たちにとってツーリズムの対象ではなくなり、その代替地を国内に求めざるを得なくなる。　　　　</a:t>
            </a:r>
            <a:r>
              <a:rPr lang="en-US" altLang="ja-JP" sz="2600" dirty="0">
                <a:solidFill>
                  <a:srgbClr val="C00000"/>
                </a:solidFill>
              </a:rPr>
              <a:t>[</a:t>
            </a:r>
            <a:r>
              <a:rPr lang="ja-JP" altLang="en-US" sz="2600" dirty="0">
                <a:solidFill>
                  <a:srgbClr val="C00000"/>
                </a:solidFill>
              </a:rPr>
              <a:t>↓　</a:t>
            </a:r>
            <a:r>
              <a:rPr lang="en-US" altLang="ja-JP" sz="2600" dirty="0">
                <a:solidFill>
                  <a:srgbClr val="C00000"/>
                </a:solidFill>
              </a:rPr>
              <a:t>John o’ Groats]</a:t>
            </a:r>
            <a:endParaRPr kumimoji="1" lang="ja-JP" altLang="en-US" sz="2600" dirty="0">
              <a:solidFill>
                <a:srgbClr val="C00000"/>
              </a:solidFill>
            </a:endParaRPr>
          </a:p>
        </p:txBody>
      </p:sp>
    </p:spTree>
    <p:extLst>
      <p:ext uri="{BB962C8B-B14F-4D97-AF65-F5344CB8AC3E}">
        <p14:creationId xmlns:p14="http://schemas.microsoft.com/office/powerpoint/2010/main" val="94702134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16012</TotalTime>
  <Words>1849</Words>
  <Application>Microsoft Office PowerPoint</Application>
  <PresentationFormat>画面に合わせる (4:3)</PresentationFormat>
  <Paragraphs>265</Paragraphs>
  <Slides>51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51</vt:i4>
      </vt:variant>
    </vt:vector>
  </HeadingPairs>
  <TitlesOfParts>
    <vt:vector size="56" baseType="lpstr">
      <vt:lpstr>HGP創英角ﾎﾟｯﾌﾟ体</vt:lpstr>
      <vt:lpstr>ＭＳ Ｐゴシック</vt:lpstr>
      <vt:lpstr>Arial</vt:lpstr>
      <vt:lpstr>Calibri</vt:lpstr>
      <vt:lpstr>Office ​​テーマ</vt:lpstr>
      <vt:lpstr>京都と観光産業 スコットランドに学ぶ</vt:lpstr>
      <vt:lpstr>「観光」の意味</vt:lpstr>
      <vt:lpstr>ツ | リズムとは？</vt:lpstr>
      <vt:lpstr>旅行と旅</vt:lpstr>
      <vt:lpstr>ツーリズムの定義</vt:lpstr>
      <vt:lpstr>一つの事例 : スコットランド</vt:lpstr>
      <vt:lpstr>日本でなじみの「英国/イギリス製品」　→　実はスコットランド産が多い</vt:lpstr>
      <vt:lpstr>少し休憩</vt:lpstr>
      <vt:lpstr>ツーリズムの対象としてのスコットランド</vt:lpstr>
      <vt:lpstr>なぜスコットランドか？</vt:lpstr>
      <vt:lpstr>(左上)グレンリベットの谷　　　　　　　　　　　　(右上)スペイ川] (左下)オールドマン・オブ・ストール   　　　　　(右下)グレン・コー</vt:lpstr>
      <vt:lpstr>「スコットランド」とは</vt:lpstr>
      <vt:lpstr>PowerPoint プレゼンテーション</vt:lpstr>
      <vt:lpstr>PowerPoint プレゼンテーション</vt:lpstr>
      <vt:lpstr>PowerPoint プレゼンテーション</vt:lpstr>
      <vt:lpstr>人と文化</vt:lpstr>
      <vt:lpstr>歴史</vt:lpstr>
      <vt:lpstr>ハイランド</vt:lpstr>
      <vt:lpstr>(左上)ロバート・バーンズの生家　　　　　　　　　　(右上)キリークランキーの谷 (左↓)観光客向けの装束とバグパイプ　　(中央下)スコット像　　　(右下)男性の正装　　　　</vt:lpstr>
      <vt:lpstr>スコットランドのアイデンティティ</vt:lpstr>
      <vt:lpstr>「未開」からGreat Britainの「顔」へ</vt:lpstr>
      <vt:lpstr>スコットランドへの旅</vt:lpstr>
      <vt:lpstr>トーマス・クックによる団体旅行</vt:lpstr>
      <vt:lpstr>スコットランドへ行った3人の日本人</vt:lpstr>
      <vt:lpstr>竹鶴・・・ウイスキー製法を学ぶ(1918～20) スコットランドの自然が生み出すウイスキー、これに匹敵するものはスコットランド以外で作られないと考えられていたが、　20世紀後半以後の世界的なウイスキーブームもあり、日本のウイスキーが注目されることで、再びスコッチが脚光を浴びるようになる　　　↑　Glen Kinglas]</vt:lpstr>
      <vt:lpstr>(左上)Craigellachie     (中央上)Fettercairn 　(右上)Glen Scotia (左下)Glenfarclas  　 (右下)Glen Grant</vt:lpstr>
      <vt:lpstr>(左上)Brora        　　　　　 (右上)Glen Scotia (左中央)Pulteney     (中央)Cardhu  (左下)Dalmore      　　　　　(右下)Glenfarclas</vt:lpstr>
      <vt:lpstr>「お酒」の話　　[↓　Glen Grantのスピリット・セーフ]</vt:lpstr>
      <vt:lpstr>ウイスキーの歴史</vt:lpstr>
      <vt:lpstr>密輸・密造</vt:lpstr>
      <vt:lpstr>密輸・密造と課税逃れの功</vt:lpstr>
      <vt:lpstr>Grain Whiskyの台頭</vt:lpstr>
      <vt:lpstr>Blended Whisky</vt:lpstr>
      <vt:lpstr>五大閥の台頭</vt:lpstr>
      <vt:lpstr>戦後の動向</vt:lpstr>
      <vt:lpstr>Maltを求めて</vt:lpstr>
      <vt:lpstr>Maltの販売         [↓　ClynelishのWarehouse]</vt:lpstr>
      <vt:lpstr>工場から観光施設へ</vt:lpstr>
      <vt:lpstr>再編期</vt:lpstr>
      <vt:lpstr>再興期</vt:lpstr>
      <vt:lpstr>現在</vt:lpstr>
      <vt:lpstr>ウイスキー・ツーリズムの魅力</vt:lpstr>
      <vt:lpstr>ルーツ探し</vt:lpstr>
      <vt:lpstr>ツーリズムの一コマ</vt:lpstr>
      <vt:lpstr>「Hospitality」は経験した範囲内でしか提供できない　　[↓　インバースナイドの滝]</vt:lpstr>
      <vt:lpstr>「良質のHospitality」を少しでも多く経験しておいてください</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スコットランド と ウイスキー・ツーリズム</dc:title>
  <dc:creator>kasuga</dc:creator>
  <cp:lastModifiedBy>AS部文教推進担当</cp:lastModifiedBy>
  <cp:revision>134</cp:revision>
  <cp:lastPrinted>2020-11-05T04:20:15Z</cp:lastPrinted>
  <dcterms:created xsi:type="dcterms:W3CDTF">2019-06-03T23:28:47Z</dcterms:created>
  <dcterms:modified xsi:type="dcterms:W3CDTF">2020-11-06T06:14:31Z</dcterms:modified>
</cp:coreProperties>
</file>