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73" r:id="rId4"/>
  </p:sldMasterIdLst>
  <p:notesMasterIdLst>
    <p:notesMasterId r:id="rId44"/>
  </p:notesMasterIdLst>
  <p:handoutMasterIdLst>
    <p:handoutMasterId r:id="rId45"/>
  </p:handoutMasterIdLst>
  <p:sldIdLst>
    <p:sldId id="256" r:id="rId5"/>
    <p:sldId id="2739" r:id="rId6"/>
    <p:sldId id="498" r:id="rId7"/>
    <p:sldId id="1143" r:id="rId8"/>
    <p:sldId id="2700" r:id="rId9"/>
    <p:sldId id="2730" r:id="rId10"/>
    <p:sldId id="2701" r:id="rId11"/>
    <p:sldId id="2763" r:id="rId12"/>
    <p:sldId id="2731" r:id="rId13"/>
    <p:sldId id="2765" r:id="rId14"/>
    <p:sldId id="2766" r:id="rId15"/>
    <p:sldId id="2702" r:id="rId16"/>
    <p:sldId id="2732" r:id="rId17"/>
    <p:sldId id="2703" r:id="rId18"/>
    <p:sldId id="2728" r:id="rId19"/>
    <p:sldId id="2716" r:id="rId20"/>
    <p:sldId id="2743" r:id="rId21"/>
    <p:sldId id="2737" r:id="rId22"/>
    <p:sldId id="2740" r:id="rId23"/>
    <p:sldId id="2741" r:id="rId24"/>
    <p:sldId id="2742" r:id="rId25"/>
    <p:sldId id="2734" r:id="rId26"/>
    <p:sldId id="2745" r:id="rId27"/>
    <p:sldId id="2744" r:id="rId28"/>
    <p:sldId id="2747" r:id="rId29"/>
    <p:sldId id="2748" r:id="rId30"/>
    <p:sldId id="2729" r:id="rId31"/>
    <p:sldId id="2723" r:id="rId32"/>
    <p:sldId id="2751" r:id="rId33"/>
    <p:sldId id="2767" r:id="rId34"/>
    <p:sldId id="2752" r:id="rId35"/>
    <p:sldId id="2753" r:id="rId36"/>
    <p:sldId id="2754" r:id="rId37"/>
    <p:sldId id="2755" r:id="rId38"/>
    <p:sldId id="2761" r:id="rId39"/>
    <p:sldId id="2750" r:id="rId40"/>
    <p:sldId id="2760" r:id="rId41"/>
    <p:sldId id="2759" r:id="rId42"/>
    <p:sldId id="2768" r:id="rId43"/>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FF"/>
    <a:srgbClr val="FFC285"/>
    <a:srgbClr val="FF99FF"/>
    <a:srgbClr val="FFD129"/>
    <a:srgbClr val="CC99FF"/>
    <a:srgbClr val="CCCCFF"/>
    <a:srgbClr val="E9D543"/>
    <a:srgbClr val="EEDF6E"/>
    <a:srgbClr val="47C2FF"/>
    <a:srgbClr val="B3B3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977969-DC88-485A-8A3F-8230C14CEBB2}" v="667" dt="2020-06-11T01:30:45.429"/>
    <p1510:client id="{F4DA0BC1-D275-0D2A-E174-6CBA253C3118}" v="3" dt="2021-01-28T08:50:49.93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06799F8-075E-4A3A-A7F6-7FBC6576F1A4}" styleName="テーマ スタイル 2 - アクセント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05" autoAdjust="0"/>
    <p:restoredTop sz="90579" autoAdjust="0"/>
  </p:normalViewPr>
  <p:slideViewPr>
    <p:cSldViewPr snapToGrid="0" snapToObjects="1">
      <p:cViewPr varScale="1">
        <p:scale>
          <a:sx n="98" d="100"/>
          <a:sy n="98" d="100"/>
        </p:scale>
        <p:origin x="-426"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C:\Users\YOSHITOMI\Google%20&#12489;&#12521;&#12452;&#12502;\&#30740;&#20462;\&#20140;&#37117;&#22899;&#23376;&#22823;&#23398;&#65288;&#12522;&#12459;&#12524;&#12531;&#12488;&#25945;&#32946;&#65289;2020\H29_book2_090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ja-JP" sz="1600" b="1" i="0" u="none" strike="noStrike" kern="1200" cap="all" spc="50" baseline="0">
                <a:solidFill>
                  <a:schemeClr val="tx1"/>
                </a:solidFill>
                <a:latin typeface="+mn-ea"/>
                <a:ea typeface="+mn-ea"/>
                <a:cs typeface="+mn-cs"/>
              </a:defRPr>
            </a:pPr>
            <a:r>
              <a:rPr lang="ja-JP" sz="1600" dirty="0">
                <a:latin typeface="+mn-ea"/>
                <a:ea typeface="+mn-ea"/>
              </a:rPr>
              <a:t>情報セキュリティに関する全社的な</a:t>
            </a:r>
            <a:r>
              <a:rPr lang="en-US" altLang="ja-JP" sz="1600" dirty="0">
                <a:latin typeface="+mn-ea"/>
                <a:ea typeface="+mn-ea"/>
              </a:rPr>
              <a:t/>
            </a:r>
            <a:br>
              <a:rPr lang="en-US" altLang="ja-JP" sz="1600" dirty="0">
                <a:latin typeface="+mn-ea"/>
                <a:ea typeface="+mn-ea"/>
              </a:rPr>
            </a:br>
            <a:r>
              <a:rPr lang="ja-JP" sz="1600" dirty="0">
                <a:latin typeface="+mn-ea"/>
                <a:ea typeface="+mn-ea"/>
              </a:rPr>
              <a:t>対応方針（セキュリティポリシー）の策定・社内外への宣言・公表</a:t>
            </a:r>
            <a:r>
              <a:rPr lang="ja-JP" altLang="en-US" sz="1600" dirty="0">
                <a:latin typeface="+mn-ea"/>
                <a:ea typeface="+mn-ea"/>
              </a:rPr>
              <a:t>状況</a:t>
            </a:r>
            <a:endParaRPr lang="ja-JP" sz="1600" dirty="0">
              <a:latin typeface="+mn-ea"/>
              <a:ea typeface="+mn-ea"/>
            </a:endParaRPr>
          </a:p>
        </c:rich>
      </c:tx>
      <c:layout>
        <c:manualLayout>
          <c:xMode val="edge"/>
          <c:yMode val="edge"/>
          <c:x val="0.14703922810725562"/>
          <c:y val="1.9289600955873138E-2"/>
        </c:manualLayout>
      </c:layout>
      <c:overlay val="0"/>
      <c:spPr>
        <a:noFill/>
        <a:ln>
          <a:noFill/>
        </a:ln>
        <a:effectLst/>
      </c:spPr>
    </c:title>
    <c:autoTitleDeleted val="0"/>
    <c:plotArea>
      <c:layout>
        <c:manualLayout>
          <c:layoutTarget val="inner"/>
          <c:xMode val="edge"/>
          <c:yMode val="edge"/>
          <c:x val="0.23313323486026633"/>
          <c:y val="0.21289289588298654"/>
          <c:w val="0.70144897513955351"/>
          <c:h val="0.6109495065583378"/>
        </c:manualLayout>
      </c:layout>
      <c:barChart>
        <c:barDir val="bar"/>
        <c:grouping val="percentStacked"/>
        <c:varyColors val="0"/>
        <c:ser>
          <c:idx val="0"/>
          <c:order val="0"/>
          <c:tx>
            <c:strRef>
              <c:f>'5-1-1-3'!$J$17</c:f>
              <c:strCache>
                <c:ptCount val="1"/>
                <c:pt idx="0">
                  <c:v>実施している</c:v>
                </c:pt>
              </c:strCache>
            </c:strRef>
          </c:tx>
          <c:spPr>
            <a:solidFill>
              <a:schemeClr val="accent1">
                <a:alpha val="70000"/>
              </a:schemeClr>
            </a:solidFill>
            <a:ln>
              <a:noFill/>
            </a:ln>
            <a:effectLst/>
          </c:spPr>
          <c:invertIfNegative val="0"/>
          <c:dLbls>
            <c:numFmt formatCode="General" sourceLinked="0"/>
            <c:spPr>
              <a:noFill/>
              <a:ln>
                <a:noFill/>
              </a:ln>
              <a:effectLst/>
            </c:spPr>
            <c:txPr>
              <a:bodyPr rot="0" spcFirstLastPara="1" vertOverflow="ellipsis" vert="horz" wrap="square" anchor="ctr" anchorCtr="1"/>
              <a:lstStyle/>
              <a:p>
                <a:pPr>
                  <a:defRPr lang="ja-JP" sz="900" b="0" i="0" u="none" strike="noStrike" kern="1200" baseline="0">
                    <a:solidFill>
                      <a:schemeClr val="tx1"/>
                    </a:solidFill>
                    <a:latin typeface="+mn-lt"/>
                    <a:ea typeface="+mn-ea"/>
                    <a:cs typeface="+mn-cs"/>
                  </a:defRPr>
                </a:pPr>
                <a:endParaRPr lang="ja-JP"/>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'5-1-1-3'!$I$18:$I$23</c:f>
              <c:strCache>
                <c:ptCount val="6"/>
                <c:pt idx="0">
                  <c:v>５，００１人～</c:v>
                </c:pt>
                <c:pt idx="1">
                  <c:v>１，００１人～５，０００人</c:v>
                </c:pt>
                <c:pt idx="2">
                  <c:v>３０１人～１，０００人</c:v>
                </c:pt>
                <c:pt idx="3">
                  <c:v>２０１人～３００人</c:v>
                </c:pt>
                <c:pt idx="4">
                  <c:v>１０１人～２００人</c:v>
                </c:pt>
                <c:pt idx="5">
                  <c:v>～１００人</c:v>
                </c:pt>
              </c:strCache>
            </c:strRef>
          </c:cat>
          <c:val>
            <c:numRef>
              <c:f>'5-1-1-3'!$J$18:$J$23</c:f>
              <c:numCache>
                <c:formatCode>#,##0_);[Red]\(#,##0\)</c:formatCode>
                <c:ptCount val="6"/>
                <c:pt idx="0">
                  <c:v>111</c:v>
                </c:pt>
                <c:pt idx="1">
                  <c:v>463</c:v>
                </c:pt>
                <c:pt idx="2">
                  <c:v>409</c:v>
                </c:pt>
                <c:pt idx="3">
                  <c:v>84</c:v>
                </c:pt>
                <c:pt idx="4">
                  <c:v>152</c:v>
                </c:pt>
                <c:pt idx="5">
                  <c:v>54</c:v>
                </c:pt>
              </c:numCache>
            </c:numRef>
          </c:val>
          <c:extLst xmlns:c16r2="http://schemas.microsoft.com/office/drawing/2015/06/chart">
            <c:ext xmlns:c16="http://schemas.microsoft.com/office/drawing/2014/chart" uri="{C3380CC4-5D6E-409C-BE32-E72D297353CC}">
              <c16:uniqueId val="{00000000-7598-4C68-AC67-0D66942FC8B5}"/>
            </c:ext>
          </c:extLst>
        </c:ser>
        <c:ser>
          <c:idx val="1"/>
          <c:order val="1"/>
          <c:tx>
            <c:strRef>
              <c:f>'5-1-1-3'!$K$17</c:f>
              <c:strCache>
                <c:ptCount val="1"/>
                <c:pt idx="0">
                  <c:v>検討中、または今後実施予定</c:v>
                </c:pt>
              </c:strCache>
            </c:strRef>
          </c:tx>
          <c:spPr>
            <a:solidFill>
              <a:schemeClr val="accent2">
                <a:alpha val="70000"/>
              </a:schemeClr>
            </a:solidFill>
            <a:ln>
              <a:noFill/>
            </a:ln>
            <a:effectLst/>
          </c:spPr>
          <c:invertIfNegative val="0"/>
          <c:dLbls>
            <c:spPr>
              <a:noFill/>
              <a:ln>
                <a:noFill/>
              </a:ln>
              <a:effectLst/>
            </c:spPr>
            <c:txPr>
              <a:bodyPr rot="0" spcFirstLastPara="1" vertOverflow="ellipsis" vert="horz" wrap="square" anchor="ctr" anchorCtr="1"/>
              <a:lstStyle/>
              <a:p>
                <a:pPr>
                  <a:defRPr lang="ja-JP" sz="900" b="0" i="0" u="none" strike="noStrike" kern="1200" baseline="0">
                    <a:solidFill>
                      <a:schemeClr val="tx1"/>
                    </a:solidFill>
                    <a:latin typeface="+mn-lt"/>
                    <a:ea typeface="+mn-ea"/>
                    <a:cs typeface="+mn-cs"/>
                  </a:defRPr>
                </a:pPr>
                <a:endParaRPr lang="ja-JP"/>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'5-1-1-3'!$I$18:$I$23</c:f>
              <c:strCache>
                <c:ptCount val="6"/>
                <c:pt idx="0">
                  <c:v>５，００１人～</c:v>
                </c:pt>
                <c:pt idx="1">
                  <c:v>１，００１人～５，０００人</c:v>
                </c:pt>
                <c:pt idx="2">
                  <c:v>３０１人～１，０００人</c:v>
                </c:pt>
                <c:pt idx="3">
                  <c:v>２０１人～３００人</c:v>
                </c:pt>
                <c:pt idx="4">
                  <c:v>１０１人～２００人</c:v>
                </c:pt>
                <c:pt idx="5">
                  <c:v>～１００人</c:v>
                </c:pt>
              </c:strCache>
            </c:strRef>
          </c:cat>
          <c:val>
            <c:numRef>
              <c:f>'5-1-1-3'!$K$18:$K$23</c:f>
              <c:numCache>
                <c:formatCode>#,##0_);[Red]\(#,##0\)</c:formatCode>
                <c:ptCount val="6"/>
                <c:pt idx="0">
                  <c:v>20</c:v>
                </c:pt>
                <c:pt idx="1">
                  <c:v>103</c:v>
                </c:pt>
                <c:pt idx="2">
                  <c:v>163</c:v>
                </c:pt>
                <c:pt idx="3">
                  <c:v>45</c:v>
                </c:pt>
                <c:pt idx="4">
                  <c:v>80</c:v>
                </c:pt>
                <c:pt idx="5">
                  <c:v>40</c:v>
                </c:pt>
              </c:numCache>
            </c:numRef>
          </c:val>
          <c:extLst xmlns:c16r2="http://schemas.microsoft.com/office/drawing/2015/06/chart">
            <c:ext xmlns:c16="http://schemas.microsoft.com/office/drawing/2014/chart" uri="{C3380CC4-5D6E-409C-BE32-E72D297353CC}">
              <c16:uniqueId val="{00000001-7598-4C68-AC67-0D66942FC8B5}"/>
            </c:ext>
          </c:extLst>
        </c:ser>
        <c:ser>
          <c:idx val="2"/>
          <c:order val="2"/>
          <c:tx>
            <c:strRef>
              <c:f>'5-1-1-3'!$L$17</c:f>
              <c:strCache>
                <c:ptCount val="1"/>
                <c:pt idx="0">
                  <c:v>現在実施しておらず、特に検討も行っていない</c:v>
                </c:pt>
              </c:strCache>
            </c:strRef>
          </c:tx>
          <c:spPr>
            <a:solidFill>
              <a:schemeClr val="accent3">
                <a:alpha val="70000"/>
              </a:schemeClr>
            </a:solidFill>
            <a:ln>
              <a:noFill/>
            </a:ln>
            <a:effectLst/>
          </c:spPr>
          <c:invertIfNegative val="0"/>
          <c:dLbls>
            <c:spPr>
              <a:noFill/>
              <a:ln>
                <a:noFill/>
              </a:ln>
              <a:effectLst/>
            </c:spPr>
            <c:txPr>
              <a:bodyPr rot="0" spcFirstLastPara="1" vertOverflow="ellipsis" vert="horz" wrap="square" anchor="ctr" anchorCtr="1"/>
              <a:lstStyle/>
              <a:p>
                <a:pPr>
                  <a:defRPr lang="ja-JP" sz="900" b="0" i="0" u="none" strike="noStrike" kern="1200" baseline="0">
                    <a:solidFill>
                      <a:schemeClr val="tx1"/>
                    </a:solidFill>
                    <a:latin typeface="+mn-lt"/>
                    <a:ea typeface="+mn-ea"/>
                    <a:cs typeface="+mn-cs"/>
                  </a:defRPr>
                </a:pPr>
                <a:endParaRPr lang="ja-JP"/>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'5-1-1-3'!$I$18:$I$23</c:f>
              <c:strCache>
                <c:ptCount val="6"/>
                <c:pt idx="0">
                  <c:v>５，００１人～</c:v>
                </c:pt>
                <c:pt idx="1">
                  <c:v>１，００１人～５，０００人</c:v>
                </c:pt>
                <c:pt idx="2">
                  <c:v>３０１人～１，０００人</c:v>
                </c:pt>
                <c:pt idx="3">
                  <c:v>２０１人～３００人</c:v>
                </c:pt>
                <c:pt idx="4">
                  <c:v>１０１人～２００人</c:v>
                </c:pt>
                <c:pt idx="5">
                  <c:v>～１００人</c:v>
                </c:pt>
              </c:strCache>
            </c:strRef>
          </c:cat>
          <c:val>
            <c:numRef>
              <c:f>'5-1-1-3'!$L$18:$L$23</c:f>
              <c:numCache>
                <c:formatCode>#,##0_);[Red]\(#,##0\)</c:formatCode>
                <c:ptCount val="6"/>
                <c:pt idx="0">
                  <c:v>8</c:v>
                </c:pt>
                <c:pt idx="1">
                  <c:v>86</c:v>
                </c:pt>
                <c:pt idx="2">
                  <c:v>120</c:v>
                </c:pt>
                <c:pt idx="3">
                  <c:v>55</c:v>
                </c:pt>
                <c:pt idx="4">
                  <c:v>104</c:v>
                </c:pt>
                <c:pt idx="5">
                  <c:v>100</c:v>
                </c:pt>
              </c:numCache>
            </c:numRef>
          </c:val>
          <c:extLst xmlns:c16r2="http://schemas.microsoft.com/office/drawing/2015/06/chart">
            <c:ext xmlns:c16="http://schemas.microsoft.com/office/drawing/2014/chart" uri="{C3380CC4-5D6E-409C-BE32-E72D297353CC}">
              <c16:uniqueId val="{00000002-7598-4C68-AC67-0D66942FC8B5}"/>
            </c:ext>
          </c:extLst>
        </c:ser>
        <c:dLbls>
          <c:dLblPos val="ctr"/>
          <c:showLegendKey val="0"/>
          <c:showVal val="1"/>
          <c:showCatName val="0"/>
          <c:showSerName val="0"/>
          <c:showPercent val="0"/>
          <c:showBubbleSize val="0"/>
        </c:dLbls>
        <c:gapWidth val="50"/>
        <c:overlap val="100"/>
        <c:axId val="30267648"/>
        <c:axId val="30552064"/>
      </c:barChart>
      <c:catAx>
        <c:axId val="30267648"/>
        <c:scaling>
          <c:orientation val="minMax"/>
        </c:scaling>
        <c:delete val="0"/>
        <c:axPos val="l"/>
        <c:numFmt formatCode="General" sourceLinked="1"/>
        <c:majorTickMark val="out"/>
        <c:minorTickMark val="none"/>
        <c:tickLblPos val="nextTo"/>
        <c:spPr>
          <a:noFill/>
          <a:ln w="9525" cap="flat" cmpd="sng" algn="ctr">
            <a:solidFill>
              <a:schemeClr val="tx1">
                <a:lumMod val="25000"/>
                <a:lumOff val="75000"/>
              </a:schemeClr>
            </a:solidFill>
            <a:round/>
            <a:headEnd type="none" w="sm" len="sm"/>
            <a:tailEnd type="none" w="sm" len="sm"/>
          </a:ln>
          <a:effectLst/>
        </c:spPr>
        <c:txPr>
          <a:bodyPr rot="-60000000" spcFirstLastPara="1" vertOverflow="ellipsis" vert="horz" wrap="square" anchor="ctr" anchorCtr="1"/>
          <a:lstStyle/>
          <a:p>
            <a:pPr>
              <a:defRPr lang="ja-JP" sz="1000" b="0" i="0" u="none" strike="noStrike" kern="1200" baseline="0">
                <a:solidFill>
                  <a:schemeClr val="tx1"/>
                </a:solidFill>
                <a:latin typeface="+mn-lt"/>
                <a:ea typeface="+mn-ea"/>
                <a:cs typeface="+mn-cs"/>
              </a:defRPr>
            </a:pPr>
            <a:endParaRPr lang="ja-JP"/>
          </a:p>
        </c:txPr>
        <c:crossAx val="30552064"/>
        <c:crosses val="autoZero"/>
        <c:auto val="1"/>
        <c:lblAlgn val="ctr"/>
        <c:lblOffset val="100"/>
        <c:noMultiLvlLbl val="0"/>
      </c:catAx>
      <c:valAx>
        <c:axId val="30552064"/>
        <c:scaling>
          <c:orientation val="minMax"/>
        </c:scaling>
        <c:delete val="0"/>
        <c:axPos val="b"/>
        <c:majorGridlines>
          <c:spPr>
            <a:ln w="9525" cap="flat" cmpd="sng" algn="ctr">
              <a:gradFill>
                <a:gsLst>
                  <a:gs pos="0">
                    <a:schemeClr val="tx1">
                      <a:lumMod val="5000"/>
                      <a:lumOff val="95000"/>
                    </a:schemeClr>
                  </a:gs>
                  <a:gs pos="100000">
                    <a:schemeClr val="tx1">
                      <a:lumMod val="15000"/>
                      <a:lumOff val="85000"/>
                    </a:schemeClr>
                  </a:gs>
                </a:gsLst>
                <a:lin ang="5400000" scaled="0"/>
              </a:gradFill>
              <a:round/>
            </a:ln>
            <a:effectLst/>
          </c:spPr>
        </c:majorGridlines>
        <c:minorGridlines>
          <c:spPr>
            <a:ln w="9525" cap="flat" cmpd="sng" algn="ctr">
              <a:gradFill>
                <a:gsLst>
                  <a:gs pos="0">
                    <a:schemeClr val="tx1">
                      <a:lumMod val="5000"/>
                      <a:lumOff val="95000"/>
                    </a:schemeClr>
                  </a:gs>
                  <a:gs pos="100000">
                    <a:schemeClr val="tx1">
                      <a:lumMod val="15000"/>
                      <a:lumOff val="85000"/>
                    </a:schemeClr>
                  </a:gs>
                </a:gsLst>
                <a:lin ang="5400000" scaled="0"/>
              </a:gradFill>
              <a:round/>
            </a:ln>
            <a:effectLst/>
          </c:spPr>
        </c:min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lang="ja-JP" sz="1000" b="0" i="0" u="none" strike="noStrike" kern="1200" baseline="0">
                <a:solidFill>
                  <a:schemeClr val="tx1"/>
                </a:solidFill>
                <a:latin typeface="+mn-lt"/>
                <a:ea typeface="+mn-ea"/>
                <a:cs typeface="+mn-cs"/>
              </a:defRPr>
            </a:pPr>
            <a:endParaRPr lang="ja-JP"/>
          </a:p>
        </c:txPr>
        <c:crossAx val="3026764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ja-JP" sz="1200" b="0" i="0" u="none" strike="noStrike" kern="1200" baseline="0">
              <a:solidFill>
                <a:schemeClr val="tx1"/>
              </a:solidFill>
              <a:latin typeface="+mn-lt"/>
              <a:ea typeface="+mn-ea"/>
              <a:cs typeface="+mn-cs"/>
            </a:defRPr>
          </a:pPr>
          <a:endParaRPr lang="ja-JP"/>
        </a:p>
      </c:txPr>
    </c:legend>
    <c:plotVisOnly val="1"/>
    <c:dispBlanksAs val="gap"/>
    <c:showDLblsOverMax val="0"/>
  </c:chart>
  <c:spPr>
    <a:noFill/>
    <a:ln>
      <a:solidFill>
        <a:schemeClr val="tx1"/>
      </a:solidFill>
    </a:ln>
    <a:effectLst/>
  </c:spPr>
  <c:txPr>
    <a:bodyPr/>
    <a:lstStyle/>
    <a:p>
      <a:pPr>
        <a:defRPr>
          <a:solidFill>
            <a:schemeClr val="tx1"/>
          </a:solidFill>
        </a:defRPr>
      </a:pPr>
      <a:endParaRPr lang="ja-JP"/>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5">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headEnd type="none" w="sm" len="sm"/>
        <a:tailEnd type="none" w="sm" len="sm"/>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fillRef idx="0">
      <cs:styleClr val="auto"/>
    </cs:fillRef>
    <cs:effectRef idx="0"/>
    <cs:fontRef idx="minor">
      <a:schemeClr val="tx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8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8084BE2-7C00-BE41-9E00-150C10E5C71B}" type="datetimeFigureOut">
              <a:rPr kumimoji="1" lang="ja-JP" altLang="en-US" smtClean="0"/>
              <a:t>2021/4/1</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85C0A5F-2C58-2B43-9BA3-91DAA16D01CD}" type="slidenum">
              <a:rPr kumimoji="1" lang="ja-JP" altLang="en-US" smtClean="0"/>
              <a:t>‹#›</a:t>
            </a:fld>
            <a:endParaRPr kumimoji="1" lang="ja-JP" altLang="en-US"/>
          </a:p>
        </p:txBody>
      </p:sp>
    </p:spTree>
    <p:extLst>
      <p:ext uri="{BB962C8B-B14F-4D97-AF65-F5344CB8AC3E}">
        <p14:creationId xmlns:p14="http://schemas.microsoft.com/office/powerpoint/2010/main" val="3639682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7BEEDE-0EA8-4D8B-BE57-87AF892E51CA}" type="datetimeFigureOut">
              <a:rPr kumimoji="1" lang="ja-JP" altLang="en-US" smtClean="0"/>
              <a:t>2021/4/1</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42B1BF-D000-4CA2-8341-22FFC902E93A}" type="slidenum">
              <a:rPr kumimoji="1" lang="ja-JP" altLang="en-US" smtClean="0"/>
              <a:t>‹#›</a:t>
            </a:fld>
            <a:endParaRPr kumimoji="1" lang="ja-JP" altLang="en-US"/>
          </a:p>
        </p:txBody>
      </p:sp>
    </p:spTree>
    <p:extLst>
      <p:ext uri="{BB962C8B-B14F-4D97-AF65-F5344CB8AC3E}">
        <p14:creationId xmlns:p14="http://schemas.microsoft.com/office/powerpoint/2010/main" val="3183890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a:t>
            </a:fld>
            <a:endParaRPr kumimoji="1" lang="ja-JP" altLang="en-US"/>
          </a:p>
        </p:txBody>
      </p:sp>
    </p:spTree>
    <p:extLst>
      <p:ext uri="{BB962C8B-B14F-4D97-AF65-F5344CB8AC3E}">
        <p14:creationId xmlns:p14="http://schemas.microsoft.com/office/powerpoint/2010/main" val="1219504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12</a:t>
            </a:fld>
            <a:endParaRPr kumimoji="1" lang="ja-JP" altLang="en-US"/>
          </a:p>
        </p:txBody>
      </p:sp>
    </p:spTree>
    <p:extLst>
      <p:ext uri="{BB962C8B-B14F-4D97-AF65-F5344CB8AC3E}">
        <p14:creationId xmlns:p14="http://schemas.microsoft.com/office/powerpoint/2010/main" val="2012211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13</a:t>
            </a:fld>
            <a:endParaRPr kumimoji="1" lang="ja-JP" altLang="en-US"/>
          </a:p>
        </p:txBody>
      </p:sp>
    </p:spTree>
    <p:extLst>
      <p:ext uri="{BB962C8B-B14F-4D97-AF65-F5344CB8AC3E}">
        <p14:creationId xmlns:p14="http://schemas.microsoft.com/office/powerpoint/2010/main" val="304572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資本金 </a:t>
            </a:r>
            <a:r>
              <a:rPr lang="en-US" altLang="ja-JP" sz="1200" dirty="0"/>
              <a:t>3,000 </a:t>
            </a:r>
            <a:r>
              <a:rPr lang="ja-JP" altLang="en-US" sz="1200" dirty="0"/>
              <a:t>万円以上及び総従業者数 </a:t>
            </a:r>
            <a:r>
              <a:rPr lang="en-US" altLang="ja-JP" sz="1200" dirty="0"/>
              <a:t>50 </a:t>
            </a:r>
            <a:r>
              <a:rPr lang="ja-JP" altLang="en-US" sz="1200" dirty="0"/>
              <a:t>人 以上の民間事業者 </a:t>
            </a:r>
            <a:r>
              <a:rPr lang="en-US" altLang="ja-JP" sz="1200" dirty="0"/>
              <a:t>9,056 </a:t>
            </a:r>
            <a:r>
              <a:rPr lang="ja-JP" altLang="en-US" sz="1200" dirty="0"/>
              <a:t>事業者に対して調査を実施</a:t>
            </a:r>
          </a:p>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14</a:t>
            </a:fld>
            <a:endParaRPr kumimoji="1" lang="ja-JP" altLang="en-US"/>
          </a:p>
        </p:txBody>
      </p:sp>
    </p:spTree>
    <p:extLst>
      <p:ext uri="{BB962C8B-B14F-4D97-AF65-F5344CB8AC3E}">
        <p14:creationId xmlns:p14="http://schemas.microsoft.com/office/powerpoint/2010/main" val="3890730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16</a:t>
            </a:fld>
            <a:endParaRPr kumimoji="1" lang="ja-JP" altLang="en-US"/>
          </a:p>
        </p:txBody>
      </p:sp>
    </p:spTree>
    <p:extLst>
      <p:ext uri="{BB962C8B-B14F-4D97-AF65-F5344CB8AC3E}">
        <p14:creationId xmlns:p14="http://schemas.microsoft.com/office/powerpoint/2010/main" val="18745813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17</a:t>
            </a:fld>
            <a:endParaRPr kumimoji="1" lang="ja-JP" altLang="en-US"/>
          </a:p>
        </p:txBody>
      </p:sp>
    </p:spTree>
    <p:extLst>
      <p:ext uri="{BB962C8B-B14F-4D97-AF65-F5344CB8AC3E}">
        <p14:creationId xmlns:p14="http://schemas.microsoft.com/office/powerpoint/2010/main" val="4145225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18</a:t>
            </a:fld>
            <a:endParaRPr kumimoji="1" lang="ja-JP" altLang="en-US"/>
          </a:p>
        </p:txBody>
      </p:sp>
    </p:spTree>
    <p:extLst>
      <p:ext uri="{BB962C8B-B14F-4D97-AF65-F5344CB8AC3E}">
        <p14:creationId xmlns:p14="http://schemas.microsoft.com/office/powerpoint/2010/main" val="1401955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19</a:t>
            </a:fld>
            <a:endParaRPr kumimoji="1" lang="ja-JP" altLang="en-US"/>
          </a:p>
        </p:txBody>
      </p:sp>
    </p:spTree>
    <p:extLst>
      <p:ext uri="{BB962C8B-B14F-4D97-AF65-F5344CB8AC3E}">
        <p14:creationId xmlns:p14="http://schemas.microsoft.com/office/powerpoint/2010/main" val="20888453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20</a:t>
            </a:fld>
            <a:endParaRPr kumimoji="1" lang="ja-JP" altLang="en-US"/>
          </a:p>
        </p:txBody>
      </p:sp>
    </p:spTree>
    <p:extLst>
      <p:ext uri="{BB962C8B-B14F-4D97-AF65-F5344CB8AC3E}">
        <p14:creationId xmlns:p14="http://schemas.microsoft.com/office/powerpoint/2010/main" val="21711559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21</a:t>
            </a:fld>
            <a:endParaRPr kumimoji="1" lang="ja-JP" altLang="en-US"/>
          </a:p>
        </p:txBody>
      </p:sp>
    </p:spTree>
    <p:extLst>
      <p:ext uri="{BB962C8B-B14F-4D97-AF65-F5344CB8AC3E}">
        <p14:creationId xmlns:p14="http://schemas.microsoft.com/office/powerpoint/2010/main" val="3150103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22</a:t>
            </a:fld>
            <a:endParaRPr kumimoji="1" lang="ja-JP" altLang="en-US"/>
          </a:p>
        </p:txBody>
      </p:sp>
    </p:spTree>
    <p:extLst>
      <p:ext uri="{BB962C8B-B14F-4D97-AF65-F5344CB8AC3E}">
        <p14:creationId xmlns:p14="http://schemas.microsoft.com/office/powerpoint/2010/main" val="758621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4</a:t>
            </a:fld>
            <a:endParaRPr kumimoji="1" lang="ja-JP" altLang="en-US"/>
          </a:p>
        </p:txBody>
      </p:sp>
    </p:spTree>
    <p:extLst>
      <p:ext uri="{BB962C8B-B14F-4D97-AF65-F5344CB8AC3E}">
        <p14:creationId xmlns:p14="http://schemas.microsoft.com/office/powerpoint/2010/main" val="10766214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23</a:t>
            </a:fld>
            <a:endParaRPr kumimoji="1" lang="ja-JP" altLang="en-US"/>
          </a:p>
        </p:txBody>
      </p:sp>
    </p:spTree>
    <p:extLst>
      <p:ext uri="{BB962C8B-B14F-4D97-AF65-F5344CB8AC3E}">
        <p14:creationId xmlns:p14="http://schemas.microsoft.com/office/powerpoint/2010/main" val="39079793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24</a:t>
            </a:fld>
            <a:endParaRPr kumimoji="1" lang="ja-JP" altLang="en-US"/>
          </a:p>
        </p:txBody>
      </p:sp>
    </p:spTree>
    <p:extLst>
      <p:ext uri="{BB962C8B-B14F-4D97-AF65-F5344CB8AC3E}">
        <p14:creationId xmlns:p14="http://schemas.microsoft.com/office/powerpoint/2010/main" val="7290983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25</a:t>
            </a:fld>
            <a:endParaRPr kumimoji="1" lang="ja-JP" altLang="en-US"/>
          </a:p>
        </p:txBody>
      </p:sp>
    </p:spTree>
    <p:extLst>
      <p:ext uri="{BB962C8B-B14F-4D97-AF65-F5344CB8AC3E}">
        <p14:creationId xmlns:p14="http://schemas.microsoft.com/office/powerpoint/2010/main" val="19792271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26</a:t>
            </a:fld>
            <a:endParaRPr kumimoji="1" lang="ja-JP" altLang="en-US"/>
          </a:p>
        </p:txBody>
      </p:sp>
    </p:spTree>
    <p:extLst>
      <p:ext uri="{BB962C8B-B14F-4D97-AF65-F5344CB8AC3E}">
        <p14:creationId xmlns:p14="http://schemas.microsoft.com/office/powerpoint/2010/main" val="18221147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28</a:t>
            </a:fld>
            <a:endParaRPr kumimoji="1" lang="ja-JP" altLang="en-US"/>
          </a:p>
        </p:txBody>
      </p:sp>
    </p:spTree>
    <p:extLst>
      <p:ext uri="{BB962C8B-B14F-4D97-AF65-F5344CB8AC3E}">
        <p14:creationId xmlns:p14="http://schemas.microsoft.com/office/powerpoint/2010/main" val="34032515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29</a:t>
            </a:fld>
            <a:endParaRPr kumimoji="1" lang="ja-JP" altLang="en-US"/>
          </a:p>
        </p:txBody>
      </p:sp>
    </p:spTree>
    <p:extLst>
      <p:ext uri="{BB962C8B-B14F-4D97-AF65-F5344CB8AC3E}">
        <p14:creationId xmlns:p14="http://schemas.microsoft.com/office/powerpoint/2010/main" val="29579352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30</a:t>
            </a:fld>
            <a:endParaRPr kumimoji="1" lang="ja-JP" altLang="en-US"/>
          </a:p>
        </p:txBody>
      </p:sp>
    </p:spTree>
    <p:extLst>
      <p:ext uri="{BB962C8B-B14F-4D97-AF65-F5344CB8AC3E}">
        <p14:creationId xmlns:p14="http://schemas.microsoft.com/office/powerpoint/2010/main" val="7800248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31</a:t>
            </a:fld>
            <a:endParaRPr kumimoji="1" lang="ja-JP" altLang="en-US"/>
          </a:p>
        </p:txBody>
      </p:sp>
    </p:spTree>
    <p:extLst>
      <p:ext uri="{BB962C8B-B14F-4D97-AF65-F5344CB8AC3E}">
        <p14:creationId xmlns:p14="http://schemas.microsoft.com/office/powerpoint/2010/main" val="33978231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32</a:t>
            </a:fld>
            <a:endParaRPr kumimoji="1" lang="ja-JP" altLang="en-US"/>
          </a:p>
        </p:txBody>
      </p:sp>
    </p:spTree>
    <p:extLst>
      <p:ext uri="{BB962C8B-B14F-4D97-AF65-F5344CB8AC3E}">
        <p14:creationId xmlns:p14="http://schemas.microsoft.com/office/powerpoint/2010/main" val="20257365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33</a:t>
            </a:fld>
            <a:endParaRPr kumimoji="1" lang="ja-JP" altLang="en-US"/>
          </a:p>
        </p:txBody>
      </p:sp>
    </p:spTree>
    <p:extLst>
      <p:ext uri="{BB962C8B-B14F-4D97-AF65-F5344CB8AC3E}">
        <p14:creationId xmlns:p14="http://schemas.microsoft.com/office/powerpoint/2010/main" val="588792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5</a:t>
            </a:fld>
            <a:endParaRPr kumimoji="1" lang="ja-JP" altLang="en-US"/>
          </a:p>
        </p:txBody>
      </p:sp>
    </p:spTree>
    <p:extLst>
      <p:ext uri="{BB962C8B-B14F-4D97-AF65-F5344CB8AC3E}">
        <p14:creationId xmlns:p14="http://schemas.microsoft.com/office/powerpoint/2010/main" val="14020609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34</a:t>
            </a:fld>
            <a:endParaRPr kumimoji="1" lang="ja-JP" altLang="en-US"/>
          </a:p>
        </p:txBody>
      </p:sp>
    </p:spTree>
    <p:extLst>
      <p:ext uri="{BB962C8B-B14F-4D97-AF65-F5344CB8AC3E}">
        <p14:creationId xmlns:p14="http://schemas.microsoft.com/office/powerpoint/2010/main" val="29745119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35</a:t>
            </a:fld>
            <a:endParaRPr kumimoji="1" lang="ja-JP" altLang="en-US"/>
          </a:p>
        </p:txBody>
      </p:sp>
    </p:spTree>
    <p:extLst>
      <p:ext uri="{BB962C8B-B14F-4D97-AF65-F5344CB8AC3E}">
        <p14:creationId xmlns:p14="http://schemas.microsoft.com/office/powerpoint/2010/main" val="2269821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36</a:t>
            </a:fld>
            <a:endParaRPr kumimoji="1" lang="ja-JP" altLang="en-US"/>
          </a:p>
        </p:txBody>
      </p:sp>
    </p:spTree>
    <p:extLst>
      <p:ext uri="{BB962C8B-B14F-4D97-AF65-F5344CB8AC3E}">
        <p14:creationId xmlns:p14="http://schemas.microsoft.com/office/powerpoint/2010/main" val="6971870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37</a:t>
            </a:fld>
            <a:endParaRPr kumimoji="1" lang="ja-JP" altLang="en-US"/>
          </a:p>
        </p:txBody>
      </p:sp>
    </p:spTree>
    <p:extLst>
      <p:ext uri="{BB962C8B-B14F-4D97-AF65-F5344CB8AC3E}">
        <p14:creationId xmlns:p14="http://schemas.microsoft.com/office/powerpoint/2010/main" val="35678394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38</a:t>
            </a:fld>
            <a:endParaRPr kumimoji="1" lang="ja-JP" altLang="en-US"/>
          </a:p>
        </p:txBody>
      </p:sp>
    </p:spTree>
    <p:extLst>
      <p:ext uri="{BB962C8B-B14F-4D97-AF65-F5344CB8AC3E}">
        <p14:creationId xmlns:p14="http://schemas.microsoft.com/office/powerpoint/2010/main" val="25582202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39</a:t>
            </a:fld>
            <a:endParaRPr kumimoji="1" lang="ja-JP" altLang="en-US"/>
          </a:p>
        </p:txBody>
      </p:sp>
    </p:spTree>
    <p:extLst>
      <p:ext uri="{BB962C8B-B14F-4D97-AF65-F5344CB8AC3E}">
        <p14:creationId xmlns:p14="http://schemas.microsoft.com/office/powerpoint/2010/main" val="1311932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6</a:t>
            </a:fld>
            <a:endParaRPr kumimoji="1" lang="ja-JP" altLang="en-US"/>
          </a:p>
        </p:txBody>
      </p:sp>
    </p:spTree>
    <p:extLst>
      <p:ext uri="{BB962C8B-B14F-4D97-AF65-F5344CB8AC3E}">
        <p14:creationId xmlns:p14="http://schemas.microsoft.com/office/powerpoint/2010/main" val="480591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7</a:t>
            </a:fld>
            <a:endParaRPr kumimoji="1" lang="ja-JP" altLang="en-US"/>
          </a:p>
        </p:txBody>
      </p:sp>
    </p:spTree>
    <p:extLst>
      <p:ext uri="{BB962C8B-B14F-4D97-AF65-F5344CB8AC3E}">
        <p14:creationId xmlns:p14="http://schemas.microsoft.com/office/powerpoint/2010/main" val="3455420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8</a:t>
            </a:fld>
            <a:endParaRPr kumimoji="1" lang="ja-JP" altLang="en-US"/>
          </a:p>
        </p:txBody>
      </p:sp>
    </p:spTree>
    <p:extLst>
      <p:ext uri="{BB962C8B-B14F-4D97-AF65-F5344CB8AC3E}">
        <p14:creationId xmlns:p14="http://schemas.microsoft.com/office/powerpoint/2010/main" val="2046374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9</a:t>
            </a:fld>
            <a:endParaRPr kumimoji="1" lang="ja-JP" altLang="en-US"/>
          </a:p>
        </p:txBody>
      </p:sp>
    </p:spTree>
    <p:extLst>
      <p:ext uri="{BB962C8B-B14F-4D97-AF65-F5344CB8AC3E}">
        <p14:creationId xmlns:p14="http://schemas.microsoft.com/office/powerpoint/2010/main" val="259576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10</a:t>
            </a:fld>
            <a:endParaRPr kumimoji="1" lang="ja-JP" altLang="en-US"/>
          </a:p>
        </p:txBody>
      </p:sp>
    </p:spTree>
    <p:extLst>
      <p:ext uri="{BB962C8B-B14F-4D97-AF65-F5344CB8AC3E}">
        <p14:creationId xmlns:p14="http://schemas.microsoft.com/office/powerpoint/2010/main" val="471217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11</a:t>
            </a:fld>
            <a:endParaRPr kumimoji="1" lang="ja-JP" altLang="en-US"/>
          </a:p>
        </p:txBody>
      </p:sp>
    </p:spTree>
    <p:extLst>
      <p:ext uri="{BB962C8B-B14F-4D97-AF65-F5344CB8AC3E}">
        <p14:creationId xmlns:p14="http://schemas.microsoft.com/office/powerpoint/2010/main" val="25763704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表紙_Confidential">
    <p:spTree>
      <p:nvGrpSpPr>
        <p:cNvPr id="1" name=""/>
        <p:cNvGrpSpPr/>
        <p:nvPr/>
      </p:nvGrpSpPr>
      <p:grpSpPr>
        <a:xfrm>
          <a:off x="0" y="0"/>
          <a:ext cx="0" cy="0"/>
          <a:chOff x="0" y="0"/>
          <a:chExt cx="0" cy="0"/>
        </a:xfrm>
      </p:grpSpPr>
      <p:pic>
        <p:nvPicPr>
          <p:cNvPr id="2" name="図 1"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4" name="図 3"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pic>
        <p:nvPicPr>
          <p:cNvPr id="5" name="図 4"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6" name="図 5"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
        <p:nvSpPr>
          <p:cNvPr id="7" name="タイトル 1"/>
          <p:cNvSpPr>
            <a:spLocks noGrp="1"/>
          </p:cNvSpPr>
          <p:nvPr>
            <p:ph type="ctrTitle" hasCustomPrompt="1"/>
          </p:nvPr>
        </p:nvSpPr>
        <p:spPr>
          <a:xfrm>
            <a:off x="452499" y="3480348"/>
            <a:ext cx="8234932" cy="1539695"/>
          </a:xfrm>
          <a:prstGeom prst="rect">
            <a:avLst/>
          </a:prstGeom>
        </p:spPr>
        <p:txBody>
          <a:bodyPr/>
          <a:lstStyle>
            <a:lvl1pPr algn="l">
              <a:lnSpc>
                <a:spcPts val="3600"/>
              </a:lnSpc>
              <a:spcAft>
                <a:spcPts val="0"/>
              </a:spcAft>
              <a:defRPr sz="28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br>
              <a:rPr kumimoji="1" lang="en-US" altLang="ja-JP" dirty="0"/>
            </a:br>
            <a:r>
              <a:rPr kumimoji="1" lang="ja-JP" altLang="en-US" dirty="0"/>
              <a:t>のご提案</a:t>
            </a:r>
          </a:p>
        </p:txBody>
      </p:sp>
      <p:sp>
        <p:nvSpPr>
          <p:cNvPr id="8" name="サブタイトル 2"/>
          <p:cNvSpPr>
            <a:spLocks noGrp="1"/>
          </p:cNvSpPr>
          <p:nvPr>
            <p:ph type="subTitle" idx="1" hasCustomPrompt="1"/>
          </p:nvPr>
        </p:nvSpPr>
        <p:spPr>
          <a:xfrm>
            <a:off x="452498" y="2964515"/>
            <a:ext cx="8234933" cy="404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200" b="1">
                <a:solidFill>
                  <a:srgbClr val="404040"/>
                </a:solidFill>
                <a:latin typeface="メイリオ"/>
                <a:ea typeface="メイリオ"/>
                <a:cs typeface="メイリオ"/>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ja-JP" altLang="en-US" dirty="0"/>
              <a:t>　御中</a:t>
            </a:r>
          </a:p>
          <a:p>
            <a:endParaRPr kumimoji="1" lang="ja-JP" altLang="en-US" dirty="0"/>
          </a:p>
        </p:txBody>
      </p:sp>
      <p:sp>
        <p:nvSpPr>
          <p:cNvPr id="9" name="テキスト プレースホルダー 3"/>
          <p:cNvSpPr>
            <a:spLocks noGrp="1"/>
          </p:cNvSpPr>
          <p:nvPr>
            <p:ph type="body" sz="quarter" idx="10" hasCustomPrompt="1"/>
          </p:nvPr>
        </p:nvSpPr>
        <p:spPr>
          <a:xfrm>
            <a:off x="45514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2000/00/00</a:t>
            </a:r>
            <a:endParaRPr kumimoji="1" lang="ja-JP" altLang="en-US" dirty="0"/>
          </a:p>
        </p:txBody>
      </p:sp>
      <p:sp>
        <p:nvSpPr>
          <p:cNvPr id="10" name="テキスト プレースホルダー 3"/>
          <p:cNvSpPr>
            <a:spLocks noGrp="1"/>
          </p:cNvSpPr>
          <p:nvPr>
            <p:ph type="body" sz="quarter" idx="11" hasCustomPrompt="1"/>
          </p:nvPr>
        </p:nvSpPr>
        <p:spPr>
          <a:xfrm>
            <a:off x="240452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Ver.0.0</a:t>
            </a:r>
            <a:endParaRPr kumimoji="1" lang="ja-JP" altLang="en-US" dirty="0"/>
          </a:p>
        </p:txBody>
      </p:sp>
      <p:pic>
        <p:nvPicPr>
          <p:cNvPr id="11" name="図 10" descr="c-4-1.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Tree>
    <p:extLst>
      <p:ext uri="{BB962C8B-B14F-4D97-AF65-F5344CB8AC3E}">
        <p14:creationId xmlns:p14="http://schemas.microsoft.com/office/powerpoint/2010/main" val="14372685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スライド①_ベース_Confidential">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21" name="図 20"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22" name="テキスト ボックス 21"/>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400" b="0" i="0">
                <a:solidFill>
                  <a:schemeClr val="tx1"/>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dirty="0"/>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sp>
        <p:nvSpPr>
          <p:cNvPr id="15" name="テキスト ボックス 14"/>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8" name="タイトル 1">
            <a:extLst>
              <a:ext uri="{FF2B5EF4-FFF2-40B4-BE49-F238E27FC236}">
                <a16:creationId xmlns:a16="http://schemas.microsoft.com/office/drawing/2014/main" xmlns="" id="{EA3DB0E1-C01A-4040-9CF3-06DFA61F4E33}"/>
              </a:ext>
            </a:extLst>
          </p:cNvPr>
          <p:cNvSpPr txBox="1">
            <a:spLocks/>
          </p:cNvSpPr>
          <p:nvPr userDrawn="1"/>
        </p:nvSpPr>
        <p:spPr>
          <a:xfrm>
            <a:off x="364008" y="121469"/>
            <a:ext cx="8568384" cy="409795"/>
          </a:xfrm>
          <a:prstGeom prst="rect">
            <a:avLst/>
          </a:prstGeom>
        </p:spPr>
        <p:txBody>
          <a:bodyPr/>
          <a:lstStyle>
            <a:lvl1pPr algn="l" defTabSz="457200" rtl="0" eaLnBrk="1" latinLnBrk="0" hangingPunct="1">
              <a:spcBef>
                <a:spcPct val="0"/>
              </a:spcBef>
              <a:buNone/>
              <a:defRPr kumimoji="1" sz="3000" b="1" kern="1200">
                <a:solidFill>
                  <a:schemeClr val="bg1"/>
                </a:solidFill>
                <a:latin typeface="メイリオ"/>
                <a:ea typeface="メイリオ"/>
                <a:cs typeface="メイリオ"/>
              </a:defRPr>
            </a:lvl1pPr>
          </a:lstStyle>
          <a:p>
            <a:endParaRPr lang="ja-JP" altLang="en-US" dirty="0"/>
          </a:p>
        </p:txBody>
      </p:sp>
    </p:spTree>
    <p:extLst>
      <p:ext uri="{BB962C8B-B14F-4D97-AF65-F5344CB8AC3E}">
        <p14:creationId xmlns:p14="http://schemas.microsoft.com/office/powerpoint/2010/main" val="39684924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中表紙_Confidential">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8" name="図 7"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9" name="テキスト ボックス 8"/>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latin typeface="メイリオ"/>
                <a:ea typeface="メイリオ"/>
                <a:cs typeface="メイリオ"/>
              </a:rPr>
              <a:t>© 2014 Japan Business</a:t>
            </a:r>
            <a:r>
              <a:rPr lang="en-US" altLang="ja-JP" sz="800" i="1" kern="800" spc="50" dirty="0">
                <a:latin typeface="メイリオ"/>
                <a:ea typeface="メイリオ"/>
                <a:cs typeface="メイリオ"/>
              </a:rPr>
              <a:t> S</a:t>
            </a:r>
            <a:r>
              <a:rPr kumimoji="1" lang="en-US" altLang="ja-JP" sz="800" i="1" kern="800" spc="50" dirty="0">
                <a:latin typeface="メイリオ"/>
                <a:ea typeface="メイリオ"/>
                <a:cs typeface="メイリオ"/>
              </a:rPr>
              <a:t>ystems, Inc.</a:t>
            </a:r>
            <a:endParaRPr kumimoji="1" lang="ja-JP" altLang="en-US" sz="800" i="1" kern="800" spc="50" dirty="0">
              <a:latin typeface="メイリオ"/>
              <a:ea typeface="メイリオ"/>
              <a:cs typeface="メイリオ"/>
            </a:endParaRPr>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2" name="図 11"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3" name="テキスト ボックス 12"/>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latin typeface="メイリオ"/>
                <a:ea typeface="メイリオ"/>
                <a:cs typeface="メイリオ"/>
              </a:rPr>
              <a:t>© 2014 Japan Business</a:t>
            </a:r>
            <a:r>
              <a:rPr lang="en-US" altLang="ja-JP" sz="800" i="1" kern="800" spc="50" dirty="0">
                <a:latin typeface="メイリオ"/>
                <a:ea typeface="メイリオ"/>
                <a:cs typeface="メイリオ"/>
              </a:rPr>
              <a:t> S</a:t>
            </a:r>
            <a:r>
              <a:rPr kumimoji="1" lang="en-US" altLang="ja-JP" sz="800" i="1" kern="800" spc="50" dirty="0">
                <a:latin typeface="メイリオ"/>
                <a:ea typeface="メイリオ"/>
                <a:cs typeface="メイリオ"/>
              </a:rPr>
              <a:t>ystems, Inc.</a:t>
            </a:r>
            <a:endParaRPr kumimoji="1" lang="ja-JP" altLang="en-US" sz="800" i="1" kern="800" spc="50" dirty="0">
              <a:latin typeface="メイリオ"/>
              <a:ea typeface="メイリオ"/>
              <a:cs typeface="メイリオ"/>
            </a:endParaRPr>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18" name="正方形/長方形 17"/>
          <p:cNvSpPr/>
          <p:nvPr userDrawn="1"/>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23" name="テキスト ボックス 22"/>
          <p:cNvSpPr txBox="1"/>
          <p:nvPr userDrawn="1"/>
        </p:nvSpPr>
        <p:spPr>
          <a:xfrm>
            <a:off x="6000382" y="6470113"/>
            <a:ext cx="2348189" cy="246221"/>
          </a:xfrm>
          <a:prstGeom prst="rect">
            <a:avLst/>
          </a:prstGeom>
          <a:solidFill>
            <a:schemeClr val="accent3">
              <a:lumMod val="20000"/>
              <a:lumOff val="80000"/>
            </a:schemeClr>
          </a:solidFill>
        </p:spPr>
        <p:txBody>
          <a:bodyPr wrap="square" rtlCol="0">
            <a:spAutoFit/>
          </a:bodyPr>
          <a:lstStyle/>
          <a:p>
            <a:pPr algn="ctr"/>
            <a:r>
              <a:rPr kumimoji="1" lang="en-US" altLang="ja-JP"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Confidential</a:t>
            </a:r>
            <a:endParaRPr kumimoji="1" lang="ja-JP" altLang="en-US"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035247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スライド②_2枠">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341700" y="755919"/>
            <a:ext cx="4191000" cy="5540377"/>
          </a:xfrm>
          <a:prstGeom prst="rect">
            <a:avLst/>
          </a:prstGeom>
        </p:spPr>
        <p:txBody>
          <a:bodyPr/>
          <a:lstStyle>
            <a:lvl1pPr marL="0" indent="0">
              <a:buNone/>
              <a:defRPr sz="2400" b="0" i="0">
                <a:solidFill>
                  <a:schemeClr val="tx1"/>
                </a:solidFill>
                <a:latin typeface="メイリオ"/>
                <a:ea typeface="メイリオ"/>
                <a:cs typeface="メイリオ"/>
              </a:defRPr>
            </a:lvl1pPr>
            <a:lvl2pPr marL="457200" indent="0">
              <a:buNone/>
              <a:defRPr sz="2000" b="0" i="0">
                <a:solidFill>
                  <a:schemeClr val="tx1"/>
                </a:solidFill>
                <a:latin typeface="メイリオ"/>
                <a:ea typeface="メイリオ"/>
                <a:cs typeface="メイリオ"/>
              </a:defRPr>
            </a:lvl2pPr>
            <a:lvl3pPr marL="914400" indent="0">
              <a:buNone/>
              <a:defRPr sz="1800" b="0" i="0">
                <a:solidFill>
                  <a:schemeClr val="tx1"/>
                </a:solidFill>
                <a:latin typeface="メイリオ"/>
                <a:ea typeface="メイリオ"/>
                <a:cs typeface="メイリオ"/>
              </a:defRPr>
            </a:lvl3pPr>
            <a:lvl4pPr marL="1371600" indent="0">
              <a:buNone/>
              <a:defRPr sz="1600" b="0" i="0">
                <a:solidFill>
                  <a:schemeClr val="tx1"/>
                </a:solidFill>
                <a:latin typeface="メイリオ"/>
                <a:ea typeface="メイリオ"/>
                <a:cs typeface="メイリオ"/>
              </a:defRPr>
            </a:lvl4pPr>
            <a:lvl5pPr>
              <a:defRPr sz="1800" b="1" i="0">
                <a:solidFill>
                  <a:schemeClr val="tx1">
                    <a:lumMod val="85000"/>
                    <a:lumOff val="15000"/>
                  </a:schemeClr>
                </a:solidFill>
                <a:latin typeface="メイリオ"/>
                <a:ea typeface="メイリオ"/>
                <a:cs typeface="メイリオ"/>
              </a:defRPr>
            </a:lvl5pPr>
            <a:lvl6pPr>
              <a:defRPr sz="1800"/>
            </a:lvl6pPr>
            <a:lvl7pPr>
              <a:defRPr sz="1800"/>
            </a:lvl7pPr>
            <a:lvl8pPr>
              <a:defRPr sz="1800"/>
            </a:lvl8pPr>
            <a:lvl9pPr>
              <a:defRPr sz="1800"/>
            </a:lvl9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4" name="コンテンツ プレースホルダー 3"/>
          <p:cNvSpPr>
            <a:spLocks noGrp="1"/>
          </p:cNvSpPr>
          <p:nvPr>
            <p:ph sz="half" idx="2"/>
          </p:nvPr>
        </p:nvSpPr>
        <p:spPr>
          <a:xfrm>
            <a:off x="4532701" y="755919"/>
            <a:ext cx="4237666" cy="5540377"/>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800" b="1" i="0">
                <a:solidFill>
                  <a:schemeClr val="tx1">
                    <a:lumMod val="85000"/>
                    <a:lumOff val="15000"/>
                  </a:schemeClr>
                </a:solidFill>
                <a:latin typeface="メイリオ"/>
                <a:ea typeface="メイリオ"/>
                <a:cs typeface="メイリオ"/>
              </a:defRPr>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5"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8" name="図 7"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1" name="図 10" descr="logo3.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3" name="テキスト ボックス 12"/>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4" name="テキスト ボックス 13"/>
          <p:cNvSpPr txBox="1"/>
          <p:nvPr userDrawn="1"/>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Copyright ©</a:t>
            </a:r>
            <a:r>
              <a:rPr kumimoji="1" lang="ja-JP" altLang="en-US" sz="800" i="1" kern="800" spc="50" baseline="0" dirty="0">
                <a:solidFill>
                  <a:schemeClr val="tx1"/>
                </a:solidFill>
                <a:latin typeface="メイリオ"/>
                <a:ea typeface="メイリオ"/>
                <a:cs typeface="メイリオ"/>
              </a:rPr>
              <a:t> </a:t>
            </a:r>
            <a:r>
              <a:rPr kumimoji="1" lang="en-US" altLang="ja-JP" sz="800" i="1" kern="800" spc="50" dirty="0">
                <a:solidFill>
                  <a:schemeClr val="tx1"/>
                </a:solidFill>
                <a:latin typeface="メイリオ"/>
                <a:ea typeface="メイリオ"/>
                <a:cs typeface="メイリオ"/>
              </a:rPr>
              <a:t>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1075380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スライド③_4枠">
    <p:spTree>
      <p:nvGrpSpPr>
        <p:cNvPr id="1" name=""/>
        <p:cNvGrpSpPr/>
        <p:nvPr/>
      </p:nvGrpSpPr>
      <p:grpSpPr>
        <a:xfrm>
          <a:off x="0" y="0"/>
          <a:ext cx="0" cy="0"/>
          <a:chOff x="0" y="0"/>
          <a:chExt cx="0" cy="0"/>
        </a:xfrm>
      </p:grpSpPr>
      <p:sp>
        <p:nvSpPr>
          <p:cNvPr id="5"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8" name="図 7"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1" name="テキスト プレースホルダー 2"/>
          <p:cNvSpPr>
            <a:spLocks noGrp="1"/>
          </p:cNvSpPr>
          <p:nvPr>
            <p:ph type="body" idx="1"/>
          </p:nvPr>
        </p:nvSpPr>
        <p:spPr>
          <a:xfrm>
            <a:off x="340745" y="755966"/>
            <a:ext cx="4187825" cy="639762"/>
          </a:xfrm>
          <a:prstGeom prst="rect">
            <a:avLst/>
          </a:prstGeom>
        </p:spPr>
        <p:txBody>
          <a:bodyPr anchor="b"/>
          <a:lstStyle>
            <a:lvl1pPr marL="0" indent="0">
              <a:buNone/>
              <a:defRPr sz="2000" b="0" i="0">
                <a:solidFill>
                  <a:schemeClr val="tx1">
                    <a:lumMod val="75000"/>
                  </a:schemeClr>
                </a:solidFill>
                <a:latin typeface="メイリオ"/>
                <a:ea typeface="メイリオ"/>
                <a:cs typeface="メイリオ"/>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2" name="コンテンツ プレースホルダー 3"/>
          <p:cNvSpPr>
            <a:spLocks noGrp="1"/>
          </p:cNvSpPr>
          <p:nvPr>
            <p:ph sz="half" idx="2"/>
          </p:nvPr>
        </p:nvSpPr>
        <p:spPr>
          <a:xfrm>
            <a:off x="340745" y="1395727"/>
            <a:ext cx="4187825" cy="4900570"/>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600" b="1" i="0">
                <a:solidFill>
                  <a:schemeClr val="tx1">
                    <a:lumMod val="85000"/>
                    <a:lumOff val="15000"/>
                  </a:schemeClr>
                </a:solidFill>
                <a:latin typeface="メイリオ"/>
                <a:ea typeface="メイリオ"/>
                <a:cs typeface="メイリオ"/>
              </a:defRPr>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13" name="テキスト プレースホルダー 4"/>
          <p:cNvSpPr>
            <a:spLocks noGrp="1"/>
          </p:cNvSpPr>
          <p:nvPr>
            <p:ph type="body" sz="quarter" idx="3"/>
          </p:nvPr>
        </p:nvSpPr>
        <p:spPr>
          <a:xfrm>
            <a:off x="4528570" y="755966"/>
            <a:ext cx="4241797" cy="639762"/>
          </a:xfrm>
          <a:prstGeom prst="rect">
            <a:avLst/>
          </a:prstGeom>
        </p:spPr>
        <p:txBody>
          <a:bodyPr anchor="b"/>
          <a:lstStyle>
            <a:lvl1pPr marL="0" indent="0">
              <a:buNone/>
              <a:defRPr sz="2000" b="0" i="0">
                <a:solidFill>
                  <a:schemeClr val="tx1">
                    <a:lumMod val="75000"/>
                  </a:schemeClr>
                </a:solidFill>
                <a:latin typeface="メイリオ"/>
                <a:ea typeface="メイリオ"/>
                <a:cs typeface="メイリオ"/>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4" name="コンテンツ プレースホルダー 5"/>
          <p:cNvSpPr>
            <a:spLocks noGrp="1"/>
          </p:cNvSpPr>
          <p:nvPr>
            <p:ph sz="quarter" idx="4"/>
          </p:nvPr>
        </p:nvSpPr>
        <p:spPr>
          <a:xfrm>
            <a:off x="4528570" y="1395727"/>
            <a:ext cx="4241797" cy="4900570"/>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600" b="1" i="0">
                <a:solidFill>
                  <a:schemeClr val="tx1">
                    <a:lumMod val="85000"/>
                    <a:lumOff val="15000"/>
                  </a:schemeClr>
                </a:solidFill>
                <a:latin typeface="メイリオ"/>
                <a:ea typeface="メイリオ"/>
                <a:cs typeface="メイリオ"/>
              </a:defRPr>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pic>
        <p:nvPicPr>
          <p:cNvPr id="15" name="図 14" descr="logo3.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7" name="テキスト ボックス 16"/>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8" name="テキスト ボックス 17"/>
          <p:cNvSpPr txBox="1"/>
          <p:nvPr userDrawn="1"/>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Copyright ©</a:t>
            </a:r>
            <a:r>
              <a:rPr kumimoji="1" lang="ja-JP" altLang="en-US" sz="800" i="1" kern="800" spc="50" baseline="0" dirty="0">
                <a:solidFill>
                  <a:schemeClr val="tx1"/>
                </a:solidFill>
                <a:latin typeface="メイリオ"/>
                <a:ea typeface="メイリオ"/>
                <a:cs typeface="メイリオ"/>
              </a:rPr>
              <a:t> </a:t>
            </a:r>
            <a:r>
              <a:rPr kumimoji="1" lang="en-US" altLang="ja-JP" sz="800" i="1" kern="800" spc="50" dirty="0">
                <a:solidFill>
                  <a:schemeClr val="tx1"/>
                </a:solidFill>
                <a:latin typeface="メイリオ"/>
                <a:ea typeface="メイリオ"/>
                <a:cs typeface="メイリオ"/>
              </a:rPr>
              <a:t>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2590711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サンクスページ">
    <p:spTree>
      <p:nvGrpSpPr>
        <p:cNvPr id="1" name=""/>
        <p:cNvGrpSpPr/>
        <p:nvPr/>
      </p:nvGrpSpPr>
      <p:grpSpPr>
        <a:xfrm>
          <a:off x="0" y="0"/>
          <a:ext cx="0" cy="0"/>
          <a:chOff x="0" y="0"/>
          <a:chExt cx="0" cy="0"/>
        </a:xfrm>
      </p:grpSpPr>
      <p:pic>
        <p:nvPicPr>
          <p:cNvPr id="9" name="図 8"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7" name="図 6"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0" name="テキスト ボックス 9"/>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11" name="テキスト ボックス 10"/>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12" name="Picture 2" descr="C:\Users\yminamizono\Desktop\CustomerFirs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4742" y="2838018"/>
            <a:ext cx="3986566" cy="1695076"/>
          </a:xfrm>
          <a:prstGeom prst="rect">
            <a:avLst/>
          </a:prstGeom>
          <a:noFill/>
          <a:extLst>
            <a:ext uri="{909E8E84-426E-40DD-AFC4-6F175D3DCCD1}">
              <a14:hiddenFill xmlns:a14="http://schemas.microsoft.com/office/drawing/2010/main">
                <a:solidFill>
                  <a:srgbClr val="FFFFFF"/>
                </a:solidFill>
              </a14:hiddenFill>
            </a:ext>
          </a:extLst>
        </p:spPr>
      </p:pic>
      <p:pic>
        <p:nvPicPr>
          <p:cNvPr id="8" name="図 7"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13" name="図 12"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4" name="テキスト ボックス 13"/>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15" name="テキスト ボックス 14"/>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57437" y="2737115"/>
            <a:ext cx="4429125" cy="1724025"/>
          </a:xfrm>
          <a:prstGeom prst="rect">
            <a:avLst/>
          </a:prstGeom>
        </p:spPr>
      </p:pic>
      <p:pic>
        <p:nvPicPr>
          <p:cNvPr id="16" name="図 15" descr="c-4-2.ai"/>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17" name="図 16" descr="logo3.ai"/>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8" name="テキスト ボックス 17"/>
          <p:cNvSpPr txBox="1"/>
          <p:nvPr userDrawn="1"/>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Copyright ©</a:t>
            </a:r>
            <a:r>
              <a:rPr kumimoji="1" lang="ja-JP" altLang="en-US" sz="800" i="1" kern="800" spc="50" baseline="0" dirty="0">
                <a:solidFill>
                  <a:schemeClr val="tx1"/>
                </a:solidFill>
                <a:latin typeface="メイリオ"/>
                <a:ea typeface="メイリオ"/>
                <a:cs typeface="メイリオ"/>
              </a:rPr>
              <a:t> </a:t>
            </a:r>
            <a:r>
              <a:rPr kumimoji="1" lang="en-US" altLang="ja-JP" sz="800" i="1" kern="800" spc="50" dirty="0">
                <a:solidFill>
                  <a:schemeClr val="tx1"/>
                </a:solidFill>
                <a:latin typeface="メイリオ"/>
                <a:ea typeface="メイリオ"/>
                <a:cs typeface="メイリオ"/>
              </a:rPr>
              <a:t>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19" name="テキスト ボックス 18"/>
          <p:cNvSpPr txBox="1"/>
          <p:nvPr userDrawn="1"/>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2" name="図 1"/>
          <p:cNvPicPr>
            <a:picLocks noChangeAspect="1"/>
          </p:cNvPicPr>
          <p:nvPr userDrawn="1"/>
        </p:nvPicPr>
        <p:blipFill>
          <a:blip r:embed="rId6"/>
          <a:stretch>
            <a:fillRect/>
          </a:stretch>
        </p:blipFill>
        <p:spPr>
          <a:xfrm>
            <a:off x="2700244" y="2119264"/>
            <a:ext cx="3743512" cy="2985232"/>
          </a:xfrm>
          <a:prstGeom prst="rect">
            <a:avLst/>
          </a:prstGeom>
        </p:spPr>
      </p:pic>
    </p:spTree>
    <p:extLst>
      <p:ext uri="{BB962C8B-B14F-4D97-AF65-F5344CB8AC3E}">
        <p14:creationId xmlns:p14="http://schemas.microsoft.com/office/powerpoint/2010/main" val="31269947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図 6" descr="c-4-2.ai"/>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3" name="図 2" descr="c-4-2.ai"/>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Tree>
    <p:extLst>
      <p:ext uri="{BB962C8B-B14F-4D97-AF65-F5344CB8AC3E}">
        <p14:creationId xmlns:p14="http://schemas.microsoft.com/office/powerpoint/2010/main" val="1685061160"/>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77" r:id="rId4"/>
    <p:sldLayoutId id="2147483678" r:id="rId5"/>
    <p:sldLayoutId id="2147483679" r:id="rId6"/>
  </p:sldLayoutIdLst>
  <p:timing>
    <p:tnLst>
      <p:par>
        <p:cTn id="1" dur="indefinite" restart="never" nodeType="tmRoot"/>
      </p:par>
    </p:tnLst>
  </p:timing>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image" Target="../media/image33.jpeg"/><Relationship Id="rId10" Type="http://schemas.openxmlformats.org/officeDocument/2006/relationships/image" Target="../media/image38.png"/><Relationship Id="rId4" Type="http://schemas.openxmlformats.org/officeDocument/2006/relationships/image" Target="../media/image32.gif"/><Relationship Id="rId9" Type="http://schemas.openxmlformats.org/officeDocument/2006/relationships/image" Target="../media/image3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kyoto-wu.ac.jp/gakuen/torikumi/policy/index.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xmlns="" id="{6059CE5D-4F38-4506-A5A9-0EFA09D5D8F0}"/>
              </a:ext>
            </a:extLst>
          </p:cNvPr>
          <p:cNvSpPr/>
          <p:nvPr/>
        </p:nvSpPr>
        <p:spPr>
          <a:xfrm>
            <a:off x="160215" y="3407343"/>
            <a:ext cx="8828868" cy="271824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xmlns="" id="{8A8C170A-FB8E-42B9-9073-39043205E2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215" y="2569731"/>
            <a:ext cx="1617044" cy="752149"/>
          </a:xfrm>
          <a:prstGeom prst="rect">
            <a:avLst/>
          </a:prstGeom>
        </p:spPr>
      </p:pic>
      <p:sp>
        <p:nvSpPr>
          <p:cNvPr id="12" name="コンテンツ プレースホルダ 2"/>
          <p:cNvSpPr txBox="1">
            <a:spLocks/>
          </p:cNvSpPr>
          <p:nvPr/>
        </p:nvSpPr>
        <p:spPr>
          <a:xfrm>
            <a:off x="282699" y="2709392"/>
            <a:ext cx="8582167" cy="3556000"/>
          </a:xfrm>
          <a:prstGeom prst="rect">
            <a:avLst/>
          </a:prstGeom>
        </p:spPr>
        <p:txBody>
          <a:bodyPr anchor="ctr" anchorCtr="0">
            <a:no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kumimoji="1" sz="2200" b="1" kern="1200">
                <a:solidFill>
                  <a:srgbClr val="404040"/>
                </a:solidFill>
                <a:latin typeface="メイリオ"/>
                <a:ea typeface="メイリオ"/>
                <a:cs typeface="メイリオ"/>
              </a:defRPr>
            </a:lvl1pPr>
            <a:lvl2pPr marL="457200" indent="0" algn="ctr" defTabSz="457200" rtl="0" eaLnBrk="1" latinLnBrk="0" hangingPunct="1">
              <a:spcBef>
                <a:spcPct val="20000"/>
              </a:spcBef>
              <a:buFont typeface="Arial"/>
              <a:buNone/>
              <a:defRPr kumimoji="1"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kumimoji="1"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9pPr>
          </a:lstStyle>
          <a:p>
            <a:pPr algn="ctr"/>
            <a:r>
              <a:rPr lang="en-US" altLang="ja-JP" sz="4400" dirty="0">
                <a:solidFill>
                  <a:schemeClr val="bg1"/>
                </a:solidFill>
                <a:latin typeface="Meiryo UI" panose="020B0604030504040204" pitchFamily="50" charset="-128"/>
                <a:ea typeface="Meiryo UI" panose="020B0604030504040204" pitchFamily="50" charset="-128"/>
              </a:rPr>
              <a:t>AI</a:t>
            </a:r>
            <a:r>
              <a:rPr lang="ja-JP" altLang="en-US" sz="4400" dirty="0">
                <a:solidFill>
                  <a:schemeClr val="bg1"/>
                </a:solidFill>
                <a:latin typeface="Meiryo UI" panose="020B0604030504040204" pitchFamily="50" charset="-128"/>
                <a:ea typeface="Meiryo UI" panose="020B0604030504040204" pitchFamily="50" charset="-128"/>
              </a:rPr>
              <a:t>リテラシー</a:t>
            </a:r>
            <a:endParaRPr lang="en-US" altLang="ja-JP" sz="800" dirty="0">
              <a:solidFill>
                <a:schemeClr val="bg1"/>
              </a:solidFill>
              <a:latin typeface="Meiryo UI" panose="020B0604030504040204" pitchFamily="50" charset="-128"/>
              <a:ea typeface="Meiryo UI" panose="020B0604030504040204" pitchFamily="50" charset="-128"/>
            </a:endParaRPr>
          </a:p>
          <a:p>
            <a:pPr algn="ct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第</a:t>
            </a:r>
            <a:r>
              <a:rPr lang="en-US" altLang="ja-JP" sz="4000" dirty="0">
                <a:solidFill>
                  <a:schemeClr val="bg1"/>
                </a:solidFill>
                <a:latin typeface="Meiryo UI" panose="020B0604030504040204" pitchFamily="50" charset="-128"/>
                <a:ea typeface="Meiryo UI" panose="020B0604030504040204" pitchFamily="50" charset="-128"/>
              </a:rPr>
              <a:t>7</a:t>
            </a:r>
            <a:r>
              <a:rPr lang="ja-JP" altLang="en-US" sz="4000" dirty="0">
                <a:solidFill>
                  <a:schemeClr val="bg1"/>
                </a:solidFill>
                <a:latin typeface="Meiryo UI" panose="020B0604030504040204" pitchFamily="50" charset="-128"/>
                <a:ea typeface="Meiryo UI" panose="020B0604030504040204" pitchFamily="50" charset="-128"/>
              </a:rPr>
              <a:t>回</a:t>
            </a: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 </a:t>
            </a:r>
            <a:r>
              <a:rPr lang="en-US" altLang="ja-JP" sz="4000" dirty="0">
                <a:solidFill>
                  <a:schemeClr val="bg1"/>
                </a:solidFill>
                <a:latin typeface="Meiryo UI" panose="020B0604030504040204" pitchFamily="50" charset="-128"/>
                <a:ea typeface="Meiryo UI" panose="020B0604030504040204" pitchFamily="50" charset="-128"/>
              </a:rPr>
              <a:t>AI/ICT</a:t>
            </a:r>
            <a:r>
              <a:rPr lang="ja-JP" altLang="en-US" sz="4000" dirty="0">
                <a:solidFill>
                  <a:schemeClr val="bg1"/>
                </a:solidFill>
                <a:latin typeface="Meiryo UI" panose="020B0604030504040204" pitchFamily="50" charset="-128"/>
                <a:ea typeface="Meiryo UI" panose="020B0604030504040204" pitchFamily="50" charset="-128"/>
              </a:rPr>
              <a:t>関連 基礎知識</a:t>
            </a:r>
            <a:r>
              <a:rPr lang="en-US" altLang="ja-JP" sz="4000" dirty="0">
                <a:solidFill>
                  <a:schemeClr val="bg1"/>
                </a:solidFill>
                <a:latin typeface="Meiryo UI" panose="020B0604030504040204" pitchFamily="50" charset="-128"/>
                <a:ea typeface="Meiryo UI" panose="020B0604030504040204" pitchFamily="50" charset="-128"/>
              </a:rPr>
              <a:t>(3)</a:t>
            </a:r>
          </a:p>
          <a:p>
            <a:pPr algn="ctr"/>
            <a:endParaRPr lang="en-US" altLang="ja-JP" sz="1050"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6" name="タイトル 1">
            <a:extLst>
              <a:ext uri="{FF2B5EF4-FFF2-40B4-BE49-F238E27FC236}">
                <a16:creationId xmlns:a16="http://schemas.microsoft.com/office/drawing/2014/main" xmlns="" id="{20D4691D-16D0-4E74-9FFA-8F507E18BD99}"/>
              </a:ext>
            </a:extLst>
          </p:cNvPr>
          <p:cNvSpPr txBox="1">
            <a:spLocks/>
          </p:cNvSpPr>
          <p:nvPr/>
        </p:nvSpPr>
        <p:spPr>
          <a:xfrm>
            <a:off x="502295" y="5905855"/>
            <a:ext cx="8142974" cy="1008112"/>
          </a:xfrm>
          <a:prstGeom prst="rect">
            <a:avLst/>
          </a:prstGeom>
        </p:spPr>
        <p:txBody>
          <a:bodyPr vert="horz" lIns="91440" tIns="45720" rIns="91440" bIns="45720" rtlCol="0" anchor="ctr">
            <a:noAutofit/>
          </a:bodyPr>
          <a:lstStyle/>
          <a:p>
            <a:pPr algn="ctr">
              <a:spcBef>
                <a:spcPct val="0"/>
              </a:spcBef>
              <a:defRPr/>
            </a:pPr>
            <a:r>
              <a:rPr lang="ja-JP" altLang="en-US" sz="2000" b="1" dirty="0">
                <a:latin typeface="+mj-ea"/>
                <a:ea typeface="+mj-ea"/>
                <a:cs typeface="+mj-cs"/>
              </a:rPr>
              <a:t>講師</a:t>
            </a:r>
            <a:r>
              <a:rPr lang="en-US" altLang="ja-JP" sz="2000" b="1" dirty="0">
                <a:latin typeface="+mj-ea"/>
                <a:ea typeface="+mj-ea"/>
                <a:cs typeface="+mj-cs"/>
              </a:rPr>
              <a:t>  NTT</a:t>
            </a:r>
            <a:r>
              <a:rPr lang="ja-JP" altLang="en-US" sz="2000" b="1" dirty="0">
                <a:latin typeface="+mj-ea"/>
                <a:ea typeface="+mj-ea"/>
                <a:cs typeface="+mj-cs"/>
              </a:rPr>
              <a:t>ラーニングシステムズ株式会社　吉冨眞也</a:t>
            </a:r>
          </a:p>
        </p:txBody>
      </p:sp>
      <p:sp>
        <p:nvSpPr>
          <p:cNvPr id="7" name="正方形/長方形 6">
            <a:extLst>
              <a:ext uri="{FF2B5EF4-FFF2-40B4-BE49-F238E27FC236}">
                <a16:creationId xmlns:a16="http://schemas.microsoft.com/office/drawing/2014/main" xmlns="" id="{2AB1F4E9-512E-4E8D-BD34-6926D61D1A01}"/>
              </a:ext>
            </a:extLst>
          </p:cNvPr>
          <p:cNvSpPr/>
          <p:nvPr/>
        </p:nvSpPr>
        <p:spPr>
          <a:xfrm>
            <a:off x="548639" y="5223475"/>
            <a:ext cx="8052317" cy="688963"/>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4000" dirty="0">
                <a:solidFill>
                  <a:schemeClr val="tx1"/>
                </a:solidFill>
              </a:rPr>
              <a:t>情報セキュリティ②</a:t>
            </a:r>
          </a:p>
        </p:txBody>
      </p:sp>
    </p:spTree>
    <p:extLst>
      <p:ext uri="{BB962C8B-B14F-4D97-AF65-F5344CB8AC3E}">
        <p14:creationId xmlns:p14="http://schemas.microsoft.com/office/powerpoint/2010/main" val="11455859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セキュリティポリシー</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◆セキュリティポリシーの例（</a:t>
            </a:r>
            <a:r>
              <a:rPr lang="en-US" altLang="ja-JP" sz="2400" b="1" dirty="0"/>
              <a:t>2-2</a:t>
            </a:r>
            <a:r>
              <a:rPr lang="ja-JP" altLang="en-US" sz="2400" b="1" dirty="0"/>
              <a:t>）</a:t>
            </a:r>
            <a:endParaRPr lang="en-US" altLang="ja-JP" sz="1200" dirty="0">
              <a:solidFill>
                <a:sysClr val="windowText" lastClr="000000"/>
              </a:solidFill>
            </a:endParaRPr>
          </a:p>
        </p:txBody>
      </p:sp>
      <p:sp>
        <p:nvSpPr>
          <p:cNvPr id="17" name="コンテンツ プレースホルダー 2"/>
          <p:cNvSpPr>
            <a:spLocks noGrp="1"/>
          </p:cNvSpPr>
          <p:nvPr>
            <p:ph idx="1"/>
          </p:nvPr>
        </p:nvSpPr>
        <p:spPr>
          <a:xfrm>
            <a:off x="179512" y="1231921"/>
            <a:ext cx="8784976" cy="954916"/>
          </a:xfrm>
        </p:spPr>
        <p:txBody>
          <a:bodyPr/>
          <a:lstStyle/>
          <a:p>
            <a:r>
              <a:rPr kumimoji="1" lang="ja-JP" altLang="en-US" sz="2000" dirty="0">
                <a:latin typeface="Meiryo UI" panose="020B0604030504040204" pitchFamily="50" charset="-128"/>
                <a:ea typeface="Meiryo UI" panose="020B0604030504040204" pitchFamily="50" charset="-128"/>
              </a:rPr>
              <a:t>官公庁や自治体が公表している情報セキュリティポリシーは、企業や大学等が公表している情報セキュリティポリシーと比較して、</a:t>
            </a:r>
            <a:r>
              <a:rPr kumimoji="1" lang="ja-JP" altLang="en-US" sz="2000" b="1" dirty="0">
                <a:latin typeface="Meiryo UI" panose="020B0604030504040204" pitchFamily="50" charset="-128"/>
                <a:ea typeface="Meiryo UI" panose="020B0604030504040204" pitchFamily="50" charset="-128"/>
              </a:rPr>
              <a:t>書かれている項目が多く、内容がより詳しいように見える</a:t>
            </a:r>
            <a:r>
              <a:rPr kumimoji="1" lang="ja-JP" altLang="en-US" sz="2000" dirty="0">
                <a:latin typeface="Meiryo UI" panose="020B0604030504040204" pitchFamily="50" charset="-128"/>
                <a:ea typeface="Meiryo UI" panose="020B0604030504040204" pitchFamily="50" charset="-128"/>
              </a:rPr>
              <a:t>かもしれません。</a:t>
            </a:r>
            <a:endParaRPr kumimoji="1" lang="en-US" altLang="ja-JP" sz="2000" dirty="0">
              <a:latin typeface="Meiryo UI" panose="020B0604030504040204" pitchFamily="50" charset="-128"/>
              <a:ea typeface="Meiryo UI" panose="020B0604030504040204" pitchFamily="50" charset="-128"/>
            </a:endParaRPr>
          </a:p>
        </p:txBody>
      </p:sp>
      <p:pic>
        <p:nvPicPr>
          <p:cNvPr id="2" name="図 1"/>
          <p:cNvPicPr>
            <a:picLocks noChangeAspect="1"/>
          </p:cNvPicPr>
          <p:nvPr/>
        </p:nvPicPr>
        <p:blipFill>
          <a:blip r:embed="rId3"/>
          <a:stretch>
            <a:fillRect/>
          </a:stretch>
        </p:blipFill>
        <p:spPr>
          <a:xfrm>
            <a:off x="795337" y="2587695"/>
            <a:ext cx="7553325" cy="4143375"/>
          </a:xfrm>
          <a:prstGeom prst="rect">
            <a:avLst/>
          </a:prstGeom>
          <a:ln>
            <a:solidFill>
              <a:schemeClr val="tx1"/>
            </a:solidFill>
          </a:ln>
        </p:spPr>
      </p:pic>
    </p:spTree>
    <p:extLst>
      <p:ext uri="{BB962C8B-B14F-4D97-AF65-F5344CB8AC3E}">
        <p14:creationId xmlns:p14="http://schemas.microsoft.com/office/powerpoint/2010/main" val="17814792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セキュリティポリシー</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◆セキュリティポリシーの例（</a:t>
            </a:r>
            <a:r>
              <a:rPr lang="en-US" altLang="ja-JP" sz="2400" b="1" dirty="0"/>
              <a:t>2-3</a:t>
            </a:r>
            <a:r>
              <a:rPr lang="ja-JP" altLang="en-US" sz="2400" b="1" dirty="0"/>
              <a:t>）</a:t>
            </a:r>
            <a:endParaRPr lang="en-US" altLang="ja-JP" sz="1200" dirty="0">
              <a:solidFill>
                <a:sysClr val="windowText" lastClr="000000"/>
              </a:solidFill>
            </a:endParaRPr>
          </a:p>
        </p:txBody>
      </p:sp>
      <p:sp>
        <p:nvSpPr>
          <p:cNvPr id="17" name="コンテンツ プレースホルダー 2"/>
          <p:cNvSpPr>
            <a:spLocks noGrp="1"/>
          </p:cNvSpPr>
          <p:nvPr>
            <p:ph idx="1"/>
          </p:nvPr>
        </p:nvSpPr>
        <p:spPr>
          <a:xfrm>
            <a:off x="179512" y="1231921"/>
            <a:ext cx="8784976" cy="954916"/>
          </a:xfrm>
        </p:spPr>
        <p:txBody>
          <a:bodyPr/>
          <a:lstStyle/>
          <a:p>
            <a:r>
              <a:rPr kumimoji="1" lang="ja-JP" altLang="en-US" sz="2000" dirty="0">
                <a:latin typeface="Meiryo UI" panose="020B0604030504040204" pitchFamily="50" charset="-128"/>
                <a:ea typeface="Meiryo UI" panose="020B0604030504040204" pitchFamily="50" charset="-128"/>
              </a:rPr>
              <a:t>実は、</a:t>
            </a:r>
            <a:r>
              <a:rPr kumimoji="1" lang="ja-JP" altLang="en-US" sz="2000" b="1" dirty="0">
                <a:latin typeface="Meiryo UI" panose="020B0604030504040204" pitchFamily="50" charset="-128"/>
                <a:ea typeface="Meiryo UI" panose="020B0604030504040204" pitchFamily="50" charset="-128"/>
              </a:rPr>
              <a:t>総務省がサンプルを公開</a:t>
            </a:r>
            <a:r>
              <a:rPr kumimoji="1" lang="ja-JP" altLang="en-US" sz="2000" dirty="0">
                <a:latin typeface="Meiryo UI" panose="020B0604030504040204" pitchFamily="50" charset="-128"/>
                <a:ea typeface="Meiryo UI" panose="020B0604030504040204" pitchFamily="50" charset="-128"/>
              </a:rPr>
              <a:t>しているため、自治体はそれを利用しているのです。</a:t>
            </a:r>
            <a:endParaRPr kumimoji="1" lang="en-US" altLang="ja-JP" sz="2000" dirty="0">
              <a:latin typeface="Meiryo UI" panose="020B0604030504040204" pitchFamily="50" charset="-128"/>
              <a:ea typeface="Meiryo UI" panose="020B0604030504040204" pitchFamily="50" charset="-128"/>
            </a:endParaRPr>
          </a:p>
        </p:txBody>
      </p:sp>
      <p:pic>
        <p:nvPicPr>
          <p:cNvPr id="2" name="図 1"/>
          <p:cNvPicPr>
            <a:picLocks noChangeAspect="1"/>
          </p:cNvPicPr>
          <p:nvPr/>
        </p:nvPicPr>
        <p:blipFill>
          <a:blip r:embed="rId3"/>
          <a:stretch>
            <a:fillRect/>
          </a:stretch>
        </p:blipFill>
        <p:spPr>
          <a:xfrm>
            <a:off x="795337" y="1637669"/>
            <a:ext cx="7553325" cy="4143375"/>
          </a:xfrm>
          <a:prstGeom prst="rect">
            <a:avLst/>
          </a:prstGeom>
          <a:ln>
            <a:solidFill>
              <a:schemeClr val="tx1"/>
            </a:solidFill>
          </a:ln>
        </p:spPr>
      </p:pic>
      <p:pic>
        <p:nvPicPr>
          <p:cNvPr id="6" name="図 5"/>
          <p:cNvPicPr>
            <a:picLocks noChangeAspect="1"/>
          </p:cNvPicPr>
          <p:nvPr/>
        </p:nvPicPr>
        <p:blipFill>
          <a:blip r:embed="rId4"/>
          <a:stretch>
            <a:fillRect/>
          </a:stretch>
        </p:blipFill>
        <p:spPr>
          <a:xfrm>
            <a:off x="795337" y="1637669"/>
            <a:ext cx="7553325" cy="5172075"/>
          </a:xfrm>
          <a:prstGeom prst="rect">
            <a:avLst/>
          </a:prstGeom>
          <a:ln>
            <a:solidFill>
              <a:schemeClr val="tx1"/>
            </a:solidFill>
          </a:ln>
        </p:spPr>
      </p:pic>
    </p:spTree>
    <p:extLst>
      <p:ext uri="{BB962C8B-B14F-4D97-AF65-F5344CB8AC3E}">
        <p14:creationId xmlns:p14="http://schemas.microsoft.com/office/powerpoint/2010/main" val="8795661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セキュリティポリシー</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◆セキュリティポリシーの策定目的</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642136"/>
          </a:xfrm>
        </p:spPr>
        <p:txBody>
          <a:bodyPr/>
          <a:lstStyle/>
          <a:p>
            <a:r>
              <a:rPr kumimoji="1" lang="ja-JP" altLang="en-US" sz="2000" dirty="0">
                <a:latin typeface="Meiryo UI" panose="020B0604030504040204" pitchFamily="50" charset="-128"/>
                <a:ea typeface="Meiryo UI" panose="020B0604030504040204" pitchFamily="50" charset="-128"/>
              </a:rPr>
              <a:t>前回の最後に、「</a:t>
            </a:r>
            <a:r>
              <a:rPr lang="ja-JP" altLang="en-US" sz="2000" dirty="0">
                <a:latin typeface="Meiryo UI" panose="020B0604030504040204" pitchFamily="50" charset="-128"/>
                <a:ea typeface="Meiryo UI" panose="020B0604030504040204" pitchFamily="50" charset="-128"/>
              </a:rPr>
              <a:t>リスク管理は、</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あんじょう</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やっといて、と言われる状態を、</a:t>
            </a:r>
            <a:r>
              <a:rPr lang="ja-JP" altLang="en-US" sz="2000" b="1" dirty="0">
                <a:latin typeface="Meiryo UI" panose="020B0604030504040204" pitchFamily="50" charset="-128"/>
                <a:ea typeface="Meiryo UI" panose="020B0604030504040204" pitchFamily="50" charset="-128"/>
              </a:rPr>
              <a:t>客観的に評価するために行う</a:t>
            </a:r>
            <a:r>
              <a:rPr lang="ja-JP" altLang="en-US" sz="2000" dirty="0">
                <a:latin typeface="Meiryo UI" panose="020B0604030504040204" pitchFamily="50" charset="-128"/>
                <a:ea typeface="Meiryo UI" panose="020B0604030504040204" pitchFamily="50" charset="-128"/>
              </a:rPr>
              <a:t>もの」とお伝えしました</a:t>
            </a:r>
            <a:endParaRPr lang="en-US" altLang="ja-JP" sz="2000" dirty="0">
              <a:latin typeface="Meiryo UI" panose="020B0604030504040204" pitchFamily="50" charset="-128"/>
              <a:ea typeface="Meiryo UI" panose="020B0604030504040204" pitchFamily="50" charset="-128"/>
            </a:endParaRPr>
          </a:p>
          <a:p>
            <a:endParaRPr kumimoji="1" lang="ja-JP" altLang="en-US" sz="2000" b="1" dirty="0">
              <a:latin typeface="Meiryo UI" panose="020B0604030504040204" pitchFamily="50" charset="-128"/>
              <a:ea typeface="Meiryo UI" panose="020B0604030504040204" pitchFamily="50" charset="-128"/>
            </a:endParaRPr>
          </a:p>
        </p:txBody>
      </p:sp>
      <p:sp>
        <p:nvSpPr>
          <p:cNvPr id="12" name="テキスト ボックス 11"/>
          <p:cNvSpPr txBox="1"/>
          <p:nvPr/>
        </p:nvSpPr>
        <p:spPr>
          <a:xfrm>
            <a:off x="471241" y="2116442"/>
            <a:ext cx="8408063" cy="2308324"/>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では、リスク管理ができれば、「セキュリティポリシー」などの文書はなくてもよいのではないか、と思われるかもしれません。</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もちろん、そういう見方もあるでしょうけれど、そうなると、</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なぜ「リスク管理」を実施しなければならないのか、という</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そもそも論の話</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に立ち戻るケースが出てきます。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だからこそ、</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組織としての考えを表明するセキュリティポリシーが必要になる</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わけです。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角丸四角形 14"/>
          <p:cNvSpPr/>
          <p:nvPr/>
        </p:nvSpPr>
        <p:spPr>
          <a:xfrm>
            <a:off x="1684709" y="4482327"/>
            <a:ext cx="5760944" cy="136162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latin typeface="Meiryo UI" panose="020B0604030504040204" pitchFamily="50" charset="-128"/>
                <a:ea typeface="Meiryo UI" panose="020B0604030504040204" pitchFamily="50" charset="-128"/>
              </a:rPr>
              <a:t>「セキュリティポリシー」は組織としての考えを表明するものであるため、</a:t>
            </a:r>
            <a:r>
              <a:rPr kumimoji="1" lang="ja-JP" altLang="en-US" sz="2400" b="1" dirty="0">
                <a:latin typeface="Meiryo UI" panose="020B0604030504040204" pitchFamily="50" charset="-128"/>
                <a:ea typeface="Meiryo UI" panose="020B0604030504040204" pitchFamily="50" charset="-128"/>
              </a:rPr>
              <a:t>組織の責任者の名前で公表される</a:t>
            </a:r>
            <a:r>
              <a:rPr kumimoji="1" lang="ja-JP" altLang="en-US" sz="2400" dirty="0">
                <a:latin typeface="Meiryo UI" panose="020B0604030504040204" pitchFamily="50" charset="-128"/>
                <a:ea typeface="Meiryo UI" panose="020B0604030504040204" pitchFamily="50" charset="-128"/>
              </a:rPr>
              <a:t>ことが多い</a:t>
            </a:r>
            <a:endParaRPr kumimoji="1" lang="ja-JP" altLang="en-US" sz="2000" dirty="0">
              <a:latin typeface="Meiryo UI" panose="020B0604030504040204" pitchFamily="50" charset="-128"/>
              <a:ea typeface="Meiryo UI" panose="020B0604030504040204" pitchFamily="50" charset="-128"/>
            </a:endParaRPr>
          </a:p>
        </p:txBody>
      </p:sp>
      <p:pic>
        <p:nvPicPr>
          <p:cNvPr id="16" name="図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6439" y="4410392"/>
            <a:ext cx="1767561" cy="2145749"/>
          </a:xfrm>
          <a:prstGeom prst="rect">
            <a:avLst/>
          </a:prstGeom>
        </p:spPr>
      </p:pic>
    </p:spTree>
    <p:extLst>
      <p:ext uri="{BB962C8B-B14F-4D97-AF65-F5344CB8AC3E}">
        <p14:creationId xmlns:p14="http://schemas.microsoft.com/office/powerpoint/2010/main" val="32720032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セキュリティポリシー</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◆セキュリティポリシー策定の流れ</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422671"/>
          </a:xfrm>
        </p:spPr>
        <p:txBody>
          <a:bodyPr/>
          <a:lstStyle/>
          <a:p>
            <a:r>
              <a:rPr kumimoji="1" lang="ja-JP" altLang="en-US" sz="2000" dirty="0">
                <a:latin typeface="Meiryo UI" panose="020B0604030504040204" pitchFamily="50" charset="-128"/>
                <a:ea typeface="Meiryo UI" panose="020B0604030504040204" pitchFamily="50" charset="-128"/>
              </a:rPr>
              <a:t>「セキュリティポリシー」の策定の流れについて、簡単に紹介します</a:t>
            </a:r>
            <a:endParaRPr lang="en-US" altLang="ja-JP" sz="2000" dirty="0">
              <a:latin typeface="Meiryo UI" panose="020B0604030504040204" pitchFamily="50" charset="-128"/>
              <a:ea typeface="Meiryo UI" panose="020B0604030504040204" pitchFamily="50" charset="-128"/>
            </a:endParaRPr>
          </a:p>
          <a:p>
            <a:endParaRPr kumimoji="1" lang="ja-JP" altLang="en-US" sz="2000" b="1" dirty="0">
              <a:latin typeface="Meiryo UI" panose="020B0604030504040204" pitchFamily="50" charset="-128"/>
              <a:ea typeface="Meiryo UI" panose="020B0604030504040204" pitchFamily="50" charset="-128"/>
            </a:endParaRPr>
          </a:p>
        </p:txBody>
      </p:sp>
      <p:sp>
        <p:nvSpPr>
          <p:cNvPr id="12" name="テキスト ボックス 11"/>
          <p:cNvSpPr txBox="1"/>
          <p:nvPr/>
        </p:nvSpPr>
        <p:spPr>
          <a:xfrm>
            <a:off x="471241" y="1780419"/>
            <a:ext cx="8408063" cy="400110"/>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策定の流れは、概ね次のようになります。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角丸四角形 7"/>
          <p:cNvSpPr/>
          <p:nvPr/>
        </p:nvSpPr>
        <p:spPr>
          <a:xfrm>
            <a:off x="712144" y="2274260"/>
            <a:ext cx="3238104" cy="492853"/>
          </a:xfrm>
          <a:prstGeom prst="roundRect">
            <a:avLst/>
          </a:prstGeom>
          <a:gradFill>
            <a:gsLst>
              <a:gs pos="0">
                <a:srgbClr val="7030A0"/>
              </a:gs>
              <a:gs pos="100000">
                <a:srgbClr val="CC99FF"/>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①組織・体制の確立</a:t>
            </a:r>
          </a:p>
        </p:txBody>
      </p:sp>
      <p:sp>
        <p:nvSpPr>
          <p:cNvPr id="10" name="角丸四角形 9"/>
          <p:cNvSpPr/>
          <p:nvPr/>
        </p:nvSpPr>
        <p:spPr>
          <a:xfrm>
            <a:off x="712144" y="3012394"/>
            <a:ext cx="3238104" cy="492853"/>
          </a:xfrm>
          <a:prstGeom prst="roundRect">
            <a:avLst/>
          </a:prstGeom>
          <a:gradFill>
            <a:gsLst>
              <a:gs pos="0">
                <a:srgbClr val="7030A0"/>
              </a:gs>
              <a:gs pos="100000">
                <a:srgbClr val="CC99FF"/>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②基本方針の策定</a:t>
            </a:r>
          </a:p>
        </p:txBody>
      </p:sp>
      <p:sp>
        <p:nvSpPr>
          <p:cNvPr id="11" name="角丸四角形 10"/>
          <p:cNvSpPr/>
          <p:nvPr/>
        </p:nvSpPr>
        <p:spPr>
          <a:xfrm>
            <a:off x="712144" y="3727390"/>
            <a:ext cx="3238104" cy="492853"/>
          </a:xfrm>
          <a:prstGeom prst="roundRect">
            <a:avLst/>
          </a:prstGeom>
          <a:gradFill>
            <a:gsLst>
              <a:gs pos="0">
                <a:srgbClr val="7030A0"/>
              </a:gs>
              <a:gs pos="100000">
                <a:srgbClr val="CC99FF"/>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③情報資産の洗い出し</a:t>
            </a:r>
          </a:p>
        </p:txBody>
      </p:sp>
      <p:sp>
        <p:nvSpPr>
          <p:cNvPr id="13" name="下矢印 12"/>
          <p:cNvSpPr/>
          <p:nvPr/>
        </p:nvSpPr>
        <p:spPr>
          <a:xfrm>
            <a:off x="1793443" y="2701068"/>
            <a:ext cx="1106905" cy="342458"/>
          </a:xfrm>
          <a:prstGeom prst="downArrow">
            <a:avLst/>
          </a:prstGeom>
          <a:gradFill>
            <a:gsLst>
              <a:gs pos="0">
                <a:srgbClr val="FFD129"/>
              </a:gs>
              <a:gs pos="100000">
                <a:schemeClr val="accent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1793443" y="3428855"/>
            <a:ext cx="1106905" cy="342458"/>
          </a:xfrm>
          <a:prstGeom prst="downArrow">
            <a:avLst/>
          </a:prstGeom>
          <a:gradFill>
            <a:gsLst>
              <a:gs pos="0">
                <a:srgbClr val="FFD129"/>
              </a:gs>
              <a:gs pos="100000">
                <a:schemeClr val="accent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3950248" y="2315315"/>
            <a:ext cx="5164257" cy="400110"/>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情報セキュリティ管理に取り組む体制を確立します。</a:t>
            </a:r>
          </a:p>
        </p:txBody>
      </p:sp>
      <p:sp>
        <p:nvSpPr>
          <p:cNvPr id="18" name="テキスト ボックス 17"/>
          <p:cNvSpPr txBox="1"/>
          <p:nvPr/>
        </p:nvSpPr>
        <p:spPr>
          <a:xfrm>
            <a:off x="3950248" y="3035587"/>
            <a:ext cx="5164257" cy="400110"/>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セキュリティの取組み方針や考え方をまとめます。</a:t>
            </a:r>
          </a:p>
        </p:txBody>
      </p:sp>
      <p:sp>
        <p:nvSpPr>
          <p:cNvPr id="19" name="テキスト ボックス 18"/>
          <p:cNvSpPr txBox="1"/>
          <p:nvPr/>
        </p:nvSpPr>
        <p:spPr>
          <a:xfrm>
            <a:off x="3950248" y="3773721"/>
            <a:ext cx="4467890" cy="400110"/>
          </a:xfrm>
          <a:prstGeom prst="rect">
            <a:avLst/>
          </a:prstGeom>
          <a:noFill/>
        </p:spPr>
        <p:txBody>
          <a:bodyPr wrap="none" rtlCol="0">
            <a:spAutoFit/>
          </a:bodyPr>
          <a:lstStyle/>
          <a:p>
            <a:r>
              <a:rPr kumimoji="1" lang="ja-JP" altLang="en-US" sz="2000" dirty="0">
                <a:latin typeface="Meiryo UI" panose="020B0604030504040204" pitchFamily="50" charset="-128"/>
                <a:ea typeface="Meiryo UI" panose="020B0604030504040204" pitchFamily="50" charset="-128"/>
              </a:rPr>
              <a:t>組織において守るべきものを洗い出します。</a:t>
            </a:r>
          </a:p>
        </p:txBody>
      </p:sp>
      <p:sp>
        <p:nvSpPr>
          <p:cNvPr id="20" name="角丸四角形 19"/>
          <p:cNvSpPr/>
          <p:nvPr/>
        </p:nvSpPr>
        <p:spPr>
          <a:xfrm>
            <a:off x="712144" y="4454418"/>
            <a:ext cx="3238104" cy="492853"/>
          </a:xfrm>
          <a:prstGeom prst="roundRect">
            <a:avLst/>
          </a:prstGeom>
          <a:gradFill>
            <a:gsLst>
              <a:gs pos="0">
                <a:srgbClr val="7030A0"/>
              </a:gs>
              <a:gs pos="100000">
                <a:srgbClr val="CC99FF"/>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④リスク管理</a:t>
            </a:r>
          </a:p>
        </p:txBody>
      </p:sp>
      <p:sp>
        <p:nvSpPr>
          <p:cNvPr id="21" name="下矢印 20"/>
          <p:cNvSpPr/>
          <p:nvPr/>
        </p:nvSpPr>
        <p:spPr>
          <a:xfrm>
            <a:off x="1793443" y="4148056"/>
            <a:ext cx="1106905" cy="342458"/>
          </a:xfrm>
          <a:prstGeom prst="downArrow">
            <a:avLst/>
          </a:prstGeom>
          <a:gradFill>
            <a:gsLst>
              <a:gs pos="0">
                <a:srgbClr val="FFD129"/>
              </a:gs>
              <a:gs pos="100000">
                <a:schemeClr val="accent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3950248" y="4490514"/>
            <a:ext cx="5164257" cy="400110"/>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リスクを明らかにし、対応策を検討・実施します。</a:t>
            </a:r>
          </a:p>
        </p:txBody>
      </p:sp>
      <p:sp>
        <p:nvSpPr>
          <p:cNvPr id="23" name="角丸四角形 22"/>
          <p:cNvSpPr/>
          <p:nvPr/>
        </p:nvSpPr>
        <p:spPr>
          <a:xfrm>
            <a:off x="712144" y="5181445"/>
            <a:ext cx="3238104" cy="492853"/>
          </a:xfrm>
          <a:prstGeom prst="roundRect">
            <a:avLst/>
          </a:prstGeom>
          <a:gradFill>
            <a:gsLst>
              <a:gs pos="0">
                <a:srgbClr val="7030A0"/>
              </a:gs>
              <a:gs pos="100000">
                <a:srgbClr val="CC99FF"/>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⑤対策基準の策定</a:t>
            </a:r>
          </a:p>
        </p:txBody>
      </p:sp>
      <p:sp>
        <p:nvSpPr>
          <p:cNvPr id="24" name="下矢印 23"/>
          <p:cNvSpPr/>
          <p:nvPr/>
        </p:nvSpPr>
        <p:spPr>
          <a:xfrm>
            <a:off x="1793443" y="4875084"/>
            <a:ext cx="1106905" cy="342458"/>
          </a:xfrm>
          <a:prstGeom prst="downArrow">
            <a:avLst/>
          </a:prstGeom>
          <a:gradFill>
            <a:gsLst>
              <a:gs pos="0">
                <a:srgbClr val="FFD129"/>
              </a:gs>
              <a:gs pos="100000">
                <a:schemeClr val="accent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5" name="角丸四角形 24"/>
          <p:cNvSpPr/>
          <p:nvPr/>
        </p:nvSpPr>
        <p:spPr>
          <a:xfrm>
            <a:off x="712144" y="5908473"/>
            <a:ext cx="3238104" cy="492853"/>
          </a:xfrm>
          <a:prstGeom prst="roundRect">
            <a:avLst/>
          </a:prstGeom>
          <a:gradFill>
            <a:gsLst>
              <a:gs pos="0">
                <a:srgbClr val="7030A0"/>
              </a:gs>
              <a:gs pos="100000">
                <a:srgbClr val="CC99FF"/>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⑥実施手順の策定</a:t>
            </a:r>
          </a:p>
        </p:txBody>
      </p:sp>
      <p:sp>
        <p:nvSpPr>
          <p:cNvPr id="26" name="下矢印 25"/>
          <p:cNvSpPr/>
          <p:nvPr/>
        </p:nvSpPr>
        <p:spPr>
          <a:xfrm>
            <a:off x="1793443" y="5590078"/>
            <a:ext cx="1106905" cy="342458"/>
          </a:xfrm>
          <a:prstGeom prst="downArrow">
            <a:avLst/>
          </a:prstGeom>
          <a:gradFill>
            <a:gsLst>
              <a:gs pos="0">
                <a:srgbClr val="FFD129"/>
              </a:gs>
              <a:gs pos="100000">
                <a:schemeClr val="accent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3950248" y="5096132"/>
            <a:ext cx="5164257" cy="707886"/>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リスク対応状況を踏まえつつ、セキュリティ上実施すべきことをまとめます。</a:t>
            </a:r>
          </a:p>
        </p:txBody>
      </p:sp>
      <p:sp>
        <p:nvSpPr>
          <p:cNvPr id="28" name="テキスト ボックス 27"/>
          <p:cNvSpPr txBox="1"/>
          <p:nvPr/>
        </p:nvSpPr>
        <p:spPr>
          <a:xfrm>
            <a:off x="3950248" y="5952878"/>
            <a:ext cx="4753895" cy="400110"/>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具体的な業務手順や操作手順をまとめます。</a:t>
            </a:r>
          </a:p>
        </p:txBody>
      </p:sp>
    </p:spTree>
    <p:extLst>
      <p:ext uri="{BB962C8B-B14F-4D97-AF65-F5344CB8AC3E}">
        <p14:creationId xmlns:p14="http://schemas.microsoft.com/office/powerpoint/2010/main" val="30468955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セキュリティとは</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◆セキュリティポリシーの策定状況</a:t>
            </a:r>
            <a:endParaRPr lang="en-US" altLang="ja-JP" sz="1200" dirty="0">
              <a:solidFill>
                <a:sysClr val="windowText" lastClr="000000"/>
              </a:solidFill>
            </a:endParaRPr>
          </a:p>
        </p:txBody>
      </p:sp>
      <p:sp>
        <p:nvSpPr>
          <p:cNvPr id="16" name="テキスト ボックス 15"/>
          <p:cNvSpPr txBox="1"/>
          <p:nvPr/>
        </p:nvSpPr>
        <p:spPr>
          <a:xfrm>
            <a:off x="3788710" y="6103488"/>
            <a:ext cx="4887877" cy="276999"/>
          </a:xfrm>
          <a:prstGeom prst="rect">
            <a:avLst/>
          </a:prstGeom>
          <a:noFill/>
        </p:spPr>
        <p:txBody>
          <a:bodyPr wrap="none" rtlCol="0">
            <a:spAutoFit/>
          </a:bodyPr>
          <a:lstStyle/>
          <a:p>
            <a:r>
              <a:rPr lang="ja-JP" altLang="en-US" sz="1200" dirty="0">
                <a:latin typeface="Meiryo UI" panose="020B0604030504040204" pitchFamily="50" charset="-128"/>
                <a:ea typeface="Meiryo UI" panose="020B0604030504040204" pitchFamily="50" charset="-128"/>
              </a:rPr>
              <a:t>参考：経済産業省「</a:t>
            </a:r>
            <a:r>
              <a:rPr lang="zh-TW" altLang="en-US" sz="1200" dirty="0">
                <a:latin typeface="Meiryo UI" panose="020B0604030504040204" pitchFamily="50" charset="-128"/>
                <a:ea typeface="Meiryo UI" panose="020B0604030504040204" pitchFamily="50" charset="-128"/>
              </a:rPr>
              <a:t>平成</a:t>
            </a:r>
            <a:r>
              <a:rPr lang="en-US" altLang="zh-TW" sz="1200" dirty="0">
                <a:latin typeface="Meiryo UI" panose="020B0604030504040204" pitchFamily="50" charset="-128"/>
                <a:ea typeface="Meiryo UI" panose="020B0604030504040204" pitchFamily="50" charset="-128"/>
              </a:rPr>
              <a:t>29</a:t>
            </a:r>
            <a:r>
              <a:rPr lang="zh-TW" altLang="en-US" sz="1200" dirty="0">
                <a:latin typeface="Meiryo UI" panose="020B0604030504040204" pitchFamily="50" charset="-128"/>
                <a:ea typeface="Meiryo UI" panose="020B0604030504040204" pitchFamily="50" charset="-128"/>
              </a:rPr>
              <a:t>年情報処理実態調査</a:t>
            </a:r>
            <a:r>
              <a:rPr lang="ja-JP" altLang="en-US" sz="1200" dirty="0">
                <a:latin typeface="Meiryo UI" panose="020B0604030504040204" pitchFamily="50" charset="-128"/>
                <a:ea typeface="Meiryo UI" panose="020B0604030504040204" pitchFamily="50" charset="-128"/>
              </a:rPr>
              <a:t>」の集計値を基にグラフ化</a:t>
            </a:r>
          </a:p>
        </p:txBody>
      </p:sp>
      <p:sp>
        <p:nvSpPr>
          <p:cNvPr id="18" name="コンテンツ プレースホルダー 2"/>
          <p:cNvSpPr txBox="1">
            <a:spLocks/>
          </p:cNvSpPr>
          <p:nvPr/>
        </p:nvSpPr>
        <p:spPr>
          <a:xfrm>
            <a:off x="179512" y="1171012"/>
            <a:ext cx="8784976" cy="659734"/>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2000" dirty="0">
                <a:latin typeface="Meiryo UI" panose="020B0604030504040204" pitchFamily="50" charset="-128"/>
                <a:ea typeface="Meiryo UI" panose="020B0604030504040204" pitchFamily="50" charset="-128"/>
              </a:rPr>
              <a:t>セキュリティポリシーはどの程度の企業で策定されているのでしょうか</a:t>
            </a:r>
            <a:endParaRPr lang="ja-JP" altLang="en-US" sz="2000" b="1" dirty="0">
              <a:latin typeface="Meiryo UI" panose="020B0604030504040204" pitchFamily="50" charset="-128"/>
              <a:ea typeface="Meiryo UI" panose="020B0604030504040204" pitchFamily="50" charset="-128"/>
            </a:endParaRPr>
          </a:p>
        </p:txBody>
      </p:sp>
      <p:sp>
        <p:nvSpPr>
          <p:cNvPr id="2" name="角丸四角形 1"/>
          <p:cNvSpPr/>
          <p:nvPr/>
        </p:nvSpPr>
        <p:spPr>
          <a:xfrm>
            <a:off x="1202198" y="5687414"/>
            <a:ext cx="6739603" cy="362183"/>
          </a:xfrm>
          <a:prstGeom prst="roundRect">
            <a:avLst/>
          </a:prstGeom>
          <a:noFill/>
          <a:ln w="38100">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471241" y="1665618"/>
            <a:ext cx="8408063" cy="400110"/>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経済産業省が、民間企業における実態調査をした結果があるので紹介します。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545430" y="2987852"/>
            <a:ext cx="369332" cy="861774"/>
          </a:xfrm>
          <a:prstGeom prst="rect">
            <a:avLst/>
          </a:prstGeom>
          <a:noFill/>
        </p:spPr>
        <p:txBody>
          <a:bodyPr vert="eaVert" wrap="none" rtlCol="0">
            <a:spAutoFit/>
          </a:bodyPr>
          <a:lstStyle/>
          <a:p>
            <a:r>
              <a:rPr kumimoji="1" lang="ja-JP" altLang="en-US" sz="1200" dirty="0"/>
              <a:t>従業者規模</a:t>
            </a:r>
          </a:p>
        </p:txBody>
      </p:sp>
      <p:sp>
        <p:nvSpPr>
          <p:cNvPr id="5" name="テキスト ボックス 4"/>
          <p:cNvSpPr txBox="1"/>
          <p:nvPr/>
        </p:nvSpPr>
        <p:spPr>
          <a:xfrm>
            <a:off x="7963921" y="3051570"/>
            <a:ext cx="627095" cy="276999"/>
          </a:xfrm>
          <a:prstGeom prst="rect">
            <a:avLst/>
          </a:prstGeom>
          <a:noFill/>
        </p:spPr>
        <p:txBody>
          <a:bodyPr wrap="none" rtlCol="0">
            <a:spAutoFit/>
          </a:bodyPr>
          <a:lstStyle/>
          <a:p>
            <a:r>
              <a:rPr kumimoji="1" lang="en-US" altLang="ja-JP" sz="1200" dirty="0">
                <a:latin typeface="Meiryo UI" panose="020B0604030504040204" pitchFamily="50" charset="-128"/>
                <a:ea typeface="Meiryo UI" panose="020B0604030504040204" pitchFamily="50" charset="-128"/>
              </a:rPr>
              <a:t>194</a:t>
            </a:r>
            <a:r>
              <a:rPr kumimoji="1" lang="ja-JP" altLang="en-US" sz="1200" dirty="0">
                <a:latin typeface="Meiryo UI" panose="020B0604030504040204" pitchFamily="50" charset="-128"/>
                <a:ea typeface="Meiryo UI" panose="020B0604030504040204" pitchFamily="50" charset="-128"/>
              </a:rPr>
              <a:t>社</a:t>
            </a:r>
          </a:p>
        </p:txBody>
      </p:sp>
      <p:sp>
        <p:nvSpPr>
          <p:cNvPr id="13" name="テキスト ボックス 12"/>
          <p:cNvSpPr txBox="1"/>
          <p:nvPr/>
        </p:nvSpPr>
        <p:spPr>
          <a:xfrm>
            <a:off x="7975953" y="3427651"/>
            <a:ext cx="627095" cy="276999"/>
          </a:xfrm>
          <a:prstGeom prst="rect">
            <a:avLst/>
          </a:prstGeom>
          <a:noFill/>
        </p:spPr>
        <p:txBody>
          <a:bodyPr wrap="none" rtlCol="0">
            <a:spAutoFit/>
          </a:bodyPr>
          <a:lstStyle/>
          <a:p>
            <a:r>
              <a:rPr kumimoji="1" lang="en-US" altLang="ja-JP" sz="1200" dirty="0">
                <a:latin typeface="Meiryo UI" panose="020B0604030504040204" pitchFamily="50" charset="-128"/>
                <a:ea typeface="Meiryo UI" panose="020B0604030504040204" pitchFamily="50" charset="-128"/>
              </a:rPr>
              <a:t>336</a:t>
            </a:r>
            <a:r>
              <a:rPr kumimoji="1" lang="ja-JP" altLang="en-US" sz="1200" dirty="0">
                <a:latin typeface="Meiryo UI" panose="020B0604030504040204" pitchFamily="50" charset="-128"/>
                <a:ea typeface="Meiryo UI" panose="020B0604030504040204" pitchFamily="50" charset="-128"/>
              </a:rPr>
              <a:t>社</a:t>
            </a:r>
          </a:p>
        </p:txBody>
      </p:sp>
      <p:sp>
        <p:nvSpPr>
          <p:cNvPr id="14" name="テキスト ボックス 13"/>
          <p:cNvSpPr txBox="1"/>
          <p:nvPr/>
        </p:nvSpPr>
        <p:spPr>
          <a:xfrm>
            <a:off x="7976209" y="3848077"/>
            <a:ext cx="627095" cy="276999"/>
          </a:xfrm>
          <a:prstGeom prst="rect">
            <a:avLst/>
          </a:prstGeom>
          <a:noFill/>
        </p:spPr>
        <p:txBody>
          <a:bodyPr wrap="none" rtlCol="0">
            <a:spAutoFit/>
          </a:bodyPr>
          <a:lstStyle/>
          <a:p>
            <a:r>
              <a:rPr kumimoji="1" lang="en-US" altLang="ja-JP" sz="1200" dirty="0">
                <a:latin typeface="Meiryo UI" panose="020B0604030504040204" pitchFamily="50" charset="-128"/>
                <a:ea typeface="Meiryo UI" panose="020B0604030504040204" pitchFamily="50" charset="-128"/>
              </a:rPr>
              <a:t>184</a:t>
            </a:r>
            <a:r>
              <a:rPr kumimoji="1" lang="ja-JP" altLang="en-US" sz="1200" dirty="0">
                <a:latin typeface="Meiryo UI" panose="020B0604030504040204" pitchFamily="50" charset="-128"/>
                <a:ea typeface="Meiryo UI" panose="020B0604030504040204" pitchFamily="50" charset="-128"/>
              </a:rPr>
              <a:t>社</a:t>
            </a:r>
          </a:p>
        </p:txBody>
      </p:sp>
      <p:sp>
        <p:nvSpPr>
          <p:cNvPr id="15" name="テキスト ボックス 14"/>
          <p:cNvSpPr txBox="1"/>
          <p:nvPr/>
        </p:nvSpPr>
        <p:spPr>
          <a:xfrm>
            <a:off x="7978903" y="4232017"/>
            <a:ext cx="627095" cy="276999"/>
          </a:xfrm>
          <a:prstGeom prst="rect">
            <a:avLst/>
          </a:prstGeom>
          <a:noFill/>
        </p:spPr>
        <p:txBody>
          <a:bodyPr wrap="none" rtlCol="0">
            <a:spAutoFit/>
          </a:bodyPr>
          <a:lstStyle/>
          <a:p>
            <a:r>
              <a:rPr kumimoji="1" lang="en-US" altLang="ja-JP" sz="1200" dirty="0">
                <a:latin typeface="Meiryo UI" panose="020B0604030504040204" pitchFamily="50" charset="-128"/>
                <a:ea typeface="Meiryo UI" panose="020B0604030504040204" pitchFamily="50" charset="-128"/>
              </a:rPr>
              <a:t>692</a:t>
            </a:r>
            <a:r>
              <a:rPr kumimoji="1" lang="ja-JP" altLang="en-US" sz="1200" dirty="0">
                <a:latin typeface="Meiryo UI" panose="020B0604030504040204" pitchFamily="50" charset="-128"/>
                <a:ea typeface="Meiryo UI" panose="020B0604030504040204" pitchFamily="50" charset="-128"/>
              </a:rPr>
              <a:t>社</a:t>
            </a:r>
          </a:p>
        </p:txBody>
      </p:sp>
      <p:graphicFrame>
        <p:nvGraphicFramePr>
          <p:cNvPr id="17" name="グラフ 16"/>
          <p:cNvGraphicFramePr>
            <a:graphicFrameLocks/>
          </p:cNvGraphicFramePr>
          <p:nvPr>
            <p:extLst>
              <p:ext uri="{D42A27DB-BD31-4B8C-83A1-F6EECF244321}">
                <p14:modId xmlns:p14="http://schemas.microsoft.com/office/powerpoint/2010/main" val="787056139"/>
              </p:ext>
            </p:extLst>
          </p:nvPr>
        </p:nvGraphicFramePr>
        <p:xfrm>
          <a:off x="546389" y="2153172"/>
          <a:ext cx="7994064" cy="3950315"/>
        </p:xfrm>
        <a:graphic>
          <a:graphicData uri="http://schemas.openxmlformats.org/drawingml/2006/chart">
            <c:chart xmlns:c="http://schemas.openxmlformats.org/drawingml/2006/chart" xmlns:r="http://schemas.openxmlformats.org/officeDocument/2006/relationships" r:id="rId3"/>
          </a:graphicData>
        </a:graphic>
      </p:graphicFrame>
      <p:sp>
        <p:nvSpPr>
          <p:cNvPr id="19" name="テキスト ボックス 18"/>
          <p:cNvSpPr txBox="1"/>
          <p:nvPr/>
        </p:nvSpPr>
        <p:spPr>
          <a:xfrm>
            <a:off x="4450486" y="5088841"/>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79.9</a:t>
            </a:r>
            <a:r>
              <a:rPr kumimoji="1" lang="ja-JP" altLang="en-US" sz="900" b="1" dirty="0">
                <a:latin typeface="Meiryo UI" panose="020B0604030504040204" pitchFamily="50" charset="-128"/>
                <a:ea typeface="Meiryo UI" panose="020B0604030504040204" pitchFamily="50" charset="-128"/>
              </a:rPr>
              <a:t>％</a:t>
            </a:r>
          </a:p>
        </p:txBody>
      </p:sp>
      <p:sp>
        <p:nvSpPr>
          <p:cNvPr id="20" name="テキスト ボックス 19"/>
          <p:cNvSpPr txBox="1"/>
          <p:nvPr/>
        </p:nvSpPr>
        <p:spPr>
          <a:xfrm>
            <a:off x="7097436" y="5088841"/>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14.4</a:t>
            </a:r>
            <a:r>
              <a:rPr kumimoji="1" lang="ja-JP" altLang="en-US" sz="900" b="1" dirty="0">
                <a:latin typeface="Meiryo UI" panose="020B0604030504040204" pitchFamily="50" charset="-128"/>
                <a:ea typeface="Meiryo UI" panose="020B0604030504040204" pitchFamily="50" charset="-128"/>
              </a:rPr>
              <a:t>％</a:t>
            </a:r>
          </a:p>
        </p:txBody>
      </p:sp>
      <p:sp>
        <p:nvSpPr>
          <p:cNvPr id="21" name="テキスト ボックス 20"/>
          <p:cNvSpPr txBox="1"/>
          <p:nvPr/>
        </p:nvSpPr>
        <p:spPr>
          <a:xfrm>
            <a:off x="7614161" y="5256167"/>
            <a:ext cx="497252"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5.8</a:t>
            </a:r>
            <a:r>
              <a:rPr kumimoji="1" lang="ja-JP" altLang="en-US" sz="900" b="1" dirty="0">
                <a:latin typeface="Meiryo UI" panose="020B0604030504040204" pitchFamily="50" charset="-128"/>
                <a:ea typeface="Meiryo UI" panose="020B0604030504040204" pitchFamily="50" charset="-128"/>
              </a:rPr>
              <a:t>％</a:t>
            </a:r>
          </a:p>
        </p:txBody>
      </p:sp>
      <p:sp>
        <p:nvSpPr>
          <p:cNvPr id="22" name="テキスト ボックス 21"/>
          <p:cNvSpPr txBox="1"/>
          <p:nvPr/>
        </p:nvSpPr>
        <p:spPr>
          <a:xfrm>
            <a:off x="7978903" y="4663794"/>
            <a:ext cx="627095" cy="276999"/>
          </a:xfrm>
          <a:prstGeom prst="rect">
            <a:avLst/>
          </a:prstGeom>
          <a:noFill/>
        </p:spPr>
        <p:txBody>
          <a:bodyPr wrap="none" rtlCol="0">
            <a:spAutoFit/>
          </a:bodyPr>
          <a:lstStyle/>
          <a:p>
            <a:r>
              <a:rPr kumimoji="1" lang="en-US" altLang="ja-JP" sz="1200" dirty="0">
                <a:latin typeface="Meiryo UI" panose="020B0604030504040204" pitchFamily="50" charset="-128"/>
                <a:ea typeface="Meiryo UI" panose="020B0604030504040204" pitchFamily="50" charset="-128"/>
              </a:rPr>
              <a:t>652</a:t>
            </a:r>
            <a:r>
              <a:rPr kumimoji="1" lang="ja-JP" altLang="en-US" sz="1200" dirty="0">
                <a:latin typeface="Meiryo UI" panose="020B0604030504040204" pitchFamily="50" charset="-128"/>
                <a:ea typeface="Meiryo UI" panose="020B0604030504040204" pitchFamily="50" charset="-128"/>
              </a:rPr>
              <a:t>社</a:t>
            </a:r>
          </a:p>
        </p:txBody>
      </p:sp>
      <p:sp>
        <p:nvSpPr>
          <p:cNvPr id="23" name="テキスト ボックス 22"/>
          <p:cNvSpPr txBox="1"/>
          <p:nvPr/>
        </p:nvSpPr>
        <p:spPr>
          <a:xfrm>
            <a:off x="7978903" y="5095571"/>
            <a:ext cx="627095" cy="276999"/>
          </a:xfrm>
          <a:prstGeom prst="rect">
            <a:avLst/>
          </a:prstGeom>
          <a:noFill/>
        </p:spPr>
        <p:txBody>
          <a:bodyPr wrap="none" rtlCol="0">
            <a:spAutoFit/>
          </a:bodyPr>
          <a:lstStyle/>
          <a:p>
            <a:r>
              <a:rPr kumimoji="1" lang="en-US" altLang="ja-JP" sz="1200" dirty="0">
                <a:latin typeface="Meiryo UI" panose="020B0604030504040204" pitchFamily="50" charset="-128"/>
                <a:ea typeface="Meiryo UI" panose="020B0604030504040204" pitchFamily="50" charset="-128"/>
              </a:rPr>
              <a:t>139</a:t>
            </a:r>
            <a:r>
              <a:rPr kumimoji="1" lang="ja-JP" altLang="en-US" sz="1200" dirty="0">
                <a:latin typeface="Meiryo UI" panose="020B0604030504040204" pitchFamily="50" charset="-128"/>
                <a:ea typeface="Meiryo UI" panose="020B0604030504040204" pitchFamily="50" charset="-128"/>
              </a:rPr>
              <a:t>社</a:t>
            </a:r>
          </a:p>
        </p:txBody>
      </p:sp>
      <p:sp>
        <p:nvSpPr>
          <p:cNvPr id="24" name="テキスト ボックス 23"/>
          <p:cNvSpPr txBox="1"/>
          <p:nvPr/>
        </p:nvSpPr>
        <p:spPr>
          <a:xfrm>
            <a:off x="4099473" y="4674729"/>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71.0</a:t>
            </a:r>
            <a:r>
              <a:rPr kumimoji="1" lang="ja-JP" altLang="en-US" sz="900" b="1" dirty="0">
                <a:latin typeface="Meiryo UI" panose="020B0604030504040204" pitchFamily="50" charset="-128"/>
                <a:ea typeface="Meiryo UI" panose="020B0604030504040204" pitchFamily="50" charset="-128"/>
              </a:rPr>
              <a:t>％</a:t>
            </a:r>
          </a:p>
        </p:txBody>
      </p:sp>
      <p:sp>
        <p:nvSpPr>
          <p:cNvPr id="25" name="テキスト ボックス 24"/>
          <p:cNvSpPr txBox="1"/>
          <p:nvPr/>
        </p:nvSpPr>
        <p:spPr>
          <a:xfrm>
            <a:off x="6722357" y="4674729"/>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15.8</a:t>
            </a:r>
            <a:r>
              <a:rPr kumimoji="1" lang="ja-JP" altLang="en-US" sz="900" b="1" dirty="0">
                <a:latin typeface="Meiryo UI" panose="020B0604030504040204" pitchFamily="50" charset="-128"/>
                <a:ea typeface="Meiryo UI" panose="020B0604030504040204" pitchFamily="50" charset="-128"/>
              </a:rPr>
              <a:t>％</a:t>
            </a:r>
          </a:p>
        </p:txBody>
      </p:sp>
      <p:sp>
        <p:nvSpPr>
          <p:cNvPr id="26" name="テキスト ボックス 25"/>
          <p:cNvSpPr txBox="1"/>
          <p:nvPr/>
        </p:nvSpPr>
        <p:spPr>
          <a:xfrm>
            <a:off x="7535614" y="4674729"/>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13.2</a:t>
            </a:r>
            <a:r>
              <a:rPr kumimoji="1" lang="ja-JP" altLang="en-US" sz="900" b="1" dirty="0">
                <a:latin typeface="Meiryo UI" panose="020B0604030504040204" pitchFamily="50" charset="-128"/>
                <a:ea typeface="Meiryo UI" panose="020B0604030504040204" pitchFamily="50" charset="-128"/>
              </a:rPr>
              <a:t>％</a:t>
            </a:r>
          </a:p>
        </p:txBody>
      </p:sp>
      <p:sp>
        <p:nvSpPr>
          <p:cNvPr id="27" name="テキスト ボックス 26"/>
          <p:cNvSpPr txBox="1"/>
          <p:nvPr/>
        </p:nvSpPr>
        <p:spPr>
          <a:xfrm>
            <a:off x="3788711" y="4286892"/>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59.1</a:t>
            </a:r>
            <a:r>
              <a:rPr kumimoji="1" lang="ja-JP" altLang="en-US" sz="900" b="1" dirty="0">
                <a:latin typeface="Meiryo UI" panose="020B0604030504040204" pitchFamily="50" charset="-128"/>
                <a:ea typeface="Meiryo UI" panose="020B0604030504040204" pitchFamily="50" charset="-128"/>
              </a:rPr>
              <a:t>％</a:t>
            </a:r>
          </a:p>
        </p:txBody>
      </p:sp>
      <p:sp>
        <p:nvSpPr>
          <p:cNvPr id="28" name="テキスト ボックス 27"/>
          <p:cNvSpPr txBox="1"/>
          <p:nvPr/>
        </p:nvSpPr>
        <p:spPr>
          <a:xfrm>
            <a:off x="6232649" y="4286892"/>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23.6</a:t>
            </a:r>
            <a:r>
              <a:rPr kumimoji="1" lang="ja-JP" altLang="en-US" sz="900" b="1" dirty="0">
                <a:latin typeface="Meiryo UI" panose="020B0604030504040204" pitchFamily="50" charset="-128"/>
                <a:ea typeface="Meiryo UI" panose="020B0604030504040204" pitchFamily="50" charset="-128"/>
              </a:rPr>
              <a:t>％</a:t>
            </a:r>
          </a:p>
        </p:txBody>
      </p:sp>
      <p:sp>
        <p:nvSpPr>
          <p:cNvPr id="29" name="テキスト ボックス 28"/>
          <p:cNvSpPr txBox="1"/>
          <p:nvPr/>
        </p:nvSpPr>
        <p:spPr>
          <a:xfrm>
            <a:off x="7423872" y="4286892"/>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17.3</a:t>
            </a:r>
            <a:r>
              <a:rPr kumimoji="1" lang="ja-JP" altLang="en-US" sz="900" b="1" dirty="0">
                <a:latin typeface="Meiryo UI" panose="020B0604030504040204" pitchFamily="50" charset="-128"/>
                <a:ea typeface="Meiryo UI" panose="020B0604030504040204" pitchFamily="50" charset="-128"/>
              </a:rPr>
              <a:t>％</a:t>
            </a:r>
          </a:p>
        </p:txBody>
      </p:sp>
      <p:sp>
        <p:nvSpPr>
          <p:cNvPr id="30" name="テキスト ボックス 29"/>
          <p:cNvSpPr txBox="1"/>
          <p:nvPr/>
        </p:nvSpPr>
        <p:spPr>
          <a:xfrm>
            <a:off x="3397601" y="3871160"/>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45.7</a:t>
            </a:r>
            <a:r>
              <a:rPr kumimoji="1" lang="ja-JP" altLang="en-US" sz="900" b="1" dirty="0">
                <a:latin typeface="Meiryo UI" panose="020B0604030504040204" pitchFamily="50" charset="-128"/>
                <a:ea typeface="Meiryo UI" panose="020B0604030504040204" pitchFamily="50" charset="-128"/>
              </a:rPr>
              <a:t>％</a:t>
            </a:r>
          </a:p>
        </p:txBody>
      </p:sp>
      <p:sp>
        <p:nvSpPr>
          <p:cNvPr id="31" name="テキスト ボックス 30"/>
          <p:cNvSpPr txBox="1"/>
          <p:nvPr/>
        </p:nvSpPr>
        <p:spPr>
          <a:xfrm>
            <a:off x="5399005" y="3871160"/>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24.5</a:t>
            </a:r>
            <a:r>
              <a:rPr kumimoji="1" lang="ja-JP" altLang="en-US" sz="900" b="1" dirty="0">
                <a:latin typeface="Meiryo UI" panose="020B0604030504040204" pitchFamily="50" charset="-128"/>
                <a:ea typeface="Meiryo UI" panose="020B0604030504040204" pitchFamily="50" charset="-128"/>
              </a:rPr>
              <a:t>％</a:t>
            </a:r>
          </a:p>
        </p:txBody>
      </p:sp>
      <p:sp>
        <p:nvSpPr>
          <p:cNvPr id="32" name="テキスト ボックス 31"/>
          <p:cNvSpPr txBox="1"/>
          <p:nvPr/>
        </p:nvSpPr>
        <p:spPr>
          <a:xfrm>
            <a:off x="6976375" y="3871160"/>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29.9</a:t>
            </a:r>
            <a:r>
              <a:rPr kumimoji="1" lang="ja-JP" altLang="en-US" sz="900" b="1" dirty="0">
                <a:latin typeface="Meiryo UI" panose="020B0604030504040204" pitchFamily="50" charset="-128"/>
                <a:ea typeface="Meiryo UI" panose="020B0604030504040204" pitchFamily="50" charset="-128"/>
              </a:rPr>
              <a:t>％</a:t>
            </a:r>
          </a:p>
        </p:txBody>
      </p:sp>
      <p:sp>
        <p:nvSpPr>
          <p:cNvPr id="33" name="テキスト ボックス 32"/>
          <p:cNvSpPr txBox="1"/>
          <p:nvPr/>
        </p:nvSpPr>
        <p:spPr>
          <a:xfrm>
            <a:off x="3397600" y="3473818"/>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45.2</a:t>
            </a:r>
            <a:r>
              <a:rPr kumimoji="1" lang="ja-JP" altLang="en-US" sz="900" b="1" dirty="0">
                <a:latin typeface="Meiryo UI" panose="020B0604030504040204" pitchFamily="50" charset="-128"/>
                <a:ea typeface="Meiryo UI" panose="020B0604030504040204" pitchFamily="50" charset="-128"/>
              </a:rPr>
              <a:t>％</a:t>
            </a:r>
          </a:p>
        </p:txBody>
      </p:sp>
      <p:sp>
        <p:nvSpPr>
          <p:cNvPr id="34" name="テキスト ボックス 33"/>
          <p:cNvSpPr txBox="1"/>
          <p:nvPr/>
        </p:nvSpPr>
        <p:spPr>
          <a:xfrm>
            <a:off x="5394842" y="3473818"/>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23.8</a:t>
            </a:r>
            <a:r>
              <a:rPr kumimoji="1" lang="ja-JP" altLang="en-US" sz="900" b="1" dirty="0">
                <a:latin typeface="Meiryo UI" panose="020B0604030504040204" pitchFamily="50" charset="-128"/>
                <a:ea typeface="Meiryo UI" panose="020B0604030504040204" pitchFamily="50" charset="-128"/>
              </a:rPr>
              <a:t>％</a:t>
            </a:r>
          </a:p>
        </p:txBody>
      </p:sp>
      <p:sp>
        <p:nvSpPr>
          <p:cNvPr id="35" name="テキスト ボックス 34"/>
          <p:cNvSpPr txBox="1"/>
          <p:nvPr/>
        </p:nvSpPr>
        <p:spPr>
          <a:xfrm>
            <a:off x="6959815" y="3473818"/>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31.0</a:t>
            </a:r>
            <a:r>
              <a:rPr kumimoji="1" lang="ja-JP" altLang="en-US" sz="900" b="1" dirty="0">
                <a:latin typeface="Meiryo UI" panose="020B0604030504040204" pitchFamily="50" charset="-128"/>
                <a:ea typeface="Meiryo UI" panose="020B0604030504040204" pitchFamily="50" charset="-128"/>
              </a:rPr>
              <a:t>％</a:t>
            </a:r>
          </a:p>
        </p:txBody>
      </p:sp>
      <p:sp>
        <p:nvSpPr>
          <p:cNvPr id="36" name="テキスト ボックス 35"/>
          <p:cNvSpPr txBox="1"/>
          <p:nvPr/>
        </p:nvSpPr>
        <p:spPr>
          <a:xfrm>
            <a:off x="2914314" y="3076476"/>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27.8</a:t>
            </a:r>
            <a:r>
              <a:rPr kumimoji="1" lang="ja-JP" altLang="en-US" sz="900" b="1" dirty="0">
                <a:latin typeface="Meiryo UI" panose="020B0604030504040204" pitchFamily="50" charset="-128"/>
                <a:ea typeface="Meiryo UI" panose="020B0604030504040204" pitchFamily="50" charset="-128"/>
              </a:rPr>
              <a:t>％</a:t>
            </a:r>
          </a:p>
        </p:txBody>
      </p:sp>
      <p:sp>
        <p:nvSpPr>
          <p:cNvPr id="37" name="テキスト ボックス 36"/>
          <p:cNvSpPr txBox="1"/>
          <p:nvPr/>
        </p:nvSpPr>
        <p:spPr>
          <a:xfrm>
            <a:off x="4284099" y="3076476"/>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20.6</a:t>
            </a:r>
            <a:r>
              <a:rPr kumimoji="1" lang="ja-JP" altLang="en-US" sz="900" b="1" dirty="0">
                <a:latin typeface="Meiryo UI" panose="020B0604030504040204" pitchFamily="50" charset="-128"/>
                <a:ea typeface="Meiryo UI" panose="020B0604030504040204" pitchFamily="50" charset="-128"/>
              </a:rPr>
              <a:t>％</a:t>
            </a:r>
          </a:p>
        </p:txBody>
      </p:sp>
      <p:sp>
        <p:nvSpPr>
          <p:cNvPr id="38" name="テキスト ボックス 37"/>
          <p:cNvSpPr txBox="1"/>
          <p:nvPr/>
        </p:nvSpPr>
        <p:spPr>
          <a:xfrm>
            <a:off x="6306236" y="3076476"/>
            <a:ext cx="575799" cy="230832"/>
          </a:xfrm>
          <a:prstGeom prst="rect">
            <a:avLst/>
          </a:prstGeom>
          <a:noFill/>
        </p:spPr>
        <p:txBody>
          <a:bodyPr wrap="none" rtlCol="0">
            <a:spAutoFit/>
          </a:bodyPr>
          <a:lstStyle/>
          <a:p>
            <a:r>
              <a:rPr kumimoji="1" lang="en-US" altLang="ja-JP" sz="900" b="1" dirty="0">
                <a:latin typeface="Meiryo UI" panose="020B0604030504040204" pitchFamily="50" charset="-128"/>
                <a:ea typeface="Meiryo UI" panose="020B0604030504040204" pitchFamily="50" charset="-128"/>
              </a:rPr>
              <a:t>51.5</a:t>
            </a:r>
            <a:r>
              <a:rPr kumimoji="1" lang="ja-JP" altLang="en-US" sz="900" b="1" dirty="0">
                <a:latin typeface="Meiryo UI" panose="020B0604030504040204" pitchFamily="50" charset="-128"/>
                <a:ea typeface="Meiryo UI" panose="020B0604030504040204" pitchFamily="50" charset="-128"/>
              </a:rPr>
              <a:t>％</a:t>
            </a:r>
          </a:p>
        </p:txBody>
      </p:sp>
    </p:spTree>
    <p:extLst>
      <p:ext uri="{BB962C8B-B14F-4D97-AF65-F5344CB8AC3E}">
        <p14:creationId xmlns:p14="http://schemas.microsoft.com/office/powerpoint/2010/main" val="12654578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xmlns="" id="{6059CE5D-4F38-4506-A5A9-0EFA09D5D8F0}"/>
              </a:ext>
            </a:extLst>
          </p:cNvPr>
          <p:cNvSpPr/>
          <p:nvPr/>
        </p:nvSpPr>
        <p:spPr>
          <a:xfrm>
            <a:off x="160215" y="3407343"/>
            <a:ext cx="8828868" cy="271824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j-ea"/>
              <a:ea typeface="+mj-ea"/>
            </a:endParaRPr>
          </a:p>
        </p:txBody>
      </p:sp>
      <p:sp>
        <p:nvSpPr>
          <p:cNvPr id="14" name="正方形/長方形 13">
            <a:extLst>
              <a:ext uri="{FF2B5EF4-FFF2-40B4-BE49-F238E27FC236}">
                <a16:creationId xmlns:a16="http://schemas.microsoft.com/office/drawing/2014/main" xmlns="" id="{2AB1F4E9-512E-4E8D-BD34-6926D61D1A01}"/>
              </a:ext>
            </a:extLst>
          </p:cNvPr>
          <p:cNvSpPr/>
          <p:nvPr/>
        </p:nvSpPr>
        <p:spPr>
          <a:xfrm>
            <a:off x="548639" y="5216892"/>
            <a:ext cx="8052317" cy="688963"/>
          </a:xfrm>
          <a:prstGeom prst="rect">
            <a:avLst/>
          </a:prstGeom>
          <a:solidFill>
            <a:srgbClr val="EBE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 name="図 9">
            <a:extLst>
              <a:ext uri="{FF2B5EF4-FFF2-40B4-BE49-F238E27FC236}">
                <a16:creationId xmlns:a16="http://schemas.microsoft.com/office/drawing/2014/main" xmlns="" id="{8A8C170A-FB8E-42B9-9073-39043205E2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215" y="2569731"/>
            <a:ext cx="1617044" cy="752149"/>
          </a:xfrm>
          <a:prstGeom prst="rect">
            <a:avLst/>
          </a:prstGeom>
        </p:spPr>
      </p:pic>
      <p:sp>
        <p:nvSpPr>
          <p:cNvPr id="12" name="コンテンツ プレースホルダ 2"/>
          <p:cNvSpPr txBox="1">
            <a:spLocks/>
          </p:cNvSpPr>
          <p:nvPr/>
        </p:nvSpPr>
        <p:spPr>
          <a:xfrm>
            <a:off x="282699" y="2913929"/>
            <a:ext cx="8582167" cy="3556000"/>
          </a:xfrm>
          <a:prstGeom prst="rect">
            <a:avLst/>
          </a:prstGeom>
        </p:spPr>
        <p:txBody>
          <a:bodyPr anchor="ctr" anchorCtr="0">
            <a:no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kumimoji="1" sz="2200" b="1" kern="1200">
                <a:solidFill>
                  <a:srgbClr val="404040"/>
                </a:solidFill>
                <a:latin typeface="メイリオ"/>
                <a:ea typeface="メイリオ"/>
                <a:cs typeface="メイリオ"/>
              </a:defRPr>
            </a:lvl1pPr>
            <a:lvl2pPr marL="457200" indent="0" algn="ctr" defTabSz="457200" rtl="0" eaLnBrk="1" latinLnBrk="0" hangingPunct="1">
              <a:spcBef>
                <a:spcPct val="20000"/>
              </a:spcBef>
              <a:buFont typeface="Arial"/>
              <a:buNone/>
              <a:defRPr kumimoji="1"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kumimoji="1"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9pPr>
          </a:lstStyle>
          <a:p>
            <a:pPr algn="ctr"/>
            <a:r>
              <a:rPr lang="en-US" altLang="ja-JP" sz="4400" dirty="0">
                <a:solidFill>
                  <a:schemeClr val="bg1"/>
                </a:solidFill>
                <a:latin typeface="+mj-ea"/>
                <a:ea typeface="+mj-ea"/>
              </a:rPr>
              <a:t>AI</a:t>
            </a:r>
            <a:r>
              <a:rPr lang="ja-JP" altLang="en-US" sz="4400" dirty="0">
                <a:solidFill>
                  <a:schemeClr val="bg1"/>
                </a:solidFill>
                <a:latin typeface="+mj-ea"/>
                <a:ea typeface="+mj-ea"/>
              </a:rPr>
              <a:t>リテラシー</a:t>
            </a:r>
            <a:endParaRPr lang="en-US" altLang="ja-JP" sz="800" dirty="0">
              <a:solidFill>
                <a:schemeClr val="bg1"/>
              </a:solidFill>
              <a:latin typeface="+mj-ea"/>
              <a:ea typeface="+mj-ea"/>
            </a:endParaRPr>
          </a:p>
          <a:p>
            <a:pPr algn="ct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第</a:t>
            </a:r>
            <a:r>
              <a:rPr lang="en-US" altLang="ja-JP" sz="4000" dirty="0">
                <a:solidFill>
                  <a:schemeClr val="bg1"/>
                </a:solidFill>
                <a:latin typeface="Meiryo UI" panose="020B0604030504040204" pitchFamily="50" charset="-128"/>
                <a:ea typeface="Meiryo UI" panose="020B0604030504040204" pitchFamily="50" charset="-128"/>
              </a:rPr>
              <a:t>7</a:t>
            </a:r>
            <a:r>
              <a:rPr lang="ja-JP" altLang="en-US" sz="4000" dirty="0">
                <a:solidFill>
                  <a:schemeClr val="bg1"/>
                </a:solidFill>
                <a:latin typeface="Meiryo UI" panose="020B0604030504040204" pitchFamily="50" charset="-128"/>
                <a:ea typeface="Meiryo UI" panose="020B0604030504040204" pitchFamily="50" charset="-128"/>
              </a:rPr>
              <a:t>回</a:t>
            </a: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 </a:t>
            </a:r>
            <a:r>
              <a:rPr lang="en-US" altLang="ja-JP" sz="4000" dirty="0">
                <a:solidFill>
                  <a:schemeClr val="bg1"/>
                </a:solidFill>
                <a:latin typeface="Meiryo UI" panose="020B0604030504040204" pitchFamily="50" charset="-128"/>
                <a:ea typeface="Meiryo UI" panose="020B0604030504040204" pitchFamily="50" charset="-128"/>
              </a:rPr>
              <a:t>AI/ICT</a:t>
            </a:r>
            <a:r>
              <a:rPr lang="ja-JP" altLang="en-US" sz="4000" dirty="0">
                <a:solidFill>
                  <a:schemeClr val="bg1"/>
                </a:solidFill>
                <a:latin typeface="Meiryo UI" panose="020B0604030504040204" pitchFamily="50" charset="-128"/>
                <a:ea typeface="Meiryo UI" panose="020B0604030504040204" pitchFamily="50" charset="-128"/>
              </a:rPr>
              <a:t>関連 基礎知識</a:t>
            </a:r>
            <a:r>
              <a:rPr lang="en-US" altLang="ja-JP" sz="4000" dirty="0">
                <a:solidFill>
                  <a:schemeClr val="bg1"/>
                </a:solidFill>
                <a:latin typeface="Meiryo UI" panose="020B0604030504040204" pitchFamily="50" charset="-128"/>
                <a:ea typeface="Meiryo UI" panose="020B0604030504040204" pitchFamily="50" charset="-128"/>
              </a:rPr>
              <a:t>(3)</a:t>
            </a:r>
          </a:p>
          <a:p>
            <a:pPr algn="ctr"/>
            <a:endParaRPr lang="en-US" altLang="ja-JP" sz="1050" dirty="0">
              <a:solidFill>
                <a:schemeClr val="bg1"/>
              </a:solidFill>
              <a:effectLst>
                <a:outerShdw blurRad="38100" dist="38100" dir="2700000" algn="tl">
                  <a:srgbClr val="000000">
                    <a:alpha val="43137"/>
                  </a:srgbClr>
                </a:outerShdw>
              </a:effectLst>
              <a:latin typeface="+mj-ea"/>
              <a:ea typeface="+mj-ea"/>
            </a:endParaRPr>
          </a:p>
          <a:p>
            <a:pPr algn="ctr"/>
            <a:r>
              <a:rPr lang="en-US" altLang="ja-JP" sz="4000" b="0" dirty="0">
                <a:solidFill>
                  <a:schemeClr val="tx1"/>
                </a:solidFill>
                <a:latin typeface="+mj-ea"/>
                <a:ea typeface="+mj-ea"/>
              </a:rPr>
              <a:t>PART</a:t>
            </a:r>
            <a:r>
              <a:rPr lang="ja-JP" altLang="en-US" sz="4000" b="0" dirty="0">
                <a:solidFill>
                  <a:schemeClr val="tx1"/>
                </a:solidFill>
                <a:latin typeface="+mj-ea"/>
                <a:ea typeface="+mj-ea"/>
              </a:rPr>
              <a:t>②　　セキュリティの監査</a:t>
            </a:r>
            <a:endParaRPr lang="en-US" altLang="ja-JP" sz="4000" b="0" dirty="0">
              <a:solidFill>
                <a:schemeClr val="tx1"/>
              </a:solidFill>
              <a:latin typeface="+mj-ea"/>
              <a:ea typeface="+mj-ea"/>
            </a:endParaRPr>
          </a:p>
        </p:txBody>
      </p:sp>
    </p:spTree>
    <p:extLst>
      <p:ext uri="{BB962C8B-B14F-4D97-AF65-F5344CB8AC3E}">
        <p14:creationId xmlns:p14="http://schemas.microsoft.com/office/powerpoint/2010/main" val="31206508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セキュリティの監査</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◆セキュリティの点検</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822970"/>
          </a:xfrm>
        </p:spPr>
        <p:txBody>
          <a:bodyPr/>
          <a:lstStyle/>
          <a:p>
            <a:r>
              <a:rPr kumimoji="1" lang="ja-JP" altLang="en-US" sz="2000" dirty="0">
                <a:latin typeface="Meiryo UI" panose="020B0604030504040204" pitchFamily="50" charset="-128"/>
                <a:ea typeface="Meiryo UI" panose="020B0604030504040204" pitchFamily="50" charset="-128"/>
              </a:rPr>
              <a:t>セキュリティポリシーが策定され、セキュリティに関する対策が実施されるようになれば、ひとまずは安心なのですが</a:t>
            </a:r>
            <a:r>
              <a:rPr kumimoji="1" lang="ja-JP" altLang="en-US" sz="2000" dirty="0" err="1">
                <a:latin typeface="Meiryo UI" panose="020B0604030504040204" pitchFamily="50" charset="-128"/>
                <a:ea typeface="Meiryo UI" panose="020B0604030504040204" pitchFamily="50" charset="-128"/>
              </a:rPr>
              <a:t>、、、</a:t>
            </a:r>
            <a:endParaRPr kumimoji="1" lang="ja-JP" altLang="en-US" sz="2000" b="1" dirty="0">
              <a:latin typeface="Meiryo UI" panose="020B0604030504040204" pitchFamily="50" charset="-128"/>
              <a:ea typeface="Meiryo UI" panose="020B0604030504040204" pitchFamily="50" charset="-128"/>
            </a:endParaRPr>
          </a:p>
        </p:txBody>
      </p:sp>
      <p:sp>
        <p:nvSpPr>
          <p:cNvPr id="11" name="角丸四角形 10"/>
          <p:cNvSpPr/>
          <p:nvPr/>
        </p:nvSpPr>
        <p:spPr>
          <a:xfrm>
            <a:off x="715147" y="4547108"/>
            <a:ext cx="1460074" cy="703741"/>
          </a:xfrm>
          <a:prstGeom prst="roundRect">
            <a:avLst/>
          </a:pr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Meiryo UI" panose="020B0604030504040204" pitchFamily="50" charset="-128"/>
                <a:ea typeface="Meiryo UI" panose="020B0604030504040204" pitchFamily="50" charset="-128"/>
              </a:rPr>
              <a:t>セキュリティの点検</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a:off x="471241" y="2116442"/>
            <a:ext cx="8408063" cy="1384995"/>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セキュリティ対策が本当に実施されたのかどうか、実施された内容が適切だったのかどうか、新たな問題は生じていないのか、というような心配が出てきます。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そのような心配を解決するために行うのが、</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セキュリティの点検</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です。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角丸四角形 18"/>
          <p:cNvSpPr/>
          <p:nvPr/>
        </p:nvSpPr>
        <p:spPr>
          <a:xfrm>
            <a:off x="2611347" y="3830071"/>
            <a:ext cx="1491423" cy="627131"/>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自主点検</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角丸四角形 23"/>
          <p:cNvSpPr/>
          <p:nvPr/>
        </p:nvSpPr>
        <p:spPr>
          <a:xfrm>
            <a:off x="2611346" y="5340756"/>
            <a:ext cx="1491423" cy="627131"/>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監査</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 name="カギ線コネクタ 7"/>
          <p:cNvCxnSpPr>
            <a:stCxn id="11" idx="3"/>
            <a:endCxn id="19" idx="1"/>
          </p:cNvCxnSpPr>
          <p:nvPr/>
        </p:nvCxnSpPr>
        <p:spPr>
          <a:xfrm flipV="1">
            <a:off x="2175221" y="4143637"/>
            <a:ext cx="436126" cy="755342"/>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cxnSp>
        <p:nvCxnSpPr>
          <p:cNvPr id="26" name="カギ線コネクタ 25"/>
          <p:cNvCxnSpPr>
            <a:stCxn id="11" idx="3"/>
            <a:endCxn id="24" idx="1"/>
          </p:cNvCxnSpPr>
          <p:nvPr/>
        </p:nvCxnSpPr>
        <p:spPr>
          <a:xfrm>
            <a:off x="2175221" y="4898979"/>
            <a:ext cx="436125" cy="755343"/>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sp>
        <p:nvSpPr>
          <p:cNvPr id="31" name="テキスト ボックス 30"/>
          <p:cNvSpPr txBox="1"/>
          <p:nvPr/>
        </p:nvSpPr>
        <p:spPr>
          <a:xfrm>
            <a:off x="4102771" y="3635804"/>
            <a:ext cx="4066672" cy="1077218"/>
          </a:xfrm>
          <a:prstGeom prst="rect">
            <a:avLst/>
          </a:prstGeom>
          <a:noFill/>
        </p:spPr>
        <p:txBody>
          <a:bodyPr wrap="square" rtlCol="0">
            <a:spAutoFit/>
          </a:bodyPr>
          <a:lstStyle/>
          <a:p>
            <a:r>
              <a:rPr kumimoji="1" lang="ja-JP" altLang="en-US" sz="2000" dirty="0"/>
              <a:t>実施した内容等について、点検票等に基づき</a:t>
            </a:r>
            <a:r>
              <a:rPr kumimoji="1" lang="ja-JP" altLang="en-US" sz="2000" b="1" dirty="0"/>
              <a:t>自分で点検</a:t>
            </a:r>
            <a:r>
              <a:rPr kumimoji="1" lang="ja-JP" altLang="en-US" sz="2000" dirty="0"/>
              <a:t>をすることです。</a:t>
            </a:r>
            <a:endParaRPr kumimoji="1" lang="en-US" altLang="ja-JP" sz="2000" dirty="0"/>
          </a:p>
          <a:p>
            <a:r>
              <a:rPr kumimoji="1" lang="ja-JP" altLang="en-US" sz="2400" b="1" dirty="0"/>
              <a:t>セルフチェック</a:t>
            </a:r>
            <a:r>
              <a:rPr kumimoji="1" lang="ja-JP" altLang="en-US" sz="2000" dirty="0"/>
              <a:t>とも呼ばれます。</a:t>
            </a:r>
          </a:p>
        </p:txBody>
      </p:sp>
      <p:sp>
        <p:nvSpPr>
          <p:cNvPr id="37" name="テキスト ボックス 36"/>
          <p:cNvSpPr txBox="1"/>
          <p:nvPr/>
        </p:nvSpPr>
        <p:spPr>
          <a:xfrm>
            <a:off x="4102770" y="4785836"/>
            <a:ext cx="4066672" cy="1815882"/>
          </a:xfrm>
          <a:prstGeom prst="rect">
            <a:avLst/>
          </a:prstGeom>
          <a:noFill/>
        </p:spPr>
        <p:txBody>
          <a:bodyPr wrap="square" rtlCol="0">
            <a:spAutoFit/>
          </a:bodyPr>
          <a:lstStyle/>
          <a:p>
            <a:r>
              <a:rPr kumimoji="1" lang="ja-JP" altLang="en-US" sz="2000" dirty="0"/>
              <a:t>実施した内容等について、</a:t>
            </a:r>
            <a:r>
              <a:rPr kumimoji="1" lang="ja-JP" altLang="en-US" sz="2000" b="1" dirty="0"/>
              <a:t>第三者が点検</a:t>
            </a:r>
            <a:r>
              <a:rPr kumimoji="1" lang="ja-JP" altLang="en-US" sz="2000" dirty="0"/>
              <a:t>をすることです。</a:t>
            </a:r>
            <a:endParaRPr kumimoji="1" lang="en-US" altLang="ja-JP" sz="2000" dirty="0"/>
          </a:p>
          <a:p>
            <a:r>
              <a:rPr kumimoji="1" lang="ja-JP" altLang="en-US" sz="2000" dirty="0"/>
              <a:t>同じ組織内の者が実施する</a:t>
            </a:r>
            <a:r>
              <a:rPr kumimoji="1" lang="ja-JP" altLang="en-US" sz="2400" b="1" dirty="0"/>
              <a:t>内部監査</a:t>
            </a:r>
            <a:r>
              <a:rPr kumimoji="1" lang="ja-JP" altLang="en-US" sz="2000" dirty="0"/>
              <a:t>、異なる組織の者が実施する</a:t>
            </a:r>
            <a:r>
              <a:rPr kumimoji="1" lang="ja-JP" altLang="en-US" sz="2400" b="1" dirty="0"/>
              <a:t>外部監査</a:t>
            </a:r>
            <a:r>
              <a:rPr kumimoji="1" lang="ja-JP" altLang="en-US" sz="2000" dirty="0"/>
              <a:t>があります。</a:t>
            </a:r>
          </a:p>
        </p:txBody>
      </p:sp>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895" y="4081119"/>
            <a:ext cx="1335211" cy="2171074"/>
          </a:xfrm>
          <a:prstGeom prst="rect">
            <a:avLst/>
          </a:prstGeom>
        </p:spPr>
      </p:pic>
    </p:spTree>
    <p:extLst>
      <p:ext uri="{BB962C8B-B14F-4D97-AF65-F5344CB8AC3E}">
        <p14:creationId xmlns:p14="http://schemas.microsoft.com/office/powerpoint/2010/main" val="5969627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セキュリティの監査</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◆情報セキュリティ監査の定義</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822970"/>
          </a:xfrm>
        </p:spPr>
        <p:txBody>
          <a:bodyPr/>
          <a:lstStyle/>
          <a:p>
            <a:r>
              <a:rPr kumimoji="1" lang="ja-JP" altLang="en-US" sz="2000" dirty="0">
                <a:latin typeface="Meiryo UI" panose="020B0604030504040204" pitchFamily="50" charset="-128"/>
                <a:ea typeface="Meiryo UI" panose="020B0604030504040204" pitchFamily="50" charset="-128"/>
              </a:rPr>
              <a:t>セキュリティの監査は、</a:t>
            </a:r>
            <a:r>
              <a:rPr kumimoji="1" lang="ja-JP" altLang="en-US" b="1" dirty="0">
                <a:solidFill>
                  <a:schemeClr val="accent1"/>
                </a:solidFill>
                <a:latin typeface="Meiryo UI" panose="020B0604030504040204" pitchFamily="50" charset="-128"/>
                <a:ea typeface="Meiryo UI" panose="020B0604030504040204" pitchFamily="50" charset="-128"/>
              </a:rPr>
              <a:t>情報セキュリティ監査</a:t>
            </a:r>
            <a:r>
              <a:rPr kumimoji="1" lang="ja-JP" altLang="en-US" sz="2000" dirty="0">
                <a:latin typeface="Meiryo UI" panose="020B0604030504040204" pitchFamily="50" charset="-128"/>
                <a:ea typeface="Meiryo UI" panose="020B0604030504040204" pitchFamily="50" charset="-128"/>
              </a:rPr>
              <a:t>と呼ばれて</a:t>
            </a:r>
            <a:r>
              <a:rPr lang="ja-JP" altLang="en-US" sz="2000" dirty="0">
                <a:latin typeface="Meiryo UI" panose="020B0604030504040204" pitchFamily="50" charset="-128"/>
                <a:ea typeface="Meiryo UI" panose="020B0604030504040204" pitchFamily="50" charset="-128"/>
              </a:rPr>
              <a:t>おり、その定義は次のとおりです</a:t>
            </a:r>
            <a:endParaRPr kumimoji="1" lang="en-US" altLang="ja-JP" sz="2000" dirty="0">
              <a:latin typeface="Meiryo UI" panose="020B0604030504040204" pitchFamily="50" charset="-128"/>
              <a:ea typeface="Meiryo UI" panose="020B0604030504040204" pitchFamily="50" charset="-128"/>
            </a:endParaRPr>
          </a:p>
        </p:txBody>
      </p:sp>
      <p:sp>
        <p:nvSpPr>
          <p:cNvPr id="17" name="テキスト ボックス 16"/>
          <p:cNvSpPr txBox="1"/>
          <p:nvPr/>
        </p:nvSpPr>
        <p:spPr>
          <a:xfrm>
            <a:off x="471242" y="4182090"/>
            <a:ext cx="7457569" cy="1015663"/>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t>策定したルールなどの考え方に基づいて実施した取り組みについて、適切にできているかどうかを点検・評価するのが、監査である、ということになります。</a:t>
            </a:r>
            <a:endParaRPr lang="en-US" altLang="ja-JP" sz="2000" dirty="0"/>
          </a:p>
        </p:txBody>
      </p:sp>
      <p:sp>
        <p:nvSpPr>
          <p:cNvPr id="7" name="角丸四角形 6"/>
          <p:cNvSpPr/>
          <p:nvPr/>
        </p:nvSpPr>
        <p:spPr>
          <a:xfrm>
            <a:off x="723980" y="2162675"/>
            <a:ext cx="6652459" cy="132648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t>情報セキュリティ監査とは、</a:t>
            </a:r>
            <a:r>
              <a:rPr lang="ja-JP" altLang="en-US" sz="2400" b="1" dirty="0"/>
              <a:t>情報セキュリティを維持・管理する仕組みが組織において適切に整備・運用されているか否かを点検・評価すること</a:t>
            </a:r>
            <a:r>
              <a:rPr lang="ja-JP" altLang="en-US" sz="2000" b="1" dirty="0"/>
              <a:t>である。</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2246509" y="3500767"/>
            <a:ext cx="5129930" cy="276999"/>
          </a:xfrm>
          <a:prstGeom prst="rect">
            <a:avLst/>
          </a:prstGeom>
          <a:noFill/>
        </p:spPr>
        <p:txBody>
          <a:bodyPr wrap="none" rtlCol="0">
            <a:spAutoFit/>
          </a:bodyPr>
          <a:lstStyle/>
          <a:p>
            <a:r>
              <a:rPr lang="ja-JP" altLang="en-US" sz="1200" dirty="0">
                <a:latin typeface="Meiryo UI" panose="020B0604030504040204" pitchFamily="50" charset="-128"/>
                <a:ea typeface="Meiryo UI" panose="020B0604030504040204" pitchFamily="50" charset="-128"/>
              </a:rPr>
              <a:t>参考：総務省「地方公共団体における情報セキュリティ監査に関するガイドライン」</a:t>
            </a:r>
          </a:p>
        </p:txBody>
      </p:sp>
      <p:pic>
        <p:nvPicPr>
          <p:cNvPr id="10" name="図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6439" y="2907054"/>
            <a:ext cx="1767561" cy="2145749"/>
          </a:xfrm>
          <a:prstGeom prst="rect">
            <a:avLst/>
          </a:prstGeom>
        </p:spPr>
      </p:pic>
    </p:spTree>
    <p:extLst>
      <p:ext uri="{BB962C8B-B14F-4D97-AF65-F5344CB8AC3E}">
        <p14:creationId xmlns:p14="http://schemas.microsoft.com/office/powerpoint/2010/main" val="7603653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セキュリティの監査</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◆点検は何のために行うのか</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387885"/>
          </a:xfrm>
        </p:spPr>
        <p:txBody>
          <a:bodyPr/>
          <a:lstStyle/>
          <a:p>
            <a:r>
              <a:rPr kumimoji="1" lang="ja-JP" altLang="en-US" sz="2000" dirty="0">
                <a:latin typeface="Meiryo UI" panose="020B0604030504040204" pitchFamily="50" charset="-128"/>
                <a:ea typeface="Meiryo UI" panose="020B0604030504040204" pitchFamily="50" charset="-128"/>
              </a:rPr>
              <a:t>ここで改めて、点検ということについて確認します</a:t>
            </a:r>
          </a:p>
        </p:txBody>
      </p:sp>
      <p:sp>
        <p:nvSpPr>
          <p:cNvPr id="17" name="テキスト ボックス 16"/>
          <p:cNvSpPr txBox="1"/>
          <p:nvPr/>
        </p:nvSpPr>
        <p:spPr>
          <a:xfrm>
            <a:off x="471241" y="1673698"/>
            <a:ext cx="8408063" cy="4832092"/>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実施したことが適切だったのかどうか点検をする</a:t>
            </a:r>
            <a:r>
              <a:rPr lang="ja-JP" altLang="en-US" sz="2000" dirty="0" err="1">
                <a:latin typeface="Meiryo UI" panose="020B0604030504040204" pitchFamily="50" charset="-128"/>
                <a:ea typeface="Meiryo UI" panose="020B0604030504040204" pitchFamily="50" charset="-128"/>
                <a:cs typeface="Meiryo UI" panose="020B0604030504040204" pitchFamily="50" charset="-128"/>
              </a:rPr>
              <a:t>、、、</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という紹介をしました。</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もう一段階前に戻ると、実施する前には、何らかの検討結果があったはずです。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検討結果である</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実施計画</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があり、そしてそれを</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実施</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する。</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そして先ほど紹介した、実施したことに対する</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点検</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をするという流れです。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この点検は、何のために行うのでしょうか。</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先ほども紹介したように、</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実施した内容が適切だったかどうかを</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
            </a:r>
            <a:br>
              <a:rPr lang="en-US" altLang="ja-JP" sz="2400" b="1" dirty="0">
                <a:latin typeface="Meiryo UI" panose="020B0604030504040204" pitchFamily="50" charset="-128"/>
                <a:ea typeface="Meiryo UI" panose="020B0604030504040204" pitchFamily="50" charset="-128"/>
                <a:cs typeface="Meiryo UI" panose="020B0604030504040204" pitchFamily="50" charset="-128"/>
              </a:rPr>
            </a:b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判断するため</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、です。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では、適切ではなかったらどうすればよいのでしょうか。</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角丸四角形 1"/>
          <p:cNvSpPr/>
          <p:nvPr/>
        </p:nvSpPr>
        <p:spPr>
          <a:xfrm>
            <a:off x="3526180" y="3403716"/>
            <a:ext cx="1589918" cy="733927"/>
          </a:xfrm>
          <a:prstGeom prst="round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実施</a:t>
            </a:r>
          </a:p>
        </p:txBody>
      </p:sp>
      <p:sp>
        <p:nvSpPr>
          <p:cNvPr id="15" name="角丸四角形 14"/>
          <p:cNvSpPr/>
          <p:nvPr/>
        </p:nvSpPr>
        <p:spPr>
          <a:xfrm>
            <a:off x="967927" y="3403716"/>
            <a:ext cx="1589918" cy="733927"/>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実施計画</a:t>
            </a:r>
          </a:p>
        </p:txBody>
      </p:sp>
      <p:sp>
        <p:nvSpPr>
          <p:cNvPr id="5" name="ストライプ矢印 4"/>
          <p:cNvSpPr/>
          <p:nvPr/>
        </p:nvSpPr>
        <p:spPr>
          <a:xfrm>
            <a:off x="2644970" y="3512055"/>
            <a:ext cx="794085" cy="530249"/>
          </a:xfrm>
          <a:prstGeom prst="stripedRightArrow">
            <a:avLst/>
          </a:prstGeom>
          <a:solidFill>
            <a:srgbClr val="FFFF00"/>
          </a:solidFill>
          <a:ln>
            <a:solidFill>
              <a:srgbClr val="FFD12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ストライプ矢印 17"/>
          <p:cNvSpPr/>
          <p:nvPr/>
        </p:nvSpPr>
        <p:spPr>
          <a:xfrm>
            <a:off x="5203223" y="3493502"/>
            <a:ext cx="794085" cy="530249"/>
          </a:xfrm>
          <a:prstGeom prst="stripedRightArrow">
            <a:avLst/>
          </a:prstGeom>
          <a:solidFill>
            <a:srgbClr val="FFFF00"/>
          </a:solidFill>
          <a:ln>
            <a:solidFill>
              <a:srgbClr val="FFD12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角丸四角形 19"/>
          <p:cNvSpPr/>
          <p:nvPr/>
        </p:nvSpPr>
        <p:spPr>
          <a:xfrm>
            <a:off x="6084433" y="3409226"/>
            <a:ext cx="1589918" cy="73392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点検</a:t>
            </a: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837312" y="3667851"/>
            <a:ext cx="1306688" cy="1654036"/>
          </a:xfrm>
          <a:prstGeom prst="rect">
            <a:avLst/>
          </a:prstGeom>
        </p:spPr>
      </p:pic>
    </p:spTree>
    <p:extLst>
      <p:ext uri="{BB962C8B-B14F-4D97-AF65-F5344CB8AC3E}">
        <p14:creationId xmlns:p14="http://schemas.microsoft.com/office/powerpoint/2010/main" val="6838356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セキュリティの監査</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◆点検、そして見直しへ</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387885"/>
          </a:xfrm>
        </p:spPr>
        <p:txBody>
          <a:bodyPr/>
          <a:lstStyle/>
          <a:p>
            <a:r>
              <a:rPr lang="ja-JP" altLang="en-US" sz="2000" dirty="0">
                <a:latin typeface="Meiryo UI" panose="020B0604030504040204" pitchFamily="50" charset="-128"/>
                <a:ea typeface="Meiryo UI" panose="020B0604030504040204" pitchFamily="50" charset="-128"/>
              </a:rPr>
              <a:t>点検は、実施した結果が適切だったかどうかを判断するために行うもの</a:t>
            </a:r>
            <a:endParaRPr kumimoji="1" lang="ja-JP" altLang="en-US" sz="2000" dirty="0">
              <a:latin typeface="Meiryo UI" panose="020B0604030504040204" pitchFamily="50" charset="-128"/>
              <a:ea typeface="Meiryo UI" panose="020B0604030504040204" pitchFamily="50" charset="-128"/>
            </a:endParaRPr>
          </a:p>
        </p:txBody>
      </p:sp>
      <p:sp>
        <p:nvSpPr>
          <p:cNvPr id="17" name="テキスト ボックス 16"/>
          <p:cNvSpPr txBox="1"/>
          <p:nvPr/>
        </p:nvSpPr>
        <p:spPr>
          <a:xfrm>
            <a:off x="471241" y="1673698"/>
            <a:ext cx="8408063" cy="4216539"/>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つまり、点検は、</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実施した</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結果を振り返る</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ために行います</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点検した結果、当初想定していたような結果が出ていない、結果が</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
            </a:r>
            <a:br>
              <a:rPr lang="en-US" altLang="ja-JP" sz="2000" dirty="0">
                <a:latin typeface="Meiryo UI" panose="020B0604030504040204" pitchFamily="50" charset="-128"/>
                <a:ea typeface="Meiryo UI" panose="020B0604030504040204" pitchFamily="50" charset="-128"/>
                <a:cs typeface="Meiryo UI" panose="020B0604030504040204" pitchFamily="50" charset="-128"/>
              </a:rPr>
            </a:br>
            <a:r>
              <a:rPr lang="ja-JP" altLang="en-US" sz="2000" dirty="0">
                <a:latin typeface="Meiryo UI" panose="020B0604030504040204" pitchFamily="50" charset="-128"/>
                <a:ea typeface="Meiryo UI" panose="020B0604030504040204" pitchFamily="50" charset="-128"/>
                <a:cs typeface="Meiryo UI" panose="020B0604030504040204" pitchFamily="50" charset="-128"/>
              </a:rPr>
              <a:t>思わしくない、というような場合、どうすればよいでしょうか。</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その実施内容、実施方法が適切だったのか、そうです、</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実施の一段階</a:t>
            </a:r>
            <a:r>
              <a:rPr lang="en-US" altLang="ja-JP" sz="2000" b="1" dirty="0">
                <a:latin typeface="Meiryo UI" panose="020B0604030504040204" pitchFamily="50" charset="-128"/>
                <a:ea typeface="Meiryo UI" panose="020B0604030504040204" pitchFamily="50" charset="-128"/>
                <a:cs typeface="Meiryo UI" panose="020B0604030504040204" pitchFamily="50" charset="-128"/>
              </a:rPr>
              <a:t/>
            </a:r>
            <a:br>
              <a:rPr lang="en-US" altLang="ja-JP" sz="2000" b="1" dirty="0">
                <a:latin typeface="Meiryo UI" panose="020B0604030504040204" pitchFamily="50" charset="-128"/>
                <a:ea typeface="Meiryo UI" panose="020B0604030504040204" pitchFamily="50" charset="-128"/>
                <a:cs typeface="Meiryo UI" panose="020B0604030504040204" pitchFamily="50" charset="-128"/>
              </a:rPr>
            </a:b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前に戻って</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実施計画が適切だったのかということを見直す</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
            </a:r>
            <a:br>
              <a:rPr lang="en-US" altLang="ja-JP" sz="2400" b="1" dirty="0">
                <a:latin typeface="Meiryo UI" panose="020B0604030504040204" pitchFamily="50" charset="-128"/>
                <a:ea typeface="Meiryo UI" panose="020B0604030504040204" pitchFamily="50" charset="-128"/>
                <a:cs typeface="Meiryo UI" panose="020B0604030504040204" pitchFamily="50" charset="-128"/>
              </a:rPr>
            </a:br>
            <a:r>
              <a:rPr lang="ja-JP" altLang="en-US" sz="2000" dirty="0">
                <a:latin typeface="Meiryo UI" panose="020B0604030504040204" pitchFamily="50" charset="-128"/>
                <a:ea typeface="Meiryo UI" panose="020B0604030504040204" pitchFamily="50" charset="-128"/>
                <a:cs typeface="Meiryo UI" panose="020B0604030504040204" pitchFamily="50" charset="-128"/>
              </a:rPr>
              <a:t>必要が出てきます。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角丸四角形 1"/>
          <p:cNvSpPr/>
          <p:nvPr/>
        </p:nvSpPr>
        <p:spPr>
          <a:xfrm>
            <a:off x="3526180" y="2277052"/>
            <a:ext cx="1589918" cy="733927"/>
          </a:xfrm>
          <a:prstGeom prst="round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実施</a:t>
            </a:r>
          </a:p>
        </p:txBody>
      </p:sp>
      <p:sp>
        <p:nvSpPr>
          <p:cNvPr id="15" name="角丸四角形 14"/>
          <p:cNvSpPr/>
          <p:nvPr/>
        </p:nvSpPr>
        <p:spPr>
          <a:xfrm>
            <a:off x="967927" y="2277052"/>
            <a:ext cx="1589918" cy="733927"/>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実施計画</a:t>
            </a:r>
          </a:p>
        </p:txBody>
      </p:sp>
      <p:sp>
        <p:nvSpPr>
          <p:cNvPr id="5" name="ストライプ矢印 4"/>
          <p:cNvSpPr/>
          <p:nvPr/>
        </p:nvSpPr>
        <p:spPr>
          <a:xfrm>
            <a:off x="2644970" y="2385391"/>
            <a:ext cx="794085" cy="530249"/>
          </a:xfrm>
          <a:prstGeom prst="stripedRightArrow">
            <a:avLst/>
          </a:prstGeom>
          <a:solidFill>
            <a:srgbClr val="FFFF00"/>
          </a:solidFill>
          <a:ln>
            <a:solidFill>
              <a:srgbClr val="FFD12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ストライプ矢印 17"/>
          <p:cNvSpPr/>
          <p:nvPr/>
        </p:nvSpPr>
        <p:spPr>
          <a:xfrm>
            <a:off x="5203223" y="2366838"/>
            <a:ext cx="794085" cy="530249"/>
          </a:xfrm>
          <a:prstGeom prst="stripedRightArrow">
            <a:avLst/>
          </a:prstGeom>
          <a:solidFill>
            <a:srgbClr val="FFFF00"/>
          </a:solidFill>
          <a:ln>
            <a:solidFill>
              <a:srgbClr val="FFD12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角丸四角形 19"/>
          <p:cNvSpPr/>
          <p:nvPr/>
        </p:nvSpPr>
        <p:spPr>
          <a:xfrm>
            <a:off x="6084433" y="2282562"/>
            <a:ext cx="1589918" cy="73392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点検</a:t>
            </a: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837312" y="3667851"/>
            <a:ext cx="1306688" cy="1654036"/>
          </a:xfrm>
          <a:prstGeom prst="rect">
            <a:avLst/>
          </a:prstGeom>
        </p:spPr>
      </p:pic>
      <p:sp>
        <p:nvSpPr>
          <p:cNvPr id="6" name="上カーブ矢印 5"/>
          <p:cNvSpPr/>
          <p:nvPr/>
        </p:nvSpPr>
        <p:spPr>
          <a:xfrm flipH="1">
            <a:off x="4319337" y="3092089"/>
            <a:ext cx="2574758" cy="575401"/>
          </a:xfrm>
          <a:prstGeom prst="curvedUpArrow">
            <a:avLst>
              <a:gd name="adj1" fmla="val 41138"/>
              <a:gd name="adj2" fmla="val 92455"/>
              <a:gd name="adj3" fmla="val 43819"/>
            </a:avLst>
          </a:prstGeom>
          <a:solidFill>
            <a:srgbClr val="FF99FF"/>
          </a:solidFill>
          <a:ln>
            <a:solidFill>
              <a:srgbClr val="CC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42017696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アジェンダ</a:t>
            </a:r>
            <a:endParaRPr kumimoji="1" lang="ja-JP" altLang="en-US" dirty="0"/>
          </a:p>
        </p:txBody>
      </p:sp>
      <p:sp>
        <p:nvSpPr>
          <p:cNvPr id="4" name="コンテンツ プレースホルダー 2"/>
          <p:cNvSpPr txBox="1">
            <a:spLocks/>
          </p:cNvSpPr>
          <p:nvPr/>
        </p:nvSpPr>
        <p:spPr>
          <a:xfrm>
            <a:off x="902368" y="2069432"/>
            <a:ext cx="7267074" cy="3489157"/>
          </a:xfrm>
          <a:prstGeom prst="foldedCorner">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endParaRPr lang="en-US" altLang="ja-JP" b="1" dirty="0">
              <a:solidFill>
                <a:sysClr val="windowText" lastClr="000000"/>
              </a:solidFill>
            </a:endParaRPr>
          </a:p>
          <a:p>
            <a:pPr marL="0" indent="0">
              <a:buFont typeface="Wingdings" panose="05000000000000000000" pitchFamily="2" charset="2"/>
              <a:buNone/>
            </a:pPr>
            <a:r>
              <a:rPr lang="en-US" altLang="ja-JP" b="1" dirty="0">
                <a:solidFill>
                  <a:sysClr val="windowText" lastClr="000000"/>
                </a:solidFill>
              </a:rPr>
              <a:t>PART</a:t>
            </a:r>
            <a:r>
              <a:rPr lang="ja-JP" altLang="en-US" b="1" dirty="0">
                <a:solidFill>
                  <a:sysClr val="windowText" lastClr="000000"/>
                </a:solidFill>
              </a:rPr>
              <a:t>①　　セキュリティポリシー</a:t>
            </a:r>
            <a:endParaRPr lang="en-US" altLang="ja-JP" b="1" dirty="0">
              <a:solidFill>
                <a:sysClr val="windowText" lastClr="000000"/>
              </a:solidFill>
            </a:endParaRPr>
          </a:p>
          <a:p>
            <a:pPr marL="0" indent="0">
              <a:buFont typeface="Wingdings" panose="05000000000000000000" pitchFamily="2" charset="2"/>
              <a:buNone/>
            </a:pPr>
            <a:endParaRPr lang="en-US" altLang="ja-JP" b="1" dirty="0">
              <a:solidFill>
                <a:sysClr val="windowText" lastClr="000000"/>
              </a:solidFill>
            </a:endParaRPr>
          </a:p>
          <a:p>
            <a:pPr marL="0" indent="0">
              <a:buFont typeface="Wingdings" panose="05000000000000000000" pitchFamily="2" charset="2"/>
              <a:buNone/>
            </a:pPr>
            <a:r>
              <a:rPr lang="en-US" altLang="ja-JP" b="1" dirty="0">
                <a:solidFill>
                  <a:sysClr val="windowText" lastClr="000000"/>
                </a:solidFill>
              </a:rPr>
              <a:t>PART</a:t>
            </a:r>
            <a:r>
              <a:rPr lang="ja-JP" altLang="en-US" b="1" dirty="0">
                <a:solidFill>
                  <a:sysClr val="windowText" lastClr="000000"/>
                </a:solidFill>
              </a:rPr>
              <a:t>②　　セキュリティの監査</a:t>
            </a:r>
            <a:endParaRPr lang="en-US" altLang="ja-JP" b="1" dirty="0">
              <a:solidFill>
                <a:sysClr val="windowText" lastClr="000000"/>
              </a:solidFill>
            </a:endParaRPr>
          </a:p>
          <a:p>
            <a:pPr marL="0" indent="0">
              <a:buFont typeface="Wingdings" panose="05000000000000000000" pitchFamily="2" charset="2"/>
              <a:buNone/>
            </a:pPr>
            <a:endParaRPr lang="en-US" altLang="ja-JP" b="1" dirty="0">
              <a:solidFill>
                <a:sysClr val="windowText" lastClr="000000"/>
              </a:solidFill>
            </a:endParaRPr>
          </a:p>
          <a:p>
            <a:pPr marL="0" indent="0">
              <a:buFont typeface="Wingdings" panose="05000000000000000000" pitchFamily="2" charset="2"/>
              <a:buNone/>
            </a:pPr>
            <a:r>
              <a:rPr lang="en-US" altLang="ja-JP" b="1" dirty="0">
                <a:solidFill>
                  <a:sysClr val="windowText" lastClr="000000"/>
                </a:solidFill>
              </a:rPr>
              <a:t>PART</a:t>
            </a:r>
            <a:r>
              <a:rPr lang="ja-JP" altLang="en-US" b="1" dirty="0">
                <a:solidFill>
                  <a:sysClr val="windowText" lastClr="000000"/>
                </a:solidFill>
              </a:rPr>
              <a:t>③　　セキュリティの国際規格や動向</a:t>
            </a:r>
            <a:endParaRPr lang="en-US" altLang="ja-JP" b="1" dirty="0">
              <a:solidFill>
                <a:sysClr val="windowText" lastClr="000000"/>
              </a:solidFill>
            </a:endParaRPr>
          </a:p>
          <a:p>
            <a:pPr marL="0" indent="0">
              <a:buFont typeface="Wingdings" panose="05000000000000000000" pitchFamily="2" charset="2"/>
              <a:buNone/>
            </a:pPr>
            <a:endParaRPr lang="en-US" altLang="ja-JP" sz="1400" dirty="0">
              <a:solidFill>
                <a:sysClr val="windowText" lastClr="000000"/>
              </a:solidFill>
            </a:endParaRPr>
          </a:p>
        </p:txBody>
      </p:sp>
    </p:spTree>
    <p:extLst>
      <p:ext uri="{BB962C8B-B14F-4D97-AF65-F5344CB8AC3E}">
        <p14:creationId xmlns:p14="http://schemas.microsoft.com/office/powerpoint/2010/main" val="16452843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セキュリティの監査</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◆点検、見直しという流れ</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387885"/>
          </a:xfrm>
        </p:spPr>
        <p:txBody>
          <a:bodyPr/>
          <a:lstStyle/>
          <a:p>
            <a:r>
              <a:rPr lang="ja-JP" altLang="en-US" sz="2000" dirty="0">
                <a:latin typeface="Meiryo UI" panose="020B0604030504040204" pitchFamily="50" charset="-128"/>
                <a:ea typeface="Meiryo UI" panose="020B0604030504040204" pitchFamily="50" charset="-128"/>
              </a:rPr>
              <a:t>点検の結果、</a:t>
            </a:r>
            <a:r>
              <a:rPr lang="ja-JP" altLang="en-US" sz="2000" b="1" dirty="0">
                <a:latin typeface="Meiryo UI" panose="020B0604030504040204" pitchFamily="50" charset="-128"/>
                <a:ea typeface="Meiryo UI" panose="020B0604030504040204" pitchFamily="50" charset="-128"/>
              </a:rPr>
              <a:t>実施の内容を見直す必要がある</a:t>
            </a:r>
            <a:r>
              <a:rPr lang="ja-JP" altLang="en-US" sz="2000" dirty="0">
                <a:latin typeface="Meiryo UI" panose="020B0604030504040204" pitchFamily="50" charset="-128"/>
                <a:ea typeface="Meiryo UI" panose="020B0604030504040204" pitchFamily="50" charset="-128"/>
              </a:rPr>
              <a:t>こともあります</a:t>
            </a:r>
            <a:endParaRPr kumimoji="1" lang="ja-JP" altLang="en-US" sz="2000" dirty="0">
              <a:latin typeface="Meiryo UI" panose="020B0604030504040204" pitchFamily="50" charset="-128"/>
              <a:ea typeface="Meiryo UI" panose="020B0604030504040204" pitchFamily="50" charset="-128"/>
            </a:endParaRPr>
          </a:p>
        </p:txBody>
      </p:sp>
      <p:sp>
        <p:nvSpPr>
          <p:cNvPr id="17" name="テキスト ボックス 16"/>
          <p:cNvSpPr txBox="1"/>
          <p:nvPr/>
        </p:nvSpPr>
        <p:spPr>
          <a:xfrm>
            <a:off x="471241" y="1673698"/>
            <a:ext cx="8408063" cy="3847207"/>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b="1" dirty="0">
                <a:latin typeface="Meiryo UI" panose="020B0604030504040204" pitchFamily="50" charset="-128"/>
                <a:ea typeface="Meiryo UI" panose="020B0604030504040204" pitchFamily="50" charset="-128"/>
                <a:cs typeface="Meiryo UI" panose="020B0604030504040204" pitchFamily="50" charset="-128"/>
              </a:rPr>
              <a:t>実施の内容を見直すということは、結局、</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実施計画を見直す</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ということ</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です。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実施計画、実施、点検、見直しという流れは、流れとしてまっすぐ</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
            </a:r>
            <a:br>
              <a:rPr lang="en-US" altLang="ja-JP" sz="2000" dirty="0">
                <a:latin typeface="Meiryo UI" panose="020B0604030504040204" pitchFamily="50" charset="-128"/>
                <a:ea typeface="Meiryo UI" panose="020B0604030504040204" pitchFamily="50" charset="-128"/>
                <a:cs typeface="Meiryo UI" panose="020B0604030504040204" pitchFamily="50" charset="-128"/>
              </a:rPr>
            </a:br>
            <a:r>
              <a:rPr lang="ja-JP" altLang="en-US" sz="2000" dirty="0">
                <a:latin typeface="Meiryo UI" panose="020B0604030504040204" pitchFamily="50" charset="-128"/>
                <a:ea typeface="Meiryo UI" panose="020B0604030504040204" pitchFamily="50" charset="-128"/>
                <a:cs typeface="Meiryo UI" panose="020B0604030504040204" pitchFamily="50" charset="-128"/>
              </a:rPr>
              <a:t>直線的につながっているだけではなく、円のように、</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サイクリックに</a:t>
            </a:r>
            <a:r>
              <a:rPr lang="en-US" altLang="ja-JP" sz="2000" b="1" dirty="0">
                <a:latin typeface="Meiryo UI" panose="020B0604030504040204" pitchFamily="50" charset="-128"/>
                <a:ea typeface="Meiryo UI" panose="020B0604030504040204" pitchFamily="50" charset="-128"/>
                <a:cs typeface="Meiryo UI" panose="020B0604030504040204" pitchFamily="50" charset="-128"/>
              </a:rPr>
              <a:t/>
            </a:r>
            <a:br>
              <a:rPr lang="en-US" altLang="ja-JP" sz="2000" b="1" dirty="0">
                <a:latin typeface="Meiryo UI" panose="020B0604030504040204" pitchFamily="50" charset="-128"/>
                <a:ea typeface="Meiryo UI" panose="020B0604030504040204" pitchFamily="50" charset="-128"/>
                <a:cs typeface="Meiryo UI" panose="020B0604030504040204" pitchFamily="50" charset="-128"/>
              </a:rPr>
            </a:b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つながっている</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のです。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角丸四角形 1"/>
          <p:cNvSpPr/>
          <p:nvPr/>
        </p:nvSpPr>
        <p:spPr>
          <a:xfrm>
            <a:off x="3526180" y="2277052"/>
            <a:ext cx="1589918" cy="733927"/>
          </a:xfrm>
          <a:prstGeom prst="round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実施</a:t>
            </a:r>
          </a:p>
        </p:txBody>
      </p:sp>
      <p:sp>
        <p:nvSpPr>
          <p:cNvPr id="15" name="角丸四角形 14"/>
          <p:cNvSpPr/>
          <p:nvPr/>
        </p:nvSpPr>
        <p:spPr>
          <a:xfrm>
            <a:off x="967927" y="2277052"/>
            <a:ext cx="1589918" cy="733927"/>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実施計画</a:t>
            </a:r>
          </a:p>
        </p:txBody>
      </p:sp>
      <p:sp>
        <p:nvSpPr>
          <p:cNvPr id="5" name="ストライプ矢印 4"/>
          <p:cNvSpPr/>
          <p:nvPr/>
        </p:nvSpPr>
        <p:spPr>
          <a:xfrm>
            <a:off x="2644970" y="2385391"/>
            <a:ext cx="794085" cy="530249"/>
          </a:xfrm>
          <a:prstGeom prst="stripedRightArrow">
            <a:avLst/>
          </a:prstGeom>
          <a:solidFill>
            <a:srgbClr val="FFFF00"/>
          </a:solidFill>
          <a:ln>
            <a:solidFill>
              <a:srgbClr val="FFD12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ストライプ矢印 17"/>
          <p:cNvSpPr/>
          <p:nvPr/>
        </p:nvSpPr>
        <p:spPr>
          <a:xfrm>
            <a:off x="5203223" y="2366838"/>
            <a:ext cx="794085" cy="530249"/>
          </a:xfrm>
          <a:prstGeom prst="stripedRightArrow">
            <a:avLst/>
          </a:prstGeom>
          <a:solidFill>
            <a:srgbClr val="FFFF00"/>
          </a:solidFill>
          <a:ln>
            <a:solidFill>
              <a:srgbClr val="FFD12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角丸四角形 19"/>
          <p:cNvSpPr/>
          <p:nvPr/>
        </p:nvSpPr>
        <p:spPr>
          <a:xfrm>
            <a:off x="6084433" y="2282562"/>
            <a:ext cx="1589918" cy="73392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点検</a:t>
            </a: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837312" y="3667851"/>
            <a:ext cx="1306688" cy="1654036"/>
          </a:xfrm>
          <a:prstGeom prst="rect">
            <a:avLst/>
          </a:prstGeom>
        </p:spPr>
      </p:pic>
      <p:sp>
        <p:nvSpPr>
          <p:cNvPr id="13" name="上カーブ矢印 12"/>
          <p:cNvSpPr/>
          <p:nvPr/>
        </p:nvSpPr>
        <p:spPr>
          <a:xfrm flipH="1">
            <a:off x="1648326" y="3092089"/>
            <a:ext cx="5239318" cy="733953"/>
          </a:xfrm>
          <a:prstGeom prst="curvedUpArrow">
            <a:avLst>
              <a:gd name="adj1" fmla="val 28521"/>
              <a:gd name="adj2" fmla="val 92455"/>
              <a:gd name="adj3" fmla="val 38901"/>
            </a:avLst>
          </a:prstGeom>
          <a:solidFill>
            <a:srgbClr val="FF99FF"/>
          </a:solidFill>
          <a:ln>
            <a:solidFill>
              <a:srgbClr val="CC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6" name="角丸四角形 15"/>
          <p:cNvSpPr/>
          <p:nvPr/>
        </p:nvSpPr>
        <p:spPr>
          <a:xfrm>
            <a:off x="3526180" y="3424544"/>
            <a:ext cx="1589918" cy="733927"/>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見直し</a:t>
            </a:r>
          </a:p>
        </p:txBody>
      </p:sp>
    </p:spTree>
    <p:extLst>
      <p:ext uri="{BB962C8B-B14F-4D97-AF65-F5344CB8AC3E}">
        <p14:creationId xmlns:p14="http://schemas.microsoft.com/office/powerpoint/2010/main" val="23007457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セキュリティの監査</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a:t>
            </a:r>
            <a:r>
              <a:rPr lang="en-US" altLang="ja-JP" sz="2400" b="1" dirty="0"/>
              <a:t>PDCA</a:t>
            </a:r>
            <a:r>
              <a:rPr lang="ja-JP" altLang="en-US" sz="2400" b="1" dirty="0"/>
              <a:t>サイクル（</a:t>
            </a:r>
            <a:r>
              <a:rPr lang="en-US" altLang="ja-JP" sz="2400" b="1" dirty="0"/>
              <a:t>1</a:t>
            </a:r>
            <a:r>
              <a:rPr lang="ja-JP" altLang="en-US" sz="2400" b="1" dirty="0"/>
              <a:t>）</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387885"/>
          </a:xfrm>
        </p:spPr>
        <p:txBody>
          <a:bodyPr/>
          <a:lstStyle/>
          <a:p>
            <a:r>
              <a:rPr lang="ja-JP" altLang="en-US" sz="2000" dirty="0">
                <a:latin typeface="Meiryo UI" panose="020B0604030504040204" pitchFamily="50" charset="-128"/>
                <a:ea typeface="Meiryo UI" panose="020B0604030504040204" pitchFamily="50" charset="-128"/>
              </a:rPr>
              <a:t>サイクリックなつながりのことを、</a:t>
            </a:r>
            <a:r>
              <a:rPr lang="en-US" altLang="ja-JP" b="1" dirty="0">
                <a:solidFill>
                  <a:schemeClr val="accent1"/>
                </a:solidFill>
                <a:latin typeface="Meiryo UI" panose="020B0604030504040204" pitchFamily="50" charset="-128"/>
                <a:ea typeface="Meiryo UI" panose="020B0604030504040204" pitchFamily="50" charset="-128"/>
              </a:rPr>
              <a:t>PDCA</a:t>
            </a:r>
            <a:r>
              <a:rPr lang="ja-JP" altLang="en-US" b="1" dirty="0">
                <a:solidFill>
                  <a:schemeClr val="accent1"/>
                </a:solidFill>
                <a:latin typeface="Meiryo UI" panose="020B0604030504040204" pitchFamily="50" charset="-128"/>
                <a:ea typeface="Meiryo UI" panose="020B0604030504040204" pitchFamily="50" charset="-128"/>
              </a:rPr>
              <a:t>サイクル</a:t>
            </a:r>
            <a:r>
              <a:rPr lang="ja-JP" altLang="en-US" sz="2000" dirty="0">
                <a:latin typeface="Meiryo UI" panose="020B0604030504040204" pitchFamily="50" charset="-128"/>
                <a:ea typeface="Meiryo UI" panose="020B0604030504040204" pitchFamily="50" charset="-128"/>
              </a:rPr>
              <a:t>と呼んでいます</a:t>
            </a:r>
            <a:endParaRPr kumimoji="1" lang="ja-JP" altLang="en-US" sz="2000" dirty="0">
              <a:latin typeface="Meiryo UI" panose="020B0604030504040204" pitchFamily="50" charset="-128"/>
              <a:ea typeface="Meiryo UI" panose="020B0604030504040204" pitchFamily="50" charset="-128"/>
            </a:endParaRPr>
          </a:p>
        </p:txBody>
      </p:sp>
      <p:sp>
        <p:nvSpPr>
          <p:cNvPr id="17" name="テキスト ボックス 16"/>
          <p:cNvSpPr txBox="1"/>
          <p:nvPr/>
        </p:nvSpPr>
        <p:spPr>
          <a:xfrm>
            <a:off x="471241" y="1673698"/>
            <a:ext cx="8408063" cy="3631763"/>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少し並べ替えて見て見ましょう。</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　　　　　　　　　　　　　　　　　　　　　　　　　　　　　　英語表記も追記しておきます。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実施計画は</a:t>
            </a:r>
            <a:r>
              <a:rPr lang="en-US" altLang="ja-JP" sz="2000" b="1" dirty="0">
                <a:latin typeface="Meiryo UI" panose="020B0604030504040204" pitchFamily="50" charset="-128"/>
                <a:ea typeface="Meiryo UI" panose="020B0604030504040204" pitchFamily="50" charset="-128"/>
                <a:cs typeface="Meiryo UI" panose="020B0604030504040204" pitchFamily="50" charset="-128"/>
              </a:rPr>
              <a:t>Plan</a:t>
            </a:r>
            <a:r>
              <a:rPr lang="ja-JP" altLang="en-US" sz="2000" dirty="0" err="1">
                <a:latin typeface="Meiryo UI" panose="020B0604030504040204" pitchFamily="50" charset="-128"/>
                <a:ea typeface="Meiryo UI" panose="020B0604030504040204" pitchFamily="50" charset="-128"/>
                <a:cs typeface="Meiryo UI" panose="020B0604030504040204" pitchFamily="50" charset="-128"/>
              </a:rPr>
              <a:t>、</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実施は</a:t>
            </a:r>
            <a:r>
              <a:rPr lang="en-US" altLang="ja-JP" sz="2000" b="1" dirty="0">
                <a:latin typeface="Meiryo UI" panose="020B0604030504040204" pitchFamily="50" charset="-128"/>
                <a:ea typeface="Meiryo UI" panose="020B0604030504040204" pitchFamily="50" charset="-128"/>
                <a:cs typeface="Meiryo UI" panose="020B0604030504040204" pitchFamily="50" charset="-128"/>
              </a:rPr>
              <a:t>Do</a:t>
            </a:r>
            <a:r>
              <a:rPr lang="ja-JP" altLang="en-US" sz="2000" dirty="0" err="1">
                <a:latin typeface="Meiryo UI" panose="020B0604030504040204" pitchFamily="50" charset="-128"/>
                <a:ea typeface="Meiryo UI" panose="020B0604030504040204" pitchFamily="50" charset="-128"/>
                <a:cs typeface="Meiryo UI" panose="020B0604030504040204" pitchFamily="50" charset="-128"/>
              </a:rPr>
              <a:t>、</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
            </a:r>
            <a:br>
              <a:rPr lang="en-US" altLang="ja-JP" sz="2000" dirty="0">
                <a:latin typeface="Meiryo UI" panose="020B0604030504040204" pitchFamily="50" charset="-128"/>
                <a:ea typeface="Meiryo UI" panose="020B0604030504040204" pitchFamily="50" charset="-128"/>
                <a:cs typeface="Meiryo UI" panose="020B0604030504040204" pitchFamily="50" charset="-128"/>
              </a:rPr>
            </a:br>
            <a:r>
              <a:rPr lang="ja-JP" altLang="en-US" sz="20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点検は</a:t>
            </a:r>
            <a:r>
              <a:rPr lang="en-US" altLang="ja-JP" sz="2000" b="1" dirty="0">
                <a:latin typeface="Meiryo UI" panose="020B0604030504040204" pitchFamily="50" charset="-128"/>
                <a:ea typeface="Meiryo UI" panose="020B0604030504040204" pitchFamily="50" charset="-128"/>
                <a:cs typeface="Meiryo UI" panose="020B0604030504040204" pitchFamily="50" charset="-128"/>
              </a:rPr>
              <a:t>Check</a:t>
            </a:r>
            <a:r>
              <a:rPr lang="ja-JP" altLang="en-US" sz="2000" dirty="0" err="1">
                <a:latin typeface="Meiryo UI" panose="020B0604030504040204" pitchFamily="50" charset="-128"/>
                <a:ea typeface="Meiryo UI" panose="020B0604030504040204" pitchFamily="50" charset="-128"/>
                <a:cs typeface="Meiryo UI" panose="020B0604030504040204" pitchFamily="50" charset="-128"/>
              </a:rPr>
              <a:t>、</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見直しは</a:t>
            </a:r>
            <a:r>
              <a:rPr lang="en-US" altLang="ja-JP" sz="2000" b="1" dirty="0">
                <a:latin typeface="Meiryo UI" panose="020B0604030504040204" pitchFamily="50" charset="-128"/>
                <a:ea typeface="Meiryo UI" panose="020B0604030504040204" pitchFamily="50" charset="-128"/>
                <a:cs typeface="Meiryo UI" panose="020B0604030504040204" pitchFamily="50" charset="-128"/>
              </a:rPr>
              <a:t>Act</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
            </a:r>
            <a:br>
              <a:rPr lang="en-US" altLang="ja-JP" sz="2000" dirty="0">
                <a:latin typeface="Meiryo UI" panose="020B0604030504040204" pitchFamily="50" charset="-128"/>
                <a:ea typeface="Meiryo UI" panose="020B0604030504040204" pitchFamily="50" charset="-128"/>
                <a:cs typeface="Meiryo UI" panose="020B0604030504040204" pitchFamily="50" charset="-128"/>
              </a:rPr>
            </a:br>
            <a:r>
              <a:rPr lang="ja-JP" altLang="en-US" sz="2000" dirty="0">
                <a:latin typeface="Meiryo UI" panose="020B0604030504040204" pitchFamily="50" charset="-128"/>
                <a:ea typeface="Meiryo UI" panose="020B0604030504040204" pitchFamily="50" charset="-128"/>
                <a:cs typeface="Meiryo UI" panose="020B0604030504040204" pitchFamily="50" charset="-128"/>
              </a:rPr>
              <a:t>　　　　　　　　　　　　　　　　　　　　　　　　　　　　　　で表記されるのが一般的です。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なお、</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PDCA</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サイクルは、もともと、</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b="1" dirty="0">
                <a:latin typeface="Meiryo UI" panose="020B0604030504040204" pitchFamily="50" charset="-128"/>
                <a:ea typeface="Meiryo UI" panose="020B0604030504040204" pitchFamily="50" charset="-128"/>
                <a:cs typeface="Meiryo UI" panose="020B0604030504040204" pitchFamily="50" charset="-128"/>
              </a:rPr>
              <a:t>品質管理の世界で採用された</a:t>
            </a:r>
            <a:r>
              <a:rPr lang="en-US" altLang="ja-JP" sz="2000" b="1" dirty="0">
                <a:latin typeface="Meiryo UI" panose="020B0604030504040204" pitchFamily="50" charset="-128"/>
                <a:ea typeface="Meiryo UI" panose="020B0604030504040204" pitchFamily="50" charset="-128"/>
                <a:cs typeface="Meiryo UI" panose="020B0604030504040204" pitchFamily="50" charset="-128"/>
              </a:rPr>
              <a:t/>
            </a:r>
            <a:br>
              <a:rPr lang="en-US" altLang="ja-JP" sz="2000" b="1" dirty="0">
                <a:latin typeface="Meiryo UI" panose="020B0604030504040204" pitchFamily="50" charset="-128"/>
                <a:ea typeface="Meiryo UI" panose="020B0604030504040204" pitchFamily="50" charset="-128"/>
                <a:cs typeface="Meiryo UI" panose="020B0604030504040204" pitchFamily="50" charset="-128"/>
              </a:rPr>
            </a:b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管理手法</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です。</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
            </a:r>
            <a:br>
              <a:rPr lang="en-US" altLang="ja-JP" sz="2000" dirty="0">
                <a:latin typeface="Meiryo UI" panose="020B0604030504040204" pitchFamily="50" charset="-128"/>
                <a:ea typeface="Meiryo UI" panose="020B0604030504040204" pitchFamily="50" charset="-128"/>
                <a:cs typeface="Meiryo UI" panose="020B0604030504040204" pitchFamily="50" charset="-128"/>
              </a:rPr>
            </a:br>
            <a:r>
              <a:rPr lang="ja-JP" altLang="en-US" sz="20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角丸四角形 1"/>
          <p:cNvSpPr/>
          <p:nvPr/>
        </p:nvSpPr>
        <p:spPr>
          <a:xfrm>
            <a:off x="2307006" y="2103077"/>
            <a:ext cx="1355971" cy="475263"/>
          </a:xfrm>
          <a:prstGeom prst="round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b="1" dirty="0"/>
              <a:t>実施</a:t>
            </a:r>
          </a:p>
        </p:txBody>
      </p:sp>
      <p:sp>
        <p:nvSpPr>
          <p:cNvPr id="15" name="角丸四角形 14"/>
          <p:cNvSpPr/>
          <p:nvPr/>
        </p:nvSpPr>
        <p:spPr>
          <a:xfrm>
            <a:off x="541934" y="2103077"/>
            <a:ext cx="1355971" cy="475263"/>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b="1" dirty="0"/>
              <a:t>実施計画</a:t>
            </a:r>
          </a:p>
        </p:txBody>
      </p:sp>
      <p:sp>
        <p:nvSpPr>
          <p:cNvPr id="5" name="ストライプ矢印 4"/>
          <p:cNvSpPr/>
          <p:nvPr/>
        </p:nvSpPr>
        <p:spPr>
          <a:xfrm>
            <a:off x="1895965" y="2053601"/>
            <a:ext cx="411041" cy="530249"/>
          </a:xfrm>
          <a:prstGeom prst="stripedRightArrow">
            <a:avLst/>
          </a:prstGeom>
          <a:solidFill>
            <a:srgbClr val="FFFF00"/>
          </a:solidFill>
          <a:ln>
            <a:solidFill>
              <a:srgbClr val="FFD12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ストライプ矢印 17"/>
          <p:cNvSpPr/>
          <p:nvPr/>
        </p:nvSpPr>
        <p:spPr>
          <a:xfrm>
            <a:off x="3661037" y="2071453"/>
            <a:ext cx="411041" cy="530249"/>
          </a:xfrm>
          <a:prstGeom prst="stripedRightArrow">
            <a:avLst/>
          </a:prstGeom>
          <a:solidFill>
            <a:srgbClr val="FFFF00"/>
          </a:solidFill>
          <a:ln>
            <a:solidFill>
              <a:srgbClr val="FFD12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角丸四角形 19"/>
          <p:cNvSpPr/>
          <p:nvPr/>
        </p:nvSpPr>
        <p:spPr>
          <a:xfrm>
            <a:off x="4070138" y="2108587"/>
            <a:ext cx="1355971" cy="476026"/>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b="1" dirty="0"/>
              <a:t>点検</a:t>
            </a:r>
          </a:p>
        </p:txBody>
      </p:sp>
      <p:sp>
        <p:nvSpPr>
          <p:cNvPr id="13" name="上カーブ矢印 12"/>
          <p:cNvSpPr/>
          <p:nvPr/>
        </p:nvSpPr>
        <p:spPr>
          <a:xfrm flipH="1">
            <a:off x="1106898" y="2615764"/>
            <a:ext cx="3675687" cy="612956"/>
          </a:xfrm>
          <a:prstGeom prst="curvedUpArrow">
            <a:avLst>
              <a:gd name="adj1" fmla="val 28521"/>
              <a:gd name="adj2" fmla="val 92455"/>
              <a:gd name="adj3" fmla="val 38901"/>
            </a:avLst>
          </a:prstGeom>
          <a:solidFill>
            <a:srgbClr val="FF99FF"/>
          </a:solidFill>
          <a:ln>
            <a:solidFill>
              <a:srgbClr val="CC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6" name="角丸四角形 15"/>
          <p:cNvSpPr/>
          <p:nvPr/>
        </p:nvSpPr>
        <p:spPr>
          <a:xfrm>
            <a:off x="2307006" y="2941476"/>
            <a:ext cx="1355971" cy="475263"/>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b="1" dirty="0"/>
              <a:t>見直し</a:t>
            </a:r>
          </a:p>
        </p:txBody>
      </p:sp>
      <p:sp>
        <p:nvSpPr>
          <p:cNvPr id="14" name="角丸四角形 13"/>
          <p:cNvSpPr/>
          <p:nvPr/>
        </p:nvSpPr>
        <p:spPr>
          <a:xfrm>
            <a:off x="7379115" y="4824417"/>
            <a:ext cx="1589918" cy="733927"/>
          </a:xfrm>
          <a:prstGeom prst="round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実施</a:t>
            </a:r>
            <a:endParaRPr kumimoji="1" lang="en-US" altLang="ja-JP" sz="2400" b="1" dirty="0"/>
          </a:p>
          <a:p>
            <a:pPr algn="ctr"/>
            <a:r>
              <a:rPr lang="en-US" altLang="ja-JP" sz="2400" b="1" dirty="0"/>
              <a:t>Do</a:t>
            </a:r>
            <a:endParaRPr kumimoji="1" lang="ja-JP" altLang="en-US" sz="2400" b="1" dirty="0"/>
          </a:p>
        </p:txBody>
      </p:sp>
      <p:sp>
        <p:nvSpPr>
          <p:cNvPr id="19" name="角丸四角形 18"/>
          <p:cNvSpPr/>
          <p:nvPr/>
        </p:nvSpPr>
        <p:spPr>
          <a:xfrm>
            <a:off x="5579373" y="3975384"/>
            <a:ext cx="1589918" cy="733927"/>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実施計画</a:t>
            </a:r>
            <a:endParaRPr kumimoji="1" lang="en-US" altLang="ja-JP" sz="2400" b="1" dirty="0"/>
          </a:p>
          <a:p>
            <a:pPr algn="ctr"/>
            <a:r>
              <a:rPr lang="en-US" altLang="ja-JP" sz="2400" b="1" dirty="0"/>
              <a:t>Plan</a:t>
            </a:r>
            <a:endParaRPr kumimoji="1" lang="ja-JP" altLang="en-US" sz="2400" b="1" dirty="0"/>
          </a:p>
        </p:txBody>
      </p:sp>
      <p:sp>
        <p:nvSpPr>
          <p:cNvPr id="21" name="角丸四角形 20"/>
          <p:cNvSpPr/>
          <p:nvPr/>
        </p:nvSpPr>
        <p:spPr>
          <a:xfrm>
            <a:off x="5579373" y="5655258"/>
            <a:ext cx="1589918" cy="73392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点検</a:t>
            </a:r>
            <a:endParaRPr kumimoji="1" lang="en-US" altLang="ja-JP" sz="2400" b="1" dirty="0"/>
          </a:p>
          <a:p>
            <a:pPr algn="ctr"/>
            <a:r>
              <a:rPr lang="en-US" altLang="ja-JP" sz="2400" b="1" dirty="0"/>
              <a:t>Check</a:t>
            </a:r>
            <a:endParaRPr kumimoji="1" lang="ja-JP" altLang="en-US" sz="2400" b="1" dirty="0"/>
          </a:p>
        </p:txBody>
      </p:sp>
      <p:sp>
        <p:nvSpPr>
          <p:cNvPr id="22" name="角丸四角形 21"/>
          <p:cNvSpPr/>
          <p:nvPr/>
        </p:nvSpPr>
        <p:spPr>
          <a:xfrm>
            <a:off x="3762596" y="4825020"/>
            <a:ext cx="1589918" cy="733927"/>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見直し</a:t>
            </a:r>
            <a:endParaRPr kumimoji="1" lang="en-US" altLang="ja-JP" sz="2400" b="1" dirty="0"/>
          </a:p>
          <a:p>
            <a:pPr algn="ctr"/>
            <a:r>
              <a:rPr lang="en-US" altLang="ja-JP" sz="2400" b="1" dirty="0"/>
              <a:t>Act</a:t>
            </a:r>
            <a:endParaRPr kumimoji="1" lang="ja-JP" altLang="en-US" sz="2400" b="1" dirty="0"/>
          </a:p>
        </p:txBody>
      </p:sp>
      <p:sp>
        <p:nvSpPr>
          <p:cNvPr id="28" name="曲折矢印 27"/>
          <p:cNvSpPr/>
          <p:nvPr/>
        </p:nvSpPr>
        <p:spPr>
          <a:xfrm>
            <a:off x="4782586" y="4092391"/>
            <a:ext cx="614916" cy="644032"/>
          </a:xfrm>
          <a:prstGeom prst="ben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29" name="曲折矢印 28"/>
          <p:cNvSpPr/>
          <p:nvPr/>
        </p:nvSpPr>
        <p:spPr>
          <a:xfrm rot="5400000">
            <a:off x="7370088" y="4092391"/>
            <a:ext cx="614916" cy="644032"/>
          </a:xfrm>
          <a:prstGeom prst="ben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30" name="曲折矢印 29"/>
          <p:cNvSpPr/>
          <p:nvPr/>
        </p:nvSpPr>
        <p:spPr>
          <a:xfrm rot="10800000">
            <a:off x="7355530" y="5686005"/>
            <a:ext cx="614916" cy="644032"/>
          </a:xfrm>
          <a:prstGeom prst="ben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31" name="曲折矢印 30"/>
          <p:cNvSpPr/>
          <p:nvPr/>
        </p:nvSpPr>
        <p:spPr>
          <a:xfrm rot="16200000">
            <a:off x="4768028" y="5667812"/>
            <a:ext cx="614916" cy="644032"/>
          </a:xfrm>
          <a:prstGeom prst="ben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pic>
        <p:nvPicPr>
          <p:cNvPr id="32" name="図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806" y="5109083"/>
            <a:ext cx="1306688" cy="1654036"/>
          </a:xfrm>
          <a:prstGeom prst="rect">
            <a:avLst/>
          </a:prstGeom>
        </p:spPr>
      </p:pic>
      <p:sp>
        <p:nvSpPr>
          <p:cNvPr id="33" name="ストライプ矢印 32"/>
          <p:cNvSpPr/>
          <p:nvPr/>
        </p:nvSpPr>
        <p:spPr>
          <a:xfrm rot="3050445">
            <a:off x="4462933" y="3083398"/>
            <a:ext cx="681552" cy="1081643"/>
          </a:xfrm>
          <a:prstGeom prst="stripedRightArrow">
            <a:avLst>
              <a:gd name="adj1" fmla="val 50000"/>
              <a:gd name="adj2" fmla="val 61767"/>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val="2855056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セキュリティの監査</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a:t>
            </a:r>
            <a:r>
              <a:rPr lang="en-US" altLang="ja-JP" sz="2400" b="1" dirty="0"/>
              <a:t>PDCA</a:t>
            </a:r>
            <a:r>
              <a:rPr lang="ja-JP" altLang="en-US" sz="2400" b="1" dirty="0"/>
              <a:t>サイクル（</a:t>
            </a:r>
            <a:r>
              <a:rPr lang="en-US" altLang="ja-JP" sz="2400" b="1" dirty="0"/>
              <a:t>2</a:t>
            </a:r>
            <a:r>
              <a:rPr lang="ja-JP" altLang="en-US" sz="2400" b="1" dirty="0"/>
              <a:t>）</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822970"/>
          </a:xfrm>
        </p:spPr>
        <p:txBody>
          <a:bodyPr/>
          <a:lstStyle/>
          <a:p>
            <a:r>
              <a:rPr kumimoji="1" lang="en-US" altLang="ja-JP" sz="2000" dirty="0">
                <a:latin typeface="Meiryo UI" panose="020B0604030504040204" pitchFamily="50" charset="-128"/>
                <a:ea typeface="Meiryo UI" panose="020B0604030504040204" pitchFamily="50" charset="-128"/>
              </a:rPr>
              <a:t>PDCA</a:t>
            </a:r>
            <a:r>
              <a:rPr kumimoji="1" lang="ja-JP" altLang="en-US" sz="2000" dirty="0">
                <a:latin typeface="Meiryo UI" panose="020B0604030504040204" pitchFamily="50" charset="-128"/>
                <a:ea typeface="Meiryo UI" panose="020B0604030504040204" pitchFamily="50" charset="-128"/>
              </a:rPr>
              <a:t>サイクルは、</a:t>
            </a:r>
            <a:r>
              <a:rPr kumimoji="1" lang="en-US" altLang="ja-JP" sz="2000" dirty="0">
                <a:latin typeface="Meiryo UI" panose="020B0604030504040204" pitchFamily="50" charset="-128"/>
                <a:ea typeface="Meiryo UI" panose="020B0604030504040204" pitchFamily="50" charset="-128"/>
              </a:rPr>
              <a:t>Plan</a:t>
            </a:r>
            <a:r>
              <a:rPr kumimoji="1" lang="ja-JP" altLang="en-US" sz="2000" dirty="0">
                <a:latin typeface="Meiryo UI" panose="020B0604030504040204" pitchFamily="50" charset="-128"/>
                <a:ea typeface="Meiryo UI" panose="020B0604030504040204" pitchFamily="50" charset="-128"/>
              </a:rPr>
              <a:t>（計画）、</a:t>
            </a:r>
            <a:r>
              <a:rPr kumimoji="1" lang="en-US" altLang="ja-JP" sz="2000" dirty="0">
                <a:latin typeface="Meiryo UI" panose="020B0604030504040204" pitchFamily="50" charset="-128"/>
                <a:ea typeface="Meiryo UI" panose="020B0604030504040204" pitchFamily="50" charset="-128"/>
              </a:rPr>
              <a:t>Do</a:t>
            </a:r>
            <a:r>
              <a:rPr kumimoji="1" lang="ja-JP" altLang="en-US" sz="2000" dirty="0">
                <a:latin typeface="Meiryo UI" panose="020B0604030504040204" pitchFamily="50" charset="-128"/>
                <a:ea typeface="Meiryo UI" panose="020B0604030504040204" pitchFamily="50" charset="-128"/>
              </a:rPr>
              <a:t>（実行）、</a:t>
            </a:r>
            <a:r>
              <a:rPr kumimoji="1" lang="en-US" altLang="ja-JP" sz="2000" dirty="0">
                <a:latin typeface="Meiryo UI" panose="020B0604030504040204" pitchFamily="50" charset="-128"/>
                <a:ea typeface="Meiryo UI" panose="020B0604030504040204" pitchFamily="50" charset="-128"/>
              </a:rPr>
              <a:t>Check</a:t>
            </a:r>
            <a:r>
              <a:rPr kumimoji="1" lang="ja-JP" altLang="en-US" sz="2000" dirty="0">
                <a:latin typeface="Meiryo UI" panose="020B0604030504040204" pitchFamily="50" charset="-128"/>
                <a:ea typeface="Meiryo UI" panose="020B0604030504040204" pitchFamily="50" charset="-128"/>
              </a:rPr>
              <a:t>（評価）、</a:t>
            </a:r>
            <a:r>
              <a:rPr kumimoji="1" lang="en-US" altLang="ja-JP" sz="2000" dirty="0">
                <a:latin typeface="Meiryo UI" panose="020B0604030504040204" pitchFamily="50" charset="-128"/>
                <a:ea typeface="Meiryo UI" panose="020B0604030504040204" pitchFamily="50" charset="-128"/>
              </a:rPr>
              <a:t>Act</a:t>
            </a:r>
            <a:r>
              <a:rPr kumimoji="1" lang="ja-JP" altLang="en-US" sz="2000" dirty="0">
                <a:latin typeface="Meiryo UI" panose="020B0604030504040204" pitchFamily="50" charset="-128"/>
                <a:ea typeface="Meiryo UI" panose="020B0604030504040204" pitchFamily="50" charset="-128"/>
              </a:rPr>
              <a:t>（見直し）をサイクリックに実施する活動です</a:t>
            </a:r>
            <a:endParaRPr kumimoji="1" lang="en-US" altLang="ja-JP" sz="2000" dirty="0">
              <a:latin typeface="Meiryo UI" panose="020B0604030504040204" pitchFamily="50" charset="-128"/>
              <a:ea typeface="Meiryo UI" panose="020B0604030504040204" pitchFamily="50" charset="-128"/>
            </a:endParaRPr>
          </a:p>
        </p:txBody>
      </p:sp>
      <p:sp>
        <p:nvSpPr>
          <p:cNvPr id="20" name="テキスト ボックス 19"/>
          <p:cNvSpPr txBox="1"/>
          <p:nvPr/>
        </p:nvSpPr>
        <p:spPr>
          <a:xfrm>
            <a:off x="471241" y="1949442"/>
            <a:ext cx="8408063" cy="4832092"/>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altLang="ja-JP" sz="2000" b="1" dirty="0">
                <a:latin typeface="Meiryo UI" panose="020B0604030504040204" pitchFamily="50" charset="-128"/>
                <a:ea typeface="Meiryo UI" panose="020B0604030504040204" pitchFamily="50" charset="-128"/>
                <a:cs typeface="Meiryo UI" panose="020B0604030504040204" pitchFamily="50" charset="-128"/>
              </a:rPr>
              <a:t>PDCA</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サイクルにおいて大切なことは、単にぐるぐる回る（回す</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、という言い方が一般的です</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）ということではありません。</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サイクリックに実施する活動をとおして、</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ステップアップをしていく</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ということ</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です。それを、</a:t>
            </a:r>
            <a:r>
              <a:rPr lang="ja-JP" altLang="en-US" sz="2400" b="1" dirty="0">
                <a:solidFill>
                  <a:schemeClr val="accent1"/>
                </a:solidFill>
                <a:latin typeface="Meiryo UI" panose="020B0604030504040204" pitchFamily="50" charset="-128"/>
                <a:ea typeface="Meiryo UI" panose="020B0604030504040204" pitchFamily="50" charset="-128"/>
                <a:cs typeface="Meiryo UI" panose="020B0604030504040204" pitchFamily="50" charset="-128"/>
              </a:rPr>
              <a:t>スパイラルアップ</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と呼んでいます。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つまり、</a:t>
            </a:r>
            <a:r>
              <a:rPr lang="en-US" altLang="ja-JP" sz="2000" dirty="0">
                <a:latin typeface="Meiryo UI" panose="020B0604030504040204" pitchFamily="50" charset="-128"/>
                <a:ea typeface="Meiryo UI" panose="020B0604030504040204" pitchFamily="50" charset="-128"/>
                <a:cs typeface="Meiryo UI" panose="020B0604030504040204" pitchFamily="50" charset="-128"/>
              </a:rPr>
              <a:t>PDCA</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という一連の流れを経て、</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次の新たな計画の立案、実施につなげていく</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ということです。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角丸四角形 10"/>
          <p:cNvSpPr/>
          <p:nvPr/>
        </p:nvSpPr>
        <p:spPr>
          <a:xfrm>
            <a:off x="5562338" y="4327290"/>
            <a:ext cx="1589918" cy="733927"/>
          </a:xfrm>
          <a:prstGeom prst="round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実施</a:t>
            </a:r>
            <a:endParaRPr kumimoji="1" lang="en-US" altLang="ja-JP" sz="2400" b="1" dirty="0"/>
          </a:p>
          <a:p>
            <a:pPr algn="ctr"/>
            <a:r>
              <a:rPr lang="en-US" altLang="ja-JP" sz="2400" b="1" dirty="0"/>
              <a:t>Do</a:t>
            </a:r>
            <a:endParaRPr kumimoji="1" lang="ja-JP" altLang="en-US" sz="2400" b="1" dirty="0"/>
          </a:p>
        </p:txBody>
      </p:sp>
      <p:sp>
        <p:nvSpPr>
          <p:cNvPr id="12" name="角丸四角形 11"/>
          <p:cNvSpPr/>
          <p:nvPr/>
        </p:nvSpPr>
        <p:spPr>
          <a:xfrm>
            <a:off x="3762596" y="3478257"/>
            <a:ext cx="1589918" cy="733927"/>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計画</a:t>
            </a:r>
            <a:endParaRPr kumimoji="1" lang="en-US" altLang="ja-JP" sz="2400" b="1" dirty="0"/>
          </a:p>
          <a:p>
            <a:pPr algn="ctr"/>
            <a:r>
              <a:rPr lang="en-US" altLang="ja-JP" sz="2400" b="1" dirty="0"/>
              <a:t>Plan</a:t>
            </a:r>
            <a:endParaRPr kumimoji="1" lang="ja-JP" altLang="en-US" sz="2400" b="1" dirty="0"/>
          </a:p>
        </p:txBody>
      </p:sp>
      <p:sp>
        <p:nvSpPr>
          <p:cNvPr id="13" name="角丸四角形 12"/>
          <p:cNvSpPr/>
          <p:nvPr/>
        </p:nvSpPr>
        <p:spPr>
          <a:xfrm>
            <a:off x="3762596" y="5158131"/>
            <a:ext cx="1589918" cy="73392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点検</a:t>
            </a:r>
            <a:endParaRPr kumimoji="1" lang="en-US" altLang="ja-JP" sz="2400" b="1" dirty="0"/>
          </a:p>
          <a:p>
            <a:pPr algn="ctr"/>
            <a:r>
              <a:rPr lang="en-US" altLang="ja-JP" sz="2400" b="1" dirty="0"/>
              <a:t>Check</a:t>
            </a:r>
            <a:endParaRPr kumimoji="1" lang="ja-JP" altLang="en-US" sz="2400" b="1" dirty="0"/>
          </a:p>
        </p:txBody>
      </p:sp>
      <p:sp>
        <p:nvSpPr>
          <p:cNvPr id="14" name="角丸四角形 13"/>
          <p:cNvSpPr/>
          <p:nvPr/>
        </p:nvSpPr>
        <p:spPr>
          <a:xfrm>
            <a:off x="1945819" y="4327893"/>
            <a:ext cx="1589918" cy="733927"/>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見直し</a:t>
            </a:r>
            <a:endParaRPr kumimoji="1" lang="en-US" altLang="ja-JP" sz="2400" b="1" dirty="0"/>
          </a:p>
          <a:p>
            <a:pPr algn="ctr"/>
            <a:r>
              <a:rPr lang="en-US" altLang="ja-JP" sz="2400" b="1" dirty="0"/>
              <a:t>Act</a:t>
            </a:r>
            <a:endParaRPr kumimoji="1" lang="ja-JP" altLang="en-US" sz="2400" b="1" dirty="0"/>
          </a:p>
        </p:txBody>
      </p:sp>
      <p:sp>
        <p:nvSpPr>
          <p:cNvPr id="15" name="曲折矢印 14"/>
          <p:cNvSpPr/>
          <p:nvPr/>
        </p:nvSpPr>
        <p:spPr>
          <a:xfrm>
            <a:off x="2965809" y="3595264"/>
            <a:ext cx="614916" cy="644032"/>
          </a:xfrm>
          <a:prstGeom prst="ben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6" name="曲折矢印 15"/>
          <p:cNvSpPr/>
          <p:nvPr/>
        </p:nvSpPr>
        <p:spPr>
          <a:xfrm rot="5400000">
            <a:off x="5553311" y="3595264"/>
            <a:ext cx="614916" cy="644032"/>
          </a:xfrm>
          <a:prstGeom prst="ben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8" name="曲折矢印 17"/>
          <p:cNvSpPr/>
          <p:nvPr/>
        </p:nvSpPr>
        <p:spPr>
          <a:xfrm rot="10800000">
            <a:off x="5538753" y="5188878"/>
            <a:ext cx="614916" cy="644032"/>
          </a:xfrm>
          <a:prstGeom prst="ben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9" name="曲折矢印 18"/>
          <p:cNvSpPr/>
          <p:nvPr/>
        </p:nvSpPr>
        <p:spPr>
          <a:xfrm rot="16200000">
            <a:off x="2951251" y="5170685"/>
            <a:ext cx="614916" cy="644032"/>
          </a:xfrm>
          <a:prstGeom prst="ben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pic>
        <p:nvPicPr>
          <p:cNvPr id="21" name="図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837312" y="4212184"/>
            <a:ext cx="1306688" cy="1654036"/>
          </a:xfrm>
          <a:prstGeom prst="rect">
            <a:avLst/>
          </a:prstGeom>
        </p:spPr>
      </p:pic>
    </p:spTree>
    <p:extLst>
      <p:ext uri="{BB962C8B-B14F-4D97-AF65-F5344CB8AC3E}">
        <p14:creationId xmlns:p14="http://schemas.microsoft.com/office/powerpoint/2010/main" val="21837922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セキュリティの監査</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a:t>
            </a:r>
            <a:r>
              <a:rPr lang="en-US" altLang="ja-JP" sz="2400" b="1" dirty="0"/>
              <a:t>PDCA</a:t>
            </a:r>
            <a:r>
              <a:rPr lang="ja-JP" altLang="en-US" sz="2400" b="1" dirty="0"/>
              <a:t>サイクルと監査の関係</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822970"/>
          </a:xfrm>
        </p:spPr>
        <p:txBody>
          <a:bodyPr/>
          <a:lstStyle/>
          <a:p>
            <a:r>
              <a:rPr kumimoji="1" lang="en-US" altLang="ja-JP" sz="2000" dirty="0">
                <a:latin typeface="Meiryo UI" panose="020B0604030504040204" pitchFamily="50" charset="-128"/>
                <a:ea typeface="Meiryo UI" panose="020B0604030504040204" pitchFamily="50" charset="-128"/>
              </a:rPr>
              <a:t>PDCA</a:t>
            </a:r>
            <a:r>
              <a:rPr kumimoji="1" lang="ja-JP" altLang="en-US" sz="2000" dirty="0">
                <a:latin typeface="Meiryo UI" panose="020B0604030504040204" pitchFamily="50" charset="-128"/>
                <a:ea typeface="Meiryo UI" panose="020B0604030504040204" pitchFamily="50" charset="-128"/>
              </a:rPr>
              <a:t>サイクルは、次の新たな計画や実施につなげていく取り組みである、ということを紹介しました</a:t>
            </a:r>
            <a:endParaRPr kumimoji="1" lang="en-US" altLang="ja-JP" sz="2000" dirty="0">
              <a:latin typeface="Meiryo UI" panose="020B0604030504040204" pitchFamily="50" charset="-128"/>
              <a:ea typeface="Meiryo UI" panose="020B0604030504040204" pitchFamily="50" charset="-128"/>
            </a:endParaRPr>
          </a:p>
        </p:txBody>
      </p:sp>
      <p:sp>
        <p:nvSpPr>
          <p:cNvPr id="20" name="テキスト ボックス 19"/>
          <p:cNvSpPr txBox="1"/>
          <p:nvPr/>
        </p:nvSpPr>
        <p:spPr>
          <a:xfrm>
            <a:off x="471241" y="1949442"/>
            <a:ext cx="8408063" cy="255454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b="1" dirty="0">
                <a:latin typeface="Meiryo UI" panose="020B0604030504040204" pitchFamily="50" charset="-128"/>
                <a:ea typeface="Meiryo UI" panose="020B0604030504040204" pitchFamily="50" charset="-128"/>
                <a:cs typeface="Meiryo UI" panose="020B0604030504040204" pitchFamily="50" charset="-128"/>
              </a:rPr>
              <a:t>本来、「監査」も同様の考えに基づいて実施されるものです。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つまり、監査の実施をとおして、業務上の（ここではセキュリティ対策の）改善点を見出し、新たな計画の立案や実施につなげるという役割を持っているのです。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角丸四角形 10"/>
          <p:cNvSpPr/>
          <p:nvPr/>
        </p:nvSpPr>
        <p:spPr>
          <a:xfrm>
            <a:off x="5562338" y="4724746"/>
            <a:ext cx="1589918" cy="733927"/>
          </a:xfrm>
          <a:prstGeom prst="round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実施</a:t>
            </a:r>
            <a:endParaRPr kumimoji="1" lang="en-US" altLang="ja-JP" sz="2400" b="1" dirty="0"/>
          </a:p>
          <a:p>
            <a:pPr algn="ctr"/>
            <a:r>
              <a:rPr lang="en-US" altLang="ja-JP" sz="2400" b="1" dirty="0"/>
              <a:t>Do</a:t>
            </a:r>
            <a:endParaRPr kumimoji="1" lang="ja-JP" altLang="en-US" sz="2400" b="1" dirty="0"/>
          </a:p>
        </p:txBody>
      </p:sp>
      <p:sp>
        <p:nvSpPr>
          <p:cNvPr id="12" name="角丸四角形 11"/>
          <p:cNvSpPr/>
          <p:nvPr/>
        </p:nvSpPr>
        <p:spPr>
          <a:xfrm>
            <a:off x="3762596" y="3875713"/>
            <a:ext cx="1589918" cy="733927"/>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計画</a:t>
            </a:r>
            <a:endParaRPr kumimoji="1" lang="en-US" altLang="ja-JP" sz="2400" b="1" dirty="0"/>
          </a:p>
          <a:p>
            <a:pPr algn="ctr"/>
            <a:r>
              <a:rPr lang="en-US" altLang="ja-JP" sz="2400" b="1" dirty="0"/>
              <a:t>Plan</a:t>
            </a:r>
            <a:endParaRPr kumimoji="1" lang="ja-JP" altLang="en-US" sz="2400" b="1" dirty="0"/>
          </a:p>
        </p:txBody>
      </p:sp>
      <p:sp>
        <p:nvSpPr>
          <p:cNvPr id="13" name="角丸四角形 12"/>
          <p:cNvSpPr/>
          <p:nvPr/>
        </p:nvSpPr>
        <p:spPr>
          <a:xfrm>
            <a:off x="3762596" y="5555587"/>
            <a:ext cx="1589918" cy="733927"/>
          </a:xfrm>
          <a:prstGeom prst="roundRect">
            <a:avLst/>
          </a:prstGeom>
          <a:solidFill>
            <a:srgbClr val="7030A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点検</a:t>
            </a:r>
            <a:endParaRPr kumimoji="1" lang="en-US" altLang="ja-JP" sz="2400" b="1" dirty="0"/>
          </a:p>
          <a:p>
            <a:pPr algn="ctr"/>
            <a:r>
              <a:rPr lang="en-US" altLang="ja-JP" sz="2400" b="1" dirty="0"/>
              <a:t>Check</a:t>
            </a:r>
            <a:endParaRPr kumimoji="1" lang="ja-JP" altLang="en-US" sz="2400" b="1" dirty="0"/>
          </a:p>
        </p:txBody>
      </p:sp>
      <p:sp>
        <p:nvSpPr>
          <p:cNvPr id="14" name="角丸四角形 13"/>
          <p:cNvSpPr/>
          <p:nvPr/>
        </p:nvSpPr>
        <p:spPr>
          <a:xfrm>
            <a:off x="1945819" y="4725349"/>
            <a:ext cx="1589918" cy="733927"/>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t>見直し</a:t>
            </a:r>
            <a:endParaRPr kumimoji="1" lang="en-US" altLang="ja-JP" sz="2400" b="1" dirty="0"/>
          </a:p>
          <a:p>
            <a:pPr algn="ctr"/>
            <a:r>
              <a:rPr lang="en-US" altLang="ja-JP" sz="2400" b="1" dirty="0"/>
              <a:t>Act</a:t>
            </a:r>
            <a:endParaRPr kumimoji="1" lang="ja-JP" altLang="en-US" sz="2400" b="1" dirty="0"/>
          </a:p>
        </p:txBody>
      </p:sp>
      <p:sp>
        <p:nvSpPr>
          <p:cNvPr id="15" name="曲折矢印 14"/>
          <p:cNvSpPr/>
          <p:nvPr/>
        </p:nvSpPr>
        <p:spPr>
          <a:xfrm>
            <a:off x="2965809" y="3992720"/>
            <a:ext cx="614916" cy="644032"/>
          </a:xfrm>
          <a:prstGeom prst="ben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6" name="曲折矢印 15"/>
          <p:cNvSpPr/>
          <p:nvPr/>
        </p:nvSpPr>
        <p:spPr>
          <a:xfrm rot="5400000">
            <a:off x="5553311" y="3992720"/>
            <a:ext cx="614916" cy="644032"/>
          </a:xfrm>
          <a:prstGeom prst="ben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8" name="曲折矢印 17"/>
          <p:cNvSpPr/>
          <p:nvPr/>
        </p:nvSpPr>
        <p:spPr>
          <a:xfrm rot="10800000">
            <a:off x="5538753" y="5586334"/>
            <a:ext cx="614916" cy="644032"/>
          </a:xfrm>
          <a:prstGeom prst="ben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19" name="曲折矢印 18"/>
          <p:cNvSpPr/>
          <p:nvPr/>
        </p:nvSpPr>
        <p:spPr>
          <a:xfrm rot="16200000">
            <a:off x="2951251" y="5568141"/>
            <a:ext cx="614916" cy="644032"/>
          </a:xfrm>
          <a:prstGeom prst="bentArrow">
            <a:avLst/>
          </a:prstGeom>
          <a:solidFill>
            <a:srgbClr val="FFFF00"/>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2" name="テキスト ボックス 1"/>
          <p:cNvSpPr txBox="1"/>
          <p:nvPr/>
        </p:nvSpPr>
        <p:spPr>
          <a:xfrm>
            <a:off x="5534385" y="3243837"/>
            <a:ext cx="3587500" cy="646331"/>
          </a:xfrm>
          <a:prstGeom prst="wedgeRectCallout">
            <a:avLst>
              <a:gd name="adj1" fmla="val -56699"/>
              <a:gd name="adj2" fmla="val 55520"/>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kumimoji="1" lang="ja-JP" altLang="en-US" dirty="0"/>
              <a:t>・セキュリティポリシーやルールの立案</a:t>
            </a:r>
            <a:endParaRPr kumimoji="1" lang="en-US" altLang="ja-JP" dirty="0"/>
          </a:p>
          <a:p>
            <a:r>
              <a:rPr lang="ja-JP" altLang="en-US" dirty="0"/>
              <a:t>・セキュリティ対策の年次計画の立案</a:t>
            </a:r>
            <a:endParaRPr kumimoji="1" lang="ja-JP" altLang="en-US" dirty="0"/>
          </a:p>
        </p:txBody>
      </p:sp>
      <p:sp>
        <p:nvSpPr>
          <p:cNvPr id="17" name="テキスト ボックス 16"/>
          <p:cNvSpPr txBox="1"/>
          <p:nvPr/>
        </p:nvSpPr>
        <p:spPr>
          <a:xfrm>
            <a:off x="7310542" y="4337750"/>
            <a:ext cx="1750632" cy="1477328"/>
          </a:xfrm>
          <a:prstGeom prst="wedgeRectCallout">
            <a:avLst>
              <a:gd name="adj1" fmla="val -60135"/>
              <a:gd name="adj2" fmla="val 4212"/>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84138" indent="-84138"/>
            <a:r>
              <a:rPr lang="ja-JP" altLang="en-US" dirty="0"/>
              <a:t>・セキュリティ対策の実施</a:t>
            </a:r>
            <a:endParaRPr lang="en-US" altLang="ja-JP" dirty="0"/>
          </a:p>
          <a:p>
            <a:pPr marL="265113" indent="-265113"/>
            <a:r>
              <a:rPr kumimoji="1" lang="ja-JP" altLang="en-US" dirty="0"/>
              <a:t>（技術的なことや研修の実施なども）</a:t>
            </a:r>
          </a:p>
        </p:txBody>
      </p:sp>
      <p:sp>
        <p:nvSpPr>
          <p:cNvPr id="21" name="テキスト ボックス 20"/>
          <p:cNvSpPr txBox="1"/>
          <p:nvPr/>
        </p:nvSpPr>
        <p:spPr>
          <a:xfrm>
            <a:off x="649705" y="6138034"/>
            <a:ext cx="2335650" cy="646331"/>
          </a:xfrm>
          <a:prstGeom prst="wedgeRectCallout">
            <a:avLst>
              <a:gd name="adj1" fmla="val 82310"/>
              <a:gd name="adj2" fmla="val -23711"/>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84138" indent="-84138"/>
            <a:r>
              <a:rPr lang="ja-JP" altLang="en-US" dirty="0"/>
              <a:t>・セキュリティ対策の点検・評価（監査）</a:t>
            </a:r>
            <a:endParaRPr lang="en-US" altLang="ja-JP" dirty="0"/>
          </a:p>
        </p:txBody>
      </p:sp>
      <p:sp>
        <p:nvSpPr>
          <p:cNvPr id="22" name="テキスト ボックス 21"/>
          <p:cNvSpPr txBox="1"/>
          <p:nvPr/>
        </p:nvSpPr>
        <p:spPr>
          <a:xfrm>
            <a:off x="649706" y="3415909"/>
            <a:ext cx="1985134" cy="1200329"/>
          </a:xfrm>
          <a:prstGeom prst="wedgeRectCallout">
            <a:avLst>
              <a:gd name="adj1" fmla="val 21775"/>
              <a:gd name="adj2" fmla="val 58912"/>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84138" indent="-84138"/>
            <a:r>
              <a:rPr lang="ja-JP" altLang="en-US" dirty="0"/>
              <a:t>・セキュリティ対策の見直し・改善</a:t>
            </a:r>
            <a:endParaRPr lang="en-US" altLang="ja-JP" dirty="0"/>
          </a:p>
          <a:p>
            <a:pPr marL="180975" indent="-180975"/>
            <a:r>
              <a:rPr lang="ja-JP" altLang="en-US" dirty="0"/>
              <a:t>（経営陣への報告も）</a:t>
            </a:r>
            <a:endParaRPr lang="en-US" altLang="ja-JP" dirty="0"/>
          </a:p>
        </p:txBody>
      </p:sp>
    </p:spTree>
    <p:extLst>
      <p:ext uri="{BB962C8B-B14F-4D97-AF65-F5344CB8AC3E}">
        <p14:creationId xmlns:p14="http://schemas.microsoft.com/office/powerpoint/2010/main" val="14511867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セキュリティの監査</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◆情報セキュリティ監査実施の流れ</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822970"/>
          </a:xfrm>
        </p:spPr>
        <p:txBody>
          <a:bodyPr/>
          <a:lstStyle/>
          <a:p>
            <a:r>
              <a:rPr kumimoji="1" lang="ja-JP" altLang="en-US" sz="2000" dirty="0">
                <a:latin typeface="Meiryo UI" panose="020B0604030504040204" pitchFamily="50" charset="-128"/>
                <a:ea typeface="Meiryo UI" panose="020B0604030504040204" pitchFamily="50" charset="-128"/>
              </a:rPr>
              <a:t>情報セキュリティ監査は、どのように実施されるものなのか、簡単に紹介します</a:t>
            </a:r>
            <a:endParaRPr kumimoji="1" lang="en-US" altLang="ja-JP" sz="2000" dirty="0">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471241" y="1780419"/>
            <a:ext cx="8408063" cy="400110"/>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監査実施の流れは、概ね次のようになります。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角丸四角形 11"/>
          <p:cNvSpPr/>
          <p:nvPr/>
        </p:nvSpPr>
        <p:spPr>
          <a:xfrm>
            <a:off x="712144" y="2479480"/>
            <a:ext cx="3238104" cy="492853"/>
          </a:xfrm>
          <a:prstGeom prst="roundRect">
            <a:avLst/>
          </a:prstGeom>
          <a:gradFill>
            <a:gsLst>
              <a:gs pos="0">
                <a:srgbClr val="7030A0"/>
              </a:gs>
              <a:gs pos="100000">
                <a:srgbClr val="CC99FF"/>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①実施計画の策定</a:t>
            </a:r>
          </a:p>
        </p:txBody>
      </p:sp>
      <p:sp>
        <p:nvSpPr>
          <p:cNvPr id="13" name="角丸四角形 12"/>
          <p:cNvSpPr/>
          <p:nvPr/>
        </p:nvSpPr>
        <p:spPr>
          <a:xfrm>
            <a:off x="712144" y="3283659"/>
            <a:ext cx="3238104" cy="492853"/>
          </a:xfrm>
          <a:prstGeom prst="roundRect">
            <a:avLst/>
          </a:prstGeom>
          <a:gradFill>
            <a:gsLst>
              <a:gs pos="0">
                <a:srgbClr val="7030A0"/>
              </a:gs>
              <a:gs pos="100000">
                <a:srgbClr val="CC99FF"/>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②予備調査の実施</a:t>
            </a:r>
          </a:p>
        </p:txBody>
      </p:sp>
      <p:sp>
        <p:nvSpPr>
          <p:cNvPr id="14" name="角丸四角形 13"/>
          <p:cNvSpPr/>
          <p:nvPr/>
        </p:nvSpPr>
        <p:spPr>
          <a:xfrm>
            <a:off x="712144" y="4078535"/>
            <a:ext cx="3238104" cy="492853"/>
          </a:xfrm>
          <a:prstGeom prst="roundRect">
            <a:avLst/>
          </a:prstGeom>
          <a:gradFill>
            <a:gsLst>
              <a:gs pos="0">
                <a:srgbClr val="7030A0"/>
              </a:gs>
              <a:gs pos="100000">
                <a:srgbClr val="CC99FF"/>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③本調査の実施</a:t>
            </a:r>
          </a:p>
        </p:txBody>
      </p:sp>
      <p:sp>
        <p:nvSpPr>
          <p:cNvPr id="15" name="下矢印 14"/>
          <p:cNvSpPr/>
          <p:nvPr/>
        </p:nvSpPr>
        <p:spPr>
          <a:xfrm>
            <a:off x="1793443" y="2972333"/>
            <a:ext cx="1106905" cy="342458"/>
          </a:xfrm>
          <a:prstGeom prst="downArrow">
            <a:avLst/>
          </a:prstGeom>
          <a:gradFill>
            <a:gsLst>
              <a:gs pos="0">
                <a:srgbClr val="FFD129"/>
              </a:gs>
              <a:gs pos="100000">
                <a:schemeClr val="accent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1793443" y="3780000"/>
            <a:ext cx="1106905" cy="342458"/>
          </a:xfrm>
          <a:prstGeom prst="downArrow">
            <a:avLst/>
          </a:prstGeom>
          <a:gradFill>
            <a:gsLst>
              <a:gs pos="0">
                <a:srgbClr val="FFD129"/>
              </a:gs>
              <a:gs pos="100000">
                <a:schemeClr val="accent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3950248" y="2374617"/>
            <a:ext cx="5164257" cy="707886"/>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情報セキュリティ監査を実施するための計画を立案します。</a:t>
            </a:r>
          </a:p>
        </p:txBody>
      </p:sp>
      <p:sp>
        <p:nvSpPr>
          <p:cNvPr id="19" name="テキスト ボックス 18"/>
          <p:cNvSpPr txBox="1"/>
          <p:nvPr/>
        </p:nvSpPr>
        <p:spPr>
          <a:xfrm>
            <a:off x="3950248" y="3174914"/>
            <a:ext cx="5164257" cy="707886"/>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文書レビュー等を通じて、本調査を実施する前段階の事前調査を実施します。</a:t>
            </a:r>
          </a:p>
        </p:txBody>
      </p:sp>
      <p:sp>
        <p:nvSpPr>
          <p:cNvPr id="20" name="テキスト ボックス 19"/>
          <p:cNvSpPr txBox="1"/>
          <p:nvPr/>
        </p:nvSpPr>
        <p:spPr>
          <a:xfrm>
            <a:off x="3950247" y="3975211"/>
            <a:ext cx="5164257" cy="707886"/>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実際に各職場に出向いてヒアリング等の調査を実施します。</a:t>
            </a:r>
          </a:p>
        </p:txBody>
      </p:sp>
      <p:sp>
        <p:nvSpPr>
          <p:cNvPr id="21" name="角丸四角形 20"/>
          <p:cNvSpPr/>
          <p:nvPr/>
        </p:nvSpPr>
        <p:spPr>
          <a:xfrm>
            <a:off x="712144" y="4869923"/>
            <a:ext cx="3238104" cy="509164"/>
          </a:xfrm>
          <a:prstGeom prst="roundRect">
            <a:avLst/>
          </a:prstGeom>
          <a:gradFill>
            <a:gsLst>
              <a:gs pos="0">
                <a:srgbClr val="7030A0"/>
              </a:gs>
              <a:gs pos="100000">
                <a:srgbClr val="CC99FF"/>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④監査報告書の作成</a:t>
            </a:r>
          </a:p>
        </p:txBody>
      </p:sp>
      <p:sp>
        <p:nvSpPr>
          <p:cNvPr id="22" name="下矢印 21"/>
          <p:cNvSpPr/>
          <p:nvPr/>
        </p:nvSpPr>
        <p:spPr>
          <a:xfrm>
            <a:off x="1793443" y="4568537"/>
            <a:ext cx="1106905" cy="353792"/>
          </a:xfrm>
          <a:prstGeom prst="downArrow">
            <a:avLst/>
          </a:prstGeom>
          <a:gradFill>
            <a:gsLst>
              <a:gs pos="0">
                <a:srgbClr val="FFD129"/>
              </a:gs>
              <a:gs pos="100000">
                <a:schemeClr val="accent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3950248" y="4929615"/>
            <a:ext cx="5164257" cy="400110"/>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調査結果を監査報告書としてまとめます。</a:t>
            </a:r>
          </a:p>
        </p:txBody>
      </p:sp>
      <p:sp>
        <p:nvSpPr>
          <p:cNvPr id="24" name="角丸四角形 23"/>
          <p:cNvSpPr/>
          <p:nvPr/>
        </p:nvSpPr>
        <p:spPr>
          <a:xfrm>
            <a:off x="712144" y="5680472"/>
            <a:ext cx="3238104" cy="509164"/>
          </a:xfrm>
          <a:prstGeom prst="roundRect">
            <a:avLst/>
          </a:prstGeom>
          <a:gradFill>
            <a:gsLst>
              <a:gs pos="0">
                <a:srgbClr val="7030A0"/>
              </a:gs>
              <a:gs pos="100000">
                <a:srgbClr val="CC99FF"/>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400" b="1" dirty="0">
                <a:latin typeface="Meiryo UI" panose="020B0604030504040204" pitchFamily="50" charset="-128"/>
                <a:ea typeface="Meiryo UI" panose="020B0604030504040204" pitchFamily="50" charset="-128"/>
              </a:rPr>
              <a:t>⑤監査報告の実施</a:t>
            </a:r>
          </a:p>
        </p:txBody>
      </p:sp>
      <p:sp>
        <p:nvSpPr>
          <p:cNvPr id="25" name="下矢印 24"/>
          <p:cNvSpPr/>
          <p:nvPr/>
        </p:nvSpPr>
        <p:spPr>
          <a:xfrm>
            <a:off x="1793443" y="5379087"/>
            <a:ext cx="1106905" cy="353792"/>
          </a:xfrm>
          <a:prstGeom prst="downArrow">
            <a:avLst/>
          </a:prstGeom>
          <a:gradFill>
            <a:gsLst>
              <a:gs pos="0">
                <a:srgbClr val="FFD129"/>
              </a:gs>
              <a:gs pos="100000">
                <a:schemeClr val="accent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a:off x="3950248" y="5736387"/>
            <a:ext cx="5164257" cy="400110"/>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監査報告書を基に、経営陣に報告を実施します。</a:t>
            </a:r>
          </a:p>
        </p:txBody>
      </p:sp>
    </p:spTree>
    <p:extLst>
      <p:ext uri="{BB962C8B-B14F-4D97-AF65-F5344CB8AC3E}">
        <p14:creationId xmlns:p14="http://schemas.microsoft.com/office/powerpoint/2010/main" val="20193134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セキュリティの監査</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◆情報セキュリティ監査の実施内容</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822970"/>
          </a:xfrm>
        </p:spPr>
        <p:txBody>
          <a:bodyPr/>
          <a:lstStyle/>
          <a:p>
            <a:r>
              <a:rPr kumimoji="1" lang="ja-JP" altLang="en-US" sz="2000" dirty="0">
                <a:latin typeface="Meiryo UI" panose="020B0604030504040204" pitchFamily="50" charset="-128"/>
                <a:ea typeface="Meiryo UI" panose="020B0604030504040204" pitchFamily="50" charset="-128"/>
              </a:rPr>
              <a:t>情報セキュリティ監査の予備調査や本調査において、どのようなことを実施するのか紹介します</a:t>
            </a:r>
            <a:endParaRPr kumimoji="1" lang="en-US" altLang="ja-JP" sz="2000" dirty="0">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471241" y="2010956"/>
            <a:ext cx="8408063" cy="400110"/>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実施内容の粒度は、監査計画の立案時に決定することになります。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2910768815"/>
              </p:ext>
            </p:extLst>
          </p:nvPr>
        </p:nvGraphicFramePr>
        <p:xfrm>
          <a:off x="561473" y="2411066"/>
          <a:ext cx="8005011" cy="3327400"/>
        </p:xfrm>
        <a:graphic>
          <a:graphicData uri="http://schemas.openxmlformats.org/drawingml/2006/table">
            <a:tbl>
              <a:tblPr firstRow="1" bandRow="1">
                <a:tableStyleId>{5C22544A-7EE6-4342-B048-85BDC9FD1C3A}</a:tableStyleId>
              </a:tblPr>
              <a:tblGrid>
                <a:gridCol w="1941095">
                  <a:extLst>
                    <a:ext uri="{9D8B030D-6E8A-4147-A177-3AD203B41FA5}">
                      <a16:colId xmlns:a16="http://schemas.microsoft.com/office/drawing/2014/main" xmlns="" val="20000"/>
                    </a:ext>
                  </a:extLst>
                </a:gridCol>
                <a:gridCol w="2117558">
                  <a:extLst>
                    <a:ext uri="{9D8B030D-6E8A-4147-A177-3AD203B41FA5}">
                      <a16:colId xmlns:a16="http://schemas.microsoft.com/office/drawing/2014/main" xmlns="" val="20001"/>
                    </a:ext>
                  </a:extLst>
                </a:gridCol>
                <a:gridCol w="3946358">
                  <a:extLst>
                    <a:ext uri="{9D8B030D-6E8A-4147-A177-3AD203B41FA5}">
                      <a16:colId xmlns:a16="http://schemas.microsoft.com/office/drawing/2014/main" xmlns="" val="20002"/>
                    </a:ext>
                  </a:extLst>
                </a:gridCol>
              </a:tblGrid>
              <a:tr h="370840">
                <a:tc>
                  <a:txBody>
                    <a:bodyPr/>
                    <a:lstStyle/>
                    <a:p>
                      <a:pPr algn="ctr"/>
                      <a:r>
                        <a:rPr kumimoji="1" lang="ja-JP" altLang="en-US" dirty="0"/>
                        <a:t>実施フェーズ</a:t>
                      </a:r>
                    </a:p>
                  </a:txBody>
                  <a:tcPr/>
                </a:tc>
                <a:tc>
                  <a:txBody>
                    <a:bodyPr/>
                    <a:lstStyle/>
                    <a:p>
                      <a:pPr algn="ctr"/>
                      <a:r>
                        <a:rPr kumimoji="1" lang="ja-JP" altLang="en-US" dirty="0"/>
                        <a:t>監査技法</a:t>
                      </a:r>
                    </a:p>
                  </a:txBody>
                  <a:tcPr/>
                </a:tc>
                <a:tc>
                  <a:txBody>
                    <a:bodyPr/>
                    <a:lstStyle/>
                    <a:p>
                      <a:pPr algn="ctr"/>
                      <a:r>
                        <a:rPr kumimoji="1" lang="ja-JP" altLang="en-US" dirty="0"/>
                        <a:t>内容</a:t>
                      </a:r>
                    </a:p>
                  </a:txBody>
                  <a:tcPr/>
                </a:tc>
                <a:extLst>
                  <a:ext uri="{0D108BD9-81ED-4DB2-BD59-A6C34878D82A}">
                    <a16:rowId xmlns:a16="http://schemas.microsoft.com/office/drawing/2014/main" xmlns="" val="10000"/>
                  </a:ext>
                </a:extLst>
              </a:tr>
              <a:tr h="370840">
                <a:tc rowSpan="2">
                  <a:txBody>
                    <a:bodyPr/>
                    <a:lstStyle/>
                    <a:p>
                      <a:r>
                        <a:rPr kumimoji="1" lang="ja-JP" altLang="en-US" sz="2000" b="1" dirty="0"/>
                        <a:t>予備調査</a:t>
                      </a:r>
                    </a:p>
                  </a:txBody>
                  <a:tcPr/>
                </a:tc>
                <a:tc>
                  <a:txBody>
                    <a:bodyPr/>
                    <a:lstStyle/>
                    <a:p>
                      <a:r>
                        <a:rPr kumimoji="1" lang="ja-JP" altLang="en-US" sz="2000" b="1" dirty="0"/>
                        <a:t>文書レビュー</a:t>
                      </a:r>
                    </a:p>
                  </a:txBody>
                  <a:tcPr/>
                </a:tc>
                <a:tc>
                  <a:txBody>
                    <a:bodyPr/>
                    <a:lstStyle/>
                    <a:p>
                      <a:r>
                        <a:rPr kumimoji="1" lang="ja-JP" altLang="en-US" dirty="0"/>
                        <a:t>監査対象組織やシステムのルールやマニュアル類、記録類を監査資料として入手し、内容を確認する。</a:t>
                      </a:r>
                    </a:p>
                  </a:txBody>
                  <a:tcPr/>
                </a:tc>
                <a:extLst>
                  <a:ext uri="{0D108BD9-81ED-4DB2-BD59-A6C34878D82A}">
                    <a16:rowId xmlns:a16="http://schemas.microsoft.com/office/drawing/2014/main" xmlns="" val="10001"/>
                  </a:ext>
                </a:extLst>
              </a:tr>
              <a:tr h="370840">
                <a:tc vMerge="1">
                  <a:txBody>
                    <a:bodyPr/>
                    <a:lstStyle/>
                    <a:p>
                      <a:endParaRPr kumimoji="1" lang="ja-JP" altLang="en-US"/>
                    </a:p>
                  </a:txBody>
                  <a:tcPr/>
                </a:tc>
                <a:tc>
                  <a:txBody>
                    <a:bodyPr/>
                    <a:lstStyle/>
                    <a:p>
                      <a:r>
                        <a:rPr kumimoji="1" lang="ja-JP" altLang="en-US" sz="2000" b="1" dirty="0"/>
                        <a:t>アンケート</a:t>
                      </a:r>
                    </a:p>
                  </a:txBody>
                  <a:tcPr/>
                </a:tc>
                <a:tc>
                  <a:txBody>
                    <a:bodyPr/>
                    <a:lstStyle/>
                    <a:p>
                      <a:r>
                        <a:rPr kumimoji="1" lang="ja-JP" altLang="en-US" dirty="0"/>
                        <a:t>監査対象組織に対し、質問書を配布し回答してもらうことで実態を確認する。</a:t>
                      </a:r>
                    </a:p>
                  </a:txBody>
                  <a:tcPr/>
                </a:tc>
                <a:extLst>
                  <a:ext uri="{0D108BD9-81ED-4DB2-BD59-A6C34878D82A}">
                    <a16:rowId xmlns:a16="http://schemas.microsoft.com/office/drawing/2014/main" xmlns="" val="10002"/>
                  </a:ext>
                </a:extLst>
              </a:tr>
              <a:tr h="370840">
                <a:tc rowSpan="2">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1" dirty="0"/>
                        <a:t>本調査</a:t>
                      </a:r>
                    </a:p>
                  </a:txBody>
                  <a:tcPr/>
                </a:tc>
                <a:tc>
                  <a:txBody>
                    <a:bodyPr/>
                    <a:lstStyle/>
                    <a:p>
                      <a:r>
                        <a:rPr kumimoji="1" lang="ja-JP" altLang="en-US" sz="2000" b="1" dirty="0"/>
                        <a:t>インタビュー</a:t>
                      </a:r>
                      <a:endParaRPr kumimoji="1" lang="en-US" altLang="ja-JP" sz="2000" b="1" dirty="0"/>
                    </a:p>
                    <a:p>
                      <a:r>
                        <a:rPr kumimoji="1" lang="ja-JP" altLang="en-US" sz="2000" b="1" dirty="0"/>
                        <a:t>（ヒアリング）</a:t>
                      </a:r>
                    </a:p>
                  </a:txBody>
                  <a:tcPr/>
                </a:tc>
                <a:tc>
                  <a:txBody>
                    <a:bodyPr/>
                    <a:lstStyle/>
                    <a:p>
                      <a:r>
                        <a:rPr kumimoji="1" lang="ja-JP" altLang="en-US" dirty="0"/>
                        <a:t>監査対象組織の担当者等に直接質問をし、回答してもらうことで状況を確認する。</a:t>
                      </a:r>
                      <a:endParaRPr kumimoji="1" lang="en-US" altLang="ja-JP" dirty="0"/>
                    </a:p>
                  </a:txBody>
                  <a:tcPr/>
                </a:tc>
                <a:extLst>
                  <a:ext uri="{0D108BD9-81ED-4DB2-BD59-A6C34878D82A}">
                    <a16:rowId xmlns:a16="http://schemas.microsoft.com/office/drawing/2014/main" xmlns="" val="10003"/>
                  </a:ext>
                </a:extLst>
              </a:tr>
              <a:tr h="370840">
                <a:tc vMerge="1">
                  <a:txBody>
                    <a:bodyPr/>
                    <a:lstStyle/>
                    <a:p>
                      <a:endParaRPr kumimoji="1" lang="ja-JP" altLang="en-US"/>
                    </a:p>
                  </a:txBody>
                  <a:tcPr/>
                </a:tc>
                <a:tc>
                  <a:txBody>
                    <a:bodyPr/>
                    <a:lstStyle/>
                    <a:p>
                      <a:r>
                        <a:rPr kumimoji="1" lang="ja-JP" altLang="en-US" sz="2000" b="1" dirty="0"/>
                        <a:t>視察</a:t>
                      </a:r>
                      <a:endParaRPr kumimoji="1" lang="en-US" altLang="ja-JP" sz="2000" b="1" dirty="0"/>
                    </a:p>
                    <a:p>
                      <a:r>
                        <a:rPr kumimoji="1" lang="ja-JP" altLang="en-US" sz="2000" b="1" dirty="0"/>
                        <a:t>（現場調査）</a:t>
                      </a:r>
                    </a:p>
                  </a:txBody>
                  <a:tcPr/>
                </a:tc>
                <a:tc>
                  <a:txBody>
                    <a:bodyPr/>
                    <a:lstStyle/>
                    <a:p>
                      <a:r>
                        <a:rPr kumimoji="1" lang="ja-JP" altLang="en-US" dirty="0"/>
                        <a:t>監査対象組織が業務を行っている場所や設備を見て、現状を確認する。</a:t>
                      </a:r>
                    </a:p>
                  </a:txBody>
                  <a:tcPr/>
                </a:tc>
                <a:extLst>
                  <a:ext uri="{0D108BD9-81ED-4DB2-BD59-A6C34878D82A}">
                    <a16:rowId xmlns:a16="http://schemas.microsoft.com/office/drawing/2014/main" xmlns="" val="10004"/>
                  </a:ext>
                </a:extLst>
              </a:tr>
            </a:tbl>
          </a:graphicData>
        </a:graphic>
      </p:graphicFrame>
      <p:sp>
        <p:nvSpPr>
          <p:cNvPr id="26" name="テキスト ボックス 25"/>
          <p:cNvSpPr txBox="1"/>
          <p:nvPr/>
        </p:nvSpPr>
        <p:spPr>
          <a:xfrm>
            <a:off x="471241" y="5738466"/>
            <a:ext cx="8408063" cy="769441"/>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また、監査の点検内容等は、予備調査の段階で、「</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監査チェックリスト</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」として作成をしておきます。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6824206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セキュリティの監査</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◆情報セキュリティ監査の結果報告書</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346218"/>
          </a:xfrm>
        </p:spPr>
        <p:txBody>
          <a:bodyPr/>
          <a:lstStyle/>
          <a:p>
            <a:r>
              <a:rPr kumimoji="1" lang="ja-JP" altLang="en-US" sz="2000" dirty="0">
                <a:latin typeface="Meiryo UI" panose="020B0604030504040204" pitchFamily="50" charset="-128"/>
                <a:ea typeface="Meiryo UI" panose="020B0604030504040204" pitchFamily="50" charset="-128"/>
              </a:rPr>
              <a:t>情報セキュリティ監査の結果報告書には、どのようなことを記載するのか紹介します</a:t>
            </a:r>
            <a:endParaRPr kumimoji="1" lang="en-US" altLang="ja-JP" sz="2000" dirty="0">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471241" y="1712688"/>
            <a:ext cx="8408063" cy="707886"/>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監査結果報告書の様式は、各組織によって異なりますが、記載する項目は概ね決まっています。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0" name="グループ化 9"/>
          <p:cNvGrpSpPr/>
          <p:nvPr/>
        </p:nvGrpSpPr>
        <p:grpSpPr>
          <a:xfrm>
            <a:off x="656222" y="2357389"/>
            <a:ext cx="1964762" cy="2125579"/>
            <a:chOff x="656222" y="2400409"/>
            <a:chExt cx="1964762" cy="2125579"/>
          </a:xfrm>
        </p:grpSpPr>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222" y="2400409"/>
              <a:ext cx="1964762" cy="2125579"/>
            </a:xfrm>
            <a:prstGeom prst="rect">
              <a:avLst/>
            </a:prstGeom>
          </p:spPr>
        </p:pic>
        <p:sp>
          <p:nvSpPr>
            <p:cNvPr id="6" name="テキスト ボックス 5"/>
            <p:cNvSpPr txBox="1"/>
            <p:nvPr/>
          </p:nvSpPr>
          <p:spPr>
            <a:xfrm rot="20881855">
              <a:off x="938463" y="3076763"/>
              <a:ext cx="1338828" cy="369332"/>
            </a:xfrm>
            <a:prstGeom prst="rect">
              <a:avLst/>
            </a:prstGeom>
            <a:noFill/>
          </p:spPr>
          <p:txBody>
            <a:bodyPr wrap="none" rtlCol="0">
              <a:spAutoFit/>
            </a:bodyPr>
            <a:lstStyle/>
            <a:p>
              <a:r>
                <a:rPr kumimoji="1" lang="ja-JP" altLang="en-US" dirty="0"/>
                <a:t>監査報告書</a:t>
              </a:r>
            </a:p>
          </p:txBody>
        </p:sp>
      </p:grpSp>
      <p:sp>
        <p:nvSpPr>
          <p:cNvPr id="7" name="テキスト ボックス 6"/>
          <p:cNvSpPr txBox="1"/>
          <p:nvPr/>
        </p:nvSpPr>
        <p:spPr>
          <a:xfrm>
            <a:off x="3046744" y="2642596"/>
            <a:ext cx="4160171" cy="2316798"/>
          </a:xfrm>
          <a:prstGeom prst="wedgeRoundRectCallout">
            <a:avLst>
              <a:gd name="adj1" fmla="val -69131"/>
              <a:gd name="adj2" fmla="val -23065"/>
              <a:gd name="adj3" fmla="val 16667"/>
            </a:avLst>
          </a:prstGeom>
        </p:spPr>
        <p:style>
          <a:lnRef idx="1">
            <a:schemeClr val="accent2"/>
          </a:lnRef>
          <a:fillRef idx="2">
            <a:schemeClr val="accent2"/>
          </a:fillRef>
          <a:effectRef idx="1">
            <a:schemeClr val="accent2"/>
          </a:effectRef>
          <a:fontRef idx="minor">
            <a:schemeClr val="dk1"/>
          </a:fontRef>
        </p:style>
        <p:txBody>
          <a:bodyPr wrap="square" lIns="36000" tIns="36000" rIns="36000" bIns="36000" rtlCol="0">
            <a:normAutofit/>
          </a:bodyPr>
          <a:lstStyle/>
          <a:p>
            <a:pPr marL="180975"/>
            <a:endParaRPr kumimoji="1" lang="en-US" altLang="ja-JP" sz="2000" b="1" dirty="0">
              <a:latin typeface="Meiryo UI" panose="020B0604030504040204" pitchFamily="50" charset="-128"/>
              <a:ea typeface="Meiryo UI" panose="020B0604030504040204" pitchFamily="50" charset="-128"/>
            </a:endParaRPr>
          </a:p>
        </p:txBody>
      </p:sp>
      <p:pic>
        <p:nvPicPr>
          <p:cNvPr id="8" name="図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9500" y="3178025"/>
            <a:ext cx="1714500" cy="1714500"/>
          </a:xfrm>
          <a:prstGeom prst="rect">
            <a:avLst/>
          </a:prstGeom>
        </p:spPr>
      </p:pic>
      <p:sp>
        <p:nvSpPr>
          <p:cNvPr id="12" name="テキスト ボックス 11"/>
          <p:cNvSpPr txBox="1"/>
          <p:nvPr/>
        </p:nvSpPr>
        <p:spPr>
          <a:xfrm>
            <a:off x="471241" y="5002414"/>
            <a:ext cx="8408063" cy="1815882"/>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cs typeface="Meiryo UI" panose="020B0604030504040204" pitchFamily="50" charset="-128"/>
              </a:rPr>
              <a:t>監査結果報告書は、あらかじめ監査対象組織に、監査当日に確認した事項と齟齬がないことを確認してもらったうえで、</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情報セキュリティ委員会や経営陣に向けて提出</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をします。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b="1" dirty="0">
                <a:latin typeface="Meiryo UI" panose="020B0604030504040204" pitchFamily="50" charset="-128"/>
                <a:ea typeface="Meiryo UI" panose="020B0604030504040204" pitchFamily="50" charset="-128"/>
                <a:cs typeface="Meiryo UI" panose="020B0604030504040204" pitchFamily="50" charset="-128"/>
              </a:rPr>
              <a:t>組織の責任のある方に向けて提出をすることで、監査結果を踏まえた見直しが、</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組織内の正当な取り組みとなる</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のです。</a:t>
            </a:r>
            <a:endParaRPr lang="en-US" altLang="ja-JP"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p:cNvSpPr/>
          <p:nvPr/>
        </p:nvSpPr>
        <p:spPr>
          <a:xfrm>
            <a:off x="3060675" y="2269495"/>
            <a:ext cx="3501280" cy="400110"/>
          </a:xfrm>
          <a:prstGeom prst="rect">
            <a:avLst/>
          </a:prstGeom>
        </p:spPr>
        <p:txBody>
          <a:bodyPr wrap="none">
            <a:spAutoFit/>
          </a:bodyPr>
          <a:lstStyle/>
          <a:p>
            <a:r>
              <a:rPr lang="ja-JP" altLang="en-US" sz="2000" b="1" dirty="0">
                <a:latin typeface="Meiryo UI" panose="020B0604030504040204" pitchFamily="50" charset="-128"/>
                <a:ea typeface="Meiryo UI" panose="020B0604030504040204" pitchFamily="50" charset="-128"/>
              </a:rPr>
              <a:t>＜報告書に含まれる主なもの＞</a:t>
            </a:r>
            <a:endParaRPr lang="en-US" altLang="ja-JP" sz="2000" b="1" dirty="0">
              <a:latin typeface="Meiryo UI" panose="020B0604030504040204" pitchFamily="50" charset="-128"/>
              <a:ea typeface="Meiryo UI" panose="020B0604030504040204" pitchFamily="50" charset="-128"/>
            </a:endParaRPr>
          </a:p>
        </p:txBody>
      </p:sp>
      <p:sp>
        <p:nvSpPr>
          <p:cNvPr id="14" name="正方形/長方形 13"/>
          <p:cNvSpPr/>
          <p:nvPr/>
        </p:nvSpPr>
        <p:spPr>
          <a:xfrm>
            <a:off x="3060675" y="2712625"/>
            <a:ext cx="4146240" cy="2246769"/>
          </a:xfrm>
          <a:prstGeom prst="rect">
            <a:avLst/>
          </a:prstGeom>
        </p:spPr>
        <p:txBody>
          <a:bodyPr wrap="square">
            <a:spAutoFit/>
          </a:bodyPr>
          <a:lstStyle/>
          <a:p>
            <a:pPr marL="180975"/>
            <a:r>
              <a:rPr lang="ja-JP" altLang="en-US" sz="2000" b="1" dirty="0">
                <a:latin typeface="Meiryo UI" panose="020B0604030504040204" pitchFamily="50" charset="-128"/>
                <a:ea typeface="Meiryo UI" panose="020B0604030504040204" pitchFamily="50" charset="-128"/>
              </a:rPr>
              <a:t>・監査の実施日</a:t>
            </a:r>
            <a:endParaRPr lang="en-US" altLang="ja-JP" sz="2000" b="1" dirty="0">
              <a:latin typeface="Meiryo UI" panose="020B0604030504040204" pitchFamily="50" charset="-128"/>
              <a:ea typeface="Meiryo UI" panose="020B0604030504040204" pitchFamily="50" charset="-128"/>
            </a:endParaRPr>
          </a:p>
          <a:p>
            <a:pPr marL="180975"/>
            <a:r>
              <a:rPr lang="ja-JP" altLang="en-US" sz="2000" b="1" dirty="0">
                <a:latin typeface="Meiryo UI" panose="020B0604030504040204" pitchFamily="50" charset="-128"/>
                <a:ea typeface="Meiryo UI" panose="020B0604030504040204" pitchFamily="50" charset="-128"/>
              </a:rPr>
              <a:t>・監査の対象範囲</a:t>
            </a:r>
            <a:endParaRPr lang="en-US" altLang="ja-JP" sz="2000" b="1" dirty="0">
              <a:latin typeface="Meiryo UI" panose="020B0604030504040204" pitchFamily="50" charset="-128"/>
              <a:ea typeface="Meiryo UI" panose="020B0604030504040204" pitchFamily="50" charset="-128"/>
            </a:endParaRPr>
          </a:p>
          <a:p>
            <a:pPr marL="180975"/>
            <a:r>
              <a:rPr lang="ja-JP" altLang="en-US" sz="2000" b="1" dirty="0">
                <a:latin typeface="Meiryo UI" panose="020B0604030504040204" pitchFamily="50" charset="-128"/>
                <a:ea typeface="Meiryo UI" panose="020B0604030504040204" pitchFamily="50" charset="-128"/>
              </a:rPr>
              <a:t>・監査の評価尺度（基準）</a:t>
            </a:r>
            <a:endParaRPr lang="en-US" altLang="ja-JP" sz="2000" b="1" dirty="0">
              <a:latin typeface="Meiryo UI" panose="020B0604030504040204" pitchFamily="50" charset="-128"/>
              <a:ea typeface="Meiryo UI" panose="020B0604030504040204" pitchFamily="50" charset="-128"/>
            </a:endParaRPr>
          </a:p>
          <a:p>
            <a:pPr marL="180975"/>
            <a:r>
              <a:rPr lang="ja-JP" altLang="en-US" sz="2000" b="1" dirty="0">
                <a:latin typeface="Meiryo UI" panose="020B0604030504040204" pitchFamily="50" charset="-128"/>
                <a:ea typeface="Meiryo UI" panose="020B0604030504040204" pitchFamily="50" charset="-128"/>
              </a:rPr>
              <a:t>・監査結果概要（全体総括）</a:t>
            </a:r>
            <a:endParaRPr lang="en-US" altLang="ja-JP" sz="2000" b="1" dirty="0">
              <a:latin typeface="Meiryo UI" panose="020B0604030504040204" pitchFamily="50" charset="-128"/>
              <a:ea typeface="Meiryo UI" panose="020B0604030504040204" pitchFamily="50" charset="-128"/>
            </a:endParaRPr>
          </a:p>
          <a:p>
            <a:pPr marL="180975"/>
            <a:r>
              <a:rPr lang="ja-JP" altLang="en-US" sz="2000" b="1" dirty="0">
                <a:latin typeface="Meiryo UI" panose="020B0604030504040204" pitchFamily="50" charset="-128"/>
                <a:ea typeface="Meiryo UI" panose="020B0604030504040204" pitchFamily="50" charset="-128"/>
              </a:rPr>
              <a:t>・監査結果（個別：対象単位）</a:t>
            </a:r>
            <a:endParaRPr lang="en-US" altLang="ja-JP" sz="2000" b="1" dirty="0">
              <a:latin typeface="Meiryo UI" panose="020B0604030504040204" pitchFamily="50" charset="-128"/>
              <a:ea typeface="Meiryo UI" panose="020B0604030504040204" pitchFamily="50" charset="-128"/>
            </a:endParaRPr>
          </a:p>
          <a:p>
            <a:pPr marL="180975"/>
            <a:r>
              <a:rPr lang="ja-JP" altLang="en-US" sz="2000" b="1" dirty="0">
                <a:latin typeface="Meiryo UI" panose="020B0604030504040204" pitchFamily="50" charset="-128"/>
                <a:ea typeface="Meiryo UI" panose="020B0604030504040204" pitchFamily="50" charset="-128"/>
              </a:rPr>
              <a:t>・指摘事項</a:t>
            </a:r>
            <a:endParaRPr lang="en-US" altLang="ja-JP" sz="2000" b="1" dirty="0">
              <a:latin typeface="Meiryo UI" panose="020B0604030504040204" pitchFamily="50" charset="-128"/>
              <a:ea typeface="Meiryo UI" panose="020B0604030504040204" pitchFamily="50" charset="-128"/>
            </a:endParaRPr>
          </a:p>
          <a:p>
            <a:pPr marL="180975"/>
            <a:r>
              <a:rPr lang="ja-JP" altLang="en-US" sz="2000" b="1" dirty="0">
                <a:latin typeface="Meiryo UI" panose="020B0604030504040204" pitchFamily="50" charset="-128"/>
                <a:ea typeface="Meiryo UI" panose="020B0604030504040204" pitchFamily="50" charset="-128"/>
              </a:rPr>
              <a:t>・改善案（助言）</a:t>
            </a:r>
            <a:endParaRPr lang="en-US" altLang="ja-JP" sz="20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646681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xmlns="" id="{6059CE5D-4F38-4506-A5A9-0EFA09D5D8F0}"/>
              </a:ext>
            </a:extLst>
          </p:cNvPr>
          <p:cNvSpPr/>
          <p:nvPr/>
        </p:nvSpPr>
        <p:spPr>
          <a:xfrm>
            <a:off x="160215" y="3407343"/>
            <a:ext cx="8828868" cy="271824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j-ea"/>
              <a:ea typeface="+mj-ea"/>
            </a:endParaRPr>
          </a:p>
        </p:txBody>
      </p:sp>
      <p:sp>
        <p:nvSpPr>
          <p:cNvPr id="14" name="正方形/長方形 13">
            <a:extLst>
              <a:ext uri="{FF2B5EF4-FFF2-40B4-BE49-F238E27FC236}">
                <a16:creationId xmlns:a16="http://schemas.microsoft.com/office/drawing/2014/main" xmlns="" id="{2AB1F4E9-512E-4E8D-BD34-6926D61D1A01}"/>
              </a:ext>
            </a:extLst>
          </p:cNvPr>
          <p:cNvSpPr/>
          <p:nvPr/>
        </p:nvSpPr>
        <p:spPr>
          <a:xfrm>
            <a:off x="415668" y="5216892"/>
            <a:ext cx="8316227" cy="688963"/>
          </a:xfrm>
          <a:prstGeom prst="rect">
            <a:avLst/>
          </a:prstGeom>
          <a:solidFill>
            <a:srgbClr val="EBE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 name="図 9">
            <a:extLst>
              <a:ext uri="{FF2B5EF4-FFF2-40B4-BE49-F238E27FC236}">
                <a16:creationId xmlns:a16="http://schemas.microsoft.com/office/drawing/2014/main" xmlns="" id="{8A8C170A-FB8E-42B9-9073-39043205E2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215" y="2569731"/>
            <a:ext cx="1617044" cy="752149"/>
          </a:xfrm>
          <a:prstGeom prst="rect">
            <a:avLst/>
          </a:prstGeom>
        </p:spPr>
      </p:pic>
      <p:sp>
        <p:nvSpPr>
          <p:cNvPr id="12" name="コンテンツ プレースホルダ 2"/>
          <p:cNvSpPr txBox="1">
            <a:spLocks/>
          </p:cNvSpPr>
          <p:nvPr/>
        </p:nvSpPr>
        <p:spPr>
          <a:xfrm>
            <a:off x="282699" y="2913929"/>
            <a:ext cx="8582167" cy="3556000"/>
          </a:xfrm>
          <a:prstGeom prst="rect">
            <a:avLst/>
          </a:prstGeom>
        </p:spPr>
        <p:txBody>
          <a:bodyPr anchor="ctr" anchorCtr="0">
            <a:no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kumimoji="1" sz="2200" b="1" kern="1200">
                <a:solidFill>
                  <a:srgbClr val="404040"/>
                </a:solidFill>
                <a:latin typeface="メイリオ"/>
                <a:ea typeface="メイリオ"/>
                <a:cs typeface="メイリオ"/>
              </a:defRPr>
            </a:lvl1pPr>
            <a:lvl2pPr marL="457200" indent="0" algn="ctr" defTabSz="457200" rtl="0" eaLnBrk="1" latinLnBrk="0" hangingPunct="1">
              <a:spcBef>
                <a:spcPct val="20000"/>
              </a:spcBef>
              <a:buFont typeface="Arial"/>
              <a:buNone/>
              <a:defRPr kumimoji="1"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kumimoji="1"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9pPr>
          </a:lstStyle>
          <a:p>
            <a:pPr algn="ctr"/>
            <a:r>
              <a:rPr lang="en-US" altLang="ja-JP" sz="4400" dirty="0">
                <a:solidFill>
                  <a:schemeClr val="bg1"/>
                </a:solidFill>
                <a:latin typeface="+mj-ea"/>
                <a:ea typeface="+mj-ea"/>
              </a:rPr>
              <a:t>AI</a:t>
            </a:r>
            <a:r>
              <a:rPr lang="ja-JP" altLang="en-US" sz="4400" dirty="0">
                <a:solidFill>
                  <a:schemeClr val="bg1"/>
                </a:solidFill>
                <a:latin typeface="+mj-ea"/>
                <a:ea typeface="+mj-ea"/>
              </a:rPr>
              <a:t>リテラシー</a:t>
            </a:r>
            <a:endParaRPr lang="en-US" altLang="ja-JP" sz="800" dirty="0">
              <a:solidFill>
                <a:schemeClr val="bg1"/>
              </a:solidFill>
              <a:latin typeface="+mj-ea"/>
              <a:ea typeface="+mj-ea"/>
            </a:endParaRPr>
          </a:p>
          <a:p>
            <a:pPr algn="ct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第</a:t>
            </a:r>
            <a:r>
              <a:rPr lang="en-US" altLang="ja-JP" sz="4000" dirty="0">
                <a:solidFill>
                  <a:schemeClr val="bg1"/>
                </a:solidFill>
                <a:latin typeface="Meiryo UI" panose="020B0604030504040204" pitchFamily="50" charset="-128"/>
                <a:ea typeface="Meiryo UI" panose="020B0604030504040204" pitchFamily="50" charset="-128"/>
              </a:rPr>
              <a:t>7</a:t>
            </a:r>
            <a:r>
              <a:rPr lang="ja-JP" altLang="en-US" sz="4000" dirty="0">
                <a:solidFill>
                  <a:schemeClr val="bg1"/>
                </a:solidFill>
                <a:latin typeface="Meiryo UI" panose="020B0604030504040204" pitchFamily="50" charset="-128"/>
                <a:ea typeface="Meiryo UI" panose="020B0604030504040204" pitchFamily="50" charset="-128"/>
              </a:rPr>
              <a:t>回</a:t>
            </a: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 </a:t>
            </a:r>
            <a:r>
              <a:rPr lang="en-US" altLang="ja-JP" sz="4000" dirty="0">
                <a:solidFill>
                  <a:schemeClr val="bg1"/>
                </a:solidFill>
                <a:latin typeface="Meiryo UI" panose="020B0604030504040204" pitchFamily="50" charset="-128"/>
                <a:ea typeface="Meiryo UI" panose="020B0604030504040204" pitchFamily="50" charset="-128"/>
              </a:rPr>
              <a:t>AI/ICT</a:t>
            </a:r>
            <a:r>
              <a:rPr lang="ja-JP" altLang="en-US" sz="4000" dirty="0">
                <a:solidFill>
                  <a:schemeClr val="bg1"/>
                </a:solidFill>
                <a:latin typeface="Meiryo UI" panose="020B0604030504040204" pitchFamily="50" charset="-128"/>
                <a:ea typeface="Meiryo UI" panose="020B0604030504040204" pitchFamily="50" charset="-128"/>
              </a:rPr>
              <a:t>関連 基礎知識</a:t>
            </a:r>
            <a:r>
              <a:rPr lang="en-US" altLang="ja-JP" sz="4000" dirty="0">
                <a:solidFill>
                  <a:schemeClr val="bg1"/>
                </a:solidFill>
                <a:latin typeface="Meiryo UI" panose="020B0604030504040204" pitchFamily="50" charset="-128"/>
                <a:ea typeface="Meiryo UI" panose="020B0604030504040204" pitchFamily="50" charset="-128"/>
              </a:rPr>
              <a:t>(3)</a:t>
            </a:r>
          </a:p>
          <a:p>
            <a:pPr algn="ctr"/>
            <a:endParaRPr lang="en-US" altLang="ja-JP" sz="1050" dirty="0">
              <a:solidFill>
                <a:schemeClr val="bg1"/>
              </a:solidFill>
              <a:effectLst>
                <a:outerShdw blurRad="38100" dist="38100" dir="2700000" algn="tl">
                  <a:srgbClr val="000000">
                    <a:alpha val="43137"/>
                  </a:srgbClr>
                </a:outerShdw>
              </a:effectLst>
              <a:latin typeface="+mj-ea"/>
              <a:ea typeface="+mj-ea"/>
            </a:endParaRPr>
          </a:p>
          <a:p>
            <a:pPr algn="ctr"/>
            <a:r>
              <a:rPr lang="en-US" altLang="ja-JP" sz="4000" b="0" dirty="0">
                <a:solidFill>
                  <a:schemeClr val="tx1"/>
                </a:solidFill>
                <a:latin typeface="+mj-ea"/>
                <a:ea typeface="+mj-ea"/>
              </a:rPr>
              <a:t>PART</a:t>
            </a:r>
            <a:r>
              <a:rPr lang="ja-JP" altLang="en-US" sz="4000" b="0" dirty="0">
                <a:solidFill>
                  <a:schemeClr val="tx1"/>
                </a:solidFill>
                <a:latin typeface="+mj-ea"/>
                <a:ea typeface="+mj-ea"/>
              </a:rPr>
              <a:t>③　セキュリティの国際規格や動向</a:t>
            </a:r>
            <a:endParaRPr lang="en-US" altLang="ja-JP" sz="4000" b="0" dirty="0">
              <a:solidFill>
                <a:schemeClr val="tx1"/>
              </a:solidFill>
              <a:latin typeface="+mj-ea"/>
              <a:ea typeface="+mj-ea"/>
            </a:endParaRPr>
          </a:p>
        </p:txBody>
      </p:sp>
    </p:spTree>
    <p:extLst>
      <p:ext uri="{BB962C8B-B14F-4D97-AF65-F5344CB8AC3E}">
        <p14:creationId xmlns:p14="http://schemas.microsoft.com/office/powerpoint/2010/main" val="18225481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セキュリティの国際規格や動向</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◆セキュリティの取組みは世界共通か</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4"/>
            <a:ext cx="8784976" cy="687366"/>
          </a:xfrm>
        </p:spPr>
        <p:txBody>
          <a:bodyPr/>
          <a:lstStyle/>
          <a:p>
            <a:r>
              <a:rPr kumimoji="1" lang="ja-JP" altLang="en-US" sz="2000" dirty="0">
                <a:latin typeface="Meiryo UI" panose="020B0604030504040204" pitchFamily="50" charset="-128"/>
                <a:ea typeface="Meiryo UI" panose="020B0604030504040204" pitchFamily="50" charset="-128"/>
              </a:rPr>
              <a:t>ここまでで見てきた、セキュリティの考え方や取組みは、世界共通のものなのでしょうか、それとも日本独自のものなのでしょうか</a:t>
            </a:r>
            <a:endParaRPr kumimoji="1" lang="en-US" altLang="ja-JP" sz="2000" dirty="0">
              <a:latin typeface="Meiryo UI" panose="020B0604030504040204" pitchFamily="50" charset="-128"/>
              <a:ea typeface="Meiryo UI" panose="020B0604030504040204" pitchFamily="50" charset="-128"/>
            </a:endParaRPr>
          </a:p>
        </p:txBody>
      </p:sp>
      <p:sp>
        <p:nvSpPr>
          <p:cNvPr id="23" name="コンテンツ プレースホルダー 2"/>
          <p:cNvSpPr txBox="1">
            <a:spLocks/>
          </p:cNvSpPr>
          <p:nvPr/>
        </p:nvSpPr>
        <p:spPr>
          <a:xfrm>
            <a:off x="473350" y="2047432"/>
            <a:ext cx="8197299" cy="3247293"/>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2000" dirty="0">
                <a:latin typeface="Meiryo UI" panose="020B0604030504040204" pitchFamily="50" charset="-128"/>
                <a:ea typeface="Meiryo UI" panose="020B0604030504040204" pitchFamily="50" charset="-128"/>
              </a:rPr>
              <a:t>もちろん、独自路線的な部分もあるでしょうけれど、基本的な考え方は世界共通だと言えます。</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なぜなら、コンピュータやネットワークというインフラ的な部分は、世界的に共通なものだからです。</a:t>
            </a:r>
            <a:endParaRPr lang="en-US" altLang="ja-JP" sz="2000" dirty="0">
              <a:latin typeface="Meiryo UI" panose="020B0604030504040204" pitchFamily="50" charset="-128"/>
              <a:ea typeface="Meiryo UI" panose="020B0604030504040204" pitchFamily="50" charset="-128"/>
            </a:endParaRPr>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6104" y="3519795"/>
            <a:ext cx="2828383" cy="2556152"/>
          </a:xfrm>
          <a:prstGeom prst="rect">
            <a:avLst/>
          </a:prstGeom>
        </p:spPr>
      </p:pic>
      <p:pic>
        <p:nvPicPr>
          <p:cNvPr id="7" name="図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467" y="3705726"/>
            <a:ext cx="2495829" cy="2166006"/>
          </a:xfrm>
          <a:prstGeom prst="rect">
            <a:avLst/>
          </a:prstGeom>
        </p:spPr>
      </p:pic>
      <p:sp>
        <p:nvSpPr>
          <p:cNvPr id="10" name="テキスト ボックス 9"/>
          <p:cNvSpPr txBox="1"/>
          <p:nvPr/>
        </p:nvSpPr>
        <p:spPr>
          <a:xfrm>
            <a:off x="3294497" y="3603657"/>
            <a:ext cx="2728406" cy="2893100"/>
          </a:xfrm>
          <a:prstGeom prst="rect">
            <a:avLst/>
          </a:prstGeom>
          <a:noFill/>
        </p:spPr>
        <p:txBody>
          <a:bodyPr wrap="square" rtlCol="0">
            <a:spAutoFit/>
          </a:bodyPr>
          <a:lstStyle/>
          <a:p>
            <a:r>
              <a:rPr lang="ja-JP" altLang="en-US" dirty="0">
                <a:latin typeface="Meiryo UI" panose="020B0604030504040204" pitchFamily="50" charset="-128"/>
                <a:ea typeface="Meiryo UI" panose="020B0604030504040204" pitchFamily="50" charset="-128"/>
              </a:rPr>
              <a:t>パソコン等の機器を使用してインターネットに接続するという仕組みや技術</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lang="en-US" altLang="ja-JP" dirty="0">
                <a:latin typeface="Meiryo UI" panose="020B0604030504040204" pitchFamily="50" charset="-128"/>
                <a:ea typeface="Meiryo UI" panose="020B0604030504040204" pitchFamily="50" charset="-128"/>
              </a:rPr>
              <a:t>||</a:t>
            </a:r>
          </a:p>
          <a:p>
            <a:r>
              <a:rPr lang="ja-JP" altLang="en-US" sz="2000" dirty="0">
                <a:latin typeface="Meiryo UI" panose="020B0604030504040204" pitchFamily="50" charset="-128"/>
                <a:ea typeface="Meiryo UI" panose="020B0604030504040204" pitchFamily="50" charset="-128"/>
              </a:rPr>
              <a:t>　　　　世界共通</a:t>
            </a:r>
            <a:endParaRPr lang="en-US" altLang="ja-JP" sz="2000"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lang="en-US" altLang="ja-JP" dirty="0">
                <a:latin typeface="Meiryo UI" panose="020B0604030504040204" pitchFamily="50" charset="-128"/>
                <a:ea typeface="Meiryo UI" panose="020B0604030504040204" pitchFamily="50" charset="-128"/>
              </a:rPr>
              <a:t>||</a:t>
            </a:r>
          </a:p>
          <a:p>
            <a:r>
              <a:rPr lang="ja-JP" altLang="en-US" dirty="0">
                <a:latin typeface="Meiryo UI" panose="020B0604030504040204" pitchFamily="50" charset="-128"/>
                <a:ea typeface="Meiryo UI" panose="020B0604030504040204" pitchFamily="50" charset="-128"/>
              </a:rPr>
              <a:t>・機器に対する憂慮</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・インターネットに対する憂慮</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・利用者に対する憂慮</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lang="en-US" altLang="ja-JP" dirty="0">
                <a:latin typeface="Meiryo UI" panose="020B0604030504040204" pitchFamily="50" charset="-128"/>
                <a:ea typeface="Meiryo UI" panose="020B0604030504040204" pitchFamily="50" charset="-128"/>
              </a:rPr>
              <a:t>etc...</a:t>
            </a:r>
          </a:p>
        </p:txBody>
      </p:sp>
    </p:spTree>
    <p:extLst>
      <p:ext uri="{BB962C8B-B14F-4D97-AF65-F5344CB8AC3E}">
        <p14:creationId xmlns:p14="http://schemas.microsoft.com/office/powerpoint/2010/main" val="3473950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セキュリティの国際規格や動向</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◆海外のセキュリティのルール例</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4"/>
            <a:ext cx="8784976" cy="687366"/>
          </a:xfrm>
        </p:spPr>
        <p:txBody>
          <a:bodyPr/>
          <a:lstStyle/>
          <a:p>
            <a:r>
              <a:rPr kumimoji="1" lang="ja-JP" altLang="en-US" sz="2000" dirty="0">
                <a:latin typeface="Meiryo UI" panose="020B0604030504040204" pitchFamily="50" charset="-128"/>
                <a:ea typeface="Meiryo UI" panose="020B0604030504040204" pitchFamily="50" charset="-128"/>
              </a:rPr>
              <a:t>海外では、</a:t>
            </a:r>
            <a:r>
              <a:rPr lang="ja-JP" altLang="en-US" sz="2000" dirty="0">
                <a:latin typeface="Meiryo UI" panose="020B0604030504040204" pitchFamily="50" charset="-128"/>
                <a:ea typeface="Meiryo UI" panose="020B0604030504040204" pitchFamily="50" charset="-128"/>
              </a:rPr>
              <a:t>セキュリティに関してどのようなルール</a:t>
            </a:r>
            <a:r>
              <a:rPr kumimoji="1" lang="ja-JP" altLang="en-US" sz="2000" dirty="0">
                <a:latin typeface="Meiryo UI" panose="020B0604030504040204" pitchFamily="50" charset="-128"/>
                <a:ea typeface="Meiryo UI" panose="020B0604030504040204" pitchFamily="50" charset="-128"/>
              </a:rPr>
              <a:t>があるのでしょうか</a:t>
            </a:r>
            <a:endParaRPr kumimoji="1" lang="en-US" altLang="ja-JP" sz="2000" dirty="0">
              <a:latin typeface="Meiryo UI" panose="020B0604030504040204" pitchFamily="50" charset="-128"/>
              <a:ea typeface="Meiryo UI" panose="020B0604030504040204" pitchFamily="50" charset="-128"/>
            </a:endParaRPr>
          </a:p>
        </p:txBody>
      </p:sp>
      <p:sp>
        <p:nvSpPr>
          <p:cNvPr id="23" name="コンテンツ プレースホルダー 2"/>
          <p:cNvSpPr txBox="1">
            <a:spLocks/>
          </p:cNvSpPr>
          <p:nvPr/>
        </p:nvSpPr>
        <p:spPr>
          <a:xfrm>
            <a:off x="473350" y="2047432"/>
            <a:ext cx="8197299" cy="4401494"/>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2000" dirty="0">
                <a:latin typeface="Meiryo UI" panose="020B0604030504040204" pitchFamily="50" charset="-128"/>
                <a:ea typeface="Meiryo UI" panose="020B0604030504040204" pitchFamily="50" charset="-128"/>
              </a:rPr>
              <a:t>例えば、インターネットはもともとアメリカの国防総省傘下の組織が</a:t>
            </a:r>
            <a:r>
              <a:rPr lang="en-US" altLang="ja-JP" sz="2000" dirty="0">
                <a:latin typeface="Meiryo UI" panose="020B0604030504040204" pitchFamily="50" charset="-128"/>
                <a:ea typeface="Meiryo UI" panose="020B0604030504040204" pitchFamily="50" charset="-128"/>
              </a:rPr>
              <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開発したネットワークであると言われています。</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そのアメリカの政府機関が調達先に求めているセキュリティの取組みが文書化されているのが、</a:t>
            </a:r>
            <a:r>
              <a:rPr lang="en-US" altLang="ja-JP" sz="2000" b="1" dirty="0">
                <a:latin typeface="Meiryo UI" panose="020B0604030504040204" pitchFamily="50" charset="-128"/>
                <a:ea typeface="Meiryo UI" panose="020B0604030504040204" pitchFamily="50" charset="-128"/>
              </a:rPr>
              <a:t>CSF</a:t>
            </a:r>
            <a:r>
              <a:rPr lang="ja-JP" altLang="en-US" sz="2000" b="1" dirty="0">
                <a:latin typeface="Meiryo UI" panose="020B0604030504040204" pitchFamily="50" charset="-128"/>
                <a:ea typeface="Meiryo UI" panose="020B0604030504040204" pitchFamily="50" charset="-128"/>
              </a:rPr>
              <a:t>（</a:t>
            </a:r>
            <a:r>
              <a:rPr lang="en-US" altLang="ja-JP" sz="2000" b="1" dirty="0">
                <a:latin typeface="Meiryo UI" panose="020B0604030504040204" pitchFamily="50" charset="-128"/>
                <a:ea typeface="Meiryo UI" panose="020B0604030504040204" pitchFamily="50" charset="-128"/>
              </a:rPr>
              <a:t>Cyber</a:t>
            </a:r>
            <a:r>
              <a:rPr lang="ja-JP" altLang="en-US" sz="2000" b="1" dirty="0">
                <a:latin typeface="Meiryo UI" panose="020B0604030504040204" pitchFamily="50" charset="-128"/>
                <a:ea typeface="Meiryo UI" panose="020B0604030504040204" pitchFamily="50" charset="-128"/>
              </a:rPr>
              <a:t> </a:t>
            </a:r>
            <a:r>
              <a:rPr lang="en-US" altLang="ja-JP" sz="2000" b="1" dirty="0">
                <a:latin typeface="Meiryo UI" panose="020B0604030504040204" pitchFamily="50" charset="-128"/>
                <a:ea typeface="Meiryo UI" panose="020B0604030504040204" pitchFamily="50" charset="-128"/>
              </a:rPr>
              <a:t>Security</a:t>
            </a:r>
            <a:r>
              <a:rPr lang="ja-JP" altLang="en-US" sz="2000" b="1" dirty="0">
                <a:latin typeface="Meiryo UI" panose="020B0604030504040204" pitchFamily="50" charset="-128"/>
                <a:ea typeface="Meiryo UI" panose="020B0604030504040204" pitchFamily="50" charset="-128"/>
              </a:rPr>
              <a:t> </a:t>
            </a:r>
            <a:r>
              <a:rPr lang="en-US" altLang="ja-JP" sz="2000" b="1" dirty="0">
                <a:latin typeface="Meiryo UI" panose="020B0604030504040204" pitchFamily="50" charset="-128"/>
                <a:ea typeface="Meiryo UI" panose="020B0604030504040204" pitchFamily="50" charset="-128"/>
              </a:rPr>
              <a:t>Framework</a:t>
            </a:r>
            <a:r>
              <a:rPr lang="ja-JP" altLang="en-US" sz="2000" b="1"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と呼ばれるものであり、より具体的な手順類は</a:t>
            </a:r>
            <a:r>
              <a:rPr lang="ja-JP" altLang="en-US" sz="2000" b="1" dirty="0">
                <a:latin typeface="Meiryo UI" panose="020B0604030504040204" pitchFamily="50" charset="-128"/>
                <a:ea typeface="Meiryo UI" panose="020B0604030504040204" pitchFamily="50" charset="-128"/>
              </a:rPr>
              <a:t>「</a:t>
            </a:r>
            <a:r>
              <a:rPr lang="en-US" altLang="ja-JP" sz="2000" b="1" dirty="0">
                <a:latin typeface="Meiryo UI" panose="020B0604030504040204" pitchFamily="50" charset="-128"/>
                <a:ea typeface="Meiryo UI" panose="020B0604030504040204" pitchFamily="50" charset="-128"/>
              </a:rPr>
              <a:t>SP800</a:t>
            </a:r>
            <a:r>
              <a:rPr lang="ja-JP" altLang="en-US" sz="2000" b="1" dirty="0">
                <a:latin typeface="Meiryo UI" panose="020B0604030504040204" pitchFamily="50" charset="-128"/>
                <a:ea typeface="Meiryo UI" panose="020B0604030504040204" pitchFamily="50" charset="-128"/>
              </a:rPr>
              <a:t>」シリーズ（</a:t>
            </a:r>
            <a:r>
              <a:rPr lang="en-US" altLang="ja-JP" sz="2000" b="1" dirty="0">
                <a:latin typeface="Meiryo UI" panose="020B0604030504040204" pitchFamily="50" charset="-128"/>
                <a:ea typeface="Meiryo UI" panose="020B0604030504040204" pitchFamily="50" charset="-128"/>
              </a:rPr>
              <a:t>NIST-SP800</a:t>
            </a:r>
            <a:r>
              <a:rPr lang="ja-JP" altLang="en-US" sz="2000" b="1"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と呼ばれる複数の文書が存在しています。</a:t>
            </a:r>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個人情報保護に対しては、アメリカより</a:t>
            </a:r>
            <a:r>
              <a:rPr lang="en-US" altLang="ja-JP" sz="2000" dirty="0">
                <a:latin typeface="Meiryo UI" panose="020B0604030504040204" pitchFamily="50" charset="-128"/>
                <a:ea typeface="Meiryo UI" panose="020B0604030504040204" pitchFamily="50" charset="-128"/>
              </a:rPr>
              <a:t>EU</a:t>
            </a:r>
            <a:r>
              <a:rPr lang="ja-JP" altLang="en-US" sz="2000" dirty="0">
                <a:latin typeface="Meiryo UI" panose="020B0604030504040204" pitchFamily="50" charset="-128"/>
                <a:ea typeface="Meiryo UI" panose="020B0604030504040204" pitchFamily="50" charset="-128"/>
              </a:rPr>
              <a:t>圏が先駆的です。</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近年話題になっている</a:t>
            </a:r>
            <a:r>
              <a:rPr lang="en-US" altLang="ja-JP" sz="2000" b="1" dirty="0">
                <a:latin typeface="Meiryo UI" panose="020B0604030504040204" pitchFamily="50" charset="-128"/>
                <a:ea typeface="Meiryo UI" panose="020B0604030504040204" pitchFamily="50" charset="-128"/>
              </a:rPr>
              <a:t>GDPR</a:t>
            </a:r>
            <a:r>
              <a:rPr lang="ja-JP" altLang="en-US" sz="2000" b="1" dirty="0">
                <a:latin typeface="Meiryo UI" panose="020B0604030504040204" pitchFamily="50" charset="-128"/>
                <a:ea typeface="Meiryo UI" panose="020B0604030504040204" pitchFamily="50" charset="-128"/>
              </a:rPr>
              <a:t>（</a:t>
            </a:r>
            <a:r>
              <a:rPr lang="en-US" altLang="ja-JP" sz="2000" b="1" dirty="0">
                <a:latin typeface="Meiryo UI" panose="020B0604030504040204" pitchFamily="50" charset="-128"/>
                <a:ea typeface="Meiryo UI" panose="020B0604030504040204" pitchFamily="50" charset="-128"/>
              </a:rPr>
              <a:t>General</a:t>
            </a:r>
            <a:r>
              <a:rPr lang="ja-JP" altLang="en-US" sz="2000" b="1" dirty="0">
                <a:latin typeface="Meiryo UI" panose="020B0604030504040204" pitchFamily="50" charset="-128"/>
                <a:ea typeface="Meiryo UI" panose="020B0604030504040204" pitchFamily="50" charset="-128"/>
              </a:rPr>
              <a:t> </a:t>
            </a:r>
            <a:r>
              <a:rPr lang="en-US" altLang="ja-JP" sz="2000" b="1" dirty="0">
                <a:latin typeface="Meiryo UI" panose="020B0604030504040204" pitchFamily="50" charset="-128"/>
                <a:ea typeface="Meiryo UI" panose="020B0604030504040204" pitchFamily="50" charset="-128"/>
              </a:rPr>
              <a:t>Data</a:t>
            </a:r>
            <a:r>
              <a:rPr lang="ja-JP" altLang="en-US" sz="2000" b="1" dirty="0">
                <a:latin typeface="Meiryo UI" panose="020B0604030504040204" pitchFamily="50" charset="-128"/>
                <a:ea typeface="Meiryo UI" panose="020B0604030504040204" pitchFamily="50" charset="-128"/>
              </a:rPr>
              <a:t> </a:t>
            </a:r>
            <a:r>
              <a:rPr lang="en-US" altLang="ja-JP" sz="2000" b="1" dirty="0">
                <a:latin typeface="Meiryo UI" panose="020B0604030504040204" pitchFamily="50" charset="-128"/>
                <a:ea typeface="Meiryo UI" panose="020B0604030504040204" pitchFamily="50" charset="-128"/>
              </a:rPr>
              <a:t>Protection</a:t>
            </a:r>
            <a:r>
              <a:rPr lang="ja-JP" altLang="en-US" sz="2000" b="1" dirty="0">
                <a:latin typeface="Meiryo UI" panose="020B0604030504040204" pitchFamily="50" charset="-128"/>
                <a:ea typeface="Meiryo UI" panose="020B0604030504040204" pitchFamily="50" charset="-128"/>
              </a:rPr>
              <a:t> </a:t>
            </a:r>
            <a:r>
              <a:rPr lang="en-US" altLang="ja-JP" sz="2000" b="1" dirty="0">
                <a:latin typeface="Meiryo UI" panose="020B0604030504040204" pitchFamily="50" charset="-128"/>
                <a:ea typeface="Meiryo UI" panose="020B0604030504040204" pitchFamily="50" charset="-128"/>
              </a:rPr>
              <a:t>Regulation</a:t>
            </a:r>
            <a:r>
              <a:rPr lang="ja-JP" altLang="en-US" sz="2000" b="1" dirty="0">
                <a:latin typeface="Meiryo UI" panose="020B0604030504040204" pitchFamily="50" charset="-128"/>
                <a:ea typeface="Meiryo UI" panose="020B0604030504040204" pitchFamily="50" charset="-128"/>
              </a:rPr>
              <a:t>：</a:t>
            </a:r>
            <a:r>
              <a:rPr lang="en-US" altLang="ja-JP" sz="2000" b="1" dirty="0">
                <a:latin typeface="Meiryo UI" panose="020B0604030504040204" pitchFamily="50" charset="-128"/>
                <a:ea typeface="Meiryo UI" panose="020B0604030504040204" pitchFamily="50" charset="-128"/>
              </a:rPr>
              <a:t>EU</a:t>
            </a:r>
            <a:r>
              <a:rPr lang="ja-JP" altLang="en-US" sz="2000" b="1" dirty="0">
                <a:latin typeface="Meiryo UI" panose="020B0604030504040204" pitchFamily="50" charset="-128"/>
                <a:ea typeface="Meiryo UI" panose="020B0604030504040204" pitchFamily="50" charset="-128"/>
              </a:rPr>
              <a:t>一般データ保護規則）</a:t>
            </a:r>
            <a:r>
              <a:rPr lang="ja-JP" altLang="en-US" sz="2000" dirty="0">
                <a:latin typeface="Meiryo UI" panose="020B0604030504040204" pitchFamily="50" charset="-128"/>
                <a:ea typeface="Meiryo UI" panose="020B0604030504040204" pitchFamily="50" charset="-128"/>
              </a:rPr>
              <a:t>は、</a:t>
            </a:r>
            <a:r>
              <a:rPr lang="en-US" altLang="ja-JP" sz="2000" dirty="0">
                <a:latin typeface="Meiryo UI" panose="020B0604030504040204" pitchFamily="50" charset="-128"/>
                <a:ea typeface="Meiryo UI" panose="020B0604030504040204" pitchFamily="50" charset="-128"/>
              </a:rPr>
              <a:t>EU</a:t>
            </a:r>
            <a:r>
              <a:rPr lang="ja-JP" altLang="en-US" sz="2000" dirty="0">
                <a:latin typeface="Meiryo UI" panose="020B0604030504040204" pitchFamily="50" charset="-128"/>
                <a:ea typeface="Meiryo UI" panose="020B0604030504040204" pitchFamily="50" charset="-128"/>
              </a:rPr>
              <a:t>域内の個人情報の保護を目的として、</a:t>
            </a:r>
            <a:r>
              <a:rPr lang="en-US" altLang="ja-JP" sz="2000" dirty="0">
                <a:latin typeface="Meiryo UI" panose="020B0604030504040204" pitchFamily="50" charset="-128"/>
                <a:ea typeface="Meiryo UI" panose="020B0604030504040204" pitchFamily="50" charset="-128"/>
              </a:rPr>
              <a:t>EU</a:t>
            </a:r>
            <a:r>
              <a:rPr lang="ja-JP" altLang="en-US" sz="2000" dirty="0">
                <a:latin typeface="Meiryo UI" panose="020B0604030504040204" pitchFamily="50" charset="-128"/>
                <a:ea typeface="Meiryo UI" panose="020B0604030504040204" pitchFamily="50" charset="-128"/>
              </a:rPr>
              <a:t>域外への個人情報の持ち出し等の制限まで規定しています。</a:t>
            </a:r>
            <a:endParaRPr lang="en-US" altLang="ja-JP" sz="2000" dirty="0">
              <a:latin typeface="Meiryo UI" panose="020B0604030504040204" pitchFamily="50" charset="-128"/>
              <a:ea typeface="Meiryo UI" panose="020B0604030504040204" pitchFamily="50" charset="-128"/>
            </a:endParaRPr>
          </a:p>
        </p:txBody>
      </p:sp>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5675" y="4034088"/>
            <a:ext cx="1242881" cy="845720"/>
          </a:xfrm>
          <a:prstGeom prst="rect">
            <a:avLst/>
          </a:prstGeom>
        </p:spPr>
      </p:pic>
      <p:pic>
        <p:nvPicPr>
          <p:cNvPr id="5" name="図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5676" y="1876928"/>
            <a:ext cx="1242881" cy="845720"/>
          </a:xfrm>
          <a:prstGeom prst="rect">
            <a:avLst/>
          </a:prstGeom>
        </p:spPr>
      </p:pic>
    </p:spTree>
    <p:extLst>
      <p:ext uri="{BB962C8B-B14F-4D97-AF65-F5344CB8AC3E}">
        <p14:creationId xmlns:p14="http://schemas.microsoft.com/office/powerpoint/2010/main" val="34140498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xmlns="" id="{6059CE5D-4F38-4506-A5A9-0EFA09D5D8F0}"/>
              </a:ext>
            </a:extLst>
          </p:cNvPr>
          <p:cNvSpPr/>
          <p:nvPr/>
        </p:nvSpPr>
        <p:spPr>
          <a:xfrm>
            <a:off x="160215" y="3407343"/>
            <a:ext cx="8828868" cy="271824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j-ea"/>
              <a:ea typeface="+mj-ea"/>
            </a:endParaRPr>
          </a:p>
        </p:txBody>
      </p:sp>
      <p:sp>
        <p:nvSpPr>
          <p:cNvPr id="14" name="正方形/長方形 13">
            <a:extLst>
              <a:ext uri="{FF2B5EF4-FFF2-40B4-BE49-F238E27FC236}">
                <a16:creationId xmlns:a16="http://schemas.microsoft.com/office/drawing/2014/main" xmlns="" id="{2AB1F4E9-512E-4E8D-BD34-6926D61D1A01}"/>
              </a:ext>
            </a:extLst>
          </p:cNvPr>
          <p:cNvSpPr/>
          <p:nvPr/>
        </p:nvSpPr>
        <p:spPr>
          <a:xfrm>
            <a:off x="548639" y="5216892"/>
            <a:ext cx="8052317" cy="688963"/>
          </a:xfrm>
          <a:prstGeom prst="rect">
            <a:avLst/>
          </a:prstGeom>
          <a:solidFill>
            <a:srgbClr val="EBE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 name="図 9">
            <a:extLst>
              <a:ext uri="{FF2B5EF4-FFF2-40B4-BE49-F238E27FC236}">
                <a16:creationId xmlns:a16="http://schemas.microsoft.com/office/drawing/2014/main" xmlns="" id="{8A8C170A-FB8E-42B9-9073-39043205E2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215" y="2569731"/>
            <a:ext cx="1617044" cy="752149"/>
          </a:xfrm>
          <a:prstGeom prst="rect">
            <a:avLst/>
          </a:prstGeom>
        </p:spPr>
      </p:pic>
      <p:sp>
        <p:nvSpPr>
          <p:cNvPr id="12" name="コンテンツ プレースホルダ 2"/>
          <p:cNvSpPr txBox="1">
            <a:spLocks/>
          </p:cNvSpPr>
          <p:nvPr/>
        </p:nvSpPr>
        <p:spPr>
          <a:xfrm>
            <a:off x="282699" y="2913929"/>
            <a:ext cx="8582167" cy="3556000"/>
          </a:xfrm>
          <a:prstGeom prst="rect">
            <a:avLst/>
          </a:prstGeom>
        </p:spPr>
        <p:txBody>
          <a:bodyPr anchor="ctr" anchorCtr="0">
            <a:no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kumimoji="1" sz="2200" b="1" kern="1200">
                <a:solidFill>
                  <a:srgbClr val="404040"/>
                </a:solidFill>
                <a:latin typeface="メイリオ"/>
                <a:ea typeface="メイリオ"/>
                <a:cs typeface="メイリオ"/>
              </a:defRPr>
            </a:lvl1pPr>
            <a:lvl2pPr marL="457200" indent="0" algn="ctr" defTabSz="457200" rtl="0" eaLnBrk="1" latinLnBrk="0" hangingPunct="1">
              <a:spcBef>
                <a:spcPct val="20000"/>
              </a:spcBef>
              <a:buFont typeface="Arial"/>
              <a:buNone/>
              <a:defRPr kumimoji="1"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kumimoji="1"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9pPr>
          </a:lstStyle>
          <a:p>
            <a:pPr algn="ctr"/>
            <a:r>
              <a:rPr lang="en-US" altLang="ja-JP" sz="4400" dirty="0">
                <a:solidFill>
                  <a:schemeClr val="bg1"/>
                </a:solidFill>
                <a:latin typeface="+mj-ea"/>
                <a:ea typeface="+mj-ea"/>
              </a:rPr>
              <a:t>AI</a:t>
            </a:r>
            <a:r>
              <a:rPr lang="ja-JP" altLang="en-US" sz="4400" dirty="0">
                <a:solidFill>
                  <a:schemeClr val="bg1"/>
                </a:solidFill>
                <a:latin typeface="+mj-ea"/>
                <a:ea typeface="+mj-ea"/>
              </a:rPr>
              <a:t>リテラシー</a:t>
            </a:r>
            <a:endParaRPr lang="en-US" altLang="ja-JP" sz="800" dirty="0">
              <a:solidFill>
                <a:schemeClr val="bg1"/>
              </a:solidFill>
              <a:latin typeface="+mj-ea"/>
              <a:ea typeface="+mj-ea"/>
            </a:endParaRPr>
          </a:p>
          <a:p>
            <a:pPr algn="ct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第</a:t>
            </a:r>
            <a:r>
              <a:rPr lang="en-US" altLang="ja-JP" sz="4000" dirty="0">
                <a:solidFill>
                  <a:schemeClr val="bg1"/>
                </a:solidFill>
                <a:latin typeface="Meiryo UI" panose="020B0604030504040204" pitchFamily="50" charset="-128"/>
                <a:ea typeface="Meiryo UI" panose="020B0604030504040204" pitchFamily="50" charset="-128"/>
              </a:rPr>
              <a:t>7</a:t>
            </a:r>
            <a:r>
              <a:rPr lang="ja-JP" altLang="en-US" sz="4000" dirty="0">
                <a:solidFill>
                  <a:schemeClr val="bg1"/>
                </a:solidFill>
                <a:latin typeface="Meiryo UI" panose="020B0604030504040204" pitchFamily="50" charset="-128"/>
                <a:ea typeface="Meiryo UI" panose="020B0604030504040204" pitchFamily="50" charset="-128"/>
              </a:rPr>
              <a:t>回</a:t>
            </a: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 </a:t>
            </a:r>
            <a:r>
              <a:rPr lang="en-US" altLang="ja-JP" sz="4000" dirty="0">
                <a:solidFill>
                  <a:schemeClr val="bg1"/>
                </a:solidFill>
                <a:latin typeface="Meiryo UI" panose="020B0604030504040204" pitchFamily="50" charset="-128"/>
                <a:ea typeface="Meiryo UI" panose="020B0604030504040204" pitchFamily="50" charset="-128"/>
              </a:rPr>
              <a:t>AI/ICT</a:t>
            </a:r>
            <a:r>
              <a:rPr lang="ja-JP" altLang="en-US" sz="4000" dirty="0">
                <a:solidFill>
                  <a:schemeClr val="bg1"/>
                </a:solidFill>
                <a:latin typeface="Meiryo UI" panose="020B0604030504040204" pitchFamily="50" charset="-128"/>
                <a:ea typeface="Meiryo UI" panose="020B0604030504040204" pitchFamily="50" charset="-128"/>
              </a:rPr>
              <a:t>関連 基礎知識</a:t>
            </a:r>
            <a:r>
              <a:rPr lang="en-US" altLang="ja-JP" sz="4000" dirty="0">
                <a:solidFill>
                  <a:schemeClr val="bg1"/>
                </a:solidFill>
                <a:latin typeface="Meiryo UI" panose="020B0604030504040204" pitchFamily="50" charset="-128"/>
                <a:ea typeface="Meiryo UI" panose="020B0604030504040204" pitchFamily="50" charset="-128"/>
              </a:rPr>
              <a:t>(3)</a:t>
            </a:r>
          </a:p>
          <a:p>
            <a:pPr algn="ctr"/>
            <a:endParaRPr lang="en-US" altLang="ja-JP" sz="1050" dirty="0">
              <a:solidFill>
                <a:schemeClr val="bg1"/>
              </a:solidFill>
              <a:effectLst>
                <a:outerShdw blurRad="38100" dist="38100" dir="2700000" algn="tl">
                  <a:srgbClr val="000000">
                    <a:alpha val="43137"/>
                  </a:srgbClr>
                </a:outerShdw>
              </a:effectLst>
              <a:latin typeface="+mj-ea"/>
              <a:ea typeface="+mj-ea"/>
            </a:endParaRPr>
          </a:p>
          <a:p>
            <a:pPr algn="ctr"/>
            <a:r>
              <a:rPr lang="en-US" altLang="ja-JP" sz="4000" b="0" dirty="0">
                <a:solidFill>
                  <a:schemeClr val="tx1"/>
                </a:solidFill>
                <a:latin typeface="+mj-ea"/>
                <a:ea typeface="+mj-ea"/>
              </a:rPr>
              <a:t>PART</a:t>
            </a:r>
            <a:r>
              <a:rPr lang="ja-JP" altLang="en-US" sz="4000" b="0" dirty="0">
                <a:solidFill>
                  <a:schemeClr val="tx1"/>
                </a:solidFill>
                <a:latin typeface="+mj-ea"/>
                <a:ea typeface="+mj-ea"/>
              </a:rPr>
              <a:t>①　　セキュリティポリシー</a:t>
            </a:r>
            <a:endParaRPr lang="en-US" altLang="ja-JP" sz="4000" b="0" dirty="0">
              <a:solidFill>
                <a:schemeClr val="tx1"/>
              </a:solidFill>
              <a:latin typeface="+mj-ea"/>
              <a:ea typeface="+mj-ea"/>
            </a:endParaRPr>
          </a:p>
        </p:txBody>
      </p:sp>
    </p:spTree>
    <p:extLst>
      <p:ext uri="{BB962C8B-B14F-4D97-AF65-F5344CB8AC3E}">
        <p14:creationId xmlns:p14="http://schemas.microsoft.com/office/powerpoint/2010/main" val="18810525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セキュリティの国際規格や動向</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◆日本のセキュリティのルール・・・法的な部分</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4"/>
            <a:ext cx="8784976" cy="687366"/>
          </a:xfrm>
        </p:spPr>
        <p:txBody>
          <a:bodyPr/>
          <a:lstStyle/>
          <a:p>
            <a:r>
              <a:rPr kumimoji="1" lang="ja-JP" altLang="en-US" sz="2000" dirty="0">
                <a:latin typeface="Meiryo UI" panose="020B0604030504040204" pitchFamily="50" charset="-128"/>
                <a:ea typeface="Meiryo UI" panose="020B0604030504040204" pitchFamily="50" charset="-128"/>
              </a:rPr>
              <a:t>日本において、セキュリティに対するルール化が進められてきたのは、</a:t>
            </a:r>
            <a:r>
              <a:rPr kumimoji="1" lang="en-US" altLang="ja-JP" sz="2000" dirty="0">
                <a:latin typeface="Meiryo UI" panose="020B0604030504040204" pitchFamily="50" charset="-128"/>
                <a:ea typeface="Meiryo UI" panose="020B0604030504040204" pitchFamily="50" charset="-128"/>
              </a:rPr>
              <a:t/>
            </a:r>
            <a:br>
              <a:rPr kumimoji="1" lang="en-US" altLang="ja-JP" sz="2000" dirty="0">
                <a:latin typeface="Meiryo UI" panose="020B0604030504040204" pitchFamily="50" charset="-128"/>
                <a:ea typeface="Meiryo UI" panose="020B0604030504040204" pitchFamily="50" charset="-128"/>
              </a:rPr>
            </a:br>
            <a:r>
              <a:rPr kumimoji="1" lang="ja-JP" altLang="en-US" sz="2000" dirty="0">
                <a:latin typeface="Meiryo UI" panose="020B0604030504040204" pitchFamily="50" charset="-128"/>
                <a:ea typeface="Meiryo UI" panose="020B0604030504040204" pitchFamily="50" charset="-128"/>
              </a:rPr>
              <a:t>インターネットの普及の歩みと同じくらいのタイミングでした</a:t>
            </a:r>
            <a:endParaRPr kumimoji="1" lang="en-US" altLang="ja-JP" sz="2000" dirty="0">
              <a:latin typeface="Meiryo UI" panose="020B0604030504040204" pitchFamily="50" charset="-128"/>
              <a:ea typeface="Meiryo UI" panose="020B0604030504040204" pitchFamily="50" charset="-128"/>
            </a:endParaRPr>
          </a:p>
        </p:txBody>
      </p:sp>
      <p:sp>
        <p:nvSpPr>
          <p:cNvPr id="23" name="コンテンツ プレースホルダー 2"/>
          <p:cNvSpPr txBox="1">
            <a:spLocks/>
          </p:cNvSpPr>
          <p:nvPr/>
        </p:nvSpPr>
        <p:spPr>
          <a:xfrm>
            <a:off x="473350" y="2047432"/>
            <a:ext cx="8197299" cy="4401494"/>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2000" dirty="0">
                <a:latin typeface="Meiryo UI" panose="020B0604030504040204" pitchFamily="50" charset="-128"/>
                <a:ea typeface="Meiryo UI" panose="020B0604030504040204" pitchFamily="50" charset="-128"/>
              </a:rPr>
              <a:t>2000</a:t>
            </a:r>
            <a:r>
              <a:rPr lang="ja-JP" altLang="en-US" sz="2000" dirty="0">
                <a:latin typeface="Meiryo UI" panose="020B0604030504040204" pitchFamily="50" charset="-128"/>
                <a:ea typeface="Meiryo UI" panose="020B0604030504040204" pitchFamily="50" charset="-128"/>
              </a:rPr>
              <a:t>年　</a:t>
            </a:r>
            <a:r>
              <a:rPr lang="en-US" altLang="ja-JP" sz="2000" b="1" dirty="0">
                <a:latin typeface="Meiryo UI" panose="020B0604030504040204" pitchFamily="50" charset="-128"/>
                <a:ea typeface="Meiryo UI" panose="020B0604030504040204" pitchFamily="50" charset="-128"/>
              </a:rPr>
              <a:t>IT</a:t>
            </a:r>
            <a:r>
              <a:rPr lang="ja-JP" altLang="en-US" sz="2000" b="1" dirty="0">
                <a:latin typeface="Meiryo UI" panose="020B0604030504040204" pitchFamily="50" charset="-128"/>
                <a:ea typeface="Meiryo UI" panose="020B0604030504040204" pitchFamily="50" charset="-128"/>
              </a:rPr>
              <a:t>基本法</a:t>
            </a:r>
            <a:r>
              <a:rPr lang="ja-JP" altLang="en-US" sz="2000" dirty="0">
                <a:latin typeface="Meiryo UI" panose="020B0604030504040204" pitchFamily="50" charset="-128"/>
                <a:ea typeface="Meiryo UI" panose="020B0604030504040204" pitchFamily="50" charset="-128"/>
              </a:rPr>
              <a:t>（高度情報通信ネットワーク社会形成基本法）</a:t>
            </a:r>
            <a:endParaRPr lang="en-US" altLang="ja-JP" sz="2000" dirty="0">
              <a:latin typeface="Meiryo UI" panose="020B0604030504040204" pitchFamily="50" charset="-128"/>
              <a:ea typeface="Meiryo UI" panose="020B0604030504040204" pitchFamily="50" charset="-128"/>
            </a:endParaRPr>
          </a:p>
          <a:p>
            <a:pPr marL="355600" indent="-355600"/>
            <a:r>
              <a:rPr lang="ja-JP" altLang="en-US" sz="2000" dirty="0">
                <a:latin typeface="Meiryo UI" panose="020B0604030504040204" pitchFamily="50" charset="-128"/>
                <a:ea typeface="Meiryo UI" panose="020B0604030504040204" pitchFamily="50" charset="-128"/>
              </a:rPr>
              <a:t>　　この法律により、情報通信に関する国家戦略が策定されることになりました（ｅ</a:t>
            </a:r>
            <a:r>
              <a:rPr lang="en-US" altLang="ja-JP" sz="2000" dirty="0">
                <a:latin typeface="Meiryo UI" panose="020B0604030504040204" pitchFamily="50" charset="-128"/>
                <a:ea typeface="Meiryo UI" panose="020B0604030504040204" pitchFamily="50" charset="-128"/>
              </a:rPr>
              <a:t>-Japan</a:t>
            </a:r>
            <a:r>
              <a:rPr lang="ja-JP" altLang="en-US" sz="2000" dirty="0">
                <a:latin typeface="Meiryo UI" panose="020B0604030504040204" pitchFamily="50" charset="-128"/>
                <a:ea typeface="Meiryo UI" panose="020B0604030504040204" pitchFamily="50" charset="-128"/>
              </a:rPr>
              <a:t>戦略）</a:t>
            </a:r>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2003</a:t>
            </a:r>
            <a:r>
              <a:rPr lang="ja-JP" altLang="en-US" sz="2000" dirty="0">
                <a:latin typeface="Meiryo UI" panose="020B0604030504040204" pitchFamily="50" charset="-128"/>
                <a:ea typeface="Meiryo UI" panose="020B0604030504040204" pitchFamily="50" charset="-128"/>
              </a:rPr>
              <a:t>年　</a:t>
            </a:r>
            <a:r>
              <a:rPr lang="ja-JP" altLang="en-US" sz="2000" b="1" dirty="0">
                <a:latin typeface="Meiryo UI" panose="020B0604030504040204" pitchFamily="50" charset="-128"/>
                <a:ea typeface="Meiryo UI" panose="020B0604030504040204" pitchFamily="50" charset="-128"/>
              </a:rPr>
              <a:t>個人情報保護法</a:t>
            </a:r>
            <a:r>
              <a:rPr lang="ja-JP" altLang="en-US" sz="2000" dirty="0">
                <a:latin typeface="Meiryo UI" panose="020B0604030504040204" pitchFamily="50" charset="-128"/>
                <a:ea typeface="Meiryo UI" panose="020B0604030504040204" pitchFamily="50" charset="-128"/>
              </a:rPr>
              <a:t>（個人情報の保護に関する法律）</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この年、経済産業省から「</a:t>
            </a:r>
            <a:r>
              <a:rPr lang="ja-JP" altLang="en-US" sz="2000" b="1" dirty="0">
                <a:latin typeface="Meiryo UI" panose="020B0604030504040204" pitchFamily="50" charset="-128"/>
                <a:ea typeface="Meiryo UI" panose="020B0604030504040204" pitchFamily="50" charset="-128"/>
              </a:rPr>
              <a:t>情報セキュリティ監査基準</a:t>
            </a:r>
            <a:r>
              <a:rPr lang="ja-JP" altLang="en-US" sz="2000" dirty="0">
                <a:latin typeface="Meiryo UI" panose="020B0604030504040204" pitchFamily="50" charset="-128"/>
                <a:ea typeface="Meiryo UI" panose="020B0604030504040204" pitchFamily="50" charset="-128"/>
              </a:rPr>
              <a:t>」が公表されました</a:t>
            </a:r>
            <a:endParaRPr lang="en-US" altLang="ja-JP" sz="2000" dirty="0">
              <a:latin typeface="Meiryo UI" panose="020B0604030504040204" pitchFamily="50" charset="-128"/>
              <a:ea typeface="Meiryo UI" panose="020B0604030504040204" pitchFamily="50" charset="-128"/>
            </a:endParaRPr>
          </a:p>
          <a:p>
            <a:pPr marL="1081088" indent="-1081088"/>
            <a:r>
              <a:rPr lang="en-US" altLang="ja-JP" sz="2000" dirty="0">
                <a:latin typeface="Meiryo UI" panose="020B0604030504040204" pitchFamily="50" charset="-128"/>
                <a:ea typeface="Meiryo UI" panose="020B0604030504040204" pitchFamily="50" charset="-128"/>
              </a:rPr>
              <a:t>2013</a:t>
            </a:r>
            <a:r>
              <a:rPr lang="ja-JP" altLang="en-US" sz="2000" dirty="0">
                <a:latin typeface="Meiryo UI" panose="020B0604030504040204" pitchFamily="50" charset="-128"/>
                <a:ea typeface="Meiryo UI" panose="020B0604030504040204" pitchFamily="50" charset="-128"/>
              </a:rPr>
              <a:t>年　</a:t>
            </a:r>
            <a:r>
              <a:rPr lang="ja-JP" altLang="en-US" sz="2000" b="1" dirty="0">
                <a:latin typeface="Meiryo UI" panose="020B0604030504040204" pitchFamily="50" charset="-128"/>
                <a:ea typeface="Meiryo UI" panose="020B0604030504040204" pitchFamily="50" charset="-128"/>
              </a:rPr>
              <a:t>マイナンバー法</a:t>
            </a:r>
            <a:r>
              <a:rPr lang="ja-JP" altLang="en-US" sz="2000" dirty="0">
                <a:latin typeface="Meiryo UI" panose="020B0604030504040204" pitchFamily="50" charset="-128"/>
                <a:ea typeface="Meiryo UI" panose="020B0604030504040204" pitchFamily="50" charset="-128"/>
              </a:rPr>
              <a:t>（行政手続における特定の個人を識別するための番号の利用等に関する法律）</a:t>
            </a:r>
            <a:endParaRPr lang="en-US" altLang="ja-JP" sz="2000" dirty="0">
              <a:latin typeface="Meiryo UI" panose="020B0604030504040204" pitchFamily="50" charset="-128"/>
              <a:ea typeface="Meiryo UI" panose="020B0604030504040204" pitchFamily="50" charset="-128"/>
            </a:endParaRPr>
          </a:p>
          <a:p>
            <a:pPr marL="355600" indent="-355600"/>
            <a:r>
              <a:rPr lang="ja-JP" altLang="en-US" sz="2000" dirty="0">
                <a:latin typeface="Meiryo UI" panose="020B0604030504040204" pitchFamily="50" charset="-128"/>
                <a:ea typeface="Meiryo UI" panose="020B0604030504040204" pitchFamily="50" charset="-128"/>
              </a:rPr>
              <a:t>　　この年から、</a:t>
            </a:r>
            <a:r>
              <a:rPr lang="en-US" altLang="ja-JP" sz="2000" dirty="0">
                <a:latin typeface="Meiryo UI" panose="020B0604030504040204" pitchFamily="50" charset="-128"/>
                <a:ea typeface="Meiryo UI" panose="020B0604030504040204" pitchFamily="50" charset="-128"/>
              </a:rPr>
              <a:t>e-Japan</a:t>
            </a:r>
            <a:r>
              <a:rPr lang="ja-JP" altLang="en-US" sz="2000" dirty="0">
                <a:latin typeface="Meiryo UI" panose="020B0604030504040204" pitchFamily="50" charset="-128"/>
                <a:ea typeface="Meiryo UI" panose="020B0604030504040204" pitchFamily="50" charset="-128"/>
              </a:rPr>
              <a:t>戦略という表現からサイバーセキュリティ戦略という呼び方に変えました</a:t>
            </a:r>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2014</a:t>
            </a:r>
            <a:r>
              <a:rPr lang="ja-JP" altLang="en-US" sz="2000" dirty="0">
                <a:latin typeface="Meiryo UI" panose="020B0604030504040204" pitchFamily="50" charset="-128"/>
                <a:ea typeface="Meiryo UI" panose="020B0604030504040204" pitchFamily="50" charset="-128"/>
              </a:rPr>
              <a:t>年　</a:t>
            </a:r>
            <a:r>
              <a:rPr lang="ja-JP" altLang="en-US" sz="2000" b="1" dirty="0">
                <a:latin typeface="Meiryo UI" panose="020B0604030504040204" pitchFamily="50" charset="-128"/>
                <a:ea typeface="Meiryo UI" panose="020B0604030504040204" pitchFamily="50" charset="-128"/>
              </a:rPr>
              <a:t>サイバーセキュリティ基本法</a:t>
            </a:r>
            <a:endParaRPr lang="en-US" altLang="ja-JP" sz="2000" b="1" dirty="0">
              <a:latin typeface="Meiryo UI" panose="020B0604030504040204" pitchFamily="50" charset="-128"/>
              <a:ea typeface="Meiryo UI" panose="020B0604030504040204" pitchFamily="50" charset="-128"/>
            </a:endParaRPr>
          </a:p>
          <a:p>
            <a:pPr marL="355600" indent="-355600"/>
            <a:r>
              <a:rPr lang="ja-JP" altLang="en-US" sz="2000" dirty="0">
                <a:latin typeface="Meiryo UI" panose="020B0604030504040204" pitchFamily="50" charset="-128"/>
                <a:ea typeface="Meiryo UI" panose="020B0604030504040204" pitchFamily="50" charset="-128"/>
              </a:rPr>
              <a:t>　　この法律により、内閣サーバーセキュリティセンター（</a:t>
            </a:r>
            <a:r>
              <a:rPr lang="en-US" altLang="ja-JP" sz="2000" dirty="0">
                <a:latin typeface="Meiryo UI" panose="020B0604030504040204" pitchFamily="50" charset="-128"/>
                <a:ea typeface="Meiryo UI" panose="020B0604030504040204" pitchFamily="50" charset="-128"/>
              </a:rPr>
              <a:t>NISC</a:t>
            </a:r>
            <a:r>
              <a:rPr lang="ja-JP" altLang="en-US" sz="2000" dirty="0">
                <a:latin typeface="Meiryo UI" panose="020B0604030504040204" pitchFamily="50" charset="-128"/>
                <a:ea typeface="Meiryo UI" panose="020B0604030504040204" pitchFamily="50" charset="-128"/>
              </a:rPr>
              <a:t>）が法的根拠を持って省庁横断的にセキュリティに対する取り組みができるようになりました</a:t>
            </a:r>
            <a:endParaRPr lang="en-US" altLang="ja-JP" sz="2000" dirty="0">
              <a:latin typeface="Meiryo UI" panose="020B0604030504040204" pitchFamily="50" charset="-128"/>
              <a:ea typeface="Meiryo UI" panose="020B0604030504040204" pitchFamily="50" charset="-128"/>
            </a:endParaRPr>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7769" y="1243189"/>
            <a:ext cx="1242880" cy="845719"/>
          </a:xfrm>
          <a:prstGeom prst="rect">
            <a:avLst/>
          </a:prstGeom>
        </p:spPr>
      </p:pic>
    </p:spTree>
    <p:extLst>
      <p:ext uri="{BB962C8B-B14F-4D97-AF65-F5344CB8AC3E}">
        <p14:creationId xmlns:p14="http://schemas.microsoft.com/office/powerpoint/2010/main" val="41458359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セキュリティの国際規格や動向</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◆セキュリティの規格（</a:t>
            </a:r>
            <a:r>
              <a:rPr lang="en-US" altLang="ja-JP" sz="2400" b="1" dirty="0"/>
              <a:t>1</a:t>
            </a:r>
            <a:r>
              <a:rPr lang="ja-JP" altLang="en-US" sz="2400" b="1" dirty="0"/>
              <a:t>）</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4"/>
            <a:ext cx="8784976" cy="1072374"/>
          </a:xfrm>
        </p:spPr>
        <p:txBody>
          <a:bodyPr/>
          <a:lstStyle/>
          <a:p>
            <a:r>
              <a:rPr kumimoji="1" lang="ja-JP" altLang="en-US" sz="2000" dirty="0">
                <a:latin typeface="Meiryo UI" panose="020B0604030504040204" pitchFamily="50" charset="-128"/>
                <a:ea typeface="Meiryo UI" panose="020B0604030504040204" pitchFamily="50" charset="-128"/>
              </a:rPr>
              <a:t>規格ではどうでしょうか</a:t>
            </a:r>
            <a:endParaRPr kumimoji="1" lang="en-US" altLang="ja-JP" sz="2000" dirty="0">
              <a:latin typeface="Meiryo UI" panose="020B0604030504040204" pitchFamily="50" charset="-128"/>
              <a:ea typeface="Meiryo UI" panose="020B0604030504040204" pitchFamily="50" charset="-128"/>
            </a:endParaRPr>
          </a:p>
          <a:p>
            <a:r>
              <a:rPr kumimoji="1" lang="ja-JP" altLang="en-US" sz="2000" b="1" dirty="0">
                <a:latin typeface="Meiryo UI" panose="020B0604030504040204" pitchFamily="50" charset="-128"/>
                <a:ea typeface="Meiryo UI" panose="020B0604030504040204" pitchFamily="50" charset="-128"/>
              </a:rPr>
              <a:t>規格は、「標準化」された取り決めが文書化されたもの</a:t>
            </a:r>
            <a:r>
              <a:rPr kumimoji="1" lang="ja-JP" altLang="en-US" sz="2000" dirty="0">
                <a:latin typeface="Meiryo UI" panose="020B0604030504040204" pitchFamily="50" charset="-128"/>
                <a:ea typeface="Meiryo UI" panose="020B0604030504040204" pitchFamily="50" charset="-128"/>
              </a:rPr>
              <a:t>ですので、国内だけで通用する規格もあれば、国際的に通用する規格もあります</a:t>
            </a:r>
            <a:endParaRPr kumimoji="1" lang="en-US" altLang="ja-JP" sz="2000" dirty="0">
              <a:latin typeface="Meiryo UI" panose="020B0604030504040204" pitchFamily="50" charset="-128"/>
              <a:ea typeface="Meiryo UI" panose="020B0604030504040204" pitchFamily="50" charset="-128"/>
            </a:endParaRPr>
          </a:p>
        </p:txBody>
      </p:sp>
      <p:sp>
        <p:nvSpPr>
          <p:cNvPr id="23" name="コンテンツ プレースホルダー 2"/>
          <p:cNvSpPr txBox="1">
            <a:spLocks/>
          </p:cNvSpPr>
          <p:nvPr/>
        </p:nvSpPr>
        <p:spPr>
          <a:xfrm>
            <a:off x="473350" y="2526630"/>
            <a:ext cx="8197299" cy="4090737"/>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2000" dirty="0">
                <a:latin typeface="Meiryo UI" panose="020B0604030504040204" pitchFamily="50" charset="-128"/>
                <a:ea typeface="Meiryo UI" panose="020B0604030504040204" pitchFamily="50" charset="-128"/>
              </a:rPr>
              <a:t>国内で使われる規格に、例えば、</a:t>
            </a:r>
            <a:r>
              <a:rPr lang="en-US" altLang="ja-JP" sz="2000" b="1" dirty="0">
                <a:latin typeface="Meiryo UI" panose="020B0604030504040204" pitchFamily="50" charset="-128"/>
                <a:ea typeface="Meiryo UI" panose="020B0604030504040204" pitchFamily="50" charset="-128"/>
              </a:rPr>
              <a:t>JIS</a:t>
            </a:r>
            <a:r>
              <a:rPr lang="ja-JP" altLang="en-US" sz="2000" b="1" dirty="0">
                <a:latin typeface="Meiryo UI" panose="020B0604030504040204" pitchFamily="50" charset="-128"/>
                <a:ea typeface="Meiryo UI" panose="020B0604030504040204" pitchFamily="50" charset="-128"/>
              </a:rPr>
              <a:t>規格（</a:t>
            </a:r>
            <a:r>
              <a:rPr lang="en-US" altLang="ja-JP" sz="2000" b="1" dirty="0">
                <a:latin typeface="Meiryo UI" panose="020B0604030504040204" pitchFamily="50" charset="-128"/>
                <a:ea typeface="Meiryo UI" panose="020B0604030504040204" pitchFamily="50" charset="-128"/>
              </a:rPr>
              <a:t>Japanese</a:t>
            </a:r>
            <a:r>
              <a:rPr lang="ja-JP" altLang="en-US" sz="2000" b="1" dirty="0">
                <a:latin typeface="Meiryo UI" panose="020B0604030504040204" pitchFamily="50" charset="-128"/>
                <a:ea typeface="Meiryo UI" panose="020B0604030504040204" pitchFamily="50" charset="-128"/>
              </a:rPr>
              <a:t> </a:t>
            </a:r>
            <a:r>
              <a:rPr lang="en-US" altLang="ja-JP" sz="2000" b="1" dirty="0">
                <a:latin typeface="Meiryo UI" panose="020B0604030504040204" pitchFamily="50" charset="-128"/>
                <a:ea typeface="Meiryo UI" panose="020B0604030504040204" pitchFamily="50" charset="-128"/>
              </a:rPr>
              <a:t>Industrial</a:t>
            </a:r>
            <a:r>
              <a:rPr lang="ja-JP" altLang="en-US" sz="2000" b="1" dirty="0">
                <a:latin typeface="Meiryo UI" panose="020B0604030504040204" pitchFamily="50" charset="-128"/>
                <a:ea typeface="Meiryo UI" panose="020B0604030504040204" pitchFamily="50" charset="-128"/>
              </a:rPr>
              <a:t> </a:t>
            </a:r>
            <a:r>
              <a:rPr lang="en-US" altLang="ja-JP" sz="2000" b="1" dirty="0">
                <a:latin typeface="Meiryo UI" panose="020B0604030504040204" pitchFamily="50" charset="-128"/>
                <a:ea typeface="Meiryo UI" panose="020B0604030504040204" pitchFamily="50" charset="-128"/>
              </a:rPr>
              <a:t>Standards</a:t>
            </a:r>
            <a:r>
              <a:rPr lang="ja-JP" altLang="en-US" sz="2000" b="1" dirty="0">
                <a:latin typeface="Meiryo UI" panose="020B0604030504040204" pitchFamily="50" charset="-128"/>
                <a:ea typeface="Meiryo UI" panose="020B0604030504040204" pitchFamily="50" charset="-128"/>
              </a:rPr>
              <a:t>：日本産業規格）</a:t>
            </a:r>
            <a:r>
              <a:rPr lang="ja-JP" altLang="en-US" sz="2000" dirty="0">
                <a:latin typeface="Meiryo UI" panose="020B0604030504040204" pitchFamily="50" charset="-128"/>
                <a:ea typeface="Meiryo UI" panose="020B0604030504040204" pitchFamily="50" charset="-128"/>
              </a:rPr>
              <a:t>と呼ばれるものがあります。工業製品などの品質や形状、材料構成などの取り決めに用いられているものです。</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身近なところでは、紙のサイズの</a:t>
            </a:r>
            <a:r>
              <a:rPr lang="en-US" altLang="ja-JP" sz="2000" dirty="0">
                <a:latin typeface="Meiryo UI" panose="020B0604030504040204" pitchFamily="50" charset="-128"/>
                <a:ea typeface="Meiryo UI" panose="020B0604030504040204" pitchFamily="50" charset="-128"/>
              </a:rPr>
              <a:t>A4</a:t>
            </a:r>
            <a:r>
              <a:rPr lang="ja-JP" altLang="en-US" sz="2000" dirty="0">
                <a:latin typeface="Meiryo UI" panose="020B0604030504040204" pitchFamily="50" charset="-128"/>
                <a:ea typeface="Meiryo UI" panose="020B0604030504040204" pitchFamily="50" charset="-128"/>
              </a:rPr>
              <a:t>とか</a:t>
            </a:r>
            <a:r>
              <a:rPr lang="en-US" altLang="ja-JP" sz="2000" dirty="0">
                <a:latin typeface="Meiryo UI" panose="020B0604030504040204" pitchFamily="50" charset="-128"/>
                <a:ea typeface="Meiryo UI" panose="020B0604030504040204" pitchFamily="50" charset="-128"/>
              </a:rPr>
              <a:t>B5</a:t>
            </a:r>
            <a:r>
              <a:rPr lang="ja-JP" altLang="en-US" sz="2000" dirty="0">
                <a:latin typeface="Meiryo UI" panose="020B0604030504040204" pitchFamily="50" charset="-128"/>
                <a:ea typeface="Meiryo UI" panose="020B0604030504040204" pitchFamily="50" charset="-128"/>
              </a:rPr>
              <a:t>というような呼び方も</a:t>
            </a:r>
            <a:r>
              <a:rPr lang="en-US" altLang="ja-JP" sz="2000" dirty="0">
                <a:latin typeface="Meiryo UI" panose="020B0604030504040204" pitchFamily="50" charset="-128"/>
                <a:ea typeface="Meiryo UI" panose="020B0604030504040204" pitchFamily="50" charset="-128"/>
              </a:rPr>
              <a:t>JIS</a:t>
            </a:r>
            <a:r>
              <a:rPr lang="ja-JP" altLang="en-US" sz="2000" dirty="0">
                <a:latin typeface="Meiryo UI" panose="020B0604030504040204" pitchFamily="50" charset="-128"/>
                <a:ea typeface="Meiryo UI" panose="020B0604030504040204" pitchFamily="50" charset="-128"/>
              </a:rPr>
              <a:t>規格で定められているものです。（</a:t>
            </a:r>
            <a:r>
              <a:rPr lang="en-US" altLang="ja-JP" sz="2000" dirty="0">
                <a:latin typeface="Meiryo UI" panose="020B0604030504040204" pitchFamily="50" charset="-128"/>
                <a:ea typeface="Meiryo UI" panose="020B0604030504040204" pitchFamily="50" charset="-128"/>
              </a:rPr>
              <a:t>JIS</a:t>
            </a:r>
            <a:r>
              <a:rPr lang="ja-JP" altLang="en-US" sz="2000" dirty="0">
                <a:latin typeface="Meiryo UI" panose="020B0604030504040204" pitchFamily="50" charset="-128"/>
                <a:ea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rPr>
              <a:t>P</a:t>
            </a:r>
            <a:r>
              <a:rPr lang="ja-JP" altLang="en-US" sz="2000" dirty="0">
                <a:latin typeface="Meiryo UI" panose="020B0604030504040204" pitchFamily="50" charset="-128"/>
                <a:ea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rPr>
              <a:t>0138</a:t>
            </a:r>
            <a:r>
              <a:rPr lang="ja-JP" altLang="en-US" sz="2000" dirty="0">
                <a:latin typeface="Meiryo UI" panose="020B0604030504040204" pitchFamily="50" charset="-128"/>
                <a:ea typeface="Meiryo UI" panose="020B0604030504040204" pitchFamily="50" charset="-128"/>
              </a:rPr>
              <a:t>：紙加工仕上寸法）</a:t>
            </a:r>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国際規格になると、</a:t>
            </a:r>
            <a:r>
              <a:rPr lang="en-US" altLang="ja-JP" sz="2000" b="1" dirty="0">
                <a:latin typeface="Meiryo UI" panose="020B0604030504040204" pitchFamily="50" charset="-128"/>
                <a:ea typeface="Meiryo UI" panose="020B0604030504040204" pitchFamily="50" charset="-128"/>
              </a:rPr>
              <a:t>ISO</a:t>
            </a:r>
            <a:r>
              <a:rPr lang="ja-JP" altLang="en-US" sz="2000" b="1" dirty="0">
                <a:latin typeface="Meiryo UI" panose="020B0604030504040204" pitchFamily="50" charset="-128"/>
                <a:ea typeface="Meiryo UI" panose="020B0604030504040204" pitchFamily="50" charset="-128"/>
              </a:rPr>
              <a:t>規格（</a:t>
            </a:r>
            <a:r>
              <a:rPr lang="en-US" altLang="ja-JP" sz="2000" b="1" dirty="0">
                <a:latin typeface="Meiryo UI" panose="020B0604030504040204" pitchFamily="50" charset="-128"/>
                <a:ea typeface="Meiryo UI" panose="020B0604030504040204" pitchFamily="50" charset="-128"/>
              </a:rPr>
              <a:t>International</a:t>
            </a:r>
            <a:r>
              <a:rPr lang="ja-JP" altLang="en-US" sz="2000" b="1" dirty="0">
                <a:latin typeface="Meiryo UI" panose="020B0604030504040204" pitchFamily="50" charset="-128"/>
                <a:ea typeface="Meiryo UI" panose="020B0604030504040204" pitchFamily="50" charset="-128"/>
              </a:rPr>
              <a:t> </a:t>
            </a:r>
            <a:r>
              <a:rPr lang="en-US" altLang="ja-JP" sz="2000" b="1" dirty="0">
                <a:latin typeface="Meiryo UI" panose="020B0604030504040204" pitchFamily="50" charset="-128"/>
                <a:ea typeface="Meiryo UI" panose="020B0604030504040204" pitchFamily="50" charset="-128"/>
              </a:rPr>
              <a:t>Organization</a:t>
            </a:r>
            <a:r>
              <a:rPr lang="ja-JP" altLang="en-US" sz="2000" b="1" dirty="0">
                <a:latin typeface="Meiryo UI" panose="020B0604030504040204" pitchFamily="50" charset="-128"/>
                <a:ea typeface="Meiryo UI" panose="020B0604030504040204" pitchFamily="50" charset="-128"/>
              </a:rPr>
              <a:t> </a:t>
            </a:r>
            <a:r>
              <a:rPr lang="en-US" altLang="ja-JP" sz="2000" b="1" dirty="0">
                <a:latin typeface="Meiryo UI" panose="020B0604030504040204" pitchFamily="50" charset="-128"/>
                <a:ea typeface="Meiryo UI" panose="020B0604030504040204" pitchFamily="50" charset="-128"/>
              </a:rPr>
              <a:t>for</a:t>
            </a:r>
            <a:r>
              <a:rPr lang="ja-JP" altLang="en-US" sz="2000" b="1" dirty="0">
                <a:latin typeface="Meiryo UI" panose="020B0604030504040204" pitchFamily="50" charset="-128"/>
                <a:ea typeface="Meiryo UI" panose="020B0604030504040204" pitchFamily="50" charset="-128"/>
              </a:rPr>
              <a:t> </a:t>
            </a:r>
            <a:r>
              <a:rPr lang="en-US" altLang="ja-JP" sz="2000" b="1" dirty="0" err="1">
                <a:latin typeface="Meiryo UI" panose="020B0604030504040204" pitchFamily="50" charset="-128"/>
                <a:ea typeface="Meiryo UI" panose="020B0604030504040204" pitchFamily="50" charset="-128"/>
              </a:rPr>
              <a:t>Standarization</a:t>
            </a:r>
            <a:r>
              <a:rPr lang="ja-JP" altLang="en-US" sz="2000" b="1"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と呼ばれるものがあります。</a:t>
            </a:r>
            <a:r>
              <a:rPr lang="en-US" altLang="ja-JP" sz="2000" dirty="0">
                <a:latin typeface="Meiryo UI" panose="020B0604030504040204" pitchFamily="50" charset="-128"/>
                <a:ea typeface="Meiryo UI" panose="020B0604030504040204" pitchFamily="50" charset="-128"/>
              </a:rPr>
              <a:t>ISO</a:t>
            </a:r>
            <a:r>
              <a:rPr lang="ja-JP" altLang="en-US" sz="2000" dirty="0">
                <a:latin typeface="Meiryo UI" panose="020B0604030504040204" pitchFamily="50" charset="-128"/>
                <a:ea typeface="Meiryo UI" panose="020B0604030504040204" pitchFamily="50" charset="-128"/>
              </a:rPr>
              <a:t>規格は、国家間で共通的な標準規格を利用することで、貿易の促進や生産性の向上につなげることができるとされています。</a:t>
            </a:r>
            <a:endParaRPr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224795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セキュリティの国際規格や動向</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◆セキュリティの規格（</a:t>
            </a:r>
            <a:r>
              <a:rPr lang="en-US" altLang="ja-JP" sz="2400" b="1" dirty="0"/>
              <a:t>2</a:t>
            </a:r>
            <a:r>
              <a:rPr lang="ja-JP" altLang="en-US" sz="2400" b="1" dirty="0"/>
              <a:t>）</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4"/>
            <a:ext cx="8784976" cy="433804"/>
          </a:xfrm>
        </p:spPr>
        <p:txBody>
          <a:bodyPr/>
          <a:lstStyle/>
          <a:p>
            <a:r>
              <a:rPr kumimoji="1" lang="ja-JP" altLang="en-US" sz="2000" dirty="0">
                <a:latin typeface="Meiryo UI" panose="020B0604030504040204" pitchFamily="50" charset="-128"/>
                <a:ea typeface="Meiryo UI" panose="020B0604030504040204" pitchFamily="50" charset="-128"/>
              </a:rPr>
              <a:t>さて、セキュリティの規格ですが、</a:t>
            </a:r>
            <a:r>
              <a:rPr kumimoji="1" lang="en-US" altLang="ja-JP" b="1" dirty="0">
                <a:latin typeface="Meiryo UI" panose="020B0604030504040204" pitchFamily="50" charset="-128"/>
                <a:ea typeface="Meiryo UI" panose="020B0604030504040204" pitchFamily="50" charset="-128"/>
              </a:rPr>
              <a:t>JIS</a:t>
            </a:r>
            <a:r>
              <a:rPr kumimoji="1" lang="ja-JP" altLang="en-US" b="1" dirty="0">
                <a:latin typeface="Meiryo UI" panose="020B0604030504040204" pitchFamily="50" charset="-128"/>
                <a:ea typeface="Meiryo UI" panose="020B0604030504040204" pitchFamily="50" charset="-128"/>
              </a:rPr>
              <a:t> </a:t>
            </a:r>
            <a:r>
              <a:rPr kumimoji="1" lang="en-US" altLang="ja-JP" b="1" dirty="0">
                <a:latin typeface="Meiryo UI" panose="020B0604030504040204" pitchFamily="50" charset="-128"/>
                <a:ea typeface="Meiryo UI" panose="020B0604030504040204" pitchFamily="50" charset="-128"/>
              </a:rPr>
              <a:t>Q</a:t>
            </a:r>
            <a:r>
              <a:rPr kumimoji="1" lang="ja-JP" altLang="en-US" b="1" dirty="0">
                <a:latin typeface="Meiryo UI" panose="020B0604030504040204" pitchFamily="50" charset="-128"/>
                <a:ea typeface="Meiryo UI" panose="020B0604030504040204" pitchFamily="50" charset="-128"/>
              </a:rPr>
              <a:t> </a:t>
            </a:r>
            <a:r>
              <a:rPr kumimoji="1" lang="en-US" altLang="ja-JP" b="1" dirty="0">
                <a:latin typeface="Meiryo UI" panose="020B0604030504040204" pitchFamily="50" charset="-128"/>
                <a:ea typeface="Meiryo UI" panose="020B0604030504040204" pitchFamily="50" charset="-128"/>
              </a:rPr>
              <a:t>27001</a:t>
            </a:r>
            <a:r>
              <a:rPr kumimoji="1" lang="ja-JP" altLang="en-US" sz="2000" dirty="0">
                <a:latin typeface="Meiryo UI" panose="020B0604030504040204" pitchFamily="50" charset="-128"/>
                <a:ea typeface="Meiryo UI" panose="020B0604030504040204" pitchFamily="50" charset="-128"/>
              </a:rPr>
              <a:t>というものがあります</a:t>
            </a:r>
            <a:endParaRPr kumimoji="1" lang="en-US" altLang="ja-JP" sz="2000" dirty="0">
              <a:latin typeface="Meiryo UI" panose="020B0604030504040204" pitchFamily="50" charset="-128"/>
              <a:ea typeface="Meiryo UI" panose="020B0604030504040204" pitchFamily="50" charset="-128"/>
            </a:endParaRPr>
          </a:p>
        </p:txBody>
      </p:sp>
      <p:sp>
        <p:nvSpPr>
          <p:cNvPr id="23" name="コンテンツ プレースホルダー 2"/>
          <p:cNvSpPr txBox="1">
            <a:spLocks/>
          </p:cNvSpPr>
          <p:nvPr/>
        </p:nvSpPr>
        <p:spPr>
          <a:xfrm>
            <a:off x="473350" y="1773511"/>
            <a:ext cx="8197299" cy="4770164"/>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2000" b="1" dirty="0">
                <a:latin typeface="Meiryo UI" panose="020B0604030504040204" pitchFamily="50" charset="-128"/>
                <a:ea typeface="Meiryo UI" panose="020B0604030504040204" pitchFamily="50" charset="-128"/>
              </a:rPr>
              <a:t>JIS</a:t>
            </a:r>
            <a:r>
              <a:rPr lang="ja-JP" altLang="en-US" sz="2000" dirty="0">
                <a:latin typeface="Meiryo UI" panose="020B0604030504040204" pitchFamily="50" charset="-128"/>
                <a:ea typeface="Meiryo UI" panose="020B0604030504040204" pitchFamily="50" charset="-128"/>
              </a:rPr>
              <a:t>とついているのでおわかりいただけると思いますが、</a:t>
            </a:r>
            <a:r>
              <a:rPr lang="ja-JP" altLang="en-US" sz="2000" b="1" dirty="0">
                <a:latin typeface="Meiryo UI" panose="020B0604030504040204" pitchFamily="50" charset="-128"/>
                <a:ea typeface="Meiryo UI" panose="020B0604030504040204" pitchFamily="50" charset="-128"/>
              </a:rPr>
              <a:t>国内規格</a:t>
            </a:r>
            <a:r>
              <a:rPr lang="ja-JP" altLang="en-US" sz="2000" dirty="0">
                <a:latin typeface="Meiryo UI" panose="020B0604030504040204" pitchFamily="50" charset="-128"/>
                <a:ea typeface="Meiryo UI" panose="020B0604030504040204" pitchFamily="50" charset="-128"/>
              </a:rPr>
              <a:t>です。</a:t>
            </a:r>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12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JIS</a:t>
            </a:r>
            <a:r>
              <a:rPr lang="ja-JP" altLang="en-US" sz="2000" dirty="0">
                <a:latin typeface="Meiryo UI" panose="020B0604030504040204" pitchFamily="50" charset="-128"/>
                <a:ea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rPr>
              <a:t>Q</a:t>
            </a:r>
            <a:r>
              <a:rPr lang="ja-JP" altLang="en-US" sz="2000" dirty="0">
                <a:latin typeface="Meiryo UI" panose="020B0604030504040204" pitchFamily="50" charset="-128"/>
                <a:ea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rPr>
              <a:t>27001</a:t>
            </a:r>
            <a:r>
              <a:rPr lang="ja-JP" altLang="en-US" sz="2000" dirty="0">
                <a:latin typeface="Meiryo UI" panose="020B0604030504040204" pitchFamily="50" charset="-128"/>
                <a:ea typeface="Meiryo UI" panose="020B0604030504040204" pitchFamily="50" charset="-128"/>
              </a:rPr>
              <a:t>の場合、もともとは</a:t>
            </a:r>
            <a:r>
              <a:rPr lang="en-US" altLang="ja-JP" sz="2000" dirty="0">
                <a:latin typeface="Meiryo UI" panose="020B0604030504040204" pitchFamily="50" charset="-128"/>
                <a:ea typeface="Meiryo UI" panose="020B0604030504040204" pitchFamily="50" charset="-128"/>
              </a:rPr>
              <a:t>ISO</a:t>
            </a:r>
            <a:r>
              <a:rPr lang="ja-JP" altLang="en-US" sz="2000" dirty="0">
                <a:latin typeface="Meiryo UI" panose="020B0604030504040204" pitchFamily="50" charset="-128"/>
                <a:ea typeface="Meiryo UI" panose="020B0604030504040204" pitchFamily="50" charset="-128"/>
              </a:rPr>
              <a:t>で規格化された（国際規格だった）ものを</a:t>
            </a:r>
            <a:r>
              <a:rPr lang="ja-JP" altLang="en-US" sz="2000" b="1" dirty="0">
                <a:latin typeface="Meiryo UI" panose="020B0604030504040204" pitchFamily="50" charset="-128"/>
                <a:ea typeface="Meiryo UI" panose="020B0604030504040204" pitchFamily="50" charset="-128"/>
              </a:rPr>
              <a:t>日本語訳して、国内規格に認定し直した</a:t>
            </a:r>
            <a:r>
              <a:rPr lang="ja-JP" altLang="en-US" sz="2000" dirty="0">
                <a:latin typeface="Meiryo UI" panose="020B0604030504040204" pitchFamily="50" charset="-128"/>
                <a:ea typeface="Meiryo UI" panose="020B0604030504040204" pitchFamily="50" charset="-128"/>
              </a:rPr>
              <a:t>形式になっています。したがって、次のような関係が成り立ちます。</a:t>
            </a:r>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lang="en-US" altLang="ja-JP" sz="2000" b="1" dirty="0">
                <a:latin typeface="Meiryo UI" panose="020B0604030504040204" pitchFamily="50" charset="-128"/>
                <a:ea typeface="Meiryo UI" panose="020B0604030504040204" pitchFamily="50" charset="-128"/>
              </a:rPr>
              <a:t>ISO/IEC</a:t>
            </a:r>
            <a:r>
              <a:rPr lang="ja-JP" altLang="en-US" sz="2000" dirty="0">
                <a:latin typeface="Meiryo UI" panose="020B0604030504040204" pitchFamily="50" charset="-128"/>
                <a:ea typeface="Meiryo UI" panose="020B0604030504040204" pitchFamily="50" charset="-128"/>
              </a:rPr>
              <a:t>という書き方ですが、これは特殊な例で、電気分野の標準化の場合、</a:t>
            </a:r>
            <a:r>
              <a:rPr lang="en-US" altLang="ja-JP" sz="2000" dirty="0">
                <a:latin typeface="Meiryo UI" panose="020B0604030504040204" pitchFamily="50" charset="-128"/>
                <a:ea typeface="Meiryo UI" panose="020B0604030504040204" pitchFamily="50" charset="-128"/>
              </a:rPr>
              <a:t>IEC</a:t>
            </a:r>
            <a:r>
              <a:rPr lang="ja-JP" altLang="en-US" sz="2000" dirty="0">
                <a:latin typeface="Meiryo UI" panose="020B0604030504040204" pitchFamily="50" charset="-128"/>
                <a:ea typeface="Meiryo UI" panose="020B0604030504040204" pitchFamily="50" charset="-128"/>
              </a:rPr>
              <a:t>という団体も標準化に関わるため、合同で標準化したことを示す表記になっています。</a:t>
            </a:r>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p:txBody>
      </p:sp>
      <p:sp>
        <p:nvSpPr>
          <p:cNvPr id="2" name="正方形/長方形 1"/>
          <p:cNvSpPr/>
          <p:nvPr/>
        </p:nvSpPr>
        <p:spPr>
          <a:xfrm>
            <a:off x="665872" y="2292824"/>
            <a:ext cx="7817389" cy="1405719"/>
          </a:xfrm>
          <a:prstGeom prst="rect">
            <a:avLst/>
          </a:prstGeom>
        </p:spPr>
        <p:style>
          <a:lnRef idx="1">
            <a:schemeClr val="accent6"/>
          </a:lnRef>
          <a:fillRef idx="2">
            <a:schemeClr val="accent6"/>
          </a:fillRef>
          <a:effectRef idx="1">
            <a:schemeClr val="accent6"/>
          </a:effectRef>
          <a:fontRef idx="minor">
            <a:schemeClr val="dk1"/>
          </a:fontRef>
        </p:style>
        <p:txBody>
          <a:bodyPr rtlCol="0" anchor="t"/>
          <a:lstStyle/>
          <a:p>
            <a:pPr algn="ctr"/>
            <a:r>
              <a:rPr kumimoji="1" lang="en-US" altLang="ja-JP" sz="2800" b="1" dirty="0">
                <a:latin typeface="Meiryo UI" panose="020B0604030504040204" pitchFamily="50" charset="-128"/>
                <a:ea typeface="Meiryo UI" panose="020B0604030504040204" pitchFamily="50" charset="-128"/>
              </a:rPr>
              <a:t>JIS</a:t>
            </a:r>
            <a:r>
              <a:rPr kumimoji="1" lang="ja-JP" altLang="en-US" sz="2800" b="1" dirty="0">
                <a:latin typeface="Meiryo UI" panose="020B0604030504040204" pitchFamily="50" charset="-128"/>
                <a:ea typeface="Meiryo UI" panose="020B0604030504040204" pitchFamily="50" charset="-128"/>
              </a:rPr>
              <a:t> </a:t>
            </a:r>
            <a:r>
              <a:rPr kumimoji="1" lang="en-US" altLang="ja-JP" sz="2800" b="1" u="sng" dirty="0">
                <a:latin typeface="Meiryo UI" panose="020B0604030504040204" pitchFamily="50" charset="-128"/>
                <a:ea typeface="Meiryo UI" panose="020B0604030504040204" pitchFamily="50" charset="-128"/>
              </a:rPr>
              <a:t>Q</a:t>
            </a:r>
            <a:r>
              <a:rPr kumimoji="1" lang="ja-JP" altLang="en-US" sz="2800" b="1" dirty="0">
                <a:latin typeface="Meiryo UI" panose="020B0604030504040204" pitchFamily="50" charset="-128"/>
                <a:ea typeface="Meiryo UI" panose="020B0604030504040204" pitchFamily="50" charset="-128"/>
              </a:rPr>
              <a:t> </a:t>
            </a:r>
            <a:r>
              <a:rPr kumimoji="1" lang="en-US" altLang="ja-JP" sz="2800" b="1" u="sng" dirty="0">
                <a:latin typeface="Meiryo UI" panose="020B0604030504040204" pitchFamily="50" charset="-128"/>
                <a:ea typeface="Meiryo UI" panose="020B0604030504040204" pitchFamily="50" charset="-128"/>
              </a:rPr>
              <a:t>27001</a:t>
            </a:r>
          </a:p>
          <a:p>
            <a:pPr algn="ctr"/>
            <a:endParaRPr lang="en-US" altLang="ja-JP" sz="3200" dirty="0">
              <a:latin typeface="Meiryo UI" panose="020B0604030504040204" pitchFamily="50" charset="-128"/>
              <a:ea typeface="Meiryo UI" panose="020B0604030504040204" pitchFamily="50" charset="-128"/>
            </a:endParaRPr>
          </a:p>
        </p:txBody>
      </p:sp>
      <p:sp>
        <p:nvSpPr>
          <p:cNvPr id="5" name="正方形/長方形 4"/>
          <p:cNvSpPr/>
          <p:nvPr/>
        </p:nvSpPr>
        <p:spPr>
          <a:xfrm>
            <a:off x="1910561" y="3106105"/>
            <a:ext cx="2589680" cy="646331"/>
          </a:xfrm>
          <a:prstGeom prst="rect">
            <a:avLst/>
          </a:prstGeom>
        </p:spPr>
        <p:txBody>
          <a:bodyPr wrap="square">
            <a:spAutoFit/>
          </a:bodyPr>
          <a:lstStyle/>
          <a:p>
            <a:pPr algn="ctr"/>
            <a:r>
              <a:rPr lang="ja-JP" altLang="en-US" dirty="0">
                <a:latin typeface="Meiryo UI" panose="020B0604030504040204" pitchFamily="50" charset="-128"/>
                <a:ea typeface="Meiryo UI" panose="020B0604030504040204" pitchFamily="50" charset="-128"/>
              </a:rPr>
              <a:t>部門記号（この規格が</a:t>
            </a:r>
            <a:r>
              <a:rPr lang="en-US" altLang="ja-JP" dirty="0">
                <a:latin typeface="Meiryo UI" panose="020B0604030504040204" pitchFamily="50" charset="-128"/>
                <a:ea typeface="Meiryo UI" panose="020B0604030504040204" pitchFamily="50" charset="-128"/>
              </a:rPr>
              <a:t/>
            </a:r>
            <a:br>
              <a:rPr lang="en-US" altLang="ja-JP"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どの分野のものかを示す）</a:t>
            </a:r>
            <a:endParaRPr lang="en-US" altLang="ja-JP" dirty="0">
              <a:latin typeface="Meiryo UI" panose="020B0604030504040204" pitchFamily="50" charset="-128"/>
              <a:ea typeface="Meiryo UI" panose="020B0604030504040204" pitchFamily="50" charset="-128"/>
            </a:endParaRPr>
          </a:p>
        </p:txBody>
      </p:sp>
      <p:sp>
        <p:nvSpPr>
          <p:cNvPr id="8" name="正方形/長方形 7"/>
          <p:cNvSpPr/>
          <p:nvPr/>
        </p:nvSpPr>
        <p:spPr>
          <a:xfrm>
            <a:off x="4468742" y="3106105"/>
            <a:ext cx="1985636" cy="646331"/>
          </a:xfrm>
          <a:prstGeom prst="rect">
            <a:avLst/>
          </a:prstGeom>
        </p:spPr>
        <p:txBody>
          <a:bodyPr wrap="square">
            <a:spAutoFit/>
          </a:bodyPr>
          <a:lstStyle/>
          <a:p>
            <a:r>
              <a:rPr lang="ja-JP" altLang="en-US" dirty="0">
                <a:latin typeface="Meiryo UI" panose="020B0604030504040204" pitchFamily="50" charset="-128"/>
                <a:ea typeface="Meiryo UI" panose="020B0604030504040204" pitchFamily="50" charset="-128"/>
              </a:rPr>
              <a:t>規格番号</a:t>
            </a:r>
            <a:r>
              <a:rPr lang="en-US" altLang="ja-JP" dirty="0">
                <a:latin typeface="Meiryo UI" panose="020B0604030504040204" pitchFamily="50" charset="-128"/>
                <a:ea typeface="Meiryo UI" panose="020B0604030504040204" pitchFamily="50" charset="-128"/>
              </a:rPr>
              <a:t/>
            </a:r>
            <a:br>
              <a:rPr lang="en-US" altLang="ja-JP"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（各部門で一意）</a:t>
            </a:r>
            <a:endParaRPr lang="en-US" altLang="ja-JP" dirty="0">
              <a:latin typeface="Meiryo UI" panose="020B0604030504040204" pitchFamily="50" charset="-128"/>
              <a:ea typeface="Meiryo UI" panose="020B0604030504040204" pitchFamily="50" charset="-128"/>
            </a:endParaRPr>
          </a:p>
        </p:txBody>
      </p:sp>
      <p:cxnSp>
        <p:nvCxnSpPr>
          <p:cNvPr id="7" name="直線矢印コネクタ 6"/>
          <p:cNvCxnSpPr/>
          <p:nvPr/>
        </p:nvCxnSpPr>
        <p:spPr>
          <a:xfrm>
            <a:off x="4195983" y="2812718"/>
            <a:ext cx="0" cy="293387"/>
          </a:xfrm>
          <a:prstGeom prst="straightConnector1">
            <a:avLst/>
          </a:prstGeom>
          <a:ln w="76200">
            <a:tailEnd type="triangle"/>
          </a:ln>
        </p:spPr>
        <p:style>
          <a:lnRef idx="2">
            <a:schemeClr val="accent1"/>
          </a:lnRef>
          <a:fillRef idx="0">
            <a:schemeClr val="accent1"/>
          </a:fillRef>
          <a:effectRef idx="1">
            <a:schemeClr val="accent1"/>
          </a:effectRef>
          <a:fontRef idx="minor">
            <a:schemeClr val="tx1"/>
          </a:fontRef>
        </p:style>
      </p:cxnSp>
      <p:cxnSp>
        <p:nvCxnSpPr>
          <p:cNvPr id="12" name="直線矢印コネクタ 11"/>
          <p:cNvCxnSpPr/>
          <p:nvPr/>
        </p:nvCxnSpPr>
        <p:spPr>
          <a:xfrm>
            <a:off x="4804497" y="2812718"/>
            <a:ext cx="0" cy="293387"/>
          </a:xfrm>
          <a:prstGeom prst="straightConnector1">
            <a:avLst/>
          </a:prstGeom>
          <a:ln w="76200">
            <a:tailEnd type="triangle"/>
          </a:ln>
        </p:spPr>
        <p:style>
          <a:lnRef idx="2">
            <a:schemeClr val="accent1"/>
          </a:lnRef>
          <a:fillRef idx="0">
            <a:schemeClr val="accent1"/>
          </a:fillRef>
          <a:effectRef idx="1">
            <a:schemeClr val="accent1"/>
          </a:effectRef>
          <a:fontRef idx="minor">
            <a:schemeClr val="tx1"/>
          </a:fontRef>
        </p:style>
      </p:cxnSp>
      <p:sp>
        <p:nvSpPr>
          <p:cNvPr id="11" name="角丸四角形吹き出し 10"/>
          <p:cNvSpPr/>
          <p:nvPr/>
        </p:nvSpPr>
        <p:spPr>
          <a:xfrm>
            <a:off x="6200448" y="2412328"/>
            <a:ext cx="2196761" cy="1021556"/>
          </a:xfrm>
          <a:prstGeom prst="wedgeRoundRectCallout">
            <a:avLst>
              <a:gd name="adj1" fmla="val -79212"/>
              <a:gd name="adj2" fmla="val 33329"/>
              <a:gd name="adj3" fmla="val 16667"/>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ja-JP" altLang="en-US" dirty="0">
                <a:latin typeface="Meiryo UI" panose="020B0604030504040204" pitchFamily="50" charset="-128"/>
                <a:ea typeface="Meiryo UI" panose="020B0604030504040204" pitchFamily="50" charset="-128"/>
              </a:rPr>
              <a:t>現在は、</a:t>
            </a:r>
            <a:r>
              <a:rPr lang="en-US" altLang="ja-JP" dirty="0">
                <a:latin typeface="Meiryo UI" panose="020B0604030504040204" pitchFamily="50" charset="-128"/>
                <a:ea typeface="Meiryo UI" panose="020B0604030504040204" pitchFamily="50" charset="-128"/>
              </a:rPr>
              <a:t>5</a:t>
            </a:r>
            <a:r>
              <a:rPr lang="ja-JP" altLang="en-US" dirty="0">
                <a:latin typeface="Meiryo UI" panose="020B0604030504040204" pitchFamily="50" charset="-128"/>
                <a:ea typeface="Meiryo UI" panose="020B0604030504040204" pitchFamily="50" charset="-128"/>
              </a:rPr>
              <a:t>桁の番号を国際規格と同じ番号にしている</a:t>
            </a:r>
            <a:endParaRPr lang="en-US" altLang="ja-JP" dirty="0">
              <a:latin typeface="Meiryo UI" panose="020B0604030504040204" pitchFamily="50" charset="-128"/>
              <a:ea typeface="Meiryo UI" panose="020B0604030504040204" pitchFamily="50" charset="-128"/>
            </a:endParaRPr>
          </a:p>
        </p:txBody>
      </p:sp>
      <p:sp>
        <p:nvSpPr>
          <p:cNvPr id="14" name="正方形/長方形 13"/>
          <p:cNvSpPr/>
          <p:nvPr/>
        </p:nvSpPr>
        <p:spPr>
          <a:xfrm>
            <a:off x="665872" y="4961684"/>
            <a:ext cx="7817389" cy="458469"/>
          </a:xfrm>
          <a:prstGeom prst="rect">
            <a:avLst/>
          </a:prstGeom>
        </p:spPr>
        <p:style>
          <a:lnRef idx="1">
            <a:schemeClr val="accent4"/>
          </a:lnRef>
          <a:fillRef idx="2">
            <a:schemeClr val="accent4"/>
          </a:fillRef>
          <a:effectRef idx="1">
            <a:schemeClr val="accent4"/>
          </a:effectRef>
          <a:fontRef idx="minor">
            <a:schemeClr val="dk1"/>
          </a:fontRef>
        </p:style>
        <p:txBody>
          <a:bodyPr rtlCol="0" anchor="t"/>
          <a:lstStyle/>
          <a:p>
            <a:pPr algn="ctr"/>
            <a:r>
              <a:rPr kumimoji="1" lang="en-US" altLang="ja-JP" sz="2400" b="1" dirty="0">
                <a:latin typeface="Meiryo UI" panose="020B0604030504040204" pitchFamily="50" charset="-128"/>
                <a:ea typeface="Meiryo UI" panose="020B0604030504040204" pitchFamily="50" charset="-128"/>
              </a:rPr>
              <a:t>JIS</a:t>
            </a:r>
            <a:r>
              <a:rPr kumimoji="1" lang="ja-JP" altLang="en-US" sz="2400" b="1" dirty="0">
                <a:latin typeface="Meiryo UI" panose="020B0604030504040204" pitchFamily="50" charset="-128"/>
                <a:ea typeface="Meiryo UI" panose="020B0604030504040204" pitchFamily="50" charset="-128"/>
              </a:rPr>
              <a:t> </a:t>
            </a:r>
            <a:r>
              <a:rPr kumimoji="1" lang="en-US" altLang="ja-JP" sz="2400" b="1" dirty="0">
                <a:latin typeface="Meiryo UI" panose="020B0604030504040204" pitchFamily="50" charset="-128"/>
                <a:ea typeface="Meiryo UI" panose="020B0604030504040204" pitchFamily="50" charset="-128"/>
              </a:rPr>
              <a:t>Q</a:t>
            </a:r>
            <a:r>
              <a:rPr kumimoji="1" lang="ja-JP" altLang="en-US" sz="2400" b="1" dirty="0">
                <a:latin typeface="Meiryo UI" panose="020B0604030504040204" pitchFamily="50" charset="-128"/>
                <a:ea typeface="Meiryo UI" panose="020B0604030504040204" pitchFamily="50" charset="-128"/>
              </a:rPr>
              <a:t> </a:t>
            </a:r>
            <a:r>
              <a:rPr kumimoji="1" lang="en-US" altLang="ja-JP" sz="2400" b="1" dirty="0">
                <a:latin typeface="Meiryo UI" panose="020B0604030504040204" pitchFamily="50" charset="-128"/>
                <a:ea typeface="Meiryo UI" panose="020B0604030504040204" pitchFamily="50" charset="-128"/>
              </a:rPr>
              <a:t>27001</a:t>
            </a:r>
            <a:r>
              <a:rPr kumimoji="1" lang="ja-JP" altLang="en-US" sz="2400" b="1" dirty="0">
                <a:latin typeface="Meiryo UI" panose="020B0604030504040204" pitchFamily="50" charset="-128"/>
                <a:ea typeface="Meiryo UI" panose="020B0604030504040204" pitchFamily="50" charset="-128"/>
              </a:rPr>
              <a:t>　＝　</a:t>
            </a:r>
            <a:r>
              <a:rPr kumimoji="1" lang="en-US" altLang="ja-JP" sz="2400" b="1" dirty="0">
                <a:latin typeface="Meiryo UI" panose="020B0604030504040204" pitchFamily="50" charset="-128"/>
                <a:ea typeface="Meiryo UI" panose="020B0604030504040204" pitchFamily="50" charset="-128"/>
              </a:rPr>
              <a:t>ISO/IEC</a:t>
            </a:r>
            <a:r>
              <a:rPr kumimoji="1" lang="ja-JP" altLang="en-US" sz="2400" b="1" dirty="0">
                <a:latin typeface="Meiryo UI" panose="020B0604030504040204" pitchFamily="50" charset="-128"/>
                <a:ea typeface="Meiryo UI" panose="020B0604030504040204" pitchFamily="50" charset="-128"/>
              </a:rPr>
              <a:t> </a:t>
            </a:r>
            <a:r>
              <a:rPr kumimoji="1" lang="en-US" altLang="ja-JP" sz="2400" b="1" dirty="0">
                <a:latin typeface="Meiryo UI" panose="020B0604030504040204" pitchFamily="50" charset="-128"/>
                <a:ea typeface="Meiryo UI" panose="020B0604030504040204" pitchFamily="50" charset="-128"/>
              </a:rPr>
              <a:t>27001</a:t>
            </a:r>
          </a:p>
        </p:txBody>
      </p:sp>
    </p:spTree>
    <p:extLst>
      <p:ext uri="{BB962C8B-B14F-4D97-AF65-F5344CB8AC3E}">
        <p14:creationId xmlns:p14="http://schemas.microsoft.com/office/powerpoint/2010/main" val="37261707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セキュリティの国際規格や動向</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◆セキュリティの規格（</a:t>
            </a:r>
            <a:r>
              <a:rPr lang="en-US" altLang="ja-JP" sz="2400" b="1" dirty="0"/>
              <a:t>3</a:t>
            </a:r>
            <a:r>
              <a:rPr lang="ja-JP" altLang="en-US" sz="2400" b="1" dirty="0"/>
              <a:t>）</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4"/>
            <a:ext cx="8784976" cy="433804"/>
          </a:xfrm>
        </p:spPr>
        <p:txBody>
          <a:bodyPr/>
          <a:lstStyle/>
          <a:p>
            <a:r>
              <a:rPr kumimoji="1" lang="ja-JP" altLang="en-US" sz="2000" dirty="0">
                <a:latin typeface="Meiryo UI" panose="020B0604030504040204" pitchFamily="50" charset="-128"/>
                <a:ea typeface="Meiryo UI" panose="020B0604030504040204" pitchFamily="50" charset="-128"/>
              </a:rPr>
              <a:t>日本で有名なセキュリティの規格は、大きく</a:t>
            </a:r>
            <a:r>
              <a:rPr kumimoji="1" lang="en-US" altLang="ja-JP" sz="2000" dirty="0">
                <a:latin typeface="Meiryo UI" panose="020B0604030504040204" pitchFamily="50" charset="-128"/>
                <a:ea typeface="Meiryo UI" panose="020B0604030504040204" pitchFamily="50" charset="-128"/>
              </a:rPr>
              <a:t>2</a:t>
            </a:r>
            <a:r>
              <a:rPr kumimoji="1" lang="ja-JP" altLang="en-US" sz="2000" dirty="0">
                <a:latin typeface="Meiryo UI" panose="020B0604030504040204" pitchFamily="50" charset="-128"/>
                <a:ea typeface="Meiryo UI" panose="020B0604030504040204" pitchFamily="50" charset="-128"/>
              </a:rPr>
              <a:t>つあります</a:t>
            </a:r>
            <a:endParaRPr kumimoji="1" lang="en-US" altLang="ja-JP" sz="2000" dirty="0">
              <a:latin typeface="Meiryo UI" panose="020B0604030504040204" pitchFamily="50" charset="-128"/>
              <a:ea typeface="Meiryo UI" panose="020B0604030504040204" pitchFamily="50" charset="-128"/>
            </a:endParaRPr>
          </a:p>
        </p:txBody>
      </p:sp>
      <p:sp>
        <p:nvSpPr>
          <p:cNvPr id="23" name="コンテンツ プレースホルダー 2"/>
          <p:cNvSpPr txBox="1">
            <a:spLocks/>
          </p:cNvSpPr>
          <p:nvPr/>
        </p:nvSpPr>
        <p:spPr>
          <a:xfrm>
            <a:off x="473350" y="1773511"/>
            <a:ext cx="8197299" cy="4770164"/>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en-US" altLang="ja-JP" sz="2000" dirty="0">
                <a:latin typeface="Meiryo UI" panose="020B0604030504040204" pitchFamily="50" charset="-128"/>
                <a:ea typeface="Meiryo UI" panose="020B0604030504040204" pitchFamily="50" charset="-128"/>
              </a:rPr>
              <a:t>1</a:t>
            </a:r>
            <a:r>
              <a:rPr lang="ja-JP" altLang="en-US" sz="2000" dirty="0" err="1">
                <a:latin typeface="Meiryo UI" panose="020B0604030504040204" pitchFamily="50" charset="-128"/>
                <a:ea typeface="Meiryo UI" panose="020B0604030504040204" pitchFamily="50" charset="-128"/>
              </a:rPr>
              <a:t>つは</a:t>
            </a:r>
            <a:r>
              <a:rPr lang="ja-JP" altLang="en-US" sz="2000" dirty="0">
                <a:latin typeface="Meiryo UI" panose="020B0604030504040204" pitchFamily="50" charset="-128"/>
                <a:ea typeface="Meiryo UI" panose="020B0604030504040204" pitchFamily="50" charset="-128"/>
              </a:rPr>
              <a:t>先ほど紹介した、次のものです。</a:t>
            </a:r>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これは俗に、</a:t>
            </a:r>
            <a:r>
              <a:rPr lang="en-US" altLang="ja-JP" b="1" dirty="0">
                <a:solidFill>
                  <a:schemeClr val="accent1"/>
                </a:solidFill>
                <a:latin typeface="Meiryo UI" panose="020B0604030504040204" pitchFamily="50" charset="-128"/>
                <a:ea typeface="Meiryo UI" panose="020B0604030504040204" pitchFamily="50" charset="-128"/>
              </a:rPr>
              <a:t>ISMS</a:t>
            </a:r>
            <a:r>
              <a:rPr lang="ja-JP" altLang="en-US" b="1" dirty="0">
                <a:solidFill>
                  <a:schemeClr val="accent1"/>
                </a:solidFill>
                <a:latin typeface="Meiryo UI" panose="020B0604030504040204" pitchFamily="50" charset="-128"/>
                <a:ea typeface="Meiryo UI" panose="020B0604030504040204" pitchFamily="50" charset="-128"/>
              </a:rPr>
              <a:t>（</a:t>
            </a:r>
            <a:r>
              <a:rPr lang="en-US" altLang="ja-JP" b="1" dirty="0">
                <a:solidFill>
                  <a:schemeClr val="accent1"/>
                </a:solidFill>
                <a:latin typeface="Meiryo UI" panose="020B0604030504040204" pitchFamily="50" charset="-128"/>
                <a:ea typeface="Meiryo UI" panose="020B0604030504040204" pitchFamily="50" charset="-128"/>
              </a:rPr>
              <a:t>Information</a:t>
            </a:r>
            <a:r>
              <a:rPr lang="ja-JP" altLang="en-US" b="1" dirty="0">
                <a:solidFill>
                  <a:schemeClr val="accent1"/>
                </a:solidFill>
                <a:latin typeface="Meiryo UI" panose="020B0604030504040204" pitchFamily="50" charset="-128"/>
                <a:ea typeface="Meiryo UI" panose="020B0604030504040204" pitchFamily="50" charset="-128"/>
              </a:rPr>
              <a:t> </a:t>
            </a:r>
            <a:r>
              <a:rPr lang="en-US" altLang="ja-JP" b="1" dirty="0">
                <a:solidFill>
                  <a:schemeClr val="accent1"/>
                </a:solidFill>
                <a:latin typeface="Meiryo UI" panose="020B0604030504040204" pitchFamily="50" charset="-128"/>
                <a:ea typeface="Meiryo UI" panose="020B0604030504040204" pitchFamily="50" charset="-128"/>
              </a:rPr>
              <a:t>Security</a:t>
            </a:r>
            <a:r>
              <a:rPr lang="ja-JP" altLang="en-US" b="1" dirty="0">
                <a:solidFill>
                  <a:schemeClr val="accent1"/>
                </a:solidFill>
                <a:latin typeface="Meiryo UI" panose="020B0604030504040204" pitchFamily="50" charset="-128"/>
                <a:ea typeface="Meiryo UI" panose="020B0604030504040204" pitchFamily="50" charset="-128"/>
              </a:rPr>
              <a:t> </a:t>
            </a:r>
            <a:r>
              <a:rPr lang="en-US" altLang="ja-JP" b="1" dirty="0">
                <a:solidFill>
                  <a:schemeClr val="accent1"/>
                </a:solidFill>
                <a:latin typeface="Meiryo UI" panose="020B0604030504040204" pitchFamily="50" charset="-128"/>
                <a:ea typeface="Meiryo UI" panose="020B0604030504040204" pitchFamily="50" charset="-128"/>
              </a:rPr>
              <a:t>Management</a:t>
            </a:r>
            <a:r>
              <a:rPr lang="ja-JP" altLang="en-US" b="1" dirty="0">
                <a:solidFill>
                  <a:schemeClr val="accent1"/>
                </a:solidFill>
                <a:latin typeface="Meiryo UI" panose="020B0604030504040204" pitchFamily="50" charset="-128"/>
                <a:ea typeface="Meiryo UI" panose="020B0604030504040204" pitchFamily="50" charset="-128"/>
              </a:rPr>
              <a:t> </a:t>
            </a:r>
            <a:r>
              <a:rPr lang="en-US" altLang="ja-JP" b="1" dirty="0">
                <a:solidFill>
                  <a:schemeClr val="accent1"/>
                </a:solidFill>
                <a:latin typeface="Meiryo UI" panose="020B0604030504040204" pitchFamily="50" charset="-128"/>
                <a:ea typeface="Meiryo UI" panose="020B0604030504040204" pitchFamily="50" charset="-128"/>
              </a:rPr>
              <a:t>Systems</a:t>
            </a:r>
            <a:r>
              <a:rPr lang="ja-JP" altLang="en-US" b="1" dirty="0">
                <a:solidFill>
                  <a:schemeClr val="accent1"/>
                </a:solidFill>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もしくは</a:t>
            </a:r>
            <a:r>
              <a:rPr lang="en-US" altLang="ja-JP" b="1" dirty="0">
                <a:solidFill>
                  <a:schemeClr val="accent1"/>
                </a:solidFill>
                <a:latin typeface="Meiryo UI" panose="020B0604030504040204" pitchFamily="50" charset="-128"/>
                <a:ea typeface="Meiryo UI" panose="020B0604030504040204" pitchFamily="50" charset="-128"/>
              </a:rPr>
              <a:t>ISMS</a:t>
            </a:r>
            <a:r>
              <a:rPr lang="ja-JP" altLang="en-US" b="1" dirty="0">
                <a:solidFill>
                  <a:schemeClr val="accent1"/>
                </a:solidFill>
                <a:latin typeface="Meiryo UI" panose="020B0604030504040204" pitchFamily="50" charset="-128"/>
                <a:ea typeface="Meiryo UI" panose="020B0604030504040204" pitchFamily="50" charset="-128"/>
              </a:rPr>
              <a:t>認証基準</a:t>
            </a:r>
            <a:r>
              <a:rPr lang="ja-JP" altLang="en-US" sz="2000" dirty="0">
                <a:latin typeface="Meiryo UI" panose="020B0604030504040204" pitchFamily="50" charset="-128"/>
                <a:ea typeface="Meiryo UI" panose="020B0604030504040204" pitchFamily="50" charset="-128"/>
              </a:rPr>
              <a:t>と呼ばれているものです。</a:t>
            </a:r>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ISMS</a:t>
            </a:r>
            <a:r>
              <a:rPr lang="ja-JP" altLang="en-US" sz="2000" dirty="0" err="1">
                <a:latin typeface="Meiryo UI" panose="020B0604030504040204" pitchFamily="50" charset="-128"/>
                <a:ea typeface="Meiryo UI" panose="020B0604030504040204" pitchFamily="50" charset="-128"/>
              </a:rPr>
              <a:t>には</a:t>
            </a:r>
            <a:r>
              <a:rPr lang="ja-JP" altLang="en-US" b="1" dirty="0">
                <a:latin typeface="Meiryo UI" panose="020B0604030504040204" pitchFamily="50" charset="-128"/>
                <a:ea typeface="Meiryo UI" panose="020B0604030504040204" pitchFamily="50" charset="-128"/>
              </a:rPr>
              <a:t>認証制度</a:t>
            </a:r>
            <a:r>
              <a:rPr lang="ja-JP" altLang="en-US" sz="2000" dirty="0">
                <a:latin typeface="Meiryo UI" panose="020B0604030504040204" pitchFamily="50" charset="-128"/>
                <a:ea typeface="Meiryo UI" panose="020B0604030504040204" pitchFamily="50" charset="-128"/>
              </a:rPr>
              <a:t>があり、この規格に基づく社内ルールの整備と運用ができていることが確認できれば、</a:t>
            </a:r>
            <a:r>
              <a:rPr lang="en-US" altLang="ja-JP" sz="2000" dirty="0">
                <a:latin typeface="Meiryo UI" panose="020B0604030504040204" pitchFamily="50" charset="-128"/>
                <a:ea typeface="Meiryo UI" panose="020B0604030504040204" pitchFamily="50" charset="-128"/>
              </a:rPr>
              <a:t>ISMS</a:t>
            </a:r>
            <a:r>
              <a:rPr lang="ja-JP" altLang="en-US" sz="2000" dirty="0">
                <a:latin typeface="Meiryo UI" panose="020B0604030504040204" pitchFamily="50" charset="-128"/>
                <a:ea typeface="Meiryo UI" panose="020B0604030504040204" pitchFamily="50" charset="-128"/>
              </a:rPr>
              <a:t>の認証が付与されるようになっています。</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認証付与されることにより、他の</a:t>
            </a:r>
            <a:r>
              <a:rPr lang="en-US" altLang="ja-JP" sz="2000" dirty="0">
                <a:latin typeface="Meiryo UI" panose="020B0604030504040204" pitchFamily="50" charset="-128"/>
                <a:ea typeface="Meiryo UI" panose="020B0604030504040204" pitchFamily="50" charset="-128"/>
              </a:rPr>
              <a:t>JIS</a:t>
            </a:r>
            <a:r>
              <a:rPr lang="ja-JP" altLang="en-US" sz="2000" dirty="0">
                <a:latin typeface="Meiryo UI" panose="020B0604030504040204" pitchFamily="50" charset="-128"/>
                <a:ea typeface="Meiryo UI" panose="020B0604030504040204" pitchFamily="50" charset="-128"/>
              </a:rPr>
              <a:t>規格同様に、特定のマークが使用できるようになり、対外的なアピールにつなげることができます。</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また、最近では、公的な機関への</a:t>
            </a:r>
            <a:r>
              <a:rPr lang="ja-JP" altLang="en-US" sz="2000" b="1" dirty="0">
                <a:latin typeface="Meiryo UI" panose="020B0604030504040204" pitchFamily="50" charset="-128"/>
                <a:ea typeface="Meiryo UI" panose="020B0604030504040204" pitchFamily="50" charset="-128"/>
              </a:rPr>
              <a:t>入札の参加要件</a:t>
            </a:r>
            <a:r>
              <a:rPr lang="ja-JP" altLang="en-US" sz="2000" dirty="0">
                <a:latin typeface="Meiryo UI" panose="020B0604030504040204" pitchFamily="50" charset="-128"/>
                <a:ea typeface="Meiryo UI" panose="020B0604030504040204" pitchFamily="50" charset="-128"/>
              </a:rPr>
              <a:t>や、取引先企業との</a:t>
            </a:r>
            <a:r>
              <a:rPr lang="ja-JP" altLang="en-US" sz="2000" b="1" dirty="0">
                <a:latin typeface="Meiryo UI" panose="020B0604030504040204" pitchFamily="50" charset="-128"/>
                <a:ea typeface="Meiryo UI" panose="020B0604030504040204" pitchFamily="50" charset="-128"/>
              </a:rPr>
              <a:t>取引条件</a:t>
            </a:r>
            <a:r>
              <a:rPr lang="ja-JP" altLang="en-US" sz="2000" dirty="0">
                <a:latin typeface="Meiryo UI" panose="020B0604030504040204" pitchFamily="50" charset="-128"/>
                <a:ea typeface="Meiryo UI" panose="020B0604030504040204" pitchFamily="50" charset="-128"/>
              </a:rPr>
              <a:t>となっているようなケースもあるため、認証を受ける組織が増えています。</a:t>
            </a:r>
            <a:endParaRPr lang="en-US" altLang="ja-JP" sz="2000" dirty="0">
              <a:latin typeface="Meiryo UI" panose="020B0604030504040204" pitchFamily="50" charset="-128"/>
              <a:ea typeface="Meiryo UI" panose="020B0604030504040204" pitchFamily="50" charset="-128"/>
            </a:endParaRPr>
          </a:p>
        </p:txBody>
      </p:sp>
      <p:sp>
        <p:nvSpPr>
          <p:cNvPr id="2" name="正方形/長方形 1"/>
          <p:cNvSpPr/>
          <p:nvPr/>
        </p:nvSpPr>
        <p:spPr>
          <a:xfrm>
            <a:off x="842963" y="2271073"/>
            <a:ext cx="7429500" cy="743589"/>
          </a:xfrm>
          <a:prstGeom prst="rect">
            <a:avLst/>
          </a:prstGeom>
        </p:spPr>
        <p:style>
          <a:lnRef idx="1">
            <a:schemeClr val="accent4"/>
          </a:lnRef>
          <a:fillRef idx="2">
            <a:schemeClr val="accent4"/>
          </a:fillRef>
          <a:effectRef idx="1">
            <a:schemeClr val="accent4"/>
          </a:effectRef>
          <a:fontRef idx="minor">
            <a:schemeClr val="dk1"/>
          </a:fontRef>
        </p:style>
        <p:txBody>
          <a:bodyPr rtlCol="0" anchor="t"/>
          <a:lstStyle/>
          <a:p>
            <a:pPr marL="1800225" indent="-1800225"/>
            <a:r>
              <a:rPr kumimoji="1" lang="en-US" altLang="ja-JP" sz="2000" b="1" dirty="0">
                <a:latin typeface="Meiryo UI" panose="020B0604030504040204" pitchFamily="50" charset="-128"/>
                <a:ea typeface="Meiryo UI" panose="020B0604030504040204" pitchFamily="50" charset="-128"/>
              </a:rPr>
              <a:t>JIS</a:t>
            </a:r>
            <a:r>
              <a:rPr kumimoji="1" lang="ja-JP" altLang="en-US" sz="2000" b="1" dirty="0">
                <a:latin typeface="Meiryo UI" panose="020B0604030504040204" pitchFamily="50" charset="-128"/>
                <a:ea typeface="Meiryo UI" panose="020B0604030504040204" pitchFamily="50" charset="-128"/>
              </a:rPr>
              <a:t> </a:t>
            </a:r>
            <a:r>
              <a:rPr kumimoji="1" lang="en-US" altLang="ja-JP" sz="2000" b="1" dirty="0">
                <a:latin typeface="Meiryo UI" panose="020B0604030504040204" pitchFamily="50" charset="-128"/>
                <a:ea typeface="Meiryo UI" panose="020B0604030504040204" pitchFamily="50" charset="-128"/>
              </a:rPr>
              <a:t>Q</a:t>
            </a:r>
            <a:r>
              <a:rPr kumimoji="1" lang="ja-JP" altLang="en-US" sz="2000" b="1" dirty="0">
                <a:latin typeface="Meiryo UI" panose="020B0604030504040204" pitchFamily="50" charset="-128"/>
                <a:ea typeface="Meiryo UI" panose="020B0604030504040204" pitchFamily="50" charset="-128"/>
              </a:rPr>
              <a:t> </a:t>
            </a:r>
            <a:r>
              <a:rPr kumimoji="1" lang="en-US" altLang="ja-JP" sz="2000" b="1" dirty="0">
                <a:latin typeface="Meiryo UI" panose="020B0604030504040204" pitchFamily="50" charset="-128"/>
                <a:ea typeface="Meiryo UI" panose="020B0604030504040204" pitchFamily="50" charset="-128"/>
              </a:rPr>
              <a:t>27001</a:t>
            </a:r>
            <a:r>
              <a:rPr kumimoji="1" lang="ja-JP" altLang="en-US" sz="2000" b="1" dirty="0">
                <a:latin typeface="Meiryo UI" panose="020B0604030504040204" pitchFamily="50" charset="-128"/>
                <a:ea typeface="Meiryo UI" panose="020B0604030504040204" pitchFamily="50" charset="-128"/>
              </a:rPr>
              <a:t>　情報技術－セキュリティ技術</a:t>
            </a:r>
            <a:endParaRPr kumimoji="1" lang="en-US" altLang="ja-JP" sz="2000" b="1" dirty="0">
              <a:latin typeface="Meiryo UI" panose="020B0604030504040204" pitchFamily="50" charset="-128"/>
              <a:ea typeface="Meiryo UI" panose="020B0604030504040204" pitchFamily="50" charset="-128"/>
            </a:endParaRPr>
          </a:p>
          <a:p>
            <a:pPr marL="1800225" indent="-1800225"/>
            <a:r>
              <a:rPr lang="ja-JP" altLang="en-US" sz="2000" b="1" dirty="0">
                <a:latin typeface="Meiryo UI" panose="020B0604030504040204" pitchFamily="50" charset="-128"/>
                <a:ea typeface="Meiryo UI" panose="020B0604030504040204" pitchFamily="50" charset="-128"/>
              </a:rPr>
              <a:t>　　　　　　　　　　　</a:t>
            </a:r>
            <a:r>
              <a:rPr kumimoji="1" lang="ja-JP" altLang="en-US" sz="2000" b="1" dirty="0">
                <a:latin typeface="Meiryo UI" panose="020B0604030504040204" pitchFamily="50" charset="-128"/>
                <a:ea typeface="Meiryo UI" panose="020B0604030504040204" pitchFamily="50" charset="-128"/>
              </a:rPr>
              <a:t>－情報セキュリティマネジメントシステム－要求事項</a:t>
            </a:r>
            <a:endParaRPr kumimoji="1" lang="en-US" altLang="ja-JP" sz="2000" b="1"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33048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セキュリティの国際規格や動向</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◆セキュリティの規格（</a:t>
            </a:r>
            <a:r>
              <a:rPr lang="en-US" altLang="ja-JP" sz="2400" b="1" dirty="0"/>
              <a:t>4</a:t>
            </a:r>
            <a:r>
              <a:rPr lang="ja-JP" altLang="en-US" sz="2400" b="1" dirty="0"/>
              <a:t>）</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4"/>
            <a:ext cx="8784976" cy="433804"/>
          </a:xfrm>
        </p:spPr>
        <p:txBody>
          <a:bodyPr/>
          <a:lstStyle/>
          <a:p>
            <a:r>
              <a:rPr kumimoji="1" lang="ja-JP" altLang="en-US" sz="2000" dirty="0">
                <a:latin typeface="Meiryo UI" panose="020B0604030504040204" pitchFamily="50" charset="-128"/>
                <a:ea typeface="Meiryo UI" panose="020B0604030504040204" pitchFamily="50" charset="-128"/>
              </a:rPr>
              <a:t>日本で有名なセキュリティの規格、</a:t>
            </a:r>
            <a:r>
              <a:rPr kumimoji="1" lang="en-US" altLang="ja-JP" sz="2000" dirty="0">
                <a:latin typeface="Meiryo UI" panose="020B0604030504040204" pitchFamily="50" charset="-128"/>
                <a:ea typeface="Meiryo UI" panose="020B0604030504040204" pitchFamily="50" charset="-128"/>
              </a:rPr>
              <a:t>2</a:t>
            </a:r>
            <a:r>
              <a:rPr kumimoji="1" lang="ja-JP" altLang="en-US" sz="2000" dirty="0">
                <a:latin typeface="Meiryo UI" panose="020B0604030504040204" pitchFamily="50" charset="-128"/>
                <a:ea typeface="Meiryo UI" panose="020B0604030504040204" pitchFamily="50" charset="-128"/>
              </a:rPr>
              <a:t>つ目です</a:t>
            </a:r>
            <a:endParaRPr kumimoji="1" lang="en-US" altLang="ja-JP" sz="2000" dirty="0">
              <a:latin typeface="Meiryo UI" panose="020B0604030504040204" pitchFamily="50" charset="-128"/>
              <a:ea typeface="Meiryo UI" panose="020B0604030504040204" pitchFamily="50" charset="-128"/>
            </a:endParaRPr>
          </a:p>
        </p:txBody>
      </p:sp>
      <p:sp>
        <p:nvSpPr>
          <p:cNvPr id="23" name="コンテンツ プレースホルダー 2"/>
          <p:cNvSpPr txBox="1">
            <a:spLocks/>
          </p:cNvSpPr>
          <p:nvPr/>
        </p:nvSpPr>
        <p:spPr>
          <a:xfrm>
            <a:off x="473350" y="1773511"/>
            <a:ext cx="8197299" cy="4770164"/>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endParaRPr lang="en-US" altLang="ja-JP" sz="2000" dirty="0">
              <a:latin typeface="Meiryo UI" panose="020B0604030504040204" pitchFamily="50" charset="-128"/>
              <a:ea typeface="Meiryo UI" panose="020B0604030504040204" pitchFamily="50" charset="-128"/>
            </a:endParaRPr>
          </a:p>
          <a:p>
            <a:endParaRPr lang="en-US" altLang="ja-JP" sz="12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これは俗に、</a:t>
            </a:r>
            <a:r>
              <a:rPr lang="en-US" altLang="ja-JP" b="1" dirty="0">
                <a:solidFill>
                  <a:schemeClr val="accent1"/>
                </a:solidFill>
                <a:latin typeface="Meiryo UI" panose="020B0604030504040204" pitchFamily="50" charset="-128"/>
                <a:ea typeface="Meiryo UI" panose="020B0604030504040204" pitchFamily="50" charset="-128"/>
              </a:rPr>
              <a:t>PMS</a:t>
            </a:r>
            <a:r>
              <a:rPr lang="ja-JP" altLang="en-US" b="1" dirty="0">
                <a:solidFill>
                  <a:schemeClr val="accent1"/>
                </a:solidFill>
                <a:latin typeface="Meiryo UI" panose="020B0604030504040204" pitchFamily="50" charset="-128"/>
                <a:ea typeface="Meiryo UI" panose="020B0604030504040204" pitchFamily="50" charset="-128"/>
              </a:rPr>
              <a:t>（</a:t>
            </a:r>
            <a:r>
              <a:rPr lang="en-US" altLang="ja-JP" b="1" dirty="0">
                <a:solidFill>
                  <a:schemeClr val="accent1"/>
                </a:solidFill>
                <a:latin typeface="Meiryo UI" panose="020B0604030504040204" pitchFamily="50" charset="-128"/>
                <a:ea typeface="Meiryo UI" panose="020B0604030504040204" pitchFamily="50" charset="-128"/>
              </a:rPr>
              <a:t>Personal</a:t>
            </a:r>
            <a:r>
              <a:rPr lang="ja-JP" altLang="en-US" b="1" dirty="0">
                <a:solidFill>
                  <a:schemeClr val="accent1"/>
                </a:solidFill>
                <a:latin typeface="Meiryo UI" panose="020B0604030504040204" pitchFamily="50" charset="-128"/>
                <a:ea typeface="Meiryo UI" panose="020B0604030504040204" pitchFamily="50" charset="-128"/>
              </a:rPr>
              <a:t> </a:t>
            </a:r>
            <a:r>
              <a:rPr lang="en-US" altLang="ja-JP" b="1" dirty="0">
                <a:solidFill>
                  <a:schemeClr val="accent1"/>
                </a:solidFill>
                <a:latin typeface="Meiryo UI" panose="020B0604030504040204" pitchFamily="50" charset="-128"/>
                <a:ea typeface="Meiryo UI" panose="020B0604030504040204" pitchFamily="50" charset="-128"/>
              </a:rPr>
              <a:t>information</a:t>
            </a:r>
            <a:r>
              <a:rPr lang="ja-JP" altLang="en-US" b="1" dirty="0">
                <a:solidFill>
                  <a:schemeClr val="accent1"/>
                </a:solidFill>
                <a:latin typeface="Meiryo UI" panose="020B0604030504040204" pitchFamily="50" charset="-128"/>
                <a:ea typeface="Meiryo UI" panose="020B0604030504040204" pitchFamily="50" charset="-128"/>
              </a:rPr>
              <a:t> </a:t>
            </a:r>
            <a:r>
              <a:rPr lang="en-US" altLang="ja-JP" b="1" dirty="0">
                <a:solidFill>
                  <a:schemeClr val="accent1"/>
                </a:solidFill>
                <a:latin typeface="Meiryo UI" panose="020B0604030504040204" pitchFamily="50" charset="-128"/>
                <a:ea typeface="Meiryo UI" panose="020B0604030504040204" pitchFamily="50" charset="-128"/>
              </a:rPr>
              <a:t>protection</a:t>
            </a:r>
            <a:r>
              <a:rPr lang="ja-JP" altLang="en-US" b="1" dirty="0">
                <a:solidFill>
                  <a:schemeClr val="accent1"/>
                </a:solidFill>
                <a:latin typeface="Meiryo UI" panose="020B0604030504040204" pitchFamily="50" charset="-128"/>
                <a:ea typeface="Meiryo UI" panose="020B0604030504040204" pitchFamily="50" charset="-128"/>
              </a:rPr>
              <a:t>  </a:t>
            </a:r>
            <a:r>
              <a:rPr lang="en-US" altLang="ja-JP" b="1" dirty="0">
                <a:solidFill>
                  <a:schemeClr val="accent1"/>
                </a:solidFill>
                <a:latin typeface="Meiryo UI" panose="020B0604030504040204" pitchFamily="50" charset="-128"/>
                <a:ea typeface="Meiryo UI" panose="020B0604030504040204" pitchFamily="50" charset="-128"/>
              </a:rPr>
              <a:t>Management</a:t>
            </a:r>
            <a:r>
              <a:rPr lang="ja-JP" altLang="en-US" b="1" dirty="0">
                <a:solidFill>
                  <a:schemeClr val="accent1"/>
                </a:solidFill>
                <a:latin typeface="Meiryo UI" panose="020B0604030504040204" pitchFamily="50" charset="-128"/>
                <a:ea typeface="Meiryo UI" panose="020B0604030504040204" pitchFamily="50" charset="-128"/>
              </a:rPr>
              <a:t> </a:t>
            </a:r>
            <a:r>
              <a:rPr lang="en-US" altLang="ja-JP" b="1" dirty="0">
                <a:solidFill>
                  <a:schemeClr val="accent1"/>
                </a:solidFill>
                <a:latin typeface="Meiryo UI" panose="020B0604030504040204" pitchFamily="50" charset="-128"/>
                <a:ea typeface="Meiryo UI" panose="020B0604030504040204" pitchFamily="50" charset="-128"/>
              </a:rPr>
              <a:t>Systems</a:t>
            </a:r>
            <a:r>
              <a:rPr lang="ja-JP" altLang="en-US" b="1" dirty="0">
                <a:solidFill>
                  <a:schemeClr val="accent1"/>
                </a:solidFill>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もしくは</a:t>
            </a:r>
            <a:r>
              <a:rPr lang="en-US" altLang="ja-JP" b="1" dirty="0">
                <a:solidFill>
                  <a:schemeClr val="accent1"/>
                </a:solidFill>
                <a:latin typeface="Meiryo UI" panose="020B0604030504040204" pitchFamily="50" charset="-128"/>
                <a:ea typeface="Meiryo UI" panose="020B0604030504040204" pitchFamily="50" charset="-128"/>
              </a:rPr>
              <a:t>PMS</a:t>
            </a:r>
            <a:r>
              <a:rPr lang="ja-JP" altLang="en-US" b="1" dirty="0">
                <a:solidFill>
                  <a:schemeClr val="accent1"/>
                </a:solidFill>
                <a:latin typeface="Meiryo UI" panose="020B0604030504040204" pitchFamily="50" charset="-128"/>
                <a:ea typeface="Meiryo UI" panose="020B0604030504040204" pitchFamily="50" charset="-128"/>
              </a:rPr>
              <a:t>認定基準</a:t>
            </a:r>
            <a:r>
              <a:rPr lang="ja-JP" altLang="en-US" sz="2000" dirty="0">
                <a:latin typeface="Meiryo UI" panose="020B0604030504040204" pitchFamily="50" charset="-128"/>
                <a:ea typeface="Meiryo UI" panose="020B0604030504040204" pitchFamily="50" charset="-128"/>
              </a:rPr>
              <a:t>と呼ばれているものです。</a:t>
            </a:r>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PMS</a:t>
            </a:r>
            <a:r>
              <a:rPr lang="ja-JP" altLang="en-US" sz="2000" dirty="0" err="1">
                <a:latin typeface="Meiryo UI" panose="020B0604030504040204" pitchFamily="50" charset="-128"/>
                <a:ea typeface="Meiryo UI" panose="020B0604030504040204" pitchFamily="50" charset="-128"/>
              </a:rPr>
              <a:t>にも</a:t>
            </a:r>
            <a:r>
              <a:rPr lang="en-US" altLang="ja-JP" sz="2000" dirty="0">
                <a:latin typeface="Meiryo UI" panose="020B0604030504040204" pitchFamily="50" charset="-128"/>
                <a:ea typeface="Meiryo UI" panose="020B0604030504040204" pitchFamily="50" charset="-128"/>
              </a:rPr>
              <a:t>ISMS</a:t>
            </a:r>
            <a:r>
              <a:rPr lang="ja-JP" altLang="en-US" sz="2000" dirty="0">
                <a:latin typeface="Meiryo UI" panose="020B0604030504040204" pitchFamily="50" charset="-128"/>
                <a:ea typeface="Meiryo UI" panose="020B0604030504040204" pitchFamily="50" charset="-128"/>
              </a:rPr>
              <a:t>同様に</a:t>
            </a:r>
            <a:r>
              <a:rPr lang="ja-JP" altLang="en-US" b="1" dirty="0">
                <a:latin typeface="Meiryo UI" panose="020B0604030504040204" pitchFamily="50" charset="-128"/>
                <a:ea typeface="Meiryo UI" panose="020B0604030504040204" pitchFamily="50" charset="-128"/>
              </a:rPr>
              <a:t>認証制度</a:t>
            </a:r>
            <a:r>
              <a:rPr lang="ja-JP" altLang="en-US" sz="2000" dirty="0">
                <a:latin typeface="Meiryo UI" panose="020B0604030504040204" pitchFamily="50" charset="-128"/>
                <a:ea typeface="Meiryo UI" panose="020B0604030504040204" pitchFamily="50" charset="-128"/>
              </a:rPr>
              <a:t>があり（認証と言わずに認定と言われる）、この規格に基づく社内ルールの整備と運用ができていることが確認できれば、</a:t>
            </a:r>
            <a:r>
              <a:rPr lang="en-US" altLang="ja-JP" sz="2000" dirty="0">
                <a:latin typeface="Meiryo UI" panose="020B0604030504040204" pitchFamily="50" charset="-128"/>
                <a:ea typeface="Meiryo UI" panose="020B0604030504040204" pitchFamily="50" charset="-128"/>
              </a:rPr>
              <a:t>PMS</a:t>
            </a:r>
            <a:r>
              <a:rPr lang="ja-JP" altLang="en-US" sz="2000" dirty="0">
                <a:latin typeface="Meiryo UI" panose="020B0604030504040204" pitchFamily="50" charset="-128"/>
                <a:ea typeface="Meiryo UI" panose="020B0604030504040204" pitchFamily="50" charset="-128"/>
              </a:rPr>
              <a:t>の認定が付与されるようになっています。</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認定付与されることにより、</a:t>
            </a:r>
            <a:r>
              <a:rPr lang="en-US" altLang="ja-JP" sz="2000" dirty="0">
                <a:latin typeface="Meiryo UI" panose="020B0604030504040204" pitchFamily="50" charset="-128"/>
                <a:ea typeface="Meiryo UI" panose="020B0604030504040204" pitchFamily="50" charset="-128"/>
              </a:rPr>
              <a:t>ISMS</a:t>
            </a:r>
            <a:r>
              <a:rPr lang="ja-JP" altLang="en-US" sz="2000" dirty="0">
                <a:latin typeface="Meiryo UI" panose="020B0604030504040204" pitchFamily="50" charset="-128"/>
                <a:ea typeface="Meiryo UI" panose="020B0604030504040204" pitchFamily="50" charset="-128"/>
              </a:rPr>
              <a:t>同様に、マーク（</a:t>
            </a:r>
            <a:r>
              <a:rPr lang="en-US" altLang="ja-JP" b="1" dirty="0">
                <a:latin typeface="Meiryo UI" panose="020B0604030504040204" pitchFamily="50" charset="-128"/>
                <a:ea typeface="Meiryo UI" panose="020B0604030504040204" pitchFamily="50" charset="-128"/>
              </a:rPr>
              <a:t>P</a:t>
            </a:r>
            <a:r>
              <a:rPr lang="ja-JP" altLang="en-US" b="1" dirty="0">
                <a:latin typeface="Meiryo UI" panose="020B0604030504040204" pitchFamily="50" charset="-128"/>
                <a:ea typeface="Meiryo UI" panose="020B0604030504040204" pitchFamily="50" charset="-128"/>
              </a:rPr>
              <a:t>マーク・プライバシーマーク</a:t>
            </a:r>
            <a:r>
              <a:rPr lang="ja-JP" altLang="en-US" sz="2000" dirty="0">
                <a:latin typeface="Meiryo UI" panose="020B0604030504040204" pitchFamily="50" charset="-128"/>
                <a:ea typeface="Meiryo UI" panose="020B0604030504040204" pitchFamily="50" charset="-128"/>
              </a:rPr>
              <a:t>）が使用できるようになり、対外的なアピールにつなげることができます。</a:t>
            </a:r>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PMS</a:t>
            </a:r>
            <a:r>
              <a:rPr lang="ja-JP" altLang="en-US" sz="2000" dirty="0">
                <a:latin typeface="Meiryo UI" panose="020B0604030504040204" pitchFamily="50" charset="-128"/>
                <a:ea typeface="Meiryo UI" panose="020B0604030504040204" pitchFamily="50" charset="-128"/>
              </a:rPr>
              <a:t>は</a:t>
            </a:r>
            <a:r>
              <a:rPr lang="en-US" altLang="ja-JP" sz="2000" dirty="0">
                <a:latin typeface="Meiryo UI" panose="020B0604030504040204" pitchFamily="50" charset="-128"/>
                <a:ea typeface="Meiryo UI" panose="020B0604030504040204" pitchFamily="50" charset="-128"/>
              </a:rPr>
              <a:t>ISMS</a:t>
            </a:r>
            <a:r>
              <a:rPr lang="ja-JP" altLang="en-US" sz="2000" dirty="0">
                <a:latin typeface="Meiryo UI" panose="020B0604030504040204" pitchFamily="50" charset="-128"/>
                <a:ea typeface="Meiryo UI" panose="020B0604030504040204" pitchFamily="50" charset="-128"/>
              </a:rPr>
              <a:t>より、個人情報保護に特化しているため、エンドユーザー（消費者）を相手にしている業務の事業者が取得することが多い傾向があります。</a:t>
            </a:r>
            <a:endParaRPr lang="en-US" altLang="ja-JP" sz="2000" dirty="0">
              <a:latin typeface="Meiryo UI" panose="020B0604030504040204" pitchFamily="50" charset="-128"/>
              <a:ea typeface="Meiryo UI" panose="020B0604030504040204" pitchFamily="50" charset="-128"/>
            </a:endParaRPr>
          </a:p>
        </p:txBody>
      </p:sp>
      <p:sp>
        <p:nvSpPr>
          <p:cNvPr id="2" name="正方形/長方形 1"/>
          <p:cNvSpPr/>
          <p:nvPr/>
        </p:nvSpPr>
        <p:spPr>
          <a:xfrm>
            <a:off x="900113" y="1773512"/>
            <a:ext cx="7315200" cy="51248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marL="1800225" indent="-1800225" algn="ctr"/>
            <a:r>
              <a:rPr kumimoji="1" lang="en-US" altLang="ja-JP" sz="2000" b="1" dirty="0">
                <a:latin typeface="Meiryo UI" panose="020B0604030504040204" pitchFamily="50" charset="-128"/>
                <a:ea typeface="Meiryo UI" panose="020B0604030504040204" pitchFamily="50" charset="-128"/>
              </a:rPr>
              <a:t>JIS</a:t>
            </a:r>
            <a:r>
              <a:rPr kumimoji="1" lang="ja-JP" altLang="en-US" sz="2000" b="1" dirty="0">
                <a:latin typeface="Meiryo UI" panose="020B0604030504040204" pitchFamily="50" charset="-128"/>
                <a:ea typeface="Meiryo UI" panose="020B0604030504040204" pitchFamily="50" charset="-128"/>
              </a:rPr>
              <a:t> </a:t>
            </a:r>
            <a:r>
              <a:rPr kumimoji="1" lang="en-US" altLang="ja-JP" sz="2000" b="1" dirty="0">
                <a:latin typeface="Meiryo UI" panose="020B0604030504040204" pitchFamily="50" charset="-128"/>
                <a:ea typeface="Meiryo UI" panose="020B0604030504040204" pitchFamily="50" charset="-128"/>
              </a:rPr>
              <a:t>Q</a:t>
            </a:r>
            <a:r>
              <a:rPr kumimoji="1" lang="ja-JP" altLang="en-US" sz="2000" b="1" dirty="0">
                <a:latin typeface="Meiryo UI" panose="020B0604030504040204" pitchFamily="50" charset="-128"/>
                <a:ea typeface="Meiryo UI" panose="020B0604030504040204" pitchFamily="50" charset="-128"/>
              </a:rPr>
              <a:t> </a:t>
            </a:r>
            <a:r>
              <a:rPr kumimoji="1" lang="en-US" altLang="ja-JP" sz="2000" b="1" dirty="0">
                <a:latin typeface="Meiryo UI" panose="020B0604030504040204" pitchFamily="50" charset="-128"/>
                <a:ea typeface="Meiryo UI" panose="020B0604030504040204" pitchFamily="50" charset="-128"/>
              </a:rPr>
              <a:t>15001</a:t>
            </a:r>
            <a:r>
              <a:rPr kumimoji="1" lang="ja-JP" altLang="en-US" sz="2000" b="1" dirty="0">
                <a:latin typeface="Meiryo UI" panose="020B0604030504040204" pitchFamily="50" charset="-128"/>
                <a:ea typeface="Meiryo UI" panose="020B0604030504040204" pitchFamily="50" charset="-128"/>
              </a:rPr>
              <a:t>　個人情報保護マネジメントシステム－要求事項</a:t>
            </a:r>
            <a:endParaRPr kumimoji="1" lang="en-US" altLang="ja-JP" sz="20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671818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セキュリティの国際規格や動向</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◆セキュリティの取組みとセキュリティの規格</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709241"/>
          </a:xfrm>
        </p:spPr>
        <p:txBody>
          <a:bodyPr/>
          <a:lstStyle/>
          <a:p>
            <a:r>
              <a:rPr kumimoji="1" lang="ja-JP" altLang="en-US" sz="2000" dirty="0">
                <a:latin typeface="Meiryo UI" panose="020B0604030504040204" pitchFamily="50" charset="-128"/>
                <a:ea typeface="Meiryo UI" panose="020B0604030504040204" pitchFamily="50" charset="-128"/>
              </a:rPr>
              <a:t>前項までで見てきたセキュリティポリシーや情報セキュリティ監査と、今紹介した</a:t>
            </a:r>
            <a:r>
              <a:rPr kumimoji="1" lang="en-US" altLang="ja-JP" sz="2000" dirty="0">
                <a:latin typeface="Meiryo UI" panose="020B0604030504040204" pitchFamily="50" charset="-128"/>
                <a:ea typeface="Meiryo UI" panose="020B0604030504040204" pitchFamily="50" charset="-128"/>
              </a:rPr>
              <a:t>ISMS</a:t>
            </a:r>
            <a:r>
              <a:rPr kumimoji="1" lang="ja-JP" altLang="en-US" sz="2000" dirty="0">
                <a:latin typeface="Meiryo UI" panose="020B0604030504040204" pitchFamily="50" charset="-128"/>
                <a:ea typeface="Meiryo UI" panose="020B0604030504040204" pitchFamily="50" charset="-128"/>
              </a:rPr>
              <a:t>や</a:t>
            </a:r>
            <a:r>
              <a:rPr kumimoji="1" lang="en-US" altLang="ja-JP" sz="2000" dirty="0">
                <a:latin typeface="Meiryo UI" panose="020B0604030504040204" pitchFamily="50" charset="-128"/>
                <a:ea typeface="Meiryo UI" panose="020B0604030504040204" pitchFamily="50" charset="-128"/>
              </a:rPr>
              <a:t>PMS</a:t>
            </a:r>
            <a:r>
              <a:rPr kumimoji="1" lang="ja-JP" altLang="en-US" sz="2000" dirty="0">
                <a:latin typeface="Meiryo UI" panose="020B0604030504040204" pitchFamily="50" charset="-128"/>
                <a:ea typeface="Meiryo UI" panose="020B0604030504040204" pitchFamily="50" charset="-128"/>
              </a:rPr>
              <a:t>との関係はどのようなものになるのか確認しておきます</a:t>
            </a:r>
            <a:endParaRPr kumimoji="1" lang="en-US" altLang="ja-JP" sz="2000" dirty="0">
              <a:latin typeface="Meiryo UI" panose="020B0604030504040204" pitchFamily="50" charset="-128"/>
              <a:ea typeface="Meiryo UI" panose="020B0604030504040204" pitchFamily="50" charset="-128"/>
            </a:endParaRPr>
          </a:p>
        </p:txBody>
      </p:sp>
      <p:sp>
        <p:nvSpPr>
          <p:cNvPr id="23" name="コンテンツ プレースホルダー 2"/>
          <p:cNvSpPr txBox="1">
            <a:spLocks/>
          </p:cNvSpPr>
          <p:nvPr/>
        </p:nvSpPr>
        <p:spPr>
          <a:xfrm>
            <a:off x="473350" y="2173183"/>
            <a:ext cx="8197299" cy="412471"/>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2000" dirty="0">
                <a:latin typeface="Meiryo UI" panose="020B0604030504040204" pitchFamily="50" charset="-128"/>
                <a:ea typeface="Meiryo UI" panose="020B0604030504040204" pitchFamily="50" charset="-128"/>
              </a:rPr>
              <a:t>すでに</a:t>
            </a:r>
            <a:r>
              <a:rPr lang="en-US" altLang="ja-JP" sz="2000" dirty="0">
                <a:latin typeface="Meiryo UI" panose="020B0604030504040204" pitchFamily="50" charset="-128"/>
                <a:ea typeface="Meiryo UI" panose="020B0604030504040204" pitchFamily="50" charset="-128"/>
              </a:rPr>
              <a:t>PDCA</a:t>
            </a:r>
            <a:r>
              <a:rPr lang="ja-JP" altLang="en-US" sz="2000" dirty="0">
                <a:latin typeface="Meiryo UI" panose="020B0604030504040204" pitchFamily="50" charset="-128"/>
                <a:ea typeface="Meiryo UI" panose="020B0604030504040204" pitchFamily="50" charset="-128"/>
              </a:rPr>
              <a:t>サイクルについて紹介しましたので、それを利用して確認します。</a:t>
            </a:r>
            <a:endParaRPr lang="en-US" altLang="ja-JP" sz="2000" dirty="0">
              <a:latin typeface="Meiryo UI" panose="020B0604030504040204" pitchFamily="50" charset="-128"/>
              <a:ea typeface="Meiryo UI" panose="020B0604030504040204"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805911418"/>
              </p:ext>
            </p:extLst>
          </p:nvPr>
        </p:nvGraphicFramePr>
        <p:xfrm>
          <a:off x="712519" y="2585654"/>
          <a:ext cx="4809507" cy="4028440"/>
        </p:xfrm>
        <a:graphic>
          <a:graphicData uri="http://schemas.openxmlformats.org/drawingml/2006/table">
            <a:tbl>
              <a:tblPr firstRow="1" bandRow="1">
                <a:tableStyleId>{5C22544A-7EE6-4342-B048-85BDC9FD1C3A}</a:tableStyleId>
              </a:tblPr>
              <a:tblGrid>
                <a:gridCol w="1270660">
                  <a:extLst>
                    <a:ext uri="{9D8B030D-6E8A-4147-A177-3AD203B41FA5}">
                      <a16:colId xmlns:a16="http://schemas.microsoft.com/office/drawing/2014/main" xmlns="" val="20000"/>
                    </a:ext>
                  </a:extLst>
                </a:gridCol>
                <a:gridCol w="3538847">
                  <a:extLst>
                    <a:ext uri="{9D8B030D-6E8A-4147-A177-3AD203B41FA5}">
                      <a16:colId xmlns:a16="http://schemas.microsoft.com/office/drawing/2014/main" xmlns="" val="20001"/>
                    </a:ext>
                  </a:extLst>
                </a:gridCol>
              </a:tblGrid>
              <a:tr h="370840">
                <a:tc>
                  <a:txBody>
                    <a:bodyPr/>
                    <a:lstStyle/>
                    <a:p>
                      <a:pPr algn="ctr"/>
                      <a:r>
                        <a:rPr kumimoji="1" lang="ja-JP" altLang="en-US" dirty="0"/>
                        <a:t>フェーズ</a:t>
                      </a:r>
                    </a:p>
                  </a:txBody>
                  <a:tcPr/>
                </a:tc>
                <a:tc>
                  <a:txBody>
                    <a:bodyPr/>
                    <a:lstStyle/>
                    <a:p>
                      <a:pPr algn="ctr"/>
                      <a:r>
                        <a:rPr kumimoji="1" lang="ja-JP" altLang="en-US" dirty="0"/>
                        <a:t>実施内容</a:t>
                      </a:r>
                    </a:p>
                  </a:txBody>
                  <a:tcPr/>
                </a:tc>
                <a:extLst>
                  <a:ext uri="{0D108BD9-81ED-4DB2-BD59-A6C34878D82A}">
                    <a16:rowId xmlns:a16="http://schemas.microsoft.com/office/drawing/2014/main" xmlns="" val="10000"/>
                  </a:ext>
                </a:extLst>
              </a:tr>
              <a:tr h="0">
                <a:tc>
                  <a:txBody>
                    <a:bodyPr/>
                    <a:lstStyle/>
                    <a:p>
                      <a:pPr algn="ctr"/>
                      <a:r>
                        <a:rPr kumimoji="1" lang="en-US" altLang="ja-JP" dirty="0"/>
                        <a:t>P</a:t>
                      </a:r>
                      <a:br>
                        <a:rPr kumimoji="1" lang="en-US" altLang="ja-JP" dirty="0"/>
                      </a:br>
                      <a:r>
                        <a:rPr kumimoji="1" lang="ja-JP" altLang="en-US" dirty="0"/>
                        <a:t>（計画）</a:t>
                      </a:r>
                    </a:p>
                  </a:txBody>
                  <a:tcPr/>
                </a:tc>
                <a:tc>
                  <a:txBody>
                    <a:bodyPr/>
                    <a:lstStyle/>
                    <a:p>
                      <a:r>
                        <a:rPr kumimoji="1" lang="ja-JP" altLang="en-US" dirty="0"/>
                        <a:t>年間計画の立案</a:t>
                      </a:r>
                      <a:endParaRPr kumimoji="1" lang="en-US" altLang="ja-JP" dirty="0"/>
                    </a:p>
                    <a:p>
                      <a:r>
                        <a:rPr kumimoji="1" lang="ja-JP" altLang="en-US" dirty="0"/>
                        <a:t>（教育計画・監査計画等）</a:t>
                      </a:r>
                      <a:endParaRPr kumimoji="1" lang="en-US" altLang="ja-JP" dirty="0"/>
                    </a:p>
                    <a:p>
                      <a:r>
                        <a:rPr kumimoji="1" lang="ja-JP" altLang="en-US" dirty="0"/>
                        <a:t>年度目標の立案</a:t>
                      </a:r>
                    </a:p>
                  </a:txBody>
                  <a:tcPr/>
                </a:tc>
                <a:extLst>
                  <a:ext uri="{0D108BD9-81ED-4DB2-BD59-A6C34878D82A}">
                    <a16:rowId xmlns:a16="http://schemas.microsoft.com/office/drawing/2014/main" xmlns="" val="10001"/>
                  </a:ext>
                </a:extLst>
              </a:tr>
              <a:tr h="370840">
                <a:tc>
                  <a:txBody>
                    <a:bodyPr/>
                    <a:lstStyle/>
                    <a:p>
                      <a:pPr algn="ctr"/>
                      <a:r>
                        <a:rPr kumimoji="1" lang="en-US" altLang="ja-JP" dirty="0"/>
                        <a:t>D</a:t>
                      </a:r>
                      <a:br>
                        <a:rPr kumimoji="1" lang="en-US" altLang="ja-JP" dirty="0"/>
                      </a:br>
                      <a:r>
                        <a:rPr kumimoji="1" lang="ja-JP" altLang="en-US" dirty="0"/>
                        <a:t>（実行）</a:t>
                      </a:r>
                    </a:p>
                  </a:txBody>
                  <a:tcPr/>
                </a:tc>
                <a:tc>
                  <a:txBody>
                    <a:bodyPr/>
                    <a:lstStyle/>
                    <a:p>
                      <a:r>
                        <a:rPr kumimoji="1" lang="ja-JP" altLang="en-US" dirty="0"/>
                        <a:t>教育の実施・確認テストの実施</a:t>
                      </a:r>
                      <a:endParaRPr kumimoji="1" lang="en-US" altLang="ja-JP" dirty="0"/>
                    </a:p>
                    <a:p>
                      <a:r>
                        <a:rPr kumimoji="1" lang="ja-JP" altLang="en-US" dirty="0"/>
                        <a:t>業務の中でのセキュリティ運用の実施</a:t>
                      </a:r>
                      <a:endParaRPr kumimoji="1" lang="en-US" altLang="ja-JP" dirty="0"/>
                    </a:p>
                    <a:p>
                      <a:r>
                        <a:rPr kumimoji="1" lang="ja-JP" altLang="en-US" dirty="0"/>
                        <a:t>委託先との契約締結</a:t>
                      </a:r>
                    </a:p>
                  </a:txBody>
                  <a:tcPr/>
                </a:tc>
                <a:extLst>
                  <a:ext uri="{0D108BD9-81ED-4DB2-BD59-A6C34878D82A}">
                    <a16:rowId xmlns:a16="http://schemas.microsoft.com/office/drawing/2014/main" xmlns="" val="10002"/>
                  </a:ext>
                </a:extLst>
              </a:tr>
              <a:tr h="370840">
                <a:tc>
                  <a:txBody>
                    <a:bodyPr/>
                    <a:lstStyle/>
                    <a:p>
                      <a:pPr algn="ctr"/>
                      <a:r>
                        <a:rPr kumimoji="1" lang="en-US" altLang="ja-JP" dirty="0"/>
                        <a:t>C</a:t>
                      </a:r>
                      <a:br>
                        <a:rPr kumimoji="1" lang="en-US" altLang="ja-JP" dirty="0"/>
                      </a:br>
                      <a:r>
                        <a:rPr kumimoji="1" lang="ja-JP" altLang="en-US" dirty="0"/>
                        <a:t>（点検）</a:t>
                      </a:r>
                    </a:p>
                  </a:txBody>
                  <a:tcPr/>
                </a:tc>
                <a:tc>
                  <a:txBody>
                    <a:bodyPr/>
                    <a:lstStyle/>
                    <a:p>
                      <a:r>
                        <a:rPr kumimoji="1" lang="ja-JP" altLang="en-US" dirty="0"/>
                        <a:t>委託先評価・再評価</a:t>
                      </a:r>
                      <a:endParaRPr kumimoji="1" lang="en-US" altLang="ja-JP" dirty="0"/>
                    </a:p>
                    <a:p>
                      <a:r>
                        <a:rPr kumimoji="1" lang="ja-JP" altLang="en-US" dirty="0"/>
                        <a:t>自己点検</a:t>
                      </a:r>
                      <a:endParaRPr kumimoji="1" lang="en-US" altLang="ja-JP" dirty="0"/>
                    </a:p>
                    <a:p>
                      <a:r>
                        <a:rPr kumimoji="1" lang="ja-JP" altLang="en-US" dirty="0"/>
                        <a:t>内部監査</a:t>
                      </a:r>
                      <a:endParaRPr kumimoji="1" lang="en-US" altLang="ja-JP" dirty="0"/>
                    </a:p>
                  </a:txBody>
                  <a:tcPr/>
                </a:tc>
                <a:extLst>
                  <a:ext uri="{0D108BD9-81ED-4DB2-BD59-A6C34878D82A}">
                    <a16:rowId xmlns:a16="http://schemas.microsoft.com/office/drawing/2014/main" xmlns="" val="10003"/>
                  </a:ext>
                </a:extLst>
              </a:tr>
              <a:tr h="370840">
                <a:tc>
                  <a:txBody>
                    <a:bodyPr/>
                    <a:lstStyle/>
                    <a:p>
                      <a:pPr algn="ctr"/>
                      <a:r>
                        <a:rPr kumimoji="1" lang="en-US" altLang="ja-JP" dirty="0"/>
                        <a:t>A</a:t>
                      </a:r>
                      <a:br>
                        <a:rPr kumimoji="1" lang="en-US" altLang="ja-JP" dirty="0"/>
                      </a:br>
                      <a:r>
                        <a:rPr kumimoji="1" lang="ja-JP" altLang="en-US" dirty="0"/>
                        <a:t>（見直し）</a:t>
                      </a:r>
                    </a:p>
                  </a:txBody>
                  <a:tcPr/>
                </a:tc>
                <a:tc>
                  <a:txBody>
                    <a:bodyPr/>
                    <a:lstStyle/>
                    <a:p>
                      <a:r>
                        <a:rPr kumimoji="1" lang="ja-JP" altLang="en-US" dirty="0"/>
                        <a:t>是正対応の実施</a:t>
                      </a:r>
                      <a:endParaRPr kumimoji="1" lang="en-US" altLang="ja-JP" dirty="0"/>
                    </a:p>
                    <a:p>
                      <a:r>
                        <a:rPr kumimoji="1" lang="ja-JP" altLang="en-US" dirty="0"/>
                        <a:t>規程類の見直し</a:t>
                      </a:r>
                      <a:endParaRPr kumimoji="1" lang="en-US" altLang="ja-JP" dirty="0"/>
                    </a:p>
                    <a:p>
                      <a:r>
                        <a:rPr kumimoji="1" lang="ja-JP" altLang="en-US" dirty="0"/>
                        <a:t>マネジメントレビューの実施</a:t>
                      </a:r>
                      <a:endParaRPr kumimoji="1" lang="en-US" altLang="ja-JP" dirty="0"/>
                    </a:p>
                  </a:txBody>
                  <a:tcPr/>
                </a:tc>
                <a:extLst>
                  <a:ext uri="{0D108BD9-81ED-4DB2-BD59-A6C34878D82A}">
                    <a16:rowId xmlns:a16="http://schemas.microsoft.com/office/drawing/2014/main" xmlns="" val="10004"/>
                  </a:ext>
                </a:extLst>
              </a:tr>
            </a:tbl>
          </a:graphicData>
        </a:graphic>
      </p:graphicFrame>
      <p:sp>
        <p:nvSpPr>
          <p:cNvPr id="8" name="コンテンツ プレースホルダー 2"/>
          <p:cNvSpPr txBox="1">
            <a:spLocks/>
          </p:cNvSpPr>
          <p:nvPr/>
        </p:nvSpPr>
        <p:spPr>
          <a:xfrm>
            <a:off x="5676405" y="2833669"/>
            <a:ext cx="3288083" cy="3579006"/>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2000" b="1" dirty="0">
                <a:latin typeface="Meiryo UI" panose="020B0604030504040204" pitchFamily="50" charset="-128"/>
                <a:ea typeface="Meiryo UI" panose="020B0604030504040204" pitchFamily="50" charset="-128"/>
              </a:rPr>
              <a:t>セキュリティポリシーの策定は、</a:t>
            </a:r>
            <a:r>
              <a:rPr lang="en-US" altLang="ja-JP" sz="2000" b="1" dirty="0">
                <a:latin typeface="Meiryo UI" panose="020B0604030504040204" pitchFamily="50" charset="-128"/>
                <a:ea typeface="Meiryo UI" panose="020B0604030504040204" pitchFamily="50" charset="-128"/>
              </a:rPr>
              <a:t>PDCA</a:t>
            </a:r>
            <a:r>
              <a:rPr lang="ja-JP" altLang="en-US" sz="2000" b="1" dirty="0">
                <a:latin typeface="Meiryo UI" panose="020B0604030504040204" pitchFamily="50" charset="-128"/>
                <a:ea typeface="Meiryo UI" panose="020B0604030504040204" pitchFamily="50" charset="-128"/>
              </a:rPr>
              <a:t>に入る前のタイミング</a:t>
            </a:r>
            <a:r>
              <a:rPr lang="ja-JP" altLang="en-US" sz="2000" dirty="0">
                <a:latin typeface="Meiryo UI" panose="020B0604030504040204" pitchFamily="50" charset="-128"/>
                <a:ea typeface="Meiryo UI" panose="020B0604030504040204" pitchFamily="50" charset="-128"/>
              </a:rPr>
              <a:t>で実施します。</a:t>
            </a:r>
            <a:r>
              <a:rPr lang="en-US" altLang="ja-JP" sz="2000" dirty="0">
                <a:latin typeface="Meiryo UI" panose="020B0604030504040204" pitchFamily="50" charset="-128"/>
                <a:ea typeface="Meiryo UI" panose="020B0604030504040204" pitchFamily="50" charset="-128"/>
              </a:rPr>
              <a:t>PDCA</a:t>
            </a:r>
            <a:r>
              <a:rPr lang="ja-JP" altLang="en-US" sz="2000" dirty="0">
                <a:latin typeface="Meiryo UI" panose="020B0604030504040204" pitchFamily="50" charset="-128"/>
                <a:ea typeface="Meiryo UI" panose="020B0604030504040204" pitchFamily="50" charset="-128"/>
              </a:rPr>
              <a:t>が始まってからは、最後の</a:t>
            </a:r>
            <a:r>
              <a:rPr lang="en-US" altLang="ja-JP" sz="2000" dirty="0">
                <a:latin typeface="Meiryo UI" panose="020B0604030504040204" pitchFamily="50" charset="-128"/>
                <a:ea typeface="Meiryo UI" panose="020B0604030504040204" pitchFamily="50" charset="-128"/>
              </a:rPr>
              <a:t>A</a:t>
            </a:r>
            <a:r>
              <a:rPr lang="ja-JP" altLang="en-US" sz="2000" dirty="0">
                <a:latin typeface="Meiryo UI" panose="020B0604030504040204" pitchFamily="50" charset="-128"/>
                <a:ea typeface="Meiryo UI" panose="020B0604030504040204" pitchFamily="50" charset="-128"/>
              </a:rPr>
              <a:t>のタイミングで、内容の見直しを行います。</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監査は、ここまでで紹介したとおり</a:t>
            </a:r>
            <a:r>
              <a:rPr lang="en-US" altLang="ja-JP" sz="2000" dirty="0">
                <a:latin typeface="Meiryo UI" panose="020B0604030504040204" pitchFamily="50" charset="-128"/>
                <a:ea typeface="Meiryo UI" panose="020B0604030504040204" pitchFamily="50" charset="-128"/>
              </a:rPr>
              <a:t>C</a:t>
            </a:r>
            <a:r>
              <a:rPr lang="ja-JP" altLang="en-US" sz="2000" dirty="0">
                <a:latin typeface="Meiryo UI" panose="020B0604030504040204" pitchFamily="50" charset="-128"/>
                <a:ea typeface="Meiryo UI" panose="020B0604030504040204" pitchFamily="50" charset="-128"/>
              </a:rPr>
              <a:t>のタイミングです。</a:t>
            </a:r>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lang="en-US" altLang="ja-JP" sz="2000" b="1" dirty="0">
                <a:latin typeface="Meiryo UI" panose="020B0604030504040204" pitchFamily="50" charset="-128"/>
                <a:ea typeface="Meiryo UI" panose="020B0604030504040204" pitchFamily="50" charset="-128"/>
              </a:rPr>
              <a:t>ISMS</a:t>
            </a:r>
            <a:r>
              <a:rPr lang="ja-JP" altLang="en-US" sz="2000" b="1" dirty="0">
                <a:latin typeface="Meiryo UI" panose="020B0604030504040204" pitchFamily="50" charset="-128"/>
                <a:ea typeface="Meiryo UI" panose="020B0604030504040204" pitchFamily="50" charset="-128"/>
              </a:rPr>
              <a:t>や</a:t>
            </a:r>
            <a:r>
              <a:rPr lang="en-US" altLang="ja-JP" sz="2000" b="1" dirty="0">
                <a:latin typeface="Meiryo UI" panose="020B0604030504040204" pitchFamily="50" charset="-128"/>
                <a:ea typeface="Meiryo UI" panose="020B0604030504040204" pitchFamily="50" charset="-128"/>
              </a:rPr>
              <a:t>PMS</a:t>
            </a:r>
            <a:r>
              <a:rPr lang="ja-JP" altLang="en-US" sz="2000" b="1" dirty="0">
                <a:latin typeface="Meiryo UI" panose="020B0604030504040204" pitchFamily="50" charset="-128"/>
                <a:ea typeface="Meiryo UI" panose="020B0604030504040204" pitchFamily="50" charset="-128"/>
              </a:rPr>
              <a:t>は、この</a:t>
            </a:r>
            <a:r>
              <a:rPr lang="en-US" altLang="ja-JP" sz="2000" b="1" dirty="0">
                <a:latin typeface="Meiryo UI" panose="020B0604030504040204" pitchFamily="50" charset="-128"/>
                <a:ea typeface="Meiryo UI" panose="020B0604030504040204" pitchFamily="50" charset="-128"/>
              </a:rPr>
              <a:t>PDCA</a:t>
            </a:r>
            <a:r>
              <a:rPr lang="ja-JP" altLang="en-US" sz="2000" b="1" dirty="0">
                <a:latin typeface="Meiryo UI" panose="020B0604030504040204" pitchFamily="50" charset="-128"/>
                <a:ea typeface="Meiryo UI" panose="020B0604030504040204" pitchFamily="50" charset="-128"/>
              </a:rPr>
              <a:t>のすべての運用を継続的に行うもの</a:t>
            </a:r>
            <a:r>
              <a:rPr lang="ja-JP" altLang="en-US" sz="2000" dirty="0">
                <a:latin typeface="Meiryo UI" panose="020B0604030504040204" pitchFamily="50" charset="-128"/>
                <a:ea typeface="Meiryo UI" panose="020B0604030504040204" pitchFamily="50" charset="-128"/>
              </a:rPr>
              <a:t>になります。</a:t>
            </a:r>
            <a:endParaRPr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068879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セキュリティの国際規格や動向</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a:t>
            </a:r>
            <a:r>
              <a:rPr lang="en-US" altLang="ja-JP" sz="2400" b="1" dirty="0"/>
              <a:t>ISMS</a:t>
            </a:r>
            <a:r>
              <a:rPr lang="ja-JP" altLang="en-US" sz="2400" b="1" dirty="0"/>
              <a:t>の導入目的と効果（</a:t>
            </a:r>
            <a:r>
              <a:rPr lang="en-US" altLang="ja-JP" sz="2400" b="1" dirty="0"/>
              <a:t>1</a:t>
            </a:r>
            <a:r>
              <a:rPr lang="ja-JP" altLang="en-US" sz="2400" b="1" dirty="0"/>
              <a:t>）</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918125"/>
          </a:xfrm>
        </p:spPr>
        <p:txBody>
          <a:bodyPr/>
          <a:lstStyle/>
          <a:p>
            <a:r>
              <a:rPr kumimoji="1" lang="ja-JP" altLang="en-US" sz="2000" dirty="0">
                <a:latin typeface="Meiryo UI" panose="020B0604030504040204" pitchFamily="50" charset="-128"/>
                <a:ea typeface="Meiryo UI" panose="020B0604030504040204" pitchFamily="50" charset="-128"/>
              </a:rPr>
              <a:t>実際に</a:t>
            </a:r>
            <a:r>
              <a:rPr kumimoji="1" lang="en-US" altLang="ja-JP" sz="2000" dirty="0">
                <a:latin typeface="Meiryo UI" panose="020B0604030504040204" pitchFamily="50" charset="-128"/>
                <a:ea typeface="Meiryo UI" panose="020B0604030504040204" pitchFamily="50" charset="-128"/>
              </a:rPr>
              <a:t>ISMS</a:t>
            </a:r>
            <a:r>
              <a:rPr kumimoji="1" lang="ja-JP" altLang="en-US" sz="2000" dirty="0">
                <a:latin typeface="Meiryo UI" panose="020B0604030504040204" pitchFamily="50" charset="-128"/>
                <a:ea typeface="Meiryo UI" panose="020B0604030504040204" pitchFamily="50" charset="-128"/>
              </a:rPr>
              <a:t>を導入した組織に対して、アンケート調査を行ったデータがありますので紹介します</a:t>
            </a:r>
            <a:endParaRPr kumimoji="1" lang="en-US" altLang="ja-JP" sz="2000" dirty="0">
              <a:latin typeface="Meiryo UI" panose="020B0604030504040204" pitchFamily="50" charset="-128"/>
              <a:ea typeface="Meiryo UI" panose="020B0604030504040204" pitchFamily="50" charset="-128"/>
            </a:endParaRPr>
          </a:p>
        </p:txBody>
      </p:sp>
      <p:pic>
        <p:nvPicPr>
          <p:cNvPr id="6" name="図 5"/>
          <p:cNvPicPr>
            <a:picLocks noChangeAspect="1"/>
          </p:cNvPicPr>
          <p:nvPr/>
        </p:nvPicPr>
        <p:blipFill>
          <a:blip r:embed="rId3"/>
          <a:stretch>
            <a:fillRect/>
          </a:stretch>
        </p:blipFill>
        <p:spPr>
          <a:xfrm>
            <a:off x="721915" y="1983593"/>
            <a:ext cx="4787961" cy="4436397"/>
          </a:xfrm>
          <a:prstGeom prst="rect">
            <a:avLst/>
          </a:prstGeom>
        </p:spPr>
      </p:pic>
      <p:sp>
        <p:nvSpPr>
          <p:cNvPr id="7" name="テキスト ボックス 6"/>
          <p:cNvSpPr txBox="1"/>
          <p:nvPr/>
        </p:nvSpPr>
        <p:spPr>
          <a:xfrm>
            <a:off x="721915" y="6405702"/>
            <a:ext cx="4787961" cy="461665"/>
          </a:xfrm>
          <a:prstGeom prst="rect">
            <a:avLst/>
          </a:prstGeom>
          <a:noFill/>
        </p:spPr>
        <p:txBody>
          <a:bodyPr wrap="square" rtlCol="0">
            <a:spAutoFit/>
          </a:bodyPr>
          <a:lstStyle/>
          <a:p>
            <a:pPr marL="442913" indent="-442913"/>
            <a:r>
              <a:rPr kumimoji="1" lang="ja-JP" altLang="en-US" sz="1200" dirty="0">
                <a:latin typeface="Meiryo UI" panose="020B0604030504040204" pitchFamily="50" charset="-128"/>
                <a:ea typeface="Meiryo UI" panose="020B0604030504040204" pitchFamily="50" charset="-128"/>
              </a:rPr>
              <a:t>出典：</a:t>
            </a:r>
            <a:r>
              <a:rPr lang="ja-JP" altLang="en-US" sz="1200" dirty="0">
                <a:latin typeface="Meiryo UI" panose="020B0604030504040204" pitchFamily="50" charset="-128"/>
                <a:ea typeface="Meiryo UI" panose="020B0604030504040204" pitchFamily="50" charset="-128"/>
              </a:rPr>
              <a:t>情報マネジメントシステム認定センター</a:t>
            </a:r>
            <a:r>
              <a:rPr kumimoji="1" lang="ja-JP" altLang="en-US" sz="1200" dirty="0">
                <a:latin typeface="Meiryo UI" panose="020B0604030504040204" pitchFamily="50" charset="-128"/>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ISMS</a:t>
            </a:r>
            <a:r>
              <a:rPr kumimoji="1" lang="ja-JP" altLang="en-US" sz="1200" dirty="0">
                <a:latin typeface="Meiryo UI" panose="020B0604030504040204" pitchFamily="50" charset="-128"/>
                <a:ea typeface="Meiryo UI" panose="020B0604030504040204" pitchFamily="50" charset="-128"/>
              </a:rPr>
              <a:t>適合性評価制度に関する調査報告書」（</a:t>
            </a:r>
            <a:r>
              <a:rPr kumimoji="1" lang="en-US" altLang="ja-JP" sz="1200" dirty="0">
                <a:latin typeface="Meiryo UI" panose="020B0604030504040204" pitchFamily="50" charset="-128"/>
                <a:ea typeface="Meiryo UI" panose="020B0604030504040204" pitchFamily="50" charset="-128"/>
              </a:rPr>
              <a:t>2018</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3</a:t>
            </a:r>
            <a:r>
              <a:rPr kumimoji="1" lang="ja-JP" altLang="en-US" sz="1200" dirty="0">
                <a:latin typeface="Meiryo UI" panose="020B0604030504040204" pitchFamily="50" charset="-128"/>
                <a:ea typeface="Meiryo UI" panose="020B0604030504040204" pitchFamily="50" charset="-128"/>
              </a:rPr>
              <a:t>月）</a:t>
            </a:r>
          </a:p>
        </p:txBody>
      </p:sp>
      <p:sp>
        <p:nvSpPr>
          <p:cNvPr id="8" name="テキスト ボックス 7"/>
          <p:cNvSpPr txBox="1"/>
          <p:nvPr/>
        </p:nvSpPr>
        <p:spPr>
          <a:xfrm>
            <a:off x="5617106" y="2280339"/>
            <a:ext cx="3526893" cy="3170099"/>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導入以前に、組織的な取り組みをしてこなかったような組織においては、やはり、組織的な体制強化が、導入目的に上がっています。</a:t>
            </a:r>
            <a:endParaRPr kumimoji="1"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他には、顧客からの信頼を確保する、という目的もありますが、これは違う項目にある取引先の要請や他社との差別化という部分とも繋がりのあるだと思われます。</a:t>
            </a:r>
          </a:p>
        </p:txBody>
      </p:sp>
      <p:sp>
        <p:nvSpPr>
          <p:cNvPr id="10" name="テキスト ボックス 9"/>
          <p:cNvSpPr txBox="1"/>
          <p:nvPr/>
        </p:nvSpPr>
        <p:spPr>
          <a:xfrm>
            <a:off x="2374346" y="1983456"/>
            <a:ext cx="1483098" cy="261610"/>
          </a:xfrm>
          <a:prstGeom prst="rect">
            <a:avLst/>
          </a:prstGeom>
          <a:noFill/>
        </p:spPr>
        <p:txBody>
          <a:bodyPr wrap="none" rtlCol="0">
            <a:spAutoFit/>
          </a:bodyPr>
          <a:lstStyle/>
          <a:p>
            <a:r>
              <a:rPr kumimoji="1" lang="ja-JP" altLang="en-US" sz="1100" dirty="0"/>
              <a:t>導入の目的または動機</a:t>
            </a:r>
          </a:p>
        </p:txBody>
      </p:sp>
    </p:spTree>
    <p:extLst>
      <p:ext uri="{BB962C8B-B14F-4D97-AF65-F5344CB8AC3E}">
        <p14:creationId xmlns:p14="http://schemas.microsoft.com/office/powerpoint/2010/main" val="17922235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セキュリティの国際規格や動向</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a:t>
            </a:r>
            <a:r>
              <a:rPr lang="en-US" altLang="ja-JP" sz="2400" b="1" dirty="0"/>
              <a:t>ISMS</a:t>
            </a:r>
            <a:r>
              <a:rPr lang="ja-JP" altLang="en-US" sz="2400" b="1" dirty="0"/>
              <a:t>の導入目的と効果（</a:t>
            </a:r>
            <a:r>
              <a:rPr lang="en-US" altLang="ja-JP" sz="2400" b="1" dirty="0"/>
              <a:t>2</a:t>
            </a:r>
            <a:r>
              <a:rPr lang="ja-JP" altLang="en-US" sz="2400" b="1" dirty="0"/>
              <a:t>）</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918125"/>
          </a:xfrm>
        </p:spPr>
        <p:txBody>
          <a:bodyPr/>
          <a:lstStyle/>
          <a:p>
            <a:r>
              <a:rPr kumimoji="1" lang="ja-JP" altLang="en-US" sz="2000" dirty="0">
                <a:latin typeface="Meiryo UI" panose="020B0604030504040204" pitchFamily="50" charset="-128"/>
                <a:ea typeface="Meiryo UI" panose="020B0604030504040204" pitchFamily="50" charset="-128"/>
              </a:rPr>
              <a:t>同じく導入の効果のデータを紹介します</a:t>
            </a:r>
            <a:endParaRPr kumimoji="1" lang="en-US" altLang="ja-JP" sz="2000" dirty="0">
              <a:latin typeface="Meiryo UI" panose="020B0604030504040204" pitchFamily="50" charset="-128"/>
              <a:ea typeface="Meiryo UI" panose="020B0604030504040204" pitchFamily="50" charset="-128"/>
            </a:endParaRPr>
          </a:p>
        </p:txBody>
      </p:sp>
      <p:sp>
        <p:nvSpPr>
          <p:cNvPr id="7" name="テキスト ボックス 6"/>
          <p:cNvSpPr txBox="1"/>
          <p:nvPr/>
        </p:nvSpPr>
        <p:spPr>
          <a:xfrm>
            <a:off x="721915" y="6405702"/>
            <a:ext cx="4384475" cy="461665"/>
          </a:xfrm>
          <a:prstGeom prst="rect">
            <a:avLst/>
          </a:prstGeom>
          <a:noFill/>
        </p:spPr>
        <p:txBody>
          <a:bodyPr wrap="square" rtlCol="0">
            <a:spAutoFit/>
          </a:bodyPr>
          <a:lstStyle/>
          <a:p>
            <a:pPr marL="442913" indent="-442913"/>
            <a:r>
              <a:rPr kumimoji="1" lang="ja-JP" altLang="en-US" sz="1200" dirty="0">
                <a:latin typeface="Meiryo UI" panose="020B0604030504040204" pitchFamily="50" charset="-128"/>
                <a:ea typeface="Meiryo UI" panose="020B0604030504040204" pitchFamily="50" charset="-128"/>
              </a:rPr>
              <a:t>出典：</a:t>
            </a:r>
            <a:r>
              <a:rPr lang="ja-JP" altLang="en-US" sz="1200" dirty="0">
                <a:latin typeface="Meiryo UI" panose="020B0604030504040204" pitchFamily="50" charset="-128"/>
                <a:ea typeface="Meiryo UI" panose="020B0604030504040204" pitchFamily="50" charset="-128"/>
              </a:rPr>
              <a:t>情報マネジメントシステム認定センター</a:t>
            </a:r>
            <a:r>
              <a:rPr kumimoji="1" lang="ja-JP" altLang="en-US" sz="1200" dirty="0">
                <a:latin typeface="Meiryo UI" panose="020B0604030504040204" pitchFamily="50" charset="-128"/>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ISMS</a:t>
            </a:r>
            <a:r>
              <a:rPr kumimoji="1" lang="ja-JP" altLang="en-US" sz="1200" dirty="0">
                <a:latin typeface="Meiryo UI" panose="020B0604030504040204" pitchFamily="50" charset="-128"/>
                <a:ea typeface="Meiryo UI" panose="020B0604030504040204" pitchFamily="50" charset="-128"/>
              </a:rPr>
              <a:t>適合性評価制度に関する調査報告書」（</a:t>
            </a:r>
            <a:r>
              <a:rPr kumimoji="1" lang="en-US" altLang="ja-JP" sz="1200" dirty="0">
                <a:latin typeface="Meiryo UI" panose="020B0604030504040204" pitchFamily="50" charset="-128"/>
                <a:ea typeface="Meiryo UI" panose="020B0604030504040204" pitchFamily="50" charset="-128"/>
              </a:rPr>
              <a:t>2018</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3</a:t>
            </a:r>
            <a:r>
              <a:rPr kumimoji="1" lang="ja-JP" altLang="en-US" sz="1200" dirty="0">
                <a:latin typeface="Meiryo UI" panose="020B0604030504040204" pitchFamily="50" charset="-128"/>
                <a:ea typeface="Meiryo UI" panose="020B0604030504040204" pitchFamily="50" charset="-128"/>
              </a:rPr>
              <a:t>月）</a:t>
            </a:r>
          </a:p>
        </p:txBody>
      </p:sp>
      <p:sp>
        <p:nvSpPr>
          <p:cNvPr id="8" name="テキスト ボックス 7"/>
          <p:cNvSpPr txBox="1"/>
          <p:nvPr/>
        </p:nvSpPr>
        <p:spPr>
          <a:xfrm>
            <a:off x="5296396" y="1676295"/>
            <a:ext cx="3847604" cy="4524315"/>
          </a:xfrm>
          <a:prstGeom prst="rect">
            <a:avLst/>
          </a:prstGeom>
          <a:noFill/>
        </p:spPr>
        <p:txBody>
          <a:bodyPr wrap="square" rtlCol="0">
            <a:spAutoFit/>
          </a:bodyPr>
          <a:lstStyle/>
          <a:p>
            <a:r>
              <a:rPr kumimoji="1" lang="ja-JP" altLang="en-US" b="1" dirty="0">
                <a:latin typeface="Meiryo UI" panose="020B0604030504040204" pitchFamily="50" charset="-128"/>
                <a:ea typeface="Meiryo UI" panose="020B0604030504040204" pitchFamily="50" charset="-128"/>
              </a:rPr>
              <a:t>外部環境に対する効果を期待していた組織にとっては、やや効果が薄いという捉え方がなされている</a:t>
            </a:r>
            <a:r>
              <a:rPr kumimoji="1" lang="ja-JP" altLang="en-US" dirty="0">
                <a:latin typeface="Meiryo UI" panose="020B0604030504040204" pitchFamily="50" charset="-128"/>
                <a:ea typeface="Meiryo UI" panose="020B0604030504040204" pitchFamily="50" charset="-128"/>
              </a:rPr>
              <a:t>ように見えます。</a:t>
            </a:r>
            <a:endParaRPr kumimoji="1" lang="en-US" altLang="ja-JP" dirty="0">
              <a:latin typeface="Meiryo UI" panose="020B0604030504040204" pitchFamily="50" charset="-128"/>
              <a:ea typeface="Meiryo UI" panose="020B0604030504040204" pitchFamily="50" charset="-128"/>
            </a:endParaRPr>
          </a:p>
          <a:p>
            <a:endParaRPr kumimoji="1"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例えば、先ほど見た、管理体制の強化という組織の内向きの目的だと、「該当する」とされたのは</a:t>
            </a:r>
            <a:r>
              <a:rPr lang="en-US" altLang="ja-JP" dirty="0">
                <a:latin typeface="Meiryo UI" panose="020B0604030504040204" pitchFamily="50" charset="-128"/>
                <a:ea typeface="Meiryo UI" panose="020B0604030504040204" pitchFamily="50" charset="-128"/>
              </a:rPr>
              <a:t>80.4</a:t>
            </a:r>
            <a:r>
              <a:rPr lang="ja-JP" altLang="en-US" dirty="0">
                <a:latin typeface="Meiryo UI" panose="020B0604030504040204" pitchFamily="50" charset="-128"/>
                <a:ea typeface="Meiryo UI" panose="020B0604030504040204" pitchFamily="50" charset="-128"/>
              </a:rPr>
              <a:t>％でしたが、効果では</a:t>
            </a:r>
            <a:r>
              <a:rPr lang="en-US" altLang="ja-JP" dirty="0">
                <a:latin typeface="Meiryo UI" panose="020B0604030504040204" pitchFamily="50" charset="-128"/>
                <a:ea typeface="Meiryo UI" panose="020B0604030504040204" pitchFamily="50" charset="-128"/>
              </a:rPr>
              <a:t>70.6</a:t>
            </a:r>
            <a:r>
              <a:rPr lang="ja-JP" altLang="en-US" dirty="0">
                <a:latin typeface="Meiryo UI" panose="020B0604030504040204" pitchFamily="50" charset="-128"/>
                <a:ea typeface="Meiryo UI" panose="020B0604030504040204" pitchFamily="50" charset="-128"/>
              </a:rPr>
              <a:t>％と少しの落ち込みです。</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しかし、信頼確保という組織の外向きの目的では「該当する」とされたのは</a:t>
            </a:r>
            <a:r>
              <a:rPr lang="en-US" altLang="ja-JP" dirty="0">
                <a:latin typeface="Meiryo UI" panose="020B0604030504040204" pitchFamily="50" charset="-128"/>
                <a:ea typeface="Meiryo UI" panose="020B0604030504040204" pitchFamily="50" charset="-128"/>
              </a:rPr>
              <a:t>81.0</a:t>
            </a:r>
            <a:r>
              <a:rPr lang="ja-JP" altLang="en-US" dirty="0">
                <a:latin typeface="Meiryo UI" panose="020B0604030504040204" pitchFamily="50" charset="-128"/>
                <a:ea typeface="Meiryo UI" panose="020B0604030504040204" pitchFamily="50" charset="-128"/>
              </a:rPr>
              <a:t>％でしたが、効果では</a:t>
            </a:r>
            <a:r>
              <a:rPr lang="en-US" altLang="ja-JP" dirty="0">
                <a:latin typeface="Meiryo UI" panose="020B0604030504040204" pitchFamily="50" charset="-128"/>
                <a:ea typeface="Meiryo UI" panose="020B0604030504040204" pitchFamily="50" charset="-128"/>
              </a:rPr>
              <a:t>56.4</a:t>
            </a:r>
            <a:r>
              <a:rPr lang="ja-JP" altLang="en-US" dirty="0">
                <a:latin typeface="Meiryo UI" panose="020B0604030504040204" pitchFamily="50" charset="-128"/>
                <a:ea typeface="Meiryo UI" panose="020B0604030504040204" pitchFamily="50" charset="-128"/>
              </a:rPr>
              <a:t>％とかなり落ち込んでいます。</a:t>
            </a:r>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lang="ja-JP" altLang="en-US" b="1" dirty="0">
                <a:latin typeface="Meiryo UI" panose="020B0604030504040204" pitchFamily="50" charset="-128"/>
                <a:ea typeface="Meiryo UI" panose="020B0604030504040204" pitchFamily="50" charset="-128"/>
              </a:rPr>
              <a:t>認証取得という取り組みは、「何のために」行うのか、ということをきちんと考えておく必要</a:t>
            </a:r>
            <a:r>
              <a:rPr lang="ja-JP" altLang="en-US" dirty="0">
                <a:latin typeface="Meiryo UI" panose="020B0604030504040204" pitchFamily="50" charset="-128"/>
                <a:ea typeface="Meiryo UI" panose="020B0604030504040204" pitchFamily="50" charset="-128"/>
              </a:rPr>
              <a:t>がある、ということがうかがえます。</a:t>
            </a:r>
            <a:endParaRPr lang="en-US" altLang="ja-JP" dirty="0">
              <a:latin typeface="Meiryo UI" panose="020B0604030504040204" pitchFamily="50" charset="-128"/>
              <a:ea typeface="Meiryo UI" panose="020B0604030504040204" pitchFamily="50" charset="-128"/>
            </a:endParaRPr>
          </a:p>
        </p:txBody>
      </p:sp>
      <p:pic>
        <p:nvPicPr>
          <p:cNvPr id="2" name="図 1"/>
          <p:cNvPicPr>
            <a:picLocks noChangeAspect="1"/>
          </p:cNvPicPr>
          <p:nvPr/>
        </p:nvPicPr>
        <p:blipFill>
          <a:blip r:embed="rId3"/>
          <a:stretch>
            <a:fillRect/>
          </a:stretch>
        </p:blipFill>
        <p:spPr>
          <a:xfrm>
            <a:off x="721915" y="1676295"/>
            <a:ext cx="4384475" cy="4729407"/>
          </a:xfrm>
          <a:prstGeom prst="rect">
            <a:avLst/>
          </a:prstGeom>
        </p:spPr>
      </p:pic>
      <p:sp>
        <p:nvSpPr>
          <p:cNvPr id="10" name="テキスト ボックス 9"/>
          <p:cNvSpPr txBox="1"/>
          <p:nvPr/>
        </p:nvSpPr>
        <p:spPr>
          <a:xfrm>
            <a:off x="2481982" y="1676295"/>
            <a:ext cx="864339" cy="261610"/>
          </a:xfrm>
          <a:prstGeom prst="rect">
            <a:avLst/>
          </a:prstGeom>
          <a:noFill/>
        </p:spPr>
        <p:txBody>
          <a:bodyPr wrap="none" rtlCol="0">
            <a:spAutoFit/>
          </a:bodyPr>
          <a:lstStyle/>
          <a:p>
            <a:r>
              <a:rPr kumimoji="1" lang="ja-JP" altLang="en-US" sz="1100" dirty="0"/>
              <a:t>導入の効果</a:t>
            </a:r>
          </a:p>
        </p:txBody>
      </p:sp>
    </p:spTree>
    <p:extLst>
      <p:ext uri="{BB962C8B-B14F-4D97-AF65-F5344CB8AC3E}">
        <p14:creationId xmlns:p14="http://schemas.microsoft.com/office/powerpoint/2010/main" val="18137233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セキュリティの国際規格や動向</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◆技術的な監査</a:t>
            </a:r>
            <a:endParaRPr lang="en-US" altLang="ja-JP" sz="1200" dirty="0">
              <a:solidFill>
                <a:sysClr val="windowText" lastClr="000000"/>
              </a:solidFill>
            </a:endParaRPr>
          </a:p>
        </p:txBody>
      </p:sp>
      <p:sp>
        <p:nvSpPr>
          <p:cNvPr id="9" name="コンテンツ プレースホルダー 2"/>
          <p:cNvSpPr>
            <a:spLocks noGrp="1"/>
          </p:cNvSpPr>
          <p:nvPr>
            <p:ph idx="1"/>
          </p:nvPr>
        </p:nvSpPr>
        <p:spPr>
          <a:xfrm>
            <a:off x="179512" y="1285813"/>
            <a:ext cx="8784976" cy="685491"/>
          </a:xfrm>
        </p:spPr>
        <p:txBody>
          <a:bodyPr/>
          <a:lstStyle/>
          <a:p>
            <a:r>
              <a:rPr kumimoji="1" lang="ja-JP" altLang="en-US" sz="2000" dirty="0">
                <a:latin typeface="Meiryo UI" panose="020B0604030504040204" pitchFamily="50" charset="-128"/>
                <a:ea typeface="Meiryo UI" panose="020B0604030504040204" pitchFamily="50" charset="-128"/>
              </a:rPr>
              <a:t>ここまでは、技術に依らない監査のことを紹介してきましたが、もちろん、技術に特化した監査も存在します</a:t>
            </a:r>
            <a:endParaRPr kumimoji="1" lang="en-US" altLang="ja-JP" sz="2000" dirty="0">
              <a:latin typeface="Meiryo UI" panose="020B0604030504040204" pitchFamily="50" charset="-128"/>
              <a:ea typeface="Meiryo UI" panose="020B0604030504040204" pitchFamily="50" charset="-128"/>
            </a:endParaRPr>
          </a:p>
        </p:txBody>
      </p:sp>
      <p:sp>
        <p:nvSpPr>
          <p:cNvPr id="5" name="コンテンツ プレースホルダー 2"/>
          <p:cNvSpPr txBox="1">
            <a:spLocks/>
          </p:cNvSpPr>
          <p:nvPr/>
        </p:nvSpPr>
        <p:spPr>
          <a:xfrm>
            <a:off x="836377" y="2108783"/>
            <a:ext cx="8128111" cy="4340038"/>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2000" dirty="0">
                <a:latin typeface="Meiryo UI" panose="020B0604030504040204" pitchFamily="50" charset="-128"/>
                <a:ea typeface="Meiryo UI" panose="020B0604030504040204" pitchFamily="50" charset="-128"/>
              </a:rPr>
              <a:t>機器が設計どおりの設定がなされているか、プログラムの穴（バグ）はないか、不正アクセスが行われていないか、情漏えいが行われていないか、というようなことを調査する監査を</a:t>
            </a:r>
            <a:r>
              <a:rPr lang="ja-JP" altLang="en-US" sz="2000" b="1" dirty="0">
                <a:latin typeface="Meiryo UI" panose="020B0604030504040204" pitchFamily="50" charset="-128"/>
                <a:ea typeface="Meiryo UI" panose="020B0604030504040204" pitchFamily="50" charset="-128"/>
              </a:rPr>
              <a:t>セキュリティ診断</a:t>
            </a:r>
            <a:r>
              <a:rPr lang="ja-JP" altLang="en-US" sz="2000" dirty="0">
                <a:latin typeface="Meiryo UI" panose="020B0604030504040204" pitchFamily="50" charset="-128"/>
                <a:ea typeface="Meiryo UI" panose="020B0604030504040204" pitchFamily="50" charset="-128"/>
              </a:rPr>
              <a:t>や</a:t>
            </a:r>
            <a:r>
              <a:rPr lang="ja-JP" altLang="en-US" sz="2000" b="1" dirty="0">
                <a:latin typeface="Meiryo UI" panose="020B0604030504040204" pitchFamily="50" charset="-128"/>
                <a:ea typeface="Meiryo UI" panose="020B0604030504040204" pitchFamily="50" charset="-128"/>
              </a:rPr>
              <a:t>脆弱性診断</a:t>
            </a:r>
            <a:r>
              <a:rPr lang="ja-JP" altLang="en-US" sz="2000" dirty="0">
                <a:latin typeface="Meiryo UI" panose="020B0604030504040204" pitchFamily="50" charset="-128"/>
                <a:ea typeface="Meiryo UI" panose="020B0604030504040204" pitchFamily="50" charset="-128"/>
              </a:rPr>
              <a:t>、</a:t>
            </a:r>
            <a:r>
              <a:rPr lang="ja-JP" altLang="en-US" sz="2000" b="1" dirty="0">
                <a:latin typeface="Meiryo UI" panose="020B0604030504040204" pitchFamily="50" charset="-128"/>
                <a:ea typeface="Meiryo UI" panose="020B0604030504040204" pitchFamily="50" charset="-128"/>
              </a:rPr>
              <a:t>ペネトレーションテスト</a:t>
            </a:r>
            <a:r>
              <a:rPr lang="ja-JP" altLang="en-US" sz="2000" dirty="0">
                <a:latin typeface="Meiryo UI" panose="020B0604030504040204" pitchFamily="50" charset="-128"/>
                <a:ea typeface="Meiryo UI" panose="020B0604030504040204" pitchFamily="50" charset="-128"/>
              </a:rPr>
              <a:t>と呼んでいます。</a:t>
            </a:r>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endParaRPr lang="en-US" altLang="ja-JP" sz="8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技術的な監査の世界では、</a:t>
            </a:r>
            <a:r>
              <a:rPr lang="en-US" altLang="ja-JP" sz="2000" dirty="0">
                <a:latin typeface="Meiryo UI" panose="020B0604030504040204" pitchFamily="50" charset="-128"/>
                <a:ea typeface="Meiryo UI" panose="020B0604030504040204" pitchFamily="50" charset="-128"/>
              </a:rPr>
              <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人間が調査している実作業</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部分を、</a:t>
            </a:r>
            <a:r>
              <a:rPr lang="en-US" altLang="ja-JP" sz="2000" b="1" dirty="0">
                <a:latin typeface="Meiryo UI" panose="020B0604030504040204" pitchFamily="50" charset="-128"/>
                <a:ea typeface="Meiryo UI" panose="020B0604030504040204" pitchFamily="50" charset="-128"/>
              </a:rPr>
              <a:t>AI</a:t>
            </a:r>
            <a:r>
              <a:rPr lang="ja-JP" altLang="en-US" sz="2000" b="1" dirty="0">
                <a:latin typeface="Meiryo UI" panose="020B0604030504040204" pitchFamily="50" charset="-128"/>
                <a:ea typeface="Meiryo UI" panose="020B0604030504040204" pitchFamily="50" charset="-128"/>
              </a:rPr>
              <a:t>で対応</a:t>
            </a:r>
            <a:r>
              <a:rPr lang="ja-JP" altLang="en-US" sz="2000" dirty="0">
                <a:latin typeface="Meiryo UI" panose="020B0604030504040204" pitchFamily="50" charset="-128"/>
                <a:ea typeface="Meiryo UI" panose="020B0604030504040204" pitchFamily="50" charset="-128"/>
              </a:rPr>
              <a:t>する</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動きもすでに出てきて</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います。</a:t>
            </a:r>
            <a:endParaRPr lang="en-US" altLang="ja-JP" sz="2000" dirty="0">
              <a:latin typeface="Meiryo UI" panose="020B0604030504040204" pitchFamily="50" charset="-128"/>
              <a:ea typeface="Meiryo UI" panose="020B0604030504040204" pitchFamily="50" charset="-128"/>
            </a:endParaRPr>
          </a:p>
        </p:txBody>
      </p:sp>
      <p:pic>
        <p:nvPicPr>
          <p:cNvPr id="8" name="Picture 3" descr="\\Physalis\西事業部\eソリューション\e-sol（新井さん）\20170405_中部電力\img\gd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7872" y="5663696"/>
            <a:ext cx="761952" cy="60956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Physalis\西事業部\eソリューション\e-sol（新井さん）\20170405_中部電力\img\gd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8732" y="5682719"/>
            <a:ext cx="664468" cy="53157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Physalis\西事業部\eソリューション\e-sol（新井さん）\20170405_中部電力\img\dgdg.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0194" y="5538931"/>
            <a:ext cx="580072" cy="859092"/>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カギ線コネクタ 11"/>
          <p:cNvCxnSpPr>
            <a:stCxn id="8" idx="0"/>
            <a:endCxn id="10" idx="0"/>
          </p:cNvCxnSpPr>
          <p:nvPr/>
        </p:nvCxnSpPr>
        <p:spPr>
          <a:xfrm rot="16200000" flipH="1">
            <a:off x="5070395" y="4522148"/>
            <a:ext cx="19023" cy="2302118"/>
          </a:xfrm>
          <a:prstGeom prst="bentConnector3">
            <a:avLst>
              <a:gd name="adj1" fmla="val -1201703"/>
            </a:avLst>
          </a:prstGeom>
          <a:ln w="38100"/>
        </p:spPr>
        <p:style>
          <a:lnRef idx="1">
            <a:schemeClr val="accent1"/>
          </a:lnRef>
          <a:fillRef idx="0">
            <a:schemeClr val="accent1"/>
          </a:fillRef>
          <a:effectRef idx="0">
            <a:schemeClr val="accent1"/>
          </a:effectRef>
          <a:fontRef idx="minor">
            <a:schemeClr val="tx1"/>
          </a:fontRef>
        </p:style>
      </p:cxnSp>
      <p:cxnSp>
        <p:nvCxnSpPr>
          <p:cNvPr id="13" name="直線コネクタ 12"/>
          <p:cNvCxnSpPr>
            <a:endCxn id="11" idx="0"/>
          </p:cNvCxnSpPr>
          <p:nvPr/>
        </p:nvCxnSpPr>
        <p:spPr>
          <a:xfrm>
            <a:off x="5080230" y="4927161"/>
            <a:ext cx="0" cy="61177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直方体 13"/>
          <p:cNvSpPr/>
          <p:nvPr/>
        </p:nvSpPr>
        <p:spPr>
          <a:xfrm>
            <a:off x="4183084" y="4724009"/>
            <a:ext cx="1759156" cy="449878"/>
          </a:xfrm>
          <a:prstGeom prst="cube">
            <a:avLst/>
          </a:prstGeom>
          <a:ln/>
        </p:spPr>
        <p:style>
          <a:lnRef idx="1">
            <a:schemeClr val="dk1"/>
          </a:lnRef>
          <a:fillRef idx="3">
            <a:schemeClr val="dk1"/>
          </a:fillRef>
          <a:effectRef idx="2">
            <a:schemeClr val="dk1"/>
          </a:effectRef>
          <a:fontRef idx="minor">
            <a:schemeClr val="lt1"/>
          </a:fontRef>
        </p:style>
        <p:txBody>
          <a:bodyPr wrap="square" rtlCol="0" anchor="ctr">
            <a:spAutoFit/>
          </a:bodyPr>
          <a:lstStyle/>
          <a:p>
            <a:r>
              <a:rPr lang="ja-JP" altLang="en-US" sz="16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a:t>
            </a:r>
          </a:p>
        </p:txBody>
      </p:sp>
      <p:pic>
        <p:nvPicPr>
          <p:cNvPr id="15" name="Picture 18" descr="\\Physalis\西事業部\eソリューション\e-sol（新井さん）\20170405_中部電力\img\hsjsj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2727524" y="3459327"/>
            <a:ext cx="818830" cy="97805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4" descr="\\Physalis\西事業部\eソリューション\e-sol（新井さん）\20170405_中部電力\img\gedhafah.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508501" flipH="1">
            <a:off x="3319953" y="3436778"/>
            <a:ext cx="772471" cy="5772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4" descr="\\Physalis\西事業部\eソリューション\e-sol（新井さん）\20170405_中部電力\img\gedhafah.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508501" flipH="1">
            <a:off x="3309942" y="4121449"/>
            <a:ext cx="366152" cy="27363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4" descr="\\Physalis\西事業部\eソリューション\e-sol（新井さん）\20170405_中部電力\img\gedhafah.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508501" flipH="1">
            <a:off x="3920859" y="3918207"/>
            <a:ext cx="366152" cy="273638"/>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カギ線コネクタ 18"/>
          <p:cNvCxnSpPr>
            <a:stCxn id="21" idx="0"/>
            <a:endCxn id="20" idx="0"/>
          </p:cNvCxnSpPr>
          <p:nvPr/>
        </p:nvCxnSpPr>
        <p:spPr>
          <a:xfrm rot="5400000" flipH="1" flipV="1">
            <a:off x="5088207" y="5130990"/>
            <a:ext cx="27034" cy="1077982"/>
          </a:xfrm>
          <a:prstGeom prst="bentConnector3">
            <a:avLst>
              <a:gd name="adj1" fmla="val 901676"/>
            </a:avLst>
          </a:prstGeom>
          <a:ln w="19050"/>
        </p:spPr>
        <p:style>
          <a:lnRef idx="1">
            <a:schemeClr val="accent1"/>
          </a:lnRef>
          <a:fillRef idx="0">
            <a:schemeClr val="accent1"/>
          </a:fillRef>
          <a:effectRef idx="0">
            <a:schemeClr val="accent1"/>
          </a:effectRef>
          <a:fontRef idx="minor">
            <a:schemeClr val="tx1"/>
          </a:fontRef>
        </p:style>
      </p:cxnSp>
      <p:pic>
        <p:nvPicPr>
          <p:cNvPr id="20" name="Picture 4" descr="\\Physalis\西事業部\eソリューション\e-sol（新井さん）\20170405_中部電力\img\dgdg.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3080" y="5656464"/>
            <a:ext cx="315270" cy="46691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Physalis\西事業部\eソリューション\e-sol（新井さん）\20170405_中部電力\img\dgdg.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05098" y="5683498"/>
            <a:ext cx="315270" cy="466918"/>
          </a:xfrm>
          <a:prstGeom prst="rect">
            <a:avLst/>
          </a:prstGeom>
          <a:noFill/>
          <a:extLst>
            <a:ext uri="{909E8E84-426E-40DD-AFC4-6F175D3DCCD1}">
              <a14:hiddenFill xmlns:a14="http://schemas.microsoft.com/office/drawing/2010/main">
                <a:solidFill>
                  <a:srgbClr val="FFFFFF"/>
                </a:solidFill>
              </a14:hiddenFill>
            </a:ext>
          </a:extLst>
        </p:spPr>
      </p:pic>
      <p:sp>
        <p:nvSpPr>
          <p:cNvPr id="23" name="屈折矢印 22"/>
          <p:cNvSpPr/>
          <p:nvPr/>
        </p:nvSpPr>
        <p:spPr>
          <a:xfrm rot="1088557">
            <a:off x="3628605" y="3956035"/>
            <a:ext cx="838300" cy="604749"/>
          </a:xfrm>
          <a:prstGeom prst="bentUpArrow">
            <a:avLst>
              <a:gd name="adj1" fmla="val 25000"/>
              <a:gd name="adj2" fmla="val 30174"/>
              <a:gd name="adj3" fmla="val 25000"/>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屈折矢印 23"/>
          <p:cNvSpPr/>
          <p:nvPr/>
        </p:nvSpPr>
        <p:spPr>
          <a:xfrm rot="1921912">
            <a:off x="3862697" y="3873834"/>
            <a:ext cx="865554" cy="537474"/>
          </a:xfrm>
          <a:prstGeom prst="bentUp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乗算記号 24"/>
          <p:cNvSpPr/>
          <p:nvPr/>
        </p:nvSpPr>
        <p:spPr>
          <a:xfrm>
            <a:off x="3836990" y="4354865"/>
            <a:ext cx="529351" cy="370546"/>
          </a:xfrm>
          <a:prstGeom prst="mathMultiply">
            <a:avLst/>
          </a:prstGeom>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26" name="乗算記号 25"/>
          <p:cNvSpPr/>
          <p:nvPr/>
        </p:nvSpPr>
        <p:spPr>
          <a:xfrm>
            <a:off x="4233771" y="4354865"/>
            <a:ext cx="529351" cy="370546"/>
          </a:xfrm>
          <a:prstGeom prst="mathMultiply">
            <a:avLst/>
          </a:prstGeom>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pic>
        <p:nvPicPr>
          <p:cNvPr id="27" name="Picture 24" descr="\\Physalis\西事業部\eソリューション\e-sol（新井さん）\20170405_中部電力\img\gedhafah.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508501" flipH="1">
            <a:off x="3694729" y="4174759"/>
            <a:ext cx="366152" cy="273638"/>
          </a:xfrm>
          <a:prstGeom prst="rect">
            <a:avLst/>
          </a:prstGeom>
          <a:noFill/>
          <a:extLst>
            <a:ext uri="{909E8E84-426E-40DD-AFC4-6F175D3DCCD1}">
              <a14:hiddenFill xmlns:a14="http://schemas.microsoft.com/office/drawing/2010/main">
                <a:solidFill>
                  <a:srgbClr val="FFFFFF"/>
                </a:solidFill>
              </a14:hiddenFill>
            </a:ext>
          </a:extLst>
        </p:spPr>
      </p:pic>
      <p:sp>
        <p:nvSpPr>
          <p:cNvPr id="28" name="円/楕円 27"/>
          <p:cNvSpPr/>
          <p:nvPr/>
        </p:nvSpPr>
        <p:spPr>
          <a:xfrm>
            <a:off x="4054754" y="3515974"/>
            <a:ext cx="360000" cy="360000"/>
          </a:xfrm>
          <a:prstGeom prst="ellipse">
            <a:avLst/>
          </a:prstGeom>
          <a:ln w="3175"/>
          <a:effectLst>
            <a:glow rad="635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none" lIns="36000" tIns="36000" rIns="36000" bIns="36000" rtlCol="0" anchor="ctr" anchorCtr="1"/>
          <a:lstStyle/>
          <a:p>
            <a:pPr algn="ctr"/>
            <a:r>
              <a:rPr lang="ja-JP" altLang="en-US"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不正</a:t>
            </a:r>
            <a:endPar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アクセス</a:t>
            </a:r>
            <a:endPar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円/楕円 28"/>
          <p:cNvSpPr/>
          <p:nvPr/>
        </p:nvSpPr>
        <p:spPr>
          <a:xfrm>
            <a:off x="4525911" y="3619604"/>
            <a:ext cx="360000" cy="360000"/>
          </a:xfrm>
          <a:prstGeom prst="ellipse">
            <a:avLst/>
          </a:prstGeom>
          <a:ln w="3175"/>
          <a:effectLst>
            <a:glow rad="635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none" lIns="36000" tIns="36000" rIns="36000" bIns="36000" rtlCol="0" anchor="ctr" anchorCtr="1"/>
          <a:lstStyle/>
          <a:p>
            <a:pPr algn="ctr"/>
            <a:r>
              <a:rPr lang="ja-JP" altLang="en-US"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ウイルス</a:t>
            </a:r>
            <a:endParaRPr lang="en-US" altLang="ja-JP"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30" name="Picture 3" descr="\\Physalis\西事業部\eソリューション\e-sol（新井さん）\20170405_中部電力\img\ddgeh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44594" y="3147247"/>
            <a:ext cx="888905" cy="862237"/>
          </a:xfrm>
          <a:prstGeom prst="rect">
            <a:avLst/>
          </a:prstGeom>
          <a:noFill/>
          <a:extLst>
            <a:ext uri="{909E8E84-426E-40DD-AFC4-6F175D3DCCD1}">
              <a14:hiddenFill xmlns:a14="http://schemas.microsoft.com/office/drawing/2010/main">
                <a:solidFill>
                  <a:srgbClr val="FFFFFF"/>
                </a:solidFill>
              </a14:hiddenFill>
            </a:ext>
          </a:extLst>
        </p:spPr>
      </p:pic>
      <p:cxnSp>
        <p:nvCxnSpPr>
          <p:cNvPr id="31" name="直線コネクタ 30"/>
          <p:cNvCxnSpPr>
            <a:stCxn id="30" idx="2"/>
            <a:endCxn id="14" idx="0"/>
          </p:cNvCxnSpPr>
          <p:nvPr/>
        </p:nvCxnSpPr>
        <p:spPr>
          <a:xfrm flipH="1">
            <a:off x="5118897" y="4009484"/>
            <a:ext cx="370150" cy="71452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8" name="図 3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47191" y="3304857"/>
            <a:ext cx="1633315" cy="1633315"/>
          </a:xfrm>
          <a:prstGeom prst="rect">
            <a:avLst/>
          </a:prstGeom>
        </p:spPr>
      </p:pic>
      <p:pic>
        <p:nvPicPr>
          <p:cNvPr id="43" name="図 4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40835" y="4540138"/>
            <a:ext cx="1420464" cy="1420464"/>
          </a:xfrm>
          <a:prstGeom prst="rect">
            <a:avLst/>
          </a:prstGeom>
        </p:spPr>
      </p:pic>
      <p:pic>
        <p:nvPicPr>
          <p:cNvPr id="44" name="図 4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9936510">
            <a:off x="5466655" y="4285996"/>
            <a:ext cx="793798" cy="1076819"/>
          </a:xfrm>
          <a:prstGeom prst="rect">
            <a:avLst/>
          </a:prstGeom>
        </p:spPr>
      </p:pic>
      <p:pic>
        <p:nvPicPr>
          <p:cNvPr id="32" name="図 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9936510">
            <a:off x="5072863" y="5249168"/>
            <a:ext cx="793798" cy="1076819"/>
          </a:xfrm>
          <a:prstGeom prst="rect">
            <a:avLst/>
          </a:prstGeom>
        </p:spPr>
      </p:pic>
      <p:pic>
        <p:nvPicPr>
          <p:cNvPr id="33" name="図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9936510">
            <a:off x="3887206" y="5327205"/>
            <a:ext cx="793798" cy="1076819"/>
          </a:xfrm>
          <a:prstGeom prst="rect">
            <a:avLst/>
          </a:prstGeom>
        </p:spPr>
      </p:pic>
    </p:spTree>
    <p:extLst>
      <p:ext uri="{BB962C8B-B14F-4D97-AF65-F5344CB8AC3E}">
        <p14:creationId xmlns:p14="http://schemas.microsoft.com/office/powerpoint/2010/main" val="29070570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まとめ</a:t>
            </a:r>
            <a:endParaRPr kumimoji="1" lang="ja-JP" altLang="en-US" dirty="0"/>
          </a:p>
        </p:txBody>
      </p:sp>
      <p:sp>
        <p:nvSpPr>
          <p:cNvPr id="10" name="コンテンツ プレースホルダー 2"/>
          <p:cNvSpPr txBox="1">
            <a:spLocks/>
          </p:cNvSpPr>
          <p:nvPr/>
        </p:nvSpPr>
        <p:spPr>
          <a:xfrm>
            <a:off x="701519" y="1215966"/>
            <a:ext cx="7727324" cy="4686070"/>
          </a:xfrm>
          <a:prstGeom prst="foldedCorner">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355600" indent="-355600">
              <a:buFont typeface="Wingdings" panose="05000000000000000000" pitchFamily="2" charset="2"/>
              <a:buNone/>
            </a:pPr>
            <a:r>
              <a:rPr lang="ja-JP" altLang="en-US" b="1" dirty="0">
                <a:solidFill>
                  <a:sysClr val="windowText" lastClr="000000"/>
                </a:solidFill>
              </a:rPr>
              <a:t>◆セキュリティポリシーは、組織自身のセキュリティについての考え方を示したもの</a:t>
            </a:r>
            <a:endParaRPr lang="en-US" altLang="ja-JP" b="1" dirty="0">
              <a:solidFill>
                <a:sysClr val="windowText" lastClr="000000"/>
              </a:solidFill>
            </a:endParaRPr>
          </a:p>
          <a:p>
            <a:pPr marL="355600" indent="-355600">
              <a:buFont typeface="Wingdings" panose="05000000000000000000" pitchFamily="2" charset="2"/>
              <a:buNone/>
            </a:pPr>
            <a:r>
              <a:rPr lang="ja-JP" altLang="en-US" sz="2000" b="1" dirty="0">
                <a:solidFill>
                  <a:sysClr val="windowText" lastClr="000000"/>
                </a:solidFill>
              </a:rPr>
              <a:t>　　シンプルでもいいのでガイドラインなどを参考にして作ることが望ましい。</a:t>
            </a:r>
            <a:endParaRPr lang="en-US" altLang="ja-JP" b="1" dirty="0">
              <a:solidFill>
                <a:sysClr val="windowText" lastClr="000000"/>
              </a:solidFill>
            </a:endParaRPr>
          </a:p>
          <a:p>
            <a:pPr marL="0" indent="0">
              <a:buFont typeface="Wingdings" panose="05000000000000000000" pitchFamily="2" charset="2"/>
              <a:buNone/>
            </a:pPr>
            <a:endParaRPr lang="en-US" altLang="ja-JP" sz="1200" b="1" dirty="0">
              <a:solidFill>
                <a:sysClr val="windowText" lastClr="000000"/>
              </a:solidFill>
            </a:endParaRPr>
          </a:p>
          <a:p>
            <a:pPr marL="355600" indent="-355600">
              <a:buFont typeface="Wingdings" panose="05000000000000000000" pitchFamily="2" charset="2"/>
              <a:buNone/>
            </a:pPr>
            <a:r>
              <a:rPr lang="ja-JP" altLang="en-US" b="1" dirty="0">
                <a:solidFill>
                  <a:sysClr val="windowText" lastClr="000000"/>
                </a:solidFill>
              </a:rPr>
              <a:t>◆情報セキュリティ監査は、スパイラルアップのための活動</a:t>
            </a:r>
            <a:endParaRPr lang="en-US" altLang="ja-JP" b="1" dirty="0">
              <a:solidFill>
                <a:sysClr val="windowText" lastClr="000000"/>
              </a:solidFill>
            </a:endParaRPr>
          </a:p>
          <a:p>
            <a:pPr marL="0" indent="0">
              <a:buFont typeface="Wingdings" panose="05000000000000000000" pitchFamily="2" charset="2"/>
              <a:buNone/>
            </a:pPr>
            <a:r>
              <a:rPr lang="ja-JP" altLang="en-US" sz="2000" b="1" dirty="0">
                <a:solidFill>
                  <a:sysClr val="windowText" lastClr="000000"/>
                </a:solidFill>
              </a:rPr>
              <a:t>　　監査の取り組みは、</a:t>
            </a:r>
            <a:r>
              <a:rPr lang="en-US" altLang="ja-JP" sz="2000" b="1" dirty="0">
                <a:solidFill>
                  <a:sysClr val="windowText" lastClr="000000"/>
                </a:solidFill>
              </a:rPr>
              <a:t>PDCA</a:t>
            </a:r>
            <a:r>
              <a:rPr lang="ja-JP" altLang="en-US" sz="2000" b="1" dirty="0">
                <a:solidFill>
                  <a:sysClr val="windowText" lastClr="000000"/>
                </a:solidFill>
              </a:rPr>
              <a:t>サイクルの中でも重要。</a:t>
            </a:r>
            <a:endParaRPr lang="en-US" altLang="ja-JP" sz="2000" b="1" dirty="0">
              <a:solidFill>
                <a:sysClr val="windowText" lastClr="000000"/>
              </a:solidFill>
            </a:endParaRPr>
          </a:p>
          <a:p>
            <a:pPr marL="0" indent="0">
              <a:buFont typeface="Wingdings" panose="05000000000000000000" pitchFamily="2" charset="2"/>
              <a:buNone/>
            </a:pPr>
            <a:endParaRPr lang="en-US" altLang="ja-JP" sz="1400" b="1" dirty="0">
              <a:solidFill>
                <a:sysClr val="windowText" lastClr="000000"/>
              </a:solidFill>
            </a:endParaRPr>
          </a:p>
          <a:p>
            <a:pPr marL="269875" indent="-269875">
              <a:buFont typeface="Wingdings" panose="05000000000000000000" pitchFamily="2" charset="2"/>
              <a:buNone/>
            </a:pPr>
            <a:r>
              <a:rPr lang="ja-JP" altLang="en-US" b="1" dirty="0">
                <a:solidFill>
                  <a:sysClr val="windowText" lastClr="000000"/>
                </a:solidFill>
              </a:rPr>
              <a:t>◆セキュリティの取組みはインターナショナル</a:t>
            </a:r>
            <a:r>
              <a:rPr lang="ja-JP" altLang="en-US" sz="1800" b="1" dirty="0">
                <a:solidFill>
                  <a:sysClr val="windowText" lastClr="000000"/>
                </a:solidFill>
              </a:rPr>
              <a:t>（言い方！）</a:t>
            </a:r>
            <a:endParaRPr lang="en-US" altLang="ja-JP" b="1" dirty="0">
              <a:solidFill>
                <a:sysClr val="windowText" lastClr="000000"/>
              </a:solidFill>
            </a:endParaRPr>
          </a:p>
          <a:p>
            <a:pPr marL="322263" indent="-322263">
              <a:buFont typeface="Wingdings" panose="05000000000000000000" pitchFamily="2" charset="2"/>
              <a:buNone/>
            </a:pPr>
            <a:r>
              <a:rPr lang="ja-JP" altLang="en-US" sz="2000" b="1" dirty="0">
                <a:solidFill>
                  <a:sysClr val="windowText" lastClr="000000"/>
                </a:solidFill>
              </a:rPr>
              <a:t>　　認証などもあるのでうまく活用すれば、組織力の向上につながる。</a:t>
            </a:r>
            <a:endParaRPr lang="en-US" altLang="ja-JP" sz="2000" dirty="0">
              <a:solidFill>
                <a:sysClr val="windowText" lastClr="000000"/>
              </a:solidFill>
            </a:endParaRPr>
          </a:p>
        </p:txBody>
      </p:sp>
    </p:spTree>
    <p:extLst>
      <p:ext uri="{BB962C8B-B14F-4D97-AF65-F5344CB8AC3E}">
        <p14:creationId xmlns:p14="http://schemas.microsoft.com/office/powerpoint/2010/main" val="11819818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セキュリティポリシー</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◆セキュリティとは</a:t>
            </a:r>
            <a:endParaRPr lang="en-US" altLang="ja-JP" sz="1200" dirty="0">
              <a:solidFill>
                <a:sysClr val="windowText" lastClr="000000"/>
              </a:solidFill>
            </a:endParaRPr>
          </a:p>
        </p:txBody>
      </p:sp>
      <p:pic>
        <p:nvPicPr>
          <p:cNvPr id="5" name="コンテンツ プレースホルダー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50370" y="1309315"/>
            <a:ext cx="2036322" cy="2510104"/>
          </a:xfrm>
        </p:spPr>
      </p:pic>
      <p:sp>
        <p:nvSpPr>
          <p:cNvPr id="6" name="テキスト ボックス 5"/>
          <p:cNvSpPr txBox="1"/>
          <p:nvPr/>
        </p:nvSpPr>
        <p:spPr>
          <a:xfrm>
            <a:off x="1897636" y="1371489"/>
            <a:ext cx="2826348" cy="783193"/>
          </a:xfrm>
          <a:prstGeom prst="wedgeRoundRectCallout">
            <a:avLst>
              <a:gd name="adj1" fmla="val -46375"/>
              <a:gd name="adj2" fmla="val 70181"/>
              <a:gd name="adj3" fmla="val 16667"/>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sz="2000" b="1" dirty="0">
                <a:latin typeface="Meiryo UI" panose="020B0604030504040204" pitchFamily="50" charset="-128"/>
                <a:ea typeface="Meiryo UI" panose="020B0604030504040204" pitchFamily="50" charset="-128"/>
                <a:cs typeface="Meiryo UI" panose="020B0604030504040204" pitchFamily="50" charset="-128"/>
              </a:rPr>
              <a:t>セキュリティって、結局</a:t>
            </a:r>
            <a:r>
              <a:rPr kumimoji="1" lang="en-US" altLang="ja-JP" sz="2000" b="1" dirty="0">
                <a:latin typeface="Meiryo UI" panose="020B0604030504040204" pitchFamily="50" charset="-128"/>
                <a:ea typeface="Meiryo UI" panose="020B0604030504040204" pitchFamily="50" charset="-128"/>
                <a:cs typeface="Meiryo UI" panose="020B0604030504040204" pitchFamily="50" charset="-128"/>
              </a:rPr>
              <a:t/>
            </a:r>
            <a:br>
              <a:rPr kumimoji="1" lang="en-US" altLang="ja-JP" sz="2000" b="1" dirty="0">
                <a:latin typeface="Meiryo UI" panose="020B0604030504040204" pitchFamily="50" charset="-128"/>
                <a:ea typeface="Meiryo UI" panose="020B0604030504040204" pitchFamily="50" charset="-128"/>
                <a:cs typeface="Meiryo UI" panose="020B0604030504040204" pitchFamily="50" charset="-128"/>
              </a:rPr>
            </a:br>
            <a:r>
              <a:rPr kumimoji="1" lang="ja-JP" altLang="en-US" sz="2000" b="1" dirty="0">
                <a:latin typeface="Meiryo UI" panose="020B0604030504040204" pitchFamily="50" charset="-128"/>
                <a:ea typeface="Meiryo UI" panose="020B0604030504040204" pitchFamily="50" charset="-128"/>
                <a:cs typeface="Meiryo UI" panose="020B0604030504040204" pitchFamily="50" charset="-128"/>
              </a:rPr>
              <a:t>どういうことでしたっけ？</a:t>
            </a:r>
          </a:p>
        </p:txBody>
      </p:sp>
      <p:sp>
        <p:nvSpPr>
          <p:cNvPr id="11" name="テキスト ボックス 10"/>
          <p:cNvSpPr txBox="1"/>
          <p:nvPr/>
        </p:nvSpPr>
        <p:spPr>
          <a:xfrm>
            <a:off x="2386692" y="2784564"/>
            <a:ext cx="6384132" cy="899877"/>
          </a:xfrm>
          <a:prstGeom prst="ribbon2">
            <a:avLst>
              <a:gd name="adj1" fmla="val 20981"/>
              <a:gd name="adj2" fmla="val 75000"/>
            </a:avLst>
          </a:prstGeom>
        </p:spPr>
        <p:style>
          <a:lnRef idx="1">
            <a:schemeClr val="accent2"/>
          </a:lnRef>
          <a:fillRef idx="2">
            <a:schemeClr val="accent2"/>
          </a:fillRef>
          <a:effectRef idx="1">
            <a:schemeClr val="accent2"/>
          </a:effectRef>
          <a:fontRef idx="minor">
            <a:schemeClr val="dk1"/>
          </a:fontRef>
        </p:style>
        <p:txBody>
          <a:bodyPr wrap="square" rtlCol="0" anchor="ctr">
            <a:noAutofit/>
          </a:bodyPr>
          <a:lstStyle/>
          <a:p>
            <a:pPr algn="ctr"/>
            <a:r>
              <a:rPr kumimoji="1" lang="ja-JP" altLang="en-US" sz="2400" b="1" dirty="0">
                <a:latin typeface="Meiryo UI" panose="020B0604030504040204" pitchFamily="50" charset="-128"/>
                <a:ea typeface="Meiryo UI" panose="020B0604030504040204" pitchFamily="50" charset="-128"/>
                <a:cs typeface="Meiryo UI" panose="020B0604030504040204" pitchFamily="50" charset="-128"/>
              </a:rPr>
              <a:t>大切なものを守る＝セキュリティ</a:t>
            </a:r>
          </a:p>
        </p:txBody>
      </p:sp>
      <p:pic>
        <p:nvPicPr>
          <p:cNvPr id="12" name="図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2860" y="2627303"/>
            <a:ext cx="919618" cy="896727"/>
          </a:xfrm>
          <a:prstGeom prst="rect">
            <a:avLst/>
          </a:prstGeom>
        </p:spPr>
      </p:pic>
      <p:sp>
        <p:nvSpPr>
          <p:cNvPr id="13" name="コンテンツ プレースホルダー 2"/>
          <p:cNvSpPr txBox="1">
            <a:spLocks/>
          </p:cNvSpPr>
          <p:nvPr/>
        </p:nvSpPr>
        <p:spPr>
          <a:xfrm>
            <a:off x="179512" y="4413370"/>
            <a:ext cx="8784976" cy="2035556"/>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r>
              <a:rPr lang="ja-JP" altLang="en-US" sz="2000" dirty="0">
                <a:latin typeface="Meiryo UI" panose="020B0604030504040204" pitchFamily="50" charset="-128"/>
                <a:ea typeface="Meiryo UI" panose="020B0604030504040204" pitchFamily="50" charset="-128"/>
              </a:rPr>
              <a:t>セキュリティとはどういうもので、セキュリティを確保するためには何をしなければならないか、ということについては、前回確認しました</a:t>
            </a:r>
            <a:endParaRPr lang="en-US" altLang="ja-JP" sz="2000" dirty="0">
              <a:latin typeface="Meiryo UI" panose="020B0604030504040204" pitchFamily="50" charset="-128"/>
              <a:ea typeface="Meiryo UI" panose="020B0604030504040204" pitchFamily="50" charset="-128"/>
            </a:endParaRPr>
          </a:p>
          <a:p>
            <a:endParaRPr lang="en-US" altLang="ja-JP" sz="2000" b="1"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前回は、</a:t>
            </a:r>
            <a:r>
              <a:rPr lang="ja-JP" altLang="en-US" sz="2000" b="1" dirty="0">
                <a:latin typeface="Meiryo UI" panose="020B0604030504040204" pitchFamily="50" charset="-128"/>
                <a:ea typeface="Meiryo UI" panose="020B0604030504040204" pitchFamily="50" charset="-128"/>
              </a:rPr>
              <a:t>「あんじょうやっといて」</a:t>
            </a:r>
            <a:r>
              <a:rPr lang="ja-JP" altLang="en-US" sz="2000" dirty="0">
                <a:latin typeface="Meiryo UI" panose="020B0604030504040204" pitchFamily="50" charset="-128"/>
                <a:ea typeface="Meiryo UI" panose="020B0604030504040204" pitchFamily="50" charset="-128"/>
              </a:rPr>
              <a:t>ということや、</a:t>
            </a:r>
            <a:r>
              <a:rPr lang="ja-JP" altLang="en-US" sz="2000" b="1" dirty="0">
                <a:latin typeface="Meiryo UI" panose="020B0604030504040204" pitchFamily="50" charset="-128"/>
                <a:ea typeface="Meiryo UI" panose="020B0604030504040204" pitchFamily="50" charset="-128"/>
              </a:rPr>
              <a:t>バランスよく実施することが大事</a:t>
            </a:r>
            <a:r>
              <a:rPr lang="ja-JP" altLang="en-US" sz="2000" dirty="0">
                <a:latin typeface="Meiryo UI" panose="020B0604030504040204" pitchFamily="50" charset="-128"/>
                <a:ea typeface="Meiryo UI" panose="020B0604030504040204" pitchFamily="50" charset="-128"/>
              </a:rPr>
              <a:t>、という説明をしました</a:t>
            </a:r>
          </a:p>
        </p:txBody>
      </p:sp>
    </p:spTree>
    <p:extLst>
      <p:ext uri="{BB962C8B-B14F-4D97-AF65-F5344CB8AC3E}">
        <p14:creationId xmlns:p14="http://schemas.microsoft.com/office/powerpoint/2010/main" val="2507103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セキュリティポリシー</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◆セキュリティの文書化</a:t>
            </a:r>
            <a:endParaRPr lang="en-US" altLang="ja-JP" sz="1200" dirty="0">
              <a:solidFill>
                <a:sysClr val="windowText" lastClr="000000"/>
              </a:solidFill>
            </a:endParaRPr>
          </a:p>
        </p:txBody>
      </p:sp>
      <p:sp>
        <p:nvSpPr>
          <p:cNvPr id="11" name="コンテンツ プレースホルダー 2"/>
          <p:cNvSpPr>
            <a:spLocks noGrp="1"/>
          </p:cNvSpPr>
          <p:nvPr>
            <p:ph idx="1"/>
          </p:nvPr>
        </p:nvSpPr>
        <p:spPr>
          <a:xfrm>
            <a:off x="179512" y="1387112"/>
            <a:ext cx="8784976" cy="424968"/>
          </a:xfrm>
        </p:spPr>
        <p:txBody>
          <a:bodyPr/>
          <a:lstStyle/>
          <a:p>
            <a:r>
              <a:rPr kumimoji="1" lang="ja-JP" altLang="en-US" sz="2000" dirty="0">
                <a:latin typeface="Meiryo UI" panose="020B0604030504040204" pitchFamily="50" charset="-128"/>
                <a:ea typeface="Meiryo UI" panose="020B0604030504040204" pitchFamily="50" charset="-128"/>
              </a:rPr>
              <a:t>一般的に、組織においては、セキュリティの取組みは文書化されています</a:t>
            </a:r>
            <a:endParaRPr kumimoji="1" lang="en-US" altLang="ja-JP" sz="2000" dirty="0">
              <a:latin typeface="Meiryo UI" panose="020B0604030504040204" pitchFamily="50" charset="-128"/>
              <a:ea typeface="Meiryo UI" panose="020B0604030504040204" pitchFamily="50" charset="-128"/>
            </a:endParaRPr>
          </a:p>
        </p:txBody>
      </p:sp>
      <p:sp>
        <p:nvSpPr>
          <p:cNvPr id="10" name="テキスト ボックス 9"/>
          <p:cNvSpPr txBox="1"/>
          <p:nvPr/>
        </p:nvSpPr>
        <p:spPr>
          <a:xfrm>
            <a:off x="471242" y="1812080"/>
            <a:ext cx="8493246" cy="1323439"/>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rPr>
              <a:t>なぜなら、</a:t>
            </a:r>
            <a:r>
              <a:rPr lang="en-US" altLang="ja-JP" sz="2000" b="1" dirty="0">
                <a:latin typeface="Meiryo UI" panose="020B0604030504040204" pitchFamily="50" charset="-128"/>
                <a:ea typeface="Meiryo UI" panose="020B0604030504040204" pitchFamily="50" charset="-128"/>
              </a:rPr>
              <a:t>『</a:t>
            </a:r>
            <a:r>
              <a:rPr lang="ja-JP" altLang="en-US" sz="2000" b="1" dirty="0">
                <a:latin typeface="Meiryo UI" panose="020B0604030504040204" pitchFamily="50" charset="-128"/>
                <a:ea typeface="Meiryo UI" panose="020B0604030504040204" pitchFamily="50" charset="-128"/>
              </a:rPr>
              <a:t>あんじょう</a:t>
            </a:r>
            <a:r>
              <a:rPr lang="en-US" altLang="ja-JP" sz="2000" b="1" dirty="0">
                <a:latin typeface="Meiryo UI" panose="020B0604030504040204" pitchFamily="50" charset="-128"/>
                <a:ea typeface="Meiryo UI" panose="020B0604030504040204" pitchFamily="50" charset="-128"/>
              </a:rPr>
              <a:t>』</a:t>
            </a:r>
            <a:r>
              <a:rPr lang="ja-JP" altLang="en-US" sz="2000" b="1" dirty="0">
                <a:latin typeface="Meiryo UI" panose="020B0604030504040204" pitchFamily="50" charset="-128"/>
                <a:ea typeface="Meiryo UI" panose="020B0604030504040204" pitchFamily="50" charset="-128"/>
              </a:rPr>
              <a:t>というニュアンスや「バランス」という感覚は、人によってレベル感に開き（違い）がある</a:t>
            </a:r>
            <a:r>
              <a:rPr lang="ja-JP" altLang="en-US" sz="2000" dirty="0">
                <a:latin typeface="Meiryo UI" panose="020B0604030504040204" pitchFamily="50" charset="-128"/>
                <a:ea typeface="Meiryo UI" panose="020B0604030504040204" pitchFamily="50" charset="-128"/>
              </a:rPr>
              <a:t>ためです。その違いを相互に理解するために、文書に起こし、あいまいな部分を少しでも解消しようとしたものが、セキュリティの文書、セキュリティ規程ということになります。</a:t>
            </a:r>
          </a:p>
        </p:txBody>
      </p:sp>
      <p:pic>
        <p:nvPicPr>
          <p:cNvPr id="17" name="図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817191" y="4606783"/>
            <a:ext cx="1326809" cy="1679506"/>
          </a:xfrm>
          <a:prstGeom prst="rect">
            <a:avLst/>
          </a:prstGeom>
        </p:spPr>
      </p:pic>
      <p:sp>
        <p:nvSpPr>
          <p:cNvPr id="18" name="角丸四角形 17"/>
          <p:cNvSpPr/>
          <p:nvPr/>
        </p:nvSpPr>
        <p:spPr>
          <a:xfrm>
            <a:off x="1634316" y="3560487"/>
            <a:ext cx="5875367" cy="20165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latin typeface="Meiryo UI" panose="020B0604030504040204" pitchFamily="50" charset="-128"/>
                <a:ea typeface="Meiryo UI" panose="020B0604030504040204" pitchFamily="50" charset="-128"/>
              </a:rPr>
              <a:t>組織において、</a:t>
            </a:r>
            <a:r>
              <a:rPr lang="ja-JP" altLang="en-US" sz="2400" dirty="0">
                <a:latin typeface="Meiryo UI" panose="020B0604030504040204" pitchFamily="50" charset="-128"/>
                <a:ea typeface="Meiryo UI" panose="020B0604030504040204" pitchFamily="50" charset="-128"/>
              </a:rPr>
              <a:t>文書化</a:t>
            </a:r>
            <a:r>
              <a:rPr lang="ja-JP" altLang="en-US" sz="2000" dirty="0">
                <a:latin typeface="Meiryo UI" panose="020B0604030504040204" pitchFamily="50" charset="-128"/>
                <a:ea typeface="Meiryo UI" panose="020B0604030504040204" pitchFamily="50" charset="-128"/>
              </a:rPr>
              <a:t>が存在する理由</a:t>
            </a:r>
            <a:endParaRPr lang="en-US" altLang="ja-JP" sz="2000" dirty="0">
              <a:latin typeface="Meiryo UI" panose="020B0604030504040204" pitchFamily="50" charset="-128"/>
              <a:ea typeface="Meiryo UI" panose="020B0604030504040204" pitchFamily="50" charset="-128"/>
            </a:endParaRPr>
          </a:p>
          <a:p>
            <a:pPr algn="ctr"/>
            <a:r>
              <a:rPr lang="en-US" altLang="ja-JP" sz="2000" b="1" dirty="0">
                <a:latin typeface="Meiryo UI" panose="020B0604030504040204" pitchFamily="50" charset="-128"/>
                <a:ea typeface="Meiryo UI" panose="020B0604030504040204" pitchFamily="50" charset="-128"/>
              </a:rPr>
              <a:t>||</a:t>
            </a:r>
          </a:p>
          <a:p>
            <a:pPr algn="ctr"/>
            <a:r>
              <a:rPr lang="ja-JP" altLang="en-US" sz="2000" b="1" dirty="0">
                <a:latin typeface="Meiryo UI" panose="020B0604030504040204" pitchFamily="50" charset="-128"/>
                <a:ea typeface="Meiryo UI" panose="020B0604030504040204" pitchFamily="50" charset="-128"/>
              </a:rPr>
              <a:t>曖昧な</a:t>
            </a:r>
            <a:r>
              <a:rPr lang="ja-JP" altLang="en-US" sz="2400" b="1" dirty="0">
                <a:latin typeface="Meiryo UI" panose="020B0604030504040204" pitchFamily="50" charset="-128"/>
                <a:ea typeface="Meiryo UI" panose="020B0604030504040204" pitchFamily="50" charset="-128"/>
              </a:rPr>
              <a:t>認識の差異を小さくする</a:t>
            </a:r>
            <a:r>
              <a:rPr lang="ja-JP" altLang="en-US" sz="2000" b="1" dirty="0">
                <a:latin typeface="Meiryo UI" panose="020B0604030504040204" pitchFamily="50" charset="-128"/>
                <a:ea typeface="Meiryo UI" panose="020B0604030504040204" pitchFamily="50" charset="-128"/>
              </a:rPr>
              <a:t>ため</a:t>
            </a:r>
            <a:endParaRPr lang="en-US" altLang="ja-JP" sz="2000" b="1" dirty="0">
              <a:latin typeface="Meiryo UI" panose="020B0604030504040204" pitchFamily="50" charset="-128"/>
              <a:ea typeface="Meiryo UI" panose="020B0604030504040204" pitchFamily="50" charset="-128"/>
            </a:endParaRPr>
          </a:p>
          <a:p>
            <a:pPr algn="ctr"/>
            <a:r>
              <a:rPr lang="ja-JP" altLang="en-US" sz="2000" b="1" dirty="0">
                <a:latin typeface="Meiryo UI" panose="020B0604030504040204" pitchFamily="50" charset="-128"/>
                <a:ea typeface="Meiryo UI" panose="020B0604030504040204" pitchFamily="50" charset="-128"/>
              </a:rPr>
              <a:t>↓</a:t>
            </a:r>
            <a:endParaRPr lang="en-US" altLang="ja-JP" sz="2000" b="1"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セキュリティも同様</a:t>
            </a:r>
            <a:endParaRPr lang="en-US" altLang="ja-JP" sz="20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6446137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セキュリティポリシー</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◆セキュリティポリシーとは</a:t>
            </a:r>
            <a:endParaRPr lang="en-US" altLang="ja-JP" sz="1200" dirty="0">
              <a:solidFill>
                <a:sysClr val="windowText" lastClr="000000"/>
              </a:solidFill>
            </a:endParaRPr>
          </a:p>
        </p:txBody>
      </p:sp>
      <p:sp>
        <p:nvSpPr>
          <p:cNvPr id="11" name="コンテンツ プレースホルダー 2"/>
          <p:cNvSpPr>
            <a:spLocks noGrp="1"/>
          </p:cNvSpPr>
          <p:nvPr>
            <p:ph idx="1"/>
          </p:nvPr>
        </p:nvSpPr>
        <p:spPr>
          <a:xfrm>
            <a:off x="179512" y="1231921"/>
            <a:ext cx="8784976" cy="424968"/>
          </a:xfrm>
        </p:spPr>
        <p:txBody>
          <a:bodyPr/>
          <a:lstStyle/>
          <a:p>
            <a:r>
              <a:rPr kumimoji="1" lang="ja-JP" altLang="en-US" sz="2000" dirty="0">
                <a:latin typeface="Meiryo UI" panose="020B0604030504040204" pitchFamily="50" charset="-128"/>
                <a:ea typeface="Meiryo UI" panose="020B0604030504040204" pitchFamily="50" charset="-128"/>
              </a:rPr>
              <a:t>セキュリティの文書は、いくつかの種類に分類できます</a:t>
            </a:r>
            <a:endParaRPr kumimoji="1" lang="en-US" altLang="ja-JP" sz="2000" dirty="0">
              <a:latin typeface="Meiryo UI" panose="020B0604030504040204" pitchFamily="50" charset="-128"/>
              <a:ea typeface="Meiryo UI" panose="020B0604030504040204" pitchFamily="50" charset="-128"/>
            </a:endParaRPr>
          </a:p>
        </p:txBody>
      </p:sp>
      <p:sp>
        <p:nvSpPr>
          <p:cNvPr id="10" name="テキスト ボックス 9"/>
          <p:cNvSpPr txBox="1"/>
          <p:nvPr/>
        </p:nvSpPr>
        <p:spPr>
          <a:xfrm>
            <a:off x="471242" y="1656889"/>
            <a:ext cx="8493246" cy="3416320"/>
          </a:xfrm>
          <a:prstGeom prst="rect">
            <a:avLst/>
          </a:prstGeom>
          <a:solidFill>
            <a:schemeClr val="bg1"/>
          </a:solid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2000" dirty="0">
                <a:latin typeface="Meiryo UI" panose="020B0604030504040204" pitchFamily="50" charset="-128"/>
                <a:ea typeface="Meiryo UI" panose="020B0604030504040204" pitchFamily="50" charset="-128"/>
              </a:rPr>
              <a:t>ウイルス対策ソフトの使用方法や電子メール送受信時の注意事項など、</a:t>
            </a:r>
            <a:r>
              <a:rPr lang="ja-JP" altLang="en-US" sz="2000" b="1" dirty="0">
                <a:latin typeface="Meiryo UI" panose="020B0604030504040204" pitchFamily="50" charset="-128"/>
                <a:ea typeface="Meiryo UI" panose="020B0604030504040204" pitchFamily="50" charset="-128"/>
              </a:rPr>
              <a:t>具体的な手順や操作方法を記載したもの</a:t>
            </a:r>
            <a:r>
              <a:rPr lang="ja-JP" altLang="en-US" sz="2000" dirty="0">
                <a:latin typeface="Meiryo UI" panose="020B0604030504040204" pitchFamily="50" charset="-128"/>
                <a:ea typeface="Meiryo UI" panose="020B0604030504040204" pitchFamily="50" charset="-128"/>
              </a:rPr>
              <a:t>を</a:t>
            </a:r>
            <a:r>
              <a:rPr lang="ja-JP" altLang="en-US" sz="2400" b="1" dirty="0">
                <a:latin typeface="Meiryo UI" panose="020B0604030504040204" pitchFamily="50" charset="-128"/>
                <a:ea typeface="Meiryo UI" panose="020B0604030504040204" pitchFamily="50" charset="-128"/>
              </a:rPr>
              <a:t>マニュアル</a:t>
            </a:r>
            <a:r>
              <a:rPr lang="ja-JP" altLang="en-US" sz="2000" b="1" dirty="0">
                <a:latin typeface="Meiryo UI" panose="020B0604030504040204" pitchFamily="50" charset="-128"/>
                <a:ea typeface="Meiryo UI" panose="020B0604030504040204" pitchFamily="50" charset="-128"/>
              </a:rPr>
              <a:t>や</a:t>
            </a:r>
            <a:r>
              <a:rPr lang="ja-JP" altLang="en-US" sz="2400" b="1" dirty="0">
                <a:latin typeface="Meiryo UI" panose="020B0604030504040204" pitchFamily="50" charset="-128"/>
                <a:ea typeface="Meiryo UI" panose="020B0604030504040204" pitchFamily="50" charset="-128"/>
              </a:rPr>
              <a:t>手順書</a:t>
            </a:r>
            <a:r>
              <a:rPr lang="ja-JP" altLang="en-US" sz="2000" dirty="0">
                <a:latin typeface="Meiryo UI" panose="020B0604030504040204" pitchFamily="50" charset="-128"/>
                <a:ea typeface="Meiryo UI" panose="020B0604030504040204" pitchFamily="50" charset="-128"/>
              </a:rPr>
              <a:t>というような呼び方で呼んでいます。</a:t>
            </a:r>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また、各組織において、セキュリティ上</a:t>
            </a:r>
            <a:r>
              <a:rPr lang="ja-JP" altLang="en-US" sz="2000" b="1" dirty="0">
                <a:latin typeface="Meiryo UI" panose="020B0604030504040204" pitchFamily="50" charset="-128"/>
                <a:ea typeface="Meiryo UI" panose="020B0604030504040204" pitchFamily="50" charset="-128"/>
              </a:rPr>
              <a:t>してはならないことや</a:t>
            </a:r>
            <a:r>
              <a:rPr lang="ja-JP" altLang="en-US" sz="2000" dirty="0">
                <a:latin typeface="Meiryo UI" panose="020B0604030504040204" pitchFamily="50" charset="-128"/>
                <a:ea typeface="Meiryo UI" panose="020B0604030504040204" pitchFamily="50" charset="-128"/>
              </a:rPr>
              <a:t>、逆に</a:t>
            </a:r>
            <a:r>
              <a:rPr lang="ja-JP" altLang="en-US" sz="2000" b="1" dirty="0">
                <a:latin typeface="Meiryo UI" panose="020B0604030504040204" pitchFamily="50" charset="-128"/>
                <a:ea typeface="Meiryo UI" panose="020B0604030504040204" pitchFamily="50" charset="-128"/>
              </a:rPr>
              <a:t>することを求めるようなことを記載したもの</a:t>
            </a:r>
            <a:r>
              <a:rPr lang="ja-JP" altLang="en-US" sz="2000" dirty="0">
                <a:latin typeface="Meiryo UI" panose="020B0604030504040204" pitchFamily="50" charset="-128"/>
                <a:ea typeface="Meiryo UI" panose="020B0604030504040204" pitchFamily="50" charset="-128"/>
              </a:rPr>
              <a:t>を</a:t>
            </a:r>
            <a:r>
              <a:rPr lang="ja-JP" altLang="en-US" sz="2400" b="1" dirty="0">
                <a:latin typeface="Meiryo UI" panose="020B0604030504040204" pitchFamily="50" charset="-128"/>
                <a:ea typeface="Meiryo UI" panose="020B0604030504040204" pitchFamily="50" charset="-128"/>
              </a:rPr>
              <a:t>規則</a:t>
            </a:r>
            <a:r>
              <a:rPr lang="ja-JP" altLang="en-US" sz="2000" b="1" dirty="0">
                <a:latin typeface="Meiryo UI" panose="020B0604030504040204" pitchFamily="50" charset="-128"/>
                <a:ea typeface="Meiryo UI" panose="020B0604030504040204" pitchFamily="50" charset="-128"/>
              </a:rPr>
              <a:t>や</a:t>
            </a:r>
            <a:r>
              <a:rPr lang="ja-JP" altLang="en-US" sz="2400" b="1" dirty="0">
                <a:latin typeface="Meiryo UI" panose="020B0604030504040204" pitchFamily="50" charset="-128"/>
                <a:ea typeface="Meiryo UI" panose="020B0604030504040204" pitchFamily="50" charset="-128"/>
              </a:rPr>
              <a:t>基準</a:t>
            </a:r>
            <a:r>
              <a:rPr lang="ja-JP" altLang="en-US" sz="2000" dirty="0">
                <a:latin typeface="Meiryo UI" panose="020B0604030504040204" pitchFamily="50" charset="-128"/>
                <a:ea typeface="Meiryo UI" panose="020B0604030504040204" pitchFamily="50" charset="-128"/>
              </a:rPr>
              <a:t>というような呼び方で呼んでいます。</a:t>
            </a:r>
            <a:endParaRPr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さらに、各組織が、</a:t>
            </a:r>
            <a:r>
              <a:rPr lang="ja-JP" altLang="en-US" sz="2000" b="1" dirty="0">
                <a:latin typeface="Meiryo UI" panose="020B0604030504040204" pitchFamily="50" charset="-128"/>
                <a:ea typeface="Meiryo UI" panose="020B0604030504040204" pitchFamily="50" charset="-128"/>
              </a:rPr>
              <a:t>自組織のセキュリティに対する取組みや考え方</a:t>
            </a:r>
            <a:r>
              <a:rPr lang="en-US" altLang="ja-JP" sz="2000" b="1" dirty="0">
                <a:latin typeface="Meiryo UI" panose="020B0604030504040204" pitchFamily="50" charset="-128"/>
                <a:ea typeface="Meiryo UI" panose="020B0604030504040204" pitchFamily="50" charset="-128"/>
              </a:rPr>
              <a:t/>
            </a:r>
            <a:br>
              <a:rPr lang="en-US" altLang="ja-JP" sz="2000" b="1" dirty="0">
                <a:latin typeface="Meiryo UI" panose="020B0604030504040204" pitchFamily="50" charset="-128"/>
                <a:ea typeface="Meiryo UI" panose="020B0604030504040204" pitchFamily="50" charset="-128"/>
              </a:rPr>
            </a:br>
            <a:r>
              <a:rPr lang="ja-JP" altLang="en-US" sz="2000" b="1" dirty="0">
                <a:latin typeface="Meiryo UI" panose="020B0604030504040204" pitchFamily="50" charset="-128"/>
                <a:ea typeface="Meiryo UI" panose="020B0604030504040204" pitchFamily="50" charset="-128"/>
              </a:rPr>
              <a:t>を宣言する目的で記載したもの</a:t>
            </a:r>
            <a:r>
              <a:rPr lang="ja-JP" altLang="en-US" sz="2000" dirty="0">
                <a:latin typeface="Meiryo UI" panose="020B0604030504040204" pitchFamily="50" charset="-128"/>
                <a:ea typeface="Meiryo UI" panose="020B0604030504040204" pitchFamily="50" charset="-128"/>
              </a:rPr>
              <a:t>を</a:t>
            </a:r>
            <a:r>
              <a:rPr lang="ja-JP" altLang="en-US" sz="2400" b="1" dirty="0">
                <a:solidFill>
                  <a:schemeClr val="accent1"/>
                </a:solidFill>
                <a:latin typeface="Meiryo UI" panose="020B0604030504040204" pitchFamily="50" charset="-128"/>
                <a:ea typeface="Meiryo UI" panose="020B0604030504040204" pitchFamily="50" charset="-128"/>
              </a:rPr>
              <a:t>基本方針</a:t>
            </a:r>
            <a:r>
              <a:rPr lang="ja-JP" altLang="en-US" sz="2000" b="1" dirty="0">
                <a:latin typeface="Meiryo UI" panose="020B0604030504040204" pitchFamily="50" charset="-128"/>
                <a:ea typeface="Meiryo UI" panose="020B0604030504040204" pitchFamily="50" charset="-128"/>
              </a:rPr>
              <a:t>や単に</a:t>
            </a:r>
            <a:r>
              <a:rPr lang="ja-JP" altLang="en-US" sz="2400" b="1" dirty="0">
                <a:latin typeface="Meiryo UI" panose="020B0604030504040204" pitchFamily="50" charset="-128"/>
                <a:ea typeface="Meiryo UI" panose="020B0604030504040204" pitchFamily="50" charset="-128"/>
              </a:rPr>
              <a:t>方針</a:t>
            </a:r>
            <a:r>
              <a:rPr lang="ja-JP" altLang="en-US" sz="2000" dirty="0">
                <a:latin typeface="Meiryo UI" panose="020B0604030504040204" pitchFamily="50" charset="-128"/>
                <a:ea typeface="Meiryo UI" panose="020B0604030504040204" pitchFamily="50" charset="-128"/>
              </a:rPr>
              <a:t>、さらに</a:t>
            </a:r>
            <a:r>
              <a:rPr lang="en-US" altLang="ja-JP" sz="2000" dirty="0">
                <a:latin typeface="Meiryo UI" panose="020B0604030504040204" pitchFamily="50" charset="-128"/>
                <a:ea typeface="Meiryo UI" panose="020B0604030504040204" pitchFamily="50" charset="-128"/>
              </a:rPr>
              <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英語表現を利用した用語で</a:t>
            </a:r>
            <a:r>
              <a:rPr lang="ja-JP" altLang="en-US" sz="2400" b="1" dirty="0">
                <a:solidFill>
                  <a:schemeClr val="accent1"/>
                </a:solidFill>
                <a:latin typeface="Meiryo UI" panose="020B0604030504040204" pitchFamily="50" charset="-128"/>
                <a:ea typeface="Meiryo UI" panose="020B0604030504040204" pitchFamily="50" charset="-128"/>
              </a:rPr>
              <a:t>ポリシー</a:t>
            </a:r>
            <a:r>
              <a:rPr lang="ja-JP" altLang="en-US" sz="2000" dirty="0">
                <a:latin typeface="Meiryo UI" panose="020B0604030504040204" pitchFamily="50" charset="-128"/>
                <a:ea typeface="Meiryo UI" panose="020B0604030504040204" pitchFamily="50" charset="-128"/>
              </a:rPr>
              <a:t>という呼び方で呼んでいます。</a:t>
            </a:r>
          </a:p>
        </p:txBody>
      </p:sp>
      <p:pic>
        <p:nvPicPr>
          <p:cNvPr id="8" name="図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6439" y="4290868"/>
            <a:ext cx="1767561" cy="2145749"/>
          </a:xfrm>
          <a:prstGeom prst="rect">
            <a:avLst/>
          </a:prstGeom>
        </p:spPr>
      </p:pic>
      <p:sp>
        <p:nvSpPr>
          <p:cNvPr id="12" name="角丸四角形 11"/>
          <p:cNvSpPr/>
          <p:nvPr/>
        </p:nvSpPr>
        <p:spPr>
          <a:xfrm>
            <a:off x="1691528" y="5195583"/>
            <a:ext cx="5760944" cy="11186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Meiryo UI" panose="020B0604030504040204" pitchFamily="50" charset="-128"/>
                <a:ea typeface="Meiryo UI" panose="020B0604030504040204" pitchFamily="50" charset="-128"/>
              </a:rPr>
              <a:t>自組織のセキュリティに対する取り組みや考え方のこと</a:t>
            </a:r>
            <a:endParaRPr kumimoji="1" lang="en-US" altLang="ja-JP" sz="2000" dirty="0">
              <a:latin typeface="Meiryo UI" panose="020B0604030504040204" pitchFamily="50" charset="-128"/>
              <a:ea typeface="Meiryo UI" panose="020B0604030504040204" pitchFamily="50" charset="-128"/>
            </a:endParaRPr>
          </a:p>
          <a:p>
            <a:pPr algn="ctr"/>
            <a:r>
              <a:rPr kumimoji="1" lang="en-US" altLang="ja-JP" sz="2000" dirty="0">
                <a:latin typeface="Meiryo UI" panose="020B0604030504040204" pitchFamily="50" charset="-128"/>
                <a:ea typeface="Meiryo UI" panose="020B0604030504040204" pitchFamily="50" charset="-128"/>
              </a:rPr>
              <a:t>||</a:t>
            </a:r>
          </a:p>
          <a:p>
            <a:pPr algn="ctr"/>
            <a:r>
              <a:rPr kumimoji="1" lang="ja-JP" altLang="en-US" sz="2400" b="1" dirty="0">
                <a:latin typeface="Meiryo UI" panose="020B0604030504040204" pitchFamily="50" charset="-128"/>
                <a:ea typeface="Meiryo UI" panose="020B0604030504040204" pitchFamily="50" charset="-128"/>
              </a:rPr>
              <a:t>セキュリティポリシー</a:t>
            </a:r>
            <a:endParaRPr kumimoji="1" lang="ja-JP" altLang="en-US" sz="20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9671302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セキュリティポリシー</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◆セキュリティポリシーの例（</a:t>
            </a:r>
            <a:r>
              <a:rPr lang="en-US" altLang="ja-JP" sz="2400" b="1" dirty="0"/>
              <a:t>1-1</a:t>
            </a:r>
            <a:r>
              <a:rPr lang="ja-JP" altLang="en-US" sz="2400" b="1" dirty="0"/>
              <a:t>）</a:t>
            </a:r>
            <a:endParaRPr lang="en-US" altLang="ja-JP" sz="1200" dirty="0">
              <a:solidFill>
                <a:sysClr val="windowText" lastClr="000000"/>
              </a:solidFill>
            </a:endParaRPr>
          </a:p>
        </p:txBody>
      </p:sp>
      <p:sp>
        <p:nvSpPr>
          <p:cNvPr id="17" name="コンテンツ プレースホルダー 2"/>
          <p:cNvSpPr>
            <a:spLocks noGrp="1"/>
          </p:cNvSpPr>
          <p:nvPr>
            <p:ph idx="1"/>
          </p:nvPr>
        </p:nvSpPr>
        <p:spPr>
          <a:xfrm>
            <a:off x="179512" y="1231921"/>
            <a:ext cx="8784976" cy="954916"/>
          </a:xfrm>
        </p:spPr>
        <p:txBody>
          <a:bodyPr/>
          <a:lstStyle/>
          <a:p>
            <a:r>
              <a:rPr kumimoji="1" lang="ja-JP" altLang="en-US" sz="2000" b="1" dirty="0">
                <a:latin typeface="Meiryo UI" panose="020B0604030504040204" pitchFamily="50" charset="-128"/>
                <a:ea typeface="Meiryo UI" panose="020B0604030504040204" pitchFamily="50" charset="-128"/>
              </a:rPr>
              <a:t>京都女子大学</a:t>
            </a:r>
            <a:r>
              <a:rPr kumimoji="1" lang="ja-JP" altLang="en-US" sz="2000" dirty="0">
                <a:latin typeface="Meiryo UI" panose="020B0604030504040204" pitchFamily="50" charset="-128"/>
                <a:ea typeface="Meiryo UI" panose="020B0604030504040204" pitchFamily="50" charset="-128"/>
              </a:rPr>
              <a:t>がホームページ上で公開している</a:t>
            </a:r>
            <a:r>
              <a:rPr kumimoji="1" lang="ja-JP" altLang="en-US" sz="2000" b="1" dirty="0">
                <a:latin typeface="Meiryo UI" panose="020B0604030504040204" pitchFamily="50" charset="-128"/>
                <a:ea typeface="Meiryo UI" panose="020B0604030504040204" pitchFamily="50" charset="-128"/>
              </a:rPr>
              <a:t>「情報セキュリティポリシー」</a:t>
            </a:r>
            <a:r>
              <a:rPr kumimoji="1" lang="ja-JP" altLang="en-US" sz="2000" dirty="0">
                <a:latin typeface="Meiryo UI" panose="020B0604030504040204" pitchFamily="50" charset="-128"/>
                <a:ea typeface="Meiryo UI" panose="020B0604030504040204" pitchFamily="50" charset="-128"/>
              </a:rPr>
              <a:t>はこういう内容です</a:t>
            </a:r>
            <a:r>
              <a:rPr kumimoji="1" lang="ja-JP" altLang="en-US" sz="1600" dirty="0">
                <a:latin typeface="Meiryo UI" panose="020B0604030504040204" pitchFamily="50" charset="-128"/>
                <a:ea typeface="Meiryo UI" panose="020B0604030504040204" pitchFamily="50" charset="-128"/>
              </a:rPr>
              <a:t>（</a:t>
            </a:r>
            <a:r>
              <a:rPr kumimoji="1" lang="en-US" altLang="ja-JP" sz="1600" dirty="0">
                <a:latin typeface="Meiryo UI" panose="020B0604030504040204" pitchFamily="50" charset="-128"/>
                <a:ea typeface="Meiryo UI" panose="020B0604030504040204" pitchFamily="50" charset="-128"/>
              </a:rPr>
              <a:t>URL</a:t>
            </a:r>
            <a:r>
              <a:rPr kumimoji="1" lang="ja-JP" altLang="en-US" sz="1600" dirty="0">
                <a:latin typeface="Meiryo UI" panose="020B0604030504040204" pitchFamily="50" charset="-128"/>
                <a:ea typeface="Meiryo UI" panose="020B0604030504040204" pitchFamily="50" charset="-128"/>
              </a:rPr>
              <a:t>：　</a:t>
            </a:r>
            <a:r>
              <a:rPr lang="en-US" altLang="ja-JP" sz="1600" dirty="0">
                <a:latin typeface="Meiryo UI" panose="020B0604030504040204" pitchFamily="50" charset="-128"/>
                <a:ea typeface="Meiryo UI" panose="020B0604030504040204" pitchFamily="50" charset="-128"/>
                <a:hlinkClick r:id="rId3"/>
              </a:rPr>
              <a:t>https://www.kyoto-wu.ac.jp/gakuen/torikumi/policy/index.html</a:t>
            </a:r>
            <a:r>
              <a:rPr lang="ja-JP" altLang="en-US" sz="1600" dirty="0">
                <a:latin typeface="Meiryo UI" panose="020B0604030504040204" pitchFamily="50" charset="-128"/>
                <a:ea typeface="Meiryo UI" panose="020B0604030504040204" pitchFamily="50" charset="-128"/>
              </a:rPr>
              <a:t>）</a:t>
            </a:r>
            <a:endParaRPr kumimoji="1" lang="ja-JP" altLang="en-US" sz="1600" dirty="0">
              <a:latin typeface="Meiryo UI" panose="020B0604030504040204" pitchFamily="50" charset="-128"/>
              <a:ea typeface="Meiryo UI" panose="020B0604030504040204" pitchFamily="50" charset="-128"/>
            </a:endParaRPr>
          </a:p>
        </p:txBody>
      </p:sp>
      <p:pic>
        <p:nvPicPr>
          <p:cNvPr id="5" name="図 4">
            <a:hlinkClick r:id="rId3"/>
          </p:cNvPr>
          <p:cNvPicPr>
            <a:picLocks noChangeAspect="1"/>
          </p:cNvPicPr>
          <p:nvPr/>
        </p:nvPicPr>
        <p:blipFill>
          <a:blip r:embed="rId4"/>
          <a:stretch>
            <a:fillRect/>
          </a:stretch>
        </p:blipFill>
        <p:spPr>
          <a:xfrm>
            <a:off x="1025404" y="1901055"/>
            <a:ext cx="7311074" cy="4953362"/>
          </a:xfrm>
          <a:prstGeom prst="rect">
            <a:avLst/>
          </a:prstGeom>
          <a:ln>
            <a:solidFill>
              <a:schemeClr val="tx1"/>
            </a:solidFill>
          </a:ln>
        </p:spPr>
      </p:pic>
    </p:spTree>
    <p:extLst>
      <p:ext uri="{BB962C8B-B14F-4D97-AF65-F5344CB8AC3E}">
        <p14:creationId xmlns:p14="http://schemas.microsoft.com/office/powerpoint/2010/main" val="22916854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セキュリティポリシー</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◆セキュリティポリシーの例（</a:t>
            </a:r>
            <a:r>
              <a:rPr lang="en-US" altLang="ja-JP" sz="2400" b="1" dirty="0"/>
              <a:t>1-2</a:t>
            </a:r>
            <a:r>
              <a:rPr lang="ja-JP" altLang="en-US" sz="2400" b="1" dirty="0"/>
              <a:t>）</a:t>
            </a:r>
            <a:endParaRPr lang="en-US" altLang="ja-JP" sz="1200" dirty="0">
              <a:solidFill>
                <a:sysClr val="windowText" lastClr="000000"/>
              </a:solidFill>
            </a:endParaRPr>
          </a:p>
        </p:txBody>
      </p:sp>
      <p:sp>
        <p:nvSpPr>
          <p:cNvPr id="17" name="コンテンツ プレースホルダー 2"/>
          <p:cNvSpPr>
            <a:spLocks noGrp="1"/>
          </p:cNvSpPr>
          <p:nvPr>
            <p:ph idx="1"/>
          </p:nvPr>
        </p:nvSpPr>
        <p:spPr>
          <a:xfrm>
            <a:off x="179512" y="1231921"/>
            <a:ext cx="5093132" cy="1345024"/>
          </a:xfrm>
        </p:spPr>
        <p:txBody>
          <a:bodyPr/>
          <a:lstStyle/>
          <a:p>
            <a:r>
              <a:rPr kumimoji="1" lang="ja-JP" altLang="en-US" sz="2000" dirty="0">
                <a:latin typeface="Meiryo UI" panose="020B0604030504040204" pitchFamily="50" charset="-128"/>
                <a:ea typeface="Meiryo UI" panose="020B0604030504040204" pitchFamily="50" charset="-128"/>
              </a:rPr>
              <a:t>学校法人の場合は、法人としての情報セキュリティポリシーを掲載することが多いです</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京都女子大学の場合もそうで、</a:t>
            </a:r>
            <a:r>
              <a:rPr lang="ja-JP" altLang="en-US" sz="2000" b="1" dirty="0">
                <a:latin typeface="Meiryo UI" panose="020B0604030504040204" pitchFamily="50" charset="-128"/>
                <a:ea typeface="Meiryo UI" panose="020B0604030504040204" pitchFamily="50" charset="-128"/>
              </a:rPr>
              <a:t>京都女子学園としてのポリシー</a:t>
            </a:r>
            <a:r>
              <a:rPr lang="ja-JP" altLang="en-US" sz="2000" dirty="0">
                <a:latin typeface="Meiryo UI" panose="020B0604030504040204" pitchFamily="50" charset="-128"/>
                <a:ea typeface="Meiryo UI" panose="020B0604030504040204" pitchFamily="50" charset="-128"/>
              </a:rPr>
              <a:t>になっています</a:t>
            </a:r>
            <a:endParaRPr kumimoji="1" lang="ja-JP" altLang="en-US" sz="1600" dirty="0">
              <a:latin typeface="Meiryo UI" panose="020B0604030504040204" pitchFamily="50" charset="-128"/>
              <a:ea typeface="Meiryo UI" panose="020B0604030504040204" pitchFamily="50" charset="-128"/>
            </a:endParaRPr>
          </a:p>
        </p:txBody>
      </p:sp>
      <p:pic>
        <p:nvPicPr>
          <p:cNvPr id="2" name="図 1"/>
          <p:cNvPicPr>
            <a:picLocks noChangeAspect="1"/>
          </p:cNvPicPr>
          <p:nvPr/>
        </p:nvPicPr>
        <p:blipFill>
          <a:blip r:embed="rId3"/>
          <a:stretch>
            <a:fillRect/>
          </a:stretch>
        </p:blipFill>
        <p:spPr>
          <a:xfrm>
            <a:off x="350370" y="2814450"/>
            <a:ext cx="5589473" cy="3665970"/>
          </a:xfrm>
          <a:prstGeom prst="rect">
            <a:avLst/>
          </a:prstGeom>
          <a:ln>
            <a:solidFill>
              <a:schemeClr val="tx1"/>
            </a:solidFill>
          </a:ln>
        </p:spPr>
      </p:pic>
      <p:pic>
        <p:nvPicPr>
          <p:cNvPr id="7" name="図 6"/>
          <p:cNvPicPr>
            <a:picLocks noChangeAspect="1"/>
          </p:cNvPicPr>
          <p:nvPr/>
        </p:nvPicPr>
        <p:blipFill>
          <a:blip r:embed="rId4"/>
          <a:stretch>
            <a:fillRect/>
          </a:stretch>
        </p:blipFill>
        <p:spPr>
          <a:xfrm>
            <a:off x="5272644" y="1308336"/>
            <a:ext cx="3507348" cy="5442633"/>
          </a:xfrm>
          <a:prstGeom prst="rect">
            <a:avLst/>
          </a:prstGeom>
          <a:ln>
            <a:solidFill>
              <a:schemeClr val="tx1"/>
            </a:solidFill>
          </a:ln>
        </p:spPr>
      </p:pic>
    </p:spTree>
    <p:extLst>
      <p:ext uri="{BB962C8B-B14F-4D97-AF65-F5344CB8AC3E}">
        <p14:creationId xmlns:p14="http://schemas.microsoft.com/office/powerpoint/2010/main" val="4620424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xmlns="" id="{5DE7E5C3-87E9-41D6-940C-4ABE30DC3608}"/>
              </a:ext>
            </a:extLst>
          </p:cNvPr>
          <p:cNvSpPr>
            <a:spLocks noGrp="1"/>
          </p:cNvSpPr>
          <p:nvPr>
            <p:ph type="ctrTitle"/>
          </p:nvPr>
        </p:nvSpPr>
        <p:spPr/>
        <p:txBody>
          <a:bodyPr/>
          <a:lstStyle/>
          <a:p>
            <a:r>
              <a:rPr lang="ja-JP" altLang="en-US" dirty="0"/>
              <a:t>セキュリティポリシー</a:t>
            </a:r>
            <a:endParaRPr kumimoji="1" lang="ja-JP" altLang="en-US" dirty="0"/>
          </a:p>
        </p:txBody>
      </p:sp>
      <p:sp>
        <p:nvSpPr>
          <p:cNvPr id="4" name="コンテンツ プレースホルダー 2"/>
          <p:cNvSpPr txBox="1">
            <a:spLocks/>
          </p:cNvSpPr>
          <p:nvPr/>
        </p:nvSpPr>
        <p:spPr>
          <a:xfrm>
            <a:off x="0" y="684414"/>
            <a:ext cx="9144000" cy="54750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kumimoji="1" sz="28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Font typeface="Wingdings" panose="05000000000000000000" pitchFamily="2" charset="2"/>
              <a:buNone/>
            </a:pPr>
            <a:r>
              <a:rPr lang="ja-JP" altLang="en-US" sz="2400" b="1" dirty="0"/>
              <a:t>◆セキュリティポリシーの例（</a:t>
            </a:r>
            <a:r>
              <a:rPr lang="en-US" altLang="ja-JP" sz="2400" b="1" dirty="0"/>
              <a:t>2-1</a:t>
            </a:r>
            <a:r>
              <a:rPr lang="ja-JP" altLang="en-US" sz="2400" b="1" dirty="0"/>
              <a:t>）</a:t>
            </a:r>
            <a:endParaRPr lang="en-US" altLang="ja-JP" sz="1200" dirty="0">
              <a:solidFill>
                <a:sysClr val="windowText" lastClr="000000"/>
              </a:solidFill>
            </a:endParaRPr>
          </a:p>
        </p:txBody>
      </p:sp>
      <p:sp>
        <p:nvSpPr>
          <p:cNvPr id="17" name="コンテンツ プレースホルダー 2"/>
          <p:cNvSpPr>
            <a:spLocks noGrp="1"/>
          </p:cNvSpPr>
          <p:nvPr>
            <p:ph idx="1"/>
          </p:nvPr>
        </p:nvSpPr>
        <p:spPr>
          <a:xfrm>
            <a:off x="179512" y="1231921"/>
            <a:ext cx="8784976" cy="954916"/>
          </a:xfrm>
        </p:spPr>
        <p:txBody>
          <a:bodyPr/>
          <a:lstStyle/>
          <a:p>
            <a:r>
              <a:rPr kumimoji="1" lang="ja-JP" altLang="en-US" sz="2000" b="1" dirty="0">
                <a:latin typeface="Meiryo UI" panose="020B0604030504040204" pitchFamily="50" charset="-128"/>
                <a:ea typeface="Meiryo UI" panose="020B0604030504040204" pitchFamily="50" charset="-128"/>
              </a:rPr>
              <a:t>京都府</a:t>
            </a:r>
            <a:r>
              <a:rPr kumimoji="1" lang="ja-JP" altLang="en-US" sz="2000" dirty="0">
                <a:latin typeface="Meiryo UI" panose="020B0604030504040204" pitchFamily="50" charset="-128"/>
                <a:ea typeface="Meiryo UI" panose="020B0604030504040204" pitchFamily="50" charset="-128"/>
              </a:rPr>
              <a:t>が公開している</a:t>
            </a:r>
            <a:r>
              <a:rPr kumimoji="1" lang="ja-JP" altLang="en-US" sz="2000" b="1" dirty="0">
                <a:latin typeface="Meiryo UI" panose="020B0604030504040204" pitchFamily="50" charset="-128"/>
                <a:ea typeface="Meiryo UI" panose="020B0604030504040204" pitchFamily="50" charset="-128"/>
              </a:rPr>
              <a:t>「情報セキュリティ基本方針」</a:t>
            </a:r>
            <a:r>
              <a:rPr kumimoji="1" lang="ja-JP" altLang="en-US" sz="2000" dirty="0">
                <a:latin typeface="Meiryo UI" panose="020B0604030504040204" pitchFamily="50" charset="-128"/>
                <a:ea typeface="Meiryo UI" panose="020B0604030504040204" pitchFamily="50" charset="-128"/>
              </a:rPr>
              <a:t>はこういう内容です</a:t>
            </a:r>
            <a:endParaRPr kumimoji="1" lang="en-US" altLang="ja-JP" sz="2000" dirty="0">
              <a:latin typeface="Meiryo UI" panose="020B0604030504040204" pitchFamily="50" charset="-128"/>
              <a:ea typeface="Meiryo UI" panose="020B0604030504040204" pitchFamily="50" charset="-128"/>
            </a:endParaRPr>
          </a:p>
        </p:txBody>
      </p:sp>
      <p:pic>
        <p:nvPicPr>
          <p:cNvPr id="5" name="図 4"/>
          <p:cNvPicPr>
            <a:picLocks noChangeAspect="1"/>
          </p:cNvPicPr>
          <p:nvPr/>
        </p:nvPicPr>
        <p:blipFill>
          <a:blip r:embed="rId3"/>
          <a:stretch>
            <a:fillRect/>
          </a:stretch>
        </p:blipFill>
        <p:spPr>
          <a:xfrm>
            <a:off x="795337" y="1637669"/>
            <a:ext cx="7553325" cy="5143500"/>
          </a:xfrm>
          <a:prstGeom prst="rect">
            <a:avLst/>
          </a:prstGeom>
          <a:ln>
            <a:solidFill>
              <a:schemeClr val="tx1"/>
            </a:solidFill>
          </a:ln>
        </p:spPr>
      </p:pic>
    </p:spTree>
    <p:extLst>
      <p:ext uri="{BB962C8B-B14F-4D97-AF65-F5344CB8AC3E}">
        <p14:creationId xmlns:p14="http://schemas.microsoft.com/office/powerpoint/2010/main" val="27798448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青">
  <a:themeElements>
    <a:clrScheme name="ユーザー定義 2">
      <a:dk1>
        <a:srgbClr val="595959"/>
      </a:dk1>
      <a:lt1>
        <a:sysClr val="window" lastClr="FFFFFF"/>
      </a:lt1>
      <a:dk2>
        <a:srgbClr val="FFFFFF"/>
      </a:dk2>
      <a:lt2>
        <a:srgbClr val="FFFFFF"/>
      </a:lt2>
      <a:accent1>
        <a:srgbClr val="297FD5"/>
      </a:accent1>
      <a:accent2>
        <a:srgbClr val="FFCC00"/>
      </a:accent2>
      <a:accent3>
        <a:srgbClr val="4A66AC"/>
      </a:accent3>
      <a:accent4>
        <a:srgbClr val="297FD5"/>
      </a:accent4>
      <a:accent5>
        <a:srgbClr val="5AA2AE"/>
      </a:accent5>
      <a:accent6>
        <a:srgbClr val="9D90A0"/>
      </a:accent6>
      <a:hlink>
        <a:srgbClr val="0E57C4"/>
      </a:hlink>
      <a:folHlink>
        <a:srgbClr val="506E8A"/>
      </a:folHlink>
    </a:clrScheme>
    <a:fontScheme name="ユーザー定義 3">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Triangle_4x3_JBSStd1_3.potx" id="{020FF1EC-3504-4E8E-9EB3-0C89B73DE366}" vid="{B321C630-E40C-4479-BF97-8453F5E07797}"/>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AB261CD5329FB4D9A2BB15CE6264BC2" ma:contentTypeVersion="9" ma:contentTypeDescription="新しいドキュメントを作成します。" ma:contentTypeScope="" ma:versionID="c7d7b1572d058f463b99701ea347d7b5">
  <xsd:schema xmlns:xsd="http://www.w3.org/2001/XMLSchema" xmlns:xs="http://www.w3.org/2001/XMLSchema" xmlns:p="http://schemas.microsoft.com/office/2006/metadata/properties" xmlns:ns3="e95a941f-bbdf-49eb-a74b-3ed0a3fe9bdd" xmlns:ns4="7e06d18d-1238-4ff9-8cad-d7b3833719a9" targetNamespace="http://schemas.microsoft.com/office/2006/metadata/properties" ma:root="true" ma:fieldsID="96577001679eef114a46ace150e51b7e" ns3:_="" ns4:_="">
    <xsd:import namespace="e95a941f-bbdf-49eb-a74b-3ed0a3fe9bdd"/>
    <xsd:import namespace="7e06d18d-1238-4ff9-8cad-d7b3833719a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5a941f-bbdf-49eb-a74b-3ed0a3fe9bdd"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SharingHintHash" ma:index="10" nillable="true" ma:displayName="共有のヒントのハッシュ"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e06d18d-1238-4ff9-8cad-d7b3833719a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021CFB0-602E-41BB-BBC0-B5A1E595B9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5a941f-bbdf-49eb-a74b-3ed0a3fe9bdd"/>
    <ds:schemaRef ds:uri="7e06d18d-1238-4ff9-8cad-d7b3833719a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2119928-213C-41AE-A362-20986A15E87D}">
  <ds:schemaRefs>
    <ds:schemaRef ds:uri="7e06d18d-1238-4ff9-8cad-d7b3833719a9"/>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e95a941f-bbdf-49eb-a74b-3ed0a3fe9bdd"/>
    <ds:schemaRef ds:uri="http://www.w3.org/XML/1998/namespace"/>
    <ds:schemaRef ds:uri="http://purl.org/dc/dcmitype/"/>
  </ds:schemaRefs>
</ds:datastoreItem>
</file>

<file path=customXml/itemProps3.xml><?xml version="1.0" encoding="utf-8"?>
<ds:datastoreItem xmlns:ds="http://schemas.openxmlformats.org/officeDocument/2006/customXml" ds:itemID="{F3FE0886-0D73-4C1B-B7C8-194A1A18F78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e-learning_contents</Template>
  <TotalTime>0</TotalTime>
  <Words>3870</Words>
  <Application>Microsoft Office PowerPoint</Application>
  <PresentationFormat>画面に合わせる (4:3)</PresentationFormat>
  <Paragraphs>498</Paragraphs>
  <Slides>39</Slides>
  <Notes>35</Notes>
  <HiddenSlides>0</HiddenSlides>
  <MMClips>0</MMClips>
  <ScaleCrop>false</ScaleCrop>
  <HeadingPairs>
    <vt:vector size="4" baseType="variant">
      <vt:variant>
        <vt:lpstr>テーマ</vt:lpstr>
      </vt:variant>
      <vt:variant>
        <vt:i4>1</vt:i4>
      </vt:variant>
      <vt:variant>
        <vt:lpstr>スライド タイトル</vt:lpstr>
      </vt:variant>
      <vt:variant>
        <vt:i4>39</vt:i4>
      </vt:variant>
    </vt:vector>
  </HeadingPairs>
  <TitlesOfParts>
    <vt:vector size="40" baseType="lpstr">
      <vt:lpstr>青</vt:lpstr>
      <vt:lpstr>PowerPoint プレゼンテーション</vt:lpstr>
      <vt:lpstr>アジェンダ</vt:lpstr>
      <vt:lpstr>PowerPoint プレゼンテーション</vt:lpstr>
      <vt:lpstr>セキュリティポリシー</vt:lpstr>
      <vt:lpstr>セキュリティポリシー</vt:lpstr>
      <vt:lpstr>セキュリティポリシー</vt:lpstr>
      <vt:lpstr>セキュリティポリシー</vt:lpstr>
      <vt:lpstr>セキュリティポリシー</vt:lpstr>
      <vt:lpstr>セキュリティポリシー</vt:lpstr>
      <vt:lpstr>セキュリティポリシー</vt:lpstr>
      <vt:lpstr>セキュリティポリシー</vt:lpstr>
      <vt:lpstr>セキュリティポリシー</vt:lpstr>
      <vt:lpstr>セキュリティポリシー</vt:lpstr>
      <vt:lpstr>セキュリティとは</vt:lpstr>
      <vt:lpstr>PowerPoint プレゼンテーション</vt:lpstr>
      <vt:lpstr>セキュリティの監査</vt:lpstr>
      <vt:lpstr>セキュリティの監査</vt:lpstr>
      <vt:lpstr>セキュリティの監査</vt:lpstr>
      <vt:lpstr>セキュリティの監査</vt:lpstr>
      <vt:lpstr>セキュリティの監査</vt:lpstr>
      <vt:lpstr>セキュリティの監査</vt:lpstr>
      <vt:lpstr>セキュリティの監査</vt:lpstr>
      <vt:lpstr>セキュリティの監査</vt:lpstr>
      <vt:lpstr>セキュリティの監査</vt:lpstr>
      <vt:lpstr>セキュリティの監査</vt:lpstr>
      <vt:lpstr>セキュリティの監査</vt:lpstr>
      <vt:lpstr>PowerPoint プレゼンテーション</vt:lpstr>
      <vt:lpstr>セキュリティの国際規格や動向</vt:lpstr>
      <vt:lpstr>セキュリティの国際規格や動向</vt:lpstr>
      <vt:lpstr>セキュリティの国際規格や動向</vt:lpstr>
      <vt:lpstr>セキュリティの国際規格や動向</vt:lpstr>
      <vt:lpstr>セキュリティの国際規格や動向</vt:lpstr>
      <vt:lpstr>セキュリティの国際規格や動向</vt:lpstr>
      <vt:lpstr>セキュリティの国際規格や動向</vt:lpstr>
      <vt:lpstr>セキュリティの国際規格や動向</vt:lpstr>
      <vt:lpstr>セキュリティの国際規格や動向</vt:lpstr>
      <vt:lpstr>セキュリティの国際規格や動向</vt:lpstr>
      <vt:lpstr>セキュリティの国際規格や動向</vt:lpstr>
      <vt:lpstr>まとめ</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4</cp:revision>
  <dcterms:created xsi:type="dcterms:W3CDTF">2020-03-04T04:28:15Z</dcterms:created>
  <dcterms:modified xsi:type="dcterms:W3CDTF">2021-04-01T04:42:05Z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0x010100DAB261CD5329FB4D9A2BB15CE6264BC2</vt:lpwstr>
  </property>
  <property fmtid="{D5CDD505-2E9C-101B-9397-08002B2CF9AE}" pid="3" name="Order">
    <vt:r8>1867600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