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3" r:id="rId4"/>
  </p:sldMasterIdLst>
  <p:notesMasterIdLst>
    <p:notesMasterId r:id="rId45"/>
  </p:notesMasterIdLst>
  <p:handoutMasterIdLst>
    <p:handoutMasterId r:id="rId46"/>
  </p:handoutMasterIdLst>
  <p:sldIdLst>
    <p:sldId id="256" r:id="rId5"/>
    <p:sldId id="518" r:id="rId6"/>
    <p:sldId id="577" r:id="rId7"/>
    <p:sldId id="643" r:id="rId8"/>
    <p:sldId id="644" r:id="rId9"/>
    <p:sldId id="645" r:id="rId10"/>
    <p:sldId id="647" r:id="rId11"/>
    <p:sldId id="648" r:id="rId12"/>
    <p:sldId id="649" r:id="rId13"/>
    <p:sldId id="650" r:id="rId14"/>
    <p:sldId id="651" r:id="rId15"/>
    <p:sldId id="652" r:id="rId16"/>
    <p:sldId id="653" r:id="rId17"/>
    <p:sldId id="654" r:id="rId18"/>
    <p:sldId id="655" r:id="rId19"/>
    <p:sldId id="656" r:id="rId20"/>
    <p:sldId id="657" r:id="rId21"/>
    <p:sldId id="658" r:id="rId22"/>
    <p:sldId id="646" r:id="rId23"/>
    <p:sldId id="582" r:id="rId24"/>
    <p:sldId id="583" r:id="rId25"/>
    <p:sldId id="584" r:id="rId26"/>
    <p:sldId id="585" r:id="rId27"/>
    <p:sldId id="586" r:id="rId28"/>
    <p:sldId id="587" r:id="rId29"/>
    <p:sldId id="588" r:id="rId30"/>
    <p:sldId id="589" r:id="rId31"/>
    <p:sldId id="590" r:id="rId32"/>
    <p:sldId id="591" r:id="rId33"/>
    <p:sldId id="595" r:id="rId34"/>
    <p:sldId id="640" r:id="rId35"/>
    <p:sldId id="596" r:id="rId36"/>
    <p:sldId id="597" r:id="rId37"/>
    <p:sldId id="598" r:id="rId38"/>
    <p:sldId id="599" r:id="rId39"/>
    <p:sldId id="602" r:id="rId40"/>
    <p:sldId id="603" r:id="rId41"/>
    <p:sldId id="604" r:id="rId42"/>
    <p:sldId id="605" r:id="rId43"/>
    <p:sldId id="606" r:id="rId44"/>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CCECFF"/>
    <a:srgbClr val="0033CC"/>
    <a:srgbClr val="FFCC00"/>
    <a:srgbClr val="3333FF"/>
    <a:srgbClr val="66CCFF"/>
    <a:srgbClr val="CCFFCC"/>
    <a:srgbClr val="FFFF99"/>
    <a:srgbClr val="CCCC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7905EB-7D92-4370-B056-213C3FACC94E}" v="35" dt="2020-11-20T06:48:51.788"/>
    <p1510:client id="{47833B09-09AD-C118-9781-05221D961AD2}" v="5" dt="2021-02-03T09:12:03.525"/>
    <p1510:client id="{87CF8884-7F63-20E4-EE0D-FFB72B316867}" v="4" dt="2021-01-28T09:15:05.36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89" autoAdjust="0"/>
    <p:restoredTop sz="61048" autoAdjust="0"/>
  </p:normalViewPr>
  <p:slideViewPr>
    <p:cSldViewPr snapToGrid="0" snapToObjects="1">
      <p:cViewPr varScale="1">
        <p:scale>
          <a:sx n="64" d="100"/>
          <a:sy n="64" d="100"/>
        </p:scale>
        <p:origin x="-1542"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084BE2-7C00-BE41-9E00-150C10E5C71B}" type="datetimeFigureOut">
              <a:rPr kumimoji="1" lang="ja-JP" altLang="en-US" smtClean="0"/>
              <a:t>2021/4/1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5C0A5F-2C58-2B43-9BA3-91DAA16D01CD}" type="slidenum">
              <a:rPr kumimoji="1" lang="ja-JP" altLang="en-US" smtClean="0"/>
              <a:t>‹#›</a:t>
            </a:fld>
            <a:endParaRPr kumimoji="1" lang="ja-JP" altLang="en-US"/>
          </a:p>
        </p:txBody>
      </p:sp>
    </p:spTree>
    <p:extLst>
      <p:ext uri="{BB962C8B-B14F-4D97-AF65-F5344CB8AC3E}">
        <p14:creationId xmlns:p14="http://schemas.microsoft.com/office/powerpoint/2010/main" val="363968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BEEDE-0EA8-4D8B-BE57-87AF892E51CA}" type="datetimeFigureOut">
              <a:rPr kumimoji="1" lang="ja-JP" altLang="en-US" smtClean="0"/>
              <a:t>2021/4/1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42B1BF-D000-4CA2-8341-22FFC902E93A}" type="slidenum">
              <a:rPr kumimoji="1" lang="ja-JP" altLang="en-US" smtClean="0"/>
              <a:t>‹#›</a:t>
            </a:fld>
            <a:endParaRPr kumimoji="1" lang="ja-JP" altLang="en-US"/>
          </a:p>
        </p:txBody>
      </p:sp>
    </p:spTree>
    <p:extLst>
      <p:ext uri="{BB962C8B-B14F-4D97-AF65-F5344CB8AC3E}">
        <p14:creationId xmlns:p14="http://schemas.microsoft.com/office/powerpoint/2010/main" val="3183890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atmarkit.co.jp/ait/articles/1910/29/news030.html"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keidanren.or.jp/policy/2018/104.pdf"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orkit.vaio.com/i-case-study-on-how-to-work/#no2-3"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keidanren.or.jp/policy/2018/104.pdf"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s://www.maff.go.jp/j/shokusan/kikaku/hatarakikata_shokusan/kagome.html" TargetMode="External"/><Relationship Id="rId4" Type="http://schemas.openxmlformats.org/officeDocument/2006/relationships/hyperlink" Target="https://workit.vaio.com/i-case-study-on-how-to-work/#no2-3"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customers.microsoft.com/ja-jp/story/732771-yamaha-o365-m365-manufacturing-japan"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customers.microsoft.com/ja-jp/story/785368-kibogaoka-highschool-education-teams-japan-ja"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a:t>
            </a:fld>
            <a:endParaRPr kumimoji="1" lang="ja-JP" altLang="en-US"/>
          </a:p>
        </p:txBody>
      </p:sp>
    </p:spTree>
    <p:extLst>
      <p:ext uri="{BB962C8B-B14F-4D97-AF65-F5344CB8AC3E}">
        <p14:creationId xmlns:p14="http://schemas.microsoft.com/office/powerpoint/2010/main" val="34916090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kern="1200" dirty="0">
                <a:solidFill>
                  <a:schemeClr val="tx1"/>
                </a:solidFill>
                <a:effectLst/>
                <a:latin typeface="+mn-lt"/>
                <a:ea typeface="+mn-ea"/>
                <a:cs typeface="+mn-cs"/>
              </a:rPr>
              <a:t>ワークフローは、業務に必要な決裁や承認を</a:t>
            </a:r>
            <a:r>
              <a:rPr kumimoji="1" lang="en-US" altLang="ja-JP" sz="1200" b="0" i="0" kern="1200" dirty="0">
                <a:solidFill>
                  <a:schemeClr val="tx1"/>
                </a:solidFill>
                <a:effectLst/>
                <a:latin typeface="+mn-lt"/>
                <a:ea typeface="+mn-ea"/>
                <a:cs typeface="+mn-cs"/>
              </a:rPr>
              <a:t>Web</a:t>
            </a:r>
            <a:r>
              <a:rPr kumimoji="1" lang="ja-JP" altLang="en-US" sz="1200" b="0" i="0" kern="1200" dirty="0">
                <a:solidFill>
                  <a:schemeClr val="tx1"/>
                </a:solidFill>
                <a:effectLst/>
                <a:latin typeface="+mn-lt"/>
                <a:ea typeface="+mn-ea"/>
                <a:cs typeface="+mn-cs"/>
              </a:rPr>
              <a:t>ブラウザー上で行うアプリケーションです。</a:t>
            </a:r>
            <a:r>
              <a:rPr lang="ja-JP" altLang="en-US" dirty="0"/>
              <a:t/>
            </a:r>
            <a:br>
              <a:rPr lang="ja-JP" altLang="en-US" dirty="0"/>
            </a:br>
            <a:r>
              <a:rPr kumimoji="1" lang="ja-JP" altLang="en-US" sz="1200" b="0" i="0" kern="1200" dirty="0">
                <a:solidFill>
                  <a:schemeClr val="tx1"/>
                </a:solidFill>
                <a:effectLst/>
                <a:latin typeface="+mn-lt"/>
                <a:ea typeface="+mn-ea"/>
                <a:cs typeface="+mn-cs"/>
              </a:rPr>
              <a:t>申請者は、管理者が準備したひな型（申請フォーム）を利用して申請データを作成し、処理者に提出します。</a:t>
            </a:r>
            <a:r>
              <a:rPr lang="ja-JP" altLang="en-US" dirty="0"/>
              <a:t/>
            </a:r>
            <a:br>
              <a:rPr lang="ja-JP" altLang="en-US" dirty="0"/>
            </a:br>
            <a:r>
              <a:rPr kumimoji="1" lang="ja-JP" altLang="en-US" sz="1200" b="0" i="0" kern="1200" dirty="0">
                <a:solidFill>
                  <a:schemeClr val="tx1"/>
                </a:solidFill>
                <a:effectLst/>
                <a:latin typeface="+mn-lt"/>
                <a:ea typeface="+mn-ea"/>
                <a:cs typeface="+mn-cs"/>
              </a:rPr>
              <a:t>処理者は、提出された申請内容の是非（承認や却下など）を判断し処理します。</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ワークフローシステムを利用してペーパーレスで承認申請業務を行えば、紙の書類を回覧して</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承認印や決裁印をもらう必要がなくなります。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コロナ禍という背景や、さまざまなコミュニケーションツールの登場によりテレワークする企業は増加傾向です。</a:t>
            </a:r>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11</a:t>
            </a:fld>
            <a:endParaRPr kumimoji="1" lang="ja-JP" altLang="en-US"/>
          </a:p>
        </p:txBody>
      </p:sp>
    </p:spTree>
    <p:extLst>
      <p:ext uri="{BB962C8B-B14F-4D97-AF65-F5344CB8AC3E}">
        <p14:creationId xmlns:p14="http://schemas.microsoft.com/office/powerpoint/2010/main" val="3622720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a:solidFill>
                  <a:schemeClr val="tx1"/>
                </a:solidFill>
                <a:effectLst/>
                <a:latin typeface="+mn-lt"/>
                <a:ea typeface="+mn-ea"/>
                <a:cs typeface="+mn-cs"/>
              </a:rPr>
              <a:t>Web</a:t>
            </a:r>
            <a:r>
              <a:rPr kumimoji="1" lang="ja-JP" altLang="en-US" sz="1200" b="0" i="0" kern="1200" dirty="0">
                <a:solidFill>
                  <a:schemeClr val="tx1"/>
                </a:solidFill>
                <a:effectLst/>
                <a:latin typeface="+mn-lt"/>
                <a:ea typeface="+mn-ea"/>
                <a:cs typeface="+mn-cs"/>
              </a:rPr>
              <a:t>会議システムとは、</a:t>
            </a:r>
            <a:r>
              <a:rPr kumimoji="1" lang="ja-JP" altLang="en-US" sz="1200" b="1" i="0" kern="1200" dirty="0">
                <a:solidFill>
                  <a:schemeClr val="tx1"/>
                </a:solidFill>
                <a:effectLst/>
                <a:latin typeface="+mn-lt"/>
                <a:ea typeface="+mn-ea"/>
                <a:cs typeface="+mn-cs"/>
              </a:rPr>
              <a:t>インターネットを使って音声と動画を共有し、リアルタイムでコミュニケーションを取れる仕組み</a:t>
            </a:r>
            <a:r>
              <a:rPr kumimoji="1" lang="ja-JP" altLang="en-US" sz="1200" b="0" i="0" kern="1200" dirty="0">
                <a:solidFill>
                  <a:schemeClr val="tx1"/>
                </a:solidFill>
                <a:effectLst/>
                <a:latin typeface="+mn-lt"/>
                <a:ea typeface="+mn-ea"/>
                <a:cs typeface="+mn-cs"/>
              </a:rPr>
              <a:t>のことです。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ネットに接続さえ出来れば、パソコン・スマートフォン・タブレットなど、デバイスを問わず「いつでも・どこでも」使うことができます</a:t>
            </a:r>
            <a:endParaRPr kumimoji="1" lang="en-US" altLang="ja-JP" sz="1200" b="0" i="0" kern="1200" dirty="0">
              <a:solidFill>
                <a:schemeClr val="tx1"/>
              </a:solidFill>
              <a:effectLst/>
              <a:latin typeface="+mn-lt"/>
              <a:ea typeface="+mn-ea"/>
              <a:cs typeface="+mn-cs"/>
            </a:endParaRPr>
          </a:p>
          <a:p>
            <a:pPr fontAlgn="base"/>
            <a:r>
              <a:rPr kumimoji="1" lang="en-US" altLang="ja-JP" sz="1200" b="0" i="0" kern="1200" dirty="0">
                <a:solidFill>
                  <a:schemeClr val="tx1"/>
                </a:solidFill>
                <a:effectLst/>
                <a:latin typeface="+mn-lt"/>
                <a:ea typeface="+mn-ea"/>
                <a:cs typeface="+mn-cs"/>
              </a:rPr>
              <a:t>Web</a:t>
            </a:r>
            <a:r>
              <a:rPr kumimoji="1" lang="ja-JP" altLang="en-US" sz="1200" b="0" i="0" kern="1200" dirty="0">
                <a:solidFill>
                  <a:schemeClr val="tx1"/>
                </a:solidFill>
                <a:effectLst/>
                <a:latin typeface="+mn-lt"/>
                <a:ea typeface="+mn-ea"/>
                <a:cs typeface="+mn-cs"/>
              </a:rPr>
              <a:t>会議システムには、さまざまなメリットがあります。</a:t>
            </a:r>
          </a:p>
          <a:p>
            <a:pPr fontAlgn="base"/>
            <a:r>
              <a:rPr kumimoji="1" lang="ja-JP" altLang="en-US" sz="1200" b="0" i="0" kern="1200" dirty="0">
                <a:solidFill>
                  <a:schemeClr val="tx1"/>
                </a:solidFill>
                <a:effectLst/>
                <a:latin typeface="+mn-lt"/>
                <a:ea typeface="+mn-ea"/>
                <a:cs typeface="+mn-cs"/>
              </a:rPr>
              <a:t>例えば、</a:t>
            </a:r>
            <a:r>
              <a:rPr kumimoji="1" lang="ja-JP" altLang="en-US" sz="1200" b="1" i="0" kern="1200" dirty="0">
                <a:solidFill>
                  <a:schemeClr val="tx1"/>
                </a:solidFill>
                <a:effectLst/>
                <a:latin typeface="+mn-lt"/>
                <a:ea typeface="+mn-ea"/>
                <a:cs typeface="+mn-cs"/>
              </a:rPr>
              <a:t>テレワーカーも含めた社内ミーティング・オンライン研修</a:t>
            </a:r>
            <a:r>
              <a:rPr kumimoji="1" lang="ja-JP" altLang="en-US" sz="1200" b="0" i="0" kern="1200" dirty="0">
                <a:solidFill>
                  <a:schemeClr val="tx1"/>
                </a:solidFill>
                <a:effectLst/>
                <a:latin typeface="+mn-lt"/>
                <a:ea typeface="+mn-ea"/>
                <a:cs typeface="+mn-cs"/>
              </a:rPr>
              <a:t>や、求職者との</a:t>
            </a:r>
            <a:r>
              <a:rPr kumimoji="1" lang="en-US" altLang="ja-JP" sz="1200" b="1" i="0" kern="1200" dirty="0">
                <a:solidFill>
                  <a:schemeClr val="tx1"/>
                </a:solidFill>
                <a:effectLst/>
                <a:latin typeface="+mn-lt"/>
                <a:ea typeface="+mn-ea"/>
                <a:cs typeface="+mn-cs"/>
              </a:rPr>
              <a:t>Web</a:t>
            </a:r>
            <a:r>
              <a:rPr kumimoji="1" lang="ja-JP" altLang="en-US" sz="1200" b="1" i="0" kern="1200" dirty="0">
                <a:solidFill>
                  <a:schemeClr val="tx1"/>
                </a:solidFill>
                <a:effectLst/>
                <a:latin typeface="+mn-lt"/>
                <a:ea typeface="+mn-ea"/>
                <a:cs typeface="+mn-cs"/>
              </a:rPr>
              <a:t>面接</a:t>
            </a:r>
            <a:r>
              <a:rPr kumimoji="1" lang="ja-JP" altLang="en-US" sz="1200" b="0" i="0" kern="1200" dirty="0">
                <a:solidFill>
                  <a:schemeClr val="tx1"/>
                </a:solidFill>
                <a:effectLst/>
                <a:latin typeface="+mn-lt"/>
                <a:ea typeface="+mn-ea"/>
                <a:cs typeface="+mn-cs"/>
              </a:rPr>
              <a:t>、また遠方のため直接会うことができない顧客との</a:t>
            </a:r>
            <a:endParaRPr kumimoji="1" lang="en-US" altLang="ja-JP" sz="1200" b="0" i="0" kern="1200" dirty="0">
              <a:solidFill>
                <a:schemeClr val="tx1"/>
              </a:solidFill>
              <a:effectLst/>
              <a:latin typeface="+mn-lt"/>
              <a:ea typeface="+mn-ea"/>
              <a:cs typeface="+mn-cs"/>
            </a:endParaRPr>
          </a:p>
          <a:p>
            <a:pPr fontAlgn="base"/>
            <a:r>
              <a:rPr kumimoji="1" lang="ja-JP" altLang="en-US" sz="1200" b="1" i="0" kern="1200" dirty="0">
                <a:solidFill>
                  <a:schemeClr val="tx1"/>
                </a:solidFill>
                <a:effectLst/>
                <a:latin typeface="+mn-lt"/>
                <a:ea typeface="+mn-ea"/>
                <a:cs typeface="+mn-cs"/>
              </a:rPr>
              <a:t>オンライン商談</a:t>
            </a:r>
            <a:r>
              <a:rPr kumimoji="1" lang="ja-JP" altLang="en-US" sz="1200" b="0" i="0" kern="1200" dirty="0">
                <a:solidFill>
                  <a:schemeClr val="tx1"/>
                </a:solidFill>
                <a:effectLst/>
                <a:latin typeface="+mn-lt"/>
                <a:ea typeface="+mn-ea"/>
                <a:cs typeface="+mn-cs"/>
              </a:rPr>
              <a:t>など、多様なビジネスシーンでの応用ができます。</a:t>
            </a:r>
          </a:p>
          <a:p>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r>
              <a:rPr kumimoji="1" lang="ja-JP" altLang="en-US" dirty="0"/>
              <a:t>また</a:t>
            </a:r>
            <a:r>
              <a:rPr kumimoji="1" lang="en-US" altLang="ja-JP" dirty="0"/>
              <a:t>Web</a:t>
            </a:r>
            <a:r>
              <a:rPr kumimoji="1" lang="ja-JP" altLang="en-US" dirty="0"/>
              <a:t>会議と同時にチャットをすることができるタイプのものもあります。</a:t>
            </a:r>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12</a:t>
            </a:fld>
            <a:endParaRPr kumimoji="1" lang="ja-JP" altLang="en-US"/>
          </a:p>
        </p:txBody>
      </p:sp>
    </p:spTree>
    <p:extLst>
      <p:ext uri="{BB962C8B-B14F-4D97-AF65-F5344CB8AC3E}">
        <p14:creationId xmlns:p14="http://schemas.microsoft.com/office/powerpoint/2010/main" val="3556589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kern="1200" dirty="0">
                <a:solidFill>
                  <a:schemeClr val="tx1"/>
                </a:solidFill>
                <a:effectLst/>
                <a:latin typeface="+mn-lt"/>
                <a:ea typeface="+mn-ea"/>
                <a:cs typeface="+mn-cs"/>
              </a:rPr>
              <a:t>企業や個人の連絡先を管理・共有することができます。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「担当者が辞めたら、大事な連絡先も消えてしまった</a:t>
            </a:r>
            <a:r>
              <a:rPr kumimoji="1" lang="en-US" altLang="ja-JP" sz="1200" b="0" i="0" kern="1200" dirty="0">
                <a:solidFill>
                  <a:schemeClr val="tx1"/>
                </a:solidFill>
                <a:effectLst/>
                <a:latin typeface="+mn-lt"/>
                <a:ea typeface="+mn-ea"/>
                <a:cs typeface="+mn-cs"/>
              </a:rPr>
              <a:t>…</a:t>
            </a:r>
            <a:r>
              <a:rPr kumimoji="1" lang="ja-JP" altLang="en-US" sz="1200" b="0" i="0" kern="1200" dirty="0">
                <a:solidFill>
                  <a:schemeClr val="tx1"/>
                </a:solidFill>
                <a:effectLst/>
                <a:latin typeface="+mn-lt"/>
                <a:ea typeface="+mn-ea"/>
                <a:cs typeface="+mn-cs"/>
              </a:rPr>
              <a:t>」といったリスクを回避することができます。</a:t>
            </a:r>
            <a:r>
              <a:rPr lang="ja-JP" altLang="en-US" dirty="0"/>
              <a:t/>
            </a:r>
            <a:br>
              <a:rPr lang="ja-JP" altLang="en-US" dirty="0"/>
            </a:br>
            <a:r>
              <a:rPr kumimoji="1" lang="ja-JP" altLang="en-US" sz="1200" b="0" i="0" kern="1200" dirty="0">
                <a:solidFill>
                  <a:schemeClr val="tx1"/>
                </a:solidFill>
                <a:effectLst/>
                <a:latin typeface="+mn-lt"/>
                <a:ea typeface="+mn-ea"/>
                <a:cs typeface="+mn-cs"/>
              </a:rPr>
              <a:t>アドレス帳からアドレスデータを引用して予定を登録したり、連絡先に紐づけて報告書を作成することもできます。</a:t>
            </a:r>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13</a:t>
            </a:fld>
            <a:endParaRPr kumimoji="1" lang="ja-JP" altLang="en-US"/>
          </a:p>
        </p:txBody>
      </p:sp>
    </p:spTree>
    <p:extLst>
      <p:ext uri="{BB962C8B-B14F-4D97-AF65-F5344CB8AC3E}">
        <p14:creationId xmlns:p14="http://schemas.microsoft.com/office/powerpoint/2010/main" val="2653943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kern="1200" dirty="0">
                <a:solidFill>
                  <a:schemeClr val="tx1"/>
                </a:solidFill>
                <a:effectLst/>
                <a:latin typeface="+mn-lt"/>
                <a:ea typeface="+mn-ea"/>
                <a:cs typeface="+mn-cs"/>
              </a:rPr>
              <a:t>ユーザーにメッセージを送れるアプリケーションです。</a:t>
            </a:r>
            <a:r>
              <a:rPr lang="ja-JP" altLang="en-US" dirty="0"/>
              <a:t/>
            </a:r>
            <a:br>
              <a:rPr lang="ja-JP" altLang="en-US" dirty="0"/>
            </a:br>
            <a:r>
              <a:rPr kumimoji="1" lang="ja-JP" altLang="en-US" sz="1200" b="0" i="0" kern="1200" dirty="0">
                <a:solidFill>
                  <a:schemeClr val="tx1"/>
                </a:solidFill>
                <a:effectLst/>
                <a:latin typeface="+mn-lt"/>
                <a:ea typeface="+mn-ea"/>
                <a:cs typeface="+mn-cs"/>
              </a:rPr>
              <a:t>トピックごとにコミュニケーションすることで「</a:t>
            </a:r>
            <a:r>
              <a:rPr kumimoji="1" lang="en-US" altLang="ja-JP" sz="1200" b="0" i="0" kern="1200" dirty="0">
                <a:solidFill>
                  <a:schemeClr val="tx1"/>
                </a:solidFill>
                <a:effectLst/>
                <a:latin typeface="+mn-lt"/>
                <a:ea typeface="+mn-ea"/>
                <a:cs typeface="+mn-cs"/>
              </a:rPr>
              <a:t>Re:</a:t>
            </a:r>
            <a:r>
              <a:rPr kumimoji="1" lang="ja-JP" altLang="en-US" sz="1200" b="0" i="0" kern="1200" dirty="0">
                <a:solidFill>
                  <a:schemeClr val="tx1"/>
                </a:solidFill>
                <a:effectLst/>
                <a:latin typeface="+mn-lt"/>
                <a:ea typeface="+mn-ea"/>
                <a:cs typeface="+mn-cs"/>
              </a:rPr>
              <a:t>」が付いたメールに大事な情報が埋もれてしまうこともありません。</a:t>
            </a:r>
            <a:r>
              <a:rPr lang="ja-JP" altLang="en-US" dirty="0"/>
              <a:t/>
            </a:r>
            <a:br>
              <a:rPr lang="ja-JP" altLang="en-US" dirty="0"/>
            </a:br>
            <a:r>
              <a:rPr kumimoji="1" lang="ja-JP" altLang="en-US" sz="1200" b="0" i="0" kern="1200" dirty="0">
                <a:solidFill>
                  <a:schemeClr val="tx1"/>
                </a:solidFill>
                <a:effectLst/>
                <a:latin typeface="+mn-lt"/>
                <a:ea typeface="+mn-ea"/>
                <a:cs typeface="+mn-cs"/>
              </a:rPr>
              <a:t>また、社内向けのメールを誤って社外の人に送ってしまうなどメール送信ミスのリスクも防ぐことができます。</a:t>
            </a:r>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14</a:t>
            </a:fld>
            <a:endParaRPr kumimoji="1" lang="ja-JP" altLang="en-US"/>
          </a:p>
        </p:txBody>
      </p:sp>
    </p:spTree>
    <p:extLst>
      <p:ext uri="{BB962C8B-B14F-4D97-AF65-F5344CB8AC3E}">
        <p14:creationId xmlns:p14="http://schemas.microsoft.com/office/powerpoint/2010/main" val="1181841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err="1">
                <a:solidFill>
                  <a:schemeClr val="tx1"/>
                </a:solidFill>
                <a:effectLst/>
                <a:latin typeface="+mn-lt"/>
                <a:ea typeface="+mn-ea"/>
                <a:cs typeface="+mn-cs"/>
              </a:rPr>
              <a:t>ToDo</a:t>
            </a:r>
            <a:r>
              <a:rPr kumimoji="1" lang="ja-JP" altLang="en-US" sz="1200" b="0" i="0" kern="1200" dirty="0">
                <a:solidFill>
                  <a:schemeClr val="tx1"/>
                </a:solidFill>
                <a:effectLst/>
                <a:latin typeface="+mn-lt"/>
                <a:ea typeface="+mn-ea"/>
                <a:cs typeface="+mn-cs"/>
              </a:rPr>
              <a:t>リストは、日常業務で行うタスク（</a:t>
            </a:r>
            <a:r>
              <a:rPr kumimoji="1" lang="en-US" altLang="ja-JP" sz="1200" b="0" i="0" kern="1200" dirty="0" err="1">
                <a:solidFill>
                  <a:schemeClr val="tx1"/>
                </a:solidFill>
                <a:effectLst/>
                <a:latin typeface="+mn-lt"/>
                <a:ea typeface="+mn-ea"/>
                <a:cs typeface="+mn-cs"/>
              </a:rPr>
              <a:t>ToDo</a:t>
            </a:r>
            <a:r>
              <a:rPr kumimoji="1" lang="ja-JP" altLang="en-US" sz="1200" b="0" i="0" kern="1200" dirty="0">
                <a:solidFill>
                  <a:schemeClr val="tx1"/>
                </a:solidFill>
                <a:effectLst/>
                <a:latin typeface="+mn-lt"/>
                <a:ea typeface="+mn-ea"/>
                <a:cs typeface="+mn-cs"/>
              </a:rPr>
              <a:t>）をリストにして登録するアプリケーションです。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例えば「○○年○月○日までにやらなければいけない仕事」を、個人のスケジュール上で管理することができます。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期日や優先度を設定することでより分りやすく管理することができます。</a:t>
            </a:r>
            <a:r>
              <a:rPr lang="ja-JP" altLang="en-US" dirty="0"/>
              <a:t/>
            </a:r>
            <a:br>
              <a:rPr lang="ja-JP" altLang="en-US" dirty="0"/>
            </a:br>
            <a:r>
              <a:rPr kumimoji="1" lang="ja-JP" altLang="en-US" sz="1200" b="0" i="0" kern="1200" dirty="0">
                <a:solidFill>
                  <a:schemeClr val="tx1"/>
                </a:solidFill>
                <a:effectLst/>
                <a:latin typeface="+mn-lt"/>
                <a:ea typeface="+mn-ea"/>
                <a:cs typeface="+mn-cs"/>
              </a:rPr>
              <a:t>「共有</a:t>
            </a:r>
            <a:r>
              <a:rPr kumimoji="1" lang="en-US" altLang="ja-JP" sz="1200" b="0" i="0" kern="1200" dirty="0" err="1">
                <a:solidFill>
                  <a:schemeClr val="tx1"/>
                </a:solidFill>
                <a:effectLst/>
                <a:latin typeface="+mn-lt"/>
                <a:ea typeface="+mn-ea"/>
                <a:cs typeface="+mn-cs"/>
              </a:rPr>
              <a:t>ToDo</a:t>
            </a:r>
            <a:r>
              <a:rPr kumimoji="1" lang="ja-JP" altLang="en-US" sz="1200" b="0" i="0" kern="1200" dirty="0">
                <a:solidFill>
                  <a:schemeClr val="tx1"/>
                </a:solidFill>
                <a:effectLst/>
                <a:latin typeface="+mn-lt"/>
                <a:ea typeface="+mn-ea"/>
                <a:cs typeface="+mn-cs"/>
              </a:rPr>
              <a:t>」では、参加している「スペース」で自分に割り当てられている</a:t>
            </a:r>
            <a:r>
              <a:rPr kumimoji="1" lang="en-US" altLang="ja-JP" sz="1200" b="0" i="0" kern="1200" dirty="0" err="1">
                <a:solidFill>
                  <a:schemeClr val="tx1"/>
                </a:solidFill>
                <a:effectLst/>
                <a:latin typeface="+mn-lt"/>
                <a:ea typeface="+mn-ea"/>
                <a:cs typeface="+mn-cs"/>
              </a:rPr>
              <a:t>ToDo</a:t>
            </a:r>
            <a:r>
              <a:rPr kumimoji="1" lang="en-US" altLang="ja-JP" sz="1200" b="0" i="0" kern="1200" dirty="0">
                <a:solidFill>
                  <a:schemeClr val="tx1"/>
                </a:solidFill>
                <a:effectLst/>
                <a:latin typeface="+mn-lt"/>
                <a:ea typeface="+mn-ea"/>
                <a:cs typeface="+mn-cs"/>
              </a:rPr>
              <a:t> </a:t>
            </a:r>
            <a:r>
              <a:rPr kumimoji="1" lang="ja-JP" altLang="en-US" sz="1200" b="0" i="0" kern="1200" dirty="0">
                <a:solidFill>
                  <a:schemeClr val="tx1"/>
                </a:solidFill>
                <a:effectLst/>
                <a:latin typeface="+mn-lt"/>
                <a:ea typeface="+mn-ea"/>
                <a:cs typeface="+mn-cs"/>
              </a:rPr>
              <a:t>が表示されます。</a:t>
            </a:r>
            <a:endParaRPr kumimoji="1" lang="ja-JP" altLang="en-US" b="1"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15</a:t>
            </a:fld>
            <a:endParaRPr kumimoji="1" lang="ja-JP" altLang="en-US"/>
          </a:p>
        </p:txBody>
      </p:sp>
    </p:spTree>
    <p:extLst>
      <p:ext uri="{BB962C8B-B14F-4D97-AF65-F5344CB8AC3E}">
        <p14:creationId xmlns:p14="http://schemas.microsoft.com/office/powerpoint/2010/main" val="3034028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16</a:t>
            </a:fld>
            <a:endParaRPr kumimoji="1" lang="ja-JP" altLang="en-US"/>
          </a:p>
        </p:txBody>
      </p:sp>
    </p:spTree>
    <p:extLst>
      <p:ext uri="{BB962C8B-B14F-4D97-AF65-F5344CB8AC3E}">
        <p14:creationId xmlns:p14="http://schemas.microsoft.com/office/powerpoint/2010/main" val="2904810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国内の企業で導入されているグループウェア製品の内、シェアが高いものは以下の通りです。</a:t>
            </a:r>
            <a:endParaRPr lang="en-US" altLang="ja-JP" dirty="0"/>
          </a:p>
          <a:p>
            <a:r>
              <a:rPr lang="ja-JP" altLang="en-US" dirty="0"/>
              <a:t>　・</a:t>
            </a:r>
            <a:r>
              <a:rPr lang="en-US" altLang="ja-JP" dirty="0"/>
              <a:t>Microsoft Office 365(36.8%)</a:t>
            </a:r>
          </a:p>
          <a:p>
            <a:r>
              <a:rPr lang="ja-JP" altLang="en-US" dirty="0"/>
              <a:t>　</a:t>
            </a:r>
            <a:r>
              <a:rPr kumimoji="1" lang="ja-JP" altLang="en-US" dirty="0"/>
              <a:t>・</a:t>
            </a:r>
            <a:r>
              <a:rPr lang="ja-JP" altLang="en-US" dirty="0"/>
              <a:t>サイボウズ </a:t>
            </a:r>
            <a:r>
              <a:rPr lang="en-US" altLang="ja-JP" dirty="0"/>
              <a:t>Office(24.8%)</a:t>
            </a:r>
          </a:p>
          <a:p>
            <a:r>
              <a:rPr lang="ja-JP" altLang="en-US" dirty="0"/>
              <a:t>　・サイボウズガルーン</a:t>
            </a:r>
            <a:r>
              <a:rPr lang="en-US" altLang="ja-JP" dirty="0"/>
              <a:t>(17.1%)</a:t>
            </a:r>
          </a:p>
          <a:p>
            <a:r>
              <a:rPr lang="ja-JP" altLang="en-US" dirty="0"/>
              <a:t>　・</a:t>
            </a:r>
            <a:r>
              <a:rPr lang="en-US" altLang="ja-JP" dirty="0" err="1"/>
              <a:t>desknet’s</a:t>
            </a:r>
            <a:r>
              <a:rPr lang="en-US" altLang="ja-JP" dirty="0"/>
              <a:t> NEO(15.4%)</a:t>
            </a:r>
          </a:p>
          <a:p>
            <a:r>
              <a:rPr kumimoji="1" lang="ja-JP" altLang="en-US" dirty="0"/>
              <a:t>　・</a:t>
            </a:r>
            <a:r>
              <a:rPr kumimoji="1" lang="en-US" altLang="ja-JP" dirty="0"/>
              <a:t>G</a:t>
            </a:r>
            <a:r>
              <a:rPr kumimoji="1" lang="ja-JP" altLang="en-US" dirty="0"/>
              <a:t> </a:t>
            </a:r>
            <a:r>
              <a:rPr kumimoji="1" lang="en-US" altLang="ja-JP" dirty="0"/>
              <a:t>Suite(11.1%)</a:t>
            </a:r>
            <a:r>
              <a:rPr kumimoji="1" lang="ja-JP" altLang="en-US" dirty="0"/>
              <a:t>　</a:t>
            </a:r>
            <a:endParaRPr kumimoji="1" lang="en-US" altLang="ja-JP" dirty="0"/>
          </a:p>
          <a:p>
            <a:r>
              <a:rPr lang="ja-JP" altLang="ja-JP" dirty="0"/>
              <a:t>※他にも、たくさんのツールがあり、各企業の</a:t>
            </a:r>
            <a:r>
              <a:rPr lang="ja-JP" altLang="en-US" dirty="0"/>
              <a:t>目的や施策</a:t>
            </a:r>
            <a:r>
              <a:rPr lang="ja-JP" altLang="ja-JP" dirty="0"/>
              <a:t>によって導入ツールは様々です。</a:t>
            </a:r>
            <a:endParaRPr lang="en-US" altLang="ja-JP" dirty="0"/>
          </a:p>
          <a:p>
            <a:endParaRPr kumimoji="1" lang="en-US" altLang="ja-JP" dirty="0"/>
          </a:p>
          <a:p>
            <a:r>
              <a:rPr kumimoji="1" lang="ja-JP" altLang="en-US" sz="1200" dirty="0"/>
              <a:t>参考</a:t>
            </a:r>
            <a:r>
              <a:rPr lang="en-US" altLang="ja-JP" sz="1200" dirty="0"/>
              <a:t>URL: </a:t>
            </a:r>
          </a:p>
          <a:p>
            <a:r>
              <a:rPr lang="en-US" altLang="ja-JP" sz="1200" b="1" dirty="0"/>
              <a:t>@IT</a:t>
            </a:r>
            <a:r>
              <a:rPr lang="en-US" altLang="ja-JP" sz="1200" dirty="0"/>
              <a:t> </a:t>
            </a:r>
            <a:r>
              <a:rPr lang="ja-JP" altLang="en-US" sz="1200" dirty="0"/>
              <a:t>「ユーザーの意識は「システム連携や社外との情報共有」に　ノークリサーチが調査」</a:t>
            </a:r>
            <a:endParaRPr lang="en-US" altLang="ja-JP" sz="1200" dirty="0"/>
          </a:p>
          <a:p>
            <a:r>
              <a:rPr kumimoji="1" lang="ja-JP" altLang="en-US" sz="1200" dirty="0"/>
              <a:t>　　</a:t>
            </a:r>
            <a:r>
              <a:rPr lang="x-none" altLang="ja-JP" sz="1200" dirty="0">
                <a:hlinkClick r:id="rId3"/>
              </a:rPr>
              <a:t>https://www.atmarkit.co.jp/ait/articles/1910/29/news030.html</a:t>
            </a:r>
            <a:endParaRPr lang="en-US" altLang="ja-JP" sz="1200" dirty="0"/>
          </a:p>
          <a:p>
            <a:r>
              <a:rPr lang="ja-JP" altLang="en-US" sz="1200" dirty="0"/>
              <a:t>→</a:t>
            </a:r>
            <a:r>
              <a:rPr lang="ja-JP" altLang="en-US" sz="1200" b="1" u="sng" dirty="0"/>
              <a:t>シェアのグラフの画像は本ページ内にございます。画像転載、引用ができませんでしたので元々グラフを記載していたスライドは削除させて頂きました。</a:t>
            </a:r>
            <a:endParaRPr lang="x-none" altLang="ja-JP" sz="1200" b="1" u="sng" dirty="0"/>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17</a:t>
            </a:fld>
            <a:endParaRPr kumimoji="1" lang="ja-JP" altLang="en-US"/>
          </a:p>
        </p:txBody>
      </p:sp>
    </p:spTree>
    <p:extLst>
      <p:ext uri="{BB962C8B-B14F-4D97-AF65-F5344CB8AC3E}">
        <p14:creationId xmlns:p14="http://schemas.microsoft.com/office/powerpoint/2010/main" val="2640980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a:solidFill>
                  <a:srgbClr val="000000"/>
                </a:solidFill>
                <a:effectLst/>
                <a:latin typeface="Meiryo" panose="020B0604030504040204" pitchFamily="50" charset="-128"/>
                <a:ea typeface="Meiryo" panose="020B0604030504040204" pitchFamily="50" charset="-128"/>
              </a:rPr>
              <a:t>それぞれのコラボレーションツールの導入割合について年次経過を見ると、</a:t>
            </a:r>
            <a:endParaRPr lang="en-US" altLang="ja-JP" b="0" i="0" dirty="0">
              <a:solidFill>
                <a:srgbClr val="000000"/>
              </a:solidFill>
              <a:effectLst/>
              <a:latin typeface="Meiryo" panose="020B0604030504040204" pitchFamily="50" charset="-128"/>
              <a:ea typeface="Meiryo" panose="020B0604030504040204" pitchFamily="50" charset="-128"/>
            </a:endParaRPr>
          </a:p>
          <a:p>
            <a:r>
              <a:rPr lang="ja-JP" altLang="en-US" b="0" i="0" dirty="0">
                <a:solidFill>
                  <a:srgbClr val="000000"/>
                </a:solidFill>
                <a:effectLst/>
                <a:latin typeface="Meiryo" panose="020B0604030504040204" pitchFamily="50" charset="-128"/>
                <a:ea typeface="Meiryo" panose="020B0604030504040204" pitchFamily="50" charset="-128"/>
              </a:rPr>
              <a:t>クラウド形態の割合が相対的に高い製品群がシェアを伸ばしている</a:t>
            </a:r>
            <a:endParaRPr lang="en-US" altLang="ja-JP" b="0" i="0" dirty="0">
              <a:solidFill>
                <a:srgbClr val="000000"/>
              </a:solidFill>
              <a:effectLst/>
              <a:latin typeface="Meiryo" panose="020B0604030504040204" pitchFamily="50" charset="-128"/>
              <a:ea typeface="Meiryo" panose="020B0604030504040204" pitchFamily="50" charset="-128"/>
            </a:endParaRPr>
          </a:p>
          <a:p>
            <a:r>
              <a:rPr lang="ja-JP" altLang="en-US" b="0" i="0" dirty="0">
                <a:solidFill>
                  <a:srgbClr val="000000"/>
                </a:solidFill>
                <a:effectLst/>
                <a:latin typeface="Meiryo" panose="020B0604030504040204" pitchFamily="50" charset="-128"/>
                <a:ea typeface="Meiryo" panose="020B0604030504040204" pitchFamily="50" charset="-128"/>
              </a:rPr>
              <a:t>例えば、</a:t>
            </a:r>
            <a:r>
              <a:rPr lang="en-US" altLang="ja-JP" b="0" i="0" dirty="0">
                <a:solidFill>
                  <a:srgbClr val="000000"/>
                </a:solidFill>
                <a:effectLst/>
                <a:latin typeface="Meiryo" panose="020B0604030504040204" pitchFamily="50" charset="-128"/>
                <a:ea typeface="Meiryo" panose="020B0604030504040204" pitchFamily="50" charset="-128"/>
              </a:rPr>
              <a:t>Microsoft Office 365</a:t>
            </a:r>
            <a:r>
              <a:rPr lang="ja-JP" altLang="en-US" b="0" i="0" dirty="0">
                <a:solidFill>
                  <a:srgbClr val="000000"/>
                </a:solidFill>
                <a:effectLst/>
                <a:latin typeface="Meiryo" panose="020B0604030504040204" pitchFamily="50" charset="-128"/>
                <a:ea typeface="Meiryo" panose="020B0604030504040204" pitchFamily="50" charset="-128"/>
              </a:rPr>
              <a:t>やサイボウズ </a:t>
            </a:r>
            <a:r>
              <a:rPr lang="en-US" altLang="ja-JP" b="0" i="0" dirty="0">
                <a:solidFill>
                  <a:srgbClr val="000000"/>
                </a:solidFill>
                <a:effectLst/>
                <a:latin typeface="Meiryo" panose="020B0604030504040204" pitchFamily="50" charset="-128"/>
                <a:ea typeface="Meiryo" panose="020B0604030504040204" pitchFamily="50" charset="-128"/>
              </a:rPr>
              <a:t>Office</a:t>
            </a:r>
            <a:r>
              <a:rPr lang="ja-JP" altLang="en-US" b="0" i="0" dirty="0">
                <a:solidFill>
                  <a:srgbClr val="000000"/>
                </a:solidFill>
                <a:effectLst/>
                <a:latin typeface="Meiryo" panose="020B0604030504040204" pitchFamily="50" charset="-128"/>
                <a:ea typeface="Meiryo" panose="020B0604030504040204" pitchFamily="50" charset="-128"/>
              </a:rPr>
              <a:t>、サイボウズ ガルーン、</a:t>
            </a:r>
            <a:r>
              <a:rPr lang="en-US" altLang="ja-JP" b="0" i="0" dirty="0" err="1">
                <a:solidFill>
                  <a:srgbClr val="000000"/>
                </a:solidFill>
                <a:effectLst/>
                <a:latin typeface="Meiryo" panose="020B0604030504040204" pitchFamily="50" charset="-128"/>
                <a:ea typeface="Meiryo" panose="020B0604030504040204" pitchFamily="50" charset="-128"/>
              </a:rPr>
              <a:t>desknet's</a:t>
            </a:r>
            <a:r>
              <a:rPr lang="en-US" altLang="ja-JP" b="0" i="0" dirty="0">
                <a:solidFill>
                  <a:srgbClr val="000000"/>
                </a:solidFill>
                <a:effectLst/>
                <a:latin typeface="Meiryo" panose="020B0604030504040204" pitchFamily="50" charset="-128"/>
                <a:ea typeface="Meiryo" panose="020B0604030504040204" pitchFamily="50" charset="-128"/>
              </a:rPr>
              <a:t> NEO</a:t>
            </a:r>
            <a:r>
              <a:rPr lang="ja-JP" altLang="en-US" b="0" i="0" dirty="0">
                <a:solidFill>
                  <a:srgbClr val="000000"/>
                </a:solidFill>
                <a:effectLst/>
                <a:latin typeface="Meiryo" panose="020B0604030504040204" pitchFamily="50" charset="-128"/>
                <a:ea typeface="Meiryo" panose="020B0604030504040204" pitchFamily="50" charset="-128"/>
              </a:rPr>
              <a:t>、</a:t>
            </a:r>
            <a:r>
              <a:rPr lang="en-US" altLang="ja-JP" b="0" i="0" dirty="0">
                <a:solidFill>
                  <a:srgbClr val="000000"/>
                </a:solidFill>
                <a:effectLst/>
                <a:latin typeface="Meiryo" panose="020B0604030504040204" pitchFamily="50" charset="-128"/>
                <a:ea typeface="Meiryo" panose="020B0604030504040204" pitchFamily="50" charset="-128"/>
              </a:rPr>
              <a:t>G Suite</a:t>
            </a:r>
            <a:r>
              <a:rPr lang="ja-JP" altLang="en-US" b="0" i="0" dirty="0">
                <a:solidFill>
                  <a:srgbClr val="000000"/>
                </a:solidFill>
                <a:effectLst/>
                <a:latin typeface="Meiryo" panose="020B0604030504040204" pitchFamily="50" charset="-128"/>
                <a:ea typeface="Meiryo" panose="020B0604030504040204" pitchFamily="50" charset="-128"/>
              </a:rPr>
              <a:t>など、全体に見ても導入割合が高い製品が占めている。</a:t>
            </a:r>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18</a:t>
            </a:fld>
            <a:endParaRPr kumimoji="1" lang="ja-JP" altLang="en-US"/>
          </a:p>
        </p:txBody>
      </p:sp>
    </p:spTree>
    <p:extLst>
      <p:ext uri="{BB962C8B-B14F-4D97-AF65-F5344CB8AC3E}">
        <p14:creationId xmlns:p14="http://schemas.microsoft.com/office/powerpoint/2010/main" val="36338030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solidFill>
                  <a:srgbClr val="FF0000"/>
                </a:solidFill>
              </a:rPr>
              <a:t>ここからは、グループウェアの機能を活用した働き方改革の事例を取り上げます。</a:t>
            </a:r>
            <a:endParaRPr lang="en-US" altLang="ja-JP"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solidFill>
                  <a:srgbClr val="FF0000"/>
                </a:solidFill>
              </a:rPr>
              <a:t>A</a:t>
            </a:r>
            <a:r>
              <a:rPr lang="ja-JP" altLang="en-US" dirty="0">
                <a:solidFill>
                  <a:srgbClr val="FF0000"/>
                </a:solidFill>
              </a:rPr>
              <a:t>社は働き方改革として総労働時間の削減と生産性の向上を挙げています。</a:t>
            </a:r>
            <a:endParaRPr lang="en-US" altLang="ja-JP"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solidFill>
                  <a:srgbClr val="FF0000"/>
                </a:solidFill>
              </a:rPr>
              <a:t>しかし、働き方改革に取り組むにあたって、こんな課題がありました。</a:t>
            </a:r>
            <a:endParaRPr lang="en-US" altLang="ja-JP" dirty="0">
              <a:solidFill>
                <a:srgbClr val="FF0000"/>
              </a:solidFill>
            </a:endParaRPr>
          </a:p>
          <a:p>
            <a:r>
              <a:rPr lang="ja-JP" altLang="en-US" dirty="0">
                <a:solidFill>
                  <a:schemeClr val="tx1"/>
                </a:solidFill>
              </a:rPr>
              <a:t>・不要な業務、時間があるのでは</a:t>
            </a:r>
            <a:r>
              <a:rPr lang="en-US" altLang="ja-JP" dirty="0">
                <a:solidFill>
                  <a:schemeClr val="tx1"/>
                </a:solidFill>
              </a:rPr>
              <a:t>…?</a:t>
            </a:r>
            <a:r>
              <a:rPr lang="ja-JP" altLang="en-US" dirty="0">
                <a:solidFill>
                  <a:schemeClr val="tx1"/>
                </a:solidFill>
              </a:rPr>
              <a:t>その分、別の業務が出来るのに</a:t>
            </a:r>
            <a:r>
              <a:rPr lang="en-US" altLang="ja-JP" dirty="0">
                <a:solidFill>
                  <a:schemeClr val="tx1"/>
                </a:solidFill>
              </a:rPr>
              <a:t>…</a:t>
            </a:r>
          </a:p>
          <a:p>
            <a:r>
              <a:rPr lang="ja-JP" altLang="en-US" dirty="0">
                <a:solidFill>
                  <a:schemeClr val="tx1"/>
                </a:solidFill>
              </a:rPr>
              <a:t>・各社員の現状の業務時間や予定と配分が分かれば、適切な業務配分が出来るし、残業もしなくて良いのに</a:t>
            </a:r>
            <a:r>
              <a:rPr lang="en-US" altLang="ja-JP" dirty="0">
                <a:solidFill>
                  <a:schemeClr val="tx1"/>
                </a:solidFill>
              </a:rPr>
              <a:t>…</a:t>
            </a:r>
          </a:p>
          <a:p>
            <a:endParaRPr lang="en-US" altLang="ja-JP" dirty="0">
              <a:solidFill>
                <a:schemeClr val="tx1"/>
              </a:solidFill>
            </a:endParaRPr>
          </a:p>
          <a:p>
            <a:r>
              <a:rPr lang="ja-JP" altLang="en-US" dirty="0">
                <a:solidFill>
                  <a:srgbClr val="FF0000"/>
                </a:solidFill>
              </a:rPr>
              <a:t>参考</a:t>
            </a:r>
            <a:r>
              <a:rPr lang="en-US" altLang="ja-JP" dirty="0">
                <a:solidFill>
                  <a:srgbClr val="FF0000"/>
                </a:solidFill>
              </a:rPr>
              <a:t>URL</a:t>
            </a:r>
          </a:p>
          <a:p>
            <a:r>
              <a:rPr lang="en-US" altLang="ja-JP" dirty="0">
                <a:hlinkClick r:id="rId3"/>
              </a:rPr>
              <a:t>https://www.keidanren.or.jp/policy/2018/104.pdf</a:t>
            </a:r>
            <a:endParaRPr lang="en-US" altLang="ja-JP" dirty="0">
              <a:solidFill>
                <a:srgbClr val="FF0000"/>
              </a:solidFill>
              <a:hlinkClick r:id="rId4">
                <a:extLst>
                  <a:ext uri="{A12FA001-AC4F-418D-AE19-62706E023703}">
                    <ahyp:hlinkClr xmlns:ahyp="http://schemas.microsoft.com/office/drawing/2018/hyperlinkcolor" xmlns="" val="tx"/>
                  </a:ext>
                </a:extLst>
              </a:hlinkClick>
            </a:endParaRPr>
          </a:p>
          <a:p>
            <a:r>
              <a:rPr lang="ja-JP" altLang="en-US" dirty="0">
                <a:solidFill>
                  <a:srgbClr val="FF0000"/>
                </a:solidFill>
              </a:rPr>
              <a:t>経団連　働き方改革事例集 平成</a:t>
            </a:r>
            <a:r>
              <a:rPr lang="en-US" altLang="ja-JP" dirty="0">
                <a:solidFill>
                  <a:srgbClr val="FF0000"/>
                </a:solidFill>
              </a:rPr>
              <a:t>28</a:t>
            </a:r>
            <a:r>
              <a:rPr lang="ja-JP" altLang="en-US" dirty="0">
                <a:solidFill>
                  <a:srgbClr val="FF0000"/>
                </a:solidFill>
              </a:rPr>
              <a:t>年度版</a:t>
            </a:r>
            <a:endParaRPr lang="en-US" altLang="ja-JP" dirty="0">
              <a:solidFill>
                <a:srgbClr val="FF0000"/>
              </a:solidFill>
            </a:endParaRPr>
          </a:p>
          <a:p>
            <a:r>
              <a:rPr lang="ja-JP" altLang="en-US" dirty="0">
                <a:solidFill>
                  <a:srgbClr val="FF0000"/>
                </a:solidFill>
              </a:rPr>
              <a:t>カゴメ株式会社</a:t>
            </a:r>
            <a:endParaRPr lang="en-US" altLang="ja-JP" dirty="0">
              <a:solidFill>
                <a:srgbClr val="FF0000"/>
              </a:solidFill>
            </a:endParaRPr>
          </a:p>
          <a:p>
            <a:endParaRPr lang="en-US" altLang="ja-JP" dirty="0">
              <a:solidFill>
                <a:schemeClr val="tx1"/>
              </a:solidFill>
            </a:endParaRP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20</a:t>
            </a:fld>
            <a:endParaRPr kumimoji="1" lang="ja-JP" altLang="en-US"/>
          </a:p>
        </p:txBody>
      </p:sp>
    </p:spTree>
    <p:extLst>
      <p:ext uri="{BB962C8B-B14F-4D97-AF65-F5344CB8AC3E}">
        <p14:creationId xmlns:p14="http://schemas.microsoft.com/office/powerpoint/2010/main" val="21792485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たとえば、社員同士お互いの予定表を共有できれば、</a:t>
            </a:r>
            <a:endParaRPr kumimoji="1" lang="en-US" altLang="ja-JP" dirty="0"/>
          </a:p>
          <a:p>
            <a:r>
              <a:rPr kumimoji="1" lang="ja-JP" altLang="en-US" dirty="0"/>
              <a:t>・全員の業務内容を確認して、適切に業務を割り振ったり</a:t>
            </a:r>
            <a:endParaRPr kumimoji="1" lang="en-US" altLang="ja-JP" dirty="0"/>
          </a:p>
          <a:p>
            <a:r>
              <a:rPr kumimoji="1" lang="ja-JP" altLang="en-US" dirty="0"/>
              <a:t>・誰か一人に業務が偏っていて残業が発生しているのを確認したり</a:t>
            </a:r>
            <a:endParaRPr kumimoji="1" lang="en-US" altLang="ja-JP" dirty="0"/>
          </a:p>
          <a:p>
            <a:r>
              <a:rPr kumimoji="1" lang="ja-JP" altLang="en-US" dirty="0"/>
              <a:t>といったことができます。</a:t>
            </a:r>
            <a:endParaRPr kumimoji="1" lang="en-US" altLang="ja-JP" dirty="0"/>
          </a:p>
          <a:p>
            <a:endParaRPr kumimoji="1" lang="en-US" altLang="ja-JP" dirty="0"/>
          </a:p>
          <a:p>
            <a:r>
              <a:rPr kumimoji="1" lang="ja-JP" altLang="en-US" dirty="0"/>
              <a:t>また、</a:t>
            </a:r>
            <a:endParaRPr kumimoji="1" lang="en-US" altLang="ja-JP" dirty="0"/>
          </a:p>
          <a:p>
            <a:r>
              <a:rPr kumimoji="1" lang="ja-JP" altLang="en-US" dirty="0"/>
              <a:t>・相手の現在の予定が分からず、何度も連絡を取ることになったり</a:t>
            </a:r>
            <a:endParaRPr kumimoji="1" lang="en-US" altLang="ja-JP" dirty="0"/>
          </a:p>
          <a:p>
            <a:r>
              <a:rPr kumimoji="1" lang="ja-JP" altLang="en-US" dirty="0"/>
              <a:t>・会議予定を調整するのに、相手の予定を確認するために連絡を取ったり</a:t>
            </a:r>
            <a:endParaRPr kumimoji="1" lang="en-US" altLang="ja-JP" dirty="0"/>
          </a:p>
          <a:p>
            <a:r>
              <a:rPr kumimoji="1" lang="ja-JP" altLang="en-US" dirty="0"/>
              <a:t>といった、連絡の手間・コストを省略することができます。</a:t>
            </a:r>
            <a:endParaRPr kumimoji="1" lang="en-US" altLang="ja-JP" dirty="0"/>
          </a:p>
          <a:p>
            <a:r>
              <a:rPr kumimoji="1" lang="ja-JP" altLang="en-US" dirty="0"/>
              <a:t>そこで、</a:t>
            </a:r>
            <a:r>
              <a:rPr kumimoji="1" lang="en-US" altLang="ja-JP" dirty="0"/>
              <a:t>A</a:t>
            </a:r>
            <a:r>
              <a:rPr kumimoji="1" lang="ja-JP" altLang="en-US" dirty="0"/>
              <a:t>社では「スケジューラー」を活用する事にしました。</a:t>
            </a:r>
            <a:endParaRPr kumimoji="1" lang="en-US" altLang="ja-JP" dirty="0"/>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21</a:t>
            </a:fld>
            <a:endParaRPr kumimoji="1" lang="ja-JP" altLang="en-US"/>
          </a:p>
        </p:txBody>
      </p:sp>
    </p:spTree>
    <p:extLst>
      <p:ext uri="{BB962C8B-B14F-4D97-AF65-F5344CB8AC3E}">
        <p14:creationId xmlns:p14="http://schemas.microsoft.com/office/powerpoint/2010/main" val="1727621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本日の講義は第</a:t>
            </a:r>
            <a:r>
              <a:rPr kumimoji="1" lang="en-US" altLang="ja-JP" dirty="0"/>
              <a:t>9</a:t>
            </a:r>
            <a:r>
              <a:rPr kumimoji="1" lang="ja-JP" altLang="en-US" dirty="0"/>
              <a:t>回目となります。</a:t>
            </a:r>
            <a:endParaRPr kumimoji="1" lang="en-US" altLang="ja-JP" dirty="0"/>
          </a:p>
          <a:p>
            <a:endParaRPr kumimoji="1" lang="en-US" altLang="ja-JP" dirty="0"/>
          </a:p>
          <a:p>
            <a:r>
              <a:rPr kumimoji="1" lang="ja-JP" altLang="en-US" dirty="0"/>
              <a:t>今回は</a:t>
            </a:r>
            <a:r>
              <a:rPr kumimoji="1" lang="en-US" altLang="ja-JP" dirty="0"/>
              <a:t>AIICT</a:t>
            </a:r>
            <a:r>
              <a:rPr kumimoji="1" lang="ja-JP" altLang="en-US" dirty="0"/>
              <a:t>システムの活用実践　コミュニケーションツールについて学んでいきます。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a:t>
            </a:fld>
            <a:endParaRPr kumimoji="1" lang="ja-JP" altLang="en-US"/>
          </a:p>
        </p:txBody>
      </p:sp>
    </p:spTree>
    <p:extLst>
      <p:ext uri="{BB962C8B-B14F-4D97-AF65-F5344CB8AC3E}">
        <p14:creationId xmlns:p14="http://schemas.microsoft.com/office/powerpoint/2010/main" val="1599539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「スケジューラー」は、身近なモノでいうと、スマートフォンで使用するカレンダーアプリを思い浮かべて頂ければ良いかと思います。</a:t>
            </a:r>
            <a:endParaRPr kumimoji="1" lang="en-US" altLang="ja-JP" dirty="0"/>
          </a:p>
          <a:p>
            <a:r>
              <a:rPr kumimoji="1" lang="ja-JP" altLang="en-US" dirty="0"/>
              <a:t>カレンダーアプリにプラスして、ビジネスの場面で必要となる機能も兼ね備えています。</a:t>
            </a:r>
            <a:endParaRPr kumimoji="1" lang="en-US" altLang="ja-JP" dirty="0"/>
          </a:p>
          <a:p>
            <a:endParaRPr kumimoji="1" lang="en-US" altLang="ja-JP" dirty="0"/>
          </a:p>
          <a:p>
            <a:r>
              <a:rPr kumimoji="1" lang="ja-JP" altLang="en-US" dirty="0"/>
              <a:t>たとえば、</a:t>
            </a:r>
            <a:endParaRPr kumimoji="1" lang="en-US" altLang="ja-JP" dirty="0"/>
          </a:p>
          <a:p>
            <a:r>
              <a:rPr lang="ja-JP" altLang="en-US" dirty="0">
                <a:solidFill>
                  <a:schemeClr val="tx1"/>
                </a:solidFill>
              </a:rPr>
              <a:t>　・自分の予定表を、他人にも公開・共有できる。複数人の予定表を並べて表示する事もできる。</a:t>
            </a:r>
            <a:endParaRPr lang="en-US" altLang="ja-JP" dirty="0">
              <a:solidFill>
                <a:schemeClr val="tx1"/>
              </a:solidFill>
            </a:endParaRPr>
          </a:p>
          <a:p>
            <a:r>
              <a:rPr lang="ja-JP" altLang="en-US" dirty="0">
                <a:solidFill>
                  <a:schemeClr val="tx1"/>
                </a:solidFill>
              </a:rPr>
              <a:t>　・業務の種類ごとにタグ付けや色分け等の分類ができる。</a:t>
            </a:r>
            <a:endParaRPr lang="en-US" altLang="ja-JP" dirty="0">
              <a:solidFill>
                <a:schemeClr val="tx1"/>
              </a:solidFill>
            </a:endParaRPr>
          </a:p>
          <a:p>
            <a:r>
              <a:rPr lang="ja-JP" altLang="en-US" dirty="0">
                <a:solidFill>
                  <a:schemeClr val="tx1"/>
                </a:solidFill>
              </a:rPr>
              <a:t>　・会議の予定作成ができる。会議に参加してほしい人に参加依頼をしたり、会議室や設備の予約も同時にできる。</a:t>
            </a:r>
            <a:endParaRPr lang="en-US" altLang="ja-JP" dirty="0">
              <a:solidFill>
                <a:schemeClr val="tx1"/>
              </a:solidFill>
            </a:endParaRPr>
          </a:p>
          <a:p>
            <a:r>
              <a:rPr lang="ja-JP" altLang="en-US" dirty="0">
                <a:solidFill>
                  <a:schemeClr val="tx1"/>
                </a:solidFill>
              </a:rPr>
              <a:t>といった機能があります。</a:t>
            </a:r>
            <a:endParaRPr lang="en-US" altLang="ja-JP" dirty="0">
              <a:solidFill>
                <a:schemeClr val="tx1"/>
              </a:solidFill>
            </a:endParaRP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22</a:t>
            </a:fld>
            <a:endParaRPr kumimoji="1" lang="ja-JP" altLang="en-US"/>
          </a:p>
        </p:txBody>
      </p:sp>
    </p:spTree>
    <p:extLst>
      <p:ext uri="{BB962C8B-B14F-4D97-AF65-F5344CB8AC3E}">
        <p14:creationId xmlns:p14="http://schemas.microsoft.com/office/powerpoint/2010/main" val="32359402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a:t>
            </a:r>
            <a:r>
              <a:rPr kumimoji="1" lang="ja-JP" altLang="en-US" dirty="0"/>
              <a:t>社でのスケジューラーの活用例と効果について。</a:t>
            </a:r>
            <a:endParaRPr kumimoji="1" lang="en-US" altLang="ja-JP" dirty="0"/>
          </a:p>
          <a:p>
            <a:endParaRPr kumimoji="1" lang="en-US" altLang="ja-JP" dirty="0"/>
          </a:p>
          <a:p>
            <a:r>
              <a:rPr kumimoji="1" lang="ja-JP" altLang="en-US" dirty="0"/>
              <a:t>以下のように活用すると</a:t>
            </a:r>
            <a:endParaRPr kumimoji="1" lang="en-US" altLang="ja-JP" dirty="0"/>
          </a:p>
          <a:p>
            <a:r>
              <a:rPr lang="ja-JP" altLang="en-US" dirty="0">
                <a:solidFill>
                  <a:schemeClr val="tx1"/>
                </a:solidFill>
              </a:rPr>
              <a:t>・会議も個人の業務も含めて、予定は全て登録するようにルールを統一。</a:t>
            </a:r>
            <a:endParaRPr lang="en-US" altLang="ja-JP" dirty="0">
              <a:solidFill>
                <a:schemeClr val="tx1"/>
              </a:solidFill>
            </a:endParaRPr>
          </a:p>
          <a:p>
            <a:r>
              <a:rPr lang="ja-JP" altLang="en-US" dirty="0">
                <a:solidFill>
                  <a:schemeClr val="tx1"/>
                </a:solidFill>
              </a:rPr>
              <a:t>・他の社員にも公開し、常に相手の予定が確認できる状態へ。</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以下の効果が得られました。</a:t>
            </a:r>
            <a:endParaRPr lang="en-US" altLang="ja-JP" dirty="0">
              <a:solidFill>
                <a:schemeClr val="tx1"/>
              </a:solidFill>
            </a:endParaRPr>
          </a:p>
          <a:p>
            <a:r>
              <a:rPr lang="ja-JP" altLang="en-US" dirty="0">
                <a:solidFill>
                  <a:schemeClr val="tx1"/>
                </a:solidFill>
              </a:rPr>
              <a:t>　・相手の予定や状況を確認、問合せる手間が削減できた。その分、別の業務に着手できた。</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23</a:t>
            </a:fld>
            <a:endParaRPr kumimoji="1" lang="ja-JP" altLang="en-US"/>
          </a:p>
        </p:txBody>
      </p:sp>
    </p:spTree>
    <p:extLst>
      <p:ext uri="{BB962C8B-B14F-4D97-AF65-F5344CB8AC3E}">
        <p14:creationId xmlns:p14="http://schemas.microsoft.com/office/powerpoint/2010/main" val="2993796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以下のように活用すると</a:t>
            </a:r>
            <a:endParaRPr kumimoji="1" lang="en-US" altLang="ja-JP" dirty="0"/>
          </a:p>
          <a:p>
            <a:r>
              <a:rPr lang="ja-JP" altLang="en-US" dirty="0"/>
              <a:t>・</a:t>
            </a:r>
            <a:r>
              <a:rPr lang="ja-JP" altLang="ja-JP" dirty="0"/>
              <a:t>業務内容ごとに色分けして分類。</a:t>
            </a:r>
            <a:endParaRPr lang="en-US" altLang="ja-JP" dirty="0"/>
          </a:p>
          <a:p>
            <a:r>
              <a:rPr lang="ja-JP" altLang="en-US" dirty="0"/>
              <a:t>・</a:t>
            </a:r>
            <a:r>
              <a:rPr lang="ja-JP" altLang="ja-JP" dirty="0"/>
              <a:t>どの業務にどれだけ時間を割いているか、一目で分かる状態へ。</a:t>
            </a:r>
          </a:p>
          <a:p>
            <a:endParaRPr lang="en-US" altLang="ja-JP" dirty="0">
              <a:solidFill>
                <a:schemeClr val="tx1"/>
              </a:solidFill>
            </a:endParaRPr>
          </a:p>
          <a:p>
            <a:r>
              <a:rPr lang="ja-JP" altLang="en-US" dirty="0">
                <a:solidFill>
                  <a:schemeClr val="tx1"/>
                </a:solidFill>
              </a:rPr>
              <a:t>以下の効果が得られました。</a:t>
            </a:r>
            <a:endParaRPr lang="en-US" altLang="ja-JP" dirty="0">
              <a:solidFill>
                <a:schemeClr val="tx1"/>
              </a:solidFill>
            </a:endParaRPr>
          </a:p>
          <a:p>
            <a:r>
              <a:rPr lang="ja-JP" altLang="en-US" dirty="0">
                <a:solidFill>
                  <a:schemeClr val="tx1"/>
                </a:solidFill>
              </a:rPr>
              <a:t>・メンバーの予定を見て適切な業務配分を実施。また、長時間残業への対策ができた。</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24</a:t>
            </a:fld>
            <a:endParaRPr kumimoji="1" lang="ja-JP" altLang="en-US"/>
          </a:p>
        </p:txBody>
      </p:sp>
    </p:spTree>
    <p:extLst>
      <p:ext uri="{BB962C8B-B14F-4D97-AF65-F5344CB8AC3E}">
        <p14:creationId xmlns:p14="http://schemas.microsoft.com/office/powerpoint/2010/main" val="17030986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以下のように活用すると</a:t>
            </a:r>
            <a:endParaRPr kumimoji="1" lang="en-US" altLang="ja-JP" dirty="0"/>
          </a:p>
          <a:p>
            <a:r>
              <a:rPr lang="ja-JP" altLang="en-US" dirty="0"/>
              <a:t>・</a:t>
            </a:r>
            <a:r>
              <a:rPr lang="ja-JP" altLang="ja-JP" dirty="0"/>
              <a:t>スケジューラーの入力内容を基に、予定と実績について定期的に上司と部下でディスカッションを実施し、業務マネジメントを行っている。</a:t>
            </a:r>
          </a:p>
          <a:p>
            <a:r>
              <a:rPr lang="ja-JP" altLang="en-US" dirty="0"/>
              <a:t>・</a:t>
            </a:r>
            <a:r>
              <a:rPr lang="ja-JP" altLang="ja-JP" dirty="0"/>
              <a:t>入力内容を業務時間分析システムにも連動させ、自分の</a:t>
            </a:r>
            <a:r>
              <a:rPr lang="ja-JP" altLang="en-US" dirty="0"/>
              <a:t>業務配分などを</a:t>
            </a:r>
            <a:r>
              <a:rPr lang="ja-JP" altLang="ja-JP" dirty="0"/>
              <a:t>閲覧できる。管理職であれば、部下の労働時間や業務配分も確認ができる。</a:t>
            </a:r>
          </a:p>
          <a:p>
            <a:endParaRPr lang="en-US" altLang="ja-JP" dirty="0">
              <a:solidFill>
                <a:schemeClr val="tx1"/>
              </a:solidFill>
            </a:endParaRPr>
          </a:p>
          <a:p>
            <a:r>
              <a:rPr lang="ja-JP" altLang="en-US" dirty="0">
                <a:solidFill>
                  <a:schemeClr val="tx1"/>
                </a:solidFill>
              </a:rPr>
              <a:t>以下の効果が得られました。</a:t>
            </a:r>
            <a:endParaRPr lang="en-US" altLang="ja-JP" dirty="0">
              <a:solidFill>
                <a:schemeClr val="tx1"/>
              </a:solidFill>
            </a:endParaRPr>
          </a:p>
          <a:p>
            <a:r>
              <a:rPr lang="ja-JP" altLang="en-US" dirty="0">
                <a:solidFill>
                  <a:schemeClr val="tx1"/>
                </a:solidFill>
              </a:rPr>
              <a:t>・労働時間についての管理がしやすくなった</a:t>
            </a:r>
            <a:endParaRPr lang="en-US" altLang="ja-JP" dirty="0">
              <a:solidFill>
                <a:schemeClr val="tx1"/>
              </a:solidFill>
            </a:endParaRPr>
          </a:p>
          <a:p>
            <a:endParaRPr kumimoji="1" lang="en-US" altLang="ja-JP" dirty="0"/>
          </a:p>
          <a:p>
            <a:r>
              <a:rPr kumimoji="1" lang="en-US" altLang="ja-JP" dirty="0"/>
              <a:t>※</a:t>
            </a:r>
            <a:r>
              <a:rPr kumimoji="1" lang="ja-JP" altLang="en-US" dirty="0"/>
              <a:t>スケジューラーと業務時間分析システムについて</a:t>
            </a:r>
            <a:endParaRPr kumimoji="1" lang="en-US" altLang="ja-JP" dirty="0"/>
          </a:p>
          <a:p>
            <a:r>
              <a:rPr kumimoji="1" lang="ja-JP" altLang="en-US" dirty="0"/>
              <a:t>　スケジューラーに入力した内容</a:t>
            </a:r>
            <a:r>
              <a:rPr kumimoji="1" lang="en-US" altLang="ja-JP" dirty="0"/>
              <a:t>(</a:t>
            </a:r>
            <a:r>
              <a:rPr kumimoji="1" lang="ja-JP" altLang="en-US" dirty="0"/>
              <a:t>データ</a:t>
            </a:r>
            <a:r>
              <a:rPr kumimoji="1" lang="en-US" altLang="ja-JP" dirty="0"/>
              <a:t>)</a:t>
            </a:r>
            <a:r>
              <a:rPr kumimoji="1" lang="ja-JP" altLang="en-US" dirty="0"/>
              <a:t>を基に、業務時間の分析を行うツールもあります。</a:t>
            </a:r>
            <a:endParaRPr kumimoji="1" lang="en-US" altLang="ja-JP" dirty="0"/>
          </a:p>
          <a:p>
            <a:r>
              <a:rPr kumimoji="1" lang="ja-JP" altLang="en-US" dirty="0"/>
              <a:t>　どの業務に何時間使用した、残業時間はどの程度か、などの情報を使用し、時間配分を表示する、変化をグラフで可視化する、などの機能があります。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25</a:t>
            </a:fld>
            <a:endParaRPr kumimoji="1" lang="ja-JP" altLang="en-US"/>
          </a:p>
        </p:txBody>
      </p:sp>
    </p:spTree>
    <p:extLst>
      <p:ext uri="{BB962C8B-B14F-4D97-AF65-F5344CB8AC3E}">
        <p14:creationId xmlns:p14="http://schemas.microsoft.com/office/powerpoint/2010/main" val="12279594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スケジューラーを活用した結果、適切な業務配分や、予定確認のための連絡の手間の削減、労働時間のマネジメント、などができるようになっています。</a:t>
            </a:r>
            <a:endParaRPr kumimoji="1" lang="en-US" altLang="ja-JP" dirty="0"/>
          </a:p>
          <a:p>
            <a:r>
              <a:rPr kumimoji="1" lang="ja-JP" altLang="en-US" dirty="0"/>
              <a:t>そのほか、有給取得の奨励、時差勤務制度などの取組も同時におこなった結果、総労働時間の削減に成功しています。</a:t>
            </a:r>
            <a:endParaRPr kumimoji="1" lang="en-US" altLang="ja-JP" dirty="0"/>
          </a:p>
          <a:p>
            <a:endParaRPr kumimoji="1" lang="en-US" altLang="ja-JP" dirty="0"/>
          </a:p>
          <a:p>
            <a:r>
              <a:rPr lang="ja-JP" altLang="en-US" sz="1200" dirty="0">
                <a:solidFill>
                  <a:srgbClr val="FF0000"/>
                </a:solidFill>
              </a:rPr>
              <a:t>参考</a:t>
            </a:r>
            <a:r>
              <a:rPr lang="en-US" altLang="ja-JP" sz="1200" dirty="0">
                <a:solidFill>
                  <a:srgbClr val="FF0000"/>
                </a:solidFill>
              </a:rPr>
              <a:t>URL</a:t>
            </a:r>
          </a:p>
          <a:p>
            <a:r>
              <a:rPr lang="en-US" altLang="ja-JP" sz="1200" dirty="0">
                <a:hlinkClick r:id="rId3"/>
              </a:rPr>
              <a:t>https://www.keidanren.or.jp/policy/2018/104.pdf</a:t>
            </a:r>
            <a:endParaRPr lang="en-US" altLang="ja-JP" sz="1200" dirty="0">
              <a:solidFill>
                <a:srgbClr val="FF0000"/>
              </a:solidFill>
              <a:hlinkClick r:id="rId4">
                <a:extLst>
                  <a:ext uri="{A12FA001-AC4F-418D-AE19-62706E023703}">
                    <ahyp:hlinkClr xmlns:ahyp="http://schemas.microsoft.com/office/drawing/2018/hyperlinkcolor" xmlns="" val="tx"/>
                  </a:ext>
                </a:extLst>
              </a:hlinkClick>
            </a:endParaRPr>
          </a:p>
          <a:p>
            <a:r>
              <a:rPr lang="ja-JP" altLang="en-US" sz="1200" dirty="0">
                <a:solidFill>
                  <a:srgbClr val="FF0000"/>
                </a:solidFill>
              </a:rPr>
              <a:t>経団連　働き方改革事例集 平成</a:t>
            </a:r>
            <a:r>
              <a:rPr lang="en-US" altLang="ja-JP" sz="1200" dirty="0">
                <a:solidFill>
                  <a:srgbClr val="FF0000"/>
                </a:solidFill>
              </a:rPr>
              <a:t>28</a:t>
            </a:r>
            <a:r>
              <a:rPr lang="ja-JP" altLang="en-US" sz="1200" dirty="0">
                <a:solidFill>
                  <a:srgbClr val="FF0000"/>
                </a:solidFill>
              </a:rPr>
              <a:t>年度版</a:t>
            </a:r>
            <a:endParaRPr lang="en-US" altLang="ja-JP" sz="1200" dirty="0">
              <a:solidFill>
                <a:srgbClr val="FF0000"/>
              </a:solidFill>
            </a:endParaRPr>
          </a:p>
          <a:p>
            <a:endParaRPr lang="en-US" altLang="ja-JP" sz="1200" dirty="0">
              <a:solidFill>
                <a:srgbClr val="FF0000"/>
              </a:solidFill>
            </a:endParaRPr>
          </a:p>
          <a:p>
            <a:r>
              <a:rPr lang="en-US" altLang="ja-JP" sz="1200" dirty="0">
                <a:hlinkClick r:id="rId5"/>
              </a:rPr>
              <a:t>https://www.maff.go.jp/j/shokusan/kikaku/hatarakikata_shokusan/kagome.html</a:t>
            </a:r>
            <a:endParaRPr lang="en-US" altLang="ja-JP" sz="1200" dirty="0"/>
          </a:p>
          <a:p>
            <a:r>
              <a:rPr lang="ja-JP" altLang="en-US" sz="1200" dirty="0">
                <a:solidFill>
                  <a:srgbClr val="FF0000"/>
                </a:solidFill>
              </a:rPr>
              <a:t>農林水産省</a:t>
            </a:r>
            <a:r>
              <a:rPr lang="en-US" altLang="ja-JP" sz="1200" dirty="0">
                <a:solidFill>
                  <a:srgbClr val="FF0000"/>
                </a:solidFill>
              </a:rPr>
              <a:t>(</a:t>
            </a:r>
            <a:r>
              <a:rPr lang="ja-JP" altLang="en-US" sz="1200" dirty="0">
                <a:solidFill>
                  <a:srgbClr val="FF0000"/>
                </a:solidFill>
              </a:rPr>
              <a:t>総労働時間のデータについてはこちらから</a:t>
            </a:r>
            <a:r>
              <a:rPr lang="en-US" altLang="ja-JP" sz="1200" dirty="0">
                <a:solidFill>
                  <a:srgbClr val="FF0000"/>
                </a:solidFill>
              </a:rPr>
              <a:t>)</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26</a:t>
            </a:fld>
            <a:endParaRPr kumimoji="1" lang="ja-JP" altLang="en-US"/>
          </a:p>
        </p:txBody>
      </p:sp>
    </p:spTree>
    <p:extLst>
      <p:ext uri="{BB962C8B-B14F-4D97-AF65-F5344CB8AC3E}">
        <p14:creationId xmlns:p14="http://schemas.microsoft.com/office/powerpoint/2010/main" val="11613733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solidFill>
                  <a:srgbClr val="FF0000"/>
                </a:solidFill>
              </a:rPr>
              <a:t>B</a:t>
            </a:r>
            <a:r>
              <a:rPr lang="ja-JP" altLang="en-US" dirty="0">
                <a:solidFill>
                  <a:srgbClr val="FF0000"/>
                </a:solidFill>
              </a:rPr>
              <a:t>社では</a:t>
            </a:r>
            <a:endParaRPr lang="en-US" altLang="ja-JP" dirty="0">
              <a:solidFill>
                <a:srgbClr val="FF0000"/>
              </a:solidFill>
            </a:endParaRPr>
          </a:p>
          <a:p>
            <a:r>
              <a:rPr lang="ja-JP" altLang="en-US" dirty="0">
                <a:solidFill>
                  <a:schemeClr val="tx1"/>
                </a:solidFill>
              </a:rPr>
              <a:t>・無駄な仕事の排除</a:t>
            </a:r>
            <a:endParaRPr lang="en-US" altLang="ja-JP" dirty="0">
              <a:solidFill>
                <a:schemeClr val="tx1"/>
              </a:solidFill>
            </a:endParaRPr>
          </a:p>
          <a:p>
            <a:r>
              <a:rPr lang="ja-JP" altLang="en-US" dirty="0">
                <a:solidFill>
                  <a:schemeClr val="tx1"/>
                </a:solidFill>
              </a:rPr>
              <a:t>・限られた時間の中での成果</a:t>
            </a:r>
            <a:endParaRPr lang="en-US" altLang="ja-JP" dirty="0">
              <a:solidFill>
                <a:schemeClr val="tx1"/>
              </a:solidFill>
            </a:endParaRPr>
          </a:p>
          <a:p>
            <a:r>
              <a:rPr lang="ja-JP" altLang="en-US" dirty="0">
                <a:solidFill>
                  <a:schemeClr val="tx1"/>
                </a:solidFill>
              </a:rPr>
              <a:t>・職種をまたがったコラボレーション</a:t>
            </a:r>
            <a:endParaRPr lang="en-US" altLang="ja-JP"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を働き方改革の取組として掲げています。</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solidFill>
                  <a:srgbClr val="FF0000"/>
                </a:solidFill>
              </a:rPr>
              <a:t>この取り組みにあたって、現場では</a:t>
            </a:r>
            <a:endParaRPr lang="en-US" altLang="ja-JP" dirty="0">
              <a:solidFill>
                <a:srgbClr val="FF0000"/>
              </a:solidFill>
            </a:endParaRPr>
          </a:p>
          <a:p>
            <a:r>
              <a:rPr lang="ja-JP" altLang="en-US" dirty="0">
                <a:solidFill>
                  <a:schemeClr val="tx1"/>
                </a:solidFill>
              </a:rPr>
              <a:t>・もっと手軽に連絡が取れる環境なら仕事も早くなるのでは</a:t>
            </a:r>
            <a:r>
              <a:rPr lang="en-US" altLang="ja-JP" dirty="0">
                <a:solidFill>
                  <a:schemeClr val="tx1"/>
                </a:solidFill>
              </a:rPr>
              <a:t>…</a:t>
            </a:r>
          </a:p>
          <a:p>
            <a:r>
              <a:rPr lang="ja-JP" altLang="en-US" dirty="0">
                <a:solidFill>
                  <a:schemeClr val="tx1"/>
                </a:solidFill>
              </a:rPr>
              <a:t>・同じ相手ばかりではなく、色んな人や、他部署とも意見や情報を共有できれば良いかも</a:t>
            </a:r>
            <a:r>
              <a:rPr lang="en-US" altLang="ja-JP"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solidFill>
                  <a:srgbClr val="FF0000"/>
                </a:solidFill>
              </a:rPr>
              <a:t>といった考えが出てきます。</a:t>
            </a:r>
            <a:endParaRPr lang="en-US" altLang="ja-JP"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rgbClr val="FF0000"/>
              </a:solidFill>
            </a:endParaRPr>
          </a:p>
          <a:p>
            <a:r>
              <a:rPr lang="ja-JP" altLang="en-US" dirty="0">
                <a:solidFill>
                  <a:srgbClr val="FF0000"/>
                </a:solidFill>
                <a:ea typeface="Meiryo UI" panose="020B0604030504040204" pitchFamily="50" charset="-128"/>
              </a:rPr>
              <a:t>参考</a:t>
            </a:r>
            <a:r>
              <a:rPr lang="en-US" altLang="ja-JP" dirty="0">
                <a:solidFill>
                  <a:srgbClr val="FF0000"/>
                </a:solidFill>
                <a:ea typeface="Meiryo UI" panose="020B0604030504040204" pitchFamily="50" charset="-128"/>
              </a:rPr>
              <a:t>URL</a:t>
            </a:r>
            <a:endParaRPr lang="en-US" altLang="ja-JP" dirty="0">
              <a:solidFill>
                <a:srgbClr val="FF0000"/>
              </a:solidFill>
              <a:ea typeface="Meiryo UI" panose="020B0604030504040204" pitchFamily="50" charset="-128"/>
              <a:hlinkClick r:id="rId3"/>
            </a:endParaRPr>
          </a:p>
          <a:p>
            <a:r>
              <a:rPr lang="ja-JP" altLang="ja-JP" dirty="0">
                <a:ea typeface="Meiryo UI" panose="020B0604030504040204" pitchFamily="50" charset="-128"/>
                <a:hlinkClick r:id="rId3"/>
              </a:rPr>
              <a:t>https://customers.microsoft.com/ja-jp/story/732771-yamaha-o365-m365-manufacturing-japan</a:t>
            </a:r>
            <a:endParaRPr lang="en-US" altLang="ja-JP" dirty="0">
              <a:ea typeface="Meiryo UI" panose="020B0604030504040204" pitchFamily="50" charset="-128"/>
            </a:endParaRPr>
          </a:p>
          <a:p>
            <a:r>
              <a:rPr lang="ja-JP" altLang="en-US" dirty="0">
                <a:solidFill>
                  <a:srgbClr val="FF0000"/>
                </a:solidFill>
              </a:rPr>
              <a:t>ヤマハ株式会社</a:t>
            </a:r>
            <a:endParaRPr lang="en-US" altLang="ja-JP" dirty="0">
              <a:solidFill>
                <a:srgbClr val="FF0000"/>
              </a:solidFill>
            </a:endParaRP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27</a:t>
            </a:fld>
            <a:endParaRPr kumimoji="1" lang="ja-JP" altLang="en-US"/>
          </a:p>
        </p:txBody>
      </p:sp>
    </p:spTree>
    <p:extLst>
      <p:ext uri="{BB962C8B-B14F-4D97-AF65-F5344CB8AC3E}">
        <p14:creationId xmlns:p14="http://schemas.microsoft.com/office/powerpoint/2010/main" val="1789574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B</a:t>
            </a:r>
            <a:r>
              <a:rPr kumimoji="1" lang="ja-JP" altLang="en-US" dirty="0"/>
              <a:t>社ではそれまで、社内連絡はメールや内線がメインでした。</a:t>
            </a:r>
            <a:endParaRPr kumimoji="1" lang="en-US" altLang="ja-JP" dirty="0"/>
          </a:p>
          <a:p>
            <a:r>
              <a:rPr kumimoji="1" lang="ja-JP" altLang="en-US" dirty="0"/>
              <a:t>電話をしても相手が在席しているか分からない、メールをしてもすぐに返事が来るか分からない、という状態です。</a:t>
            </a:r>
            <a:endParaRPr kumimoji="1" lang="en-US" altLang="ja-JP" dirty="0"/>
          </a:p>
          <a:p>
            <a:r>
              <a:rPr kumimoji="1" lang="ja-JP" altLang="en-US" dirty="0"/>
              <a:t>また、相談事や意見交換も特定の相手やメンバーに偏ってしまう事もありました。</a:t>
            </a:r>
            <a:endParaRPr kumimoji="1" lang="en-US" altLang="ja-JP" dirty="0"/>
          </a:p>
          <a:p>
            <a:r>
              <a:rPr kumimoji="1" lang="ja-JP" altLang="en-US" dirty="0"/>
              <a:t>そこで</a:t>
            </a:r>
            <a:r>
              <a:rPr kumimoji="1" lang="en-US" altLang="ja-JP" dirty="0"/>
              <a:t>B</a:t>
            </a:r>
            <a:r>
              <a:rPr kumimoji="1" lang="ja-JP" altLang="en-US" dirty="0"/>
              <a:t>社の一部の部署から、既に導入していたグループウェア内のチャット</a:t>
            </a:r>
            <a:r>
              <a:rPr lang="ja-JP" altLang="en-US" dirty="0"/>
              <a:t>・</a:t>
            </a:r>
            <a:r>
              <a:rPr kumimoji="1" lang="ja-JP" altLang="en-US" dirty="0"/>
              <a:t>会議ツールの機能をもっと活用しよう、という動きが起こり、社内全体に広まります。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28</a:t>
            </a:fld>
            <a:endParaRPr kumimoji="1" lang="ja-JP" altLang="en-US"/>
          </a:p>
        </p:txBody>
      </p:sp>
    </p:spTree>
    <p:extLst>
      <p:ext uri="{BB962C8B-B14F-4D97-AF65-F5344CB8AC3E}">
        <p14:creationId xmlns:p14="http://schemas.microsoft.com/office/powerpoint/2010/main" val="8943919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ビジネス用途のチャットでは、通常のチャット</a:t>
            </a:r>
            <a:r>
              <a:rPr kumimoji="1" lang="en-US" altLang="ja-JP" dirty="0"/>
              <a:t>(</a:t>
            </a:r>
            <a:r>
              <a:rPr kumimoji="1" lang="ja-JP" altLang="en-US" dirty="0"/>
              <a:t>身近なイメージだと</a:t>
            </a:r>
            <a:r>
              <a:rPr kumimoji="1" lang="en-US" altLang="ja-JP" dirty="0"/>
              <a:t>LINE</a:t>
            </a:r>
            <a:r>
              <a:rPr kumimoji="1" lang="ja-JP" altLang="en-US" dirty="0"/>
              <a:t>など</a:t>
            </a:r>
            <a:r>
              <a:rPr kumimoji="1" lang="en-US" altLang="ja-JP" dirty="0"/>
              <a:t>)</a:t>
            </a:r>
            <a:r>
              <a:rPr kumimoji="1" lang="ja-JP" altLang="en-US" dirty="0"/>
              <a:t>に加えてビジネスに必要な機能も搭載しています。</a:t>
            </a:r>
            <a:endParaRPr kumimoji="1" lang="en-US" altLang="ja-JP" dirty="0"/>
          </a:p>
          <a:p>
            <a:r>
              <a:rPr lang="ja-JP" altLang="en-US" sz="1200" dirty="0">
                <a:solidFill>
                  <a:schemeClr val="tx1"/>
                </a:solidFill>
              </a:rPr>
              <a:t>たとえば</a:t>
            </a:r>
            <a:endParaRPr lang="en-US" altLang="ja-JP" sz="1200" dirty="0">
              <a:solidFill>
                <a:schemeClr val="tx1"/>
              </a:solidFill>
            </a:endParaRPr>
          </a:p>
          <a:p>
            <a:r>
              <a:rPr lang="ja-JP" altLang="en-US" sz="1200" dirty="0">
                <a:solidFill>
                  <a:schemeClr val="tx1"/>
                </a:solidFill>
              </a:rPr>
              <a:t>・メールよりも気軽に、会話するようにやり取りができる。</a:t>
            </a:r>
            <a:endParaRPr lang="en-US" altLang="ja-JP" sz="1200" dirty="0">
              <a:solidFill>
                <a:schemeClr val="tx1"/>
              </a:solidFill>
            </a:endParaRPr>
          </a:p>
          <a:p>
            <a:r>
              <a:rPr lang="ja-JP" altLang="en-US" sz="1200" dirty="0">
                <a:solidFill>
                  <a:schemeClr val="tx1"/>
                </a:solidFill>
              </a:rPr>
              <a:t>・リアクション機能を返信代わりに応用できる。</a:t>
            </a:r>
            <a:endParaRPr lang="en-US" altLang="ja-JP" sz="1200" dirty="0">
              <a:solidFill>
                <a:schemeClr val="tx1"/>
              </a:solidFill>
            </a:endParaRPr>
          </a:p>
          <a:p>
            <a:r>
              <a:rPr lang="ja-JP" altLang="en-US" sz="1200" dirty="0">
                <a:solidFill>
                  <a:schemeClr val="tx1"/>
                </a:solidFill>
              </a:rPr>
              <a:t>・在席状況を表示できる</a:t>
            </a:r>
            <a:endParaRPr lang="en-US" altLang="ja-JP" sz="1200" dirty="0">
              <a:solidFill>
                <a:schemeClr val="tx1"/>
              </a:solidFill>
            </a:endParaRPr>
          </a:p>
          <a:p>
            <a:r>
              <a:rPr lang="ja-JP" altLang="en-US" sz="1200" dirty="0">
                <a:solidFill>
                  <a:schemeClr val="tx1"/>
                </a:solidFill>
              </a:rPr>
              <a:t>・個人対個人だけではなく、グループでもやり取りできる。</a:t>
            </a:r>
            <a:endParaRPr lang="en-US" altLang="ja-JP" sz="1200" dirty="0">
              <a:solidFill>
                <a:schemeClr val="tx1"/>
              </a:solidFill>
            </a:endParaRPr>
          </a:p>
          <a:p>
            <a:r>
              <a:rPr lang="ja-JP" altLang="en-US" sz="1200" dirty="0">
                <a:solidFill>
                  <a:schemeClr val="tx1"/>
                </a:solidFill>
              </a:rPr>
              <a:t>・音声通話、テレビ会議機能があるので会議にも応用できる。</a:t>
            </a:r>
            <a:endParaRPr lang="en-US" altLang="ja-JP" sz="1200" dirty="0">
              <a:solidFill>
                <a:schemeClr val="tx1"/>
              </a:solidFill>
            </a:endParaRPr>
          </a:p>
          <a:p>
            <a:r>
              <a:rPr lang="ja-JP" altLang="en-US" sz="1200" dirty="0">
                <a:solidFill>
                  <a:schemeClr val="tx1"/>
                </a:solidFill>
              </a:rPr>
              <a:t>・資料、データの共有ができる。</a:t>
            </a:r>
            <a:endParaRPr lang="en-US" altLang="ja-JP" sz="1200" dirty="0">
              <a:solidFill>
                <a:schemeClr val="tx1"/>
              </a:solidFill>
            </a:endParaRPr>
          </a:p>
          <a:p>
            <a:r>
              <a:rPr lang="ja-JP" altLang="en-US" sz="1200" dirty="0">
                <a:solidFill>
                  <a:schemeClr val="tx1"/>
                </a:solidFill>
              </a:rPr>
              <a:t>等の機能があります。</a:t>
            </a:r>
            <a:endParaRPr lang="en-US" altLang="ja-JP" sz="1200" dirty="0">
              <a:solidFill>
                <a:schemeClr val="tx1"/>
              </a:solidFill>
            </a:endParaRP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29</a:t>
            </a:fld>
            <a:endParaRPr kumimoji="1" lang="ja-JP" altLang="en-US"/>
          </a:p>
        </p:txBody>
      </p:sp>
    </p:spTree>
    <p:extLst>
      <p:ext uri="{BB962C8B-B14F-4D97-AF65-F5344CB8AC3E}">
        <p14:creationId xmlns:p14="http://schemas.microsoft.com/office/powerpoint/2010/main" val="27892890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チャット・会議ツールを活用した結果、気軽な連絡・相談や、複数人でのオープンなやり取り、</a:t>
            </a:r>
            <a:r>
              <a:rPr kumimoji="1" lang="en-US" altLang="ja-JP" dirty="0"/>
              <a:t>Web</a:t>
            </a:r>
            <a:r>
              <a:rPr kumimoji="1" lang="ja-JP" altLang="en-US" dirty="0"/>
              <a:t>会議システムでの会議や共同作業の活用が浸透しました。</a:t>
            </a:r>
            <a:endParaRPr kumimoji="1" lang="en-US" altLang="ja-JP" dirty="0"/>
          </a:p>
          <a:p>
            <a:r>
              <a:rPr kumimoji="1" lang="ja-JP" altLang="en-US" dirty="0"/>
              <a:t>その結果、</a:t>
            </a:r>
            <a:endParaRPr kumimoji="1" lang="en-US" altLang="ja-JP" dirty="0"/>
          </a:p>
          <a:p>
            <a:r>
              <a:rPr kumimoji="1" lang="ja-JP" altLang="en-US" dirty="0"/>
              <a:t>・コミュニケーションの変化と共に、企業全体の雰囲気もオープンになった。</a:t>
            </a:r>
          </a:p>
          <a:p>
            <a:r>
              <a:rPr kumimoji="1" lang="ja-JP" altLang="en-US" dirty="0"/>
              <a:t>・テレワーク、時差出勤など他の働き方改革の取組の促進へと繋がった。</a:t>
            </a:r>
          </a:p>
          <a:p>
            <a:r>
              <a:rPr kumimoji="1" lang="ja-JP" altLang="en-US" dirty="0"/>
              <a:t>といった声が上がっています。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30</a:t>
            </a:fld>
            <a:endParaRPr kumimoji="1" lang="ja-JP" altLang="en-US"/>
          </a:p>
        </p:txBody>
      </p:sp>
    </p:spTree>
    <p:extLst>
      <p:ext uri="{BB962C8B-B14F-4D97-AF65-F5344CB8AC3E}">
        <p14:creationId xmlns:p14="http://schemas.microsoft.com/office/powerpoint/2010/main" val="37214563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スケジューラーなどグループウェアと併せて、他の機能は他アプリケーションを入れる場合もよくある事例です。</a:t>
            </a:r>
            <a:endParaRPr kumimoji="1" lang="en-US" altLang="ja-JP" dirty="0"/>
          </a:p>
          <a:p>
            <a:r>
              <a:rPr kumimoji="1" lang="ja-JP" altLang="en-US" dirty="0"/>
              <a:t>ここでは、チャットや</a:t>
            </a:r>
            <a:r>
              <a:rPr kumimoji="1" lang="en-US" altLang="ja-JP" dirty="0"/>
              <a:t>Web</a:t>
            </a:r>
            <a:r>
              <a:rPr kumimoji="1" lang="ja-JP" altLang="en-US" dirty="0"/>
              <a:t>会議にてよく使用されるアプリケーションの一例をご紹介します。</a:t>
            </a:r>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31</a:t>
            </a:fld>
            <a:endParaRPr kumimoji="1" lang="ja-JP" altLang="en-US"/>
          </a:p>
        </p:txBody>
      </p:sp>
    </p:spTree>
    <p:extLst>
      <p:ext uri="{BB962C8B-B14F-4D97-AF65-F5344CB8AC3E}">
        <p14:creationId xmlns:p14="http://schemas.microsoft.com/office/powerpoint/2010/main" val="1122455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第</a:t>
            </a:r>
            <a:r>
              <a:rPr kumimoji="1" lang="en-US" altLang="ja-JP" dirty="0"/>
              <a:t>2</a:t>
            </a:r>
            <a:r>
              <a:rPr kumimoji="1" lang="ja-JP" altLang="en-US" dirty="0"/>
              <a:t>回目の講義で、働き方改革として挙げられる取り組み例をご紹介したのを覚えていますでしょうか。</a:t>
            </a:r>
            <a:endParaRPr kumimoji="1" lang="en-US" altLang="ja-JP" dirty="0"/>
          </a:p>
          <a:p>
            <a:r>
              <a:rPr kumimoji="1" lang="ja-JP" altLang="en-US" dirty="0"/>
              <a:t>今日の話につながるので、復習もかねてご紹介します。</a:t>
            </a:r>
            <a:endParaRPr kumimoji="1" lang="en-US" altLang="ja-JP" dirty="0"/>
          </a:p>
          <a:p>
            <a:endParaRPr kumimoji="1" lang="en-US" altLang="ja-JP" dirty="0"/>
          </a:p>
          <a:p>
            <a:r>
              <a:rPr kumimoji="1" lang="ja-JP" altLang="en-US" dirty="0"/>
              <a:t>働き方改革として企業が挙げる取り組みには</a:t>
            </a:r>
            <a:endParaRPr kumimoji="1" lang="en-US" altLang="ja-JP" dirty="0"/>
          </a:p>
          <a:p>
            <a:r>
              <a:rPr kumimoji="1" lang="ja-JP" altLang="en-US" dirty="0"/>
              <a:t>これまで紹介した休暇や勤務時間、勤務形態に関する制度面、フリーアドレス制度や</a:t>
            </a:r>
            <a:endParaRPr kumimoji="1" lang="en-US" altLang="ja-JP" dirty="0"/>
          </a:p>
          <a:p>
            <a:r>
              <a:rPr kumimoji="1" lang="ja-JP" altLang="en-US" dirty="0"/>
              <a:t>会議室以外にミーティングスペースを設けるなどの環境面などの取り組みもありますが、</a:t>
            </a:r>
            <a:endParaRPr kumimoji="1" lang="en-US" altLang="ja-JP" dirty="0"/>
          </a:p>
          <a:p>
            <a:r>
              <a:rPr kumimoji="1" lang="en-US" altLang="ja-JP" dirty="0"/>
              <a:t>ICT</a:t>
            </a:r>
            <a:r>
              <a:rPr kumimoji="1" lang="ja-JP" altLang="en-US" dirty="0"/>
              <a:t>の活用による取り組みが挙げられることも少なくありません。</a:t>
            </a:r>
            <a:endParaRPr kumimoji="1" lang="en-US" altLang="ja-JP" dirty="0"/>
          </a:p>
          <a:p>
            <a:endParaRPr kumimoji="1" lang="en-US" altLang="ja-JP" dirty="0"/>
          </a:p>
          <a:p>
            <a:r>
              <a:rPr kumimoji="1" lang="ja-JP" altLang="en-US" dirty="0"/>
              <a:t>またテレワークや</a:t>
            </a:r>
            <a:r>
              <a:rPr kumimoji="1" lang="en-US" altLang="ja-JP" dirty="0"/>
              <a:t>Web</a:t>
            </a:r>
            <a:r>
              <a:rPr kumimoji="1" lang="ja-JP" altLang="en-US" dirty="0"/>
              <a:t>会議に代表されるように、これからの働き方には</a:t>
            </a:r>
            <a:r>
              <a:rPr kumimoji="1" lang="en-US" altLang="ja-JP" dirty="0"/>
              <a:t>ICT</a:t>
            </a:r>
            <a:r>
              <a:rPr kumimoji="1" lang="ja-JP" altLang="en-US" dirty="0"/>
              <a:t>なくして実現できません</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4</a:t>
            </a:fld>
            <a:endParaRPr kumimoji="1" lang="ja-JP" altLang="en-US"/>
          </a:p>
        </p:txBody>
      </p:sp>
    </p:spTree>
    <p:extLst>
      <p:ext uri="{BB962C8B-B14F-4D97-AF65-F5344CB8AC3E}">
        <p14:creationId xmlns:p14="http://schemas.microsoft.com/office/powerpoint/2010/main" val="689033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solidFill>
                  <a:srgbClr val="FF0000"/>
                </a:solidFill>
              </a:rPr>
              <a:t>C</a:t>
            </a:r>
            <a:r>
              <a:rPr lang="ja-JP" altLang="en-US" dirty="0">
                <a:solidFill>
                  <a:srgbClr val="FF0000"/>
                </a:solidFill>
              </a:rPr>
              <a:t>社では、勤務時間の削減と、作業量の圧縮を取り組みとして挙げています。</a:t>
            </a:r>
            <a:endParaRPr lang="en-US" altLang="ja-JP"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solidFill>
                  <a:srgbClr val="FF0000"/>
                </a:solidFill>
              </a:rPr>
              <a:t>この取り組みにあたって、現場では、</a:t>
            </a:r>
            <a:endParaRPr lang="en-US" altLang="ja-JP"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solidFill>
                  <a:srgbClr val="FF0000"/>
                </a:solidFill>
              </a:rPr>
              <a:t>・会議資料の準備や印刷に時間を取られている</a:t>
            </a:r>
            <a:endParaRPr lang="en-US" altLang="ja-JP"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solidFill>
                  <a:srgbClr val="FF0000"/>
                </a:solidFill>
              </a:rPr>
              <a:t>という声が上がります。</a:t>
            </a:r>
            <a:endParaRPr lang="en-US" altLang="ja-JP"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rgbClr val="FF0000"/>
              </a:solidFill>
            </a:endParaRPr>
          </a:p>
          <a:p>
            <a:r>
              <a:rPr lang="ja-JP" altLang="en-US" dirty="0">
                <a:solidFill>
                  <a:srgbClr val="FF0000"/>
                </a:solidFill>
                <a:ea typeface="Meiryo UI" panose="020B0604030504040204" pitchFamily="50" charset="-128"/>
              </a:rPr>
              <a:t>参考</a:t>
            </a:r>
            <a:r>
              <a:rPr lang="en-US" altLang="ja-JP" dirty="0">
                <a:solidFill>
                  <a:srgbClr val="FF0000"/>
                </a:solidFill>
                <a:ea typeface="Meiryo UI" panose="020B0604030504040204" pitchFamily="50" charset="-128"/>
              </a:rPr>
              <a:t>URL</a:t>
            </a:r>
            <a:endParaRPr lang="en-US" altLang="ja-JP" dirty="0">
              <a:ea typeface="Meiryo UI" panose="020B0604030504040204" pitchFamily="50" charset="-128"/>
            </a:endParaRPr>
          </a:p>
          <a:p>
            <a:r>
              <a:rPr lang="en-US" altLang="ja-JP" dirty="0">
                <a:hlinkClick r:id="rId3"/>
              </a:rPr>
              <a:t>https://customers.microsoft.com/ja-jp/story/785368-kibogaoka-highschool-education-teams-japan-ja</a:t>
            </a:r>
            <a:endParaRPr lang="en-US" altLang="ja-JP" dirty="0">
              <a:ea typeface="Meiryo UI" panose="020B0604030504040204" pitchFamily="50" charset="-128"/>
            </a:endParaRPr>
          </a:p>
          <a:p>
            <a:r>
              <a:rPr lang="ja-JP" altLang="en-US" dirty="0">
                <a:solidFill>
                  <a:srgbClr val="FF0000"/>
                </a:solidFill>
              </a:rPr>
              <a:t>神奈川県立希望ヶ丘高等学校</a:t>
            </a:r>
            <a:endParaRPr lang="en-US" altLang="ja-JP"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rgbClr val="FF0000"/>
              </a:solidFill>
            </a:endParaRP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32</a:t>
            </a:fld>
            <a:endParaRPr kumimoji="1" lang="ja-JP" altLang="en-US"/>
          </a:p>
        </p:txBody>
      </p:sp>
    </p:spTree>
    <p:extLst>
      <p:ext uri="{BB962C8B-B14F-4D97-AF65-F5344CB8AC3E}">
        <p14:creationId xmlns:p14="http://schemas.microsoft.com/office/powerpoint/2010/main" val="34278094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C</a:t>
            </a:r>
            <a:r>
              <a:rPr kumimoji="1" lang="ja-JP" altLang="en-US" dirty="0"/>
              <a:t>社ではこれまで、会議の資料を全て紙で印刷して用意していました。</a:t>
            </a:r>
            <a:endParaRPr kumimoji="1" lang="en-US" altLang="ja-JP" dirty="0"/>
          </a:p>
          <a:p>
            <a:r>
              <a:rPr kumimoji="1" lang="ja-JP" altLang="en-US" dirty="0"/>
              <a:t>紙の資料は準備や印刷に時間がかかり、作成途中のものをチェックする際に印刷して手渡ししているうちに、</a:t>
            </a:r>
            <a:endParaRPr kumimoji="1" lang="en-US" altLang="ja-JP" dirty="0"/>
          </a:p>
          <a:p>
            <a:r>
              <a:rPr kumimoji="1" lang="ja-JP" altLang="en-US" dirty="0"/>
              <a:t>いつ更新されたものなのかもわからなくなります。</a:t>
            </a:r>
            <a:endParaRPr kumimoji="1" lang="en-US" altLang="ja-JP" dirty="0"/>
          </a:p>
          <a:p>
            <a:r>
              <a:rPr kumimoji="1" lang="ja-JP" altLang="en-US" dirty="0"/>
              <a:t>そこで、資料の印刷をやめ、オンラインストレージを活用してペーパーレス化に着手する事にしました。</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33</a:t>
            </a:fld>
            <a:endParaRPr kumimoji="1" lang="ja-JP" altLang="en-US"/>
          </a:p>
        </p:txBody>
      </p:sp>
    </p:spTree>
    <p:extLst>
      <p:ext uri="{BB962C8B-B14F-4D97-AF65-F5344CB8AC3E}">
        <p14:creationId xmlns:p14="http://schemas.microsoft.com/office/powerpoint/2010/main" val="40094819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オンラインストレージとは、</a:t>
            </a:r>
            <a:r>
              <a:rPr lang="ja-JP" altLang="en-US" sz="1200" dirty="0">
                <a:solidFill>
                  <a:schemeClr val="bg1"/>
                </a:solidFill>
              </a:rPr>
              <a:t>インターネット上にデータを保管できるファイルサーバーです。</a:t>
            </a:r>
            <a:endParaRPr lang="en-US" altLang="ja-JP" sz="120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bg1"/>
                </a:solidFill>
              </a:rPr>
              <a:t>たとえば</a:t>
            </a:r>
            <a:endParaRPr lang="en-US" altLang="ja-JP" sz="1200" dirty="0">
              <a:solidFill>
                <a:schemeClr val="bg1"/>
              </a:solidFill>
            </a:endParaRPr>
          </a:p>
          <a:p>
            <a:r>
              <a:rPr lang="ja-JP" altLang="en-US" dirty="0">
                <a:solidFill>
                  <a:schemeClr val="tx1"/>
                </a:solidFill>
              </a:rPr>
              <a:t>・社内のファイルサーバーやフォルダ、手元の</a:t>
            </a:r>
            <a:r>
              <a:rPr lang="en-US" altLang="ja-JP" dirty="0">
                <a:solidFill>
                  <a:schemeClr val="tx1"/>
                </a:solidFill>
              </a:rPr>
              <a:t>PC</a:t>
            </a:r>
            <a:r>
              <a:rPr lang="ja-JP" altLang="en-US" dirty="0">
                <a:solidFill>
                  <a:schemeClr val="tx1"/>
                </a:solidFill>
              </a:rPr>
              <a:t>やスマートフォンではなく、インターネット上にデータの保存ができる。</a:t>
            </a:r>
            <a:endParaRPr lang="en-US" altLang="ja-JP" dirty="0">
              <a:solidFill>
                <a:schemeClr val="tx1"/>
              </a:solidFill>
            </a:endParaRPr>
          </a:p>
          <a:p>
            <a:r>
              <a:rPr lang="ja-JP" altLang="en-US" dirty="0">
                <a:solidFill>
                  <a:schemeClr val="tx1"/>
                </a:solidFill>
              </a:rPr>
              <a:t>・自分だけがアクセスできるフォルダと、他人と共有して使用するフォルダを分けて使う事ができる。</a:t>
            </a:r>
            <a:endParaRPr lang="en-US" altLang="ja-JP" dirty="0">
              <a:solidFill>
                <a:schemeClr val="tx1"/>
              </a:solidFill>
            </a:endParaRPr>
          </a:p>
          <a:p>
            <a:r>
              <a:rPr lang="ja-JP" altLang="en-US" dirty="0">
                <a:solidFill>
                  <a:schemeClr val="tx1"/>
                </a:solidFill>
              </a:rPr>
              <a:t>・同時に複数人がアクセスして共同編集ができる。</a:t>
            </a:r>
            <a:endParaRPr lang="en-US" altLang="ja-JP" dirty="0">
              <a:solidFill>
                <a:schemeClr val="tx1"/>
              </a:solidFill>
            </a:endParaRPr>
          </a:p>
          <a:p>
            <a:r>
              <a:rPr lang="ja-JP" altLang="en-US" dirty="0">
                <a:solidFill>
                  <a:schemeClr val="tx1"/>
                </a:solidFill>
              </a:rPr>
              <a:t>・これまで社内のファイルサーバーに保存していた資料もオンラインストレージに保存する事でインターネット上に保管される為、社外からもアクセスできる。</a:t>
            </a:r>
            <a:endParaRPr lang="en-US" altLang="ja-JP"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bg1"/>
                </a:solidFill>
              </a:rPr>
              <a:t>などの機能があります。</a:t>
            </a:r>
            <a:endParaRPr lang="en-US" altLang="ja-JP" sz="1200" dirty="0">
              <a:solidFill>
                <a:schemeClr val="bg1"/>
              </a:solidFill>
            </a:endParaRP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34</a:t>
            </a:fld>
            <a:endParaRPr kumimoji="1" lang="ja-JP" altLang="en-US"/>
          </a:p>
        </p:txBody>
      </p:sp>
    </p:spTree>
    <p:extLst>
      <p:ext uri="{BB962C8B-B14F-4D97-AF65-F5344CB8AC3E}">
        <p14:creationId xmlns:p14="http://schemas.microsoft.com/office/powerpoint/2010/main" val="36684342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ペーパーレス化とは、資料を紙ではなくデータで保管する事です。</a:t>
            </a:r>
            <a:endParaRPr kumimoji="1" lang="en-US" altLang="ja-JP" dirty="0"/>
          </a:p>
          <a:p>
            <a:r>
              <a:rPr kumimoji="1" lang="ja-JP" altLang="en-US" dirty="0"/>
              <a:t>データで扱う事で、以下のメリットを得ることが出来ます。</a:t>
            </a:r>
            <a:endParaRPr kumimoji="1" lang="en-US" altLang="ja-JP" dirty="0"/>
          </a:p>
          <a:p>
            <a:r>
              <a:rPr lang="ja-JP" altLang="en-US" dirty="0">
                <a:solidFill>
                  <a:schemeClr val="tx1"/>
                </a:solidFill>
              </a:rPr>
              <a:t>・資料をデータで共有する事で印刷の必要が無くなる。</a:t>
            </a:r>
            <a:endParaRPr lang="en-US" altLang="ja-JP" dirty="0">
              <a:solidFill>
                <a:schemeClr val="tx1"/>
              </a:solidFill>
            </a:endParaRPr>
          </a:p>
          <a:p>
            <a:r>
              <a:rPr lang="ja-JP" altLang="en-US" dirty="0">
                <a:solidFill>
                  <a:schemeClr val="tx1"/>
                </a:solidFill>
              </a:rPr>
              <a:t>・資料が探しやすくなる</a:t>
            </a:r>
            <a:endParaRPr lang="en-US" altLang="ja-JP" dirty="0">
              <a:solidFill>
                <a:schemeClr val="tx1"/>
              </a:solidFill>
            </a:endParaRPr>
          </a:p>
          <a:p>
            <a:r>
              <a:rPr lang="ja-JP" altLang="en-US" dirty="0">
                <a:solidFill>
                  <a:schemeClr val="tx1"/>
                </a:solidFill>
              </a:rPr>
              <a:t>・資料をどこからでも閲覧できる</a:t>
            </a:r>
            <a:endParaRPr lang="en-US" altLang="ja-JP" dirty="0">
              <a:solidFill>
                <a:schemeClr val="tx1"/>
              </a:solidFill>
            </a:endParaRPr>
          </a:p>
          <a:p>
            <a:r>
              <a:rPr lang="ja-JP" altLang="en-US" dirty="0">
                <a:solidFill>
                  <a:schemeClr val="tx1"/>
                </a:solidFill>
              </a:rPr>
              <a:t>・セキュリティ対策がしやすい</a:t>
            </a:r>
            <a:endParaRPr lang="en-US" altLang="ja-JP" dirty="0">
              <a:solidFill>
                <a:schemeClr val="tx1"/>
              </a:solidFill>
            </a:endParaRPr>
          </a:p>
          <a:p>
            <a:r>
              <a:rPr lang="ja-JP" altLang="en-US" dirty="0">
                <a:solidFill>
                  <a:schemeClr val="tx1"/>
                </a:solidFill>
              </a:rPr>
              <a:t>・オフィスの整理整頓につながる</a:t>
            </a:r>
            <a:endParaRPr lang="en-US" altLang="ja-JP" dirty="0">
              <a:solidFill>
                <a:schemeClr val="tx1"/>
              </a:solidFill>
            </a:endParaRPr>
          </a:p>
          <a:p>
            <a:r>
              <a:rPr lang="ja-JP" altLang="en-US" dirty="0">
                <a:solidFill>
                  <a:schemeClr val="tx1"/>
                </a:solidFill>
              </a:rPr>
              <a:t>・資源の節約につながる</a:t>
            </a:r>
            <a:endParaRPr lang="en-US" altLang="ja-JP" dirty="0">
              <a:solidFill>
                <a:schemeClr val="tx1"/>
              </a:solidFill>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35</a:t>
            </a:fld>
            <a:endParaRPr kumimoji="1" lang="ja-JP" altLang="en-US"/>
          </a:p>
        </p:txBody>
      </p:sp>
    </p:spTree>
    <p:extLst>
      <p:ext uri="{BB962C8B-B14F-4D97-AF65-F5344CB8AC3E}">
        <p14:creationId xmlns:p14="http://schemas.microsoft.com/office/powerpoint/2010/main" val="36472529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オンラインストレージを使い会議資料のペーパーレス化に着手した結果、</a:t>
            </a:r>
            <a:endParaRPr kumimoji="1" lang="en-US" altLang="ja-JP" dirty="0"/>
          </a:p>
          <a:p>
            <a:r>
              <a:rPr kumimoji="1" lang="ja-JP" altLang="en-US" dirty="0"/>
              <a:t>資料の印刷や準備時間の削減、作成した資料の確認にかかる時間の削減につながっています。</a:t>
            </a:r>
            <a:endParaRPr kumimoji="1" lang="en-US" altLang="ja-JP" dirty="0"/>
          </a:p>
          <a:p>
            <a:r>
              <a:rPr kumimoji="1" lang="ja-JP" altLang="en-US" dirty="0"/>
              <a:t>また、今回オンラインストレージを使用したりペーパーレス化を行ったことにより、他の業務についてもデジタル化していこうという動きが広まるようになりました。</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36</a:t>
            </a:fld>
            <a:endParaRPr kumimoji="1" lang="ja-JP" altLang="en-US"/>
          </a:p>
        </p:txBody>
      </p:sp>
    </p:spTree>
    <p:extLst>
      <p:ext uri="{BB962C8B-B14F-4D97-AF65-F5344CB8AC3E}">
        <p14:creationId xmlns:p14="http://schemas.microsoft.com/office/powerpoint/2010/main" val="28116842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また、オンラインストレージの活用方法としては、</a:t>
            </a:r>
            <a:r>
              <a:rPr kumimoji="1" lang="en-US" altLang="ja-JP" dirty="0"/>
              <a:t>C</a:t>
            </a:r>
            <a:r>
              <a:rPr kumimoji="1" lang="ja-JP" altLang="en-US" dirty="0"/>
              <a:t>社のようにペーパーレス化を行うだけではなく、</a:t>
            </a:r>
            <a:endParaRPr kumimoji="1" lang="en-US" altLang="ja-JP" dirty="0"/>
          </a:p>
          <a:p>
            <a:r>
              <a:rPr kumimoji="1" lang="ja-JP" altLang="en-US" dirty="0"/>
              <a:t>インターネットに繋がっていればアクセスができるという利点を活かして、テレワークにも応用することができます。</a:t>
            </a:r>
            <a:endParaRPr kumimoji="1" lang="en-US" altLang="ja-JP" dirty="0"/>
          </a:p>
          <a:p>
            <a:r>
              <a:rPr kumimoji="1" lang="ja-JP" altLang="en-US" dirty="0"/>
              <a:t>たとえば普段のオフィス勤務時からオンラインストレージを使用していれば、在宅勤務時にも同じオンラインストレージに</a:t>
            </a:r>
            <a:endParaRPr kumimoji="1" lang="en-US" altLang="ja-JP" dirty="0"/>
          </a:p>
          <a:p>
            <a:r>
              <a:rPr kumimoji="1" lang="ja-JP" altLang="en-US" dirty="0"/>
              <a:t>アクセスする事で、オフィス勤務時と同じように資料の閲覧や編集ができ、仕事をすることができます。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37</a:t>
            </a:fld>
            <a:endParaRPr kumimoji="1" lang="ja-JP" altLang="en-US"/>
          </a:p>
        </p:txBody>
      </p:sp>
    </p:spTree>
    <p:extLst>
      <p:ext uri="{BB962C8B-B14F-4D97-AF65-F5344CB8AC3E}">
        <p14:creationId xmlns:p14="http://schemas.microsoft.com/office/powerpoint/2010/main" val="22898671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ここまで事例をご紹介してきましたが、実際の企業での導入状況はこのようになっています。</a:t>
            </a:r>
            <a:endParaRPr kumimoji="1" lang="en-US" altLang="ja-JP" dirty="0"/>
          </a:p>
          <a:p>
            <a:r>
              <a:rPr kumimoji="1" lang="ja-JP" altLang="en-US" dirty="0"/>
              <a:t>左は、情報共有・コミュニケーションのためのシステム</a:t>
            </a:r>
            <a:r>
              <a:rPr kumimoji="1" lang="en-US" altLang="ja-JP" dirty="0"/>
              <a:t>/</a:t>
            </a:r>
            <a:r>
              <a:rPr kumimoji="1" lang="ja-JP" altLang="en-US" dirty="0"/>
              <a:t>ツールの導入状況についてのグラフで、電子メール・アドレス帳の導入割合が最も高くなっています。</a:t>
            </a:r>
            <a:endParaRPr kumimoji="1" lang="en-US" altLang="ja-JP" dirty="0"/>
          </a:p>
          <a:p>
            <a:r>
              <a:rPr kumimoji="1" lang="ja-JP" altLang="en-US" dirty="0"/>
              <a:t>また、右は導入されているシステム／ツールのうち、業務効率の向上又は低下につながるものとして挙げられたもので、</a:t>
            </a:r>
            <a:endParaRPr kumimoji="1" lang="en-US" altLang="ja-JP" dirty="0"/>
          </a:p>
          <a:p>
            <a:r>
              <a:rPr kumimoji="1" lang="ja-JP" altLang="en-US" dirty="0"/>
              <a:t>業務効率の向上につながるものとしては、電子メール／アドレス帳やファイル共有・管理システム等の割合が高くなっています。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38</a:t>
            </a:fld>
            <a:endParaRPr kumimoji="1" lang="ja-JP" altLang="en-US"/>
          </a:p>
        </p:txBody>
      </p:sp>
    </p:spTree>
    <p:extLst>
      <p:ext uri="{BB962C8B-B14F-4D97-AF65-F5344CB8AC3E}">
        <p14:creationId xmlns:p14="http://schemas.microsoft.com/office/powerpoint/2010/main" val="22075405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引き続き、本スライドの左は、</a:t>
            </a:r>
            <a:r>
              <a:rPr lang="ja-JP" altLang="en-US" dirty="0"/>
              <a:t>労務・庶務管理</a:t>
            </a:r>
            <a:r>
              <a:rPr kumimoji="1" lang="ja-JP" altLang="en-US" dirty="0"/>
              <a:t>のためのシステム</a:t>
            </a:r>
            <a:r>
              <a:rPr kumimoji="1" lang="en-US" altLang="ja-JP" dirty="0"/>
              <a:t>/</a:t>
            </a:r>
            <a:r>
              <a:rPr kumimoji="1" lang="ja-JP" altLang="en-US" dirty="0"/>
              <a:t>ツールの導入状況についてのグラフで、勤怠管理システムの導入割合が最も高くなっています。</a:t>
            </a:r>
            <a:endParaRPr kumimoji="1" lang="en-US" altLang="ja-JP" dirty="0"/>
          </a:p>
          <a:p>
            <a:r>
              <a:rPr kumimoji="1" lang="ja-JP" altLang="en-US" dirty="0"/>
              <a:t>また、右は導入されているシステム／ツールのうち、業務効率の向上又は低下につながるものとして挙げられたもので、</a:t>
            </a:r>
            <a:endParaRPr kumimoji="1" lang="en-US" altLang="ja-JP" dirty="0"/>
          </a:p>
          <a:p>
            <a:r>
              <a:rPr kumimoji="1" lang="ja-JP" altLang="en-US" dirty="0"/>
              <a:t>業務効率の向上につながるものとして、勤怠管理システム、スケジューラーの割合が高くなっています。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39</a:t>
            </a:fld>
            <a:endParaRPr kumimoji="1" lang="ja-JP" altLang="en-US"/>
          </a:p>
        </p:txBody>
      </p:sp>
    </p:spTree>
    <p:extLst>
      <p:ext uri="{BB962C8B-B14F-4D97-AF65-F5344CB8AC3E}">
        <p14:creationId xmlns:p14="http://schemas.microsoft.com/office/powerpoint/2010/main" val="17726153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kern="1200" dirty="0">
                <a:solidFill>
                  <a:schemeClr val="tx1"/>
                </a:solidFill>
                <a:effectLst/>
                <a:latin typeface="+mn-lt"/>
                <a:ea typeface="+mn-ea"/>
                <a:cs typeface="+mn-cs"/>
              </a:rPr>
              <a:t>こちらは、企業での端末デバイスの導入状況です。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デスクトップ</a:t>
            </a:r>
            <a:r>
              <a:rPr kumimoji="1" lang="en-US" altLang="ja-JP" sz="1200" b="0" i="0" kern="1200" dirty="0">
                <a:solidFill>
                  <a:schemeClr val="tx1"/>
                </a:solidFill>
                <a:effectLst/>
                <a:latin typeface="+mn-lt"/>
                <a:ea typeface="+mn-ea"/>
                <a:cs typeface="+mn-cs"/>
              </a:rPr>
              <a:t>PC</a:t>
            </a:r>
            <a:r>
              <a:rPr kumimoji="1" lang="ja-JP" altLang="en-US" sz="1200" b="0" i="0" kern="1200" dirty="0">
                <a:solidFill>
                  <a:schemeClr val="tx1"/>
                </a:solidFill>
                <a:effectLst/>
                <a:latin typeface="+mn-lt"/>
                <a:ea typeface="+mn-ea"/>
                <a:cs typeface="+mn-cs"/>
              </a:rPr>
              <a:t>・ノート</a:t>
            </a:r>
            <a:r>
              <a:rPr kumimoji="1" lang="en-US" altLang="ja-JP" sz="1200" b="0" i="0" kern="1200" dirty="0">
                <a:solidFill>
                  <a:schemeClr val="tx1"/>
                </a:solidFill>
                <a:effectLst/>
                <a:latin typeface="+mn-lt"/>
                <a:ea typeface="+mn-ea"/>
                <a:cs typeface="+mn-cs"/>
              </a:rPr>
              <a:t>PC</a:t>
            </a:r>
            <a:r>
              <a:rPr kumimoji="1" lang="ja-JP" altLang="en-US" sz="1200" b="0" i="0" kern="1200" dirty="0">
                <a:solidFill>
                  <a:schemeClr val="tx1"/>
                </a:solidFill>
                <a:effectLst/>
                <a:latin typeface="+mn-lt"/>
                <a:ea typeface="+mn-ea"/>
                <a:cs typeface="+mn-cs"/>
              </a:rPr>
              <a:t>は利用が限定されているものも含めると</a:t>
            </a:r>
            <a:r>
              <a:rPr kumimoji="1" lang="en-US" altLang="ja-JP" sz="1200" b="0" i="0" kern="1200" dirty="0">
                <a:solidFill>
                  <a:schemeClr val="tx1"/>
                </a:solidFill>
                <a:effectLst/>
                <a:latin typeface="+mn-lt"/>
                <a:ea typeface="+mn-ea"/>
                <a:cs typeface="+mn-cs"/>
              </a:rPr>
              <a:t>8</a:t>
            </a:r>
            <a:r>
              <a:rPr kumimoji="1" lang="ja-JP" altLang="en-US" sz="1200" b="0" i="0" kern="1200" dirty="0">
                <a:solidFill>
                  <a:schemeClr val="tx1"/>
                </a:solidFill>
                <a:effectLst/>
                <a:latin typeface="+mn-lt"/>
                <a:ea typeface="+mn-ea"/>
                <a:cs typeface="+mn-cs"/>
              </a:rPr>
              <a:t>割以上の会社で導入されていますが、</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モバイル端末である携帯電話やスマートフォン、タブレット型端末については約半数程度の導入率となっています。</a:t>
            </a:r>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40</a:t>
            </a:fld>
            <a:endParaRPr kumimoji="1" lang="ja-JP" altLang="en-US"/>
          </a:p>
        </p:txBody>
      </p:sp>
    </p:spTree>
    <p:extLst>
      <p:ext uri="{BB962C8B-B14F-4D97-AF65-F5344CB8AC3E}">
        <p14:creationId xmlns:p14="http://schemas.microsoft.com/office/powerpoint/2010/main" val="1393823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ICTの活用により、働き方は少しずつ変わり始めています。</a:t>
            </a:r>
          </a:p>
          <a:p>
            <a:r>
              <a:rPr kumimoji="1" lang="ja-JP" altLang="ja-JP" sz="1200" kern="1200" dirty="0">
                <a:solidFill>
                  <a:schemeClr val="tx1"/>
                </a:solidFill>
                <a:effectLst/>
                <a:latin typeface="+mn-lt"/>
                <a:ea typeface="+mn-ea"/>
                <a:cs typeface="+mn-cs"/>
              </a:rPr>
              <a:t>たとえば</a:t>
            </a:r>
          </a:p>
          <a:p>
            <a:r>
              <a:rPr kumimoji="1" lang="ja-JP" altLang="ja-JP" sz="1200" kern="1200" dirty="0">
                <a:solidFill>
                  <a:schemeClr val="tx1"/>
                </a:solidFill>
                <a:effectLst/>
                <a:latin typeface="+mn-lt"/>
                <a:ea typeface="+mn-ea"/>
                <a:cs typeface="+mn-cs"/>
              </a:rPr>
              <a:t>・これまでオフィス内で紙で管理していた資料をデータで管理し、郵送していた書類をデータで送るようになったり、</a:t>
            </a:r>
          </a:p>
          <a:p>
            <a:r>
              <a:rPr kumimoji="1" lang="ja-JP" altLang="ja-JP" sz="1200" kern="1200" dirty="0">
                <a:solidFill>
                  <a:schemeClr val="tx1"/>
                </a:solidFill>
                <a:effectLst/>
                <a:latin typeface="+mn-lt"/>
                <a:ea typeface="+mn-ea"/>
                <a:cs typeface="+mn-cs"/>
              </a:rPr>
              <a:t>・全員が会議室に集まるのではなく、Web会議システムを利用して、出張先や自宅からも会議に参加したり、</a:t>
            </a:r>
          </a:p>
          <a:p>
            <a:r>
              <a:rPr kumimoji="1" lang="ja-JP" altLang="ja-JP" sz="1200" kern="1200" dirty="0">
                <a:solidFill>
                  <a:schemeClr val="tx1"/>
                </a:solidFill>
                <a:effectLst/>
                <a:latin typeface="+mn-lt"/>
                <a:ea typeface="+mn-ea"/>
                <a:cs typeface="+mn-cs"/>
              </a:rPr>
              <a:t>・経費精算や勤怠管理のシステムに、オフィス外からもアクセスできるようになったり、</a:t>
            </a:r>
          </a:p>
          <a:p>
            <a:r>
              <a:rPr kumimoji="1" lang="ja-JP" altLang="ja-JP" sz="1200" kern="1200" dirty="0">
                <a:solidFill>
                  <a:schemeClr val="tx1"/>
                </a:solidFill>
                <a:effectLst/>
                <a:latin typeface="+mn-lt"/>
                <a:ea typeface="+mn-ea"/>
                <a:cs typeface="+mn-cs"/>
              </a:rPr>
              <a:t>・社内でしか受けられなかったセミナーを、自宅からも受けられるようになったり、</a:t>
            </a:r>
          </a:p>
          <a:p>
            <a:r>
              <a:rPr kumimoji="1" lang="ja-JP" altLang="ja-JP" sz="1200" kern="1200" dirty="0">
                <a:solidFill>
                  <a:schemeClr val="tx1"/>
                </a:solidFill>
                <a:effectLst/>
                <a:latin typeface="+mn-lt"/>
                <a:ea typeface="+mn-ea"/>
                <a:cs typeface="+mn-cs"/>
              </a:rPr>
              <a:t> </a:t>
            </a:r>
          </a:p>
          <a:p>
            <a:r>
              <a:rPr kumimoji="1" lang="ja-JP" altLang="ja-JP" sz="1200" kern="1200" dirty="0">
                <a:solidFill>
                  <a:schemeClr val="tx1"/>
                </a:solidFill>
                <a:effectLst/>
                <a:latin typeface="+mn-lt"/>
                <a:ea typeface="+mn-ea"/>
                <a:cs typeface="+mn-cs"/>
              </a:rPr>
              <a:t>時間と場所にとらわれず、個人の生活スタイルに合わせた多様な働き方を</a:t>
            </a:r>
            <a:r>
              <a:rPr kumimoji="1" lang="ja-JP" altLang="en-US" sz="1200" kern="1200" dirty="0">
                <a:solidFill>
                  <a:schemeClr val="tx1"/>
                </a:solidFill>
                <a:effectLst/>
                <a:latin typeface="+mn-lt"/>
                <a:ea typeface="+mn-ea"/>
                <a:cs typeface="+mn-cs"/>
              </a:rPr>
              <a:t>実現するために</a:t>
            </a:r>
            <a:r>
              <a:rPr kumimoji="1" lang="ja-JP" altLang="ja-JP" sz="1200" kern="1200" dirty="0">
                <a:solidFill>
                  <a:schemeClr val="tx1"/>
                </a:solidFill>
                <a:effectLst/>
                <a:latin typeface="+mn-lt"/>
                <a:ea typeface="+mn-ea"/>
                <a:cs typeface="+mn-cs"/>
              </a:rPr>
              <a:t>、ICTの活用は不可欠となっています。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5</a:t>
            </a:fld>
            <a:endParaRPr kumimoji="1" lang="ja-JP" altLang="en-US"/>
          </a:p>
        </p:txBody>
      </p:sp>
    </p:spTree>
    <p:extLst>
      <p:ext uri="{BB962C8B-B14F-4D97-AF65-F5344CB8AC3E}">
        <p14:creationId xmlns:p14="http://schemas.microsoft.com/office/powerpoint/2010/main" val="2431981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また、クラウドの授業でオンプレミスサービスとクラウドサービスについてもやりました。</a:t>
            </a:r>
            <a:endParaRPr kumimoji="1" lang="en-US" altLang="ja-JP" dirty="0"/>
          </a:p>
          <a:p>
            <a:r>
              <a:rPr kumimoji="1" lang="ja-JP" altLang="en-US" dirty="0"/>
              <a:t>復習としてスライドのおさらいをしましょう。</a:t>
            </a:r>
            <a:endParaRPr kumimoji="1" lang="en-US" altLang="ja-JP" dirty="0"/>
          </a:p>
          <a:p>
            <a:endParaRPr kumimoji="1" lang="en-US" altLang="ja-JP" dirty="0"/>
          </a:p>
          <a:p>
            <a:r>
              <a:rPr kumimoji="1" lang="ja-JP" altLang="en-US" dirty="0"/>
              <a:t>オンプレミスとは自社の中で情報システムを保有し、自社内の設備によって運用することを指し、従来多くの企業で利用されていた形態です。</a:t>
            </a:r>
            <a:endParaRPr kumimoji="1" lang="en-US" altLang="ja-JP" dirty="0"/>
          </a:p>
          <a:p>
            <a:r>
              <a:rPr kumimoji="1" lang="ja-JP" altLang="en-US" dirty="0"/>
              <a:t>自社やグループ企業内のみで使用されるシステムで、非公開または利用者限定のサービスなどが想定されます。</a:t>
            </a:r>
            <a:endParaRPr kumimoji="1" lang="en-US" altLang="ja-JP" dirty="0"/>
          </a:p>
          <a:p>
            <a:endParaRPr kumimoji="1" lang="en-US" altLang="ja-JP" dirty="0"/>
          </a:p>
          <a:p>
            <a:r>
              <a:rPr kumimoji="1" lang="ja-JP" altLang="en-US" dirty="0"/>
              <a:t>ここでは、オンプレミスとクラウドの違いについて、</a:t>
            </a:r>
            <a:r>
              <a:rPr kumimoji="1" lang="en-US" altLang="ja-JP" dirty="0"/>
              <a:t>6</a:t>
            </a:r>
            <a:r>
              <a:rPr kumimoji="1" lang="ja-JP" altLang="en-US" dirty="0"/>
              <a:t>項目に分けてご紹介したいと思います。</a:t>
            </a:r>
            <a:endParaRPr kumimoji="1" lang="en-US" altLang="ja-JP" dirty="0"/>
          </a:p>
          <a:p>
            <a:endParaRPr kumimoji="1" lang="en-US" altLang="ja-JP" dirty="0"/>
          </a:p>
          <a:p>
            <a:r>
              <a:rPr kumimoji="1" lang="ja-JP" altLang="en-US" dirty="0"/>
              <a:t>①構築について</a:t>
            </a:r>
            <a:endParaRPr kumimoji="1" lang="en-US" altLang="ja-JP" dirty="0"/>
          </a:p>
          <a:p>
            <a:r>
              <a:rPr kumimoji="1" lang="ja-JP" altLang="en-US" dirty="0"/>
              <a:t>オンプレミスでは、自社で導入手続きや設置構築を行う必要がありますが</a:t>
            </a:r>
            <a:endParaRPr kumimoji="1" lang="en-US" altLang="ja-JP" dirty="0"/>
          </a:p>
          <a:p>
            <a:r>
              <a:rPr kumimoji="1" lang="ja-JP" altLang="en-US" dirty="0"/>
              <a:t>クラウドではサービスを契約するだけで即時使用可能となります。</a:t>
            </a:r>
            <a:endParaRPr kumimoji="1" lang="en-US" altLang="ja-JP" dirty="0"/>
          </a:p>
          <a:p>
            <a:endParaRPr kumimoji="1" lang="en-US" altLang="ja-JP" dirty="0"/>
          </a:p>
          <a:p>
            <a:r>
              <a:rPr kumimoji="1" lang="ja-JP" altLang="en-US" dirty="0"/>
              <a:t>②利用範囲について</a:t>
            </a:r>
            <a:endParaRPr kumimoji="1" lang="en-US" altLang="ja-JP" dirty="0"/>
          </a:p>
          <a:p>
            <a:r>
              <a:rPr kumimoji="1" lang="ja-JP" altLang="en-US" dirty="0"/>
              <a:t>オンプレミスでは、自社内でしかシステムを利用できませんが</a:t>
            </a:r>
            <a:endParaRPr kumimoji="1" lang="en-US" altLang="ja-JP" dirty="0"/>
          </a:p>
          <a:p>
            <a:r>
              <a:rPr kumimoji="1" lang="ja-JP" altLang="en-US" dirty="0"/>
              <a:t>クラウドでは、会社のソフトウェアやデータを自宅や出張先など、</a:t>
            </a:r>
            <a:endParaRPr kumimoji="1" lang="en-US" altLang="ja-JP" dirty="0"/>
          </a:p>
          <a:p>
            <a:r>
              <a:rPr kumimoji="1" lang="ja-JP" altLang="en-US" dirty="0"/>
              <a:t>あらゆる場所から、あらゆるデバイスで利用することができます。</a:t>
            </a:r>
            <a:endParaRPr kumimoji="1" lang="en-US" altLang="ja-JP" dirty="0"/>
          </a:p>
          <a:p>
            <a:endParaRPr kumimoji="1" lang="en-US" altLang="ja-JP" dirty="0"/>
          </a:p>
          <a:p>
            <a:r>
              <a:rPr kumimoji="1" lang="ja-JP" altLang="en-US" dirty="0"/>
              <a:t>③運用管理について</a:t>
            </a:r>
            <a:endParaRPr kumimoji="1" lang="en-US" altLang="ja-JP" dirty="0"/>
          </a:p>
          <a:p>
            <a:r>
              <a:rPr kumimoji="1" lang="ja-JP" altLang="en-US" dirty="0"/>
              <a:t>オンプレミスでは、ソフトウェアのバージョンアップやセキュリティソフトの更新など、日々のメンテナンスを行う必要がありますが、</a:t>
            </a:r>
            <a:endParaRPr kumimoji="1" lang="en-US" altLang="ja-JP" dirty="0"/>
          </a:p>
          <a:p>
            <a:r>
              <a:rPr kumimoji="1" lang="ja-JP" altLang="en-US" dirty="0"/>
              <a:t>クラウドではそれらの業務をクラウド提供者が代わりに行ってくれるため、手間が大幅に軽減されます。</a:t>
            </a:r>
            <a:endParaRPr kumimoji="1" lang="en-US" altLang="ja-JP" dirty="0"/>
          </a:p>
          <a:p>
            <a:endParaRPr kumimoji="1" lang="en-US" altLang="ja-JP" dirty="0"/>
          </a:p>
          <a:p>
            <a:r>
              <a:rPr kumimoji="1" lang="ja-JP" altLang="en-US" dirty="0"/>
              <a:t>④システム増強について</a:t>
            </a:r>
            <a:endParaRPr kumimoji="1" lang="en-US" altLang="ja-JP" dirty="0"/>
          </a:p>
          <a:p>
            <a:r>
              <a:rPr kumimoji="1" lang="ja-JP" altLang="en-US" dirty="0"/>
              <a:t>オンプレミスでは、システムを増強する際に、追加費用がかかったり、現行のシステムとかみ合わないなど、柔軟性に欠ける部分があります。</a:t>
            </a:r>
            <a:endParaRPr kumimoji="1" lang="en-US" altLang="ja-JP" dirty="0"/>
          </a:p>
          <a:p>
            <a:r>
              <a:rPr kumimoji="1" lang="ja-JP" altLang="en-US" dirty="0"/>
              <a:t>一方、クラウドだと、サーバの仮想化技術により、処理能力を高めたいときにはすぐにシステム増強することができます。</a:t>
            </a:r>
            <a:endParaRPr kumimoji="1" lang="en-US" altLang="ja-JP" dirty="0"/>
          </a:p>
          <a:p>
            <a:endParaRPr kumimoji="1" lang="en-US" altLang="ja-JP" dirty="0"/>
          </a:p>
          <a:p>
            <a:r>
              <a:rPr kumimoji="1" lang="ja-JP" altLang="en-US" dirty="0"/>
              <a:t>⑤災害対策について</a:t>
            </a:r>
            <a:endParaRPr kumimoji="1" lang="en-US" altLang="ja-JP" dirty="0"/>
          </a:p>
          <a:p>
            <a:r>
              <a:rPr kumimoji="1" lang="ja-JP" altLang="en-US" dirty="0"/>
              <a:t>オンプレミスだと、災害時にパソコンを持ち出す困難さがあります。東日本大震災では企業の大事なデータが多く失われるといったこともありました。</a:t>
            </a:r>
            <a:endParaRPr kumimoji="1" lang="en-US" altLang="ja-JP" dirty="0"/>
          </a:p>
          <a:p>
            <a:r>
              <a:rPr kumimoji="1" lang="ja-JP" altLang="en-US" dirty="0"/>
              <a:t>クラウドだと、最新の耐震対策や停電対策など、安全対策が何十にも施されているために、災害時でもデータが安全に守られます。</a:t>
            </a:r>
            <a:endParaRPr kumimoji="1" lang="en-US" altLang="ja-JP" dirty="0"/>
          </a:p>
          <a:p>
            <a:endParaRPr kumimoji="1" lang="en-US" altLang="ja-JP" dirty="0"/>
          </a:p>
          <a:p>
            <a:r>
              <a:rPr kumimoji="1" lang="ja-JP" altLang="en-US" dirty="0"/>
              <a:t>⑥導入までの流れについて</a:t>
            </a:r>
            <a:endParaRPr kumimoji="1" lang="en-US" altLang="ja-JP" dirty="0"/>
          </a:p>
          <a:p>
            <a:r>
              <a:rPr kumimoji="1" lang="ja-JP" altLang="en-US" dirty="0"/>
              <a:t>オンプレミスだと、サーバ等の機器の購入、管理というに大きなコストがかかり、導入にも何か月もかかるといったことがあります。</a:t>
            </a:r>
            <a:endParaRPr kumimoji="1" lang="en-US" altLang="ja-JP" dirty="0"/>
          </a:p>
          <a:p>
            <a:r>
              <a:rPr kumimoji="1" lang="ja-JP" altLang="en-US" dirty="0"/>
              <a:t>一方クラウドだと、インターネットに接続できればすぐに使えるため、初期費用もかなり抑えることができます。</a:t>
            </a:r>
            <a:endParaRPr kumimoji="1" lang="en-US" altLang="ja-JP" dirty="0"/>
          </a:p>
          <a:p>
            <a:r>
              <a:rPr kumimoji="1" lang="ja-JP" altLang="en-US" dirty="0"/>
              <a:t>また、必要な時に必要な分だけ利用することができるので、費用対効果もかなり高くなるといえます。</a:t>
            </a:r>
            <a:endParaRPr kumimoji="1" lang="en-US" altLang="ja-JP" dirty="0"/>
          </a:p>
        </p:txBody>
      </p:sp>
      <p:sp>
        <p:nvSpPr>
          <p:cNvPr id="4" name="スライド番号プレースホルダー 3"/>
          <p:cNvSpPr>
            <a:spLocks noGrp="1"/>
          </p:cNvSpPr>
          <p:nvPr>
            <p:ph type="sldNum" sz="quarter" idx="10"/>
          </p:nvPr>
        </p:nvSpPr>
        <p:spPr/>
        <p:txBody>
          <a:bodyPr/>
          <a:lstStyle/>
          <a:p>
            <a:fld id="{A2D43BFD-6E30-4B2B-BAC3-3083D04D432B}" type="slidenum">
              <a:rPr kumimoji="1" lang="ja-JP" altLang="en-US" smtClean="0"/>
              <a:t>6</a:t>
            </a:fld>
            <a:endParaRPr kumimoji="1" lang="ja-JP" altLang="en-US"/>
          </a:p>
        </p:txBody>
      </p:sp>
    </p:spTree>
    <p:extLst>
      <p:ext uri="{BB962C8B-B14F-4D97-AF65-F5344CB8AC3E}">
        <p14:creationId xmlns:p14="http://schemas.microsoft.com/office/powerpoint/2010/main" val="1203966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働き方改革で実際に企業で活用されている</a:t>
            </a:r>
            <a:r>
              <a:rPr kumimoji="1" lang="en-US" altLang="ja-JP" dirty="0"/>
              <a:t>ICT</a:t>
            </a:r>
            <a:r>
              <a:rPr kumimoji="1" lang="ja-JP" altLang="en-US" dirty="0"/>
              <a:t>ツールには以下のものがあります。</a:t>
            </a:r>
            <a:endParaRPr kumimoji="1" lang="en-US" altLang="ja-JP" dirty="0"/>
          </a:p>
          <a:p>
            <a:r>
              <a:rPr kumimoji="1" lang="ja-JP" altLang="en-US" dirty="0"/>
              <a:t>　メール、チャット、社内</a:t>
            </a:r>
            <a:r>
              <a:rPr kumimoji="1" lang="en-US" altLang="ja-JP" dirty="0"/>
              <a:t>SNS</a:t>
            </a:r>
            <a:r>
              <a:rPr kumimoji="1" lang="ja-JP" altLang="en-US" dirty="0"/>
              <a:t>、社内</a:t>
            </a:r>
            <a:r>
              <a:rPr kumimoji="1" lang="en-US" altLang="ja-JP" dirty="0"/>
              <a:t>Web</a:t>
            </a:r>
            <a:r>
              <a:rPr kumimoji="1" lang="ja-JP" altLang="en-US" dirty="0"/>
              <a:t>ポータルサイト、スケジューラー</a:t>
            </a:r>
            <a:r>
              <a:rPr kumimoji="1" lang="en-US" altLang="ja-JP" dirty="0"/>
              <a:t>/</a:t>
            </a:r>
            <a:r>
              <a:rPr kumimoji="1" lang="ja-JP" altLang="en-US" dirty="0"/>
              <a:t>カレンダー、勤怠管理</a:t>
            </a:r>
            <a:r>
              <a:rPr kumimoji="1" lang="en-US" altLang="ja-JP" dirty="0"/>
              <a:t>/</a:t>
            </a:r>
            <a:r>
              <a:rPr kumimoji="1" lang="ja-JP" altLang="en-US" dirty="0"/>
              <a:t>業務管理システム、ワークフロー</a:t>
            </a:r>
            <a:r>
              <a:rPr kumimoji="1" lang="en-US" altLang="ja-JP" dirty="0"/>
              <a:t>/</a:t>
            </a:r>
            <a:r>
              <a:rPr kumimoji="1" lang="ja-JP" altLang="en-US" dirty="0"/>
              <a:t>電子決裁、</a:t>
            </a:r>
            <a:endParaRPr kumimoji="1" lang="en-US" altLang="ja-JP" dirty="0"/>
          </a:p>
          <a:p>
            <a:r>
              <a:rPr kumimoji="1" lang="ja-JP" altLang="en-US" dirty="0"/>
              <a:t>　オンラインストレージ</a:t>
            </a:r>
            <a:r>
              <a:rPr kumimoji="1" lang="en-US" altLang="ja-JP" dirty="0"/>
              <a:t>/</a:t>
            </a:r>
            <a:r>
              <a:rPr kumimoji="1" lang="ja-JP" altLang="en-US" dirty="0"/>
              <a:t>ファイル共有サービス、</a:t>
            </a:r>
            <a:r>
              <a:rPr kumimoji="1" lang="en-US" altLang="ja-JP" dirty="0"/>
              <a:t>Web</a:t>
            </a:r>
            <a:r>
              <a:rPr kumimoji="1" lang="ja-JP" altLang="en-US" dirty="0"/>
              <a:t>会議</a:t>
            </a:r>
            <a:r>
              <a:rPr kumimoji="1" lang="en-US" altLang="ja-JP" dirty="0"/>
              <a:t>/</a:t>
            </a:r>
            <a:r>
              <a:rPr kumimoji="1" lang="ja-JP" altLang="en-US" dirty="0"/>
              <a:t>ビデオ会議システム、</a:t>
            </a:r>
            <a:r>
              <a:rPr kumimoji="1" lang="en-US" altLang="ja-JP" dirty="0"/>
              <a:t>e-learning/</a:t>
            </a:r>
            <a:r>
              <a:rPr kumimoji="1" lang="ja-JP" altLang="en-US" dirty="0"/>
              <a:t>オンラインセミナー</a:t>
            </a:r>
            <a:endParaRPr kumimoji="1" lang="en-US" altLang="ja-JP" dirty="0"/>
          </a:p>
          <a:p>
            <a:r>
              <a:rPr kumimoji="1" lang="ja-JP" altLang="en-US" dirty="0"/>
              <a:t>など</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7</a:t>
            </a:fld>
            <a:endParaRPr kumimoji="1" lang="ja-JP" altLang="en-US"/>
          </a:p>
        </p:txBody>
      </p:sp>
    </p:spTree>
    <p:extLst>
      <p:ext uri="{BB962C8B-B14F-4D97-AF65-F5344CB8AC3E}">
        <p14:creationId xmlns:p14="http://schemas.microsoft.com/office/powerpoint/2010/main" val="3997608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前スライドでご紹介した</a:t>
            </a:r>
            <a:r>
              <a:rPr kumimoji="1" lang="en-US" altLang="ja-JP" dirty="0"/>
              <a:t>ICT</a:t>
            </a:r>
            <a:r>
              <a:rPr kumimoji="1" lang="ja-JP" altLang="en-US" dirty="0"/>
              <a:t>ツールの殆どの機能は「グループウェア」と呼ばれるソフトウェアによって提供されています。</a:t>
            </a:r>
            <a:endParaRPr kumimoji="1" lang="en-US" altLang="ja-JP" dirty="0"/>
          </a:p>
          <a:p>
            <a:r>
              <a:rPr kumimoji="1" lang="ja-JP" altLang="en-US" dirty="0"/>
              <a:t>グループウェアとは、</a:t>
            </a:r>
            <a:endParaRPr kumimoji="1" lang="en-US" altLang="ja-JP" dirty="0"/>
          </a:p>
          <a:p>
            <a:r>
              <a:rPr kumimoji="1" lang="ja-JP" altLang="en-US" dirty="0"/>
              <a:t>・組織、グループ、チームでのコミュニケーション、情報共有、共同作業を促進するソフトウェア</a:t>
            </a:r>
            <a:endParaRPr kumimoji="1" lang="en-US" altLang="ja-JP" dirty="0"/>
          </a:p>
          <a:p>
            <a:r>
              <a:rPr kumimoji="1" lang="ja-JP" altLang="en-US" dirty="0"/>
              <a:t>のことで、メールやチャット、勤怠管理システム、</a:t>
            </a:r>
            <a:r>
              <a:rPr kumimoji="1" lang="en-US" altLang="ja-JP" dirty="0"/>
              <a:t>Web</a:t>
            </a:r>
            <a:r>
              <a:rPr kumimoji="1" lang="ja-JP" altLang="en-US" dirty="0"/>
              <a:t>会議システムなどの機能を提供します。</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8</a:t>
            </a:fld>
            <a:endParaRPr kumimoji="1" lang="ja-JP" altLang="en-US"/>
          </a:p>
        </p:txBody>
      </p:sp>
    </p:spTree>
    <p:extLst>
      <p:ext uri="{BB962C8B-B14F-4D97-AF65-F5344CB8AC3E}">
        <p14:creationId xmlns:p14="http://schemas.microsoft.com/office/powerpoint/2010/main" val="2976890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ここからはグループウェアの代表的な機能として</a:t>
            </a:r>
            <a:endParaRPr kumimoji="1" lang="en-US" altLang="ja-JP" dirty="0"/>
          </a:p>
          <a:p>
            <a:r>
              <a:rPr kumimoji="1" lang="ja-JP" altLang="en-US" dirty="0"/>
              <a:t>以下の</a:t>
            </a:r>
            <a:r>
              <a:rPr kumimoji="1" lang="en-US" altLang="ja-JP" dirty="0"/>
              <a:t>7</a:t>
            </a:r>
            <a:r>
              <a:rPr kumimoji="1" lang="ja-JP" altLang="en-US" dirty="0" err="1"/>
              <a:t>つを</a:t>
            </a:r>
            <a:r>
              <a:rPr kumimoji="1" lang="ja-JP" altLang="en-US" dirty="0"/>
              <a:t>ご説明します</a:t>
            </a:r>
            <a:endParaRPr kumimoji="1" lang="en-US" altLang="ja-JP" dirty="0"/>
          </a:p>
          <a:p>
            <a:endParaRPr kumimoji="1" lang="en-US" altLang="ja-JP" dirty="0"/>
          </a:p>
          <a:p>
            <a:r>
              <a:rPr kumimoji="1" lang="ja-JP" altLang="en-US" dirty="0"/>
              <a:t>スケジュール</a:t>
            </a:r>
            <a:endParaRPr kumimoji="1" lang="en-US" altLang="ja-JP" dirty="0"/>
          </a:p>
          <a:p>
            <a:r>
              <a:rPr kumimoji="1" lang="ja-JP" altLang="en-US" dirty="0"/>
              <a:t>ワークフロー</a:t>
            </a:r>
            <a:endParaRPr kumimoji="1" lang="en-US" altLang="ja-JP" dirty="0"/>
          </a:p>
          <a:p>
            <a:r>
              <a:rPr kumimoji="1" lang="ja-JP" altLang="en-US" dirty="0"/>
              <a:t>チャット</a:t>
            </a:r>
            <a:endParaRPr kumimoji="1" lang="en-US" altLang="ja-JP" dirty="0"/>
          </a:p>
          <a:p>
            <a:r>
              <a:rPr kumimoji="1" lang="ja-JP" altLang="en-US" dirty="0"/>
              <a:t>アドレス帳</a:t>
            </a:r>
            <a:endParaRPr kumimoji="1" lang="en-US" altLang="ja-JP" dirty="0"/>
          </a:p>
          <a:p>
            <a:r>
              <a:rPr kumimoji="1" lang="ja-JP" altLang="en-US" dirty="0"/>
              <a:t>メッセージ機能</a:t>
            </a:r>
            <a:endParaRPr kumimoji="1" lang="en-US" altLang="ja-JP" dirty="0"/>
          </a:p>
          <a:p>
            <a:r>
              <a:rPr kumimoji="1" lang="en-US" altLang="ja-JP" dirty="0" err="1"/>
              <a:t>Todo</a:t>
            </a:r>
            <a:endParaRPr kumimoji="1" lang="en-US" altLang="ja-JP" dirty="0"/>
          </a:p>
          <a:p>
            <a:r>
              <a:rPr kumimoji="1" lang="ja-JP" altLang="en-US" dirty="0"/>
              <a:t>ファイル共有</a:t>
            </a:r>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9</a:t>
            </a:fld>
            <a:endParaRPr kumimoji="1" lang="ja-JP" altLang="en-US"/>
          </a:p>
        </p:txBody>
      </p:sp>
    </p:spTree>
    <p:extLst>
      <p:ext uri="{BB962C8B-B14F-4D97-AF65-F5344CB8AC3E}">
        <p14:creationId xmlns:p14="http://schemas.microsoft.com/office/powerpoint/2010/main" val="1374017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kern="1200" dirty="0">
                <a:solidFill>
                  <a:schemeClr val="tx1"/>
                </a:solidFill>
                <a:effectLst/>
                <a:latin typeface="+mn-lt"/>
                <a:ea typeface="+mn-ea"/>
                <a:cs typeface="+mn-cs"/>
              </a:rPr>
              <a:t>個人の予定管理や、チームの予定共有ができるグループスケジューラーです。</a:t>
            </a:r>
            <a:r>
              <a:rPr lang="ja-JP" altLang="en-US" dirty="0"/>
              <a:t/>
            </a:r>
            <a:br>
              <a:rPr lang="ja-JP" altLang="en-US" dirty="0"/>
            </a:br>
            <a:r>
              <a:rPr kumimoji="1" lang="ja-JP" altLang="en-US" sz="1200" b="0" i="0" kern="1200" dirty="0">
                <a:solidFill>
                  <a:schemeClr val="tx1"/>
                </a:solidFill>
                <a:effectLst/>
                <a:latin typeface="+mn-lt"/>
                <a:ea typeface="+mn-ea"/>
                <a:cs typeface="+mn-cs"/>
              </a:rPr>
              <a:t>メンバーや設備の空き時間を見ながら予定を登録できるので、予定の日程調整がかんたんです。</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スケジュールを他のメンバーと共有できているので、出社しなくても会社の同僚が</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いつ、何をしているのか確認することが可能です。</a:t>
            </a:r>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10</a:t>
            </a:fld>
            <a:endParaRPr kumimoji="1" lang="ja-JP" altLang="en-US"/>
          </a:p>
        </p:txBody>
      </p:sp>
    </p:spTree>
    <p:extLst>
      <p:ext uri="{BB962C8B-B14F-4D97-AF65-F5344CB8AC3E}">
        <p14:creationId xmlns:p14="http://schemas.microsoft.com/office/powerpoint/2010/main" val="11743788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表紙">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12" name="図 11" descr="logo2.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Tree>
    <p:extLst>
      <p:ext uri="{BB962C8B-B14F-4D97-AF65-F5344CB8AC3E}">
        <p14:creationId xmlns:p14="http://schemas.microsoft.com/office/powerpoint/2010/main" val="404657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スライド②_2枠">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341700" y="755919"/>
            <a:ext cx="4191000" cy="5540377"/>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4" name="コンテンツ プレースホルダー 3"/>
          <p:cNvSpPr>
            <a:spLocks noGrp="1"/>
          </p:cNvSpPr>
          <p:nvPr>
            <p:ph sz="half" idx="2"/>
          </p:nvPr>
        </p:nvSpPr>
        <p:spPr>
          <a:xfrm>
            <a:off x="4532701" y="755919"/>
            <a:ext cx="4237666" cy="5540377"/>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3" name="テキスト ボックス 12"/>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075380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スライド③_4枠">
    <p:spTree>
      <p:nvGrpSpPr>
        <p:cNvPr id="1" name=""/>
        <p:cNvGrpSpPr/>
        <p:nvPr/>
      </p:nvGrpSpPr>
      <p:grpSpPr>
        <a:xfrm>
          <a:off x="0" y="0"/>
          <a:ext cx="0" cy="0"/>
          <a:chOff x="0" y="0"/>
          <a:chExt cx="0" cy="0"/>
        </a:xfrm>
      </p:grpSpPr>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1" name="テキスト プレースホルダー 2"/>
          <p:cNvSpPr>
            <a:spLocks noGrp="1"/>
          </p:cNvSpPr>
          <p:nvPr>
            <p:ph type="body" idx="1"/>
          </p:nvPr>
        </p:nvSpPr>
        <p:spPr>
          <a:xfrm>
            <a:off x="340745" y="755966"/>
            <a:ext cx="4187825"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2" name="コンテンツ プレースホルダー 3"/>
          <p:cNvSpPr>
            <a:spLocks noGrp="1"/>
          </p:cNvSpPr>
          <p:nvPr>
            <p:ph sz="half" idx="2"/>
          </p:nvPr>
        </p:nvSpPr>
        <p:spPr>
          <a:xfrm>
            <a:off x="340745" y="1395727"/>
            <a:ext cx="4187825"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13" name="テキスト プレースホルダー 4"/>
          <p:cNvSpPr>
            <a:spLocks noGrp="1"/>
          </p:cNvSpPr>
          <p:nvPr>
            <p:ph type="body" sz="quarter" idx="3"/>
          </p:nvPr>
        </p:nvSpPr>
        <p:spPr>
          <a:xfrm>
            <a:off x="4528570" y="755966"/>
            <a:ext cx="4241797"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4" name="コンテンツ プレースホルダー 5"/>
          <p:cNvSpPr>
            <a:spLocks noGrp="1"/>
          </p:cNvSpPr>
          <p:nvPr>
            <p:ph sz="quarter" idx="4"/>
          </p:nvPr>
        </p:nvSpPr>
        <p:spPr>
          <a:xfrm>
            <a:off x="4528570" y="1395727"/>
            <a:ext cx="4241797"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17" name="テキスト ボックス 16"/>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590711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サンクスページ">
    <p:spTree>
      <p:nvGrpSpPr>
        <p:cNvPr id="1" name=""/>
        <p:cNvGrpSpPr/>
        <p:nvPr/>
      </p:nvGrpSpPr>
      <p:grpSpPr>
        <a:xfrm>
          <a:off x="0" y="0"/>
          <a:ext cx="0" cy="0"/>
          <a:chOff x="0" y="0"/>
          <a:chExt cx="0" cy="0"/>
        </a:xfrm>
      </p:grpSpPr>
      <p:pic>
        <p:nvPicPr>
          <p:cNvPr id="9" name="図 8"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1" name="テキスト ボックス 10"/>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12" name="Picture 2" descr="C:\Users\yminamizono\Desktop\CustomerFirs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4742" y="2838018"/>
            <a:ext cx="3986566" cy="1695076"/>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5" name="テキスト ボックス 14"/>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7437" y="2737115"/>
            <a:ext cx="4429125" cy="1724025"/>
          </a:xfrm>
          <a:prstGeom prst="rect">
            <a:avLst/>
          </a:prstGeom>
        </p:spPr>
      </p:pic>
      <p:pic>
        <p:nvPicPr>
          <p:cNvPr id="16" name="図 15"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9" name="テキスト ボックス 18"/>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2" name="図 1"/>
          <p:cNvPicPr>
            <a:picLocks noChangeAspect="1"/>
          </p:cNvPicPr>
          <p:nvPr userDrawn="1"/>
        </p:nvPicPr>
        <p:blipFill>
          <a:blip r:embed="rId5"/>
          <a:stretch>
            <a:fillRect/>
          </a:stretch>
        </p:blipFill>
        <p:spPr>
          <a:xfrm>
            <a:off x="2700244" y="2119264"/>
            <a:ext cx="3743512" cy="2985232"/>
          </a:xfrm>
          <a:prstGeom prst="rect">
            <a:avLst/>
          </a:prstGeom>
        </p:spPr>
      </p:pic>
    </p:spTree>
    <p:extLst>
      <p:ext uri="{BB962C8B-B14F-4D97-AF65-F5344CB8AC3E}">
        <p14:creationId xmlns:p14="http://schemas.microsoft.com/office/powerpoint/2010/main" val="3126994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スライド①_ベース">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34" y="17274"/>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95" y="17274"/>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834" y="5758"/>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3086463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中表紙">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417359"/>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40437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Tree>
    <p:extLst>
      <p:ext uri="{BB962C8B-B14F-4D97-AF65-F5344CB8AC3E}">
        <p14:creationId xmlns:p14="http://schemas.microsoft.com/office/powerpoint/2010/main" val="2749181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表紙_Internal use only">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36" y="5758"/>
            <a:ext cx="9144000" cy="6852242"/>
          </a:xfrm>
          <a:prstGeom prst="rect">
            <a:avLst/>
          </a:prstGeom>
        </p:spPr>
      </p:pic>
      <p:pic>
        <p:nvPicPr>
          <p:cNvPr id="12" name="図 11" descr="logo2.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3" name="テキスト ボックス 2"/>
          <p:cNvSpPr txBox="1"/>
          <p:nvPr userDrawn="1"/>
        </p:nvSpPr>
        <p:spPr>
          <a:xfrm>
            <a:off x="6883400" y="319147"/>
            <a:ext cx="1885144" cy="276999"/>
          </a:xfrm>
          <a:prstGeom prst="rect">
            <a:avLst/>
          </a:prstGeom>
          <a:solidFill>
            <a:srgbClr val="00B0F0"/>
          </a:solidFill>
        </p:spPr>
        <p:txBody>
          <a:bodyPr wrap="square" rtlCol="0">
            <a:spAutoFit/>
          </a:bodyPr>
          <a:lstStyle/>
          <a:p>
            <a:pPr algn="ctr"/>
            <a:r>
              <a:rPr kumimoji="1" lang="en-US" altLang="ja-JP" sz="1200" i="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200" i="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83730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スライド①_ベース_Internal use only">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567"/>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9135"/>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6" name="テキスト ボックス 15"/>
          <p:cNvSpPr txBox="1"/>
          <p:nvPr userDrawn="1"/>
        </p:nvSpPr>
        <p:spPr>
          <a:xfrm>
            <a:off x="6000382" y="6470113"/>
            <a:ext cx="2348189" cy="246221"/>
          </a:xfrm>
          <a:prstGeom prst="rect">
            <a:avLst/>
          </a:prstGeom>
          <a:solidFill>
            <a:srgbClr val="C9F1FF"/>
          </a:solidFill>
        </p:spPr>
        <p:txBody>
          <a:bodyPr wrap="square" rtlCol="0">
            <a:spAutoFit/>
          </a:bodyPr>
          <a:lstStyle/>
          <a:p>
            <a:pPr algn="ctr"/>
            <a:r>
              <a:rPr kumimoji="1" lang="en-US" altLang="ja-JP"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728551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中表紙_Internal use only">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362792"/>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375783"/>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24" name="テキスト ボックス 23"/>
          <p:cNvSpPr txBox="1"/>
          <p:nvPr userDrawn="1"/>
        </p:nvSpPr>
        <p:spPr>
          <a:xfrm>
            <a:off x="6000382" y="6470113"/>
            <a:ext cx="2348189" cy="246221"/>
          </a:xfrm>
          <a:prstGeom prst="rect">
            <a:avLst/>
          </a:prstGeom>
          <a:solidFill>
            <a:srgbClr val="C9F1FF"/>
          </a:solidFill>
        </p:spPr>
        <p:txBody>
          <a:bodyPr wrap="square" rtlCol="0">
            <a:spAutoFit/>
          </a:bodyPr>
          <a:lstStyle/>
          <a:p>
            <a:pPr algn="ctr"/>
            <a:r>
              <a:rPr kumimoji="1" lang="en-US" altLang="ja-JP"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861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表紙_Confidential">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6" y="5758"/>
            <a:ext cx="9144000" cy="6852242"/>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227"/>
            <a:ext cx="9144000" cy="6852242"/>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2" y="102696"/>
            <a:ext cx="9144000" cy="6852242"/>
          </a:xfrm>
          <a:prstGeom prst="rect">
            <a:avLst/>
          </a:prstGeom>
        </p:spPr>
      </p:pic>
    </p:spTree>
    <p:extLst>
      <p:ext uri="{BB962C8B-B14F-4D97-AF65-F5344CB8AC3E}">
        <p14:creationId xmlns:p14="http://schemas.microsoft.com/office/powerpoint/2010/main" val="1437268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スライド①_ベース_Confidential">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444" y="-5758"/>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758"/>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3968492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中表紙_Confidential">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402722"/>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Tree>
    <p:extLst>
      <p:ext uri="{BB962C8B-B14F-4D97-AF65-F5344CB8AC3E}">
        <p14:creationId xmlns:p14="http://schemas.microsoft.com/office/powerpoint/2010/main" val="3035247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descr="c-4-2.ai"/>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3" name="図 2" descr="c-4-2.ai"/>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Tree>
    <p:extLst>
      <p:ext uri="{BB962C8B-B14F-4D97-AF65-F5344CB8AC3E}">
        <p14:creationId xmlns:p14="http://schemas.microsoft.com/office/powerpoint/2010/main" val="168506116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83" r:id="rId4"/>
    <p:sldLayoutId id="2147483684" r:id="rId5"/>
    <p:sldLayoutId id="2147483685" r:id="rId6"/>
    <p:sldLayoutId id="2147483680" r:id="rId7"/>
    <p:sldLayoutId id="2147483681" r:id="rId8"/>
    <p:sldLayoutId id="2147483682" r:id="rId9"/>
    <p:sldLayoutId id="2147483677" r:id="rId10"/>
    <p:sldLayoutId id="2147483678" r:id="rId11"/>
    <p:sldLayoutId id="2147483679" r:id="rId12"/>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hyperlink" Target="https://www.atmarkit.co.jp/ait/articles/1910/29/news030.html"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8" Type="http://schemas.openxmlformats.org/officeDocument/2006/relationships/hyperlink" Target="https://www.keidanren.or.jp/policy/2018/104.pdf" TargetMode="External"/><Relationship Id="rId3" Type="http://schemas.openxmlformats.org/officeDocument/2006/relationships/image" Target="../media/image53.png"/><Relationship Id="rId7" Type="http://schemas.openxmlformats.org/officeDocument/2006/relationships/image" Target="../media/image85.sv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82.svg"/><Relationship Id="rId9" Type="http://schemas.openxmlformats.org/officeDocument/2006/relationships/hyperlink" Target="https://workit.vaio.com/i-case-study-on-how-to-work/#no2-3"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47.svg"/></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3.xml"/><Relationship Id="rId1" Type="http://schemas.openxmlformats.org/officeDocument/2006/relationships/slideLayout" Target="../slideLayouts/slideLayout8.xml"/><Relationship Id="rId5" Type="http://schemas.openxmlformats.org/officeDocument/2006/relationships/image" Target="../media/image14.sv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47.svg"/></Relationships>
</file>

<file path=ppt/slides/_rels/slide27.xml.rels><?xml version="1.0" encoding="UTF-8" standalone="yes"?>
<Relationships xmlns="http://schemas.openxmlformats.org/package/2006/relationships"><Relationship Id="rId8" Type="http://schemas.openxmlformats.org/officeDocument/2006/relationships/hyperlink" Target="https://customers.microsoft.com/ja-jp/story/732771-yamaha-o365-m365-manufacturing-japan" TargetMode="External"/><Relationship Id="rId3" Type="http://schemas.openxmlformats.org/officeDocument/2006/relationships/image" Target="../media/image53.png"/><Relationship Id="rId7" Type="http://schemas.openxmlformats.org/officeDocument/2006/relationships/image" Target="../media/image85.sv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82.svg"/><Relationship Id="rId9" Type="http://schemas.openxmlformats.org/officeDocument/2006/relationships/hyperlink" Target="https://workit.vaio.com/i-case-study-on-how-to-work/#no2-3"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92.svg"/><Relationship Id="rId5" Type="http://schemas.openxmlformats.org/officeDocument/2006/relationships/image" Target="../media/image61.png"/><Relationship Id="rId4" Type="http://schemas.openxmlformats.org/officeDocument/2006/relationships/image" Target="../media/image45.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8" Type="http://schemas.openxmlformats.org/officeDocument/2006/relationships/image" Target="../media/image94.svg"/><Relationship Id="rId13" Type="http://schemas.openxmlformats.org/officeDocument/2006/relationships/image" Target="../media/image65.png"/><Relationship Id="rId3" Type="http://schemas.openxmlformats.org/officeDocument/2006/relationships/image" Target="../media/image27.png"/><Relationship Id="rId7" Type="http://schemas.openxmlformats.org/officeDocument/2006/relationships/image" Target="../media/image62.png"/><Relationship Id="rId12" Type="http://schemas.openxmlformats.org/officeDocument/2006/relationships/image" Target="../media/image98.svg"/><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image" Target="../media/image92.svg"/><Relationship Id="rId11" Type="http://schemas.openxmlformats.org/officeDocument/2006/relationships/image" Target="../media/image64.png"/><Relationship Id="rId5" Type="http://schemas.openxmlformats.org/officeDocument/2006/relationships/image" Target="../media/image61.png"/><Relationship Id="rId10" Type="http://schemas.openxmlformats.org/officeDocument/2006/relationships/image" Target="../media/image96.svg"/><Relationship Id="rId4" Type="http://schemas.openxmlformats.org/officeDocument/2006/relationships/image" Target="../media/image45.svg"/><Relationship Id="rId9" Type="http://schemas.openxmlformats.org/officeDocument/2006/relationships/image" Target="../media/image63.png"/><Relationship Id="rId14" Type="http://schemas.openxmlformats.org/officeDocument/2006/relationships/image" Target="../media/image100.svg"/></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image" Target="../media/image28.svg"/><Relationship Id="rId5" Type="http://schemas.openxmlformats.org/officeDocument/2006/relationships/image" Target="../media/image18.png"/><Relationship Id="rId4" Type="http://schemas.openxmlformats.org/officeDocument/2006/relationships/image" Target="../media/image45.svg"/></Relationships>
</file>

<file path=ppt/slides/_rels/slide32.xml.rels><?xml version="1.0" encoding="UTF-8" standalone="yes"?>
<Relationships xmlns="http://schemas.openxmlformats.org/package/2006/relationships"><Relationship Id="rId8" Type="http://schemas.openxmlformats.org/officeDocument/2006/relationships/hyperlink" Target="https://customers.microsoft.com/ja-jp/story/785368-kibogaoka-highschool-education-teams-japan-ja" TargetMode="External"/><Relationship Id="rId3" Type="http://schemas.openxmlformats.org/officeDocument/2006/relationships/image" Target="../media/image53.png"/><Relationship Id="rId7" Type="http://schemas.openxmlformats.org/officeDocument/2006/relationships/image" Target="../media/image85.svg"/><Relationship Id="rId2" Type="http://schemas.openxmlformats.org/officeDocument/2006/relationships/notesSlide" Target="../notesSlides/notesSlide30.xml"/><Relationship Id="rId1" Type="http://schemas.openxmlformats.org/officeDocument/2006/relationships/slideLayout" Target="../slideLayouts/slideLayout8.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82.svg"/><Relationship Id="rId9" Type="http://schemas.openxmlformats.org/officeDocument/2006/relationships/hyperlink" Target="https://workit.vaio.com/i-case-study-on-how-to-work/#no2-3"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image" Target="../media/image64.svg"/><Relationship Id="rId5" Type="http://schemas.openxmlformats.org/officeDocument/2006/relationships/image" Target="../media/image36.png"/><Relationship Id="rId4" Type="http://schemas.openxmlformats.org/officeDocument/2006/relationships/image" Target="../media/image24.svg"/></Relationships>
</file>

<file path=ppt/slides/_rels/slide35.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68.png"/><Relationship Id="rId18" Type="http://schemas.openxmlformats.org/officeDocument/2006/relationships/image" Target="../media/image6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03.svg"/><Relationship Id="rId17" Type="http://schemas.openxmlformats.org/officeDocument/2006/relationships/image" Target="../media/image36.png"/><Relationship Id="rId2" Type="http://schemas.openxmlformats.org/officeDocument/2006/relationships/notesSlide" Target="../notesSlides/notesSlide33.xml"/><Relationship Id="rId16" Type="http://schemas.openxmlformats.org/officeDocument/2006/relationships/image" Target="../media/image107.svg"/><Relationship Id="rId1" Type="http://schemas.openxmlformats.org/officeDocument/2006/relationships/slideLayout" Target="../slideLayouts/slideLayout8.xml"/><Relationship Id="rId6" Type="http://schemas.openxmlformats.org/officeDocument/2006/relationships/image" Target="../media/image24.svg"/><Relationship Id="rId11" Type="http://schemas.openxmlformats.org/officeDocument/2006/relationships/image" Target="../media/image67.png"/><Relationship Id="rId5" Type="http://schemas.openxmlformats.org/officeDocument/2006/relationships/image" Target="../media/image16.png"/><Relationship Id="rId15" Type="http://schemas.openxmlformats.org/officeDocument/2006/relationships/image" Target="../media/image69.png"/><Relationship Id="rId10" Type="http://schemas.openxmlformats.org/officeDocument/2006/relationships/image" Target="../media/image20.svg"/><Relationship Id="rId4" Type="http://schemas.openxmlformats.org/officeDocument/2006/relationships/image" Target="../media/image10.svg"/><Relationship Id="rId9" Type="http://schemas.openxmlformats.org/officeDocument/2006/relationships/image" Target="../media/image14.png"/><Relationship Id="rId14" Type="http://schemas.openxmlformats.org/officeDocument/2006/relationships/image" Target="../media/image105.svg"/></Relationships>
</file>

<file path=ppt/slides/_rels/slide36.xml.rels><?xml version="1.0" encoding="UTF-8" standalone="yes"?>
<Relationships xmlns="http://schemas.openxmlformats.org/package/2006/relationships"><Relationship Id="rId8" Type="http://schemas.openxmlformats.org/officeDocument/2006/relationships/image" Target="../media/image111.svg"/><Relationship Id="rId3" Type="http://schemas.openxmlformats.org/officeDocument/2006/relationships/image" Target="../media/image70.png"/><Relationship Id="rId7" Type="http://schemas.openxmlformats.org/officeDocument/2006/relationships/image" Target="../media/image71.png"/><Relationship Id="rId12" Type="http://schemas.openxmlformats.org/officeDocument/2006/relationships/image" Target="../media/image64.svg"/><Relationship Id="rId2" Type="http://schemas.openxmlformats.org/officeDocument/2006/relationships/notesSlide" Target="../notesSlides/notesSlide34.xml"/><Relationship Id="rId1" Type="http://schemas.openxmlformats.org/officeDocument/2006/relationships/slideLayout" Target="../slideLayouts/slideLayout8.xml"/><Relationship Id="rId6" Type="http://schemas.openxmlformats.org/officeDocument/2006/relationships/image" Target="../media/image24.svg"/><Relationship Id="rId11" Type="http://schemas.openxmlformats.org/officeDocument/2006/relationships/image" Target="../media/image36.png"/><Relationship Id="rId5" Type="http://schemas.openxmlformats.org/officeDocument/2006/relationships/image" Target="../media/image16.png"/><Relationship Id="rId10" Type="http://schemas.openxmlformats.org/officeDocument/2006/relationships/image" Target="../media/image107.svg"/><Relationship Id="rId4" Type="http://schemas.openxmlformats.org/officeDocument/2006/relationships/image" Target="../media/image109.svg"/><Relationship Id="rId9" Type="http://schemas.openxmlformats.org/officeDocument/2006/relationships/image" Target="../media/image69.png"/></Relationships>
</file>

<file path=ppt/slides/_rels/slide37.xml.rels><?xml version="1.0" encoding="UTF-8" standalone="yes"?>
<Relationships xmlns="http://schemas.openxmlformats.org/package/2006/relationships"><Relationship Id="rId8" Type="http://schemas.openxmlformats.org/officeDocument/2006/relationships/image" Target="../media/image117.svg"/><Relationship Id="rId13" Type="http://schemas.openxmlformats.org/officeDocument/2006/relationships/image" Target="../media/image76.png"/><Relationship Id="rId18" Type="http://schemas.openxmlformats.org/officeDocument/2006/relationships/image" Target="../media/image125.svg"/><Relationship Id="rId3" Type="http://schemas.openxmlformats.org/officeDocument/2006/relationships/image" Target="../media/image72.png"/><Relationship Id="rId7" Type="http://schemas.openxmlformats.org/officeDocument/2006/relationships/image" Target="../media/image74.png"/><Relationship Id="rId12" Type="http://schemas.openxmlformats.org/officeDocument/2006/relationships/image" Target="../media/image64.svg"/><Relationship Id="rId17" Type="http://schemas.openxmlformats.org/officeDocument/2006/relationships/image" Target="../media/image78.png"/><Relationship Id="rId2" Type="http://schemas.openxmlformats.org/officeDocument/2006/relationships/notesSlide" Target="../notesSlides/notesSlide35.xml"/><Relationship Id="rId16" Type="http://schemas.openxmlformats.org/officeDocument/2006/relationships/image" Target="../media/image123.svg"/><Relationship Id="rId20" Type="http://schemas.openxmlformats.org/officeDocument/2006/relationships/image" Target="../media/image127.svg"/><Relationship Id="rId1" Type="http://schemas.openxmlformats.org/officeDocument/2006/relationships/slideLayout" Target="../slideLayouts/slideLayout8.xml"/><Relationship Id="rId6" Type="http://schemas.openxmlformats.org/officeDocument/2006/relationships/image" Target="../media/image115.svg"/><Relationship Id="rId11" Type="http://schemas.openxmlformats.org/officeDocument/2006/relationships/image" Target="../media/image36.png"/><Relationship Id="rId5" Type="http://schemas.openxmlformats.org/officeDocument/2006/relationships/image" Target="../media/image73.png"/><Relationship Id="rId15" Type="http://schemas.openxmlformats.org/officeDocument/2006/relationships/image" Target="../media/image77.png"/><Relationship Id="rId10" Type="http://schemas.openxmlformats.org/officeDocument/2006/relationships/image" Target="../media/image119.svg"/><Relationship Id="rId19" Type="http://schemas.openxmlformats.org/officeDocument/2006/relationships/image" Target="../media/image79.png"/><Relationship Id="rId4" Type="http://schemas.openxmlformats.org/officeDocument/2006/relationships/image" Target="../media/image113.svg"/><Relationship Id="rId9" Type="http://schemas.openxmlformats.org/officeDocument/2006/relationships/image" Target="../media/image75.png"/><Relationship Id="rId14" Type="http://schemas.openxmlformats.org/officeDocument/2006/relationships/image" Target="../media/image121.svg"/></Relationships>
</file>

<file path=ppt/slides/_rels/slide3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6.xml"/><Relationship Id="rId1" Type="http://schemas.openxmlformats.org/officeDocument/2006/relationships/slideLayout" Target="../slideLayouts/slideLayout8.xml"/><Relationship Id="rId5" Type="http://schemas.openxmlformats.org/officeDocument/2006/relationships/hyperlink" Target="https://www.soumu.go.jp/johotsusintokei/whitepaper/ja/r01/html/nd124220.html" TargetMode="External"/><Relationship Id="rId4" Type="http://schemas.openxmlformats.org/officeDocument/2006/relationships/image" Target="../media/image81.png"/></Relationships>
</file>

<file path=ppt/slides/_rels/slide3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7.xml"/><Relationship Id="rId1" Type="http://schemas.openxmlformats.org/officeDocument/2006/relationships/slideLayout" Target="../slideLayouts/slideLayout8.xml"/><Relationship Id="rId5" Type="http://schemas.openxmlformats.org/officeDocument/2006/relationships/hyperlink" Target="https://www.soumu.go.jp/johotsusintokei/whitepaper/ja/r01/html/nd124220.html" TargetMode="External"/><Relationship Id="rId4" Type="http://schemas.openxmlformats.org/officeDocument/2006/relationships/image" Target="../media/image8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8.xml"/><Relationship Id="rId1" Type="http://schemas.openxmlformats.org/officeDocument/2006/relationships/slideLayout" Target="../slideLayouts/slideLayout8.xml"/><Relationship Id="rId4" Type="http://schemas.openxmlformats.org/officeDocument/2006/relationships/hyperlink" Target="https://www.soumu.go.jp/johotsusintokei/whitepaper/ja/r01/html/nd124220.html"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4.png"/><Relationship Id="rId18" Type="http://schemas.openxmlformats.org/officeDocument/2006/relationships/image" Target="../media/image24.svg"/><Relationship Id="rId26" Type="http://schemas.openxmlformats.org/officeDocument/2006/relationships/image" Target="../media/image32.svg"/><Relationship Id="rId3" Type="http://schemas.openxmlformats.org/officeDocument/2006/relationships/image" Target="../media/image9.png"/><Relationship Id="rId21" Type="http://schemas.openxmlformats.org/officeDocument/2006/relationships/image" Target="../media/image18.png"/><Relationship Id="rId34" Type="http://schemas.openxmlformats.org/officeDocument/2006/relationships/image" Target="../media/image40.svg"/><Relationship Id="rId7" Type="http://schemas.openxmlformats.org/officeDocument/2006/relationships/image" Target="../media/image11.png"/><Relationship Id="rId12" Type="http://schemas.openxmlformats.org/officeDocument/2006/relationships/image" Target="../media/image18.svg"/><Relationship Id="rId17" Type="http://schemas.openxmlformats.org/officeDocument/2006/relationships/image" Target="../media/image16.png"/><Relationship Id="rId25" Type="http://schemas.openxmlformats.org/officeDocument/2006/relationships/image" Target="../media/image20.png"/><Relationship Id="rId33" Type="http://schemas.openxmlformats.org/officeDocument/2006/relationships/image" Target="../media/image24.png"/><Relationship Id="rId2" Type="http://schemas.openxmlformats.org/officeDocument/2006/relationships/notesSlide" Target="../notesSlides/notesSlide4.xml"/><Relationship Id="rId16" Type="http://schemas.openxmlformats.org/officeDocument/2006/relationships/image" Target="../media/image22.svg"/><Relationship Id="rId20" Type="http://schemas.openxmlformats.org/officeDocument/2006/relationships/image" Target="../media/image26.svg"/><Relationship Id="rId29" Type="http://schemas.openxmlformats.org/officeDocument/2006/relationships/image" Target="../media/image22.png"/><Relationship Id="rId1" Type="http://schemas.openxmlformats.org/officeDocument/2006/relationships/slideLayout" Target="../slideLayouts/slideLayout8.xml"/><Relationship Id="rId6" Type="http://schemas.openxmlformats.org/officeDocument/2006/relationships/image" Target="../media/image12.svg"/><Relationship Id="rId11" Type="http://schemas.openxmlformats.org/officeDocument/2006/relationships/image" Target="../media/image13.png"/><Relationship Id="rId24" Type="http://schemas.openxmlformats.org/officeDocument/2006/relationships/image" Target="../media/image30.svg"/><Relationship Id="rId32" Type="http://schemas.openxmlformats.org/officeDocument/2006/relationships/image" Target="../media/image38.svg"/><Relationship Id="rId5" Type="http://schemas.openxmlformats.org/officeDocument/2006/relationships/image" Target="../media/image10.png"/><Relationship Id="rId15" Type="http://schemas.openxmlformats.org/officeDocument/2006/relationships/image" Target="../media/image15.png"/><Relationship Id="rId23" Type="http://schemas.openxmlformats.org/officeDocument/2006/relationships/image" Target="../media/image19.png"/><Relationship Id="rId28" Type="http://schemas.openxmlformats.org/officeDocument/2006/relationships/image" Target="../media/image34.svg"/><Relationship Id="rId36" Type="http://schemas.openxmlformats.org/officeDocument/2006/relationships/image" Target="../media/image42.svg"/><Relationship Id="rId10" Type="http://schemas.openxmlformats.org/officeDocument/2006/relationships/image" Target="../media/image16.svg"/><Relationship Id="rId19" Type="http://schemas.openxmlformats.org/officeDocument/2006/relationships/image" Target="../media/image17.png"/><Relationship Id="rId31" Type="http://schemas.openxmlformats.org/officeDocument/2006/relationships/image" Target="../media/image23.png"/><Relationship Id="rId4" Type="http://schemas.openxmlformats.org/officeDocument/2006/relationships/image" Target="../media/image10.svg"/><Relationship Id="rId9" Type="http://schemas.openxmlformats.org/officeDocument/2006/relationships/image" Target="../media/image12.png"/><Relationship Id="rId14" Type="http://schemas.openxmlformats.org/officeDocument/2006/relationships/image" Target="../media/image20.svg"/><Relationship Id="rId22" Type="http://schemas.openxmlformats.org/officeDocument/2006/relationships/image" Target="../media/image28.svg"/><Relationship Id="rId27" Type="http://schemas.openxmlformats.org/officeDocument/2006/relationships/image" Target="../media/image21.png"/><Relationship Id="rId30" Type="http://schemas.openxmlformats.org/officeDocument/2006/relationships/image" Target="../media/image36.svg"/><Relationship Id="rId35"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49.svg"/><Relationship Id="rId13" Type="http://schemas.openxmlformats.org/officeDocument/2006/relationships/image" Target="../media/image17.png"/><Relationship Id="rId18" Type="http://schemas.openxmlformats.org/officeDocument/2006/relationships/image" Target="../media/image24.svg"/><Relationship Id="rId26" Type="http://schemas.openxmlformats.org/officeDocument/2006/relationships/image" Target="../media/image60.svg"/><Relationship Id="rId3" Type="http://schemas.openxmlformats.org/officeDocument/2006/relationships/image" Target="../media/image27.png"/><Relationship Id="rId21" Type="http://schemas.openxmlformats.org/officeDocument/2006/relationships/image" Target="../media/image32.png"/><Relationship Id="rId7" Type="http://schemas.openxmlformats.org/officeDocument/2006/relationships/image" Target="../media/image29.png"/><Relationship Id="rId12" Type="http://schemas.openxmlformats.org/officeDocument/2006/relationships/image" Target="../media/image51.svg"/><Relationship Id="rId17" Type="http://schemas.openxmlformats.org/officeDocument/2006/relationships/image" Target="../media/image16.png"/><Relationship Id="rId25" Type="http://schemas.openxmlformats.org/officeDocument/2006/relationships/image" Target="../media/image34.png"/><Relationship Id="rId2" Type="http://schemas.openxmlformats.org/officeDocument/2006/relationships/notesSlide" Target="../notesSlides/notesSlide6.xml"/><Relationship Id="rId16" Type="http://schemas.openxmlformats.org/officeDocument/2006/relationships/image" Target="../media/image52.svg"/><Relationship Id="rId20" Type="http://schemas.openxmlformats.org/officeDocument/2006/relationships/image" Target="../media/image54.svg"/><Relationship Id="rId29" Type="http://schemas.openxmlformats.org/officeDocument/2006/relationships/image" Target="../media/image36.png"/><Relationship Id="rId1" Type="http://schemas.openxmlformats.org/officeDocument/2006/relationships/slideLayout" Target="../slideLayouts/slideLayout8.xml"/><Relationship Id="rId6" Type="http://schemas.openxmlformats.org/officeDocument/2006/relationships/image" Target="../media/image47.svg"/><Relationship Id="rId11" Type="http://schemas.openxmlformats.org/officeDocument/2006/relationships/image" Target="../media/image30.png"/><Relationship Id="rId24" Type="http://schemas.openxmlformats.org/officeDocument/2006/relationships/image" Target="../media/image58.svg"/><Relationship Id="rId5" Type="http://schemas.openxmlformats.org/officeDocument/2006/relationships/image" Target="../media/image28.png"/><Relationship Id="rId15" Type="http://schemas.openxmlformats.org/officeDocument/2006/relationships/image" Target="../media/image24.png"/><Relationship Id="rId23" Type="http://schemas.openxmlformats.org/officeDocument/2006/relationships/image" Target="../media/image33.png"/><Relationship Id="rId28" Type="http://schemas.openxmlformats.org/officeDocument/2006/relationships/image" Target="../media/image62.svg"/><Relationship Id="rId10" Type="http://schemas.openxmlformats.org/officeDocument/2006/relationships/image" Target="../media/image28.svg"/><Relationship Id="rId19" Type="http://schemas.openxmlformats.org/officeDocument/2006/relationships/image" Target="../media/image31.png"/><Relationship Id="rId4" Type="http://schemas.openxmlformats.org/officeDocument/2006/relationships/image" Target="../media/image45.svg"/><Relationship Id="rId9" Type="http://schemas.openxmlformats.org/officeDocument/2006/relationships/image" Target="../media/image18.png"/><Relationship Id="rId14" Type="http://schemas.openxmlformats.org/officeDocument/2006/relationships/image" Target="../media/image26.svg"/><Relationship Id="rId22" Type="http://schemas.openxmlformats.org/officeDocument/2006/relationships/image" Target="../media/image56.svg"/><Relationship Id="rId27" Type="http://schemas.openxmlformats.org/officeDocument/2006/relationships/image" Target="../media/image35.png"/><Relationship Id="rId30" Type="http://schemas.openxmlformats.org/officeDocument/2006/relationships/image" Target="../media/image64.svg"/></Relationships>
</file>

<file path=ppt/slides/_rels/slide8.xml.rels><?xml version="1.0" encoding="UTF-8" standalone="yes"?>
<Relationships xmlns="http://schemas.openxmlformats.org/package/2006/relationships"><Relationship Id="rId8" Type="http://schemas.openxmlformats.org/officeDocument/2006/relationships/image" Target="../media/image49.svg"/><Relationship Id="rId13" Type="http://schemas.openxmlformats.org/officeDocument/2006/relationships/image" Target="../media/image16.png"/><Relationship Id="rId18" Type="http://schemas.openxmlformats.org/officeDocument/2006/relationships/image" Target="../media/image56.svg"/><Relationship Id="rId26" Type="http://schemas.openxmlformats.org/officeDocument/2006/relationships/image" Target="../media/image64.svg"/><Relationship Id="rId3" Type="http://schemas.openxmlformats.org/officeDocument/2006/relationships/image" Target="../media/image27.png"/><Relationship Id="rId21" Type="http://schemas.openxmlformats.org/officeDocument/2006/relationships/image" Target="../media/image34.png"/><Relationship Id="rId7" Type="http://schemas.openxmlformats.org/officeDocument/2006/relationships/image" Target="../media/image29.png"/><Relationship Id="rId12" Type="http://schemas.openxmlformats.org/officeDocument/2006/relationships/image" Target="../media/image51.svg"/><Relationship Id="rId17" Type="http://schemas.openxmlformats.org/officeDocument/2006/relationships/image" Target="../media/image32.png"/><Relationship Id="rId25" Type="http://schemas.openxmlformats.org/officeDocument/2006/relationships/image" Target="../media/image36.png"/><Relationship Id="rId2" Type="http://schemas.openxmlformats.org/officeDocument/2006/relationships/notesSlide" Target="../notesSlides/notesSlide7.xml"/><Relationship Id="rId16" Type="http://schemas.openxmlformats.org/officeDocument/2006/relationships/image" Target="../media/image54.svg"/><Relationship Id="rId20" Type="http://schemas.openxmlformats.org/officeDocument/2006/relationships/image" Target="../media/image58.svg"/><Relationship Id="rId1" Type="http://schemas.openxmlformats.org/officeDocument/2006/relationships/slideLayout" Target="../slideLayouts/slideLayout8.xml"/><Relationship Id="rId6" Type="http://schemas.openxmlformats.org/officeDocument/2006/relationships/image" Target="../media/image47.svg"/><Relationship Id="rId11" Type="http://schemas.openxmlformats.org/officeDocument/2006/relationships/image" Target="../media/image30.png"/><Relationship Id="rId24" Type="http://schemas.openxmlformats.org/officeDocument/2006/relationships/image" Target="../media/image62.svg"/><Relationship Id="rId5" Type="http://schemas.openxmlformats.org/officeDocument/2006/relationships/image" Target="../media/image28.png"/><Relationship Id="rId15" Type="http://schemas.openxmlformats.org/officeDocument/2006/relationships/image" Target="../media/image31.png"/><Relationship Id="rId23" Type="http://schemas.openxmlformats.org/officeDocument/2006/relationships/image" Target="../media/image35.png"/><Relationship Id="rId10" Type="http://schemas.openxmlformats.org/officeDocument/2006/relationships/image" Target="../media/image28.svg"/><Relationship Id="rId19" Type="http://schemas.openxmlformats.org/officeDocument/2006/relationships/image" Target="../media/image33.png"/><Relationship Id="rId4" Type="http://schemas.openxmlformats.org/officeDocument/2006/relationships/image" Target="../media/image45.svg"/><Relationship Id="rId9" Type="http://schemas.openxmlformats.org/officeDocument/2006/relationships/image" Target="../media/image18.png"/><Relationship Id="rId14" Type="http://schemas.openxmlformats.org/officeDocument/2006/relationships/image" Target="../media/image24.svg"/><Relationship Id="rId22" Type="http://schemas.openxmlformats.org/officeDocument/2006/relationships/image" Target="../media/image60.sv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xmlns="" id="{6059CE5D-4F38-4506-A5A9-0EFA09D5D8F0}"/>
              </a:ext>
            </a:extLst>
          </p:cNvPr>
          <p:cNvSpPr/>
          <p:nvPr/>
        </p:nvSpPr>
        <p:spPr>
          <a:xfrm>
            <a:off x="160215" y="3407343"/>
            <a:ext cx="8828868" cy="271824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xmlns="" id="{8A8C170A-FB8E-42B9-9073-39043205E2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215" y="2569731"/>
            <a:ext cx="1617044" cy="752149"/>
          </a:xfrm>
          <a:prstGeom prst="rect">
            <a:avLst/>
          </a:prstGeom>
        </p:spPr>
      </p:pic>
      <p:sp>
        <p:nvSpPr>
          <p:cNvPr id="12" name="コンテンツ プレースホルダ 2"/>
          <p:cNvSpPr txBox="1">
            <a:spLocks/>
          </p:cNvSpPr>
          <p:nvPr/>
        </p:nvSpPr>
        <p:spPr>
          <a:xfrm>
            <a:off x="282699" y="2913929"/>
            <a:ext cx="8582167" cy="3556000"/>
          </a:xfrm>
          <a:prstGeom prst="rect">
            <a:avLst/>
          </a:prstGeom>
        </p:spPr>
        <p:txBody>
          <a:bodyPr anchor="ctr" anchorCtr="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kumimoji="1" sz="2200" b="1" kern="1200">
                <a:solidFill>
                  <a:srgbClr val="404040"/>
                </a:solidFill>
                <a:latin typeface="メイリオ"/>
                <a:ea typeface="メイリオ"/>
                <a:cs typeface="メイリオ"/>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pPr algn="ctr"/>
            <a:r>
              <a:rPr lang="en-US" altLang="ja-JP" sz="4400" dirty="0">
                <a:solidFill>
                  <a:schemeClr val="bg1"/>
                </a:solidFill>
                <a:latin typeface="Meiryo UI" panose="020B0604030504040204" pitchFamily="50" charset="-128"/>
                <a:ea typeface="Meiryo UI" panose="020B0604030504040204" pitchFamily="50" charset="-128"/>
              </a:rPr>
              <a:t>AI</a:t>
            </a:r>
            <a:r>
              <a:rPr lang="ja-JP" altLang="en-US" sz="4400" dirty="0">
                <a:solidFill>
                  <a:schemeClr val="bg1"/>
                </a:solidFill>
                <a:latin typeface="Meiryo UI" panose="020B0604030504040204" pitchFamily="50" charset="-128"/>
                <a:ea typeface="Meiryo UI" panose="020B0604030504040204" pitchFamily="50" charset="-128"/>
              </a:rPr>
              <a:t>リテラシー</a:t>
            </a: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第９回</a:t>
            </a:r>
            <a:r>
              <a:rPr lang="en-US" altLang="ja-JP" sz="4000" dirty="0">
                <a:solidFill>
                  <a:schemeClr val="bg1"/>
                </a:solidFill>
                <a:latin typeface="Meiryo UI" panose="020B0604030504040204" pitchFamily="50" charset="-128"/>
                <a:ea typeface="Meiryo UI" panose="020B0604030504040204" pitchFamily="50" charset="-128"/>
              </a:rPr>
              <a:t>】</a:t>
            </a:r>
          </a:p>
          <a:p>
            <a:pPr algn="ctr"/>
            <a:r>
              <a:rPr lang="en-US" altLang="ja-JP" sz="4000" dirty="0">
                <a:solidFill>
                  <a:schemeClr val="bg1"/>
                </a:solidFill>
              </a:rPr>
              <a:t>AI/ICT</a:t>
            </a:r>
            <a:r>
              <a:rPr lang="ja-JP" altLang="en-US" sz="4000" dirty="0">
                <a:solidFill>
                  <a:schemeClr val="bg1"/>
                </a:solidFill>
              </a:rPr>
              <a:t>システムの活用実践</a:t>
            </a:r>
            <a:r>
              <a:rPr lang="en-US" altLang="ja-JP" sz="4000" dirty="0">
                <a:solidFill>
                  <a:schemeClr val="bg1"/>
                </a:solidFill>
              </a:rPr>
              <a:t>(2)</a:t>
            </a:r>
          </a:p>
          <a:p>
            <a:pPr algn="ctr"/>
            <a:r>
              <a:rPr lang="ja-JP" altLang="en-US" sz="4000" dirty="0">
                <a:solidFill>
                  <a:schemeClr val="bg1"/>
                </a:solidFill>
                <a:latin typeface="Meiryo UI" panose="020B0604030504040204" pitchFamily="50" charset="-128"/>
                <a:ea typeface="Meiryo UI" panose="020B0604030504040204" pitchFamily="50" charset="-128"/>
              </a:rPr>
              <a:t>コミュニケーションツール①</a:t>
            </a:r>
            <a:endParaRPr lang="en-US" altLang="ja-JP" sz="4000" dirty="0">
              <a:solidFill>
                <a:schemeClr val="bg1"/>
              </a:solidFill>
              <a:latin typeface="Meiryo UI" panose="020B0604030504040204" pitchFamily="50" charset="-128"/>
              <a:ea typeface="Meiryo UI" panose="020B0604030504040204" pitchFamily="50" charset="-128"/>
            </a:endParaRPr>
          </a:p>
          <a:p>
            <a:pPr algn="ctr"/>
            <a:endParaRPr lang="en-US" altLang="ja-JP" sz="1050"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13" name="タイトル 1"/>
          <p:cNvSpPr txBox="1">
            <a:spLocks/>
          </p:cNvSpPr>
          <p:nvPr/>
        </p:nvSpPr>
        <p:spPr>
          <a:xfrm>
            <a:off x="1174277" y="5905855"/>
            <a:ext cx="8142974" cy="1008112"/>
          </a:xfrm>
          <a:prstGeom prst="rect">
            <a:avLst/>
          </a:prstGeom>
        </p:spPr>
        <p:txBody>
          <a:bodyPr vert="horz" lIns="91440" tIns="45720" rIns="91440" bIns="45720" rtlCol="0" anchor="ctr">
            <a:noAutofit/>
          </a:bodyPr>
          <a:lstStyle/>
          <a:p>
            <a:pPr algn="ctr">
              <a:spcBef>
                <a:spcPct val="0"/>
              </a:spcBef>
              <a:defRPr/>
            </a:pPr>
            <a:r>
              <a:rPr lang="ja-JP" altLang="en-US" sz="2000" b="1" dirty="0">
                <a:solidFill>
                  <a:schemeClr val="tx2"/>
                </a:solidFill>
                <a:latin typeface="ＭＳ Ｐゴシック" pitchFamily="50" charset="-128"/>
                <a:ea typeface="ＭＳ Ｐゴシック" pitchFamily="50" charset="-128"/>
                <a:cs typeface="+mj-cs"/>
              </a:rPr>
              <a:t>講師</a:t>
            </a:r>
            <a:r>
              <a:rPr lang="en-US" altLang="ja-JP" sz="2000" b="1" dirty="0">
                <a:solidFill>
                  <a:schemeClr val="tx2"/>
                </a:solidFill>
                <a:latin typeface="ＭＳ Ｐゴシック" pitchFamily="50" charset="-128"/>
                <a:ea typeface="ＭＳ Ｐゴシック" pitchFamily="50" charset="-128"/>
                <a:cs typeface="+mj-cs"/>
              </a:rPr>
              <a:t>  </a:t>
            </a:r>
            <a:r>
              <a:rPr lang="ja-JP" altLang="en-US" sz="2000" b="1" dirty="0">
                <a:solidFill>
                  <a:schemeClr val="tx2"/>
                </a:solidFill>
                <a:latin typeface="ＭＳ Ｐゴシック" pitchFamily="50" charset="-128"/>
                <a:ea typeface="ＭＳ Ｐゴシック" pitchFamily="50" charset="-128"/>
                <a:cs typeface="+mj-cs"/>
              </a:rPr>
              <a:t>西日本電信電話株式会社（</a:t>
            </a:r>
            <a:r>
              <a:rPr lang="en-US" altLang="ja-JP" sz="2000" b="1" dirty="0">
                <a:solidFill>
                  <a:schemeClr val="tx2"/>
                </a:solidFill>
                <a:latin typeface="ＭＳ Ｐゴシック" pitchFamily="50" charset="-128"/>
                <a:ea typeface="ＭＳ Ｐゴシック" pitchFamily="50" charset="-128"/>
                <a:cs typeface="+mj-cs"/>
              </a:rPr>
              <a:t>NTT</a:t>
            </a:r>
            <a:r>
              <a:rPr lang="ja-JP" altLang="en-US" sz="2000" b="1" dirty="0">
                <a:solidFill>
                  <a:schemeClr val="tx2"/>
                </a:solidFill>
                <a:latin typeface="ＭＳ Ｐゴシック" pitchFamily="50" charset="-128"/>
                <a:ea typeface="ＭＳ Ｐゴシック" pitchFamily="50" charset="-128"/>
                <a:cs typeface="+mj-cs"/>
              </a:rPr>
              <a:t>西日本）　北山賢一郎</a:t>
            </a:r>
          </a:p>
        </p:txBody>
      </p:sp>
    </p:spTree>
    <p:extLst>
      <p:ext uri="{BB962C8B-B14F-4D97-AF65-F5344CB8AC3E}">
        <p14:creationId xmlns:p14="http://schemas.microsoft.com/office/powerpoint/2010/main" val="1145585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350370" y="131850"/>
            <a:ext cx="8727130" cy="409795"/>
          </a:xfrm>
        </p:spPr>
        <p:txBody>
          <a:bodyPr/>
          <a:lstStyle/>
          <a:p>
            <a:r>
              <a:rPr kumimoji="1" lang="ja-JP" altLang="en-US" dirty="0"/>
              <a:t>グループウェアの代表的機能（スケジュール）</a:t>
            </a:r>
          </a:p>
        </p:txBody>
      </p:sp>
      <p:sp>
        <p:nvSpPr>
          <p:cNvPr id="4" name="正方形/長方形 3">
            <a:extLst>
              <a:ext uri="{FF2B5EF4-FFF2-40B4-BE49-F238E27FC236}">
                <a16:creationId xmlns:a16="http://schemas.microsoft.com/office/drawing/2014/main" xmlns="" id="{6063CAFB-61F9-4F6B-9295-29F056ECCE01}"/>
              </a:ext>
            </a:extLst>
          </p:cNvPr>
          <p:cNvSpPr/>
          <p:nvPr/>
        </p:nvSpPr>
        <p:spPr>
          <a:xfrm>
            <a:off x="307133" y="830154"/>
            <a:ext cx="8770367"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社員個人のスケジュール登録および他社員や設備のスケジュールを確認できます。</a:t>
            </a:r>
            <a:endParaRPr lang="en-US" altLang="ja-JP" b="1" u="sng" dirty="0">
              <a:solidFill>
                <a:schemeClr val="tx1"/>
              </a:solidFill>
            </a:endParaRPr>
          </a:p>
        </p:txBody>
      </p:sp>
      <p:sp>
        <p:nvSpPr>
          <p:cNvPr id="8" name="テキスト ボックス 7">
            <a:extLst>
              <a:ext uri="{FF2B5EF4-FFF2-40B4-BE49-F238E27FC236}">
                <a16:creationId xmlns:a16="http://schemas.microsoft.com/office/drawing/2014/main" xmlns="" id="{ADD3184E-6E28-4432-9676-21B97174B356}"/>
              </a:ext>
            </a:extLst>
          </p:cNvPr>
          <p:cNvSpPr txBox="1"/>
          <p:nvPr/>
        </p:nvSpPr>
        <p:spPr>
          <a:xfrm>
            <a:off x="350370" y="6390916"/>
            <a:ext cx="7641207" cy="461665"/>
          </a:xfrm>
          <a:prstGeom prst="rect">
            <a:avLst/>
          </a:prstGeom>
          <a:noFill/>
        </p:spPr>
        <p:txBody>
          <a:bodyPr wrap="square" rtlCol="0">
            <a:spAutoFit/>
          </a:bodyPr>
          <a:lstStyle/>
          <a:p>
            <a:r>
              <a:rPr lang="zh-TW" altLang="en-US" sz="1200" dirty="0"/>
              <a:t>出典：</a:t>
            </a:r>
            <a:r>
              <a:rPr lang="ja-JP" altLang="en-US" sz="1200" dirty="0"/>
              <a:t>サイボウズ</a:t>
            </a:r>
            <a:r>
              <a:rPr lang="en-US" altLang="ja-JP" sz="1200" dirty="0"/>
              <a:t>Office10</a:t>
            </a:r>
            <a:endParaRPr lang="en-US" altLang="zh-TW" sz="1200" dirty="0"/>
          </a:p>
          <a:p>
            <a:r>
              <a:rPr lang="en-US" altLang="zh-TW" sz="1200" dirty="0"/>
              <a:t>https://office.cybozu.co.jp/function/detail/schedule/</a:t>
            </a:r>
          </a:p>
        </p:txBody>
      </p:sp>
      <p:pic>
        <p:nvPicPr>
          <p:cNvPr id="2" name="図 1"/>
          <p:cNvPicPr>
            <a:picLocks noChangeAspect="1"/>
          </p:cNvPicPr>
          <p:nvPr/>
        </p:nvPicPr>
        <p:blipFill>
          <a:blip r:embed="rId3"/>
          <a:stretch>
            <a:fillRect/>
          </a:stretch>
        </p:blipFill>
        <p:spPr>
          <a:xfrm>
            <a:off x="238125" y="1239949"/>
            <a:ext cx="8667750" cy="4705350"/>
          </a:xfrm>
          <a:prstGeom prst="rect">
            <a:avLst/>
          </a:prstGeom>
        </p:spPr>
      </p:pic>
    </p:spTree>
    <p:extLst>
      <p:ext uri="{BB962C8B-B14F-4D97-AF65-F5344CB8AC3E}">
        <p14:creationId xmlns:p14="http://schemas.microsoft.com/office/powerpoint/2010/main" val="25652996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350370" y="131850"/>
            <a:ext cx="8727130" cy="409795"/>
          </a:xfrm>
        </p:spPr>
        <p:txBody>
          <a:bodyPr/>
          <a:lstStyle/>
          <a:p>
            <a:r>
              <a:rPr kumimoji="1" lang="ja-JP" altLang="en-US" dirty="0"/>
              <a:t>グループウェアの代表的機能（ワークフロー）</a:t>
            </a:r>
          </a:p>
        </p:txBody>
      </p:sp>
      <p:sp>
        <p:nvSpPr>
          <p:cNvPr id="4" name="正方形/長方形 3">
            <a:extLst>
              <a:ext uri="{FF2B5EF4-FFF2-40B4-BE49-F238E27FC236}">
                <a16:creationId xmlns:a16="http://schemas.microsoft.com/office/drawing/2014/main" xmlns="" id="{6063CAFB-61F9-4F6B-9295-29F056ECCE01}"/>
              </a:ext>
            </a:extLst>
          </p:cNvPr>
          <p:cNvSpPr/>
          <p:nvPr/>
        </p:nvSpPr>
        <p:spPr>
          <a:xfrm>
            <a:off x="307133" y="830154"/>
            <a:ext cx="8770367"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紙で行っていた様々な申請をグループウェア上で行うことができます。</a:t>
            </a:r>
            <a:endParaRPr lang="en-US" altLang="ja-JP" b="1" u="sng" dirty="0">
              <a:solidFill>
                <a:schemeClr val="tx1"/>
              </a:solidFill>
            </a:endParaRPr>
          </a:p>
        </p:txBody>
      </p:sp>
      <p:pic>
        <p:nvPicPr>
          <p:cNvPr id="5" name="図 4"/>
          <p:cNvPicPr>
            <a:picLocks noChangeAspect="1"/>
          </p:cNvPicPr>
          <p:nvPr/>
        </p:nvPicPr>
        <p:blipFill>
          <a:blip r:embed="rId3"/>
          <a:stretch>
            <a:fillRect/>
          </a:stretch>
        </p:blipFill>
        <p:spPr>
          <a:xfrm>
            <a:off x="350370" y="1349130"/>
            <a:ext cx="8349982" cy="4806009"/>
          </a:xfrm>
          <a:prstGeom prst="rect">
            <a:avLst/>
          </a:prstGeom>
        </p:spPr>
      </p:pic>
      <p:sp>
        <p:nvSpPr>
          <p:cNvPr id="6" name="テキスト ボックス 5">
            <a:extLst>
              <a:ext uri="{FF2B5EF4-FFF2-40B4-BE49-F238E27FC236}">
                <a16:creationId xmlns:a16="http://schemas.microsoft.com/office/drawing/2014/main" xmlns="" id="{ADD3184E-6E28-4432-9676-21B97174B356}"/>
              </a:ext>
            </a:extLst>
          </p:cNvPr>
          <p:cNvSpPr txBox="1"/>
          <p:nvPr/>
        </p:nvSpPr>
        <p:spPr>
          <a:xfrm>
            <a:off x="350370" y="6390916"/>
            <a:ext cx="7641207" cy="461665"/>
          </a:xfrm>
          <a:prstGeom prst="rect">
            <a:avLst/>
          </a:prstGeom>
          <a:noFill/>
        </p:spPr>
        <p:txBody>
          <a:bodyPr wrap="square" rtlCol="0">
            <a:spAutoFit/>
          </a:bodyPr>
          <a:lstStyle/>
          <a:p>
            <a:r>
              <a:rPr lang="zh-TW" altLang="en-US" sz="1200" dirty="0"/>
              <a:t>出典：</a:t>
            </a:r>
            <a:r>
              <a:rPr lang="ja-JP" altLang="en-US" sz="1200" dirty="0"/>
              <a:t>サイボウズ</a:t>
            </a:r>
            <a:r>
              <a:rPr lang="en-US" altLang="ja-JP" sz="1200" dirty="0"/>
              <a:t>Office10</a:t>
            </a:r>
            <a:endParaRPr lang="en-US" altLang="zh-TW" sz="1200" dirty="0"/>
          </a:p>
          <a:p>
            <a:r>
              <a:rPr lang="en-US" altLang="zh-TW" sz="1200" dirty="0"/>
              <a:t>https://jp.cybozu.help/ja/of10/user_app/wf/</a:t>
            </a:r>
          </a:p>
        </p:txBody>
      </p:sp>
    </p:spTree>
    <p:extLst>
      <p:ext uri="{BB962C8B-B14F-4D97-AF65-F5344CB8AC3E}">
        <p14:creationId xmlns:p14="http://schemas.microsoft.com/office/powerpoint/2010/main" val="16327457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lang="ja-JP" altLang="en-US" dirty="0"/>
              <a:t>グループウェアの代表的機能（チャット</a:t>
            </a:r>
            <a:r>
              <a:rPr lang="en-US" altLang="ja-JP" dirty="0"/>
              <a:t>/</a:t>
            </a:r>
            <a:r>
              <a:rPr lang="ja-JP" altLang="en-US" dirty="0"/>
              <a:t>会議）</a:t>
            </a:r>
            <a:endParaRPr kumimoji="1" lang="ja-JP" altLang="en-US" dirty="0"/>
          </a:p>
        </p:txBody>
      </p:sp>
      <p:pic>
        <p:nvPicPr>
          <p:cNvPr id="4" name="図 3"/>
          <p:cNvPicPr>
            <a:picLocks noChangeAspect="1"/>
          </p:cNvPicPr>
          <p:nvPr/>
        </p:nvPicPr>
        <p:blipFill>
          <a:blip r:embed="rId3"/>
          <a:stretch>
            <a:fillRect/>
          </a:stretch>
        </p:blipFill>
        <p:spPr>
          <a:xfrm>
            <a:off x="350370" y="1138113"/>
            <a:ext cx="7152855" cy="5190751"/>
          </a:xfrm>
          <a:prstGeom prst="rect">
            <a:avLst/>
          </a:prstGeom>
        </p:spPr>
      </p:pic>
      <p:sp>
        <p:nvSpPr>
          <p:cNvPr id="5" name="正方形/長方形 4">
            <a:extLst>
              <a:ext uri="{FF2B5EF4-FFF2-40B4-BE49-F238E27FC236}">
                <a16:creationId xmlns:a16="http://schemas.microsoft.com/office/drawing/2014/main" xmlns="" id="{6063CAFB-61F9-4F6B-9295-29F056ECCE01}"/>
              </a:ext>
            </a:extLst>
          </p:cNvPr>
          <p:cNvSpPr/>
          <p:nvPr/>
        </p:nvSpPr>
        <p:spPr>
          <a:xfrm>
            <a:off x="307133" y="830154"/>
            <a:ext cx="8770367"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自分がどこにいてもインターネット環境さえあれば、</a:t>
            </a:r>
            <a:r>
              <a:rPr lang="en-US" altLang="ja-JP" b="1" u="sng" dirty="0">
                <a:solidFill>
                  <a:schemeClr val="tx1"/>
                </a:solidFill>
              </a:rPr>
              <a:t>Web</a:t>
            </a:r>
            <a:r>
              <a:rPr lang="ja-JP" altLang="en-US" b="1" u="sng" dirty="0">
                <a:solidFill>
                  <a:schemeClr val="tx1"/>
                </a:solidFill>
              </a:rPr>
              <a:t>会議に出席可能</a:t>
            </a:r>
            <a:endParaRPr lang="en-US" altLang="ja-JP" b="1" u="sng" dirty="0">
              <a:solidFill>
                <a:schemeClr val="tx1"/>
              </a:solidFill>
            </a:endParaRPr>
          </a:p>
        </p:txBody>
      </p:sp>
      <p:sp>
        <p:nvSpPr>
          <p:cNvPr id="6" name="テキスト ボックス 5">
            <a:extLst>
              <a:ext uri="{FF2B5EF4-FFF2-40B4-BE49-F238E27FC236}">
                <a16:creationId xmlns:a16="http://schemas.microsoft.com/office/drawing/2014/main" xmlns="" id="{ADD3184E-6E28-4432-9676-21B97174B356}"/>
              </a:ext>
            </a:extLst>
          </p:cNvPr>
          <p:cNvSpPr txBox="1"/>
          <p:nvPr/>
        </p:nvSpPr>
        <p:spPr>
          <a:xfrm>
            <a:off x="350370" y="6390916"/>
            <a:ext cx="7641207" cy="276999"/>
          </a:xfrm>
          <a:prstGeom prst="rect">
            <a:avLst/>
          </a:prstGeom>
          <a:noFill/>
        </p:spPr>
        <p:txBody>
          <a:bodyPr wrap="square" rtlCol="0">
            <a:spAutoFit/>
          </a:bodyPr>
          <a:lstStyle/>
          <a:p>
            <a:r>
              <a:rPr lang="zh-TW" altLang="en-US" sz="1200" dirty="0"/>
              <a:t>出典：</a:t>
            </a:r>
            <a:r>
              <a:rPr lang="en-US" altLang="ja-JP" sz="1200" dirty="0" err="1"/>
              <a:t>MicrosoftTeams</a:t>
            </a:r>
            <a:endParaRPr lang="en-US" altLang="zh-TW" sz="1200" dirty="0"/>
          </a:p>
        </p:txBody>
      </p:sp>
    </p:spTree>
    <p:extLst>
      <p:ext uri="{BB962C8B-B14F-4D97-AF65-F5344CB8AC3E}">
        <p14:creationId xmlns:p14="http://schemas.microsoft.com/office/powerpoint/2010/main" val="7677485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グループウェアの代表的機能（アドレス帳）</a:t>
            </a:r>
          </a:p>
        </p:txBody>
      </p:sp>
      <p:sp>
        <p:nvSpPr>
          <p:cNvPr id="4" name="正方形/長方形 3">
            <a:extLst>
              <a:ext uri="{FF2B5EF4-FFF2-40B4-BE49-F238E27FC236}">
                <a16:creationId xmlns:a16="http://schemas.microsoft.com/office/drawing/2014/main" xmlns="" id="{6063CAFB-61F9-4F6B-9295-29F056ECCE01}"/>
              </a:ext>
            </a:extLst>
          </p:cNvPr>
          <p:cNvSpPr/>
          <p:nvPr/>
        </p:nvSpPr>
        <p:spPr>
          <a:xfrm>
            <a:off x="307133" y="830154"/>
            <a:ext cx="8770367"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アドレス帳は、企業または個人の連絡先や住所録を管理するアプリケーションです。</a:t>
            </a:r>
            <a:endParaRPr lang="en-US" altLang="ja-JP" b="1" u="sng" dirty="0">
              <a:solidFill>
                <a:schemeClr val="tx1"/>
              </a:solidFill>
            </a:endParaRPr>
          </a:p>
        </p:txBody>
      </p:sp>
      <p:pic>
        <p:nvPicPr>
          <p:cNvPr id="6" name="図 5"/>
          <p:cNvPicPr>
            <a:picLocks noChangeAspect="1"/>
          </p:cNvPicPr>
          <p:nvPr/>
        </p:nvPicPr>
        <p:blipFill>
          <a:blip r:embed="rId3"/>
          <a:stretch>
            <a:fillRect/>
          </a:stretch>
        </p:blipFill>
        <p:spPr>
          <a:xfrm>
            <a:off x="350370" y="1449468"/>
            <a:ext cx="7939163" cy="4635447"/>
          </a:xfrm>
          <a:prstGeom prst="rect">
            <a:avLst/>
          </a:prstGeom>
        </p:spPr>
      </p:pic>
      <p:sp>
        <p:nvSpPr>
          <p:cNvPr id="7" name="テキスト ボックス 6">
            <a:extLst>
              <a:ext uri="{FF2B5EF4-FFF2-40B4-BE49-F238E27FC236}">
                <a16:creationId xmlns:a16="http://schemas.microsoft.com/office/drawing/2014/main" xmlns="" id="{ADD3184E-6E28-4432-9676-21B97174B356}"/>
              </a:ext>
            </a:extLst>
          </p:cNvPr>
          <p:cNvSpPr txBox="1"/>
          <p:nvPr/>
        </p:nvSpPr>
        <p:spPr>
          <a:xfrm>
            <a:off x="350370" y="6390916"/>
            <a:ext cx="7641207" cy="461665"/>
          </a:xfrm>
          <a:prstGeom prst="rect">
            <a:avLst/>
          </a:prstGeom>
          <a:noFill/>
        </p:spPr>
        <p:txBody>
          <a:bodyPr wrap="square" rtlCol="0">
            <a:spAutoFit/>
          </a:bodyPr>
          <a:lstStyle/>
          <a:p>
            <a:r>
              <a:rPr lang="zh-TW" altLang="en-US" sz="1200" dirty="0"/>
              <a:t>出典：</a:t>
            </a:r>
            <a:r>
              <a:rPr lang="ja-JP" altLang="en-US" sz="1200" dirty="0"/>
              <a:t>サイボウズ</a:t>
            </a:r>
            <a:r>
              <a:rPr lang="en-US" altLang="ja-JP" sz="1200" dirty="0"/>
              <a:t>Office10</a:t>
            </a:r>
            <a:endParaRPr lang="en-US" altLang="zh-TW" sz="1200" dirty="0"/>
          </a:p>
          <a:p>
            <a:r>
              <a:rPr lang="en-US" altLang="zh-TW" sz="1200" dirty="0"/>
              <a:t>https://jp.cybozu.help/ja/of10/user_app/ad/index.html</a:t>
            </a:r>
          </a:p>
        </p:txBody>
      </p:sp>
    </p:spTree>
    <p:extLst>
      <p:ext uri="{BB962C8B-B14F-4D97-AF65-F5344CB8AC3E}">
        <p14:creationId xmlns:p14="http://schemas.microsoft.com/office/powerpoint/2010/main" val="31577702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350370" y="131850"/>
            <a:ext cx="8727130" cy="409795"/>
          </a:xfrm>
        </p:spPr>
        <p:txBody>
          <a:bodyPr/>
          <a:lstStyle/>
          <a:p>
            <a:r>
              <a:rPr kumimoji="1" lang="ja-JP" altLang="en-US" dirty="0"/>
              <a:t>グループウェアの代表的機能（メッセージ）</a:t>
            </a:r>
          </a:p>
        </p:txBody>
      </p:sp>
      <p:sp>
        <p:nvSpPr>
          <p:cNvPr id="4" name="正方形/長方形 3">
            <a:extLst>
              <a:ext uri="{FF2B5EF4-FFF2-40B4-BE49-F238E27FC236}">
                <a16:creationId xmlns:a16="http://schemas.microsoft.com/office/drawing/2014/main" xmlns="" id="{6063CAFB-61F9-4F6B-9295-29F056ECCE01}"/>
              </a:ext>
            </a:extLst>
          </p:cNvPr>
          <p:cNvSpPr/>
          <p:nvPr/>
        </p:nvSpPr>
        <p:spPr>
          <a:xfrm>
            <a:off x="307133" y="830154"/>
            <a:ext cx="8770367"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グループウェア上でチャット</a:t>
            </a:r>
            <a:r>
              <a:rPr lang="en-US" altLang="ja-JP" b="1" u="sng" dirty="0">
                <a:solidFill>
                  <a:schemeClr val="tx1"/>
                </a:solidFill>
              </a:rPr>
              <a:t>/</a:t>
            </a:r>
            <a:r>
              <a:rPr lang="ja-JP" altLang="en-US" b="1" u="sng" dirty="0">
                <a:solidFill>
                  <a:schemeClr val="tx1"/>
                </a:solidFill>
              </a:rPr>
              <a:t>メッセージを送信することができます。</a:t>
            </a:r>
            <a:endParaRPr lang="en-US" altLang="ja-JP" b="1" u="sng" dirty="0">
              <a:solidFill>
                <a:schemeClr val="tx1"/>
              </a:solidFill>
            </a:endParaRPr>
          </a:p>
        </p:txBody>
      </p:sp>
      <p:pic>
        <p:nvPicPr>
          <p:cNvPr id="2" name="図 1"/>
          <p:cNvPicPr>
            <a:picLocks noChangeAspect="1"/>
          </p:cNvPicPr>
          <p:nvPr/>
        </p:nvPicPr>
        <p:blipFill>
          <a:blip r:embed="rId3"/>
          <a:stretch>
            <a:fillRect/>
          </a:stretch>
        </p:blipFill>
        <p:spPr>
          <a:xfrm>
            <a:off x="350370" y="1239949"/>
            <a:ext cx="7540879" cy="5202837"/>
          </a:xfrm>
          <a:prstGeom prst="rect">
            <a:avLst/>
          </a:prstGeom>
        </p:spPr>
      </p:pic>
      <p:sp>
        <p:nvSpPr>
          <p:cNvPr id="7" name="テキスト ボックス 6">
            <a:extLst>
              <a:ext uri="{FF2B5EF4-FFF2-40B4-BE49-F238E27FC236}">
                <a16:creationId xmlns:a16="http://schemas.microsoft.com/office/drawing/2014/main" xmlns="" id="{ADD3184E-6E28-4432-9676-21B97174B356}"/>
              </a:ext>
            </a:extLst>
          </p:cNvPr>
          <p:cNvSpPr txBox="1"/>
          <p:nvPr/>
        </p:nvSpPr>
        <p:spPr>
          <a:xfrm>
            <a:off x="350370" y="6390916"/>
            <a:ext cx="7641207" cy="461665"/>
          </a:xfrm>
          <a:prstGeom prst="rect">
            <a:avLst/>
          </a:prstGeom>
          <a:noFill/>
        </p:spPr>
        <p:txBody>
          <a:bodyPr wrap="square" rtlCol="0">
            <a:spAutoFit/>
          </a:bodyPr>
          <a:lstStyle/>
          <a:p>
            <a:r>
              <a:rPr lang="zh-TW" altLang="en-US" sz="1200" dirty="0"/>
              <a:t>出典：</a:t>
            </a:r>
            <a:r>
              <a:rPr lang="en-US" altLang="zh-TW" sz="1200" dirty="0" err="1"/>
              <a:t>desknetsNEO</a:t>
            </a:r>
            <a:endParaRPr lang="en-US" altLang="zh-TW" sz="1200" dirty="0"/>
          </a:p>
          <a:p>
            <a:r>
              <a:rPr lang="en-US" altLang="zh-TW" sz="1200" dirty="0"/>
              <a:t>https://www.desknets.com/neo/releases/v20/feature3.html</a:t>
            </a:r>
          </a:p>
        </p:txBody>
      </p:sp>
    </p:spTree>
    <p:extLst>
      <p:ext uri="{BB962C8B-B14F-4D97-AF65-F5344CB8AC3E}">
        <p14:creationId xmlns:p14="http://schemas.microsoft.com/office/powerpoint/2010/main" val="37173228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350370" y="131850"/>
            <a:ext cx="8727130" cy="409795"/>
          </a:xfrm>
        </p:spPr>
        <p:txBody>
          <a:bodyPr/>
          <a:lstStyle/>
          <a:p>
            <a:r>
              <a:rPr kumimoji="1" lang="ja-JP" altLang="en-US" dirty="0"/>
              <a:t>グループウェアの代表的機能（</a:t>
            </a:r>
            <a:r>
              <a:rPr kumimoji="1" lang="en-US" altLang="ja-JP" dirty="0" err="1"/>
              <a:t>Todo</a:t>
            </a:r>
            <a:r>
              <a:rPr kumimoji="1" lang="ja-JP" altLang="en-US" dirty="0"/>
              <a:t>リスト）</a:t>
            </a:r>
          </a:p>
        </p:txBody>
      </p:sp>
      <p:sp>
        <p:nvSpPr>
          <p:cNvPr id="4" name="正方形/長方形 3">
            <a:extLst>
              <a:ext uri="{FF2B5EF4-FFF2-40B4-BE49-F238E27FC236}">
                <a16:creationId xmlns:a16="http://schemas.microsoft.com/office/drawing/2014/main" xmlns="" id="{6063CAFB-61F9-4F6B-9295-29F056ECCE01}"/>
              </a:ext>
            </a:extLst>
          </p:cNvPr>
          <p:cNvSpPr/>
          <p:nvPr/>
        </p:nvSpPr>
        <p:spPr>
          <a:xfrm>
            <a:off x="307133" y="830154"/>
            <a:ext cx="8770367"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タスク管理を行うことができます。</a:t>
            </a:r>
            <a:endParaRPr lang="en-US" altLang="ja-JP" b="1" u="sng" dirty="0">
              <a:solidFill>
                <a:schemeClr val="tx1"/>
              </a:solidFill>
            </a:endParaRPr>
          </a:p>
        </p:txBody>
      </p:sp>
      <p:sp>
        <p:nvSpPr>
          <p:cNvPr id="6" name="テキスト ボックス 5">
            <a:extLst>
              <a:ext uri="{FF2B5EF4-FFF2-40B4-BE49-F238E27FC236}">
                <a16:creationId xmlns:a16="http://schemas.microsoft.com/office/drawing/2014/main" xmlns="" id="{ADD3184E-6E28-4432-9676-21B97174B356}"/>
              </a:ext>
            </a:extLst>
          </p:cNvPr>
          <p:cNvSpPr txBox="1"/>
          <p:nvPr/>
        </p:nvSpPr>
        <p:spPr>
          <a:xfrm>
            <a:off x="350370" y="6390916"/>
            <a:ext cx="7641207" cy="276999"/>
          </a:xfrm>
          <a:prstGeom prst="rect">
            <a:avLst/>
          </a:prstGeom>
          <a:noFill/>
        </p:spPr>
        <p:txBody>
          <a:bodyPr wrap="square" rtlCol="0">
            <a:spAutoFit/>
          </a:bodyPr>
          <a:lstStyle/>
          <a:p>
            <a:r>
              <a:rPr lang="zh-TW" altLang="en-US" sz="1200" dirty="0"/>
              <a:t>出典：</a:t>
            </a:r>
            <a:r>
              <a:rPr lang="ja-JP" altLang="en-US" sz="1200" dirty="0"/>
              <a:t>サイボウズ</a:t>
            </a:r>
            <a:r>
              <a:rPr lang="en-US" altLang="ja-JP" sz="1200" dirty="0"/>
              <a:t>Office10</a:t>
            </a:r>
            <a:endParaRPr lang="en-US" altLang="zh-TW" sz="1200" dirty="0"/>
          </a:p>
        </p:txBody>
      </p:sp>
      <p:pic>
        <p:nvPicPr>
          <p:cNvPr id="2" name="図 1"/>
          <p:cNvPicPr>
            <a:picLocks noChangeAspect="1"/>
          </p:cNvPicPr>
          <p:nvPr/>
        </p:nvPicPr>
        <p:blipFill>
          <a:blip r:embed="rId3"/>
          <a:stretch>
            <a:fillRect/>
          </a:stretch>
        </p:blipFill>
        <p:spPr>
          <a:xfrm>
            <a:off x="350370" y="1154424"/>
            <a:ext cx="7319672" cy="5059340"/>
          </a:xfrm>
          <a:prstGeom prst="rect">
            <a:avLst/>
          </a:prstGeom>
        </p:spPr>
      </p:pic>
    </p:spTree>
    <p:extLst>
      <p:ext uri="{BB962C8B-B14F-4D97-AF65-F5344CB8AC3E}">
        <p14:creationId xmlns:p14="http://schemas.microsoft.com/office/powerpoint/2010/main" val="38033582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350370" y="131850"/>
            <a:ext cx="8727130" cy="409795"/>
          </a:xfrm>
        </p:spPr>
        <p:txBody>
          <a:bodyPr/>
          <a:lstStyle/>
          <a:p>
            <a:r>
              <a:rPr kumimoji="1" lang="ja-JP" altLang="en-US" dirty="0"/>
              <a:t>グループウェアの代表的機能（ファイル共有）</a:t>
            </a:r>
          </a:p>
        </p:txBody>
      </p:sp>
      <p:sp>
        <p:nvSpPr>
          <p:cNvPr id="4" name="正方形/長方形 3">
            <a:extLst>
              <a:ext uri="{FF2B5EF4-FFF2-40B4-BE49-F238E27FC236}">
                <a16:creationId xmlns:a16="http://schemas.microsoft.com/office/drawing/2014/main" xmlns="" id="{6063CAFB-61F9-4F6B-9295-29F056ECCE01}"/>
              </a:ext>
            </a:extLst>
          </p:cNvPr>
          <p:cNvSpPr/>
          <p:nvPr/>
        </p:nvSpPr>
        <p:spPr>
          <a:xfrm>
            <a:off x="307133" y="830154"/>
            <a:ext cx="8770367"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オンライン上で様々なファイルを共有することができます。</a:t>
            </a:r>
            <a:endParaRPr lang="en-US" altLang="ja-JP" b="1" u="sng" dirty="0">
              <a:solidFill>
                <a:schemeClr val="tx1"/>
              </a:solidFill>
            </a:endParaRPr>
          </a:p>
        </p:txBody>
      </p:sp>
      <p:sp>
        <p:nvSpPr>
          <p:cNvPr id="6" name="テキスト ボックス 5">
            <a:extLst>
              <a:ext uri="{FF2B5EF4-FFF2-40B4-BE49-F238E27FC236}">
                <a16:creationId xmlns:a16="http://schemas.microsoft.com/office/drawing/2014/main" xmlns="" id="{ADD3184E-6E28-4432-9676-21B97174B356}"/>
              </a:ext>
            </a:extLst>
          </p:cNvPr>
          <p:cNvSpPr txBox="1"/>
          <p:nvPr/>
        </p:nvSpPr>
        <p:spPr>
          <a:xfrm>
            <a:off x="350370" y="6390916"/>
            <a:ext cx="7641207" cy="276999"/>
          </a:xfrm>
          <a:prstGeom prst="rect">
            <a:avLst/>
          </a:prstGeom>
          <a:noFill/>
        </p:spPr>
        <p:txBody>
          <a:bodyPr wrap="square" rtlCol="0">
            <a:spAutoFit/>
          </a:bodyPr>
          <a:lstStyle/>
          <a:p>
            <a:r>
              <a:rPr lang="zh-TW" altLang="en-US" sz="1200" dirty="0"/>
              <a:t>出典：</a:t>
            </a:r>
            <a:r>
              <a:rPr lang="en-US" altLang="ja-JP" sz="1200" dirty="0" err="1"/>
              <a:t>GoogleWorks</a:t>
            </a:r>
            <a:endParaRPr lang="en-US" altLang="zh-TW" sz="1200" dirty="0"/>
          </a:p>
        </p:txBody>
      </p:sp>
      <p:pic>
        <p:nvPicPr>
          <p:cNvPr id="2" name="図 1"/>
          <p:cNvPicPr>
            <a:picLocks noChangeAspect="1"/>
          </p:cNvPicPr>
          <p:nvPr/>
        </p:nvPicPr>
        <p:blipFill>
          <a:blip r:embed="rId3"/>
          <a:stretch>
            <a:fillRect/>
          </a:stretch>
        </p:blipFill>
        <p:spPr>
          <a:xfrm>
            <a:off x="350370" y="1239949"/>
            <a:ext cx="8010597" cy="4627413"/>
          </a:xfrm>
          <a:prstGeom prst="rect">
            <a:avLst/>
          </a:prstGeom>
          <a:ln>
            <a:solidFill>
              <a:schemeClr val="accent1"/>
            </a:solidFill>
          </a:ln>
        </p:spPr>
      </p:pic>
    </p:spTree>
    <p:extLst>
      <p:ext uri="{BB962C8B-B14F-4D97-AF65-F5344CB8AC3E}">
        <p14:creationId xmlns:p14="http://schemas.microsoft.com/office/powerpoint/2010/main" val="14482840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080B2FCD-3ECB-4F0B-8A8A-9C6080F5408C}"/>
              </a:ext>
            </a:extLst>
          </p:cNvPr>
          <p:cNvSpPr>
            <a:spLocks noGrp="1"/>
          </p:cNvSpPr>
          <p:nvPr>
            <p:ph type="ctrTitle"/>
          </p:nvPr>
        </p:nvSpPr>
        <p:spPr/>
        <p:txBody>
          <a:bodyPr/>
          <a:lstStyle/>
          <a:p>
            <a:r>
              <a:rPr lang="ja-JP" altLang="en-US" dirty="0"/>
              <a:t>グループウェア製品例</a:t>
            </a:r>
            <a:endParaRPr kumimoji="1" lang="ja-JP" altLang="en-US" dirty="0"/>
          </a:p>
        </p:txBody>
      </p:sp>
      <p:sp>
        <p:nvSpPr>
          <p:cNvPr id="15" name="正方形/長方形 14">
            <a:extLst>
              <a:ext uri="{FF2B5EF4-FFF2-40B4-BE49-F238E27FC236}">
                <a16:creationId xmlns:a16="http://schemas.microsoft.com/office/drawing/2014/main" xmlns="" id="{3AEC224C-1115-47B5-A9BE-AFC0ABC375B7}"/>
              </a:ext>
            </a:extLst>
          </p:cNvPr>
          <p:cNvSpPr/>
          <p:nvPr/>
        </p:nvSpPr>
        <p:spPr>
          <a:xfrm>
            <a:off x="436896" y="1454497"/>
            <a:ext cx="4186589" cy="3440983"/>
          </a:xfrm>
          <a:prstGeom prst="rect">
            <a:avLst/>
          </a:prstGeom>
          <a:noFill/>
          <a:ln>
            <a:solidFill>
              <a:schemeClr val="accent4"/>
            </a:solidFill>
          </a:ln>
        </p:spPr>
        <p:style>
          <a:lnRef idx="2">
            <a:schemeClr val="accent1"/>
          </a:lnRef>
          <a:fillRef idx="1">
            <a:schemeClr val="lt1"/>
          </a:fillRef>
          <a:effectRef idx="0">
            <a:schemeClr val="accent1"/>
          </a:effectRef>
          <a:fontRef idx="minor">
            <a:schemeClr val="dk1"/>
          </a:fontRef>
        </p:style>
        <p:txBody>
          <a:bodyPr rtlCol="0" anchor="ctr"/>
          <a:lstStyle/>
          <a:p>
            <a:r>
              <a:rPr lang="ja-JP" altLang="en-US" dirty="0">
                <a:solidFill>
                  <a:schemeClr val="bg2">
                    <a:lumMod val="75000"/>
                  </a:schemeClr>
                </a:solidFill>
              </a:rPr>
              <a:t>・</a:t>
            </a:r>
            <a:r>
              <a:rPr lang="en-US" altLang="ja-JP" dirty="0">
                <a:solidFill>
                  <a:schemeClr val="bg2">
                    <a:lumMod val="75000"/>
                  </a:schemeClr>
                </a:solidFill>
              </a:rPr>
              <a:t>Microsoft 365</a:t>
            </a:r>
          </a:p>
          <a:p>
            <a:endParaRPr kumimoji="1" lang="en-US" altLang="ja-JP" dirty="0">
              <a:solidFill>
                <a:schemeClr val="bg2">
                  <a:lumMod val="75000"/>
                </a:schemeClr>
              </a:solidFill>
            </a:endParaRPr>
          </a:p>
          <a:p>
            <a:r>
              <a:rPr lang="ja-JP" altLang="en-US" dirty="0">
                <a:solidFill>
                  <a:schemeClr val="bg2">
                    <a:lumMod val="75000"/>
                  </a:schemeClr>
                </a:solidFill>
              </a:rPr>
              <a:t>・サイボウズ</a:t>
            </a:r>
            <a:r>
              <a:rPr lang="en-US" altLang="ja-JP" dirty="0">
                <a:solidFill>
                  <a:schemeClr val="bg2">
                    <a:lumMod val="75000"/>
                  </a:schemeClr>
                </a:solidFill>
              </a:rPr>
              <a:t>Office</a:t>
            </a:r>
          </a:p>
          <a:p>
            <a:endParaRPr kumimoji="1" lang="en-US" altLang="ja-JP" dirty="0"/>
          </a:p>
          <a:p>
            <a:r>
              <a:rPr lang="ja-JP" altLang="en-US" dirty="0">
                <a:solidFill>
                  <a:schemeClr val="accent4">
                    <a:lumMod val="60000"/>
                    <a:lumOff val="40000"/>
                  </a:schemeClr>
                </a:solidFill>
              </a:rPr>
              <a:t>・サイボウズガルーン</a:t>
            </a:r>
            <a:endParaRPr lang="en-US" altLang="ja-JP" dirty="0">
              <a:solidFill>
                <a:schemeClr val="accent4">
                  <a:lumMod val="60000"/>
                  <a:lumOff val="40000"/>
                </a:schemeClr>
              </a:solidFill>
            </a:endParaRPr>
          </a:p>
          <a:p>
            <a:endParaRPr kumimoji="1" lang="en-US" altLang="ja-JP" dirty="0"/>
          </a:p>
          <a:p>
            <a:r>
              <a:rPr lang="ja-JP" altLang="en-US" dirty="0">
                <a:solidFill>
                  <a:schemeClr val="bg2">
                    <a:lumMod val="75000"/>
                  </a:schemeClr>
                </a:solidFill>
              </a:rPr>
              <a:t>・</a:t>
            </a:r>
            <a:r>
              <a:rPr lang="en-US" altLang="ja-JP" dirty="0" err="1">
                <a:solidFill>
                  <a:schemeClr val="bg2">
                    <a:lumMod val="75000"/>
                  </a:schemeClr>
                </a:solidFill>
              </a:rPr>
              <a:t>desknet’s</a:t>
            </a:r>
            <a:r>
              <a:rPr lang="en-US" altLang="ja-JP" dirty="0">
                <a:solidFill>
                  <a:schemeClr val="bg2">
                    <a:lumMod val="75000"/>
                  </a:schemeClr>
                </a:solidFill>
              </a:rPr>
              <a:t> NEO</a:t>
            </a:r>
          </a:p>
          <a:p>
            <a:endParaRPr kumimoji="1" lang="en-US" altLang="ja-JP" dirty="0">
              <a:solidFill>
                <a:schemeClr val="bg2">
                  <a:lumMod val="75000"/>
                </a:schemeClr>
              </a:solidFill>
            </a:endParaRPr>
          </a:p>
          <a:p>
            <a:r>
              <a:rPr lang="ja-JP" altLang="en-US" dirty="0">
                <a:solidFill>
                  <a:schemeClr val="bg2">
                    <a:lumMod val="75000"/>
                  </a:schemeClr>
                </a:solidFill>
              </a:rPr>
              <a:t>・</a:t>
            </a:r>
            <a:r>
              <a:rPr lang="en-US" altLang="ja-JP" dirty="0">
                <a:solidFill>
                  <a:schemeClr val="bg2">
                    <a:lumMod val="75000"/>
                  </a:schemeClr>
                </a:solidFill>
              </a:rPr>
              <a:t>Google</a:t>
            </a:r>
            <a:r>
              <a:rPr lang="ja-JP" altLang="en-US" dirty="0">
                <a:solidFill>
                  <a:schemeClr val="bg2">
                    <a:lumMod val="75000"/>
                  </a:schemeClr>
                </a:solidFill>
              </a:rPr>
              <a:t> </a:t>
            </a:r>
            <a:r>
              <a:rPr lang="en-US" altLang="ja-JP" dirty="0">
                <a:solidFill>
                  <a:schemeClr val="bg2">
                    <a:lumMod val="75000"/>
                  </a:schemeClr>
                </a:solidFill>
              </a:rPr>
              <a:t>Workspace</a:t>
            </a:r>
          </a:p>
        </p:txBody>
      </p:sp>
      <p:sp>
        <p:nvSpPr>
          <p:cNvPr id="16" name="正方形/長方形 15">
            <a:extLst>
              <a:ext uri="{FF2B5EF4-FFF2-40B4-BE49-F238E27FC236}">
                <a16:creationId xmlns:a16="http://schemas.microsoft.com/office/drawing/2014/main" xmlns="" id="{6063CAFB-61F9-4F6B-9295-29F056ECCE01}"/>
              </a:ext>
            </a:extLst>
          </p:cNvPr>
          <p:cNvSpPr/>
          <p:nvPr/>
        </p:nvSpPr>
        <p:spPr>
          <a:xfrm>
            <a:off x="373633" y="830154"/>
            <a:ext cx="8436441"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中堅・中小企業において、シェアが高いグループウェア製品</a:t>
            </a:r>
            <a:endParaRPr lang="en-US" altLang="ja-JP" b="1" u="sng" dirty="0">
              <a:solidFill>
                <a:schemeClr val="tx1"/>
              </a:solidFill>
            </a:endParaRPr>
          </a:p>
          <a:p>
            <a:endParaRPr lang="en-US" altLang="ja-JP" b="1" u="sng" dirty="0">
              <a:solidFill>
                <a:schemeClr val="tx1"/>
              </a:solidFill>
            </a:endParaRPr>
          </a:p>
        </p:txBody>
      </p:sp>
      <p:grpSp>
        <p:nvGrpSpPr>
          <p:cNvPr id="34" name="グループ化 33">
            <a:extLst>
              <a:ext uri="{FF2B5EF4-FFF2-40B4-BE49-F238E27FC236}">
                <a16:creationId xmlns:a16="http://schemas.microsoft.com/office/drawing/2014/main" xmlns="" id="{6C8E77AA-16F5-4A0C-888A-E416B98B2718}"/>
              </a:ext>
            </a:extLst>
          </p:cNvPr>
          <p:cNvGrpSpPr/>
          <p:nvPr/>
        </p:nvGrpSpPr>
        <p:grpSpPr>
          <a:xfrm>
            <a:off x="5223147" y="1454497"/>
            <a:ext cx="3497179" cy="3581570"/>
            <a:chOff x="5181961" y="1239949"/>
            <a:chExt cx="3497179" cy="3581570"/>
          </a:xfrm>
        </p:grpSpPr>
        <p:sp>
          <p:nvSpPr>
            <p:cNvPr id="33" name="四角形: 角を丸くする 32">
              <a:extLst>
                <a:ext uri="{FF2B5EF4-FFF2-40B4-BE49-F238E27FC236}">
                  <a16:creationId xmlns:a16="http://schemas.microsoft.com/office/drawing/2014/main" xmlns="" id="{648B5147-1A0F-45A2-A2FF-12CE4B01406C}"/>
                </a:ext>
              </a:extLst>
            </p:cNvPr>
            <p:cNvSpPr/>
            <p:nvPr/>
          </p:nvSpPr>
          <p:spPr>
            <a:xfrm>
              <a:off x="5181961" y="1239949"/>
              <a:ext cx="3497179" cy="3581570"/>
            </a:xfrm>
            <a:prstGeom prst="roundRect">
              <a:avLst/>
            </a:prstGeom>
            <a:solidFill>
              <a:srgbClr val="CCECFF"/>
            </a:solidFill>
            <a:ln>
              <a:noFill/>
            </a:ln>
          </p:spPr>
          <p:style>
            <a:lnRef idx="2">
              <a:schemeClr val="accent1"/>
            </a:lnRef>
            <a:fillRef idx="1">
              <a:schemeClr val="lt1"/>
            </a:fillRef>
            <a:effectRef idx="0">
              <a:schemeClr val="accent1"/>
            </a:effectRef>
            <a:fontRef idx="minor">
              <a:schemeClr val="dk1"/>
            </a:fontRef>
          </p:style>
          <p:txBody>
            <a:bodyPr rtlCol="0" anchor="ctr"/>
            <a:lstStyle/>
            <a:p>
              <a:endParaRPr kumimoji="1" lang="ja-JP" altLang="en-US" dirty="0"/>
            </a:p>
          </p:txBody>
        </p:sp>
        <p:pic>
          <p:nvPicPr>
            <p:cNvPr id="10" name="図 9" descr="テーブル が含まれている画像&#10;&#10;自動的に生成された説明">
              <a:extLst>
                <a:ext uri="{FF2B5EF4-FFF2-40B4-BE49-F238E27FC236}">
                  <a16:creationId xmlns:a16="http://schemas.microsoft.com/office/drawing/2014/main" xmlns="" id="{2A7FD71A-1A58-43AE-B3C4-9F86F96B11FE}"/>
                </a:ext>
              </a:extLst>
            </p:cNvPr>
            <p:cNvPicPr>
              <a:picLocks noChangeAspect="1"/>
            </p:cNvPicPr>
            <p:nvPr/>
          </p:nvPicPr>
          <p:blipFill>
            <a:blip r:embed="rId3"/>
            <a:stretch>
              <a:fillRect/>
            </a:stretch>
          </p:blipFill>
          <p:spPr>
            <a:xfrm>
              <a:off x="5891670" y="2497440"/>
              <a:ext cx="828000" cy="854712"/>
            </a:xfrm>
            <a:prstGeom prst="rect">
              <a:avLst/>
            </a:prstGeom>
          </p:spPr>
        </p:pic>
        <p:pic>
          <p:nvPicPr>
            <p:cNvPr id="12" name="図 11" descr="記号, 時計, 挿絵 が含まれている画像&#10;&#10;自動的に生成された説明">
              <a:extLst>
                <a:ext uri="{FF2B5EF4-FFF2-40B4-BE49-F238E27FC236}">
                  <a16:creationId xmlns:a16="http://schemas.microsoft.com/office/drawing/2014/main" xmlns="" id="{585C68A5-1333-48F7-B4FC-36CE58205E68}"/>
                </a:ext>
              </a:extLst>
            </p:cNvPr>
            <p:cNvPicPr>
              <a:picLocks noChangeAspect="1"/>
            </p:cNvPicPr>
            <p:nvPr/>
          </p:nvPicPr>
          <p:blipFill>
            <a:blip r:embed="rId4"/>
            <a:stretch>
              <a:fillRect/>
            </a:stretch>
          </p:blipFill>
          <p:spPr>
            <a:xfrm>
              <a:off x="5891670" y="1569712"/>
              <a:ext cx="828000" cy="713180"/>
            </a:xfrm>
            <a:prstGeom prst="rect">
              <a:avLst/>
            </a:prstGeom>
          </p:spPr>
        </p:pic>
        <p:pic>
          <p:nvPicPr>
            <p:cNvPr id="20" name="図 19" descr="挿絵 が含まれている画像&#10;&#10;自動的に生成された説明">
              <a:extLst>
                <a:ext uri="{FF2B5EF4-FFF2-40B4-BE49-F238E27FC236}">
                  <a16:creationId xmlns:a16="http://schemas.microsoft.com/office/drawing/2014/main" xmlns="" id="{4DD551BB-DDD7-465A-9C04-A858C4C3786A}"/>
                </a:ext>
              </a:extLst>
            </p:cNvPr>
            <p:cNvPicPr>
              <a:picLocks noChangeAspect="1"/>
            </p:cNvPicPr>
            <p:nvPr/>
          </p:nvPicPr>
          <p:blipFill>
            <a:blip r:embed="rId5"/>
            <a:stretch>
              <a:fillRect/>
            </a:stretch>
          </p:blipFill>
          <p:spPr>
            <a:xfrm>
              <a:off x="7281144" y="2498447"/>
              <a:ext cx="828000" cy="715237"/>
            </a:xfrm>
            <a:prstGeom prst="rect">
              <a:avLst/>
            </a:prstGeom>
          </p:spPr>
        </p:pic>
        <p:pic>
          <p:nvPicPr>
            <p:cNvPr id="23" name="図 22" descr="建物, 床 が含まれている画像&#10;&#10;自動的に生成された説明">
              <a:extLst>
                <a:ext uri="{FF2B5EF4-FFF2-40B4-BE49-F238E27FC236}">
                  <a16:creationId xmlns:a16="http://schemas.microsoft.com/office/drawing/2014/main" xmlns="" id="{E0F2BC7D-DF77-444E-81E1-BEFA20B4974F}"/>
                </a:ext>
              </a:extLst>
            </p:cNvPr>
            <p:cNvPicPr>
              <a:picLocks noChangeAspect="1"/>
            </p:cNvPicPr>
            <p:nvPr/>
          </p:nvPicPr>
          <p:blipFill>
            <a:blip r:embed="rId6"/>
            <a:stretch>
              <a:fillRect/>
            </a:stretch>
          </p:blipFill>
          <p:spPr>
            <a:xfrm>
              <a:off x="7232657" y="3650818"/>
              <a:ext cx="828000" cy="777965"/>
            </a:xfrm>
            <a:prstGeom prst="rect">
              <a:avLst/>
            </a:prstGeom>
          </p:spPr>
        </p:pic>
        <p:pic>
          <p:nvPicPr>
            <p:cNvPr id="27" name="図 26" descr="名刺 が含まれている画像&#10;&#10;自動的に生成された説明">
              <a:extLst>
                <a:ext uri="{FF2B5EF4-FFF2-40B4-BE49-F238E27FC236}">
                  <a16:creationId xmlns:a16="http://schemas.microsoft.com/office/drawing/2014/main" xmlns="" id="{EC0307DD-5C5B-4DBE-8951-576F9034AD20}"/>
                </a:ext>
              </a:extLst>
            </p:cNvPr>
            <p:cNvPicPr>
              <a:picLocks noChangeAspect="1"/>
            </p:cNvPicPr>
            <p:nvPr/>
          </p:nvPicPr>
          <p:blipFill>
            <a:blip r:embed="rId7"/>
            <a:stretch>
              <a:fillRect/>
            </a:stretch>
          </p:blipFill>
          <p:spPr>
            <a:xfrm>
              <a:off x="7281144" y="1468298"/>
              <a:ext cx="828000" cy="663689"/>
            </a:xfrm>
            <a:prstGeom prst="rect">
              <a:avLst/>
            </a:prstGeom>
          </p:spPr>
        </p:pic>
        <p:pic>
          <p:nvPicPr>
            <p:cNvPr id="31" name="図 30" descr="挿絵 が含まれている画像&#10;&#10;自動的に生成された説明">
              <a:extLst>
                <a:ext uri="{FF2B5EF4-FFF2-40B4-BE49-F238E27FC236}">
                  <a16:creationId xmlns:a16="http://schemas.microsoft.com/office/drawing/2014/main" xmlns="" id="{3AF7BB47-5528-4525-AF6F-0B44A38D5632}"/>
                </a:ext>
              </a:extLst>
            </p:cNvPr>
            <p:cNvPicPr>
              <a:picLocks noChangeAspect="1"/>
            </p:cNvPicPr>
            <p:nvPr/>
          </p:nvPicPr>
          <p:blipFill>
            <a:blip r:embed="rId8"/>
            <a:stretch>
              <a:fillRect/>
            </a:stretch>
          </p:blipFill>
          <p:spPr>
            <a:xfrm>
              <a:off x="5891670" y="3566700"/>
              <a:ext cx="828000" cy="903915"/>
            </a:xfrm>
            <a:prstGeom prst="rect">
              <a:avLst/>
            </a:prstGeom>
          </p:spPr>
        </p:pic>
      </p:grpSp>
      <p:sp>
        <p:nvSpPr>
          <p:cNvPr id="8" name="正方形/長方形 7">
            <a:extLst>
              <a:ext uri="{FF2B5EF4-FFF2-40B4-BE49-F238E27FC236}">
                <a16:creationId xmlns:a16="http://schemas.microsoft.com/office/drawing/2014/main" xmlns="" id="{9857630B-2E1B-4DD3-9DEF-D2E6DA35022B}"/>
              </a:ext>
            </a:extLst>
          </p:cNvPr>
          <p:cNvSpPr/>
          <p:nvPr/>
        </p:nvSpPr>
        <p:spPr>
          <a:xfrm>
            <a:off x="451937" y="5403520"/>
            <a:ext cx="8343096" cy="954107"/>
          </a:xfrm>
          <a:prstGeom prst="rect">
            <a:avLst/>
          </a:prstGeom>
        </p:spPr>
        <p:txBody>
          <a:bodyPr wrap="square">
            <a:spAutoFit/>
          </a:bodyPr>
          <a:lstStyle/>
          <a:p>
            <a:r>
              <a:rPr lang="ja-JP" altLang="en-US" sz="1400" dirty="0"/>
              <a:t>参考</a:t>
            </a:r>
            <a:r>
              <a:rPr lang="en-US" altLang="ja-JP" sz="1400" dirty="0"/>
              <a:t>URL</a:t>
            </a:r>
          </a:p>
          <a:p>
            <a:r>
              <a:rPr lang="ja-JP" altLang="en-US" sz="1400" dirty="0"/>
              <a:t>　</a:t>
            </a:r>
            <a:r>
              <a:rPr lang="en-US" altLang="ja-JP" sz="1400" dirty="0"/>
              <a:t>@IT </a:t>
            </a:r>
          </a:p>
          <a:p>
            <a:r>
              <a:rPr lang="ja-JP" altLang="en-US" sz="1400" dirty="0"/>
              <a:t>　「ユーザーの意識は「システム連携や社外との情報共有」に　ノークリサーチが調査」</a:t>
            </a:r>
            <a:endParaRPr lang="en-US" altLang="ja-JP" sz="1400" dirty="0"/>
          </a:p>
          <a:p>
            <a:r>
              <a:rPr lang="ja-JP" altLang="en-US" sz="1400" dirty="0"/>
              <a:t>　　</a:t>
            </a:r>
            <a:r>
              <a:rPr lang="x-none" altLang="ja-JP" sz="1400" dirty="0">
                <a:hlinkClick r:id="rId9"/>
              </a:rPr>
              <a:t>https://www.atmarkit.co.jp/ait/articles/1910/29/news030.html</a:t>
            </a:r>
            <a:endParaRPr lang="x-none" altLang="ja-JP" sz="1400" dirty="0"/>
          </a:p>
        </p:txBody>
      </p:sp>
    </p:spTree>
    <p:extLst>
      <p:ext uri="{BB962C8B-B14F-4D97-AF65-F5344CB8AC3E}">
        <p14:creationId xmlns:p14="http://schemas.microsoft.com/office/powerpoint/2010/main" val="2410409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グラフィカル ユーザー インターフェイス, アプリケーション&#10;&#10;自動的に生成された説明">
            <a:extLst>
              <a:ext uri="{FF2B5EF4-FFF2-40B4-BE49-F238E27FC236}">
                <a16:creationId xmlns:a16="http://schemas.microsoft.com/office/drawing/2014/main" xmlns="" id="{FBC9E68A-5B1A-4C2B-B02A-5F395A5B2673}"/>
              </a:ext>
            </a:extLst>
          </p:cNvPr>
          <p:cNvPicPr>
            <a:picLocks noChangeAspect="1"/>
          </p:cNvPicPr>
          <p:nvPr/>
        </p:nvPicPr>
        <p:blipFill>
          <a:blip r:embed="rId3"/>
          <a:stretch>
            <a:fillRect/>
          </a:stretch>
        </p:blipFill>
        <p:spPr>
          <a:xfrm>
            <a:off x="0" y="612386"/>
            <a:ext cx="9144000" cy="5633227"/>
          </a:xfrm>
          <a:prstGeom prst="rect">
            <a:avLst/>
          </a:prstGeom>
        </p:spPr>
      </p:pic>
      <p:sp>
        <p:nvSpPr>
          <p:cNvPr id="7" name="タイトル 2">
            <a:extLst>
              <a:ext uri="{FF2B5EF4-FFF2-40B4-BE49-F238E27FC236}">
                <a16:creationId xmlns:a16="http://schemas.microsoft.com/office/drawing/2014/main" xmlns="" id="{451137A9-208C-4B93-BCF5-E4B054E1211D}"/>
              </a:ext>
            </a:extLst>
          </p:cNvPr>
          <p:cNvSpPr>
            <a:spLocks noGrp="1"/>
          </p:cNvSpPr>
          <p:nvPr>
            <p:ph type="ctrTitle"/>
          </p:nvPr>
        </p:nvSpPr>
        <p:spPr>
          <a:xfrm>
            <a:off x="350370" y="131850"/>
            <a:ext cx="8429622" cy="409795"/>
          </a:xfrm>
        </p:spPr>
        <p:txBody>
          <a:bodyPr/>
          <a:lstStyle/>
          <a:p>
            <a:r>
              <a:rPr lang="ja-JP" altLang="en-US" dirty="0"/>
              <a:t>グループウェア製品例</a:t>
            </a:r>
            <a:endParaRPr kumimoji="1" lang="ja-JP" altLang="en-US" dirty="0"/>
          </a:p>
        </p:txBody>
      </p:sp>
    </p:spTree>
    <p:extLst>
      <p:ext uri="{BB962C8B-B14F-4D97-AF65-F5344CB8AC3E}">
        <p14:creationId xmlns:p14="http://schemas.microsoft.com/office/powerpoint/2010/main" val="15155701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9D9DE368-F481-4547-80E8-87D32A663C67}"/>
              </a:ext>
            </a:extLst>
          </p:cNvPr>
          <p:cNvSpPr>
            <a:spLocks noGrp="1"/>
          </p:cNvSpPr>
          <p:nvPr>
            <p:ph type="ctrTitle"/>
          </p:nvPr>
        </p:nvSpPr>
        <p:spPr/>
        <p:txBody>
          <a:bodyPr/>
          <a:lstStyle/>
          <a:p>
            <a:r>
              <a:rPr lang="ja-JP" altLang="en-US" dirty="0"/>
              <a:t>グループウェアの活用による事例</a:t>
            </a:r>
            <a:endParaRPr kumimoji="1" lang="ja-JP" altLang="en-US" dirty="0"/>
          </a:p>
        </p:txBody>
      </p:sp>
      <p:sp>
        <p:nvSpPr>
          <p:cNvPr id="3" name="テキスト プレースホルダー 2">
            <a:extLst>
              <a:ext uri="{FF2B5EF4-FFF2-40B4-BE49-F238E27FC236}">
                <a16:creationId xmlns:a16="http://schemas.microsoft.com/office/drawing/2014/main" xmlns="" id="{CA1AB9CB-74A3-41E1-938D-6AEB5AEEFB75}"/>
              </a:ext>
            </a:extLst>
          </p:cNvPr>
          <p:cNvSpPr>
            <a:spLocks noGrp="1"/>
          </p:cNvSpPr>
          <p:nvPr>
            <p:ph type="body" sz="quarter" idx="11"/>
          </p:nvPr>
        </p:nvSpPr>
        <p:spPr/>
        <p:txBody>
          <a:bodyPr/>
          <a:lstStyle/>
          <a:p>
            <a:r>
              <a:rPr lang="ja-JP" altLang="en-US" dirty="0"/>
              <a:t>２</a:t>
            </a:r>
            <a:endParaRPr kumimoji="1" lang="ja-JP" altLang="en-US" dirty="0"/>
          </a:p>
        </p:txBody>
      </p:sp>
    </p:spTree>
    <p:extLst>
      <p:ext uri="{BB962C8B-B14F-4D97-AF65-F5344CB8AC3E}">
        <p14:creationId xmlns:p14="http://schemas.microsoft.com/office/powerpoint/2010/main" val="3397852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en-US" altLang="ja-JP" dirty="0"/>
              <a:t>AI</a:t>
            </a:r>
            <a:r>
              <a:rPr kumimoji="1" lang="ja-JP" altLang="en-US" dirty="0"/>
              <a:t>リテラシー　</a:t>
            </a:r>
            <a:r>
              <a:rPr lang="ja-JP" altLang="en-US" dirty="0"/>
              <a:t>概要</a:t>
            </a:r>
            <a:endParaRPr kumimoji="1" lang="ja-JP" altLang="en-US" dirty="0"/>
          </a:p>
        </p:txBody>
      </p:sp>
      <p:sp>
        <p:nvSpPr>
          <p:cNvPr id="6" name="コンテンツ プレースホルダー 1"/>
          <p:cNvSpPr txBox="1">
            <a:spLocks/>
          </p:cNvSpPr>
          <p:nvPr/>
        </p:nvSpPr>
        <p:spPr>
          <a:xfrm>
            <a:off x="340744" y="771872"/>
            <a:ext cx="7181489" cy="693916"/>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342900" indent="-342900">
              <a:buFont typeface="Arial" panose="020B0604020202020204" pitchFamily="34" charset="0"/>
              <a:buChar char="•"/>
            </a:pPr>
            <a:r>
              <a:rPr lang="ja-JP" altLang="en-US" sz="2000" dirty="0">
                <a:latin typeface="+mj-ea"/>
              </a:rPr>
              <a:t>授業形態は、</a:t>
            </a:r>
            <a:r>
              <a:rPr lang="en-US" altLang="ja-JP" sz="2000" dirty="0">
                <a:latin typeface="+mj-ea"/>
              </a:rPr>
              <a:t>e-</a:t>
            </a:r>
            <a:r>
              <a:rPr lang="ja-JP" altLang="en-US" sz="2000" dirty="0">
                <a:latin typeface="+mj-ea"/>
              </a:rPr>
              <a:t>ラーニングとなります</a:t>
            </a:r>
            <a:endParaRPr lang="en-US" altLang="ja-JP" sz="2000" dirty="0">
              <a:latin typeface="+mj-ea"/>
              <a:ea typeface="+mj-ea"/>
            </a:endParaRPr>
          </a:p>
          <a:p>
            <a:pPr marL="342900" indent="-342900">
              <a:buFont typeface="Arial" panose="020B0604020202020204" pitchFamily="34" charset="0"/>
              <a:buChar char="•"/>
            </a:pPr>
            <a:r>
              <a:rPr lang="ja-JP" altLang="en-US" sz="2000" dirty="0">
                <a:latin typeface="+mj-ea"/>
                <a:ea typeface="+mj-ea"/>
              </a:rPr>
              <a:t>計１２回開催します</a:t>
            </a:r>
            <a:endParaRPr lang="en-US" altLang="ja-JP" sz="2000" dirty="0">
              <a:latin typeface="+mj-ea"/>
              <a:ea typeface="+mj-ea"/>
            </a:endParaRPr>
          </a:p>
        </p:txBody>
      </p:sp>
      <p:graphicFrame>
        <p:nvGraphicFramePr>
          <p:cNvPr id="7" name="表 6"/>
          <p:cNvGraphicFramePr>
            <a:graphicFrameLocks noGrp="1"/>
          </p:cNvGraphicFramePr>
          <p:nvPr>
            <p:extLst>
              <p:ext uri="{D42A27DB-BD31-4B8C-83A1-F6EECF244321}">
                <p14:modId xmlns:p14="http://schemas.microsoft.com/office/powerpoint/2010/main" val="44267558"/>
              </p:ext>
            </p:extLst>
          </p:nvPr>
        </p:nvGraphicFramePr>
        <p:xfrm>
          <a:off x="246269" y="1792849"/>
          <a:ext cx="8651462" cy="4358640"/>
        </p:xfrm>
        <a:graphic>
          <a:graphicData uri="http://schemas.openxmlformats.org/drawingml/2006/table">
            <a:tbl>
              <a:tblPr firstRow="1" bandRow="1">
                <a:tableStyleId>{5C22544A-7EE6-4342-B048-85BDC9FD1C3A}</a:tableStyleId>
              </a:tblPr>
              <a:tblGrid>
                <a:gridCol w="567055">
                  <a:extLst>
                    <a:ext uri="{9D8B030D-6E8A-4147-A177-3AD203B41FA5}">
                      <a16:colId xmlns:a16="http://schemas.microsoft.com/office/drawing/2014/main" xmlns="" val="2904047441"/>
                    </a:ext>
                  </a:extLst>
                </a:gridCol>
                <a:gridCol w="5948753">
                  <a:extLst>
                    <a:ext uri="{9D8B030D-6E8A-4147-A177-3AD203B41FA5}">
                      <a16:colId xmlns:a16="http://schemas.microsoft.com/office/drawing/2014/main" xmlns="" val="1261446937"/>
                    </a:ext>
                  </a:extLst>
                </a:gridCol>
                <a:gridCol w="2135654">
                  <a:extLst>
                    <a:ext uri="{9D8B030D-6E8A-4147-A177-3AD203B41FA5}">
                      <a16:colId xmlns:a16="http://schemas.microsoft.com/office/drawing/2014/main" xmlns="" val="322255843"/>
                    </a:ext>
                  </a:extLst>
                </a:gridCol>
              </a:tblGrid>
              <a:tr h="0">
                <a:tc>
                  <a:txBody>
                    <a:bodyPr/>
                    <a:lstStyle/>
                    <a:p>
                      <a:pPr algn="ctr"/>
                      <a:r>
                        <a:rPr kumimoji="1" lang="en-US" altLang="ja-JP" sz="1600" dirty="0"/>
                        <a:t>No</a:t>
                      </a:r>
                      <a:endParaRPr kumimoji="1" lang="ja-JP" altLang="en-US" sz="1600" dirty="0"/>
                    </a:p>
                  </a:txBody>
                  <a:tcPr/>
                </a:tc>
                <a:tc>
                  <a:txBody>
                    <a:bodyPr/>
                    <a:lstStyle/>
                    <a:p>
                      <a:pPr algn="ctr"/>
                      <a:r>
                        <a:rPr kumimoji="1" lang="ja-JP" altLang="en-US" sz="1600" dirty="0"/>
                        <a:t>授業概要</a:t>
                      </a:r>
                    </a:p>
                  </a:txBody>
                  <a:tcPr/>
                </a:tc>
                <a:tc>
                  <a:txBody>
                    <a:bodyPr/>
                    <a:lstStyle/>
                    <a:p>
                      <a:pPr algn="ctr"/>
                      <a:r>
                        <a:rPr kumimoji="1" lang="ja-JP" altLang="en-US" sz="1600" dirty="0"/>
                        <a:t>講師</a:t>
                      </a:r>
                    </a:p>
                  </a:txBody>
                  <a:tcPr/>
                </a:tc>
                <a:extLst>
                  <a:ext uri="{0D108BD9-81ED-4DB2-BD59-A6C34878D82A}">
                    <a16:rowId xmlns:a16="http://schemas.microsoft.com/office/drawing/2014/main" xmlns="" val="1688276906"/>
                  </a:ext>
                </a:extLst>
              </a:tr>
              <a:tr h="0">
                <a:tc>
                  <a:txBody>
                    <a:bodyPr/>
                    <a:lstStyle/>
                    <a:p>
                      <a:pPr algn="ctr"/>
                      <a:r>
                        <a:rPr kumimoji="1" lang="en-US" altLang="ja-JP" sz="1600" dirty="0">
                          <a:solidFill>
                            <a:schemeClr val="tx1">
                              <a:lumMod val="75000"/>
                              <a:lumOff val="25000"/>
                            </a:schemeClr>
                          </a:solidFill>
                        </a:rPr>
                        <a:t>1</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が変える社会</a:t>
                      </a:r>
                    </a:p>
                  </a:txBody>
                  <a:tcPr/>
                </a:tc>
                <a:tc>
                  <a:txBody>
                    <a:bodyPr/>
                    <a:lstStyle/>
                    <a:p>
                      <a:pPr algn="ctr"/>
                      <a:r>
                        <a:rPr kumimoji="1" lang="en-US" altLang="ja-JP" sz="1600" dirty="0">
                          <a:solidFill>
                            <a:schemeClr val="tx1">
                              <a:lumMod val="75000"/>
                              <a:lumOff val="25000"/>
                            </a:schemeClr>
                          </a:solidFill>
                        </a:rPr>
                        <a:t>NTT</a:t>
                      </a:r>
                      <a:r>
                        <a:rPr kumimoji="1" lang="ja-JP" altLang="en-US" sz="1600" dirty="0">
                          <a:solidFill>
                            <a:schemeClr val="tx1">
                              <a:lumMod val="75000"/>
                              <a:lumOff val="25000"/>
                            </a:schemeClr>
                          </a:solidFill>
                        </a:rPr>
                        <a:t>西日本</a:t>
                      </a:r>
                    </a:p>
                  </a:txBody>
                  <a:tcPr anchor="ctr"/>
                </a:tc>
                <a:extLst>
                  <a:ext uri="{0D108BD9-81ED-4DB2-BD59-A6C34878D82A}">
                    <a16:rowId xmlns:a16="http://schemas.microsoft.com/office/drawing/2014/main" xmlns="" val="3221468820"/>
                  </a:ext>
                </a:extLst>
              </a:tr>
              <a:tr h="0">
                <a:tc>
                  <a:txBody>
                    <a:bodyPr/>
                    <a:lstStyle/>
                    <a:p>
                      <a:pPr algn="ctr"/>
                      <a:r>
                        <a:rPr kumimoji="1" lang="en-US" altLang="ja-JP" sz="1600" dirty="0">
                          <a:solidFill>
                            <a:schemeClr val="tx1">
                              <a:lumMod val="75000"/>
                              <a:lumOff val="25000"/>
                            </a:schemeClr>
                          </a:solidFill>
                        </a:rPr>
                        <a:t>2</a:t>
                      </a:r>
                      <a:endParaRPr kumimoji="1" lang="ja-JP" altLang="en-US" sz="1600" dirty="0">
                        <a:solidFill>
                          <a:schemeClr val="tx1">
                            <a:lumMod val="75000"/>
                            <a:lumOff val="25000"/>
                          </a:schemeClr>
                        </a:solidFill>
                      </a:endParaRPr>
                    </a:p>
                  </a:txBody>
                  <a:tcPr/>
                </a:tc>
                <a:tc>
                  <a:txBody>
                    <a:bodyPr/>
                    <a:lstStyle/>
                    <a:p>
                      <a:pPr algn="l"/>
                      <a:r>
                        <a:rPr kumimoji="1" lang="ja-JP" altLang="en-US" sz="1600" b="1" dirty="0">
                          <a:solidFill>
                            <a:schemeClr val="tx1">
                              <a:lumMod val="75000"/>
                              <a:lumOff val="25000"/>
                            </a:schemeClr>
                          </a:solidFill>
                        </a:rPr>
                        <a:t>働き方改革と</a:t>
                      </a:r>
                      <a:r>
                        <a:rPr kumimoji="1" lang="en-US" altLang="ja-JP" sz="1600" b="1" dirty="0">
                          <a:solidFill>
                            <a:schemeClr val="tx1">
                              <a:lumMod val="75000"/>
                              <a:lumOff val="25000"/>
                            </a:schemeClr>
                          </a:solidFill>
                        </a:rPr>
                        <a:t>DX</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3178709493"/>
                  </a:ext>
                </a:extLst>
              </a:tr>
              <a:tr h="0">
                <a:tc>
                  <a:txBody>
                    <a:bodyPr/>
                    <a:lstStyle/>
                    <a:p>
                      <a:pPr algn="ctr"/>
                      <a:r>
                        <a:rPr kumimoji="1" lang="en-US" altLang="ja-JP" sz="1600" dirty="0">
                          <a:solidFill>
                            <a:schemeClr val="tx1">
                              <a:lumMod val="75000"/>
                              <a:lumOff val="25000"/>
                            </a:schemeClr>
                          </a:solidFill>
                        </a:rPr>
                        <a:t>3</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基礎知識</a:t>
                      </a:r>
                      <a:r>
                        <a:rPr kumimoji="1" lang="en-US" altLang="ja-JP" sz="1600" b="1" dirty="0">
                          <a:solidFill>
                            <a:schemeClr val="tx1">
                              <a:lumMod val="75000"/>
                              <a:lumOff val="25000"/>
                            </a:schemeClr>
                          </a:solidFill>
                        </a:rPr>
                        <a:t>(1)</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453956153"/>
                  </a:ext>
                </a:extLst>
              </a:tr>
              <a:tr h="0">
                <a:tc>
                  <a:txBody>
                    <a:bodyPr/>
                    <a:lstStyle/>
                    <a:p>
                      <a:pPr algn="ctr"/>
                      <a:r>
                        <a:rPr kumimoji="1" lang="en-US" altLang="ja-JP" sz="1600" dirty="0">
                          <a:solidFill>
                            <a:schemeClr val="tx1">
                              <a:lumMod val="75000"/>
                              <a:lumOff val="25000"/>
                            </a:schemeClr>
                          </a:solidFill>
                        </a:rPr>
                        <a:t>4</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基礎知識</a:t>
                      </a:r>
                      <a:r>
                        <a:rPr kumimoji="1" lang="en-US" altLang="ja-JP" sz="1600" b="1" dirty="0">
                          <a:solidFill>
                            <a:schemeClr val="tx1">
                              <a:lumMod val="75000"/>
                              <a:lumOff val="25000"/>
                            </a:schemeClr>
                          </a:solidFill>
                        </a:rPr>
                        <a:t>(2)</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906187670"/>
                  </a:ext>
                </a:extLst>
              </a:tr>
              <a:tr h="0">
                <a:tc>
                  <a:txBody>
                    <a:bodyPr/>
                    <a:lstStyle/>
                    <a:p>
                      <a:pPr algn="ctr"/>
                      <a:r>
                        <a:rPr kumimoji="1" lang="en-US" altLang="ja-JP" sz="1600" dirty="0">
                          <a:solidFill>
                            <a:schemeClr val="tx1">
                              <a:lumMod val="75000"/>
                              <a:lumOff val="25000"/>
                            </a:schemeClr>
                          </a:solidFill>
                        </a:rPr>
                        <a:t>5</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(1)</a:t>
                      </a:r>
                      <a:r>
                        <a:rPr kumimoji="1" lang="ja-JP" altLang="en-US" sz="1600" b="1" dirty="0">
                          <a:solidFill>
                            <a:schemeClr val="tx1">
                              <a:lumMod val="75000"/>
                              <a:lumOff val="25000"/>
                            </a:schemeClr>
                          </a:solidFill>
                        </a:rPr>
                        <a:t>　クラウド</a:t>
                      </a:r>
                      <a:r>
                        <a:rPr kumimoji="1" lang="en-US" altLang="ja-JP" sz="1600" b="1" dirty="0">
                          <a:solidFill>
                            <a:schemeClr val="tx1">
                              <a:lumMod val="75000"/>
                              <a:lumOff val="25000"/>
                            </a:schemeClr>
                          </a:solidFill>
                        </a:rPr>
                        <a:t>/IoT/5G</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681188941"/>
                  </a:ext>
                </a:extLst>
              </a:tr>
              <a:tr h="0">
                <a:tc>
                  <a:txBody>
                    <a:bodyPr/>
                    <a:lstStyle/>
                    <a:p>
                      <a:pPr algn="ctr"/>
                      <a:r>
                        <a:rPr kumimoji="1" lang="en-US" altLang="ja-JP" sz="1600" dirty="0">
                          <a:solidFill>
                            <a:schemeClr val="tx1">
                              <a:lumMod val="75000"/>
                              <a:lumOff val="25000"/>
                            </a:schemeClr>
                          </a:solidFill>
                        </a:rPr>
                        <a:t>6</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(2)</a:t>
                      </a:r>
                      <a:r>
                        <a:rPr kumimoji="1" lang="ja-JP" altLang="en-US" sz="1600" b="1" dirty="0">
                          <a:solidFill>
                            <a:schemeClr val="tx1">
                              <a:lumMod val="75000"/>
                              <a:lumOff val="25000"/>
                            </a:schemeClr>
                          </a:solidFill>
                        </a:rPr>
                        <a:t>　情報セキュリティ①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ラーニングシステムズ</a:t>
                      </a:r>
                    </a:p>
                  </a:txBody>
                  <a:tcPr anchor="ctr"/>
                </a:tc>
                <a:extLst>
                  <a:ext uri="{0D108BD9-81ED-4DB2-BD59-A6C34878D82A}">
                    <a16:rowId xmlns:a16="http://schemas.microsoft.com/office/drawing/2014/main" xmlns="" val="320031005"/>
                  </a:ext>
                </a:extLst>
              </a:tr>
              <a:tr h="0">
                <a:tc>
                  <a:txBody>
                    <a:bodyPr/>
                    <a:lstStyle/>
                    <a:p>
                      <a:pPr algn="ctr"/>
                      <a:r>
                        <a:rPr kumimoji="1" lang="en-US" altLang="ja-JP" sz="1600" dirty="0">
                          <a:solidFill>
                            <a:schemeClr val="tx1">
                              <a:lumMod val="75000"/>
                              <a:lumOff val="25000"/>
                            </a:schemeClr>
                          </a:solidFill>
                        </a:rPr>
                        <a:t>7</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(3)</a:t>
                      </a:r>
                      <a:r>
                        <a:rPr kumimoji="1" lang="ja-JP" altLang="en-US" sz="1600" b="1" dirty="0">
                          <a:solidFill>
                            <a:schemeClr val="tx1">
                              <a:lumMod val="75000"/>
                              <a:lumOff val="25000"/>
                            </a:schemeClr>
                          </a:solidFill>
                        </a:rPr>
                        <a:t>　情報セキュリティ②</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ラーニングシステムズ</a:t>
                      </a:r>
                    </a:p>
                  </a:txBody>
                  <a:tcPr anchor="ctr"/>
                </a:tc>
                <a:extLst>
                  <a:ext uri="{0D108BD9-81ED-4DB2-BD59-A6C34878D82A}">
                    <a16:rowId xmlns:a16="http://schemas.microsoft.com/office/drawing/2014/main" xmlns="" val="1013665032"/>
                  </a:ext>
                </a:extLst>
              </a:tr>
              <a:tr h="0">
                <a:tc>
                  <a:txBody>
                    <a:bodyPr/>
                    <a:lstStyle/>
                    <a:p>
                      <a:pPr algn="ctr"/>
                      <a:r>
                        <a:rPr kumimoji="1" lang="en-US" altLang="ja-JP" sz="1600" dirty="0">
                          <a:solidFill>
                            <a:schemeClr val="tx1">
                              <a:lumMod val="75000"/>
                              <a:lumOff val="25000"/>
                            </a:schemeClr>
                          </a:solidFill>
                        </a:rPr>
                        <a:t>8</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(1)</a:t>
                      </a:r>
                      <a:r>
                        <a:rPr kumimoji="1" lang="ja-JP" altLang="en-US" sz="1600" b="1" dirty="0">
                          <a:solidFill>
                            <a:schemeClr val="tx1">
                              <a:lumMod val="75000"/>
                              <a:lumOff val="25000"/>
                            </a:schemeClr>
                          </a:solidFill>
                        </a:rPr>
                        <a:t>　テレワーク</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062279"/>
                  </a:ext>
                </a:extLst>
              </a:tr>
              <a:tr h="0">
                <a:tc>
                  <a:txBody>
                    <a:bodyPr/>
                    <a:lstStyle/>
                    <a:p>
                      <a:pPr algn="ctr"/>
                      <a:r>
                        <a:rPr kumimoji="1" lang="en-US" altLang="ja-JP" sz="1600" dirty="0">
                          <a:solidFill>
                            <a:schemeClr val="tx1">
                              <a:lumMod val="75000"/>
                              <a:lumOff val="25000"/>
                            </a:schemeClr>
                          </a:solidFill>
                        </a:rPr>
                        <a:t>9</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(2)</a:t>
                      </a:r>
                      <a:r>
                        <a:rPr kumimoji="1" lang="ja-JP" altLang="en-US" sz="1600" b="1" dirty="0">
                          <a:solidFill>
                            <a:schemeClr val="tx1">
                              <a:lumMod val="75000"/>
                              <a:lumOff val="25000"/>
                            </a:schemeClr>
                          </a:solidFill>
                        </a:rPr>
                        <a:t>　コミュニケーションツール①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3695454312"/>
                  </a:ext>
                </a:extLst>
              </a:tr>
              <a:tr h="0">
                <a:tc>
                  <a:txBody>
                    <a:bodyPr/>
                    <a:lstStyle/>
                    <a:p>
                      <a:pPr algn="ctr"/>
                      <a:r>
                        <a:rPr kumimoji="1" lang="en-US" altLang="ja-JP" sz="1600" dirty="0">
                          <a:solidFill>
                            <a:schemeClr val="tx1">
                              <a:lumMod val="75000"/>
                              <a:lumOff val="25000"/>
                            </a:schemeClr>
                          </a:solidFill>
                        </a:rPr>
                        <a:t>10</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(3)</a:t>
                      </a:r>
                      <a:r>
                        <a:rPr kumimoji="1" lang="ja-JP" altLang="en-US" sz="1600" b="1" dirty="0">
                          <a:solidFill>
                            <a:schemeClr val="tx1">
                              <a:lumMod val="75000"/>
                              <a:lumOff val="25000"/>
                            </a:schemeClr>
                          </a:solidFill>
                        </a:rPr>
                        <a:t>　コミュニケーションツール②</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2798683845"/>
                  </a:ext>
                </a:extLst>
              </a:tr>
              <a:tr h="0">
                <a:tc>
                  <a:txBody>
                    <a:bodyPr/>
                    <a:lstStyle/>
                    <a:p>
                      <a:pPr algn="ctr"/>
                      <a:r>
                        <a:rPr kumimoji="1" lang="en-US" altLang="ja-JP" sz="1600" dirty="0">
                          <a:solidFill>
                            <a:schemeClr val="tx1">
                              <a:lumMod val="75000"/>
                              <a:lumOff val="25000"/>
                            </a:schemeClr>
                          </a:solidFill>
                        </a:rPr>
                        <a:t>11</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(4)</a:t>
                      </a:r>
                      <a:r>
                        <a:rPr kumimoji="1" lang="ja-JP" altLang="en-US" sz="1600" b="1" dirty="0">
                          <a:solidFill>
                            <a:schemeClr val="tx1">
                              <a:lumMod val="75000"/>
                              <a:lumOff val="25000"/>
                            </a:schemeClr>
                          </a:solidFill>
                        </a:rPr>
                        <a:t>　業務サポートシステム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2119099546"/>
                  </a:ext>
                </a:extLst>
              </a:tr>
              <a:tr h="0">
                <a:tc>
                  <a:txBody>
                    <a:bodyPr/>
                    <a:lstStyle/>
                    <a:p>
                      <a:pPr algn="ctr"/>
                      <a:r>
                        <a:rPr kumimoji="1" lang="en-US" altLang="ja-JP" sz="1600" dirty="0">
                          <a:solidFill>
                            <a:schemeClr val="tx1">
                              <a:lumMod val="75000"/>
                              <a:lumOff val="25000"/>
                            </a:schemeClr>
                          </a:solidFill>
                        </a:rPr>
                        <a:t>12</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(5)</a:t>
                      </a:r>
                      <a:r>
                        <a:rPr kumimoji="1" lang="ja-JP" altLang="en-US" sz="1600" b="1" dirty="0">
                          <a:solidFill>
                            <a:schemeClr val="tx1">
                              <a:lumMod val="75000"/>
                              <a:lumOff val="25000"/>
                            </a:schemeClr>
                          </a:solidFill>
                        </a:rPr>
                        <a:t>　総務、人事、経理系システム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663832258"/>
                  </a:ext>
                </a:extLst>
              </a:tr>
            </a:tbl>
          </a:graphicData>
        </a:graphic>
      </p:graphicFrame>
      <p:sp>
        <p:nvSpPr>
          <p:cNvPr id="2" name="正方形/長方形 1">
            <a:extLst>
              <a:ext uri="{FF2B5EF4-FFF2-40B4-BE49-F238E27FC236}">
                <a16:creationId xmlns:a16="http://schemas.microsoft.com/office/drawing/2014/main" xmlns="" id="{E49203E2-07CA-4D28-A65F-3F82A5B0F6D6}"/>
              </a:ext>
            </a:extLst>
          </p:cNvPr>
          <p:cNvSpPr/>
          <p:nvPr/>
        </p:nvSpPr>
        <p:spPr>
          <a:xfrm>
            <a:off x="246269" y="4783474"/>
            <a:ext cx="8651462" cy="32302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4219334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41F9B89C-CB7A-488A-88DE-FEF8F666D686}"/>
              </a:ext>
            </a:extLst>
          </p:cNvPr>
          <p:cNvSpPr>
            <a:spLocks noGrp="1"/>
          </p:cNvSpPr>
          <p:nvPr>
            <p:ph type="ctrTitle"/>
          </p:nvPr>
        </p:nvSpPr>
        <p:spPr/>
        <p:txBody>
          <a:bodyPr/>
          <a:lstStyle/>
          <a:p>
            <a:r>
              <a:rPr lang="en-US" altLang="ja-JP" dirty="0"/>
              <a:t>A</a:t>
            </a:r>
            <a:r>
              <a:rPr kumimoji="1" lang="ja-JP" altLang="en-US" dirty="0"/>
              <a:t>社の働き方改革の取組</a:t>
            </a:r>
          </a:p>
        </p:txBody>
      </p:sp>
      <p:sp>
        <p:nvSpPr>
          <p:cNvPr id="7" name="吹き出し: 四角形 6">
            <a:extLst>
              <a:ext uri="{FF2B5EF4-FFF2-40B4-BE49-F238E27FC236}">
                <a16:creationId xmlns:a16="http://schemas.microsoft.com/office/drawing/2014/main" xmlns="" id="{9A01E27A-6423-4C72-8B21-67EE00D1D764}"/>
              </a:ext>
            </a:extLst>
          </p:cNvPr>
          <p:cNvSpPr/>
          <p:nvPr/>
        </p:nvSpPr>
        <p:spPr>
          <a:xfrm>
            <a:off x="2171700" y="1367365"/>
            <a:ext cx="6479943" cy="1009318"/>
          </a:xfrm>
          <a:prstGeom prst="wedgeRectCallout">
            <a:avLst>
              <a:gd name="adj1" fmla="val -58389"/>
              <a:gd name="adj2" fmla="val 44678"/>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dirty="0">
                <a:solidFill>
                  <a:schemeClr val="tx1"/>
                </a:solidFill>
              </a:rPr>
              <a:t>・総労働時間の削減</a:t>
            </a:r>
            <a:endParaRPr lang="en-US" altLang="ja-JP" dirty="0">
              <a:solidFill>
                <a:schemeClr val="tx1"/>
              </a:solidFill>
            </a:endParaRPr>
          </a:p>
          <a:p>
            <a:r>
              <a:rPr lang="ja-JP" altLang="en-US" dirty="0">
                <a:solidFill>
                  <a:schemeClr val="tx1"/>
                </a:solidFill>
              </a:rPr>
              <a:t>・生産性の向上</a:t>
            </a:r>
            <a:endParaRPr lang="en-US" altLang="ja-JP" dirty="0">
              <a:solidFill>
                <a:schemeClr val="tx1"/>
              </a:solidFill>
            </a:endParaRPr>
          </a:p>
        </p:txBody>
      </p:sp>
      <p:sp>
        <p:nvSpPr>
          <p:cNvPr id="14" name="吹き出し: 角を丸めた四角形 13">
            <a:extLst>
              <a:ext uri="{FF2B5EF4-FFF2-40B4-BE49-F238E27FC236}">
                <a16:creationId xmlns:a16="http://schemas.microsoft.com/office/drawing/2014/main" xmlns="" id="{B6A83378-3936-49C0-A279-DA60AD6C9F59}"/>
              </a:ext>
            </a:extLst>
          </p:cNvPr>
          <p:cNvSpPr/>
          <p:nvPr/>
        </p:nvSpPr>
        <p:spPr>
          <a:xfrm>
            <a:off x="2171699" y="3090363"/>
            <a:ext cx="6479944" cy="1631349"/>
          </a:xfrm>
          <a:prstGeom prst="wedgeRoundRectCallout">
            <a:avLst>
              <a:gd name="adj1" fmla="val -58912"/>
              <a:gd name="adj2" fmla="val 42996"/>
              <a:gd name="adj3" fmla="val 16667"/>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dirty="0">
                <a:solidFill>
                  <a:schemeClr val="tx1"/>
                </a:solidFill>
              </a:rPr>
              <a:t>・不要な業務、時間があるのでは</a:t>
            </a:r>
            <a:r>
              <a:rPr lang="en-US" altLang="ja-JP" dirty="0">
                <a:solidFill>
                  <a:schemeClr val="tx1"/>
                </a:solidFill>
              </a:rPr>
              <a:t>…?</a:t>
            </a:r>
          </a:p>
          <a:p>
            <a:r>
              <a:rPr lang="ja-JP" altLang="en-US" dirty="0">
                <a:solidFill>
                  <a:schemeClr val="tx1"/>
                </a:solidFill>
              </a:rPr>
              <a:t>　その分、別の業務が出来るのに</a:t>
            </a:r>
            <a:r>
              <a:rPr lang="en-US" altLang="ja-JP" dirty="0">
                <a:solidFill>
                  <a:schemeClr val="tx1"/>
                </a:solidFill>
              </a:rPr>
              <a:t>…</a:t>
            </a:r>
          </a:p>
          <a:p>
            <a:r>
              <a:rPr lang="ja-JP" altLang="en-US" dirty="0">
                <a:solidFill>
                  <a:schemeClr val="tx1"/>
                </a:solidFill>
              </a:rPr>
              <a:t>・各社員の現状の業務時間や予定と配分が分かれば、</a:t>
            </a:r>
            <a:endParaRPr lang="en-US" altLang="ja-JP" dirty="0">
              <a:solidFill>
                <a:schemeClr val="tx1"/>
              </a:solidFill>
            </a:endParaRPr>
          </a:p>
          <a:p>
            <a:r>
              <a:rPr lang="ja-JP" altLang="en-US" dirty="0">
                <a:solidFill>
                  <a:schemeClr val="tx1"/>
                </a:solidFill>
              </a:rPr>
              <a:t>　適切な業務配分が出来るし、残業もしなくて良いのに</a:t>
            </a:r>
            <a:r>
              <a:rPr lang="en-US" altLang="ja-JP" dirty="0">
                <a:solidFill>
                  <a:schemeClr val="tx1"/>
                </a:solidFill>
              </a:rPr>
              <a:t>…</a:t>
            </a:r>
          </a:p>
        </p:txBody>
      </p:sp>
      <p:pic>
        <p:nvPicPr>
          <p:cNvPr id="15" name="グラフィックス 14" descr="建物">
            <a:extLst>
              <a:ext uri="{FF2B5EF4-FFF2-40B4-BE49-F238E27FC236}">
                <a16:creationId xmlns:a16="http://schemas.microsoft.com/office/drawing/2014/main" xmlns="" id="{FE7DFD02-9CB3-4BAA-86B0-0B2171AA3A6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93966" y="1367365"/>
            <a:ext cx="1296000" cy="1296000"/>
          </a:xfrm>
          <a:prstGeom prst="rect">
            <a:avLst/>
          </a:prstGeom>
        </p:spPr>
      </p:pic>
      <p:pic>
        <p:nvPicPr>
          <p:cNvPr id="8" name="図 7" descr="衣類 が含まれている画像&#10;&#10;自動的に生成された説明">
            <a:extLst>
              <a:ext uri="{FF2B5EF4-FFF2-40B4-BE49-F238E27FC236}">
                <a16:creationId xmlns:a16="http://schemas.microsoft.com/office/drawing/2014/main" xmlns="" id="{3DE07FCE-F9DA-4ABB-A117-85D654E9E452}"/>
              </a:ext>
            </a:extLst>
          </p:cNvPr>
          <p:cNvPicPr>
            <a:picLocks noChangeAspect="1"/>
          </p:cNvPicPr>
          <p:nvPr/>
        </p:nvPicPr>
        <p:blipFill>
          <a:blip r:embed="rId5"/>
          <a:stretch>
            <a:fillRect/>
          </a:stretch>
        </p:blipFill>
        <p:spPr>
          <a:xfrm>
            <a:off x="462240" y="3410760"/>
            <a:ext cx="1154011" cy="1567751"/>
          </a:xfrm>
          <a:prstGeom prst="rect">
            <a:avLst/>
          </a:prstGeom>
        </p:spPr>
      </p:pic>
      <p:pic>
        <p:nvPicPr>
          <p:cNvPr id="18" name="グラフィックス 17" descr="都市">
            <a:extLst>
              <a:ext uri="{FF2B5EF4-FFF2-40B4-BE49-F238E27FC236}">
                <a16:creationId xmlns:a16="http://schemas.microsoft.com/office/drawing/2014/main" xmlns="" id="{43B00B52-8039-4D4F-85E1-0C9F859C9B1F}"/>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534372" y="5550191"/>
            <a:ext cx="742013" cy="742013"/>
          </a:xfrm>
          <a:prstGeom prst="rect">
            <a:avLst/>
          </a:prstGeom>
        </p:spPr>
      </p:pic>
      <p:sp>
        <p:nvSpPr>
          <p:cNvPr id="12" name="正方形/長方形 11">
            <a:extLst>
              <a:ext uri="{FF2B5EF4-FFF2-40B4-BE49-F238E27FC236}">
                <a16:creationId xmlns:a16="http://schemas.microsoft.com/office/drawing/2014/main" xmlns="" id="{24A8BCD1-7BD3-499C-A355-FEFDCE983F21}"/>
              </a:ext>
            </a:extLst>
          </p:cNvPr>
          <p:cNvSpPr/>
          <p:nvPr/>
        </p:nvSpPr>
        <p:spPr>
          <a:xfrm>
            <a:off x="1201767" y="5399459"/>
            <a:ext cx="6086382" cy="830997"/>
          </a:xfrm>
          <a:prstGeom prst="rect">
            <a:avLst/>
          </a:prstGeom>
        </p:spPr>
        <p:txBody>
          <a:bodyPr wrap="square">
            <a:spAutoFit/>
          </a:bodyPr>
          <a:lstStyle/>
          <a:p>
            <a:r>
              <a:rPr lang="en-US" altLang="ja-JP" sz="1600" dirty="0"/>
              <a:t>Profile</a:t>
            </a:r>
          </a:p>
          <a:p>
            <a:r>
              <a:rPr lang="ja-JP" altLang="en-US" sz="1600" dirty="0"/>
              <a:t>　従業員数</a:t>
            </a:r>
            <a:r>
              <a:rPr lang="en-US" altLang="ja-JP" sz="1600" dirty="0"/>
              <a:t>:2,456</a:t>
            </a:r>
            <a:r>
              <a:rPr lang="ja-JP" altLang="en-US" sz="1600" dirty="0"/>
              <a:t>名</a:t>
            </a:r>
            <a:r>
              <a:rPr lang="en-US" altLang="ja-JP" sz="1600" dirty="0"/>
              <a:t>(2017</a:t>
            </a:r>
            <a:r>
              <a:rPr lang="ja-JP" altLang="en-US" sz="1600" dirty="0"/>
              <a:t>年</a:t>
            </a:r>
            <a:r>
              <a:rPr lang="en-US" altLang="ja-JP" sz="1600" dirty="0"/>
              <a:t>12</a:t>
            </a:r>
            <a:r>
              <a:rPr lang="ja-JP" altLang="en-US" sz="1600" dirty="0"/>
              <a:t>月</a:t>
            </a:r>
            <a:r>
              <a:rPr lang="en-US" altLang="ja-JP" sz="1600" dirty="0"/>
              <a:t>)</a:t>
            </a:r>
            <a:endParaRPr lang="ja-JP" altLang="en-US" sz="1600" dirty="0"/>
          </a:p>
          <a:p>
            <a:r>
              <a:rPr lang="ja-JP" altLang="en-US" sz="1600" dirty="0"/>
              <a:t>　事業内容</a:t>
            </a:r>
            <a:r>
              <a:rPr lang="en-US" altLang="ja-JP" sz="1600" dirty="0"/>
              <a:t>:</a:t>
            </a:r>
            <a:r>
              <a:rPr lang="ja-JP" altLang="en-US" sz="1600" dirty="0"/>
              <a:t>製造・販売、種苗</a:t>
            </a:r>
          </a:p>
        </p:txBody>
      </p:sp>
      <p:sp>
        <p:nvSpPr>
          <p:cNvPr id="2" name="正方形/長方形 1">
            <a:extLst>
              <a:ext uri="{FF2B5EF4-FFF2-40B4-BE49-F238E27FC236}">
                <a16:creationId xmlns:a16="http://schemas.microsoft.com/office/drawing/2014/main" xmlns="" id="{9971AA0F-C0A5-488D-A6BC-0C006CB7FF0D}"/>
              </a:ext>
            </a:extLst>
          </p:cNvPr>
          <p:cNvSpPr/>
          <p:nvPr/>
        </p:nvSpPr>
        <p:spPr>
          <a:xfrm>
            <a:off x="350370" y="6342734"/>
            <a:ext cx="8429622" cy="276999"/>
          </a:xfrm>
          <a:prstGeom prst="rect">
            <a:avLst/>
          </a:prstGeom>
        </p:spPr>
        <p:txBody>
          <a:bodyPr wrap="square">
            <a:spAutoFit/>
          </a:bodyPr>
          <a:lstStyle/>
          <a:p>
            <a:r>
              <a:rPr lang="ja-JP" altLang="en-US" sz="1200" dirty="0"/>
              <a:t>参考</a:t>
            </a:r>
            <a:r>
              <a:rPr lang="en-US" altLang="ja-JP" sz="1200" dirty="0"/>
              <a:t>URL</a:t>
            </a:r>
            <a:r>
              <a:rPr lang="ja-JP" altLang="en-US" sz="1200" dirty="0"/>
              <a:t>　</a:t>
            </a:r>
            <a:r>
              <a:rPr lang="en-US" altLang="ja-JP" sz="1200" dirty="0">
                <a:hlinkClick r:id="rId8"/>
              </a:rPr>
              <a:t>https://www.keidanren.or.jp/policy/2018/104.pdf</a:t>
            </a:r>
            <a:endParaRPr lang="en-US" altLang="ja-JP" sz="1200" dirty="0">
              <a:solidFill>
                <a:srgbClr val="FF0000"/>
              </a:solidFill>
              <a:hlinkClick r:id="rId9">
                <a:extLst>
                  <a:ext uri="{A12FA001-AC4F-418D-AE19-62706E023703}">
                    <ahyp:hlinkClr xmlns:ahyp="http://schemas.microsoft.com/office/drawing/2018/hyperlinkcolor" xmlns="" val="tx"/>
                  </a:ext>
                </a:extLst>
              </a:hlinkClick>
            </a:endParaRPr>
          </a:p>
        </p:txBody>
      </p:sp>
    </p:spTree>
    <p:extLst>
      <p:ext uri="{BB962C8B-B14F-4D97-AF65-F5344CB8AC3E}">
        <p14:creationId xmlns:p14="http://schemas.microsoft.com/office/powerpoint/2010/main" val="32859692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en-US" altLang="ja-JP" dirty="0"/>
              <a:t>ICT</a:t>
            </a:r>
            <a:r>
              <a:rPr kumimoji="1" lang="ja-JP" altLang="en-US" dirty="0"/>
              <a:t>ツール活用 </a:t>
            </a:r>
            <a:r>
              <a:rPr kumimoji="1" lang="en-US" altLang="ja-JP" dirty="0"/>
              <a:t>-</a:t>
            </a:r>
            <a:r>
              <a:rPr kumimoji="1" lang="ja-JP" altLang="en-US" dirty="0"/>
              <a:t>スケジューラー</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2" name="正方形/長方形 11">
            <a:extLst>
              <a:ext uri="{FF2B5EF4-FFF2-40B4-BE49-F238E27FC236}">
                <a16:creationId xmlns:a16="http://schemas.microsoft.com/office/drawing/2014/main" xmlns="" id="{58A5CEDE-4A0A-42E5-ADE5-DF041110DA76}"/>
              </a:ext>
            </a:extLst>
          </p:cNvPr>
          <p:cNvSpPr/>
          <p:nvPr/>
        </p:nvSpPr>
        <p:spPr>
          <a:xfrm>
            <a:off x="350370" y="1313326"/>
            <a:ext cx="8429622" cy="3363605"/>
          </a:xfrm>
          <a:prstGeom prst="rect">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a:p>
            <a:r>
              <a:rPr lang="ja-JP" altLang="en-US" dirty="0">
                <a:solidFill>
                  <a:schemeClr val="tx1"/>
                </a:solidFill>
              </a:rPr>
              <a:t>・チーム内の業務予定、業務配分を把握したい。</a:t>
            </a:r>
            <a:endParaRPr lang="en-US" altLang="ja-JP" dirty="0">
              <a:solidFill>
                <a:schemeClr val="tx1"/>
              </a:solidFill>
            </a:endParaRPr>
          </a:p>
          <a:p>
            <a:r>
              <a:rPr lang="ja-JP" altLang="en-US" dirty="0">
                <a:solidFill>
                  <a:schemeClr val="tx1"/>
                </a:solidFill>
              </a:rPr>
              <a:t>　手すきのメンバーに仕事を依頼したい。</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・メンバーの予定を確認して長時間残業をしていないか知りたい。</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・電話を取り次いだら、相手は席を外している模様。</a:t>
            </a:r>
            <a:endParaRPr lang="en-US" altLang="ja-JP" dirty="0">
              <a:solidFill>
                <a:schemeClr val="tx1"/>
              </a:solidFill>
            </a:endParaRPr>
          </a:p>
          <a:p>
            <a:r>
              <a:rPr lang="ja-JP" altLang="en-US" dirty="0">
                <a:solidFill>
                  <a:schemeClr val="tx1"/>
                </a:solidFill>
              </a:rPr>
              <a:t>　何時に戻ってくるか知りたい。　</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・会議などの予定調整の際、相手の予定をすぐに確認できれば、</a:t>
            </a:r>
            <a:endParaRPr lang="en-US" altLang="ja-JP" dirty="0">
              <a:solidFill>
                <a:schemeClr val="tx1"/>
              </a:solidFill>
            </a:endParaRPr>
          </a:p>
          <a:p>
            <a:r>
              <a:rPr lang="ja-JP" altLang="en-US" dirty="0">
                <a:solidFill>
                  <a:schemeClr val="tx1"/>
                </a:solidFill>
              </a:rPr>
              <a:t>　連絡や確認の手間が省けて、別の業務ができるはず。</a:t>
            </a:r>
            <a:endParaRPr lang="en-US" altLang="ja-JP" dirty="0">
              <a:solidFill>
                <a:schemeClr val="tx1"/>
              </a:solidFill>
            </a:endParaRP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350370" y="925141"/>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不要な時間を削減して、生産性を向上するために</a:t>
            </a:r>
            <a:r>
              <a:rPr lang="en-US" altLang="ja-JP" b="1" u="sng" dirty="0">
                <a:solidFill>
                  <a:schemeClr val="tx1"/>
                </a:solidFill>
              </a:rPr>
              <a:t>…</a:t>
            </a:r>
            <a:r>
              <a:rPr lang="ja-JP" altLang="en-US" b="1" u="sng" dirty="0">
                <a:solidFill>
                  <a:schemeClr val="tx1"/>
                </a:solidFill>
              </a:rPr>
              <a:t>仕事を「見える化」したい　</a:t>
            </a:r>
            <a:endParaRPr lang="en-US" altLang="ja-JP" b="1" u="sng" dirty="0">
              <a:solidFill>
                <a:schemeClr val="tx1"/>
              </a:solidFill>
            </a:endParaRPr>
          </a:p>
        </p:txBody>
      </p:sp>
      <p:sp>
        <p:nvSpPr>
          <p:cNvPr id="18" name="矢印: 下 17">
            <a:extLst>
              <a:ext uri="{FF2B5EF4-FFF2-40B4-BE49-F238E27FC236}">
                <a16:creationId xmlns:a16="http://schemas.microsoft.com/office/drawing/2014/main" xmlns="" id="{ED7F702A-A666-4795-A23C-6DD32AE45839}"/>
              </a:ext>
            </a:extLst>
          </p:cNvPr>
          <p:cNvSpPr/>
          <p:nvPr/>
        </p:nvSpPr>
        <p:spPr>
          <a:xfrm>
            <a:off x="4249035" y="4952205"/>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19" name="正方形/長方形 18">
            <a:extLst>
              <a:ext uri="{FF2B5EF4-FFF2-40B4-BE49-F238E27FC236}">
                <a16:creationId xmlns:a16="http://schemas.microsoft.com/office/drawing/2014/main" xmlns="" id="{46C0263E-7628-42AC-A455-830D04BDD92A}"/>
              </a:ext>
            </a:extLst>
          </p:cNvPr>
          <p:cNvSpPr/>
          <p:nvPr/>
        </p:nvSpPr>
        <p:spPr>
          <a:xfrm>
            <a:off x="357189" y="5523293"/>
            <a:ext cx="8429622" cy="510016"/>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dirty="0">
                <a:solidFill>
                  <a:schemeClr val="bg1"/>
                </a:solidFill>
              </a:rPr>
              <a:t>「スケジューラー」の活用</a:t>
            </a:r>
            <a:endParaRPr lang="en-US" altLang="ja-JP" sz="2000" dirty="0">
              <a:solidFill>
                <a:schemeClr val="bg1"/>
              </a:solidFill>
            </a:endParaRPr>
          </a:p>
        </p:txBody>
      </p:sp>
      <p:pic>
        <p:nvPicPr>
          <p:cNvPr id="10" name="図 9" descr="時計 が含まれている画像&#10;&#10;自動的に生成された説明">
            <a:extLst>
              <a:ext uri="{FF2B5EF4-FFF2-40B4-BE49-F238E27FC236}">
                <a16:creationId xmlns:a16="http://schemas.microsoft.com/office/drawing/2014/main" xmlns="" id="{6C5B2F33-8C6D-46D4-816C-8A092B7BE3B8}"/>
              </a:ext>
            </a:extLst>
          </p:cNvPr>
          <p:cNvPicPr>
            <a:picLocks noChangeAspect="1"/>
          </p:cNvPicPr>
          <p:nvPr/>
        </p:nvPicPr>
        <p:blipFill>
          <a:blip r:embed="rId3"/>
          <a:stretch>
            <a:fillRect/>
          </a:stretch>
        </p:blipFill>
        <p:spPr>
          <a:xfrm>
            <a:off x="6897353" y="2177185"/>
            <a:ext cx="1672080" cy="1710568"/>
          </a:xfrm>
          <a:prstGeom prst="rect">
            <a:avLst/>
          </a:prstGeom>
        </p:spPr>
      </p:pic>
    </p:spTree>
    <p:extLst>
      <p:ext uri="{BB962C8B-B14F-4D97-AF65-F5344CB8AC3E}">
        <p14:creationId xmlns:p14="http://schemas.microsoft.com/office/powerpoint/2010/main" val="4660926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en-US" altLang="ja-JP" dirty="0"/>
              <a:t>ICT</a:t>
            </a:r>
            <a:r>
              <a:rPr kumimoji="1" lang="ja-JP" altLang="en-US" dirty="0"/>
              <a:t>ツール活用 </a:t>
            </a:r>
            <a:r>
              <a:rPr kumimoji="1" lang="en-US" altLang="ja-JP" dirty="0"/>
              <a:t>-</a:t>
            </a:r>
            <a:r>
              <a:rPr kumimoji="1" lang="ja-JP" altLang="en-US" dirty="0"/>
              <a:t>スケジューラー</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350370" y="925141"/>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スケジューラーとは</a:t>
            </a:r>
            <a:r>
              <a:rPr lang="en-US" altLang="ja-JP" b="1" u="sng" dirty="0">
                <a:solidFill>
                  <a:schemeClr val="tx1"/>
                </a:solidFill>
              </a:rPr>
              <a:t>?</a:t>
            </a:r>
          </a:p>
        </p:txBody>
      </p:sp>
      <p:sp>
        <p:nvSpPr>
          <p:cNvPr id="26" name="正方形/長方形 25">
            <a:extLst>
              <a:ext uri="{FF2B5EF4-FFF2-40B4-BE49-F238E27FC236}">
                <a16:creationId xmlns:a16="http://schemas.microsoft.com/office/drawing/2014/main" xmlns="" id="{25BA02CF-D8A4-426F-BB86-BFDCB75E3F9B}"/>
              </a:ext>
            </a:extLst>
          </p:cNvPr>
          <p:cNvSpPr/>
          <p:nvPr/>
        </p:nvSpPr>
        <p:spPr>
          <a:xfrm>
            <a:off x="357189" y="1463424"/>
            <a:ext cx="8429622" cy="510016"/>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dirty="0">
                <a:solidFill>
                  <a:schemeClr val="bg1"/>
                </a:solidFill>
              </a:rPr>
              <a:t>カレンダー・予定表としての機能＋</a:t>
            </a:r>
            <a:r>
              <a:rPr lang="en-US" altLang="ja-JP" sz="2000" dirty="0">
                <a:solidFill>
                  <a:schemeClr val="bg1"/>
                </a:solidFill>
              </a:rPr>
              <a:t>α(</a:t>
            </a:r>
            <a:r>
              <a:rPr lang="ja-JP" altLang="en-US" sz="2000" dirty="0">
                <a:solidFill>
                  <a:schemeClr val="bg1"/>
                </a:solidFill>
              </a:rPr>
              <a:t>ビジネスに必要な機能</a:t>
            </a:r>
            <a:r>
              <a:rPr lang="en-US" altLang="ja-JP" sz="2000" dirty="0">
                <a:solidFill>
                  <a:schemeClr val="bg1"/>
                </a:solidFill>
              </a:rPr>
              <a:t>)</a:t>
            </a:r>
          </a:p>
        </p:txBody>
      </p:sp>
      <p:sp>
        <p:nvSpPr>
          <p:cNvPr id="27" name="正方形/長方形 26">
            <a:extLst>
              <a:ext uri="{FF2B5EF4-FFF2-40B4-BE49-F238E27FC236}">
                <a16:creationId xmlns:a16="http://schemas.microsoft.com/office/drawing/2014/main" xmlns="" id="{4224251E-CB71-44EE-8316-98947202E477}"/>
              </a:ext>
            </a:extLst>
          </p:cNvPr>
          <p:cNvSpPr/>
          <p:nvPr/>
        </p:nvSpPr>
        <p:spPr>
          <a:xfrm>
            <a:off x="357189" y="2314448"/>
            <a:ext cx="8429622" cy="2873188"/>
          </a:xfrm>
          <a:prstGeom prst="rect">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a:p>
            <a:r>
              <a:rPr lang="ja-JP" altLang="en-US" dirty="0">
                <a:solidFill>
                  <a:schemeClr val="tx1"/>
                </a:solidFill>
              </a:rPr>
              <a:t>・自分の予定表を、他人にも公開・共有できる。</a:t>
            </a:r>
            <a:endParaRPr lang="en-US" altLang="ja-JP" dirty="0">
              <a:solidFill>
                <a:schemeClr val="tx1"/>
              </a:solidFill>
            </a:endParaRPr>
          </a:p>
          <a:p>
            <a:r>
              <a:rPr lang="ja-JP" altLang="en-US" dirty="0">
                <a:solidFill>
                  <a:schemeClr val="tx1"/>
                </a:solidFill>
              </a:rPr>
              <a:t>　複数人の予定表を並べて表示する事もできる。</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・業務の種類ごとにタグ付けや色分け等の分類ができる。</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・会議の予定作成ができる。</a:t>
            </a:r>
            <a:endParaRPr lang="en-US" altLang="ja-JP" dirty="0">
              <a:solidFill>
                <a:schemeClr val="tx1"/>
              </a:solidFill>
            </a:endParaRPr>
          </a:p>
          <a:p>
            <a:r>
              <a:rPr lang="ja-JP" altLang="en-US" dirty="0">
                <a:solidFill>
                  <a:schemeClr val="tx1"/>
                </a:solidFill>
              </a:rPr>
              <a:t>　会議に参加してほしい人に参加依頼をしたり、</a:t>
            </a:r>
            <a:endParaRPr lang="en-US" altLang="ja-JP" dirty="0">
              <a:solidFill>
                <a:schemeClr val="tx1"/>
              </a:solidFill>
            </a:endParaRPr>
          </a:p>
          <a:p>
            <a:r>
              <a:rPr lang="ja-JP" altLang="en-US" dirty="0">
                <a:solidFill>
                  <a:schemeClr val="tx1"/>
                </a:solidFill>
              </a:rPr>
              <a:t>　会議室や設備の予約も同時にできる。</a:t>
            </a:r>
            <a:endParaRPr lang="en-US" altLang="ja-JP" dirty="0">
              <a:solidFill>
                <a:schemeClr val="tx1"/>
              </a:solidFill>
            </a:endParaRPr>
          </a:p>
          <a:p>
            <a:r>
              <a:rPr lang="ja-JP" altLang="en-US" dirty="0">
                <a:solidFill>
                  <a:schemeClr val="tx1"/>
                </a:solidFill>
              </a:rPr>
              <a:t>　</a:t>
            </a:r>
            <a:endParaRPr lang="en-US" altLang="ja-JP" dirty="0">
              <a:solidFill>
                <a:schemeClr val="tx1"/>
              </a:solidFill>
            </a:endParaRPr>
          </a:p>
        </p:txBody>
      </p:sp>
      <p:pic>
        <p:nvPicPr>
          <p:cNvPr id="29" name="グラフィックス 28" descr="日毎カレンダー">
            <a:extLst>
              <a:ext uri="{FF2B5EF4-FFF2-40B4-BE49-F238E27FC236}">
                <a16:creationId xmlns:a16="http://schemas.microsoft.com/office/drawing/2014/main" xmlns="" id="{4CB41745-2A07-4B64-ADC7-4BC2BCB3FB6E}"/>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610856" y="2718663"/>
            <a:ext cx="1767429" cy="1767429"/>
          </a:xfrm>
          <a:prstGeom prst="rect">
            <a:avLst/>
          </a:prstGeom>
        </p:spPr>
      </p:pic>
      <p:sp>
        <p:nvSpPr>
          <p:cNvPr id="30" name="正方形/長方形 29">
            <a:extLst>
              <a:ext uri="{FF2B5EF4-FFF2-40B4-BE49-F238E27FC236}">
                <a16:creationId xmlns:a16="http://schemas.microsoft.com/office/drawing/2014/main" xmlns="" id="{701EBB35-F41C-4331-A726-CA17BE69AE38}"/>
              </a:ext>
            </a:extLst>
          </p:cNvPr>
          <p:cNvSpPr/>
          <p:nvPr/>
        </p:nvSpPr>
        <p:spPr>
          <a:xfrm>
            <a:off x="357189" y="5932859"/>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sz="1600" dirty="0">
                <a:solidFill>
                  <a:schemeClr val="tx1"/>
                </a:solidFill>
              </a:rPr>
              <a:t>※</a:t>
            </a:r>
            <a:r>
              <a:rPr lang="ja-JP" altLang="en-US" sz="1600" dirty="0">
                <a:solidFill>
                  <a:schemeClr val="tx1"/>
                </a:solidFill>
              </a:rPr>
              <a:t>上記の機能は一例です。使用する製品によって機能は異なります。</a:t>
            </a:r>
            <a:endParaRPr lang="en-US" altLang="ja-JP" sz="1600" dirty="0">
              <a:solidFill>
                <a:schemeClr val="tx1"/>
              </a:solidFill>
            </a:endParaRPr>
          </a:p>
        </p:txBody>
      </p:sp>
    </p:spTree>
    <p:extLst>
      <p:ext uri="{BB962C8B-B14F-4D97-AF65-F5344CB8AC3E}">
        <p14:creationId xmlns:p14="http://schemas.microsoft.com/office/powerpoint/2010/main" val="19853130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descr="スクリーンショット, 抽象 が含まれている画像&#10;&#10;自動的に生成された説明">
            <a:extLst>
              <a:ext uri="{FF2B5EF4-FFF2-40B4-BE49-F238E27FC236}">
                <a16:creationId xmlns:a16="http://schemas.microsoft.com/office/drawing/2014/main" xmlns="" id="{3293DEEF-935A-4F38-8E38-B6D2070063EB}"/>
              </a:ext>
            </a:extLst>
          </p:cNvPr>
          <p:cNvPicPr>
            <a:picLocks noChangeAspect="1"/>
          </p:cNvPicPr>
          <p:nvPr/>
        </p:nvPicPr>
        <p:blipFill rotWithShape="1">
          <a:blip r:embed="rId3"/>
          <a:srcRect l="17872" t="14621" r="15783" b="-5560"/>
          <a:stretch/>
        </p:blipFill>
        <p:spPr>
          <a:xfrm>
            <a:off x="355510" y="1490151"/>
            <a:ext cx="5213954" cy="3431481"/>
          </a:xfrm>
          <a:prstGeom prst="rect">
            <a:avLst/>
          </a:prstGeom>
          <a:ln>
            <a:solidFill>
              <a:schemeClr val="accent1"/>
            </a:solidFill>
          </a:ln>
        </p:spPr>
      </p:pic>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en-US" altLang="ja-JP" dirty="0"/>
              <a:t>ICT</a:t>
            </a:r>
            <a:r>
              <a:rPr kumimoji="1" lang="ja-JP" altLang="en-US" dirty="0"/>
              <a:t>ツール活用 </a:t>
            </a:r>
            <a:r>
              <a:rPr kumimoji="1" lang="en-US" altLang="ja-JP" dirty="0"/>
              <a:t>-</a:t>
            </a:r>
            <a:r>
              <a:rPr kumimoji="1" lang="ja-JP" altLang="en-US" dirty="0"/>
              <a:t>スケジューラー</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355510" y="794416"/>
            <a:ext cx="8621040"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スケジューラーの活用方法の例と効果①　</a:t>
            </a:r>
            <a:endParaRPr lang="en-US" altLang="ja-JP" b="1" u="sng" dirty="0">
              <a:solidFill>
                <a:schemeClr val="tx1"/>
              </a:solidFill>
            </a:endParaRPr>
          </a:p>
        </p:txBody>
      </p:sp>
      <p:sp>
        <p:nvSpPr>
          <p:cNvPr id="48" name="正方形/長方形 47">
            <a:extLst>
              <a:ext uri="{FF2B5EF4-FFF2-40B4-BE49-F238E27FC236}">
                <a16:creationId xmlns:a16="http://schemas.microsoft.com/office/drawing/2014/main" xmlns="" id="{F7E47404-F4AB-44ED-B809-EF7A6105059E}"/>
              </a:ext>
            </a:extLst>
          </p:cNvPr>
          <p:cNvSpPr/>
          <p:nvPr/>
        </p:nvSpPr>
        <p:spPr>
          <a:xfrm>
            <a:off x="555486" y="2298039"/>
            <a:ext cx="2011251" cy="771881"/>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sz="1200" dirty="0">
              <a:solidFill>
                <a:schemeClr val="bg1"/>
              </a:solidFill>
            </a:endParaRPr>
          </a:p>
        </p:txBody>
      </p:sp>
      <p:sp>
        <p:nvSpPr>
          <p:cNvPr id="56" name="正方形/長方形 55">
            <a:extLst>
              <a:ext uri="{FF2B5EF4-FFF2-40B4-BE49-F238E27FC236}">
                <a16:creationId xmlns:a16="http://schemas.microsoft.com/office/drawing/2014/main" xmlns="" id="{9A92528A-E97F-4D4A-9D0C-EBEAE83EEE34}"/>
              </a:ext>
            </a:extLst>
          </p:cNvPr>
          <p:cNvSpPr/>
          <p:nvPr/>
        </p:nvSpPr>
        <p:spPr>
          <a:xfrm>
            <a:off x="555486" y="3082233"/>
            <a:ext cx="2011251" cy="1315831"/>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sz="1200" dirty="0">
              <a:solidFill>
                <a:schemeClr val="bg1"/>
              </a:solidFill>
            </a:endParaRPr>
          </a:p>
        </p:txBody>
      </p:sp>
      <p:sp>
        <p:nvSpPr>
          <p:cNvPr id="15" name="正方形/長方形 14">
            <a:extLst>
              <a:ext uri="{FF2B5EF4-FFF2-40B4-BE49-F238E27FC236}">
                <a16:creationId xmlns:a16="http://schemas.microsoft.com/office/drawing/2014/main" xmlns="" id="{9B0BDD68-C5A0-4565-97B1-5263F0016DBC}"/>
              </a:ext>
            </a:extLst>
          </p:cNvPr>
          <p:cNvSpPr/>
          <p:nvPr/>
        </p:nvSpPr>
        <p:spPr>
          <a:xfrm>
            <a:off x="5745296" y="1493268"/>
            <a:ext cx="3043194" cy="1746179"/>
          </a:xfrm>
          <a:prstGeom prst="rect">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400" dirty="0"/>
              <a:t>・</a:t>
            </a:r>
            <a:r>
              <a:rPr lang="ja-JP" altLang="ja-JP" sz="1400" dirty="0"/>
              <a:t>会議も個人の業務も含めて、</a:t>
            </a:r>
            <a:endParaRPr lang="en-US" altLang="ja-JP" sz="1400" dirty="0"/>
          </a:p>
          <a:p>
            <a:r>
              <a:rPr lang="ja-JP" altLang="en-US" sz="1400" dirty="0"/>
              <a:t>　</a:t>
            </a:r>
            <a:r>
              <a:rPr lang="ja-JP" altLang="ja-JP" sz="1400" dirty="0"/>
              <a:t>予定は全て登録するように</a:t>
            </a:r>
            <a:endParaRPr lang="en-US" altLang="ja-JP" sz="1400" dirty="0"/>
          </a:p>
          <a:p>
            <a:r>
              <a:rPr lang="ja-JP" altLang="en-US" sz="1400" dirty="0"/>
              <a:t>　</a:t>
            </a:r>
            <a:r>
              <a:rPr lang="ja-JP" altLang="ja-JP" sz="1400" dirty="0"/>
              <a:t>ルールを統一。</a:t>
            </a:r>
            <a:endParaRPr lang="en-US" altLang="ja-JP" sz="1400" dirty="0"/>
          </a:p>
          <a:p>
            <a:endParaRPr lang="en-US" altLang="ja-JP" sz="1400" dirty="0"/>
          </a:p>
          <a:p>
            <a:r>
              <a:rPr lang="ja-JP" altLang="en-US" sz="1400" dirty="0"/>
              <a:t>・予定は</a:t>
            </a:r>
            <a:r>
              <a:rPr lang="ja-JP" altLang="ja-JP" sz="1400" dirty="0"/>
              <a:t>他の社員にも公開し、常に</a:t>
            </a:r>
            <a:endParaRPr lang="en-US" altLang="ja-JP" sz="1400" dirty="0"/>
          </a:p>
          <a:p>
            <a:r>
              <a:rPr lang="ja-JP" altLang="en-US" sz="1400" dirty="0"/>
              <a:t>　</a:t>
            </a:r>
            <a:r>
              <a:rPr lang="ja-JP" altLang="ja-JP" sz="1400" dirty="0"/>
              <a:t>相手の予定が確認で</a:t>
            </a:r>
            <a:r>
              <a:rPr lang="ja-JP" altLang="en-US" sz="1400" dirty="0"/>
              <a:t>きるように。</a:t>
            </a:r>
            <a:endParaRPr lang="ja-JP" altLang="ja-JP" sz="1400" dirty="0"/>
          </a:p>
        </p:txBody>
      </p:sp>
      <p:sp>
        <p:nvSpPr>
          <p:cNvPr id="27" name="矢印: 下 26">
            <a:extLst>
              <a:ext uri="{FF2B5EF4-FFF2-40B4-BE49-F238E27FC236}">
                <a16:creationId xmlns:a16="http://schemas.microsoft.com/office/drawing/2014/main" xmlns="" id="{A553FDAB-23AF-4223-82F0-2682A7F247A1}"/>
              </a:ext>
            </a:extLst>
          </p:cNvPr>
          <p:cNvSpPr/>
          <p:nvPr/>
        </p:nvSpPr>
        <p:spPr>
          <a:xfrm>
            <a:off x="6932859" y="3432011"/>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28" name="正方形/長方形 27">
            <a:extLst>
              <a:ext uri="{FF2B5EF4-FFF2-40B4-BE49-F238E27FC236}">
                <a16:creationId xmlns:a16="http://schemas.microsoft.com/office/drawing/2014/main" xmlns="" id="{04B6FCC3-1BA2-42DF-A7AA-EE977197F310}"/>
              </a:ext>
            </a:extLst>
          </p:cNvPr>
          <p:cNvSpPr/>
          <p:nvPr/>
        </p:nvSpPr>
        <p:spPr>
          <a:xfrm>
            <a:off x="5745295" y="4099053"/>
            <a:ext cx="3034697" cy="1366518"/>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400" dirty="0">
                <a:solidFill>
                  <a:schemeClr val="bg1"/>
                </a:solidFill>
              </a:rPr>
              <a:t>相手の予定や状況を確認、</a:t>
            </a:r>
            <a:endParaRPr lang="en-US" altLang="ja-JP" sz="1400" dirty="0">
              <a:solidFill>
                <a:schemeClr val="bg1"/>
              </a:solidFill>
            </a:endParaRPr>
          </a:p>
          <a:p>
            <a:pPr algn="ctr"/>
            <a:r>
              <a:rPr lang="ja-JP" altLang="en-US" sz="1400" dirty="0">
                <a:solidFill>
                  <a:schemeClr val="bg1"/>
                </a:solidFill>
              </a:rPr>
              <a:t>問合せる手間が削減できた。</a:t>
            </a:r>
            <a:endParaRPr lang="en-US" altLang="ja-JP" sz="1400" dirty="0">
              <a:solidFill>
                <a:schemeClr val="bg1"/>
              </a:solidFill>
            </a:endParaRPr>
          </a:p>
          <a:p>
            <a:pPr algn="ctr"/>
            <a:r>
              <a:rPr lang="ja-JP" altLang="en-US" sz="1400" dirty="0">
                <a:solidFill>
                  <a:schemeClr val="bg1"/>
                </a:solidFill>
              </a:rPr>
              <a:t>その分、別の業務に着手できた。</a:t>
            </a:r>
          </a:p>
        </p:txBody>
      </p:sp>
      <p:sp>
        <p:nvSpPr>
          <p:cNvPr id="29" name="正方形/長方形 28">
            <a:extLst>
              <a:ext uri="{FF2B5EF4-FFF2-40B4-BE49-F238E27FC236}">
                <a16:creationId xmlns:a16="http://schemas.microsoft.com/office/drawing/2014/main" xmlns="" id="{4C24B1A9-5784-434A-B740-62242EB1020B}"/>
              </a:ext>
            </a:extLst>
          </p:cNvPr>
          <p:cNvSpPr/>
          <p:nvPr/>
        </p:nvSpPr>
        <p:spPr>
          <a:xfrm>
            <a:off x="1561111" y="2538093"/>
            <a:ext cx="867530" cy="437422"/>
          </a:xfrm>
          <a:prstGeom prst="rect">
            <a:avLst/>
          </a:prstGeom>
          <a:solidFill>
            <a:srgbClr val="FF0000"/>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bg1"/>
                </a:solidFill>
              </a:rPr>
              <a:t>会議予定</a:t>
            </a:r>
            <a:endParaRPr lang="en-US" altLang="ja-JP" sz="1200" dirty="0">
              <a:solidFill>
                <a:schemeClr val="bg1"/>
              </a:solidFill>
            </a:endParaRPr>
          </a:p>
        </p:txBody>
      </p:sp>
      <p:sp>
        <p:nvSpPr>
          <p:cNvPr id="30" name="正方形/長方形 29">
            <a:extLst>
              <a:ext uri="{FF2B5EF4-FFF2-40B4-BE49-F238E27FC236}">
                <a16:creationId xmlns:a16="http://schemas.microsoft.com/office/drawing/2014/main" xmlns="" id="{524DBF6B-5ADE-4932-B05F-3090618B2A85}"/>
              </a:ext>
            </a:extLst>
          </p:cNvPr>
          <p:cNvSpPr/>
          <p:nvPr/>
        </p:nvSpPr>
        <p:spPr>
          <a:xfrm>
            <a:off x="1561111" y="3407661"/>
            <a:ext cx="867530" cy="437422"/>
          </a:xfrm>
          <a:prstGeom prst="rect">
            <a:avLst/>
          </a:prstGeom>
          <a:solidFill>
            <a:srgbClr val="FF0000"/>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bg1"/>
                </a:solidFill>
              </a:rPr>
              <a:t>個人業務</a:t>
            </a:r>
            <a:endParaRPr lang="en-US" altLang="ja-JP" sz="1200" dirty="0">
              <a:solidFill>
                <a:schemeClr val="bg1"/>
              </a:solidFill>
            </a:endParaRPr>
          </a:p>
        </p:txBody>
      </p:sp>
      <p:sp>
        <p:nvSpPr>
          <p:cNvPr id="26" name="正方形/長方形 25">
            <a:extLst>
              <a:ext uri="{FF2B5EF4-FFF2-40B4-BE49-F238E27FC236}">
                <a16:creationId xmlns:a16="http://schemas.microsoft.com/office/drawing/2014/main" xmlns="" id="{2D9F619C-F87E-4288-AFC5-4B20BD2E40DE}"/>
              </a:ext>
            </a:extLst>
          </p:cNvPr>
          <p:cNvSpPr/>
          <p:nvPr/>
        </p:nvSpPr>
        <p:spPr>
          <a:xfrm>
            <a:off x="2199968" y="4847782"/>
            <a:ext cx="2145244" cy="437422"/>
          </a:xfrm>
          <a:prstGeom prst="rect">
            <a:avLst/>
          </a:prstGeom>
          <a:solidFill>
            <a:srgbClr val="FF0000"/>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bg1"/>
                </a:solidFill>
              </a:rPr>
              <a:t>複数人の予定を並べて表示</a:t>
            </a:r>
            <a:endParaRPr lang="en-US" altLang="ja-JP" sz="1200" dirty="0">
              <a:solidFill>
                <a:schemeClr val="bg1"/>
              </a:solidFill>
            </a:endParaRPr>
          </a:p>
        </p:txBody>
      </p:sp>
    </p:spTree>
    <p:extLst>
      <p:ext uri="{BB962C8B-B14F-4D97-AF65-F5344CB8AC3E}">
        <p14:creationId xmlns:p14="http://schemas.microsoft.com/office/powerpoint/2010/main" val="13779197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en-US" altLang="ja-JP" dirty="0"/>
              <a:t>ICT</a:t>
            </a:r>
            <a:r>
              <a:rPr kumimoji="1" lang="ja-JP" altLang="en-US" dirty="0"/>
              <a:t>ツール活用 </a:t>
            </a:r>
            <a:r>
              <a:rPr kumimoji="1" lang="en-US" altLang="ja-JP" dirty="0"/>
              <a:t>-</a:t>
            </a:r>
            <a:r>
              <a:rPr kumimoji="1" lang="ja-JP" altLang="en-US" dirty="0"/>
              <a:t>スケジューラー</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111308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261480" y="847974"/>
            <a:ext cx="8621040"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スケジューラーの活用方法の例と効果②　</a:t>
            </a:r>
            <a:endParaRPr lang="en-US" altLang="ja-JP" b="1" u="sng" dirty="0">
              <a:solidFill>
                <a:schemeClr val="tx1"/>
              </a:solidFill>
            </a:endParaRPr>
          </a:p>
        </p:txBody>
      </p:sp>
      <p:pic>
        <p:nvPicPr>
          <p:cNvPr id="43" name="図 42" descr="スクリーンショットの画面&#10;&#10;自動的に生成された説明">
            <a:extLst>
              <a:ext uri="{FF2B5EF4-FFF2-40B4-BE49-F238E27FC236}">
                <a16:creationId xmlns:a16="http://schemas.microsoft.com/office/drawing/2014/main" xmlns="" id="{807DDA63-5D5E-4037-B9C3-5E947799996A}"/>
              </a:ext>
            </a:extLst>
          </p:cNvPr>
          <p:cNvPicPr>
            <a:picLocks noChangeAspect="1"/>
          </p:cNvPicPr>
          <p:nvPr/>
        </p:nvPicPr>
        <p:blipFill rotWithShape="1">
          <a:blip r:embed="rId3"/>
          <a:srcRect l="16957" t="13855" r="47314"/>
          <a:stretch/>
        </p:blipFill>
        <p:spPr>
          <a:xfrm>
            <a:off x="350370" y="1437397"/>
            <a:ext cx="3689684" cy="4232751"/>
          </a:xfrm>
          <a:prstGeom prst="rect">
            <a:avLst/>
          </a:prstGeom>
          <a:ln>
            <a:solidFill>
              <a:schemeClr val="accent4"/>
            </a:solidFill>
          </a:ln>
        </p:spPr>
      </p:pic>
      <p:sp>
        <p:nvSpPr>
          <p:cNvPr id="27" name="矢印: 下 26">
            <a:extLst>
              <a:ext uri="{FF2B5EF4-FFF2-40B4-BE49-F238E27FC236}">
                <a16:creationId xmlns:a16="http://schemas.microsoft.com/office/drawing/2014/main" xmlns="" id="{A553FDAB-23AF-4223-82F0-2682A7F247A1}"/>
              </a:ext>
            </a:extLst>
          </p:cNvPr>
          <p:cNvSpPr/>
          <p:nvPr/>
        </p:nvSpPr>
        <p:spPr>
          <a:xfrm>
            <a:off x="6496596" y="3109449"/>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28" name="正方形/長方形 27">
            <a:extLst>
              <a:ext uri="{FF2B5EF4-FFF2-40B4-BE49-F238E27FC236}">
                <a16:creationId xmlns:a16="http://schemas.microsoft.com/office/drawing/2014/main" xmlns="" id="{04B6FCC3-1BA2-42DF-A7AA-EE977197F310}"/>
              </a:ext>
            </a:extLst>
          </p:cNvPr>
          <p:cNvSpPr/>
          <p:nvPr/>
        </p:nvSpPr>
        <p:spPr>
          <a:xfrm>
            <a:off x="4722381" y="3823231"/>
            <a:ext cx="4160139" cy="1366518"/>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400" dirty="0">
                <a:solidFill>
                  <a:schemeClr val="bg1"/>
                </a:solidFill>
              </a:rPr>
              <a:t>メンバーの予定を見て適切な</a:t>
            </a:r>
            <a:endParaRPr lang="en-US" altLang="ja-JP" sz="1400" dirty="0">
              <a:solidFill>
                <a:schemeClr val="bg1"/>
              </a:solidFill>
            </a:endParaRPr>
          </a:p>
          <a:p>
            <a:pPr algn="ctr"/>
            <a:r>
              <a:rPr lang="ja-JP" altLang="en-US" sz="1400" dirty="0">
                <a:solidFill>
                  <a:schemeClr val="bg1"/>
                </a:solidFill>
              </a:rPr>
              <a:t>業務配分を実施。</a:t>
            </a:r>
            <a:endParaRPr lang="en-US" altLang="ja-JP" sz="1400" dirty="0">
              <a:solidFill>
                <a:schemeClr val="bg1"/>
              </a:solidFill>
            </a:endParaRPr>
          </a:p>
          <a:p>
            <a:pPr algn="ctr"/>
            <a:r>
              <a:rPr lang="ja-JP" altLang="en-US" sz="1400" dirty="0">
                <a:solidFill>
                  <a:schemeClr val="bg1"/>
                </a:solidFill>
              </a:rPr>
              <a:t>また、長時間残業への対策ができた。</a:t>
            </a:r>
          </a:p>
        </p:txBody>
      </p:sp>
      <p:sp>
        <p:nvSpPr>
          <p:cNvPr id="18" name="正方形/長方形 17">
            <a:extLst>
              <a:ext uri="{FF2B5EF4-FFF2-40B4-BE49-F238E27FC236}">
                <a16:creationId xmlns:a16="http://schemas.microsoft.com/office/drawing/2014/main" xmlns="" id="{91A3554A-17AF-42C4-809E-0EF7644BCFFC}"/>
              </a:ext>
            </a:extLst>
          </p:cNvPr>
          <p:cNvSpPr/>
          <p:nvPr/>
        </p:nvSpPr>
        <p:spPr>
          <a:xfrm>
            <a:off x="1294838" y="3980125"/>
            <a:ext cx="2652218" cy="437422"/>
          </a:xfrm>
          <a:prstGeom prst="rect">
            <a:avLst/>
          </a:prstGeom>
          <a:solidFill>
            <a:srgbClr val="FF0000"/>
          </a:solidFill>
          <a:ln>
            <a:solidFill>
              <a:srgbClr val="FF0000"/>
            </a:solidFill>
          </a:ln>
        </p:spPr>
        <p:style>
          <a:lnRef idx="2">
            <a:schemeClr val="dk1"/>
          </a:lnRef>
          <a:fillRef idx="1">
            <a:schemeClr val="lt1"/>
          </a:fillRef>
          <a:effectRef idx="0">
            <a:schemeClr val="dk1"/>
          </a:effectRef>
          <a:fontRef idx="minor">
            <a:schemeClr val="dk1"/>
          </a:fontRef>
        </p:style>
        <p:txBody>
          <a:bodyPr rtlCol="0" anchor="t"/>
          <a:lstStyle/>
          <a:p>
            <a:r>
              <a:rPr lang="ja-JP" altLang="en-US" sz="1200" dirty="0">
                <a:solidFill>
                  <a:schemeClr val="bg1"/>
                </a:solidFill>
              </a:rPr>
              <a:t>会議はオレンジ色、資料作成は青色、</a:t>
            </a:r>
            <a:endParaRPr lang="en-US" altLang="ja-JP" sz="1200" dirty="0">
              <a:solidFill>
                <a:schemeClr val="bg1"/>
              </a:solidFill>
            </a:endParaRPr>
          </a:p>
          <a:p>
            <a:r>
              <a:rPr lang="ja-JP" altLang="en-US" sz="1200" dirty="0">
                <a:solidFill>
                  <a:schemeClr val="bg1"/>
                </a:solidFill>
              </a:rPr>
              <a:t>業務内容ごとに色分け、分類</a:t>
            </a:r>
            <a:endParaRPr lang="en-US" altLang="ja-JP" sz="1200" dirty="0">
              <a:solidFill>
                <a:schemeClr val="bg1"/>
              </a:solidFill>
            </a:endParaRPr>
          </a:p>
        </p:txBody>
      </p:sp>
      <p:sp>
        <p:nvSpPr>
          <p:cNvPr id="20" name="正方形/長方形 19">
            <a:extLst>
              <a:ext uri="{FF2B5EF4-FFF2-40B4-BE49-F238E27FC236}">
                <a16:creationId xmlns:a16="http://schemas.microsoft.com/office/drawing/2014/main" xmlns="" id="{58BB9C97-D9A3-4589-80FF-6F6F6F710071}"/>
              </a:ext>
            </a:extLst>
          </p:cNvPr>
          <p:cNvSpPr/>
          <p:nvPr/>
        </p:nvSpPr>
        <p:spPr>
          <a:xfrm>
            <a:off x="4722381" y="1434259"/>
            <a:ext cx="4160139" cy="1366518"/>
          </a:xfrm>
          <a:prstGeom prst="rect">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sz="1400" dirty="0"/>
          </a:p>
          <a:p>
            <a:r>
              <a:rPr lang="ja-JP" altLang="en-US" sz="1400" dirty="0"/>
              <a:t>・</a:t>
            </a:r>
            <a:r>
              <a:rPr lang="ja-JP" altLang="ja-JP" sz="1400" dirty="0"/>
              <a:t>業務内容ごとに色分けして分類。</a:t>
            </a:r>
          </a:p>
          <a:p>
            <a:r>
              <a:rPr lang="ja-JP" altLang="ja-JP" sz="1400" dirty="0"/>
              <a:t>　</a:t>
            </a:r>
            <a:endParaRPr lang="en-US" altLang="ja-JP" sz="1400" dirty="0"/>
          </a:p>
          <a:p>
            <a:r>
              <a:rPr lang="ja-JP" altLang="en-US" sz="1400" dirty="0"/>
              <a:t>・</a:t>
            </a:r>
            <a:r>
              <a:rPr lang="ja-JP" altLang="ja-JP" sz="1400" dirty="0"/>
              <a:t>どの業務にどれだけ時間を割いているか、</a:t>
            </a:r>
          </a:p>
          <a:p>
            <a:r>
              <a:rPr lang="ja-JP" altLang="ja-JP" sz="1400" dirty="0"/>
              <a:t>　一目で分かる状態へ。</a:t>
            </a:r>
          </a:p>
        </p:txBody>
      </p:sp>
    </p:spTree>
    <p:extLst>
      <p:ext uri="{BB962C8B-B14F-4D97-AF65-F5344CB8AC3E}">
        <p14:creationId xmlns:p14="http://schemas.microsoft.com/office/powerpoint/2010/main" val="37728259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en-US" altLang="ja-JP" dirty="0"/>
              <a:t>ICT</a:t>
            </a:r>
            <a:r>
              <a:rPr kumimoji="1" lang="ja-JP" altLang="en-US" dirty="0"/>
              <a:t>ツール活用 </a:t>
            </a:r>
            <a:r>
              <a:rPr kumimoji="1" lang="en-US" altLang="ja-JP" dirty="0"/>
              <a:t>-</a:t>
            </a:r>
            <a:r>
              <a:rPr kumimoji="1" lang="ja-JP" altLang="en-US" dirty="0"/>
              <a:t>スケジューラー</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2" name="正方形/長方形 11">
            <a:extLst>
              <a:ext uri="{FF2B5EF4-FFF2-40B4-BE49-F238E27FC236}">
                <a16:creationId xmlns:a16="http://schemas.microsoft.com/office/drawing/2014/main" xmlns="" id="{58A5CEDE-4A0A-42E5-ADE5-DF041110DA76}"/>
              </a:ext>
            </a:extLst>
          </p:cNvPr>
          <p:cNvSpPr/>
          <p:nvPr/>
        </p:nvSpPr>
        <p:spPr>
          <a:xfrm>
            <a:off x="4328964" y="1548576"/>
            <a:ext cx="4560375" cy="2132463"/>
          </a:xfrm>
          <a:prstGeom prst="rect">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sz="1400" dirty="0"/>
          </a:p>
          <a:p>
            <a:r>
              <a:rPr lang="ja-JP" altLang="en-US" sz="1400" dirty="0"/>
              <a:t>・</a:t>
            </a:r>
            <a:r>
              <a:rPr lang="ja-JP" altLang="ja-JP" sz="1400" dirty="0"/>
              <a:t>スケジューラーの入力内容を基に、</a:t>
            </a:r>
            <a:endParaRPr lang="en-US" altLang="ja-JP" sz="1400" dirty="0"/>
          </a:p>
          <a:p>
            <a:r>
              <a:rPr lang="ja-JP" altLang="en-US" sz="1400" dirty="0"/>
              <a:t>　</a:t>
            </a:r>
            <a:r>
              <a:rPr lang="ja-JP" altLang="ja-JP" sz="1400" dirty="0"/>
              <a:t>定期的に上司と部下でディスカッションを</a:t>
            </a:r>
            <a:endParaRPr lang="en-US" altLang="ja-JP" sz="1400" dirty="0"/>
          </a:p>
          <a:p>
            <a:r>
              <a:rPr lang="ja-JP" altLang="en-US" sz="1400" dirty="0"/>
              <a:t>　</a:t>
            </a:r>
            <a:r>
              <a:rPr lang="ja-JP" altLang="ja-JP" sz="1400" dirty="0"/>
              <a:t>実施し、業務マネジメントを行っている。</a:t>
            </a:r>
          </a:p>
          <a:p>
            <a:r>
              <a:rPr lang="ja-JP" altLang="ja-JP" sz="1400" dirty="0"/>
              <a:t> </a:t>
            </a:r>
          </a:p>
          <a:p>
            <a:r>
              <a:rPr lang="ja-JP" altLang="en-US" sz="1400" dirty="0"/>
              <a:t>・</a:t>
            </a:r>
            <a:r>
              <a:rPr lang="ja-JP" altLang="ja-JP" sz="1400" dirty="0"/>
              <a:t>入力内容を業務時間分析システムにも連動</a:t>
            </a:r>
            <a:r>
              <a:rPr lang="ja-JP" altLang="en-US" sz="1400" dirty="0"/>
              <a:t>。</a:t>
            </a:r>
            <a:endParaRPr lang="en-US" altLang="ja-JP" sz="1400" dirty="0"/>
          </a:p>
          <a:p>
            <a:r>
              <a:rPr lang="ja-JP" altLang="en-US" sz="1400" dirty="0"/>
              <a:t>　</a:t>
            </a:r>
            <a:r>
              <a:rPr lang="ja-JP" altLang="ja-JP" sz="1400" dirty="0"/>
              <a:t>自分の</a:t>
            </a:r>
            <a:r>
              <a:rPr lang="ja-JP" altLang="en-US" sz="1400" dirty="0"/>
              <a:t>業務配分などを閲覧できる。</a:t>
            </a:r>
            <a:endParaRPr lang="en-US" altLang="ja-JP" sz="1400" dirty="0"/>
          </a:p>
          <a:p>
            <a:r>
              <a:rPr lang="ja-JP" altLang="ja-JP" sz="1400" dirty="0"/>
              <a:t>　管理職</a:t>
            </a:r>
            <a:r>
              <a:rPr lang="ja-JP" altLang="en-US" sz="1400" dirty="0"/>
              <a:t>は</a:t>
            </a:r>
            <a:r>
              <a:rPr lang="ja-JP" altLang="ja-JP" sz="1400" dirty="0"/>
              <a:t>部下の労働時間や業務配分も確認ができる。</a:t>
            </a: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295714" y="919665"/>
            <a:ext cx="8621040"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スケジューラーの活用方法の例と効果③　</a:t>
            </a:r>
            <a:endParaRPr lang="en-US" altLang="ja-JP" b="1" u="sng" dirty="0">
              <a:solidFill>
                <a:schemeClr val="tx1"/>
              </a:solidFill>
            </a:endParaRPr>
          </a:p>
        </p:txBody>
      </p:sp>
      <p:sp>
        <p:nvSpPr>
          <p:cNvPr id="8" name="矢印: 下 7">
            <a:extLst>
              <a:ext uri="{FF2B5EF4-FFF2-40B4-BE49-F238E27FC236}">
                <a16:creationId xmlns:a16="http://schemas.microsoft.com/office/drawing/2014/main" xmlns="" id="{9F48073B-3E8E-4987-BE96-7E1A3C0421E8}"/>
              </a:ext>
            </a:extLst>
          </p:cNvPr>
          <p:cNvSpPr/>
          <p:nvPr/>
        </p:nvSpPr>
        <p:spPr>
          <a:xfrm>
            <a:off x="6279367" y="4074045"/>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9" name="正方形/長方形 8">
            <a:extLst>
              <a:ext uri="{FF2B5EF4-FFF2-40B4-BE49-F238E27FC236}">
                <a16:creationId xmlns:a16="http://schemas.microsoft.com/office/drawing/2014/main" xmlns="" id="{9C49DCF7-F599-4640-B85B-8364AD54F8FC}"/>
              </a:ext>
            </a:extLst>
          </p:cNvPr>
          <p:cNvSpPr/>
          <p:nvPr/>
        </p:nvSpPr>
        <p:spPr>
          <a:xfrm>
            <a:off x="4328963" y="4985031"/>
            <a:ext cx="4546737" cy="614513"/>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400" dirty="0">
                <a:solidFill>
                  <a:schemeClr val="bg1"/>
                </a:solidFill>
              </a:rPr>
              <a:t>労働時間についての管理がしやすくなった。</a:t>
            </a:r>
          </a:p>
        </p:txBody>
      </p:sp>
      <p:pic>
        <p:nvPicPr>
          <p:cNvPr id="4" name="図 3" descr="スクリーンショットの画面&#10;&#10;自動的に生成された説明">
            <a:extLst>
              <a:ext uri="{FF2B5EF4-FFF2-40B4-BE49-F238E27FC236}">
                <a16:creationId xmlns:a16="http://schemas.microsoft.com/office/drawing/2014/main" xmlns="" id="{58C02EB0-0BA0-4A77-ADBF-6E4135D9CBB9}"/>
              </a:ext>
            </a:extLst>
          </p:cNvPr>
          <p:cNvPicPr>
            <a:picLocks noChangeAspect="1"/>
          </p:cNvPicPr>
          <p:nvPr/>
        </p:nvPicPr>
        <p:blipFill rotWithShape="1">
          <a:blip r:embed="rId3"/>
          <a:srcRect l="16843" t="14314" r="45533" b="16807"/>
          <a:stretch/>
        </p:blipFill>
        <p:spPr>
          <a:xfrm>
            <a:off x="350370" y="1742995"/>
            <a:ext cx="3440373" cy="3026660"/>
          </a:xfrm>
          <a:prstGeom prst="rect">
            <a:avLst/>
          </a:prstGeom>
        </p:spPr>
      </p:pic>
      <p:pic>
        <p:nvPicPr>
          <p:cNvPr id="6" name="グラフィックス 5" descr="役員室">
            <a:extLst>
              <a:ext uri="{FF2B5EF4-FFF2-40B4-BE49-F238E27FC236}">
                <a16:creationId xmlns:a16="http://schemas.microsoft.com/office/drawing/2014/main" xmlns="" id="{C99585B5-46AD-4D80-9768-4576BC247F40}"/>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866275" y="4770512"/>
            <a:ext cx="1582258" cy="1582258"/>
          </a:xfrm>
          <a:prstGeom prst="rect">
            <a:avLst/>
          </a:prstGeom>
        </p:spPr>
      </p:pic>
      <p:sp>
        <p:nvSpPr>
          <p:cNvPr id="13" name="吹き出し: 四角形 12">
            <a:extLst>
              <a:ext uri="{FF2B5EF4-FFF2-40B4-BE49-F238E27FC236}">
                <a16:creationId xmlns:a16="http://schemas.microsoft.com/office/drawing/2014/main" xmlns="" id="{923664FE-4813-4208-9EEE-78F0BB051EE6}"/>
              </a:ext>
            </a:extLst>
          </p:cNvPr>
          <p:cNvSpPr/>
          <p:nvPr/>
        </p:nvSpPr>
        <p:spPr>
          <a:xfrm>
            <a:off x="344293" y="1529526"/>
            <a:ext cx="3780798" cy="3453598"/>
          </a:xfrm>
          <a:prstGeom prst="wedgeRectCallout">
            <a:avLst>
              <a:gd name="adj1" fmla="val 3168"/>
              <a:gd name="adj2" fmla="val 64242"/>
            </a:avLst>
          </a:prstGeom>
          <a:no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xmlns="" id="{12C3C533-A9DA-4BBA-8885-FF7BD9F23785}"/>
              </a:ext>
            </a:extLst>
          </p:cNvPr>
          <p:cNvSpPr/>
          <p:nvPr/>
        </p:nvSpPr>
        <p:spPr>
          <a:xfrm>
            <a:off x="1356017" y="3529508"/>
            <a:ext cx="2529860" cy="437422"/>
          </a:xfrm>
          <a:prstGeom prst="rect">
            <a:avLst/>
          </a:prstGeom>
          <a:solidFill>
            <a:srgbClr val="FF0000"/>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bg1"/>
                </a:solidFill>
              </a:rPr>
              <a:t>定時後の時間帯にも業務予定が</a:t>
            </a:r>
            <a:r>
              <a:rPr lang="en-US" altLang="ja-JP" sz="1200" dirty="0">
                <a:solidFill>
                  <a:schemeClr val="bg1"/>
                </a:solidFill>
              </a:rPr>
              <a:t>…</a:t>
            </a:r>
          </a:p>
        </p:txBody>
      </p:sp>
    </p:spTree>
    <p:extLst>
      <p:ext uri="{BB962C8B-B14F-4D97-AF65-F5344CB8AC3E}">
        <p14:creationId xmlns:p14="http://schemas.microsoft.com/office/powerpoint/2010/main" val="20617629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en-US" altLang="ja-JP" dirty="0"/>
              <a:t>ICT</a:t>
            </a:r>
            <a:r>
              <a:rPr kumimoji="1" lang="ja-JP" altLang="en-US" dirty="0"/>
              <a:t>ツール活用 </a:t>
            </a:r>
            <a:r>
              <a:rPr kumimoji="1" lang="en-US" altLang="ja-JP" dirty="0"/>
              <a:t>-</a:t>
            </a:r>
            <a:r>
              <a:rPr kumimoji="1" lang="ja-JP" altLang="en-US" dirty="0"/>
              <a:t>スケジューラー</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2" name="正方形/長方形 11">
            <a:extLst>
              <a:ext uri="{FF2B5EF4-FFF2-40B4-BE49-F238E27FC236}">
                <a16:creationId xmlns:a16="http://schemas.microsoft.com/office/drawing/2014/main" xmlns="" id="{58A5CEDE-4A0A-42E5-ADE5-DF041110DA76}"/>
              </a:ext>
            </a:extLst>
          </p:cNvPr>
          <p:cNvSpPr/>
          <p:nvPr/>
        </p:nvSpPr>
        <p:spPr>
          <a:xfrm>
            <a:off x="357189" y="1475156"/>
            <a:ext cx="8429622" cy="2589934"/>
          </a:xfrm>
          <a:prstGeom prst="rect">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a:p>
            <a:r>
              <a:rPr lang="ja-JP" altLang="en-US" dirty="0">
                <a:solidFill>
                  <a:schemeClr val="tx1"/>
                </a:solidFill>
              </a:rPr>
              <a:t>・業務予定・業務配分の把握</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・予定調整・予定確認の手間やコストの削減</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・業務時間の分析による労働時間のマネジメント</a:t>
            </a:r>
            <a:endParaRPr lang="en-US" altLang="ja-JP" dirty="0">
              <a:solidFill>
                <a:schemeClr val="tx1"/>
              </a:solidFill>
            </a:endParaRP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350370" y="925141"/>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スケジューラー活用の結果　</a:t>
            </a:r>
            <a:endParaRPr lang="en-US" altLang="ja-JP" b="1" u="sng" dirty="0">
              <a:solidFill>
                <a:schemeClr val="tx1"/>
              </a:solidFill>
            </a:endParaRPr>
          </a:p>
        </p:txBody>
      </p:sp>
      <p:sp>
        <p:nvSpPr>
          <p:cNvPr id="18" name="矢印: 下 17">
            <a:extLst>
              <a:ext uri="{FF2B5EF4-FFF2-40B4-BE49-F238E27FC236}">
                <a16:creationId xmlns:a16="http://schemas.microsoft.com/office/drawing/2014/main" xmlns="" id="{ED7F702A-A666-4795-A23C-6DD32AE45839}"/>
              </a:ext>
            </a:extLst>
          </p:cNvPr>
          <p:cNvSpPr/>
          <p:nvPr/>
        </p:nvSpPr>
        <p:spPr>
          <a:xfrm>
            <a:off x="4235397" y="4337900"/>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19" name="正方形/長方形 18">
            <a:extLst>
              <a:ext uri="{FF2B5EF4-FFF2-40B4-BE49-F238E27FC236}">
                <a16:creationId xmlns:a16="http://schemas.microsoft.com/office/drawing/2014/main" xmlns="" id="{46C0263E-7628-42AC-A455-830D04BDD92A}"/>
              </a:ext>
            </a:extLst>
          </p:cNvPr>
          <p:cNvSpPr/>
          <p:nvPr/>
        </p:nvSpPr>
        <p:spPr>
          <a:xfrm>
            <a:off x="350369" y="5025963"/>
            <a:ext cx="8429622" cy="928506"/>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dirty="0">
                <a:solidFill>
                  <a:schemeClr val="bg1"/>
                </a:solidFill>
              </a:rPr>
              <a:t>・総労働時間の削減</a:t>
            </a:r>
            <a:r>
              <a:rPr lang="en-US" altLang="ja-JP" dirty="0">
                <a:solidFill>
                  <a:schemeClr val="bg1"/>
                </a:solidFill>
              </a:rPr>
              <a:t>(2016</a:t>
            </a:r>
            <a:r>
              <a:rPr lang="ja-JP" altLang="en-US" dirty="0">
                <a:solidFill>
                  <a:schemeClr val="bg1"/>
                </a:solidFill>
              </a:rPr>
              <a:t>年</a:t>
            </a:r>
            <a:r>
              <a:rPr lang="en-US" altLang="ja-JP" dirty="0">
                <a:solidFill>
                  <a:schemeClr val="bg1"/>
                </a:solidFill>
              </a:rPr>
              <a:t>:1,990</a:t>
            </a:r>
            <a:r>
              <a:rPr lang="ja-JP" altLang="en-US" dirty="0">
                <a:solidFill>
                  <a:schemeClr val="bg1"/>
                </a:solidFill>
              </a:rPr>
              <a:t>時間→</a:t>
            </a:r>
            <a:r>
              <a:rPr lang="en-US" altLang="ja-JP" dirty="0">
                <a:solidFill>
                  <a:schemeClr val="bg1"/>
                </a:solidFill>
              </a:rPr>
              <a:t>2018</a:t>
            </a:r>
            <a:r>
              <a:rPr lang="ja-JP" altLang="en-US" dirty="0">
                <a:solidFill>
                  <a:schemeClr val="bg1"/>
                </a:solidFill>
              </a:rPr>
              <a:t>年</a:t>
            </a:r>
            <a:r>
              <a:rPr lang="en-US" altLang="ja-JP" dirty="0">
                <a:solidFill>
                  <a:schemeClr val="bg1"/>
                </a:solidFill>
              </a:rPr>
              <a:t>:1,929</a:t>
            </a:r>
            <a:r>
              <a:rPr lang="ja-JP" altLang="en-US" dirty="0">
                <a:solidFill>
                  <a:schemeClr val="bg1"/>
                </a:solidFill>
              </a:rPr>
              <a:t>時間</a:t>
            </a:r>
            <a:r>
              <a:rPr lang="en-US" altLang="ja-JP" dirty="0">
                <a:solidFill>
                  <a:schemeClr val="bg1"/>
                </a:solidFill>
              </a:rPr>
              <a:t>)</a:t>
            </a:r>
          </a:p>
          <a:p>
            <a:pPr algn="ctr"/>
            <a:r>
              <a:rPr lang="ja-JP" altLang="en-US" dirty="0">
                <a:solidFill>
                  <a:schemeClr val="bg1"/>
                </a:solidFill>
              </a:rPr>
              <a:t>・売上、利益は過去最高を記録</a:t>
            </a:r>
            <a:endParaRPr lang="en-US" altLang="ja-JP" dirty="0">
              <a:solidFill>
                <a:schemeClr val="bg1"/>
              </a:solidFill>
            </a:endParaRPr>
          </a:p>
        </p:txBody>
      </p:sp>
      <p:pic>
        <p:nvPicPr>
          <p:cNvPr id="10" name="グラフィックス 9" descr="日毎カレンダー">
            <a:extLst>
              <a:ext uri="{FF2B5EF4-FFF2-40B4-BE49-F238E27FC236}">
                <a16:creationId xmlns:a16="http://schemas.microsoft.com/office/drawing/2014/main" xmlns="" id="{754EE401-0432-44B1-BD8B-419FB29D2197}"/>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501674" y="1695807"/>
            <a:ext cx="1767429" cy="1767429"/>
          </a:xfrm>
          <a:prstGeom prst="rect">
            <a:avLst/>
          </a:prstGeom>
        </p:spPr>
      </p:pic>
    </p:spTree>
    <p:extLst>
      <p:ext uri="{BB962C8B-B14F-4D97-AF65-F5344CB8AC3E}">
        <p14:creationId xmlns:p14="http://schemas.microsoft.com/office/powerpoint/2010/main" val="22971334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41F9B89C-CB7A-488A-88DE-FEF8F666D686}"/>
              </a:ext>
            </a:extLst>
          </p:cNvPr>
          <p:cNvSpPr>
            <a:spLocks noGrp="1"/>
          </p:cNvSpPr>
          <p:nvPr>
            <p:ph type="ctrTitle"/>
          </p:nvPr>
        </p:nvSpPr>
        <p:spPr/>
        <p:txBody>
          <a:bodyPr/>
          <a:lstStyle/>
          <a:p>
            <a:r>
              <a:rPr kumimoji="1" lang="en-US" altLang="ja-JP" dirty="0"/>
              <a:t>B</a:t>
            </a:r>
            <a:r>
              <a:rPr kumimoji="1" lang="ja-JP" altLang="en-US" dirty="0"/>
              <a:t>社の働き方改革の取組</a:t>
            </a:r>
          </a:p>
        </p:txBody>
      </p:sp>
      <p:sp>
        <p:nvSpPr>
          <p:cNvPr id="7" name="吹き出し: 四角形 6">
            <a:extLst>
              <a:ext uri="{FF2B5EF4-FFF2-40B4-BE49-F238E27FC236}">
                <a16:creationId xmlns:a16="http://schemas.microsoft.com/office/drawing/2014/main" xmlns="" id="{9A01E27A-6423-4C72-8B21-67EE00D1D764}"/>
              </a:ext>
            </a:extLst>
          </p:cNvPr>
          <p:cNvSpPr/>
          <p:nvPr/>
        </p:nvSpPr>
        <p:spPr>
          <a:xfrm>
            <a:off x="2209800" y="1327427"/>
            <a:ext cx="6454526" cy="1167240"/>
          </a:xfrm>
          <a:prstGeom prst="wedgeRectCallout">
            <a:avLst>
              <a:gd name="adj1" fmla="val -59500"/>
              <a:gd name="adj2" fmla="val 47089"/>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dirty="0">
                <a:solidFill>
                  <a:schemeClr val="tx1"/>
                </a:solidFill>
              </a:rPr>
              <a:t>・無駄な仕事の排除</a:t>
            </a:r>
            <a:endParaRPr lang="en-US" altLang="ja-JP" dirty="0">
              <a:solidFill>
                <a:schemeClr val="tx1"/>
              </a:solidFill>
            </a:endParaRPr>
          </a:p>
          <a:p>
            <a:r>
              <a:rPr lang="ja-JP" altLang="en-US" dirty="0">
                <a:solidFill>
                  <a:schemeClr val="tx1"/>
                </a:solidFill>
              </a:rPr>
              <a:t>・限られた時間の中での成果</a:t>
            </a:r>
            <a:endParaRPr lang="en-US" altLang="ja-JP" dirty="0">
              <a:solidFill>
                <a:schemeClr val="tx1"/>
              </a:solidFill>
            </a:endParaRPr>
          </a:p>
          <a:p>
            <a:r>
              <a:rPr lang="ja-JP" altLang="en-US" dirty="0">
                <a:solidFill>
                  <a:schemeClr val="tx1"/>
                </a:solidFill>
              </a:rPr>
              <a:t>・職種をまたがったコラボレーション</a:t>
            </a:r>
            <a:endParaRPr lang="en-US" altLang="ja-JP" dirty="0">
              <a:solidFill>
                <a:schemeClr val="tx1"/>
              </a:solidFill>
            </a:endParaRPr>
          </a:p>
        </p:txBody>
      </p:sp>
      <p:sp>
        <p:nvSpPr>
          <p:cNvPr id="13" name="正方形/長方形 12">
            <a:extLst>
              <a:ext uri="{FF2B5EF4-FFF2-40B4-BE49-F238E27FC236}">
                <a16:creationId xmlns:a16="http://schemas.microsoft.com/office/drawing/2014/main" xmlns="" id="{D7C6B4DB-4E4C-4B93-8214-4737660A712E}"/>
              </a:ext>
            </a:extLst>
          </p:cNvPr>
          <p:cNvSpPr/>
          <p:nvPr/>
        </p:nvSpPr>
        <p:spPr>
          <a:xfrm>
            <a:off x="1337045" y="5399459"/>
            <a:ext cx="6086382" cy="830997"/>
          </a:xfrm>
          <a:prstGeom prst="rect">
            <a:avLst/>
          </a:prstGeom>
        </p:spPr>
        <p:txBody>
          <a:bodyPr wrap="square">
            <a:spAutoFit/>
          </a:bodyPr>
          <a:lstStyle/>
          <a:p>
            <a:r>
              <a:rPr lang="en-US" altLang="ja-JP" sz="1600" dirty="0"/>
              <a:t>Profile</a:t>
            </a:r>
          </a:p>
          <a:p>
            <a:r>
              <a:rPr lang="ja-JP" altLang="en-US" sz="1600" dirty="0"/>
              <a:t>　従業員数</a:t>
            </a:r>
            <a:r>
              <a:rPr lang="en-US" altLang="ja-JP" sz="1600" dirty="0"/>
              <a:t>:10,000</a:t>
            </a:r>
            <a:r>
              <a:rPr lang="ja-JP" altLang="en-US" sz="1600" dirty="0"/>
              <a:t>人以上</a:t>
            </a:r>
            <a:endParaRPr lang="en-US" altLang="ja-JP" sz="1600" dirty="0"/>
          </a:p>
          <a:p>
            <a:r>
              <a:rPr lang="ja-JP" altLang="en-US" sz="1600" dirty="0"/>
              <a:t>　事業内容</a:t>
            </a:r>
            <a:r>
              <a:rPr lang="en-US" altLang="ja-JP" sz="1600" dirty="0"/>
              <a:t>:</a:t>
            </a:r>
            <a:r>
              <a:rPr lang="ja-JP" altLang="en-US" sz="1600" dirty="0"/>
              <a:t>製造</a:t>
            </a:r>
          </a:p>
        </p:txBody>
      </p:sp>
      <p:sp>
        <p:nvSpPr>
          <p:cNvPr id="14" name="吹き出し: 角を丸めた四角形 13">
            <a:extLst>
              <a:ext uri="{FF2B5EF4-FFF2-40B4-BE49-F238E27FC236}">
                <a16:creationId xmlns:a16="http://schemas.microsoft.com/office/drawing/2014/main" xmlns="" id="{B6A83378-3936-49C0-A279-DA60AD6C9F59}"/>
              </a:ext>
            </a:extLst>
          </p:cNvPr>
          <p:cNvSpPr/>
          <p:nvPr/>
        </p:nvSpPr>
        <p:spPr>
          <a:xfrm>
            <a:off x="2209799" y="3156455"/>
            <a:ext cx="6454527" cy="1581215"/>
          </a:xfrm>
          <a:prstGeom prst="wedgeRoundRectCallout">
            <a:avLst>
              <a:gd name="adj1" fmla="val -58690"/>
              <a:gd name="adj2" fmla="val 44907"/>
              <a:gd name="adj3" fmla="val 16667"/>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dirty="0">
                <a:solidFill>
                  <a:schemeClr val="tx1"/>
                </a:solidFill>
              </a:rPr>
              <a:t>・もっと手軽に連絡が取れる環境なら仕事も</a:t>
            </a:r>
            <a:endParaRPr lang="en-US" altLang="ja-JP" dirty="0">
              <a:solidFill>
                <a:schemeClr val="tx1"/>
              </a:solidFill>
            </a:endParaRPr>
          </a:p>
          <a:p>
            <a:r>
              <a:rPr lang="ja-JP" altLang="en-US" dirty="0">
                <a:solidFill>
                  <a:schemeClr val="tx1"/>
                </a:solidFill>
              </a:rPr>
              <a:t>　早くなるのでは</a:t>
            </a:r>
            <a:r>
              <a:rPr lang="en-US" altLang="ja-JP" dirty="0">
                <a:solidFill>
                  <a:schemeClr val="tx1"/>
                </a:solidFill>
              </a:rPr>
              <a:t>…</a:t>
            </a:r>
          </a:p>
          <a:p>
            <a:r>
              <a:rPr lang="ja-JP" altLang="en-US" dirty="0">
                <a:solidFill>
                  <a:schemeClr val="tx1"/>
                </a:solidFill>
              </a:rPr>
              <a:t>・同じ相手ばかりではなく、色んな人や、他部署とも</a:t>
            </a:r>
            <a:endParaRPr lang="en-US" altLang="ja-JP" dirty="0">
              <a:solidFill>
                <a:schemeClr val="tx1"/>
              </a:solidFill>
            </a:endParaRPr>
          </a:p>
          <a:p>
            <a:r>
              <a:rPr lang="ja-JP" altLang="en-US" dirty="0">
                <a:solidFill>
                  <a:schemeClr val="tx1"/>
                </a:solidFill>
              </a:rPr>
              <a:t>　意見や情報を共有できれば良いかも</a:t>
            </a:r>
            <a:r>
              <a:rPr lang="en-US" altLang="ja-JP" dirty="0">
                <a:solidFill>
                  <a:schemeClr val="tx1"/>
                </a:solidFill>
              </a:rPr>
              <a:t>…</a:t>
            </a:r>
          </a:p>
        </p:txBody>
      </p:sp>
      <p:pic>
        <p:nvPicPr>
          <p:cNvPr id="15" name="グラフィックス 14" descr="建物">
            <a:extLst>
              <a:ext uri="{FF2B5EF4-FFF2-40B4-BE49-F238E27FC236}">
                <a16:creationId xmlns:a16="http://schemas.microsoft.com/office/drawing/2014/main" xmlns="" id="{FE7DFD02-9CB3-4BAA-86B0-0B2171AA3A6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79673" y="1643269"/>
            <a:ext cx="1296000" cy="1296000"/>
          </a:xfrm>
          <a:prstGeom prst="rect">
            <a:avLst/>
          </a:prstGeom>
        </p:spPr>
      </p:pic>
      <p:pic>
        <p:nvPicPr>
          <p:cNvPr id="8" name="図 7" descr="衣類 が含まれている画像&#10;&#10;自動的に生成された説明">
            <a:extLst>
              <a:ext uri="{FF2B5EF4-FFF2-40B4-BE49-F238E27FC236}">
                <a16:creationId xmlns:a16="http://schemas.microsoft.com/office/drawing/2014/main" xmlns="" id="{3DE07FCE-F9DA-4ABB-A117-85D654E9E452}"/>
              </a:ext>
            </a:extLst>
          </p:cNvPr>
          <p:cNvPicPr>
            <a:picLocks noChangeAspect="1"/>
          </p:cNvPicPr>
          <p:nvPr/>
        </p:nvPicPr>
        <p:blipFill>
          <a:blip r:embed="rId5"/>
          <a:stretch>
            <a:fillRect/>
          </a:stretch>
        </p:blipFill>
        <p:spPr>
          <a:xfrm>
            <a:off x="551673" y="3429000"/>
            <a:ext cx="1152000" cy="1565019"/>
          </a:xfrm>
          <a:prstGeom prst="rect">
            <a:avLst/>
          </a:prstGeom>
        </p:spPr>
      </p:pic>
      <p:pic>
        <p:nvPicPr>
          <p:cNvPr id="18" name="グラフィックス 17" descr="都市">
            <a:extLst>
              <a:ext uri="{FF2B5EF4-FFF2-40B4-BE49-F238E27FC236}">
                <a16:creationId xmlns:a16="http://schemas.microsoft.com/office/drawing/2014/main" xmlns="" id="{43B00B52-8039-4D4F-85E1-0C9F859C9B1F}"/>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534372" y="5550191"/>
            <a:ext cx="742013" cy="742013"/>
          </a:xfrm>
          <a:prstGeom prst="rect">
            <a:avLst/>
          </a:prstGeom>
        </p:spPr>
      </p:pic>
      <p:sp>
        <p:nvSpPr>
          <p:cNvPr id="9" name="正方形/長方形 8">
            <a:extLst>
              <a:ext uri="{FF2B5EF4-FFF2-40B4-BE49-F238E27FC236}">
                <a16:creationId xmlns:a16="http://schemas.microsoft.com/office/drawing/2014/main" xmlns="" id="{1BFDA886-93A5-4B9D-9F86-CF370EB47CB7}"/>
              </a:ext>
            </a:extLst>
          </p:cNvPr>
          <p:cNvSpPr/>
          <p:nvPr/>
        </p:nvSpPr>
        <p:spPr>
          <a:xfrm>
            <a:off x="350370" y="6342734"/>
            <a:ext cx="8429622" cy="276999"/>
          </a:xfrm>
          <a:prstGeom prst="rect">
            <a:avLst/>
          </a:prstGeom>
        </p:spPr>
        <p:txBody>
          <a:bodyPr wrap="square">
            <a:spAutoFit/>
          </a:bodyPr>
          <a:lstStyle/>
          <a:p>
            <a:r>
              <a:rPr lang="ja-JP" altLang="en-US" sz="1200" dirty="0"/>
              <a:t>参考</a:t>
            </a:r>
            <a:r>
              <a:rPr lang="en-US" altLang="ja-JP" sz="1200" dirty="0"/>
              <a:t>URL</a:t>
            </a:r>
            <a:r>
              <a:rPr lang="ja-JP" altLang="en-US" sz="1200" dirty="0"/>
              <a:t>　</a:t>
            </a:r>
            <a:r>
              <a:rPr lang="ja-JP" altLang="ja-JP" sz="1200" dirty="0">
                <a:ea typeface="Meiryo UI" panose="020B0604030504040204" pitchFamily="50" charset="-128"/>
                <a:hlinkClick r:id="rId8"/>
              </a:rPr>
              <a:t>https://customers.microsoft.com/ja-jp/story/732771-yamaha-o365-m365-manufacturing-japan</a:t>
            </a:r>
            <a:endParaRPr lang="en-US" altLang="ja-JP" sz="1200" dirty="0">
              <a:solidFill>
                <a:srgbClr val="FF0000"/>
              </a:solidFill>
              <a:hlinkClick r:id="rId9">
                <a:extLst>
                  <a:ext uri="{A12FA001-AC4F-418D-AE19-62706E023703}">
                    <ahyp:hlinkClr xmlns:ahyp="http://schemas.microsoft.com/office/drawing/2018/hyperlinkcolor" xmlns="" val="tx"/>
                  </a:ext>
                </a:extLst>
              </a:hlinkClick>
            </a:endParaRPr>
          </a:p>
        </p:txBody>
      </p:sp>
    </p:spTree>
    <p:extLst>
      <p:ext uri="{BB962C8B-B14F-4D97-AF65-F5344CB8AC3E}">
        <p14:creationId xmlns:p14="http://schemas.microsoft.com/office/powerpoint/2010/main" val="26491750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en-US" altLang="ja-JP" dirty="0"/>
              <a:t>ICT</a:t>
            </a:r>
            <a:r>
              <a:rPr kumimoji="1" lang="ja-JP" altLang="en-US" dirty="0"/>
              <a:t>ツール活用 </a:t>
            </a:r>
            <a:r>
              <a:rPr kumimoji="1" lang="en-US" altLang="ja-JP" dirty="0"/>
              <a:t>-</a:t>
            </a:r>
            <a:r>
              <a:rPr kumimoji="1" lang="ja-JP" altLang="en-US" dirty="0"/>
              <a:t>チャット</a:t>
            </a:r>
            <a:r>
              <a:rPr lang="ja-JP" altLang="en-US" dirty="0"/>
              <a:t>・</a:t>
            </a:r>
            <a:r>
              <a:rPr kumimoji="1" lang="ja-JP" altLang="en-US" dirty="0"/>
              <a:t>会議ツール</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2" name="正方形/長方形 11">
            <a:extLst>
              <a:ext uri="{FF2B5EF4-FFF2-40B4-BE49-F238E27FC236}">
                <a16:creationId xmlns:a16="http://schemas.microsoft.com/office/drawing/2014/main" xmlns="" id="{58A5CEDE-4A0A-42E5-ADE5-DF041110DA76}"/>
              </a:ext>
            </a:extLst>
          </p:cNvPr>
          <p:cNvSpPr/>
          <p:nvPr/>
        </p:nvSpPr>
        <p:spPr>
          <a:xfrm>
            <a:off x="350370" y="1431318"/>
            <a:ext cx="8429622" cy="3101930"/>
          </a:xfrm>
          <a:prstGeom prst="rect">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sz="1600" dirty="0">
              <a:solidFill>
                <a:schemeClr val="tx1"/>
              </a:solidFill>
            </a:endParaRPr>
          </a:p>
          <a:p>
            <a:r>
              <a:rPr lang="ja-JP" altLang="en-US" sz="1600" dirty="0">
                <a:solidFill>
                  <a:schemeClr val="tx1"/>
                </a:solidFill>
              </a:rPr>
              <a:t>・社内連絡はメールや内線がメイン。メールは作成も返信も時間がかかる。</a:t>
            </a:r>
            <a:endParaRPr lang="en-US" altLang="ja-JP" sz="1600" dirty="0">
              <a:solidFill>
                <a:schemeClr val="tx1"/>
              </a:solidFill>
            </a:endParaRPr>
          </a:p>
          <a:p>
            <a:r>
              <a:rPr lang="ja-JP" altLang="en-US" sz="1600" dirty="0">
                <a:solidFill>
                  <a:schemeClr val="tx1"/>
                </a:solidFill>
              </a:rPr>
              <a:t>　連絡がもっと楽にできれば、相談や情報共有がしやすくなるのに。</a:t>
            </a:r>
            <a:endParaRPr lang="en-US" altLang="ja-JP" sz="1600" dirty="0">
              <a:solidFill>
                <a:schemeClr val="tx1"/>
              </a:solidFill>
            </a:endParaRPr>
          </a:p>
          <a:p>
            <a:r>
              <a:rPr lang="ja-JP" altLang="en-US" sz="1600" dirty="0">
                <a:solidFill>
                  <a:schemeClr val="tx1"/>
                </a:solidFill>
              </a:rPr>
              <a:t>　</a:t>
            </a:r>
            <a:endParaRPr lang="en-US" altLang="ja-JP" sz="1600" dirty="0">
              <a:solidFill>
                <a:schemeClr val="tx1"/>
              </a:solidFill>
            </a:endParaRPr>
          </a:p>
          <a:p>
            <a:r>
              <a:rPr lang="ja-JP" altLang="en-US" sz="1600" dirty="0">
                <a:solidFill>
                  <a:schemeClr val="tx1"/>
                </a:solidFill>
              </a:rPr>
              <a:t>・相談があってメールしたけど、すぐに返事がもらえるか分からない。</a:t>
            </a:r>
            <a:endParaRPr lang="en-US" altLang="ja-JP" sz="1600" dirty="0">
              <a:solidFill>
                <a:schemeClr val="tx1"/>
              </a:solidFill>
            </a:endParaRPr>
          </a:p>
          <a:p>
            <a:r>
              <a:rPr lang="ja-JP" altLang="en-US" sz="1600" dirty="0">
                <a:solidFill>
                  <a:schemeClr val="tx1"/>
                </a:solidFill>
              </a:rPr>
              <a:t>　在席状況を確認したうえで連絡を取りたい。</a:t>
            </a:r>
            <a:endParaRPr lang="en-US" altLang="ja-JP" sz="1600" dirty="0">
              <a:solidFill>
                <a:schemeClr val="tx1"/>
              </a:solidFill>
            </a:endParaRPr>
          </a:p>
          <a:p>
            <a:endParaRPr lang="en-US" altLang="ja-JP" sz="1600" dirty="0">
              <a:solidFill>
                <a:schemeClr val="tx1"/>
              </a:solidFill>
            </a:endParaRPr>
          </a:p>
          <a:p>
            <a:r>
              <a:rPr lang="ja-JP" altLang="en-US" sz="1600" dirty="0">
                <a:solidFill>
                  <a:schemeClr val="tx1"/>
                </a:solidFill>
              </a:rPr>
              <a:t>・誰に相談すれば良いか分からないけど、意見がほしい。</a:t>
            </a:r>
            <a:endParaRPr lang="en-US" altLang="ja-JP" sz="1600" dirty="0">
              <a:solidFill>
                <a:schemeClr val="tx1"/>
              </a:solidFill>
            </a:endParaRPr>
          </a:p>
          <a:p>
            <a:r>
              <a:rPr lang="ja-JP" altLang="en-US" sz="1600" dirty="0">
                <a:solidFill>
                  <a:schemeClr val="tx1"/>
                </a:solidFill>
              </a:rPr>
              <a:t>　担当上司だけではなく、グループ全体に相談したい。</a:t>
            </a:r>
            <a:endParaRPr lang="en-US" altLang="ja-JP" sz="1600" dirty="0">
              <a:solidFill>
                <a:schemeClr val="tx1"/>
              </a:solidFill>
            </a:endParaRPr>
          </a:p>
          <a:p>
            <a:endParaRPr lang="en-US" altLang="ja-JP" sz="1600" dirty="0">
              <a:solidFill>
                <a:schemeClr val="tx1"/>
              </a:solidFill>
            </a:endParaRPr>
          </a:p>
          <a:p>
            <a:r>
              <a:rPr lang="ja-JP" altLang="en-US" sz="1600" dirty="0">
                <a:solidFill>
                  <a:schemeClr val="tx1"/>
                </a:solidFill>
              </a:rPr>
              <a:t>・他部署や別拠点のメンバーからも意見がほしい。</a:t>
            </a:r>
            <a:endParaRPr lang="en-US" altLang="ja-JP" sz="1600" dirty="0">
              <a:solidFill>
                <a:schemeClr val="tx1"/>
              </a:solidFill>
            </a:endParaRPr>
          </a:p>
          <a:p>
            <a:r>
              <a:rPr lang="ja-JP" altLang="en-US" sz="1600" dirty="0">
                <a:solidFill>
                  <a:schemeClr val="tx1"/>
                </a:solidFill>
              </a:rPr>
              <a:t>　電話だけではなく画面も一緒に見ながら会話して打ち合わせをしたい。</a:t>
            </a:r>
            <a:endParaRPr lang="en-US" altLang="ja-JP" sz="1600" dirty="0">
              <a:solidFill>
                <a:schemeClr val="tx1"/>
              </a:solidFill>
            </a:endParaRP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350370" y="925141"/>
            <a:ext cx="8429622" cy="38818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もっとスムーズでオープンなコミュニケーションがしたい</a:t>
            </a:r>
            <a:endParaRPr lang="en-US" altLang="ja-JP" b="1" u="sng" dirty="0">
              <a:solidFill>
                <a:schemeClr val="tx1"/>
              </a:solidFill>
            </a:endParaRPr>
          </a:p>
        </p:txBody>
      </p:sp>
      <p:sp>
        <p:nvSpPr>
          <p:cNvPr id="18" name="矢印: 下 17">
            <a:extLst>
              <a:ext uri="{FF2B5EF4-FFF2-40B4-BE49-F238E27FC236}">
                <a16:creationId xmlns:a16="http://schemas.microsoft.com/office/drawing/2014/main" xmlns="" id="{ED7F702A-A666-4795-A23C-6DD32AE45839}"/>
              </a:ext>
            </a:extLst>
          </p:cNvPr>
          <p:cNvSpPr/>
          <p:nvPr/>
        </p:nvSpPr>
        <p:spPr>
          <a:xfrm>
            <a:off x="4242216" y="4751612"/>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19" name="正方形/長方形 18">
            <a:extLst>
              <a:ext uri="{FF2B5EF4-FFF2-40B4-BE49-F238E27FC236}">
                <a16:creationId xmlns:a16="http://schemas.microsoft.com/office/drawing/2014/main" xmlns="" id="{46C0263E-7628-42AC-A455-830D04BDD92A}"/>
              </a:ext>
            </a:extLst>
          </p:cNvPr>
          <p:cNvSpPr/>
          <p:nvPr/>
        </p:nvSpPr>
        <p:spPr>
          <a:xfrm>
            <a:off x="357189" y="5444453"/>
            <a:ext cx="8429622" cy="510016"/>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dirty="0">
                <a:solidFill>
                  <a:schemeClr val="bg1"/>
                </a:solidFill>
              </a:rPr>
              <a:t>チャット・会議ツールの活用</a:t>
            </a:r>
            <a:endParaRPr lang="en-US" altLang="ja-JP" sz="2000" dirty="0">
              <a:solidFill>
                <a:schemeClr val="bg1"/>
              </a:solidFill>
            </a:endParaRPr>
          </a:p>
        </p:txBody>
      </p:sp>
      <p:pic>
        <p:nvPicPr>
          <p:cNvPr id="6" name="図 5" descr="水 が含まれている画像&#10;&#10;自動的に生成された説明">
            <a:extLst>
              <a:ext uri="{FF2B5EF4-FFF2-40B4-BE49-F238E27FC236}">
                <a16:creationId xmlns:a16="http://schemas.microsoft.com/office/drawing/2014/main" xmlns="" id="{BB0B278C-EF62-445E-A18F-FA5AF5E98109}"/>
              </a:ext>
            </a:extLst>
          </p:cNvPr>
          <p:cNvPicPr>
            <a:picLocks noChangeAspect="1"/>
          </p:cNvPicPr>
          <p:nvPr/>
        </p:nvPicPr>
        <p:blipFill>
          <a:blip r:embed="rId3"/>
          <a:stretch>
            <a:fillRect/>
          </a:stretch>
        </p:blipFill>
        <p:spPr>
          <a:xfrm>
            <a:off x="6849494" y="2287423"/>
            <a:ext cx="1681530" cy="1282167"/>
          </a:xfrm>
          <a:prstGeom prst="rect">
            <a:avLst/>
          </a:prstGeom>
        </p:spPr>
      </p:pic>
    </p:spTree>
    <p:extLst>
      <p:ext uri="{BB962C8B-B14F-4D97-AF65-F5344CB8AC3E}">
        <p14:creationId xmlns:p14="http://schemas.microsoft.com/office/powerpoint/2010/main" val="21205423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en-US" altLang="ja-JP" dirty="0"/>
              <a:t>ICT</a:t>
            </a:r>
            <a:r>
              <a:rPr kumimoji="1" lang="ja-JP" altLang="en-US" dirty="0"/>
              <a:t>ツール活用 </a:t>
            </a:r>
            <a:r>
              <a:rPr kumimoji="1" lang="en-US" altLang="ja-JP" dirty="0"/>
              <a:t>-</a:t>
            </a:r>
            <a:r>
              <a:rPr lang="ja-JP" altLang="en-US" dirty="0"/>
              <a:t>チャット・会議ツール</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350370" y="925141"/>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ビジネス用途のチャット・会議ツールとは</a:t>
            </a:r>
            <a:r>
              <a:rPr lang="en-US" altLang="ja-JP" b="1" u="sng" dirty="0">
                <a:solidFill>
                  <a:schemeClr val="tx1"/>
                </a:solidFill>
              </a:rPr>
              <a:t>?</a:t>
            </a:r>
          </a:p>
        </p:txBody>
      </p:sp>
      <p:sp>
        <p:nvSpPr>
          <p:cNvPr id="26" name="正方形/長方形 25">
            <a:extLst>
              <a:ext uri="{FF2B5EF4-FFF2-40B4-BE49-F238E27FC236}">
                <a16:creationId xmlns:a16="http://schemas.microsoft.com/office/drawing/2014/main" xmlns="" id="{25BA02CF-D8A4-426F-BB86-BFDCB75E3F9B}"/>
              </a:ext>
            </a:extLst>
          </p:cNvPr>
          <p:cNvSpPr/>
          <p:nvPr/>
        </p:nvSpPr>
        <p:spPr>
          <a:xfrm>
            <a:off x="357189" y="1448434"/>
            <a:ext cx="8429622" cy="510016"/>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dirty="0">
                <a:solidFill>
                  <a:schemeClr val="bg1"/>
                </a:solidFill>
              </a:rPr>
              <a:t>ただのメッセージやり取りだけではない、ビジネスに必要な機能を搭載</a:t>
            </a:r>
            <a:endParaRPr lang="en-US" altLang="ja-JP" sz="2000" dirty="0">
              <a:solidFill>
                <a:schemeClr val="bg1"/>
              </a:solidFill>
            </a:endParaRPr>
          </a:p>
        </p:txBody>
      </p:sp>
      <p:sp>
        <p:nvSpPr>
          <p:cNvPr id="27" name="正方形/長方形 26">
            <a:extLst>
              <a:ext uri="{FF2B5EF4-FFF2-40B4-BE49-F238E27FC236}">
                <a16:creationId xmlns:a16="http://schemas.microsoft.com/office/drawing/2014/main" xmlns="" id="{4224251E-CB71-44EE-8316-98947202E477}"/>
              </a:ext>
            </a:extLst>
          </p:cNvPr>
          <p:cNvSpPr/>
          <p:nvPr/>
        </p:nvSpPr>
        <p:spPr>
          <a:xfrm>
            <a:off x="357189" y="2220116"/>
            <a:ext cx="8429622" cy="3189450"/>
          </a:xfrm>
          <a:prstGeom prst="rect">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sz="1600" dirty="0">
              <a:solidFill>
                <a:schemeClr val="tx1"/>
              </a:solidFill>
            </a:endParaRPr>
          </a:p>
          <a:p>
            <a:r>
              <a:rPr lang="ja-JP" altLang="en-US" sz="1600" dirty="0">
                <a:solidFill>
                  <a:schemeClr val="tx1"/>
                </a:solidFill>
              </a:rPr>
              <a:t>・メールよりも気軽に、会話するようにやり取りができる。</a:t>
            </a:r>
            <a:endParaRPr lang="en-US" altLang="ja-JP" sz="1600" dirty="0">
              <a:solidFill>
                <a:schemeClr val="tx1"/>
              </a:solidFill>
            </a:endParaRPr>
          </a:p>
          <a:p>
            <a:endParaRPr lang="en-US" altLang="ja-JP" sz="1600" dirty="0">
              <a:solidFill>
                <a:schemeClr val="tx1"/>
              </a:solidFill>
            </a:endParaRPr>
          </a:p>
          <a:p>
            <a:r>
              <a:rPr lang="ja-JP" altLang="en-US" sz="1600" dirty="0">
                <a:solidFill>
                  <a:schemeClr val="tx1"/>
                </a:solidFill>
              </a:rPr>
              <a:t>・リアクション機能を返信代わりに応用できる。</a:t>
            </a:r>
            <a:endParaRPr lang="en-US" altLang="ja-JP" sz="1600" dirty="0">
              <a:solidFill>
                <a:schemeClr val="tx1"/>
              </a:solidFill>
            </a:endParaRPr>
          </a:p>
          <a:p>
            <a:endParaRPr lang="en-US" altLang="ja-JP" sz="1600" dirty="0">
              <a:solidFill>
                <a:schemeClr val="tx1"/>
              </a:solidFill>
            </a:endParaRPr>
          </a:p>
          <a:p>
            <a:r>
              <a:rPr lang="ja-JP" altLang="en-US" sz="1600" dirty="0">
                <a:solidFill>
                  <a:schemeClr val="tx1"/>
                </a:solidFill>
              </a:rPr>
              <a:t>・在席状況を表示できる</a:t>
            </a:r>
            <a:endParaRPr lang="en-US" altLang="ja-JP" sz="1600" dirty="0">
              <a:solidFill>
                <a:schemeClr val="tx1"/>
              </a:solidFill>
            </a:endParaRPr>
          </a:p>
          <a:p>
            <a:endParaRPr lang="en-US" altLang="ja-JP" sz="1600" dirty="0">
              <a:solidFill>
                <a:schemeClr val="tx1"/>
              </a:solidFill>
            </a:endParaRPr>
          </a:p>
          <a:p>
            <a:r>
              <a:rPr lang="ja-JP" altLang="en-US" sz="1600" dirty="0">
                <a:solidFill>
                  <a:schemeClr val="tx1"/>
                </a:solidFill>
              </a:rPr>
              <a:t>・個人対個人だけではなく、グループでもやり取りできる。</a:t>
            </a:r>
            <a:endParaRPr lang="en-US" altLang="ja-JP" sz="1600" dirty="0">
              <a:solidFill>
                <a:schemeClr val="tx1"/>
              </a:solidFill>
            </a:endParaRPr>
          </a:p>
          <a:p>
            <a:endParaRPr lang="en-US" altLang="ja-JP" sz="1600" dirty="0">
              <a:solidFill>
                <a:schemeClr val="tx1"/>
              </a:solidFill>
            </a:endParaRPr>
          </a:p>
          <a:p>
            <a:r>
              <a:rPr lang="ja-JP" altLang="en-US" sz="1600" dirty="0">
                <a:solidFill>
                  <a:schemeClr val="tx1"/>
                </a:solidFill>
              </a:rPr>
              <a:t>・音声通話、テレビ会議機能があるので会議にも応用できる。</a:t>
            </a:r>
            <a:endParaRPr lang="en-US" altLang="ja-JP" sz="1600" dirty="0">
              <a:solidFill>
                <a:schemeClr val="tx1"/>
              </a:solidFill>
            </a:endParaRPr>
          </a:p>
          <a:p>
            <a:endParaRPr lang="en-US" altLang="ja-JP" sz="1600" dirty="0">
              <a:solidFill>
                <a:schemeClr val="tx1"/>
              </a:solidFill>
            </a:endParaRPr>
          </a:p>
          <a:p>
            <a:r>
              <a:rPr lang="ja-JP" altLang="en-US" sz="1600" dirty="0">
                <a:solidFill>
                  <a:schemeClr val="tx1"/>
                </a:solidFill>
              </a:rPr>
              <a:t>・資料、データの共有ができる。</a:t>
            </a:r>
            <a:endParaRPr lang="en-US" altLang="ja-JP" sz="1600" dirty="0">
              <a:solidFill>
                <a:schemeClr val="tx1"/>
              </a:solidFill>
            </a:endParaRPr>
          </a:p>
        </p:txBody>
      </p:sp>
      <p:sp>
        <p:nvSpPr>
          <p:cNvPr id="30" name="正方形/長方形 29">
            <a:extLst>
              <a:ext uri="{FF2B5EF4-FFF2-40B4-BE49-F238E27FC236}">
                <a16:creationId xmlns:a16="http://schemas.microsoft.com/office/drawing/2014/main" xmlns="" id="{701EBB35-F41C-4331-A726-CA17BE69AE38}"/>
              </a:ext>
            </a:extLst>
          </p:cNvPr>
          <p:cNvSpPr/>
          <p:nvPr/>
        </p:nvSpPr>
        <p:spPr>
          <a:xfrm>
            <a:off x="357189" y="5908108"/>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sz="1600" dirty="0">
                <a:solidFill>
                  <a:schemeClr val="tx1"/>
                </a:solidFill>
              </a:rPr>
              <a:t>※</a:t>
            </a:r>
            <a:r>
              <a:rPr lang="ja-JP" altLang="en-US" sz="1600" dirty="0">
                <a:solidFill>
                  <a:schemeClr val="tx1"/>
                </a:solidFill>
              </a:rPr>
              <a:t>上記の機能は一例です。使用する製品によって機能は異なります。</a:t>
            </a:r>
            <a:endParaRPr lang="en-US" altLang="ja-JP" sz="1600" dirty="0">
              <a:solidFill>
                <a:schemeClr val="tx1"/>
              </a:solidFill>
            </a:endParaRPr>
          </a:p>
        </p:txBody>
      </p:sp>
      <p:grpSp>
        <p:nvGrpSpPr>
          <p:cNvPr id="2" name="グループ化 1">
            <a:extLst>
              <a:ext uri="{FF2B5EF4-FFF2-40B4-BE49-F238E27FC236}">
                <a16:creationId xmlns:a16="http://schemas.microsoft.com/office/drawing/2014/main" xmlns="" id="{4F804FEA-4331-41A8-A2E7-7467A34DC8DA}"/>
              </a:ext>
            </a:extLst>
          </p:cNvPr>
          <p:cNvGrpSpPr/>
          <p:nvPr/>
        </p:nvGrpSpPr>
        <p:grpSpPr>
          <a:xfrm>
            <a:off x="7003604" y="2795207"/>
            <a:ext cx="1145214" cy="1848653"/>
            <a:chOff x="7003604" y="2795207"/>
            <a:chExt cx="1145214" cy="1848653"/>
          </a:xfrm>
          <a:solidFill>
            <a:srgbClr val="CC99FF"/>
          </a:solidFill>
        </p:grpSpPr>
        <p:pic>
          <p:nvPicPr>
            <p:cNvPr id="4" name="グラフィックス 3" descr="チャット">
              <a:extLst>
                <a:ext uri="{FF2B5EF4-FFF2-40B4-BE49-F238E27FC236}">
                  <a16:creationId xmlns:a16="http://schemas.microsoft.com/office/drawing/2014/main" xmlns="" id="{2FA4E605-D62B-4C15-BA12-A6133CD2EC11}"/>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7003604" y="2795207"/>
              <a:ext cx="1145214" cy="1145214"/>
            </a:xfrm>
            <a:prstGeom prst="rect">
              <a:avLst/>
            </a:prstGeom>
          </p:spPr>
        </p:pic>
        <p:pic>
          <p:nvPicPr>
            <p:cNvPr id="5" name="グラフィックス 4" descr="会議">
              <a:extLst>
                <a:ext uri="{FF2B5EF4-FFF2-40B4-BE49-F238E27FC236}">
                  <a16:creationId xmlns:a16="http://schemas.microsoft.com/office/drawing/2014/main" xmlns="" id="{5F89F01A-101F-4862-80C6-B5B734B5605A}"/>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7003604" y="3498647"/>
              <a:ext cx="1145213" cy="1145213"/>
            </a:xfrm>
            <a:prstGeom prst="rect">
              <a:avLst/>
            </a:prstGeom>
          </p:spPr>
        </p:pic>
      </p:grpSp>
    </p:spTree>
    <p:extLst>
      <p:ext uri="{BB962C8B-B14F-4D97-AF65-F5344CB8AC3E}">
        <p14:creationId xmlns:p14="http://schemas.microsoft.com/office/powerpoint/2010/main" val="18928857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9D9DE368-F481-4547-80E8-87D32A663C67}"/>
              </a:ext>
            </a:extLst>
          </p:cNvPr>
          <p:cNvSpPr>
            <a:spLocks noGrp="1"/>
          </p:cNvSpPr>
          <p:nvPr>
            <p:ph type="ctrTitle"/>
          </p:nvPr>
        </p:nvSpPr>
        <p:spPr/>
        <p:txBody>
          <a:bodyPr/>
          <a:lstStyle/>
          <a:p>
            <a:r>
              <a:rPr kumimoji="1" lang="ja-JP" altLang="en-US" dirty="0"/>
              <a:t>前回までの復習とグループウェアの機能</a:t>
            </a:r>
          </a:p>
        </p:txBody>
      </p:sp>
      <p:sp>
        <p:nvSpPr>
          <p:cNvPr id="3" name="テキスト プレースホルダー 2">
            <a:extLst>
              <a:ext uri="{FF2B5EF4-FFF2-40B4-BE49-F238E27FC236}">
                <a16:creationId xmlns:a16="http://schemas.microsoft.com/office/drawing/2014/main" xmlns="" id="{CA1AB9CB-74A3-41E1-938D-6AEB5AEEFB75}"/>
              </a:ext>
            </a:extLst>
          </p:cNvPr>
          <p:cNvSpPr>
            <a:spLocks noGrp="1"/>
          </p:cNvSpPr>
          <p:nvPr>
            <p:ph type="body" sz="quarter" idx="11"/>
          </p:nvPr>
        </p:nvSpPr>
        <p:spPr/>
        <p:txBody>
          <a:bodyPr/>
          <a:lstStyle/>
          <a:p>
            <a:r>
              <a:rPr lang="ja-JP" altLang="en-US" dirty="0"/>
              <a:t>１</a:t>
            </a:r>
            <a:endParaRPr kumimoji="1" lang="ja-JP" altLang="en-US" dirty="0"/>
          </a:p>
        </p:txBody>
      </p:sp>
    </p:spTree>
    <p:extLst>
      <p:ext uri="{BB962C8B-B14F-4D97-AF65-F5344CB8AC3E}">
        <p14:creationId xmlns:p14="http://schemas.microsoft.com/office/powerpoint/2010/main" val="1566043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en-US" altLang="ja-JP" dirty="0"/>
              <a:t>ICT</a:t>
            </a:r>
            <a:r>
              <a:rPr kumimoji="1" lang="ja-JP" altLang="en-US" dirty="0"/>
              <a:t>ツール活用 </a:t>
            </a:r>
            <a:r>
              <a:rPr kumimoji="1" lang="en-US" altLang="ja-JP" dirty="0"/>
              <a:t>-</a:t>
            </a:r>
            <a:r>
              <a:rPr lang="ja-JP" altLang="en-US" dirty="0"/>
              <a:t>チャット・会議ツール</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2" name="正方形/長方形 11">
            <a:extLst>
              <a:ext uri="{FF2B5EF4-FFF2-40B4-BE49-F238E27FC236}">
                <a16:creationId xmlns:a16="http://schemas.microsoft.com/office/drawing/2014/main" xmlns="" id="{58A5CEDE-4A0A-42E5-ADE5-DF041110DA76}"/>
              </a:ext>
            </a:extLst>
          </p:cNvPr>
          <p:cNvSpPr/>
          <p:nvPr/>
        </p:nvSpPr>
        <p:spPr>
          <a:xfrm>
            <a:off x="357189" y="1378448"/>
            <a:ext cx="4177147" cy="2308324"/>
          </a:xfrm>
          <a:prstGeom prst="rect">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a:p>
            <a:r>
              <a:rPr lang="ja-JP" altLang="en-US" sz="1400" dirty="0">
                <a:solidFill>
                  <a:schemeClr val="tx1"/>
                </a:solidFill>
              </a:rPr>
              <a:t>・メールや内線が主流だった頃よりも</a:t>
            </a:r>
            <a:endParaRPr lang="en-US" altLang="ja-JP" sz="1400" dirty="0">
              <a:solidFill>
                <a:schemeClr val="tx1"/>
              </a:solidFill>
            </a:endParaRPr>
          </a:p>
          <a:p>
            <a:r>
              <a:rPr lang="ja-JP" altLang="en-US" sz="1400" dirty="0">
                <a:solidFill>
                  <a:schemeClr val="tx1"/>
                </a:solidFill>
              </a:rPr>
              <a:t>　気軽な連絡、相談ができる</a:t>
            </a:r>
            <a:endParaRPr lang="en-US" altLang="ja-JP" sz="1400" dirty="0">
              <a:solidFill>
                <a:schemeClr val="tx1"/>
              </a:solidFill>
            </a:endParaRPr>
          </a:p>
          <a:p>
            <a:endParaRPr lang="en-US" altLang="ja-JP" sz="1400" dirty="0">
              <a:solidFill>
                <a:schemeClr val="tx1"/>
              </a:solidFill>
            </a:endParaRPr>
          </a:p>
          <a:p>
            <a:r>
              <a:rPr lang="ja-JP" altLang="en-US" sz="1400" dirty="0">
                <a:solidFill>
                  <a:schemeClr val="tx1"/>
                </a:solidFill>
              </a:rPr>
              <a:t>・個人対個人の閉鎖的なやり取りだけではなく、</a:t>
            </a:r>
            <a:endParaRPr lang="en-US" altLang="ja-JP" sz="1400" dirty="0">
              <a:solidFill>
                <a:schemeClr val="tx1"/>
              </a:solidFill>
            </a:endParaRPr>
          </a:p>
          <a:p>
            <a:r>
              <a:rPr lang="ja-JP" altLang="en-US" sz="1400" dirty="0">
                <a:solidFill>
                  <a:schemeClr val="tx1"/>
                </a:solidFill>
              </a:rPr>
              <a:t>　複数人でのオープンなやり取りが浸透</a:t>
            </a:r>
            <a:endParaRPr lang="en-US" altLang="ja-JP" sz="1400" dirty="0">
              <a:solidFill>
                <a:schemeClr val="tx1"/>
              </a:solidFill>
            </a:endParaRPr>
          </a:p>
          <a:p>
            <a:endParaRPr lang="en-US" altLang="ja-JP" sz="1400" dirty="0">
              <a:solidFill>
                <a:schemeClr val="tx1"/>
              </a:solidFill>
            </a:endParaRPr>
          </a:p>
          <a:p>
            <a:r>
              <a:rPr lang="ja-JP" altLang="en-US" sz="1400" dirty="0">
                <a:solidFill>
                  <a:schemeClr val="tx1"/>
                </a:solidFill>
              </a:rPr>
              <a:t>・対面ではなくても会議や共同作業を可能にし、</a:t>
            </a:r>
          </a:p>
          <a:p>
            <a:r>
              <a:rPr lang="ja-JP" altLang="en-US" sz="1400" dirty="0">
                <a:solidFill>
                  <a:schemeClr val="tx1"/>
                </a:solidFill>
              </a:rPr>
              <a:t>　テレワーク時にも応用</a:t>
            </a:r>
            <a:endParaRPr lang="en-US" altLang="ja-JP" sz="1400" dirty="0">
              <a:solidFill>
                <a:schemeClr val="tx1"/>
              </a:solidFill>
            </a:endParaRP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350370" y="925141"/>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チャット・会議ツール活用の結果　</a:t>
            </a:r>
            <a:endParaRPr lang="en-US" altLang="ja-JP" b="1" u="sng" dirty="0">
              <a:solidFill>
                <a:schemeClr val="tx1"/>
              </a:solidFill>
            </a:endParaRPr>
          </a:p>
        </p:txBody>
      </p:sp>
      <p:sp>
        <p:nvSpPr>
          <p:cNvPr id="18" name="矢印: 下 17">
            <a:extLst>
              <a:ext uri="{FF2B5EF4-FFF2-40B4-BE49-F238E27FC236}">
                <a16:creationId xmlns:a16="http://schemas.microsoft.com/office/drawing/2014/main" xmlns="" id="{ED7F702A-A666-4795-A23C-6DD32AE45839}"/>
              </a:ext>
            </a:extLst>
          </p:cNvPr>
          <p:cNvSpPr/>
          <p:nvPr/>
        </p:nvSpPr>
        <p:spPr>
          <a:xfrm>
            <a:off x="2131400" y="4035727"/>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19" name="正方形/長方形 18">
            <a:extLst>
              <a:ext uri="{FF2B5EF4-FFF2-40B4-BE49-F238E27FC236}">
                <a16:creationId xmlns:a16="http://schemas.microsoft.com/office/drawing/2014/main" xmlns="" id="{46C0263E-7628-42AC-A455-830D04BDD92A}"/>
              </a:ext>
            </a:extLst>
          </p:cNvPr>
          <p:cNvSpPr/>
          <p:nvPr/>
        </p:nvSpPr>
        <p:spPr>
          <a:xfrm>
            <a:off x="350369" y="4821946"/>
            <a:ext cx="4221631" cy="1132523"/>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400" dirty="0">
                <a:solidFill>
                  <a:schemeClr val="bg1"/>
                </a:solidFill>
              </a:rPr>
              <a:t>・コミュニケーションの変化と共に、</a:t>
            </a:r>
            <a:endParaRPr lang="en-US" altLang="ja-JP" sz="1400" dirty="0">
              <a:solidFill>
                <a:schemeClr val="bg1"/>
              </a:solidFill>
            </a:endParaRPr>
          </a:p>
          <a:p>
            <a:pPr algn="ctr"/>
            <a:r>
              <a:rPr lang="ja-JP" altLang="en-US" sz="1400" dirty="0">
                <a:solidFill>
                  <a:schemeClr val="bg1"/>
                </a:solidFill>
              </a:rPr>
              <a:t>企業全体の雰囲気もオープンになった。</a:t>
            </a:r>
            <a:endParaRPr lang="en-US" altLang="ja-JP" sz="1400" dirty="0">
              <a:solidFill>
                <a:schemeClr val="bg1"/>
              </a:solidFill>
            </a:endParaRPr>
          </a:p>
          <a:p>
            <a:pPr algn="ctr"/>
            <a:r>
              <a:rPr lang="ja-JP" altLang="en-US" sz="1400" dirty="0">
                <a:solidFill>
                  <a:schemeClr val="bg1"/>
                </a:solidFill>
              </a:rPr>
              <a:t>・テレワーク、時差出勤など</a:t>
            </a:r>
            <a:endParaRPr lang="en-US" altLang="ja-JP" sz="1400" dirty="0">
              <a:solidFill>
                <a:schemeClr val="bg1"/>
              </a:solidFill>
            </a:endParaRPr>
          </a:p>
          <a:p>
            <a:pPr algn="ctr"/>
            <a:r>
              <a:rPr lang="ja-JP" altLang="en-US" sz="1400" dirty="0">
                <a:solidFill>
                  <a:schemeClr val="bg1"/>
                </a:solidFill>
              </a:rPr>
              <a:t>他の働き方改革の取組の促進へと繋がった。</a:t>
            </a:r>
            <a:endParaRPr lang="en-US" altLang="ja-JP" sz="1400" dirty="0">
              <a:solidFill>
                <a:schemeClr val="bg1"/>
              </a:solidFill>
            </a:endParaRPr>
          </a:p>
        </p:txBody>
      </p:sp>
      <p:grpSp>
        <p:nvGrpSpPr>
          <p:cNvPr id="13" name="グループ化 12">
            <a:extLst>
              <a:ext uri="{FF2B5EF4-FFF2-40B4-BE49-F238E27FC236}">
                <a16:creationId xmlns:a16="http://schemas.microsoft.com/office/drawing/2014/main" xmlns="" id="{A556B960-724E-4568-866E-A138F9FE0AB5}"/>
              </a:ext>
            </a:extLst>
          </p:cNvPr>
          <p:cNvGrpSpPr/>
          <p:nvPr/>
        </p:nvGrpSpPr>
        <p:grpSpPr>
          <a:xfrm>
            <a:off x="6243319" y="3429000"/>
            <a:ext cx="1145214" cy="1848653"/>
            <a:chOff x="7003604" y="2795207"/>
            <a:chExt cx="1145214" cy="1848653"/>
          </a:xfrm>
        </p:grpSpPr>
        <p:pic>
          <p:nvPicPr>
            <p:cNvPr id="15" name="グラフィックス 14" descr="チャット">
              <a:extLst>
                <a:ext uri="{FF2B5EF4-FFF2-40B4-BE49-F238E27FC236}">
                  <a16:creationId xmlns:a16="http://schemas.microsoft.com/office/drawing/2014/main" xmlns="" id="{DFB92BC1-50CB-4F7B-8498-7DCA92F35E06}"/>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7003604" y="2795207"/>
              <a:ext cx="1145214" cy="1145214"/>
            </a:xfrm>
            <a:prstGeom prst="rect">
              <a:avLst/>
            </a:prstGeom>
          </p:spPr>
        </p:pic>
        <p:pic>
          <p:nvPicPr>
            <p:cNvPr id="16" name="グラフィックス 15" descr="会議">
              <a:extLst>
                <a:ext uri="{FF2B5EF4-FFF2-40B4-BE49-F238E27FC236}">
                  <a16:creationId xmlns:a16="http://schemas.microsoft.com/office/drawing/2014/main" xmlns="" id="{4BB7FA5E-3DE6-4832-9156-710182EE857A}"/>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7003604" y="3498647"/>
              <a:ext cx="1145213" cy="1145213"/>
            </a:xfrm>
            <a:prstGeom prst="rect">
              <a:avLst/>
            </a:prstGeom>
          </p:spPr>
        </p:pic>
      </p:grpSp>
      <p:pic>
        <p:nvPicPr>
          <p:cNvPr id="4" name="グラフィックス 3" descr="封筒">
            <a:extLst>
              <a:ext uri="{FF2B5EF4-FFF2-40B4-BE49-F238E27FC236}">
                <a16:creationId xmlns:a16="http://schemas.microsoft.com/office/drawing/2014/main" xmlns="" id="{5273698F-0980-4BAF-B906-99B13120C7D6}"/>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6053614" y="1226895"/>
            <a:ext cx="720000" cy="720000"/>
          </a:xfrm>
          <a:prstGeom prst="rect">
            <a:avLst/>
          </a:prstGeom>
        </p:spPr>
      </p:pic>
      <p:pic>
        <p:nvPicPr>
          <p:cNvPr id="6" name="グラフィックス 5" descr="電話">
            <a:extLst>
              <a:ext uri="{FF2B5EF4-FFF2-40B4-BE49-F238E27FC236}">
                <a16:creationId xmlns:a16="http://schemas.microsoft.com/office/drawing/2014/main" xmlns="" id="{0A602B7F-CCFD-4080-AA89-04E08177A93E}"/>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6816020" y="1229834"/>
            <a:ext cx="720000" cy="720000"/>
          </a:xfrm>
          <a:prstGeom prst="rect">
            <a:avLst/>
          </a:prstGeom>
        </p:spPr>
      </p:pic>
      <p:pic>
        <p:nvPicPr>
          <p:cNvPr id="8" name="グラフィックス 7" descr="疑問">
            <a:extLst>
              <a:ext uri="{FF2B5EF4-FFF2-40B4-BE49-F238E27FC236}">
                <a16:creationId xmlns:a16="http://schemas.microsoft.com/office/drawing/2014/main" xmlns="" id="{2F9BEDFA-9EDF-4E95-9505-06915E77EAA5}"/>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7813849" y="1238820"/>
            <a:ext cx="720000" cy="720000"/>
          </a:xfrm>
          <a:prstGeom prst="rect">
            <a:avLst/>
          </a:prstGeom>
        </p:spPr>
      </p:pic>
      <p:pic>
        <p:nvPicPr>
          <p:cNvPr id="10" name="グラフィックス 9" descr="役員室">
            <a:extLst>
              <a:ext uri="{FF2B5EF4-FFF2-40B4-BE49-F238E27FC236}">
                <a16:creationId xmlns:a16="http://schemas.microsoft.com/office/drawing/2014/main" xmlns="" id="{C3FAC062-2CD7-4935-9184-71363C74C79F}"/>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5191544" y="1264073"/>
            <a:ext cx="720000" cy="720000"/>
          </a:xfrm>
          <a:prstGeom prst="rect">
            <a:avLst/>
          </a:prstGeom>
        </p:spPr>
      </p:pic>
      <p:sp>
        <p:nvSpPr>
          <p:cNvPr id="21" name="正方形/長方形 20">
            <a:extLst>
              <a:ext uri="{FF2B5EF4-FFF2-40B4-BE49-F238E27FC236}">
                <a16:creationId xmlns:a16="http://schemas.microsoft.com/office/drawing/2014/main" xmlns="" id="{4B2AAC15-2134-46C7-802C-0C4E0D196E4A}"/>
              </a:ext>
            </a:extLst>
          </p:cNvPr>
          <p:cNvSpPr/>
          <p:nvPr/>
        </p:nvSpPr>
        <p:spPr>
          <a:xfrm>
            <a:off x="6056414" y="1941507"/>
            <a:ext cx="759606" cy="25858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accent6">
                    <a:lumMod val="75000"/>
                  </a:schemeClr>
                </a:solidFill>
              </a:rPr>
              <a:t>メール</a:t>
            </a:r>
            <a:endParaRPr lang="en-US" altLang="ja-JP" sz="1400" dirty="0">
              <a:solidFill>
                <a:schemeClr val="accent6">
                  <a:lumMod val="75000"/>
                </a:schemeClr>
              </a:solidFill>
            </a:endParaRPr>
          </a:p>
        </p:txBody>
      </p:sp>
      <p:sp>
        <p:nvSpPr>
          <p:cNvPr id="22" name="正方形/長方形 21">
            <a:extLst>
              <a:ext uri="{FF2B5EF4-FFF2-40B4-BE49-F238E27FC236}">
                <a16:creationId xmlns:a16="http://schemas.microsoft.com/office/drawing/2014/main" xmlns="" id="{33F01D7A-BA8D-40F5-8C3D-26AC810B381F}"/>
              </a:ext>
            </a:extLst>
          </p:cNvPr>
          <p:cNvSpPr/>
          <p:nvPr/>
        </p:nvSpPr>
        <p:spPr>
          <a:xfrm>
            <a:off x="6858426" y="1925190"/>
            <a:ext cx="720000" cy="25858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accent6">
                    <a:lumMod val="75000"/>
                  </a:schemeClr>
                </a:solidFill>
              </a:rPr>
              <a:t>内線</a:t>
            </a:r>
            <a:endParaRPr lang="en-US" altLang="ja-JP" sz="1400" dirty="0">
              <a:solidFill>
                <a:schemeClr val="accent6">
                  <a:lumMod val="75000"/>
                </a:schemeClr>
              </a:solidFill>
            </a:endParaRPr>
          </a:p>
        </p:txBody>
      </p:sp>
      <p:sp>
        <p:nvSpPr>
          <p:cNvPr id="23" name="正方形/長方形 22">
            <a:extLst>
              <a:ext uri="{FF2B5EF4-FFF2-40B4-BE49-F238E27FC236}">
                <a16:creationId xmlns:a16="http://schemas.microsoft.com/office/drawing/2014/main" xmlns="" id="{AE62DDF4-0697-4BD6-9081-8968467F3CB3}"/>
              </a:ext>
            </a:extLst>
          </p:cNvPr>
          <p:cNvSpPr/>
          <p:nvPr/>
        </p:nvSpPr>
        <p:spPr>
          <a:xfrm>
            <a:off x="7544902" y="1940081"/>
            <a:ext cx="1257894" cy="58849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accent6">
                    <a:lumMod val="75000"/>
                  </a:schemeClr>
                </a:solidFill>
              </a:rPr>
              <a:t>個人対個人の会話</a:t>
            </a:r>
            <a:endParaRPr lang="en-US" altLang="ja-JP" sz="1400" dirty="0">
              <a:solidFill>
                <a:schemeClr val="accent6">
                  <a:lumMod val="75000"/>
                </a:schemeClr>
              </a:solidFill>
            </a:endParaRPr>
          </a:p>
          <a:p>
            <a:pPr algn="ctr"/>
            <a:endParaRPr lang="en-US" altLang="ja-JP" sz="1400" dirty="0">
              <a:solidFill>
                <a:schemeClr val="accent6">
                  <a:lumMod val="75000"/>
                </a:schemeClr>
              </a:solidFill>
            </a:endParaRPr>
          </a:p>
        </p:txBody>
      </p:sp>
      <p:sp>
        <p:nvSpPr>
          <p:cNvPr id="24" name="正方形/長方形 23">
            <a:extLst>
              <a:ext uri="{FF2B5EF4-FFF2-40B4-BE49-F238E27FC236}">
                <a16:creationId xmlns:a16="http://schemas.microsoft.com/office/drawing/2014/main" xmlns="" id="{75D57146-F059-4FB2-A805-F2DAE9F4A4EA}"/>
              </a:ext>
            </a:extLst>
          </p:cNvPr>
          <p:cNvSpPr/>
          <p:nvPr/>
        </p:nvSpPr>
        <p:spPr>
          <a:xfrm>
            <a:off x="5105465" y="1941507"/>
            <a:ext cx="900000" cy="48073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accent6">
                    <a:lumMod val="75000"/>
                  </a:schemeClr>
                </a:solidFill>
              </a:rPr>
              <a:t>対面での</a:t>
            </a:r>
            <a:endParaRPr lang="en-US" altLang="ja-JP" sz="1400" dirty="0">
              <a:solidFill>
                <a:schemeClr val="accent6">
                  <a:lumMod val="75000"/>
                </a:schemeClr>
              </a:solidFill>
            </a:endParaRPr>
          </a:p>
          <a:p>
            <a:pPr algn="ctr"/>
            <a:r>
              <a:rPr lang="ja-JP" altLang="en-US" sz="1400" dirty="0">
                <a:solidFill>
                  <a:schemeClr val="accent6">
                    <a:lumMod val="75000"/>
                  </a:schemeClr>
                </a:solidFill>
              </a:rPr>
              <a:t>会議</a:t>
            </a:r>
            <a:endParaRPr lang="en-US" altLang="ja-JP" sz="1400" dirty="0">
              <a:solidFill>
                <a:schemeClr val="accent6">
                  <a:lumMod val="75000"/>
                </a:schemeClr>
              </a:solidFill>
            </a:endParaRPr>
          </a:p>
        </p:txBody>
      </p:sp>
      <p:cxnSp>
        <p:nvCxnSpPr>
          <p:cNvPr id="26" name="直線矢印コネクタ 25">
            <a:extLst>
              <a:ext uri="{FF2B5EF4-FFF2-40B4-BE49-F238E27FC236}">
                <a16:creationId xmlns:a16="http://schemas.microsoft.com/office/drawing/2014/main" xmlns="" id="{FA8C8810-63AD-4761-A44B-72D3A6B4E94D}"/>
              </a:ext>
            </a:extLst>
          </p:cNvPr>
          <p:cNvCxnSpPr>
            <a:cxnSpLocks/>
            <a:stCxn id="24" idx="2"/>
          </p:cNvCxnSpPr>
          <p:nvPr/>
        </p:nvCxnSpPr>
        <p:spPr>
          <a:xfrm>
            <a:off x="5555465" y="2422242"/>
            <a:ext cx="625592" cy="1291131"/>
          </a:xfrm>
          <a:prstGeom prst="straightConnector1">
            <a:avLst/>
          </a:prstGeom>
          <a:ln w="38100">
            <a:solidFill>
              <a:schemeClr val="bg1">
                <a:lumMod val="65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27" name="直線矢印コネクタ 26">
            <a:extLst>
              <a:ext uri="{FF2B5EF4-FFF2-40B4-BE49-F238E27FC236}">
                <a16:creationId xmlns:a16="http://schemas.microsoft.com/office/drawing/2014/main" xmlns="" id="{51204B16-E463-4628-B1F1-5BDBA4D7713F}"/>
              </a:ext>
            </a:extLst>
          </p:cNvPr>
          <p:cNvCxnSpPr>
            <a:cxnSpLocks/>
            <a:stCxn id="21" idx="2"/>
          </p:cNvCxnSpPr>
          <p:nvPr/>
        </p:nvCxnSpPr>
        <p:spPr>
          <a:xfrm>
            <a:off x="6436217" y="2200087"/>
            <a:ext cx="90198" cy="1263033"/>
          </a:xfrm>
          <a:prstGeom prst="straightConnector1">
            <a:avLst/>
          </a:prstGeom>
          <a:ln w="38100">
            <a:solidFill>
              <a:schemeClr val="bg1">
                <a:lumMod val="65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30" name="直線矢印コネクタ 29">
            <a:extLst>
              <a:ext uri="{FF2B5EF4-FFF2-40B4-BE49-F238E27FC236}">
                <a16:creationId xmlns:a16="http://schemas.microsoft.com/office/drawing/2014/main" xmlns="" id="{307355CA-29A8-4E7D-BC32-36CDDB1CD327}"/>
              </a:ext>
            </a:extLst>
          </p:cNvPr>
          <p:cNvCxnSpPr>
            <a:cxnSpLocks/>
            <a:stCxn id="22" idx="2"/>
          </p:cNvCxnSpPr>
          <p:nvPr/>
        </p:nvCxnSpPr>
        <p:spPr>
          <a:xfrm flipH="1">
            <a:off x="7071180" y="2183770"/>
            <a:ext cx="147246" cy="1279350"/>
          </a:xfrm>
          <a:prstGeom prst="straightConnector1">
            <a:avLst/>
          </a:prstGeom>
          <a:ln w="38100">
            <a:solidFill>
              <a:schemeClr val="bg1">
                <a:lumMod val="65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31" name="直線矢印コネクタ 30">
            <a:extLst>
              <a:ext uri="{FF2B5EF4-FFF2-40B4-BE49-F238E27FC236}">
                <a16:creationId xmlns:a16="http://schemas.microsoft.com/office/drawing/2014/main" xmlns="" id="{4F8D7106-C7FF-472D-B815-DF5C574602BF}"/>
              </a:ext>
            </a:extLst>
          </p:cNvPr>
          <p:cNvCxnSpPr>
            <a:cxnSpLocks/>
            <a:stCxn id="23" idx="2"/>
          </p:cNvCxnSpPr>
          <p:nvPr/>
        </p:nvCxnSpPr>
        <p:spPr>
          <a:xfrm flipH="1">
            <a:off x="7335153" y="2528578"/>
            <a:ext cx="838696" cy="1263033"/>
          </a:xfrm>
          <a:prstGeom prst="straightConnector1">
            <a:avLst/>
          </a:prstGeom>
          <a:ln w="38100">
            <a:solidFill>
              <a:schemeClr val="bg1">
                <a:lumMod val="65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39" name="正方形/長方形 38">
            <a:extLst>
              <a:ext uri="{FF2B5EF4-FFF2-40B4-BE49-F238E27FC236}">
                <a16:creationId xmlns:a16="http://schemas.microsoft.com/office/drawing/2014/main" xmlns="" id="{7C175C8A-2D97-4CA9-A1B6-278BE9A658A5}"/>
              </a:ext>
            </a:extLst>
          </p:cNvPr>
          <p:cNvSpPr/>
          <p:nvPr/>
        </p:nvSpPr>
        <p:spPr>
          <a:xfrm>
            <a:off x="5341725" y="5167322"/>
            <a:ext cx="2969459" cy="58849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600" b="1" dirty="0">
                <a:solidFill>
                  <a:srgbClr val="CC66FF"/>
                </a:solidFill>
              </a:rPr>
              <a:t>全てチャット・会議ツールに集約</a:t>
            </a:r>
            <a:endParaRPr lang="en-US" altLang="ja-JP" sz="1600" b="1" dirty="0">
              <a:solidFill>
                <a:srgbClr val="CC66FF"/>
              </a:solidFill>
            </a:endParaRPr>
          </a:p>
        </p:txBody>
      </p:sp>
    </p:spTree>
    <p:extLst>
      <p:ext uri="{BB962C8B-B14F-4D97-AF65-F5344CB8AC3E}">
        <p14:creationId xmlns:p14="http://schemas.microsoft.com/office/powerpoint/2010/main" val="9891531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lang="en-US" altLang="ja-JP" dirty="0"/>
              <a:t>【</a:t>
            </a:r>
            <a:r>
              <a:rPr kumimoji="1" lang="ja-JP" altLang="en-US" dirty="0"/>
              <a:t>参考</a:t>
            </a:r>
            <a:r>
              <a:rPr kumimoji="1" lang="en-US" altLang="ja-JP" dirty="0"/>
              <a:t>】</a:t>
            </a:r>
            <a:r>
              <a:rPr kumimoji="1" lang="ja-JP" altLang="en-US" dirty="0"/>
              <a:t>チャット</a:t>
            </a:r>
            <a:r>
              <a:rPr lang="ja-JP" altLang="en-US" dirty="0"/>
              <a:t>・会議特化アプリ</a:t>
            </a:r>
            <a:endParaRPr kumimoji="1" lang="ja-JP" altLang="en-US" dirty="0"/>
          </a:p>
        </p:txBody>
      </p:sp>
      <p:sp>
        <p:nvSpPr>
          <p:cNvPr id="9" name="正方形/長方形 8">
            <a:extLst>
              <a:ext uri="{FF2B5EF4-FFF2-40B4-BE49-F238E27FC236}">
                <a16:creationId xmlns:a16="http://schemas.microsoft.com/office/drawing/2014/main" xmlns="" id="{3AEC224C-1115-47B5-A9BE-AFC0ABC375B7}"/>
              </a:ext>
            </a:extLst>
          </p:cNvPr>
          <p:cNvSpPr/>
          <p:nvPr/>
        </p:nvSpPr>
        <p:spPr>
          <a:xfrm>
            <a:off x="436896" y="2271400"/>
            <a:ext cx="3436835" cy="2871807"/>
          </a:xfrm>
          <a:prstGeom prst="rect">
            <a:avLst/>
          </a:prstGeom>
          <a:noFill/>
          <a:ln>
            <a:solidFill>
              <a:schemeClr val="accent4"/>
            </a:solidFill>
          </a:ln>
        </p:spPr>
        <p:style>
          <a:lnRef idx="2">
            <a:schemeClr val="accent1"/>
          </a:lnRef>
          <a:fillRef idx="1">
            <a:schemeClr val="lt1"/>
          </a:fillRef>
          <a:effectRef idx="0">
            <a:schemeClr val="accent1"/>
          </a:effectRef>
          <a:fontRef idx="minor">
            <a:schemeClr val="dk1"/>
          </a:fontRef>
        </p:style>
        <p:txBody>
          <a:bodyPr rtlCol="0" anchor="ctr"/>
          <a:lstStyle/>
          <a:p>
            <a:r>
              <a:rPr lang="ja-JP" altLang="en-US" dirty="0"/>
              <a:t>・</a:t>
            </a:r>
            <a:r>
              <a:rPr lang="en-US" altLang="ja-JP" dirty="0"/>
              <a:t>Slack</a:t>
            </a:r>
          </a:p>
          <a:p>
            <a:endParaRPr kumimoji="1" lang="en-US" altLang="ja-JP" dirty="0"/>
          </a:p>
          <a:p>
            <a:r>
              <a:rPr lang="ja-JP" altLang="en-US" dirty="0"/>
              <a:t>・</a:t>
            </a:r>
            <a:r>
              <a:rPr lang="en-US" altLang="ja-JP" dirty="0" err="1"/>
              <a:t>Chatwork</a:t>
            </a:r>
            <a:endParaRPr lang="en-US" altLang="ja-JP" dirty="0"/>
          </a:p>
          <a:p>
            <a:endParaRPr kumimoji="1" lang="en-US" altLang="ja-JP" dirty="0"/>
          </a:p>
          <a:p>
            <a:r>
              <a:rPr lang="ja-JP" altLang="en-US" dirty="0"/>
              <a:t>・</a:t>
            </a:r>
            <a:r>
              <a:rPr lang="en-US" altLang="ja-JP" dirty="0"/>
              <a:t>Microsoft Teams</a:t>
            </a:r>
          </a:p>
          <a:p>
            <a:endParaRPr kumimoji="1" lang="en-US" altLang="ja-JP" dirty="0"/>
          </a:p>
          <a:p>
            <a:r>
              <a:rPr lang="ja-JP" altLang="en-US" dirty="0"/>
              <a:t>・</a:t>
            </a:r>
            <a:r>
              <a:rPr lang="en-US" altLang="ja-JP" dirty="0"/>
              <a:t>Workplace</a:t>
            </a:r>
            <a:endParaRPr kumimoji="1" lang="en-US" altLang="ja-JP" dirty="0"/>
          </a:p>
        </p:txBody>
      </p:sp>
      <p:sp>
        <p:nvSpPr>
          <p:cNvPr id="10" name="正方形/長方形 9">
            <a:extLst>
              <a:ext uri="{FF2B5EF4-FFF2-40B4-BE49-F238E27FC236}">
                <a16:creationId xmlns:a16="http://schemas.microsoft.com/office/drawing/2014/main" xmlns="" id="{3AEC224C-1115-47B5-A9BE-AFC0ABC375B7}"/>
              </a:ext>
            </a:extLst>
          </p:cNvPr>
          <p:cNvSpPr/>
          <p:nvPr/>
        </p:nvSpPr>
        <p:spPr>
          <a:xfrm>
            <a:off x="4484825" y="2271399"/>
            <a:ext cx="3436835" cy="2871807"/>
          </a:xfrm>
          <a:prstGeom prst="rect">
            <a:avLst/>
          </a:prstGeom>
          <a:noFill/>
          <a:ln>
            <a:solidFill>
              <a:schemeClr val="accent4"/>
            </a:solidFill>
          </a:ln>
        </p:spPr>
        <p:style>
          <a:lnRef idx="2">
            <a:schemeClr val="accent1"/>
          </a:lnRef>
          <a:fillRef idx="1">
            <a:schemeClr val="lt1"/>
          </a:fillRef>
          <a:effectRef idx="0">
            <a:schemeClr val="accent1"/>
          </a:effectRef>
          <a:fontRef idx="minor">
            <a:schemeClr val="dk1"/>
          </a:fontRef>
        </p:style>
        <p:txBody>
          <a:bodyPr rtlCol="0" anchor="ctr"/>
          <a:lstStyle/>
          <a:p>
            <a:r>
              <a:rPr lang="ja-JP" altLang="en-US" dirty="0"/>
              <a:t>・</a:t>
            </a:r>
            <a:r>
              <a:rPr lang="en-US" altLang="ja-JP" dirty="0"/>
              <a:t>Cisco</a:t>
            </a:r>
            <a:r>
              <a:rPr lang="ja-JP" altLang="en-US" dirty="0"/>
              <a:t> </a:t>
            </a:r>
            <a:r>
              <a:rPr lang="en-US" altLang="ja-JP" dirty="0"/>
              <a:t>Web EX</a:t>
            </a:r>
          </a:p>
          <a:p>
            <a:endParaRPr kumimoji="1" lang="en-US" altLang="ja-JP" dirty="0"/>
          </a:p>
          <a:p>
            <a:r>
              <a:rPr lang="ja-JP" altLang="en-US" dirty="0"/>
              <a:t>・</a:t>
            </a:r>
            <a:r>
              <a:rPr lang="en-US" altLang="ja-JP" dirty="0"/>
              <a:t>Zoom</a:t>
            </a:r>
          </a:p>
          <a:p>
            <a:endParaRPr kumimoji="1" lang="en-US" altLang="ja-JP" dirty="0"/>
          </a:p>
          <a:p>
            <a:r>
              <a:rPr lang="ja-JP" altLang="en-US" dirty="0"/>
              <a:t>・</a:t>
            </a:r>
            <a:r>
              <a:rPr lang="en-US" altLang="ja-JP" dirty="0"/>
              <a:t>Skype</a:t>
            </a:r>
          </a:p>
          <a:p>
            <a:endParaRPr kumimoji="1" lang="en-US" altLang="ja-JP" dirty="0"/>
          </a:p>
          <a:p>
            <a:r>
              <a:rPr lang="ja-JP" altLang="en-US" dirty="0"/>
              <a:t>・</a:t>
            </a:r>
            <a:r>
              <a:rPr lang="en-US" altLang="ja-JP" dirty="0"/>
              <a:t>Google Meet</a:t>
            </a:r>
            <a:endParaRPr kumimoji="1" lang="en-US" altLang="ja-JP" dirty="0"/>
          </a:p>
        </p:txBody>
      </p:sp>
      <p:sp>
        <p:nvSpPr>
          <p:cNvPr id="11" name="正方形/長方形 10">
            <a:extLst>
              <a:ext uri="{FF2B5EF4-FFF2-40B4-BE49-F238E27FC236}">
                <a16:creationId xmlns:a16="http://schemas.microsoft.com/office/drawing/2014/main" xmlns="" id="{25BA02CF-D8A4-426F-BB86-BFDCB75E3F9B}"/>
              </a:ext>
            </a:extLst>
          </p:cNvPr>
          <p:cNvSpPr/>
          <p:nvPr/>
        </p:nvSpPr>
        <p:spPr>
          <a:xfrm>
            <a:off x="436896" y="1563180"/>
            <a:ext cx="3436835" cy="510016"/>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dirty="0">
                <a:solidFill>
                  <a:schemeClr val="bg1"/>
                </a:solidFill>
              </a:rPr>
              <a:t>チャット</a:t>
            </a:r>
            <a:endParaRPr lang="en-US" altLang="ja-JP" sz="2000" dirty="0">
              <a:solidFill>
                <a:schemeClr val="bg1"/>
              </a:solidFill>
            </a:endParaRPr>
          </a:p>
        </p:txBody>
      </p:sp>
      <p:sp>
        <p:nvSpPr>
          <p:cNvPr id="12" name="正方形/長方形 11">
            <a:extLst>
              <a:ext uri="{FF2B5EF4-FFF2-40B4-BE49-F238E27FC236}">
                <a16:creationId xmlns:a16="http://schemas.microsoft.com/office/drawing/2014/main" xmlns="" id="{25BA02CF-D8A4-426F-BB86-BFDCB75E3F9B}"/>
              </a:ext>
            </a:extLst>
          </p:cNvPr>
          <p:cNvSpPr/>
          <p:nvPr/>
        </p:nvSpPr>
        <p:spPr>
          <a:xfrm>
            <a:off x="4484824" y="1563180"/>
            <a:ext cx="3436835" cy="510016"/>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dirty="0">
                <a:solidFill>
                  <a:schemeClr val="bg1"/>
                </a:solidFill>
              </a:rPr>
              <a:t>会議ツール</a:t>
            </a:r>
            <a:endParaRPr lang="en-US" altLang="ja-JP" sz="2000" dirty="0">
              <a:solidFill>
                <a:schemeClr val="bg1"/>
              </a:solidFill>
            </a:endParaRPr>
          </a:p>
        </p:txBody>
      </p:sp>
      <p:sp>
        <p:nvSpPr>
          <p:cNvPr id="13" name="正方形/長方形 12">
            <a:extLst>
              <a:ext uri="{FF2B5EF4-FFF2-40B4-BE49-F238E27FC236}">
                <a16:creationId xmlns:a16="http://schemas.microsoft.com/office/drawing/2014/main" xmlns="" id="{6063CAFB-61F9-4F6B-9295-29F056ECCE01}"/>
              </a:ext>
            </a:extLst>
          </p:cNvPr>
          <p:cNvSpPr/>
          <p:nvPr/>
        </p:nvSpPr>
        <p:spPr>
          <a:xfrm>
            <a:off x="373633" y="830154"/>
            <a:ext cx="8436441"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グループウェアと組み合わせて使用される製品</a:t>
            </a:r>
            <a:endParaRPr lang="en-US" altLang="ja-JP" b="1" u="sng" dirty="0">
              <a:solidFill>
                <a:schemeClr val="tx1"/>
              </a:solidFill>
            </a:endParaRPr>
          </a:p>
          <a:p>
            <a:endParaRPr lang="en-US" altLang="ja-JP" b="1" u="sng" dirty="0">
              <a:solidFill>
                <a:schemeClr val="tx1"/>
              </a:solidFill>
            </a:endParaRPr>
          </a:p>
        </p:txBody>
      </p:sp>
      <p:sp>
        <p:nvSpPr>
          <p:cNvPr id="15" name="正方形/長方形 14">
            <a:extLst>
              <a:ext uri="{FF2B5EF4-FFF2-40B4-BE49-F238E27FC236}">
                <a16:creationId xmlns:a16="http://schemas.microsoft.com/office/drawing/2014/main" xmlns="" id="{5650249A-66C7-46A8-A03F-76DAD65F42F5}"/>
              </a:ext>
            </a:extLst>
          </p:cNvPr>
          <p:cNvSpPr/>
          <p:nvPr/>
        </p:nvSpPr>
        <p:spPr>
          <a:xfrm>
            <a:off x="5213555" y="5966344"/>
            <a:ext cx="1743951" cy="41589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200" dirty="0">
                <a:solidFill>
                  <a:schemeClr val="tx1"/>
                </a:solidFill>
              </a:rPr>
              <a:t>Web</a:t>
            </a:r>
            <a:r>
              <a:rPr lang="ja-JP" altLang="en-US" sz="1200" dirty="0">
                <a:solidFill>
                  <a:schemeClr val="tx1"/>
                </a:solidFill>
              </a:rPr>
              <a:t>会議</a:t>
            </a:r>
            <a:endParaRPr lang="en-US" altLang="ja-JP" sz="1200" dirty="0">
              <a:solidFill>
                <a:schemeClr val="tx1"/>
              </a:solidFill>
            </a:endParaRPr>
          </a:p>
          <a:p>
            <a:pPr algn="ctr"/>
            <a:r>
              <a:rPr lang="en-US" altLang="ja-JP" sz="1200" dirty="0">
                <a:solidFill>
                  <a:schemeClr val="tx1"/>
                </a:solidFill>
              </a:rPr>
              <a:t>/</a:t>
            </a:r>
            <a:r>
              <a:rPr lang="ja-JP" altLang="en-US" sz="1200" dirty="0">
                <a:solidFill>
                  <a:schemeClr val="tx1"/>
                </a:solidFill>
              </a:rPr>
              <a:t>ビデオ会議</a:t>
            </a:r>
            <a:endParaRPr lang="en-US" altLang="ja-JP" sz="1200" dirty="0">
              <a:solidFill>
                <a:schemeClr val="tx1"/>
              </a:solidFill>
            </a:endParaRPr>
          </a:p>
        </p:txBody>
      </p:sp>
      <p:sp>
        <p:nvSpPr>
          <p:cNvPr id="19" name="正方形/長方形 18">
            <a:extLst>
              <a:ext uri="{FF2B5EF4-FFF2-40B4-BE49-F238E27FC236}">
                <a16:creationId xmlns:a16="http://schemas.microsoft.com/office/drawing/2014/main" xmlns="" id="{5650249A-66C7-46A8-A03F-76DAD65F42F5}"/>
              </a:ext>
            </a:extLst>
          </p:cNvPr>
          <p:cNvSpPr/>
          <p:nvPr/>
        </p:nvSpPr>
        <p:spPr>
          <a:xfrm>
            <a:off x="1296720" y="5944530"/>
            <a:ext cx="1743951" cy="41589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チャットアプリ</a:t>
            </a:r>
            <a:endParaRPr lang="en-US" altLang="ja-JP" sz="1200" dirty="0">
              <a:solidFill>
                <a:schemeClr val="tx1"/>
              </a:solidFill>
            </a:endParaRPr>
          </a:p>
        </p:txBody>
      </p:sp>
      <p:pic>
        <p:nvPicPr>
          <p:cNvPr id="20" name="グラフィックス 19" descr="チャット">
            <a:extLst>
              <a:ext uri="{FF2B5EF4-FFF2-40B4-BE49-F238E27FC236}">
                <a16:creationId xmlns:a16="http://schemas.microsoft.com/office/drawing/2014/main" xmlns="" id="{33F077E6-8B31-40D7-9580-34EDBB364A0B}"/>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754105" y="5142114"/>
            <a:ext cx="802416" cy="802416"/>
          </a:xfrm>
          <a:prstGeom prst="rect">
            <a:avLst/>
          </a:prstGeom>
        </p:spPr>
      </p:pic>
      <p:pic>
        <p:nvPicPr>
          <p:cNvPr id="21" name="グラフィックス 27" descr="コール センター">
            <a:extLst>
              <a:ext uri="{FF2B5EF4-FFF2-40B4-BE49-F238E27FC236}">
                <a16:creationId xmlns:a16="http://schemas.microsoft.com/office/drawing/2014/main" xmlns="" id="{D6AE1BC7-968E-425C-8909-34042DEF9734}"/>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5687832" y="5142114"/>
            <a:ext cx="795395" cy="795395"/>
          </a:xfrm>
          <a:prstGeom prst="rect">
            <a:avLst/>
          </a:prstGeom>
        </p:spPr>
      </p:pic>
    </p:spTree>
    <p:extLst>
      <p:ext uri="{BB962C8B-B14F-4D97-AF65-F5344CB8AC3E}">
        <p14:creationId xmlns:p14="http://schemas.microsoft.com/office/powerpoint/2010/main" val="11700375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41F9B89C-CB7A-488A-88DE-FEF8F666D686}"/>
              </a:ext>
            </a:extLst>
          </p:cNvPr>
          <p:cNvSpPr>
            <a:spLocks noGrp="1"/>
          </p:cNvSpPr>
          <p:nvPr>
            <p:ph type="ctrTitle"/>
          </p:nvPr>
        </p:nvSpPr>
        <p:spPr/>
        <p:txBody>
          <a:bodyPr/>
          <a:lstStyle/>
          <a:p>
            <a:r>
              <a:rPr lang="en-US" altLang="ja-JP" dirty="0"/>
              <a:t>C</a:t>
            </a:r>
            <a:r>
              <a:rPr kumimoji="1" lang="ja-JP" altLang="en-US" dirty="0"/>
              <a:t>社の働き方改革の取組</a:t>
            </a:r>
          </a:p>
        </p:txBody>
      </p:sp>
      <p:sp>
        <p:nvSpPr>
          <p:cNvPr id="7" name="吹き出し: 四角形 6">
            <a:extLst>
              <a:ext uri="{FF2B5EF4-FFF2-40B4-BE49-F238E27FC236}">
                <a16:creationId xmlns:a16="http://schemas.microsoft.com/office/drawing/2014/main" xmlns="" id="{9A01E27A-6423-4C72-8B21-67EE00D1D764}"/>
              </a:ext>
            </a:extLst>
          </p:cNvPr>
          <p:cNvSpPr/>
          <p:nvPr/>
        </p:nvSpPr>
        <p:spPr>
          <a:xfrm>
            <a:off x="2247900" y="1327427"/>
            <a:ext cx="6416426" cy="1167240"/>
          </a:xfrm>
          <a:prstGeom prst="wedgeRectCallout">
            <a:avLst>
              <a:gd name="adj1" fmla="val -59500"/>
              <a:gd name="adj2" fmla="val 47089"/>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dirty="0">
                <a:solidFill>
                  <a:schemeClr val="tx1"/>
                </a:solidFill>
              </a:rPr>
              <a:t>・勤務時間の削減</a:t>
            </a:r>
            <a:endParaRPr lang="en-US" altLang="ja-JP" dirty="0">
              <a:solidFill>
                <a:schemeClr val="tx1"/>
              </a:solidFill>
            </a:endParaRPr>
          </a:p>
          <a:p>
            <a:r>
              <a:rPr lang="ja-JP" altLang="en-US" dirty="0">
                <a:solidFill>
                  <a:schemeClr val="tx1"/>
                </a:solidFill>
              </a:rPr>
              <a:t>・注力すべき業務以外の作業量圧縮</a:t>
            </a:r>
            <a:endParaRPr lang="en-US" altLang="ja-JP" dirty="0">
              <a:solidFill>
                <a:schemeClr val="tx1"/>
              </a:solidFill>
            </a:endParaRPr>
          </a:p>
        </p:txBody>
      </p:sp>
      <p:sp>
        <p:nvSpPr>
          <p:cNvPr id="13" name="正方形/長方形 12">
            <a:extLst>
              <a:ext uri="{FF2B5EF4-FFF2-40B4-BE49-F238E27FC236}">
                <a16:creationId xmlns:a16="http://schemas.microsoft.com/office/drawing/2014/main" xmlns="" id="{D7C6B4DB-4E4C-4B93-8214-4737660A712E}"/>
              </a:ext>
            </a:extLst>
          </p:cNvPr>
          <p:cNvSpPr/>
          <p:nvPr/>
        </p:nvSpPr>
        <p:spPr>
          <a:xfrm>
            <a:off x="1337045" y="5399459"/>
            <a:ext cx="6086382" cy="830997"/>
          </a:xfrm>
          <a:prstGeom prst="rect">
            <a:avLst/>
          </a:prstGeom>
        </p:spPr>
        <p:txBody>
          <a:bodyPr wrap="square">
            <a:spAutoFit/>
          </a:bodyPr>
          <a:lstStyle/>
          <a:p>
            <a:r>
              <a:rPr lang="en-US" altLang="ja-JP" sz="1600" dirty="0"/>
              <a:t>Profile</a:t>
            </a:r>
          </a:p>
          <a:p>
            <a:r>
              <a:rPr lang="ja-JP" altLang="en-US" sz="1600" dirty="0"/>
              <a:t>　従業員数</a:t>
            </a:r>
            <a:r>
              <a:rPr lang="en-US" altLang="ja-JP" sz="1600" dirty="0"/>
              <a:t>:50</a:t>
            </a:r>
            <a:r>
              <a:rPr lang="ja-JP" altLang="en-US" sz="1600" dirty="0"/>
              <a:t>～</a:t>
            </a:r>
            <a:r>
              <a:rPr lang="en-US" altLang="ja-JP" sz="1600" dirty="0"/>
              <a:t>999</a:t>
            </a:r>
            <a:r>
              <a:rPr lang="ja-JP" altLang="en-US" sz="1600" dirty="0"/>
              <a:t>人</a:t>
            </a:r>
            <a:endParaRPr lang="en-US" altLang="ja-JP" sz="1600" dirty="0"/>
          </a:p>
          <a:p>
            <a:r>
              <a:rPr lang="ja-JP" altLang="en-US" sz="1600" dirty="0"/>
              <a:t>　事業内容</a:t>
            </a:r>
            <a:r>
              <a:rPr lang="en-US" altLang="ja-JP" sz="1600" dirty="0"/>
              <a:t>:</a:t>
            </a:r>
            <a:r>
              <a:rPr lang="ja-JP" altLang="en-US" sz="1600" dirty="0"/>
              <a:t>教育機関</a:t>
            </a:r>
          </a:p>
        </p:txBody>
      </p:sp>
      <p:sp>
        <p:nvSpPr>
          <p:cNvPr id="14" name="吹き出し: 角を丸めた四角形 13">
            <a:extLst>
              <a:ext uri="{FF2B5EF4-FFF2-40B4-BE49-F238E27FC236}">
                <a16:creationId xmlns:a16="http://schemas.microsoft.com/office/drawing/2014/main" xmlns="" id="{B6A83378-3936-49C0-A279-DA60AD6C9F59}"/>
              </a:ext>
            </a:extLst>
          </p:cNvPr>
          <p:cNvSpPr/>
          <p:nvPr/>
        </p:nvSpPr>
        <p:spPr>
          <a:xfrm>
            <a:off x="2247899" y="3197635"/>
            <a:ext cx="6416427" cy="1344163"/>
          </a:xfrm>
          <a:prstGeom prst="wedgeRoundRectCallout">
            <a:avLst>
              <a:gd name="adj1" fmla="val -58690"/>
              <a:gd name="adj2" fmla="val 44907"/>
              <a:gd name="adj3" fmla="val 16667"/>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dirty="0">
                <a:solidFill>
                  <a:schemeClr val="tx1"/>
                </a:solidFill>
              </a:rPr>
              <a:t>・元々会議が多い業務だけど、</a:t>
            </a:r>
            <a:endParaRPr lang="en-US" altLang="ja-JP" dirty="0">
              <a:solidFill>
                <a:schemeClr val="tx1"/>
              </a:solidFill>
            </a:endParaRPr>
          </a:p>
          <a:p>
            <a:r>
              <a:rPr lang="ja-JP" altLang="en-US" dirty="0">
                <a:solidFill>
                  <a:schemeClr val="tx1"/>
                </a:solidFill>
              </a:rPr>
              <a:t>　会議資料の準備に時間を取られている</a:t>
            </a:r>
            <a:r>
              <a:rPr lang="en-US" altLang="ja-JP" dirty="0">
                <a:solidFill>
                  <a:schemeClr val="tx1"/>
                </a:solidFill>
              </a:rPr>
              <a:t>…</a:t>
            </a:r>
          </a:p>
          <a:p>
            <a:r>
              <a:rPr lang="ja-JP" altLang="en-US" dirty="0">
                <a:solidFill>
                  <a:schemeClr val="tx1"/>
                </a:solidFill>
              </a:rPr>
              <a:t>　この時間を削減して他の業務に充てたい。</a:t>
            </a:r>
            <a:endParaRPr lang="en-US" altLang="ja-JP" dirty="0">
              <a:solidFill>
                <a:schemeClr val="tx1"/>
              </a:solidFill>
            </a:endParaRPr>
          </a:p>
        </p:txBody>
      </p:sp>
      <p:pic>
        <p:nvPicPr>
          <p:cNvPr id="15" name="グラフィックス 14" descr="建物">
            <a:extLst>
              <a:ext uri="{FF2B5EF4-FFF2-40B4-BE49-F238E27FC236}">
                <a16:creationId xmlns:a16="http://schemas.microsoft.com/office/drawing/2014/main" xmlns="" id="{FE7DFD02-9CB3-4BAA-86B0-0B2171AA3A6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79673" y="1643269"/>
            <a:ext cx="1296000" cy="1296000"/>
          </a:xfrm>
          <a:prstGeom prst="rect">
            <a:avLst/>
          </a:prstGeom>
        </p:spPr>
      </p:pic>
      <p:pic>
        <p:nvPicPr>
          <p:cNvPr id="8" name="図 7" descr="衣類 が含まれている画像&#10;&#10;自動的に生成された説明">
            <a:extLst>
              <a:ext uri="{FF2B5EF4-FFF2-40B4-BE49-F238E27FC236}">
                <a16:creationId xmlns:a16="http://schemas.microsoft.com/office/drawing/2014/main" xmlns="" id="{3DE07FCE-F9DA-4ABB-A117-85D654E9E452}"/>
              </a:ext>
            </a:extLst>
          </p:cNvPr>
          <p:cNvPicPr>
            <a:picLocks noChangeAspect="1"/>
          </p:cNvPicPr>
          <p:nvPr/>
        </p:nvPicPr>
        <p:blipFill>
          <a:blip r:embed="rId5"/>
          <a:stretch>
            <a:fillRect/>
          </a:stretch>
        </p:blipFill>
        <p:spPr>
          <a:xfrm>
            <a:off x="545428" y="3446437"/>
            <a:ext cx="1152000" cy="1565020"/>
          </a:xfrm>
          <a:prstGeom prst="rect">
            <a:avLst/>
          </a:prstGeom>
        </p:spPr>
      </p:pic>
      <p:pic>
        <p:nvPicPr>
          <p:cNvPr id="18" name="グラフィックス 17" descr="都市">
            <a:extLst>
              <a:ext uri="{FF2B5EF4-FFF2-40B4-BE49-F238E27FC236}">
                <a16:creationId xmlns:a16="http://schemas.microsoft.com/office/drawing/2014/main" xmlns="" id="{43B00B52-8039-4D4F-85E1-0C9F859C9B1F}"/>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534372" y="5550191"/>
            <a:ext cx="742013" cy="742013"/>
          </a:xfrm>
          <a:prstGeom prst="rect">
            <a:avLst/>
          </a:prstGeom>
        </p:spPr>
      </p:pic>
      <p:sp>
        <p:nvSpPr>
          <p:cNvPr id="10" name="正方形/長方形 9">
            <a:extLst>
              <a:ext uri="{FF2B5EF4-FFF2-40B4-BE49-F238E27FC236}">
                <a16:creationId xmlns:a16="http://schemas.microsoft.com/office/drawing/2014/main" xmlns="" id="{47D22A6E-022F-41B0-9E5F-4E96937AC83E}"/>
              </a:ext>
            </a:extLst>
          </p:cNvPr>
          <p:cNvSpPr/>
          <p:nvPr/>
        </p:nvSpPr>
        <p:spPr>
          <a:xfrm>
            <a:off x="357189" y="6243812"/>
            <a:ext cx="8429622" cy="461665"/>
          </a:xfrm>
          <a:prstGeom prst="rect">
            <a:avLst/>
          </a:prstGeom>
        </p:spPr>
        <p:txBody>
          <a:bodyPr wrap="square">
            <a:spAutoFit/>
          </a:bodyPr>
          <a:lstStyle/>
          <a:p>
            <a:r>
              <a:rPr lang="ja-JP" altLang="en-US" sz="1200" dirty="0"/>
              <a:t>参考</a:t>
            </a:r>
            <a:r>
              <a:rPr lang="en-US" altLang="ja-JP" sz="1200" dirty="0"/>
              <a:t>URL</a:t>
            </a:r>
            <a:r>
              <a:rPr lang="ja-JP" altLang="en-US" sz="1200" dirty="0"/>
              <a:t>　</a:t>
            </a:r>
            <a:r>
              <a:rPr lang="en-US" altLang="ja-JP" sz="1200" dirty="0">
                <a:hlinkClick r:id="rId8"/>
              </a:rPr>
              <a:t>https://customers.microsoft.com/ja-jp/story/785368-kibogaoka-highschool-education-teams-japan-ja</a:t>
            </a:r>
            <a:endParaRPr lang="en-US" altLang="ja-JP" sz="1200" dirty="0">
              <a:solidFill>
                <a:srgbClr val="FF0000"/>
              </a:solidFill>
              <a:hlinkClick r:id="rId9">
                <a:extLst>
                  <a:ext uri="{A12FA001-AC4F-418D-AE19-62706E023703}">
                    <ahyp:hlinkClr xmlns:ahyp="http://schemas.microsoft.com/office/drawing/2018/hyperlinkcolor" xmlns="" val="tx"/>
                  </a:ext>
                </a:extLst>
              </a:hlinkClick>
            </a:endParaRPr>
          </a:p>
        </p:txBody>
      </p:sp>
    </p:spTree>
    <p:extLst>
      <p:ext uri="{BB962C8B-B14F-4D97-AF65-F5344CB8AC3E}">
        <p14:creationId xmlns:p14="http://schemas.microsoft.com/office/powerpoint/2010/main" val="27401635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en-US" altLang="ja-JP" dirty="0"/>
              <a:t>ICT</a:t>
            </a:r>
            <a:r>
              <a:rPr kumimoji="1" lang="ja-JP" altLang="en-US" dirty="0"/>
              <a:t>ツール活用 </a:t>
            </a:r>
            <a:r>
              <a:rPr kumimoji="1" lang="en-US" altLang="ja-JP" dirty="0"/>
              <a:t>-</a:t>
            </a:r>
            <a:r>
              <a:rPr lang="ja-JP" altLang="en-US" dirty="0"/>
              <a:t>オンラインストレージ</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2" name="正方形/長方形 11">
            <a:extLst>
              <a:ext uri="{FF2B5EF4-FFF2-40B4-BE49-F238E27FC236}">
                <a16:creationId xmlns:a16="http://schemas.microsoft.com/office/drawing/2014/main" xmlns="" id="{58A5CEDE-4A0A-42E5-ADE5-DF041110DA76}"/>
              </a:ext>
            </a:extLst>
          </p:cNvPr>
          <p:cNvSpPr/>
          <p:nvPr/>
        </p:nvSpPr>
        <p:spPr>
          <a:xfrm>
            <a:off x="357189" y="1499269"/>
            <a:ext cx="8429622" cy="3003841"/>
          </a:xfrm>
          <a:prstGeom prst="rect">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dirty="0">
                <a:solidFill>
                  <a:schemeClr val="tx1"/>
                </a:solidFill>
              </a:rPr>
              <a:t>・会議用の資料の準備や印刷やに時間がかかる。</a:t>
            </a:r>
            <a:endParaRPr lang="en-US" altLang="ja-JP" dirty="0">
              <a:solidFill>
                <a:schemeClr val="tx1"/>
              </a:solidFill>
            </a:endParaRPr>
          </a:p>
          <a:p>
            <a:r>
              <a:rPr lang="ja-JP" altLang="en-US" dirty="0">
                <a:solidFill>
                  <a:schemeClr val="tx1"/>
                </a:solidFill>
              </a:rPr>
              <a:t>　作成した資料は、紙ではなくデータで共有したい。</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・資料の確認や共有は全て、印刷したものを手渡し。</a:t>
            </a:r>
            <a:endParaRPr lang="en-US" altLang="ja-JP" dirty="0">
              <a:solidFill>
                <a:schemeClr val="tx1"/>
              </a:solidFill>
            </a:endParaRPr>
          </a:p>
          <a:p>
            <a:r>
              <a:rPr lang="ja-JP" altLang="en-US" dirty="0">
                <a:solidFill>
                  <a:schemeClr val="tx1"/>
                </a:solidFill>
              </a:rPr>
              <a:t>　作成したらその場ですぐに共有がしたい。</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・紙の資料を手渡ししている内に最新版がどれか分かりづらくなる。</a:t>
            </a:r>
            <a:endParaRPr lang="en-US" altLang="ja-JP" dirty="0">
              <a:solidFill>
                <a:schemeClr val="tx1"/>
              </a:solidFill>
            </a:endParaRPr>
          </a:p>
          <a:p>
            <a:r>
              <a:rPr lang="ja-JP" altLang="en-US" dirty="0">
                <a:solidFill>
                  <a:schemeClr val="tx1"/>
                </a:solidFill>
              </a:rPr>
              <a:t>　いつ更新したのかが分かるようにしたい。</a:t>
            </a:r>
            <a:endParaRPr lang="en-US" altLang="ja-JP" dirty="0">
              <a:solidFill>
                <a:schemeClr val="tx1"/>
              </a:solidFill>
            </a:endParaRP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350370" y="925141"/>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紙の資料を削減し、資料作成や準備にかかる時間を減らす　</a:t>
            </a:r>
            <a:endParaRPr lang="en-US" altLang="ja-JP" b="1" u="sng" dirty="0">
              <a:solidFill>
                <a:schemeClr val="tx1"/>
              </a:solidFill>
            </a:endParaRPr>
          </a:p>
        </p:txBody>
      </p:sp>
      <p:sp>
        <p:nvSpPr>
          <p:cNvPr id="18" name="矢印: 下 17">
            <a:extLst>
              <a:ext uri="{FF2B5EF4-FFF2-40B4-BE49-F238E27FC236}">
                <a16:creationId xmlns:a16="http://schemas.microsoft.com/office/drawing/2014/main" xmlns="" id="{ED7F702A-A666-4795-A23C-6DD32AE45839}"/>
              </a:ext>
            </a:extLst>
          </p:cNvPr>
          <p:cNvSpPr/>
          <p:nvPr/>
        </p:nvSpPr>
        <p:spPr>
          <a:xfrm>
            <a:off x="4242216" y="4667443"/>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19" name="正方形/長方形 18">
            <a:extLst>
              <a:ext uri="{FF2B5EF4-FFF2-40B4-BE49-F238E27FC236}">
                <a16:creationId xmlns:a16="http://schemas.microsoft.com/office/drawing/2014/main" xmlns="" id="{46C0263E-7628-42AC-A455-830D04BDD92A}"/>
              </a:ext>
            </a:extLst>
          </p:cNvPr>
          <p:cNvSpPr/>
          <p:nvPr/>
        </p:nvSpPr>
        <p:spPr>
          <a:xfrm>
            <a:off x="350370" y="5311455"/>
            <a:ext cx="8429622" cy="510016"/>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dirty="0">
                <a:solidFill>
                  <a:schemeClr val="bg1"/>
                </a:solidFill>
              </a:rPr>
              <a:t>「オンラインストレージ」の活用と、ペーパーレス化への着手</a:t>
            </a:r>
            <a:endParaRPr lang="en-US" altLang="ja-JP" sz="2000" dirty="0">
              <a:solidFill>
                <a:schemeClr val="bg1"/>
              </a:solidFill>
            </a:endParaRPr>
          </a:p>
        </p:txBody>
      </p:sp>
      <p:pic>
        <p:nvPicPr>
          <p:cNvPr id="4" name="図 3" descr="おもちゃ, レゴ, ケーキ が含まれている画像&#10;&#10;自動的に生成された説明">
            <a:extLst>
              <a:ext uri="{FF2B5EF4-FFF2-40B4-BE49-F238E27FC236}">
                <a16:creationId xmlns:a16="http://schemas.microsoft.com/office/drawing/2014/main" xmlns="" id="{1F491033-6612-437B-9136-58DFBE56E47B}"/>
              </a:ext>
            </a:extLst>
          </p:cNvPr>
          <p:cNvPicPr>
            <a:picLocks noChangeAspect="1"/>
          </p:cNvPicPr>
          <p:nvPr/>
        </p:nvPicPr>
        <p:blipFill>
          <a:blip r:embed="rId3"/>
          <a:stretch>
            <a:fillRect/>
          </a:stretch>
        </p:blipFill>
        <p:spPr>
          <a:xfrm>
            <a:off x="6450995" y="1718432"/>
            <a:ext cx="2092322" cy="1664558"/>
          </a:xfrm>
          <a:prstGeom prst="rect">
            <a:avLst/>
          </a:prstGeom>
        </p:spPr>
      </p:pic>
    </p:spTree>
    <p:extLst>
      <p:ext uri="{BB962C8B-B14F-4D97-AF65-F5344CB8AC3E}">
        <p14:creationId xmlns:p14="http://schemas.microsoft.com/office/powerpoint/2010/main" val="17428208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en-US" altLang="ja-JP" dirty="0"/>
              <a:t>ICT</a:t>
            </a:r>
            <a:r>
              <a:rPr kumimoji="1" lang="ja-JP" altLang="en-US" dirty="0"/>
              <a:t>ツール活用 </a:t>
            </a:r>
            <a:r>
              <a:rPr lang="en-US" altLang="ja-JP" dirty="0"/>
              <a:t>-</a:t>
            </a:r>
            <a:r>
              <a:rPr lang="ja-JP" altLang="en-US" dirty="0"/>
              <a:t>オンラインストレージ</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350370" y="925141"/>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オンラインストレージとは</a:t>
            </a:r>
            <a:r>
              <a:rPr lang="en-US" altLang="ja-JP" b="1" u="sng" dirty="0">
                <a:solidFill>
                  <a:schemeClr val="tx1"/>
                </a:solidFill>
              </a:rPr>
              <a:t>?</a:t>
            </a:r>
          </a:p>
        </p:txBody>
      </p:sp>
      <p:sp>
        <p:nvSpPr>
          <p:cNvPr id="26" name="正方形/長方形 25">
            <a:extLst>
              <a:ext uri="{FF2B5EF4-FFF2-40B4-BE49-F238E27FC236}">
                <a16:creationId xmlns:a16="http://schemas.microsoft.com/office/drawing/2014/main" xmlns="" id="{25BA02CF-D8A4-426F-BB86-BFDCB75E3F9B}"/>
              </a:ext>
            </a:extLst>
          </p:cNvPr>
          <p:cNvSpPr/>
          <p:nvPr/>
        </p:nvSpPr>
        <p:spPr>
          <a:xfrm>
            <a:off x="357189" y="1463424"/>
            <a:ext cx="8429622" cy="510016"/>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dirty="0">
                <a:solidFill>
                  <a:schemeClr val="bg1"/>
                </a:solidFill>
              </a:rPr>
              <a:t>インターネット上にデータを保管できるファイルサーバー</a:t>
            </a:r>
            <a:endParaRPr lang="en-US" altLang="ja-JP" sz="2000" dirty="0">
              <a:solidFill>
                <a:schemeClr val="bg1"/>
              </a:solidFill>
            </a:endParaRPr>
          </a:p>
        </p:txBody>
      </p:sp>
      <p:sp>
        <p:nvSpPr>
          <p:cNvPr id="27" name="正方形/長方形 26">
            <a:extLst>
              <a:ext uri="{FF2B5EF4-FFF2-40B4-BE49-F238E27FC236}">
                <a16:creationId xmlns:a16="http://schemas.microsoft.com/office/drawing/2014/main" xmlns="" id="{4224251E-CB71-44EE-8316-98947202E477}"/>
              </a:ext>
            </a:extLst>
          </p:cNvPr>
          <p:cNvSpPr/>
          <p:nvPr/>
        </p:nvSpPr>
        <p:spPr>
          <a:xfrm>
            <a:off x="357189" y="2314447"/>
            <a:ext cx="8429622" cy="3396240"/>
          </a:xfrm>
          <a:prstGeom prst="rect">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dirty="0">
                <a:solidFill>
                  <a:schemeClr val="tx1"/>
                </a:solidFill>
              </a:rPr>
              <a:t>・社内のファイルサーバーやフォルダ、手元の</a:t>
            </a:r>
            <a:r>
              <a:rPr lang="en-US" altLang="ja-JP" dirty="0">
                <a:solidFill>
                  <a:schemeClr val="tx1"/>
                </a:solidFill>
              </a:rPr>
              <a:t>PC</a:t>
            </a:r>
            <a:r>
              <a:rPr lang="ja-JP" altLang="en-US" dirty="0">
                <a:solidFill>
                  <a:schemeClr val="tx1"/>
                </a:solidFill>
              </a:rPr>
              <a:t>やスマートフォンではなく、</a:t>
            </a:r>
            <a:endParaRPr lang="en-US" altLang="ja-JP" dirty="0">
              <a:solidFill>
                <a:schemeClr val="tx1"/>
              </a:solidFill>
            </a:endParaRPr>
          </a:p>
          <a:p>
            <a:r>
              <a:rPr lang="ja-JP" altLang="en-US" dirty="0">
                <a:solidFill>
                  <a:schemeClr val="tx1"/>
                </a:solidFill>
              </a:rPr>
              <a:t>　インターネット上にデータの保存ができる。</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・自分だけがアクセスできるフォルダと、他人と共有して</a:t>
            </a:r>
            <a:endParaRPr lang="en-US" altLang="ja-JP" dirty="0">
              <a:solidFill>
                <a:schemeClr val="tx1"/>
              </a:solidFill>
            </a:endParaRPr>
          </a:p>
          <a:p>
            <a:r>
              <a:rPr lang="ja-JP" altLang="en-US" dirty="0">
                <a:solidFill>
                  <a:schemeClr val="tx1"/>
                </a:solidFill>
              </a:rPr>
              <a:t>　使用するフォルダを分けて使う事ができる。</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・同時に複数人がアクセスして共同編集ができる。</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・これまで社内のファイルサーバーに保存していた資料も</a:t>
            </a:r>
            <a:endParaRPr lang="en-US" altLang="ja-JP" dirty="0">
              <a:solidFill>
                <a:schemeClr val="tx1"/>
              </a:solidFill>
            </a:endParaRPr>
          </a:p>
          <a:p>
            <a:r>
              <a:rPr lang="ja-JP" altLang="en-US" dirty="0">
                <a:solidFill>
                  <a:schemeClr val="tx1"/>
                </a:solidFill>
              </a:rPr>
              <a:t>　オンラインストレージに保存する事でインターネット上に保管される為、</a:t>
            </a:r>
            <a:endParaRPr lang="en-US" altLang="ja-JP" dirty="0">
              <a:solidFill>
                <a:schemeClr val="tx1"/>
              </a:solidFill>
            </a:endParaRPr>
          </a:p>
          <a:p>
            <a:r>
              <a:rPr lang="ja-JP" altLang="en-US" dirty="0">
                <a:solidFill>
                  <a:schemeClr val="tx1"/>
                </a:solidFill>
              </a:rPr>
              <a:t>　社外からもアクセスできる。</a:t>
            </a:r>
            <a:endParaRPr lang="en-US" altLang="ja-JP" dirty="0">
              <a:solidFill>
                <a:schemeClr val="tx1"/>
              </a:solidFill>
            </a:endParaRPr>
          </a:p>
        </p:txBody>
      </p:sp>
      <p:sp>
        <p:nvSpPr>
          <p:cNvPr id="30" name="正方形/長方形 29">
            <a:extLst>
              <a:ext uri="{FF2B5EF4-FFF2-40B4-BE49-F238E27FC236}">
                <a16:creationId xmlns:a16="http://schemas.microsoft.com/office/drawing/2014/main" xmlns="" id="{701EBB35-F41C-4331-A726-CA17BE69AE38}"/>
              </a:ext>
            </a:extLst>
          </p:cNvPr>
          <p:cNvSpPr/>
          <p:nvPr/>
        </p:nvSpPr>
        <p:spPr>
          <a:xfrm>
            <a:off x="357189" y="6066832"/>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sz="1600" dirty="0">
                <a:solidFill>
                  <a:schemeClr val="tx1"/>
                </a:solidFill>
              </a:rPr>
              <a:t>※</a:t>
            </a:r>
            <a:r>
              <a:rPr lang="ja-JP" altLang="en-US" sz="1600" dirty="0">
                <a:solidFill>
                  <a:schemeClr val="tx1"/>
                </a:solidFill>
              </a:rPr>
              <a:t>上記の機能は一例です。使用する製品によって機能は異なります。</a:t>
            </a:r>
            <a:endParaRPr lang="en-US" altLang="ja-JP" sz="1600" dirty="0">
              <a:solidFill>
                <a:schemeClr val="tx1"/>
              </a:solidFill>
            </a:endParaRPr>
          </a:p>
        </p:txBody>
      </p:sp>
      <p:grpSp>
        <p:nvGrpSpPr>
          <p:cNvPr id="2" name="グループ化 1">
            <a:extLst>
              <a:ext uri="{FF2B5EF4-FFF2-40B4-BE49-F238E27FC236}">
                <a16:creationId xmlns:a16="http://schemas.microsoft.com/office/drawing/2014/main" xmlns="" id="{D825DC75-B5E1-4E06-A36A-09FDC17FB123}"/>
              </a:ext>
            </a:extLst>
          </p:cNvPr>
          <p:cNvGrpSpPr/>
          <p:nvPr/>
        </p:nvGrpSpPr>
        <p:grpSpPr>
          <a:xfrm>
            <a:off x="6624650" y="3230538"/>
            <a:ext cx="1947880" cy="1031496"/>
            <a:chOff x="6624650" y="3230538"/>
            <a:chExt cx="1947880" cy="1031496"/>
          </a:xfrm>
        </p:grpSpPr>
        <p:pic>
          <p:nvPicPr>
            <p:cNvPr id="12" name="グラフィックス 11" descr="フォルダー">
              <a:extLst>
                <a:ext uri="{FF2B5EF4-FFF2-40B4-BE49-F238E27FC236}">
                  <a16:creationId xmlns:a16="http://schemas.microsoft.com/office/drawing/2014/main" xmlns="" id="{E74758B8-2AEA-47EE-ABE1-D883AE4165F8}"/>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624650" y="3230538"/>
              <a:ext cx="1030062" cy="1030062"/>
            </a:xfrm>
            <a:prstGeom prst="rect">
              <a:avLst/>
            </a:prstGeom>
          </p:spPr>
        </p:pic>
        <p:pic>
          <p:nvPicPr>
            <p:cNvPr id="13" name="グラフィックス 12" descr="雲">
              <a:extLst>
                <a:ext uri="{FF2B5EF4-FFF2-40B4-BE49-F238E27FC236}">
                  <a16:creationId xmlns:a16="http://schemas.microsoft.com/office/drawing/2014/main" xmlns="" id="{DCA83A8F-9272-4260-92AA-192C85B1901A}"/>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7542468" y="3231972"/>
              <a:ext cx="1030062" cy="1030062"/>
            </a:xfrm>
            <a:prstGeom prst="rect">
              <a:avLst/>
            </a:prstGeom>
          </p:spPr>
        </p:pic>
      </p:grpSp>
    </p:spTree>
    <p:extLst>
      <p:ext uri="{BB962C8B-B14F-4D97-AF65-F5344CB8AC3E}">
        <p14:creationId xmlns:p14="http://schemas.microsoft.com/office/powerpoint/2010/main" val="24919493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75BB30B4-9A3E-499A-95E1-47FC7B30E026}"/>
              </a:ext>
            </a:extLst>
          </p:cNvPr>
          <p:cNvSpPr>
            <a:spLocks noGrp="1"/>
          </p:cNvSpPr>
          <p:nvPr>
            <p:ph type="ctrTitle"/>
          </p:nvPr>
        </p:nvSpPr>
        <p:spPr/>
        <p:txBody>
          <a:bodyPr/>
          <a:lstStyle/>
          <a:p>
            <a:r>
              <a:rPr lang="en-US" altLang="ja-JP" dirty="0"/>
              <a:t>ICT</a:t>
            </a:r>
            <a:r>
              <a:rPr lang="ja-JP" altLang="en-US" dirty="0"/>
              <a:t>ツール活用 </a:t>
            </a:r>
            <a:r>
              <a:rPr lang="en-US" altLang="ja-JP" dirty="0"/>
              <a:t>-</a:t>
            </a:r>
            <a:r>
              <a:rPr lang="ja-JP" altLang="en-US" dirty="0"/>
              <a:t>オンラインストレージ</a:t>
            </a:r>
            <a:r>
              <a:rPr lang="en-US" altLang="ja-JP" dirty="0"/>
              <a:t>-</a:t>
            </a:r>
            <a:endParaRPr kumimoji="1" lang="ja-JP" altLang="en-US" dirty="0"/>
          </a:p>
        </p:txBody>
      </p:sp>
      <p:sp>
        <p:nvSpPr>
          <p:cNvPr id="4" name="正方形/長方形 3">
            <a:extLst>
              <a:ext uri="{FF2B5EF4-FFF2-40B4-BE49-F238E27FC236}">
                <a16:creationId xmlns:a16="http://schemas.microsoft.com/office/drawing/2014/main" xmlns="" id="{D0C5800A-B2E6-445B-88D7-720815AEF2E8}"/>
              </a:ext>
            </a:extLst>
          </p:cNvPr>
          <p:cNvSpPr/>
          <p:nvPr/>
        </p:nvSpPr>
        <p:spPr>
          <a:xfrm>
            <a:off x="350370" y="925141"/>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ペーパーレス化とは</a:t>
            </a:r>
            <a:r>
              <a:rPr lang="en-US" altLang="ja-JP" b="1" u="sng" dirty="0">
                <a:solidFill>
                  <a:schemeClr val="tx1"/>
                </a:solidFill>
              </a:rPr>
              <a:t>?</a:t>
            </a:r>
          </a:p>
        </p:txBody>
      </p:sp>
      <p:sp>
        <p:nvSpPr>
          <p:cNvPr id="5" name="正方形/長方形 4">
            <a:extLst>
              <a:ext uri="{FF2B5EF4-FFF2-40B4-BE49-F238E27FC236}">
                <a16:creationId xmlns:a16="http://schemas.microsoft.com/office/drawing/2014/main" xmlns="" id="{3FBFF470-9035-43A5-9CAF-935C79F8D415}"/>
              </a:ext>
            </a:extLst>
          </p:cNvPr>
          <p:cNvSpPr/>
          <p:nvPr/>
        </p:nvSpPr>
        <p:spPr>
          <a:xfrm>
            <a:off x="357189" y="1463424"/>
            <a:ext cx="8429622" cy="510016"/>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dirty="0">
                <a:solidFill>
                  <a:schemeClr val="bg1"/>
                </a:solidFill>
              </a:rPr>
              <a:t>資料を紙ではなくデータで共有、保管すること</a:t>
            </a:r>
            <a:endParaRPr lang="en-US" altLang="ja-JP" sz="2000" dirty="0">
              <a:solidFill>
                <a:schemeClr val="bg1"/>
              </a:solidFill>
            </a:endParaRPr>
          </a:p>
        </p:txBody>
      </p:sp>
      <p:sp>
        <p:nvSpPr>
          <p:cNvPr id="6" name="正方形/長方形 5">
            <a:extLst>
              <a:ext uri="{FF2B5EF4-FFF2-40B4-BE49-F238E27FC236}">
                <a16:creationId xmlns:a16="http://schemas.microsoft.com/office/drawing/2014/main" xmlns="" id="{981B847E-8E41-4DD3-A683-BCF30814C85A}"/>
              </a:ext>
            </a:extLst>
          </p:cNvPr>
          <p:cNvSpPr/>
          <p:nvPr/>
        </p:nvSpPr>
        <p:spPr>
          <a:xfrm>
            <a:off x="357189" y="2314447"/>
            <a:ext cx="8422803" cy="3618412"/>
          </a:xfrm>
          <a:prstGeom prst="rect">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dirty="0">
                <a:solidFill>
                  <a:schemeClr val="tx1"/>
                </a:solidFill>
              </a:rPr>
              <a:t>・資料をデータで共有する事で印刷の必要が無くなる。</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・資料が探しやすくなる</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・資料をどこからでも閲覧できる</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・セキュリティ対策がしやすい</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・オフィスの整理整頓につながる</a:t>
            </a:r>
            <a:endParaRPr lang="en-US" altLang="ja-JP" dirty="0">
              <a:solidFill>
                <a:schemeClr val="tx1"/>
              </a:solidFill>
            </a:endParaRPr>
          </a:p>
          <a:p>
            <a:endParaRPr lang="en-US" altLang="ja-JP" dirty="0">
              <a:solidFill>
                <a:schemeClr val="tx1"/>
              </a:solidFill>
            </a:endParaRPr>
          </a:p>
          <a:p>
            <a:r>
              <a:rPr lang="ja-JP" altLang="en-US" dirty="0">
                <a:solidFill>
                  <a:schemeClr val="tx1"/>
                </a:solidFill>
              </a:rPr>
              <a:t>・資源の節約につながる</a:t>
            </a:r>
            <a:endParaRPr lang="en-US" altLang="ja-JP" dirty="0">
              <a:solidFill>
                <a:schemeClr val="tx1"/>
              </a:solidFill>
            </a:endParaRPr>
          </a:p>
        </p:txBody>
      </p:sp>
      <p:grpSp>
        <p:nvGrpSpPr>
          <p:cNvPr id="2" name="グループ化 1">
            <a:extLst>
              <a:ext uri="{FF2B5EF4-FFF2-40B4-BE49-F238E27FC236}">
                <a16:creationId xmlns:a16="http://schemas.microsoft.com/office/drawing/2014/main" xmlns="" id="{EFF10F42-D93B-49DC-9639-182D429F46E7}"/>
              </a:ext>
            </a:extLst>
          </p:cNvPr>
          <p:cNvGrpSpPr/>
          <p:nvPr/>
        </p:nvGrpSpPr>
        <p:grpSpPr>
          <a:xfrm>
            <a:off x="4740743" y="2982608"/>
            <a:ext cx="3571468" cy="2668684"/>
            <a:chOff x="4730162" y="2669419"/>
            <a:chExt cx="3571468" cy="2668684"/>
          </a:xfrm>
        </p:grpSpPr>
        <p:pic>
          <p:nvPicPr>
            <p:cNvPr id="10" name="グラフィックス 9" descr="ドキュメント">
              <a:extLst>
                <a:ext uri="{FF2B5EF4-FFF2-40B4-BE49-F238E27FC236}">
                  <a16:creationId xmlns:a16="http://schemas.microsoft.com/office/drawing/2014/main" xmlns="" id="{3CE18E53-FD32-4BB0-AA54-99A779E6126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730162" y="2669419"/>
              <a:ext cx="914400" cy="914400"/>
            </a:xfrm>
            <a:prstGeom prst="rect">
              <a:avLst/>
            </a:prstGeom>
          </p:spPr>
        </p:pic>
        <p:pic>
          <p:nvPicPr>
            <p:cNvPr id="11" name="グラフィックス 10" descr="フォルダー">
              <a:extLst>
                <a:ext uri="{FF2B5EF4-FFF2-40B4-BE49-F238E27FC236}">
                  <a16:creationId xmlns:a16="http://schemas.microsoft.com/office/drawing/2014/main" xmlns="" id="{B1522C45-8A62-47F7-9E64-BD0719A4C5F1}"/>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4730162" y="4401115"/>
              <a:ext cx="914400" cy="914400"/>
            </a:xfrm>
            <a:prstGeom prst="rect">
              <a:avLst/>
            </a:prstGeom>
          </p:spPr>
        </p:pic>
        <p:pic>
          <p:nvPicPr>
            <p:cNvPr id="13" name="グラフィックス 12" descr="棚の本">
              <a:extLst>
                <a:ext uri="{FF2B5EF4-FFF2-40B4-BE49-F238E27FC236}">
                  <a16:creationId xmlns:a16="http://schemas.microsoft.com/office/drawing/2014/main" xmlns="" id="{C5BC8E87-C467-4948-BB29-7684AA77776C}"/>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6428984" y="2692403"/>
              <a:ext cx="914400" cy="914400"/>
            </a:xfrm>
            <a:prstGeom prst="rect">
              <a:avLst/>
            </a:prstGeom>
          </p:spPr>
        </p:pic>
        <p:pic>
          <p:nvPicPr>
            <p:cNvPr id="14" name="グラフィックス 13" descr="建物">
              <a:extLst>
                <a:ext uri="{FF2B5EF4-FFF2-40B4-BE49-F238E27FC236}">
                  <a16:creationId xmlns:a16="http://schemas.microsoft.com/office/drawing/2014/main" xmlns="" id="{4452A4EB-C03E-44DA-A8D8-C2F18FEDE3F7}"/>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5568231" y="2669419"/>
              <a:ext cx="914400" cy="914400"/>
            </a:xfrm>
            <a:prstGeom prst="rect">
              <a:avLst/>
            </a:prstGeom>
          </p:spPr>
        </p:pic>
        <p:pic>
          <p:nvPicPr>
            <p:cNvPr id="18" name="グラフィックス 17" descr="研究">
              <a:extLst>
                <a:ext uri="{FF2B5EF4-FFF2-40B4-BE49-F238E27FC236}">
                  <a16:creationId xmlns:a16="http://schemas.microsoft.com/office/drawing/2014/main" xmlns="" id="{7545DE70-92FA-4265-AAEB-C09E0F3D5425}"/>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6526477" y="4408095"/>
              <a:ext cx="914400" cy="914400"/>
            </a:xfrm>
            <a:prstGeom prst="rect">
              <a:avLst/>
            </a:prstGeom>
          </p:spPr>
        </p:pic>
        <p:sp>
          <p:nvSpPr>
            <p:cNvPr id="19" name="矢印: 下 18">
              <a:extLst>
                <a:ext uri="{FF2B5EF4-FFF2-40B4-BE49-F238E27FC236}">
                  <a16:creationId xmlns:a16="http://schemas.microsoft.com/office/drawing/2014/main" xmlns="" id="{860E9553-9F19-4898-AC3F-CF406EA3D376}"/>
                </a:ext>
              </a:extLst>
            </p:cNvPr>
            <p:cNvSpPr/>
            <p:nvPr/>
          </p:nvSpPr>
          <p:spPr>
            <a:xfrm>
              <a:off x="6197374" y="3842473"/>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pic>
          <p:nvPicPr>
            <p:cNvPr id="21" name="グラフィックス 20" descr="プリンター">
              <a:extLst>
                <a:ext uri="{FF2B5EF4-FFF2-40B4-BE49-F238E27FC236}">
                  <a16:creationId xmlns:a16="http://schemas.microsoft.com/office/drawing/2014/main" xmlns="" id="{0617BC24-B533-4854-BF03-7C53FC6E2F2E}"/>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7269110" y="2670020"/>
              <a:ext cx="914400" cy="914400"/>
            </a:xfrm>
            <a:prstGeom prst="rect">
              <a:avLst/>
            </a:prstGeom>
          </p:spPr>
        </p:pic>
        <p:pic>
          <p:nvPicPr>
            <p:cNvPr id="23" name="グラフィックス 22" descr="ノート PC">
              <a:extLst>
                <a:ext uri="{FF2B5EF4-FFF2-40B4-BE49-F238E27FC236}">
                  <a16:creationId xmlns:a16="http://schemas.microsoft.com/office/drawing/2014/main" xmlns="" id="{1358AE71-3DE6-45D9-B9FC-A7C6ECF68C7D}"/>
                </a:ext>
              </a:extLst>
            </p:cNvPr>
            <p:cNvPicPr>
              <a:picLocks noChangeAspect="1"/>
            </p:cNvPicPr>
            <p:nvPr/>
          </p:nvPicPr>
          <p:blipFill>
            <a:blip r:embed="rId15">
              <a:extLst>
                <a:ext uri="{96DAC541-7B7A-43D3-8B79-37D633B846F1}">
                  <asvg:svgBlip xmlns:asvg="http://schemas.microsoft.com/office/drawing/2016/SVG/main" xmlns="" r:embed="rId16"/>
                </a:ext>
              </a:extLst>
            </a:blip>
            <a:stretch>
              <a:fillRect/>
            </a:stretch>
          </p:blipFill>
          <p:spPr>
            <a:xfrm>
              <a:off x="7387230" y="4401678"/>
              <a:ext cx="914400" cy="914400"/>
            </a:xfrm>
            <a:prstGeom prst="rect">
              <a:avLst/>
            </a:prstGeom>
          </p:spPr>
        </p:pic>
        <p:pic>
          <p:nvPicPr>
            <p:cNvPr id="7" name="グラフィックス 6" descr="雲">
              <a:extLst>
                <a:ext uri="{FF2B5EF4-FFF2-40B4-BE49-F238E27FC236}">
                  <a16:creationId xmlns:a16="http://schemas.microsoft.com/office/drawing/2014/main" xmlns="" id="{6571EF2C-5919-4ED0-AE95-CBDA01C20EE7}"/>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5628320" y="4423703"/>
              <a:ext cx="914400" cy="914400"/>
            </a:xfrm>
            <a:prstGeom prst="rect">
              <a:avLst/>
            </a:prstGeom>
          </p:spPr>
        </p:pic>
      </p:grpSp>
    </p:spTree>
    <p:extLst>
      <p:ext uri="{BB962C8B-B14F-4D97-AF65-F5344CB8AC3E}">
        <p14:creationId xmlns:p14="http://schemas.microsoft.com/office/powerpoint/2010/main" val="5500940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lang="en-US" altLang="ja-JP" dirty="0"/>
              <a:t>ICT</a:t>
            </a:r>
            <a:r>
              <a:rPr lang="ja-JP" altLang="en-US" dirty="0"/>
              <a:t>ツール活用 </a:t>
            </a:r>
            <a:r>
              <a:rPr lang="en-US" altLang="ja-JP" dirty="0"/>
              <a:t>-</a:t>
            </a:r>
            <a:r>
              <a:rPr lang="ja-JP" altLang="en-US" dirty="0"/>
              <a:t>オンラインストレージ</a:t>
            </a:r>
            <a:r>
              <a:rPr lang="en-US" altLang="ja-JP"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sp>
        <p:nvSpPr>
          <p:cNvPr id="12" name="正方形/長方形 11">
            <a:extLst>
              <a:ext uri="{FF2B5EF4-FFF2-40B4-BE49-F238E27FC236}">
                <a16:creationId xmlns:a16="http://schemas.microsoft.com/office/drawing/2014/main" xmlns="" id="{58A5CEDE-4A0A-42E5-ADE5-DF041110DA76}"/>
              </a:ext>
            </a:extLst>
          </p:cNvPr>
          <p:cNvSpPr/>
          <p:nvPr/>
        </p:nvSpPr>
        <p:spPr>
          <a:xfrm>
            <a:off x="361115" y="1398016"/>
            <a:ext cx="4882467" cy="2810988"/>
          </a:xfrm>
          <a:prstGeom prst="rect">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400" dirty="0">
                <a:solidFill>
                  <a:schemeClr val="tx1"/>
                </a:solidFill>
              </a:rPr>
              <a:t>・会議資料のペーパーレス化により、資料の印刷、</a:t>
            </a:r>
            <a:endParaRPr lang="en-US" altLang="ja-JP" sz="1400" dirty="0">
              <a:solidFill>
                <a:schemeClr val="tx1"/>
              </a:solidFill>
            </a:endParaRPr>
          </a:p>
          <a:p>
            <a:r>
              <a:rPr lang="ja-JP" altLang="en-US" sz="1400" dirty="0">
                <a:solidFill>
                  <a:schemeClr val="tx1"/>
                </a:solidFill>
              </a:rPr>
              <a:t>　準備時間を大幅に削減</a:t>
            </a:r>
            <a:endParaRPr lang="en-US" altLang="ja-JP" sz="1400" dirty="0">
              <a:solidFill>
                <a:schemeClr val="tx1"/>
              </a:solidFill>
            </a:endParaRPr>
          </a:p>
          <a:p>
            <a:endParaRPr lang="en-US" altLang="ja-JP" sz="1400" dirty="0">
              <a:solidFill>
                <a:schemeClr val="tx1"/>
              </a:solidFill>
            </a:endParaRPr>
          </a:p>
          <a:p>
            <a:r>
              <a:rPr lang="ja-JP" altLang="en-US" sz="1400" dirty="0">
                <a:solidFill>
                  <a:schemeClr val="tx1"/>
                </a:solidFill>
              </a:rPr>
              <a:t>・データでの資料共有により、</a:t>
            </a:r>
            <a:endParaRPr lang="en-US" altLang="ja-JP" sz="1400" dirty="0">
              <a:solidFill>
                <a:schemeClr val="tx1"/>
              </a:solidFill>
            </a:endParaRPr>
          </a:p>
          <a:p>
            <a:r>
              <a:rPr lang="ja-JP" altLang="en-US" sz="1400" dirty="0">
                <a:solidFill>
                  <a:schemeClr val="tx1"/>
                </a:solidFill>
              </a:rPr>
              <a:t>　資料の確認にかかる時間や負担を軽減</a:t>
            </a:r>
            <a:endParaRPr lang="en-US" altLang="ja-JP" sz="1400" dirty="0">
              <a:solidFill>
                <a:schemeClr val="tx1"/>
              </a:solidFill>
            </a:endParaRPr>
          </a:p>
          <a:p>
            <a:endParaRPr lang="en-US" altLang="ja-JP" sz="1400" dirty="0">
              <a:solidFill>
                <a:schemeClr val="tx1"/>
              </a:solidFill>
            </a:endParaRPr>
          </a:p>
          <a:p>
            <a:r>
              <a:rPr lang="ja-JP" altLang="en-US" sz="1400" dirty="0">
                <a:solidFill>
                  <a:schemeClr val="tx1"/>
                </a:solidFill>
              </a:rPr>
              <a:t>・オンラインストレージでのペーパーレス化を</a:t>
            </a:r>
            <a:endParaRPr lang="en-US" altLang="ja-JP" sz="1400" dirty="0">
              <a:solidFill>
                <a:schemeClr val="tx1"/>
              </a:solidFill>
            </a:endParaRPr>
          </a:p>
          <a:p>
            <a:r>
              <a:rPr lang="ja-JP" altLang="en-US" sz="1400" dirty="0">
                <a:solidFill>
                  <a:schemeClr val="tx1"/>
                </a:solidFill>
              </a:rPr>
              <a:t>　行ったことにより、</a:t>
            </a:r>
            <a:endParaRPr lang="en-US" altLang="ja-JP" sz="1400" dirty="0">
              <a:solidFill>
                <a:schemeClr val="tx1"/>
              </a:solidFill>
            </a:endParaRPr>
          </a:p>
          <a:p>
            <a:r>
              <a:rPr lang="ja-JP" altLang="en-US" sz="1400" dirty="0">
                <a:solidFill>
                  <a:schemeClr val="tx1"/>
                </a:solidFill>
              </a:rPr>
              <a:t>　他の現場業務のデジタル化も促進</a:t>
            </a:r>
            <a:endParaRPr lang="en-US" altLang="ja-JP" sz="1400" dirty="0">
              <a:solidFill>
                <a:schemeClr val="tx1"/>
              </a:solidFill>
            </a:endParaRPr>
          </a:p>
        </p:txBody>
      </p:sp>
      <p:sp>
        <p:nvSpPr>
          <p:cNvPr id="14" name="正方形/長方形 13">
            <a:extLst>
              <a:ext uri="{FF2B5EF4-FFF2-40B4-BE49-F238E27FC236}">
                <a16:creationId xmlns:a16="http://schemas.microsoft.com/office/drawing/2014/main" xmlns="" id="{C339FF1F-99F6-4D9E-A671-D275536D9FC8}"/>
              </a:ext>
            </a:extLst>
          </p:cNvPr>
          <p:cNvSpPr/>
          <p:nvPr/>
        </p:nvSpPr>
        <p:spPr>
          <a:xfrm>
            <a:off x="350370" y="925141"/>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オンラインストレージ活用の結果　</a:t>
            </a:r>
            <a:endParaRPr lang="en-US" altLang="ja-JP" b="1" u="sng" dirty="0">
              <a:solidFill>
                <a:schemeClr val="tx1"/>
              </a:solidFill>
            </a:endParaRPr>
          </a:p>
        </p:txBody>
      </p:sp>
      <p:sp>
        <p:nvSpPr>
          <p:cNvPr id="18" name="矢印: 下 17">
            <a:extLst>
              <a:ext uri="{FF2B5EF4-FFF2-40B4-BE49-F238E27FC236}">
                <a16:creationId xmlns:a16="http://schemas.microsoft.com/office/drawing/2014/main" xmlns="" id="{ED7F702A-A666-4795-A23C-6DD32AE45839}"/>
              </a:ext>
            </a:extLst>
          </p:cNvPr>
          <p:cNvSpPr/>
          <p:nvPr/>
        </p:nvSpPr>
        <p:spPr>
          <a:xfrm>
            <a:off x="2468048" y="4380245"/>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19" name="正方形/長方形 18">
            <a:extLst>
              <a:ext uri="{FF2B5EF4-FFF2-40B4-BE49-F238E27FC236}">
                <a16:creationId xmlns:a16="http://schemas.microsoft.com/office/drawing/2014/main" xmlns="" id="{46C0263E-7628-42AC-A455-830D04BDD92A}"/>
              </a:ext>
            </a:extLst>
          </p:cNvPr>
          <p:cNvSpPr/>
          <p:nvPr/>
        </p:nvSpPr>
        <p:spPr>
          <a:xfrm>
            <a:off x="350369" y="5025963"/>
            <a:ext cx="4894927" cy="928506"/>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400" dirty="0">
                <a:solidFill>
                  <a:schemeClr val="bg1"/>
                </a:solidFill>
              </a:rPr>
              <a:t>・会議資料の削減</a:t>
            </a:r>
            <a:r>
              <a:rPr lang="en-US" altLang="ja-JP" sz="1400" dirty="0">
                <a:solidFill>
                  <a:schemeClr val="bg1"/>
                </a:solidFill>
              </a:rPr>
              <a:t>(4,500</a:t>
            </a:r>
            <a:r>
              <a:rPr lang="ja-JP" altLang="en-US" sz="1400" dirty="0">
                <a:solidFill>
                  <a:schemeClr val="bg1"/>
                </a:solidFill>
              </a:rPr>
              <a:t>枚→</a:t>
            </a:r>
            <a:r>
              <a:rPr lang="en-US" altLang="ja-JP" sz="1400" dirty="0">
                <a:solidFill>
                  <a:schemeClr val="bg1"/>
                </a:solidFill>
              </a:rPr>
              <a:t>50</a:t>
            </a:r>
            <a:r>
              <a:rPr lang="ja-JP" altLang="en-US" sz="1400" dirty="0">
                <a:solidFill>
                  <a:schemeClr val="bg1"/>
                </a:solidFill>
              </a:rPr>
              <a:t>枚</a:t>
            </a:r>
            <a:r>
              <a:rPr lang="en-US" altLang="ja-JP" sz="1400" dirty="0">
                <a:solidFill>
                  <a:schemeClr val="bg1"/>
                </a:solidFill>
              </a:rPr>
              <a:t>)</a:t>
            </a:r>
            <a:r>
              <a:rPr lang="ja-JP" altLang="en-US" sz="1400" dirty="0">
                <a:solidFill>
                  <a:schemeClr val="bg1"/>
                </a:solidFill>
              </a:rPr>
              <a:t>と共に、</a:t>
            </a:r>
            <a:endParaRPr lang="en-US" altLang="ja-JP" sz="1400" dirty="0">
              <a:solidFill>
                <a:schemeClr val="bg1"/>
              </a:solidFill>
            </a:endParaRPr>
          </a:p>
          <a:p>
            <a:pPr algn="ctr"/>
            <a:r>
              <a:rPr lang="ja-JP" altLang="en-US" sz="1400" dirty="0">
                <a:solidFill>
                  <a:schemeClr val="bg1"/>
                </a:solidFill>
              </a:rPr>
              <a:t>その準備時間の削減。</a:t>
            </a:r>
            <a:endParaRPr lang="en-US" altLang="ja-JP" sz="1400" dirty="0">
              <a:solidFill>
                <a:schemeClr val="bg1"/>
              </a:solidFill>
            </a:endParaRPr>
          </a:p>
          <a:p>
            <a:pPr algn="ctr"/>
            <a:r>
              <a:rPr lang="ja-JP" altLang="en-US" sz="1400" dirty="0">
                <a:solidFill>
                  <a:schemeClr val="bg1"/>
                </a:solidFill>
              </a:rPr>
              <a:t>・他の業務におけるデジタル化の促進。</a:t>
            </a:r>
            <a:endParaRPr lang="en-US" altLang="ja-JP" sz="1400" dirty="0">
              <a:solidFill>
                <a:schemeClr val="bg1"/>
              </a:solidFill>
            </a:endParaRPr>
          </a:p>
        </p:txBody>
      </p:sp>
      <p:grpSp>
        <p:nvGrpSpPr>
          <p:cNvPr id="5" name="グループ化 4">
            <a:extLst>
              <a:ext uri="{FF2B5EF4-FFF2-40B4-BE49-F238E27FC236}">
                <a16:creationId xmlns:a16="http://schemas.microsoft.com/office/drawing/2014/main" xmlns="" id="{6DCA1C45-745E-4A9E-AC64-825F221538BF}"/>
              </a:ext>
            </a:extLst>
          </p:cNvPr>
          <p:cNvGrpSpPr/>
          <p:nvPr/>
        </p:nvGrpSpPr>
        <p:grpSpPr>
          <a:xfrm>
            <a:off x="5497925" y="2000218"/>
            <a:ext cx="3274756" cy="2810988"/>
            <a:chOff x="5474681" y="1536949"/>
            <a:chExt cx="2703260" cy="2363767"/>
          </a:xfrm>
        </p:grpSpPr>
        <p:pic>
          <p:nvPicPr>
            <p:cNvPr id="15" name="グラフィックス 14" descr="ドキュメント">
              <a:extLst>
                <a:ext uri="{FF2B5EF4-FFF2-40B4-BE49-F238E27FC236}">
                  <a16:creationId xmlns:a16="http://schemas.microsoft.com/office/drawing/2014/main" xmlns="" id="{6BA8283A-6501-4D1B-88D2-7D83B924D9E8}"/>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903541" y="1541138"/>
              <a:ext cx="720000" cy="720000"/>
            </a:xfrm>
            <a:prstGeom prst="rect">
              <a:avLst/>
            </a:prstGeom>
          </p:spPr>
        </p:pic>
        <p:pic>
          <p:nvPicPr>
            <p:cNvPr id="20" name="グラフィックス 19" descr="フォルダー">
              <a:extLst>
                <a:ext uri="{FF2B5EF4-FFF2-40B4-BE49-F238E27FC236}">
                  <a16:creationId xmlns:a16="http://schemas.microsoft.com/office/drawing/2014/main" xmlns="" id="{75A3E42A-7F77-4AC7-806B-F2B681CE5DA7}"/>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5474681" y="2960488"/>
              <a:ext cx="914400" cy="914400"/>
            </a:xfrm>
            <a:prstGeom prst="rect">
              <a:avLst/>
            </a:prstGeom>
          </p:spPr>
        </p:pic>
        <p:sp>
          <p:nvSpPr>
            <p:cNvPr id="26" name="矢印: 下 25">
              <a:extLst>
                <a:ext uri="{FF2B5EF4-FFF2-40B4-BE49-F238E27FC236}">
                  <a16:creationId xmlns:a16="http://schemas.microsoft.com/office/drawing/2014/main" xmlns="" id="{12A96490-30AC-40A4-8A28-B9A95EC98057}"/>
                </a:ext>
              </a:extLst>
            </p:cNvPr>
            <p:cNvSpPr/>
            <p:nvPr/>
          </p:nvSpPr>
          <p:spPr>
            <a:xfrm>
              <a:off x="6466539" y="2468734"/>
              <a:ext cx="659567" cy="474477"/>
            </a:xfrm>
            <a:prstGeom prst="downArrow">
              <a:avLst/>
            </a:prstGeom>
            <a:solidFill>
              <a:schemeClr val="bg1">
                <a:lumMod val="6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pic>
          <p:nvPicPr>
            <p:cNvPr id="27" name="グラフィックス 26" descr="プリンター">
              <a:extLst>
                <a:ext uri="{FF2B5EF4-FFF2-40B4-BE49-F238E27FC236}">
                  <a16:creationId xmlns:a16="http://schemas.microsoft.com/office/drawing/2014/main" xmlns="" id="{4CD6F2B7-688C-4848-A73E-EBD90DFF68E9}"/>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5973585" y="1536949"/>
              <a:ext cx="720000" cy="720000"/>
            </a:xfrm>
            <a:prstGeom prst="rect">
              <a:avLst/>
            </a:prstGeom>
          </p:spPr>
        </p:pic>
        <p:pic>
          <p:nvPicPr>
            <p:cNvPr id="28" name="グラフィックス 27" descr="ノート PC">
              <a:extLst>
                <a:ext uri="{FF2B5EF4-FFF2-40B4-BE49-F238E27FC236}">
                  <a16:creationId xmlns:a16="http://schemas.microsoft.com/office/drawing/2014/main" xmlns="" id="{7CA9A1B1-9C54-4237-B2C9-20EF100CCB12}"/>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7263541" y="2986316"/>
              <a:ext cx="914400" cy="914400"/>
            </a:xfrm>
            <a:prstGeom prst="rect">
              <a:avLst/>
            </a:prstGeom>
          </p:spPr>
        </p:pic>
        <p:pic>
          <p:nvPicPr>
            <p:cNvPr id="29" name="グラフィックス 28" descr="雲">
              <a:extLst>
                <a:ext uri="{FF2B5EF4-FFF2-40B4-BE49-F238E27FC236}">
                  <a16:creationId xmlns:a16="http://schemas.microsoft.com/office/drawing/2014/main" xmlns="" id="{6395735C-C36D-4D98-9B93-27EA1244D7B1}"/>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6389081" y="2960488"/>
              <a:ext cx="914400" cy="914400"/>
            </a:xfrm>
            <a:prstGeom prst="rect">
              <a:avLst/>
            </a:prstGeom>
          </p:spPr>
        </p:pic>
      </p:grpSp>
    </p:spTree>
    <p:extLst>
      <p:ext uri="{BB962C8B-B14F-4D97-AF65-F5344CB8AC3E}">
        <p14:creationId xmlns:p14="http://schemas.microsoft.com/office/powerpoint/2010/main" val="37782655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四角形: 角を丸くする 15">
            <a:extLst>
              <a:ext uri="{FF2B5EF4-FFF2-40B4-BE49-F238E27FC236}">
                <a16:creationId xmlns:a16="http://schemas.microsoft.com/office/drawing/2014/main" xmlns="" id="{0CA5CAF1-7EBD-478B-8C46-0D058F924F61}"/>
              </a:ext>
            </a:extLst>
          </p:cNvPr>
          <p:cNvSpPr/>
          <p:nvPr/>
        </p:nvSpPr>
        <p:spPr>
          <a:xfrm>
            <a:off x="1246037" y="3046532"/>
            <a:ext cx="2892279" cy="141320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p:txBody>
      </p:sp>
      <p:sp>
        <p:nvSpPr>
          <p:cNvPr id="3" name="タイトル 2">
            <a:extLst>
              <a:ext uri="{FF2B5EF4-FFF2-40B4-BE49-F238E27FC236}">
                <a16:creationId xmlns:a16="http://schemas.microsoft.com/office/drawing/2014/main" xmlns="" id="{EDD1386F-1376-4956-8ADA-51EA3C8A346E}"/>
              </a:ext>
            </a:extLst>
          </p:cNvPr>
          <p:cNvSpPr>
            <a:spLocks noGrp="1"/>
          </p:cNvSpPr>
          <p:nvPr>
            <p:ph type="ctrTitle"/>
          </p:nvPr>
        </p:nvSpPr>
        <p:spPr/>
        <p:txBody>
          <a:bodyPr/>
          <a:lstStyle/>
          <a:p>
            <a:r>
              <a:rPr lang="en-US" altLang="ja-JP" dirty="0"/>
              <a:t>ICT</a:t>
            </a:r>
            <a:r>
              <a:rPr lang="ja-JP" altLang="en-US" dirty="0"/>
              <a:t>ツール活用 </a:t>
            </a:r>
            <a:r>
              <a:rPr lang="en-US" altLang="ja-JP" dirty="0"/>
              <a:t>–</a:t>
            </a:r>
            <a:r>
              <a:rPr lang="ja-JP" altLang="en-US" dirty="0"/>
              <a:t>オンラインストレージ</a:t>
            </a:r>
            <a:r>
              <a:rPr lang="en-US" altLang="ja-JP" dirty="0"/>
              <a:t>-</a:t>
            </a:r>
            <a:endParaRPr kumimoji="1" lang="ja-JP" altLang="en-US" dirty="0"/>
          </a:p>
        </p:txBody>
      </p:sp>
      <p:sp>
        <p:nvSpPr>
          <p:cNvPr id="4" name="正方形/長方形 3">
            <a:extLst>
              <a:ext uri="{FF2B5EF4-FFF2-40B4-BE49-F238E27FC236}">
                <a16:creationId xmlns:a16="http://schemas.microsoft.com/office/drawing/2014/main" xmlns="" id="{21AAF807-9D7C-45C1-A118-F3711D319E29}"/>
              </a:ext>
            </a:extLst>
          </p:cNvPr>
          <p:cNvSpPr/>
          <p:nvPr/>
        </p:nvSpPr>
        <p:spPr>
          <a:xfrm>
            <a:off x="357189" y="905902"/>
            <a:ext cx="8429622" cy="95061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dirty="0">
                <a:solidFill>
                  <a:schemeClr val="tx1"/>
                </a:solidFill>
              </a:rPr>
              <a:t>※C</a:t>
            </a:r>
            <a:r>
              <a:rPr lang="ja-JP" altLang="en-US" dirty="0">
                <a:solidFill>
                  <a:schemeClr val="tx1"/>
                </a:solidFill>
              </a:rPr>
              <a:t>社の事例以外にも</a:t>
            </a:r>
            <a:r>
              <a:rPr lang="en-US" altLang="ja-JP" dirty="0">
                <a:solidFill>
                  <a:schemeClr val="tx1"/>
                </a:solidFill>
              </a:rPr>
              <a:t>…</a:t>
            </a:r>
            <a:r>
              <a:rPr lang="ja-JP" altLang="en-US" dirty="0">
                <a:solidFill>
                  <a:schemeClr val="tx1"/>
                </a:solidFill>
              </a:rPr>
              <a:t>テレワークにも応用可能</a:t>
            </a:r>
            <a:endParaRPr lang="en-US" altLang="ja-JP" dirty="0">
              <a:solidFill>
                <a:schemeClr val="tx1"/>
              </a:solidFill>
            </a:endParaRPr>
          </a:p>
          <a:p>
            <a:r>
              <a:rPr lang="ja-JP" altLang="en-US" dirty="0">
                <a:solidFill>
                  <a:schemeClr val="tx1"/>
                </a:solidFill>
              </a:rPr>
              <a:t>　　社外からでもアクセスできるので　</a:t>
            </a:r>
            <a:endParaRPr lang="en-US" altLang="ja-JP" dirty="0">
              <a:solidFill>
                <a:schemeClr val="tx1"/>
              </a:solidFill>
            </a:endParaRPr>
          </a:p>
          <a:p>
            <a:r>
              <a:rPr lang="ja-JP" altLang="en-US" dirty="0">
                <a:solidFill>
                  <a:schemeClr val="tx1"/>
                </a:solidFill>
              </a:rPr>
              <a:t>　　在宅勤務時や移動中も、資料閲覧や編集ができる。</a:t>
            </a:r>
            <a:endParaRPr lang="en-US" altLang="ja-JP" dirty="0">
              <a:solidFill>
                <a:schemeClr val="tx1"/>
              </a:solidFill>
            </a:endParaRPr>
          </a:p>
          <a:p>
            <a:endParaRPr lang="en-US" altLang="ja-JP" dirty="0">
              <a:solidFill>
                <a:schemeClr val="tx1"/>
              </a:solidFill>
            </a:endParaRPr>
          </a:p>
        </p:txBody>
      </p:sp>
      <p:sp>
        <p:nvSpPr>
          <p:cNvPr id="7" name="正方形/長方形 6">
            <a:extLst>
              <a:ext uri="{FF2B5EF4-FFF2-40B4-BE49-F238E27FC236}">
                <a16:creationId xmlns:a16="http://schemas.microsoft.com/office/drawing/2014/main" xmlns="" id="{9D2B1CF0-2DC7-4604-84EC-84BB0A1C44C6}"/>
              </a:ext>
            </a:extLst>
          </p:cNvPr>
          <p:cNvSpPr/>
          <p:nvPr/>
        </p:nvSpPr>
        <p:spPr>
          <a:xfrm>
            <a:off x="357189" y="1219670"/>
            <a:ext cx="2116188" cy="35060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b="1" u="sng" dirty="0">
              <a:solidFill>
                <a:schemeClr val="tx1"/>
              </a:solidFill>
            </a:endParaRPr>
          </a:p>
        </p:txBody>
      </p:sp>
      <p:sp>
        <p:nvSpPr>
          <p:cNvPr id="18" name="四角形: 角を丸くする 17">
            <a:extLst>
              <a:ext uri="{FF2B5EF4-FFF2-40B4-BE49-F238E27FC236}">
                <a16:creationId xmlns:a16="http://schemas.microsoft.com/office/drawing/2014/main" xmlns="" id="{CB5E4F79-677A-44EB-989F-D20F8BD3647A}"/>
              </a:ext>
            </a:extLst>
          </p:cNvPr>
          <p:cNvSpPr/>
          <p:nvPr/>
        </p:nvSpPr>
        <p:spPr>
          <a:xfrm>
            <a:off x="1246037" y="4665441"/>
            <a:ext cx="2782122" cy="141320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p:txBody>
      </p:sp>
      <p:grpSp>
        <p:nvGrpSpPr>
          <p:cNvPr id="43" name="グループ化 42">
            <a:extLst>
              <a:ext uri="{FF2B5EF4-FFF2-40B4-BE49-F238E27FC236}">
                <a16:creationId xmlns:a16="http://schemas.microsoft.com/office/drawing/2014/main" xmlns="" id="{3821CF58-5CEF-49AA-BE6C-5087E958B3E3}"/>
              </a:ext>
            </a:extLst>
          </p:cNvPr>
          <p:cNvGrpSpPr/>
          <p:nvPr/>
        </p:nvGrpSpPr>
        <p:grpSpPr>
          <a:xfrm>
            <a:off x="347739" y="2094251"/>
            <a:ext cx="2991610" cy="2242400"/>
            <a:chOff x="347739" y="2094251"/>
            <a:chExt cx="2991610" cy="2242400"/>
          </a:xfrm>
        </p:grpSpPr>
        <p:grpSp>
          <p:nvGrpSpPr>
            <p:cNvPr id="42" name="グループ化 41">
              <a:extLst>
                <a:ext uri="{FF2B5EF4-FFF2-40B4-BE49-F238E27FC236}">
                  <a16:creationId xmlns:a16="http://schemas.microsoft.com/office/drawing/2014/main" xmlns="" id="{41EB7CD7-9046-4994-A3BF-256F5F48CC79}"/>
                </a:ext>
              </a:extLst>
            </p:cNvPr>
            <p:cNvGrpSpPr/>
            <p:nvPr/>
          </p:nvGrpSpPr>
          <p:grpSpPr>
            <a:xfrm>
              <a:off x="347739" y="2094251"/>
              <a:ext cx="2991610" cy="2242400"/>
              <a:chOff x="1032439" y="2695232"/>
              <a:chExt cx="2370388" cy="1716105"/>
            </a:xfrm>
          </p:grpSpPr>
          <p:sp>
            <p:nvSpPr>
              <p:cNvPr id="25" name="楕円 24">
                <a:extLst>
                  <a:ext uri="{FF2B5EF4-FFF2-40B4-BE49-F238E27FC236}">
                    <a16:creationId xmlns:a16="http://schemas.microsoft.com/office/drawing/2014/main" xmlns="" id="{6CF7DA28-888D-4043-B066-A51BC2D16BE1}"/>
                  </a:ext>
                </a:extLst>
              </p:cNvPr>
              <p:cNvSpPr/>
              <p:nvPr/>
            </p:nvSpPr>
            <p:spPr>
              <a:xfrm>
                <a:off x="1032439" y="2695232"/>
                <a:ext cx="2370388" cy="1716105"/>
              </a:xfrm>
              <a:prstGeom prst="ellipse">
                <a:avLst/>
              </a:prstGeom>
              <a:solidFill>
                <a:srgbClr val="FFCCFF"/>
              </a:solidFill>
              <a:ln>
                <a:noFill/>
              </a:ln>
            </p:spPr>
            <p:style>
              <a:lnRef idx="2">
                <a:schemeClr val="accent1"/>
              </a:lnRef>
              <a:fillRef idx="1">
                <a:schemeClr val="lt1"/>
              </a:fillRef>
              <a:effectRef idx="0">
                <a:schemeClr val="accent1"/>
              </a:effectRef>
              <a:fontRef idx="minor">
                <a:schemeClr val="dk1"/>
              </a:fontRef>
            </p:style>
            <p:txBody>
              <a:bodyPr rtlCol="0" anchor="ctr"/>
              <a:lstStyle/>
              <a:p>
                <a:endParaRPr kumimoji="1" lang="ja-JP" altLang="en-US" dirty="0">
                  <a:solidFill>
                    <a:schemeClr val="bg1">
                      <a:lumMod val="50000"/>
                    </a:schemeClr>
                  </a:solidFill>
                </a:endParaRPr>
              </a:p>
            </p:txBody>
          </p:sp>
          <p:pic>
            <p:nvPicPr>
              <p:cNvPr id="9" name="グラフィックス 8" descr="家">
                <a:extLst>
                  <a:ext uri="{FF2B5EF4-FFF2-40B4-BE49-F238E27FC236}">
                    <a16:creationId xmlns:a16="http://schemas.microsoft.com/office/drawing/2014/main" xmlns="" id="{6B389183-9F4A-4E5B-BEF4-8A6821B55E69}"/>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157227" y="3112392"/>
                <a:ext cx="684000" cy="684000"/>
              </a:xfrm>
              <a:prstGeom prst="rect">
                <a:avLst/>
              </a:prstGeom>
            </p:spPr>
          </p:pic>
          <p:pic>
            <p:nvPicPr>
              <p:cNvPr id="10" name="グラフィックス 9" descr="ノート PC">
                <a:extLst>
                  <a:ext uri="{FF2B5EF4-FFF2-40B4-BE49-F238E27FC236}">
                    <a16:creationId xmlns:a16="http://schemas.microsoft.com/office/drawing/2014/main" xmlns="" id="{1175B0AE-7029-4E27-BF13-5F322B217096}"/>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2616393" y="3081109"/>
                <a:ext cx="684000" cy="684000"/>
              </a:xfrm>
              <a:prstGeom prst="rect">
                <a:avLst/>
              </a:prstGeom>
            </p:spPr>
          </p:pic>
          <p:pic>
            <p:nvPicPr>
              <p:cNvPr id="12" name="グラフィックス 11" descr="女性のプロフィール">
                <a:extLst>
                  <a:ext uri="{FF2B5EF4-FFF2-40B4-BE49-F238E27FC236}">
                    <a16:creationId xmlns:a16="http://schemas.microsoft.com/office/drawing/2014/main" xmlns="" id="{270BB74D-9F5C-4786-A1E7-4884E8772255}"/>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807611" y="3464402"/>
                <a:ext cx="684000" cy="684000"/>
              </a:xfrm>
              <a:prstGeom prst="rect">
                <a:avLst/>
              </a:prstGeom>
            </p:spPr>
          </p:pic>
        </p:grpSp>
        <p:sp>
          <p:nvSpPr>
            <p:cNvPr id="26" name="テキスト ボックス 25">
              <a:extLst>
                <a:ext uri="{FF2B5EF4-FFF2-40B4-BE49-F238E27FC236}">
                  <a16:creationId xmlns:a16="http://schemas.microsoft.com/office/drawing/2014/main" xmlns="" id="{6F718AC1-91A5-4D49-9E2D-72E1B4CA93DB}"/>
                </a:ext>
              </a:extLst>
            </p:cNvPr>
            <p:cNvSpPr txBox="1"/>
            <p:nvPr/>
          </p:nvSpPr>
          <p:spPr>
            <a:xfrm>
              <a:off x="1235105" y="2214422"/>
              <a:ext cx="1178231" cy="338554"/>
            </a:xfrm>
            <a:prstGeom prst="rect">
              <a:avLst/>
            </a:prstGeom>
            <a:noFill/>
          </p:spPr>
          <p:txBody>
            <a:bodyPr wrap="square" rtlCol="0">
              <a:spAutoFit/>
            </a:bodyPr>
            <a:lstStyle/>
            <a:p>
              <a:pPr algn="ctr"/>
              <a:r>
                <a:rPr lang="ja-JP" altLang="en-US" sz="1600" b="1" dirty="0"/>
                <a:t>在宅勤務</a:t>
              </a:r>
              <a:endParaRPr lang="en-US" altLang="ja-JP" sz="1600" b="1" dirty="0"/>
            </a:p>
          </p:txBody>
        </p:sp>
      </p:grpSp>
      <p:grpSp>
        <p:nvGrpSpPr>
          <p:cNvPr id="2" name="グループ化 1">
            <a:extLst>
              <a:ext uri="{FF2B5EF4-FFF2-40B4-BE49-F238E27FC236}">
                <a16:creationId xmlns:a16="http://schemas.microsoft.com/office/drawing/2014/main" xmlns="" id="{38B283D2-4AC8-4DAF-87CF-B434B60C1CA3}"/>
              </a:ext>
            </a:extLst>
          </p:cNvPr>
          <p:cNvGrpSpPr/>
          <p:nvPr/>
        </p:nvGrpSpPr>
        <p:grpSpPr>
          <a:xfrm>
            <a:off x="3179783" y="3884451"/>
            <a:ext cx="3724831" cy="2782616"/>
            <a:chOff x="5171998" y="3013251"/>
            <a:chExt cx="3724831" cy="2782616"/>
          </a:xfrm>
        </p:grpSpPr>
        <p:grpSp>
          <p:nvGrpSpPr>
            <p:cNvPr id="44" name="グループ化 43">
              <a:extLst>
                <a:ext uri="{FF2B5EF4-FFF2-40B4-BE49-F238E27FC236}">
                  <a16:creationId xmlns:a16="http://schemas.microsoft.com/office/drawing/2014/main" xmlns="" id="{D338F608-738A-4FCB-AD27-784D279EF849}"/>
                </a:ext>
              </a:extLst>
            </p:cNvPr>
            <p:cNvGrpSpPr/>
            <p:nvPr/>
          </p:nvGrpSpPr>
          <p:grpSpPr>
            <a:xfrm>
              <a:off x="5171998" y="3013251"/>
              <a:ext cx="2991611" cy="2242400"/>
              <a:chOff x="5492821" y="3061811"/>
              <a:chExt cx="2991611" cy="2242400"/>
            </a:xfrm>
          </p:grpSpPr>
          <p:sp>
            <p:nvSpPr>
              <p:cNvPr id="27" name="楕円 26">
                <a:extLst>
                  <a:ext uri="{FF2B5EF4-FFF2-40B4-BE49-F238E27FC236}">
                    <a16:creationId xmlns:a16="http://schemas.microsoft.com/office/drawing/2014/main" xmlns="" id="{2091898F-E686-439A-B4EA-2EF17E8E2F7A}"/>
                  </a:ext>
                </a:extLst>
              </p:cNvPr>
              <p:cNvSpPr/>
              <p:nvPr/>
            </p:nvSpPr>
            <p:spPr>
              <a:xfrm>
                <a:off x="5492821" y="3061811"/>
                <a:ext cx="2991611" cy="2242400"/>
              </a:xfrm>
              <a:prstGeom prst="ellipse">
                <a:avLst/>
              </a:prstGeom>
              <a:solidFill>
                <a:srgbClr val="CCECFF"/>
              </a:solidFill>
              <a:ln>
                <a:noFill/>
              </a:ln>
            </p:spPr>
            <p:style>
              <a:lnRef idx="2">
                <a:schemeClr val="accent1"/>
              </a:lnRef>
              <a:fillRef idx="1">
                <a:schemeClr val="lt1"/>
              </a:fillRef>
              <a:effectRef idx="0">
                <a:schemeClr val="accent1"/>
              </a:effectRef>
              <a:fontRef idx="minor">
                <a:schemeClr val="dk1"/>
              </a:fontRef>
            </p:style>
            <p:txBody>
              <a:bodyPr rtlCol="0" anchor="ctr"/>
              <a:lstStyle/>
              <a:p>
                <a:endParaRPr kumimoji="1" lang="ja-JP" altLang="en-US" dirty="0">
                  <a:solidFill>
                    <a:schemeClr val="bg1">
                      <a:lumMod val="50000"/>
                    </a:schemeClr>
                  </a:solidFill>
                </a:endParaRPr>
              </a:p>
            </p:txBody>
          </p:sp>
          <p:pic>
            <p:nvPicPr>
              <p:cNvPr id="15" name="グラフィックス 14" descr="開いたフォルダー">
                <a:extLst>
                  <a:ext uri="{FF2B5EF4-FFF2-40B4-BE49-F238E27FC236}">
                    <a16:creationId xmlns:a16="http://schemas.microsoft.com/office/drawing/2014/main" xmlns="" id="{5211FEFB-7B74-4F14-8E01-0C566330DFC5}"/>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5887769" y="3287638"/>
                <a:ext cx="1071350" cy="1071350"/>
              </a:xfrm>
              <a:prstGeom prst="rect">
                <a:avLst/>
              </a:prstGeom>
            </p:spPr>
          </p:pic>
        </p:grpSp>
        <p:pic>
          <p:nvPicPr>
            <p:cNvPr id="5" name="グラフィックス 4" descr="雲">
              <a:extLst>
                <a:ext uri="{FF2B5EF4-FFF2-40B4-BE49-F238E27FC236}">
                  <a16:creationId xmlns:a16="http://schemas.microsoft.com/office/drawing/2014/main" xmlns="" id="{5A41D06C-8254-4F5A-874F-52B42CA00114}"/>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6763613" y="3261110"/>
              <a:ext cx="1044000" cy="1044000"/>
            </a:xfrm>
            <a:prstGeom prst="rect">
              <a:avLst/>
            </a:prstGeom>
          </p:spPr>
        </p:pic>
        <p:pic>
          <p:nvPicPr>
            <p:cNvPr id="28" name="グラフィックス 27" descr="雲">
              <a:extLst>
                <a:ext uri="{FF2B5EF4-FFF2-40B4-BE49-F238E27FC236}">
                  <a16:creationId xmlns:a16="http://schemas.microsoft.com/office/drawing/2014/main" xmlns="" id="{12C0E868-9703-48C7-9BE2-23E017A25F3D}"/>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5458971" y="3995867"/>
              <a:ext cx="1800000" cy="1800000"/>
            </a:xfrm>
            <a:prstGeom prst="rect">
              <a:avLst/>
            </a:prstGeom>
          </p:spPr>
        </p:pic>
        <p:sp>
          <p:nvSpPr>
            <p:cNvPr id="21" name="テキスト ボックス 20">
              <a:extLst>
                <a:ext uri="{FF2B5EF4-FFF2-40B4-BE49-F238E27FC236}">
                  <a16:creationId xmlns:a16="http://schemas.microsoft.com/office/drawing/2014/main" xmlns="" id="{E2CD5510-C967-44A9-A5D7-086451910FE1}"/>
                </a:ext>
              </a:extLst>
            </p:cNvPr>
            <p:cNvSpPr txBox="1"/>
            <p:nvPr/>
          </p:nvSpPr>
          <p:spPr>
            <a:xfrm>
              <a:off x="6919321" y="4979753"/>
              <a:ext cx="1977508" cy="338554"/>
            </a:xfrm>
            <a:prstGeom prst="rect">
              <a:avLst/>
            </a:prstGeom>
            <a:noFill/>
          </p:spPr>
          <p:txBody>
            <a:bodyPr wrap="square" rtlCol="0">
              <a:spAutoFit/>
            </a:bodyPr>
            <a:lstStyle/>
            <a:p>
              <a:pPr algn="ctr"/>
              <a:r>
                <a:rPr lang="ja-JP" altLang="en-US" sz="1600" b="1" dirty="0"/>
                <a:t>インターネット</a:t>
              </a:r>
              <a:endParaRPr lang="en-US" altLang="ja-JP" sz="1600" b="1" dirty="0"/>
            </a:p>
          </p:txBody>
        </p:sp>
        <p:sp>
          <p:nvSpPr>
            <p:cNvPr id="29" name="テキスト ボックス 28">
              <a:extLst>
                <a:ext uri="{FF2B5EF4-FFF2-40B4-BE49-F238E27FC236}">
                  <a16:creationId xmlns:a16="http://schemas.microsoft.com/office/drawing/2014/main" xmlns="" id="{C9F92EC8-5310-4C2F-9992-4A8ED84F388B}"/>
                </a:ext>
              </a:extLst>
            </p:cNvPr>
            <p:cNvSpPr txBox="1"/>
            <p:nvPr/>
          </p:nvSpPr>
          <p:spPr>
            <a:xfrm>
              <a:off x="5426725" y="4122734"/>
              <a:ext cx="2423141" cy="338554"/>
            </a:xfrm>
            <a:prstGeom prst="rect">
              <a:avLst/>
            </a:prstGeom>
            <a:noFill/>
          </p:spPr>
          <p:txBody>
            <a:bodyPr wrap="square" rtlCol="0">
              <a:spAutoFit/>
            </a:bodyPr>
            <a:lstStyle/>
            <a:p>
              <a:pPr algn="ctr"/>
              <a:r>
                <a:rPr lang="ja-JP" altLang="en-US" sz="1600" dirty="0"/>
                <a:t>オンラインストレージ</a:t>
              </a:r>
              <a:endParaRPr lang="en-US" altLang="ja-JP" sz="1600" dirty="0"/>
            </a:p>
          </p:txBody>
        </p:sp>
      </p:grpSp>
      <p:grpSp>
        <p:nvGrpSpPr>
          <p:cNvPr id="41" name="グループ化 40">
            <a:extLst>
              <a:ext uri="{FF2B5EF4-FFF2-40B4-BE49-F238E27FC236}">
                <a16:creationId xmlns:a16="http://schemas.microsoft.com/office/drawing/2014/main" xmlns="" id="{9D6E82F1-D402-4905-8BFA-85E13B7FABCA}"/>
              </a:ext>
            </a:extLst>
          </p:cNvPr>
          <p:cNvGrpSpPr/>
          <p:nvPr/>
        </p:nvGrpSpPr>
        <p:grpSpPr>
          <a:xfrm>
            <a:off x="5760605" y="1925332"/>
            <a:ext cx="3019387" cy="2242400"/>
            <a:chOff x="5847644" y="2307800"/>
            <a:chExt cx="3019387" cy="2242400"/>
          </a:xfrm>
        </p:grpSpPr>
        <p:sp>
          <p:nvSpPr>
            <p:cNvPr id="24" name="楕円 23">
              <a:extLst>
                <a:ext uri="{FF2B5EF4-FFF2-40B4-BE49-F238E27FC236}">
                  <a16:creationId xmlns:a16="http://schemas.microsoft.com/office/drawing/2014/main" xmlns="" id="{6CD151E1-6531-488D-9FF8-154085D86385}"/>
                </a:ext>
              </a:extLst>
            </p:cNvPr>
            <p:cNvSpPr/>
            <p:nvPr/>
          </p:nvSpPr>
          <p:spPr>
            <a:xfrm>
              <a:off x="5847644" y="2307800"/>
              <a:ext cx="2991610" cy="2242400"/>
            </a:xfrm>
            <a:prstGeom prst="ellipse">
              <a:avLst/>
            </a:prstGeom>
            <a:solidFill>
              <a:schemeClr val="bg1">
                <a:lumMod val="9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endParaRPr kumimoji="1" lang="ja-JP" altLang="en-US" dirty="0">
                <a:solidFill>
                  <a:schemeClr val="bg1">
                    <a:lumMod val="50000"/>
                  </a:schemeClr>
                </a:solidFill>
              </a:endParaRPr>
            </a:p>
          </p:txBody>
        </p:sp>
        <p:pic>
          <p:nvPicPr>
            <p:cNvPr id="30" name="Graphic 3" descr="Computer">
              <a:extLst>
                <a:ext uri="{FF2B5EF4-FFF2-40B4-BE49-F238E27FC236}">
                  <a16:creationId xmlns:a16="http://schemas.microsoft.com/office/drawing/2014/main" xmlns="" id="{CFF3E2B3-3201-4EC8-8BC9-EB49469AF5C9}"/>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xmlns="" r:embed="rId16"/>
                </a:ext>
              </a:extLst>
            </a:blip>
            <a:stretch>
              <a:fillRect/>
            </a:stretch>
          </p:blipFill>
          <p:spPr>
            <a:xfrm>
              <a:off x="6107099" y="3004007"/>
              <a:ext cx="863260" cy="893769"/>
            </a:xfrm>
            <a:prstGeom prst="rect">
              <a:avLst/>
            </a:prstGeom>
          </p:spPr>
        </p:pic>
        <p:pic>
          <p:nvPicPr>
            <p:cNvPr id="33" name="グラフィックス 32" descr="女性のプロフィール">
              <a:extLst>
                <a:ext uri="{FF2B5EF4-FFF2-40B4-BE49-F238E27FC236}">
                  <a16:creationId xmlns:a16="http://schemas.microsoft.com/office/drawing/2014/main" xmlns="" id="{5CAC8EAF-A9BA-4DB7-A369-2497869E68F1}"/>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7041547" y="3420033"/>
              <a:ext cx="863260" cy="893769"/>
            </a:xfrm>
            <a:prstGeom prst="rect">
              <a:avLst/>
            </a:prstGeom>
          </p:spPr>
        </p:pic>
        <p:pic>
          <p:nvPicPr>
            <p:cNvPr id="8" name="グラフィックス 7" descr="建物">
              <a:extLst>
                <a:ext uri="{FF2B5EF4-FFF2-40B4-BE49-F238E27FC236}">
                  <a16:creationId xmlns:a16="http://schemas.microsoft.com/office/drawing/2014/main" xmlns="" id="{F46A2A70-30A0-4C4A-8E5B-9B00FF08E887}"/>
                </a:ext>
              </a:extLst>
            </p:cNvPr>
            <p:cNvPicPr>
              <a:picLocks noChangeAspect="1"/>
            </p:cNvPicPr>
            <p:nvPr/>
          </p:nvPicPr>
          <p:blipFill>
            <a:blip r:embed="rId19">
              <a:extLst>
                <a:ext uri="{96DAC541-7B7A-43D3-8B79-37D633B846F1}">
                  <asvg:svgBlip xmlns:asvg="http://schemas.microsoft.com/office/drawing/2016/SVG/main" xmlns="" r:embed="rId20"/>
                </a:ext>
              </a:extLst>
            </a:blip>
            <a:stretch>
              <a:fillRect/>
            </a:stretch>
          </p:blipFill>
          <p:spPr>
            <a:xfrm>
              <a:off x="7952631" y="2952517"/>
              <a:ext cx="914400" cy="914400"/>
            </a:xfrm>
            <a:prstGeom prst="rect">
              <a:avLst/>
            </a:prstGeom>
          </p:spPr>
        </p:pic>
        <p:sp>
          <p:nvSpPr>
            <p:cNvPr id="34" name="テキスト ボックス 33">
              <a:extLst>
                <a:ext uri="{FF2B5EF4-FFF2-40B4-BE49-F238E27FC236}">
                  <a16:creationId xmlns:a16="http://schemas.microsoft.com/office/drawing/2014/main" xmlns="" id="{611834FD-859A-470C-A494-894E796FD1B3}"/>
                </a:ext>
              </a:extLst>
            </p:cNvPr>
            <p:cNvSpPr txBox="1"/>
            <p:nvPr/>
          </p:nvSpPr>
          <p:spPr>
            <a:xfrm>
              <a:off x="6477900" y="2456556"/>
              <a:ext cx="1724119" cy="584775"/>
            </a:xfrm>
            <a:prstGeom prst="rect">
              <a:avLst/>
            </a:prstGeom>
            <a:noFill/>
          </p:spPr>
          <p:txBody>
            <a:bodyPr wrap="square" rtlCol="0">
              <a:spAutoFit/>
            </a:bodyPr>
            <a:lstStyle/>
            <a:p>
              <a:pPr algn="ctr"/>
              <a:r>
                <a:rPr lang="ja-JP" altLang="en-US" sz="1600" b="1" dirty="0"/>
                <a:t>通常の</a:t>
              </a:r>
              <a:endParaRPr lang="en-US" altLang="ja-JP" sz="1600" b="1" dirty="0"/>
            </a:p>
            <a:p>
              <a:pPr algn="ctr"/>
              <a:r>
                <a:rPr lang="ja-JP" altLang="en-US" sz="1600" b="1" dirty="0"/>
                <a:t>オフィス勤務時</a:t>
              </a:r>
              <a:endParaRPr lang="en-US" altLang="ja-JP" sz="1600" b="1" dirty="0"/>
            </a:p>
          </p:txBody>
        </p:sp>
      </p:grpSp>
      <p:cxnSp>
        <p:nvCxnSpPr>
          <p:cNvPr id="31" name="直線矢印コネクタ 30">
            <a:extLst>
              <a:ext uri="{FF2B5EF4-FFF2-40B4-BE49-F238E27FC236}">
                <a16:creationId xmlns:a16="http://schemas.microsoft.com/office/drawing/2014/main" xmlns="" id="{4DD497D3-C2DF-4901-9C1D-0BF8AC163B51}"/>
              </a:ext>
            </a:extLst>
          </p:cNvPr>
          <p:cNvCxnSpPr>
            <a:cxnSpLocks/>
            <a:stCxn id="10" idx="3"/>
          </p:cNvCxnSpPr>
          <p:nvPr/>
        </p:nvCxnSpPr>
        <p:spPr>
          <a:xfrm>
            <a:off x="3210069" y="3045354"/>
            <a:ext cx="740806" cy="1011830"/>
          </a:xfrm>
          <a:prstGeom prst="straightConnector1">
            <a:avLst/>
          </a:prstGeom>
          <a:ln w="76200">
            <a:solidFill>
              <a:srgbClr val="92D050"/>
            </a:solidFill>
            <a:tailEnd type="triangle"/>
          </a:ln>
        </p:spPr>
        <p:style>
          <a:lnRef idx="2">
            <a:schemeClr val="accent1"/>
          </a:lnRef>
          <a:fillRef idx="0">
            <a:schemeClr val="accent1"/>
          </a:fillRef>
          <a:effectRef idx="1">
            <a:schemeClr val="accent1"/>
          </a:effectRef>
          <a:fontRef idx="minor">
            <a:schemeClr val="tx1"/>
          </a:fontRef>
        </p:style>
      </p:cxnSp>
      <p:cxnSp>
        <p:nvCxnSpPr>
          <p:cNvPr id="35" name="直線矢印コネクタ 34">
            <a:extLst>
              <a:ext uri="{FF2B5EF4-FFF2-40B4-BE49-F238E27FC236}">
                <a16:creationId xmlns:a16="http://schemas.microsoft.com/office/drawing/2014/main" xmlns="" id="{27ED551D-1CA4-4B1D-B9F5-B3B9807591B5}"/>
              </a:ext>
            </a:extLst>
          </p:cNvPr>
          <p:cNvCxnSpPr>
            <a:cxnSpLocks/>
            <a:stCxn id="30" idx="1"/>
          </p:cNvCxnSpPr>
          <p:nvPr/>
        </p:nvCxnSpPr>
        <p:spPr>
          <a:xfrm flipH="1">
            <a:off x="5209139" y="3068424"/>
            <a:ext cx="810921" cy="1041854"/>
          </a:xfrm>
          <a:prstGeom prst="straightConnector1">
            <a:avLst/>
          </a:prstGeom>
          <a:ln w="76200">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40" name="テキスト ボックス 39">
            <a:extLst>
              <a:ext uri="{FF2B5EF4-FFF2-40B4-BE49-F238E27FC236}">
                <a16:creationId xmlns:a16="http://schemas.microsoft.com/office/drawing/2014/main" xmlns="" id="{A1D29950-6A70-4590-A64A-EAD10B85F178}"/>
              </a:ext>
            </a:extLst>
          </p:cNvPr>
          <p:cNvSpPr txBox="1"/>
          <p:nvPr/>
        </p:nvSpPr>
        <p:spPr>
          <a:xfrm>
            <a:off x="3331273" y="2522560"/>
            <a:ext cx="2704638" cy="830997"/>
          </a:xfrm>
          <a:prstGeom prst="rect">
            <a:avLst/>
          </a:prstGeom>
          <a:noFill/>
        </p:spPr>
        <p:txBody>
          <a:bodyPr wrap="square" rtlCol="0">
            <a:spAutoFit/>
          </a:bodyPr>
          <a:lstStyle/>
          <a:p>
            <a:pPr algn="ctr"/>
            <a:endParaRPr lang="en-US" altLang="ja-JP" sz="1600" b="1" dirty="0">
              <a:solidFill>
                <a:srgbClr val="92D050"/>
              </a:solidFill>
            </a:endParaRPr>
          </a:p>
          <a:p>
            <a:pPr algn="ctr"/>
            <a:r>
              <a:rPr lang="ja-JP" altLang="en-US" sz="1600" b="1" dirty="0">
                <a:solidFill>
                  <a:srgbClr val="92D050"/>
                </a:solidFill>
              </a:rPr>
              <a:t>同じオンラインストレージにアクセス</a:t>
            </a:r>
            <a:endParaRPr lang="en-US" altLang="ja-JP" sz="1600" b="1" dirty="0">
              <a:solidFill>
                <a:srgbClr val="92D050"/>
              </a:solidFill>
            </a:endParaRPr>
          </a:p>
        </p:txBody>
      </p:sp>
    </p:spTree>
    <p:extLst>
      <p:ext uri="{BB962C8B-B14F-4D97-AF65-F5344CB8AC3E}">
        <p14:creationId xmlns:p14="http://schemas.microsoft.com/office/powerpoint/2010/main" val="23311291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34F52489-B1B3-4352-A263-D3425D698F98}"/>
              </a:ext>
            </a:extLst>
          </p:cNvPr>
          <p:cNvSpPr>
            <a:spLocks noGrp="1"/>
          </p:cNvSpPr>
          <p:nvPr>
            <p:ph type="ctrTitle"/>
          </p:nvPr>
        </p:nvSpPr>
        <p:spPr/>
        <p:txBody>
          <a:bodyPr/>
          <a:lstStyle/>
          <a:p>
            <a:r>
              <a:rPr lang="ja-JP" altLang="en-US" dirty="0"/>
              <a:t>参考</a:t>
            </a:r>
            <a:r>
              <a:rPr lang="en-US" altLang="ja-JP" dirty="0"/>
              <a:t>:</a:t>
            </a:r>
            <a:r>
              <a:rPr lang="ja-JP" altLang="en-US" dirty="0"/>
              <a:t> ビジネス</a:t>
            </a:r>
            <a:r>
              <a:rPr lang="en-US" altLang="ja-JP" dirty="0"/>
              <a:t>ICT</a:t>
            </a:r>
            <a:r>
              <a:rPr lang="ja-JP" altLang="en-US" dirty="0"/>
              <a:t>ツールの導入状況①</a:t>
            </a:r>
            <a:endParaRPr kumimoji="1" lang="ja-JP" altLang="en-US" dirty="0"/>
          </a:p>
        </p:txBody>
      </p:sp>
      <p:pic>
        <p:nvPicPr>
          <p:cNvPr id="8" name="図 7" descr="テキスト が含まれている画像&#10;&#10;自動的に生成された説明">
            <a:extLst>
              <a:ext uri="{FF2B5EF4-FFF2-40B4-BE49-F238E27FC236}">
                <a16:creationId xmlns:a16="http://schemas.microsoft.com/office/drawing/2014/main" xmlns="" id="{AA79017B-A738-4DD5-94AC-FCFA294C8BEE}"/>
              </a:ext>
            </a:extLst>
          </p:cNvPr>
          <p:cNvPicPr>
            <a:picLocks noChangeAspect="1"/>
          </p:cNvPicPr>
          <p:nvPr/>
        </p:nvPicPr>
        <p:blipFill>
          <a:blip r:embed="rId3"/>
          <a:stretch>
            <a:fillRect/>
          </a:stretch>
        </p:blipFill>
        <p:spPr>
          <a:xfrm>
            <a:off x="373633" y="1932037"/>
            <a:ext cx="3733800" cy="3305175"/>
          </a:xfrm>
          <a:prstGeom prst="rect">
            <a:avLst/>
          </a:prstGeom>
        </p:spPr>
      </p:pic>
      <p:pic>
        <p:nvPicPr>
          <p:cNvPr id="10" name="図 9" descr="スクリーンショット が含まれている画像&#10;&#10;自動的に生成された説明">
            <a:extLst>
              <a:ext uri="{FF2B5EF4-FFF2-40B4-BE49-F238E27FC236}">
                <a16:creationId xmlns:a16="http://schemas.microsoft.com/office/drawing/2014/main" xmlns="" id="{B9FEF0B3-D5FD-4B6A-A822-9C97E413F76F}"/>
              </a:ext>
            </a:extLst>
          </p:cNvPr>
          <p:cNvPicPr>
            <a:picLocks noChangeAspect="1"/>
          </p:cNvPicPr>
          <p:nvPr/>
        </p:nvPicPr>
        <p:blipFill>
          <a:blip r:embed="rId4"/>
          <a:stretch>
            <a:fillRect/>
          </a:stretch>
        </p:blipFill>
        <p:spPr>
          <a:xfrm>
            <a:off x="5021830" y="2389237"/>
            <a:ext cx="3781425" cy="2847975"/>
          </a:xfrm>
          <a:prstGeom prst="rect">
            <a:avLst/>
          </a:prstGeom>
        </p:spPr>
      </p:pic>
      <p:sp>
        <p:nvSpPr>
          <p:cNvPr id="11" name="テキスト ボックス 10">
            <a:extLst>
              <a:ext uri="{FF2B5EF4-FFF2-40B4-BE49-F238E27FC236}">
                <a16:creationId xmlns:a16="http://schemas.microsoft.com/office/drawing/2014/main" xmlns="" id="{ADD3184E-6E28-4432-9676-21B97174B356}"/>
              </a:ext>
            </a:extLst>
          </p:cNvPr>
          <p:cNvSpPr txBox="1"/>
          <p:nvPr/>
        </p:nvSpPr>
        <p:spPr>
          <a:xfrm>
            <a:off x="735521" y="5451760"/>
            <a:ext cx="7641207" cy="461665"/>
          </a:xfrm>
          <a:prstGeom prst="rect">
            <a:avLst/>
          </a:prstGeom>
          <a:noFill/>
        </p:spPr>
        <p:txBody>
          <a:bodyPr wrap="square" rtlCol="0">
            <a:spAutoFit/>
          </a:bodyPr>
          <a:lstStyle/>
          <a:p>
            <a:r>
              <a:rPr lang="zh-TW" altLang="en-US" sz="1200" dirty="0"/>
              <a:t>出典：「令和元年版情報通信白書」（総務省）</a:t>
            </a:r>
            <a:endParaRPr lang="en-US" altLang="zh-TW" sz="1200" dirty="0"/>
          </a:p>
          <a:p>
            <a:r>
              <a:rPr lang="en-US" altLang="ja-JP" sz="1200" dirty="0">
                <a:hlinkClick r:id="rId5"/>
              </a:rPr>
              <a:t>https://www.soumu.go.jp/johotsusintokei/whitepaper/ja/r01/html/nd124220.html</a:t>
            </a:r>
            <a:endParaRPr lang="x-none" altLang="ja-JP" sz="1200" dirty="0"/>
          </a:p>
        </p:txBody>
      </p:sp>
      <p:sp>
        <p:nvSpPr>
          <p:cNvPr id="12" name="テキスト ボックス 11">
            <a:extLst>
              <a:ext uri="{FF2B5EF4-FFF2-40B4-BE49-F238E27FC236}">
                <a16:creationId xmlns:a16="http://schemas.microsoft.com/office/drawing/2014/main" xmlns="" id="{FB22DE68-11DE-40DB-9A77-D01927556D22}"/>
              </a:ext>
            </a:extLst>
          </p:cNvPr>
          <p:cNvSpPr txBox="1"/>
          <p:nvPr/>
        </p:nvSpPr>
        <p:spPr>
          <a:xfrm>
            <a:off x="383789" y="1283656"/>
            <a:ext cx="1350902" cy="338554"/>
          </a:xfrm>
          <a:prstGeom prst="rect">
            <a:avLst/>
          </a:prstGeom>
          <a:noFill/>
        </p:spPr>
        <p:txBody>
          <a:bodyPr wrap="square" rtlCol="0">
            <a:spAutoFit/>
          </a:bodyPr>
          <a:lstStyle/>
          <a:p>
            <a:r>
              <a:rPr lang="ja-JP" altLang="en-US" sz="1600" dirty="0"/>
              <a:t>導入状況</a:t>
            </a:r>
            <a:endParaRPr lang="x-none" altLang="ja-JP" sz="1600" dirty="0"/>
          </a:p>
        </p:txBody>
      </p:sp>
      <p:sp>
        <p:nvSpPr>
          <p:cNvPr id="13" name="テキスト ボックス 12">
            <a:extLst>
              <a:ext uri="{FF2B5EF4-FFF2-40B4-BE49-F238E27FC236}">
                <a16:creationId xmlns:a16="http://schemas.microsoft.com/office/drawing/2014/main" xmlns="" id="{0E1E7D42-8C6A-46AD-A33F-9A045770CE40}"/>
              </a:ext>
            </a:extLst>
          </p:cNvPr>
          <p:cNvSpPr txBox="1"/>
          <p:nvPr/>
        </p:nvSpPr>
        <p:spPr>
          <a:xfrm>
            <a:off x="4978786" y="1283656"/>
            <a:ext cx="3781425" cy="584775"/>
          </a:xfrm>
          <a:prstGeom prst="rect">
            <a:avLst/>
          </a:prstGeom>
          <a:noFill/>
        </p:spPr>
        <p:txBody>
          <a:bodyPr wrap="square" rtlCol="0">
            <a:spAutoFit/>
          </a:bodyPr>
          <a:lstStyle/>
          <a:p>
            <a:r>
              <a:rPr lang="ja-JP" altLang="en-US" sz="1600" dirty="0"/>
              <a:t>業務効率向上</a:t>
            </a:r>
            <a:r>
              <a:rPr lang="en-US" altLang="ja-JP" sz="1600" dirty="0"/>
              <a:t>/</a:t>
            </a:r>
            <a:r>
              <a:rPr lang="ja-JP" altLang="en-US" sz="1600" dirty="0"/>
              <a:t>低下につながる</a:t>
            </a:r>
            <a:endParaRPr lang="en-US" altLang="ja-JP" sz="1600" dirty="0"/>
          </a:p>
          <a:p>
            <a:r>
              <a:rPr lang="ja-JP" altLang="en-US" sz="1600" dirty="0"/>
              <a:t>システム</a:t>
            </a:r>
            <a:r>
              <a:rPr lang="en-US" altLang="ja-JP" sz="1600" dirty="0"/>
              <a:t>/</a:t>
            </a:r>
            <a:r>
              <a:rPr lang="ja-JP" altLang="en-US" sz="1600" dirty="0"/>
              <a:t>ツール</a:t>
            </a:r>
            <a:endParaRPr lang="x-none" altLang="ja-JP" sz="1600" dirty="0"/>
          </a:p>
        </p:txBody>
      </p:sp>
      <p:sp>
        <p:nvSpPr>
          <p:cNvPr id="9" name="正方形/長方形 8">
            <a:extLst>
              <a:ext uri="{FF2B5EF4-FFF2-40B4-BE49-F238E27FC236}">
                <a16:creationId xmlns:a16="http://schemas.microsoft.com/office/drawing/2014/main" xmlns="" id="{4CBF1559-3918-4516-90A1-E98276C95E4D}"/>
              </a:ext>
            </a:extLst>
          </p:cNvPr>
          <p:cNvSpPr/>
          <p:nvPr/>
        </p:nvSpPr>
        <p:spPr>
          <a:xfrm>
            <a:off x="373633" y="821965"/>
            <a:ext cx="8429622" cy="45528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dirty="0"/>
              <a:t>情報共有・コミュニケーションのためのシステム／ツール</a:t>
            </a:r>
            <a:endParaRPr lang="en-US" altLang="ja-JP" dirty="0"/>
          </a:p>
        </p:txBody>
      </p:sp>
    </p:spTree>
    <p:extLst>
      <p:ext uri="{BB962C8B-B14F-4D97-AF65-F5344CB8AC3E}">
        <p14:creationId xmlns:p14="http://schemas.microsoft.com/office/powerpoint/2010/main" val="1603117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FAF16A7E-2BCA-4AB9-B8FB-A0A88793D60F}"/>
              </a:ext>
            </a:extLst>
          </p:cNvPr>
          <p:cNvSpPr>
            <a:spLocks noGrp="1"/>
          </p:cNvSpPr>
          <p:nvPr>
            <p:ph type="ctrTitle"/>
          </p:nvPr>
        </p:nvSpPr>
        <p:spPr/>
        <p:txBody>
          <a:bodyPr/>
          <a:lstStyle/>
          <a:p>
            <a:r>
              <a:rPr kumimoji="1" lang="ja-JP" altLang="en-US" dirty="0"/>
              <a:t>参考</a:t>
            </a:r>
            <a:r>
              <a:rPr kumimoji="1" lang="en-US" altLang="ja-JP" dirty="0"/>
              <a:t>:</a:t>
            </a:r>
            <a:r>
              <a:rPr lang="ja-JP" altLang="en-US" dirty="0"/>
              <a:t> </a:t>
            </a:r>
            <a:r>
              <a:rPr kumimoji="1" lang="ja-JP" altLang="en-US" dirty="0"/>
              <a:t>ビジネス</a:t>
            </a:r>
            <a:r>
              <a:rPr kumimoji="1" lang="en-US" altLang="ja-JP" dirty="0"/>
              <a:t>ICT</a:t>
            </a:r>
            <a:r>
              <a:rPr kumimoji="1" lang="ja-JP" altLang="en-US" dirty="0"/>
              <a:t>ツールの導入状況②</a:t>
            </a:r>
          </a:p>
        </p:txBody>
      </p:sp>
      <p:pic>
        <p:nvPicPr>
          <p:cNvPr id="5" name="図 4" descr="建物, レンガ が含まれている画像&#10;&#10;自動的に生成された説明">
            <a:extLst>
              <a:ext uri="{FF2B5EF4-FFF2-40B4-BE49-F238E27FC236}">
                <a16:creationId xmlns:a16="http://schemas.microsoft.com/office/drawing/2014/main" xmlns="" id="{AC1356BC-04B3-45E2-9310-16D76DE26F61}"/>
              </a:ext>
            </a:extLst>
          </p:cNvPr>
          <p:cNvPicPr>
            <a:picLocks noChangeAspect="1"/>
          </p:cNvPicPr>
          <p:nvPr/>
        </p:nvPicPr>
        <p:blipFill>
          <a:blip r:embed="rId3"/>
          <a:stretch>
            <a:fillRect/>
          </a:stretch>
        </p:blipFill>
        <p:spPr>
          <a:xfrm>
            <a:off x="373633" y="2523373"/>
            <a:ext cx="3467100" cy="2581275"/>
          </a:xfrm>
          <a:prstGeom prst="rect">
            <a:avLst/>
          </a:prstGeom>
        </p:spPr>
      </p:pic>
      <p:pic>
        <p:nvPicPr>
          <p:cNvPr id="7" name="図 6" descr="文字と写真のスクリーンショット&#10;&#10;自動的に生成された説明">
            <a:extLst>
              <a:ext uri="{FF2B5EF4-FFF2-40B4-BE49-F238E27FC236}">
                <a16:creationId xmlns:a16="http://schemas.microsoft.com/office/drawing/2014/main" xmlns="" id="{BD55CD8F-3F89-4FE2-92C8-B7E2F1977EA1}"/>
              </a:ext>
            </a:extLst>
          </p:cNvPr>
          <p:cNvPicPr>
            <a:picLocks noChangeAspect="1"/>
          </p:cNvPicPr>
          <p:nvPr/>
        </p:nvPicPr>
        <p:blipFill>
          <a:blip r:embed="rId4"/>
          <a:stretch>
            <a:fillRect/>
          </a:stretch>
        </p:blipFill>
        <p:spPr>
          <a:xfrm>
            <a:off x="4775062" y="2362365"/>
            <a:ext cx="3829050" cy="3009900"/>
          </a:xfrm>
          <a:prstGeom prst="rect">
            <a:avLst/>
          </a:prstGeom>
        </p:spPr>
      </p:pic>
      <p:sp>
        <p:nvSpPr>
          <p:cNvPr id="8" name="テキスト ボックス 7">
            <a:extLst>
              <a:ext uri="{FF2B5EF4-FFF2-40B4-BE49-F238E27FC236}">
                <a16:creationId xmlns:a16="http://schemas.microsoft.com/office/drawing/2014/main" xmlns="" id="{DE3B22D4-C016-411C-9472-528F6B3CCAE4}"/>
              </a:ext>
            </a:extLst>
          </p:cNvPr>
          <p:cNvSpPr txBox="1"/>
          <p:nvPr/>
        </p:nvSpPr>
        <p:spPr>
          <a:xfrm>
            <a:off x="735521" y="5451760"/>
            <a:ext cx="7641207" cy="461665"/>
          </a:xfrm>
          <a:prstGeom prst="rect">
            <a:avLst/>
          </a:prstGeom>
          <a:noFill/>
        </p:spPr>
        <p:txBody>
          <a:bodyPr wrap="square" rtlCol="0">
            <a:spAutoFit/>
          </a:bodyPr>
          <a:lstStyle/>
          <a:p>
            <a:r>
              <a:rPr lang="zh-TW" altLang="en-US" sz="1200" dirty="0"/>
              <a:t>出典：「令和元年版情報通信白書」（総務省）</a:t>
            </a:r>
            <a:endParaRPr lang="en-US" altLang="zh-TW" sz="1200" dirty="0"/>
          </a:p>
          <a:p>
            <a:r>
              <a:rPr lang="en-US" altLang="ja-JP" sz="1200" dirty="0">
                <a:hlinkClick r:id="rId5"/>
              </a:rPr>
              <a:t>https://www.soumu.go.jp/johotsusintokei/whitepaper/ja/r01/html/nd124220.html</a:t>
            </a:r>
            <a:endParaRPr lang="x-none" altLang="ja-JP" sz="1200" dirty="0"/>
          </a:p>
        </p:txBody>
      </p:sp>
      <p:sp>
        <p:nvSpPr>
          <p:cNvPr id="9" name="テキスト ボックス 8">
            <a:extLst>
              <a:ext uri="{FF2B5EF4-FFF2-40B4-BE49-F238E27FC236}">
                <a16:creationId xmlns:a16="http://schemas.microsoft.com/office/drawing/2014/main" xmlns="" id="{5BD82942-5971-4C85-BC63-DC2C9F9585F3}"/>
              </a:ext>
            </a:extLst>
          </p:cNvPr>
          <p:cNvSpPr txBox="1"/>
          <p:nvPr/>
        </p:nvSpPr>
        <p:spPr>
          <a:xfrm>
            <a:off x="373633" y="1263554"/>
            <a:ext cx="1350902" cy="338554"/>
          </a:xfrm>
          <a:prstGeom prst="rect">
            <a:avLst/>
          </a:prstGeom>
          <a:noFill/>
        </p:spPr>
        <p:txBody>
          <a:bodyPr wrap="square" rtlCol="0">
            <a:spAutoFit/>
          </a:bodyPr>
          <a:lstStyle/>
          <a:p>
            <a:r>
              <a:rPr lang="ja-JP" altLang="en-US" sz="1600" dirty="0"/>
              <a:t>導入状況</a:t>
            </a:r>
            <a:endParaRPr lang="x-none" altLang="ja-JP" sz="1600" dirty="0"/>
          </a:p>
        </p:txBody>
      </p:sp>
      <p:sp>
        <p:nvSpPr>
          <p:cNvPr id="10" name="テキスト ボックス 9">
            <a:extLst>
              <a:ext uri="{FF2B5EF4-FFF2-40B4-BE49-F238E27FC236}">
                <a16:creationId xmlns:a16="http://schemas.microsoft.com/office/drawing/2014/main" xmlns="" id="{63650018-01FC-48AE-B088-D7853AA32F7C}"/>
              </a:ext>
            </a:extLst>
          </p:cNvPr>
          <p:cNvSpPr txBox="1"/>
          <p:nvPr/>
        </p:nvSpPr>
        <p:spPr>
          <a:xfrm>
            <a:off x="4775062" y="1193347"/>
            <a:ext cx="3781425" cy="584775"/>
          </a:xfrm>
          <a:prstGeom prst="rect">
            <a:avLst/>
          </a:prstGeom>
          <a:noFill/>
        </p:spPr>
        <p:txBody>
          <a:bodyPr wrap="square" rtlCol="0">
            <a:spAutoFit/>
          </a:bodyPr>
          <a:lstStyle/>
          <a:p>
            <a:r>
              <a:rPr lang="ja-JP" altLang="en-US" sz="1600" dirty="0"/>
              <a:t>業務効率向上</a:t>
            </a:r>
            <a:r>
              <a:rPr lang="en-US" altLang="ja-JP" sz="1600" dirty="0"/>
              <a:t>/</a:t>
            </a:r>
            <a:r>
              <a:rPr lang="ja-JP" altLang="en-US" sz="1600" dirty="0"/>
              <a:t>低下につながる</a:t>
            </a:r>
            <a:endParaRPr lang="en-US" altLang="ja-JP" sz="1600" dirty="0"/>
          </a:p>
          <a:p>
            <a:r>
              <a:rPr lang="ja-JP" altLang="en-US" sz="1600" dirty="0"/>
              <a:t>システム</a:t>
            </a:r>
            <a:r>
              <a:rPr lang="en-US" altLang="ja-JP" sz="1600" dirty="0"/>
              <a:t>/</a:t>
            </a:r>
            <a:r>
              <a:rPr lang="ja-JP" altLang="en-US" sz="1600" dirty="0"/>
              <a:t>ツール</a:t>
            </a:r>
            <a:endParaRPr lang="x-none" altLang="ja-JP" sz="1600" dirty="0"/>
          </a:p>
        </p:txBody>
      </p:sp>
      <p:sp>
        <p:nvSpPr>
          <p:cNvPr id="11" name="正方形/長方形 10">
            <a:extLst>
              <a:ext uri="{FF2B5EF4-FFF2-40B4-BE49-F238E27FC236}">
                <a16:creationId xmlns:a16="http://schemas.microsoft.com/office/drawing/2014/main" xmlns="" id="{4F47E2E1-1A64-4EAE-BB47-3A6DE2FD739E}"/>
              </a:ext>
            </a:extLst>
          </p:cNvPr>
          <p:cNvSpPr/>
          <p:nvPr/>
        </p:nvSpPr>
        <p:spPr>
          <a:xfrm>
            <a:off x="341313" y="844236"/>
            <a:ext cx="8429622" cy="45528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dirty="0"/>
              <a:t>労務・庶務管理のためのシステム／ツール</a:t>
            </a:r>
            <a:endParaRPr lang="en-US" altLang="ja-JP" dirty="0"/>
          </a:p>
        </p:txBody>
      </p:sp>
    </p:spTree>
    <p:extLst>
      <p:ext uri="{BB962C8B-B14F-4D97-AF65-F5344CB8AC3E}">
        <p14:creationId xmlns:p14="http://schemas.microsoft.com/office/powerpoint/2010/main" val="32804575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2">
            <a:extLst>
              <a:ext uri="{FF2B5EF4-FFF2-40B4-BE49-F238E27FC236}">
                <a16:creationId xmlns:a16="http://schemas.microsoft.com/office/drawing/2014/main" xmlns="" id="{59AC1941-53A7-4665-AA96-193E2059BE08}"/>
              </a:ext>
            </a:extLst>
          </p:cNvPr>
          <p:cNvSpPr>
            <a:spLocks noGrp="1"/>
          </p:cNvSpPr>
          <p:nvPr>
            <p:ph type="ctrTitle"/>
          </p:nvPr>
        </p:nvSpPr>
        <p:spPr>
          <a:xfrm>
            <a:off x="350838" y="131763"/>
            <a:ext cx="8429625" cy="409575"/>
          </a:xfrm>
        </p:spPr>
        <p:txBody>
          <a:bodyPr/>
          <a:lstStyle/>
          <a:p>
            <a:r>
              <a:rPr kumimoji="1" lang="ja-JP" altLang="en-US"/>
              <a:t>働き方改革</a:t>
            </a:r>
            <a:r>
              <a:rPr lang="ja-JP" altLang="en-US"/>
              <a:t>と</a:t>
            </a:r>
            <a:r>
              <a:rPr lang="ja-JP" altLang="en-US" dirty="0"/>
              <a:t>して挙げられる取り組み例</a:t>
            </a:r>
            <a:endParaRPr kumimoji="1" lang="ja-JP" altLang="en-US" dirty="0"/>
          </a:p>
        </p:txBody>
      </p:sp>
      <p:sp>
        <p:nvSpPr>
          <p:cNvPr id="5" name="楕円 4">
            <a:extLst>
              <a:ext uri="{FF2B5EF4-FFF2-40B4-BE49-F238E27FC236}">
                <a16:creationId xmlns:a16="http://schemas.microsoft.com/office/drawing/2014/main" xmlns="" id="{9C828811-8F34-4584-A4B6-B53A6DC3E5AF}"/>
              </a:ext>
            </a:extLst>
          </p:cNvPr>
          <p:cNvSpPr/>
          <p:nvPr/>
        </p:nvSpPr>
        <p:spPr>
          <a:xfrm>
            <a:off x="2648915" y="3482837"/>
            <a:ext cx="3757409" cy="2836722"/>
          </a:xfrm>
          <a:prstGeom prst="ellipse">
            <a:avLst/>
          </a:prstGeom>
          <a:solidFill>
            <a:srgbClr val="CCECFF"/>
          </a:solidFill>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6" name="楕円 5">
            <a:extLst>
              <a:ext uri="{FF2B5EF4-FFF2-40B4-BE49-F238E27FC236}">
                <a16:creationId xmlns:a16="http://schemas.microsoft.com/office/drawing/2014/main" xmlns="" id="{70698B5A-1535-4B56-8931-42568C689B73}"/>
              </a:ext>
            </a:extLst>
          </p:cNvPr>
          <p:cNvSpPr/>
          <p:nvPr/>
        </p:nvSpPr>
        <p:spPr>
          <a:xfrm>
            <a:off x="533010" y="904435"/>
            <a:ext cx="3757409" cy="2836722"/>
          </a:xfrm>
          <a:prstGeom prst="ellipse">
            <a:avLst/>
          </a:prstGeom>
          <a:solidFill>
            <a:srgbClr val="CCECFF"/>
          </a:solidFill>
          <a:ln>
            <a:solidFill>
              <a:srgbClr val="CCECFF"/>
            </a:solidFill>
          </a:ln>
        </p:spPr>
        <p:style>
          <a:lnRef idx="2">
            <a:schemeClr val="accent1"/>
          </a:lnRef>
          <a:fillRef idx="1">
            <a:schemeClr val="lt1"/>
          </a:fillRef>
          <a:effectRef idx="0">
            <a:schemeClr val="accent1"/>
          </a:effectRef>
          <a:fontRef idx="minor">
            <a:schemeClr val="dk1"/>
          </a:fontRef>
        </p:style>
        <p:txBody>
          <a:bodyPr rtlCol="0" anchor="ctr"/>
          <a:lstStyle/>
          <a:p>
            <a:endParaRPr kumimoji="1" lang="ja-JP" altLang="en-US" dirty="0">
              <a:solidFill>
                <a:schemeClr val="bg1">
                  <a:lumMod val="50000"/>
                </a:schemeClr>
              </a:solidFill>
            </a:endParaRPr>
          </a:p>
        </p:txBody>
      </p:sp>
      <p:sp>
        <p:nvSpPr>
          <p:cNvPr id="7" name="楕円 6">
            <a:extLst>
              <a:ext uri="{FF2B5EF4-FFF2-40B4-BE49-F238E27FC236}">
                <a16:creationId xmlns:a16="http://schemas.microsoft.com/office/drawing/2014/main" xmlns="" id="{944E2D1A-BD0F-44C0-BFA2-69C931CB1181}"/>
              </a:ext>
            </a:extLst>
          </p:cNvPr>
          <p:cNvSpPr/>
          <p:nvPr/>
        </p:nvSpPr>
        <p:spPr>
          <a:xfrm>
            <a:off x="4858979" y="917391"/>
            <a:ext cx="3757409" cy="2836722"/>
          </a:xfrm>
          <a:prstGeom prst="ellipse">
            <a:avLst/>
          </a:prstGeom>
          <a:solidFill>
            <a:srgbClr val="CCECFF"/>
          </a:solidFill>
          <a:ln>
            <a:solidFill>
              <a:srgbClr val="CCECF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xmlns="" id="{134220D5-E9C3-4641-B4D4-9C4284FE5F54}"/>
              </a:ext>
            </a:extLst>
          </p:cNvPr>
          <p:cNvSpPr/>
          <p:nvPr/>
        </p:nvSpPr>
        <p:spPr>
          <a:xfrm>
            <a:off x="1" y="1155685"/>
            <a:ext cx="1036767" cy="40957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2000" dirty="0">
                <a:solidFill>
                  <a:schemeClr val="bg1">
                    <a:lumMod val="50000"/>
                  </a:schemeClr>
                </a:solidFill>
              </a:rPr>
              <a:t>制度</a:t>
            </a:r>
            <a:endParaRPr lang="en-US" altLang="ja-JP" sz="2000" dirty="0">
              <a:solidFill>
                <a:schemeClr val="bg1">
                  <a:lumMod val="50000"/>
                </a:schemeClr>
              </a:solidFill>
            </a:endParaRPr>
          </a:p>
        </p:txBody>
      </p:sp>
      <p:sp>
        <p:nvSpPr>
          <p:cNvPr id="9" name="正方形/長方形 8">
            <a:extLst>
              <a:ext uri="{FF2B5EF4-FFF2-40B4-BE49-F238E27FC236}">
                <a16:creationId xmlns:a16="http://schemas.microsoft.com/office/drawing/2014/main" xmlns="" id="{EB00C399-1BEE-43DC-806B-014CBB47CB13}"/>
              </a:ext>
            </a:extLst>
          </p:cNvPr>
          <p:cNvSpPr/>
          <p:nvPr/>
        </p:nvSpPr>
        <p:spPr>
          <a:xfrm>
            <a:off x="4354595" y="1205414"/>
            <a:ext cx="1025516" cy="40957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2000" dirty="0">
                <a:solidFill>
                  <a:schemeClr val="bg1">
                    <a:lumMod val="50000"/>
                  </a:schemeClr>
                </a:solidFill>
              </a:rPr>
              <a:t>環境</a:t>
            </a:r>
            <a:endParaRPr lang="en-US" altLang="ja-JP" sz="2000" dirty="0">
              <a:solidFill>
                <a:schemeClr val="bg1">
                  <a:lumMod val="50000"/>
                </a:schemeClr>
              </a:solidFill>
            </a:endParaRPr>
          </a:p>
        </p:txBody>
      </p:sp>
      <p:sp>
        <p:nvSpPr>
          <p:cNvPr id="10" name="正方形/長方形 9">
            <a:extLst>
              <a:ext uri="{FF2B5EF4-FFF2-40B4-BE49-F238E27FC236}">
                <a16:creationId xmlns:a16="http://schemas.microsoft.com/office/drawing/2014/main" xmlns="" id="{3E2878DA-B5BC-40B0-BBDC-275AEDB8C3E3}"/>
              </a:ext>
            </a:extLst>
          </p:cNvPr>
          <p:cNvSpPr/>
          <p:nvPr/>
        </p:nvSpPr>
        <p:spPr>
          <a:xfrm>
            <a:off x="1944349" y="5904148"/>
            <a:ext cx="1289559" cy="40957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2000" b="1" dirty="0">
                <a:solidFill>
                  <a:schemeClr val="tx1"/>
                </a:solidFill>
              </a:rPr>
              <a:t>ICT</a:t>
            </a:r>
            <a:r>
              <a:rPr lang="ja-JP" altLang="en-US" sz="2000" b="1" dirty="0">
                <a:solidFill>
                  <a:schemeClr val="tx1"/>
                </a:solidFill>
              </a:rPr>
              <a:t>活用</a:t>
            </a:r>
            <a:endParaRPr lang="en-US" altLang="ja-JP" sz="2000" b="1" dirty="0">
              <a:solidFill>
                <a:schemeClr val="tx1"/>
              </a:solidFill>
            </a:endParaRPr>
          </a:p>
        </p:txBody>
      </p:sp>
      <p:sp>
        <p:nvSpPr>
          <p:cNvPr id="11" name="正方形/長方形 10">
            <a:extLst>
              <a:ext uri="{FF2B5EF4-FFF2-40B4-BE49-F238E27FC236}">
                <a16:creationId xmlns:a16="http://schemas.microsoft.com/office/drawing/2014/main" xmlns="" id="{B6F658C9-5761-46E8-8E95-655C6E712F4E}"/>
              </a:ext>
            </a:extLst>
          </p:cNvPr>
          <p:cNvSpPr/>
          <p:nvPr/>
        </p:nvSpPr>
        <p:spPr>
          <a:xfrm>
            <a:off x="1609321" y="1033829"/>
            <a:ext cx="1661335"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フレックスタイム</a:t>
            </a:r>
            <a:endParaRPr lang="en-US" altLang="ja-JP" sz="1400" dirty="0">
              <a:solidFill>
                <a:schemeClr val="bg1">
                  <a:lumMod val="50000"/>
                </a:schemeClr>
              </a:solidFill>
            </a:endParaRPr>
          </a:p>
        </p:txBody>
      </p:sp>
      <p:sp>
        <p:nvSpPr>
          <p:cNvPr id="14" name="正方形/長方形 13">
            <a:extLst>
              <a:ext uri="{FF2B5EF4-FFF2-40B4-BE49-F238E27FC236}">
                <a16:creationId xmlns:a16="http://schemas.microsoft.com/office/drawing/2014/main" xmlns="" id="{228A611C-C0B6-44DE-B349-07CE54741C92}"/>
              </a:ext>
            </a:extLst>
          </p:cNvPr>
          <p:cNvSpPr/>
          <p:nvPr/>
        </p:nvSpPr>
        <p:spPr>
          <a:xfrm>
            <a:off x="634840" y="1931840"/>
            <a:ext cx="140449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時短勤務制度</a:t>
            </a:r>
            <a:endParaRPr lang="en-US" altLang="ja-JP" sz="1400" dirty="0">
              <a:solidFill>
                <a:schemeClr val="bg1">
                  <a:lumMod val="50000"/>
                </a:schemeClr>
              </a:solidFill>
            </a:endParaRPr>
          </a:p>
        </p:txBody>
      </p:sp>
      <p:sp>
        <p:nvSpPr>
          <p:cNvPr id="15" name="正方形/長方形 14">
            <a:extLst>
              <a:ext uri="{FF2B5EF4-FFF2-40B4-BE49-F238E27FC236}">
                <a16:creationId xmlns:a16="http://schemas.microsoft.com/office/drawing/2014/main" xmlns="" id="{85A3205C-7F5A-4D2E-AFA0-90DE831EBCAF}"/>
              </a:ext>
            </a:extLst>
          </p:cNvPr>
          <p:cNvSpPr/>
          <p:nvPr/>
        </p:nvSpPr>
        <p:spPr>
          <a:xfrm>
            <a:off x="2439989" y="2598821"/>
            <a:ext cx="140449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イクボス宣言</a:t>
            </a:r>
            <a:endParaRPr lang="en-US" altLang="ja-JP" sz="1400" dirty="0">
              <a:solidFill>
                <a:schemeClr val="bg1">
                  <a:lumMod val="50000"/>
                </a:schemeClr>
              </a:solidFill>
            </a:endParaRPr>
          </a:p>
        </p:txBody>
      </p:sp>
      <p:sp>
        <p:nvSpPr>
          <p:cNvPr id="16" name="正方形/長方形 15">
            <a:extLst>
              <a:ext uri="{FF2B5EF4-FFF2-40B4-BE49-F238E27FC236}">
                <a16:creationId xmlns:a16="http://schemas.microsoft.com/office/drawing/2014/main" xmlns="" id="{D78621D6-9C5C-4295-9176-978DEDA864DD}"/>
              </a:ext>
            </a:extLst>
          </p:cNvPr>
          <p:cNvSpPr/>
          <p:nvPr/>
        </p:nvSpPr>
        <p:spPr>
          <a:xfrm>
            <a:off x="5080146" y="1899182"/>
            <a:ext cx="1629624"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フリーアドレス</a:t>
            </a:r>
            <a:endParaRPr lang="en-US" altLang="ja-JP" sz="1400" dirty="0">
              <a:solidFill>
                <a:schemeClr val="bg1">
                  <a:lumMod val="50000"/>
                </a:schemeClr>
              </a:solidFill>
            </a:endParaRPr>
          </a:p>
        </p:txBody>
      </p:sp>
      <p:sp>
        <p:nvSpPr>
          <p:cNvPr id="17" name="正方形/長方形 16">
            <a:extLst>
              <a:ext uri="{FF2B5EF4-FFF2-40B4-BE49-F238E27FC236}">
                <a16:creationId xmlns:a16="http://schemas.microsoft.com/office/drawing/2014/main" xmlns="" id="{6DF5B277-997E-44AF-96FB-F6B149FBF14C}"/>
              </a:ext>
            </a:extLst>
          </p:cNvPr>
          <p:cNvSpPr/>
          <p:nvPr/>
        </p:nvSpPr>
        <p:spPr>
          <a:xfrm>
            <a:off x="5172097" y="2370914"/>
            <a:ext cx="2002690"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ミーティングスペース</a:t>
            </a:r>
            <a:endParaRPr lang="en-US" altLang="ja-JP" sz="1400" dirty="0">
              <a:solidFill>
                <a:schemeClr val="bg1">
                  <a:lumMod val="50000"/>
                </a:schemeClr>
              </a:solidFill>
            </a:endParaRPr>
          </a:p>
        </p:txBody>
      </p:sp>
      <p:sp>
        <p:nvSpPr>
          <p:cNvPr id="18" name="正方形/長方形 17">
            <a:extLst>
              <a:ext uri="{FF2B5EF4-FFF2-40B4-BE49-F238E27FC236}">
                <a16:creationId xmlns:a16="http://schemas.microsoft.com/office/drawing/2014/main" xmlns="" id="{5EBBC793-C4A5-40F7-AC32-F816D6B23C17}"/>
              </a:ext>
            </a:extLst>
          </p:cNvPr>
          <p:cNvSpPr/>
          <p:nvPr/>
        </p:nvSpPr>
        <p:spPr>
          <a:xfrm>
            <a:off x="5500955" y="2787669"/>
            <a:ext cx="241763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カフェテリア</a:t>
            </a:r>
            <a:r>
              <a:rPr lang="en-US" altLang="ja-JP" sz="1400" dirty="0">
                <a:solidFill>
                  <a:schemeClr val="bg1">
                    <a:lumMod val="50000"/>
                  </a:schemeClr>
                </a:solidFill>
              </a:rPr>
              <a:t>(</a:t>
            </a:r>
            <a:r>
              <a:rPr lang="ja-JP" altLang="en-US" sz="1400" dirty="0">
                <a:solidFill>
                  <a:schemeClr val="bg1">
                    <a:lumMod val="50000"/>
                  </a:schemeClr>
                </a:solidFill>
              </a:rPr>
              <a:t>社食</a:t>
            </a:r>
            <a:r>
              <a:rPr lang="en-US" altLang="ja-JP" sz="1400" dirty="0">
                <a:solidFill>
                  <a:schemeClr val="bg1">
                    <a:lumMod val="50000"/>
                  </a:schemeClr>
                </a:solidFill>
              </a:rPr>
              <a:t>)</a:t>
            </a:r>
            <a:r>
              <a:rPr lang="ja-JP" altLang="en-US" sz="1400" dirty="0">
                <a:solidFill>
                  <a:schemeClr val="bg1">
                    <a:lumMod val="50000"/>
                  </a:schemeClr>
                </a:solidFill>
              </a:rPr>
              <a:t>の充実</a:t>
            </a:r>
            <a:endParaRPr lang="en-US" altLang="ja-JP" sz="1400" dirty="0">
              <a:solidFill>
                <a:schemeClr val="bg1">
                  <a:lumMod val="50000"/>
                </a:schemeClr>
              </a:solidFill>
            </a:endParaRPr>
          </a:p>
        </p:txBody>
      </p:sp>
      <p:sp>
        <p:nvSpPr>
          <p:cNvPr id="19" name="正方形/長方形 18">
            <a:extLst>
              <a:ext uri="{FF2B5EF4-FFF2-40B4-BE49-F238E27FC236}">
                <a16:creationId xmlns:a16="http://schemas.microsoft.com/office/drawing/2014/main" xmlns="" id="{10E5F745-3940-4767-8E79-D9C3FA98A0C5}"/>
              </a:ext>
            </a:extLst>
          </p:cNvPr>
          <p:cNvSpPr/>
          <p:nvPr/>
        </p:nvSpPr>
        <p:spPr>
          <a:xfrm>
            <a:off x="5166809" y="1480791"/>
            <a:ext cx="3259248"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壁・仕切りの無いオフィスレイアウト</a:t>
            </a:r>
            <a:endParaRPr lang="en-US" altLang="ja-JP" sz="1400" dirty="0">
              <a:solidFill>
                <a:schemeClr val="bg1">
                  <a:lumMod val="50000"/>
                </a:schemeClr>
              </a:solidFill>
            </a:endParaRPr>
          </a:p>
        </p:txBody>
      </p:sp>
      <p:sp>
        <p:nvSpPr>
          <p:cNvPr id="20" name="正方形/長方形 19">
            <a:extLst>
              <a:ext uri="{FF2B5EF4-FFF2-40B4-BE49-F238E27FC236}">
                <a16:creationId xmlns:a16="http://schemas.microsoft.com/office/drawing/2014/main" xmlns="" id="{D6F8AE0A-6CC8-460B-BDF5-D9D82EEFEB35}"/>
              </a:ext>
            </a:extLst>
          </p:cNvPr>
          <p:cNvSpPr/>
          <p:nvPr/>
        </p:nvSpPr>
        <p:spPr>
          <a:xfrm>
            <a:off x="2905475" y="4095108"/>
            <a:ext cx="124707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社内</a:t>
            </a:r>
            <a:r>
              <a:rPr lang="en-US" altLang="ja-JP" sz="1400" dirty="0">
                <a:solidFill>
                  <a:schemeClr val="tx1"/>
                </a:solidFill>
              </a:rPr>
              <a:t>SNS</a:t>
            </a:r>
          </a:p>
        </p:txBody>
      </p:sp>
      <p:sp>
        <p:nvSpPr>
          <p:cNvPr id="21" name="正方形/長方形 20">
            <a:extLst>
              <a:ext uri="{FF2B5EF4-FFF2-40B4-BE49-F238E27FC236}">
                <a16:creationId xmlns:a16="http://schemas.microsoft.com/office/drawing/2014/main" xmlns="" id="{AAC32207-1D39-4239-A685-1D2847309C10}"/>
              </a:ext>
            </a:extLst>
          </p:cNvPr>
          <p:cNvSpPr/>
          <p:nvPr/>
        </p:nvSpPr>
        <p:spPr>
          <a:xfrm>
            <a:off x="3628300" y="3714547"/>
            <a:ext cx="1672149"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ビジネスチャット</a:t>
            </a:r>
            <a:endParaRPr lang="en-US" altLang="ja-JP" sz="1400" dirty="0">
              <a:solidFill>
                <a:schemeClr val="tx1"/>
              </a:solidFill>
            </a:endParaRPr>
          </a:p>
        </p:txBody>
      </p:sp>
      <p:sp>
        <p:nvSpPr>
          <p:cNvPr id="22" name="正方形/長方形 21">
            <a:extLst>
              <a:ext uri="{FF2B5EF4-FFF2-40B4-BE49-F238E27FC236}">
                <a16:creationId xmlns:a16="http://schemas.microsoft.com/office/drawing/2014/main" xmlns="" id="{60DF17DA-384B-4E94-B0CD-17ECD11701A1}"/>
              </a:ext>
            </a:extLst>
          </p:cNvPr>
          <p:cNvSpPr/>
          <p:nvPr/>
        </p:nvSpPr>
        <p:spPr>
          <a:xfrm>
            <a:off x="4954455" y="4056013"/>
            <a:ext cx="1247077"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tx1"/>
                </a:solidFill>
              </a:rPr>
              <a:t>Web</a:t>
            </a:r>
            <a:r>
              <a:rPr lang="ja-JP" altLang="en-US" sz="1400" dirty="0">
                <a:solidFill>
                  <a:schemeClr val="tx1"/>
                </a:solidFill>
              </a:rPr>
              <a:t>会議</a:t>
            </a:r>
            <a:endParaRPr lang="en-US" altLang="ja-JP" sz="1400" dirty="0">
              <a:solidFill>
                <a:schemeClr val="tx1"/>
              </a:solidFill>
            </a:endParaRPr>
          </a:p>
        </p:txBody>
      </p:sp>
      <p:sp>
        <p:nvSpPr>
          <p:cNvPr id="23" name="正方形/長方形 22">
            <a:extLst>
              <a:ext uri="{FF2B5EF4-FFF2-40B4-BE49-F238E27FC236}">
                <a16:creationId xmlns:a16="http://schemas.microsoft.com/office/drawing/2014/main" xmlns="" id="{BBB25CB3-EA05-4E93-9A80-C8E43A3FD66D}"/>
              </a:ext>
            </a:extLst>
          </p:cNvPr>
          <p:cNvSpPr/>
          <p:nvPr/>
        </p:nvSpPr>
        <p:spPr>
          <a:xfrm>
            <a:off x="3844379" y="5048080"/>
            <a:ext cx="1456070"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ペーパーレス</a:t>
            </a:r>
            <a:endParaRPr lang="en-US" altLang="ja-JP" sz="1400" dirty="0">
              <a:solidFill>
                <a:schemeClr val="tx1"/>
              </a:solidFill>
            </a:endParaRPr>
          </a:p>
        </p:txBody>
      </p:sp>
      <p:sp>
        <p:nvSpPr>
          <p:cNvPr id="24" name="正方形/長方形 23">
            <a:extLst>
              <a:ext uri="{FF2B5EF4-FFF2-40B4-BE49-F238E27FC236}">
                <a16:creationId xmlns:a16="http://schemas.microsoft.com/office/drawing/2014/main" xmlns="" id="{FDA7CA08-315F-42D4-84BE-4A625D8D3511}"/>
              </a:ext>
            </a:extLst>
          </p:cNvPr>
          <p:cNvSpPr/>
          <p:nvPr/>
        </p:nvSpPr>
        <p:spPr>
          <a:xfrm>
            <a:off x="4772182" y="4755691"/>
            <a:ext cx="162779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労務管理システム</a:t>
            </a:r>
            <a:endParaRPr lang="en-US" altLang="ja-JP" sz="1400" dirty="0">
              <a:solidFill>
                <a:schemeClr val="tx1"/>
              </a:solidFill>
            </a:endParaRPr>
          </a:p>
        </p:txBody>
      </p:sp>
      <p:sp>
        <p:nvSpPr>
          <p:cNvPr id="25" name="正方形/長方形 24">
            <a:extLst>
              <a:ext uri="{FF2B5EF4-FFF2-40B4-BE49-F238E27FC236}">
                <a16:creationId xmlns:a16="http://schemas.microsoft.com/office/drawing/2014/main" xmlns="" id="{E6BC2E91-273B-4F79-AB01-4ADB6B3CAAE7}"/>
              </a:ext>
            </a:extLst>
          </p:cNvPr>
          <p:cNvSpPr/>
          <p:nvPr/>
        </p:nvSpPr>
        <p:spPr>
          <a:xfrm>
            <a:off x="4041235" y="5733238"/>
            <a:ext cx="171974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スケジュール共有</a:t>
            </a:r>
            <a:endParaRPr lang="en-US" altLang="ja-JP" sz="1400" dirty="0">
              <a:solidFill>
                <a:schemeClr val="tx1"/>
              </a:solidFill>
            </a:endParaRPr>
          </a:p>
        </p:txBody>
      </p:sp>
      <p:sp>
        <p:nvSpPr>
          <p:cNvPr id="26" name="正方形/長方形 25">
            <a:extLst>
              <a:ext uri="{FF2B5EF4-FFF2-40B4-BE49-F238E27FC236}">
                <a16:creationId xmlns:a16="http://schemas.microsoft.com/office/drawing/2014/main" xmlns="" id="{54C440F6-BA3E-4750-A4E5-D0F77A23A493}"/>
              </a:ext>
            </a:extLst>
          </p:cNvPr>
          <p:cNvSpPr/>
          <p:nvPr/>
        </p:nvSpPr>
        <p:spPr>
          <a:xfrm>
            <a:off x="2609060" y="4784309"/>
            <a:ext cx="2163121" cy="22343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オンラインストレージ</a:t>
            </a:r>
            <a:endParaRPr lang="en-US" altLang="ja-JP" sz="1400" dirty="0">
              <a:solidFill>
                <a:schemeClr val="tx1"/>
              </a:solidFill>
            </a:endParaRPr>
          </a:p>
        </p:txBody>
      </p:sp>
      <p:sp>
        <p:nvSpPr>
          <p:cNvPr id="28" name="正方形/長方形 27">
            <a:extLst>
              <a:ext uri="{FF2B5EF4-FFF2-40B4-BE49-F238E27FC236}">
                <a16:creationId xmlns:a16="http://schemas.microsoft.com/office/drawing/2014/main" xmlns="" id="{292BEAA3-D598-425F-9D85-92142A29B631}"/>
              </a:ext>
            </a:extLst>
          </p:cNvPr>
          <p:cNvSpPr/>
          <p:nvPr/>
        </p:nvSpPr>
        <p:spPr>
          <a:xfrm>
            <a:off x="2732736" y="4448368"/>
            <a:ext cx="110275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テレワーク</a:t>
            </a:r>
            <a:endParaRPr lang="en-US" altLang="ja-JP" sz="1400" dirty="0">
              <a:solidFill>
                <a:schemeClr val="tx1"/>
              </a:solidFill>
            </a:endParaRPr>
          </a:p>
        </p:txBody>
      </p:sp>
      <p:sp>
        <p:nvSpPr>
          <p:cNvPr id="29" name="正方形/長方形 28">
            <a:extLst>
              <a:ext uri="{FF2B5EF4-FFF2-40B4-BE49-F238E27FC236}">
                <a16:creationId xmlns:a16="http://schemas.microsoft.com/office/drawing/2014/main" xmlns="" id="{D8410F40-802B-4DEE-AB2A-6EFCA9DBFD44}"/>
              </a:ext>
            </a:extLst>
          </p:cNvPr>
          <p:cNvSpPr/>
          <p:nvPr/>
        </p:nvSpPr>
        <p:spPr>
          <a:xfrm>
            <a:off x="2298214" y="1480024"/>
            <a:ext cx="140449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有給取得推進</a:t>
            </a:r>
            <a:endParaRPr lang="en-US" altLang="ja-JP" sz="1400" dirty="0">
              <a:solidFill>
                <a:schemeClr val="bg1">
                  <a:lumMod val="50000"/>
                </a:schemeClr>
              </a:solidFill>
            </a:endParaRPr>
          </a:p>
        </p:txBody>
      </p:sp>
      <p:sp>
        <p:nvSpPr>
          <p:cNvPr id="30" name="正方形/長方形 29">
            <a:extLst>
              <a:ext uri="{FF2B5EF4-FFF2-40B4-BE49-F238E27FC236}">
                <a16:creationId xmlns:a16="http://schemas.microsoft.com/office/drawing/2014/main" xmlns="" id="{8B86FC9B-53E2-40E2-8BE4-CA362CA3233D}"/>
              </a:ext>
            </a:extLst>
          </p:cNvPr>
          <p:cNvSpPr/>
          <p:nvPr/>
        </p:nvSpPr>
        <p:spPr>
          <a:xfrm>
            <a:off x="957128" y="1429211"/>
            <a:ext cx="959384"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定年延長</a:t>
            </a:r>
            <a:endParaRPr lang="en-US" altLang="ja-JP" sz="1400" dirty="0">
              <a:solidFill>
                <a:schemeClr val="bg1">
                  <a:lumMod val="50000"/>
                </a:schemeClr>
              </a:solidFill>
            </a:endParaRPr>
          </a:p>
        </p:txBody>
      </p:sp>
      <p:sp>
        <p:nvSpPr>
          <p:cNvPr id="31" name="正方形/長方形 30">
            <a:extLst>
              <a:ext uri="{FF2B5EF4-FFF2-40B4-BE49-F238E27FC236}">
                <a16:creationId xmlns:a16="http://schemas.microsoft.com/office/drawing/2014/main" xmlns="" id="{DA28AC9E-476F-4958-9B4E-01371D87576D}"/>
              </a:ext>
            </a:extLst>
          </p:cNvPr>
          <p:cNvSpPr/>
          <p:nvPr/>
        </p:nvSpPr>
        <p:spPr>
          <a:xfrm>
            <a:off x="739437" y="2480974"/>
            <a:ext cx="1184557"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残業抑制</a:t>
            </a:r>
            <a:endParaRPr lang="en-US" altLang="ja-JP" sz="1400" dirty="0">
              <a:solidFill>
                <a:schemeClr val="bg1">
                  <a:lumMod val="50000"/>
                </a:schemeClr>
              </a:solidFill>
            </a:endParaRPr>
          </a:p>
        </p:txBody>
      </p:sp>
      <p:sp>
        <p:nvSpPr>
          <p:cNvPr id="27" name="正方形/長方形 26">
            <a:extLst>
              <a:ext uri="{FF2B5EF4-FFF2-40B4-BE49-F238E27FC236}">
                <a16:creationId xmlns:a16="http://schemas.microsoft.com/office/drawing/2014/main" xmlns="" id="{5D4D9A3F-D2EA-41FE-B966-54A1B81A8BE7}"/>
              </a:ext>
            </a:extLst>
          </p:cNvPr>
          <p:cNvSpPr/>
          <p:nvPr/>
        </p:nvSpPr>
        <p:spPr>
          <a:xfrm>
            <a:off x="7033552" y="2012487"/>
            <a:ext cx="1384011"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私服通勤</a:t>
            </a:r>
            <a:r>
              <a:rPr lang="en-US" altLang="ja-JP" sz="1400" dirty="0">
                <a:solidFill>
                  <a:schemeClr val="bg1">
                    <a:lumMod val="50000"/>
                  </a:schemeClr>
                </a:solidFill>
              </a:rPr>
              <a:t>OK</a:t>
            </a:r>
          </a:p>
        </p:txBody>
      </p:sp>
      <p:sp>
        <p:nvSpPr>
          <p:cNvPr id="32" name="正方形/長方形 31">
            <a:extLst>
              <a:ext uri="{FF2B5EF4-FFF2-40B4-BE49-F238E27FC236}">
                <a16:creationId xmlns:a16="http://schemas.microsoft.com/office/drawing/2014/main" xmlns="" id="{46C59806-C0B3-4ABC-B3AF-D420A9353C4A}"/>
              </a:ext>
            </a:extLst>
          </p:cNvPr>
          <p:cNvSpPr/>
          <p:nvPr/>
        </p:nvSpPr>
        <p:spPr>
          <a:xfrm>
            <a:off x="1144753" y="2964726"/>
            <a:ext cx="216254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テレワーク・在宅勤務</a:t>
            </a:r>
            <a:endParaRPr lang="en-US" altLang="ja-JP" sz="1400" dirty="0">
              <a:solidFill>
                <a:schemeClr val="bg1">
                  <a:lumMod val="50000"/>
                </a:schemeClr>
              </a:solidFill>
            </a:endParaRPr>
          </a:p>
        </p:txBody>
      </p:sp>
      <p:sp>
        <p:nvSpPr>
          <p:cNvPr id="33" name="正方形/長方形 32">
            <a:extLst>
              <a:ext uri="{FF2B5EF4-FFF2-40B4-BE49-F238E27FC236}">
                <a16:creationId xmlns:a16="http://schemas.microsoft.com/office/drawing/2014/main" xmlns="" id="{8B78C5BC-405B-4353-AE8E-6ACD1E47AC02}"/>
              </a:ext>
            </a:extLst>
          </p:cNvPr>
          <p:cNvSpPr/>
          <p:nvPr/>
        </p:nvSpPr>
        <p:spPr>
          <a:xfrm>
            <a:off x="2235651" y="1931840"/>
            <a:ext cx="1786194"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時間単位年休制度</a:t>
            </a:r>
            <a:endParaRPr lang="en-US" altLang="ja-JP" sz="1400" dirty="0">
              <a:solidFill>
                <a:schemeClr val="bg1">
                  <a:lumMod val="50000"/>
                </a:schemeClr>
              </a:solidFill>
            </a:endParaRPr>
          </a:p>
        </p:txBody>
      </p:sp>
      <p:sp>
        <p:nvSpPr>
          <p:cNvPr id="35" name="正方形/長方形 34">
            <a:extLst>
              <a:ext uri="{FF2B5EF4-FFF2-40B4-BE49-F238E27FC236}">
                <a16:creationId xmlns:a16="http://schemas.microsoft.com/office/drawing/2014/main" xmlns="" id="{16BBB627-90BD-441D-AF7A-6AB44F4DC7AD}"/>
              </a:ext>
            </a:extLst>
          </p:cNvPr>
          <p:cNvSpPr/>
          <p:nvPr/>
        </p:nvSpPr>
        <p:spPr>
          <a:xfrm>
            <a:off x="3881296" y="4371519"/>
            <a:ext cx="2236607"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社内</a:t>
            </a:r>
            <a:r>
              <a:rPr lang="en-US" altLang="ja-JP" sz="1400" dirty="0">
                <a:solidFill>
                  <a:schemeClr val="tx1"/>
                </a:solidFill>
              </a:rPr>
              <a:t>Web</a:t>
            </a:r>
            <a:r>
              <a:rPr lang="ja-JP" altLang="en-US" sz="1400" dirty="0">
                <a:solidFill>
                  <a:schemeClr val="tx1"/>
                </a:solidFill>
              </a:rPr>
              <a:t>ポータルサイト</a:t>
            </a:r>
            <a:endParaRPr lang="en-US" altLang="ja-JP" sz="1400" dirty="0">
              <a:solidFill>
                <a:schemeClr val="tx1"/>
              </a:solidFill>
            </a:endParaRPr>
          </a:p>
        </p:txBody>
      </p:sp>
      <p:sp>
        <p:nvSpPr>
          <p:cNvPr id="36" name="正方形/長方形 35">
            <a:extLst>
              <a:ext uri="{FF2B5EF4-FFF2-40B4-BE49-F238E27FC236}">
                <a16:creationId xmlns:a16="http://schemas.microsoft.com/office/drawing/2014/main" xmlns="" id="{356C44C7-E1F7-4E94-9ED5-D91900982BDB}"/>
              </a:ext>
            </a:extLst>
          </p:cNvPr>
          <p:cNvSpPr/>
          <p:nvPr/>
        </p:nvSpPr>
        <p:spPr>
          <a:xfrm>
            <a:off x="2031622" y="3413933"/>
            <a:ext cx="674398"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bg1">
                    <a:lumMod val="50000"/>
                  </a:schemeClr>
                </a:solidFill>
              </a:rPr>
              <a:t>etc...</a:t>
            </a:r>
          </a:p>
        </p:txBody>
      </p:sp>
      <p:sp>
        <p:nvSpPr>
          <p:cNvPr id="37" name="正方形/長方形 36">
            <a:extLst>
              <a:ext uri="{FF2B5EF4-FFF2-40B4-BE49-F238E27FC236}">
                <a16:creationId xmlns:a16="http://schemas.microsoft.com/office/drawing/2014/main" xmlns="" id="{FAC80C4C-6741-4266-BCE1-F85AA3BCEE9D}"/>
              </a:ext>
            </a:extLst>
          </p:cNvPr>
          <p:cNvSpPr/>
          <p:nvPr/>
        </p:nvSpPr>
        <p:spPr>
          <a:xfrm>
            <a:off x="6394364" y="3305780"/>
            <a:ext cx="780423"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bg1">
                    <a:lumMod val="50000"/>
                  </a:schemeClr>
                </a:solidFill>
              </a:rPr>
              <a:t>etc...</a:t>
            </a:r>
          </a:p>
        </p:txBody>
      </p:sp>
      <p:sp>
        <p:nvSpPr>
          <p:cNvPr id="38" name="正方形/長方形 37">
            <a:extLst>
              <a:ext uri="{FF2B5EF4-FFF2-40B4-BE49-F238E27FC236}">
                <a16:creationId xmlns:a16="http://schemas.microsoft.com/office/drawing/2014/main" xmlns="" id="{7613EE9F-CDA4-4422-BDBF-8DD1E18EB088}"/>
              </a:ext>
            </a:extLst>
          </p:cNvPr>
          <p:cNvSpPr/>
          <p:nvPr/>
        </p:nvSpPr>
        <p:spPr>
          <a:xfrm>
            <a:off x="4198412" y="6019056"/>
            <a:ext cx="674398"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tx1"/>
                </a:solidFill>
              </a:rPr>
              <a:t>etc...</a:t>
            </a:r>
          </a:p>
        </p:txBody>
      </p:sp>
      <p:sp>
        <p:nvSpPr>
          <p:cNvPr id="40" name="正方形/長方形 39">
            <a:extLst>
              <a:ext uri="{FF2B5EF4-FFF2-40B4-BE49-F238E27FC236}">
                <a16:creationId xmlns:a16="http://schemas.microsoft.com/office/drawing/2014/main" xmlns="" id="{C71F3650-77A7-4957-AACA-88C04C651B17}"/>
              </a:ext>
            </a:extLst>
          </p:cNvPr>
          <p:cNvSpPr/>
          <p:nvPr/>
        </p:nvSpPr>
        <p:spPr>
          <a:xfrm>
            <a:off x="2726959" y="5390291"/>
            <a:ext cx="3142850"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tx1"/>
                </a:solidFill>
              </a:rPr>
              <a:t>e-learning/</a:t>
            </a:r>
            <a:r>
              <a:rPr lang="ja-JP" altLang="en-US" sz="1400" dirty="0">
                <a:solidFill>
                  <a:schemeClr val="tx1"/>
                </a:solidFill>
              </a:rPr>
              <a:t>オンラインセミナー</a:t>
            </a:r>
            <a:endParaRPr lang="en-US" altLang="ja-JP" sz="1400" dirty="0">
              <a:solidFill>
                <a:schemeClr val="tx1"/>
              </a:solidFill>
            </a:endParaRPr>
          </a:p>
        </p:txBody>
      </p:sp>
      <p:sp>
        <p:nvSpPr>
          <p:cNvPr id="39" name="正方形/長方形 38">
            <a:extLst>
              <a:ext uri="{FF2B5EF4-FFF2-40B4-BE49-F238E27FC236}">
                <a16:creationId xmlns:a16="http://schemas.microsoft.com/office/drawing/2014/main" xmlns="" id="{B16031AE-2822-4C36-96BE-9CC3C9597885}"/>
              </a:ext>
            </a:extLst>
          </p:cNvPr>
          <p:cNvSpPr/>
          <p:nvPr/>
        </p:nvSpPr>
        <p:spPr>
          <a:xfrm>
            <a:off x="1805078" y="2304154"/>
            <a:ext cx="1184557"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社内保育所</a:t>
            </a:r>
            <a:endParaRPr lang="en-US" altLang="ja-JP" sz="1400" dirty="0">
              <a:solidFill>
                <a:schemeClr val="bg1">
                  <a:lumMod val="50000"/>
                </a:schemeClr>
              </a:solidFill>
            </a:endParaRPr>
          </a:p>
        </p:txBody>
      </p:sp>
    </p:spTree>
    <p:extLst>
      <p:ext uri="{BB962C8B-B14F-4D97-AF65-F5344CB8AC3E}">
        <p14:creationId xmlns:p14="http://schemas.microsoft.com/office/powerpoint/2010/main" val="30466382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descr="文字と写真のスクリーンショット&#10;&#10;自動的に生成された説明">
            <a:extLst>
              <a:ext uri="{FF2B5EF4-FFF2-40B4-BE49-F238E27FC236}">
                <a16:creationId xmlns:a16="http://schemas.microsoft.com/office/drawing/2014/main" xmlns="" id="{0845C020-1BDF-4689-88C2-843CE310B3B9}"/>
              </a:ext>
            </a:extLst>
          </p:cNvPr>
          <p:cNvPicPr>
            <a:picLocks noGrp="1" noChangeAspect="1"/>
          </p:cNvPicPr>
          <p:nvPr>
            <p:ph idx="1"/>
          </p:nvPr>
        </p:nvPicPr>
        <p:blipFill>
          <a:blip r:embed="rId3"/>
          <a:stretch>
            <a:fillRect/>
          </a:stretch>
        </p:blipFill>
        <p:spPr>
          <a:xfrm>
            <a:off x="1264530" y="1121408"/>
            <a:ext cx="5818418" cy="3998371"/>
          </a:xfrm>
          <a:ln>
            <a:noFill/>
          </a:ln>
        </p:spPr>
      </p:pic>
      <p:sp>
        <p:nvSpPr>
          <p:cNvPr id="3" name="タイトル 2">
            <a:extLst>
              <a:ext uri="{FF2B5EF4-FFF2-40B4-BE49-F238E27FC236}">
                <a16:creationId xmlns:a16="http://schemas.microsoft.com/office/drawing/2014/main" xmlns="" id="{89E14220-2898-4640-BE05-D39C68404981}"/>
              </a:ext>
            </a:extLst>
          </p:cNvPr>
          <p:cNvSpPr>
            <a:spLocks noGrp="1"/>
          </p:cNvSpPr>
          <p:nvPr>
            <p:ph type="ctrTitle"/>
          </p:nvPr>
        </p:nvSpPr>
        <p:spPr/>
        <p:txBody>
          <a:bodyPr/>
          <a:lstStyle/>
          <a:p>
            <a:r>
              <a:rPr lang="ja-JP" altLang="en-US" dirty="0"/>
              <a:t>参考</a:t>
            </a:r>
            <a:r>
              <a:rPr lang="en-US" altLang="ja-JP" dirty="0"/>
              <a:t>:</a:t>
            </a:r>
            <a:r>
              <a:rPr lang="ja-JP" altLang="en-US" dirty="0"/>
              <a:t> 端末デバイスの導入状況</a:t>
            </a:r>
            <a:endParaRPr kumimoji="1" lang="ja-JP" altLang="en-US" dirty="0"/>
          </a:p>
        </p:txBody>
      </p:sp>
      <p:sp>
        <p:nvSpPr>
          <p:cNvPr id="6" name="テキスト ボックス 5">
            <a:extLst>
              <a:ext uri="{FF2B5EF4-FFF2-40B4-BE49-F238E27FC236}">
                <a16:creationId xmlns:a16="http://schemas.microsoft.com/office/drawing/2014/main" xmlns="" id="{B10A080F-69DD-4DF3-8FCC-AB5CA6FE4D04}"/>
              </a:ext>
            </a:extLst>
          </p:cNvPr>
          <p:cNvSpPr txBox="1"/>
          <p:nvPr/>
        </p:nvSpPr>
        <p:spPr>
          <a:xfrm>
            <a:off x="735521" y="5451760"/>
            <a:ext cx="7641207" cy="461665"/>
          </a:xfrm>
          <a:prstGeom prst="rect">
            <a:avLst/>
          </a:prstGeom>
          <a:noFill/>
        </p:spPr>
        <p:txBody>
          <a:bodyPr wrap="square" rtlCol="0">
            <a:spAutoFit/>
          </a:bodyPr>
          <a:lstStyle/>
          <a:p>
            <a:r>
              <a:rPr lang="zh-TW" altLang="en-US" sz="1200" dirty="0"/>
              <a:t>出典：「令和元年版情報通信白書」（総務省）</a:t>
            </a:r>
            <a:endParaRPr lang="en-US" altLang="zh-TW" sz="1200" dirty="0"/>
          </a:p>
          <a:p>
            <a:r>
              <a:rPr lang="en-US" altLang="ja-JP" sz="1200" dirty="0">
                <a:hlinkClick r:id="rId4"/>
              </a:rPr>
              <a:t>https://www.soumu.go.jp/johotsusintokei/whitepaper/ja/r01/html/nd124220.html</a:t>
            </a:r>
            <a:endParaRPr lang="x-none" altLang="ja-JP" sz="1200" dirty="0"/>
          </a:p>
        </p:txBody>
      </p:sp>
    </p:spTree>
    <p:extLst>
      <p:ext uri="{BB962C8B-B14F-4D97-AF65-F5344CB8AC3E}">
        <p14:creationId xmlns:p14="http://schemas.microsoft.com/office/powerpoint/2010/main" val="4049750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3E4BD9C2-4C1A-401B-9028-D23CBC8C4A35}"/>
              </a:ext>
            </a:extLst>
          </p:cNvPr>
          <p:cNvSpPr>
            <a:spLocks noGrp="1"/>
          </p:cNvSpPr>
          <p:nvPr>
            <p:ph type="ctrTitle"/>
          </p:nvPr>
        </p:nvSpPr>
        <p:spPr/>
        <p:txBody>
          <a:bodyPr/>
          <a:lstStyle/>
          <a:p>
            <a:r>
              <a:rPr kumimoji="1" lang="ja-JP" altLang="en-US" dirty="0"/>
              <a:t>働き方改革における</a:t>
            </a:r>
            <a:r>
              <a:rPr kumimoji="1" lang="en-US" altLang="ja-JP" dirty="0"/>
              <a:t>ICT</a:t>
            </a:r>
            <a:r>
              <a:rPr kumimoji="1" lang="ja-JP" altLang="en-US" dirty="0"/>
              <a:t>活用</a:t>
            </a:r>
          </a:p>
        </p:txBody>
      </p:sp>
      <p:sp>
        <p:nvSpPr>
          <p:cNvPr id="10" name="正方形/長方形 9">
            <a:extLst>
              <a:ext uri="{FF2B5EF4-FFF2-40B4-BE49-F238E27FC236}">
                <a16:creationId xmlns:a16="http://schemas.microsoft.com/office/drawing/2014/main" xmlns="" id="{B58EF6D6-5338-486A-8965-C980C315222C}"/>
              </a:ext>
            </a:extLst>
          </p:cNvPr>
          <p:cNvSpPr/>
          <p:nvPr/>
        </p:nvSpPr>
        <p:spPr>
          <a:xfrm>
            <a:off x="350370" y="852719"/>
            <a:ext cx="1197773" cy="35060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dirty="0">
                <a:solidFill>
                  <a:schemeClr val="tx1"/>
                </a:solidFill>
              </a:rPr>
              <a:t>これまで</a:t>
            </a:r>
            <a:endParaRPr lang="en-US" altLang="ja-JP" dirty="0">
              <a:solidFill>
                <a:schemeClr val="tx1"/>
              </a:solidFill>
            </a:endParaRPr>
          </a:p>
        </p:txBody>
      </p:sp>
      <p:sp>
        <p:nvSpPr>
          <p:cNvPr id="11" name="正方形/長方形 10">
            <a:extLst>
              <a:ext uri="{FF2B5EF4-FFF2-40B4-BE49-F238E27FC236}">
                <a16:creationId xmlns:a16="http://schemas.microsoft.com/office/drawing/2014/main" xmlns="" id="{675393D9-7B42-4A62-9A9B-D12C00A0D3DE}"/>
              </a:ext>
            </a:extLst>
          </p:cNvPr>
          <p:cNvSpPr/>
          <p:nvPr/>
        </p:nvSpPr>
        <p:spPr>
          <a:xfrm>
            <a:off x="4733772" y="852720"/>
            <a:ext cx="1197773" cy="35060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dirty="0">
                <a:solidFill>
                  <a:schemeClr val="tx1"/>
                </a:solidFill>
              </a:rPr>
              <a:t>これから</a:t>
            </a:r>
            <a:endParaRPr lang="en-US" altLang="ja-JP" dirty="0">
              <a:solidFill>
                <a:schemeClr val="tx1"/>
              </a:solidFill>
            </a:endParaRPr>
          </a:p>
        </p:txBody>
      </p:sp>
      <p:grpSp>
        <p:nvGrpSpPr>
          <p:cNvPr id="15" name="グループ化 14">
            <a:extLst>
              <a:ext uri="{FF2B5EF4-FFF2-40B4-BE49-F238E27FC236}">
                <a16:creationId xmlns:a16="http://schemas.microsoft.com/office/drawing/2014/main" xmlns="" id="{3103E738-A2D7-40F0-87BD-9516B8A18C8A}"/>
              </a:ext>
            </a:extLst>
          </p:cNvPr>
          <p:cNvGrpSpPr/>
          <p:nvPr/>
        </p:nvGrpSpPr>
        <p:grpSpPr>
          <a:xfrm>
            <a:off x="350370" y="1203330"/>
            <a:ext cx="4059860" cy="5039554"/>
            <a:chOff x="350370" y="1203330"/>
            <a:chExt cx="4059860" cy="5039554"/>
          </a:xfrm>
        </p:grpSpPr>
        <p:sp>
          <p:nvSpPr>
            <p:cNvPr id="6" name="四角形: 角を丸くする 5">
              <a:extLst>
                <a:ext uri="{FF2B5EF4-FFF2-40B4-BE49-F238E27FC236}">
                  <a16:creationId xmlns:a16="http://schemas.microsoft.com/office/drawing/2014/main" xmlns="" id="{4E31ABA2-1929-4CD9-8E84-D22C174E3863}"/>
                </a:ext>
              </a:extLst>
            </p:cNvPr>
            <p:cNvSpPr/>
            <p:nvPr/>
          </p:nvSpPr>
          <p:spPr>
            <a:xfrm>
              <a:off x="350370" y="1203330"/>
              <a:ext cx="4059860" cy="5039554"/>
            </a:xfrm>
            <a:prstGeom prst="roundRect">
              <a:avLst/>
            </a:prstGeom>
            <a:noFill/>
            <a:ln>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a:p>
              <a:endParaRPr lang="en-US" altLang="ja-JP" dirty="0">
                <a:solidFill>
                  <a:schemeClr val="tx1"/>
                </a:solidFill>
              </a:endParaRPr>
            </a:p>
          </p:txBody>
        </p:sp>
        <p:pic>
          <p:nvPicPr>
            <p:cNvPr id="4" name="グラフィックス 3" descr="ドキュメント">
              <a:extLst>
                <a:ext uri="{FF2B5EF4-FFF2-40B4-BE49-F238E27FC236}">
                  <a16:creationId xmlns:a16="http://schemas.microsoft.com/office/drawing/2014/main" xmlns="" id="{6E63D2DD-9F27-44BA-A8E4-A0E5228E2E2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526232" y="1320440"/>
              <a:ext cx="914400" cy="914400"/>
            </a:xfrm>
            <a:prstGeom prst="rect">
              <a:avLst/>
            </a:prstGeom>
          </p:spPr>
        </p:pic>
        <p:pic>
          <p:nvPicPr>
            <p:cNvPr id="14" name="グラフィックス 13" descr="会議">
              <a:extLst>
                <a:ext uri="{FF2B5EF4-FFF2-40B4-BE49-F238E27FC236}">
                  <a16:creationId xmlns:a16="http://schemas.microsoft.com/office/drawing/2014/main" xmlns="" id="{AE216B9D-B08D-4744-A37C-B35290B75061}"/>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2388783" y="2525587"/>
              <a:ext cx="914400" cy="914400"/>
            </a:xfrm>
            <a:prstGeom prst="rect">
              <a:avLst/>
            </a:prstGeom>
          </p:spPr>
        </p:pic>
        <p:pic>
          <p:nvPicPr>
            <p:cNvPr id="18" name="グラフィックス 17" descr="役員室">
              <a:extLst>
                <a:ext uri="{FF2B5EF4-FFF2-40B4-BE49-F238E27FC236}">
                  <a16:creationId xmlns:a16="http://schemas.microsoft.com/office/drawing/2014/main" xmlns="" id="{393FAD01-796F-4F08-B639-F66F2D90604A}"/>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456835" y="2525587"/>
              <a:ext cx="914400" cy="914400"/>
            </a:xfrm>
            <a:prstGeom prst="rect">
              <a:avLst/>
            </a:prstGeom>
          </p:spPr>
        </p:pic>
        <p:pic>
          <p:nvPicPr>
            <p:cNvPr id="20" name="グラフィックス 19" descr="教室">
              <a:extLst>
                <a:ext uri="{FF2B5EF4-FFF2-40B4-BE49-F238E27FC236}">
                  <a16:creationId xmlns:a16="http://schemas.microsoft.com/office/drawing/2014/main" xmlns="" id="{C097C2D2-DF58-45CF-AED5-31CF07A2117E}"/>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1942539" y="4975175"/>
              <a:ext cx="914400" cy="914400"/>
            </a:xfrm>
            <a:prstGeom prst="rect">
              <a:avLst/>
            </a:prstGeom>
          </p:spPr>
        </p:pic>
        <p:pic>
          <p:nvPicPr>
            <p:cNvPr id="32" name="グラフィックス 31" descr="棚の本">
              <a:extLst>
                <a:ext uri="{FF2B5EF4-FFF2-40B4-BE49-F238E27FC236}">
                  <a16:creationId xmlns:a16="http://schemas.microsoft.com/office/drawing/2014/main" xmlns="" id="{873F543A-E82D-45FA-8EB3-953E168B3DC0}"/>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2399739" y="1365838"/>
              <a:ext cx="914400" cy="914400"/>
            </a:xfrm>
            <a:prstGeom prst="rect">
              <a:avLst/>
            </a:prstGeom>
          </p:spPr>
        </p:pic>
        <p:pic>
          <p:nvPicPr>
            <p:cNvPr id="37" name="グラフィックス 36" descr="建物">
              <a:extLst>
                <a:ext uri="{FF2B5EF4-FFF2-40B4-BE49-F238E27FC236}">
                  <a16:creationId xmlns:a16="http://schemas.microsoft.com/office/drawing/2014/main" xmlns="" id="{329460F7-8A4A-44A2-BD25-4DE5D6B32D44}"/>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1440322" y="3686665"/>
              <a:ext cx="914400" cy="914400"/>
            </a:xfrm>
            <a:prstGeom prst="rect">
              <a:avLst/>
            </a:prstGeom>
          </p:spPr>
        </p:pic>
        <p:pic>
          <p:nvPicPr>
            <p:cNvPr id="39" name="グラフィックス 38" descr="コンピューター">
              <a:extLst>
                <a:ext uri="{FF2B5EF4-FFF2-40B4-BE49-F238E27FC236}">
                  <a16:creationId xmlns:a16="http://schemas.microsoft.com/office/drawing/2014/main" xmlns="" id="{B993AC3A-B5BC-48A5-A36B-CB5C151BEE2E}"/>
                </a:ext>
              </a:extLst>
            </p:cNvPr>
            <p:cNvPicPr>
              <a:picLocks noChangeAspect="1"/>
            </p:cNvPicPr>
            <p:nvPr/>
          </p:nvPicPr>
          <p:blipFill>
            <a:blip r:embed="rId15">
              <a:extLst>
                <a:ext uri="{96DAC541-7B7A-43D3-8B79-37D633B846F1}">
                  <asvg:svgBlip xmlns:asvg="http://schemas.microsoft.com/office/drawing/2016/SVG/main" xmlns="" r:embed="rId16"/>
                </a:ext>
              </a:extLst>
            </a:blip>
            <a:stretch>
              <a:fillRect/>
            </a:stretch>
          </p:blipFill>
          <p:spPr>
            <a:xfrm>
              <a:off x="2380300" y="3739429"/>
              <a:ext cx="914400" cy="914400"/>
            </a:xfrm>
            <a:prstGeom prst="rect">
              <a:avLst/>
            </a:prstGeom>
          </p:spPr>
        </p:pic>
      </p:grpSp>
      <p:sp>
        <p:nvSpPr>
          <p:cNvPr id="30" name="正方形/長方形 29">
            <a:extLst>
              <a:ext uri="{FF2B5EF4-FFF2-40B4-BE49-F238E27FC236}">
                <a16:creationId xmlns:a16="http://schemas.microsoft.com/office/drawing/2014/main" xmlns="" id="{6BEDA0A8-020D-4637-A46D-45B225EBDC77}"/>
              </a:ext>
            </a:extLst>
          </p:cNvPr>
          <p:cNvSpPr/>
          <p:nvPr/>
        </p:nvSpPr>
        <p:spPr>
          <a:xfrm>
            <a:off x="1552708" y="2210181"/>
            <a:ext cx="1672149"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紙の資料を保管</a:t>
            </a:r>
            <a:endParaRPr lang="en-US" altLang="ja-JP" sz="1400" dirty="0">
              <a:solidFill>
                <a:schemeClr val="tx1"/>
              </a:solidFill>
            </a:endParaRPr>
          </a:p>
        </p:txBody>
      </p:sp>
      <p:sp>
        <p:nvSpPr>
          <p:cNvPr id="36" name="正方形/長方形 35">
            <a:extLst>
              <a:ext uri="{FF2B5EF4-FFF2-40B4-BE49-F238E27FC236}">
                <a16:creationId xmlns:a16="http://schemas.microsoft.com/office/drawing/2014/main" xmlns="" id="{A22480E8-E6E5-4740-AB0E-B5ADC2233F78}"/>
              </a:ext>
            </a:extLst>
          </p:cNvPr>
          <p:cNvSpPr/>
          <p:nvPr/>
        </p:nvSpPr>
        <p:spPr>
          <a:xfrm>
            <a:off x="1517516" y="3324512"/>
            <a:ext cx="1672149"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対面での会議</a:t>
            </a:r>
            <a:endParaRPr lang="en-US" altLang="ja-JP" sz="1400" dirty="0">
              <a:solidFill>
                <a:schemeClr val="tx1"/>
              </a:solidFill>
            </a:endParaRPr>
          </a:p>
        </p:txBody>
      </p:sp>
      <p:sp>
        <p:nvSpPr>
          <p:cNvPr id="41" name="正方形/長方形 40">
            <a:extLst>
              <a:ext uri="{FF2B5EF4-FFF2-40B4-BE49-F238E27FC236}">
                <a16:creationId xmlns:a16="http://schemas.microsoft.com/office/drawing/2014/main" xmlns="" id="{BCD417CA-9415-4E36-8498-DF964BE16C22}"/>
              </a:ext>
            </a:extLst>
          </p:cNvPr>
          <p:cNvSpPr/>
          <p:nvPr/>
        </p:nvSpPr>
        <p:spPr>
          <a:xfrm>
            <a:off x="1356101" y="4612577"/>
            <a:ext cx="216906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社内のみ使えるシステム</a:t>
            </a:r>
            <a:endParaRPr lang="en-US" altLang="ja-JP" sz="1400" dirty="0">
              <a:solidFill>
                <a:schemeClr val="tx1"/>
              </a:solidFill>
            </a:endParaRPr>
          </a:p>
        </p:txBody>
      </p:sp>
      <p:sp>
        <p:nvSpPr>
          <p:cNvPr id="45" name="正方形/長方形 44">
            <a:extLst>
              <a:ext uri="{FF2B5EF4-FFF2-40B4-BE49-F238E27FC236}">
                <a16:creationId xmlns:a16="http://schemas.microsoft.com/office/drawing/2014/main" xmlns="" id="{70BF6B4D-396D-4708-B710-9F5E4112CDC9}"/>
              </a:ext>
            </a:extLst>
          </p:cNvPr>
          <p:cNvSpPr/>
          <p:nvPr/>
        </p:nvSpPr>
        <p:spPr>
          <a:xfrm>
            <a:off x="1363294" y="5856189"/>
            <a:ext cx="216906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社内研修への現地参加</a:t>
            </a:r>
            <a:endParaRPr lang="en-US" altLang="ja-JP" sz="1400" dirty="0">
              <a:solidFill>
                <a:schemeClr val="tx1"/>
              </a:solidFill>
            </a:endParaRPr>
          </a:p>
        </p:txBody>
      </p:sp>
      <p:grpSp>
        <p:nvGrpSpPr>
          <p:cNvPr id="2" name="グループ化 1">
            <a:extLst>
              <a:ext uri="{FF2B5EF4-FFF2-40B4-BE49-F238E27FC236}">
                <a16:creationId xmlns:a16="http://schemas.microsoft.com/office/drawing/2014/main" xmlns="" id="{113DD6DC-8293-44FF-937C-81A6ED542033}"/>
              </a:ext>
            </a:extLst>
          </p:cNvPr>
          <p:cNvGrpSpPr/>
          <p:nvPr/>
        </p:nvGrpSpPr>
        <p:grpSpPr>
          <a:xfrm>
            <a:off x="4733772" y="1203330"/>
            <a:ext cx="4046220" cy="5039553"/>
            <a:chOff x="4733772" y="1203330"/>
            <a:chExt cx="4046220" cy="5039553"/>
          </a:xfrm>
        </p:grpSpPr>
        <p:grpSp>
          <p:nvGrpSpPr>
            <p:cNvPr id="13" name="グループ化 12">
              <a:extLst>
                <a:ext uri="{FF2B5EF4-FFF2-40B4-BE49-F238E27FC236}">
                  <a16:creationId xmlns:a16="http://schemas.microsoft.com/office/drawing/2014/main" xmlns="" id="{A008F44D-F669-4C20-B3ED-D587F1AE1191}"/>
                </a:ext>
              </a:extLst>
            </p:cNvPr>
            <p:cNvGrpSpPr/>
            <p:nvPr/>
          </p:nvGrpSpPr>
          <p:grpSpPr>
            <a:xfrm>
              <a:off x="4733772" y="1203330"/>
              <a:ext cx="4046220" cy="5039553"/>
              <a:chOff x="4733772" y="1203330"/>
              <a:chExt cx="4046220" cy="5039553"/>
            </a:xfrm>
          </p:grpSpPr>
          <p:sp>
            <p:nvSpPr>
              <p:cNvPr id="7" name="四角形: 角を丸くする 6">
                <a:extLst>
                  <a:ext uri="{FF2B5EF4-FFF2-40B4-BE49-F238E27FC236}">
                    <a16:creationId xmlns:a16="http://schemas.microsoft.com/office/drawing/2014/main" xmlns="" id="{A0A0988E-F432-4254-8E47-3E3FDB8D5553}"/>
                  </a:ext>
                </a:extLst>
              </p:cNvPr>
              <p:cNvSpPr/>
              <p:nvPr/>
            </p:nvSpPr>
            <p:spPr>
              <a:xfrm>
                <a:off x="4733772" y="1203330"/>
                <a:ext cx="4046220" cy="5039553"/>
              </a:xfrm>
              <a:prstGeom prst="roundRect">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a:p>
                <a:endParaRPr lang="en-US" altLang="ja-JP" dirty="0">
                  <a:solidFill>
                    <a:schemeClr val="tx1"/>
                  </a:solidFill>
                </a:endParaRPr>
              </a:p>
            </p:txBody>
          </p:sp>
          <p:pic>
            <p:nvPicPr>
              <p:cNvPr id="8" name="グラフィックス 7" descr="フォルダー">
                <a:extLst>
                  <a:ext uri="{FF2B5EF4-FFF2-40B4-BE49-F238E27FC236}">
                    <a16:creationId xmlns:a16="http://schemas.microsoft.com/office/drawing/2014/main" xmlns="" id="{D79DF4A0-49D0-4762-838F-B5C4127A85A8}"/>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5814675" y="1319712"/>
                <a:ext cx="914400" cy="914400"/>
              </a:xfrm>
              <a:prstGeom prst="rect">
                <a:avLst/>
              </a:prstGeom>
            </p:spPr>
          </p:pic>
          <p:pic>
            <p:nvPicPr>
              <p:cNvPr id="16" name="グラフィックス 15" descr="教師">
                <a:extLst>
                  <a:ext uri="{FF2B5EF4-FFF2-40B4-BE49-F238E27FC236}">
                    <a16:creationId xmlns:a16="http://schemas.microsoft.com/office/drawing/2014/main" xmlns="" id="{A6DA3EE8-30B0-4D1E-9841-256BEFF8D01D}"/>
                  </a:ext>
                </a:extLst>
              </p:cNvPr>
              <p:cNvPicPr>
                <a:picLocks noChangeAspect="1"/>
              </p:cNvPicPr>
              <p:nvPr/>
            </p:nvPicPr>
            <p:blipFill>
              <a:blip r:embed="rId19">
                <a:extLst>
                  <a:ext uri="{96DAC541-7B7A-43D3-8B79-37D633B846F1}">
                    <asvg:svgBlip xmlns:asvg="http://schemas.microsoft.com/office/drawing/2016/SVG/main" xmlns="" r:embed="rId20"/>
                  </a:ext>
                </a:extLst>
              </a:blip>
              <a:stretch>
                <a:fillRect/>
              </a:stretch>
            </p:blipFill>
            <p:spPr>
              <a:xfrm>
                <a:off x="5348985" y="4877839"/>
                <a:ext cx="914400" cy="914400"/>
              </a:xfrm>
              <a:prstGeom prst="rect">
                <a:avLst/>
              </a:prstGeom>
            </p:spPr>
          </p:pic>
          <p:pic>
            <p:nvPicPr>
              <p:cNvPr id="22" name="グラフィックス 21" descr="コール センター">
                <a:extLst>
                  <a:ext uri="{FF2B5EF4-FFF2-40B4-BE49-F238E27FC236}">
                    <a16:creationId xmlns:a16="http://schemas.microsoft.com/office/drawing/2014/main" xmlns="" id="{5FC506D8-6CE5-4DF8-A0A8-6EC641ACBBE1}"/>
                  </a:ext>
                </a:extLst>
              </p:cNvPr>
              <p:cNvPicPr>
                <a:picLocks noChangeAspect="1"/>
              </p:cNvPicPr>
              <p:nvPr/>
            </p:nvPicPr>
            <p:blipFill>
              <a:blip r:embed="rId21">
                <a:extLst>
                  <a:ext uri="{96DAC541-7B7A-43D3-8B79-37D633B846F1}">
                    <asvg:svgBlip xmlns:asvg="http://schemas.microsoft.com/office/drawing/2016/SVG/main" xmlns="" r:embed="rId22"/>
                  </a:ext>
                </a:extLst>
              </a:blip>
              <a:stretch>
                <a:fillRect/>
              </a:stretch>
            </p:blipFill>
            <p:spPr>
              <a:xfrm>
                <a:off x="7588100" y="2405118"/>
                <a:ext cx="914400" cy="914400"/>
              </a:xfrm>
              <a:prstGeom prst="rect">
                <a:avLst/>
              </a:prstGeom>
            </p:spPr>
          </p:pic>
          <p:pic>
            <p:nvPicPr>
              <p:cNvPr id="24" name="グラフィックス 23" descr="家">
                <a:extLst>
                  <a:ext uri="{FF2B5EF4-FFF2-40B4-BE49-F238E27FC236}">
                    <a16:creationId xmlns:a16="http://schemas.microsoft.com/office/drawing/2014/main" xmlns="" id="{38099DE0-433B-4C83-B680-C67BB80C59D5}"/>
                  </a:ext>
                </a:extLst>
              </p:cNvPr>
              <p:cNvPicPr>
                <a:picLocks noChangeAspect="1"/>
              </p:cNvPicPr>
              <p:nvPr/>
            </p:nvPicPr>
            <p:blipFill>
              <a:blip r:embed="rId23">
                <a:extLst>
                  <a:ext uri="{96DAC541-7B7A-43D3-8B79-37D633B846F1}">
                    <asvg:svgBlip xmlns:asvg="http://schemas.microsoft.com/office/drawing/2016/SVG/main" xmlns="" r:embed="rId24"/>
                  </a:ext>
                </a:extLst>
              </a:blip>
              <a:stretch>
                <a:fillRect/>
              </a:stretch>
            </p:blipFill>
            <p:spPr>
              <a:xfrm>
                <a:off x="5284883" y="3504335"/>
                <a:ext cx="914400" cy="914400"/>
              </a:xfrm>
              <a:prstGeom prst="rect">
                <a:avLst/>
              </a:prstGeom>
            </p:spPr>
          </p:pic>
          <p:pic>
            <p:nvPicPr>
              <p:cNvPr id="28" name="グラフィックス 27" descr="ノート PC">
                <a:extLst>
                  <a:ext uri="{FF2B5EF4-FFF2-40B4-BE49-F238E27FC236}">
                    <a16:creationId xmlns:a16="http://schemas.microsoft.com/office/drawing/2014/main" xmlns="" id="{6D63BA62-BD2E-4291-9C6E-98E4292D8670}"/>
                  </a:ext>
                </a:extLst>
              </p:cNvPr>
              <p:cNvPicPr>
                <a:picLocks noChangeAspect="1"/>
              </p:cNvPicPr>
              <p:nvPr/>
            </p:nvPicPr>
            <p:blipFill>
              <a:blip r:embed="rId25">
                <a:extLst>
                  <a:ext uri="{96DAC541-7B7A-43D3-8B79-37D633B846F1}">
                    <asvg:svgBlip xmlns:asvg="http://schemas.microsoft.com/office/drawing/2016/SVG/main" xmlns="" r:embed="rId26"/>
                  </a:ext>
                </a:extLst>
              </a:blip>
              <a:stretch>
                <a:fillRect/>
              </a:stretch>
            </p:blipFill>
            <p:spPr>
              <a:xfrm>
                <a:off x="6779814" y="2521501"/>
                <a:ext cx="914400" cy="914400"/>
              </a:xfrm>
              <a:prstGeom prst="rect">
                <a:avLst/>
              </a:prstGeom>
            </p:spPr>
          </p:pic>
          <p:pic>
            <p:nvPicPr>
              <p:cNvPr id="33" name="グラフィックス 32" descr="コール センター">
                <a:extLst>
                  <a:ext uri="{FF2B5EF4-FFF2-40B4-BE49-F238E27FC236}">
                    <a16:creationId xmlns:a16="http://schemas.microsoft.com/office/drawing/2014/main" xmlns="" id="{226AA7D6-EA0F-4DAA-9E23-F26144315B53}"/>
                  </a:ext>
                </a:extLst>
              </p:cNvPr>
              <p:cNvPicPr>
                <a:picLocks noChangeAspect="1"/>
              </p:cNvPicPr>
              <p:nvPr/>
            </p:nvPicPr>
            <p:blipFill>
              <a:blip r:embed="rId21">
                <a:extLst>
                  <a:ext uri="{96DAC541-7B7A-43D3-8B79-37D633B846F1}">
                    <asvg:svgBlip xmlns:asvg="http://schemas.microsoft.com/office/drawing/2016/SVG/main" xmlns="" r:embed="rId22"/>
                  </a:ext>
                </a:extLst>
              </a:blip>
              <a:stretch>
                <a:fillRect/>
              </a:stretch>
            </p:blipFill>
            <p:spPr>
              <a:xfrm>
                <a:off x="4964335" y="2405118"/>
                <a:ext cx="914400" cy="914400"/>
              </a:xfrm>
              <a:prstGeom prst="rect">
                <a:avLst/>
              </a:prstGeom>
            </p:spPr>
          </p:pic>
          <p:pic>
            <p:nvPicPr>
              <p:cNvPr id="34" name="グラフィックス 33" descr="ノート PC">
                <a:extLst>
                  <a:ext uri="{FF2B5EF4-FFF2-40B4-BE49-F238E27FC236}">
                    <a16:creationId xmlns:a16="http://schemas.microsoft.com/office/drawing/2014/main" xmlns="" id="{B5F1EF2F-C74D-4743-BB0A-85D09056371F}"/>
                  </a:ext>
                </a:extLst>
              </p:cNvPr>
              <p:cNvPicPr>
                <a:picLocks noChangeAspect="1"/>
              </p:cNvPicPr>
              <p:nvPr/>
            </p:nvPicPr>
            <p:blipFill>
              <a:blip r:embed="rId25">
                <a:extLst>
                  <a:ext uri="{96DAC541-7B7A-43D3-8B79-37D633B846F1}">
                    <asvg:svgBlip xmlns:asvg="http://schemas.microsoft.com/office/drawing/2016/SVG/main" xmlns="" r:embed="rId26"/>
                  </a:ext>
                </a:extLst>
              </a:blip>
              <a:stretch>
                <a:fillRect/>
              </a:stretch>
            </p:blipFill>
            <p:spPr>
              <a:xfrm>
                <a:off x="5847866" y="2521501"/>
                <a:ext cx="914400" cy="914400"/>
              </a:xfrm>
              <a:prstGeom prst="rect">
                <a:avLst/>
              </a:prstGeom>
            </p:spPr>
          </p:pic>
          <p:pic>
            <p:nvPicPr>
              <p:cNvPr id="35" name="グラフィックス 34" descr="コール センター">
                <a:extLst>
                  <a:ext uri="{FF2B5EF4-FFF2-40B4-BE49-F238E27FC236}">
                    <a16:creationId xmlns:a16="http://schemas.microsoft.com/office/drawing/2014/main" xmlns="" id="{F3FB88FE-C713-4B7D-A636-79FA648F8465}"/>
                  </a:ext>
                </a:extLst>
              </p:cNvPr>
              <p:cNvPicPr>
                <a:picLocks noChangeAspect="1"/>
              </p:cNvPicPr>
              <p:nvPr/>
            </p:nvPicPr>
            <p:blipFill>
              <a:blip r:embed="rId27">
                <a:extLst>
                  <a:ext uri="{96DAC541-7B7A-43D3-8B79-37D633B846F1}">
                    <asvg:svgBlip xmlns:asvg="http://schemas.microsoft.com/office/drawing/2016/SVG/main" xmlns="" r:embed="rId28"/>
                  </a:ext>
                </a:extLst>
              </a:blip>
              <a:stretch>
                <a:fillRect/>
              </a:stretch>
            </p:blipFill>
            <p:spPr>
              <a:xfrm>
                <a:off x="7310580" y="4837654"/>
                <a:ext cx="914400" cy="914400"/>
              </a:xfrm>
              <a:prstGeom prst="rect">
                <a:avLst/>
              </a:prstGeom>
            </p:spPr>
          </p:pic>
          <p:pic>
            <p:nvPicPr>
              <p:cNvPr id="40" name="グラフィックス 39" descr="ノート PC">
                <a:extLst>
                  <a:ext uri="{FF2B5EF4-FFF2-40B4-BE49-F238E27FC236}">
                    <a16:creationId xmlns:a16="http://schemas.microsoft.com/office/drawing/2014/main" xmlns="" id="{2199B23A-4B1B-4AA7-8AD8-68A76AE0976A}"/>
                  </a:ext>
                </a:extLst>
              </p:cNvPr>
              <p:cNvPicPr>
                <a:picLocks noChangeAspect="1"/>
              </p:cNvPicPr>
              <p:nvPr/>
            </p:nvPicPr>
            <p:blipFill>
              <a:blip r:embed="rId29">
                <a:extLst>
                  <a:ext uri="{96DAC541-7B7A-43D3-8B79-37D633B846F1}">
                    <asvg:svgBlip xmlns:asvg="http://schemas.microsoft.com/office/drawing/2016/SVG/main" xmlns="" r:embed="rId30"/>
                  </a:ext>
                </a:extLst>
              </a:blip>
              <a:stretch>
                <a:fillRect/>
              </a:stretch>
            </p:blipFill>
            <p:spPr>
              <a:xfrm>
                <a:off x="6332078" y="3540415"/>
                <a:ext cx="914400" cy="914400"/>
              </a:xfrm>
              <a:prstGeom prst="rect">
                <a:avLst/>
              </a:prstGeom>
            </p:spPr>
          </p:pic>
          <p:pic>
            <p:nvPicPr>
              <p:cNvPr id="42" name="グラフィックス 41" descr="同期中のクラウド">
                <a:extLst>
                  <a:ext uri="{FF2B5EF4-FFF2-40B4-BE49-F238E27FC236}">
                    <a16:creationId xmlns:a16="http://schemas.microsoft.com/office/drawing/2014/main" xmlns="" id="{C243F203-8C82-4110-827B-1BE28AC3E4E1}"/>
                  </a:ext>
                </a:extLst>
              </p:cNvPr>
              <p:cNvPicPr>
                <a:picLocks noChangeAspect="1"/>
              </p:cNvPicPr>
              <p:nvPr/>
            </p:nvPicPr>
            <p:blipFill>
              <a:blip r:embed="rId31">
                <a:extLst>
                  <a:ext uri="{96DAC541-7B7A-43D3-8B79-37D633B846F1}">
                    <asvg:svgBlip xmlns:asvg="http://schemas.microsoft.com/office/drawing/2016/SVG/main" xmlns="" r:embed="rId32"/>
                  </a:ext>
                </a:extLst>
              </a:blip>
              <a:stretch>
                <a:fillRect/>
              </a:stretch>
            </p:blipFill>
            <p:spPr>
              <a:xfrm>
                <a:off x="6728556" y="1316377"/>
                <a:ext cx="914400" cy="914400"/>
              </a:xfrm>
              <a:prstGeom prst="rect">
                <a:avLst/>
              </a:prstGeom>
            </p:spPr>
          </p:pic>
          <p:pic>
            <p:nvPicPr>
              <p:cNvPr id="5" name="グラフィックス 4" descr="メディアを使用したプレゼンテーション">
                <a:extLst>
                  <a:ext uri="{FF2B5EF4-FFF2-40B4-BE49-F238E27FC236}">
                    <a16:creationId xmlns:a16="http://schemas.microsoft.com/office/drawing/2014/main" xmlns="" id="{04782218-1F3E-4366-8446-1754D95FC78B}"/>
                  </a:ext>
                </a:extLst>
              </p:cNvPr>
              <p:cNvPicPr>
                <a:picLocks noChangeAspect="1"/>
              </p:cNvPicPr>
              <p:nvPr/>
            </p:nvPicPr>
            <p:blipFill>
              <a:blip r:embed="rId33">
                <a:extLst>
                  <a:ext uri="{96DAC541-7B7A-43D3-8B79-37D633B846F1}">
                    <asvg:svgBlip xmlns:asvg="http://schemas.microsoft.com/office/drawing/2016/SVG/main" xmlns="" r:embed="rId34"/>
                  </a:ext>
                </a:extLst>
              </a:blip>
              <a:stretch>
                <a:fillRect/>
              </a:stretch>
            </p:blipFill>
            <p:spPr>
              <a:xfrm>
                <a:off x="6396180" y="4877839"/>
                <a:ext cx="914400" cy="914400"/>
              </a:xfrm>
              <a:prstGeom prst="rect">
                <a:avLst/>
              </a:prstGeom>
            </p:spPr>
          </p:pic>
          <p:pic>
            <p:nvPicPr>
              <p:cNvPr id="12" name="グラフィックス 11" descr="スマートフォン">
                <a:extLst>
                  <a:ext uri="{FF2B5EF4-FFF2-40B4-BE49-F238E27FC236}">
                    <a16:creationId xmlns:a16="http://schemas.microsoft.com/office/drawing/2014/main" xmlns="" id="{560238BC-47A9-443C-BB88-A9AA550A44E0}"/>
                  </a:ext>
                </a:extLst>
              </p:cNvPr>
              <p:cNvPicPr>
                <a:picLocks noChangeAspect="1"/>
              </p:cNvPicPr>
              <p:nvPr/>
            </p:nvPicPr>
            <p:blipFill>
              <a:blip r:embed="rId35">
                <a:extLst>
                  <a:ext uri="{96DAC541-7B7A-43D3-8B79-37D633B846F1}">
                    <asvg:svgBlip xmlns:asvg="http://schemas.microsoft.com/office/drawing/2016/SVG/main" xmlns="" r:embed="rId36"/>
                  </a:ext>
                </a:extLst>
              </a:blip>
              <a:stretch>
                <a:fillRect/>
              </a:stretch>
            </p:blipFill>
            <p:spPr>
              <a:xfrm>
                <a:off x="7246478" y="3482690"/>
                <a:ext cx="914400" cy="914400"/>
              </a:xfrm>
              <a:prstGeom prst="rect">
                <a:avLst/>
              </a:prstGeom>
            </p:spPr>
          </p:pic>
        </p:grpSp>
        <p:sp>
          <p:nvSpPr>
            <p:cNvPr id="31" name="正方形/長方形 30">
              <a:extLst>
                <a:ext uri="{FF2B5EF4-FFF2-40B4-BE49-F238E27FC236}">
                  <a16:creationId xmlns:a16="http://schemas.microsoft.com/office/drawing/2014/main" xmlns="" id="{81F1567D-706C-4C14-9B8A-FABFDCB8D18F}"/>
                </a:ext>
              </a:extLst>
            </p:cNvPr>
            <p:cNvSpPr/>
            <p:nvPr/>
          </p:nvSpPr>
          <p:spPr>
            <a:xfrm>
              <a:off x="5664158" y="2105086"/>
              <a:ext cx="2196215" cy="37350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400" dirty="0">
                  <a:solidFill>
                    <a:schemeClr val="tx1"/>
                  </a:solidFill>
                </a:rPr>
                <a:t>クラウドにデータ保管</a:t>
              </a:r>
              <a:endParaRPr lang="en-US" altLang="ja-JP" sz="1400" dirty="0">
                <a:solidFill>
                  <a:schemeClr val="tx1"/>
                </a:solidFill>
              </a:endParaRPr>
            </a:p>
          </p:txBody>
        </p:sp>
        <p:sp>
          <p:nvSpPr>
            <p:cNvPr id="38" name="正方形/長方形 37">
              <a:extLst>
                <a:ext uri="{FF2B5EF4-FFF2-40B4-BE49-F238E27FC236}">
                  <a16:creationId xmlns:a16="http://schemas.microsoft.com/office/drawing/2014/main" xmlns="" id="{69CDB3CC-84C1-4EFD-9786-CE0D0B629AFA}"/>
                </a:ext>
              </a:extLst>
            </p:cNvPr>
            <p:cNvSpPr/>
            <p:nvPr/>
          </p:nvSpPr>
          <p:spPr>
            <a:xfrm>
              <a:off x="5891492" y="3286562"/>
              <a:ext cx="1672149"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リモート会議</a:t>
              </a:r>
              <a:endParaRPr lang="en-US" altLang="ja-JP" sz="1400" dirty="0">
                <a:solidFill>
                  <a:schemeClr val="tx1"/>
                </a:solidFill>
              </a:endParaRPr>
            </a:p>
          </p:txBody>
        </p:sp>
        <p:sp>
          <p:nvSpPr>
            <p:cNvPr id="43" name="正方形/長方形 42">
              <a:extLst>
                <a:ext uri="{FF2B5EF4-FFF2-40B4-BE49-F238E27FC236}">
                  <a16:creationId xmlns:a16="http://schemas.microsoft.com/office/drawing/2014/main" xmlns="" id="{9D6C4174-B01C-4D65-BC10-414085984303}"/>
                </a:ext>
              </a:extLst>
            </p:cNvPr>
            <p:cNvSpPr/>
            <p:nvPr/>
          </p:nvSpPr>
          <p:spPr>
            <a:xfrm>
              <a:off x="5703253" y="4555560"/>
              <a:ext cx="216906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endParaRPr lang="en-US" altLang="ja-JP" sz="1400" dirty="0">
                <a:solidFill>
                  <a:schemeClr val="tx1"/>
                </a:solidFill>
              </a:endParaRPr>
            </a:p>
          </p:txBody>
        </p:sp>
        <p:sp>
          <p:nvSpPr>
            <p:cNvPr id="44" name="正方形/長方形 43">
              <a:extLst>
                <a:ext uri="{FF2B5EF4-FFF2-40B4-BE49-F238E27FC236}">
                  <a16:creationId xmlns:a16="http://schemas.microsoft.com/office/drawing/2014/main" xmlns="" id="{9806A6F5-5320-413F-B7DE-1709ABD7D906}"/>
                </a:ext>
              </a:extLst>
            </p:cNvPr>
            <p:cNvSpPr/>
            <p:nvPr/>
          </p:nvSpPr>
          <p:spPr>
            <a:xfrm>
              <a:off x="5010731" y="4397090"/>
              <a:ext cx="3538165" cy="46623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何処でもどの</a:t>
              </a:r>
              <a:r>
                <a:rPr lang="en-US" altLang="ja-JP" sz="1400" dirty="0">
                  <a:solidFill>
                    <a:schemeClr val="tx1"/>
                  </a:solidFill>
                </a:rPr>
                <a:t>PC/</a:t>
              </a:r>
              <a:r>
                <a:rPr lang="ja-JP" altLang="en-US" sz="1400" dirty="0">
                  <a:solidFill>
                    <a:schemeClr val="tx1"/>
                  </a:solidFill>
                </a:rPr>
                <a:t>スマホからも使える</a:t>
              </a:r>
              <a:endParaRPr lang="en-US" altLang="ja-JP" sz="1400" dirty="0">
                <a:solidFill>
                  <a:schemeClr val="tx1"/>
                </a:solidFill>
              </a:endParaRPr>
            </a:p>
            <a:p>
              <a:pPr algn="ctr"/>
              <a:r>
                <a:rPr lang="ja-JP" altLang="en-US" sz="1400" dirty="0">
                  <a:solidFill>
                    <a:schemeClr val="tx1"/>
                  </a:solidFill>
                </a:rPr>
                <a:t>システム</a:t>
              </a:r>
              <a:endParaRPr lang="en-US" altLang="ja-JP" sz="1400" dirty="0">
                <a:solidFill>
                  <a:schemeClr val="tx1"/>
                </a:solidFill>
              </a:endParaRPr>
            </a:p>
          </p:txBody>
        </p:sp>
        <p:sp>
          <p:nvSpPr>
            <p:cNvPr id="46" name="正方形/長方形 45">
              <a:extLst>
                <a:ext uri="{FF2B5EF4-FFF2-40B4-BE49-F238E27FC236}">
                  <a16:creationId xmlns:a16="http://schemas.microsoft.com/office/drawing/2014/main" xmlns="" id="{0CFDA149-2667-45E9-BE67-908BCC881F8C}"/>
                </a:ext>
              </a:extLst>
            </p:cNvPr>
            <p:cNvSpPr/>
            <p:nvPr/>
          </p:nvSpPr>
          <p:spPr>
            <a:xfrm>
              <a:off x="5768220" y="5813455"/>
              <a:ext cx="216906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研修のオンライン受講</a:t>
              </a:r>
              <a:endParaRPr lang="en-US" altLang="ja-JP" sz="1400" dirty="0">
                <a:solidFill>
                  <a:schemeClr val="tx1"/>
                </a:solidFill>
              </a:endParaRPr>
            </a:p>
          </p:txBody>
        </p:sp>
      </p:grpSp>
    </p:spTree>
    <p:extLst>
      <p:ext uri="{BB962C8B-B14F-4D97-AF65-F5344CB8AC3E}">
        <p14:creationId xmlns:p14="http://schemas.microsoft.com/office/powerpoint/2010/main" val="14713844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p:cNvPicPr>
            <a:picLocks noGrp="1" noChangeAspect="1"/>
          </p:cNvPicPr>
          <p:nvPr>
            <p:ph idx="1"/>
          </p:nvPr>
        </p:nvPicPr>
        <p:blipFill>
          <a:blip r:embed="rId3"/>
          <a:stretch>
            <a:fillRect/>
          </a:stretch>
        </p:blipFill>
        <p:spPr>
          <a:xfrm>
            <a:off x="285978" y="772853"/>
            <a:ext cx="8694187" cy="5542706"/>
          </a:xfrm>
          <a:prstGeom prst="rect">
            <a:avLst/>
          </a:prstGeom>
        </p:spPr>
      </p:pic>
      <p:sp>
        <p:nvSpPr>
          <p:cNvPr id="3" name="タイトル 2"/>
          <p:cNvSpPr>
            <a:spLocks noGrp="1"/>
          </p:cNvSpPr>
          <p:nvPr>
            <p:ph type="ctrTitle"/>
          </p:nvPr>
        </p:nvSpPr>
        <p:spPr>
          <a:xfrm>
            <a:off x="0" y="71396"/>
            <a:ext cx="8429622" cy="409795"/>
          </a:xfrm>
        </p:spPr>
        <p:txBody>
          <a:bodyPr/>
          <a:lstStyle/>
          <a:p>
            <a:r>
              <a:rPr kumimoji="1" lang="ja-JP" altLang="en-US" dirty="0"/>
              <a:t>自社（オンプレミス）</a:t>
            </a:r>
            <a:r>
              <a:rPr lang="ja-JP" altLang="en-US" dirty="0"/>
              <a:t>と</a:t>
            </a:r>
            <a:r>
              <a:rPr kumimoji="1" lang="ja-JP" altLang="en-US" dirty="0"/>
              <a:t>クラウド</a:t>
            </a:r>
          </a:p>
        </p:txBody>
      </p:sp>
      <p:sp>
        <p:nvSpPr>
          <p:cNvPr id="5" name="正方形/長方形 4"/>
          <p:cNvSpPr/>
          <p:nvPr/>
        </p:nvSpPr>
        <p:spPr>
          <a:xfrm>
            <a:off x="7570922" y="6013342"/>
            <a:ext cx="1309607" cy="271221"/>
          </a:xfrm>
          <a:prstGeom prst="rect">
            <a:avLst/>
          </a:prstGeom>
          <a:solidFill>
            <a:srgbClr val="F7F9F2"/>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647368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4C1BDD04-DD2E-4B3F-BCD5-7F4523969066}"/>
              </a:ext>
            </a:extLst>
          </p:cNvPr>
          <p:cNvSpPr>
            <a:spLocks noGrp="1"/>
          </p:cNvSpPr>
          <p:nvPr>
            <p:ph type="ctrTitle"/>
          </p:nvPr>
        </p:nvSpPr>
        <p:spPr/>
        <p:txBody>
          <a:bodyPr/>
          <a:lstStyle/>
          <a:p>
            <a:r>
              <a:rPr lang="ja-JP" altLang="en-US" dirty="0"/>
              <a:t>働き方改革で活用される</a:t>
            </a:r>
            <a:r>
              <a:rPr lang="en-US" altLang="ja-JP" dirty="0"/>
              <a:t>ICT</a:t>
            </a:r>
            <a:r>
              <a:rPr lang="ja-JP" altLang="en-US" dirty="0"/>
              <a:t>ツールの例</a:t>
            </a:r>
          </a:p>
        </p:txBody>
      </p:sp>
      <p:sp>
        <p:nvSpPr>
          <p:cNvPr id="14" name="正方形/長方形 13">
            <a:extLst>
              <a:ext uri="{FF2B5EF4-FFF2-40B4-BE49-F238E27FC236}">
                <a16:creationId xmlns:a16="http://schemas.microsoft.com/office/drawing/2014/main" xmlns="" id="{01E97E41-22C5-40F7-9157-09C0B01D7C75}"/>
              </a:ext>
            </a:extLst>
          </p:cNvPr>
          <p:cNvSpPr/>
          <p:nvPr/>
        </p:nvSpPr>
        <p:spPr>
          <a:xfrm>
            <a:off x="-2714283" y="3175542"/>
            <a:ext cx="171974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endParaRPr lang="en-US" altLang="ja-JP" sz="1400" dirty="0">
              <a:solidFill>
                <a:schemeClr val="tx1"/>
              </a:solidFill>
            </a:endParaRPr>
          </a:p>
        </p:txBody>
      </p:sp>
      <p:grpSp>
        <p:nvGrpSpPr>
          <p:cNvPr id="5" name="グループ化 4">
            <a:extLst>
              <a:ext uri="{FF2B5EF4-FFF2-40B4-BE49-F238E27FC236}">
                <a16:creationId xmlns:a16="http://schemas.microsoft.com/office/drawing/2014/main" xmlns="" id="{0E471214-09D0-468F-9F6D-A9F4235182D1}"/>
              </a:ext>
            </a:extLst>
          </p:cNvPr>
          <p:cNvGrpSpPr/>
          <p:nvPr/>
        </p:nvGrpSpPr>
        <p:grpSpPr>
          <a:xfrm>
            <a:off x="1209012" y="1601926"/>
            <a:ext cx="6725976" cy="4248478"/>
            <a:chOff x="726619" y="1122272"/>
            <a:chExt cx="7664645" cy="4841390"/>
          </a:xfrm>
        </p:grpSpPr>
        <p:grpSp>
          <p:nvGrpSpPr>
            <p:cNvPr id="46" name="グループ化 45">
              <a:extLst>
                <a:ext uri="{FF2B5EF4-FFF2-40B4-BE49-F238E27FC236}">
                  <a16:creationId xmlns:a16="http://schemas.microsoft.com/office/drawing/2014/main" xmlns="" id="{38D8DD96-A0FE-445E-9A38-1FA35938929F}"/>
                </a:ext>
              </a:extLst>
            </p:cNvPr>
            <p:cNvGrpSpPr/>
            <p:nvPr/>
          </p:nvGrpSpPr>
          <p:grpSpPr>
            <a:xfrm>
              <a:off x="2599079" y="1268502"/>
              <a:ext cx="1879019" cy="1200990"/>
              <a:chOff x="616951" y="1636162"/>
              <a:chExt cx="1879019" cy="1200990"/>
            </a:xfrm>
          </p:grpSpPr>
          <p:pic>
            <p:nvPicPr>
              <p:cNvPr id="20" name="グラフィックス 19" descr="チャット">
                <a:extLst>
                  <a:ext uri="{FF2B5EF4-FFF2-40B4-BE49-F238E27FC236}">
                    <a16:creationId xmlns:a16="http://schemas.microsoft.com/office/drawing/2014/main" xmlns="" id="{33F077E6-8B31-40D7-9580-34EDBB364A0B}"/>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995826" y="1636162"/>
                <a:ext cx="914400" cy="914400"/>
              </a:xfrm>
              <a:prstGeom prst="rect">
                <a:avLst/>
              </a:prstGeom>
            </p:spPr>
          </p:pic>
          <p:sp>
            <p:nvSpPr>
              <p:cNvPr id="21" name="正方形/長方形 20">
                <a:extLst>
                  <a:ext uri="{FF2B5EF4-FFF2-40B4-BE49-F238E27FC236}">
                    <a16:creationId xmlns:a16="http://schemas.microsoft.com/office/drawing/2014/main" xmlns="" id="{059A249F-8C04-4AA3-BABE-E33E8017B83D}"/>
                  </a:ext>
                </a:extLst>
              </p:cNvPr>
              <p:cNvSpPr/>
              <p:nvPr/>
            </p:nvSpPr>
            <p:spPr>
              <a:xfrm>
                <a:off x="616951" y="2564261"/>
                <a:ext cx="1879019" cy="27289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ビジネスチャット</a:t>
                </a:r>
                <a:endParaRPr lang="en-US" altLang="ja-JP" sz="1400" dirty="0">
                  <a:solidFill>
                    <a:schemeClr val="tx1"/>
                  </a:solidFill>
                </a:endParaRPr>
              </a:p>
            </p:txBody>
          </p:sp>
        </p:grpSp>
        <p:grpSp>
          <p:nvGrpSpPr>
            <p:cNvPr id="49" name="グループ化 48">
              <a:extLst>
                <a:ext uri="{FF2B5EF4-FFF2-40B4-BE49-F238E27FC236}">
                  <a16:creationId xmlns:a16="http://schemas.microsoft.com/office/drawing/2014/main" xmlns="" id="{3D3DFBAB-33D1-42F5-A2DC-3F63D46D2D28}"/>
                </a:ext>
              </a:extLst>
            </p:cNvPr>
            <p:cNvGrpSpPr/>
            <p:nvPr/>
          </p:nvGrpSpPr>
          <p:grpSpPr>
            <a:xfrm>
              <a:off x="1600119" y="2664143"/>
              <a:ext cx="1879019" cy="1331667"/>
              <a:chOff x="1424710" y="3032863"/>
              <a:chExt cx="2119672" cy="1331667"/>
            </a:xfrm>
          </p:grpSpPr>
          <p:pic>
            <p:nvPicPr>
              <p:cNvPr id="23" name="グラフィックス 22" descr="日毎カレンダー">
                <a:extLst>
                  <a:ext uri="{FF2B5EF4-FFF2-40B4-BE49-F238E27FC236}">
                    <a16:creationId xmlns:a16="http://schemas.microsoft.com/office/drawing/2014/main" xmlns="" id="{91AD7F4F-93E4-4481-8D6D-3976F274BDDA}"/>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2027346" y="3032863"/>
                <a:ext cx="914400" cy="914400"/>
              </a:xfrm>
              <a:prstGeom prst="rect">
                <a:avLst/>
              </a:prstGeom>
            </p:spPr>
          </p:pic>
          <p:sp>
            <p:nvSpPr>
              <p:cNvPr id="24" name="正方形/長方形 23">
                <a:extLst>
                  <a:ext uri="{FF2B5EF4-FFF2-40B4-BE49-F238E27FC236}">
                    <a16:creationId xmlns:a16="http://schemas.microsoft.com/office/drawing/2014/main" xmlns="" id="{F5C9BBD7-4C08-4843-9B9C-4EAF4CC16FE2}"/>
                  </a:ext>
                </a:extLst>
              </p:cNvPr>
              <p:cNvSpPr/>
              <p:nvPr/>
            </p:nvSpPr>
            <p:spPr>
              <a:xfrm>
                <a:off x="1424710" y="3878401"/>
                <a:ext cx="2119672" cy="48612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スケジューラー</a:t>
                </a:r>
                <a:endParaRPr lang="en-US" altLang="ja-JP" sz="1400" dirty="0">
                  <a:solidFill>
                    <a:schemeClr val="tx1"/>
                  </a:solidFill>
                </a:endParaRPr>
              </a:p>
              <a:p>
                <a:pPr algn="ctr"/>
                <a:r>
                  <a:rPr lang="en-US" altLang="ja-JP" sz="1400" dirty="0">
                    <a:solidFill>
                      <a:schemeClr val="tx1"/>
                    </a:solidFill>
                  </a:rPr>
                  <a:t>/</a:t>
                </a:r>
                <a:r>
                  <a:rPr lang="ja-JP" altLang="en-US" sz="1400" dirty="0">
                    <a:solidFill>
                      <a:schemeClr val="tx1"/>
                    </a:solidFill>
                  </a:rPr>
                  <a:t>カレンダー</a:t>
                </a:r>
                <a:endParaRPr lang="en-US" altLang="ja-JP" sz="1400" dirty="0">
                  <a:solidFill>
                    <a:schemeClr val="tx1"/>
                  </a:solidFill>
                </a:endParaRPr>
              </a:p>
            </p:txBody>
          </p:sp>
        </p:grpSp>
        <p:grpSp>
          <p:nvGrpSpPr>
            <p:cNvPr id="53" name="グループ化 52">
              <a:extLst>
                <a:ext uri="{FF2B5EF4-FFF2-40B4-BE49-F238E27FC236}">
                  <a16:creationId xmlns:a16="http://schemas.microsoft.com/office/drawing/2014/main" xmlns="" id="{1D189939-94F9-47A3-B724-C1517FFF8F00}"/>
                </a:ext>
              </a:extLst>
            </p:cNvPr>
            <p:cNvGrpSpPr/>
            <p:nvPr/>
          </p:nvGrpSpPr>
          <p:grpSpPr>
            <a:xfrm>
              <a:off x="5833411" y="1197486"/>
              <a:ext cx="2557852" cy="1307736"/>
              <a:chOff x="3463013" y="4745131"/>
              <a:chExt cx="2557852" cy="1307736"/>
            </a:xfrm>
          </p:grpSpPr>
          <p:sp>
            <p:nvSpPr>
              <p:cNvPr id="17" name="正方形/長方形 16">
                <a:extLst>
                  <a:ext uri="{FF2B5EF4-FFF2-40B4-BE49-F238E27FC236}">
                    <a16:creationId xmlns:a16="http://schemas.microsoft.com/office/drawing/2014/main" xmlns="" id="{FA5C525D-4E03-41A6-8D2F-8FDFFC2BC839}"/>
                  </a:ext>
                </a:extLst>
              </p:cNvPr>
              <p:cNvSpPr/>
              <p:nvPr/>
            </p:nvSpPr>
            <p:spPr>
              <a:xfrm>
                <a:off x="3463013" y="5678312"/>
                <a:ext cx="2557852" cy="37455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社内</a:t>
                </a:r>
                <a:r>
                  <a:rPr lang="en-US" altLang="ja-JP" sz="1400" dirty="0">
                    <a:solidFill>
                      <a:schemeClr val="tx1"/>
                    </a:solidFill>
                  </a:rPr>
                  <a:t>Web</a:t>
                </a:r>
                <a:r>
                  <a:rPr lang="ja-JP" altLang="en-US" sz="1400" dirty="0">
                    <a:solidFill>
                      <a:schemeClr val="tx1"/>
                    </a:solidFill>
                  </a:rPr>
                  <a:t>ポータルサイト</a:t>
                </a:r>
                <a:endParaRPr lang="en-US" altLang="ja-JP" sz="1400" dirty="0">
                  <a:solidFill>
                    <a:schemeClr val="tx1"/>
                  </a:solidFill>
                </a:endParaRPr>
              </a:p>
            </p:txBody>
          </p:sp>
          <p:pic>
            <p:nvPicPr>
              <p:cNvPr id="26" name="グラフィックス 25" descr="ブラウザー ウィンドウ">
                <a:extLst>
                  <a:ext uri="{FF2B5EF4-FFF2-40B4-BE49-F238E27FC236}">
                    <a16:creationId xmlns:a16="http://schemas.microsoft.com/office/drawing/2014/main" xmlns="" id="{7379808F-A7EA-40FB-93DE-F3267DF450F9}"/>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4107981" y="4745131"/>
                <a:ext cx="914400" cy="914400"/>
              </a:xfrm>
              <a:prstGeom prst="rect">
                <a:avLst/>
              </a:prstGeom>
            </p:spPr>
          </p:pic>
        </p:grpSp>
        <p:grpSp>
          <p:nvGrpSpPr>
            <p:cNvPr id="50" name="グループ化 49">
              <a:extLst>
                <a:ext uri="{FF2B5EF4-FFF2-40B4-BE49-F238E27FC236}">
                  <a16:creationId xmlns:a16="http://schemas.microsoft.com/office/drawing/2014/main" xmlns="" id="{48E4A1EE-6536-4703-A709-BBBBAA18A0A1}"/>
                </a:ext>
              </a:extLst>
            </p:cNvPr>
            <p:cNvGrpSpPr/>
            <p:nvPr/>
          </p:nvGrpSpPr>
          <p:grpSpPr>
            <a:xfrm>
              <a:off x="3804958" y="4187762"/>
              <a:ext cx="1520445" cy="1440684"/>
              <a:chOff x="3820669" y="3013009"/>
              <a:chExt cx="1520445" cy="1440684"/>
            </a:xfrm>
          </p:grpSpPr>
          <p:sp>
            <p:nvSpPr>
              <p:cNvPr id="11" name="正方形/長方形 10">
                <a:extLst>
                  <a:ext uri="{FF2B5EF4-FFF2-40B4-BE49-F238E27FC236}">
                    <a16:creationId xmlns:a16="http://schemas.microsoft.com/office/drawing/2014/main" xmlns="" id="{9E1828BD-A609-47FB-951C-8F2550EE84C8}"/>
                  </a:ext>
                </a:extLst>
              </p:cNvPr>
              <p:cNvSpPr/>
              <p:nvPr/>
            </p:nvSpPr>
            <p:spPr>
              <a:xfrm>
                <a:off x="3820669" y="3967564"/>
                <a:ext cx="1520445" cy="48612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tx1"/>
                    </a:solidFill>
                  </a:rPr>
                  <a:t>Web</a:t>
                </a:r>
                <a:r>
                  <a:rPr lang="ja-JP" altLang="en-US" sz="1400" dirty="0">
                    <a:solidFill>
                      <a:schemeClr val="tx1"/>
                    </a:solidFill>
                  </a:rPr>
                  <a:t>会議</a:t>
                </a:r>
                <a:endParaRPr lang="en-US" altLang="ja-JP" sz="1400" dirty="0">
                  <a:solidFill>
                    <a:schemeClr val="tx1"/>
                  </a:solidFill>
                </a:endParaRPr>
              </a:p>
              <a:p>
                <a:pPr algn="ctr"/>
                <a:r>
                  <a:rPr lang="en-US" altLang="ja-JP" sz="1400" dirty="0">
                    <a:solidFill>
                      <a:schemeClr val="tx1"/>
                    </a:solidFill>
                  </a:rPr>
                  <a:t>/</a:t>
                </a:r>
                <a:r>
                  <a:rPr lang="ja-JP" altLang="en-US" sz="1400" dirty="0">
                    <a:solidFill>
                      <a:schemeClr val="tx1"/>
                    </a:solidFill>
                  </a:rPr>
                  <a:t>ビデオ会議</a:t>
                </a:r>
                <a:endParaRPr lang="en-US" altLang="ja-JP" sz="1400" dirty="0">
                  <a:solidFill>
                    <a:schemeClr val="tx1"/>
                  </a:solidFill>
                </a:endParaRPr>
              </a:p>
            </p:txBody>
          </p:sp>
          <p:pic>
            <p:nvPicPr>
              <p:cNvPr id="28" name="グラフィックス 27" descr="コール センター">
                <a:extLst>
                  <a:ext uri="{FF2B5EF4-FFF2-40B4-BE49-F238E27FC236}">
                    <a16:creationId xmlns:a16="http://schemas.microsoft.com/office/drawing/2014/main" xmlns="" id="{D6AE1BC7-968E-425C-8909-34042DEF9734}"/>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4117453" y="3013009"/>
                <a:ext cx="914400" cy="914400"/>
              </a:xfrm>
              <a:prstGeom prst="rect">
                <a:avLst/>
              </a:prstGeom>
            </p:spPr>
          </p:pic>
        </p:grpSp>
        <p:grpSp>
          <p:nvGrpSpPr>
            <p:cNvPr id="48" name="グループ化 47">
              <a:extLst>
                <a:ext uri="{FF2B5EF4-FFF2-40B4-BE49-F238E27FC236}">
                  <a16:creationId xmlns:a16="http://schemas.microsoft.com/office/drawing/2014/main" xmlns="" id="{82AF2297-FC2F-4440-ABDE-038D351C482E}"/>
                </a:ext>
              </a:extLst>
            </p:cNvPr>
            <p:cNvGrpSpPr/>
            <p:nvPr/>
          </p:nvGrpSpPr>
          <p:grpSpPr>
            <a:xfrm>
              <a:off x="4534158" y="1217512"/>
              <a:ext cx="1247076" cy="1207822"/>
              <a:chOff x="5470453" y="1510520"/>
              <a:chExt cx="1247076" cy="1207822"/>
            </a:xfrm>
          </p:grpSpPr>
          <p:sp>
            <p:nvSpPr>
              <p:cNvPr id="9" name="正方形/長方形 8">
                <a:extLst>
                  <a:ext uri="{FF2B5EF4-FFF2-40B4-BE49-F238E27FC236}">
                    <a16:creationId xmlns:a16="http://schemas.microsoft.com/office/drawing/2014/main" xmlns="" id="{CE5BEB59-BC6C-4F52-A669-20448640EA60}"/>
                  </a:ext>
                </a:extLst>
              </p:cNvPr>
              <p:cNvSpPr/>
              <p:nvPr/>
            </p:nvSpPr>
            <p:spPr>
              <a:xfrm>
                <a:off x="5470453" y="2423675"/>
                <a:ext cx="124707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社内</a:t>
                </a:r>
                <a:r>
                  <a:rPr lang="en-US" altLang="ja-JP" sz="1400" dirty="0">
                    <a:solidFill>
                      <a:schemeClr val="tx1"/>
                    </a:solidFill>
                  </a:rPr>
                  <a:t>SNS</a:t>
                </a:r>
              </a:p>
            </p:txBody>
          </p:sp>
          <p:pic>
            <p:nvPicPr>
              <p:cNvPr id="30" name="グラフィックス 29" descr="オーケーの合図">
                <a:extLst>
                  <a:ext uri="{FF2B5EF4-FFF2-40B4-BE49-F238E27FC236}">
                    <a16:creationId xmlns:a16="http://schemas.microsoft.com/office/drawing/2014/main" xmlns="" id="{1B909A6D-92FF-4477-B57E-9D9064B77E60}"/>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5640142" y="1510520"/>
                <a:ext cx="914400" cy="914400"/>
              </a:xfrm>
              <a:prstGeom prst="rect">
                <a:avLst/>
              </a:prstGeom>
            </p:spPr>
          </p:pic>
        </p:grpSp>
        <p:grpSp>
          <p:nvGrpSpPr>
            <p:cNvPr id="54" name="グループ化 53">
              <a:extLst>
                <a:ext uri="{FF2B5EF4-FFF2-40B4-BE49-F238E27FC236}">
                  <a16:creationId xmlns:a16="http://schemas.microsoft.com/office/drawing/2014/main" xmlns="" id="{F57F0308-3BA3-452A-A1F8-886D8B9F9005}"/>
                </a:ext>
              </a:extLst>
            </p:cNvPr>
            <p:cNvGrpSpPr/>
            <p:nvPr/>
          </p:nvGrpSpPr>
          <p:grpSpPr>
            <a:xfrm>
              <a:off x="5560961" y="4227497"/>
              <a:ext cx="2163119" cy="1414833"/>
              <a:chOff x="1547666" y="4754609"/>
              <a:chExt cx="2163119" cy="1414833"/>
            </a:xfrm>
          </p:grpSpPr>
          <p:sp>
            <p:nvSpPr>
              <p:cNvPr id="18" name="正方形/長方形 17">
                <a:extLst>
                  <a:ext uri="{FF2B5EF4-FFF2-40B4-BE49-F238E27FC236}">
                    <a16:creationId xmlns:a16="http://schemas.microsoft.com/office/drawing/2014/main" xmlns="" id="{5F6BECF6-E5AE-4A37-AA20-2E187736B31A}"/>
                  </a:ext>
                </a:extLst>
              </p:cNvPr>
              <p:cNvSpPr/>
              <p:nvPr/>
            </p:nvSpPr>
            <p:spPr>
              <a:xfrm>
                <a:off x="1547666" y="5666172"/>
                <a:ext cx="2163119" cy="50327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tx1"/>
                    </a:solidFill>
                  </a:rPr>
                  <a:t>e-learning</a:t>
                </a:r>
              </a:p>
              <a:p>
                <a:pPr algn="ctr"/>
                <a:r>
                  <a:rPr lang="en-US" altLang="ja-JP" sz="1400" dirty="0">
                    <a:solidFill>
                      <a:schemeClr val="tx1"/>
                    </a:solidFill>
                  </a:rPr>
                  <a:t>/</a:t>
                </a:r>
                <a:r>
                  <a:rPr lang="ja-JP" altLang="en-US" sz="1400" dirty="0">
                    <a:solidFill>
                      <a:schemeClr val="tx1"/>
                    </a:solidFill>
                  </a:rPr>
                  <a:t>オンラインセミナー</a:t>
                </a:r>
                <a:endParaRPr lang="en-US" altLang="ja-JP" sz="1400" dirty="0">
                  <a:solidFill>
                    <a:schemeClr val="tx1"/>
                  </a:solidFill>
                </a:endParaRPr>
              </a:p>
            </p:txBody>
          </p:sp>
          <p:pic>
            <p:nvPicPr>
              <p:cNvPr id="31" name="グラフィックス 30" descr="教師">
                <a:extLst>
                  <a:ext uri="{FF2B5EF4-FFF2-40B4-BE49-F238E27FC236}">
                    <a16:creationId xmlns:a16="http://schemas.microsoft.com/office/drawing/2014/main" xmlns="" id="{AC4F0737-1281-4E05-8A14-C46795D6C8AD}"/>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1597222" y="4754609"/>
                <a:ext cx="914400" cy="914400"/>
              </a:xfrm>
              <a:prstGeom prst="rect">
                <a:avLst/>
              </a:prstGeom>
            </p:spPr>
          </p:pic>
          <p:pic>
            <p:nvPicPr>
              <p:cNvPr id="32" name="グラフィックス 31" descr="メディアを使用したプレゼンテーション">
                <a:extLst>
                  <a:ext uri="{FF2B5EF4-FFF2-40B4-BE49-F238E27FC236}">
                    <a16:creationId xmlns:a16="http://schemas.microsoft.com/office/drawing/2014/main" xmlns="" id="{1C16F55D-7AFC-4835-9066-9E7BAC20C1FC}"/>
                  </a:ext>
                </a:extLst>
              </p:cNvPr>
              <p:cNvPicPr>
                <a:picLocks noChangeAspect="1"/>
              </p:cNvPicPr>
              <p:nvPr/>
            </p:nvPicPr>
            <p:blipFill>
              <a:blip r:embed="rId15">
                <a:extLst>
                  <a:ext uri="{96DAC541-7B7A-43D3-8B79-37D633B846F1}">
                    <asvg:svgBlip xmlns:asvg="http://schemas.microsoft.com/office/drawing/2016/SVG/main" xmlns="" r:embed="rId16"/>
                  </a:ext>
                </a:extLst>
              </a:blip>
              <a:stretch>
                <a:fillRect/>
              </a:stretch>
            </p:blipFill>
            <p:spPr>
              <a:xfrm>
                <a:off x="2524900" y="4754609"/>
                <a:ext cx="914400" cy="914400"/>
              </a:xfrm>
              <a:prstGeom prst="rect">
                <a:avLst/>
              </a:prstGeom>
            </p:spPr>
          </p:pic>
        </p:grpSp>
        <p:grpSp>
          <p:nvGrpSpPr>
            <p:cNvPr id="51" name="グループ化 50">
              <a:extLst>
                <a:ext uri="{FF2B5EF4-FFF2-40B4-BE49-F238E27FC236}">
                  <a16:creationId xmlns:a16="http://schemas.microsoft.com/office/drawing/2014/main" xmlns="" id="{4A3BC0A0-C114-4E90-B30B-28B16F237113}"/>
                </a:ext>
              </a:extLst>
            </p:cNvPr>
            <p:cNvGrpSpPr/>
            <p:nvPr/>
          </p:nvGrpSpPr>
          <p:grpSpPr>
            <a:xfrm>
              <a:off x="1500663" y="4209945"/>
              <a:ext cx="2253514" cy="1390611"/>
              <a:chOff x="5325015" y="2989923"/>
              <a:chExt cx="2253514" cy="1390611"/>
            </a:xfrm>
          </p:grpSpPr>
          <p:sp>
            <p:nvSpPr>
              <p:cNvPr id="15" name="正方形/長方形 14">
                <a:extLst>
                  <a:ext uri="{FF2B5EF4-FFF2-40B4-BE49-F238E27FC236}">
                    <a16:creationId xmlns:a16="http://schemas.microsoft.com/office/drawing/2014/main" xmlns="" id="{41726B09-A469-4C55-AD35-1600FF2F7512}"/>
                  </a:ext>
                </a:extLst>
              </p:cNvPr>
              <p:cNvSpPr/>
              <p:nvPr/>
            </p:nvSpPr>
            <p:spPr>
              <a:xfrm>
                <a:off x="5325015" y="3905957"/>
                <a:ext cx="2253514" cy="47457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オンラインストレージ</a:t>
                </a:r>
                <a:endParaRPr lang="en-US" altLang="ja-JP" sz="1400" dirty="0">
                  <a:solidFill>
                    <a:schemeClr val="tx1"/>
                  </a:solidFill>
                </a:endParaRPr>
              </a:p>
              <a:p>
                <a:pPr algn="ctr"/>
                <a:r>
                  <a:rPr lang="en-US" altLang="ja-JP" sz="1400" dirty="0">
                    <a:solidFill>
                      <a:schemeClr val="tx1"/>
                    </a:solidFill>
                  </a:rPr>
                  <a:t>/</a:t>
                </a:r>
                <a:r>
                  <a:rPr lang="ja-JP" altLang="en-US" sz="1400" dirty="0">
                    <a:solidFill>
                      <a:schemeClr val="tx1"/>
                    </a:solidFill>
                  </a:rPr>
                  <a:t>ファイル共有</a:t>
                </a:r>
                <a:endParaRPr lang="en-US" altLang="ja-JP" sz="1400" dirty="0">
                  <a:solidFill>
                    <a:schemeClr val="tx1"/>
                  </a:solidFill>
                </a:endParaRPr>
              </a:p>
            </p:txBody>
          </p:sp>
          <p:pic>
            <p:nvPicPr>
              <p:cNvPr id="33" name="グラフィックス 32" descr="フォルダー">
                <a:extLst>
                  <a:ext uri="{FF2B5EF4-FFF2-40B4-BE49-F238E27FC236}">
                    <a16:creationId xmlns:a16="http://schemas.microsoft.com/office/drawing/2014/main" xmlns="" id="{EB274A9E-0706-44E2-A650-E2F31A81DDE3}"/>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5449580" y="2989923"/>
                <a:ext cx="914400" cy="914400"/>
              </a:xfrm>
              <a:prstGeom prst="rect">
                <a:avLst/>
              </a:prstGeom>
            </p:spPr>
          </p:pic>
        </p:grpSp>
        <p:grpSp>
          <p:nvGrpSpPr>
            <p:cNvPr id="47" name="グループ化 46">
              <a:extLst>
                <a:ext uri="{FF2B5EF4-FFF2-40B4-BE49-F238E27FC236}">
                  <a16:creationId xmlns:a16="http://schemas.microsoft.com/office/drawing/2014/main" xmlns="" id="{6A098981-FB3E-40D5-B651-1B0DA999B0A2}"/>
                </a:ext>
              </a:extLst>
            </p:cNvPr>
            <p:cNvGrpSpPr/>
            <p:nvPr/>
          </p:nvGrpSpPr>
          <p:grpSpPr>
            <a:xfrm>
              <a:off x="1352003" y="1233134"/>
              <a:ext cx="1247076" cy="1192200"/>
              <a:chOff x="1989266" y="1519840"/>
              <a:chExt cx="1247076" cy="1192200"/>
            </a:xfrm>
          </p:grpSpPr>
          <p:pic>
            <p:nvPicPr>
              <p:cNvPr id="38" name="グラフィックス 37" descr="封筒">
                <a:extLst>
                  <a:ext uri="{FF2B5EF4-FFF2-40B4-BE49-F238E27FC236}">
                    <a16:creationId xmlns:a16="http://schemas.microsoft.com/office/drawing/2014/main" xmlns="" id="{3C00B874-F84E-4636-BA16-587CEF09B9F9}"/>
                  </a:ext>
                </a:extLst>
              </p:cNvPr>
              <p:cNvPicPr>
                <a:picLocks noChangeAspect="1"/>
              </p:cNvPicPr>
              <p:nvPr/>
            </p:nvPicPr>
            <p:blipFill>
              <a:blip r:embed="rId19">
                <a:extLst>
                  <a:ext uri="{96DAC541-7B7A-43D3-8B79-37D633B846F1}">
                    <asvg:svgBlip xmlns:asvg="http://schemas.microsoft.com/office/drawing/2016/SVG/main" xmlns="" r:embed="rId20"/>
                  </a:ext>
                </a:extLst>
              </a:blip>
              <a:stretch>
                <a:fillRect/>
              </a:stretch>
            </p:blipFill>
            <p:spPr>
              <a:xfrm>
                <a:off x="2137925" y="1519840"/>
                <a:ext cx="914400" cy="914400"/>
              </a:xfrm>
              <a:prstGeom prst="rect">
                <a:avLst/>
              </a:prstGeom>
            </p:spPr>
          </p:pic>
          <p:sp>
            <p:nvSpPr>
              <p:cNvPr id="39" name="正方形/長方形 38">
                <a:extLst>
                  <a:ext uri="{FF2B5EF4-FFF2-40B4-BE49-F238E27FC236}">
                    <a16:creationId xmlns:a16="http://schemas.microsoft.com/office/drawing/2014/main" xmlns="" id="{08A2D310-EA37-4FA0-AE87-B548EAB473EB}"/>
                  </a:ext>
                </a:extLst>
              </p:cNvPr>
              <p:cNvSpPr/>
              <p:nvPr/>
            </p:nvSpPr>
            <p:spPr>
              <a:xfrm>
                <a:off x="1989266" y="2417373"/>
                <a:ext cx="124707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メール</a:t>
                </a:r>
                <a:endParaRPr lang="en-US" altLang="ja-JP" sz="1400" dirty="0">
                  <a:solidFill>
                    <a:schemeClr val="tx1"/>
                  </a:solidFill>
                </a:endParaRPr>
              </a:p>
            </p:txBody>
          </p:sp>
        </p:grpSp>
        <p:grpSp>
          <p:nvGrpSpPr>
            <p:cNvPr id="52" name="グループ化 51">
              <a:extLst>
                <a:ext uri="{FF2B5EF4-FFF2-40B4-BE49-F238E27FC236}">
                  <a16:creationId xmlns:a16="http://schemas.microsoft.com/office/drawing/2014/main" xmlns="" id="{93747ED4-7D39-4EAD-9292-5BC28BDFF810}"/>
                </a:ext>
              </a:extLst>
            </p:cNvPr>
            <p:cNvGrpSpPr/>
            <p:nvPr/>
          </p:nvGrpSpPr>
          <p:grpSpPr>
            <a:xfrm>
              <a:off x="5824447" y="2628567"/>
              <a:ext cx="2405130" cy="1205595"/>
              <a:chOff x="5616041" y="4754609"/>
              <a:chExt cx="2405130" cy="1205595"/>
            </a:xfrm>
          </p:grpSpPr>
          <p:pic>
            <p:nvPicPr>
              <p:cNvPr id="41" name="グラフィックス 40" descr="ワークフロー (RTL)">
                <a:extLst>
                  <a:ext uri="{FF2B5EF4-FFF2-40B4-BE49-F238E27FC236}">
                    <a16:creationId xmlns:a16="http://schemas.microsoft.com/office/drawing/2014/main" xmlns="" id="{B0EAC94A-1AC4-4A75-A516-DB6DD12676A4}"/>
                  </a:ext>
                </a:extLst>
              </p:cNvPr>
              <p:cNvPicPr>
                <a:picLocks noChangeAspect="1"/>
              </p:cNvPicPr>
              <p:nvPr/>
            </p:nvPicPr>
            <p:blipFill>
              <a:blip r:embed="rId21">
                <a:extLst>
                  <a:ext uri="{96DAC541-7B7A-43D3-8B79-37D633B846F1}">
                    <asvg:svgBlip xmlns:asvg="http://schemas.microsoft.com/office/drawing/2016/SVG/main" xmlns="" r:embed="rId22"/>
                  </a:ext>
                </a:extLst>
              </a:blip>
              <a:stretch>
                <a:fillRect/>
              </a:stretch>
            </p:blipFill>
            <p:spPr>
              <a:xfrm>
                <a:off x="5783202" y="4779498"/>
                <a:ext cx="914400" cy="914400"/>
              </a:xfrm>
              <a:prstGeom prst="rect">
                <a:avLst/>
              </a:prstGeom>
            </p:spPr>
          </p:pic>
          <p:pic>
            <p:nvPicPr>
              <p:cNvPr id="43" name="グラフィックス 42" descr="紙">
                <a:extLst>
                  <a:ext uri="{FF2B5EF4-FFF2-40B4-BE49-F238E27FC236}">
                    <a16:creationId xmlns:a16="http://schemas.microsoft.com/office/drawing/2014/main" xmlns="" id="{602E7917-8154-42A4-BB25-35F955FD50CB}"/>
                  </a:ext>
                </a:extLst>
              </p:cNvPr>
              <p:cNvPicPr>
                <a:picLocks noChangeAspect="1"/>
              </p:cNvPicPr>
              <p:nvPr/>
            </p:nvPicPr>
            <p:blipFill>
              <a:blip r:embed="rId23">
                <a:extLst>
                  <a:ext uri="{96DAC541-7B7A-43D3-8B79-37D633B846F1}">
                    <asvg:svgBlip xmlns:asvg="http://schemas.microsoft.com/office/drawing/2016/SVG/main" xmlns="" r:embed="rId24"/>
                  </a:ext>
                </a:extLst>
              </a:blip>
              <a:stretch>
                <a:fillRect/>
              </a:stretch>
            </p:blipFill>
            <p:spPr>
              <a:xfrm>
                <a:off x="6664128" y="4754609"/>
                <a:ext cx="914400" cy="914400"/>
              </a:xfrm>
              <a:prstGeom prst="rect">
                <a:avLst/>
              </a:prstGeom>
            </p:spPr>
          </p:pic>
          <p:sp>
            <p:nvSpPr>
              <p:cNvPr id="44" name="正方形/長方形 43">
                <a:extLst>
                  <a:ext uri="{FF2B5EF4-FFF2-40B4-BE49-F238E27FC236}">
                    <a16:creationId xmlns:a16="http://schemas.microsoft.com/office/drawing/2014/main" xmlns="" id="{3970799D-F952-4EB2-BB89-118CFDC0CE4D}"/>
                  </a:ext>
                </a:extLst>
              </p:cNvPr>
              <p:cNvSpPr/>
              <p:nvPr/>
            </p:nvSpPr>
            <p:spPr>
              <a:xfrm>
                <a:off x="5616041" y="5678312"/>
                <a:ext cx="2405130" cy="28189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ワークフロー</a:t>
                </a:r>
                <a:r>
                  <a:rPr lang="en-US" altLang="ja-JP" sz="1400" dirty="0">
                    <a:solidFill>
                      <a:schemeClr val="tx1"/>
                    </a:solidFill>
                  </a:rPr>
                  <a:t>/</a:t>
                </a:r>
                <a:r>
                  <a:rPr lang="ja-JP" altLang="en-US" sz="1400" dirty="0">
                    <a:solidFill>
                      <a:schemeClr val="tx1"/>
                    </a:solidFill>
                  </a:rPr>
                  <a:t>電子決裁</a:t>
                </a:r>
                <a:endParaRPr lang="en-US" altLang="ja-JP" sz="1400" dirty="0">
                  <a:solidFill>
                    <a:schemeClr val="tx1"/>
                  </a:solidFill>
                </a:endParaRPr>
              </a:p>
            </p:txBody>
          </p:sp>
        </p:grpSp>
        <p:grpSp>
          <p:nvGrpSpPr>
            <p:cNvPr id="60" name="グループ化 59">
              <a:extLst>
                <a:ext uri="{FF2B5EF4-FFF2-40B4-BE49-F238E27FC236}">
                  <a16:creationId xmlns:a16="http://schemas.microsoft.com/office/drawing/2014/main" xmlns="" id="{0875748A-CD1B-427E-86C8-16D41B78CF83}"/>
                </a:ext>
              </a:extLst>
            </p:cNvPr>
            <p:cNvGrpSpPr/>
            <p:nvPr/>
          </p:nvGrpSpPr>
          <p:grpSpPr>
            <a:xfrm>
              <a:off x="3396538" y="2628567"/>
              <a:ext cx="2163120" cy="1460994"/>
              <a:chOff x="6408780" y="1491049"/>
              <a:chExt cx="2163120" cy="1460994"/>
            </a:xfrm>
          </p:grpSpPr>
          <p:pic>
            <p:nvPicPr>
              <p:cNvPr id="56" name="グラフィックス 55" descr="月毎カレンダー">
                <a:extLst>
                  <a:ext uri="{FF2B5EF4-FFF2-40B4-BE49-F238E27FC236}">
                    <a16:creationId xmlns:a16="http://schemas.microsoft.com/office/drawing/2014/main" xmlns="" id="{AA322032-3F6E-45B0-86CE-35990D1E3E50}"/>
                  </a:ext>
                </a:extLst>
              </p:cNvPr>
              <p:cNvPicPr>
                <a:picLocks noChangeAspect="1"/>
              </p:cNvPicPr>
              <p:nvPr/>
            </p:nvPicPr>
            <p:blipFill>
              <a:blip r:embed="rId25">
                <a:extLst>
                  <a:ext uri="{96DAC541-7B7A-43D3-8B79-37D633B846F1}">
                    <asvg:svgBlip xmlns:asvg="http://schemas.microsoft.com/office/drawing/2016/SVG/main" xmlns="" r:embed="rId26"/>
                  </a:ext>
                </a:extLst>
              </a:blip>
              <a:stretch>
                <a:fillRect/>
              </a:stretch>
            </p:blipFill>
            <p:spPr>
              <a:xfrm>
                <a:off x="6575940" y="1491049"/>
                <a:ext cx="914400" cy="914400"/>
              </a:xfrm>
              <a:prstGeom prst="rect">
                <a:avLst/>
              </a:prstGeom>
            </p:spPr>
          </p:pic>
          <p:pic>
            <p:nvPicPr>
              <p:cNvPr id="58" name="グラフィックス 57" descr="チェックリスト">
                <a:extLst>
                  <a:ext uri="{FF2B5EF4-FFF2-40B4-BE49-F238E27FC236}">
                    <a16:creationId xmlns:a16="http://schemas.microsoft.com/office/drawing/2014/main" xmlns="" id="{467934BC-1AD8-45D5-B65E-51CA4A6E9C30}"/>
                  </a:ext>
                </a:extLst>
              </p:cNvPr>
              <p:cNvPicPr>
                <a:picLocks noChangeAspect="1"/>
              </p:cNvPicPr>
              <p:nvPr/>
            </p:nvPicPr>
            <p:blipFill>
              <a:blip r:embed="rId27">
                <a:extLst>
                  <a:ext uri="{96DAC541-7B7A-43D3-8B79-37D633B846F1}">
                    <asvg:svgBlip xmlns:asvg="http://schemas.microsoft.com/office/drawing/2016/SVG/main" xmlns="" r:embed="rId28"/>
                  </a:ext>
                </a:extLst>
              </a:blip>
              <a:stretch>
                <a:fillRect/>
              </a:stretch>
            </p:blipFill>
            <p:spPr>
              <a:xfrm>
                <a:off x="7490340" y="1526625"/>
                <a:ext cx="914400" cy="914400"/>
              </a:xfrm>
              <a:prstGeom prst="rect">
                <a:avLst/>
              </a:prstGeom>
            </p:spPr>
          </p:pic>
          <p:sp>
            <p:nvSpPr>
              <p:cNvPr id="59" name="正方形/長方形 58">
                <a:extLst>
                  <a:ext uri="{FF2B5EF4-FFF2-40B4-BE49-F238E27FC236}">
                    <a16:creationId xmlns:a16="http://schemas.microsoft.com/office/drawing/2014/main" xmlns="" id="{625FFD6A-5B94-49C6-B899-F6B58DB937BB}"/>
                  </a:ext>
                </a:extLst>
              </p:cNvPr>
              <p:cNvSpPr/>
              <p:nvPr/>
            </p:nvSpPr>
            <p:spPr>
              <a:xfrm>
                <a:off x="6408780" y="2465914"/>
                <a:ext cx="2163120" cy="48612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勤怠管理</a:t>
                </a:r>
                <a:r>
                  <a:rPr lang="en-US" altLang="ja-JP" sz="1400" dirty="0">
                    <a:solidFill>
                      <a:schemeClr val="tx1"/>
                    </a:solidFill>
                  </a:rPr>
                  <a:t>/</a:t>
                </a:r>
                <a:r>
                  <a:rPr lang="ja-JP" altLang="en-US" sz="1400" dirty="0">
                    <a:solidFill>
                      <a:schemeClr val="tx1"/>
                    </a:solidFill>
                  </a:rPr>
                  <a:t>業務管理</a:t>
                </a:r>
                <a:endParaRPr lang="en-US" altLang="ja-JP" sz="1400" dirty="0">
                  <a:solidFill>
                    <a:schemeClr val="tx1"/>
                  </a:solidFill>
                </a:endParaRPr>
              </a:p>
              <a:p>
                <a:pPr algn="ctr"/>
                <a:r>
                  <a:rPr lang="ja-JP" altLang="en-US" sz="1400" dirty="0">
                    <a:solidFill>
                      <a:schemeClr val="tx1"/>
                    </a:solidFill>
                  </a:rPr>
                  <a:t>システム</a:t>
                </a:r>
                <a:endParaRPr lang="en-US" altLang="ja-JP" sz="1400" dirty="0">
                  <a:solidFill>
                    <a:schemeClr val="tx1"/>
                  </a:solidFill>
                </a:endParaRPr>
              </a:p>
            </p:txBody>
          </p:sp>
        </p:grpSp>
        <p:sp>
          <p:nvSpPr>
            <p:cNvPr id="61" name="四角形: 角を丸くする 60">
              <a:extLst>
                <a:ext uri="{FF2B5EF4-FFF2-40B4-BE49-F238E27FC236}">
                  <a16:creationId xmlns:a16="http://schemas.microsoft.com/office/drawing/2014/main" xmlns="" id="{4B7F9E43-B525-41B9-8B35-6C5693D53107}"/>
                </a:ext>
              </a:extLst>
            </p:cNvPr>
            <p:cNvSpPr/>
            <p:nvPr/>
          </p:nvSpPr>
          <p:spPr>
            <a:xfrm>
              <a:off x="726619" y="1122272"/>
              <a:ext cx="7664645" cy="4841390"/>
            </a:xfrm>
            <a:prstGeom prst="roundRect">
              <a:avLst/>
            </a:prstGeom>
            <a:noFill/>
            <a:ln>
              <a:solidFill>
                <a:srgbClr val="CCECF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pic>
          <p:nvPicPr>
            <p:cNvPr id="4" name="グラフィックス 3" descr="雲">
              <a:extLst>
                <a:ext uri="{FF2B5EF4-FFF2-40B4-BE49-F238E27FC236}">
                  <a16:creationId xmlns:a16="http://schemas.microsoft.com/office/drawing/2014/main" xmlns="" id="{F6B95CB4-EA67-4F78-9A87-82D204838BBE}"/>
                </a:ext>
              </a:extLst>
            </p:cNvPr>
            <p:cNvPicPr>
              <a:picLocks noChangeAspect="1"/>
            </p:cNvPicPr>
            <p:nvPr/>
          </p:nvPicPr>
          <p:blipFill>
            <a:blip r:embed="rId29">
              <a:extLst>
                <a:ext uri="{96DAC541-7B7A-43D3-8B79-37D633B846F1}">
                  <asvg:svgBlip xmlns:asvg="http://schemas.microsoft.com/office/drawing/2016/SVG/main" xmlns="" r:embed="rId30"/>
                </a:ext>
              </a:extLst>
            </a:blip>
            <a:stretch>
              <a:fillRect/>
            </a:stretch>
          </p:blipFill>
          <p:spPr>
            <a:xfrm>
              <a:off x="2671136" y="4211579"/>
              <a:ext cx="914400" cy="914400"/>
            </a:xfrm>
            <a:prstGeom prst="rect">
              <a:avLst/>
            </a:prstGeom>
          </p:spPr>
        </p:pic>
      </p:grpSp>
      <p:sp>
        <p:nvSpPr>
          <p:cNvPr id="40" name="正方形/長方形 39">
            <a:extLst>
              <a:ext uri="{FF2B5EF4-FFF2-40B4-BE49-F238E27FC236}">
                <a16:creationId xmlns:a16="http://schemas.microsoft.com/office/drawing/2014/main" xmlns="" id="{375F0171-C31E-4B68-9C20-07587C43BA9F}"/>
              </a:ext>
            </a:extLst>
          </p:cNvPr>
          <p:cNvSpPr/>
          <p:nvPr/>
        </p:nvSpPr>
        <p:spPr>
          <a:xfrm>
            <a:off x="350370" y="846966"/>
            <a:ext cx="8429622"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企業で活用される、</a:t>
            </a:r>
            <a:r>
              <a:rPr lang="en-US" altLang="ja-JP" b="1" u="sng" dirty="0">
                <a:solidFill>
                  <a:schemeClr val="tx1"/>
                </a:solidFill>
              </a:rPr>
              <a:t>ICT</a:t>
            </a:r>
            <a:r>
              <a:rPr lang="ja-JP" altLang="en-US" b="1" u="sng" dirty="0">
                <a:solidFill>
                  <a:schemeClr val="tx1"/>
                </a:solidFill>
              </a:rPr>
              <a:t>を利用したツールたち</a:t>
            </a:r>
            <a:endParaRPr lang="en-US" altLang="ja-JP" b="1" u="sng" dirty="0">
              <a:solidFill>
                <a:schemeClr val="tx1"/>
              </a:solidFill>
            </a:endParaRPr>
          </a:p>
        </p:txBody>
      </p:sp>
    </p:spTree>
    <p:extLst>
      <p:ext uri="{BB962C8B-B14F-4D97-AF65-F5344CB8AC3E}">
        <p14:creationId xmlns:p14="http://schemas.microsoft.com/office/powerpoint/2010/main" val="16971450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98A897D-86B3-4A83-B878-EEAE4F035270}"/>
              </a:ext>
            </a:extLst>
          </p:cNvPr>
          <p:cNvSpPr>
            <a:spLocks noGrp="1"/>
          </p:cNvSpPr>
          <p:nvPr>
            <p:ph type="ctrTitle"/>
          </p:nvPr>
        </p:nvSpPr>
        <p:spPr/>
        <p:txBody>
          <a:bodyPr/>
          <a:lstStyle/>
          <a:p>
            <a:r>
              <a:rPr kumimoji="1" lang="ja-JP" altLang="en-US" dirty="0"/>
              <a:t>グループウェアとは</a:t>
            </a:r>
            <a:r>
              <a:rPr lang="ja-JP" altLang="en-US" dirty="0"/>
              <a:t>？</a:t>
            </a:r>
            <a:endParaRPr kumimoji="1" lang="ja-JP" altLang="en-US" dirty="0"/>
          </a:p>
        </p:txBody>
      </p:sp>
      <p:sp>
        <p:nvSpPr>
          <p:cNvPr id="11" name="正方形/長方形 10">
            <a:extLst>
              <a:ext uri="{FF2B5EF4-FFF2-40B4-BE49-F238E27FC236}">
                <a16:creationId xmlns:a16="http://schemas.microsoft.com/office/drawing/2014/main" xmlns="" id="{CFB0E318-FE8E-479F-9218-96545ED7A8A2}"/>
              </a:ext>
            </a:extLst>
          </p:cNvPr>
          <p:cNvSpPr/>
          <p:nvPr/>
        </p:nvSpPr>
        <p:spPr>
          <a:xfrm>
            <a:off x="261480" y="903531"/>
            <a:ext cx="4718935"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p:txBody>
      </p:sp>
      <p:grpSp>
        <p:nvGrpSpPr>
          <p:cNvPr id="17" name="グループ化 16">
            <a:extLst>
              <a:ext uri="{FF2B5EF4-FFF2-40B4-BE49-F238E27FC236}">
                <a16:creationId xmlns:a16="http://schemas.microsoft.com/office/drawing/2014/main" xmlns="" id="{D6A6E241-BD5F-442F-8550-CE6B44763215}"/>
              </a:ext>
            </a:extLst>
          </p:cNvPr>
          <p:cNvGrpSpPr/>
          <p:nvPr/>
        </p:nvGrpSpPr>
        <p:grpSpPr>
          <a:xfrm>
            <a:off x="2202019" y="1444450"/>
            <a:ext cx="1005417" cy="1024633"/>
            <a:chOff x="511757" y="1636162"/>
            <a:chExt cx="1247075" cy="1169221"/>
          </a:xfrm>
        </p:grpSpPr>
        <p:pic>
          <p:nvPicPr>
            <p:cNvPr id="53" name="グラフィックス 52" descr="チャット">
              <a:extLst>
                <a:ext uri="{FF2B5EF4-FFF2-40B4-BE49-F238E27FC236}">
                  <a16:creationId xmlns:a16="http://schemas.microsoft.com/office/drawing/2014/main" xmlns="" id="{A27A2D0A-D2F4-4E6D-A845-98A7C90307A3}"/>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78021" y="1636162"/>
              <a:ext cx="914401" cy="914400"/>
            </a:xfrm>
            <a:prstGeom prst="rect">
              <a:avLst/>
            </a:prstGeom>
          </p:spPr>
        </p:pic>
        <p:sp>
          <p:nvSpPr>
            <p:cNvPr id="54" name="正方形/長方形 53">
              <a:extLst>
                <a:ext uri="{FF2B5EF4-FFF2-40B4-BE49-F238E27FC236}">
                  <a16:creationId xmlns:a16="http://schemas.microsoft.com/office/drawing/2014/main" xmlns="" id="{F0E00818-40C3-4F54-BE94-BFE812F9B7DE}"/>
                </a:ext>
              </a:extLst>
            </p:cNvPr>
            <p:cNvSpPr/>
            <p:nvPr/>
          </p:nvSpPr>
          <p:spPr>
            <a:xfrm>
              <a:off x="511757" y="2510715"/>
              <a:ext cx="1247075" cy="29466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チャット</a:t>
              </a:r>
              <a:endParaRPr lang="en-US" altLang="ja-JP" sz="1200" dirty="0">
                <a:solidFill>
                  <a:schemeClr val="tx1"/>
                </a:solidFill>
              </a:endParaRPr>
            </a:p>
          </p:txBody>
        </p:sp>
      </p:grpSp>
      <p:grpSp>
        <p:nvGrpSpPr>
          <p:cNvPr id="18" name="グループ化 17">
            <a:extLst>
              <a:ext uri="{FF2B5EF4-FFF2-40B4-BE49-F238E27FC236}">
                <a16:creationId xmlns:a16="http://schemas.microsoft.com/office/drawing/2014/main" xmlns="" id="{6F409A30-6D58-4AEC-97B8-4807F350CC7D}"/>
              </a:ext>
            </a:extLst>
          </p:cNvPr>
          <p:cNvGrpSpPr/>
          <p:nvPr/>
        </p:nvGrpSpPr>
        <p:grpSpPr>
          <a:xfrm>
            <a:off x="1506454" y="2756877"/>
            <a:ext cx="1287598" cy="1215242"/>
            <a:chOff x="1000266" y="2886639"/>
            <a:chExt cx="1801625" cy="1386728"/>
          </a:xfrm>
        </p:grpSpPr>
        <p:pic>
          <p:nvPicPr>
            <p:cNvPr id="51" name="グラフィックス 50" descr="日毎カレンダー">
              <a:extLst>
                <a:ext uri="{FF2B5EF4-FFF2-40B4-BE49-F238E27FC236}">
                  <a16:creationId xmlns:a16="http://schemas.microsoft.com/office/drawing/2014/main" xmlns="" id="{D6307153-6E50-4FDD-99D8-731289C101F6}"/>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1382993" y="2886639"/>
              <a:ext cx="914400" cy="914400"/>
            </a:xfrm>
            <a:prstGeom prst="rect">
              <a:avLst/>
            </a:prstGeom>
          </p:spPr>
        </p:pic>
        <p:sp>
          <p:nvSpPr>
            <p:cNvPr id="52" name="正方形/長方形 51">
              <a:extLst>
                <a:ext uri="{FF2B5EF4-FFF2-40B4-BE49-F238E27FC236}">
                  <a16:creationId xmlns:a16="http://schemas.microsoft.com/office/drawing/2014/main" xmlns="" id="{3BA5F697-E41D-4C9F-B983-40344D770534}"/>
                </a:ext>
              </a:extLst>
            </p:cNvPr>
            <p:cNvSpPr/>
            <p:nvPr/>
          </p:nvSpPr>
          <p:spPr>
            <a:xfrm>
              <a:off x="1000266" y="3787238"/>
              <a:ext cx="1801625" cy="48612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スケジューラー</a:t>
              </a:r>
              <a:endParaRPr lang="en-US" altLang="ja-JP" sz="1200" dirty="0">
                <a:solidFill>
                  <a:schemeClr val="tx1"/>
                </a:solidFill>
              </a:endParaRPr>
            </a:p>
            <a:p>
              <a:pPr algn="ctr"/>
              <a:r>
                <a:rPr lang="en-US" altLang="ja-JP" sz="1200" dirty="0">
                  <a:solidFill>
                    <a:schemeClr val="tx1"/>
                  </a:solidFill>
                </a:rPr>
                <a:t>/</a:t>
              </a:r>
              <a:r>
                <a:rPr lang="ja-JP" altLang="en-US" sz="1200" dirty="0">
                  <a:solidFill>
                    <a:schemeClr val="tx1"/>
                  </a:solidFill>
                </a:rPr>
                <a:t>カレンダー</a:t>
              </a:r>
              <a:endParaRPr lang="en-US" altLang="ja-JP" sz="1200" dirty="0">
                <a:solidFill>
                  <a:schemeClr val="tx1"/>
                </a:solidFill>
              </a:endParaRPr>
            </a:p>
          </p:txBody>
        </p:sp>
      </p:grpSp>
      <p:grpSp>
        <p:nvGrpSpPr>
          <p:cNvPr id="19" name="グループ化 18">
            <a:extLst>
              <a:ext uri="{FF2B5EF4-FFF2-40B4-BE49-F238E27FC236}">
                <a16:creationId xmlns:a16="http://schemas.microsoft.com/office/drawing/2014/main" xmlns="" id="{A75A4A29-034F-4635-A058-B0C04DE6AD96}"/>
              </a:ext>
            </a:extLst>
          </p:cNvPr>
          <p:cNvGrpSpPr/>
          <p:nvPr/>
        </p:nvGrpSpPr>
        <p:grpSpPr>
          <a:xfrm>
            <a:off x="4579028" y="1414676"/>
            <a:ext cx="1446594" cy="1169453"/>
            <a:chOff x="1841188" y="4840192"/>
            <a:chExt cx="1794292" cy="1334477"/>
          </a:xfrm>
        </p:grpSpPr>
        <p:sp>
          <p:nvSpPr>
            <p:cNvPr id="49" name="正方形/長方形 48">
              <a:extLst>
                <a:ext uri="{FF2B5EF4-FFF2-40B4-BE49-F238E27FC236}">
                  <a16:creationId xmlns:a16="http://schemas.microsoft.com/office/drawing/2014/main" xmlns="" id="{00818186-966E-44D4-B039-DEF3C4CF1114}"/>
                </a:ext>
              </a:extLst>
            </p:cNvPr>
            <p:cNvSpPr/>
            <p:nvPr/>
          </p:nvSpPr>
          <p:spPr>
            <a:xfrm>
              <a:off x="1841188" y="5661463"/>
              <a:ext cx="1794292" cy="51320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社内</a:t>
              </a:r>
              <a:r>
                <a:rPr lang="en-US" altLang="ja-JP" sz="1200" dirty="0">
                  <a:solidFill>
                    <a:schemeClr val="tx1"/>
                  </a:solidFill>
                </a:rPr>
                <a:t>Web</a:t>
              </a:r>
              <a:r>
                <a:rPr lang="ja-JP" altLang="en-US" sz="1200" dirty="0">
                  <a:solidFill>
                    <a:schemeClr val="tx1"/>
                  </a:solidFill>
                </a:rPr>
                <a:t>ポータル</a:t>
              </a:r>
              <a:endParaRPr lang="en-US" altLang="ja-JP" sz="1200" dirty="0">
                <a:solidFill>
                  <a:schemeClr val="tx1"/>
                </a:solidFill>
              </a:endParaRPr>
            </a:p>
            <a:p>
              <a:pPr algn="ctr"/>
              <a:r>
                <a:rPr lang="ja-JP" altLang="en-US" sz="1200" dirty="0">
                  <a:solidFill>
                    <a:schemeClr val="tx1"/>
                  </a:solidFill>
                </a:rPr>
                <a:t>サイト</a:t>
              </a:r>
              <a:endParaRPr lang="en-US" altLang="ja-JP" sz="1200" dirty="0">
                <a:solidFill>
                  <a:schemeClr val="tx1"/>
                </a:solidFill>
              </a:endParaRPr>
            </a:p>
          </p:txBody>
        </p:sp>
        <p:pic>
          <p:nvPicPr>
            <p:cNvPr id="50" name="グラフィックス 49" descr="ブラウザー ウィンドウ">
              <a:extLst>
                <a:ext uri="{FF2B5EF4-FFF2-40B4-BE49-F238E27FC236}">
                  <a16:creationId xmlns:a16="http://schemas.microsoft.com/office/drawing/2014/main" xmlns="" id="{CAAD9CEF-DF60-4175-9432-3D760A5B2BA9}"/>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2363020" y="4840192"/>
              <a:ext cx="750628" cy="914400"/>
            </a:xfrm>
            <a:prstGeom prst="rect">
              <a:avLst/>
            </a:prstGeom>
          </p:spPr>
        </p:pic>
      </p:grpSp>
      <p:grpSp>
        <p:nvGrpSpPr>
          <p:cNvPr id="20" name="グループ化 19">
            <a:extLst>
              <a:ext uri="{FF2B5EF4-FFF2-40B4-BE49-F238E27FC236}">
                <a16:creationId xmlns:a16="http://schemas.microsoft.com/office/drawing/2014/main" xmlns="" id="{65C15E3B-D966-46A9-A624-F457677EEF7F}"/>
              </a:ext>
            </a:extLst>
          </p:cNvPr>
          <p:cNvGrpSpPr/>
          <p:nvPr/>
        </p:nvGrpSpPr>
        <p:grpSpPr>
          <a:xfrm>
            <a:off x="6442866" y="2610624"/>
            <a:ext cx="1225813" cy="1262526"/>
            <a:chOff x="3820669" y="3013009"/>
            <a:chExt cx="1520445" cy="1440684"/>
          </a:xfrm>
        </p:grpSpPr>
        <p:sp>
          <p:nvSpPr>
            <p:cNvPr id="47" name="正方形/長方形 46">
              <a:extLst>
                <a:ext uri="{FF2B5EF4-FFF2-40B4-BE49-F238E27FC236}">
                  <a16:creationId xmlns:a16="http://schemas.microsoft.com/office/drawing/2014/main" xmlns="" id="{1F2020B9-CCA2-4BA3-816D-32FCA25F5F6C}"/>
                </a:ext>
              </a:extLst>
            </p:cNvPr>
            <p:cNvSpPr/>
            <p:nvPr/>
          </p:nvSpPr>
          <p:spPr>
            <a:xfrm>
              <a:off x="3820669" y="3967564"/>
              <a:ext cx="1520445" cy="48612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200" dirty="0">
                  <a:solidFill>
                    <a:schemeClr val="tx1"/>
                  </a:solidFill>
                </a:rPr>
                <a:t>Web</a:t>
              </a:r>
              <a:r>
                <a:rPr lang="ja-JP" altLang="en-US" sz="1200" dirty="0">
                  <a:solidFill>
                    <a:schemeClr val="tx1"/>
                  </a:solidFill>
                </a:rPr>
                <a:t>会議</a:t>
              </a:r>
              <a:endParaRPr lang="en-US" altLang="ja-JP" sz="1200" dirty="0">
                <a:solidFill>
                  <a:schemeClr val="tx1"/>
                </a:solidFill>
              </a:endParaRPr>
            </a:p>
            <a:p>
              <a:pPr algn="ctr"/>
              <a:r>
                <a:rPr lang="en-US" altLang="ja-JP" sz="1200" dirty="0">
                  <a:solidFill>
                    <a:schemeClr val="tx1"/>
                  </a:solidFill>
                </a:rPr>
                <a:t>/</a:t>
              </a:r>
              <a:r>
                <a:rPr lang="ja-JP" altLang="en-US" sz="1200" dirty="0">
                  <a:solidFill>
                    <a:schemeClr val="tx1"/>
                  </a:solidFill>
                </a:rPr>
                <a:t>ビデオ会議</a:t>
              </a:r>
              <a:endParaRPr lang="en-US" altLang="ja-JP" sz="1200" dirty="0">
                <a:solidFill>
                  <a:schemeClr val="tx1"/>
                </a:solidFill>
              </a:endParaRPr>
            </a:p>
          </p:txBody>
        </p:sp>
        <p:pic>
          <p:nvPicPr>
            <p:cNvPr id="48" name="グラフィックス 47" descr="コール センター">
              <a:extLst>
                <a:ext uri="{FF2B5EF4-FFF2-40B4-BE49-F238E27FC236}">
                  <a16:creationId xmlns:a16="http://schemas.microsoft.com/office/drawing/2014/main" xmlns="" id="{9A3CECB0-D03A-45A0-B108-214A93B359C9}"/>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4117453" y="3013009"/>
              <a:ext cx="914400" cy="914400"/>
            </a:xfrm>
            <a:prstGeom prst="rect">
              <a:avLst/>
            </a:prstGeom>
          </p:spPr>
        </p:pic>
      </p:grpSp>
      <p:grpSp>
        <p:nvGrpSpPr>
          <p:cNvPr id="21" name="グループ化 20">
            <a:extLst>
              <a:ext uri="{FF2B5EF4-FFF2-40B4-BE49-F238E27FC236}">
                <a16:creationId xmlns:a16="http://schemas.microsoft.com/office/drawing/2014/main" xmlns="" id="{297AD4AA-724C-40C9-A412-500AA8EE8FFA}"/>
              </a:ext>
            </a:extLst>
          </p:cNvPr>
          <p:cNvGrpSpPr/>
          <p:nvPr/>
        </p:nvGrpSpPr>
        <p:grpSpPr>
          <a:xfrm>
            <a:off x="3475638" y="1410622"/>
            <a:ext cx="1005417" cy="1058461"/>
            <a:chOff x="4469646" y="1510520"/>
            <a:chExt cx="1247076" cy="1207823"/>
          </a:xfrm>
        </p:grpSpPr>
        <p:sp>
          <p:nvSpPr>
            <p:cNvPr id="45" name="正方形/長方形 44">
              <a:extLst>
                <a:ext uri="{FF2B5EF4-FFF2-40B4-BE49-F238E27FC236}">
                  <a16:creationId xmlns:a16="http://schemas.microsoft.com/office/drawing/2014/main" xmlns="" id="{B003F67C-6DEC-4374-8249-9B0E143FA697}"/>
                </a:ext>
              </a:extLst>
            </p:cNvPr>
            <p:cNvSpPr/>
            <p:nvPr/>
          </p:nvSpPr>
          <p:spPr>
            <a:xfrm>
              <a:off x="4469646" y="2423676"/>
              <a:ext cx="124707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社内</a:t>
              </a:r>
              <a:r>
                <a:rPr lang="en-US" altLang="ja-JP" sz="1200" dirty="0">
                  <a:solidFill>
                    <a:schemeClr val="tx1"/>
                  </a:solidFill>
                </a:rPr>
                <a:t>SNS</a:t>
              </a:r>
            </a:p>
          </p:txBody>
        </p:sp>
        <p:pic>
          <p:nvPicPr>
            <p:cNvPr id="46" name="グラフィックス 45" descr="オーケーの合図">
              <a:extLst>
                <a:ext uri="{FF2B5EF4-FFF2-40B4-BE49-F238E27FC236}">
                  <a16:creationId xmlns:a16="http://schemas.microsoft.com/office/drawing/2014/main" xmlns="" id="{8878FF79-F201-4A4D-B3DC-A427E4F78448}"/>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4643533" y="1510520"/>
              <a:ext cx="914400" cy="914400"/>
            </a:xfrm>
            <a:prstGeom prst="rect">
              <a:avLst/>
            </a:prstGeom>
          </p:spPr>
        </p:pic>
      </p:grpSp>
      <p:grpSp>
        <p:nvGrpSpPr>
          <p:cNvPr id="23" name="グループ化 22">
            <a:extLst>
              <a:ext uri="{FF2B5EF4-FFF2-40B4-BE49-F238E27FC236}">
                <a16:creationId xmlns:a16="http://schemas.microsoft.com/office/drawing/2014/main" xmlns="" id="{C9BDCD9C-7C4E-4827-92DB-0536CF2D5827}"/>
              </a:ext>
            </a:extLst>
          </p:cNvPr>
          <p:cNvGrpSpPr/>
          <p:nvPr/>
        </p:nvGrpSpPr>
        <p:grpSpPr>
          <a:xfrm>
            <a:off x="6110562" y="1361283"/>
            <a:ext cx="1743951" cy="1239024"/>
            <a:chOff x="5415406" y="2966668"/>
            <a:chExt cx="2163121" cy="1413866"/>
          </a:xfrm>
        </p:grpSpPr>
        <p:sp>
          <p:nvSpPr>
            <p:cNvPr id="39" name="正方形/長方形 38">
              <a:extLst>
                <a:ext uri="{FF2B5EF4-FFF2-40B4-BE49-F238E27FC236}">
                  <a16:creationId xmlns:a16="http://schemas.microsoft.com/office/drawing/2014/main" xmlns="" id="{5650249A-66C7-46A8-A03F-76DAD65F42F5}"/>
                </a:ext>
              </a:extLst>
            </p:cNvPr>
            <p:cNvSpPr/>
            <p:nvPr/>
          </p:nvSpPr>
          <p:spPr>
            <a:xfrm>
              <a:off x="5415406" y="3905957"/>
              <a:ext cx="2163121" cy="47457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オンラインストレージ</a:t>
              </a:r>
              <a:endParaRPr lang="en-US" altLang="ja-JP" sz="1200" dirty="0">
                <a:solidFill>
                  <a:schemeClr val="tx1"/>
                </a:solidFill>
              </a:endParaRPr>
            </a:p>
            <a:p>
              <a:pPr algn="ctr"/>
              <a:r>
                <a:rPr lang="en-US" altLang="ja-JP" sz="1200" dirty="0">
                  <a:solidFill>
                    <a:schemeClr val="tx1"/>
                  </a:solidFill>
                </a:rPr>
                <a:t>/</a:t>
              </a:r>
              <a:r>
                <a:rPr lang="ja-JP" altLang="en-US" sz="1200" dirty="0">
                  <a:solidFill>
                    <a:schemeClr val="tx1"/>
                  </a:solidFill>
                </a:rPr>
                <a:t>ファイル共有</a:t>
              </a:r>
              <a:endParaRPr lang="en-US" altLang="ja-JP" sz="1200" dirty="0">
                <a:solidFill>
                  <a:schemeClr val="tx1"/>
                </a:solidFill>
              </a:endParaRPr>
            </a:p>
          </p:txBody>
        </p:sp>
        <p:pic>
          <p:nvPicPr>
            <p:cNvPr id="40" name="グラフィックス 39" descr="フォルダー">
              <a:extLst>
                <a:ext uri="{FF2B5EF4-FFF2-40B4-BE49-F238E27FC236}">
                  <a16:creationId xmlns:a16="http://schemas.microsoft.com/office/drawing/2014/main" xmlns="" id="{EC835FAB-B64D-4E02-92FF-40F404E2BEED}"/>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5551519" y="2966668"/>
              <a:ext cx="914400" cy="914400"/>
            </a:xfrm>
            <a:prstGeom prst="rect">
              <a:avLst/>
            </a:prstGeom>
          </p:spPr>
        </p:pic>
      </p:grpSp>
      <p:grpSp>
        <p:nvGrpSpPr>
          <p:cNvPr id="24" name="グループ化 23">
            <a:extLst>
              <a:ext uri="{FF2B5EF4-FFF2-40B4-BE49-F238E27FC236}">
                <a16:creationId xmlns:a16="http://schemas.microsoft.com/office/drawing/2014/main" xmlns="" id="{D095D343-0047-4C88-B585-E207AF8D4C47}"/>
              </a:ext>
            </a:extLst>
          </p:cNvPr>
          <p:cNvGrpSpPr/>
          <p:nvPr/>
        </p:nvGrpSpPr>
        <p:grpSpPr>
          <a:xfrm>
            <a:off x="952329" y="1444450"/>
            <a:ext cx="1005417" cy="1044770"/>
            <a:chOff x="1989266" y="1519840"/>
            <a:chExt cx="1247076" cy="1192200"/>
          </a:xfrm>
        </p:grpSpPr>
        <p:pic>
          <p:nvPicPr>
            <p:cNvPr id="37" name="グラフィックス 36" descr="封筒">
              <a:extLst>
                <a:ext uri="{FF2B5EF4-FFF2-40B4-BE49-F238E27FC236}">
                  <a16:creationId xmlns:a16="http://schemas.microsoft.com/office/drawing/2014/main" xmlns="" id="{AEFE40C4-E251-4EE2-AB41-9240A7D4EB58}"/>
                </a:ext>
              </a:extLst>
            </p:cNvPr>
            <p:cNvPicPr>
              <a:picLocks noChangeAspect="1"/>
            </p:cNvPicPr>
            <p:nvPr/>
          </p:nvPicPr>
          <p:blipFill>
            <a:blip r:embed="rId15">
              <a:extLst>
                <a:ext uri="{96DAC541-7B7A-43D3-8B79-37D633B846F1}">
                  <asvg:svgBlip xmlns:asvg="http://schemas.microsoft.com/office/drawing/2016/SVG/main" xmlns="" r:embed="rId16"/>
                </a:ext>
              </a:extLst>
            </a:blip>
            <a:stretch>
              <a:fillRect/>
            </a:stretch>
          </p:blipFill>
          <p:spPr>
            <a:xfrm>
              <a:off x="2137925" y="1519840"/>
              <a:ext cx="914400" cy="914400"/>
            </a:xfrm>
            <a:prstGeom prst="rect">
              <a:avLst/>
            </a:prstGeom>
          </p:spPr>
        </p:pic>
        <p:sp>
          <p:nvSpPr>
            <p:cNvPr id="38" name="正方形/長方形 37">
              <a:extLst>
                <a:ext uri="{FF2B5EF4-FFF2-40B4-BE49-F238E27FC236}">
                  <a16:creationId xmlns:a16="http://schemas.microsoft.com/office/drawing/2014/main" xmlns="" id="{A0575C72-813D-4405-94DE-D4879D5E2CF3}"/>
                </a:ext>
              </a:extLst>
            </p:cNvPr>
            <p:cNvSpPr/>
            <p:nvPr/>
          </p:nvSpPr>
          <p:spPr>
            <a:xfrm>
              <a:off x="1989266" y="2417373"/>
              <a:ext cx="124707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メール</a:t>
              </a:r>
              <a:endParaRPr lang="en-US" altLang="ja-JP" sz="1200" dirty="0">
                <a:solidFill>
                  <a:schemeClr val="tx1"/>
                </a:solidFill>
              </a:endParaRPr>
            </a:p>
          </p:txBody>
        </p:sp>
      </p:grpSp>
      <p:grpSp>
        <p:nvGrpSpPr>
          <p:cNvPr id="25" name="グループ化 24">
            <a:extLst>
              <a:ext uri="{FF2B5EF4-FFF2-40B4-BE49-F238E27FC236}">
                <a16:creationId xmlns:a16="http://schemas.microsoft.com/office/drawing/2014/main" xmlns="" id="{5FFF7741-F2A0-4BCE-A72C-315A3F84C31D}"/>
              </a:ext>
            </a:extLst>
          </p:cNvPr>
          <p:cNvGrpSpPr/>
          <p:nvPr/>
        </p:nvGrpSpPr>
        <p:grpSpPr>
          <a:xfrm>
            <a:off x="4707978" y="2723707"/>
            <a:ext cx="1447427" cy="1235489"/>
            <a:chOff x="5783202" y="4754609"/>
            <a:chExt cx="1795325" cy="1409832"/>
          </a:xfrm>
        </p:grpSpPr>
        <p:pic>
          <p:nvPicPr>
            <p:cNvPr id="34" name="グラフィックス 33" descr="ワークフロー (RTL)">
              <a:extLst>
                <a:ext uri="{FF2B5EF4-FFF2-40B4-BE49-F238E27FC236}">
                  <a16:creationId xmlns:a16="http://schemas.microsoft.com/office/drawing/2014/main" xmlns="" id="{46E330CD-7E5B-447C-A865-5CA67D221FB5}"/>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5783202" y="4779498"/>
              <a:ext cx="914400" cy="914400"/>
            </a:xfrm>
            <a:prstGeom prst="rect">
              <a:avLst/>
            </a:prstGeom>
          </p:spPr>
        </p:pic>
        <p:pic>
          <p:nvPicPr>
            <p:cNvPr id="35" name="グラフィックス 34" descr="紙">
              <a:extLst>
                <a:ext uri="{FF2B5EF4-FFF2-40B4-BE49-F238E27FC236}">
                  <a16:creationId xmlns:a16="http://schemas.microsoft.com/office/drawing/2014/main" xmlns="" id="{5507C37B-F982-41E1-984E-EF6A3D2BDBFA}"/>
                </a:ext>
              </a:extLst>
            </p:cNvPr>
            <p:cNvPicPr>
              <a:picLocks noChangeAspect="1"/>
            </p:cNvPicPr>
            <p:nvPr/>
          </p:nvPicPr>
          <p:blipFill>
            <a:blip r:embed="rId19">
              <a:extLst>
                <a:ext uri="{96DAC541-7B7A-43D3-8B79-37D633B846F1}">
                  <asvg:svgBlip xmlns:asvg="http://schemas.microsoft.com/office/drawing/2016/SVG/main" xmlns="" r:embed="rId20"/>
                </a:ext>
              </a:extLst>
            </a:blip>
            <a:stretch>
              <a:fillRect/>
            </a:stretch>
          </p:blipFill>
          <p:spPr>
            <a:xfrm>
              <a:off x="6664128" y="4754609"/>
              <a:ext cx="914399" cy="914400"/>
            </a:xfrm>
            <a:prstGeom prst="rect">
              <a:avLst/>
            </a:prstGeom>
          </p:spPr>
        </p:pic>
        <p:sp>
          <p:nvSpPr>
            <p:cNvPr id="36" name="正方形/長方形 35">
              <a:extLst>
                <a:ext uri="{FF2B5EF4-FFF2-40B4-BE49-F238E27FC236}">
                  <a16:creationId xmlns:a16="http://schemas.microsoft.com/office/drawing/2014/main" xmlns="" id="{E456501E-83E1-43E6-9F0F-C90CE4D43ABE}"/>
                </a:ext>
              </a:extLst>
            </p:cNvPr>
            <p:cNvSpPr/>
            <p:nvPr/>
          </p:nvSpPr>
          <p:spPr>
            <a:xfrm>
              <a:off x="6002721" y="5678312"/>
              <a:ext cx="1385735" cy="48612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ワークフロー</a:t>
              </a:r>
              <a:endParaRPr lang="en-US" altLang="ja-JP" sz="1200" dirty="0">
                <a:solidFill>
                  <a:schemeClr val="tx1"/>
                </a:solidFill>
              </a:endParaRPr>
            </a:p>
            <a:p>
              <a:pPr algn="ctr"/>
              <a:r>
                <a:rPr lang="en-US" altLang="ja-JP" sz="1200" dirty="0">
                  <a:solidFill>
                    <a:schemeClr val="tx1"/>
                  </a:solidFill>
                </a:rPr>
                <a:t>/</a:t>
              </a:r>
              <a:r>
                <a:rPr lang="ja-JP" altLang="en-US" sz="1200" dirty="0">
                  <a:solidFill>
                    <a:schemeClr val="tx1"/>
                  </a:solidFill>
                </a:rPr>
                <a:t>電子決裁</a:t>
              </a:r>
              <a:endParaRPr lang="en-US" altLang="ja-JP" sz="1200" dirty="0">
                <a:solidFill>
                  <a:schemeClr val="tx1"/>
                </a:solidFill>
              </a:endParaRPr>
            </a:p>
          </p:txBody>
        </p:sp>
      </p:grpSp>
      <p:grpSp>
        <p:nvGrpSpPr>
          <p:cNvPr id="28" name="グループ化 27">
            <a:extLst>
              <a:ext uri="{FF2B5EF4-FFF2-40B4-BE49-F238E27FC236}">
                <a16:creationId xmlns:a16="http://schemas.microsoft.com/office/drawing/2014/main" xmlns="" id="{718A4CDA-04EA-4501-B7E6-CBA1C6381BA7}"/>
              </a:ext>
            </a:extLst>
          </p:cNvPr>
          <p:cNvGrpSpPr/>
          <p:nvPr/>
        </p:nvGrpSpPr>
        <p:grpSpPr>
          <a:xfrm>
            <a:off x="2835078" y="2805832"/>
            <a:ext cx="1743950" cy="1280325"/>
            <a:chOff x="6408781" y="1491049"/>
            <a:chExt cx="2163120" cy="1460994"/>
          </a:xfrm>
        </p:grpSpPr>
        <p:pic>
          <p:nvPicPr>
            <p:cNvPr id="31" name="グラフィックス 30" descr="月毎カレンダー">
              <a:extLst>
                <a:ext uri="{FF2B5EF4-FFF2-40B4-BE49-F238E27FC236}">
                  <a16:creationId xmlns:a16="http://schemas.microsoft.com/office/drawing/2014/main" xmlns="" id="{1B823A67-FAB6-441C-AF45-B362813F3E49}"/>
                </a:ext>
              </a:extLst>
            </p:cNvPr>
            <p:cNvPicPr>
              <a:picLocks noChangeAspect="1"/>
            </p:cNvPicPr>
            <p:nvPr/>
          </p:nvPicPr>
          <p:blipFill>
            <a:blip r:embed="rId21">
              <a:extLst>
                <a:ext uri="{96DAC541-7B7A-43D3-8B79-37D633B846F1}">
                  <asvg:svgBlip xmlns:asvg="http://schemas.microsoft.com/office/drawing/2016/SVG/main" xmlns="" r:embed="rId22"/>
                </a:ext>
              </a:extLst>
            </a:blip>
            <a:stretch>
              <a:fillRect/>
            </a:stretch>
          </p:blipFill>
          <p:spPr>
            <a:xfrm>
              <a:off x="6575940" y="1491049"/>
              <a:ext cx="914400" cy="914400"/>
            </a:xfrm>
            <a:prstGeom prst="rect">
              <a:avLst/>
            </a:prstGeom>
          </p:spPr>
        </p:pic>
        <p:pic>
          <p:nvPicPr>
            <p:cNvPr id="32" name="グラフィックス 31" descr="チェックリスト">
              <a:extLst>
                <a:ext uri="{FF2B5EF4-FFF2-40B4-BE49-F238E27FC236}">
                  <a16:creationId xmlns:a16="http://schemas.microsoft.com/office/drawing/2014/main" xmlns="" id="{3F5DC726-AB3C-4AFE-BEE4-1F8663D8A6B0}"/>
                </a:ext>
              </a:extLst>
            </p:cNvPr>
            <p:cNvPicPr>
              <a:picLocks noChangeAspect="1"/>
            </p:cNvPicPr>
            <p:nvPr/>
          </p:nvPicPr>
          <p:blipFill>
            <a:blip r:embed="rId23">
              <a:extLst>
                <a:ext uri="{96DAC541-7B7A-43D3-8B79-37D633B846F1}">
                  <asvg:svgBlip xmlns:asvg="http://schemas.microsoft.com/office/drawing/2016/SVG/main" xmlns="" r:embed="rId24"/>
                </a:ext>
              </a:extLst>
            </a:blip>
            <a:stretch>
              <a:fillRect/>
            </a:stretch>
          </p:blipFill>
          <p:spPr>
            <a:xfrm>
              <a:off x="7490340" y="1526625"/>
              <a:ext cx="914400" cy="914400"/>
            </a:xfrm>
            <a:prstGeom prst="rect">
              <a:avLst/>
            </a:prstGeom>
          </p:spPr>
        </p:pic>
        <p:sp>
          <p:nvSpPr>
            <p:cNvPr id="33" name="正方形/長方形 32">
              <a:extLst>
                <a:ext uri="{FF2B5EF4-FFF2-40B4-BE49-F238E27FC236}">
                  <a16:creationId xmlns:a16="http://schemas.microsoft.com/office/drawing/2014/main" xmlns="" id="{4AB7C5F3-ED79-4FCF-AA1A-09D171097C05}"/>
                </a:ext>
              </a:extLst>
            </p:cNvPr>
            <p:cNvSpPr/>
            <p:nvPr/>
          </p:nvSpPr>
          <p:spPr>
            <a:xfrm>
              <a:off x="6408781" y="2465915"/>
              <a:ext cx="2163120" cy="48612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勤怠管理</a:t>
              </a:r>
              <a:r>
                <a:rPr lang="en-US" altLang="ja-JP" sz="1200" dirty="0">
                  <a:solidFill>
                    <a:schemeClr val="tx1"/>
                  </a:solidFill>
                </a:rPr>
                <a:t>/</a:t>
              </a:r>
              <a:r>
                <a:rPr lang="ja-JP" altLang="en-US" sz="1200" dirty="0">
                  <a:solidFill>
                    <a:schemeClr val="tx1"/>
                  </a:solidFill>
                </a:rPr>
                <a:t>業務管理</a:t>
              </a:r>
              <a:endParaRPr lang="en-US" altLang="ja-JP" sz="1200" dirty="0">
                <a:solidFill>
                  <a:schemeClr val="tx1"/>
                </a:solidFill>
              </a:endParaRPr>
            </a:p>
            <a:p>
              <a:pPr algn="ctr"/>
              <a:r>
                <a:rPr lang="ja-JP" altLang="en-US" sz="1200" dirty="0">
                  <a:solidFill>
                    <a:schemeClr val="tx1"/>
                  </a:solidFill>
                </a:rPr>
                <a:t>システム</a:t>
              </a:r>
              <a:endParaRPr lang="en-US" altLang="ja-JP" sz="1200" dirty="0">
                <a:solidFill>
                  <a:schemeClr val="tx1"/>
                </a:solidFill>
              </a:endParaRPr>
            </a:p>
          </p:txBody>
        </p:sp>
      </p:grpSp>
      <p:sp>
        <p:nvSpPr>
          <p:cNvPr id="29" name="四角形: 角を丸くする 28">
            <a:extLst>
              <a:ext uri="{FF2B5EF4-FFF2-40B4-BE49-F238E27FC236}">
                <a16:creationId xmlns:a16="http://schemas.microsoft.com/office/drawing/2014/main" xmlns="" id="{D6350D69-3F00-473B-9A7C-710D3BCED3B7}"/>
              </a:ext>
            </a:extLst>
          </p:cNvPr>
          <p:cNvSpPr/>
          <p:nvPr/>
        </p:nvSpPr>
        <p:spPr>
          <a:xfrm>
            <a:off x="390430" y="1291716"/>
            <a:ext cx="8424663" cy="2938889"/>
          </a:xfrm>
          <a:prstGeom prst="roundRect">
            <a:avLst/>
          </a:prstGeom>
          <a:noFill/>
          <a:ln>
            <a:solidFill>
              <a:srgbClr val="CCFFF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56" name="正方形/長方形 55">
            <a:extLst>
              <a:ext uri="{FF2B5EF4-FFF2-40B4-BE49-F238E27FC236}">
                <a16:creationId xmlns:a16="http://schemas.microsoft.com/office/drawing/2014/main" xmlns="" id="{F9A0CD3C-8CA7-422C-9D3A-D306D06C2DBE}"/>
              </a:ext>
            </a:extLst>
          </p:cNvPr>
          <p:cNvSpPr/>
          <p:nvPr/>
        </p:nvSpPr>
        <p:spPr>
          <a:xfrm>
            <a:off x="257380" y="829396"/>
            <a:ext cx="8625140"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チームでのコミュニケーション、情報共有、共同作業を促進するソフトウェア</a:t>
            </a:r>
          </a:p>
        </p:txBody>
      </p:sp>
      <p:pic>
        <p:nvPicPr>
          <p:cNvPr id="4" name="グラフィックス 3" descr="雲">
            <a:extLst>
              <a:ext uri="{FF2B5EF4-FFF2-40B4-BE49-F238E27FC236}">
                <a16:creationId xmlns:a16="http://schemas.microsoft.com/office/drawing/2014/main" xmlns="" id="{64BDC958-88C3-4C1C-B6B4-02277F7D8B6B}"/>
              </a:ext>
            </a:extLst>
          </p:cNvPr>
          <p:cNvPicPr>
            <a:picLocks noChangeAspect="1"/>
          </p:cNvPicPr>
          <p:nvPr/>
        </p:nvPicPr>
        <p:blipFill>
          <a:blip r:embed="rId25">
            <a:extLst>
              <a:ext uri="{96DAC541-7B7A-43D3-8B79-37D633B846F1}">
                <asvg:svgBlip xmlns:asvg="http://schemas.microsoft.com/office/drawing/2016/SVG/main" xmlns="" r:embed="rId26"/>
              </a:ext>
            </a:extLst>
          </a:blip>
          <a:stretch>
            <a:fillRect/>
          </a:stretch>
        </p:blipFill>
        <p:spPr>
          <a:xfrm>
            <a:off x="6894852" y="1290240"/>
            <a:ext cx="914400" cy="914400"/>
          </a:xfrm>
          <a:prstGeom prst="rect">
            <a:avLst/>
          </a:prstGeom>
        </p:spPr>
      </p:pic>
      <p:sp>
        <p:nvSpPr>
          <p:cNvPr id="42" name="矢印: 下 41">
            <a:extLst>
              <a:ext uri="{FF2B5EF4-FFF2-40B4-BE49-F238E27FC236}">
                <a16:creationId xmlns:a16="http://schemas.microsoft.com/office/drawing/2014/main" xmlns="" id="{BEB2DC7B-238C-4FAB-B4DB-CDD69F0B2D0B}"/>
              </a:ext>
            </a:extLst>
          </p:cNvPr>
          <p:cNvSpPr/>
          <p:nvPr/>
        </p:nvSpPr>
        <p:spPr>
          <a:xfrm>
            <a:off x="4235397" y="4456470"/>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43" name="正方形/長方形 42">
            <a:extLst>
              <a:ext uri="{FF2B5EF4-FFF2-40B4-BE49-F238E27FC236}">
                <a16:creationId xmlns:a16="http://schemas.microsoft.com/office/drawing/2014/main" xmlns="" id="{ECCD1697-351B-445B-9BB2-66E0EC7E74EF}"/>
              </a:ext>
            </a:extLst>
          </p:cNvPr>
          <p:cNvSpPr/>
          <p:nvPr/>
        </p:nvSpPr>
        <p:spPr>
          <a:xfrm>
            <a:off x="364217" y="5245468"/>
            <a:ext cx="8429622" cy="756091"/>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dirty="0">
                <a:solidFill>
                  <a:schemeClr val="bg1"/>
                </a:solidFill>
              </a:rPr>
              <a:t>企業で活用される</a:t>
            </a:r>
            <a:r>
              <a:rPr lang="en-US" altLang="ja-JP" dirty="0">
                <a:solidFill>
                  <a:schemeClr val="bg1"/>
                </a:solidFill>
              </a:rPr>
              <a:t>ICT</a:t>
            </a:r>
            <a:r>
              <a:rPr lang="ja-JP" altLang="en-US" dirty="0">
                <a:solidFill>
                  <a:schemeClr val="bg1"/>
                </a:solidFill>
              </a:rPr>
              <a:t>ツールの幾つかは</a:t>
            </a:r>
            <a:endParaRPr lang="en-US" altLang="ja-JP" dirty="0">
              <a:solidFill>
                <a:schemeClr val="bg1"/>
              </a:solidFill>
            </a:endParaRPr>
          </a:p>
          <a:p>
            <a:pPr algn="ctr"/>
            <a:r>
              <a:rPr lang="ja-JP" altLang="en-US" dirty="0">
                <a:solidFill>
                  <a:schemeClr val="bg1"/>
                </a:solidFill>
              </a:rPr>
              <a:t>　グループウェアによって提供されている</a:t>
            </a:r>
            <a:endParaRPr lang="en-US" altLang="ja-JP" dirty="0">
              <a:solidFill>
                <a:schemeClr val="bg1"/>
              </a:solidFill>
            </a:endParaRPr>
          </a:p>
        </p:txBody>
      </p:sp>
    </p:spTree>
    <p:extLst>
      <p:ext uri="{BB962C8B-B14F-4D97-AF65-F5344CB8AC3E}">
        <p14:creationId xmlns:p14="http://schemas.microsoft.com/office/powerpoint/2010/main" val="13041404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350370" y="1151979"/>
            <a:ext cx="8429622" cy="5531438"/>
          </a:xfrm>
        </p:spPr>
        <p:txBody>
          <a:bodyPr/>
          <a:lstStyle/>
          <a:p>
            <a:pPr marL="457200" indent="-457200">
              <a:buFont typeface="+mj-lt"/>
              <a:buAutoNum type="arabicPeriod"/>
            </a:pPr>
            <a:r>
              <a:rPr kumimoji="1" lang="ja-JP" altLang="en-US" dirty="0"/>
              <a:t>スケジュール機能</a:t>
            </a:r>
            <a:endParaRPr lang="en-US" altLang="ja-JP" dirty="0"/>
          </a:p>
          <a:p>
            <a:pPr marL="457200" indent="-457200">
              <a:buFont typeface="+mj-lt"/>
              <a:buAutoNum type="arabicPeriod"/>
            </a:pPr>
            <a:endParaRPr kumimoji="1" lang="en-US" altLang="ja-JP" dirty="0"/>
          </a:p>
          <a:p>
            <a:pPr marL="457200" indent="-457200">
              <a:buFont typeface="+mj-lt"/>
              <a:buAutoNum type="arabicPeriod"/>
            </a:pPr>
            <a:r>
              <a:rPr kumimoji="1" lang="ja-JP" altLang="en-US" dirty="0"/>
              <a:t>ワークフロー機能</a:t>
            </a:r>
            <a:endParaRPr kumimoji="1" lang="en-US" altLang="ja-JP" dirty="0"/>
          </a:p>
          <a:p>
            <a:pPr marL="457200" indent="-457200">
              <a:buFont typeface="+mj-lt"/>
              <a:buAutoNum type="arabicPeriod"/>
            </a:pPr>
            <a:endParaRPr lang="en-US" altLang="ja-JP" dirty="0"/>
          </a:p>
          <a:p>
            <a:pPr marL="457200" indent="-457200">
              <a:buFont typeface="+mj-lt"/>
              <a:buAutoNum type="arabicPeriod"/>
            </a:pPr>
            <a:r>
              <a:rPr lang="ja-JP" altLang="en-US" dirty="0"/>
              <a:t>チャット</a:t>
            </a:r>
            <a:r>
              <a:rPr lang="en-US" altLang="ja-JP" dirty="0"/>
              <a:t>/</a:t>
            </a:r>
            <a:r>
              <a:rPr lang="ja-JP" altLang="en-US" dirty="0"/>
              <a:t>会議機能</a:t>
            </a:r>
            <a:endParaRPr lang="en-US" altLang="ja-JP" dirty="0"/>
          </a:p>
          <a:p>
            <a:pPr marL="457200" indent="-457200">
              <a:buFont typeface="+mj-lt"/>
              <a:buAutoNum type="arabicPeriod"/>
            </a:pPr>
            <a:endParaRPr kumimoji="1" lang="en-US" altLang="ja-JP" dirty="0"/>
          </a:p>
          <a:p>
            <a:pPr marL="457200" indent="-457200">
              <a:buFont typeface="+mj-lt"/>
              <a:buAutoNum type="arabicPeriod"/>
            </a:pPr>
            <a:r>
              <a:rPr kumimoji="1" lang="ja-JP" altLang="en-US" dirty="0"/>
              <a:t>アドレス帳</a:t>
            </a:r>
            <a:endParaRPr lang="en-US" altLang="ja-JP" dirty="0"/>
          </a:p>
          <a:p>
            <a:pPr marL="457200" indent="-457200">
              <a:buFont typeface="+mj-lt"/>
              <a:buAutoNum type="arabicPeriod"/>
            </a:pPr>
            <a:endParaRPr kumimoji="1" lang="en-US" altLang="ja-JP" dirty="0"/>
          </a:p>
          <a:p>
            <a:pPr marL="457200" indent="-457200">
              <a:buFont typeface="+mj-lt"/>
              <a:buAutoNum type="arabicPeriod"/>
            </a:pPr>
            <a:r>
              <a:rPr kumimoji="1" lang="ja-JP" altLang="en-US" dirty="0"/>
              <a:t>メッセージ機能</a:t>
            </a:r>
            <a:endParaRPr lang="en-US" altLang="ja-JP" dirty="0"/>
          </a:p>
          <a:p>
            <a:pPr marL="457200" indent="-457200">
              <a:buFont typeface="+mj-lt"/>
              <a:buAutoNum type="arabicPeriod"/>
            </a:pPr>
            <a:endParaRPr kumimoji="1" lang="en-US" altLang="ja-JP" dirty="0"/>
          </a:p>
          <a:p>
            <a:pPr marL="457200" indent="-457200">
              <a:buFont typeface="+mj-lt"/>
              <a:buAutoNum type="arabicPeriod"/>
            </a:pPr>
            <a:r>
              <a:rPr kumimoji="1" lang="en-US" altLang="ja-JP" dirty="0" err="1"/>
              <a:t>Todo</a:t>
            </a:r>
            <a:r>
              <a:rPr kumimoji="1" lang="ja-JP" altLang="en-US" dirty="0"/>
              <a:t>機能</a:t>
            </a:r>
            <a:endParaRPr lang="en-US" altLang="ja-JP" dirty="0"/>
          </a:p>
          <a:p>
            <a:pPr marL="457200" indent="-457200">
              <a:buFont typeface="+mj-lt"/>
              <a:buAutoNum type="arabicPeriod"/>
            </a:pPr>
            <a:endParaRPr kumimoji="1" lang="en-US" altLang="ja-JP" dirty="0"/>
          </a:p>
          <a:p>
            <a:pPr marL="457200" indent="-457200">
              <a:buFont typeface="+mj-lt"/>
              <a:buAutoNum type="arabicPeriod"/>
            </a:pPr>
            <a:r>
              <a:rPr kumimoji="1" lang="ja-JP" altLang="en-US" dirty="0"/>
              <a:t>ファイル共有機能</a:t>
            </a:r>
          </a:p>
        </p:txBody>
      </p:sp>
      <p:sp>
        <p:nvSpPr>
          <p:cNvPr id="4" name="タイトル 2">
            <a:extLst>
              <a:ext uri="{FF2B5EF4-FFF2-40B4-BE49-F238E27FC236}">
                <a16:creationId xmlns:a16="http://schemas.microsoft.com/office/drawing/2014/main" xmlns="" id="{E98A897D-86B3-4A83-B878-EEAE4F035270}"/>
              </a:ext>
            </a:extLst>
          </p:cNvPr>
          <p:cNvSpPr>
            <a:spLocks noGrp="1"/>
          </p:cNvSpPr>
          <p:nvPr>
            <p:ph type="ctrTitle"/>
          </p:nvPr>
        </p:nvSpPr>
        <p:spPr>
          <a:xfrm>
            <a:off x="350370" y="131850"/>
            <a:ext cx="8429622" cy="409795"/>
          </a:xfrm>
        </p:spPr>
        <p:txBody>
          <a:bodyPr/>
          <a:lstStyle/>
          <a:p>
            <a:r>
              <a:rPr kumimoji="1" lang="ja-JP" altLang="en-US" dirty="0"/>
              <a:t>グループウェア</a:t>
            </a:r>
            <a:r>
              <a:rPr lang="ja-JP" altLang="en-US" dirty="0"/>
              <a:t>の代表的機能</a:t>
            </a:r>
            <a:endParaRPr kumimoji="1" lang="ja-JP" altLang="en-US" dirty="0"/>
          </a:p>
        </p:txBody>
      </p:sp>
      <p:pic>
        <p:nvPicPr>
          <p:cNvPr id="1026" name="Picture 2" descr="https://2.bp.blogspot.com/-5h3ABQXkvR4/W-0g3xXVV2I/AAAAAAABQNQ/CKW0j23TF9Y7zC--lDTDJ7WoSUES-i4BACLcBGAs/s800/kaisya_computer_sports_ma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4078" y="1836945"/>
            <a:ext cx="2061016" cy="208075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4.bp.blogspot.com/-nq47CUDCE8w/VuaPoe-itDI/AAAAAAAA408/W1rRvQr1jrMPoPn4GDUsuXQz2uAf3XRSA/s800/computer_message_app.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2315" y="1608160"/>
            <a:ext cx="1761022" cy="2309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2176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青">
  <a:themeElements>
    <a:clrScheme name="ユーザー定義 1">
      <a:dk1>
        <a:sysClr val="windowText" lastClr="000000"/>
      </a:dk1>
      <a:lt1>
        <a:sysClr val="window" lastClr="FFFFFF"/>
      </a:lt1>
      <a:dk2>
        <a:srgbClr val="242852"/>
      </a:dk2>
      <a:lt2>
        <a:srgbClr val="ACCBF9"/>
      </a:lt2>
      <a:accent1>
        <a:srgbClr val="629DD1"/>
      </a:accent1>
      <a:accent2>
        <a:srgbClr val="7F8FA9"/>
      </a:accent2>
      <a:accent3>
        <a:srgbClr val="4A66AC"/>
      </a:accent3>
      <a:accent4>
        <a:srgbClr val="297FD5"/>
      </a:accent4>
      <a:accent5>
        <a:srgbClr val="5AA2AE"/>
      </a:accent5>
      <a:accent6>
        <a:srgbClr val="9D90A0"/>
      </a:accent6>
      <a:hlink>
        <a:srgbClr val="0E57C4"/>
      </a:hlink>
      <a:folHlink>
        <a:srgbClr val="506E8A"/>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Triangle_4x3_JBSStd1_3.potx" id="{020FF1EC-3504-4E8E-9EB3-0C89B73DE366}" vid="{B321C630-E40C-4479-BF97-8453F5E07797}"/>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DAB261CD5329FB4D9A2BB15CE6264BC2" ma:contentTypeVersion="9" ma:contentTypeDescription="新しいドキュメントを作成します。" ma:contentTypeScope="" ma:versionID="c7d7b1572d058f463b99701ea347d7b5">
  <xsd:schema xmlns:xsd="http://www.w3.org/2001/XMLSchema" xmlns:xs="http://www.w3.org/2001/XMLSchema" xmlns:p="http://schemas.microsoft.com/office/2006/metadata/properties" xmlns:ns3="e95a941f-bbdf-49eb-a74b-3ed0a3fe9bdd" xmlns:ns4="7e06d18d-1238-4ff9-8cad-d7b3833719a9" targetNamespace="http://schemas.microsoft.com/office/2006/metadata/properties" ma:root="true" ma:fieldsID="96577001679eef114a46ace150e51b7e" ns3:_="" ns4:_="">
    <xsd:import namespace="e95a941f-bbdf-49eb-a74b-3ed0a3fe9bdd"/>
    <xsd:import namespace="7e06d18d-1238-4ff9-8cad-d7b3833719a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5a941f-bbdf-49eb-a74b-3ed0a3fe9bdd"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06d18d-1238-4ff9-8cad-d7b3833719a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119928-213C-41AE-A362-20986A15E87D}">
  <ds:schemaRefs>
    <ds:schemaRef ds:uri="http://purl.org/dc/elements/1.1/"/>
    <ds:schemaRef ds:uri="http://www.w3.org/XML/1998/namespace"/>
    <ds:schemaRef ds:uri="http://schemas.microsoft.com/office/2006/documentManagement/types"/>
    <ds:schemaRef ds:uri="http://schemas.microsoft.com/office/infopath/2007/PartnerControls"/>
    <ds:schemaRef ds:uri="http://purl.org/dc/terms/"/>
    <ds:schemaRef ds:uri="http://schemas.openxmlformats.org/package/2006/metadata/core-properties"/>
    <ds:schemaRef ds:uri="7e06d18d-1238-4ff9-8cad-d7b3833719a9"/>
    <ds:schemaRef ds:uri="e95a941f-bbdf-49eb-a74b-3ed0a3fe9bdd"/>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A021CFB0-602E-41BB-BBC0-B5A1E595B9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5a941f-bbdf-49eb-a74b-3ed0a3fe9bdd"/>
    <ds:schemaRef ds:uri="7e06d18d-1238-4ff9-8cad-d7b3833719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3FE0886-0D73-4C1B-B7C8-194A1A18F78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e-learning_contents</Template>
  <TotalTime>0</TotalTime>
  <Words>4712</Words>
  <Application>Microsoft Office PowerPoint</Application>
  <PresentationFormat>画面に合わせる (4:3)</PresentationFormat>
  <Paragraphs>746</Paragraphs>
  <Slides>40</Slides>
  <Notes>38</Notes>
  <HiddenSlides>0</HiddenSlides>
  <MMClips>0</MMClips>
  <ScaleCrop>false</ScaleCrop>
  <HeadingPairs>
    <vt:vector size="4" baseType="variant">
      <vt:variant>
        <vt:lpstr>テーマ</vt:lpstr>
      </vt:variant>
      <vt:variant>
        <vt:i4>1</vt:i4>
      </vt:variant>
      <vt:variant>
        <vt:lpstr>スライド タイトル</vt:lpstr>
      </vt:variant>
      <vt:variant>
        <vt:i4>40</vt:i4>
      </vt:variant>
    </vt:vector>
  </HeadingPairs>
  <TitlesOfParts>
    <vt:vector size="41" baseType="lpstr">
      <vt:lpstr>青</vt:lpstr>
      <vt:lpstr>PowerPoint プレゼンテーション</vt:lpstr>
      <vt:lpstr>AIリテラシー　概要</vt:lpstr>
      <vt:lpstr>前回までの復習とグループウェアの機能</vt:lpstr>
      <vt:lpstr>働き方改革として挙げられる取り組み例</vt:lpstr>
      <vt:lpstr>働き方改革におけるICT活用</vt:lpstr>
      <vt:lpstr>自社（オンプレミス）とクラウド</vt:lpstr>
      <vt:lpstr>働き方改革で活用されるICTツールの例</vt:lpstr>
      <vt:lpstr>グループウェアとは？</vt:lpstr>
      <vt:lpstr>グループウェアの代表的機能</vt:lpstr>
      <vt:lpstr>グループウェアの代表的機能（スケジュール）</vt:lpstr>
      <vt:lpstr>グループウェアの代表的機能（ワークフロー）</vt:lpstr>
      <vt:lpstr>グループウェアの代表的機能（チャット/会議）</vt:lpstr>
      <vt:lpstr>グループウェアの代表的機能（アドレス帳）</vt:lpstr>
      <vt:lpstr>グループウェアの代表的機能（メッセージ）</vt:lpstr>
      <vt:lpstr>グループウェアの代表的機能（Todoリスト）</vt:lpstr>
      <vt:lpstr>グループウェアの代表的機能（ファイル共有）</vt:lpstr>
      <vt:lpstr>グループウェア製品例</vt:lpstr>
      <vt:lpstr>グループウェア製品例</vt:lpstr>
      <vt:lpstr>グループウェアの活用による事例</vt:lpstr>
      <vt:lpstr>A社の働き方改革の取組</vt:lpstr>
      <vt:lpstr>ICTツール活用 -スケジューラー-</vt:lpstr>
      <vt:lpstr>ICTツール活用 -スケジューラー-</vt:lpstr>
      <vt:lpstr>ICTツール活用 -スケジューラー-</vt:lpstr>
      <vt:lpstr>ICTツール活用 -スケジューラー-</vt:lpstr>
      <vt:lpstr>ICTツール活用 -スケジューラー-</vt:lpstr>
      <vt:lpstr>ICTツール活用 -スケジューラー-</vt:lpstr>
      <vt:lpstr>B社の働き方改革の取組</vt:lpstr>
      <vt:lpstr>ICTツール活用 -チャット・会議ツール-</vt:lpstr>
      <vt:lpstr>ICTツール活用 -チャット・会議ツール-</vt:lpstr>
      <vt:lpstr>ICTツール活用 -チャット・会議ツール-</vt:lpstr>
      <vt:lpstr>【参考】チャット・会議特化アプリ</vt:lpstr>
      <vt:lpstr>C社の働き方改革の取組</vt:lpstr>
      <vt:lpstr>ICTツール活用 -オンラインストレージ-</vt:lpstr>
      <vt:lpstr>ICTツール活用 -オンラインストレージ-</vt:lpstr>
      <vt:lpstr>ICTツール活用 -オンラインストレージ-</vt:lpstr>
      <vt:lpstr>ICTツール活用 -オンラインストレージ-</vt:lpstr>
      <vt:lpstr>ICTツール活用 –オンラインストレージ-</vt:lpstr>
      <vt:lpstr>参考: ビジネスICTツールの導入状況①</vt:lpstr>
      <vt:lpstr>参考: ビジネスICTツールの導入状況②</vt:lpstr>
      <vt:lpstr>参考: 端末デバイスの導入状況</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9</cp:revision>
  <dcterms:created xsi:type="dcterms:W3CDTF">2020-03-04T04:28:15Z</dcterms:created>
  <dcterms:modified xsi:type="dcterms:W3CDTF">2021-04-01T04:43:31Z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0x010100DAB261CD5329FB4D9A2BB15CE6264BC2</vt:lpwstr>
  </property>
  <property fmtid="{D5CDD505-2E9C-101B-9397-08002B2CF9AE}" pid="3" name="Order">
    <vt:r8>1867600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