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7" r:id="rId2"/>
    <p:sldMasterId id="2147483695" r:id="rId3"/>
  </p:sldMasterIdLst>
  <p:notesMasterIdLst>
    <p:notesMasterId r:id="rId38"/>
  </p:notesMasterIdLst>
  <p:sldIdLst>
    <p:sldId id="348" r:id="rId4"/>
    <p:sldId id="347" r:id="rId5"/>
    <p:sldId id="388" r:id="rId6"/>
    <p:sldId id="356" r:id="rId7"/>
    <p:sldId id="384" r:id="rId8"/>
    <p:sldId id="363" r:id="rId9"/>
    <p:sldId id="366" r:id="rId10"/>
    <p:sldId id="368" r:id="rId11"/>
    <p:sldId id="410" r:id="rId12"/>
    <p:sldId id="369" r:id="rId13"/>
    <p:sldId id="370" r:id="rId14"/>
    <p:sldId id="371" r:id="rId15"/>
    <p:sldId id="372" r:id="rId16"/>
    <p:sldId id="374" r:id="rId17"/>
    <p:sldId id="375" r:id="rId18"/>
    <p:sldId id="376" r:id="rId19"/>
    <p:sldId id="383" r:id="rId20"/>
    <p:sldId id="256" r:id="rId21"/>
    <p:sldId id="386" r:id="rId22"/>
    <p:sldId id="393" r:id="rId23"/>
    <p:sldId id="406" r:id="rId24"/>
    <p:sldId id="407" r:id="rId25"/>
    <p:sldId id="405" r:id="rId26"/>
    <p:sldId id="404" r:id="rId27"/>
    <p:sldId id="361" r:id="rId28"/>
    <p:sldId id="359" r:id="rId29"/>
    <p:sldId id="421" r:id="rId30"/>
    <p:sldId id="360" r:id="rId31"/>
    <p:sldId id="391" r:id="rId32"/>
    <p:sldId id="408" r:id="rId33"/>
    <p:sldId id="413" r:id="rId34"/>
    <p:sldId id="414" r:id="rId35"/>
    <p:sldId id="416" r:id="rId36"/>
    <p:sldId id="409" r:id="rId37"/>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1E81DE31-A5A2-4C1D-A303-9194D9946E7D}">
          <p14:sldIdLst>
            <p14:sldId id="348"/>
            <p14:sldId id="347"/>
            <p14:sldId id="388"/>
            <p14:sldId id="356"/>
            <p14:sldId id="384"/>
            <p14:sldId id="363"/>
            <p14:sldId id="366"/>
            <p14:sldId id="368"/>
            <p14:sldId id="410"/>
            <p14:sldId id="369"/>
            <p14:sldId id="370"/>
            <p14:sldId id="371"/>
            <p14:sldId id="372"/>
            <p14:sldId id="374"/>
            <p14:sldId id="375"/>
            <p14:sldId id="376"/>
            <p14:sldId id="383"/>
            <p14:sldId id="256"/>
            <p14:sldId id="386"/>
            <p14:sldId id="393"/>
            <p14:sldId id="406"/>
            <p14:sldId id="407"/>
            <p14:sldId id="405"/>
            <p14:sldId id="404"/>
            <p14:sldId id="361"/>
            <p14:sldId id="359"/>
            <p14:sldId id="421"/>
            <p14:sldId id="360"/>
            <p14:sldId id="391"/>
            <p14:sldId id="408"/>
            <p14:sldId id="413"/>
            <p14:sldId id="414"/>
            <p14:sldId id="416"/>
            <p14:sldId id="409"/>
          </p14:sldIdLst>
        </p14:section>
        <p14:section name="５G" id="{73059520-5B7E-46AC-A98D-8FFFF1678C2A}">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4E72B5-6EB3-952C-CB8F-D110665BBA3D}" v="2" dt="2021-02-03T09:14:03.945"/>
    <p1510:client id="{E98B8C3F-5C1C-9E37-9402-773BCBA17CB5}" v="6" dt="2021-01-28T09:46:39.0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75" autoAdjust="0"/>
    <p:restoredTop sz="67900" autoAdjust="0"/>
  </p:normalViewPr>
  <p:slideViewPr>
    <p:cSldViewPr snapToGrid="0">
      <p:cViewPr varScale="1">
        <p:scale>
          <a:sx n="72" d="100"/>
          <a:sy n="72" d="100"/>
        </p:scale>
        <p:origin x="-94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北山　賢一郎" userId="S::kitayamk@kyoto-wu.ac.jp::9e5f86b0-93a6-4f86-aef0-b12a45679be7" providerId="AD" clId="Web-{284E72B5-6EB3-952C-CB8F-D110665BBA3D}"/>
    <pc:docChg chg="delSld modSection">
      <pc:chgData name="北山　賢一郎" userId="S::kitayamk@kyoto-wu.ac.jp::9e5f86b0-93a6-4f86-aef0-b12a45679be7" providerId="AD" clId="Web-{284E72B5-6EB3-952C-CB8F-D110665BBA3D}" dt="2021-02-03T09:14:03.945" v="1"/>
      <pc:docMkLst>
        <pc:docMk/>
      </pc:docMkLst>
      <pc:sldChg chg="del">
        <pc:chgData name="北山　賢一郎" userId="S::kitayamk@kyoto-wu.ac.jp::9e5f86b0-93a6-4f86-aef0-b12a45679be7" providerId="AD" clId="Web-{284E72B5-6EB3-952C-CB8F-D110665BBA3D}" dt="2021-02-03T09:14:03.930" v="0"/>
        <pc:sldMkLst>
          <pc:docMk/>
          <pc:sldMk cId="2112237730" sldId="357"/>
        </pc:sldMkLst>
      </pc:sldChg>
      <pc:sldChg chg="del">
        <pc:chgData name="北山　賢一郎" userId="S::kitayamk@kyoto-wu.ac.jp::9e5f86b0-93a6-4f86-aef0-b12a45679be7" providerId="AD" clId="Web-{284E72B5-6EB3-952C-CB8F-D110665BBA3D}" dt="2021-02-03T09:14:03.945" v="1"/>
        <pc:sldMkLst>
          <pc:docMk/>
          <pc:sldMk cId="2705089429" sldId="358"/>
        </pc:sldMkLst>
      </pc:sldChg>
    </pc:docChg>
  </pc:docChgLst>
  <pc:docChgLst>
    <pc:chgData name="ゲスト ユーザー" userId="S::urn:spo:anon#6f1b87066e48dcd484badb779611683b3eb62d49747587b18c961206160d0338::" providerId="AD" clId="Web-{E98B8C3F-5C1C-9E37-9402-773BCBA17CB5}"/>
    <pc:docChg chg="delSld modSection">
      <pc:chgData name="ゲスト ユーザー" userId="S::urn:spo:anon#6f1b87066e48dcd484badb779611683b3eb62d49747587b18c961206160d0338::" providerId="AD" clId="Web-{E98B8C3F-5C1C-9E37-9402-773BCBA17CB5}" dt="2021-01-28T09:46:39.059" v="5"/>
      <pc:docMkLst>
        <pc:docMk/>
      </pc:docMkLst>
      <pc:sldChg chg="del">
        <pc:chgData name="ゲスト ユーザー" userId="S::urn:spo:anon#6f1b87066e48dcd484badb779611683b3eb62d49747587b18c961206160d0338::" providerId="AD" clId="Web-{E98B8C3F-5C1C-9E37-9402-773BCBA17CB5}" dt="2021-01-28T09:42:35.883" v="0"/>
        <pc:sldMkLst>
          <pc:docMk/>
          <pc:sldMk cId="2728266916" sldId="411"/>
        </pc:sldMkLst>
      </pc:sldChg>
      <pc:sldChg chg="del">
        <pc:chgData name="ゲスト ユーザー" userId="S::urn:spo:anon#6f1b87066e48dcd484badb779611683b3eb62d49747587b18c961206160d0338::" providerId="AD" clId="Web-{E98B8C3F-5C1C-9E37-9402-773BCBA17CB5}" dt="2021-01-28T09:42:36.665" v="1"/>
        <pc:sldMkLst>
          <pc:docMk/>
          <pc:sldMk cId="2668055511" sldId="412"/>
        </pc:sldMkLst>
      </pc:sldChg>
      <pc:sldChg chg="del">
        <pc:chgData name="ゲスト ユーザー" userId="S::urn:spo:anon#6f1b87066e48dcd484badb779611683b3eb62d49747587b18c961206160d0338::" providerId="AD" clId="Web-{E98B8C3F-5C1C-9E37-9402-773BCBA17CB5}" dt="2021-01-28T09:43:41.244" v="2"/>
        <pc:sldMkLst>
          <pc:docMk/>
          <pc:sldMk cId="1228106120" sldId="417"/>
        </pc:sldMkLst>
      </pc:sldChg>
      <pc:sldChg chg="del">
        <pc:chgData name="ゲスト ユーザー" userId="S::urn:spo:anon#6f1b87066e48dcd484badb779611683b3eb62d49747587b18c961206160d0338::" providerId="AD" clId="Web-{E98B8C3F-5C1C-9E37-9402-773BCBA17CB5}" dt="2021-01-28T09:43:43.072" v="3"/>
        <pc:sldMkLst>
          <pc:docMk/>
          <pc:sldMk cId="2431747842" sldId="418"/>
        </pc:sldMkLst>
      </pc:sldChg>
      <pc:sldChg chg="del">
        <pc:chgData name="ゲスト ユーザー" userId="S::urn:spo:anon#6f1b87066e48dcd484badb779611683b3eb62d49747587b18c961206160d0338::" providerId="AD" clId="Web-{E98B8C3F-5C1C-9E37-9402-773BCBA17CB5}" dt="2021-01-28T09:43:47.963" v="4"/>
        <pc:sldMkLst>
          <pc:docMk/>
          <pc:sldMk cId="1467816648" sldId="419"/>
        </pc:sldMkLst>
      </pc:sldChg>
      <pc:sldChg chg="del">
        <pc:chgData name="ゲスト ユーザー" userId="S::urn:spo:anon#6f1b87066e48dcd484badb779611683b3eb62d49747587b18c961206160d0338::" providerId="AD" clId="Web-{E98B8C3F-5C1C-9E37-9402-773BCBA17CB5}" dt="2021-01-28T09:46:39.059" v="5"/>
        <pc:sldMkLst>
          <pc:docMk/>
          <pc:sldMk cId="285373359" sldId="420"/>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88EE3E-43ED-4FA1-BE21-657208BE7C82}" type="datetimeFigureOut">
              <a:rPr kumimoji="1" lang="ja-JP" altLang="en-US" smtClean="0"/>
              <a:t>2021/4/1</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82BC96-AF22-4C5F-9762-9E48204C1A07}" type="slidenum">
              <a:rPr kumimoji="1" lang="ja-JP" altLang="en-US" smtClean="0"/>
              <a:t>‹#›</a:t>
            </a:fld>
            <a:endParaRPr kumimoji="1" lang="ja-JP" altLang="en-US"/>
          </a:p>
        </p:txBody>
      </p:sp>
    </p:spTree>
    <p:extLst>
      <p:ext uri="{BB962C8B-B14F-4D97-AF65-F5344CB8AC3E}">
        <p14:creationId xmlns:p14="http://schemas.microsoft.com/office/powerpoint/2010/main" val="116297142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VWbP86YLQEs"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Ab5krQjOiZ8"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aBawhFi1yL4"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1</a:t>
            </a:fld>
            <a:endParaRPr kumimoji="1" lang="ja-JP" altLang="en-US"/>
          </a:p>
        </p:txBody>
      </p:sp>
    </p:spTree>
    <p:extLst>
      <p:ext uri="{BB962C8B-B14F-4D97-AF65-F5344CB8AC3E}">
        <p14:creationId xmlns:p14="http://schemas.microsoft.com/office/powerpoint/2010/main" val="29699192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746125"/>
            <a:ext cx="4968875" cy="3725863"/>
          </a:xfrm>
        </p:spPr>
      </p:sp>
      <p:sp>
        <p:nvSpPr>
          <p:cNvPr id="3" name="ノート プレースホルダー 2"/>
          <p:cNvSpPr>
            <a:spLocks noGrp="1"/>
          </p:cNvSpPr>
          <p:nvPr>
            <p:ph type="body" idx="1"/>
          </p:nvPr>
        </p:nvSpPr>
        <p:spPr/>
        <p:txBody>
          <a:bodyPr/>
          <a:lstStyle/>
          <a:p>
            <a:r>
              <a:rPr kumimoji="1" lang="en-US" altLang="ja-JP" dirty="0" err="1"/>
              <a:t>SalesForece</a:t>
            </a:r>
            <a:r>
              <a:rPr kumimoji="1" lang="ja-JP" altLang="en-US" dirty="0"/>
              <a:t>　　アインシュタイン</a:t>
            </a:r>
            <a:endParaRPr kumimoji="1" lang="en-US" altLang="ja-JP" dirty="0"/>
          </a:p>
          <a:p>
            <a:endParaRPr kumimoji="1" lang="en-US" altLang="ja-JP" dirty="0"/>
          </a:p>
          <a:p>
            <a:r>
              <a:rPr kumimoji="1" lang="ja-JP" altLang="en-US" sz="1200" b="1" i="0" kern="1200" dirty="0">
                <a:solidFill>
                  <a:schemeClr val="tx1"/>
                </a:solidFill>
                <a:effectLst/>
                <a:latin typeface="+mn-lt"/>
                <a:ea typeface="+mn-ea"/>
                <a:cs typeface="+mn-cs"/>
              </a:rPr>
              <a:t>マーケティングオートメーション</a:t>
            </a:r>
            <a:r>
              <a:rPr kumimoji="1" lang="ja-JP" altLang="en-US" sz="1200" b="0" i="0" kern="1200" dirty="0">
                <a:solidFill>
                  <a:schemeClr val="tx1"/>
                </a:solidFill>
                <a:effectLst/>
                <a:latin typeface="+mn-lt"/>
                <a:ea typeface="+mn-ea"/>
                <a:cs typeface="+mn-cs"/>
              </a:rPr>
              <a:t>は、獲得した見込み客の情報を一元管理し、主にデジタルチャネル（メール、</a:t>
            </a:r>
            <a:r>
              <a:rPr kumimoji="1" lang="en-US" altLang="ja-JP" sz="1200" b="0" i="0" kern="1200" dirty="0">
                <a:solidFill>
                  <a:schemeClr val="tx1"/>
                </a:solidFill>
                <a:effectLst/>
                <a:latin typeface="+mn-lt"/>
                <a:ea typeface="+mn-ea"/>
                <a:cs typeface="+mn-cs"/>
              </a:rPr>
              <a:t>SNS</a:t>
            </a:r>
            <a:r>
              <a:rPr kumimoji="1" lang="ja-JP" altLang="en-US" sz="1200" b="0" i="0" kern="1200" dirty="0" err="1">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ウェブサイトなど）における</a:t>
            </a:r>
            <a:r>
              <a:rPr kumimoji="1" lang="ja-JP" altLang="en-US" sz="1200" b="1" i="0" kern="1200" dirty="0">
                <a:solidFill>
                  <a:schemeClr val="tx1"/>
                </a:solidFill>
                <a:effectLst/>
                <a:latin typeface="+mn-lt"/>
                <a:ea typeface="+mn-ea"/>
                <a:cs typeface="+mn-cs"/>
              </a:rPr>
              <a:t>マーケティング</a:t>
            </a:r>
            <a:r>
              <a:rPr kumimoji="1" lang="ja-JP" altLang="en-US" sz="1200" b="0" i="0" kern="1200" dirty="0">
                <a:solidFill>
                  <a:schemeClr val="tx1"/>
                </a:solidFill>
                <a:effectLst/>
                <a:latin typeface="+mn-lt"/>
                <a:ea typeface="+mn-ea"/>
                <a:cs typeface="+mn-cs"/>
              </a:rPr>
              <a:t>を自動化、可視化するソフトウェアのことです</a:t>
            </a:r>
            <a:endParaRPr kumimoji="1" lang="en-US" altLang="ja-JP" dirty="0"/>
          </a:p>
        </p:txBody>
      </p:sp>
      <p:sp>
        <p:nvSpPr>
          <p:cNvPr id="4" name="スライド番号プレースホルダー 3"/>
          <p:cNvSpPr>
            <a:spLocks noGrp="1"/>
          </p:cNvSpPr>
          <p:nvPr>
            <p:ph type="sldNum" sz="quarter" idx="10"/>
          </p:nvPr>
        </p:nvSpPr>
        <p:spPr/>
        <p:txBody>
          <a:bodyPr/>
          <a:lstStyle/>
          <a:p>
            <a:fld id="{F57BCB10-6D86-4FD7-BCBB-EAEB69279B5A}" type="slidenum">
              <a:rPr kumimoji="1" lang="ja-JP" altLang="en-US" smtClean="0"/>
              <a:pPr/>
              <a:t>30</a:t>
            </a:fld>
            <a:endParaRPr kumimoji="1" lang="ja-JP" altLang="en-US"/>
          </a:p>
        </p:txBody>
      </p:sp>
    </p:spTree>
    <p:extLst>
      <p:ext uri="{BB962C8B-B14F-4D97-AF65-F5344CB8AC3E}">
        <p14:creationId xmlns:p14="http://schemas.microsoft.com/office/powerpoint/2010/main" val="29005517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19163" y="746125"/>
            <a:ext cx="4968875" cy="3725863"/>
          </a:xfrm>
        </p:spPr>
      </p:sp>
      <p:sp>
        <p:nvSpPr>
          <p:cNvPr id="3" name="ノート プレースホルダー 2"/>
          <p:cNvSpPr>
            <a:spLocks noGrp="1"/>
          </p:cNvSpPr>
          <p:nvPr>
            <p:ph type="body" idx="1"/>
          </p:nvPr>
        </p:nvSpPr>
        <p:spPr/>
        <p:txBody>
          <a:bodyPr/>
          <a:lstStyle/>
          <a:p>
            <a:r>
              <a:rPr lang="en-US" altLang="ja-JP" dirty="0">
                <a:hlinkClick r:id="rId3"/>
              </a:rPr>
              <a:t>【MA</a:t>
            </a:r>
            <a:r>
              <a:rPr lang="ja-JP" altLang="en-US" dirty="0">
                <a:hlinkClick r:id="rId3"/>
              </a:rPr>
              <a:t>ツール＜</a:t>
            </a:r>
            <a:r>
              <a:rPr lang="en-US" altLang="ja-JP" dirty="0">
                <a:hlinkClick r:id="rId3"/>
              </a:rPr>
              <a:t>No.1</a:t>
            </a:r>
            <a:r>
              <a:rPr lang="ja-JP" altLang="en-US" dirty="0">
                <a:hlinkClick r:id="rId3"/>
              </a:rPr>
              <a:t>＞</a:t>
            </a:r>
            <a:r>
              <a:rPr lang="en-US" altLang="ja-JP" dirty="0">
                <a:hlinkClick r:id="rId3"/>
              </a:rPr>
              <a:t>】</a:t>
            </a:r>
            <a:r>
              <a:rPr lang="ja-JP" altLang="en-US" dirty="0">
                <a:hlinkClick r:id="rId3"/>
              </a:rPr>
              <a:t>マーケティングオートメーションとは？目的</a:t>
            </a:r>
            <a:r>
              <a:rPr lang="en-US" altLang="ja-JP" dirty="0">
                <a:hlinkClick r:id="rId3"/>
              </a:rPr>
              <a:t>4</a:t>
            </a:r>
            <a:r>
              <a:rPr lang="ja-JP" altLang="en-US" dirty="0">
                <a:hlinkClick r:id="rId3"/>
              </a:rPr>
              <a:t>つと機能</a:t>
            </a:r>
            <a:r>
              <a:rPr lang="en-US" altLang="ja-JP" dirty="0">
                <a:hlinkClick r:id="rId3"/>
              </a:rPr>
              <a:t>8</a:t>
            </a:r>
            <a:r>
              <a:rPr lang="ja-JP" altLang="en-US" dirty="0" err="1">
                <a:hlinkClick r:id="rId3"/>
              </a:rPr>
              <a:t>つを</a:t>
            </a:r>
            <a:r>
              <a:rPr lang="ja-JP" altLang="en-US" dirty="0">
                <a:hlinkClick r:id="rId3"/>
              </a:rPr>
              <a:t>解説！ </a:t>
            </a:r>
            <a:r>
              <a:rPr lang="en-US" altLang="ja-JP" dirty="0">
                <a:hlinkClick r:id="rId3"/>
              </a:rPr>
              <a:t>- YouTube</a:t>
            </a:r>
            <a:endParaRPr lang="en-US" altLang="ja-JP" dirty="0"/>
          </a:p>
          <a:p>
            <a:endParaRPr kumimoji="1" lang="en-US" altLang="ja-JP" dirty="0"/>
          </a:p>
          <a:p>
            <a:r>
              <a:rPr kumimoji="1" lang="ja-JP" altLang="en-US" sz="1200" b="1" i="0" kern="1200" dirty="0">
                <a:solidFill>
                  <a:schemeClr val="tx1"/>
                </a:solidFill>
                <a:effectLst/>
                <a:latin typeface="+mn-lt"/>
                <a:ea typeface="+mn-ea"/>
                <a:cs typeface="+mn-cs"/>
              </a:rPr>
              <a:t>リード</a:t>
            </a:r>
            <a:r>
              <a:rPr kumimoji="1" lang="ja-JP" altLang="en-US" sz="1200" b="0" i="0" kern="1200" dirty="0">
                <a:solidFill>
                  <a:schemeClr val="tx1"/>
                </a:solidFill>
                <a:effectLst/>
                <a:latin typeface="+mn-lt"/>
                <a:ea typeface="+mn-ea"/>
                <a:cs typeface="+mn-cs"/>
              </a:rPr>
              <a:t>とは </a:t>
            </a:r>
            <a:r>
              <a:rPr kumimoji="1" lang="ja-JP" altLang="en-US" sz="1200" b="1" i="0" kern="1200" dirty="0">
                <a:solidFill>
                  <a:schemeClr val="tx1"/>
                </a:solidFill>
                <a:effectLst/>
                <a:latin typeface="+mn-lt"/>
                <a:ea typeface="+mn-ea"/>
                <a:cs typeface="+mn-cs"/>
              </a:rPr>
              <a:t>リード</a:t>
            </a:r>
            <a:r>
              <a:rPr kumimoji="1" lang="ja-JP" altLang="en-US" sz="1200" b="0" i="0" kern="1200" dirty="0">
                <a:solidFill>
                  <a:schemeClr val="tx1"/>
                </a:solidFill>
                <a:effectLst/>
                <a:latin typeface="+mn-lt"/>
                <a:ea typeface="+mn-ea"/>
                <a:cs typeface="+mn-cs"/>
              </a:rPr>
              <a:t>とは「潜在的な顧客」「見込み客」を意味します。</a:t>
            </a:r>
            <a:endParaRPr kumimoji="1" lang="en-US" altLang="ja-JP" sz="1200" b="0" i="0" kern="1200" dirty="0">
              <a:solidFill>
                <a:schemeClr val="tx1"/>
              </a:solidFill>
              <a:effectLst/>
              <a:latin typeface="+mn-lt"/>
              <a:ea typeface="+mn-ea"/>
              <a:cs typeface="+mn-cs"/>
            </a:endParaRPr>
          </a:p>
          <a:p>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セールスフォースの</a:t>
            </a:r>
            <a:r>
              <a:rPr kumimoji="1" lang="en-US" altLang="ja-JP" dirty="0" err="1"/>
              <a:t>pardot</a:t>
            </a:r>
            <a:r>
              <a:rPr kumimoji="1" lang="en-US" altLang="ja-JP" dirty="0"/>
              <a:t>  B to</a:t>
            </a:r>
            <a:r>
              <a:rPr kumimoji="1" lang="en-US" altLang="ja-JP" baseline="0" dirty="0"/>
              <a:t> </a:t>
            </a:r>
            <a:r>
              <a:rPr kumimoji="1" lang="en-US" altLang="ja-JP" dirty="0"/>
              <a:t>B</a:t>
            </a:r>
            <a:r>
              <a:rPr kumimoji="1" lang="ja-JP" altLang="en-US" dirty="0"/>
              <a:t>向け セールスフォースとの連携</a:t>
            </a:r>
            <a:endParaRPr kumimoji="1" lang="en-US" altLang="ja-JP" dirty="0"/>
          </a:p>
          <a:p>
            <a:r>
              <a:rPr kumimoji="1" lang="en-US" altLang="ja-JP" dirty="0"/>
              <a:t>oracle Eloqua</a:t>
            </a:r>
            <a:r>
              <a:rPr kumimoji="1" lang="ja-JP" altLang="en-US" dirty="0"/>
              <a:t>　（エロクア）　顧客情報の深さが強み　</a:t>
            </a:r>
            <a:r>
              <a:rPr kumimoji="1" lang="en-US" altLang="ja-JP" dirty="0"/>
              <a:t>SFA</a:t>
            </a:r>
            <a:r>
              <a:rPr kumimoji="1" lang="ja-JP" altLang="en-US" dirty="0"/>
              <a:t>との連携　カスタマイズも可能</a:t>
            </a:r>
            <a:endParaRPr kumimoji="1" lang="en-US" altLang="ja-JP" dirty="0"/>
          </a:p>
          <a:p>
            <a:r>
              <a:rPr kumimoji="1" lang="en-US" altLang="ja-JP" dirty="0"/>
              <a:t> SATORI</a:t>
            </a:r>
            <a:r>
              <a:rPr kumimoji="1" lang="ja-JP" altLang="en-US" dirty="0"/>
              <a:t>などが他の製品　広告や</a:t>
            </a:r>
            <a:r>
              <a:rPr kumimoji="1" lang="en-US" altLang="ja-JP" dirty="0" err="1"/>
              <a:t>PoP</a:t>
            </a:r>
            <a:r>
              <a:rPr kumimoji="1" lang="ja-JP" altLang="en-US" dirty="0"/>
              <a:t>アップにつよみ</a:t>
            </a:r>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F57BCB10-6D86-4FD7-BCBB-EAEB69279B5A}" type="slidenum">
              <a:rPr kumimoji="1" lang="ja-JP" altLang="en-US" smtClean="0"/>
              <a:pPr/>
              <a:t>34</a:t>
            </a:fld>
            <a:endParaRPr kumimoji="1" lang="ja-JP" altLang="en-US"/>
          </a:p>
        </p:txBody>
      </p:sp>
    </p:spTree>
    <p:extLst>
      <p:ext uri="{BB962C8B-B14F-4D97-AF65-F5344CB8AC3E}">
        <p14:creationId xmlns:p14="http://schemas.microsoft.com/office/powerpoint/2010/main" val="1805262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本日の講義は第三回目となります。</a:t>
            </a:r>
            <a:endParaRPr kumimoji="1" lang="en-US" altLang="ja-JP" dirty="0"/>
          </a:p>
          <a:p>
            <a:r>
              <a:rPr kumimoji="1" lang="ja-JP" altLang="en-US" dirty="0"/>
              <a:t>今回と次回で、</a:t>
            </a:r>
            <a:r>
              <a:rPr kumimoji="1" lang="en-US" altLang="ja-JP" dirty="0"/>
              <a:t>AI</a:t>
            </a:r>
            <a:r>
              <a:rPr kumimoji="1" lang="ja-JP" altLang="en-US" dirty="0"/>
              <a:t>に関する基礎的な知識を学んでいきたいと考えています。</a:t>
            </a:r>
            <a:endParaRPr kumimoji="1" lang="en-US" altLang="ja-JP" dirty="0"/>
          </a:p>
          <a:p>
            <a:r>
              <a:rPr kumimoji="1" lang="ja-JP" altLang="en-US" dirty="0"/>
              <a:t>少し技術的な領域もありますので、難しい点やわからない点があれば、</a:t>
            </a:r>
            <a:r>
              <a:rPr kumimoji="1" lang="en-US" altLang="ja-JP" dirty="0"/>
              <a:t>e</a:t>
            </a:r>
            <a:r>
              <a:rPr kumimoji="1" lang="ja-JP" altLang="en-US" dirty="0"/>
              <a:t>ラーニングシステムのトークボードや</a:t>
            </a:r>
            <a:r>
              <a:rPr kumimoji="1" lang="en-US" altLang="ja-JP" dirty="0"/>
              <a:t>ELGANA</a:t>
            </a:r>
            <a:r>
              <a:rPr kumimoji="1" lang="ja-JP" altLang="en-US" dirty="0"/>
              <a:t>でご質問ください。</a:t>
            </a:r>
          </a:p>
        </p:txBody>
      </p:sp>
      <p:sp>
        <p:nvSpPr>
          <p:cNvPr id="4" name="スライド番号プレースホルダー 3"/>
          <p:cNvSpPr>
            <a:spLocks noGrp="1"/>
          </p:cNvSpPr>
          <p:nvPr>
            <p:ph type="sldNum" sz="quarter" idx="5"/>
          </p:nvPr>
        </p:nvSpPr>
        <p:spPr/>
        <p:txBody>
          <a:bodyPr/>
          <a:lstStyle/>
          <a:p>
            <a:fld id="{5342B1BF-D000-4CA2-8341-22FFC902E93A}" type="slidenum">
              <a:rPr kumimoji="1" lang="ja-JP" altLang="en-US" smtClean="0"/>
              <a:t>2</a:t>
            </a:fld>
            <a:endParaRPr kumimoji="1" lang="ja-JP" altLang="en-US"/>
          </a:p>
        </p:txBody>
      </p:sp>
    </p:spTree>
    <p:extLst>
      <p:ext uri="{BB962C8B-B14F-4D97-AF65-F5344CB8AC3E}">
        <p14:creationId xmlns:p14="http://schemas.microsoft.com/office/powerpoint/2010/main" val="3688484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　「いよいよ実際の業務に入るんです」。ソフトウエア開発のアイソプラ（東京・千代田）に勤める市地美春さんは緊張した面持ちだった。８月に入社したばかり。研修期間にプログラミング言語などを勉強し、</a:t>
            </a:r>
            <a:r>
              <a:rPr lang="en-US" altLang="ja-JP" dirty="0">
                <a:effectLst/>
              </a:rPr>
              <a:t>10</a:t>
            </a:r>
            <a:r>
              <a:rPr lang="ja-JP" altLang="en-US" dirty="0">
                <a:effectLst/>
              </a:rPr>
              <a:t>月中旬から開発案件に加わった。</a:t>
            </a:r>
            <a:br>
              <a:rPr lang="ja-JP" altLang="en-US" dirty="0">
                <a:effectLst/>
              </a:rPr>
            </a:br>
            <a:r>
              <a:rPr lang="ja-JP" altLang="en-US" dirty="0">
                <a:effectLst/>
              </a:rPr>
              <a:t>　以前は病院の事務職として働いていた。ホームページの更新を引き受け、独学でテキストの表示を変える方法などを学ぶうちにプログラミングに興味が出てきた。今年１月にＤＭＭ．ｃｏｍ（東京・港）子会社が手がける社会人向けスクール「ＤＭＭ　ＷＥＢＣＡＭＰ」に入り、プログラムを書く作業などを学んだ。</a:t>
            </a:r>
            <a:br>
              <a:rPr lang="ja-JP" altLang="en-US" dirty="0">
                <a:effectLst/>
              </a:rPr>
            </a:br>
            <a:r>
              <a:rPr lang="ja-JP" altLang="en-US" dirty="0">
                <a:effectLst/>
              </a:rPr>
              <a:t>　スクールでは１人でウェブサイトなどを作れるようになったほか、数人のチームを組み、電子商取引（ＥＣ）サイトの作成にも取り組んだ。ＩＴエンジニアとして第一歩を踏み出せるようにする内容だ。市地さんは「幅広くスキルや知識を学び、いずれ後輩を指導できるようになりたい」と意気込む。</a:t>
            </a:r>
            <a:br>
              <a:rPr lang="ja-JP" altLang="en-US" dirty="0">
                <a:effectLst/>
              </a:rPr>
            </a:br>
            <a:r>
              <a:rPr lang="ja-JP" altLang="en-US" dirty="0">
                <a:effectLst/>
              </a:rPr>
              <a:t/>
            </a:r>
            <a:br>
              <a:rPr lang="ja-JP" altLang="en-US" dirty="0">
                <a:effectLst/>
              </a:rPr>
            </a:br>
            <a:r>
              <a:rPr lang="ja-JP" altLang="en-US" dirty="0">
                <a:effectLst/>
              </a:rPr>
              <a:t>　独立行政法人情報処理推進機構（ＩＰＡ）のＩＴ人材白書によると、</a:t>
            </a:r>
            <a:r>
              <a:rPr lang="en-US" altLang="ja-JP" dirty="0">
                <a:effectLst/>
              </a:rPr>
              <a:t>2019</a:t>
            </a:r>
            <a:r>
              <a:rPr lang="ja-JP" altLang="en-US" dirty="0">
                <a:effectLst/>
              </a:rPr>
              <a:t>年度の調査で国内ＩＴ企業約</a:t>
            </a:r>
            <a:r>
              <a:rPr lang="en-US" altLang="ja-JP" dirty="0">
                <a:effectLst/>
              </a:rPr>
              <a:t>1000</a:t>
            </a:r>
            <a:r>
              <a:rPr lang="ja-JP" altLang="en-US" dirty="0">
                <a:effectLst/>
              </a:rPr>
              <a:t>社のうち９割以上が人材の量が不足していると回答した。顧客となる事業会社もＤＸ推進でＩＴ人材を求めており、スキルを身に付けたＩＴ女性が活躍する余地は大きい。異業種からの転職だけでなく、社内でＩＴ分野への転身を目指す女性もいる。</a:t>
            </a:r>
            <a:br>
              <a:rPr lang="ja-JP" altLang="en-US" dirty="0">
                <a:effectLst/>
              </a:rPr>
            </a:br>
            <a:r>
              <a:rPr lang="ja-JP" altLang="en-US" dirty="0">
                <a:effectLst/>
              </a:rPr>
              <a:t/>
            </a:r>
            <a:br>
              <a:rPr lang="ja-JP" altLang="en-US" dirty="0">
                <a:effectLst/>
              </a:rPr>
            </a:br>
            <a:r>
              <a:rPr lang="ja-JP" altLang="en-US" dirty="0">
                <a:effectLst/>
              </a:rPr>
              <a:t>　「営業担当者が商品の資料を探す時間を短くできます」。富士通の堀添裕子さんは９月上旬、ある食品メーカーのＤＸ推進担当の幹部らにテレビ会議で訴えた。説明しているのは富士通が提供するチャットボットサービス「コードシップ」。利用者が質問などを文章や音声で入力すれば、人工知能（ＡＩ）が判断して適切な回答を示してくれる。</a:t>
            </a:r>
            <a:br>
              <a:rPr lang="ja-JP" altLang="en-US" dirty="0">
                <a:effectLst/>
              </a:rPr>
            </a:br>
            <a:r>
              <a:rPr lang="ja-JP" altLang="en-US" dirty="0">
                <a:effectLst/>
              </a:rPr>
              <a:t>　堀添さんは</a:t>
            </a:r>
            <a:r>
              <a:rPr lang="en-US" altLang="ja-JP" dirty="0">
                <a:effectLst/>
              </a:rPr>
              <a:t>19</a:t>
            </a:r>
            <a:r>
              <a:rPr lang="ja-JP" altLang="en-US" dirty="0">
                <a:effectLst/>
              </a:rPr>
              <a:t>年４月に今の部署に異動した。それまでグループ会社で商品紹介セミナーの事務局や、新事業の企画・検討を手がける部署にいた。富士通が構造改革に踏み切るなかで「このままでは不安だ」と考え、ＩＴ部署を希望した。</a:t>
            </a:r>
            <a:br>
              <a:rPr lang="ja-JP" altLang="en-US" dirty="0">
                <a:effectLst/>
              </a:rPr>
            </a:br>
            <a:r>
              <a:rPr lang="ja-JP" altLang="en-US" dirty="0">
                <a:effectLst/>
              </a:rPr>
              <a:t>　システムエンジニア（ＳＥ）としての知識はほぼなかった。そこでまず、通勤や子供の習い事の時間の合間をぬって　オンライン教育「ユーデミー」で勉強した。配属後は現場で開発担当者と相談しながら、わからないことは自分でも調べてスキルを身に付けてきた。</a:t>
            </a:r>
            <a:br>
              <a:rPr lang="ja-JP" altLang="en-US" dirty="0">
                <a:effectLst/>
              </a:rPr>
            </a:br>
            <a:r>
              <a:rPr lang="ja-JP" altLang="en-US" dirty="0">
                <a:effectLst/>
              </a:rPr>
              <a:t>　現在は顧客に対してコードシップを使った業務改善案をプレゼンするなど、ＩＴコンサルタントとして働く。堀添さんは「技術者とのコミュニケーションや要件の整理に使う最低限のＩＴスキルがあれば職場に貢献できる」と話す。</a:t>
            </a:r>
            <a:br>
              <a:rPr lang="ja-JP" altLang="en-US" dirty="0">
                <a:effectLst/>
              </a:rPr>
            </a:br>
            <a:r>
              <a:rPr lang="ja-JP" altLang="en-US" dirty="0">
                <a:effectLst/>
              </a:rPr>
              <a:t>　ＩＴ業界ではＡＩやビッグデータ解析、あらゆるモノがネットにつながる「ＩｏＴ」といった先端分野を扱う人材の不足も叫ばれている。ＩＰＡの調査ではＩＴ企業の９割以上が人材の量と同様、質も不足していると答えた。</a:t>
            </a:r>
            <a:br>
              <a:rPr lang="ja-JP" altLang="en-US" dirty="0">
                <a:effectLst/>
              </a:rPr>
            </a:br>
            <a:r>
              <a:rPr lang="ja-JP" altLang="en-US" dirty="0">
                <a:effectLst/>
              </a:rPr>
              <a:t>　日本ＩＢＭで働く條々しのさん</a:t>
            </a:r>
            <a:r>
              <a:rPr lang="ja-JP" altLang="en-US" dirty="0" err="1">
                <a:effectLst/>
              </a:rPr>
              <a:t>は</a:t>
            </a:r>
            <a:r>
              <a:rPr lang="ja-JP" altLang="en-US" dirty="0">
                <a:effectLst/>
              </a:rPr>
              <a:t>、自動車メーカーのＩｏＴや銀行のフィンテックなど、クラウドを使うシステム全体図の設計を担うコンサルタントだ。管理職として部下を</a:t>
            </a:r>
            <a:r>
              <a:rPr lang="en-US" altLang="ja-JP" dirty="0">
                <a:effectLst/>
              </a:rPr>
              <a:t>10</a:t>
            </a:r>
            <a:r>
              <a:rPr lang="ja-JP" altLang="en-US" dirty="0">
                <a:effectLst/>
              </a:rPr>
              <a:t>人以上率いている。</a:t>
            </a:r>
            <a:br>
              <a:rPr lang="ja-JP" altLang="en-US" dirty="0">
                <a:effectLst/>
              </a:rPr>
            </a:br>
            <a:r>
              <a:rPr lang="ja-JP" altLang="en-US" dirty="0">
                <a:effectLst/>
              </a:rPr>
              <a:t>　條々さんは大学の研究用システムや図書館の書籍検索システムを手がけるＳＥとして、サーバーの立ち上げなどを担当してきた。クラウドなど新技術の普及により「求められる技術も変わり、スキルシフトしてきた」と語る。</a:t>
            </a:r>
            <a:br>
              <a:rPr lang="ja-JP" altLang="en-US" dirty="0">
                <a:effectLst/>
              </a:rPr>
            </a:br>
            <a:r>
              <a:rPr lang="ja-JP" altLang="en-US" dirty="0">
                <a:effectLst/>
              </a:rPr>
              <a:t>　日本ＩＢＭではｅラーニングのほか、週</a:t>
            </a:r>
            <a:r>
              <a:rPr lang="en-US" altLang="ja-JP" dirty="0">
                <a:effectLst/>
              </a:rPr>
              <a:t>20</a:t>
            </a:r>
            <a:r>
              <a:rPr lang="ja-JP" altLang="en-US" dirty="0">
                <a:effectLst/>
              </a:rPr>
              <a:t>～</a:t>
            </a:r>
            <a:r>
              <a:rPr lang="en-US" altLang="ja-JP" dirty="0">
                <a:effectLst/>
              </a:rPr>
              <a:t>30</a:t>
            </a:r>
            <a:r>
              <a:rPr lang="ja-JP" altLang="en-US" dirty="0">
                <a:effectLst/>
              </a:rPr>
              <a:t>回のセミナーなどを通じてスキルを学べる。條々さんは今でも最新のＡＩ事情などを知るために週２～３時間はセミナーに参加している。「顧客から尋ねられる新しい技術や製品について日々勉強しなければならない」と述べる。</a:t>
            </a:r>
            <a:br>
              <a:rPr lang="ja-JP" altLang="en-US" dirty="0">
                <a:effectLst/>
              </a:rPr>
            </a:br>
            <a:r>
              <a:rPr lang="ja-JP" altLang="en-US" dirty="0">
                <a:effectLst/>
              </a:rPr>
              <a:t>　労働力調査によると、全就業者のうち</a:t>
            </a:r>
            <a:r>
              <a:rPr lang="en-US" altLang="ja-JP" dirty="0">
                <a:effectLst/>
              </a:rPr>
              <a:t>45</a:t>
            </a:r>
            <a:r>
              <a:rPr lang="ja-JP" altLang="en-US" dirty="0">
                <a:effectLst/>
              </a:rPr>
              <a:t>％は女性だが、情報サービス業だけ見ると</a:t>
            </a:r>
            <a:r>
              <a:rPr lang="en-US" altLang="ja-JP" dirty="0">
                <a:effectLst/>
              </a:rPr>
              <a:t>25</a:t>
            </a:r>
            <a:r>
              <a:rPr lang="ja-JP" altLang="en-US" dirty="0">
                <a:effectLst/>
              </a:rPr>
              <a:t>％にとどまる。業界の動向に詳しいリクルートキャリアの岩山笑子さんは「ＩＴはシステムトラブル対応などで長時間労働になりやすく、男性中心の業界だった」と話す。</a:t>
            </a:r>
            <a:br>
              <a:rPr lang="ja-JP" altLang="en-US" dirty="0">
                <a:effectLst/>
              </a:rPr>
            </a:br>
            <a:r>
              <a:rPr lang="ja-JP" altLang="en-US" dirty="0">
                <a:effectLst/>
              </a:rPr>
              <a:t>　人手不足に加え、</a:t>
            </a:r>
            <a:r>
              <a:rPr lang="en-US" altLang="ja-JP" dirty="0">
                <a:effectLst/>
              </a:rPr>
              <a:t>16</a:t>
            </a:r>
            <a:r>
              <a:rPr lang="ja-JP" altLang="en-US" dirty="0">
                <a:effectLst/>
              </a:rPr>
              <a:t>年の女性活躍推進法の本格施行は働き方を見直す契機になった。在宅勤務も他業界に比べ導入が進んでいるとされ、「手に職を付けたい」とＩＴ業界に転身する女性は増えているという。</a:t>
            </a:r>
            <a:br>
              <a:rPr lang="ja-JP" altLang="en-US" dirty="0">
                <a:effectLst/>
              </a:rPr>
            </a:br>
            <a:r>
              <a:rPr lang="ja-JP" altLang="en-US" dirty="0">
                <a:effectLst/>
              </a:rPr>
              <a:t>　内閣府の有識者研究会は</a:t>
            </a:r>
            <a:r>
              <a:rPr lang="en-US" altLang="ja-JP" dirty="0">
                <a:effectLst/>
              </a:rPr>
              <a:t>19</a:t>
            </a:r>
            <a:r>
              <a:rPr lang="ja-JP" altLang="en-US" dirty="0">
                <a:effectLst/>
              </a:rPr>
              <a:t>日、橋本聖子男女共同参画担当相に緊急提言を提出した。サービス産業などで働き、コロナの打撃が大きい女性就業者について「デジタルなど成長分野へのシフトに向けた人材育成、就労支援が必要」とした。岩山さんは「さらに女性活躍を進めるには上層部に女性を積極的に登用し、ロールモデルを作る必要がある」と指摘している。</a:t>
            </a:r>
            <a:br>
              <a:rPr lang="ja-JP" altLang="en-US" dirty="0">
                <a:effectLst/>
              </a:rPr>
            </a:br>
            <a:r>
              <a:rPr lang="ja-JP" altLang="en-US" dirty="0">
                <a:effectLst/>
              </a:rPr>
              <a:t/>
            </a:r>
            <a:br>
              <a:rPr lang="ja-JP" altLang="en-US" dirty="0">
                <a:effectLst/>
              </a:rPr>
            </a:br>
            <a:r>
              <a:rPr lang="ja-JP" altLang="en-US" dirty="0">
                <a:effectLst/>
              </a:rPr>
              <a:t>文系からの転身容易に</a:t>
            </a:r>
            <a:br>
              <a:rPr lang="ja-JP" altLang="en-US" dirty="0">
                <a:effectLst/>
              </a:rPr>
            </a:br>
            <a:r>
              <a:rPr lang="ja-JP" altLang="en-US" dirty="0">
                <a:effectLst/>
              </a:rPr>
              <a:t>　コロナ禍によって、ビデオ会議システムや宅配サービスなどデジタルツールの便利さに改めて注目が集まった。ニューノーマル（新常態）に対応したシステムを開発するＩＴ人材の需要は質、量ともに今後、一層高まる。女性や外国人らのさらなる活躍が必要だ。</a:t>
            </a:r>
            <a:br>
              <a:rPr lang="ja-JP" altLang="en-US" dirty="0">
                <a:effectLst/>
              </a:rPr>
            </a:br>
            <a:r>
              <a:rPr lang="ja-JP" altLang="en-US" dirty="0">
                <a:effectLst/>
              </a:rPr>
              <a:t>　取材では「男性との体力差が出にくい」「もともと柔軟な働き方ができる業界」と女性の背中を押すような声を多数聞いた。未経験者を募集して育てようとする企業が多く、国も一定の基準を満たしたＩＴ教育訓練講座を受講する場合に給付金を出すなどしている。顧客に専門技術を解説するコミュニケーション能力も重視される。理系に苦手意識がある文系人材にとっても、転身のハードルは下がっているといえそうだ。（高城裕太）</a:t>
            </a:r>
            <a:br>
              <a:rPr lang="ja-JP" altLang="en-US" dirty="0">
                <a:effectLst/>
              </a:rPr>
            </a:br>
            <a:r>
              <a:rPr lang="ja-JP" altLang="en-US" dirty="0">
                <a:effectLst/>
              </a:rPr>
              <a:t>［日本経済新聞朝刊</a:t>
            </a:r>
            <a:r>
              <a:rPr lang="en-US" altLang="ja-JP" dirty="0">
                <a:effectLst/>
              </a:rPr>
              <a:t>2020</a:t>
            </a:r>
            <a:r>
              <a:rPr lang="ja-JP" altLang="en-US" dirty="0">
                <a:effectLst/>
              </a:rPr>
              <a:t>年</a:t>
            </a:r>
            <a:r>
              <a:rPr lang="en-US" altLang="ja-JP" dirty="0">
                <a:effectLst/>
              </a:rPr>
              <a:t>11</a:t>
            </a:r>
            <a:r>
              <a:rPr lang="ja-JP" altLang="en-US" dirty="0">
                <a:effectLst/>
              </a:rPr>
              <a:t>月</a:t>
            </a:r>
            <a:r>
              <a:rPr lang="en-US" altLang="ja-JP" dirty="0">
                <a:effectLst/>
              </a:rPr>
              <a:t>23</a:t>
            </a:r>
            <a:r>
              <a:rPr lang="ja-JP" altLang="en-US" dirty="0">
                <a:effectLst/>
              </a:rPr>
              <a:t>日付］</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3</a:t>
            </a:fld>
            <a:endParaRPr kumimoji="1" lang="ja-JP" altLang="en-US"/>
          </a:p>
        </p:txBody>
      </p:sp>
    </p:spTree>
    <p:extLst>
      <p:ext uri="{BB962C8B-B14F-4D97-AF65-F5344CB8AC3E}">
        <p14:creationId xmlns:p14="http://schemas.microsoft.com/office/powerpoint/2010/main" val="121416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https://business.nikkei.com/atcl/report/15/110879/041900819/</a:t>
            </a:r>
          </a:p>
          <a:p>
            <a:r>
              <a:rPr kumimoji="1" lang="en-US" altLang="ja-JP" dirty="0"/>
              <a:t>https://iotnews.jp/archives/87605</a:t>
            </a:r>
          </a:p>
          <a:p>
            <a:r>
              <a:rPr kumimoji="1" lang="en-US" altLang="ja-JP" dirty="0"/>
              <a:t>https://www.nikkei.com/article/DGXMZO60155110Z00C20A6LKA000/</a:t>
            </a:r>
          </a:p>
          <a:p>
            <a:endParaRPr kumimoji="1" lang="en-US" altLang="ja-JP" dirty="0"/>
          </a:p>
          <a:p>
            <a:r>
              <a:rPr lang="en-US" altLang="ja-JP" dirty="0"/>
              <a:t>AI</a:t>
            </a:r>
            <a:r>
              <a:rPr lang="ja-JP" altLang="en-US" dirty="0"/>
              <a:t>の答えに従って箱詰めした交換部品のセットを東京・大阪・福岡にある部品センターから各サービス拠点に配送。現場スタッフはその部品セットを持ち、ユーザーのもとに向かう。</a:t>
            </a:r>
          </a:p>
          <a:p>
            <a:r>
              <a:rPr lang="en-US" altLang="ja-JP" dirty="0"/>
              <a:t>AI</a:t>
            </a:r>
            <a:r>
              <a:rPr lang="ja-JP" altLang="en-US" dirty="0"/>
              <a:t>が選んだ部品セットが実際の修理に必要なものと合致する確率は</a:t>
            </a:r>
            <a:r>
              <a:rPr lang="en-US" altLang="ja-JP" dirty="0"/>
              <a:t>80%</a:t>
            </a:r>
            <a:r>
              <a:rPr lang="ja-JP" altLang="en-US" dirty="0" err="1"/>
              <a:t>。</a:t>
            </a:r>
            <a:r>
              <a:rPr lang="en-US" altLang="ja-JP" dirty="0"/>
              <a:t>2016</a:t>
            </a:r>
            <a:r>
              <a:rPr lang="ja-JP" altLang="en-US" dirty="0"/>
              <a:t>年の試行段階では</a:t>
            </a:r>
            <a:r>
              <a:rPr lang="en-US" altLang="ja-JP" dirty="0"/>
              <a:t>50%</a:t>
            </a:r>
            <a:r>
              <a:rPr lang="ja-JP" altLang="en-US" dirty="0" err="1"/>
              <a:t>ほどだった</a:t>
            </a:r>
            <a:r>
              <a:rPr lang="ja-JP" altLang="en-US" dirty="0"/>
              <a:t>が、「冷えない」「運転しない」といった状態、作業内容などを含むビッグデータの精度を高めて確率を引き上げた。システムはスタートアップ企業のアベジャ（東京・港）と開発している。</a:t>
            </a:r>
          </a:p>
          <a:p>
            <a:r>
              <a:rPr lang="ja-JP" altLang="en-US" dirty="0"/>
              <a:t>家庭用エアコンの場合、構成部品数は</a:t>
            </a:r>
            <a:r>
              <a:rPr lang="en-US" altLang="ja-JP" dirty="0"/>
              <a:t>1</a:t>
            </a:r>
            <a:r>
              <a:rPr lang="ja-JP" altLang="en-US" dirty="0"/>
              <a:t>台あたり</a:t>
            </a:r>
            <a:r>
              <a:rPr lang="en-US" altLang="ja-JP" dirty="0"/>
              <a:t>2000</a:t>
            </a:r>
            <a:r>
              <a:rPr lang="ja-JP" altLang="en-US" dirty="0"/>
              <a:t>点。このうちメンテナンスで交換する部品は</a:t>
            </a:r>
            <a:r>
              <a:rPr lang="en-US" altLang="ja-JP" dirty="0"/>
              <a:t>200</a:t>
            </a:r>
            <a:r>
              <a:rPr lang="ja-JP" altLang="en-US" dirty="0"/>
              <a:t>点ほどだ。各サービス拠点にはあまり在庫を抱えないようにしており大量の部品は持って行けない。一度の訪問で修理が終わる確率は平均で</a:t>
            </a:r>
            <a:r>
              <a:rPr lang="en-US" altLang="ja-JP" dirty="0"/>
              <a:t>60%</a:t>
            </a:r>
            <a:r>
              <a:rPr lang="ja-JP" altLang="en-US" dirty="0" err="1"/>
              <a:t>、</a:t>
            </a:r>
            <a:r>
              <a:rPr lang="ja-JP" altLang="en-US" dirty="0"/>
              <a:t>ベテランでも</a:t>
            </a:r>
            <a:r>
              <a:rPr lang="en-US" altLang="ja-JP" dirty="0"/>
              <a:t>75%</a:t>
            </a:r>
            <a:r>
              <a:rPr lang="ja-JP" altLang="en-US" dirty="0"/>
              <a:t>ほど。後日改めて修理に来るといったケースも散見されたという。</a:t>
            </a:r>
          </a:p>
          <a:p>
            <a:r>
              <a:rPr lang="ja-JP" altLang="en-US" dirty="0"/>
              <a:t>エアコン修理の問い合わせは国内で年間</a:t>
            </a:r>
            <a:r>
              <a:rPr lang="en-US" altLang="ja-JP" dirty="0"/>
              <a:t>90</a:t>
            </a:r>
            <a:r>
              <a:rPr lang="ja-JP" altLang="en-US" dirty="0"/>
              <a:t>万件ほどある。一度で修理を終える頻度を高めることでコストを数億円規模で減らせる可能性があるという。習熟度にかかわらず効率的な修理が可能になり、ベテランから若手への技能伝承をデジタル技術で補完できる側面もある。海外向けでは欧州などへの展開を視野に入れる。</a:t>
            </a:r>
          </a:p>
          <a:p>
            <a:r>
              <a:rPr lang="ja-JP" altLang="en-US" dirty="0"/>
              <a:t>エアコン修理の需要は夏場に集中するが、今年は新型コロナの影響で人と人の接触を減らすことが求められている。作業員は消毒やマスクの着用といった対策をしているが、さらなる感染抑制にもつなげる構えだ。</a:t>
            </a:r>
          </a:p>
          <a:p>
            <a:r>
              <a:rPr lang="ja-JP" altLang="en-US" dirty="0"/>
              <a:t>日本冷凍空調工業会は業務用エアコンの国内出荷台数が</a:t>
            </a:r>
            <a:r>
              <a:rPr lang="en-US" altLang="ja-JP" dirty="0"/>
              <a:t>20</a:t>
            </a:r>
            <a:r>
              <a:rPr lang="ja-JP" altLang="en-US" dirty="0"/>
              <a:t>年度に</a:t>
            </a:r>
            <a:r>
              <a:rPr lang="en-US" altLang="ja-JP" dirty="0"/>
              <a:t>84</a:t>
            </a:r>
            <a:r>
              <a:rPr lang="ja-JP" altLang="en-US" dirty="0"/>
              <a:t>万台、</a:t>
            </a:r>
            <a:r>
              <a:rPr lang="en-US" altLang="ja-JP" dirty="0"/>
              <a:t>21</a:t>
            </a:r>
            <a:r>
              <a:rPr lang="ja-JP" altLang="en-US" dirty="0"/>
              <a:t>年度に</a:t>
            </a:r>
            <a:r>
              <a:rPr lang="en-US" altLang="ja-JP" dirty="0"/>
              <a:t>83</a:t>
            </a:r>
            <a:r>
              <a:rPr lang="ja-JP" altLang="en-US" dirty="0"/>
              <a:t>万台と</a:t>
            </a:r>
            <a:r>
              <a:rPr lang="en-US" altLang="ja-JP" dirty="0"/>
              <a:t>19</a:t>
            </a:r>
            <a:r>
              <a:rPr lang="ja-JP" altLang="en-US" dirty="0"/>
              <a:t>年度の</a:t>
            </a:r>
            <a:r>
              <a:rPr lang="en-US" altLang="ja-JP" dirty="0"/>
              <a:t>95</a:t>
            </a:r>
            <a:r>
              <a:rPr lang="ja-JP" altLang="en-US" dirty="0"/>
              <a:t>万台から減少すると予測。家庭用も在宅勤務の増加に伴う特需などを除けば横ばい圏内が予想される。ダイキンの</a:t>
            </a:r>
            <a:r>
              <a:rPr lang="en-US" altLang="ja-JP" dirty="0"/>
              <a:t>20</a:t>
            </a:r>
            <a:r>
              <a:rPr lang="ja-JP" altLang="en-US" dirty="0"/>
              <a:t>年度の国内空調事業の売上高見込みは</a:t>
            </a:r>
            <a:r>
              <a:rPr lang="en-US" altLang="ja-JP" dirty="0"/>
              <a:t>19</a:t>
            </a:r>
            <a:r>
              <a:rPr lang="ja-JP" altLang="en-US" dirty="0"/>
              <a:t>年度比</a:t>
            </a:r>
            <a:r>
              <a:rPr lang="en-US" altLang="ja-JP" dirty="0"/>
              <a:t>5%</a:t>
            </a:r>
            <a:r>
              <a:rPr lang="ja-JP" altLang="en-US" dirty="0"/>
              <a:t>減の</a:t>
            </a:r>
            <a:r>
              <a:rPr lang="en-US" altLang="ja-JP" dirty="0"/>
              <a:t>4700</a:t>
            </a:r>
            <a:r>
              <a:rPr lang="ja-JP" altLang="en-US" dirty="0"/>
              <a:t>億円だ。</a:t>
            </a: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5</a:t>
            </a:fld>
            <a:endParaRPr kumimoji="1" lang="ja-JP" altLang="en-US"/>
          </a:p>
        </p:txBody>
      </p:sp>
    </p:spTree>
    <p:extLst>
      <p:ext uri="{BB962C8B-B14F-4D97-AF65-F5344CB8AC3E}">
        <p14:creationId xmlns:p14="http://schemas.microsoft.com/office/powerpoint/2010/main" val="502825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kern="1200" dirty="0">
                <a:solidFill>
                  <a:schemeClr val="tx1"/>
                </a:solidFill>
                <a:effectLst/>
                <a:latin typeface="+mn-lt"/>
                <a:ea typeface="+mn-ea"/>
                <a:cs typeface="+mn-cs"/>
              </a:rPr>
              <a:t>AI-OCR RPA</a:t>
            </a:r>
            <a:endParaRPr kumimoji="1" lang="ja-JP" altLang="ja-JP" sz="1200" kern="1200" dirty="0">
              <a:solidFill>
                <a:schemeClr val="tx1"/>
              </a:solidFill>
              <a:effectLst/>
              <a:latin typeface="+mn-lt"/>
              <a:ea typeface="+mn-ea"/>
              <a:cs typeface="+mn-cs"/>
            </a:endParaRPr>
          </a:p>
          <a:p>
            <a:r>
              <a:rPr kumimoji="1" lang="en-US" altLang="ja-JP" sz="1200" u="sng" kern="1200" dirty="0">
                <a:solidFill>
                  <a:schemeClr val="tx1"/>
                </a:solidFill>
                <a:effectLst/>
                <a:latin typeface="+mn-lt"/>
                <a:ea typeface="+mn-ea"/>
                <a:cs typeface="+mn-cs"/>
                <a:hlinkClick r:id="rId3"/>
              </a:rPr>
              <a:t>https://www.youtube.com/watch?v=Ab5krQjOiZ8</a:t>
            </a: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9</a:t>
            </a:fld>
            <a:endParaRPr kumimoji="1" lang="ja-JP" altLang="en-US"/>
          </a:p>
        </p:txBody>
      </p:sp>
    </p:spTree>
    <p:extLst>
      <p:ext uri="{BB962C8B-B14F-4D97-AF65-F5344CB8AC3E}">
        <p14:creationId xmlns:p14="http://schemas.microsoft.com/office/powerpoint/2010/main" val="440219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u="sng" kern="1200" dirty="0">
                <a:solidFill>
                  <a:schemeClr val="tx1"/>
                </a:solidFill>
                <a:effectLst/>
                <a:latin typeface="+mn-lt"/>
                <a:ea typeface="+mn-ea"/>
                <a:cs typeface="+mn-cs"/>
                <a:hlinkClick r:id="rId3"/>
              </a:rPr>
              <a:t>https://www.youtube.com/watch?v=aBawhFi1yL4</a:t>
            </a: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16</a:t>
            </a:fld>
            <a:endParaRPr kumimoji="1" lang="ja-JP" altLang="en-US"/>
          </a:p>
        </p:txBody>
      </p:sp>
    </p:spTree>
    <p:extLst>
      <p:ext uri="{BB962C8B-B14F-4D97-AF65-F5344CB8AC3E}">
        <p14:creationId xmlns:p14="http://schemas.microsoft.com/office/powerpoint/2010/main" val="3485828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1" i="0" kern="1200" dirty="0">
                <a:solidFill>
                  <a:schemeClr val="tx1"/>
                </a:solidFill>
                <a:effectLst/>
                <a:latin typeface="+mn-lt"/>
                <a:ea typeface="+mn-ea"/>
                <a:cs typeface="+mn-cs"/>
              </a:rPr>
              <a:t>コールリーズン</a:t>
            </a:r>
            <a:r>
              <a:rPr kumimoji="1" lang="ja-JP" altLang="en-US" sz="1200" b="0" i="0" kern="1200" dirty="0">
                <a:solidFill>
                  <a:schemeClr val="tx1"/>
                </a:solidFill>
                <a:effectLst/>
                <a:latin typeface="+mn-lt"/>
                <a:ea typeface="+mn-ea"/>
                <a:cs typeface="+mn-cs"/>
              </a:rPr>
              <a:t>とは、顧客が問い合わせしてきた際の理由を指す言葉で、問い合わせ内容をカテゴライズするために</a:t>
            </a:r>
            <a:r>
              <a:rPr kumimoji="1" lang="ja-JP" altLang="en-US" sz="1200" b="1" i="0" kern="1200" dirty="0">
                <a:solidFill>
                  <a:schemeClr val="tx1"/>
                </a:solidFill>
                <a:effectLst/>
                <a:latin typeface="+mn-lt"/>
                <a:ea typeface="+mn-ea"/>
                <a:cs typeface="+mn-cs"/>
              </a:rPr>
              <a:t>分析</a:t>
            </a:r>
            <a:r>
              <a:rPr kumimoji="1" lang="ja-JP" altLang="en-US" sz="1200" b="0" i="0" kern="1200" dirty="0">
                <a:solidFill>
                  <a:schemeClr val="tx1"/>
                </a:solidFill>
                <a:effectLst/>
                <a:latin typeface="+mn-lt"/>
                <a:ea typeface="+mn-ea"/>
                <a:cs typeface="+mn-cs"/>
              </a:rPr>
              <a:t>が行われます。 顧客</a:t>
            </a:r>
            <a:r>
              <a:rPr kumimoji="1" lang="en-US" altLang="ja-JP" sz="1200" b="0" i="0" kern="1200" dirty="0">
                <a:solidFill>
                  <a:schemeClr val="tx1"/>
                </a:solidFill>
                <a:effectLst/>
                <a:latin typeface="+mn-lt"/>
                <a:ea typeface="+mn-ea"/>
                <a:cs typeface="+mn-cs"/>
              </a:rPr>
              <a:t>1</a:t>
            </a:r>
            <a:r>
              <a:rPr kumimoji="1" lang="ja-JP" altLang="en-US" sz="1200" b="0" i="0" kern="1200" dirty="0">
                <a:solidFill>
                  <a:schemeClr val="tx1"/>
                </a:solidFill>
                <a:effectLst/>
                <a:latin typeface="+mn-lt"/>
                <a:ea typeface="+mn-ea"/>
                <a:cs typeface="+mn-cs"/>
              </a:rPr>
              <a:t>人ひとりの課題に同じものはなく、</a:t>
            </a:r>
            <a:r>
              <a:rPr kumimoji="1" lang="en-US" altLang="ja-JP" sz="1200" b="0" i="0" kern="1200" dirty="0">
                <a:solidFill>
                  <a:schemeClr val="tx1"/>
                </a:solidFill>
                <a:effectLst/>
                <a:latin typeface="+mn-lt"/>
                <a:ea typeface="+mn-ea"/>
                <a:cs typeface="+mn-cs"/>
              </a:rPr>
              <a:t>1</a:t>
            </a:r>
            <a:r>
              <a:rPr kumimoji="1" lang="ja-JP" altLang="en-US" sz="1200" b="0" i="0" kern="1200" dirty="0">
                <a:solidFill>
                  <a:schemeClr val="tx1"/>
                </a:solidFill>
                <a:effectLst/>
                <a:latin typeface="+mn-lt"/>
                <a:ea typeface="+mn-ea"/>
                <a:cs typeface="+mn-cs"/>
              </a:rPr>
              <a:t>人ひとりの状況を聞き取って最適な対応を行う姿勢がコールセンターには必要ですが、すべてそのように対応することは非効率的です。</a:t>
            </a:r>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23</a:t>
            </a:fld>
            <a:endParaRPr kumimoji="1" lang="ja-JP" altLang="en-US"/>
          </a:p>
        </p:txBody>
      </p:sp>
    </p:spTree>
    <p:extLst>
      <p:ext uri="{BB962C8B-B14F-4D97-AF65-F5344CB8AC3E}">
        <p14:creationId xmlns:p14="http://schemas.microsoft.com/office/powerpoint/2010/main" val="3652650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https://flets-w.com/solution/workstyle_ai/</a:t>
            </a:r>
          </a:p>
          <a:p>
            <a:endParaRPr kumimoji="1" lang="en-US" altLang="ja-JP" dirty="0"/>
          </a:p>
          <a:p>
            <a:r>
              <a:rPr kumimoji="1" lang="ja-JP" altLang="en-US" sz="1200" b="1" i="0" kern="1200" dirty="0">
                <a:solidFill>
                  <a:schemeClr val="tx1"/>
                </a:solidFill>
                <a:effectLst/>
                <a:latin typeface="+mn-lt"/>
                <a:ea typeface="+mn-ea"/>
                <a:cs typeface="+mn-cs"/>
              </a:rPr>
              <a:t>おまかせ</a:t>
            </a:r>
            <a:r>
              <a:rPr kumimoji="1" lang="en-US" altLang="ja-JP" sz="1200" b="1" i="0" kern="1200" dirty="0">
                <a:solidFill>
                  <a:schemeClr val="tx1"/>
                </a:solidFill>
                <a:effectLst/>
                <a:latin typeface="+mn-lt"/>
                <a:ea typeface="+mn-ea"/>
                <a:cs typeface="+mn-cs"/>
              </a:rPr>
              <a:t>AI </a:t>
            </a:r>
            <a:r>
              <a:rPr kumimoji="1" lang="ja-JP" altLang="en-US" sz="1200" b="1" i="0" kern="1200" dirty="0">
                <a:solidFill>
                  <a:schemeClr val="tx1"/>
                </a:solidFill>
                <a:effectLst/>
                <a:latin typeface="+mn-lt"/>
                <a:ea typeface="+mn-ea"/>
                <a:cs typeface="+mn-cs"/>
              </a:rPr>
              <a:t>働き方みえ～</a:t>
            </a:r>
            <a:r>
              <a:rPr kumimoji="1" lang="ja-JP" altLang="en-US" sz="1200" b="1" i="0" kern="1200" dirty="0" err="1">
                <a:solidFill>
                  <a:schemeClr val="tx1"/>
                </a:solidFill>
                <a:effectLst/>
                <a:latin typeface="+mn-lt"/>
                <a:ea typeface="+mn-ea"/>
                <a:cs typeface="+mn-cs"/>
              </a:rPr>
              <a:t>るは</a:t>
            </a:r>
            <a:r>
              <a:rPr kumimoji="1" lang="ja-JP" altLang="en-US" sz="1200" b="1" i="0" kern="1200" dirty="0">
                <a:solidFill>
                  <a:schemeClr val="tx1"/>
                </a:solidFill>
                <a:effectLst/>
                <a:latin typeface="+mn-lt"/>
                <a:ea typeface="+mn-ea"/>
                <a:cs typeface="+mn-cs"/>
              </a:rPr>
              <a:t>、</a:t>
            </a:r>
            <a:r>
              <a:rPr kumimoji="1" lang="en-US" altLang="ja-JP" sz="1200" b="1" i="0" kern="1200" dirty="0">
                <a:solidFill>
                  <a:schemeClr val="tx1"/>
                </a:solidFill>
                <a:effectLst/>
                <a:latin typeface="+mn-lt"/>
                <a:ea typeface="+mn-ea"/>
                <a:cs typeface="+mn-cs"/>
              </a:rPr>
              <a:t>AI</a:t>
            </a:r>
            <a:r>
              <a:rPr kumimoji="1" lang="ja-JP" altLang="en-US" sz="1200" b="1" i="0" kern="1200" dirty="0">
                <a:solidFill>
                  <a:schemeClr val="tx1"/>
                </a:solidFill>
                <a:effectLst/>
                <a:latin typeface="+mn-lt"/>
                <a:ea typeface="+mn-ea"/>
                <a:cs typeface="+mn-cs"/>
              </a:rPr>
              <a:t>が働き方を分析・視える化し、それぞれの会社にあった「働き方改革」の実現をサポートします</a:t>
            </a:r>
            <a:endParaRPr kumimoji="1" lang="en-US" altLang="ja-JP" dirty="0"/>
          </a:p>
          <a:p>
            <a:endParaRPr kumimoji="1" lang="en-US" altLang="ja-JP" dirty="0"/>
          </a:p>
          <a:p>
            <a:r>
              <a:rPr kumimoji="1" lang="ja-JP" altLang="en-US" sz="1200" b="0" i="0" kern="1200" dirty="0">
                <a:solidFill>
                  <a:schemeClr val="tx1"/>
                </a:solidFill>
                <a:effectLst/>
                <a:latin typeface="+mn-lt"/>
                <a:ea typeface="+mn-ea"/>
                <a:cs typeface="+mn-cs"/>
              </a:rPr>
              <a:t>パソコンログを収集し、当月の働き方の全体像や月ごとの変化、社員別の業務時間実績をレポートします。</a:t>
            </a:r>
            <a:r>
              <a:rPr lang="ja-JP" altLang="en-US" dirty="0"/>
              <a:t/>
            </a:r>
            <a:br>
              <a:rPr lang="ja-JP" altLang="en-US" dirty="0"/>
            </a:br>
            <a:r>
              <a:rPr kumimoji="1" lang="ja-JP" altLang="en-US" sz="1200" b="0" i="0" kern="1200" dirty="0">
                <a:solidFill>
                  <a:schemeClr val="tx1"/>
                </a:solidFill>
                <a:effectLst/>
                <a:latin typeface="+mn-lt"/>
                <a:ea typeface="+mn-ea"/>
                <a:cs typeface="+mn-cs"/>
              </a:rPr>
              <a:t>長時間労働の抑制に向けたマネジメントにご活用いただけます。</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パソコンログを収集し、繰り返しパターンごとの作業時間、ファイルごとの作業時間、</a:t>
            </a:r>
            <a:r>
              <a:rPr kumimoji="1" lang="en-US" altLang="ja-JP" sz="1200" b="0" i="0" kern="1200" dirty="0">
                <a:solidFill>
                  <a:schemeClr val="tx1"/>
                </a:solidFill>
                <a:effectLst/>
                <a:latin typeface="+mn-lt"/>
                <a:ea typeface="+mn-ea"/>
                <a:cs typeface="+mn-cs"/>
              </a:rPr>
              <a:t>WEB</a:t>
            </a:r>
            <a:r>
              <a:rPr kumimoji="1" lang="ja-JP" altLang="en-US" sz="1200" b="0" i="0" kern="1200" dirty="0">
                <a:solidFill>
                  <a:schemeClr val="tx1"/>
                </a:solidFill>
                <a:effectLst/>
                <a:latin typeface="+mn-lt"/>
                <a:ea typeface="+mn-ea"/>
                <a:cs typeface="+mn-cs"/>
              </a:rPr>
              <a:t>サイトごとの閲覧時間等を</a:t>
            </a:r>
            <a:r>
              <a:rPr kumimoji="1" lang="ja-JP" altLang="en-US" sz="1200" b="0" i="0" kern="1200" dirty="0" err="1">
                <a:solidFill>
                  <a:schemeClr val="tx1"/>
                </a:solidFill>
                <a:effectLst/>
                <a:latin typeface="+mn-lt"/>
                <a:ea typeface="+mn-ea"/>
                <a:cs typeface="+mn-cs"/>
              </a:rPr>
              <a:t>視える化します</a:t>
            </a:r>
            <a:r>
              <a:rPr kumimoji="1" lang="ja-JP" altLang="en-US" sz="1200" b="0" i="0" kern="1200" dirty="0">
                <a:solidFill>
                  <a:schemeClr val="tx1"/>
                </a:solidFill>
                <a:effectLst/>
                <a:latin typeface="+mn-lt"/>
                <a:ea typeface="+mn-ea"/>
                <a:cs typeface="+mn-cs"/>
              </a:rPr>
              <a:t>。</a:t>
            </a:r>
            <a:r>
              <a:rPr lang="ja-JP" altLang="en-US" dirty="0"/>
              <a:t/>
            </a:r>
            <a:br>
              <a:rPr lang="ja-JP" altLang="en-US" dirty="0"/>
            </a:br>
            <a:r>
              <a:rPr kumimoji="1" lang="ja-JP" altLang="en-US" sz="1200" b="0" i="0" kern="1200" dirty="0">
                <a:solidFill>
                  <a:schemeClr val="tx1"/>
                </a:solidFill>
                <a:effectLst/>
                <a:latin typeface="+mn-lt"/>
                <a:ea typeface="+mn-ea"/>
                <a:cs typeface="+mn-cs"/>
              </a:rPr>
              <a:t>作業の見直しや</a:t>
            </a:r>
            <a:r>
              <a:rPr kumimoji="1" lang="en-US" altLang="ja-JP" sz="1200" b="0" i="0" kern="1200" dirty="0">
                <a:solidFill>
                  <a:schemeClr val="tx1"/>
                </a:solidFill>
                <a:effectLst/>
                <a:latin typeface="+mn-lt"/>
                <a:ea typeface="+mn-ea"/>
                <a:cs typeface="+mn-cs"/>
              </a:rPr>
              <a:t>RPA(</a:t>
            </a:r>
            <a:r>
              <a:rPr kumimoji="1" lang="ja-JP" altLang="en-US" sz="1200" b="0" i="0" kern="1200" dirty="0">
                <a:solidFill>
                  <a:schemeClr val="tx1"/>
                </a:solidFill>
                <a:effectLst/>
                <a:latin typeface="+mn-lt"/>
                <a:ea typeface="+mn-ea"/>
                <a:cs typeface="+mn-cs"/>
              </a:rPr>
              <a:t>ロボティック・プロセス・オートメーション：作業の自動化</a:t>
            </a:r>
            <a:r>
              <a:rPr kumimoji="1" lang="en-US" altLang="ja-JP" sz="1200" b="0" i="0" kern="1200" dirty="0">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による効率化すべき業務を見つけ出すことができます。</a:t>
            </a:r>
            <a:endParaRPr kumimoji="1" lang="en-US" altLang="ja-JP" sz="1200" b="0" i="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26</a:t>
            </a:fld>
            <a:endParaRPr kumimoji="1" lang="ja-JP" altLang="en-US"/>
          </a:p>
        </p:txBody>
      </p:sp>
    </p:spTree>
    <p:extLst>
      <p:ext uri="{BB962C8B-B14F-4D97-AF65-F5344CB8AC3E}">
        <p14:creationId xmlns:p14="http://schemas.microsoft.com/office/powerpoint/2010/main" val="887842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https://flets-w.com/solution/workstyle_ai/</a:t>
            </a:r>
          </a:p>
          <a:p>
            <a:endParaRPr kumimoji="1" lang="en-US" altLang="ja-JP" dirty="0"/>
          </a:p>
          <a:p>
            <a:r>
              <a:rPr kumimoji="1" lang="ja-JP" altLang="en-US" sz="1200" b="1" i="0" kern="1200" dirty="0">
                <a:solidFill>
                  <a:schemeClr val="tx1"/>
                </a:solidFill>
                <a:effectLst/>
                <a:latin typeface="+mn-lt"/>
                <a:ea typeface="+mn-ea"/>
                <a:cs typeface="+mn-cs"/>
              </a:rPr>
              <a:t>おまかせ</a:t>
            </a:r>
            <a:r>
              <a:rPr kumimoji="1" lang="en-US" altLang="ja-JP" sz="1200" b="1" i="0" kern="1200" dirty="0">
                <a:solidFill>
                  <a:schemeClr val="tx1"/>
                </a:solidFill>
                <a:effectLst/>
                <a:latin typeface="+mn-lt"/>
                <a:ea typeface="+mn-ea"/>
                <a:cs typeface="+mn-cs"/>
              </a:rPr>
              <a:t>AI </a:t>
            </a:r>
            <a:r>
              <a:rPr kumimoji="1" lang="ja-JP" altLang="en-US" sz="1200" b="1" i="0" kern="1200" dirty="0">
                <a:solidFill>
                  <a:schemeClr val="tx1"/>
                </a:solidFill>
                <a:effectLst/>
                <a:latin typeface="+mn-lt"/>
                <a:ea typeface="+mn-ea"/>
                <a:cs typeface="+mn-cs"/>
              </a:rPr>
              <a:t>働き方みえ～</a:t>
            </a:r>
            <a:r>
              <a:rPr kumimoji="1" lang="ja-JP" altLang="en-US" sz="1200" b="1" i="0" kern="1200" dirty="0" err="1">
                <a:solidFill>
                  <a:schemeClr val="tx1"/>
                </a:solidFill>
                <a:effectLst/>
                <a:latin typeface="+mn-lt"/>
                <a:ea typeface="+mn-ea"/>
                <a:cs typeface="+mn-cs"/>
              </a:rPr>
              <a:t>るは</a:t>
            </a:r>
            <a:r>
              <a:rPr kumimoji="1" lang="ja-JP" altLang="en-US" sz="1200" b="1" i="0" kern="1200" dirty="0">
                <a:solidFill>
                  <a:schemeClr val="tx1"/>
                </a:solidFill>
                <a:effectLst/>
                <a:latin typeface="+mn-lt"/>
                <a:ea typeface="+mn-ea"/>
                <a:cs typeface="+mn-cs"/>
              </a:rPr>
              <a:t>、</a:t>
            </a:r>
            <a:r>
              <a:rPr kumimoji="1" lang="en-US" altLang="ja-JP" sz="1200" b="1" i="0" kern="1200" dirty="0">
                <a:solidFill>
                  <a:schemeClr val="tx1"/>
                </a:solidFill>
                <a:effectLst/>
                <a:latin typeface="+mn-lt"/>
                <a:ea typeface="+mn-ea"/>
                <a:cs typeface="+mn-cs"/>
              </a:rPr>
              <a:t>AI</a:t>
            </a:r>
            <a:r>
              <a:rPr kumimoji="1" lang="ja-JP" altLang="en-US" sz="1200" b="1" i="0" kern="1200" dirty="0">
                <a:solidFill>
                  <a:schemeClr val="tx1"/>
                </a:solidFill>
                <a:effectLst/>
                <a:latin typeface="+mn-lt"/>
                <a:ea typeface="+mn-ea"/>
                <a:cs typeface="+mn-cs"/>
              </a:rPr>
              <a:t>が働き方を分析・視える化し、それぞれの会社にあった「働き方改革」の実現をサポートします</a:t>
            </a:r>
            <a:endParaRPr kumimoji="1" lang="en-US" altLang="ja-JP" dirty="0"/>
          </a:p>
          <a:p>
            <a:endParaRPr kumimoji="1" lang="en-US" altLang="ja-JP" dirty="0"/>
          </a:p>
          <a:p>
            <a:r>
              <a:rPr kumimoji="1" lang="ja-JP" altLang="en-US" sz="1200" b="0" i="0" kern="1200" dirty="0">
                <a:solidFill>
                  <a:schemeClr val="tx1"/>
                </a:solidFill>
                <a:effectLst/>
                <a:latin typeface="+mn-lt"/>
                <a:ea typeface="+mn-ea"/>
                <a:cs typeface="+mn-cs"/>
              </a:rPr>
              <a:t>パソコンログを収集し、当月の働き方の全体像や月ごとの変化、社員別の業務時間実績をレポートします。</a:t>
            </a:r>
            <a:r>
              <a:rPr lang="ja-JP" altLang="en-US" dirty="0"/>
              <a:t/>
            </a:r>
            <a:br>
              <a:rPr lang="ja-JP" altLang="en-US" dirty="0"/>
            </a:br>
            <a:r>
              <a:rPr kumimoji="1" lang="ja-JP" altLang="en-US" sz="1200" b="0" i="0" kern="1200" dirty="0">
                <a:solidFill>
                  <a:schemeClr val="tx1"/>
                </a:solidFill>
                <a:effectLst/>
                <a:latin typeface="+mn-lt"/>
                <a:ea typeface="+mn-ea"/>
                <a:cs typeface="+mn-cs"/>
              </a:rPr>
              <a:t>長時間労働の抑制に向けたマネジメントにご活用いただけます。</a:t>
            </a:r>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endParaRPr kumimoji="1" lang="en-US" altLang="ja-JP" sz="1200" b="0" i="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パソコンログを収集し、繰り返しパターンごとの作業時間、ファイルごとの作業時間、</a:t>
            </a:r>
            <a:r>
              <a:rPr kumimoji="1" lang="en-US" altLang="ja-JP" sz="1200" b="0" i="0" kern="1200" dirty="0">
                <a:solidFill>
                  <a:schemeClr val="tx1"/>
                </a:solidFill>
                <a:effectLst/>
                <a:latin typeface="+mn-lt"/>
                <a:ea typeface="+mn-ea"/>
                <a:cs typeface="+mn-cs"/>
              </a:rPr>
              <a:t>WEB</a:t>
            </a:r>
            <a:r>
              <a:rPr kumimoji="1" lang="ja-JP" altLang="en-US" sz="1200" b="0" i="0" kern="1200" dirty="0">
                <a:solidFill>
                  <a:schemeClr val="tx1"/>
                </a:solidFill>
                <a:effectLst/>
                <a:latin typeface="+mn-lt"/>
                <a:ea typeface="+mn-ea"/>
                <a:cs typeface="+mn-cs"/>
              </a:rPr>
              <a:t>サイトごとの閲覧時間等を</a:t>
            </a:r>
            <a:r>
              <a:rPr kumimoji="1" lang="ja-JP" altLang="en-US" sz="1200" b="0" i="0" kern="1200" dirty="0" err="1">
                <a:solidFill>
                  <a:schemeClr val="tx1"/>
                </a:solidFill>
                <a:effectLst/>
                <a:latin typeface="+mn-lt"/>
                <a:ea typeface="+mn-ea"/>
                <a:cs typeface="+mn-cs"/>
              </a:rPr>
              <a:t>視える化します</a:t>
            </a:r>
            <a:r>
              <a:rPr kumimoji="1" lang="ja-JP" altLang="en-US" sz="1200" b="0" i="0" kern="1200" dirty="0">
                <a:solidFill>
                  <a:schemeClr val="tx1"/>
                </a:solidFill>
                <a:effectLst/>
                <a:latin typeface="+mn-lt"/>
                <a:ea typeface="+mn-ea"/>
                <a:cs typeface="+mn-cs"/>
              </a:rPr>
              <a:t>。</a:t>
            </a:r>
            <a:r>
              <a:rPr lang="ja-JP" altLang="en-US" dirty="0"/>
              <a:t/>
            </a:r>
            <a:br>
              <a:rPr lang="ja-JP" altLang="en-US" dirty="0"/>
            </a:br>
            <a:r>
              <a:rPr kumimoji="1" lang="ja-JP" altLang="en-US" sz="1200" b="0" i="0" kern="1200" dirty="0">
                <a:solidFill>
                  <a:schemeClr val="tx1"/>
                </a:solidFill>
                <a:effectLst/>
                <a:latin typeface="+mn-lt"/>
                <a:ea typeface="+mn-ea"/>
                <a:cs typeface="+mn-cs"/>
              </a:rPr>
              <a:t>作業の見直しや</a:t>
            </a:r>
            <a:r>
              <a:rPr kumimoji="1" lang="en-US" altLang="ja-JP" sz="1200" b="0" i="0" kern="1200" dirty="0">
                <a:solidFill>
                  <a:schemeClr val="tx1"/>
                </a:solidFill>
                <a:effectLst/>
                <a:latin typeface="+mn-lt"/>
                <a:ea typeface="+mn-ea"/>
                <a:cs typeface="+mn-cs"/>
              </a:rPr>
              <a:t>RPA(</a:t>
            </a:r>
            <a:r>
              <a:rPr kumimoji="1" lang="ja-JP" altLang="en-US" sz="1200" b="0" i="0" kern="1200" dirty="0">
                <a:solidFill>
                  <a:schemeClr val="tx1"/>
                </a:solidFill>
                <a:effectLst/>
                <a:latin typeface="+mn-lt"/>
                <a:ea typeface="+mn-ea"/>
                <a:cs typeface="+mn-cs"/>
              </a:rPr>
              <a:t>ロボティック・プロセス・オートメーション：作業の自動化</a:t>
            </a:r>
            <a:r>
              <a:rPr kumimoji="1" lang="en-US" altLang="ja-JP" sz="1200" b="0" i="0" kern="1200" dirty="0">
                <a:solidFill>
                  <a:schemeClr val="tx1"/>
                </a:solidFill>
                <a:effectLst/>
                <a:latin typeface="+mn-lt"/>
                <a:ea typeface="+mn-ea"/>
                <a:cs typeface="+mn-cs"/>
              </a:rPr>
              <a:t>)</a:t>
            </a:r>
            <a:r>
              <a:rPr kumimoji="1" lang="ja-JP" altLang="en-US" sz="1200" b="0" i="0" kern="1200" dirty="0">
                <a:solidFill>
                  <a:schemeClr val="tx1"/>
                </a:solidFill>
                <a:effectLst/>
                <a:latin typeface="+mn-lt"/>
                <a:ea typeface="+mn-ea"/>
                <a:cs typeface="+mn-cs"/>
              </a:rPr>
              <a:t>による効率化すべき業務を見つけ出すことができます。</a:t>
            </a:r>
            <a:endParaRPr kumimoji="1" lang="en-US" altLang="ja-JP" sz="1200" b="0" i="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B982BC96-AF22-4C5F-9762-9E48204C1A07}" type="slidenum">
              <a:rPr kumimoji="1" lang="ja-JP" altLang="en-US" smtClean="0"/>
              <a:t>27</a:t>
            </a:fld>
            <a:endParaRPr kumimoji="1" lang="ja-JP" altLang="en-US"/>
          </a:p>
        </p:txBody>
      </p:sp>
    </p:spTree>
    <p:extLst>
      <p:ext uri="{BB962C8B-B14F-4D97-AF65-F5344CB8AC3E}">
        <p14:creationId xmlns:p14="http://schemas.microsoft.com/office/powerpoint/2010/main" val="18207807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正方形/長方形 6"/>
          <p:cNvSpPr/>
          <p:nvPr/>
        </p:nvSpPr>
        <p:spPr>
          <a:xfrm>
            <a:off x="0" y="0"/>
            <a:ext cx="9144000" cy="6858000"/>
          </a:xfrm>
          <a:prstGeom prst="rect">
            <a:avLst/>
          </a:prstGeom>
          <a:solidFill>
            <a:schemeClr val="bg1"/>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9" name="正方形/長方形 8"/>
          <p:cNvSpPr/>
          <p:nvPr/>
        </p:nvSpPr>
        <p:spPr>
          <a:xfrm flipV="1">
            <a:off x="685800" y="2276971"/>
            <a:ext cx="7772400" cy="933083"/>
          </a:xfrm>
          <a:prstGeom prst="rect">
            <a:avLst/>
          </a:prstGeom>
          <a:solidFill>
            <a:srgbClr val="33ACBD"/>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 name="タイトル 1"/>
          <p:cNvSpPr>
            <a:spLocks noGrp="1"/>
          </p:cNvSpPr>
          <p:nvPr>
            <p:ph type="ctrTitle"/>
          </p:nvPr>
        </p:nvSpPr>
        <p:spPr>
          <a:xfrm>
            <a:off x="685800" y="2276971"/>
            <a:ext cx="7772400" cy="933083"/>
          </a:xfrm>
        </p:spPr>
        <p:txBody>
          <a:bodyPr/>
          <a:lstStyle>
            <a:lvl1pPr algn="r">
              <a:defRPr sz="3600">
                <a:solidFill>
                  <a:schemeClr val="bg1"/>
                </a:solidFill>
              </a:defRPr>
            </a:lvl1pPr>
          </a:lstStyle>
          <a:p>
            <a:r>
              <a:rPr kumimoji="1" lang="ja-JP" altLang="en-US"/>
              <a:t>マスター タイトルの書式設定</a:t>
            </a:r>
            <a:endParaRPr kumimoji="1" lang="ja-JP" altLang="en-US" dirty="0"/>
          </a:p>
        </p:txBody>
      </p:sp>
      <p:sp>
        <p:nvSpPr>
          <p:cNvPr id="3" name="サブタイトル 2"/>
          <p:cNvSpPr>
            <a:spLocks noGrp="1"/>
          </p:cNvSpPr>
          <p:nvPr>
            <p:ph type="subTitle" idx="1"/>
          </p:nvPr>
        </p:nvSpPr>
        <p:spPr>
          <a:xfrm>
            <a:off x="685800" y="3886200"/>
            <a:ext cx="7772400" cy="566005"/>
          </a:xfrm>
        </p:spPr>
        <p:txBody>
          <a:bodyPr>
            <a:normAutofit/>
          </a:bodyPr>
          <a:lstStyle>
            <a:lvl1pPr marL="0" indent="0" algn="r">
              <a:buNone/>
              <a:defRPr sz="2400">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endParaRPr kumimoji="1" lang="ja-JP" altLang="en-US" dirty="0"/>
          </a:p>
        </p:txBody>
      </p:sp>
      <p:sp>
        <p:nvSpPr>
          <p:cNvPr id="10" name="正方形/長方形 9"/>
          <p:cNvSpPr/>
          <p:nvPr/>
        </p:nvSpPr>
        <p:spPr>
          <a:xfrm flipV="1">
            <a:off x="0" y="-1"/>
            <a:ext cx="244235" cy="237265"/>
          </a:xfrm>
          <a:prstGeom prst="rect">
            <a:avLst/>
          </a:prstGeom>
          <a:solidFill>
            <a:srgbClr val="CC0000"/>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3" name="正方形/長方形 12"/>
          <p:cNvSpPr/>
          <p:nvPr/>
        </p:nvSpPr>
        <p:spPr>
          <a:xfrm flipV="1">
            <a:off x="0" y="6662718"/>
            <a:ext cx="9144000" cy="201893"/>
          </a:xfrm>
          <a:prstGeom prst="rect">
            <a:avLst/>
          </a:prstGeom>
          <a:solidFill>
            <a:srgbClr val="33ACBD"/>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6" name="正方形/長方形 15"/>
          <p:cNvSpPr/>
          <p:nvPr/>
        </p:nvSpPr>
        <p:spPr>
          <a:xfrm flipV="1">
            <a:off x="244236" y="0"/>
            <a:ext cx="244235" cy="237265"/>
          </a:xfrm>
          <a:prstGeom prst="rect">
            <a:avLst/>
          </a:prstGeom>
          <a:solidFill>
            <a:srgbClr val="33ACBD"/>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18" name="図 1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885" y="6717943"/>
            <a:ext cx="639634" cy="95299"/>
          </a:xfrm>
          <a:prstGeom prst="rect">
            <a:avLst/>
          </a:prstGeom>
        </p:spPr>
      </p:pic>
      <p:pic>
        <p:nvPicPr>
          <p:cNvPr id="19" name="図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2723" y="6719347"/>
            <a:ext cx="401579" cy="103634"/>
          </a:xfrm>
          <a:prstGeom prst="rect">
            <a:avLst/>
          </a:prstGeom>
        </p:spPr>
      </p:pic>
      <p:sp>
        <p:nvSpPr>
          <p:cNvPr id="22" name="正方形/長方形 21"/>
          <p:cNvSpPr/>
          <p:nvPr/>
        </p:nvSpPr>
        <p:spPr>
          <a:xfrm flipH="1" flipV="1">
            <a:off x="9059333" y="-2"/>
            <a:ext cx="97309" cy="6858002"/>
          </a:xfrm>
          <a:prstGeom prst="rect">
            <a:avLst/>
          </a:prstGeom>
          <a:solidFill>
            <a:srgbClr val="33ACBD"/>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1" name="正方形/長方形 20"/>
          <p:cNvSpPr/>
          <p:nvPr/>
        </p:nvSpPr>
        <p:spPr>
          <a:xfrm flipV="1">
            <a:off x="9059334" y="6662710"/>
            <a:ext cx="97896" cy="201897"/>
          </a:xfrm>
          <a:prstGeom prst="rect">
            <a:avLst/>
          </a:prstGeom>
          <a:solidFill>
            <a:srgbClr val="CC0000"/>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8" name="図 7" descr="単独LOGO01.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70204" y="5560175"/>
            <a:ext cx="987996" cy="1082996"/>
          </a:xfrm>
          <a:prstGeom prst="rect">
            <a:avLst/>
          </a:prstGeom>
        </p:spPr>
      </p:pic>
    </p:spTree>
    <p:extLst>
      <p:ext uri="{BB962C8B-B14F-4D97-AF65-F5344CB8AC3E}">
        <p14:creationId xmlns:p14="http://schemas.microsoft.com/office/powerpoint/2010/main" val="34661513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1852773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a:xfrm>
            <a:off x="0" y="6658020"/>
            <a:ext cx="1095570" cy="199979"/>
          </a:xfrm>
          <a:prstGeom prst="rect">
            <a:avLst/>
          </a:prstGeom>
        </p:spPr>
        <p:txBody>
          <a:bodyPr/>
          <a:lstStyle/>
          <a:p>
            <a:fld id="{FC41524E-6537-4C03-BC6D-85A0040F113F}" type="datetimeFigureOut">
              <a:rPr kumimoji="1" lang="ja-JP" altLang="en-US" smtClean="0"/>
              <a:t>2021/4/1</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151999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スライド①_ベース_Confidential">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21" name="図 20"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22" name="テキスト ボックス 21"/>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7" name="図 6"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8" name="テキスト ボックス 7"/>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000" b="0" i="0">
                <a:solidFill>
                  <a:srgbClr val="404040"/>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12" name="図 1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15" name="テキスト ボックス 14"/>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6" name="テキスト ボックス 15"/>
          <p:cNvSpPr txBox="1"/>
          <p:nvPr/>
        </p:nvSpPr>
        <p:spPr>
          <a:xfrm>
            <a:off x="6000382" y="6470113"/>
            <a:ext cx="2348189" cy="246221"/>
          </a:xfrm>
          <a:prstGeom prst="rect">
            <a:avLst/>
          </a:prstGeom>
          <a:solidFill>
            <a:schemeClr val="accent3">
              <a:lumMod val="20000"/>
              <a:lumOff val="80000"/>
            </a:schemeClr>
          </a:solidFill>
        </p:spPr>
        <p:txBody>
          <a:bodyPr wrap="square" rtlCol="0">
            <a:spAutoFit/>
          </a:bodyPr>
          <a:lstStyle/>
          <a:p>
            <a:pPr algn="ctr"/>
            <a:r>
              <a:rPr kumimoji="1" lang="en-US" altLang="ja-JP"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Confidential</a:t>
            </a:r>
            <a:endParaRPr kumimoji="1" lang="ja-JP" altLang="en-US" sz="1000" i="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98794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5_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5683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中表紙_Confidential">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8" name="図 7"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9" name="テキスト ボックス 8"/>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latin typeface="メイリオ"/>
                <a:ea typeface="メイリオ"/>
                <a:cs typeface="メイリオ"/>
              </a:rPr>
              <a:t>© 2014 Japan Business</a:t>
            </a:r>
            <a:r>
              <a:rPr lang="en-US" altLang="ja-JP" sz="800" i="1" kern="800" spc="50" dirty="0">
                <a:latin typeface="メイリオ"/>
                <a:ea typeface="メイリオ"/>
                <a:cs typeface="メイリオ"/>
              </a:rPr>
              <a:t> S</a:t>
            </a:r>
            <a:r>
              <a:rPr kumimoji="1" lang="en-US" altLang="ja-JP" sz="800" i="1" kern="800" spc="50" dirty="0">
                <a:latin typeface="メイリオ"/>
                <a:ea typeface="メイリオ"/>
                <a:cs typeface="メイリオ"/>
              </a:rPr>
              <a:t>ystems, Inc.</a:t>
            </a:r>
            <a:endParaRPr kumimoji="1" lang="ja-JP" altLang="en-US" sz="800" i="1" kern="800" spc="50" dirty="0">
              <a:latin typeface="メイリオ"/>
              <a:ea typeface="メイリオ"/>
              <a:cs typeface="メイリオ"/>
            </a:endParaRPr>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2" name="図 11"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3" name="テキスト ボックス 12"/>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latin typeface="メイリオ"/>
                <a:ea typeface="メイリオ"/>
                <a:cs typeface="メイリオ"/>
              </a:rPr>
              <a:t>© 2014 Japan Business</a:t>
            </a:r>
            <a:r>
              <a:rPr lang="en-US" altLang="ja-JP" sz="800" i="1" kern="800" spc="50" dirty="0">
                <a:latin typeface="メイリオ"/>
                <a:ea typeface="メイリオ"/>
                <a:cs typeface="メイリオ"/>
              </a:rPr>
              <a:t> S</a:t>
            </a:r>
            <a:r>
              <a:rPr kumimoji="1" lang="en-US" altLang="ja-JP" sz="800" i="1" kern="800" spc="50" dirty="0">
                <a:latin typeface="メイリオ"/>
                <a:ea typeface="メイリオ"/>
                <a:cs typeface="メイリオ"/>
              </a:rPr>
              <a:t>ystems, Inc.</a:t>
            </a:r>
            <a:endParaRPr kumimoji="1" lang="ja-JP" altLang="en-US" sz="800" i="1" kern="800" spc="50" dirty="0">
              <a:latin typeface="メイリオ"/>
              <a:ea typeface="メイリオ"/>
              <a:cs typeface="メイリオ"/>
            </a:endParaRPr>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18" name="正方形/長方形 17"/>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Tree>
    <p:extLst>
      <p:ext uri="{BB962C8B-B14F-4D97-AF65-F5344CB8AC3E}">
        <p14:creationId xmlns:p14="http://schemas.microsoft.com/office/powerpoint/2010/main" val="53173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
        <p:nvSpPr>
          <p:cNvPr id="2" name="タイトル 1"/>
          <p:cNvSpPr>
            <a:spLocks noGrp="1"/>
          </p:cNvSpPr>
          <p:nvPr>
            <p:ph type="title"/>
          </p:nvPr>
        </p:nvSpPr>
        <p:spPr>
          <a:xfrm>
            <a:off x="611560" y="2163192"/>
            <a:ext cx="8229600" cy="1143000"/>
          </a:xfrm>
          <a:prstGeom prst="rect">
            <a:avLst/>
          </a:prstGeom>
        </p:spPr>
        <p:txBody>
          <a:bodyPr anchor="ctr"/>
          <a:lstStyle>
            <a:lvl1pPr algn="l">
              <a:defRPr sz="3600" b="1">
                <a:solidFill>
                  <a:schemeClr val="bg1"/>
                </a:solidFill>
              </a:defRPr>
            </a:lvl1pPr>
          </a:lstStyle>
          <a:p>
            <a:r>
              <a:rPr kumimoji="1" lang="ja-JP" altLang="en-US" dirty="0"/>
              <a:t>マスター タイトルの書式設定</a:t>
            </a:r>
          </a:p>
        </p:txBody>
      </p:sp>
      <p:sp>
        <p:nvSpPr>
          <p:cNvPr id="6" name="テキスト プレースホルダー 5"/>
          <p:cNvSpPr>
            <a:spLocks noGrp="1"/>
          </p:cNvSpPr>
          <p:nvPr>
            <p:ph type="body" sz="quarter" idx="10"/>
          </p:nvPr>
        </p:nvSpPr>
        <p:spPr>
          <a:xfrm>
            <a:off x="611188" y="5229224"/>
            <a:ext cx="5112940" cy="1440135"/>
          </a:xfrm>
          <a:prstGeom prst="rect">
            <a:avLst/>
          </a:prstGeom>
        </p:spPr>
        <p:txBody>
          <a:bodyPr/>
          <a:lstStyle>
            <a:lvl1pPr>
              <a:defRPr sz="2400" b="1">
                <a:solidFill>
                  <a:schemeClr val="tx2"/>
                </a:solidFill>
                <a:latin typeface="+mn-ea"/>
                <a:ea typeface="+mn-ea"/>
              </a:defRPr>
            </a:lvl1pPr>
            <a:lvl2pPr>
              <a:defRPr sz="2000" b="1">
                <a:solidFill>
                  <a:schemeClr val="tx2"/>
                </a:solidFill>
                <a:latin typeface="+mn-ea"/>
                <a:ea typeface="+mn-ea"/>
              </a:defRPr>
            </a:lvl2pPr>
            <a:lvl3pPr>
              <a:defRPr sz="1800" b="1">
                <a:solidFill>
                  <a:schemeClr val="tx2"/>
                </a:solidFill>
                <a:latin typeface="+mn-ea"/>
                <a:ea typeface="+mn-ea"/>
              </a:defRPr>
            </a:lvl3pPr>
            <a:lvl4pPr>
              <a:defRPr sz="1600" b="1">
                <a:solidFill>
                  <a:schemeClr val="tx2"/>
                </a:solidFill>
                <a:latin typeface="+mn-ea"/>
                <a:ea typeface="+mn-ea"/>
              </a:defRPr>
            </a:lvl4pPr>
            <a:lvl5pPr>
              <a:defRPr sz="1600" b="1">
                <a:solidFill>
                  <a:schemeClr val="tx2"/>
                </a:solidFill>
                <a:latin typeface="+mn-ea"/>
                <a:ea typeface="+mn-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59296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タイトルのみ レイアウト">
    <p:spTree>
      <p:nvGrpSpPr>
        <p:cNvPr id="1" name=""/>
        <p:cNvGrpSpPr/>
        <p:nvPr/>
      </p:nvGrpSpPr>
      <p:grpSpPr>
        <a:xfrm>
          <a:off x="0" y="0"/>
          <a:ext cx="0" cy="0"/>
          <a:chOff x="0" y="0"/>
          <a:chExt cx="0" cy="0"/>
        </a:xfrm>
      </p:grpSpPr>
      <p:pic>
        <p:nvPicPr>
          <p:cNvPr id="11" name="7838B78B-9AF4-4B13-BF77-4D23AB0AE294" descr="D6937C5E-C81E-468E-A6AD-1708C80B0C5D">
            <a:extLst>
              <a:ext uri="{FF2B5EF4-FFF2-40B4-BE49-F238E27FC236}">
                <a16:creationId xmlns:a16="http://schemas.microsoft.com/office/drawing/2014/main" xmlns="" id="{28ACE0EF-EE7F-4A06-873E-9A4D4CD5EED8}"/>
              </a:ext>
            </a:extLst>
          </p:cNvPr>
          <p:cNvPicPr>
            <a:picLocks noChangeAspect="1" noChangeArrowheads="1"/>
          </p:cNvPicPr>
          <p:nvPr userDrawn="1"/>
        </p:nvPicPr>
        <p:blipFill rotWithShape="1">
          <a:blip r:embed="rId2">
            <a:extLst>
              <a:ext uri="{28A0092B-C50C-407E-A947-70E740481C1C}">
                <a14:useLocalDpi xmlns:a14="http://schemas.microsoft.com/office/drawing/2010/main"/>
              </a:ext>
            </a:extLst>
          </a:blip>
          <a:srcRect b="90006"/>
          <a:stretch/>
        </p:blipFill>
        <p:spPr bwMode="auto">
          <a:xfrm>
            <a:off x="1376" y="6630082"/>
            <a:ext cx="9144000" cy="23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7838B78B-9AF4-4B13-BF77-4D23AB0AE294" descr="D6937C5E-C81E-468E-A6AD-1708C80B0C5D">
            <a:extLst>
              <a:ext uri="{FF2B5EF4-FFF2-40B4-BE49-F238E27FC236}">
                <a16:creationId xmlns:a16="http://schemas.microsoft.com/office/drawing/2014/main" xmlns="" id="{28ACE0EF-EE7F-4A06-873E-9A4D4CD5EED8}"/>
              </a:ext>
            </a:extLst>
          </p:cNvPr>
          <p:cNvPicPr>
            <a:picLocks noChangeAspect="1" noChangeArrowheads="1"/>
          </p:cNvPicPr>
          <p:nvPr userDrawn="1"/>
        </p:nvPicPr>
        <p:blipFill rotWithShape="1">
          <a:blip r:embed="rId2">
            <a:extLst>
              <a:ext uri="{28A0092B-C50C-407E-A947-70E740481C1C}">
                <a14:useLocalDpi xmlns:a14="http://schemas.microsoft.com/office/drawing/2010/main"/>
              </a:ext>
            </a:extLst>
          </a:blip>
          <a:srcRect b="89619"/>
          <a:stretch/>
        </p:blipFill>
        <p:spPr bwMode="auto">
          <a:xfrm>
            <a:off x="0" y="0"/>
            <a:ext cx="9144000" cy="7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C:\Users\0404264.NTT-ADGRP\Documents\NTTgroup logo date\NTT\NTT Logo（右ホワイト） [更新済み].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073691" y="221254"/>
            <a:ext cx="818805" cy="2880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r="23749"/>
          <a:stretch/>
        </p:blipFill>
        <p:spPr bwMode="auto">
          <a:xfrm>
            <a:off x="7224205" y="-9525"/>
            <a:ext cx="1919811" cy="748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タイトル 1"/>
          <p:cNvSpPr>
            <a:spLocks noGrp="1"/>
          </p:cNvSpPr>
          <p:nvPr>
            <p:ph type="title"/>
          </p:nvPr>
        </p:nvSpPr>
        <p:spPr>
          <a:xfrm>
            <a:off x="323528" y="3175"/>
            <a:ext cx="7983537" cy="711893"/>
          </a:xfrm>
        </p:spPr>
        <p:txBody>
          <a:bodyPr/>
          <a:lstStyle/>
          <a:p>
            <a:r>
              <a:rPr lang="ja-JP" altLang="en-US" dirty="0"/>
              <a:t>マスター タイトルの書式設定</a:t>
            </a:r>
          </a:p>
        </p:txBody>
      </p:sp>
      <p:sp>
        <p:nvSpPr>
          <p:cNvPr id="6" name="スライド番号プレースホルダー 2"/>
          <p:cNvSpPr>
            <a:spLocks noGrp="1"/>
          </p:cNvSpPr>
          <p:nvPr>
            <p:ph type="sldNum" sz="quarter" idx="10"/>
          </p:nvPr>
        </p:nvSpPr>
        <p:spPr>
          <a:xfrm>
            <a:off x="3518520" y="6677098"/>
            <a:ext cx="2133600" cy="149964"/>
          </a:xfrm>
        </p:spPr>
        <p:txBody>
          <a:bodyPr/>
          <a:lstStyle>
            <a:lvl1pPr>
              <a:defRPr>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a:defRPr/>
            </a:pPr>
            <a:r>
              <a:rPr lang="en-US" altLang="ja-JP">
                <a:solidFill>
                  <a:prstClr val="white"/>
                </a:solidFill>
              </a:rPr>
              <a:t>- </a:t>
            </a:r>
            <a:fld id="{03904AFA-E5CD-4D54-AB2B-FD94AC2CA18D}" type="slidenum">
              <a:rPr lang="en-US" altLang="ja-JP" smtClean="0">
                <a:solidFill>
                  <a:prstClr val="white"/>
                </a:solidFill>
              </a:rPr>
              <a:pPr>
                <a:defRPr/>
              </a:pPr>
              <a:t>‹#›</a:t>
            </a:fld>
            <a:r>
              <a:rPr lang="en-US" altLang="ja-JP">
                <a:solidFill>
                  <a:prstClr val="white"/>
                </a:solidFill>
              </a:rPr>
              <a:t> -</a:t>
            </a:r>
            <a:endParaRPr lang="en-US" altLang="ja-JP" dirty="0">
              <a:solidFill>
                <a:prstClr val="white"/>
              </a:solidFill>
            </a:endParaRPr>
          </a:p>
        </p:txBody>
      </p:sp>
    </p:spTree>
    <p:extLst>
      <p:ext uri="{BB962C8B-B14F-4D97-AF65-F5344CB8AC3E}">
        <p14:creationId xmlns:p14="http://schemas.microsoft.com/office/powerpoint/2010/main" val="833980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14651" y="0"/>
            <a:ext cx="8163658" cy="476250"/>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457200" y="1600206"/>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C3AE4D9-7313-4BF7-A8F4-BF3149D27050}" type="slidenum">
              <a:rPr lang="en-US" altLang="ja-JP">
                <a:solidFill>
                  <a:srgbClr val="000000"/>
                </a:solidFill>
              </a:rPr>
              <a:pPr>
                <a:defRPr/>
              </a:pPr>
              <a:t>‹#›</a:t>
            </a:fld>
            <a:endParaRPr lang="en-US" altLang="ja-JP">
              <a:solidFill>
                <a:srgbClr val="000000"/>
              </a:solidFill>
            </a:endParaRPr>
          </a:p>
        </p:txBody>
      </p:sp>
      <p:sp>
        <p:nvSpPr>
          <p:cNvPr id="7" name="Text Box 5"/>
          <p:cNvSpPr txBox="1">
            <a:spLocks noChangeArrowheads="1"/>
          </p:cNvSpPr>
          <p:nvPr userDrawn="1"/>
        </p:nvSpPr>
        <p:spPr bwMode="auto">
          <a:xfrm>
            <a:off x="8748427" y="6441884"/>
            <a:ext cx="372126" cy="234360"/>
          </a:xfrm>
          <a:prstGeom prst="rect">
            <a:avLst/>
          </a:prstGeom>
          <a:noFill/>
          <a:ln>
            <a:noFill/>
          </a:ln>
        </p:spPr>
        <p:txBody>
          <a:bodyPr anchor="b">
            <a:spAutoFit/>
          </a:bodyPr>
          <a:lstStyle>
            <a:lvl1pPr eaLnBrk="0" hangingPunct="0">
              <a:defRPr kumimoji="1" sz="1200">
                <a:solidFill>
                  <a:schemeClr val="tx1"/>
                </a:solidFill>
                <a:latin typeface="Arial" charset="0"/>
                <a:ea typeface="HGP創英角ｺﾞｼｯｸUB" pitchFamily="50" charset="-128"/>
              </a:defRPr>
            </a:lvl1pPr>
            <a:lvl2pPr marL="742950" indent="-285750" eaLnBrk="0" hangingPunct="0">
              <a:defRPr kumimoji="1" sz="1200">
                <a:solidFill>
                  <a:schemeClr val="tx1"/>
                </a:solidFill>
                <a:latin typeface="Arial" charset="0"/>
                <a:ea typeface="HGP創英角ｺﾞｼｯｸUB" pitchFamily="50" charset="-128"/>
              </a:defRPr>
            </a:lvl2pPr>
            <a:lvl3pPr marL="1143000" indent="-228600" eaLnBrk="0" hangingPunct="0">
              <a:defRPr kumimoji="1" sz="1200">
                <a:solidFill>
                  <a:schemeClr val="tx1"/>
                </a:solidFill>
                <a:latin typeface="Arial" charset="0"/>
                <a:ea typeface="HGP創英角ｺﾞｼｯｸUB" pitchFamily="50" charset="-128"/>
              </a:defRPr>
            </a:lvl3pPr>
            <a:lvl4pPr marL="1600200" indent="-228600" eaLnBrk="0" hangingPunct="0">
              <a:defRPr kumimoji="1" sz="1200">
                <a:solidFill>
                  <a:schemeClr val="tx1"/>
                </a:solidFill>
                <a:latin typeface="Arial" charset="0"/>
                <a:ea typeface="HGP創英角ｺﾞｼｯｸUB" pitchFamily="50" charset="-128"/>
              </a:defRPr>
            </a:lvl4pPr>
            <a:lvl5pPr marL="2057400" indent="-228600" eaLnBrk="0" hangingPunct="0">
              <a:defRPr kumimoji="1" sz="1200">
                <a:solidFill>
                  <a:schemeClr val="tx1"/>
                </a:solidFill>
                <a:latin typeface="Arial" charset="0"/>
                <a:ea typeface="HGP創英角ｺﾞｼｯｸUB" pitchFamily="50" charset="-128"/>
              </a:defRPr>
            </a:lvl5pPr>
            <a:lvl6pPr marL="2514600" indent="-228600" algn="ctr" eaLnBrk="0" fontAlgn="base" hangingPunct="0">
              <a:spcBef>
                <a:spcPct val="0"/>
              </a:spcBef>
              <a:spcAft>
                <a:spcPct val="0"/>
              </a:spcAft>
              <a:defRPr kumimoji="1" sz="1200">
                <a:solidFill>
                  <a:schemeClr val="tx1"/>
                </a:solidFill>
                <a:latin typeface="Arial" charset="0"/>
                <a:ea typeface="HGP創英角ｺﾞｼｯｸUB" pitchFamily="50" charset="-128"/>
              </a:defRPr>
            </a:lvl6pPr>
            <a:lvl7pPr marL="2971800" indent="-228600" algn="ctr" eaLnBrk="0" fontAlgn="base" hangingPunct="0">
              <a:spcBef>
                <a:spcPct val="0"/>
              </a:spcBef>
              <a:spcAft>
                <a:spcPct val="0"/>
              </a:spcAft>
              <a:defRPr kumimoji="1" sz="1200">
                <a:solidFill>
                  <a:schemeClr val="tx1"/>
                </a:solidFill>
                <a:latin typeface="Arial" charset="0"/>
                <a:ea typeface="HGP創英角ｺﾞｼｯｸUB" pitchFamily="50" charset="-128"/>
              </a:defRPr>
            </a:lvl7pPr>
            <a:lvl8pPr marL="3429000" indent="-228600" algn="ctr" eaLnBrk="0" fontAlgn="base" hangingPunct="0">
              <a:spcBef>
                <a:spcPct val="0"/>
              </a:spcBef>
              <a:spcAft>
                <a:spcPct val="0"/>
              </a:spcAft>
              <a:defRPr kumimoji="1" sz="1200">
                <a:solidFill>
                  <a:schemeClr val="tx1"/>
                </a:solidFill>
                <a:latin typeface="Arial" charset="0"/>
                <a:ea typeface="HGP創英角ｺﾞｼｯｸUB" pitchFamily="50" charset="-128"/>
              </a:defRPr>
            </a:lvl8pPr>
            <a:lvl9pPr marL="3886200" indent="-228600" algn="ctr" eaLnBrk="0" fontAlgn="base" hangingPunct="0">
              <a:spcBef>
                <a:spcPct val="0"/>
              </a:spcBef>
              <a:spcAft>
                <a:spcPct val="0"/>
              </a:spcAft>
              <a:defRPr kumimoji="1" sz="1200">
                <a:solidFill>
                  <a:schemeClr val="tx1"/>
                </a:solidFill>
                <a:latin typeface="Arial" charset="0"/>
                <a:ea typeface="HGP創英角ｺﾞｼｯｸUB" pitchFamily="50" charset="-128"/>
              </a:defRPr>
            </a:lvl9pPr>
          </a:lstStyle>
          <a:p>
            <a:pPr algn="r" eaLnBrk="1" hangingPunct="1">
              <a:defRPr/>
            </a:pPr>
            <a:fld id="{F3880115-1A2C-4937-98AF-E1FB2BC6A7D7}" type="slidenum">
              <a:rPr lang="en-US" altLang="ja-JP" sz="923" smtClean="0">
                <a:effectLst/>
                <a:latin typeface="Cataneo BT" pitchFamily="66" charset="0"/>
                <a:ea typeface="ＭＳ Ｐゴシック" pitchFamily="50" charset="-128"/>
              </a:rPr>
              <a:pPr algn="r" eaLnBrk="1" hangingPunct="1">
                <a:defRPr/>
              </a:pPr>
              <a:t>‹#›</a:t>
            </a:fld>
            <a:endParaRPr lang="en-US" altLang="ja-JP" sz="923" dirty="0">
              <a:effectLst/>
              <a:latin typeface="Cataneo BT" pitchFamily="66" charset="0"/>
              <a:ea typeface="ＭＳ Ｐゴシック" pitchFamily="50" charset="-128"/>
            </a:endParaRPr>
          </a:p>
        </p:txBody>
      </p:sp>
    </p:spTree>
    <p:extLst>
      <p:ext uri="{BB962C8B-B14F-4D97-AF65-F5344CB8AC3E}">
        <p14:creationId xmlns:p14="http://schemas.microsoft.com/office/powerpoint/2010/main" val="39541494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表紙_Confidential">
    <p:spTree>
      <p:nvGrpSpPr>
        <p:cNvPr id="1" name=""/>
        <p:cNvGrpSpPr/>
        <p:nvPr/>
      </p:nvGrpSpPr>
      <p:grpSpPr>
        <a:xfrm>
          <a:off x="0" y="0"/>
          <a:ext cx="0" cy="0"/>
          <a:chOff x="0" y="0"/>
          <a:chExt cx="0" cy="0"/>
        </a:xfrm>
      </p:grpSpPr>
      <p:pic>
        <p:nvPicPr>
          <p:cNvPr id="2" name="図 1"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4" name="図 3"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pic>
        <p:nvPicPr>
          <p:cNvPr id="5" name="図 4"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6" name="図 5" descr="logo2.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0899" y="6339481"/>
            <a:ext cx="3651578" cy="505250"/>
          </a:xfrm>
          <a:prstGeom prst="rect">
            <a:avLst/>
          </a:prstGeom>
        </p:spPr>
      </p:pic>
      <p:sp>
        <p:nvSpPr>
          <p:cNvPr id="7" name="タイトル 1"/>
          <p:cNvSpPr>
            <a:spLocks noGrp="1"/>
          </p:cNvSpPr>
          <p:nvPr>
            <p:ph type="ctrTitle" hasCustomPrompt="1"/>
          </p:nvPr>
        </p:nvSpPr>
        <p:spPr>
          <a:xfrm>
            <a:off x="452499" y="3480348"/>
            <a:ext cx="8234932" cy="1539695"/>
          </a:xfrm>
          <a:prstGeom prst="rect">
            <a:avLst/>
          </a:prstGeom>
        </p:spPr>
        <p:txBody>
          <a:bodyPr/>
          <a:lstStyle>
            <a:lvl1pPr algn="l">
              <a:lnSpc>
                <a:spcPts val="3600"/>
              </a:lnSpc>
              <a:spcAft>
                <a:spcPts val="0"/>
              </a:spcAft>
              <a:defRPr sz="28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br>
              <a:rPr kumimoji="1" lang="en-US" altLang="ja-JP" dirty="0"/>
            </a:br>
            <a:r>
              <a:rPr kumimoji="1" lang="ja-JP" altLang="en-US" dirty="0"/>
              <a:t>のご提案</a:t>
            </a:r>
          </a:p>
        </p:txBody>
      </p:sp>
      <p:sp>
        <p:nvSpPr>
          <p:cNvPr id="8" name="サブタイトル 2"/>
          <p:cNvSpPr>
            <a:spLocks noGrp="1"/>
          </p:cNvSpPr>
          <p:nvPr>
            <p:ph type="subTitle" idx="1" hasCustomPrompt="1"/>
          </p:nvPr>
        </p:nvSpPr>
        <p:spPr>
          <a:xfrm>
            <a:off x="452498" y="2964515"/>
            <a:ext cx="8234933" cy="404600"/>
          </a:xfrm>
          <a:prstGeom prst="rect">
            <a:avLst/>
          </a:prstGeo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200" b="1">
                <a:solidFill>
                  <a:srgbClr val="404040"/>
                </a:solidFill>
                <a:latin typeface="メイリオ"/>
                <a:ea typeface="メイリオ"/>
                <a:cs typeface="メイリオ"/>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en-US" altLang="ja-JP" dirty="0"/>
              <a:t>□</a:t>
            </a:r>
            <a:r>
              <a:rPr kumimoji="1" lang="en-US" altLang="en-US" dirty="0"/>
              <a:t>□</a:t>
            </a:r>
            <a:r>
              <a:rPr kumimoji="1" lang="ja-JP" altLang="en-US" dirty="0"/>
              <a:t>　御中</a:t>
            </a:r>
          </a:p>
          <a:p>
            <a:endParaRPr kumimoji="1" lang="ja-JP" altLang="en-US" dirty="0"/>
          </a:p>
        </p:txBody>
      </p:sp>
      <p:sp>
        <p:nvSpPr>
          <p:cNvPr id="9" name="テキスト プレースホルダー 3"/>
          <p:cNvSpPr>
            <a:spLocks noGrp="1"/>
          </p:cNvSpPr>
          <p:nvPr>
            <p:ph type="body" sz="quarter" idx="10" hasCustomPrompt="1"/>
          </p:nvPr>
        </p:nvSpPr>
        <p:spPr>
          <a:xfrm>
            <a:off x="45514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2000/00/00</a:t>
            </a:r>
            <a:endParaRPr kumimoji="1" lang="ja-JP" altLang="en-US" dirty="0"/>
          </a:p>
        </p:txBody>
      </p:sp>
      <p:sp>
        <p:nvSpPr>
          <p:cNvPr id="10" name="テキスト プレースホルダー 3"/>
          <p:cNvSpPr>
            <a:spLocks noGrp="1"/>
          </p:cNvSpPr>
          <p:nvPr>
            <p:ph type="body" sz="quarter" idx="11" hasCustomPrompt="1"/>
          </p:nvPr>
        </p:nvSpPr>
        <p:spPr>
          <a:xfrm>
            <a:off x="2404526" y="5494817"/>
            <a:ext cx="1926314" cy="441325"/>
          </a:xfrm>
          <a:prstGeom prst="rect">
            <a:avLst/>
          </a:prstGeom>
        </p:spPr>
        <p:txBody>
          <a:bodyPr/>
          <a:lstStyle>
            <a:lvl1pPr marL="0" indent="0">
              <a:buNone/>
              <a:defRPr sz="1800" b="1">
                <a:solidFill>
                  <a:srgbClr val="404040"/>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en-US" altLang="ja-JP" dirty="0"/>
              <a:t>Ver.0.0</a:t>
            </a:r>
            <a:endParaRPr kumimoji="1" lang="ja-JP" altLang="en-US" dirty="0"/>
          </a:p>
        </p:txBody>
      </p:sp>
      <p:pic>
        <p:nvPicPr>
          <p:cNvPr id="11" name="図 10" descr="c-4-1.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Tree>
    <p:extLst>
      <p:ext uri="{BB962C8B-B14F-4D97-AF65-F5344CB8AC3E}">
        <p14:creationId xmlns:p14="http://schemas.microsoft.com/office/powerpoint/2010/main" val="29826113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スライド①_ベース_Confidential">
    <p:spTree>
      <p:nvGrpSpPr>
        <p:cNvPr id="1" name=""/>
        <p:cNvGrpSpPr/>
        <p:nvPr/>
      </p:nvGrpSpPr>
      <p:grpSpPr>
        <a:xfrm>
          <a:off x="0" y="0"/>
          <a:ext cx="0" cy="0"/>
          <a:chOff x="0" y="0"/>
          <a:chExt cx="0" cy="0"/>
        </a:xfrm>
      </p:grpSpPr>
      <p:pic>
        <p:nvPicPr>
          <p:cNvPr id="2" name="図 1"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21" name="図 20"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22" name="テキスト ボックス 21"/>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24" name="テキスト ボックス 2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6" name="図 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
        <p:nvSpPr>
          <p:cNvPr id="9" name="テキスト ボックス 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0" name="コンテンツ プレースホルダー 2"/>
          <p:cNvSpPr>
            <a:spLocks noGrp="1"/>
          </p:cNvSpPr>
          <p:nvPr>
            <p:ph idx="1"/>
          </p:nvPr>
        </p:nvSpPr>
        <p:spPr>
          <a:xfrm>
            <a:off x="340745" y="756193"/>
            <a:ext cx="8429622" cy="5531438"/>
          </a:xfrm>
          <a:prstGeom prst="rect">
            <a:avLst/>
          </a:prstGeom>
        </p:spPr>
        <p:txBody>
          <a:bodyPr/>
          <a:lstStyle>
            <a:lvl1pPr marL="0" indent="0">
              <a:buClr>
                <a:schemeClr val="accent3">
                  <a:lumMod val="50000"/>
                </a:schemeClr>
              </a:buClr>
              <a:buFont typeface="Wingdings" panose="05000000000000000000" pitchFamily="2" charset="2"/>
              <a:buNone/>
              <a:defRPr sz="2400" b="0" i="0">
                <a:solidFill>
                  <a:schemeClr val="tx1"/>
                </a:solidFill>
                <a:latin typeface="メイリオ"/>
                <a:ea typeface="メイリオ"/>
                <a:cs typeface="メイリオ"/>
              </a:defRPr>
            </a:lvl1pPr>
            <a:lvl2pPr marL="742950" indent="-285750">
              <a:buClr>
                <a:schemeClr val="accent3">
                  <a:lumMod val="50000"/>
                </a:schemeClr>
              </a:buClr>
              <a:buFont typeface="Wingdings" panose="05000000000000000000" pitchFamily="2" charset="2"/>
              <a:buChar char="u"/>
              <a:defRPr sz="1800" b="0" i="0">
                <a:solidFill>
                  <a:schemeClr val="tx1">
                    <a:lumMod val="85000"/>
                    <a:lumOff val="15000"/>
                  </a:schemeClr>
                </a:solidFill>
                <a:latin typeface="メイリオ"/>
                <a:ea typeface="メイリオ"/>
                <a:cs typeface="メイリオ"/>
              </a:defRPr>
            </a:lvl2pPr>
            <a:lvl3pPr marL="1200150" indent="-285750">
              <a:buClr>
                <a:schemeClr val="accent3">
                  <a:lumMod val="50000"/>
                </a:schemeClr>
              </a:buClr>
              <a:buFont typeface="Wingdings" panose="05000000000000000000" pitchFamily="2" charset="2"/>
              <a:buChar char="u"/>
              <a:defRPr sz="1600" b="0" i="0">
                <a:solidFill>
                  <a:srgbClr val="404040"/>
                </a:solidFill>
                <a:latin typeface="メイリオ"/>
                <a:ea typeface="メイリオ"/>
                <a:cs typeface="メイリオ"/>
              </a:defRPr>
            </a:lvl3pPr>
            <a:lvl4pPr marL="1657350" indent="-285750">
              <a:buClr>
                <a:schemeClr val="accent3">
                  <a:lumMod val="50000"/>
                </a:schemeClr>
              </a:buClr>
              <a:buFont typeface="Wingdings" panose="05000000000000000000" pitchFamily="2" charset="2"/>
              <a:buChar char="u"/>
              <a:defRPr sz="1400" b="0" i="0">
                <a:solidFill>
                  <a:srgbClr val="404040"/>
                </a:solidFill>
                <a:latin typeface="メイリオ"/>
                <a:ea typeface="メイリオ"/>
                <a:cs typeface="メイリオ"/>
              </a:defRPr>
            </a:lvl4pPr>
            <a:lvl5pPr marL="1828800" indent="0">
              <a:buNone/>
              <a:defRPr sz="1800" b="0" i="0">
                <a:solidFill>
                  <a:srgbClr val="404040"/>
                </a:solidFill>
                <a:latin typeface="メイリオ"/>
                <a:ea typeface="メイリオ"/>
                <a:cs typeface="メイリオ"/>
              </a:defRPr>
            </a:lvl5pPr>
          </a:lstStyle>
          <a:p>
            <a:pPr lvl="0"/>
            <a:r>
              <a:rPr kumimoji="1" lang="ja-JP" altLang="en-US"/>
              <a:t>マスター テキストの書式設定</a:t>
            </a:r>
          </a:p>
        </p:txBody>
      </p:sp>
      <p:sp>
        <p:nvSpPr>
          <p:cNvPr id="11"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sp>
        <p:nvSpPr>
          <p:cNvPr id="15" name="テキスト ボックス 14"/>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8" name="タイトル 1">
            <a:extLst>
              <a:ext uri="{FF2B5EF4-FFF2-40B4-BE49-F238E27FC236}">
                <a16:creationId xmlns:a16="http://schemas.microsoft.com/office/drawing/2014/main" xmlns="" id="{EA3DB0E1-C01A-4040-9CF3-06DFA61F4E33}"/>
              </a:ext>
            </a:extLst>
          </p:cNvPr>
          <p:cNvSpPr txBox="1">
            <a:spLocks/>
          </p:cNvSpPr>
          <p:nvPr/>
        </p:nvSpPr>
        <p:spPr>
          <a:xfrm>
            <a:off x="364008" y="121469"/>
            <a:ext cx="8568384" cy="409795"/>
          </a:xfrm>
          <a:prstGeom prst="rect">
            <a:avLst/>
          </a:prstGeom>
        </p:spPr>
        <p:txBody>
          <a:bodyPr/>
          <a:lstStyle>
            <a:lvl1pPr algn="l" defTabSz="457200" rtl="0" eaLnBrk="1" latinLnBrk="0" hangingPunct="1">
              <a:spcBef>
                <a:spcPct val="0"/>
              </a:spcBef>
              <a:buNone/>
              <a:defRPr kumimoji="1" sz="3000" b="1" kern="1200">
                <a:solidFill>
                  <a:schemeClr val="bg1"/>
                </a:solidFill>
                <a:latin typeface="メイリオ"/>
                <a:ea typeface="メイリオ"/>
                <a:cs typeface="メイリオ"/>
              </a:defRPr>
            </a:lvl1pPr>
          </a:lstStyle>
          <a:p>
            <a:endParaRPr lang="ja-JP" altLang="en-US" dirty="0"/>
          </a:p>
        </p:txBody>
      </p:sp>
    </p:spTree>
    <p:extLst>
      <p:ext uri="{BB962C8B-B14F-4D97-AF65-F5344CB8AC3E}">
        <p14:creationId xmlns:p14="http://schemas.microsoft.com/office/powerpoint/2010/main" val="13769632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スライド番号プレースホルダー 5"/>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17086810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中表紙_Confidential">
    <p:spTree>
      <p:nvGrpSpPr>
        <p:cNvPr id="1" name=""/>
        <p:cNvGrpSpPr/>
        <p:nvPr/>
      </p:nvGrpSpPr>
      <p:grpSpPr>
        <a:xfrm>
          <a:off x="0" y="0"/>
          <a:ext cx="0" cy="0"/>
          <a:chOff x="0" y="0"/>
          <a:chExt cx="0" cy="0"/>
        </a:xfrm>
      </p:grpSpPr>
      <p:sp>
        <p:nvSpPr>
          <p:cNvPr id="7" name="正方形/長方形 6"/>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8" name="図 7"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9" name="テキスト ボックス 8"/>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latin typeface="メイリオ"/>
                <a:ea typeface="メイリオ"/>
                <a:cs typeface="メイリオ"/>
              </a:rPr>
              <a:t>© 2014 Japan Business</a:t>
            </a:r>
            <a:r>
              <a:rPr lang="en-US" altLang="ja-JP" sz="800" i="1" kern="800" spc="50" dirty="0">
                <a:latin typeface="メイリオ"/>
                <a:ea typeface="メイリオ"/>
                <a:cs typeface="メイリオ"/>
              </a:rPr>
              <a:t> S</a:t>
            </a:r>
            <a:r>
              <a:rPr kumimoji="1" lang="en-US" altLang="ja-JP" sz="800" i="1" kern="800" spc="50" dirty="0">
                <a:latin typeface="メイリオ"/>
                <a:ea typeface="メイリオ"/>
                <a:cs typeface="メイリオ"/>
              </a:rPr>
              <a:t>ystems, Inc.</a:t>
            </a:r>
            <a:endParaRPr kumimoji="1" lang="ja-JP" altLang="en-US" sz="800" i="1" kern="800" spc="50" dirty="0">
              <a:latin typeface="メイリオ"/>
              <a:ea typeface="メイリオ"/>
              <a:cs typeface="メイリオ"/>
            </a:endParaRPr>
          </a:p>
        </p:txBody>
      </p:sp>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5" name="図 4"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1" name="正方形/長方形 10"/>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2" name="図 11"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3" name="テキスト ボックス 12"/>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latin typeface="メイリオ"/>
                <a:ea typeface="メイリオ"/>
                <a:cs typeface="メイリオ"/>
              </a:rPr>
              <a:t>© 2014 Japan Business</a:t>
            </a:r>
            <a:r>
              <a:rPr lang="en-US" altLang="ja-JP" sz="800" i="1" kern="800" spc="50" dirty="0">
                <a:latin typeface="メイリオ"/>
                <a:ea typeface="メイリオ"/>
                <a:cs typeface="メイリオ"/>
              </a:rPr>
              <a:t> S</a:t>
            </a:r>
            <a:r>
              <a:rPr kumimoji="1" lang="en-US" altLang="ja-JP" sz="800" i="1" kern="800" spc="50" dirty="0">
                <a:latin typeface="メイリオ"/>
                <a:ea typeface="メイリオ"/>
                <a:cs typeface="メイリオ"/>
              </a:rPr>
              <a:t>ystems, Inc.</a:t>
            </a:r>
            <a:endParaRPr kumimoji="1" lang="ja-JP" altLang="en-US" sz="800" i="1" kern="800" spc="50" dirty="0">
              <a:latin typeface="メイリオ"/>
              <a:ea typeface="メイリオ"/>
              <a:cs typeface="メイリオ"/>
            </a:endParaRPr>
          </a:p>
        </p:txBody>
      </p:sp>
      <p:sp>
        <p:nvSpPr>
          <p:cNvPr id="14" name="テキスト ボックス 13"/>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5" name="図 14"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
        <p:nvSpPr>
          <p:cNvPr id="16" name="タイトル 1"/>
          <p:cNvSpPr>
            <a:spLocks noGrp="1"/>
          </p:cNvSpPr>
          <p:nvPr>
            <p:ph type="ctrTitle" hasCustomPrompt="1"/>
          </p:nvPr>
        </p:nvSpPr>
        <p:spPr>
          <a:xfrm>
            <a:off x="877126" y="1015934"/>
            <a:ext cx="7598238" cy="1219657"/>
          </a:xfrm>
          <a:prstGeom prst="rect">
            <a:avLst/>
          </a:prstGeom>
        </p:spPr>
        <p:txBody>
          <a:bodyPr/>
          <a:lstStyle>
            <a:lvl1pPr algn="l">
              <a:lnSpc>
                <a:spcPts val="3600"/>
              </a:lnSpc>
              <a:defRPr sz="2400" b="1">
                <a:solidFill>
                  <a:srgbClr val="404040"/>
                </a:solidFill>
                <a:latin typeface="メイリオ"/>
                <a:ea typeface="メイリオ"/>
                <a:cs typeface="メイリオ"/>
              </a:defRPr>
            </a:lvl1pPr>
          </a:lstStyle>
          <a:p>
            <a:r>
              <a:rPr kumimoji="1" lang="en-US" altLang="ja-JP" dirty="0"/>
              <a:t>□□□□□□□□□□□□□□□□</a:t>
            </a:r>
            <a:br>
              <a:rPr kumimoji="1" lang="en-US" altLang="ja-JP" dirty="0"/>
            </a:br>
            <a:r>
              <a:rPr kumimoji="1" lang="en-US" altLang="ja-JP" dirty="0"/>
              <a:t>□□□□□□□□□□□□□□□□</a:t>
            </a:r>
            <a:endParaRPr kumimoji="1" lang="ja-JP" altLang="en-US" dirty="0"/>
          </a:p>
        </p:txBody>
      </p:sp>
      <p:sp>
        <p:nvSpPr>
          <p:cNvPr id="17" name="テキスト プレースホルダー 2"/>
          <p:cNvSpPr>
            <a:spLocks noGrp="1"/>
          </p:cNvSpPr>
          <p:nvPr>
            <p:ph type="body" sz="quarter" idx="11" hasCustomPrompt="1"/>
          </p:nvPr>
        </p:nvSpPr>
        <p:spPr>
          <a:xfrm>
            <a:off x="376343" y="1014112"/>
            <a:ext cx="616707" cy="627062"/>
          </a:xfrm>
          <a:prstGeom prst="rect">
            <a:avLst/>
          </a:prstGeom>
        </p:spPr>
        <p:txBody>
          <a:bodyPr/>
          <a:lstStyle>
            <a:lvl1pPr marL="0" indent="0">
              <a:buNone/>
              <a:defRPr sz="3600" b="1">
                <a:solidFill>
                  <a:srgbClr val="25336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en-US" altLang="ja-JP" dirty="0"/>
              <a:t>0</a:t>
            </a:r>
            <a:endParaRPr kumimoji="1" lang="ja-JP" altLang="en-US" dirty="0"/>
          </a:p>
        </p:txBody>
      </p:sp>
      <p:sp>
        <p:nvSpPr>
          <p:cNvPr id="18" name="正方形/長方形 17"/>
          <p:cNvSpPr/>
          <p:nvPr/>
        </p:nvSpPr>
        <p:spPr>
          <a:xfrm>
            <a:off x="0" y="6391380"/>
            <a:ext cx="9144000" cy="46086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22" name="図 21" descr="c-4-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9520"/>
            <a:ext cx="9144000" cy="6852242"/>
          </a:xfrm>
          <a:prstGeom prst="rect">
            <a:avLst/>
          </a:prstGeom>
        </p:spPr>
      </p:pic>
    </p:spTree>
    <p:extLst>
      <p:ext uri="{BB962C8B-B14F-4D97-AF65-F5344CB8AC3E}">
        <p14:creationId xmlns:p14="http://schemas.microsoft.com/office/powerpoint/2010/main" val="3155642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スライド②_2枠">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341700" y="755919"/>
            <a:ext cx="4191000" cy="5540377"/>
          </a:xfrm>
          <a:prstGeom prst="rect">
            <a:avLst/>
          </a:prstGeom>
        </p:spPr>
        <p:txBody>
          <a:bodyPr/>
          <a:lstStyle>
            <a:lvl1pPr marL="0" indent="0">
              <a:buNone/>
              <a:defRPr sz="2400" b="0" i="0">
                <a:solidFill>
                  <a:schemeClr val="tx1"/>
                </a:solidFill>
                <a:latin typeface="メイリオ"/>
                <a:ea typeface="メイリオ"/>
                <a:cs typeface="メイリオ"/>
              </a:defRPr>
            </a:lvl1pPr>
            <a:lvl2pPr marL="457200" indent="0">
              <a:buNone/>
              <a:defRPr sz="2000" b="0" i="0">
                <a:solidFill>
                  <a:schemeClr val="tx1"/>
                </a:solidFill>
                <a:latin typeface="メイリオ"/>
                <a:ea typeface="メイリオ"/>
                <a:cs typeface="メイリオ"/>
              </a:defRPr>
            </a:lvl2pPr>
            <a:lvl3pPr marL="914400" indent="0">
              <a:buNone/>
              <a:defRPr sz="1800" b="0" i="0">
                <a:solidFill>
                  <a:schemeClr val="tx1"/>
                </a:solidFill>
                <a:latin typeface="メイリオ"/>
                <a:ea typeface="メイリオ"/>
                <a:cs typeface="メイリオ"/>
              </a:defRPr>
            </a:lvl3pPr>
            <a:lvl4pPr marL="1371600" indent="0">
              <a:buNone/>
              <a:defRPr sz="1600" b="0" i="0">
                <a:solidFill>
                  <a:schemeClr val="tx1"/>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4" name="コンテンツ プレースホルダー 3"/>
          <p:cNvSpPr>
            <a:spLocks noGrp="1"/>
          </p:cNvSpPr>
          <p:nvPr>
            <p:ph sz="half" idx="2"/>
          </p:nvPr>
        </p:nvSpPr>
        <p:spPr>
          <a:xfrm>
            <a:off x="4532701" y="755919"/>
            <a:ext cx="4237666" cy="5540377"/>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800" b="1" i="0">
                <a:solidFill>
                  <a:schemeClr val="tx1">
                    <a:lumMod val="85000"/>
                    <a:lumOff val="15000"/>
                  </a:schemeClr>
                </a:solidFill>
                <a:latin typeface="メイリオ"/>
                <a:ea typeface="メイリオ"/>
                <a:cs typeface="メイリオ"/>
              </a:defRPr>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8" name="図 7"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pic>
        <p:nvPicPr>
          <p:cNvPr id="11" name="図 10"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3" name="テキスト ボックス 12"/>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4" name="テキスト ボックス 13"/>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Copyright ©</a:t>
            </a:r>
            <a:r>
              <a:rPr kumimoji="1" lang="ja-JP" altLang="en-US" sz="800" i="1" kern="800" spc="50" baseline="0" dirty="0">
                <a:solidFill>
                  <a:schemeClr val="tx1"/>
                </a:solidFill>
                <a:latin typeface="メイリオ"/>
                <a:ea typeface="メイリオ"/>
                <a:cs typeface="メイリオ"/>
              </a:rPr>
              <a:t> </a:t>
            </a:r>
            <a:r>
              <a:rPr kumimoji="1" lang="en-US" altLang="ja-JP" sz="800" i="1" kern="800" spc="50" dirty="0">
                <a:solidFill>
                  <a:schemeClr val="tx1"/>
                </a:solidFill>
                <a:latin typeface="メイリオ"/>
                <a:ea typeface="メイリオ"/>
                <a:cs typeface="メイリオ"/>
              </a:rPr>
              <a:t>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31268273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スライド③_4枠">
    <p:spTree>
      <p:nvGrpSpPr>
        <p:cNvPr id="1" name=""/>
        <p:cNvGrpSpPr/>
        <p:nvPr/>
      </p:nvGrpSpPr>
      <p:grpSpPr>
        <a:xfrm>
          <a:off x="0" y="0"/>
          <a:ext cx="0" cy="0"/>
          <a:chOff x="0" y="0"/>
          <a:chExt cx="0" cy="0"/>
        </a:xfrm>
      </p:grpSpPr>
      <p:sp>
        <p:nvSpPr>
          <p:cNvPr id="5" name="タイトル 1"/>
          <p:cNvSpPr>
            <a:spLocks noGrp="1"/>
          </p:cNvSpPr>
          <p:nvPr>
            <p:ph type="ctrTitle" hasCustomPrompt="1"/>
          </p:nvPr>
        </p:nvSpPr>
        <p:spPr>
          <a:xfrm>
            <a:off x="350370" y="131850"/>
            <a:ext cx="8429622" cy="409795"/>
          </a:xfrm>
          <a:prstGeom prst="rect">
            <a:avLst/>
          </a:prstGeom>
        </p:spPr>
        <p:txBody>
          <a:bodyPr/>
          <a:lstStyle>
            <a:lvl1pPr algn="l">
              <a:defRPr sz="3000" b="1">
                <a:solidFill>
                  <a:schemeClr val="bg1"/>
                </a:solidFill>
                <a:latin typeface="メイリオ"/>
                <a:ea typeface="メイリオ"/>
                <a:cs typeface="メイリオ"/>
              </a:defRPr>
            </a:lvl1pPr>
          </a:lstStyle>
          <a:p>
            <a:r>
              <a:rPr kumimoji="1" lang="ja-JP" altLang="en-US" dirty="0"/>
              <a:t>タイトル</a:t>
            </a:r>
          </a:p>
        </p:txBody>
      </p:sp>
      <p:pic>
        <p:nvPicPr>
          <p:cNvPr id="8" name="図 7"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0" name="テキスト ボックス 9"/>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1" name="テキスト プレースホルダー 2"/>
          <p:cNvSpPr>
            <a:spLocks noGrp="1"/>
          </p:cNvSpPr>
          <p:nvPr>
            <p:ph type="body" idx="1"/>
          </p:nvPr>
        </p:nvSpPr>
        <p:spPr>
          <a:xfrm>
            <a:off x="340745" y="755966"/>
            <a:ext cx="4187825"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2" name="コンテンツ プレースホルダー 3"/>
          <p:cNvSpPr>
            <a:spLocks noGrp="1"/>
          </p:cNvSpPr>
          <p:nvPr>
            <p:ph sz="half" idx="2"/>
          </p:nvPr>
        </p:nvSpPr>
        <p:spPr>
          <a:xfrm>
            <a:off x="340745" y="1395727"/>
            <a:ext cx="4187825"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13" name="テキスト プレースホルダー 4"/>
          <p:cNvSpPr>
            <a:spLocks noGrp="1"/>
          </p:cNvSpPr>
          <p:nvPr>
            <p:ph type="body" sz="quarter" idx="3"/>
          </p:nvPr>
        </p:nvSpPr>
        <p:spPr>
          <a:xfrm>
            <a:off x="4528570" y="755966"/>
            <a:ext cx="4241797" cy="639762"/>
          </a:xfrm>
          <a:prstGeom prst="rect">
            <a:avLst/>
          </a:prstGeom>
        </p:spPr>
        <p:txBody>
          <a:bodyPr anchor="b"/>
          <a:lstStyle>
            <a:lvl1pPr marL="0" indent="0">
              <a:buNone/>
              <a:defRPr sz="2000" b="0" i="0">
                <a:solidFill>
                  <a:schemeClr val="tx1">
                    <a:lumMod val="75000"/>
                  </a:schemeClr>
                </a:solidFill>
                <a:latin typeface="メイリオ"/>
                <a:ea typeface="メイリオ"/>
                <a:cs typeface="メイリオ"/>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4" name="コンテンツ プレースホルダー 5"/>
          <p:cNvSpPr>
            <a:spLocks noGrp="1"/>
          </p:cNvSpPr>
          <p:nvPr>
            <p:ph sz="quarter" idx="4"/>
          </p:nvPr>
        </p:nvSpPr>
        <p:spPr>
          <a:xfrm>
            <a:off x="4528570" y="1395727"/>
            <a:ext cx="4241797" cy="4900570"/>
          </a:xfrm>
          <a:prstGeom prst="rect">
            <a:avLst/>
          </a:prstGeom>
        </p:spPr>
        <p:txBody>
          <a:bodyPr/>
          <a:lstStyle>
            <a:lvl1pPr marL="0" indent="0">
              <a:buNone/>
              <a:defRPr sz="2000" b="0" i="0">
                <a:solidFill>
                  <a:schemeClr val="tx1">
                    <a:lumMod val="75000"/>
                  </a:schemeClr>
                </a:solidFill>
                <a:latin typeface="メイリオ"/>
                <a:ea typeface="メイリオ"/>
                <a:cs typeface="メイリオ"/>
              </a:defRPr>
            </a:lvl1pPr>
            <a:lvl2pPr marL="457200" indent="0">
              <a:buNone/>
              <a:defRPr sz="1800" b="0" i="0">
                <a:solidFill>
                  <a:schemeClr val="tx1">
                    <a:lumMod val="75000"/>
                  </a:schemeClr>
                </a:solidFill>
                <a:latin typeface="メイリオ"/>
                <a:ea typeface="メイリオ"/>
                <a:cs typeface="メイリオ"/>
              </a:defRPr>
            </a:lvl2pPr>
            <a:lvl3pPr marL="914400" indent="0">
              <a:buNone/>
              <a:defRPr sz="1600" b="0" i="0">
                <a:solidFill>
                  <a:schemeClr val="tx1">
                    <a:lumMod val="75000"/>
                  </a:schemeClr>
                </a:solidFill>
                <a:latin typeface="メイリオ"/>
                <a:ea typeface="メイリオ"/>
                <a:cs typeface="メイリオ"/>
              </a:defRPr>
            </a:lvl3pPr>
            <a:lvl4pPr marL="1371600" indent="0">
              <a:buNone/>
              <a:defRPr sz="1400" b="0" i="0">
                <a:solidFill>
                  <a:schemeClr val="tx1">
                    <a:lumMod val="75000"/>
                  </a:schemeClr>
                </a:solidFill>
                <a:latin typeface="メイリオ"/>
                <a:ea typeface="メイリオ"/>
                <a:cs typeface="メイリオ"/>
              </a:defRPr>
            </a:lvl4pPr>
            <a:lvl5pPr>
              <a:defRPr sz="1600" b="1" i="0">
                <a:solidFill>
                  <a:schemeClr val="tx1">
                    <a:lumMod val="85000"/>
                    <a:lumOff val="15000"/>
                  </a:schemeClr>
                </a:solidFill>
                <a:latin typeface="メイリオ"/>
                <a:ea typeface="メイリオ"/>
                <a:cs typeface="メイリオ"/>
              </a:defRPr>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pic>
        <p:nvPicPr>
          <p:cNvPr id="15" name="図 14" descr="logo3.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7" name="テキスト ボックス 16"/>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solidFill>
                <a:latin typeface="メイリオ"/>
                <a:ea typeface="メイリオ"/>
                <a:cs typeface="メイリオ"/>
              </a:rPr>
              <a:t>‹#›</a:t>
            </a:fld>
            <a:endParaRPr kumimoji="1" lang="ja-JP" altLang="en-US" sz="1200" b="1" dirty="0">
              <a:solidFill>
                <a:schemeClr val="tx1"/>
              </a:solidFill>
              <a:latin typeface="メイリオ"/>
              <a:ea typeface="メイリオ"/>
              <a:cs typeface="メイリオ"/>
            </a:endParaRPr>
          </a:p>
        </p:txBody>
      </p:sp>
      <p:sp>
        <p:nvSpPr>
          <p:cNvPr id="18" name="テキスト ボックス 17"/>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Copyright ©</a:t>
            </a:r>
            <a:r>
              <a:rPr kumimoji="1" lang="ja-JP" altLang="en-US" sz="800" i="1" kern="800" spc="50" baseline="0" dirty="0">
                <a:solidFill>
                  <a:schemeClr val="tx1"/>
                </a:solidFill>
                <a:latin typeface="メイリオ"/>
                <a:ea typeface="メイリオ"/>
                <a:cs typeface="メイリオ"/>
              </a:rPr>
              <a:t> </a:t>
            </a:r>
            <a:r>
              <a:rPr kumimoji="1" lang="en-US" altLang="ja-JP" sz="800" i="1" kern="800" spc="50" dirty="0">
                <a:solidFill>
                  <a:schemeClr val="tx1"/>
                </a:solidFill>
                <a:latin typeface="メイリオ"/>
                <a:ea typeface="メイリオ"/>
                <a:cs typeface="メイリオ"/>
              </a:rPr>
              <a:t>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Tree>
    <p:extLst>
      <p:ext uri="{BB962C8B-B14F-4D97-AF65-F5344CB8AC3E}">
        <p14:creationId xmlns:p14="http://schemas.microsoft.com/office/powerpoint/2010/main" val="30602422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サンクスページ">
    <p:spTree>
      <p:nvGrpSpPr>
        <p:cNvPr id="1" name=""/>
        <p:cNvGrpSpPr/>
        <p:nvPr/>
      </p:nvGrpSpPr>
      <p:grpSpPr>
        <a:xfrm>
          <a:off x="0" y="0"/>
          <a:ext cx="0" cy="0"/>
          <a:chOff x="0" y="0"/>
          <a:chExt cx="0" cy="0"/>
        </a:xfrm>
      </p:grpSpPr>
      <p:pic>
        <p:nvPicPr>
          <p:cNvPr id="9" name="図 8"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7" name="図 6"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0" name="テキスト ボックス 9"/>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11" name="テキスト ボックス 10"/>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12" name="Picture 2" descr="C:\Users\yminamizono\Desktop\CustomerFirs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4742" y="2838018"/>
            <a:ext cx="3986566" cy="1695076"/>
          </a:xfrm>
          <a:prstGeom prst="rect">
            <a:avLst/>
          </a:prstGeom>
          <a:noFill/>
          <a:extLst>
            <a:ext uri="{909E8E84-426E-40DD-AFC4-6F175D3DCCD1}">
              <a14:hiddenFill xmlns:a14="http://schemas.microsoft.com/office/drawing/2010/main">
                <a:solidFill>
                  <a:srgbClr val="FFFFFF"/>
                </a:solidFill>
              </a14:hiddenFill>
            </a:ext>
          </a:extLst>
        </p:spPr>
      </p:pic>
      <p:pic>
        <p:nvPicPr>
          <p:cNvPr id="8" name="図 7"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13" name="図 12"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4" name="テキスト ボックス 13"/>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 2014 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15" name="テキスト ボックス 14"/>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3" name="図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57437" y="2737115"/>
            <a:ext cx="4429125" cy="1724025"/>
          </a:xfrm>
          <a:prstGeom prst="rect">
            <a:avLst/>
          </a:prstGeom>
        </p:spPr>
      </p:pic>
      <p:pic>
        <p:nvPicPr>
          <p:cNvPr id="16" name="図 15" descr="c-4-2.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17" name="図 16" descr="logo3.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6391380"/>
            <a:ext cx="2545898" cy="462890"/>
          </a:xfrm>
          <a:prstGeom prst="rect">
            <a:avLst/>
          </a:prstGeom>
        </p:spPr>
      </p:pic>
      <p:sp>
        <p:nvSpPr>
          <p:cNvPr id="18" name="テキスト ボックス 17"/>
          <p:cNvSpPr txBox="1"/>
          <p:nvPr/>
        </p:nvSpPr>
        <p:spPr>
          <a:xfrm>
            <a:off x="3302000" y="6512560"/>
            <a:ext cx="2611120" cy="215444"/>
          </a:xfrm>
          <a:prstGeom prst="rect">
            <a:avLst/>
          </a:prstGeom>
          <a:noFill/>
        </p:spPr>
        <p:txBody>
          <a:bodyPr wrap="square" rtlCol="0">
            <a:spAutoFit/>
          </a:bodyPr>
          <a:lstStyle/>
          <a:p>
            <a:pPr algn="ctr"/>
            <a:r>
              <a:rPr kumimoji="1" lang="en-US" altLang="ja-JP" sz="800" i="1" kern="800" spc="50" dirty="0">
                <a:solidFill>
                  <a:schemeClr val="tx1"/>
                </a:solidFill>
                <a:latin typeface="メイリオ"/>
                <a:ea typeface="メイリオ"/>
                <a:cs typeface="メイリオ"/>
              </a:rPr>
              <a:t>Copyright ©</a:t>
            </a:r>
            <a:r>
              <a:rPr kumimoji="1" lang="ja-JP" altLang="en-US" sz="800" i="1" kern="800" spc="50" baseline="0" dirty="0">
                <a:solidFill>
                  <a:schemeClr val="tx1"/>
                </a:solidFill>
                <a:latin typeface="メイリオ"/>
                <a:ea typeface="メイリオ"/>
                <a:cs typeface="メイリオ"/>
              </a:rPr>
              <a:t> </a:t>
            </a:r>
            <a:r>
              <a:rPr kumimoji="1" lang="en-US" altLang="ja-JP" sz="800" i="1" kern="800" spc="50" dirty="0">
                <a:solidFill>
                  <a:schemeClr val="tx1"/>
                </a:solidFill>
                <a:latin typeface="メイリオ"/>
                <a:ea typeface="メイリオ"/>
                <a:cs typeface="メイリオ"/>
              </a:rPr>
              <a:t>Japan Business</a:t>
            </a:r>
            <a:r>
              <a:rPr lang="en-US" altLang="ja-JP" sz="800" i="1" kern="800" spc="50" dirty="0">
                <a:solidFill>
                  <a:schemeClr val="tx1"/>
                </a:solidFill>
                <a:latin typeface="メイリオ"/>
                <a:ea typeface="メイリオ"/>
                <a:cs typeface="メイリオ"/>
              </a:rPr>
              <a:t> S</a:t>
            </a:r>
            <a:r>
              <a:rPr kumimoji="1" lang="en-US" altLang="ja-JP" sz="800" i="1" kern="800" spc="50" dirty="0">
                <a:solidFill>
                  <a:schemeClr val="tx1"/>
                </a:solidFill>
                <a:latin typeface="メイリオ"/>
                <a:ea typeface="メイリオ"/>
                <a:cs typeface="メイリオ"/>
              </a:rPr>
              <a:t>ystems, Inc.</a:t>
            </a:r>
            <a:endParaRPr kumimoji="1" lang="ja-JP" altLang="en-US" sz="800" i="1" kern="800" spc="50" dirty="0">
              <a:solidFill>
                <a:schemeClr val="tx1"/>
              </a:solidFill>
              <a:latin typeface="メイリオ"/>
              <a:ea typeface="メイリオ"/>
              <a:cs typeface="メイリオ"/>
            </a:endParaRPr>
          </a:p>
        </p:txBody>
      </p:sp>
      <p:sp>
        <p:nvSpPr>
          <p:cNvPr id="19" name="テキスト ボックス 18"/>
          <p:cNvSpPr txBox="1"/>
          <p:nvPr/>
        </p:nvSpPr>
        <p:spPr>
          <a:xfrm rot="10800000" flipV="1">
            <a:off x="8435833" y="6471493"/>
            <a:ext cx="579768" cy="276999"/>
          </a:xfrm>
          <a:prstGeom prst="rect">
            <a:avLst/>
          </a:prstGeom>
          <a:noFill/>
        </p:spPr>
        <p:txBody>
          <a:bodyPr wrap="square" rtlCol="0">
            <a:spAutoFit/>
          </a:bodyPr>
          <a:lstStyle/>
          <a:p>
            <a:pPr algn="r"/>
            <a:fld id="{A11EBE4F-1D0E-5A45-BC9D-00E8B0A7B262}" type="slidenum">
              <a:rPr kumimoji="1" lang="en-US" altLang="ja-JP" sz="1200" b="1" smtClean="0">
                <a:solidFill>
                  <a:schemeClr val="tx1">
                    <a:lumMod val="75000"/>
                    <a:lumOff val="25000"/>
                  </a:schemeClr>
                </a:solidFill>
                <a:latin typeface="メイリオ"/>
                <a:ea typeface="メイリオ"/>
                <a:cs typeface="メイリオ"/>
              </a:rPr>
              <a:t>‹#›</a:t>
            </a:fld>
            <a:endParaRPr kumimoji="1" lang="ja-JP" altLang="en-US" sz="1200" b="1" dirty="0">
              <a:solidFill>
                <a:schemeClr val="tx1">
                  <a:lumMod val="75000"/>
                  <a:lumOff val="25000"/>
                </a:schemeClr>
              </a:solidFill>
              <a:latin typeface="メイリオ"/>
              <a:ea typeface="メイリオ"/>
              <a:cs typeface="メイリオ"/>
            </a:endParaRPr>
          </a:p>
        </p:txBody>
      </p:sp>
      <p:pic>
        <p:nvPicPr>
          <p:cNvPr id="2" name="図 1"/>
          <p:cNvPicPr>
            <a:picLocks noChangeAspect="1"/>
          </p:cNvPicPr>
          <p:nvPr/>
        </p:nvPicPr>
        <p:blipFill>
          <a:blip r:embed="rId6"/>
          <a:stretch>
            <a:fillRect/>
          </a:stretch>
        </p:blipFill>
        <p:spPr>
          <a:xfrm>
            <a:off x="2700244" y="2119264"/>
            <a:ext cx="3743512" cy="2985232"/>
          </a:xfrm>
          <a:prstGeom prst="rect">
            <a:avLst/>
          </a:prstGeom>
        </p:spPr>
      </p:pic>
    </p:spTree>
    <p:extLst>
      <p:ext uri="{BB962C8B-B14F-4D97-AF65-F5344CB8AC3E}">
        <p14:creationId xmlns:p14="http://schemas.microsoft.com/office/powerpoint/2010/main" val="1940705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AD1F3F-5C50-42FF-BFF1-A319270D67BA}" type="datetimeFigureOut">
              <a:rPr kumimoji="1" lang="ja-JP" altLang="en-US" smtClean="0"/>
              <a:t>2021/4/1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B595C865-8F1C-4B1A-8EFF-D248848B9CB7}" type="slidenum">
              <a:rPr kumimoji="1" lang="ja-JP" altLang="en-US" smtClean="0"/>
              <a:t>‹#›</a:t>
            </a:fld>
            <a:endParaRPr kumimoji="1" lang="ja-JP" altLang="en-US"/>
          </a:p>
        </p:txBody>
      </p:sp>
    </p:spTree>
    <p:extLst>
      <p:ext uri="{BB962C8B-B14F-4D97-AF65-F5344CB8AC3E}">
        <p14:creationId xmlns:p14="http://schemas.microsoft.com/office/powerpoint/2010/main" val="21445169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77B4B99-7E78-437B-A16C-CCFB145CF29D}" type="datetime1">
              <a:rPr kumimoji="1" lang="ja-JP" altLang="en-US" smtClean="0"/>
              <a:t>2021/4/1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a:xfrm>
            <a:off x="7005140" y="6414068"/>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11243756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33"/>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ja-JP"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ja-JP" altLang="ja-JP">
              <a:solidFill>
                <a:srgbClr val="000000"/>
              </a:solidFill>
            </a:endParaRPr>
          </a:p>
        </p:txBody>
      </p:sp>
      <p:sp>
        <p:nvSpPr>
          <p:cNvPr id="6" name="Rectangle 6"/>
          <p:cNvSpPr>
            <a:spLocks noGrp="1" noChangeArrowheads="1"/>
          </p:cNvSpPr>
          <p:nvPr>
            <p:ph type="sldNum" sz="quarter" idx="12"/>
          </p:nvPr>
        </p:nvSpPr>
        <p:spPr>
          <a:xfrm>
            <a:off x="7061200" y="6572250"/>
            <a:ext cx="2133600" cy="476250"/>
          </a:xfrm>
          <a:ln/>
        </p:spPr>
        <p:txBody>
          <a:bodyPr/>
          <a:lstStyle>
            <a:lvl1pPr>
              <a:defRPr/>
            </a:lvl1pPr>
          </a:lstStyle>
          <a:p>
            <a:pPr>
              <a:defRPr/>
            </a:pPr>
            <a:fld id="{0A2C8667-EE11-4BC0-8AA1-B3E8BBA55639}" type="slidenum">
              <a:rPr lang="ja-JP" altLang="ja-JP">
                <a:solidFill>
                  <a:srgbClr val="000000"/>
                </a:solidFill>
              </a:rPr>
              <a:pPr>
                <a:defRPr/>
              </a:pPr>
              <a:t>‹#›</a:t>
            </a:fld>
            <a:endParaRPr lang="ja-JP" altLang="ja-JP" dirty="0">
              <a:solidFill>
                <a:srgbClr val="000000"/>
              </a:solidFill>
            </a:endParaRPr>
          </a:p>
        </p:txBody>
      </p:sp>
    </p:spTree>
    <p:extLst>
      <p:ext uri="{BB962C8B-B14F-4D97-AF65-F5344CB8AC3E}">
        <p14:creationId xmlns:p14="http://schemas.microsoft.com/office/powerpoint/2010/main" val="42835850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
        <p:nvSpPr>
          <p:cNvPr id="13" name="正方形/長方形 12"/>
          <p:cNvSpPr/>
          <p:nvPr userDrawn="1"/>
        </p:nvSpPr>
        <p:spPr>
          <a:xfrm>
            <a:off x="8820605" y="6616337"/>
            <a:ext cx="323394" cy="24166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62"/>
          </a:p>
        </p:txBody>
      </p:sp>
      <p:sp>
        <p:nvSpPr>
          <p:cNvPr id="11" name="スライド番号プレースホルダー 18"/>
          <p:cNvSpPr txBox="1">
            <a:spLocks/>
          </p:cNvSpPr>
          <p:nvPr userDrawn="1"/>
        </p:nvSpPr>
        <p:spPr>
          <a:xfrm>
            <a:off x="8816916" y="6616337"/>
            <a:ext cx="332588" cy="241300"/>
          </a:xfrm>
          <a:prstGeom prst="rect">
            <a:avLst/>
          </a:prstGeom>
        </p:spPr>
        <p:txBody>
          <a:bodyPr anchor="ctr"/>
          <a:lstStyle>
            <a:defPPr>
              <a:defRPr lang="ja-JP"/>
            </a:defPPr>
            <a:lvl1pPr algn="r" rtl="0" fontAlgn="base">
              <a:spcBef>
                <a:spcPct val="0"/>
              </a:spcBef>
              <a:spcAft>
                <a:spcPct val="0"/>
              </a:spcAft>
              <a:defRPr kumimoji="1" sz="1000" kern="1200" baseline="0">
                <a:solidFill>
                  <a:schemeClr val="tx1">
                    <a:tint val="75000"/>
                  </a:schemeClr>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algn="ctr">
              <a:defRPr/>
            </a:pPr>
            <a:fld id="{921F57D1-2FE8-4983-BB92-8AAEF3053F35}" type="slidenum">
              <a:rPr lang="en-US" altLang="ja-JP" sz="831" smtClean="0">
                <a:solidFill>
                  <a:schemeClr val="bg1"/>
                </a:solidFill>
              </a:rPr>
              <a:pPr algn="ctr">
                <a:defRPr/>
              </a:pPr>
              <a:t>‹#›</a:t>
            </a:fld>
            <a:endParaRPr lang="en-US" altLang="ja-JP" sz="831" dirty="0">
              <a:solidFill>
                <a:schemeClr val="bg1"/>
              </a:solidFill>
            </a:endParaRPr>
          </a:p>
        </p:txBody>
      </p:sp>
      <p:sp>
        <p:nvSpPr>
          <p:cNvPr id="12" name="タイトル プレースホルダー 1"/>
          <p:cNvSpPr>
            <a:spLocks noGrp="1"/>
          </p:cNvSpPr>
          <p:nvPr>
            <p:ph type="title"/>
          </p:nvPr>
        </p:nvSpPr>
        <p:spPr>
          <a:xfrm>
            <a:off x="0" y="70911"/>
            <a:ext cx="8196659" cy="324872"/>
          </a:xfrm>
          <a:prstGeom prst="rect">
            <a:avLst/>
          </a:prstGeom>
        </p:spPr>
        <p:txBody>
          <a:bodyPr vert="horz" lIns="91440" tIns="45720" rIns="91440" bIns="45720" rtlCol="0" anchor="ctr">
            <a:noAutofit/>
          </a:bodyPr>
          <a:lstStyle>
            <a:lvl1pPr algn="l">
              <a:defRPr sz="2215" b="1">
                <a:solidFill>
                  <a:schemeClr val="bg1"/>
                </a:solidFill>
                <a:latin typeface="メイリオ"/>
                <a:ea typeface="メイリオ"/>
                <a:cs typeface="メイリオ"/>
              </a:defRPr>
            </a:lvl1pPr>
          </a:lstStyle>
          <a:p>
            <a:r>
              <a:rPr kumimoji="1" lang="ja-JP" altLang="en-US" dirty="0"/>
              <a:t>マスター タイトルの書式設定</a:t>
            </a:r>
          </a:p>
        </p:txBody>
      </p:sp>
    </p:spTree>
    <p:extLst>
      <p:ext uri="{BB962C8B-B14F-4D97-AF65-F5344CB8AC3E}">
        <p14:creationId xmlns:p14="http://schemas.microsoft.com/office/powerpoint/2010/main" val="22316443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タイトル スライド">
    <p:spTree>
      <p:nvGrpSpPr>
        <p:cNvPr id="1" name=""/>
        <p:cNvGrpSpPr/>
        <p:nvPr/>
      </p:nvGrpSpPr>
      <p:grpSpPr>
        <a:xfrm>
          <a:off x="0" y="0"/>
          <a:ext cx="0" cy="0"/>
          <a:chOff x="0" y="0"/>
          <a:chExt cx="0" cy="0"/>
        </a:xfrm>
      </p:grpSpPr>
      <p:sp>
        <p:nvSpPr>
          <p:cNvPr id="13" name="正方形/長方形 12"/>
          <p:cNvSpPr/>
          <p:nvPr userDrawn="1"/>
        </p:nvSpPr>
        <p:spPr>
          <a:xfrm>
            <a:off x="8820605" y="6616337"/>
            <a:ext cx="323394" cy="24166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62"/>
          </a:p>
        </p:txBody>
      </p:sp>
      <p:sp>
        <p:nvSpPr>
          <p:cNvPr id="11" name="スライド番号プレースホルダー 18"/>
          <p:cNvSpPr txBox="1">
            <a:spLocks/>
          </p:cNvSpPr>
          <p:nvPr userDrawn="1"/>
        </p:nvSpPr>
        <p:spPr>
          <a:xfrm>
            <a:off x="8816916" y="6616337"/>
            <a:ext cx="332588" cy="241300"/>
          </a:xfrm>
          <a:prstGeom prst="rect">
            <a:avLst/>
          </a:prstGeom>
        </p:spPr>
        <p:txBody>
          <a:bodyPr anchor="ctr"/>
          <a:lstStyle>
            <a:defPPr>
              <a:defRPr lang="ja-JP"/>
            </a:defPPr>
            <a:lvl1pPr algn="r" rtl="0" fontAlgn="base">
              <a:spcBef>
                <a:spcPct val="0"/>
              </a:spcBef>
              <a:spcAft>
                <a:spcPct val="0"/>
              </a:spcAft>
              <a:defRPr kumimoji="1" sz="1000" kern="1200" baseline="0">
                <a:solidFill>
                  <a:schemeClr val="tx1">
                    <a:tint val="75000"/>
                  </a:schemeClr>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algn="ctr">
              <a:defRPr/>
            </a:pPr>
            <a:fld id="{921F57D1-2FE8-4983-BB92-8AAEF3053F35}" type="slidenum">
              <a:rPr lang="en-US" altLang="ja-JP" sz="831" smtClean="0">
                <a:solidFill>
                  <a:schemeClr val="bg1"/>
                </a:solidFill>
              </a:rPr>
              <a:pPr algn="ctr">
                <a:defRPr/>
              </a:pPr>
              <a:t>‹#›</a:t>
            </a:fld>
            <a:endParaRPr lang="en-US" altLang="ja-JP" sz="831" dirty="0">
              <a:solidFill>
                <a:schemeClr val="bg1"/>
              </a:solidFill>
            </a:endParaRPr>
          </a:p>
        </p:txBody>
      </p:sp>
      <p:sp>
        <p:nvSpPr>
          <p:cNvPr id="12" name="タイトル プレースホルダー 1"/>
          <p:cNvSpPr>
            <a:spLocks noGrp="1"/>
          </p:cNvSpPr>
          <p:nvPr>
            <p:ph type="title"/>
          </p:nvPr>
        </p:nvSpPr>
        <p:spPr>
          <a:xfrm>
            <a:off x="0" y="70911"/>
            <a:ext cx="8196659" cy="324872"/>
          </a:xfrm>
          <a:prstGeom prst="rect">
            <a:avLst/>
          </a:prstGeom>
        </p:spPr>
        <p:txBody>
          <a:bodyPr vert="horz" lIns="91440" tIns="45720" rIns="91440" bIns="45720" rtlCol="0" anchor="ctr">
            <a:noAutofit/>
          </a:bodyPr>
          <a:lstStyle>
            <a:lvl1pPr algn="l">
              <a:defRPr sz="2215" b="1">
                <a:solidFill>
                  <a:schemeClr val="bg1"/>
                </a:solidFill>
                <a:latin typeface="メイリオ"/>
                <a:ea typeface="メイリオ"/>
                <a:cs typeface="メイリオ"/>
              </a:defRPr>
            </a:lvl1pPr>
          </a:lstStyle>
          <a:p>
            <a:r>
              <a:rPr kumimoji="1" lang="ja-JP" altLang="en-US" dirty="0"/>
              <a:t>マスター タイトルの書式設定</a:t>
            </a:r>
          </a:p>
        </p:txBody>
      </p:sp>
    </p:spTree>
    <p:extLst>
      <p:ext uri="{BB962C8B-B14F-4D97-AF65-F5344CB8AC3E}">
        <p14:creationId xmlns:p14="http://schemas.microsoft.com/office/powerpoint/2010/main" val="40757782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タイトル スライド">
    <p:spTree>
      <p:nvGrpSpPr>
        <p:cNvPr id="1" name=""/>
        <p:cNvGrpSpPr/>
        <p:nvPr/>
      </p:nvGrpSpPr>
      <p:grpSpPr>
        <a:xfrm>
          <a:off x="0" y="0"/>
          <a:ext cx="0" cy="0"/>
          <a:chOff x="0" y="0"/>
          <a:chExt cx="0" cy="0"/>
        </a:xfrm>
      </p:grpSpPr>
      <p:sp>
        <p:nvSpPr>
          <p:cNvPr id="13" name="正方形/長方形 12"/>
          <p:cNvSpPr/>
          <p:nvPr userDrawn="1"/>
        </p:nvSpPr>
        <p:spPr>
          <a:xfrm>
            <a:off x="8820605" y="6616337"/>
            <a:ext cx="323394" cy="24166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62"/>
          </a:p>
        </p:txBody>
      </p:sp>
      <p:sp>
        <p:nvSpPr>
          <p:cNvPr id="11" name="スライド番号プレースホルダー 18"/>
          <p:cNvSpPr txBox="1">
            <a:spLocks/>
          </p:cNvSpPr>
          <p:nvPr userDrawn="1"/>
        </p:nvSpPr>
        <p:spPr>
          <a:xfrm>
            <a:off x="8816916" y="6616337"/>
            <a:ext cx="332588" cy="241300"/>
          </a:xfrm>
          <a:prstGeom prst="rect">
            <a:avLst/>
          </a:prstGeom>
        </p:spPr>
        <p:txBody>
          <a:bodyPr anchor="ctr"/>
          <a:lstStyle>
            <a:defPPr>
              <a:defRPr lang="ja-JP"/>
            </a:defPPr>
            <a:lvl1pPr algn="r" rtl="0" fontAlgn="base">
              <a:spcBef>
                <a:spcPct val="0"/>
              </a:spcBef>
              <a:spcAft>
                <a:spcPct val="0"/>
              </a:spcAft>
              <a:defRPr kumimoji="1" sz="1000" kern="1200" baseline="0">
                <a:solidFill>
                  <a:schemeClr val="tx1">
                    <a:tint val="75000"/>
                  </a:schemeClr>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algn="ctr">
              <a:defRPr/>
            </a:pPr>
            <a:fld id="{921F57D1-2FE8-4983-BB92-8AAEF3053F35}" type="slidenum">
              <a:rPr lang="en-US" altLang="ja-JP" sz="831" smtClean="0">
                <a:solidFill>
                  <a:schemeClr val="bg1"/>
                </a:solidFill>
              </a:rPr>
              <a:pPr algn="ctr">
                <a:defRPr/>
              </a:pPr>
              <a:t>‹#›</a:t>
            </a:fld>
            <a:endParaRPr lang="en-US" altLang="ja-JP" sz="831" dirty="0">
              <a:solidFill>
                <a:schemeClr val="bg1"/>
              </a:solidFill>
            </a:endParaRPr>
          </a:p>
        </p:txBody>
      </p:sp>
      <p:sp>
        <p:nvSpPr>
          <p:cNvPr id="12" name="タイトル プレースホルダー 1"/>
          <p:cNvSpPr>
            <a:spLocks noGrp="1"/>
          </p:cNvSpPr>
          <p:nvPr>
            <p:ph type="title"/>
          </p:nvPr>
        </p:nvSpPr>
        <p:spPr>
          <a:xfrm>
            <a:off x="0" y="70911"/>
            <a:ext cx="8196659" cy="324872"/>
          </a:xfrm>
          <a:prstGeom prst="rect">
            <a:avLst/>
          </a:prstGeom>
        </p:spPr>
        <p:txBody>
          <a:bodyPr vert="horz" lIns="91440" tIns="45720" rIns="91440" bIns="45720" rtlCol="0" anchor="ctr">
            <a:noAutofit/>
          </a:bodyPr>
          <a:lstStyle>
            <a:lvl1pPr algn="l">
              <a:defRPr sz="2215" b="1">
                <a:solidFill>
                  <a:schemeClr val="bg1"/>
                </a:solidFill>
                <a:latin typeface="メイリオ"/>
                <a:ea typeface="メイリオ"/>
                <a:cs typeface="メイリオ"/>
              </a:defRPr>
            </a:lvl1pPr>
          </a:lstStyle>
          <a:p>
            <a:r>
              <a:rPr kumimoji="1" lang="ja-JP" altLang="en-US" dirty="0"/>
              <a:t>マスター タイトルの書式設定</a:t>
            </a:r>
          </a:p>
        </p:txBody>
      </p:sp>
    </p:spTree>
    <p:extLst>
      <p:ext uri="{BB962C8B-B14F-4D97-AF65-F5344CB8AC3E}">
        <p14:creationId xmlns:p14="http://schemas.microsoft.com/office/powerpoint/2010/main" val="1888701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6" name="スライド番号プレースホルダー 5"/>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1176239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5_タイトル スライド">
    <p:spTree>
      <p:nvGrpSpPr>
        <p:cNvPr id="1" name=""/>
        <p:cNvGrpSpPr/>
        <p:nvPr/>
      </p:nvGrpSpPr>
      <p:grpSpPr>
        <a:xfrm>
          <a:off x="0" y="0"/>
          <a:ext cx="0" cy="0"/>
          <a:chOff x="0" y="0"/>
          <a:chExt cx="0" cy="0"/>
        </a:xfrm>
      </p:grpSpPr>
      <p:sp>
        <p:nvSpPr>
          <p:cNvPr id="13" name="正方形/長方形 12"/>
          <p:cNvSpPr/>
          <p:nvPr userDrawn="1"/>
        </p:nvSpPr>
        <p:spPr>
          <a:xfrm>
            <a:off x="8820605" y="6616337"/>
            <a:ext cx="323394" cy="24166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62"/>
          </a:p>
        </p:txBody>
      </p:sp>
      <p:sp>
        <p:nvSpPr>
          <p:cNvPr id="11" name="スライド番号プレースホルダー 18"/>
          <p:cNvSpPr txBox="1">
            <a:spLocks/>
          </p:cNvSpPr>
          <p:nvPr userDrawn="1"/>
        </p:nvSpPr>
        <p:spPr>
          <a:xfrm>
            <a:off x="8816916" y="6616337"/>
            <a:ext cx="332588" cy="241300"/>
          </a:xfrm>
          <a:prstGeom prst="rect">
            <a:avLst/>
          </a:prstGeom>
        </p:spPr>
        <p:txBody>
          <a:bodyPr anchor="ctr"/>
          <a:lstStyle>
            <a:defPPr>
              <a:defRPr lang="ja-JP"/>
            </a:defPPr>
            <a:lvl1pPr algn="r" rtl="0" fontAlgn="base">
              <a:spcBef>
                <a:spcPct val="0"/>
              </a:spcBef>
              <a:spcAft>
                <a:spcPct val="0"/>
              </a:spcAft>
              <a:defRPr kumimoji="1" sz="1000" kern="1200" baseline="0">
                <a:solidFill>
                  <a:schemeClr val="tx1">
                    <a:tint val="75000"/>
                  </a:schemeClr>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algn="ctr">
              <a:defRPr/>
            </a:pPr>
            <a:fld id="{921F57D1-2FE8-4983-BB92-8AAEF3053F35}" type="slidenum">
              <a:rPr lang="en-US" altLang="ja-JP" sz="831" smtClean="0">
                <a:solidFill>
                  <a:schemeClr val="bg1"/>
                </a:solidFill>
              </a:rPr>
              <a:pPr algn="ctr">
                <a:defRPr/>
              </a:pPr>
              <a:t>‹#›</a:t>
            </a:fld>
            <a:endParaRPr lang="en-US" altLang="ja-JP" sz="831" dirty="0">
              <a:solidFill>
                <a:schemeClr val="bg1"/>
              </a:solidFill>
            </a:endParaRPr>
          </a:p>
        </p:txBody>
      </p:sp>
      <p:sp>
        <p:nvSpPr>
          <p:cNvPr id="12" name="タイトル プレースホルダー 1"/>
          <p:cNvSpPr>
            <a:spLocks noGrp="1"/>
          </p:cNvSpPr>
          <p:nvPr>
            <p:ph type="title"/>
          </p:nvPr>
        </p:nvSpPr>
        <p:spPr>
          <a:xfrm>
            <a:off x="0" y="70911"/>
            <a:ext cx="8196659" cy="324872"/>
          </a:xfrm>
          <a:prstGeom prst="rect">
            <a:avLst/>
          </a:prstGeom>
        </p:spPr>
        <p:txBody>
          <a:bodyPr vert="horz" lIns="91440" tIns="45720" rIns="91440" bIns="45720" rtlCol="0" anchor="ctr">
            <a:noAutofit/>
          </a:bodyPr>
          <a:lstStyle>
            <a:lvl1pPr algn="l">
              <a:defRPr sz="2215" b="1">
                <a:solidFill>
                  <a:schemeClr val="bg1"/>
                </a:solidFill>
                <a:latin typeface="メイリオ"/>
                <a:ea typeface="メイリオ"/>
                <a:cs typeface="メイリオ"/>
              </a:defRPr>
            </a:lvl1pPr>
          </a:lstStyle>
          <a:p>
            <a:r>
              <a:rPr kumimoji="1" lang="ja-JP" altLang="en-US" dirty="0"/>
              <a:t>マスター タイトルの書式設定</a:t>
            </a:r>
          </a:p>
        </p:txBody>
      </p:sp>
    </p:spTree>
    <p:extLst>
      <p:ext uri="{BB962C8B-B14F-4D97-AF65-F5344CB8AC3E}">
        <p14:creationId xmlns:p14="http://schemas.microsoft.com/office/powerpoint/2010/main" val="29166039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6_タイトル スライド">
    <p:spTree>
      <p:nvGrpSpPr>
        <p:cNvPr id="1" name=""/>
        <p:cNvGrpSpPr/>
        <p:nvPr/>
      </p:nvGrpSpPr>
      <p:grpSpPr>
        <a:xfrm>
          <a:off x="0" y="0"/>
          <a:ext cx="0" cy="0"/>
          <a:chOff x="0" y="0"/>
          <a:chExt cx="0" cy="0"/>
        </a:xfrm>
      </p:grpSpPr>
      <p:sp>
        <p:nvSpPr>
          <p:cNvPr id="13" name="正方形/長方形 12"/>
          <p:cNvSpPr/>
          <p:nvPr userDrawn="1"/>
        </p:nvSpPr>
        <p:spPr>
          <a:xfrm>
            <a:off x="8820605" y="6616337"/>
            <a:ext cx="323394" cy="24166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62"/>
          </a:p>
        </p:txBody>
      </p:sp>
      <p:sp>
        <p:nvSpPr>
          <p:cNvPr id="11" name="スライド番号プレースホルダー 18"/>
          <p:cNvSpPr txBox="1">
            <a:spLocks/>
          </p:cNvSpPr>
          <p:nvPr userDrawn="1"/>
        </p:nvSpPr>
        <p:spPr>
          <a:xfrm>
            <a:off x="8816916" y="6616337"/>
            <a:ext cx="332588" cy="241300"/>
          </a:xfrm>
          <a:prstGeom prst="rect">
            <a:avLst/>
          </a:prstGeom>
        </p:spPr>
        <p:txBody>
          <a:bodyPr anchor="ctr"/>
          <a:lstStyle>
            <a:defPPr>
              <a:defRPr lang="ja-JP"/>
            </a:defPPr>
            <a:lvl1pPr algn="r" rtl="0" fontAlgn="base">
              <a:spcBef>
                <a:spcPct val="0"/>
              </a:spcBef>
              <a:spcAft>
                <a:spcPct val="0"/>
              </a:spcAft>
              <a:defRPr kumimoji="1" sz="1000" kern="1200" baseline="0">
                <a:solidFill>
                  <a:schemeClr val="tx1">
                    <a:tint val="75000"/>
                  </a:schemeClr>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algn="ctr">
              <a:defRPr/>
            </a:pPr>
            <a:fld id="{921F57D1-2FE8-4983-BB92-8AAEF3053F35}" type="slidenum">
              <a:rPr lang="en-US" altLang="ja-JP" sz="831" smtClean="0">
                <a:solidFill>
                  <a:schemeClr val="bg1"/>
                </a:solidFill>
              </a:rPr>
              <a:pPr algn="ctr">
                <a:defRPr/>
              </a:pPr>
              <a:t>‹#›</a:t>
            </a:fld>
            <a:endParaRPr lang="en-US" altLang="ja-JP" sz="831" dirty="0">
              <a:solidFill>
                <a:schemeClr val="bg1"/>
              </a:solidFill>
            </a:endParaRPr>
          </a:p>
        </p:txBody>
      </p:sp>
      <p:sp>
        <p:nvSpPr>
          <p:cNvPr id="12" name="タイトル プレースホルダー 1"/>
          <p:cNvSpPr>
            <a:spLocks noGrp="1"/>
          </p:cNvSpPr>
          <p:nvPr>
            <p:ph type="title"/>
          </p:nvPr>
        </p:nvSpPr>
        <p:spPr>
          <a:xfrm>
            <a:off x="0" y="70911"/>
            <a:ext cx="8196659" cy="324872"/>
          </a:xfrm>
          <a:prstGeom prst="rect">
            <a:avLst/>
          </a:prstGeom>
        </p:spPr>
        <p:txBody>
          <a:bodyPr vert="horz" lIns="91440" tIns="45720" rIns="91440" bIns="45720" rtlCol="0" anchor="ctr">
            <a:noAutofit/>
          </a:bodyPr>
          <a:lstStyle>
            <a:lvl1pPr algn="l">
              <a:defRPr sz="2215" b="1">
                <a:solidFill>
                  <a:schemeClr val="bg1"/>
                </a:solidFill>
                <a:latin typeface="メイリオ"/>
                <a:ea typeface="メイリオ"/>
                <a:cs typeface="メイリオ"/>
              </a:defRPr>
            </a:lvl1pPr>
          </a:lstStyle>
          <a:p>
            <a:r>
              <a:rPr kumimoji="1" lang="ja-JP" altLang="en-US" dirty="0"/>
              <a:t>マスター タイトルの書式設定</a:t>
            </a:r>
          </a:p>
        </p:txBody>
      </p:sp>
    </p:spTree>
    <p:extLst>
      <p:ext uri="{BB962C8B-B14F-4D97-AF65-F5344CB8AC3E}">
        <p14:creationId xmlns:p14="http://schemas.microsoft.com/office/powerpoint/2010/main" val="30633443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7_タイトル スライド">
    <p:spTree>
      <p:nvGrpSpPr>
        <p:cNvPr id="1" name=""/>
        <p:cNvGrpSpPr/>
        <p:nvPr/>
      </p:nvGrpSpPr>
      <p:grpSpPr>
        <a:xfrm>
          <a:off x="0" y="0"/>
          <a:ext cx="0" cy="0"/>
          <a:chOff x="0" y="0"/>
          <a:chExt cx="0" cy="0"/>
        </a:xfrm>
      </p:grpSpPr>
      <p:sp>
        <p:nvSpPr>
          <p:cNvPr id="13" name="正方形/長方形 12"/>
          <p:cNvSpPr/>
          <p:nvPr userDrawn="1"/>
        </p:nvSpPr>
        <p:spPr>
          <a:xfrm>
            <a:off x="8820605" y="6616337"/>
            <a:ext cx="323394" cy="24166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62"/>
          </a:p>
        </p:txBody>
      </p:sp>
      <p:sp>
        <p:nvSpPr>
          <p:cNvPr id="11" name="スライド番号プレースホルダー 18"/>
          <p:cNvSpPr txBox="1">
            <a:spLocks/>
          </p:cNvSpPr>
          <p:nvPr userDrawn="1"/>
        </p:nvSpPr>
        <p:spPr>
          <a:xfrm>
            <a:off x="8816916" y="6616337"/>
            <a:ext cx="332588" cy="241300"/>
          </a:xfrm>
          <a:prstGeom prst="rect">
            <a:avLst/>
          </a:prstGeom>
        </p:spPr>
        <p:txBody>
          <a:bodyPr anchor="ctr"/>
          <a:lstStyle>
            <a:defPPr>
              <a:defRPr lang="ja-JP"/>
            </a:defPPr>
            <a:lvl1pPr algn="r" rtl="0" fontAlgn="base">
              <a:spcBef>
                <a:spcPct val="0"/>
              </a:spcBef>
              <a:spcAft>
                <a:spcPct val="0"/>
              </a:spcAft>
              <a:defRPr kumimoji="1" sz="1000" kern="1200" baseline="0">
                <a:solidFill>
                  <a:schemeClr val="tx1">
                    <a:tint val="75000"/>
                  </a:schemeClr>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algn="ctr">
              <a:defRPr/>
            </a:pPr>
            <a:fld id="{921F57D1-2FE8-4983-BB92-8AAEF3053F35}" type="slidenum">
              <a:rPr lang="en-US" altLang="ja-JP" sz="831" smtClean="0">
                <a:solidFill>
                  <a:schemeClr val="bg1"/>
                </a:solidFill>
              </a:rPr>
              <a:pPr algn="ctr">
                <a:defRPr/>
              </a:pPr>
              <a:t>‹#›</a:t>
            </a:fld>
            <a:endParaRPr lang="en-US" altLang="ja-JP" sz="831" dirty="0">
              <a:solidFill>
                <a:schemeClr val="bg1"/>
              </a:solidFill>
            </a:endParaRPr>
          </a:p>
        </p:txBody>
      </p:sp>
      <p:sp>
        <p:nvSpPr>
          <p:cNvPr id="12" name="タイトル プレースホルダー 1"/>
          <p:cNvSpPr>
            <a:spLocks noGrp="1"/>
          </p:cNvSpPr>
          <p:nvPr>
            <p:ph type="title"/>
          </p:nvPr>
        </p:nvSpPr>
        <p:spPr>
          <a:xfrm>
            <a:off x="0" y="70911"/>
            <a:ext cx="8196659" cy="324872"/>
          </a:xfrm>
          <a:prstGeom prst="rect">
            <a:avLst/>
          </a:prstGeom>
        </p:spPr>
        <p:txBody>
          <a:bodyPr vert="horz" lIns="91440" tIns="45720" rIns="91440" bIns="45720" rtlCol="0" anchor="ctr">
            <a:noAutofit/>
          </a:bodyPr>
          <a:lstStyle>
            <a:lvl1pPr algn="l">
              <a:defRPr sz="2215" b="1">
                <a:solidFill>
                  <a:schemeClr val="bg1"/>
                </a:solidFill>
                <a:latin typeface="メイリオ"/>
                <a:ea typeface="メイリオ"/>
                <a:cs typeface="メイリオ"/>
              </a:defRPr>
            </a:lvl1pPr>
          </a:lstStyle>
          <a:p>
            <a:r>
              <a:rPr kumimoji="1" lang="ja-JP" altLang="en-US" dirty="0"/>
              <a:t>マスター タイトルの書式設定</a:t>
            </a:r>
          </a:p>
        </p:txBody>
      </p:sp>
    </p:spTree>
    <p:extLst>
      <p:ext uri="{BB962C8B-B14F-4D97-AF65-F5344CB8AC3E}">
        <p14:creationId xmlns:p14="http://schemas.microsoft.com/office/powerpoint/2010/main" val="15168383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9_タイトル スライド">
    <p:spTree>
      <p:nvGrpSpPr>
        <p:cNvPr id="1" name=""/>
        <p:cNvGrpSpPr/>
        <p:nvPr/>
      </p:nvGrpSpPr>
      <p:grpSpPr>
        <a:xfrm>
          <a:off x="0" y="0"/>
          <a:ext cx="0" cy="0"/>
          <a:chOff x="0" y="0"/>
          <a:chExt cx="0" cy="0"/>
        </a:xfrm>
      </p:grpSpPr>
      <p:sp>
        <p:nvSpPr>
          <p:cNvPr id="13" name="正方形/長方形 12"/>
          <p:cNvSpPr/>
          <p:nvPr userDrawn="1"/>
        </p:nvSpPr>
        <p:spPr>
          <a:xfrm>
            <a:off x="8820605" y="6616337"/>
            <a:ext cx="323394" cy="24166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62"/>
          </a:p>
        </p:txBody>
      </p:sp>
      <p:sp>
        <p:nvSpPr>
          <p:cNvPr id="11" name="スライド番号プレースホルダー 18"/>
          <p:cNvSpPr txBox="1">
            <a:spLocks/>
          </p:cNvSpPr>
          <p:nvPr userDrawn="1"/>
        </p:nvSpPr>
        <p:spPr>
          <a:xfrm>
            <a:off x="8816916" y="6616337"/>
            <a:ext cx="332588" cy="241300"/>
          </a:xfrm>
          <a:prstGeom prst="rect">
            <a:avLst/>
          </a:prstGeom>
        </p:spPr>
        <p:txBody>
          <a:bodyPr anchor="ctr"/>
          <a:lstStyle>
            <a:defPPr>
              <a:defRPr lang="ja-JP"/>
            </a:defPPr>
            <a:lvl1pPr algn="r" rtl="0" fontAlgn="base">
              <a:spcBef>
                <a:spcPct val="0"/>
              </a:spcBef>
              <a:spcAft>
                <a:spcPct val="0"/>
              </a:spcAft>
              <a:defRPr kumimoji="1" sz="1000" kern="1200" baseline="0">
                <a:solidFill>
                  <a:schemeClr val="tx1">
                    <a:tint val="75000"/>
                  </a:schemeClr>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algn="ctr">
              <a:defRPr/>
            </a:pPr>
            <a:fld id="{921F57D1-2FE8-4983-BB92-8AAEF3053F35}" type="slidenum">
              <a:rPr lang="en-US" altLang="ja-JP" sz="831" smtClean="0">
                <a:solidFill>
                  <a:schemeClr val="bg1"/>
                </a:solidFill>
              </a:rPr>
              <a:pPr algn="ctr">
                <a:defRPr/>
              </a:pPr>
              <a:t>‹#›</a:t>
            </a:fld>
            <a:endParaRPr lang="en-US" altLang="ja-JP" sz="831" dirty="0">
              <a:solidFill>
                <a:schemeClr val="bg1"/>
              </a:solidFill>
            </a:endParaRPr>
          </a:p>
        </p:txBody>
      </p:sp>
      <p:sp>
        <p:nvSpPr>
          <p:cNvPr id="12" name="タイトル プレースホルダー 1"/>
          <p:cNvSpPr>
            <a:spLocks noGrp="1"/>
          </p:cNvSpPr>
          <p:nvPr>
            <p:ph type="title"/>
          </p:nvPr>
        </p:nvSpPr>
        <p:spPr>
          <a:xfrm>
            <a:off x="0" y="70911"/>
            <a:ext cx="8196659" cy="324872"/>
          </a:xfrm>
          <a:prstGeom prst="rect">
            <a:avLst/>
          </a:prstGeom>
        </p:spPr>
        <p:txBody>
          <a:bodyPr vert="horz" lIns="91440" tIns="45720" rIns="91440" bIns="45720" rtlCol="0" anchor="ctr">
            <a:noAutofit/>
          </a:bodyPr>
          <a:lstStyle>
            <a:lvl1pPr algn="l">
              <a:defRPr sz="2215" b="1">
                <a:solidFill>
                  <a:schemeClr val="bg1"/>
                </a:solidFill>
                <a:latin typeface="メイリオ"/>
                <a:ea typeface="メイリオ"/>
                <a:cs typeface="メイリオ"/>
              </a:defRPr>
            </a:lvl1pPr>
          </a:lstStyle>
          <a:p>
            <a:r>
              <a:rPr kumimoji="1" lang="ja-JP" altLang="en-US" dirty="0"/>
              <a:t>マスター タイトルの書式設定</a:t>
            </a:r>
          </a:p>
        </p:txBody>
      </p:sp>
    </p:spTree>
    <p:extLst>
      <p:ext uri="{BB962C8B-B14F-4D97-AF65-F5344CB8AC3E}">
        <p14:creationId xmlns:p14="http://schemas.microsoft.com/office/powerpoint/2010/main" val="34866038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0_タイトル スライド">
    <p:spTree>
      <p:nvGrpSpPr>
        <p:cNvPr id="1" name=""/>
        <p:cNvGrpSpPr/>
        <p:nvPr/>
      </p:nvGrpSpPr>
      <p:grpSpPr>
        <a:xfrm>
          <a:off x="0" y="0"/>
          <a:ext cx="0" cy="0"/>
          <a:chOff x="0" y="0"/>
          <a:chExt cx="0" cy="0"/>
        </a:xfrm>
      </p:grpSpPr>
      <p:sp>
        <p:nvSpPr>
          <p:cNvPr id="13" name="正方形/長方形 12"/>
          <p:cNvSpPr/>
          <p:nvPr userDrawn="1"/>
        </p:nvSpPr>
        <p:spPr>
          <a:xfrm>
            <a:off x="8820605" y="6616337"/>
            <a:ext cx="323394" cy="24166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62"/>
          </a:p>
        </p:txBody>
      </p:sp>
      <p:sp>
        <p:nvSpPr>
          <p:cNvPr id="11" name="スライド番号プレースホルダー 18"/>
          <p:cNvSpPr txBox="1">
            <a:spLocks/>
          </p:cNvSpPr>
          <p:nvPr userDrawn="1"/>
        </p:nvSpPr>
        <p:spPr>
          <a:xfrm>
            <a:off x="8816916" y="6616337"/>
            <a:ext cx="332588" cy="241300"/>
          </a:xfrm>
          <a:prstGeom prst="rect">
            <a:avLst/>
          </a:prstGeom>
        </p:spPr>
        <p:txBody>
          <a:bodyPr anchor="ctr"/>
          <a:lstStyle>
            <a:defPPr>
              <a:defRPr lang="ja-JP"/>
            </a:defPPr>
            <a:lvl1pPr algn="r" rtl="0" fontAlgn="base">
              <a:spcBef>
                <a:spcPct val="0"/>
              </a:spcBef>
              <a:spcAft>
                <a:spcPct val="0"/>
              </a:spcAft>
              <a:defRPr kumimoji="1" sz="1000" kern="1200" baseline="0">
                <a:solidFill>
                  <a:schemeClr val="tx1">
                    <a:tint val="75000"/>
                  </a:schemeClr>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algn="ctr">
              <a:defRPr/>
            </a:pPr>
            <a:fld id="{921F57D1-2FE8-4983-BB92-8AAEF3053F35}" type="slidenum">
              <a:rPr lang="en-US" altLang="ja-JP" sz="831" smtClean="0">
                <a:solidFill>
                  <a:schemeClr val="bg1"/>
                </a:solidFill>
              </a:rPr>
              <a:pPr algn="ctr">
                <a:defRPr/>
              </a:pPr>
              <a:t>‹#›</a:t>
            </a:fld>
            <a:endParaRPr lang="en-US" altLang="ja-JP" sz="831" dirty="0">
              <a:solidFill>
                <a:schemeClr val="bg1"/>
              </a:solidFill>
            </a:endParaRPr>
          </a:p>
        </p:txBody>
      </p:sp>
      <p:sp>
        <p:nvSpPr>
          <p:cNvPr id="12" name="タイトル プレースホルダー 1"/>
          <p:cNvSpPr>
            <a:spLocks noGrp="1"/>
          </p:cNvSpPr>
          <p:nvPr>
            <p:ph type="title"/>
          </p:nvPr>
        </p:nvSpPr>
        <p:spPr>
          <a:xfrm>
            <a:off x="0" y="70911"/>
            <a:ext cx="8196659" cy="324872"/>
          </a:xfrm>
          <a:prstGeom prst="rect">
            <a:avLst/>
          </a:prstGeom>
        </p:spPr>
        <p:txBody>
          <a:bodyPr vert="horz" lIns="91440" tIns="45720" rIns="91440" bIns="45720" rtlCol="0" anchor="ctr">
            <a:noAutofit/>
          </a:bodyPr>
          <a:lstStyle>
            <a:lvl1pPr algn="l">
              <a:defRPr sz="2215" b="1">
                <a:solidFill>
                  <a:schemeClr val="bg1"/>
                </a:solidFill>
                <a:latin typeface="メイリオ"/>
                <a:ea typeface="メイリオ"/>
                <a:cs typeface="メイリオ"/>
              </a:defRPr>
            </a:lvl1pPr>
          </a:lstStyle>
          <a:p>
            <a:r>
              <a:rPr kumimoji="1" lang="ja-JP" altLang="en-US" dirty="0"/>
              <a:t>マスター タイトルの書式設定</a:t>
            </a:r>
          </a:p>
        </p:txBody>
      </p:sp>
    </p:spTree>
    <p:extLst>
      <p:ext uri="{BB962C8B-B14F-4D97-AF65-F5344CB8AC3E}">
        <p14:creationId xmlns:p14="http://schemas.microsoft.com/office/powerpoint/2010/main" val="4303653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1_タイトル スライド">
    <p:spTree>
      <p:nvGrpSpPr>
        <p:cNvPr id="1" name=""/>
        <p:cNvGrpSpPr/>
        <p:nvPr/>
      </p:nvGrpSpPr>
      <p:grpSpPr>
        <a:xfrm>
          <a:off x="0" y="0"/>
          <a:ext cx="0" cy="0"/>
          <a:chOff x="0" y="0"/>
          <a:chExt cx="0" cy="0"/>
        </a:xfrm>
      </p:grpSpPr>
      <p:sp>
        <p:nvSpPr>
          <p:cNvPr id="13" name="正方形/長方形 12"/>
          <p:cNvSpPr/>
          <p:nvPr userDrawn="1"/>
        </p:nvSpPr>
        <p:spPr>
          <a:xfrm>
            <a:off x="8820605" y="6616337"/>
            <a:ext cx="323394" cy="24166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62"/>
          </a:p>
        </p:txBody>
      </p:sp>
      <p:sp>
        <p:nvSpPr>
          <p:cNvPr id="11" name="スライド番号プレースホルダー 18"/>
          <p:cNvSpPr txBox="1">
            <a:spLocks/>
          </p:cNvSpPr>
          <p:nvPr userDrawn="1"/>
        </p:nvSpPr>
        <p:spPr>
          <a:xfrm>
            <a:off x="8816916" y="6616337"/>
            <a:ext cx="332588" cy="241300"/>
          </a:xfrm>
          <a:prstGeom prst="rect">
            <a:avLst/>
          </a:prstGeom>
        </p:spPr>
        <p:txBody>
          <a:bodyPr anchor="ctr"/>
          <a:lstStyle>
            <a:defPPr>
              <a:defRPr lang="ja-JP"/>
            </a:defPPr>
            <a:lvl1pPr algn="r" rtl="0" fontAlgn="base">
              <a:spcBef>
                <a:spcPct val="0"/>
              </a:spcBef>
              <a:spcAft>
                <a:spcPct val="0"/>
              </a:spcAft>
              <a:defRPr kumimoji="1" sz="1000" kern="1200" baseline="0">
                <a:solidFill>
                  <a:schemeClr val="tx1">
                    <a:tint val="75000"/>
                  </a:schemeClr>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algn="ctr">
              <a:defRPr/>
            </a:pPr>
            <a:fld id="{921F57D1-2FE8-4983-BB92-8AAEF3053F35}" type="slidenum">
              <a:rPr lang="en-US" altLang="ja-JP" sz="831" smtClean="0">
                <a:solidFill>
                  <a:schemeClr val="bg1"/>
                </a:solidFill>
              </a:rPr>
              <a:pPr algn="ctr">
                <a:defRPr/>
              </a:pPr>
              <a:t>‹#›</a:t>
            </a:fld>
            <a:endParaRPr lang="en-US" altLang="ja-JP" sz="831" dirty="0">
              <a:solidFill>
                <a:schemeClr val="bg1"/>
              </a:solidFill>
            </a:endParaRPr>
          </a:p>
        </p:txBody>
      </p:sp>
      <p:sp>
        <p:nvSpPr>
          <p:cNvPr id="12" name="タイトル プレースホルダー 1"/>
          <p:cNvSpPr>
            <a:spLocks noGrp="1"/>
          </p:cNvSpPr>
          <p:nvPr>
            <p:ph type="title"/>
          </p:nvPr>
        </p:nvSpPr>
        <p:spPr>
          <a:xfrm>
            <a:off x="0" y="70911"/>
            <a:ext cx="8196659" cy="324872"/>
          </a:xfrm>
          <a:prstGeom prst="rect">
            <a:avLst/>
          </a:prstGeom>
        </p:spPr>
        <p:txBody>
          <a:bodyPr vert="horz" lIns="91440" tIns="45720" rIns="91440" bIns="45720" rtlCol="0" anchor="ctr">
            <a:noAutofit/>
          </a:bodyPr>
          <a:lstStyle>
            <a:lvl1pPr algn="l">
              <a:defRPr sz="2215" b="1">
                <a:solidFill>
                  <a:schemeClr val="bg1"/>
                </a:solidFill>
                <a:latin typeface="メイリオ"/>
                <a:ea typeface="メイリオ"/>
                <a:cs typeface="メイリオ"/>
              </a:defRPr>
            </a:lvl1pPr>
          </a:lstStyle>
          <a:p>
            <a:r>
              <a:rPr kumimoji="1" lang="ja-JP" altLang="en-US" dirty="0"/>
              <a:t>マスター タイトルの書式設定</a:t>
            </a:r>
          </a:p>
        </p:txBody>
      </p:sp>
    </p:spTree>
    <p:extLst>
      <p:ext uri="{BB962C8B-B14F-4D97-AF65-F5344CB8AC3E}">
        <p14:creationId xmlns:p14="http://schemas.microsoft.com/office/powerpoint/2010/main" val="39028343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8_タイトル スライド">
    <p:spTree>
      <p:nvGrpSpPr>
        <p:cNvPr id="1" name=""/>
        <p:cNvGrpSpPr/>
        <p:nvPr/>
      </p:nvGrpSpPr>
      <p:grpSpPr>
        <a:xfrm>
          <a:off x="0" y="0"/>
          <a:ext cx="0" cy="0"/>
          <a:chOff x="0" y="0"/>
          <a:chExt cx="0" cy="0"/>
        </a:xfrm>
      </p:grpSpPr>
      <p:sp>
        <p:nvSpPr>
          <p:cNvPr id="13" name="正方形/長方形 12"/>
          <p:cNvSpPr/>
          <p:nvPr userDrawn="1"/>
        </p:nvSpPr>
        <p:spPr>
          <a:xfrm>
            <a:off x="8820605" y="6616337"/>
            <a:ext cx="323394" cy="24166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62"/>
          </a:p>
        </p:txBody>
      </p:sp>
      <p:sp>
        <p:nvSpPr>
          <p:cNvPr id="11" name="スライド番号プレースホルダー 18"/>
          <p:cNvSpPr txBox="1">
            <a:spLocks/>
          </p:cNvSpPr>
          <p:nvPr userDrawn="1"/>
        </p:nvSpPr>
        <p:spPr>
          <a:xfrm>
            <a:off x="8816916" y="6616337"/>
            <a:ext cx="332588" cy="241300"/>
          </a:xfrm>
          <a:prstGeom prst="rect">
            <a:avLst/>
          </a:prstGeom>
        </p:spPr>
        <p:txBody>
          <a:bodyPr anchor="ctr"/>
          <a:lstStyle>
            <a:defPPr>
              <a:defRPr lang="ja-JP"/>
            </a:defPPr>
            <a:lvl1pPr algn="r" rtl="0" fontAlgn="base">
              <a:spcBef>
                <a:spcPct val="0"/>
              </a:spcBef>
              <a:spcAft>
                <a:spcPct val="0"/>
              </a:spcAft>
              <a:defRPr kumimoji="1" sz="1000" kern="1200" baseline="0">
                <a:solidFill>
                  <a:schemeClr val="tx1">
                    <a:tint val="75000"/>
                  </a:schemeClr>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a:lstStyle>
          <a:p>
            <a:pPr algn="ctr">
              <a:defRPr/>
            </a:pPr>
            <a:fld id="{921F57D1-2FE8-4983-BB92-8AAEF3053F35}" type="slidenum">
              <a:rPr lang="en-US" altLang="ja-JP" sz="831" smtClean="0">
                <a:solidFill>
                  <a:schemeClr val="bg1"/>
                </a:solidFill>
              </a:rPr>
              <a:pPr algn="ctr">
                <a:defRPr/>
              </a:pPr>
              <a:t>‹#›</a:t>
            </a:fld>
            <a:endParaRPr lang="en-US" altLang="ja-JP" sz="831" dirty="0">
              <a:solidFill>
                <a:schemeClr val="bg1"/>
              </a:solidFill>
            </a:endParaRPr>
          </a:p>
        </p:txBody>
      </p:sp>
      <p:sp>
        <p:nvSpPr>
          <p:cNvPr id="12" name="タイトル プレースホルダー 1"/>
          <p:cNvSpPr>
            <a:spLocks noGrp="1"/>
          </p:cNvSpPr>
          <p:nvPr>
            <p:ph type="title"/>
          </p:nvPr>
        </p:nvSpPr>
        <p:spPr>
          <a:xfrm>
            <a:off x="0" y="70911"/>
            <a:ext cx="8196659" cy="324872"/>
          </a:xfrm>
          <a:prstGeom prst="rect">
            <a:avLst/>
          </a:prstGeom>
        </p:spPr>
        <p:txBody>
          <a:bodyPr vert="horz" lIns="91440" tIns="45720" rIns="91440" bIns="45720" rtlCol="0" anchor="ctr">
            <a:noAutofit/>
          </a:bodyPr>
          <a:lstStyle>
            <a:lvl1pPr algn="l">
              <a:defRPr sz="2215" b="1">
                <a:solidFill>
                  <a:schemeClr val="bg1"/>
                </a:solidFill>
                <a:latin typeface="メイリオ"/>
                <a:ea typeface="メイリオ"/>
                <a:cs typeface="メイリオ"/>
              </a:defRPr>
            </a:lvl1pPr>
          </a:lstStyle>
          <a:p>
            <a:r>
              <a:rPr kumimoji="1" lang="ja-JP" altLang="en-US" dirty="0"/>
              <a:t>マスター タイトルの書式設定</a:t>
            </a:r>
          </a:p>
        </p:txBody>
      </p:sp>
    </p:spTree>
    <p:extLst>
      <p:ext uri="{BB962C8B-B14F-4D97-AF65-F5344CB8AC3E}">
        <p14:creationId xmlns:p14="http://schemas.microsoft.com/office/powerpoint/2010/main" val="32457684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850C22D0-0AF4-42DB-828C-3750FACCEFD6}"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42930669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7"/>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193E0E0E-B21A-4E42-BE8E-1E9609587A67}"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7024756" y="6520260"/>
            <a:ext cx="2133600" cy="365125"/>
          </a:xfrm>
          <a:prstGeom prst="rect">
            <a:avLst/>
          </a:prstGeom>
        </p:spPr>
        <p:txBody>
          <a:bodyPr/>
          <a:lstStyle>
            <a:lvl1pPr>
              <a:defRPr sz="1477">
                <a:solidFill>
                  <a:schemeClr val="tx1"/>
                </a:solidFill>
              </a:defRPr>
            </a:lvl1pPr>
          </a:lstStyle>
          <a:p>
            <a:fld id="{913F6FD2-8E9F-4793-A8F8-5ECF3E315303}" type="slidenum">
              <a:rPr lang="ja-JP" altLang="en-US" smtClean="0"/>
              <a:pPr/>
              <a:t>‹#›</a:t>
            </a:fld>
            <a:endParaRPr lang="ja-JP" altLang="en-US"/>
          </a:p>
        </p:txBody>
      </p:sp>
    </p:spTree>
    <p:extLst>
      <p:ext uri="{BB962C8B-B14F-4D97-AF65-F5344CB8AC3E}">
        <p14:creationId xmlns:p14="http://schemas.microsoft.com/office/powerpoint/2010/main" val="3598076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850C22D0-0AF4-42DB-828C-3750FACCEFD6}"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2800725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a:xfrm>
            <a:off x="0" y="6658020"/>
            <a:ext cx="1095570" cy="199979"/>
          </a:xfrm>
          <a:prstGeom prst="rect">
            <a:avLst/>
          </a:prstGeom>
        </p:spPr>
        <p:txBody>
          <a:bodyPr/>
          <a:lstStyle/>
          <a:p>
            <a:fld id="{FC41524E-6537-4C03-BC6D-85A0040F113F}" type="datetimeFigureOut">
              <a:rPr kumimoji="1" lang="ja-JP" altLang="en-US" smtClean="0"/>
              <a:t>2021/4/1</a:t>
            </a:fld>
            <a:endParaRPr kumimoji="1" lang="ja-JP" altLang="en-US"/>
          </a:p>
        </p:txBody>
      </p:sp>
      <p:sp>
        <p:nvSpPr>
          <p:cNvPr id="6" name="フッター プレースホルダー 5"/>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309573646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2"/>
            <a:ext cx="7772400" cy="1362075"/>
          </a:xfrm>
        </p:spPr>
        <p:txBody>
          <a:bodyPr anchor="t"/>
          <a:lstStyle>
            <a:lvl1pPr algn="l">
              <a:defRPr sz="3692"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9D61E805-60B9-4D18-8E3D-0E3EE75A886C}"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39624239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95300" y="1600202"/>
            <a:ext cx="43815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5029200" y="1600202"/>
            <a:ext cx="43815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2C40807-857A-463A-BFE7-74421A047C61}" type="datetime1">
              <a:rPr kumimoji="1" lang="ja-JP" altLang="en-US" smtClean="0"/>
              <a:t>2021/4/1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36261712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6"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6"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45C60ABD-94A9-490B-929D-8F9A9AA7B4B7}" type="datetime1">
              <a:rPr kumimoji="1" lang="ja-JP" altLang="en-US" smtClean="0"/>
              <a:t>2021/4/1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19607565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C7FD7A86-6A86-489C-B974-970FE71EAC75}" type="datetime1">
              <a:rPr kumimoji="1" lang="ja-JP" altLang="en-US" smtClean="0"/>
              <a:t>2021/4/1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3238994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77B4B99-7E78-437B-A16C-CCFB145CF29D}" type="datetime1">
              <a:rPr kumimoji="1" lang="ja-JP" altLang="en-US" smtClean="0"/>
              <a:t>2021/4/1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a:xfrm>
            <a:off x="7005140" y="6414068"/>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379727115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1846"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1" y="273052"/>
            <a:ext cx="511175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2"/>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245D811-5FA1-4D03-A2F4-2E5C2E075DEB}" type="datetime1">
              <a:rPr kumimoji="1" lang="ja-JP" altLang="en-US" smtClean="0"/>
              <a:t>2021/4/1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26307259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1846"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kumimoji="1" lang="ja-JP" altLang="en-US"/>
              <a:t>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F1558CD-EA67-4397-9246-98867FC03BDC}" type="datetime1">
              <a:rPr kumimoji="1" lang="ja-JP" altLang="en-US" smtClean="0"/>
              <a:t>2021/4/1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39104984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E6B1ABFB-89A1-45BB-B18D-B525DD39C9A3}"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213249818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40"/>
            <a:ext cx="222885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95301" y="274640"/>
            <a:ext cx="653415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74552F2-73C9-4E22-9B17-DE67482EA9A3}" type="datetime1">
              <a:rPr kumimoji="1" lang="ja-JP" altLang="en-US" smtClean="0"/>
              <a:t>2021/4/1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2"/>
            <a:ext cx="2133600" cy="365125"/>
          </a:xfrm>
          <a:prstGeom prst="rect">
            <a:avLst/>
          </a:prstGeom>
        </p:spPr>
        <p:txBody>
          <a:bodyPr/>
          <a:lstStyle/>
          <a:p>
            <a:fld id="{913F6FD2-8E9F-4793-A8F8-5ECF3E315303}" type="slidenum">
              <a:rPr kumimoji="1" lang="ja-JP" altLang="en-US" smtClean="0"/>
              <a:pPr/>
              <a:t>‹#›</a:t>
            </a:fld>
            <a:endParaRPr kumimoji="1" lang="ja-JP" altLang="en-US"/>
          </a:p>
        </p:txBody>
      </p:sp>
    </p:spTree>
    <p:extLst>
      <p:ext uri="{BB962C8B-B14F-4D97-AF65-F5344CB8AC3E}">
        <p14:creationId xmlns:p14="http://schemas.microsoft.com/office/powerpoint/2010/main" val="25615565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5_タイトルと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84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a:xfrm>
            <a:off x="0" y="6658020"/>
            <a:ext cx="1095570" cy="199979"/>
          </a:xfrm>
          <a:prstGeom prst="rect">
            <a:avLst/>
          </a:prstGeom>
        </p:spPr>
        <p:txBody>
          <a:bodyPr/>
          <a:lstStyle/>
          <a:p>
            <a:fld id="{FC41524E-6537-4C03-BC6D-85A0040F113F}" type="datetimeFigureOut">
              <a:rPr kumimoji="1" lang="ja-JP" altLang="en-US" smtClean="0"/>
              <a:t>2021/4/1</a:t>
            </a:fld>
            <a:endParaRPr kumimoji="1" lang="ja-JP" altLang="en-US"/>
          </a:p>
        </p:txBody>
      </p:sp>
      <p:sp>
        <p:nvSpPr>
          <p:cNvPr id="8" name="フッター プレースホルダー 7"/>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38815704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fld id="{78FADC90-EB44-4C85-9FCE-B2DBC4BD7708}" type="datetime1">
              <a:rPr kumimoji="1" lang="ja-JP" altLang="en-US" smtClean="0"/>
              <a:t>2021/4/1</a:t>
            </a:fld>
            <a:endParaRPr kumimoji="1" lang="ja-JP" altLang="en-US"/>
          </a:p>
        </p:txBody>
      </p:sp>
      <p:sp>
        <p:nvSpPr>
          <p:cNvPr id="6" name="スライド番号プレースホルダー 4"/>
          <p:cNvSpPr>
            <a:spLocks noGrp="1"/>
          </p:cNvSpPr>
          <p:nvPr>
            <p:ph type="sldNum" sz="quarter" idx="4"/>
          </p:nvPr>
        </p:nvSpPr>
        <p:spPr>
          <a:xfrm>
            <a:off x="0" y="6639078"/>
            <a:ext cx="9144000" cy="268083"/>
          </a:xfrm>
          <a:prstGeom prst="rect">
            <a:avLst/>
          </a:prstGeom>
        </p:spPr>
        <p:txBody>
          <a:bodyPr/>
          <a:lstStyle>
            <a:lvl1pPr algn="ctr">
              <a:defRPr/>
            </a:lvl1pPr>
          </a:lstStyle>
          <a:p>
            <a:pPr>
              <a:defRPr/>
            </a:pPr>
            <a:fld id="{9AA07841-34B0-4293-9546-A9EAF998C373}" type="slidenum">
              <a:rPr lang="en-US" altLang="ja-JP" sz="1015" smtClean="0">
                <a:solidFill>
                  <a:prstClr val="black"/>
                </a:solidFill>
              </a:rPr>
              <a:pPr>
                <a:defRPr/>
              </a:pPr>
              <a:t>‹#›</a:t>
            </a:fld>
            <a:endParaRPr lang="en-US" altLang="ja-JP" sz="1015" dirty="0">
              <a:solidFill>
                <a:prstClr val="black"/>
              </a:solidFill>
            </a:endParaRPr>
          </a:p>
        </p:txBody>
      </p:sp>
      <p:sp>
        <p:nvSpPr>
          <p:cNvPr id="5" name="タイトル プレースホルダ 1"/>
          <p:cNvSpPr>
            <a:spLocks noGrp="1"/>
          </p:cNvSpPr>
          <p:nvPr>
            <p:ph type="title"/>
          </p:nvPr>
        </p:nvSpPr>
        <p:spPr>
          <a:xfrm>
            <a:off x="49606" y="-9599"/>
            <a:ext cx="5562600" cy="634082"/>
          </a:xfrm>
          <a:prstGeom prst="rect">
            <a:avLst/>
          </a:prstGeom>
        </p:spPr>
        <p:txBody>
          <a:bodyPr vert="horz" lIns="91440" tIns="45720" rIns="91440" bIns="45720" rtlCol="0" anchor="ctr">
            <a:normAutofit/>
          </a:body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746657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5" name="スライド番号プレースホルダー 4"/>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836011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277958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7" name="スライド番号プレースホルダー 6"/>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964626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7" name="スライド番号プレースホルダー 6"/>
          <p:cNvSpPr>
            <a:spLocks noGrp="1"/>
          </p:cNvSpPr>
          <p:nvPr>
            <p:ph type="sldNum" sz="quarter" idx="12"/>
          </p:nvPr>
        </p:nvSpPr>
        <p:spPr/>
        <p:txBody>
          <a:body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1557109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21" Type="http://schemas.openxmlformats.org/officeDocument/2006/relationships/theme" Target="../theme/theme2.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686800" cy="416221"/>
          </a:xfrm>
          <a:prstGeom prst="rect">
            <a:avLst/>
          </a:prstGeom>
        </p:spPr>
        <p:txBody>
          <a:bodyPr vert="horz" lIns="91440" tIns="45720" rIns="91440" bIns="45720" rtlCol="0" anchor="ctr">
            <a:no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976974"/>
            <a:ext cx="8229600" cy="5149190"/>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pic>
        <p:nvPicPr>
          <p:cNvPr id="12" name="図 11"/>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7974619" y="6708204"/>
            <a:ext cx="639634" cy="95299"/>
          </a:xfrm>
          <a:prstGeom prst="rect">
            <a:avLst/>
          </a:prstGeom>
        </p:spPr>
      </p:pic>
      <p:sp>
        <p:nvSpPr>
          <p:cNvPr id="16" name="正方形/長方形 15"/>
          <p:cNvSpPr/>
          <p:nvPr/>
        </p:nvSpPr>
        <p:spPr>
          <a:xfrm flipV="1">
            <a:off x="0" y="6662718"/>
            <a:ext cx="9144000" cy="201893"/>
          </a:xfrm>
          <a:prstGeom prst="rect">
            <a:avLst/>
          </a:prstGeom>
          <a:solidFill>
            <a:srgbClr val="33ACBD"/>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pic>
        <p:nvPicPr>
          <p:cNvPr id="17" name="図 16"/>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99885" y="6717943"/>
            <a:ext cx="639634" cy="95299"/>
          </a:xfrm>
          <a:prstGeom prst="rect">
            <a:avLst/>
          </a:prstGeom>
        </p:spPr>
      </p:pic>
      <p:pic>
        <p:nvPicPr>
          <p:cNvPr id="18" name="図 17"/>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742723" y="6719347"/>
            <a:ext cx="401579" cy="103634"/>
          </a:xfrm>
          <a:prstGeom prst="rect">
            <a:avLst/>
          </a:prstGeom>
        </p:spPr>
      </p:pic>
      <p:sp>
        <p:nvSpPr>
          <p:cNvPr id="19" name="正方形/長方形 18"/>
          <p:cNvSpPr/>
          <p:nvPr/>
        </p:nvSpPr>
        <p:spPr>
          <a:xfrm flipV="1">
            <a:off x="9065846" y="6662710"/>
            <a:ext cx="91383" cy="201897"/>
          </a:xfrm>
          <a:prstGeom prst="rect">
            <a:avLst/>
          </a:prstGeom>
          <a:solidFill>
            <a:srgbClr val="CC0000"/>
          </a:solidFill>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cxnSp>
        <p:nvCxnSpPr>
          <p:cNvPr id="5" name="直線コネクタ 4"/>
          <p:cNvCxnSpPr/>
          <p:nvPr/>
        </p:nvCxnSpPr>
        <p:spPr>
          <a:xfrm>
            <a:off x="457200" y="703900"/>
            <a:ext cx="8686800" cy="6498"/>
          </a:xfrm>
          <a:prstGeom prst="line">
            <a:avLst/>
          </a:prstGeom>
          <a:ln w="12700" cmpd="sng">
            <a:solidFill>
              <a:srgbClr val="33ACBD"/>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0" y="703900"/>
            <a:ext cx="457200" cy="0"/>
          </a:xfrm>
          <a:prstGeom prst="line">
            <a:avLst/>
          </a:prstGeom>
          <a:ln w="12700" cmpd="sng">
            <a:solidFill>
              <a:srgbClr val="CC0000"/>
            </a:solidFill>
          </a:ln>
        </p:spPr>
        <p:style>
          <a:lnRef idx="1">
            <a:schemeClr val="accent1"/>
          </a:lnRef>
          <a:fillRef idx="0">
            <a:schemeClr val="accent1"/>
          </a:fillRef>
          <a:effectRef idx="0">
            <a:schemeClr val="accent1"/>
          </a:effectRef>
          <a:fontRef idx="minor">
            <a:schemeClr val="tx1"/>
          </a:fontRef>
        </p:style>
      </p:cxnSp>
      <p:sp>
        <p:nvSpPr>
          <p:cNvPr id="6" name="スライド番号プレースホルダー 5"/>
          <p:cNvSpPr>
            <a:spLocks noGrp="1"/>
          </p:cNvSpPr>
          <p:nvPr>
            <p:ph type="sldNum" sz="quarter" idx="4"/>
          </p:nvPr>
        </p:nvSpPr>
        <p:spPr>
          <a:xfrm>
            <a:off x="6932246" y="6651702"/>
            <a:ext cx="2133600" cy="217800"/>
          </a:xfrm>
          <a:prstGeom prst="rect">
            <a:avLst/>
          </a:prstGeom>
        </p:spPr>
        <p:txBody>
          <a:bodyPr vert="horz" lIns="91440" tIns="45720" rIns="91440" bIns="45720" rtlCol="0" anchor="ctr"/>
          <a:lstStyle>
            <a:lvl1pPr algn="r">
              <a:defRPr sz="1000">
                <a:solidFill>
                  <a:schemeClr val="bg1"/>
                </a:solidFill>
                <a:latin typeface="American Typewriter"/>
                <a:cs typeface="American Typewriter"/>
              </a:defRPr>
            </a:lvl1pPr>
          </a:lstStyle>
          <a:p>
            <a:fld id="{06AD039A-9A13-4F19-891E-3AB06E8B281C}" type="slidenum">
              <a:rPr kumimoji="1" lang="ja-JP" altLang="en-US" smtClean="0"/>
              <a:t>‹#›</a:t>
            </a:fld>
            <a:endParaRPr kumimoji="1" lang="ja-JP" altLang="en-US"/>
          </a:p>
        </p:txBody>
      </p:sp>
    </p:spTree>
    <p:extLst>
      <p:ext uri="{BB962C8B-B14F-4D97-AF65-F5344CB8AC3E}">
        <p14:creationId xmlns:p14="http://schemas.microsoft.com/office/powerpoint/2010/main" val="24965034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709" r:id="rId15"/>
    <p:sldLayoutId id="2147483710" r:id="rId16"/>
    <p:sldLayoutId id="2147483711" r:id="rId17"/>
  </p:sldLayoutIdLst>
  <p:txStyles>
    <p:titleStyle>
      <a:lvl1pPr algn="l" defTabSz="457200" rtl="0" eaLnBrk="1" latinLnBrk="0" hangingPunct="1">
        <a:spcBef>
          <a:spcPct val="0"/>
        </a:spcBef>
        <a:buNone/>
        <a:defRPr kumimoji="1" sz="2800" kern="1200">
          <a:solidFill>
            <a:srgbClr val="7F7F7F"/>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図 6" descr="c-4-2.ai"/>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pic>
        <p:nvPicPr>
          <p:cNvPr id="3" name="図 2" descr="c-4-2.ai"/>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0" y="0"/>
            <a:ext cx="9144000" cy="6852242"/>
          </a:xfrm>
          <a:prstGeom prst="rect">
            <a:avLst/>
          </a:prstGeom>
        </p:spPr>
      </p:pic>
    </p:spTree>
    <p:extLst>
      <p:ext uri="{BB962C8B-B14F-4D97-AF65-F5344CB8AC3E}">
        <p14:creationId xmlns:p14="http://schemas.microsoft.com/office/powerpoint/2010/main" val="24858850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712" r:id="rId8"/>
    <p:sldLayoutId id="2147483714" r:id="rId9"/>
    <p:sldLayoutId id="2147483715" r:id="rId10"/>
    <p:sldLayoutId id="2147483717" r:id="rId11"/>
    <p:sldLayoutId id="2147483718" r:id="rId12"/>
    <p:sldLayoutId id="2147483719" r:id="rId13"/>
    <p:sldLayoutId id="2147483720" r:id="rId14"/>
    <p:sldLayoutId id="2147483721" r:id="rId15"/>
    <p:sldLayoutId id="2147483723" r:id="rId16"/>
    <p:sldLayoutId id="2147483724" r:id="rId17"/>
    <p:sldLayoutId id="2147483725" r:id="rId18"/>
    <p:sldLayoutId id="2147483732" r:id="rId19"/>
    <p:sldLayoutId id="2147483733" r:id="rId20"/>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60724C12-40B5-4FE3-91A0-DB371EE7A002}" type="datetime1">
              <a:rPr kumimoji="1" lang="ja-JP" altLang="en-US" smtClean="0"/>
              <a:t>2021/4/1</a:t>
            </a:fld>
            <a:endParaRPr kumimoji="1" lang="ja-JP" altLang="en-US"/>
          </a:p>
        </p:txBody>
      </p:sp>
      <p:sp>
        <p:nvSpPr>
          <p:cNvPr id="5" name="フッター プレースホルダー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kumimoji="1" lang="ja-JP" altLang="en-US"/>
          </a:p>
        </p:txBody>
      </p:sp>
      <p:sp>
        <p:nvSpPr>
          <p:cNvPr id="7" name="スライド番号プレースホルダー 5"/>
          <p:cNvSpPr>
            <a:spLocks noGrp="1"/>
          </p:cNvSpPr>
          <p:nvPr>
            <p:ph type="sldNum" sz="quarter" idx="4"/>
          </p:nvPr>
        </p:nvSpPr>
        <p:spPr>
          <a:xfrm>
            <a:off x="7024756" y="6424059"/>
            <a:ext cx="2133600" cy="365125"/>
          </a:xfrm>
          <a:prstGeom prst="rect">
            <a:avLst/>
          </a:prstGeom>
        </p:spPr>
        <p:txBody>
          <a:bodyPr/>
          <a:lstStyle>
            <a:lvl1pPr algn="r">
              <a:defRPr sz="1477">
                <a:solidFill>
                  <a:schemeClr val="tx1"/>
                </a:solidFill>
              </a:defRPr>
            </a:lvl1pPr>
          </a:lstStyle>
          <a:p>
            <a:fld id="{913F6FD2-8E9F-4793-A8F8-5ECF3E315303}" type="slidenum">
              <a:rPr lang="ja-JP" altLang="en-US" smtClean="0"/>
              <a:pPr/>
              <a:t>‹#›</a:t>
            </a:fld>
            <a:endParaRPr lang="ja-JP" altLang="en-US"/>
          </a:p>
        </p:txBody>
      </p:sp>
    </p:spTree>
    <p:extLst>
      <p:ext uri="{BB962C8B-B14F-4D97-AF65-F5344CB8AC3E}">
        <p14:creationId xmlns:p14="http://schemas.microsoft.com/office/powerpoint/2010/main" val="4044556031"/>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Lst>
  <p:hf hdr="0" ftr="0" dt="0"/>
  <p:txStyles>
    <p:titleStyle>
      <a:lvl1pPr algn="ctr" defTabSz="844083" rtl="0" eaLnBrk="1" latinLnBrk="0" hangingPunct="1">
        <a:spcBef>
          <a:spcPct val="0"/>
        </a:spcBef>
        <a:buNone/>
        <a:defRPr kumimoji="1"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kumimoji="1"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kumimoji="1"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kumimoji="1"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kumimoji="1" sz="1846" kern="1200">
          <a:solidFill>
            <a:schemeClr val="tx1"/>
          </a:solidFill>
          <a:latin typeface="+mn-lt"/>
          <a:ea typeface="+mn-ea"/>
          <a:cs typeface="+mn-cs"/>
        </a:defRPr>
      </a:lvl9pPr>
    </p:bodyStyle>
    <p:otherStyle>
      <a:defPPr>
        <a:defRPr lang="ja-JP"/>
      </a:defPPr>
      <a:lvl1pPr marL="0" algn="l" defTabSz="844083" rtl="0" eaLnBrk="1" latinLnBrk="0" hangingPunct="1">
        <a:defRPr kumimoji="1" sz="1662" kern="1200">
          <a:solidFill>
            <a:schemeClr val="tx1"/>
          </a:solidFill>
          <a:latin typeface="+mn-lt"/>
          <a:ea typeface="+mn-ea"/>
          <a:cs typeface="+mn-cs"/>
        </a:defRPr>
      </a:lvl1pPr>
      <a:lvl2pPr marL="422041" algn="l" defTabSz="844083" rtl="0" eaLnBrk="1" latinLnBrk="0" hangingPunct="1">
        <a:defRPr kumimoji="1" sz="1662" kern="1200">
          <a:solidFill>
            <a:schemeClr val="tx1"/>
          </a:solidFill>
          <a:latin typeface="+mn-lt"/>
          <a:ea typeface="+mn-ea"/>
          <a:cs typeface="+mn-cs"/>
        </a:defRPr>
      </a:lvl2pPr>
      <a:lvl3pPr marL="844083" algn="l" defTabSz="844083" rtl="0" eaLnBrk="1" latinLnBrk="0" hangingPunct="1">
        <a:defRPr kumimoji="1" sz="1662" kern="1200">
          <a:solidFill>
            <a:schemeClr val="tx1"/>
          </a:solidFill>
          <a:latin typeface="+mn-lt"/>
          <a:ea typeface="+mn-ea"/>
          <a:cs typeface="+mn-cs"/>
        </a:defRPr>
      </a:lvl3pPr>
      <a:lvl4pPr marL="1266124" algn="l" defTabSz="844083" rtl="0" eaLnBrk="1" latinLnBrk="0" hangingPunct="1">
        <a:defRPr kumimoji="1" sz="1662" kern="1200">
          <a:solidFill>
            <a:schemeClr val="tx1"/>
          </a:solidFill>
          <a:latin typeface="+mn-lt"/>
          <a:ea typeface="+mn-ea"/>
          <a:cs typeface="+mn-cs"/>
        </a:defRPr>
      </a:lvl4pPr>
      <a:lvl5pPr marL="1688165" algn="l" defTabSz="844083" rtl="0" eaLnBrk="1" latinLnBrk="0" hangingPunct="1">
        <a:defRPr kumimoji="1" sz="1662" kern="1200">
          <a:solidFill>
            <a:schemeClr val="tx1"/>
          </a:solidFill>
          <a:latin typeface="+mn-lt"/>
          <a:ea typeface="+mn-ea"/>
          <a:cs typeface="+mn-cs"/>
        </a:defRPr>
      </a:lvl5pPr>
      <a:lvl6pPr marL="2110207" algn="l" defTabSz="844083" rtl="0" eaLnBrk="1" latinLnBrk="0" hangingPunct="1">
        <a:defRPr kumimoji="1" sz="1662" kern="1200">
          <a:solidFill>
            <a:schemeClr val="tx1"/>
          </a:solidFill>
          <a:latin typeface="+mn-lt"/>
          <a:ea typeface="+mn-ea"/>
          <a:cs typeface="+mn-cs"/>
        </a:defRPr>
      </a:lvl6pPr>
      <a:lvl7pPr marL="2532248" algn="l" defTabSz="844083" rtl="0" eaLnBrk="1" latinLnBrk="0" hangingPunct="1">
        <a:defRPr kumimoji="1" sz="1662" kern="1200">
          <a:solidFill>
            <a:schemeClr val="tx1"/>
          </a:solidFill>
          <a:latin typeface="+mn-lt"/>
          <a:ea typeface="+mn-ea"/>
          <a:cs typeface="+mn-cs"/>
        </a:defRPr>
      </a:lvl7pPr>
      <a:lvl8pPr marL="2954289" algn="l" defTabSz="844083" rtl="0" eaLnBrk="1" latinLnBrk="0" hangingPunct="1">
        <a:defRPr kumimoji="1" sz="1662" kern="1200">
          <a:solidFill>
            <a:schemeClr val="tx1"/>
          </a:solidFill>
          <a:latin typeface="+mn-lt"/>
          <a:ea typeface="+mn-ea"/>
          <a:cs typeface="+mn-cs"/>
        </a:defRPr>
      </a:lvl8pPr>
      <a:lvl9pPr marL="3376331" algn="l" defTabSz="844083" rtl="0" eaLnBrk="1" latinLnBrk="0" hangingPunct="1">
        <a:defRPr kumimoji="1"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9.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9.png"/><Relationship Id="rId7" Type="http://schemas.openxmlformats.org/officeDocument/2006/relationships/image" Target="../media/image30.png"/><Relationship Id="rId2" Type="http://schemas.openxmlformats.org/officeDocument/2006/relationships/image" Target="../media/image24.png"/><Relationship Id="rId1" Type="http://schemas.openxmlformats.org/officeDocument/2006/relationships/slideLayout" Target="../slideLayouts/slideLayout32.xml"/><Relationship Id="rId6" Type="http://schemas.openxmlformats.org/officeDocument/2006/relationships/image" Target="../media/image27.png"/><Relationship Id="rId11" Type="http://schemas.openxmlformats.org/officeDocument/2006/relationships/image" Target="../media/image34.png"/><Relationship Id="rId5" Type="http://schemas.openxmlformats.org/officeDocument/2006/relationships/image" Target="../media/image26.png"/><Relationship Id="rId10" Type="http://schemas.openxmlformats.org/officeDocument/2006/relationships/image" Target="../media/image33.png"/><Relationship Id="rId4" Type="http://schemas.openxmlformats.org/officeDocument/2006/relationships/image" Target="../media/image25.png"/><Relationship Id="rId9" Type="http://schemas.openxmlformats.org/officeDocument/2006/relationships/image" Target="../media/image32.png"/></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image" Target="../media/image39.png"/><Relationship Id="rId1" Type="http://schemas.openxmlformats.org/officeDocument/2006/relationships/slideLayout" Target="../slideLayouts/slideLayout25.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21.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59.png"/><Relationship Id="rId18" Type="http://schemas.openxmlformats.org/officeDocument/2006/relationships/hyperlink" Target="https://www.irasutoya.com/2018/07/blog-post_47.html" TargetMode="External"/><Relationship Id="rId3" Type="http://schemas.openxmlformats.org/officeDocument/2006/relationships/image" Target="../media/image52.png"/><Relationship Id="rId7" Type="http://schemas.openxmlformats.org/officeDocument/2006/relationships/image" Target="../media/image55.png"/><Relationship Id="rId12" Type="http://schemas.openxmlformats.org/officeDocument/2006/relationships/hyperlink" Target="https://www.irasutoya.com/2016/08/blog-post_42.html" TargetMode="External"/><Relationship Id="rId17" Type="http://schemas.openxmlformats.org/officeDocument/2006/relationships/image" Target="../media/image63.png"/><Relationship Id="rId2" Type="http://schemas.openxmlformats.org/officeDocument/2006/relationships/image" Target="../media/image51.png"/><Relationship Id="rId16" Type="http://schemas.openxmlformats.org/officeDocument/2006/relationships/image" Target="../media/image62.png"/><Relationship Id="rId1" Type="http://schemas.openxmlformats.org/officeDocument/2006/relationships/slideLayout" Target="../slideLayouts/slideLayout25.xml"/><Relationship Id="rId6" Type="http://schemas.openxmlformats.org/officeDocument/2006/relationships/image" Target="../media/image54.png"/><Relationship Id="rId11" Type="http://schemas.openxmlformats.org/officeDocument/2006/relationships/image" Target="../media/image58.png"/><Relationship Id="rId5" Type="http://schemas.openxmlformats.org/officeDocument/2006/relationships/hyperlink" Target="https://1.bp.blogspot.com/-WnXOmjPozrQ/W-0hP1BuHSI/AAAAAAABQQc/phtNaF3by8Yk177dofmtMZNj5T-t-MmXQCLcBGAs/s800/video_kaigi.png" TargetMode="External"/><Relationship Id="rId15" Type="http://schemas.openxmlformats.org/officeDocument/2006/relationships/image" Target="../media/image61.png"/><Relationship Id="rId10" Type="http://schemas.openxmlformats.org/officeDocument/2006/relationships/image" Target="../media/image57.png"/><Relationship Id="rId19" Type="http://schemas.openxmlformats.org/officeDocument/2006/relationships/image" Target="../media/image64.png"/><Relationship Id="rId4" Type="http://schemas.openxmlformats.org/officeDocument/2006/relationships/image" Target="../media/image53.jpeg"/><Relationship Id="rId9" Type="http://schemas.openxmlformats.org/officeDocument/2006/relationships/hyperlink" Target="https://www.irasutoya.com/2016/10/blog-post_50.html" TargetMode="External"/><Relationship Id="rId14" Type="http://schemas.openxmlformats.org/officeDocument/2006/relationships/image" Target="../media/image60.jpeg"/></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5.xml"/><Relationship Id="rId5" Type="http://schemas.openxmlformats.org/officeDocument/2006/relationships/image" Target="../media/image68.png"/><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xml"/><Relationship Id="rId1" Type="http://schemas.openxmlformats.org/officeDocument/2006/relationships/slideLayout" Target="../slideLayouts/slideLayout2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5.xml"/><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xml"/><Relationship Id="rId1" Type="http://schemas.openxmlformats.org/officeDocument/2006/relationships/slideLayout" Target="../slideLayouts/slideLayout25.xml"/><Relationship Id="rId6" Type="http://schemas.openxmlformats.org/officeDocument/2006/relationships/image" Target="../media/image74.png"/><Relationship Id="rId5" Type="http://schemas.openxmlformats.org/officeDocument/2006/relationships/hyperlink" Target="http://www.google.co.jp/url?sa=i&amp;rct=j&amp;q=&amp;esrc=s&amp;source=images&amp;cd=&amp;cad=rja&amp;uact=8&amp;ved=2ahUKEwjk_sOsvu7cAhXBf7wKHXKUDUcQjRx6BAgBEAU&amp;url=http://www.s-s-sapporo.com/posts/news_archive.html&amp;psig=AOvVaw1vx8cHkVX6_mMoOumbSIhS&amp;ust=1534402658617247" TargetMode="External"/><Relationship Id="rId4" Type="http://schemas.openxmlformats.org/officeDocument/2006/relationships/image" Target="../media/image73.png"/></Relationships>
</file>

<file path=ppt/slides/_rels/slide2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5.xml"/><Relationship Id="rId5" Type="http://schemas.openxmlformats.org/officeDocument/2006/relationships/image" Target="../media/image74.png"/><Relationship Id="rId4" Type="http://schemas.openxmlformats.org/officeDocument/2006/relationships/hyperlink" Target="http://www.google.co.jp/url?sa=i&amp;rct=j&amp;q=&amp;esrc=s&amp;source=images&amp;cd=&amp;cad=rja&amp;uact=8&amp;ved=2ahUKEwjk_sOsvu7cAhXBf7wKHXKUDUcQjRx6BAgBEAU&amp;url=http://www.s-s-sapporo.com/posts/news_archive.html&amp;psig=AOvVaw1vx8cHkVX6_mMoOumbSIhS&amp;ust=1534402658617247"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5.xml"/><Relationship Id="rId1" Type="http://schemas.openxmlformats.org/officeDocument/2006/relationships/vmlDrawing" Target="../drawings/vmlDrawing1.vml"/><Relationship Id="rId5" Type="http://schemas.openxmlformats.org/officeDocument/2006/relationships/image" Target="../media/image17.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xmlns="" id="{6059CE5D-4F38-4506-A5A9-0EFA09D5D8F0}"/>
              </a:ext>
            </a:extLst>
          </p:cNvPr>
          <p:cNvSpPr/>
          <p:nvPr/>
        </p:nvSpPr>
        <p:spPr>
          <a:xfrm>
            <a:off x="160215" y="3407343"/>
            <a:ext cx="8828868" cy="271824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xmlns="" id="{8A8C170A-FB8E-42B9-9073-39043205E2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215" y="2569731"/>
            <a:ext cx="1617044" cy="752149"/>
          </a:xfrm>
          <a:prstGeom prst="rect">
            <a:avLst/>
          </a:prstGeom>
        </p:spPr>
      </p:pic>
      <p:sp>
        <p:nvSpPr>
          <p:cNvPr id="12" name="コンテンツ プレースホルダ 2"/>
          <p:cNvSpPr txBox="1">
            <a:spLocks/>
          </p:cNvSpPr>
          <p:nvPr/>
        </p:nvSpPr>
        <p:spPr>
          <a:xfrm>
            <a:off x="282699" y="2913929"/>
            <a:ext cx="8582167" cy="3556000"/>
          </a:xfrm>
          <a:prstGeom prst="rect">
            <a:avLst/>
          </a:prstGeom>
        </p:spPr>
        <p:txBody>
          <a:bodyPr anchor="ctr" anchorCtr="0">
            <a:no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kumimoji="1" sz="2200" b="1" kern="1200">
                <a:solidFill>
                  <a:srgbClr val="404040"/>
                </a:solidFill>
                <a:latin typeface="メイリオ"/>
                <a:ea typeface="メイリオ"/>
                <a:cs typeface="メイリオ"/>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ctr"/>
            <a:r>
              <a:rPr lang="en-US" altLang="ja-JP" sz="4400" dirty="0">
                <a:solidFill>
                  <a:schemeClr val="bg1"/>
                </a:solidFill>
                <a:latin typeface="Meiryo UI" panose="020B0604030504040204" pitchFamily="50" charset="-128"/>
                <a:ea typeface="Meiryo UI" panose="020B0604030504040204" pitchFamily="50" charset="-128"/>
              </a:rPr>
              <a:t>AI</a:t>
            </a:r>
            <a:r>
              <a:rPr lang="ja-JP" altLang="en-US" sz="4400" dirty="0">
                <a:solidFill>
                  <a:schemeClr val="bg1"/>
                </a:solidFill>
                <a:latin typeface="Meiryo UI" panose="020B0604030504040204" pitchFamily="50" charset="-128"/>
                <a:ea typeface="Meiryo UI" panose="020B0604030504040204" pitchFamily="50" charset="-128"/>
              </a:rPr>
              <a:t>リテラシー</a:t>
            </a:r>
            <a:r>
              <a:rPr lang="en-US" altLang="ja-JP" sz="4000" dirty="0">
                <a:solidFill>
                  <a:schemeClr val="bg1"/>
                </a:solidFill>
                <a:latin typeface="Meiryo UI" panose="020B0604030504040204" pitchFamily="50" charset="-128"/>
                <a:ea typeface="Meiryo UI" panose="020B0604030504040204" pitchFamily="50" charset="-128"/>
              </a:rPr>
              <a:t>【</a:t>
            </a:r>
            <a:r>
              <a:rPr lang="ja-JP" altLang="en-US" sz="4000" dirty="0">
                <a:solidFill>
                  <a:schemeClr val="bg1"/>
                </a:solidFill>
                <a:latin typeface="Meiryo UI" panose="020B0604030504040204" pitchFamily="50" charset="-128"/>
                <a:ea typeface="Meiryo UI" panose="020B0604030504040204" pitchFamily="50" charset="-128"/>
              </a:rPr>
              <a:t>第</a:t>
            </a:r>
            <a:r>
              <a:rPr lang="en-US" altLang="ja-JP" sz="4000" dirty="0">
                <a:solidFill>
                  <a:schemeClr val="bg1"/>
                </a:solidFill>
                <a:latin typeface="Meiryo UI" panose="020B0604030504040204" pitchFamily="50" charset="-128"/>
                <a:ea typeface="Meiryo UI" panose="020B0604030504040204" pitchFamily="50" charset="-128"/>
              </a:rPr>
              <a:t>11</a:t>
            </a:r>
            <a:r>
              <a:rPr lang="ja-JP" altLang="en-US" sz="4000" dirty="0">
                <a:solidFill>
                  <a:schemeClr val="bg1"/>
                </a:solidFill>
                <a:latin typeface="Meiryo UI" panose="020B0604030504040204" pitchFamily="50" charset="-128"/>
                <a:ea typeface="Meiryo UI" panose="020B0604030504040204" pitchFamily="50" charset="-128"/>
              </a:rPr>
              <a:t>回</a:t>
            </a:r>
            <a:r>
              <a:rPr lang="en-US" altLang="ja-JP" sz="4000" dirty="0">
                <a:solidFill>
                  <a:schemeClr val="bg1"/>
                </a:solidFill>
                <a:latin typeface="Meiryo UI" panose="020B0604030504040204" pitchFamily="50" charset="-128"/>
                <a:ea typeface="Meiryo UI" panose="020B0604030504040204" pitchFamily="50" charset="-128"/>
              </a:rPr>
              <a:t>】</a:t>
            </a:r>
          </a:p>
          <a:p>
            <a:pPr algn="ctr"/>
            <a:r>
              <a:rPr lang="en-US" altLang="ja-JP" sz="4000" dirty="0">
                <a:solidFill>
                  <a:schemeClr val="bg1"/>
                </a:solidFill>
              </a:rPr>
              <a:t>AI/ICT</a:t>
            </a:r>
            <a:r>
              <a:rPr lang="ja-JP" altLang="en-US" sz="4000" dirty="0">
                <a:solidFill>
                  <a:schemeClr val="bg1"/>
                </a:solidFill>
              </a:rPr>
              <a:t>システムの活用実践</a:t>
            </a:r>
            <a:r>
              <a:rPr lang="en-US" altLang="ja-JP" sz="4000" dirty="0">
                <a:solidFill>
                  <a:schemeClr val="bg1"/>
                </a:solidFill>
              </a:rPr>
              <a:t>(4)</a:t>
            </a:r>
            <a:r>
              <a:rPr lang="ja-JP" altLang="en-US" sz="4000" dirty="0">
                <a:solidFill>
                  <a:schemeClr val="bg1"/>
                </a:solidFill>
              </a:rPr>
              <a:t>　</a:t>
            </a:r>
            <a:endParaRPr lang="en-US" altLang="ja-JP" sz="4000" dirty="0">
              <a:solidFill>
                <a:schemeClr val="bg1"/>
              </a:solidFill>
            </a:endParaRPr>
          </a:p>
          <a:p>
            <a:pPr algn="ctr"/>
            <a:r>
              <a:rPr lang="ja-JP" altLang="en-US" sz="4000" dirty="0">
                <a:solidFill>
                  <a:schemeClr val="bg1"/>
                </a:solidFill>
                <a:latin typeface="Meiryo UI" panose="020B0604030504040204" pitchFamily="50" charset="-128"/>
                <a:ea typeface="Meiryo UI" panose="020B0604030504040204" pitchFamily="50" charset="-128"/>
              </a:rPr>
              <a:t>業務サポートシステム</a:t>
            </a:r>
            <a:endParaRPr lang="en-US" altLang="ja-JP" sz="4000" dirty="0">
              <a:solidFill>
                <a:schemeClr val="bg1"/>
              </a:solidFill>
              <a:latin typeface="Meiryo UI" panose="020B0604030504040204" pitchFamily="50" charset="-128"/>
              <a:ea typeface="Meiryo UI" panose="020B0604030504040204" pitchFamily="50" charset="-128"/>
            </a:endParaRPr>
          </a:p>
          <a:p>
            <a:pPr algn="ctr"/>
            <a:endParaRPr lang="en-US" altLang="ja-JP" sz="1050" dirty="0">
              <a:solidFill>
                <a:schemeClr val="bg1"/>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p:txBody>
      </p:sp>
      <p:sp>
        <p:nvSpPr>
          <p:cNvPr id="13" name="タイトル 1"/>
          <p:cNvSpPr txBox="1">
            <a:spLocks/>
          </p:cNvSpPr>
          <p:nvPr/>
        </p:nvSpPr>
        <p:spPr>
          <a:xfrm>
            <a:off x="1174277" y="5914374"/>
            <a:ext cx="8142974" cy="1008112"/>
          </a:xfrm>
          <a:prstGeom prst="rect">
            <a:avLst/>
          </a:prstGeom>
        </p:spPr>
        <p:txBody>
          <a:bodyPr vert="horz" lIns="91440" tIns="45720" rIns="91440" bIns="45720" rtlCol="0" anchor="ctr">
            <a:noAutofit/>
          </a:bodyPr>
          <a:lstStyle/>
          <a:p>
            <a:pPr algn="ctr">
              <a:spcBef>
                <a:spcPct val="0"/>
              </a:spcBef>
              <a:defRPr/>
            </a:pPr>
            <a:r>
              <a:rPr lang="ja-JP" altLang="en-US" sz="2000" b="1" dirty="0">
                <a:solidFill>
                  <a:schemeClr val="tx2"/>
                </a:solidFill>
                <a:latin typeface="ＭＳ Ｐゴシック" pitchFamily="50" charset="-128"/>
                <a:ea typeface="ＭＳ Ｐゴシック" pitchFamily="50" charset="-128"/>
                <a:cs typeface="+mj-cs"/>
              </a:rPr>
              <a:t>講師</a:t>
            </a:r>
            <a:r>
              <a:rPr lang="en-US" altLang="ja-JP" sz="2000" b="1" dirty="0">
                <a:solidFill>
                  <a:schemeClr val="tx2"/>
                </a:solidFill>
                <a:latin typeface="ＭＳ Ｐゴシック" pitchFamily="50" charset="-128"/>
                <a:ea typeface="ＭＳ Ｐゴシック" pitchFamily="50" charset="-128"/>
                <a:cs typeface="+mj-cs"/>
              </a:rPr>
              <a:t>  </a:t>
            </a:r>
            <a:r>
              <a:rPr lang="ja-JP" altLang="en-US" sz="2000" b="1" dirty="0">
                <a:solidFill>
                  <a:schemeClr val="tx2"/>
                </a:solidFill>
                <a:latin typeface="ＭＳ Ｐゴシック" pitchFamily="50" charset="-128"/>
                <a:ea typeface="ＭＳ Ｐゴシック" pitchFamily="50" charset="-128"/>
                <a:cs typeface="+mj-cs"/>
              </a:rPr>
              <a:t>西日本電信電話株式会社（</a:t>
            </a:r>
            <a:r>
              <a:rPr lang="en-US" altLang="ja-JP" sz="2000" b="1" dirty="0">
                <a:solidFill>
                  <a:schemeClr val="tx2"/>
                </a:solidFill>
                <a:latin typeface="ＭＳ Ｐゴシック" pitchFamily="50" charset="-128"/>
                <a:ea typeface="ＭＳ Ｐゴシック" pitchFamily="50" charset="-128"/>
                <a:cs typeface="+mj-cs"/>
              </a:rPr>
              <a:t>NTT</a:t>
            </a:r>
            <a:r>
              <a:rPr lang="ja-JP" altLang="en-US" sz="2000" b="1" dirty="0">
                <a:solidFill>
                  <a:schemeClr val="tx2"/>
                </a:solidFill>
                <a:latin typeface="ＭＳ Ｐゴシック" pitchFamily="50" charset="-128"/>
                <a:ea typeface="ＭＳ Ｐゴシック" pitchFamily="50" charset="-128"/>
                <a:cs typeface="+mj-cs"/>
              </a:rPr>
              <a:t>西日本）　北山賢一郎</a:t>
            </a:r>
          </a:p>
        </p:txBody>
      </p:sp>
    </p:spTree>
    <p:extLst>
      <p:ext uri="{BB962C8B-B14F-4D97-AF65-F5344CB8AC3E}">
        <p14:creationId xmlns:p14="http://schemas.microsoft.com/office/powerpoint/2010/main" val="3046577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03262"/>
            <a:ext cx="8196659" cy="324872"/>
          </a:xfrm>
        </p:spPr>
        <p:txBody>
          <a:bodyPr/>
          <a:lstStyle/>
          <a:p>
            <a:r>
              <a:rPr lang="ja-JP" altLang="en-US" dirty="0"/>
              <a:t>「</a:t>
            </a:r>
            <a:r>
              <a:rPr lang="en-US" altLang="ja-JP" dirty="0"/>
              <a:t>DX Suite(Intelligent OCR)</a:t>
            </a:r>
            <a:r>
              <a:rPr lang="ja-JP" altLang="en-US" dirty="0"/>
              <a:t>」の読み取り</a:t>
            </a:r>
            <a:r>
              <a:rPr kumimoji="1" lang="ja-JP" altLang="en-US" dirty="0"/>
              <a:t>帳票例</a:t>
            </a:r>
          </a:p>
        </p:txBody>
      </p:sp>
      <p:sp>
        <p:nvSpPr>
          <p:cNvPr id="23" name="正方形/長方形 22"/>
          <p:cNvSpPr/>
          <p:nvPr/>
        </p:nvSpPr>
        <p:spPr>
          <a:xfrm>
            <a:off x="410286" y="5770257"/>
            <a:ext cx="8338066" cy="490134"/>
          </a:xfrm>
          <a:prstGeom prst="rect">
            <a:avLst/>
          </a:prstGeom>
        </p:spPr>
        <p:txBody>
          <a:bodyPr wrap="square">
            <a:spAutoFit/>
          </a:bodyPr>
          <a:lstStyle/>
          <a:p>
            <a:pPr algn="ctr"/>
            <a:r>
              <a:rPr lang="ja-JP" altLang="en-US" sz="2585" b="1" dirty="0">
                <a:latin typeface="Meiryo UI" panose="020B0604030504040204" pitchFamily="50" charset="-128"/>
                <a:ea typeface="Meiryo UI" panose="020B0604030504040204" pitchFamily="50" charset="-128"/>
                <a:cs typeface="Meiryo UI" panose="020B0604030504040204" pitchFamily="50" charset="-128"/>
              </a:rPr>
              <a:t>さまざまな帳票を</a:t>
            </a:r>
            <a:r>
              <a:rPr lang="en-US" altLang="ja-JP" sz="2585" b="1" dirty="0">
                <a:latin typeface="Meiryo UI" panose="020B0604030504040204" pitchFamily="50" charset="-128"/>
                <a:ea typeface="Meiryo UI" panose="020B0604030504040204" pitchFamily="50" charset="-128"/>
                <a:cs typeface="Meiryo UI" panose="020B0604030504040204" pitchFamily="50" charset="-128"/>
              </a:rPr>
              <a:t>AI-OCR</a:t>
            </a:r>
            <a:r>
              <a:rPr lang="ja-JP" altLang="en-US" sz="2585" b="1" dirty="0">
                <a:latin typeface="Meiryo UI" panose="020B0604030504040204" pitchFamily="50" charset="-128"/>
                <a:ea typeface="Meiryo UI" panose="020B0604030504040204" pitchFamily="50" charset="-128"/>
                <a:cs typeface="Meiryo UI" panose="020B0604030504040204" pitchFamily="50" charset="-128"/>
              </a:rPr>
              <a:t>で読み取ることが可能</a:t>
            </a:r>
          </a:p>
        </p:txBody>
      </p:sp>
      <p:grpSp>
        <p:nvGrpSpPr>
          <p:cNvPr id="5" name="グループ化 4"/>
          <p:cNvGrpSpPr/>
          <p:nvPr/>
        </p:nvGrpSpPr>
        <p:grpSpPr>
          <a:xfrm>
            <a:off x="599626" y="796328"/>
            <a:ext cx="7871130" cy="4929244"/>
            <a:chOff x="649595" y="576939"/>
            <a:chExt cx="8527058" cy="5340014"/>
          </a:xfrm>
        </p:grpSpPr>
        <p:grpSp>
          <p:nvGrpSpPr>
            <p:cNvPr id="12" name="グループ化 11"/>
            <p:cNvGrpSpPr/>
            <p:nvPr/>
          </p:nvGrpSpPr>
          <p:grpSpPr>
            <a:xfrm>
              <a:off x="5757142" y="870037"/>
              <a:ext cx="3290326" cy="2061023"/>
              <a:chOff x="1651000" y="2317711"/>
              <a:chExt cx="6616700" cy="4133889"/>
            </a:xfrm>
          </p:grpSpPr>
          <p:sp>
            <p:nvSpPr>
              <p:cNvPr id="13" name="正方形/長方形 12"/>
              <p:cNvSpPr/>
              <p:nvPr/>
            </p:nvSpPr>
            <p:spPr>
              <a:xfrm>
                <a:off x="1651000" y="2317711"/>
                <a:ext cx="6616700" cy="4133889"/>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62"/>
              </a:p>
            </p:txBody>
          </p:sp>
          <p:pic>
            <p:nvPicPr>
              <p:cNvPr id="1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669" t="19274" r="8368" b="12079"/>
              <a:stretch/>
            </p:blipFill>
            <p:spPr bwMode="auto">
              <a:xfrm>
                <a:off x="1993898" y="2454639"/>
                <a:ext cx="5918202" cy="3890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6" name="テキスト ボックス 15"/>
            <p:cNvSpPr txBox="1"/>
            <p:nvPr/>
          </p:nvSpPr>
          <p:spPr>
            <a:xfrm>
              <a:off x="2528821" y="576939"/>
              <a:ext cx="1591061" cy="284731"/>
            </a:xfrm>
            <a:prstGeom prst="rect">
              <a:avLst/>
            </a:prstGeom>
            <a:noFill/>
          </p:spPr>
          <p:txBody>
            <a:bodyPr wrap="none" rtlCol="0">
              <a:spAutoFit/>
            </a:bodyPr>
            <a:lstStyle>
              <a:defPPr>
                <a:defRPr lang="ja-JP"/>
              </a:defPPr>
            </a:lstStyle>
            <a:p>
              <a:r>
                <a:rPr lang="ja-JP" altLang="en-US" sz="1108" u="sng" dirty="0">
                  <a:latin typeface="Meiryo UI" panose="020B0604030504040204" pitchFamily="50" charset="-128"/>
                  <a:ea typeface="Meiryo UI" panose="020B0604030504040204" pitchFamily="50" charset="-128"/>
                  <a:cs typeface="Meiryo UI" panose="020B0604030504040204" pitchFamily="50" charset="-128"/>
                </a:rPr>
                <a:t>人事登録用紙（例）</a:t>
              </a:r>
            </a:p>
          </p:txBody>
        </p:sp>
        <p:pic>
          <p:nvPicPr>
            <p:cNvPr id="20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595" y="3495436"/>
              <a:ext cx="8527058" cy="2421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テキスト ボックス 17"/>
            <p:cNvSpPr txBox="1"/>
            <p:nvPr/>
          </p:nvSpPr>
          <p:spPr>
            <a:xfrm>
              <a:off x="6908197" y="583133"/>
              <a:ext cx="1127393" cy="284731"/>
            </a:xfrm>
            <a:prstGeom prst="rect">
              <a:avLst/>
            </a:prstGeom>
            <a:noFill/>
          </p:spPr>
          <p:txBody>
            <a:bodyPr wrap="none" rtlCol="0">
              <a:spAutoFit/>
            </a:bodyPr>
            <a:lstStyle>
              <a:defPPr>
                <a:defRPr lang="ja-JP"/>
              </a:defPPr>
            </a:lstStyle>
            <a:p>
              <a:r>
                <a:rPr lang="ja-JP" altLang="en-US" sz="1108" u="sng" dirty="0">
                  <a:latin typeface="Meiryo UI" panose="020B0604030504040204" pitchFamily="50" charset="-128"/>
                  <a:ea typeface="Meiryo UI" panose="020B0604030504040204" pitchFamily="50" charset="-128"/>
                  <a:cs typeface="Meiryo UI" panose="020B0604030504040204" pitchFamily="50" charset="-128"/>
                </a:rPr>
                <a:t>請求書（例）</a:t>
              </a:r>
            </a:p>
          </p:txBody>
        </p:sp>
        <p:sp>
          <p:nvSpPr>
            <p:cNvPr id="19" name="テキスト ボックス 18"/>
            <p:cNvSpPr txBox="1"/>
            <p:nvPr/>
          </p:nvSpPr>
          <p:spPr>
            <a:xfrm>
              <a:off x="865485" y="3254398"/>
              <a:ext cx="1591061" cy="284731"/>
            </a:xfrm>
            <a:prstGeom prst="rect">
              <a:avLst/>
            </a:prstGeom>
            <a:noFill/>
          </p:spPr>
          <p:txBody>
            <a:bodyPr wrap="none" rtlCol="0">
              <a:spAutoFit/>
            </a:bodyPr>
            <a:lstStyle>
              <a:defPPr>
                <a:defRPr lang="ja-JP"/>
              </a:defPPr>
            </a:lstStyle>
            <a:p>
              <a:r>
                <a:rPr lang="ja-JP" altLang="en-US" sz="1108" u="sng" dirty="0">
                  <a:latin typeface="Meiryo UI" panose="020B0604030504040204" pitchFamily="50" charset="-128"/>
                  <a:ea typeface="Meiryo UI" panose="020B0604030504040204" pitchFamily="50" charset="-128"/>
                  <a:cs typeface="Meiryo UI" panose="020B0604030504040204" pitchFamily="50" charset="-128"/>
                </a:rPr>
                <a:t>口座登録用紙（例）</a:t>
              </a:r>
            </a:p>
          </p:txBody>
        </p:sp>
        <p:sp>
          <p:nvSpPr>
            <p:cNvPr id="20" name="テキスト ボックス 19"/>
            <p:cNvSpPr txBox="1"/>
            <p:nvPr/>
          </p:nvSpPr>
          <p:spPr>
            <a:xfrm>
              <a:off x="2862819" y="3260591"/>
              <a:ext cx="1743881" cy="284731"/>
            </a:xfrm>
            <a:prstGeom prst="rect">
              <a:avLst/>
            </a:prstGeom>
            <a:noFill/>
          </p:spPr>
          <p:txBody>
            <a:bodyPr wrap="none" rtlCol="0">
              <a:spAutoFit/>
            </a:bodyPr>
            <a:lstStyle>
              <a:defPPr>
                <a:defRPr lang="ja-JP"/>
              </a:defPPr>
            </a:lstStyle>
            <a:p>
              <a:r>
                <a:rPr lang="ja-JP" altLang="en-US" sz="1108" u="sng" dirty="0">
                  <a:latin typeface="Meiryo UI" panose="020B0604030504040204" pitchFamily="50" charset="-128"/>
                  <a:ea typeface="Meiryo UI" panose="020B0604030504040204" pitchFamily="50" charset="-128"/>
                  <a:cs typeface="Meiryo UI" panose="020B0604030504040204" pitchFamily="50" charset="-128"/>
                </a:rPr>
                <a:t>キャンペーンはがき（例）</a:t>
              </a:r>
            </a:p>
          </p:txBody>
        </p:sp>
        <p:sp>
          <p:nvSpPr>
            <p:cNvPr id="21" name="テキスト ボックス 20"/>
            <p:cNvSpPr txBox="1"/>
            <p:nvPr/>
          </p:nvSpPr>
          <p:spPr>
            <a:xfrm>
              <a:off x="4960930" y="3259345"/>
              <a:ext cx="1127393" cy="284731"/>
            </a:xfrm>
            <a:prstGeom prst="rect">
              <a:avLst/>
            </a:prstGeom>
            <a:noFill/>
          </p:spPr>
          <p:txBody>
            <a:bodyPr wrap="none" rtlCol="0">
              <a:spAutoFit/>
            </a:bodyPr>
            <a:lstStyle>
              <a:defPPr>
                <a:defRPr lang="ja-JP"/>
              </a:defPPr>
            </a:lstStyle>
            <a:p>
              <a:r>
                <a:rPr lang="ja-JP" altLang="en-US" sz="1108" u="sng" dirty="0">
                  <a:latin typeface="Meiryo UI" panose="020B0604030504040204" pitchFamily="50" charset="-128"/>
                  <a:ea typeface="Meiryo UI" panose="020B0604030504040204" pitchFamily="50" charset="-128"/>
                  <a:cs typeface="Meiryo UI" panose="020B0604030504040204" pitchFamily="50" charset="-128"/>
                </a:rPr>
                <a:t>注文書（例）</a:t>
              </a:r>
            </a:p>
          </p:txBody>
        </p:sp>
        <p:sp>
          <p:nvSpPr>
            <p:cNvPr id="22" name="テキスト ボックス 21"/>
            <p:cNvSpPr txBox="1"/>
            <p:nvPr/>
          </p:nvSpPr>
          <p:spPr>
            <a:xfrm>
              <a:off x="7361371" y="3258100"/>
              <a:ext cx="972837" cy="284731"/>
            </a:xfrm>
            <a:prstGeom prst="rect">
              <a:avLst/>
            </a:prstGeom>
            <a:noFill/>
          </p:spPr>
          <p:txBody>
            <a:bodyPr wrap="none" rtlCol="0">
              <a:spAutoFit/>
            </a:bodyPr>
            <a:lstStyle>
              <a:defPPr>
                <a:defRPr lang="ja-JP"/>
              </a:defPPr>
            </a:lstStyle>
            <a:p>
              <a:r>
                <a:rPr lang="ja-JP" altLang="en-US" sz="1108" u="sng" dirty="0">
                  <a:latin typeface="Meiryo UI" panose="020B0604030504040204" pitchFamily="50" charset="-128"/>
                  <a:ea typeface="Meiryo UI" panose="020B0604030504040204" pitchFamily="50" charset="-128"/>
                  <a:cs typeface="Meiryo UI" panose="020B0604030504040204" pitchFamily="50" charset="-128"/>
                </a:rPr>
                <a:t>帳票（例）</a:t>
              </a:r>
            </a:p>
          </p:txBody>
        </p:sp>
        <p:pic>
          <p:nvPicPr>
            <p:cNvPr id="24" name="図 23"/>
            <p:cNvPicPr>
              <a:picLocks noChangeAspect="1"/>
            </p:cNvPicPr>
            <p:nvPr/>
          </p:nvPicPr>
          <p:blipFill rotWithShape="1">
            <a:blip r:embed="rId4"/>
            <a:srcRect l="26980" t="18319" r="49481" b="50932"/>
            <a:stretch/>
          </p:blipFill>
          <p:spPr>
            <a:xfrm>
              <a:off x="1910143" y="870037"/>
              <a:ext cx="2779841" cy="2147116"/>
            </a:xfrm>
            <a:prstGeom prst="rect">
              <a:avLst/>
            </a:prstGeom>
          </p:spPr>
        </p:pic>
      </p:grpSp>
    </p:spTree>
    <p:extLst>
      <p:ext uri="{BB962C8B-B14F-4D97-AF65-F5344CB8AC3E}">
        <p14:creationId xmlns:p14="http://schemas.microsoft.com/office/powerpoint/2010/main" val="2370545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91231"/>
            <a:ext cx="8196659" cy="324872"/>
          </a:xfrm>
        </p:spPr>
        <p:txBody>
          <a:bodyPr/>
          <a:lstStyle/>
          <a:p>
            <a:r>
              <a:rPr lang="ja-JP" altLang="en-US" dirty="0"/>
              <a:t>「</a:t>
            </a:r>
            <a:r>
              <a:rPr lang="en-US" altLang="ja-JP" dirty="0"/>
              <a:t>DX Suite(Intelligent OCR)</a:t>
            </a:r>
            <a:r>
              <a:rPr lang="ja-JP" altLang="en-US" dirty="0"/>
              <a:t>」の読み取り</a:t>
            </a:r>
            <a:r>
              <a:rPr kumimoji="1" lang="ja-JP" altLang="en-US" dirty="0"/>
              <a:t>文字例</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533" y="1163051"/>
            <a:ext cx="8385398" cy="45962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テキスト ボックス 2"/>
          <p:cNvSpPr txBox="1"/>
          <p:nvPr/>
        </p:nvSpPr>
        <p:spPr>
          <a:xfrm>
            <a:off x="5144764" y="5770256"/>
            <a:ext cx="2874505" cy="234360"/>
          </a:xfrm>
          <a:prstGeom prst="rect">
            <a:avLst/>
          </a:prstGeom>
          <a:noFill/>
        </p:spPr>
        <p:txBody>
          <a:bodyPr wrap="none" rtlCol="0">
            <a:spAutoFit/>
          </a:bodyPr>
          <a:lstStyle/>
          <a:p>
            <a:r>
              <a:rPr lang="en-US" altLang="ja-JP" sz="923" dirty="0">
                <a:latin typeface="Meiryo UI" panose="020B0604030504040204" pitchFamily="50" charset="-128"/>
                <a:ea typeface="Meiryo UI" panose="020B0604030504040204" pitchFamily="50" charset="-128"/>
                <a:cs typeface="Meiryo UI" panose="020B0604030504040204" pitchFamily="50" charset="-128"/>
              </a:rPr>
              <a:t>※</a:t>
            </a:r>
            <a:r>
              <a:rPr lang="ja-JP" altLang="en-US" sz="923" dirty="0">
                <a:latin typeface="Meiryo UI" panose="020B0604030504040204" pitchFamily="50" charset="-128"/>
                <a:ea typeface="Meiryo UI" panose="020B0604030504040204" pitchFamily="50" charset="-128"/>
                <a:cs typeface="Meiryo UI" panose="020B0604030504040204" pitchFamily="50" charset="-128"/>
              </a:rPr>
              <a:t>すべての文字の読み取りを保証するものではありません。</a:t>
            </a:r>
          </a:p>
        </p:txBody>
      </p:sp>
    </p:spTree>
    <p:extLst>
      <p:ext uri="{BB962C8B-B14F-4D97-AF65-F5344CB8AC3E}">
        <p14:creationId xmlns:p14="http://schemas.microsoft.com/office/powerpoint/2010/main" val="3912071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08905"/>
            <a:ext cx="8982222" cy="299882"/>
          </a:xfrm>
        </p:spPr>
        <p:txBody>
          <a:bodyPr/>
          <a:lstStyle/>
          <a:p>
            <a:r>
              <a:rPr lang="ja-JP" altLang="en-US" dirty="0"/>
              <a:t>「</a:t>
            </a:r>
            <a:r>
              <a:rPr lang="en-US" altLang="ja-JP" dirty="0"/>
              <a:t>DX Suite(Intelligent OCR)</a:t>
            </a:r>
            <a:r>
              <a:rPr lang="ja-JP" altLang="en-US" dirty="0"/>
              <a:t>」苦手な手書き例</a:t>
            </a:r>
            <a:endParaRPr lang="ja-JP" altLang="en-US" sz="1292" dirty="0"/>
          </a:p>
        </p:txBody>
      </p:sp>
      <p:grpSp>
        <p:nvGrpSpPr>
          <p:cNvPr id="4" name="グループ化 3"/>
          <p:cNvGrpSpPr/>
          <p:nvPr/>
        </p:nvGrpSpPr>
        <p:grpSpPr>
          <a:xfrm>
            <a:off x="874095" y="1522981"/>
            <a:ext cx="2526779" cy="1015423"/>
            <a:chOff x="353160" y="792663"/>
            <a:chExt cx="3356736" cy="908882"/>
          </a:xfrm>
        </p:grpSpPr>
        <p:pic>
          <p:nvPicPr>
            <p:cNvPr id="10"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l="27540" t="44720" r="51984" b="48415"/>
            <a:stretch/>
          </p:blipFill>
          <p:spPr bwMode="auto">
            <a:xfrm>
              <a:off x="393228" y="792663"/>
              <a:ext cx="3276600" cy="660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l="59206" t="38119" r="4206" b="50611"/>
            <a:stretch/>
          </p:blipFill>
          <p:spPr bwMode="auto">
            <a:xfrm>
              <a:off x="353160" y="1079893"/>
              <a:ext cx="3356736" cy="6216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 name="グループ化 4"/>
          <p:cNvGrpSpPr/>
          <p:nvPr/>
        </p:nvGrpSpPr>
        <p:grpSpPr>
          <a:xfrm>
            <a:off x="916159" y="3000596"/>
            <a:ext cx="2491511" cy="771549"/>
            <a:chOff x="393228" y="1936192"/>
            <a:chExt cx="3396070" cy="934272"/>
          </a:xfrm>
        </p:grpSpPr>
        <p:pic>
          <p:nvPicPr>
            <p:cNvPr id="13"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15580" t="48152" r="45848" b="38592"/>
            <a:stretch/>
          </p:blipFill>
          <p:spPr bwMode="auto">
            <a:xfrm>
              <a:off x="393228" y="1936192"/>
              <a:ext cx="3316668" cy="685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59627" t="33498" r="4420" b="55413"/>
            <a:stretch/>
          </p:blipFill>
          <p:spPr bwMode="auto">
            <a:xfrm>
              <a:off x="393228" y="2240728"/>
              <a:ext cx="3396070" cy="629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6" name="グループ化 5"/>
          <p:cNvGrpSpPr/>
          <p:nvPr/>
        </p:nvGrpSpPr>
        <p:grpSpPr>
          <a:xfrm>
            <a:off x="4861218" y="1546258"/>
            <a:ext cx="2570158" cy="727475"/>
            <a:chOff x="393228" y="3158581"/>
            <a:chExt cx="3421470" cy="813010"/>
          </a:xfrm>
        </p:grpSpPr>
        <p:pic>
          <p:nvPicPr>
            <p:cNvPr id="16"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9048" t="27877" r="51825" b="58316"/>
            <a:stretch/>
          </p:blipFill>
          <p:spPr bwMode="auto">
            <a:xfrm>
              <a:off x="393228" y="3158581"/>
              <a:ext cx="3383370" cy="717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59762" t="66106" r="4445" b="24785"/>
            <a:stretch/>
          </p:blipFill>
          <p:spPr bwMode="auto">
            <a:xfrm>
              <a:off x="431328" y="3453957"/>
              <a:ext cx="3383370" cy="517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7" name="グループ化 6"/>
          <p:cNvGrpSpPr/>
          <p:nvPr/>
        </p:nvGrpSpPr>
        <p:grpSpPr>
          <a:xfrm>
            <a:off x="933986" y="4305737"/>
            <a:ext cx="2466888" cy="739331"/>
            <a:chOff x="470412" y="4171389"/>
            <a:chExt cx="3344286" cy="935919"/>
          </a:xfrm>
        </p:grpSpPr>
        <p:pic>
          <p:nvPicPr>
            <p:cNvPr id="19"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25794" t="34483" r="54603" b="58394"/>
            <a:stretch/>
          </p:blipFill>
          <p:spPr bwMode="auto">
            <a:xfrm>
              <a:off x="470412" y="4171389"/>
              <a:ext cx="3344286" cy="7305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59841" t="28614" r="4444" b="60297"/>
            <a:stretch/>
          </p:blipFill>
          <p:spPr bwMode="auto">
            <a:xfrm>
              <a:off x="470412" y="4483041"/>
              <a:ext cx="3344286" cy="624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1" name="グループ化 10"/>
          <p:cNvGrpSpPr/>
          <p:nvPr/>
        </p:nvGrpSpPr>
        <p:grpSpPr>
          <a:xfrm>
            <a:off x="4861217" y="2716339"/>
            <a:ext cx="2652642" cy="899946"/>
            <a:chOff x="457712" y="5283199"/>
            <a:chExt cx="3318886" cy="880235"/>
          </a:xfrm>
        </p:grpSpPr>
        <p:pic>
          <p:nvPicPr>
            <p:cNvPr id="22"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25833" t="42525" r="54405" b="50347"/>
            <a:stretch/>
          </p:blipFill>
          <p:spPr bwMode="auto">
            <a:xfrm>
              <a:off x="457712" y="5283199"/>
              <a:ext cx="3318886" cy="7197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59564" t="62327" r="4246" b="26980"/>
            <a:stretch/>
          </p:blipFill>
          <p:spPr bwMode="auto">
            <a:xfrm>
              <a:off x="457712" y="5587999"/>
              <a:ext cx="3239484" cy="575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2" name="テキスト ボックス 11"/>
          <p:cNvSpPr txBox="1"/>
          <p:nvPr/>
        </p:nvSpPr>
        <p:spPr>
          <a:xfrm>
            <a:off x="767313" y="1209707"/>
            <a:ext cx="1854995" cy="319639"/>
          </a:xfrm>
          <a:prstGeom prst="rect">
            <a:avLst/>
          </a:prstGeom>
          <a:noFill/>
        </p:spPr>
        <p:txBody>
          <a:bodyPr wrap="none" rtlCol="0">
            <a:spAutoFit/>
          </a:bodyPr>
          <a:lstStyle/>
          <a:p>
            <a:r>
              <a:rPr lang="ja-JP" altLang="en-US" sz="1477" b="1" dirty="0">
                <a:latin typeface="Meiryo UI" panose="020B0604030504040204" pitchFamily="50" charset="-128"/>
                <a:ea typeface="Meiryo UI" panose="020B0604030504040204" pitchFamily="50" charset="-128"/>
                <a:cs typeface="Meiryo UI" panose="020B0604030504040204" pitchFamily="50" charset="-128"/>
              </a:rPr>
              <a:t>■</a:t>
            </a:r>
            <a:r>
              <a:rPr lang="ja-JP" altLang="en-US" sz="1477" b="1" u="sng" dirty="0">
                <a:latin typeface="Meiryo UI" panose="020B0604030504040204" pitchFamily="50" charset="-128"/>
                <a:ea typeface="Meiryo UI" panose="020B0604030504040204" pitchFamily="50" charset="-128"/>
                <a:cs typeface="Meiryo UI" panose="020B0604030504040204" pitchFamily="50" charset="-128"/>
              </a:rPr>
              <a:t>間違いを塗りつぶし</a:t>
            </a:r>
          </a:p>
        </p:txBody>
      </p:sp>
      <p:sp>
        <p:nvSpPr>
          <p:cNvPr id="26" name="テキスト ボックス 25"/>
          <p:cNvSpPr txBox="1"/>
          <p:nvPr/>
        </p:nvSpPr>
        <p:spPr>
          <a:xfrm>
            <a:off x="767312" y="2659674"/>
            <a:ext cx="1220206" cy="319639"/>
          </a:xfrm>
          <a:prstGeom prst="rect">
            <a:avLst/>
          </a:prstGeom>
          <a:noFill/>
        </p:spPr>
        <p:txBody>
          <a:bodyPr wrap="none" rtlCol="0">
            <a:spAutoFit/>
          </a:bodyPr>
          <a:lstStyle/>
          <a:p>
            <a:r>
              <a:rPr lang="ja-JP" altLang="en-US" sz="1477" b="1" dirty="0">
                <a:latin typeface="Meiryo UI" panose="020B0604030504040204" pitchFamily="50" charset="-128"/>
                <a:ea typeface="Meiryo UI" panose="020B0604030504040204" pitchFamily="50" charset="-128"/>
                <a:cs typeface="Meiryo UI" panose="020B0604030504040204" pitchFamily="50" charset="-128"/>
              </a:rPr>
              <a:t>■</a:t>
            </a:r>
            <a:r>
              <a:rPr lang="ja-JP" altLang="en-US" sz="1477" b="1" u="sng" dirty="0">
                <a:latin typeface="Meiryo UI" panose="020B0604030504040204" pitchFamily="50" charset="-128"/>
                <a:ea typeface="Meiryo UI" panose="020B0604030504040204" pitchFamily="50" charset="-128"/>
                <a:cs typeface="Meiryo UI" panose="020B0604030504040204" pitchFamily="50" charset="-128"/>
              </a:rPr>
              <a:t>達筆すぎる</a:t>
            </a:r>
          </a:p>
        </p:txBody>
      </p:sp>
      <p:sp>
        <p:nvSpPr>
          <p:cNvPr id="27" name="テキスト ボックス 26"/>
          <p:cNvSpPr txBox="1"/>
          <p:nvPr/>
        </p:nvSpPr>
        <p:spPr>
          <a:xfrm>
            <a:off x="4739547" y="1226701"/>
            <a:ext cx="2226892" cy="319639"/>
          </a:xfrm>
          <a:prstGeom prst="rect">
            <a:avLst/>
          </a:prstGeom>
          <a:noFill/>
        </p:spPr>
        <p:txBody>
          <a:bodyPr wrap="none" rtlCol="0">
            <a:spAutoFit/>
          </a:bodyPr>
          <a:lstStyle/>
          <a:p>
            <a:r>
              <a:rPr lang="ja-JP" altLang="en-US" sz="1477" b="1" dirty="0">
                <a:latin typeface="Meiryo UI" panose="020B0604030504040204" pitchFamily="50" charset="-128"/>
                <a:ea typeface="Meiryo UI" panose="020B0604030504040204" pitchFamily="50" charset="-128"/>
                <a:cs typeface="Meiryo UI" panose="020B0604030504040204" pitchFamily="50" charset="-128"/>
              </a:rPr>
              <a:t>■</a:t>
            </a:r>
            <a:r>
              <a:rPr lang="ja-JP" altLang="en-US" sz="1477" b="1" u="sng" dirty="0">
                <a:latin typeface="Meiryo UI" panose="020B0604030504040204" pitchFamily="50" charset="-128"/>
                <a:ea typeface="Meiryo UI" panose="020B0604030504040204" pitchFamily="50" charset="-128"/>
                <a:cs typeface="Meiryo UI" panose="020B0604030504040204" pitchFamily="50" charset="-128"/>
              </a:rPr>
              <a:t>ミミズ</a:t>
            </a:r>
            <a:r>
              <a:rPr lang="ja-JP" altLang="en-US" sz="1477" u="sng" dirty="0">
                <a:latin typeface="Meiryo UI" panose="020B0604030504040204" pitchFamily="50" charset="-128"/>
                <a:ea typeface="Meiryo UI" panose="020B0604030504040204" pitchFamily="50" charset="-128"/>
                <a:cs typeface="Meiryo UI" panose="020B0604030504040204" pitchFamily="50" charset="-128"/>
              </a:rPr>
              <a:t>の這ったような</a:t>
            </a:r>
            <a:r>
              <a:rPr lang="ja-JP" altLang="en-US" sz="1477" b="1" u="sng" dirty="0">
                <a:latin typeface="Meiryo UI" panose="020B0604030504040204" pitchFamily="50" charset="-128"/>
                <a:ea typeface="Meiryo UI" panose="020B0604030504040204" pitchFamily="50" charset="-128"/>
                <a:cs typeface="Meiryo UI" panose="020B0604030504040204" pitchFamily="50" charset="-128"/>
              </a:rPr>
              <a:t>文字</a:t>
            </a:r>
          </a:p>
        </p:txBody>
      </p:sp>
      <p:sp>
        <p:nvSpPr>
          <p:cNvPr id="28" name="テキスト ボックス 27"/>
          <p:cNvSpPr txBox="1"/>
          <p:nvPr/>
        </p:nvSpPr>
        <p:spPr>
          <a:xfrm>
            <a:off x="874095" y="3917933"/>
            <a:ext cx="752129" cy="319639"/>
          </a:xfrm>
          <a:prstGeom prst="rect">
            <a:avLst/>
          </a:prstGeom>
          <a:noFill/>
        </p:spPr>
        <p:txBody>
          <a:bodyPr wrap="none" rtlCol="0">
            <a:spAutoFit/>
          </a:bodyPr>
          <a:lstStyle/>
          <a:p>
            <a:r>
              <a:rPr lang="ja-JP" altLang="en-US" sz="1477" b="1" dirty="0">
                <a:latin typeface="Meiryo UI" panose="020B0604030504040204" pitchFamily="50" charset="-128"/>
                <a:ea typeface="Meiryo UI" panose="020B0604030504040204" pitchFamily="50" charset="-128"/>
                <a:cs typeface="Meiryo UI" panose="020B0604030504040204" pitchFamily="50" charset="-128"/>
              </a:rPr>
              <a:t>■</a:t>
            </a:r>
            <a:r>
              <a:rPr lang="ja-JP" altLang="en-US" sz="1477" b="1" u="sng" dirty="0">
                <a:latin typeface="Meiryo UI" panose="020B0604030504040204" pitchFamily="50" charset="-128"/>
                <a:ea typeface="Meiryo UI" panose="020B0604030504040204" pitchFamily="50" charset="-128"/>
                <a:cs typeface="Meiryo UI" panose="020B0604030504040204" pitchFamily="50" charset="-128"/>
              </a:rPr>
              <a:t>癖字</a:t>
            </a:r>
          </a:p>
        </p:txBody>
      </p:sp>
      <p:sp>
        <p:nvSpPr>
          <p:cNvPr id="29" name="テキスト ボックス 28"/>
          <p:cNvSpPr txBox="1"/>
          <p:nvPr/>
        </p:nvSpPr>
        <p:spPr>
          <a:xfrm>
            <a:off x="4774792" y="3841203"/>
            <a:ext cx="880369" cy="319639"/>
          </a:xfrm>
          <a:prstGeom prst="rect">
            <a:avLst/>
          </a:prstGeom>
          <a:noFill/>
        </p:spPr>
        <p:txBody>
          <a:bodyPr wrap="none" rtlCol="0">
            <a:spAutoFit/>
          </a:bodyPr>
          <a:lstStyle/>
          <a:p>
            <a:r>
              <a:rPr lang="ja-JP" altLang="en-US" sz="1477" b="1" dirty="0">
                <a:latin typeface="Meiryo UI" panose="020B0604030504040204" pitchFamily="50" charset="-128"/>
                <a:ea typeface="Meiryo UI" panose="020B0604030504040204" pitchFamily="50" charset="-128"/>
                <a:cs typeface="Meiryo UI" panose="020B0604030504040204" pitchFamily="50" charset="-128"/>
              </a:rPr>
              <a:t>■その他</a:t>
            </a:r>
          </a:p>
        </p:txBody>
      </p:sp>
      <p:grpSp>
        <p:nvGrpSpPr>
          <p:cNvPr id="18" name="グループ化 17"/>
          <p:cNvGrpSpPr/>
          <p:nvPr/>
        </p:nvGrpSpPr>
        <p:grpSpPr>
          <a:xfrm>
            <a:off x="933986" y="5283415"/>
            <a:ext cx="2473684" cy="777111"/>
            <a:chOff x="577726" y="4920734"/>
            <a:chExt cx="2679824" cy="841870"/>
          </a:xfrm>
        </p:grpSpPr>
        <p:pic>
          <p:nvPicPr>
            <p:cNvPr id="30"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59444" t="52459" r="7937" b="36848"/>
            <a:stretch/>
          </p:blipFill>
          <p:spPr bwMode="auto">
            <a:xfrm>
              <a:off x="577726" y="5234462"/>
              <a:ext cx="2679824" cy="5281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テキスト ボックス 14"/>
            <p:cNvSpPr txBox="1"/>
            <p:nvPr/>
          </p:nvSpPr>
          <p:spPr>
            <a:xfrm>
              <a:off x="1199941" y="4920734"/>
              <a:ext cx="1276739" cy="377118"/>
            </a:xfrm>
            <a:prstGeom prst="rect">
              <a:avLst/>
            </a:prstGeom>
            <a:noFill/>
          </p:spPr>
          <p:txBody>
            <a:bodyPr wrap="none" rtlCol="0">
              <a:spAutoFit/>
            </a:bodyPr>
            <a:lstStyle/>
            <a:p>
              <a:r>
                <a:rPr lang="ja-JP" altLang="en-US" sz="1662" dirty="0"/>
                <a:t>田ノ岡憲男</a:t>
              </a:r>
            </a:p>
          </p:txBody>
        </p:sp>
      </p:grpSp>
      <p:sp>
        <p:nvSpPr>
          <p:cNvPr id="33" name="テキスト ボックス 3"/>
          <p:cNvSpPr txBox="1">
            <a:spLocks noChangeArrowheads="1"/>
          </p:cNvSpPr>
          <p:nvPr/>
        </p:nvSpPr>
        <p:spPr bwMode="auto">
          <a:xfrm>
            <a:off x="238725" y="687563"/>
            <a:ext cx="8636711" cy="319639"/>
          </a:xfrm>
          <a:prstGeom prst="rect">
            <a:avLst/>
          </a:prstGeom>
          <a:noFill/>
          <a:ln w="9525">
            <a:noFill/>
            <a:miter lim="800000"/>
            <a:headEnd/>
            <a:tailEnd/>
          </a:ln>
        </p:spPr>
        <p:txBody>
          <a:bodyPr wrap="square">
            <a:spAutoFit/>
          </a:bodyPr>
          <a:lstStyle/>
          <a:p>
            <a:r>
              <a:rPr lang="en-US" altLang="ja-JP" sz="1477" dirty="0">
                <a:latin typeface="Meiryo UI" panose="020B0604030504040204" pitchFamily="50" charset="-128"/>
                <a:ea typeface="Meiryo UI" panose="020B0604030504040204" pitchFamily="50" charset="-128"/>
                <a:cs typeface="Meiryo UI" panose="020B0604030504040204" pitchFamily="50" charset="-128"/>
              </a:rPr>
              <a:t>DX Suite</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の手書き文字の識字率は非常に高いですが</a:t>
            </a:r>
            <a:r>
              <a:rPr lang="ja-JP" altLang="en-US" sz="1477">
                <a:latin typeface="Meiryo UI" panose="020B0604030504040204" pitchFamily="50" charset="-128"/>
                <a:ea typeface="Meiryo UI" panose="020B0604030504040204" pitchFamily="50" charset="-128"/>
                <a:cs typeface="Meiryo UI" panose="020B0604030504040204" pitchFamily="50" charset="-128"/>
              </a:rPr>
              <a:t>、読取りづらい</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手書き文字があります。</a:t>
            </a:r>
            <a:endParaRPr lang="en-US" altLang="ja-JP" sz="1477"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a:off x="5034772" y="4160803"/>
            <a:ext cx="2658100" cy="774315"/>
          </a:xfrm>
          <a:prstGeom prst="rect">
            <a:avLst/>
          </a:prstGeom>
          <a:noFill/>
        </p:spPr>
        <p:txBody>
          <a:bodyPr wrap="none" rtlCol="0">
            <a:spAutoFit/>
          </a:bodyPr>
          <a:lstStyle/>
          <a:p>
            <a:r>
              <a:rPr lang="ja-JP" altLang="en-US" sz="1108" dirty="0">
                <a:latin typeface="Meiryo UI" panose="020B0604030504040204" pitchFamily="50" charset="-128"/>
                <a:ea typeface="Meiryo UI" panose="020B0604030504040204" pitchFamily="50" charset="-128"/>
                <a:cs typeface="Meiryo UI" panose="020B0604030504040204" pitchFamily="50" charset="-128"/>
              </a:rPr>
              <a:t>・となりの文字とくっついている場合</a:t>
            </a:r>
            <a:endParaRPr lang="en-US" altLang="ja-JP" sz="1108"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108" dirty="0">
                <a:latin typeface="Meiryo UI" panose="020B0604030504040204" pitchFamily="50" charset="-128"/>
                <a:ea typeface="Meiryo UI" panose="020B0604030504040204" pitchFamily="50" charset="-128"/>
                <a:cs typeface="Meiryo UI" panose="020B0604030504040204" pitchFamily="50" charset="-128"/>
              </a:rPr>
              <a:t>・二重線などで、取消されている場合</a:t>
            </a:r>
            <a:endParaRPr lang="en-US" altLang="ja-JP" sz="1108"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108" dirty="0">
                <a:latin typeface="Meiryo UI" panose="020B0604030504040204" pitchFamily="50" charset="-128"/>
                <a:ea typeface="Meiryo UI" panose="020B0604030504040204" pitchFamily="50" charset="-128"/>
                <a:cs typeface="Meiryo UI" panose="020B0604030504040204" pitchFamily="50" charset="-128"/>
              </a:rPr>
              <a:t>・枠から大きくはみ出して書かれている場合</a:t>
            </a:r>
            <a:endParaRPr lang="en-US" altLang="ja-JP" sz="1108"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108" dirty="0">
                <a:latin typeface="Meiryo UI" panose="020B0604030504040204" pitchFamily="50" charset="-128"/>
                <a:ea typeface="Meiryo UI" panose="020B0604030504040204" pitchFamily="50" charset="-128"/>
                <a:cs typeface="Meiryo UI" panose="020B0604030504040204" pitchFamily="50" charset="-128"/>
              </a:rPr>
              <a:t>・読取位置に「レ点」などのチェックがある場合</a:t>
            </a:r>
            <a:endParaRPr lang="en-US" altLang="ja-JP" sz="1108"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955488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p:cNvGraphicFramePr>
            <a:graphicFrameLocks noGrp="1"/>
          </p:cNvGraphicFramePr>
          <p:nvPr>
            <p:extLst>
              <p:ext uri="{D42A27DB-BD31-4B8C-83A1-F6EECF244321}">
                <p14:modId xmlns:p14="http://schemas.microsoft.com/office/powerpoint/2010/main" val="3994168515"/>
              </p:ext>
            </p:extLst>
          </p:nvPr>
        </p:nvGraphicFramePr>
        <p:xfrm>
          <a:off x="330377" y="1205545"/>
          <a:ext cx="8545060" cy="5015446"/>
        </p:xfrm>
        <a:graphic>
          <a:graphicData uri="http://schemas.openxmlformats.org/drawingml/2006/table">
            <a:tbl>
              <a:tblPr firstRow="1" bandRow="1">
                <a:tableStyleId>{5C22544A-7EE6-4342-B048-85BDC9FD1C3A}</a:tableStyleId>
              </a:tblPr>
              <a:tblGrid>
                <a:gridCol w="2136265">
                  <a:extLst>
                    <a:ext uri="{9D8B030D-6E8A-4147-A177-3AD203B41FA5}">
                      <a16:colId xmlns:a16="http://schemas.microsoft.com/office/drawing/2014/main" xmlns="" val="20000"/>
                    </a:ext>
                  </a:extLst>
                </a:gridCol>
                <a:gridCol w="2136265">
                  <a:extLst>
                    <a:ext uri="{9D8B030D-6E8A-4147-A177-3AD203B41FA5}">
                      <a16:colId xmlns:a16="http://schemas.microsoft.com/office/drawing/2014/main" xmlns="" val="20001"/>
                    </a:ext>
                  </a:extLst>
                </a:gridCol>
                <a:gridCol w="2217792">
                  <a:extLst>
                    <a:ext uri="{9D8B030D-6E8A-4147-A177-3AD203B41FA5}">
                      <a16:colId xmlns:a16="http://schemas.microsoft.com/office/drawing/2014/main" xmlns="" val="20002"/>
                    </a:ext>
                  </a:extLst>
                </a:gridCol>
                <a:gridCol w="2054738">
                  <a:extLst>
                    <a:ext uri="{9D8B030D-6E8A-4147-A177-3AD203B41FA5}">
                      <a16:colId xmlns:a16="http://schemas.microsoft.com/office/drawing/2014/main" xmlns="" val="20003"/>
                    </a:ext>
                  </a:extLst>
                </a:gridCol>
              </a:tblGrid>
              <a:tr h="342195">
                <a:tc gridSpan="2">
                  <a:txBody>
                    <a:bodyPr/>
                    <a:lstStyle/>
                    <a:p>
                      <a:pPr algn="ctr"/>
                      <a:r>
                        <a:rPr kumimoji="1" lang="en-US" altLang="ja-JP" sz="1700" dirty="0">
                          <a:latin typeface="Meiryo UI" panose="020B0604030504040204" pitchFamily="50" charset="-128"/>
                          <a:ea typeface="Meiryo UI" panose="020B0604030504040204" pitchFamily="50" charset="-128"/>
                          <a:cs typeface="Meiryo UI" panose="020B0604030504040204" pitchFamily="50" charset="-128"/>
                        </a:rPr>
                        <a:t>2018</a:t>
                      </a:r>
                      <a:r>
                        <a:rPr kumimoji="1" lang="ja-JP" altLang="en-US" sz="1700"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1700" dirty="0">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1700" dirty="0">
                          <a:latin typeface="Meiryo UI" panose="020B0604030504040204" pitchFamily="50" charset="-128"/>
                          <a:ea typeface="Meiryo UI" panose="020B0604030504040204" pitchFamily="50" charset="-128"/>
                          <a:cs typeface="Meiryo UI" panose="020B0604030504040204" pitchFamily="50" charset="-128"/>
                        </a:rPr>
                        <a:t>月調査</a:t>
                      </a:r>
                    </a:p>
                  </a:txBody>
                  <a:tcPr marL="84406" marR="84406" marT="42203" marB="42203"/>
                </a:tc>
                <a:tc hMerge="1">
                  <a:txBody>
                    <a:bodyPr/>
                    <a:lstStyle/>
                    <a:p>
                      <a:endParaRPr kumimoji="1" lang="ja-JP" altLang="en-US" dirty="0"/>
                    </a:p>
                  </a:txBody>
                  <a:tcPr/>
                </a:tc>
                <a:tc gridSpan="2">
                  <a:txBody>
                    <a:bodyPr/>
                    <a:lstStyle/>
                    <a:p>
                      <a:pPr algn="ctr"/>
                      <a:r>
                        <a:rPr kumimoji="1" lang="ja-JP" altLang="en-US" sz="1700" dirty="0">
                          <a:latin typeface="Meiryo UI" panose="020B0604030504040204" pitchFamily="50" charset="-128"/>
                          <a:ea typeface="Meiryo UI" panose="020B0604030504040204" pitchFamily="50" charset="-128"/>
                          <a:cs typeface="Meiryo UI" panose="020B0604030504040204" pitchFamily="50" charset="-128"/>
                        </a:rPr>
                        <a:t>最新調査</a:t>
                      </a:r>
                    </a:p>
                  </a:txBody>
                  <a:tcPr marL="84406" marR="84406" marT="42203" marB="42203"/>
                </a:tc>
                <a:tc hMerge="1">
                  <a:txBody>
                    <a:bodyPr/>
                    <a:lstStyle/>
                    <a:p>
                      <a:endParaRPr kumimoji="1" lang="ja-JP" altLang="en-US"/>
                    </a:p>
                  </a:txBody>
                  <a:tcPr/>
                </a:tc>
                <a:extLst>
                  <a:ext uri="{0D108BD9-81ED-4DB2-BD59-A6C34878D82A}">
                    <a16:rowId xmlns:a16="http://schemas.microsoft.com/office/drawing/2014/main" xmlns="" val="10000"/>
                  </a:ext>
                </a:extLst>
              </a:tr>
              <a:tr h="934392">
                <a:tc>
                  <a:txBody>
                    <a:bodyPr/>
                    <a:lstStyle/>
                    <a:p>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・誤記を訂正するため、塗りつぶした文字を　「年」　と誤読</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・「ａ」　を　「ｚ」　と誤読</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・存在しない「ｚ」　を余分に認識</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全て正常</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extLst>
                  <a:ext uri="{0D108BD9-81ED-4DB2-BD59-A6C34878D82A}">
                    <a16:rowId xmlns:a16="http://schemas.microsoft.com/office/drawing/2014/main" xmlns="" val="10001"/>
                  </a:ext>
                </a:extLst>
              </a:tr>
              <a:tr h="934392">
                <a:tc>
                  <a:txBody>
                    <a:bodyPr/>
                    <a:lstStyle/>
                    <a:p>
                      <a:endParaRPr kumimoji="1" lang="ja-JP" altLang="en-US" sz="900" b="1">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・「を」　を　「区」　と誤読</a:t>
                      </a:r>
                    </a:p>
                  </a:txBody>
                  <a:tcPr marL="84406" marR="84406" marT="42203" marB="42203"/>
                </a:tc>
                <a:tc>
                  <a:txBody>
                    <a:bodyPr/>
                    <a:lstStyle/>
                    <a:p>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全て正常</a:t>
                      </a:r>
                    </a:p>
                  </a:txBody>
                  <a:tcPr marL="84406" marR="84406" marT="42203" marB="42203"/>
                </a:tc>
                <a:extLst>
                  <a:ext uri="{0D108BD9-81ED-4DB2-BD59-A6C34878D82A}">
                    <a16:rowId xmlns:a16="http://schemas.microsoft.com/office/drawing/2014/main" xmlns="" val="10002"/>
                  </a:ext>
                </a:extLst>
              </a:tr>
              <a:tr h="934392">
                <a:tc>
                  <a:txBody>
                    <a:bodyPr/>
                    <a:lstStyle/>
                    <a:p>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・「ｋ」　を　「Ｋ」　と誤読</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・「Ｅ」　を　「￥」　と誤読</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・「Ｅ」　を　「Ｆ」　と誤読</a:t>
                      </a:r>
                    </a:p>
                  </a:txBody>
                  <a:tcPr marL="84406" marR="84406" marT="42203" marB="42203"/>
                </a:tc>
                <a:extLst>
                  <a:ext uri="{0D108BD9-81ED-4DB2-BD59-A6C34878D82A}">
                    <a16:rowId xmlns:a16="http://schemas.microsoft.com/office/drawing/2014/main" xmlns="" val="10003"/>
                  </a:ext>
                </a:extLst>
              </a:tr>
              <a:tr h="934392">
                <a:tc>
                  <a:txBody>
                    <a:bodyPr/>
                    <a:lstStyle/>
                    <a:p>
                      <a:endParaRPr kumimoji="1" lang="ja-JP" altLang="en-US" sz="900" b="1">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・「ｌ」　を読み飛ばし</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・「ｎ」　を　「ｕ」　と誤読</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　を　「ａ」　と誤読</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・「ｒ」　を　「ｕ」　と誤読</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　を　「－」　と誤読</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・「ｉ」　を　「ｓ」　と誤読</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・「ｎ」　を　「</a:t>
                      </a:r>
                      <a:r>
                        <a:rPr kumimoji="1" lang="en-US" altLang="ja-JP" sz="900" b="1" dirty="0">
                          <a:latin typeface="Meiryo UI" panose="020B0604030504040204" pitchFamily="50" charset="-128"/>
                          <a:ea typeface="Meiryo UI" panose="020B0604030504040204" pitchFamily="50" charset="-128"/>
                          <a:cs typeface="Meiryo UI" panose="020B0604030504040204" pitchFamily="50" charset="-128"/>
                        </a:rPr>
                        <a:t>u</a:t>
                      </a:r>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　と誤読</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・「ｒ」　を　「ｗ」　と誤読</a:t>
                      </a:r>
                    </a:p>
                  </a:txBody>
                  <a:tcPr marL="84406" marR="84406" marT="42203" marB="42203"/>
                </a:tc>
                <a:extLst>
                  <a:ext uri="{0D108BD9-81ED-4DB2-BD59-A6C34878D82A}">
                    <a16:rowId xmlns:a16="http://schemas.microsoft.com/office/drawing/2014/main" xmlns="" val="10004"/>
                  </a:ext>
                </a:extLst>
              </a:tr>
              <a:tr h="934392">
                <a:tc>
                  <a:txBody>
                    <a:bodyPr/>
                    <a:lstStyle/>
                    <a:p>
                      <a:endParaRPr kumimoji="1" lang="ja-JP" altLang="en-US" sz="900" b="1">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・「ｍ」　を　「ｗ－ｓ」　と誤読</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・「ｒ」　を　「ｖ」　と誤読</a:t>
                      </a:r>
                    </a:p>
                  </a:txBody>
                  <a:tcPr marL="84406" marR="84406" marT="42203" marB="42203"/>
                </a:tc>
                <a:tc>
                  <a:txBody>
                    <a:bodyPr/>
                    <a:lstStyle/>
                    <a:p>
                      <a:endParaRPr kumimoji="1" lang="ja-JP" altLang="en-US" sz="900" b="1" dirty="0">
                        <a:latin typeface="Meiryo UI" panose="020B0604030504040204" pitchFamily="50" charset="-128"/>
                        <a:ea typeface="Meiryo UI" panose="020B0604030504040204" pitchFamily="50" charset="-128"/>
                        <a:cs typeface="Meiryo UI" panose="020B0604030504040204" pitchFamily="50" charset="-128"/>
                      </a:endParaRPr>
                    </a:p>
                  </a:txBody>
                  <a:tcPr marL="84406" marR="84406" marT="42203" marB="42203"/>
                </a:tc>
                <a:tc>
                  <a:txBody>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・「ｍ」　を　「ｎ」　と誤読</a:t>
                      </a:r>
                    </a:p>
                  </a:txBody>
                  <a:tcPr marL="84406" marR="84406" marT="42203" marB="42203"/>
                </a:tc>
                <a:extLst>
                  <a:ext uri="{0D108BD9-81ED-4DB2-BD59-A6C34878D82A}">
                    <a16:rowId xmlns:a16="http://schemas.microsoft.com/office/drawing/2014/main" xmlns="" val="10005"/>
                  </a:ext>
                </a:extLst>
              </a:tr>
            </a:tbl>
          </a:graphicData>
        </a:graphic>
      </p:graphicFrame>
      <p:sp>
        <p:nvSpPr>
          <p:cNvPr id="2" name="タイトル 1"/>
          <p:cNvSpPr>
            <a:spLocks noGrp="1"/>
          </p:cNvSpPr>
          <p:nvPr>
            <p:ph type="title"/>
          </p:nvPr>
        </p:nvSpPr>
        <p:spPr>
          <a:xfrm>
            <a:off x="0" y="232969"/>
            <a:ext cx="8994798" cy="299882"/>
          </a:xfrm>
        </p:spPr>
        <p:txBody>
          <a:bodyPr/>
          <a:lstStyle/>
          <a:p>
            <a:r>
              <a:rPr lang="ja-JP" altLang="en-US" dirty="0"/>
              <a:t>「</a:t>
            </a:r>
            <a:r>
              <a:rPr lang="en-US" altLang="ja-JP" dirty="0"/>
              <a:t>DX Suite(Intelligent OCR)</a:t>
            </a:r>
            <a:r>
              <a:rPr lang="ja-JP" altLang="en-US" dirty="0"/>
              <a:t>」の読取精度向上確認</a:t>
            </a:r>
            <a:endParaRPr lang="ja-JP" altLang="en-US" sz="1292" dirty="0"/>
          </a:p>
        </p:txBody>
      </p:sp>
      <p:grpSp>
        <p:nvGrpSpPr>
          <p:cNvPr id="4" name="グループ化 3"/>
          <p:cNvGrpSpPr/>
          <p:nvPr/>
        </p:nvGrpSpPr>
        <p:grpSpPr>
          <a:xfrm>
            <a:off x="427131" y="1609199"/>
            <a:ext cx="1930918" cy="863731"/>
            <a:chOff x="353160" y="792663"/>
            <a:chExt cx="3356736" cy="908882"/>
          </a:xfrm>
        </p:grpSpPr>
        <p:pic>
          <p:nvPicPr>
            <p:cNvPr id="10"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l="27540" t="44720" r="51984" b="48415"/>
            <a:stretch/>
          </p:blipFill>
          <p:spPr bwMode="auto">
            <a:xfrm>
              <a:off x="393228" y="792663"/>
              <a:ext cx="3276600" cy="660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l="59206" t="38119" r="4206" b="50611"/>
            <a:stretch/>
          </p:blipFill>
          <p:spPr bwMode="auto">
            <a:xfrm>
              <a:off x="353160" y="1079893"/>
              <a:ext cx="3356736" cy="6216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 name="グループ化 4"/>
          <p:cNvGrpSpPr/>
          <p:nvPr/>
        </p:nvGrpSpPr>
        <p:grpSpPr>
          <a:xfrm>
            <a:off x="424603" y="2553407"/>
            <a:ext cx="1978375" cy="715255"/>
            <a:chOff x="393228" y="1936192"/>
            <a:chExt cx="3396070" cy="934272"/>
          </a:xfrm>
        </p:grpSpPr>
        <p:pic>
          <p:nvPicPr>
            <p:cNvPr id="13"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580" t="48152" r="45848" b="38592"/>
            <a:stretch/>
          </p:blipFill>
          <p:spPr bwMode="auto">
            <a:xfrm>
              <a:off x="393228" y="1936192"/>
              <a:ext cx="3316668" cy="685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59627" t="33498" r="4420" b="55413"/>
            <a:stretch/>
          </p:blipFill>
          <p:spPr bwMode="auto">
            <a:xfrm>
              <a:off x="393228" y="2240728"/>
              <a:ext cx="3396070" cy="629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6" name="グループ化 5"/>
          <p:cNvGrpSpPr/>
          <p:nvPr/>
        </p:nvGrpSpPr>
        <p:grpSpPr>
          <a:xfrm>
            <a:off x="467927" y="4452489"/>
            <a:ext cx="1892663" cy="718518"/>
            <a:chOff x="393228" y="3158581"/>
            <a:chExt cx="3421470" cy="813010"/>
          </a:xfrm>
        </p:grpSpPr>
        <p:pic>
          <p:nvPicPr>
            <p:cNvPr id="16"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9048" t="27877" r="51825" b="58316"/>
            <a:stretch/>
          </p:blipFill>
          <p:spPr bwMode="auto">
            <a:xfrm>
              <a:off x="393228" y="3158581"/>
              <a:ext cx="3383370" cy="717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59762" t="66106" r="4445" b="24785"/>
            <a:stretch/>
          </p:blipFill>
          <p:spPr bwMode="auto">
            <a:xfrm>
              <a:off x="431328" y="3453957"/>
              <a:ext cx="3383370" cy="517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3" name="グループ化 2"/>
          <p:cNvGrpSpPr/>
          <p:nvPr/>
        </p:nvGrpSpPr>
        <p:grpSpPr>
          <a:xfrm>
            <a:off x="441667" y="3552527"/>
            <a:ext cx="1883971" cy="683464"/>
            <a:chOff x="838676" y="3566785"/>
            <a:chExt cx="2128660" cy="617535"/>
          </a:xfrm>
        </p:grpSpPr>
        <p:pic>
          <p:nvPicPr>
            <p:cNvPr id="19"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25794" t="34483" r="54603" b="58394"/>
            <a:stretch/>
          </p:blipFill>
          <p:spPr bwMode="auto">
            <a:xfrm>
              <a:off x="838676" y="3566785"/>
              <a:ext cx="2128660" cy="482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9841" t="28614" r="4444" b="60297"/>
            <a:stretch/>
          </p:blipFill>
          <p:spPr bwMode="auto">
            <a:xfrm>
              <a:off x="838676" y="3772418"/>
              <a:ext cx="2128660" cy="411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4" name="グループ化 23"/>
          <p:cNvGrpSpPr/>
          <p:nvPr/>
        </p:nvGrpSpPr>
        <p:grpSpPr>
          <a:xfrm>
            <a:off x="454563" y="5423895"/>
            <a:ext cx="1927385" cy="687265"/>
            <a:chOff x="492443" y="5677224"/>
            <a:chExt cx="2088000" cy="744537"/>
          </a:xfrm>
        </p:grpSpPr>
        <p:pic>
          <p:nvPicPr>
            <p:cNvPr id="22"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25833" t="42525" r="54405" b="50347"/>
            <a:stretch/>
          </p:blipFill>
          <p:spPr bwMode="auto">
            <a:xfrm>
              <a:off x="492443" y="5677224"/>
              <a:ext cx="2088000" cy="72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9564" t="62327" r="4246" b="26980"/>
            <a:stretch/>
          </p:blipFill>
          <p:spPr bwMode="auto">
            <a:xfrm>
              <a:off x="520152" y="5964561"/>
              <a:ext cx="1979316"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 name="テキスト ボックス 3"/>
          <p:cNvSpPr txBox="1">
            <a:spLocks noChangeArrowheads="1"/>
          </p:cNvSpPr>
          <p:nvPr/>
        </p:nvSpPr>
        <p:spPr bwMode="auto">
          <a:xfrm>
            <a:off x="238725" y="687562"/>
            <a:ext cx="8636711" cy="490006"/>
          </a:xfrm>
          <a:prstGeom prst="rect">
            <a:avLst/>
          </a:prstGeom>
          <a:noFill/>
          <a:ln w="9525">
            <a:noFill/>
            <a:miter lim="800000"/>
            <a:headEnd/>
            <a:tailEnd/>
          </a:ln>
        </p:spPr>
        <p:txBody>
          <a:bodyPr wrap="square">
            <a:spAutoFit/>
          </a:bodyPr>
          <a:lstStyle/>
          <a:p>
            <a:r>
              <a:rPr lang="en-US" altLang="ja-JP" sz="1292" b="1" dirty="0">
                <a:latin typeface="Meiryo UI" panose="020B0604030504040204" pitchFamily="50" charset="-128"/>
                <a:ea typeface="Meiryo UI" panose="020B0604030504040204" pitchFamily="50" charset="-128"/>
                <a:cs typeface="Meiryo UI" panose="020B0604030504040204" pitchFamily="50" charset="-128"/>
              </a:rPr>
              <a:t>AI</a:t>
            </a:r>
            <a:r>
              <a:rPr lang="ja-JP" altLang="en-US" sz="1292" b="1" dirty="0">
                <a:latin typeface="Meiryo UI" panose="020B0604030504040204" pitchFamily="50" charset="-128"/>
                <a:ea typeface="Meiryo UI" panose="020B0604030504040204" pitchFamily="50" charset="-128"/>
                <a:cs typeface="Meiryo UI" panose="020B0604030504040204" pitchFamily="50" charset="-128"/>
              </a:rPr>
              <a:t>機能による学習により読取精度は向上しています。</a:t>
            </a:r>
            <a:endParaRPr lang="en-US" altLang="ja-JP" sz="1292" b="1"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b="1" dirty="0">
                <a:latin typeface="Meiryo UI" panose="020B0604030504040204" pitchFamily="50" charset="-128"/>
                <a:ea typeface="Meiryo UI" panose="020B0604030504040204" pitchFamily="50" charset="-128"/>
                <a:cs typeface="Meiryo UI" panose="020B0604030504040204" pitchFamily="50" charset="-128"/>
              </a:rPr>
              <a:t>以下は、</a:t>
            </a:r>
            <a:r>
              <a:rPr lang="en-US" altLang="ja-JP" sz="1292" b="1" dirty="0">
                <a:latin typeface="Meiryo UI" panose="020B0604030504040204" pitchFamily="50" charset="-128"/>
                <a:ea typeface="Meiryo UI" panose="020B0604030504040204" pitchFamily="50" charset="-128"/>
                <a:cs typeface="Meiryo UI" panose="020B0604030504040204" pitchFamily="50" charset="-128"/>
              </a:rPr>
              <a:t>2018</a:t>
            </a:r>
            <a:r>
              <a:rPr lang="ja-JP" altLang="en-US" sz="1292" b="1" dirty="0">
                <a:latin typeface="Meiryo UI" panose="020B0604030504040204" pitchFamily="50" charset="-128"/>
                <a:ea typeface="Meiryo UI" panose="020B0604030504040204" pitchFamily="50" charset="-128"/>
                <a:cs typeface="Meiryo UI" panose="020B0604030504040204" pitchFamily="50" charset="-128"/>
              </a:rPr>
              <a:t>年</a:t>
            </a:r>
            <a:r>
              <a:rPr lang="en-US" altLang="ja-JP" sz="1292" b="1" dirty="0">
                <a:latin typeface="Meiryo UI" panose="020B0604030504040204" pitchFamily="50" charset="-128"/>
                <a:ea typeface="Meiryo UI" panose="020B0604030504040204" pitchFamily="50" charset="-128"/>
                <a:cs typeface="Meiryo UI" panose="020B0604030504040204" pitchFamily="50" charset="-128"/>
              </a:rPr>
              <a:t>6</a:t>
            </a:r>
            <a:r>
              <a:rPr lang="ja-JP" altLang="en-US" sz="1292" b="1" dirty="0">
                <a:latin typeface="Meiryo UI" panose="020B0604030504040204" pitchFamily="50" charset="-128"/>
                <a:ea typeface="Meiryo UI" panose="020B0604030504040204" pitchFamily="50" charset="-128"/>
                <a:cs typeface="Meiryo UI" panose="020B0604030504040204" pitchFamily="50" charset="-128"/>
              </a:rPr>
              <a:t>月の調査で癖字により誤読した文字を、再度読取りした結果を比較したものです。</a:t>
            </a:r>
            <a:endParaRPr lang="en-US" altLang="ja-JP" sz="1292"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49" name="図 48"/>
          <p:cNvPicPr>
            <a:picLocks noChangeAspect="1"/>
          </p:cNvPicPr>
          <p:nvPr/>
        </p:nvPicPr>
        <p:blipFill rotWithShape="1">
          <a:blip r:embed="rId7"/>
          <a:srcRect l="59542" t="44024" r="4328" b="43758"/>
          <a:stretch/>
        </p:blipFill>
        <p:spPr>
          <a:xfrm>
            <a:off x="4651538" y="2793335"/>
            <a:ext cx="2113211" cy="434718"/>
          </a:xfrm>
          <a:prstGeom prst="rect">
            <a:avLst/>
          </a:prstGeom>
        </p:spPr>
      </p:pic>
      <p:pic>
        <p:nvPicPr>
          <p:cNvPr id="50" name="図 49"/>
          <p:cNvPicPr>
            <a:picLocks noChangeAspect="1"/>
          </p:cNvPicPr>
          <p:nvPr/>
        </p:nvPicPr>
        <p:blipFill rotWithShape="1">
          <a:blip r:embed="rId8"/>
          <a:srcRect l="59686" t="72230" r="4438" b="16398"/>
          <a:stretch/>
        </p:blipFill>
        <p:spPr>
          <a:xfrm>
            <a:off x="4651539" y="3734015"/>
            <a:ext cx="2113211" cy="392454"/>
          </a:xfrm>
          <a:prstGeom prst="rect">
            <a:avLst/>
          </a:prstGeom>
        </p:spPr>
      </p:pic>
      <p:pic>
        <p:nvPicPr>
          <p:cNvPr id="51" name="図 50"/>
          <p:cNvPicPr>
            <a:picLocks noChangeAspect="1"/>
          </p:cNvPicPr>
          <p:nvPr/>
        </p:nvPicPr>
        <p:blipFill rotWithShape="1">
          <a:blip r:embed="rId9"/>
          <a:srcRect l="59658" t="55216" r="4587" b="34105"/>
          <a:stretch/>
        </p:blipFill>
        <p:spPr>
          <a:xfrm>
            <a:off x="4651539" y="4691275"/>
            <a:ext cx="2113211" cy="369358"/>
          </a:xfrm>
          <a:prstGeom prst="rect">
            <a:avLst/>
          </a:prstGeom>
        </p:spPr>
      </p:pic>
      <p:pic>
        <p:nvPicPr>
          <p:cNvPr id="52" name="図 51"/>
          <p:cNvPicPr>
            <a:picLocks noChangeAspect="1"/>
          </p:cNvPicPr>
          <p:nvPr/>
        </p:nvPicPr>
        <p:blipFill rotWithShape="1">
          <a:blip r:embed="rId10"/>
          <a:srcRect l="59796" t="37311" r="4397" b="51199"/>
          <a:stretch/>
        </p:blipFill>
        <p:spPr>
          <a:xfrm>
            <a:off x="4651539" y="5631830"/>
            <a:ext cx="2113211" cy="396038"/>
          </a:xfrm>
          <a:prstGeom prst="rect">
            <a:avLst/>
          </a:prstGeom>
        </p:spPr>
      </p:pic>
      <p:pic>
        <p:nvPicPr>
          <p:cNvPr id="53" name="図 52"/>
          <p:cNvPicPr>
            <a:picLocks noChangeAspect="1"/>
          </p:cNvPicPr>
          <p:nvPr/>
        </p:nvPicPr>
        <p:blipFill rotWithShape="1">
          <a:blip r:embed="rId11"/>
          <a:srcRect l="59736" t="37459" r="4301" b="50987"/>
          <a:stretch/>
        </p:blipFill>
        <p:spPr>
          <a:xfrm>
            <a:off x="4651539" y="1856583"/>
            <a:ext cx="2113210" cy="397356"/>
          </a:xfrm>
          <a:prstGeom prst="rect">
            <a:avLst/>
          </a:prstGeom>
        </p:spPr>
      </p:pic>
      <p:sp>
        <p:nvSpPr>
          <p:cNvPr id="26" name="テキスト ボックス 25"/>
          <p:cNvSpPr txBox="1"/>
          <p:nvPr/>
        </p:nvSpPr>
        <p:spPr>
          <a:xfrm>
            <a:off x="5958335" y="6231743"/>
            <a:ext cx="2912977" cy="234360"/>
          </a:xfrm>
          <a:prstGeom prst="rect">
            <a:avLst/>
          </a:prstGeom>
          <a:noFill/>
        </p:spPr>
        <p:txBody>
          <a:bodyPr wrap="none" rtlCol="0">
            <a:spAutoFit/>
          </a:bodyPr>
          <a:lstStyle/>
          <a:p>
            <a:r>
              <a:rPr lang="en-US" altLang="ja-JP" sz="923"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23" dirty="0">
                <a:latin typeface="メイリオ" panose="020B0604030504040204" pitchFamily="50" charset="-128"/>
                <a:ea typeface="メイリオ" panose="020B0604030504040204" pitchFamily="50" charset="-128"/>
                <a:cs typeface="メイリオ" panose="020B0604030504040204" pitchFamily="50" charset="-128"/>
              </a:rPr>
              <a:t>個別ユーザに特化した学習機能はございません。</a:t>
            </a:r>
          </a:p>
        </p:txBody>
      </p:sp>
    </p:spTree>
    <p:extLst>
      <p:ext uri="{BB962C8B-B14F-4D97-AF65-F5344CB8AC3E}">
        <p14:creationId xmlns:p14="http://schemas.microsoft.com/office/powerpoint/2010/main" val="3552679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p:cNvSpPr/>
          <p:nvPr/>
        </p:nvSpPr>
        <p:spPr>
          <a:xfrm>
            <a:off x="5288592" y="1640384"/>
            <a:ext cx="3626516" cy="1710864"/>
          </a:xfrm>
          <a:prstGeom prst="rect">
            <a:avLst/>
          </a:prstGeom>
          <a:solidFill>
            <a:schemeClr val="accent5">
              <a:lumMod val="40000"/>
              <a:lumOff val="60000"/>
            </a:schemeClr>
          </a:solidFill>
          <a:ln w="25400" cap="flat" cmpd="sng" algn="ctr">
            <a:noFill/>
            <a:prstDash val="solid"/>
          </a:ln>
          <a:effectLst/>
        </p:spPr>
        <p:txBody>
          <a:bodyPr rtlCol="0" anchor="b"/>
          <a:lstStyle/>
          <a:p>
            <a:pPr algn="ctr" defTabSz="962845">
              <a:defRPr/>
            </a:pPr>
            <a:endParaRPr kumimoji="0" lang="ja-JP" altLang="en-US" sz="1939" kern="0" dirty="0">
              <a:solidFill>
                <a:prstClr val="white"/>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正方形/長方形 19"/>
          <p:cNvSpPr/>
          <p:nvPr/>
        </p:nvSpPr>
        <p:spPr>
          <a:xfrm>
            <a:off x="5308334" y="3800789"/>
            <a:ext cx="3626516" cy="1891189"/>
          </a:xfrm>
          <a:prstGeom prst="rect">
            <a:avLst/>
          </a:prstGeom>
          <a:solidFill>
            <a:schemeClr val="accent5">
              <a:lumMod val="40000"/>
              <a:lumOff val="60000"/>
            </a:schemeClr>
          </a:solidFill>
          <a:ln w="25400" cap="flat" cmpd="sng" algn="ctr">
            <a:noFill/>
            <a:prstDash val="solid"/>
          </a:ln>
          <a:effectLst/>
        </p:spPr>
        <p:txBody>
          <a:bodyPr rtlCol="0" anchor="b"/>
          <a:lstStyle/>
          <a:p>
            <a:pPr algn="ctr" defTabSz="962845">
              <a:defRPr/>
            </a:pPr>
            <a:endParaRPr kumimoji="0" lang="ja-JP" altLang="en-US" sz="1939" kern="0" dirty="0">
              <a:solidFill>
                <a:prstClr val="white"/>
              </a:solidFill>
              <a:latin typeface="メイリオ" panose="020B0604030504040204" pitchFamily="50" charset="-128"/>
              <a:ea typeface="メイリオ" panose="020B0604030504040204" pitchFamily="50" charset="-128"/>
            </a:endParaRPr>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7631" t="31220" r="28798" b="12598"/>
          <a:stretch/>
        </p:blipFill>
        <p:spPr bwMode="auto">
          <a:xfrm>
            <a:off x="593007" y="1240006"/>
            <a:ext cx="4035966" cy="3150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正方形/長方形 16"/>
          <p:cNvSpPr/>
          <p:nvPr/>
        </p:nvSpPr>
        <p:spPr>
          <a:xfrm>
            <a:off x="520718" y="4701324"/>
            <a:ext cx="3780814" cy="1861187"/>
          </a:xfrm>
          <a:prstGeom prst="rect">
            <a:avLst/>
          </a:prstGeom>
          <a:solidFill>
            <a:schemeClr val="accent5">
              <a:lumMod val="40000"/>
              <a:lumOff val="60000"/>
            </a:schemeClr>
          </a:solidFill>
          <a:ln w="25400" cap="flat" cmpd="sng" algn="ctr">
            <a:noFill/>
            <a:prstDash val="solid"/>
          </a:ln>
          <a:effectLst/>
        </p:spPr>
        <p:txBody>
          <a:bodyPr rtlCol="0" anchor="b"/>
          <a:lstStyle/>
          <a:p>
            <a:pPr algn="ctr" defTabSz="962845">
              <a:defRPr/>
            </a:pPr>
            <a:endParaRPr kumimoji="0" lang="ja-JP" altLang="en-US" sz="1939" kern="0" dirty="0">
              <a:solidFill>
                <a:prstClr val="white"/>
              </a:solidFill>
              <a:latin typeface="メイリオ" panose="020B0604030504040204" pitchFamily="50" charset="-128"/>
              <a:ea typeface="メイリオ" panose="020B0604030504040204" pitchFamily="50" charset="-128"/>
            </a:endParaRPr>
          </a:p>
        </p:txBody>
      </p:sp>
      <p:sp>
        <p:nvSpPr>
          <p:cNvPr id="8" name="テキスト ボックス 7"/>
          <p:cNvSpPr txBox="1"/>
          <p:nvPr/>
        </p:nvSpPr>
        <p:spPr>
          <a:xfrm>
            <a:off x="281354" y="871790"/>
            <a:ext cx="1787669" cy="348109"/>
          </a:xfrm>
          <a:prstGeom prst="rect">
            <a:avLst/>
          </a:prstGeom>
          <a:noFill/>
        </p:spPr>
        <p:txBody>
          <a:bodyPr wrap="none" rtlCol="0">
            <a:spAutoFit/>
          </a:bodyPr>
          <a:lstStyle/>
          <a:p>
            <a:r>
              <a:rPr lang="ja-JP" altLang="en-US" sz="1662" dirty="0">
                <a:latin typeface="Meiryo UI" panose="020B0604030504040204" pitchFamily="50" charset="-128"/>
                <a:ea typeface="Meiryo UI" panose="020B0604030504040204" pitchFamily="50" charset="-128"/>
                <a:cs typeface="Meiryo UI" panose="020B0604030504040204" pitchFamily="50" charset="-128"/>
              </a:rPr>
              <a:t>◆読み取り結果例</a:t>
            </a:r>
          </a:p>
        </p:txBody>
      </p:sp>
      <p:sp>
        <p:nvSpPr>
          <p:cNvPr id="6" name="テキスト ボックス 5"/>
          <p:cNvSpPr txBox="1"/>
          <p:nvPr/>
        </p:nvSpPr>
        <p:spPr>
          <a:xfrm>
            <a:off x="593110" y="4742451"/>
            <a:ext cx="3505219" cy="1792798"/>
          </a:xfrm>
          <a:prstGeom prst="rect">
            <a:avLst/>
          </a:prstGeom>
          <a:noFill/>
        </p:spPr>
        <p:txBody>
          <a:bodyPr wrap="square" rtlCol="0">
            <a:spAutoFit/>
          </a:bodyPr>
          <a:lstStyle/>
          <a:p>
            <a:r>
              <a:rPr lang="ja-JP" altLang="en-US" sz="1600"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技術③：データベースマッチング</a:t>
            </a:r>
            <a:endParaRPr lang="en-US" altLang="ja-JP" sz="1600"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手書き文字を自動認識した後、あらかじめ登録している</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データベースを参照し、情報の取得が可能。</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手書き文字を読み取らなくても登録された情報が結果に</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　反映される。</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（例）</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社員コードをデータベース検索し、氏名カナ、氏名　を取得。</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en-US" altLang="ja-JP" sz="105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データベースマッチングにより、社員コード「</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8761234</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から、「ウラシマタロウ」と「浦島太郎」を取得。</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タイトル 1"/>
          <p:cNvSpPr>
            <a:spLocks noGrp="1"/>
          </p:cNvSpPr>
          <p:nvPr>
            <p:ph type="title"/>
          </p:nvPr>
        </p:nvSpPr>
        <p:spPr>
          <a:xfrm>
            <a:off x="0" y="179199"/>
            <a:ext cx="8196659" cy="324872"/>
          </a:xfrm>
        </p:spPr>
        <p:txBody>
          <a:bodyPr/>
          <a:lstStyle/>
          <a:p>
            <a:r>
              <a:rPr lang="ja-JP" altLang="en-US" dirty="0"/>
              <a:t>「</a:t>
            </a:r>
            <a:r>
              <a:rPr lang="en-US" altLang="ja-JP" dirty="0"/>
              <a:t>DX Suite(Intelligent OCR)</a:t>
            </a:r>
            <a:r>
              <a:rPr lang="ja-JP" altLang="en-US" dirty="0"/>
              <a:t>」の技術要素</a:t>
            </a:r>
            <a:endParaRPr kumimoji="1" lang="ja-JP" altLang="en-US" dirty="0"/>
          </a:p>
        </p:txBody>
      </p:sp>
      <p:sp>
        <p:nvSpPr>
          <p:cNvPr id="13" name="四角形吹き出し 12"/>
          <p:cNvSpPr/>
          <p:nvPr/>
        </p:nvSpPr>
        <p:spPr>
          <a:xfrm>
            <a:off x="1786761" y="3095831"/>
            <a:ext cx="2842212" cy="220214"/>
          </a:xfrm>
          <a:prstGeom prst="wedgeRectCallout">
            <a:avLst>
              <a:gd name="adj1" fmla="val 72459"/>
              <a:gd name="adj2" fmla="val 475217"/>
            </a:avLst>
          </a:prstGeom>
          <a:noFill/>
          <a:ln w="38100">
            <a:solidFill>
              <a:schemeClr val="accent2">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62">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テキスト ボックス 18"/>
          <p:cNvSpPr txBox="1"/>
          <p:nvPr/>
        </p:nvSpPr>
        <p:spPr>
          <a:xfrm>
            <a:off x="5399840" y="1775619"/>
            <a:ext cx="3505219" cy="1200329"/>
          </a:xfrm>
          <a:prstGeom prst="rect">
            <a:avLst/>
          </a:prstGeom>
          <a:noFill/>
        </p:spPr>
        <p:txBody>
          <a:bodyPr wrap="square" rtlCol="0">
            <a:spAutoFit/>
          </a:bodyPr>
          <a:lstStyle/>
          <a:p>
            <a:r>
              <a:rPr lang="ja-JP" altLang="en-US" sz="1600"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技術①：</a:t>
            </a:r>
            <a:r>
              <a:rPr lang="en-US" altLang="ja-JP" sz="1600"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1600"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学習機能</a:t>
            </a:r>
          </a:p>
          <a:p>
            <a:pPr lvl="0"/>
            <a:r>
              <a:rPr lang="ja-JP" altLang="en-US" sz="11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書き癖を機械学習し、読み取り精度を高めることが可能。</a:t>
            </a:r>
            <a:endParaRPr lang="en-US" altLang="ja-JP" sz="11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lvl="0"/>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（例）</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「ＢＰ</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accent6">
                    <a:lumMod val="75000"/>
                  </a:schemeClr>
                </a:solidFill>
                <a:latin typeface="Meiryo UI" panose="020B0604030504040204" pitchFamily="50" charset="-128"/>
                <a:ea typeface="Meiryo UI" panose="020B0604030504040204" pitchFamily="50" charset="-128"/>
                <a:cs typeface="Meiryo UI" panose="020B0604030504040204" pitchFamily="50" charset="-128"/>
              </a:rPr>
              <a:t>Ｏ</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事業部」を「ＢＰ</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en-US" altLang="ja-JP" sz="1050" b="1" dirty="0">
                <a:solidFill>
                  <a:srgbClr val="EE831D"/>
                </a:solidFill>
                <a:latin typeface="Meiryo UI" panose="020B0604030504040204" pitchFamily="50" charset="-128"/>
                <a:ea typeface="Meiryo UI" panose="020B0604030504040204" pitchFamily="50" charset="-128"/>
                <a:cs typeface="Meiryo UI" panose="020B0604030504040204" pitchFamily="50" charset="-128"/>
              </a:rPr>
              <a:t>0</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事業部」と誤変換。</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0</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」を手入力で「Ｏ」に補正することで、</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AI</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学習が行われる。</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a:off x="5368982" y="3966614"/>
            <a:ext cx="3505219" cy="1369606"/>
          </a:xfrm>
          <a:prstGeom prst="rect">
            <a:avLst/>
          </a:prstGeom>
          <a:noFill/>
        </p:spPr>
        <p:txBody>
          <a:bodyPr wrap="square" rtlCol="0">
            <a:spAutoFit/>
          </a:bodyPr>
          <a:lstStyle/>
          <a:p>
            <a:r>
              <a:rPr lang="ja-JP" altLang="en-US" sz="1600"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技術②：文脈判断機能</a:t>
            </a:r>
          </a:p>
          <a:p>
            <a:pPr lvl="0"/>
            <a:r>
              <a:rPr lang="ja-JP" altLang="en-US" sz="11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文字で読み取るのではなく、文書や文脈などを認識することが可能。</a:t>
            </a:r>
            <a:endParaRPr lang="en-US" altLang="ja-JP" sz="11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lvl="0"/>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（例）</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「コ</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accent6">
                    <a:lumMod val="75000"/>
                  </a:schemeClr>
                </a:solidFill>
                <a:latin typeface="Meiryo UI" panose="020B0604030504040204" pitchFamily="50" charset="-128"/>
                <a:ea typeface="Meiryo UI" panose="020B0604030504040204" pitchFamily="50" charset="-128"/>
                <a:cs typeface="Meiryo UI" panose="020B0604030504040204" pitchFamily="50" charset="-128"/>
              </a:rPr>
              <a:t>ミ</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ュニティー」を「コ</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accent6">
                    <a:lumMod val="75000"/>
                  </a:schemeClr>
                </a:solidFill>
                <a:latin typeface="Meiryo UI" panose="020B0604030504040204" pitchFamily="50" charset="-128"/>
                <a:ea typeface="Meiryo UI" panose="020B0604030504040204" pitchFamily="50" charset="-128"/>
                <a:cs typeface="Meiryo UI" panose="020B0604030504040204" pitchFamily="50" charset="-128"/>
              </a:rPr>
              <a:t>三</a:t>
            </a:r>
            <a:r>
              <a:rPr lang="en-US" altLang="ja-JP" sz="1050" dirty="0">
                <a:latin typeface="Meiryo UI" panose="020B0604030504040204" pitchFamily="50" charset="-128"/>
                <a:ea typeface="Meiryo UI" panose="020B0604030504040204" pitchFamily="50" charset="-128"/>
                <a:cs typeface="Meiryo UI" panose="020B0604030504040204" pitchFamily="50" charset="-128"/>
              </a:rPr>
              <a:t>”</a:t>
            </a:r>
            <a:r>
              <a:rPr lang="ja-JP" altLang="en-US" sz="1050" dirty="0">
                <a:latin typeface="Meiryo UI" panose="020B0604030504040204" pitchFamily="50" charset="-128"/>
                <a:ea typeface="Meiryo UI" panose="020B0604030504040204" pitchFamily="50" charset="-128"/>
                <a:cs typeface="Meiryo UI" panose="020B0604030504040204" pitchFamily="50" charset="-128"/>
              </a:rPr>
              <a:t>ュニティー」と誤変換。</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050" dirty="0">
                <a:latin typeface="Meiryo UI" panose="020B0604030504040204" pitchFamily="50" charset="-128"/>
                <a:ea typeface="Meiryo UI" panose="020B0604030504040204" pitchFamily="50" charset="-128"/>
                <a:cs typeface="Meiryo UI" panose="020B0604030504040204" pitchFamily="50" charset="-128"/>
              </a:rPr>
              <a:t>名前の文脈を認識し、「コミュニティー」と正確に変換。</a:t>
            </a:r>
            <a:endParaRPr lang="en-US" altLang="ja-JP" sz="105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四角形吹き出し 10"/>
          <p:cNvSpPr/>
          <p:nvPr/>
        </p:nvSpPr>
        <p:spPr>
          <a:xfrm>
            <a:off x="1817098" y="2316991"/>
            <a:ext cx="2811875" cy="218374"/>
          </a:xfrm>
          <a:prstGeom prst="wedgeRectCallout">
            <a:avLst>
              <a:gd name="adj1" fmla="val 72021"/>
              <a:gd name="adj2" fmla="val 178542"/>
            </a:avLst>
          </a:prstGeom>
          <a:noFill/>
          <a:ln w="38100">
            <a:solidFill>
              <a:schemeClr val="accent2">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62">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テキスト ボックス 15"/>
          <p:cNvSpPr txBox="1"/>
          <p:nvPr/>
        </p:nvSpPr>
        <p:spPr>
          <a:xfrm>
            <a:off x="5479197" y="3104555"/>
            <a:ext cx="3387466" cy="234360"/>
          </a:xfrm>
          <a:prstGeom prst="rect">
            <a:avLst/>
          </a:prstGeom>
          <a:noFill/>
        </p:spPr>
        <p:txBody>
          <a:bodyPr wrap="none" rtlCol="0">
            <a:spAutoFit/>
          </a:bodyPr>
          <a:lstStyle/>
          <a:p>
            <a:r>
              <a:rPr lang="en-US" altLang="ja-JP" sz="923"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23" dirty="0">
                <a:latin typeface="メイリオ" panose="020B0604030504040204" pitchFamily="50" charset="-128"/>
                <a:ea typeface="メイリオ" panose="020B0604030504040204" pitchFamily="50" charset="-128"/>
                <a:cs typeface="メイリオ" panose="020B0604030504040204" pitchFamily="50" charset="-128"/>
              </a:rPr>
              <a:t>個社に特化したバージョンアップ機能ではございません。</a:t>
            </a:r>
          </a:p>
        </p:txBody>
      </p:sp>
      <p:sp>
        <p:nvSpPr>
          <p:cNvPr id="22" name="テキスト ボックス 21"/>
          <p:cNvSpPr txBox="1"/>
          <p:nvPr/>
        </p:nvSpPr>
        <p:spPr>
          <a:xfrm>
            <a:off x="5418550" y="5396919"/>
            <a:ext cx="2874505" cy="234360"/>
          </a:xfrm>
          <a:prstGeom prst="rect">
            <a:avLst/>
          </a:prstGeom>
          <a:noFill/>
        </p:spPr>
        <p:txBody>
          <a:bodyPr wrap="none" rtlCol="0">
            <a:spAutoFit/>
          </a:bodyPr>
          <a:lstStyle/>
          <a:p>
            <a:r>
              <a:rPr lang="en-US" altLang="ja-JP" sz="923" dirty="0">
                <a:latin typeface="Meiryo UI" panose="020B0604030504040204" pitchFamily="50" charset="-128"/>
                <a:ea typeface="Meiryo UI" panose="020B0604030504040204" pitchFamily="50" charset="-128"/>
                <a:cs typeface="Meiryo UI" panose="020B0604030504040204" pitchFamily="50" charset="-128"/>
              </a:rPr>
              <a:t>※</a:t>
            </a:r>
            <a:r>
              <a:rPr lang="ja-JP" altLang="en-US" sz="923" dirty="0">
                <a:latin typeface="Meiryo UI" panose="020B0604030504040204" pitchFamily="50" charset="-128"/>
                <a:ea typeface="Meiryo UI" panose="020B0604030504040204" pitchFamily="50" charset="-128"/>
                <a:cs typeface="Meiryo UI" panose="020B0604030504040204" pitchFamily="50" charset="-128"/>
              </a:rPr>
              <a:t>すべての文字の読み取りを保証するものではありません。</a:t>
            </a:r>
          </a:p>
        </p:txBody>
      </p:sp>
      <p:sp>
        <p:nvSpPr>
          <p:cNvPr id="2" name="フリーフォーム 1"/>
          <p:cNvSpPr/>
          <p:nvPr/>
        </p:nvSpPr>
        <p:spPr>
          <a:xfrm>
            <a:off x="1185706" y="1248508"/>
            <a:ext cx="1316334" cy="3466681"/>
          </a:xfrm>
          <a:custGeom>
            <a:avLst/>
            <a:gdLst>
              <a:gd name="connsiteX0" fmla="*/ 32657 w 1426029"/>
              <a:gd name="connsiteY0" fmla="*/ 239486 h 3755571"/>
              <a:gd name="connsiteX1" fmla="*/ 1426029 w 1426029"/>
              <a:gd name="connsiteY1" fmla="*/ 261257 h 3755571"/>
              <a:gd name="connsiteX2" fmla="*/ 1415143 w 1426029"/>
              <a:gd name="connsiteY2" fmla="*/ 0 h 3755571"/>
              <a:gd name="connsiteX3" fmla="*/ 32657 w 1426029"/>
              <a:gd name="connsiteY3" fmla="*/ 10886 h 3755571"/>
              <a:gd name="connsiteX4" fmla="*/ 0 w 1426029"/>
              <a:gd name="connsiteY4" fmla="*/ 3755571 h 3755571"/>
              <a:gd name="connsiteX5" fmla="*/ 97972 w 1426029"/>
              <a:gd name="connsiteY5" fmla="*/ 206829 h 3755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029" h="3755571">
                <a:moveTo>
                  <a:pt x="32657" y="239486"/>
                </a:moveTo>
                <a:lnTo>
                  <a:pt x="1426029" y="261257"/>
                </a:lnTo>
                <a:lnTo>
                  <a:pt x="1415143" y="0"/>
                </a:lnTo>
                <a:lnTo>
                  <a:pt x="32657" y="10886"/>
                </a:lnTo>
                <a:lnTo>
                  <a:pt x="0" y="3755571"/>
                </a:lnTo>
                <a:lnTo>
                  <a:pt x="97972" y="206829"/>
                </a:lnTo>
              </a:path>
            </a:pathLst>
          </a:custGeom>
          <a:noFill/>
          <a:ln w="25400">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62"/>
          </a:p>
        </p:txBody>
      </p:sp>
    </p:spTree>
    <p:extLst>
      <p:ext uri="{BB962C8B-B14F-4D97-AF65-F5344CB8AC3E}">
        <p14:creationId xmlns:p14="http://schemas.microsoft.com/office/powerpoint/2010/main" val="32638359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ext uri="{D42A27DB-BD31-4B8C-83A1-F6EECF244321}">
                <p14:modId xmlns:p14="http://schemas.microsoft.com/office/powerpoint/2010/main" val="90721717"/>
              </p:ext>
            </p:extLst>
          </p:nvPr>
        </p:nvGraphicFramePr>
        <p:xfrm>
          <a:off x="122116" y="1796836"/>
          <a:ext cx="8897814" cy="4438470"/>
        </p:xfrm>
        <a:graphic>
          <a:graphicData uri="http://schemas.openxmlformats.org/drawingml/2006/table">
            <a:tbl>
              <a:tblPr/>
              <a:tblGrid>
                <a:gridCol w="562708">
                  <a:extLst>
                    <a:ext uri="{9D8B030D-6E8A-4147-A177-3AD203B41FA5}">
                      <a16:colId xmlns:a16="http://schemas.microsoft.com/office/drawing/2014/main" xmlns="" val="20000"/>
                    </a:ext>
                  </a:extLst>
                </a:gridCol>
                <a:gridCol w="2089638">
                  <a:extLst>
                    <a:ext uri="{9D8B030D-6E8A-4147-A177-3AD203B41FA5}">
                      <a16:colId xmlns:a16="http://schemas.microsoft.com/office/drawing/2014/main" xmlns="" val="20001"/>
                    </a:ext>
                  </a:extLst>
                </a:gridCol>
                <a:gridCol w="899746">
                  <a:extLst>
                    <a:ext uri="{9D8B030D-6E8A-4147-A177-3AD203B41FA5}">
                      <a16:colId xmlns:a16="http://schemas.microsoft.com/office/drawing/2014/main" xmlns="" val="20002"/>
                    </a:ext>
                  </a:extLst>
                </a:gridCol>
                <a:gridCol w="800100">
                  <a:extLst>
                    <a:ext uri="{9D8B030D-6E8A-4147-A177-3AD203B41FA5}">
                      <a16:colId xmlns:a16="http://schemas.microsoft.com/office/drawing/2014/main" xmlns="" val="20003"/>
                    </a:ext>
                  </a:extLst>
                </a:gridCol>
                <a:gridCol w="4545622">
                  <a:extLst>
                    <a:ext uri="{9D8B030D-6E8A-4147-A177-3AD203B41FA5}">
                      <a16:colId xmlns:a16="http://schemas.microsoft.com/office/drawing/2014/main" xmlns="" val="20004"/>
                    </a:ext>
                  </a:extLst>
                </a:gridCol>
              </a:tblGrid>
              <a:tr h="279344">
                <a:tc gridSpan="2">
                  <a:txBody>
                    <a:bodyPr/>
                    <a:lstStyle/>
                    <a:p>
                      <a:pPr algn="ctr" fontAlgn="ctr"/>
                      <a:r>
                        <a:rPr lang="ja-JP" altLang="en-US" sz="10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　</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40000"/>
                        <a:lumOff val="60000"/>
                      </a:schemeClr>
                    </a:solidFill>
                  </a:tcPr>
                </a:tc>
                <a:tc hMerge="1">
                  <a:txBody>
                    <a:bodyPr/>
                    <a:lstStyle/>
                    <a:p>
                      <a:endParaRPr kumimoji="1" lang="ja-JP" altLang="en-US"/>
                    </a:p>
                  </a:txBody>
                  <a:tcPr/>
                </a:tc>
                <a:tc>
                  <a:txBody>
                    <a:bodyPr/>
                    <a:lstStyle/>
                    <a:p>
                      <a:pPr algn="ctr" fontAlgn="ctr"/>
                      <a:r>
                        <a:rPr lang="ja-JP" altLang="en-US" sz="1700" b="1" i="0" u="none" strike="noStrike" dirty="0">
                          <a:solidFill>
                            <a:schemeClr val="tx1">
                              <a:lumMod val="60000"/>
                              <a:lumOff val="40000"/>
                            </a:schemeClr>
                          </a:solidFill>
                          <a:effectLst/>
                          <a:latin typeface="Meiryo UI" panose="020B0604030504040204" pitchFamily="50" charset="-128"/>
                          <a:ea typeface="Meiryo UI" panose="020B0604030504040204" pitchFamily="50" charset="-128"/>
                          <a:cs typeface="Meiryo UI" panose="020B0604030504040204" pitchFamily="50" charset="-128"/>
                        </a:rPr>
                        <a:t>従来</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40000"/>
                        <a:lumOff val="60000"/>
                      </a:schemeClr>
                    </a:solidFill>
                  </a:tcPr>
                </a:tc>
                <a:tc gridSpan="2">
                  <a:txBody>
                    <a:bodyPr/>
                    <a:lstStyle/>
                    <a:p>
                      <a:pPr algn="ctr" fontAlgn="ctr"/>
                      <a:r>
                        <a:rPr lang="en-US" altLang="ja-JP" sz="1700" b="1" i="0" u="none" strike="noStrike" dirty="0">
                          <a:solidFill>
                            <a:schemeClr val="tx1">
                              <a:lumMod val="60000"/>
                              <a:lumOff val="40000"/>
                            </a:schemeClr>
                          </a:solidFill>
                          <a:effectLst/>
                          <a:latin typeface="Meiryo UI" panose="020B0604030504040204" pitchFamily="50" charset="-128"/>
                          <a:ea typeface="Meiryo UI" panose="020B0604030504040204" pitchFamily="50" charset="-128"/>
                          <a:cs typeface="Meiryo UI" panose="020B0604030504040204" pitchFamily="50" charset="-128"/>
                        </a:rPr>
                        <a:t>AI-OCR</a:t>
                      </a:r>
                      <a:endParaRPr lang="ja-JP" altLang="en-US" sz="1700" b="1" i="0" u="none" strike="noStrike" dirty="0">
                        <a:solidFill>
                          <a:schemeClr val="bg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40000"/>
                        <a:lumOff val="60000"/>
                      </a:schemeClr>
                    </a:solidFill>
                  </a:tcPr>
                </a:tc>
                <a:tc hMerge="1">
                  <a:txBody>
                    <a:bodyPr/>
                    <a:lstStyle/>
                    <a:p>
                      <a:endParaRPr kumimoji="1" lang="ja-JP" altLang="en-US"/>
                    </a:p>
                  </a:txBody>
                  <a:tcPr/>
                </a:tc>
                <a:extLst>
                  <a:ext uri="{0D108BD9-81ED-4DB2-BD59-A6C34878D82A}">
                    <a16:rowId xmlns:a16="http://schemas.microsoft.com/office/drawing/2014/main" xmlns="" val="10000"/>
                  </a:ext>
                </a:extLst>
              </a:tr>
              <a:tr h="279344">
                <a:tc rowSpan="6">
                  <a:txBody>
                    <a:bodyPr/>
                    <a:lstStyle/>
                    <a:p>
                      <a:pPr algn="ctr" fontAlgn="ctr"/>
                      <a: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読み取り</a:t>
                      </a:r>
                    </a:p>
                  </a:txBody>
                  <a:tcPr marL="66462" marR="66462"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機械文字</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ja-JP" altLang="en-US" sz="1700" b="1"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700" b="1" i="0" u="none" strike="noStrike">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72459">
                <a:tc vMerge="1">
                  <a:txBody>
                    <a:bodyPr/>
                    <a:lstStyle/>
                    <a:p>
                      <a:endParaRPr kumimoji="1" lang="ja-JP" altLang="en-US"/>
                    </a:p>
                  </a:txBody>
                  <a:tcPr/>
                </a:tc>
                <a:tc>
                  <a:txBody>
                    <a:bodyPr/>
                    <a:lstStyle/>
                    <a:p>
                      <a:pPr algn="l" fontAlgn="ctr"/>
                      <a: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手書き文字</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altLang="ja-JP" sz="1700" b="1"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700" b="1"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書き癖などがある手書きの読み取りが可能</a:t>
                      </a:r>
                      <a:b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b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r>
                        <a:rPr lang="en-US" altLang="ja-JP"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AI</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による文字の読み取り学習にて精度向上を図っている）</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558689">
                <a:tc vMerge="1">
                  <a:txBody>
                    <a:bodyPr/>
                    <a:lstStyle/>
                    <a:p>
                      <a:endParaRPr kumimoji="1" lang="ja-JP" altLang="en-US"/>
                    </a:p>
                  </a:txBody>
                  <a:tcPr/>
                </a:tc>
                <a:tc>
                  <a:txBody>
                    <a:bodyPr/>
                    <a:lstStyle/>
                    <a:p>
                      <a:pPr algn="l" fontAlgn="ctr"/>
                      <a: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雑文字</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altLang="ja-JP" sz="1700" b="1"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700" b="1" i="0" u="none" strike="noStrike">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altLang="ja-JP"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文字の小ささ、かすれなどにも強い</a:t>
                      </a:r>
                      <a:endParaRPr lang="en-US" altLang="ja-JP"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a:p>
                      <a:pPr algn="l" fontAlgn="ctr"/>
                      <a:endParaRPr lang="en-US" altLang="ja-JP"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79344">
                <a:tc vMerge="1">
                  <a:txBody>
                    <a:bodyPr/>
                    <a:lstStyle/>
                    <a:p>
                      <a:endParaRPr kumimoji="1" lang="ja-JP" altLang="en-US"/>
                    </a:p>
                  </a:txBody>
                  <a:tcPr/>
                </a:tc>
                <a:tc>
                  <a:txBody>
                    <a:bodyPr/>
                    <a:lstStyle/>
                    <a:p>
                      <a:pPr algn="l" fontAlgn="ctr"/>
                      <a: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悪画質</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altLang="ja-JP" sz="1700" b="1"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700" b="1"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文字の傾き、歪みなどにも強い</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72459">
                <a:tc vMerge="1">
                  <a:txBody>
                    <a:bodyPr/>
                    <a:lstStyle/>
                    <a:p>
                      <a:endParaRPr kumimoji="1" lang="ja-JP" altLang="en-US"/>
                    </a:p>
                  </a:txBody>
                  <a:tcPr/>
                </a:tc>
                <a:tc>
                  <a:txBody>
                    <a:bodyPr/>
                    <a:lstStyle/>
                    <a:p>
                      <a:pPr algn="l" fontAlgn="ctr"/>
                      <a:r>
                        <a:rPr lang="ja-JP" altLang="en-US" sz="1300" b="1"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罫線読み取り</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altLang="ja-JP" sz="1700" b="1"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700" b="1"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帳票の罫線を罫線として</a:t>
                      </a:r>
                      <a:r>
                        <a:rPr lang="en-US" altLang="ja-JP" sz="1100" b="0"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AI</a:t>
                      </a:r>
                      <a:r>
                        <a:rPr lang="ja-JP" altLang="en-US" sz="1100" b="0"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で学習し、文字と罫線をそれぞれ読み取ることができる</a:t>
                      </a:r>
                      <a:endParaRPr lang="en-US" altLang="ja-JP" sz="1100" b="0"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434536">
                <a:tc vMerge="1">
                  <a:txBody>
                    <a:bodyPr/>
                    <a:lstStyle/>
                    <a:p>
                      <a:pPr algn="ctr" fontAlgn="ctr"/>
                      <a:endParaRPr lang="ja-JP" altLang="en-US" sz="1400" b="1"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72000" marR="72000"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300" b="1"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テンプレート識別</a:t>
                      </a:r>
                      <a:endParaRPr lang="en-US" altLang="ja-JP" sz="1300" b="1"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p>
                      <a:pPr algn="l" fontAlgn="ctr"/>
                      <a:r>
                        <a:rPr lang="ja-JP" altLang="en-US" sz="1300" b="1"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（帳票レイアウト）</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ja-JP" altLang="en-US" sz="1700" b="1"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endParaRPr lang="en-US" altLang="ja-JP" sz="1700" b="1"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700" b="1"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solidFill>
                            <a:schemeClr val="tx1"/>
                          </a:solidFill>
                          <a:effectLst/>
                          <a:latin typeface="Meiryo UI" panose="020B0604030504040204" pitchFamily="50" charset="-128"/>
                          <a:ea typeface="Meiryo UI" panose="020B0604030504040204" pitchFamily="50" charset="-128"/>
                          <a:cs typeface="Meiryo UI" panose="020B0604030504040204" pitchFamily="50" charset="-128"/>
                        </a:rPr>
                        <a:t>あらかじめテンプレート設定することでどのような帳票も柔軟に識別し読み取ることができる</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744918">
                <a:tc rowSpan="3">
                  <a:txBody>
                    <a:bodyPr/>
                    <a:lstStyle/>
                    <a:p>
                      <a:pPr algn="ctr" fontAlgn="ctr"/>
                      <a: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認識技術</a:t>
                      </a:r>
                    </a:p>
                  </a:txBody>
                  <a:tcPr marL="66462" marR="66462" marT="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l" fontAlgn="ctr"/>
                      <a: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
                      </a:r>
                      <a:b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br>
                      <a: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データベースマッチング</a:t>
                      </a:r>
                      <a:b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br>
                      <a:endPar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altLang="ja-JP" sz="1700" b="1" i="0" u="none" strike="noStrike">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700" b="1"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ユーザ固有のデータベース（辞書）を持つことができる</a:t>
                      </a:r>
                      <a:b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b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データベースとのマッチングにより、認識精度の向上に期待できる</a:t>
                      </a:r>
                      <a:b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b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
                      </a:r>
                      <a:b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b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（例：〒</a:t>
                      </a:r>
                      <a:r>
                        <a:rPr lang="en-US" altLang="ja-JP"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553-0003</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　は　大阪市福島区　として認識）</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744918">
                <a:tc vMerge="1">
                  <a:txBody>
                    <a:bodyPr/>
                    <a:lstStyle/>
                    <a:p>
                      <a:endParaRPr kumimoji="1" lang="ja-JP" altLang="en-US"/>
                    </a:p>
                  </a:txBody>
                  <a:tcPr/>
                </a:tc>
                <a:tc>
                  <a:txBody>
                    <a:bodyPr/>
                    <a:lstStyle/>
                    <a:p>
                      <a:pPr algn="l" fontAlgn="ctr"/>
                      <a: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
                      </a:r>
                      <a:b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br>
                      <a: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文脈認識</a:t>
                      </a:r>
                      <a:b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br>
                      <a:endPar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altLang="ja-JP" sz="1700" b="1" i="0" u="none" strike="noStrike">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700" b="1"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文字の文脈、前後関係を判断し、より正確な認識を行うことができる</a:t>
                      </a:r>
                      <a:b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b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
                      </a:r>
                      <a:b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b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（例：金融機関名「三井住友銀行」　の「三」を「ミ」で誤変換することを防止）</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372459">
                <a:tc vMerge="1">
                  <a:txBody>
                    <a:bodyPr/>
                    <a:lstStyle/>
                    <a:p>
                      <a:endParaRPr kumimoji="1" lang="ja-JP" altLang="en-US"/>
                    </a:p>
                  </a:txBody>
                  <a:tcPr/>
                </a:tc>
                <a:tc>
                  <a:txBody>
                    <a:bodyPr/>
                    <a:lstStyle/>
                    <a:p>
                      <a:pPr algn="l" fontAlgn="ctr"/>
                      <a:r>
                        <a:rPr 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AI</a:t>
                      </a:r>
                      <a:r>
                        <a:rPr lang="ja-JP" altLang="en-US" sz="1300" b="1" i="0" u="none" strike="noStrike" dirty="0">
                          <a:solidFill>
                            <a:schemeClr val="tx2">
                              <a:lumMod val="50000"/>
                            </a:schemeClr>
                          </a:solidFill>
                          <a:effectLst/>
                          <a:latin typeface="Meiryo UI" panose="020B0604030504040204" pitchFamily="50" charset="-128"/>
                          <a:ea typeface="Meiryo UI" panose="020B0604030504040204" pitchFamily="50" charset="-128"/>
                          <a:cs typeface="Meiryo UI" panose="020B0604030504040204" pitchFamily="50" charset="-128"/>
                        </a:rPr>
                        <a:t>学習機能</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altLang="ja-JP" sz="1700" b="1" i="0" u="none" strike="noStrike">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700" b="1"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画像の学習機能を搭載</a:t>
                      </a:r>
                      <a:b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br>
                      <a:r>
                        <a:rPr lang="ja-JP" altLang="en-US" sz="11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学習頻度の増加に伴い、認識精度の向上に期待できる</a:t>
                      </a:r>
                    </a:p>
                  </a:txBody>
                  <a:tcPr marL="66462" marR="66462"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11" name="テキスト ボックス 3"/>
          <p:cNvSpPr txBox="1">
            <a:spLocks noChangeArrowheads="1"/>
          </p:cNvSpPr>
          <p:nvPr/>
        </p:nvSpPr>
        <p:spPr bwMode="auto">
          <a:xfrm>
            <a:off x="598038" y="687562"/>
            <a:ext cx="7955980" cy="1001556"/>
          </a:xfrm>
          <a:prstGeom prst="rect">
            <a:avLst/>
          </a:prstGeom>
          <a:noFill/>
          <a:ln w="9525">
            <a:noFill/>
            <a:miter lim="800000"/>
            <a:headEnd/>
            <a:tailEnd/>
          </a:ln>
        </p:spPr>
        <p:txBody>
          <a:bodyPr wrap="square">
            <a:spAutoFit/>
          </a:bodyPr>
          <a:lstStyle/>
          <a:p>
            <a:r>
              <a:rPr lang="ja-JP" altLang="en-US" sz="1477" dirty="0">
                <a:latin typeface="Meiryo UI" panose="020B0604030504040204" pitchFamily="50" charset="-128"/>
                <a:ea typeface="Meiryo UI" panose="020B0604030504040204" pitchFamily="50" charset="-128"/>
                <a:cs typeface="Meiryo UI" panose="020B0604030504040204" pitchFamily="50" charset="-128"/>
              </a:rPr>
              <a:t>これまでの</a:t>
            </a:r>
            <a:r>
              <a:rPr lang="en-US" altLang="ja-JP" sz="1477" dirty="0">
                <a:latin typeface="Meiryo UI" panose="020B0604030504040204" pitchFamily="50" charset="-128"/>
                <a:ea typeface="Meiryo UI" panose="020B0604030504040204" pitchFamily="50" charset="-128"/>
                <a:cs typeface="Meiryo UI" panose="020B0604030504040204" pitchFamily="50" charset="-128"/>
              </a:rPr>
              <a:t>OCR</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サービスでは、読み取れる文字や帳票レイアウトが限定的だったため、</a:t>
            </a:r>
            <a:endParaRPr lang="en-US" altLang="ja-JP" sz="1477"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77" dirty="0">
                <a:latin typeface="Meiryo UI" panose="020B0604030504040204" pitchFamily="50" charset="-128"/>
                <a:ea typeface="Meiryo UI" panose="020B0604030504040204" pitchFamily="50" charset="-128"/>
                <a:cs typeface="Meiryo UI" panose="020B0604030504040204" pitchFamily="50" charset="-128"/>
              </a:rPr>
              <a:t>業務で利用できる範囲が限られていました。</a:t>
            </a:r>
            <a:endParaRPr lang="en-US" altLang="ja-JP" sz="1477"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77" dirty="0">
                <a:latin typeface="Meiryo UI" panose="020B0604030504040204" pitchFamily="50" charset="-128"/>
                <a:ea typeface="Meiryo UI" panose="020B0604030504040204" pitchFamily="50" charset="-128"/>
                <a:cs typeface="Meiryo UI" panose="020B0604030504040204" pitchFamily="50" charset="-128"/>
              </a:rPr>
              <a:t>当ソリューションは、</a:t>
            </a:r>
            <a:r>
              <a:rPr lang="ja-JP" altLang="en-US" sz="1477"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高度な技術要素を搭載</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（例えば、</a:t>
            </a:r>
            <a:r>
              <a:rPr lang="en-US" altLang="ja-JP" sz="1477" dirty="0">
                <a:latin typeface="Meiryo UI" panose="020B0604030504040204" pitchFamily="50" charset="-128"/>
                <a:ea typeface="Meiryo UI" panose="020B0604030504040204" pitchFamily="50" charset="-128"/>
                <a:cs typeface="Meiryo UI" panose="020B0604030504040204" pitchFamily="50" charset="-128"/>
              </a:rPr>
              <a:t>AI</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機能）することで従来サービス</a:t>
            </a:r>
            <a:endParaRPr lang="en-US" altLang="ja-JP" sz="1477"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77" dirty="0">
                <a:latin typeface="Meiryo UI" panose="020B0604030504040204" pitchFamily="50" charset="-128"/>
                <a:ea typeface="Meiryo UI" panose="020B0604030504040204" pitchFamily="50" charset="-128"/>
                <a:cs typeface="Meiryo UI" panose="020B0604030504040204" pitchFamily="50" charset="-128"/>
              </a:rPr>
              <a:t>よりも</a:t>
            </a:r>
            <a:r>
              <a:rPr lang="ja-JP" altLang="en-US" sz="1477"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認識率を大きく向上</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させることができます。</a:t>
            </a:r>
            <a:endParaRPr lang="en-US" altLang="ja-JP" sz="1477"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2" name="直線コネクタ 11"/>
          <p:cNvCxnSpPr/>
          <p:nvPr/>
        </p:nvCxnSpPr>
        <p:spPr>
          <a:xfrm>
            <a:off x="518659" y="1689743"/>
            <a:ext cx="8035359"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6" name="タイトル 1"/>
          <p:cNvSpPr txBox="1">
            <a:spLocks/>
          </p:cNvSpPr>
          <p:nvPr/>
        </p:nvSpPr>
        <p:spPr>
          <a:xfrm>
            <a:off x="0" y="222891"/>
            <a:ext cx="8196659" cy="299882"/>
          </a:xfrm>
          <a:prstGeom prst="rect">
            <a:avLst/>
          </a:prstGeom>
        </p:spPr>
        <p:txBody>
          <a:bodyPr vert="horz" lIns="84406" tIns="42203" rIns="84406" bIns="42203" rtlCol="0" anchor="ctr">
            <a:noAutofit/>
          </a:bodyPr>
          <a:lstStyle>
            <a:lvl1pPr algn="l" defTabSz="457200" rtl="0" eaLnBrk="1" latinLnBrk="0" hangingPunct="1">
              <a:spcBef>
                <a:spcPct val="0"/>
              </a:spcBef>
              <a:buNone/>
              <a:defRPr kumimoji="1" sz="1200" kern="1200">
                <a:solidFill>
                  <a:schemeClr val="bg1"/>
                </a:solidFill>
                <a:latin typeface="メイリオ"/>
                <a:ea typeface="メイリオ"/>
                <a:cs typeface="メイリオ"/>
              </a:defRPr>
            </a:lvl1pPr>
          </a:lstStyle>
          <a:p>
            <a:r>
              <a:rPr lang="ja-JP" altLang="en-US" sz="2215" b="1" dirty="0">
                <a:solidFill>
                  <a:prstClr val="white"/>
                </a:solidFill>
              </a:rPr>
              <a:t>従来の</a:t>
            </a:r>
            <a:r>
              <a:rPr lang="en-US" altLang="ja-JP" sz="2215" b="1" dirty="0">
                <a:solidFill>
                  <a:prstClr val="white"/>
                </a:solidFill>
              </a:rPr>
              <a:t>OCR</a:t>
            </a:r>
            <a:r>
              <a:rPr lang="ja-JP" altLang="en-US" sz="2215" b="1" dirty="0">
                <a:solidFill>
                  <a:prstClr val="white"/>
                </a:solidFill>
              </a:rPr>
              <a:t>サービスと</a:t>
            </a:r>
            <a:r>
              <a:rPr lang="en-US" altLang="ja-JP" sz="2215" b="1" dirty="0"/>
              <a:t>AI-OCR</a:t>
            </a:r>
            <a:r>
              <a:rPr lang="ja-JP" altLang="en-US" sz="2215" b="1" dirty="0">
                <a:solidFill>
                  <a:prstClr val="white"/>
                </a:solidFill>
              </a:rPr>
              <a:t>の違う点</a:t>
            </a:r>
            <a:endParaRPr lang="ja-JP" altLang="en-US" sz="1846" b="1" dirty="0">
              <a:latin typeface="メイリオ" panose="020B0604030504040204" pitchFamily="50" charset="-128"/>
              <a:ea typeface="メイリオ" panose="020B0604030504040204" pitchFamily="50" charset="-128"/>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2768" y="2876652"/>
            <a:ext cx="1972409" cy="390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9533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314718" y="2106075"/>
            <a:ext cx="8525347" cy="4411144"/>
          </a:xfrm>
          <a:prstGeom prst="rect">
            <a:avLst/>
          </a:prstGeom>
          <a:noFill/>
        </p:spPr>
        <p:txBody>
          <a:bodyPr wrap="none" rtlCol="0">
            <a:spAutoFit/>
          </a:bodyPr>
          <a:lstStyle/>
          <a:p>
            <a:r>
              <a:rPr lang="ja-JP" altLang="en-US" sz="1477" b="1" dirty="0">
                <a:latin typeface="Meiryo UI" panose="020B0604030504040204" pitchFamily="50" charset="-128"/>
                <a:ea typeface="Meiryo UI" panose="020B0604030504040204" pitchFamily="50" charset="-128"/>
                <a:cs typeface="Meiryo UI" panose="020B0604030504040204" pitchFamily="50" charset="-128"/>
              </a:rPr>
              <a:t>今すぐ使える</a:t>
            </a:r>
          </a:p>
          <a:p>
            <a:r>
              <a:rPr lang="ja-JP" altLang="en-US" sz="1477" dirty="0">
                <a:latin typeface="Meiryo UI" panose="020B0604030504040204" pitchFamily="50" charset="-128"/>
                <a:ea typeface="Meiryo UI" panose="020B0604030504040204" pitchFamily="50" charset="-128"/>
                <a:cs typeface="Meiryo UI" panose="020B0604030504040204" pitchFamily="50" charset="-128"/>
              </a:rPr>
              <a:t>面倒な設定、高度な設定は必要ありません。仕分け対象の帳票を</a:t>
            </a:r>
            <a:endParaRPr lang="en-US" altLang="ja-JP" sz="1477"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1477" dirty="0">
                <a:latin typeface="Meiryo UI" panose="020B0604030504040204" pitchFamily="50" charset="-128"/>
                <a:ea typeface="Meiryo UI" panose="020B0604030504040204" pitchFamily="50" charset="-128"/>
                <a:cs typeface="Meiryo UI" panose="020B0604030504040204" pitchFamily="50" charset="-128"/>
              </a:rPr>
              <a:t>1</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枚アップロードするだけで、今すぐ使い始めることができます。</a:t>
            </a:r>
          </a:p>
          <a:p>
            <a:endParaRPr lang="en-US" altLang="ja-JP" sz="1477" b="1"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77" b="1" dirty="0">
                <a:latin typeface="Meiryo UI" panose="020B0604030504040204" pitchFamily="50" charset="-128"/>
                <a:ea typeface="Meiryo UI" panose="020B0604030504040204" pitchFamily="50" charset="-128"/>
                <a:cs typeface="Meiryo UI" panose="020B0604030504040204" pitchFamily="50" charset="-128"/>
              </a:rPr>
              <a:t>多品種の仕分け</a:t>
            </a:r>
          </a:p>
          <a:p>
            <a:r>
              <a:rPr lang="ja-JP" altLang="en-US" sz="1477" dirty="0">
                <a:latin typeface="Meiryo UI" panose="020B0604030504040204" pitchFamily="50" charset="-128"/>
                <a:ea typeface="Meiryo UI" panose="020B0604030504040204" pitchFamily="50" charset="-128"/>
                <a:cs typeface="Meiryo UI" panose="020B0604030504040204" pitchFamily="50" charset="-128"/>
              </a:rPr>
              <a:t>数百種類の帳票を見分けて仕分けることは、人には困難です。</a:t>
            </a:r>
            <a:endParaRPr lang="en-US" altLang="ja-JP" sz="1477"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1477" dirty="0">
                <a:latin typeface="Meiryo UI" panose="020B0604030504040204" pitchFamily="50" charset="-128"/>
                <a:ea typeface="Meiryo UI" panose="020B0604030504040204" pitchFamily="50" charset="-128"/>
                <a:cs typeface="Meiryo UI" panose="020B0604030504040204" pitchFamily="50" charset="-128"/>
              </a:rPr>
              <a:t>Elastic Sorter </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にアップするだけで、瞬時に仕分けます。</a:t>
            </a:r>
          </a:p>
          <a:p>
            <a:endParaRPr lang="en-US" altLang="ja-JP" sz="1477" b="1"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77" b="1" dirty="0">
                <a:latin typeface="Meiryo UI" panose="020B0604030504040204" pitchFamily="50" charset="-128"/>
                <a:ea typeface="Meiryo UI" panose="020B0604030504040204" pitchFamily="50" charset="-128"/>
                <a:cs typeface="Meiryo UI" panose="020B0604030504040204" pitchFamily="50" charset="-128"/>
              </a:rPr>
              <a:t>チェック機能</a:t>
            </a:r>
          </a:p>
          <a:p>
            <a:r>
              <a:rPr lang="en-US" altLang="ja-JP" sz="1477" dirty="0">
                <a:latin typeface="Meiryo UI" panose="020B0604030504040204" pitchFamily="50" charset="-128"/>
                <a:ea typeface="Meiryo UI" panose="020B0604030504040204" pitchFamily="50" charset="-128"/>
                <a:cs typeface="Meiryo UI" panose="020B0604030504040204" pitchFamily="50" charset="-128"/>
              </a:rPr>
              <a:t>AI</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による仕事は、完璧ではないかもしれません。</a:t>
            </a:r>
            <a:endParaRPr lang="en-US" altLang="ja-JP" sz="1477"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1477" dirty="0">
                <a:latin typeface="Meiryo UI" panose="020B0604030504040204" pitchFamily="50" charset="-128"/>
                <a:ea typeface="Meiryo UI" panose="020B0604030504040204" pitchFamily="50" charset="-128"/>
                <a:cs typeface="Meiryo UI" panose="020B0604030504040204" pitchFamily="50" charset="-128"/>
              </a:rPr>
              <a:t>AI</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が仕分けた結果をチェックし、クリックだけで間違いを正すこともできます。</a:t>
            </a:r>
          </a:p>
          <a:p>
            <a:endParaRPr lang="en-US" altLang="ja-JP" sz="1477" b="1"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1477" b="1" dirty="0">
                <a:latin typeface="Meiryo UI" panose="020B0604030504040204" pitchFamily="50" charset="-128"/>
                <a:ea typeface="Meiryo UI" panose="020B0604030504040204" pitchFamily="50" charset="-128"/>
                <a:cs typeface="Meiryo UI" panose="020B0604030504040204" pitchFamily="50" charset="-128"/>
              </a:rPr>
              <a:t>Intelligent OCR </a:t>
            </a:r>
            <a:r>
              <a:rPr lang="ja-JP" altLang="en-US" sz="1477" b="1" dirty="0">
                <a:latin typeface="Meiryo UI" panose="020B0604030504040204" pitchFamily="50" charset="-128"/>
                <a:ea typeface="Meiryo UI" panose="020B0604030504040204" pitchFamily="50" charset="-128"/>
                <a:cs typeface="Meiryo UI" panose="020B0604030504040204" pitchFamily="50" charset="-128"/>
              </a:rPr>
              <a:t>連携</a:t>
            </a:r>
          </a:p>
          <a:p>
            <a:r>
              <a:rPr lang="ja-JP" altLang="en-US" sz="1477" dirty="0">
                <a:latin typeface="Meiryo UI" panose="020B0604030504040204" pitchFamily="50" charset="-128"/>
                <a:ea typeface="Meiryo UI" panose="020B0604030504040204" pitchFamily="50" charset="-128"/>
                <a:cs typeface="Meiryo UI" panose="020B0604030504040204" pitchFamily="50" charset="-128"/>
              </a:rPr>
              <a:t>仕分けた帳票を</a:t>
            </a:r>
            <a:r>
              <a:rPr lang="en-US" altLang="ja-JP" sz="1477" dirty="0">
                <a:latin typeface="Meiryo UI" panose="020B0604030504040204" pitchFamily="50" charset="-128"/>
                <a:ea typeface="Meiryo UI" panose="020B0604030504040204" pitchFamily="50" charset="-128"/>
                <a:cs typeface="Meiryo UI" panose="020B0604030504040204" pitchFamily="50" charset="-128"/>
              </a:rPr>
              <a:t>Intelligent OCR </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でデジタルデータ化する。</a:t>
            </a:r>
            <a:endParaRPr lang="en-US" altLang="ja-JP" sz="1477"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77" dirty="0">
                <a:latin typeface="Meiryo UI" panose="020B0604030504040204" pitchFamily="50" charset="-128"/>
                <a:ea typeface="Meiryo UI" panose="020B0604030504040204" pitchFamily="50" charset="-128"/>
                <a:cs typeface="Meiryo UI" panose="020B0604030504040204" pitchFamily="50" charset="-128"/>
              </a:rPr>
              <a:t>もちろんワンクリックで連携することができます。それぞれの</a:t>
            </a:r>
            <a:r>
              <a:rPr lang="en-US" altLang="ja-JP" sz="1477" dirty="0">
                <a:latin typeface="Meiryo UI" panose="020B0604030504040204" pitchFamily="50" charset="-128"/>
                <a:ea typeface="Meiryo UI" panose="020B0604030504040204" pitchFamily="50" charset="-128"/>
                <a:cs typeface="Meiryo UI" panose="020B0604030504040204" pitchFamily="50" charset="-128"/>
              </a:rPr>
              <a:t>CSV</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も、ワンクリックでダウンロード。</a:t>
            </a:r>
            <a:r>
              <a:rPr lang="en-US" altLang="ja-JP" sz="1477" dirty="0">
                <a:latin typeface="Meiryo UI" panose="020B0604030504040204" pitchFamily="50" charset="-128"/>
                <a:ea typeface="Meiryo UI" panose="020B0604030504040204" pitchFamily="50" charset="-128"/>
                <a:cs typeface="Meiryo UI" panose="020B0604030504040204" pitchFamily="50" charset="-128"/>
              </a:rPr>
              <a:t>RPA</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連携も可能です。</a:t>
            </a:r>
          </a:p>
          <a:p>
            <a:endParaRPr lang="en-US" altLang="ja-JP" sz="1477" b="1"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477" b="1" dirty="0">
                <a:latin typeface="Meiryo UI" panose="020B0604030504040204" pitchFamily="50" charset="-128"/>
                <a:ea typeface="Meiryo UI" panose="020B0604030504040204" pitchFamily="50" charset="-128"/>
                <a:cs typeface="Meiryo UI" panose="020B0604030504040204" pitchFamily="50" charset="-128"/>
              </a:rPr>
              <a:t>仕分けた帳票画像のダウンロード</a:t>
            </a:r>
          </a:p>
          <a:p>
            <a:r>
              <a:rPr lang="ja-JP" altLang="en-US" sz="1477" dirty="0">
                <a:latin typeface="Meiryo UI" panose="020B0604030504040204" pitchFamily="50" charset="-128"/>
                <a:ea typeface="Meiryo UI" panose="020B0604030504040204" pitchFamily="50" charset="-128"/>
                <a:cs typeface="Meiryo UI" panose="020B0604030504040204" pitchFamily="50" charset="-128"/>
              </a:rPr>
              <a:t>仕分けた帳票を、それぞれの種類で分割ダウンロードすることもできます。</a:t>
            </a:r>
          </a:p>
          <a:p>
            <a:endParaRPr lang="ja-JP" altLang="en-US" sz="1477"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タイトル 1"/>
          <p:cNvSpPr>
            <a:spLocks noGrp="1"/>
          </p:cNvSpPr>
          <p:nvPr>
            <p:ph type="title"/>
          </p:nvPr>
        </p:nvSpPr>
        <p:spPr>
          <a:xfrm>
            <a:off x="0" y="179199"/>
            <a:ext cx="8196659" cy="324872"/>
          </a:xfrm>
        </p:spPr>
        <p:txBody>
          <a:bodyPr/>
          <a:lstStyle/>
          <a:p>
            <a:r>
              <a:rPr lang="en-US" altLang="ja-JP" dirty="0"/>
              <a:t>AI-OCR</a:t>
            </a:r>
            <a:r>
              <a:rPr lang="ja-JP" altLang="en-US" dirty="0"/>
              <a:t> 「</a:t>
            </a:r>
            <a:r>
              <a:rPr lang="en-US" altLang="ja-JP" dirty="0"/>
              <a:t>Elastic</a:t>
            </a:r>
            <a:r>
              <a:rPr lang="ja-JP" altLang="en-US" dirty="0"/>
              <a:t> </a:t>
            </a:r>
            <a:r>
              <a:rPr lang="en-US" altLang="ja-JP" dirty="0"/>
              <a:t>Sorter</a:t>
            </a:r>
            <a:r>
              <a:rPr lang="ja-JP" altLang="en-US" dirty="0"/>
              <a:t>」のご紹介</a:t>
            </a:r>
            <a:endParaRPr kumimoji="1" lang="ja-JP" altLang="en-US" dirty="0"/>
          </a:p>
        </p:txBody>
      </p:sp>
      <p:grpSp>
        <p:nvGrpSpPr>
          <p:cNvPr id="7" name="グループ化 6"/>
          <p:cNvGrpSpPr/>
          <p:nvPr/>
        </p:nvGrpSpPr>
        <p:grpSpPr>
          <a:xfrm>
            <a:off x="5788116" y="2106076"/>
            <a:ext cx="2831545" cy="2201786"/>
            <a:chOff x="3478213" y="2346325"/>
            <a:chExt cx="3304800" cy="1930400"/>
          </a:xfrm>
        </p:grpSpPr>
        <p:sp>
          <p:nvSpPr>
            <p:cNvPr id="5" name="正方形/長方形 4"/>
            <p:cNvSpPr/>
            <p:nvPr/>
          </p:nvSpPr>
          <p:spPr>
            <a:xfrm>
              <a:off x="3478213" y="2346325"/>
              <a:ext cx="3304800" cy="1930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62"/>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a:stretch/>
          </p:blipFill>
          <p:spPr bwMode="auto">
            <a:xfrm>
              <a:off x="3478213" y="2346325"/>
              <a:ext cx="3303587" cy="193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テキスト ボックス 3"/>
          <p:cNvSpPr txBox="1"/>
          <p:nvPr/>
        </p:nvSpPr>
        <p:spPr>
          <a:xfrm>
            <a:off x="314718" y="778633"/>
            <a:ext cx="8559651" cy="1200521"/>
          </a:xfrm>
          <a:prstGeom prst="rect">
            <a:avLst/>
          </a:prstGeom>
          <a:solidFill>
            <a:srgbClr val="E06892"/>
          </a:solidFill>
        </p:spPr>
        <p:txBody>
          <a:bodyPr wrap="square" rtlCol="0">
            <a:spAutoFit/>
          </a:bodyPr>
          <a:lstStyle/>
          <a:p>
            <a:r>
              <a:rPr lang="ja-JP" altLang="en-US" sz="221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ドキュメントの仕分けも</a:t>
            </a:r>
            <a:r>
              <a:rPr lang="en-US" altLang="ja-JP" sz="221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21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で賢く。</a:t>
            </a:r>
            <a:endParaRPr lang="en-US" altLang="ja-JP" sz="2215"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62"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66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様々なデータ化業務に求められる書類の仕分け。</a:t>
            </a:r>
            <a:r>
              <a:rPr lang="en-US" altLang="ja-JP" sz="166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Sorter</a:t>
            </a:r>
            <a:r>
              <a:rPr lang="ja-JP" altLang="en-US" sz="166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なら</a:t>
            </a:r>
            <a:r>
              <a:rPr lang="en-US" altLang="ja-JP" sz="166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166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で賢く仕分けができます。</a:t>
            </a:r>
            <a:r>
              <a:rPr lang="en-US" altLang="ja-JP" sz="166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Intelligent OCR</a:t>
            </a:r>
            <a:r>
              <a:rPr lang="ja-JP" altLang="en-US" sz="166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や</a:t>
            </a:r>
            <a:r>
              <a:rPr lang="en-US" altLang="ja-JP" sz="166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RPA</a:t>
            </a:r>
            <a:r>
              <a:rPr lang="ja-JP" altLang="en-US" sz="166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ツールとのシームレスな連携も可能です。</a:t>
            </a:r>
            <a:endParaRPr lang="ja-JP" altLang="en-US" sz="1662"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510898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5952842" y="2112790"/>
            <a:ext cx="1401457" cy="3962694"/>
          </a:xfrm>
          <a:prstGeom prst="rect">
            <a:avLst/>
          </a:prstGeom>
          <a:noFill/>
          <a:ln w="50800">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62">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タイトル 1"/>
          <p:cNvSpPr>
            <a:spLocks noGrp="1"/>
          </p:cNvSpPr>
          <p:nvPr>
            <p:ph type="title"/>
          </p:nvPr>
        </p:nvSpPr>
        <p:spPr>
          <a:xfrm>
            <a:off x="0" y="191230"/>
            <a:ext cx="8196659" cy="324872"/>
          </a:xfrm>
        </p:spPr>
        <p:txBody>
          <a:bodyPr vert="horz" lIns="84406" tIns="42203" rIns="84406" bIns="42203" rtlCol="0" anchor="ctr">
            <a:noAutofit/>
          </a:bodyPr>
          <a:lstStyle/>
          <a:p>
            <a:r>
              <a:rPr lang="en-US" altLang="ja-JP" dirty="0">
                <a:solidFill>
                  <a:prstClr val="white"/>
                </a:solidFill>
              </a:rPr>
              <a:t>AI-OCR</a:t>
            </a:r>
            <a:r>
              <a:rPr lang="ja-JP" altLang="en-US" dirty="0">
                <a:solidFill>
                  <a:prstClr val="white"/>
                </a:solidFill>
              </a:rPr>
              <a:t>と</a:t>
            </a:r>
            <a:r>
              <a:rPr lang="en-US" altLang="ja-JP" dirty="0">
                <a:solidFill>
                  <a:prstClr val="white"/>
                </a:solidFill>
              </a:rPr>
              <a:t>RPA</a:t>
            </a:r>
            <a:r>
              <a:rPr lang="ja-JP" altLang="en-US" dirty="0">
                <a:solidFill>
                  <a:prstClr val="white"/>
                </a:solidFill>
              </a:rPr>
              <a:t>の連携</a:t>
            </a:r>
          </a:p>
        </p:txBody>
      </p:sp>
      <p:sp>
        <p:nvSpPr>
          <p:cNvPr id="31" name="右矢印 30"/>
          <p:cNvSpPr/>
          <p:nvPr/>
        </p:nvSpPr>
        <p:spPr>
          <a:xfrm>
            <a:off x="7390925" y="2124508"/>
            <a:ext cx="1661521" cy="649836"/>
          </a:xfrm>
          <a:prstGeom prst="rightArrow">
            <a:avLst>
              <a:gd name="adj1" fmla="val 100000"/>
              <a:gd name="adj2" fmla="val 50000"/>
            </a:avLst>
          </a:prstGeom>
          <a:solidFill>
            <a:srgbClr val="1670BD"/>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a:r>
              <a:rPr lang="ja-JP" altLang="en-US" sz="1292" dirty="0">
                <a:latin typeface="Meiryo UI" panose="020B0604030504040204" pitchFamily="50" charset="-128"/>
                <a:ea typeface="Meiryo UI" panose="020B0604030504040204" pitchFamily="50" charset="-128"/>
                <a:cs typeface="Meiryo UI" panose="020B0604030504040204" pitchFamily="50" charset="-128"/>
              </a:rPr>
              <a:t>⑥書類保管</a:t>
            </a:r>
            <a:endParaRPr lang="en-US" altLang="ja-JP" sz="1292"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 name="グループ化 4"/>
          <p:cNvGrpSpPr/>
          <p:nvPr/>
        </p:nvGrpSpPr>
        <p:grpSpPr>
          <a:xfrm>
            <a:off x="1574399" y="2112792"/>
            <a:ext cx="5779901" cy="3756920"/>
            <a:chOff x="1705599" y="1695450"/>
            <a:chExt cx="6261559" cy="2393950"/>
          </a:xfrm>
        </p:grpSpPr>
        <p:cxnSp>
          <p:nvCxnSpPr>
            <p:cNvPr id="28" name="直線コネクタ 27"/>
            <p:cNvCxnSpPr/>
            <p:nvPr/>
          </p:nvCxnSpPr>
          <p:spPr>
            <a:xfrm>
              <a:off x="7967158" y="1758944"/>
              <a:ext cx="0" cy="2330450"/>
            </a:xfrm>
            <a:prstGeom prst="line">
              <a:avLst/>
            </a:prstGeom>
            <a:ln w="9525">
              <a:prstDash val="sysDot"/>
            </a:ln>
          </p:spPr>
          <p:style>
            <a:lnRef idx="2">
              <a:schemeClr val="accent1"/>
            </a:lnRef>
            <a:fillRef idx="0">
              <a:schemeClr val="accent1"/>
            </a:fillRef>
            <a:effectRef idx="1">
              <a:schemeClr val="accent1"/>
            </a:effectRef>
            <a:fontRef idx="minor">
              <a:schemeClr val="tx1"/>
            </a:fontRef>
          </p:style>
        </p:cxnSp>
        <p:cxnSp>
          <p:nvCxnSpPr>
            <p:cNvPr id="35" name="直線コネクタ 34"/>
            <p:cNvCxnSpPr/>
            <p:nvPr/>
          </p:nvCxnSpPr>
          <p:spPr>
            <a:xfrm>
              <a:off x="3274955" y="1720850"/>
              <a:ext cx="0" cy="2330450"/>
            </a:xfrm>
            <a:prstGeom prst="line">
              <a:avLst/>
            </a:prstGeom>
            <a:ln w="9525">
              <a:prstDash val="sysDot"/>
            </a:ln>
          </p:spPr>
          <p:style>
            <a:lnRef idx="2">
              <a:schemeClr val="accent1"/>
            </a:lnRef>
            <a:fillRef idx="0">
              <a:schemeClr val="accent1"/>
            </a:fillRef>
            <a:effectRef idx="1">
              <a:schemeClr val="accent1"/>
            </a:effectRef>
            <a:fontRef idx="minor">
              <a:schemeClr val="tx1"/>
            </a:fontRef>
          </p:style>
        </p:cxnSp>
        <p:cxnSp>
          <p:nvCxnSpPr>
            <p:cNvPr id="36" name="直線コネクタ 35"/>
            <p:cNvCxnSpPr/>
            <p:nvPr/>
          </p:nvCxnSpPr>
          <p:spPr>
            <a:xfrm>
              <a:off x="4842219" y="1733550"/>
              <a:ext cx="0" cy="2330450"/>
            </a:xfrm>
            <a:prstGeom prst="line">
              <a:avLst/>
            </a:prstGeom>
            <a:ln w="9525">
              <a:prstDash val="sysDot"/>
            </a:ln>
          </p:spPr>
          <p:style>
            <a:lnRef idx="2">
              <a:schemeClr val="accent1"/>
            </a:lnRef>
            <a:fillRef idx="0">
              <a:schemeClr val="accent1"/>
            </a:fillRef>
            <a:effectRef idx="1">
              <a:schemeClr val="accent1"/>
            </a:effectRef>
            <a:fontRef idx="minor">
              <a:schemeClr val="tx1"/>
            </a:fontRef>
          </p:style>
        </p:cxnSp>
        <p:cxnSp>
          <p:nvCxnSpPr>
            <p:cNvPr id="37" name="直線コネクタ 36"/>
            <p:cNvCxnSpPr/>
            <p:nvPr/>
          </p:nvCxnSpPr>
          <p:spPr>
            <a:xfrm>
              <a:off x="6409236" y="1758950"/>
              <a:ext cx="0" cy="2330450"/>
            </a:xfrm>
            <a:prstGeom prst="line">
              <a:avLst/>
            </a:prstGeom>
            <a:ln w="9525">
              <a:prstDash val="sysDot"/>
            </a:ln>
          </p:spPr>
          <p:style>
            <a:lnRef idx="2">
              <a:schemeClr val="accent1"/>
            </a:lnRef>
            <a:fillRef idx="0">
              <a:schemeClr val="accent1"/>
            </a:fillRef>
            <a:effectRef idx="1">
              <a:schemeClr val="accent1"/>
            </a:effectRef>
            <a:fontRef idx="minor">
              <a:schemeClr val="tx1"/>
            </a:fontRef>
          </p:style>
        </p:cxnSp>
        <p:cxnSp>
          <p:nvCxnSpPr>
            <p:cNvPr id="38" name="直線コネクタ 37"/>
            <p:cNvCxnSpPr/>
            <p:nvPr/>
          </p:nvCxnSpPr>
          <p:spPr>
            <a:xfrm>
              <a:off x="1705599" y="1695450"/>
              <a:ext cx="0" cy="2330450"/>
            </a:xfrm>
            <a:prstGeom prst="line">
              <a:avLst/>
            </a:prstGeom>
            <a:ln w="9525">
              <a:prstDash val="sysDot"/>
            </a:ln>
          </p:spPr>
          <p:style>
            <a:lnRef idx="2">
              <a:schemeClr val="accent1"/>
            </a:lnRef>
            <a:fillRef idx="0">
              <a:schemeClr val="accent1"/>
            </a:fillRef>
            <a:effectRef idx="1">
              <a:schemeClr val="accent1"/>
            </a:effectRef>
            <a:fontRef idx="minor">
              <a:schemeClr val="tx1"/>
            </a:fontRef>
          </p:style>
        </p:cxnSp>
      </p:grpSp>
      <p:sp>
        <p:nvSpPr>
          <p:cNvPr id="39" name="右矢印 38"/>
          <p:cNvSpPr/>
          <p:nvPr/>
        </p:nvSpPr>
        <p:spPr>
          <a:xfrm>
            <a:off x="5952843" y="2124514"/>
            <a:ext cx="1661521" cy="649836"/>
          </a:xfrm>
          <a:prstGeom prst="rightArrow">
            <a:avLst>
              <a:gd name="adj1" fmla="val 100000"/>
              <a:gd name="adj2" fmla="val 50000"/>
            </a:avLst>
          </a:prstGeom>
          <a:solidFill>
            <a:srgbClr val="1670BD"/>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a:r>
              <a:rPr lang="ja-JP" altLang="en-US" sz="1292" dirty="0">
                <a:latin typeface="Meiryo UI" panose="020B0604030504040204" pitchFamily="50" charset="-128"/>
                <a:ea typeface="Meiryo UI" panose="020B0604030504040204" pitchFamily="50" charset="-128"/>
                <a:cs typeface="Meiryo UI" panose="020B0604030504040204" pitchFamily="50" charset="-128"/>
              </a:rPr>
              <a:t>⑤システム</a:t>
            </a:r>
            <a:endParaRPr lang="en-US" altLang="ja-JP" sz="1292" dirty="0">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dirty="0">
                <a:latin typeface="Meiryo UI" panose="020B0604030504040204" pitchFamily="50" charset="-128"/>
                <a:ea typeface="Meiryo UI" panose="020B0604030504040204" pitchFamily="50" charset="-128"/>
                <a:cs typeface="Meiryo UI" panose="020B0604030504040204" pitchFamily="50" charset="-128"/>
              </a:rPr>
              <a:t>取り込み</a:t>
            </a:r>
            <a:endParaRPr lang="en-US" altLang="ja-JP" sz="1292"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右矢印 39"/>
          <p:cNvSpPr/>
          <p:nvPr/>
        </p:nvSpPr>
        <p:spPr>
          <a:xfrm>
            <a:off x="4508920" y="2124514"/>
            <a:ext cx="1661521" cy="649836"/>
          </a:xfrm>
          <a:prstGeom prst="rightArrow">
            <a:avLst>
              <a:gd name="adj1" fmla="val 100000"/>
              <a:gd name="adj2" fmla="val 50000"/>
            </a:avLst>
          </a:prstGeom>
          <a:solidFill>
            <a:srgbClr val="1670BD"/>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a:r>
              <a:rPr lang="ja-JP" altLang="en-US" sz="1292" dirty="0">
                <a:latin typeface="Meiryo UI" panose="020B0604030504040204" pitchFamily="50" charset="-128"/>
                <a:ea typeface="Meiryo UI" panose="020B0604030504040204" pitchFamily="50" charset="-128"/>
                <a:cs typeface="Meiryo UI" panose="020B0604030504040204" pitchFamily="50" charset="-128"/>
              </a:rPr>
              <a:t>④ファイル</a:t>
            </a:r>
            <a:endParaRPr lang="en-US" altLang="ja-JP" sz="1292" dirty="0">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dirty="0">
                <a:latin typeface="Meiryo UI" panose="020B0604030504040204" pitchFamily="50" charset="-128"/>
                <a:ea typeface="Meiryo UI" panose="020B0604030504040204" pitchFamily="50" charset="-128"/>
                <a:cs typeface="Meiryo UI" panose="020B0604030504040204" pitchFamily="50" charset="-128"/>
              </a:rPr>
              <a:t>作成</a:t>
            </a:r>
            <a:endParaRPr lang="en-US" altLang="ja-JP" sz="1292"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右矢印 40"/>
          <p:cNvSpPr/>
          <p:nvPr/>
        </p:nvSpPr>
        <p:spPr>
          <a:xfrm>
            <a:off x="3067467" y="2124514"/>
            <a:ext cx="1661521" cy="649836"/>
          </a:xfrm>
          <a:prstGeom prst="rightArrow">
            <a:avLst>
              <a:gd name="adj1" fmla="val 100000"/>
              <a:gd name="adj2" fmla="val 50000"/>
            </a:avLst>
          </a:prstGeom>
          <a:solidFill>
            <a:srgbClr val="1670BD"/>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a:r>
              <a:rPr lang="ja-JP" altLang="en-US" sz="129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③データ</a:t>
            </a:r>
            <a:endParaRPr lang="en-US" altLang="ja-JP" sz="1292"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チェック</a:t>
            </a:r>
            <a:r>
              <a:rPr lang="en-US" altLang="ja-JP" sz="129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9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補正</a:t>
            </a:r>
          </a:p>
        </p:txBody>
      </p:sp>
      <p:sp>
        <p:nvSpPr>
          <p:cNvPr id="42" name="右矢印 41"/>
          <p:cNvSpPr/>
          <p:nvPr/>
        </p:nvSpPr>
        <p:spPr>
          <a:xfrm>
            <a:off x="1611936" y="2112791"/>
            <a:ext cx="1661521" cy="649836"/>
          </a:xfrm>
          <a:prstGeom prst="rightArrow">
            <a:avLst>
              <a:gd name="adj1" fmla="val 100000"/>
              <a:gd name="adj2" fmla="val 50000"/>
            </a:avLst>
          </a:prstGeom>
          <a:solidFill>
            <a:srgbClr val="1670BD"/>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a:r>
              <a:rPr lang="ja-JP" altLang="en-US" sz="1292" dirty="0">
                <a:latin typeface="Meiryo UI" panose="020B0604030504040204" pitchFamily="50" charset="-128"/>
                <a:ea typeface="Meiryo UI" panose="020B0604030504040204" pitchFamily="50" charset="-128"/>
                <a:cs typeface="Meiryo UI" panose="020B0604030504040204" pitchFamily="50" charset="-128"/>
              </a:rPr>
              <a:t>②読み取り</a:t>
            </a:r>
            <a:endParaRPr lang="en-US" altLang="ja-JP" sz="1292" dirty="0">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dirty="0">
                <a:latin typeface="Meiryo UI" panose="020B0604030504040204" pitchFamily="50" charset="-128"/>
                <a:ea typeface="Meiryo UI" panose="020B0604030504040204" pitchFamily="50" charset="-128"/>
                <a:cs typeface="Meiryo UI" panose="020B0604030504040204" pitchFamily="50" charset="-128"/>
              </a:rPr>
              <a:t>／データ化</a:t>
            </a:r>
            <a:endParaRPr lang="en-US" altLang="ja-JP" sz="1292"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右矢印 42"/>
          <p:cNvSpPr/>
          <p:nvPr/>
        </p:nvSpPr>
        <p:spPr>
          <a:xfrm>
            <a:off x="161345" y="2112791"/>
            <a:ext cx="1661521" cy="649836"/>
          </a:xfrm>
          <a:prstGeom prst="rightArrow">
            <a:avLst>
              <a:gd name="adj1" fmla="val 100000"/>
              <a:gd name="adj2" fmla="val 50000"/>
            </a:avLst>
          </a:prstGeom>
          <a:solidFill>
            <a:srgbClr val="1670BD"/>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3231" rIns="33231" rtlCol="0" anchor="ctr"/>
          <a:lstStyle/>
          <a:p>
            <a:pPr algn="ctr"/>
            <a:r>
              <a:rPr lang="ja-JP" altLang="en-US" sz="129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①紙書類から</a:t>
            </a:r>
            <a:endParaRPr lang="en-US" altLang="ja-JP" sz="1292"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読み込み</a:t>
            </a:r>
          </a:p>
        </p:txBody>
      </p:sp>
      <p:sp>
        <p:nvSpPr>
          <p:cNvPr id="55" name="テキスト ボックス 3"/>
          <p:cNvSpPr txBox="1">
            <a:spLocks noChangeArrowheads="1"/>
          </p:cNvSpPr>
          <p:nvPr/>
        </p:nvSpPr>
        <p:spPr bwMode="auto">
          <a:xfrm>
            <a:off x="181296" y="839523"/>
            <a:ext cx="8769273" cy="603691"/>
          </a:xfrm>
          <a:prstGeom prst="rect">
            <a:avLst/>
          </a:prstGeom>
          <a:noFill/>
          <a:ln w="9525">
            <a:noFill/>
            <a:miter lim="800000"/>
            <a:headEnd/>
            <a:tailEnd/>
          </a:ln>
        </p:spPr>
        <p:txBody>
          <a:bodyPr wrap="square">
            <a:spAutoFit/>
          </a:bodyPr>
          <a:lstStyle/>
          <a:p>
            <a:r>
              <a:rPr lang="en-US" altLang="ja-JP" sz="1846"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AI-OCR</a:t>
            </a:r>
            <a:r>
              <a:rPr lang="ja-JP" altLang="en-US" sz="1846"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サービス（</a:t>
            </a:r>
            <a:r>
              <a:rPr lang="en-US" altLang="ja-JP" sz="1846"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DX</a:t>
            </a:r>
            <a:r>
              <a:rPr lang="ja-JP" altLang="en-US" sz="1846"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46"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Suite</a:t>
            </a:r>
            <a:r>
              <a:rPr lang="ja-JP" altLang="en-US" sz="1846"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で読み取ったデータを各種システムへ自動反映するための</a:t>
            </a:r>
            <a:r>
              <a:rPr lang="en-US" altLang="ja-JP" sz="1846"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RPA</a:t>
            </a:r>
            <a:r>
              <a:rPr lang="ja-JP" altLang="en-US" sz="1846"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ツール</a:t>
            </a:r>
            <a:r>
              <a:rPr lang="ja-JP" altLang="en-US" sz="1477" dirty="0">
                <a:latin typeface="Meiryo UI" panose="020B0604030504040204" pitchFamily="50" charset="-128"/>
                <a:ea typeface="Meiryo UI" panose="020B0604030504040204" pitchFamily="50" charset="-128"/>
                <a:cs typeface="Meiryo UI" panose="020B0604030504040204" pitchFamily="50" charset="-128"/>
              </a:rPr>
              <a:t>を活用することで更なる業務の効率化が可能</a:t>
            </a:r>
            <a:endParaRPr lang="en-US" altLang="ja-JP" sz="1477"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角丸四角形 43"/>
          <p:cNvSpPr/>
          <p:nvPr/>
        </p:nvSpPr>
        <p:spPr>
          <a:xfrm>
            <a:off x="181297" y="3037106"/>
            <a:ext cx="1369234" cy="853070"/>
          </a:xfrm>
          <a:prstGeom prst="roundRect">
            <a:avLst/>
          </a:prstGeom>
          <a:solidFill>
            <a:srgbClr val="F4AF70"/>
          </a:solidFill>
          <a:ln w="28575" cap="rnd">
            <a:noFill/>
            <a:prstDash val="sysDot"/>
            <a:round/>
            <a:headEnd/>
            <a:tailEnd/>
          </a:ln>
        </p:spPr>
        <p:txBody>
          <a:bodyPr wrap="none" anchor="ctr"/>
          <a:lstStyle/>
          <a:p>
            <a:pPr algn="ctr"/>
            <a:r>
              <a:rPr lang="ja-JP" altLang="en-US" sz="1477" dirty="0">
                <a:latin typeface="Meiryo UI" panose="020B0604030504040204" pitchFamily="50" charset="-128"/>
                <a:ea typeface="Meiryo UI" panose="020B0604030504040204" pitchFamily="50" charset="-128"/>
                <a:cs typeface="Meiryo UI" panose="020B0604030504040204" pitchFamily="50" charset="-128"/>
              </a:rPr>
              <a:t>お客様</a:t>
            </a:r>
          </a:p>
        </p:txBody>
      </p:sp>
      <p:sp>
        <p:nvSpPr>
          <p:cNvPr id="45" name="角丸四角形 44"/>
          <p:cNvSpPr/>
          <p:nvPr/>
        </p:nvSpPr>
        <p:spPr>
          <a:xfrm>
            <a:off x="3066132" y="3037106"/>
            <a:ext cx="1369234" cy="853070"/>
          </a:xfrm>
          <a:prstGeom prst="roundRect">
            <a:avLst/>
          </a:prstGeom>
          <a:solidFill>
            <a:srgbClr val="F4AF70"/>
          </a:solidFill>
          <a:ln w="28575" cap="rnd">
            <a:noFill/>
            <a:prstDash val="sysDot"/>
            <a:round/>
            <a:headEnd/>
            <a:tailEnd/>
          </a:ln>
        </p:spPr>
        <p:txBody>
          <a:bodyPr wrap="none" anchor="ctr"/>
          <a:lstStyle/>
          <a:p>
            <a:pPr lvl="0" algn="ct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お客様</a:t>
            </a:r>
          </a:p>
        </p:txBody>
      </p:sp>
      <p:sp>
        <p:nvSpPr>
          <p:cNvPr id="46" name="角丸四角形 45"/>
          <p:cNvSpPr/>
          <p:nvPr/>
        </p:nvSpPr>
        <p:spPr>
          <a:xfrm>
            <a:off x="1618622" y="4082804"/>
            <a:ext cx="1369234" cy="813980"/>
          </a:xfrm>
          <a:prstGeom prst="roundRect">
            <a:avLst/>
          </a:prstGeom>
          <a:solidFill>
            <a:schemeClr val="accent2">
              <a:lumMod val="40000"/>
              <a:lumOff val="60000"/>
            </a:schemeClr>
          </a:solidFill>
          <a:ln w="28575" cap="rnd">
            <a:noFill/>
            <a:prstDash val="sysDot"/>
            <a:round/>
            <a:headEnd/>
            <a:tailEnd/>
          </a:ln>
        </p:spPr>
        <p:txBody>
          <a:bodyPr wrap="none" anchor="ctr"/>
          <a:lstStyle/>
          <a:p>
            <a:pPr algn="ctr"/>
            <a:r>
              <a:rPr lang="en-US" altLang="ja-JP" sz="1385" dirty="0">
                <a:latin typeface="Meiryo UI" panose="020B0604030504040204" pitchFamily="50" charset="-128"/>
                <a:ea typeface="Meiryo UI" panose="020B0604030504040204" pitchFamily="50" charset="-128"/>
                <a:cs typeface="Meiryo UI" panose="020B0604030504040204" pitchFamily="50" charset="-128"/>
              </a:rPr>
              <a:t>AI-OCR</a:t>
            </a:r>
            <a:r>
              <a:rPr lang="ja-JP" altLang="en-US" sz="1385" dirty="0">
                <a:latin typeface="Meiryo UI" panose="020B0604030504040204" pitchFamily="50" charset="-128"/>
                <a:ea typeface="Meiryo UI" panose="020B0604030504040204" pitchFamily="50" charset="-128"/>
                <a:cs typeface="Meiryo UI" panose="020B0604030504040204" pitchFamily="50" charset="-128"/>
              </a:rPr>
              <a:t>サービス</a:t>
            </a:r>
            <a:endParaRPr lang="en-US" altLang="ja-JP" sz="1385"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角丸四角形 46"/>
          <p:cNvSpPr/>
          <p:nvPr/>
        </p:nvSpPr>
        <p:spPr>
          <a:xfrm>
            <a:off x="4512609" y="4082804"/>
            <a:ext cx="1369234" cy="813980"/>
          </a:xfrm>
          <a:prstGeom prst="roundRect">
            <a:avLst/>
          </a:prstGeom>
          <a:solidFill>
            <a:schemeClr val="accent2">
              <a:lumMod val="40000"/>
              <a:lumOff val="60000"/>
            </a:schemeClr>
          </a:solidFill>
          <a:ln w="28575" cap="rnd">
            <a:noFill/>
            <a:prstDash val="sysDot"/>
            <a:round/>
            <a:headEnd/>
            <a:tailEnd/>
          </a:ln>
        </p:spPr>
        <p:txBody>
          <a:bodyPr wrap="none" anchor="ctr"/>
          <a:lstStyle/>
          <a:p>
            <a:pPr lvl="0" algn="ctr"/>
            <a:r>
              <a:rPr lang="en-US" altLang="ja-JP" sz="1385"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AI-OCR</a:t>
            </a:r>
            <a:r>
              <a:rPr lang="ja-JP" altLang="en-US" sz="1385"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サービス</a:t>
            </a:r>
            <a:endParaRPr lang="en-US" altLang="ja-JP" sz="1385"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角丸四角形 47"/>
          <p:cNvSpPr/>
          <p:nvPr/>
        </p:nvSpPr>
        <p:spPr>
          <a:xfrm>
            <a:off x="6013938" y="5100982"/>
            <a:ext cx="1285266" cy="826685"/>
          </a:xfrm>
          <a:prstGeom prst="roundRect">
            <a:avLst/>
          </a:prstGeom>
          <a:solidFill>
            <a:srgbClr val="92D050"/>
          </a:solidFill>
          <a:ln w="28575" cap="rnd">
            <a:noFill/>
            <a:prstDash val="sysDot"/>
            <a:round/>
            <a:headEnd/>
            <a:tailEnd/>
          </a:ln>
        </p:spPr>
        <p:txBody>
          <a:bodyPr wrap="none" anchor="ctr"/>
          <a:lstStyle/>
          <a:p>
            <a:pPr lvl="0" algn="ctr"/>
            <a:r>
              <a:rPr lang="en-US" altLang="ja-JP"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RPA</a:t>
            </a: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ツール</a:t>
            </a:r>
            <a:endParaRPr lang="en-US" altLang="ja-JP"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角丸四角形 56"/>
          <p:cNvSpPr/>
          <p:nvPr/>
        </p:nvSpPr>
        <p:spPr>
          <a:xfrm>
            <a:off x="7390925" y="3085263"/>
            <a:ext cx="1369234" cy="853070"/>
          </a:xfrm>
          <a:prstGeom prst="roundRect">
            <a:avLst/>
          </a:prstGeom>
          <a:solidFill>
            <a:srgbClr val="F4AF70"/>
          </a:solidFill>
          <a:ln w="28575" cap="rnd">
            <a:noFill/>
            <a:prstDash val="sysDot"/>
            <a:round/>
            <a:headEnd/>
            <a:tailEnd/>
          </a:ln>
        </p:spPr>
        <p:txBody>
          <a:bodyPr wrap="none" anchor="ctr"/>
          <a:lstStyle/>
          <a:p>
            <a:pPr lvl="0" algn="ctr"/>
            <a:r>
              <a:rPr lang="ja-JP" altLang="en-US" sz="1477"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お客様</a:t>
            </a:r>
          </a:p>
        </p:txBody>
      </p:sp>
      <p:cxnSp>
        <p:nvCxnSpPr>
          <p:cNvPr id="30" name="直線コネクタ 29"/>
          <p:cNvCxnSpPr/>
          <p:nvPr/>
        </p:nvCxnSpPr>
        <p:spPr>
          <a:xfrm>
            <a:off x="518659" y="1760741"/>
            <a:ext cx="8035359" cy="0"/>
          </a:xfrm>
          <a:prstGeom prst="line">
            <a:avLst/>
          </a:prstGeom>
          <a:ln w="3175">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7755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kumimoji="1" lang="en-US" altLang="ja-JP" dirty="0"/>
              <a:t>AI</a:t>
            </a:r>
            <a:r>
              <a:rPr kumimoji="1" lang="ja-JP" altLang="en-US" dirty="0"/>
              <a:t>を活用した</a:t>
            </a:r>
            <a:r>
              <a:rPr lang="ja-JP" altLang="en-US" dirty="0"/>
              <a:t>コールセンター</a:t>
            </a:r>
            <a:r>
              <a:rPr kumimoji="1" lang="ja-JP" altLang="en-US" dirty="0"/>
              <a:t>について</a:t>
            </a:r>
          </a:p>
        </p:txBody>
      </p:sp>
      <p:sp>
        <p:nvSpPr>
          <p:cNvPr id="7" name="テキスト プレースホルダー 6"/>
          <p:cNvSpPr>
            <a:spLocks noGrp="1"/>
          </p:cNvSpPr>
          <p:nvPr>
            <p:ph type="body" sz="quarter" idx="11"/>
          </p:nvPr>
        </p:nvSpPr>
        <p:spPr/>
        <p:txBody>
          <a:bodyPr/>
          <a:lstStyle/>
          <a:p>
            <a:r>
              <a:rPr kumimoji="1" lang="en-US" altLang="ja-JP" dirty="0"/>
              <a:t>2</a:t>
            </a:r>
            <a:endParaRPr kumimoji="1" lang="ja-JP" altLang="en-US" dirty="0"/>
          </a:p>
        </p:txBody>
      </p:sp>
    </p:spTree>
    <p:extLst>
      <p:ext uri="{BB962C8B-B14F-4D97-AF65-F5344CB8AC3E}">
        <p14:creationId xmlns:p14="http://schemas.microsoft.com/office/powerpoint/2010/main" val="4212074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コールセンターシステムとは</a:t>
            </a: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2" y="1126185"/>
            <a:ext cx="9046739" cy="5181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正方形/長方形 6"/>
          <p:cNvSpPr/>
          <p:nvPr/>
        </p:nvSpPr>
        <p:spPr>
          <a:xfrm>
            <a:off x="127888" y="1039620"/>
            <a:ext cx="8773125" cy="7758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8" name="角丸四角形 7"/>
          <p:cNvSpPr/>
          <p:nvPr/>
        </p:nvSpPr>
        <p:spPr>
          <a:xfrm>
            <a:off x="178720" y="961449"/>
            <a:ext cx="8712967" cy="717612"/>
          </a:xfrm>
          <a:prstGeom prst="roundRect">
            <a:avLst/>
          </a:prstGeom>
        </p:spPr>
        <p:style>
          <a:lnRef idx="1">
            <a:schemeClr val="accent3"/>
          </a:lnRef>
          <a:fillRef idx="2">
            <a:schemeClr val="accent3"/>
          </a:fillRef>
          <a:effectRef idx="1">
            <a:schemeClr val="accent3"/>
          </a:effectRef>
          <a:fontRef idx="minor">
            <a:schemeClr val="dk1"/>
          </a:fontRef>
        </p:style>
        <p:txBody>
          <a:bodyPr rtlCol="0" anchor="t"/>
          <a:lstStyle/>
          <a:p>
            <a:pPr>
              <a:lnSpc>
                <a:spcPct val="110000"/>
              </a:lnSpc>
            </a:pPr>
            <a:r>
              <a:rPr lang="ja-JP" altLang="en-US" sz="2000" dirty="0">
                <a:latin typeface="+mn-ea"/>
                <a:cs typeface="メイリオ" panose="020B0604030504040204" pitchFamily="50" charset="-128"/>
              </a:rPr>
              <a:t>コールセンターに設置する電話機の端末等に加え、</a:t>
            </a:r>
            <a:r>
              <a:rPr lang="en-US" altLang="ja-JP" sz="2000" dirty="0">
                <a:latin typeface="+mn-ea"/>
                <a:cs typeface="メイリオ" panose="020B0604030504040204" pitchFamily="50" charset="-128"/>
              </a:rPr>
              <a:t>ACD</a:t>
            </a:r>
            <a:r>
              <a:rPr lang="ja-JP" altLang="en-US" sz="2000" dirty="0" err="1">
                <a:latin typeface="+mn-ea"/>
                <a:cs typeface="メイリオ" panose="020B0604030504040204" pitchFamily="50" charset="-128"/>
              </a:rPr>
              <a:t>、</a:t>
            </a:r>
            <a:r>
              <a:rPr lang="en-US" altLang="ja-JP" sz="2000" dirty="0">
                <a:latin typeface="+mn-ea"/>
                <a:cs typeface="メイリオ" panose="020B0604030504040204" pitchFamily="50" charset="-128"/>
              </a:rPr>
              <a:t>IVR</a:t>
            </a:r>
            <a:r>
              <a:rPr lang="ja-JP" altLang="en-US" sz="2000" dirty="0" err="1">
                <a:latin typeface="+mn-ea"/>
                <a:cs typeface="メイリオ" panose="020B0604030504040204" pitchFamily="50" charset="-128"/>
              </a:rPr>
              <a:t>、</a:t>
            </a:r>
            <a:r>
              <a:rPr lang="ja-JP" altLang="en-US" sz="2000" dirty="0">
                <a:latin typeface="+mn-ea"/>
                <a:cs typeface="メイリオ" panose="020B0604030504040204" pitchFamily="50" charset="-128"/>
              </a:rPr>
              <a:t>ウィスパリングやモニタリング等の、コールセンター業務を効率化・円滑化する機能提供</a:t>
            </a:r>
          </a:p>
        </p:txBody>
      </p:sp>
      <p:sp>
        <p:nvSpPr>
          <p:cNvPr id="9"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25</a:t>
            </a:r>
            <a:endParaRPr lang="ja-JP" altLang="ja-JP" dirty="0">
              <a:solidFill>
                <a:srgbClr val="000000"/>
              </a:solidFill>
            </a:endParaRPr>
          </a:p>
        </p:txBody>
      </p:sp>
    </p:spTree>
    <p:extLst>
      <p:ext uri="{BB962C8B-B14F-4D97-AF65-F5344CB8AC3E}">
        <p14:creationId xmlns:p14="http://schemas.microsoft.com/office/powerpoint/2010/main" val="1033923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p:txBody>
          <a:bodyPr/>
          <a:lstStyle/>
          <a:p>
            <a:r>
              <a:rPr kumimoji="1" lang="en-US" altLang="ja-JP" dirty="0"/>
              <a:t>AI</a:t>
            </a:r>
            <a:r>
              <a:rPr kumimoji="1" lang="ja-JP" altLang="en-US" dirty="0"/>
              <a:t>リテラシー　</a:t>
            </a:r>
            <a:r>
              <a:rPr lang="ja-JP" altLang="en-US" dirty="0"/>
              <a:t>概要</a:t>
            </a:r>
            <a:endParaRPr kumimoji="1" lang="ja-JP" altLang="en-US" dirty="0"/>
          </a:p>
        </p:txBody>
      </p:sp>
      <p:sp>
        <p:nvSpPr>
          <p:cNvPr id="6" name="コンテンツ プレースホルダー 1"/>
          <p:cNvSpPr txBox="1">
            <a:spLocks/>
          </p:cNvSpPr>
          <p:nvPr/>
        </p:nvSpPr>
        <p:spPr>
          <a:xfrm>
            <a:off x="340744" y="771872"/>
            <a:ext cx="7181489" cy="693916"/>
          </a:xfrm>
          <a:prstGeom prst="rect">
            <a:avLst/>
          </a:prstGeom>
        </p:spPr>
        <p:txBody>
          <a:bodyPr/>
          <a:lstStyle>
            <a:lvl1pPr marL="0" indent="0" algn="l" defTabSz="457200" rtl="0" eaLnBrk="1" latinLnBrk="0" hangingPunct="1">
              <a:spcBef>
                <a:spcPct val="20000"/>
              </a:spcBef>
              <a:buClr>
                <a:schemeClr val="accent3">
                  <a:lumMod val="50000"/>
                </a:schemeClr>
              </a:buClr>
              <a:buFont typeface="Wingdings" panose="05000000000000000000" pitchFamily="2" charset="2"/>
              <a:buNone/>
              <a:defRPr kumimoji="1" sz="2400" b="0" i="0" kern="1200">
                <a:solidFill>
                  <a:schemeClr val="tx1"/>
                </a:solidFill>
                <a:latin typeface="メイリオ"/>
                <a:ea typeface="メイリオ"/>
                <a:cs typeface="メイリオ"/>
              </a:defRPr>
            </a:lvl1pPr>
            <a:lvl2pPr marL="7429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800" b="0" i="0" kern="1200">
                <a:solidFill>
                  <a:schemeClr val="tx1">
                    <a:lumMod val="85000"/>
                    <a:lumOff val="15000"/>
                  </a:schemeClr>
                </a:solidFill>
                <a:latin typeface="メイリオ"/>
                <a:ea typeface="メイリオ"/>
                <a:cs typeface="メイリオ"/>
              </a:defRPr>
            </a:lvl2pPr>
            <a:lvl3pPr marL="12001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600" b="0" i="0" kern="1200">
                <a:solidFill>
                  <a:srgbClr val="404040"/>
                </a:solidFill>
                <a:latin typeface="メイリオ"/>
                <a:ea typeface="メイリオ"/>
                <a:cs typeface="メイリオ"/>
              </a:defRPr>
            </a:lvl3pPr>
            <a:lvl4pPr marL="1657350" indent="-285750" algn="l" defTabSz="457200" rtl="0" eaLnBrk="1" latinLnBrk="0" hangingPunct="1">
              <a:spcBef>
                <a:spcPct val="20000"/>
              </a:spcBef>
              <a:buClr>
                <a:schemeClr val="accent3">
                  <a:lumMod val="50000"/>
                </a:schemeClr>
              </a:buClr>
              <a:buFont typeface="Wingdings" panose="05000000000000000000" pitchFamily="2" charset="2"/>
              <a:buChar char="u"/>
              <a:defRPr kumimoji="1" sz="1400" b="0" i="0" kern="1200">
                <a:solidFill>
                  <a:srgbClr val="404040"/>
                </a:solidFill>
                <a:latin typeface="メイリオ"/>
                <a:ea typeface="メイリオ"/>
                <a:cs typeface="メイリオ"/>
              </a:defRPr>
            </a:lvl4pPr>
            <a:lvl5pPr marL="1828800" indent="0" algn="l" defTabSz="457200" rtl="0" eaLnBrk="1" latinLnBrk="0" hangingPunct="1">
              <a:spcBef>
                <a:spcPct val="20000"/>
              </a:spcBef>
              <a:buFont typeface="Arial"/>
              <a:buNone/>
              <a:defRPr kumimoji="1" sz="1800" b="0" i="0" kern="1200">
                <a:solidFill>
                  <a:srgbClr val="404040"/>
                </a:solidFill>
                <a:latin typeface="メイリオ"/>
                <a:ea typeface="メイリオ"/>
                <a:cs typeface="メイリオ"/>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342900" indent="-342900">
              <a:buFont typeface="Arial" panose="020B0604020202020204" pitchFamily="34" charset="0"/>
              <a:buChar char="•"/>
            </a:pPr>
            <a:r>
              <a:rPr lang="ja-JP" altLang="en-US" sz="2000" dirty="0">
                <a:latin typeface="+mj-ea"/>
              </a:rPr>
              <a:t>授業形態は、</a:t>
            </a:r>
            <a:r>
              <a:rPr lang="en-US" altLang="ja-JP" sz="2000" dirty="0">
                <a:latin typeface="+mj-ea"/>
              </a:rPr>
              <a:t>e-</a:t>
            </a:r>
            <a:r>
              <a:rPr lang="ja-JP" altLang="en-US" sz="2000" dirty="0">
                <a:latin typeface="+mj-ea"/>
              </a:rPr>
              <a:t>ラーニングとなります</a:t>
            </a:r>
            <a:endParaRPr lang="en-US" altLang="ja-JP" sz="2000" dirty="0">
              <a:latin typeface="+mj-ea"/>
              <a:ea typeface="+mj-ea"/>
            </a:endParaRPr>
          </a:p>
          <a:p>
            <a:pPr marL="342900" indent="-342900">
              <a:buFont typeface="Arial" panose="020B0604020202020204" pitchFamily="34" charset="0"/>
              <a:buChar char="•"/>
            </a:pPr>
            <a:r>
              <a:rPr lang="ja-JP" altLang="en-US" sz="2000" dirty="0">
                <a:latin typeface="+mj-ea"/>
                <a:ea typeface="+mj-ea"/>
              </a:rPr>
              <a:t>計１２回開催します</a:t>
            </a:r>
            <a:endParaRPr lang="en-US" altLang="ja-JP" sz="2000" dirty="0">
              <a:latin typeface="+mj-ea"/>
              <a:ea typeface="+mj-ea"/>
            </a:endParaRPr>
          </a:p>
        </p:txBody>
      </p:sp>
      <p:graphicFrame>
        <p:nvGraphicFramePr>
          <p:cNvPr id="7" name="表 6"/>
          <p:cNvGraphicFramePr>
            <a:graphicFrameLocks noGrp="1"/>
          </p:cNvGraphicFramePr>
          <p:nvPr/>
        </p:nvGraphicFramePr>
        <p:xfrm>
          <a:off x="246269" y="1792849"/>
          <a:ext cx="8651462" cy="4358640"/>
        </p:xfrm>
        <a:graphic>
          <a:graphicData uri="http://schemas.openxmlformats.org/drawingml/2006/table">
            <a:tbl>
              <a:tblPr firstRow="1" bandRow="1">
                <a:tableStyleId>{5C22544A-7EE6-4342-B048-85BDC9FD1C3A}</a:tableStyleId>
              </a:tblPr>
              <a:tblGrid>
                <a:gridCol w="567055">
                  <a:extLst>
                    <a:ext uri="{9D8B030D-6E8A-4147-A177-3AD203B41FA5}">
                      <a16:colId xmlns:a16="http://schemas.microsoft.com/office/drawing/2014/main" xmlns="" val="2904047441"/>
                    </a:ext>
                  </a:extLst>
                </a:gridCol>
                <a:gridCol w="5948753">
                  <a:extLst>
                    <a:ext uri="{9D8B030D-6E8A-4147-A177-3AD203B41FA5}">
                      <a16:colId xmlns:a16="http://schemas.microsoft.com/office/drawing/2014/main" xmlns="" val="1261446937"/>
                    </a:ext>
                  </a:extLst>
                </a:gridCol>
                <a:gridCol w="2135654">
                  <a:extLst>
                    <a:ext uri="{9D8B030D-6E8A-4147-A177-3AD203B41FA5}">
                      <a16:colId xmlns:a16="http://schemas.microsoft.com/office/drawing/2014/main" xmlns="" val="322255843"/>
                    </a:ext>
                  </a:extLst>
                </a:gridCol>
              </a:tblGrid>
              <a:tr h="0">
                <a:tc>
                  <a:txBody>
                    <a:bodyPr/>
                    <a:lstStyle/>
                    <a:p>
                      <a:pPr algn="ctr"/>
                      <a:r>
                        <a:rPr kumimoji="1" lang="en-US" altLang="ja-JP" sz="1600" dirty="0"/>
                        <a:t>No</a:t>
                      </a:r>
                      <a:endParaRPr kumimoji="1" lang="ja-JP" altLang="en-US" sz="1600" dirty="0"/>
                    </a:p>
                  </a:txBody>
                  <a:tcPr/>
                </a:tc>
                <a:tc>
                  <a:txBody>
                    <a:bodyPr/>
                    <a:lstStyle/>
                    <a:p>
                      <a:pPr algn="ctr"/>
                      <a:r>
                        <a:rPr kumimoji="1" lang="ja-JP" altLang="en-US" sz="1600" dirty="0"/>
                        <a:t>授業概要</a:t>
                      </a:r>
                    </a:p>
                  </a:txBody>
                  <a:tcPr/>
                </a:tc>
                <a:tc>
                  <a:txBody>
                    <a:bodyPr/>
                    <a:lstStyle/>
                    <a:p>
                      <a:pPr algn="ctr"/>
                      <a:r>
                        <a:rPr kumimoji="1" lang="ja-JP" altLang="en-US" sz="1600" dirty="0"/>
                        <a:t>講師</a:t>
                      </a:r>
                    </a:p>
                  </a:txBody>
                  <a:tcPr/>
                </a:tc>
                <a:extLst>
                  <a:ext uri="{0D108BD9-81ED-4DB2-BD59-A6C34878D82A}">
                    <a16:rowId xmlns:a16="http://schemas.microsoft.com/office/drawing/2014/main" xmlns="" val="1688276906"/>
                  </a:ext>
                </a:extLst>
              </a:tr>
              <a:tr h="0">
                <a:tc>
                  <a:txBody>
                    <a:bodyPr/>
                    <a:lstStyle/>
                    <a:p>
                      <a:pPr algn="ctr"/>
                      <a:r>
                        <a:rPr kumimoji="1" lang="en-US" altLang="ja-JP" sz="1600" dirty="0">
                          <a:solidFill>
                            <a:schemeClr val="tx1">
                              <a:lumMod val="75000"/>
                              <a:lumOff val="25000"/>
                            </a:schemeClr>
                          </a:solidFill>
                        </a:rPr>
                        <a:t>1</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が変える社会</a:t>
                      </a:r>
                    </a:p>
                  </a:txBody>
                  <a:tcPr/>
                </a:tc>
                <a:tc>
                  <a:txBody>
                    <a:bodyPr/>
                    <a:lstStyle/>
                    <a:p>
                      <a:pPr algn="ctr"/>
                      <a:r>
                        <a:rPr kumimoji="1" lang="en-US" altLang="ja-JP" sz="1600" dirty="0">
                          <a:solidFill>
                            <a:schemeClr val="tx1">
                              <a:lumMod val="75000"/>
                              <a:lumOff val="25000"/>
                            </a:schemeClr>
                          </a:solidFill>
                        </a:rPr>
                        <a:t>NTT</a:t>
                      </a:r>
                      <a:r>
                        <a:rPr kumimoji="1" lang="ja-JP" altLang="en-US" sz="1600" dirty="0">
                          <a:solidFill>
                            <a:schemeClr val="tx1">
                              <a:lumMod val="75000"/>
                              <a:lumOff val="25000"/>
                            </a:schemeClr>
                          </a:solidFill>
                        </a:rPr>
                        <a:t>西日本</a:t>
                      </a:r>
                    </a:p>
                  </a:txBody>
                  <a:tcPr anchor="ctr"/>
                </a:tc>
                <a:extLst>
                  <a:ext uri="{0D108BD9-81ED-4DB2-BD59-A6C34878D82A}">
                    <a16:rowId xmlns:a16="http://schemas.microsoft.com/office/drawing/2014/main" xmlns="" val="3221468820"/>
                  </a:ext>
                </a:extLst>
              </a:tr>
              <a:tr h="0">
                <a:tc>
                  <a:txBody>
                    <a:bodyPr/>
                    <a:lstStyle/>
                    <a:p>
                      <a:pPr algn="ctr"/>
                      <a:r>
                        <a:rPr kumimoji="1" lang="en-US" altLang="ja-JP" sz="1600" dirty="0">
                          <a:solidFill>
                            <a:schemeClr val="tx1">
                              <a:lumMod val="75000"/>
                              <a:lumOff val="25000"/>
                            </a:schemeClr>
                          </a:solidFill>
                        </a:rPr>
                        <a:t>2</a:t>
                      </a:r>
                      <a:endParaRPr kumimoji="1" lang="ja-JP" altLang="en-US" sz="1600" dirty="0">
                        <a:solidFill>
                          <a:schemeClr val="tx1">
                            <a:lumMod val="75000"/>
                            <a:lumOff val="25000"/>
                          </a:schemeClr>
                        </a:solidFill>
                      </a:endParaRPr>
                    </a:p>
                  </a:txBody>
                  <a:tcPr/>
                </a:tc>
                <a:tc>
                  <a:txBody>
                    <a:bodyPr/>
                    <a:lstStyle/>
                    <a:p>
                      <a:pPr algn="l"/>
                      <a:r>
                        <a:rPr kumimoji="1" lang="ja-JP" altLang="en-US" sz="1600" b="1" dirty="0">
                          <a:solidFill>
                            <a:schemeClr val="tx1">
                              <a:lumMod val="75000"/>
                              <a:lumOff val="25000"/>
                            </a:schemeClr>
                          </a:solidFill>
                        </a:rPr>
                        <a:t>働き方改革と</a:t>
                      </a:r>
                      <a:r>
                        <a:rPr kumimoji="1" lang="en-US" altLang="ja-JP" sz="1600" b="1" dirty="0">
                          <a:solidFill>
                            <a:schemeClr val="tx1">
                              <a:lumMod val="75000"/>
                              <a:lumOff val="25000"/>
                            </a:schemeClr>
                          </a:solidFill>
                        </a:rPr>
                        <a:t>DX</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3178709493"/>
                  </a:ext>
                </a:extLst>
              </a:tr>
              <a:tr h="0">
                <a:tc>
                  <a:txBody>
                    <a:bodyPr/>
                    <a:lstStyle/>
                    <a:p>
                      <a:pPr algn="ctr"/>
                      <a:r>
                        <a:rPr kumimoji="1" lang="en-US" altLang="ja-JP" sz="1600" dirty="0">
                          <a:solidFill>
                            <a:schemeClr val="tx1">
                              <a:lumMod val="75000"/>
                              <a:lumOff val="25000"/>
                            </a:schemeClr>
                          </a:solidFill>
                        </a:rPr>
                        <a:t>3</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基礎知識</a:t>
                      </a:r>
                      <a:r>
                        <a:rPr kumimoji="1" lang="en-US" altLang="ja-JP" sz="1600" b="1" dirty="0">
                          <a:solidFill>
                            <a:schemeClr val="tx1">
                              <a:lumMod val="75000"/>
                              <a:lumOff val="25000"/>
                            </a:schemeClr>
                          </a:solidFill>
                        </a:rPr>
                        <a:t>(1)</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453956153"/>
                  </a:ext>
                </a:extLst>
              </a:tr>
              <a:tr h="0">
                <a:tc>
                  <a:txBody>
                    <a:bodyPr/>
                    <a:lstStyle/>
                    <a:p>
                      <a:pPr algn="ctr"/>
                      <a:r>
                        <a:rPr kumimoji="1" lang="en-US" altLang="ja-JP" sz="1600" dirty="0">
                          <a:solidFill>
                            <a:schemeClr val="tx1">
                              <a:lumMod val="75000"/>
                              <a:lumOff val="25000"/>
                            </a:schemeClr>
                          </a:solidFill>
                        </a:rPr>
                        <a:t>4</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a:t>
                      </a:r>
                      <a:r>
                        <a:rPr kumimoji="1" lang="ja-JP" altLang="en-US" sz="1600" b="1" dirty="0">
                          <a:solidFill>
                            <a:schemeClr val="tx1">
                              <a:lumMod val="75000"/>
                              <a:lumOff val="25000"/>
                            </a:schemeClr>
                          </a:solidFill>
                        </a:rPr>
                        <a:t>基礎知識</a:t>
                      </a:r>
                      <a:r>
                        <a:rPr kumimoji="1" lang="en-US" altLang="ja-JP" sz="1600" b="1" dirty="0">
                          <a:solidFill>
                            <a:schemeClr val="tx1">
                              <a:lumMod val="75000"/>
                              <a:lumOff val="25000"/>
                            </a:schemeClr>
                          </a:solidFill>
                        </a:rPr>
                        <a:t>(2)</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906187670"/>
                  </a:ext>
                </a:extLst>
              </a:tr>
              <a:tr h="0">
                <a:tc>
                  <a:txBody>
                    <a:bodyPr/>
                    <a:lstStyle/>
                    <a:p>
                      <a:pPr algn="ctr"/>
                      <a:r>
                        <a:rPr kumimoji="1" lang="en-US" altLang="ja-JP" sz="1600" dirty="0">
                          <a:solidFill>
                            <a:schemeClr val="tx1">
                              <a:lumMod val="75000"/>
                              <a:lumOff val="25000"/>
                            </a:schemeClr>
                          </a:solidFill>
                        </a:rPr>
                        <a:t>5</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(1)</a:t>
                      </a:r>
                      <a:r>
                        <a:rPr kumimoji="1" lang="ja-JP" altLang="en-US" sz="1600" b="1" dirty="0">
                          <a:solidFill>
                            <a:schemeClr val="tx1">
                              <a:lumMod val="75000"/>
                              <a:lumOff val="25000"/>
                            </a:schemeClr>
                          </a:solidFill>
                        </a:rPr>
                        <a:t>　</a:t>
                      </a:r>
                      <a:r>
                        <a:rPr kumimoji="1" lang="en-US" altLang="ja-JP" sz="1600" b="1" dirty="0" err="1">
                          <a:solidFill>
                            <a:schemeClr val="tx1">
                              <a:lumMod val="75000"/>
                              <a:lumOff val="25000"/>
                            </a:schemeClr>
                          </a:solidFill>
                        </a:rPr>
                        <a:t>IoT</a:t>
                      </a:r>
                      <a:r>
                        <a:rPr kumimoji="1" lang="en-US" altLang="ja-JP" sz="1600" b="1" dirty="0">
                          <a:solidFill>
                            <a:schemeClr val="tx1">
                              <a:lumMod val="75000"/>
                              <a:lumOff val="25000"/>
                            </a:schemeClr>
                          </a:solidFill>
                        </a:rPr>
                        <a:t>/</a:t>
                      </a:r>
                      <a:r>
                        <a:rPr kumimoji="1" lang="ja-JP" altLang="en-US" sz="1600" b="1" dirty="0">
                          <a:solidFill>
                            <a:schemeClr val="tx1">
                              <a:lumMod val="75000"/>
                              <a:lumOff val="25000"/>
                            </a:schemeClr>
                          </a:solidFill>
                        </a:rPr>
                        <a:t>クラウド</a:t>
                      </a:r>
                      <a:r>
                        <a:rPr kumimoji="1" lang="en-US" altLang="ja-JP" sz="1600" b="1" dirty="0">
                          <a:solidFill>
                            <a:schemeClr val="tx1">
                              <a:lumMod val="75000"/>
                              <a:lumOff val="25000"/>
                            </a:schemeClr>
                          </a:solidFill>
                        </a:rPr>
                        <a:t>/5G</a:t>
                      </a:r>
                      <a:endParaRPr kumimoji="1" lang="ja-JP" altLang="en-US" sz="1600" b="1" dirty="0">
                        <a:solidFill>
                          <a:schemeClr val="tx1">
                            <a:lumMod val="75000"/>
                            <a:lumOff val="25000"/>
                          </a:schemeClr>
                        </a:solidFill>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681188941"/>
                  </a:ext>
                </a:extLst>
              </a:tr>
              <a:tr h="0">
                <a:tc>
                  <a:txBody>
                    <a:bodyPr/>
                    <a:lstStyle/>
                    <a:p>
                      <a:pPr algn="ctr"/>
                      <a:r>
                        <a:rPr kumimoji="1" lang="en-US" altLang="ja-JP" sz="1600" dirty="0">
                          <a:solidFill>
                            <a:schemeClr val="tx1">
                              <a:lumMod val="75000"/>
                              <a:lumOff val="25000"/>
                            </a:schemeClr>
                          </a:solidFill>
                        </a:rPr>
                        <a:t>6</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(2)</a:t>
                      </a:r>
                      <a:r>
                        <a:rPr kumimoji="1" lang="ja-JP" altLang="en-US" sz="1600" b="1" dirty="0">
                          <a:solidFill>
                            <a:schemeClr val="tx1">
                              <a:lumMod val="75000"/>
                              <a:lumOff val="25000"/>
                            </a:schemeClr>
                          </a:solidFill>
                        </a:rPr>
                        <a:t>　情報セキュリティ①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ラーニングシステムズ</a:t>
                      </a:r>
                    </a:p>
                  </a:txBody>
                  <a:tcPr anchor="ctr"/>
                </a:tc>
                <a:extLst>
                  <a:ext uri="{0D108BD9-81ED-4DB2-BD59-A6C34878D82A}">
                    <a16:rowId xmlns:a16="http://schemas.microsoft.com/office/drawing/2014/main" xmlns="" val="320031005"/>
                  </a:ext>
                </a:extLst>
              </a:tr>
              <a:tr h="0">
                <a:tc>
                  <a:txBody>
                    <a:bodyPr/>
                    <a:lstStyle/>
                    <a:p>
                      <a:pPr algn="ctr"/>
                      <a:r>
                        <a:rPr kumimoji="1" lang="en-US" altLang="ja-JP" sz="1600" dirty="0">
                          <a:solidFill>
                            <a:schemeClr val="tx1">
                              <a:lumMod val="75000"/>
                              <a:lumOff val="25000"/>
                            </a:schemeClr>
                          </a:solidFill>
                        </a:rPr>
                        <a:t>7</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関連 基礎知識</a:t>
                      </a:r>
                      <a:r>
                        <a:rPr kumimoji="1" lang="en-US" altLang="ja-JP" sz="1600" b="1" dirty="0">
                          <a:solidFill>
                            <a:schemeClr val="tx1">
                              <a:lumMod val="75000"/>
                              <a:lumOff val="25000"/>
                            </a:schemeClr>
                          </a:solidFill>
                        </a:rPr>
                        <a:t>(3)</a:t>
                      </a:r>
                      <a:r>
                        <a:rPr kumimoji="1" lang="ja-JP" altLang="en-US" sz="1600" b="1" dirty="0">
                          <a:solidFill>
                            <a:schemeClr val="tx1">
                              <a:lumMod val="75000"/>
                              <a:lumOff val="25000"/>
                            </a:schemeClr>
                          </a:solidFill>
                        </a:rPr>
                        <a:t>　情報セキュリティ②</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ラーニングシステムズ</a:t>
                      </a:r>
                    </a:p>
                  </a:txBody>
                  <a:tcPr anchor="ctr"/>
                </a:tc>
                <a:extLst>
                  <a:ext uri="{0D108BD9-81ED-4DB2-BD59-A6C34878D82A}">
                    <a16:rowId xmlns:a16="http://schemas.microsoft.com/office/drawing/2014/main" xmlns="" val="1013665032"/>
                  </a:ext>
                </a:extLst>
              </a:tr>
              <a:tr h="0">
                <a:tc>
                  <a:txBody>
                    <a:bodyPr/>
                    <a:lstStyle/>
                    <a:p>
                      <a:pPr algn="ctr"/>
                      <a:r>
                        <a:rPr kumimoji="1" lang="en-US" altLang="ja-JP" sz="1600" dirty="0">
                          <a:solidFill>
                            <a:schemeClr val="tx1">
                              <a:lumMod val="75000"/>
                              <a:lumOff val="25000"/>
                            </a:schemeClr>
                          </a:solidFill>
                        </a:rPr>
                        <a:t>8</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(1)</a:t>
                      </a:r>
                      <a:r>
                        <a:rPr kumimoji="1" lang="ja-JP" altLang="en-US" sz="1600" b="1" dirty="0">
                          <a:solidFill>
                            <a:schemeClr val="tx1">
                              <a:lumMod val="75000"/>
                              <a:lumOff val="25000"/>
                            </a:schemeClr>
                          </a:solidFill>
                        </a:rPr>
                        <a:t>　テレワーク</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1062279"/>
                  </a:ext>
                </a:extLst>
              </a:tr>
              <a:tr h="0">
                <a:tc>
                  <a:txBody>
                    <a:bodyPr/>
                    <a:lstStyle/>
                    <a:p>
                      <a:pPr algn="ctr"/>
                      <a:r>
                        <a:rPr kumimoji="1" lang="en-US" altLang="ja-JP" sz="1600" dirty="0">
                          <a:solidFill>
                            <a:schemeClr val="tx1">
                              <a:lumMod val="75000"/>
                              <a:lumOff val="25000"/>
                            </a:schemeClr>
                          </a:solidFill>
                        </a:rPr>
                        <a:t>9</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(2)</a:t>
                      </a:r>
                      <a:r>
                        <a:rPr kumimoji="1" lang="ja-JP" altLang="en-US" sz="1600" b="1" dirty="0">
                          <a:solidFill>
                            <a:schemeClr val="tx1">
                              <a:lumMod val="75000"/>
                              <a:lumOff val="25000"/>
                            </a:schemeClr>
                          </a:solidFill>
                        </a:rPr>
                        <a:t>　コミュニケーションツール①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3695454312"/>
                  </a:ext>
                </a:extLst>
              </a:tr>
              <a:tr h="0">
                <a:tc>
                  <a:txBody>
                    <a:bodyPr/>
                    <a:lstStyle/>
                    <a:p>
                      <a:pPr algn="ctr"/>
                      <a:r>
                        <a:rPr kumimoji="1" lang="en-US" altLang="ja-JP" sz="1600" dirty="0">
                          <a:solidFill>
                            <a:schemeClr val="tx1">
                              <a:lumMod val="75000"/>
                              <a:lumOff val="25000"/>
                            </a:schemeClr>
                          </a:solidFill>
                        </a:rPr>
                        <a:t>10</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(3)</a:t>
                      </a:r>
                      <a:r>
                        <a:rPr kumimoji="1" lang="ja-JP" altLang="en-US" sz="1600" b="1" dirty="0">
                          <a:solidFill>
                            <a:schemeClr val="tx1">
                              <a:lumMod val="75000"/>
                              <a:lumOff val="25000"/>
                            </a:schemeClr>
                          </a:solidFill>
                        </a:rPr>
                        <a:t>　コミュニケーションツール②</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2798683845"/>
                  </a:ext>
                </a:extLst>
              </a:tr>
              <a:tr h="0">
                <a:tc>
                  <a:txBody>
                    <a:bodyPr/>
                    <a:lstStyle/>
                    <a:p>
                      <a:pPr algn="ctr"/>
                      <a:r>
                        <a:rPr kumimoji="1" lang="en-US" altLang="ja-JP" sz="1600" dirty="0">
                          <a:solidFill>
                            <a:schemeClr val="tx1">
                              <a:lumMod val="75000"/>
                              <a:lumOff val="25000"/>
                            </a:schemeClr>
                          </a:solidFill>
                        </a:rPr>
                        <a:t>11</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(4)</a:t>
                      </a:r>
                      <a:r>
                        <a:rPr kumimoji="1" lang="ja-JP" altLang="en-US" sz="1600" b="1" dirty="0">
                          <a:solidFill>
                            <a:schemeClr val="tx1">
                              <a:lumMod val="75000"/>
                              <a:lumOff val="25000"/>
                            </a:schemeClr>
                          </a:solidFill>
                        </a:rPr>
                        <a:t>　業務サポートシステム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2119099546"/>
                  </a:ext>
                </a:extLst>
              </a:tr>
              <a:tr h="0">
                <a:tc>
                  <a:txBody>
                    <a:bodyPr/>
                    <a:lstStyle/>
                    <a:p>
                      <a:pPr algn="ctr"/>
                      <a:r>
                        <a:rPr kumimoji="1" lang="en-US" altLang="ja-JP" sz="1600" dirty="0">
                          <a:solidFill>
                            <a:schemeClr val="tx1">
                              <a:lumMod val="75000"/>
                              <a:lumOff val="25000"/>
                            </a:schemeClr>
                          </a:solidFill>
                        </a:rPr>
                        <a:t>12</a:t>
                      </a:r>
                      <a:endParaRPr kumimoji="1" lang="ja-JP" altLang="en-US" sz="1600" dirty="0">
                        <a:solidFill>
                          <a:schemeClr val="tx1">
                            <a:lumMod val="75000"/>
                            <a:lumOff val="25000"/>
                          </a:schemeClr>
                        </a:solidFill>
                      </a:endParaRPr>
                    </a:p>
                  </a:txBody>
                  <a:tcPr/>
                </a:tc>
                <a:tc>
                  <a:txBody>
                    <a:bodyPr/>
                    <a:lstStyle/>
                    <a:p>
                      <a:pPr algn="l"/>
                      <a:r>
                        <a:rPr kumimoji="1" lang="en-US" altLang="ja-JP" sz="1600" b="1" dirty="0">
                          <a:solidFill>
                            <a:schemeClr val="tx1">
                              <a:lumMod val="75000"/>
                              <a:lumOff val="25000"/>
                            </a:schemeClr>
                          </a:solidFill>
                        </a:rPr>
                        <a:t>AI/ICT</a:t>
                      </a:r>
                      <a:r>
                        <a:rPr kumimoji="1" lang="ja-JP" altLang="en-US" sz="1600" b="1" dirty="0">
                          <a:solidFill>
                            <a:schemeClr val="tx1">
                              <a:lumMod val="75000"/>
                              <a:lumOff val="25000"/>
                            </a:schemeClr>
                          </a:solidFill>
                        </a:rPr>
                        <a:t>システムの活用実践</a:t>
                      </a:r>
                      <a:r>
                        <a:rPr kumimoji="1" lang="en-US" altLang="ja-JP" sz="1600" b="1" dirty="0">
                          <a:solidFill>
                            <a:schemeClr val="tx1">
                              <a:lumMod val="75000"/>
                              <a:lumOff val="25000"/>
                            </a:schemeClr>
                          </a:solidFill>
                        </a:rPr>
                        <a:t>(5)</a:t>
                      </a:r>
                      <a:r>
                        <a:rPr kumimoji="1" lang="ja-JP" altLang="en-US" sz="1600" b="1" dirty="0">
                          <a:solidFill>
                            <a:schemeClr val="tx1">
                              <a:lumMod val="75000"/>
                              <a:lumOff val="25000"/>
                            </a:schemeClr>
                          </a:solidFill>
                        </a:rPr>
                        <a:t>　総務、人事、経理系システム</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NTT</a:t>
                      </a:r>
                      <a:r>
                        <a:rPr kumimoji="1" lang="ja-JP" altLang="en-US" sz="1600" b="0" i="0" u="none" strike="noStrike" kern="1200" cap="none" spc="0" normalizeH="0" baseline="0" noProof="0" dirty="0">
                          <a:ln>
                            <a:noFill/>
                          </a:ln>
                          <a:solidFill>
                            <a:schemeClr val="tx1">
                              <a:lumMod val="75000"/>
                              <a:lumOff val="25000"/>
                            </a:schemeClr>
                          </a:solidFill>
                          <a:effectLst/>
                          <a:uLnTx/>
                          <a:uFillTx/>
                          <a:latin typeface="Segoe UI"/>
                          <a:ea typeface="Meiryo UI"/>
                          <a:cs typeface="+mn-cs"/>
                        </a:rPr>
                        <a:t>西日本</a:t>
                      </a:r>
                    </a:p>
                  </a:txBody>
                  <a:tcPr anchor="ctr"/>
                </a:tc>
                <a:extLst>
                  <a:ext uri="{0D108BD9-81ED-4DB2-BD59-A6C34878D82A}">
                    <a16:rowId xmlns:a16="http://schemas.microsoft.com/office/drawing/2014/main" xmlns="" val="663832258"/>
                  </a:ext>
                </a:extLst>
              </a:tr>
            </a:tbl>
          </a:graphicData>
        </a:graphic>
      </p:graphicFrame>
      <p:sp>
        <p:nvSpPr>
          <p:cNvPr id="2" name="正方形/長方形 1">
            <a:extLst>
              <a:ext uri="{FF2B5EF4-FFF2-40B4-BE49-F238E27FC236}">
                <a16:creationId xmlns:a16="http://schemas.microsoft.com/office/drawing/2014/main" xmlns="" id="{E49203E2-07CA-4D28-A65F-3F82A5B0F6D6}"/>
              </a:ext>
            </a:extLst>
          </p:cNvPr>
          <p:cNvSpPr/>
          <p:nvPr/>
        </p:nvSpPr>
        <p:spPr>
          <a:xfrm>
            <a:off x="239450" y="5499737"/>
            <a:ext cx="8651462" cy="323022"/>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32389592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コールセンターの課題</a:t>
            </a:r>
          </a:p>
        </p:txBody>
      </p:sp>
      <p:grpSp>
        <p:nvGrpSpPr>
          <p:cNvPr id="57" name="グループ化 56"/>
          <p:cNvGrpSpPr/>
          <p:nvPr/>
        </p:nvGrpSpPr>
        <p:grpSpPr>
          <a:xfrm>
            <a:off x="4639937" y="1089261"/>
            <a:ext cx="4374831" cy="5177253"/>
            <a:chOff x="137089" y="822037"/>
            <a:chExt cx="4739400" cy="5608691"/>
          </a:xfrm>
        </p:grpSpPr>
        <p:sp>
          <p:nvSpPr>
            <p:cNvPr id="58" name="フローチャート: 処理 57"/>
            <p:cNvSpPr/>
            <p:nvPr/>
          </p:nvSpPr>
          <p:spPr>
            <a:xfrm>
              <a:off x="137089" y="822037"/>
              <a:ext cx="4705223" cy="332509"/>
            </a:xfrm>
            <a:prstGeom prst="flowChartProcess">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ja-JP" altLang="en-US" sz="1662" dirty="0">
                  <a:latin typeface="+mn-ea"/>
                </a:rPr>
                <a:t>現場</a:t>
              </a:r>
            </a:p>
          </p:txBody>
        </p:sp>
        <p:sp>
          <p:nvSpPr>
            <p:cNvPr id="59" name="楕円 58"/>
            <p:cNvSpPr/>
            <p:nvPr/>
          </p:nvSpPr>
          <p:spPr>
            <a:xfrm>
              <a:off x="311244" y="1196991"/>
              <a:ext cx="1939290" cy="498764"/>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ja-JP" altLang="en-US" sz="1108" dirty="0">
                  <a:latin typeface="+mn-ea"/>
                </a:rPr>
                <a:t>実担当者</a:t>
              </a:r>
              <a:r>
                <a:rPr lang="en-US" altLang="ja-JP" sz="1108" dirty="0">
                  <a:latin typeface="+mn-ea"/>
                </a:rPr>
                <a:t>(OP/SV)</a:t>
              </a:r>
              <a:endParaRPr lang="ja-JP" altLang="en-US" sz="1108" dirty="0">
                <a:latin typeface="+mn-ea"/>
              </a:endParaRPr>
            </a:p>
          </p:txBody>
        </p:sp>
        <p:sp>
          <p:nvSpPr>
            <p:cNvPr id="60" name="楕円 59"/>
            <p:cNvSpPr/>
            <p:nvPr/>
          </p:nvSpPr>
          <p:spPr>
            <a:xfrm>
              <a:off x="2728834" y="1209992"/>
              <a:ext cx="1939290" cy="498764"/>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ja-JP" altLang="en-US" sz="1108" dirty="0">
                  <a:latin typeface="+mn-ea"/>
                </a:rPr>
                <a:t>管理部門</a:t>
              </a:r>
              <a:endParaRPr lang="en-US" altLang="ja-JP" sz="1108" dirty="0">
                <a:latin typeface="+mn-ea"/>
              </a:endParaRPr>
            </a:p>
            <a:p>
              <a:pPr algn="ctr"/>
              <a:r>
                <a:rPr lang="en-US" altLang="ja-JP" sz="1108" dirty="0">
                  <a:latin typeface="+mn-ea"/>
                </a:rPr>
                <a:t>/</a:t>
              </a:r>
              <a:r>
                <a:rPr lang="ja-JP" altLang="en-US" sz="1108" dirty="0">
                  <a:latin typeface="+mn-ea"/>
                </a:rPr>
                <a:t>運営部門</a:t>
              </a:r>
            </a:p>
          </p:txBody>
        </p:sp>
        <p:pic>
          <p:nvPicPr>
            <p:cNvPr id="61" name="Picture 4" descr="https://1.bp.blogspot.com/-9EOO8Y4PJo4/Vf-av0wj77I/AAAAAAAAyKY/laPQ2-fbShY/s800/icon_business_woman07.png">
              <a:extLst>
                <a:ext uri="{FF2B5EF4-FFF2-40B4-BE49-F238E27FC236}">
                  <a16:creationId xmlns:a16="http://schemas.microsoft.com/office/drawing/2014/main" xmlns="" id="{910FFFE9-65C1-4537-8FA0-AED13EBD744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5780" y="1240386"/>
              <a:ext cx="403000" cy="403000"/>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descr="https://3.bp.blogspot.com/-P2xdP-Z_ryA/Vf-ayGGGt6I/AAAAAAAAyLA/0FqO1r8KNFk/s800/icon_business_woman12.png">
              <a:extLst>
                <a:ext uri="{FF2B5EF4-FFF2-40B4-BE49-F238E27FC236}">
                  <a16:creationId xmlns:a16="http://schemas.microsoft.com/office/drawing/2014/main" xmlns="" id="{60B929FE-29FB-4421-9596-D6C90365EA5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26671" y="1231207"/>
              <a:ext cx="428036" cy="428036"/>
            </a:xfrm>
            <a:prstGeom prst="rect">
              <a:avLst/>
            </a:prstGeom>
            <a:noFill/>
            <a:extLst>
              <a:ext uri="{909E8E84-426E-40DD-AFC4-6F175D3DCCD1}">
                <a14:hiddenFill xmlns:a14="http://schemas.microsoft.com/office/drawing/2010/main">
                  <a:solidFill>
                    <a:srgbClr val="FFFFFF"/>
                  </a:solidFill>
                </a14:hiddenFill>
              </a:ext>
            </a:extLst>
          </p:spPr>
        </p:pic>
        <p:grpSp>
          <p:nvGrpSpPr>
            <p:cNvPr id="63" name="グループ化 62"/>
            <p:cNvGrpSpPr/>
            <p:nvPr/>
          </p:nvGrpSpPr>
          <p:grpSpPr>
            <a:xfrm>
              <a:off x="2600128" y="1746996"/>
              <a:ext cx="2276361" cy="4683732"/>
              <a:chOff x="137089" y="1732887"/>
              <a:chExt cx="2276361" cy="4683732"/>
            </a:xfrm>
          </p:grpSpPr>
          <p:sp>
            <p:nvSpPr>
              <p:cNvPr id="80" name="正方形/長方形 79">
                <a:extLst>
                  <a:ext uri="{FF2B5EF4-FFF2-40B4-BE49-F238E27FC236}">
                    <a16:creationId xmlns:a16="http://schemas.microsoft.com/office/drawing/2014/main" xmlns="" id="{FA3A1EFB-0BF1-4DC6-A415-277148DF5093}"/>
                  </a:ext>
                </a:extLst>
              </p:cNvPr>
              <p:cNvSpPr/>
              <p:nvPr/>
            </p:nvSpPr>
            <p:spPr bwMode="auto">
              <a:xfrm>
                <a:off x="148329" y="1732887"/>
                <a:ext cx="2265121" cy="2856198"/>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vert="horz" wrap="square" lIns="84406" tIns="42203" rIns="84406" bIns="42203" numCol="1" rtlCol="0" anchor="t" anchorCtr="0" compatLnSpc="1">
                <a:prstTxWarp prst="textNoShape">
                  <a:avLst/>
                </a:prstTxWarp>
              </a:bodyPr>
              <a:lstStyle>
                <a:defPPr>
                  <a:defRPr lang="ja-JP"/>
                </a:defPPr>
                <a:lvl1pPr algn="l" rtl="0" fontAlgn="base">
                  <a:spcBef>
                    <a:spcPct val="0"/>
                  </a:spcBef>
                  <a:spcAft>
                    <a:spcPct val="0"/>
                  </a:spcAft>
                  <a:defRPr kumimoji="1" b="1" kern="1200">
                    <a:solidFill>
                      <a:schemeClr val="dk1"/>
                    </a:solidFill>
                    <a:latin typeface="+mn-lt"/>
                    <a:ea typeface="+mn-ea"/>
                    <a:cs typeface="+mn-cs"/>
                  </a:defRPr>
                </a:lvl1pPr>
                <a:lvl2pPr marL="457200" algn="l" rtl="0" fontAlgn="base">
                  <a:spcBef>
                    <a:spcPct val="0"/>
                  </a:spcBef>
                  <a:spcAft>
                    <a:spcPct val="0"/>
                  </a:spcAft>
                  <a:defRPr kumimoji="1" b="1" kern="1200">
                    <a:solidFill>
                      <a:schemeClr val="dk1"/>
                    </a:solidFill>
                    <a:latin typeface="+mn-lt"/>
                    <a:ea typeface="+mn-ea"/>
                    <a:cs typeface="+mn-cs"/>
                  </a:defRPr>
                </a:lvl2pPr>
                <a:lvl3pPr marL="914400" algn="l" rtl="0" fontAlgn="base">
                  <a:spcBef>
                    <a:spcPct val="0"/>
                  </a:spcBef>
                  <a:spcAft>
                    <a:spcPct val="0"/>
                  </a:spcAft>
                  <a:defRPr kumimoji="1" b="1" kern="1200">
                    <a:solidFill>
                      <a:schemeClr val="dk1"/>
                    </a:solidFill>
                    <a:latin typeface="+mn-lt"/>
                    <a:ea typeface="+mn-ea"/>
                    <a:cs typeface="+mn-cs"/>
                  </a:defRPr>
                </a:lvl3pPr>
                <a:lvl4pPr marL="1371600" algn="l" rtl="0" fontAlgn="base">
                  <a:spcBef>
                    <a:spcPct val="0"/>
                  </a:spcBef>
                  <a:spcAft>
                    <a:spcPct val="0"/>
                  </a:spcAft>
                  <a:defRPr kumimoji="1" b="1" kern="1200">
                    <a:solidFill>
                      <a:schemeClr val="dk1"/>
                    </a:solidFill>
                    <a:latin typeface="+mn-lt"/>
                    <a:ea typeface="+mn-ea"/>
                    <a:cs typeface="+mn-cs"/>
                  </a:defRPr>
                </a:lvl4pPr>
                <a:lvl5pPr marL="1828800" algn="l" rtl="0" fontAlgn="base">
                  <a:spcBef>
                    <a:spcPct val="0"/>
                  </a:spcBef>
                  <a:spcAft>
                    <a:spcPct val="0"/>
                  </a:spcAft>
                  <a:defRPr kumimoji="1" b="1" kern="1200">
                    <a:solidFill>
                      <a:schemeClr val="dk1"/>
                    </a:solidFill>
                    <a:latin typeface="+mn-lt"/>
                    <a:ea typeface="+mn-ea"/>
                    <a:cs typeface="+mn-cs"/>
                  </a:defRPr>
                </a:lvl5pPr>
                <a:lvl6pPr marL="2286000" algn="l" defTabSz="914400" rtl="0" eaLnBrk="1" latinLnBrk="0" hangingPunct="1">
                  <a:defRPr kumimoji="1" b="1" kern="1200">
                    <a:solidFill>
                      <a:schemeClr val="dk1"/>
                    </a:solidFill>
                    <a:latin typeface="+mn-lt"/>
                    <a:ea typeface="+mn-ea"/>
                    <a:cs typeface="+mn-cs"/>
                  </a:defRPr>
                </a:lvl6pPr>
                <a:lvl7pPr marL="2743200" algn="l" defTabSz="914400" rtl="0" eaLnBrk="1" latinLnBrk="0" hangingPunct="1">
                  <a:defRPr kumimoji="1" b="1" kern="1200">
                    <a:solidFill>
                      <a:schemeClr val="dk1"/>
                    </a:solidFill>
                    <a:latin typeface="+mn-lt"/>
                    <a:ea typeface="+mn-ea"/>
                    <a:cs typeface="+mn-cs"/>
                  </a:defRPr>
                </a:lvl7pPr>
                <a:lvl8pPr marL="3200400" algn="l" defTabSz="914400" rtl="0" eaLnBrk="1" latinLnBrk="0" hangingPunct="1">
                  <a:defRPr kumimoji="1" b="1" kern="1200">
                    <a:solidFill>
                      <a:schemeClr val="dk1"/>
                    </a:solidFill>
                    <a:latin typeface="+mn-lt"/>
                    <a:ea typeface="+mn-ea"/>
                    <a:cs typeface="+mn-cs"/>
                  </a:defRPr>
                </a:lvl8pPr>
                <a:lvl9pPr marL="3657600" algn="l" defTabSz="914400" rtl="0" eaLnBrk="1" latinLnBrk="0" hangingPunct="1">
                  <a:defRPr kumimoji="1" b="1" kern="1200">
                    <a:solidFill>
                      <a:schemeClr val="dk1"/>
                    </a:solidFill>
                    <a:latin typeface="+mn-lt"/>
                    <a:ea typeface="+mn-ea"/>
                    <a:cs typeface="+mn-cs"/>
                  </a:defRPr>
                </a:lvl9pPr>
              </a:lstStyle>
              <a:p>
                <a:pPr defTabSz="844083">
                  <a:defRPr/>
                </a:pPr>
                <a:endParaRPr lang="ja-JP" altLang="en-US" sz="1662" dirty="0">
                  <a:solidFill>
                    <a:srgbClr val="333333"/>
                  </a:solidFill>
                  <a:latin typeface="+mn-ea"/>
                  <a:cs typeface="メイリオ" panose="020B0604030504040204" pitchFamily="50" charset="-128"/>
                </a:endParaRPr>
              </a:p>
            </p:txBody>
          </p:sp>
          <p:sp>
            <p:nvSpPr>
              <p:cNvPr id="81" name="正方形/長方形 80">
                <a:extLst>
                  <a:ext uri="{FF2B5EF4-FFF2-40B4-BE49-F238E27FC236}">
                    <a16:creationId xmlns:a16="http://schemas.microsoft.com/office/drawing/2014/main" xmlns="" id="{7F384BFE-51F2-4D30-9C02-523ABA4C2D46}"/>
                  </a:ext>
                </a:extLst>
              </p:cNvPr>
              <p:cNvSpPr/>
              <p:nvPr/>
            </p:nvSpPr>
            <p:spPr bwMode="auto">
              <a:xfrm>
                <a:off x="229878" y="1761997"/>
                <a:ext cx="2079479" cy="534458"/>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4406" tIns="42203" rIns="84406" bIns="42203" numCol="1" rtlCol="0" anchor="ctr" anchorCtr="0" compatLnSpc="1">
                <a:prstTxWarp prst="textNoShape">
                  <a:avLst/>
                </a:prstTxWarp>
              </a:bodyPr>
              <a:lstStyle>
                <a:defPPr>
                  <a:defRPr lang="ja-JP"/>
                </a:defPPr>
                <a:lvl1pPr algn="l" rtl="0" fontAlgn="base">
                  <a:spcBef>
                    <a:spcPct val="0"/>
                  </a:spcBef>
                  <a:spcAft>
                    <a:spcPct val="0"/>
                  </a:spcAft>
                  <a:defRPr kumimoji="1" b="1" kern="1200">
                    <a:solidFill>
                      <a:schemeClr val="lt1"/>
                    </a:solidFill>
                    <a:latin typeface="+mn-lt"/>
                    <a:ea typeface="+mn-ea"/>
                    <a:cs typeface="+mn-cs"/>
                  </a:defRPr>
                </a:lvl1pPr>
                <a:lvl2pPr marL="457200" algn="l" rtl="0" fontAlgn="base">
                  <a:spcBef>
                    <a:spcPct val="0"/>
                  </a:spcBef>
                  <a:spcAft>
                    <a:spcPct val="0"/>
                  </a:spcAft>
                  <a:defRPr kumimoji="1" b="1" kern="1200">
                    <a:solidFill>
                      <a:schemeClr val="lt1"/>
                    </a:solidFill>
                    <a:latin typeface="+mn-lt"/>
                    <a:ea typeface="+mn-ea"/>
                    <a:cs typeface="+mn-cs"/>
                  </a:defRPr>
                </a:lvl2pPr>
                <a:lvl3pPr marL="914400" algn="l" rtl="0" fontAlgn="base">
                  <a:spcBef>
                    <a:spcPct val="0"/>
                  </a:spcBef>
                  <a:spcAft>
                    <a:spcPct val="0"/>
                  </a:spcAft>
                  <a:defRPr kumimoji="1" b="1" kern="1200">
                    <a:solidFill>
                      <a:schemeClr val="lt1"/>
                    </a:solidFill>
                    <a:latin typeface="+mn-lt"/>
                    <a:ea typeface="+mn-ea"/>
                    <a:cs typeface="+mn-cs"/>
                  </a:defRPr>
                </a:lvl3pPr>
                <a:lvl4pPr marL="1371600" algn="l" rtl="0" fontAlgn="base">
                  <a:spcBef>
                    <a:spcPct val="0"/>
                  </a:spcBef>
                  <a:spcAft>
                    <a:spcPct val="0"/>
                  </a:spcAft>
                  <a:defRPr kumimoji="1" b="1" kern="1200">
                    <a:solidFill>
                      <a:schemeClr val="lt1"/>
                    </a:solidFill>
                    <a:latin typeface="+mn-lt"/>
                    <a:ea typeface="+mn-ea"/>
                    <a:cs typeface="+mn-cs"/>
                  </a:defRPr>
                </a:lvl4pPr>
                <a:lvl5pPr marL="1828800" algn="l" rtl="0" fontAlgn="base">
                  <a:spcBef>
                    <a:spcPct val="0"/>
                  </a:spcBef>
                  <a:spcAft>
                    <a:spcPct val="0"/>
                  </a:spcAft>
                  <a:defRPr kumimoji="1" b="1" kern="1200">
                    <a:solidFill>
                      <a:schemeClr val="lt1"/>
                    </a:solidFill>
                    <a:latin typeface="+mn-lt"/>
                    <a:ea typeface="+mn-ea"/>
                    <a:cs typeface="+mn-cs"/>
                  </a:defRPr>
                </a:lvl5pPr>
                <a:lvl6pPr marL="2286000" algn="l" defTabSz="914400" rtl="0" eaLnBrk="1" latinLnBrk="0" hangingPunct="1">
                  <a:defRPr kumimoji="1" b="1" kern="1200">
                    <a:solidFill>
                      <a:schemeClr val="lt1"/>
                    </a:solidFill>
                    <a:latin typeface="+mn-lt"/>
                    <a:ea typeface="+mn-ea"/>
                    <a:cs typeface="+mn-cs"/>
                  </a:defRPr>
                </a:lvl6pPr>
                <a:lvl7pPr marL="2743200" algn="l" defTabSz="914400" rtl="0" eaLnBrk="1" latinLnBrk="0" hangingPunct="1">
                  <a:defRPr kumimoji="1" b="1" kern="1200">
                    <a:solidFill>
                      <a:schemeClr val="lt1"/>
                    </a:solidFill>
                    <a:latin typeface="+mn-lt"/>
                    <a:ea typeface="+mn-ea"/>
                    <a:cs typeface="+mn-cs"/>
                  </a:defRPr>
                </a:lvl7pPr>
                <a:lvl8pPr marL="3200400" algn="l" defTabSz="914400" rtl="0" eaLnBrk="1" latinLnBrk="0" hangingPunct="1">
                  <a:defRPr kumimoji="1" b="1" kern="1200">
                    <a:solidFill>
                      <a:schemeClr val="lt1"/>
                    </a:solidFill>
                    <a:latin typeface="+mn-lt"/>
                    <a:ea typeface="+mn-ea"/>
                    <a:cs typeface="+mn-cs"/>
                  </a:defRPr>
                </a:lvl8pPr>
                <a:lvl9pPr marL="3657600" algn="l" defTabSz="914400" rtl="0" eaLnBrk="1" latinLnBrk="0" hangingPunct="1">
                  <a:defRPr kumimoji="1" b="1" kern="1200">
                    <a:solidFill>
                      <a:schemeClr val="lt1"/>
                    </a:solidFill>
                    <a:latin typeface="+mn-lt"/>
                    <a:ea typeface="+mn-ea"/>
                    <a:cs typeface="+mn-cs"/>
                  </a:defRPr>
                </a:lvl9pPr>
              </a:lstStyle>
              <a:p>
                <a:pPr algn="ctr" defTabSz="844083">
                  <a:defRPr/>
                </a:pPr>
                <a:r>
                  <a:rPr lang="ja-JP" altLang="en-US" sz="1108" dirty="0">
                    <a:solidFill>
                      <a:srgbClr val="F8F8F8"/>
                    </a:solidFill>
                    <a:latin typeface="+mn-ea"/>
                    <a:cs typeface="メイリオ" panose="020B0604030504040204" pitchFamily="50" charset="-128"/>
                  </a:rPr>
                  <a:t>オペレーター</a:t>
                </a:r>
                <a:endParaRPr lang="en-US" altLang="ja-JP" sz="1108" spc="277" dirty="0">
                  <a:solidFill>
                    <a:srgbClr val="F8F8F8"/>
                  </a:solidFill>
                  <a:latin typeface="+mn-ea"/>
                  <a:cs typeface="メイリオ" panose="020B0604030504040204" pitchFamily="50" charset="-128"/>
                </a:endParaRPr>
              </a:p>
              <a:p>
                <a:pPr algn="ctr" defTabSz="844083">
                  <a:defRPr/>
                </a:pPr>
                <a:r>
                  <a:rPr lang="ja-JP" altLang="en-US" sz="1108" spc="277" dirty="0">
                    <a:solidFill>
                      <a:srgbClr val="F8F8F8"/>
                    </a:solidFill>
                    <a:latin typeface="+mn-ea"/>
                    <a:cs typeface="メイリオ" panose="020B0604030504040204" pitchFamily="50" charset="-128"/>
                  </a:rPr>
                  <a:t>稼働削減</a:t>
                </a:r>
                <a:endParaRPr lang="en-US" altLang="ja-JP" sz="1108" spc="277" dirty="0">
                  <a:solidFill>
                    <a:srgbClr val="F8F8F8"/>
                  </a:solidFill>
                  <a:latin typeface="+mn-ea"/>
                  <a:cs typeface="メイリオ" panose="020B0604030504040204" pitchFamily="50" charset="-128"/>
                </a:endParaRPr>
              </a:p>
            </p:txBody>
          </p:sp>
          <p:sp>
            <p:nvSpPr>
              <p:cNvPr id="82" name="テキスト ボックス 22">
                <a:extLst>
                  <a:ext uri="{FF2B5EF4-FFF2-40B4-BE49-F238E27FC236}">
                    <a16:creationId xmlns:a16="http://schemas.microsoft.com/office/drawing/2014/main" xmlns="" id="{3F5F9D8C-F4A0-4E26-BDEE-1FA6702E40DD}"/>
                  </a:ext>
                </a:extLst>
              </p:cNvPr>
              <p:cNvSpPr txBox="1"/>
              <p:nvPr/>
            </p:nvSpPr>
            <p:spPr>
              <a:xfrm>
                <a:off x="247554" y="2402710"/>
                <a:ext cx="2044128" cy="1115722"/>
              </a:xfrm>
              <a:prstGeom prst="rect">
                <a:avLst/>
              </a:prstGeom>
              <a:noFill/>
            </p:spPr>
            <p:txBody>
              <a:bodyPr wrap="square" rtlCol="0">
                <a:spAutoFit/>
              </a:bodyPr>
              <a:lstStyle>
                <a:defPPr>
                  <a:defRPr lang="ja-JP"/>
                </a:defPPr>
                <a:lvl1pPr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b="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b="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b="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b="1" kern="1200">
                    <a:solidFill>
                      <a:schemeClr val="tx1"/>
                    </a:solidFill>
                    <a:latin typeface="Arial" pitchFamily="34" charset="0"/>
                    <a:ea typeface="ＭＳ Ｐゴシック" pitchFamily="50" charset="-128"/>
                    <a:cs typeface="+mn-cs"/>
                  </a:defRPr>
                </a:lvl9pPr>
              </a:lstStyle>
              <a:p>
                <a:pPr algn="ctr"/>
                <a:r>
                  <a:rPr lang="ja-JP" altLang="en-US" sz="923" dirty="0">
                    <a:latin typeface="+mn-ea"/>
                    <a:ea typeface="+mn-ea"/>
                    <a:cs typeface="メイリオ" panose="020B0604030504040204" pitchFamily="50" charset="-128"/>
                  </a:rPr>
                  <a:t>業界特有の</a:t>
                </a:r>
                <a:endParaRPr lang="en-US" altLang="ja-JP" sz="923" dirty="0">
                  <a:latin typeface="+mn-ea"/>
                  <a:ea typeface="+mn-ea"/>
                  <a:cs typeface="メイリオ" panose="020B0604030504040204" pitchFamily="50" charset="-128"/>
                </a:endParaRPr>
              </a:p>
              <a:p>
                <a:pPr algn="ctr"/>
                <a:r>
                  <a:rPr lang="ja-JP" altLang="en-US" sz="923" dirty="0">
                    <a:latin typeface="+mn-ea"/>
                    <a:ea typeface="+mn-ea"/>
                    <a:cs typeface="メイリオ" panose="020B0604030504040204" pitchFamily="50" charset="-128"/>
                  </a:rPr>
                  <a:t>難解な応対内容により、</a:t>
                </a:r>
                <a:endParaRPr lang="en-US" altLang="ja-JP" sz="923" dirty="0">
                  <a:latin typeface="+mn-ea"/>
                  <a:ea typeface="+mn-ea"/>
                  <a:cs typeface="メイリオ" panose="020B0604030504040204" pitchFamily="50" charset="-128"/>
                </a:endParaRPr>
              </a:p>
              <a:p>
                <a:pPr algn="ctr"/>
                <a:r>
                  <a:rPr lang="ja-JP" altLang="en-US" sz="1108" dirty="0">
                    <a:latin typeface="+mn-ea"/>
                    <a:ea typeface="+mn-ea"/>
                    <a:cs typeface="メイリオ" panose="020B0604030504040204" pitchFamily="50" charset="-128"/>
                  </a:rPr>
                  <a:t>教育に時間がかかる</a:t>
                </a:r>
                <a:endParaRPr lang="en-US" altLang="ja-JP" sz="1108" dirty="0">
                  <a:latin typeface="+mn-ea"/>
                  <a:ea typeface="+mn-ea"/>
                  <a:cs typeface="メイリオ" panose="020B0604030504040204" pitchFamily="50" charset="-128"/>
                </a:endParaRPr>
              </a:p>
              <a:p>
                <a:pPr algn="ctr"/>
                <a:endParaRPr lang="en-US" altLang="ja-JP" sz="1108" dirty="0">
                  <a:latin typeface="+mn-ea"/>
                  <a:ea typeface="+mn-ea"/>
                  <a:cs typeface="メイリオ" panose="020B0604030504040204" pitchFamily="50" charset="-128"/>
                </a:endParaRPr>
              </a:p>
              <a:p>
                <a:pPr algn="ctr"/>
                <a:r>
                  <a:rPr lang="ja-JP" altLang="en-US" sz="1108" dirty="0">
                    <a:latin typeface="+mn-ea"/>
                    <a:ea typeface="+mn-ea"/>
                    <a:cs typeface="メイリオ" panose="020B0604030504040204" pitchFamily="50" charset="-128"/>
                  </a:rPr>
                  <a:t>応対後処理</a:t>
                </a:r>
                <a:r>
                  <a:rPr lang="ja-JP" altLang="en-US" sz="923" dirty="0">
                    <a:latin typeface="+mn-ea"/>
                    <a:ea typeface="+mn-ea"/>
                    <a:cs typeface="メイリオ" panose="020B0604030504040204" pitchFamily="50" charset="-128"/>
                  </a:rPr>
                  <a:t>を</a:t>
                </a:r>
                <a:endParaRPr lang="en-US" altLang="ja-JP" sz="923" dirty="0">
                  <a:latin typeface="+mn-ea"/>
                  <a:ea typeface="+mn-ea"/>
                  <a:cs typeface="メイリオ" panose="020B0604030504040204" pitchFamily="50" charset="-128"/>
                </a:endParaRPr>
              </a:p>
              <a:p>
                <a:pPr algn="ctr"/>
                <a:r>
                  <a:rPr lang="ja-JP" altLang="en-US" sz="923" dirty="0">
                    <a:latin typeface="+mn-ea"/>
                    <a:ea typeface="+mn-ea"/>
                    <a:cs typeface="メイリオ" panose="020B0604030504040204" pitchFamily="50" charset="-128"/>
                  </a:rPr>
                  <a:t>時間短縮したい</a:t>
                </a:r>
                <a:endParaRPr lang="en-US" altLang="ja-JP" sz="1015" dirty="0">
                  <a:latin typeface="+mn-ea"/>
                  <a:ea typeface="+mn-ea"/>
                  <a:cs typeface="メイリオ" panose="020B0604030504040204" pitchFamily="50" charset="-128"/>
                </a:endParaRPr>
              </a:p>
            </p:txBody>
          </p:sp>
          <p:sp>
            <p:nvSpPr>
              <p:cNvPr id="83" name="テキスト ボックス 82">
                <a:extLst>
                  <a:ext uri="{FF2B5EF4-FFF2-40B4-BE49-F238E27FC236}">
                    <a16:creationId xmlns:a16="http://schemas.microsoft.com/office/drawing/2014/main" xmlns="" id="{A1C76AD5-28AB-4B40-A34F-E1973B14124E}"/>
                  </a:ext>
                </a:extLst>
              </p:cNvPr>
              <p:cNvSpPr txBox="1"/>
              <p:nvPr/>
            </p:nvSpPr>
            <p:spPr>
              <a:xfrm>
                <a:off x="137089" y="4886956"/>
                <a:ext cx="2265059" cy="1529663"/>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rtlCol="0" anchor="ctr">
                <a:noAutofit/>
              </a:bodyPr>
              <a:lstStyle/>
              <a:p>
                <a:pPr algn="ctr"/>
                <a:r>
                  <a:rPr lang="ja-JP" altLang="en-US" sz="1108" b="1" dirty="0">
                    <a:solidFill>
                      <a:schemeClr val="tx1"/>
                    </a:solidFill>
                    <a:latin typeface="+mn-ea"/>
                    <a:cs typeface="メイリオ" panose="020B0604030504040204" pitchFamily="50" charset="-128"/>
                  </a:rPr>
                  <a:t>オペレーターの</a:t>
                </a:r>
                <a:endParaRPr lang="en-US" altLang="ja-JP" sz="1108" b="1" dirty="0">
                  <a:solidFill>
                    <a:schemeClr val="tx1"/>
                  </a:solidFill>
                  <a:latin typeface="+mn-ea"/>
                  <a:cs typeface="メイリオ" panose="020B0604030504040204" pitchFamily="50" charset="-128"/>
                </a:endParaRPr>
              </a:p>
              <a:p>
                <a:pPr algn="ctr"/>
                <a:r>
                  <a:rPr lang="ja-JP" altLang="en-US" sz="1108" b="1" dirty="0">
                    <a:solidFill>
                      <a:schemeClr val="tx1"/>
                    </a:solidFill>
                    <a:latin typeface="+mn-ea"/>
                    <a:cs typeface="メイリオ" panose="020B0604030504040204" pitchFamily="50" charset="-128"/>
                  </a:rPr>
                  <a:t>助けになる</a:t>
                </a:r>
                <a:r>
                  <a:rPr lang="ja-JP" altLang="en-US" sz="1108" b="1" dirty="0">
                    <a:solidFill>
                      <a:srgbClr val="0068B7"/>
                    </a:solidFill>
                    <a:latin typeface="+mn-ea"/>
                    <a:cs typeface="メイリオ" panose="020B0604030504040204" pitchFamily="50" charset="-128"/>
                  </a:rPr>
                  <a:t>ナレッジを</a:t>
                </a:r>
                <a:endParaRPr lang="en-US" altLang="ja-JP" sz="1108" b="1" dirty="0">
                  <a:solidFill>
                    <a:srgbClr val="0068B7"/>
                  </a:solidFill>
                  <a:latin typeface="+mn-ea"/>
                  <a:cs typeface="メイリオ" panose="020B0604030504040204" pitchFamily="50" charset="-128"/>
                </a:endParaRPr>
              </a:p>
              <a:p>
                <a:pPr algn="ctr"/>
                <a:r>
                  <a:rPr lang="ja-JP" altLang="en-US" sz="1108" b="1" dirty="0">
                    <a:solidFill>
                      <a:srgbClr val="0068B7"/>
                    </a:solidFill>
                    <a:latin typeface="+mn-ea"/>
                    <a:cs typeface="メイリオ" panose="020B0604030504040204" pitchFamily="50" charset="-128"/>
                  </a:rPr>
                  <a:t>リアルタイムにレコメンドし、独り立ちまでの期間短縮</a:t>
                </a:r>
                <a:endParaRPr lang="en-US" altLang="ja-JP" sz="1108" b="1" dirty="0">
                  <a:solidFill>
                    <a:srgbClr val="0068B7"/>
                  </a:solidFill>
                  <a:latin typeface="+mn-ea"/>
                  <a:cs typeface="メイリオ" pitchFamily="50" charset="-128"/>
                </a:endParaRPr>
              </a:p>
              <a:p>
                <a:pPr algn="ctr"/>
                <a:endParaRPr lang="en-US" altLang="ja-JP" sz="1108" b="1" dirty="0">
                  <a:solidFill>
                    <a:srgbClr val="0068B7"/>
                  </a:solidFill>
                  <a:latin typeface="+mn-ea"/>
                  <a:cs typeface="メイリオ" pitchFamily="50" charset="-128"/>
                </a:endParaRPr>
              </a:p>
              <a:p>
                <a:pPr algn="ctr"/>
                <a:r>
                  <a:rPr lang="ja-JP" altLang="en-US" sz="1108" b="1" dirty="0">
                    <a:solidFill>
                      <a:srgbClr val="0068B7"/>
                    </a:solidFill>
                    <a:latin typeface="+mn-ea"/>
                    <a:cs typeface="メイリオ" panose="020B0604030504040204" pitchFamily="50" charset="-128"/>
                  </a:rPr>
                  <a:t>応対内容がテキスト表示</a:t>
                </a:r>
                <a:r>
                  <a:rPr lang="ja-JP" altLang="en-US" sz="1108" b="1" dirty="0">
                    <a:solidFill>
                      <a:schemeClr val="tx1"/>
                    </a:solidFill>
                    <a:latin typeface="+mn-ea"/>
                    <a:cs typeface="メイリオ" panose="020B0604030504040204" pitchFamily="50" charset="-128"/>
                  </a:rPr>
                  <a:t>され、後処理の効率が向上</a:t>
                </a:r>
              </a:p>
            </p:txBody>
          </p:sp>
          <p:sp>
            <p:nvSpPr>
              <p:cNvPr id="84" name="二等辺三角形 83">
                <a:extLst>
                  <a:ext uri="{FF2B5EF4-FFF2-40B4-BE49-F238E27FC236}">
                    <a16:creationId xmlns:a16="http://schemas.microsoft.com/office/drawing/2014/main" xmlns="" id="{0A5CB784-A72B-49DF-8A4A-BE7811357EEE}"/>
                  </a:ext>
                </a:extLst>
              </p:cNvPr>
              <p:cNvSpPr/>
              <p:nvPr/>
            </p:nvSpPr>
            <p:spPr bwMode="auto">
              <a:xfrm rot="10800000">
                <a:off x="137089" y="4642645"/>
                <a:ext cx="2265058" cy="184801"/>
              </a:xfrm>
              <a:prstGeom prst="triangl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4406" tIns="42203" rIns="84406" bIns="42203" numCol="1" rtlCol="0" anchor="t" anchorCtr="0" compatLnSpc="1">
                <a:prstTxWarp prst="textNoShape">
                  <a:avLst/>
                </a:prstTxWarp>
              </a:bodyPr>
              <a:lstStyle/>
              <a:p>
                <a:pPr defTabSz="844083">
                  <a:defRPr/>
                </a:pPr>
                <a:endParaRPr kumimoji="0" lang="ja-JP" altLang="en-US" sz="1477" i="1" kern="0" dirty="0">
                  <a:solidFill>
                    <a:prstClr val="black"/>
                  </a:solidFill>
                  <a:latin typeface="+mn-ea"/>
                  <a:cs typeface="メイリオ" panose="020B0604030504040204" pitchFamily="50" charset="-128"/>
                </a:endParaRPr>
              </a:p>
            </p:txBody>
          </p:sp>
          <p:pic>
            <p:nvPicPr>
              <p:cNvPr id="85" name="図 84">
                <a:extLst>
                  <a:ext uri="{FF2B5EF4-FFF2-40B4-BE49-F238E27FC236}">
                    <a16:creationId xmlns:a16="http://schemas.microsoft.com/office/drawing/2014/main" xmlns="" id="{F0A82698-C867-4806-9E53-261E00BB59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8899" y="3546734"/>
                <a:ext cx="599643" cy="599643"/>
              </a:xfrm>
              <a:prstGeom prst="rect">
                <a:avLst/>
              </a:prstGeom>
            </p:spPr>
          </p:pic>
          <p:pic>
            <p:nvPicPr>
              <p:cNvPr id="86" name="図 85">
                <a:extLst>
                  <a:ext uri="{FF2B5EF4-FFF2-40B4-BE49-F238E27FC236}">
                    <a16:creationId xmlns:a16="http://schemas.microsoft.com/office/drawing/2014/main" xmlns="" id="{F0A82698-C867-4806-9E53-261E00BB59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49851" y="3852260"/>
                <a:ext cx="599643" cy="599643"/>
              </a:xfrm>
              <a:prstGeom prst="rect">
                <a:avLst/>
              </a:prstGeom>
            </p:spPr>
          </p:pic>
        </p:grpSp>
        <p:grpSp>
          <p:nvGrpSpPr>
            <p:cNvPr id="64" name="グループ化 63"/>
            <p:cNvGrpSpPr/>
            <p:nvPr/>
          </p:nvGrpSpPr>
          <p:grpSpPr>
            <a:xfrm>
              <a:off x="188354" y="1746996"/>
              <a:ext cx="2276361" cy="4683732"/>
              <a:chOff x="2565951" y="1732887"/>
              <a:chExt cx="2276361" cy="4683732"/>
            </a:xfrm>
          </p:grpSpPr>
          <p:grpSp>
            <p:nvGrpSpPr>
              <p:cNvPr id="65" name="グループ化 64"/>
              <p:cNvGrpSpPr/>
              <p:nvPr/>
            </p:nvGrpSpPr>
            <p:grpSpPr>
              <a:xfrm>
                <a:off x="2565951" y="1732887"/>
                <a:ext cx="2276361" cy="4683732"/>
                <a:chOff x="2565951" y="1732887"/>
                <a:chExt cx="2276361" cy="4683732"/>
              </a:xfrm>
            </p:grpSpPr>
            <p:pic>
              <p:nvPicPr>
                <p:cNvPr id="67" name="図 66">
                  <a:extLst>
                    <a:ext uri="{FF2B5EF4-FFF2-40B4-BE49-F238E27FC236}">
                      <a16:creationId xmlns:a16="http://schemas.microsoft.com/office/drawing/2014/main" xmlns="" id="{A43C528C-D404-432A-A71D-AA4D86A49BC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15316" y="3834650"/>
                  <a:ext cx="727115" cy="727115"/>
                </a:xfrm>
                <a:prstGeom prst="rect">
                  <a:avLst/>
                </a:prstGeom>
              </p:spPr>
            </p:pic>
            <p:sp>
              <p:nvSpPr>
                <p:cNvPr id="68" name="正方形/長方形 67">
                  <a:extLst>
                    <a:ext uri="{FF2B5EF4-FFF2-40B4-BE49-F238E27FC236}">
                      <a16:creationId xmlns:a16="http://schemas.microsoft.com/office/drawing/2014/main" xmlns="" id="{38B0C1B8-BFC8-485E-8812-45018CDC384D}"/>
                    </a:ext>
                  </a:extLst>
                </p:cNvPr>
                <p:cNvSpPr/>
                <p:nvPr/>
              </p:nvSpPr>
              <p:spPr bwMode="auto">
                <a:xfrm>
                  <a:off x="2577191" y="1732887"/>
                  <a:ext cx="2265121" cy="2856198"/>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vert="horz" wrap="square" lIns="84406" tIns="42203" rIns="84406" bIns="42203" numCol="1" rtlCol="0" anchor="t" anchorCtr="0" compatLnSpc="1">
                  <a:prstTxWarp prst="textNoShape">
                    <a:avLst/>
                  </a:prstTxWarp>
                </a:bodyPr>
                <a:lstStyle>
                  <a:defPPr>
                    <a:defRPr lang="ja-JP"/>
                  </a:defPPr>
                  <a:lvl1pPr algn="l" rtl="0" fontAlgn="base">
                    <a:spcBef>
                      <a:spcPct val="0"/>
                    </a:spcBef>
                    <a:spcAft>
                      <a:spcPct val="0"/>
                    </a:spcAft>
                    <a:defRPr kumimoji="1" b="1" kern="1200">
                      <a:solidFill>
                        <a:schemeClr val="dk1"/>
                      </a:solidFill>
                      <a:latin typeface="+mn-lt"/>
                      <a:ea typeface="+mn-ea"/>
                      <a:cs typeface="+mn-cs"/>
                    </a:defRPr>
                  </a:lvl1pPr>
                  <a:lvl2pPr marL="457200" algn="l" rtl="0" fontAlgn="base">
                    <a:spcBef>
                      <a:spcPct val="0"/>
                    </a:spcBef>
                    <a:spcAft>
                      <a:spcPct val="0"/>
                    </a:spcAft>
                    <a:defRPr kumimoji="1" b="1" kern="1200">
                      <a:solidFill>
                        <a:schemeClr val="dk1"/>
                      </a:solidFill>
                      <a:latin typeface="+mn-lt"/>
                      <a:ea typeface="+mn-ea"/>
                      <a:cs typeface="+mn-cs"/>
                    </a:defRPr>
                  </a:lvl2pPr>
                  <a:lvl3pPr marL="914400" algn="l" rtl="0" fontAlgn="base">
                    <a:spcBef>
                      <a:spcPct val="0"/>
                    </a:spcBef>
                    <a:spcAft>
                      <a:spcPct val="0"/>
                    </a:spcAft>
                    <a:defRPr kumimoji="1" b="1" kern="1200">
                      <a:solidFill>
                        <a:schemeClr val="dk1"/>
                      </a:solidFill>
                      <a:latin typeface="+mn-lt"/>
                      <a:ea typeface="+mn-ea"/>
                      <a:cs typeface="+mn-cs"/>
                    </a:defRPr>
                  </a:lvl3pPr>
                  <a:lvl4pPr marL="1371600" algn="l" rtl="0" fontAlgn="base">
                    <a:spcBef>
                      <a:spcPct val="0"/>
                    </a:spcBef>
                    <a:spcAft>
                      <a:spcPct val="0"/>
                    </a:spcAft>
                    <a:defRPr kumimoji="1" b="1" kern="1200">
                      <a:solidFill>
                        <a:schemeClr val="dk1"/>
                      </a:solidFill>
                      <a:latin typeface="+mn-lt"/>
                      <a:ea typeface="+mn-ea"/>
                      <a:cs typeface="+mn-cs"/>
                    </a:defRPr>
                  </a:lvl4pPr>
                  <a:lvl5pPr marL="1828800" algn="l" rtl="0" fontAlgn="base">
                    <a:spcBef>
                      <a:spcPct val="0"/>
                    </a:spcBef>
                    <a:spcAft>
                      <a:spcPct val="0"/>
                    </a:spcAft>
                    <a:defRPr kumimoji="1" b="1" kern="1200">
                      <a:solidFill>
                        <a:schemeClr val="dk1"/>
                      </a:solidFill>
                      <a:latin typeface="+mn-lt"/>
                      <a:ea typeface="+mn-ea"/>
                      <a:cs typeface="+mn-cs"/>
                    </a:defRPr>
                  </a:lvl5pPr>
                  <a:lvl6pPr marL="2286000" algn="l" defTabSz="914400" rtl="0" eaLnBrk="1" latinLnBrk="0" hangingPunct="1">
                    <a:defRPr kumimoji="1" b="1" kern="1200">
                      <a:solidFill>
                        <a:schemeClr val="dk1"/>
                      </a:solidFill>
                      <a:latin typeface="+mn-lt"/>
                      <a:ea typeface="+mn-ea"/>
                      <a:cs typeface="+mn-cs"/>
                    </a:defRPr>
                  </a:lvl6pPr>
                  <a:lvl7pPr marL="2743200" algn="l" defTabSz="914400" rtl="0" eaLnBrk="1" latinLnBrk="0" hangingPunct="1">
                    <a:defRPr kumimoji="1" b="1" kern="1200">
                      <a:solidFill>
                        <a:schemeClr val="dk1"/>
                      </a:solidFill>
                      <a:latin typeface="+mn-lt"/>
                      <a:ea typeface="+mn-ea"/>
                      <a:cs typeface="+mn-cs"/>
                    </a:defRPr>
                  </a:lvl7pPr>
                  <a:lvl8pPr marL="3200400" algn="l" defTabSz="914400" rtl="0" eaLnBrk="1" latinLnBrk="0" hangingPunct="1">
                    <a:defRPr kumimoji="1" b="1" kern="1200">
                      <a:solidFill>
                        <a:schemeClr val="dk1"/>
                      </a:solidFill>
                      <a:latin typeface="+mn-lt"/>
                      <a:ea typeface="+mn-ea"/>
                      <a:cs typeface="+mn-cs"/>
                    </a:defRPr>
                  </a:lvl8pPr>
                  <a:lvl9pPr marL="3657600" algn="l" defTabSz="914400" rtl="0" eaLnBrk="1" latinLnBrk="0" hangingPunct="1">
                    <a:defRPr kumimoji="1" b="1" kern="1200">
                      <a:solidFill>
                        <a:schemeClr val="dk1"/>
                      </a:solidFill>
                      <a:latin typeface="+mn-lt"/>
                      <a:ea typeface="+mn-ea"/>
                      <a:cs typeface="+mn-cs"/>
                    </a:defRPr>
                  </a:lvl9pPr>
                </a:lstStyle>
                <a:p>
                  <a:pPr defTabSz="844083">
                    <a:defRPr/>
                  </a:pPr>
                  <a:endParaRPr lang="ja-JP" altLang="en-US" sz="1477" dirty="0">
                    <a:solidFill>
                      <a:srgbClr val="333333"/>
                    </a:solidFill>
                    <a:latin typeface="+mn-ea"/>
                    <a:cs typeface="メイリオ" panose="020B0604030504040204" pitchFamily="50" charset="-128"/>
                  </a:endParaRPr>
                </a:p>
              </p:txBody>
            </p:sp>
            <p:sp>
              <p:nvSpPr>
                <p:cNvPr id="69" name="正方形/長方形 68">
                  <a:extLst>
                    <a:ext uri="{FF2B5EF4-FFF2-40B4-BE49-F238E27FC236}">
                      <a16:creationId xmlns:a16="http://schemas.microsoft.com/office/drawing/2014/main" xmlns="" id="{67FDCA74-EB1B-467E-BBED-BFD060CE9687}"/>
                    </a:ext>
                  </a:extLst>
                </p:cNvPr>
                <p:cNvSpPr/>
                <p:nvPr/>
              </p:nvSpPr>
              <p:spPr bwMode="auto">
                <a:xfrm>
                  <a:off x="2658740" y="1761997"/>
                  <a:ext cx="2079479" cy="533095"/>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4406" tIns="42203" rIns="84406" bIns="42203" numCol="1" rtlCol="0" anchor="ctr" anchorCtr="0" compatLnSpc="1">
                  <a:prstTxWarp prst="textNoShape">
                    <a:avLst/>
                  </a:prstTxWarp>
                </a:bodyPr>
                <a:lstStyle>
                  <a:defPPr>
                    <a:defRPr lang="ja-JP"/>
                  </a:defPPr>
                  <a:lvl1pPr algn="l" rtl="0" fontAlgn="base">
                    <a:spcBef>
                      <a:spcPct val="0"/>
                    </a:spcBef>
                    <a:spcAft>
                      <a:spcPct val="0"/>
                    </a:spcAft>
                    <a:defRPr kumimoji="1" b="1" kern="1200">
                      <a:solidFill>
                        <a:schemeClr val="lt1"/>
                      </a:solidFill>
                      <a:latin typeface="+mn-lt"/>
                      <a:ea typeface="+mn-ea"/>
                      <a:cs typeface="+mn-cs"/>
                    </a:defRPr>
                  </a:lvl1pPr>
                  <a:lvl2pPr marL="457200" algn="l" rtl="0" fontAlgn="base">
                    <a:spcBef>
                      <a:spcPct val="0"/>
                    </a:spcBef>
                    <a:spcAft>
                      <a:spcPct val="0"/>
                    </a:spcAft>
                    <a:defRPr kumimoji="1" b="1" kern="1200">
                      <a:solidFill>
                        <a:schemeClr val="lt1"/>
                      </a:solidFill>
                      <a:latin typeface="+mn-lt"/>
                      <a:ea typeface="+mn-ea"/>
                      <a:cs typeface="+mn-cs"/>
                    </a:defRPr>
                  </a:lvl2pPr>
                  <a:lvl3pPr marL="914400" algn="l" rtl="0" fontAlgn="base">
                    <a:spcBef>
                      <a:spcPct val="0"/>
                    </a:spcBef>
                    <a:spcAft>
                      <a:spcPct val="0"/>
                    </a:spcAft>
                    <a:defRPr kumimoji="1" b="1" kern="1200">
                      <a:solidFill>
                        <a:schemeClr val="lt1"/>
                      </a:solidFill>
                      <a:latin typeface="+mn-lt"/>
                      <a:ea typeface="+mn-ea"/>
                      <a:cs typeface="+mn-cs"/>
                    </a:defRPr>
                  </a:lvl3pPr>
                  <a:lvl4pPr marL="1371600" algn="l" rtl="0" fontAlgn="base">
                    <a:spcBef>
                      <a:spcPct val="0"/>
                    </a:spcBef>
                    <a:spcAft>
                      <a:spcPct val="0"/>
                    </a:spcAft>
                    <a:defRPr kumimoji="1" b="1" kern="1200">
                      <a:solidFill>
                        <a:schemeClr val="lt1"/>
                      </a:solidFill>
                      <a:latin typeface="+mn-lt"/>
                      <a:ea typeface="+mn-ea"/>
                      <a:cs typeface="+mn-cs"/>
                    </a:defRPr>
                  </a:lvl4pPr>
                  <a:lvl5pPr marL="1828800" algn="l" rtl="0" fontAlgn="base">
                    <a:spcBef>
                      <a:spcPct val="0"/>
                    </a:spcBef>
                    <a:spcAft>
                      <a:spcPct val="0"/>
                    </a:spcAft>
                    <a:defRPr kumimoji="1" b="1" kern="1200">
                      <a:solidFill>
                        <a:schemeClr val="lt1"/>
                      </a:solidFill>
                      <a:latin typeface="+mn-lt"/>
                      <a:ea typeface="+mn-ea"/>
                      <a:cs typeface="+mn-cs"/>
                    </a:defRPr>
                  </a:lvl5pPr>
                  <a:lvl6pPr marL="2286000" algn="l" defTabSz="914400" rtl="0" eaLnBrk="1" latinLnBrk="0" hangingPunct="1">
                    <a:defRPr kumimoji="1" b="1" kern="1200">
                      <a:solidFill>
                        <a:schemeClr val="lt1"/>
                      </a:solidFill>
                      <a:latin typeface="+mn-lt"/>
                      <a:ea typeface="+mn-ea"/>
                      <a:cs typeface="+mn-cs"/>
                    </a:defRPr>
                  </a:lvl6pPr>
                  <a:lvl7pPr marL="2743200" algn="l" defTabSz="914400" rtl="0" eaLnBrk="1" latinLnBrk="0" hangingPunct="1">
                    <a:defRPr kumimoji="1" b="1" kern="1200">
                      <a:solidFill>
                        <a:schemeClr val="lt1"/>
                      </a:solidFill>
                      <a:latin typeface="+mn-lt"/>
                      <a:ea typeface="+mn-ea"/>
                      <a:cs typeface="+mn-cs"/>
                    </a:defRPr>
                  </a:lvl7pPr>
                  <a:lvl8pPr marL="3200400" algn="l" defTabSz="914400" rtl="0" eaLnBrk="1" latinLnBrk="0" hangingPunct="1">
                    <a:defRPr kumimoji="1" b="1" kern="1200">
                      <a:solidFill>
                        <a:schemeClr val="lt1"/>
                      </a:solidFill>
                      <a:latin typeface="+mn-lt"/>
                      <a:ea typeface="+mn-ea"/>
                      <a:cs typeface="+mn-cs"/>
                    </a:defRPr>
                  </a:lvl8pPr>
                  <a:lvl9pPr marL="3657600" algn="l" defTabSz="914400" rtl="0" eaLnBrk="1" latinLnBrk="0" hangingPunct="1">
                    <a:defRPr kumimoji="1" b="1" kern="1200">
                      <a:solidFill>
                        <a:schemeClr val="lt1"/>
                      </a:solidFill>
                      <a:latin typeface="+mn-lt"/>
                      <a:ea typeface="+mn-ea"/>
                      <a:cs typeface="+mn-cs"/>
                    </a:defRPr>
                  </a:lvl9pPr>
                </a:lstStyle>
                <a:p>
                  <a:pPr algn="ctr" defTabSz="844083">
                    <a:defRPr/>
                  </a:pPr>
                  <a:r>
                    <a:rPr lang="ja-JP" altLang="en-US" sz="1108" dirty="0">
                      <a:solidFill>
                        <a:srgbClr val="F8F8F8"/>
                      </a:solidFill>
                      <a:latin typeface="+mn-ea"/>
                      <a:cs typeface="メイリオ" panose="020B0604030504040204" pitchFamily="50" charset="-128"/>
                    </a:rPr>
                    <a:t>オペレーター</a:t>
                  </a:r>
                  <a:endParaRPr lang="en-US" altLang="ja-JP" sz="1108" dirty="0">
                    <a:solidFill>
                      <a:srgbClr val="F8F8F8"/>
                    </a:solidFill>
                    <a:latin typeface="+mn-ea"/>
                    <a:cs typeface="メイリオ" panose="020B0604030504040204" pitchFamily="50" charset="-128"/>
                  </a:endParaRPr>
                </a:p>
                <a:p>
                  <a:pPr algn="ctr" defTabSz="844083">
                    <a:defRPr/>
                  </a:pPr>
                  <a:r>
                    <a:rPr lang="ja-JP" altLang="en-US" sz="1108" dirty="0">
                      <a:solidFill>
                        <a:srgbClr val="F8F8F8"/>
                      </a:solidFill>
                      <a:latin typeface="+mn-ea"/>
                      <a:cs typeface="メイリオ" panose="020B0604030504040204" pitchFamily="50" charset="-128"/>
                    </a:rPr>
                    <a:t>フォロー強化</a:t>
                  </a:r>
                  <a:endParaRPr lang="en-US" altLang="ja-JP" sz="1108" dirty="0">
                    <a:solidFill>
                      <a:srgbClr val="F8F8F8"/>
                    </a:solidFill>
                    <a:latin typeface="+mn-ea"/>
                    <a:cs typeface="メイリオ" panose="020B0604030504040204" pitchFamily="50" charset="-128"/>
                  </a:endParaRPr>
                </a:p>
              </p:txBody>
            </p:sp>
            <p:sp>
              <p:nvSpPr>
                <p:cNvPr id="70" name="テキスト ボックス 8">
                  <a:extLst>
                    <a:ext uri="{FF2B5EF4-FFF2-40B4-BE49-F238E27FC236}">
                      <a16:creationId xmlns:a16="http://schemas.microsoft.com/office/drawing/2014/main" xmlns="" id="{3465F2A1-7759-4E85-A91C-63920298F7A6}"/>
                    </a:ext>
                  </a:extLst>
                </p:cNvPr>
                <p:cNvSpPr txBox="1"/>
                <p:nvPr/>
              </p:nvSpPr>
              <p:spPr>
                <a:xfrm>
                  <a:off x="2679448" y="2400923"/>
                  <a:ext cx="2038066" cy="807999"/>
                </a:xfrm>
                <a:prstGeom prst="rect">
                  <a:avLst/>
                </a:prstGeom>
                <a:noFill/>
              </p:spPr>
              <p:txBody>
                <a:bodyPr wrap="square" rtlCol="0">
                  <a:spAutoFit/>
                </a:bodyPr>
                <a:lstStyle>
                  <a:defPPr>
                    <a:defRPr lang="ja-JP"/>
                  </a:defPPr>
                  <a:lvl1pPr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b="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b="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b="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b="1" kern="1200">
                      <a:solidFill>
                        <a:schemeClr val="tx1"/>
                      </a:solidFill>
                      <a:latin typeface="Arial" pitchFamily="34" charset="0"/>
                      <a:ea typeface="ＭＳ Ｐゴシック" pitchFamily="50" charset="-128"/>
                      <a:cs typeface="+mn-cs"/>
                    </a:defRPr>
                  </a:lvl9pPr>
                </a:lstStyle>
                <a:p>
                  <a:pPr algn="ctr"/>
                  <a:r>
                    <a:rPr lang="ja-JP" altLang="en-US" sz="1108" dirty="0">
                      <a:latin typeface="+mn-ea"/>
                      <a:ea typeface="+mn-ea"/>
                      <a:cs typeface="メイリオ" panose="020B0604030504040204" pitchFamily="50" charset="-128"/>
                    </a:rPr>
                    <a:t>複数オペレーター</a:t>
                  </a:r>
                  <a:r>
                    <a:rPr lang="ja-JP" altLang="en-US" sz="923" dirty="0">
                      <a:latin typeface="+mn-ea"/>
                      <a:ea typeface="+mn-ea"/>
                      <a:cs typeface="メイリオ" panose="020B0604030504040204" pitchFamily="50" charset="-128"/>
                    </a:rPr>
                    <a:t>の状況を</a:t>
                  </a:r>
                  <a:r>
                    <a:rPr lang="ja-JP" altLang="en-US" sz="1108" dirty="0">
                      <a:latin typeface="+mn-ea"/>
                      <a:ea typeface="+mn-ea"/>
                      <a:cs typeface="メイリオ" panose="020B0604030504040204" pitchFamily="50" charset="-128"/>
                    </a:rPr>
                    <a:t>同時に把握</a:t>
                  </a:r>
                  <a:r>
                    <a:rPr lang="ja-JP" altLang="en-US" sz="923" dirty="0">
                      <a:latin typeface="+mn-ea"/>
                      <a:ea typeface="+mn-ea"/>
                      <a:cs typeface="メイリオ" panose="020B0604030504040204" pitchFamily="50" charset="-128"/>
                    </a:rPr>
                    <a:t>したい</a:t>
                  </a:r>
                  <a:endParaRPr lang="en-US" altLang="ja-JP" sz="923" dirty="0">
                    <a:latin typeface="+mn-ea"/>
                    <a:ea typeface="+mn-ea"/>
                    <a:cs typeface="メイリオ" panose="020B0604030504040204" pitchFamily="50" charset="-128"/>
                  </a:endParaRPr>
                </a:p>
                <a:p>
                  <a:pPr algn="ctr"/>
                  <a:endParaRPr lang="en-US" altLang="ja-JP" sz="923" dirty="0">
                    <a:latin typeface="+mn-ea"/>
                    <a:ea typeface="+mn-ea"/>
                    <a:cs typeface="メイリオ" panose="020B0604030504040204" pitchFamily="50" charset="-128"/>
                  </a:endParaRPr>
                </a:p>
                <a:p>
                  <a:pPr algn="ctr"/>
                  <a:r>
                    <a:rPr lang="ja-JP" altLang="en-US" sz="1108" dirty="0">
                      <a:latin typeface="+mn-ea"/>
                      <a:ea typeface="+mn-ea"/>
                      <a:cs typeface="メイリオ" panose="020B0604030504040204" pitchFamily="50" charset="-128"/>
                    </a:rPr>
                    <a:t>問題発生の予兆</a:t>
                  </a:r>
                  <a:r>
                    <a:rPr lang="ja-JP" altLang="en-US" sz="923" dirty="0">
                      <a:latin typeface="+mn-ea"/>
                      <a:ea typeface="+mn-ea"/>
                      <a:cs typeface="メイリオ" panose="020B0604030504040204" pitchFamily="50" charset="-128"/>
                    </a:rPr>
                    <a:t>を検知したい</a:t>
                  </a:r>
                </a:p>
              </p:txBody>
            </p:sp>
            <p:sp>
              <p:nvSpPr>
                <p:cNvPr id="71" name="テキスト ボックス 70">
                  <a:extLst>
                    <a:ext uri="{FF2B5EF4-FFF2-40B4-BE49-F238E27FC236}">
                      <a16:creationId xmlns:a16="http://schemas.microsoft.com/office/drawing/2014/main" xmlns="" id="{39BEEB5A-D246-499A-B175-00D346369782}"/>
                    </a:ext>
                  </a:extLst>
                </p:cNvPr>
                <p:cNvSpPr txBox="1"/>
                <p:nvPr/>
              </p:nvSpPr>
              <p:spPr>
                <a:xfrm>
                  <a:off x="2565951" y="4886956"/>
                  <a:ext cx="2265060" cy="1529663"/>
                </a:xfrm>
                <a:prstGeom prst="rect">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rtlCol="0" anchor="ctr">
                  <a:noAutofit/>
                </a:bodyPr>
                <a:lstStyle/>
                <a:p>
                  <a:pPr algn="ctr"/>
                  <a:r>
                    <a:rPr lang="ja-JP" altLang="en-US" sz="1108" b="1" dirty="0">
                      <a:solidFill>
                        <a:schemeClr val="tx1"/>
                      </a:solidFill>
                      <a:latin typeface="+mn-ea"/>
                      <a:cs typeface="メイリオ" panose="020B0604030504040204" pitchFamily="50" charset="-128"/>
                    </a:rPr>
                    <a:t>応対中オペレーターの</a:t>
                  </a:r>
                  <a:endParaRPr lang="en-US" altLang="ja-JP" sz="1108" b="1" dirty="0">
                    <a:solidFill>
                      <a:schemeClr val="tx1"/>
                    </a:solidFill>
                    <a:latin typeface="+mn-ea"/>
                    <a:cs typeface="メイリオ" panose="020B0604030504040204" pitchFamily="50" charset="-128"/>
                  </a:endParaRPr>
                </a:p>
                <a:p>
                  <a:pPr algn="ctr"/>
                  <a:r>
                    <a:rPr lang="ja-JP" altLang="en-US" sz="1108" b="1" dirty="0">
                      <a:solidFill>
                        <a:srgbClr val="0068B7"/>
                      </a:solidFill>
                      <a:latin typeface="+mn-ea"/>
                      <a:cs typeface="メイリオ" panose="020B0604030504040204" pitchFamily="50" charset="-128"/>
                    </a:rPr>
                    <a:t>音声認識テキストを</a:t>
                  </a:r>
                  <a:endParaRPr lang="en-US" altLang="ja-JP" sz="1108" b="1" dirty="0">
                    <a:solidFill>
                      <a:srgbClr val="0068B7"/>
                    </a:solidFill>
                    <a:latin typeface="+mn-ea"/>
                    <a:cs typeface="メイリオ" panose="020B0604030504040204" pitchFamily="50" charset="-128"/>
                  </a:endParaRPr>
                </a:p>
                <a:p>
                  <a:pPr algn="ctr"/>
                  <a:r>
                    <a:rPr lang="ja-JP" altLang="en-US" sz="1108" b="1" dirty="0">
                      <a:solidFill>
                        <a:srgbClr val="0068B7"/>
                      </a:solidFill>
                      <a:latin typeface="+mn-ea"/>
                      <a:cs typeface="メイリオ" panose="020B0604030504040204" pitchFamily="50" charset="-128"/>
                    </a:rPr>
                    <a:t>リアルタイム確認</a:t>
                  </a:r>
                  <a:endParaRPr lang="en-US" altLang="ja-JP" sz="1108" b="1" dirty="0">
                    <a:solidFill>
                      <a:srgbClr val="0068B7"/>
                    </a:solidFill>
                    <a:latin typeface="+mn-ea"/>
                    <a:cs typeface="メイリオ" pitchFamily="50" charset="-128"/>
                  </a:endParaRPr>
                </a:p>
                <a:p>
                  <a:pPr algn="ctr"/>
                  <a:endParaRPr lang="en-US" altLang="ja-JP" sz="1108" b="1" dirty="0">
                    <a:solidFill>
                      <a:srgbClr val="0068B7"/>
                    </a:solidFill>
                    <a:latin typeface="+mn-ea"/>
                    <a:cs typeface="メイリオ" pitchFamily="50" charset="-128"/>
                  </a:endParaRPr>
                </a:p>
                <a:p>
                  <a:pPr algn="ctr"/>
                  <a:r>
                    <a:rPr lang="ja-JP" altLang="en-US" sz="1108" b="1" dirty="0">
                      <a:solidFill>
                        <a:schemeClr val="tx1"/>
                      </a:solidFill>
                      <a:latin typeface="+mn-ea"/>
                      <a:cs typeface="メイリオ" panose="020B0604030504040204" pitchFamily="50" charset="-128"/>
                    </a:rPr>
                    <a:t>設定したワード</a:t>
                  </a:r>
                  <a:endParaRPr lang="en-US" altLang="ja-JP" sz="1108" b="1" dirty="0">
                    <a:solidFill>
                      <a:schemeClr val="tx1"/>
                    </a:solidFill>
                    <a:latin typeface="+mn-ea"/>
                    <a:cs typeface="メイリオ" panose="020B0604030504040204" pitchFamily="50" charset="-128"/>
                  </a:endParaRPr>
                </a:p>
                <a:p>
                  <a:pPr algn="ctr"/>
                  <a:r>
                    <a:rPr lang="en-US" altLang="ja-JP" sz="1108" b="1" dirty="0">
                      <a:solidFill>
                        <a:schemeClr val="tx1"/>
                      </a:solidFill>
                      <a:latin typeface="+mn-ea"/>
                      <a:cs typeface="メイリオ" panose="020B0604030504040204" pitchFamily="50" charset="-128"/>
                    </a:rPr>
                    <a:t>(NG</a:t>
                  </a:r>
                  <a:r>
                    <a:rPr lang="ja-JP" altLang="en-US" sz="1108" b="1" dirty="0">
                      <a:solidFill>
                        <a:schemeClr val="tx1"/>
                      </a:solidFill>
                      <a:latin typeface="+mn-ea"/>
                      <a:cs typeface="メイリオ" panose="020B0604030504040204" pitchFamily="50" charset="-128"/>
                    </a:rPr>
                    <a:t>ワードなど</a:t>
                  </a:r>
                  <a:r>
                    <a:rPr lang="en-US" altLang="ja-JP" sz="1108" b="1" dirty="0">
                      <a:solidFill>
                        <a:schemeClr val="tx1"/>
                      </a:solidFill>
                      <a:latin typeface="+mn-ea"/>
                      <a:cs typeface="メイリオ" panose="020B0604030504040204" pitchFamily="50" charset="-128"/>
                    </a:rPr>
                    <a:t>)</a:t>
                  </a:r>
                  <a:r>
                    <a:rPr lang="ja-JP" altLang="en-US" sz="1108" b="1" dirty="0">
                      <a:solidFill>
                        <a:schemeClr val="tx1"/>
                      </a:solidFill>
                      <a:latin typeface="+mn-ea"/>
                      <a:cs typeface="メイリオ" panose="020B0604030504040204" pitchFamily="50" charset="-128"/>
                    </a:rPr>
                    <a:t>の発話を</a:t>
                  </a:r>
                  <a:endParaRPr lang="en-US" altLang="ja-JP" sz="1108" b="1" dirty="0">
                    <a:solidFill>
                      <a:schemeClr val="tx1"/>
                    </a:solidFill>
                    <a:latin typeface="+mn-ea"/>
                    <a:cs typeface="メイリオ" panose="020B0604030504040204" pitchFamily="50" charset="-128"/>
                  </a:endParaRPr>
                </a:p>
                <a:p>
                  <a:pPr algn="ctr"/>
                  <a:r>
                    <a:rPr lang="ja-JP" altLang="en-US" sz="1108" b="1" dirty="0">
                      <a:solidFill>
                        <a:srgbClr val="0068B7"/>
                      </a:solidFill>
                      <a:latin typeface="+mn-ea"/>
                      <a:cs typeface="メイリオ" panose="020B0604030504040204" pitchFamily="50" charset="-128"/>
                    </a:rPr>
                    <a:t>リアルタイムにアラート通知</a:t>
                  </a:r>
                </a:p>
              </p:txBody>
            </p:sp>
            <p:sp>
              <p:nvSpPr>
                <p:cNvPr id="72" name="二等辺三角形 71">
                  <a:extLst>
                    <a:ext uri="{FF2B5EF4-FFF2-40B4-BE49-F238E27FC236}">
                      <a16:creationId xmlns:a16="http://schemas.microsoft.com/office/drawing/2014/main" xmlns="" id="{1AE4B810-07C6-43D0-BDC6-AC7BE45693E0}"/>
                    </a:ext>
                  </a:extLst>
                </p:cNvPr>
                <p:cNvSpPr/>
                <p:nvPr/>
              </p:nvSpPr>
              <p:spPr bwMode="auto">
                <a:xfrm rot="10800000">
                  <a:off x="2565952" y="4648913"/>
                  <a:ext cx="2265058" cy="184801"/>
                </a:xfrm>
                <a:prstGeom prst="triangl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4406" tIns="42203" rIns="84406" bIns="42203" numCol="1" rtlCol="0" anchor="t" anchorCtr="0" compatLnSpc="1">
                  <a:prstTxWarp prst="textNoShape">
                    <a:avLst/>
                  </a:prstTxWarp>
                </a:bodyPr>
                <a:lstStyle/>
                <a:p>
                  <a:pPr defTabSz="844083">
                    <a:defRPr/>
                  </a:pPr>
                  <a:endParaRPr kumimoji="0" lang="ja-JP" altLang="en-US" sz="1477" i="1" kern="0" dirty="0">
                    <a:solidFill>
                      <a:prstClr val="black"/>
                    </a:solidFill>
                    <a:latin typeface="+mn-ea"/>
                    <a:cs typeface="メイリオ" panose="020B0604030504040204" pitchFamily="50" charset="-128"/>
                  </a:endParaRPr>
                </a:p>
              </p:txBody>
            </p:sp>
            <p:grpSp>
              <p:nvGrpSpPr>
                <p:cNvPr id="73" name="グループ化 72"/>
                <p:cNvGrpSpPr/>
                <p:nvPr/>
              </p:nvGrpSpPr>
              <p:grpSpPr>
                <a:xfrm>
                  <a:off x="2811391" y="3338924"/>
                  <a:ext cx="1671479" cy="474558"/>
                  <a:chOff x="2847550" y="3193252"/>
                  <a:chExt cx="1671479" cy="474558"/>
                </a:xfrm>
              </p:grpSpPr>
              <p:sp>
                <p:nvSpPr>
                  <p:cNvPr id="78" name="吹き出し: 円形 79">
                    <a:extLst>
                      <a:ext uri="{FF2B5EF4-FFF2-40B4-BE49-F238E27FC236}">
                        <a16:creationId xmlns:a16="http://schemas.microsoft.com/office/drawing/2014/main" xmlns="" id="{728F3155-44AB-4673-BFE4-4B447FB191B3}"/>
                      </a:ext>
                    </a:extLst>
                  </p:cNvPr>
                  <p:cNvSpPr/>
                  <p:nvPr/>
                </p:nvSpPr>
                <p:spPr>
                  <a:xfrm>
                    <a:off x="2847550" y="3193252"/>
                    <a:ext cx="1671479" cy="429907"/>
                  </a:xfrm>
                  <a:prstGeom prst="wedgeEllipseCallout">
                    <a:avLst>
                      <a:gd name="adj1" fmla="val 19261"/>
                      <a:gd name="adj2" fmla="val 82855"/>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ja-JP" altLang="en-US" sz="1477">
                      <a:latin typeface="+mn-ea"/>
                    </a:endParaRPr>
                  </a:p>
                </p:txBody>
              </p:sp>
              <p:sp>
                <p:nvSpPr>
                  <p:cNvPr id="79" name="テキスト ボックス 33">
                    <a:extLst>
                      <a:ext uri="{FF2B5EF4-FFF2-40B4-BE49-F238E27FC236}">
                        <a16:creationId xmlns:a16="http://schemas.microsoft.com/office/drawing/2014/main" xmlns="" id="{E5D79B0C-3240-46DE-8A9F-57A2404E3131}"/>
                      </a:ext>
                    </a:extLst>
                  </p:cNvPr>
                  <p:cNvSpPr txBox="1"/>
                  <p:nvPr/>
                </p:nvSpPr>
                <p:spPr>
                  <a:xfrm>
                    <a:off x="3122796" y="3229357"/>
                    <a:ext cx="1396233" cy="438453"/>
                  </a:xfrm>
                  <a:prstGeom prst="rect">
                    <a:avLst/>
                  </a:prstGeom>
                  <a:noFill/>
                </p:spPr>
                <p:txBody>
                  <a:bodyPr vert="horz" wrap="square" rtlCol="0">
                    <a:spAutoFit/>
                  </a:bodyPr>
                  <a:lstStyle>
                    <a:defPPr>
                      <a:defRPr lang="ja-JP"/>
                    </a:defPPr>
                    <a:lvl1pPr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b="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b="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b="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b="1" kern="1200">
                        <a:solidFill>
                          <a:schemeClr val="tx1"/>
                        </a:solidFill>
                        <a:latin typeface="Arial" pitchFamily="34" charset="0"/>
                        <a:ea typeface="ＭＳ Ｐゴシック" pitchFamily="50" charset="-128"/>
                        <a:cs typeface="+mn-cs"/>
                      </a:defRPr>
                    </a:lvl9pPr>
                  </a:lstStyle>
                  <a:p>
                    <a:r>
                      <a:rPr lang="ja-JP" altLang="en-US" sz="1015" dirty="0">
                        <a:solidFill>
                          <a:srgbClr val="FF0000"/>
                        </a:solidFill>
                        <a:latin typeface="+mn-ea"/>
                        <a:ea typeface="+mn-ea"/>
                        <a:cs typeface="メイリオ" panose="020B0604030504040204" pitchFamily="50" charset="-128"/>
                      </a:rPr>
                      <a:t>絶対に</a:t>
                    </a:r>
                    <a:endParaRPr lang="en-US" altLang="ja-JP" sz="1015" dirty="0">
                      <a:solidFill>
                        <a:srgbClr val="FF0000"/>
                      </a:solidFill>
                      <a:latin typeface="+mn-ea"/>
                      <a:ea typeface="+mn-ea"/>
                      <a:cs typeface="メイリオ" panose="020B0604030504040204" pitchFamily="50" charset="-128"/>
                    </a:endParaRPr>
                  </a:p>
                  <a:p>
                    <a:r>
                      <a:rPr lang="ja-JP" altLang="en-US" sz="1015" dirty="0">
                        <a:solidFill>
                          <a:srgbClr val="333333"/>
                        </a:solidFill>
                        <a:latin typeface="+mn-ea"/>
                        <a:ea typeface="+mn-ea"/>
                        <a:cs typeface="メイリオ" panose="020B0604030504040204" pitchFamily="50" charset="-128"/>
                      </a:rPr>
                      <a:t>儲かります！</a:t>
                    </a:r>
                  </a:p>
                </p:txBody>
              </p:sp>
            </p:grpSp>
            <p:sp>
              <p:nvSpPr>
                <p:cNvPr id="74" name="テキスト ボックス 73">
                  <a:extLst>
                    <a:ext uri="{FF2B5EF4-FFF2-40B4-BE49-F238E27FC236}">
                      <a16:creationId xmlns:a16="http://schemas.microsoft.com/office/drawing/2014/main" xmlns="" id="{5372A6EB-C8A6-4421-917B-3A09EA2975CE}"/>
                    </a:ext>
                  </a:extLst>
                </p:cNvPr>
                <p:cNvSpPr txBox="1"/>
                <p:nvPr/>
              </p:nvSpPr>
              <p:spPr>
                <a:xfrm rot="884958">
                  <a:off x="3165205" y="3812467"/>
                  <a:ext cx="666842" cy="469296"/>
                </a:xfrm>
                <a:prstGeom prst="rect">
                  <a:avLst/>
                </a:prstGeom>
                <a:noFill/>
              </p:spPr>
              <p:txBody>
                <a:bodyPr wrap="square" rtlCol="0">
                  <a:spAutoFit/>
                </a:bodyPr>
                <a:lstStyle/>
                <a:p>
                  <a:r>
                    <a:rPr lang="en-US" altLang="ja-JP" sz="2215" dirty="0">
                      <a:solidFill>
                        <a:srgbClr val="6A1217">
                          <a:lumMod val="60000"/>
                          <a:lumOff val="40000"/>
                        </a:srgbClr>
                      </a:solidFill>
                      <a:latin typeface="+mn-ea"/>
                    </a:rPr>
                    <a:t>!</a:t>
                  </a:r>
                  <a:endParaRPr lang="ja-JP" altLang="en-US" sz="2215" dirty="0">
                    <a:solidFill>
                      <a:srgbClr val="6A1217">
                        <a:lumMod val="60000"/>
                        <a:lumOff val="40000"/>
                      </a:srgbClr>
                    </a:solidFill>
                    <a:latin typeface="+mn-ea"/>
                  </a:endParaRPr>
                </a:p>
              </p:txBody>
            </p:sp>
            <p:pic>
              <p:nvPicPr>
                <p:cNvPr id="75" name="図 74">
                  <a:extLst>
                    <a:ext uri="{FF2B5EF4-FFF2-40B4-BE49-F238E27FC236}">
                      <a16:creationId xmlns:a16="http://schemas.microsoft.com/office/drawing/2014/main" xmlns="" id="{F0A82698-C867-4806-9E53-261E00BB597D}"/>
                    </a:ext>
                  </a:extLst>
                </p:cNvPr>
                <p:cNvPicPr>
                  <a:picLocks noChangeAspect="1"/>
                </p:cNvPicPr>
                <p:nvPr/>
              </p:nvPicPr>
              <p:blipFill>
                <a:blip r:embed="rId6"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3887717" y="3879043"/>
                  <a:ext cx="307713" cy="307713"/>
                </a:xfrm>
                <a:prstGeom prst="rect">
                  <a:avLst/>
                </a:prstGeom>
              </p:spPr>
            </p:pic>
            <p:pic>
              <p:nvPicPr>
                <p:cNvPr id="76" name="図 75">
                  <a:extLst>
                    <a:ext uri="{FF2B5EF4-FFF2-40B4-BE49-F238E27FC236}">
                      <a16:creationId xmlns:a16="http://schemas.microsoft.com/office/drawing/2014/main" xmlns="" id="{F0A82698-C867-4806-9E53-261E00BB59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37342" y="4216670"/>
                  <a:ext cx="307713" cy="307713"/>
                </a:xfrm>
                <a:prstGeom prst="rect">
                  <a:avLst/>
                </a:prstGeom>
              </p:spPr>
            </p:pic>
            <p:pic>
              <p:nvPicPr>
                <p:cNvPr id="77" name="図 76">
                  <a:extLst>
                    <a:ext uri="{FF2B5EF4-FFF2-40B4-BE49-F238E27FC236}">
                      <a16:creationId xmlns:a16="http://schemas.microsoft.com/office/drawing/2014/main" xmlns="" id="{F0A82698-C867-4806-9E53-261E00BB59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26893" y="3861010"/>
                  <a:ext cx="307713" cy="307713"/>
                </a:xfrm>
                <a:prstGeom prst="rect">
                  <a:avLst/>
                </a:prstGeom>
              </p:spPr>
            </p:pic>
          </p:grpSp>
          <p:pic>
            <p:nvPicPr>
              <p:cNvPr id="66" name="図 65">
                <a:extLst>
                  <a:ext uri="{FF2B5EF4-FFF2-40B4-BE49-F238E27FC236}">
                    <a16:creationId xmlns:a16="http://schemas.microsoft.com/office/drawing/2014/main" xmlns="" id="{F0A82698-C867-4806-9E53-261E00BB59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98479" y="4213096"/>
                <a:ext cx="307713" cy="307713"/>
              </a:xfrm>
              <a:prstGeom prst="rect">
                <a:avLst/>
              </a:prstGeom>
            </p:spPr>
          </p:pic>
        </p:grpSp>
      </p:grpSp>
      <p:grpSp>
        <p:nvGrpSpPr>
          <p:cNvPr id="87" name="グループ化 86"/>
          <p:cNvGrpSpPr/>
          <p:nvPr/>
        </p:nvGrpSpPr>
        <p:grpSpPr>
          <a:xfrm>
            <a:off x="142427" y="1089625"/>
            <a:ext cx="4343283" cy="5176524"/>
            <a:chOff x="5008910" y="823274"/>
            <a:chExt cx="4705223" cy="5607901"/>
          </a:xfrm>
        </p:grpSpPr>
        <p:sp>
          <p:nvSpPr>
            <p:cNvPr id="88" name="フローチャート: 処理 87"/>
            <p:cNvSpPr/>
            <p:nvPr/>
          </p:nvSpPr>
          <p:spPr>
            <a:xfrm>
              <a:off x="5008910" y="823274"/>
              <a:ext cx="4705223" cy="332509"/>
            </a:xfrm>
            <a:prstGeom prst="flowChartProcess">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1662" dirty="0">
                  <a:latin typeface="+mn-ea"/>
                </a:rPr>
                <a:t>意思決定層</a:t>
              </a:r>
            </a:p>
          </p:txBody>
        </p:sp>
        <p:sp>
          <p:nvSpPr>
            <p:cNvPr id="89" name="楕円 88"/>
            <p:cNvSpPr/>
            <p:nvPr/>
          </p:nvSpPr>
          <p:spPr>
            <a:xfrm>
              <a:off x="5168671" y="1209992"/>
              <a:ext cx="1939290" cy="498764"/>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108" dirty="0">
                  <a:latin typeface="+mn-ea"/>
                </a:rPr>
                <a:t>経営企画部</a:t>
              </a:r>
              <a:endParaRPr lang="en-US" altLang="ja-JP" sz="1108" dirty="0">
                <a:latin typeface="+mn-ea"/>
              </a:endParaRPr>
            </a:p>
            <a:p>
              <a:pPr algn="ctr"/>
              <a:r>
                <a:rPr lang="en-US" altLang="ja-JP" sz="1108" dirty="0">
                  <a:latin typeface="+mn-ea"/>
                </a:rPr>
                <a:t>/</a:t>
              </a:r>
              <a:r>
                <a:rPr lang="ja-JP" altLang="en-US" sz="1108" dirty="0">
                  <a:latin typeface="+mn-ea"/>
                </a:rPr>
                <a:t>新サービス企画部</a:t>
              </a:r>
            </a:p>
          </p:txBody>
        </p:sp>
        <p:sp>
          <p:nvSpPr>
            <p:cNvPr id="90" name="楕円 89"/>
            <p:cNvSpPr/>
            <p:nvPr/>
          </p:nvSpPr>
          <p:spPr>
            <a:xfrm>
              <a:off x="7597830" y="1214842"/>
              <a:ext cx="1939290" cy="498764"/>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1108" dirty="0">
                  <a:latin typeface="+mn-ea"/>
                </a:rPr>
                <a:t>情報システム部</a:t>
              </a:r>
            </a:p>
          </p:txBody>
        </p:sp>
        <p:pic>
          <p:nvPicPr>
            <p:cNvPr id="91" name="Picture 4" descr="https://4.bp.blogspot.com/-9TIjTtykZ98/Vf-aqOCCalI/AAAAAAAAyIk/B6UJttDydbo/s800/icon_business_man09.png">
              <a:extLst>
                <a:ext uri="{FF2B5EF4-FFF2-40B4-BE49-F238E27FC236}">
                  <a16:creationId xmlns:a16="http://schemas.microsoft.com/office/drawing/2014/main" xmlns="" id="{66EE6A3D-5F97-4B7A-9DAA-C1C421F7F10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73951" y="1260790"/>
              <a:ext cx="410456" cy="410456"/>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 descr="https://3.bp.blogspot.com/-Ak2Hj6Fad4U/Vf-aqfqTTBI/AAAAAAAAyIs/qOsjOuowgKI/s800/icon_business_man10.png">
              <a:extLst>
                <a:ext uri="{FF2B5EF4-FFF2-40B4-BE49-F238E27FC236}">
                  <a16:creationId xmlns:a16="http://schemas.microsoft.com/office/drawing/2014/main" xmlns="" id="{2D104C40-BDFC-4811-A2B8-F5F2C043631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46183" y="1253958"/>
              <a:ext cx="410831" cy="410831"/>
            </a:xfrm>
            <a:prstGeom prst="rect">
              <a:avLst/>
            </a:prstGeom>
            <a:noFill/>
            <a:extLst>
              <a:ext uri="{909E8E84-426E-40DD-AFC4-6F175D3DCCD1}">
                <a14:hiddenFill xmlns:a14="http://schemas.microsoft.com/office/drawing/2010/main">
                  <a:solidFill>
                    <a:srgbClr val="FFFFFF"/>
                  </a:solidFill>
                </a14:hiddenFill>
              </a:ext>
            </a:extLst>
          </p:spPr>
        </p:pic>
        <p:grpSp>
          <p:nvGrpSpPr>
            <p:cNvPr id="93" name="グループ化 92"/>
            <p:cNvGrpSpPr/>
            <p:nvPr/>
          </p:nvGrpSpPr>
          <p:grpSpPr>
            <a:xfrm>
              <a:off x="5011902" y="1746550"/>
              <a:ext cx="2276361" cy="4684625"/>
              <a:chOff x="4994813" y="1732441"/>
              <a:chExt cx="2276361" cy="4684625"/>
            </a:xfrm>
          </p:grpSpPr>
          <p:sp>
            <p:nvSpPr>
              <p:cNvPr id="101" name="正方形/長方形 100">
                <a:extLst>
                  <a:ext uri="{FF2B5EF4-FFF2-40B4-BE49-F238E27FC236}">
                    <a16:creationId xmlns:a16="http://schemas.microsoft.com/office/drawing/2014/main" xmlns="" id="{1ADE97B7-C22C-4C32-823D-FC10A5528478}"/>
                  </a:ext>
                </a:extLst>
              </p:cNvPr>
              <p:cNvSpPr/>
              <p:nvPr/>
            </p:nvSpPr>
            <p:spPr bwMode="auto">
              <a:xfrm>
                <a:off x="5006053" y="1732441"/>
                <a:ext cx="2265121" cy="2856198"/>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vert="horz" wrap="square" lIns="84406" tIns="42203" rIns="84406" bIns="42203" numCol="1" rtlCol="0" anchor="t" anchorCtr="0" compatLnSpc="1">
                <a:prstTxWarp prst="textNoShape">
                  <a:avLst/>
                </a:prstTxWarp>
              </a:bodyPr>
              <a:lstStyle>
                <a:defPPr>
                  <a:defRPr lang="ja-JP"/>
                </a:defPPr>
                <a:lvl1pPr algn="l" rtl="0" fontAlgn="base">
                  <a:spcBef>
                    <a:spcPct val="0"/>
                  </a:spcBef>
                  <a:spcAft>
                    <a:spcPct val="0"/>
                  </a:spcAft>
                  <a:defRPr kumimoji="1" b="1" kern="1200">
                    <a:solidFill>
                      <a:schemeClr val="dk1"/>
                    </a:solidFill>
                    <a:latin typeface="+mn-lt"/>
                    <a:ea typeface="+mn-ea"/>
                    <a:cs typeface="+mn-cs"/>
                  </a:defRPr>
                </a:lvl1pPr>
                <a:lvl2pPr marL="457200" algn="l" rtl="0" fontAlgn="base">
                  <a:spcBef>
                    <a:spcPct val="0"/>
                  </a:spcBef>
                  <a:spcAft>
                    <a:spcPct val="0"/>
                  </a:spcAft>
                  <a:defRPr kumimoji="1" b="1" kern="1200">
                    <a:solidFill>
                      <a:schemeClr val="dk1"/>
                    </a:solidFill>
                    <a:latin typeface="+mn-lt"/>
                    <a:ea typeface="+mn-ea"/>
                    <a:cs typeface="+mn-cs"/>
                  </a:defRPr>
                </a:lvl2pPr>
                <a:lvl3pPr marL="914400" algn="l" rtl="0" fontAlgn="base">
                  <a:spcBef>
                    <a:spcPct val="0"/>
                  </a:spcBef>
                  <a:spcAft>
                    <a:spcPct val="0"/>
                  </a:spcAft>
                  <a:defRPr kumimoji="1" b="1" kern="1200">
                    <a:solidFill>
                      <a:schemeClr val="dk1"/>
                    </a:solidFill>
                    <a:latin typeface="+mn-lt"/>
                    <a:ea typeface="+mn-ea"/>
                    <a:cs typeface="+mn-cs"/>
                  </a:defRPr>
                </a:lvl3pPr>
                <a:lvl4pPr marL="1371600" algn="l" rtl="0" fontAlgn="base">
                  <a:spcBef>
                    <a:spcPct val="0"/>
                  </a:spcBef>
                  <a:spcAft>
                    <a:spcPct val="0"/>
                  </a:spcAft>
                  <a:defRPr kumimoji="1" b="1" kern="1200">
                    <a:solidFill>
                      <a:schemeClr val="dk1"/>
                    </a:solidFill>
                    <a:latin typeface="+mn-lt"/>
                    <a:ea typeface="+mn-ea"/>
                    <a:cs typeface="+mn-cs"/>
                  </a:defRPr>
                </a:lvl4pPr>
                <a:lvl5pPr marL="1828800" algn="l" rtl="0" fontAlgn="base">
                  <a:spcBef>
                    <a:spcPct val="0"/>
                  </a:spcBef>
                  <a:spcAft>
                    <a:spcPct val="0"/>
                  </a:spcAft>
                  <a:defRPr kumimoji="1" b="1" kern="1200">
                    <a:solidFill>
                      <a:schemeClr val="dk1"/>
                    </a:solidFill>
                    <a:latin typeface="+mn-lt"/>
                    <a:ea typeface="+mn-ea"/>
                    <a:cs typeface="+mn-cs"/>
                  </a:defRPr>
                </a:lvl5pPr>
                <a:lvl6pPr marL="2286000" algn="l" defTabSz="914400" rtl="0" eaLnBrk="1" latinLnBrk="0" hangingPunct="1">
                  <a:defRPr kumimoji="1" b="1" kern="1200">
                    <a:solidFill>
                      <a:schemeClr val="dk1"/>
                    </a:solidFill>
                    <a:latin typeface="+mn-lt"/>
                    <a:ea typeface="+mn-ea"/>
                    <a:cs typeface="+mn-cs"/>
                  </a:defRPr>
                </a:lvl6pPr>
                <a:lvl7pPr marL="2743200" algn="l" defTabSz="914400" rtl="0" eaLnBrk="1" latinLnBrk="0" hangingPunct="1">
                  <a:defRPr kumimoji="1" b="1" kern="1200">
                    <a:solidFill>
                      <a:schemeClr val="dk1"/>
                    </a:solidFill>
                    <a:latin typeface="+mn-lt"/>
                    <a:ea typeface="+mn-ea"/>
                    <a:cs typeface="+mn-cs"/>
                  </a:defRPr>
                </a:lvl7pPr>
                <a:lvl8pPr marL="3200400" algn="l" defTabSz="914400" rtl="0" eaLnBrk="1" latinLnBrk="0" hangingPunct="1">
                  <a:defRPr kumimoji="1" b="1" kern="1200">
                    <a:solidFill>
                      <a:schemeClr val="dk1"/>
                    </a:solidFill>
                    <a:latin typeface="+mn-lt"/>
                    <a:ea typeface="+mn-ea"/>
                    <a:cs typeface="+mn-cs"/>
                  </a:defRPr>
                </a:lvl8pPr>
                <a:lvl9pPr marL="3657600" algn="l" defTabSz="914400" rtl="0" eaLnBrk="1" latinLnBrk="0" hangingPunct="1">
                  <a:defRPr kumimoji="1" b="1" kern="1200">
                    <a:solidFill>
                      <a:schemeClr val="dk1"/>
                    </a:solidFill>
                    <a:latin typeface="+mn-lt"/>
                    <a:ea typeface="+mn-ea"/>
                    <a:cs typeface="+mn-cs"/>
                  </a:defRPr>
                </a:lvl9pPr>
              </a:lstStyle>
              <a:p>
                <a:pPr defTabSz="844083">
                  <a:defRPr/>
                </a:pPr>
                <a:endParaRPr lang="ja-JP" altLang="en-US" sz="1662" dirty="0">
                  <a:solidFill>
                    <a:srgbClr val="333333"/>
                  </a:solidFill>
                  <a:latin typeface="+mn-ea"/>
                  <a:cs typeface="メイリオ" panose="020B0604030504040204" pitchFamily="50" charset="-128"/>
                </a:endParaRPr>
              </a:p>
            </p:txBody>
          </p:sp>
          <p:sp>
            <p:nvSpPr>
              <p:cNvPr id="102" name="正方形/長方形 101">
                <a:extLst>
                  <a:ext uri="{FF2B5EF4-FFF2-40B4-BE49-F238E27FC236}">
                    <a16:creationId xmlns:a16="http://schemas.microsoft.com/office/drawing/2014/main" xmlns="" id="{E98D2FEB-6CE0-4177-B123-DF8D026C10A7}"/>
                  </a:ext>
                </a:extLst>
              </p:cNvPr>
              <p:cNvSpPr/>
              <p:nvPr/>
            </p:nvSpPr>
            <p:spPr bwMode="auto">
              <a:xfrm>
                <a:off x="5088853" y="1761551"/>
                <a:ext cx="2079479" cy="534458"/>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84406" tIns="42203" rIns="84406" bIns="42203" numCol="1" rtlCol="0" anchor="ctr" anchorCtr="0" compatLnSpc="1">
                <a:prstTxWarp prst="textNoShape">
                  <a:avLst/>
                </a:prstTxWarp>
              </a:bodyPr>
              <a:lstStyle>
                <a:defPPr>
                  <a:defRPr lang="ja-JP"/>
                </a:defPPr>
                <a:lvl1pPr algn="l" rtl="0" fontAlgn="base">
                  <a:spcBef>
                    <a:spcPct val="0"/>
                  </a:spcBef>
                  <a:spcAft>
                    <a:spcPct val="0"/>
                  </a:spcAft>
                  <a:defRPr kumimoji="1" b="1" kern="1200">
                    <a:solidFill>
                      <a:schemeClr val="lt1"/>
                    </a:solidFill>
                    <a:latin typeface="+mn-lt"/>
                    <a:ea typeface="+mn-ea"/>
                    <a:cs typeface="+mn-cs"/>
                  </a:defRPr>
                </a:lvl1pPr>
                <a:lvl2pPr marL="457200" algn="l" rtl="0" fontAlgn="base">
                  <a:spcBef>
                    <a:spcPct val="0"/>
                  </a:spcBef>
                  <a:spcAft>
                    <a:spcPct val="0"/>
                  </a:spcAft>
                  <a:defRPr kumimoji="1" b="1" kern="1200">
                    <a:solidFill>
                      <a:schemeClr val="lt1"/>
                    </a:solidFill>
                    <a:latin typeface="+mn-lt"/>
                    <a:ea typeface="+mn-ea"/>
                    <a:cs typeface="+mn-cs"/>
                  </a:defRPr>
                </a:lvl2pPr>
                <a:lvl3pPr marL="914400" algn="l" rtl="0" fontAlgn="base">
                  <a:spcBef>
                    <a:spcPct val="0"/>
                  </a:spcBef>
                  <a:spcAft>
                    <a:spcPct val="0"/>
                  </a:spcAft>
                  <a:defRPr kumimoji="1" b="1" kern="1200">
                    <a:solidFill>
                      <a:schemeClr val="lt1"/>
                    </a:solidFill>
                    <a:latin typeface="+mn-lt"/>
                    <a:ea typeface="+mn-ea"/>
                    <a:cs typeface="+mn-cs"/>
                  </a:defRPr>
                </a:lvl3pPr>
                <a:lvl4pPr marL="1371600" algn="l" rtl="0" fontAlgn="base">
                  <a:spcBef>
                    <a:spcPct val="0"/>
                  </a:spcBef>
                  <a:spcAft>
                    <a:spcPct val="0"/>
                  </a:spcAft>
                  <a:defRPr kumimoji="1" b="1" kern="1200">
                    <a:solidFill>
                      <a:schemeClr val="lt1"/>
                    </a:solidFill>
                    <a:latin typeface="+mn-lt"/>
                    <a:ea typeface="+mn-ea"/>
                    <a:cs typeface="+mn-cs"/>
                  </a:defRPr>
                </a:lvl4pPr>
                <a:lvl5pPr marL="1828800" algn="l" rtl="0" fontAlgn="base">
                  <a:spcBef>
                    <a:spcPct val="0"/>
                  </a:spcBef>
                  <a:spcAft>
                    <a:spcPct val="0"/>
                  </a:spcAft>
                  <a:defRPr kumimoji="1" b="1" kern="1200">
                    <a:solidFill>
                      <a:schemeClr val="lt1"/>
                    </a:solidFill>
                    <a:latin typeface="+mn-lt"/>
                    <a:ea typeface="+mn-ea"/>
                    <a:cs typeface="+mn-cs"/>
                  </a:defRPr>
                </a:lvl5pPr>
                <a:lvl6pPr marL="2286000" algn="l" defTabSz="914400" rtl="0" eaLnBrk="1" latinLnBrk="0" hangingPunct="1">
                  <a:defRPr kumimoji="1" b="1" kern="1200">
                    <a:solidFill>
                      <a:schemeClr val="lt1"/>
                    </a:solidFill>
                    <a:latin typeface="+mn-lt"/>
                    <a:ea typeface="+mn-ea"/>
                    <a:cs typeface="+mn-cs"/>
                  </a:defRPr>
                </a:lvl6pPr>
                <a:lvl7pPr marL="2743200" algn="l" defTabSz="914400" rtl="0" eaLnBrk="1" latinLnBrk="0" hangingPunct="1">
                  <a:defRPr kumimoji="1" b="1" kern="1200">
                    <a:solidFill>
                      <a:schemeClr val="lt1"/>
                    </a:solidFill>
                    <a:latin typeface="+mn-lt"/>
                    <a:ea typeface="+mn-ea"/>
                    <a:cs typeface="+mn-cs"/>
                  </a:defRPr>
                </a:lvl7pPr>
                <a:lvl8pPr marL="3200400" algn="l" defTabSz="914400" rtl="0" eaLnBrk="1" latinLnBrk="0" hangingPunct="1">
                  <a:defRPr kumimoji="1" b="1" kern="1200">
                    <a:solidFill>
                      <a:schemeClr val="lt1"/>
                    </a:solidFill>
                    <a:latin typeface="+mn-lt"/>
                    <a:ea typeface="+mn-ea"/>
                    <a:cs typeface="+mn-cs"/>
                  </a:defRPr>
                </a:lvl8pPr>
                <a:lvl9pPr marL="3657600" algn="l" defTabSz="914400" rtl="0" eaLnBrk="1" latinLnBrk="0" hangingPunct="1">
                  <a:defRPr kumimoji="1" b="1" kern="1200">
                    <a:solidFill>
                      <a:schemeClr val="lt1"/>
                    </a:solidFill>
                    <a:latin typeface="+mn-lt"/>
                    <a:ea typeface="+mn-ea"/>
                    <a:cs typeface="+mn-cs"/>
                  </a:defRPr>
                </a:lvl9pPr>
              </a:lstStyle>
              <a:p>
                <a:pPr algn="ctr" defTabSz="844083">
                  <a:defRPr/>
                </a:pPr>
                <a:r>
                  <a:rPr lang="ja-JP" altLang="en-US" sz="1108" spc="277" dirty="0">
                    <a:solidFill>
                      <a:srgbClr val="F8F8F8"/>
                    </a:solidFill>
                    <a:latin typeface="+mn-ea"/>
                    <a:cs typeface="メイリオ" panose="020B0604030504040204" pitchFamily="50" charset="-128"/>
                  </a:rPr>
                  <a:t>保有データ利活用</a:t>
                </a:r>
                <a:endParaRPr lang="en-US" altLang="ja-JP" sz="1108" spc="277" dirty="0">
                  <a:solidFill>
                    <a:srgbClr val="F8F8F8"/>
                  </a:solidFill>
                  <a:latin typeface="+mn-ea"/>
                  <a:cs typeface="メイリオ" panose="020B0604030504040204" pitchFamily="50" charset="-128"/>
                </a:endParaRPr>
              </a:p>
            </p:txBody>
          </p:sp>
          <p:sp>
            <p:nvSpPr>
              <p:cNvPr id="103" name="テキスト ボックス 38">
                <a:extLst>
                  <a:ext uri="{FF2B5EF4-FFF2-40B4-BE49-F238E27FC236}">
                    <a16:creationId xmlns:a16="http://schemas.microsoft.com/office/drawing/2014/main" xmlns="" id="{A3BC0193-E025-438A-B041-1EC6C59AF184}"/>
                  </a:ext>
                </a:extLst>
              </p:cNvPr>
              <p:cNvSpPr txBox="1"/>
              <p:nvPr/>
            </p:nvSpPr>
            <p:spPr>
              <a:xfrm>
                <a:off x="5116253" y="2393334"/>
                <a:ext cx="2044128" cy="1084880"/>
              </a:xfrm>
              <a:prstGeom prst="rect">
                <a:avLst/>
              </a:prstGeom>
              <a:noFill/>
            </p:spPr>
            <p:txBody>
              <a:bodyPr wrap="square" rtlCol="0">
                <a:spAutoFit/>
              </a:bodyPr>
              <a:lstStyle>
                <a:defPPr>
                  <a:defRPr lang="ja-JP"/>
                </a:defPPr>
                <a:lvl1pPr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b="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b="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b="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b="1" kern="1200">
                    <a:solidFill>
                      <a:schemeClr val="tx1"/>
                    </a:solidFill>
                    <a:latin typeface="Arial" pitchFamily="34" charset="0"/>
                    <a:ea typeface="ＭＳ Ｐゴシック" pitchFamily="50" charset="-128"/>
                    <a:cs typeface="+mn-cs"/>
                  </a:defRPr>
                </a:lvl9pPr>
              </a:lstStyle>
              <a:p>
                <a:pPr algn="ctr"/>
                <a:r>
                  <a:rPr lang="ja-JP" altLang="en-US" sz="923" dirty="0">
                    <a:latin typeface="+mn-ea"/>
                    <a:ea typeface="+mn-ea"/>
                    <a:cs typeface="メイリオ" panose="020B0604030504040204" pitchFamily="50" charset="-128"/>
                  </a:rPr>
                  <a:t>お客様の声を</a:t>
                </a:r>
                <a:endParaRPr lang="en-US" altLang="ja-JP" sz="923" dirty="0">
                  <a:latin typeface="+mn-ea"/>
                  <a:ea typeface="+mn-ea"/>
                  <a:cs typeface="メイリオ" panose="020B0604030504040204" pitchFamily="50" charset="-128"/>
                </a:endParaRPr>
              </a:p>
              <a:p>
                <a:pPr algn="ctr"/>
                <a:r>
                  <a:rPr lang="ja-JP" altLang="en-US" sz="1108" dirty="0">
                    <a:latin typeface="+mn-ea"/>
                    <a:ea typeface="+mn-ea"/>
                    <a:cs typeface="メイリオ" panose="020B0604030504040204" pitchFamily="50" charset="-128"/>
                  </a:rPr>
                  <a:t>サービス改善</a:t>
                </a:r>
                <a:r>
                  <a:rPr lang="ja-JP" altLang="en-US" sz="923" dirty="0">
                    <a:latin typeface="+mn-ea"/>
                    <a:ea typeface="+mn-ea"/>
                    <a:cs typeface="メイリオ" panose="020B0604030504040204" pitchFamily="50" charset="-128"/>
                  </a:rPr>
                  <a:t>に</a:t>
                </a:r>
                <a:endParaRPr lang="en-US" altLang="ja-JP" sz="923" dirty="0">
                  <a:latin typeface="+mn-ea"/>
                  <a:ea typeface="+mn-ea"/>
                  <a:cs typeface="メイリオ" panose="020B0604030504040204" pitchFamily="50" charset="-128"/>
                </a:endParaRPr>
              </a:p>
              <a:p>
                <a:pPr algn="ctr"/>
                <a:r>
                  <a:rPr lang="ja-JP" altLang="en-US" sz="923" dirty="0">
                    <a:latin typeface="+mn-ea"/>
                    <a:ea typeface="+mn-ea"/>
                    <a:cs typeface="メイリオ" panose="020B0604030504040204" pitchFamily="50" charset="-128"/>
                  </a:rPr>
                  <a:t>活用したい</a:t>
                </a:r>
              </a:p>
              <a:p>
                <a:pPr algn="ctr" defTabSz="844083">
                  <a:defRPr/>
                </a:pPr>
                <a:endParaRPr lang="en-US" altLang="ja-JP" sz="923" dirty="0">
                  <a:latin typeface="+mn-ea"/>
                  <a:ea typeface="+mn-ea"/>
                  <a:cs typeface="メイリオ" panose="020B0604030504040204" pitchFamily="50" charset="-128"/>
                </a:endParaRPr>
              </a:p>
              <a:p>
                <a:pPr algn="ctr" defTabSz="844083">
                  <a:defRPr/>
                </a:pPr>
                <a:r>
                  <a:rPr lang="ja-JP" altLang="en-US" sz="923" dirty="0">
                    <a:latin typeface="+mn-ea"/>
                    <a:ea typeface="+mn-ea"/>
                    <a:cs typeface="メイリオ" panose="020B0604030504040204" pitchFamily="50" charset="-128"/>
                  </a:rPr>
                  <a:t>サービスの</a:t>
                </a:r>
                <a:r>
                  <a:rPr lang="ja-JP" altLang="en-US" sz="1108" dirty="0">
                    <a:latin typeface="+mn-ea"/>
                    <a:ea typeface="+mn-ea"/>
                    <a:cs typeface="メイリオ" panose="020B0604030504040204" pitchFamily="50" charset="-128"/>
                  </a:rPr>
                  <a:t>ご不満</a:t>
                </a:r>
                <a:r>
                  <a:rPr lang="ja-JP" altLang="en-US" sz="923" dirty="0">
                    <a:latin typeface="+mn-ea"/>
                    <a:ea typeface="+mn-ea"/>
                    <a:cs typeface="メイリオ" panose="020B0604030504040204" pitchFamily="50" charset="-128"/>
                  </a:rPr>
                  <a:t>を</a:t>
                </a:r>
                <a:r>
                  <a:rPr lang="ja-JP" altLang="en-US" sz="1108" dirty="0">
                    <a:latin typeface="+mn-ea"/>
                    <a:ea typeface="+mn-ea"/>
                    <a:cs typeface="メイリオ" panose="020B0604030504040204" pitchFamily="50" charset="-128"/>
                  </a:rPr>
                  <a:t>早期発見</a:t>
                </a:r>
                <a:r>
                  <a:rPr lang="ja-JP" altLang="en-US" sz="923" dirty="0">
                    <a:latin typeface="+mn-ea"/>
                    <a:ea typeface="+mn-ea"/>
                    <a:cs typeface="メイリオ" panose="020B0604030504040204" pitchFamily="50" charset="-128"/>
                  </a:rPr>
                  <a:t>したい</a:t>
                </a:r>
                <a:endParaRPr lang="en-US" altLang="ja-JP" sz="923" dirty="0">
                  <a:latin typeface="+mn-ea"/>
                  <a:ea typeface="+mn-ea"/>
                  <a:cs typeface="メイリオ" panose="020B0604030504040204" pitchFamily="50" charset="-128"/>
                </a:endParaRPr>
              </a:p>
            </p:txBody>
          </p:sp>
          <p:sp>
            <p:nvSpPr>
              <p:cNvPr id="104" name="テキスト ボックス 103">
                <a:extLst>
                  <a:ext uri="{FF2B5EF4-FFF2-40B4-BE49-F238E27FC236}">
                    <a16:creationId xmlns:a16="http://schemas.microsoft.com/office/drawing/2014/main" xmlns="" id="{3CE000E3-A3CC-480C-B6D1-0D7BAB212B0D}"/>
                  </a:ext>
                </a:extLst>
              </p:cNvPr>
              <p:cNvSpPr txBox="1"/>
              <p:nvPr/>
            </p:nvSpPr>
            <p:spPr>
              <a:xfrm>
                <a:off x="4994813" y="4887403"/>
                <a:ext cx="2265059" cy="1529663"/>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rtlCol="0" anchor="ctr">
                <a:noAutofit/>
              </a:bodyPr>
              <a:lstStyle/>
              <a:p>
                <a:pPr algn="ctr"/>
                <a:r>
                  <a:rPr lang="ja-JP" altLang="en-US" sz="1108" b="1" dirty="0">
                    <a:latin typeface="+mn-ea"/>
                    <a:cs typeface="メイリオ" panose="020B0604030504040204" pitchFamily="50" charset="-128"/>
                  </a:rPr>
                  <a:t>コールセンター全体の</a:t>
                </a:r>
                <a:endParaRPr lang="en-US" altLang="ja-JP" sz="1108" b="1" dirty="0">
                  <a:latin typeface="+mn-ea"/>
                  <a:cs typeface="メイリオ" panose="020B0604030504040204" pitchFamily="50" charset="-128"/>
                </a:endParaRPr>
              </a:p>
              <a:p>
                <a:pPr algn="ctr"/>
                <a:r>
                  <a:rPr lang="ja-JP" altLang="en-US" sz="1108" b="1" dirty="0">
                    <a:latin typeface="+mn-ea"/>
                    <a:cs typeface="メイリオ" panose="020B0604030504040204" pitchFamily="50" charset="-128"/>
                  </a:rPr>
                  <a:t>応対内容を見える化し</a:t>
                </a:r>
                <a:endParaRPr lang="en-US" altLang="ja-JP" sz="1108" b="1" dirty="0">
                  <a:solidFill>
                    <a:schemeClr val="tx1"/>
                  </a:solidFill>
                  <a:latin typeface="+mn-ea"/>
                  <a:cs typeface="メイリオ" panose="020B0604030504040204" pitchFamily="50" charset="-128"/>
                </a:endParaRPr>
              </a:p>
              <a:p>
                <a:pPr algn="ctr"/>
                <a:r>
                  <a:rPr lang="ja-JP" altLang="en-US" sz="1108" b="1" dirty="0">
                    <a:solidFill>
                      <a:schemeClr val="tx1"/>
                    </a:solidFill>
                    <a:latin typeface="+mn-ea"/>
                    <a:cs typeface="メイリオ" panose="020B0604030504040204" pitchFamily="50" charset="-128"/>
                  </a:rPr>
                  <a:t>状況変化をいち早くキャッチ</a:t>
                </a:r>
                <a:endParaRPr lang="en-US" altLang="ja-JP" sz="1108" b="1" dirty="0">
                  <a:solidFill>
                    <a:schemeClr val="tx1"/>
                  </a:solidFill>
                  <a:latin typeface="+mn-ea"/>
                  <a:cs typeface="メイリオ" panose="020B0604030504040204" pitchFamily="50" charset="-128"/>
                </a:endParaRPr>
              </a:p>
              <a:p>
                <a:pPr algn="ctr"/>
                <a:endParaRPr lang="en-US" altLang="ja-JP" sz="1108" b="1" dirty="0">
                  <a:solidFill>
                    <a:srgbClr val="0068B7"/>
                  </a:solidFill>
                  <a:latin typeface="+mn-ea"/>
                  <a:cs typeface="メイリオ" panose="020B0604030504040204" pitchFamily="50" charset="-128"/>
                </a:endParaRPr>
              </a:p>
              <a:p>
                <a:pPr algn="ctr"/>
                <a:r>
                  <a:rPr lang="ja-JP" altLang="en-US" sz="1108" b="1" dirty="0">
                    <a:latin typeface="+mn-ea"/>
                    <a:cs typeface="メイリオ" panose="020B0604030504040204" pitchFamily="50" charset="-128"/>
                  </a:rPr>
                  <a:t>全ての通話がテキスト化</a:t>
                </a:r>
                <a:r>
                  <a:rPr lang="ja-JP" altLang="en-US" sz="1108" b="1" dirty="0">
                    <a:solidFill>
                      <a:schemeClr val="tx1"/>
                    </a:solidFill>
                    <a:latin typeface="+mn-ea"/>
                    <a:cs typeface="メイリオ" panose="020B0604030504040204" pitchFamily="50" charset="-128"/>
                  </a:rPr>
                  <a:t>され、</a:t>
                </a:r>
                <a:endParaRPr lang="en-US" altLang="ja-JP" sz="1108" b="1" dirty="0">
                  <a:solidFill>
                    <a:schemeClr val="tx1"/>
                  </a:solidFill>
                  <a:latin typeface="+mn-ea"/>
                  <a:cs typeface="メイリオ" panose="020B0604030504040204" pitchFamily="50" charset="-128"/>
                </a:endParaRPr>
              </a:p>
              <a:p>
                <a:pPr algn="ctr"/>
                <a:r>
                  <a:rPr lang="ja-JP" altLang="en-US" sz="1108" b="1" dirty="0">
                    <a:solidFill>
                      <a:schemeClr val="tx1"/>
                    </a:solidFill>
                    <a:latin typeface="+mn-ea"/>
                    <a:cs typeface="メイリオ" panose="020B0604030504040204" pitchFamily="50" charset="-128"/>
                  </a:rPr>
                  <a:t>お客様のニーズ</a:t>
                </a:r>
                <a:r>
                  <a:rPr lang="en-US" altLang="ja-JP" sz="1108" b="1" dirty="0">
                    <a:solidFill>
                      <a:schemeClr val="tx1"/>
                    </a:solidFill>
                    <a:latin typeface="+mn-ea"/>
                    <a:cs typeface="メイリオ" panose="020B0604030504040204" pitchFamily="50" charset="-128"/>
                  </a:rPr>
                  <a:t>/</a:t>
                </a:r>
                <a:r>
                  <a:rPr lang="ja-JP" altLang="en-US" sz="1108" b="1" dirty="0">
                    <a:solidFill>
                      <a:schemeClr val="tx1"/>
                    </a:solidFill>
                    <a:latin typeface="+mn-ea"/>
                    <a:cs typeface="メイリオ" panose="020B0604030504040204" pitchFamily="50" charset="-128"/>
                  </a:rPr>
                  <a:t>不満を</a:t>
                </a:r>
                <a:endParaRPr lang="en-US" altLang="ja-JP" sz="1108" b="1" dirty="0">
                  <a:solidFill>
                    <a:schemeClr val="tx1"/>
                  </a:solidFill>
                  <a:latin typeface="+mn-ea"/>
                  <a:cs typeface="メイリオ" panose="020B0604030504040204" pitchFamily="50" charset="-128"/>
                </a:endParaRPr>
              </a:p>
              <a:p>
                <a:pPr algn="ctr"/>
                <a:r>
                  <a:rPr lang="ja-JP" altLang="en-US" sz="1108" b="1" dirty="0">
                    <a:solidFill>
                      <a:schemeClr val="tx1"/>
                    </a:solidFill>
                    <a:latin typeface="+mn-ea"/>
                    <a:cs typeface="メイリオ" panose="020B0604030504040204" pitchFamily="50" charset="-128"/>
                  </a:rPr>
                  <a:t>抽出可能に</a:t>
                </a:r>
              </a:p>
            </p:txBody>
          </p:sp>
          <p:sp>
            <p:nvSpPr>
              <p:cNvPr id="105" name="二等辺三角形 104">
                <a:extLst>
                  <a:ext uri="{FF2B5EF4-FFF2-40B4-BE49-F238E27FC236}">
                    <a16:creationId xmlns:a16="http://schemas.microsoft.com/office/drawing/2014/main" xmlns="" id="{9ED0E188-C240-47C6-A512-28146390B57D}"/>
                  </a:ext>
                </a:extLst>
              </p:cNvPr>
              <p:cNvSpPr/>
              <p:nvPr/>
            </p:nvSpPr>
            <p:spPr bwMode="auto">
              <a:xfrm rot="10800000">
                <a:off x="4994813" y="4642198"/>
                <a:ext cx="2265058" cy="184801"/>
              </a:xfrm>
              <a:prstGeom prst="triangl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84406" tIns="42203" rIns="84406" bIns="42203" numCol="1" rtlCol="0" anchor="t" anchorCtr="0" compatLnSpc="1">
                <a:prstTxWarp prst="textNoShape">
                  <a:avLst/>
                </a:prstTxWarp>
              </a:bodyPr>
              <a:lstStyle/>
              <a:p>
                <a:pPr defTabSz="844083">
                  <a:defRPr/>
                </a:pPr>
                <a:endParaRPr kumimoji="0" lang="ja-JP" altLang="en-US" sz="1477" i="1" kern="0" dirty="0">
                  <a:solidFill>
                    <a:prstClr val="black"/>
                  </a:solidFill>
                  <a:latin typeface="+mn-ea"/>
                  <a:cs typeface="メイリオ" panose="020B0604030504040204" pitchFamily="50" charset="-128"/>
                </a:endParaRPr>
              </a:p>
            </p:txBody>
          </p:sp>
          <p:pic>
            <p:nvPicPr>
              <p:cNvPr id="106" name="図 10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49997" y="3537008"/>
                <a:ext cx="474886" cy="659565"/>
              </a:xfrm>
              <a:prstGeom prst="rect">
                <a:avLst/>
              </a:prstGeom>
            </p:spPr>
          </p:pic>
          <p:pic>
            <p:nvPicPr>
              <p:cNvPr id="107" name="図 10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088624" y="3537007"/>
                <a:ext cx="474886" cy="659565"/>
              </a:xfrm>
              <a:prstGeom prst="rect">
                <a:avLst/>
              </a:prstGeom>
            </p:spPr>
          </p:pic>
          <p:pic>
            <p:nvPicPr>
              <p:cNvPr id="108" name="図 10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65666" y="3885691"/>
                <a:ext cx="474886" cy="659565"/>
              </a:xfrm>
              <a:prstGeom prst="rect">
                <a:avLst/>
              </a:prstGeom>
            </p:spPr>
          </p:pic>
          <p:pic>
            <p:nvPicPr>
              <p:cNvPr id="109" name="図 10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04293" y="3882032"/>
                <a:ext cx="474886" cy="659565"/>
              </a:xfrm>
              <a:prstGeom prst="rect">
                <a:avLst/>
              </a:prstGeom>
            </p:spPr>
          </p:pic>
        </p:grpSp>
        <p:grpSp>
          <p:nvGrpSpPr>
            <p:cNvPr id="94" name="グループ化 93"/>
            <p:cNvGrpSpPr/>
            <p:nvPr/>
          </p:nvGrpSpPr>
          <p:grpSpPr>
            <a:xfrm>
              <a:off x="7423675" y="1746550"/>
              <a:ext cx="2276361" cy="4684625"/>
              <a:chOff x="7423675" y="1732441"/>
              <a:chExt cx="2276361" cy="4684625"/>
            </a:xfrm>
          </p:grpSpPr>
          <p:sp>
            <p:nvSpPr>
              <p:cNvPr id="95" name="正方形/長方形 94">
                <a:extLst>
                  <a:ext uri="{FF2B5EF4-FFF2-40B4-BE49-F238E27FC236}">
                    <a16:creationId xmlns:a16="http://schemas.microsoft.com/office/drawing/2014/main" xmlns="" id="{EE7E3DC1-8E95-4EDA-9554-C95C0379C1EA}"/>
                  </a:ext>
                </a:extLst>
              </p:cNvPr>
              <p:cNvSpPr/>
              <p:nvPr/>
            </p:nvSpPr>
            <p:spPr bwMode="auto">
              <a:xfrm>
                <a:off x="7434915" y="1732441"/>
                <a:ext cx="2265121" cy="2856198"/>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vert="horz" wrap="square" lIns="84406" tIns="42203" rIns="84406" bIns="42203" numCol="1" rtlCol="0" anchor="t" anchorCtr="0" compatLnSpc="1">
                <a:prstTxWarp prst="textNoShape">
                  <a:avLst/>
                </a:prstTxWarp>
              </a:bodyPr>
              <a:lstStyle>
                <a:defPPr>
                  <a:defRPr lang="ja-JP"/>
                </a:defPPr>
                <a:lvl1pPr algn="l" rtl="0" fontAlgn="base">
                  <a:spcBef>
                    <a:spcPct val="0"/>
                  </a:spcBef>
                  <a:spcAft>
                    <a:spcPct val="0"/>
                  </a:spcAft>
                  <a:defRPr kumimoji="1" b="1" kern="1200">
                    <a:solidFill>
                      <a:schemeClr val="dk1"/>
                    </a:solidFill>
                    <a:latin typeface="+mn-lt"/>
                    <a:ea typeface="+mn-ea"/>
                    <a:cs typeface="+mn-cs"/>
                  </a:defRPr>
                </a:lvl1pPr>
                <a:lvl2pPr marL="457200" algn="l" rtl="0" fontAlgn="base">
                  <a:spcBef>
                    <a:spcPct val="0"/>
                  </a:spcBef>
                  <a:spcAft>
                    <a:spcPct val="0"/>
                  </a:spcAft>
                  <a:defRPr kumimoji="1" b="1" kern="1200">
                    <a:solidFill>
                      <a:schemeClr val="dk1"/>
                    </a:solidFill>
                    <a:latin typeface="+mn-lt"/>
                    <a:ea typeface="+mn-ea"/>
                    <a:cs typeface="+mn-cs"/>
                  </a:defRPr>
                </a:lvl2pPr>
                <a:lvl3pPr marL="914400" algn="l" rtl="0" fontAlgn="base">
                  <a:spcBef>
                    <a:spcPct val="0"/>
                  </a:spcBef>
                  <a:spcAft>
                    <a:spcPct val="0"/>
                  </a:spcAft>
                  <a:defRPr kumimoji="1" b="1" kern="1200">
                    <a:solidFill>
                      <a:schemeClr val="dk1"/>
                    </a:solidFill>
                    <a:latin typeface="+mn-lt"/>
                    <a:ea typeface="+mn-ea"/>
                    <a:cs typeface="+mn-cs"/>
                  </a:defRPr>
                </a:lvl3pPr>
                <a:lvl4pPr marL="1371600" algn="l" rtl="0" fontAlgn="base">
                  <a:spcBef>
                    <a:spcPct val="0"/>
                  </a:spcBef>
                  <a:spcAft>
                    <a:spcPct val="0"/>
                  </a:spcAft>
                  <a:defRPr kumimoji="1" b="1" kern="1200">
                    <a:solidFill>
                      <a:schemeClr val="dk1"/>
                    </a:solidFill>
                    <a:latin typeface="+mn-lt"/>
                    <a:ea typeface="+mn-ea"/>
                    <a:cs typeface="+mn-cs"/>
                  </a:defRPr>
                </a:lvl4pPr>
                <a:lvl5pPr marL="1828800" algn="l" rtl="0" fontAlgn="base">
                  <a:spcBef>
                    <a:spcPct val="0"/>
                  </a:spcBef>
                  <a:spcAft>
                    <a:spcPct val="0"/>
                  </a:spcAft>
                  <a:defRPr kumimoji="1" b="1" kern="1200">
                    <a:solidFill>
                      <a:schemeClr val="dk1"/>
                    </a:solidFill>
                    <a:latin typeface="+mn-lt"/>
                    <a:ea typeface="+mn-ea"/>
                    <a:cs typeface="+mn-cs"/>
                  </a:defRPr>
                </a:lvl5pPr>
                <a:lvl6pPr marL="2286000" algn="l" defTabSz="914400" rtl="0" eaLnBrk="1" latinLnBrk="0" hangingPunct="1">
                  <a:defRPr kumimoji="1" b="1" kern="1200">
                    <a:solidFill>
                      <a:schemeClr val="dk1"/>
                    </a:solidFill>
                    <a:latin typeface="+mn-lt"/>
                    <a:ea typeface="+mn-ea"/>
                    <a:cs typeface="+mn-cs"/>
                  </a:defRPr>
                </a:lvl6pPr>
                <a:lvl7pPr marL="2743200" algn="l" defTabSz="914400" rtl="0" eaLnBrk="1" latinLnBrk="0" hangingPunct="1">
                  <a:defRPr kumimoji="1" b="1" kern="1200">
                    <a:solidFill>
                      <a:schemeClr val="dk1"/>
                    </a:solidFill>
                    <a:latin typeface="+mn-lt"/>
                    <a:ea typeface="+mn-ea"/>
                    <a:cs typeface="+mn-cs"/>
                  </a:defRPr>
                </a:lvl7pPr>
                <a:lvl8pPr marL="3200400" algn="l" defTabSz="914400" rtl="0" eaLnBrk="1" latinLnBrk="0" hangingPunct="1">
                  <a:defRPr kumimoji="1" b="1" kern="1200">
                    <a:solidFill>
                      <a:schemeClr val="dk1"/>
                    </a:solidFill>
                    <a:latin typeface="+mn-lt"/>
                    <a:ea typeface="+mn-ea"/>
                    <a:cs typeface="+mn-cs"/>
                  </a:defRPr>
                </a:lvl8pPr>
                <a:lvl9pPr marL="3657600" algn="l" defTabSz="914400" rtl="0" eaLnBrk="1" latinLnBrk="0" hangingPunct="1">
                  <a:defRPr kumimoji="1" b="1" kern="1200">
                    <a:solidFill>
                      <a:schemeClr val="dk1"/>
                    </a:solidFill>
                    <a:latin typeface="+mn-lt"/>
                    <a:ea typeface="+mn-ea"/>
                    <a:cs typeface="+mn-cs"/>
                  </a:defRPr>
                </a:lvl9pPr>
              </a:lstStyle>
              <a:p>
                <a:pPr defTabSz="844083">
                  <a:defRPr/>
                </a:pPr>
                <a:endParaRPr lang="ja-JP" altLang="en-US" sz="1662" dirty="0">
                  <a:solidFill>
                    <a:srgbClr val="333333"/>
                  </a:solidFill>
                  <a:latin typeface="+mn-ea"/>
                  <a:cs typeface="メイリオ" panose="020B0604030504040204" pitchFamily="50" charset="-128"/>
                </a:endParaRPr>
              </a:p>
            </p:txBody>
          </p:sp>
          <p:sp>
            <p:nvSpPr>
              <p:cNvPr id="96" name="正方形/長方形 95">
                <a:extLst>
                  <a:ext uri="{FF2B5EF4-FFF2-40B4-BE49-F238E27FC236}">
                    <a16:creationId xmlns:a16="http://schemas.microsoft.com/office/drawing/2014/main" xmlns="" id="{402B696F-D2DF-46F9-98F6-CA0F2903A27D}"/>
                  </a:ext>
                </a:extLst>
              </p:cNvPr>
              <p:cNvSpPr/>
              <p:nvPr/>
            </p:nvSpPr>
            <p:spPr bwMode="auto">
              <a:xfrm>
                <a:off x="7517715" y="1761551"/>
                <a:ext cx="2079479" cy="534458"/>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84406" tIns="42203" rIns="84406" bIns="42203" numCol="1" rtlCol="0" anchor="ctr" anchorCtr="0" compatLnSpc="1">
                <a:prstTxWarp prst="textNoShape">
                  <a:avLst/>
                </a:prstTxWarp>
              </a:bodyPr>
              <a:lstStyle>
                <a:defPPr>
                  <a:defRPr lang="ja-JP"/>
                </a:defPPr>
                <a:lvl1pPr algn="l" rtl="0" fontAlgn="base">
                  <a:spcBef>
                    <a:spcPct val="0"/>
                  </a:spcBef>
                  <a:spcAft>
                    <a:spcPct val="0"/>
                  </a:spcAft>
                  <a:defRPr kumimoji="1" b="1" kern="1200">
                    <a:solidFill>
                      <a:schemeClr val="lt1"/>
                    </a:solidFill>
                    <a:latin typeface="+mn-lt"/>
                    <a:ea typeface="+mn-ea"/>
                    <a:cs typeface="+mn-cs"/>
                  </a:defRPr>
                </a:lvl1pPr>
                <a:lvl2pPr marL="457200" algn="l" rtl="0" fontAlgn="base">
                  <a:spcBef>
                    <a:spcPct val="0"/>
                  </a:spcBef>
                  <a:spcAft>
                    <a:spcPct val="0"/>
                  </a:spcAft>
                  <a:defRPr kumimoji="1" b="1" kern="1200">
                    <a:solidFill>
                      <a:schemeClr val="lt1"/>
                    </a:solidFill>
                    <a:latin typeface="+mn-lt"/>
                    <a:ea typeface="+mn-ea"/>
                    <a:cs typeface="+mn-cs"/>
                  </a:defRPr>
                </a:lvl2pPr>
                <a:lvl3pPr marL="914400" algn="l" rtl="0" fontAlgn="base">
                  <a:spcBef>
                    <a:spcPct val="0"/>
                  </a:spcBef>
                  <a:spcAft>
                    <a:spcPct val="0"/>
                  </a:spcAft>
                  <a:defRPr kumimoji="1" b="1" kern="1200">
                    <a:solidFill>
                      <a:schemeClr val="lt1"/>
                    </a:solidFill>
                    <a:latin typeface="+mn-lt"/>
                    <a:ea typeface="+mn-ea"/>
                    <a:cs typeface="+mn-cs"/>
                  </a:defRPr>
                </a:lvl3pPr>
                <a:lvl4pPr marL="1371600" algn="l" rtl="0" fontAlgn="base">
                  <a:spcBef>
                    <a:spcPct val="0"/>
                  </a:spcBef>
                  <a:spcAft>
                    <a:spcPct val="0"/>
                  </a:spcAft>
                  <a:defRPr kumimoji="1" b="1" kern="1200">
                    <a:solidFill>
                      <a:schemeClr val="lt1"/>
                    </a:solidFill>
                    <a:latin typeface="+mn-lt"/>
                    <a:ea typeface="+mn-ea"/>
                    <a:cs typeface="+mn-cs"/>
                  </a:defRPr>
                </a:lvl4pPr>
                <a:lvl5pPr marL="1828800" algn="l" rtl="0" fontAlgn="base">
                  <a:spcBef>
                    <a:spcPct val="0"/>
                  </a:spcBef>
                  <a:spcAft>
                    <a:spcPct val="0"/>
                  </a:spcAft>
                  <a:defRPr kumimoji="1" b="1" kern="1200">
                    <a:solidFill>
                      <a:schemeClr val="lt1"/>
                    </a:solidFill>
                    <a:latin typeface="+mn-lt"/>
                    <a:ea typeface="+mn-ea"/>
                    <a:cs typeface="+mn-cs"/>
                  </a:defRPr>
                </a:lvl5pPr>
                <a:lvl6pPr marL="2286000" algn="l" defTabSz="914400" rtl="0" eaLnBrk="1" latinLnBrk="0" hangingPunct="1">
                  <a:defRPr kumimoji="1" b="1" kern="1200">
                    <a:solidFill>
                      <a:schemeClr val="lt1"/>
                    </a:solidFill>
                    <a:latin typeface="+mn-lt"/>
                    <a:ea typeface="+mn-ea"/>
                    <a:cs typeface="+mn-cs"/>
                  </a:defRPr>
                </a:lvl6pPr>
                <a:lvl7pPr marL="2743200" algn="l" defTabSz="914400" rtl="0" eaLnBrk="1" latinLnBrk="0" hangingPunct="1">
                  <a:defRPr kumimoji="1" b="1" kern="1200">
                    <a:solidFill>
                      <a:schemeClr val="lt1"/>
                    </a:solidFill>
                    <a:latin typeface="+mn-lt"/>
                    <a:ea typeface="+mn-ea"/>
                    <a:cs typeface="+mn-cs"/>
                  </a:defRPr>
                </a:lvl7pPr>
                <a:lvl8pPr marL="3200400" algn="l" defTabSz="914400" rtl="0" eaLnBrk="1" latinLnBrk="0" hangingPunct="1">
                  <a:defRPr kumimoji="1" b="1" kern="1200">
                    <a:solidFill>
                      <a:schemeClr val="lt1"/>
                    </a:solidFill>
                    <a:latin typeface="+mn-lt"/>
                    <a:ea typeface="+mn-ea"/>
                    <a:cs typeface="+mn-cs"/>
                  </a:defRPr>
                </a:lvl8pPr>
                <a:lvl9pPr marL="3657600" algn="l" defTabSz="914400" rtl="0" eaLnBrk="1" latinLnBrk="0" hangingPunct="1">
                  <a:defRPr kumimoji="1" b="1" kern="1200">
                    <a:solidFill>
                      <a:schemeClr val="lt1"/>
                    </a:solidFill>
                    <a:latin typeface="+mn-lt"/>
                    <a:ea typeface="+mn-ea"/>
                    <a:cs typeface="+mn-cs"/>
                  </a:defRPr>
                </a:lvl9pPr>
              </a:lstStyle>
              <a:p>
                <a:pPr algn="ctr" defTabSz="844083">
                  <a:defRPr/>
                </a:pPr>
                <a:r>
                  <a:rPr lang="ja-JP" altLang="en-US" sz="1108" spc="277" dirty="0">
                    <a:solidFill>
                      <a:srgbClr val="F8F8F8"/>
                    </a:solidFill>
                    <a:latin typeface="+mn-ea"/>
                    <a:cs typeface="メイリオ" panose="020B0604030504040204" pitchFamily="50" charset="-128"/>
                  </a:rPr>
                  <a:t>運用業務の削減</a:t>
                </a:r>
                <a:endParaRPr lang="en-US" altLang="ja-JP" sz="1108" spc="277" dirty="0">
                  <a:solidFill>
                    <a:srgbClr val="F8F8F8"/>
                  </a:solidFill>
                  <a:latin typeface="+mn-ea"/>
                  <a:cs typeface="メイリオ" panose="020B0604030504040204" pitchFamily="50" charset="-128"/>
                </a:endParaRPr>
              </a:p>
            </p:txBody>
          </p:sp>
          <p:sp>
            <p:nvSpPr>
              <p:cNvPr id="97" name="テキスト ボックス 38">
                <a:extLst>
                  <a:ext uri="{FF2B5EF4-FFF2-40B4-BE49-F238E27FC236}">
                    <a16:creationId xmlns:a16="http://schemas.microsoft.com/office/drawing/2014/main" xmlns="" id="{8BE5414B-9281-42AA-B8FD-F21EDACEBD7D}"/>
                  </a:ext>
                </a:extLst>
              </p:cNvPr>
              <p:cNvSpPr txBox="1"/>
              <p:nvPr/>
            </p:nvSpPr>
            <p:spPr>
              <a:xfrm>
                <a:off x="7556289" y="2730689"/>
                <a:ext cx="2044128" cy="592454"/>
              </a:xfrm>
              <a:prstGeom prst="rect">
                <a:avLst/>
              </a:prstGeom>
              <a:noFill/>
              <a:ln>
                <a:noFill/>
              </a:ln>
            </p:spPr>
            <p:style>
              <a:lnRef idx="0">
                <a:scrgbClr r="0" g="0" b="0"/>
              </a:lnRef>
              <a:fillRef idx="0">
                <a:scrgbClr r="0" g="0" b="0"/>
              </a:fillRef>
              <a:effectRef idx="0">
                <a:scrgbClr r="0" g="0" b="0"/>
              </a:effectRef>
              <a:fontRef idx="minor">
                <a:schemeClr val="accent6"/>
              </a:fontRef>
            </p:style>
            <p:txBody>
              <a:bodyPr wrap="square" rtlCol="0">
                <a:spAutoFit/>
              </a:bodyPr>
              <a:lstStyle>
                <a:defPPr>
                  <a:defRPr lang="ja-JP"/>
                </a:defPPr>
                <a:lvl1pPr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b="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b="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b="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b="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b="1" kern="1200">
                    <a:solidFill>
                      <a:schemeClr val="tx1"/>
                    </a:solidFill>
                    <a:latin typeface="Arial" pitchFamily="34" charset="0"/>
                    <a:ea typeface="ＭＳ Ｐゴシック" pitchFamily="50" charset="-128"/>
                    <a:cs typeface="+mn-cs"/>
                  </a:defRPr>
                </a:lvl9pPr>
              </a:lstStyle>
              <a:p>
                <a:pPr algn="ctr" defTabSz="844083">
                  <a:defRPr/>
                </a:pPr>
                <a:r>
                  <a:rPr lang="ja-JP" altLang="en-US" sz="923" dirty="0">
                    <a:latin typeface="+mn-ea"/>
                    <a:ea typeface="+mn-ea"/>
                    <a:cs typeface="メイリオ" pitchFamily="50" charset="-128"/>
                  </a:rPr>
                  <a:t>ニーズに合わせて</a:t>
                </a:r>
                <a:endParaRPr lang="en-US" altLang="ja-JP" sz="923" dirty="0">
                  <a:latin typeface="+mn-ea"/>
                  <a:ea typeface="+mn-ea"/>
                  <a:cs typeface="メイリオ" pitchFamily="50" charset="-128"/>
                </a:endParaRPr>
              </a:p>
              <a:p>
                <a:pPr algn="ctr" defTabSz="844083">
                  <a:defRPr/>
                </a:pPr>
                <a:r>
                  <a:rPr lang="ja-JP" altLang="en-US" sz="923" dirty="0">
                    <a:latin typeface="+mn-ea"/>
                    <a:ea typeface="+mn-ea"/>
                    <a:cs typeface="メイリオ" pitchFamily="50" charset="-128"/>
                  </a:rPr>
                  <a:t>コンタクトセンターの機能を</a:t>
                </a:r>
                <a:r>
                  <a:rPr lang="ja-JP" altLang="en-US" sz="1108" dirty="0">
                    <a:latin typeface="+mn-ea"/>
                    <a:ea typeface="+mn-ea"/>
                    <a:cs typeface="メイリオ" pitchFamily="50" charset="-128"/>
                  </a:rPr>
                  <a:t>柔軟</a:t>
                </a:r>
                <a:r>
                  <a:rPr lang="ja-JP" altLang="en-US" sz="923" dirty="0">
                    <a:latin typeface="+mn-ea"/>
                    <a:ea typeface="+mn-ea"/>
                    <a:cs typeface="メイリオ" pitchFamily="50" charset="-128"/>
                  </a:rPr>
                  <a:t>に変更したい</a:t>
                </a:r>
                <a:endParaRPr lang="en-US" altLang="ja-JP" sz="923" dirty="0">
                  <a:latin typeface="+mn-ea"/>
                  <a:ea typeface="+mn-ea"/>
                  <a:cs typeface="メイリオ" pitchFamily="50" charset="-128"/>
                </a:endParaRPr>
              </a:p>
            </p:txBody>
          </p:sp>
          <p:sp>
            <p:nvSpPr>
              <p:cNvPr id="98" name="二等辺三角形 97">
                <a:extLst>
                  <a:ext uri="{FF2B5EF4-FFF2-40B4-BE49-F238E27FC236}">
                    <a16:creationId xmlns:a16="http://schemas.microsoft.com/office/drawing/2014/main" xmlns="" id="{899AC8EF-CFF5-44A6-84DB-DA57E88E1EAD}"/>
                  </a:ext>
                </a:extLst>
              </p:cNvPr>
              <p:cNvSpPr/>
              <p:nvPr/>
            </p:nvSpPr>
            <p:spPr bwMode="auto">
              <a:xfrm rot="10800000">
                <a:off x="7423676" y="4642198"/>
                <a:ext cx="2265058" cy="184801"/>
              </a:xfrm>
              <a:prstGeom prst="triangl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84406" tIns="42203" rIns="84406" bIns="42203" numCol="1" rtlCol="0" anchor="t" anchorCtr="0" compatLnSpc="1">
                <a:prstTxWarp prst="textNoShape">
                  <a:avLst/>
                </a:prstTxWarp>
              </a:bodyPr>
              <a:lstStyle/>
              <a:p>
                <a:pPr defTabSz="844083">
                  <a:defRPr/>
                </a:pPr>
                <a:endParaRPr kumimoji="0" lang="ja-JP" altLang="en-US" sz="1477" i="1" kern="0" dirty="0">
                  <a:solidFill>
                    <a:prstClr val="black"/>
                  </a:solidFill>
                  <a:latin typeface="+mn-ea"/>
                  <a:cs typeface="メイリオ" panose="020B0604030504040204" pitchFamily="50" charset="-128"/>
                </a:endParaRPr>
              </a:p>
            </p:txBody>
          </p:sp>
          <p:sp>
            <p:nvSpPr>
              <p:cNvPr id="99" name="テキスト ボックス 98">
                <a:extLst>
                  <a:ext uri="{FF2B5EF4-FFF2-40B4-BE49-F238E27FC236}">
                    <a16:creationId xmlns:a16="http://schemas.microsoft.com/office/drawing/2014/main" xmlns="" id="{C88087C4-EC4F-400C-83D0-1DF1D787ED51}"/>
                  </a:ext>
                </a:extLst>
              </p:cNvPr>
              <p:cNvSpPr txBox="1"/>
              <p:nvPr/>
            </p:nvSpPr>
            <p:spPr>
              <a:xfrm>
                <a:off x="7423675" y="4887403"/>
                <a:ext cx="2265060" cy="1529663"/>
              </a:xfrm>
              <a:prstGeom prst="rect">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rtlCol="0" anchor="ctr">
                <a:noAutofit/>
              </a:bodyPr>
              <a:lstStyle/>
              <a:p>
                <a:pPr algn="ctr"/>
                <a:r>
                  <a:rPr lang="ja-JP" altLang="en-US" sz="1108" b="1" dirty="0">
                    <a:solidFill>
                      <a:schemeClr val="tx1"/>
                    </a:solidFill>
                    <a:latin typeface="+mn-ea"/>
                    <a:cs typeface="メイリオ" panose="020B0604030504040204" pitchFamily="50" charset="-128"/>
                  </a:rPr>
                  <a:t>クラウド利用であれば、</a:t>
                </a:r>
                <a:endParaRPr lang="en-US" altLang="ja-JP" sz="1108" b="1" dirty="0">
                  <a:solidFill>
                    <a:schemeClr val="tx1"/>
                  </a:solidFill>
                  <a:latin typeface="+mn-ea"/>
                  <a:cs typeface="メイリオ" panose="020B0604030504040204" pitchFamily="50" charset="-128"/>
                </a:endParaRPr>
              </a:p>
              <a:p>
                <a:pPr algn="ctr"/>
                <a:r>
                  <a:rPr lang="ja-JP" altLang="en-US" sz="1108" b="1" dirty="0">
                    <a:latin typeface="+mn-ea"/>
                    <a:cs typeface="メイリオ" panose="020B0604030504040204" pitchFamily="50" charset="-128"/>
                  </a:rPr>
                  <a:t>他システムと連携が柔軟にできる</a:t>
                </a:r>
                <a:endParaRPr lang="en-US" altLang="ja-JP" sz="1108" b="1" dirty="0">
                  <a:latin typeface="+mn-ea"/>
                  <a:cs typeface="メイリオ" panose="020B0604030504040204" pitchFamily="50" charset="-128"/>
                </a:endParaRPr>
              </a:p>
            </p:txBody>
          </p:sp>
          <p:pic>
            <p:nvPicPr>
              <p:cNvPr id="100" name="図 9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088356" y="3551503"/>
                <a:ext cx="926725" cy="926725"/>
              </a:xfrm>
              <a:prstGeom prst="rect">
                <a:avLst/>
              </a:prstGeom>
            </p:spPr>
          </p:pic>
        </p:grpSp>
      </p:grpSp>
      <p:sp>
        <p:nvSpPr>
          <p:cNvPr id="56"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26</a:t>
            </a:r>
            <a:endParaRPr lang="ja-JP" altLang="ja-JP" dirty="0">
              <a:solidFill>
                <a:srgbClr val="000000"/>
              </a:solidFill>
            </a:endParaRPr>
          </a:p>
        </p:txBody>
      </p:sp>
    </p:spTree>
    <p:extLst>
      <p:ext uri="{BB962C8B-B14F-4D97-AF65-F5344CB8AC3E}">
        <p14:creationId xmlns:p14="http://schemas.microsoft.com/office/powerpoint/2010/main" val="31589417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を活用した支援機能</a:t>
            </a:r>
          </a:p>
        </p:txBody>
      </p:sp>
      <p:graphicFrame>
        <p:nvGraphicFramePr>
          <p:cNvPr id="3" name="表 2"/>
          <p:cNvGraphicFramePr>
            <a:graphicFrameLocks noGrp="1"/>
          </p:cNvGraphicFramePr>
          <p:nvPr>
            <p:extLst>
              <p:ext uri="{D42A27DB-BD31-4B8C-83A1-F6EECF244321}">
                <p14:modId xmlns:p14="http://schemas.microsoft.com/office/powerpoint/2010/main" val="1297457040"/>
              </p:ext>
            </p:extLst>
          </p:nvPr>
        </p:nvGraphicFramePr>
        <p:xfrm>
          <a:off x="669772" y="1586482"/>
          <a:ext cx="7691712" cy="4714789"/>
        </p:xfrm>
        <a:graphic>
          <a:graphicData uri="http://schemas.openxmlformats.org/drawingml/2006/table">
            <a:tbl>
              <a:tblPr firstRow="1" bandRow="1">
                <a:tableStyleId>{5C22544A-7EE6-4342-B048-85BDC9FD1C3A}</a:tableStyleId>
              </a:tblPr>
              <a:tblGrid>
                <a:gridCol w="2140183">
                  <a:extLst>
                    <a:ext uri="{9D8B030D-6E8A-4147-A177-3AD203B41FA5}">
                      <a16:colId xmlns:a16="http://schemas.microsoft.com/office/drawing/2014/main" xmlns="" val="20000"/>
                    </a:ext>
                  </a:extLst>
                </a:gridCol>
                <a:gridCol w="3316003">
                  <a:extLst>
                    <a:ext uri="{9D8B030D-6E8A-4147-A177-3AD203B41FA5}">
                      <a16:colId xmlns:a16="http://schemas.microsoft.com/office/drawing/2014/main" xmlns="" val="20001"/>
                    </a:ext>
                  </a:extLst>
                </a:gridCol>
                <a:gridCol w="2235526">
                  <a:extLst>
                    <a:ext uri="{9D8B030D-6E8A-4147-A177-3AD203B41FA5}">
                      <a16:colId xmlns:a16="http://schemas.microsoft.com/office/drawing/2014/main" xmlns="" val="20002"/>
                    </a:ext>
                  </a:extLst>
                </a:gridCol>
              </a:tblGrid>
              <a:tr h="233740">
                <a:tc>
                  <a:txBody>
                    <a:bodyPr/>
                    <a:lstStyle/>
                    <a:p>
                      <a:pPr algn="ctr"/>
                      <a:r>
                        <a:rPr kumimoji="1" lang="ja-JP" altLang="en-US"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機能</a:t>
                      </a:r>
                    </a:p>
                  </a:txBody>
                  <a:tcPr marL="77913" marR="77913" marT="38957" marB="3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kumimoji="1" lang="ja-JP" altLang="en-US"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イメージ図</a:t>
                      </a:r>
                    </a:p>
                  </a:txBody>
                  <a:tcPr marL="77913" marR="77913" marT="38957" marB="3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kumimoji="1" lang="ja-JP" altLang="en-US" sz="10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提供価値</a:t>
                      </a:r>
                    </a:p>
                  </a:txBody>
                  <a:tcPr marL="77913" marR="77913" marT="38957" marB="3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00"/>
                  </a:ext>
                </a:extLst>
              </a:tr>
              <a:tr h="1586167">
                <a:tc>
                  <a:txBody>
                    <a:bodyPr/>
                    <a:lstStyle/>
                    <a:p>
                      <a:endParaRPr lang="en-US" altLang="ja-JP" sz="1700" b="1" u="none"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b="1" u="none"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リアルタイムなオペレータ業務</a:t>
                      </a:r>
                      <a:endParaRPr lang="en-US" altLang="ja-JP" sz="1200" b="1" u="sng"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b="1" u="none" baseline="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b="1" u="sng"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への強力支援</a:t>
                      </a:r>
                      <a:endParaRPr lang="en-US" altLang="ja-JP" sz="1200" b="1" u="sng"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6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rPr>
                        <a:t>　・テキスト化</a:t>
                      </a:r>
                      <a:endParaRPr kumimoji="1" lang="en-US" altLang="ja-JP"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rPr>
                        <a:t>FAQ</a:t>
                      </a:r>
                      <a:r>
                        <a:rPr kumimoji="1" lang="ja-JP" altLang="en-US"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rPr>
                        <a:t>レコメンド</a:t>
                      </a:r>
                      <a:endParaRPr kumimoji="1" lang="en-US" altLang="ja-JP"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rPr>
                        <a:t>　・要約</a:t>
                      </a:r>
                      <a:endParaRPr kumimoji="1" lang="en-US" altLang="ja-JP"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複雑な応対</a:t>
                      </a: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法規制・新商品</a:t>
                      </a: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の</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レコメンド表示</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応対状況の可視化によるタイムリーな</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SV</a:t>
                      </a: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フォロー</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自動要約による効率化</a:t>
                      </a: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履歴把握、</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アフターコールワーク 等</a:t>
                      </a: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オペレータ育成期間の短縮化、</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多様なジョブスキル習得</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1470725">
                <a:tc>
                  <a:txBody>
                    <a:bodyPr/>
                    <a:lstStyle/>
                    <a:p>
                      <a:endParaRPr lang="en-US" altLang="ja-JP" sz="1700" b="1" u="none"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b="1" u="none"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安全なデータ蓄積及び</a:t>
                      </a:r>
                      <a:endParaRPr lang="en-US" altLang="ja-JP" sz="1200" b="1" u="sng"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b="1" u="none"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b="1" u="sng"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文書検索による迅速な取得</a:t>
                      </a:r>
                      <a:endParaRPr lang="en-US" altLang="ja-JP" sz="1200" b="1" u="sng" dirty="0">
                        <a:solidFill>
                          <a:srgbClr val="0000FF"/>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・迅速な文書検索</a:t>
                      </a:r>
                      <a:endParaRPr lang="en-US" altLang="ja-JP" sz="1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・堅牢セキュリティ</a:t>
                      </a:r>
                      <a:endParaRPr lang="en-US" altLang="ja-JP" sz="1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00" baseline="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お客様応対上不適切な単語使用や</a:t>
                      </a:r>
                      <a:endPar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0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000" b="0" baseline="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000" b="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法令遵守の確認の効率化に向けた</a:t>
                      </a:r>
                      <a:endParaRPr lang="en-US" altLang="ja-JP" sz="1000" b="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0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応対証跡のテキスト検索</a:t>
                      </a:r>
                      <a:endParaRPr lang="en-US" altLang="ja-JP" sz="10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4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14241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700" b="1" i="0" u="none" strike="noStrike" kern="120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i="0" u="sng" strike="noStrike" kern="120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cs typeface="Meiryo UI" panose="020B0604030504040204" pitchFamily="50" charset="-128"/>
                        </a:rPr>
                        <a:t>データ分析結果に基づく</a:t>
                      </a:r>
                      <a:endParaRPr kumimoji="1" lang="en-US" altLang="ja-JP" sz="1200" b="1" i="0" u="sng" strike="noStrike" kern="120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200" b="1" i="0" u="sng" strike="noStrike" kern="120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cs typeface="Meiryo UI" panose="020B0604030504040204" pitchFamily="50" charset="-128"/>
                        </a:rPr>
                        <a:t>経営課題の改善</a:t>
                      </a:r>
                      <a:endParaRPr kumimoji="1" lang="en-US" altLang="ja-JP" sz="1200" b="1" i="0" u="sng" strike="noStrike" kern="1200" cap="none" spc="0" normalizeH="0" baseline="0" noProof="0" dirty="0">
                        <a:ln>
                          <a:noFill/>
                        </a:ln>
                        <a:solidFill>
                          <a:srgbClr val="0000FF"/>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rPr>
                        <a:t>　・運営可視化</a:t>
                      </a:r>
                      <a:endParaRPr kumimoji="1" lang="en-US" altLang="ja-JP"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rPr>
                        <a:t>　・課題抽出、提案</a:t>
                      </a:r>
                      <a:r>
                        <a:rPr kumimoji="1" lang="en-US" altLang="ja-JP" sz="6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6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rPr>
                        <a:t>オプション</a:t>
                      </a:r>
                      <a:r>
                        <a:rPr kumimoji="1" lang="en-US" altLang="ja-JP" sz="6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応対時間分布、コールリーズン等</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によるコンタクトセンタ運営状況の</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可視化、レポーティング</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優良トーク、お客様ニーズの把握等</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による課題抽出・改善、業績向上に</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　 向けた高度コンサル</a:t>
                      </a:r>
                      <a:r>
                        <a:rPr kumimoji="1" lang="en-US" altLang="ja-JP" sz="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オプション</a:t>
                      </a:r>
                      <a:r>
                        <a:rPr kumimoji="1" lang="en-US" altLang="ja-JP" sz="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bl>
          </a:graphicData>
        </a:graphic>
      </p:graphicFrame>
      <p:sp>
        <p:nvSpPr>
          <p:cNvPr id="4" name="テキスト ボックス 3"/>
          <p:cNvSpPr txBox="1"/>
          <p:nvPr/>
        </p:nvSpPr>
        <p:spPr>
          <a:xfrm>
            <a:off x="2988881" y="6043885"/>
            <a:ext cx="834674" cy="236540"/>
          </a:xfrm>
          <a:prstGeom prst="rect">
            <a:avLst/>
          </a:prstGeom>
          <a:noFill/>
        </p:spPr>
        <p:txBody>
          <a:bodyPr wrap="square" rtlCol="0">
            <a:spAutoFit/>
          </a:bodyPr>
          <a:lstStyle/>
          <a:p>
            <a:pPr algn="ctr" defTabSz="779173">
              <a:defRPr/>
            </a:pPr>
            <a:r>
              <a:rPr lang="ja-JP" altLang="en-US" sz="937" dirty="0">
                <a:solidFill>
                  <a:prstClr val="black"/>
                </a:solidFill>
                <a:latin typeface="+mn-ea"/>
                <a:cs typeface="Meiryo UI" panose="020B0604030504040204" pitchFamily="50" charset="-128"/>
              </a:rPr>
              <a:t>管理部門</a:t>
            </a:r>
          </a:p>
        </p:txBody>
      </p:sp>
      <p:pic>
        <p:nvPicPr>
          <p:cNvPr id="5" name="Picture 32" descr="ä¼ç¤¾ã§åãäººã®ã¤ã©ã¹ãï¼ç·æ§ï¼"/>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2975084" y="5359027"/>
            <a:ext cx="795097" cy="79509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グループ化 5"/>
          <p:cNvGrpSpPr/>
          <p:nvPr/>
        </p:nvGrpSpPr>
        <p:grpSpPr>
          <a:xfrm>
            <a:off x="2901274" y="5047403"/>
            <a:ext cx="415864" cy="424211"/>
            <a:chOff x="2666250" y="5206960"/>
            <a:chExt cx="488062" cy="497859"/>
          </a:xfrm>
        </p:grpSpPr>
        <p:sp>
          <p:nvSpPr>
            <p:cNvPr id="7" name="円/楕円 74"/>
            <p:cNvSpPr/>
            <p:nvPr/>
          </p:nvSpPr>
          <p:spPr>
            <a:xfrm>
              <a:off x="2686216" y="5274362"/>
              <a:ext cx="428034" cy="428034"/>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ja-JP" altLang="en-US" sz="1534">
                <a:solidFill>
                  <a:prstClr val="white"/>
                </a:solidFill>
                <a:latin typeface="+mn-ea"/>
              </a:endParaRPr>
            </a:p>
          </p:txBody>
        </p:sp>
        <p:pic>
          <p:nvPicPr>
            <p:cNvPr id="8" name="図 7">
              <a:extLst>
                <a:ext uri="{FF2B5EF4-FFF2-40B4-BE49-F238E27FC236}">
                  <a16:creationId xmlns:a16="http://schemas.microsoft.com/office/drawing/2014/main" xmlns="" id="{B9340ABA-3BB1-4E73-BE26-17698DE5231A}"/>
                </a:ext>
              </a:extLst>
            </p:cNvPr>
            <p:cNvPicPr>
              <a:picLocks noChangeAspect="1"/>
            </p:cNvPicPr>
            <p:nvPr/>
          </p:nvPicPr>
          <p:blipFill>
            <a:blip r:embed="rId3"/>
            <a:stretch>
              <a:fillRect/>
            </a:stretch>
          </p:blipFill>
          <p:spPr>
            <a:xfrm>
              <a:off x="2666250" y="5206960"/>
              <a:ext cx="488062" cy="497859"/>
            </a:xfrm>
            <a:prstGeom prst="rect">
              <a:avLst/>
            </a:prstGeom>
            <a:noFill/>
            <a:ln w="57150">
              <a:noFill/>
            </a:ln>
          </p:spPr>
        </p:pic>
      </p:grpSp>
      <p:sp>
        <p:nvSpPr>
          <p:cNvPr id="9" name="テキスト ボックス 8"/>
          <p:cNvSpPr txBox="1"/>
          <p:nvPr/>
        </p:nvSpPr>
        <p:spPr>
          <a:xfrm>
            <a:off x="2991229" y="5235591"/>
            <a:ext cx="834674" cy="249748"/>
          </a:xfrm>
          <a:prstGeom prst="rect">
            <a:avLst/>
          </a:prstGeom>
          <a:noFill/>
        </p:spPr>
        <p:txBody>
          <a:bodyPr wrap="square" rtlCol="0">
            <a:spAutoFit/>
          </a:bodyPr>
          <a:lstStyle/>
          <a:p>
            <a:pPr algn="ctr" defTabSz="779173">
              <a:defRPr/>
            </a:pPr>
            <a:r>
              <a:rPr lang="ja-JP" altLang="en-US" sz="1023" dirty="0">
                <a:solidFill>
                  <a:prstClr val="black"/>
                </a:solidFill>
                <a:latin typeface="+mn-ea"/>
                <a:cs typeface="Meiryo UI" panose="020B0604030504040204" pitchFamily="50" charset="-128"/>
              </a:rPr>
              <a:t>・・・</a:t>
            </a:r>
          </a:p>
        </p:txBody>
      </p:sp>
      <p:pic>
        <p:nvPicPr>
          <p:cNvPr id="10" name="Picture 30" descr="ãåæ ã¤ã©ã¹ããã®ç»åæ¤ç´¢çµæ"/>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198611" y="5332259"/>
            <a:ext cx="451224" cy="407032"/>
          </a:xfrm>
          <a:prstGeom prst="rect">
            <a:avLst/>
          </a:prstGeom>
          <a:noFill/>
          <a:extLst>
            <a:ext uri="{909E8E84-426E-40DD-AFC4-6F175D3DCCD1}">
              <a14:hiddenFill xmlns:a14="http://schemas.microsoft.com/office/drawing/2010/main">
                <a:solidFill>
                  <a:srgbClr val="FFFFFF"/>
                </a:solidFill>
              </a14:hiddenFill>
            </a:ext>
          </a:extLst>
        </p:spPr>
      </p:pic>
      <p:sp>
        <p:nvSpPr>
          <p:cNvPr id="11" name="二等辺三角形 10"/>
          <p:cNvSpPr/>
          <p:nvPr/>
        </p:nvSpPr>
        <p:spPr>
          <a:xfrm rot="5400000">
            <a:off x="3728118" y="5593215"/>
            <a:ext cx="496352" cy="127451"/>
          </a:xfrm>
          <a:prstGeom prst="triangl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ja-JP" altLang="en-US" sz="1534">
              <a:solidFill>
                <a:prstClr val="white"/>
              </a:solidFill>
              <a:latin typeface="+mn-ea"/>
            </a:endParaRPr>
          </a:p>
        </p:txBody>
      </p:sp>
      <p:sp>
        <p:nvSpPr>
          <p:cNvPr id="12" name="テキスト ボックス 11"/>
          <p:cNvSpPr txBox="1"/>
          <p:nvPr/>
        </p:nvSpPr>
        <p:spPr>
          <a:xfrm>
            <a:off x="3767998" y="5562980"/>
            <a:ext cx="402675" cy="223459"/>
          </a:xfrm>
          <a:prstGeom prst="rect">
            <a:avLst/>
          </a:prstGeom>
          <a:noFill/>
        </p:spPr>
        <p:txBody>
          <a:bodyPr wrap="none" rtlCol="0">
            <a:spAutoFit/>
          </a:bodyPr>
          <a:lstStyle/>
          <a:p>
            <a:pPr algn="ctr" defTabSz="779173">
              <a:defRPr/>
            </a:pPr>
            <a:r>
              <a:rPr lang="ja-JP" altLang="en-US" sz="852" dirty="0">
                <a:solidFill>
                  <a:prstClr val="black"/>
                </a:solidFill>
                <a:latin typeface="+mn-ea"/>
                <a:cs typeface="Meiryo UI" panose="020B0604030504040204" pitchFamily="50" charset="-128"/>
              </a:rPr>
              <a:t>分析</a:t>
            </a:r>
          </a:p>
        </p:txBody>
      </p:sp>
      <p:sp>
        <p:nvSpPr>
          <p:cNvPr id="13" name="テキスト ボックス 12"/>
          <p:cNvSpPr txBox="1"/>
          <p:nvPr/>
        </p:nvSpPr>
        <p:spPr>
          <a:xfrm>
            <a:off x="4052743" y="5755101"/>
            <a:ext cx="934871" cy="485710"/>
          </a:xfrm>
          <a:prstGeom prst="rect">
            <a:avLst/>
          </a:prstGeom>
          <a:noFill/>
        </p:spPr>
        <p:txBody>
          <a:bodyPr wrap="none" rtlCol="0">
            <a:spAutoFit/>
          </a:bodyPr>
          <a:lstStyle/>
          <a:p>
            <a:pPr defTabSz="779173">
              <a:defRPr/>
            </a:pPr>
            <a:r>
              <a:rPr lang="ja-JP" altLang="en-US" sz="852" dirty="0">
                <a:solidFill>
                  <a:prstClr val="black"/>
                </a:solidFill>
                <a:latin typeface="+mn-ea"/>
                <a:cs typeface="Meiryo UI" panose="020B0604030504040204" pitchFamily="50" charset="-128"/>
              </a:rPr>
              <a:t>・コールリーズン</a:t>
            </a:r>
            <a:endParaRPr lang="en-US" altLang="ja-JP" sz="852" dirty="0">
              <a:solidFill>
                <a:prstClr val="black"/>
              </a:solidFill>
              <a:latin typeface="+mn-ea"/>
              <a:cs typeface="Meiryo UI" panose="020B0604030504040204" pitchFamily="50" charset="-128"/>
            </a:endParaRPr>
          </a:p>
          <a:p>
            <a:pPr defTabSz="779173">
              <a:defRPr/>
            </a:pPr>
            <a:r>
              <a:rPr lang="ja-JP" altLang="en-US" sz="852" dirty="0">
                <a:solidFill>
                  <a:prstClr val="black"/>
                </a:solidFill>
                <a:latin typeface="+mn-ea"/>
                <a:cs typeface="Meiryo UI" panose="020B0604030504040204" pitchFamily="50" charset="-128"/>
              </a:rPr>
              <a:t>・応対時間</a:t>
            </a:r>
            <a:endParaRPr lang="en-US" altLang="ja-JP" sz="852" dirty="0">
              <a:solidFill>
                <a:prstClr val="black"/>
              </a:solidFill>
              <a:latin typeface="+mn-ea"/>
              <a:cs typeface="Meiryo UI" panose="020B0604030504040204" pitchFamily="50" charset="-128"/>
            </a:endParaRPr>
          </a:p>
          <a:p>
            <a:pPr defTabSz="779173">
              <a:defRPr/>
            </a:pPr>
            <a:r>
              <a:rPr lang="ja-JP" altLang="en-US" sz="852" dirty="0">
                <a:solidFill>
                  <a:prstClr val="black"/>
                </a:solidFill>
                <a:latin typeface="+mn-ea"/>
                <a:cs typeface="Meiryo UI" panose="020B0604030504040204" pitchFamily="50" charset="-128"/>
              </a:rPr>
              <a:t>・優良トーク </a:t>
            </a:r>
            <a:r>
              <a:rPr lang="en-US" altLang="ja-JP" sz="852" dirty="0">
                <a:solidFill>
                  <a:prstClr val="black"/>
                </a:solidFill>
                <a:latin typeface="+mn-ea"/>
                <a:cs typeface="Meiryo UI" panose="020B0604030504040204" pitchFamily="50" charset="-128"/>
              </a:rPr>
              <a:t>etc.</a:t>
            </a:r>
            <a:endParaRPr lang="ja-JP" altLang="en-US" sz="852" dirty="0">
              <a:solidFill>
                <a:prstClr val="black"/>
              </a:solidFill>
              <a:latin typeface="+mn-ea"/>
              <a:cs typeface="Meiryo UI" panose="020B0604030504040204" pitchFamily="50" charset="-128"/>
            </a:endParaRPr>
          </a:p>
        </p:txBody>
      </p:sp>
      <p:sp>
        <p:nvSpPr>
          <p:cNvPr id="14" name="二等辺三角形 13"/>
          <p:cNvSpPr/>
          <p:nvPr/>
        </p:nvSpPr>
        <p:spPr>
          <a:xfrm rot="5400000">
            <a:off x="4769879" y="5606286"/>
            <a:ext cx="496352" cy="127451"/>
          </a:xfrm>
          <a:prstGeom prst="triangl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ja-JP" altLang="en-US" sz="1534">
              <a:solidFill>
                <a:prstClr val="white"/>
              </a:solidFill>
              <a:latin typeface="+mn-ea"/>
            </a:endParaRPr>
          </a:p>
        </p:txBody>
      </p:sp>
      <p:sp>
        <p:nvSpPr>
          <p:cNvPr id="16" name="テキスト ボックス 15"/>
          <p:cNvSpPr txBox="1"/>
          <p:nvPr/>
        </p:nvSpPr>
        <p:spPr>
          <a:xfrm>
            <a:off x="4741977" y="5496528"/>
            <a:ext cx="521298" cy="354584"/>
          </a:xfrm>
          <a:prstGeom prst="rect">
            <a:avLst/>
          </a:prstGeom>
          <a:noFill/>
        </p:spPr>
        <p:txBody>
          <a:bodyPr wrap="none" rtlCol="0">
            <a:spAutoFit/>
          </a:bodyPr>
          <a:lstStyle/>
          <a:p>
            <a:pPr algn="ctr" defTabSz="779173">
              <a:defRPr/>
            </a:pPr>
            <a:r>
              <a:rPr lang="ja-JP" altLang="en-US" sz="852" dirty="0">
                <a:solidFill>
                  <a:prstClr val="black"/>
                </a:solidFill>
                <a:latin typeface="+mn-ea"/>
                <a:cs typeface="Meiryo UI" panose="020B0604030504040204" pitchFamily="50" charset="-128"/>
              </a:rPr>
              <a:t>高度</a:t>
            </a:r>
            <a:endParaRPr lang="en-US" altLang="ja-JP" sz="852" dirty="0">
              <a:solidFill>
                <a:prstClr val="black"/>
              </a:solidFill>
              <a:latin typeface="+mn-ea"/>
              <a:cs typeface="Meiryo UI" panose="020B0604030504040204" pitchFamily="50" charset="-128"/>
            </a:endParaRPr>
          </a:p>
          <a:p>
            <a:pPr algn="ctr" defTabSz="779173">
              <a:defRPr/>
            </a:pPr>
            <a:r>
              <a:rPr lang="ja-JP" altLang="en-US" sz="852" dirty="0">
                <a:solidFill>
                  <a:prstClr val="black"/>
                </a:solidFill>
                <a:latin typeface="+mn-ea"/>
                <a:cs typeface="Meiryo UI" panose="020B0604030504040204" pitchFamily="50" charset="-128"/>
              </a:rPr>
              <a:t>コンサル</a:t>
            </a:r>
          </a:p>
        </p:txBody>
      </p:sp>
      <p:pic>
        <p:nvPicPr>
          <p:cNvPr id="17" name="Picture 2" descr="ビデオ会議のイラスト">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52965" y="5133405"/>
            <a:ext cx="865677" cy="865677"/>
          </a:xfrm>
          <a:prstGeom prst="rect">
            <a:avLst/>
          </a:prstGeom>
          <a:noFill/>
          <a:extLst>
            <a:ext uri="{909E8E84-426E-40DD-AFC4-6F175D3DCCD1}">
              <a14:hiddenFill xmlns:a14="http://schemas.microsoft.com/office/drawing/2010/main">
                <a:solidFill>
                  <a:srgbClr val="FFFFFF"/>
                </a:solidFill>
              </a14:hiddenFill>
            </a:ext>
          </a:extLst>
        </p:spPr>
      </p:pic>
      <p:sp>
        <p:nvSpPr>
          <p:cNvPr id="18" name="正方形/長方形 17">
            <a:extLst>
              <a:ext uri="{FF2B5EF4-FFF2-40B4-BE49-F238E27FC236}">
                <a16:creationId xmlns:a16="http://schemas.microsoft.com/office/drawing/2014/main" xmlns="" id="{B5EBC83B-74EA-406F-BF60-24FB487EEE46}"/>
              </a:ext>
            </a:extLst>
          </p:cNvPr>
          <p:cNvSpPr/>
          <p:nvPr/>
        </p:nvSpPr>
        <p:spPr>
          <a:xfrm>
            <a:off x="5122046" y="6010010"/>
            <a:ext cx="1111749" cy="314697"/>
          </a:xfrm>
          <a:prstGeom prst="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r>
              <a:rPr lang="ja-JP" altLang="en-US" sz="937" b="1" u="sng" dirty="0">
                <a:solidFill>
                  <a:prstClr val="black"/>
                </a:solidFill>
                <a:latin typeface="+mn-ea"/>
                <a:cs typeface="Meiryo UI" panose="020B0604030504040204" pitchFamily="50" charset="-128"/>
              </a:rPr>
              <a:t>経営課題改善への</a:t>
            </a:r>
            <a:endParaRPr lang="en-US" altLang="ja-JP" sz="937" b="1" u="sng" dirty="0">
              <a:solidFill>
                <a:prstClr val="black"/>
              </a:solidFill>
              <a:latin typeface="+mn-ea"/>
              <a:cs typeface="Meiryo UI" panose="020B0604030504040204" pitchFamily="50" charset="-128"/>
            </a:endParaRPr>
          </a:p>
          <a:p>
            <a:pPr algn="ctr" defTabSz="779173">
              <a:defRPr/>
            </a:pPr>
            <a:r>
              <a:rPr lang="ja-JP" altLang="en-US" sz="937" b="1" u="sng" dirty="0">
                <a:solidFill>
                  <a:prstClr val="black"/>
                </a:solidFill>
                <a:latin typeface="+mn-ea"/>
                <a:cs typeface="Meiryo UI" panose="020B0604030504040204" pitchFamily="50" charset="-128"/>
              </a:rPr>
              <a:t>フィードバック</a:t>
            </a:r>
            <a:endParaRPr lang="en-US" altLang="ja-JP" sz="937" b="1" u="sng" dirty="0">
              <a:solidFill>
                <a:prstClr val="black"/>
              </a:solidFill>
              <a:latin typeface="+mn-ea"/>
              <a:cs typeface="Meiryo UI" panose="020B0604030504040204" pitchFamily="50" charset="-128"/>
            </a:endParaRPr>
          </a:p>
        </p:txBody>
      </p:sp>
      <p:grpSp>
        <p:nvGrpSpPr>
          <p:cNvPr id="19" name="グループ化 18"/>
          <p:cNvGrpSpPr/>
          <p:nvPr/>
        </p:nvGrpSpPr>
        <p:grpSpPr>
          <a:xfrm>
            <a:off x="2785247" y="3711698"/>
            <a:ext cx="3285634" cy="1234205"/>
            <a:chOff x="298492" y="3688204"/>
            <a:chExt cx="3856057" cy="1448476"/>
          </a:xfrm>
        </p:grpSpPr>
        <p:pic>
          <p:nvPicPr>
            <p:cNvPr id="20" name="Picture 6" descr="https://4.bp.blogspot.com/-IWO1NxCoyg4/V2vXiU0BNUI/AAAAAAAA73A/ZLC4O736LwU9i01DMlvx9cjdSQfLnmc7wCLcB/s800/building_biru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8150" y="3688204"/>
              <a:ext cx="710732" cy="1119263"/>
            </a:xfrm>
            <a:prstGeom prst="rect">
              <a:avLst/>
            </a:prstGeom>
            <a:noFill/>
            <a:extLst>
              <a:ext uri="{909E8E84-426E-40DD-AFC4-6F175D3DCCD1}">
                <a14:hiddenFill xmlns:a14="http://schemas.microsoft.com/office/drawing/2010/main">
                  <a:solidFill>
                    <a:srgbClr val="FFFFFF"/>
                  </a:solidFill>
                </a14:hiddenFill>
              </a:ext>
            </a:extLst>
          </p:spPr>
        </p:pic>
        <p:sp>
          <p:nvSpPr>
            <p:cNvPr id="21" name="正方形/長方形 20">
              <a:extLst>
                <a:ext uri="{FF2B5EF4-FFF2-40B4-BE49-F238E27FC236}">
                  <a16:creationId xmlns:a16="http://schemas.microsoft.com/office/drawing/2014/main" xmlns="" id="{B5EBC83B-74EA-406F-BF60-24FB487EEE46}"/>
                </a:ext>
              </a:extLst>
            </p:cNvPr>
            <p:cNvSpPr/>
            <p:nvPr/>
          </p:nvSpPr>
          <p:spPr>
            <a:xfrm>
              <a:off x="2150529" y="4767348"/>
              <a:ext cx="2004020" cy="369332"/>
            </a:xfrm>
            <a:prstGeom prst="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r>
                <a:rPr lang="ja-JP" altLang="en-US" sz="937" b="1" u="sng" dirty="0">
                  <a:solidFill>
                    <a:prstClr val="black"/>
                  </a:solidFill>
                  <a:latin typeface="+mn-ea"/>
                  <a:cs typeface="Meiryo UI" panose="020B0604030504040204" pitchFamily="50" charset="-128"/>
                </a:rPr>
                <a:t>金融商品取引法対応の効率化</a:t>
              </a:r>
              <a:endParaRPr lang="en-US" altLang="ja-JP" sz="937" b="1" u="sng" dirty="0">
                <a:solidFill>
                  <a:prstClr val="black"/>
                </a:solidFill>
                <a:latin typeface="+mn-ea"/>
                <a:cs typeface="Meiryo UI" panose="020B0604030504040204" pitchFamily="50" charset="-128"/>
              </a:endParaRPr>
            </a:p>
          </p:txBody>
        </p:sp>
        <p:grpSp>
          <p:nvGrpSpPr>
            <p:cNvPr id="22" name="グループ化 21"/>
            <p:cNvGrpSpPr/>
            <p:nvPr/>
          </p:nvGrpSpPr>
          <p:grpSpPr>
            <a:xfrm>
              <a:off x="530024" y="3804727"/>
              <a:ext cx="808611" cy="562300"/>
              <a:chOff x="-1031826" y="4048188"/>
              <a:chExt cx="808611" cy="562300"/>
            </a:xfrm>
          </p:grpSpPr>
          <p:sp>
            <p:nvSpPr>
              <p:cNvPr id="34" name="角丸四角形 33"/>
              <p:cNvSpPr/>
              <p:nvPr/>
            </p:nvSpPr>
            <p:spPr>
              <a:xfrm>
                <a:off x="-1031826" y="4048188"/>
                <a:ext cx="808611" cy="562300"/>
              </a:xfrm>
              <a:prstGeom prst="roundRect">
                <a:avLst>
                  <a:gd name="adj" fmla="val 1252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ja-JP" altLang="en-US" sz="1534">
                  <a:solidFill>
                    <a:prstClr val="white"/>
                  </a:solidFill>
                  <a:latin typeface="+mn-ea"/>
                </a:endParaRPr>
              </a:p>
            </p:txBody>
          </p:sp>
          <p:pic>
            <p:nvPicPr>
              <p:cNvPr id="35" name="Picture 2" descr="https://4.bp.blogspot.com/-WZl27tIBPkI/WwJZtLNJhrI/AAAAAAABMHU/PeZDQghFpr0MmU80IBnY2XNNrbhMRTSUQCLcBGAs/s800/computer_server6_gray.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4681" y="4137359"/>
                <a:ext cx="294996" cy="448005"/>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正方形/長方形 22">
              <a:extLst>
                <a:ext uri="{FF2B5EF4-FFF2-40B4-BE49-F238E27FC236}">
                  <a16:creationId xmlns:a16="http://schemas.microsoft.com/office/drawing/2014/main" xmlns="" id="{B5EBC83B-74EA-406F-BF60-24FB487EEE46}"/>
                </a:ext>
              </a:extLst>
            </p:cNvPr>
            <p:cNvSpPr/>
            <p:nvPr/>
          </p:nvSpPr>
          <p:spPr>
            <a:xfrm>
              <a:off x="298492" y="4669747"/>
              <a:ext cx="983577" cy="369332"/>
            </a:xfrm>
            <a:prstGeom prst="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r>
                <a:rPr lang="ja-JP" altLang="en-US" sz="937" dirty="0">
                  <a:solidFill>
                    <a:prstClr val="black"/>
                  </a:solidFill>
                  <a:latin typeface="+mn-ea"/>
                  <a:cs typeface="Meiryo UI" panose="020B0604030504040204" pitchFamily="50" charset="-128"/>
                </a:rPr>
                <a:t>地域</a:t>
              </a:r>
              <a:r>
                <a:rPr lang="en-US" altLang="ja-JP" sz="937" dirty="0">
                  <a:solidFill>
                    <a:prstClr val="black"/>
                  </a:solidFill>
                  <a:latin typeface="+mn-ea"/>
                  <a:cs typeface="Meiryo UI" panose="020B0604030504040204" pitchFamily="50" charset="-128"/>
                </a:rPr>
                <a:t>DC</a:t>
              </a:r>
            </a:p>
          </p:txBody>
        </p:sp>
        <p:grpSp>
          <p:nvGrpSpPr>
            <p:cNvPr id="24" name="グループ化 23"/>
            <p:cNvGrpSpPr/>
            <p:nvPr/>
          </p:nvGrpSpPr>
          <p:grpSpPr>
            <a:xfrm>
              <a:off x="2150529" y="3784569"/>
              <a:ext cx="2004020" cy="998028"/>
              <a:chOff x="2634231" y="3786527"/>
              <a:chExt cx="2004020" cy="998028"/>
            </a:xfrm>
          </p:grpSpPr>
          <p:pic>
            <p:nvPicPr>
              <p:cNvPr id="28" name="Picture 4" descr="監査法人のキャラクター">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28530" y="3910253"/>
                <a:ext cx="769965" cy="7699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2" descr="ä¼ç¤¾ã§åãäººã®ã¤ã©ã¹ãï¼ç·æ§ï¼"/>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2669397" y="3792564"/>
                <a:ext cx="783372" cy="783372"/>
              </a:xfrm>
              <a:prstGeom prst="rect">
                <a:avLst/>
              </a:prstGeom>
              <a:noFill/>
              <a:extLst>
                <a:ext uri="{909E8E84-426E-40DD-AFC4-6F175D3DCCD1}">
                  <a14:hiddenFill xmlns:a14="http://schemas.microsoft.com/office/drawing/2010/main">
                    <a:solidFill>
                      <a:srgbClr val="FFFFFF"/>
                    </a:solidFill>
                  </a14:hiddenFill>
                </a:ext>
              </a:extLst>
            </p:spPr>
          </p:pic>
          <p:sp>
            <p:nvSpPr>
              <p:cNvPr id="30" name="テキスト ボックス 29"/>
              <p:cNvSpPr txBox="1"/>
              <p:nvPr/>
            </p:nvSpPr>
            <p:spPr>
              <a:xfrm>
                <a:off x="2736671" y="4477192"/>
                <a:ext cx="640020" cy="277606"/>
              </a:xfrm>
              <a:prstGeom prst="rect">
                <a:avLst/>
              </a:prstGeom>
              <a:noFill/>
            </p:spPr>
            <p:txBody>
              <a:bodyPr wrap="none" rtlCol="0">
                <a:spAutoFit/>
              </a:bodyPr>
              <a:lstStyle/>
              <a:p>
                <a:pPr algn="ctr" defTabSz="779173">
                  <a:defRPr/>
                </a:pPr>
                <a:r>
                  <a:rPr lang="ja-JP" altLang="en-US" sz="937" dirty="0">
                    <a:solidFill>
                      <a:prstClr val="black"/>
                    </a:solidFill>
                    <a:latin typeface="+mn-ea"/>
                    <a:cs typeface="Meiryo UI" panose="020B0604030504040204" pitchFamily="50" charset="-128"/>
                  </a:rPr>
                  <a:t>銀行員</a:t>
                </a:r>
              </a:p>
            </p:txBody>
          </p:sp>
          <p:sp>
            <p:nvSpPr>
              <p:cNvPr id="31" name="角丸四角形 30"/>
              <p:cNvSpPr/>
              <p:nvPr/>
            </p:nvSpPr>
            <p:spPr>
              <a:xfrm>
                <a:off x="3766931" y="3792564"/>
                <a:ext cx="871320" cy="991991"/>
              </a:xfrm>
              <a:prstGeom prst="roundRect">
                <a:avLst>
                  <a:gd name="adj" fmla="val 6401"/>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ja-JP" altLang="en-US" sz="937">
                  <a:solidFill>
                    <a:prstClr val="white"/>
                  </a:solidFill>
                  <a:latin typeface="+mn-ea"/>
                </a:endParaRPr>
              </a:p>
            </p:txBody>
          </p:sp>
          <p:sp>
            <p:nvSpPr>
              <p:cNvPr id="32" name="角丸四角形 31"/>
              <p:cNvSpPr/>
              <p:nvPr/>
            </p:nvSpPr>
            <p:spPr>
              <a:xfrm>
                <a:off x="2634231" y="3786527"/>
                <a:ext cx="871320" cy="991991"/>
              </a:xfrm>
              <a:prstGeom prst="roundRect">
                <a:avLst>
                  <a:gd name="adj" fmla="val 6401"/>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ja-JP" altLang="en-US" sz="937">
                  <a:solidFill>
                    <a:prstClr val="white"/>
                  </a:solidFill>
                  <a:latin typeface="+mn-ea"/>
                </a:endParaRPr>
              </a:p>
            </p:txBody>
          </p:sp>
          <p:sp>
            <p:nvSpPr>
              <p:cNvPr id="33" name="左右矢印 32"/>
              <p:cNvSpPr/>
              <p:nvPr/>
            </p:nvSpPr>
            <p:spPr>
              <a:xfrm>
                <a:off x="3442830" y="4080830"/>
                <a:ext cx="375761" cy="465289"/>
              </a:xfrm>
              <a:prstGeom prst="leftRightArrow">
                <a:avLst>
                  <a:gd name="adj1" fmla="val 50000"/>
                  <a:gd name="adj2" fmla="val 26194"/>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779173">
                  <a:defRPr/>
                </a:pPr>
                <a:r>
                  <a:rPr lang="ja-JP" altLang="en-US" sz="852" dirty="0">
                    <a:solidFill>
                      <a:prstClr val="black"/>
                    </a:solidFill>
                    <a:latin typeface="+mn-ea"/>
                    <a:cs typeface="Meiryo UI" panose="020B0604030504040204" pitchFamily="50" charset="-128"/>
                  </a:rPr>
                  <a:t>監査</a:t>
                </a:r>
              </a:p>
            </p:txBody>
          </p:sp>
        </p:grpSp>
        <p:sp>
          <p:nvSpPr>
            <p:cNvPr id="25" name="左右矢印 24"/>
            <p:cNvSpPr/>
            <p:nvPr/>
          </p:nvSpPr>
          <p:spPr>
            <a:xfrm>
              <a:off x="1512474" y="4078872"/>
              <a:ext cx="375761" cy="465289"/>
            </a:xfrm>
            <a:prstGeom prst="leftRightArrow">
              <a:avLst>
                <a:gd name="adj1" fmla="val 50000"/>
                <a:gd name="adj2" fmla="val 26194"/>
              </a:avLst>
            </a:prstGeom>
            <a:solidFill>
              <a:schemeClr val="bg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779173">
                <a:defRPr/>
              </a:pPr>
              <a:r>
                <a:rPr lang="ja-JP" altLang="en-US" sz="852" dirty="0">
                  <a:solidFill>
                    <a:prstClr val="black"/>
                  </a:solidFill>
                  <a:latin typeface="+mn-ea"/>
                  <a:cs typeface="Meiryo UI" panose="020B0604030504040204" pitchFamily="50" charset="-128"/>
                </a:rPr>
                <a:t>検索</a:t>
              </a:r>
            </a:p>
          </p:txBody>
        </p:sp>
        <p:cxnSp>
          <p:nvCxnSpPr>
            <p:cNvPr id="26" name="カギ線コネクタ 25"/>
            <p:cNvCxnSpPr/>
            <p:nvPr/>
          </p:nvCxnSpPr>
          <p:spPr>
            <a:xfrm rot="16200000" flipH="1">
              <a:off x="1672190" y="3551194"/>
              <a:ext cx="46184" cy="910494"/>
            </a:xfrm>
            <a:prstGeom prst="bentConnector2">
              <a:avLst/>
            </a:prstGeom>
            <a:ln>
              <a:prstDash val="dash"/>
              <a:tailEnd type="arrow"/>
            </a:ln>
          </p:spPr>
          <p:style>
            <a:lnRef idx="1">
              <a:schemeClr val="accent1"/>
            </a:lnRef>
            <a:fillRef idx="0">
              <a:schemeClr val="accent1"/>
            </a:fillRef>
            <a:effectRef idx="0">
              <a:schemeClr val="accent1"/>
            </a:effectRef>
            <a:fontRef idx="minor">
              <a:schemeClr val="tx1"/>
            </a:fontRef>
          </p:style>
        </p:cxnSp>
        <p:pic>
          <p:nvPicPr>
            <p:cNvPr id="27" name="Picture 4" descr="パソコンを使う作業員のイラスト（男性）">
              <a:hlinkClick r:id="rId12"/>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58798" y="3942132"/>
              <a:ext cx="411163" cy="41116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グループ化 35"/>
          <p:cNvGrpSpPr/>
          <p:nvPr/>
        </p:nvGrpSpPr>
        <p:grpSpPr>
          <a:xfrm>
            <a:off x="2857352" y="1886978"/>
            <a:ext cx="3304888" cy="1540499"/>
            <a:chOff x="239281" y="1556785"/>
            <a:chExt cx="3878652" cy="1807947"/>
          </a:xfrm>
        </p:grpSpPr>
        <p:grpSp>
          <p:nvGrpSpPr>
            <p:cNvPr id="37" name="グループ化 36"/>
            <p:cNvGrpSpPr/>
            <p:nvPr/>
          </p:nvGrpSpPr>
          <p:grpSpPr>
            <a:xfrm>
              <a:off x="239281" y="1556785"/>
              <a:ext cx="3878652" cy="1577722"/>
              <a:chOff x="201181" y="2013985"/>
              <a:chExt cx="3878652" cy="1577722"/>
            </a:xfrm>
          </p:grpSpPr>
          <p:grpSp>
            <p:nvGrpSpPr>
              <p:cNvPr id="39" name="グループ化 38"/>
              <p:cNvGrpSpPr/>
              <p:nvPr/>
            </p:nvGrpSpPr>
            <p:grpSpPr>
              <a:xfrm>
                <a:off x="530024" y="2056578"/>
                <a:ext cx="1153003" cy="1132094"/>
                <a:chOff x="4258189" y="2328240"/>
                <a:chExt cx="2459241" cy="3252625"/>
              </a:xfrm>
            </p:grpSpPr>
            <p:pic>
              <p:nvPicPr>
                <p:cNvPr id="52" name="Picture 2" descr="「ブラウザ 枠」の画像検索結果"/>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258189" y="2328240"/>
                  <a:ext cx="2459241" cy="3252625"/>
                </a:xfrm>
                <a:prstGeom prst="rect">
                  <a:avLst/>
                </a:prstGeom>
                <a:noFill/>
                <a:extLst>
                  <a:ext uri="{909E8E84-426E-40DD-AFC4-6F175D3DCCD1}">
                    <a14:hiddenFill xmlns:a14="http://schemas.microsoft.com/office/drawing/2010/main">
                      <a:solidFill>
                        <a:srgbClr val="FFFFFF"/>
                      </a:solidFill>
                    </a14:hiddenFill>
                  </a:ext>
                </a:extLst>
              </p:spPr>
            </p:pic>
            <p:sp>
              <p:nvSpPr>
                <p:cNvPr id="53" name="角丸四角形 52"/>
                <p:cNvSpPr/>
                <p:nvPr/>
              </p:nvSpPr>
              <p:spPr>
                <a:xfrm>
                  <a:off x="4494000" y="2822991"/>
                  <a:ext cx="1980109" cy="2410282"/>
                </a:xfrm>
                <a:prstGeom prst="roundRect">
                  <a:avLst>
                    <a:gd name="adj" fmla="val 0"/>
                  </a:avLst>
                </a:prstGeom>
                <a:solidFill>
                  <a:srgbClr val="D9E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779173">
                    <a:defRPr/>
                  </a:pPr>
                  <a:r>
                    <a:rPr lang="ja-JP" altLang="en-US" sz="767" dirty="0">
                      <a:solidFill>
                        <a:prstClr val="black"/>
                      </a:solidFill>
                      <a:latin typeface="+mn-ea"/>
                      <a:cs typeface="Meiryo UI" panose="020B0604030504040204" pitchFamily="50" charset="-128"/>
                    </a:rPr>
                    <a:t>音声認識結果</a:t>
                  </a:r>
                </a:p>
              </p:txBody>
            </p:sp>
            <p:pic>
              <p:nvPicPr>
                <p:cNvPr id="54"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424174" y="3322733"/>
                  <a:ext cx="2020454" cy="1832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0" name="Picture 2" descr="ãã³ã¼ã«ã»ã³ã¿ã¼ ãå®¢æ§ãã¤ã©ã¹ããã®ç»åæ¤ç´¢çµæ"/>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316624" y="2771232"/>
                <a:ext cx="632199" cy="702443"/>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ããå®¢æ§ãé»è©±ãã¤ã©ã¹ããã®ç»åæ¤ç´¢çµæ"/>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flipH="1">
                <a:off x="201181" y="2770965"/>
                <a:ext cx="584178" cy="622293"/>
              </a:xfrm>
              <a:prstGeom prst="rect">
                <a:avLst/>
              </a:prstGeom>
              <a:noFill/>
              <a:extLst>
                <a:ext uri="{909E8E84-426E-40DD-AFC4-6F175D3DCCD1}">
                  <a14:hiddenFill xmlns:a14="http://schemas.microsoft.com/office/drawing/2010/main">
                    <a:solidFill>
                      <a:srgbClr val="FFFFFF"/>
                    </a:solidFill>
                  </a14:hiddenFill>
                </a:ext>
              </a:extLst>
            </p:spPr>
          </p:pic>
          <p:sp>
            <p:nvSpPr>
              <p:cNvPr id="42" name="テキスト ボックス 41"/>
              <p:cNvSpPr txBox="1"/>
              <p:nvPr/>
            </p:nvSpPr>
            <p:spPr>
              <a:xfrm>
                <a:off x="201181" y="3301401"/>
                <a:ext cx="706599" cy="277606"/>
              </a:xfrm>
              <a:prstGeom prst="rect">
                <a:avLst/>
              </a:prstGeom>
              <a:noFill/>
            </p:spPr>
            <p:txBody>
              <a:bodyPr wrap="square" rtlCol="0">
                <a:spAutoFit/>
              </a:bodyPr>
              <a:lstStyle/>
              <a:p>
                <a:pPr algn="ctr" defTabSz="779173">
                  <a:defRPr/>
                </a:pPr>
                <a:r>
                  <a:rPr lang="ja-JP" altLang="en-US" sz="937" dirty="0">
                    <a:solidFill>
                      <a:prstClr val="black"/>
                    </a:solidFill>
                    <a:latin typeface="+mn-ea"/>
                    <a:cs typeface="Meiryo UI" panose="020B0604030504040204" pitchFamily="50" charset="-128"/>
                  </a:rPr>
                  <a:t>お客様</a:t>
                </a:r>
              </a:p>
            </p:txBody>
          </p:sp>
          <p:pic>
            <p:nvPicPr>
              <p:cNvPr id="43" name="Picture 2" descr="真剣な顔のテレフォン・オペレーターのイラスト（女性）">
                <a:hlinkClick r:id="rId18"/>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3039180" y="2606542"/>
                <a:ext cx="725738" cy="725738"/>
              </a:xfrm>
              <a:prstGeom prst="rect">
                <a:avLst/>
              </a:prstGeom>
              <a:noFill/>
              <a:extLst>
                <a:ext uri="{909E8E84-426E-40DD-AFC4-6F175D3DCCD1}">
                  <a14:hiddenFill xmlns:a14="http://schemas.microsoft.com/office/drawing/2010/main">
                    <a:solidFill>
                      <a:srgbClr val="FFFFFF"/>
                    </a:solidFill>
                  </a14:hiddenFill>
                </a:ext>
              </a:extLst>
            </p:spPr>
          </p:pic>
          <p:sp>
            <p:nvSpPr>
              <p:cNvPr id="44" name="テキスト ボックス 43"/>
              <p:cNvSpPr txBox="1"/>
              <p:nvPr/>
            </p:nvSpPr>
            <p:spPr>
              <a:xfrm>
                <a:off x="1081584" y="3314101"/>
                <a:ext cx="1074600" cy="277606"/>
              </a:xfrm>
              <a:prstGeom prst="rect">
                <a:avLst/>
              </a:prstGeom>
              <a:noFill/>
            </p:spPr>
            <p:txBody>
              <a:bodyPr wrap="none" rtlCol="0">
                <a:spAutoFit/>
              </a:bodyPr>
              <a:lstStyle/>
              <a:p>
                <a:pPr algn="ctr" defTabSz="779173">
                  <a:defRPr/>
                </a:pPr>
                <a:r>
                  <a:rPr lang="ja-JP" altLang="en-US" sz="937" dirty="0">
                    <a:solidFill>
                      <a:prstClr val="black"/>
                    </a:solidFill>
                    <a:latin typeface="+mn-ea"/>
                    <a:cs typeface="Meiryo UI" panose="020B0604030504040204" pitchFamily="50" charset="-128"/>
                  </a:rPr>
                  <a:t>オペレータ</a:t>
                </a:r>
                <a:r>
                  <a:rPr lang="en-US" altLang="ja-JP" sz="937" dirty="0">
                    <a:solidFill>
                      <a:prstClr val="black"/>
                    </a:solidFill>
                    <a:latin typeface="+mn-ea"/>
                    <a:cs typeface="Meiryo UI" panose="020B0604030504040204" pitchFamily="50" charset="-128"/>
                  </a:rPr>
                  <a:t>(OP)</a:t>
                </a:r>
                <a:endParaRPr lang="ja-JP" altLang="en-US" sz="937" dirty="0">
                  <a:solidFill>
                    <a:prstClr val="black"/>
                  </a:solidFill>
                  <a:latin typeface="+mn-ea"/>
                  <a:cs typeface="Meiryo UI" panose="020B0604030504040204" pitchFamily="50" charset="-128"/>
                </a:endParaRPr>
              </a:p>
            </p:txBody>
          </p:sp>
          <p:sp>
            <p:nvSpPr>
              <p:cNvPr id="45" name="テキスト ボックス 44"/>
              <p:cNvSpPr txBox="1"/>
              <p:nvPr/>
            </p:nvSpPr>
            <p:spPr>
              <a:xfrm>
                <a:off x="2871661" y="3297075"/>
                <a:ext cx="1208172" cy="277606"/>
              </a:xfrm>
              <a:prstGeom prst="rect">
                <a:avLst/>
              </a:prstGeom>
              <a:noFill/>
            </p:spPr>
            <p:txBody>
              <a:bodyPr wrap="none" rtlCol="0">
                <a:spAutoFit/>
              </a:bodyPr>
              <a:lstStyle/>
              <a:p>
                <a:pPr algn="ctr" defTabSz="779173">
                  <a:defRPr/>
                </a:pPr>
                <a:r>
                  <a:rPr lang="ja-JP" altLang="en-US" sz="937" dirty="0">
                    <a:solidFill>
                      <a:prstClr val="black"/>
                    </a:solidFill>
                    <a:latin typeface="+mn-ea"/>
                    <a:cs typeface="Meiryo UI" panose="020B0604030504040204" pitchFamily="50" charset="-128"/>
                  </a:rPr>
                  <a:t>スーパバイザ</a:t>
                </a:r>
                <a:r>
                  <a:rPr lang="en-US" altLang="ja-JP" sz="937" dirty="0">
                    <a:solidFill>
                      <a:prstClr val="black"/>
                    </a:solidFill>
                    <a:latin typeface="+mn-ea"/>
                    <a:cs typeface="Meiryo UI" panose="020B0604030504040204" pitchFamily="50" charset="-128"/>
                  </a:rPr>
                  <a:t>(SV)</a:t>
                </a:r>
                <a:endParaRPr lang="ja-JP" altLang="en-US" sz="937" dirty="0">
                  <a:solidFill>
                    <a:prstClr val="black"/>
                  </a:solidFill>
                  <a:latin typeface="+mn-ea"/>
                  <a:cs typeface="Meiryo UI" panose="020B0604030504040204" pitchFamily="50" charset="-128"/>
                </a:endParaRPr>
              </a:p>
            </p:txBody>
          </p:sp>
          <p:sp>
            <p:nvSpPr>
              <p:cNvPr id="46" name="左右矢印 45"/>
              <p:cNvSpPr/>
              <p:nvPr/>
            </p:nvSpPr>
            <p:spPr>
              <a:xfrm rot="18900000">
                <a:off x="1885713" y="2575068"/>
                <a:ext cx="375761" cy="465289"/>
              </a:xfrm>
              <a:prstGeom prst="leftRightArrow">
                <a:avLst>
                  <a:gd name="adj1" fmla="val 50000"/>
                  <a:gd name="adj2" fmla="val 26194"/>
                </a:avLst>
              </a:prstGeom>
              <a:solidFill>
                <a:schemeClr val="bg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779173">
                  <a:defRPr/>
                </a:pPr>
                <a:endParaRPr lang="ja-JP" altLang="en-US" sz="937" dirty="0">
                  <a:solidFill>
                    <a:prstClr val="black"/>
                  </a:solidFill>
                  <a:latin typeface="+mn-ea"/>
                  <a:cs typeface="Meiryo UI" panose="020B0604030504040204" pitchFamily="50" charset="-128"/>
                </a:endParaRPr>
              </a:p>
            </p:txBody>
          </p:sp>
          <p:sp>
            <p:nvSpPr>
              <p:cNvPr id="47" name="左右矢印 46"/>
              <p:cNvSpPr/>
              <p:nvPr/>
            </p:nvSpPr>
            <p:spPr>
              <a:xfrm rot="1800000">
                <a:off x="2771247" y="2538320"/>
                <a:ext cx="375761" cy="465289"/>
              </a:xfrm>
              <a:prstGeom prst="leftRightArrow">
                <a:avLst>
                  <a:gd name="adj1" fmla="val 50000"/>
                  <a:gd name="adj2" fmla="val 26194"/>
                </a:avLst>
              </a:prstGeom>
              <a:solidFill>
                <a:schemeClr val="bg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779173">
                  <a:defRPr/>
                </a:pPr>
                <a:endParaRPr lang="ja-JP" altLang="en-US" sz="937" dirty="0">
                  <a:solidFill>
                    <a:prstClr val="black"/>
                  </a:solidFill>
                  <a:latin typeface="+mn-ea"/>
                  <a:cs typeface="Meiryo UI" panose="020B0604030504040204" pitchFamily="50" charset="-128"/>
                </a:endParaRPr>
              </a:p>
            </p:txBody>
          </p:sp>
          <p:sp>
            <p:nvSpPr>
              <p:cNvPr id="48" name="テキスト ボックス 47"/>
              <p:cNvSpPr txBox="1"/>
              <p:nvPr/>
            </p:nvSpPr>
            <p:spPr>
              <a:xfrm>
                <a:off x="2720077" y="2639895"/>
                <a:ext cx="472584" cy="262254"/>
              </a:xfrm>
              <a:prstGeom prst="rect">
                <a:avLst/>
              </a:prstGeom>
              <a:noFill/>
            </p:spPr>
            <p:txBody>
              <a:bodyPr wrap="none" rtlCol="0">
                <a:spAutoFit/>
              </a:bodyPr>
              <a:lstStyle/>
              <a:p>
                <a:pPr algn="ctr" defTabSz="779173">
                  <a:defRPr/>
                </a:pPr>
                <a:r>
                  <a:rPr lang="ja-JP" altLang="en-US" sz="852" dirty="0">
                    <a:solidFill>
                      <a:prstClr val="black"/>
                    </a:solidFill>
                    <a:latin typeface="+mn-ea"/>
                    <a:cs typeface="Meiryo UI" panose="020B0604030504040204" pitchFamily="50" charset="-128"/>
                  </a:rPr>
                  <a:t>参照</a:t>
                </a:r>
              </a:p>
            </p:txBody>
          </p:sp>
          <p:sp>
            <p:nvSpPr>
              <p:cNvPr id="49" name="左右矢印 48"/>
              <p:cNvSpPr/>
              <p:nvPr/>
            </p:nvSpPr>
            <p:spPr>
              <a:xfrm>
                <a:off x="2346828" y="2987311"/>
                <a:ext cx="375761" cy="465289"/>
              </a:xfrm>
              <a:prstGeom prst="leftRightArrow">
                <a:avLst>
                  <a:gd name="adj1" fmla="val 50000"/>
                  <a:gd name="adj2" fmla="val 26194"/>
                </a:avLst>
              </a:prstGeom>
              <a:solidFill>
                <a:schemeClr val="bg1"/>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779173">
                  <a:defRPr/>
                </a:pPr>
                <a:r>
                  <a:rPr lang="ja-JP" altLang="en-US" sz="852" dirty="0">
                    <a:solidFill>
                      <a:prstClr val="black"/>
                    </a:solidFill>
                    <a:latin typeface="+mn-ea"/>
                    <a:cs typeface="Meiryo UI" panose="020B0604030504040204" pitchFamily="50" charset="-128"/>
                  </a:rPr>
                  <a:t>支援</a:t>
                </a:r>
              </a:p>
            </p:txBody>
          </p:sp>
          <p:sp>
            <p:nvSpPr>
              <p:cNvPr id="50" name="テキスト ボックス 49"/>
              <p:cNvSpPr txBox="1"/>
              <p:nvPr/>
            </p:nvSpPr>
            <p:spPr>
              <a:xfrm>
                <a:off x="1864314" y="2660936"/>
                <a:ext cx="472584" cy="262254"/>
              </a:xfrm>
              <a:prstGeom prst="rect">
                <a:avLst/>
              </a:prstGeom>
              <a:noFill/>
            </p:spPr>
            <p:txBody>
              <a:bodyPr wrap="none" rtlCol="0">
                <a:spAutoFit/>
              </a:bodyPr>
              <a:lstStyle/>
              <a:p>
                <a:pPr algn="ctr" defTabSz="779173">
                  <a:defRPr/>
                </a:pPr>
                <a:r>
                  <a:rPr lang="ja-JP" altLang="en-US" sz="852" dirty="0">
                    <a:solidFill>
                      <a:prstClr val="black"/>
                    </a:solidFill>
                    <a:latin typeface="+mn-ea"/>
                    <a:cs typeface="Meiryo UI" panose="020B0604030504040204" pitchFamily="50" charset="-128"/>
                  </a:rPr>
                  <a:t>参照</a:t>
                </a:r>
              </a:p>
            </p:txBody>
          </p:sp>
          <p:sp>
            <p:nvSpPr>
              <p:cNvPr id="51" name="テキスト ボックス 50"/>
              <p:cNvSpPr txBox="1"/>
              <p:nvPr/>
            </p:nvSpPr>
            <p:spPr>
              <a:xfrm>
                <a:off x="2002321" y="2013985"/>
                <a:ext cx="1074600" cy="262254"/>
              </a:xfrm>
              <a:prstGeom prst="rect">
                <a:avLst/>
              </a:prstGeom>
              <a:noFill/>
            </p:spPr>
            <p:txBody>
              <a:bodyPr wrap="none" rtlCol="0">
                <a:spAutoFit/>
              </a:bodyPr>
              <a:lstStyle/>
              <a:p>
                <a:pPr algn="ctr" defTabSz="779173">
                  <a:defRPr/>
                </a:pPr>
                <a:r>
                  <a:rPr lang="ja-JP" altLang="en-US" sz="852" b="1" u="sng" dirty="0">
                    <a:solidFill>
                      <a:prstClr val="black"/>
                    </a:solidFill>
                    <a:latin typeface="+mn-ea"/>
                    <a:cs typeface="Meiryo UI" panose="020B0604030504040204" pitchFamily="50" charset="-128"/>
                  </a:rPr>
                  <a:t>テキスト化データ</a:t>
                </a:r>
              </a:p>
            </p:txBody>
          </p:sp>
        </p:grpSp>
        <p:sp>
          <p:nvSpPr>
            <p:cNvPr id="38" name="正方形/長方形 37">
              <a:extLst>
                <a:ext uri="{FF2B5EF4-FFF2-40B4-BE49-F238E27FC236}">
                  <a16:creationId xmlns:a16="http://schemas.microsoft.com/office/drawing/2014/main" xmlns="" id="{B5EBC83B-74EA-406F-BF60-24FB487EEE46}"/>
                </a:ext>
              </a:extLst>
            </p:cNvPr>
            <p:cNvSpPr/>
            <p:nvPr/>
          </p:nvSpPr>
          <p:spPr>
            <a:xfrm>
              <a:off x="1468220" y="2995400"/>
              <a:ext cx="2302169" cy="369332"/>
            </a:xfrm>
            <a:prstGeom prst="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r>
                <a:rPr lang="ja-JP" altLang="en-US" sz="937" b="1" u="sng" dirty="0">
                  <a:solidFill>
                    <a:prstClr val="black"/>
                  </a:solidFill>
                  <a:latin typeface="+mn-ea"/>
                  <a:cs typeface="Meiryo UI" panose="020B0604030504040204" pitchFamily="50" charset="-128"/>
                </a:rPr>
                <a:t>高品質且つ均質的なお客様応対</a:t>
              </a:r>
              <a:endParaRPr lang="en-US" altLang="ja-JP" sz="937" b="1" u="sng" dirty="0">
                <a:solidFill>
                  <a:prstClr val="black"/>
                </a:solidFill>
                <a:latin typeface="+mn-ea"/>
                <a:cs typeface="Meiryo UI" panose="020B0604030504040204" pitchFamily="50" charset="-128"/>
              </a:endParaRPr>
            </a:p>
          </p:txBody>
        </p:sp>
      </p:grpSp>
      <p:sp>
        <p:nvSpPr>
          <p:cNvPr id="55" name="円/楕円 78"/>
          <p:cNvSpPr/>
          <p:nvPr/>
        </p:nvSpPr>
        <p:spPr>
          <a:xfrm>
            <a:off x="708210" y="1848629"/>
            <a:ext cx="749969" cy="252633"/>
          </a:xfrm>
          <a:prstGeom prst="ellipse">
            <a:avLst/>
          </a:prstGeom>
          <a:solidFill>
            <a:srgbClr val="00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779173">
              <a:defRPr/>
            </a:pPr>
            <a:r>
              <a:rPr lang="ja-JP" altLang="en-US" sz="852" dirty="0">
                <a:solidFill>
                  <a:prstClr val="white"/>
                </a:solidFill>
                <a:latin typeface="+mn-ea"/>
                <a:cs typeface="Meiryo UI" panose="020B0604030504040204" pitchFamily="50" charset="-128"/>
              </a:rPr>
              <a:t>提供機能</a:t>
            </a:r>
            <a:r>
              <a:rPr lang="en-US" altLang="ja-JP" sz="852" dirty="0">
                <a:solidFill>
                  <a:prstClr val="white"/>
                </a:solidFill>
                <a:latin typeface="+mn-ea"/>
                <a:cs typeface="Meiryo UI" panose="020B0604030504040204" pitchFamily="50" charset="-128"/>
              </a:rPr>
              <a:t>1</a:t>
            </a:r>
            <a:endParaRPr lang="ja-JP" altLang="en-US" sz="852" dirty="0">
              <a:solidFill>
                <a:prstClr val="white"/>
              </a:solidFill>
              <a:latin typeface="+mn-ea"/>
              <a:cs typeface="Meiryo UI" panose="020B0604030504040204" pitchFamily="50" charset="-128"/>
            </a:endParaRPr>
          </a:p>
        </p:txBody>
      </p:sp>
      <p:sp>
        <p:nvSpPr>
          <p:cNvPr id="56" name="円/楕円 95"/>
          <p:cNvSpPr/>
          <p:nvPr/>
        </p:nvSpPr>
        <p:spPr>
          <a:xfrm>
            <a:off x="712059" y="4908886"/>
            <a:ext cx="749969" cy="252633"/>
          </a:xfrm>
          <a:prstGeom prst="ellipse">
            <a:avLst/>
          </a:prstGeom>
          <a:solidFill>
            <a:srgbClr val="00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779173">
              <a:defRPr/>
            </a:pPr>
            <a:r>
              <a:rPr lang="ja-JP" altLang="en-US" sz="852" dirty="0">
                <a:solidFill>
                  <a:prstClr val="white"/>
                </a:solidFill>
                <a:latin typeface="+mn-ea"/>
                <a:cs typeface="Meiryo UI" panose="020B0604030504040204" pitchFamily="50" charset="-128"/>
              </a:rPr>
              <a:t>提供機能</a:t>
            </a:r>
            <a:r>
              <a:rPr lang="en-US" altLang="ja-JP" sz="852" dirty="0">
                <a:solidFill>
                  <a:prstClr val="white"/>
                </a:solidFill>
                <a:latin typeface="+mn-ea"/>
                <a:cs typeface="Meiryo UI" panose="020B0604030504040204" pitchFamily="50" charset="-128"/>
              </a:rPr>
              <a:t>3</a:t>
            </a:r>
            <a:endParaRPr lang="ja-JP" altLang="en-US" sz="852" dirty="0">
              <a:solidFill>
                <a:prstClr val="white"/>
              </a:solidFill>
              <a:latin typeface="+mn-ea"/>
              <a:cs typeface="Meiryo UI" panose="020B0604030504040204" pitchFamily="50" charset="-128"/>
            </a:endParaRPr>
          </a:p>
        </p:txBody>
      </p:sp>
      <p:sp>
        <p:nvSpPr>
          <p:cNvPr id="57" name="円/楕円 96"/>
          <p:cNvSpPr/>
          <p:nvPr/>
        </p:nvSpPr>
        <p:spPr>
          <a:xfrm>
            <a:off x="708210" y="3444063"/>
            <a:ext cx="749969" cy="252633"/>
          </a:xfrm>
          <a:prstGeom prst="ellipse">
            <a:avLst/>
          </a:prstGeom>
          <a:solidFill>
            <a:srgbClr val="00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779173">
              <a:defRPr/>
            </a:pPr>
            <a:r>
              <a:rPr lang="ja-JP" altLang="en-US" sz="852" dirty="0">
                <a:solidFill>
                  <a:prstClr val="white"/>
                </a:solidFill>
                <a:latin typeface="+mn-ea"/>
                <a:cs typeface="Meiryo UI" panose="020B0604030504040204" pitchFamily="50" charset="-128"/>
              </a:rPr>
              <a:t>提供機能</a:t>
            </a:r>
            <a:r>
              <a:rPr lang="en-US" altLang="ja-JP" sz="852" dirty="0">
                <a:solidFill>
                  <a:prstClr val="white"/>
                </a:solidFill>
                <a:latin typeface="+mn-ea"/>
                <a:cs typeface="Meiryo UI" panose="020B0604030504040204" pitchFamily="50" charset="-128"/>
              </a:rPr>
              <a:t>2</a:t>
            </a:r>
            <a:endParaRPr lang="ja-JP" altLang="en-US" sz="852" dirty="0">
              <a:solidFill>
                <a:prstClr val="white"/>
              </a:solidFill>
              <a:latin typeface="+mn-ea"/>
              <a:cs typeface="Meiryo UI" panose="020B0604030504040204" pitchFamily="50" charset="-128"/>
            </a:endParaRPr>
          </a:p>
        </p:txBody>
      </p:sp>
      <p:grpSp>
        <p:nvGrpSpPr>
          <p:cNvPr id="58" name="グループ化 57"/>
          <p:cNvGrpSpPr/>
          <p:nvPr/>
        </p:nvGrpSpPr>
        <p:grpSpPr>
          <a:xfrm>
            <a:off x="2859893" y="5065957"/>
            <a:ext cx="415864" cy="424211"/>
            <a:chOff x="2666250" y="5206960"/>
            <a:chExt cx="488062" cy="497859"/>
          </a:xfrm>
        </p:grpSpPr>
        <p:sp>
          <p:nvSpPr>
            <p:cNvPr id="59" name="円/楕円 98"/>
            <p:cNvSpPr/>
            <p:nvPr/>
          </p:nvSpPr>
          <p:spPr>
            <a:xfrm>
              <a:off x="2686216" y="5274362"/>
              <a:ext cx="428034" cy="428034"/>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ja-JP" altLang="en-US" sz="1534">
                <a:solidFill>
                  <a:prstClr val="white"/>
                </a:solidFill>
                <a:latin typeface="+mn-ea"/>
              </a:endParaRPr>
            </a:p>
          </p:txBody>
        </p:sp>
        <p:pic>
          <p:nvPicPr>
            <p:cNvPr id="60" name="図 59">
              <a:extLst>
                <a:ext uri="{FF2B5EF4-FFF2-40B4-BE49-F238E27FC236}">
                  <a16:creationId xmlns:a16="http://schemas.microsoft.com/office/drawing/2014/main" xmlns="" id="{B9340ABA-3BB1-4E73-BE26-17698DE5231A}"/>
                </a:ext>
              </a:extLst>
            </p:cNvPr>
            <p:cNvPicPr>
              <a:picLocks noChangeAspect="1"/>
            </p:cNvPicPr>
            <p:nvPr/>
          </p:nvPicPr>
          <p:blipFill>
            <a:blip r:embed="rId3"/>
            <a:stretch>
              <a:fillRect/>
            </a:stretch>
          </p:blipFill>
          <p:spPr>
            <a:xfrm>
              <a:off x="2666250" y="5206960"/>
              <a:ext cx="488062" cy="497859"/>
            </a:xfrm>
            <a:prstGeom prst="rect">
              <a:avLst/>
            </a:prstGeom>
            <a:noFill/>
            <a:ln w="57150">
              <a:noFill/>
            </a:ln>
          </p:spPr>
        </p:pic>
      </p:grpSp>
      <p:grpSp>
        <p:nvGrpSpPr>
          <p:cNvPr id="61" name="グループ化 60"/>
          <p:cNvGrpSpPr/>
          <p:nvPr/>
        </p:nvGrpSpPr>
        <p:grpSpPr>
          <a:xfrm>
            <a:off x="2818520" y="5084512"/>
            <a:ext cx="415864" cy="424211"/>
            <a:chOff x="2666250" y="5206960"/>
            <a:chExt cx="488062" cy="497859"/>
          </a:xfrm>
        </p:grpSpPr>
        <p:sp>
          <p:nvSpPr>
            <p:cNvPr id="62" name="円/楕円 101"/>
            <p:cNvSpPr/>
            <p:nvPr/>
          </p:nvSpPr>
          <p:spPr>
            <a:xfrm>
              <a:off x="2686216" y="5274362"/>
              <a:ext cx="428034" cy="428034"/>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ja-JP" altLang="en-US" sz="1534">
                <a:solidFill>
                  <a:prstClr val="white"/>
                </a:solidFill>
                <a:latin typeface="+mn-ea"/>
              </a:endParaRPr>
            </a:p>
          </p:txBody>
        </p:sp>
        <p:pic>
          <p:nvPicPr>
            <p:cNvPr id="63" name="図 62">
              <a:extLst>
                <a:ext uri="{FF2B5EF4-FFF2-40B4-BE49-F238E27FC236}">
                  <a16:creationId xmlns:a16="http://schemas.microsoft.com/office/drawing/2014/main" xmlns="" id="{B9340ABA-3BB1-4E73-BE26-17698DE5231A}"/>
                </a:ext>
              </a:extLst>
            </p:cNvPr>
            <p:cNvPicPr>
              <a:picLocks noChangeAspect="1"/>
            </p:cNvPicPr>
            <p:nvPr/>
          </p:nvPicPr>
          <p:blipFill>
            <a:blip r:embed="rId3"/>
            <a:stretch>
              <a:fillRect/>
            </a:stretch>
          </p:blipFill>
          <p:spPr>
            <a:xfrm>
              <a:off x="2666250" y="5206960"/>
              <a:ext cx="488062" cy="497859"/>
            </a:xfrm>
            <a:prstGeom prst="rect">
              <a:avLst/>
            </a:prstGeom>
            <a:noFill/>
            <a:ln w="57150">
              <a:noFill/>
            </a:ln>
          </p:spPr>
        </p:pic>
      </p:grpSp>
      <p:grpSp>
        <p:nvGrpSpPr>
          <p:cNvPr id="64" name="グループ化 63"/>
          <p:cNvGrpSpPr/>
          <p:nvPr/>
        </p:nvGrpSpPr>
        <p:grpSpPr>
          <a:xfrm>
            <a:off x="3810901" y="3649986"/>
            <a:ext cx="337664" cy="344442"/>
            <a:chOff x="2666250" y="5206960"/>
            <a:chExt cx="488062" cy="497859"/>
          </a:xfrm>
        </p:grpSpPr>
        <p:sp>
          <p:nvSpPr>
            <p:cNvPr id="65" name="円/楕円 104"/>
            <p:cNvSpPr/>
            <p:nvPr/>
          </p:nvSpPr>
          <p:spPr>
            <a:xfrm>
              <a:off x="2686216" y="5274362"/>
              <a:ext cx="428034" cy="428034"/>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ja-JP" altLang="en-US" sz="1534">
                <a:solidFill>
                  <a:prstClr val="white"/>
                </a:solidFill>
                <a:latin typeface="+mn-ea"/>
              </a:endParaRPr>
            </a:p>
          </p:txBody>
        </p:sp>
        <p:pic>
          <p:nvPicPr>
            <p:cNvPr id="66" name="図 65">
              <a:extLst>
                <a:ext uri="{FF2B5EF4-FFF2-40B4-BE49-F238E27FC236}">
                  <a16:creationId xmlns:a16="http://schemas.microsoft.com/office/drawing/2014/main" xmlns="" id="{B9340ABA-3BB1-4E73-BE26-17698DE5231A}"/>
                </a:ext>
              </a:extLst>
            </p:cNvPr>
            <p:cNvPicPr>
              <a:picLocks noChangeAspect="1"/>
            </p:cNvPicPr>
            <p:nvPr/>
          </p:nvPicPr>
          <p:blipFill>
            <a:blip r:embed="rId3"/>
            <a:stretch>
              <a:fillRect/>
            </a:stretch>
          </p:blipFill>
          <p:spPr>
            <a:xfrm>
              <a:off x="2666250" y="5206960"/>
              <a:ext cx="488062" cy="497859"/>
            </a:xfrm>
            <a:prstGeom prst="rect">
              <a:avLst/>
            </a:prstGeom>
            <a:noFill/>
            <a:ln w="57150">
              <a:noFill/>
            </a:ln>
          </p:spPr>
        </p:pic>
      </p:grpSp>
      <p:grpSp>
        <p:nvGrpSpPr>
          <p:cNvPr id="67" name="グループ化 66"/>
          <p:cNvGrpSpPr/>
          <p:nvPr/>
        </p:nvGrpSpPr>
        <p:grpSpPr>
          <a:xfrm>
            <a:off x="4642047" y="2055002"/>
            <a:ext cx="415864" cy="424211"/>
            <a:chOff x="2666250" y="5206960"/>
            <a:chExt cx="488062" cy="497859"/>
          </a:xfrm>
        </p:grpSpPr>
        <p:sp>
          <p:nvSpPr>
            <p:cNvPr id="68" name="円/楕円 107"/>
            <p:cNvSpPr/>
            <p:nvPr/>
          </p:nvSpPr>
          <p:spPr>
            <a:xfrm>
              <a:off x="2686216" y="5274362"/>
              <a:ext cx="428034" cy="428034"/>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ja-JP" altLang="en-US" sz="1534">
                <a:solidFill>
                  <a:prstClr val="white"/>
                </a:solidFill>
                <a:latin typeface="+mn-ea"/>
              </a:endParaRPr>
            </a:p>
          </p:txBody>
        </p:sp>
        <p:pic>
          <p:nvPicPr>
            <p:cNvPr id="69" name="図 68">
              <a:extLst>
                <a:ext uri="{FF2B5EF4-FFF2-40B4-BE49-F238E27FC236}">
                  <a16:creationId xmlns:a16="http://schemas.microsoft.com/office/drawing/2014/main" xmlns="" id="{B9340ABA-3BB1-4E73-BE26-17698DE5231A}"/>
                </a:ext>
              </a:extLst>
            </p:cNvPr>
            <p:cNvPicPr>
              <a:picLocks noChangeAspect="1"/>
            </p:cNvPicPr>
            <p:nvPr/>
          </p:nvPicPr>
          <p:blipFill>
            <a:blip r:embed="rId3"/>
            <a:stretch>
              <a:fillRect/>
            </a:stretch>
          </p:blipFill>
          <p:spPr>
            <a:xfrm>
              <a:off x="2666250" y="5206960"/>
              <a:ext cx="488062" cy="497859"/>
            </a:xfrm>
            <a:prstGeom prst="rect">
              <a:avLst/>
            </a:prstGeom>
            <a:noFill/>
            <a:ln w="57150">
              <a:noFill/>
            </a:ln>
          </p:spPr>
        </p:pic>
      </p:grpSp>
      <p:sp>
        <p:nvSpPr>
          <p:cNvPr id="70" name="角丸四角形 69"/>
          <p:cNvSpPr/>
          <p:nvPr/>
        </p:nvSpPr>
        <p:spPr>
          <a:xfrm>
            <a:off x="692720" y="990902"/>
            <a:ext cx="7702061" cy="467072"/>
          </a:xfrm>
          <a:prstGeom prst="roundRect">
            <a:avLst>
              <a:gd name="adj" fmla="val 5546"/>
            </a:avLst>
          </a:prstGeom>
          <a:solidFill>
            <a:schemeClr val="bg1"/>
          </a:solidFill>
          <a:ln w="19050">
            <a:solidFill>
              <a:srgbClr val="3333FF"/>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43492" indent="-243492" defTabSz="779173">
              <a:buFont typeface="Wingdings" panose="05000000000000000000" pitchFamily="2" charset="2"/>
              <a:buChar char="Ø"/>
              <a:defRPr/>
            </a:pPr>
            <a:r>
              <a:rPr lang="ja-JP" altLang="en-US" sz="1400" b="1" dirty="0">
                <a:solidFill>
                  <a:prstClr val="black"/>
                </a:solidFill>
                <a:latin typeface="+mn-ea"/>
                <a:cs typeface="Meiryo UI" panose="020B0604030504040204" pitchFamily="50" charset="-128"/>
              </a:rPr>
              <a:t>お客様へ提供する価値として、「リアルタイムなオペレータ業務支援」「安全なデータ蓄積及び迅速な取得」「データ分析結果に基づく経営課題の改善」　を設定し、高機能化、高品質化を提供</a:t>
            </a:r>
          </a:p>
        </p:txBody>
      </p:sp>
      <p:sp>
        <p:nvSpPr>
          <p:cNvPr id="71"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27</a:t>
            </a:r>
            <a:endParaRPr lang="ja-JP" altLang="ja-JP" dirty="0">
              <a:solidFill>
                <a:srgbClr val="000000"/>
              </a:solidFill>
            </a:endParaRPr>
          </a:p>
        </p:txBody>
      </p:sp>
    </p:spTree>
    <p:extLst>
      <p:ext uri="{BB962C8B-B14F-4D97-AF65-F5344CB8AC3E}">
        <p14:creationId xmlns:p14="http://schemas.microsoft.com/office/powerpoint/2010/main" val="1019516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オペレータ支援（レコメンド）</a:t>
            </a:r>
          </a:p>
        </p:txBody>
      </p:sp>
      <p:pic>
        <p:nvPicPr>
          <p:cNvPr id="3" name="図 2">
            <a:extLst>
              <a:ext uri="{FF2B5EF4-FFF2-40B4-BE49-F238E27FC236}">
                <a16:creationId xmlns:a16="http://schemas.microsoft.com/office/drawing/2014/main" xmlns="" id="{31366F95-B453-4C48-A67C-774A448170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1876" y="1875054"/>
            <a:ext cx="6565787" cy="4062464"/>
          </a:xfrm>
          <a:prstGeom prst="rect">
            <a:avLst/>
          </a:prstGeom>
          <a:effectLst>
            <a:outerShdw blurRad="50800" dist="38100" dir="5400000" algn="t" rotWithShape="0">
              <a:prstClr val="black">
                <a:alpha val="40000"/>
              </a:prstClr>
            </a:outerShdw>
          </a:effectLst>
        </p:spPr>
      </p:pic>
      <p:sp>
        <p:nvSpPr>
          <p:cNvPr id="4" name="角丸四角形 3"/>
          <p:cNvSpPr/>
          <p:nvPr/>
        </p:nvSpPr>
        <p:spPr>
          <a:xfrm>
            <a:off x="4447011" y="2556412"/>
            <a:ext cx="3004788" cy="273623"/>
          </a:xfrm>
          <a:prstGeom prst="roundRect">
            <a:avLst>
              <a:gd name="adj" fmla="val 4682"/>
            </a:avLst>
          </a:prstGeom>
          <a:noFill/>
          <a:ln w="28575" cap="flat" cmpd="sng" algn="ctr">
            <a:solidFill>
              <a:srgbClr val="FF0000"/>
            </a:solidFill>
            <a:prstDash val="solid"/>
          </a:ln>
          <a:effectLst/>
        </p:spPr>
        <p:txBody>
          <a:bodyPr rtlCol="0" anchor="ctr"/>
          <a:lstStyle/>
          <a:p>
            <a:pPr algn="ctr" defTabSz="779173" fontAlgn="base">
              <a:spcBef>
                <a:spcPct val="0"/>
              </a:spcBef>
              <a:spcAft>
                <a:spcPct val="0"/>
              </a:spcAft>
              <a:defRPr/>
            </a:pPr>
            <a:endParaRPr lang="ja-JP" altLang="en-US" sz="1150" b="1" kern="0">
              <a:solidFill>
                <a:prstClr val="white"/>
              </a:solidFill>
              <a:latin typeface="+mn-ea"/>
            </a:endParaRPr>
          </a:p>
        </p:txBody>
      </p:sp>
      <p:cxnSp>
        <p:nvCxnSpPr>
          <p:cNvPr id="5" name="直線コネクタ 4"/>
          <p:cNvCxnSpPr/>
          <p:nvPr/>
        </p:nvCxnSpPr>
        <p:spPr>
          <a:xfrm flipV="1">
            <a:off x="1811154" y="3006266"/>
            <a:ext cx="692038" cy="1857396"/>
          </a:xfrm>
          <a:prstGeom prst="line">
            <a:avLst/>
          </a:prstGeom>
          <a:ln>
            <a:solidFill>
              <a:srgbClr val="424242"/>
            </a:solidFill>
            <a:prstDash val="dash"/>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1811152" y="5170406"/>
            <a:ext cx="696382" cy="717735"/>
          </a:xfrm>
          <a:prstGeom prst="line">
            <a:avLst/>
          </a:prstGeom>
          <a:ln>
            <a:solidFill>
              <a:srgbClr val="424242"/>
            </a:solidFill>
            <a:prstDash val="dash"/>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067738" y="3259811"/>
            <a:ext cx="6469" cy="1087292"/>
          </a:xfrm>
          <a:prstGeom prst="line">
            <a:avLst/>
          </a:prstGeom>
          <a:ln>
            <a:headEnd type="triangl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8" name="円/楕円 27"/>
          <p:cNvSpPr/>
          <p:nvPr/>
        </p:nvSpPr>
        <p:spPr>
          <a:xfrm>
            <a:off x="668088" y="3614465"/>
            <a:ext cx="797627" cy="331203"/>
          </a:xfrm>
          <a:prstGeom prst="ellipse">
            <a:avLst/>
          </a:prstGeom>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ja-JP" altLang="en-US" sz="1193" dirty="0">
                <a:latin typeface="+mn-ea"/>
              </a:rPr>
              <a:t>通話</a:t>
            </a:r>
          </a:p>
        </p:txBody>
      </p:sp>
      <p:sp>
        <p:nvSpPr>
          <p:cNvPr id="9" name="角丸四角形吹き出し 8"/>
          <p:cNvSpPr/>
          <p:nvPr/>
        </p:nvSpPr>
        <p:spPr bwMode="auto">
          <a:xfrm>
            <a:off x="668089" y="1837205"/>
            <a:ext cx="1344085" cy="440191"/>
          </a:xfrm>
          <a:prstGeom prst="wedgeRoundRectCallout">
            <a:avLst>
              <a:gd name="adj1" fmla="val -34768"/>
              <a:gd name="adj2" fmla="val 83163"/>
              <a:gd name="adj3" fmla="val 16667"/>
            </a:avLst>
          </a:prstGeom>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ja-JP" altLang="en-US" sz="1023" dirty="0">
                <a:solidFill>
                  <a:schemeClr val="tx1">
                    <a:lumMod val="75000"/>
                    <a:lumOff val="25000"/>
                  </a:schemeClr>
                </a:solidFill>
                <a:latin typeface="+mn-ea"/>
                <a:cs typeface="メイリオ" panose="020B0604030504040204" pitchFamily="50" charset="-128"/>
              </a:rPr>
              <a:t>キャッシング</a:t>
            </a:r>
            <a:r>
              <a:rPr lang="ja-JP" altLang="en-US" sz="1292" b="1" dirty="0">
                <a:solidFill>
                  <a:srgbClr val="FF0000"/>
                </a:solidFill>
                <a:latin typeface="+mn-ea"/>
                <a:cs typeface="メイリオ" panose="020B0604030504040204" pitchFamily="50" charset="-128"/>
              </a:rPr>
              <a:t>サービス</a:t>
            </a:r>
            <a:r>
              <a:rPr lang="ja-JP" altLang="en-US" sz="1023" dirty="0">
                <a:solidFill>
                  <a:schemeClr val="tx1">
                    <a:lumMod val="75000"/>
                    <a:lumOff val="25000"/>
                  </a:schemeClr>
                </a:solidFill>
                <a:latin typeface="+mn-ea"/>
                <a:cs typeface="メイリオ" panose="020B0604030504040204" pitchFamily="50" charset="-128"/>
              </a:rPr>
              <a:t>で</a:t>
            </a:r>
            <a:endParaRPr lang="en-US" altLang="ja-JP" sz="1023" dirty="0">
              <a:solidFill>
                <a:schemeClr val="tx1">
                  <a:lumMod val="75000"/>
                  <a:lumOff val="25000"/>
                </a:schemeClr>
              </a:solidFill>
              <a:latin typeface="+mn-ea"/>
              <a:cs typeface="メイリオ" panose="020B0604030504040204" pitchFamily="50" charset="-128"/>
            </a:endParaRPr>
          </a:p>
          <a:p>
            <a:pPr algn="ctr"/>
            <a:r>
              <a:rPr lang="ja-JP" altLang="en-US" sz="1023" dirty="0">
                <a:solidFill>
                  <a:schemeClr val="tx1">
                    <a:lumMod val="75000"/>
                    <a:lumOff val="25000"/>
                  </a:schemeClr>
                </a:solidFill>
                <a:latin typeface="+mn-ea"/>
                <a:cs typeface="メイリオ" panose="020B0604030504040204" pitchFamily="50" charset="-128"/>
              </a:rPr>
              <a:t>お金を下ろしたい</a:t>
            </a:r>
            <a:endParaRPr lang="en-US" altLang="ja-JP" sz="1023" dirty="0">
              <a:solidFill>
                <a:schemeClr val="tx1">
                  <a:lumMod val="75000"/>
                  <a:lumOff val="25000"/>
                </a:schemeClr>
              </a:solidFill>
              <a:latin typeface="+mn-ea"/>
              <a:cs typeface="メイリオ" panose="020B0604030504040204" pitchFamily="50" charset="-128"/>
            </a:endParaRPr>
          </a:p>
        </p:txBody>
      </p:sp>
      <p:sp>
        <p:nvSpPr>
          <p:cNvPr id="10" name="正方形/長方形 9"/>
          <p:cNvSpPr/>
          <p:nvPr/>
        </p:nvSpPr>
        <p:spPr>
          <a:xfrm>
            <a:off x="420509" y="5269479"/>
            <a:ext cx="8435503" cy="103416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ja-JP" altLang="en-US" sz="1534">
              <a:latin typeface="+mn-ea"/>
            </a:endParaRPr>
          </a:p>
        </p:txBody>
      </p:sp>
      <p:sp>
        <p:nvSpPr>
          <p:cNvPr id="11" name="正方形/長方形 10"/>
          <p:cNvSpPr/>
          <p:nvPr/>
        </p:nvSpPr>
        <p:spPr>
          <a:xfrm>
            <a:off x="1365398" y="4831199"/>
            <a:ext cx="460119" cy="368094"/>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534">
              <a:latin typeface="+mn-ea"/>
            </a:endParaRPr>
          </a:p>
        </p:txBody>
      </p:sp>
      <p:sp>
        <p:nvSpPr>
          <p:cNvPr id="12" name="正方形/長方形 11"/>
          <p:cNvSpPr/>
          <p:nvPr/>
        </p:nvSpPr>
        <p:spPr>
          <a:xfrm>
            <a:off x="1417113" y="4863661"/>
            <a:ext cx="368094" cy="3067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534">
              <a:latin typeface="+mn-ea"/>
            </a:endParaRPr>
          </a:p>
        </p:txBody>
      </p:sp>
      <p:sp>
        <p:nvSpPr>
          <p:cNvPr id="13" name="フローチャート: 手作業 12"/>
          <p:cNvSpPr/>
          <p:nvPr/>
        </p:nvSpPr>
        <p:spPr>
          <a:xfrm flipV="1">
            <a:off x="1281824" y="5200588"/>
            <a:ext cx="613491" cy="90248"/>
          </a:xfrm>
          <a:prstGeom prst="flowChartManualOperation">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534">
              <a:latin typeface="+mn-ea"/>
            </a:endParaRPr>
          </a:p>
        </p:txBody>
      </p:sp>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974" y="4878954"/>
            <a:ext cx="291344" cy="250692"/>
          </a:xfrm>
          <a:prstGeom prst="rect">
            <a:avLst/>
          </a:prstGeom>
        </p:spPr>
      </p:pic>
      <p:sp>
        <p:nvSpPr>
          <p:cNvPr id="16" name="Freeform 32"/>
          <p:cNvSpPr>
            <a:spLocks/>
          </p:cNvSpPr>
          <p:nvPr/>
        </p:nvSpPr>
        <p:spPr bwMode="auto">
          <a:xfrm rot="550213" flipV="1">
            <a:off x="6154707" y="2581323"/>
            <a:ext cx="542423" cy="401665"/>
          </a:xfrm>
          <a:custGeom>
            <a:avLst/>
            <a:gdLst>
              <a:gd name="T0" fmla="*/ 2147483647 w 4471"/>
              <a:gd name="T1" fmla="*/ 0 h 1859"/>
              <a:gd name="T2" fmla="*/ 2147483647 w 4471"/>
              <a:gd name="T3" fmla="*/ 2147483647 h 1859"/>
              <a:gd name="T4" fmla="*/ 2147483647 w 4471"/>
              <a:gd name="T5" fmla="*/ 2147483647 h 1859"/>
              <a:gd name="T6" fmla="*/ 2147483647 w 4471"/>
              <a:gd name="T7" fmla="*/ 2147483647 h 1859"/>
              <a:gd name="T8" fmla="*/ 2147483647 w 4471"/>
              <a:gd name="T9" fmla="*/ 2147483647 h 1859"/>
              <a:gd name="T10" fmla="*/ 2147483647 w 4471"/>
              <a:gd name="T11" fmla="*/ 2147483647 h 1859"/>
              <a:gd name="T12" fmla="*/ 2147483647 w 4471"/>
              <a:gd name="T13" fmla="*/ 2147483647 h 1859"/>
              <a:gd name="T14" fmla="*/ 2147483647 w 4471"/>
              <a:gd name="T15" fmla="*/ 2147483647 h 1859"/>
              <a:gd name="T16" fmla="*/ 2147483647 w 4471"/>
              <a:gd name="T17" fmla="*/ 2147483647 h 1859"/>
              <a:gd name="T18" fmla="*/ 2147483647 w 4471"/>
              <a:gd name="T19" fmla="*/ 2147483647 h 1859"/>
              <a:gd name="T20" fmla="*/ 2147483647 w 4471"/>
              <a:gd name="T21" fmla="*/ 2147483647 h 1859"/>
              <a:gd name="T22" fmla="*/ 2147483647 w 4471"/>
              <a:gd name="T23" fmla="*/ 2147483647 h 1859"/>
              <a:gd name="T24" fmla="*/ 2147483647 w 4471"/>
              <a:gd name="T25" fmla="*/ 2147483647 h 1859"/>
              <a:gd name="T26" fmla="*/ 2147483647 w 4471"/>
              <a:gd name="T27" fmla="*/ 2147483647 h 1859"/>
              <a:gd name="T28" fmla="*/ 2147483647 w 4471"/>
              <a:gd name="T29" fmla="*/ 2147483647 h 1859"/>
              <a:gd name="T30" fmla="*/ 2147483647 w 4471"/>
              <a:gd name="T31" fmla="*/ 2147483647 h 1859"/>
              <a:gd name="T32" fmla="*/ 2147483647 w 4471"/>
              <a:gd name="T33" fmla="*/ 2147483647 h 1859"/>
              <a:gd name="T34" fmla="*/ 2147483647 w 4471"/>
              <a:gd name="T35" fmla="*/ 2147483647 h 1859"/>
              <a:gd name="T36" fmla="*/ 2147483647 w 4471"/>
              <a:gd name="T37" fmla="*/ 2147483647 h 1859"/>
              <a:gd name="T38" fmla="*/ 2147483647 w 4471"/>
              <a:gd name="T39" fmla="*/ 2147483647 h 1859"/>
              <a:gd name="T40" fmla="*/ 2147483647 w 4471"/>
              <a:gd name="T41" fmla="*/ 2147483647 h 1859"/>
              <a:gd name="T42" fmla="*/ 2147483647 w 4471"/>
              <a:gd name="T43" fmla="*/ 2147483647 h 1859"/>
              <a:gd name="T44" fmla="*/ 0 w 4471"/>
              <a:gd name="T45" fmla="*/ 2147483647 h 1859"/>
              <a:gd name="T46" fmla="*/ 2147483647 w 4471"/>
              <a:gd name="T47" fmla="*/ 2147483647 h 1859"/>
              <a:gd name="T48" fmla="*/ 2147483647 w 4471"/>
              <a:gd name="T49" fmla="*/ 2147483647 h 1859"/>
              <a:gd name="T50" fmla="*/ 2147483647 w 4471"/>
              <a:gd name="T51" fmla="*/ 2147483647 h 1859"/>
              <a:gd name="T52" fmla="*/ 2147483647 w 4471"/>
              <a:gd name="T53" fmla="*/ 2147483647 h 1859"/>
              <a:gd name="T54" fmla="*/ 2147483647 w 4471"/>
              <a:gd name="T55" fmla="*/ 2147483647 h 1859"/>
              <a:gd name="T56" fmla="*/ 2147483647 w 4471"/>
              <a:gd name="T57" fmla="*/ 2147483647 h 1859"/>
              <a:gd name="T58" fmla="*/ 2147483647 w 4471"/>
              <a:gd name="T59" fmla="*/ 2147483647 h 1859"/>
              <a:gd name="T60" fmla="*/ 2147483647 w 4471"/>
              <a:gd name="T61" fmla="*/ 2147483647 h 1859"/>
              <a:gd name="T62" fmla="*/ 2147483647 w 4471"/>
              <a:gd name="T63" fmla="*/ 2147483647 h 1859"/>
              <a:gd name="T64" fmla="*/ 2147483647 w 4471"/>
              <a:gd name="T65" fmla="*/ 2147483647 h 1859"/>
              <a:gd name="T66" fmla="*/ 2147483647 w 4471"/>
              <a:gd name="T67" fmla="*/ 2147483647 h 1859"/>
              <a:gd name="T68" fmla="*/ 2147483647 w 4471"/>
              <a:gd name="T69" fmla="*/ 2147483647 h 1859"/>
              <a:gd name="T70" fmla="*/ 2147483647 w 4471"/>
              <a:gd name="T71" fmla="*/ 2147483647 h 1859"/>
              <a:gd name="T72" fmla="*/ 2147483647 w 4471"/>
              <a:gd name="T73" fmla="*/ 2147483647 h 1859"/>
              <a:gd name="T74" fmla="*/ 2147483647 w 4471"/>
              <a:gd name="T75" fmla="*/ 2147483647 h 1859"/>
              <a:gd name="T76" fmla="*/ 2147483647 w 4471"/>
              <a:gd name="T77" fmla="*/ 2147483647 h 1859"/>
              <a:gd name="T78" fmla="*/ 2147483647 w 4471"/>
              <a:gd name="T79" fmla="*/ 2147483647 h 1859"/>
              <a:gd name="T80" fmla="*/ 2147483647 w 4471"/>
              <a:gd name="T81" fmla="*/ 2147483647 h 1859"/>
              <a:gd name="T82" fmla="*/ 2147483647 w 4471"/>
              <a:gd name="T83" fmla="*/ 2147483647 h 1859"/>
              <a:gd name="T84" fmla="*/ 2147483647 w 4471"/>
              <a:gd name="T85" fmla="*/ 2147483647 h 1859"/>
              <a:gd name="T86" fmla="*/ 2147483647 w 4471"/>
              <a:gd name="T87" fmla="*/ 2147483647 h 1859"/>
              <a:gd name="T88" fmla="*/ 2147483647 w 4471"/>
              <a:gd name="T89" fmla="*/ 2147483647 h 1859"/>
              <a:gd name="T90" fmla="*/ 2147483647 w 4471"/>
              <a:gd name="T91" fmla="*/ 2147483647 h 1859"/>
              <a:gd name="T92" fmla="*/ 2147483647 w 4471"/>
              <a:gd name="T93" fmla="*/ 2147483647 h 1859"/>
              <a:gd name="T94" fmla="*/ 2147483647 w 4471"/>
              <a:gd name="T95" fmla="*/ 2147483647 h 1859"/>
              <a:gd name="T96" fmla="*/ 2147483647 w 4471"/>
              <a:gd name="T97" fmla="*/ 2147483647 h 1859"/>
              <a:gd name="T98" fmla="*/ 2147483647 w 4471"/>
              <a:gd name="T99" fmla="*/ 0 h 185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471"/>
              <a:gd name="T151" fmla="*/ 0 h 1859"/>
              <a:gd name="T152" fmla="*/ 4471 w 4471"/>
              <a:gd name="T153" fmla="*/ 1859 h 185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471" h="1859">
                <a:moveTo>
                  <a:pt x="4323" y="0"/>
                </a:moveTo>
                <a:lnTo>
                  <a:pt x="2626" y="454"/>
                </a:lnTo>
                <a:lnTo>
                  <a:pt x="2997" y="602"/>
                </a:lnTo>
                <a:lnTo>
                  <a:pt x="2911" y="692"/>
                </a:lnTo>
                <a:lnTo>
                  <a:pt x="2811" y="766"/>
                </a:lnTo>
                <a:lnTo>
                  <a:pt x="2700" y="855"/>
                </a:lnTo>
                <a:lnTo>
                  <a:pt x="2564" y="937"/>
                </a:lnTo>
                <a:lnTo>
                  <a:pt x="2427" y="1026"/>
                </a:lnTo>
                <a:lnTo>
                  <a:pt x="2291" y="1108"/>
                </a:lnTo>
                <a:lnTo>
                  <a:pt x="2143" y="1190"/>
                </a:lnTo>
                <a:lnTo>
                  <a:pt x="1982" y="1272"/>
                </a:lnTo>
                <a:lnTo>
                  <a:pt x="1808" y="1361"/>
                </a:lnTo>
                <a:lnTo>
                  <a:pt x="1647" y="1428"/>
                </a:lnTo>
                <a:lnTo>
                  <a:pt x="1474" y="1495"/>
                </a:lnTo>
                <a:lnTo>
                  <a:pt x="1300" y="1554"/>
                </a:lnTo>
                <a:lnTo>
                  <a:pt x="1139" y="1614"/>
                </a:lnTo>
                <a:lnTo>
                  <a:pt x="953" y="1666"/>
                </a:lnTo>
                <a:lnTo>
                  <a:pt x="768" y="1718"/>
                </a:lnTo>
                <a:lnTo>
                  <a:pt x="607" y="1755"/>
                </a:lnTo>
                <a:lnTo>
                  <a:pt x="433" y="1792"/>
                </a:lnTo>
                <a:lnTo>
                  <a:pt x="272" y="1814"/>
                </a:lnTo>
                <a:lnTo>
                  <a:pt x="161" y="1829"/>
                </a:lnTo>
                <a:lnTo>
                  <a:pt x="0" y="1844"/>
                </a:lnTo>
                <a:lnTo>
                  <a:pt x="123" y="1852"/>
                </a:lnTo>
                <a:lnTo>
                  <a:pt x="260" y="1859"/>
                </a:lnTo>
                <a:lnTo>
                  <a:pt x="421" y="1859"/>
                </a:lnTo>
                <a:lnTo>
                  <a:pt x="594" y="1852"/>
                </a:lnTo>
                <a:lnTo>
                  <a:pt x="780" y="1844"/>
                </a:lnTo>
                <a:lnTo>
                  <a:pt x="978" y="1829"/>
                </a:lnTo>
                <a:lnTo>
                  <a:pt x="1164" y="1822"/>
                </a:lnTo>
                <a:lnTo>
                  <a:pt x="1337" y="1807"/>
                </a:lnTo>
                <a:lnTo>
                  <a:pt x="1523" y="1792"/>
                </a:lnTo>
                <a:lnTo>
                  <a:pt x="1697" y="1770"/>
                </a:lnTo>
                <a:lnTo>
                  <a:pt x="1895" y="1755"/>
                </a:lnTo>
                <a:lnTo>
                  <a:pt x="2031" y="1733"/>
                </a:lnTo>
                <a:lnTo>
                  <a:pt x="2229" y="1710"/>
                </a:lnTo>
                <a:lnTo>
                  <a:pt x="2403" y="1681"/>
                </a:lnTo>
                <a:lnTo>
                  <a:pt x="2588" y="1651"/>
                </a:lnTo>
                <a:lnTo>
                  <a:pt x="2774" y="1614"/>
                </a:lnTo>
                <a:lnTo>
                  <a:pt x="2923" y="1576"/>
                </a:lnTo>
                <a:lnTo>
                  <a:pt x="3072" y="1539"/>
                </a:lnTo>
                <a:lnTo>
                  <a:pt x="3233" y="1487"/>
                </a:lnTo>
                <a:lnTo>
                  <a:pt x="3381" y="1435"/>
                </a:lnTo>
                <a:lnTo>
                  <a:pt x="3542" y="1368"/>
                </a:lnTo>
                <a:lnTo>
                  <a:pt x="3716" y="1279"/>
                </a:lnTo>
                <a:lnTo>
                  <a:pt x="3852" y="1197"/>
                </a:lnTo>
                <a:lnTo>
                  <a:pt x="3988" y="1093"/>
                </a:lnTo>
                <a:lnTo>
                  <a:pt x="4100" y="996"/>
                </a:lnTo>
                <a:lnTo>
                  <a:pt x="4471" y="1130"/>
                </a:lnTo>
                <a:lnTo>
                  <a:pt x="4323" y="0"/>
                </a:lnTo>
                <a:close/>
              </a:path>
            </a:pathLst>
          </a:custGeom>
          <a:solidFill>
            <a:schemeClr val="accent2"/>
          </a:solidFill>
          <a:ln>
            <a:noFill/>
          </a:ln>
        </p:spPr>
        <p:style>
          <a:lnRef idx="0">
            <a:scrgbClr r="0" g="0" b="0"/>
          </a:lnRef>
          <a:fillRef idx="0">
            <a:scrgbClr r="0" g="0" b="0"/>
          </a:fillRef>
          <a:effectRef idx="0">
            <a:scrgbClr r="0" g="0" b="0"/>
          </a:effectRef>
          <a:fontRef idx="minor">
            <a:schemeClr val="lt1"/>
          </a:fontRef>
        </p:style>
        <p:txBody>
          <a:bodyPr/>
          <a:lstStyle/>
          <a:p>
            <a:pPr fontAlgn="base">
              <a:spcBef>
                <a:spcPct val="0"/>
              </a:spcBef>
              <a:spcAft>
                <a:spcPct val="0"/>
              </a:spcAft>
              <a:defRPr/>
            </a:pPr>
            <a:endParaRPr lang="ja-JP" altLang="en-US" sz="2045" dirty="0">
              <a:solidFill>
                <a:srgbClr val="000000"/>
              </a:solidFill>
              <a:effectLst>
                <a:outerShdw blurRad="38100" dist="38100" dir="2700000" algn="tl">
                  <a:srgbClr val="000000">
                    <a:alpha val="43137"/>
                  </a:srgbClr>
                </a:outerShdw>
              </a:effectLst>
              <a:latin typeface="+mn-ea"/>
              <a:cs typeface="メイリオ" panose="020B0604030504040204" pitchFamily="50" charset="-128"/>
            </a:endParaRPr>
          </a:p>
        </p:txBody>
      </p:sp>
      <p:sp>
        <p:nvSpPr>
          <p:cNvPr id="17" name="テキスト ボックス 16"/>
          <p:cNvSpPr txBox="1"/>
          <p:nvPr/>
        </p:nvSpPr>
        <p:spPr>
          <a:xfrm>
            <a:off x="1475974" y="5363707"/>
            <a:ext cx="6423484" cy="879087"/>
          </a:xfrm>
          <a:prstGeom prst="rect">
            <a:avLst/>
          </a:prstGeom>
          <a:noFill/>
        </p:spPr>
        <p:txBody>
          <a:bodyPr wrap="square" rtlCol="0">
            <a:spAutoFit/>
          </a:bodyPr>
          <a:lstStyle/>
          <a:p>
            <a:pPr marL="243492" indent="-243492">
              <a:buFont typeface="Wingdings" panose="05000000000000000000" pitchFamily="2" charset="2"/>
              <a:buChar char="ü"/>
            </a:pPr>
            <a:r>
              <a:rPr lang="ja-JP" altLang="en-US" sz="1534" b="1" dirty="0">
                <a:solidFill>
                  <a:schemeClr val="tx1">
                    <a:lumMod val="75000"/>
                    <a:lumOff val="25000"/>
                  </a:schemeClr>
                </a:solidFill>
                <a:latin typeface="+mn-ea"/>
              </a:rPr>
              <a:t>ナレッジ検索のための</a:t>
            </a:r>
            <a:r>
              <a:rPr lang="ja-JP" altLang="en-US" sz="1704" b="1" dirty="0">
                <a:solidFill>
                  <a:srgbClr val="FF0000"/>
                </a:solidFill>
                <a:latin typeface="+mn-ea"/>
              </a:rPr>
              <a:t>保留時間の削減</a:t>
            </a:r>
            <a:endParaRPr lang="en-US" altLang="ja-JP" sz="1704" b="1" dirty="0">
              <a:solidFill>
                <a:srgbClr val="FF0000"/>
              </a:solidFill>
              <a:latin typeface="+mn-ea"/>
            </a:endParaRPr>
          </a:p>
          <a:p>
            <a:pPr marL="243492" indent="-243492">
              <a:buFont typeface="Wingdings" panose="05000000000000000000" pitchFamily="2" charset="2"/>
              <a:buChar char="ü"/>
            </a:pPr>
            <a:r>
              <a:rPr lang="ja-JP" altLang="en-US" sz="1534" b="1" dirty="0">
                <a:solidFill>
                  <a:schemeClr val="tx1">
                    <a:lumMod val="75000"/>
                    <a:lumOff val="25000"/>
                  </a:schemeClr>
                </a:solidFill>
                <a:latin typeface="+mn-ea"/>
              </a:rPr>
              <a:t>オペレーターの</a:t>
            </a:r>
            <a:r>
              <a:rPr lang="ja-JP" altLang="en-US" sz="1704" b="1" dirty="0">
                <a:solidFill>
                  <a:srgbClr val="FF0000"/>
                </a:solidFill>
                <a:latin typeface="+mn-ea"/>
              </a:rPr>
              <a:t>負担軽減</a:t>
            </a:r>
            <a:endParaRPr lang="en-US" altLang="ja-JP" sz="1534" b="1" dirty="0">
              <a:solidFill>
                <a:srgbClr val="FF0000"/>
              </a:solidFill>
              <a:latin typeface="+mn-ea"/>
            </a:endParaRPr>
          </a:p>
          <a:p>
            <a:pPr marL="243492" indent="-243492">
              <a:buFont typeface="Wingdings" panose="05000000000000000000" pitchFamily="2" charset="2"/>
              <a:buChar char="ü"/>
            </a:pPr>
            <a:r>
              <a:rPr lang="ja-JP" altLang="en-US" sz="1534" b="1" dirty="0">
                <a:solidFill>
                  <a:schemeClr val="tx1">
                    <a:lumMod val="75000"/>
                    <a:lumOff val="25000"/>
                  </a:schemeClr>
                </a:solidFill>
                <a:latin typeface="+mn-ea"/>
              </a:rPr>
              <a:t>的確かつスピーディーな対応による</a:t>
            </a:r>
            <a:r>
              <a:rPr lang="ja-JP" altLang="en-US" sz="1704" b="1" dirty="0">
                <a:solidFill>
                  <a:srgbClr val="FF0000"/>
                </a:solidFill>
                <a:latin typeface="+mn-ea"/>
              </a:rPr>
              <a:t>顧客満足度向上</a:t>
            </a:r>
            <a:endParaRPr lang="en-US" altLang="ja-JP" sz="1704" b="1" dirty="0">
              <a:solidFill>
                <a:srgbClr val="FF0000"/>
              </a:solidFill>
              <a:latin typeface="+mn-ea"/>
            </a:endParaRPr>
          </a:p>
        </p:txBody>
      </p:sp>
      <p:sp>
        <p:nvSpPr>
          <p:cNvPr id="19" name="角丸四角形 18"/>
          <p:cNvSpPr/>
          <p:nvPr/>
        </p:nvSpPr>
        <p:spPr>
          <a:xfrm>
            <a:off x="4471905" y="3096104"/>
            <a:ext cx="3275758" cy="1429611"/>
          </a:xfrm>
          <a:prstGeom prst="roundRect">
            <a:avLst>
              <a:gd name="adj" fmla="val 4682"/>
            </a:avLst>
          </a:prstGeom>
          <a:noFill/>
          <a:ln w="28575" cap="flat" cmpd="sng" algn="ctr">
            <a:solidFill>
              <a:srgbClr val="FF0000"/>
            </a:solidFill>
            <a:prstDash val="solid"/>
          </a:ln>
          <a:effectLst/>
        </p:spPr>
        <p:txBody>
          <a:bodyPr rtlCol="0" anchor="ctr"/>
          <a:lstStyle/>
          <a:p>
            <a:pPr algn="ctr" defTabSz="779173" fontAlgn="base">
              <a:spcBef>
                <a:spcPct val="0"/>
              </a:spcBef>
              <a:spcAft>
                <a:spcPct val="0"/>
              </a:spcAft>
              <a:defRPr/>
            </a:pPr>
            <a:endParaRPr lang="ja-JP" altLang="en-US" sz="1150" b="1" kern="0">
              <a:solidFill>
                <a:prstClr val="white"/>
              </a:solidFill>
              <a:latin typeface="+mn-ea"/>
            </a:endParaRPr>
          </a:p>
        </p:txBody>
      </p:sp>
      <p:sp>
        <p:nvSpPr>
          <p:cNvPr id="20" name="角丸四角形吹き出し 19"/>
          <p:cNvSpPr/>
          <p:nvPr/>
        </p:nvSpPr>
        <p:spPr>
          <a:xfrm>
            <a:off x="6928075" y="3807706"/>
            <a:ext cx="2053646" cy="1306139"/>
          </a:xfrm>
          <a:prstGeom prst="wedgeRoundRectCallout">
            <a:avLst>
              <a:gd name="adj1" fmla="val -74280"/>
              <a:gd name="adj2" fmla="val -49516"/>
              <a:gd name="adj3" fmla="val 16667"/>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sz="1023" dirty="0">
                <a:solidFill>
                  <a:schemeClr val="tx1"/>
                </a:solidFill>
                <a:latin typeface="+mn-ea"/>
              </a:rPr>
              <a:t>回答候補は</a:t>
            </a:r>
            <a:r>
              <a:rPr lang="ja-JP" altLang="en-US" sz="1023" b="1" dirty="0">
                <a:solidFill>
                  <a:schemeClr val="tx1"/>
                </a:solidFill>
                <a:latin typeface="+mn-ea"/>
              </a:rPr>
              <a:t>複数表示</a:t>
            </a:r>
            <a:r>
              <a:rPr lang="ja-JP" altLang="en-US" sz="1023" dirty="0">
                <a:solidFill>
                  <a:schemeClr val="tx1"/>
                </a:solidFill>
                <a:latin typeface="+mn-ea"/>
              </a:rPr>
              <a:t>。</a:t>
            </a:r>
            <a:endParaRPr lang="en-US" altLang="ja-JP" sz="1023" dirty="0">
              <a:solidFill>
                <a:schemeClr val="tx1"/>
              </a:solidFill>
              <a:latin typeface="+mn-ea"/>
            </a:endParaRPr>
          </a:p>
          <a:p>
            <a:pPr algn="ctr"/>
            <a:r>
              <a:rPr lang="ja-JP" altLang="en-US" sz="1023" dirty="0">
                <a:solidFill>
                  <a:schemeClr val="tx1"/>
                </a:solidFill>
                <a:latin typeface="+mn-ea"/>
              </a:rPr>
              <a:t>（紐づけられた回答すべて）</a:t>
            </a:r>
            <a:endParaRPr lang="en-US" altLang="ja-JP" sz="1023" dirty="0">
              <a:solidFill>
                <a:schemeClr val="tx1"/>
              </a:solidFill>
              <a:latin typeface="+mn-ea"/>
            </a:endParaRPr>
          </a:p>
          <a:p>
            <a:pPr algn="ctr"/>
            <a:endParaRPr lang="en-US" altLang="ja-JP" sz="1023" dirty="0">
              <a:solidFill>
                <a:schemeClr val="tx1"/>
              </a:solidFill>
              <a:latin typeface="+mn-ea"/>
            </a:endParaRPr>
          </a:p>
          <a:p>
            <a:pPr algn="ctr"/>
            <a:r>
              <a:rPr lang="ja-JP" altLang="en-US" sz="1023" dirty="0">
                <a:solidFill>
                  <a:schemeClr val="tx1"/>
                </a:solidFill>
                <a:latin typeface="+mn-ea"/>
              </a:rPr>
              <a:t>特定の質問（キーワード）に対して特定の回答のみを表示させることも可能。</a:t>
            </a:r>
            <a:endParaRPr lang="en-US" altLang="ja-JP" sz="1023" dirty="0">
              <a:solidFill>
                <a:schemeClr val="tx1"/>
              </a:solidFill>
              <a:latin typeface="+mn-ea"/>
            </a:endParaRPr>
          </a:p>
        </p:txBody>
      </p:sp>
      <p:sp>
        <p:nvSpPr>
          <p:cNvPr id="21" name="角丸四角形 20"/>
          <p:cNvSpPr/>
          <p:nvPr/>
        </p:nvSpPr>
        <p:spPr>
          <a:xfrm>
            <a:off x="2488332" y="2379267"/>
            <a:ext cx="1833396" cy="2750378"/>
          </a:xfrm>
          <a:prstGeom prst="roundRect">
            <a:avLst>
              <a:gd name="adj" fmla="val 4682"/>
            </a:avLst>
          </a:prstGeom>
          <a:noFill/>
          <a:ln w="28575" cap="flat" cmpd="sng" algn="ctr">
            <a:solidFill>
              <a:srgbClr val="FF0000"/>
            </a:solidFill>
            <a:prstDash val="solid"/>
          </a:ln>
          <a:effectLst/>
        </p:spPr>
        <p:txBody>
          <a:bodyPr rtlCol="0" anchor="ctr"/>
          <a:lstStyle/>
          <a:p>
            <a:pPr algn="ctr" defTabSz="779173" fontAlgn="base">
              <a:spcBef>
                <a:spcPct val="0"/>
              </a:spcBef>
              <a:spcAft>
                <a:spcPct val="0"/>
              </a:spcAft>
              <a:defRPr/>
            </a:pPr>
            <a:endParaRPr lang="ja-JP" altLang="en-US" sz="1150" b="1" kern="0">
              <a:solidFill>
                <a:prstClr val="white"/>
              </a:solidFill>
              <a:latin typeface="+mn-ea"/>
            </a:endParaRPr>
          </a:p>
        </p:txBody>
      </p:sp>
      <p:grpSp>
        <p:nvGrpSpPr>
          <p:cNvPr id="22" name="グループ化 21"/>
          <p:cNvGrpSpPr/>
          <p:nvPr/>
        </p:nvGrpSpPr>
        <p:grpSpPr>
          <a:xfrm>
            <a:off x="2248634" y="2127359"/>
            <a:ext cx="1898607" cy="328423"/>
            <a:chOff x="2349837" y="1573115"/>
            <a:chExt cx="2056824" cy="355792"/>
          </a:xfrm>
        </p:grpSpPr>
        <p:sp>
          <p:nvSpPr>
            <p:cNvPr id="23" name="テキスト ボックス 22"/>
            <p:cNvSpPr txBox="1"/>
            <p:nvPr/>
          </p:nvSpPr>
          <p:spPr>
            <a:xfrm>
              <a:off x="2349837" y="1573115"/>
              <a:ext cx="371867" cy="35579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1534" b="1" dirty="0">
                  <a:solidFill>
                    <a:srgbClr val="756140"/>
                  </a:solidFill>
                  <a:latin typeface="+mn-ea"/>
                </a:rPr>
                <a:t>１</a:t>
              </a:r>
            </a:p>
          </p:txBody>
        </p:sp>
        <p:sp>
          <p:nvSpPr>
            <p:cNvPr id="24" name="角丸四角形 23"/>
            <p:cNvSpPr/>
            <p:nvPr/>
          </p:nvSpPr>
          <p:spPr>
            <a:xfrm>
              <a:off x="2745122" y="1581015"/>
              <a:ext cx="1661539" cy="332307"/>
            </a:xfrm>
            <a:prstGeom prst="roundRect">
              <a:avLst/>
            </a:prstGeom>
            <a:ln/>
          </p:spPr>
          <p:style>
            <a:lnRef idx="2">
              <a:schemeClr val="accent5"/>
            </a:lnRef>
            <a:fillRef idx="1">
              <a:schemeClr val="lt1"/>
            </a:fillRef>
            <a:effectRef idx="0">
              <a:schemeClr val="accent5"/>
            </a:effectRef>
            <a:fontRef idx="minor">
              <a:schemeClr val="dk1"/>
            </a:fontRef>
          </p:style>
          <p:txBody>
            <a:bodyPr lIns="30675" tIns="30675" rIns="30675" bIns="30675" rtlCol="0" anchor="ctr"/>
            <a:lstStyle/>
            <a:p>
              <a:r>
                <a:rPr lang="ja-JP" altLang="en-US" sz="1023" dirty="0">
                  <a:solidFill>
                    <a:srgbClr val="756140"/>
                  </a:solidFill>
                  <a:latin typeface="+mn-ea"/>
                </a:rPr>
                <a:t>通話をリアルタイム表示</a:t>
              </a:r>
            </a:p>
          </p:txBody>
        </p:sp>
      </p:grpSp>
      <p:sp>
        <p:nvSpPr>
          <p:cNvPr id="25" name="Rectangle 2"/>
          <p:cNvSpPr txBox="1">
            <a:spLocks noChangeArrowheads="1"/>
          </p:cNvSpPr>
          <p:nvPr/>
        </p:nvSpPr>
        <p:spPr bwMode="auto">
          <a:xfrm>
            <a:off x="195291" y="933206"/>
            <a:ext cx="8734829" cy="737389"/>
          </a:xfrm>
          <a:prstGeom prst="rect">
            <a:avLst/>
          </a:prstGeom>
          <a:solidFill>
            <a:srgbClr val="99CCFF">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4159" tIns="37080" rIns="74159" bIns="37080" anchor="ctr"/>
          <a:lstStyle>
            <a:lvl1pPr algn="l" eaLnBrk="0" hangingPunct="0">
              <a:spcBef>
                <a:spcPct val="20000"/>
              </a:spcBef>
              <a:buChar char="•"/>
              <a:defRPr kumimoji="1">
                <a:solidFill>
                  <a:schemeClr val="tx1"/>
                </a:solidFill>
                <a:latin typeface="MS UI Gothic" pitchFamily="50" charset="-128"/>
                <a:ea typeface="MS UI Gothic" pitchFamily="50" charset="-128"/>
              </a:defRPr>
            </a:lvl1pPr>
            <a:lvl2pPr marL="742950" indent="-285750" algn="l" eaLnBrk="0" hangingPunct="0">
              <a:spcBef>
                <a:spcPct val="20000"/>
              </a:spcBef>
              <a:buChar char="–"/>
              <a:defRPr kumimoji="1">
                <a:solidFill>
                  <a:schemeClr val="tx1"/>
                </a:solidFill>
                <a:latin typeface="MS UI Gothic" pitchFamily="50" charset="-128"/>
                <a:ea typeface="MS UI Gothic" pitchFamily="50" charset="-128"/>
              </a:defRPr>
            </a:lvl2pPr>
            <a:lvl3pPr marL="1143000" indent="-228600" algn="l" eaLnBrk="0" hangingPunct="0">
              <a:spcBef>
                <a:spcPct val="20000"/>
              </a:spcBef>
              <a:buChar char="•"/>
              <a:defRPr kumimoji="1">
                <a:solidFill>
                  <a:schemeClr val="tx1"/>
                </a:solidFill>
                <a:latin typeface="MS UI Gothic" pitchFamily="50" charset="-128"/>
                <a:ea typeface="MS UI Gothic" pitchFamily="50" charset="-128"/>
              </a:defRPr>
            </a:lvl3pPr>
            <a:lvl4pPr marL="1600200" indent="-228600" algn="l" eaLnBrk="0" hangingPunct="0">
              <a:spcBef>
                <a:spcPct val="20000"/>
              </a:spcBef>
              <a:buChar char="–"/>
              <a:defRPr kumimoji="1">
                <a:solidFill>
                  <a:schemeClr val="tx1"/>
                </a:solidFill>
                <a:latin typeface="MS UI Gothic" pitchFamily="50" charset="-128"/>
                <a:ea typeface="MS UI Gothic" pitchFamily="50" charset="-128"/>
              </a:defRPr>
            </a:lvl4pPr>
            <a:lvl5pPr marL="2057400" indent="-228600" algn="l" eaLnBrk="0" hangingPunct="0">
              <a:spcBef>
                <a:spcPct val="20000"/>
              </a:spcBef>
              <a:buChar char="»"/>
              <a:defRPr kumimoji="1">
                <a:solidFill>
                  <a:schemeClr val="tx1"/>
                </a:solidFill>
                <a:latin typeface="MS UI Gothic" pitchFamily="50" charset="-128"/>
                <a:ea typeface="MS UI Gothic" pitchFamily="50" charset="-128"/>
              </a:defRPr>
            </a:lvl5pPr>
            <a:lvl6pPr marL="25146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6pPr>
            <a:lvl7pPr marL="29718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7pPr>
            <a:lvl8pPr marL="34290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8pPr>
            <a:lvl9pPr marL="38862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9pPr>
          </a:lstStyle>
          <a:p>
            <a:pPr marL="263776" indent="-263776" eaLnBrk="1" hangingPunct="1">
              <a:spcBef>
                <a:spcPct val="0"/>
              </a:spcBef>
              <a:buFont typeface="Wingdings" panose="05000000000000000000" pitchFamily="2" charset="2"/>
              <a:buChar char="n"/>
            </a:pPr>
            <a:r>
              <a:rPr lang="ja-JP" altLang="en-US" sz="1600" b="1" dirty="0">
                <a:solidFill>
                  <a:srgbClr val="1F497D"/>
                </a:solidFill>
                <a:latin typeface="+mn-ea"/>
                <a:ea typeface="+mn-ea"/>
                <a:cs typeface="Meiryo UI" pitchFamily="50" charset="-128"/>
              </a:rPr>
              <a:t>通話中に音声認識結果から重要なキーワードをレコメンドして</a:t>
            </a:r>
            <a:r>
              <a:rPr lang="en-US" altLang="ja-JP" sz="1600" b="1" dirty="0">
                <a:solidFill>
                  <a:srgbClr val="1F497D"/>
                </a:solidFill>
                <a:latin typeface="+mn-ea"/>
                <a:ea typeface="+mn-ea"/>
                <a:cs typeface="Meiryo UI" pitchFamily="50" charset="-128"/>
              </a:rPr>
              <a:t>FAQ</a:t>
            </a:r>
            <a:r>
              <a:rPr lang="ja-JP" altLang="en-US" sz="1600" b="1" dirty="0">
                <a:solidFill>
                  <a:srgbClr val="1F497D"/>
                </a:solidFill>
                <a:latin typeface="+mn-ea"/>
                <a:ea typeface="+mn-ea"/>
                <a:cs typeface="Meiryo UI" pitchFamily="50" charset="-128"/>
              </a:rPr>
              <a:t>検索を支援します。</a:t>
            </a:r>
            <a:endParaRPr lang="en-US" altLang="ja-JP" sz="1600" b="1" dirty="0">
              <a:solidFill>
                <a:srgbClr val="1F497D"/>
              </a:solidFill>
              <a:latin typeface="+mn-ea"/>
              <a:ea typeface="+mn-ea"/>
              <a:cs typeface="Meiryo UI" pitchFamily="50" charset="-128"/>
            </a:endParaRPr>
          </a:p>
          <a:p>
            <a:pPr marL="263776" indent="-263776" eaLnBrk="1" hangingPunct="1">
              <a:spcBef>
                <a:spcPct val="0"/>
              </a:spcBef>
              <a:buFont typeface="Wingdings" panose="05000000000000000000" pitchFamily="2" charset="2"/>
              <a:buChar char="n"/>
            </a:pPr>
            <a:r>
              <a:rPr lang="ja-JP" altLang="en-US" sz="1600" b="1" dirty="0">
                <a:solidFill>
                  <a:srgbClr val="1F497D"/>
                </a:solidFill>
                <a:latin typeface="+mn-ea"/>
                <a:ea typeface="+mn-ea"/>
                <a:cs typeface="Meiryo UI" pitchFamily="50" charset="-128"/>
              </a:rPr>
              <a:t>常にサポーターが隣にいるような安心感をもって応対することが可能です。</a:t>
            </a:r>
          </a:p>
        </p:txBody>
      </p:sp>
      <p:sp>
        <p:nvSpPr>
          <p:cNvPr id="26" name="正方形/長方形 25">
            <a:extLst>
              <a:ext uri="{FF2B5EF4-FFF2-40B4-BE49-F238E27FC236}">
                <a16:creationId xmlns:a16="http://schemas.microsoft.com/office/drawing/2014/main" xmlns="" id="{59AC9C24-2E80-2E4C-A489-A287FB5E7D84}"/>
              </a:ext>
            </a:extLst>
          </p:cNvPr>
          <p:cNvSpPr/>
          <p:nvPr/>
        </p:nvSpPr>
        <p:spPr>
          <a:xfrm>
            <a:off x="727397" y="3045655"/>
            <a:ext cx="585417" cy="262829"/>
          </a:xfrm>
          <a:prstGeom prst="rect">
            <a:avLst/>
          </a:prstGeom>
        </p:spPr>
        <p:txBody>
          <a:bodyPr wrap="none">
            <a:spAutoFit/>
          </a:bodyPr>
          <a:lstStyle/>
          <a:p>
            <a:pPr algn="ctr"/>
            <a:r>
              <a:rPr lang="ja-JP" altLang="en-US" sz="1108" dirty="0">
                <a:latin typeface="+mn-ea"/>
                <a:cs typeface="Meiryo UI" pitchFamily="50" charset="-128"/>
              </a:rPr>
              <a:t>お客様</a:t>
            </a:r>
            <a:endParaRPr lang="en-US" altLang="ja-JP" sz="1108" dirty="0">
              <a:latin typeface="+mn-ea"/>
              <a:cs typeface="Meiryo UI" pitchFamily="50" charset="-128"/>
            </a:endParaRPr>
          </a:p>
        </p:txBody>
      </p:sp>
      <p:sp>
        <p:nvSpPr>
          <p:cNvPr id="27" name="テキスト ボックス 26">
            <a:extLst>
              <a:ext uri="{FF2B5EF4-FFF2-40B4-BE49-F238E27FC236}">
                <a16:creationId xmlns:a16="http://schemas.microsoft.com/office/drawing/2014/main" xmlns="" id="{5BE09C0C-5E98-4FC5-BEF8-7316745953F4}"/>
              </a:ext>
            </a:extLst>
          </p:cNvPr>
          <p:cNvSpPr txBox="1"/>
          <p:nvPr/>
        </p:nvSpPr>
        <p:spPr bwMode="auto">
          <a:xfrm>
            <a:off x="511305" y="4848851"/>
            <a:ext cx="1017599"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spAutoFit/>
          </a:bodyPr>
          <a:lstStyle/>
          <a:p>
            <a:pPr algn="ctr" fontAlgn="base">
              <a:lnSpc>
                <a:spcPts val="2492"/>
              </a:lnSpc>
              <a:spcBef>
                <a:spcPct val="0"/>
              </a:spcBef>
              <a:spcAft>
                <a:spcPct val="0"/>
              </a:spcAft>
            </a:pPr>
            <a:r>
              <a:rPr lang="en-US" altLang="ja-JP" sz="1108" dirty="0">
                <a:solidFill>
                  <a:schemeClr val="tx1">
                    <a:lumMod val="75000"/>
                    <a:lumOff val="25000"/>
                  </a:schemeClr>
                </a:solidFill>
                <a:latin typeface="+mn-ea"/>
                <a:cs typeface="メイリオ" panose="020B0604030504040204" pitchFamily="50" charset="-128"/>
              </a:rPr>
              <a:t>OP</a:t>
            </a:r>
            <a:endParaRPr lang="ja-JP" altLang="en-US" sz="1108" dirty="0">
              <a:solidFill>
                <a:schemeClr val="tx1">
                  <a:lumMod val="75000"/>
                  <a:lumOff val="25000"/>
                </a:schemeClr>
              </a:solidFill>
              <a:latin typeface="+mn-ea"/>
              <a:cs typeface="メイリオ" panose="020B0604030504040204" pitchFamily="50" charset="-128"/>
            </a:endParaRPr>
          </a:p>
        </p:txBody>
      </p:sp>
      <p:grpSp>
        <p:nvGrpSpPr>
          <p:cNvPr id="28" name="グループ化 27"/>
          <p:cNvGrpSpPr/>
          <p:nvPr/>
        </p:nvGrpSpPr>
        <p:grpSpPr>
          <a:xfrm>
            <a:off x="4360117" y="2217702"/>
            <a:ext cx="1898607" cy="328423"/>
            <a:chOff x="2349837" y="1573115"/>
            <a:chExt cx="2056824" cy="355792"/>
          </a:xfrm>
        </p:grpSpPr>
        <p:sp>
          <p:nvSpPr>
            <p:cNvPr id="29" name="テキスト ボックス 28"/>
            <p:cNvSpPr txBox="1"/>
            <p:nvPr/>
          </p:nvSpPr>
          <p:spPr>
            <a:xfrm>
              <a:off x="2349837" y="1573115"/>
              <a:ext cx="371867" cy="35579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altLang="ja-JP" sz="1534" b="1" dirty="0">
                  <a:solidFill>
                    <a:srgbClr val="756140"/>
                  </a:solidFill>
                  <a:latin typeface="+mn-ea"/>
                </a:rPr>
                <a:t>2</a:t>
              </a:r>
              <a:endParaRPr lang="ja-JP" altLang="en-US" sz="1534" b="1" dirty="0">
                <a:solidFill>
                  <a:srgbClr val="756140"/>
                </a:solidFill>
                <a:latin typeface="+mn-ea"/>
              </a:endParaRPr>
            </a:p>
          </p:txBody>
        </p:sp>
        <p:sp>
          <p:nvSpPr>
            <p:cNvPr id="30" name="角丸四角形 29"/>
            <p:cNvSpPr/>
            <p:nvPr/>
          </p:nvSpPr>
          <p:spPr>
            <a:xfrm>
              <a:off x="2745122" y="1581015"/>
              <a:ext cx="1661539" cy="332307"/>
            </a:xfrm>
            <a:prstGeom prst="roundRect">
              <a:avLst/>
            </a:prstGeom>
            <a:ln/>
          </p:spPr>
          <p:style>
            <a:lnRef idx="2">
              <a:schemeClr val="accent5"/>
            </a:lnRef>
            <a:fillRef idx="1">
              <a:schemeClr val="lt1"/>
            </a:fillRef>
            <a:effectRef idx="0">
              <a:schemeClr val="accent5"/>
            </a:effectRef>
            <a:fontRef idx="minor">
              <a:schemeClr val="dk1"/>
            </a:fontRef>
          </p:style>
          <p:txBody>
            <a:bodyPr lIns="30675" tIns="30675" rIns="30675" bIns="30675" rtlCol="0" anchor="ctr"/>
            <a:lstStyle/>
            <a:p>
              <a:r>
                <a:rPr lang="ja-JP" altLang="en-US" sz="1023" dirty="0">
                  <a:solidFill>
                    <a:srgbClr val="756140"/>
                  </a:solidFill>
                  <a:latin typeface="+mn-ea"/>
                </a:rPr>
                <a:t>キーワードを抽出</a:t>
              </a:r>
            </a:p>
          </p:txBody>
        </p:sp>
      </p:grpSp>
      <p:grpSp>
        <p:nvGrpSpPr>
          <p:cNvPr id="31" name="グループ化 30"/>
          <p:cNvGrpSpPr/>
          <p:nvPr/>
        </p:nvGrpSpPr>
        <p:grpSpPr>
          <a:xfrm>
            <a:off x="6441723" y="3023643"/>
            <a:ext cx="1898607" cy="328423"/>
            <a:chOff x="2349837" y="1573115"/>
            <a:chExt cx="2056824" cy="355792"/>
          </a:xfrm>
        </p:grpSpPr>
        <p:sp>
          <p:nvSpPr>
            <p:cNvPr id="32" name="テキスト ボックス 31"/>
            <p:cNvSpPr txBox="1"/>
            <p:nvPr/>
          </p:nvSpPr>
          <p:spPr>
            <a:xfrm>
              <a:off x="2349837" y="1573115"/>
              <a:ext cx="371867" cy="35579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altLang="ja-JP" sz="1534" b="1" dirty="0">
                  <a:solidFill>
                    <a:srgbClr val="756140"/>
                  </a:solidFill>
                  <a:latin typeface="+mn-ea"/>
                </a:rPr>
                <a:t>3</a:t>
              </a:r>
              <a:endParaRPr lang="ja-JP" altLang="en-US" sz="1534" b="1" dirty="0">
                <a:solidFill>
                  <a:srgbClr val="756140"/>
                </a:solidFill>
                <a:latin typeface="+mn-ea"/>
              </a:endParaRPr>
            </a:p>
          </p:txBody>
        </p:sp>
        <p:sp>
          <p:nvSpPr>
            <p:cNvPr id="33" name="角丸四角形 32"/>
            <p:cNvSpPr/>
            <p:nvPr/>
          </p:nvSpPr>
          <p:spPr>
            <a:xfrm>
              <a:off x="2745122" y="1581015"/>
              <a:ext cx="1661539" cy="332307"/>
            </a:xfrm>
            <a:prstGeom prst="roundRect">
              <a:avLst/>
            </a:prstGeom>
            <a:ln/>
          </p:spPr>
          <p:style>
            <a:lnRef idx="2">
              <a:schemeClr val="accent5"/>
            </a:lnRef>
            <a:fillRef idx="1">
              <a:schemeClr val="lt1"/>
            </a:fillRef>
            <a:effectRef idx="0">
              <a:schemeClr val="accent5"/>
            </a:effectRef>
            <a:fontRef idx="minor">
              <a:schemeClr val="dk1"/>
            </a:fontRef>
          </p:style>
          <p:txBody>
            <a:bodyPr lIns="30675" tIns="30675" rIns="30675" bIns="30675" rtlCol="0" anchor="ctr"/>
            <a:lstStyle/>
            <a:p>
              <a:r>
                <a:rPr lang="ja-JP" altLang="en-US" sz="1023" dirty="0">
                  <a:solidFill>
                    <a:srgbClr val="756140"/>
                  </a:solidFill>
                  <a:latin typeface="+mn-ea"/>
                </a:rPr>
                <a:t>回答候補をレコメンド</a:t>
              </a:r>
            </a:p>
          </p:txBody>
        </p:sp>
      </p:grpSp>
      <p:pic>
        <p:nvPicPr>
          <p:cNvPr id="34" name="図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1675" y="2440509"/>
            <a:ext cx="662028" cy="698711"/>
          </a:xfrm>
          <a:prstGeom prst="rect">
            <a:avLst/>
          </a:prstGeom>
        </p:spPr>
      </p:pic>
      <p:pic>
        <p:nvPicPr>
          <p:cNvPr id="35" name="図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5618" y="4371239"/>
            <a:ext cx="586211" cy="586211"/>
          </a:xfrm>
          <a:prstGeom prst="rect">
            <a:avLst/>
          </a:prstGeom>
        </p:spPr>
      </p:pic>
      <p:sp>
        <p:nvSpPr>
          <p:cNvPr id="36"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28</a:t>
            </a:r>
            <a:endParaRPr lang="ja-JP" altLang="ja-JP" dirty="0">
              <a:solidFill>
                <a:srgbClr val="000000"/>
              </a:solidFill>
            </a:endParaRPr>
          </a:p>
        </p:txBody>
      </p:sp>
    </p:spTree>
    <p:extLst>
      <p:ext uri="{BB962C8B-B14F-4D97-AF65-F5344CB8AC3E}">
        <p14:creationId xmlns:p14="http://schemas.microsoft.com/office/powerpoint/2010/main" val="2601243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オペレータ支援（要約文作成）</a:t>
            </a:r>
          </a:p>
        </p:txBody>
      </p:sp>
      <p:pic>
        <p:nvPicPr>
          <p:cNvPr id="3" name="図 2"/>
          <p:cNvPicPr/>
          <p:nvPr/>
        </p:nvPicPr>
        <p:blipFill rotWithShape="1">
          <a:blip r:embed="rId3" cstate="screen">
            <a:extLst>
              <a:ext uri="{28A0092B-C50C-407E-A947-70E740481C1C}">
                <a14:useLocalDpi xmlns:a14="http://schemas.microsoft.com/office/drawing/2010/main"/>
              </a:ext>
            </a:extLst>
          </a:blip>
          <a:srcRect l="423" t="36464" r="-7684" b="-291"/>
          <a:stretch/>
        </p:blipFill>
        <p:spPr>
          <a:xfrm>
            <a:off x="1789217" y="1757110"/>
            <a:ext cx="5072575" cy="2578468"/>
          </a:xfrm>
          <a:prstGeom prst="rect">
            <a:avLst/>
          </a:prstGeom>
          <a:ln w="6350">
            <a:solidFill>
              <a:schemeClr val="bg1">
                <a:lumMod val="50000"/>
              </a:schemeClr>
            </a:solidFill>
          </a:ln>
        </p:spPr>
      </p:pic>
      <p:cxnSp>
        <p:nvCxnSpPr>
          <p:cNvPr id="4" name="直線コネクタ 3"/>
          <p:cNvCxnSpPr>
            <a:stCxn id="20" idx="2"/>
          </p:cNvCxnSpPr>
          <p:nvPr/>
        </p:nvCxnSpPr>
        <p:spPr>
          <a:xfrm flipH="1">
            <a:off x="1012874" y="3222280"/>
            <a:ext cx="6969" cy="1539990"/>
          </a:xfrm>
          <a:prstGeom prst="line">
            <a:avLst/>
          </a:prstGeom>
          <a:ln w="38100">
            <a:solidFill>
              <a:schemeClr val="accent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円/楕円 27"/>
          <p:cNvSpPr/>
          <p:nvPr/>
        </p:nvSpPr>
        <p:spPr>
          <a:xfrm>
            <a:off x="627943" y="3753938"/>
            <a:ext cx="797627" cy="331203"/>
          </a:xfrm>
          <a:prstGeom prst="ellipse">
            <a:avLst/>
          </a:prstGeom>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ja-JP" altLang="en-US" sz="1193" dirty="0">
                <a:latin typeface="Meiryo UI" panose="020B0604030504040204" pitchFamily="50" charset="-128"/>
                <a:ea typeface="Meiryo UI" panose="020B0604030504040204" pitchFamily="50" charset="-128"/>
              </a:rPr>
              <a:t>通話終了</a:t>
            </a:r>
          </a:p>
        </p:txBody>
      </p:sp>
      <p:sp>
        <p:nvSpPr>
          <p:cNvPr id="6" name="正方形/長方形 5"/>
          <p:cNvSpPr/>
          <p:nvPr/>
        </p:nvSpPr>
        <p:spPr>
          <a:xfrm>
            <a:off x="355232" y="4767959"/>
            <a:ext cx="8435503" cy="103309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ja-JP" altLang="en-US" sz="1534">
              <a:latin typeface="Meiryo UI" panose="020B0604030504040204" pitchFamily="50" charset="-128"/>
              <a:ea typeface="Meiryo UI" panose="020B0604030504040204" pitchFamily="50" charset="-128"/>
            </a:endParaRPr>
          </a:p>
        </p:txBody>
      </p:sp>
      <p:sp>
        <p:nvSpPr>
          <p:cNvPr id="7" name="正方形/長方形 6"/>
          <p:cNvSpPr/>
          <p:nvPr/>
        </p:nvSpPr>
        <p:spPr>
          <a:xfrm>
            <a:off x="1299138" y="5051957"/>
            <a:ext cx="460119" cy="368094"/>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534">
              <a:latin typeface="Meiryo UI" panose="020B0604030504040204" pitchFamily="50" charset="-128"/>
              <a:ea typeface="Meiryo UI" panose="020B0604030504040204" pitchFamily="50" charset="-128"/>
            </a:endParaRPr>
          </a:p>
        </p:txBody>
      </p:sp>
      <p:sp>
        <p:nvSpPr>
          <p:cNvPr id="8" name="正方形/長方形 7"/>
          <p:cNvSpPr/>
          <p:nvPr/>
        </p:nvSpPr>
        <p:spPr>
          <a:xfrm>
            <a:off x="1350853" y="5084419"/>
            <a:ext cx="368094" cy="3067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534">
              <a:latin typeface="Meiryo UI" panose="020B0604030504040204" pitchFamily="50" charset="-128"/>
              <a:ea typeface="Meiryo UI" panose="020B0604030504040204" pitchFamily="50" charset="-128"/>
            </a:endParaRPr>
          </a:p>
        </p:txBody>
      </p:sp>
      <p:sp>
        <p:nvSpPr>
          <p:cNvPr id="9" name="フローチャート: 手作業 8"/>
          <p:cNvSpPr/>
          <p:nvPr/>
        </p:nvSpPr>
        <p:spPr>
          <a:xfrm flipV="1">
            <a:off x="1215564" y="5421347"/>
            <a:ext cx="613491" cy="90248"/>
          </a:xfrm>
          <a:prstGeom prst="flowChartManualOperation">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534">
              <a:latin typeface="Meiryo UI" panose="020B0604030504040204" pitchFamily="50" charset="-128"/>
              <a:ea typeface="Meiryo UI" panose="020B0604030504040204" pitchFamily="50" charset="-128"/>
            </a:endParaRPr>
          </a:p>
        </p:txBody>
      </p:sp>
      <p:pic>
        <p:nvPicPr>
          <p:cNvPr id="10" name="図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6799" y="5110884"/>
            <a:ext cx="291344" cy="250692"/>
          </a:xfrm>
          <a:prstGeom prst="rect">
            <a:avLst/>
          </a:prstGeom>
        </p:spPr>
      </p:pic>
      <p:sp>
        <p:nvSpPr>
          <p:cNvPr id="11" name="テキスト ボックス 10"/>
          <p:cNvSpPr txBox="1"/>
          <p:nvPr/>
        </p:nvSpPr>
        <p:spPr>
          <a:xfrm>
            <a:off x="2018563" y="4841798"/>
            <a:ext cx="6660372" cy="800604"/>
          </a:xfrm>
          <a:prstGeom prst="rect">
            <a:avLst/>
          </a:prstGeom>
          <a:noFill/>
        </p:spPr>
        <p:txBody>
          <a:bodyPr wrap="square" rtlCol="0">
            <a:spAutoFit/>
          </a:bodyPr>
          <a:lstStyle/>
          <a:p>
            <a:pPr marL="243492" indent="-243492">
              <a:buFont typeface="Wingdings" panose="05000000000000000000" pitchFamily="2" charset="2"/>
              <a:buChar char="ü"/>
            </a:pPr>
            <a:r>
              <a:rPr lang="ja-JP" altLang="en-US" sz="1534" b="1" dirty="0">
                <a:solidFill>
                  <a:schemeClr val="tx1">
                    <a:lumMod val="75000"/>
                    <a:lumOff val="25000"/>
                  </a:schemeClr>
                </a:solidFill>
                <a:latin typeface="Meiryo UI" panose="020B0604030504040204" pitchFamily="50" charset="-128"/>
                <a:ea typeface="Meiryo UI" panose="020B0604030504040204" pitchFamily="50" charset="-128"/>
              </a:rPr>
              <a:t>応対入力に活用可能であり、大幅に</a:t>
            </a:r>
            <a:r>
              <a:rPr lang="ja-JP" altLang="en-US" sz="1534" b="1" dirty="0">
                <a:solidFill>
                  <a:srgbClr val="FF0000"/>
                </a:solidFill>
                <a:latin typeface="Meiryo UI" panose="020B0604030504040204" pitchFamily="50" charset="-128"/>
                <a:ea typeface="Meiryo UI" panose="020B0604030504040204" pitchFamily="50" charset="-128"/>
              </a:rPr>
              <a:t>応対後処理時間を軽減</a:t>
            </a:r>
            <a:endParaRPr lang="en-US" altLang="ja-JP" sz="1534" b="1" dirty="0">
              <a:solidFill>
                <a:srgbClr val="FF0000"/>
              </a:solidFill>
              <a:latin typeface="Meiryo UI" panose="020B0604030504040204" pitchFamily="50" charset="-128"/>
              <a:ea typeface="Meiryo UI" panose="020B0604030504040204" pitchFamily="50" charset="-128"/>
            </a:endParaRPr>
          </a:p>
          <a:p>
            <a:pPr marL="243492" indent="-243492">
              <a:buFont typeface="Wingdings" panose="05000000000000000000" pitchFamily="2" charset="2"/>
              <a:buChar char="ü"/>
            </a:pPr>
            <a:r>
              <a:rPr lang="ja-JP" altLang="en-US" sz="1534" b="1" dirty="0">
                <a:solidFill>
                  <a:schemeClr val="tx1">
                    <a:lumMod val="75000"/>
                    <a:lumOff val="25000"/>
                  </a:schemeClr>
                </a:solidFill>
                <a:latin typeface="Meiryo UI" panose="020B0604030504040204" pitchFamily="50" charset="-128"/>
                <a:ea typeface="Meiryo UI" panose="020B0604030504040204" pitchFamily="50" charset="-128"/>
              </a:rPr>
              <a:t>オペレーターごとの入力品質のバラつきを軽減することで、</a:t>
            </a:r>
            <a:r>
              <a:rPr lang="ja-JP" altLang="en-US" sz="1534" b="1" dirty="0">
                <a:solidFill>
                  <a:srgbClr val="FF0000"/>
                </a:solidFill>
                <a:latin typeface="Meiryo UI" panose="020B0604030504040204" pitchFamily="50" charset="-128"/>
                <a:ea typeface="Meiryo UI" panose="020B0604030504040204" pitchFamily="50" charset="-128"/>
              </a:rPr>
              <a:t>より正確なコールリーズン分析が可能</a:t>
            </a:r>
          </a:p>
        </p:txBody>
      </p:sp>
      <p:sp>
        <p:nvSpPr>
          <p:cNvPr id="12" name="角丸四角形吹き出し 11"/>
          <p:cNvSpPr/>
          <p:nvPr/>
        </p:nvSpPr>
        <p:spPr bwMode="auto">
          <a:xfrm>
            <a:off x="334284" y="5825270"/>
            <a:ext cx="1929708" cy="341718"/>
          </a:xfrm>
          <a:prstGeom prst="wedgeRoundRectCallout">
            <a:avLst>
              <a:gd name="adj1" fmla="val -13545"/>
              <a:gd name="adj2" fmla="val -83226"/>
              <a:gd name="adj3" fmla="val 16667"/>
            </a:avLst>
          </a:prstGeom>
          <a:ln/>
        </p:spPr>
        <p:style>
          <a:lnRef idx="2">
            <a:schemeClr val="accent1"/>
          </a:lnRef>
          <a:fillRef idx="1">
            <a:schemeClr val="lt1"/>
          </a:fillRef>
          <a:effectRef idx="0">
            <a:schemeClr val="accent1"/>
          </a:effectRef>
          <a:fontRef idx="minor">
            <a:schemeClr val="dk1"/>
          </a:fontRef>
        </p:style>
        <p:txBody>
          <a:bodyPr lIns="30675" tIns="30675" rIns="30675" bIns="30675" rtlCol="0" anchor="ctr"/>
          <a:lstStyle/>
          <a:p>
            <a:r>
              <a:rPr lang="ja-JP" altLang="en-US" sz="831" dirty="0">
                <a:solidFill>
                  <a:schemeClr val="tx1">
                    <a:lumMod val="75000"/>
                    <a:lumOff val="25000"/>
                  </a:schemeClr>
                </a:solidFill>
                <a:latin typeface="Meiryo UI" panose="020B0604030504040204" pitchFamily="50" charset="-128"/>
                <a:ea typeface="Meiryo UI" panose="020B0604030504040204" pitchFamily="50" charset="-128"/>
                <a:cs typeface="メイリオ" panose="020B0604030504040204" pitchFamily="50" charset="-128"/>
              </a:rPr>
              <a:t>お電話ありがとうございました。</a:t>
            </a:r>
            <a:endParaRPr lang="en-US" altLang="ja-JP" sz="831" dirty="0">
              <a:solidFill>
                <a:schemeClr val="tx1">
                  <a:lumMod val="75000"/>
                  <a:lumOff val="25000"/>
                </a:schemeClr>
              </a:solid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831" dirty="0">
                <a:solidFill>
                  <a:schemeClr val="tx1">
                    <a:lumMod val="75000"/>
                    <a:lumOff val="25000"/>
                  </a:schemeClr>
                </a:solidFill>
                <a:latin typeface="Meiryo UI" panose="020B0604030504040204" pitchFamily="50" charset="-128"/>
                <a:ea typeface="Meiryo UI" panose="020B0604030504040204" pitchFamily="50" charset="-128"/>
                <a:cs typeface="メイリオ" panose="020B0604030504040204" pitchFamily="50" charset="-128"/>
              </a:rPr>
              <a:t>失礼します。</a:t>
            </a:r>
          </a:p>
        </p:txBody>
      </p:sp>
      <p:sp>
        <p:nvSpPr>
          <p:cNvPr id="13" name="角丸四角形 12"/>
          <p:cNvSpPr/>
          <p:nvPr/>
        </p:nvSpPr>
        <p:spPr>
          <a:xfrm>
            <a:off x="4490642" y="3020444"/>
            <a:ext cx="2415473" cy="1353574"/>
          </a:xfrm>
          <a:prstGeom prst="roundRect">
            <a:avLst>
              <a:gd name="adj" fmla="val 4682"/>
            </a:avLst>
          </a:prstGeom>
          <a:noFill/>
          <a:ln w="28575" cap="flat" cmpd="sng" algn="ctr">
            <a:solidFill>
              <a:srgbClr val="FF0000"/>
            </a:solidFill>
            <a:prstDash val="solid"/>
          </a:ln>
          <a:effectLst/>
        </p:spPr>
        <p:txBody>
          <a:bodyPr rtlCol="0" anchor="ctr"/>
          <a:lstStyle/>
          <a:p>
            <a:pPr algn="ctr" defTabSz="779173" fontAlgn="base">
              <a:spcBef>
                <a:spcPct val="0"/>
              </a:spcBef>
              <a:spcAft>
                <a:spcPct val="0"/>
              </a:spcAft>
              <a:defRPr/>
            </a:pPr>
            <a:endParaRPr lang="ja-JP" altLang="en-US" sz="1150" b="1" kern="0">
              <a:solidFill>
                <a:prstClr val="white"/>
              </a:solidFill>
              <a:latin typeface="Meiryo UI" panose="020B0604030504040204" pitchFamily="50" charset="-128"/>
              <a:ea typeface="Meiryo UI" panose="020B0604030504040204" pitchFamily="50" charset="-128"/>
            </a:endParaRPr>
          </a:p>
        </p:txBody>
      </p:sp>
      <p:cxnSp>
        <p:nvCxnSpPr>
          <p:cNvPr id="14" name="直線コネクタ 13"/>
          <p:cNvCxnSpPr>
            <a:stCxn id="7" idx="0"/>
          </p:cNvCxnSpPr>
          <p:nvPr/>
        </p:nvCxnSpPr>
        <p:spPr>
          <a:xfrm flipV="1">
            <a:off x="1529198" y="2243477"/>
            <a:ext cx="872177" cy="2808480"/>
          </a:xfrm>
          <a:prstGeom prst="line">
            <a:avLst/>
          </a:prstGeom>
          <a:ln>
            <a:solidFill>
              <a:srgbClr val="424242"/>
            </a:solidFill>
            <a:prstDash val="dash"/>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a:stCxn id="8" idx="0"/>
            <a:endCxn id="13" idx="1"/>
          </p:cNvCxnSpPr>
          <p:nvPr/>
        </p:nvCxnSpPr>
        <p:spPr>
          <a:xfrm flipV="1">
            <a:off x="1534900" y="3697232"/>
            <a:ext cx="2955742" cy="1387188"/>
          </a:xfrm>
          <a:prstGeom prst="line">
            <a:avLst/>
          </a:prstGeom>
          <a:ln>
            <a:solidFill>
              <a:srgbClr val="424242"/>
            </a:solidFill>
            <a:prstDash val="dash"/>
          </a:ln>
        </p:spPr>
        <p:style>
          <a:lnRef idx="1">
            <a:schemeClr val="accent1"/>
          </a:lnRef>
          <a:fillRef idx="0">
            <a:schemeClr val="accent1"/>
          </a:fillRef>
          <a:effectRef idx="0">
            <a:schemeClr val="accent1"/>
          </a:effectRef>
          <a:fontRef idx="minor">
            <a:schemeClr val="tx1"/>
          </a:fontRef>
        </p:style>
      </p:cxnSp>
      <p:sp>
        <p:nvSpPr>
          <p:cNvPr id="18" name="角丸四角形吹き出し 17"/>
          <p:cNvSpPr/>
          <p:nvPr/>
        </p:nvSpPr>
        <p:spPr>
          <a:xfrm>
            <a:off x="7010400" y="3126620"/>
            <a:ext cx="1919719" cy="977854"/>
          </a:xfrm>
          <a:prstGeom prst="wedgeRoundRectCallout">
            <a:avLst>
              <a:gd name="adj1" fmla="val -74398"/>
              <a:gd name="adj2" fmla="val 34488"/>
              <a:gd name="adj3" fmla="val 16667"/>
            </a:avLst>
          </a:prstGeom>
          <a:ln/>
        </p:spPr>
        <p:style>
          <a:lnRef idx="1">
            <a:schemeClr val="accent5"/>
          </a:lnRef>
          <a:fillRef idx="2">
            <a:schemeClr val="accent5"/>
          </a:fillRef>
          <a:effectRef idx="1">
            <a:schemeClr val="accent5"/>
          </a:effectRef>
          <a:fontRef idx="minor">
            <a:schemeClr val="dk1"/>
          </a:fontRef>
        </p:style>
        <p:txBody>
          <a:bodyPr rtlCol="0" anchor="ctr"/>
          <a:lstStyle/>
          <a:p>
            <a:r>
              <a:rPr lang="ja-JP" altLang="en-US" sz="969" dirty="0">
                <a:solidFill>
                  <a:schemeClr val="tx1"/>
                </a:solidFill>
                <a:latin typeface="Meiryo UI" panose="020B0604030504040204" pitchFamily="50" charset="-128"/>
                <a:ea typeface="Meiryo UI" panose="020B0604030504040204" pitchFamily="50" charset="-128"/>
              </a:rPr>
              <a:t>応対を終えると要約文を自動生成します。</a:t>
            </a:r>
            <a:endParaRPr lang="en-US" altLang="ja-JP" sz="969" dirty="0">
              <a:solidFill>
                <a:schemeClr val="tx1"/>
              </a:solidFill>
              <a:latin typeface="Meiryo UI" panose="020B0604030504040204" pitchFamily="50" charset="-128"/>
              <a:ea typeface="Meiryo UI" panose="020B0604030504040204" pitchFamily="50" charset="-128"/>
            </a:endParaRPr>
          </a:p>
          <a:p>
            <a:r>
              <a:rPr lang="ja-JP" altLang="en-US" sz="969" dirty="0">
                <a:solidFill>
                  <a:schemeClr val="tx1"/>
                </a:solidFill>
                <a:latin typeface="Meiryo UI" panose="020B0604030504040204" pitchFamily="50" charset="-128"/>
                <a:ea typeface="Meiryo UI" panose="020B0604030504040204" pitchFamily="50" charset="-128"/>
              </a:rPr>
              <a:t>修正等、編集できるので後処理作業に生かすことが可能です。</a:t>
            </a:r>
            <a:endParaRPr lang="en-US" altLang="ja-JP" sz="969" dirty="0">
              <a:solidFill>
                <a:schemeClr val="tx1"/>
              </a:solidFill>
              <a:latin typeface="Meiryo UI" panose="020B0604030504040204" pitchFamily="50" charset="-128"/>
              <a:ea typeface="Meiryo UI" panose="020B0604030504040204" pitchFamily="50" charset="-128"/>
            </a:endParaRPr>
          </a:p>
        </p:txBody>
      </p:sp>
      <p:sp>
        <p:nvSpPr>
          <p:cNvPr id="19" name="Rectangle 2"/>
          <p:cNvSpPr txBox="1">
            <a:spLocks noChangeArrowheads="1"/>
          </p:cNvSpPr>
          <p:nvPr/>
        </p:nvSpPr>
        <p:spPr bwMode="auto">
          <a:xfrm>
            <a:off x="195291" y="1024614"/>
            <a:ext cx="8734829" cy="619477"/>
          </a:xfrm>
          <a:prstGeom prst="rect">
            <a:avLst/>
          </a:prstGeom>
          <a:solidFill>
            <a:srgbClr val="99CCFF">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4159" tIns="37080" rIns="74159" bIns="37080" anchor="ctr"/>
          <a:lstStyle>
            <a:lvl1pPr algn="l" eaLnBrk="0" hangingPunct="0">
              <a:spcBef>
                <a:spcPct val="20000"/>
              </a:spcBef>
              <a:buChar char="•"/>
              <a:defRPr kumimoji="1">
                <a:solidFill>
                  <a:schemeClr val="tx1"/>
                </a:solidFill>
                <a:latin typeface="MS UI Gothic" pitchFamily="50" charset="-128"/>
                <a:ea typeface="MS UI Gothic" pitchFamily="50" charset="-128"/>
              </a:defRPr>
            </a:lvl1pPr>
            <a:lvl2pPr marL="742950" indent="-285750" algn="l" eaLnBrk="0" hangingPunct="0">
              <a:spcBef>
                <a:spcPct val="20000"/>
              </a:spcBef>
              <a:buChar char="–"/>
              <a:defRPr kumimoji="1">
                <a:solidFill>
                  <a:schemeClr val="tx1"/>
                </a:solidFill>
                <a:latin typeface="MS UI Gothic" pitchFamily="50" charset="-128"/>
                <a:ea typeface="MS UI Gothic" pitchFamily="50" charset="-128"/>
              </a:defRPr>
            </a:lvl2pPr>
            <a:lvl3pPr marL="1143000" indent="-228600" algn="l" eaLnBrk="0" hangingPunct="0">
              <a:spcBef>
                <a:spcPct val="20000"/>
              </a:spcBef>
              <a:buChar char="•"/>
              <a:defRPr kumimoji="1">
                <a:solidFill>
                  <a:schemeClr val="tx1"/>
                </a:solidFill>
                <a:latin typeface="MS UI Gothic" pitchFamily="50" charset="-128"/>
                <a:ea typeface="MS UI Gothic" pitchFamily="50" charset="-128"/>
              </a:defRPr>
            </a:lvl3pPr>
            <a:lvl4pPr marL="1600200" indent="-228600" algn="l" eaLnBrk="0" hangingPunct="0">
              <a:spcBef>
                <a:spcPct val="20000"/>
              </a:spcBef>
              <a:buChar char="–"/>
              <a:defRPr kumimoji="1">
                <a:solidFill>
                  <a:schemeClr val="tx1"/>
                </a:solidFill>
                <a:latin typeface="MS UI Gothic" pitchFamily="50" charset="-128"/>
                <a:ea typeface="MS UI Gothic" pitchFamily="50" charset="-128"/>
              </a:defRPr>
            </a:lvl4pPr>
            <a:lvl5pPr marL="2057400" indent="-228600" algn="l" eaLnBrk="0" hangingPunct="0">
              <a:spcBef>
                <a:spcPct val="20000"/>
              </a:spcBef>
              <a:buChar char="»"/>
              <a:defRPr kumimoji="1">
                <a:solidFill>
                  <a:schemeClr val="tx1"/>
                </a:solidFill>
                <a:latin typeface="MS UI Gothic" pitchFamily="50" charset="-128"/>
                <a:ea typeface="MS UI Gothic" pitchFamily="50" charset="-128"/>
              </a:defRPr>
            </a:lvl5pPr>
            <a:lvl6pPr marL="25146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6pPr>
            <a:lvl7pPr marL="29718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7pPr>
            <a:lvl8pPr marL="34290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8pPr>
            <a:lvl9pPr marL="38862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9pPr>
          </a:lstStyle>
          <a:p>
            <a:pPr marL="263776" indent="-263776" eaLnBrk="1" hangingPunct="1">
              <a:spcBef>
                <a:spcPct val="0"/>
              </a:spcBef>
              <a:buFont typeface="Wingdings" panose="05000000000000000000" pitchFamily="2" charset="2"/>
              <a:buChar char="n"/>
            </a:pPr>
            <a:r>
              <a:rPr lang="ja-JP" altLang="en-US" sz="1600" b="1" dirty="0">
                <a:solidFill>
                  <a:srgbClr val="1F497D"/>
                </a:solidFill>
                <a:latin typeface="Meiryo UI" pitchFamily="50" charset="-128"/>
                <a:ea typeface="Meiryo UI" pitchFamily="50" charset="-128"/>
                <a:cs typeface="Meiryo UI" pitchFamily="50" charset="-128"/>
              </a:rPr>
              <a:t>音声認識結果から不要な表現を削除し、自動で要約文を作成します。</a:t>
            </a:r>
            <a:endParaRPr lang="en-US" altLang="ja-JP" sz="1600" b="1" dirty="0">
              <a:solidFill>
                <a:srgbClr val="1F497D"/>
              </a:solidFill>
              <a:latin typeface="Meiryo UI" pitchFamily="50" charset="-128"/>
              <a:ea typeface="Meiryo UI" pitchFamily="50" charset="-128"/>
              <a:cs typeface="Meiryo UI" pitchFamily="50" charset="-128"/>
            </a:endParaRPr>
          </a:p>
          <a:p>
            <a:pPr marL="263776" indent="-263776" eaLnBrk="1" hangingPunct="1">
              <a:spcBef>
                <a:spcPct val="0"/>
              </a:spcBef>
              <a:buFont typeface="Wingdings" panose="05000000000000000000" pitchFamily="2" charset="2"/>
              <a:buChar char="n"/>
            </a:pPr>
            <a:r>
              <a:rPr lang="ja-JP" altLang="en-US" sz="1600" b="1" dirty="0">
                <a:solidFill>
                  <a:srgbClr val="1F497D"/>
                </a:solidFill>
                <a:latin typeface="Meiryo UI" pitchFamily="50" charset="-128"/>
                <a:ea typeface="Meiryo UI" pitchFamily="50" charset="-128"/>
                <a:cs typeface="Meiryo UI" pitchFamily="50" charset="-128"/>
              </a:rPr>
              <a:t>オペレーターごとの入力品質のばらつき軽減や業務効率化を実現します。</a:t>
            </a:r>
          </a:p>
        </p:txBody>
      </p:sp>
      <p:sp>
        <p:nvSpPr>
          <p:cNvPr id="20" name="正方形/長方形 19">
            <a:extLst>
              <a:ext uri="{FF2B5EF4-FFF2-40B4-BE49-F238E27FC236}">
                <a16:creationId xmlns:a16="http://schemas.microsoft.com/office/drawing/2014/main" xmlns="" id="{59AC9C24-2E80-2E4C-A489-A287FB5E7D84}"/>
              </a:ext>
            </a:extLst>
          </p:cNvPr>
          <p:cNvSpPr/>
          <p:nvPr/>
        </p:nvSpPr>
        <p:spPr>
          <a:xfrm>
            <a:off x="727135" y="2966590"/>
            <a:ext cx="585417" cy="262829"/>
          </a:xfrm>
          <a:prstGeom prst="rect">
            <a:avLst/>
          </a:prstGeom>
        </p:spPr>
        <p:txBody>
          <a:bodyPr wrap="none">
            <a:spAutoFit/>
          </a:bodyPr>
          <a:lstStyle/>
          <a:p>
            <a:pPr algn="ctr"/>
            <a:r>
              <a:rPr lang="ja-JP" altLang="en-US" sz="1108" dirty="0">
                <a:latin typeface="Meiryo UI" panose="020B0604030504040204" pitchFamily="50" charset="-128"/>
                <a:ea typeface="Meiryo UI" panose="020B0604030504040204" pitchFamily="50" charset="-128"/>
                <a:cs typeface="Meiryo UI" pitchFamily="50" charset="-128"/>
              </a:rPr>
              <a:t>お客様</a:t>
            </a:r>
            <a:endParaRPr lang="en-US" altLang="ja-JP" sz="1108" dirty="0">
              <a:latin typeface="Meiryo UI" panose="020B0604030504040204" pitchFamily="50" charset="-128"/>
              <a:ea typeface="Meiryo UI" panose="020B0604030504040204" pitchFamily="50" charset="-128"/>
              <a:cs typeface="Meiryo UI" pitchFamily="50" charset="-128"/>
            </a:endParaRPr>
          </a:p>
        </p:txBody>
      </p:sp>
      <p:sp>
        <p:nvSpPr>
          <p:cNvPr id="21" name="テキスト ボックス 20">
            <a:extLst>
              <a:ext uri="{FF2B5EF4-FFF2-40B4-BE49-F238E27FC236}">
                <a16:creationId xmlns:a16="http://schemas.microsoft.com/office/drawing/2014/main" xmlns="" id="{5BE09C0C-5E98-4FC5-BEF8-7316745953F4}"/>
              </a:ext>
            </a:extLst>
          </p:cNvPr>
          <p:cNvSpPr txBox="1"/>
          <p:nvPr/>
        </p:nvSpPr>
        <p:spPr bwMode="auto">
          <a:xfrm>
            <a:off x="472589" y="5341023"/>
            <a:ext cx="1017599"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nchor="ctr">
            <a:spAutoFit/>
          </a:bodyPr>
          <a:lstStyle/>
          <a:p>
            <a:pPr algn="ctr" fontAlgn="base">
              <a:lnSpc>
                <a:spcPts val="2492"/>
              </a:lnSpc>
              <a:spcBef>
                <a:spcPct val="0"/>
              </a:spcBef>
              <a:spcAft>
                <a:spcPct val="0"/>
              </a:spcAft>
            </a:pPr>
            <a:r>
              <a:rPr lang="en-US" altLang="ja-JP" sz="1108" dirty="0">
                <a:solidFill>
                  <a:schemeClr val="tx1">
                    <a:lumMod val="75000"/>
                    <a:lumOff val="25000"/>
                  </a:schemeClr>
                </a:solidFill>
                <a:latin typeface="Meiryo UI" panose="020B0604030504040204" pitchFamily="50" charset="-128"/>
                <a:ea typeface="Meiryo UI" panose="020B0604030504040204" pitchFamily="50" charset="-128"/>
                <a:cs typeface="メイリオ" panose="020B0604030504040204" pitchFamily="50" charset="-128"/>
              </a:rPr>
              <a:t>OP</a:t>
            </a:r>
            <a:endParaRPr lang="ja-JP" altLang="en-US" sz="1108" dirty="0">
              <a:solidFill>
                <a:schemeClr val="tx1">
                  <a:lumMod val="75000"/>
                  <a:lumOff val="25000"/>
                </a:schemeClr>
              </a:solidFill>
              <a:latin typeface="Meiryo UI" panose="020B0604030504040204" pitchFamily="50" charset="-128"/>
              <a:ea typeface="Meiryo UI" panose="020B0604030504040204" pitchFamily="50" charset="-128"/>
              <a:cs typeface="メイリオ" panose="020B0604030504040204" pitchFamily="50" charset="-128"/>
            </a:endParaRPr>
          </a:p>
        </p:txBody>
      </p:sp>
      <p:grpSp>
        <p:nvGrpSpPr>
          <p:cNvPr id="22" name="グループ化 21"/>
          <p:cNvGrpSpPr/>
          <p:nvPr/>
        </p:nvGrpSpPr>
        <p:grpSpPr>
          <a:xfrm>
            <a:off x="4325505" y="2649022"/>
            <a:ext cx="2225502" cy="328423"/>
            <a:chOff x="2349837" y="1573115"/>
            <a:chExt cx="2410961" cy="355792"/>
          </a:xfrm>
        </p:grpSpPr>
        <p:sp>
          <p:nvSpPr>
            <p:cNvPr id="23" name="テキスト ボックス 22"/>
            <p:cNvSpPr txBox="1"/>
            <p:nvPr/>
          </p:nvSpPr>
          <p:spPr>
            <a:xfrm>
              <a:off x="2349837" y="1573115"/>
              <a:ext cx="371867" cy="35579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1534" b="1" dirty="0">
                  <a:solidFill>
                    <a:srgbClr val="756140"/>
                  </a:solidFill>
                  <a:latin typeface="Meiryo UI" panose="020B0604030504040204" pitchFamily="50" charset="-128"/>
                  <a:ea typeface="Meiryo UI" panose="020B0604030504040204" pitchFamily="50" charset="-128"/>
                </a:rPr>
                <a:t>１</a:t>
              </a:r>
            </a:p>
          </p:txBody>
        </p:sp>
        <p:sp>
          <p:nvSpPr>
            <p:cNvPr id="24" name="角丸四角形 23"/>
            <p:cNvSpPr/>
            <p:nvPr/>
          </p:nvSpPr>
          <p:spPr>
            <a:xfrm>
              <a:off x="2745122" y="1581015"/>
              <a:ext cx="2015676" cy="332307"/>
            </a:xfrm>
            <a:prstGeom prst="roundRect">
              <a:avLst/>
            </a:prstGeom>
            <a:ln/>
          </p:spPr>
          <p:style>
            <a:lnRef idx="2">
              <a:schemeClr val="accent5"/>
            </a:lnRef>
            <a:fillRef idx="1">
              <a:schemeClr val="lt1"/>
            </a:fillRef>
            <a:effectRef idx="0">
              <a:schemeClr val="accent5"/>
            </a:effectRef>
            <a:fontRef idx="minor">
              <a:schemeClr val="dk1"/>
            </a:fontRef>
          </p:style>
          <p:txBody>
            <a:bodyPr lIns="30675" tIns="30675" rIns="30675" bIns="30675" rtlCol="0" anchor="ctr"/>
            <a:lstStyle/>
            <a:p>
              <a:r>
                <a:rPr lang="ja-JP" altLang="en-US" sz="1023" dirty="0">
                  <a:solidFill>
                    <a:srgbClr val="756140"/>
                  </a:solidFill>
                  <a:latin typeface="Meiryo UI" panose="020B0604030504040204" pitchFamily="50" charset="-128"/>
                  <a:ea typeface="Meiryo UI" panose="020B0604030504040204" pitchFamily="50" charset="-128"/>
                </a:rPr>
                <a:t>不要語（口語表現等）の削除</a:t>
              </a:r>
            </a:p>
          </p:txBody>
        </p:sp>
      </p:grpSp>
      <p:pic>
        <p:nvPicPr>
          <p:cNvPr id="25" name="図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6167" y="2321306"/>
            <a:ext cx="662028" cy="698711"/>
          </a:xfrm>
          <a:prstGeom prst="rect">
            <a:avLst/>
          </a:prstGeom>
        </p:spPr>
      </p:pic>
      <p:pic>
        <p:nvPicPr>
          <p:cNvPr id="26" name="図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3617" y="4854992"/>
            <a:ext cx="586211" cy="586211"/>
          </a:xfrm>
          <a:prstGeom prst="rect">
            <a:avLst/>
          </a:prstGeom>
        </p:spPr>
      </p:pic>
      <p:sp>
        <p:nvSpPr>
          <p:cNvPr id="27"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29</a:t>
            </a:r>
            <a:endParaRPr lang="ja-JP" altLang="ja-JP" dirty="0">
              <a:solidFill>
                <a:srgbClr val="000000"/>
              </a:solidFill>
            </a:endParaRPr>
          </a:p>
        </p:txBody>
      </p:sp>
    </p:spTree>
    <p:extLst>
      <p:ext uri="{BB962C8B-B14F-4D97-AF65-F5344CB8AC3E}">
        <p14:creationId xmlns:p14="http://schemas.microsoft.com/office/powerpoint/2010/main" val="8936686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xmlns="" id="{79FBC381-C5B6-4874-9068-86F35DEFDE9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1187"/>
          <a:stretch/>
        </p:blipFill>
        <p:spPr>
          <a:xfrm>
            <a:off x="2017228" y="1721346"/>
            <a:ext cx="6926631" cy="3920186"/>
          </a:xfrm>
          <a:prstGeom prst="rect">
            <a:avLst/>
          </a:prstGeom>
        </p:spPr>
      </p:pic>
      <p:sp>
        <p:nvSpPr>
          <p:cNvPr id="4" name="角丸四角形 3"/>
          <p:cNvSpPr/>
          <p:nvPr/>
        </p:nvSpPr>
        <p:spPr>
          <a:xfrm>
            <a:off x="3277092" y="2065119"/>
            <a:ext cx="1324671" cy="489017"/>
          </a:xfrm>
          <a:prstGeom prst="roundRect">
            <a:avLst>
              <a:gd name="adj" fmla="val 4682"/>
            </a:avLst>
          </a:prstGeom>
          <a:noFill/>
          <a:ln w="28575" cap="flat" cmpd="sng" algn="ctr">
            <a:solidFill>
              <a:srgbClr val="FF0000"/>
            </a:solidFill>
            <a:prstDash val="solid"/>
          </a:ln>
          <a:effectLst/>
        </p:spPr>
        <p:txBody>
          <a:bodyPr rtlCol="0" anchor="ctr"/>
          <a:lstStyle/>
          <a:p>
            <a:pPr algn="ctr" defTabSz="779173" fontAlgn="base">
              <a:spcBef>
                <a:spcPct val="0"/>
              </a:spcBef>
              <a:spcAft>
                <a:spcPct val="0"/>
              </a:spcAft>
              <a:defRPr/>
            </a:pPr>
            <a:endParaRPr lang="ja-JP" altLang="en-US" sz="1150" b="1" kern="0">
              <a:solidFill>
                <a:prstClr val="white"/>
              </a:solidFill>
              <a:latin typeface="+mn-ea"/>
            </a:endParaRPr>
          </a:p>
        </p:txBody>
      </p:sp>
      <p:sp>
        <p:nvSpPr>
          <p:cNvPr id="5" name="角丸四角形 4"/>
          <p:cNvSpPr/>
          <p:nvPr/>
        </p:nvSpPr>
        <p:spPr>
          <a:xfrm>
            <a:off x="4609052" y="2028092"/>
            <a:ext cx="4034378" cy="3199043"/>
          </a:xfrm>
          <a:prstGeom prst="roundRect">
            <a:avLst>
              <a:gd name="adj" fmla="val 4682"/>
            </a:avLst>
          </a:prstGeom>
          <a:noFill/>
          <a:ln w="28575" cap="flat" cmpd="sng" algn="ctr">
            <a:solidFill>
              <a:srgbClr val="FF0000"/>
            </a:solidFill>
            <a:prstDash val="solid"/>
          </a:ln>
          <a:effectLst/>
        </p:spPr>
        <p:txBody>
          <a:bodyPr rtlCol="0" anchor="ctr"/>
          <a:lstStyle/>
          <a:p>
            <a:pPr algn="ctr" defTabSz="779173" fontAlgn="base">
              <a:spcBef>
                <a:spcPct val="0"/>
              </a:spcBef>
              <a:spcAft>
                <a:spcPct val="0"/>
              </a:spcAft>
              <a:defRPr/>
            </a:pPr>
            <a:endParaRPr lang="ja-JP" altLang="en-US" sz="1150" b="1" kern="0">
              <a:solidFill>
                <a:prstClr val="white"/>
              </a:solidFill>
              <a:latin typeface="+mn-ea"/>
            </a:endParaRPr>
          </a:p>
        </p:txBody>
      </p:sp>
      <p:sp>
        <p:nvSpPr>
          <p:cNvPr id="6" name="正方形/長方形 5"/>
          <p:cNvSpPr/>
          <p:nvPr/>
        </p:nvSpPr>
        <p:spPr>
          <a:xfrm>
            <a:off x="355232" y="5259459"/>
            <a:ext cx="8435503" cy="885914"/>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ja-JP" altLang="en-US" sz="1534">
              <a:latin typeface="+mn-ea"/>
            </a:endParaRPr>
          </a:p>
        </p:txBody>
      </p:sp>
      <p:sp>
        <p:nvSpPr>
          <p:cNvPr id="7" name="テキスト ボックス 6"/>
          <p:cNvSpPr txBox="1"/>
          <p:nvPr/>
        </p:nvSpPr>
        <p:spPr>
          <a:xfrm>
            <a:off x="277086" y="5333299"/>
            <a:ext cx="8515223" cy="800604"/>
          </a:xfrm>
          <a:prstGeom prst="rect">
            <a:avLst/>
          </a:prstGeom>
          <a:noFill/>
        </p:spPr>
        <p:txBody>
          <a:bodyPr wrap="square" rtlCol="0">
            <a:spAutoFit/>
          </a:bodyPr>
          <a:lstStyle/>
          <a:p>
            <a:pPr marL="243492" indent="-243492">
              <a:buFont typeface="Wingdings" panose="05000000000000000000" pitchFamily="2" charset="2"/>
              <a:buChar char="ü"/>
            </a:pPr>
            <a:r>
              <a:rPr lang="ja-JP" altLang="en-US" sz="1534" b="1" dirty="0">
                <a:solidFill>
                  <a:schemeClr val="tx1">
                    <a:lumMod val="75000"/>
                    <a:lumOff val="25000"/>
                  </a:schemeClr>
                </a:solidFill>
                <a:latin typeface="+mn-ea"/>
              </a:rPr>
              <a:t>問題のある発話内容を自動チェックすることで、</a:t>
            </a:r>
            <a:r>
              <a:rPr lang="ja-JP" altLang="en-US" sz="1534" b="1" dirty="0">
                <a:solidFill>
                  <a:srgbClr val="FF0000"/>
                </a:solidFill>
                <a:latin typeface="+mn-ea"/>
              </a:rPr>
              <a:t>コンプライアンスリスクを軽減</a:t>
            </a:r>
            <a:endParaRPr lang="en-US" altLang="ja-JP" sz="1534" b="1" dirty="0">
              <a:solidFill>
                <a:srgbClr val="FF0000"/>
              </a:solidFill>
              <a:latin typeface="+mn-ea"/>
            </a:endParaRPr>
          </a:p>
          <a:p>
            <a:pPr marL="243492" indent="-243492">
              <a:buFont typeface="Wingdings" panose="05000000000000000000" pitchFamily="2" charset="2"/>
              <a:buChar char="ü"/>
            </a:pPr>
            <a:r>
              <a:rPr lang="ja-JP" altLang="en-US" sz="1534" b="1" dirty="0">
                <a:solidFill>
                  <a:schemeClr val="tx1">
                    <a:lumMod val="75000"/>
                    <a:lumOff val="25000"/>
                  </a:schemeClr>
                </a:solidFill>
                <a:latin typeface="+mn-ea"/>
              </a:rPr>
              <a:t>不適切な発言を検知してオペレーターに指導することで、</a:t>
            </a:r>
            <a:r>
              <a:rPr lang="ja-JP" altLang="en-US" sz="1534" b="1" u="sng" dirty="0">
                <a:solidFill>
                  <a:srgbClr val="FF0000"/>
                </a:solidFill>
                <a:latin typeface="+mn-ea"/>
              </a:rPr>
              <a:t>応対品質の向上</a:t>
            </a:r>
            <a:r>
              <a:rPr lang="ja-JP" altLang="en-US" sz="1534" b="1" u="sng" dirty="0">
                <a:solidFill>
                  <a:schemeClr val="tx1">
                    <a:lumMod val="75000"/>
                    <a:lumOff val="25000"/>
                  </a:schemeClr>
                </a:solidFill>
                <a:latin typeface="+mn-ea"/>
              </a:rPr>
              <a:t>を実現</a:t>
            </a:r>
            <a:endParaRPr lang="en-US" altLang="ja-JP" sz="1534" b="1" u="sng" dirty="0">
              <a:solidFill>
                <a:schemeClr val="tx1">
                  <a:lumMod val="75000"/>
                  <a:lumOff val="25000"/>
                </a:schemeClr>
              </a:solidFill>
              <a:latin typeface="+mn-ea"/>
            </a:endParaRPr>
          </a:p>
          <a:p>
            <a:pPr marL="243492" indent="-243492">
              <a:buFont typeface="Wingdings" panose="05000000000000000000" pitchFamily="2" charset="2"/>
              <a:buChar char="ü"/>
            </a:pPr>
            <a:r>
              <a:rPr lang="ja-JP" altLang="en-US" sz="1534" b="1" dirty="0">
                <a:solidFill>
                  <a:schemeClr val="tx1">
                    <a:lumMod val="75000"/>
                    <a:lumOff val="25000"/>
                  </a:schemeClr>
                </a:solidFill>
                <a:latin typeface="+mn-ea"/>
              </a:rPr>
              <a:t>提案に繋がるキーワードを検知したら、</a:t>
            </a:r>
            <a:r>
              <a:rPr lang="en-US" altLang="ja-JP" sz="1534" b="1" u="sng" dirty="0">
                <a:solidFill>
                  <a:schemeClr val="tx1">
                    <a:lumMod val="75000"/>
                    <a:lumOff val="25000"/>
                  </a:schemeClr>
                </a:solidFill>
                <a:latin typeface="+mn-ea"/>
              </a:rPr>
              <a:t>SV</a:t>
            </a:r>
            <a:r>
              <a:rPr lang="ja-JP" altLang="en-US" sz="1534" b="1" u="sng" dirty="0">
                <a:solidFill>
                  <a:schemeClr val="tx1">
                    <a:lumMod val="75000"/>
                    <a:lumOff val="25000"/>
                  </a:schemeClr>
                </a:solidFill>
                <a:latin typeface="+mn-ea"/>
              </a:rPr>
              <a:t>が適切な営業資材・営業トークを示唆し</a:t>
            </a:r>
            <a:r>
              <a:rPr lang="ja-JP" altLang="en-US" sz="1534" b="1" u="sng" dirty="0">
                <a:solidFill>
                  <a:srgbClr val="FF0000"/>
                </a:solidFill>
                <a:latin typeface="+mn-ea"/>
              </a:rPr>
              <a:t>販売を促進</a:t>
            </a:r>
            <a:endParaRPr lang="en-US" altLang="ja-JP" sz="1534" b="1" u="sng" dirty="0">
              <a:solidFill>
                <a:srgbClr val="FF0000"/>
              </a:solidFill>
              <a:latin typeface="+mn-ea"/>
            </a:endParaRPr>
          </a:p>
        </p:txBody>
      </p:sp>
      <p:sp>
        <p:nvSpPr>
          <p:cNvPr id="8" name="正方形/長方形 7"/>
          <p:cNvSpPr/>
          <p:nvPr/>
        </p:nvSpPr>
        <p:spPr bwMode="auto">
          <a:xfrm>
            <a:off x="522510" y="2267280"/>
            <a:ext cx="1555181" cy="2362531"/>
          </a:xfrm>
          <a:prstGeom prst="rect">
            <a:avLst/>
          </a:prstGeom>
          <a:solidFill>
            <a:schemeClr val="accent3">
              <a:lumMod val="20000"/>
              <a:lumOff val="80000"/>
            </a:schemeClr>
          </a:solidFill>
          <a:ln>
            <a:noFill/>
            <a:headEnd type="none" w="med" len="med"/>
            <a:tailEnd type="none" w="sm" len="sm"/>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77913" tIns="38957" rIns="77913" bIns="38957" numCol="1" rtlCol="0" anchor="t" anchorCtr="0" compatLnSpc="1">
            <a:prstTxWarp prst="textNoShape">
              <a:avLst/>
            </a:prstTxWarp>
            <a:noAutofit/>
          </a:bodyPr>
          <a:lstStyle/>
          <a:p>
            <a:pPr algn="ctr"/>
            <a:endParaRPr lang="ja-JP" altLang="en-US" sz="1534" dirty="0">
              <a:solidFill>
                <a:srgbClr val="0066FF"/>
              </a:solidFill>
              <a:latin typeface="+mn-ea"/>
              <a:cs typeface="メイリオ" panose="020B0604030504040204" pitchFamily="50" charset="-128"/>
            </a:endParaRPr>
          </a:p>
        </p:txBody>
      </p:sp>
      <p:sp>
        <p:nvSpPr>
          <p:cNvPr id="9" name="テキスト ボックス 8"/>
          <p:cNvSpPr txBox="1"/>
          <p:nvPr/>
        </p:nvSpPr>
        <p:spPr>
          <a:xfrm>
            <a:off x="573095" y="2267280"/>
            <a:ext cx="1436844" cy="275909"/>
          </a:xfrm>
          <a:prstGeom prst="rect">
            <a:avLst/>
          </a:prstGeom>
          <a:noFill/>
        </p:spPr>
        <p:txBody>
          <a:bodyPr wrap="square" rtlCol="0">
            <a:spAutoFit/>
          </a:bodyPr>
          <a:lstStyle/>
          <a:p>
            <a:pPr algn="ctr"/>
            <a:r>
              <a:rPr lang="ja-JP" altLang="en-US" sz="1193" dirty="0">
                <a:solidFill>
                  <a:srgbClr val="FF0000"/>
                </a:solidFill>
                <a:latin typeface="+mn-ea"/>
                <a:cs typeface="メイリオ" pitchFamily="50" charset="-128"/>
              </a:rPr>
              <a:t>スーパーバイザー</a:t>
            </a:r>
          </a:p>
        </p:txBody>
      </p:sp>
      <p:sp>
        <p:nvSpPr>
          <p:cNvPr id="10" name="テキスト ボックス 9"/>
          <p:cNvSpPr txBox="1"/>
          <p:nvPr/>
        </p:nvSpPr>
        <p:spPr>
          <a:xfrm>
            <a:off x="573095" y="3120846"/>
            <a:ext cx="1436844" cy="275909"/>
          </a:xfrm>
          <a:prstGeom prst="rect">
            <a:avLst/>
          </a:prstGeom>
          <a:noFill/>
        </p:spPr>
        <p:txBody>
          <a:bodyPr wrap="square" rtlCol="0">
            <a:spAutoFit/>
          </a:bodyPr>
          <a:lstStyle/>
          <a:p>
            <a:pPr algn="ctr"/>
            <a:r>
              <a:rPr lang="ja-JP" altLang="en-US" sz="1193" dirty="0">
                <a:solidFill>
                  <a:srgbClr val="FF0000"/>
                </a:solidFill>
                <a:latin typeface="+mn-ea"/>
                <a:cs typeface="メイリオ" pitchFamily="50" charset="-128"/>
              </a:rPr>
              <a:t>オペレーター</a:t>
            </a:r>
          </a:p>
        </p:txBody>
      </p:sp>
      <p:cxnSp>
        <p:nvCxnSpPr>
          <p:cNvPr id="11" name="直線コネクタ 10"/>
          <p:cNvCxnSpPr>
            <a:endCxn id="5" idx="1"/>
          </p:cNvCxnSpPr>
          <p:nvPr/>
        </p:nvCxnSpPr>
        <p:spPr>
          <a:xfrm>
            <a:off x="1946514" y="2646635"/>
            <a:ext cx="2662539" cy="980979"/>
          </a:xfrm>
          <a:prstGeom prst="line">
            <a:avLst/>
          </a:prstGeom>
          <a:ln>
            <a:solidFill>
              <a:srgbClr val="424242"/>
            </a:solidFill>
            <a:prstDash val="dash"/>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a:stCxn id="9" idx="3"/>
          </p:cNvCxnSpPr>
          <p:nvPr/>
        </p:nvCxnSpPr>
        <p:spPr>
          <a:xfrm flipV="1">
            <a:off x="2009938" y="2217552"/>
            <a:ext cx="1284805" cy="184114"/>
          </a:xfrm>
          <a:prstGeom prst="line">
            <a:avLst/>
          </a:prstGeom>
          <a:ln>
            <a:solidFill>
              <a:srgbClr val="424242"/>
            </a:solidFill>
            <a:prstDash val="dash"/>
          </a:ln>
        </p:spPr>
        <p:style>
          <a:lnRef idx="1">
            <a:schemeClr val="accent1"/>
          </a:lnRef>
          <a:fillRef idx="0">
            <a:schemeClr val="accent1"/>
          </a:fillRef>
          <a:effectRef idx="0">
            <a:schemeClr val="accent1"/>
          </a:effectRef>
          <a:fontRef idx="minor">
            <a:schemeClr val="tx1"/>
          </a:fontRef>
        </p:style>
      </p:cxnSp>
      <p:sp>
        <p:nvSpPr>
          <p:cNvPr id="14" name="Rectangle 2"/>
          <p:cNvSpPr txBox="1">
            <a:spLocks noChangeArrowheads="1"/>
          </p:cNvSpPr>
          <p:nvPr/>
        </p:nvSpPr>
        <p:spPr bwMode="auto">
          <a:xfrm>
            <a:off x="195291" y="1024614"/>
            <a:ext cx="8734829" cy="619477"/>
          </a:xfrm>
          <a:prstGeom prst="rect">
            <a:avLst/>
          </a:prstGeom>
          <a:solidFill>
            <a:srgbClr val="99CCFF">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4159" tIns="37080" rIns="74159" bIns="37080" anchor="ctr"/>
          <a:lstStyle>
            <a:lvl1pPr algn="l" eaLnBrk="0" hangingPunct="0">
              <a:spcBef>
                <a:spcPct val="20000"/>
              </a:spcBef>
              <a:buChar char="•"/>
              <a:defRPr kumimoji="1">
                <a:solidFill>
                  <a:schemeClr val="tx1"/>
                </a:solidFill>
                <a:latin typeface="MS UI Gothic" pitchFamily="50" charset="-128"/>
                <a:ea typeface="MS UI Gothic" pitchFamily="50" charset="-128"/>
              </a:defRPr>
            </a:lvl1pPr>
            <a:lvl2pPr marL="742950" indent="-285750" algn="l" eaLnBrk="0" hangingPunct="0">
              <a:spcBef>
                <a:spcPct val="20000"/>
              </a:spcBef>
              <a:buChar char="–"/>
              <a:defRPr kumimoji="1">
                <a:solidFill>
                  <a:schemeClr val="tx1"/>
                </a:solidFill>
                <a:latin typeface="MS UI Gothic" pitchFamily="50" charset="-128"/>
                <a:ea typeface="MS UI Gothic" pitchFamily="50" charset="-128"/>
              </a:defRPr>
            </a:lvl2pPr>
            <a:lvl3pPr marL="1143000" indent="-228600" algn="l" eaLnBrk="0" hangingPunct="0">
              <a:spcBef>
                <a:spcPct val="20000"/>
              </a:spcBef>
              <a:buChar char="•"/>
              <a:defRPr kumimoji="1">
                <a:solidFill>
                  <a:schemeClr val="tx1"/>
                </a:solidFill>
                <a:latin typeface="MS UI Gothic" pitchFamily="50" charset="-128"/>
                <a:ea typeface="MS UI Gothic" pitchFamily="50" charset="-128"/>
              </a:defRPr>
            </a:lvl3pPr>
            <a:lvl4pPr marL="1600200" indent="-228600" algn="l" eaLnBrk="0" hangingPunct="0">
              <a:spcBef>
                <a:spcPct val="20000"/>
              </a:spcBef>
              <a:buChar char="–"/>
              <a:defRPr kumimoji="1">
                <a:solidFill>
                  <a:schemeClr val="tx1"/>
                </a:solidFill>
                <a:latin typeface="MS UI Gothic" pitchFamily="50" charset="-128"/>
                <a:ea typeface="MS UI Gothic" pitchFamily="50" charset="-128"/>
              </a:defRPr>
            </a:lvl4pPr>
            <a:lvl5pPr marL="2057400" indent="-228600" algn="l" eaLnBrk="0" hangingPunct="0">
              <a:spcBef>
                <a:spcPct val="20000"/>
              </a:spcBef>
              <a:buChar char="»"/>
              <a:defRPr kumimoji="1">
                <a:solidFill>
                  <a:schemeClr val="tx1"/>
                </a:solidFill>
                <a:latin typeface="MS UI Gothic" pitchFamily="50" charset="-128"/>
                <a:ea typeface="MS UI Gothic" pitchFamily="50" charset="-128"/>
              </a:defRPr>
            </a:lvl5pPr>
            <a:lvl6pPr marL="25146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6pPr>
            <a:lvl7pPr marL="29718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7pPr>
            <a:lvl8pPr marL="34290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8pPr>
            <a:lvl9pPr marL="3886200" indent="-228600" eaLnBrk="0" fontAlgn="base" hangingPunct="0">
              <a:spcBef>
                <a:spcPct val="20000"/>
              </a:spcBef>
              <a:spcAft>
                <a:spcPct val="0"/>
              </a:spcAft>
              <a:buChar char="»"/>
              <a:defRPr kumimoji="1">
                <a:solidFill>
                  <a:schemeClr val="tx1"/>
                </a:solidFill>
                <a:latin typeface="MS UI Gothic" pitchFamily="50" charset="-128"/>
                <a:ea typeface="MS UI Gothic" pitchFamily="50" charset="-128"/>
              </a:defRPr>
            </a:lvl9pPr>
          </a:lstStyle>
          <a:p>
            <a:pPr marL="263776" indent="-263776" eaLnBrk="1" hangingPunct="1">
              <a:spcBef>
                <a:spcPct val="0"/>
              </a:spcBef>
              <a:buFont typeface="Wingdings" panose="05000000000000000000" pitchFamily="2" charset="2"/>
              <a:buChar char="n"/>
            </a:pPr>
            <a:r>
              <a:rPr lang="ja-JP" altLang="en-US" sz="1600" b="1" dirty="0">
                <a:solidFill>
                  <a:srgbClr val="1F497D"/>
                </a:solidFill>
                <a:latin typeface="+mn-ea"/>
                <a:ea typeface="+mn-ea"/>
                <a:cs typeface="Meiryo UI" pitchFamily="50" charset="-128"/>
              </a:rPr>
              <a:t>リアルタイムにオペレーター、お客様が話した「注目ワード」を検出します。</a:t>
            </a:r>
            <a:endParaRPr lang="en-US" altLang="ja-JP" sz="1600" b="1" dirty="0">
              <a:solidFill>
                <a:srgbClr val="1F497D"/>
              </a:solidFill>
              <a:latin typeface="+mn-ea"/>
              <a:ea typeface="+mn-ea"/>
              <a:cs typeface="Meiryo UI" pitchFamily="50" charset="-128"/>
            </a:endParaRPr>
          </a:p>
          <a:p>
            <a:pPr marL="263776" indent="-263776" eaLnBrk="1" hangingPunct="1">
              <a:spcBef>
                <a:spcPct val="0"/>
              </a:spcBef>
              <a:buFont typeface="Wingdings" panose="05000000000000000000" pitchFamily="2" charset="2"/>
              <a:buChar char="n"/>
            </a:pPr>
            <a:r>
              <a:rPr lang="ja-JP" altLang="en-US" sz="1600" b="1" dirty="0">
                <a:solidFill>
                  <a:srgbClr val="1F497D"/>
                </a:solidFill>
                <a:latin typeface="+mn-ea"/>
                <a:ea typeface="+mn-ea"/>
                <a:cs typeface="Meiryo UI" pitchFamily="50" charset="-128"/>
              </a:rPr>
              <a:t>スーパーバイザーが気になる通話をテキスト</a:t>
            </a:r>
            <a:r>
              <a:rPr lang="en-US" altLang="ja-JP" sz="1600" b="1" dirty="0">
                <a:solidFill>
                  <a:srgbClr val="1F497D"/>
                </a:solidFill>
                <a:latin typeface="+mn-ea"/>
                <a:ea typeface="+mn-ea"/>
                <a:cs typeface="Meiryo UI" pitchFamily="50" charset="-128"/>
              </a:rPr>
              <a:t>&amp;</a:t>
            </a:r>
            <a:r>
              <a:rPr lang="ja-JP" altLang="en-US" sz="1600" b="1" dirty="0">
                <a:solidFill>
                  <a:srgbClr val="1F497D"/>
                </a:solidFill>
                <a:latin typeface="+mn-ea"/>
                <a:ea typeface="+mn-ea"/>
                <a:cs typeface="Meiryo UI" pitchFamily="50" charset="-128"/>
              </a:rPr>
              <a:t>音声で確認できます。</a:t>
            </a:r>
          </a:p>
        </p:txBody>
      </p:sp>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6921" y="3403114"/>
            <a:ext cx="554697" cy="554697"/>
          </a:xfrm>
          <a:prstGeom prst="rect">
            <a:avLst/>
          </a:prstGeom>
        </p:spPr>
      </p:pic>
      <p:pic>
        <p:nvPicPr>
          <p:cNvPr id="17" name="図 16">
            <a:extLst>
              <a:ext uri="{FF2B5EF4-FFF2-40B4-BE49-F238E27FC236}">
                <a16:creationId xmlns:a16="http://schemas.microsoft.com/office/drawing/2014/main" xmlns="" id="{A43C528C-D404-432A-A71D-AA4D86A49B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60514" y="2520549"/>
            <a:ext cx="671183" cy="671183"/>
          </a:xfrm>
          <a:prstGeom prst="rect">
            <a:avLst/>
          </a:prstGeom>
        </p:spPr>
      </p:pic>
      <p:pic>
        <p:nvPicPr>
          <p:cNvPr id="18" name="図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951" y="3424431"/>
            <a:ext cx="554697" cy="554697"/>
          </a:xfrm>
          <a:prstGeom prst="rect">
            <a:avLst/>
          </a:prstGeom>
        </p:spPr>
      </p:pic>
      <p:pic>
        <p:nvPicPr>
          <p:cNvPr id="19" name="図 18"/>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76431" y="3973361"/>
            <a:ext cx="554697" cy="554697"/>
          </a:xfrm>
          <a:prstGeom prst="rect">
            <a:avLst/>
          </a:prstGeom>
        </p:spPr>
      </p:pic>
      <p:sp>
        <p:nvSpPr>
          <p:cNvPr id="20" name="角丸四角形吹き出し 19"/>
          <p:cNvSpPr/>
          <p:nvPr/>
        </p:nvSpPr>
        <p:spPr bwMode="auto">
          <a:xfrm>
            <a:off x="1216332" y="4472105"/>
            <a:ext cx="1034099" cy="490793"/>
          </a:xfrm>
          <a:prstGeom prst="wedgeRoundRectCallout">
            <a:avLst>
              <a:gd name="adj1" fmla="val -40468"/>
              <a:gd name="adj2" fmla="val -69925"/>
              <a:gd name="adj3" fmla="val 16667"/>
            </a:avLst>
          </a:prstGeom>
          <a:ln/>
        </p:spPr>
        <p:style>
          <a:lnRef idx="2">
            <a:schemeClr val="accent1"/>
          </a:lnRef>
          <a:fillRef idx="1">
            <a:schemeClr val="lt1"/>
          </a:fillRef>
          <a:effectRef idx="0">
            <a:schemeClr val="accent1"/>
          </a:effectRef>
          <a:fontRef idx="minor">
            <a:schemeClr val="dk1"/>
          </a:fontRef>
        </p:style>
        <p:txBody>
          <a:bodyPr lIns="30675" tIns="30675" rIns="30675" bIns="30675" rtlCol="0" anchor="ctr"/>
          <a:lstStyle/>
          <a:p>
            <a:pPr algn="ctr"/>
            <a:r>
              <a:rPr lang="ja-JP" altLang="en-US" sz="1363" b="1" dirty="0">
                <a:solidFill>
                  <a:srgbClr val="FF0000"/>
                </a:solidFill>
                <a:latin typeface="+mn-ea"/>
                <a:cs typeface="メイリオ" panose="020B0604030504040204" pitchFamily="50" charset="-128"/>
              </a:rPr>
              <a:t>「絶対」</a:t>
            </a:r>
            <a:endParaRPr lang="en-US" altLang="ja-JP" sz="1363" b="1" dirty="0">
              <a:solidFill>
                <a:srgbClr val="FF0000"/>
              </a:solidFill>
              <a:latin typeface="+mn-ea"/>
              <a:cs typeface="メイリオ" panose="020B0604030504040204" pitchFamily="50" charset="-128"/>
            </a:endParaRPr>
          </a:p>
          <a:p>
            <a:pPr algn="ctr"/>
            <a:r>
              <a:rPr lang="ja-JP" altLang="en-US" sz="1363" b="1" dirty="0">
                <a:solidFill>
                  <a:schemeClr val="tx1"/>
                </a:solidFill>
                <a:latin typeface="+mn-ea"/>
                <a:cs typeface="メイリオ" panose="020B0604030504040204" pitchFamily="50" charset="-128"/>
              </a:rPr>
              <a:t>儲かります</a:t>
            </a:r>
          </a:p>
        </p:txBody>
      </p:sp>
      <p:grpSp>
        <p:nvGrpSpPr>
          <p:cNvPr id="21" name="グループ化 20"/>
          <p:cNvGrpSpPr/>
          <p:nvPr/>
        </p:nvGrpSpPr>
        <p:grpSpPr>
          <a:xfrm>
            <a:off x="2077691" y="1693940"/>
            <a:ext cx="3651145" cy="328423"/>
            <a:chOff x="2349837" y="1573115"/>
            <a:chExt cx="3955407" cy="355792"/>
          </a:xfrm>
        </p:grpSpPr>
        <p:sp>
          <p:nvSpPr>
            <p:cNvPr id="22" name="テキスト ボックス 21"/>
            <p:cNvSpPr txBox="1"/>
            <p:nvPr/>
          </p:nvSpPr>
          <p:spPr>
            <a:xfrm>
              <a:off x="2349837" y="1573115"/>
              <a:ext cx="371867" cy="35579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ja-JP" altLang="en-US" sz="1534" b="1" dirty="0">
                  <a:solidFill>
                    <a:srgbClr val="756140"/>
                  </a:solidFill>
                  <a:latin typeface="+mn-ea"/>
                </a:rPr>
                <a:t>１</a:t>
              </a:r>
            </a:p>
          </p:txBody>
        </p:sp>
        <p:sp>
          <p:nvSpPr>
            <p:cNvPr id="23" name="角丸四角形 22"/>
            <p:cNvSpPr/>
            <p:nvPr/>
          </p:nvSpPr>
          <p:spPr>
            <a:xfrm>
              <a:off x="2745121" y="1581015"/>
              <a:ext cx="3560123" cy="332307"/>
            </a:xfrm>
            <a:prstGeom prst="roundRect">
              <a:avLst/>
            </a:prstGeom>
            <a:ln/>
          </p:spPr>
          <p:style>
            <a:lnRef idx="2">
              <a:schemeClr val="accent5"/>
            </a:lnRef>
            <a:fillRef idx="1">
              <a:schemeClr val="lt1"/>
            </a:fillRef>
            <a:effectRef idx="0">
              <a:schemeClr val="accent5"/>
            </a:effectRef>
            <a:fontRef idx="minor">
              <a:schemeClr val="dk1"/>
            </a:fontRef>
          </p:style>
          <p:txBody>
            <a:bodyPr lIns="30675" tIns="30675" rIns="30675" bIns="30675" rtlCol="0" anchor="ctr"/>
            <a:lstStyle/>
            <a:p>
              <a:r>
                <a:rPr lang="ja-JP" altLang="en-US" sz="1108" b="1" dirty="0">
                  <a:solidFill>
                    <a:srgbClr val="FF0000"/>
                  </a:solidFill>
                  <a:latin typeface="+mn-ea"/>
                </a:rPr>
                <a:t>注目ワード</a:t>
              </a:r>
              <a:r>
                <a:rPr lang="ja-JP" altLang="en-US" sz="1015" dirty="0">
                  <a:solidFill>
                    <a:srgbClr val="756140"/>
                  </a:solidFill>
                  <a:latin typeface="+mn-ea"/>
                </a:rPr>
                <a:t>が発話されると当該</a:t>
              </a:r>
              <a:r>
                <a:rPr lang="en-US" altLang="ja-JP" sz="1015" dirty="0">
                  <a:solidFill>
                    <a:srgbClr val="756140"/>
                  </a:solidFill>
                  <a:latin typeface="+mn-ea"/>
                </a:rPr>
                <a:t>OP</a:t>
              </a:r>
              <a:r>
                <a:rPr lang="ja-JP" altLang="en-US" sz="1015" dirty="0">
                  <a:solidFill>
                    <a:srgbClr val="756140"/>
                  </a:solidFill>
                  <a:latin typeface="+mn-ea"/>
                </a:rPr>
                <a:t>の</a:t>
              </a:r>
              <a:r>
                <a:rPr lang="ja-JP" altLang="en-US" sz="1108" b="1" dirty="0">
                  <a:solidFill>
                    <a:srgbClr val="FF0000"/>
                  </a:solidFill>
                  <a:latin typeface="+mn-ea"/>
                </a:rPr>
                <a:t>アイコンが色付け</a:t>
              </a:r>
            </a:p>
          </p:txBody>
        </p:sp>
      </p:grpSp>
      <p:grpSp>
        <p:nvGrpSpPr>
          <p:cNvPr id="24" name="グループ化 23"/>
          <p:cNvGrpSpPr/>
          <p:nvPr/>
        </p:nvGrpSpPr>
        <p:grpSpPr>
          <a:xfrm>
            <a:off x="3451110" y="3702098"/>
            <a:ext cx="2935086" cy="328423"/>
            <a:chOff x="2349837" y="1573115"/>
            <a:chExt cx="3179677" cy="355792"/>
          </a:xfrm>
        </p:grpSpPr>
        <p:sp>
          <p:nvSpPr>
            <p:cNvPr id="25" name="テキスト ボックス 24"/>
            <p:cNvSpPr txBox="1"/>
            <p:nvPr/>
          </p:nvSpPr>
          <p:spPr>
            <a:xfrm>
              <a:off x="2349837" y="1573115"/>
              <a:ext cx="371867" cy="35579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altLang="ja-JP" sz="1534" b="1" dirty="0">
                  <a:solidFill>
                    <a:srgbClr val="756140"/>
                  </a:solidFill>
                  <a:latin typeface="+mn-ea"/>
                </a:rPr>
                <a:t>2</a:t>
              </a:r>
              <a:endParaRPr lang="ja-JP" altLang="en-US" sz="1534" b="1" dirty="0">
                <a:solidFill>
                  <a:srgbClr val="756140"/>
                </a:solidFill>
                <a:latin typeface="+mn-ea"/>
              </a:endParaRPr>
            </a:p>
          </p:txBody>
        </p:sp>
        <p:sp>
          <p:nvSpPr>
            <p:cNvPr id="26" name="角丸四角形 25"/>
            <p:cNvSpPr/>
            <p:nvPr/>
          </p:nvSpPr>
          <p:spPr>
            <a:xfrm>
              <a:off x="2745121" y="1581015"/>
              <a:ext cx="2784393" cy="332307"/>
            </a:xfrm>
            <a:prstGeom prst="roundRect">
              <a:avLst/>
            </a:prstGeom>
            <a:ln/>
          </p:spPr>
          <p:style>
            <a:lnRef idx="2">
              <a:schemeClr val="accent5"/>
            </a:lnRef>
            <a:fillRef idx="1">
              <a:schemeClr val="lt1"/>
            </a:fillRef>
            <a:effectRef idx="0">
              <a:schemeClr val="accent5"/>
            </a:effectRef>
            <a:fontRef idx="minor">
              <a:schemeClr val="dk1"/>
            </a:fontRef>
          </p:style>
          <p:txBody>
            <a:bodyPr lIns="30675" tIns="30675" rIns="30675" bIns="30675" rtlCol="0" anchor="ctr"/>
            <a:lstStyle/>
            <a:p>
              <a:r>
                <a:rPr lang="ja-JP" altLang="en-US" sz="1292" b="1" dirty="0">
                  <a:solidFill>
                    <a:srgbClr val="FF0000"/>
                  </a:solidFill>
                  <a:latin typeface="+mn-ea"/>
                </a:rPr>
                <a:t>複数人の通話内容</a:t>
              </a:r>
              <a:r>
                <a:rPr lang="ja-JP" altLang="en-US" sz="1108" dirty="0">
                  <a:solidFill>
                    <a:srgbClr val="756140"/>
                  </a:solidFill>
                  <a:latin typeface="+mn-ea"/>
                </a:rPr>
                <a:t>をリアルタイムに確認</a:t>
              </a:r>
              <a:endParaRPr lang="ja-JP" altLang="en-US" sz="1292" b="1" dirty="0">
                <a:solidFill>
                  <a:srgbClr val="FF0000"/>
                </a:solidFill>
                <a:latin typeface="+mn-ea"/>
              </a:endParaRPr>
            </a:p>
          </p:txBody>
        </p:sp>
      </p:grpSp>
      <p:sp>
        <p:nvSpPr>
          <p:cNvPr id="27" name="テキスト ボックス 26"/>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オペレータ支援（注目ワード抽出）</a:t>
            </a:r>
          </a:p>
        </p:txBody>
      </p:sp>
      <p:sp>
        <p:nvSpPr>
          <p:cNvPr id="28"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30</a:t>
            </a:r>
            <a:endParaRPr lang="ja-JP" altLang="ja-JP" dirty="0">
              <a:solidFill>
                <a:srgbClr val="000000"/>
              </a:solidFill>
            </a:endParaRPr>
          </a:p>
        </p:txBody>
      </p:sp>
    </p:spTree>
    <p:extLst>
      <p:ext uri="{BB962C8B-B14F-4D97-AF65-F5344CB8AC3E}">
        <p14:creationId xmlns:p14="http://schemas.microsoft.com/office/powerpoint/2010/main" val="17021341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kumimoji="1" lang="en-US" altLang="ja-JP" dirty="0"/>
              <a:t>AI</a:t>
            </a:r>
            <a:r>
              <a:rPr kumimoji="1" lang="ja-JP" altLang="en-US" dirty="0"/>
              <a:t>を活用した</a:t>
            </a:r>
            <a:r>
              <a:rPr lang="ja-JP" altLang="en-US" dirty="0"/>
              <a:t>働き方の見える化</a:t>
            </a:r>
            <a:r>
              <a:rPr kumimoji="1" lang="ja-JP" altLang="en-US" dirty="0"/>
              <a:t>について</a:t>
            </a:r>
          </a:p>
        </p:txBody>
      </p:sp>
      <p:sp>
        <p:nvSpPr>
          <p:cNvPr id="7" name="テキスト プレースホルダー 6"/>
          <p:cNvSpPr>
            <a:spLocks noGrp="1"/>
          </p:cNvSpPr>
          <p:nvPr>
            <p:ph type="body" sz="quarter" idx="11"/>
          </p:nvPr>
        </p:nvSpPr>
        <p:spPr/>
        <p:txBody>
          <a:bodyPr/>
          <a:lstStyle/>
          <a:p>
            <a:r>
              <a:rPr kumimoji="1" lang="en-US" altLang="ja-JP" dirty="0"/>
              <a:t>3</a:t>
            </a:r>
            <a:endParaRPr kumimoji="1" lang="ja-JP" altLang="en-US" dirty="0"/>
          </a:p>
        </p:txBody>
      </p:sp>
    </p:spTree>
    <p:extLst>
      <p:ext uri="{BB962C8B-B14F-4D97-AF65-F5344CB8AC3E}">
        <p14:creationId xmlns:p14="http://schemas.microsoft.com/office/powerpoint/2010/main" val="13126246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7">
            <a:extLst>
              <a:ext uri="{FF2B5EF4-FFF2-40B4-BE49-F238E27FC236}">
                <a16:creationId xmlns:a16="http://schemas.microsoft.com/office/drawing/2014/main" xmlns="" id="{DB1058AF-4D8F-4C95-AF51-2CCEE280A53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2770" y="2106122"/>
            <a:ext cx="3592550" cy="4270589"/>
          </a:xfrm>
          <a:prstGeom prst="rect">
            <a:avLst/>
          </a:prstGeom>
        </p:spPr>
      </p:pic>
      <p:sp>
        <p:nvSpPr>
          <p:cNvPr id="35" name="線吹き出し 2 (枠付き) 45">
            <a:extLst>
              <a:ext uri="{FF2B5EF4-FFF2-40B4-BE49-F238E27FC236}">
                <a16:creationId xmlns:a16="http://schemas.microsoft.com/office/drawing/2014/main" xmlns="" id="{1B801192-FC83-4E67-89ED-684EB80AC10A}"/>
              </a:ext>
            </a:extLst>
          </p:cNvPr>
          <p:cNvSpPr/>
          <p:nvPr/>
        </p:nvSpPr>
        <p:spPr>
          <a:xfrm>
            <a:off x="448599" y="5456966"/>
            <a:ext cx="3903834" cy="872701"/>
          </a:xfrm>
          <a:prstGeom prst="borderCallout2">
            <a:avLst>
              <a:gd name="adj1" fmla="val 18464"/>
              <a:gd name="adj2" fmla="val -390"/>
              <a:gd name="adj3" fmla="val 22745"/>
              <a:gd name="adj4" fmla="val -8310"/>
              <a:gd name="adj5" fmla="val -18711"/>
              <a:gd name="adj6" fmla="val 2954"/>
            </a:avLst>
          </a:prstGeom>
          <a:solidFill>
            <a:srgbClr val="FEF4EC"/>
          </a:solidFill>
          <a:ln>
            <a:solidFill>
              <a:srgbClr val="FF5050"/>
            </a:solidFill>
            <a:tailEnd type="oval" w="lg" len="lg"/>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92">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レポートトップページに他社比較の分析結果や</a:t>
            </a:r>
            <a:endParaRPr lang="en-US" altLang="ja-JP" sz="1292">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各分析項目のサマリを表示　気になる項目へ遷移可能</a:t>
            </a:r>
            <a:endParaRPr lang="en-US" altLang="ja-JP" sz="1292">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92" b="1">
                <a:solidFill>
                  <a:srgbClr val="FF0000"/>
                </a:solidFill>
                <a:latin typeface="Meiryo UI" panose="020B0604030504040204" pitchFamily="50" charset="-128"/>
                <a:ea typeface="Meiryo UI" panose="020B0604030504040204" pitchFamily="50" charset="-128"/>
                <a:cs typeface="Meiryo UI" panose="020B0604030504040204" pitchFamily="50" charset="-128"/>
              </a:rPr>
              <a:t>当月の働き方の全体像が一目で把握できます</a:t>
            </a:r>
          </a:p>
        </p:txBody>
      </p:sp>
      <p:pic>
        <p:nvPicPr>
          <p:cNvPr id="28" name="図 27">
            <a:extLst>
              <a:ext uri="{FF2B5EF4-FFF2-40B4-BE49-F238E27FC236}">
                <a16:creationId xmlns:a16="http://schemas.microsoft.com/office/drawing/2014/main" xmlns="" id="{12773759-A4F0-064C-BFC8-83D5A16CE8E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288737" y="1949356"/>
            <a:ext cx="4135282" cy="3610556"/>
          </a:xfrm>
          <a:prstGeom prst="rect">
            <a:avLst/>
          </a:prstGeom>
        </p:spPr>
      </p:pic>
      <p:sp>
        <p:nvSpPr>
          <p:cNvPr id="29" name="テキスト ボックス 28">
            <a:extLst>
              <a:ext uri="{FF2B5EF4-FFF2-40B4-BE49-F238E27FC236}">
                <a16:creationId xmlns:a16="http://schemas.microsoft.com/office/drawing/2014/main" xmlns="" id="{B0CB5A0B-EEC2-0249-AE2C-BCEA94ADE404}"/>
              </a:ext>
            </a:extLst>
          </p:cNvPr>
          <p:cNvSpPr txBox="1"/>
          <p:nvPr/>
        </p:nvSpPr>
        <p:spPr>
          <a:xfrm>
            <a:off x="4432831" y="1703357"/>
            <a:ext cx="1290738" cy="319639"/>
          </a:xfrm>
          <a:prstGeom prst="rect">
            <a:avLst/>
          </a:prstGeom>
          <a:noFill/>
        </p:spPr>
        <p:txBody>
          <a:bodyPr wrap="none" rtlCol="0">
            <a:spAutoFit/>
          </a:bodyPr>
          <a:lstStyle/>
          <a:p>
            <a:r>
              <a:rPr lang="ja-JP" altLang="en-US" sz="1477" dirty="0">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■自動コメント</a:t>
            </a:r>
          </a:p>
        </p:txBody>
      </p:sp>
      <p:sp>
        <p:nvSpPr>
          <p:cNvPr id="31" name="正方形/長方形 30">
            <a:extLst>
              <a:ext uri="{FF2B5EF4-FFF2-40B4-BE49-F238E27FC236}">
                <a16:creationId xmlns:a16="http://schemas.microsoft.com/office/drawing/2014/main" xmlns="" id="{5570A3EA-0D00-8F43-AAC4-39C9F6FB3546}"/>
              </a:ext>
            </a:extLst>
          </p:cNvPr>
          <p:cNvSpPr/>
          <p:nvPr/>
        </p:nvSpPr>
        <p:spPr>
          <a:xfrm>
            <a:off x="4797717" y="4531616"/>
            <a:ext cx="3222402" cy="925350"/>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正方形/長方形 31">
            <a:extLst>
              <a:ext uri="{FF2B5EF4-FFF2-40B4-BE49-F238E27FC236}">
                <a16:creationId xmlns:a16="http://schemas.microsoft.com/office/drawing/2014/main" xmlns="" id="{BEA29333-963F-D945-B8C4-222F55FC57A0}"/>
              </a:ext>
            </a:extLst>
          </p:cNvPr>
          <p:cNvSpPr/>
          <p:nvPr/>
        </p:nvSpPr>
        <p:spPr>
          <a:xfrm>
            <a:off x="4646045" y="2543261"/>
            <a:ext cx="3455399" cy="350632"/>
          </a:xfrm>
          <a:prstGeom prst="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latin typeface="Meiryo UI" panose="020B0604030504040204" pitchFamily="50" charset="-128"/>
              <a:ea typeface="Meiryo UI" panose="020B0604030504040204" pitchFamily="50" charset="-128"/>
              <a:cs typeface="Meiryo UI" panose="020B0604030504040204" pitchFamily="50" charset="-128"/>
            </a:endParaRPr>
          </a:p>
        </p:txBody>
      </p:sp>
      <p:pic>
        <p:nvPicPr>
          <p:cNvPr id="33" name="Picture 4" descr="「こんなお客様にお勧め」の画像検索結果">
            <a:hlinkClick r:id="rId5"/>
            <a:extLst>
              <a:ext uri="{FF2B5EF4-FFF2-40B4-BE49-F238E27FC236}">
                <a16:creationId xmlns:a16="http://schemas.microsoft.com/office/drawing/2014/main" xmlns="" id="{4FD4F045-05F4-437D-B671-DB494C09331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94198" y="2033025"/>
            <a:ext cx="430290" cy="53865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4" name="四角形吹き出し 24">
            <a:extLst>
              <a:ext uri="{FF2B5EF4-FFF2-40B4-BE49-F238E27FC236}">
                <a16:creationId xmlns:a16="http://schemas.microsoft.com/office/drawing/2014/main" xmlns="" id="{DAE0EE79-8632-440B-88C8-202CBF532608}"/>
              </a:ext>
            </a:extLst>
          </p:cNvPr>
          <p:cNvSpPr/>
          <p:nvPr/>
        </p:nvSpPr>
        <p:spPr>
          <a:xfrm>
            <a:off x="898254" y="2054875"/>
            <a:ext cx="3183301" cy="477495"/>
          </a:xfrm>
          <a:prstGeom prst="wedgeRectCallout">
            <a:avLst>
              <a:gd name="adj1" fmla="val -25333"/>
              <a:gd name="adj2" fmla="val 78701"/>
            </a:avLst>
          </a:prstGeom>
          <a:solidFill>
            <a:srgbClr val="FFFFCC"/>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ja-JP" altLang="en-US" sz="1292" b="1" dirty="0">
                <a:solidFill>
                  <a:srgbClr val="FF6600"/>
                </a:solidFill>
                <a:latin typeface="Meiryo UI" panose="020B0604030504040204" pitchFamily="50" charset="-128"/>
                <a:ea typeface="Meiryo UI" panose="020B0604030504040204" pitchFamily="50" charset="-128"/>
                <a:cs typeface="Meiryo UI" panose="020B0604030504040204" pitchFamily="50" charset="-128"/>
              </a:rPr>
              <a:t>大枠から確認することで</a:t>
            </a:r>
          </a:p>
          <a:p>
            <a:pPr algn="ctr"/>
            <a:r>
              <a:rPr lang="ja-JP" altLang="en-US" sz="1292" b="1" dirty="0">
                <a:solidFill>
                  <a:srgbClr val="FF6600"/>
                </a:solidFill>
                <a:latin typeface="Meiryo UI" panose="020B0604030504040204" pitchFamily="50" charset="-128"/>
                <a:ea typeface="Meiryo UI" panose="020B0604030504040204" pitchFamily="50" charset="-128"/>
                <a:cs typeface="Meiryo UI" panose="020B0604030504040204" pitchFamily="50" charset="-128"/>
              </a:rPr>
              <a:t>お客様のイメージが湧きやすくなります</a:t>
            </a:r>
            <a:endParaRPr lang="en-US" altLang="ja-JP" sz="1292" b="1" dirty="0">
              <a:solidFill>
                <a:srgbClr val="FF66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a:extLst>
              <a:ext uri="{FF2B5EF4-FFF2-40B4-BE49-F238E27FC236}">
                <a16:creationId xmlns:a16="http://schemas.microsoft.com/office/drawing/2014/main" xmlns="" id="{B98131CF-357F-464F-98E9-9F4AB99A3482}"/>
              </a:ext>
            </a:extLst>
          </p:cNvPr>
          <p:cNvSpPr txBox="1"/>
          <p:nvPr/>
        </p:nvSpPr>
        <p:spPr bwMode="auto">
          <a:xfrm>
            <a:off x="7437678" y="1776168"/>
            <a:ext cx="1513556" cy="24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r>
              <a:rPr lang="en-US" altLang="ja-JP" sz="1015">
                <a:solidFill>
                  <a:schemeClr val="bg1">
                    <a:lumMod val="50000"/>
                  </a:schemeClr>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15">
                <a:solidFill>
                  <a:schemeClr val="bg1">
                    <a:lumMod val="50000"/>
                  </a:schemeClr>
                </a:solidFill>
                <a:latin typeface="Meiryo UI" panose="020B0604030504040204" pitchFamily="50" charset="-128"/>
                <a:ea typeface="Meiryo UI" panose="020B0604030504040204" pitchFamily="50" charset="-128"/>
                <a:cs typeface="Meiryo UI" panose="020B0604030504040204" pitchFamily="50" charset="-128"/>
              </a:rPr>
              <a:t>グラフ・表はイメージです</a:t>
            </a:r>
          </a:p>
        </p:txBody>
      </p:sp>
      <p:sp>
        <p:nvSpPr>
          <p:cNvPr id="37" name="テキスト ボックス 36">
            <a:extLst>
              <a:ext uri="{FF2B5EF4-FFF2-40B4-BE49-F238E27FC236}">
                <a16:creationId xmlns:a16="http://schemas.microsoft.com/office/drawing/2014/main" xmlns="" id="{04E7AD87-BC60-4A34-B7B9-9EC46E030A68}"/>
              </a:ext>
            </a:extLst>
          </p:cNvPr>
          <p:cNvSpPr txBox="1"/>
          <p:nvPr/>
        </p:nvSpPr>
        <p:spPr>
          <a:xfrm>
            <a:off x="263529" y="1703357"/>
            <a:ext cx="1167307" cy="319639"/>
          </a:xfrm>
          <a:prstGeom prst="rect">
            <a:avLst/>
          </a:prstGeom>
          <a:noFill/>
        </p:spPr>
        <p:txBody>
          <a:bodyPr wrap="none" rtlCol="0">
            <a:spAutoFit/>
          </a:bodyPr>
          <a:lstStyle/>
          <a:p>
            <a:r>
              <a:rPr lang="ja-JP" altLang="en-US" sz="1477">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■トップサマリ</a:t>
            </a:r>
          </a:p>
        </p:txBody>
      </p:sp>
      <p:sp>
        <p:nvSpPr>
          <p:cNvPr id="17" name="テキスト ボックス 16">
            <a:extLst>
              <a:ext uri="{FF2B5EF4-FFF2-40B4-BE49-F238E27FC236}">
                <a16:creationId xmlns:a16="http://schemas.microsoft.com/office/drawing/2014/main" xmlns="" id="{844E1863-A8A0-4F84-B646-0C26023E185F}"/>
              </a:ext>
            </a:extLst>
          </p:cNvPr>
          <p:cNvSpPr txBox="1"/>
          <p:nvPr/>
        </p:nvSpPr>
        <p:spPr>
          <a:xfrm>
            <a:off x="450940" y="1068935"/>
            <a:ext cx="8167805" cy="660437"/>
          </a:xfrm>
          <a:prstGeom prst="rect">
            <a:avLst/>
          </a:prstGeom>
          <a:noFill/>
        </p:spPr>
        <p:txBody>
          <a:bodyPr wrap="square" rtlCol="0">
            <a:spAutoFit/>
          </a:bodyPr>
          <a:lstStyle/>
          <a:p>
            <a:r>
              <a:rPr lang="en-US" altLang="ja-JP" sz="1846" b="1" dirty="0">
                <a:latin typeface="Meiryo UI" panose="020B0604030504040204" pitchFamily="50" charset="-128"/>
                <a:ea typeface="Meiryo UI" panose="020B0604030504040204" pitchFamily="50" charset="-128"/>
              </a:rPr>
              <a:t>Web</a:t>
            </a:r>
            <a:r>
              <a:rPr lang="ja-JP" altLang="en-US" sz="1846" b="1" dirty="0">
                <a:latin typeface="Meiryo UI" panose="020B0604030504040204" pitchFamily="50" charset="-128"/>
                <a:ea typeface="Meiryo UI" panose="020B0604030504040204" pitchFamily="50" charset="-128"/>
              </a:rPr>
              <a:t>ブラウザ上で収集したログを「</a:t>
            </a:r>
            <a:r>
              <a:rPr lang="ja-JP" altLang="en-US" sz="1846" b="1" dirty="0">
                <a:solidFill>
                  <a:srgbClr val="FF0000"/>
                </a:solidFill>
                <a:latin typeface="Meiryo UI" panose="020B0604030504040204" pitchFamily="50" charset="-128"/>
                <a:ea typeface="Meiryo UI" panose="020B0604030504040204" pitchFamily="50" charset="-128"/>
              </a:rPr>
              <a:t>勤務実態</a:t>
            </a:r>
            <a:r>
              <a:rPr lang="ja-JP" altLang="en-US" sz="1846" b="1" dirty="0">
                <a:latin typeface="Meiryo UI" panose="020B0604030504040204" pitchFamily="50" charset="-128"/>
                <a:ea typeface="Meiryo UI" panose="020B0604030504040204" pitchFamily="50" charset="-128"/>
              </a:rPr>
              <a:t>」「</a:t>
            </a:r>
            <a:r>
              <a:rPr lang="ja-JP" altLang="en-US" sz="1846" b="1" dirty="0">
                <a:solidFill>
                  <a:srgbClr val="FF0000"/>
                </a:solidFill>
                <a:latin typeface="Meiryo UI" panose="020B0604030504040204" pitchFamily="50" charset="-128"/>
                <a:ea typeface="Meiryo UI" panose="020B0604030504040204" pitchFamily="50" charset="-128"/>
              </a:rPr>
              <a:t>業務内容</a:t>
            </a:r>
            <a:r>
              <a:rPr lang="ja-JP" altLang="en-US" sz="1846" b="1" dirty="0">
                <a:latin typeface="Meiryo UI" panose="020B0604030504040204" pitchFamily="50" charset="-128"/>
                <a:ea typeface="Meiryo UI" panose="020B0604030504040204" pitchFamily="50" charset="-128"/>
              </a:rPr>
              <a:t>」「</a:t>
            </a:r>
            <a:r>
              <a:rPr lang="ja-JP" altLang="en-US" sz="1846" b="1" dirty="0">
                <a:solidFill>
                  <a:srgbClr val="FF0000"/>
                </a:solidFill>
                <a:latin typeface="Meiryo UI" panose="020B0604030504040204" pitchFamily="50" charset="-128"/>
                <a:ea typeface="Meiryo UI" panose="020B0604030504040204" pitchFamily="50" charset="-128"/>
              </a:rPr>
              <a:t>セキュリティリスク</a:t>
            </a:r>
            <a:r>
              <a:rPr lang="ja-JP" altLang="en-US" sz="1846" b="1" dirty="0">
                <a:latin typeface="Meiryo UI" panose="020B0604030504040204" pitchFamily="50" charset="-128"/>
                <a:ea typeface="Meiryo UI" panose="020B0604030504040204" pitchFamily="50" charset="-128"/>
              </a:rPr>
              <a:t>」</a:t>
            </a:r>
            <a:endParaRPr lang="en-US" altLang="ja-JP" sz="1846" b="1" dirty="0">
              <a:latin typeface="Meiryo UI" panose="020B0604030504040204" pitchFamily="50" charset="-128"/>
              <a:ea typeface="Meiryo UI" panose="020B0604030504040204" pitchFamily="50" charset="-128"/>
            </a:endParaRPr>
          </a:p>
          <a:p>
            <a:r>
              <a:rPr lang="ja-JP" altLang="en-US" sz="1846" b="1" dirty="0">
                <a:latin typeface="Meiryo UI" panose="020B0604030504040204" pitchFamily="50" charset="-128"/>
                <a:ea typeface="Meiryo UI" panose="020B0604030504040204" pitchFamily="50" charset="-128"/>
              </a:rPr>
              <a:t>「</a:t>
            </a:r>
            <a:r>
              <a:rPr lang="en-US" altLang="ja-JP" sz="1846" b="1" dirty="0">
                <a:solidFill>
                  <a:srgbClr val="FF0000"/>
                </a:solidFill>
                <a:latin typeface="Meiryo UI" panose="020B0604030504040204" pitchFamily="50" charset="-128"/>
                <a:ea typeface="Meiryo UI" panose="020B0604030504040204" pitchFamily="50" charset="-128"/>
              </a:rPr>
              <a:t>IT</a:t>
            </a:r>
            <a:r>
              <a:rPr lang="ja-JP" altLang="en-US" sz="1846" b="1" dirty="0">
                <a:solidFill>
                  <a:srgbClr val="FF0000"/>
                </a:solidFill>
                <a:latin typeface="Meiryo UI" panose="020B0604030504040204" pitchFamily="50" charset="-128"/>
                <a:ea typeface="Meiryo UI" panose="020B0604030504040204" pitchFamily="50" charset="-128"/>
              </a:rPr>
              <a:t>資産</a:t>
            </a:r>
            <a:r>
              <a:rPr lang="ja-JP" altLang="en-US" sz="1846" b="1" dirty="0">
                <a:latin typeface="Meiryo UI" panose="020B0604030504040204" pitchFamily="50" charset="-128"/>
                <a:ea typeface="Meiryo UI" panose="020B0604030504040204" pitchFamily="50" charset="-128"/>
              </a:rPr>
              <a:t>」の内容で表示</a:t>
            </a:r>
          </a:p>
        </p:txBody>
      </p:sp>
      <p:sp>
        <p:nvSpPr>
          <p:cNvPr id="30" name="線吹き出し 2 (枠付き) 45">
            <a:extLst>
              <a:ext uri="{FF2B5EF4-FFF2-40B4-BE49-F238E27FC236}">
                <a16:creationId xmlns:a16="http://schemas.microsoft.com/office/drawing/2014/main" xmlns="" id="{A8948EBE-F2EB-3C41-9F80-06DAC76B117D}"/>
              </a:ext>
            </a:extLst>
          </p:cNvPr>
          <p:cNvSpPr/>
          <p:nvPr/>
        </p:nvSpPr>
        <p:spPr>
          <a:xfrm>
            <a:off x="4516150" y="5446028"/>
            <a:ext cx="4208128" cy="883639"/>
          </a:xfrm>
          <a:prstGeom prst="borderCallout2">
            <a:avLst>
              <a:gd name="adj1" fmla="val 18464"/>
              <a:gd name="adj2" fmla="val -390"/>
              <a:gd name="adj3" fmla="val -62110"/>
              <a:gd name="adj4" fmla="val -2523"/>
              <a:gd name="adj5" fmla="val -71525"/>
              <a:gd name="adj6" fmla="val 9069"/>
            </a:avLst>
          </a:prstGeom>
          <a:solidFill>
            <a:srgbClr val="FEF4EC"/>
          </a:solidFill>
          <a:ln>
            <a:solidFill>
              <a:srgbClr val="FF5050"/>
            </a:solidFill>
            <a:tailEnd type="oval" w="lg" len="lg"/>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92"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注目すべきポイントを</a:t>
            </a:r>
            <a:r>
              <a:rPr lang="en-US" altLang="ja-JP" sz="1292"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1292"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が自動で判断し、自動でコメントします</a:t>
            </a:r>
            <a:endParaRPr lang="en-US" altLang="ja-JP" sz="1292"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（画像は勤務実態に対するコメントですが、</a:t>
            </a:r>
            <a:endParaRPr lang="en-US" altLang="ja-JP" sz="1292"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　すべての項目でコメントします。）</a:t>
            </a:r>
            <a:endParaRPr lang="en-US" altLang="ja-JP" sz="1292"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dirty="0">
                <a:solidFill>
                  <a:schemeClr val="tx1">
                    <a:lumMod val="75000"/>
                    <a:lumOff val="25000"/>
                  </a:schemeClr>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9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データの見方が一目で分かります</a:t>
            </a:r>
          </a:p>
        </p:txBody>
      </p:sp>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働き方のみえる化①</a:t>
            </a:r>
          </a:p>
        </p:txBody>
      </p:sp>
      <p:sp>
        <p:nvSpPr>
          <p:cNvPr id="16"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32</a:t>
            </a:r>
            <a:endParaRPr lang="ja-JP" altLang="ja-JP" dirty="0">
              <a:solidFill>
                <a:srgbClr val="000000"/>
              </a:solidFill>
            </a:endParaRPr>
          </a:p>
        </p:txBody>
      </p:sp>
    </p:spTree>
    <p:extLst>
      <p:ext uri="{BB962C8B-B14F-4D97-AF65-F5344CB8AC3E}">
        <p14:creationId xmlns:p14="http://schemas.microsoft.com/office/powerpoint/2010/main" val="21964373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働き方のみえる化②</a:t>
            </a:r>
          </a:p>
        </p:txBody>
      </p:sp>
      <p:sp>
        <p:nvSpPr>
          <p:cNvPr id="16"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33</a:t>
            </a:r>
            <a:endParaRPr lang="ja-JP" altLang="ja-JP" dirty="0">
              <a:solidFill>
                <a:srgbClr val="000000"/>
              </a:solidFill>
            </a:endParaRPr>
          </a:p>
        </p:txBody>
      </p:sp>
      <p:pic>
        <p:nvPicPr>
          <p:cNvPr id="2" name="図 1"/>
          <p:cNvPicPr>
            <a:picLocks noChangeAspect="1"/>
          </p:cNvPicPr>
          <p:nvPr/>
        </p:nvPicPr>
        <p:blipFill>
          <a:blip r:embed="rId3"/>
          <a:stretch>
            <a:fillRect/>
          </a:stretch>
        </p:blipFill>
        <p:spPr>
          <a:xfrm>
            <a:off x="273052" y="2103120"/>
            <a:ext cx="8524304" cy="3756660"/>
          </a:xfrm>
          <a:prstGeom prst="rect">
            <a:avLst/>
          </a:prstGeom>
        </p:spPr>
      </p:pic>
      <p:sp>
        <p:nvSpPr>
          <p:cNvPr id="18" name="テキスト ボックス 17">
            <a:extLst>
              <a:ext uri="{FF2B5EF4-FFF2-40B4-BE49-F238E27FC236}">
                <a16:creationId xmlns:a16="http://schemas.microsoft.com/office/drawing/2014/main" xmlns="" id="{844E1863-A8A0-4F84-B646-0C26023E185F}"/>
              </a:ext>
            </a:extLst>
          </p:cNvPr>
          <p:cNvSpPr txBox="1"/>
          <p:nvPr/>
        </p:nvSpPr>
        <p:spPr>
          <a:xfrm>
            <a:off x="357156" y="1068935"/>
            <a:ext cx="8451167" cy="376385"/>
          </a:xfrm>
          <a:prstGeom prst="rect">
            <a:avLst/>
          </a:prstGeom>
          <a:noFill/>
        </p:spPr>
        <p:txBody>
          <a:bodyPr wrap="square" rtlCol="0">
            <a:spAutoFit/>
          </a:bodyPr>
          <a:lstStyle/>
          <a:p>
            <a:pPr defTabSz="779173"/>
            <a:r>
              <a:rPr lang="ja-JP" altLang="en-US" sz="1846"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利用方法について</a:t>
            </a:r>
          </a:p>
        </p:txBody>
      </p:sp>
    </p:spTree>
    <p:extLst>
      <p:ext uri="{BB962C8B-B14F-4D97-AF65-F5344CB8AC3E}">
        <p14:creationId xmlns:p14="http://schemas.microsoft.com/office/powerpoint/2010/main" val="1204950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xmlns="" id="{7D80830F-263B-8745-A684-F60B1DCAD1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93643" y="2328125"/>
            <a:ext cx="3935660" cy="3356886"/>
          </a:xfrm>
          <a:prstGeom prst="rect">
            <a:avLst/>
          </a:prstGeom>
        </p:spPr>
      </p:pic>
      <p:pic>
        <p:nvPicPr>
          <p:cNvPr id="16" name="図 15">
            <a:extLst>
              <a:ext uri="{FF2B5EF4-FFF2-40B4-BE49-F238E27FC236}">
                <a16:creationId xmlns:a16="http://schemas.microsoft.com/office/drawing/2014/main" xmlns="" id="{4E881BED-86ED-EE45-A6E8-3E2B30C7CD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0774" y="2378716"/>
            <a:ext cx="3804472" cy="3356886"/>
          </a:xfrm>
          <a:prstGeom prst="rect">
            <a:avLst/>
          </a:prstGeom>
        </p:spPr>
      </p:pic>
      <p:sp>
        <p:nvSpPr>
          <p:cNvPr id="17" name="テキスト ボックス 16"/>
          <p:cNvSpPr txBox="1"/>
          <p:nvPr/>
        </p:nvSpPr>
        <p:spPr>
          <a:xfrm>
            <a:off x="357155" y="1522843"/>
            <a:ext cx="2464136" cy="319639"/>
          </a:xfrm>
          <a:prstGeom prst="rect">
            <a:avLst/>
          </a:prstGeom>
          <a:noFill/>
        </p:spPr>
        <p:txBody>
          <a:bodyPr wrap="none" rtlCol="0" anchor="t">
            <a:spAutoFit/>
          </a:bodyPr>
          <a:lstStyle/>
          <a:p>
            <a:r>
              <a:rPr lang="ja-JP" altLang="en-US" sz="1477" dirty="0">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■全社の</a:t>
            </a:r>
            <a:r>
              <a:rPr lang="en-US" altLang="ja-JP" sz="1477" dirty="0">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PC</a:t>
            </a:r>
            <a:r>
              <a:rPr lang="ja-JP" altLang="en-US" sz="1477" dirty="0" err="1">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での</a:t>
            </a:r>
            <a:r>
              <a:rPr lang="ja-JP" altLang="en-US" sz="1477" dirty="0">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繰り返し作業</a:t>
            </a:r>
          </a:p>
        </p:txBody>
      </p:sp>
      <p:sp>
        <p:nvSpPr>
          <p:cNvPr id="18" name="線吹き出し 2 (枠付き) 17"/>
          <p:cNvSpPr/>
          <p:nvPr/>
        </p:nvSpPr>
        <p:spPr>
          <a:xfrm>
            <a:off x="545102" y="5154053"/>
            <a:ext cx="3306752" cy="1163099"/>
          </a:xfrm>
          <a:prstGeom prst="borderCallout2">
            <a:avLst>
              <a:gd name="adj1" fmla="val -56"/>
              <a:gd name="adj2" fmla="val 18399"/>
              <a:gd name="adj3" fmla="val -14738"/>
              <a:gd name="adj4" fmla="val 17747"/>
              <a:gd name="adj5" fmla="val -28026"/>
              <a:gd name="adj6" fmla="val 23888"/>
            </a:avLst>
          </a:prstGeom>
          <a:solidFill>
            <a:srgbClr val="FEF4EC"/>
          </a:solidFill>
          <a:ln>
            <a:solidFill>
              <a:srgbClr val="FF5050"/>
            </a:solidFill>
            <a:tailEnd type="oval" w="lg" len="lg"/>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92" dirty="0">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RPA</a:t>
            </a:r>
            <a:r>
              <a:rPr lang="ja-JP" altLang="en-US" sz="1292" dirty="0">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などにより効率化し得る業務と内訳を</a:t>
            </a:r>
            <a:endParaRPr lang="en-US" altLang="ja-JP" sz="1292" dirty="0">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dirty="0">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「時間の多い順」に視える化できます</a:t>
            </a:r>
            <a:endParaRPr lang="en-US" altLang="ja-JP" sz="1292" dirty="0">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369" dirty="0">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dirty="0">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　⇒ </a:t>
            </a:r>
            <a:r>
              <a:rPr lang="ja-JP" altLang="en-US" sz="129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お客様が</a:t>
            </a:r>
            <a:r>
              <a:rPr lang="en-US" altLang="ja-JP" sz="129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RPA</a:t>
            </a:r>
            <a:r>
              <a:rPr lang="ja-JP" altLang="en-US" sz="129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等ツール導入時にぶつかる</a:t>
            </a:r>
            <a:endParaRPr lang="en-US" altLang="ja-JP" sz="1292"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「優先順位付け」の壁を</a:t>
            </a:r>
            <a:endParaRPr lang="en-US" altLang="ja-JP" sz="1292"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定量化で強力にバックアップします</a:t>
            </a:r>
            <a:endParaRPr lang="en-US" altLang="ja-JP" sz="1292"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四角形吹き出し 18"/>
          <p:cNvSpPr/>
          <p:nvPr/>
        </p:nvSpPr>
        <p:spPr>
          <a:xfrm>
            <a:off x="748230" y="1919930"/>
            <a:ext cx="3323077" cy="498462"/>
          </a:xfrm>
          <a:prstGeom prst="wedgeRectCallout">
            <a:avLst/>
          </a:prstGeom>
          <a:solidFill>
            <a:srgbClr val="FFFFCC"/>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ja-JP" altLang="en-US" sz="1292" b="1">
                <a:solidFill>
                  <a:srgbClr val="FF6600"/>
                </a:solidFill>
                <a:latin typeface="Meiryo UI" panose="020B0604030504040204" pitchFamily="50" charset="-128"/>
                <a:ea typeface="Meiryo UI" panose="020B0604030504040204" pitchFamily="50" charset="-128"/>
                <a:cs typeface="Meiryo UI" panose="020B0604030504040204" pitchFamily="50" charset="-128"/>
              </a:rPr>
              <a:t>「事務作業の効率化」のワードが響きやすい</a:t>
            </a:r>
            <a:endParaRPr lang="en-US" altLang="ja-JP" sz="1292" b="1">
              <a:solidFill>
                <a:srgbClr val="FF6600"/>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b="1">
                <a:solidFill>
                  <a:srgbClr val="FF6600"/>
                </a:solidFill>
                <a:latin typeface="Meiryo UI" panose="020B0604030504040204" pitchFamily="50" charset="-128"/>
                <a:ea typeface="Meiryo UI" panose="020B0604030504040204" pitchFamily="50" charset="-128"/>
                <a:cs typeface="Meiryo UI" panose="020B0604030504040204" pitchFamily="50" charset="-128"/>
              </a:rPr>
              <a:t>効率化できる業務の洗い出しをアピール</a:t>
            </a:r>
          </a:p>
        </p:txBody>
      </p:sp>
      <p:pic>
        <p:nvPicPr>
          <p:cNvPr id="20" name="Picture 4" descr="「こんなお客様にお勧め」の画像検索結果">
            <a:hlinkClick r:id="rId4"/>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6178" y="1866367"/>
            <a:ext cx="449184" cy="562303"/>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テキスト ボックス 20"/>
          <p:cNvSpPr txBox="1"/>
          <p:nvPr/>
        </p:nvSpPr>
        <p:spPr bwMode="auto">
          <a:xfrm>
            <a:off x="7570261" y="1569440"/>
            <a:ext cx="1600118" cy="24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r>
              <a:rPr lang="en-US" altLang="ja-JP" sz="1015">
                <a:solidFill>
                  <a:schemeClr val="bg1">
                    <a:lumMod val="50000"/>
                  </a:schemeClr>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015">
                <a:solidFill>
                  <a:schemeClr val="bg1">
                    <a:lumMod val="50000"/>
                  </a:schemeClr>
                </a:solidFill>
                <a:latin typeface="Meiryo UI" panose="020B0604030504040204" pitchFamily="50" charset="-128"/>
                <a:ea typeface="Meiryo UI" panose="020B0604030504040204" pitchFamily="50" charset="-128"/>
                <a:cs typeface="Meiryo UI" panose="020B0604030504040204" pitchFamily="50" charset="-128"/>
              </a:rPr>
              <a:t>グラフ・表は、イメージです</a:t>
            </a:r>
          </a:p>
        </p:txBody>
      </p:sp>
      <p:sp>
        <p:nvSpPr>
          <p:cNvPr id="23" name="テキスト ボックス 22"/>
          <p:cNvSpPr txBox="1"/>
          <p:nvPr/>
        </p:nvSpPr>
        <p:spPr>
          <a:xfrm>
            <a:off x="4658680" y="1558264"/>
            <a:ext cx="2335896" cy="319639"/>
          </a:xfrm>
          <a:prstGeom prst="rect">
            <a:avLst/>
          </a:prstGeom>
          <a:noFill/>
        </p:spPr>
        <p:txBody>
          <a:bodyPr wrap="none" rtlCol="0" anchor="t">
            <a:spAutoFit/>
          </a:bodyPr>
          <a:lstStyle/>
          <a:p>
            <a:r>
              <a:rPr lang="ja-JP" altLang="en-US" sz="1477" dirty="0">
                <a:latin typeface="Meiryo UI" panose="020B0604030504040204" pitchFamily="50" charset="-128"/>
                <a:ea typeface="Meiryo UI" panose="020B0604030504040204" pitchFamily="50" charset="-128"/>
                <a:cs typeface="Meiryo UI" panose="020B0604030504040204" pitchFamily="50" charset="-128"/>
              </a:rPr>
              <a:t>■繰り返し作業の作業フロー</a:t>
            </a:r>
          </a:p>
        </p:txBody>
      </p:sp>
      <p:pic>
        <p:nvPicPr>
          <p:cNvPr id="24" name="Picture 4" descr="「こんなお客様にお勧め」の画像検索結果">
            <a:hlinkClick r:id="rId4"/>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506164" y="1893636"/>
            <a:ext cx="449184" cy="562303"/>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5" name="四角形吹き出し 24"/>
          <p:cNvSpPr/>
          <p:nvPr/>
        </p:nvSpPr>
        <p:spPr>
          <a:xfrm>
            <a:off x="4999938" y="1953034"/>
            <a:ext cx="3323077" cy="498462"/>
          </a:xfrm>
          <a:prstGeom prst="wedgeRectCallout">
            <a:avLst>
              <a:gd name="adj1" fmla="val -26542"/>
              <a:gd name="adj2" fmla="val 72158"/>
            </a:avLst>
          </a:prstGeom>
          <a:solidFill>
            <a:srgbClr val="FFFFCC"/>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ja-JP" sz="1292" b="1">
                <a:solidFill>
                  <a:srgbClr val="FF6600"/>
                </a:solidFill>
                <a:latin typeface="Meiryo UI" panose="020B0604030504040204" pitchFamily="50" charset="-128"/>
                <a:ea typeface="Meiryo UI" panose="020B0604030504040204" pitchFamily="50" charset="-128"/>
                <a:cs typeface="Meiryo UI" panose="020B0604030504040204" pitchFamily="50" charset="-128"/>
              </a:rPr>
              <a:t>RPA</a:t>
            </a:r>
            <a:r>
              <a:rPr lang="ja-JP" altLang="en-US" sz="1292" b="1">
                <a:solidFill>
                  <a:srgbClr val="FF6600"/>
                </a:solidFill>
                <a:latin typeface="Meiryo UI" panose="020B0604030504040204" pitchFamily="50" charset="-128"/>
                <a:ea typeface="Meiryo UI" panose="020B0604030504040204" pitchFamily="50" charset="-128"/>
                <a:cs typeface="Meiryo UI" panose="020B0604030504040204" pitchFamily="50" charset="-128"/>
              </a:rPr>
              <a:t>導入の後押しになると共に</a:t>
            </a:r>
            <a:endParaRPr lang="en-US" altLang="ja-JP" sz="1292" b="1">
              <a:solidFill>
                <a:srgbClr val="FF6600"/>
              </a:solidFill>
              <a:latin typeface="Meiryo UI" panose="020B0604030504040204" pitchFamily="50" charset="-128"/>
              <a:ea typeface="Meiryo UI" panose="020B0604030504040204" pitchFamily="50" charset="-128"/>
              <a:cs typeface="Meiryo UI" panose="020B0604030504040204" pitchFamily="50" charset="-128"/>
            </a:endParaRPr>
          </a:p>
          <a:p>
            <a:pPr algn="ctr"/>
            <a:r>
              <a:rPr lang="ja-JP" altLang="en-US" sz="1292" b="1">
                <a:solidFill>
                  <a:srgbClr val="FF6600"/>
                </a:solidFill>
                <a:latin typeface="Meiryo UI" panose="020B0604030504040204" pitchFamily="50" charset="-128"/>
                <a:ea typeface="Meiryo UI" panose="020B0604030504040204" pitchFamily="50" charset="-128"/>
                <a:cs typeface="Meiryo UI" panose="020B0604030504040204" pitchFamily="50" charset="-128"/>
              </a:rPr>
              <a:t>業務内容ヒアリングのきっかけとしても有効</a:t>
            </a:r>
            <a:endParaRPr lang="en-US" altLang="ja-JP" sz="1292" b="1">
              <a:solidFill>
                <a:srgbClr val="FF66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線吹き出し 2 (枠付き) 25"/>
          <p:cNvSpPr/>
          <p:nvPr/>
        </p:nvSpPr>
        <p:spPr>
          <a:xfrm>
            <a:off x="4937496" y="5154053"/>
            <a:ext cx="4104000" cy="1163099"/>
          </a:xfrm>
          <a:prstGeom prst="borderCallout2">
            <a:avLst>
              <a:gd name="adj1" fmla="val -921"/>
              <a:gd name="adj2" fmla="val 59964"/>
              <a:gd name="adj3" fmla="val -6555"/>
              <a:gd name="adj4" fmla="val 58811"/>
              <a:gd name="adj5" fmla="val -35691"/>
              <a:gd name="adj6" fmla="val 45696"/>
            </a:avLst>
          </a:prstGeom>
          <a:solidFill>
            <a:srgbClr val="FEF4EC"/>
          </a:solidFill>
          <a:ln>
            <a:solidFill>
              <a:srgbClr val="FF5050"/>
            </a:solidFill>
            <a:tailEnd type="oval" w="lg" len="lg"/>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92">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定型業務の作業フローを自動作成 </a:t>
            </a:r>
            <a:r>
              <a:rPr lang="en-US" altLang="ja-JP" sz="831">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831">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特許出願中</a:t>
            </a:r>
            <a:endParaRPr lang="en-US" altLang="ja-JP" sz="831">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合計作業時間・作業実施人数等も明確に定量化できます</a:t>
            </a:r>
            <a:endParaRPr lang="en-US" altLang="ja-JP" sz="1292">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369">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　⇒ </a:t>
            </a:r>
            <a:r>
              <a:rPr lang="en-US" altLang="ja-JP" sz="1292" b="1">
                <a:solidFill>
                  <a:srgbClr val="FF0000"/>
                </a:solidFill>
                <a:latin typeface="Meiryo UI" panose="020B0604030504040204" pitchFamily="50" charset="-128"/>
                <a:ea typeface="Meiryo UI" panose="020B0604030504040204" pitchFamily="50" charset="-128"/>
                <a:cs typeface="Meiryo UI" panose="020B0604030504040204" pitchFamily="50" charset="-128"/>
              </a:rPr>
              <a:t>RPA</a:t>
            </a:r>
            <a:r>
              <a:rPr lang="ja-JP" altLang="en-US" sz="1292" b="1">
                <a:solidFill>
                  <a:srgbClr val="FF0000"/>
                </a:solidFill>
                <a:latin typeface="Meiryo UI" panose="020B0604030504040204" pitchFamily="50" charset="-128"/>
                <a:ea typeface="Meiryo UI" panose="020B0604030504040204" pitchFamily="50" charset="-128"/>
                <a:cs typeface="Meiryo UI" panose="020B0604030504040204" pitchFamily="50" charset="-128"/>
              </a:rPr>
              <a:t>のシナリオ作成時に改めて作業フローの</a:t>
            </a:r>
            <a:r>
              <a:rPr lang="en-US" altLang="ja-JP" sz="1292" b="1">
                <a:latin typeface="Meiryo UI" panose="020B0604030504040204" pitchFamily="50" charset="-128"/>
                <a:ea typeface="Meiryo UI" panose="020B0604030504040204" pitchFamily="50" charset="-128"/>
                <a:cs typeface="Meiryo UI" panose="020B0604030504040204" pitchFamily="50" charset="-128"/>
              </a:rPr>
              <a:t/>
            </a:r>
            <a:br>
              <a:rPr lang="en-US" altLang="ja-JP" sz="1292" b="1">
                <a:latin typeface="Meiryo UI" panose="020B0604030504040204" pitchFamily="50" charset="-128"/>
                <a:ea typeface="Meiryo UI" panose="020B0604030504040204" pitchFamily="50" charset="-128"/>
                <a:cs typeface="Meiryo UI" panose="020B0604030504040204" pitchFamily="50" charset="-128"/>
              </a:rPr>
            </a:br>
            <a:r>
              <a:rPr lang="ja-JP" altLang="en-US" sz="1292" b="1">
                <a:solidFill>
                  <a:srgbClr val="FF0000"/>
                </a:solidFill>
                <a:latin typeface="Meiryo UI" panose="020B0604030504040204" pitchFamily="50" charset="-128"/>
                <a:ea typeface="Meiryo UI" panose="020B0604030504040204" pitchFamily="50" charset="-128"/>
                <a:cs typeface="Meiryo UI" panose="020B0604030504040204" pitchFamily="50" charset="-128"/>
              </a:rPr>
              <a:t>　　　整理をする手間が省けます</a:t>
            </a:r>
            <a:endParaRPr lang="en-US" altLang="ja-JP" sz="1292" b="1">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92" b="1">
                <a:solidFill>
                  <a:schemeClr val="tx1">
                    <a:lumMod val="85000"/>
                    <a:lumOff val="15000"/>
                  </a:schemeClr>
                </a:solidFill>
                <a:latin typeface="Meiryo UI" panose="020B0604030504040204" pitchFamily="50" charset="-128"/>
                <a:ea typeface="Meiryo UI" panose="020B0604030504040204" pitchFamily="50" charset="-128"/>
                <a:cs typeface="Meiryo UI" panose="020B0604030504040204" pitchFamily="50" charset="-128"/>
              </a:rPr>
              <a:t>　⇒ </a:t>
            </a:r>
            <a:r>
              <a:rPr lang="ja-JP" altLang="en-US" sz="1292" b="1">
                <a:solidFill>
                  <a:srgbClr val="FF0000"/>
                </a:solidFill>
                <a:latin typeface="Meiryo UI" panose="020B0604030504040204" pitchFamily="50" charset="-128"/>
                <a:ea typeface="Meiryo UI" panose="020B0604030504040204" pitchFamily="50" charset="-128"/>
                <a:cs typeface="Meiryo UI" panose="020B0604030504040204" pitchFamily="50" charset="-128"/>
              </a:rPr>
              <a:t>さらに、当該業務の「属人化」も回避できます</a:t>
            </a:r>
            <a:endParaRPr lang="ja-JP" altLang="en-US" sz="1662">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a:extLst>
              <a:ext uri="{FF2B5EF4-FFF2-40B4-BE49-F238E27FC236}">
                <a16:creationId xmlns:a16="http://schemas.microsoft.com/office/drawing/2014/main" xmlns="" id="{844E1863-A8A0-4F84-B646-0C26023E185F}"/>
              </a:ext>
            </a:extLst>
          </p:cNvPr>
          <p:cNvSpPr txBox="1"/>
          <p:nvPr/>
        </p:nvSpPr>
        <p:spPr>
          <a:xfrm>
            <a:off x="357156" y="1068935"/>
            <a:ext cx="8451167" cy="376385"/>
          </a:xfrm>
          <a:prstGeom prst="rect">
            <a:avLst/>
          </a:prstGeom>
          <a:noFill/>
        </p:spPr>
        <p:txBody>
          <a:bodyPr wrap="square" rtlCol="0">
            <a:spAutoFit/>
          </a:bodyPr>
          <a:lstStyle/>
          <a:p>
            <a:pPr defTabSz="779173"/>
            <a:r>
              <a:rPr lang="en-US" altLang="ja-JP" sz="1846"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RPA</a:t>
            </a:r>
            <a:r>
              <a:rPr lang="ja-JP" altLang="en-US" sz="1846"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等の導入しやすい繰り返し業務の時間を自動計測し、導入効果等を導き出します</a:t>
            </a:r>
          </a:p>
        </p:txBody>
      </p:sp>
      <p:sp>
        <p:nvSpPr>
          <p:cNvPr id="28" name="テキスト ボックス 27"/>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働き方のみえる化③</a:t>
            </a:r>
          </a:p>
        </p:txBody>
      </p:sp>
      <p:sp>
        <p:nvSpPr>
          <p:cNvPr id="22"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34</a:t>
            </a:r>
            <a:endParaRPr lang="ja-JP" altLang="ja-JP" dirty="0">
              <a:solidFill>
                <a:srgbClr val="000000"/>
              </a:solidFill>
            </a:endParaRPr>
          </a:p>
        </p:txBody>
      </p:sp>
    </p:spTree>
    <p:extLst>
      <p:ext uri="{BB962C8B-B14F-4D97-AF65-F5344CB8AC3E}">
        <p14:creationId xmlns:p14="http://schemas.microsoft.com/office/powerpoint/2010/main" val="28040813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kumimoji="1" lang="ja-JP" altLang="en-US" dirty="0"/>
              <a:t>マーケティング</a:t>
            </a:r>
            <a:r>
              <a:rPr kumimoji="1" lang="en-US" altLang="ja-JP" dirty="0"/>
              <a:t>AI</a:t>
            </a:r>
            <a:endParaRPr kumimoji="1" lang="ja-JP" altLang="en-US" dirty="0"/>
          </a:p>
        </p:txBody>
      </p:sp>
      <p:sp>
        <p:nvSpPr>
          <p:cNvPr id="7" name="テキスト プレースホルダー 6"/>
          <p:cNvSpPr>
            <a:spLocks noGrp="1"/>
          </p:cNvSpPr>
          <p:nvPr>
            <p:ph type="body" sz="quarter" idx="11"/>
          </p:nvPr>
        </p:nvSpPr>
        <p:spPr/>
        <p:txBody>
          <a:bodyPr/>
          <a:lstStyle/>
          <a:p>
            <a:r>
              <a:rPr lang="ja-JP" altLang="en-US" dirty="0"/>
              <a:t>４</a:t>
            </a:r>
            <a:endParaRPr kumimoji="1" lang="ja-JP" altLang="en-US" dirty="0"/>
          </a:p>
        </p:txBody>
      </p:sp>
    </p:spTree>
    <p:extLst>
      <p:ext uri="{BB962C8B-B14F-4D97-AF65-F5344CB8AC3E}">
        <p14:creationId xmlns:p14="http://schemas.microsoft.com/office/powerpoint/2010/main" val="274561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人材不足のＩＴ業界、女性の活躍の場広がる</a:t>
            </a:r>
          </a:p>
        </p:txBody>
      </p:sp>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6790" y="2207028"/>
            <a:ext cx="5353400" cy="4444172"/>
          </a:xfrm>
          <a:prstGeom prst="rect">
            <a:avLst/>
          </a:prstGeom>
        </p:spPr>
      </p:pic>
      <p:sp>
        <p:nvSpPr>
          <p:cNvPr id="3" name="正方形/長方形 2"/>
          <p:cNvSpPr/>
          <p:nvPr/>
        </p:nvSpPr>
        <p:spPr>
          <a:xfrm>
            <a:off x="457200" y="855559"/>
            <a:ext cx="8434488" cy="1200329"/>
          </a:xfrm>
          <a:prstGeom prst="rect">
            <a:avLst/>
          </a:prstGeom>
        </p:spPr>
        <p:txBody>
          <a:bodyPr wrap="square">
            <a:spAutoFit/>
          </a:bodyPr>
          <a:lstStyle/>
          <a:p>
            <a:r>
              <a:rPr lang="ja-JP" altLang="en-US" dirty="0">
                <a:latin typeface="+mn-ea"/>
              </a:rPr>
              <a:t>コロナ禍は日本企業のデジタルトランスフォーメーション（ＤＸ）の遅れを浮かび上がらせた。巻き返しの担い手であるＩＴ（情報技術）人材は質、量ともに足りない。政府に出された緊急提言にもデジタル分野の女性人材育成が盛り込まれ、ＩＴで女性が活躍するチャンスが広がる。　</a:t>
            </a:r>
            <a:r>
              <a:rPr lang="en-US" altLang="zh-TW" dirty="0">
                <a:latin typeface="+mn-ea"/>
              </a:rPr>
              <a:t>2020/11/24 03:00 </a:t>
            </a:r>
            <a:r>
              <a:rPr lang="zh-TW" altLang="en-US" dirty="0">
                <a:latin typeface="+mn-ea"/>
              </a:rPr>
              <a:t>日本経済新聞電子版 </a:t>
            </a:r>
            <a:endParaRPr lang="ja-JP" altLang="en-US" dirty="0">
              <a:latin typeface="+mn-ea"/>
            </a:endParaRPr>
          </a:p>
        </p:txBody>
      </p:sp>
      <p:sp>
        <p:nvSpPr>
          <p:cNvPr id="5" name="スライド番号プレースホルダー 3"/>
          <p:cNvSpPr>
            <a:spLocks noGrp="1"/>
          </p:cNvSpPr>
          <p:nvPr>
            <p:ph type="sldNum" sz="quarter" idx="12"/>
          </p:nvPr>
        </p:nvSpPr>
        <p:spPr>
          <a:xfrm>
            <a:off x="6925052" y="6315705"/>
            <a:ext cx="2133600" cy="337038"/>
          </a:xfrm>
        </p:spPr>
        <p:txBody>
          <a:bodyPr/>
          <a:lstStyle/>
          <a:p>
            <a:pPr algn="r"/>
            <a:r>
              <a:rPr kumimoji="1" lang="en-US" altLang="ja-JP" dirty="0"/>
              <a:t>5</a:t>
            </a:r>
            <a:endParaRPr kumimoji="1" lang="ja-JP" altLang="en-US" dirty="0"/>
          </a:p>
        </p:txBody>
      </p:sp>
    </p:spTree>
    <p:extLst>
      <p:ext uri="{BB962C8B-B14F-4D97-AF65-F5344CB8AC3E}">
        <p14:creationId xmlns:p14="http://schemas.microsoft.com/office/powerpoint/2010/main" val="14088895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マーケティングオートメーション</a:t>
            </a:r>
          </a:p>
        </p:txBody>
      </p:sp>
      <p:sp>
        <p:nvSpPr>
          <p:cNvPr id="2" name="テキスト ボックス 1"/>
          <p:cNvSpPr txBox="1"/>
          <p:nvPr/>
        </p:nvSpPr>
        <p:spPr>
          <a:xfrm>
            <a:off x="673409" y="1179444"/>
            <a:ext cx="3316934" cy="369332"/>
          </a:xfrm>
          <a:prstGeom prst="rect">
            <a:avLst/>
          </a:prstGeom>
          <a:noFill/>
        </p:spPr>
        <p:txBody>
          <a:bodyPr wrap="none" rtlCol="0">
            <a:spAutoFit/>
          </a:bodyPr>
          <a:lstStyle/>
          <a:p>
            <a:r>
              <a:rPr kumimoji="1" lang="ja-JP" altLang="en-US" dirty="0"/>
              <a:t>マーケティングオートメーションとは？</a:t>
            </a:r>
          </a:p>
        </p:txBody>
      </p:sp>
      <p:sp>
        <p:nvSpPr>
          <p:cNvPr id="3" name="正方形/長方形 2"/>
          <p:cNvSpPr/>
          <p:nvPr/>
        </p:nvSpPr>
        <p:spPr>
          <a:xfrm>
            <a:off x="453489" y="2249125"/>
            <a:ext cx="8308545" cy="2677656"/>
          </a:xfrm>
          <a:prstGeom prst="rect">
            <a:avLst/>
          </a:prstGeom>
        </p:spPr>
        <p:txBody>
          <a:bodyPr wrap="square">
            <a:spAutoFit/>
          </a:bodyPr>
          <a:lstStyle/>
          <a:p>
            <a:r>
              <a:rPr lang="ja-JP" altLang="en-US" sz="2400" dirty="0"/>
              <a:t>「マーケティングオートメーション（</a:t>
            </a:r>
            <a:r>
              <a:rPr lang="en-US" altLang="ja-JP" sz="2400" dirty="0"/>
              <a:t>Marketing Automation</a:t>
            </a:r>
            <a:r>
              <a:rPr lang="ja-JP" altLang="en-US" sz="2400" dirty="0"/>
              <a:t>）」とは、マーケティング活動の可視化・自動化ツールのこと。</a:t>
            </a:r>
            <a:endParaRPr lang="en-US" altLang="ja-JP" sz="2400" dirty="0"/>
          </a:p>
          <a:p>
            <a:endParaRPr lang="en-US" altLang="ja-JP" sz="2400" dirty="0"/>
          </a:p>
          <a:p>
            <a:r>
              <a:rPr lang="ja-JP" altLang="en-US" sz="2400" dirty="0"/>
              <a:t>企業のマーケティング活動において、旧来は人手で繰り返し実施していた定型的な業務や、人手では膨大なコストと時間がかかってしまう複雑な処理や大量の作業を自動化し、効率を高める仕組みのことです。また、そのような自動化を実現するソフトウェア・ツールのことです。</a:t>
            </a:r>
          </a:p>
        </p:txBody>
      </p:sp>
      <p:sp>
        <p:nvSpPr>
          <p:cNvPr id="6"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33</a:t>
            </a:r>
            <a:endParaRPr lang="ja-JP" altLang="ja-JP" dirty="0">
              <a:solidFill>
                <a:srgbClr val="000000"/>
              </a:solidFill>
            </a:endParaRPr>
          </a:p>
        </p:txBody>
      </p:sp>
    </p:spTree>
    <p:extLst>
      <p:ext uri="{BB962C8B-B14F-4D97-AF65-F5344CB8AC3E}">
        <p14:creationId xmlns:p14="http://schemas.microsoft.com/office/powerpoint/2010/main" val="11944306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152651" y="2286426"/>
            <a:ext cx="8859002" cy="3595261"/>
          </a:xfrm>
          <a:prstGeom prst="rect">
            <a:avLst/>
          </a:prstGeom>
        </p:spPr>
      </p:pic>
      <p:sp>
        <p:nvSpPr>
          <p:cNvPr id="7" name="テキスト ボックス 6"/>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マーケティングオートメーション</a:t>
            </a:r>
          </a:p>
        </p:txBody>
      </p:sp>
      <p:sp>
        <p:nvSpPr>
          <p:cNvPr id="8" name="テキスト ボックス 7"/>
          <p:cNvSpPr txBox="1"/>
          <p:nvPr/>
        </p:nvSpPr>
        <p:spPr>
          <a:xfrm>
            <a:off x="673409" y="1179444"/>
            <a:ext cx="4572085" cy="369332"/>
          </a:xfrm>
          <a:prstGeom prst="rect">
            <a:avLst/>
          </a:prstGeom>
          <a:noFill/>
        </p:spPr>
        <p:txBody>
          <a:bodyPr wrap="none" rtlCol="0">
            <a:spAutoFit/>
          </a:bodyPr>
          <a:lstStyle/>
          <a:p>
            <a:r>
              <a:rPr kumimoji="1" lang="ja-JP" altLang="en-US" dirty="0"/>
              <a:t>マーケティングオートメーション</a:t>
            </a:r>
            <a:r>
              <a:rPr lang="ja-JP" altLang="en-US" dirty="0"/>
              <a:t>が必要とされる理由</a:t>
            </a:r>
            <a:endParaRPr kumimoji="1" lang="en-US" altLang="ja-JP" dirty="0"/>
          </a:p>
        </p:txBody>
      </p:sp>
      <p:sp>
        <p:nvSpPr>
          <p:cNvPr id="9" name="正方形/長方形 8"/>
          <p:cNvSpPr/>
          <p:nvPr/>
        </p:nvSpPr>
        <p:spPr>
          <a:xfrm>
            <a:off x="0" y="6471821"/>
            <a:ext cx="2257349" cy="338554"/>
          </a:xfrm>
          <a:prstGeom prst="rect">
            <a:avLst/>
          </a:prstGeom>
        </p:spPr>
        <p:txBody>
          <a:bodyPr wrap="none">
            <a:spAutoFit/>
          </a:bodyPr>
          <a:lstStyle/>
          <a:p>
            <a:r>
              <a:rPr lang="ja-JP" altLang="en-US" sz="1600" dirty="0">
                <a:solidFill>
                  <a:schemeClr val="tx1">
                    <a:lumMod val="60000"/>
                    <a:lumOff val="40000"/>
                  </a:schemeClr>
                </a:solidFill>
              </a:rPr>
              <a:t>出典：</a:t>
            </a:r>
            <a:r>
              <a:rPr lang="en-US" altLang="ja-JP" sz="1600" dirty="0">
                <a:solidFill>
                  <a:schemeClr val="tx1">
                    <a:lumMod val="60000"/>
                    <a:lumOff val="40000"/>
                  </a:schemeClr>
                </a:solidFill>
              </a:rPr>
              <a:t>https://ma-jin.jp</a:t>
            </a:r>
            <a:endParaRPr lang="ja-JP" altLang="en-US" sz="1600" dirty="0">
              <a:solidFill>
                <a:schemeClr val="tx1">
                  <a:lumMod val="60000"/>
                  <a:lumOff val="40000"/>
                </a:schemeClr>
              </a:solidFill>
            </a:endParaRPr>
          </a:p>
        </p:txBody>
      </p:sp>
      <p:sp>
        <p:nvSpPr>
          <p:cNvPr id="10"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34</a:t>
            </a:r>
            <a:endParaRPr lang="ja-JP" altLang="ja-JP" dirty="0">
              <a:solidFill>
                <a:srgbClr val="000000"/>
              </a:solidFill>
            </a:endParaRPr>
          </a:p>
        </p:txBody>
      </p:sp>
    </p:spTree>
    <p:extLst>
      <p:ext uri="{BB962C8B-B14F-4D97-AF65-F5344CB8AC3E}">
        <p14:creationId xmlns:p14="http://schemas.microsoft.com/office/powerpoint/2010/main" val="8563196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マーケティングオートメーション</a:t>
            </a:r>
          </a:p>
        </p:txBody>
      </p:sp>
      <p:sp>
        <p:nvSpPr>
          <p:cNvPr id="8" name="テキスト ボックス 7"/>
          <p:cNvSpPr txBox="1"/>
          <p:nvPr/>
        </p:nvSpPr>
        <p:spPr>
          <a:xfrm>
            <a:off x="673409" y="1179444"/>
            <a:ext cx="3163045" cy="369332"/>
          </a:xfrm>
          <a:prstGeom prst="rect">
            <a:avLst/>
          </a:prstGeom>
          <a:noFill/>
        </p:spPr>
        <p:txBody>
          <a:bodyPr wrap="none" rtlCol="0">
            <a:spAutoFit/>
          </a:bodyPr>
          <a:lstStyle/>
          <a:p>
            <a:r>
              <a:rPr kumimoji="1" lang="ja-JP" altLang="en-US" dirty="0"/>
              <a:t>マーケティングオートメーション</a:t>
            </a:r>
            <a:r>
              <a:rPr lang="ja-JP" altLang="en-US" dirty="0"/>
              <a:t>の例</a:t>
            </a:r>
            <a:endParaRPr kumimoji="1" lang="en-US" altLang="ja-JP" dirty="0"/>
          </a:p>
        </p:txBody>
      </p:sp>
      <p:sp>
        <p:nvSpPr>
          <p:cNvPr id="9" name="正方形/長方形 8"/>
          <p:cNvSpPr/>
          <p:nvPr/>
        </p:nvSpPr>
        <p:spPr>
          <a:xfrm>
            <a:off x="0" y="6471821"/>
            <a:ext cx="2257349" cy="338554"/>
          </a:xfrm>
          <a:prstGeom prst="rect">
            <a:avLst/>
          </a:prstGeom>
        </p:spPr>
        <p:txBody>
          <a:bodyPr wrap="none">
            <a:spAutoFit/>
          </a:bodyPr>
          <a:lstStyle/>
          <a:p>
            <a:r>
              <a:rPr lang="ja-JP" altLang="en-US" sz="1600" dirty="0">
                <a:solidFill>
                  <a:schemeClr val="tx1">
                    <a:lumMod val="60000"/>
                    <a:lumOff val="40000"/>
                  </a:schemeClr>
                </a:solidFill>
              </a:rPr>
              <a:t>出典：</a:t>
            </a:r>
            <a:r>
              <a:rPr lang="en-US" altLang="ja-JP" sz="1600" dirty="0">
                <a:solidFill>
                  <a:schemeClr val="tx1">
                    <a:lumMod val="60000"/>
                    <a:lumOff val="40000"/>
                  </a:schemeClr>
                </a:solidFill>
              </a:rPr>
              <a:t>https://ma-jin.jp</a:t>
            </a:r>
            <a:endParaRPr lang="ja-JP" altLang="en-US" sz="1600" dirty="0">
              <a:solidFill>
                <a:schemeClr val="tx1">
                  <a:lumMod val="60000"/>
                  <a:lumOff val="40000"/>
                </a:schemeClr>
              </a:solidFill>
            </a:endParaRPr>
          </a:p>
        </p:txBody>
      </p:sp>
      <p:sp>
        <p:nvSpPr>
          <p:cNvPr id="10"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35</a:t>
            </a:r>
            <a:endParaRPr lang="ja-JP" altLang="ja-JP" dirty="0">
              <a:solidFill>
                <a:srgbClr val="000000"/>
              </a:solidFill>
            </a:endParaRPr>
          </a:p>
        </p:txBody>
      </p:sp>
      <p:pic>
        <p:nvPicPr>
          <p:cNvPr id="3" name="図 2"/>
          <p:cNvPicPr>
            <a:picLocks noChangeAspect="1"/>
          </p:cNvPicPr>
          <p:nvPr/>
        </p:nvPicPr>
        <p:blipFill>
          <a:blip r:embed="rId2"/>
          <a:stretch>
            <a:fillRect/>
          </a:stretch>
        </p:blipFill>
        <p:spPr>
          <a:xfrm>
            <a:off x="178720" y="1949116"/>
            <a:ext cx="8761078" cy="3938838"/>
          </a:xfrm>
          <a:prstGeom prst="rect">
            <a:avLst/>
          </a:prstGeom>
        </p:spPr>
      </p:pic>
    </p:spTree>
    <p:extLst>
      <p:ext uri="{BB962C8B-B14F-4D97-AF65-F5344CB8AC3E}">
        <p14:creationId xmlns:p14="http://schemas.microsoft.com/office/powerpoint/2010/main" val="41268139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マーケティングオートメーション</a:t>
            </a:r>
          </a:p>
        </p:txBody>
      </p:sp>
      <p:sp>
        <p:nvSpPr>
          <p:cNvPr id="8" name="テキスト ボックス 7"/>
          <p:cNvSpPr txBox="1"/>
          <p:nvPr/>
        </p:nvSpPr>
        <p:spPr>
          <a:xfrm>
            <a:off x="673409" y="1179444"/>
            <a:ext cx="3163045" cy="369332"/>
          </a:xfrm>
          <a:prstGeom prst="rect">
            <a:avLst/>
          </a:prstGeom>
          <a:noFill/>
        </p:spPr>
        <p:txBody>
          <a:bodyPr wrap="none" rtlCol="0">
            <a:spAutoFit/>
          </a:bodyPr>
          <a:lstStyle/>
          <a:p>
            <a:r>
              <a:rPr kumimoji="1" lang="ja-JP" altLang="en-US" dirty="0"/>
              <a:t>マーケティングオートメーション</a:t>
            </a:r>
            <a:r>
              <a:rPr lang="ja-JP" altLang="en-US" dirty="0"/>
              <a:t>の例</a:t>
            </a:r>
            <a:endParaRPr kumimoji="1" lang="en-US" altLang="ja-JP" dirty="0"/>
          </a:p>
        </p:txBody>
      </p:sp>
      <p:sp>
        <p:nvSpPr>
          <p:cNvPr id="9" name="正方形/長方形 8"/>
          <p:cNvSpPr/>
          <p:nvPr/>
        </p:nvSpPr>
        <p:spPr>
          <a:xfrm>
            <a:off x="0" y="6471821"/>
            <a:ext cx="2257349" cy="338554"/>
          </a:xfrm>
          <a:prstGeom prst="rect">
            <a:avLst/>
          </a:prstGeom>
        </p:spPr>
        <p:txBody>
          <a:bodyPr wrap="none">
            <a:spAutoFit/>
          </a:bodyPr>
          <a:lstStyle/>
          <a:p>
            <a:r>
              <a:rPr lang="ja-JP" altLang="en-US" sz="1600" dirty="0">
                <a:solidFill>
                  <a:schemeClr val="tx1">
                    <a:lumMod val="60000"/>
                    <a:lumOff val="40000"/>
                  </a:schemeClr>
                </a:solidFill>
              </a:rPr>
              <a:t>出典：</a:t>
            </a:r>
            <a:r>
              <a:rPr lang="en-US" altLang="ja-JP" sz="1600" dirty="0">
                <a:solidFill>
                  <a:schemeClr val="tx1">
                    <a:lumMod val="60000"/>
                    <a:lumOff val="40000"/>
                  </a:schemeClr>
                </a:solidFill>
              </a:rPr>
              <a:t>https://ma-jin.jp</a:t>
            </a:r>
            <a:endParaRPr lang="ja-JP" altLang="en-US" sz="1600" dirty="0">
              <a:solidFill>
                <a:schemeClr val="tx1">
                  <a:lumMod val="60000"/>
                  <a:lumOff val="40000"/>
                </a:schemeClr>
              </a:solidFill>
            </a:endParaRPr>
          </a:p>
        </p:txBody>
      </p:sp>
      <p:sp>
        <p:nvSpPr>
          <p:cNvPr id="10"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36</a:t>
            </a:r>
            <a:endParaRPr lang="ja-JP" altLang="ja-JP" dirty="0">
              <a:solidFill>
                <a:srgbClr val="000000"/>
              </a:solidFill>
            </a:endParaRPr>
          </a:p>
        </p:txBody>
      </p:sp>
      <p:pic>
        <p:nvPicPr>
          <p:cNvPr id="11" name="図 10"/>
          <p:cNvPicPr>
            <a:picLocks noChangeAspect="1"/>
          </p:cNvPicPr>
          <p:nvPr/>
        </p:nvPicPr>
        <p:blipFill>
          <a:blip r:embed="rId2"/>
          <a:stretch>
            <a:fillRect/>
          </a:stretch>
        </p:blipFill>
        <p:spPr>
          <a:xfrm>
            <a:off x="254697" y="2449006"/>
            <a:ext cx="8561014" cy="3325286"/>
          </a:xfrm>
          <a:prstGeom prst="rect">
            <a:avLst/>
          </a:prstGeom>
        </p:spPr>
      </p:pic>
      <p:pic>
        <p:nvPicPr>
          <p:cNvPr id="2" name="図 1"/>
          <p:cNvPicPr>
            <a:picLocks noChangeAspect="1"/>
          </p:cNvPicPr>
          <p:nvPr/>
        </p:nvPicPr>
        <p:blipFill>
          <a:blip r:embed="rId3"/>
          <a:stretch>
            <a:fillRect/>
          </a:stretch>
        </p:blipFill>
        <p:spPr>
          <a:xfrm>
            <a:off x="1222581" y="2144954"/>
            <a:ext cx="6600825" cy="381000"/>
          </a:xfrm>
          <a:prstGeom prst="rect">
            <a:avLst/>
          </a:prstGeom>
        </p:spPr>
      </p:pic>
    </p:spTree>
    <p:extLst>
      <p:ext uri="{BB962C8B-B14F-4D97-AF65-F5344CB8AC3E}">
        <p14:creationId xmlns:p14="http://schemas.microsoft.com/office/powerpoint/2010/main" val="3125549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178720" y="93132"/>
            <a:ext cx="8712968" cy="490134"/>
          </a:xfrm>
          <a:prstGeom prst="rect">
            <a:avLst/>
          </a:prstGeom>
          <a:noFill/>
        </p:spPr>
        <p:txBody>
          <a:bodyPr wrap="square" rtlCol="0">
            <a:spAutoFit/>
          </a:bodyPr>
          <a:lstStyle/>
          <a:p>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マーケティングオートメーション</a:t>
            </a:r>
          </a:p>
        </p:txBody>
      </p:sp>
      <p:sp>
        <p:nvSpPr>
          <p:cNvPr id="2" name="テキスト ボックス 1"/>
          <p:cNvSpPr txBox="1"/>
          <p:nvPr/>
        </p:nvSpPr>
        <p:spPr>
          <a:xfrm>
            <a:off x="673409" y="1179444"/>
            <a:ext cx="7723589" cy="369332"/>
          </a:xfrm>
          <a:prstGeom prst="rect">
            <a:avLst/>
          </a:prstGeom>
          <a:noFill/>
        </p:spPr>
        <p:txBody>
          <a:bodyPr wrap="none" rtlCol="0">
            <a:spAutoFit/>
          </a:bodyPr>
          <a:lstStyle/>
          <a:p>
            <a:r>
              <a:rPr kumimoji="1" lang="en-US" altLang="ja-JP" dirty="0"/>
              <a:t>MAJIN</a:t>
            </a:r>
            <a:r>
              <a:rPr kumimoji="1" lang="ja-JP" altLang="en-US" dirty="0"/>
              <a:t>は、購入可能性が高いか低いかをスコアリングし、</a:t>
            </a:r>
            <a:r>
              <a:rPr kumimoji="1" lang="en-US" altLang="ja-JP" dirty="0"/>
              <a:t>AI</a:t>
            </a:r>
            <a:r>
              <a:rPr kumimoji="1" lang="ja-JP" altLang="en-US" dirty="0"/>
              <a:t>でリードを自動</a:t>
            </a:r>
            <a:r>
              <a:rPr lang="ja-JP" altLang="en-US" dirty="0"/>
              <a:t>評価する</a:t>
            </a:r>
            <a:endParaRPr kumimoji="1" lang="ja-JP" altLang="en-US" dirty="0"/>
          </a:p>
        </p:txBody>
      </p:sp>
      <p:pic>
        <p:nvPicPr>
          <p:cNvPr id="3" name="図 2"/>
          <p:cNvPicPr>
            <a:picLocks noChangeAspect="1"/>
          </p:cNvPicPr>
          <p:nvPr/>
        </p:nvPicPr>
        <p:blipFill>
          <a:blip r:embed="rId3"/>
          <a:stretch>
            <a:fillRect/>
          </a:stretch>
        </p:blipFill>
        <p:spPr>
          <a:xfrm>
            <a:off x="246088" y="1715155"/>
            <a:ext cx="8645599" cy="4719736"/>
          </a:xfrm>
          <a:prstGeom prst="rect">
            <a:avLst/>
          </a:prstGeom>
        </p:spPr>
      </p:pic>
      <p:sp>
        <p:nvSpPr>
          <p:cNvPr id="6"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37</a:t>
            </a:r>
            <a:endParaRPr lang="ja-JP" altLang="ja-JP" dirty="0">
              <a:solidFill>
                <a:srgbClr val="000000"/>
              </a:solidFill>
            </a:endParaRPr>
          </a:p>
        </p:txBody>
      </p:sp>
      <p:sp>
        <p:nvSpPr>
          <p:cNvPr id="7" name="正方形/長方形 6"/>
          <p:cNvSpPr/>
          <p:nvPr/>
        </p:nvSpPr>
        <p:spPr>
          <a:xfrm>
            <a:off x="0" y="6471821"/>
            <a:ext cx="2257349" cy="338554"/>
          </a:xfrm>
          <a:prstGeom prst="rect">
            <a:avLst/>
          </a:prstGeom>
        </p:spPr>
        <p:txBody>
          <a:bodyPr wrap="none">
            <a:spAutoFit/>
          </a:bodyPr>
          <a:lstStyle/>
          <a:p>
            <a:r>
              <a:rPr lang="ja-JP" altLang="en-US" sz="1600" dirty="0">
                <a:solidFill>
                  <a:schemeClr val="tx1">
                    <a:lumMod val="60000"/>
                    <a:lumOff val="40000"/>
                  </a:schemeClr>
                </a:solidFill>
              </a:rPr>
              <a:t>出典：</a:t>
            </a:r>
            <a:r>
              <a:rPr lang="en-US" altLang="ja-JP" sz="1600" dirty="0">
                <a:solidFill>
                  <a:schemeClr val="tx1">
                    <a:lumMod val="60000"/>
                    <a:lumOff val="40000"/>
                  </a:schemeClr>
                </a:solidFill>
              </a:rPr>
              <a:t>https://ma-jin.jp</a:t>
            </a:r>
            <a:endParaRPr lang="ja-JP" altLang="en-US" sz="1600" dirty="0">
              <a:solidFill>
                <a:schemeClr val="tx1">
                  <a:lumMod val="60000"/>
                  <a:lumOff val="40000"/>
                </a:schemeClr>
              </a:solidFill>
            </a:endParaRPr>
          </a:p>
        </p:txBody>
      </p:sp>
    </p:spTree>
    <p:extLst>
      <p:ext uri="{BB962C8B-B14F-4D97-AF65-F5344CB8AC3E}">
        <p14:creationId xmlns:p14="http://schemas.microsoft.com/office/powerpoint/2010/main" val="2965992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kumimoji="1" lang="ja-JP" altLang="en-US" dirty="0"/>
              <a:t>世の中の活用事例について</a:t>
            </a:r>
          </a:p>
        </p:txBody>
      </p:sp>
      <p:sp>
        <p:nvSpPr>
          <p:cNvPr id="7" name="テキスト プレースホルダー 6"/>
          <p:cNvSpPr>
            <a:spLocks noGrp="1"/>
          </p:cNvSpPr>
          <p:nvPr>
            <p:ph type="body" sz="quarter" idx="11"/>
          </p:nvPr>
        </p:nvSpPr>
        <p:spPr/>
        <p:txBody>
          <a:bodyPr/>
          <a:lstStyle/>
          <a:p>
            <a:r>
              <a:rPr kumimoji="1" lang="ja-JP" altLang="en-US" dirty="0"/>
              <a:t>１</a:t>
            </a:r>
          </a:p>
        </p:txBody>
      </p:sp>
    </p:spTree>
    <p:extLst>
      <p:ext uri="{BB962C8B-B14F-4D97-AF65-F5344CB8AC3E}">
        <p14:creationId xmlns:p14="http://schemas.microsoft.com/office/powerpoint/2010/main" val="790254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178720" y="93132"/>
            <a:ext cx="8712968" cy="490134"/>
          </a:xfrm>
          <a:prstGeom prst="rect">
            <a:avLst/>
          </a:prstGeom>
          <a:noFill/>
        </p:spPr>
        <p:txBody>
          <a:bodyPr wrap="square" rtlCol="0">
            <a:spAutoFit/>
          </a:bodyPr>
          <a:lstStyle/>
          <a:p>
            <a:r>
              <a:rPr lang="en-US" altLang="ja-JP"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でエアコン修理を「一発完了」</a:t>
            </a:r>
          </a:p>
        </p:txBody>
      </p:sp>
      <p:graphicFrame>
        <p:nvGraphicFramePr>
          <p:cNvPr id="2" name="オブジェクト 1"/>
          <p:cNvGraphicFramePr>
            <a:graphicFrameLocks noChangeAspect="1"/>
          </p:cNvGraphicFramePr>
          <p:nvPr>
            <p:extLst>
              <p:ext uri="{D42A27DB-BD31-4B8C-83A1-F6EECF244321}">
                <p14:modId xmlns:p14="http://schemas.microsoft.com/office/powerpoint/2010/main" val="4207693273"/>
              </p:ext>
            </p:extLst>
          </p:nvPr>
        </p:nvGraphicFramePr>
        <p:xfrm>
          <a:off x="1666522" y="2187650"/>
          <a:ext cx="5737363" cy="4445271"/>
        </p:xfrm>
        <a:graphic>
          <a:graphicData uri="http://schemas.openxmlformats.org/presentationml/2006/ole">
            <mc:AlternateContent xmlns:mc="http://schemas.openxmlformats.org/markup-compatibility/2006">
              <mc:Choice xmlns:v="urn:schemas-microsoft-com:vml" Requires="v">
                <p:oleObj spid="_x0000_s1080" name="ビットマップ イメージ" r:id="rId4" imgW="4610160" imgH="3571920" progId="Paint.Picture">
                  <p:embed/>
                </p:oleObj>
              </mc:Choice>
              <mc:Fallback>
                <p:oleObj name="ビットマップ イメージ" r:id="rId4" imgW="4610160" imgH="3571920" progId="Paint.Picture">
                  <p:embed/>
                  <p:pic>
                    <p:nvPicPr>
                      <p:cNvPr id="0" name=""/>
                      <p:cNvPicPr/>
                      <p:nvPr/>
                    </p:nvPicPr>
                    <p:blipFill>
                      <a:blip r:embed="rId5"/>
                      <a:stretch>
                        <a:fillRect/>
                      </a:stretch>
                    </p:blipFill>
                    <p:spPr>
                      <a:xfrm>
                        <a:off x="1666522" y="2187650"/>
                        <a:ext cx="5737363" cy="4445271"/>
                      </a:xfrm>
                      <a:prstGeom prst="rect">
                        <a:avLst/>
                      </a:prstGeom>
                    </p:spPr>
                  </p:pic>
                </p:oleObj>
              </mc:Fallback>
            </mc:AlternateContent>
          </a:graphicData>
        </a:graphic>
      </p:graphicFrame>
      <p:sp>
        <p:nvSpPr>
          <p:cNvPr id="3" name="正方形/長方形 2"/>
          <p:cNvSpPr/>
          <p:nvPr/>
        </p:nvSpPr>
        <p:spPr>
          <a:xfrm>
            <a:off x="629478" y="1128578"/>
            <a:ext cx="8050696" cy="954107"/>
          </a:xfrm>
          <a:prstGeom prst="rect">
            <a:avLst/>
          </a:prstGeom>
        </p:spPr>
        <p:txBody>
          <a:bodyPr wrap="square">
            <a:spAutoFit/>
          </a:bodyPr>
          <a:lstStyle/>
          <a:p>
            <a:r>
              <a:rPr lang="ja-JP" altLang="en-US" sz="2800" dirty="0">
                <a:latin typeface="+mn-ea"/>
              </a:rPr>
              <a:t>ダイキン工業はエアコンの修理に必要な部品を人工知能（</a:t>
            </a:r>
            <a:r>
              <a:rPr lang="en-US" altLang="ja-JP" sz="2800" dirty="0">
                <a:latin typeface="+mn-ea"/>
              </a:rPr>
              <a:t>AI</a:t>
            </a:r>
            <a:r>
              <a:rPr lang="ja-JP" altLang="en-US" sz="2800" dirty="0">
                <a:latin typeface="+mn-ea"/>
              </a:rPr>
              <a:t>）が高精度で予測するシステムを開発</a:t>
            </a:r>
          </a:p>
        </p:txBody>
      </p:sp>
      <p:sp>
        <p:nvSpPr>
          <p:cNvPr id="5" name="スライド番号プレースホルダー 2"/>
          <p:cNvSpPr>
            <a:spLocks noGrp="1"/>
          </p:cNvSpPr>
          <p:nvPr>
            <p:ph type="sldNum" sz="quarter" idx="12"/>
          </p:nvPr>
        </p:nvSpPr>
        <p:spPr>
          <a:xfrm>
            <a:off x="7061200" y="6572250"/>
            <a:ext cx="2133600" cy="476250"/>
          </a:xfrm>
        </p:spPr>
        <p:txBody>
          <a:bodyPr/>
          <a:lstStyle/>
          <a:p>
            <a:pPr algn="r">
              <a:defRPr/>
            </a:pPr>
            <a:r>
              <a:rPr lang="en-US" altLang="ja-JP" dirty="0">
                <a:solidFill>
                  <a:srgbClr val="000000"/>
                </a:solidFill>
              </a:rPr>
              <a:t>9</a:t>
            </a:r>
            <a:endParaRPr lang="ja-JP" altLang="ja-JP" dirty="0">
              <a:solidFill>
                <a:srgbClr val="000000"/>
              </a:solidFill>
            </a:endParaRPr>
          </a:p>
        </p:txBody>
      </p:sp>
      <p:sp>
        <p:nvSpPr>
          <p:cNvPr id="4" name="正方形/長方形 3"/>
          <p:cNvSpPr/>
          <p:nvPr/>
        </p:nvSpPr>
        <p:spPr>
          <a:xfrm>
            <a:off x="0" y="6547018"/>
            <a:ext cx="7328985" cy="338554"/>
          </a:xfrm>
          <a:prstGeom prst="rect">
            <a:avLst/>
          </a:prstGeom>
        </p:spPr>
        <p:txBody>
          <a:bodyPr wrap="square">
            <a:spAutoFit/>
          </a:bodyPr>
          <a:lstStyle/>
          <a:p>
            <a:r>
              <a:rPr lang="ja-JP" altLang="en-US" sz="1600" dirty="0">
                <a:solidFill>
                  <a:schemeClr val="tx1">
                    <a:lumMod val="60000"/>
                    <a:lumOff val="40000"/>
                  </a:schemeClr>
                </a:solidFill>
              </a:rPr>
              <a:t>出典：</a:t>
            </a:r>
            <a:r>
              <a:rPr lang="en-US" altLang="ja-JP" sz="1600" dirty="0">
                <a:solidFill>
                  <a:schemeClr val="tx1">
                    <a:lumMod val="60000"/>
                    <a:lumOff val="40000"/>
                  </a:schemeClr>
                </a:solidFill>
              </a:rPr>
              <a:t>https://business.nikkei.com/atcl/report/15/110879/041900819/</a:t>
            </a:r>
          </a:p>
        </p:txBody>
      </p:sp>
    </p:spTree>
    <p:extLst>
      <p:ext uri="{BB962C8B-B14F-4D97-AF65-F5344CB8AC3E}">
        <p14:creationId xmlns:p14="http://schemas.microsoft.com/office/powerpoint/2010/main" val="391969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kumimoji="1" lang="en-US" altLang="ja-JP" dirty="0"/>
              <a:t>AI-OCR</a:t>
            </a:r>
            <a:r>
              <a:rPr kumimoji="1" lang="ja-JP" altLang="en-US" dirty="0"/>
              <a:t>について</a:t>
            </a:r>
          </a:p>
        </p:txBody>
      </p:sp>
      <p:sp>
        <p:nvSpPr>
          <p:cNvPr id="7" name="テキスト プレースホルダー 6"/>
          <p:cNvSpPr>
            <a:spLocks noGrp="1"/>
          </p:cNvSpPr>
          <p:nvPr>
            <p:ph type="body" sz="quarter" idx="11"/>
          </p:nvPr>
        </p:nvSpPr>
        <p:spPr/>
        <p:txBody>
          <a:bodyPr/>
          <a:lstStyle/>
          <a:p>
            <a:r>
              <a:rPr kumimoji="1" lang="en-US" altLang="ja-JP" dirty="0"/>
              <a:t>1</a:t>
            </a:r>
            <a:endParaRPr kumimoji="1" lang="ja-JP" altLang="en-US" dirty="0"/>
          </a:p>
        </p:txBody>
      </p:sp>
    </p:spTree>
    <p:extLst>
      <p:ext uri="{BB962C8B-B14F-4D97-AF65-F5344CB8AC3E}">
        <p14:creationId xmlns:p14="http://schemas.microsoft.com/office/powerpoint/2010/main" val="2944797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02156"/>
            <a:ext cx="8196659" cy="324872"/>
          </a:xfrm>
        </p:spPr>
        <p:txBody>
          <a:bodyPr/>
          <a:lstStyle/>
          <a:p>
            <a:r>
              <a:rPr kumimoji="1" lang="ja-JP" altLang="en-US" dirty="0"/>
              <a:t>データ入力業務でお困りはありませんか？</a:t>
            </a:r>
          </a:p>
        </p:txBody>
      </p:sp>
      <p:sp>
        <p:nvSpPr>
          <p:cNvPr id="3" name="コンテンツ プレースホルダー 2"/>
          <p:cNvSpPr txBox="1">
            <a:spLocks/>
          </p:cNvSpPr>
          <p:nvPr/>
        </p:nvSpPr>
        <p:spPr>
          <a:xfrm>
            <a:off x="592137" y="1406794"/>
            <a:ext cx="7335740" cy="2069284"/>
          </a:xfrm>
          <a:prstGeom prst="rect">
            <a:avLst/>
          </a:prstGeom>
        </p:spPr>
        <p:txBody>
          <a:bodyPr wrap="square">
            <a:spAutoFit/>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a:buFont typeface="Wingdings" panose="05000000000000000000" pitchFamily="2" charset="2"/>
              <a:buChar char="p"/>
            </a:pPr>
            <a:r>
              <a:rPr lang="ja-JP" altLang="en-US" sz="2215" dirty="0">
                <a:latin typeface="Meiryo UI" panose="020B0604030504040204" pitchFamily="50" charset="-128"/>
                <a:ea typeface="Meiryo UI" panose="020B0604030504040204" pitchFamily="50" charset="-128"/>
                <a:cs typeface="Meiryo UI" panose="020B0604030504040204" pitchFamily="50" charset="-128"/>
              </a:rPr>
              <a:t>たくさんの紙書類を人手を介してデータ入力している</a:t>
            </a:r>
            <a:endParaRPr lang="en-US" altLang="ja-JP" sz="2215"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endParaRPr lang="en-US" altLang="ja-JP" sz="2215"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ja-JP" altLang="en-US" sz="2215" dirty="0">
                <a:latin typeface="Meiryo UI" panose="020B0604030504040204" pitchFamily="50" charset="-128"/>
                <a:ea typeface="Meiryo UI" panose="020B0604030504040204" pitchFamily="50" charset="-128"/>
                <a:cs typeface="Meiryo UI" panose="020B0604030504040204" pitchFamily="50" charset="-128"/>
              </a:rPr>
              <a:t>手書き書類が多く</a:t>
            </a:r>
            <a:r>
              <a:rPr lang="en-US" altLang="ja-JP" sz="2215" dirty="0">
                <a:latin typeface="Meiryo UI" panose="020B0604030504040204" pitchFamily="50" charset="-128"/>
                <a:ea typeface="Meiryo UI" panose="020B0604030504040204" pitchFamily="50" charset="-128"/>
                <a:cs typeface="Meiryo UI" panose="020B0604030504040204" pitchFamily="50" charset="-128"/>
              </a:rPr>
              <a:t>OCR</a:t>
            </a:r>
            <a:r>
              <a:rPr lang="ja-JP" altLang="en-US" sz="2215" dirty="0">
                <a:latin typeface="Meiryo UI" panose="020B0604030504040204" pitchFamily="50" charset="-128"/>
                <a:ea typeface="Meiryo UI" panose="020B0604030504040204" pitchFamily="50" charset="-128"/>
                <a:cs typeface="Meiryo UI" panose="020B0604030504040204" pitchFamily="50" charset="-128"/>
              </a:rPr>
              <a:t>の導入をあきらめている</a:t>
            </a:r>
            <a:endParaRPr lang="en-US" altLang="ja-JP" sz="2215"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endParaRPr lang="en-US" altLang="ja-JP" sz="2215" dirty="0">
              <a:latin typeface="Meiryo UI" panose="020B0604030504040204" pitchFamily="50" charset="-128"/>
              <a:ea typeface="Meiryo UI" panose="020B0604030504040204" pitchFamily="50" charset="-128"/>
              <a:cs typeface="Meiryo UI" panose="020B0604030504040204" pitchFamily="50" charset="-128"/>
            </a:endParaRPr>
          </a:p>
          <a:p>
            <a:pPr>
              <a:buFont typeface="Wingdings" panose="05000000000000000000" pitchFamily="2" charset="2"/>
              <a:buChar char="p"/>
            </a:pPr>
            <a:r>
              <a:rPr lang="en-US" altLang="ja-JP" sz="2215" dirty="0">
                <a:latin typeface="Meiryo UI" panose="020B0604030504040204" pitchFamily="50" charset="-128"/>
                <a:ea typeface="Meiryo UI" panose="020B0604030504040204" pitchFamily="50" charset="-128"/>
                <a:cs typeface="Meiryo UI" panose="020B0604030504040204" pitchFamily="50" charset="-128"/>
              </a:rPr>
              <a:t>OCR</a:t>
            </a:r>
            <a:r>
              <a:rPr lang="ja-JP" altLang="en-US" sz="2215" dirty="0">
                <a:latin typeface="Meiryo UI" panose="020B0604030504040204" pitchFamily="50" charset="-128"/>
                <a:ea typeface="Meiryo UI" panose="020B0604030504040204" pitchFamily="50" charset="-128"/>
                <a:cs typeface="Meiryo UI" panose="020B0604030504040204" pitchFamily="50" charset="-128"/>
              </a:rPr>
              <a:t>を利用しているが精度が悪い</a:t>
            </a:r>
            <a:endParaRPr lang="en-US" altLang="ja-JP" sz="2215"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二等辺三角形 11"/>
          <p:cNvSpPr/>
          <p:nvPr/>
        </p:nvSpPr>
        <p:spPr>
          <a:xfrm rot="10800000">
            <a:off x="2997606" y="3742565"/>
            <a:ext cx="3139593" cy="623185"/>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662"/>
          </a:p>
        </p:txBody>
      </p:sp>
      <p:sp>
        <p:nvSpPr>
          <p:cNvPr id="13" name="正方形/長方形 12"/>
          <p:cNvSpPr/>
          <p:nvPr/>
        </p:nvSpPr>
        <p:spPr>
          <a:xfrm>
            <a:off x="398368" y="4578440"/>
            <a:ext cx="8338066" cy="490134"/>
          </a:xfrm>
          <a:prstGeom prst="rect">
            <a:avLst/>
          </a:prstGeom>
        </p:spPr>
        <p:txBody>
          <a:bodyPr wrap="square">
            <a:spAutoFit/>
          </a:bodyPr>
          <a:lstStyle/>
          <a:p>
            <a:pPr algn="ctr"/>
            <a:r>
              <a:rPr lang="en-US" altLang="ja-JP" sz="2585" b="1" dirty="0">
                <a:latin typeface="Meiryo UI" panose="020B0604030504040204" pitchFamily="50" charset="-128"/>
                <a:ea typeface="Meiryo UI" panose="020B0604030504040204" pitchFamily="50" charset="-128"/>
                <a:cs typeface="Meiryo UI" panose="020B0604030504040204" pitchFamily="50" charset="-128"/>
              </a:rPr>
              <a:t>AI</a:t>
            </a:r>
            <a:r>
              <a:rPr lang="ja-JP" altLang="en-US" sz="2585" b="1" dirty="0">
                <a:latin typeface="Meiryo UI" panose="020B0604030504040204" pitchFamily="50" charset="-128"/>
                <a:ea typeface="Meiryo UI" panose="020B0604030504040204" pitchFamily="50" charset="-128"/>
                <a:cs typeface="Meiryo UI" panose="020B0604030504040204" pitchFamily="50" charset="-128"/>
              </a:rPr>
              <a:t>学習機能を搭載した</a:t>
            </a:r>
            <a:r>
              <a:rPr lang="en-US" altLang="ja-JP" sz="2585" b="1" dirty="0">
                <a:latin typeface="Meiryo UI" panose="020B0604030504040204" pitchFamily="50" charset="-128"/>
                <a:ea typeface="Meiryo UI" panose="020B0604030504040204" pitchFamily="50" charset="-128"/>
                <a:cs typeface="Meiryo UI" panose="020B0604030504040204" pitchFamily="50" charset="-128"/>
              </a:rPr>
              <a:t>OCR</a:t>
            </a:r>
            <a:r>
              <a:rPr lang="ja-JP" altLang="en-US" sz="2585" b="1" dirty="0">
                <a:latin typeface="Meiryo UI" panose="020B0604030504040204" pitchFamily="50" charset="-128"/>
                <a:ea typeface="Meiryo UI" panose="020B0604030504040204" pitchFamily="50" charset="-128"/>
                <a:cs typeface="Meiryo UI" panose="020B0604030504040204" pitchFamily="50" charset="-128"/>
              </a:rPr>
              <a:t>サービス</a:t>
            </a:r>
          </a:p>
        </p:txBody>
      </p:sp>
    </p:spTree>
    <p:extLst>
      <p:ext uri="{BB962C8B-B14F-4D97-AF65-F5344CB8AC3E}">
        <p14:creationId xmlns:p14="http://schemas.microsoft.com/office/powerpoint/2010/main" val="4051631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91231"/>
            <a:ext cx="8196659" cy="324872"/>
          </a:xfrm>
        </p:spPr>
        <p:txBody>
          <a:bodyPr/>
          <a:lstStyle/>
          <a:p>
            <a:r>
              <a:rPr kumimoji="1" lang="ja-JP" altLang="en-US" dirty="0"/>
              <a:t>「</a:t>
            </a:r>
            <a:r>
              <a:rPr kumimoji="1" lang="en-US" altLang="ja-JP" dirty="0"/>
              <a:t>DX Suite(Intelligent OCR)</a:t>
            </a:r>
            <a:r>
              <a:rPr kumimoji="1" lang="ja-JP" altLang="en-US" dirty="0"/>
              <a:t>」の大きな特徴</a:t>
            </a:r>
          </a:p>
        </p:txBody>
      </p:sp>
      <p:sp>
        <p:nvSpPr>
          <p:cNvPr id="3" name="コンテンツ プレースホルダー 2"/>
          <p:cNvSpPr txBox="1">
            <a:spLocks/>
          </p:cNvSpPr>
          <p:nvPr/>
        </p:nvSpPr>
        <p:spPr>
          <a:xfrm>
            <a:off x="374024" y="886898"/>
            <a:ext cx="8397904" cy="5622821"/>
          </a:xfrm>
          <a:prstGeom prst="rect">
            <a:avLst/>
          </a:prstGeom>
        </p:spPr>
        <p:txBody>
          <a:bodyPr wrap="square">
            <a:spAutoFit/>
          </a:bodyPr>
          <a:lst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a:lstStyle>
          <a:p>
            <a:pPr marL="0" indent="0">
              <a:buNone/>
            </a:pPr>
            <a:r>
              <a:rPr lang="ja-JP" altLang="en-US" sz="2215" dirty="0">
                <a:latin typeface="Meiryo UI" panose="020B0604030504040204" pitchFamily="50" charset="-128"/>
                <a:ea typeface="Meiryo UI" panose="020B0604030504040204" pitchFamily="50" charset="-128"/>
                <a:cs typeface="Meiryo UI" panose="020B0604030504040204" pitchFamily="50" charset="-128"/>
              </a:rPr>
              <a:t>　　</a:t>
            </a:r>
            <a:r>
              <a:rPr lang="en-US" altLang="ja-JP" sz="2215" b="1" u="sng" dirty="0">
                <a:latin typeface="Meiryo UI" panose="020B0604030504040204" pitchFamily="50" charset="-128"/>
                <a:ea typeface="Meiryo UI" panose="020B0604030504040204" pitchFamily="50" charset="-128"/>
                <a:cs typeface="Meiryo UI" panose="020B0604030504040204" pitchFamily="50" charset="-128"/>
              </a:rPr>
              <a:t>AI</a:t>
            </a:r>
            <a:r>
              <a:rPr lang="ja-JP" altLang="en-US" sz="2215" b="1" u="sng" dirty="0">
                <a:latin typeface="Meiryo UI" panose="020B0604030504040204" pitchFamily="50" charset="-128"/>
                <a:ea typeface="Meiryo UI" panose="020B0604030504040204" pitchFamily="50" charset="-128"/>
                <a:cs typeface="Meiryo UI" panose="020B0604030504040204" pitchFamily="50" charset="-128"/>
              </a:rPr>
              <a:t>機能により従来の</a:t>
            </a:r>
            <a:r>
              <a:rPr lang="en-US" altLang="ja-JP" sz="2215" b="1" u="sng" dirty="0">
                <a:latin typeface="Meiryo UI" panose="020B0604030504040204" pitchFamily="50" charset="-128"/>
                <a:ea typeface="Meiryo UI" panose="020B0604030504040204" pitchFamily="50" charset="-128"/>
                <a:cs typeface="Meiryo UI" panose="020B0604030504040204" pitchFamily="50" charset="-128"/>
              </a:rPr>
              <a:t>OCR</a:t>
            </a:r>
            <a:r>
              <a:rPr lang="ja-JP" altLang="en-US" sz="2215" b="1" u="sng" dirty="0">
                <a:latin typeface="Meiryo UI" panose="020B0604030504040204" pitchFamily="50" charset="-128"/>
                <a:ea typeface="Meiryo UI" panose="020B0604030504040204" pitchFamily="50" charset="-128"/>
                <a:cs typeface="Meiryo UI" panose="020B0604030504040204" pitchFamily="50" charset="-128"/>
              </a:rPr>
              <a:t>より読み取り精度が大幅に向上</a:t>
            </a:r>
            <a:endParaRPr lang="en-US" altLang="ja-JP" sz="2215"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endParaRPr lang="en-US" altLang="ja-JP" sz="923"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r>
              <a:rPr lang="ja-JP" altLang="en-US" sz="1846" dirty="0">
                <a:latin typeface="Meiryo UI" panose="020B0604030504040204" pitchFamily="50" charset="-128"/>
                <a:ea typeface="Meiryo UI" panose="020B0604030504040204" pitchFamily="50" charset="-128"/>
                <a:cs typeface="Meiryo UI" panose="020B0604030504040204" pitchFamily="50" charset="-128"/>
              </a:rPr>
              <a:t>高精度</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AI</a:t>
            </a:r>
            <a:r>
              <a:rPr lang="ja-JP" altLang="en-US" sz="1846" dirty="0">
                <a:latin typeface="Meiryo UI" panose="020B0604030504040204" pitchFamily="50" charset="-128"/>
                <a:ea typeface="Meiryo UI" panose="020B0604030504040204" pitchFamily="50" charset="-128"/>
                <a:cs typeface="Meiryo UI" panose="020B0604030504040204" pitchFamily="50" charset="-128"/>
              </a:rPr>
              <a:t>機能と技術発展により、手書き文字を高精度で読み取り可能</a:t>
            </a:r>
            <a:endParaRPr lang="en-US" altLang="ja-JP" sz="1846"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r>
              <a:rPr lang="ja-JP" altLang="en-US" sz="1846" dirty="0">
                <a:latin typeface="Meiryo UI" panose="020B0604030504040204" pitchFamily="50" charset="-128"/>
                <a:ea typeface="Meiryo UI" panose="020B0604030504040204" pitchFamily="50" charset="-128"/>
                <a:cs typeface="Meiryo UI" panose="020B0604030504040204" pitchFamily="50" charset="-128"/>
              </a:rPr>
              <a:t>学習機能</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AI</a:t>
            </a:r>
            <a:r>
              <a:rPr lang="ja-JP" altLang="en-US" sz="1846" dirty="0">
                <a:latin typeface="Meiryo UI" panose="020B0604030504040204" pitchFamily="50" charset="-128"/>
                <a:ea typeface="Meiryo UI" panose="020B0604030504040204" pitchFamily="50" charset="-128"/>
                <a:cs typeface="Meiryo UI" panose="020B0604030504040204" pitchFamily="50" charset="-128"/>
              </a:rPr>
              <a:t>学習機能により、定期的に読み取り能力がバージョンアップ</a:t>
            </a:r>
            <a:endParaRPr lang="en-US" altLang="ja-JP" sz="1846"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endParaRPr lang="en-US" altLang="ja-JP" sz="1846"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2215" dirty="0">
                <a:latin typeface="Meiryo UI" panose="020B0604030504040204" pitchFamily="50" charset="-128"/>
                <a:ea typeface="Meiryo UI" panose="020B0604030504040204" pitchFamily="50" charset="-128"/>
                <a:cs typeface="Meiryo UI" panose="020B0604030504040204" pitchFamily="50" charset="-128"/>
              </a:rPr>
              <a:t>　　</a:t>
            </a:r>
            <a:r>
              <a:rPr lang="ja-JP" altLang="en-US" sz="2215" b="1" u="sng" dirty="0">
                <a:latin typeface="Meiryo UI" panose="020B0604030504040204" pitchFamily="50" charset="-128"/>
                <a:ea typeface="Meiryo UI" panose="020B0604030504040204" pitchFamily="50" charset="-128"/>
                <a:cs typeface="Meiryo UI" panose="020B0604030504040204" pitchFamily="50" charset="-128"/>
              </a:rPr>
              <a:t>設定等の操作が簡単</a:t>
            </a:r>
            <a:endParaRPr lang="en-US" altLang="ja-JP" sz="2215"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endParaRPr lang="en-US" altLang="ja-JP" sz="969"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r>
              <a:rPr lang="ja-JP" altLang="en-US" sz="1846" dirty="0">
                <a:latin typeface="Meiryo UI" panose="020B0604030504040204" pitchFamily="50" charset="-128"/>
                <a:ea typeface="Meiryo UI" panose="020B0604030504040204" pitchFamily="50" charset="-128"/>
                <a:cs typeface="Meiryo UI" panose="020B0604030504040204" pitchFamily="50" charset="-128"/>
              </a:rPr>
              <a:t>設定</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帳票を読み取るための設定（帳票テンプレート作成）が簡易</a:t>
            </a:r>
            <a:endParaRPr lang="en-US" altLang="ja-JP" sz="1846"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r>
              <a:rPr lang="ja-JP" altLang="en-US" sz="1846" dirty="0">
                <a:latin typeface="Meiryo UI" panose="020B0604030504040204" pitchFamily="50" charset="-128"/>
                <a:ea typeface="Meiryo UI" panose="020B0604030504040204" pitchFamily="50" charset="-128"/>
                <a:cs typeface="Meiryo UI" panose="020B0604030504040204" pitchFamily="50" charset="-128"/>
              </a:rPr>
              <a:t>読取</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帳票テンプレート設定後、簡単操作で大量の帳票を一括読み取り</a:t>
            </a:r>
            <a:endParaRPr lang="en-US" altLang="ja-JP" sz="1846"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r>
              <a:rPr lang="ja-JP" altLang="en-US" sz="1846" dirty="0">
                <a:latin typeface="Meiryo UI" panose="020B0604030504040204" pitchFamily="50" charset="-128"/>
                <a:ea typeface="Meiryo UI" panose="020B0604030504040204" pitchFamily="50" charset="-128"/>
                <a:cs typeface="Meiryo UI" panose="020B0604030504040204" pitchFamily="50" charset="-128"/>
              </a:rPr>
              <a:t>チェック</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読み取った画像と読取結果が上下に並びデータチェックスピード向上</a:t>
            </a:r>
            <a:endParaRPr lang="en-US" altLang="ja-JP" sz="1846"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r>
              <a:rPr lang="ja-JP" altLang="en-US" sz="1846" dirty="0">
                <a:latin typeface="Meiryo UI" panose="020B0604030504040204" pitchFamily="50" charset="-128"/>
                <a:ea typeface="Meiryo UI" panose="020B0604030504040204" pitchFamily="50" charset="-128"/>
                <a:cs typeface="Meiryo UI" panose="020B0604030504040204" pitchFamily="50" charset="-128"/>
              </a:rPr>
              <a:t>出力</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a:t>
            </a:r>
          </a:p>
          <a:p>
            <a:pPr marL="0" indent="0">
              <a:buNone/>
            </a:pPr>
            <a:r>
              <a:rPr lang="ja-JP" altLang="en-US" sz="1846" dirty="0">
                <a:latin typeface="Meiryo UI" panose="020B0604030504040204" pitchFamily="50" charset="-128"/>
                <a:ea typeface="Meiryo UI" panose="020B0604030504040204" pitchFamily="50" charset="-128"/>
                <a:cs typeface="Meiryo UI" panose="020B0604030504040204" pitchFamily="50" charset="-128"/>
              </a:rPr>
              <a:t>　　　　読み取り後チェックしたデータは、簡単操作で</a:t>
            </a:r>
            <a:r>
              <a:rPr lang="en-US" altLang="ja-JP" sz="1846" dirty="0">
                <a:latin typeface="Meiryo UI" panose="020B0604030504040204" pitchFamily="50" charset="-128"/>
                <a:ea typeface="Meiryo UI" panose="020B0604030504040204" pitchFamily="50" charset="-128"/>
                <a:cs typeface="Meiryo UI" panose="020B0604030504040204" pitchFamily="50" charset="-128"/>
              </a:rPr>
              <a:t>CSV</a:t>
            </a:r>
            <a:r>
              <a:rPr lang="ja-JP" altLang="en-US" sz="1846" dirty="0">
                <a:latin typeface="Meiryo UI" panose="020B0604030504040204" pitchFamily="50" charset="-128"/>
                <a:ea typeface="Meiryo UI" panose="020B0604030504040204" pitchFamily="50" charset="-128"/>
                <a:cs typeface="Meiryo UI" panose="020B0604030504040204" pitchFamily="50" charset="-128"/>
              </a:rPr>
              <a:t>形式で出力可能</a:t>
            </a:r>
            <a:endParaRPr lang="en-US" altLang="ja-JP" sz="1846"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230" y="756269"/>
            <a:ext cx="548633" cy="721061"/>
          </a:xfrm>
          <a:prstGeom prst="rect">
            <a:avLst/>
          </a:prstGeom>
        </p:spPr>
      </p:pic>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230" y="2985618"/>
            <a:ext cx="554663" cy="728986"/>
          </a:xfrm>
          <a:prstGeom prst="rect">
            <a:avLst/>
          </a:prstGeom>
        </p:spPr>
      </p:pic>
      <p:sp>
        <p:nvSpPr>
          <p:cNvPr id="10" name="テキスト ボックス 9"/>
          <p:cNvSpPr txBox="1"/>
          <p:nvPr/>
        </p:nvSpPr>
        <p:spPr>
          <a:xfrm>
            <a:off x="5687029" y="2797277"/>
            <a:ext cx="3031599" cy="234360"/>
          </a:xfrm>
          <a:prstGeom prst="rect">
            <a:avLst/>
          </a:prstGeom>
          <a:noFill/>
        </p:spPr>
        <p:txBody>
          <a:bodyPr wrap="none" rtlCol="0">
            <a:spAutoFit/>
          </a:bodyPr>
          <a:lstStyle/>
          <a:p>
            <a:r>
              <a:rPr lang="en-US" altLang="ja-JP" sz="923"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23" dirty="0">
                <a:latin typeface="メイリオ" panose="020B0604030504040204" pitchFamily="50" charset="-128"/>
                <a:ea typeface="メイリオ" panose="020B0604030504040204" pitchFamily="50" charset="-128"/>
                <a:cs typeface="メイリオ" panose="020B0604030504040204" pitchFamily="50" charset="-128"/>
              </a:rPr>
              <a:t>特定ユーザに特化した学習機能ではございません。</a:t>
            </a:r>
          </a:p>
        </p:txBody>
      </p:sp>
    </p:spTree>
    <p:extLst>
      <p:ext uri="{BB962C8B-B14F-4D97-AF65-F5344CB8AC3E}">
        <p14:creationId xmlns:p14="http://schemas.microsoft.com/office/powerpoint/2010/main" val="15536563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91227"/>
            <a:ext cx="8196659" cy="324872"/>
          </a:xfrm>
        </p:spPr>
        <p:txBody>
          <a:bodyPr/>
          <a:lstStyle/>
          <a:p>
            <a:r>
              <a:rPr kumimoji="1" lang="ja-JP" altLang="en-US" dirty="0"/>
              <a:t>従来読めなかったもの</a:t>
            </a:r>
          </a:p>
        </p:txBody>
      </p:sp>
      <p:pic>
        <p:nvPicPr>
          <p:cNvPr id="3" name="図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172" y="1375232"/>
            <a:ext cx="8725656" cy="4107536"/>
          </a:xfrm>
          <a:prstGeom prst="rect">
            <a:avLst/>
          </a:prstGeom>
        </p:spPr>
      </p:pic>
    </p:spTree>
    <p:extLst>
      <p:ext uri="{BB962C8B-B14F-4D97-AF65-F5344CB8AC3E}">
        <p14:creationId xmlns:p14="http://schemas.microsoft.com/office/powerpoint/2010/main" val="1451317628"/>
      </p:ext>
    </p:extLst>
  </p:cSld>
  <p:clrMapOvr>
    <a:masterClrMapping/>
  </p:clrMapOvr>
</p:sld>
</file>

<file path=ppt/theme/theme1.xml><?xml version="1.0" encoding="utf-8"?>
<a:theme xmlns:a="http://schemas.openxmlformats.org/drawingml/2006/main" name="NC標準テンプレー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3ACBD"/>
        </a:solidFill>
        <a:ln>
          <a:noFill/>
        </a:ln>
        <a:effectLst>
          <a:outerShdw blurRad="50800" dist="38100" dir="2700000" algn="tl" rotWithShape="0">
            <a:prstClr val="black">
              <a:alpha val="40000"/>
            </a:prstClr>
          </a:outerShdw>
        </a:effectLst>
      </a:spPr>
      <a:bodyPr rtlCol="0" anchor="ctr"/>
      <a:lstStyle>
        <a:defPPr algn="ctr">
          <a:defRPr kumimoji="1" sz="1200" dirty="0">
            <a:solidFill>
              <a:srgbClr val="FFFFFF"/>
            </a:solidFill>
            <a:latin typeface="ＭＳ Ｐゴシック"/>
            <a:ea typeface="ＭＳ Ｐゴシック"/>
            <a:cs typeface="ＭＳ Ｐゴシック"/>
          </a:defRPr>
        </a:defPPr>
      </a:lstStyle>
      <a:style>
        <a:lnRef idx="2">
          <a:schemeClr val="dk1"/>
        </a:lnRef>
        <a:fillRef idx="1">
          <a:schemeClr val="lt1"/>
        </a:fillRef>
        <a:effectRef idx="0">
          <a:schemeClr val="dk1"/>
        </a:effectRef>
        <a:fontRef idx="minor">
          <a:schemeClr val="dk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青">
  <a:themeElements>
    <a:clrScheme name="ユーザー定義 2">
      <a:dk1>
        <a:srgbClr val="595959"/>
      </a:dk1>
      <a:lt1>
        <a:sysClr val="window" lastClr="FFFFFF"/>
      </a:lt1>
      <a:dk2>
        <a:srgbClr val="FFFFFF"/>
      </a:dk2>
      <a:lt2>
        <a:srgbClr val="FFFFFF"/>
      </a:lt2>
      <a:accent1>
        <a:srgbClr val="297FD5"/>
      </a:accent1>
      <a:accent2>
        <a:srgbClr val="FFCC00"/>
      </a:accent2>
      <a:accent3>
        <a:srgbClr val="4A66AC"/>
      </a:accent3>
      <a:accent4>
        <a:srgbClr val="297FD5"/>
      </a:accent4>
      <a:accent5>
        <a:srgbClr val="5AA2AE"/>
      </a:accent5>
      <a:accent6>
        <a:srgbClr val="9D90A0"/>
      </a:accent6>
      <a:hlink>
        <a:srgbClr val="0E57C4"/>
      </a:hlink>
      <a:folHlink>
        <a:srgbClr val="506E8A"/>
      </a:folHlink>
    </a:clrScheme>
    <a:fontScheme name="ユーザー定義 3">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Triangle_4x3_JBSStd1_3.potx" id="{020FF1EC-3504-4E8E-9EB3-0C89B73DE366}" vid="{B321C630-E40C-4479-BF97-8453F5E07797}"/>
    </a:ext>
  </a:extLst>
</a:theme>
</file>

<file path=ppt/theme/theme3.xml><?xml version="1.0" encoding="utf-8"?>
<a:theme xmlns:a="http://schemas.openxmlformats.org/drawingml/2006/main" name="Office ​​テーマ">
  <a:themeElements>
    <a:clrScheme name="エッセンシャル">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DX浅野</Template>
  <TotalTime>1940</TotalTime>
  <Words>3193</Words>
  <Application>Microsoft Office PowerPoint</Application>
  <PresentationFormat>画面に合わせる (4:3)</PresentationFormat>
  <Paragraphs>553</Paragraphs>
  <Slides>34</Slides>
  <Notes>11</Notes>
  <HiddenSlides>0</HiddenSlides>
  <MMClips>0</MMClips>
  <ScaleCrop>false</ScaleCrop>
  <HeadingPairs>
    <vt:vector size="6" baseType="variant">
      <vt:variant>
        <vt:lpstr>テーマ</vt:lpstr>
      </vt:variant>
      <vt:variant>
        <vt:i4>3</vt:i4>
      </vt:variant>
      <vt:variant>
        <vt:lpstr>埋め込まれた OLE サーバー</vt:lpstr>
      </vt:variant>
      <vt:variant>
        <vt:i4>1</vt:i4>
      </vt:variant>
      <vt:variant>
        <vt:lpstr>スライド タイトル</vt:lpstr>
      </vt:variant>
      <vt:variant>
        <vt:i4>34</vt:i4>
      </vt:variant>
    </vt:vector>
  </HeadingPairs>
  <TitlesOfParts>
    <vt:vector size="38" baseType="lpstr">
      <vt:lpstr>NC標準テンプレート</vt:lpstr>
      <vt:lpstr>青</vt:lpstr>
      <vt:lpstr>Office ​​テーマ</vt:lpstr>
      <vt:lpstr>ビットマップ イメージ</vt:lpstr>
      <vt:lpstr>PowerPoint プレゼンテーション</vt:lpstr>
      <vt:lpstr>AIリテラシー　概要</vt:lpstr>
      <vt:lpstr>PowerPoint プレゼンテーション</vt:lpstr>
      <vt:lpstr>世の中の活用事例について</vt:lpstr>
      <vt:lpstr>PowerPoint プレゼンテーション</vt:lpstr>
      <vt:lpstr>AI-OCRについて</vt:lpstr>
      <vt:lpstr>データ入力業務でお困りはありませんか？</vt:lpstr>
      <vt:lpstr>「DX Suite(Intelligent OCR)」の大きな特徴</vt:lpstr>
      <vt:lpstr>従来読めなかったもの</vt:lpstr>
      <vt:lpstr>「DX Suite(Intelligent OCR)」の読み取り帳票例</vt:lpstr>
      <vt:lpstr>「DX Suite(Intelligent OCR)」の読み取り文字例</vt:lpstr>
      <vt:lpstr>「DX Suite(Intelligent OCR)」苦手な手書き例</vt:lpstr>
      <vt:lpstr>「DX Suite(Intelligent OCR)」の読取精度向上確認</vt:lpstr>
      <vt:lpstr>「DX Suite(Intelligent OCR)」の技術要素</vt:lpstr>
      <vt:lpstr>PowerPoint プレゼンテーション</vt:lpstr>
      <vt:lpstr>AI-OCR 「Elastic Sorter」のご紹介</vt:lpstr>
      <vt:lpstr>AI-OCRとRPAの連携</vt:lpstr>
      <vt:lpstr>AIを活用したコールセンターについて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AIを活用した働き方の見える化について</vt:lpstr>
      <vt:lpstr>PowerPoint プレゼンテーション</vt:lpstr>
      <vt:lpstr>PowerPoint プレゼンテーション</vt:lpstr>
      <vt:lpstr>PowerPoint プレゼンテーション</vt:lpstr>
      <vt:lpstr>マーケティングAI</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クラウドについて</dc:title>
  <dc:creator>2695959</dc:creator>
  <cp:lastModifiedBy>山田　佳奈</cp:lastModifiedBy>
  <cp:revision>119</cp:revision>
  <dcterms:created xsi:type="dcterms:W3CDTF">2020-10-16T03:22:54Z</dcterms:created>
  <dcterms:modified xsi:type="dcterms:W3CDTF">2021-04-01T04:44:37Z</dcterms:modified>
</cp:coreProperties>
</file>