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3" r:id="rId4"/>
  </p:sldMasterIdLst>
  <p:notesMasterIdLst>
    <p:notesMasterId r:id="rId24"/>
  </p:notesMasterIdLst>
  <p:handoutMasterIdLst>
    <p:handoutMasterId r:id="rId25"/>
  </p:handoutMasterIdLst>
  <p:sldIdLst>
    <p:sldId id="515" r:id="rId5"/>
    <p:sldId id="516" r:id="rId6"/>
    <p:sldId id="272" r:id="rId7"/>
    <p:sldId id="343" r:id="rId8"/>
    <p:sldId id="365" r:id="rId9"/>
    <p:sldId id="462" r:id="rId10"/>
    <p:sldId id="483" r:id="rId11"/>
    <p:sldId id="465" r:id="rId12"/>
    <p:sldId id="527" r:id="rId13"/>
    <p:sldId id="256" r:id="rId14"/>
    <p:sldId id="257" r:id="rId15"/>
    <p:sldId id="517" r:id="rId16"/>
    <p:sldId id="519" r:id="rId17"/>
    <p:sldId id="522" r:id="rId18"/>
    <p:sldId id="528" r:id="rId19"/>
    <p:sldId id="523" r:id="rId20"/>
    <p:sldId id="524" r:id="rId21"/>
    <p:sldId id="526" r:id="rId22"/>
    <p:sldId id="525" r:id="rId23"/>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33CCCC"/>
    <a:srgbClr val="00CCFF"/>
    <a:srgbClr val="FFCC66"/>
    <a:srgbClr val="FF9900"/>
    <a:srgbClr val="CC6600"/>
    <a:srgbClr val="FFFFCC"/>
    <a:srgbClr val="FFCC99"/>
    <a:srgbClr val="0033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426733-1A10-5AFF-7812-7DFD35AFF77E}" v="1" dt="2021-02-03T09:12:59.08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3" autoAdjust="0"/>
    <p:restoredTop sz="78289" autoAdjust="0"/>
  </p:normalViewPr>
  <p:slideViewPr>
    <p:cSldViewPr snapToGrid="0" snapToObjects="1">
      <p:cViewPr varScale="1">
        <p:scale>
          <a:sx n="84" d="100"/>
          <a:sy n="84" d="100"/>
        </p:scale>
        <p:origin x="-678"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084BE2-7C00-BE41-9E00-150C10E5C71B}" type="datetimeFigureOut">
              <a:rPr kumimoji="1" lang="ja-JP" altLang="en-US" smtClean="0"/>
              <a:t>2021/4/1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5C0A5F-2C58-2B43-9BA3-91DAA16D01CD}" type="slidenum">
              <a:rPr kumimoji="1" lang="ja-JP" altLang="en-US" smtClean="0"/>
              <a:t>‹#›</a:t>
            </a:fld>
            <a:endParaRPr kumimoji="1" lang="ja-JP" altLang="en-US"/>
          </a:p>
        </p:txBody>
      </p:sp>
    </p:spTree>
    <p:extLst>
      <p:ext uri="{BB962C8B-B14F-4D97-AF65-F5344CB8AC3E}">
        <p14:creationId xmlns:p14="http://schemas.microsoft.com/office/powerpoint/2010/main" val="363968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BEEDE-0EA8-4D8B-BE57-87AF892E51CA}" type="datetimeFigureOut">
              <a:rPr kumimoji="1" lang="ja-JP" altLang="en-US" smtClean="0"/>
              <a:t>2021/4/1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42B1BF-D000-4CA2-8341-22FFC902E93A}" type="slidenum">
              <a:rPr kumimoji="1" lang="ja-JP" altLang="en-US" smtClean="0"/>
              <a:t>‹#›</a:t>
            </a:fld>
            <a:endParaRPr kumimoji="1" lang="ja-JP" altLang="en-US"/>
          </a:p>
        </p:txBody>
      </p:sp>
    </p:spTree>
    <p:extLst>
      <p:ext uri="{BB962C8B-B14F-4D97-AF65-F5344CB8AC3E}">
        <p14:creationId xmlns:p14="http://schemas.microsoft.com/office/powerpoint/2010/main" val="3183890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p4wyovK613s"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www.youtube.com/watch?v=HE0mqY6APP0" TargetMode="External"/><Relationship Id="rId4" Type="http://schemas.openxmlformats.org/officeDocument/2006/relationships/hyperlink" Target="https://www.youtube.com/watch?v=JPex0qLQsj0&amp;list=PLNyto1oCyhGKQjxfUrSsT4hT8AQoP8kqt&amp;index=14"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special.nikkeibp.co.jp/atclh/ONB/19/microsoft1210/casestudy08/index.html"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jbs.co.jp/information/2018/0426"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a:t>
            </a:fld>
            <a:endParaRPr kumimoji="1" lang="ja-JP" altLang="en-US"/>
          </a:p>
        </p:txBody>
      </p:sp>
    </p:spTree>
    <p:extLst>
      <p:ext uri="{BB962C8B-B14F-4D97-AF65-F5344CB8AC3E}">
        <p14:creationId xmlns:p14="http://schemas.microsoft.com/office/powerpoint/2010/main" val="756125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t>チームスでのビデオ会議では一部</a:t>
            </a:r>
            <a:r>
              <a:rPr lang="en-US" altLang="ja-JP" sz="1200" dirty="0"/>
              <a:t>AI</a:t>
            </a:r>
            <a:r>
              <a:rPr lang="ja-JP" altLang="en-US" sz="1200" dirty="0"/>
              <a:t>が活用されています。</a:t>
            </a:r>
            <a:endParaRPr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t>例えば、外付けのカメラを併用し、</a:t>
            </a:r>
            <a:r>
              <a:rPr lang="en-US" altLang="ja-JP" sz="1200" dirty="0"/>
              <a:t>｢</a:t>
            </a:r>
            <a:r>
              <a:rPr lang="ja-JP" altLang="en-US" sz="1200" dirty="0"/>
              <a:t>ホワイトボードを会議で活用する</a:t>
            </a:r>
            <a:r>
              <a:rPr lang="en-US" altLang="ja-JP" sz="1200" dirty="0"/>
              <a:t>｣</a:t>
            </a:r>
            <a:r>
              <a:rPr lang="ja-JP" altLang="en-US" sz="1200" dirty="0"/>
              <a:t>機能です。ホワイトボードを撮影するのは難しくないのですが、</a:t>
            </a:r>
            <a:endParaRPr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t>正面からちゃんと撮るのは面倒です。そこで、傾きを簡単に補正し、ホワイトボードを</a:t>
            </a:r>
            <a:r>
              <a:rPr lang="en-US" altLang="ja-JP" sz="1200" dirty="0"/>
              <a:t>｢</a:t>
            </a:r>
            <a:r>
              <a:rPr lang="ja-JP" altLang="en-US" sz="1200" dirty="0"/>
              <a:t>白く</a:t>
            </a:r>
            <a:r>
              <a:rPr lang="en-US" altLang="ja-JP" sz="1200" dirty="0"/>
              <a:t>｣</a:t>
            </a:r>
            <a:r>
              <a:rPr lang="ja-JP" altLang="en-US" sz="1200" dirty="0" err="1"/>
              <a:t>、</a:t>
            </a:r>
            <a:r>
              <a:rPr lang="ja-JP" altLang="en-US" sz="1200" dirty="0"/>
              <a:t>文字をはっきりと見せることができるよう</a:t>
            </a:r>
            <a:endParaRPr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t>になる機能が備わっています。</a:t>
            </a:r>
            <a:endParaRPr kumimoji="1" lang="ja-JP" altLang="en-US" sz="1200" dirty="0"/>
          </a:p>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12</a:t>
            </a:fld>
            <a:endParaRPr kumimoji="1" lang="ja-JP" altLang="en-US"/>
          </a:p>
        </p:txBody>
      </p:sp>
    </p:spTree>
    <p:extLst>
      <p:ext uri="{BB962C8B-B14F-4D97-AF65-F5344CB8AC3E}">
        <p14:creationId xmlns:p14="http://schemas.microsoft.com/office/powerpoint/2010/main" val="2629319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a:solidFill>
                  <a:schemeClr val="tx1"/>
                </a:solidFill>
                <a:effectLst/>
                <a:latin typeface="+mn-lt"/>
                <a:ea typeface="+mn-ea"/>
                <a:cs typeface="+mn-cs"/>
              </a:rPr>
              <a:t>PowerPoint</a:t>
            </a:r>
            <a:r>
              <a:rPr kumimoji="1" lang="ja-JP" altLang="en-US" sz="1200" b="0" i="0" kern="1200" dirty="0">
                <a:solidFill>
                  <a:schemeClr val="tx1"/>
                </a:solidFill>
                <a:effectLst/>
                <a:latin typeface="+mn-lt"/>
                <a:ea typeface="+mn-ea"/>
                <a:cs typeface="+mn-cs"/>
              </a:rPr>
              <a:t>デザイナーという機能をご紹介します。</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en-US" altLang="ja-JP" sz="1200" b="0" i="0" kern="1200" dirty="0">
                <a:solidFill>
                  <a:schemeClr val="tx1"/>
                </a:solidFill>
                <a:effectLst/>
                <a:latin typeface="+mn-lt"/>
                <a:ea typeface="+mn-ea"/>
                <a:cs typeface="+mn-cs"/>
              </a:rPr>
              <a:t>PowerPoint</a:t>
            </a:r>
            <a:r>
              <a:rPr kumimoji="1" lang="ja-JP" altLang="en-US" sz="1200" b="0" i="0" kern="1200" dirty="0">
                <a:solidFill>
                  <a:schemeClr val="tx1"/>
                </a:solidFill>
                <a:effectLst/>
                <a:latin typeface="+mn-lt"/>
                <a:ea typeface="+mn-ea"/>
                <a:cs typeface="+mn-cs"/>
              </a:rPr>
              <a:t>デザイナーは、</a:t>
            </a:r>
            <a:r>
              <a:rPr kumimoji="1" lang="en-US" altLang="ja-JP" sz="1200" b="0" i="0" kern="1200" dirty="0">
                <a:solidFill>
                  <a:schemeClr val="tx1"/>
                </a:solidFill>
                <a:effectLst/>
                <a:latin typeface="+mn-lt"/>
                <a:ea typeface="+mn-ea"/>
                <a:cs typeface="+mn-cs"/>
              </a:rPr>
              <a:t>Microsoft</a:t>
            </a:r>
            <a:r>
              <a:rPr kumimoji="1" lang="ja-JP" altLang="en-US" sz="1200" b="0" i="0" kern="1200" dirty="0">
                <a:solidFill>
                  <a:schemeClr val="tx1"/>
                </a:solidFill>
                <a:effectLst/>
                <a:latin typeface="+mn-lt"/>
                <a:ea typeface="+mn-ea"/>
                <a:cs typeface="+mn-cs"/>
              </a:rPr>
              <a:t>の「インテリジェントサービス」のメニューの</a:t>
            </a:r>
            <a:r>
              <a:rPr kumimoji="1" lang="en-US" altLang="ja-JP" sz="1200" b="0" i="0" kern="1200" dirty="0">
                <a:solidFill>
                  <a:schemeClr val="tx1"/>
                </a:solidFill>
                <a:effectLst/>
                <a:latin typeface="+mn-lt"/>
                <a:ea typeface="+mn-ea"/>
                <a:cs typeface="+mn-cs"/>
              </a:rPr>
              <a:t>1</a:t>
            </a:r>
            <a:r>
              <a:rPr kumimoji="1" lang="ja-JP" altLang="en-US" sz="1200" b="0" i="0" kern="1200" dirty="0">
                <a:solidFill>
                  <a:schemeClr val="tx1"/>
                </a:solidFill>
                <a:effectLst/>
                <a:latin typeface="+mn-lt"/>
                <a:ea typeface="+mn-ea"/>
                <a:cs typeface="+mn-cs"/>
              </a:rPr>
              <a:t>つです。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インテリジェントサービス（発表当時は「インテリジェントクラウドサービス」という呼称だった）は、</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（人工知能やクラウドの能力を</a:t>
            </a:r>
            <a:r>
              <a:rPr kumimoji="1" lang="en-US" altLang="ja-JP" sz="1200" b="0" i="0" kern="1200" dirty="0">
                <a:solidFill>
                  <a:schemeClr val="tx1"/>
                </a:solidFill>
                <a:effectLst/>
                <a:latin typeface="+mn-lt"/>
                <a:ea typeface="+mn-ea"/>
                <a:cs typeface="+mn-cs"/>
              </a:rPr>
              <a:t>Office 365</a:t>
            </a:r>
            <a:r>
              <a:rPr kumimoji="1" lang="ja-JP" altLang="en-US" sz="1200" b="0" i="0" kern="1200" dirty="0">
                <a:solidFill>
                  <a:schemeClr val="tx1"/>
                </a:solidFill>
                <a:effectLst/>
                <a:latin typeface="+mn-lt"/>
                <a:ea typeface="+mn-ea"/>
                <a:cs typeface="+mn-cs"/>
              </a:rPr>
              <a:t>アプリケーションに提供することで、</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アプリ上での作業時間を短縮するというもの。</a:t>
            </a:r>
            <a:endParaRPr kumimoji="1" lang="en-US" altLang="ja-JP" sz="1200" b="0" i="0" kern="1200" dirty="0">
              <a:solidFill>
                <a:schemeClr val="tx1"/>
              </a:solidFill>
              <a:effectLst/>
              <a:latin typeface="+mn-lt"/>
              <a:ea typeface="+mn-ea"/>
              <a:cs typeface="+mn-cs"/>
            </a:endParaRPr>
          </a:p>
          <a:p>
            <a:r>
              <a:rPr kumimoji="1" lang="en-US" altLang="ja-JP" sz="1200" b="0" i="0" kern="1200" dirty="0">
                <a:solidFill>
                  <a:schemeClr val="tx1"/>
                </a:solidFill>
                <a:effectLst/>
                <a:latin typeface="+mn-lt"/>
                <a:ea typeface="+mn-ea"/>
                <a:cs typeface="+mn-cs"/>
              </a:rPr>
              <a:t>Word 2016</a:t>
            </a:r>
            <a:r>
              <a:rPr kumimoji="1" lang="ja-JP" altLang="en-US" sz="1200" b="0" i="0" kern="1200" dirty="0">
                <a:solidFill>
                  <a:schemeClr val="tx1"/>
                </a:solidFill>
                <a:effectLst/>
                <a:latin typeface="+mn-lt"/>
                <a:ea typeface="+mn-ea"/>
                <a:cs typeface="+mn-cs"/>
              </a:rPr>
              <a:t>のスペルチェックや文章校正機能、</a:t>
            </a:r>
            <a:r>
              <a:rPr kumimoji="1" lang="en-US" altLang="ja-JP" sz="1200" b="0" i="0" kern="1200" dirty="0">
                <a:solidFill>
                  <a:schemeClr val="tx1"/>
                </a:solidFill>
                <a:effectLst/>
                <a:latin typeface="+mn-lt"/>
                <a:ea typeface="+mn-ea"/>
                <a:cs typeface="+mn-cs"/>
              </a:rPr>
              <a:t>Office 365</a:t>
            </a:r>
            <a:r>
              <a:rPr kumimoji="1" lang="ja-JP" altLang="en-US" sz="1200" b="0" i="0" kern="1200" dirty="0">
                <a:solidFill>
                  <a:schemeClr val="tx1"/>
                </a:solidFill>
                <a:effectLst/>
                <a:latin typeface="+mn-lt"/>
                <a:ea typeface="+mn-ea"/>
                <a:cs typeface="+mn-cs"/>
              </a:rPr>
              <a:t>アプリケーション内から</a:t>
            </a:r>
            <a:r>
              <a:rPr kumimoji="1" lang="en-US" altLang="ja-JP" sz="1200" b="0" i="0" kern="1200" dirty="0">
                <a:solidFill>
                  <a:schemeClr val="tx1"/>
                </a:solidFill>
                <a:effectLst/>
                <a:latin typeface="+mn-lt"/>
                <a:ea typeface="+mn-ea"/>
                <a:cs typeface="+mn-cs"/>
              </a:rPr>
              <a:t>Bing</a:t>
            </a:r>
            <a:r>
              <a:rPr kumimoji="1" lang="ja-JP" altLang="en-US" sz="1200" b="0" i="0" kern="1200" dirty="0">
                <a:solidFill>
                  <a:schemeClr val="tx1"/>
                </a:solidFill>
                <a:effectLst/>
                <a:latin typeface="+mn-lt"/>
                <a:ea typeface="+mn-ea"/>
                <a:cs typeface="+mn-cs"/>
              </a:rPr>
              <a:t>検索を行うスマート検索などもインテリジェントサービスの一部である。</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下図は筆者が記事紹介用に作ったプレゼンテーションファイルだが、ご覧のとおり文字しか入力していない。</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そのまま＜デザインアイディア＞ボタンを押して同ペインを呼び出せば、さまざまなデザインが提案されるため、ユーザーは任意のデザインを選択するだけで済む。</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また、写真やグラフを挿入した場合も、自動的にデザイン候補が表示されるため、図版の加工や微調整、デザインセンスすら必要ない。</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13</a:t>
            </a:fld>
            <a:endParaRPr kumimoji="1" lang="ja-JP" altLang="en-US"/>
          </a:p>
        </p:txBody>
      </p:sp>
    </p:spTree>
    <p:extLst>
      <p:ext uri="{BB962C8B-B14F-4D97-AF65-F5344CB8AC3E}">
        <p14:creationId xmlns:p14="http://schemas.microsoft.com/office/powerpoint/2010/main" val="15075460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i="0" kern="1200" dirty="0">
                <a:solidFill>
                  <a:schemeClr val="tx1"/>
                </a:solidFill>
                <a:effectLst/>
                <a:latin typeface="+mn-lt"/>
                <a:ea typeface="+mn-ea"/>
                <a:cs typeface="+mn-cs"/>
              </a:rPr>
              <a:t>OCR</a:t>
            </a:r>
            <a:r>
              <a:rPr kumimoji="1" lang="ja-JP" altLang="en-US" sz="1200" b="1" i="0" kern="1200" dirty="0">
                <a:solidFill>
                  <a:schemeClr val="tx1"/>
                </a:solidFill>
                <a:effectLst/>
                <a:latin typeface="+mn-lt"/>
                <a:ea typeface="+mn-ea"/>
                <a:cs typeface="+mn-cs"/>
              </a:rPr>
              <a:t>は光学文字認識とも言われる技術で、画像ファイルの文字を認識してテキストに変換出来ます。</a:t>
            </a:r>
            <a:r>
              <a:rPr kumimoji="1" lang="ja-JP" altLang="en-US" sz="1200" b="0" i="0" kern="1200" dirty="0">
                <a:solidFill>
                  <a:schemeClr val="tx1"/>
                </a:solidFill>
                <a:effectLst/>
                <a:latin typeface="+mn-lt"/>
                <a:ea typeface="+mn-ea"/>
                <a:cs typeface="+mn-cs"/>
              </a:rPr>
              <a:t>紙の冊子でもらったパンフレットの文章などは、そのままだとパソコンに文字として入力出来ません。しかし、この</a:t>
            </a:r>
            <a:r>
              <a:rPr kumimoji="1" lang="en-US" altLang="ja-JP" sz="1200" b="0" i="0" kern="1200" dirty="0">
                <a:solidFill>
                  <a:schemeClr val="tx1"/>
                </a:solidFill>
                <a:effectLst/>
                <a:latin typeface="+mn-lt"/>
                <a:ea typeface="+mn-ea"/>
                <a:cs typeface="+mn-cs"/>
              </a:rPr>
              <a:t>OCR</a:t>
            </a:r>
            <a:r>
              <a:rPr kumimoji="1" lang="ja-JP" altLang="en-US" sz="1200" b="0" i="0" kern="1200" dirty="0">
                <a:solidFill>
                  <a:schemeClr val="tx1"/>
                </a:solidFill>
                <a:effectLst/>
                <a:latin typeface="+mn-lt"/>
                <a:ea typeface="+mn-ea"/>
                <a:cs typeface="+mn-cs"/>
              </a:rPr>
              <a:t>技術があれば画像ファイルでパソコンに保存してから変換することが可能になります。画像は、</a:t>
            </a:r>
            <a:r>
              <a:rPr kumimoji="1" lang="en-US" altLang="ja-JP" sz="1200" b="0" i="0" kern="1200" dirty="0">
                <a:solidFill>
                  <a:schemeClr val="tx1"/>
                </a:solidFill>
                <a:effectLst/>
                <a:latin typeface="+mn-lt"/>
                <a:ea typeface="+mn-ea"/>
                <a:cs typeface="+mn-cs"/>
              </a:rPr>
              <a:t>jpeg</a:t>
            </a:r>
            <a:r>
              <a:rPr kumimoji="1" lang="ja-JP" altLang="en-US" sz="1200" b="0" i="0" kern="1200" dirty="0" err="1">
                <a:solidFill>
                  <a:schemeClr val="tx1"/>
                </a:solidFill>
                <a:effectLst/>
                <a:latin typeface="+mn-lt"/>
                <a:ea typeface="+mn-ea"/>
                <a:cs typeface="+mn-cs"/>
              </a:rPr>
              <a:t>だけで</a:t>
            </a:r>
            <a:r>
              <a:rPr kumimoji="1" lang="ja-JP" altLang="en-US" sz="1200" b="0" i="0" kern="1200" dirty="0">
                <a:solidFill>
                  <a:schemeClr val="tx1"/>
                </a:solidFill>
                <a:effectLst/>
                <a:latin typeface="+mn-lt"/>
                <a:ea typeface="+mn-ea"/>
                <a:cs typeface="+mn-cs"/>
              </a:rPr>
              <a:t>なく</a:t>
            </a:r>
            <a:r>
              <a:rPr kumimoji="1" lang="en-US" altLang="ja-JP" sz="1200" b="0" i="0" kern="1200" dirty="0">
                <a:solidFill>
                  <a:schemeClr val="tx1"/>
                </a:solidFill>
                <a:effectLst/>
                <a:latin typeface="+mn-lt"/>
                <a:ea typeface="+mn-ea"/>
                <a:cs typeface="+mn-cs"/>
              </a:rPr>
              <a:t>tiff</a:t>
            </a:r>
            <a:r>
              <a:rPr kumimoji="1" lang="ja-JP" altLang="en-US" sz="1200" b="0" i="0" kern="1200" dirty="0">
                <a:solidFill>
                  <a:schemeClr val="tx1"/>
                </a:solidFill>
                <a:effectLst/>
                <a:latin typeface="+mn-lt"/>
                <a:ea typeface="+mn-ea"/>
                <a:cs typeface="+mn-cs"/>
              </a:rPr>
              <a:t>や</a:t>
            </a:r>
            <a:r>
              <a:rPr kumimoji="1" lang="en-US" altLang="ja-JP" sz="1200" b="0" i="0" kern="1200" dirty="0">
                <a:solidFill>
                  <a:schemeClr val="tx1"/>
                </a:solidFill>
                <a:effectLst/>
                <a:latin typeface="+mn-lt"/>
                <a:ea typeface="+mn-ea"/>
                <a:cs typeface="+mn-cs"/>
              </a:rPr>
              <a:t>gif</a:t>
            </a:r>
            <a:r>
              <a:rPr kumimoji="1" lang="ja-JP" altLang="en-US" sz="1200" b="0" i="0" kern="1200" dirty="0">
                <a:solidFill>
                  <a:schemeClr val="tx1"/>
                </a:solidFill>
                <a:effectLst/>
                <a:latin typeface="+mn-lt"/>
                <a:ea typeface="+mn-ea"/>
                <a:cs typeface="+mn-cs"/>
              </a:rPr>
              <a:t>など様々な形式に対応しています。中には、アプリやソフトとしてパソコンやスマートフォンにインストールして使っている人もいます。オンラインで利用可能なサービスもあり（例えば、</a:t>
            </a:r>
            <a:r>
              <a:rPr kumimoji="1" lang="en-US" altLang="ja-JP" sz="1200" b="0" i="0" kern="1200" dirty="0">
                <a:solidFill>
                  <a:schemeClr val="tx1"/>
                </a:solidFill>
                <a:effectLst/>
                <a:latin typeface="+mn-lt"/>
                <a:ea typeface="+mn-ea"/>
                <a:cs typeface="+mn-cs"/>
              </a:rPr>
              <a:t>google drive</a:t>
            </a:r>
            <a:r>
              <a:rPr kumimoji="1" lang="ja-JP" altLang="en-US" sz="1200" b="0" i="0" kern="1200" dirty="0">
                <a:solidFill>
                  <a:schemeClr val="tx1"/>
                </a:solidFill>
                <a:effectLst/>
                <a:latin typeface="+mn-lt"/>
                <a:ea typeface="+mn-ea"/>
                <a:cs typeface="+mn-cs"/>
              </a:rPr>
              <a:t>）、</a:t>
            </a:r>
            <a:r>
              <a:rPr kumimoji="1" lang="en-US" altLang="ja-JP" sz="1200" b="0" i="0" kern="1200" dirty="0" err="1">
                <a:solidFill>
                  <a:schemeClr val="tx1"/>
                </a:solidFill>
                <a:effectLst/>
                <a:latin typeface="+mn-lt"/>
                <a:ea typeface="+mn-ea"/>
                <a:cs typeface="+mn-cs"/>
              </a:rPr>
              <a:t>os</a:t>
            </a:r>
            <a:r>
              <a:rPr kumimoji="1" lang="ja-JP" altLang="en-US" sz="1200" b="0" i="0" kern="1200" dirty="0">
                <a:solidFill>
                  <a:schemeClr val="tx1"/>
                </a:solidFill>
                <a:effectLst/>
                <a:latin typeface="+mn-lt"/>
                <a:ea typeface="+mn-ea"/>
                <a:cs typeface="+mn-cs"/>
              </a:rPr>
              <a:t>や端末の種類を気にすることなく利用出来るのが魅力的な点です。</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en-US" altLang="ja-JP" sz="1200" b="1" i="0" kern="1200" dirty="0">
                <a:solidFill>
                  <a:schemeClr val="tx1"/>
                </a:solidFill>
                <a:effectLst/>
                <a:latin typeface="+mn-lt"/>
                <a:ea typeface="+mn-ea"/>
                <a:cs typeface="+mn-cs"/>
              </a:rPr>
              <a:t>Google</a:t>
            </a:r>
            <a:r>
              <a:rPr kumimoji="1" lang="ja-JP" altLang="en-US" sz="1200" b="1" i="0" kern="1200" dirty="0">
                <a:solidFill>
                  <a:schemeClr val="tx1"/>
                </a:solidFill>
                <a:effectLst/>
                <a:latin typeface="+mn-lt"/>
                <a:ea typeface="+mn-ea"/>
                <a:cs typeface="+mn-cs"/>
              </a:rPr>
              <a:t>ドライブ</a:t>
            </a:r>
            <a:r>
              <a:rPr kumimoji="1" lang="ja-JP" altLang="en-US" sz="1200" b="0" i="0" kern="1200" dirty="0">
                <a:solidFill>
                  <a:schemeClr val="tx1"/>
                </a:solidFill>
                <a:effectLst/>
                <a:latin typeface="+mn-lt"/>
                <a:ea typeface="+mn-ea"/>
                <a:cs typeface="+mn-cs"/>
              </a:rPr>
              <a:t>と呼ばれる</a:t>
            </a:r>
            <a:r>
              <a:rPr kumimoji="1" lang="en-US" altLang="ja-JP" sz="1200" b="0" i="0" kern="1200" dirty="0">
                <a:solidFill>
                  <a:schemeClr val="tx1"/>
                </a:solidFill>
                <a:effectLst/>
                <a:latin typeface="+mn-lt"/>
                <a:ea typeface="+mn-ea"/>
                <a:cs typeface="+mn-cs"/>
              </a:rPr>
              <a:t>Google</a:t>
            </a:r>
            <a:r>
              <a:rPr kumimoji="1" lang="ja-JP" altLang="en-US" sz="1200" b="0" i="0" kern="1200" dirty="0" err="1">
                <a:solidFill>
                  <a:schemeClr val="tx1"/>
                </a:solidFill>
                <a:effectLst/>
                <a:latin typeface="+mn-lt"/>
                <a:ea typeface="+mn-ea"/>
                <a:cs typeface="+mn-cs"/>
              </a:rPr>
              <a:t>が提</a:t>
            </a:r>
            <a:r>
              <a:rPr kumimoji="1" lang="ja-JP" altLang="en-US" sz="1200" b="0" i="0" kern="1200" dirty="0">
                <a:solidFill>
                  <a:schemeClr val="tx1"/>
                </a:solidFill>
                <a:effectLst/>
                <a:latin typeface="+mn-lt"/>
                <a:ea typeface="+mn-ea"/>
                <a:cs typeface="+mn-cs"/>
              </a:rPr>
              <a:t>供しているオンラインストレージサービスに、</a:t>
            </a:r>
            <a:r>
              <a:rPr kumimoji="1" lang="en-US" altLang="ja-JP" sz="1200" b="0" i="0" kern="1200" dirty="0">
                <a:solidFill>
                  <a:schemeClr val="tx1"/>
                </a:solidFill>
                <a:effectLst/>
                <a:latin typeface="+mn-lt"/>
                <a:ea typeface="+mn-ea"/>
                <a:cs typeface="+mn-cs"/>
              </a:rPr>
              <a:t>OCR</a:t>
            </a:r>
            <a:r>
              <a:rPr kumimoji="1" lang="ja-JP" altLang="en-US" sz="1200" b="0" i="0" kern="1200" dirty="0">
                <a:solidFill>
                  <a:schemeClr val="tx1"/>
                </a:solidFill>
                <a:effectLst/>
                <a:latin typeface="+mn-lt"/>
                <a:ea typeface="+mn-ea"/>
                <a:cs typeface="+mn-cs"/>
              </a:rPr>
              <a:t>機能も搭載されているからです。このドライブはデータを保存するためだけに使っている人も少なくないですが、実は共有機能やファイル形式の変換といった事も出来る優れものです。パソコンはもちろん、スマートフォンやタブレットからも簡単に利用出来ます。変換したファイルをドライブにそのまま保存できるので、非常に便利です。</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en-US" altLang="ja-JP" sz="1200" b="0" i="0" kern="1200" dirty="0">
                <a:solidFill>
                  <a:schemeClr val="tx1"/>
                </a:solidFill>
                <a:effectLst/>
                <a:latin typeface="+mn-lt"/>
                <a:ea typeface="+mn-ea"/>
                <a:cs typeface="+mn-cs"/>
              </a:rPr>
              <a:t>Google </a:t>
            </a:r>
            <a:r>
              <a:rPr kumimoji="1" lang="ja-JP" altLang="en-US" sz="1200" b="0" i="0" kern="1200" dirty="0">
                <a:solidFill>
                  <a:schemeClr val="tx1"/>
                </a:solidFill>
                <a:effectLst/>
                <a:latin typeface="+mn-lt"/>
                <a:ea typeface="+mn-ea"/>
                <a:cs typeface="+mn-cs"/>
              </a:rPr>
              <a:t>ドライブの</a:t>
            </a:r>
            <a:r>
              <a:rPr kumimoji="1" lang="en-US" altLang="ja-JP" sz="1200" b="0" i="0" kern="1200" dirty="0">
                <a:solidFill>
                  <a:schemeClr val="tx1"/>
                </a:solidFill>
                <a:effectLst/>
                <a:latin typeface="+mn-lt"/>
                <a:ea typeface="+mn-ea"/>
                <a:cs typeface="+mn-cs"/>
              </a:rPr>
              <a:t>OCR</a:t>
            </a:r>
            <a:r>
              <a:rPr kumimoji="1" lang="ja-JP" altLang="en-US" sz="1200" b="0" i="0" kern="1200" dirty="0">
                <a:solidFill>
                  <a:schemeClr val="tx1"/>
                </a:solidFill>
                <a:effectLst/>
                <a:latin typeface="+mn-lt"/>
                <a:ea typeface="+mn-ea"/>
                <a:cs typeface="+mn-cs"/>
              </a:rPr>
              <a:t>機能が一番力を発揮するのは「検索」です。例えば、ある会議で決定した事項が手書きでホワイトボードにまとめられていたとします。会議後、ホワイトボードに書かれた内容を写真に撮り、 </a:t>
            </a:r>
            <a:r>
              <a:rPr kumimoji="1" lang="en-US" altLang="ja-JP" sz="1200" b="0" i="0" kern="1200" dirty="0">
                <a:solidFill>
                  <a:schemeClr val="tx1"/>
                </a:solidFill>
                <a:effectLst/>
                <a:latin typeface="+mn-lt"/>
                <a:ea typeface="+mn-ea"/>
                <a:cs typeface="+mn-cs"/>
              </a:rPr>
              <a:t>Google</a:t>
            </a:r>
            <a:r>
              <a:rPr kumimoji="1" lang="ja-JP" altLang="en-US" sz="1200" b="0" i="0" kern="1200" dirty="0">
                <a:solidFill>
                  <a:schemeClr val="tx1"/>
                </a:solidFill>
                <a:effectLst/>
                <a:latin typeface="+mn-lt"/>
                <a:ea typeface="+mn-ea"/>
                <a:cs typeface="+mn-cs"/>
              </a:rPr>
              <a:t>ドライブにアップロードでき、そのまま文字に起こしてくれます。</a:t>
            </a:r>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14</a:t>
            </a:fld>
            <a:endParaRPr kumimoji="1" lang="ja-JP" altLang="en-US"/>
          </a:p>
        </p:txBody>
      </p:sp>
    </p:spTree>
    <p:extLst>
      <p:ext uri="{BB962C8B-B14F-4D97-AF65-F5344CB8AC3E}">
        <p14:creationId xmlns:p14="http://schemas.microsoft.com/office/powerpoint/2010/main" val="41959701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16</a:t>
            </a:fld>
            <a:endParaRPr kumimoji="1" lang="ja-JP" altLang="en-US"/>
          </a:p>
        </p:txBody>
      </p:sp>
    </p:spTree>
    <p:extLst>
      <p:ext uri="{BB962C8B-B14F-4D97-AF65-F5344CB8AC3E}">
        <p14:creationId xmlns:p14="http://schemas.microsoft.com/office/powerpoint/2010/main" val="1288471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a:solidFill>
                  <a:schemeClr val="tx1"/>
                </a:solidFill>
                <a:effectLst/>
                <a:latin typeface="+mn-lt"/>
                <a:ea typeface="+mn-ea"/>
                <a:cs typeface="+mn-cs"/>
              </a:rPr>
              <a:t>Microsoft 365</a:t>
            </a:r>
            <a:r>
              <a:rPr kumimoji="1" lang="ja-JP" altLang="en-US" sz="1200" b="0" i="0" kern="1200" dirty="0">
                <a:solidFill>
                  <a:schemeClr val="tx1"/>
                </a:solidFill>
                <a:effectLst/>
                <a:latin typeface="+mn-lt"/>
                <a:ea typeface="+mn-ea"/>
                <a:cs typeface="+mn-cs"/>
              </a:rPr>
              <a:t>（旧称：</a:t>
            </a:r>
            <a:r>
              <a:rPr kumimoji="1" lang="en-US" altLang="ja-JP" sz="1200" b="0" i="0" kern="1200" dirty="0">
                <a:solidFill>
                  <a:schemeClr val="tx1"/>
                </a:solidFill>
                <a:effectLst/>
                <a:latin typeface="+mn-lt"/>
                <a:ea typeface="+mn-ea"/>
                <a:cs typeface="+mn-cs"/>
              </a:rPr>
              <a:t>Office 365</a:t>
            </a:r>
            <a:r>
              <a:rPr kumimoji="1" lang="ja-JP" altLang="en-US" sz="1200" b="0" i="0" kern="1200" dirty="0">
                <a:solidFill>
                  <a:schemeClr val="tx1"/>
                </a:solidFill>
                <a:effectLst/>
                <a:latin typeface="+mn-lt"/>
                <a:ea typeface="+mn-ea"/>
                <a:cs typeface="+mn-cs"/>
              </a:rPr>
              <a:t>）へのシングルサインオン連携に対応します。</a:t>
            </a:r>
            <a:r>
              <a:rPr lang="ja-JP" altLang="en-US" dirty="0"/>
              <a:t/>
            </a:r>
            <a:br>
              <a:rPr lang="ja-JP" altLang="en-US" dirty="0"/>
            </a:br>
            <a:r>
              <a:rPr kumimoji="1" lang="en-US" altLang="ja-JP" sz="1200" b="0" i="0" kern="1200" dirty="0">
                <a:solidFill>
                  <a:schemeClr val="tx1"/>
                </a:solidFill>
                <a:effectLst/>
                <a:latin typeface="+mn-lt"/>
                <a:ea typeface="+mn-ea"/>
                <a:cs typeface="+mn-cs"/>
              </a:rPr>
              <a:t>1</a:t>
            </a:r>
            <a:r>
              <a:rPr kumimoji="1" lang="ja-JP" altLang="en-US" sz="1200" b="0" i="0" kern="1200" dirty="0">
                <a:solidFill>
                  <a:schemeClr val="tx1"/>
                </a:solidFill>
                <a:effectLst/>
                <a:latin typeface="+mn-lt"/>
                <a:ea typeface="+mn-ea"/>
                <a:cs typeface="+mn-cs"/>
              </a:rPr>
              <a:t>回のログインで</a:t>
            </a:r>
            <a:r>
              <a:rPr kumimoji="1" lang="en-US" altLang="ja-JP" sz="1200" b="0" i="0" kern="1200" dirty="0" err="1">
                <a:solidFill>
                  <a:schemeClr val="tx1"/>
                </a:solidFill>
                <a:effectLst/>
                <a:latin typeface="+mn-lt"/>
                <a:ea typeface="+mn-ea"/>
                <a:cs typeface="+mn-cs"/>
              </a:rPr>
              <a:t>desknet's</a:t>
            </a:r>
            <a:r>
              <a:rPr kumimoji="1" lang="en-US" altLang="ja-JP" sz="1200" b="0" i="0" kern="1200" dirty="0">
                <a:solidFill>
                  <a:schemeClr val="tx1"/>
                </a:solidFill>
                <a:effectLst/>
                <a:latin typeface="+mn-lt"/>
                <a:ea typeface="+mn-ea"/>
                <a:cs typeface="+mn-cs"/>
              </a:rPr>
              <a:t> NEO</a:t>
            </a:r>
            <a:r>
              <a:rPr kumimoji="1" lang="ja-JP" altLang="en-US" sz="1200" b="0" i="0" kern="1200" dirty="0">
                <a:solidFill>
                  <a:schemeClr val="tx1"/>
                </a:solidFill>
                <a:effectLst/>
                <a:latin typeface="+mn-lt"/>
                <a:ea typeface="+mn-ea"/>
                <a:cs typeface="+mn-cs"/>
              </a:rPr>
              <a:t>と</a:t>
            </a:r>
            <a:r>
              <a:rPr kumimoji="1" lang="en-US" altLang="ja-JP" sz="1200" b="0" i="0" kern="1200" dirty="0">
                <a:solidFill>
                  <a:schemeClr val="tx1"/>
                </a:solidFill>
                <a:effectLst/>
                <a:latin typeface="+mn-lt"/>
                <a:ea typeface="+mn-ea"/>
                <a:cs typeface="+mn-cs"/>
              </a:rPr>
              <a:t>Microsoft 365</a:t>
            </a:r>
            <a:r>
              <a:rPr kumimoji="1" lang="ja-JP" altLang="en-US" sz="1200" b="0" i="0" kern="1200" dirty="0">
                <a:solidFill>
                  <a:schemeClr val="tx1"/>
                </a:solidFill>
                <a:effectLst/>
                <a:latin typeface="+mn-lt"/>
                <a:ea typeface="+mn-ea"/>
                <a:cs typeface="+mn-cs"/>
              </a:rPr>
              <a:t>の両方にログインできるとともに、</a:t>
            </a:r>
            <a:endParaRPr kumimoji="1" lang="en-US" altLang="ja-JP" sz="1200" b="0" i="0" kern="1200" dirty="0">
              <a:solidFill>
                <a:schemeClr val="tx1"/>
              </a:solidFill>
              <a:effectLst/>
              <a:latin typeface="+mn-lt"/>
              <a:ea typeface="+mn-ea"/>
              <a:cs typeface="+mn-cs"/>
            </a:endParaRPr>
          </a:p>
          <a:p>
            <a:r>
              <a:rPr kumimoji="1" lang="en-US" altLang="ja-JP" sz="1200" b="0" i="0" kern="1200" dirty="0" err="1">
                <a:solidFill>
                  <a:schemeClr val="tx1"/>
                </a:solidFill>
                <a:effectLst/>
                <a:latin typeface="+mn-lt"/>
                <a:ea typeface="+mn-ea"/>
                <a:cs typeface="+mn-cs"/>
              </a:rPr>
              <a:t>desknet's</a:t>
            </a:r>
            <a:r>
              <a:rPr kumimoji="1" lang="en-US" altLang="ja-JP" sz="1200" b="0" i="0" kern="1200" dirty="0">
                <a:solidFill>
                  <a:schemeClr val="tx1"/>
                </a:solidFill>
                <a:effectLst/>
                <a:latin typeface="+mn-lt"/>
                <a:ea typeface="+mn-ea"/>
                <a:cs typeface="+mn-cs"/>
              </a:rPr>
              <a:t> NEO</a:t>
            </a:r>
            <a:r>
              <a:rPr kumimoji="1" lang="ja-JP" altLang="en-US" sz="1200" b="0" i="0" kern="1200" dirty="0">
                <a:solidFill>
                  <a:schemeClr val="tx1"/>
                </a:solidFill>
                <a:effectLst/>
                <a:latin typeface="+mn-lt"/>
                <a:ea typeface="+mn-ea"/>
                <a:cs typeface="+mn-cs"/>
              </a:rPr>
              <a:t>のポータルに登録したメニューから</a:t>
            </a:r>
            <a:r>
              <a:rPr kumimoji="1" lang="en-US" altLang="ja-JP" sz="1200" b="0" i="0" kern="1200" dirty="0">
                <a:solidFill>
                  <a:schemeClr val="tx1"/>
                </a:solidFill>
                <a:effectLst/>
                <a:latin typeface="+mn-lt"/>
                <a:ea typeface="+mn-ea"/>
                <a:cs typeface="+mn-cs"/>
              </a:rPr>
              <a:t>Microsoft 365</a:t>
            </a:r>
            <a:r>
              <a:rPr kumimoji="1" lang="ja-JP" altLang="en-US" sz="1200" b="0" i="0" kern="1200" dirty="0">
                <a:solidFill>
                  <a:schemeClr val="tx1"/>
                </a:solidFill>
                <a:effectLst/>
                <a:latin typeface="+mn-lt"/>
                <a:ea typeface="+mn-ea"/>
                <a:cs typeface="+mn-cs"/>
              </a:rPr>
              <a:t>の</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各機能に直接アクセスできるようになり利便性が大幅に向上します。</a:t>
            </a:r>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17</a:t>
            </a:fld>
            <a:endParaRPr kumimoji="1" lang="ja-JP" altLang="en-US"/>
          </a:p>
        </p:txBody>
      </p:sp>
    </p:spTree>
    <p:extLst>
      <p:ext uri="{BB962C8B-B14F-4D97-AF65-F5344CB8AC3E}">
        <p14:creationId xmlns:p14="http://schemas.microsoft.com/office/powerpoint/2010/main" val="15948114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fontAlgn="base"/>
            <a:r>
              <a:rPr kumimoji="1" lang="en-US" altLang="ja-JP" sz="1200" b="0" i="0" kern="1200" dirty="0">
                <a:solidFill>
                  <a:schemeClr val="tx1"/>
                </a:solidFill>
                <a:effectLst/>
                <a:latin typeface="+mn-lt"/>
                <a:ea typeface="+mn-ea"/>
                <a:cs typeface="+mn-cs"/>
              </a:rPr>
              <a:t>Slack</a:t>
            </a:r>
            <a:r>
              <a:rPr kumimoji="1" lang="ja-JP" altLang="en-US" sz="1200" b="0" i="0" kern="1200" dirty="0">
                <a:solidFill>
                  <a:schemeClr val="tx1"/>
                </a:solidFill>
                <a:effectLst/>
                <a:latin typeface="+mn-lt"/>
                <a:ea typeface="+mn-ea"/>
                <a:cs typeface="+mn-cs"/>
              </a:rPr>
              <a:t>は有名なチャットツールの一つです。</a:t>
            </a:r>
            <a:endParaRPr kumimoji="1" lang="en-US" altLang="ja-JP" sz="1200" b="0" i="0" kern="1200" dirty="0">
              <a:solidFill>
                <a:schemeClr val="tx1"/>
              </a:solidFill>
              <a:effectLst/>
              <a:latin typeface="+mn-lt"/>
              <a:ea typeface="+mn-ea"/>
              <a:cs typeface="+mn-cs"/>
            </a:endParaRPr>
          </a:p>
          <a:p>
            <a:pPr fontAlgn="base"/>
            <a:endParaRPr kumimoji="1" lang="en-US" altLang="ja-JP" sz="1200" b="0" i="0" kern="1200" dirty="0">
              <a:solidFill>
                <a:schemeClr val="tx1"/>
              </a:solidFill>
              <a:effectLst/>
              <a:latin typeface="+mn-lt"/>
              <a:ea typeface="+mn-ea"/>
              <a:cs typeface="+mn-cs"/>
            </a:endParaRPr>
          </a:p>
          <a:p>
            <a:pPr fontAlgn="base"/>
            <a:r>
              <a:rPr kumimoji="1" lang="en-US" altLang="ja-JP" sz="1200" b="0" i="0" kern="1200" dirty="0">
                <a:solidFill>
                  <a:schemeClr val="tx1"/>
                </a:solidFill>
                <a:effectLst/>
                <a:latin typeface="+mn-lt"/>
                <a:ea typeface="+mn-ea"/>
                <a:cs typeface="+mn-cs"/>
              </a:rPr>
              <a:t>Slack</a:t>
            </a:r>
            <a:r>
              <a:rPr kumimoji="1" lang="ja-JP" altLang="en-US" sz="1200" b="0" i="0" kern="1200" dirty="0">
                <a:solidFill>
                  <a:schemeClr val="tx1"/>
                </a:solidFill>
                <a:effectLst/>
                <a:latin typeface="+mn-lt"/>
                <a:ea typeface="+mn-ea"/>
                <a:cs typeface="+mn-cs"/>
              </a:rPr>
              <a:t>と</a:t>
            </a:r>
            <a:r>
              <a:rPr kumimoji="1" lang="en-US" altLang="ja-JP" sz="1200" b="0" i="0" kern="1200" dirty="0">
                <a:solidFill>
                  <a:schemeClr val="tx1"/>
                </a:solidFill>
                <a:effectLst/>
                <a:latin typeface="+mn-lt"/>
                <a:ea typeface="+mn-ea"/>
                <a:cs typeface="+mn-cs"/>
              </a:rPr>
              <a:t>Google Drive</a:t>
            </a:r>
            <a:r>
              <a:rPr kumimoji="1" lang="ja-JP" altLang="en-US" sz="1200" b="0" i="0" kern="1200" dirty="0">
                <a:solidFill>
                  <a:schemeClr val="tx1"/>
                </a:solidFill>
                <a:effectLst/>
                <a:latin typeface="+mn-lt"/>
                <a:ea typeface="+mn-ea"/>
                <a:cs typeface="+mn-cs"/>
              </a:rPr>
              <a:t>を連携することで、</a:t>
            </a:r>
            <a:r>
              <a:rPr kumimoji="1" lang="en-US" altLang="ja-JP" sz="1200" b="0" i="0" kern="1200" dirty="0">
                <a:solidFill>
                  <a:schemeClr val="tx1"/>
                </a:solidFill>
                <a:effectLst/>
                <a:latin typeface="+mn-lt"/>
                <a:ea typeface="+mn-ea"/>
                <a:cs typeface="+mn-cs"/>
              </a:rPr>
              <a:t>Slack</a:t>
            </a:r>
            <a:r>
              <a:rPr kumimoji="1" lang="ja-JP" altLang="en-US" sz="1200" b="0" i="0" kern="1200" dirty="0">
                <a:solidFill>
                  <a:schemeClr val="tx1"/>
                </a:solidFill>
                <a:effectLst/>
                <a:latin typeface="+mn-lt"/>
                <a:ea typeface="+mn-ea"/>
                <a:cs typeface="+mn-cs"/>
              </a:rPr>
              <a:t>上から</a:t>
            </a:r>
            <a:r>
              <a:rPr kumimoji="1" lang="en-US" altLang="ja-JP" sz="1200" b="0" i="0" kern="1200" dirty="0">
                <a:solidFill>
                  <a:schemeClr val="tx1"/>
                </a:solidFill>
                <a:effectLst/>
                <a:latin typeface="+mn-lt"/>
                <a:ea typeface="+mn-ea"/>
                <a:cs typeface="+mn-cs"/>
              </a:rPr>
              <a:t>Google Drive</a:t>
            </a:r>
            <a:r>
              <a:rPr kumimoji="1" lang="ja-JP" altLang="en-US" sz="1200" b="0" i="0" kern="1200" dirty="0">
                <a:solidFill>
                  <a:schemeClr val="tx1"/>
                </a:solidFill>
                <a:effectLst/>
                <a:latin typeface="+mn-lt"/>
                <a:ea typeface="+mn-ea"/>
                <a:cs typeface="+mn-cs"/>
              </a:rPr>
              <a:t>上にあるファイルを共有できるようになります。</a:t>
            </a:r>
            <a:endParaRPr kumimoji="1" lang="en-US" altLang="ja-JP" sz="1200" b="0" i="0" kern="1200" dirty="0">
              <a:solidFill>
                <a:schemeClr val="tx1"/>
              </a:solidFill>
              <a:effectLst/>
              <a:latin typeface="+mn-lt"/>
              <a:ea typeface="+mn-ea"/>
              <a:cs typeface="+mn-cs"/>
            </a:endParaRPr>
          </a:p>
          <a:p>
            <a:pPr fontAlgn="base"/>
            <a:r>
              <a:rPr kumimoji="1" lang="ja-JP" altLang="en-US" sz="1200" b="0" i="0" kern="1200" dirty="0">
                <a:solidFill>
                  <a:schemeClr val="tx1"/>
                </a:solidFill>
                <a:effectLst/>
                <a:latin typeface="+mn-lt"/>
                <a:ea typeface="+mn-ea"/>
                <a:cs typeface="+mn-cs"/>
              </a:rPr>
              <a:t>また、</a:t>
            </a:r>
            <a:r>
              <a:rPr kumimoji="1" lang="en-US" altLang="ja-JP" sz="1200" b="0" i="0" kern="1200" dirty="0">
                <a:solidFill>
                  <a:schemeClr val="tx1"/>
                </a:solidFill>
                <a:effectLst/>
                <a:latin typeface="+mn-lt"/>
                <a:ea typeface="+mn-ea"/>
                <a:cs typeface="+mn-cs"/>
              </a:rPr>
              <a:t>Google Drive</a:t>
            </a:r>
            <a:r>
              <a:rPr kumimoji="1" lang="ja-JP" altLang="en-US" sz="1200" b="0" i="0" kern="1200" dirty="0">
                <a:solidFill>
                  <a:schemeClr val="tx1"/>
                </a:solidFill>
                <a:effectLst/>
                <a:latin typeface="+mn-lt"/>
                <a:ea typeface="+mn-ea"/>
                <a:cs typeface="+mn-cs"/>
              </a:rPr>
              <a:t>上のファイルが共有された時や、ファイルにコメントが付けられた時に、</a:t>
            </a:r>
            <a:r>
              <a:rPr kumimoji="1" lang="en-US" altLang="ja-JP" sz="1200" b="0" i="0" kern="1200" dirty="0">
                <a:solidFill>
                  <a:schemeClr val="tx1"/>
                </a:solidFill>
                <a:effectLst/>
                <a:latin typeface="+mn-lt"/>
                <a:ea typeface="+mn-ea"/>
                <a:cs typeface="+mn-cs"/>
              </a:rPr>
              <a:t>Slack</a:t>
            </a:r>
            <a:r>
              <a:rPr kumimoji="1" lang="ja-JP" altLang="en-US" sz="1200" b="0" i="0" kern="1200" dirty="0">
                <a:solidFill>
                  <a:schemeClr val="tx1"/>
                </a:solidFill>
                <a:effectLst/>
                <a:latin typeface="+mn-lt"/>
                <a:ea typeface="+mn-ea"/>
                <a:cs typeface="+mn-cs"/>
              </a:rPr>
              <a:t>で通知を受けることが可能になります。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18</a:t>
            </a:fld>
            <a:endParaRPr kumimoji="1" lang="ja-JP" altLang="en-US"/>
          </a:p>
        </p:txBody>
      </p:sp>
    </p:spTree>
    <p:extLst>
      <p:ext uri="{BB962C8B-B14F-4D97-AF65-F5344CB8AC3E}">
        <p14:creationId xmlns:p14="http://schemas.microsoft.com/office/powerpoint/2010/main" val="2521777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a:solidFill>
                  <a:schemeClr val="tx1"/>
                </a:solidFill>
                <a:effectLst/>
                <a:latin typeface="+mn-lt"/>
                <a:ea typeface="+mn-ea"/>
                <a:cs typeface="+mn-cs"/>
              </a:rPr>
              <a:t>Outlook</a:t>
            </a:r>
            <a:r>
              <a:rPr kumimoji="1" lang="ja-JP" altLang="en-US" sz="1200" b="0" i="0" kern="1200" dirty="0">
                <a:solidFill>
                  <a:schemeClr val="tx1"/>
                </a:solidFill>
                <a:effectLst/>
                <a:latin typeface="+mn-lt"/>
                <a:ea typeface="+mn-ea"/>
                <a:cs typeface="+mn-cs"/>
              </a:rPr>
              <a:t>の予定表と</a:t>
            </a:r>
            <a:r>
              <a:rPr kumimoji="1" lang="en-US" altLang="ja-JP" sz="1200" b="0" i="0" kern="1200" dirty="0" err="1">
                <a:solidFill>
                  <a:schemeClr val="tx1"/>
                </a:solidFill>
                <a:effectLst/>
                <a:latin typeface="+mn-lt"/>
                <a:ea typeface="+mn-ea"/>
                <a:cs typeface="+mn-cs"/>
              </a:rPr>
              <a:t>desknet's</a:t>
            </a:r>
            <a:r>
              <a:rPr kumimoji="1" lang="en-US" altLang="ja-JP" sz="1200" b="0" i="0" kern="1200" dirty="0">
                <a:solidFill>
                  <a:schemeClr val="tx1"/>
                </a:solidFill>
                <a:effectLst/>
                <a:latin typeface="+mn-lt"/>
                <a:ea typeface="+mn-ea"/>
                <a:cs typeface="+mn-cs"/>
              </a:rPr>
              <a:t> NEO</a:t>
            </a:r>
            <a:r>
              <a:rPr kumimoji="1" lang="ja-JP" altLang="en-US" sz="1200" b="0" i="0" kern="1200" dirty="0">
                <a:solidFill>
                  <a:schemeClr val="tx1"/>
                </a:solidFill>
                <a:effectLst/>
                <a:latin typeface="+mn-lt"/>
                <a:ea typeface="+mn-ea"/>
                <a:cs typeface="+mn-cs"/>
              </a:rPr>
              <a:t>のスケジュール情報を双方向に同期できるようになります。</a:t>
            </a:r>
            <a:r>
              <a:rPr lang="ja-JP" altLang="en-US" dirty="0"/>
              <a:t/>
            </a:r>
            <a:br>
              <a:rPr lang="ja-JP" altLang="en-US" dirty="0"/>
            </a:br>
            <a:r>
              <a:rPr kumimoji="1" lang="en-US" altLang="ja-JP" sz="1200" b="0" i="0" kern="1200" dirty="0" err="1">
                <a:solidFill>
                  <a:schemeClr val="tx1"/>
                </a:solidFill>
                <a:effectLst/>
                <a:latin typeface="+mn-lt"/>
                <a:ea typeface="+mn-ea"/>
                <a:cs typeface="+mn-cs"/>
              </a:rPr>
              <a:t>desknet's</a:t>
            </a:r>
            <a:r>
              <a:rPr kumimoji="1" lang="en-US" altLang="ja-JP" sz="1200" b="0" i="0" kern="1200" dirty="0">
                <a:solidFill>
                  <a:schemeClr val="tx1"/>
                </a:solidFill>
                <a:effectLst/>
                <a:latin typeface="+mn-lt"/>
                <a:ea typeface="+mn-ea"/>
                <a:cs typeface="+mn-cs"/>
              </a:rPr>
              <a:t> NEO</a:t>
            </a:r>
            <a:r>
              <a:rPr kumimoji="1" lang="ja-JP" altLang="en-US" sz="1200" b="0" i="0" kern="1200" dirty="0" err="1">
                <a:solidFill>
                  <a:schemeClr val="tx1"/>
                </a:solidFill>
                <a:effectLst/>
                <a:latin typeface="+mn-lt"/>
                <a:ea typeface="+mn-ea"/>
                <a:cs typeface="+mn-cs"/>
              </a:rPr>
              <a:t>に登</a:t>
            </a:r>
            <a:r>
              <a:rPr kumimoji="1" lang="ja-JP" altLang="en-US" sz="1200" b="0" i="0" kern="1200" dirty="0">
                <a:solidFill>
                  <a:schemeClr val="tx1"/>
                </a:solidFill>
                <a:effectLst/>
                <a:latin typeface="+mn-lt"/>
                <a:ea typeface="+mn-ea"/>
                <a:cs typeface="+mn-cs"/>
              </a:rPr>
              <a:t>録した予定を</a:t>
            </a:r>
            <a:r>
              <a:rPr kumimoji="1" lang="en-US" altLang="ja-JP" sz="1200" b="0" i="0" kern="1200" dirty="0">
                <a:solidFill>
                  <a:schemeClr val="tx1"/>
                </a:solidFill>
                <a:effectLst/>
                <a:latin typeface="+mn-lt"/>
                <a:ea typeface="+mn-ea"/>
                <a:cs typeface="+mn-cs"/>
              </a:rPr>
              <a:t>Outlook</a:t>
            </a:r>
            <a:r>
              <a:rPr kumimoji="1" lang="ja-JP" altLang="en-US" sz="1200" b="0" i="0" kern="1200" dirty="0">
                <a:solidFill>
                  <a:schemeClr val="tx1"/>
                </a:solidFill>
                <a:effectLst/>
                <a:latin typeface="+mn-lt"/>
                <a:ea typeface="+mn-ea"/>
                <a:cs typeface="+mn-cs"/>
              </a:rPr>
              <a:t>で確認することも、</a:t>
            </a:r>
            <a:r>
              <a:rPr kumimoji="1" lang="en-US" altLang="ja-JP" sz="1200" b="0" i="0" kern="1200" dirty="0">
                <a:solidFill>
                  <a:schemeClr val="tx1"/>
                </a:solidFill>
                <a:effectLst/>
                <a:latin typeface="+mn-lt"/>
                <a:ea typeface="+mn-ea"/>
                <a:cs typeface="+mn-cs"/>
              </a:rPr>
              <a:t>Outlook</a:t>
            </a:r>
            <a:r>
              <a:rPr kumimoji="1" lang="ja-JP" altLang="en-US" sz="1200" b="0" i="0" kern="1200" dirty="0">
                <a:solidFill>
                  <a:schemeClr val="tx1"/>
                </a:solidFill>
                <a:effectLst/>
                <a:latin typeface="+mn-lt"/>
                <a:ea typeface="+mn-ea"/>
                <a:cs typeface="+mn-cs"/>
              </a:rPr>
              <a:t>の予定を</a:t>
            </a:r>
            <a:r>
              <a:rPr kumimoji="1" lang="en-US" altLang="ja-JP" sz="1200" b="0" i="0" kern="1200" dirty="0" err="1">
                <a:solidFill>
                  <a:schemeClr val="tx1"/>
                </a:solidFill>
                <a:effectLst/>
                <a:latin typeface="+mn-lt"/>
                <a:ea typeface="+mn-ea"/>
                <a:cs typeface="+mn-cs"/>
              </a:rPr>
              <a:t>desknet's</a:t>
            </a:r>
            <a:r>
              <a:rPr kumimoji="1" lang="en-US" altLang="ja-JP" sz="1200" b="0" i="0" kern="1200" dirty="0">
                <a:solidFill>
                  <a:schemeClr val="tx1"/>
                </a:solidFill>
                <a:effectLst/>
                <a:latin typeface="+mn-lt"/>
                <a:ea typeface="+mn-ea"/>
                <a:cs typeface="+mn-cs"/>
              </a:rPr>
              <a:t> NEO</a:t>
            </a:r>
            <a:r>
              <a:rPr kumimoji="1" lang="ja-JP" altLang="en-US" sz="1200" b="0" i="0" kern="1200" dirty="0">
                <a:solidFill>
                  <a:schemeClr val="tx1"/>
                </a:solidFill>
                <a:effectLst/>
                <a:latin typeface="+mn-lt"/>
                <a:ea typeface="+mn-ea"/>
                <a:cs typeface="+mn-cs"/>
              </a:rPr>
              <a:t>の組織スケジュールで確認することもできるので、</a:t>
            </a:r>
            <a:r>
              <a:rPr kumimoji="1" lang="en-US" altLang="ja-JP" sz="1200" b="0" i="0" kern="1200" dirty="0" err="1">
                <a:solidFill>
                  <a:schemeClr val="tx1"/>
                </a:solidFill>
                <a:effectLst/>
                <a:latin typeface="+mn-lt"/>
                <a:ea typeface="+mn-ea"/>
                <a:cs typeface="+mn-cs"/>
              </a:rPr>
              <a:t>desknet's</a:t>
            </a:r>
            <a:r>
              <a:rPr kumimoji="1" lang="en-US" altLang="ja-JP" sz="1200" b="0" i="0" kern="1200" dirty="0">
                <a:solidFill>
                  <a:schemeClr val="tx1"/>
                </a:solidFill>
                <a:effectLst/>
                <a:latin typeface="+mn-lt"/>
                <a:ea typeface="+mn-ea"/>
                <a:cs typeface="+mn-cs"/>
              </a:rPr>
              <a:t> NEO</a:t>
            </a:r>
            <a:r>
              <a:rPr kumimoji="1" lang="ja-JP" altLang="en-US" sz="1200" b="0" i="0" kern="1200" dirty="0">
                <a:solidFill>
                  <a:schemeClr val="tx1"/>
                </a:solidFill>
                <a:effectLst/>
                <a:latin typeface="+mn-lt"/>
                <a:ea typeface="+mn-ea"/>
                <a:cs typeface="+mn-cs"/>
              </a:rPr>
              <a:t>と</a:t>
            </a:r>
            <a:r>
              <a:rPr kumimoji="1" lang="en-US" altLang="ja-JP" sz="1200" b="0" i="0" kern="1200" dirty="0">
                <a:solidFill>
                  <a:schemeClr val="tx1"/>
                </a:solidFill>
                <a:effectLst/>
                <a:latin typeface="+mn-lt"/>
                <a:ea typeface="+mn-ea"/>
                <a:cs typeface="+mn-cs"/>
              </a:rPr>
              <a:t>Outlook</a:t>
            </a:r>
            <a:r>
              <a:rPr kumimoji="1" lang="ja-JP" altLang="en-US" sz="1200" b="0" i="0" kern="1200" dirty="0">
                <a:solidFill>
                  <a:schemeClr val="tx1"/>
                </a:solidFill>
                <a:effectLst/>
                <a:latin typeface="+mn-lt"/>
                <a:ea typeface="+mn-ea"/>
                <a:cs typeface="+mn-cs"/>
              </a:rPr>
              <a:t>の相互運用がより楽になります。</a:t>
            </a:r>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19</a:t>
            </a:fld>
            <a:endParaRPr kumimoji="1" lang="ja-JP" altLang="en-US"/>
          </a:p>
        </p:txBody>
      </p:sp>
    </p:spTree>
    <p:extLst>
      <p:ext uri="{BB962C8B-B14F-4D97-AF65-F5344CB8AC3E}">
        <p14:creationId xmlns:p14="http://schemas.microsoft.com/office/powerpoint/2010/main" val="354735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本日の講義は第</a:t>
            </a:r>
            <a:r>
              <a:rPr kumimoji="1" lang="en-US" altLang="ja-JP" dirty="0"/>
              <a:t>9</a:t>
            </a:r>
            <a:r>
              <a:rPr kumimoji="1" lang="ja-JP" altLang="en-US" dirty="0"/>
              <a:t>回目となります。</a:t>
            </a:r>
            <a:endParaRPr kumimoji="1" lang="en-US" altLang="ja-JP" dirty="0"/>
          </a:p>
          <a:p>
            <a:endParaRPr kumimoji="1" lang="en-US" altLang="ja-JP" dirty="0"/>
          </a:p>
          <a:p>
            <a:r>
              <a:rPr kumimoji="1" lang="ja-JP" altLang="en-US" dirty="0"/>
              <a:t>今回は</a:t>
            </a:r>
            <a:r>
              <a:rPr kumimoji="1" lang="en-US" altLang="ja-JP" dirty="0"/>
              <a:t>AIICT</a:t>
            </a:r>
            <a:r>
              <a:rPr kumimoji="1" lang="ja-JP" altLang="en-US" dirty="0"/>
              <a:t>システムの活用実践　コミュニケーションツールについて学んでいきます。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a:t>
            </a:fld>
            <a:endParaRPr kumimoji="1" lang="ja-JP" altLang="en-US"/>
          </a:p>
        </p:txBody>
      </p:sp>
    </p:spTree>
    <p:extLst>
      <p:ext uri="{BB962C8B-B14F-4D97-AF65-F5344CB8AC3E}">
        <p14:creationId xmlns:p14="http://schemas.microsoft.com/office/powerpoint/2010/main" val="68650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Microsoft</a:t>
            </a:r>
            <a:r>
              <a:rPr lang="ja-JP" altLang="en-US" dirty="0"/>
              <a:t> </a:t>
            </a:r>
            <a:r>
              <a:rPr lang="en-US" altLang="ja-JP" dirty="0"/>
              <a:t>Office</a:t>
            </a:r>
            <a:r>
              <a:rPr lang="ja-JP" altLang="en-US" dirty="0"/>
              <a:t> </a:t>
            </a:r>
            <a:r>
              <a:rPr lang="en-US" altLang="ja-JP" dirty="0"/>
              <a:t>365</a:t>
            </a:r>
            <a:r>
              <a:rPr lang="ja-JP" altLang="en-US" dirty="0"/>
              <a:t> とは従来の</a:t>
            </a:r>
            <a:r>
              <a:rPr lang="en-US" altLang="ja-JP" dirty="0"/>
              <a:t>Office</a:t>
            </a:r>
            <a:r>
              <a:rPr lang="ja-JP" altLang="en-US" dirty="0"/>
              <a:t>製品に加えて、グループウェアとしての機能を兼ね備えた</a:t>
            </a:r>
            <a:r>
              <a:rPr lang="en-US" altLang="ja-JP" dirty="0"/>
              <a:t>Microsoft</a:t>
            </a:r>
            <a:r>
              <a:rPr lang="ja-JP" altLang="en-US" dirty="0"/>
              <a:t>社の製品です。</a:t>
            </a:r>
            <a:endParaRPr lang="en-US" altLang="ja-JP" dirty="0"/>
          </a:p>
          <a:p>
            <a:endParaRPr kumimoji="1" lang="en-US" altLang="ja-JP" dirty="0"/>
          </a:p>
          <a:p>
            <a:r>
              <a:rPr kumimoji="1" lang="ja-JP" altLang="en-US" dirty="0"/>
              <a:t>動画</a:t>
            </a:r>
            <a:r>
              <a:rPr kumimoji="1" lang="en-US" altLang="ja-JP" dirty="0"/>
              <a:t>URL</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a:t>
            </a:r>
            <a:r>
              <a:rPr kumimoji="1" lang="en-US" altLang="ja-JP" sz="1200" b="0" i="0" kern="1200" dirty="0">
                <a:solidFill>
                  <a:schemeClr val="tx1"/>
                </a:solidFill>
                <a:effectLst/>
                <a:latin typeface="+mn-lt"/>
                <a:ea typeface="+mn-ea"/>
                <a:cs typeface="+mn-cs"/>
              </a:rPr>
              <a:t>3</a:t>
            </a:r>
            <a:r>
              <a:rPr kumimoji="1" lang="ja-JP" altLang="en-US" sz="1200" b="0" i="0" kern="1200" dirty="0">
                <a:solidFill>
                  <a:schemeClr val="tx1"/>
                </a:solidFill>
                <a:effectLst/>
                <a:latin typeface="+mn-lt"/>
                <a:ea typeface="+mn-ea"/>
                <a:cs typeface="+mn-cs"/>
              </a:rPr>
              <a:t>分でわかる　</a:t>
            </a:r>
            <a:r>
              <a:rPr kumimoji="1" lang="en-US" altLang="ja-JP" sz="1200" b="0" i="0" kern="1200" dirty="0">
                <a:solidFill>
                  <a:schemeClr val="tx1"/>
                </a:solidFill>
                <a:effectLst/>
                <a:latin typeface="+mn-lt"/>
                <a:ea typeface="+mn-ea"/>
                <a:cs typeface="+mn-cs"/>
              </a:rPr>
              <a:t>Office 365 </a:t>
            </a:r>
            <a:r>
              <a:rPr kumimoji="1" lang="ja-JP" altLang="en-US" sz="1200" b="0" i="0" kern="1200" dirty="0">
                <a:solidFill>
                  <a:schemeClr val="tx1"/>
                </a:solidFill>
                <a:effectLst/>
                <a:latin typeface="+mn-lt"/>
                <a:ea typeface="+mn-ea"/>
                <a:cs typeface="+mn-cs"/>
              </a:rPr>
              <a:t>マニュアル</a:t>
            </a:r>
          </a:p>
          <a:p>
            <a:r>
              <a:rPr lang="en-US" altLang="ja-JP" dirty="0">
                <a:hlinkClick r:id="rId3"/>
              </a:rPr>
              <a:t>https://www.youtube.com/watch?v=p4wyovK613s</a:t>
            </a:r>
            <a:endParaRPr lang="en-US" altLang="ja-JP" dirty="0"/>
          </a:p>
          <a:p>
            <a:r>
              <a:rPr kumimoji="1" lang="ja-JP" altLang="en-US" sz="1200" kern="1200" dirty="0">
                <a:solidFill>
                  <a:schemeClr val="tx1"/>
                </a:solidFill>
                <a:effectLst/>
                <a:latin typeface="+mn-lt"/>
                <a:ea typeface="+mn-ea"/>
                <a:cs typeface="+mn-cs"/>
              </a:rPr>
              <a:t>・</a:t>
            </a:r>
            <a:r>
              <a:rPr kumimoji="1" lang="ja-JP" altLang="ja-JP" sz="1200" kern="1200" dirty="0">
                <a:solidFill>
                  <a:schemeClr val="tx1"/>
                </a:solidFill>
                <a:effectLst/>
                <a:latin typeface="+mn-lt"/>
                <a:ea typeface="+mn-ea"/>
                <a:cs typeface="+mn-cs"/>
              </a:rPr>
              <a:t>【Office 365 とは】３分でわかる魅力</a:t>
            </a:r>
          </a:p>
          <a:p>
            <a:r>
              <a:rPr kumimoji="1" lang="ja-JP" altLang="ja-JP" sz="1200" kern="1200" dirty="0">
                <a:solidFill>
                  <a:schemeClr val="tx1"/>
                </a:solidFill>
                <a:effectLst/>
                <a:latin typeface="+mn-lt"/>
                <a:ea typeface="+mn-ea"/>
                <a:cs typeface="+mn-cs"/>
                <a:hlinkClick r:id="rId4"/>
              </a:rPr>
              <a:t>https://www.youtube.com/watch?v=JPex0qLQsj0&amp;list=PLNyto1oCyhGKQjxfUrSsT4hT8AQoP8kqt&amp;index=14</a:t>
            </a:r>
            <a:endParaRPr kumimoji="1" lang="en-US" altLang="ja-JP" sz="1200" kern="1200" dirty="0">
              <a:solidFill>
                <a:schemeClr val="tx1"/>
              </a:solidFill>
              <a:effectLst/>
              <a:latin typeface="+mn-lt"/>
              <a:ea typeface="+mn-ea"/>
              <a:cs typeface="+mn-cs"/>
            </a:endParaRPr>
          </a:p>
          <a:p>
            <a:r>
              <a:rPr lang="ja-JP" altLang="en-US" dirty="0"/>
              <a:t>→上記</a:t>
            </a:r>
            <a:r>
              <a:rPr lang="en-US" altLang="ja-JP" dirty="0"/>
              <a:t>2</a:t>
            </a:r>
            <a:r>
              <a:rPr lang="ja-JP" altLang="en-US" dirty="0"/>
              <a:t>本は</a:t>
            </a:r>
            <a:r>
              <a:rPr lang="en-US" altLang="ja-JP" dirty="0"/>
              <a:t>Office365</a:t>
            </a:r>
            <a:r>
              <a:rPr lang="ja-JP" altLang="en-US" dirty="0"/>
              <a:t>で何ができるかを簡単に説明している動画です。</a:t>
            </a:r>
            <a:r>
              <a:rPr lang="en-US" altLang="ja-JP" dirty="0"/>
              <a:t>1</a:t>
            </a:r>
            <a:r>
              <a:rPr lang="ja-JP" altLang="en-US" dirty="0"/>
              <a:t>つ目の方がよりエンドユーザー向けです。</a:t>
            </a:r>
            <a:endParaRPr lang="en-US" altLang="ja-JP" dirty="0"/>
          </a:p>
          <a:p>
            <a:endParaRPr kumimoji="1" lang="en-US" altLang="ja-JP"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a:t>
            </a:r>
            <a:r>
              <a:rPr kumimoji="1" lang="en-US" altLang="ja-JP" sz="1200" b="0" i="0" kern="1200" dirty="0">
                <a:solidFill>
                  <a:schemeClr val="tx1"/>
                </a:solidFill>
                <a:effectLst/>
                <a:latin typeface="+mn-lt"/>
                <a:ea typeface="+mn-ea"/>
                <a:cs typeface="+mn-cs"/>
              </a:rPr>
              <a:t>【Office 365 </a:t>
            </a:r>
            <a:r>
              <a:rPr kumimoji="1" lang="ja-JP" altLang="en-US" sz="1200" b="0" i="0" kern="1200" dirty="0">
                <a:solidFill>
                  <a:schemeClr val="tx1"/>
                </a:solidFill>
                <a:effectLst/>
                <a:latin typeface="+mn-lt"/>
                <a:ea typeface="+mn-ea"/>
                <a:cs typeface="+mn-cs"/>
              </a:rPr>
              <a:t>とは</a:t>
            </a:r>
            <a:r>
              <a:rPr kumimoji="1" lang="en-US" altLang="ja-JP" sz="1200" b="0" i="0" kern="1200" dirty="0">
                <a:solidFill>
                  <a:schemeClr val="tx1"/>
                </a:solidFill>
                <a:effectLst/>
                <a:latin typeface="+mn-lt"/>
                <a:ea typeface="+mn-ea"/>
                <a:cs typeface="+mn-cs"/>
              </a:rPr>
              <a:t>】Office</a:t>
            </a:r>
            <a:r>
              <a:rPr kumimoji="1" lang="ja-JP" altLang="en-US" sz="1200" b="0" i="0" kern="1200" dirty="0">
                <a:solidFill>
                  <a:schemeClr val="tx1"/>
                </a:solidFill>
                <a:effectLst/>
                <a:latin typeface="+mn-lt"/>
                <a:ea typeface="+mn-ea"/>
                <a:cs typeface="+mn-cs"/>
              </a:rPr>
              <a:t>と何が違うの？ 編</a:t>
            </a:r>
          </a:p>
          <a:p>
            <a:r>
              <a:rPr lang="en-US" altLang="ja-JP" dirty="0">
                <a:hlinkClick r:id="rId5"/>
              </a:rPr>
              <a:t>https://www.youtube.com/watch?v=HE0mqY6APP0</a:t>
            </a:r>
            <a:endParaRPr lang="en-US" altLang="ja-JP" dirty="0"/>
          </a:p>
          <a:p>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こちらは管理者向けの動画ですが、念の為記載致します。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4</a:t>
            </a:fld>
            <a:endParaRPr kumimoji="1" lang="ja-JP" altLang="en-US"/>
          </a:p>
        </p:txBody>
      </p:sp>
    </p:spTree>
    <p:extLst>
      <p:ext uri="{BB962C8B-B14F-4D97-AF65-F5344CB8AC3E}">
        <p14:creationId xmlns:p14="http://schemas.microsoft.com/office/powerpoint/2010/main" val="1317385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Microsoft </a:t>
            </a:r>
            <a:r>
              <a:rPr kumimoji="1" lang="en-US" altLang="ja-JP" dirty="0" err="1"/>
              <a:t>Offfice</a:t>
            </a:r>
            <a:r>
              <a:rPr kumimoji="1" lang="en-US" altLang="ja-JP" dirty="0"/>
              <a:t> 365</a:t>
            </a:r>
            <a:r>
              <a:rPr kumimoji="1" lang="ja-JP" altLang="en-US" dirty="0"/>
              <a:t>には、使い慣れた</a:t>
            </a:r>
            <a:r>
              <a:rPr kumimoji="1" lang="en-US" altLang="ja-JP" dirty="0"/>
              <a:t>Word</a:t>
            </a:r>
            <a:r>
              <a:rPr kumimoji="1" lang="ja-JP" altLang="en-US" dirty="0"/>
              <a:t>や</a:t>
            </a:r>
            <a:r>
              <a:rPr kumimoji="1" lang="en-US" altLang="ja-JP" dirty="0"/>
              <a:t>Excel</a:t>
            </a:r>
            <a:r>
              <a:rPr kumimoji="1" lang="ja-JP" altLang="en-US" dirty="0"/>
              <a:t>のほか、</a:t>
            </a:r>
            <a:endParaRPr kumimoji="1" lang="en-US" altLang="ja-JP" dirty="0"/>
          </a:p>
          <a:p>
            <a:r>
              <a:rPr kumimoji="1" lang="ja-JP" altLang="en-US" dirty="0"/>
              <a:t>コミュニケーションや情報共有に活用できる製品、共同作業に活用できる製品が多数あります。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5</a:t>
            </a:fld>
            <a:endParaRPr kumimoji="1" lang="ja-JP" altLang="en-US"/>
          </a:p>
        </p:txBody>
      </p:sp>
    </p:spTree>
    <p:extLst>
      <p:ext uri="{BB962C8B-B14F-4D97-AF65-F5344CB8AC3E}">
        <p14:creationId xmlns:p14="http://schemas.microsoft.com/office/powerpoint/2010/main" val="139145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Microsoft Office 365</a:t>
            </a:r>
            <a:r>
              <a:rPr kumimoji="1" lang="ja-JP" altLang="en-US" dirty="0"/>
              <a:t>の中でも、グループウェアの機能を持つ代表的な製品をご紹介します。</a:t>
            </a:r>
            <a:endParaRPr kumimoji="1" lang="en-US" altLang="ja-JP" dirty="0"/>
          </a:p>
          <a:p>
            <a:endParaRPr kumimoji="1" lang="en-US" altLang="ja-JP" dirty="0"/>
          </a:p>
          <a:p>
            <a:r>
              <a:rPr kumimoji="1" lang="en-US" altLang="ja-JP" dirty="0"/>
              <a:t>Exchange</a:t>
            </a:r>
            <a:r>
              <a:rPr kumimoji="1" lang="ja-JP" altLang="en-US" dirty="0"/>
              <a:t> </a:t>
            </a:r>
            <a:r>
              <a:rPr kumimoji="1" lang="en-US" altLang="ja-JP" dirty="0"/>
              <a:t>Online(Outlook)</a:t>
            </a:r>
          </a:p>
          <a:p>
            <a:r>
              <a:rPr kumimoji="1" lang="ja-JP" altLang="en-US" dirty="0"/>
              <a:t>　メール</a:t>
            </a:r>
            <a:r>
              <a:rPr kumimoji="1" lang="en-US" altLang="ja-JP" dirty="0"/>
              <a:t>(</a:t>
            </a:r>
            <a:r>
              <a:rPr kumimoji="1" lang="ja-JP" altLang="en-US" dirty="0"/>
              <a:t>＋アドレス帳</a:t>
            </a:r>
            <a:r>
              <a:rPr kumimoji="1" lang="en-US" altLang="ja-JP" dirty="0"/>
              <a:t>)</a:t>
            </a:r>
            <a:r>
              <a:rPr kumimoji="1" lang="ja-JP" altLang="en-US" dirty="0"/>
              <a:t>、予定表</a:t>
            </a:r>
            <a:r>
              <a:rPr kumimoji="1" lang="en-US" altLang="ja-JP" dirty="0"/>
              <a:t>(</a:t>
            </a:r>
            <a:r>
              <a:rPr kumimoji="1" lang="ja-JP" altLang="en-US" dirty="0"/>
              <a:t>スケジューラー</a:t>
            </a:r>
            <a:r>
              <a:rPr kumimoji="1" lang="en-US" altLang="ja-JP" dirty="0"/>
              <a:t>)</a:t>
            </a:r>
            <a:r>
              <a:rPr kumimoji="1" lang="ja-JP" altLang="en-US" dirty="0"/>
              <a:t>、会議予約</a:t>
            </a:r>
            <a:endParaRPr kumimoji="1" lang="en-US" altLang="ja-JP" dirty="0"/>
          </a:p>
          <a:p>
            <a:r>
              <a:rPr kumimoji="1" lang="ja-JP" altLang="en-US" dirty="0"/>
              <a:t>等の機能を提供します。</a:t>
            </a:r>
            <a:endParaRPr kumimoji="1" lang="en-US" altLang="ja-JP" dirty="0"/>
          </a:p>
          <a:p>
            <a:endParaRPr kumimoji="1" lang="en-US" altLang="ja-JP" dirty="0"/>
          </a:p>
          <a:p>
            <a:r>
              <a:rPr kumimoji="1" lang="en-US" altLang="ja-JP" dirty="0"/>
              <a:t>Teams</a:t>
            </a:r>
          </a:p>
          <a:p>
            <a:r>
              <a:rPr kumimoji="1" lang="ja-JP" altLang="en-US" dirty="0"/>
              <a:t>　チャット、音声通話、</a:t>
            </a:r>
            <a:r>
              <a:rPr kumimoji="1" lang="en-US" altLang="ja-JP" dirty="0"/>
              <a:t>Web</a:t>
            </a:r>
            <a:r>
              <a:rPr kumimoji="1" lang="ja-JP" altLang="en-US" dirty="0"/>
              <a:t>会議、ファイル共有・共同編集</a:t>
            </a:r>
            <a:endParaRPr kumimoji="1" lang="en-US" altLang="ja-JP" dirty="0"/>
          </a:p>
          <a:p>
            <a:r>
              <a:rPr kumimoji="1" lang="ja-JP" altLang="en-US" dirty="0"/>
              <a:t>等の機能を提供します。</a:t>
            </a:r>
            <a:endParaRPr kumimoji="1" lang="en-US" altLang="ja-JP" dirty="0"/>
          </a:p>
          <a:p>
            <a:endParaRPr kumimoji="1" lang="en-US" altLang="ja-JP" dirty="0"/>
          </a:p>
          <a:p>
            <a:r>
              <a:rPr kumimoji="1" lang="en-US" altLang="ja-JP" dirty="0"/>
              <a:t>OneDrive</a:t>
            </a:r>
            <a:r>
              <a:rPr kumimoji="1" lang="ja-JP" altLang="en-US" dirty="0"/>
              <a:t> </a:t>
            </a:r>
            <a:r>
              <a:rPr kumimoji="1" lang="en-US" altLang="ja-JP" dirty="0"/>
              <a:t>for</a:t>
            </a:r>
            <a:r>
              <a:rPr kumimoji="1" lang="ja-JP" altLang="en-US" dirty="0"/>
              <a:t> </a:t>
            </a:r>
            <a:r>
              <a:rPr kumimoji="1" lang="en-US" altLang="ja-JP" dirty="0"/>
              <a:t>Business</a:t>
            </a:r>
          </a:p>
          <a:p>
            <a:r>
              <a:rPr kumimoji="1" lang="ja-JP" altLang="en-US" dirty="0"/>
              <a:t>　個人用オンラインストレージ、ファイル共有・共同編集</a:t>
            </a:r>
            <a:endParaRPr kumimoji="1" lang="en-US" altLang="ja-JP" dirty="0"/>
          </a:p>
          <a:p>
            <a:r>
              <a:rPr kumimoji="1" lang="ja-JP" altLang="en-US" dirty="0"/>
              <a:t>などの機能を提供します。</a:t>
            </a:r>
            <a:endParaRPr kumimoji="1" lang="en-US" altLang="ja-JP" dirty="0"/>
          </a:p>
          <a:p>
            <a:endParaRPr kumimoji="1" lang="en-US" altLang="ja-JP" dirty="0"/>
          </a:p>
          <a:p>
            <a:r>
              <a:rPr kumimoji="1" lang="en-US" altLang="ja-JP" dirty="0"/>
              <a:t>SharePoint Online</a:t>
            </a:r>
          </a:p>
          <a:p>
            <a:r>
              <a:rPr kumimoji="1" lang="ja-JP" altLang="en-US" dirty="0"/>
              <a:t>　ポータルサイト、ワークフロー、チーム用のオンラインストレージ、ファイル共有・共同編集</a:t>
            </a:r>
            <a:endParaRPr kumimoji="1" lang="en-US" altLang="ja-JP" dirty="0"/>
          </a:p>
          <a:p>
            <a:r>
              <a:rPr kumimoji="1" lang="ja-JP" altLang="en-US" dirty="0"/>
              <a:t>等の機能を提供します。</a:t>
            </a:r>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6</a:t>
            </a:fld>
            <a:endParaRPr kumimoji="1" lang="ja-JP" altLang="en-US"/>
          </a:p>
        </p:txBody>
      </p:sp>
    </p:spTree>
    <p:extLst>
      <p:ext uri="{BB962C8B-B14F-4D97-AF65-F5344CB8AC3E}">
        <p14:creationId xmlns:p14="http://schemas.microsoft.com/office/powerpoint/2010/main" val="3833475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スマホと連動する機能や社外からの資料更新。</a:t>
            </a:r>
            <a:endParaRPr kumimoji="1" lang="en-US" altLang="ja-JP" dirty="0"/>
          </a:p>
          <a:p>
            <a:r>
              <a:rPr kumimoji="1" lang="ja-JP" altLang="en-US" dirty="0"/>
              <a:t>クラウドの保存などの例をまとめた動画があるのでご覧ください</a:t>
            </a:r>
            <a:endParaRPr kumimoji="1" lang="en-US" altLang="ja-JP" dirty="0"/>
          </a:p>
          <a:p>
            <a:endParaRPr kumimoji="1" lang="en-US" altLang="ja-JP" dirty="0"/>
          </a:p>
          <a:p>
            <a:r>
              <a:rPr kumimoji="1" lang="en-US" altLang="ja-JP" dirty="0"/>
              <a:t>OneDrive for Business</a:t>
            </a:r>
            <a:r>
              <a:rPr kumimoji="1" lang="ja-JP" altLang="en-US" dirty="0"/>
              <a:t>の活用イメージをご紹介します。</a:t>
            </a:r>
            <a:endParaRPr kumimoji="1" lang="en-US" altLang="ja-JP" dirty="0"/>
          </a:p>
          <a:p>
            <a:r>
              <a:rPr kumimoji="1" lang="en-US" altLang="ja-JP" dirty="0"/>
              <a:t>(</a:t>
            </a:r>
            <a:r>
              <a:rPr kumimoji="1" lang="ja-JP" altLang="en-US" dirty="0"/>
              <a:t>スライド内動画参照</a:t>
            </a:r>
            <a:r>
              <a:rPr kumimoji="1" lang="en-US" altLang="ja-JP" dirty="0"/>
              <a:t>)</a:t>
            </a:r>
          </a:p>
          <a:p>
            <a:endParaRPr kumimoji="1" lang="en-US" altLang="ja-JP" dirty="0"/>
          </a:p>
          <a:p>
            <a:r>
              <a:rPr kumimoji="1" lang="en-US" altLang="ja-JP" dirty="0"/>
              <a:t>5</a:t>
            </a:r>
            <a:r>
              <a:rPr kumimoji="1" lang="ja-JP" altLang="en-US" dirty="0"/>
              <a:t>分ありますよ</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7</a:t>
            </a:fld>
            <a:endParaRPr kumimoji="1" lang="ja-JP" altLang="en-US"/>
          </a:p>
        </p:txBody>
      </p:sp>
    </p:spTree>
    <p:extLst>
      <p:ext uri="{BB962C8B-B14F-4D97-AF65-F5344CB8AC3E}">
        <p14:creationId xmlns:p14="http://schemas.microsoft.com/office/powerpoint/2010/main" val="1532235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ここからは実際に企業で</a:t>
            </a:r>
            <a:r>
              <a:rPr kumimoji="1" lang="en-US" altLang="ja-JP" dirty="0"/>
              <a:t>Office365</a:t>
            </a:r>
            <a:r>
              <a:rPr kumimoji="1" lang="ja-JP" altLang="en-US" dirty="0"/>
              <a:t>を活用している事例をご紹介します。</a:t>
            </a:r>
            <a:endParaRPr kumimoji="1" lang="en-US" altLang="ja-JP" dirty="0"/>
          </a:p>
          <a:p>
            <a:endParaRPr kumimoji="1" lang="en-US" altLang="ja-JP" dirty="0"/>
          </a:p>
          <a:p>
            <a:r>
              <a:rPr lang="ja-JP" altLang="en-US" sz="1200" dirty="0">
                <a:solidFill>
                  <a:schemeClr val="tx1"/>
                </a:solidFill>
              </a:rPr>
              <a:t>参考</a:t>
            </a:r>
            <a:r>
              <a:rPr lang="en-US" altLang="ja-JP" sz="1200" dirty="0">
                <a:solidFill>
                  <a:schemeClr val="tx1"/>
                </a:solidFill>
              </a:rPr>
              <a:t>URL(</a:t>
            </a:r>
            <a:r>
              <a:rPr lang="ja-JP" altLang="en-US" sz="1200" dirty="0">
                <a:solidFill>
                  <a:schemeClr val="tx1"/>
                </a:solidFill>
              </a:rPr>
              <a:t>本スライド内容は弊社事例のご紹介となります。</a:t>
            </a:r>
            <a:r>
              <a:rPr lang="en-US" altLang="ja-JP" sz="1200" dirty="0">
                <a:solidFill>
                  <a:schemeClr val="tx1"/>
                </a:solidFill>
              </a:rPr>
              <a:t>)</a:t>
            </a:r>
          </a:p>
          <a:p>
            <a:r>
              <a:rPr lang="ja-JP" altLang="en-US" sz="1200" dirty="0">
                <a:solidFill>
                  <a:schemeClr val="tx1"/>
                </a:solidFill>
              </a:rPr>
              <a:t>日経ビジネス 新・働き方進化論</a:t>
            </a:r>
            <a:endParaRPr lang="en-US" altLang="ja-JP" sz="1200" dirty="0">
              <a:solidFill>
                <a:schemeClr val="tx1"/>
              </a:solidFill>
            </a:endParaRPr>
          </a:p>
          <a:p>
            <a:r>
              <a:rPr lang="en-US" altLang="ja-JP" sz="1200" dirty="0">
                <a:hlinkClick r:id="rId3"/>
              </a:rPr>
              <a:t>https://special.nikkeibp.co.jp/atclh/ONB/19/microsoft1210/casestudy08/index.html</a:t>
            </a:r>
            <a:endParaRPr lang="en-US" altLang="ja-JP" sz="1200" dirty="0"/>
          </a:p>
          <a:p>
            <a:endParaRPr lang="en-US" altLang="ja-JP" sz="1200" dirty="0">
              <a:solidFill>
                <a:schemeClr val="tx1"/>
              </a:solidFill>
            </a:endParaRPr>
          </a:p>
          <a:p>
            <a:r>
              <a:rPr lang="en-US" altLang="ja-JP" sz="1200" dirty="0">
                <a:solidFill>
                  <a:schemeClr val="tx1"/>
                </a:solidFill>
              </a:rPr>
              <a:t>JBS</a:t>
            </a:r>
            <a:r>
              <a:rPr lang="ja-JP" altLang="en-US" sz="1200" dirty="0">
                <a:solidFill>
                  <a:schemeClr val="tx1"/>
                </a:solidFill>
              </a:rPr>
              <a:t>、</a:t>
            </a:r>
            <a:r>
              <a:rPr lang="en-US" altLang="ja-JP" sz="1200" dirty="0">
                <a:solidFill>
                  <a:schemeClr val="tx1"/>
                </a:solidFill>
              </a:rPr>
              <a:t>AI </a:t>
            </a:r>
            <a:r>
              <a:rPr lang="ja-JP" altLang="en-US" sz="1200" dirty="0">
                <a:solidFill>
                  <a:schemeClr val="tx1"/>
                </a:solidFill>
              </a:rPr>
              <a:t>を活用した個人と組織の働き方分析とデジタライゼーションによる全社改革を推進</a:t>
            </a:r>
            <a:endParaRPr lang="en-US" altLang="ja-JP" sz="1200" dirty="0">
              <a:solidFill>
                <a:schemeClr val="tx1"/>
              </a:solidFill>
            </a:endParaRPr>
          </a:p>
          <a:p>
            <a:r>
              <a:rPr lang="en-US" altLang="ja-JP" sz="1200" dirty="0">
                <a:hlinkClick r:id="rId4"/>
              </a:rPr>
              <a:t>https://www.jbs.co.jp/information/2018/0426</a:t>
            </a:r>
            <a:endParaRPr lang="en-US" altLang="ja-JP" sz="1200" dirty="0">
              <a:solidFill>
                <a:schemeClr val="tx1"/>
              </a:solidFill>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8</a:t>
            </a:fld>
            <a:endParaRPr kumimoji="1" lang="ja-JP" altLang="en-US"/>
          </a:p>
        </p:txBody>
      </p:sp>
    </p:spTree>
    <p:extLst>
      <p:ext uri="{BB962C8B-B14F-4D97-AF65-F5344CB8AC3E}">
        <p14:creationId xmlns:p14="http://schemas.microsoft.com/office/powerpoint/2010/main" val="2830111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latin typeface="Meiryo UI" panose="020B0604030504040204" pitchFamily="50" charset="-128"/>
                <a:ea typeface="Meiryo UI" panose="020B0604030504040204" pitchFamily="50" charset="-128"/>
              </a:rPr>
              <a:t>Microsoft</a:t>
            </a:r>
            <a:r>
              <a:rPr lang="ja-JP" altLang="en-US" dirty="0" err="1">
                <a:latin typeface="Meiryo UI" panose="020B0604030504040204" pitchFamily="50" charset="-128"/>
                <a:ea typeface="Meiryo UI" panose="020B0604030504040204" pitchFamily="50" charset="-128"/>
              </a:rPr>
              <a:t>が提</a:t>
            </a:r>
            <a:r>
              <a:rPr lang="ja-JP" altLang="en-US" dirty="0">
                <a:latin typeface="Meiryo UI" panose="020B0604030504040204" pitchFamily="50" charset="-128"/>
                <a:ea typeface="Meiryo UI" panose="020B0604030504040204" pitchFamily="50" charset="-128"/>
              </a:rPr>
              <a:t>供する</a:t>
            </a:r>
            <a:r>
              <a:rPr lang="en-US" altLang="ja-JP" dirty="0" err="1">
                <a:latin typeface="Meiryo UI" panose="020B0604030504040204" pitchFamily="50" charset="-128"/>
                <a:ea typeface="Meiryo UI" panose="020B0604030504040204" pitchFamily="50" charset="-128"/>
              </a:rPr>
              <a:t>MyAnalytics</a:t>
            </a:r>
            <a:r>
              <a:rPr lang="ja-JP" altLang="en-US" dirty="0">
                <a:latin typeface="Meiryo UI" panose="020B0604030504040204" pitchFamily="50" charset="-128"/>
                <a:ea typeface="Meiryo UI" panose="020B0604030504040204" pitchFamily="50" charset="-128"/>
              </a:rPr>
              <a:t>は、</a:t>
            </a:r>
            <a:r>
              <a:rPr lang="ja-JP" altLang="en-US" dirty="0"/>
              <a:t>自分がいつ、誰と、どれくらいの時間を会議やメールに費やしたかを可視化し、分析するツールです。</a:t>
            </a:r>
            <a:endParaRPr lang="en-US" altLang="ja-JP" dirty="0"/>
          </a:p>
          <a:p>
            <a:r>
              <a:rPr lang="en-US" altLang="ja-JP" sz="1200" dirty="0">
                <a:latin typeface="Meiryo UI" panose="020B0604030504040204" pitchFamily="50" charset="-128"/>
                <a:ea typeface="Meiryo UI" panose="020B0604030504040204" pitchFamily="50" charset="-128"/>
              </a:rPr>
              <a:t>Office365</a:t>
            </a:r>
            <a:r>
              <a:rPr lang="ja-JP" altLang="en-US" sz="1200" dirty="0">
                <a:latin typeface="Meiryo UI" panose="020B0604030504040204" pitchFamily="50" charset="-128"/>
                <a:ea typeface="Meiryo UI" panose="020B0604030504040204" pitchFamily="50" charset="-128"/>
              </a:rPr>
              <a:t>にたまったビックデータを</a:t>
            </a:r>
            <a:r>
              <a:rPr lang="en-US" altLang="ja-JP" sz="1200" dirty="0">
                <a:latin typeface="Meiryo UI" panose="020B0604030504040204" pitchFamily="50" charset="-128"/>
                <a:ea typeface="Meiryo UI" panose="020B0604030504040204" pitchFamily="50" charset="-128"/>
              </a:rPr>
              <a:t>AI</a:t>
            </a:r>
            <a:r>
              <a:rPr lang="ja-JP" altLang="en-US" sz="1200" dirty="0">
                <a:latin typeface="Meiryo UI" panose="020B0604030504040204" pitchFamily="50" charset="-128"/>
                <a:ea typeface="Meiryo UI" panose="020B0604030504040204" pitchFamily="50" charset="-128"/>
              </a:rPr>
              <a:t>を活用して分析し、個人の働き方を可視化、より良い働き方へのアドバイスを行うことで、働き方の「質」の向上をサポートが可能としています。</a:t>
            </a:r>
          </a:p>
          <a:p>
            <a:endParaRPr lang="en-US" altLang="ja-JP" dirty="0"/>
          </a:p>
          <a:p>
            <a:r>
              <a:rPr lang="ja-JP" altLang="en-US" dirty="0"/>
              <a:t>その仕組みについて少しお話しします。</a:t>
            </a:r>
            <a:endParaRPr lang="en-US" altLang="ja-JP" dirty="0"/>
          </a:p>
          <a:p>
            <a:r>
              <a:rPr lang="ja-JP" altLang="en-US" dirty="0">
                <a:latin typeface="Meiryo UI" panose="020B0604030504040204" pitchFamily="50" charset="-128"/>
                <a:ea typeface="Meiryo UI" panose="020B0604030504040204" pitchFamily="50" charset="-128"/>
              </a:rPr>
              <a:t>まず、</a:t>
            </a:r>
            <a:r>
              <a:rPr lang="en-US" altLang="ja-JP" dirty="0"/>
              <a:t>Office 365</a:t>
            </a:r>
            <a:r>
              <a:rPr lang="ja-JP" altLang="en-US" dirty="0"/>
              <a:t>のメールボックスと予定表の情報を基に、社員それぞれのメールの送受信数や会議の時間などのデータを収集します。</a:t>
            </a:r>
            <a:endParaRPr lang="en-US" altLang="ja-JP" dirty="0"/>
          </a:p>
          <a:p>
            <a:r>
              <a:rPr lang="ja-JP" altLang="en-US" dirty="0"/>
              <a:t>その後、その数値をダッシュボード上に表やグラフを使って表示します。</a:t>
            </a:r>
            <a:endParaRPr lang="en-US" altLang="ja-JP" dirty="0"/>
          </a:p>
          <a:p>
            <a:endParaRPr lang="en-US" altLang="ja-JP" dirty="0"/>
          </a:p>
          <a:p>
            <a:r>
              <a:rPr lang="ja-JP" altLang="en-US" dirty="0"/>
              <a:t>ダッシュボードに表示されるデータは、最もメールで連絡を取り合った相手や会議やメールで共同作業していない同僚、</a:t>
            </a:r>
            <a:endParaRPr lang="en-US" altLang="ja-JP" dirty="0"/>
          </a:p>
          <a:p>
            <a:r>
              <a:rPr lang="ja-JP" altLang="en-US" dirty="0"/>
              <a:t>メールの送信と閲覧に使った推定時間を会社の平均時間と比較した数値、個人目標と比較した数値など多岐にわたります。</a:t>
            </a:r>
          </a:p>
          <a:p>
            <a:r>
              <a:rPr lang="ja-JP" altLang="en-US" dirty="0"/>
              <a:t>メールの推定時間は、送信メールを</a:t>
            </a:r>
            <a:r>
              <a:rPr lang="en-US" altLang="ja-JP" dirty="0"/>
              <a:t>1</a:t>
            </a:r>
            <a:r>
              <a:rPr lang="ja-JP" altLang="en-US" dirty="0"/>
              <a:t>通当たり</a:t>
            </a:r>
            <a:r>
              <a:rPr lang="en-US" altLang="ja-JP" dirty="0"/>
              <a:t>5</a:t>
            </a:r>
            <a:r>
              <a:rPr lang="ja-JP" altLang="en-US" dirty="0"/>
              <a:t>分、閲覧メールは</a:t>
            </a:r>
            <a:r>
              <a:rPr lang="en-US" altLang="ja-JP" dirty="0"/>
              <a:t>1</a:t>
            </a:r>
            <a:r>
              <a:rPr lang="ja-JP" altLang="en-US" dirty="0"/>
              <a:t>通当たり</a:t>
            </a:r>
            <a:r>
              <a:rPr lang="en-US" altLang="ja-JP" dirty="0"/>
              <a:t>2.5</a:t>
            </a:r>
            <a:r>
              <a:rPr lang="ja-JP" altLang="en-US" dirty="0"/>
              <a:t>分の作業時間で換算し、</a:t>
            </a:r>
            <a:endParaRPr lang="en-US" altLang="ja-JP" dirty="0"/>
          </a:p>
          <a:p>
            <a:r>
              <a:rPr lang="ja-JP" altLang="en-US" dirty="0"/>
              <a:t>ノート</a:t>
            </a:r>
            <a:r>
              <a:rPr lang="en-US" altLang="ja-JP" dirty="0"/>
              <a:t>PC</a:t>
            </a:r>
            <a:r>
              <a:rPr lang="ja-JP" altLang="en-US" dirty="0"/>
              <a:t>だけでなく、スマートフォンやタブレットなど、利用している全てのデバイスから情報を収集して時間を算定しているといいます。</a:t>
            </a:r>
            <a:endParaRPr lang="en-US" altLang="ja-JP" dirty="0"/>
          </a:p>
          <a:p>
            <a:endParaRPr lang="ja-JP" altLang="en-US" dirty="0"/>
          </a:p>
          <a:p>
            <a:r>
              <a:rPr lang="ja-JP" altLang="en-US" dirty="0"/>
              <a:t>さらに、送受信メールの既読率や、自分が送ったメールに相手が返信するまでにかかった時間と、自分が他のユーザーに返信するまでにかかった時間までも可視化したり、</a:t>
            </a:r>
          </a:p>
          <a:p>
            <a:r>
              <a:rPr lang="ja-JP" altLang="en-US" dirty="0"/>
              <a:t>残業時間や、</a:t>
            </a:r>
            <a:r>
              <a:rPr lang="en-US" altLang="ja-JP" dirty="0"/>
              <a:t>2</a:t>
            </a:r>
            <a:r>
              <a:rPr lang="ja-JP" altLang="en-US" dirty="0"/>
              <a:t>時間以上集中して仕事をした時間などを自動で集計してくれます。</a:t>
            </a:r>
            <a:endParaRPr lang="en-US" altLang="ja-JP" dirty="0"/>
          </a:p>
          <a:p>
            <a:r>
              <a:rPr lang="ja-JP" altLang="en-US" dirty="0"/>
              <a:t>また、会議についても、テーマや参加者、時間から分析を行えるので、ムダな会議が行われていないかどうかをチェックすることができます。</a:t>
            </a:r>
          </a:p>
          <a:p>
            <a:endParaRPr lang="en-US" altLang="ja-JP" dirty="0"/>
          </a:p>
          <a:p>
            <a:r>
              <a:rPr lang="ja-JP" altLang="en-US" dirty="0"/>
              <a:t>こうした傾向を把握することで共同作業の時間を把握したり、作業に優先順位を付けて時間をより効率的に使ったりできるようになるといいます。</a:t>
            </a:r>
            <a:endParaRPr lang="en-US" altLang="ja-JP" dirty="0"/>
          </a:p>
          <a:p>
            <a:r>
              <a:rPr lang="ja-JP" altLang="en-US" dirty="0"/>
              <a:t>また、毎週の目標を設定すれば、時系列で進捗状況を測定することも可能です。</a:t>
            </a:r>
          </a:p>
          <a:p>
            <a:r>
              <a:rPr lang="ja-JP" altLang="en-US" dirty="0"/>
              <a:t>　「メールの内容や予定の詳細を他の人に知られてしまうのではないか」と不安に思う人もいるかもしれませんが、メール本文や予定表の詳細は収集しないので心配はいりません。</a:t>
            </a:r>
          </a:p>
          <a:p>
            <a:r>
              <a:rPr lang="ja-JP" altLang="en-US" dirty="0"/>
              <a:t>　</a:t>
            </a:r>
            <a:endParaRPr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75EB55AF-8F1E-47FD-A24B-E13D3FDB94C0}" type="slidenum">
              <a:rPr kumimoji="1" lang="ja-JP" altLang="en-US" smtClean="0"/>
              <a:t>10</a:t>
            </a:fld>
            <a:endParaRPr kumimoji="1" lang="ja-JP" altLang="en-US"/>
          </a:p>
        </p:txBody>
      </p:sp>
    </p:spTree>
    <p:extLst>
      <p:ext uri="{BB962C8B-B14F-4D97-AF65-F5344CB8AC3E}">
        <p14:creationId xmlns:p14="http://schemas.microsoft.com/office/powerpoint/2010/main" val="424479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a:solidFill>
                  <a:schemeClr val="tx1"/>
                </a:solidFill>
                <a:effectLst/>
                <a:latin typeface="+mn-lt"/>
                <a:ea typeface="+mn-ea"/>
                <a:cs typeface="+mn-cs"/>
              </a:rPr>
              <a:t>Microsoft</a:t>
            </a:r>
            <a:r>
              <a:rPr kumimoji="1" lang="ja-JP" altLang="en-US" sz="1200" b="0" i="0" kern="1200" dirty="0">
                <a:solidFill>
                  <a:schemeClr val="tx1"/>
                </a:solidFill>
                <a:effectLst/>
                <a:latin typeface="+mn-lt"/>
                <a:ea typeface="+mn-ea"/>
                <a:cs typeface="+mn-cs"/>
              </a:rPr>
              <a:t>では、組織レベルでも行動の改革をうながすツールとして</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チームと組織全体の分析や組織内のデータとの統合分析を行なう「</a:t>
            </a:r>
            <a:r>
              <a:rPr kumimoji="1" lang="en-US" altLang="ja-JP" sz="1200" b="0" i="0" kern="1200" dirty="0">
                <a:solidFill>
                  <a:schemeClr val="tx1"/>
                </a:solidFill>
                <a:effectLst/>
                <a:latin typeface="+mn-lt"/>
                <a:ea typeface="+mn-ea"/>
                <a:cs typeface="+mn-cs"/>
              </a:rPr>
              <a:t>Workplace Analytics</a:t>
            </a:r>
            <a:r>
              <a:rPr kumimoji="1" lang="ja-JP" altLang="en-US" sz="1200" b="0" i="0" kern="1200" dirty="0">
                <a:solidFill>
                  <a:schemeClr val="tx1"/>
                </a:solidFill>
                <a:effectLst/>
                <a:latin typeface="+mn-lt"/>
                <a:ea typeface="+mn-ea"/>
                <a:cs typeface="+mn-cs"/>
              </a:rPr>
              <a:t>」を提供しています。</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pPr latinLnBrk="0"/>
            <a:r>
              <a:rPr kumimoji="1" lang="ja-JP" altLang="en-US" sz="1200" b="0" i="0" kern="1200" dirty="0">
                <a:solidFill>
                  <a:schemeClr val="tx1"/>
                </a:solidFill>
                <a:effectLst/>
                <a:latin typeface="+mn-lt"/>
                <a:ea typeface="+mn-ea"/>
                <a:cs typeface="+mn-cs"/>
              </a:rPr>
              <a:t>「</a:t>
            </a:r>
            <a:r>
              <a:rPr kumimoji="1" lang="en-US" altLang="ja-JP" sz="1200" b="0" i="0" kern="1200" dirty="0">
                <a:solidFill>
                  <a:schemeClr val="tx1"/>
                </a:solidFill>
                <a:effectLst/>
                <a:latin typeface="+mn-lt"/>
                <a:ea typeface="+mn-ea"/>
                <a:cs typeface="+mn-cs"/>
              </a:rPr>
              <a:t>Office 365</a:t>
            </a:r>
            <a:r>
              <a:rPr kumimoji="1" lang="ja-JP" altLang="en-US" sz="1200" b="0" i="0" kern="1200" dirty="0">
                <a:solidFill>
                  <a:schemeClr val="tx1"/>
                </a:solidFill>
                <a:effectLst/>
                <a:latin typeface="+mn-lt"/>
                <a:ea typeface="+mn-ea"/>
                <a:cs typeface="+mn-cs"/>
              </a:rPr>
              <a:t>」を通じて蓄積されたデータを基に、従業員が日々の業務で誰とどのような連携をしているか、会議中の時間の過ごし方などを可視化してくれるツールになっています。</a:t>
            </a:r>
            <a:endParaRPr kumimoji="1" lang="en-US" altLang="ja-JP" sz="1200" b="0" i="0" kern="1200" dirty="0">
              <a:solidFill>
                <a:schemeClr val="tx1"/>
              </a:solidFill>
              <a:effectLst/>
              <a:latin typeface="+mn-lt"/>
              <a:ea typeface="+mn-ea"/>
              <a:cs typeface="+mn-cs"/>
            </a:endParaRPr>
          </a:p>
          <a:p>
            <a:pPr latinLnBrk="0"/>
            <a:r>
              <a:rPr kumimoji="1" lang="ja-JP" altLang="en-US" sz="1200" b="0" i="0" kern="1200" dirty="0">
                <a:solidFill>
                  <a:schemeClr val="tx1"/>
                </a:solidFill>
                <a:effectLst/>
                <a:latin typeface="+mn-lt"/>
                <a:ea typeface="+mn-ea"/>
                <a:cs typeface="+mn-cs"/>
              </a:rPr>
              <a:t>このような労務管理や従業員のデータは、手動の場合は従業員自身が入力する必要があり、非常に手間のかかるものですが、</a:t>
            </a:r>
            <a:endParaRPr kumimoji="1" lang="en-US" altLang="ja-JP" sz="1200" b="0" i="0" kern="1200" dirty="0">
              <a:solidFill>
                <a:schemeClr val="tx1"/>
              </a:solidFill>
              <a:effectLst/>
              <a:latin typeface="+mn-lt"/>
              <a:ea typeface="+mn-ea"/>
              <a:cs typeface="+mn-cs"/>
            </a:endParaRPr>
          </a:p>
          <a:p>
            <a:pPr latinLnBrk="0"/>
            <a:r>
              <a:rPr kumimoji="1" lang="ja-JP" altLang="en-US" sz="1200" b="0" i="0" kern="1200" dirty="0">
                <a:solidFill>
                  <a:schemeClr val="tx1"/>
                </a:solidFill>
                <a:effectLst/>
                <a:latin typeface="+mn-lt"/>
                <a:ea typeface="+mn-ea"/>
                <a:cs typeface="+mn-cs"/>
              </a:rPr>
              <a:t>「</a:t>
            </a:r>
            <a:r>
              <a:rPr kumimoji="1" lang="en-US" altLang="ja-JP" sz="1200" b="0" i="0" kern="1200" dirty="0">
                <a:solidFill>
                  <a:schemeClr val="tx1"/>
                </a:solidFill>
                <a:effectLst/>
                <a:latin typeface="+mn-lt"/>
                <a:ea typeface="+mn-ea"/>
                <a:cs typeface="+mn-cs"/>
              </a:rPr>
              <a:t>Workplace Analytics</a:t>
            </a:r>
            <a:r>
              <a:rPr kumimoji="1" lang="ja-JP" altLang="en-US" sz="1200" b="0" i="0" kern="1200" dirty="0">
                <a:solidFill>
                  <a:schemeClr val="tx1"/>
                </a:solidFill>
                <a:effectLst/>
                <a:latin typeface="+mn-lt"/>
                <a:ea typeface="+mn-ea"/>
                <a:cs typeface="+mn-cs"/>
              </a:rPr>
              <a:t>」であれば、自動でデータを蓄積・分析するため、その手間自体がなくなります。</a:t>
            </a:r>
            <a:endParaRPr kumimoji="1" lang="en-US" altLang="ja-JP" sz="1200" b="0" i="0" kern="1200" dirty="0">
              <a:solidFill>
                <a:schemeClr val="tx1"/>
              </a:solidFill>
              <a:effectLst/>
              <a:latin typeface="+mn-lt"/>
              <a:ea typeface="+mn-ea"/>
              <a:cs typeface="+mn-cs"/>
            </a:endParaRPr>
          </a:p>
          <a:p>
            <a:pPr latinLnBrk="0"/>
            <a:endParaRPr kumimoji="1" lang="en-US" altLang="ja-JP" sz="1200" b="0" i="0" kern="1200" dirty="0">
              <a:solidFill>
                <a:schemeClr val="tx1"/>
              </a:solidFill>
              <a:effectLst/>
              <a:latin typeface="+mn-lt"/>
              <a:ea typeface="+mn-ea"/>
              <a:cs typeface="+mn-cs"/>
            </a:endParaRPr>
          </a:p>
          <a:p>
            <a:pPr latinLnBrk="0"/>
            <a:r>
              <a:rPr kumimoji="1" lang="ja-JP" altLang="en-US" sz="1200" b="0" i="0" kern="1200" dirty="0">
                <a:solidFill>
                  <a:schemeClr val="tx1"/>
                </a:solidFill>
                <a:effectLst/>
                <a:latin typeface="+mn-lt"/>
                <a:ea typeface="+mn-ea"/>
                <a:cs typeface="+mn-cs"/>
              </a:rPr>
              <a:t>具体的な機能について少しご紹介します。</a:t>
            </a:r>
            <a:endParaRPr kumimoji="1" lang="en-US" altLang="ja-JP" sz="1200" b="0" i="0" kern="1200" dirty="0">
              <a:solidFill>
                <a:schemeClr val="tx1"/>
              </a:solidFill>
              <a:effectLst/>
              <a:latin typeface="+mn-lt"/>
              <a:ea typeface="+mn-ea"/>
              <a:cs typeface="+mn-cs"/>
            </a:endParaRPr>
          </a:p>
          <a:p>
            <a:pPr latinLnBrk="0"/>
            <a:r>
              <a:rPr kumimoji="1" lang="ja-JP" altLang="en-US" sz="1200" b="0" i="0" kern="1200" dirty="0">
                <a:solidFill>
                  <a:schemeClr val="tx1"/>
                </a:solidFill>
                <a:effectLst/>
                <a:latin typeface="+mn-lt"/>
                <a:ea typeface="+mn-ea"/>
                <a:cs typeface="+mn-cs"/>
              </a:rPr>
              <a:t>例えば部門ごとに残業時間、深夜など業務時間外のメール利用状況がどうなっているか、無駄な会議に費やしている時間がどの程度なのかといった分析結果を確認できます。</a:t>
            </a:r>
            <a:endParaRPr kumimoji="1" lang="en-US" altLang="ja-JP" sz="1200" b="0" i="0" kern="1200" dirty="0">
              <a:solidFill>
                <a:schemeClr val="tx1"/>
              </a:solidFill>
              <a:effectLst/>
              <a:latin typeface="+mn-lt"/>
              <a:ea typeface="+mn-ea"/>
              <a:cs typeface="+mn-cs"/>
            </a:endParaRPr>
          </a:p>
          <a:p>
            <a:pPr latinLnBrk="0"/>
            <a:r>
              <a:rPr kumimoji="1" lang="ja-JP" altLang="en-US" sz="1200" b="0" i="0" kern="1200" dirty="0">
                <a:solidFill>
                  <a:schemeClr val="tx1"/>
                </a:solidFill>
                <a:effectLst/>
                <a:latin typeface="+mn-lt"/>
                <a:ea typeface="+mn-ea"/>
                <a:cs typeface="+mn-cs"/>
              </a:rPr>
              <a:t>こうした分析によって、特定の部門やグループごとが持っている課題を可視化、改善につなげていくことで組織全体の働き方を変革していけます。</a:t>
            </a:r>
          </a:p>
          <a:p>
            <a:r>
              <a:rPr kumimoji="1" lang="ja-JP" altLang="en-US" sz="1200" b="0" i="0" kern="1200" dirty="0">
                <a:solidFill>
                  <a:schemeClr val="tx1"/>
                </a:solidFill>
                <a:effectLst/>
                <a:latin typeface="+mn-lt"/>
                <a:ea typeface="+mn-ea"/>
                <a:cs typeface="+mn-cs"/>
              </a:rPr>
              <a:t>実際に同社で</a:t>
            </a:r>
            <a:r>
              <a:rPr kumimoji="1" lang="en-US" altLang="ja-JP" sz="1200" b="0" i="0" kern="1200" dirty="0">
                <a:solidFill>
                  <a:schemeClr val="tx1"/>
                </a:solidFill>
                <a:effectLst/>
                <a:latin typeface="+mn-lt"/>
                <a:ea typeface="+mn-ea"/>
                <a:cs typeface="+mn-cs"/>
              </a:rPr>
              <a:t>Workplace Analytics</a:t>
            </a:r>
            <a:r>
              <a:rPr kumimoji="1" lang="ja-JP" altLang="en-US" sz="1200" b="0" i="0" kern="1200" dirty="0">
                <a:solidFill>
                  <a:schemeClr val="tx1"/>
                </a:solidFill>
                <a:effectLst/>
                <a:latin typeface="+mn-lt"/>
                <a:ea typeface="+mn-ea"/>
                <a:cs typeface="+mn-cs"/>
              </a:rPr>
              <a:t>を約</a:t>
            </a:r>
            <a:r>
              <a:rPr kumimoji="1" lang="en-US" altLang="ja-JP" sz="1200" b="0" i="0" kern="1200" dirty="0">
                <a:solidFill>
                  <a:schemeClr val="tx1"/>
                </a:solidFill>
                <a:effectLst/>
                <a:latin typeface="+mn-lt"/>
                <a:ea typeface="+mn-ea"/>
                <a:cs typeface="+mn-cs"/>
              </a:rPr>
              <a:t>3</a:t>
            </a:r>
            <a:r>
              <a:rPr kumimoji="1" lang="ja-JP" altLang="en-US" sz="1200" b="0" i="0" kern="1200" dirty="0">
                <a:solidFill>
                  <a:schemeClr val="tx1"/>
                </a:solidFill>
                <a:effectLst/>
                <a:latin typeface="+mn-lt"/>
                <a:ea typeface="+mn-ea"/>
                <a:cs typeface="+mn-cs"/>
              </a:rPr>
              <a:t>カ月導入したところ、昨年同月比で会議時間の</a:t>
            </a:r>
            <a:r>
              <a:rPr kumimoji="1" lang="en-US" altLang="ja-JP" sz="1200" b="0" i="0" kern="1200" dirty="0">
                <a:solidFill>
                  <a:schemeClr val="tx1"/>
                </a:solidFill>
                <a:effectLst/>
                <a:latin typeface="+mn-lt"/>
                <a:ea typeface="+mn-ea"/>
                <a:cs typeface="+mn-cs"/>
              </a:rPr>
              <a:t>24.5%</a:t>
            </a:r>
            <a:r>
              <a:rPr kumimoji="1" lang="ja-JP" altLang="en-US" sz="1200" b="0" i="0" kern="1200" dirty="0">
                <a:solidFill>
                  <a:schemeClr val="tx1"/>
                </a:solidFill>
                <a:effectLst/>
                <a:latin typeface="+mn-lt"/>
                <a:ea typeface="+mn-ea"/>
                <a:cs typeface="+mn-cs"/>
              </a:rPr>
              <a:t>減、長時間会議の</a:t>
            </a:r>
            <a:r>
              <a:rPr kumimoji="1" lang="en-US" altLang="ja-JP" sz="1200" b="0" i="0" kern="1200" dirty="0">
                <a:solidFill>
                  <a:schemeClr val="tx1"/>
                </a:solidFill>
                <a:effectLst/>
                <a:latin typeface="+mn-lt"/>
                <a:ea typeface="+mn-ea"/>
                <a:cs typeface="+mn-cs"/>
              </a:rPr>
              <a:t>6%</a:t>
            </a:r>
            <a:r>
              <a:rPr kumimoji="1" lang="ja-JP" altLang="en-US" sz="1200" b="0" i="0" kern="1200" dirty="0">
                <a:solidFill>
                  <a:schemeClr val="tx1"/>
                </a:solidFill>
                <a:effectLst/>
                <a:latin typeface="+mn-lt"/>
                <a:ea typeface="+mn-ea"/>
                <a:cs typeface="+mn-cs"/>
              </a:rPr>
              <a:t>減、残業時間の</a:t>
            </a:r>
            <a:r>
              <a:rPr kumimoji="1" lang="en-US" altLang="ja-JP" sz="1200" b="0" i="0" kern="1200" dirty="0">
                <a:solidFill>
                  <a:schemeClr val="tx1"/>
                </a:solidFill>
                <a:effectLst/>
                <a:latin typeface="+mn-lt"/>
                <a:ea typeface="+mn-ea"/>
                <a:cs typeface="+mn-cs"/>
              </a:rPr>
              <a:t>33.7%</a:t>
            </a:r>
            <a:r>
              <a:rPr kumimoji="1" lang="ja-JP" altLang="en-US" sz="1200" b="0" i="0" kern="1200" dirty="0">
                <a:solidFill>
                  <a:schemeClr val="tx1"/>
                </a:solidFill>
                <a:effectLst/>
                <a:latin typeface="+mn-lt"/>
                <a:ea typeface="+mn-ea"/>
                <a:cs typeface="+mn-cs"/>
              </a:rPr>
              <a:t>減を達成したといいます。</a:t>
            </a:r>
            <a:endParaRPr kumimoji="1" lang="en-US" altLang="ja-JP" sz="1200" b="0" i="0" kern="1200" dirty="0">
              <a:solidFill>
                <a:schemeClr val="tx1"/>
              </a:solidFill>
              <a:effectLst/>
              <a:latin typeface="+mn-lt"/>
              <a:ea typeface="+mn-ea"/>
              <a:cs typeface="+mn-cs"/>
            </a:endParaRPr>
          </a:p>
          <a:p>
            <a:endParaRPr kumimoji="1" lang="ja-JP" altLang="en-US"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また、ほかと比べて共同作業が少なく閉鎖的で硬直してしまっている部門の洗い出しや、営業成績優秀者とそうでないものとの時間の使い方などが見えるようになっており、</a:t>
            </a:r>
            <a:endParaRPr kumimoji="1" lang="en-US" altLang="ja-JP" sz="1200" b="0" i="0" kern="1200" dirty="0">
              <a:solidFill>
                <a:schemeClr val="tx1"/>
              </a:solidFill>
              <a:effectLst/>
              <a:latin typeface="+mn-lt"/>
              <a:ea typeface="+mn-ea"/>
              <a:cs typeface="+mn-cs"/>
            </a:endParaRPr>
          </a:p>
          <a:p>
            <a:r>
              <a:rPr kumimoji="1" lang="en-US" altLang="ja-JP" sz="1200" b="0" i="0" kern="1200" dirty="0">
                <a:solidFill>
                  <a:schemeClr val="tx1"/>
                </a:solidFill>
                <a:effectLst/>
                <a:latin typeface="+mn-lt"/>
                <a:ea typeface="+mn-ea"/>
                <a:cs typeface="+mn-cs"/>
              </a:rPr>
              <a:t>Workplace Analytics</a:t>
            </a:r>
            <a:r>
              <a:rPr kumimoji="1" lang="ja-JP" altLang="en-US" sz="1200" b="0" i="0" kern="1200" dirty="0">
                <a:solidFill>
                  <a:schemeClr val="tx1"/>
                </a:solidFill>
                <a:effectLst/>
                <a:latin typeface="+mn-lt"/>
                <a:ea typeface="+mn-ea"/>
                <a:cs typeface="+mn-cs"/>
              </a:rPr>
              <a:t>から導き出された良い事例を組織全体に取り入れることで、組織の行動改革を支援することができます。</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en-US" altLang="ja-JP" sz="1200" b="0" i="0" kern="1200" dirty="0">
                <a:solidFill>
                  <a:schemeClr val="tx1"/>
                </a:solidFill>
                <a:effectLst/>
                <a:latin typeface="+mn-lt"/>
                <a:ea typeface="+mn-ea"/>
                <a:cs typeface="+mn-cs"/>
              </a:rPr>
              <a:t>Workplace Analytics</a:t>
            </a:r>
            <a:r>
              <a:rPr kumimoji="1" lang="ja-JP" altLang="en-US" sz="1200" b="0" i="0" kern="1200" dirty="0">
                <a:solidFill>
                  <a:schemeClr val="tx1"/>
                </a:solidFill>
                <a:effectLst/>
                <a:latin typeface="+mn-lt"/>
                <a:ea typeface="+mn-ea"/>
                <a:cs typeface="+mn-cs"/>
              </a:rPr>
              <a:t>の活用例をほかにもいくつか挙げてみます。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ある</a:t>
            </a:r>
            <a:r>
              <a:rPr kumimoji="1" lang="en-US" altLang="ja-JP" sz="1200" b="0" i="0" kern="1200" dirty="0">
                <a:solidFill>
                  <a:schemeClr val="tx1"/>
                </a:solidFill>
                <a:effectLst/>
                <a:latin typeface="+mn-lt"/>
                <a:ea typeface="+mn-ea"/>
                <a:cs typeface="+mn-cs"/>
              </a:rPr>
              <a:t>Fortune 500</a:t>
            </a:r>
            <a:r>
              <a:rPr kumimoji="1" lang="ja-JP" altLang="en-US" sz="1200" b="0" i="0" kern="1200" dirty="0">
                <a:solidFill>
                  <a:schemeClr val="tx1"/>
                </a:solidFill>
                <a:effectLst/>
                <a:latin typeface="+mn-lt"/>
                <a:ea typeface="+mn-ea"/>
                <a:cs typeface="+mn-cs"/>
              </a:rPr>
              <a:t>企業の営業部門では、業績がよい担当者のコラボレーションのパターンを分析し、それを部門全体に広げることで売上が大きく伸びたといいます。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分析の際には、顧客に費やした時間などの分かりやすい指標だけでなく、担当者の人的ネットワークのサイズなどの、従来はあまり顧みられなかった情報も使われました。</a:t>
            </a:r>
            <a:endParaRPr kumimoji="1" lang="en-US" altLang="ja-JP" sz="1200" b="0" i="0" kern="1200" dirty="0">
              <a:solidFill>
                <a:schemeClr val="tx1"/>
              </a:solidFill>
              <a:effectLst/>
              <a:latin typeface="+mn-lt"/>
              <a:ea typeface="+mn-ea"/>
              <a:cs typeface="+mn-cs"/>
            </a:endParaRPr>
          </a:p>
          <a:p>
            <a:endParaRPr kumimoji="1" lang="ja-JP" altLang="en-US"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また不動産会社の</a:t>
            </a:r>
            <a:r>
              <a:rPr kumimoji="1" lang="en-US" altLang="ja-JP" sz="1200" b="0" i="0" kern="1200" dirty="0">
                <a:solidFill>
                  <a:schemeClr val="tx1"/>
                </a:solidFill>
                <a:effectLst/>
                <a:latin typeface="+mn-lt"/>
                <a:ea typeface="+mn-ea"/>
                <a:cs typeface="+mn-cs"/>
              </a:rPr>
              <a:t>CBRE</a:t>
            </a:r>
            <a:r>
              <a:rPr kumimoji="1" lang="ja-JP" altLang="en-US" sz="1200" b="0" i="0" kern="1200" dirty="0">
                <a:solidFill>
                  <a:schemeClr val="tx1"/>
                </a:solidFill>
                <a:effectLst/>
                <a:latin typeface="+mn-lt"/>
                <a:ea typeface="+mn-ea"/>
                <a:cs typeface="+mn-cs"/>
              </a:rPr>
              <a:t>では、従業員のカレンダーに記録されたメタデータから、ミーティングに関連する移動時間を計算しました。</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その結果をもとに再配置することによって、各従業員のミーティングへの移動時間を</a:t>
            </a:r>
            <a:r>
              <a:rPr kumimoji="1" lang="en-US" altLang="ja-JP" sz="1200" b="0" i="0" kern="1200" dirty="0">
                <a:solidFill>
                  <a:schemeClr val="tx1"/>
                </a:solidFill>
                <a:effectLst/>
                <a:latin typeface="+mn-lt"/>
                <a:ea typeface="+mn-ea"/>
                <a:cs typeface="+mn-cs"/>
              </a:rPr>
              <a:t>46</a:t>
            </a:r>
            <a:r>
              <a:rPr kumimoji="1" lang="ja-JP" altLang="en-US" sz="1200" b="0" i="0" kern="1200" dirty="0">
                <a:solidFill>
                  <a:schemeClr val="tx1"/>
                </a:solidFill>
                <a:effectLst/>
                <a:latin typeface="+mn-lt"/>
                <a:ea typeface="+mn-ea"/>
                <a:cs typeface="+mn-cs"/>
              </a:rPr>
              <a:t>％減らし、取り組みの対象となった従業員</a:t>
            </a:r>
            <a:r>
              <a:rPr kumimoji="1" lang="en-US" altLang="ja-JP" sz="1200" b="0" i="0" kern="1200" dirty="0">
                <a:solidFill>
                  <a:schemeClr val="tx1"/>
                </a:solidFill>
                <a:effectLst/>
                <a:latin typeface="+mn-lt"/>
                <a:ea typeface="+mn-ea"/>
                <a:cs typeface="+mn-cs"/>
              </a:rPr>
              <a:t>1200</a:t>
            </a:r>
            <a:r>
              <a:rPr kumimoji="1" lang="ja-JP" altLang="en-US" sz="1200" b="0" i="0" kern="1200" dirty="0">
                <a:solidFill>
                  <a:schemeClr val="tx1"/>
                </a:solidFill>
                <a:effectLst/>
                <a:latin typeface="+mn-lt"/>
                <a:ea typeface="+mn-ea"/>
                <a:cs typeface="+mn-cs"/>
              </a:rPr>
              <a:t>人の合計で、週</a:t>
            </a:r>
            <a:r>
              <a:rPr kumimoji="1" lang="en-US" altLang="ja-JP" sz="1200" b="0" i="0" kern="1200" dirty="0">
                <a:solidFill>
                  <a:schemeClr val="tx1"/>
                </a:solidFill>
                <a:effectLst/>
                <a:latin typeface="+mn-lt"/>
                <a:ea typeface="+mn-ea"/>
                <a:cs typeface="+mn-cs"/>
              </a:rPr>
              <a:t>100</a:t>
            </a:r>
            <a:r>
              <a:rPr kumimoji="1" lang="ja-JP" altLang="en-US" sz="1200" b="0" i="0" kern="1200" dirty="0">
                <a:solidFill>
                  <a:schemeClr val="tx1"/>
                </a:solidFill>
                <a:effectLst/>
                <a:latin typeface="+mn-lt"/>
                <a:ea typeface="+mn-ea"/>
                <a:cs typeface="+mn-cs"/>
              </a:rPr>
              <a:t>時間を節約できるようになったといいます。</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endParaRPr kumimoji="1" lang="ja-JP" altLang="en-US"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endParaRPr kumimoji="1" lang="ja-JP" altLang="en-US" sz="1200" b="0" i="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5EB55AF-8F1E-47FD-A24B-E13D3FDB94C0}" type="slidenum">
              <a:rPr kumimoji="1" lang="ja-JP" altLang="en-US" smtClean="0"/>
              <a:t>11</a:t>
            </a:fld>
            <a:endParaRPr kumimoji="1" lang="ja-JP" altLang="en-US"/>
          </a:p>
        </p:txBody>
      </p:sp>
    </p:spTree>
    <p:extLst>
      <p:ext uri="{BB962C8B-B14F-4D97-AF65-F5344CB8AC3E}">
        <p14:creationId xmlns:p14="http://schemas.microsoft.com/office/powerpoint/2010/main" val="1656515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表紙">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Tree>
    <p:extLst>
      <p:ext uri="{BB962C8B-B14F-4D97-AF65-F5344CB8AC3E}">
        <p14:creationId xmlns:p14="http://schemas.microsoft.com/office/powerpoint/2010/main" val="404657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スライド②_2枠">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341700" y="755919"/>
            <a:ext cx="4191000"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4" name="コンテンツ プレースホルダー 3"/>
          <p:cNvSpPr>
            <a:spLocks noGrp="1"/>
          </p:cNvSpPr>
          <p:nvPr>
            <p:ph sz="half" idx="2"/>
          </p:nvPr>
        </p:nvSpPr>
        <p:spPr>
          <a:xfrm>
            <a:off x="4532701" y="755919"/>
            <a:ext cx="4237666"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8" name="図 7"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1" name="図 10" descr="logo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3" name="テキスト ボックス 12"/>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4" name="テキスト ボックス 13"/>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Copyright ©</a:t>
            </a:r>
            <a:r>
              <a:rPr kumimoji="1" lang="ja-JP" altLang="en-US" sz="800" i="1" kern="800" spc="50" baseline="0" dirty="0">
                <a:solidFill>
                  <a:schemeClr val="tx1"/>
                </a:solidFill>
                <a:latin typeface="メイリオ"/>
                <a:ea typeface="メイリオ"/>
                <a:cs typeface="メイリオ"/>
              </a:rPr>
              <a:t> </a:t>
            </a:r>
            <a:r>
              <a:rPr kumimoji="1" lang="en-US" altLang="ja-JP" sz="800" i="1" kern="800" spc="50" dirty="0">
                <a:solidFill>
                  <a:schemeClr val="tx1"/>
                </a:solidFill>
                <a:latin typeface="メイリオ"/>
                <a:ea typeface="メイリオ"/>
                <a:cs typeface="メイリオ"/>
              </a:rPr>
              <a:t>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075380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スライド③_4枠">
    <p:spTree>
      <p:nvGrpSpPr>
        <p:cNvPr id="1" name=""/>
        <p:cNvGrpSpPr/>
        <p:nvPr/>
      </p:nvGrpSpPr>
      <p:grpSpPr>
        <a:xfrm>
          <a:off x="0" y="0"/>
          <a:ext cx="0" cy="0"/>
          <a:chOff x="0" y="0"/>
          <a:chExt cx="0" cy="0"/>
        </a:xfrm>
      </p:grpSpPr>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8" name="図 7"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1" name="テキスト プレースホルダー 2"/>
          <p:cNvSpPr>
            <a:spLocks noGrp="1"/>
          </p:cNvSpPr>
          <p:nvPr>
            <p:ph type="body" idx="1"/>
          </p:nvPr>
        </p:nvSpPr>
        <p:spPr>
          <a:xfrm>
            <a:off x="340745" y="755966"/>
            <a:ext cx="4187825"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2" name="コンテンツ プレースホルダー 3"/>
          <p:cNvSpPr>
            <a:spLocks noGrp="1"/>
          </p:cNvSpPr>
          <p:nvPr>
            <p:ph sz="half" idx="2"/>
          </p:nvPr>
        </p:nvSpPr>
        <p:spPr>
          <a:xfrm>
            <a:off x="340745" y="1395727"/>
            <a:ext cx="4187825"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3" name="テキスト プレースホルダー 4"/>
          <p:cNvSpPr>
            <a:spLocks noGrp="1"/>
          </p:cNvSpPr>
          <p:nvPr>
            <p:ph type="body" sz="quarter" idx="3"/>
          </p:nvPr>
        </p:nvSpPr>
        <p:spPr>
          <a:xfrm>
            <a:off x="4528570" y="755966"/>
            <a:ext cx="4241797"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4" name="コンテンツ プレースホルダー 5"/>
          <p:cNvSpPr>
            <a:spLocks noGrp="1"/>
          </p:cNvSpPr>
          <p:nvPr>
            <p:ph sz="quarter" idx="4"/>
          </p:nvPr>
        </p:nvSpPr>
        <p:spPr>
          <a:xfrm>
            <a:off x="4528570" y="1395727"/>
            <a:ext cx="4241797"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pic>
        <p:nvPicPr>
          <p:cNvPr id="15" name="図 14" descr="logo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7" name="テキスト ボックス 16"/>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8" name="テキスト ボックス 17"/>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Copyright ©</a:t>
            </a:r>
            <a:r>
              <a:rPr kumimoji="1" lang="ja-JP" altLang="en-US" sz="800" i="1" kern="800" spc="50" baseline="0" dirty="0">
                <a:solidFill>
                  <a:schemeClr val="tx1"/>
                </a:solidFill>
                <a:latin typeface="メイリオ"/>
                <a:ea typeface="メイリオ"/>
                <a:cs typeface="メイリオ"/>
              </a:rPr>
              <a:t> </a:t>
            </a:r>
            <a:r>
              <a:rPr kumimoji="1" lang="en-US" altLang="ja-JP" sz="800" i="1" kern="800" spc="50" dirty="0">
                <a:solidFill>
                  <a:schemeClr val="tx1"/>
                </a:solidFill>
                <a:latin typeface="メイリオ"/>
                <a:ea typeface="メイリオ"/>
                <a:cs typeface="メイリオ"/>
              </a:rPr>
              <a:t>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590711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サンクスページ">
    <p:spTree>
      <p:nvGrpSpPr>
        <p:cNvPr id="1" name=""/>
        <p:cNvGrpSpPr/>
        <p:nvPr/>
      </p:nvGrpSpPr>
      <p:grpSpPr>
        <a:xfrm>
          <a:off x="0" y="0"/>
          <a:ext cx="0" cy="0"/>
          <a:chOff x="0" y="0"/>
          <a:chExt cx="0" cy="0"/>
        </a:xfrm>
      </p:grpSpPr>
      <p:pic>
        <p:nvPicPr>
          <p:cNvPr id="9" name="図 8"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7" name="図 6"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0" name="テキスト ボックス 9"/>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11" name="テキスト ボックス 10"/>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12" name="Picture 2" descr="C:\Users\yminamizono\Desktop\CustomerFirs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4742" y="2838018"/>
            <a:ext cx="3986566" cy="1695076"/>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3" name="図 12"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4" name="テキスト ボックス 13"/>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15" name="テキスト ボックス 14"/>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7437" y="2737115"/>
            <a:ext cx="4429125" cy="1724025"/>
          </a:xfrm>
          <a:prstGeom prst="rect">
            <a:avLst/>
          </a:prstGeom>
        </p:spPr>
      </p:pic>
      <p:pic>
        <p:nvPicPr>
          <p:cNvPr id="16" name="図 1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7" name="図 16" descr="logo3.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8" name="テキスト ボックス 17"/>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Copyright ©</a:t>
            </a:r>
            <a:r>
              <a:rPr kumimoji="1" lang="ja-JP" altLang="en-US" sz="800" i="1" kern="800" spc="50" baseline="0" dirty="0">
                <a:solidFill>
                  <a:schemeClr val="tx1"/>
                </a:solidFill>
                <a:latin typeface="メイリオ"/>
                <a:ea typeface="メイリオ"/>
                <a:cs typeface="メイリオ"/>
              </a:rPr>
              <a:t> </a:t>
            </a:r>
            <a:r>
              <a:rPr kumimoji="1" lang="en-US" altLang="ja-JP" sz="800" i="1" kern="800" spc="50" dirty="0">
                <a:solidFill>
                  <a:schemeClr val="tx1"/>
                </a:solidFill>
                <a:latin typeface="メイリオ"/>
                <a:ea typeface="メイリオ"/>
                <a:cs typeface="メイリオ"/>
              </a:rPr>
              <a:t>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19" name="テキスト ボックス 18"/>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2" name="図 1"/>
          <p:cNvPicPr>
            <a:picLocks noChangeAspect="1"/>
          </p:cNvPicPr>
          <p:nvPr userDrawn="1"/>
        </p:nvPicPr>
        <p:blipFill>
          <a:blip r:embed="rId6"/>
          <a:stretch>
            <a:fillRect/>
          </a:stretch>
        </p:blipFill>
        <p:spPr>
          <a:xfrm>
            <a:off x="2700244" y="2119264"/>
            <a:ext cx="3743512" cy="2985232"/>
          </a:xfrm>
          <a:prstGeom prst="rect">
            <a:avLst/>
          </a:prstGeom>
        </p:spPr>
      </p:pic>
    </p:spTree>
    <p:extLst>
      <p:ext uri="{BB962C8B-B14F-4D97-AF65-F5344CB8AC3E}">
        <p14:creationId xmlns:p14="http://schemas.microsoft.com/office/powerpoint/2010/main" val="3126994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スライド①_ベース">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21" name="図 20"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22" name="テキスト ボックス 21"/>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7" name="図 6"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8" name="テキスト ボックス 7"/>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3" name="図 12" descr="logo3.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4" name="テキスト ボックス 13"/>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Copyright ©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3086463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中表紙">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8" name="図 7"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9" name="テキスト ボックス 8"/>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 2014 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2" name="図 11"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3" name="テキスト ボックス 12"/>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 2014 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9" name="図 18" descr="logo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20" name="テキスト ボックス 19"/>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Copyright ©</a:t>
            </a:r>
            <a:r>
              <a:rPr kumimoji="1" lang="en-US" altLang="ja-JP" sz="800" i="1" kern="800" spc="50" baseline="0" dirty="0">
                <a:latin typeface="メイリオ"/>
                <a:ea typeface="メイリオ"/>
                <a:cs typeface="メイリオ"/>
              </a:rPr>
              <a:t> </a:t>
            </a:r>
            <a:r>
              <a:rPr kumimoji="1" lang="en-US" altLang="ja-JP" sz="800" i="1" kern="800" spc="50" dirty="0">
                <a:latin typeface="メイリオ"/>
                <a:ea typeface="メイリオ"/>
                <a:cs typeface="メイリオ"/>
              </a:rPr>
              <a:t>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2749181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表紙_Internal use only">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6" y="5758"/>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3" name="テキスト ボックス 2"/>
          <p:cNvSpPr txBox="1"/>
          <p:nvPr userDrawn="1"/>
        </p:nvSpPr>
        <p:spPr>
          <a:xfrm>
            <a:off x="6883400" y="319147"/>
            <a:ext cx="1885144" cy="276999"/>
          </a:xfrm>
          <a:prstGeom prst="rect">
            <a:avLst/>
          </a:prstGeom>
          <a:solidFill>
            <a:srgbClr val="00B0F0"/>
          </a:solidFill>
        </p:spPr>
        <p:txBody>
          <a:bodyPr wrap="square" rtlCol="0">
            <a:spAutoFit/>
          </a:bodyPr>
          <a:lstStyle/>
          <a:p>
            <a:pPr algn="ctr"/>
            <a:r>
              <a:rPr kumimoji="1" lang="en-US" altLang="ja-JP"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83730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スライド①_ベース_Internal use only">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21" name="図 20"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22" name="テキスト ボックス 21"/>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7" name="図 6"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8" name="テキスト ボックス 7"/>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3" name="図 12" descr="logo3.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4" name="テキスト ボックス 13"/>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Copyright ©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6" name="テキスト ボックス 15"/>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72855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中表紙_Internal use only">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8" name="図 7"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9" name="テキスト ボックス 8"/>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 2014 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2" name="図 11"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3" name="テキスト ボックス 12"/>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 2014 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9" name="図 18" descr="logo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20" name="テキスト ボックス 19"/>
          <p:cNvSpPr txBox="1"/>
          <p:nvPr userDrawn="1"/>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Copyright ©</a:t>
            </a:r>
            <a:r>
              <a:rPr kumimoji="1" lang="en-US" altLang="ja-JP" sz="800" i="1" kern="800" spc="50" baseline="0" dirty="0">
                <a:latin typeface="メイリオ"/>
                <a:ea typeface="メイリオ"/>
                <a:cs typeface="メイリオ"/>
              </a:rPr>
              <a:t> </a:t>
            </a:r>
            <a:r>
              <a:rPr kumimoji="1" lang="en-US" altLang="ja-JP" sz="800" i="1" kern="800" spc="50" dirty="0">
                <a:latin typeface="メイリオ"/>
                <a:ea typeface="メイリオ"/>
                <a:cs typeface="メイリオ"/>
              </a:rPr>
              <a:t>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24" name="テキスト ボックス 23"/>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861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表紙_Confidential">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Tree>
    <p:extLst>
      <p:ext uri="{BB962C8B-B14F-4D97-AF65-F5344CB8AC3E}">
        <p14:creationId xmlns:p14="http://schemas.microsoft.com/office/powerpoint/2010/main" val="143726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スライド①_ベース_Confidential">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21" name="図 20"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22" name="テキスト ボックス 21"/>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7" name="図 6" descr="logo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8" name="テキスト ボックス 7"/>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solidFill>
                  <a:schemeClr val="tx1"/>
                </a:solidFill>
                <a:latin typeface="メイリオ"/>
                <a:ea typeface="メイリオ"/>
                <a:cs typeface="メイリオ"/>
              </a:rPr>
              <a:t>© 2014 Japan Business</a:t>
            </a:r>
            <a:r>
              <a:rPr lang="en-US" altLang="ja-JP" sz="800" i="1" kern="800" spc="50" dirty="0">
                <a:solidFill>
                  <a:schemeClr val="tx1"/>
                </a:solidFill>
                <a:latin typeface="メイリオ"/>
                <a:ea typeface="メイリオ"/>
                <a:cs typeface="メイリオ"/>
              </a:rPr>
              <a:t> S</a:t>
            </a:r>
            <a:r>
              <a:rPr kumimoji="1" lang="en-US" altLang="ja-JP" sz="800" i="1" kern="800" spc="50" dirty="0">
                <a:solidFill>
                  <a:schemeClr val="tx1"/>
                </a:solidFill>
                <a:latin typeface="メイリオ"/>
                <a:ea typeface="メイリオ"/>
                <a:cs typeface="メイリオ"/>
              </a:rPr>
              <a:t>ystems, Inc.</a:t>
            </a:r>
            <a:endParaRPr kumimoji="1" lang="ja-JP" altLang="en-US" sz="800" i="1" kern="800" spc="50" dirty="0">
              <a:solidFill>
                <a:schemeClr val="tx1"/>
              </a:solidFill>
              <a:latin typeface="メイリオ"/>
              <a:ea typeface="メイリオ"/>
              <a:cs typeface="メイリオ"/>
            </a:endParaRPr>
          </a:p>
        </p:txBody>
      </p:sp>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3968492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中表紙_Confidential">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8" name="図 7"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9" name="テキスト ボックス 8"/>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 2014 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2" name="図 11" descr="logo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45" y="6391380"/>
            <a:ext cx="2545898" cy="462890"/>
          </a:xfrm>
          <a:prstGeom prst="rect">
            <a:avLst/>
          </a:prstGeom>
        </p:spPr>
      </p:pic>
      <p:sp>
        <p:nvSpPr>
          <p:cNvPr id="13" name="テキスト ボックス 12"/>
          <p:cNvSpPr txBox="1"/>
          <p:nvPr/>
        </p:nvSpPr>
        <p:spPr>
          <a:xfrm>
            <a:off x="3302000" y="6512560"/>
            <a:ext cx="2611120" cy="215444"/>
          </a:xfrm>
          <a:prstGeom prst="rect">
            <a:avLst/>
          </a:prstGeom>
          <a:noFill/>
        </p:spPr>
        <p:txBody>
          <a:bodyPr wrap="square" rtlCol="0">
            <a:spAutoFit/>
          </a:bodyPr>
          <a:lstStyle/>
          <a:p>
            <a:pPr algn="ctr"/>
            <a:r>
              <a:rPr kumimoji="1" lang="en-US" altLang="ja-JP" sz="800" i="1" kern="800" spc="50" dirty="0">
                <a:latin typeface="メイリオ"/>
                <a:ea typeface="メイリオ"/>
                <a:cs typeface="メイリオ"/>
              </a:rPr>
              <a:t>© 2014 Japan Business</a:t>
            </a:r>
            <a:r>
              <a:rPr lang="en-US" altLang="ja-JP" sz="800" i="1" kern="800" spc="50" dirty="0">
                <a:latin typeface="メイリオ"/>
                <a:ea typeface="メイリオ"/>
                <a:cs typeface="メイリオ"/>
              </a:rPr>
              <a:t> S</a:t>
            </a:r>
            <a:r>
              <a:rPr kumimoji="1" lang="en-US" altLang="ja-JP" sz="800" i="1" kern="800" spc="50" dirty="0">
                <a:latin typeface="メイリオ"/>
                <a:ea typeface="メイリオ"/>
                <a:cs typeface="メイリオ"/>
              </a:rPr>
              <a:t>ystems, Inc.</a:t>
            </a:r>
            <a:endParaRPr kumimoji="1" lang="ja-JP" altLang="en-US" sz="800" i="1" kern="800" spc="50" dirty="0">
              <a:latin typeface="メイリオ"/>
              <a:ea typeface="メイリオ"/>
              <a:cs typeface="メイリオ"/>
            </a:endParaRPr>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3035247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descr="c-4-2.ai"/>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3" name="図 2" descr="c-4-2.ai"/>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Tree>
    <p:extLst>
      <p:ext uri="{BB962C8B-B14F-4D97-AF65-F5344CB8AC3E}">
        <p14:creationId xmlns:p14="http://schemas.microsoft.com/office/powerpoint/2010/main" val="168506116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83" r:id="rId4"/>
    <p:sldLayoutId id="2147483684" r:id="rId5"/>
    <p:sldLayoutId id="2147483685" r:id="rId6"/>
    <p:sldLayoutId id="2147483680" r:id="rId7"/>
    <p:sldLayoutId id="2147483681" r:id="rId8"/>
    <p:sldLayoutId id="2147483682" r:id="rId9"/>
    <p:sldLayoutId id="2147483677" r:id="rId10"/>
    <p:sldLayoutId id="2147483678" r:id="rId11"/>
    <p:sldLayoutId id="2147483679" r:id="rId1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15.png"/><Relationship Id="rId18" Type="http://schemas.openxmlformats.org/officeDocument/2006/relationships/image" Target="../media/image25.svg"/><Relationship Id="rId3" Type="http://schemas.openxmlformats.org/officeDocument/2006/relationships/image" Target="../media/image10.png"/><Relationship Id="rId21" Type="http://schemas.openxmlformats.org/officeDocument/2006/relationships/image" Target="../media/image19.png"/><Relationship Id="rId7" Type="http://schemas.openxmlformats.org/officeDocument/2006/relationships/image" Target="../media/image12.png"/><Relationship Id="rId12" Type="http://schemas.openxmlformats.org/officeDocument/2006/relationships/image" Target="../media/image19.svg"/><Relationship Id="rId17" Type="http://schemas.openxmlformats.org/officeDocument/2006/relationships/image" Target="../media/image17.png"/><Relationship Id="rId2" Type="http://schemas.openxmlformats.org/officeDocument/2006/relationships/notesSlide" Target="../notesSlides/notesSlide3.xml"/><Relationship Id="rId16" Type="http://schemas.openxmlformats.org/officeDocument/2006/relationships/image" Target="../media/image23.svg"/><Relationship Id="rId20" Type="http://schemas.openxmlformats.org/officeDocument/2006/relationships/image" Target="../media/image27.svg"/><Relationship Id="rId1" Type="http://schemas.openxmlformats.org/officeDocument/2006/relationships/slideLayout" Target="../slideLayouts/slideLayout8.xml"/><Relationship Id="rId6" Type="http://schemas.openxmlformats.org/officeDocument/2006/relationships/image" Target="../media/image13.svg"/><Relationship Id="rId11" Type="http://schemas.openxmlformats.org/officeDocument/2006/relationships/image" Target="../media/image14.png"/><Relationship Id="rId5" Type="http://schemas.openxmlformats.org/officeDocument/2006/relationships/image" Target="../media/image11.png"/><Relationship Id="rId15" Type="http://schemas.openxmlformats.org/officeDocument/2006/relationships/image" Target="../media/image16.png"/><Relationship Id="rId10" Type="http://schemas.openxmlformats.org/officeDocument/2006/relationships/image" Target="../media/image17.svg"/><Relationship Id="rId19" Type="http://schemas.openxmlformats.org/officeDocument/2006/relationships/image" Target="../media/image18.png"/><Relationship Id="rId4" Type="http://schemas.openxmlformats.org/officeDocument/2006/relationships/image" Target="../media/image11.svg"/><Relationship Id="rId9" Type="http://schemas.openxmlformats.org/officeDocument/2006/relationships/image" Target="../media/image13.png"/><Relationship Id="rId14" Type="http://schemas.openxmlformats.org/officeDocument/2006/relationships/image" Target="../media/image21.svg"/><Relationship Id="rId22" Type="http://schemas.openxmlformats.org/officeDocument/2006/relationships/image" Target="../media/image29.svg"/></Relationships>
</file>

<file path=ppt/slides/_rels/slide5.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1.png"/><Relationship Id="rId18" Type="http://schemas.openxmlformats.org/officeDocument/2006/relationships/image" Target="../media/image17.svg"/><Relationship Id="rId26" Type="http://schemas.openxmlformats.org/officeDocument/2006/relationships/image" Target="../media/image41.svg"/><Relationship Id="rId3" Type="http://schemas.openxmlformats.org/officeDocument/2006/relationships/image" Target="../media/image10.png"/><Relationship Id="rId21" Type="http://schemas.openxmlformats.org/officeDocument/2006/relationships/image" Target="../media/image23.png"/><Relationship Id="rId34" Type="http://schemas.openxmlformats.org/officeDocument/2006/relationships/image" Target="../media/image47.svg"/><Relationship Id="rId7" Type="http://schemas.openxmlformats.org/officeDocument/2006/relationships/image" Target="../media/image12.png"/><Relationship Id="rId12" Type="http://schemas.openxmlformats.org/officeDocument/2006/relationships/image" Target="../media/image23.svg"/><Relationship Id="rId17" Type="http://schemas.openxmlformats.org/officeDocument/2006/relationships/image" Target="../media/image13.png"/><Relationship Id="rId25" Type="http://schemas.openxmlformats.org/officeDocument/2006/relationships/image" Target="../media/image25.png"/><Relationship Id="rId33" Type="http://schemas.openxmlformats.org/officeDocument/2006/relationships/image" Target="../media/image28.png"/><Relationship Id="rId2" Type="http://schemas.openxmlformats.org/officeDocument/2006/relationships/notesSlide" Target="../notesSlides/notesSlide4.xml"/><Relationship Id="rId16" Type="http://schemas.openxmlformats.org/officeDocument/2006/relationships/image" Target="../media/image35.svg"/><Relationship Id="rId20" Type="http://schemas.openxmlformats.org/officeDocument/2006/relationships/image" Target="../media/image19.svg"/><Relationship Id="rId29" Type="http://schemas.openxmlformats.org/officeDocument/2006/relationships/image" Target="../media/image27.png"/><Relationship Id="rId1" Type="http://schemas.openxmlformats.org/officeDocument/2006/relationships/slideLayout" Target="../slideLayouts/slideLayout8.xml"/><Relationship Id="rId6" Type="http://schemas.openxmlformats.org/officeDocument/2006/relationships/image" Target="../media/image13.svg"/><Relationship Id="rId11" Type="http://schemas.openxmlformats.org/officeDocument/2006/relationships/image" Target="../media/image16.png"/><Relationship Id="rId24" Type="http://schemas.openxmlformats.org/officeDocument/2006/relationships/image" Target="../media/image39.svg"/><Relationship Id="rId32" Type="http://schemas.openxmlformats.org/officeDocument/2006/relationships/image" Target="../media/image21.svg"/><Relationship Id="rId5" Type="http://schemas.openxmlformats.org/officeDocument/2006/relationships/image" Target="../media/image11.png"/><Relationship Id="rId15" Type="http://schemas.openxmlformats.org/officeDocument/2006/relationships/image" Target="../media/image22.png"/><Relationship Id="rId23" Type="http://schemas.openxmlformats.org/officeDocument/2006/relationships/image" Target="../media/image24.png"/><Relationship Id="rId28" Type="http://schemas.openxmlformats.org/officeDocument/2006/relationships/image" Target="../media/image43.svg"/><Relationship Id="rId36" Type="http://schemas.openxmlformats.org/officeDocument/2006/relationships/image" Target="../media/image49.svg"/><Relationship Id="rId10" Type="http://schemas.openxmlformats.org/officeDocument/2006/relationships/image" Target="../media/image31.svg"/><Relationship Id="rId19" Type="http://schemas.openxmlformats.org/officeDocument/2006/relationships/image" Target="../media/image14.png"/><Relationship Id="rId31" Type="http://schemas.openxmlformats.org/officeDocument/2006/relationships/image" Target="../media/image15.png"/><Relationship Id="rId4" Type="http://schemas.openxmlformats.org/officeDocument/2006/relationships/image" Target="../media/image11.svg"/><Relationship Id="rId9" Type="http://schemas.openxmlformats.org/officeDocument/2006/relationships/image" Target="../media/image20.png"/><Relationship Id="rId14" Type="http://schemas.openxmlformats.org/officeDocument/2006/relationships/image" Target="../media/image33.svg"/><Relationship Id="rId22" Type="http://schemas.openxmlformats.org/officeDocument/2006/relationships/image" Target="../media/image37.svg"/><Relationship Id="rId27" Type="http://schemas.openxmlformats.org/officeDocument/2006/relationships/image" Target="../media/image26.png"/><Relationship Id="rId30" Type="http://schemas.openxmlformats.org/officeDocument/2006/relationships/image" Target="../media/image45.svg"/><Relationship Id="rId35" Type="http://schemas.openxmlformats.org/officeDocument/2006/relationships/image" Target="../media/image29.png"/></Relationships>
</file>

<file path=ppt/slides/_rels/slide6.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16.png"/><Relationship Id="rId12" Type="http://schemas.openxmlformats.org/officeDocument/2006/relationships/image" Target="../media/image45.sv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9.svg"/><Relationship Id="rId11" Type="http://schemas.openxmlformats.org/officeDocument/2006/relationships/image" Target="../media/image27.png"/><Relationship Id="rId5" Type="http://schemas.openxmlformats.org/officeDocument/2006/relationships/image" Target="../media/image14.png"/><Relationship Id="rId10" Type="http://schemas.openxmlformats.org/officeDocument/2006/relationships/image" Target="../media/image41.svg"/><Relationship Id="rId4" Type="http://schemas.openxmlformats.org/officeDocument/2006/relationships/image" Target="../media/image17.svg"/><Relationship Id="rId9" Type="http://schemas.openxmlformats.org/officeDocument/2006/relationships/image" Target="../media/image25.png"/><Relationship Id="rId14" Type="http://schemas.openxmlformats.org/officeDocument/2006/relationships/image" Target="../media/image21.svg"/></Relationships>
</file>

<file path=ppt/slides/_rels/slide7.xml.rels><?xml version="1.0" encoding="UTF-8" standalone="yes"?>
<Relationships xmlns="http://schemas.openxmlformats.org/package/2006/relationships"><Relationship Id="rId8" Type="http://schemas.openxmlformats.org/officeDocument/2006/relationships/image" Target="../media/image53.svg"/><Relationship Id="rId13" Type="http://schemas.openxmlformats.org/officeDocument/2006/relationships/image" Target="../media/image35.png"/><Relationship Id="rId3" Type="http://schemas.openxmlformats.org/officeDocument/2006/relationships/image" Target="../media/image16.png"/><Relationship Id="rId7" Type="http://schemas.openxmlformats.org/officeDocument/2006/relationships/image" Target="../media/image31.png"/><Relationship Id="rId12" Type="http://schemas.openxmlformats.org/officeDocument/2006/relationships/image" Target="../media/image34.jp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51.svg"/><Relationship Id="rId11" Type="http://schemas.openxmlformats.org/officeDocument/2006/relationships/image" Target="../media/image56.svg"/><Relationship Id="rId5" Type="http://schemas.openxmlformats.org/officeDocument/2006/relationships/image" Target="../media/image30.png"/><Relationship Id="rId10" Type="http://schemas.openxmlformats.org/officeDocument/2006/relationships/image" Target="../media/image33.png"/><Relationship Id="rId4" Type="http://schemas.openxmlformats.org/officeDocument/2006/relationships/image" Target="../media/image23.svg"/><Relationship Id="rId9" Type="http://schemas.openxmlformats.org/officeDocument/2006/relationships/image" Target="../media/image32.jp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39.png"/><Relationship Id="rId5" Type="http://schemas.openxmlformats.org/officeDocument/2006/relationships/image" Target="../media/image38.jpeg"/><Relationship Id="rId4" Type="http://schemas.openxmlformats.org/officeDocument/2006/relationships/image" Target="../media/image3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xmlns="" id="{6059CE5D-4F38-4506-A5A9-0EFA09D5D8F0}"/>
              </a:ext>
            </a:extLst>
          </p:cNvPr>
          <p:cNvSpPr/>
          <p:nvPr/>
        </p:nvSpPr>
        <p:spPr>
          <a:xfrm>
            <a:off x="160215" y="3407343"/>
            <a:ext cx="8828868" cy="271824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xmlns="" id="{8A8C170A-FB8E-42B9-9073-39043205E2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215" y="2569731"/>
            <a:ext cx="1617044" cy="752149"/>
          </a:xfrm>
          <a:prstGeom prst="rect">
            <a:avLst/>
          </a:prstGeom>
        </p:spPr>
      </p:pic>
      <p:sp>
        <p:nvSpPr>
          <p:cNvPr id="12" name="コンテンツ プレースホルダ 2"/>
          <p:cNvSpPr txBox="1">
            <a:spLocks/>
          </p:cNvSpPr>
          <p:nvPr/>
        </p:nvSpPr>
        <p:spPr>
          <a:xfrm>
            <a:off x="282699" y="2913929"/>
            <a:ext cx="8582167" cy="3556000"/>
          </a:xfrm>
          <a:prstGeom prst="rect">
            <a:avLst/>
          </a:prstGeom>
        </p:spPr>
        <p:txBody>
          <a:bodyPr anchor="ctr" anchorCtr="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kumimoji="1" sz="2200" b="1" kern="1200">
                <a:solidFill>
                  <a:srgbClr val="404040"/>
                </a:solidFill>
                <a:latin typeface="メイリオ"/>
                <a:ea typeface="メイリオ"/>
                <a:cs typeface="メイリオ"/>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lgn="ctr"/>
            <a:r>
              <a:rPr lang="en-US" altLang="ja-JP" sz="4400" dirty="0">
                <a:solidFill>
                  <a:schemeClr val="bg1"/>
                </a:solidFill>
                <a:latin typeface="Meiryo UI" panose="020B0604030504040204" pitchFamily="50" charset="-128"/>
                <a:ea typeface="Meiryo UI" panose="020B0604030504040204" pitchFamily="50" charset="-128"/>
              </a:rPr>
              <a:t>AI</a:t>
            </a:r>
            <a:r>
              <a:rPr lang="ja-JP" altLang="en-US" sz="4400" dirty="0">
                <a:solidFill>
                  <a:schemeClr val="bg1"/>
                </a:solidFill>
                <a:latin typeface="Meiryo UI" panose="020B0604030504040204" pitchFamily="50" charset="-128"/>
                <a:ea typeface="Meiryo UI" panose="020B0604030504040204" pitchFamily="50" charset="-128"/>
              </a:rPr>
              <a:t>リテラシー</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第</a:t>
            </a:r>
            <a:r>
              <a:rPr lang="en-US" altLang="ja-JP" sz="4000" dirty="0">
                <a:solidFill>
                  <a:schemeClr val="bg1"/>
                </a:solidFill>
                <a:latin typeface="Meiryo UI" panose="020B0604030504040204" pitchFamily="50" charset="-128"/>
                <a:ea typeface="Meiryo UI" panose="020B0604030504040204" pitchFamily="50" charset="-128"/>
              </a:rPr>
              <a:t>10</a:t>
            </a:r>
            <a:r>
              <a:rPr lang="ja-JP" altLang="en-US" sz="4000" dirty="0">
                <a:solidFill>
                  <a:schemeClr val="bg1"/>
                </a:solidFill>
                <a:latin typeface="Meiryo UI" panose="020B0604030504040204" pitchFamily="50" charset="-128"/>
                <a:ea typeface="Meiryo UI" panose="020B0604030504040204" pitchFamily="50" charset="-128"/>
              </a:rPr>
              <a:t>回</a:t>
            </a:r>
            <a:r>
              <a:rPr lang="en-US" altLang="ja-JP" sz="4000" dirty="0">
                <a:solidFill>
                  <a:schemeClr val="bg1"/>
                </a:solidFill>
                <a:latin typeface="Meiryo UI" panose="020B0604030504040204" pitchFamily="50" charset="-128"/>
                <a:ea typeface="Meiryo UI" panose="020B0604030504040204" pitchFamily="50" charset="-128"/>
              </a:rPr>
              <a:t>】</a:t>
            </a:r>
          </a:p>
          <a:p>
            <a:pPr algn="ctr"/>
            <a:r>
              <a:rPr lang="en-US" altLang="ja-JP" sz="4000" dirty="0">
                <a:solidFill>
                  <a:schemeClr val="bg1"/>
                </a:solidFill>
              </a:rPr>
              <a:t>AI/ICT</a:t>
            </a:r>
            <a:r>
              <a:rPr lang="ja-JP" altLang="en-US" sz="4000" dirty="0">
                <a:solidFill>
                  <a:schemeClr val="bg1"/>
                </a:solidFill>
              </a:rPr>
              <a:t>システムの活用実践</a:t>
            </a:r>
            <a:r>
              <a:rPr lang="en-US" altLang="ja-JP" sz="4000" dirty="0">
                <a:solidFill>
                  <a:schemeClr val="bg1"/>
                </a:solidFill>
              </a:rPr>
              <a:t>(3)</a:t>
            </a:r>
          </a:p>
          <a:p>
            <a:pPr algn="ctr"/>
            <a:r>
              <a:rPr lang="ja-JP" altLang="en-US" sz="4000" dirty="0">
                <a:solidFill>
                  <a:schemeClr val="bg1"/>
                </a:solidFill>
                <a:latin typeface="Meiryo UI" panose="020B0604030504040204" pitchFamily="50" charset="-128"/>
                <a:ea typeface="Meiryo UI" panose="020B0604030504040204" pitchFamily="50" charset="-128"/>
              </a:rPr>
              <a:t>コミュニケーションツール②</a:t>
            </a:r>
            <a:endParaRPr lang="en-US" altLang="ja-JP" sz="4000" dirty="0">
              <a:solidFill>
                <a:schemeClr val="bg1"/>
              </a:solidFill>
              <a:latin typeface="Meiryo UI" panose="020B0604030504040204" pitchFamily="50" charset="-128"/>
              <a:ea typeface="Meiryo UI" panose="020B0604030504040204" pitchFamily="50" charset="-128"/>
            </a:endParaRPr>
          </a:p>
          <a:p>
            <a:pPr algn="ctr"/>
            <a:endParaRPr lang="en-US" altLang="ja-JP" sz="1050"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13" name="タイトル 1"/>
          <p:cNvSpPr txBox="1">
            <a:spLocks/>
          </p:cNvSpPr>
          <p:nvPr/>
        </p:nvSpPr>
        <p:spPr>
          <a:xfrm>
            <a:off x="1174277" y="5905855"/>
            <a:ext cx="8142974" cy="1008112"/>
          </a:xfrm>
          <a:prstGeom prst="rect">
            <a:avLst/>
          </a:prstGeom>
        </p:spPr>
        <p:txBody>
          <a:bodyPr vert="horz" lIns="91440" tIns="45720" rIns="91440" bIns="45720" rtlCol="0" anchor="ctr">
            <a:noAutofit/>
          </a:bodyPr>
          <a:lstStyle/>
          <a:p>
            <a:pPr algn="ctr">
              <a:spcBef>
                <a:spcPct val="0"/>
              </a:spcBef>
              <a:defRPr/>
            </a:pPr>
            <a:r>
              <a:rPr lang="ja-JP" altLang="en-US" sz="2000" b="1" dirty="0">
                <a:solidFill>
                  <a:schemeClr val="tx2"/>
                </a:solidFill>
                <a:latin typeface="ＭＳ Ｐゴシック" pitchFamily="50" charset="-128"/>
                <a:ea typeface="ＭＳ Ｐゴシック" pitchFamily="50" charset="-128"/>
                <a:cs typeface="+mj-cs"/>
              </a:rPr>
              <a:t>講師</a:t>
            </a:r>
            <a:r>
              <a:rPr lang="en-US" altLang="ja-JP" sz="2000" b="1" dirty="0">
                <a:solidFill>
                  <a:schemeClr val="tx2"/>
                </a:solidFill>
                <a:latin typeface="ＭＳ Ｐゴシック" pitchFamily="50" charset="-128"/>
                <a:ea typeface="ＭＳ Ｐゴシック" pitchFamily="50" charset="-128"/>
                <a:cs typeface="+mj-cs"/>
              </a:rPr>
              <a:t>  </a:t>
            </a:r>
            <a:r>
              <a:rPr lang="ja-JP" altLang="en-US" sz="2000" b="1" dirty="0">
                <a:solidFill>
                  <a:schemeClr val="tx2"/>
                </a:solidFill>
                <a:latin typeface="ＭＳ Ｐゴシック" pitchFamily="50" charset="-128"/>
                <a:ea typeface="ＭＳ Ｐゴシック" pitchFamily="50" charset="-128"/>
                <a:cs typeface="+mj-cs"/>
              </a:rPr>
              <a:t>西日本電信電話株式会社（</a:t>
            </a:r>
            <a:r>
              <a:rPr lang="en-US" altLang="ja-JP" sz="2000" b="1" dirty="0">
                <a:solidFill>
                  <a:schemeClr val="tx2"/>
                </a:solidFill>
                <a:latin typeface="ＭＳ Ｐゴシック" pitchFamily="50" charset="-128"/>
                <a:ea typeface="ＭＳ Ｐゴシック" pitchFamily="50" charset="-128"/>
                <a:cs typeface="+mj-cs"/>
              </a:rPr>
              <a:t>NTT</a:t>
            </a:r>
            <a:r>
              <a:rPr lang="ja-JP" altLang="en-US" sz="2000" b="1" dirty="0">
                <a:solidFill>
                  <a:schemeClr val="tx2"/>
                </a:solidFill>
                <a:latin typeface="ＭＳ Ｐゴシック" pitchFamily="50" charset="-128"/>
                <a:ea typeface="ＭＳ Ｐゴシック" pitchFamily="50" charset="-128"/>
                <a:cs typeface="+mj-cs"/>
              </a:rPr>
              <a:t>西日本）　北山賢一郎</a:t>
            </a:r>
          </a:p>
        </p:txBody>
      </p:sp>
    </p:spTree>
    <p:extLst>
      <p:ext uri="{BB962C8B-B14F-4D97-AF65-F5344CB8AC3E}">
        <p14:creationId xmlns:p14="http://schemas.microsoft.com/office/powerpoint/2010/main" val="19131470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247973" y="782664"/>
            <a:ext cx="8462074" cy="10771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r>
              <a:rPr lang="en-US" altLang="ja-JP" sz="2000" dirty="0">
                <a:latin typeface="Meiryo UI" panose="020B0604030504040204" pitchFamily="50" charset="-128"/>
                <a:ea typeface="Meiryo UI" panose="020B0604030504040204" pitchFamily="50" charset="-128"/>
              </a:rPr>
              <a:t>Office365</a:t>
            </a:r>
            <a:r>
              <a:rPr lang="ja-JP" altLang="en-US" sz="2000" dirty="0">
                <a:latin typeface="Meiryo UI" panose="020B0604030504040204" pitchFamily="50" charset="-128"/>
                <a:ea typeface="Meiryo UI" panose="020B0604030504040204" pitchFamily="50" charset="-128"/>
              </a:rPr>
              <a:t>にたまったビックデータを</a:t>
            </a:r>
            <a:r>
              <a:rPr lang="en-US" altLang="ja-JP" sz="2000" dirty="0">
                <a:latin typeface="Meiryo UI" panose="020B0604030504040204" pitchFamily="50" charset="-128"/>
                <a:ea typeface="Meiryo UI" panose="020B0604030504040204" pitchFamily="50" charset="-128"/>
              </a:rPr>
              <a:t>AI</a:t>
            </a:r>
            <a:r>
              <a:rPr lang="ja-JP" altLang="en-US" sz="2000" dirty="0">
                <a:latin typeface="Meiryo UI" panose="020B0604030504040204" pitchFamily="50" charset="-128"/>
                <a:ea typeface="Meiryo UI" panose="020B0604030504040204" pitchFamily="50" charset="-128"/>
              </a:rPr>
              <a:t>を活用して分析。</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個人の働き方を可視化し、より良い働き方へのアドバイスを行うことで、</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働き方の「質」の向上をサポート。</a:t>
            </a:r>
          </a:p>
        </p:txBody>
      </p:sp>
      <p:sp>
        <p:nvSpPr>
          <p:cNvPr id="4" name="タイトル 3"/>
          <p:cNvSpPr>
            <a:spLocks noGrp="1"/>
          </p:cNvSpPr>
          <p:nvPr>
            <p:ph type="ctrTitle"/>
          </p:nvPr>
        </p:nvSpPr>
        <p:spPr>
          <a:xfrm>
            <a:off x="264198" y="126441"/>
            <a:ext cx="8429622" cy="409795"/>
          </a:xfrm>
        </p:spPr>
        <p:txBody>
          <a:bodyPr/>
          <a:lstStyle/>
          <a:p>
            <a:r>
              <a:rPr lang="en-US" altLang="ja-JP" dirty="0" err="1">
                <a:latin typeface="Meiryo UI" panose="020B0604030504040204" pitchFamily="50" charset="-128"/>
                <a:ea typeface="Meiryo UI" panose="020B0604030504040204" pitchFamily="50" charset="-128"/>
              </a:rPr>
              <a:t>MyAnalytics</a:t>
            </a:r>
            <a:endParaRPr kumimoji="1" lang="ja-JP" altLang="en-US" dirty="0"/>
          </a:p>
        </p:txBody>
      </p:sp>
      <p:pic>
        <p:nvPicPr>
          <p:cNvPr id="8" name="図 7"/>
          <p:cNvPicPr>
            <a:picLocks noChangeAspect="1"/>
          </p:cNvPicPr>
          <p:nvPr/>
        </p:nvPicPr>
        <p:blipFill>
          <a:blip r:embed="rId3"/>
          <a:stretch>
            <a:fillRect/>
          </a:stretch>
        </p:blipFill>
        <p:spPr>
          <a:xfrm>
            <a:off x="1356101" y="5296465"/>
            <a:ext cx="6143907" cy="1153997"/>
          </a:xfrm>
          <a:prstGeom prst="rect">
            <a:avLst/>
          </a:prstGeom>
        </p:spPr>
      </p:pic>
      <p:sp>
        <p:nvSpPr>
          <p:cNvPr id="9" name="上矢印 8"/>
          <p:cNvSpPr/>
          <p:nvPr/>
        </p:nvSpPr>
        <p:spPr>
          <a:xfrm>
            <a:off x="4000973" y="4667170"/>
            <a:ext cx="1128415" cy="546234"/>
          </a:xfrm>
          <a:prstGeom prst="upArrow">
            <a:avLst>
              <a:gd name="adj1" fmla="val 50000"/>
              <a:gd name="adj2" fmla="val 54495"/>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pic>
        <p:nvPicPr>
          <p:cNvPr id="13" name="図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91660" y="1818266"/>
            <a:ext cx="2974699" cy="2807373"/>
          </a:xfrm>
          <a:prstGeom prst="rect">
            <a:avLst/>
          </a:prstGeom>
        </p:spPr>
      </p:pic>
      <p:sp>
        <p:nvSpPr>
          <p:cNvPr id="14" name="円形吹き出し 13"/>
          <p:cNvSpPr/>
          <p:nvPr/>
        </p:nvSpPr>
        <p:spPr>
          <a:xfrm>
            <a:off x="170969" y="2189187"/>
            <a:ext cx="2734962" cy="993869"/>
          </a:xfrm>
          <a:prstGeom prst="wedgeEllipseCallout">
            <a:avLst>
              <a:gd name="adj1" fmla="val 51997"/>
              <a:gd name="adj2" fmla="val 55833"/>
            </a:avLst>
          </a:prstGeom>
          <a:solidFill>
            <a:schemeClr val="bg1"/>
          </a:solidFill>
          <a:ln w="3175">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900" dirty="0">
              <a:solidFill>
                <a:schemeClr val="tx1"/>
              </a:solidFill>
              <a:latin typeface="ＭＳ Ｐゴシック"/>
              <a:ea typeface="ＭＳ Ｐゴシック"/>
              <a:cs typeface="ＭＳ Ｐゴシック"/>
            </a:endParaRPr>
          </a:p>
        </p:txBody>
      </p:sp>
      <p:sp>
        <p:nvSpPr>
          <p:cNvPr id="15" name="円形吹き出し 14"/>
          <p:cNvSpPr/>
          <p:nvPr/>
        </p:nvSpPr>
        <p:spPr>
          <a:xfrm>
            <a:off x="111389" y="4145796"/>
            <a:ext cx="2624062" cy="1067607"/>
          </a:xfrm>
          <a:prstGeom prst="wedgeEllipseCallout">
            <a:avLst>
              <a:gd name="adj1" fmla="val 61054"/>
              <a:gd name="adj2" fmla="val -49167"/>
            </a:avLst>
          </a:prstGeom>
          <a:solidFill>
            <a:schemeClr val="bg1"/>
          </a:solidFill>
          <a:ln w="3175">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6" name="円形吹き出し 15"/>
          <p:cNvSpPr/>
          <p:nvPr/>
        </p:nvSpPr>
        <p:spPr>
          <a:xfrm>
            <a:off x="5966359" y="2895399"/>
            <a:ext cx="3115647" cy="1341632"/>
          </a:xfrm>
          <a:prstGeom prst="wedgeEllipseCallout">
            <a:avLst>
              <a:gd name="adj1" fmla="val -51777"/>
              <a:gd name="adj2" fmla="val 49166"/>
            </a:avLst>
          </a:prstGeom>
          <a:solidFill>
            <a:schemeClr val="bg1"/>
          </a:solidFill>
          <a:ln w="3175">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7" name="テキスト ボックス 16"/>
          <p:cNvSpPr txBox="1"/>
          <p:nvPr/>
        </p:nvSpPr>
        <p:spPr>
          <a:xfrm>
            <a:off x="531791" y="2424511"/>
            <a:ext cx="2572231"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どのメンバーと何時間、</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どんなテーマで会議をしたのか</a:t>
            </a:r>
            <a:endParaRPr kumimoji="1" lang="ja-JP" altLang="en-US" sz="1400" dirty="0">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6362541" y="3101077"/>
            <a:ext cx="2719465" cy="95410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誰と何通メールをやりとりしたのか、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開封率は何パーセントで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返事をするまでにどれくらいの時間が</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かかったのか</a:t>
            </a:r>
            <a:endParaRPr kumimoji="1" lang="ja-JP" altLang="en-US" sz="1400" dirty="0">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309479" y="4332648"/>
            <a:ext cx="2484090"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残業時間や、</a:t>
            </a:r>
            <a:endParaRPr lang="en-US" altLang="ja-JP" sz="1400" dirty="0">
              <a:latin typeface="Meiryo UI" panose="020B0604030504040204" pitchFamily="50" charset="-128"/>
              <a:ea typeface="Meiryo UI" panose="020B0604030504040204" pitchFamily="50" charset="-128"/>
            </a:endParaRPr>
          </a:p>
          <a:p>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時間以上集中して仕事をした時間などを自動で集計</a:t>
            </a:r>
            <a:endParaRPr kumimoji="1" lang="ja-JP" altLang="en-US" sz="1400" dirty="0">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111389" y="6533522"/>
            <a:ext cx="2047611"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画像出典：</a:t>
            </a:r>
            <a:r>
              <a:rPr kumimoji="1" lang="en-US" altLang="ja-JP" sz="1050" dirty="0">
                <a:latin typeface="Meiryo UI" panose="020B0604030504040204" pitchFamily="50" charset="-128"/>
                <a:ea typeface="Meiryo UI" panose="020B0604030504040204" pitchFamily="50" charset="-128"/>
              </a:rPr>
              <a:t>AAPL</a:t>
            </a:r>
            <a:r>
              <a:rPr lang="ja-JP" altLang="en-US" sz="1050" dirty="0">
                <a:latin typeface="Meiryo UI" panose="020B0604030504040204" pitchFamily="50" charset="-128"/>
                <a:ea typeface="Meiryo UI" panose="020B0604030504040204" pitchFamily="50" charset="-128"/>
              </a:rPr>
              <a:t> </a:t>
            </a:r>
            <a:r>
              <a:rPr lang="en-US" altLang="ja-JP" sz="1050" dirty="0">
                <a:latin typeface="Meiryo UI" panose="020B0604030504040204" pitchFamily="50" charset="-128"/>
                <a:ea typeface="Meiryo UI" panose="020B0604030504040204" pitchFamily="50" charset="-128"/>
              </a:rPr>
              <a:t>Ch</a:t>
            </a:r>
            <a:endParaRPr kumimoji="1"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30139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87682" y="106798"/>
            <a:ext cx="8429622" cy="409795"/>
          </a:xfrm>
        </p:spPr>
        <p:txBody>
          <a:bodyPr/>
          <a:lstStyle/>
          <a:p>
            <a:r>
              <a:rPr kumimoji="1" lang="en-US" altLang="ja-JP" dirty="0"/>
              <a:t>Workplace Analytics</a:t>
            </a:r>
            <a:r>
              <a:rPr kumimoji="1" lang="ja-JP" altLang="en-US" dirty="0"/>
              <a:t>　機能紹介</a:t>
            </a:r>
          </a:p>
        </p:txBody>
      </p:sp>
      <p:sp>
        <p:nvSpPr>
          <p:cNvPr id="4" name="角丸四角形 3"/>
          <p:cNvSpPr/>
          <p:nvPr/>
        </p:nvSpPr>
        <p:spPr>
          <a:xfrm>
            <a:off x="87682" y="782664"/>
            <a:ext cx="8956110" cy="107713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r>
              <a:rPr lang="en-US" altLang="ja-JP" sz="2000" dirty="0">
                <a:latin typeface="Meiryo UI" panose="020B0604030504040204" pitchFamily="50" charset="-128"/>
                <a:ea typeface="Meiryo UI" panose="020B0604030504040204" pitchFamily="50" charset="-128"/>
              </a:rPr>
              <a:t>Office365</a:t>
            </a:r>
            <a:r>
              <a:rPr lang="ja-JP" altLang="en-US" sz="2000" dirty="0">
                <a:latin typeface="Meiryo UI" panose="020B0604030504040204" pitchFamily="50" charset="-128"/>
                <a:ea typeface="Meiryo UI" panose="020B0604030504040204" pitchFamily="50" charset="-128"/>
              </a:rPr>
              <a:t>のビッグデータを使用し、組織の活動状況から生産性を分析するサービス。</a:t>
            </a:r>
            <a:endParaRPr lang="en-US" altLang="ja-JP" sz="2000" dirty="0">
              <a:latin typeface="Meiryo UI" panose="020B0604030504040204" pitchFamily="50" charset="-128"/>
              <a:ea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rPr>
              <a:t>My Analytics</a:t>
            </a:r>
            <a:r>
              <a:rPr lang="ja-JP" altLang="en-US" sz="2000" dirty="0">
                <a:latin typeface="Meiryo UI" panose="020B0604030504040204" pitchFamily="50" charset="-128"/>
                <a:ea typeface="Meiryo UI" panose="020B0604030504040204" pitchFamily="50" charset="-128"/>
              </a:rPr>
              <a:t>が個人向けのサービスであるのに対し、</a:t>
            </a:r>
            <a:endParaRPr lang="en-US" altLang="ja-JP" sz="2000" dirty="0">
              <a:latin typeface="Meiryo UI" panose="020B0604030504040204" pitchFamily="50" charset="-128"/>
              <a:ea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rPr>
              <a:t>Workplace Analytics</a:t>
            </a:r>
            <a:r>
              <a:rPr lang="ja-JP" altLang="en-US" sz="2000" dirty="0">
                <a:latin typeface="Meiryo UI" panose="020B0604030504040204" pitchFamily="50" charset="-128"/>
                <a:ea typeface="Meiryo UI" panose="020B0604030504040204" pitchFamily="50" charset="-128"/>
              </a:rPr>
              <a:t>はチームや組織向けのサービスである。</a:t>
            </a:r>
          </a:p>
        </p:txBody>
      </p:sp>
      <p:pic>
        <p:nvPicPr>
          <p:cNvPr id="5" name="図 4"/>
          <p:cNvPicPr>
            <a:picLocks noChangeAspect="1"/>
          </p:cNvPicPr>
          <p:nvPr/>
        </p:nvPicPr>
        <p:blipFill>
          <a:blip r:embed="rId3"/>
          <a:stretch>
            <a:fillRect/>
          </a:stretch>
        </p:blipFill>
        <p:spPr>
          <a:xfrm>
            <a:off x="1356101" y="5296465"/>
            <a:ext cx="6143907" cy="1153997"/>
          </a:xfrm>
          <a:prstGeom prst="rect">
            <a:avLst/>
          </a:prstGeom>
        </p:spPr>
      </p:pic>
      <p:pic>
        <p:nvPicPr>
          <p:cNvPr id="1026" name="Picture 2" descr="話をする会社員のイラスト | イラスト, かわいいイラスト, 敬語"/>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1995" y="2271853"/>
            <a:ext cx="2281030" cy="2206897"/>
          </a:xfrm>
          <a:prstGeom prst="rect">
            <a:avLst/>
          </a:prstGeom>
          <a:noFill/>
          <a:extLst>
            <a:ext uri="{909E8E84-426E-40DD-AFC4-6F175D3DCCD1}">
              <a14:hiddenFill xmlns:a14="http://schemas.microsoft.com/office/drawing/2010/main">
                <a:solidFill>
                  <a:srgbClr val="FFFFFF"/>
                </a:solidFill>
              </a14:hiddenFill>
            </a:ext>
          </a:extLst>
        </p:spPr>
      </p:pic>
      <p:sp>
        <p:nvSpPr>
          <p:cNvPr id="7" name="上矢印 6"/>
          <p:cNvSpPr/>
          <p:nvPr/>
        </p:nvSpPr>
        <p:spPr>
          <a:xfrm>
            <a:off x="4000973" y="4667170"/>
            <a:ext cx="1128415" cy="546234"/>
          </a:xfrm>
          <a:prstGeom prst="upArrow">
            <a:avLst>
              <a:gd name="adj1" fmla="val 50000"/>
              <a:gd name="adj2" fmla="val 54495"/>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pic>
        <p:nvPicPr>
          <p:cNvPr id="1028" name="Picture 4" descr="ビジネスのイラスト「業績アップ・右肩上がりのグラフ」 | かわいいフリー素材集 いらすとや"/>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91031" y="2116021"/>
            <a:ext cx="1674898" cy="124470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忙しく仕事をしている男性会社員のイラスト | かわいいフリー素材集 いらすとや"/>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61198" y="3975370"/>
            <a:ext cx="1545922" cy="1383600"/>
          </a:xfrm>
          <a:prstGeom prst="rect">
            <a:avLst/>
          </a:prstGeom>
          <a:noFill/>
          <a:extLst>
            <a:ext uri="{909E8E84-426E-40DD-AFC4-6F175D3DCCD1}">
              <a14:hiddenFill xmlns:a14="http://schemas.microsoft.com/office/drawing/2010/main">
                <a:solidFill>
                  <a:srgbClr val="FFFFFF"/>
                </a:solidFill>
              </a14:hiddenFill>
            </a:ext>
          </a:extLst>
        </p:spPr>
      </p:pic>
      <p:sp>
        <p:nvSpPr>
          <p:cNvPr id="6" name="乗算 5"/>
          <p:cNvSpPr/>
          <p:nvPr/>
        </p:nvSpPr>
        <p:spPr>
          <a:xfrm>
            <a:off x="839244" y="3671085"/>
            <a:ext cx="1919856" cy="1834048"/>
          </a:xfrm>
          <a:prstGeom prst="mathMultiply">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8" name="円形吹き出し 7"/>
          <p:cNvSpPr/>
          <p:nvPr/>
        </p:nvSpPr>
        <p:spPr>
          <a:xfrm>
            <a:off x="6080099" y="3746005"/>
            <a:ext cx="2839818" cy="1302707"/>
          </a:xfrm>
          <a:prstGeom prst="wedgeEllipseCallout">
            <a:avLst>
              <a:gd name="adj1" fmla="val -46416"/>
              <a:gd name="adj2" fmla="val -50962"/>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9" name="テキスト ボックス 8"/>
          <p:cNvSpPr txBox="1"/>
          <p:nvPr/>
        </p:nvSpPr>
        <p:spPr>
          <a:xfrm>
            <a:off x="6397641" y="3970861"/>
            <a:ext cx="2522276" cy="830997"/>
          </a:xfrm>
          <a:prstGeom prst="rect">
            <a:avLst/>
          </a:prstGeom>
          <a:noFill/>
        </p:spPr>
        <p:txBody>
          <a:bodyPr wrap="square" rtlCol="0">
            <a:spAutoFit/>
          </a:bodyPr>
          <a:lstStyle/>
          <a:p>
            <a:r>
              <a:rPr kumimoji="1" lang="ja-JP" altLang="en-US" sz="2400" dirty="0">
                <a:latin typeface="Meiryo UI" panose="020B0604030504040204" pitchFamily="50" charset="-128"/>
                <a:ea typeface="Meiryo UI" panose="020B0604030504040204" pitchFamily="50" charset="-128"/>
              </a:rPr>
              <a:t>営業成績調査や</a:t>
            </a:r>
            <a:endParaRPr kumimoji="1" lang="en-US" altLang="ja-JP" sz="2400" dirty="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人事評価も可能</a:t>
            </a:r>
            <a:endParaRPr kumimoji="1" lang="ja-JP" altLang="en-US" sz="2400" dirty="0">
              <a:latin typeface="Meiryo UI" panose="020B0604030504040204" pitchFamily="50" charset="-128"/>
              <a:ea typeface="Meiryo UI" panose="020B0604030504040204" pitchFamily="50" charset="-128"/>
            </a:endParaRPr>
          </a:p>
        </p:txBody>
      </p:sp>
      <p:sp>
        <p:nvSpPr>
          <p:cNvPr id="10" name="円形吹き出し 9"/>
          <p:cNvSpPr/>
          <p:nvPr/>
        </p:nvSpPr>
        <p:spPr>
          <a:xfrm>
            <a:off x="98990" y="2076067"/>
            <a:ext cx="3313005" cy="1553487"/>
          </a:xfrm>
          <a:prstGeom prst="wedgeEllipseCallout">
            <a:avLst>
              <a:gd name="adj1" fmla="val 49540"/>
              <a:gd name="adj2" fmla="val 34261"/>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1" name="テキスト ボックス 10"/>
          <p:cNvSpPr txBox="1"/>
          <p:nvPr/>
        </p:nvSpPr>
        <p:spPr>
          <a:xfrm>
            <a:off x="241601" y="2470009"/>
            <a:ext cx="3269293" cy="830997"/>
          </a:xfrm>
          <a:prstGeom prst="rect">
            <a:avLst/>
          </a:prstGeom>
          <a:noFill/>
        </p:spPr>
        <p:txBody>
          <a:bodyPr wrap="square" rtlCol="0">
            <a:spAutoFit/>
          </a:bodyPr>
          <a:lstStyle/>
          <a:p>
            <a:r>
              <a:rPr kumimoji="1" lang="ja-JP" altLang="en-US" sz="2400" dirty="0">
                <a:latin typeface="Meiryo UI" panose="020B0604030504040204" pitchFamily="50" charset="-128"/>
                <a:ea typeface="Meiryo UI" panose="020B0604030504040204" pitchFamily="50" charset="-128"/>
              </a:rPr>
              <a:t>長時間の無駄な会議や残業時間の調査</a:t>
            </a:r>
          </a:p>
        </p:txBody>
      </p:sp>
    </p:spTree>
    <p:extLst>
      <p:ext uri="{BB962C8B-B14F-4D97-AF65-F5344CB8AC3E}">
        <p14:creationId xmlns:p14="http://schemas.microsoft.com/office/powerpoint/2010/main" val="16074471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40745" y="4495987"/>
            <a:ext cx="8429622" cy="792706"/>
          </a:xfrm>
        </p:spPr>
        <p:txBody>
          <a:bodyPr/>
          <a:lstStyle/>
          <a:p>
            <a:pPr fontAlgn="base"/>
            <a:r>
              <a:rPr lang="ja-JP" altLang="en-US" sz="1200" dirty="0"/>
              <a:t>外付けのカメラを併用し、</a:t>
            </a:r>
            <a:r>
              <a:rPr lang="en-US" altLang="ja-JP" sz="1200" dirty="0"/>
              <a:t>｢</a:t>
            </a:r>
            <a:r>
              <a:rPr lang="ja-JP" altLang="en-US" sz="1200" dirty="0"/>
              <a:t>ホワイトボードを会議で活用する</a:t>
            </a:r>
            <a:r>
              <a:rPr lang="en-US" altLang="ja-JP" sz="1200" dirty="0"/>
              <a:t>｣</a:t>
            </a:r>
            <a:r>
              <a:rPr lang="ja-JP" altLang="en-US" sz="1200" dirty="0"/>
              <a:t>機能に</a:t>
            </a:r>
            <a:r>
              <a:rPr lang="en-US" altLang="ja-JP" sz="1200" dirty="0"/>
              <a:t>AI</a:t>
            </a:r>
            <a:r>
              <a:rPr lang="ja-JP" altLang="en-US" sz="1200" dirty="0"/>
              <a:t>が使用されている。</a:t>
            </a:r>
            <a:endParaRPr lang="en-US" altLang="ja-JP" sz="1200" dirty="0"/>
          </a:p>
          <a:p>
            <a:pPr fontAlgn="base"/>
            <a:r>
              <a:rPr lang="en-US" altLang="ja-JP" sz="1200" dirty="0"/>
              <a:t>AI</a:t>
            </a:r>
            <a:r>
              <a:rPr lang="ja-JP" altLang="en-US" sz="1200" dirty="0"/>
              <a:t>がホワイトボードの傾きを簡単に補正し、文字をはっきりとみせることができる。</a:t>
            </a:r>
            <a:endParaRPr kumimoji="1" lang="ja-JP" altLang="en-US" sz="1200" dirty="0"/>
          </a:p>
        </p:txBody>
      </p:sp>
      <p:sp>
        <p:nvSpPr>
          <p:cNvPr id="4" name="タイトル 2">
            <a:extLst>
              <a:ext uri="{FF2B5EF4-FFF2-40B4-BE49-F238E27FC236}">
                <a16:creationId xmlns:a16="http://schemas.microsoft.com/office/drawing/2014/main" xmlns="" id="{ABB28E54-EE0F-4CF2-9883-C4E1C72ED604}"/>
              </a:ext>
            </a:extLst>
          </p:cNvPr>
          <p:cNvSpPr>
            <a:spLocks noGrp="1"/>
          </p:cNvSpPr>
          <p:nvPr>
            <p:ph type="ctrTitle"/>
          </p:nvPr>
        </p:nvSpPr>
        <p:spPr>
          <a:xfrm>
            <a:off x="350370" y="131850"/>
            <a:ext cx="8429622" cy="409795"/>
          </a:xfrm>
        </p:spPr>
        <p:txBody>
          <a:bodyPr/>
          <a:lstStyle/>
          <a:p>
            <a:r>
              <a:rPr lang="en-US" altLang="ja-JP" dirty="0"/>
              <a:t>Teams</a:t>
            </a:r>
            <a:r>
              <a:rPr lang="ja-JP" altLang="en-US" dirty="0"/>
              <a:t> ～</a:t>
            </a:r>
            <a:r>
              <a:rPr lang="en-US" altLang="ja-JP" dirty="0"/>
              <a:t>AI</a:t>
            </a:r>
            <a:r>
              <a:rPr lang="ja-JP" altLang="en-US" dirty="0"/>
              <a:t>の活用～</a:t>
            </a:r>
            <a:endParaRPr kumimoji="1" lang="ja-JP" altLang="en-US" dirty="0"/>
          </a:p>
        </p:txBody>
      </p:sp>
      <p:pic>
        <p:nvPicPr>
          <p:cNvPr id="3" name="図 2"/>
          <p:cNvPicPr>
            <a:picLocks noChangeAspect="1"/>
          </p:cNvPicPr>
          <p:nvPr/>
        </p:nvPicPr>
        <p:blipFill>
          <a:blip r:embed="rId3"/>
          <a:stretch>
            <a:fillRect/>
          </a:stretch>
        </p:blipFill>
        <p:spPr>
          <a:xfrm>
            <a:off x="340745" y="1366381"/>
            <a:ext cx="4020079" cy="2674277"/>
          </a:xfrm>
          <a:prstGeom prst="rect">
            <a:avLst/>
          </a:prstGeom>
        </p:spPr>
      </p:pic>
      <p:pic>
        <p:nvPicPr>
          <p:cNvPr id="7" name="図 6"/>
          <p:cNvPicPr>
            <a:picLocks noChangeAspect="1"/>
          </p:cNvPicPr>
          <p:nvPr/>
        </p:nvPicPr>
        <p:blipFill>
          <a:blip r:embed="rId4"/>
          <a:stretch>
            <a:fillRect/>
          </a:stretch>
        </p:blipFill>
        <p:spPr>
          <a:xfrm>
            <a:off x="4673753" y="1366381"/>
            <a:ext cx="4096614" cy="2683800"/>
          </a:xfrm>
          <a:prstGeom prst="rect">
            <a:avLst/>
          </a:prstGeom>
        </p:spPr>
      </p:pic>
      <p:sp>
        <p:nvSpPr>
          <p:cNvPr id="8" name="正方形/長方形 7"/>
          <p:cNvSpPr/>
          <p:nvPr/>
        </p:nvSpPr>
        <p:spPr>
          <a:xfrm>
            <a:off x="340745" y="6366648"/>
            <a:ext cx="7768019" cy="261610"/>
          </a:xfrm>
          <a:prstGeom prst="rect">
            <a:avLst/>
          </a:prstGeom>
        </p:spPr>
        <p:txBody>
          <a:bodyPr wrap="square">
            <a:spAutoFit/>
          </a:bodyPr>
          <a:lstStyle/>
          <a:p>
            <a:r>
              <a:rPr lang="ja-JP" altLang="en-US" sz="1100" dirty="0"/>
              <a:t>出典：https://www.businessinsider.jp/post-192984</a:t>
            </a:r>
          </a:p>
        </p:txBody>
      </p:sp>
    </p:spTree>
    <p:extLst>
      <p:ext uri="{BB962C8B-B14F-4D97-AF65-F5344CB8AC3E}">
        <p14:creationId xmlns:p14="http://schemas.microsoft.com/office/powerpoint/2010/main" val="30955106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dirty="0"/>
              <a:t>PowerPoint</a:t>
            </a:r>
            <a:r>
              <a:rPr kumimoji="1" lang="ja-JP" altLang="en-US" dirty="0"/>
              <a:t>　</a:t>
            </a:r>
            <a:r>
              <a:rPr lang="ja-JP" altLang="en-US" dirty="0"/>
              <a:t>～</a:t>
            </a:r>
            <a:r>
              <a:rPr lang="en-US" altLang="ja-JP" dirty="0"/>
              <a:t>AI</a:t>
            </a:r>
            <a:r>
              <a:rPr lang="ja-JP" altLang="en-US" dirty="0"/>
              <a:t>の活用～</a:t>
            </a:r>
            <a:endParaRPr kumimoji="1" lang="ja-JP" altLang="en-US" dirty="0"/>
          </a:p>
        </p:txBody>
      </p:sp>
      <p:pic>
        <p:nvPicPr>
          <p:cNvPr id="4" name="図 3"/>
          <p:cNvPicPr>
            <a:picLocks noChangeAspect="1"/>
          </p:cNvPicPr>
          <p:nvPr/>
        </p:nvPicPr>
        <p:blipFill>
          <a:blip r:embed="rId3"/>
          <a:stretch>
            <a:fillRect/>
          </a:stretch>
        </p:blipFill>
        <p:spPr>
          <a:xfrm>
            <a:off x="234778" y="727817"/>
            <a:ext cx="7063146" cy="5710054"/>
          </a:xfrm>
          <a:prstGeom prst="rect">
            <a:avLst/>
          </a:prstGeom>
        </p:spPr>
      </p:pic>
      <p:sp>
        <p:nvSpPr>
          <p:cNvPr id="5" name="正方形/長方形 4"/>
          <p:cNvSpPr/>
          <p:nvPr/>
        </p:nvSpPr>
        <p:spPr>
          <a:xfrm>
            <a:off x="340745" y="6366648"/>
            <a:ext cx="7768019" cy="261610"/>
          </a:xfrm>
          <a:prstGeom prst="rect">
            <a:avLst/>
          </a:prstGeom>
        </p:spPr>
        <p:txBody>
          <a:bodyPr wrap="square">
            <a:spAutoFit/>
          </a:bodyPr>
          <a:lstStyle/>
          <a:p>
            <a:r>
              <a:rPr lang="ja-JP" altLang="en-US" sz="1100" dirty="0"/>
              <a:t>出典：</a:t>
            </a:r>
            <a:r>
              <a:rPr lang="en-US" altLang="ja-JP" sz="1100" dirty="0"/>
              <a:t>https://ascii.jp/elem/000/001/566/1566701/</a:t>
            </a:r>
            <a:endParaRPr lang="ja-JP" altLang="en-US" sz="1100" dirty="0"/>
          </a:p>
        </p:txBody>
      </p:sp>
    </p:spTree>
    <p:extLst>
      <p:ext uri="{BB962C8B-B14F-4D97-AF65-F5344CB8AC3E}">
        <p14:creationId xmlns:p14="http://schemas.microsoft.com/office/powerpoint/2010/main" val="34294391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lang="ja-JP" altLang="en-US" b="1" dirty="0"/>
              <a:t>無料で使用可能な </a:t>
            </a:r>
            <a:r>
              <a:rPr lang="en-US" altLang="ja-JP" b="1" dirty="0"/>
              <a:t>Google</a:t>
            </a:r>
            <a:r>
              <a:rPr lang="ja-JP" altLang="en-US" b="1" dirty="0"/>
              <a:t>ドライブ</a:t>
            </a:r>
            <a:r>
              <a:rPr lang="en-US" altLang="ja-JP" b="1" dirty="0"/>
              <a:t> </a:t>
            </a:r>
            <a:r>
              <a:rPr lang="ja-JP" altLang="en-US" b="1" dirty="0"/>
              <a:t>ですが、</a:t>
            </a:r>
            <a:r>
              <a:rPr lang="en-US" altLang="ja-JP" b="1" dirty="0"/>
              <a:t>AI</a:t>
            </a:r>
            <a:r>
              <a:rPr lang="ja-JP" altLang="en-US" b="1" dirty="0"/>
              <a:t>の活用として</a:t>
            </a:r>
            <a:r>
              <a:rPr lang="en-US" altLang="ja-JP" b="1" dirty="0"/>
              <a:t>OCR</a:t>
            </a:r>
            <a:r>
              <a:rPr lang="ja-JP" altLang="en-US" b="1" dirty="0"/>
              <a:t>の機能を備えています。</a:t>
            </a:r>
            <a:endParaRPr lang="en-US" altLang="ja-JP" b="1" dirty="0"/>
          </a:p>
          <a:p>
            <a:endParaRPr lang="en-US" altLang="ja-JP" b="1" dirty="0"/>
          </a:p>
          <a:p>
            <a:endParaRPr lang="en-US" altLang="ja-JP" b="1" dirty="0"/>
          </a:p>
          <a:p>
            <a:pPr marL="457200" indent="-457200">
              <a:buFont typeface="+mj-lt"/>
              <a:buAutoNum type="arabicPeriod"/>
            </a:pPr>
            <a:r>
              <a:rPr lang="en-US" altLang="ja-JP" b="1" dirty="0"/>
              <a:t>OCR</a:t>
            </a:r>
            <a:r>
              <a:rPr lang="ja-JP" altLang="en-US" b="1" dirty="0"/>
              <a:t>機能</a:t>
            </a:r>
            <a:r>
              <a:rPr lang="zh-TW" altLang="en-US" b="1" dirty="0"/>
              <a:t>（光学文字認識）</a:t>
            </a:r>
            <a:endParaRPr lang="ja-JP" altLang="en-US" b="1" dirty="0"/>
          </a:p>
          <a:p>
            <a:endParaRPr kumimoji="1" lang="ja-JP" altLang="en-US" dirty="0"/>
          </a:p>
        </p:txBody>
      </p:sp>
      <p:sp>
        <p:nvSpPr>
          <p:cNvPr id="3" name="タイトル 2"/>
          <p:cNvSpPr>
            <a:spLocks noGrp="1"/>
          </p:cNvSpPr>
          <p:nvPr>
            <p:ph type="ctrTitle"/>
          </p:nvPr>
        </p:nvSpPr>
        <p:spPr/>
        <p:txBody>
          <a:bodyPr/>
          <a:lstStyle/>
          <a:p>
            <a:r>
              <a:rPr kumimoji="1" lang="en-US" altLang="ja-JP" dirty="0"/>
              <a:t>Google</a:t>
            </a:r>
            <a:r>
              <a:rPr lang="ja-JP" altLang="en-US" dirty="0"/>
              <a:t>ドライブ</a:t>
            </a:r>
            <a:r>
              <a:rPr kumimoji="1" lang="ja-JP" altLang="en-US" dirty="0"/>
              <a:t>　</a:t>
            </a:r>
            <a:r>
              <a:rPr lang="ja-JP" altLang="en-US" dirty="0"/>
              <a:t>～</a:t>
            </a:r>
            <a:r>
              <a:rPr lang="en-US" altLang="ja-JP" dirty="0"/>
              <a:t>AI</a:t>
            </a:r>
            <a:r>
              <a:rPr lang="ja-JP" altLang="en-US" dirty="0"/>
              <a:t>の活用～</a:t>
            </a:r>
            <a:endParaRPr kumimoji="1" lang="ja-JP" altLang="en-US" dirty="0"/>
          </a:p>
        </p:txBody>
      </p:sp>
      <p:sp>
        <p:nvSpPr>
          <p:cNvPr id="6" name="テキスト ボックス 5"/>
          <p:cNvSpPr txBox="1"/>
          <p:nvPr/>
        </p:nvSpPr>
        <p:spPr>
          <a:xfrm>
            <a:off x="1598838" y="5350200"/>
            <a:ext cx="1045029" cy="369332"/>
          </a:xfrm>
          <a:prstGeom prst="rect">
            <a:avLst/>
          </a:prstGeom>
          <a:noFill/>
        </p:spPr>
        <p:txBody>
          <a:bodyPr wrap="square" rtlCol="0">
            <a:spAutoFit/>
          </a:bodyPr>
          <a:lstStyle/>
          <a:p>
            <a:r>
              <a:rPr kumimoji="1" lang="ja-JP" altLang="en-US" dirty="0"/>
              <a:t>写真</a:t>
            </a:r>
          </a:p>
        </p:txBody>
      </p:sp>
      <p:sp>
        <p:nvSpPr>
          <p:cNvPr id="7" name="右矢印 6"/>
          <p:cNvSpPr/>
          <p:nvPr/>
        </p:nvSpPr>
        <p:spPr>
          <a:xfrm>
            <a:off x="4194629" y="3772125"/>
            <a:ext cx="1001485" cy="904945"/>
          </a:xfrm>
          <a:prstGeom prst="rightArrow">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4194629" y="4891618"/>
            <a:ext cx="1224190" cy="369332"/>
          </a:xfrm>
          <a:prstGeom prst="rect">
            <a:avLst/>
          </a:prstGeom>
          <a:noFill/>
        </p:spPr>
        <p:txBody>
          <a:bodyPr wrap="square" rtlCol="0">
            <a:spAutoFit/>
          </a:bodyPr>
          <a:lstStyle/>
          <a:p>
            <a:r>
              <a:rPr lang="en-US" altLang="ja-JP" dirty="0"/>
              <a:t>OCR</a:t>
            </a:r>
            <a:r>
              <a:rPr lang="ja-JP" altLang="en-US" dirty="0"/>
              <a:t>変換</a:t>
            </a:r>
            <a:endParaRPr kumimoji="1" lang="ja-JP" altLang="en-US" dirty="0"/>
          </a:p>
        </p:txBody>
      </p:sp>
      <p:pic>
        <p:nvPicPr>
          <p:cNvPr id="9" name="図 8"/>
          <p:cNvPicPr>
            <a:picLocks noChangeAspect="1"/>
          </p:cNvPicPr>
          <p:nvPr/>
        </p:nvPicPr>
        <p:blipFill>
          <a:blip r:embed="rId3"/>
          <a:stretch>
            <a:fillRect/>
          </a:stretch>
        </p:blipFill>
        <p:spPr>
          <a:xfrm>
            <a:off x="390322" y="3079271"/>
            <a:ext cx="3462062" cy="2181679"/>
          </a:xfrm>
          <a:prstGeom prst="rect">
            <a:avLst/>
          </a:prstGeom>
          <a:ln>
            <a:solidFill>
              <a:schemeClr val="accent1"/>
            </a:solidFill>
          </a:ln>
        </p:spPr>
      </p:pic>
      <p:sp>
        <p:nvSpPr>
          <p:cNvPr id="10" name="テキスト ボックス 9"/>
          <p:cNvSpPr txBox="1"/>
          <p:nvPr/>
        </p:nvSpPr>
        <p:spPr>
          <a:xfrm>
            <a:off x="5812345" y="4039931"/>
            <a:ext cx="2341791" cy="523220"/>
          </a:xfrm>
          <a:prstGeom prst="rect">
            <a:avLst/>
          </a:prstGeom>
          <a:noFill/>
        </p:spPr>
        <p:txBody>
          <a:bodyPr wrap="square" rtlCol="0">
            <a:spAutoFit/>
          </a:bodyPr>
          <a:lstStyle/>
          <a:p>
            <a:r>
              <a:rPr kumimoji="1" lang="en-US" altLang="ja-JP" sz="2800" dirty="0"/>
              <a:t>AI</a:t>
            </a:r>
            <a:r>
              <a:rPr kumimoji="1" lang="ja-JP" altLang="en-US" sz="2800" dirty="0"/>
              <a:t>はすごい</a:t>
            </a:r>
          </a:p>
        </p:txBody>
      </p:sp>
      <p:sp>
        <p:nvSpPr>
          <p:cNvPr id="11" name="テキスト ボックス 10"/>
          <p:cNvSpPr txBox="1"/>
          <p:nvPr/>
        </p:nvSpPr>
        <p:spPr>
          <a:xfrm>
            <a:off x="5835479" y="4891618"/>
            <a:ext cx="2518228" cy="369332"/>
          </a:xfrm>
          <a:prstGeom prst="rect">
            <a:avLst/>
          </a:prstGeom>
          <a:noFill/>
        </p:spPr>
        <p:txBody>
          <a:bodyPr wrap="square" rtlCol="0">
            <a:spAutoFit/>
          </a:bodyPr>
          <a:lstStyle/>
          <a:p>
            <a:r>
              <a:rPr lang="ja-JP" altLang="en-US" dirty="0"/>
              <a:t>文字に起してくれる</a:t>
            </a:r>
            <a:endParaRPr kumimoji="1" lang="ja-JP" altLang="en-US" dirty="0"/>
          </a:p>
        </p:txBody>
      </p:sp>
    </p:spTree>
    <p:extLst>
      <p:ext uri="{BB962C8B-B14F-4D97-AF65-F5344CB8AC3E}">
        <p14:creationId xmlns:p14="http://schemas.microsoft.com/office/powerpoint/2010/main" val="31108885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a:lstStyle/>
          <a:p>
            <a:r>
              <a:rPr lang="ja-JP" altLang="en-US" dirty="0"/>
              <a:t>グループウェアとアプリケーションの連携事例</a:t>
            </a:r>
            <a:endParaRPr kumimoji="1" lang="ja-JP" altLang="en-US" dirty="0"/>
          </a:p>
        </p:txBody>
      </p:sp>
      <p:sp>
        <p:nvSpPr>
          <p:cNvPr id="7" name="テキスト プレースホルダー 6"/>
          <p:cNvSpPr>
            <a:spLocks noGrp="1"/>
          </p:cNvSpPr>
          <p:nvPr>
            <p:ph type="body" sz="quarter" idx="11"/>
          </p:nvPr>
        </p:nvSpPr>
        <p:spPr/>
        <p:txBody>
          <a:bodyPr/>
          <a:lstStyle/>
          <a:p>
            <a:r>
              <a:rPr lang="en-US" altLang="ja-JP" dirty="0"/>
              <a:t>3</a:t>
            </a:r>
            <a:endParaRPr kumimoji="1" lang="ja-JP" altLang="en-US" dirty="0"/>
          </a:p>
        </p:txBody>
      </p:sp>
    </p:spTree>
    <p:extLst>
      <p:ext uri="{BB962C8B-B14F-4D97-AF65-F5344CB8AC3E}">
        <p14:creationId xmlns:p14="http://schemas.microsoft.com/office/powerpoint/2010/main" val="1523577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ja-JP" altLang="en-US" dirty="0"/>
              <a:t>ここまで紹介してきたグループウェア（ </a:t>
            </a:r>
            <a:r>
              <a:rPr kumimoji="1" lang="en-US" altLang="ja-JP" dirty="0"/>
              <a:t>MS365 </a:t>
            </a:r>
            <a:r>
              <a:rPr kumimoji="1" lang="ja-JP" altLang="en-US"/>
              <a:t>や </a:t>
            </a:r>
            <a:r>
              <a:rPr kumimoji="1" lang="en-US" altLang="ja-JP" dirty="0" err="1"/>
              <a:t>GoogleWorks</a:t>
            </a:r>
            <a:r>
              <a:rPr kumimoji="1" lang="en-US" altLang="ja-JP" dirty="0"/>
              <a:t> </a:t>
            </a:r>
            <a:r>
              <a:rPr kumimoji="1" lang="ja-JP" altLang="en-US"/>
              <a:t>など）は他のアプリケーションと連携することは可能です。</a:t>
            </a:r>
            <a:endParaRPr kumimoji="1" lang="en-US" altLang="ja-JP"/>
          </a:p>
          <a:p>
            <a:endParaRPr lang="en-US" altLang="ja-JP" dirty="0"/>
          </a:p>
          <a:p>
            <a:r>
              <a:rPr kumimoji="1" lang="ja-JP" altLang="en-US" dirty="0"/>
              <a:t>ここからは、その事例として、以下をご紹介します。</a:t>
            </a:r>
            <a:endParaRPr kumimoji="1" lang="en-US" altLang="ja-JP" dirty="0"/>
          </a:p>
          <a:p>
            <a:endParaRPr lang="en-US" altLang="ja-JP" dirty="0"/>
          </a:p>
          <a:p>
            <a:pPr marL="457200" indent="-457200">
              <a:buFont typeface="+mj-lt"/>
              <a:buAutoNum type="arabicPeriod"/>
            </a:pPr>
            <a:r>
              <a:rPr lang="en-US" altLang="ja-JP" dirty="0"/>
              <a:t>Microsoft Office 365</a:t>
            </a:r>
            <a:r>
              <a:rPr lang="ja-JP" altLang="en-US"/>
              <a:t>（</a:t>
            </a:r>
            <a:r>
              <a:rPr lang="en-US" altLang="ja-JP" dirty="0" err="1"/>
              <a:t>powerpoint</a:t>
            </a:r>
            <a:r>
              <a:rPr lang="en-US" altLang="ja-JP" dirty="0"/>
              <a:t> </a:t>
            </a:r>
            <a:r>
              <a:rPr lang="ja-JP" altLang="en-US"/>
              <a:t>や </a:t>
            </a:r>
            <a:r>
              <a:rPr lang="en-US" altLang="ja-JP" dirty="0"/>
              <a:t>outlook) </a:t>
            </a:r>
            <a:r>
              <a:rPr lang="ja-JP" altLang="en-US"/>
              <a:t>と </a:t>
            </a:r>
            <a:r>
              <a:rPr lang="en-US" altLang="ja-JP" dirty="0" err="1"/>
              <a:t>desknet’s</a:t>
            </a:r>
            <a:r>
              <a:rPr lang="en-US" altLang="ja-JP" dirty="0"/>
              <a:t> Neo </a:t>
            </a:r>
            <a:r>
              <a:rPr lang="ja-JP" altLang="en-US"/>
              <a:t>（グループウェア）</a:t>
            </a:r>
            <a:endParaRPr lang="en-US" altLang="ja-JP"/>
          </a:p>
          <a:p>
            <a:pPr marL="457200" indent="-457200">
              <a:buFont typeface="+mj-lt"/>
              <a:buAutoNum type="arabicPeriod"/>
            </a:pPr>
            <a:endParaRPr lang="en-US" altLang="ja-JP" dirty="0"/>
          </a:p>
          <a:p>
            <a:pPr marL="457200" indent="-457200">
              <a:buFont typeface="+mj-lt"/>
              <a:buAutoNum type="arabicPeriod"/>
            </a:pPr>
            <a:r>
              <a:rPr lang="en-US" altLang="ja-JP" dirty="0"/>
              <a:t>Microsoft Office 365</a:t>
            </a:r>
            <a:r>
              <a:rPr lang="ja-JP" altLang="en-US"/>
              <a:t>（</a:t>
            </a:r>
            <a:r>
              <a:rPr lang="en-US" altLang="ja-JP" dirty="0"/>
              <a:t>outlook) </a:t>
            </a:r>
            <a:r>
              <a:rPr lang="ja-JP" altLang="en-US"/>
              <a:t>と </a:t>
            </a:r>
            <a:r>
              <a:rPr lang="en-US" altLang="ja-JP" dirty="0" err="1"/>
              <a:t>desknet’s</a:t>
            </a:r>
            <a:r>
              <a:rPr lang="en-US" altLang="ja-JP" dirty="0"/>
              <a:t> Neo</a:t>
            </a:r>
            <a:br>
              <a:rPr lang="en-US" altLang="ja-JP" dirty="0"/>
            </a:br>
            <a:r>
              <a:rPr lang="en-US" altLang="ja-JP" dirty="0"/>
              <a:t> </a:t>
            </a:r>
            <a:r>
              <a:rPr lang="ja-JP" altLang="en-US" dirty="0"/>
              <a:t>（グループウェア）</a:t>
            </a:r>
            <a:endParaRPr lang="en-US" altLang="ja-JP" dirty="0"/>
          </a:p>
          <a:p>
            <a:pPr marL="457200" indent="-457200">
              <a:buFont typeface="+mj-lt"/>
              <a:buAutoNum type="arabicPeriod"/>
            </a:pPr>
            <a:endParaRPr lang="en-US" altLang="ja-JP" dirty="0"/>
          </a:p>
          <a:p>
            <a:pPr marL="457200" indent="-457200">
              <a:buFont typeface="+mj-lt"/>
              <a:buAutoNum type="arabicPeriod"/>
            </a:pPr>
            <a:r>
              <a:rPr lang="en-US" altLang="ja-JP" dirty="0"/>
              <a:t>Google</a:t>
            </a:r>
            <a:r>
              <a:rPr lang="ja-JP" altLang="en-US" dirty="0"/>
              <a:t>ドライブと </a:t>
            </a:r>
            <a:r>
              <a:rPr lang="en-US" altLang="ja-JP" dirty="0"/>
              <a:t>Slack (</a:t>
            </a:r>
            <a:r>
              <a:rPr lang="ja-JP" altLang="en-US" dirty="0"/>
              <a:t>チャットツール</a:t>
            </a:r>
            <a:r>
              <a:rPr lang="en-US" altLang="ja-JP" dirty="0"/>
              <a:t>)</a:t>
            </a:r>
          </a:p>
          <a:p>
            <a:endParaRPr lang="en-US" altLang="ja-JP" dirty="0"/>
          </a:p>
          <a:p>
            <a:endParaRPr lang="en-US" altLang="ja-JP" dirty="0"/>
          </a:p>
          <a:p>
            <a:endParaRPr lang="en-US" altLang="ja-JP" dirty="0"/>
          </a:p>
          <a:p>
            <a:endParaRPr kumimoji="1" lang="ja-JP" altLang="en-US" dirty="0"/>
          </a:p>
        </p:txBody>
      </p:sp>
      <p:sp>
        <p:nvSpPr>
          <p:cNvPr id="3" name="タイトル 2"/>
          <p:cNvSpPr>
            <a:spLocks noGrp="1"/>
          </p:cNvSpPr>
          <p:nvPr>
            <p:ph type="ctrTitle"/>
          </p:nvPr>
        </p:nvSpPr>
        <p:spPr/>
        <p:txBody>
          <a:bodyPr/>
          <a:lstStyle/>
          <a:p>
            <a:r>
              <a:rPr kumimoji="1" lang="ja-JP" altLang="en-US" dirty="0"/>
              <a:t>グループウェアを補完するアプリケーション</a:t>
            </a:r>
          </a:p>
        </p:txBody>
      </p:sp>
    </p:spTree>
    <p:extLst>
      <p:ext uri="{BB962C8B-B14F-4D97-AF65-F5344CB8AC3E}">
        <p14:creationId xmlns:p14="http://schemas.microsoft.com/office/powerpoint/2010/main" val="28672896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29028" y="1321969"/>
            <a:ext cx="9060928" cy="5020774"/>
          </a:xfrm>
          <a:prstGeom prst="rect">
            <a:avLst/>
          </a:prstGeom>
        </p:spPr>
      </p:pic>
      <p:sp>
        <p:nvSpPr>
          <p:cNvPr id="7" name="タイトル 2"/>
          <p:cNvSpPr>
            <a:spLocks noGrp="1"/>
          </p:cNvSpPr>
          <p:nvPr>
            <p:ph type="ctrTitle"/>
          </p:nvPr>
        </p:nvSpPr>
        <p:spPr>
          <a:xfrm>
            <a:off x="350370" y="131850"/>
            <a:ext cx="8429622" cy="409795"/>
          </a:xfrm>
        </p:spPr>
        <p:txBody>
          <a:bodyPr/>
          <a:lstStyle/>
          <a:p>
            <a:r>
              <a:rPr lang="en-US" altLang="ja-JP" dirty="0"/>
              <a:t>Microsoft Office 365</a:t>
            </a:r>
            <a:r>
              <a:rPr kumimoji="1" lang="en-US" altLang="ja-JP" dirty="0"/>
              <a:t> </a:t>
            </a:r>
            <a:r>
              <a:rPr lang="ja-JP" altLang="en-US"/>
              <a:t>✖ </a:t>
            </a:r>
            <a:r>
              <a:rPr lang="en-US" altLang="ja-JP" dirty="0" err="1"/>
              <a:t>desknet’s</a:t>
            </a:r>
            <a:r>
              <a:rPr lang="en-US" altLang="ja-JP" dirty="0"/>
              <a:t> Neo </a:t>
            </a:r>
            <a:endParaRPr kumimoji="1" lang="ja-JP" altLang="en-US" dirty="0"/>
          </a:p>
        </p:txBody>
      </p:sp>
      <p:sp>
        <p:nvSpPr>
          <p:cNvPr id="8" name="正方形/長方形 7"/>
          <p:cNvSpPr/>
          <p:nvPr/>
        </p:nvSpPr>
        <p:spPr>
          <a:xfrm>
            <a:off x="224971" y="6396335"/>
            <a:ext cx="7061199" cy="276999"/>
          </a:xfrm>
          <a:prstGeom prst="rect">
            <a:avLst/>
          </a:prstGeom>
        </p:spPr>
        <p:txBody>
          <a:bodyPr wrap="square">
            <a:spAutoFit/>
          </a:bodyPr>
          <a:lstStyle/>
          <a:p>
            <a:r>
              <a:rPr lang="ja-JP" altLang="en-US" sz="1200" dirty="0"/>
              <a:t>出典：https://www.desknets.com/special/o365/</a:t>
            </a:r>
          </a:p>
        </p:txBody>
      </p:sp>
    </p:spTree>
    <p:extLst>
      <p:ext uri="{BB962C8B-B14F-4D97-AF65-F5344CB8AC3E}">
        <p14:creationId xmlns:p14="http://schemas.microsoft.com/office/powerpoint/2010/main" val="6401449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dirty="0"/>
              <a:t>Google</a:t>
            </a:r>
            <a:r>
              <a:rPr kumimoji="1" lang="ja-JP" altLang="en-US" dirty="0"/>
              <a:t>ドライブ </a:t>
            </a:r>
            <a:r>
              <a:rPr lang="ja-JP" altLang="en-US" dirty="0"/>
              <a:t>✖ </a:t>
            </a:r>
            <a:r>
              <a:rPr lang="en-US" altLang="ja-JP" dirty="0"/>
              <a:t>Slack(</a:t>
            </a:r>
            <a:r>
              <a:rPr lang="ja-JP" altLang="en-US" dirty="0"/>
              <a:t>チャットツール</a:t>
            </a:r>
            <a:r>
              <a:rPr lang="en-US" altLang="ja-JP" dirty="0"/>
              <a:t>)</a:t>
            </a:r>
            <a:endParaRPr kumimoji="1" lang="ja-JP" altLang="en-US" dirty="0"/>
          </a:p>
        </p:txBody>
      </p:sp>
      <p:pic>
        <p:nvPicPr>
          <p:cNvPr id="4" name="図 3"/>
          <p:cNvPicPr>
            <a:picLocks noChangeAspect="1"/>
          </p:cNvPicPr>
          <p:nvPr/>
        </p:nvPicPr>
        <p:blipFill>
          <a:blip r:embed="rId3"/>
          <a:stretch>
            <a:fillRect/>
          </a:stretch>
        </p:blipFill>
        <p:spPr>
          <a:xfrm>
            <a:off x="248770" y="1508559"/>
            <a:ext cx="8632822" cy="4609760"/>
          </a:xfrm>
          <a:prstGeom prst="rect">
            <a:avLst/>
          </a:prstGeom>
        </p:spPr>
      </p:pic>
      <p:sp>
        <p:nvSpPr>
          <p:cNvPr id="6" name="正方形/長方形 5"/>
          <p:cNvSpPr/>
          <p:nvPr/>
        </p:nvSpPr>
        <p:spPr>
          <a:xfrm>
            <a:off x="224971" y="6396335"/>
            <a:ext cx="7061199" cy="276999"/>
          </a:xfrm>
          <a:prstGeom prst="rect">
            <a:avLst/>
          </a:prstGeom>
        </p:spPr>
        <p:txBody>
          <a:bodyPr wrap="square">
            <a:spAutoFit/>
          </a:bodyPr>
          <a:lstStyle/>
          <a:p>
            <a:r>
              <a:rPr lang="ja-JP" altLang="en-US" sz="1200" dirty="0"/>
              <a:t>出典：https://www.stock-app.info/media/?p=6862#Google_Drive/</a:t>
            </a:r>
          </a:p>
        </p:txBody>
      </p:sp>
    </p:spTree>
    <p:extLst>
      <p:ext uri="{BB962C8B-B14F-4D97-AF65-F5344CB8AC3E}">
        <p14:creationId xmlns:p14="http://schemas.microsoft.com/office/powerpoint/2010/main" val="3270669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stretch>
            <a:fillRect/>
          </a:stretch>
        </p:blipFill>
        <p:spPr>
          <a:xfrm>
            <a:off x="0" y="1348240"/>
            <a:ext cx="8940800" cy="4903854"/>
          </a:xfrm>
          <a:prstGeom prst="rect">
            <a:avLst/>
          </a:prstGeom>
        </p:spPr>
      </p:pic>
      <p:sp>
        <p:nvSpPr>
          <p:cNvPr id="6" name="正方形/長方形 5"/>
          <p:cNvSpPr/>
          <p:nvPr/>
        </p:nvSpPr>
        <p:spPr>
          <a:xfrm>
            <a:off x="224971" y="6396335"/>
            <a:ext cx="7061199" cy="276999"/>
          </a:xfrm>
          <a:prstGeom prst="rect">
            <a:avLst/>
          </a:prstGeom>
        </p:spPr>
        <p:txBody>
          <a:bodyPr wrap="square">
            <a:spAutoFit/>
          </a:bodyPr>
          <a:lstStyle/>
          <a:p>
            <a:r>
              <a:rPr lang="ja-JP" altLang="en-US" sz="1200" dirty="0"/>
              <a:t>出典：https://www.desknets.com/special/o365/</a:t>
            </a:r>
          </a:p>
        </p:txBody>
      </p:sp>
      <p:sp>
        <p:nvSpPr>
          <p:cNvPr id="9" name="タイトル 2"/>
          <p:cNvSpPr>
            <a:spLocks noGrp="1"/>
          </p:cNvSpPr>
          <p:nvPr>
            <p:ph type="ctrTitle"/>
          </p:nvPr>
        </p:nvSpPr>
        <p:spPr>
          <a:xfrm>
            <a:off x="350370" y="131850"/>
            <a:ext cx="8429622" cy="409795"/>
          </a:xfrm>
        </p:spPr>
        <p:txBody>
          <a:bodyPr/>
          <a:lstStyle/>
          <a:p>
            <a:r>
              <a:rPr lang="en-US" altLang="ja-JP" dirty="0"/>
              <a:t>Microsoft Office 365</a:t>
            </a:r>
            <a:r>
              <a:rPr kumimoji="1" lang="en-US" altLang="ja-JP" dirty="0"/>
              <a:t> </a:t>
            </a:r>
            <a:r>
              <a:rPr lang="ja-JP" altLang="en-US" dirty="0"/>
              <a:t>✖ </a:t>
            </a:r>
            <a:r>
              <a:rPr lang="en-US" altLang="ja-JP" dirty="0" err="1"/>
              <a:t>desknet’s</a:t>
            </a:r>
            <a:r>
              <a:rPr lang="en-US" altLang="ja-JP" dirty="0"/>
              <a:t> Neo </a:t>
            </a:r>
            <a:endParaRPr kumimoji="1" lang="ja-JP" altLang="en-US" dirty="0"/>
          </a:p>
        </p:txBody>
      </p:sp>
    </p:spTree>
    <p:extLst>
      <p:ext uri="{BB962C8B-B14F-4D97-AF65-F5344CB8AC3E}">
        <p14:creationId xmlns:p14="http://schemas.microsoft.com/office/powerpoint/2010/main" val="16037272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dirty="0"/>
              <a:t>AI</a:t>
            </a:r>
            <a:r>
              <a:rPr kumimoji="1" lang="ja-JP" altLang="en-US" dirty="0"/>
              <a:t>リテラシー　</a:t>
            </a:r>
            <a:r>
              <a:rPr lang="ja-JP" altLang="en-US" dirty="0"/>
              <a:t>概要</a:t>
            </a:r>
            <a:endParaRPr kumimoji="1" lang="ja-JP" altLang="en-US" dirty="0"/>
          </a:p>
        </p:txBody>
      </p:sp>
      <p:sp>
        <p:nvSpPr>
          <p:cNvPr id="6" name="コンテンツ プレースホルダー 1"/>
          <p:cNvSpPr txBox="1">
            <a:spLocks/>
          </p:cNvSpPr>
          <p:nvPr/>
        </p:nvSpPr>
        <p:spPr>
          <a:xfrm>
            <a:off x="340744" y="771872"/>
            <a:ext cx="7181489" cy="693916"/>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342900" indent="-342900">
              <a:buFont typeface="Arial" panose="020B0604020202020204" pitchFamily="34" charset="0"/>
              <a:buChar char="•"/>
            </a:pPr>
            <a:r>
              <a:rPr lang="ja-JP" altLang="en-US" sz="2000" dirty="0">
                <a:latin typeface="+mj-ea"/>
              </a:rPr>
              <a:t>授業形態は、</a:t>
            </a:r>
            <a:r>
              <a:rPr lang="en-US" altLang="ja-JP" sz="2000" dirty="0">
                <a:latin typeface="+mj-ea"/>
              </a:rPr>
              <a:t>e-</a:t>
            </a:r>
            <a:r>
              <a:rPr lang="ja-JP" altLang="en-US" sz="2000" dirty="0">
                <a:latin typeface="+mj-ea"/>
              </a:rPr>
              <a:t>ラーニングとなります</a:t>
            </a:r>
            <a:endParaRPr lang="en-US" altLang="ja-JP" sz="2000" dirty="0">
              <a:latin typeface="+mj-ea"/>
              <a:ea typeface="+mj-ea"/>
            </a:endParaRPr>
          </a:p>
          <a:p>
            <a:pPr marL="342900" indent="-342900">
              <a:buFont typeface="Arial" panose="020B0604020202020204" pitchFamily="34" charset="0"/>
              <a:buChar char="•"/>
            </a:pPr>
            <a:r>
              <a:rPr lang="ja-JP" altLang="en-US" sz="2000" dirty="0">
                <a:latin typeface="+mj-ea"/>
                <a:ea typeface="+mj-ea"/>
              </a:rPr>
              <a:t>計１２回開催します</a:t>
            </a:r>
            <a:endParaRPr lang="en-US" altLang="ja-JP" sz="2000" dirty="0">
              <a:latin typeface="+mj-ea"/>
              <a:ea typeface="+mj-ea"/>
            </a:endParaRPr>
          </a:p>
        </p:txBody>
      </p:sp>
      <p:graphicFrame>
        <p:nvGraphicFramePr>
          <p:cNvPr id="7" name="表 6"/>
          <p:cNvGraphicFramePr>
            <a:graphicFrameLocks noGrp="1"/>
          </p:cNvGraphicFramePr>
          <p:nvPr/>
        </p:nvGraphicFramePr>
        <p:xfrm>
          <a:off x="246269" y="1792849"/>
          <a:ext cx="8651462" cy="4358640"/>
        </p:xfrm>
        <a:graphic>
          <a:graphicData uri="http://schemas.openxmlformats.org/drawingml/2006/table">
            <a:tbl>
              <a:tblPr firstRow="1" bandRow="1">
                <a:tableStyleId>{5C22544A-7EE6-4342-B048-85BDC9FD1C3A}</a:tableStyleId>
              </a:tblPr>
              <a:tblGrid>
                <a:gridCol w="567055">
                  <a:extLst>
                    <a:ext uri="{9D8B030D-6E8A-4147-A177-3AD203B41FA5}">
                      <a16:colId xmlns:a16="http://schemas.microsoft.com/office/drawing/2014/main" xmlns="" val="2904047441"/>
                    </a:ext>
                  </a:extLst>
                </a:gridCol>
                <a:gridCol w="5948753">
                  <a:extLst>
                    <a:ext uri="{9D8B030D-6E8A-4147-A177-3AD203B41FA5}">
                      <a16:colId xmlns:a16="http://schemas.microsoft.com/office/drawing/2014/main" xmlns="" val="1261446937"/>
                    </a:ext>
                  </a:extLst>
                </a:gridCol>
                <a:gridCol w="2135654">
                  <a:extLst>
                    <a:ext uri="{9D8B030D-6E8A-4147-A177-3AD203B41FA5}">
                      <a16:colId xmlns:a16="http://schemas.microsoft.com/office/drawing/2014/main" xmlns="" val="322255843"/>
                    </a:ext>
                  </a:extLst>
                </a:gridCol>
              </a:tblGrid>
              <a:tr h="0">
                <a:tc>
                  <a:txBody>
                    <a:bodyPr/>
                    <a:lstStyle/>
                    <a:p>
                      <a:pPr algn="ctr"/>
                      <a:r>
                        <a:rPr kumimoji="1" lang="en-US" altLang="ja-JP" sz="1600" dirty="0"/>
                        <a:t>No</a:t>
                      </a:r>
                      <a:endParaRPr kumimoji="1" lang="ja-JP" altLang="en-US" sz="1600" dirty="0"/>
                    </a:p>
                  </a:txBody>
                  <a:tcPr/>
                </a:tc>
                <a:tc>
                  <a:txBody>
                    <a:bodyPr/>
                    <a:lstStyle/>
                    <a:p>
                      <a:pPr algn="ctr"/>
                      <a:r>
                        <a:rPr kumimoji="1" lang="ja-JP" altLang="en-US" sz="1600" dirty="0"/>
                        <a:t>授業概要</a:t>
                      </a:r>
                    </a:p>
                  </a:txBody>
                  <a:tcPr/>
                </a:tc>
                <a:tc>
                  <a:txBody>
                    <a:bodyPr/>
                    <a:lstStyle/>
                    <a:p>
                      <a:pPr algn="ctr"/>
                      <a:r>
                        <a:rPr kumimoji="1" lang="ja-JP" altLang="en-US" sz="1600" dirty="0"/>
                        <a:t>講師</a:t>
                      </a:r>
                    </a:p>
                  </a:txBody>
                  <a:tcPr/>
                </a:tc>
                <a:extLst>
                  <a:ext uri="{0D108BD9-81ED-4DB2-BD59-A6C34878D82A}">
                    <a16:rowId xmlns:a16="http://schemas.microsoft.com/office/drawing/2014/main" xmlns="" val="1688276906"/>
                  </a:ext>
                </a:extLst>
              </a:tr>
              <a:tr h="0">
                <a:tc>
                  <a:txBody>
                    <a:bodyPr/>
                    <a:lstStyle/>
                    <a:p>
                      <a:pPr algn="ctr"/>
                      <a:r>
                        <a:rPr kumimoji="1" lang="en-US" altLang="ja-JP" sz="1600" dirty="0">
                          <a:solidFill>
                            <a:schemeClr val="tx1">
                              <a:lumMod val="75000"/>
                              <a:lumOff val="25000"/>
                            </a:schemeClr>
                          </a:solidFill>
                        </a:rPr>
                        <a:t>1</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が変える社会</a:t>
                      </a:r>
                    </a:p>
                  </a:txBody>
                  <a:tcPr/>
                </a:tc>
                <a:tc>
                  <a:txBody>
                    <a:bodyPr/>
                    <a:lstStyle/>
                    <a:p>
                      <a:pPr algn="ctr"/>
                      <a:r>
                        <a:rPr kumimoji="1" lang="en-US" altLang="ja-JP" sz="1600" dirty="0">
                          <a:solidFill>
                            <a:schemeClr val="tx1">
                              <a:lumMod val="75000"/>
                              <a:lumOff val="25000"/>
                            </a:schemeClr>
                          </a:solidFill>
                        </a:rPr>
                        <a:t>NTT</a:t>
                      </a:r>
                      <a:r>
                        <a:rPr kumimoji="1" lang="ja-JP" altLang="en-US" sz="1600" dirty="0">
                          <a:solidFill>
                            <a:schemeClr val="tx1">
                              <a:lumMod val="75000"/>
                              <a:lumOff val="25000"/>
                            </a:schemeClr>
                          </a:solidFill>
                        </a:rPr>
                        <a:t>西日本</a:t>
                      </a:r>
                    </a:p>
                  </a:txBody>
                  <a:tcPr anchor="ctr"/>
                </a:tc>
                <a:extLst>
                  <a:ext uri="{0D108BD9-81ED-4DB2-BD59-A6C34878D82A}">
                    <a16:rowId xmlns:a16="http://schemas.microsoft.com/office/drawing/2014/main" xmlns="" val="3221468820"/>
                  </a:ext>
                </a:extLst>
              </a:tr>
              <a:tr h="0">
                <a:tc>
                  <a:txBody>
                    <a:bodyPr/>
                    <a:lstStyle/>
                    <a:p>
                      <a:pPr algn="ctr"/>
                      <a:r>
                        <a:rPr kumimoji="1" lang="en-US" altLang="ja-JP" sz="1600" dirty="0">
                          <a:solidFill>
                            <a:schemeClr val="tx1">
                              <a:lumMod val="75000"/>
                              <a:lumOff val="25000"/>
                            </a:schemeClr>
                          </a:solidFill>
                        </a:rPr>
                        <a:t>2</a:t>
                      </a:r>
                      <a:endParaRPr kumimoji="1" lang="ja-JP" altLang="en-US" sz="1600" dirty="0">
                        <a:solidFill>
                          <a:schemeClr val="tx1">
                            <a:lumMod val="75000"/>
                            <a:lumOff val="25000"/>
                          </a:schemeClr>
                        </a:solidFill>
                      </a:endParaRPr>
                    </a:p>
                  </a:txBody>
                  <a:tcPr/>
                </a:tc>
                <a:tc>
                  <a:txBody>
                    <a:bodyPr/>
                    <a:lstStyle/>
                    <a:p>
                      <a:pPr algn="l"/>
                      <a:r>
                        <a:rPr kumimoji="1" lang="ja-JP" altLang="en-US" sz="1600" b="1" dirty="0">
                          <a:solidFill>
                            <a:schemeClr val="tx1">
                              <a:lumMod val="75000"/>
                              <a:lumOff val="25000"/>
                            </a:schemeClr>
                          </a:solidFill>
                        </a:rPr>
                        <a:t>働き方改革と</a:t>
                      </a:r>
                      <a:r>
                        <a:rPr kumimoji="1" lang="en-US" altLang="ja-JP" sz="1600" b="1" dirty="0">
                          <a:solidFill>
                            <a:schemeClr val="tx1">
                              <a:lumMod val="75000"/>
                              <a:lumOff val="25000"/>
                            </a:schemeClr>
                          </a:solidFill>
                        </a:rPr>
                        <a:t>DX</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3178709493"/>
                  </a:ext>
                </a:extLst>
              </a:tr>
              <a:tr h="0">
                <a:tc>
                  <a:txBody>
                    <a:bodyPr/>
                    <a:lstStyle/>
                    <a:p>
                      <a:pPr algn="ctr"/>
                      <a:r>
                        <a:rPr kumimoji="1" lang="en-US" altLang="ja-JP" sz="1600" dirty="0">
                          <a:solidFill>
                            <a:schemeClr val="tx1">
                              <a:lumMod val="75000"/>
                              <a:lumOff val="25000"/>
                            </a:schemeClr>
                          </a:solidFill>
                        </a:rPr>
                        <a:t>3</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基礎知識</a:t>
                      </a:r>
                      <a:r>
                        <a:rPr kumimoji="1" lang="en-US" altLang="ja-JP" sz="1600" b="1" dirty="0">
                          <a:solidFill>
                            <a:schemeClr val="tx1">
                              <a:lumMod val="75000"/>
                              <a:lumOff val="25000"/>
                            </a:schemeClr>
                          </a:solidFill>
                        </a:rPr>
                        <a:t>(1)</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453956153"/>
                  </a:ext>
                </a:extLst>
              </a:tr>
              <a:tr h="0">
                <a:tc>
                  <a:txBody>
                    <a:bodyPr/>
                    <a:lstStyle/>
                    <a:p>
                      <a:pPr algn="ctr"/>
                      <a:r>
                        <a:rPr kumimoji="1" lang="en-US" altLang="ja-JP" sz="1600" dirty="0">
                          <a:solidFill>
                            <a:schemeClr val="tx1">
                              <a:lumMod val="75000"/>
                              <a:lumOff val="25000"/>
                            </a:schemeClr>
                          </a:solidFill>
                        </a:rPr>
                        <a:t>4</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基礎知識</a:t>
                      </a:r>
                      <a:r>
                        <a:rPr kumimoji="1" lang="en-US" altLang="ja-JP" sz="1600" b="1" dirty="0">
                          <a:solidFill>
                            <a:schemeClr val="tx1">
                              <a:lumMod val="75000"/>
                              <a:lumOff val="25000"/>
                            </a:schemeClr>
                          </a:solidFill>
                        </a:rPr>
                        <a:t>(2)</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906187670"/>
                  </a:ext>
                </a:extLst>
              </a:tr>
              <a:tr h="0">
                <a:tc>
                  <a:txBody>
                    <a:bodyPr/>
                    <a:lstStyle/>
                    <a:p>
                      <a:pPr algn="ctr"/>
                      <a:r>
                        <a:rPr kumimoji="1" lang="en-US" altLang="ja-JP" sz="1600" dirty="0">
                          <a:solidFill>
                            <a:schemeClr val="tx1">
                              <a:lumMod val="75000"/>
                              <a:lumOff val="25000"/>
                            </a:schemeClr>
                          </a:solidFill>
                        </a:rPr>
                        <a:t>5</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(1)</a:t>
                      </a:r>
                      <a:r>
                        <a:rPr kumimoji="1" lang="ja-JP" altLang="en-US" sz="1600" b="1" dirty="0">
                          <a:solidFill>
                            <a:schemeClr val="tx1">
                              <a:lumMod val="75000"/>
                              <a:lumOff val="25000"/>
                            </a:schemeClr>
                          </a:solidFill>
                        </a:rPr>
                        <a:t>　クラウド</a:t>
                      </a:r>
                      <a:r>
                        <a:rPr kumimoji="1" lang="en-US" altLang="ja-JP" sz="1600" b="1" dirty="0">
                          <a:solidFill>
                            <a:schemeClr val="tx1">
                              <a:lumMod val="75000"/>
                              <a:lumOff val="25000"/>
                            </a:schemeClr>
                          </a:solidFill>
                        </a:rPr>
                        <a:t>/IoT/5G</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681188941"/>
                  </a:ext>
                </a:extLst>
              </a:tr>
              <a:tr h="0">
                <a:tc>
                  <a:txBody>
                    <a:bodyPr/>
                    <a:lstStyle/>
                    <a:p>
                      <a:pPr algn="ctr"/>
                      <a:r>
                        <a:rPr kumimoji="1" lang="en-US" altLang="ja-JP" sz="1600" dirty="0">
                          <a:solidFill>
                            <a:schemeClr val="tx1">
                              <a:lumMod val="75000"/>
                              <a:lumOff val="25000"/>
                            </a:schemeClr>
                          </a:solidFill>
                        </a:rPr>
                        <a:t>6</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(2)</a:t>
                      </a:r>
                      <a:r>
                        <a:rPr kumimoji="1" lang="ja-JP" altLang="en-US" sz="1600" b="1" dirty="0">
                          <a:solidFill>
                            <a:schemeClr val="tx1">
                              <a:lumMod val="75000"/>
                              <a:lumOff val="25000"/>
                            </a:schemeClr>
                          </a:solidFill>
                        </a:rPr>
                        <a:t>　情報セキュリティ①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ラーニングシステムズ</a:t>
                      </a:r>
                    </a:p>
                  </a:txBody>
                  <a:tcPr anchor="ctr"/>
                </a:tc>
                <a:extLst>
                  <a:ext uri="{0D108BD9-81ED-4DB2-BD59-A6C34878D82A}">
                    <a16:rowId xmlns:a16="http://schemas.microsoft.com/office/drawing/2014/main" xmlns="" val="320031005"/>
                  </a:ext>
                </a:extLst>
              </a:tr>
              <a:tr h="0">
                <a:tc>
                  <a:txBody>
                    <a:bodyPr/>
                    <a:lstStyle/>
                    <a:p>
                      <a:pPr algn="ctr"/>
                      <a:r>
                        <a:rPr kumimoji="1" lang="en-US" altLang="ja-JP" sz="1600" dirty="0">
                          <a:solidFill>
                            <a:schemeClr val="tx1">
                              <a:lumMod val="75000"/>
                              <a:lumOff val="25000"/>
                            </a:schemeClr>
                          </a:solidFill>
                        </a:rPr>
                        <a:t>7</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(3)</a:t>
                      </a:r>
                      <a:r>
                        <a:rPr kumimoji="1" lang="ja-JP" altLang="en-US" sz="1600" b="1" dirty="0">
                          <a:solidFill>
                            <a:schemeClr val="tx1">
                              <a:lumMod val="75000"/>
                              <a:lumOff val="25000"/>
                            </a:schemeClr>
                          </a:solidFill>
                        </a:rPr>
                        <a:t>　情報セキュリティ②</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ラーニングシステムズ</a:t>
                      </a:r>
                    </a:p>
                  </a:txBody>
                  <a:tcPr anchor="ctr"/>
                </a:tc>
                <a:extLst>
                  <a:ext uri="{0D108BD9-81ED-4DB2-BD59-A6C34878D82A}">
                    <a16:rowId xmlns:a16="http://schemas.microsoft.com/office/drawing/2014/main" xmlns="" val="1013665032"/>
                  </a:ext>
                </a:extLst>
              </a:tr>
              <a:tr h="0">
                <a:tc>
                  <a:txBody>
                    <a:bodyPr/>
                    <a:lstStyle/>
                    <a:p>
                      <a:pPr algn="ctr"/>
                      <a:r>
                        <a:rPr kumimoji="1" lang="en-US" altLang="ja-JP" sz="1600" dirty="0">
                          <a:solidFill>
                            <a:schemeClr val="tx1">
                              <a:lumMod val="75000"/>
                              <a:lumOff val="25000"/>
                            </a:schemeClr>
                          </a:solidFill>
                        </a:rPr>
                        <a:t>8</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(1)</a:t>
                      </a:r>
                      <a:r>
                        <a:rPr kumimoji="1" lang="ja-JP" altLang="en-US" sz="1600" b="1" dirty="0">
                          <a:solidFill>
                            <a:schemeClr val="tx1">
                              <a:lumMod val="75000"/>
                              <a:lumOff val="25000"/>
                            </a:schemeClr>
                          </a:solidFill>
                        </a:rPr>
                        <a:t>　テレワーク</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062279"/>
                  </a:ext>
                </a:extLst>
              </a:tr>
              <a:tr h="0">
                <a:tc>
                  <a:txBody>
                    <a:bodyPr/>
                    <a:lstStyle/>
                    <a:p>
                      <a:pPr algn="ctr"/>
                      <a:r>
                        <a:rPr kumimoji="1" lang="en-US" altLang="ja-JP" sz="1600" dirty="0">
                          <a:solidFill>
                            <a:schemeClr val="tx1">
                              <a:lumMod val="75000"/>
                              <a:lumOff val="25000"/>
                            </a:schemeClr>
                          </a:solidFill>
                        </a:rPr>
                        <a:t>9</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(2)</a:t>
                      </a:r>
                      <a:r>
                        <a:rPr kumimoji="1" lang="ja-JP" altLang="en-US" sz="1600" b="1" dirty="0">
                          <a:solidFill>
                            <a:schemeClr val="tx1">
                              <a:lumMod val="75000"/>
                              <a:lumOff val="25000"/>
                            </a:schemeClr>
                          </a:solidFill>
                        </a:rPr>
                        <a:t>　コミュニケーションツール①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3695454312"/>
                  </a:ext>
                </a:extLst>
              </a:tr>
              <a:tr h="0">
                <a:tc>
                  <a:txBody>
                    <a:bodyPr/>
                    <a:lstStyle/>
                    <a:p>
                      <a:pPr algn="ctr"/>
                      <a:r>
                        <a:rPr kumimoji="1" lang="en-US" altLang="ja-JP" sz="1600" dirty="0">
                          <a:solidFill>
                            <a:schemeClr val="tx1">
                              <a:lumMod val="75000"/>
                              <a:lumOff val="25000"/>
                            </a:schemeClr>
                          </a:solidFill>
                        </a:rPr>
                        <a:t>10</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(3)</a:t>
                      </a:r>
                      <a:r>
                        <a:rPr kumimoji="1" lang="ja-JP" altLang="en-US" sz="1600" b="1" dirty="0">
                          <a:solidFill>
                            <a:schemeClr val="tx1">
                              <a:lumMod val="75000"/>
                              <a:lumOff val="25000"/>
                            </a:schemeClr>
                          </a:solidFill>
                        </a:rPr>
                        <a:t>　コミュニケーションツール②</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2798683845"/>
                  </a:ext>
                </a:extLst>
              </a:tr>
              <a:tr h="0">
                <a:tc>
                  <a:txBody>
                    <a:bodyPr/>
                    <a:lstStyle/>
                    <a:p>
                      <a:pPr algn="ctr"/>
                      <a:r>
                        <a:rPr kumimoji="1" lang="en-US" altLang="ja-JP" sz="1600" dirty="0">
                          <a:solidFill>
                            <a:schemeClr val="tx1">
                              <a:lumMod val="75000"/>
                              <a:lumOff val="25000"/>
                            </a:schemeClr>
                          </a:solidFill>
                        </a:rPr>
                        <a:t>11</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(4)</a:t>
                      </a:r>
                      <a:r>
                        <a:rPr kumimoji="1" lang="ja-JP" altLang="en-US" sz="1600" b="1" dirty="0">
                          <a:solidFill>
                            <a:schemeClr val="tx1">
                              <a:lumMod val="75000"/>
                              <a:lumOff val="25000"/>
                            </a:schemeClr>
                          </a:solidFill>
                        </a:rPr>
                        <a:t>　業務サポートシステム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2119099546"/>
                  </a:ext>
                </a:extLst>
              </a:tr>
              <a:tr h="0">
                <a:tc>
                  <a:txBody>
                    <a:bodyPr/>
                    <a:lstStyle/>
                    <a:p>
                      <a:pPr algn="ctr"/>
                      <a:r>
                        <a:rPr kumimoji="1" lang="en-US" altLang="ja-JP" sz="1600" dirty="0">
                          <a:solidFill>
                            <a:schemeClr val="tx1">
                              <a:lumMod val="75000"/>
                              <a:lumOff val="25000"/>
                            </a:schemeClr>
                          </a:solidFill>
                        </a:rPr>
                        <a:t>12</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(5)</a:t>
                      </a:r>
                      <a:r>
                        <a:rPr kumimoji="1" lang="ja-JP" altLang="en-US" sz="1600" b="1" dirty="0">
                          <a:solidFill>
                            <a:schemeClr val="tx1">
                              <a:lumMod val="75000"/>
                              <a:lumOff val="25000"/>
                            </a:schemeClr>
                          </a:solidFill>
                        </a:rPr>
                        <a:t>　総務、人事、経理系システム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663832258"/>
                  </a:ext>
                </a:extLst>
              </a:tr>
            </a:tbl>
          </a:graphicData>
        </a:graphic>
      </p:graphicFrame>
      <p:sp>
        <p:nvSpPr>
          <p:cNvPr id="2" name="正方形/長方形 1">
            <a:extLst>
              <a:ext uri="{FF2B5EF4-FFF2-40B4-BE49-F238E27FC236}">
                <a16:creationId xmlns:a16="http://schemas.microsoft.com/office/drawing/2014/main" xmlns="" id="{E49203E2-07CA-4D28-A65F-3F82A5B0F6D6}"/>
              </a:ext>
            </a:extLst>
          </p:cNvPr>
          <p:cNvSpPr/>
          <p:nvPr/>
        </p:nvSpPr>
        <p:spPr>
          <a:xfrm>
            <a:off x="246269" y="5131813"/>
            <a:ext cx="8651462" cy="32302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5003987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a:lstStyle/>
          <a:p>
            <a:r>
              <a:rPr kumimoji="1" lang="ja-JP" altLang="en-US" dirty="0"/>
              <a:t>働き方</a:t>
            </a:r>
            <a:r>
              <a:rPr lang="ja-JP" altLang="en-US" dirty="0"/>
              <a:t>改革を支える</a:t>
            </a:r>
            <a:r>
              <a:rPr lang="en-US" altLang="ja-JP" dirty="0"/>
              <a:t/>
            </a:r>
            <a:br>
              <a:rPr lang="en-US" altLang="ja-JP" dirty="0"/>
            </a:br>
            <a:r>
              <a:rPr lang="ja-JP" altLang="en-US" dirty="0"/>
              <a:t>「</a:t>
            </a:r>
            <a:r>
              <a:rPr lang="en-US" altLang="ja-JP" dirty="0"/>
              <a:t>Microsoft</a:t>
            </a:r>
            <a:r>
              <a:rPr lang="ja-JP" altLang="en-US" dirty="0"/>
              <a:t> </a:t>
            </a:r>
            <a:r>
              <a:rPr lang="en-US" altLang="ja-JP" dirty="0"/>
              <a:t>Office</a:t>
            </a:r>
            <a:r>
              <a:rPr lang="ja-JP" altLang="en-US" dirty="0"/>
              <a:t> </a:t>
            </a:r>
            <a:r>
              <a:rPr lang="en-US" altLang="ja-JP" dirty="0"/>
              <a:t>365</a:t>
            </a:r>
            <a:r>
              <a:rPr lang="ja-JP" altLang="en-US" dirty="0"/>
              <a:t>」とは？</a:t>
            </a:r>
            <a:endParaRPr kumimoji="1" lang="ja-JP" altLang="en-US" dirty="0"/>
          </a:p>
        </p:txBody>
      </p:sp>
      <p:sp>
        <p:nvSpPr>
          <p:cNvPr id="7" name="テキスト プレースホルダー 6"/>
          <p:cNvSpPr>
            <a:spLocks noGrp="1"/>
          </p:cNvSpPr>
          <p:nvPr>
            <p:ph type="body" sz="quarter" idx="11"/>
          </p:nvPr>
        </p:nvSpPr>
        <p:spPr/>
        <p:txBody>
          <a:bodyPr/>
          <a:lstStyle/>
          <a:p>
            <a:r>
              <a:rPr lang="en-US" altLang="ja-JP" dirty="0"/>
              <a:t>1</a:t>
            </a:r>
            <a:endParaRPr kumimoji="1" lang="ja-JP" altLang="en-US" dirty="0"/>
          </a:p>
        </p:txBody>
      </p:sp>
    </p:spTree>
    <p:extLst>
      <p:ext uri="{BB962C8B-B14F-4D97-AF65-F5344CB8AC3E}">
        <p14:creationId xmlns:p14="http://schemas.microsoft.com/office/powerpoint/2010/main" val="805929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9F80FDA0-E7DA-4FB3-8F83-9041E6EBC8B9}"/>
              </a:ext>
            </a:extLst>
          </p:cNvPr>
          <p:cNvSpPr>
            <a:spLocks noGrp="1"/>
          </p:cNvSpPr>
          <p:nvPr>
            <p:ph type="ctrTitle"/>
          </p:nvPr>
        </p:nvSpPr>
        <p:spPr/>
        <p:txBody>
          <a:bodyPr/>
          <a:lstStyle/>
          <a:p>
            <a:r>
              <a:rPr lang="en-US" altLang="ja-JP" dirty="0"/>
              <a:t>Microsoft Office 365</a:t>
            </a:r>
            <a:r>
              <a:rPr lang="ja-JP" altLang="en-US" dirty="0"/>
              <a:t>とは</a:t>
            </a:r>
            <a:r>
              <a:rPr lang="en-US" altLang="ja-JP" dirty="0"/>
              <a:t>?</a:t>
            </a:r>
            <a:endParaRPr kumimoji="1" lang="ja-JP" altLang="en-US" dirty="0"/>
          </a:p>
        </p:txBody>
      </p:sp>
      <p:sp>
        <p:nvSpPr>
          <p:cNvPr id="18" name="正方形/長方形 17">
            <a:extLst>
              <a:ext uri="{FF2B5EF4-FFF2-40B4-BE49-F238E27FC236}">
                <a16:creationId xmlns:a16="http://schemas.microsoft.com/office/drawing/2014/main" xmlns="" id="{BD2CB2BD-C44F-418F-B2C6-336B30587F43}"/>
              </a:ext>
            </a:extLst>
          </p:cNvPr>
          <p:cNvSpPr/>
          <p:nvPr/>
        </p:nvSpPr>
        <p:spPr>
          <a:xfrm>
            <a:off x="313261" y="852721"/>
            <a:ext cx="3942297"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これまでよく使ってきた</a:t>
            </a:r>
            <a:r>
              <a:rPr lang="en-US" altLang="ja-JP" b="1" u="sng" dirty="0">
                <a:solidFill>
                  <a:schemeClr val="tx1"/>
                </a:solidFill>
              </a:rPr>
              <a:t>Office</a:t>
            </a:r>
            <a:r>
              <a:rPr lang="ja-JP" altLang="en-US" b="1" u="sng" dirty="0">
                <a:solidFill>
                  <a:schemeClr val="tx1"/>
                </a:solidFill>
              </a:rPr>
              <a:t>製品</a:t>
            </a:r>
            <a:endParaRPr lang="en-US" altLang="ja-JP" b="1" u="sng" dirty="0">
              <a:solidFill>
                <a:schemeClr val="tx1"/>
              </a:solidFill>
            </a:endParaRPr>
          </a:p>
        </p:txBody>
      </p:sp>
      <p:sp>
        <p:nvSpPr>
          <p:cNvPr id="19" name="正方形/長方形 18">
            <a:extLst>
              <a:ext uri="{FF2B5EF4-FFF2-40B4-BE49-F238E27FC236}">
                <a16:creationId xmlns:a16="http://schemas.microsoft.com/office/drawing/2014/main" xmlns="" id="{C89F719D-0A5D-47F1-9D39-C57BACDB3C0C}"/>
              </a:ext>
            </a:extLst>
          </p:cNvPr>
          <p:cNvSpPr/>
          <p:nvPr/>
        </p:nvSpPr>
        <p:spPr>
          <a:xfrm>
            <a:off x="5049633" y="823127"/>
            <a:ext cx="2489083"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グループウェア機能</a:t>
            </a:r>
            <a:endParaRPr lang="en-US" altLang="ja-JP" b="1" u="sng" dirty="0">
              <a:solidFill>
                <a:schemeClr val="tx1"/>
              </a:solidFill>
            </a:endParaRPr>
          </a:p>
        </p:txBody>
      </p:sp>
      <p:sp>
        <p:nvSpPr>
          <p:cNvPr id="21" name="四角形: 角を丸くする 20">
            <a:extLst>
              <a:ext uri="{FF2B5EF4-FFF2-40B4-BE49-F238E27FC236}">
                <a16:creationId xmlns:a16="http://schemas.microsoft.com/office/drawing/2014/main" xmlns="" id="{F321AFB5-B91B-436E-9836-F65BDFD2EC3F}"/>
              </a:ext>
            </a:extLst>
          </p:cNvPr>
          <p:cNvSpPr/>
          <p:nvPr/>
        </p:nvSpPr>
        <p:spPr>
          <a:xfrm>
            <a:off x="350369" y="1416362"/>
            <a:ext cx="3744000" cy="3791390"/>
          </a:xfrm>
          <a:prstGeom prst="roundRect">
            <a:avLst/>
          </a:prstGeom>
          <a:noFill/>
          <a:ln>
            <a:solidFill>
              <a:srgbClr val="FFCC99"/>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endParaRPr>
          </a:p>
          <a:p>
            <a:endParaRPr lang="en-US" altLang="ja-JP" dirty="0">
              <a:solidFill>
                <a:srgbClr val="FF6600"/>
              </a:solidFill>
            </a:endParaRPr>
          </a:p>
        </p:txBody>
      </p:sp>
      <p:sp>
        <p:nvSpPr>
          <p:cNvPr id="30" name="四角形: 角を丸くする 29">
            <a:extLst>
              <a:ext uri="{FF2B5EF4-FFF2-40B4-BE49-F238E27FC236}">
                <a16:creationId xmlns:a16="http://schemas.microsoft.com/office/drawing/2014/main" xmlns="" id="{349C11F8-1DD3-49C5-979F-9657EA32C47F}"/>
              </a:ext>
            </a:extLst>
          </p:cNvPr>
          <p:cNvSpPr/>
          <p:nvPr/>
        </p:nvSpPr>
        <p:spPr>
          <a:xfrm>
            <a:off x="5049633" y="1416363"/>
            <a:ext cx="3744000" cy="3791390"/>
          </a:xfrm>
          <a:prstGeom prst="roundRect">
            <a:avLst/>
          </a:prstGeom>
          <a:noFill/>
          <a:ln>
            <a:solidFill>
              <a:srgbClr val="FFCC99"/>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endParaRPr lang="en-US" altLang="ja-JP" dirty="0">
              <a:solidFill>
                <a:schemeClr val="tx1"/>
              </a:solidFill>
            </a:endParaRPr>
          </a:p>
        </p:txBody>
      </p:sp>
      <p:sp>
        <p:nvSpPr>
          <p:cNvPr id="50" name="正方形/長方形 49">
            <a:extLst>
              <a:ext uri="{FF2B5EF4-FFF2-40B4-BE49-F238E27FC236}">
                <a16:creationId xmlns:a16="http://schemas.microsoft.com/office/drawing/2014/main" xmlns="" id="{C1F4E722-015C-49FA-AA81-16DBA9E3E280}"/>
              </a:ext>
            </a:extLst>
          </p:cNvPr>
          <p:cNvSpPr/>
          <p:nvPr/>
        </p:nvSpPr>
        <p:spPr>
          <a:xfrm>
            <a:off x="780374" y="4495119"/>
            <a:ext cx="2079915" cy="33603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dirty="0">
                <a:solidFill>
                  <a:schemeClr val="tx1"/>
                </a:solidFill>
              </a:rPr>
              <a:t>etc...</a:t>
            </a:r>
          </a:p>
        </p:txBody>
      </p:sp>
      <p:grpSp>
        <p:nvGrpSpPr>
          <p:cNvPr id="65" name="グループ化 64">
            <a:extLst>
              <a:ext uri="{FF2B5EF4-FFF2-40B4-BE49-F238E27FC236}">
                <a16:creationId xmlns:a16="http://schemas.microsoft.com/office/drawing/2014/main" xmlns="" id="{9707EDD3-B2EC-4B55-B94A-AB00D9223605}"/>
              </a:ext>
            </a:extLst>
          </p:cNvPr>
          <p:cNvGrpSpPr/>
          <p:nvPr/>
        </p:nvGrpSpPr>
        <p:grpSpPr>
          <a:xfrm>
            <a:off x="796623" y="2249361"/>
            <a:ext cx="1481116" cy="650406"/>
            <a:chOff x="373062" y="1452093"/>
            <a:chExt cx="1481116" cy="650406"/>
          </a:xfrm>
        </p:grpSpPr>
        <p:pic>
          <p:nvPicPr>
            <p:cNvPr id="66" name="グラフィックス 65" descr="ドキュメント">
              <a:extLst>
                <a:ext uri="{FF2B5EF4-FFF2-40B4-BE49-F238E27FC236}">
                  <a16:creationId xmlns:a16="http://schemas.microsoft.com/office/drawing/2014/main" xmlns="" id="{F12DEC1B-CA7A-45DF-9355-4D27478CEE65}"/>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73062" y="1452093"/>
              <a:ext cx="650406" cy="650406"/>
            </a:xfrm>
            <a:prstGeom prst="rect">
              <a:avLst/>
            </a:prstGeom>
          </p:spPr>
        </p:pic>
        <p:sp>
          <p:nvSpPr>
            <p:cNvPr id="67" name="正方形/長方形 66">
              <a:extLst>
                <a:ext uri="{FF2B5EF4-FFF2-40B4-BE49-F238E27FC236}">
                  <a16:creationId xmlns:a16="http://schemas.microsoft.com/office/drawing/2014/main" xmlns="" id="{D73105F9-1D7B-44A8-91D3-4568DDDC7BD8}"/>
                </a:ext>
              </a:extLst>
            </p:cNvPr>
            <p:cNvSpPr/>
            <p:nvPr/>
          </p:nvSpPr>
          <p:spPr>
            <a:xfrm>
              <a:off x="939364" y="1452093"/>
              <a:ext cx="914814"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3399"/>
                  </a:solidFill>
                </a:rPr>
                <a:t>Word</a:t>
              </a:r>
            </a:p>
          </p:txBody>
        </p:sp>
      </p:grpSp>
      <p:grpSp>
        <p:nvGrpSpPr>
          <p:cNvPr id="68" name="グループ化 67">
            <a:extLst>
              <a:ext uri="{FF2B5EF4-FFF2-40B4-BE49-F238E27FC236}">
                <a16:creationId xmlns:a16="http://schemas.microsoft.com/office/drawing/2014/main" xmlns="" id="{515A6CAF-5CDD-4BDC-BA1A-031267558822}"/>
              </a:ext>
            </a:extLst>
          </p:cNvPr>
          <p:cNvGrpSpPr/>
          <p:nvPr/>
        </p:nvGrpSpPr>
        <p:grpSpPr>
          <a:xfrm>
            <a:off x="764874" y="3737538"/>
            <a:ext cx="2079915" cy="650408"/>
            <a:chOff x="341313" y="2940270"/>
            <a:chExt cx="2079915" cy="650408"/>
          </a:xfrm>
        </p:grpSpPr>
        <p:pic>
          <p:nvPicPr>
            <p:cNvPr id="69" name="グラフィックス 68" descr="教師">
              <a:extLst>
                <a:ext uri="{FF2B5EF4-FFF2-40B4-BE49-F238E27FC236}">
                  <a16:creationId xmlns:a16="http://schemas.microsoft.com/office/drawing/2014/main" xmlns="" id="{09420BD8-355B-4D38-8C3F-BD07BFD7C146}"/>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341313" y="2940270"/>
              <a:ext cx="598051" cy="650408"/>
            </a:xfrm>
            <a:prstGeom prst="rect">
              <a:avLst/>
            </a:prstGeom>
          </p:spPr>
        </p:pic>
        <p:sp>
          <p:nvSpPr>
            <p:cNvPr id="70" name="正方形/長方形 69">
              <a:extLst>
                <a:ext uri="{FF2B5EF4-FFF2-40B4-BE49-F238E27FC236}">
                  <a16:creationId xmlns:a16="http://schemas.microsoft.com/office/drawing/2014/main" xmlns="" id="{FD84FE36-2D96-4E5D-A0CB-40629865B819}"/>
                </a:ext>
              </a:extLst>
            </p:cNvPr>
            <p:cNvSpPr/>
            <p:nvPr/>
          </p:nvSpPr>
          <p:spPr>
            <a:xfrm>
              <a:off x="939364" y="2965231"/>
              <a:ext cx="1481864"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US" altLang="ja-JP" dirty="0">
                  <a:solidFill>
                    <a:srgbClr val="FF3300"/>
                  </a:solidFill>
                </a:rPr>
                <a:t>PowerPoint</a:t>
              </a:r>
              <a:endParaRPr kumimoji="1" lang="en-US" altLang="ja-JP" dirty="0">
                <a:solidFill>
                  <a:srgbClr val="FF3300"/>
                </a:solidFill>
              </a:endParaRPr>
            </a:p>
          </p:txBody>
        </p:sp>
      </p:grpSp>
      <p:grpSp>
        <p:nvGrpSpPr>
          <p:cNvPr id="71" name="グループ化 70">
            <a:extLst>
              <a:ext uri="{FF2B5EF4-FFF2-40B4-BE49-F238E27FC236}">
                <a16:creationId xmlns:a16="http://schemas.microsoft.com/office/drawing/2014/main" xmlns="" id="{83846FDA-FE48-48CF-A128-9E74ED5670B1}"/>
              </a:ext>
            </a:extLst>
          </p:cNvPr>
          <p:cNvGrpSpPr/>
          <p:nvPr/>
        </p:nvGrpSpPr>
        <p:grpSpPr>
          <a:xfrm>
            <a:off x="796621" y="2993448"/>
            <a:ext cx="1481118" cy="650408"/>
            <a:chOff x="373060" y="2196180"/>
            <a:chExt cx="1481118" cy="650408"/>
          </a:xfrm>
        </p:grpSpPr>
        <p:sp>
          <p:nvSpPr>
            <p:cNvPr id="72" name="正方形/長方形 71">
              <a:extLst>
                <a:ext uri="{FF2B5EF4-FFF2-40B4-BE49-F238E27FC236}">
                  <a16:creationId xmlns:a16="http://schemas.microsoft.com/office/drawing/2014/main" xmlns="" id="{E860456F-3B9F-458A-B1AC-4A633BD42322}"/>
                </a:ext>
              </a:extLst>
            </p:cNvPr>
            <p:cNvSpPr/>
            <p:nvPr/>
          </p:nvSpPr>
          <p:spPr>
            <a:xfrm>
              <a:off x="939364" y="2208662"/>
              <a:ext cx="914814"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6600"/>
                  </a:solidFill>
                </a:rPr>
                <a:t>Excel</a:t>
              </a:r>
            </a:p>
          </p:txBody>
        </p:sp>
        <p:pic>
          <p:nvPicPr>
            <p:cNvPr id="73" name="グラフィックス 72" descr="テーブル">
              <a:extLst>
                <a:ext uri="{FF2B5EF4-FFF2-40B4-BE49-F238E27FC236}">
                  <a16:creationId xmlns:a16="http://schemas.microsoft.com/office/drawing/2014/main" xmlns="" id="{28B6136C-093A-4559-A8F0-95C2A66B9EFB}"/>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73060" y="2196180"/>
              <a:ext cx="650408" cy="650408"/>
            </a:xfrm>
            <a:prstGeom prst="rect">
              <a:avLst/>
            </a:prstGeom>
          </p:spPr>
        </p:pic>
      </p:grpSp>
      <p:grpSp>
        <p:nvGrpSpPr>
          <p:cNvPr id="74" name="グループ化 73">
            <a:extLst>
              <a:ext uri="{FF2B5EF4-FFF2-40B4-BE49-F238E27FC236}">
                <a16:creationId xmlns:a16="http://schemas.microsoft.com/office/drawing/2014/main" xmlns="" id="{FCA71F18-07C7-4242-B254-D7EB28A66BCA}"/>
              </a:ext>
            </a:extLst>
          </p:cNvPr>
          <p:cNvGrpSpPr/>
          <p:nvPr/>
        </p:nvGrpSpPr>
        <p:grpSpPr>
          <a:xfrm>
            <a:off x="6370540" y="1720437"/>
            <a:ext cx="1030095" cy="598053"/>
            <a:chOff x="5069026" y="3616857"/>
            <a:chExt cx="1030095" cy="598053"/>
          </a:xfrm>
        </p:grpSpPr>
        <p:pic>
          <p:nvPicPr>
            <p:cNvPr id="75" name="グラフィックス 74" descr="カスタマー レビュー">
              <a:extLst>
                <a:ext uri="{FF2B5EF4-FFF2-40B4-BE49-F238E27FC236}">
                  <a16:creationId xmlns:a16="http://schemas.microsoft.com/office/drawing/2014/main" xmlns="" id="{79BA0093-E773-45DC-92F9-C5E8307A567F}"/>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5069026" y="3616857"/>
              <a:ext cx="598053" cy="598053"/>
            </a:xfrm>
            <a:prstGeom prst="rect">
              <a:avLst/>
            </a:prstGeom>
          </p:spPr>
        </p:pic>
        <p:pic>
          <p:nvPicPr>
            <p:cNvPr id="77" name="グラフィックス 76" descr="チャット">
              <a:extLst>
                <a:ext uri="{FF2B5EF4-FFF2-40B4-BE49-F238E27FC236}">
                  <a16:creationId xmlns:a16="http://schemas.microsoft.com/office/drawing/2014/main" xmlns="" id="{B0AEDF55-D5DD-4046-AF95-0534D17D8C5D}"/>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5641921" y="3743615"/>
              <a:ext cx="457200" cy="457200"/>
            </a:xfrm>
            <a:prstGeom prst="rect">
              <a:avLst/>
            </a:prstGeom>
          </p:spPr>
        </p:pic>
      </p:grpSp>
      <p:pic>
        <p:nvPicPr>
          <p:cNvPr id="81" name="グラフィックス 80" descr="日毎カレンダー">
            <a:extLst>
              <a:ext uri="{FF2B5EF4-FFF2-40B4-BE49-F238E27FC236}">
                <a16:creationId xmlns:a16="http://schemas.microsoft.com/office/drawing/2014/main" xmlns="" id="{2E89A5B0-D98E-4A36-9B23-44D438748134}"/>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5484915" y="1650247"/>
            <a:ext cx="648086" cy="648086"/>
          </a:xfrm>
          <a:prstGeom prst="rect">
            <a:avLst/>
          </a:prstGeom>
        </p:spPr>
      </p:pic>
      <p:pic>
        <p:nvPicPr>
          <p:cNvPr id="83" name="グラフィックス 82" descr="雲">
            <a:extLst>
              <a:ext uri="{FF2B5EF4-FFF2-40B4-BE49-F238E27FC236}">
                <a16:creationId xmlns:a16="http://schemas.microsoft.com/office/drawing/2014/main" xmlns="" id="{33859D5A-2788-463D-9E57-7032B5783D48}"/>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5509932" y="2401581"/>
            <a:ext cx="598052" cy="598052"/>
          </a:xfrm>
          <a:prstGeom prst="rect">
            <a:avLst/>
          </a:prstGeom>
        </p:spPr>
      </p:pic>
      <p:pic>
        <p:nvPicPr>
          <p:cNvPr id="89" name="グラフィックス 88" descr="鎖錠">
            <a:extLst>
              <a:ext uri="{FF2B5EF4-FFF2-40B4-BE49-F238E27FC236}">
                <a16:creationId xmlns:a16="http://schemas.microsoft.com/office/drawing/2014/main" xmlns="" id="{CD257CA3-CF2E-4856-A8B7-836E13049BF1}"/>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5430866" y="4331031"/>
            <a:ext cx="648000" cy="648000"/>
          </a:xfrm>
          <a:prstGeom prst="rect">
            <a:avLst/>
          </a:prstGeom>
        </p:spPr>
      </p:pic>
      <p:pic>
        <p:nvPicPr>
          <p:cNvPr id="96" name="グラフィックス 95" descr="タブレット">
            <a:extLst>
              <a:ext uri="{FF2B5EF4-FFF2-40B4-BE49-F238E27FC236}">
                <a16:creationId xmlns:a16="http://schemas.microsoft.com/office/drawing/2014/main" xmlns="" id="{22F0F6D8-FD22-4433-B1B6-4232A6C26467}"/>
              </a:ext>
            </a:extLst>
          </p:cNvPr>
          <p:cNvPicPr>
            <a:picLocks noChangeAspect="1"/>
          </p:cNvPicPr>
          <p:nvPr/>
        </p:nvPicPr>
        <p:blipFill>
          <a:blip r:embed="rId19">
            <a:extLst>
              <a:ext uri="{96DAC541-7B7A-43D3-8B79-37D633B846F1}">
                <asvg:svgBlip xmlns:asvg="http://schemas.microsoft.com/office/drawing/2016/SVG/main" xmlns="" r:embed="rId20"/>
              </a:ext>
            </a:extLst>
          </a:blip>
          <a:stretch>
            <a:fillRect/>
          </a:stretch>
        </p:blipFill>
        <p:spPr>
          <a:xfrm>
            <a:off x="5896129" y="3403550"/>
            <a:ext cx="648000" cy="648000"/>
          </a:xfrm>
          <a:prstGeom prst="rect">
            <a:avLst/>
          </a:prstGeom>
        </p:spPr>
      </p:pic>
      <p:pic>
        <p:nvPicPr>
          <p:cNvPr id="98" name="グラフィックス 97" descr="スマートフォン">
            <a:extLst>
              <a:ext uri="{FF2B5EF4-FFF2-40B4-BE49-F238E27FC236}">
                <a16:creationId xmlns:a16="http://schemas.microsoft.com/office/drawing/2014/main" xmlns="" id="{3684F429-C278-49AC-926C-46E86808BBD7}"/>
              </a:ext>
            </a:extLst>
          </p:cNvPr>
          <p:cNvPicPr>
            <a:picLocks noChangeAspect="1"/>
          </p:cNvPicPr>
          <p:nvPr/>
        </p:nvPicPr>
        <p:blipFill>
          <a:blip r:embed="rId21">
            <a:extLst>
              <a:ext uri="{96DAC541-7B7A-43D3-8B79-37D633B846F1}">
                <asvg:svgBlip xmlns:asvg="http://schemas.microsoft.com/office/drawing/2016/SVG/main" xmlns="" r:embed="rId22"/>
              </a:ext>
            </a:extLst>
          </a:blip>
          <a:stretch>
            <a:fillRect/>
          </a:stretch>
        </p:blipFill>
        <p:spPr>
          <a:xfrm>
            <a:off x="5297637" y="3400018"/>
            <a:ext cx="648000" cy="648000"/>
          </a:xfrm>
          <a:prstGeom prst="rect">
            <a:avLst/>
          </a:prstGeom>
        </p:spPr>
      </p:pic>
      <p:sp>
        <p:nvSpPr>
          <p:cNvPr id="100" name="正方形/長方形 99">
            <a:extLst>
              <a:ext uri="{FF2B5EF4-FFF2-40B4-BE49-F238E27FC236}">
                <a16:creationId xmlns:a16="http://schemas.microsoft.com/office/drawing/2014/main" xmlns="" id="{F0BB1884-44CF-4D09-BF92-48F14A6DA527}"/>
              </a:ext>
            </a:extLst>
          </p:cNvPr>
          <p:cNvSpPr/>
          <p:nvPr/>
        </p:nvSpPr>
        <p:spPr>
          <a:xfrm>
            <a:off x="6296435" y="2442073"/>
            <a:ext cx="2587159" cy="96333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400" dirty="0">
                <a:solidFill>
                  <a:schemeClr val="tx1"/>
                </a:solidFill>
              </a:rPr>
              <a:t>チャット、</a:t>
            </a:r>
            <a:r>
              <a:rPr lang="en-US" altLang="ja-JP" sz="1400" dirty="0">
                <a:solidFill>
                  <a:schemeClr val="tx1"/>
                </a:solidFill>
              </a:rPr>
              <a:t>Web</a:t>
            </a:r>
            <a:r>
              <a:rPr lang="ja-JP" altLang="en-US" sz="1400" dirty="0">
                <a:solidFill>
                  <a:schemeClr val="tx1"/>
                </a:solidFill>
              </a:rPr>
              <a:t>会議</a:t>
            </a:r>
            <a:endParaRPr lang="en-US" altLang="ja-JP" sz="1400" dirty="0">
              <a:solidFill>
                <a:schemeClr val="tx1"/>
              </a:solidFill>
            </a:endParaRPr>
          </a:p>
          <a:p>
            <a:r>
              <a:rPr lang="ja-JP" altLang="en-US" sz="1400" dirty="0">
                <a:solidFill>
                  <a:schemeClr val="tx1"/>
                </a:solidFill>
              </a:rPr>
              <a:t>オンラインストレージ</a:t>
            </a:r>
            <a:endParaRPr lang="en-US" altLang="ja-JP" sz="1400" dirty="0">
              <a:solidFill>
                <a:schemeClr val="tx1"/>
              </a:solidFill>
            </a:endParaRPr>
          </a:p>
          <a:p>
            <a:r>
              <a:rPr lang="ja-JP" altLang="en-US" sz="1400" dirty="0">
                <a:solidFill>
                  <a:schemeClr val="tx1"/>
                </a:solidFill>
              </a:rPr>
              <a:t>予定表、社内</a:t>
            </a:r>
            <a:r>
              <a:rPr lang="en-US" altLang="ja-JP" sz="1400" dirty="0">
                <a:solidFill>
                  <a:schemeClr val="tx1"/>
                </a:solidFill>
              </a:rPr>
              <a:t>Web</a:t>
            </a:r>
            <a:r>
              <a:rPr lang="ja-JP" altLang="en-US" sz="1400" dirty="0">
                <a:solidFill>
                  <a:schemeClr val="tx1"/>
                </a:solidFill>
              </a:rPr>
              <a:t>ポータル</a:t>
            </a:r>
            <a:endParaRPr lang="en-US" altLang="ja-JP" sz="1400" dirty="0">
              <a:solidFill>
                <a:schemeClr val="tx1"/>
              </a:solidFill>
            </a:endParaRPr>
          </a:p>
          <a:p>
            <a:r>
              <a:rPr lang="en-US" altLang="ja-JP" sz="1400" dirty="0">
                <a:solidFill>
                  <a:schemeClr val="tx1"/>
                </a:solidFill>
              </a:rPr>
              <a:t>etc...</a:t>
            </a:r>
          </a:p>
        </p:txBody>
      </p:sp>
      <p:sp>
        <p:nvSpPr>
          <p:cNvPr id="101" name="正方形/長方形 100">
            <a:extLst>
              <a:ext uri="{FF2B5EF4-FFF2-40B4-BE49-F238E27FC236}">
                <a16:creationId xmlns:a16="http://schemas.microsoft.com/office/drawing/2014/main" xmlns="" id="{05DCF8AF-0D5D-4C24-812D-BEDF73C29CD7}"/>
              </a:ext>
            </a:extLst>
          </p:cNvPr>
          <p:cNvSpPr/>
          <p:nvPr/>
        </p:nvSpPr>
        <p:spPr>
          <a:xfrm>
            <a:off x="6296434" y="4586105"/>
            <a:ext cx="2587159" cy="24504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400" dirty="0">
                <a:solidFill>
                  <a:schemeClr val="tx1"/>
                </a:solidFill>
              </a:rPr>
              <a:t>セキュリティ機能も充実</a:t>
            </a:r>
            <a:endParaRPr lang="en-US" altLang="ja-JP" sz="1400" dirty="0">
              <a:solidFill>
                <a:schemeClr val="tx1"/>
              </a:solidFill>
            </a:endParaRPr>
          </a:p>
        </p:txBody>
      </p:sp>
      <p:sp>
        <p:nvSpPr>
          <p:cNvPr id="103" name="正方形/長方形 102">
            <a:extLst>
              <a:ext uri="{FF2B5EF4-FFF2-40B4-BE49-F238E27FC236}">
                <a16:creationId xmlns:a16="http://schemas.microsoft.com/office/drawing/2014/main" xmlns="" id="{B554747E-22AF-4659-AD77-7ABB71E7F31C}"/>
              </a:ext>
            </a:extLst>
          </p:cNvPr>
          <p:cNvSpPr/>
          <p:nvPr/>
        </p:nvSpPr>
        <p:spPr>
          <a:xfrm>
            <a:off x="6544129" y="3551504"/>
            <a:ext cx="2587159" cy="51559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400" dirty="0">
                <a:solidFill>
                  <a:schemeClr val="tx1"/>
                </a:solidFill>
              </a:rPr>
              <a:t>タブレット、</a:t>
            </a:r>
            <a:endParaRPr lang="en-US" altLang="ja-JP" sz="1400" dirty="0">
              <a:solidFill>
                <a:schemeClr val="tx1"/>
              </a:solidFill>
            </a:endParaRPr>
          </a:p>
          <a:p>
            <a:r>
              <a:rPr lang="ja-JP" altLang="en-US" sz="1400" dirty="0">
                <a:solidFill>
                  <a:schemeClr val="tx1"/>
                </a:solidFill>
              </a:rPr>
              <a:t>スマートフォンにも対応</a:t>
            </a:r>
            <a:endParaRPr lang="en-US" altLang="ja-JP" sz="1400" dirty="0">
              <a:solidFill>
                <a:schemeClr val="tx1"/>
              </a:solidFill>
            </a:endParaRPr>
          </a:p>
        </p:txBody>
      </p:sp>
      <p:sp>
        <p:nvSpPr>
          <p:cNvPr id="104" name="加算記号 103">
            <a:extLst>
              <a:ext uri="{FF2B5EF4-FFF2-40B4-BE49-F238E27FC236}">
                <a16:creationId xmlns:a16="http://schemas.microsoft.com/office/drawing/2014/main" xmlns="" id="{92C9F495-519D-4176-9C48-3014AB8B15D5}"/>
              </a:ext>
            </a:extLst>
          </p:cNvPr>
          <p:cNvSpPr/>
          <p:nvPr/>
        </p:nvSpPr>
        <p:spPr>
          <a:xfrm>
            <a:off x="4255558" y="3179459"/>
            <a:ext cx="650408" cy="744090"/>
          </a:xfrm>
          <a:prstGeom prst="mathPlus">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正方形/長方形 1">
            <a:extLst>
              <a:ext uri="{FF2B5EF4-FFF2-40B4-BE49-F238E27FC236}">
                <a16:creationId xmlns:a16="http://schemas.microsoft.com/office/drawing/2014/main" xmlns="" id="{DC0CE58A-F3BE-4D49-8E66-B940B46CE732}"/>
              </a:ext>
            </a:extLst>
          </p:cNvPr>
          <p:cNvSpPr/>
          <p:nvPr/>
        </p:nvSpPr>
        <p:spPr>
          <a:xfrm>
            <a:off x="364010" y="5973893"/>
            <a:ext cx="8429622" cy="307777"/>
          </a:xfrm>
          <a:prstGeom prst="rect">
            <a:avLst/>
          </a:prstGeom>
        </p:spPr>
        <p:txBody>
          <a:bodyPr wrap="square">
            <a:spAutoFit/>
          </a:bodyPr>
          <a:lstStyle/>
          <a:p>
            <a:r>
              <a:rPr lang="en-US" altLang="ja-JP" sz="1400" dirty="0"/>
              <a:t>※</a:t>
            </a:r>
            <a:r>
              <a:rPr lang="ja-JP" altLang="en-US" sz="1400" dirty="0"/>
              <a:t>他にもたくさんの機能が搭載されています。</a:t>
            </a:r>
            <a:endParaRPr lang="ja-JP" altLang="ja-JP" sz="1400" dirty="0"/>
          </a:p>
        </p:txBody>
      </p:sp>
    </p:spTree>
    <p:extLst>
      <p:ext uri="{BB962C8B-B14F-4D97-AF65-F5344CB8AC3E}">
        <p14:creationId xmlns:p14="http://schemas.microsoft.com/office/powerpoint/2010/main" val="37190366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xmlns="" id="{45037369-42E5-466F-A671-B64D41E50F57}"/>
              </a:ext>
            </a:extLst>
          </p:cNvPr>
          <p:cNvGraphicFramePr>
            <a:graphicFrameLocks noGrp="1"/>
          </p:cNvGraphicFramePr>
          <p:nvPr>
            <p:ph idx="1"/>
            <p:extLst>
              <p:ext uri="{D42A27DB-BD31-4B8C-83A1-F6EECF244321}">
                <p14:modId xmlns:p14="http://schemas.microsoft.com/office/powerpoint/2010/main" val="2056295547"/>
              </p:ext>
            </p:extLst>
          </p:nvPr>
        </p:nvGraphicFramePr>
        <p:xfrm>
          <a:off x="341313" y="755649"/>
          <a:ext cx="8429625" cy="5729543"/>
        </p:xfrm>
        <a:graphic>
          <a:graphicData uri="http://schemas.openxmlformats.org/drawingml/2006/table">
            <a:tbl>
              <a:tblPr firstRow="1" bandRow="1">
                <a:tableStyleId>{5C22544A-7EE6-4342-B048-85BDC9FD1C3A}</a:tableStyleId>
              </a:tblPr>
              <a:tblGrid>
                <a:gridCol w="2809875">
                  <a:extLst>
                    <a:ext uri="{9D8B030D-6E8A-4147-A177-3AD203B41FA5}">
                      <a16:colId xmlns:a16="http://schemas.microsoft.com/office/drawing/2014/main" xmlns="" val="3755481182"/>
                    </a:ext>
                  </a:extLst>
                </a:gridCol>
                <a:gridCol w="2809875">
                  <a:extLst>
                    <a:ext uri="{9D8B030D-6E8A-4147-A177-3AD203B41FA5}">
                      <a16:colId xmlns:a16="http://schemas.microsoft.com/office/drawing/2014/main" xmlns="" val="3138304489"/>
                    </a:ext>
                  </a:extLst>
                </a:gridCol>
                <a:gridCol w="2809875">
                  <a:extLst>
                    <a:ext uri="{9D8B030D-6E8A-4147-A177-3AD203B41FA5}">
                      <a16:colId xmlns:a16="http://schemas.microsoft.com/office/drawing/2014/main" xmlns="" val="2597867949"/>
                    </a:ext>
                  </a:extLst>
                </a:gridCol>
              </a:tblGrid>
              <a:tr h="507607">
                <a:tc>
                  <a:txBody>
                    <a:bodyPr/>
                    <a:lstStyle/>
                    <a:p>
                      <a:pPr algn="ctr"/>
                      <a:r>
                        <a:rPr kumimoji="1" lang="ja-JP" altLang="en-US" sz="1600" b="0" dirty="0">
                          <a:solidFill>
                            <a:schemeClr val="tx1"/>
                          </a:solidFill>
                        </a:rPr>
                        <a:t>ビジネスアプリケーション</a:t>
                      </a:r>
                    </a:p>
                  </a:txBody>
                  <a:tcPr anchor="ctr">
                    <a:lnL w="12700" cmpd="sng">
                      <a:noFill/>
                    </a:lnL>
                    <a:lnR w="12700" cap="flat" cmpd="sng" algn="ctr">
                      <a:solidFill>
                        <a:schemeClr val="bg1">
                          <a:lumMod val="65000"/>
                        </a:schemeClr>
                      </a:solidFill>
                      <a:prstDash val="solid"/>
                      <a:round/>
                      <a:headEnd type="none" w="med" len="med"/>
                      <a:tailEnd type="none" w="med" len="med"/>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600" b="0" dirty="0">
                          <a:solidFill>
                            <a:schemeClr val="tx1"/>
                          </a:solidFill>
                        </a:rPr>
                        <a:t>コミュニケーション</a:t>
                      </a:r>
                      <a:endParaRPr kumimoji="1" lang="en-US" altLang="ja-JP" sz="1600" b="0" dirty="0">
                        <a:solidFill>
                          <a:schemeClr val="tx1"/>
                        </a:solidFill>
                      </a:endParaRPr>
                    </a:p>
                    <a:p>
                      <a:pPr algn="ctr"/>
                      <a:r>
                        <a:rPr kumimoji="1" lang="ja-JP" altLang="en-US" sz="1600" b="0" dirty="0">
                          <a:solidFill>
                            <a:schemeClr val="tx1"/>
                          </a:solidFill>
                        </a:rPr>
                        <a:t>情報共有</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600" b="0" dirty="0">
                          <a:solidFill>
                            <a:schemeClr val="tx1"/>
                          </a:solidFill>
                        </a:rPr>
                        <a:t>共同作業</a:t>
                      </a:r>
                    </a:p>
                  </a:txBody>
                  <a:tcPr anchor="ctr">
                    <a:lnL w="12700" cap="flat" cmpd="sng" algn="ctr">
                      <a:solidFill>
                        <a:schemeClr val="bg1">
                          <a:lumMod val="65000"/>
                        </a:schemeClr>
                      </a:solidFill>
                      <a:prstDash val="solid"/>
                      <a:round/>
                      <a:headEnd type="none" w="med" len="med"/>
                      <a:tailEnd type="none" w="med" len="med"/>
                    </a:lnL>
                    <a:lnR w="12700" cmpd="sng">
                      <a:noFill/>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23698501"/>
                  </a:ext>
                </a:extLst>
              </a:tr>
              <a:tr h="5150423">
                <a:tc>
                  <a:txBody>
                    <a:bodyPr/>
                    <a:lstStyle/>
                    <a:p>
                      <a:endParaRPr kumimoji="1" lang="ja-JP" altLang="en-US" dirty="0"/>
                    </a:p>
                  </a:txBody>
                  <a:tcPr>
                    <a:lnL w="12700" cmpd="sng">
                      <a:noFill/>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kumimoji="1" lang="ja-JP" altLang="en-US"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kumimoji="1" lang="ja-JP" altLang="en-US" dirty="0"/>
                    </a:p>
                  </a:txBody>
                  <a:tcPr>
                    <a:lnL w="12700" cap="flat" cmpd="sng" algn="ctr">
                      <a:solidFill>
                        <a:schemeClr val="bg1">
                          <a:lumMod val="65000"/>
                        </a:schemeClr>
                      </a:solidFill>
                      <a:prstDash val="solid"/>
                      <a:round/>
                      <a:headEnd type="none" w="med" len="med"/>
                      <a:tailEnd type="none" w="med" len="med"/>
                    </a:lnL>
                    <a:lnR w="12700" cmpd="sng">
                      <a:noFill/>
                    </a:lnR>
                    <a:lnT w="12700" cap="flat" cmpd="sng" algn="ctr">
                      <a:solidFill>
                        <a:schemeClr val="bg1">
                          <a:lumMod val="6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1140182"/>
                  </a:ext>
                </a:extLst>
              </a:tr>
            </a:tbl>
          </a:graphicData>
        </a:graphic>
      </p:graphicFrame>
      <p:sp>
        <p:nvSpPr>
          <p:cNvPr id="3" name="タイトル 2">
            <a:extLst>
              <a:ext uri="{FF2B5EF4-FFF2-40B4-BE49-F238E27FC236}">
                <a16:creationId xmlns:a16="http://schemas.microsoft.com/office/drawing/2014/main" xmlns="" id="{BFF3EB39-1036-4D50-9E2F-289D7B676296}"/>
              </a:ext>
            </a:extLst>
          </p:cNvPr>
          <p:cNvSpPr>
            <a:spLocks noGrp="1"/>
          </p:cNvSpPr>
          <p:nvPr>
            <p:ph type="ctrTitle"/>
          </p:nvPr>
        </p:nvSpPr>
        <p:spPr/>
        <p:txBody>
          <a:bodyPr/>
          <a:lstStyle/>
          <a:p>
            <a:r>
              <a:rPr lang="en-US" altLang="ja-JP" dirty="0"/>
              <a:t>Microsoft Office 365</a:t>
            </a:r>
            <a:r>
              <a:rPr lang="ja-JP" altLang="en-US" dirty="0"/>
              <a:t> の製品例</a:t>
            </a:r>
            <a:endParaRPr kumimoji="1" lang="ja-JP" altLang="en-US" dirty="0"/>
          </a:p>
        </p:txBody>
      </p:sp>
      <p:grpSp>
        <p:nvGrpSpPr>
          <p:cNvPr id="17" name="グループ化 16">
            <a:extLst>
              <a:ext uri="{FF2B5EF4-FFF2-40B4-BE49-F238E27FC236}">
                <a16:creationId xmlns:a16="http://schemas.microsoft.com/office/drawing/2014/main" xmlns="" id="{F2C6EEC1-B038-4E1D-8A83-8C5789061FCA}"/>
              </a:ext>
            </a:extLst>
          </p:cNvPr>
          <p:cNvGrpSpPr/>
          <p:nvPr/>
        </p:nvGrpSpPr>
        <p:grpSpPr>
          <a:xfrm>
            <a:off x="373062" y="1452093"/>
            <a:ext cx="1481116" cy="650406"/>
            <a:chOff x="373062" y="1452093"/>
            <a:chExt cx="1481116" cy="650406"/>
          </a:xfrm>
        </p:grpSpPr>
        <p:pic>
          <p:nvPicPr>
            <p:cNvPr id="9" name="グラフィックス 8" descr="ドキュメント">
              <a:extLst>
                <a:ext uri="{FF2B5EF4-FFF2-40B4-BE49-F238E27FC236}">
                  <a16:creationId xmlns:a16="http://schemas.microsoft.com/office/drawing/2014/main" xmlns="" id="{C672FDA2-DDEC-48BB-820D-2706B25AEF46}"/>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73062" y="1452093"/>
              <a:ext cx="650406" cy="650406"/>
            </a:xfrm>
            <a:prstGeom prst="rect">
              <a:avLst/>
            </a:prstGeom>
          </p:spPr>
        </p:pic>
        <p:sp>
          <p:nvSpPr>
            <p:cNvPr id="10" name="正方形/長方形 9">
              <a:extLst>
                <a:ext uri="{FF2B5EF4-FFF2-40B4-BE49-F238E27FC236}">
                  <a16:creationId xmlns:a16="http://schemas.microsoft.com/office/drawing/2014/main" xmlns="" id="{30666ED0-2B9A-4DFB-88F2-472CD0CBE452}"/>
                </a:ext>
              </a:extLst>
            </p:cNvPr>
            <p:cNvSpPr/>
            <p:nvPr/>
          </p:nvSpPr>
          <p:spPr>
            <a:xfrm>
              <a:off x="939364" y="1452093"/>
              <a:ext cx="914814"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3399"/>
                  </a:solidFill>
                </a:rPr>
                <a:t>Word</a:t>
              </a:r>
            </a:p>
          </p:txBody>
        </p:sp>
      </p:grpSp>
      <p:grpSp>
        <p:nvGrpSpPr>
          <p:cNvPr id="22" name="グループ化 21">
            <a:extLst>
              <a:ext uri="{FF2B5EF4-FFF2-40B4-BE49-F238E27FC236}">
                <a16:creationId xmlns:a16="http://schemas.microsoft.com/office/drawing/2014/main" xmlns="" id="{6993BC25-189D-459A-B2C3-5EDD715B407F}"/>
              </a:ext>
            </a:extLst>
          </p:cNvPr>
          <p:cNvGrpSpPr/>
          <p:nvPr/>
        </p:nvGrpSpPr>
        <p:grpSpPr>
          <a:xfrm>
            <a:off x="341313" y="2940270"/>
            <a:ext cx="2079915" cy="650408"/>
            <a:chOff x="341313" y="2940270"/>
            <a:chExt cx="2079915" cy="650408"/>
          </a:xfrm>
        </p:grpSpPr>
        <p:pic>
          <p:nvPicPr>
            <p:cNvPr id="15" name="グラフィックス 14" descr="教師">
              <a:extLst>
                <a:ext uri="{FF2B5EF4-FFF2-40B4-BE49-F238E27FC236}">
                  <a16:creationId xmlns:a16="http://schemas.microsoft.com/office/drawing/2014/main" xmlns="" id="{0D11773C-3284-4CCB-B2D6-56DAF775F6ED}"/>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341313" y="2940270"/>
              <a:ext cx="598051" cy="650408"/>
            </a:xfrm>
            <a:prstGeom prst="rect">
              <a:avLst/>
            </a:prstGeom>
          </p:spPr>
        </p:pic>
        <p:sp>
          <p:nvSpPr>
            <p:cNvPr id="16" name="正方形/長方形 15">
              <a:extLst>
                <a:ext uri="{FF2B5EF4-FFF2-40B4-BE49-F238E27FC236}">
                  <a16:creationId xmlns:a16="http://schemas.microsoft.com/office/drawing/2014/main" xmlns="" id="{BCA33676-21CF-4F64-A971-90BA34839809}"/>
                </a:ext>
              </a:extLst>
            </p:cNvPr>
            <p:cNvSpPr/>
            <p:nvPr/>
          </p:nvSpPr>
          <p:spPr>
            <a:xfrm>
              <a:off x="939364" y="2965231"/>
              <a:ext cx="1481864"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US" altLang="ja-JP" dirty="0">
                  <a:solidFill>
                    <a:srgbClr val="FF3300"/>
                  </a:solidFill>
                </a:rPr>
                <a:t>PowerPoint</a:t>
              </a:r>
              <a:endParaRPr kumimoji="1" lang="en-US" altLang="ja-JP" dirty="0">
                <a:solidFill>
                  <a:srgbClr val="FF3300"/>
                </a:solidFill>
              </a:endParaRPr>
            </a:p>
          </p:txBody>
        </p:sp>
      </p:grpSp>
      <p:grpSp>
        <p:nvGrpSpPr>
          <p:cNvPr id="19" name="グループ化 18">
            <a:extLst>
              <a:ext uri="{FF2B5EF4-FFF2-40B4-BE49-F238E27FC236}">
                <a16:creationId xmlns:a16="http://schemas.microsoft.com/office/drawing/2014/main" xmlns="" id="{DB672D4B-3DC7-4638-8F94-54990C0F4AB3}"/>
              </a:ext>
            </a:extLst>
          </p:cNvPr>
          <p:cNvGrpSpPr/>
          <p:nvPr/>
        </p:nvGrpSpPr>
        <p:grpSpPr>
          <a:xfrm>
            <a:off x="373060" y="2196180"/>
            <a:ext cx="1481118" cy="650408"/>
            <a:chOff x="373060" y="2196180"/>
            <a:chExt cx="1481118" cy="650408"/>
          </a:xfrm>
        </p:grpSpPr>
        <p:sp>
          <p:nvSpPr>
            <p:cNvPr id="13" name="正方形/長方形 12">
              <a:extLst>
                <a:ext uri="{FF2B5EF4-FFF2-40B4-BE49-F238E27FC236}">
                  <a16:creationId xmlns:a16="http://schemas.microsoft.com/office/drawing/2014/main" xmlns="" id="{7A11295B-EB20-47B1-9D61-1D2C63CF6128}"/>
                </a:ext>
              </a:extLst>
            </p:cNvPr>
            <p:cNvSpPr/>
            <p:nvPr/>
          </p:nvSpPr>
          <p:spPr>
            <a:xfrm>
              <a:off x="939364" y="2208662"/>
              <a:ext cx="914814"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6600"/>
                  </a:solidFill>
                </a:rPr>
                <a:t>Excel</a:t>
              </a:r>
            </a:p>
          </p:txBody>
        </p:sp>
        <p:pic>
          <p:nvPicPr>
            <p:cNvPr id="20" name="グラフィックス 19" descr="テーブル">
              <a:extLst>
                <a:ext uri="{FF2B5EF4-FFF2-40B4-BE49-F238E27FC236}">
                  <a16:creationId xmlns:a16="http://schemas.microsoft.com/office/drawing/2014/main" xmlns="" id="{6947F6F4-12F8-4B3E-8AE8-AFB2FCC7196B}"/>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73060" y="2196180"/>
              <a:ext cx="650408" cy="650408"/>
            </a:xfrm>
            <a:prstGeom prst="rect">
              <a:avLst/>
            </a:prstGeom>
          </p:spPr>
        </p:pic>
      </p:grpSp>
      <p:grpSp>
        <p:nvGrpSpPr>
          <p:cNvPr id="25" name="グループ化 24">
            <a:extLst>
              <a:ext uri="{FF2B5EF4-FFF2-40B4-BE49-F238E27FC236}">
                <a16:creationId xmlns:a16="http://schemas.microsoft.com/office/drawing/2014/main" xmlns="" id="{AB153719-BC06-415A-B581-18D902A53F1C}"/>
              </a:ext>
            </a:extLst>
          </p:cNvPr>
          <p:cNvGrpSpPr/>
          <p:nvPr/>
        </p:nvGrpSpPr>
        <p:grpSpPr>
          <a:xfrm>
            <a:off x="373062" y="3615639"/>
            <a:ext cx="2048166" cy="752011"/>
            <a:chOff x="373062" y="3615639"/>
            <a:chExt cx="2048166" cy="752011"/>
          </a:xfrm>
        </p:grpSpPr>
        <p:pic>
          <p:nvPicPr>
            <p:cNvPr id="18" name="グラフィックス 17" descr="新聞">
              <a:extLst>
                <a:ext uri="{FF2B5EF4-FFF2-40B4-BE49-F238E27FC236}">
                  <a16:creationId xmlns:a16="http://schemas.microsoft.com/office/drawing/2014/main" xmlns="" id="{EE14C4EA-C950-4D1C-B33A-AB5E879B9FEF}"/>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373062" y="3669351"/>
              <a:ext cx="698299" cy="698299"/>
            </a:xfrm>
            <a:prstGeom prst="rect">
              <a:avLst/>
            </a:prstGeom>
          </p:spPr>
        </p:pic>
        <p:sp>
          <p:nvSpPr>
            <p:cNvPr id="21" name="正方形/長方形 20">
              <a:extLst>
                <a:ext uri="{FF2B5EF4-FFF2-40B4-BE49-F238E27FC236}">
                  <a16:creationId xmlns:a16="http://schemas.microsoft.com/office/drawing/2014/main" xmlns="" id="{1A186F9E-A55F-4BC4-A879-E525B6F57D66}"/>
                </a:ext>
              </a:extLst>
            </p:cNvPr>
            <p:cNvSpPr/>
            <p:nvPr/>
          </p:nvSpPr>
          <p:spPr>
            <a:xfrm>
              <a:off x="939364" y="3615639"/>
              <a:ext cx="1481864"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660066"/>
                  </a:solidFill>
                </a:rPr>
                <a:t>OneNote</a:t>
              </a:r>
            </a:p>
          </p:txBody>
        </p:sp>
      </p:grpSp>
      <p:grpSp>
        <p:nvGrpSpPr>
          <p:cNvPr id="28" name="グループ化 27">
            <a:extLst>
              <a:ext uri="{FF2B5EF4-FFF2-40B4-BE49-F238E27FC236}">
                <a16:creationId xmlns:a16="http://schemas.microsoft.com/office/drawing/2014/main" xmlns="" id="{B29F534A-F928-448D-97A3-57887DA22172}"/>
              </a:ext>
            </a:extLst>
          </p:cNvPr>
          <p:cNvGrpSpPr/>
          <p:nvPr/>
        </p:nvGrpSpPr>
        <p:grpSpPr>
          <a:xfrm>
            <a:off x="332483" y="4419840"/>
            <a:ext cx="2880230" cy="598052"/>
            <a:chOff x="332483" y="4419840"/>
            <a:chExt cx="2880230" cy="598052"/>
          </a:xfrm>
        </p:grpSpPr>
        <p:pic>
          <p:nvPicPr>
            <p:cNvPr id="32" name="グラフィックス 31" descr="雲">
              <a:extLst>
                <a:ext uri="{FF2B5EF4-FFF2-40B4-BE49-F238E27FC236}">
                  <a16:creationId xmlns:a16="http://schemas.microsoft.com/office/drawing/2014/main" xmlns="" id="{7846F973-9A9B-434A-8B5E-9306664E49CB}"/>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332483" y="4419840"/>
              <a:ext cx="598052" cy="598052"/>
            </a:xfrm>
            <a:prstGeom prst="rect">
              <a:avLst/>
            </a:prstGeom>
          </p:spPr>
        </p:pic>
        <p:sp>
          <p:nvSpPr>
            <p:cNvPr id="33" name="正方形/長方形 32">
              <a:extLst>
                <a:ext uri="{FF2B5EF4-FFF2-40B4-BE49-F238E27FC236}">
                  <a16:creationId xmlns:a16="http://schemas.microsoft.com/office/drawing/2014/main" xmlns="" id="{1A3DF456-6A06-47ED-9BE4-5CF09D3EC06A}"/>
                </a:ext>
              </a:extLst>
            </p:cNvPr>
            <p:cNvSpPr/>
            <p:nvPr/>
          </p:nvSpPr>
          <p:spPr>
            <a:xfrm>
              <a:off x="930535" y="4426170"/>
              <a:ext cx="2282178" cy="54211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33CC"/>
                  </a:solidFill>
                </a:rPr>
                <a:t>OneDrive </a:t>
              </a:r>
            </a:p>
            <a:p>
              <a:r>
                <a:rPr kumimoji="1" lang="en-US" altLang="ja-JP" dirty="0">
                  <a:solidFill>
                    <a:srgbClr val="0033CC"/>
                  </a:solidFill>
                </a:rPr>
                <a:t>for</a:t>
              </a:r>
              <a:r>
                <a:rPr lang="en-US" altLang="ja-JP" dirty="0">
                  <a:solidFill>
                    <a:srgbClr val="0033CC"/>
                  </a:solidFill>
                </a:rPr>
                <a:t> Business</a:t>
              </a:r>
              <a:endParaRPr kumimoji="1" lang="en-US" altLang="ja-JP" dirty="0">
                <a:solidFill>
                  <a:srgbClr val="0033CC"/>
                </a:solidFill>
              </a:endParaRPr>
            </a:p>
          </p:txBody>
        </p:sp>
      </p:grpSp>
      <p:grpSp>
        <p:nvGrpSpPr>
          <p:cNvPr id="12" name="グループ化 11">
            <a:extLst>
              <a:ext uri="{FF2B5EF4-FFF2-40B4-BE49-F238E27FC236}">
                <a16:creationId xmlns:a16="http://schemas.microsoft.com/office/drawing/2014/main" xmlns="" id="{EFDD949C-FDB3-4605-A220-FFA3332A6339}"/>
              </a:ext>
            </a:extLst>
          </p:cNvPr>
          <p:cNvGrpSpPr/>
          <p:nvPr/>
        </p:nvGrpSpPr>
        <p:grpSpPr>
          <a:xfrm>
            <a:off x="3327806" y="2269964"/>
            <a:ext cx="1672024" cy="554781"/>
            <a:chOff x="3327806" y="2214992"/>
            <a:chExt cx="1672024" cy="554781"/>
          </a:xfrm>
        </p:grpSpPr>
        <p:pic>
          <p:nvPicPr>
            <p:cNvPr id="35" name="グラフィックス 34" descr="オーケーの合図">
              <a:extLst>
                <a:ext uri="{FF2B5EF4-FFF2-40B4-BE49-F238E27FC236}">
                  <a16:creationId xmlns:a16="http://schemas.microsoft.com/office/drawing/2014/main" xmlns="" id="{0C2045E8-9769-4030-A979-43440992BF22}"/>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3327806" y="2214992"/>
              <a:ext cx="554781" cy="554781"/>
            </a:xfrm>
            <a:prstGeom prst="rect">
              <a:avLst/>
            </a:prstGeom>
          </p:spPr>
        </p:pic>
        <p:sp>
          <p:nvSpPr>
            <p:cNvPr id="36" name="正方形/長方形 35">
              <a:extLst>
                <a:ext uri="{FF2B5EF4-FFF2-40B4-BE49-F238E27FC236}">
                  <a16:creationId xmlns:a16="http://schemas.microsoft.com/office/drawing/2014/main" xmlns="" id="{B745B358-B4F7-4FED-B6B0-4AF31CEE5779}"/>
                </a:ext>
              </a:extLst>
            </p:cNvPr>
            <p:cNvSpPr/>
            <p:nvPr/>
          </p:nvSpPr>
          <p:spPr>
            <a:xfrm>
              <a:off x="3882587" y="2214992"/>
              <a:ext cx="1117243"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99FF"/>
                  </a:solidFill>
                </a:rPr>
                <a:t>Yammer</a:t>
              </a:r>
            </a:p>
          </p:txBody>
        </p:sp>
      </p:grpSp>
      <p:grpSp>
        <p:nvGrpSpPr>
          <p:cNvPr id="5" name="グループ化 4">
            <a:extLst>
              <a:ext uri="{FF2B5EF4-FFF2-40B4-BE49-F238E27FC236}">
                <a16:creationId xmlns:a16="http://schemas.microsoft.com/office/drawing/2014/main" xmlns="" id="{8093B7D6-8C2C-4CA2-93E4-1E15D8845F39}"/>
              </a:ext>
            </a:extLst>
          </p:cNvPr>
          <p:cNvGrpSpPr/>
          <p:nvPr/>
        </p:nvGrpSpPr>
        <p:grpSpPr>
          <a:xfrm>
            <a:off x="5354329" y="4644338"/>
            <a:ext cx="1732131" cy="544836"/>
            <a:chOff x="5355694" y="4280806"/>
            <a:chExt cx="1732131" cy="544836"/>
          </a:xfrm>
        </p:grpSpPr>
        <p:pic>
          <p:nvPicPr>
            <p:cNvPr id="38" name="グラフィックス 37" descr="ユーザー">
              <a:extLst>
                <a:ext uri="{FF2B5EF4-FFF2-40B4-BE49-F238E27FC236}">
                  <a16:creationId xmlns:a16="http://schemas.microsoft.com/office/drawing/2014/main" xmlns="" id="{CA21C9A1-6F5B-4D67-9869-AD0A58443732}"/>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5355694" y="4280806"/>
              <a:ext cx="544836" cy="544836"/>
            </a:xfrm>
            <a:prstGeom prst="rect">
              <a:avLst/>
            </a:prstGeom>
          </p:spPr>
        </p:pic>
        <p:sp>
          <p:nvSpPr>
            <p:cNvPr id="41" name="正方形/長方形 40">
              <a:extLst>
                <a:ext uri="{FF2B5EF4-FFF2-40B4-BE49-F238E27FC236}">
                  <a16:creationId xmlns:a16="http://schemas.microsoft.com/office/drawing/2014/main" xmlns="" id="{8AC09D7B-E3DE-473B-931F-D557E4EEA8BD}"/>
                </a:ext>
              </a:extLst>
            </p:cNvPr>
            <p:cNvSpPr/>
            <p:nvPr/>
          </p:nvSpPr>
          <p:spPr>
            <a:xfrm>
              <a:off x="5970582" y="4298671"/>
              <a:ext cx="1117243"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3300"/>
                  </a:solidFill>
                </a:rPr>
                <a:t>Planner</a:t>
              </a:r>
            </a:p>
          </p:txBody>
        </p:sp>
      </p:grpSp>
      <p:grpSp>
        <p:nvGrpSpPr>
          <p:cNvPr id="2" name="グループ化 1">
            <a:extLst>
              <a:ext uri="{FF2B5EF4-FFF2-40B4-BE49-F238E27FC236}">
                <a16:creationId xmlns:a16="http://schemas.microsoft.com/office/drawing/2014/main" xmlns="" id="{47E02894-5111-4F0D-8471-5B6930667C89}"/>
              </a:ext>
            </a:extLst>
          </p:cNvPr>
          <p:cNvGrpSpPr/>
          <p:nvPr/>
        </p:nvGrpSpPr>
        <p:grpSpPr>
          <a:xfrm>
            <a:off x="5067661" y="3980389"/>
            <a:ext cx="1992190" cy="598053"/>
            <a:chOff x="5069026" y="3616857"/>
            <a:chExt cx="1992190" cy="598053"/>
          </a:xfrm>
        </p:grpSpPr>
        <p:pic>
          <p:nvPicPr>
            <p:cNvPr id="26" name="グラフィックス 25" descr="カスタマー レビュー">
              <a:extLst>
                <a:ext uri="{FF2B5EF4-FFF2-40B4-BE49-F238E27FC236}">
                  <a16:creationId xmlns:a16="http://schemas.microsoft.com/office/drawing/2014/main" xmlns="" id="{280A2AC7-0845-4FD4-96FD-2959190C72A5}"/>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5069026" y="3616857"/>
              <a:ext cx="598053" cy="598053"/>
            </a:xfrm>
            <a:prstGeom prst="rect">
              <a:avLst/>
            </a:prstGeom>
          </p:spPr>
        </p:pic>
        <p:sp>
          <p:nvSpPr>
            <p:cNvPr id="27" name="正方形/長方形 26">
              <a:extLst>
                <a:ext uri="{FF2B5EF4-FFF2-40B4-BE49-F238E27FC236}">
                  <a16:creationId xmlns:a16="http://schemas.microsoft.com/office/drawing/2014/main" xmlns="" id="{D4ECEF6F-FBBF-41B0-8B9D-5E130965E556}"/>
                </a:ext>
              </a:extLst>
            </p:cNvPr>
            <p:cNvSpPr/>
            <p:nvPr/>
          </p:nvSpPr>
          <p:spPr>
            <a:xfrm>
              <a:off x="5943973" y="3623813"/>
              <a:ext cx="1117243"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666699"/>
                  </a:solidFill>
                </a:rPr>
                <a:t>Teams</a:t>
              </a:r>
            </a:p>
          </p:txBody>
        </p:sp>
        <p:pic>
          <p:nvPicPr>
            <p:cNvPr id="43" name="グラフィックス 42" descr="チャット">
              <a:extLst>
                <a:ext uri="{FF2B5EF4-FFF2-40B4-BE49-F238E27FC236}">
                  <a16:creationId xmlns:a16="http://schemas.microsoft.com/office/drawing/2014/main" xmlns="" id="{F6747B3A-B475-47A5-A5FC-456A8953EF44}"/>
                </a:ext>
              </a:extLst>
            </p:cNvPr>
            <p:cNvPicPr>
              <a:picLocks noChangeAspect="1"/>
            </p:cNvPicPr>
            <p:nvPr/>
          </p:nvPicPr>
          <p:blipFill>
            <a:blip r:embed="rId19">
              <a:extLst>
                <a:ext uri="{96DAC541-7B7A-43D3-8B79-37D633B846F1}">
                  <asvg:svgBlip xmlns:asvg="http://schemas.microsoft.com/office/drawing/2016/SVG/main" xmlns="" r:embed="rId20"/>
                </a:ext>
              </a:extLst>
            </a:blip>
            <a:stretch>
              <a:fillRect/>
            </a:stretch>
          </p:blipFill>
          <p:spPr>
            <a:xfrm>
              <a:off x="5641921" y="3743615"/>
              <a:ext cx="457200" cy="457200"/>
            </a:xfrm>
            <a:prstGeom prst="rect">
              <a:avLst/>
            </a:prstGeom>
          </p:spPr>
        </p:pic>
      </p:grpSp>
      <p:grpSp>
        <p:nvGrpSpPr>
          <p:cNvPr id="11" name="グループ化 10">
            <a:extLst>
              <a:ext uri="{FF2B5EF4-FFF2-40B4-BE49-F238E27FC236}">
                <a16:creationId xmlns:a16="http://schemas.microsoft.com/office/drawing/2014/main" xmlns="" id="{F0C350FF-1738-4FD3-8E2D-73C62CDC7E2A}"/>
              </a:ext>
            </a:extLst>
          </p:cNvPr>
          <p:cNvGrpSpPr/>
          <p:nvPr/>
        </p:nvGrpSpPr>
        <p:grpSpPr>
          <a:xfrm>
            <a:off x="6146851" y="2192534"/>
            <a:ext cx="1683603" cy="650408"/>
            <a:chOff x="6146851" y="2192534"/>
            <a:chExt cx="1683603" cy="650408"/>
          </a:xfrm>
        </p:grpSpPr>
        <p:pic>
          <p:nvPicPr>
            <p:cNvPr id="47" name="グラフィックス 46" descr="信号">
              <a:extLst>
                <a:ext uri="{FF2B5EF4-FFF2-40B4-BE49-F238E27FC236}">
                  <a16:creationId xmlns:a16="http://schemas.microsoft.com/office/drawing/2014/main" xmlns="" id="{FFDA5980-3FA2-40B3-8899-B6B9648C6E7B}"/>
                </a:ext>
              </a:extLst>
            </p:cNvPr>
            <p:cNvPicPr>
              <a:picLocks noChangeAspect="1"/>
            </p:cNvPicPr>
            <p:nvPr/>
          </p:nvPicPr>
          <p:blipFill>
            <a:blip r:embed="rId21">
              <a:extLst>
                <a:ext uri="{96DAC541-7B7A-43D3-8B79-37D633B846F1}">
                  <asvg:svgBlip xmlns:asvg="http://schemas.microsoft.com/office/drawing/2016/SVG/main" xmlns="" r:embed="rId22"/>
                </a:ext>
              </a:extLst>
            </a:blip>
            <a:stretch>
              <a:fillRect/>
            </a:stretch>
          </p:blipFill>
          <p:spPr>
            <a:xfrm rot="5400000">
              <a:off x="6146851" y="2192534"/>
              <a:ext cx="650408" cy="650408"/>
            </a:xfrm>
            <a:prstGeom prst="rect">
              <a:avLst/>
            </a:prstGeom>
          </p:spPr>
        </p:pic>
        <p:sp>
          <p:nvSpPr>
            <p:cNvPr id="48" name="正方形/長方形 47">
              <a:extLst>
                <a:ext uri="{FF2B5EF4-FFF2-40B4-BE49-F238E27FC236}">
                  <a16:creationId xmlns:a16="http://schemas.microsoft.com/office/drawing/2014/main" xmlns="" id="{0F094EF6-8555-40B3-9C63-2ED866301C8E}"/>
                </a:ext>
              </a:extLst>
            </p:cNvPr>
            <p:cNvSpPr/>
            <p:nvPr/>
          </p:nvSpPr>
          <p:spPr>
            <a:xfrm>
              <a:off x="6713211" y="2211675"/>
              <a:ext cx="1117243"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3300"/>
                  </a:solidFill>
                </a:rPr>
                <a:t>Project</a:t>
              </a:r>
            </a:p>
          </p:txBody>
        </p:sp>
      </p:grpSp>
      <p:grpSp>
        <p:nvGrpSpPr>
          <p:cNvPr id="6" name="グループ化 5">
            <a:extLst>
              <a:ext uri="{FF2B5EF4-FFF2-40B4-BE49-F238E27FC236}">
                <a16:creationId xmlns:a16="http://schemas.microsoft.com/office/drawing/2014/main" xmlns="" id="{F50F0E25-B246-4556-9456-1463DD8232C7}"/>
              </a:ext>
            </a:extLst>
          </p:cNvPr>
          <p:cNvGrpSpPr/>
          <p:nvPr/>
        </p:nvGrpSpPr>
        <p:grpSpPr>
          <a:xfrm>
            <a:off x="5327721" y="5312137"/>
            <a:ext cx="1758739" cy="599837"/>
            <a:chOff x="5329086" y="4948605"/>
            <a:chExt cx="1758739" cy="599837"/>
          </a:xfrm>
        </p:grpSpPr>
        <p:pic>
          <p:nvPicPr>
            <p:cNvPr id="51" name="グラフィックス 50" descr="リスト">
              <a:extLst>
                <a:ext uri="{FF2B5EF4-FFF2-40B4-BE49-F238E27FC236}">
                  <a16:creationId xmlns:a16="http://schemas.microsoft.com/office/drawing/2014/main" xmlns="" id="{CFC215EB-63AB-4680-AE4B-233668B4FA1D}"/>
                </a:ext>
              </a:extLst>
            </p:cNvPr>
            <p:cNvPicPr>
              <a:picLocks noChangeAspect="1"/>
            </p:cNvPicPr>
            <p:nvPr/>
          </p:nvPicPr>
          <p:blipFill>
            <a:blip r:embed="rId23">
              <a:extLst>
                <a:ext uri="{96DAC541-7B7A-43D3-8B79-37D633B846F1}">
                  <asvg:svgBlip xmlns:asvg="http://schemas.microsoft.com/office/drawing/2016/SVG/main" xmlns="" r:embed="rId24"/>
                </a:ext>
              </a:extLst>
            </a:blip>
            <a:stretch>
              <a:fillRect/>
            </a:stretch>
          </p:blipFill>
          <p:spPr>
            <a:xfrm>
              <a:off x="5329086" y="4950390"/>
              <a:ext cx="598052" cy="598052"/>
            </a:xfrm>
            <a:prstGeom prst="rect">
              <a:avLst/>
            </a:prstGeom>
          </p:spPr>
        </p:pic>
        <p:sp>
          <p:nvSpPr>
            <p:cNvPr id="52" name="正方形/長方形 51">
              <a:extLst>
                <a:ext uri="{FF2B5EF4-FFF2-40B4-BE49-F238E27FC236}">
                  <a16:creationId xmlns:a16="http://schemas.microsoft.com/office/drawing/2014/main" xmlns="" id="{0B92E59D-824A-490E-B1A0-764F62DC91DC}"/>
                </a:ext>
              </a:extLst>
            </p:cNvPr>
            <p:cNvSpPr/>
            <p:nvPr/>
          </p:nvSpPr>
          <p:spPr>
            <a:xfrm>
              <a:off x="5970582" y="4948605"/>
              <a:ext cx="1117243"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6666"/>
                  </a:solidFill>
                </a:rPr>
                <a:t>Forms</a:t>
              </a:r>
            </a:p>
          </p:txBody>
        </p:sp>
      </p:grpSp>
      <p:sp>
        <p:nvSpPr>
          <p:cNvPr id="56" name="正方形/長方形 55">
            <a:extLst>
              <a:ext uri="{FF2B5EF4-FFF2-40B4-BE49-F238E27FC236}">
                <a16:creationId xmlns:a16="http://schemas.microsoft.com/office/drawing/2014/main" xmlns="" id="{95148D45-86F8-4046-BAF5-4EBCA2DE6A03}"/>
              </a:ext>
            </a:extLst>
          </p:cNvPr>
          <p:cNvSpPr/>
          <p:nvPr/>
        </p:nvSpPr>
        <p:spPr>
          <a:xfrm>
            <a:off x="373060" y="6189895"/>
            <a:ext cx="7602504" cy="307777"/>
          </a:xfrm>
          <a:prstGeom prst="rect">
            <a:avLst/>
          </a:prstGeom>
        </p:spPr>
        <p:txBody>
          <a:bodyPr wrap="square">
            <a:spAutoFit/>
          </a:bodyPr>
          <a:lstStyle/>
          <a:p>
            <a:r>
              <a:rPr lang="en-US" altLang="ja-JP" sz="1400" dirty="0"/>
              <a:t>※</a:t>
            </a:r>
            <a:r>
              <a:rPr lang="ja-JP" altLang="en-US" sz="1400" dirty="0"/>
              <a:t>上記は一例です。</a:t>
            </a:r>
            <a:r>
              <a:rPr lang="en-US" altLang="ja-JP" sz="1400" dirty="0"/>
              <a:t>Microsoft</a:t>
            </a:r>
            <a:r>
              <a:rPr lang="ja-JP" altLang="en-US" sz="1400" dirty="0"/>
              <a:t> </a:t>
            </a:r>
            <a:r>
              <a:rPr lang="en-US" altLang="ja-JP" sz="1400" dirty="0"/>
              <a:t>Office</a:t>
            </a:r>
            <a:r>
              <a:rPr lang="ja-JP" altLang="en-US" sz="1400" dirty="0"/>
              <a:t> </a:t>
            </a:r>
            <a:r>
              <a:rPr lang="en-US" altLang="ja-JP" sz="1400" dirty="0"/>
              <a:t>365</a:t>
            </a:r>
            <a:r>
              <a:rPr lang="ja-JP" altLang="en-US" sz="1400" dirty="0"/>
              <a:t>には他にも多数の製品が含まれています。</a:t>
            </a:r>
          </a:p>
        </p:txBody>
      </p:sp>
      <p:grpSp>
        <p:nvGrpSpPr>
          <p:cNvPr id="8" name="グループ化 7">
            <a:extLst>
              <a:ext uri="{FF2B5EF4-FFF2-40B4-BE49-F238E27FC236}">
                <a16:creationId xmlns:a16="http://schemas.microsoft.com/office/drawing/2014/main" xmlns="" id="{16A4D200-82CA-4AEB-A8CB-5FF91C03E8CF}"/>
              </a:ext>
            </a:extLst>
          </p:cNvPr>
          <p:cNvGrpSpPr/>
          <p:nvPr/>
        </p:nvGrpSpPr>
        <p:grpSpPr>
          <a:xfrm>
            <a:off x="6063756" y="1466858"/>
            <a:ext cx="2048283" cy="650409"/>
            <a:chOff x="6063756" y="1425914"/>
            <a:chExt cx="2048283" cy="650409"/>
          </a:xfrm>
        </p:grpSpPr>
        <p:sp>
          <p:nvSpPr>
            <p:cNvPr id="30" name="正方形/長方形 29">
              <a:extLst>
                <a:ext uri="{FF2B5EF4-FFF2-40B4-BE49-F238E27FC236}">
                  <a16:creationId xmlns:a16="http://schemas.microsoft.com/office/drawing/2014/main" xmlns="" id="{7E8C18CC-1764-4F1A-B37D-8D11C0625B26}"/>
                </a:ext>
              </a:extLst>
            </p:cNvPr>
            <p:cNvSpPr/>
            <p:nvPr/>
          </p:nvSpPr>
          <p:spPr>
            <a:xfrm>
              <a:off x="6696202" y="1442355"/>
              <a:ext cx="1415837" cy="54211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US" altLang="ja-JP" dirty="0">
                  <a:solidFill>
                    <a:srgbClr val="006666"/>
                  </a:solidFill>
                </a:rPr>
                <a:t>SharePoint</a:t>
              </a:r>
              <a:r>
                <a:rPr lang="ja-JP" altLang="en-US" dirty="0">
                  <a:solidFill>
                    <a:srgbClr val="006666"/>
                  </a:solidFill>
                </a:rPr>
                <a:t> </a:t>
              </a:r>
              <a:r>
                <a:rPr lang="en-US" altLang="ja-JP" dirty="0">
                  <a:solidFill>
                    <a:srgbClr val="006666"/>
                  </a:solidFill>
                </a:rPr>
                <a:t>Online</a:t>
              </a:r>
            </a:p>
          </p:txBody>
        </p:sp>
        <p:pic>
          <p:nvPicPr>
            <p:cNvPr id="59" name="グラフィックス 58" descr="つながり">
              <a:extLst>
                <a:ext uri="{FF2B5EF4-FFF2-40B4-BE49-F238E27FC236}">
                  <a16:creationId xmlns:a16="http://schemas.microsoft.com/office/drawing/2014/main" xmlns="" id="{1F104C59-A870-49EF-9D8E-E3321CA25E87}"/>
                </a:ext>
              </a:extLst>
            </p:cNvPr>
            <p:cNvPicPr>
              <a:picLocks noChangeAspect="1"/>
            </p:cNvPicPr>
            <p:nvPr/>
          </p:nvPicPr>
          <p:blipFill>
            <a:blip r:embed="rId25">
              <a:extLst>
                <a:ext uri="{96DAC541-7B7A-43D3-8B79-37D633B846F1}">
                  <asvg:svgBlip xmlns:asvg="http://schemas.microsoft.com/office/drawing/2016/SVG/main" xmlns="" r:embed="rId26"/>
                </a:ext>
              </a:extLst>
            </a:blip>
            <a:stretch>
              <a:fillRect/>
            </a:stretch>
          </p:blipFill>
          <p:spPr>
            <a:xfrm>
              <a:off x="6063756" y="1425914"/>
              <a:ext cx="650409" cy="650409"/>
            </a:xfrm>
            <a:prstGeom prst="rect">
              <a:avLst/>
            </a:prstGeom>
          </p:spPr>
        </p:pic>
      </p:grpSp>
      <p:grpSp>
        <p:nvGrpSpPr>
          <p:cNvPr id="14" name="グループ化 13">
            <a:extLst>
              <a:ext uri="{FF2B5EF4-FFF2-40B4-BE49-F238E27FC236}">
                <a16:creationId xmlns:a16="http://schemas.microsoft.com/office/drawing/2014/main" xmlns="" id="{0D731E27-DCB8-42CA-B44B-26616D4AEBBF}"/>
              </a:ext>
            </a:extLst>
          </p:cNvPr>
          <p:cNvGrpSpPr/>
          <p:nvPr/>
        </p:nvGrpSpPr>
        <p:grpSpPr>
          <a:xfrm>
            <a:off x="3310686" y="3014358"/>
            <a:ext cx="1741220" cy="654993"/>
            <a:chOff x="3327806" y="2931747"/>
            <a:chExt cx="1741220" cy="654993"/>
          </a:xfrm>
        </p:grpSpPr>
        <p:pic>
          <p:nvPicPr>
            <p:cNvPr id="61" name="グラフィックス 60" descr="メディアを使用したプレゼンテーション">
              <a:extLst>
                <a:ext uri="{FF2B5EF4-FFF2-40B4-BE49-F238E27FC236}">
                  <a16:creationId xmlns:a16="http://schemas.microsoft.com/office/drawing/2014/main" xmlns="" id="{87388265-CA12-4E17-B8D0-D1BB80E15B9B}"/>
                </a:ext>
              </a:extLst>
            </p:cNvPr>
            <p:cNvPicPr>
              <a:picLocks noChangeAspect="1"/>
            </p:cNvPicPr>
            <p:nvPr/>
          </p:nvPicPr>
          <p:blipFill>
            <a:blip r:embed="rId27">
              <a:extLst>
                <a:ext uri="{96DAC541-7B7A-43D3-8B79-37D633B846F1}">
                  <asvg:svgBlip xmlns:asvg="http://schemas.microsoft.com/office/drawing/2016/SVG/main" xmlns="" r:embed="rId28"/>
                </a:ext>
              </a:extLst>
            </a:blip>
            <a:stretch>
              <a:fillRect/>
            </a:stretch>
          </p:blipFill>
          <p:spPr>
            <a:xfrm>
              <a:off x="3327806" y="2931747"/>
              <a:ext cx="654993" cy="654993"/>
            </a:xfrm>
            <a:prstGeom prst="rect">
              <a:avLst/>
            </a:prstGeom>
          </p:spPr>
        </p:pic>
        <p:sp>
          <p:nvSpPr>
            <p:cNvPr id="62" name="正方形/長方形 61">
              <a:extLst>
                <a:ext uri="{FF2B5EF4-FFF2-40B4-BE49-F238E27FC236}">
                  <a16:creationId xmlns:a16="http://schemas.microsoft.com/office/drawing/2014/main" xmlns="" id="{7B712A4B-5552-4007-8EC8-F2F4C1293BBE}"/>
                </a:ext>
              </a:extLst>
            </p:cNvPr>
            <p:cNvSpPr/>
            <p:nvPr/>
          </p:nvSpPr>
          <p:spPr>
            <a:xfrm>
              <a:off x="3951783" y="2934759"/>
              <a:ext cx="1117243"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993366"/>
                  </a:solidFill>
                </a:rPr>
                <a:t>Stream</a:t>
              </a:r>
            </a:p>
          </p:txBody>
        </p:sp>
      </p:grpSp>
      <p:grpSp>
        <p:nvGrpSpPr>
          <p:cNvPr id="7" name="グループ化 6">
            <a:extLst>
              <a:ext uri="{FF2B5EF4-FFF2-40B4-BE49-F238E27FC236}">
                <a16:creationId xmlns:a16="http://schemas.microsoft.com/office/drawing/2014/main" xmlns="" id="{F90F7B5F-F583-4C1D-803C-DDBC0D85BE03}"/>
              </a:ext>
            </a:extLst>
          </p:cNvPr>
          <p:cNvGrpSpPr/>
          <p:nvPr/>
        </p:nvGrpSpPr>
        <p:grpSpPr>
          <a:xfrm>
            <a:off x="3310686" y="1438266"/>
            <a:ext cx="2588479" cy="830165"/>
            <a:chOff x="3310686" y="1438266"/>
            <a:chExt cx="2588479" cy="830165"/>
          </a:xfrm>
        </p:grpSpPr>
        <p:pic>
          <p:nvPicPr>
            <p:cNvPr id="23" name="グラフィックス 22" descr="封筒">
              <a:extLst>
                <a:ext uri="{FF2B5EF4-FFF2-40B4-BE49-F238E27FC236}">
                  <a16:creationId xmlns:a16="http://schemas.microsoft.com/office/drawing/2014/main" xmlns="" id="{5CFB2743-A115-497B-8DB4-E215D618EE16}"/>
                </a:ext>
              </a:extLst>
            </p:cNvPr>
            <p:cNvPicPr>
              <a:picLocks noChangeAspect="1"/>
            </p:cNvPicPr>
            <p:nvPr/>
          </p:nvPicPr>
          <p:blipFill>
            <a:blip r:embed="rId29">
              <a:extLst>
                <a:ext uri="{96DAC541-7B7A-43D3-8B79-37D633B846F1}">
                  <asvg:svgBlip xmlns:asvg="http://schemas.microsoft.com/office/drawing/2016/SVG/main" xmlns="" r:embed="rId30"/>
                </a:ext>
              </a:extLst>
            </a:blip>
            <a:stretch>
              <a:fillRect/>
            </a:stretch>
          </p:blipFill>
          <p:spPr>
            <a:xfrm>
              <a:off x="3310686" y="1452093"/>
              <a:ext cx="598052" cy="598052"/>
            </a:xfrm>
            <a:prstGeom prst="rect">
              <a:avLst/>
            </a:prstGeom>
          </p:spPr>
        </p:pic>
        <p:sp>
          <p:nvSpPr>
            <p:cNvPr id="24" name="正方形/長方形 23">
              <a:extLst>
                <a:ext uri="{FF2B5EF4-FFF2-40B4-BE49-F238E27FC236}">
                  <a16:creationId xmlns:a16="http://schemas.microsoft.com/office/drawing/2014/main" xmlns="" id="{217FA9F3-F0CD-432A-8B0B-675FD4C15C96}"/>
                </a:ext>
              </a:extLst>
            </p:cNvPr>
            <p:cNvSpPr/>
            <p:nvPr/>
          </p:nvSpPr>
          <p:spPr>
            <a:xfrm>
              <a:off x="4572000" y="1444143"/>
              <a:ext cx="1327165" cy="82428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3366CC"/>
                  </a:solidFill>
                </a:rPr>
                <a:t>Exchange Online</a:t>
              </a:r>
            </a:p>
            <a:p>
              <a:r>
                <a:rPr kumimoji="1" lang="en-US" altLang="ja-JP" dirty="0">
                  <a:solidFill>
                    <a:srgbClr val="3366CC"/>
                  </a:solidFill>
                </a:rPr>
                <a:t>(Outlook)</a:t>
              </a:r>
            </a:p>
          </p:txBody>
        </p:sp>
        <p:pic>
          <p:nvPicPr>
            <p:cNvPr id="64" name="グラフィックス 63" descr="日毎カレンダー">
              <a:extLst>
                <a:ext uri="{FF2B5EF4-FFF2-40B4-BE49-F238E27FC236}">
                  <a16:creationId xmlns:a16="http://schemas.microsoft.com/office/drawing/2014/main" xmlns="" id="{0230FFCD-A19F-4361-BF59-64F16A81A547}"/>
                </a:ext>
              </a:extLst>
            </p:cNvPr>
            <p:cNvPicPr>
              <a:picLocks noChangeAspect="1"/>
            </p:cNvPicPr>
            <p:nvPr/>
          </p:nvPicPr>
          <p:blipFill>
            <a:blip r:embed="rId31">
              <a:extLst>
                <a:ext uri="{96DAC541-7B7A-43D3-8B79-37D633B846F1}">
                  <asvg:svgBlip xmlns:asvg="http://schemas.microsoft.com/office/drawing/2016/SVG/main" xmlns="" r:embed="rId32"/>
                </a:ext>
              </a:extLst>
            </a:blip>
            <a:stretch>
              <a:fillRect/>
            </a:stretch>
          </p:blipFill>
          <p:spPr>
            <a:xfrm>
              <a:off x="3951783" y="1438266"/>
              <a:ext cx="648086" cy="648086"/>
            </a:xfrm>
            <a:prstGeom prst="rect">
              <a:avLst/>
            </a:prstGeom>
          </p:spPr>
        </p:pic>
      </p:grpSp>
      <p:pic>
        <p:nvPicPr>
          <p:cNvPr id="31" name="グラフィックス 30" descr="横棒グラフ (RTL)">
            <a:extLst>
              <a:ext uri="{FF2B5EF4-FFF2-40B4-BE49-F238E27FC236}">
                <a16:creationId xmlns:a16="http://schemas.microsoft.com/office/drawing/2014/main" xmlns="" id="{8D2FA08A-8D34-44DD-85FA-B5869A035C70}"/>
              </a:ext>
            </a:extLst>
          </p:cNvPr>
          <p:cNvPicPr>
            <a:picLocks noChangeAspect="1"/>
          </p:cNvPicPr>
          <p:nvPr/>
        </p:nvPicPr>
        <p:blipFill>
          <a:blip r:embed="rId33">
            <a:extLst>
              <a:ext uri="{96DAC541-7B7A-43D3-8B79-37D633B846F1}">
                <asvg:svgBlip xmlns:asvg="http://schemas.microsoft.com/office/drawing/2016/SVG/main" xmlns="" r:embed="rId34"/>
              </a:ext>
            </a:extLst>
          </a:blip>
          <a:stretch>
            <a:fillRect/>
          </a:stretch>
        </p:blipFill>
        <p:spPr>
          <a:xfrm>
            <a:off x="350141" y="5124845"/>
            <a:ext cx="684000" cy="684000"/>
          </a:xfrm>
          <a:prstGeom prst="rect">
            <a:avLst/>
          </a:prstGeom>
        </p:spPr>
      </p:pic>
      <p:sp>
        <p:nvSpPr>
          <p:cNvPr id="50" name="正方形/長方形 49">
            <a:extLst>
              <a:ext uri="{FF2B5EF4-FFF2-40B4-BE49-F238E27FC236}">
                <a16:creationId xmlns:a16="http://schemas.microsoft.com/office/drawing/2014/main" xmlns="" id="{D70B4B69-6E99-4CAC-9F95-941ECBB00DB5}"/>
              </a:ext>
            </a:extLst>
          </p:cNvPr>
          <p:cNvSpPr/>
          <p:nvPr/>
        </p:nvSpPr>
        <p:spPr>
          <a:xfrm>
            <a:off x="982338" y="5142847"/>
            <a:ext cx="1481864"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err="1">
                <a:solidFill>
                  <a:srgbClr val="FFCC00"/>
                </a:solidFill>
              </a:rPr>
              <a:t>PowerBI</a:t>
            </a:r>
            <a:endParaRPr kumimoji="1" lang="en-US" altLang="ja-JP" dirty="0">
              <a:solidFill>
                <a:srgbClr val="FFCC00"/>
              </a:solidFill>
            </a:endParaRPr>
          </a:p>
        </p:txBody>
      </p:sp>
      <p:grpSp>
        <p:nvGrpSpPr>
          <p:cNvPr id="29" name="グループ化 28">
            <a:extLst>
              <a:ext uri="{FF2B5EF4-FFF2-40B4-BE49-F238E27FC236}">
                <a16:creationId xmlns:a16="http://schemas.microsoft.com/office/drawing/2014/main" xmlns="" id="{043F4B35-68FB-4A58-B286-FEFAB5B63E04}"/>
              </a:ext>
            </a:extLst>
          </p:cNvPr>
          <p:cNvGrpSpPr/>
          <p:nvPr/>
        </p:nvGrpSpPr>
        <p:grpSpPr>
          <a:xfrm>
            <a:off x="6038774" y="3017370"/>
            <a:ext cx="2073265" cy="684000"/>
            <a:chOff x="6038774" y="3017370"/>
            <a:chExt cx="2073265" cy="684000"/>
          </a:xfrm>
        </p:grpSpPr>
        <p:pic>
          <p:nvPicPr>
            <p:cNvPr id="37" name="グラフィックス 36" descr="円グラフ">
              <a:extLst>
                <a:ext uri="{FF2B5EF4-FFF2-40B4-BE49-F238E27FC236}">
                  <a16:creationId xmlns:a16="http://schemas.microsoft.com/office/drawing/2014/main" xmlns="" id="{3B348B54-09F7-466B-AC75-3970756C6243}"/>
                </a:ext>
              </a:extLst>
            </p:cNvPr>
            <p:cNvPicPr>
              <a:picLocks noChangeAspect="1"/>
            </p:cNvPicPr>
            <p:nvPr/>
          </p:nvPicPr>
          <p:blipFill>
            <a:blip r:embed="rId35">
              <a:extLst>
                <a:ext uri="{96DAC541-7B7A-43D3-8B79-37D633B846F1}">
                  <asvg:svgBlip xmlns:asvg="http://schemas.microsoft.com/office/drawing/2016/SVG/main" xmlns="" r:embed="rId36"/>
                </a:ext>
              </a:extLst>
            </a:blip>
            <a:stretch>
              <a:fillRect/>
            </a:stretch>
          </p:blipFill>
          <p:spPr>
            <a:xfrm>
              <a:off x="6038774" y="3017370"/>
              <a:ext cx="684000" cy="684000"/>
            </a:xfrm>
            <a:prstGeom prst="rect">
              <a:avLst/>
            </a:prstGeom>
          </p:spPr>
        </p:pic>
        <p:sp>
          <p:nvSpPr>
            <p:cNvPr id="53" name="正方形/長方形 52">
              <a:extLst>
                <a:ext uri="{FF2B5EF4-FFF2-40B4-BE49-F238E27FC236}">
                  <a16:creationId xmlns:a16="http://schemas.microsoft.com/office/drawing/2014/main" xmlns="" id="{44DE75B4-9CBE-4D10-B6B7-020A44910013}"/>
                </a:ext>
              </a:extLst>
            </p:cNvPr>
            <p:cNvSpPr/>
            <p:nvPr/>
          </p:nvSpPr>
          <p:spPr>
            <a:xfrm>
              <a:off x="6696202" y="3060901"/>
              <a:ext cx="1415837" cy="54211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US" altLang="ja-JP" dirty="0">
                  <a:solidFill>
                    <a:srgbClr val="003366"/>
                  </a:solidFill>
                </a:rPr>
                <a:t>Workplace</a:t>
              </a:r>
            </a:p>
            <a:p>
              <a:r>
                <a:rPr lang="en-US" altLang="ja-JP" dirty="0">
                  <a:solidFill>
                    <a:srgbClr val="003366"/>
                  </a:solidFill>
                </a:rPr>
                <a:t>Analytics</a:t>
              </a:r>
            </a:p>
          </p:txBody>
        </p:sp>
      </p:grpSp>
    </p:spTree>
    <p:extLst>
      <p:ext uri="{BB962C8B-B14F-4D97-AF65-F5344CB8AC3E}">
        <p14:creationId xmlns:p14="http://schemas.microsoft.com/office/powerpoint/2010/main" val="8860288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楕円 17">
            <a:extLst>
              <a:ext uri="{FF2B5EF4-FFF2-40B4-BE49-F238E27FC236}">
                <a16:creationId xmlns:a16="http://schemas.microsoft.com/office/drawing/2014/main" xmlns="" id="{161796D5-C9DF-41DF-A8DF-75AB4DA527B7}"/>
              </a:ext>
            </a:extLst>
          </p:cNvPr>
          <p:cNvSpPr/>
          <p:nvPr/>
        </p:nvSpPr>
        <p:spPr>
          <a:xfrm>
            <a:off x="350369" y="3949363"/>
            <a:ext cx="4057858" cy="1962363"/>
          </a:xfrm>
          <a:prstGeom prst="ellipse">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endParaRPr lang="en-US" altLang="ja-JP" sz="1400" dirty="0">
              <a:solidFill>
                <a:schemeClr val="tx1"/>
              </a:solidFill>
            </a:endParaRPr>
          </a:p>
          <a:p>
            <a:pPr algn="ctr"/>
            <a:r>
              <a:rPr lang="ja-JP" altLang="en-US" sz="1400" dirty="0">
                <a:solidFill>
                  <a:schemeClr val="tx1"/>
                </a:solidFill>
              </a:rPr>
              <a:t>個人用オンラインストレージ</a:t>
            </a:r>
            <a:endParaRPr lang="en-US" altLang="ja-JP" sz="1400" dirty="0">
              <a:solidFill>
                <a:schemeClr val="tx1"/>
              </a:solidFill>
            </a:endParaRPr>
          </a:p>
          <a:p>
            <a:pPr algn="ctr"/>
            <a:r>
              <a:rPr lang="ja-JP" altLang="en-US" sz="1400" dirty="0">
                <a:solidFill>
                  <a:schemeClr val="tx1"/>
                </a:solidFill>
              </a:rPr>
              <a:t>ファイル共有・共同編集 </a:t>
            </a:r>
            <a:r>
              <a:rPr lang="en-US" altLang="ja-JP" sz="1400" dirty="0">
                <a:solidFill>
                  <a:schemeClr val="tx1"/>
                </a:solidFill>
              </a:rPr>
              <a:t>etc...</a:t>
            </a:r>
          </a:p>
        </p:txBody>
      </p:sp>
      <p:sp>
        <p:nvSpPr>
          <p:cNvPr id="14" name="楕円 13">
            <a:extLst>
              <a:ext uri="{FF2B5EF4-FFF2-40B4-BE49-F238E27FC236}">
                <a16:creationId xmlns:a16="http://schemas.microsoft.com/office/drawing/2014/main" xmlns="" id="{FAD37EFA-3005-422D-B29A-05D43A986421}"/>
              </a:ext>
            </a:extLst>
          </p:cNvPr>
          <p:cNvSpPr/>
          <p:nvPr/>
        </p:nvSpPr>
        <p:spPr>
          <a:xfrm>
            <a:off x="4728954" y="1628573"/>
            <a:ext cx="4057857" cy="1962363"/>
          </a:xfrm>
          <a:prstGeom prst="ellipse">
            <a:avLst/>
          </a:prstGeom>
          <a:solidFill>
            <a:srgbClr val="CCCCFF"/>
          </a:solidFill>
          <a:ln>
            <a:noFill/>
          </a:ln>
        </p:spPr>
        <p:style>
          <a:lnRef idx="2">
            <a:schemeClr val="accent1"/>
          </a:lnRef>
          <a:fillRef idx="1">
            <a:schemeClr val="lt1"/>
          </a:fillRef>
          <a:effectRef idx="0">
            <a:schemeClr val="accent1"/>
          </a:effectRef>
          <a:fontRef idx="minor">
            <a:schemeClr val="dk1"/>
          </a:fontRef>
        </p:style>
        <p:txBody>
          <a:bodyPr rtlCol="0" anchor="ctr"/>
          <a:lstStyle/>
          <a:p>
            <a:endParaRPr kumimoji="1" lang="en-US" altLang="ja-JP" sz="1400" dirty="0">
              <a:solidFill>
                <a:schemeClr val="tx1"/>
              </a:solidFill>
            </a:endParaRPr>
          </a:p>
          <a:p>
            <a:pPr algn="ctr"/>
            <a:endParaRPr kumimoji="1" lang="en-US" altLang="ja-JP" sz="1400" dirty="0">
              <a:solidFill>
                <a:schemeClr val="tx1"/>
              </a:solidFill>
            </a:endParaRPr>
          </a:p>
          <a:p>
            <a:pPr algn="ctr"/>
            <a:r>
              <a:rPr kumimoji="1" lang="ja-JP" altLang="en-US" sz="1400" dirty="0">
                <a:solidFill>
                  <a:schemeClr val="tx1"/>
                </a:solidFill>
              </a:rPr>
              <a:t>チャット、</a:t>
            </a:r>
            <a:r>
              <a:rPr kumimoji="1" lang="en-US" altLang="ja-JP" sz="1400" dirty="0">
                <a:solidFill>
                  <a:schemeClr val="tx1"/>
                </a:solidFill>
              </a:rPr>
              <a:t>(</a:t>
            </a:r>
            <a:r>
              <a:rPr kumimoji="1" lang="ja-JP" altLang="en-US" sz="1400" dirty="0">
                <a:solidFill>
                  <a:schemeClr val="tx1"/>
                </a:solidFill>
              </a:rPr>
              <a:t>個人、チーム</a:t>
            </a:r>
            <a:r>
              <a:rPr kumimoji="1" lang="en-US" altLang="ja-JP" sz="1400" dirty="0">
                <a:solidFill>
                  <a:schemeClr val="tx1"/>
                </a:solidFill>
              </a:rPr>
              <a:t>)</a:t>
            </a:r>
          </a:p>
          <a:p>
            <a:pPr algn="ctr"/>
            <a:r>
              <a:rPr kumimoji="1" lang="ja-JP" altLang="en-US" sz="1400" dirty="0">
                <a:solidFill>
                  <a:schemeClr val="tx1"/>
                </a:solidFill>
              </a:rPr>
              <a:t>音声通話、</a:t>
            </a:r>
            <a:r>
              <a:rPr lang="ja-JP" altLang="en-US" sz="1400" dirty="0">
                <a:solidFill>
                  <a:schemeClr val="tx1"/>
                </a:solidFill>
              </a:rPr>
              <a:t>ビデオ</a:t>
            </a:r>
            <a:r>
              <a:rPr kumimoji="1" lang="ja-JP" altLang="en-US" sz="1400" dirty="0">
                <a:solidFill>
                  <a:schemeClr val="tx1"/>
                </a:solidFill>
              </a:rPr>
              <a:t>会議、</a:t>
            </a:r>
            <a:endParaRPr kumimoji="1" lang="en-US" altLang="ja-JP" sz="1400" dirty="0">
              <a:solidFill>
                <a:schemeClr val="tx1"/>
              </a:solidFill>
            </a:endParaRPr>
          </a:p>
          <a:p>
            <a:pPr algn="ctr"/>
            <a:r>
              <a:rPr kumimoji="1" lang="ja-JP" altLang="en-US" sz="1400" dirty="0">
                <a:solidFill>
                  <a:schemeClr val="tx1"/>
                </a:solidFill>
              </a:rPr>
              <a:t>ファイル共有・共同編集 </a:t>
            </a:r>
            <a:r>
              <a:rPr kumimoji="1" lang="en-US" altLang="ja-JP" sz="1400" dirty="0">
                <a:solidFill>
                  <a:schemeClr val="tx1"/>
                </a:solidFill>
              </a:rPr>
              <a:t>etc...</a:t>
            </a:r>
            <a:endParaRPr kumimoji="1" lang="ja-JP" altLang="en-US" sz="1400" dirty="0">
              <a:solidFill>
                <a:schemeClr val="tx1"/>
              </a:solidFill>
            </a:endParaRPr>
          </a:p>
        </p:txBody>
      </p:sp>
      <p:sp>
        <p:nvSpPr>
          <p:cNvPr id="9" name="楕円 8">
            <a:extLst>
              <a:ext uri="{FF2B5EF4-FFF2-40B4-BE49-F238E27FC236}">
                <a16:creationId xmlns:a16="http://schemas.microsoft.com/office/drawing/2014/main" xmlns="" id="{F924F2F1-1C0A-4F68-BC67-C180FED52AA2}"/>
              </a:ext>
            </a:extLst>
          </p:cNvPr>
          <p:cNvSpPr/>
          <p:nvPr/>
        </p:nvSpPr>
        <p:spPr>
          <a:xfrm>
            <a:off x="350370" y="1640014"/>
            <a:ext cx="4057857" cy="1962363"/>
          </a:xfrm>
          <a:prstGeom prst="ellipse">
            <a:avLst/>
          </a:prstGeom>
          <a:solidFill>
            <a:srgbClr val="CCECFF"/>
          </a:solidFill>
          <a:ln>
            <a:solidFill>
              <a:srgbClr val="CCECFF"/>
            </a:solidFill>
          </a:ln>
        </p:spPr>
        <p:style>
          <a:lnRef idx="2">
            <a:schemeClr val="accent1"/>
          </a:lnRef>
          <a:fillRef idx="1">
            <a:schemeClr val="lt1"/>
          </a:fillRef>
          <a:effectRef idx="0">
            <a:schemeClr val="accent1"/>
          </a:effectRef>
          <a:fontRef idx="minor">
            <a:schemeClr val="dk1"/>
          </a:fontRef>
        </p:style>
        <p:txBody>
          <a:bodyPr rtlCol="0" anchor="ctr"/>
          <a:lstStyle/>
          <a:p>
            <a:endParaRPr lang="en-US" altLang="ja-JP" sz="1400" dirty="0">
              <a:solidFill>
                <a:schemeClr val="tx1"/>
              </a:solidFill>
            </a:endParaRPr>
          </a:p>
          <a:p>
            <a:pPr algn="ctr"/>
            <a:r>
              <a:rPr lang="ja-JP" altLang="en-US" sz="1400" dirty="0">
                <a:solidFill>
                  <a:schemeClr val="tx1"/>
                </a:solidFill>
              </a:rPr>
              <a:t>メール、予定表、会議予約 </a:t>
            </a:r>
            <a:r>
              <a:rPr lang="en-US" altLang="ja-JP" sz="1400" dirty="0">
                <a:solidFill>
                  <a:schemeClr val="tx1"/>
                </a:solidFill>
              </a:rPr>
              <a:t>etc...</a:t>
            </a:r>
          </a:p>
        </p:txBody>
      </p:sp>
      <p:sp>
        <p:nvSpPr>
          <p:cNvPr id="3" name="タイトル 2">
            <a:extLst>
              <a:ext uri="{FF2B5EF4-FFF2-40B4-BE49-F238E27FC236}">
                <a16:creationId xmlns:a16="http://schemas.microsoft.com/office/drawing/2014/main" xmlns="" id="{ABB28E54-EE0F-4CF2-9883-C4E1C72ED604}"/>
              </a:ext>
            </a:extLst>
          </p:cNvPr>
          <p:cNvSpPr>
            <a:spLocks noGrp="1"/>
          </p:cNvSpPr>
          <p:nvPr>
            <p:ph type="ctrTitle"/>
          </p:nvPr>
        </p:nvSpPr>
        <p:spPr/>
        <p:txBody>
          <a:bodyPr/>
          <a:lstStyle/>
          <a:p>
            <a:r>
              <a:rPr lang="en-US" altLang="ja-JP" dirty="0"/>
              <a:t>Microsoft Office 365</a:t>
            </a:r>
            <a:r>
              <a:rPr lang="ja-JP" altLang="en-US" dirty="0"/>
              <a:t> の製品例</a:t>
            </a:r>
            <a:endParaRPr kumimoji="1" lang="ja-JP" altLang="en-US" dirty="0"/>
          </a:p>
        </p:txBody>
      </p:sp>
      <p:grpSp>
        <p:nvGrpSpPr>
          <p:cNvPr id="10" name="グループ化 9">
            <a:extLst>
              <a:ext uri="{FF2B5EF4-FFF2-40B4-BE49-F238E27FC236}">
                <a16:creationId xmlns:a16="http://schemas.microsoft.com/office/drawing/2014/main" xmlns="" id="{592F4D2D-E602-4330-82D0-E3E725E92DC9}"/>
              </a:ext>
            </a:extLst>
          </p:cNvPr>
          <p:cNvGrpSpPr/>
          <p:nvPr/>
        </p:nvGrpSpPr>
        <p:grpSpPr>
          <a:xfrm>
            <a:off x="5934752" y="1722877"/>
            <a:ext cx="1992190" cy="598053"/>
            <a:chOff x="5069026" y="3616857"/>
            <a:chExt cx="1992190" cy="598053"/>
          </a:xfrm>
        </p:grpSpPr>
        <p:pic>
          <p:nvPicPr>
            <p:cNvPr id="11" name="グラフィックス 10" descr="カスタマー レビュー">
              <a:extLst>
                <a:ext uri="{FF2B5EF4-FFF2-40B4-BE49-F238E27FC236}">
                  <a16:creationId xmlns:a16="http://schemas.microsoft.com/office/drawing/2014/main" xmlns="" id="{E1745C54-8109-43EA-8369-4D2DBFF300F1}"/>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5069026" y="3616857"/>
              <a:ext cx="598053" cy="598053"/>
            </a:xfrm>
            <a:prstGeom prst="rect">
              <a:avLst/>
            </a:prstGeom>
          </p:spPr>
        </p:pic>
        <p:sp>
          <p:nvSpPr>
            <p:cNvPr id="12" name="正方形/長方形 11">
              <a:extLst>
                <a:ext uri="{FF2B5EF4-FFF2-40B4-BE49-F238E27FC236}">
                  <a16:creationId xmlns:a16="http://schemas.microsoft.com/office/drawing/2014/main" xmlns="" id="{60BA74A9-D317-42D2-8429-72296234EE05}"/>
                </a:ext>
              </a:extLst>
            </p:cNvPr>
            <p:cNvSpPr/>
            <p:nvPr/>
          </p:nvSpPr>
          <p:spPr>
            <a:xfrm>
              <a:off x="5943973" y="3623813"/>
              <a:ext cx="1117243" cy="35657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666699"/>
                  </a:solidFill>
                </a:rPr>
                <a:t>Teams</a:t>
              </a:r>
            </a:p>
          </p:txBody>
        </p:sp>
        <p:pic>
          <p:nvPicPr>
            <p:cNvPr id="13" name="グラフィックス 12" descr="チャット">
              <a:extLst>
                <a:ext uri="{FF2B5EF4-FFF2-40B4-BE49-F238E27FC236}">
                  <a16:creationId xmlns:a16="http://schemas.microsoft.com/office/drawing/2014/main" xmlns="" id="{B67FB94E-81AD-40CD-84FB-FD1A842F5207}"/>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5641921" y="3743615"/>
              <a:ext cx="457200" cy="457200"/>
            </a:xfrm>
            <a:prstGeom prst="rect">
              <a:avLst/>
            </a:prstGeom>
          </p:spPr>
        </p:pic>
      </p:grpSp>
      <p:grpSp>
        <p:nvGrpSpPr>
          <p:cNvPr id="15" name="グループ化 14">
            <a:extLst>
              <a:ext uri="{FF2B5EF4-FFF2-40B4-BE49-F238E27FC236}">
                <a16:creationId xmlns:a16="http://schemas.microsoft.com/office/drawing/2014/main" xmlns="" id="{2E4C4FA7-1667-477B-9BBC-3792D9CDF4D3}"/>
              </a:ext>
            </a:extLst>
          </p:cNvPr>
          <p:cNvGrpSpPr/>
          <p:nvPr/>
        </p:nvGrpSpPr>
        <p:grpSpPr>
          <a:xfrm>
            <a:off x="1202708" y="4058462"/>
            <a:ext cx="2880230" cy="598052"/>
            <a:chOff x="332483" y="4419840"/>
            <a:chExt cx="2880230" cy="598052"/>
          </a:xfrm>
        </p:grpSpPr>
        <p:pic>
          <p:nvPicPr>
            <p:cNvPr id="16" name="グラフィックス 15" descr="雲">
              <a:extLst>
                <a:ext uri="{FF2B5EF4-FFF2-40B4-BE49-F238E27FC236}">
                  <a16:creationId xmlns:a16="http://schemas.microsoft.com/office/drawing/2014/main" xmlns="" id="{E9484C14-CEFB-4C15-BB70-DEEEDCB5C8EF}"/>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32483" y="4419840"/>
              <a:ext cx="598052" cy="598052"/>
            </a:xfrm>
            <a:prstGeom prst="rect">
              <a:avLst/>
            </a:prstGeom>
          </p:spPr>
        </p:pic>
        <p:sp>
          <p:nvSpPr>
            <p:cNvPr id="17" name="正方形/長方形 16">
              <a:extLst>
                <a:ext uri="{FF2B5EF4-FFF2-40B4-BE49-F238E27FC236}">
                  <a16:creationId xmlns:a16="http://schemas.microsoft.com/office/drawing/2014/main" xmlns="" id="{26B4E331-A0A0-4232-BC99-CDAC6E949BB4}"/>
                </a:ext>
              </a:extLst>
            </p:cNvPr>
            <p:cNvSpPr/>
            <p:nvPr/>
          </p:nvSpPr>
          <p:spPr>
            <a:xfrm>
              <a:off x="930535" y="4426170"/>
              <a:ext cx="2282178" cy="54211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0033CC"/>
                  </a:solidFill>
                </a:rPr>
                <a:t>OneDrive </a:t>
              </a:r>
            </a:p>
            <a:p>
              <a:r>
                <a:rPr kumimoji="1" lang="en-US" altLang="ja-JP" dirty="0">
                  <a:solidFill>
                    <a:srgbClr val="0033CC"/>
                  </a:solidFill>
                </a:rPr>
                <a:t>for</a:t>
              </a:r>
              <a:r>
                <a:rPr lang="en-US" altLang="ja-JP" dirty="0">
                  <a:solidFill>
                    <a:srgbClr val="0033CC"/>
                  </a:solidFill>
                </a:rPr>
                <a:t> Business</a:t>
              </a:r>
              <a:endParaRPr kumimoji="1" lang="en-US" altLang="ja-JP" dirty="0">
                <a:solidFill>
                  <a:srgbClr val="0033CC"/>
                </a:solidFill>
              </a:endParaRPr>
            </a:p>
          </p:txBody>
        </p:sp>
      </p:grpSp>
      <p:sp>
        <p:nvSpPr>
          <p:cNvPr id="19" name="楕円 18">
            <a:extLst>
              <a:ext uri="{FF2B5EF4-FFF2-40B4-BE49-F238E27FC236}">
                <a16:creationId xmlns:a16="http://schemas.microsoft.com/office/drawing/2014/main" xmlns="" id="{34EF0DCF-83E2-47C6-9E19-F30A18510525}"/>
              </a:ext>
            </a:extLst>
          </p:cNvPr>
          <p:cNvSpPr/>
          <p:nvPr/>
        </p:nvSpPr>
        <p:spPr>
          <a:xfrm>
            <a:off x="4722133" y="3948131"/>
            <a:ext cx="4057858" cy="1889850"/>
          </a:xfrm>
          <a:prstGeom prst="ellipse">
            <a:avLst/>
          </a:prstGeom>
          <a:solidFill>
            <a:srgbClr val="CCFFCC"/>
          </a:solidFill>
          <a:ln>
            <a:noFill/>
          </a:ln>
        </p:spPr>
        <p:style>
          <a:lnRef idx="2">
            <a:schemeClr val="accent1"/>
          </a:lnRef>
          <a:fillRef idx="1">
            <a:schemeClr val="lt1"/>
          </a:fillRef>
          <a:effectRef idx="0">
            <a:schemeClr val="accent1"/>
          </a:effectRef>
          <a:fontRef idx="minor">
            <a:schemeClr val="dk1"/>
          </a:fontRef>
        </p:style>
        <p:txBody>
          <a:bodyPr rtlCol="0" anchor="ctr"/>
          <a:lstStyle/>
          <a:p>
            <a:endParaRPr kumimoji="1" lang="en-US" altLang="ja-JP" sz="1400" dirty="0">
              <a:solidFill>
                <a:schemeClr val="tx1"/>
              </a:solidFill>
            </a:endParaRPr>
          </a:p>
          <a:p>
            <a:endParaRPr lang="en-US" altLang="ja-JP" sz="1400" dirty="0">
              <a:solidFill>
                <a:schemeClr val="tx1"/>
              </a:solidFill>
            </a:endParaRPr>
          </a:p>
          <a:p>
            <a:pPr algn="ctr"/>
            <a:r>
              <a:rPr kumimoji="1" lang="ja-JP" altLang="en-US" sz="1400" dirty="0">
                <a:solidFill>
                  <a:schemeClr val="tx1"/>
                </a:solidFill>
              </a:rPr>
              <a:t>ポータルサイト、情報共有、</a:t>
            </a:r>
            <a:endParaRPr kumimoji="1" lang="en-US" altLang="ja-JP" sz="1400" dirty="0">
              <a:solidFill>
                <a:schemeClr val="tx1"/>
              </a:solidFill>
            </a:endParaRPr>
          </a:p>
          <a:p>
            <a:pPr algn="ctr"/>
            <a:r>
              <a:rPr kumimoji="1" lang="ja-JP" altLang="en-US" sz="1400" dirty="0">
                <a:solidFill>
                  <a:schemeClr val="tx1"/>
                </a:solidFill>
              </a:rPr>
              <a:t>ワークフロー、</a:t>
            </a:r>
            <a:endParaRPr kumimoji="1" lang="en-US" altLang="ja-JP" sz="1400" dirty="0">
              <a:solidFill>
                <a:schemeClr val="tx1"/>
              </a:solidFill>
            </a:endParaRPr>
          </a:p>
          <a:p>
            <a:pPr algn="ctr"/>
            <a:r>
              <a:rPr lang="ja-JP" altLang="en-US" sz="1400" dirty="0">
                <a:solidFill>
                  <a:schemeClr val="tx1"/>
                </a:solidFill>
              </a:rPr>
              <a:t>チーム用オンラインストレージ、</a:t>
            </a:r>
            <a:r>
              <a:rPr kumimoji="1" lang="ja-JP" altLang="en-US" sz="1400" dirty="0">
                <a:solidFill>
                  <a:schemeClr val="tx1"/>
                </a:solidFill>
              </a:rPr>
              <a:t>ファイル共有・共同編集</a:t>
            </a:r>
            <a:r>
              <a:rPr lang="ja-JP" altLang="en-US" sz="1400" dirty="0">
                <a:solidFill>
                  <a:schemeClr val="tx1"/>
                </a:solidFill>
              </a:rPr>
              <a:t> </a:t>
            </a:r>
            <a:r>
              <a:rPr lang="en-US" altLang="ja-JP" sz="1400" dirty="0">
                <a:solidFill>
                  <a:schemeClr val="tx1"/>
                </a:solidFill>
              </a:rPr>
              <a:t>etc...</a:t>
            </a:r>
            <a:endParaRPr kumimoji="1" lang="en-US" altLang="ja-JP" sz="1400" dirty="0">
              <a:solidFill>
                <a:schemeClr val="tx1"/>
              </a:solidFill>
            </a:endParaRPr>
          </a:p>
        </p:txBody>
      </p:sp>
      <p:grpSp>
        <p:nvGrpSpPr>
          <p:cNvPr id="20" name="グループ化 19">
            <a:extLst>
              <a:ext uri="{FF2B5EF4-FFF2-40B4-BE49-F238E27FC236}">
                <a16:creationId xmlns:a16="http://schemas.microsoft.com/office/drawing/2014/main" xmlns="" id="{95E38EEE-83DA-43EB-BFDF-39815BA1AF0D}"/>
              </a:ext>
            </a:extLst>
          </p:cNvPr>
          <p:cNvGrpSpPr/>
          <p:nvPr/>
        </p:nvGrpSpPr>
        <p:grpSpPr>
          <a:xfrm>
            <a:off x="5708222" y="4006105"/>
            <a:ext cx="2048283" cy="650409"/>
            <a:chOff x="6063756" y="1425914"/>
            <a:chExt cx="2048283" cy="650409"/>
          </a:xfrm>
        </p:grpSpPr>
        <p:sp>
          <p:nvSpPr>
            <p:cNvPr id="21" name="正方形/長方形 20">
              <a:extLst>
                <a:ext uri="{FF2B5EF4-FFF2-40B4-BE49-F238E27FC236}">
                  <a16:creationId xmlns:a16="http://schemas.microsoft.com/office/drawing/2014/main" xmlns="" id="{B07DB3DB-B460-4D80-8E72-4E5EE0386AAB}"/>
                </a:ext>
              </a:extLst>
            </p:cNvPr>
            <p:cNvSpPr/>
            <p:nvPr/>
          </p:nvSpPr>
          <p:spPr>
            <a:xfrm>
              <a:off x="6696202" y="1442355"/>
              <a:ext cx="1415837" cy="54211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en-US" altLang="ja-JP" dirty="0">
                  <a:solidFill>
                    <a:srgbClr val="006666"/>
                  </a:solidFill>
                </a:rPr>
                <a:t>SharePoint Online</a:t>
              </a:r>
            </a:p>
          </p:txBody>
        </p:sp>
        <p:pic>
          <p:nvPicPr>
            <p:cNvPr id="22" name="グラフィックス 21" descr="つながり">
              <a:extLst>
                <a:ext uri="{FF2B5EF4-FFF2-40B4-BE49-F238E27FC236}">
                  <a16:creationId xmlns:a16="http://schemas.microsoft.com/office/drawing/2014/main" xmlns="" id="{3F5AF749-03C5-483C-AA72-9EC4307A72A6}"/>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6063756" y="1425914"/>
              <a:ext cx="650409" cy="650409"/>
            </a:xfrm>
            <a:prstGeom prst="rect">
              <a:avLst/>
            </a:prstGeom>
          </p:spPr>
        </p:pic>
      </p:grpSp>
      <p:sp>
        <p:nvSpPr>
          <p:cNvPr id="35" name="正方形/長方形 34">
            <a:extLst>
              <a:ext uri="{FF2B5EF4-FFF2-40B4-BE49-F238E27FC236}">
                <a16:creationId xmlns:a16="http://schemas.microsoft.com/office/drawing/2014/main" xmlns="" id="{E9A845BB-8CA9-4DDF-A67F-5838902AF112}"/>
              </a:ext>
            </a:extLst>
          </p:cNvPr>
          <p:cNvSpPr/>
          <p:nvPr/>
        </p:nvSpPr>
        <p:spPr>
          <a:xfrm>
            <a:off x="357189" y="898840"/>
            <a:ext cx="8429622" cy="37253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b="1" u="sng" dirty="0">
                <a:solidFill>
                  <a:schemeClr val="tx1"/>
                </a:solidFill>
              </a:rPr>
              <a:t>グループウェアの機能を持つ代表的な製品</a:t>
            </a:r>
            <a:endParaRPr lang="en-US" altLang="ja-JP" b="1" u="sng" dirty="0">
              <a:solidFill>
                <a:schemeClr val="tx1"/>
              </a:solidFill>
            </a:endParaRPr>
          </a:p>
        </p:txBody>
      </p:sp>
      <p:sp>
        <p:nvSpPr>
          <p:cNvPr id="36" name="正方形/長方形 35">
            <a:extLst>
              <a:ext uri="{FF2B5EF4-FFF2-40B4-BE49-F238E27FC236}">
                <a16:creationId xmlns:a16="http://schemas.microsoft.com/office/drawing/2014/main" xmlns="" id="{11E1B072-067C-4E39-AB1B-424358D29C99}"/>
              </a:ext>
            </a:extLst>
          </p:cNvPr>
          <p:cNvSpPr/>
          <p:nvPr/>
        </p:nvSpPr>
        <p:spPr>
          <a:xfrm>
            <a:off x="357188" y="6148257"/>
            <a:ext cx="8422803" cy="276999"/>
          </a:xfrm>
          <a:prstGeom prst="rect">
            <a:avLst/>
          </a:prstGeom>
        </p:spPr>
        <p:txBody>
          <a:bodyPr wrap="square">
            <a:spAutoFit/>
          </a:bodyPr>
          <a:lstStyle/>
          <a:p>
            <a:r>
              <a:rPr lang="en-US" altLang="ja-JP" sz="1200" dirty="0"/>
              <a:t>※</a:t>
            </a:r>
            <a:r>
              <a:rPr lang="ja-JP" altLang="en-US" sz="1200" dirty="0"/>
              <a:t>上記は一例です。</a:t>
            </a:r>
            <a:r>
              <a:rPr lang="en-US" altLang="ja-JP" sz="1200" dirty="0"/>
              <a:t>Microsoft</a:t>
            </a:r>
            <a:r>
              <a:rPr lang="ja-JP" altLang="en-US" sz="1200" dirty="0"/>
              <a:t> </a:t>
            </a:r>
            <a:r>
              <a:rPr lang="en-US" altLang="ja-JP" sz="1200" dirty="0"/>
              <a:t>Office</a:t>
            </a:r>
            <a:r>
              <a:rPr lang="ja-JP" altLang="en-US" sz="1200" dirty="0"/>
              <a:t> </a:t>
            </a:r>
            <a:r>
              <a:rPr lang="en-US" altLang="ja-JP" sz="1200" dirty="0"/>
              <a:t>365</a:t>
            </a:r>
            <a:r>
              <a:rPr lang="ja-JP" altLang="en-US" sz="1200" dirty="0"/>
              <a:t>には他にも多数の製品が含まれています。</a:t>
            </a:r>
          </a:p>
        </p:txBody>
      </p:sp>
      <p:grpSp>
        <p:nvGrpSpPr>
          <p:cNvPr id="23" name="グループ化 22">
            <a:extLst>
              <a:ext uri="{FF2B5EF4-FFF2-40B4-BE49-F238E27FC236}">
                <a16:creationId xmlns:a16="http://schemas.microsoft.com/office/drawing/2014/main" xmlns="" id="{E1BA09EC-CB99-47B2-ADEE-80963CF7D4BE}"/>
              </a:ext>
            </a:extLst>
          </p:cNvPr>
          <p:cNvGrpSpPr/>
          <p:nvPr/>
        </p:nvGrpSpPr>
        <p:grpSpPr>
          <a:xfrm>
            <a:off x="1085058" y="1711365"/>
            <a:ext cx="2588479" cy="830165"/>
            <a:chOff x="3310686" y="1438266"/>
            <a:chExt cx="2588479" cy="830165"/>
          </a:xfrm>
        </p:grpSpPr>
        <p:pic>
          <p:nvPicPr>
            <p:cNvPr id="24" name="グラフィックス 23" descr="封筒">
              <a:extLst>
                <a:ext uri="{FF2B5EF4-FFF2-40B4-BE49-F238E27FC236}">
                  <a16:creationId xmlns:a16="http://schemas.microsoft.com/office/drawing/2014/main" xmlns="" id="{E28618E2-9862-4954-8E6C-45697B3069E9}"/>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3310686" y="1452093"/>
              <a:ext cx="598052" cy="598052"/>
            </a:xfrm>
            <a:prstGeom prst="rect">
              <a:avLst/>
            </a:prstGeom>
          </p:spPr>
        </p:pic>
        <p:sp>
          <p:nvSpPr>
            <p:cNvPr id="25" name="正方形/長方形 24">
              <a:extLst>
                <a:ext uri="{FF2B5EF4-FFF2-40B4-BE49-F238E27FC236}">
                  <a16:creationId xmlns:a16="http://schemas.microsoft.com/office/drawing/2014/main" xmlns="" id="{62F8C739-8FA6-4900-BBD9-58EBF0956615}"/>
                </a:ext>
              </a:extLst>
            </p:cNvPr>
            <p:cNvSpPr/>
            <p:nvPr/>
          </p:nvSpPr>
          <p:spPr>
            <a:xfrm>
              <a:off x="4572000" y="1444143"/>
              <a:ext cx="1327165" cy="82428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en-US" altLang="ja-JP" dirty="0">
                  <a:solidFill>
                    <a:srgbClr val="3366CC"/>
                  </a:solidFill>
                </a:rPr>
                <a:t>Exchange Online</a:t>
              </a:r>
            </a:p>
            <a:p>
              <a:r>
                <a:rPr kumimoji="1" lang="en-US" altLang="ja-JP" dirty="0">
                  <a:solidFill>
                    <a:srgbClr val="3366CC"/>
                  </a:solidFill>
                </a:rPr>
                <a:t>(Outlook)</a:t>
              </a:r>
            </a:p>
          </p:txBody>
        </p:sp>
        <p:pic>
          <p:nvPicPr>
            <p:cNvPr id="26" name="グラフィックス 25" descr="日毎カレンダー">
              <a:extLst>
                <a:ext uri="{FF2B5EF4-FFF2-40B4-BE49-F238E27FC236}">
                  <a16:creationId xmlns:a16="http://schemas.microsoft.com/office/drawing/2014/main" xmlns="" id="{BB4E8E01-7028-449C-8346-8ACD2C0FD123}"/>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3951783" y="1438266"/>
              <a:ext cx="648086" cy="648086"/>
            </a:xfrm>
            <a:prstGeom prst="rect">
              <a:avLst/>
            </a:prstGeom>
          </p:spPr>
        </p:pic>
      </p:grpSp>
    </p:spTree>
    <p:extLst>
      <p:ext uri="{BB962C8B-B14F-4D97-AF65-F5344CB8AC3E}">
        <p14:creationId xmlns:p14="http://schemas.microsoft.com/office/powerpoint/2010/main" val="8621335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73524F16-132A-46DA-85BA-48131563E4E0}"/>
              </a:ext>
            </a:extLst>
          </p:cNvPr>
          <p:cNvSpPr>
            <a:spLocks noGrp="1"/>
          </p:cNvSpPr>
          <p:nvPr>
            <p:ph type="ctrTitle"/>
          </p:nvPr>
        </p:nvSpPr>
        <p:spPr>
          <a:xfrm>
            <a:off x="350370" y="131850"/>
            <a:ext cx="8429622" cy="409795"/>
          </a:xfrm>
        </p:spPr>
        <p:txBody>
          <a:bodyPr/>
          <a:lstStyle/>
          <a:p>
            <a:r>
              <a:rPr kumimoji="1" lang="en-US" altLang="ja-JP" dirty="0"/>
              <a:t>Microsoft Office 365 </a:t>
            </a:r>
            <a:r>
              <a:rPr kumimoji="1" lang="ja-JP" altLang="en-US" dirty="0"/>
              <a:t>活用イメージ</a:t>
            </a:r>
          </a:p>
        </p:txBody>
      </p:sp>
      <p:sp>
        <p:nvSpPr>
          <p:cNvPr id="4" name="正方形/長方形 3">
            <a:extLst>
              <a:ext uri="{FF2B5EF4-FFF2-40B4-BE49-F238E27FC236}">
                <a16:creationId xmlns:a16="http://schemas.microsoft.com/office/drawing/2014/main" xmlns="" id="{9CA1851E-7053-44CA-A937-3D4650ECB73B}"/>
              </a:ext>
            </a:extLst>
          </p:cNvPr>
          <p:cNvSpPr/>
          <p:nvPr/>
        </p:nvSpPr>
        <p:spPr>
          <a:xfrm>
            <a:off x="357189" y="898840"/>
            <a:ext cx="8429622" cy="37253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b="1" u="sng" dirty="0">
                <a:solidFill>
                  <a:schemeClr val="tx1"/>
                </a:solidFill>
              </a:rPr>
              <a:t>OneDrive for Business </a:t>
            </a:r>
            <a:r>
              <a:rPr lang="ja-JP" altLang="en-US" b="1" u="sng" dirty="0">
                <a:solidFill>
                  <a:schemeClr val="tx1"/>
                </a:solidFill>
              </a:rPr>
              <a:t>活用イメージ</a:t>
            </a:r>
            <a:endParaRPr lang="en-US" altLang="ja-JP" b="1" u="sng" dirty="0">
              <a:solidFill>
                <a:schemeClr val="tx1"/>
              </a:solidFill>
            </a:endParaRPr>
          </a:p>
        </p:txBody>
      </p:sp>
      <p:grpSp>
        <p:nvGrpSpPr>
          <p:cNvPr id="15" name="グループ化 14">
            <a:extLst>
              <a:ext uri="{FF2B5EF4-FFF2-40B4-BE49-F238E27FC236}">
                <a16:creationId xmlns:a16="http://schemas.microsoft.com/office/drawing/2014/main" xmlns="" id="{0D083B07-5617-4865-8F30-C656BADE8020}"/>
              </a:ext>
            </a:extLst>
          </p:cNvPr>
          <p:cNvGrpSpPr/>
          <p:nvPr/>
        </p:nvGrpSpPr>
        <p:grpSpPr>
          <a:xfrm>
            <a:off x="2392197" y="4476723"/>
            <a:ext cx="4345968" cy="1495481"/>
            <a:chOff x="2392197" y="4685366"/>
            <a:chExt cx="4345968" cy="1495481"/>
          </a:xfrm>
        </p:grpSpPr>
        <p:sp>
          <p:nvSpPr>
            <p:cNvPr id="32" name="四角形: 角を丸くする 31">
              <a:extLst>
                <a:ext uri="{FF2B5EF4-FFF2-40B4-BE49-F238E27FC236}">
                  <a16:creationId xmlns:a16="http://schemas.microsoft.com/office/drawing/2014/main" xmlns="" id="{C44940AC-4865-4A74-B431-E40254EB2547}"/>
                </a:ext>
              </a:extLst>
            </p:cNvPr>
            <p:cNvSpPr/>
            <p:nvPr/>
          </p:nvSpPr>
          <p:spPr>
            <a:xfrm>
              <a:off x="2392197" y="4788085"/>
              <a:ext cx="4345968" cy="1354140"/>
            </a:xfrm>
            <a:prstGeom prst="roundRect">
              <a:avLst/>
            </a:prstGeom>
            <a:solidFill>
              <a:schemeClr val="accent5">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solidFill>
                    <a:schemeClr val="tx1"/>
                  </a:solidFill>
                </a:rPr>
                <a:t>・クラウド保存</a:t>
              </a:r>
              <a:endParaRPr lang="en-US" altLang="ja-JP" sz="1400" dirty="0">
                <a:solidFill>
                  <a:schemeClr val="tx1"/>
                </a:solidFill>
              </a:endParaRPr>
            </a:p>
            <a:p>
              <a:r>
                <a:rPr lang="ja-JP" altLang="en-US" sz="1400" dirty="0">
                  <a:solidFill>
                    <a:schemeClr val="tx1"/>
                  </a:solidFill>
                </a:rPr>
                <a:t>・</a:t>
              </a:r>
              <a:r>
                <a:rPr lang="en-US" altLang="ja-JP" sz="1400" dirty="0">
                  <a:solidFill>
                    <a:schemeClr val="tx1"/>
                  </a:solidFill>
                </a:rPr>
                <a:t>PC</a:t>
              </a:r>
              <a:r>
                <a:rPr lang="ja-JP" altLang="en-US" sz="1400" dirty="0">
                  <a:solidFill>
                    <a:schemeClr val="tx1"/>
                  </a:solidFill>
                </a:rPr>
                <a:t>のデータ容量は</a:t>
              </a:r>
              <a:endParaRPr lang="en-US" altLang="ja-JP" sz="1400" dirty="0">
                <a:solidFill>
                  <a:schemeClr val="tx1"/>
                </a:solidFill>
              </a:endParaRPr>
            </a:p>
            <a:p>
              <a:r>
                <a:rPr lang="ja-JP" altLang="en-US" sz="1400" dirty="0">
                  <a:solidFill>
                    <a:schemeClr val="tx1"/>
                  </a:solidFill>
                </a:rPr>
                <a:t>　考慮不要</a:t>
              </a:r>
              <a:endParaRPr lang="en-US" altLang="ja-JP" sz="1400" dirty="0">
                <a:solidFill>
                  <a:schemeClr val="tx1"/>
                </a:solidFill>
              </a:endParaRPr>
            </a:p>
            <a:p>
              <a:r>
                <a:rPr lang="ja-JP" altLang="en-US" sz="1400" dirty="0">
                  <a:solidFill>
                    <a:schemeClr val="tx1"/>
                  </a:solidFill>
                </a:rPr>
                <a:t>・万が一の時も安心</a:t>
              </a:r>
              <a:endParaRPr lang="en-US" altLang="ja-JP" sz="1400" dirty="0">
                <a:solidFill>
                  <a:schemeClr val="tx1"/>
                </a:solidFill>
              </a:endParaRPr>
            </a:p>
          </p:txBody>
        </p:sp>
        <p:pic>
          <p:nvPicPr>
            <p:cNvPr id="79" name="グラフィックス 78" descr="雲">
              <a:extLst>
                <a:ext uri="{FF2B5EF4-FFF2-40B4-BE49-F238E27FC236}">
                  <a16:creationId xmlns:a16="http://schemas.microsoft.com/office/drawing/2014/main" xmlns="" id="{BD334C00-9BA5-4AEE-A107-A6BB630A21F3}"/>
                </a:ext>
              </a:extLst>
            </p:cNvPr>
            <p:cNvPicPr>
              <a:picLocks noChangeAspect="1"/>
            </p:cNvPicPr>
            <p:nvPr/>
          </p:nvPicPr>
          <p:blipFill>
            <a:blip r:embed="rId3">
              <a:extLst>
                <a:ext uri="{96DAC541-7B7A-43D3-8B79-37D633B846F1}">
                  <asvg:svgBlip xmlns:asvg="http://schemas.microsoft.com/office/drawing/2016/SVG/main" xmlns="" r:embed="rId4"/>
                </a:ext>
              </a:extLst>
            </a:blip>
            <a:srcRect/>
            <a:stretch/>
          </p:blipFill>
          <p:spPr>
            <a:xfrm>
              <a:off x="5868226" y="4685366"/>
              <a:ext cx="720000" cy="720000"/>
            </a:xfrm>
            <a:prstGeom prst="rect">
              <a:avLst/>
            </a:prstGeom>
          </p:spPr>
        </p:pic>
        <p:pic>
          <p:nvPicPr>
            <p:cNvPr id="80" name="グラフィックス 79" descr="ノート PC">
              <a:extLst>
                <a:ext uri="{FF2B5EF4-FFF2-40B4-BE49-F238E27FC236}">
                  <a16:creationId xmlns:a16="http://schemas.microsoft.com/office/drawing/2014/main" xmlns="" id="{C2F01F31-39D4-40BE-9FDB-78A8C565FA97}"/>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4767414" y="5460847"/>
              <a:ext cx="720000" cy="720000"/>
            </a:xfrm>
            <a:prstGeom prst="rect">
              <a:avLst/>
            </a:prstGeom>
          </p:spPr>
        </p:pic>
        <p:pic>
          <p:nvPicPr>
            <p:cNvPr id="86" name="グラフィックス 85" descr="繰り返し">
              <a:extLst>
                <a:ext uri="{FF2B5EF4-FFF2-40B4-BE49-F238E27FC236}">
                  <a16:creationId xmlns:a16="http://schemas.microsoft.com/office/drawing/2014/main" xmlns="" id="{0C6EEAAB-088C-45BE-8F46-B6D4BC54763E}"/>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5365786" y="5117366"/>
              <a:ext cx="576000" cy="576000"/>
            </a:xfrm>
            <a:prstGeom prst="rect">
              <a:avLst/>
            </a:prstGeom>
          </p:spPr>
        </p:pic>
      </p:grpSp>
      <p:pic>
        <p:nvPicPr>
          <p:cNvPr id="7" name="図 6" descr="スクリーンショットの画面&#10;&#10;自動的に生成された説明">
            <a:extLst>
              <a:ext uri="{FF2B5EF4-FFF2-40B4-BE49-F238E27FC236}">
                <a16:creationId xmlns:a16="http://schemas.microsoft.com/office/drawing/2014/main" xmlns="" id="{EE7E01CE-7042-4963-90C5-8D4DCCE77091}"/>
              </a:ext>
            </a:extLst>
          </p:cNvPr>
          <p:cNvPicPr>
            <a:picLocks noChangeAspect="1"/>
          </p:cNvPicPr>
          <p:nvPr/>
        </p:nvPicPr>
        <p:blipFill>
          <a:blip r:embed="rId9"/>
          <a:stretch>
            <a:fillRect/>
          </a:stretch>
        </p:blipFill>
        <p:spPr>
          <a:xfrm>
            <a:off x="729198" y="2454904"/>
            <a:ext cx="1368000" cy="2433216"/>
          </a:xfrm>
          <a:prstGeom prst="rect">
            <a:avLst/>
          </a:prstGeom>
          <a:ln>
            <a:solidFill>
              <a:schemeClr val="accent1"/>
            </a:solidFill>
          </a:ln>
        </p:spPr>
      </p:pic>
      <p:grpSp>
        <p:nvGrpSpPr>
          <p:cNvPr id="9" name="グループ化 8">
            <a:extLst>
              <a:ext uri="{FF2B5EF4-FFF2-40B4-BE49-F238E27FC236}">
                <a16:creationId xmlns:a16="http://schemas.microsoft.com/office/drawing/2014/main" xmlns="" id="{D097AAF3-707B-44C6-840E-378C7F0FE53C}"/>
              </a:ext>
            </a:extLst>
          </p:cNvPr>
          <p:cNvGrpSpPr/>
          <p:nvPr/>
        </p:nvGrpSpPr>
        <p:grpSpPr>
          <a:xfrm>
            <a:off x="1607820" y="1861272"/>
            <a:ext cx="2465013" cy="1340861"/>
            <a:chOff x="1595415" y="3812939"/>
            <a:chExt cx="2465013" cy="1340861"/>
          </a:xfrm>
        </p:grpSpPr>
        <p:sp>
          <p:nvSpPr>
            <p:cNvPr id="30" name="四角形: 角を丸くする 29">
              <a:extLst>
                <a:ext uri="{FF2B5EF4-FFF2-40B4-BE49-F238E27FC236}">
                  <a16:creationId xmlns:a16="http://schemas.microsoft.com/office/drawing/2014/main" xmlns="" id="{FE363463-B4D0-453E-AC2E-C548C962D0A9}"/>
                </a:ext>
              </a:extLst>
            </p:cNvPr>
            <p:cNvSpPr/>
            <p:nvPr/>
          </p:nvSpPr>
          <p:spPr>
            <a:xfrm>
              <a:off x="1595415" y="3812939"/>
              <a:ext cx="2465013" cy="1321044"/>
            </a:xfrm>
            <a:prstGeom prst="roundRect">
              <a:avLst/>
            </a:prstGeom>
            <a:solidFill>
              <a:schemeClr val="accent5">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400" dirty="0">
                  <a:solidFill>
                    <a:schemeClr val="tx1"/>
                  </a:solidFill>
                </a:rPr>
                <a:t>・スマホと連動</a:t>
              </a:r>
              <a:endParaRPr lang="en-US" altLang="ja-JP" sz="1400" dirty="0">
                <a:solidFill>
                  <a:schemeClr val="tx1"/>
                </a:solidFill>
              </a:endParaRPr>
            </a:p>
            <a:p>
              <a:r>
                <a:rPr lang="ja-JP" altLang="en-US" sz="1400" dirty="0">
                  <a:solidFill>
                    <a:schemeClr val="tx1"/>
                  </a:solidFill>
                </a:rPr>
                <a:t>・いつでもアクセス</a:t>
              </a:r>
              <a:endParaRPr lang="en-US" altLang="ja-JP" sz="1400" dirty="0">
                <a:solidFill>
                  <a:schemeClr val="tx1"/>
                </a:solidFill>
              </a:endParaRPr>
            </a:p>
          </p:txBody>
        </p:sp>
        <p:pic>
          <p:nvPicPr>
            <p:cNvPr id="26" name="グラフィックス 25" descr="スマートフォン">
              <a:extLst>
                <a:ext uri="{FF2B5EF4-FFF2-40B4-BE49-F238E27FC236}">
                  <a16:creationId xmlns:a16="http://schemas.microsoft.com/office/drawing/2014/main" xmlns="" id="{3978890B-7A64-46D3-BCF1-BAB7CBF53547}"/>
                </a:ext>
              </a:extLst>
            </p:cNvPr>
            <p:cNvPicPr>
              <a:picLocks noChangeAspect="1"/>
            </p:cNvPicPr>
            <p:nvPr/>
          </p:nvPicPr>
          <p:blipFill>
            <a:blip r:embed="rId10">
              <a:extLst>
                <a:ext uri="{96DAC541-7B7A-43D3-8B79-37D633B846F1}">
                  <asvg:svgBlip xmlns:asvg="http://schemas.microsoft.com/office/drawing/2016/SVG/main" xmlns="" r:embed="rId11"/>
                </a:ext>
              </a:extLst>
            </a:blip>
            <a:stretch>
              <a:fillRect/>
            </a:stretch>
          </p:blipFill>
          <p:spPr>
            <a:xfrm>
              <a:off x="3016296" y="4473461"/>
              <a:ext cx="542711" cy="542711"/>
            </a:xfrm>
            <a:prstGeom prst="rect">
              <a:avLst/>
            </a:prstGeom>
          </p:spPr>
        </p:pic>
        <p:pic>
          <p:nvPicPr>
            <p:cNvPr id="63" name="グラフィックス 62" descr="雲">
              <a:extLst>
                <a:ext uri="{FF2B5EF4-FFF2-40B4-BE49-F238E27FC236}">
                  <a16:creationId xmlns:a16="http://schemas.microsoft.com/office/drawing/2014/main" xmlns="" id="{CE74EB1C-2116-44B0-A190-C1981924E349}"/>
                </a:ext>
              </a:extLst>
            </p:cNvPr>
            <p:cNvPicPr>
              <a:picLocks noChangeAspect="1"/>
            </p:cNvPicPr>
            <p:nvPr/>
          </p:nvPicPr>
          <p:blipFill>
            <a:blip r:embed="rId3">
              <a:extLst>
                <a:ext uri="{96DAC541-7B7A-43D3-8B79-37D633B846F1}">
                  <asvg:svgBlip xmlns:asvg="http://schemas.microsoft.com/office/drawing/2016/SVG/main" xmlns="" r:embed="rId4"/>
                </a:ext>
              </a:extLst>
            </a:blip>
            <a:srcRect/>
            <a:stretch/>
          </p:blipFill>
          <p:spPr>
            <a:xfrm>
              <a:off x="1968903" y="4325800"/>
              <a:ext cx="828000" cy="828000"/>
            </a:xfrm>
            <a:prstGeom prst="rect">
              <a:avLst/>
            </a:prstGeom>
          </p:spPr>
        </p:pic>
      </p:grpSp>
      <p:pic>
        <p:nvPicPr>
          <p:cNvPr id="11" name="図 10" descr="木製テーブルの上にあるノートパソコン&#10;&#10;自動的に生成された説明">
            <a:extLst>
              <a:ext uri="{FF2B5EF4-FFF2-40B4-BE49-F238E27FC236}">
                <a16:creationId xmlns:a16="http://schemas.microsoft.com/office/drawing/2014/main" xmlns="" id="{743FCB2A-60AD-4545-9AA0-79DD8AADD029}"/>
              </a:ext>
            </a:extLst>
          </p:cNvPr>
          <p:cNvPicPr>
            <a:picLocks noChangeAspect="1"/>
          </p:cNvPicPr>
          <p:nvPr/>
        </p:nvPicPr>
        <p:blipFill>
          <a:blip r:embed="rId12"/>
          <a:stretch>
            <a:fillRect/>
          </a:stretch>
        </p:blipFill>
        <p:spPr>
          <a:xfrm>
            <a:off x="6583982" y="1698099"/>
            <a:ext cx="2194466" cy="1462063"/>
          </a:xfrm>
          <a:prstGeom prst="rect">
            <a:avLst/>
          </a:prstGeom>
        </p:spPr>
      </p:pic>
      <p:pic>
        <p:nvPicPr>
          <p:cNvPr id="13" name="図 12" descr="スクリーンショットの画面&#10;&#10;自動的に生成された説明">
            <a:extLst>
              <a:ext uri="{FF2B5EF4-FFF2-40B4-BE49-F238E27FC236}">
                <a16:creationId xmlns:a16="http://schemas.microsoft.com/office/drawing/2014/main" xmlns="" id="{6BEC947B-822F-493D-AAA0-925A377064E4}"/>
              </a:ext>
            </a:extLst>
          </p:cNvPr>
          <p:cNvPicPr>
            <a:picLocks noChangeAspect="1"/>
          </p:cNvPicPr>
          <p:nvPr/>
        </p:nvPicPr>
        <p:blipFill rotWithShape="1">
          <a:blip r:embed="rId13"/>
          <a:srcRect t="-1" r="17839" b="-4524"/>
          <a:stretch/>
        </p:blipFill>
        <p:spPr>
          <a:xfrm>
            <a:off x="4263875" y="2021005"/>
            <a:ext cx="2632701" cy="1614461"/>
          </a:xfrm>
          <a:prstGeom prst="rect">
            <a:avLst/>
          </a:prstGeom>
          <a:ln>
            <a:solidFill>
              <a:schemeClr val="accent1"/>
            </a:solidFill>
          </a:ln>
        </p:spPr>
      </p:pic>
      <p:grpSp>
        <p:nvGrpSpPr>
          <p:cNvPr id="14" name="グループ化 13">
            <a:extLst>
              <a:ext uri="{FF2B5EF4-FFF2-40B4-BE49-F238E27FC236}">
                <a16:creationId xmlns:a16="http://schemas.microsoft.com/office/drawing/2014/main" xmlns="" id="{7F852D1B-94F9-4D4D-9056-8B65BDD9D310}"/>
              </a:ext>
            </a:extLst>
          </p:cNvPr>
          <p:cNvGrpSpPr/>
          <p:nvPr/>
        </p:nvGrpSpPr>
        <p:grpSpPr>
          <a:xfrm>
            <a:off x="5754832" y="3053091"/>
            <a:ext cx="2628000" cy="1292780"/>
            <a:chOff x="6315789" y="3495305"/>
            <a:chExt cx="2628000" cy="1292780"/>
          </a:xfrm>
        </p:grpSpPr>
        <p:sp>
          <p:nvSpPr>
            <p:cNvPr id="31" name="四角形: 角を丸くする 30">
              <a:extLst>
                <a:ext uri="{FF2B5EF4-FFF2-40B4-BE49-F238E27FC236}">
                  <a16:creationId xmlns:a16="http://schemas.microsoft.com/office/drawing/2014/main" xmlns="" id="{D03D7DB5-FB81-4355-9DDE-DA50063F39FE}"/>
                </a:ext>
              </a:extLst>
            </p:cNvPr>
            <p:cNvSpPr/>
            <p:nvPr/>
          </p:nvSpPr>
          <p:spPr>
            <a:xfrm>
              <a:off x="6315789" y="3495305"/>
              <a:ext cx="2628000" cy="1210741"/>
            </a:xfrm>
            <a:prstGeom prst="roundRect">
              <a:avLst/>
            </a:prstGeom>
            <a:solidFill>
              <a:schemeClr val="accent5">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solidFill>
                    <a:schemeClr val="tx1"/>
                  </a:solidFill>
                </a:rPr>
                <a:t>・社外から資料更新</a:t>
              </a:r>
              <a:endParaRPr lang="en-US" altLang="ja-JP" sz="1400" dirty="0">
                <a:solidFill>
                  <a:schemeClr val="tx1"/>
                </a:solidFill>
              </a:endParaRPr>
            </a:p>
            <a:p>
              <a:r>
                <a:rPr lang="ja-JP" altLang="en-US" sz="1400" dirty="0">
                  <a:solidFill>
                    <a:schemeClr val="tx1"/>
                  </a:solidFill>
                </a:rPr>
                <a:t>・社内メンバーと</a:t>
              </a:r>
              <a:endParaRPr lang="en-US" altLang="ja-JP" sz="1400" dirty="0">
                <a:solidFill>
                  <a:schemeClr val="tx1"/>
                </a:solidFill>
              </a:endParaRPr>
            </a:p>
            <a:p>
              <a:r>
                <a:rPr lang="ja-JP" altLang="en-US" sz="1400" dirty="0">
                  <a:solidFill>
                    <a:schemeClr val="tx1"/>
                  </a:solidFill>
                </a:rPr>
                <a:t>　共同編集</a:t>
              </a:r>
              <a:endParaRPr lang="en-US" altLang="ja-JP" sz="1400" dirty="0">
                <a:solidFill>
                  <a:schemeClr val="tx1"/>
                </a:solidFill>
              </a:endParaRPr>
            </a:p>
          </p:txBody>
        </p:sp>
        <p:pic>
          <p:nvPicPr>
            <p:cNvPr id="33" name="グラフィックス 32" descr="雲">
              <a:extLst>
                <a:ext uri="{FF2B5EF4-FFF2-40B4-BE49-F238E27FC236}">
                  <a16:creationId xmlns:a16="http://schemas.microsoft.com/office/drawing/2014/main" xmlns="" id="{55F63F3B-C672-4CC0-A78B-6D01EA7B334C}"/>
                </a:ext>
              </a:extLst>
            </p:cNvPr>
            <p:cNvPicPr>
              <a:picLocks noChangeAspect="1"/>
            </p:cNvPicPr>
            <p:nvPr/>
          </p:nvPicPr>
          <p:blipFill>
            <a:blip r:embed="rId3">
              <a:extLst>
                <a:ext uri="{96DAC541-7B7A-43D3-8B79-37D633B846F1}">
                  <asvg:svgBlip xmlns:asvg="http://schemas.microsoft.com/office/drawing/2016/SVG/main" xmlns="" r:embed="rId4"/>
                </a:ext>
              </a:extLst>
            </a:blip>
            <a:srcRect/>
            <a:stretch/>
          </p:blipFill>
          <p:spPr>
            <a:xfrm>
              <a:off x="7958811" y="3960085"/>
              <a:ext cx="828000" cy="828000"/>
            </a:xfrm>
            <a:prstGeom prst="rect">
              <a:avLst/>
            </a:prstGeom>
          </p:spPr>
        </p:pic>
      </p:grpSp>
    </p:spTree>
    <p:extLst>
      <p:ext uri="{BB962C8B-B14F-4D97-AF65-F5344CB8AC3E}">
        <p14:creationId xmlns:p14="http://schemas.microsoft.com/office/powerpoint/2010/main" val="13331962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屋内, 人, 立つ, 男 が含まれている画像&#10;&#10;自動的に生成された説明">
            <a:extLst>
              <a:ext uri="{FF2B5EF4-FFF2-40B4-BE49-F238E27FC236}">
                <a16:creationId xmlns:a16="http://schemas.microsoft.com/office/drawing/2014/main" xmlns="" id="{14357E51-905C-4876-ABBB-72DC37A1F61E}"/>
              </a:ext>
            </a:extLst>
          </p:cNvPr>
          <p:cNvPicPr>
            <a:picLocks noChangeAspect="1"/>
          </p:cNvPicPr>
          <p:nvPr/>
        </p:nvPicPr>
        <p:blipFill>
          <a:blip r:embed="rId3"/>
          <a:stretch>
            <a:fillRect/>
          </a:stretch>
        </p:blipFill>
        <p:spPr>
          <a:xfrm>
            <a:off x="5670430" y="1259682"/>
            <a:ext cx="2998033" cy="1684288"/>
          </a:xfrm>
          <a:prstGeom prst="rect">
            <a:avLst/>
          </a:prstGeom>
        </p:spPr>
      </p:pic>
      <p:sp>
        <p:nvSpPr>
          <p:cNvPr id="3" name="タイトル 2">
            <a:extLst>
              <a:ext uri="{FF2B5EF4-FFF2-40B4-BE49-F238E27FC236}">
                <a16:creationId xmlns:a16="http://schemas.microsoft.com/office/drawing/2014/main" xmlns="" id="{ED703F32-4791-4265-A0EB-442822103DB7}"/>
              </a:ext>
            </a:extLst>
          </p:cNvPr>
          <p:cNvSpPr>
            <a:spLocks noGrp="1"/>
          </p:cNvSpPr>
          <p:nvPr>
            <p:ph type="ctrTitle"/>
          </p:nvPr>
        </p:nvSpPr>
        <p:spPr/>
        <p:txBody>
          <a:bodyPr/>
          <a:lstStyle/>
          <a:p>
            <a:r>
              <a:rPr kumimoji="1" lang="en-US" altLang="ja-JP" dirty="0"/>
              <a:t>Microsoft</a:t>
            </a:r>
            <a:r>
              <a:rPr kumimoji="1" lang="ja-JP" altLang="en-US" dirty="0"/>
              <a:t> </a:t>
            </a:r>
            <a:r>
              <a:rPr kumimoji="1" lang="en-US" altLang="ja-JP" dirty="0"/>
              <a:t>Office</a:t>
            </a:r>
            <a:r>
              <a:rPr kumimoji="1" lang="ja-JP" altLang="en-US" dirty="0"/>
              <a:t> </a:t>
            </a:r>
            <a:r>
              <a:rPr kumimoji="1" lang="en-US" altLang="ja-JP" dirty="0"/>
              <a:t>365 </a:t>
            </a:r>
            <a:r>
              <a:rPr kumimoji="1" lang="ja-JP" altLang="en-US" dirty="0"/>
              <a:t>活用事例</a:t>
            </a:r>
          </a:p>
        </p:txBody>
      </p:sp>
      <p:pic>
        <p:nvPicPr>
          <p:cNvPr id="11" name="図 10">
            <a:extLst>
              <a:ext uri="{FF2B5EF4-FFF2-40B4-BE49-F238E27FC236}">
                <a16:creationId xmlns:a16="http://schemas.microsoft.com/office/drawing/2014/main" xmlns="" id="{05F95325-CDD3-45E5-8974-E8544E70A47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445" b="33262"/>
          <a:stretch/>
        </p:blipFill>
        <p:spPr>
          <a:xfrm>
            <a:off x="285020" y="1286256"/>
            <a:ext cx="3664083" cy="1126285"/>
          </a:xfrm>
          <a:prstGeom prst="rect">
            <a:avLst/>
          </a:prstGeom>
          <a:ln>
            <a:noFill/>
          </a:ln>
          <a:effectLst>
            <a:softEdge rad="112500"/>
          </a:effectLst>
        </p:spPr>
      </p:pic>
      <p:pic>
        <p:nvPicPr>
          <p:cNvPr id="13" name="図 12">
            <a:extLst>
              <a:ext uri="{FF2B5EF4-FFF2-40B4-BE49-F238E27FC236}">
                <a16:creationId xmlns:a16="http://schemas.microsoft.com/office/drawing/2014/main" xmlns="" id="{9DE44C68-1D10-4197-8AFB-307B7D6EE3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5020" y="2468666"/>
            <a:ext cx="2119299" cy="1412866"/>
          </a:xfrm>
          <a:prstGeom prst="rect">
            <a:avLst/>
          </a:prstGeom>
          <a:ln>
            <a:noFill/>
          </a:ln>
          <a:effectLst>
            <a:softEdge rad="112500"/>
          </a:effectLst>
        </p:spPr>
      </p:pic>
      <p:sp>
        <p:nvSpPr>
          <p:cNvPr id="29" name="四角形: 角を丸くする 28">
            <a:extLst>
              <a:ext uri="{FF2B5EF4-FFF2-40B4-BE49-F238E27FC236}">
                <a16:creationId xmlns:a16="http://schemas.microsoft.com/office/drawing/2014/main" xmlns="" id="{D73D3B0C-8398-4003-A37F-5C57BE905E5F}"/>
              </a:ext>
            </a:extLst>
          </p:cNvPr>
          <p:cNvSpPr/>
          <p:nvPr/>
        </p:nvSpPr>
        <p:spPr>
          <a:xfrm>
            <a:off x="2404319" y="2166959"/>
            <a:ext cx="1754673" cy="1273289"/>
          </a:xfrm>
          <a:prstGeom prst="roundRect">
            <a:avLst/>
          </a:prstGeom>
          <a:solidFill>
            <a:srgbClr val="CCCCFF"/>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400" b="1" u="sng" dirty="0"/>
              <a:t>Teams</a:t>
            </a:r>
            <a:r>
              <a:rPr lang="ja-JP" altLang="en-US" sz="1400" dirty="0"/>
              <a:t> 活用</a:t>
            </a:r>
            <a:endParaRPr lang="en-US" altLang="ja-JP" sz="1400" dirty="0"/>
          </a:p>
          <a:p>
            <a:pPr algn="ctr"/>
            <a:endParaRPr lang="en-US" altLang="ja-JP" sz="1400" dirty="0"/>
          </a:p>
          <a:p>
            <a:pPr algn="ctr"/>
            <a:r>
              <a:rPr lang="ja-JP" altLang="en-US" sz="1400" dirty="0"/>
              <a:t>会議時間短縮</a:t>
            </a:r>
          </a:p>
          <a:p>
            <a:pPr algn="ctr"/>
            <a:r>
              <a:rPr lang="en-US" altLang="ja-JP" sz="1400" b="1" dirty="0"/>
              <a:t>1</a:t>
            </a:r>
            <a:r>
              <a:rPr lang="ja-JP" altLang="en-US" sz="1400" b="1" dirty="0"/>
              <a:t>時間→</a:t>
            </a:r>
            <a:r>
              <a:rPr lang="en-US" altLang="ja-JP" sz="1400" b="1" dirty="0"/>
              <a:t>30</a:t>
            </a:r>
            <a:r>
              <a:rPr lang="ja-JP" altLang="en-US" sz="1400" b="1" dirty="0"/>
              <a:t>分</a:t>
            </a:r>
          </a:p>
        </p:txBody>
      </p:sp>
      <p:sp>
        <p:nvSpPr>
          <p:cNvPr id="30" name="四角形: 角を丸くする 29">
            <a:extLst>
              <a:ext uri="{FF2B5EF4-FFF2-40B4-BE49-F238E27FC236}">
                <a16:creationId xmlns:a16="http://schemas.microsoft.com/office/drawing/2014/main" xmlns="" id="{84C67F5E-A0A6-44A2-99E8-E5AE21012B58}"/>
              </a:ext>
            </a:extLst>
          </p:cNvPr>
          <p:cNvSpPr/>
          <p:nvPr/>
        </p:nvSpPr>
        <p:spPr>
          <a:xfrm>
            <a:off x="4572000" y="2468666"/>
            <a:ext cx="2774977" cy="1273289"/>
          </a:xfrm>
          <a:prstGeom prst="roundRect">
            <a:avLst/>
          </a:prstGeom>
          <a:solidFill>
            <a:srgbClr val="FFFF99"/>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400" b="1" u="sng" dirty="0" err="1"/>
              <a:t>PowerBI</a:t>
            </a:r>
            <a:r>
              <a:rPr lang="en-US" altLang="ja-JP" sz="1400" dirty="0"/>
              <a:t> </a:t>
            </a:r>
            <a:r>
              <a:rPr lang="ja-JP" altLang="en-US" sz="1400" dirty="0"/>
              <a:t>活用</a:t>
            </a:r>
            <a:endParaRPr lang="en-US" altLang="ja-JP" sz="1400" dirty="0"/>
          </a:p>
          <a:p>
            <a:pPr algn="ctr"/>
            <a:endParaRPr lang="en-US" altLang="ja-JP" sz="1400" dirty="0"/>
          </a:p>
          <a:p>
            <a:pPr algn="ctr"/>
            <a:r>
              <a:rPr lang="ja-JP" altLang="en-US" sz="1400" dirty="0"/>
              <a:t>営業データの可視化</a:t>
            </a:r>
            <a:endParaRPr lang="en-US" altLang="ja-JP" sz="1400" dirty="0"/>
          </a:p>
          <a:p>
            <a:pPr algn="ctr"/>
            <a:r>
              <a:rPr lang="ja-JP" altLang="en-US" sz="1400" b="1" dirty="0"/>
              <a:t>データ加工時間は </a:t>
            </a:r>
            <a:r>
              <a:rPr lang="en-US" altLang="ja-JP" sz="1400" b="1" dirty="0"/>
              <a:t>5</a:t>
            </a:r>
            <a:r>
              <a:rPr lang="ja-JP" altLang="en-US" sz="1400" b="1" dirty="0"/>
              <a:t>分の</a:t>
            </a:r>
            <a:r>
              <a:rPr lang="en-US" altLang="ja-JP" sz="1400" b="1" dirty="0"/>
              <a:t>1</a:t>
            </a:r>
            <a:r>
              <a:rPr lang="ja-JP" altLang="en-US" sz="1400" b="1" dirty="0"/>
              <a:t>に</a:t>
            </a:r>
            <a:endParaRPr lang="en-US" altLang="ja-JP" sz="1400" b="1" dirty="0"/>
          </a:p>
          <a:p>
            <a:pPr algn="ctr"/>
            <a:r>
              <a:rPr lang="ja-JP" altLang="en-US" sz="1400" b="1" dirty="0"/>
              <a:t>分析レポートの数は </a:t>
            </a:r>
            <a:r>
              <a:rPr lang="en-US" altLang="ja-JP" sz="1400" b="1" dirty="0"/>
              <a:t>5</a:t>
            </a:r>
            <a:r>
              <a:rPr lang="ja-JP" altLang="en-US" sz="1400" b="1" dirty="0"/>
              <a:t>倍に</a:t>
            </a:r>
            <a:endParaRPr lang="en-US" altLang="ja-JP" sz="1400" b="1" dirty="0"/>
          </a:p>
        </p:txBody>
      </p:sp>
      <p:pic>
        <p:nvPicPr>
          <p:cNvPr id="32" name="図 31" descr="コンピューターのスクリーンショット&#10;&#10;自動的に生成された説明">
            <a:extLst>
              <a:ext uri="{FF2B5EF4-FFF2-40B4-BE49-F238E27FC236}">
                <a16:creationId xmlns:a16="http://schemas.microsoft.com/office/drawing/2014/main" xmlns="" id="{67634D8A-A14A-4C80-9D31-2647E254463D}"/>
              </a:ext>
            </a:extLst>
          </p:cNvPr>
          <p:cNvPicPr>
            <a:picLocks noChangeAspect="1"/>
          </p:cNvPicPr>
          <p:nvPr/>
        </p:nvPicPr>
        <p:blipFill>
          <a:blip r:embed="rId6"/>
          <a:stretch>
            <a:fillRect/>
          </a:stretch>
        </p:blipFill>
        <p:spPr>
          <a:xfrm>
            <a:off x="2117061" y="3975102"/>
            <a:ext cx="2998033" cy="1684288"/>
          </a:xfrm>
          <a:prstGeom prst="rect">
            <a:avLst/>
          </a:prstGeom>
          <a:ln>
            <a:solidFill>
              <a:schemeClr val="accent1"/>
            </a:solidFill>
          </a:ln>
        </p:spPr>
      </p:pic>
      <p:sp>
        <p:nvSpPr>
          <p:cNvPr id="33" name="四角形: 角を丸くする 32">
            <a:extLst>
              <a:ext uri="{FF2B5EF4-FFF2-40B4-BE49-F238E27FC236}">
                <a16:creationId xmlns:a16="http://schemas.microsoft.com/office/drawing/2014/main" xmlns="" id="{8DEEC52F-A5E6-45EC-92ED-329892359B09}"/>
              </a:ext>
            </a:extLst>
          </p:cNvPr>
          <p:cNvSpPr/>
          <p:nvPr/>
        </p:nvSpPr>
        <p:spPr>
          <a:xfrm>
            <a:off x="4888665" y="4236964"/>
            <a:ext cx="2774977" cy="1524546"/>
          </a:xfrm>
          <a:prstGeom prst="roundRect">
            <a:avLst/>
          </a:prstGeom>
          <a:solidFill>
            <a:srgbClr val="CCFFCC"/>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400" b="1" u="sng" dirty="0"/>
              <a:t>Workplace Analytics</a:t>
            </a:r>
            <a:r>
              <a:rPr lang="en-US" altLang="ja-JP" sz="1400" dirty="0"/>
              <a:t> </a:t>
            </a:r>
            <a:r>
              <a:rPr lang="ja-JP" altLang="en-US" sz="1400" dirty="0"/>
              <a:t>活用</a:t>
            </a:r>
            <a:endParaRPr lang="en-US" altLang="ja-JP" sz="1400" dirty="0"/>
          </a:p>
          <a:p>
            <a:pPr algn="ctr"/>
            <a:endParaRPr lang="en-US" altLang="ja-JP" sz="1400" dirty="0"/>
          </a:p>
          <a:p>
            <a:pPr algn="ctr"/>
            <a:r>
              <a:rPr lang="ja-JP" altLang="en-US" sz="1400" dirty="0"/>
              <a:t>会議、メール、資料作成</a:t>
            </a:r>
            <a:r>
              <a:rPr lang="en-US" altLang="ja-JP" sz="1400" dirty="0"/>
              <a:t>…</a:t>
            </a:r>
          </a:p>
          <a:p>
            <a:pPr algn="ctr"/>
            <a:r>
              <a:rPr lang="ja-JP" altLang="en-US" sz="1400" dirty="0"/>
              <a:t>時間配分の可視化。</a:t>
            </a:r>
            <a:endParaRPr lang="en-US" altLang="ja-JP" sz="1400" dirty="0"/>
          </a:p>
          <a:p>
            <a:pPr algn="ctr"/>
            <a:r>
              <a:rPr lang="ja-JP" altLang="en-US" sz="1400" dirty="0"/>
              <a:t>業績と照らし合わせて分析。</a:t>
            </a:r>
            <a:endParaRPr lang="en-US" altLang="ja-JP" sz="1400" dirty="0"/>
          </a:p>
        </p:txBody>
      </p:sp>
    </p:spTree>
    <p:extLst>
      <p:ext uri="{BB962C8B-B14F-4D97-AF65-F5344CB8AC3E}">
        <p14:creationId xmlns:p14="http://schemas.microsoft.com/office/powerpoint/2010/main" val="20965669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a:lstStyle/>
          <a:p>
            <a:r>
              <a:rPr lang="en-US" altLang="ja-JP" dirty="0"/>
              <a:t>Microsoft Office 365</a:t>
            </a:r>
            <a:r>
              <a:rPr lang="ja-JP" altLang="en-US" dirty="0"/>
              <a:t> </a:t>
            </a:r>
            <a:r>
              <a:rPr kumimoji="1" lang="en-US" altLang="ja-JP" dirty="0"/>
              <a:t>/</a:t>
            </a:r>
            <a:r>
              <a:rPr kumimoji="1" lang="en-US" altLang="ja-JP" dirty="0" err="1"/>
              <a:t>Googleworks</a:t>
            </a:r>
            <a:r>
              <a:rPr lang="ja-JP" altLang="en-US" dirty="0"/>
              <a:t>における</a:t>
            </a:r>
            <a:r>
              <a:rPr kumimoji="1" lang="en-US" altLang="ja-JP" dirty="0"/>
              <a:t>AI</a:t>
            </a:r>
            <a:r>
              <a:rPr kumimoji="1" lang="ja-JP" altLang="en-US" dirty="0"/>
              <a:t>の活用</a:t>
            </a:r>
          </a:p>
        </p:txBody>
      </p:sp>
      <p:sp>
        <p:nvSpPr>
          <p:cNvPr id="7" name="テキスト プレースホルダー 6"/>
          <p:cNvSpPr>
            <a:spLocks noGrp="1"/>
          </p:cNvSpPr>
          <p:nvPr>
            <p:ph type="body" sz="quarter" idx="11"/>
          </p:nvPr>
        </p:nvSpPr>
        <p:spPr/>
        <p:txBody>
          <a:bodyPr/>
          <a:lstStyle/>
          <a:p>
            <a:r>
              <a:rPr kumimoji="1" lang="en-US" altLang="ja-JP" dirty="0"/>
              <a:t>2</a:t>
            </a:r>
            <a:endParaRPr kumimoji="1" lang="ja-JP" altLang="en-US" dirty="0"/>
          </a:p>
        </p:txBody>
      </p:sp>
    </p:spTree>
    <p:extLst>
      <p:ext uri="{BB962C8B-B14F-4D97-AF65-F5344CB8AC3E}">
        <p14:creationId xmlns:p14="http://schemas.microsoft.com/office/powerpoint/2010/main" val="2085732301"/>
      </p:ext>
    </p:extLst>
  </p:cSld>
  <p:clrMapOvr>
    <a:masterClrMapping/>
  </p:clrMapOvr>
</p:sld>
</file>

<file path=ppt/theme/theme1.xml><?xml version="1.0" encoding="utf-8"?>
<a:theme xmlns:a="http://schemas.openxmlformats.org/drawingml/2006/main" name="青">
  <a:themeElements>
    <a:clrScheme name="ユーザー定義 1">
      <a:dk1>
        <a:sysClr val="windowText" lastClr="000000"/>
      </a:dk1>
      <a:lt1>
        <a:sysClr val="window" lastClr="FFFFFF"/>
      </a:lt1>
      <a:dk2>
        <a:srgbClr val="242852"/>
      </a:dk2>
      <a:lt2>
        <a:srgbClr val="ACCBF9"/>
      </a:lt2>
      <a:accent1>
        <a:srgbClr val="629DD1"/>
      </a:accent1>
      <a:accent2>
        <a:srgbClr val="7F8FA9"/>
      </a:accent2>
      <a:accent3>
        <a:srgbClr val="4A66AC"/>
      </a:accent3>
      <a:accent4>
        <a:srgbClr val="297FD5"/>
      </a:accent4>
      <a:accent5>
        <a:srgbClr val="5AA2AE"/>
      </a:accent5>
      <a:accent6>
        <a:srgbClr val="9D90A0"/>
      </a:accent6>
      <a:hlink>
        <a:srgbClr val="0E57C4"/>
      </a:hlink>
      <a:folHlink>
        <a:srgbClr val="506E8A"/>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Triangle_4x3_JBSStd1_3.potx" id="{020FF1EC-3504-4E8E-9EB3-0C89B73DE366}" vid="{B321C630-E40C-4479-BF97-8453F5E0779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AB261CD5329FB4D9A2BB15CE6264BC2" ma:contentTypeVersion="9" ma:contentTypeDescription="新しいドキュメントを作成します。" ma:contentTypeScope="" ma:versionID="c7d7b1572d058f463b99701ea347d7b5">
  <xsd:schema xmlns:xsd="http://www.w3.org/2001/XMLSchema" xmlns:xs="http://www.w3.org/2001/XMLSchema" xmlns:p="http://schemas.microsoft.com/office/2006/metadata/properties" xmlns:ns3="e95a941f-bbdf-49eb-a74b-3ed0a3fe9bdd" xmlns:ns4="7e06d18d-1238-4ff9-8cad-d7b3833719a9" targetNamespace="http://schemas.microsoft.com/office/2006/metadata/properties" ma:root="true" ma:fieldsID="96577001679eef114a46ace150e51b7e" ns3:_="" ns4:_="">
    <xsd:import namespace="e95a941f-bbdf-49eb-a74b-3ed0a3fe9bdd"/>
    <xsd:import namespace="7e06d18d-1238-4ff9-8cad-d7b3833719a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5a941f-bbdf-49eb-a74b-3ed0a3fe9bdd"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06d18d-1238-4ff9-8cad-d7b3833719a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3FE0886-0D73-4C1B-B7C8-194A1A18F781}">
  <ds:schemaRefs>
    <ds:schemaRef ds:uri="http://schemas.microsoft.com/sharepoint/v3/contenttype/forms"/>
  </ds:schemaRefs>
</ds:datastoreItem>
</file>

<file path=customXml/itemProps2.xml><?xml version="1.0" encoding="utf-8"?>
<ds:datastoreItem xmlns:ds="http://schemas.openxmlformats.org/officeDocument/2006/customXml" ds:itemID="{A021CFB0-602E-41BB-BBC0-B5A1E595B9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5a941f-bbdf-49eb-a74b-3ed0a3fe9bdd"/>
    <ds:schemaRef ds:uri="7e06d18d-1238-4ff9-8cad-d7b3833719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2119928-213C-41AE-A362-20986A15E87D}">
  <ds:schemaRefs>
    <ds:schemaRef ds:uri="http://purl.org/dc/elements/1.1/"/>
    <ds:schemaRef ds:uri="http://schemas.microsoft.com/office/2006/metadata/properties"/>
    <ds:schemaRef ds:uri="http://schemas.microsoft.com/office/infopath/2007/PartnerControls"/>
    <ds:schemaRef ds:uri="http://schemas.microsoft.com/office/2006/documentManagement/types"/>
    <ds:schemaRef ds:uri="7e06d18d-1238-4ff9-8cad-d7b3833719a9"/>
    <ds:schemaRef ds:uri="http://schemas.openxmlformats.org/package/2006/metadata/core-properties"/>
    <ds:schemaRef ds:uri="e95a941f-bbdf-49eb-a74b-3ed0a3fe9bdd"/>
    <ds:schemaRef ds:uri="http://www.w3.org/XML/1998/namespace"/>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0</TotalTime>
  <Words>2671</Words>
  <Application>Microsoft Office PowerPoint</Application>
  <PresentationFormat>画面に合わせる (4:3)</PresentationFormat>
  <Paragraphs>332</Paragraphs>
  <Slides>19</Slides>
  <Notes>16</Notes>
  <HiddenSlides>0</HiddenSlides>
  <MMClips>0</MMClips>
  <ScaleCrop>false</ScaleCrop>
  <HeadingPairs>
    <vt:vector size="4" baseType="variant">
      <vt:variant>
        <vt:lpstr>テーマ</vt:lpstr>
      </vt:variant>
      <vt:variant>
        <vt:i4>1</vt:i4>
      </vt:variant>
      <vt:variant>
        <vt:lpstr>スライド タイトル</vt:lpstr>
      </vt:variant>
      <vt:variant>
        <vt:i4>19</vt:i4>
      </vt:variant>
    </vt:vector>
  </HeadingPairs>
  <TitlesOfParts>
    <vt:vector size="20" baseType="lpstr">
      <vt:lpstr>青</vt:lpstr>
      <vt:lpstr>PowerPoint プレゼンテーション</vt:lpstr>
      <vt:lpstr>AIリテラシー　概要</vt:lpstr>
      <vt:lpstr>働き方改革を支える 「Microsoft Office 365」とは？</vt:lpstr>
      <vt:lpstr>Microsoft Office 365とは?</vt:lpstr>
      <vt:lpstr>Microsoft Office 365 の製品例</vt:lpstr>
      <vt:lpstr>Microsoft Office 365 の製品例</vt:lpstr>
      <vt:lpstr>Microsoft Office 365 活用イメージ</vt:lpstr>
      <vt:lpstr>Microsoft Office 365 活用事例</vt:lpstr>
      <vt:lpstr>Microsoft Office 365 /GoogleworksにおけるAIの活用</vt:lpstr>
      <vt:lpstr>MyAnalytics</vt:lpstr>
      <vt:lpstr>Workplace Analytics　機能紹介</vt:lpstr>
      <vt:lpstr>Teams ～AIの活用～</vt:lpstr>
      <vt:lpstr>PowerPoint　～AIの活用～</vt:lpstr>
      <vt:lpstr>Googleドライブ　～AIの活用～</vt:lpstr>
      <vt:lpstr>グループウェアとアプリケーションの連携事例</vt:lpstr>
      <vt:lpstr>グループウェアを補完するアプリケーション</vt:lpstr>
      <vt:lpstr>Microsoft Office 365 ✖ desknet’s Neo </vt:lpstr>
      <vt:lpstr>Googleドライブ ✖ Slack(チャットツール)</vt:lpstr>
      <vt:lpstr>Microsoft Office 365 ✖ desknet’s Neo </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14</cp:revision>
  <dcterms:created xsi:type="dcterms:W3CDTF">2020-03-04T04:28:15Z</dcterms:created>
  <dcterms:modified xsi:type="dcterms:W3CDTF">2021-04-01T04:44:09Z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0x010100DAB261CD5329FB4D9A2BB15CE6264BC2</vt:lpwstr>
  </property>
  <property fmtid="{D5CDD505-2E9C-101B-9397-08002B2CF9AE}" pid="3" name="Order">
    <vt:r8>1867600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