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3" r:id="rId4"/>
  </p:sldMasterIdLst>
  <p:notesMasterIdLst>
    <p:notesMasterId r:id="rId32"/>
  </p:notesMasterIdLst>
  <p:handoutMasterIdLst>
    <p:handoutMasterId r:id="rId33"/>
  </p:handoutMasterIdLst>
  <p:sldIdLst>
    <p:sldId id="256" r:id="rId5"/>
    <p:sldId id="2731" r:id="rId6"/>
    <p:sldId id="498" r:id="rId7"/>
    <p:sldId id="1143" r:id="rId8"/>
    <p:sldId id="2700" r:id="rId9"/>
    <p:sldId id="2701" r:id="rId10"/>
    <p:sldId id="2702" r:id="rId11"/>
    <p:sldId id="2703" r:id="rId12"/>
    <p:sldId id="2706" r:id="rId13"/>
    <p:sldId id="2705" r:id="rId14"/>
    <p:sldId id="2728" r:id="rId15"/>
    <p:sldId id="2716" r:id="rId16"/>
    <p:sldId id="2715" r:id="rId17"/>
    <p:sldId id="2708" r:id="rId18"/>
    <p:sldId id="2714" r:id="rId19"/>
    <p:sldId id="2718" r:id="rId20"/>
    <p:sldId id="2721" r:id="rId21"/>
    <p:sldId id="2719" r:id="rId22"/>
    <p:sldId id="2722" r:id="rId23"/>
    <p:sldId id="2729" r:id="rId24"/>
    <p:sldId id="2723" r:id="rId25"/>
    <p:sldId id="2724" r:id="rId26"/>
    <p:sldId id="2725" r:id="rId27"/>
    <p:sldId id="2738" r:id="rId28"/>
    <p:sldId id="2740" r:id="rId29"/>
    <p:sldId id="2726" r:id="rId30"/>
    <p:sldId id="2739" r:id="rId31"/>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DF6E"/>
    <a:srgbClr val="FFD129"/>
    <a:srgbClr val="CC99FF"/>
    <a:srgbClr val="CCCCFF"/>
    <a:srgbClr val="CC66FF"/>
    <a:srgbClr val="E9D543"/>
    <a:srgbClr val="FFC285"/>
    <a:srgbClr val="47C2FF"/>
    <a:srgbClr val="B3B3FF"/>
    <a:srgbClr val="9AD54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977969-DC88-485A-8A3F-8230C14CEBB2}" v="667" dt="2020-06-11T01:30:45.429"/>
    <p1510:client id="{61E34D10-0BE2-8B8E-5A00-581ECC77227D}" v="6" dt="2021-02-03T09:07:28.421"/>
    <p1510:client id="{B1F6F088-EA61-B83B-8D0E-1930078D56F2}" v="9" dt="2021-01-28T08:44:39.61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306799F8-075E-4A3A-A7F6-7FBC6576F1A4}" styleName="テーマ スタイル 2 - アクセント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9" autoAdjust="0"/>
    <p:restoredTop sz="82960" autoAdjust="0"/>
  </p:normalViewPr>
  <p:slideViewPr>
    <p:cSldViewPr snapToGrid="0" snapToObjects="1">
      <p:cViewPr varScale="1">
        <p:scale>
          <a:sx n="89" d="100"/>
          <a:sy n="89" d="100"/>
        </p:scale>
        <p:origin x="-630"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084BE2-7C00-BE41-9E00-150C10E5C71B}" type="datetimeFigureOut">
              <a:rPr kumimoji="1" lang="ja-JP" altLang="en-US" smtClean="0"/>
              <a:t>2021/4/1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5C0A5F-2C58-2B43-9BA3-91DAA16D01CD}" type="slidenum">
              <a:rPr kumimoji="1" lang="ja-JP" altLang="en-US" smtClean="0"/>
              <a:t>‹#›</a:t>
            </a:fld>
            <a:endParaRPr kumimoji="1" lang="ja-JP" altLang="en-US"/>
          </a:p>
        </p:txBody>
      </p:sp>
    </p:spTree>
    <p:extLst>
      <p:ext uri="{BB962C8B-B14F-4D97-AF65-F5344CB8AC3E}">
        <p14:creationId xmlns:p14="http://schemas.microsoft.com/office/powerpoint/2010/main" val="363968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BEEDE-0EA8-4D8B-BE57-87AF892E51CA}" type="datetimeFigureOut">
              <a:rPr kumimoji="1" lang="ja-JP" altLang="en-US" smtClean="0"/>
              <a:t>2021/4/1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42B1BF-D000-4CA2-8341-22FFC902E93A}" type="slidenum">
              <a:rPr kumimoji="1" lang="ja-JP" altLang="en-US" smtClean="0"/>
              <a:t>‹#›</a:t>
            </a:fld>
            <a:endParaRPr kumimoji="1" lang="ja-JP" altLang="en-US"/>
          </a:p>
        </p:txBody>
      </p:sp>
    </p:spTree>
    <p:extLst>
      <p:ext uri="{BB962C8B-B14F-4D97-AF65-F5344CB8AC3E}">
        <p14:creationId xmlns:p14="http://schemas.microsoft.com/office/powerpoint/2010/main" val="3183890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a:t>
            </a:fld>
            <a:endParaRPr kumimoji="1" lang="ja-JP" altLang="en-US"/>
          </a:p>
        </p:txBody>
      </p:sp>
    </p:spTree>
    <p:extLst>
      <p:ext uri="{BB962C8B-B14F-4D97-AF65-F5344CB8AC3E}">
        <p14:creationId xmlns:p14="http://schemas.microsoft.com/office/powerpoint/2010/main" val="851249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13</a:t>
            </a:fld>
            <a:endParaRPr kumimoji="1" lang="ja-JP" altLang="en-US"/>
          </a:p>
        </p:txBody>
      </p:sp>
    </p:spTree>
    <p:extLst>
      <p:ext uri="{BB962C8B-B14F-4D97-AF65-F5344CB8AC3E}">
        <p14:creationId xmlns:p14="http://schemas.microsoft.com/office/powerpoint/2010/main" val="23690921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14</a:t>
            </a:fld>
            <a:endParaRPr kumimoji="1" lang="ja-JP" altLang="en-US"/>
          </a:p>
        </p:txBody>
      </p:sp>
    </p:spTree>
    <p:extLst>
      <p:ext uri="{BB962C8B-B14F-4D97-AF65-F5344CB8AC3E}">
        <p14:creationId xmlns:p14="http://schemas.microsoft.com/office/powerpoint/2010/main" val="2188530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15</a:t>
            </a:fld>
            <a:endParaRPr kumimoji="1" lang="ja-JP" altLang="en-US"/>
          </a:p>
        </p:txBody>
      </p:sp>
    </p:spTree>
    <p:extLst>
      <p:ext uri="{BB962C8B-B14F-4D97-AF65-F5344CB8AC3E}">
        <p14:creationId xmlns:p14="http://schemas.microsoft.com/office/powerpoint/2010/main" val="25346840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16</a:t>
            </a:fld>
            <a:endParaRPr kumimoji="1" lang="ja-JP" altLang="en-US"/>
          </a:p>
        </p:txBody>
      </p:sp>
    </p:spTree>
    <p:extLst>
      <p:ext uri="{BB962C8B-B14F-4D97-AF65-F5344CB8AC3E}">
        <p14:creationId xmlns:p14="http://schemas.microsoft.com/office/powerpoint/2010/main" val="1243724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17</a:t>
            </a:fld>
            <a:endParaRPr kumimoji="1" lang="ja-JP" altLang="en-US"/>
          </a:p>
        </p:txBody>
      </p:sp>
    </p:spTree>
    <p:extLst>
      <p:ext uri="{BB962C8B-B14F-4D97-AF65-F5344CB8AC3E}">
        <p14:creationId xmlns:p14="http://schemas.microsoft.com/office/powerpoint/2010/main" val="1462303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18</a:t>
            </a:fld>
            <a:endParaRPr kumimoji="1" lang="ja-JP" altLang="en-US"/>
          </a:p>
        </p:txBody>
      </p:sp>
    </p:spTree>
    <p:extLst>
      <p:ext uri="{BB962C8B-B14F-4D97-AF65-F5344CB8AC3E}">
        <p14:creationId xmlns:p14="http://schemas.microsoft.com/office/powerpoint/2010/main" val="13422037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19</a:t>
            </a:fld>
            <a:endParaRPr kumimoji="1" lang="ja-JP" altLang="en-US"/>
          </a:p>
        </p:txBody>
      </p:sp>
    </p:spTree>
    <p:extLst>
      <p:ext uri="{BB962C8B-B14F-4D97-AF65-F5344CB8AC3E}">
        <p14:creationId xmlns:p14="http://schemas.microsoft.com/office/powerpoint/2010/main" val="221853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21</a:t>
            </a:fld>
            <a:endParaRPr kumimoji="1" lang="ja-JP" altLang="en-US"/>
          </a:p>
        </p:txBody>
      </p:sp>
    </p:spTree>
    <p:extLst>
      <p:ext uri="{BB962C8B-B14F-4D97-AF65-F5344CB8AC3E}">
        <p14:creationId xmlns:p14="http://schemas.microsoft.com/office/powerpoint/2010/main" val="34032515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22</a:t>
            </a:fld>
            <a:endParaRPr kumimoji="1" lang="ja-JP" altLang="en-US"/>
          </a:p>
        </p:txBody>
      </p:sp>
    </p:spTree>
    <p:extLst>
      <p:ext uri="{BB962C8B-B14F-4D97-AF65-F5344CB8AC3E}">
        <p14:creationId xmlns:p14="http://schemas.microsoft.com/office/powerpoint/2010/main" val="40896158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23</a:t>
            </a:fld>
            <a:endParaRPr kumimoji="1" lang="ja-JP" altLang="en-US"/>
          </a:p>
        </p:txBody>
      </p:sp>
    </p:spTree>
    <p:extLst>
      <p:ext uri="{BB962C8B-B14F-4D97-AF65-F5344CB8AC3E}">
        <p14:creationId xmlns:p14="http://schemas.microsoft.com/office/powerpoint/2010/main" val="3546946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4</a:t>
            </a:fld>
            <a:endParaRPr kumimoji="1" lang="ja-JP" altLang="en-US"/>
          </a:p>
        </p:txBody>
      </p:sp>
    </p:spTree>
    <p:extLst>
      <p:ext uri="{BB962C8B-B14F-4D97-AF65-F5344CB8AC3E}">
        <p14:creationId xmlns:p14="http://schemas.microsoft.com/office/powerpoint/2010/main" val="10766214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24</a:t>
            </a:fld>
            <a:endParaRPr kumimoji="1" lang="ja-JP" altLang="en-US"/>
          </a:p>
        </p:txBody>
      </p:sp>
    </p:spTree>
    <p:extLst>
      <p:ext uri="{BB962C8B-B14F-4D97-AF65-F5344CB8AC3E}">
        <p14:creationId xmlns:p14="http://schemas.microsoft.com/office/powerpoint/2010/main" val="25359142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25</a:t>
            </a:fld>
            <a:endParaRPr kumimoji="1" lang="ja-JP" altLang="en-US"/>
          </a:p>
        </p:txBody>
      </p:sp>
    </p:spTree>
    <p:extLst>
      <p:ext uri="{BB962C8B-B14F-4D97-AF65-F5344CB8AC3E}">
        <p14:creationId xmlns:p14="http://schemas.microsoft.com/office/powerpoint/2010/main" val="14720024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26</a:t>
            </a:fld>
            <a:endParaRPr kumimoji="1" lang="ja-JP" altLang="en-US"/>
          </a:p>
        </p:txBody>
      </p:sp>
    </p:spTree>
    <p:extLst>
      <p:ext uri="{BB962C8B-B14F-4D97-AF65-F5344CB8AC3E}">
        <p14:creationId xmlns:p14="http://schemas.microsoft.com/office/powerpoint/2010/main" val="31701025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27</a:t>
            </a:fld>
            <a:endParaRPr kumimoji="1" lang="ja-JP" altLang="en-US"/>
          </a:p>
        </p:txBody>
      </p:sp>
    </p:spTree>
    <p:extLst>
      <p:ext uri="{BB962C8B-B14F-4D97-AF65-F5344CB8AC3E}">
        <p14:creationId xmlns:p14="http://schemas.microsoft.com/office/powerpoint/2010/main" val="700018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5</a:t>
            </a:fld>
            <a:endParaRPr kumimoji="1" lang="ja-JP" altLang="en-US"/>
          </a:p>
        </p:txBody>
      </p:sp>
    </p:spTree>
    <p:extLst>
      <p:ext uri="{BB962C8B-B14F-4D97-AF65-F5344CB8AC3E}">
        <p14:creationId xmlns:p14="http://schemas.microsoft.com/office/powerpoint/2010/main" val="1402060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6</a:t>
            </a:fld>
            <a:endParaRPr kumimoji="1" lang="ja-JP" altLang="en-US"/>
          </a:p>
        </p:txBody>
      </p:sp>
    </p:spTree>
    <p:extLst>
      <p:ext uri="{BB962C8B-B14F-4D97-AF65-F5344CB8AC3E}">
        <p14:creationId xmlns:p14="http://schemas.microsoft.com/office/powerpoint/2010/main" val="3455420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7</a:t>
            </a:fld>
            <a:endParaRPr kumimoji="1" lang="ja-JP" altLang="en-US"/>
          </a:p>
        </p:txBody>
      </p:sp>
    </p:spTree>
    <p:extLst>
      <p:ext uri="{BB962C8B-B14F-4D97-AF65-F5344CB8AC3E}">
        <p14:creationId xmlns:p14="http://schemas.microsoft.com/office/powerpoint/2010/main" val="2012211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8</a:t>
            </a:fld>
            <a:endParaRPr kumimoji="1" lang="ja-JP" altLang="en-US"/>
          </a:p>
        </p:txBody>
      </p:sp>
    </p:spTree>
    <p:extLst>
      <p:ext uri="{BB962C8B-B14F-4D97-AF65-F5344CB8AC3E}">
        <p14:creationId xmlns:p14="http://schemas.microsoft.com/office/powerpoint/2010/main" val="3890730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9</a:t>
            </a:fld>
            <a:endParaRPr kumimoji="1" lang="ja-JP" altLang="en-US"/>
          </a:p>
        </p:txBody>
      </p:sp>
    </p:spTree>
    <p:extLst>
      <p:ext uri="{BB962C8B-B14F-4D97-AF65-F5344CB8AC3E}">
        <p14:creationId xmlns:p14="http://schemas.microsoft.com/office/powerpoint/2010/main" val="2937121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10</a:t>
            </a:fld>
            <a:endParaRPr kumimoji="1" lang="ja-JP" altLang="en-US"/>
          </a:p>
        </p:txBody>
      </p:sp>
    </p:spTree>
    <p:extLst>
      <p:ext uri="{BB962C8B-B14F-4D97-AF65-F5344CB8AC3E}">
        <p14:creationId xmlns:p14="http://schemas.microsoft.com/office/powerpoint/2010/main" val="2632232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12</a:t>
            </a:fld>
            <a:endParaRPr kumimoji="1" lang="ja-JP" altLang="en-US"/>
          </a:p>
        </p:txBody>
      </p:sp>
    </p:spTree>
    <p:extLst>
      <p:ext uri="{BB962C8B-B14F-4D97-AF65-F5344CB8AC3E}">
        <p14:creationId xmlns:p14="http://schemas.microsoft.com/office/powerpoint/2010/main" val="18745813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表紙_Confidential">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Tree>
    <p:extLst>
      <p:ext uri="{BB962C8B-B14F-4D97-AF65-F5344CB8AC3E}">
        <p14:creationId xmlns:p14="http://schemas.microsoft.com/office/powerpoint/2010/main" val="14372685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スライド①_ベース_Confidential">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21" name="図 20" descr="logo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22" name="テキスト ボックス 21"/>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 2014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400" b="0" i="0">
                <a:solidFill>
                  <a:schemeClr val="tx1"/>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dirty="0"/>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8" name="タイトル 1">
            <a:extLst>
              <a:ext uri="{FF2B5EF4-FFF2-40B4-BE49-F238E27FC236}">
                <a16:creationId xmlns="" xmlns:a16="http://schemas.microsoft.com/office/drawing/2014/main" id="{EA3DB0E1-C01A-4040-9CF3-06DFA61F4E33}"/>
              </a:ext>
            </a:extLst>
          </p:cNvPr>
          <p:cNvSpPr txBox="1">
            <a:spLocks/>
          </p:cNvSpPr>
          <p:nvPr userDrawn="1"/>
        </p:nvSpPr>
        <p:spPr>
          <a:xfrm>
            <a:off x="364008" y="121469"/>
            <a:ext cx="8568384" cy="409795"/>
          </a:xfrm>
          <a:prstGeom prst="rect">
            <a:avLst/>
          </a:prstGeom>
        </p:spPr>
        <p:txBody>
          <a:bodyPr/>
          <a:lstStyle>
            <a:lvl1pPr algn="l" defTabSz="457200" rtl="0" eaLnBrk="1" latinLnBrk="0" hangingPunct="1">
              <a:spcBef>
                <a:spcPct val="0"/>
              </a:spcBef>
              <a:buNone/>
              <a:defRPr kumimoji="1" sz="3000" b="1" kern="1200">
                <a:solidFill>
                  <a:schemeClr val="bg1"/>
                </a:solidFill>
                <a:latin typeface="メイリオ"/>
                <a:ea typeface="メイリオ"/>
                <a:cs typeface="メイリオ"/>
              </a:defRPr>
            </a:lvl1pPr>
          </a:lstStyle>
          <a:p>
            <a:endParaRPr lang="ja-JP" altLang="en-US" dirty="0"/>
          </a:p>
        </p:txBody>
      </p:sp>
    </p:spTree>
    <p:extLst>
      <p:ext uri="{BB962C8B-B14F-4D97-AF65-F5344CB8AC3E}">
        <p14:creationId xmlns:p14="http://schemas.microsoft.com/office/powerpoint/2010/main" val="3968492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中表紙_Confidential">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8" name="図 7"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9" name="テキスト ボックス 8"/>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latin typeface="メイリオ"/>
                <a:ea typeface="メイリオ"/>
                <a:cs typeface="メイリオ"/>
              </a:rPr>
              <a:t>© 2014 Japan Business</a:t>
            </a:r>
            <a:r>
              <a:rPr lang="en-US" altLang="ja-JP" sz="800" i="1" kern="800" spc="50" dirty="0">
                <a:latin typeface="メイリオ"/>
                <a:ea typeface="メイリオ"/>
                <a:cs typeface="メイリオ"/>
              </a:rPr>
              <a:t> S</a:t>
            </a:r>
            <a:r>
              <a:rPr kumimoji="1" lang="en-US" altLang="ja-JP" sz="800" i="1" kern="800" spc="50" dirty="0">
                <a:latin typeface="メイリオ"/>
                <a:ea typeface="メイリオ"/>
                <a:cs typeface="メイリオ"/>
              </a:rPr>
              <a:t>ystems, Inc.</a:t>
            </a:r>
            <a:endParaRPr kumimoji="1" lang="ja-JP" altLang="en-US" sz="800" i="1" kern="800" spc="50" dirty="0">
              <a:latin typeface="メイリオ"/>
              <a:ea typeface="メイリオ"/>
              <a:cs typeface="メイリオ"/>
            </a:endParaRP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2" name="図 11"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3" name="テキスト ボックス 12"/>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latin typeface="メイリオ"/>
                <a:ea typeface="メイリオ"/>
                <a:cs typeface="メイリオ"/>
              </a:rPr>
              <a:t>© 2014 Japan Business</a:t>
            </a:r>
            <a:r>
              <a:rPr lang="en-US" altLang="ja-JP" sz="800" i="1" kern="800" spc="50" dirty="0">
                <a:latin typeface="メイリオ"/>
                <a:ea typeface="メイリオ"/>
                <a:cs typeface="メイリオ"/>
              </a:rPr>
              <a:t> S</a:t>
            </a:r>
            <a:r>
              <a:rPr kumimoji="1" lang="en-US" altLang="ja-JP" sz="800" i="1" kern="800" spc="50" dirty="0">
                <a:latin typeface="メイリオ"/>
                <a:ea typeface="メイリオ"/>
                <a:cs typeface="メイリオ"/>
              </a:rPr>
              <a:t>ystems, Inc.</a:t>
            </a:r>
            <a:endParaRPr kumimoji="1" lang="ja-JP" altLang="en-US" sz="800" i="1" kern="800" spc="50" dirty="0">
              <a:latin typeface="メイリオ"/>
              <a:ea typeface="メイリオ"/>
              <a:cs typeface="メイリオ"/>
            </a:endParaRPr>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23" name="テキスト ボックス 22"/>
          <p:cNvSpPr txBox="1"/>
          <p:nvPr userDrawn="1"/>
        </p:nvSpPr>
        <p:spPr>
          <a:xfrm>
            <a:off x="6000382" y="6470113"/>
            <a:ext cx="2348189" cy="246221"/>
          </a:xfrm>
          <a:prstGeom prst="rect">
            <a:avLst/>
          </a:prstGeom>
          <a:solidFill>
            <a:schemeClr val="accent3">
              <a:lumMod val="20000"/>
              <a:lumOff val="80000"/>
            </a:schemeClr>
          </a:solidFill>
        </p:spPr>
        <p:txBody>
          <a:bodyPr wrap="square" rtlCol="0">
            <a:spAutoFit/>
          </a:bodyPr>
          <a:lstStyle/>
          <a:p>
            <a:pPr algn="ctr"/>
            <a:r>
              <a:rPr kumimoji="1" lang="en-US" altLang="ja-JP"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Confidential</a:t>
            </a:r>
            <a:endParaRPr kumimoji="1" lang="ja-JP" altLang="en-US"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035247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スライド②_2枠">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341700" y="755919"/>
            <a:ext cx="4191000" cy="5540377"/>
          </a:xfrm>
          <a:prstGeom prst="rect">
            <a:avLst/>
          </a:prstGeom>
        </p:spPr>
        <p:txBody>
          <a:bodyPr/>
          <a:lstStyle>
            <a:lvl1pPr marL="0" indent="0">
              <a:buNone/>
              <a:defRPr sz="2400" b="0" i="0">
                <a:solidFill>
                  <a:schemeClr val="tx1"/>
                </a:solidFill>
                <a:latin typeface="メイリオ"/>
                <a:ea typeface="メイリオ"/>
                <a:cs typeface="メイリオ"/>
              </a:defRPr>
            </a:lvl1pPr>
            <a:lvl2pPr marL="457200" indent="0">
              <a:buNone/>
              <a:defRPr sz="2000" b="0" i="0">
                <a:solidFill>
                  <a:schemeClr val="tx1"/>
                </a:solidFill>
                <a:latin typeface="メイリオ"/>
                <a:ea typeface="メイリオ"/>
                <a:cs typeface="メイリオ"/>
              </a:defRPr>
            </a:lvl2pPr>
            <a:lvl3pPr marL="914400" indent="0">
              <a:buNone/>
              <a:defRPr sz="1800" b="0" i="0">
                <a:solidFill>
                  <a:schemeClr val="tx1"/>
                </a:solidFill>
                <a:latin typeface="メイリオ"/>
                <a:ea typeface="メイリオ"/>
                <a:cs typeface="メイリオ"/>
              </a:defRPr>
            </a:lvl3pPr>
            <a:lvl4pPr marL="1371600" indent="0">
              <a:buNone/>
              <a:defRPr sz="1600" b="0" i="0">
                <a:solidFill>
                  <a:schemeClr val="tx1"/>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p:txBody>
      </p:sp>
      <p:sp>
        <p:nvSpPr>
          <p:cNvPr id="4" name="コンテンツ プレースホルダー 3"/>
          <p:cNvSpPr>
            <a:spLocks noGrp="1"/>
          </p:cNvSpPr>
          <p:nvPr>
            <p:ph sz="half" idx="2"/>
          </p:nvPr>
        </p:nvSpPr>
        <p:spPr>
          <a:xfrm>
            <a:off x="4532701" y="755919"/>
            <a:ext cx="4237666" cy="5540377"/>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8" name="図 7"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1" name="図 10" descr="logo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3" name="テキスト ボックス 12"/>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4" name="テキスト ボックス 13"/>
          <p:cNvSpPr txBox="1"/>
          <p:nvPr userDrawn="1"/>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Copyright ©</a:t>
            </a:r>
            <a:r>
              <a:rPr kumimoji="1" lang="ja-JP" altLang="en-US" sz="800" i="1" kern="800" spc="50" baseline="0" dirty="0">
                <a:solidFill>
                  <a:schemeClr val="tx1"/>
                </a:solidFill>
                <a:latin typeface="メイリオ"/>
                <a:ea typeface="メイリオ"/>
                <a:cs typeface="メイリオ"/>
              </a:rPr>
              <a:t> </a:t>
            </a:r>
            <a:r>
              <a:rPr kumimoji="1" lang="en-US" altLang="ja-JP" sz="800" i="1" kern="800" spc="50" dirty="0">
                <a:solidFill>
                  <a:schemeClr val="tx1"/>
                </a:solidFill>
                <a:latin typeface="メイリオ"/>
                <a:ea typeface="メイリオ"/>
                <a:cs typeface="メイリオ"/>
              </a:rPr>
              <a:t>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075380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スライド③_4枠">
    <p:spTree>
      <p:nvGrpSpPr>
        <p:cNvPr id="1" name=""/>
        <p:cNvGrpSpPr/>
        <p:nvPr/>
      </p:nvGrpSpPr>
      <p:grpSpPr>
        <a:xfrm>
          <a:off x="0" y="0"/>
          <a:ext cx="0" cy="0"/>
          <a:chOff x="0" y="0"/>
          <a:chExt cx="0" cy="0"/>
        </a:xfrm>
      </p:grpSpPr>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8" name="図 7"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1" name="テキスト プレースホルダー 2"/>
          <p:cNvSpPr>
            <a:spLocks noGrp="1"/>
          </p:cNvSpPr>
          <p:nvPr>
            <p:ph type="body" idx="1"/>
          </p:nvPr>
        </p:nvSpPr>
        <p:spPr>
          <a:xfrm>
            <a:off x="340745" y="755966"/>
            <a:ext cx="4187825"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2" name="コンテンツ プレースホルダー 3"/>
          <p:cNvSpPr>
            <a:spLocks noGrp="1"/>
          </p:cNvSpPr>
          <p:nvPr>
            <p:ph sz="half" idx="2"/>
          </p:nvPr>
        </p:nvSpPr>
        <p:spPr>
          <a:xfrm>
            <a:off x="340745" y="1395727"/>
            <a:ext cx="4187825"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13" name="テキスト プレースホルダー 4"/>
          <p:cNvSpPr>
            <a:spLocks noGrp="1"/>
          </p:cNvSpPr>
          <p:nvPr>
            <p:ph type="body" sz="quarter" idx="3"/>
          </p:nvPr>
        </p:nvSpPr>
        <p:spPr>
          <a:xfrm>
            <a:off x="4528570" y="755966"/>
            <a:ext cx="4241797"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4" name="コンテンツ プレースホルダー 5"/>
          <p:cNvSpPr>
            <a:spLocks noGrp="1"/>
          </p:cNvSpPr>
          <p:nvPr>
            <p:ph sz="quarter" idx="4"/>
          </p:nvPr>
        </p:nvSpPr>
        <p:spPr>
          <a:xfrm>
            <a:off x="4528570" y="1395727"/>
            <a:ext cx="4241797"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pic>
        <p:nvPicPr>
          <p:cNvPr id="15" name="図 14" descr="logo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7" name="テキスト ボックス 16"/>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8" name="テキスト ボックス 17"/>
          <p:cNvSpPr txBox="1"/>
          <p:nvPr userDrawn="1"/>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Copyright ©</a:t>
            </a:r>
            <a:r>
              <a:rPr kumimoji="1" lang="ja-JP" altLang="en-US" sz="800" i="1" kern="800" spc="50" baseline="0" dirty="0">
                <a:solidFill>
                  <a:schemeClr val="tx1"/>
                </a:solidFill>
                <a:latin typeface="メイリオ"/>
                <a:ea typeface="メイリオ"/>
                <a:cs typeface="メイリオ"/>
              </a:rPr>
              <a:t> </a:t>
            </a:r>
            <a:r>
              <a:rPr kumimoji="1" lang="en-US" altLang="ja-JP" sz="800" i="1" kern="800" spc="50" dirty="0">
                <a:solidFill>
                  <a:schemeClr val="tx1"/>
                </a:solidFill>
                <a:latin typeface="メイリオ"/>
                <a:ea typeface="メイリオ"/>
                <a:cs typeface="メイリオ"/>
              </a:rPr>
              <a:t>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590711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サンクスページ">
    <p:spTree>
      <p:nvGrpSpPr>
        <p:cNvPr id="1" name=""/>
        <p:cNvGrpSpPr/>
        <p:nvPr/>
      </p:nvGrpSpPr>
      <p:grpSpPr>
        <a:xfrm>
          <a:off x="0" y="0"/>
          <a:ext cx="0" cy="0"/>
          <a:chOff x="0" y="0"/>
          <a:chExt cx="0" cy="0"/>
        </a:xfrm>
      </p:grpSpPr>
      <p:pic>
        <p:nvPicPr>
          <p:cNvPr id="9" name="図 8"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7" name="図 6" descr="logo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0" name="テキスト ボックス 9"/>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 2014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11" name="テキスト ボックス 10"/>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12" name="Picture 2" descr="C:\Users\yminamizono\Desktop\CustomerFirs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4742" y="2838018"/>
            <a:ext cx="3986566" cy="1695076"/>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13" name="図 12" descr="logo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4" name="テキスト ボックス 13"/>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 2014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15" name="テキスト ボックス 14"/>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7437" y="2737115"/>
            <a:ext cx="4429125" cy="1724025"/>
          </a:xfrm>
          <a:prstGeom prst="rect">
            <a:avLst/>
          </a:prstGeom>
        </p:spPr>
      </p:pic>
      <p:pic>
        <p:nvPicPr>
          <p:cNvPr id="16" name="図 15"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17" name="図 16" descr="logo3.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8" name="テキスト ボックス 17"/>
          <p:cNvSpPr txBox="1"/>
          <p:nvPr userDrawn="1"/>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Copyright ©</a:t>
            </a:r>
            <a:r>
              <a:rPr kumimoji="1" lang="ja-JP" altLang="en-US" sz="800" i="1" kern="800" spc="50" baseline="0" dirty="0">
                <a:solidFill>
                  <a:schemeClr val="tx1"/>
                </a:solidFill>
                <a:latin typeface="メイリオ"/>
                <a:ea typeface="メイリオ"/>
                <a:cs typeface="メイリオ"/>
              </a:rPr>
              <a:t> </a:t>
            </a:r>
            <a:r>
              <a:rPr kumimoji="1" lang="en-US" altLang="ja-JP" sz="800" i="1" kern="800" spc="50" dirty="0">
                <a:solidFill>
                  <a:schemeClr val="tx1"/>
                </a:solidFill>
                <a:latin typeface="メイリオ"/>
                <a:ea typeface="メイリオ"/>
                <a:cs typeface="メイリオ"/>
              </a:rPr>
              <a:t>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19" name="テキスト ボックス 18"/>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2" name="図 1"/>
          <p:cNvPicPr>
            <a:picLocks noChangeAspect="1"/>
          </p:cNvPicPr>
          <p:nvPr userDrawn="1"/>
        </p:nvPicPr>
        <p:blipFill>
          <a:blip r:embed="rId6"/>
          <a:stretch>
            <a:fillRect/>
          </a:stretch>
        </p:blipFill>
        <p:spPr>
          <a:xfrm>
            <a:off x="2700244" y="2119264"/>
            <a:ext cx="3743512" cy="2985232"/>
          </a:xfrm>
          <a:prstGeom prst="rect">
            <a:avLst/>
          </a:prstGeom>
        </p:spPr>
      </p:pic>
    </p:spTree>
    <p:extLst>
      <p:ext uri="{BB962C8B-B14F-4D97-AF65-F5344CB8AC3E}">
        <p14:creationId xmlns:p14="http://schemas.microsoft.com/office/powerpoint/2010/main" val="3126994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descr="c-4-2.ai"/>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3" name="図 2" descr="c-4-2.ai"/>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Tree>
    <p:extLst>
      <p:ext uri="{BB962C8B-B14F-4D97-AF65-F5344CB8AC3E}">
        <p14:creationId xmlns:p14="http://schemas.microsoft.com/office/powerpoint/2010/main" val="1685061160"/>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77" r:id="rId4"/>
    <p:sldLayoutId id="2147483678" r:id="rId5"/>
    <p:sldLayoutId id="2147483679" r:id="rId6"/>
  </p:sldLayoutIdLst>
  <p:timing>
    <p:tnLst>
      <p:par>
        <p:cTn id="1" dur="indefinite" restart="never" nodeType="tmRoot"/>
      </p:par>
    </p:tnLst>
  </p:timing>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 xmlns:a16="http://schemas.microsoft.com/office/drawing/2014/main" id="{6059CE5D-4F38-4506-A5A9-0EFA09D5D8F0}"/>
              </a:ext>
            </a:extLst>
          </p:cNvPr>
          <p:cNvSpPr/>
          <p:nvPr/>
        </p:nvSpPr>
        <p:spPr>
          <a:xfrm>
            <a:off x="160215" y="3407343"/>
            <a:ext cx="8828868" cy="271824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 xmlns:a16="http://schemas.microsoft.com/office/drawing/2014/main" id="{8A8C170A-FB8E-42B9-9073-39043205E2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215" y="2569731"/>
            <a:ext cx="1617044" cy="752149"/>
          </a:xfrm>
          <a:prstGeom prst="rect">
            <a:avLst/>
          </a:prstGeom>
        </p:spPr>
      </p:pic>
      <p:sp>
        <p:nvSpPr>
          <p:cNvPr id="12" name="コンテンツ プレースホルダ 2"/>
          <p:cNvSpPr txBox="1">
            <a:spLocks/>
          </p:cNvSpPr>
          <p:nvPr/>
        </p:nvSpPr>
        <p:spPr>
          <a:xfrm>
            <a:off x="282699" y="2720746"/>
            <a:ext cx="8582167" cy="3556000"/>
          </a:xfrm>
          <a:prstGeom prst="rect">
            <a:avLst/>
          </a:prstGeom>
        </p:spPr>
        <p:txBody>
          <a:bodyPr anchor="ctr" anchorCtr="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kumimoji="1" sz="2200" b="1" kern="1200">
                <a:solidFill>
                  <a:srgbClr val="404040"/>
                </a:solidFill>
                <a:latin typeface="メイリオ"/>
                <a:ea typeface="メイリオ"/>
                <a:cs typeface="メイリオ"/>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pPr algn="ctr"/>
            <a:r>
              <a:rPr lang="en-US" altLang="ja-JP" sz="4400" dirty="0">
                <a:solidFill>
                  <a:schemeClr val="bg1"/>
                </a:solidFill>
                <a:latin typeface="Meiryo UI" panose="020B0604030504040204" pitchFamily="50" charset="-128"/>
                <a:ea typeface="Meiryo UI" panose="020B0604030504040204" pitchFamily="50" charset="-128"/>
              </a:rPr>
              <a:t>AI</a:t>
            </a:r>
            <a:r>
              <a:rPr lang="ja-JP" altLang="en-US" sz="4400" dirty="0">
                <a:solidFill>
                  <a:schemeClr val="bg1"/>
                </a:solidFill>
                <a:latin typeface="Meiryo UI" panose="020B0604030504040204" pitchFamily="50" charset="-128"/>
                <a:ea typeface="Meiryo UI" panose="020B0604030504040204" pitchFamily="50" charset="-128"/>
              </a:rPr>
              <a:t>リテラシー</a:t>
            </a:r>
            <a:endParaRPr lang="en-US" altLang="ja-JP" sz="800" dirty="0">
              <a:solidFill>
                <a:schemeClr val="bg1"/>
              </a:solidFill>
              <a:latin typeface="Meiryo UI" panose="020B0604030504040204" pitchFamily="50" charset="-128"/>
              <a:ea typeface="Meiryo UI" panose="020B0604030504040204" pitchFamily="50" charset="-128"/>
            </a:endParaRPr>
          </a:p>
          <a:p>
            <a:pPr algn="ct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第</a:t>
            </a:r>
            <a:r>
              <a:rPr lang="en-US" altLang="ja-JP" sz="4000" dirty="0">
                <a:solidFill>
                  <a:schemeClr val="bg1"/>
                </a:solidFill>
                <a:latin typeface="Meiryo UI" panose="020B0604030504040204" pitchFamily="50" charset="-128"/>
                <a:ea typeface="Meiryo UI" panose="020B0604030504040204" pitchFamily="50" charset="-128"/>
              </a:rPr>
              <a:t>6</a:t>
            </a:r>
            <a:r>
              <a:rPr lang="ja-JP" altLang="en-US" sz="4000" dirty="0">
                <a:solidFill>
                  <a:schemeClr val="bg1"/>
                </a:solidFill>
                <a:latin typeface="Meiryo UI" panose="020B0604030504040204" pitchFamily="50" charset="-128"/>
                <a:ea typeface="Meiryo UI" panose="020B0604030504040204" pitchFamily="50" charset="-128"/>
              </a:rPr>
              <a:t>回</a:t>
            </a: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 </a:t>
            </a:r>
            <a:r>
              <a:rPr lang="en-US" altLang="ja-JP" sz="4000" dirty="0">
                <a:solidFill>
                  <a:schemeClr val="bg1"/>
                </a:solidFill>
                <a:latin typeface="Meiryo UI" panose="020B0604030504040204" pitchFamily="50" charset="-128"/>
                <a:ea typeface="Meiryo UI" panose="020B0604030504040204" pitchFamily="50" charset="-128"/>
              </a:rPr>
              <a:t>AI/ICT</a:t>
            </a:r>
            <a:r>
              <a:rPr lang="ja-JP" altLang="en-US" sz="4000" dirty="0">
                <a:solidFill>
                  <a:schemeClr val="bg1"/>
                </a:solidFill>
                <a:latin typeface="Meiryo UI" panose="020B0604030504040204" pitchFamily="50" charset="-128"/>
                <a:ea typeface="Meiryo UI" panose="020B0604030504040204" pitchFamily="50" charset="-128"/>
              </a:rPr>
              <a:t>関連 基礎知識</a:t>
            </a:r>
            <a:r>
              <a:rPr lang="en-US" altLang="ja-JP" sz="4000" dirty="0">
                <a:solidFill>
                  <a:schemeClr val="bg1"/>
                </a:solidFill>
                <a:latin typeface="Meiryo UI" panose="020B0604030504040204" pitchFamily="50" charset="-128"/>
                <a:ea typeface="Meiryo UI" panose="020B0604030504040204" pitchFamily="50" charset="-128"/>
              </a:rPr>
              <a:t>(2)</a:t>
            </a:r>
          </a:p>
          <a:p>
            <a:pPr algn="ctr"/>
            <a:endParaRPr lang="en-US" altLang="ja-JP" sz="1050"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6" name="タイトル 1">
            <a:extLst>
              <a:ext uri="{FF2B5EF4-FFF2-40B4-BE49-F238E27FC236}">
                <a16:creationId xmlns="" xmlns:a16="http://schemas.microsoft.com/office/drawing/2014/main" id="{20D4691D-16D0-4E74-9FFA-8F507E18BD99}"/>
              </a:ext>
            </a:extLst>
          </p:cNvPr>
          <p:cNvSpPr txBox="1">
            <a:spLocks/>
          </p:cNvSpPr>
          <p:nvPr/>
        </p:nvSpPr>
        <p:spPr>
          <a:xfrm>
            <a:off x="502295" y="5905855"/>
            <a:ext cx="8142974" cy="1008112"/>
          </a:xfrm>
          <a:prstGeom prst="rect">
            <a:avLst/>
          </a:prstGeom>
        </p:spPr>
        <p:txBody>
          <a:bodyPr vert="horz" lIns="91440" tIns="45720" rIns="91440" bIns="45720" rtlCol="0" anchor="ctr">
            <a:noAutofit/>
          </a:bodyPr>
          <a:lstStyle/>
          <a:p>
            <a:pPr algn="ctr">
              <a:spcBef>
                <a:spcPct val="0"/>
              </a:spcBef>
              <a:defRPr/>
            </a:pPr>
            <a:r>
              <a:rPr lang="ja-JP" altLang="en-US" sz="2000" b="1" dirty="0">
                <a:latin typeface="+mj-ea"/>
                <a:ea typeface="+mj-ea"/>
                <a:cs typeface="+mj-cs"/>
              </a:rPr>
              <a:t>講師</a:t>
            </a:r>
            <a:r>
              <a:rPr lang="en-US" altLang="ja-JP" sz="2000" b="1" dirty="0">
                <a:latin typeface="+mj-ea"/>
                <a:ea typeface="+mj-ea"/>
                <a:cs typeface="+mj-cs"/>
              </a:rPr>
              <a:t>  NTT</a:t>
            </a:r>
            <a:r>
              <a:rPr lang="ja-JP" altLang="en-US" sz="2000" b="1" dirty="0">
                <a:latin typeface="+mj-ea"/>
                <a:ea typeface="+mj-ea"/>
                <a:cs typeface="+mj-cs"/>
              </a:rPr>
              <a:t>ラーニングシステムズ株式会社　吉冨眞也</a:t>
            </a:r>
          </a:p>
        </p:txBody>
      </p:sp>
      <p:sp>
        <p:nvSpPr>
          <p:cNvPr id="7" name="正方形/長方形 6">
            <a:extLst>
              <a:ext uri="{FF2B5EF4-FFF2-40B4-BE49-F238E27FC236}">
                <a16:creationId xmlns="" xmlns:a16="http://schemas.microsoft.com/office/drawing/2014/main" id="{2AB1F4E9-512E-4E8D-BD34-6926D61D1A01}"/>
              </a:ext>
            </a:extLst>
          </p:cNvPr>
          <p:cNvSpPr/>
          <p:nvPr/>
        </p:nvSpPr>
        <p:spPr>
          <a:xfrm>
            <a:off x="548639" y="5223475"/>
            <a:ext cx="8052317" cy="688963"/>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4000" dirty="0">
                <a:solidFill>
                  <a:schemeClr val="tx1"/>
                </a:solidFill>
              </a:rPr>
              <a:t>情報セキュリティ①</a:t>
            </a:r>
          </a:p>
        </p:txBody>
      </p:sp>
    </p:spTree>
    <p:extLst>
      <p:ext uri="{BB962C8B-B14F-4D97-AF65-F5344CB8AC3E}">
        <p14:creationId xmlns:p14="http://schemas.microsoft.com/office/powerpoint/2010/main" val="11455859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セキュリティとは</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◆何のためのセキュリティか、誰のためのセキュリティか</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374859"/>
          </a:xfrm>
        </p:spPr>
        <p:txBody>
          <a:bodyPr/>
          <a:lstStyle/>
          <a:p>
            <a:r>
              <a:rPr kumimoji="1" lang="ja-JP" altLang="en-US" sz="2000" dirty="0">
                <a:latin typeface="Meiryo UI" panose="020B0604030504040204" pitchFamily="50" charset="-128"/>
                <a:ea typeface="Meiryo UI" panose="020B0604030504040204" pitchFamily="50" charset="-128"/>
              </a:rPr>
              <a:t>あなた（個人・組織）にとって大切なものは何か</a:t>
            </a:r>
            <a:endParaRPr kumimoji="1" lang="ja-JP" altLang="en-US" sz="2000" b="1" dirty="0">
              <a:latin typeface="Meiryo UI" panose="020B0604030504040204" pitchFamily="50" charset="-128"/>
              <a:ea typeface="Meiryo UI" panose="020B0604030504040204" pitchFamily="50" charset="-128"/>
            </a:endParaRPr>
          </a:p>
        </p:txBody>
      </p:sp>
      <p:sp>
        <p:nvSpPr>
          <p:cNvPr id="11" name="角丸四角形 10"/>
          <p:cNvSpPr/>
          <p:nvPr/>
        </p:nvSpPr>
        <p:spPr>
          <a:xfrm>
            <a:off x="1456316" y="1723616"/>
            <a:ext cx="6371606" cy="11425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a:latin typeface="Meiryo UI" panose="020B0604030504040204" pitchFamily="50" charset="-128"/>
                <a:ea typeface="Meiryo UI" panose="020B0604030504040204" pitchFamily="50" charset="-128"/>
              </a:rPr>
              <a:t>大切なもの</a:t>
            </a:r>
            <a:r>
              <a:rPr kumimoji="1" lang="ja-JP" altLang="en-US" sz="2000" b="1" dirty="0">
                <a:latin typeface="Meiryo UI" panose="020B0604030504040204" pitchFamily="50" charset="-128"/>
                <a:ea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潜在的</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顕在的</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に価値を持つもの</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有形</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のもの・</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無形</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のもの</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財務的</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なもの・</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非財務的</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なもの</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6" name="図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957868" y="4690223"/>
            <a:ext cx="1326809" cy="1679506"/>
          </a:xfrm>
          <a:prstGeom prst="rect">
            <a:avLst/>
          </a:prstGeom>
        </p:spPr>
      </p:pic>
      <p:sp>
        <p:nvSpPr>
          <p:cNvPr id="19" name="テキスト ボックス 18"/>
          <p:cNvSpPr txBox="1"/>
          <p:nvPr/>
        </p:nvSpPr>
        <p:spPr>
          <a:xfrm>
            <a:off x="1316078" y="3249801"/>
            <a:ext cx="6511844" cy="899877"/>
          </a:xfrm>
          <a:prstGeom prst="ribbon2">
            <a:avLst>
              <a:gd name="adj1" fmla="val 20981"/>
              <a:gd name="adj2" fmla="val 75000"/>
            </a:avLst>
          </a:prstGeom>
        </p:spPr>
        <p:style>
          <a:lnRef idx="1">
            <a:schemeClr val="accent2"/>
          </a:lnRef>
          <a:fillRef idx="2">
            <a:schemeClr val="accent2"/>
          </a:fillRef>
          <a:effectRef idx="1">
            <a:schemeClr val="accent2"/>
          </a:effectRef>
          <a:fontRef idx="minor">
            <a:schemeClr val="dk1"/>
          </a:fontRef>
        </p:style>
        <p:txBody>
          <a:bodyPr wrap="square" rtlCol="0" anchor="ctr">
            <a:noAutofit/>
          </a:bodyPr>
          <a:lstStyle/>
          <a:p>
            <a:pPr algn="ctr"/>
            <a:r>
              <a:rPr kumimoji="1" lang="ja-JP" altLang="en-US" sz="2400" b="1" dirty="0">
                <a:latin typeface="Meiryo UI" panose="020B0604030504040204" pitchFamily="50" charset="-128"/>
                <a:ea typeface="Meiryo UI" panose="020B0604030504040204" pitchFamily="50" charset="-128"/>
                <a:cs typeface="Meiryo UI" panose="020B0604030504040204" pitchFamily="50" charset="-128"/>
              </a:rPr>
              <a:t>大切なものを守る＝セキュリティ</a:t>
            </a:r>
          </a:p>
        </p:txBody>
      </p:sp>
      <p:sp>
        <p:nvSpPr>
          <p:cNvPr id="21" name="コンテンツ プレースホルダー 2"/>
          <p:cNvSpPr txBox="1">
            <a:spLocks/>
          </p:cNvSpPr>
          <p:nvPr/>
        </p:nvSpPr>
        <p:spPr>
          <a:xfrm>
            <a:off x="179512" y="4455275"/>
            <a:ext cx="8784976" cy="374859"/>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あなた（個人・組織）にとって大切なものは、あなただけのものか</a:t>
            </a:r>
            <a:endParaRPr lang="ja-JP" altLang="en-US" sz="2000" b="1" dirty="0">
              <a:latin typeface="Meiryo UI" panose="020B0604030504040204" pitchFamily="50" charset="-128"/>
              <a:ea typeface="Meiryo UI" panose="020B0604030504040204" pitchFamily="50" charset="-128"/>
            </a:endParaRPr>
          </a:p>
        </p:txBody>
      </p:sp>
      <p:sp>
        <p:nvSpPr>
          <p:cNvPr id="22" name="角丸四角形 21"/>
          <p:cNvSpPr/>
          <p:nvPr/>
        </p:nvSpPr>
        <p:spPr>
          <a:xfrm>
            <a:off x="1456316" y="4893078"/>
            <a:ext cx="6371606" cy="12737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l"/>
            </a:pP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大切なもの</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を</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使うのは誰か</a:t>
            </a:r>
            <a:endParaRPr lang="en-US" altLang="ja-JP" sz="2000" b="1"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Wingdings" panose="05000000000000000000" pitchFamily="2" charset="2"/>
              <a:buChar char="l"/>
            </a:pP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大切なもの</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は</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どのように使われるのか</a:t>
            </a:r>
            <a:endParaRPr lang="en-US" altLang="ja-JP" sz="2400" b="1"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Wingdings" panose="05000000000000000000" pitchFamily="2" charset="2"/>
              <a:buChar char="l"/>
            </a:pP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大切なもの</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が使われた結果、</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あなたはどうなるのか</a:t>
            </a:r>
            <a:endParaRPr lang="en-US" altLang="ja-JP" sz="20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 name="図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52246" y="3092540"/>
            <a:ext cx="831229" cy="896727"/>
          </a:xfrm>
          <a:prstGeom prst="rect">
            <a:avLst/>
          </a:prstGeom>
        </p:spPr>
      </p:pic>
    </p:spTree>
    <p:extLst>
      <p:ext uri="{BB962C8B-B14F-4D97-AF65-F5344CB8AC3E}">
        <p14:creationId xmlns:p14="http://schemas.microsoft.com/office/powerpoint/2010/main" val="11335153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 xmlns:a16="http://schemas.microsoft.com/office/drawing/2014/main" id="{6059CE5D-4F38-4506-A5A9-0EFA09D5D8F0}"/>
              </a:ext>
            </a:extLst>
          </p:cNvPr>
          <p:cNvSpPr/>
          <p:nvPr/>
        </p:nvSpPr>
        <p:spPr>
          <a:xfrm>
            <a:off x="160215" y="3407343"/>
            <a:ext cx="8828868" cy="271824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j-ea"/>
              <a:ea typeface="+mj-ea"/>
            </a:endParaRPr>
          </a:p>
        </p:txBody>
      </p:sp>
      <p:sp>
        <p:nvSpPr>
          <p:cNvPr id="14" name="正方形/長方形 13">
            <a:extLst>
              <a:ext uri="{FF2B5EF4-FFF2-40B4-BE49-F238E27FC236}">
                <a16:creationId xmlns="" xmlns:a16="http://schemas.microsoft.com/office/drawing/2014/main" id="{2AB1F4E9-512E-4E8D-BD34-6926D61D1A01}"/>
              </a:ext>
            </a:extLst>
          </p:cNvPr>
          <p:cNvSpPr/>
          <p:nvPr/>
        </p:nvSpPr>
        <p:spPr>
          <a:xfrm>
            <a:off x="548639" y="5216892"/>
            <a:ext cx="8052317" cy="688963"/>
          </a:xfrm>
          <a:prstGeom prst="rect">
            <a:avLst/>
          </a:prstGeom>
          <a:solidFill>
            <a:srgbClr val="EBE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図 9">
            <a:extLst>
              <a:ext uri="{FF2B5EF4-FFF2-40B4-BE49-F238E27FC236}">
                <a16:creationId xmlns="" xmlns:a16="http://schemas.microsoft.com/office/drawing/2014/main" id="{8A8C170A-FB8E-42B9-9073-39043205E2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215" y="2569731"/>
            <a:ext cx="1617044" cy="752149"/>
          </a:xfrm>
          <a:prstGeom prst="rect">
            <a:avLst/>
          </a:prstGeom>
        </p:spPr>
      </p:pic>
      <p:sp>
        <p:nvSpPr>
          <p:cNvPr id="12" name="コンテンツ プレースホルダ 2"/>
          <p:cNvSpPr txBox="1">
            <a:spLocks/>
          </p:cNvSpPr>
          <p:nvPr/>
        </p:nvSpPr>
        <p:spPr>
          <a:xfrm>
            <a:off x="282699" y="2913929"/>
            <a:ext cx="8582167" cy="3556000"/>
          </a:xfrm>
          <a:prstGeom prst="rect">
            <a:avLst/>
          </a:prstGeom>
        </p:spPr>
        <p:txBody>
          <a:bodyPr anchor="ctr" anchorCtr="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kumimoji="1" sz="2200" b="1" kern="1200">
                <a:solidFill>
                  <a:srgbClr val="404040"/>
                </a:solidFill>
                <a:latin typeface="メイリオ"/>
                <a:ea typeface="メイリオ"/>
                <a:cs typeface="メイリオ"/>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pPr algn="ctr"/>
            <a:r>
              <a:rPr lang="en-US" altLang="ja-JP" sz="4400" dirty="0">
                <a:solidFill>
                  <a:schemeClr val="bg1"/>
                </a:solidFill>
                <a:latin typeface="+mj-ea"/>
                <a:ea typeface="+mj-ea"/>
              </a:rPr>
              <a:t>AI</a:t>
            </a:r>
            <a:r>
              <a:rPr lang="ja-JP" altLang="en-US" sz="4400" dirty="0">
                <a:solidFill>
                  <a:schemeClr val="bg1"/>
                </a:solidFill>
                <a:latin typeface="+mj-ea"/>
                <a:ea typeface="+mj-ea"/>
              </a:rPr>
              <a:t>リテラシー</a:t>
            </a:r>
            <a:endParaRPr lang="en-US" altLang="ja-JP" sz="800" dirty="0">
              <a:solidFill>
                <a:schemeClr val="bg1"/>
              </a:solidFill>
              <a:latin typeface="+mj-ea"/>
              <a:ea typeface="+mj-ea"/>
            </a:endParaRPr>
          </a:p>
          <a:p>
            <a:pPr algn="ct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第</a:t>
            </a:r>
            <a:r>
              <a:rPr lang="en-US" altLang="ja-JP" sz="4000" dirty="0">
                <a:solidFill>
                  <a:schemeClr val="bg1"/>
                </a:solidFill>
                <a:latin typeface="Meiryo UI" panose="020B0604030504040204" pitchFamily="50" charset="-128"/>
                <a:ea typeface="Meiryo UI" panose="020B0604030504040204" pitchFamily="50" charset="-128"/>
              </a:rPr>
              <a:t>6</a:t>
            </a:r>
            <a:r>
              <a:rPr lang="ja-JP" altLang="en-US" sz="4000" dirty="0">
                <a:solidFill>
                  <a:schemeClr val="bg1"/>
                </a:solidFill>
                <a:latin typeface="Meiryo UI" panose="020B0604030504040204" pitchFamily="50" charset="-128"/>
                <a:ea typeface="Meiryo UI" panose="020B0604030504040204" pitchFamily="50" charset="-128"/>
              </a:rPr>
              <a:t>回</a:t>
            </a: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 </a:t>
            </a:r>
            <a:r>
              <a:rPr lang="en-US" altLang="ja-JP" sz="4000" dirty="0">
                <a:solidFill>
                  <a:schemeClr val="bg1"/>
                </a:solidFill>
                <a:latin typeface="Meiryo UI" panose="020B0604030504040204" pitchFamily="50" charset="-128"/>
                <a:ea typeface="Meiryo UI" panose="020B0604030504040204" pitchFamily="50" charset="-128"/>
              </a:rPr>
              <a:t>AI/ICT</a:t>
            </a:r>
            <a:r>
              <a:rPr lang="ja-JP" altLang="en-US" sz="4000" dirty="0">
                <a:solidFill>
                  <a:schemeClr val="bg1"/>
                </a:solidFill>
                <a:latin typeface="Meiryo UI" panose="020B0604030504040204" pitchFamily="50" charset="-128"/>
                <a:ea typeface="Meiryo UI" panose="020B0604030504040204" pitchFamily="50" charset="-128"/>
              </a:rPr>
              <a:t>関連 基礎知識</a:t>
            </a:r>
            <a:r>
              <a:rPr lang="en-US" altLang="ja-JP" sz="4000" dirty="0">
                <a:solidFill>
                  <a:schemeClr val="bg1"/>
                </a:solidFill>
                <a:latin typeface="Meiryo UI" panose="020B0604030504040204" pitchFamily="50" charset="-128"/>
                <a:ea typeface="Meiryo UI" panose="020B0604030504040204" pitchFamily="50" charset="-128"/>
              </a:rPr>
              <a:t>(2)</a:t>
            </a:r>
          </a:p>
          <a:p>
            <a:pPr algn="ctr"/>
            <a:endParaRPr lang="en-US" altLang="ja-JP" sz="1050" dirty="0">
              <a:solidFill>
                <a:schemeClr val="bg1"/>
              </a:solidFill>
              <a:effectLst>
                <a:outerShdw blurRad="38100" dist="38100" dir="2700000" algn="tl">
                  <a:srgbClr val="000000">
                    <a:alpha val="43137"/>
                  </a:srgbClr>
                </a:outerShdw>
              </a:effectLst>
              <a:latin typeface="+mj-ea"/>
              <a:ea typeface="+mj-ea"/>
            </a:endParaRPr>
          </a:p>
          <a:p>
            <a:pPr algn="ctr"/>
            <a:r>
              <a:rPr lang="en-US" altLang="ja-JP" sz="4000" b="0" dirty="0">
                <a:solidFill>
                  <a:schemeClr val="tx1"/>
                </a:solidFill>
                <a:latin typeface="+mj-ea"/>
                <a:ea typeface="+mj-ea"/>
              </a:rPr>
              <a:t>PART</a:t>
            </a:r>
            <a:r>
              <a:rPr lang="ja-JP" altLang="en-US" sz="4000" b="0" dirty="0">
                <a:solidFill>
                  <a:schemeClr val="tx1"/>
                </a:solidFill>
                <a:latin typeface="+mj-ea"/>
                <a:ea typeface="+mj-ea"/>
              </a:rPr>
              <a:t>②　　セキュリティ対策の基本</a:t>
            </a:r>
            <a:endParaRPr lang="en-US" altLang="ja-JP" sz="4000" b="0" dirty="0">
              <a:solidFill>
                <a:schemeClr val="tx1"/>
              </a:solidFill>
              <a:latin typeface="+mj-ea"/>
              <a:ea typeface="+mj-ea"/>
            </a:endParaRPr>
          </a:p>
        </p:txBody>
      </p:sp>
    </p:spTree>
    <p:extLst>
      <p:ext uri="{BB962C8B-B14F-4D97-AF65-F5344CB8AC3E}">
        <p14:creationId xmlns:p14="http://schemas.microsoft.com/office/powerpoint/2010/main" val="31206508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セキュリティ対策の基本</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◆セキュリティ対策の考え方</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822970"/>
          </a:xfrm>
        </p:spPr>
        <p:txBody>
          <a:bodyPr/>
          <a:lstStyle/>
          <a:p>
            <a:r>
              <a:rPr kumimoji="1" lang="ja-JP" altLang="en-US" sz="2000" dirty="0">
                <a:latin typeface="Meiryo UI" panose="020B0604030504040204" pitchFamily="50" charset="-128"/>
                <a:ea typeface="Meiryo UI" panose="020B0604030504040204" pitchFamily="50" charset="-128"/>
              </a:rPr>
              <a:t>セキュリティ対策を考える際に、まず意識しなければならないのは、</a:t>
            </a:r>
            <a:r>
              <a:rPr kumimoji="1" lang="ja-JP" altLang="en-US" b="1" dirty="0">
                <a:latin typeface="Meiryo UI" panose="020B0604030504040204" pitchFamily="50" charset="-128"/>
                <a:ea typeface="Meiryo UI" panose="020B0604030504040204" pitchFamily="50" charset="-128"/>
              </a:rPr>
              <a:t>守るべき対象を明確にする</a:t>
            </a:r>
            <a:r>
              <a:rPr kumimoji="1" lang="ja-JP" altLang="en-US" sz="2000" dirty="0">
                <a:latin typeface="Meiryo UI" panose="020B0604030504040204" pitchFamily="50" charset="-128"/>
                <a:ea typeface="Meiryo UI" panose="020B0604030504040204" pitchFamily="50" charset="-128"/>
              </a:rPr>
              <a:t>、ということです</a:t>
            </a:r>
            <a:endParaRPr kumimoji="1" lang="ja-JP" altLang="en-US" sz="2000" b="1" dirty="0">
              <a:latin typeface="Meiryo UI" panose="020B0604030504040204" pitchFamily="50" charset="-128"/>
              <a:ea typeface="Meiryo UI" panose="020B0604030504040204" pitchFamily="50" charset="-128"/>
            </a:endParaRPr>
          </a:p>
        </p:txBody>
      </p:sp>
      <p:sp>
        <p:nvSpPr>
          <p:cNvPr id="11" name="角丸四角形 10"/>
          <p:cNvSpPr/>
          <p:nvPr/>
        </p:nvSpPr>
        <p:spPr>
          <a:xfrm>
            <a:off x="1456316" y="2162080"/>
            <a:ext cx="6371606" cy="5796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latin typeface="Meiryo UI" panose="020B0604030504040204" pitchFamily="50" charset="-128"/>
                <a:ea typeface="Meiryo UI" panose="020B0604030504040204" pitchFamily="50" charset="-128"/>
              </a:rPr>
              <a:t>大切なもの</a:t>
            </a:r>
            <a:r>
              <a:rPr kumimoji="1" lang="ja-JP" altLang="en-US" sz="2000" dirty="0">
                <a:latin typeface="Meiryo UI" panose="020B0604030504040204" pitchFamily="50" charset="-128"/>
                <a:ea typeface="Meiryo UI" panose="020B0604030504040204" pitchFamily="50" charset="-128"/>
              </a:rPr>
              <a:t>　⇒　セキュリティの用語では</a:t>
            </a:r>
            <a:r>
              <a:rPr kumimoji="1" lang="ja-JP" altLang="en-US" sz="2400" b="1" dirty="0">
                <a:latin typeface="Meiryo UI" panose="020B0604030504040204" pitchFamily="50" charset="-128"/>
                <a:ea typeface="Meiryo UI" panose="020B0604030504040204" pitchFamily="50" charset="-128"/>
              </a:rPr>
              <a:t>「情報資産」</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コンテンツ プレースホルダー 2"/>
          <p:cNvSpPr txBox="1">
            <a:spLocks/>
          </p:cNvSpPr>
          <p:nvPr/>
        </p:nvSpPr>
        <p:spPr>
          <a:xfrm>
            <a:off x="466055" y="2840981"/>
            <a:ext cx="7557718" cy="374859"/>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そして、「情報資産」の</a:t>
            </a:r>
            <a:r>
              <a:rPr lang="ja-JP" altLang="en-US" sz="2000" b="1" dirty="0">
                <a:latin typeface="Meiryo UI" panose="020B0604030504040204" pitchFamily="50" charset="-128"/>
                <a:ea typeface="Meiryo UI" panose="020B0604030504040204" pitchFamily="50" charset="-128"/>
              </a:rPr>
              <a:t>使い方・使われ方はどうあるべきか</a:t>
            </a:r>
            <a:r>
              <a:rPr lang="ja-JP" altLang="en-US" sz="2000" dirty="0">
                <a:latin typeface="Meiryo UI" panose="020B0604030504040204" pitchFamily="50" charset="-128"/>
                <a:ea typeface="Meiryo UI" panose="020B0604030504040204" pitchFamily="50" charset="-128"/>
              </a:rPr>
              <a:t>を考えます</a:t>
            </a:r>
            <a:endParaRPr lang="ja-JP" altLang="en-US" sz="2000" b="1" dirty="0">
              <a:latin typeface="Meiryo UI" panose="020B0604030504040204" pitchFamily="50" charset="-128"/>
              <a:ea typeface="Meiryo UI" panose="020B0604030504040204" pitchFamily="50" charset="-128"/>
            </a:endParaRPr>
          </a:p>
        </p:txBody>
      </p:sp>
      <p:sp>
        <p:nvSpPr>
          <p:cNvPr id="12" name="正方形/長方形 11"/>
          <p:cNvSpPr/>
          <p:nvPr/>
        </p:nvSpPr>
        <p:spPr>
          <a:xfrm>
            <a:off x="1449852" y="3758014"/>
            <a:ext cx="2577637" cy="18747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93663" indent="-93663"/>
            <a:r>
              <a:rPr kumimoji="1" lang="ja-JP" altLang="en-US" sz="2000" dirty="0">
                <a:latin typeface="Meiryo UI" panose="020B0604030504040204" pitchFamily="50" charset="-128"/>
                <a:ea typeface="Meiryo UI" panose="020B0604030504040204" pitchFamily="50" charset="-128"/>
              </a:rPr>
              <a:t>・社員だけがその情報を見ることができる</a:t>
            </a:r>
            <a:endParaRPr kumimoji="1" lang="en-US" altLang="ja-JP" sz="2000" dirty="0">
              <a:latin typeface="Meiryo UI" panose="020B0604030504040204" pitchFamily="50" charset="-128"/>
              <a:ea typeface="Meiryo UI" panose="020B0604030504040204" pitchFamily="50" charset="-128"/>
            </a:endParaRPr>
          </a:p>
          <a:p>
            <a:pPr marL="93663" indent="-93663"/>
            <a:r>
              <a:rPr lang="ja-JP" altLang="en-US" sz="2000" dirty="0">
                <a:latin typeface="Meiryo UI" panose="020B0604030504040204" pitchFamily="50" charset="-128"/>
                <a:ea typeface="Meiryo UI" panose="020B0604030504040204" pitchFamily="50" charset="-128"/>
              </a:rPr>
              <a:t>・社員だけがその情報を編集することができる</a:t>
            </a:r>
            <a:endParaRPr lang="en-US" altLang="ja-JP" sz="2000" dirty="0">
              <a:latin typeface="Meiryo UI" panose="020B0604030504040204" pitchFamily="50" charset="-128"/>
              <a:ea typeface="Meiryo UI" panose="020B0604030504040204" pitchFamily="50" charset="-128"/>
            </a:endParaRPr>
          </a:p>
          <a:p>
            <a:pPr marL="93663" indent="-93663"/>
            <a:r>
              <a:rPr kumimoji="1" lang="ja-JP" altLang="en-US" sz="2000" dirty="0">
                <a:latin typeface="Meiryo UI" panose="020B0604030504040204" pitchFamily="50" charset="-128"/>
                <a:ea typeface="Meiryo UI" panose="020B0604030504040204" pitchFamily="50" charset="-128"/>
              </a:rPr>
              <a:t>・社員だけが使いたい時に使うことができる</a:t>
            </a:r>
          </a:p>
        </p:txBody>
      </p:sp>
      <p:sp>
        <p:nvSpPr>
          <p:cNvPr id="13" name="正方形/長方形 12"/>
          <p:cNvSpPr/>
          <p:nvPr/>
        </p:nvSpPr>
        <p:spPr>
          <a:xfrm>
            <a:off x="5266787" y="4090640"/>
            <a:ext cx="2577637" cy="18747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93663" indent="-93663"/>
            <a:r>
              <a:rPr kumimoji="1" lang="ja-JP" altLang="en-US" sz="2000" dirty="0">
                <a:latin typeface="Meiryo UI" panose="020B0604030504040204" pitchFamily="50" charset="-128"/>
                <a:ea typeface="Meiryo UI" panose="020B0604030504040204" pitchFamily="50" charset="-128"/>
              </a:rPr>
              <a:t>・誰でもその情報を見ることができる</a:t>
            </a:r>
            <a:endParaRPr kumimoji="1" lang="en-US" altLang="ja-JP" sz="2000" dirty="0">
              <a:latin typeface="Meiryo UI" panose="020B0604030504040204" pitchFamily="50" charset="-128"/>
              <a:ea typeface="Meiryo UI" panose="020B0604030504040204" pitchFamily="50" charset="-128"/>
            </a:endParaRPr>
          </a:p>
          <a:p>
            <a:pPr marL="93663" indent="-93663"/>
            <a:r>
              <a:rPr lang="ja-JP" altLang="en-US" sz="2000" dirty="0">
                <a:latin typeface="Meiryo UI" panose="020B0604030504040204" pitchFamily="50" charset="-128"/>
                <a:ea typeface="Meiryo UI" panose="020B0604030504040204" pitchFamily="50" charset="-128"/>
              </a:rPr>
              <a:t>・誰でもその情報を編集することができる</a:t>
            </a:r>
            <a:endParaRPr lang="en-US" altLang="ja-JP" sz="2000" dirty="0">
              <a:latin typeface="Meiryo UI" panose="020B0604030504040204" pitchFamily="50" charset="-128"/>
              <a:ea typeface="Meiryo UI" panose="020B0604030504040204" pitchFamily="50" charset="-128"/>
            </a:endParaRPr>
          </a:p>
          <a:p>
            <a:pPr marL="93663" indent="-93663"/>
            <a:r>
              <a:rPr kumimoji="1" lang="ja-JP" altLang="en-US" sz="2000" dirty="0">
                <a:latin typeface="Meiryo UI" panose="020B0604030504040204" pitchFamily="50" charset="-128"/>
                <a:ea typeface="Meiryo UI" panose="020B0604030504040204" pitchFamily="50" charset="-128"/>
              </a:rPr>
              <a:t>・誰でも使いたい時に使うことができる</a:t>
            </a:r>
          </a:p>
        </p:txBody>
      </p:sp>
      <p:sp>
        <p:nvSpPr>
          <p:cNvPr id="14" name="円/楕円 13"/>
          <p:cNvSpPr/>
          <p:nvPr/>
        </p:nvSpPr>
        <p:spPr>
          <a:xfrm>
            <a:off x="5389983" y="3643349"/>
            <a:ext cx="2331244" cy="442912"/>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便利な状態</a:t>
            </a:r>
          </a:p>
        </p:txBody>
      </p:sp>
      <p:sp>
        <p:nvSpPr>
          <p:cNvPr id="15" name="円/楕円 14"/>
          <p:cNvSpPr/>
          <p:nvPr/>
        </p:nvSpPr>
        <p:spPr>
          <a:xfrm>
            <a:off x="1573048" y="3315102"/>
            <a:ext cx="2331244" cy="442912"/>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慎重な状態</a:t>
            </a:r>
          </a:p>
        </p:txBody>
      </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1179" y="5402849"/>
            <a:ext cx="6898382" cy="1384508"/>
          </a:xfrm>
          <a:prstGeom prst="rect">
            <a:avLst/>
          </a:prstGeom>
        </p:spPr>
      </p:pic>
      <p:sp>
        <p:nvSpPr>
          <p:cNvPr id="5" name="月 4"/>
          <p:cNvSpPr/>
          <p:nvPr/>
        </p:nvSpPr>
        <p:spPr>
          <a:xfrm rot="16449274">
            <a:off x="1497809" y="5651207"/>
            <a:ext cx="152953" cy="512869"/>
          </a:xfrm>
          <a:prstGeom prst="moon">
            <a:avLst/>
          </a:prstGeom>
        </p:spPr>
        <p:style>
          <a:lnRef idx="1">
            <a:schemeClr val="dk1"/>
          </a:lnRef>
          <a:fillRef idx="3">
            <a:schemeClr val="dk1"/>
          </a:fillRef>
          <a:effectRef idx="2">
            <a:schemeClr val="dk1"/>
          </a:effectRef>
          <a:fontRef idx="minor">
            <a:schemeClr val="lt1"/>
          </a:fontRef>
        </p:style>
        <p:txBody>
          <a:bodyPr rtlCol="0" anchor="ctr"/>
          <a:lstStyle/>
          <a:p>
            <a:pPr algn="ctr"/>
            <a:endParaRPr kumimoji="1" lang="ja-JP" altLang="en-US"/>
          </a:p>
        </p:txBody>
      </p:sp>
      <p:sp>
        <p:nvSpPr>
          <p:cNvPr id="20" name="月 19"/>
          <p:cNvSpPr/>
          <p:nvPr/>
        </p:nvSpPr>
        <p:spPr>
          <a:xfrm rot="15625532">
            <a:off x="7772381" y="6023903"/>
            <a:ext cx="101478" cy="372266"/>
          </a:xfrm>
          <a:prstGeom prst="moon">
            <a:avLst/>
          </a:prstGeom>
        </p:spPr>
        <p:style>
          <a:lnRef idx="1">
            <a:schemeClr val="dk1"/>
          </a:lnRef>
          <a:fillRef idx="3">
            <a:schemeClr val="dk1"/>
          </a:fillRef>
          <a:effectRef idx="2">
            <a:schemeClr val="dk1"/>
          </a:effectRef>
          <a:fontRef idx="minor">
            <a:schemeClr val="lt1"/>
          </a:fontRef>
        </p:style>
        <p:txBody>
          <a:bodyPr rtlCol="0" anchor="ctr"/>
          <a:lstStyle/>
          <a:p>
            <a:pPr algn="ctr"/>
            <a:endParaRPr kumimoji="1" lang="ja-JP" altLang="en-US"/>
          </a:p>
        </p:txBody>
      </p:sp>
      <p:sp>
        <p:nvSpPr>
          <p:cNvPr id="22" name="月 21"/>
          <p:cNvSpPr/>
          <p:nvPr/>
        </p:nvSpPr>
        <p:spPr>
          <a:xfrm rot="16449274">
            <a:off x="1475845" y="5745533"/>
            <a:ext cx="181517" cy="594238"/>
          </a:xfrm>
          <a:prstGeom prst="moon">
            <a:avLst/>
          </a:prstGeom>
        </p:spPr>
        <p:style>
          <a:lnRef idx="1">
            <a:schemeClr val="dk1"/>
          </a:lnRef>
          <a:fillRef idx="3">
            <a:schemeClr val="dk1"/>
          </a:fillRef>
          <a:effectRef idx="2">
            <a:schemeClr val="dk1"/>
          </a:effectRef>
          <a:fontRef idx="minor">
            <a:schemeClr val="lt1"/>
          </a:fontRef>
        </p:style>
        <p:txBody>
          <a:bodyPr rtlCol="0" anchor="ctr"/>
          <a:lstStyle/>
          <a:p>
            <a:pPr algn="ctr"/>
            <a:endParaRPr kumimoji="1" lang="ja-JP" altLang="en-US"/>
          </a:p>
        </p:txBody>
      </p:sp>
      <p:sp>
        <p:nvSpPr>
          <p:cNvPr id="23" name="月 22"/>
          <p:cNvSpPr/>
          <p:nvPr/>
        </p:nvSpPr>
        <p:spPr>
          <a:xfrm rot="15625532">
            <a:off x="7788930" y="6110191"/>
            <a:ext cx="130480" cy="430352"/>
          </a:xfrm>
          <a:prstGeom prst="moon">
            <a:avLst/>
          </a:prstGeom>
        </p:spPr>
        <p:style>
          <a:lnRef idx="1">
            <a:schemeClr val="dk1"/>
          </a:lnRef>
          <a:fillRef idx="3">
            <a:schemeClr val="dk1"/>
          </a:fillRef>
          <a:effectRef idx="2">
            <a:schemeClr val="dk1"/>
          </a:effectRef>
          <a:fontRef idx="minor">
            <a:schemeClr val="lt1"/>
          </a:fontRef>
        </p:style>
        <p:txBody>
          <a:bodyPr rtlCol="0" anchor="ctr"/>
          <a:lstStyle/>
          <a:p>
            <a:pPr algn="ctr"/>
            <a:endParaRPr kumimoji="1" lang="ja-JP" altLang="en-US"/>
          </a:p>
        </p:txBody>
      </p:sp>
      <p:pic>
        <p:nvPicPr>
          <p:cNvPr id="25" name="図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957868" y="4690223"/>
            <a:ext cx="1326809" cy="1679506"/>
          </a:xfrm>
          <a:prstGeom prst="rect">
            <a:avLst/>
          </a:prstGeom>
        </p:spPr>
      </p:pic>
    </p:spTree>
    <p:extLst>
      <p:ext uri="{BB962C8B-B14F-4D97-AF65-F5344CB8AC3E}">
        <p14:creationId xmlns:p14="http://schemas.microsoft.com/office/powerpoint/2010/main" val="5969627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セキュリティ対策の基本</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◆セキュリティ対策に大事なこと</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1140864"/>
          </a:xfrm>
        </p:spPr>
        <p:txBody>
          <a:bodyPr/>
          <a:lstStyle/>
          <a:p>
            <a:r>
              <a:rPr kumimoji="1" lang="ja-JP" altLang="en-US" sz="2000" dirty="0">
                <a:latin typeface="Meiryo UI" panose="020B0604030504040204" pitchFamily="50" charset="-128"/>
                <a:ea typeface="Meiryo UI" panose="020B0604030504040204" pitchFamily="50" charset="-128"/>
              </a:rPr>
              <a:t>セキュリティ対策に大事なことは、</a:t>
            </a:r>
            <a:r>
              <a:rPr kumimoji="1" lang="ja-JP" altLang="en-US" b="1" dirty="0">
                <a:latin typeface="Meiryo UI" panose="020B0604030504040204" pitchFamily="50" charset="-128"/>
                <a:ea typeface="Meiryo UI" panose="020B0604030504040204" pitchFamily="50" charset="-128"/>
              </a:rPr>
              <a:t>バランス</a:t>
            </a:r>
            <a:r>
              <a:rPr kumimoji="1" lang="ja-JP" altLang="en-US" sz="2000" dirty="0">
                <a:latin typeface="Meiryo UI" panose="020B0604030504040204" pitchFamily="50" charset="-128"/>
                <a:ea typeface="Meiryo UI" panose="020B0604030504040204" pitchFamily="50" charset="-128"/>
              </a:rPr>
              <a:t>です</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どこまで慎重な状態にするのか、どこまで便利な状態にするのか、ということを考え、</a:t>
            </a:r>
            <a:r>
              <a:rPr lang="ja-JP" altLang="en-US" sz="2000" b="1" dirty="0">
                <a:latin typeface="Meiryo UI" panose="020B0604030504040204" pitchFamily="50" charset="-128"/>
                <a:ea typeface="Meiryo UI" panose="020B0604030504040204" pitchFamily="50" charset="-128"/>
              </a:rPr>
              <a:t>自組織の必要とするセキュリティレベルを基に、その</a:t>
            </a:r>
            <a:r>
              <a:rPr lang="ja-JP" altLang="en-US" b="1" dirty="0">
                <a:solidFill>
                  <a:schemeClr val="accent1"/>
                </a:solidFill>
                <a:latin typeface="Meiryo UI" panose="020B0604030504040204" pitchFamily="50" charset="-128"/>
                <a:ea typeface="Meiryo UI" panose="020B0604030504040204" pitchFamily="50" charset="-128"/>
              </a:rPr>
              <a:t>バランスの調整</a:t>
            </a:r>
            <a:r>
              <a:rPr lang="ja-JP" altLang="en-US" sz="2000" b="1" dirty="0">
                <a:latin typeface="Meiryo UI" panose="020B0604030504040204" pitchFamily="50" charset="-128"/>
                <a:ea typeface="Meiryo UI" panose="020B0604030504040204" pitchFamily="50" charset="-128"/>
              </a:rPr>
              <a:t>をする</a:t>
            </a:r>
            <a:r>
              <a:rPr lang="ja-JP" altLang="en-US" sz="2000" dirty="0">
                <a:latin typeface="Meiryo UI" panose="020B0604030504040204" pitchFamily="50" charset="-128"/>
                <a:ea typeface="Meiryo UI" panose="020B0604030504040204" pitchFamily="50" charset="-128"/>
              </a:rPr>
              <a:t>ことになります</a:t>
            </a:r>
            <a:endParaRPr kumimoji="1" lang="ja-JP" altLang="en-US" sz="2000" dirty="0">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8938" y="3840446"/>
            <a:ext cx="3223846" cy="2675792"/>
          </a:xfrm>
          <a:prstGeom prst="rect">
            <a:avLst/>
          </a:prstGeom>
        </p:spPr>
      </p:pic>
      <p:sp>
        <p:nvSpPr>
          <p:cNvPr id="23" name="コンテンツ プレースホルダー 2"/>
          <p:cNvSpPr txBox="1">
            <a:spLocks/>
          </p:cNvSpPr>
          <p:nvPr/>
        </p:nvSpPr>
        <p:spPr>
          <a:xfrm>
            <a:off x="466055" y="4844905"/>
            <a:ext cx="5186657" cy="1767518"/>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「じゃ、セキュリティ対策、</a:t>
            </a:r>
            <a:r>
              <a:rPr lang="ja-JP" altLang="en-US" sz="2000" b="1" dirty="0">
                <a:latin typeface="Meiryo UI" panose="020B0604030504040204" pitchFamily="50" charset="-128"/>
                <a:ea typeface="Meiryo UI" panose="020B0604030504040204" pitchFamily="50" charset="-128"/>
              </a:rPr>
              <a:t>あんじょうやっといて</a:t>
            </a:r>
            <a:r>
              <a:rPr lang="ja-JP" altLang="en-US" sz="2000" dirty="0">
                <a:latin typeface="Meiryo UI" panose="020B0604030504040204" pitchFamily="50" charset="-128"/>
                <a:ea typeface="Meiryo UI" panose="020B0604030504040204" pitchFamily="50" charset="-128"/>
              </a:rPr>
              <a:t>。」</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「えっ？</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あんじょう</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じゃわからんけど</a:t>
            </a:r>
            <a:r>
              <a:rPr lang="ja-JP" altLang="en-US" sz="2000" dirty="0" err="1">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a:t>
            </a:r>
            <a:endParaRPr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・・・現場レベルでは、こういうこともあるとかないとか。</a:t>
            </a:r>
          </a:p>
        </p:txBody>
      </p:sp>
      <p:pic>
        <p:nvPicPr>
          <p:cNvPr id="24" name="図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0480" y="2637960"/>
            <a:ext cx="1262739" cy="1598404"/>
          </a:xfrm>
          <a:prstGeom prst="rect">
            <a:avLst/>
          </a:prstGeom>
        </p:spPr>
      </p:pic>
      <p:sp>
        <p:nvSpPr>
          <p:cNvPr id="8" name="雲形吹き出し 7"/>
          <p:cNvSpPr/>
          <p:nvPr/>
        </p:nvSpPr>
        <p:spPr>
          <a:xfrm>
            <a:off x="2699742" y="2491295"/>
            <a:ext cx="4861643" cy="1755795"/>
          </a:xfrm>
          <a:prstGeom prst="cloudCallout">
            <a:avLst>
              <a:gd name="adj1" fmla="val -57727"/>
              <a:gd name="adj2" fmla="val -22963"/>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33040" y="2581072"/>
            <a:ext cx="1395046" cy="1395046"/>
          </a:xfrm>
          <a:prstGeom prst="rect">
            <a:avLst/>
          </a:prstGeom>
        </p:spPr>
      </p:pic>
      <p:sp>
        <p:nvSpPr>
          <p:cNvPr id="10" name="テキスト ボックス 9"/>
          <p:cNvSpPr txBox="1"/>
          <p:nvPr/>
        </p:nvSpPr>
        <p:spPr>
          <a:xfrm rot="869365">
            <a:off x="5670915" y="2798863"/>
            <a:ext cx="2002843" cy="400110"/>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慎重＞便利？</a:t>
            </a:r>
            <a:endParaRPr lang="en-US" altLang="ja-JP" sz="2000" dirty="0">
              <a:latin typeface="Meiryo UI" panose="020B0604030504040204" pitchFamily="50" charset="-128"/>
              <a:ea typeface="Meiryo UI" panose="020B0604030504040204" pitchFamily="50" charset="-128"/>
            </a:endParaRPr>
          </a:p>
        </p:txBody>
      </p:sp>
      <p:sp>
        <p:nvSpPr>
          <p:cNvPr id="26" name="正方形/長方形 25"/>
          <p:cNvSpPr/>
          <p:nvPr/>
        </p:nvSpPr>
        <p:spPr>
          <a:xfrm rot="20957508">
            <a:off x="3033488" y="2909407"/>
            <a:ext cx="2002842" cy="400110"/>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慎重＜便利？</a:t>
            </a:r>
          </a:p>
        </p:txBody>
      </p:sp>
      <p:sp>
        <p:nvSpPr>
          <p:cNvPr id="27" name="正方形/長方形 26"/>
          <p:cNvSpPr/>
          <p:nvPr/>
        </p:nvSpPr>
        <p:spPr>
          <a:xfrm rot="616526">
            <a:off x="3115096" y="3553132"/>
            <a:ext cx="2002842" cy="400110"/>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手間＜時間？</a:t>
            </a:r>
          </a:p>
        </p:txBody>
      </p:sp>
      <p:sp>
        <p:nvSpPr>
          <p:cNvPr id="28" name="正方形/長方形 27"/>
          <p:cNvSpPr/>
          <p:nvPr/>
        </p:nvSpPr>
        <p:spPr>
          <a:xfrm rot="20598279">
            <a:off x="5229271" y="3588454"/>
            <a:ext cx="2002842" cy="400110"/>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時間＜手間？</a:t>
            </a:r>
          </a:p>
        </p:txBody>
      </p:sp>
    </p:spTree>
    <p:extLst>
      <p:ext uri="{BB962C8B-B14F-4D97-AF65-F5344CB8AC3E}">
        <p14:creationId xmlns:p14="http://schemas.microsoft.com/office/powerpoint/2010/main" val="36044798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セキュリティ対策の基本</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◆セキュリティ対策の観点</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374859"/>
          </a:xfrm>
        </p:spPr>
        <p:txBody>
          <a:bodyPr/>
          <a:lstStyle/>
          <a:p>
            <a:r>
              <a:rPr kumimoji="1" lang="ja-JP" altLang="en-US" sz="2000" dirty="0">
                <a:latin typeface="Meiryo UI" panose="020B0604030504040204" pitchFamily="50" charset="-128"/>
                <a:ea typeface="Meiryo UI" panose="020B0604030504040204" pitchFamily="50" charset="-128"/>
              </a:rPr>
              <a:t>セキュリティ対策は、</a:t>
            </a:r>
            <a:r>
              <a:rPr kumimoji="1" lang="ja-JP" altLang="en-US" dirty="0">
                <a:latin typeface="Meiryo UI" panose="020B0604030504040204" pitchFamily="50" charset="-128"/>
                <a:ea typeface="Meiryo UI" panose="020B0604030504040204" pitchFamily="50" charset="-128"/>
              </a:rPr>
              <a:t>大きく</a:t>
            </a:r>
            <a:r>
              <a:rPr kumimoji="1" lang="en-US" altLang="ja-JP" b="1" dirty="0">
                <a:latin typeface="Meiryo UI" panose="020B0604030504040204" pitchFamily="50" charset="-128"/>
                <a:ea typeface="Meiryo UI" panose="020B0604030504040204" pitchFamily="50" charset="-128"/>
              </a:rPr>
              <a:t>2</a:t>
            </a:r>
            <a:r>
              <a:rPr kumimoji="1" lang="ja-JP" altLang="en-US" b="1" dirty="0" err="1">
                <a:latin typeface="Meiryo UI" panose="020B0604030504040204" pitchFamily="50" charset="-128"/>
                <a:ea typeface="Meiryo UI" panose="020B0604030504040204" pitchFamily="50" charset="-128"/>
              </a:rPr>
              <a:t>つの</a:t>
            </a:r>
            <a:r>
              <a:rPr kumimoji="1" lang="ja-JP" altLang="en-US" b="1" dirty="0">
                <a:latin typeface="Meiryo UI" panose="020B0604030504040204" pitchFamily="50" charset="-128"/>
                <a:ea typeface="Meiryo UI" panose="020B0604030504040204" pitchFamily="50" charset="-128"/>
              </a:rPr>
              <a:t>観点</a:t>
            </a:r>
            <a:r>
              <a:rPr kumimoji="1" lang="ja-JP" altLang="en-US" sz="2000" dirty="0">
                <a:latin typeface="Meiryo UI" panose="020B0604030504040204" pitchFamily="50" charset="-128"/>
                <a:ea typeface="Meiryo UI" panose="020B0604030504040204" pitchFamily="50" charset="-128"/>
              </a:rPr>
              <a:t>があります</a:t>
            </a:r>
            <a:endParaRPr kumimoji="1" lang="ja-JP" altLang="en-US" sz="2000" b="1" dirty="0">
              <a:latin typeface="Meiryo UI" panose="020B0604030504040204" pitchFamily="50" charset="-128"/>
              <a:ea typeface="Meiryo UI" panose="020B0604030504040204" pitchFamily="50" charset="-128"/>
            </a:endParaRPr>
          </a:p>
        </p:txBody>
      </p:sp>
      <p:sp>
        <p:nvSpPr>
          <p:cNvPr id="11" name="角丸四角形 10"/>
          <p:cNvSpPr/>
          <p:nvPr/>
        </p:nvSpPr>
        <p:spPr>
          <a:xfrm>
            <a:off x="1456316" y="1924050"/>
            <a:ext cx="6371606" cy="11425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latin typeface="Meiryo UI" panose="020B0604030504040204" pitchFamily="50" charset="-128"/>
                <a:ea typeface="Meiryo UI" panose="020B0604030504040204" pitchFamily="50" charset="-128"/>
              </a:rPr>
              <a:t>予防的対策</a:t>
            </a:r>
            <a:r>
              <a:rPr kumimoji="1" lang="ja-JP" altLang="en-US" sz="2000" dirty="0">
                <a:latin typeface="Meiryo UI" panose="020B0604030504040204" pitchFamily="50" charset="-128"/>
                <a:ea typeface="Meiryo UI" panose="020B0604030504040204" pitchFamily="50" charset="-128"/>
              </a:rPr>
              <a:t>・・・事象の</a:t>
            </a:r>
            <a:r>
              <a:rPr kumimoji="1" lang="ja-JP" altLang="en-US" sz="2400" b="1" dirty="0">
                <a:latin typeface="Meiryo UI" panose="020B0604030504040204" pitchFamily="50" charset="-128"/>
                <a:ea typeface="Meiryo UI" panose="020B0604030504040204" pitchFamily="50" charset="-128"/>
              </a:rPr>
              <a:t>発生前</a:t>
            </a:r>
            <a:r>
              <a:rPr kumimoji="1" lang="ja-JP" altLang="en-US" sz="2400" dirty="0">
                <a:latin typeface="Meiryo UI" panose="020B0604030504040204" pitchFamily="50" charset="-128"/>
                <a:ea typeface="Meiryo UI" panose="020B0604030504040204" pitchFamily="50" charset="-128"/>
              </a:rPr>
              <a:t>に行う対策</a:t>
            </a:r>
            <a:endParaRPr kumimoji="1" lang="en-US" altLang="ja-JP" sz="2400" dirty="0">
              <a:latin typeface="Meiryo UI" panose="020B0604030504040204" pitchFamily="50" charset="-128"/>
              <a:ea typeface="Meiryo UI" panose="020B0604030504040204" pitchFamily="50" charset="-128"/>
            </a:endParaRPr>
          </a:p>
          <a:p>
            <a:pPr algn="ctr"/>
            <a:endParaRPr lang="en-US" altLang="ja-JP" sz="1000"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防止的対策</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・・・事象の</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発生後</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に行う対策</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フローチャート: 処理 4"/>
          <p:cNvSpPr/>
          <p:nvPr/>
        </p:nvSpPr>
        <p:spPr>
          <a:xfrm>
            <a:off x="1456316" y="3224450"/>
            <a:ext cx="2989384" cy="2543908"/>
          </a:xfrm>
          <a:prstGeom prst="flowChartProces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予防的対策の例</a:t>
            </a:r>
            <a:endParaRPr kumimoji="1" lang="en-US" altLang="ja-JP" sz="2000" b="1"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・歯磨きをする</a:t>
            </a:r>
            <a:endParaRPr lang="en-US" altLang="ja-JP" sz="2000" dirty="0">
              <a:latin typeface="Meiryo UI" panose="020B0604030504040204" pitchFamily="50" charset="-128"/>
              <a:ea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・パトロールをする</a:t>
            </a:r>
            <a:endParaRPr kumimoji="1" lang="en-US" altLang="ja-JP" sz="2000" dirty="0">
              <a:latin typeface="Meiryo UI" panose="020B0604030504040204" pitchFamily="50" charset="-128"/>
              <a:ea typeface="Meiryo UI" panose="020B0604030504040204" pitchFamily="50" charset="-128"/>
            </a:endParaRPr>
          </a:p>
          <a:p>
            <a:pPr marL="93663" indent="-93663"/>
            <a:endParaRPr lang="en-US" altLang="ja-JP" sz="2000" dirty="0">
              <a:latin typeface="Meiryo UI" panose="020B0604030504040204" pitchFamily="50" charset="-128"/>
              <a:ea typeface="Meiryo UI" panose="020B0604030504040204" pitchFamily="50" charset="-128"/>
            </a:endParaRPr>
          </a:p>
          <a:p>
            <a:pPr marL="93663" indent="-93663"/>
            <a:r>
              <a:rPr lang="ja-JP" altLang="en-US" sz="2000" dirty="0">
                <a:latin typeface="Meiryo UI" panose="020B0604030504040204" pitchFamily="50" charset="-128"/>
                <a:ea typeface="Meiryo UI" panose="020B0604030504040204" pitchFamily="50" charset="-128"/>
              </a:rPr>
              <a:t>・ウイルス対策ソフトを導入する</a:t>
            </a:r>
            <a:endParaRPr kumimoji="1" lang="ja-JP" altLang="en-US" sz="2000" dirty="0">
              <a:latin typeface="Meiryo UI" panose="020B0604030504040204" pitchFamily="50" charset="-128"/>
              <a:ea typeface="Meiryo UI" panose="020B0604030504040204" pitchFamily="50" charset="-128"/>
            </a:endParaRPr>
          </a:p>
        </p:txBody>
      </p:sp>
      <p:sp>
        <p:nvSpPr>
          <p:cNvPr id="13" name="フローチャート: 処理 12"/>
          <p:cNvSpPr/>
          <p:nvPr/>
        </p:nvSpPr>
        <p:spPr>
          <a:xfrm>
            <a:off x="4838538" y="3224450"/>
            <a:ext cx="2989384" cy="2543908"/>
          </a:xfrm>
          <a:prstGeom prst="flowChartProces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防止的対策の例</a:t>
            </a:r>
            <a:endParaRPr kumimoji="1" lang="en-US" altLang="ja-JP" sz="2000" b="1"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pPr marL="176213" indent="-176213"/>
            <a:r>
              <a:rPr lang="ja-JP" altLang="en-US" sz="2000" dirty="0">
                <a:latin typeface="Meiryo UI" panose="020B0604030504040204" pitchFamily="50" charset="-128"/>
                <a:ea typeface="Meiryo UI" panose="020B0604030504040204" pitchFamily="50" charset="-128"/>
              </a:rPr>
              <a:t>・（虫歯あとに）詰め物をする</a:t>
            </a:r>
            <a:endParaRPr lang="en-US" altLang="ja-JP" sz="2000" dirty="0">
              <a:latin typeface="Meiryo UI" panose="020B0604030504040204" pitchFamily="50" charset="-128"/>
              <a:ea typeface="Meiryo UI" panose="020B0604030504040204" pitchFamily="50" charset="-128"/>
            </a:endParaRPr>
          </a:p>
          <a:p>
            <a:pPr marL="176213" indent="-176213"/>
            <a:r>
              <a:rPr kumimoji="1" lang="ja-JP" altLang="en-US" sz="2000" dirty="0">
                <a:latin typeface="Meiryo UI" panose="020B0604030504040204" pitchFamily="50" charset="-128"/>
                <a:ea typeface="Meiryo UI" panose="020B0604030504040204" pitchFamily="50" charset="-128"/>
              </a:rPr>
              <a:t>・（例えば特殊詐欺）啓発イベントをする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・ウイルスを駆除する</a:t>
            </a:r>
            <a:endParaRPr kumimoji="1" lang="en-US" altLang="ja-JP" sz="2000" dirty="0">
              <a:latin typeface="Meiryo UI" panose="020B0604030504040204" pitchFamily="50" charset="-128"/>
              <a:ea typeface="Meiryo UI" panose="020B0604030504040204" pitchFamily="50" charset="-128"/>
            </a:endParaRPr>
          </a:p>
          <a:p>
            <a:endParaRPr kumimoji="1" lang="ja-JP" altLang="en-US" sz="2000" dirty="0">
              <a:latin typeface="Meiryo UI" panose="020B0604030504040204" pitchFamily="50" charset="-128"/>
              <a:ea typeface="Meiryo UI" panose="020B0604030504040204" pitchFamily="50" charset="-128"/>
            </a:endParaRPr>
          </a:p>
        </p:txBody>
      </p:sp>
      <p:sp>
        <p:nvSpPr>
          <p:cNvPr id="14" name="コンテンツ プレースホルダー 2"/>
          <p:cNvSpPr txBox="1">
            <a:spLocks/>
          </p:cNvSpPr>
          <p:nvPr/>
        </p:nvSpPr>
        <p:spPr>
          <a:xfrm>
            <a:off x="1537826" y="5845957"/>
            <a:ext cx="6290096" cy="718966"/>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ただし、「</a:t>
            </a:r>
            <a:r>
              <a:rPr lang="ja-JP" altLang="en-US" sz="2000" b="1" dirty="0">
                <a:latin typeface="Meiryo UI" panose="020B0604030504040204" pitchFamily="50" charset="-128"/>
                <a:ea typeface="Meiryo UI" panose="020B0604030504040204" pitchFamily="50" charset="-128"/>
              </a:rPr>
              <a:t>未然防止</a:t>
            </a:r>
            <a:r>
              <a:rPr lang="ja-JP" altLang="en-US" sz="2000" dirty="0">
                <a:latin typeface="Meiryo UI" panose="020B0604030504040204" pitchFamily="50" charset="-128"/>
                <a:ea typeface="Meiryo UI" panose="020B0604030504040204" pitchFamily="50" charset="-128"/>
              </a:rPr>
              <a:t>」という言葉もあり、「防止」には両方を区別しない場合もあります。</a:t>
            </a:r>
            <a:endParaRPr lang="ja-JP" altLang="en-US" sz="2000" b="1" dirty="0">
              <a:latin typeface="Meiryo UI" panose="020B0604030504040204" pitchFamily="50" charset="-128"/>
              <a:ea typeface="Meiryo UI" panose="020B0604030504040204" pitchFamily="50" charset="-128"/>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951681" y="4549577"/>
            <a:ext cx="1419372" cy="1796673"/>
          </a:xfrm>
          <a:prstGeom prst="rect">
            <a:avLst/>
          </a:prstGeom>
        </p:spPr>
      </p:pic>
    </p:spTree>
    <p:extLst>
      <p:ext uri="{BB962C8B-B14F-4D97-AF65-F5344CB8AC3E}">
        <p14:creationId xmlns:p14="http://schemas.microsoft.com/office/powerpoint/2010/main" val="20085517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セキュリティ対策の基本</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◆セキュリティ対策の種類</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374859"/>
          </a:xfrm>
        </p:spPr>
        <p:txBody>
          <a:bodyPr/>
          <a:lstStyle/>
          <a:p>
            <a:r>
              <a:rPr kumimoji="1" lang="ja-JP" altLang="en-US" sz="2000" dirty="0">
                <a:latin typeface="Meiryo UI" panose="020B0604030504040204" pitchFamily="50" charset="-128"/>
                <a:ea typeface="Meiryo UI" panose="020B0604030504040204" pitchFamily="50" charset="-128"/>
              </a:rPr>
              <a:t>セキュリティ対策は、</a:t>
            </a:r>
            <a:r>
              <a:rPr kumimoji="1" lang="ja-JP" altLang="en-US" dirty="0">
                <a:latin typeface="Meiryo UI" panose="020B0604030504040204" pitchFamily="50" charset="-128"/>
                <a:ea typeface="Meiryo UI" panose="020B0604030504040204" pitchFamily="50" charset="-128"/>
              </a:rPr>
              <a:t>内容的に</a:t>
            </a:r>
            <a:r>
              <a:rPr kumimoji="1" lang="en-US" altLang="ja-JP" b="1" dirty="0">
                <a:latin typeface="Meiryo UI" panose="020B0604030504040204" pitchFamily="50" charset="-128"/>
                <a:ea typeface="Meiryo UI" panose="020B0604030504040204" pitchFamily="50" charset="-128"/>
              </a:rPr>
              <a:t>4</a:t>
            </a:r>
            <a:r>
              <a:rPr kumimoji="1" lang="ja-JP" altLang="en-US" b="1" dirty="0" err="1">
                <a:latin typeface="Meiryo UI" panose="020B0604030504040204" pitchFamily="50" charset="-128"/>
                <a:ea typeface="Meiryo UI" panose="020B0604030504040204" pitchFamily="50" charset="-128"/>
              </a:rPr>
              <a:t>つの</a:t>
            </a:r>
            <a:r>
              <a:rPr kumimoji="1" lang="ja-JP" altLang="en-US" b="1" dirty="0">
                <a:latin typeface="Meiryo UI" panose="020B0604030504040204" pitchFamily="50" charset="-128"/>
                <a:ea typeface="Meiryo UI" panose="020B0604030504040204" pitchFamily="50" charset="-128"/>
              </a:rPr>
              <a:t>種類</a:t>
            </a:r>
            <a:r>
              <a:rPr kumimoji="1" lang="ja-JP" altLang="en-US" sz="2000" dirty="0">
                <a:latin typeface="Meiryo UI" panose="020B0604030504040204" pitchFamily="50" charset="-128"/>
                <a:ea typeface="Meiryo UI" panose="020B0604030504040204" pitchFamily="50" charset="-128"/>
              </a:rPr>
              <a:t>に分類されます</a:t>
            </a:r>
            <a:endParaRPr kumimoji="1" lang="ja-JP" altLang="en-US" sz="2000" b="1" dirty="0">
              <a:latin typeface="Meiryo UI" panose="020B0604030504040204" pitchFamily="50" charset="-128"/>
              <a:ea typeface="Meiryo UI" panose="020B0604030504040204" pitchFamily="50" charset="-128"/>
            </a:endParaRPr>
          </a:p>
        </p:txBody>
      </p:sp>
      <p:sp>
        <p:nvSpPr>
          <p:cNvPr id="11" name="角丸四角形 10"/>
          <p:cNvSpPr/>
          <p:nvPr/>
        </p:nvSpPr>
        <p:spPr>
          <a:xfrm>
            <a:off x="836378" y="4359589"/>
            <a:ext cx="7482800" cy="5578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latin typeface="Meiryo UI" panose="020B0604030504040204" pitchFamily="50" charset="-128"/>
                <a:ea typeface="Meiryo UI" panose="020B0604030504040204" pitchFamily="50" charset="-128"/>
              </a:rPr>
              <a:t>予防的対策・</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防止的対策</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正方形/長方形 1"/>
          <p:cNvSpPr/>
          <p:nvPr/>
        </p:nvSpPr>
        <p:spPr>
          <a:xfrm>
            <a:off x="836378" y="1899138"/>
            <a:ext cx="1770185" cy="2321169"/>
          </a:xfrm>
          <a:prstGeom prst="rect">
            <a:avLst/>
          </a:prstGeom>
          <a:gradFill>
            <a:gsLst>
              <a:gs pos="5000">
                <a:srgbClr val="47C2FF"/>
              </a:gs>
              <a:gs pos="100000">
                <a:srgbClr val="002060"/>
              </a:gs>
            </a:gsLst>
            <a:lin ang="16200000" scaled="0"/>
          </a:gra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solidFill>
                  <a:schemeClr val="bg1"/>
                </a:solidFill>
                <a:latin typeface="Meiryo UI" panose="020B0604030504040204" pitchFamily="50" charset="-128"/>
                <a:ea typeface="Meiryo UI" panose="020B0604030504040204" pitchFamily="50" charset="-128"/>
              </a:rPr>
              <a:t>組織的対策</a:t>
            </a:r>
            <a:endParaRPr kumimoji="1" lang="en-US" altLang="ja-JP" sz="2400" b="1" dirty="0">
              <a:solidFill>
                <a:schemeClr val="bg1"/>
              </a:solidFill>
              <a:latin typeface="Meiryo UI" panose="020B0604030504040204" pitchFamily="50" charset="-128"/>
              <a:ea typeface="Meiryo UI" panose="020B0604030504040204" pitchFamily="50" charset="-128"/>
            </a:endParaRPr>
          </a:p>
          <a:p>
            <a:pPr algn="ctr"/>
            <a:endParaRPr lang="en-US" altLang="ja-JP" sz="2400" b="1" dirty="0">
              <a:solidFill>
                <a:schemeClr val="bg1"/>
              </a:solidFill>
              <a:latin typeface="Meiryo UI" panose="020B0604030504040204" pitchFamily="50" charset="-128"/>
              <a:ea typeface="Meiryo UI" panose="020B0604030504040204" pitchFamily="50" charset="-128"/>
            </a:endParaRPr>
          </a:p>
          <a:p>
            <a:r>
              <a:rPr kumimoji="1" lang="ja-JP" altLang="en-US" sz="2000" dirty="0">
                <a:solidFill>
                  <a:schemeClr val="bg1"/>
                </a:solidFill>
                <a:latin typeface="Meiryo UI" panose="020B0604030504040204" pitchFamily="50" charset="-128"/>
                <a:ea typeface="Meiryo UI" panose="020B0604030504040204" pitchFamily="50" charset="-128"/>
              </a:rPr>
              <a:t>例）</a:t>
            </a:r>
            <a:endParaRPr kumimoji="1" lang="en-US" altLang="ja-JP" sz="2000" dirty="0">
              <a:solidFill>
                <a:schemeClr val="bg1"/>
              </a:solidFill>
              <a:latin typeface="Meiryo UI" panose="020B0604030504040204" pitchFamily="50" charset="-128"/>
              <a:ea typeface="Meiryo UI" panose="020B0604030504040204" pitchFamily="50" charset="-128"/>
            </a:endParaRPr>
          </a:p>
          <a:p>
            <a:r>
              <a:rPr kumimoji="1" lang="ja-JP" altLang="en-US" sz="2000" dirty="0">
                <a:solidFill>
                  <a:schemeClr val="bg1"/>
                </a:solidFill>
                <a:latin typeface="Meiryo UI" panose="020B0604030504040204" pitchFamily="50" charset="-128"/>
                <a:ea typeface="Meiryo UI" panose="020B0604030504040204" pitchFamily="50" charset="-128"/>
              </a:rPr>
              <a:t>・ルールを作る</a:t>
            </a:r>
          </a:p>
        </p:txBody>
      </p:sp>
      <p:sp>
        <p:nvSpPr>
          <p:cNvPr id="12" name="正方形/長方形 11"/>
          <p:cNvSpPr/>
          <p:nvPr/>
        </p:nvSpPr>
        <p:spPr>
          <a:xfrm>
            <a:off x="2740583" y="1899138"/>
            <a:ext cx="1770185" cy="2321169"/>
          </a:xfrm>
          <a:prstGeom prst="rect">
            <a:avLst/>
          </a:prstGeom>
          <a:gradFill>
            <a:gsLst>
              <a:gs pos="5000">
                <a:srgbClr val="B3B3FF"/>
              </a:gs>
              <a:gs pos="100000">
                <a:srgbClr val="7030A0"/>
              </a:gs>
            </a:gsLst>
          </a:gradFill>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latin typeface="Meiryo UI" panose="020B0604030504040204" pitchFamily="50" charset="-128"/>
                <a:ea typeface="Meiryo UI" panose="020B0604030504040204" pitchFamily="50" charset="-128"/>
              </a:rPr>
              <a:t>人的対策</a:t>
            </a:r>
            <a:endParaRPr kumimoji="1" lang="en-US" altLang="ja-JP" sz="2400" b="1" dirty="0">
              <a:latin typeface="Meiryo UI" panose="020B0604030504040204" pitchFamily="50" charset="-128"/>
              <a:ea typeface="Meiryo UI" panose="020B0604030504040204" pitchFamily="50" charset="-128"/>
            </a:endParaRPr>
          </a:p>
          <a:p>
            <a:pPr algn="ctr"/>
            <a:endParaRPr lang="en-US" altLang="ja-JP" sz="2400" b="1"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例）</a:t>
            </a:r>
            <a:endParaRPr kumimoji="1" lang="en-US" altLang="ja-JP" sz="2000" dirty="0">
              <a:latin typeface="Meiryo UI" panose="020B0604030504040204" pitchFamily="50" charset="-128"/>
              <a:ea typeface="Meiryo UI" panose="020B0604030504040204" pitchFamily="50" charset="-128"/>
            </a:endParaRPr>
          </a:p>
          <a:p>
            <a:pPr marL="93663" indent="-93663"/>
            <a:r>
              <a:rPr lang="ja-JP" altLang="en-US" sz="2000" dirty="0">
                <a:latin typeface="Meiryo UI" panose="020B0604030504040204" pitchFamily="50" charset="-128"/>
                <a:ea typeface="Meiryo UI" panose="020B0604030504040204" pitchFamily="50" charset="-128"/>
              </a:rPr>
              <a:t>・社員教育をする</a:t>
            </a:r>
            <a:endParaRPr kumimoji="1" lang="ja-JP" altLang="en-US" sz="2000" dirty="0">
              <a:latin typeface="Meiryo UI" panose="020B0604030504040204" pitchFamily="50" charset="-128"/>
              <a:ea typeface="Meiryo UI" panose="020B0604030504040204" pitchFamily="50" charset="-128"/>
            </a:endParaRPr>
          </a:p>
        </p:txBody>
      </p:sp>
      <p:sp>
        <p:nvSpPr>
          <p:cNvPr id="15" name="正方形/長方形 14"/>
          <p:cNvSpPr/>
          <p:nvPr/>
        </p:nvSpPr>
        <p:spPr>
          <a:xfrm>
            <a:off x="6548993" y="1899138"/>
            <a:ext cx="1770185" cy="2321169"/>
          </a:xfrm>
          <a:prstGeom prst="rect">
            <a:avLst/>
          </a:prstGeom>
          <a:gradFill>
            <a:gsLst>
              <a:gs pos="5000">
                <a:srgbClr val="FFD129"/>
              </a:gs>
              <a:gs pos="100000">
                <a:schemeClr val="accent2">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latin typeface="Meiryo UI" panose="020B0604030504040204" pitchFamily="50" charset="-128"/>
                <a:ea typeface="Meiryo UI" panose="020B0604030504040204" pitchFamily="50" charset="-128"/>
              </a:rPr>
              <a:t>技術的対策</a:t>
            </a:r>
            <a:endParaRPr kumimoji="1" lang="en-US" altLang="ja-JP" sz="2400" b="1" dirty="0">
              <a:latin typeface="Meiryo UI" panose="020B0604030504040204" pitchFamily="50" charset="-128"/>
              <a:ea typeface="Meiryo UI" panose="020B0604030504040204" pitchFamily="50" charset="-128"/>
            </a:endParaRPr>
          </a:p>
          <a:p>
            <a:pPr algn="ctr"/>
            <a:endParaRPr lang="en-US" altLang="ja-JP" sz="2400" b="1"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例）</a:t>
            </a:r>
            <a:endParaRPr kumimoji="1" lang="en-US" altLang="ja-JP" sz="2000" dirty="0">
              <a:latin typeface="Meiryo UI" panose="020B0604030504040204" pitchFamily="50" charset="-128"/>
              <a:ea typeface="Meiryo UI" panose="020B0604030504040204" pitchFamily="50" charset="-128"/>
            </a:endParaRPr>
          </a:p>
          <a:p>
            <a:pPr marL="93663" indent="-93663"/>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PC</a:t>
            </a:r>
            <a:r>
              <a:rPr lang="ja-JP" altLang="en-US" sz="2000" dirty="0">
                <a:latin typeface="Meiryo UI" panose="020B0604030504040204" pitchFamily="50" charset="-128"/>
                <a:ea typeface="Meiryo UI" panose="020B0604030504040204" pitchFamily="50" charset="-128"/>
              </a:rPr>
              <a:t>の操作に、</a:t>
            </a:r>
            <a:r>
              <a:rPr lang="en-US" altLang="ja-JP" sz="2000" dirty="0">
                <a:latin typeface="Meiryo UI" panose="020B0604030504040204" pitchFamily="50" charset="-128"/>
                <a:ea typeface="Meiryo UI" panose="020B0604030504040204" pitchFamily="50" charset="-128"/>
              </a:rPr>
              <a:t>ID</a:t>
            </a:r>
            <a:r>
              <a:rPr lang="ja-JP" altLang="en-US" sz="2000" dirty="0">
                <a:latin typeface="Meiryo UI" panose="020B0604030504040204" pitchFamily="50" charset="-128"/>
                <a:ea typeface="Meiryo UI" panose="020B0604030504040204" pitchFamily="50" charset="-128"/>
              </a:rPr>
              <a:t>とパスワードを使用する</a:t>
            </a:r>
            <a:endParaRPr kumimoji="1" lang="ja-JP" altLang="en-US" sz="2000" dirty="0">
              <a:latin typeface="Meiryo UI" panose="020B0604030504040204" pitchFamily="50" charset="-128"/>
              <a:ea typeface="Meiryo UI" panose="020B0604030504040204" pitchFamily="50" charset="-128"/>
            </a:endParaRPr>
          </a:p>
        </p:txBody>
      </p:sp>
      <p:sp>
        <p:nvSpPr>
          <p:cNvPr id="16" name="正方形/長方形 15"/>
          <p:cNvSpPr/>
          <p:nvPr/>
        </p:nvSpPr>
        <p:spPr>
          <a:xfrm>
            <a:off x="4644788" y="1899138"/>
            <a:ext cx="1770185" cy="2321169"/>
          </a:xfrm>
          <a:prstGeom prst="rect">
            <a:avLst/>
          </a:prstGeom>
          <a:gradFill>
            <a:gsLst>
              <a:gs pos="5000">
                <a:srgbClr val="9AD54B"/>
              </a:gs>
              <a:gs pos="100000">
                <a:srgbClr val="009E47"/>
              </a:gs>
            </a:gsLst>
          </a:gradFill>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latin typeface="Meiryo UI" panose="020B0604030504040204" pitchFamily="50" charset="-128"/>
                <a:ea typeface="Meiryo UI" panose="020B0604030504040204" pitchFamily="50" charset="-128"/>
              </a:rPr>
              <a:t>物理的対策</a:t>
            </a:r>
            <a:endParaRPr kumimoji="1" lang="en-US" altLang="ja-JP" sz="2400" b="1" dirty="0">
              <a:latin typeface="Meiryo UI" panose="020B0604030504040204" pitchFamily="50" charset="-128"/>
              <a:ea typeface="Meiryo UI" panose="020B0604030504040204" pitchFamily="50" charset="-128"/>
            </a:endParaRPr>
          </a:p>
          <a:p>
            <a:pPr algn="ctr"/>
            <a:endParaRPr lang="en-US" altLang="ja-JP" sz="2400" b="1" dirty="0">
              <a:latin typeface="Meiryo UI" panose="020B0604030504040204" pitchFamily="50" charset="-128"/>
              <a:ea typeface="Meiryo UI" panose="020B0604030504040204" pitchFamily="50" charset="-128"/>
            </a:endParaRPr>
          </a:p>
          <a:p>
            <a:r>
              <a:rPr kumimoji="1" lang="ja-JP" altLang="en-US" sz="2000" dirty="0">
                <a:solidFill>
                  <a:schemeClr val="bg1"/>
                </a:solidFill>
                <a:latin typeface="Meiryo UI" panose="020B0604030504040204" pitchFamily="50" charset="-128"/>
                <a:ea typeface="Meiryo UI" panose="020B0604030504040204" pitchFamily="50" charset="-128"/>
              </a:rPr>
              <a:t>例）</a:t>
            </a:r>
            <a:endParaRPr kumimoji="1" lang="en-US" altLang="ja-JP" sz="2000" dirty="0">
              <a:solidFill>
                <a:schemeClr val="bg1"/>
              </a:solidFill>
              <a:latin typeface="Meiryo UI" panose="020B0604030504040204" pitchFamily="50" charset="-128"/>
              <a:ea typeface="Meiryo UI" panose="020B0604030504040204" pitchFamily="50" charset="-128"/>
            </a:endParaRPr>
          </a:p>
          <a:p>
            <a:pPr marL="93663" indent="-93663"/>
            <a:r>
              <a:rPr lang="ja-JP" altLang="en-US" sz="2000" dirty="0">
                <a:solidFill>
                  <a:schemeClr val="bg1"/>
                </a:solidFill>
                <a:latin typeface="Meiryo UI" panose="020B0604030504040204" pitchFamily="50" charset="-128"/>
                <a:ea typeface="Meiryo UI" panose="020B0604030504040204" pitchFamily="50" charset="-128"/>
              </a:rPr>
              <a:t>・保管場所として施錠できるキャビネットを用意する</a:t>
            </a:r>
            <a:endParaRPr kumimoji="1" lang="ja-JP" altLang="en-US" sz="2000" dirty="0">
              <a:solidFill>
                <a:schemeClr val="bg1"/>
              </a:solidFill>
              <a:latin typeface="Meiryo UI" panose="020B0604030504040204" pitchFamily="50" charset="-128"/>
              <a:ea typeface="Meiryo UI" panose="020B0604030504040204" pitchFamily="50" charset="-128"/>
            </a:endParaRPr>
          </a:p>
        </p:txBody>
      </p:sp>
      <p:sp>
        <p:nvSpPr>
          <p:cNvPr id="17" name="コンテンツ プレースホルダー 2"/>
          <p:cNvSpPr txBox="1">
            <a:spLocks/>
          </p:cNvSpPr>
          <p:nvPr/>
        </p:nvSpPr>
        <p:spPr>
          <a:xfrm>
            <a:off x="836377" y="5295423"/>
            <a:ext cx="7482801" cy="1121419"/>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これらの対策について、どの対策を実施するか、全部なのか一部なのか、費用のかけ具合はどの程度か、いつまでに実施するのか等のバランスを考えて、取り組むことになります。</a:t>
            </a:r>
            <a:endParaRPr lang="ja-JP" altLang="en-US" sz="20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662114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セキュリティ対策の基本</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◆どのセキュリティ対策を選択するか（</a:t>
            </a:r>
            <a:r>
              <a:rPr lang="en-US" altLang="ja-JP" sz="2400" b="1" dirty="0"/>
              <a:t>1</a:t>
            </a:r>
            <a:r>
              <a:rPr lang="ja-JP" altLang="en-US" sz="2400" b="1" dirty="0"/>
              <a:t>）</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700779"/>
          </a:xfrm>
        </p:spPr>
        <p:txBody>
          <a:bodyPr/>
          <a:lstStyle/>
          <a:p>
            <a:r>
              <a:rPr kumimoji="1" lang="ja-JP" altLang="en-US" sz="2000" dirty="0">
                <a:latin typeface="Meiryo UI" panose="020B0604030504040204" pitchFamily="50" charset="-128"/>
                <a:ea typeface="Meiryo UI" panose="020B0604030504040204" pitchFamily="50" charset="-128"/>
              </a:rPr>
              <a:t>では、こういう時は</a:t>
            </a:r>
            <a:r>
              <a:rPr lang="ja-JP" altLang="en-US" sz="2000" dirty="0">
                <a:latin typeface="Meiryo UI" panose="020B0604030504040204" pitchFamily="50" charset="-128"/>
                <a:ea typeface="Meiryo UI" panose="020B0604030504040204" pitchFamily="50" charset="-128"/>
              </a:rPr>
              <a:t>どのようなセキュリティ</a:t>
            </a:r>
            <a:r>
              <a:rPr kumimoji="1" lang="ja-JP" altLang="en-US" sz="2000" dirty="0">
                <a:latin typeface="Meiryo UI" panose="020B0604030504040204" pitchFamily="50" charset="-128"/>
                <a:ea typeface="Meiryo UI" panose="020B0604030504040204" pitchFamily="50" charset="-128"/>
              </a:rPr>
              <a:t>対策を実施すればよいのか、ということを事例で見てみましょう</a:t>
            </a:r>
            <a:endParaRPr kumimoji="1" lang="ja-JP" altLang="en-US" sz="2000" b="1" dirty="0">
              <a:latin typeface="Meiryo UI" panose="020B0604030504040204" pitchFamily="50" charset="-128"/>
              <a:ea typeface="Meiryo UI" panose="020B0604030504040204" pitchFamily="50" charset="-128"/>
            </a:endParaRPr>
          </a:p>
        </p:txBody>
      </p:sp>
      <p:sp>
        <p:nvSpPr>
          <p:cNvPr id="11" name="角丸四角形 10"/>
          <p:cNvSpPr/>
          <p:nvPr/>
        </p:nvSpPr>
        <p:spPr>
          <a:xfrm>
            <a:off x="836378" y="2767789"/>
            <a:ext cx="7482800" cy="468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latin typeface="Meiryo UI" panose="020B0604030504040204" pitchFamily="50" charset="-128"/>
                <a:ea typeface="Meiryo UI" panose="020B0604030504040204" pitchFamily="50" charset="-128"/>
              </a:rPr>
              <a:t>予防的対策・</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防止的対策</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正方形/長方形 1"/>
          <p:cNvSpPr/>
          <p:nvPr/>
        </p:nvSpPr>
        <p:spPr>
          <a:xfrm>
            <a:off x="836378" y="2178060"/>
            <a:ext cx="1770185" cy="452645"/>
          </a:xfrm>
          <a:prstGeom prst="rect">
            <a:avLst/>
          </a:prstGeom>
          <a:gradFill>
            <a:gsLst>
              <a:gs pos="5000">
                <a:srgbClr val="47C2FF"/>
              </a:gs>
              <a:gs pos="100000">
                <a:srgbClr val="002060"/>
              </a:gs>
            </a:gsLst>
            <a:lin ang="16200000" scaled="0"/>
          </a:gra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solidFill>
                  <a:schemeClr val="bg1"/>
                </a:solidFill>
                <a:latin typeface="Meiryo UI" panose="020B0604030504040204" pitchFamily="50" charset="-128"/>
                <a:ea typeface="Meiryo UI" panose="020B0604030504040204" pitchFamily="50" charset="-128"/>
              </a:rPr>
              <a:t>組織的対策</a:t>
            </a:r>
            <a:endParaRPr kumimoji="1" lang="en-US" altLang="ja-JP" sz="2400" b="1" dirty="0">
              <a:solidFill>
                <a:schemeClr val="bg1"/>
              </a:solidFill>
              <a:latin typeface="Meiryo UI" panose="020B0604030504040204" pitchFamily="50" charset="-128"/>
              <a:ea typeface="Meiryo UI" panose="020B0604030504040204" pitchFamily="50" charset="-128"/>
            </a:endParaRPr>
          </a:p>
        </p:txBody>
      </p:sp>
      <p:sp>
        <p:nvSpPr>
          <p:cNvPr id="12" name="正方形/長方形 11"/>
          <p:cNvSpPr/>
          <p:nvPr/>
        </p:nvSpPr>
        <p:spPr>
          <a:xfrm>
            <a:off x="2740583" y="2178060"/>
            <a:ext cx="1770185" cy="452645"/>
          </a:xfrm>
          <a:prstGeom prst="rect">
            <a:avLst/>
          </a:prstGeom>
          <a:gradFill>
            <a:gsLst>
              <a:gs pos="5000">
                <a:srgbClr val="B3B3FF"/>
              </a:gs>
              <a:gs pos="100000">
                <a:srgbClr val="7030A0"/>
              </a:gs>
            </a:gsLst>
          </a:gradFill>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latin typeface="Meiryo UI" panose="020B0604030504040204" pitchFamily="50" charset="-128"/>
                <a:ea typeface="Meiryo UI" panose="020B0604030504040204" pitchFamily="50" charset="-128"/>
              </a:rPr>
              <a:t>人的対策</a:t>
            </a:r>
            <a:endParaRPr kumimoji="1" lang="en-US" altLang="ja-JP" sz="2400" b="1" dirty="0">
              <a:latin typeface="Meiryo UI" panose="020B0604030504040204" pitchFamily="50" charset="-128"/>
              <a:ea typeface="Meiryo UI" panose="020B0604030504040204" pitchFamily="50" charset="-128"/>
            </a:endParaRPr>
          </a:p>
        </p:txBody>
      </p:sp>
      <p:sp>
        <p:nvSpPr>
          <p:cNvPr id="15" name="正方形/長方形 14"/>
          <p:cNvSpPr/>
          <p:nvPr/>
        </p:nvSpPr>
        <p:spPr>
          <a:xfrm>
            <a:off x="6548993" y="2178060"/>
            <a:ext cx="1770185" cy="452645"/>
          </a:xfrm>
          <a:prstGeom prst="rect">
            <a:avLst/>
          </a:prstGeom>
          <a:gradFill>
            <a:gsLst>
              <a:gs pos="5000">
                <a:srgbClr val="FFD129"/>
              </a:gs>
              <a:gs pos="100000">
                <a:schemeClr val="accent2">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latin typeface="Meiryo UI" panose="020B0604030504040204" pitchFamily="50" charset="-128"/>
                <a:ea typeface="Meiryo UI" panose="020B0604030504040204" pitchFamily="50" charset="-128"/>
              </a:rPr>
              <a:t>技術的対策</a:t>
            </a:r>
            <a:endParaRPr kumimoji="1" lang="en-US" altLang="ja-JP" sz="2400" b="1" dirty="0">
              <a:latin typeface="Meiryo UI" panose="020B0604030504040204" pitchFamily="50" charset="-128"/>
              <a:ea typeface="Meiryo UI" panose="020B0604030504040204" pitchFamily="50" charset="-128"/>
            </a:endParaRPr>
          </a:p>
        </p:txBody>
      </p:sp>
      <p:sp>
        <p:nvSpPr>
          <p:cNvPr id="16" name="正方形/長方形 15"/>
          <p:cNvSpPr/>
          <p:nvPr/>
        </p:nvSpPr>
        <p:spPr>
          <a:xfrm>
            <a:off x="4644788" y="2178060"/>
            <a:ext cx="1770185" cy="452645"/>
          </a:xfrm>
          <a:prstGeom prst="rect">
            <a:avLst/>
          </a:prstGeom>
          <a:gradFill>
            <a:gsLst>
              <a:gs pos="5000">
                <a:srgbClr val="9AD54B"/>
              </a:gs>
              <a:gs pos="100000">
                <a:srgbClr val="009E47"/>
              </a:gs>
            </a:gsLst>
          </a:gradFill>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latin typeface="Meiryo UI" panose="020B0604030504040204" pitchFamily="50" charset="-128"/>
                <a:ea typeface="Meiryo UI" panose="020B0604030504040204" pitchFamily="50" charset="-128"/>
              </a:rPr>
              <a:t>物理的対策</a:t>
            </a:r>
            <a:endParaRPr kumimoji="1" lang="en-US" altLang="ja-JP" sz="2400" b="1" dirty="0">
              <a:latin typeface="Meiryo UI" panose="020B0604030504040204" pitchFamily="50" charset="-128"/>
              <a:ea typeface="Meiryo UI" panose="020B0604030504040204" pitchFamily="50" charset="-128"/>
            </a:endParaRPr>
          </a:p>
        </p:txBody>
      </p:sp>
      <p:sp>
        <p:nvSpPr>
          <p:cNvPr id="17" name="コンテンツ プレースホルダー 2"/>
          <p:cNvSpPr txBox="1">
            <a:spLocks/>
          </p:cNvSpPr>
          <p:nvPr/>
        </p:nvSpPr>
        <p:spPr>
          <a:xfrm>
            <a:off x="836377" y="3515787"/>
            <a:ext cx="7482801" cy="2789603"/>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b="1" dirty="0">
                <a:latin typeface="Meiryo UI" panose="020B0604030504040204" pitchFamily="50" charset="-128"/>
                <a:ea typeface="Meiryo UI" panose="020B0604030504040204" pitchFamily="50" charset="-128"/>
              </a:rPr>
              <a:t>事件簿</a:t>
            </a:r>
            <a:r>
              <a:rPr lang="en-US" altLang="ja-JP" sz="2000" b="1" dirty="0">
                <a:latin typeface="Meiryo UI" panose="020B0604030504040204" pitchFamily="50" charset="-128"/>
                <a:ea typeface="Meiryo UI" panose="020B0604030504040204" pitchFamily="50" charset="-128"/>
              </a:rPr>
              <a:t>1</a:t>
            </a:r>
            <a:r>
              <a:rPr lang="ja-JP" altLang="en-US" sz="2000" b="1"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花屋で、</a:t>
            </a:r>
            <a:r>
              <a:rPr lang="ja-JP" altLang="en-US" sz="2000" b="1" dirty="0">
                <a:latin typeface="Meiryo UI" panose="020B0604030504040204" pitchFamily="50" charset="-128"/>
                <a:ea typeface="Meiryo UI" panose="020B0604030504040204" pitchFamily="50" charset="-128"/>
              </a:rPr>
              <a:t>手書きの予約伝票を紛失？</a:t>
            </a:r>
            <a:endParaRPr lang="en-US" altLang="ja-JP" sz="2000" dirty="0">
              <a:latin typeface="Meiryo UI" panose="020B0604030504040204" pitchFamily="50" charset="-128"/>
              <a:ea typeface="Meiryo UI" panose="020B0604030504040204" pitchFamily="50" charset="-128"/>
            </a:endParaRPr>
          </a:p>
          <a:p>
            <a:r>
              <a:rPr lang="ja-JP" altLang="en-US" sz="2000" b="1" dirty="0">
                <a:latin typeface="Meiryo UI" panose="020B0604030504040204" pitchFamily="50" charset="-128"/>
                <a:ea typeface="Meiryo UI" panose="020B0604030504040204" pitchFamily="50" charset="-128"/>
              </a:rPr>
              <a:t>　</a:t>
            </a:r>
            <a:r>
              <a:rPr lang="ja-JP" altLang="en-US" sz="2000" dirty="0">
                <a:latin typeface="Meiryo UI" panose="020B0604030504040204" pitchFamily="50" charset="-128"/>
                <a:ea typeface="Meiryo UI" panose="020B0604030504040204" pitchFamily="50" charset="-128"/>
              </a:rPr>
              <a:t>状況等：</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「紛失したのは業務時間中らしい」（事件やね）</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「伝票は、レジ横の作業台に置いていたらしい」（盗難か）</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「隣はペットショップで、山羊もいるらしい」（例の歌か）</a:t>
            </a:r>
            <a:endParaRPr lang="en-US" altLang="ja-JP" sz="2000" dirty="0">
              <a:latin typeface="Meiryo UI" panose="020B0604030504040204" pitchFamily="50" charset="-128"/>
              <a:ea typeface="Meiryo UI" panose="020B0604030504040204" pitchFamily="50" charset="-128"/>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6202" y="4206063"/>
            <a:ext cx="2227798" cy="2290795"/>
          </a:xfrm>
          <a:prstGeom prst="rect">
            <a:avLst/>
          </a:prstGeom>
        </p:spPr>
      </p:pic>
    </p:spTree>
    <p:extLst>
      <p:ext uri="{BB962C8B-B14F-4D97-AF65-F5344CB8AC3E}">
        <p14:creationId xmlns:p14="http://schemas.microsoft.com/office/powerpoint/2010/main" val="10568214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セキュリティ対策の基本</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◆どのセキュリティ対策を選択するか（</a:t>
            </a:r>
            <a:r>
              <a:rPr lang="en-US" altLang="ja-JP" sz="2400" b="1" dirty="0"/>
              <a:t>2</a:t>
            </a:r>
            <a:r>
              <a:rPr lang="ja-JP" altLang="en-US" sz="2400" b="1" dirty="0"/>
              <a:t>）</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700779"/>
          </a:xfrm>
        </p:spPr>
        <p:txBody>
          <a:bodyPr/>
          <a:lstStyle/>
          <a:p>
            <a:r>
              <a:rPr kumimoji="1" lang="ja-JP" altLang="en-US" sz="2000" dirty="0">
                <a:latin typeface="Meiryo UI" panose="020B0604030504040204" pitchFamily="50" charset="-128"/>
                <a:ea typeface="Meiryo UI" panose="020B0604030504040204" pitchFamily="50" charset="-128"/>
              </a:rPr>
              <a:t>セキュリティ対策を適用する場合、状況等を把握したうえで、</a:t>
            </a:r>
            <a:r>
              <a:rPr kumimoji="1" lang="ja-JP" altLang="en-US" sz="2000" b="1" dirty="0">
                <a:latin typeface="Meiryo UI" panose="020B0604030504040204" pitchFamily="50" charset="-128"/>
                <a:ea typeface="Meiryo UI" panose="020B0604030504040204" pitchFamily="50" charset="-128"/>
              </a:rPr>
              <a:t>何のためにするのかということを明確にしていなければ、不十分な対策となってしまいます</a:t>
            </a:r>
          </a:p>
        </p:txBody>
      </p:sp>
      <p:sp>
        <p:nvSpPr>
          <p:cNvPr id="17" name="コンテンツ プレースホルダー 2"/>
          <p:cNvSpPr txBox="1">
            <a:spLocks/>
          </p:cNvSpPr>
          <p:nvPr/>
        </p:nvSpPr>
        <p:spPr>
          <a:xfrm>
            <a:off x="836377" y="2264504"/>
            <a:ext cx="7482801" cy="420462"/>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b="1" dirty="0">
                <a:latin typeface="Meiryo UI" panose="020B0604030504040204" pitchFamily="50" charset="-128"/>
                <a:ea typeface="Meiryo UI" panose="020B0604030504040204" pitchFamily="50" charset="-128"/>
              </a:rPr>
              <a:t>事件簿</a:t>
            </a:r>
            <a:r>
              <a:rPr lang="en-US" altLang="ja-JP" sz="2000" b="1" dirty="0">
                <a:latin typeface="Meiryo UI" panose="020B0604030504040204" pitchFamily="50" charset="-128"/>
                <a:ea typeface="Meiryo UI" panose="020B0604030504040204" pitchFamily="50" charset="-128"/>
              </a:rPr>
              <a:t>1</a:t>
            </a:r>
            <a:r>
              <a:rPr lang="ja-JP" altLang="en-US" sz="2000" b="1"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花屋で、</a:t>
            </a:r>
            <a:r>
              <a:rPr lang="ja-JP" altLang="en-US" sz="2000" b="1" dirty="0">
                <a:latin typeface="Meiryo UI" panose="020B0604030504040204" pitchFamily="50" charset="-128"/>
                <a:ea typeface="Meiryo UI" panose="020B0604030504040204" pitchFamily="50" charset="-128"/>
              </a:rPr>
              <a:t>手書きの予約伝票を紛失？</a:t>
            </a:r>
            <a:endParaRPr lang="en-US" altLang="ja-JP" sz="2000" dirty="0">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2188" y="4129912"/>
            <a:ext cx="1753979" cy="2175478"/>
          </a:xfrm>
          <a:prstGeom prst="rect">
            <a:avLst/>
          </a:prstGeom>
        </p:spPr>
      </p:pic>
      <p:graphicFrame>
        <p:nvGraphicFramePr>
          <p:cNvPr id="7" name="表 6"/>
          <p:cNvGraphicFramePr>
            <a:graphicFrameLocks noGrp="1"/>
          </p:cNvGraphicFramePr>
          <p:nvPr>
            <p:extLst>
              <p:ext uri="{D42A27DB-BD31-4B8C-83A1-F6EECF244321}">
                <p14:modId xmlns:p14="http://schemas.microsoft.com/office/powerpoint/2010/main" val="2986782122"/>
              </p:ext>
            </p:extLst>
          </p:nvPr>
        </p:nvGraphicFramePr>
        <p:xfrm>
          <a:off x="1327590" y="2796175"/>
          <a:ext cx="6114598" cy="2804160"/>
        </p:xfrm>
        <a:graphic>
          <a:graphicData uri="http://schemas.openxmlformats.org/drawingml/2006/table">
            <a:tbl>
              <a:tblPr firstRow="1" bandRow="1">
                <a:tableStyleId>{5C22544A-7EE6-4342-B048-85BDC9FD1C3A}</a:tableStyleId>
              </a:tblPr>
              <a:tblGrid>
                <a:gridCol w="3098683">
                  <a:extLst>
                    <a:ext uri="{9D8B030D-6E8A-4147-A177-3AD203B41FA5}">
                      <a16:colId xmlns="" xmlns:a16="http://schemas.microsoft.com/office/drawing/2014/main" val="20000"/>
                    </a:ext>
                  </a:extLst>
                </a:gridCol>
                <a:gridCol w="1620252">
                  <a:extLst>
                    <a:ext uri="{9D8B030D-6E8A-4147-A177-3AD203B41FA5}">
                      <a16:colId xmlns="" xmlns:a16="http://schemas.microsoft.com/office/drawing/2014/main" val="20001"/>
                    </a:ext>
                  </a:extLst>
                </a:gridCol>
                <a:gridCol w="1395663">
                  <a:extLst>
                    <a:ext uri="{9D8B030D-6E8A-4147-A177-3AD203B41FA5}">
                      <a16:colId xmlns="" xmlns:a16="http://schemas.microsoft.com/office/drawing/2014/main" val="20002"/>
                    </a:ext>
                  </a:extLst>
                </a:gridCol>
              </a:tblGrid>
              <a:tr h="0">
                <a:tc>
                  <a:txBody>
                    <a:bodyPr/>
                    <a:lstStyle/>
                    <a:p>
                      <a:pPr algn="ctr"/>
                      <a:r>
                        <a:rPr kumimoji="1" lang="ja-JP" altLang="en-US" sz="2000" dirty="0">
                          <a:latin typeface="Meiryo UI" panose="020B0604030504040204" pitchFamily="50" charset="-128"/>
                          <a:ea typeface="Meiryo UI" panose="020B0604030504040204" pitchFamily="50" charset="-128"/>
                        </a:rPr>
                        <a:t>目的等</a:t>
                      </a:r>
                    </a:p>
                  </a:txBody>
                  <a:tcPr/>
                </a:tc>
                <a:tc>
                  <a:txBody>
                    <a:bodyPr/>
                    <a:lstStyle/>
                    <a:p>
                      <a:pPr algn="ctr"/>
                      <a:r>
                        <a:rPr kumimoji="1" lang="ja-JP" altLang="en-US" sz="2000" dirty="0">
                          <a:latin typeface="Meiryo UI" panose="020B0604030504040204" pitchFamily="50" charset="-128"/>
                          <a:ea typeface="Meiryo UI" panose="020B0604030504040204" pitchFamily="50" charset="-128"/>
                        </a:rPr>
                        <a:t>種類</a:t>
                      </a:r>
                    </a:p>
                  </a:txBody>
                  <a:tcPr/>
                </a:tc>
                <a:tc>
                  <a:txBody>
                    <a:bodyPr/>
                    <a:lstStyle/>
                    <a:p>
                      <a:pPr algn="ctr"/>
                      <a:r>
                        <a:rPr kumimoji="1" lang="ja-JP" altLang="en-US" sz="2000" dirty="0">
                          <a:latin typeface="Meiryo UI" panose="020B0604030504040204" pitchFamily="50" charset="-128"/>
                          <a:ea typeface="Meiryo UI" panose="020B0604030504040204" pitchFamily="50" charset="-128"/>
                        </a:rPr>
                        <a:t>対策案</a:t>
                      </a:r>
                    </a:p>
                  </a:txBody>
                  <a:tcPr/>
                </a:tc>
                <a:extLst>
                  <a:ext uri="{0D108BD9-81ED-4DB2-BD59-A6C34878D82A}">
                    <a16:rowId xmlns="" xmlns:a16="http://schemas.microsoft.com/office/drawing/2014/main" val="10000"/>
                  </a:ext>
                </a:extLst>
              </a:tr>
              <a:tr h="370840">
                <a:tc>
                  <a:txBody>
                    <a:bodyPr/>
                    <a:lstStyle/>
                    <a:p>
                      <a:r>
                        <a:rPr kumimoji="1" lang="ja-JP" altLang="en-US" sz="2000" dirty="0">
                          <a:latin typeface="Meiryo UI" panose="020B0604030504040204" pitchFamily="50" charset="-128"/>
                          <a:ea typeface="Meiryo UI" panose="020B0604030504040204" pitchFamily="50" charset="-128"/>
                        </a:rPr>
                        <a:t>誰が盗んだのかがわかるようにしたい</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（いつ盗んだのかもわかる）</a:t>
                      </a:r>
                    </a:p>
                  </a:txBody>
                  <a:tcPr/>
                </a:tc>
                <a:tc>
                  <a:txBody>
                    <a:bodyPr/>
                    <a:lstStyle/>
                    <a:p>
                      <a:r>
                        <a:rPr kumimoji="1" lang="ja-JP" altLang="en-US" sz="2000" b="1" dirty="0">
                          <a:latin typeface="Meiryo UI" panose="020B0604030504040204" pitchFamily="50" charset="-128"/>
                          <a:ea typeface="Meiryo UI" panose="020B0604030504040204" pitchFamily="50" charset="-128"/>
                        </a:rPr>
                        <a:t>予防・物理的</a:t>
                      </a:r>
                    </a:p>
                  </a:txBody>
                  <a:tcPr/>
                </a:tc>
                <a:tc>
                  <a:txBody>
                    <a:bodyPr/>
                    <a:lstStyle/>
                    <a:p>
                      <a:r>
                        <a:rPr kumimoji="1" lang="ja-JP" altLang="en-US" sz="2000" dirty="0">
                          <a:latin typeface="Meiryo UI" panose="020B0604030504040204" pitchFamily="50" charset="-128"/>
                          <a:ea typeface="Meiryo UI" panose="020B0604030504040204" pitchFamily="50" charset="-128"/>
                        </a:rPr>
                        <a:t>監視カメラの設置</a:t>
                      </a:r>
                    </a:p>
                  </a:txBody>
                  <a:tcPr/>
                </a:tc>
                <a:extLst>
                  <a:ext uri="{0D108BD9-81ED-4DB2-BD59-A6C34878D82A}">
                    <a16:rowId xmlns="" xmlns:a16="http://schemas.microsoft.com/office/drawing/2014/main" val="10001"/>
                  </a:ext>
                </a:extLst>
              </a:tr>
              <a:tr h="370840">
                <a:tc>
                  <a:txBody>
                    <a:bodyPr/>
                    <a:lstStyle/>
                    <a:p>
                      <a:r>
                        <a:rPr kumimoji="1" lang="ja-JP" altLang="en-US" sz="2000" dirty="0">
                          <a:latin typeface="Meiryo UI" panose="020B0604030504040204" pitchFamily="50" charset="-128"/>
                          <a:ea typeface="Meiryo UI" panose="020B0604030504040204" pitchFamily="50" charset="-128"/>
                        </a:rPr>
                        <a:t>伝票の保管場所を決めておきたい</a:t>
                      </a:r>
                    </a:p>
                  </a:txBody>
                  <a:tcPr/>
                </a:tc>
                <a:tc>
                  <a:txBody>
                    <a:bodyPr/>
                    <a:lstStyle/>
                    <a:p>
                      <a:r>
                        <a:rPr kumimoji="1" lang="ja-JP" altLang="en-US" sz="2000" b="1" dirty="0">
                          <a:latin typeface="Meiryo UI" panose="020B0604030504040204" pitchFamily="50" charset="-128"/>
                          <a:ea typeface="Meiryo UI" panose="020B0604030504040204" pitchFamily="50" charset="-128"/>
                        </a:rPr>
                        <a:t>予防・組織的</a:t>
                      </a:r>
                    </a:p>
                  </a:txBody>
                  <a:tcPr/>
                </a:tc>
                <a:tc>
                  <a:txBody>
                    <a:bodyPr/>
                    <a:lstStyle/>
                    <a:p>
                      <a:r>
                        <a:rPr kumimoji="1" lang="ja-JP" altLang="en-US" sz="2000" dirty="0">
                          <a:latin typeface="Meiryo UI" panose="020B0604030504040204" pitchFamily="50" charset="-128"/>
                          <a:ea typeface="Meiryo UI" panose="020B0604030504040204" pitchFamily="50" charset="-128"/>
                        </a:rPr>
                        <a:t>業務ルールの策定</a:t>
                      </a:r>
                    </a:p>
                  </a:txBody>
                  <a:tcPr/>
                </a:tc>
                <a:extLst>
                  <a:ext uri="{0D108BD9-81ED-4DB2-BD59-A6C34878D82A}">
                    <a16:rowId xmlns="" xmlns:a16="http://schemas.microsoft.com/office/drawing/2014/main" val="10002"/>
                  </a:ext>
                </a:extLst>
              </a:tr>
              <a:tr h="370840">
                <a:tc>
                  <a:txBody>
                    <a:bodyPr/>
                    <a:lstStyle/>
                    <a:p>
                      <a:r>
                        <a:rPr kumimoji="1" lang="ja-JP" altLang="en-US" sz="2000" dirty="0">
                          <a:latin typeface="Meiryo UI" panose="020B0604030504040204" pitchFamily="50" charset="-128"/>
                          <a:ea typeface="Meiryo UI" panose="020B0604030504040204" pitchFamily="50" charset="-128"/>
                        </a:rPr>
                        <a:t>業務のルールを伝えて（知って）おきたい</a:t>
                      </a:r>
                    </a:p>
                  </a:txBody>
                  <a:tcPr/>
                </a:tc>
                <a:tc>
                  <a:txBody>
                    <a:bodyPr/>
                    <a:lstStyle/>
                    <a:p>
                      <a:r>
                        <a:rPr kumimoji="1" lang="ja-JP" altLang="en-US" sz="2000" b="1" dirty="0">
                          <a:latin typeface="Meiryo UI" panose="020B0604030504040204" pitchFamily="50" charset="-128"/>
                          <a:ea typeface="Meiryo UI" panose="020B0604030504040204" pitchFamily="50" charset="-128"/>
                        </a:rPr>
                        <a:t>防止・人的</a:t>
                      </a:r>
                    </a:p>
                  </a:txBody>
                  <a:tcPr/>
                </a:tc>
                <a:tc>
                  <a:txBody>
                    <a:bodyPr/>
                    <a:lstStyle/>
                    <a:p>
                      <a:r>
                        <a:rPr kumimoji="1" lang="ja-JP" altLang="en-US" sz="2000" dirty="0">
                          <a:latin typeface="Meiryo UI" panose="020B0604030504040204" pitchFamily="50" charset="-128"/>
                          <a:ea typeface="Meiryo UI" panose="020B0604030504040204" pitchFamily="50" charset="-128"/>
                        </a:rPr>
                        <a:t>研修の実施</a:t>
                      </a:r>
                    </a:p>
                  </a:txBody>
                  <a:tcPr/>
                </a:tc>
                <a:extLst>
                  <a:ext uri="{0D108BD9-81ED-4DB2-BD59-A6C34878D82A}">
                    <a16:rowId xmlns="" xmlns:a16="http://schemas.microsoft.com/office/drawing/2014/main" val="10003"/>
                  </a:ext>
                </a:extLst>
              </a:tr>
            </a:tbl>
          </a:graphicData>
        </a:graphic>
      </p:graphicFrame>
      <p:sp>
        <p:nvSpPr>
          <p:cNvPr id="14" name="コンテンツ プレースホルダー 2"/>
          <p:cNvSpPr txBox="1">
            <a:spLocks/>
          </p:cNvSpPr>
          <p:nvPr/>
        </p:nvSpPr>
        <p:spPr>
          <a:xfrm>
            <a:off x="836377" y="5780649"/>
            <a:ext cx="6783623" cy="716403"/>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これはあくまでも一例です。適用する対策は、他にもいろいろと考えられます。</a:t>
            </a:r>
            <a:endParaRPr lang="en-US" altLang="ja-JP"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513355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セキュリティ対策の基本</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◆どのセキュリティ対策を選択するか（</a:t>
            </a:r>
            <a:r>
              <a:rPr lang="en-US" altLang="ja-JP" sz="2400" b="1" dirty="0"/>
              <a:t>3</a:t>
            </a:r>
            <a:r>
              <a:rPr lang="ja-JP" altLang="en-US" sz="2400" b="1" dirty="0"/>
              <a:t>）</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374859"/>
          </a:xfrm>
        </p:spPr>
        <p:txBody>
          <a:bodyPr/>
          <a:lstStyle/>
          <a:p>
            <a:r>
              <a:rPr kumimoji="1" lang="ja-JP" altLang="en-US" sz="2000" dirty="0">
                <a:latin typeface="Meiryo UI" panose="020B0604030504040204" pitchFamily="50" charset="-128"/>
                <a:ea typeface="Meiryo UI" panose="020B0604030504040204" pitchFamily="50" charset="-128"/>
              </a:rPr>
              <a:t>では、次の事例ではどうでしょう</a:t>
            </a:r>
            <a:endParaRPr kumimoji="1" lang="ja-JP" altLang="en-US" sz="2000" b="1" dirty="0">
              <a:latin typeface="Meiryo UI" panose="020B0604030504040204" pitchFamily="50" charset="-128"/>
              <a:ea typeface="Meiryo UI" panose="020B0604030504040204" pitchFamily="50" charset="-128"/>
            </a:endParaRPr>
          </a:p>
        </p:txBody>
      </p:sp>
      <p:sp>
        <p:nvSpPr>
          <p:cNvPr id="11" name="角丸四角形 10"/>
          <p:cNvSpPr/>
          <p:nvPr/>
        </p:nvSpPr>
        <p:spPr>
          <a:xfrm>
            <a:off x="836378" y="2767789"/>
            <a:ext cx="7482800" cy="468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latin typeface="Meiryo UI" panose="020B0604030504040204" pitchFamily="50" charset="-128"/>
                <a:ea typeface="Meiryo UI" panose="020B0604030504040204" pitchFamily="50" charset="-128"/>
              </a:rPr>
              <a:t>予防的対策・</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防止的対策</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正方形/長方形 1"/>
          <p:cNvSpPr/>
          <p:nvPr/>
        </p:nvSpPr>
        <p:spPr>
          <a:xfrm>
            <a:off x="836378" y="2178060"/>
            <a:ext cx="1770185" cy="452645"/>
          </a:xfrm>
          <a:prstGeom prst="rect">
            <a:avLst/>
          </a:prstGeom>
          <a:gradFill>
            <a:gsLst>
              <a:gs pos="5000">
                <a:srgbClr val="47C2FF"/>
              </a:gs>
              <a:gs pos="100000">
                <a:srgbClr val="002060"/>
              </a:gs>
            </a:gsLst>
            <a:lin ang="16200000" scaled="0"/>
          </a:gra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solidFill>
                  <a:schemeClr val="bg1"/>
                </a:solidFill>
                <a:latin typeface="Meiryo UI" panose="020B0604030504040204" pitchFamily="50" charset="-128"/>
                <a:ea typeface="Meiryo UI" panose="020B0604030504040204" pitchFamily="50" charset="-128"/>
              </a:rPr>
              <a:t>組織的対策</a:t>
            </a:r>
            <a:endParaRPr kumimoji="1" lang="en-US" altLang="ja-JP" sz="2400" b="1" dirty="0">
              <a:solidFill>
                <a:schemeClr val="bg1"/>
              </a:solidFill>
              <a:latin typeface="Meiryo UI" panose="020B0604030504040204" pitchFamily="50" charset="-128"/>
              <a:ea typeface="Meiryo UI" panose="020B0604030504040204" pitchFamily="50" charset="-128"/>
            </a:endParaRPr>
          </a:p>
        </p:txBody>
      </p:sp>
      <p:sp>
        <p:nvSpPr>
          <p:cNvPr id="12" name="正方形/長方形 11"/>
          <p:cNvSpPr/>
          <p:nvPr/>
        </p:nvSpPr>
        <p:spPr>
          <a:xfrm>
            <a:off x="2740583" y="2178060"/>
            <a:ext cx="1770185" cy="452645"/>
          </a:xfrm>
          <a:prstGeom prst="rect">
            <a:avLst/>
          </a:prstGeom>
          <a:gradFill>
            <a:gsLst>
              <a:gs pos="5000">
                <a:srgbClr val="B3B3FF"/>
              </a:gs>
              <a:gs pos="100000">
                <a:srgbClr val="7030A0"/>
              </a:gs>
            </a:gsLst>
          </a:gradFill>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latin typeface="Meiryo UI" panose="020B0604030504040204" pitchFamily="50" charset="-128"/>
                <a:ea typeface="Meiryo UI" panose="020B0604030504040204" pitchFamily="50" charset="-128"/>
              </a:rPr>
              <a:t>人的対策</a:t>
            </a:r>
            <a:endParaRPr kumimoji="1" lang="en-US" altLang="ja-JP" sz="2400" b="1" dirty="0">
              <a:latin typeface="Meiryo UI" panose="020B0604030504040204" pitchFamily="50" charset="-128"/>
              <a:ea typeface="Meiryo UI" panose="020B0604030504040204" pitchFamily="50" charset="-128"/>
            </a:endParaRPr>
          </a:p>
        </p:txBody>
      </p:sp>
      <p:sp>
        <p:nvSpPr>
          <p:cNvPr id="15" name="正方形/長方形 14"/>
          <p:cNvSpPr/>
          <p:nvPr/>
        </p:nvSpPr>
        <p:spPr>
          <a:xfrm>
            <a:off x="6548993" y="2178060"/>
            <a:ext cx="1770185" cy="452645"/>
          </a:xfrm>
          <a:prstGeom prst="rect">
            <a:avLst/>
          </a:prstGeom>
          <a:gradFill>
            <a:gsLst>
              <a:gs pos="5000">
                <a:srgbClr val="FFD129"/>
              </a:gs>
              <a:gs pos="100000">
                <a:schemeClr val="accent2">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latin typeface="Meiryo UI" panose="020B0604030504040204" pitchFamily="50" charset="-128"/>
                <a:ea typeface="Meiryo UI" panose="020B0604030504040204" pitchFamily="50" charset="-128"/>
              </a:rPr>
              <a:t>技術的対策</a:t>
            </a:r>
            <a:endParaRPr kumimoji="1" lang="en-US" altLang="ja-JP" sz="2400" b="1" dirty="0">
              <a:latin typeface="Meiryo UI" panose="020B0604030504040204" pitchFamily="50" charset="-128"/>
              <a:ea typeface="Meiryo UI" panose="020B0604030504040204" pitchFamily="50" charset="-128"/>
            </a:endParaRPr>
          </a:p>
        </p:txBody>
      </p:sp>
      <p:sp>
        <p:nvSpPr>
          <p:cNvPr id="16" name="正方形/長方形 15"/>
          <p:cNvSpPr/>
          <p:nvPr/>
        </p:nvSpPr>
        <p:spPr>
          <a:xfrm>
            <a:off x="4644788" y="2178060"/>
            <a:ext cx="1770185" cy="452645"/>
          </a:xfrm>
          <a:prstGeom prst="rect">
            <a:avLst/>
          </a:prstGeom>
          <a:gradFill>
            <a:gsLst>
              <a:gs pos="5000">
                <a:srgbClr val="9AD54B"/>
              </a:gs>
              <a:gs pos="100000">
                <a:srgbClr val="009E47"/>
              </a:gs>
            </a:gsLst>
          </a:gradFill>
        </p:spPr>
        <p:style>
          <a:lnRef idx="1">
            <a:schemeClr val="accent1"/>
          </a:lnRef>
          <a:fillRef idx="3">
            <a:schemeClr val="accent1"/>
          </a:fillRef>
          <a:effectRef idx="2">
            <a:schemeClr val="accent1"/>
          </a:effectRef>
          <a:fontRef idx="minor">
            <a:schemeClr val="lt1"/>
          </a:fontRef>
        </p:style>
        <p:txBody>
          <a:bodyPr rtlCol="0" anchor="t"/>
          <a:lstStyle/>
          <a:p>
            <a:pPr algn="ctr"/>
            <a:r>
              <a:rPr kumimoji="1" lang="ja-JP" altLang="en-US" sz="2400" b="1" dirty="0">
                <a:latin typeface="Meiryo UI" panose="020B0604030504040204" pitchFamily="50" charset="-128"/>
                <a:ea typeface="Meiryo UI" panose="020B0604030504040204" pitchFamily="50" charset="-128"/>
              </a:rPr>
              <a:t>物理的対策</a:t>
            </a:r>
            <a:endParaRPr kumimoji="1" lang="en-US" altLang="ja-JP" sz="2400" b="1" dirty="0">
              <a:latin typeface="Meiryo UI" panose="020B0604030504040204" pitchFamily="50" charset="-128"/>
              <a:ea typeface="Meiryo UI" panose="020B0604030504040204" pitchFamily="50" charset="-128"/>
            </a:endParaRPr>
          </a:p>
        </p:txBody>
      </p:sp>
      <p:sp>
        <p:nvSpPr>
          <p:cNvPr id="17" name="コンテンツ プレースホルダー 2"/>
          <p:cNvSpPr txBox="1">
            <a:spLocks/>
          </p:cNvSpPr>
          <p:nvPr/>
        </p:nvSpPr>
        <p:spPr>
          <a:xfrm>
            <a:off x="836377" y="3515787"/>
            <a:ext cx="7482801" cy="2789603"/>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b="1" dirty="0">
                <a:latin typeface="Meiryo UI" panose="020B0604030504040204" pitchFamily="50" charset="-128"/>
                <a:ea typeface="Meiryo UI" panose="020B0604030504040204" pitchFamily="50" charset="-128"/>
              </a:rPr>
              <a:t>事件簿</a:t>
            </a:r>
            <a:r>
              <a:rPr lang="en-US" altLang="ja-JP" sz="2000" b="1" dirty="0">
                <a:latin typeface="Meiryo UI" panose="020B0604030504040204" pitchFamily="50" charset="-128"/>
                <a:ea typeface="Meiryo UI" panose="020B0604030504040204" pitchFamily="50" charset="-128"/>
              </a:rPr>
              <a:t>2</a:t>
            </a:r>
            <a:r>
              <a:rPr lang="ja-JP" altLang="en-US" sz="2000" b="1"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花屋で、</a:t>
            </a:r>
            <a:r>
              <a:rPr lang="ja-JP" altLang="en-US" sz="2000" b="1" dirty="0">
                <a:latin typeface="Meiryo UI" panose="020B0604030504040204" pitchFamily="50" charset="-128"/>
                <a:ea typeface="Meiryo UI" panose="020B0604030504040204" pitchFamily="50" charset="-128"/>
              </a:rPr>
              <a:t>画面上の予約伝票情報が漏えい？</a:t>
            </a:r>
            <a:endParaRPr lang="en-US" altLang="ja-JP" sz="2000" dirty="0">
              <a:latin typeface="Meiryo UI" panose="020B0604030504040204" pitchFamily="50" charset="-128"/>
              <a:ea typeface="Meiryo UI" panose="020B0604030504040204" pitchFamily="50" charset="-128"/>
            </a:endParaRPr>
          </a:p>
          <a:p>
            <a:r>
              <a:rPr lang="ja-JP" altLang="en-US" sz="2000" b="1" dirty="0">
                <a:latin typeface="Meiryo UI" panose="020B0604030504040204" pitchFamily="50" charset="-128"/>
                <a:ea typeface="Meiryo UI" panose="020B0604030504040204" pitchFamily="50" charset="-128"/>
              </a:rPr>
              <a:t>　</a:t>
            </a:r>
            <a:r>
              <a:rPr lang="ja-JP" altLang="en-US" sz="2000" dirty="0">
                <a:latin typeface="Meiryo UI" panose="020B0604030504040204" pitchFamily="50" charset="-128"/>
                <a:ea typeface="Meiryo UI" panose="020B0604030504040204" pitchFamily="50" charset="-128"/>
              </a:rPr>
              <a:t>状況等：</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「漏えいしたのは業務時間中らしい」（事件やね）</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「レジ横のノート</a:t>
            </a:r>
            <a:r>
              <a:rPr lang="en-US" altLang="ja-JP" sz="2000" dirty="0">
                <a:latin typeface="Meiryo UI" panose="020B0604030504040204" pitchFamily="50" charset="-128"/>
                <a:ea typeface="Meiryo UI" panose="020B0604030504040204" pitchFamily="50" charset="-128"/>
              </a:rPr>
              <a:t>PC</a:t>
            </a:r>
            <a:r>
              <a:rPr lang="ja-JP" altLang="en-US" sz="2000" dirty="0">
                <a:latin typeface="Meiryo UI" panose="020B0604030504040204" pitchFamily="50" charset="-128"/>
                <a:ea typeface="Meiryo UI" panose="020B0604030504040204" pitchFamily="50" charset="-128"/>
              </a:rPr>
              <a:t>で表示されていたらしい」（見えたか）</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rPr>
              <a:t>OK</a:t>
            </a:r>
            <a:r>
              <a:rPr lang="ja-JP" altLang="en-US" sz="2000" dirty="0" err="1">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xx</a:t>
            </a:r>
            <a:r>
              <a:rPr lang="ja-JP" altLang="en-US" sz="2000" dirty="0" err="1">
                <a:latin typeface="Meiryo UI" panose="020B0604030504040204" pitchFamily="50" charset="-128"/>
                <a:ea typeface="Meiryo UI" panose="020B0604030504040204" pitchFamily="50" charset="-128"/>
              </a:rPr>
              <a:t>って</a:t>
            </a:r>
            <a:r>
              <a:rPr lang="ja-JP" altLang="en-US" sz="2000" dirty="0">
                <a:latin typeface="Meiryo UI" panose="020B0604030504040204" pitchFamily="50" charset="-128"/>
                <a:ea typeface="Meiryo UI" panose="020B0604030504040204" pitchFamily="50" charset="-128"/>
              </a:rPr>
              <a:t>呼びかけると、おもしろい冗談ですねって</a:t>
            </a:r>
            <a:r>
              <a:rPr lang="en-US" altLang="ja-JP" sz="2000" dirty="0">
                <a:latin typeface="Meiryo UI" panose="020B0604030504040204" pitchFamily="50" charset="-128"/>
                <a:ea typeface="Meiryo UI" panose="020B0604030504040204" pitchFamily="50" charset="-128"/>
              </a:rPr>
              <a:t/>
            </a:r>
            <a:br>
              <a:rPr lang="en-US" altLang="ja-JP" sz="2000" dirty="0">
                <a:latin typeface="Meiryo UI" panose="020B0604030504040204" pitchFamily="50" charset="-128"/>
                <a:ea typeface="Meiryo UI" panose="020B0604030504040204" pitchFamily="50" charset="-128"/>
              </a:rPr>
            </a:br>
            <a:r>
              <a:rPr lang="ja-JP" altLang="en-US" sz="2000" dirty="0">
                <a:latin typeface="Meiryo UI" panose="020B0604030504040204" pitchFamily="50" charset="-128"/>
                <a:ea typeface="Meiryo UI" panose="020B0604030504040204" pitchFamily="50" charset="-128"/>
              </a:rPr>
              <a:t>　　　　言われるらしい」（そっちか）</a:t>
            </a: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6202" y="4206063"/>
            <a:ext cx="2227798" cy="2290795"/>
          </a:xfrm>
          <a:prstGeom prst="rect">
            <a:avLst/>
          </a:prstGeom>
        </p:spPr>
      </p:pic>
    </p:spTree>
    <p:extLst>
      <p:ext uri="{BB962C8B-B14F-4D97-AF65-F5344CB8AC3E}">
        <p14:creationId xmlns:p14="http://schemas.microsoft.com/office/powerpoint/2010/main" val="2026203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セキュリティ対策の基本</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◆どのセキュリティ対策を選択するか（</a:t>
            </a:r>
            <a:r>
              <a:rPr lang="en-US" altLang="ja-JP" sz="2400" b="1" dirty="0"/>
              <a:t>4</a:t>
            </a:r>
            <a:r>
              <a:rPr lang="ja-JP" altLang="en-US" sz="2400" b="1" dirty="0"/>
              <a:t>）</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700779"/>
          </a:xfrm>
        </p:spPr>
        <p:txBody>
          <a:bodyPr/>
          <a:lstStyle/>
          <a:p>
            <a:r>
              <a:rPr kumimoji="1" lang="ja-JP" altLang="en-US" sz="2000" dirty="0">
                <a:latin typeface="Meiryo UI" panose="020B0604030504040204" pitchFamily="50" charset="-128"/>
                <a:ea typeface="Meiryo UI" panose="020B0604030504040204" pitchFamily="50" charset="-128"/>
              </a:rPr>
              <a:t>先ほどの事例では紙でしたが、今回の事例は、</a:t>
            </a:r>
            <a:r>
              <a:rPr kumimoji="1" lang="en-US" altLang="ja-JP" sz="2000" dirty="0">
                <a:latin typeface="Meiryo UI" panose="020B0604030504040204" pitchFamily="50" charset="-128"/>
                <a:ea typeface="Meiryo UI" panose="020B0604030504040204" pitchFamily="50" charset="-128"/>
              </a:rPr>
              <a:t>PC</a:t>
            </a:r>
            <a:r>
              <a:rPr kumimoji="1" lang="ja-JP" altLang="en-US" sz="2000" dirty="0">
                <a:latin typeface="Meiryo UI" panose="020B0604030504040204" pitchFamily="50" charset="-128"/>
                <a:ea typeface="Meiryo UI" panose="020B0604030504040204" pitchFamily="50" charset="-128"/>
              </a:rPr>
              <a:t>・電子的な情報が関係していますが、対策はどのように考えればよいでしょうか</a:t>
            </a:r>
            <a:endParaRPr kumimoji="1" lang="ja-JP" altLang="en-US" sz="2000" b="1" dirty="0">
              <a:latin typeface="Meiryo UI" panose="020B0604030504040204" pitchFamily="50" charset="-128"/>
              <a:ea typeface="Meiryo UI" panose="020B0604030504040204" pitchFamily="50" charset="-128"/>
            </a:endParaRPr>
          </a:p>
        </p:txBody>
      </p:sp>
      <p:sp>
        <p:nvSpPr>
          <p:cNvPr id="17" name="コンテンツ プレースホルダー 2"/>
          <p:cNvSpPr txBox="1">
            <a:spLocks/>
          </p:cNvSpPr>
          <p:nvPr/>
        </p:nvSpPr>
        <p:spPr>
          <a:xfrm>
            <a:off x="836377" y="2264504"/>
            <a:ext cx="7482801" cy="420462"/>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b="1" dirty="0">
                <a:latin typeface="Meiryo UI" panose="020B0604030504040204" pitchFamily="50" charset="-128"/>
                <a:ea typeface="Meiryo UI" panose="020B0604030504040204" pitchFamily="50" charset="-128"/>
              </a:rPr>
              <a:t>事件簿</a:t>
            </a:r>
            <a:r>
              <a:rPr lang="en-US" altLang="ja-JP" sz="2000" b="1" dirty="0">
                <a:latin typeface="Meiryo UI" panose="020B0604030504040204" pitchFamily="50" charset="-128"/>
                <a:ea typeface="Meiryo UI" panose="020B0604030504040204" pitchFamily="50" charset="-128"/>
              </a:rPr>
              <a:t>2</a:t>
            </a:r>
            <a:r>
              <a:rPr lang="ja-JP" altLang="en-US" sz="2000" b="1"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花屋で、</a:t>
            </a:r>
            <a:r>
              <a:rPr lang="ja-JP" altLang="en-US" sz="2000" b="1" dirty="0">
                <a:latin typeface="Meiryo UI" panose="020B0604030504040204" pitchFamily="50" charset="-128"/>
                <a:ea typeface="Meiryo UI" panose="020B0604030504040204" pitchFamily="50" charset="-128"/>
              </a:rPr>
              <a:t>画面上の予約伝票情報が漏えい？</a:t>
            </a:r>
            <a:endParaRPr lang="en-US" altLang="ja-JP" sz="2000" dirty="0">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2188" y="4129912"/>
            <a:ext cx="1753979" cy="2175478"/>
          </a:xfrm>
          <a:prstGeom prst="rect">
            <a:avLst/>
          </a:prstGeom>
        </p:spPr>
      </p:pic>
      <p:graphicFrame>
        <p:nvGraphicFramePr>
          <p:cNvPr id="7" name="表 6"/>
          <p:cNvGraphicFramePr>
            <a:graphicFrameLocks noGrp="1"/>
          </p:cNvGraphicFramePr>
          <p:nvPr>
            <p:extLst>
              <p:ext uri="{D42A27DB-BD31-4B8C-83A1-F6EECF244321}">
                <p14:modId xmlns:p14="http://schemas.microsoft.com/office/powerpoint/2010/main" val="1886695463"/>
              </p:ext>
            </p:extLst>
          </p:nvPr>
        </p:nvGraphicFramePr>
        <p:xfrm>
          <a:off x="1327590" y="2796175"/>
          <a:ext cx="6114598" cy="2804160"/>
        </p:xfrm>
        <a:graphic>
          <a:graphicData uri="http://schemas.openxmlformats.org/drawingml/2006/table">
            <a:tbl>
              <a:tblPr firstRow="1" bandRow="1">
                <a:tableStyleId>{5C22544A-7EE6-4342-B048-85BDC9FD1C3A}</a:tableStyleId>
              </a:tblPr>
              <a:tblGrid>
                <a:gridCol w="3098683">
                  <a:extLst>
                    <a:ext uri="{9D8B030D-6E8A-4147-A177-3AD203B41FA5}">
                      <a16:colId xmlns="" xmlns:a16="http://schemas.microsoft.com/office/drawing/2014/main" val="20000"/>
                    </a:ext>
                  </a:extLst>
                </a:gridCol>
                <a:gridCol w="1620252">
                  <a:extLst>
                    <a:ext uri="{9D8B030D-6E8A-4147-A177-3AD203B41FA5}">
                      <a16:colId xmlns="" xmlns:a16="http://schemas.microsoft.com/office/drawing/2014/main" val="20001"/>
                    </a:ext>
                  </a:extLst>
                </a:gridCol>
                <a:gridCol w="1395663">
                  <a:extLst>
                    <a:ext uri="{9D8B030D-6E8A-4147-A177-3AD203B41FA5}">
                      <a16:colId xmlns="" xmlns:a16="http://schemas.microsoft.com/office/drawing/2014/main" val="20002"/>
                    </a:ext>
                  </a:extLst>
                </a:gridCol>
              </a:tblGrid>
              <a:tr h="0">
                <a:tc>
                  <a:txBody>
                    <a:bodyPr/>
                    <a:lstStyle/>
                    <a:p>
                      <a:pPr algn="ctr"/>
                      <a:r>
                        <a:rPr kumimoji="1" lang="ja-JP" altLang="en-US" sz="2000" dirty="0">
                          <a:latin typeface="Meiryo UI" panose="020B0604030504040204" pitchFamily="50" charset="-128"/>
                          <a:ea typeface="Meiryo UI" panose="020B0604030504040204" pitchFamily="50" charset="-128"/>
                        </a:rPr>
                        <a:t>目的等</a:t>
                      </a:r>
                    </a:p>
                  </a:txBody>
                  <a:tcPr/>
                </a:tc>
                <a:tc>
                  <a:txBody>
                    <a:bodyPr/>
                    <a:lstStyle/>
                    <a:p>
                      <a:pPr algn="ctr"/>
                      <a:r>
                        <a:rPr kumimoji="1" lang="ja-JP" altLang="en-US" sz="2000" dirty="0">
                          <a:latin typeface="Meiryo UI" panose="020B0604030504040204" pitchFamily="50" charset="-128"/>
                          <a:ea typeface="Meiryo UI" panose="020B0604030504040204" pitchFamily="50" charset="-128"/>
                        </a:rPr>
                        <a:t>種類</a:t>
                      </a:r>
                    </a:p>
                  </a:txBody>
                  <a:tcPr/>
                </a:tc>
                <a:tc>
                  <a:txBody>
                    <a:bodyPr/>
                    <a:lstStyle/>
                    <a:p>
                      <a:pPr algn="ctr"/>
                      <a:r>
                        <a:rPr kumimoji="1" lang="ja-JP" altLang="en-US" sz="2000" dirty="0">
                          <a:latin typeface="Meiryo UI" panose="020B0604030504040204" pitchFamily="50" charset="-128"/>
                          <a:ea typeface="Meiryo UI" panose="020B0604030504040204" pitchFamily="50" charset="-128"/>
                        </a:rPr>
                        <a:t>対策案</a:t>
                      </a:r>
                    </a:p>
                  </a:txBody>
                  <a:tcPr/>
                </a:tc>
                <a:extLst>
                  <a:ext uri="{0D108BD9-81ED-4DB2-BD59-A6C34878D82A}">
                    <a16:rowId xmlns="" xmlns:a16="http://schemas.microsoft.com/office/drawing/2014/main" val="10000"/>
                  </a:ext>
                </a:extLst>
              </a:tr>
              <a:tr h="370840">
                <a:tc>
                  <a:txBody>
                    <a:bodyPr/>
                    <a:lstStyle/>
                    <a:p>
                      <a:r>
                        <a:rPr kumimoji="1" lang="ja-JP" altLang="en-US" sz="2000" dirty="0">
                          <a:latin typeface="Meiryo UI" panose="020B0604030504040204" pitchFamily="50" charset="-128"/>
                          <a:ea typeface="Meiryo UI" panose="020B0604030504040204" pitchFamily="50" charset="-128"/>
                        </a:rPr>
                        <a:t>操作できる人を制限したい</a:t>
                      </a:r>
                    </a:p>
                  </a:txBody>
                  <a:tcPr/>
                </a:tc>
                <a:tc>
                  <a:txBody>
                    <a:bodyPr/>
                    <a:lstStyle/>
                    <a:p>
                      <a:r>
                        <a:rPr kumimoji="1" lang="ja-JP" altLang="en-US" sz="2000" b="1" dirty="0">
                          <a:latin typeface="Meiryo UI" panose="020B0604030504040204" pitchFamily="50" charset="-128"/>
                          <a:ea typeface="Meiryo UI" panose="020B0604030504040204" pitchFamily="50" charset="-128"/>
                        </a:rPr>
                        <a:t>予防・技術的</a:t>
                      </a:r>
                    </a:p>
                  </a:txBody>
                  <a:tcPr/>
                </a:tc>
                <a:tc>
                  <a:txBody>
                    <a:bodyPr/>
                    <a:lstStyle/>
                    <a:p>
                      <a:r>
                        <a:rPr kumimoji="1" lang="en-US" altLang="ja-JP" sz="2000" dirty="0">
                          <a:latin typeface="Meiryo UI" panose="020B0604030504040204" pitchFamily="50" charset="-128"/>
                          <a:ea typeface="Meiryo UI" panose="020B0604030504040204" pitchFamily="50" charset="-128"/>
                        </a:rPr>
                        <a:t>ID</a:t>
                      </a:r>
                      <a:r>
                        <a:rPr kumimoji="1" lang="ja-JP" altLang="en-US" sz="2000" dirty="0">
                          <a:latin typeface="Meiryo UI" panose="020B0604030504040204" pitchFamily="50" charset="-128"/>
                          <a:ea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rPr>
                        <a:t>PW</a:t>
                      </a:r>
                      <a:r>
                        <a:rPr kumimoji="1" lang="ja-JP" altLang="en-US" sz="2000" dirty="0">
                          <a:latin typeface="Meiryo UI" panose="020B0604030504040204" pitchFamily="50" charset="-128"/>
                          <a:ea typeface="Meiryo UI" panose="020B0604030504040204" pitchFamily="50" charset="-128"/>
                        </a:rPr>
                        <a:t>の設定</a:t>
                      </a:r>
                    </a:p>
                  </a:txBody>
                  <a:tcPr/>
                </a:tc>
                <a:extLst>
                  <a:ext uri="{0D108BD9-81ED-4DB2-BD59-A6C34878D82A}">
                    <a16:rowId xmlns="" xmlns:a16="http://schemas.microsoft.com/office/drawing/2014/main" val="10001"/>
                  </a:ext>
                </a:extLst>
              </a:tr>
              <a:tr h="370840">
                <a:tc>
                  <a:txBody>
                    <a:bodyPr/>
                    <a:lstStyle/>
                    <a:p>
                      <a:r>
                        <a:rPr kumimoji="1" lang="en-US" altLang="ja-JP" sz="2000" dirty="0">
                          <a:latin typeface="Meiryo UI" panose="020B0604030504040204" pitchFamily="50" charset="-128"/>
                          <a:ea typeface="Meiryo UI" panose="020B0604030504040204" pitchFamily="50" charset="-128"/>
                        </a:rPr>
                        <a:t>PC</a:t>
                      </a:r>
                      <a:r>
                        <a:rPr kumimoji="1" lang="ja-JP" altLang="en-US" sz="2000" dirty="0">
                          <a:latin typeface="Meiryo UI" panose="020B0604030504040204" pitchFamily="50" charset="-128"/>
                          <a:ea typeface="Meiryo UI" panose="020B0604030504040204" pitchFamily="50" charset="-128"/>
                        </a:rPr>
                        <a:t>画面の表示設定を制限しておきたい</a:t>
                      </a:r>
                    </a:p>
                  </a:txBody>
                  <a:tcPr/>
                </a:tc>
                <a:tc>
                  <a:txBody>
                    <a:bodyPr/>
                    <a:lstStyle/>
                    <a:p>
                      <a:r>
                        <a:rPr kumimoji="1" lang="ja-JP" altLang="en-US" sz="2000" b="1" dirty="0">
                          <a:latin typeface="Meiryo UI" panose="020B0604030504040204" pitchFamily="50" charset="-128"/>
                          <a:ea typeface="Meiryo UI" panose="020B0604030504040204" pitchFamily="50" charset="-128"/>
                        </a:rPr>
                        <a:t>予防・技術的</a:t>
                      </a:r>
                    </a:p>
                  </a:txBody>
                  <a:tcPr/>
                </a:tc>
                <a:tc>
                  <a:txBody>
                    <a:bodyPr/>
                    <a:lstStyle/>
                    <a:p>
                      <a:r>
                        <a:rPr kumimoji="1" lang="en-US" altLang="ja-JP" sz="2000" dirty="0">
                          <a:latin typeface="Meiryo UI" panose="020B0604030504040204" pitchFamily="50" charset="-128"/>
                          <a:ea typeface="Meiryo UI" panose="020B0604030504040204" pitchFamily="50" charset="-128"/>
                        </a:rPr>
                        <a:t>PW</a:t>
                      </a:r>
                      <a:r>
                        <a:rPr kumimoji="1" lang="ja-JP" altLang="en-US" sz="2000" dirty="0">
                          <a:latin typeface="Meiryo UI" panose="020B0604030504040204" pitchFamily="50" charset="-128"/>
                          <a:ea typeface="Meiryo UI" panose="020B0604030504040204" pitchFamily="50" charset="-128"/>
                        </a:rPr>
                        <a:t>付きスクリーンセーバーの設定</a:t>
                      </a:r>
                    </a:p>
                  </a:txBody>
                  <a:tcPr/>
                </a:tc>
                <a:extLst>
                  <a:ext uri="{0D108BD9-81ED-4DB2-BD59-A6C34878D82A}">
                    <a16:rowId xmlns="" xmlns:a16="http://schemas.microsoft.com/office/drawing/2014/main" val="10002"/>
                  </a:ext>
                </a:extLst>
              </a:tr>
              <a:tr h="370840">
                <a:tc>
                  <a:txBody>
                    <a:bodyPr/>
                    <a:lstStyle/>
                    <a:p>
                      <a:r>
                        <a:rPr kumimoji="1" lang="ja-JP" altLang="en-US" sz="2000" dirty="0">
                          <a:latin typeface="Meiryo UI" panose="020B0604030504040204" pitchFamily="50" charset="-128"/>
                          <a:ea typeface="Meiryo UI" panose="020B0604030504040204" pitchFamily="50" charset="-128"/>
                        </a:rPr>
                        <a:t>業務のルールを伝えて（知って）おきたい</a:t>
                      </a:r>
                    </a:p>
                  </a:txBody>
                  <a:tcPr/>
                </a:tc>
                <a:tc>
                  <a:txBody>
                    <a:bodyPr/>
                    <a:lstStyle/>
                    <a:p>
                      <a:r>
                        <a:rPr kumimoji="1" lang="ja-JP" altLang="en-US" sz="2000" b="1" dirty="0">
                          <a:latin typeface="Meiryo UI" panose="020B0604030504040204" pitchFamily="50" charset="-128"/>
                          <a:ea typeface="Meiryo UI" panose="020B0604030504040204" pitchFamily="50" charset="-128"/>
                        </a:rPr>
                        <a:t>防止・人的</a:t>
                      </a:r>
                    </a:p>
                  </a:txBody>
                  <a:tcPr/>
                </a:tc>
                <a:tc>
                  <a:txBody>
                    <a:bodyPr/>
                    <a:lstStyle/>
                    <a:p>
                      <a:r>
                        <a:rPr kumimoji="1" lang="ja-JP" altLang="en-US" sz="2000" dirty="0">
                          <a:latin typeface="Meiryo UI" panose="020B0604030504040204" pitchFamily="50" charset="-128"/>
                          <a:ea typeface="Meiryo UI" panose="020B0604030504040204" pitchFamily="50" charset="-128"/>
                        </a:rPr>
                        <a:t>研修の実施</a:t>
                      </a:r>
                    </a:p>
                  </a:txBody>
                  <a:tcPr/>
                </a:tc>
                <a:extLst>
                  <a:ext uri="{0D108BD9-81ED-4DB2-BD59-A6C34878D82A}">
                    <a16:rowId xmlns="" xmlns:a16="http://schemas.microsoft.com/office/drawing/2014/main" val="10003"/>
                  </a:ext>
                </a:extLst>
              </a:tr>
            </a:tbl>
          </a:graphicData>
        </a:graphic>
      </p:graphicFrame>
      <p:sp>
        <p:nvSpPr>
          <p:cNvPr id="14" name="コンテンツ プレースホルダー 2"/>
          <p:cNvSpPr txBox="1">
            <a:spLocks/>
          </p:cNvSpPr>
          <p:nvPr/>
        </p:nvSpPr>
        <p:spPr>
          <a:xfrm>
            <a:off x="836377" y="5780649"/>
            <a:ext cx="6783623" cy="748487"/>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これはあくまでも一例です。適用する対策は、他にもいろいろと考えられます。</a:t>
            </a:r>
            <a:endParaRPr lang="en-US" altLang="ja-JP"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548587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a:prstGeom prst="rect">
            <a:avLst/>
          </a:prstGeom>
        </p:spPr>
        <p:txBody>
          <a:bodyPr/>
          <a:lstStyle/>
          <a:p>
            <a:r>
              <a:rPr lang="ja-JP" altLang="en-US" dirty="0"/>
              <a:t>アジェンダ</a:t>
            </a:r>
            <a:endParaRPr kumimoji="1" lang="ja-JP" altLang="en-US" dirty="0"/>
          </a:p>
        </p:txBody>
      </p:sp>
      <p:sp>
        <p:nvSpPr>
          <p:cNvPr id="4" name="コンテンツ プレースホルダー 2"/>
          <p:cNvSpPr txBox="1">
            <a:spLocks/>
          </p:cNvSpPr>
          <p:nvPr/>
        </p:nvSpPr>
        <p:spPr>
          <a:xfrm>
            <a:off x="902368" y="2069432"/>
            <a:ext cx="7267074" cy="3489157"/>
          </a:xfrm>
          <a:prstGeom prst="foldedCorner">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endParaRPr lang="en-US" altLang="ja-JP" b="1" dirty="0">
              <a:solidFill>
                <a:sysClr val="windowText" lastClr="000000"/>
              </a:solidFill>
            </a:endParaRPr>
          </a:p>
          <a:p>
            <a:pPr marL="0" indent="0">
              <a:buFont typeface="Wingdings" panose="05000000000000000000" pitchFamily="2" charset="2"/>
              <a:buNone/>
            </a:pPr>
            <a:r>
              <a:rPr lang="en-US" altLang="ja-JP" b="1" dirty="0">
                <a:solidFill>
                  <a:sysClr val="windowText" lastClr="000000"/>
                </a:solidFill>
              </a:rPr>
              <a:t>PART</a:t>
            </a:r>
            <a:r>
              <a:rPr lang="ja-JP" altLang="en-US" b="1" dirty="0">
                <a:solidFill>
                  <a:sysClr val="windowText" lastClr="000000"/>
                </a:solidFill>
              </a:rPr>
              <a:t>①　　セキュリティとは</a:t>
            </a:r>
            <a:endParaRPr lang="en-US" altLang="ja-JP" b="1" dirty="0">
              <a:solidFill>
                <a:sysClr val="windowText" lastClr="000000"/>
              </a:solidFill>
            </a:endParaRPr>
          </a:p>
          <a:p>
            <a:pPr marL="0" indent="0">
              <a:buFont typeface="Wingdings" panose="05000000000000000000" pitchFamily="2" charset="2"/>
              <a:buNone/>
            </a:pPr>
            <a:endParaRPr lang="en-US" altLang="ja-JP" b="1" dirty="0">
              <a:solidFill>
                <a:sysClr val="windowText" lastClr="000000"/>
              </a:solidFill>
            </a:endParaRPr>
          </a:p>
          <a:p>
            <a:pPr marL="0" indent="0">
              <a:buFont typeface="Wingdings" panose="05000000000000000000" pitchFamily="2" charset="2"/>
              <a:buNone/>
            </a:pPr>
            <a:r>
              <a:rPr lang="en-US" altLang="ja-JP" b="1" dirty="0">
                <a:solidFill>
                  <a:sysClr val="windowText" lastClr="000000"/>
                </a:solidFill>
              </a:rPr>
              <a:t>PART</a:t>
            </a:r>
            <a:r>
              <a:rPr lang="ja-JP" altLang="en-US" b="1" dirty="0">
                <a:solidFill>
                  <a:sysClr val="windowText" lastClr="000000"/>
                </a:solidFill>
              </a:rPr>
              <a:t>②　　セキュリティ対策の基本</a:t>
            </a:r>
            <a:endParaRPr lang="en-US" altLang="ja-JP" b="1" dirty="0">
              <a:solidFill>
                <a:sysClr val="windowText" lastClr="000000"/>
              </a:solidFill>
            </a:endParaRPr>
          </a:p>
          <a:p>
            <a:pPr marL="0" indent="0">
              <a:buFont typeface="Wingdings" panose="05000000000000000000" pitchFamily="2" charset="2"/>
              <a:buNone/>
            </a:pPr>
            <a:endParaRPr lang="en-US" altLang="ja-JP" b="1" dirty="0">
              <a:solidFill>
                <a:sysClr val="windowText" lastClr="000000"/>
              </a:solidFill>
            </a:endParaRPr>
          </a:p>
          <a:p>
            <a:pPr marL="0" indent="0">
              <a:buFont typeface="Wingdings" panose="05000000000000000000" pitchFamily="2" charset="2"/>
              <a:buNone/>
            </a:pPr>
            <a:r>
              <a:rPr lang="en-US" altLang="ja-JP" b="1" dirty="0">
                <a:solidFill>
                  <a:sysClr val="windowText" lastClr="000000"/>
                </a:solidFill>
              </a:rPr>
              <a:t>PART</a:t>
            </a:r>
            <a:r>
              <a:rPr lang="ja-JP" altLang="en-US" b="1" dirty="0">
                <a:solidFill>
                  <a:sysClr val="windowText" lastClr="000000"/>
                </a:solidFill>
              </a:rPr>
              <a:t>③　　セキュリティとリスク管理</a:t>
            </a:r>
            <a:endParaRPr lang="en-US" altLang="ja-JP" b="1" dirty="0">
              <a:solidFill>
                <a:sysClr val="windowText" lastClr="000000"/>
              </a:solidFill>
            </a:endParaRPr>
          </a:p>
          <a:p>
            <a:pPr marL="0" indent="0">
              <a:buFont typeface="Wingdings" panose="05000000000000000000" pitchFamily="2" charset="2"/>
              <a:buNone/>
            </a:pPr>
            <a:endParaRPr lang="en-US" altLang="ja-JP" sz="1400" dirty="0">
              <a:solidFill>
                <a:sysClr val="windowText" lastClr="000000"/>
              </a:solidFill>
            </a:endParaRPr>
          </a:p>
        </p:txBody>
      </p:sp>
    </p:spTree>
    <p:extLst>
      <p:ext uri="{BB962C8B-B14F-4D97-AF65-F5344CB8AC3E}">
        <p14:creationId xmlns:p14="http://schemas.microsoft.com/office/powerpoint/2010/main" val="23755967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 xmlns:a16="http://schemas.microsoft.com/office/drawing/2014/main" id="{6059CE5D-4F38-4506-A5A9-0EFA09D5D8F0}"/>
              </a:ext>
            </a:extLst>
          </p:cNvPr>
          <p:cNvSpPr/>
          <p:nvPr/>
        </p:nvSpPr>
        <p:spPr>
          <a:xfrm>
            <a:off x="160215" y="3407343"/>
            <a:ext cx="8828868" cy="271824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j-ea"/>
              <a:ea typeface="+mj-ea"/>
            </a:endParaRPr>
          </a:p>
        </p:txBody>
      </p:sp>
      <p:sp>
        <p:nvSpPr>
          <p:cNvPr id="14" name="正方形/長方形 13">
            <a:extLst>
              <a:ext uri="{FF2B5EF4-FFF2-40B4-BE49-F238E27FC236}">
                <a16:creationId xmlns="" xmlns:a16="http://schemas.microsoft.com/office/drawing/2014/main" id="{2AB1F4E9-512E-4E8D-BD34-6926D61D1A01}"/>
              </a:ext>
            </a:extLst>
          </p:cNvPr>
          <p:cNvSpPr/>
          <p:nvPr/>
        </p:nvSpPr>
        <p:spPr>
          <a:xfrm>
            <a:off x="548639" y="5216892"/>
            <a:ext cx="8052317" cy="688963"/>
          </a:xfrm>
          <a:prstGeom prst="rect">
            <a:avLst/>
          </a:prstGeom>
          <a:solidFill>
            <a:srgbClr val="EBE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図 9">
            <a:extLst>
              <a:ext uri="{FF2B5EF4-FFF2-40B4-BE49-F238E27FC236}">
                <a16:creationId xmlns="" xmlns:a16="http://schemas.microsoft.com/office/drawing/2014/main" id="{8A8C170A-FB8E-42B9-9073-39043205E2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215" y="2569731"/>
            <a:ext cx="1617044" cy="752149"/>
          </a:xfrm>
          <a:prstGeom prst="rect">
            <a:avLst/>
          </a:prstGeom>
        </p:spPr>
      </p:pic>
      <p:sp>
        <p:nvSpPr>
          <p:cNvPr id="12" name="コンテンツ プレースホルダ 2"/>
          <p:cNvSpPr txBox="1">
            <a:spLocks/>
          </p:cNvSpPr>
          <p:nvPr/>
        </p:nvSpPr>
        <p:spPr>
          <a:xfrm>
            <a:off x="282699" y="2913929"/>
            <a:ext cx="8582167" cy="3556000"/>
          </a:xfrm>
          <a:prstGeom prst="rect">
            <a:avLst/>
          </a:prstGeom>
        </p:spPr>
        <p:txBody>
          <a:bodyPr anchor="ctr" anchorCtr="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kumimoji="1" sz="2200" b="1" kern="1200">
                <a:solidFill>
                  <a:srgbClr val="404040"/>
                </a:solidFill>
                <a:latin typeface="メイリオ"/>
                <a:ea typeface="メイリオ"/>
                <a:cs typeface="メイリオ"/>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pPr algn="ctr"/>
            <a:r>
              <a:rPr lang="en-US" altLang="ja-JP" sz="4400" dirty="0">
                <a:solidFill>
                  <a:schemeClr val="bg1"/>
                </a:solidFill>
                <a:latin typeface="+mj-ea"/>
                <a:ea typeface="+mj-ea"/>
              </a:rPr>
              <a:t>AI</a:t>
            </a:r>
            <a:r>
              <a:rPr lang="ja-JP" altLang="en-US" sz="4400" dirty="0">
                <a:solidFill>
                  <a:schemeClr val="bg1"/>
                </a:solidFill>
                <a:latin typeface="+mj-ea"/>
                <a:ea typeface="+mj-ea"/>
              </a:rPr>
              <a:t>リテラシー</a:t>
            </a:r>
            <a:endParaRPr lang="en-US" altLang="ja-JP" sz="800" dirty="0">
              <a:solidFill>
                <a:schemeClr val="bg1"/>
              </a:solidFill>
              <a:latin typeface="+mj-ea"/>
              <a:ea typeface="+mj-ea"/>
            </a:endParaRPr>
          </a:p>
          <a:p>
            <a:pPr algn="ct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第</a:t>
            </a:r>
            <a:r>
              <a:rPr lang="en-US" altLang="ja-JP" sz="4000" dirty="0">
                <a:solidFill>
                  <a:schemeClr val="bg1"/>
                </a:solidFill>
                <a:latin typeface="Meiryo UI" panose="020B0604030504040204" pitchFamily="50" charset="-128"/>
                <a:ea typeface="Meiryo UI" panose="020B0604030504040204" pitchFamily="50" charset="-128"/>
              </a:rPr>
              <a:t>6</a:t>
            </a:r>
            <a:r>
              <a:rPr lang="ja-JP" altLang="en-US" sz="4000" dirty="0">
                <a:solidFill>
                  <a:schemeClr val="bg1"/>
                </a:solidFill>
                <a:latin typeface="Meiryo UI" panose="020B0604030504040204" pitchFamily="50" charset="-128"/>
                <a:ea typeface="Meiryo UI" panose="020B0604030504040204" pitchFamily="50" charset="-128"/>
              </a:rPr>
              <a:t>回</a:t>
            </a: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 </a:t>
            </a:r>
            <a:r>
              <a:rPr lang="en-US" altLang="ja-JP" sz="4000" dirty="0">
                <a:solidFill>
                  <a:schemeClr val="bg1"/>
                </a:solidFill>
                <a:latin typeface="Meiryo UI" panose="020B0604030504040204" pitchFamily="50" charset="-128"/>
                <a:ea typeface="Meiryo UI" panose="020B0604030504040204" pitchFamily="50" charset="-128"/>
              </a:rPr>
              <a:t>AI/ICT</a:t>
            </a:r>
            <a:r>
              <a:rPr lang="ja-JP" altLang="en-US" sz="4000" dirty="0">
                <a:solidFill>
                  <a:schemeClr val="bg1"/>
                </a:solidFill>
                <a:latin typeface="Meiryo UI" panose="020B0604030504040204" pitchFamily="50" charset="-128"/>
                <a:ea typeface="Meiryo UI" panose="020B0604030504040204" pitchFamily="50" charset="-128"/>
              </a:rPr>
              <a:t>関連 基礎知識</a:t>
            </a:r>
            <a:r>
              <a:rPr lang="en-US" altLang="ja-JP" sz="4000" dirty="0">
                <a:solidFill>
                  <a:schemeClr val="bg1"/>
                </a:solidFill>
                <a:latin typeface="Meiryo UI" panose="020B0604030504040204" pitchFamily="50" charset="-128"/>
                <a:ea typeface="Meiryo UI" panose="020B0604030504040204" pitchFamily="50" charset="-128"/>
              </a:rPr>
              <a:t>(2)</a:t>
            </a:r>
          </a:p>
          <a:p>
            <a:pPr algn="ctr"/>
            <a:endParaRPr lang="en-US" altLang="ja-JP" sz="1050" dirty="0">
              <a:solidFill>
                <a:schemeClr val="bg1"/>
              </a:solidFill>
              <a:effectLst>
                <a:outerShdw blurRad="38100" dist="38100" dir="2700000" algn="tl">
                  <a:srgbClr val="000000">
                    <a:alpha val="43137"/>
                  </a:srgbClr>
                </a:outerShdw>
              </a:effectLst>
              <a:latin typeface="+mj-ea"/>
              <a:ea typeface="+mj-ea"/>
            </a:endParaRPr>
          </a:p>
          <a:p>
            <a:pPr algn="ctr"/>
            <a:r>
              <a:rPr lang="en-US" altLang="ja-JP" sz="4000" b="0" dirty="0">
                <a:solidFill>
                  <a:schemeClr val="tx1"/>
                </a:solidFill>
                <a:latin typeface="+mj-ea"/>
                <a:ea typeface="+mj-ea"/>
              </a:rPr>
              <a:t>PART</a:t>
            </a:r>
            <a:r>
              <a:rPr lang="ja-JP" altLang="en-US" sz="4000" b="0" dirty="0">
                <a:solidFill>
                  <a:schemeClr val="tx1"/>
                </a:solidFill>
                <a:latin typeface="+mj-ea"/>
                <a:ea typeface="+mj-ea"/>
              </a:rPr>
              <a:t>③　　セキュリティとリスク管理</a:t>
            </a:r>
            <a:endParaRPr lang="en-US" altLang="ja-JP" sz="4000" b="0" dirty="0">
              <a:solidFill>
                <a:schemeClr val="tx1"/>
              </a:solidFill>
              <a:latin typeface="+mj-ea"/>
              <a:ea typeface="+mj-ea"/>
            </a:endParaRPr>
          </a:p>
        </p:txBody>
      </p:sp>
    </p:spTree>
    <p:extLst>
      <p:ext uri="{BB962C8B-B14F-4D97-AF65-F5344CB8AC3E}">
        <p14:creationId xmlns:p14="http://schemas.microsoft.com/office/powerpoint/2010/main" val="18225481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466055" y="2203938"/>
            <a:ext cx="8091791" cy="124264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セキュリティとリスク管理</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◆セキュリティ対策のレベル感</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918125"/>
          </a:xfrm>
        </p:spPr>
        <p:txBody>
          <a:bodyPr/>
          <a:lstStyle/>
          <a:p>
            <a:r>
              <a:rPr kumimoji="1" lang="ja-JP" altLang="en-US" sz="2000" dirty="0">
                <a:latin typeface="Meiryo UI" panose="020B0604030504040204" pitchFamily="50" charset="-128"/>
                <a:ea typeface="Meiryo UI" panose="020B0604030504040204" pitchFamily="50" charset="-128"/>
              </a:rPr>
              <a:t>セキュリティ対策に大事なことは、</a:t>
            </a:r>
            <a:r>
              <a:rPr kumimoji="1" lang="ja-JP" altLang="en-US" b="1" dirty="0">
                <a:latin typeface="Meiryo UI" panose="020B0604030504040204" pitchFamily="50" charset="-128"/>
                <a:ea typeface="Meiryo UI" panose="020B0604030504040204" pitchFamily="50" charset="-128"/>
              </a:rPr>
              <a:t>バランス</a:t>
            </a:r>
            <a:r>
              <a:rPr kumimoji="1" lang="ja-JP" altLang="en-US" sz="2000" dirty="0">
                <a:latin typeface="Meiryo UI" panose="020B0604030504040204" pitchFamily="50" charset="-128"/>
                <a:ea typeface="Meiryo UI" panose="020B0604030504040204" pitchFamily="50" charset="-128"/>
              </a:rPr>
              <a:t>だとお伝えしました</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そのバランスは、</a:t>
            </a:r>
            <a:r>
              <a:rPr lang="ja-JP" altLang="en-US" sz="2000" b="1" dirty="0">
                <a:latin typeface="Meiryo UI" panose="020B0604030504040204" pitchFamily="50" charset="-128"/>
                <a:ea typeface="Meiryo UI" panose="020B0604030504040204" pitchFamily="50" charset="-128"/>
              </a:rPr>
              <a:t>どういう状態であれば</a:t>
            </a:r>
            <a:r>
              <a:rPr lang="en-US" altLang="ja-JP" sz="2000" b="1" dirty="0">
                <a:latin typeface="Meiryo UI" panose="020B0604030504040204" pitchFamily="50" charset="-128"/>
                <a:ea typeface="Meiryo UI" panose="020B0604030504040204" pitchFamily="50" charset="-128"/>
              </a:rPr>
              <a:t>”OK”</a:t>
            </a:r>
            <a:r>
              <a:rPr lang="ja-JP" altLang="en-US" sz="2000" dirty="0">
                <a:latin typeface="Meiryo UI" panose="020B0604030504040204" pitchFamily="50" charset="-128"/>
                <a:ea typeface="Meiryo UI" panose="020B0604030504040204" pitchFamily="50" charset="-128"/>
              </a:rPr>
              <a:t>と判断すればよいのでしょうか</a:t>
            </a:r>
            <a:endParaRPr kumimoji="1" lang="ja-JP" altLang="en-US" sz="2000" dirty="0">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7831" y="1941307"/>
            <a:ext cx="1962477" cy="1628856"/>
          </a:xfrm>
          <a:prstGeom prst="rect">
            <a:avLst/>
          </a:prstGeom>
        </p:spPr>
      </p:pic>
      <p:sp>
        <p:nvSpPr>
          <p:cNvPr id="23" name="コンテンツ プレースホルダー 2"/>
          <p:cNvSpPr txBox="1">
            <a:spLocks/>
          </p:cNvSpPr>
          <p:nvPr/>
        </p:nvSpPr>
        <p:spPr>
          <a:xfrm>
            <a:off x="466055" y="2426675"/>
            <a:ext cx="8197299" cy="3247293"/>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　　「じゃ、セキュリティ対策、</a:t>
            </a:r>
            <a:r>
              <a:rPr lang="ja-JP" altLang="en-US" sz="2000" b="1" dirty="0">
                <a:latin typeface="Meiryo UI" panose="020B0604030504040204" pitchFamily="50" charset="-128"/>
                <a:ea typeface="Meiryo UI" panose="020B0604030504040204" pitchFamily="50" charset="-128"/>
              </a:rPr>
              <a:t>あんじょうやっといて</a:t>
            </a:r>
            <a:r>
              <a:rPr lang="ja-JP" altLang="en-US" sz="2000" dirty="0">
                <a:latin typeface="Meiryo UI" panose="020B0604030504040204" pitchFamily="50" charset="-128"/>
                <a:ea typeface="Meiryo UI" panose="020B0604030504040204" pitchFamily="50" charset="-128"/>
              </a:rPr>
              <a:t>。」</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「えっ？</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あんじょう</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じゃわからんけど</a:t>
            </a:r>
            <a:r>
              <a:rPr lang="ja-JP" altLang="en-US" sz="2000" dirty="0" err="1">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a:t>
            </a:r>
            <a:endParaRPr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この</a:t>
            </a:r>
            <a:r>
              <a:rPr lang="en-US" altLang="ja-JP" sz="2000" b="1" dirty="0">
                <a:latin typeface="Meiryo UI" panose="020B0604030504040204" pitchFamily="50" charset="-128"/>
                <a:ea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rPr>
              <a:t>あんじょう</a:t>
            </a:r>
            <a:r>
              <a:rPr lang="en-US" altLang="ja-JP" sz="2000" b="1" dirty="0">
                <a:latin typeface="Meiryo UI" panose="020B0604030504040204" pitchFamily="50" charset="-128"/>
                <a:ea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rPr>
              <a:t>やっといては、本来は、主観</a:t>
            </a:r>
            <a:r>
              <a:rPr lang="ja-JP" altLang="en-US" sz="2000" dirty="0">
                <a:latin typeface="Meiryo UI" panose="020B0604030504040204" pitchFamily="50" charset="-128"/>
                <a:ea typeface="Meiryo UI" panose="020B0604030504040204" pitchFamily="50" charset="-128"/>
              </a:rPr>
              <a:t>ですので、頼む側の思いと頼まれる側の思いとの間には開きが生じることがあるでしょう。しかし、</a:t>
            </a:r>
            <a:r>
              <a:rPr lang="ja-JP" altLang="en-US" sz="2000" b="1" dirty="0">
                <a:latin typeface="Meiryo UI" panose="020B0604030504040204" pitchFamily="50" charset="-128"/>
                <a:ea typeface="Meiryo UI" panose="020B0604030504040204" pitchFamily="50" charset="-128"/>
              </a:rPr>
              <a:t>少しでも客観的にその内容を見ることができれば、双方にとって納得感のあるものになる</a:t>
            </a:r>
            <a:r>
              <a:rPr lang="ja-JP" altLang="en-US" sz="2000" dirty="0">
                <a:latin typeface="Meiryo UI" panose="020B0604030504040204" pitchFamily="50" charset="-128"/>
                <a:ea typeface="Meiryo UI" panose="020B0604030504040204" pitchFamily="50" charset="-128"/>
              </a:rPr>
              <a:t>のではないでしょうか。</a:t>
            </a:r>
            <a:endParaRPr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そこで出てくるのが、</a:t>
            </a:r>
            <a:r>
              <a:rPr lang="ja-JP" altLang="en-US" b="1" dirty="0">
                <a:solidFill>
                  <a:schemeClr val="accent1"/>
                </a:solidFill>
                <a:latin typeface="Meiryo UI" panose="020B0604030504040204" pitchFamily="50" charset="-128"/>
                <a:ea typeface="Meiryo UI" panose="020B0604030504040204" pitchFamily="50" charset="-128"/>
              </a:rPr>
              <a:t>リスク管理（リスクマネジメント）</a:t>
            </a:r>
            <a:r>
              <a:rPr lang="ja-JP" altLang="en-US" sz="2000" dirty="0">
                <a:latin typeface="Meiryo UI" panose="020B0604030504040204" pitchFamily="50" charset="-128"/>
                <a:ea typeface="Meiryo UI" panose="020B0604030504040204" pitchFamily="50" charset="-128"/>
              </a:rPr>
              <a:t>ということになります。</a:t>
            </a:r>
            <a:endParaRPr lang="en-US" altLang="ja-JP"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739500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セキュリティとリスク管理</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◆リスク管理（リスクマネジメント）とは</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1140864"/>
          </a:xfrm>
        </p:spPr>
        <p:txBody>
          <a:bodyPr/>
          <a:lstStyle/>
          <a:p>
            <a:r>
              <a:rPr kumimoji="1" lang="ja-JP" altLang="en-US" b="1" dirty="0">
                <a:latin typeface="Meiryo UI" panose="020B0604030504040204" pitchFamily="50" charset="-128"/>
                <a:ea typeface="Meiryo UI" panose="020B0604030504040204" pitchFamily="50" charset="-128"/>
              </a:rPr>
              <a:t>リスク管理とは、「リスク」を「管理」すること</a:t>
            </a:r>
            <a:r>
              <a:rPr kumimoji="1" lang="ja-JP" altLang="en-US" sz="2000" dirty="0">
                <a:latin typeface="Meiryo UI" panose="020B0604030504040204" pitchFamily="50" charset="-128"/>
                <a:ea typeface="Meiryo UI" panose="020B0604030504040204" pitchFamily="50" charset="-128"/>
              </a:rPr>
              <a:t>です</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つまり、</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あんじょう</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やっといて、と言われるいろいろなリスクを、</a:t>
            </a:r>
            <a:r>
              <a:rPr lang="ja-JP" altLang="en-US" b="1" dirty="0">
                <a:solidFill>
                  <a:schemeClr val="accent1"/>
                </a:solidFill>
                <a:latin typeface="Meiryo UI" panose="020B0604030504040204" pitchFamily="50" charset="-128"/>
                <a:ea typeface="Meiryo UI" panose="020B0604030504040204" pitchFamily="50" charset="-128"/>
              </a:rPr>
              <a:t>自分たちの管理が及ぶ状態にする</a:t>
            </a:r>
            <a:r>
              <a:rPr lang="ja-JP" altLang="en-US" sz="2000" dirty="0">
                <a:latin typeface="Meiryo UI" panose="020B0604030504040204" pitchFamily="50" charset="-128"/>
                <a:ea typeface="Meiryo UI" panose="020B0604030504040204" pitchFamily="50" charset="-128"/>
              </a:rPr>
              <a:t>ということです</a:t>
            </a:r>
            <a:endParaRPr kumimoji="1" lang="ja-JP" altLang="en-US" sz="2000" dirty="0">
              <a:latin typeface="Meiryo UI" panose="020B0604030504040204" pitchFamily="50" charset="-128"/>
              <a:ea typeface="Meiryo UI" panose="020B0604030504040204" pitchFamily="50" charset="-128"/>
            </a:endParaRPr>
          </a:p>
        </p:txBody>
      </p:sp>
      <p:sp>
        <p:nvSpPr>
          <p:cNvPr id="23" name="コンテンツ プレースホルダー 2"/>
          <p:cNvSpPr txBox="1">
            <a:spLocks/>
          </p:cNvSpPr>
          <p:nvPr/>
        </p:nvSpPr>
        <p:spPr>
          <a:xfrm>
            <a:off x="466055" y="2538508"/>
            <a:ext cx="8197299" cy="750278"/>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自分たちの管理が及ぶ状態にするためには、主に、次のことをすることが求められます。</a:t>
            </a:r>
            <a:endParaRPr lang="en-US" altLang="ja-JP" sz="2000" dirty="0">
              <a:latin typeface="Meiryo UI" panose="020B0604030504040204" pitchFamily="50" charset="-128"/>
              <a:ea typeface="Meiryo UI" panose="020B0604030504040204" pitchFamily="50" charset="-128"/>
            </a:endParaRPr>
          </a:p>
        </p:txBody>
      </p:sp>
      <p:sp>
        <p:nvSpPr>
          <p:cNvPr id="2" name="角丸四角形 1"/>
          <p:cNvSpPr/>
          <p:nvPr/>
        </p:nvSpPr>
        <p:spPr>
          <a:xfrm>
            <a:off x="1078523" y="3346682"/>
            <a:ext cx="2860431" cy="58615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b="1" dirty="0">
                <a:latin typeface="Meiryo UI" panose="020B0604030504040204" pitchFamily="50" charset="-128"/>
                <a:ea typeface="Meiryo UI" panose="020B0604030504040204" pitchFamily="50" charset="-128"/>
              </a:rPr>
              <a:t>①リスクの特定</a:t>
            </a:r>
          </a:p>
        </p:txBody>
      </p:sp>
      <p:sp>
        <p:nvSpPr>
          <p:cNvPr id="8" name="角丸四角形 7"/>
          <p:cNvSpPr/>
          <p:nvPr/>
        </p:nvSpPr>
        <p:spPr>
          <a:xfrm>
            <a:off x="1049028" y="4144973"/>
            <a:ext cx="2860431" cy="58615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b="1" dirty="0">
                <a:latin typeface="Meiryo UI" panose="020B0604030504040204" pitchFamily="50" charset="-128"/>
                <a:ea typeface="Meiryo UI" panose="020B0604030504040204" pitchFamily="50" charset="-128"/>
              </a:rPr>
              <a:t>②リスクの分析</a:t>
            </a:r>
          </a:p>
        </p:txBody>
      </p:sp>
      <p:sp>
        <p:nvSpPr>
          <p:cNvPr id="10" name="角丸四角形 9"/>
          <p:cNvSpPr/>
          <p:nvPr/>
        </p:nvSpPr>
        <p:spPr>
          <a:xfrm>
            <a:off x="1049028" y="4980284"/>
            <a:ext cx="2860431" cy="58615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b="1" dirty="0">
                <a:latin typeface="Meiryo UI" panose="020B0604030504040204" pitchFamily="50" charset="-128"/>
                <a:ea typeface="Meiryo UI" panose="020B0604030504040204" pitchFamily="50" charset="-128"/>
              </a:rPr>
              <a:t>③リスクの評価</a:t>
            </a:r>
          </a:p>
        </p:txBody>
      </p:sp>
      <p:sp>
        <p:nvSpPr>
          <p:cNvPr id="6" name="下矢印 5"/>
          <p:cNvSpPr/>
          <p:nvPr/>
        </p:nvSpPr>
        <p:spPr>
          <a:xfrm>
            <a:off x="1925790" y="3821615"/>
            <a:ext cx="1106905" cy="433137"/>
          </a:xfrm>
          <a:prstGeom prst="downArrow">
            <a:avLst/>
          </a:prstGeom>
          <a:gradFill>
            <a:gsLst>
              <a:gs pos="0">
                <a:srgbClr val="FFD129"/>
              </a:gs>
              <a:gs pos="100000">
                <a:schemeClr val="accent2">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1925790" y="4621591"/>
            <a:ext cx="1106905" cy="433137"/>
          </a:xfrm>
          <a:prstGeom prst="downArrow">
            <a:avLst/>
          </a:prstGeom>
          <a:gradFill>
            <a:gsLst>
              <a:gs pos="0">
                <a:srgbClr val="FFD129"/>
              </a:gs>
              <a:gs pos="100000">
                <a:schemeClr val="accent2">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938954" y="3421505"/>
            <a:ext cx="4796506"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管理をするためのリスクを発見し、抽出します。</a:t>
            </a:r>
          </a:p>
        </p:txBody>
      </p:sp>
      <p:sp>
        <p:nvSpPr>
          <p:cNvPr id="15" name="テキスト ボックス 14"/>
          <p:cNvSpPr txBox="1"/>
          <p:nvPr/>
        </p:nvSpPr>
        <p:spPr>
          <a:xfrm>
            <a:off x="3909459" y="4216465"/>
            <a:ext cx="4753895"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リスクを明らかにするために、</a:t>
            </a:r>
            <a:r>
              <a:rPr kumimoji="1" lang="ja-JP" altLang="en-US" sz="2000" b="1" dirty="0">
                <a:latin typeface="Meiryo UI" panose="020B0604030504040204" pitchFamily="50" charset="-128"/>
                <a:ea typeface="Meiryo UI" panose="020B0604030504040204" pitchFamily="50" charset="-128"/>
              </a:rPr>
              <a:t>数値化</a:t>
            </a:r>
            <a:r>
              <a:rPr kumimoji="1" lang="ja-JP" altLang="en-US" sz="2000" dirty="0">
                <a:latin typeface="Meiryo UI" panose="020B0604030504040204" pitchFamily="50" charset="-128"/>
                <a:ea typeface="Meiryo UI" panose="020B0604030504040204" pitchFamily="50" charset="-128"/>
              </a:rPr>
              <a:t>します。</a:t>
            </a:r>
          </a:p>
        </p:txBody>
      </p:sp>
      <p:sp>
        <p:nvSpPr>
          <p:cNvPr id="16" name="テキスト ボックス 15"/>
          <p:cNvSpPr txBox="1"/>
          <p:nvPr/>
        </p:nvSpPr>
        <p:spPr>
          <a:xfrm>
            <a:off x="3938954" y="5073027"/>
            <a:ext cx="4017446"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リスクを評価し、</a:t>
            </a:r>
            <a:r>
              <a:rPr kumimoji="1" lang="ja-JP" altLang="en-US" sz="2000" b="1" dirty="0">
                <a:latin typeface="Meiryo UI" panose="020B0604030504040204" pitchFamily="50" charset="-128"/>
                <a:ea typeface="Meiryo UI" panose="020B0604030504040204" pitchFamily="50" charset="-128"/>
              </a:rPr>
              <a:t>優先度を判断</a:t>
            </a:r>
            <a:r>
              <a:rPr kumimoji="1" lang="ja-JP" altLang="en-US" sz="2000" dirty="0">
                <a:latin typeface="Meiryo UI" panose="020B0604030504040204" pitchFamily="50" charset="-128"/>
                <a:ea typeface="Meiryo UI" panose="020B0604030504040204" pitchFamily="50" charset="-128"/>
              </a:rPr>
              <a:t>します。</a:t>
            </a:r>
          </a:p>
        </p:txBody>
      </p:sp>
      <p:sp>
        <p:nvSpPr>
          <p:cNvPr id="17" name="角丸四角形 16"/>
          <p:cNvSpPr/>
          <p:nvPr/>
        </p:nvSpPr>
        <p:spPr>
          <a:xfrm>
            <a:off x="1057169" y="5815595"/>
            <a:ext cx="2860431" cy="58615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b="1" dirty="0">
                <a:latin typeface="Meiryo UI" panose="020B0604030504040204" pitchFamily="50" charset="-128"/>
                <a:ea typeface="Meiryo UI" panose="020B0604030504040204" pitchFamily="50" charset="-128"/>
              </a:rPr>
              <a:t>④リスクへの対応</a:t>
            </a:r>
          </a:p>
        </p:txBody>
      </p:sp>
      <p:sp>
        <p:nvSpPr>
          <p:cNvPr id="18" name="下矢印 17"/>
          <p:cNvSpPr/>
          <p:nvPr/>
        </p:nvSpPr>
        <p:spPr>
          <a:xfrm>
            <a:off x="1925790" y="5473137"/>
            <a:ext cx="1106905" cy="433137"/>
          </a:xfrm>
          <a:prstGeom prst="downArrow">
            <a:avLst/>
          </a:prstGeom>
          <a:gradFill>
            <a:gsLst>
              <a:gs pos="0">
                <a:srgbClr val="FFD129"/>
              </a:gs>
              <a:gs pos="100000">
                <a:schemeClr val="accent2">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3909459" y="5892615"/>
            <a:ext cx="4753895"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具体的な対応策を検討し、実施します。</a:t>
            </a:r>
          </a:p>
        </p:txBody>
      </p:sp>
    </p:spTree>
    <p:extLst>
      <p:ext uri="{BB962C8B-B14F-4D97-AF65-F5344CB8AC3E}">
        <p14:creationId xmlns:p14="http://schemas.microsoft.com/office/powerpoint/2010/main" val="35224420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3525078" y="3770736"/>
            <a:ext cx="5439410" cy="197090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セキュリティとリスク管理</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◆リスク管理（リスクマネジメント）の目的（</a:t>
            </a:r>
            <a:r>
              <a:rPr lang="en-US" altLang="ja-JP" sz="2400" b="1" dirty="0"/>
              <a:t>1</a:t>
            </a:r>
            <a:r>
              <a:rPr lang="ja-JP" altLang="en-US" sz="2400" b="1" dirty="0"/>
              <a:t>）</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1395198"/>
          </a:xfrm>
        </p:spPr>
        <p:txBody>
          <a:bodyPr/>
          <a:lstStyle/>
          <a:p>
            <a:r>
              <a:rPr kumimoji="1" lang="ja-JP" altLang="en-US" sz="2000" dirty="0">
                <a:latin typeface="Meiryo UI" panose="020B0604030504040204" pitchFamily="50" charset="-128"/>
                <a:ea typeface="Meiryo UI" panose="020B0604030504040204" pitchFamily="50" charset="-128"/>
              </a:rPr>
              <a:t>リスク管理は、</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あんじょう</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やっといて、と言われる状態を、</a:t>
            </a:r>
            <a:r>
              <a:rPr lang="ja-JP" altLang="en-US" b="1" dirty="0">
                <a:latin typeface="Meiryo UI" panose="020B0604030504040204" pitchFamily="50" charset="-128"/>
                <a:ea typeface="Meiryo UI" panose="020B0604030504040204" pitchFamily="50" charset="-128"/>
              </a:rPr>
              <a:t>客観的に評価するために行う</a:t>
            </a:r>
            <a:r>
              <a:rPr lang="ja-JP" altLang="en-US" sz="2000" dirty="0">
                <a:latin typeface="Meiryo UI" panose="020B0604030504040204" pitchFamily="50" charset="-128"/>
                <a:ea typeface="Meiryo UI" panose="020B0604030504040204" pitchFamily="50" charset="-128"/>
              </a:rPr>
              <a:t>ものです</a:t>
            </a:r>
            <a:endParaRPr lang="en-US" altLang="ja-JP" sz="2000" dirty="0">
              <a:latin typeface="Meiryo UI" panose="020B0604030504040204" pitchFamily="50" charset="-128"/>
              <a:ea typeface="Meiryo UI" panose="020B0604030504040204" pitchFamily="50" charset="-128"/>
            </a:endParaRPr>
          </a:p>
        </p:txBody>
      </p:sp>
      <p:sp>
        <p:nvSpPr>
          <p:cNvPr id="23" name="コンテンツ プレースホルダー 2"/>
          <p:cNvSpPr txBox="1">
            <a:spLocks/>
          </p:cNvSpPr>
          <p:nvPr/>
        </p:nvSpPr>
        <p:spPr>
          <a:xfrm>
            <a:off x="3229741" y="1983412"/>
            <a:ext cx="5734747" cy="3807788"/>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客観的な評価のために、「②リスクの分析」のフェーズでは、</a:t>
            </a:r>
            <a:r>
              <a:rPr lang="ja-JP" altLang="en-US" sz="2000" b="1" dirty="0">
                <a:latin typeface="Meiryo UI" panose="020B0604030504040204" pitchFamily="50" charset="-128"/>
                <a:ea typeface="Meiryo UI" panose="020B0604030504040204" pitchFamily="50" charset="-128"/>
              </a:rPr>
              <a:t>数値化</a:t>
            </a:r>
            <a:r>
              <a:rPr lang="ja-JP" altLang="en-US" sz="2000" dirty="0">
                <a:latin typeface="Meiryo UI" panose="020B0604030504040204" pitchFamily="50" charset="-128"/>
                <a:ea typeface="Meiryo UI" panose="020B0604030504040204" pitchFamily="50" charset="-128"/>
              </a:rPr>
              <a:t>を行うことになります。</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例えば、</a:t>
            </a:r>
            <a:r>
              <a:rPr lang="ja-JP" altLang="en-US" sz="2000" b="1" dirty="0">
                <a:latin typeface="Meiryo UI" panose="020B0604030504040204" pitchFamily="50" charset="-128"/>
                <a:ea typeface="Meiryo UI" panose="020B0604030504040204" pitchFamily="50" charset="-128"/>
              </a:rPr>
              <a:t>対象の重要度や、被害が発生した際の影響度等を数値に換算</a:t>
            </a:r>
            <a:r>
              <a:rPr lang="ja-JP" altLang="en-US" sz="2000" dirty="0">
                <a:latin typeface="Meiryo UI" panose="020B0604030504040204" pitchFamily="50" charset="-128"/>
                <a:ea typeface="Meiryo UI" panose="020B0604030504040204" pitchFamily="50" charset="-128"/>
              </a:rPr>
              <a:t>し、その数値を「③リスクの評価」で</a:t>
            </a:r>
            <a:r>
              <a:rPr lang="ja-JP" altLang="en-US" sz="2000" b="1" dirty="0">
                <a:latin typeface="Meiryo UI" panose="020B0604030504040204" pitchFamily="50" charset="-128"/>
                <a:ea typeface="Meiryo UI" panose="020B0604030504040204" pitchFamily="50" charset="-128"/>
              </a:rPr>
              <a:t>基準値との比較</a:t>
            </a:r>
            <a:r>
              <a:rPr lang="ja-JP" altLang="en-US" sz="2000" dirty="0">
                <a:latin typeface="Meiryo UI" panose="020B0604030504040204" pitchFamily="50" charset="-128"/>
                <a:ea typeface="Meiryo UI" panose="020B0604030504040204" pitchFamily="50" charset="-128"/>
              </a:rPr>
              <a:t>をする、というような流れです。</a:t>
            </a:r>
            <a:endParaRPr lang="en-US" altLang="ja-JP" sz="2000" dirty="0">
              <a:latin typeface="Meiryo UI" panose="020B0604030504040204" pitchFamily="50" charset="-128"/>
              <a:ea typeface="Meiryo UI" panose="020B0604030504040204" pitchFamily="50" charset="-128"/>
            </a:endParaRPr>
          </a:p>
          <a:p>
            <a:endParaRPr lang="en-US" altLang="ja-JP" sz="1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対象の重要度＝機密レベルが高いか低いか</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rPr>
              <a:t>段階程度に分類する。）</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被害の影響度＝事業への影響が大きいか小さいか</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rPr>
              <a:t>段階程度に分類する。）</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rPr>
              <a:t>重要度</a:t>
            </a:r>
            <a:r>
              <a:rPr lang="en-US" altLang="ja-JP" sz="2000" b="1" dirty="0">
                <a:latin typeface="Meiryo UI" panose="020B0604030504040204" pitchFamily="50" charset="-128"/>
                <a:ea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rPr>
              <a:t>影響度</a:t>
            </a:r>
            <a:r>
              <a:rPr lang="en-US" altLang="ja-JP" sz="2000" dirty="0">
                <a:latin typeface="Meiryo UI" panose="020B0604030504040204" pitchFamily="50" charset="-128"/>
                <a:ea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rPr>
              <a:t>・・・この数値を分析・評価する</a:t>
            </a:r>
            <a:endParaRPr lang="en-US" altLang="ja-JP" sz="2000" b="1" dirty="0">
              <a:latin typeface="Meiryo UI" panose="020B0604030504040204" pitchFamily="50" charset="-128"/>
              <a:ea typeface="Meiryo UI" panose="020B0604030504040204" pitchFamily="50" charset="-128"/>
            </a:endParaRPr>
          </a:p>
        </p:txBody>
      </p:sp>
      <p:sp>
        <p:nvSpPr>
          <p:cNvPr id="2" name="角丸四角形 1"/>
          <p:cNvSpPr/>
          <p:nvPr/>
        </p:nvSpPr>
        <p:spPr>
          <a:xfrm>
            <a:off x="475409" y="2270223"/>
            <a:ext cx="2458434" cy="38591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①リスクの特定</a:t>
            </a:r>
          </a:p>
        </p:txBody>
      </p:sp>
      <p:sp>
        <p:nvSpPr>
          <p:cNvPr id="8" name="角丸四角形 7"/>
          <p:cNvSpPr/>
          <p:nvPr/>
        </p:nvSpPr>
        <p:spPr>
          <a:xfrm>
            <a:off x="475409" y="2870238"/>
            <a:ext cx="2458434" cy="38591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②リスクの分析</a:t>
            </a:r>
          </a:p>
        </p:txBody>
      </p:sp>
      <p:sp>
        <p:nvSpPr>
          <p:cNvPr id="10" name="角丸四角形 9"/>
          <p:cNvSpPr/>
          <p:nvPr/>
        </p:nvSpPr>
        <p:spPr>
          <a:xfrm>
            <a:off x="475409" y="3434391"/>
            <a:ext cx="2458434" cy="38591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③リスクの評価</a:t>
            </a:r>
          </a:p>
        </p:txBody>
      </p:sp>
      <p:sp>
        <p:nvSpPr>
          <p:cNvPr id="6" name="下矢印 5"/>
          <p:cNvSpPr/>
          <p:nvPr/>
        </p:nvSpPr>
        <p:spPr>
          <a:xfrm>
            <a:off x="1153387" y="2605383"/>
            <a:ext cx="1106905" cy="288469"/>
          </a:xfrm>
          <a:prstGeom prst="downArrow">
            <a:avLst/>
          </a:prstGeom>
          <a:gradFill>
            <a:gsLst>
              <a:gs pos="0">
                <a:srgbClr val="FFD129"/>
              </a:gs>
              <a:gs pos="100000">
                <a:schemeClr val="accent2">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1153387" y="3188761"/>
            <a:ext cx="1106905" cy="288469"/>
          </a:xfrm>
          <a:prstGeom prst="downArrow">
            <a:avLst/>
          </a:prstGeom>
          <a:gradFill>
            <a:gsLst>
              <a:gs pos="0">
                <a:srgbClr val="FFD129"/>
              </a:gs>
              <a:gs pos="100000">
                <a:schemeClr val="accent2">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483550" y="4039443"/>
            <a:ext cx="2458434" cy="38591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④リスクへの対応</a:t>
            </a:r>
          </a:p>
        </p:txBody>
      </p:sp>
      <p:sp>
        <p:nvSpPr>
          <p:cNvPr id="18" name="下矢印 17"/>
          <p:cNvSpPr/>
          <p:nvPr/>
        </p:nvSpPr>
        <p:spPr>
          <a:xfrm>
            <a:off x="1153387" y="3770736"/>
            <a:ext cx="1106905" cy="288469"/>
          </a:xfrm>
          <a:prstGeom prst="downArrow">
            <a:avLst/>
          </a:prstGeom>
          <a:gradFill>
            <a:gsLst>
              <a:gs pos="0">
                <a:srgbClr val="FFD129"/>
              </a:gs>
              <a:gs pos="100000">
                <a:schemeClr val="accent2">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475408" y="5741639"/>
            <a:ext cx="8187945" cy="769441"/>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rPr>
              <a:t>客観的に評価することで、対策を講じるべきリスクを明確にすることができ、かつその</a:t>
            </a:r>
            <a:r>
              <a:rPr lang="ja-JP" altLang="en-US" sz="2000" b="1" dirty="0">
                <a:latin typeface="Meiryo UI" panose="020B0604030504040204" pitchFamily="50" charset="-128"/>
                <a:ea typeface="Meiryo UI" panose="020B0604030504040204" pitchFamily="50" charset="-128"/>
              </a:rPr>
              <a:t>優先度や対応内容について</a:t>
            </a:r>
            <a:r>
              <a:rPr lang="ja-JP" altLang="en-US" sz="2400" b="1" dirty="0">
                <a:latin typeface="Meiryo UI" panose="020B0604030504040204" pitchFamily="50" charset="-128"/>
                <a:ea typeface="Meiryo UI" panose="020B0604030504040204" pitchFamily="50" charset="-128"/>
              </a:rPr>
              <a:t>判断することが可能になる</a:t>
            </a:r>
            <a:r>
              <a:rPr lang="ja-JP" altLang="en-US" sz="2000" dirty="0">
                <a:latin typeface="Meiryo UI" panose="020B0604030504040204" pitchFamily="50" charset="-128"/>
                <a:ea typeface="Meiryo UI" panose="020B0604030504040204" pitchFamily="50" charset="-128"/>
              </a:rPr>
              <a:t>のです。</a:t>
            </a:r>
            <a:endParaRPr lang="en-US" altLang="ja-JP"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927656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セキュリティとリスク管理</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◆リスク管理（リスクマネジメント）の目的（</a:t>
            </a:r>
            <a:r>
              <a:rPr lang="en-US" altLang="ja-JP" sz="2400" b="1" dirty="0"/>
              <a:t>2</a:t>
            </a:r>
            <a:r>
              <a:rPr lang="ja-JP" altLang="en-US" sz="2400" b="1" dirty="0"/>
              <a:t>）</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2"/>
            <a:ext cx="8784976" cy="1019049"/>
          </a:xfrm>
        </p:spPr>
        <p:txBody>
          <a:bodyPr/>
          <a:lstStyle/>
          <a:p>
            <a:r>
              <a:rPr kumimoji="1" lang="ja-JP" altLang="en-US" sz="2000" dirty="0">
                <a:latin typeface="Meiryo UI" panose="020B0604030504040204" pitchFamily="50" charset="-128"/>
                <a:ea typeface="Meiryo UI" panose="020B0604030504040204" pitchFamily="50" charset="-128"/>
              </a:rPr>
              <a:t>重要度や影響度を算出して、という方法以外の方法も紹介します</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しばしばあるのは、以下のような、</a:t>
            </a:r>
            <a:r>
              <a:rPr lang="ja-JP" altLang="en-US" sz="2000" b="1" dirty="0">
                <a:latin typeface="Meiryo UI" panose="020B0604030504040204" pitchFamily="50" charset="-128"/>
                <a:ea typeface="Meiryo UI" panose="020B0604030504040204" pitchFamily="50" charset="-128"/>
              </a:rPr>
              <a:t>「脅威」、「脆弱性」、「情報資産の価値（重要度）」を</a:t>
            </a:r>
            <a:r>
              <a:rPr lang="en-US" altLang="ja-JP" sz="2000" b="1" dirty="0">
                <a:latin typeface="Meiryo UI" panose="020B0604030504040204" pitchFamily="50" charset="-128"/>
                <a:ea typeface="Meiryo UI" panose="020B0604030504040204" pitchFamily="50" charset="-128"/>
              </a:rPr>
              <a:t>3</a:t>
            </a:r>
            <a:r>
              <a:rPr lang="ja-JP" altLang="en-US" sz="2000" b="1" dirty="0">
                <a:latin typeface="Meiryo UI" panose="020B0604030504040204" pitchFamily="50" charset="-128"/>
                <a:ea typeface="Meiryo UI" panose="020B0604030504040204" pitchFamily="50" charset="-128"/>
              </a:rPr>
              <a:t>段階もしくは</a:t>
            </a:r>
            <a:r>
              <a:rPr lang="en-US" altLang="ja-JP" sz="2000" b="1" dirty="0">
                <a:latin typeface="Meiryo UI" panose="020B0604030504040204" pitchFamily="50" charset="-128"/>
                <a:ea typeface="Meiryo UI" panose="020B0604030504040204" pitchFamily="50" charset="-128"/>
              </a:rPr>
              <a:t>4</a:t>
            </a:r>
            <a:r>
              <a:rPr lang="ja-JP" altLang="en-US" sz="2000" b="1" dirty="0">
                <a:latin typeface="Meiryo UI" panose="020B0604030504040204" pitchFamily="50" charset="-128"/>
                <a:ea typeface="Meiryo UI" panose="020B0604030504040204" pitchFamily="50" charset="-128"/>
              </a:rPr>
              <a:t>段階に数値化する方法</a:t>
            </a:r>
            <a:r>
              <a:rPr lang="ja-JP" altLang="en-US" sz="2000" dirty="0">
                <a:latin typeface="Meiryo UI" panose="020B0604030504040204" pitchFamily="50" charset="-128"/>
                <a:ea typeface="Meiryo UI" panose="020B0604030504040204" pitchFamily="50" charset="-128"/>
              </a:rPr>
              <a:t>です</a:t>
            </a:r>
            <a:endParaRPr lang="en-US" altLang="ja-JP" sz="2000" dirty="0">
              <a:latin typeface="Meiryo UI" panose="020B0604030504040204" pitchFamily="50" charset="-128"/>
              <a:ea typeface="Meiryo UI" panose="020B0604030504040204" pitchFamily="50" charset="-128"/>
            </a:endParaRPr>
          </a:p>
        </p:txBody>
      </p:sp>
      <p:graphicFrame>
        <p:nvGraphicFramePr>
          <p:cNvPr id="5" name="表 4"/>
          <p:cNvGraphicFramePr>
            <a:graphicFrameLocks noGrp="1"/>
          </p:cNvGraphicFramePr>
          <p:nvPr>
            <p:extLst>
              <p:ext uri="{D42A27DB-BD31-4B8C-83A1-F6EECF244321}">
                <p14:modId xmlns:p14="http://schemas.microsoft.com/office/powerpoint/2010/main" val="359493449"/>
              </p:ext>
            </p:extLst>
          </p:nvPr>
        </p:nvGraphicFramePr>
        <p:xfrm>
          <a:off x="350370" y="3785932"/>
          <a:ext cx="8429618" cy="2254260"/>
        </p:xfrm>
        <a:graphic>
          <a:graphicData uri="http://schemas.openxmlformats.org/drawingml/2006/table">
            <a:tbl>
              <a:tblPr firstRow="1" bandRow="1">
                <a:tableStyleId>{5940675A-B579-460E-94D1-54222C63F5DA}</a:tableStyleId>
              </a:tblPr>
              <a:tblGrid>
                <a:gridCol w="1388278">
                  <a:extLst>
                    <a:ext uri="{9D8B030D-6E8A-4147-A177-3AD203B41FA5}">
                      <a16:colId xmlns="" xmlns:a16="http://schemas.microsoft.com/office/drawing/2014/main" val="20000"/>
                    </a:ext>
                  </a:extLst>
                </a:gridCol>
                <a:gridCol w="704134">
                  <a:extLst>
                    <a:ext uri="{9D8B030D-6E8A-4147-A177-3AD203B41FA5}">
                      <a16:colId xmlns="" xmlns:a16="http://schemas.microsoft.com/office/drawing/2014/main" val="20001"/>
                    </a:ext>
                  </a:extLst>
                </a:gridCol>
                <a:gridCol w="704134">
                  <a:extLst>
                    <a:ext uri="{9D8B030D-6E8A-4147-A177-3AD203B41FA5}">
                      <a16:colId xmlns="" xmlns:a16="http://schemas.microsoft.com/office/drawing/2014/main" val="20002"/>
                    </a:ext>
                  </a:extLst>
                </a:gridCol>
                <a:gridCol w="704134">
                  <a:extLst>
                    <a:ext uri="{9D8B030D-6E8A-4147-A177-3AD203B41FA5}">
                      <a16:colId xmlns="" xmlns:a16="http://schemas.microsoft.com/office/drawing/2014/main" val="20003"/>
                    </a:ext>
                  </a:extLst>
                </a:gridCol>
                <a:gridCol w="704134">
                  <a:extLst>
                    <a:ext uri="{9D8B030D-6E8A-4147-A177-3AD203B41FA5}">
                      <a16:colId xmlns="" xmlns:a16="http://schemas.microsoft.com/office/drawing/2014/main" val="20004"/>
                    </a:ext>
                  </a:extLst>
                </a:gridCol>
                <a:gridCol w="704134">
                  <a:extLst>
                    <a:ext uri="{9D8B030D-6E8A-4147-A177-3AD203B41FA5}">
                      <a16:colId xmlns="" xmlns:a16="http://schemas.microsoft.com/office/drawing/2014/main" val="20005"/>
                    </a:ext>
                  </a:extLst>
                </a:gridCol>
                <a:gridCol w="704134">
                  <a:extLst>
                    <a:ext uri="{9D8B030D-6E8A-4147-A177-3AD203B41FA5}">
                      <a16:colId xmlns="" xmlns:a16="http://schemas.microsoft.com/office/drawing/2014/main" val="20006"/>
                    </a:ext>
                  </a:extLst>
                </a:gridCol>
                <a:gridCol w="704134">
                  <a:extLst>
                    <a:ext uri="{9D8B030D-6E8A-4147-A177-3AD203B41FA5}">
                      <a16:colId xmlns="" xmlns:a16="http://schemas.microsoft.com/office/drawing/2014/main" val="20007"/>
                    </a:ext>
                  </a:extLst>
                </a:gridCol>
                <a:gridCol w="704134">
                  <a:extLst>
                    <a:ext uri="{9D8B030D-6E8A-4147-A177-3AD203B41FA5}">
                      <a16:colId xmlns="" xmlns:a16="http://schemas.microsoft.com/office/drawing/2014/main" val="20008"/>
                    </a:ext>
                  </a:extLst>
                </a:gridCol>
                <a:gridCol w="704134">
                  <a:extLst>
                    <a:ext uri="{9D8B030D-6E8A-4147-A177-3AD203B41FA5}">
                      <a16:colId xmlns="" xmlns:a16="http://schemas.microsoft.com/office/drawing/2014/main" val="20009"/>
                    </a:ext>
                  </a:extLst>
                </a:gridCol>
                <a:gridCol w="704134">
                  <a:extLst>
                    <a:ext uri="{9D8B030D-6E8A-4147-A177-3AD203B41FA5}">
                      <a16:colId xmlns="" xmlns:a16="http://schemas.microsoft.com/office/drawing/2014/main" val="20010"/>
                    </a:ext>
                  </a:extLst>
                </a:gridCol>
              </a:tblGrid>
              <a:tr h="370840">
                <a:tc gridSpan="2">
                  <a:txBody>
                    <a:bodyPr/>
                    <a:lstStyle/>
                    <a:p>
                      <a:pPr algn="ctr"/>
                      <a:r>
                        <a:rPr kumimoji="1" lang="ja-JP" altLang="en-US" dirty="0"/>
                        <a:t>脅威評価</a:t>
                      </a:r>
                    </a:p>
                  </a:txBody>
                  <a:tcPr anchor="ctr">
                    <a:solidFill>
                      <a:srgbClr val="EEDF6E"/>
                    </a:solidFill>
                  </a:tcPr>
                </a:tc>
                <a:tc hMerge="1">
                  <a:txBody>
                    <a:bodyPr/>
                    <a:lstStyle/>
                    <a:p>
                      <a:endParaRPr kumimoji="1" lang="ja-JP" altLang="en-US" dirty="0"/>
                    </a:p>
                  </a:txBody>
                  <a:tcPr/>
                </a:tc>
                <a:tc gridSpan="3">
                  <a:txBody>
                    <a:bodyPr/>
                    <a:lstStyle/>
                    <a:p>
                      <a:pPr algn="ctr"/>
                      <a:r>
                        <a:rPr kumimoji="1" lang="en-US" altLang="ja-JP" dirty="0"/>
                        <a:t>1</a:t>
                      </a:r>
                      <a:endParaRPr kumimoji="1" lang="ja-JP" altLang="en-US" dirty="0"/>
                    </a:p>
                  </a:txBody>
                  <a:tcPr/>
                </a:tc>
                <a:tc hMerge="1">
                  <a:txBody>
                    <a:bodyPr/>
                    <a:lstStyle/>
                    <a:p>
                      <a:endParaRPr kumimoji="1" lang="ja-JP" altLang="en-US"/>
                    </a:p>
                  </a:txBody>
                  <a:tcPr/>
                </a:tc>
                <a:tc hMerge="1">
                  <a:txBody>
                    <a:bodyPr/>
                    <a:lstStyle/>
                    <a:p>
                      <a:endParaRPr kumimoji="1" lang="ja-JP" altLang="en-US" dirty="0"/>
                    </a:p>
                  </a:txBody>
                  <a:tcPr/>
                </a:tc>
                <a:tc gridSpan="3">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dirty="0"/>
                        <a:t>2</a:t>
                      </a:r>
                      <a:endParaRPr kumimoji="1" lang="ja-JP" altLang="en-US" dirty="0"/>
                    </a:p>
                  </a:txBody>
                  <a:tcPr/>
                </a:tc>
                <a:tc hMerge="1">
                  <a:txBody>
                    <a:bodyPr/>
                    <a:lstStyle/>
                    <a:p>
                      <a:endParaRPr kumimoji="1" lang="ja-JP" altLang="en-US"/>
                    </a:p>
                  </a:txBody>
                  <a:tcPr/>
                </a:tc>
                <a:tc hMerge="1">
                  <a:txBody>
                    <a:bodyPr/>
                    <a:lstStyle/>
                    <a:p>
                      <a:endParaRPr kumimoji="1" lang="ja-JP" altLang="en-US" dirty="0"/>
                    </a:p>
                  </a:txBody>
                  <a:tcPr/>
                </a:tc>
                <a:tc gridSpan="3">
                  <a:txBody>
                    <a:bodyPr/>
                    <a:lstStyle/>
                    <a:p>
                      <a:pPr algn="ctr"/>
                      <a:r>
                        <a:rPr kumimoji="1" lang="en-US" altLang="ja-JP" dirty="0"/>
                        <a:t>3</a:t>
                      </a:r>
                      <a:endParaRPr kumimoji="1" lang="ja-JP" altLang="en-US" dirty="0"/>
                    </a:p>
                  </a:txBody>
                  <a:tcPr/>
                </a:tc>
                <a:tc hMerge="1">
                  <a:txBody>
                    <a:bodyPr/>
                    <a:lstStyle/>
                    <a:p>
                      <a:endParaRPr kumimoji="1" lang="ja-JP" altLang="en-US" dirty="0"/>
                    </a:p>
                  </a:txBody>
                  <a:tcPr/>
                </a:tc>
                <a:tc hMerge="1">
                  <a:txBody>
                    <a:bodyPr/>
                    <a:lstStyle/>
                    <a:p>
                      <a:endParaRPr kumimoji="1" lang="ja-JP" altLang="en-US"/>
                    </a:p>
                  </a:txBody>
                  <a:tcPr/>
                </a:tc>
                <a:extLst>
                  <a:ext uri="{0D108BD9-81ED-4DB2-BD59-A6C34878D82A}">
                    <a16:rowId xmlns="" xmlns:a16="http://schemas.microsoft.com/office/drawing/2014/main" val="10000"/>
                  </a:ext>
                </a:extLst>
              </a:tr>
              <a:tr h="370840">
                <a:tc gridSpan="2">
                  <a:txBody>
                    <a:bodyPr/>
                    <a:lstStyle/>
                    <a:p>
                      <a:pPr algn="ctr"/>
                      <a:r>
                        <a:rPr kumimoji="1" lang="ja-JP" altLang="en-US" dirty="0"/>
                        <a:t>脆弱性評価</a:t>
                      </a:r>
                    </a:p>
                  </a:txBody>
                  <a:tcPr anchor="ctr">
                    <a:solidFill>
                      <a:srgbClr val="EEDF6E"/>
                    </a:solidFill>
                  </a:tcPr>
                </a:tc>
                <a:tc hMerge="1">
                  <a:txBody>
                    <a:bodyPr/>
                    <a:lstStyle/>
                    <a:p>
                      <a:pPr algn="ctr"/>
                      <a:endParaRPr kumimoji="1" lang="ja-JP" altLang="en-US" dirty="0"/>
                    </a:p>
                  </a:txBody>
                  <a:tcPr anchor="ctr"/>
                </a:tc>
                <a:tc>
                  <a:txBody>
                    <a:bodyPr/>
                    <a:lstStyle/>
                    <a:p>
                      <a:pPr algn="ctr"/>
                      <a:r>
                        <a:rPr kumimoji="1" lang="en-US" altLang="ja-JP" dirty="0"/>
                        <a:t>1</a:t>
                      </a:r>
                    </a:p>
                  </a:txBody>
                  <a:tcPr anchor="ctr"/>
                </a:tc>
                <a:tc>
                  <a:txBody>
                    <a:bodyPr/>
                    <a:lstStyle/>
                    <a:p>
                      <a:pPr algn="ctr"/>
                      <a:r>
                        <a:rPr kumimoji="1" lang="en-US" altLang="ja-JP" dirty="0"/>
                        <a:t>2</a:t>
                      </a:r>
                      <a:endParaRPr kumimoji="1" lang="ja-JP" altLang="en-US" dirty="0"/>
                    </a:p>
                  </a:txBody>
                  <a:tcPr anchor="ctr"/>
                </a:tc>
                <a:tc>
                  <a:txBody>
                    <a:bodyPr/>
                    <a:lstStyle/>
                    <a:p>
                      <a:pPr algn="ctr"/>
                      <a:r>
                        <a:rPr kumimoji="1" lang="en-US" altLang="ja-JP" dirty="0"/>
                        <a:t>3</a:t>
                      </a:r>
                      <a:endParaRPr kumimoji="1" lang="ja-JP" altLang="en-US" dirty="0"/>
                    </a:p>
                  </a:txBody>
                  <a:tcPr anchor="ctr"/>
                </a:tc>
                <a:tc>
                  <a:txBody>
                    <a:bodyPr/>
                    <a:lstStyle/>
                    <a:p>
                      <a:pPr algn="ctr"/>
                      <a:r>
                        <a:rPr kumimoji="1" lang="en-US" altLang="ja-JP" dirty="0"/>
                        <a:t>1</a:t>
                      </a:r>
                    </a:p>
                  </a:txBody>
                  <a:tcPr anchor="ctr"/>
                </a:tc>
                <a:tc>
                  <a:txBody>
                    <a:bodyPr/>
                    <a:lstStyle/>
                    <a:p>
                      <a:pPr algn="ctr"/>
                      <a:r>
                        <a:rPr kumimoji="1" lang="en-US" altLang="ja-JP" dirty="0"/>
                        <a:t>2</a:t>
                      </a:r>
                      <a:endParaRPr kumimoji="1" lang="ja-JP" altLang="en-US" dirty="0"/>
                    </a:p>
                  </a:txBody>
                  <a:tcPr anchor="ctr"/>
                </a:tc>
                <a:tc>
                  <a:txBody>
                    <a:bodyPr/>
                    <a:lstStyle/>
                    <a:p>
                      <a:pPr algn="ctr"/>
                      <a:r>
                        <a:rPr kumimoji="1" lang="en-US" altLang="ja-JP" dirty="0"/>
                        <a:t>3</a:t>
                      </a:r>
                      <a:endParaRPr kumimoji="1" lang="ja-JP" altLang="en-US" dirty="0"/>
                    </a:p>
                  </a:txBody>
                  <a:tcPr anchor="ctr"/>
                </a:tc>
                <a:tc>
                  <a:txBody>
                    <a:bodyPr/>
                    <a:lstStyle/>
                    <a:p>
                      <a:pPr algn="ctr"/>
                      <a:r>
                        <a:rPr kumimoji="1" lang="en-US" altLang="ja-JP" dirty="0"/>
                        <a:t>1</a:t>
                      </a:r>
                    </a:p>
                  </a:txBody>
                  <a:tcPr anchor="ctr"/>
                </a:tc>
                <a:tc>
                  <a:txBody>
                    <a:bodyPr/>
                    <a:lstStyle/>
                    <a:p>
                      <a:pPr algn="ctr"/>
                      <a:r>
                        <a:rPr kumimoji="1" lang="en-US" altLang="ja-JP" dirty="0"/>
                        <a:t>2</a:t>
                      </a:r>
                      <a:endParaRPr kumimoji="1" lang="ja-JP" altLang="en-US" dirty="0"/>
                    </a:p>
                  </a:txBody>
                  <a:tcPr anchor="ctr"/>
                </a:tc>
                <a:tc>
                  <a:txBody>
                    <a:bodyPr/>
                    <a:lstStyle/>
                    <a:p>
                      <a:pPr algn="ctr"/>
                      <a:r>
                        <a:rPr kumimoji="1" lang="en-US" altLang="ja-JP" dirty="0"/>
                        <a:t>3</a:t>
                      </a:r>
                      <a:endParaRPr kumimoji="1" lang="ja-JP" altLang="en-US" dirty="0"/>
                    </a:p>
                  </a:txBody>
                  <a:tcPr anchor="ctr"/>
                </a:tc>
                <a:extLst>
                  <a:ext uri="{0D108BD9-81ED-4DB2-BD59-A6C34878D82A}">
                    <a16:rowId xmlns="" xmlns:a16="http://schemas.microsoft.com/office/drawing/2014/main" val="10001"/>
                  </a:ext>
                </a:extLst>
              </a:tr>
              <a:tr h="370840">
                <a:tc rowSpan="4">
                  <a:txBody>
                    <a:bodyPr/>
                    <a:lstStyle/>
                    <a:p>
                      <a:pPr algn="ctr"/>
                      <a:r>
                        <a:rPr kumimoji="1" lang="ja-JP" altLang="en-US" dirty="0"/>
                        <a:t>情報資産の価値評価</a:t>
                      </a:r>
                    </a:p>
                  </a:txBody>
                  <a:tcPr anchor="ctr">
                    <a:solidFill>
                      <a:srgbClr val="EEDF6E"/>
                    </a:solidFill>
                  </a:tcPr>
                </a:tc>
                <a:tc>
                  <a:txBody>
                    <a:bodyPr/>
                    <a:lstStyle/>
                    <a:p>
                      <a:pPr algn="ctr"/>
                      <a:r>
                        <a:rPr kumimoji="1" lang="en-US" altLang="ja-JP" dirty="0"/>
                        <a:t>1</a:t>
                      </a:r>
                      <a:endParaRPr kumimoji="1" lang="ja-JP" altLang="en-US" dirty="0"/>
                    </a:p>
                  </a:txBody>
                  <a:tcPr anchor="ctr"/>
                </a:tc>
                <a:tc>
                  <a:txBody>
                    <a:bodyPr/>
                    <a:lstStyle/>
                    <a:p>
                      <a:pPr algn="ctr"/>
                      <a:r>
                        <a:rPr kumimoji="1" lang="en-US" altLang="ja-JP" dirty="0"/>
                        <a:t>1</a:t>
                      </a:r>
                      <a:endParaRPr kumimoji="1" lang="ja-JP" altLang="en-US" dirty="0"/>
                    </a:p>
                  </a:txBody>
                  <a:tcPr anchor="ctr"/>
                </a:tc>
                <a:tc>
                  <a:txBody>
                    <a:bodyPr/>
                    <a:lstStyle/>
                    <a:p>
                      <a:pPr algn="ctr"/>
                      <a:r>
                        <a:rPr kumimoji="1" lang="en-US" altLang="ja-JP" dirty="0"/>
                        <a:t>2</a:t>
                      </a:r>
                      <a:endParaRPr kumimoji="1" lang="ja-JP" altLang="en-US" dirty="0"/>
                    </a:p>
                  </a:txBody>
                  <a:tcPr anchor="ctr"/>
                </a:tc>
                <a:tc>
                  <a:txBody>
                    <a:bodyPr/>
                    <a:lstStyle/>
                    <a:p>
                      <a:pPr algn="ctr"/>
                      <a:r>
                        <a:rPr kumimoji="1" lang="en-US" altLang="ja-JP" dirty="0"/>
                        <a:t>3</a:t>
                      </a:r>
                      <a:endParaRPr kumimoji="1" lang="ja-JP" altLang="en-US" dirty="0"/>
                    </a:p>
                  </a:txBody>
                  <a:tcPr anchor="ctr"/>
                </a:tc>
                <a:tc>
                  <a:txBody>
                    <a:bodyPr/>
                    <a:lstStyle/>
                    <a:p>
                      <a:pPr algn="ctr"/>
                      <a:r>
                        <a:rPr kumimoji="1" lang="en-US" altLang="ja-JP" dirty="0"/>
                        <a:t>2</a:t>
                      </a:r>
                      <a:endParaRPr kumimoji="1" lang="ja-JP" altLang="en-US" dirty="0"/>
                    </a:p>
                  </a:txBody>
                  <a:tcPr anchor="ctr"/>
                </a:tc>
                <a:tc>
                  <a:txBody>
                    <a:bodyPr/>
                    <a:lstStyle/>
                    <a:p>
                      <a:pPr algn="ctr"/>
                      <a:r>
                        <a:rPr kumimoji="1" lang="en-US" altLang="ja-JP" dirty="0"/>
                        <a:t>4</a:t>
                      </a:r>
                      <a:endParaRPr kumimoji="1" lang="ja-JP" altLang="en-US" dirty="0"/>
                    </a:p>
                  </a:txBody>
                  <a:tcPr anchor="ctr"/>
                </a:tc>
                <a:tc>
                  <a:txBody>
                    <a:bodyPr/>
                    <a:lstStyle/>
                    <a:p>
                      <a:pPr algn="ctr"/>
                      <a:r>
                        <a:rPr kumimoji="1" lang="en-US" altLang="ja-JP" dirty="0"/>
                        <a:t>6</a:t>
                      </a:r>
                      <a:endParaRPr kumimoji="1" lang="ja-JP" altLang="en-US" dirty="0"/>
                    </a:p>
                  </a:txBody>
                  <a:tcPr anchor="ctr"/>
                </a:tc>
                <a:tc>
                  <a:txBody>
                    <a:bodyPr/>
                    <a:lstStyle/>
                    <a:p>
                      <a:pPr algn="ctr"/>
                      <a:r>
                        <a:rPr kumimoji="1" lang="en-US" altLang="ja-JP" dirty="0"/>
                        <a:t>3</a:t>
                      </a:r>
                      <a:endParaRPr kumimoji="1" lang="ja-JP" altLang="en-US" dirty="0"/>
                    </a:p>
                  </a:txBody>
                  <a:tcPr anchor="ctr"/>
                </a:tc>
                <a:tc>
                  <a:txBody>
                    <a:bodyPr/>
                    <a:lstStyle/>
                    <a:p>
                      <a:pPr algn="ctr"/>
                      <a:r>
                        <a:rPr kumimoji="1" lang="en-US" altLang="ja-JP" dirty="0"/>
                        <a:t>6</a:t>
                      </a:r>
                      <a:endParaRPr kumimoji="1" lang="ja-JP" altLang="en-US" dirty="0"/>
                    </a:p>
                  </a:txBody>
                  <a:tcPr anchor="ctr"/>
                </a:tc>
                <a:tc>
                  <a:txBody>
                    <a:bodyPr/>
                    <a:lstStyle/>
                    <a:p>
                      <a:pPr algn="ctr"/>
                      <a:r>
                        <a:rPr kumimoji="1" lang="en-US" altLang="ja-JP" dirty="0"/>
                        <a:t>9</a:t>
                      </a:r>
                      <a:endParaRPr kumimoji="1" lang="ja-JP" altLang="en-US" dirty="0"/>
                    </a:p>
                  </a:txBody>
                  <a:tcPr anchor="ctr"/>
                </a:tc>
                <a:extLst>
                  <a:ext uri="{0D108BD9-81ED-4DB2-BD59-A6C34878D82A}">
                    <a16:rowId xmlns="" xmlns:a16="http://schemas.microsoft.com/office/drawing/2014/main" val="10002"/>
                  </a:ext>
                </a:extLst>
              </a:tr>
              <a:tr h="370840">
                <a:tc vMerge="1">
                  <a:txBody>
                    <a:bodyPr/>
                    <a:lstStyle/>
                    <a:p>
                      <a:endParaRPr kumimoji="1" lang="ja-JP" altLang="en-US" dirty="0"/>
                    </a:p>
                  </a:txBody>
                  <a:tcPr/>
                </a:tc>
                <a:tc>
                  <a:txBody>
                    <a:bodyPr/>
                    <a:lstStyle/>
                    <a:p>
                      <a:pPr algn="ctr"/>
                      <a:r>
                        <a:rPr kumimoji="1" lang="en-US" altLang="ja-JP" dirty="0"/>
                        <a:t>2</a:t>
                      </a:r>
                      <a:endParaRPr kumimoji="1" lang="ja-JP" altLang="en-US" dirty="0"/>
                    </a:p>
                  </a:txBody>
                  <a:tcPr anchor="ctr"/>
                </a:tc>
                <a:tc>
                  <a:txBody>
                    <a:bodyPr/>
                    <a:lstStyle/>
                    <a:p>
                      <a:pPr algn="ctr"/>
                      <a:r>
                        <a:rPr kumimoji="1" lang="en-US" altLang="ja-JP" dirty="0"/>
                        <a:t>2</a:t>
                      </a:r>
                      <a:endParaRPr kumimoji="1" lang="ja-JP" altLang="en-US" dirty="0"/>
                    </a:p>
                  </a:txBody>
                  <a:tcPr anchor="ctr"/>
                </a:tc>
                <a:tc>
                  <a:txBody>
                    <a:bodyPr/>
                    <a:lstStyle/>
                    <a:p>
                      <a:pPr algn="ctr"/>
                      <a:r>
                        <a:rPr kumimoji="1" lang="en-US" altLang="ja-JP" dirty="0"/>
                        <a:t>4</a:t>
                      </a:r>
                      <a:endParaRPr kumimoji="1" lang="ja-JP" altLang="en-US" dirty="0"/>
                    </a:p>
                  </a:txBody>
                  <a:tcPr anchor="ctr"/>
                </a:tc>
                <a:tc>
                  <a:txBody>
                    <a:bodyPr/>
                    <a:lstStyle/>
                    <a:p>
                      <a:pPr algn="ctr"/>
                      <a:r>
                        <a:rPr kumimoji="1" lang="en-US" altLang="ja-JP" dirty="0"/>
                        <a:t>6</a:t>
                      </a:r>
                      <a:endParaRPr kumimoji="1" lang="ja-JP" altLang="en-US" dirty="0"/>
                    </a:p>
                  </a:txBody>
                  <a:tcPr anchor="ctr"/>
                </a:tc>
                <a:tc>
                  <a:txBody>
                    <a:bodyPr/>
                    <a:lstStyle/>
                    <a:p>
                      <a:pPr algn="ctr"/>
                      <a:r>
                        <a:rPr kumimoji="1" lang="en-US" altLang="ja-JP" dirty="0"/>
                        <a:t>4</a:t>
                      </a:r>
                      <a:endParaRPr kumimoji="1" lang="ja-JP" altLang="en-US" dirty="0"/>
                    </a:p>
                  </a:txBody>
                  <a:tcPr anchor="ctr"/>
                </a:tc>
                <a:tc>
                  <a:txBody>
                    <a:bodyPr/>
                    <a:lstStyle/>
                    <a:p>
                      <a:pPr algn="ctr"/>
                      <a:r>
                        <a:rPr kumimoji="1" lang="en-US" altLang="ja-JP" dirty="0"/>
                        <a:t>8</a:t>
                      </a:r>
                      <a:endParaRPr kumimoji="1" lang="ja-JP" altLang="en-US" dirty="0"/>
                    </a:p>
                  </a:txBody>
                  <a:tcPr anchor="ctr"/>
                </a:tc>
                <a:tc>
                  <a:txBody>
                    <a:bodyPr/>
                    <a:lstStyle/>
                    <a:p>
                      <a:pPr algn="ctr"/>
                      <a:r>
                        <a:rPr kumimoji="1" lang="en-US" altLang="ja-JP" dirty="0"/>
                        <a:t>12</a:t>
                      </a:r>
                      <a:endParaRPr kumimoji="1" lang="ja-JP" altLang="en-US" dirty="0"/>
                    </a:p>
                  </a:txBody>
                  <a:tcPr anchor="ctr"/>
                </a:tc>
                <a:tc>
                  <a:txBody>
                    <a:bodyPr/>
                    <a:lstStyle/>
                    <a:p>
                      <a:pPr algn="ctr"/>
                      <a:r>
                        <a:rPr kumimoji="1" lang="en-US" altLang="ja-JP" dirty="0"/>
                        <a:t>6</a:t>
                      </a:r>
                      <a:endParaRPr kumimoji="1" lang="ja-JP" altLang="en-US" dirty="0"/>
                    </a:p>
                  </a:txBody>
                  <a:tcPr anchor="ctr"/>
                </a:tc>
                <a:tc>
                  <a:txBody>
                    <a:bodyPr/>
                    <a:lstStyle/>
                    <a:p>
                      <a:pPr algn="ctr"/>
                      <a:r>
                        <a:rPr kumimoji="1" lang="en-US" altLang="ja-JP" dirty="0"/>
                        <a:t>12</a:t>
                      </a:r>
                      <a:endParaRPr kumimoji="1" lang="ja-JP" altLang="en-US" dirty="0"/>
                    </a:p>
                  </a:txBody>
                  <a:tcPr anchor="ctr"/>
                </a:tc>
                <a:tc>
                  <a:txBody>
                    <a:bodyPr/>
                    <a:lstStyle/>
                    <a:p>
                      <a:pPr algn="ctr"/>
                      <a:r>
                        <a:rPr kumimoji="1" lang="en-US" altLang="ja-JP" dirty="0"/>
                        <a:t>18</a:t>
                      </a:r>
                      <a:endParaRPr kumimoji="1" lang="ja-JP" altLang="en-US" dirty="0"/>
                    </a:p>
                  </a:txBody>
                  <a:tcPr anchor="ctr"/>
                </a:tc>
                <a:extLst>
                  <a:ext uri="{0D108BD9-81ED-4DB2-BD59-A6C34878D82A}">
                    <a16:rowId xmlns="" xmlns:a16="http://schemas.microsoft.com/office/drawing/2014/main" val="10003"/>
                  </a:ext>
                </a:extLst>
              </a:tr>
              <a:tr h="370840">
                <a:tc vMerge="1">
                  <a:txBody>
                    <a:bodyPr/>
                    <a:lstStyle/>
                    <a:p>
                      <a:endParaRPr kumimoji="1" lang="ja-JP" altLang="en-US"/>
                    </a:p>
                  </a:txBody>
                  <a:tcPr/>
                </a:tc>
                <a:tc>
                  <a:txBody>
                    <a:bodyPr/>
                    <a:lstStyle/>
                    <a:p>
                      <a:pPr algn="ctr"/>
                      <a:r>
                        <a:rPr kumimoji="1" lang="en-US" altLang="ja-JP" dirty="0"/>
                        <a:t>3</a:t>
                      </a:r>
                      <a:endParaRPr kumimoji="1" lang="ja-JP" altLang="en-US" dirty="0"/>
                    </a:p>
                  </a:txBody>
                  <a:tcPr anchor="ctr"/>
                </a:tc>
                <a:tc>
                  <a:txBody>
                    <a:bodyPr/>
                    <a:lstStyle/>
                    <a:p>
                      <a:pPr algn="ctr"/>
                      <a:r>
                        <a:rPr kumimoji="1" lang="en-US" altLang="ja-JP" dirty="0"/>
                        <a:t>3</a:t>
                      </a:r>
                      <a:endParaRPr kumimoji="1" lang="ja-JP" altLang="en-US" dirty="0"/>
                    </a:p>
                  </a:txBody>
                  <a:tcPr anchor="ctr"/>
                </a:tc>
                <a:tc>
                  <a:txBody>
                    <a:bodyPr/>
                    <a:lstStyle/>
                    <a:p>
                      <a:pPr algn="ctr"/>
                      <a:r>
                        <a:rPr kumimoji="1" lang="en-US" altLang="ja-JP" dirty="0"/>
                        <a:t>6</a:t>
                      </a:r>
                      <a:endParaRPr kumimoji="1" lang="ja-JP" altLang="en-US" dirty="0"/>
                    </a:p>
                  </a:txBody>
                  <a:tcPr anchor="ctr"/>
                </a:tc>
                <a:tc>
                  <a:txBody>
                    <a:bodyPr/>
                    <a:lstStyle/>
                    <a:p>
                      <a:pPr algn="ctr"/>
                      <a:r>
                        <a:rPr kumimoji="1" lang="en-US" altLang="ja-JP" dirty="0"/>
                        <a:t>9</a:t>
                      </a:r>
                      <a:endParaRPr kumimoji="1" lang="ja-JP" altLang="en-US" dirty="0"/>
                    </a:p>
                  </a:txBody>
                  <a:tcPr anchor="ctr"/>
                </a:tc>
                <a:tc>
                  <a:txBody>
                    <a:bodyPr/>
                    <a:lstStyle/>
                    <a:p>
                      <a:pPr algn="ctr"/>
                      <a:r>
                        <a:rPr kumimoji="1" lang="en-US" altLang="ja-JP" dirty="0"/>
                        <a:t>6</a:t>
                      </a:r>
                      <a:endParaRPr kumimoji="1" lang="ja-JP" altLang="en-US" dirty="0"/>
                    </a:p>
                  </a:txBody>
                  <a:tcPr anchor="ctr"/>
                </a:tc>
                <a:tc>
                  <a:txBody>
                    <a:bodyPr/>
                    <a:lstStyle/>
                    <a:p>
                      <a:pPr algn="ctr"/>
                      <a:r>
                        <a:rPr kumimoji="1" lang="en-US" altLang="ja-JP" dirty="0"/>
                        <a:t>12</a:t>
                      </a:r>
                      <a:endParaRPr kumimoji="1" lang="ja-JP" altLang="en-US" dirty="0"/>
                    </a:p>
                  </a:txBody>
                  <a:tcPr anchor="ctr"/>
                </a:tc>
                <a:tc>
                  <a:txBody>
                    <a:bodyPr/>
                    <a:lstStyle/>
                    <a:p>
                      <a:pPr algn="ctr"/>
                      <a:r>
                        <a:rPr kumimoji="1" lang="en-US" altLang="ja-JP" dirty="0"/>
                        <a:t>18</a:t>
                      </a:r>
                      <a:endParaRPr kumimoji="1" lang="ja-JP" altLang="en-US" dirty="0"/>
                    </a:p>
                  </a:txBody>
                  <a:tcPr anchor="ctr"/>
                </a:tc>
                <a:tc>
                  <a:txBody>
                    <a:bodyPr/>
                    <a:lstStyle/>
                    <a:p>
                      <a:pPr algn="ctr"/>
                      <a:r>
                        <a:rPr kumimoji="1" lang="en-US" altLang="ja-JP" dirty="0"/>
                        <a:t>9</a:t>
                      </a:r>
                      <a:endParaRPr kumimoji="1" lang="ja-JP" altLang="en-US" dirty="0"/>
                    </a:p>
                  </a:txBody>
                  <a:tcPr anchor="ctr"/>
                </a:tc>
                <a:tc>
                  <a:txBody>
                    <a:bodyPr/>
                    <a:lstStyle/>
                    <a:p>
                      <a:pPr algn="ctr"/>
                      <a:r>
                        <a:rPr kumimoji="1" lang="en-US" altLang="ja-JP" dirty="0"/>
                        <a:t>18</a:t>
                      </a:r>
                      <a:endParaRPr kumimoji="1" lang="ja-JP" altLang="en-US" dirty="0"/>
                    </a:p>
                  </a:txBody>
                  <a:tcPr anchor="ctr"/>
                </a:tc>
                <a:tc>
                  <a:txBody>
                    <a:bodyPr/>
                    <a:lstStyle/>
                    <a:p>
                      <a:pPr algn="ctr"/>
                      <a:r>
                        <a:rPr kumimoji="1" lang="en-US" altLang="ja-JP" dirty="0"/>
                        <a:t>27</a:t>
                      </a:r>
                      <a:endParaRPr kumimoji="1" lang="ja-JP" altLang="en-US" dirty="0"/>
                    </a:p>
                  </a:txBody>
                  <a:tcPr anchor="ctr"/>
                </a:tc>
                <a:extLst>
                  <a:ext uri="{0D108BD9-81ED-4DB2-BD59-A6C34878D82A}">
                    <a16:rowId xmlns="" xmlns:a16="http://schemas.microsoft.com/office/drawing/2014/main" val="10004"/>
                  </a:ext>
                </a:extLst>
              </a:tr>
              <a:tr h="400060">
                <a:tc vMerge="1">
                  <a:txBody>
                    <a:bodyPr/>
                    <a:lstStyle/>
                    <a:p>
                      <a:endParaRPr kumimoji="1" lang="ja-JP" altLang="en-US"/>
                    </a:p>
                  </a:txBody>
                  <a:tcPr/>
                </a:tc>
                <a:tc>
                  <a:txBody>
                    <a:bodyPr/>
                    <a:lstStyle/>
                    <a:p>
                      <a:pPr algn="ctr"/>
                      <a:r>
                        <a:rPr kumimoji="1" lang="en-US" altLang="ja-JP" dirty="0"/>
                        <a:t>4</a:t>
                      </a:r>
                      <a:endParaRPr kumimoji="1" lang="ja-JP" altLang="en-US" dirty="0"/>
                    </a:p>
                  </a:txBody>
                  <a:tcPr anchor="ctr"/>
                </a:tc>
                <a:tc>
                  <a:txBody>
                    <a:bodyPr/>
                    <a:lstStyle/>
                    <a:p>
                      <a:pPr algn="ctr"/>
                      <a:r>
                        <a:rPr kumimoji="1" lang="en-US" altLang="ja-JP" dirty="0"/>
                        <a:t>4</a:t>
                      </a:r>
                      <a:endParaRPr kumimoji="1" lang="ja-JP" altLang="en-US" dirty="0"/>
                    </a:p>
                  </a:txBody>
                  <a:tcPr anchor="ctr"/>
                </a:tc>
                <a:tc>
                  <a:txBody>
                    <a:bodyPr/>
                    <a:lstStyle/>
                    <a:p>
                      <a:pPr algn="ctr"/>
                      <a:r>
                        <a:rPr kumimoji="1" lang="en-US" altLang="ja-JP" dirty="0"/>
                        <a:t>8</a:t>
                      </a:r>
                      <a:endParaRPr kumimoji="1" lang="ja-JP" altLang="en-US" dirty="0"/>
                    </a:p>
                  </a:txBody>
                  <a:tcPr anchor="ctr"/>
                </a:tc>
                <a:tc>
                  <a:txBody>
                    <a:bodyPr/>
                    <a:lstStyle/>
                    <a:p>
                      <a:pPr algn="ctr"/>
                      <a:r>
                        <a:rPr kumimoji="1" lang="en-US" altLang="ja-JP" dirty="0"/>
                        <a:t>12</a:t>
                      </a:r>
                      <a:endParaRPr kumimoji="1" lang="ja-JP" altLang="en-US" dirty="0"/>
                    </a:p>
                  </a:txBody>
                  <a:tcPr anchor="ctr"/>
                </a:tc>
                <a:tc>
                  <a:txBody>
                    <a:bodyPr/>
                    <a:lstStyle/>
                    <a:p>
                      <a:pPr algn="ctr"/>
                      <a:r>
                        <a:rPr kumimoji="1" lang="en-US" altLang="ja-JP" dirty="0"/>
                        <a:t>8</a:t>
                      </a:r>
                      <a:endParaRPr kumimoji="1" lang="ja-JP" altLang="en-US" dirty="0"/>
                    </a:p>
                  </a:txBody>
                  <a:tcPr anchor="ctr"/>
                </a:tc>
                <a:tc>
                  <a:txBody>
                    <a:bodyPr/>
                    <a:lstStyle/>
                    <a:p>
                      <a:pPr algn="ctr"/>
                      <a:r>
                        <a:rPr kumimoji="1" lang="en-US" altLang="ja-JP" dirty="0"/>
                        <a:t>16</a:t>
                      </a:r>
                      <a:endParaRPr kumimoji="1" lang="ja-JP" altLang="en-US" dirty="0"/>
                    </a:p>
                  </a:txBody>
                  <a:tcPr anchor="ctr"/>
                </a:tc>
                <a:tc>
                  <a:txBody>
                    <a:bodyPr/>
                    <a:lstStyle/>
                    <a:p>
                      <a:pPr algn="ctr"/>
                      <a:r>
                        <a:rPr kumimoji="1" lang="en-US" altLang="ja-JP" dirty="0"/>
                        <a:t>24</a:t>
                      </a:r>
                      <a:endParaRPr kumimoji="1" lang="ja-JP" altLang="en-US" dirty="0"/>
                    </a:p>
                  </a:txBody>
                  <a:tcPr anchor="ctr"/>
                </a:tc>
                <a:tc>
                  <a:txBody>
                    <a:bodyPr/>
                    <a:lstStyle/>
                    <a:p>
                      <a:pPr algn="ctr"/>
                      <a:r>
                        <a:rPr kumimoji="1" lang="en-US" altLang="ja-JP" dirty="0"/>
                        <a:t>12</a:t>
                      </a:r>
                      <a:endParaRPr kumimoji="1" lang="ja-JP" altLang="en-US" dirty="0"/>
                    </a:p>
                  </a:txBody>
                  <a:tcPr anchor="ctr"/>
                </a:tc>
                <a:tc>
                  <a:txBody>
                    <a:bodyPr/>
                    <a:lstStyle/>
                    <a:p>
                      <a:pPr algn="ctr"/>
                      <a:r>
                        <a:rPr kumimoji="1" lang="en-US" altLang="ja-JP" dirty="0"/>
                        <a:t>24</a:t>
                      </a:r>
                      <a:endParaRPr kumimoji="1" lang="ja-JP" altLang="en-US" dirty="0"/>
                    </a:p>
                  </a:txBody>
                  <a:tcPr anchor="ctr"/>
                </a:tc>
                <a:tc>
                  <a:txBody>
                    <a:bodyPr/>
                    <a:lstStyle/>
                    <a:p>
                      <a:pPr algn="ctr"/>
                      <a:r>
                        <a:rPr kumimoji="1" lang="en-US" altLang="ja-JP" dirty="0"/>
                        <a:t>36</a:t>
                      </a:r>
                      <a:endParaRPr kumimoji="1" lang="ja-JP" altLang="en-US" dirty="0"/>
                    </a:p>
                  </a:txBody>
                  <a:tcPr anchor="ctr"/>
                </a:tc>
                <a:extLst>
                  <a:ext uri="{0D108BD9-81ED-4DB2-BD59-A6C34878D82A}">
                    <a16:rowId xmlns="" xmlns:a16="http://schemas.microsoft.com/office/drawing/2014/main" val="10005"/>
                  </a:ext>
                </a:extLst>
              </a:tr>
            </a:tbl>
          </a:graphicData>
        </a:graphic>
      </p:graphicFrame>
      <p:sp>
        <p:nvSpPr>
          <p:cNvPr id="26" name="コンテンツ プレースホルダー 2"/>
          <p:cNvSpPr txBox="1">
            <a:spLocks/>
          </p:cNvSpPr>
          <p:nvPr/>
        </p:nvSpPr>
        <p:spPr>
          <a:xfrm>
            <a:off x="466055" y="2358751"/>
            <a:ext cx="8498433" cy="4093563"/>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rPr>
              <a:t>脅威</a:t>
            </a:r>
            <a:r>
              <a:rPr lang="ja-JP" altLang="en-US" sz="2000" dirty="0">
                <a:latin typeface="Meiryo UI" panose="020B0604030504040204" pitchFamily="50" charset="-128"/>
                <a:ea typeface="Meiryo UI" panose="020B0604030504040204" pitchFamily="50" charset="-128"/>
              </a:rPr>
              <a:t>」とは、情報資産に対して何らかの良くない影響（盗難、不正アクセス、システム障害、落雷等）を及ぼす事象のことで、ここではその</a:t>
            </a:r>
            <a:r>
              <a:rPr lang="ja-JP" altLang="en-US" sz="2000" b="1" dirty="0">
                <a:latin typeface="Meiryo UI" panose="020B0604030504040204" pitchFamily="50" charset="-128"/>
                <a:ea typeface="Meiryo UI" panose="020B0604030504040204" pitchFamily="50" charset="-128"/>
              </a:rPr>
              <a:t>発生可能性を数値化</a:t>
            </a:r>
            <a:r>
              <a:rPr lang="ja-JP" altLang="en-US" sz="2000" dirty="0">
                <a:latin typeface="Meiryo UI" panose="020B0604030504040204" pitchFamily="50" charset="-128"/>
                <a:ea typeface="Meiryo UI" panose="020B0604030504040204" pitchFamily="50" charset="-128"/>
              </a:rPr>
              <a:t>します。</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rPr>
              <a:t>脆弱性</a:t>
            </a:r>
            <a:r>
              <a:rPr lang="ja-JP" altLang="en-US" sz="2000" dirty="0">
                <a:latin typeface="Meiryo UI" panose="020B0604030504040204" pitchFamily="50" charset="-128"/>
                <a:ea typeface="Meiryo UI" panose="020B0604030504040204" pitchFamily="50" charset="-128"/>
              </a:rPr>
              <a:t>」とは、脅威が情報資産に起こり得る弱点（未施錠、パッチ未適用、雷サージ未設置等）のことで、ここでは</a:t>
            </a:r>
            <a:r>
              <a:rPr lang="ja-JP" altLang="en-US" sz="2000" b="1" dirty="0">
                <a:latin typeface="Meiryo UI" panose="020B0604030504040204" pitchFamily="50" charset="-128"/>
                <a:ea typeface="Meiryo UI" panose="020B0604030504040204" pitchFamily="50" charset="-128"/>
              </a:rPr>
              <a:t>対策の適用の程度を数値化</a:t>
            </a:r>
            <a:r>
              <a:rPr lang="ja-JP" altLang="en-US" sz="2000" dirty="0">
                <a:latin typeface="Meiryo UI" panose="020B0604030504040204" pitchFamily="50" charset="-128"/>
                <a:ea typeface="Meiryo UI" panose="020B0604030504040204" pitchFamily="50" charset="-128"/>
              </a:rPr>
              <a:t>します。</a:t>
            </a:r>
            <a:endParaRPr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endParaRPr lang="en-US" altLang="ja-JP" sz="12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それぞれの数値を掛け合わせたものが該当の評価値になり、</a:t>
            </a:r>
            <a:r>
              <a:rPr lang="ja-JP" altLang="en-US" sz="2000" b="1" dirty="0">
                <a:latin typeface="Meiryo UI" panose="020B0604030504040204" pitchFamily="50" charset="-128"/>
                <a:ea typeface="Meiryo UI" panose="020B0604030504040204" pitchFamily="50" charset="-128"/>
              </a:rPr>
              <a:t>評価値が高いほど、リスクが高い</a:t>
            </a:r>
            <a:r>
              <a:rPr lang="ja-JP" altLang="en-US" sz="2000" dirty="0">
                <a:latin typeface="Meiryo UI" panose="020B0604030504040204" pitchFamily="50" charset="-128"/>
                <a:ea typeface="Meiryo UI" panose="020B0604030504040204" pitchFamily="50" charset="-128"/>
              </a:rPr>
              <a:t>、という言い方になります。</a:t>
            </a:r>
            <a:endParaRPr lang="en-US" altLang="ja-JP"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717329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セキュリティとリスク管理</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◆リスク管理（リスクマネジメント）の目的（</a:t>
            </a:r>
            <a:r>
              <a:rPr lang="en-US" altLang="ja-JP" sz="2400" b="1" dirty="0"/>
              <a:t>3</a:t>
            </a:r>
            <a:r>
              <a:rPr lang="ja-JP" altLang="en-US" sz="2400" b="1" dirty="0"/>
              <a:t>）</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1395198"/>
          </a:xfrm>
        </p:spPr>
        <p:txBody>
          <a:bodyPr/>
          <a:lstStyle/>
          <a:p>
            <a:r>
              <a:rPr kumimoji="1" lang="ja-JP" altLang="en-US" sz="2000" dirty="0">
                <a:latin typeface="Meiryo UI" panose="020B0604030504040204" pitchFamily="50" charset="-128"/>
                <a:ea typeface="Meiryo UI" panose="020B0604030504040204" pitchFamily="50" charset="-128"/>
              </a:rPr>
              <a:t>リスク管理により、実施しなければならない対策の優先度などを</a:t>
            </a:r>
            <a:r>
              <a:rPr lang="ja-JP" altLang="en-US" sz="2000" b="1" dirty="0">
                <a:latin typeface="Meiryo UI" panose="020B0604030504040204" pitchFamily="50" charset="-128"/>
                <a:ea typeface="Meiryo UI" panose="020B0604030504040204" pitchFamily="50" charset="-128"/>
              </a:rPr>
              <a:t>客観的に判断することができる</a:t>
            </a:r>
            <a:r>
              <a:rPr lang="ja-JP" altLang="en-US" sz="2000" dirty="0">
                <a:latin typeface="Meiryo UI" panose="020B0604030504040204" pitchFamily="50" charset="-128"/>
                <a:ea typeface="Meiryo UI" panose="020B0604030504040204" pitchFamily="50" charset="-128"/>
              </a:rPr>
              <a:t>ようになります</a:t>
            </a:r>
            <a:endParaRPr lang="en-US" altLang="ja-JP" sz="2000" dirty="0">
              <a:latin typeface="Meiryo UI" panose="020B0604030504040204" pitchFamily="50" charset="-128"/>
              <a:ea typeface="Meiryo UI" panose="020B0604030504040204" pitchFamily="50" charset="-128"/>
            </a:endParaRPr>
          </a:p>
        </p:txBody>
      </p:sp>
      <p:sp>
        <p:nvSpPr>
          <p:cNvPr id="20" name="コンテンツ プレースホルダー 2"/>
          <p:cNvSpPr txBox="1">
            <a:spLocks/>
          </p:cNvSpPr>
          <p:nvPr/>
        </p:nvSpPr>
        <p:spPr>
          <a:xfrm>
            <a:off x="3220278" y="2062481"/>
            <a:ext cx="5744210" cy="2655293"/>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この比較及び比較に基づく判断の部分まで（図①～③）を特に、</a:t>
            </a:r>
            <a:r>
              <a:rPr lang="ja-JP" altLang="en-US" b="1" dirty="0">
                <a:solidFill>
                  <a:schemeClr val="accent1"/>
                </a:solidFill>
                <a:latin typeface="Meiryo UI" panose="020B0604030504040204" pitchFamily="50" charset="-128"/>
                <a:ea typeface="Meiryo UI" panose="020B0604030504040204" pitchFamily="50" charset="-128"/>
              </a:rPr>
              <a:t>リスクアセスメント</a:t>
            </a:r>
            <a:r>
              <a:rPr lang="ja-JP" altLang="en-US" sz="2000" dirty="0">
                <a:latin typeface="Meiryo UI" panose="020B0604030504040204" pitchFamily="50" charset="-128"/>
                <a:ea typeface="Meiryo UI" panose="020B0604030504040204" pitchFamily="50" charset="-128"/>
              </a:rPr>
              <a:t>と呼びます。</a:t>
            </a:r>
            <a:endParaRPr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リスクアセスメントとして判断を下すのは、最終的には組織の責任ある立場の方、ということになります。したがって、</a:t>
            </a:r>
            <a:r>
              <a:rPr lang="ja-JP" altLang="en-US" b="1" dirty="0">
                <a:latin typeface="Meiryo UI" panose="020B0604030504040204" pitchFamily="50" charset="-128"/>
                <a:ea typeface="Meiryo UI" panose="020B0604030504040204" pitchFamily="50" charset="-128"/>
              </a:rPr>
              <a:t>リスク管理は、組織の責任者に客観的な情報を提供する手段</a:t>
            </a:r>
            <a:r>
              <a:rPr lang="ja-JP" altLang="en-US" sz="2000" dirty="0">
                <a:latin typeface="Meiryo UI" panose="020B0604030504040204" pitchFamily="50" charset="-128"/>
                <a:ea typeface="Meiryo UI" panose="020B0604030504040204" pitchFamily="50" charset="-128"/>
              </a:rPr>
              <a:t>であるとも言えるのです。</a:t>
            </a:r>
            <a:endParaRPr lang="en-US" altLang="ja-JP" sz="2000" dirty="0">
              <a:latin typeface="Meiryo UI" panose="020B0604030504040204" pitchFamily="50" charset="-128"/>
              <a:ea typeface="Meiryo UI" panose="020B0604030504040204" pitchFamily="50" charset="-128"/>
            </a:endParaRPr>
          </a:p>
        </p:txBody>
      </p:sp>
      <p:sp>
        <p:nvSpPr>
          <p:cNvPr id="14" name="角丸四角形 13"/>
          <p:cNvSpPr/>
          <p:nvPr/>
        </p:nvSpPr>
        <p:spPr>
          <a:xfrm>
            <a:off x="475409" y="2270223"/>
            <a:ext cx="2458434" cy="38591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①リスクの特定</a:t>
            </a:r>
          </a:p>
        </p:txBody>
      </p:sp>
      <p:sp>
        <p:nvSpPr>
          <p:cNvPr id="15" name="角丸四角形 14"/>
          <p:cNvSpPr/>
          <p:nvPr/>
        </p:nvSpPr>
        <p:spPr>
          <a:xfrm>
            <a:off x="475409" y="2870238"/>
            <a:ext cx="2458434" cy="38591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②リスクの分析</a:t>
            </a:r>
          </a:p>
        </p:txBody>
      </p:sp>
      <p:sp>
        <p:nvSpPr>
          <p:cNvPr id="16" name="角丸四角形 15"/>
          <p:cNvSpPr/>
          <p:nvPr/>
        </p:nvSpPr>
        <p:spPr>
          <a:xfrm>
            <a:off x="475409" y="3434391"/>
            <a:ext cx="2458434" cy="38591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③リスクの評価</a:t>
            </a:r>
          </a:p>
        </p:txBody>
      </p:sp>
      <p:sp>
        <p:nvSpPr>
          <p:cNvPr id="19" name="下矢印 18"/>
          <p:cNvSpPr/>
          <p:nvPr/>
        </p:nvSpPr>
        <p:spPr>
          <a:xfrm>
            <a:off x="1153387" y="2605383"/>
            <a:ext cx="1106905" cy="288469"/>
          </a:xfrm>
          <a:prstGeom prst="downArrow">
            <a:avLst/>
          </a:prstGeom>
          <a:gradFill>
            <a:gsLst>
              <a:gs pos="0">
                <a:srgbClr val="FFD129"/>
              </a:gs>
              <a:gs pos="100000">
                <a:schemeClr val="accent2">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1153387" y="3188761"/>
            <a:ext cx="1106905" cy="288469"/>
          </a:xfrm>
          <a:prstGeom prst="downArrow">
            <a:avLst/>
          </a:prstGeom>
          <a:gradFill>
            <a:gsLst>
              <a:gs pos="0">
                <a:srgbClr val="FFD129"/>
              </a:gs>
              <a:gs pos="100000">
                <a:schemeClr val="accent2">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a:off x="483550" y="4039443"/>
            <a:ext cx="2458434" cy="385913"/>
          </a:xfrm>
          <a:prstGeom prst="roundRect">
            <a:avLst/>
          </a:prstGeom>
          <a:gradFill>
            <a:gsLst>
              <a:gs pos="0">
                <a:srgbClr val="7030A0"/>
              </a:gs>
              <a:gs pos="100000">
                <a:srgbClr val="CC99FF"/>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④リスクへの対応</a:t>
            </a:r>
          </a:p>
        </p:txBody>
      </p:sp>
      <p:sp>
        <p:nvSpPr>
          <p:cNvPr id="24" name="下矢印 23"/>
          <p:cNvSpPr/>
          <p:nvPr/>
        </p:nvSpPr>
        <p:spPr>
          <a:xfrm>
            <a:off x="1153387" y="3770736"/>
            <a:ext cx="1106905" cy="288469"/>
          </a:xfrm>
          <a:prstGeom prst="downArrow">
            <a:avLst/>
          </a:prstGeom>
          <a:gradFill>
            <a:gsLst>
              <a:gs pos="0">
                <a:srgbClr val="FFD129"/>
              </a:gs>
              <a:gs pos="100000">
                <a:schemeClr val="accent2">
                  <a:lumMod val="40000"/>
                  <a:lumOff val="6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5" name="図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951681" y="4549577"/>
            <a:ext cx="1419372" cy="1796673"/>
          </a:xfrm>
          <a:prstGeom prst="rect">
            <a:avLst/>
          </a:prstGeom>
        </p:spPr>
      </p:pic>
    </p:spTree>
    <p:extLst>
      <p:ext uri="{BB962C8B-B14F-4D97-AF65-F5344CB8AC3E}">
        <p14:creationId xmlns:p14="http://schemas.microsoft.com/office/powerpoint/2010/main" val="39381303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セキュリティとリスク管理</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◆リスク管理（リスクマネジメント）が責任者への情報提供だという意味</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1395198"/>
          </a:xfrm>
        </p:spPr>
        <p:txBody>
          <a:bodyPr/>
          <a:lstStyle/>
          <a:p>
            <a:r>
              <a:rPr kumimoji="1" lang="ja-JP" altLang="en-US" sz="2000" dirty="0">
                <a:latin typeface="Meiryo UI" panose="020B0604030504040204" pitchFamily="50" charset="-128"/>
                <a:ea typeface="Meiryo UI" panose="020B0604030504040204" pitchFamily="50" charset="-128"/>
              </a:rPr>
              <a:t>リスク管理は、</a:t>
            </a:r>
            <a:r>
              <a:rPr lang="ja-JP" altLang="en-US" sz="2000" dirty="0">
                <a:latin typeface="Meiryo UI" panose="020B0604030504040204" pitchFamily="50" charset="-128"/>
                <a:ea typeface="Meiryo UI" panose="020B0604030504040204" pitchFamily="50" charset="-128"/>
              </a:rPr>
              <a:t>組織の責任者の仕事であると言えます</a:t>
            </a:r>
            <a:endParaRPr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それは、少し大げさに言って、</a:t>
            </a:r>
            <a:r>
              <a:rPr kumimoji="1" lang="ja-JP" altLang="en-US" sz="2000" b="1" dirty="0">
                <a:latin typeface="Meiryo UI" panose="020B0604030504040204" pitchFamily="50" charset="-128"/>
                <a:ea typeface="Meiryo UI" panose="020B0604030504040204" pitchFamily="50" charset="-128"/>
              </a:rPr>
              <a:t>リスク管理の結果、</a:t>
            </a:r>
            <a:r>
              <a:rPr kumimoji="1" lang="ja-JP" altLang="en-US" b="1" dirty="0">
                <a:latin typeface="Meiryo UI" panose="020B0604030504040204" pitchFamily="50" charset="-128"/>
                <a:ea typeface="Meiryo UI" panose="020B0604030504040204" pitchFamily="50" charset="-128"/>
              </a:rPr>
              <a:t>とるべき行動（リスクへの対応）が組織の経営活動を左右することになる</a:t>
            </a:r>
            <a:r>
              <a:rPr kumimoji="1" lang="ja-JP" altLang="en-US" sz="2000" dirty="0">
                <a:latin typeface="Meiryo UI" panose="020B0604030504040204" pitchFamily="50" charset="-128"/>
                <a:ea typeface="Meiryo UI" panose="020B0604030504040204" pitchFamily="50" charset="-128"/>
              </a:rPr>
              <a:t>からです</a:t>
            </a:r>
            <a:endParaRPr kumimoji="1" lang="en-US" altLang="ja-JP" sz="2000" dirty="0">
              <a:latin typeface="Meiryo UI" panose="020B0604030504040204" pitchFamily="50" charset="-128"/>
              <a:ea typeface="Meiryo UI" panose="020B0604030504040204" pitchFamily="50" charset="-128"/>
            </a:endParaRPr>
          </a:p>
        </p:txBody>
      </p:sp>
      <p:sp>
        <p:nvSpPr>
          <p:cNvPr id="20" name="コンテンツ プレースホルダー 2"/>
          <p:cNvSpPr txBox="1">
            <a:spLocks/>
          </p:cNvSpPr>
          <p:nvPr/>
        </p:nvSpPr>
        <p:spPr>
          <a:xfrm>
            <a:off x="466055" y="2526041"/>
            <a:ext cx="8197299" cy="766543"/>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リスクの対応については、いくつかの選択肢があります。</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一般的な説明で用いられているのは、次の</a:t>
            </a:r>
            <a:r>
              <a:rPr lang="en-US" altLang="ja-JP" sz="2000" dirty="0">
                <a:latin typeface="Meiryo UI" panose="020B0604030504040204" pitchFamily="50" charset="-128"/>
                <a:ea typeface="Meiryo UI" panose="020B0604030504040204" pitchFamily="50" charset="-128"/>
              </a:rPr>
              <a:t>4</a:t>
            </a:r>
            <a:r>
              <a:rPr lang="ja-JP" altLang="en-US" sz="2000" dirty="0">
                <a:latin typeface="Meiryo UI" panose="020B0604030504040204" pitchFamily="50" charset="-128"/>
                <a:ea typeface="Meiryo UI" panose="020B0604030504040204" pitchFamily="50" charset="-128"/>
              </a:rPr>
              <a:t>種類です。</a:t>
            </a:r>
            <a:endParaRPr lang="en-US" altLang="ja-JP" sz="2000" dirty="0">
              <a:latin typeface="Meiryo UI" panose="020B0604030504040204" pitchFamily="50" charset="-128"/>
              <a:ea typeface="Meiryo UI" panose="020B0604030504040204" pitchFamily="50" charset="-128"/>
            </a:endParaRPr>
          </a:p>
        </p:txBody>
      </p:sp>
      <p:graphicFrame>
        <p:nvGraphicFramePr>
          <p:cNvPr id="7" name="表 6"/>
          <p:cNvGraphicFramePr>
            <a:graphicFrameLocks noGrp="1"/>
          </p:cNvGraphicFramePr>
          <p:nvPr>
            <p:extLst>
              <p:ext uri="{D42A27DB-BD31-4B8C-83A1-F6EECF244321}">
                <p14:modId xmlns:p14="http://schemas.microsoft.com/office/powerpoint/2010/main" val="1934048973"/>
              </p:ext>
            </p:extLst>
          </p:nvPr>
        </p:nvGraphicFramePr>
        <p:xfrm>
          <a:off x="844061" y="3292584"/>
          <a:ext cx="7502769" cy="2225040"/>
        </p:xfrm>
        <a:graphic>
          <a:graphicData uri="http://schemas.openxmlformats.org/drawingml/2006/table">
            <a:tbl>
              <a:tblPr firstRow="1" bandRow="1">
                <a:tableStyleId>{5C22544A-7EE6-4342-B048-85BDC9FD1C3A}</a:tableStyleId>
              </a:tblPr>
              <a:tblGrid>
                <a:gridCol w="2754924">
                  <a:extLst>
                    <a:ext uri="{9D8B030D-6E8A-4147-A177-3AD203B41FA5}">
                      <a16:colId xmlns="" xmlns:a16="http://schemas.microsoft.com/office/drawing/2014/main" val="20000"/>
                    </a:ext>
                  </a:extLst>
                </a:gridCol>
                <a:gridCol w="4747845">
                  <a:extLst>
                    <a:ext uri="{9D8B030D-6E8A-4147-A177-3AD203B41FA5}">
                      <a16:colId xmlns="" xmlns:a16="http://schemas.microsoft.com/office/drawing/2014/main" val="20001"/>
                    </a:ext>
                  </a:extLst>
                </a:gridCol>
              </a:tblGrid>
              <a:tr h="370840">
                <a:tc>
                  <a:txBody>
                    <a:bodyPr/>
                    <a:lstStyle/>
                    <a:p>
                      <a:pPr algn="ctr"/>
                      <a:r>
                        <a:rPr kumimoji="1" lang="ja-JP" altLang="en-US" sz="2000" dirty="0">
                          <a:latin typeface="Meiryo UI" panose="020B0604030504040204" pitchFamily="50" charset="-128"/>
                          <a:ea typeface="Meiryo UI" panose="020B0604030504040204" pitchFamily="50" charset="-128"/>
                        </a:rPr>
                        <a:t>リスク対応の選択肢</a:t>
                      </a:r>
                    </a:p>
                  </a:txBody>
                  <a:tcPr/>
                </a:tc>
                <a:tc>
                  <a:txBody>
                    <a:bodyPr/>
                    <a:lstStyle/>
                    <a:p>
                      <a:pPr algn="ctr"/>
                      <a:r>
                        <a:rPr kumimoji="1" lang="ja-JP" altLang="en-US" sz="2000" dirty="0">
                          <a:latin typeface="Meiryo UI" panose="020B0604030504040204" pitchFamily="50" charset="-128"/>
                          <a:ea typeface="Meiryo UI" panose="020B0604030504040204" pitchFamily="50" charset="-128"/>
                        </a:rPr>
                        <a:t>概要</a:t>
                      </a:r>
                    </a:p>
                  </a:txBody>
                  <a:tcPr/>
                </a:tc>
                <a:extLst>
                  <a:ext uri="{0D108BD9-81ED-4DB2-BD59-A6C34878D82A}">
                    <a16:rowId xmlns="" xmlns:a16="http://schemas.microsoft.com/office/drawing/2014/main" val="10000"/>
                  </a:ext>
                </a:extLst>
              </a:tr>
              <a:tr h="370840">
                <a:tc>
                  <a:txBody>
                    <a:bodyPr/>
                    <a:lstStyle/>
                    <a:p>
                      <a:r>
                        <a:rPr kumimoji="1" lang="ja-JP" altLang="en-US" sz="2400" b="1" dirty="0">
                          <a:latin typeface="Meiryo UI" panose="020B0604030504040204" pitchFamily="50" charset="-128"/>
                          <a:ea typeface="Meiryo UI" panose="020B0604030504040204" pitchFamily="50" charset="-128"/>
                        </a:rPr>
                        <a:t>リスク回避（破棄）</a:t>
                      </a:r>
                    </a:p>
                  </a:txBody>
                  <a:tcPr/>
                </a:tc>
                <a:tc>
                  <a:txBody>
                    <a:bodyPr/>
                    <a:lstStyle/>
                    <a:p>
                      <a:r>
                        <a:rPr kumimoji="1" lang="ja-JP" altLang="en-US" sz="2000" dirty="0">
                          <a:latin typeface="Meiryo UI" panose="020B0604030504040204" pitchFamily="50" charset="-128"/>
                          <a:ea typeface="Meiryo UI" panose="020B0604030504040204" pitchFamily="50" charset="-128"/>
                        </a:rPr>
                        <a:t>リスクを生じさせる要因を取り除く</a:t>
                      </a:r>
                    </a:p>
                  </a:txBody>
                  <a:tcPr/>
                </a:tc>
                <a:extLst>
                  <a:ext uri="{0D108BD9-81ED-4DB2-BD59-A6C34878D82A}">
                    <a16:rowId xmlns="" xmlns:a16="http://schemas.microsoft.com/office/drawing/2014/main" val="10001"/>
                  </a:ext>
                </a:extLst>
              </a:tr>
              <a:tr h="370840">
                <a:tc>
                  <a:txBody>
                    <a:bodyPr/>
                    <a:lstStyle/>
                    <a:p>
                      <a:r>
                        <a:rPr kumimoji="1" lang="ja-JP" altLang="en-US" sz="2400" b="1" dirty="0">
                          <a:latin typeface="Meiryo UI" panose="020B0604030504040204" pitchFamily="50" charset="-128"/>
                          <a:ea typeface="Meiryo UI" panose="020B0604030504040204" pitchFamily="50" charset="-128"/>
                        </a:rPr>
                        <a:t>リスク軽減（低減）</a:t>
                      </a:r>
                    </a:p>
                  </a:txBody>
                  <a:tcPr/>
                </a:tc>
                <a:tc>
                  <a:txBody>
                    <a:bodyPr/>
                    <a:lstStyle/>
                    <a:p>
                      <a:r>
                        <a:rPr kumimoji="1" lang="ja-JP" altLang="en-US" sz="2000" dirty="0">
                          <a:latin typeface="Meiryo UI" panose="020B0604030504040204" pitchFamily="50" charset="-128"/>
                          <a:ea typeface="Meiryo UI" panose="020B0604030504040204" pitchFamily="50" charset="-128"/>
                        </a:rPr>
                        <a:t>対策をとり、リスクの発生可能性を下げる</a:t>
                      </a:r>
                    </a:p>
                  </a:txBody>
                  <a:tcPr/>
                </a:tc>
                <a:extLst>
                  <a:ext uri="{0D108BD9-81ED-4DB2-BD59-A6C34878D82A}">
                    <a16:rowId xmlns="" xmlns:a16="http://schemas.microsoft.com/office/drawing/2014/main" val="10002"/>
                  </a:ext>
                </a:extLst>
              </a:tr>
              <a:tr h="370840">
                <a:tc>
                  <a:txBody>
                    <a:bodyPr/>
                    <a:lstStyle/>
                    <a:p>
                      <a:r>
                        <a:rPr kumimoji="1" lang="ja-JP" altLang="en-US" sz="2400" b="1" dirty="0">
                          <a:latin typeface="Meiryo UI" panose="020B0604030504040204" pitchFamily="50" charset="-128"/>
                          <a:ea typeface="Meiryo UI" panose="020B0604030504040204" pitchFamily="50" charset="-128"/>
                        </a:rPr>
                        <a:t>リスク移転（共有）</a:t>
                      </a:r>
                    </a:p>
                  </a:txBody>
                  <a:tcPr/>
                </a:tc>
                <a:tc>
                  <a:txBody>
                    <a:bodyPr/>
                    <a:lstStyle/>
                    <a:p>
                      <a:r>
                        <a:rPr kumimoji="1" lang="ja-JP" altLang="en-US" sz="2000" dirty="0">
                          <a:latin typeface="Meiryo UI" panose="020B0604030504040204" pitchFamily="50" charset="-128"/>
                          <a:ea typeface="Meiryo UI" panose="020B0604030504040204" pitchFamily="50" charset="-128"/>
                        </a:rPr>
                        <a:t>保険等により、リスクを自組織外へ移転する</a:t>
                      </a:r>
                    </a:p>
                  </a:txBody>
                  <a:tcPr/>
                </a:tc>
                <a:extLst>
                  <a:ext uri="{0D108BD9-81ED-4DB2-BD59-A6C34878D82A}">
                    <a16:rowId xmlns="" xmlns:a16="http://schemas.microsoft.com/office/drawing/2014/main" val="10003"/>
                  </a:ext>
                </a:extLst>
              </a:tr>
              <a:tr h="370840">
                <a:tc>
                  <a:txBody>
                    <a:bodyPr/>
                    <a:lstStyle/>
                    <a:p>
                      <a:r>
                        <a:rPr kumimoji="1" lang="ja-JP" altLang="en-US" sz="2400" b="1" dirty="0">
                          <a:latin typeface="Meiryo UI" panose="020B0604030504040204" pitchFamily="50" charset="-128"/>
                          <a:ea typeface="Meiryo UI" panose="020B0604030504040204" pitchFamily="50" charset="-128"/>
                        </a:rPr>
                        <a:t>リスク保有（受容）</a:t>
                      </a:r>
                    </a:p>
                  </a:txBody>
                  <a:tcPr/>
                </a:tc>
                <a:tc>
                  <a:txBody>
                    <a:bodyPr/>
                    <a:lstStyle/>
                    <a:p>
                      <a:r>
                        <a:rPr kumimoji="1" lang="ja-JP" altLang="en-US" sz="2000" dirty="0">
                          <a:latin typeface="Meiryo UI" panose="020B0604030504040204" pitchFamily="50" charset="-128"/>
                          <a:ea typeface="Meiryo UI" panose="020B0604030504040204" pitchFamily="50" charset="-128"/>
                        </a:rPr>
                        <a:t>対策を取らず、リスクを受け入れる</a:t>
                      </a:r>
                    </a:p>
                  </a:txBody>
                  <a:tcPr/>
                </a:tc>
                <a:extLst>
                  <a:ext uri="{0D108BD9-81ED-4DB2-BD59-A6C34878D82A}">
                    <a16:rowId xmlns="" xmlns:a16="http://schemas.microsoft.com/office/drawing/2014/main" val="10004"/>
                  </a:ext>
                </a:extLst>
              </a:tr>
            </a:tbl>
          </a:graphicData>
        </a:graphic>
      </p:graphicFrame>
      <p:sp>
        <p:nvSpPr>
          <p:cNvPr id="16" name="コンテンツ プレースホルダー 2"/>
          <p:cNvSpPr txBox="1">
            <a:spLocks/>
          </p:cNvSpPr>
          <p:nvPr/>
        </p:nvSpPr>
        <p:spPr>
          <a:xfrm>
            <a:off x="466055" y="5517624"/>
            <a:ext cx="8197299" cy="976961"/>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リスクの対応において、リスク保有（受容）の場合は、</a:t>
            </a:r>
            <a:r>
              <a:rPr lang="ja-JP" altLang="en-US" sz="2000" b="1" dirty="0">
                <a:latin typeface="Meiryo UI" panose="020B0604030504040204" pitchFamily="50" charset="-128"/>
                <a:ea typeface="Meiryo UI" panose="020B0604030504040204" pitchFamily="50" charset="-128"/>
              </a:rPr>
              <a:t>リスクがあるとわかっているのに何も対応を取らない</a:t>
            </a:r>
            <a:r>
              <a:rPr lang="ja-JP" altLang="en-US" sz="2000" dirty="0">
                <a:latin typeface="Meiryo UI" panose="020B0604030504040204" pitchFamily="50" charset="-128"/>
                <a:ea typeface="Meiryo UI" panose="020B0604030504040204" pitchFamily="50" charset="-128"/>
              </a:rPr>
              <a:t>ということになります。そのような、</a:t>
            </a:r>
            <a:r>
              <a:rPr lang="ja-JP" altLang="en-US" sz="2000" b="1" dirty="0">
                <a:latin typeface="Meiryo UI" panose="020B0604030504040204" pitchFamily="50" charset="-128"/>
                <a:ea typeface="Meiryo UI" panose="020B0604030504040204" pitchFamily="50" charset="-128"/>
              </a:rPr>
              <a:t>ある種爆弾を抱えたままにすることを許容する</a:t>
            </a:r>
            <a:r>
              <a:rPr lang="ja-JP" altLang="en-US" sz="2000" dirty="0">
                <a:latin typeface="Meiryo UI" panose="020B0604030504040204" pitchFamily="50" charset="-128"/>
                <a:ea typeface="Meiryo UI" panose="020B0604030504040204" pitchFamily="50" charset="-128"/>
              </a:rPr>
              <a:t>という判断ができるのは、</a:t>
            </a:r>
            <a:r>
              <a:rPr lang="ja-JP" altLang="en-US" sz="2000" b="1" dirty="0">
                <a:latin typeface="Meiryo UI" panose="020B0604030504040204" pitchFamily="50" charset="-128"/>
                <a:ea typeface="Meiryo UI" panose="020B0604030504040204" pitchFamily="50" charset="-128"/>
              </a:rPr>
              <a:t>あくまでも組織の責任者のみ</a:t>
            </a:r>
            <a:r>
              <a:rPr lang="ja-JP" altLang="en-US" sz="2000" dirty="0">
                <a:latin typeface="Meiryo UI" panose="020B0604030504040204" pitchFamily="50" charset="-128"/>
                <a:ea typeface="Meiryo UI" panose="020B0604030504040204" pitchFamily="50" charset="-128"/>
              </a:rPr>
              <a:t>なのです。</a:t>
            </a:r>
            <a:endParaRPr lang="en-US" altLang="ja-JP"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542430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まとめ</a:t>
            </a:r>
            <a:endParaRPr kumimoji="1" lang="ja-JP" altLang="en-US" dirty="0"/>
          </a:p>
        </p:txBody>
      </p:sp>
      <p:sp>
        <p:nvSpPr>
          <p:cNvPr id="10" name="コンテンツ プレースホルダー 2"/>
          <p:cNvSpPr txBox="1">
            <a:spLocks/>
          </p:cNvSpPr>
          <p:nvPr/>
        </p:nvSpPr>
        <p:spPr>
          <a:xfrm>
            <a:off x="701519" y="1584101"/>
            <a:ext cx="7727324" cy="4134120"/>
          </a:xfrm>
          <a:prstGeom prst="foldedCorner">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b="1" dirty="0">
                <a:solidFill>
                  <a:sysClr val="windowText" lastClr="000000"/>
                </a:solidFill>
              </a:rPr>
              <a:t>◆セキュリティは、「</a:t>
            </a:r>
            <a:r>
              <a:rPr lang="ja-JP" altLang="en-US" b="1" dirty="0">
                <a:solidFill>
                  <a:schemeClr val="accent1"/>
                </a:solidFill>
              </a:rPr>
              <a:t>大切なものを守る</a:t>
            </a:r>
            <a:r>
              <a:rPr lang="ja-JP" altLang="en-US" b="1" dirty="0">
                <a:solidFill>
                  <a:sysClr val="windowText" lastClr="000000"/>
                </a:solidFill>
              </a:rPr>
              <a:t>」ということ</a:t>
            </a:r>
            <a:endParaRPr lang="en-US" altLang="ja-JP" b="1" dirty="0">
              <a:solidFill>
                <a:sysClr val="windowText" lastClr="000000"/>
              </a:solidFill>
            </a:endParaRPr>
          </a:p>
          <a:p>
            <a:pPr marL="0" indent="0">
              <a:buFont typeface="Wingdings" panose="05000000000000000000" pitchFamily="2" charset="2"/>
              <a:buNone/>
            </a:pPr>
            <a:r>
              <a:rPr lang="ja-JP" altLang="en-US" sz="2000" b="1" dirty="0">
                <a:solidFill>
                  <a:sysClr val="windowText" lastClr="000000"/>
                </a:solidFill>
              </a:rPr>
              <a:t>　　大切なものがない、担当者がいない、なんて言わないで。</a:t>
            </a:r>
            <a:endParaRPr lang="en-US" altLang="ja-JP" b="1" dirty="0">
              <a:solidFill>
                <a:sysClr val="windowText" lastClr="000000"/>
              </a:solidFill>
            </a:endParaRPr>
          </a:p>
          <a:p>
            <a:pPr marL="0" indent="0">
              <a:buFont typeface="Wingdings" panose="05000000000000000000" pitchFamily="2" charset="2"/>
              <a:buNone/>
            </a:pPr>
            <a:endParaRPr lang="en-US" altLang="ja-JP" sz="1200" b="1" dirty="0">
              <a:solidFill>
                <a:sysClr val="windowText" lastClr="000000"/>
              </a:solidFill>
            </a:endParaRPr>
          </a:p>
          <a:p>
            <a:pPr marL="0" indent="0">
              <a:buFont typeface="Wingdings" panose="05000000000000000000" pitchFamily="2" charset="2"/>
              <a:buNone/>
            </a:pPr>
            <a:r>
              <a:rPr lang="ja-JP" altLang="en-US" b="1" dirty="0">
                <a:solidFill>
                  <a:sysClr val="windowText" lastClr="000000"/>
                </a:solidFill>
              </a:rPr>
              <a:t>◆セキュリティ対策に重要なことは</a:t>
            </a:r>
            <a:r>
              <a:rPr lang="ja-JP" altLang="en-US" b="1" dirty="0">
                <a:solidFill>
                  <a:schemeClr val="accent1"/>
                </a:solidFill>
              </a:rPr>
              <a:t>バランス</a:t>
            </a:r>
            <a:r>
              <a:rPr lang="ja-JP" altLang="en-US" b="1" dirty="0">
                <a:solidFill>
                  <a:sysClr val="windowText" lastClr="000000"/>
                </a:solidFill>
              </a:rPr>
              <a:t>である</a:t>
            </a:r>
            <a:endParaRPr lang="en-US" altLang="ja-JP" b="1" dirty="0">
              <a:solidFill>
                <a:sysClr val="windowText" lastClr="000000"/>
              </a:solidFill>
            </a:endParaRPr>
          </a:p>
          <a:p>
            <a:pPr marL="0" indent="0">
              <a:buFont typeface="Wingdings" panose="05000000000000000000" pitchFamily="2" charset="2"/>
              <a:buNone/>
            </a:pPr>
            <a:r>
              <a:rPr lang="ja-JP" altLang="en-US" sz="2000" b="1" dirty="0">
                <a:solidFill>
                  <a:sysClr val="windowText" lastClr="000000"/>
                </a:solidFill>
              </a:rPr>
              <a:t>　　「あんじょう」できるように、考えなければならない。</a:t>
            </a:r>
            <a:endParaRPr lang="en-US" altLang="ja-JP" sz="2000" b="1" dirty="0">
              <a:solidFill>
                <a:sysClr val="windowText" lastClr="000000"/>
              </a:solidFill>
            </a:endParaRPr>
          </a:p>
          <a:p>
            <a:pPr marL="0" indent="0">
              <a:buFont typeface="Wingdings" panose="05000000000000000000" pitchFamily="2" charset="2"/>
              <a:buNone/>
            </a:pPr>
            <a:endParaRPr lang="en-US" altLang="ja-JP" sz="1400" b="1" dirty="0">
              <a:solidFill>
                <a:sysClr val="windowText" lastClr="000000"/>
              </a:solidFill>
            </a:endParaRPr>
          </a:p>
          <a:p>
            <a:pPr marL="269875" indent="-269875">
              <a:buFont typeface="Wingdings" panose="05000000000000000000" pitchFamily="2" charset="2"/>
              <a:buNone/>
            </a:pPr>
            <a:r>
              <a:rPr lang="ja-JP" altLang="en-US" b="1" dirty="0">
                <a:solidFill>
                  <a:sysClr val="windowText" lastClr="000000"/>
                </a:solidFill>
              </a:rPr>
              <a:t>◆リスク管理により、組織の責任者に判断してもらう</a:t>
            </a:r>
            <a:endParaRPr lang="en-US" altLang="ja-JP" b="1" dirty="0">
              <a:solidFill>
                <a:sysClr val="windowText" lastClr="000000"/>
              </a:solidFill>
            </a:endParaRPr>
          </a:p>
          <a:p>
            <a:pPr marL="322263" indent="-322263">
              <a:buFont typeface="Wingdings" panose="05000000000000000000" pitchFamily="2" charset="2"/>
              <a:buNone/>
            </a:pPr>
            <a:r>
              <a:rPr lang="ja-JP" altLang="en-US" sz="2000" b="1" dirty="0">
                <a:solidFill>
                  <a:sysClr val="windowText" lastClr="000000"/>
                </a:solidFill>
              </a:rPr>
              <a:t>　　リスクを数値化し、どういう対応を取るべきかについての情報を提供する。</a:t>
            </a:r>
            <a:endParaRPr lang="en-US" altLang="ja-JP" sz="2000" dirty="0">
              <a:solidFill>
                <a:sysClr val="windowText" lastClr="000000"/>
              </a:solidFill>
            </a:endParaRPr>
          </a:p>
        </p:txBody>
      </p:sp>
    </p:spTree>
    <p:extLst>
      <p:ext uri="{BB962C8B-B14F-4D97-AF65-F5344CB8AC3E}">
        <p14:creationId xmlns:p14="http://schemas.microsoft.com/office/powerpoint/2010/main" val="9405751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 xmlns:a16="http://schemas.microsoft.com/office/drawing/2014/main" id="{6059CE5D-4F38-4506-A5A9-0EFA09D5D8F0}"/>
              </a:ext>
            </a:extLst>
          </p:cNvPr>
          <p:cNvSpPr/>
          <p:nvPr/>
        </p:nvSpPr>
        <p:spPr>
          <a:xfrm>
            <a:off x="160215" y="3407343"/>
            <a:ext cx="8828868" cy="271824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j-ea"/>
              <a:ea typeface="+mj-ea"/>
            </a:endParaRPr>
          </a:p>
        </p:txBody>
      </p:sp>
      <p:sp>
        <p:nvSpPr>
          <p:cNvPr id="14" name="正方形/長方形 13">
            <a:extLst>
              <a:ext uri="{FF2B5EF4-FFF2-40B4-BE49-F238E27FC236}">
                <a16:creationId xmlns="" xmlns:a16="http://schemas.microsoft.com/office/drawing/2014/main" id="{2AB1F4E9-512E-4E8D-BD34-6926D61D1A01}"/>
              </a:ext>
            </a:extLst>
          </p:cNvPr>
          <p:cNvSpPr/>
          <p:nvPr/>
        </p:nvSpPr>
        <p:spPr>
          <a:xfrm>
            <a:off x="548639" y="5216892"/>
            <a:ext cx="8052317" cy="688963"/>
          </a:xfrm>
          <a:prstGeom prst="rect">
            <a:avLst/>
          </a:prstGeom>
          <a:solidFill>
            <a:srgbClr val="EBE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図 9">
            <a:extLst>
              <a:ext uri="{FF2B5EF4-FFF2-40B4-BE49-F238E27FC236}">
                <a16:creationId xmlns="" xmlns:a16="http://schemas.microsoft.com/office/drawing/2014/main" id="{8A8C170A-FB8E-42B9-9073-39043205E2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215" y="2569731"/>
            <a:ext cx="1617044" cy="752149"/>
          </a:xfrm>
          <a:prstGeom prst="rect">
            <a:avLst/>
          </a:prstGeom>
        </p:spPr>
      </p:pic>
      <p:sp>
        <p:nvSpPr>
          <p:cNvPr id="12" name="コンテンツ プレースホルダ 2"/>
          <p:cNvSpPr txBox="1">
            <a:spLocks/>
          </p:cNvSpPr>
          <p:nvPr/>
        </p:nvSpPr>
        <p:spPr>
          <a:xfrm>
            <a:off x="282699" y="2913929"/>
            <a:ext cx="8582167" cy="3556000"/>
          </a:xfrm>
          <a:prstGeom prst="rect">
            <a:avLst/>
          </a:prstGeom>
        </p:spPr>
        <p:txBody>
          <a:bodyPr anchor="ctr" anchorCtr="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kumimoji="1" sz="2200" b="1" kern="1200">
                <a:solidFill>
                  <a:srgbClr val="404040"/>
                </a:solidFill>
                <a:latin typeface="メイリオ"/>
                <a:ea typeface="メイリオ"/>
                <a:cs typeface="メイリオ"/>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pPr algn="ctr"/>
            <a:r>
              <a:rPr lang="en-US" altLang="ja-JP" sz="4400" dirty="0">
                <a:solidFill>
                  <a:schemeClr val="bg1"/>
                </a:solidFill>
                <a:latin typeface="+mj-ea"/>
                <a:ea typeface="+mj-ea"/>
              </a:rPr>
              <a:t>AI</a:t>
            </a:r>
            <a:r>
              <a:rPr lang="ja-JP" altLang="en-US" sz="4400" dirty="0">
                <a:solidFill>
                  <a:schemeClr val="bg1"/>
                </a:solidFill>
                <a:latin typeface="+mj-ea"/>
                <a:ea typeface="+mj-ea"/>
              </a:rPr>
              <a:t>リテラシー</a:t>
            </a:r>
            <a:endParaRPr lang="en-US" altLang="ja-JP" sz="800" dirty="0">
              <a:solidFill>
                <a:schemeClr val="bg1"/>
              </a:solidFill>
              <a:latin typeface="+mj-ea"/>
              <a:ea typeface="+mj-ea"/>
            </a:endParaRPr>
          </a:p>
          <a:p>
            <a:pPr algn="ct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第</a:t>
            </a:r>
            <a:r>
              <a:rPr lang="en-US" altLang="ja-JP" sz="4000" dirty="0">
                <a:solidFill>
                  <a:schemeClr val="bg1"/>
                </a:solidFill>
                <a:latin typeface="Meiryo UI" panose="020B0604030504040204" pitchFamily="50" charset="-128"/>
                <a:ea typeface="Meiryo UI" panose="020B0604030504040204" pitchFamily="50" charset="-128"/>
              </a:rPr>
              <a:t>6</a:t>
            </a:r>
            <a:r>
              <a:rPr lang="ja-JP" altLang="en-US" sz="4000" dirty="0">
                <a:solidFill>
                  <a:schemeClr val="bg1"/>
                </a:solidFill>
                <a:latin typeface="Meiryo UI" panose="020B0604030504040204" pitchFamily="50" charset="-128"/>
                <a:ea typeface="Meiryo UI" panose="020B0604030504040204" pitchFamily="50" charset="-128"/>
              </a:rPr>
              <a:t>回</a:t>
            </a: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 </a:t>
            </a:r>
            <a:r>
              <a:rPr lang="en-US" altLang="ja-JP" sz="4000" dirty="0">
                <a:solidFill>
                  <a:schemeClr val="bg1"/>
                </a:solidFill>
                <a:latin typeface="Meiryo UI" panose="020B0604030504040204" pitchFamily="50" charset="-128"/>
                <a:ea typeface="Meiryo UI" panose="020B0604030504040204" pitchFamily="50" charset="-128"/>
              </a:rPr>
              <a:t>AI/ICT</a:t>
            </a:r>
            <a:r>
              <a:rPr lang="ja-JP" altLang="en-US" sz="4000" dirty="0">
                <a:solidFill>
                  <a:schemeClr val="bg1"/>
                </a:solidFill>
                <a:latin typeface="Meiryo UI" panose="020B0604030504040204" pitchFamily="50" charset="-128"/>
                <a:ea typeface="Meiryo UI" panose="020B0604030504040204" pitchFamily="50" charset="-128"/>
              </a:rPr>
              <a:t>関連 基礎知識</a:t>
            </a:r>
            <a:r>
              <a:rPr lang="en-US" altLang="ja-JP" sz="4000" dirty="0">
                <a:solidFill>
                  <a:schemeClr val="bg1"/>
                </a:solidFill>
                <a:latin typeface="Meiryo UI" panose="020B0604030504040204" pitchFamily="50" charset="-128"/>
                <a:ea typeface="Meiryo UI" panose="020B0604030504040204" pitchFamily="50" charset="-128"/>
              </a:rPr>
              <a:t>(2)</a:t>
            </a:r>
          </a:p>
          <a:p>
            <a:pPr algn="ctr"/>
            <a:endParaRPr lang="en-US" altLang="ja-JP" sz="1050" dirty="0">
              <a:solidFill>
                <a:schemeClr val="bg1"/>
              </a:solidFill>
              <a:effectLst>
                <a:outerShdw blurRad="38100" dist="38100" dir="2700000" algn="tl">
                  <a:srgbClr val="000000">
                    <a:alpha val="43137"/>
                  </a:srgbClr>
                </a:outerShdw>
              </a:effectLst>
              <a:latin typeface="+mj-ea"/>
              <a:ea typeface="+mj-ea"/>
            </a:endParaRPr>
          </a:p>
          <a:p>
            <a:pPr algn="ctr"/>
            <a:r>
              <a:rPr lang="en-US" altLang="ja-JP" sz="4000" b="0" dirty="0">
                <a:solidFill>
                  <a:schemeClr val="tx1"/>
                </a:solidFill>
                <a:latin typeface="+mj-ea"/>
                <a:ea typeface="+mj-ea"/>
              </a:rPr>
              <a:t>PART</a:t>
            </a:r>
            <a:r>
              <a:rPr lang="ja-JP" altLang="en-US" sz="4000" b="0" dirty="0">
                <a:solidFill>
                  <a:schemeClr val="tx1"/>
                </a:solidFill>
                <a:latin typeface="+mj-ea"/>
                <a:ea typeface="+mj-ea"/>
              </a:rPr>
              <a:t>①　　セキュリティとは</a:t>
            </a:r>
            <a:endParaRPr lang="en-US" altLang="ja-JP" sz="4000" b="0" dirty="0">
              <a:solidFill>
                <a:schemeClr val="tx1"/>
              </a:solidFill>
              <a:latin typeface="+mj-ea"/>
              <a:ea typeface="+mj-ea"/>
            </a:endParaRPr>
          </a:p>
        </p:txBody>
      </p:sp>
    </p:spTree>
    <p:extLst>
      <p:ext uri="{BB962C8B-B14F-4D97-AF65-F5344CB8AC3E}">
        <p14:creationId xmlns:p14="http://schemas.microsoft.com/office/powerpoint/2010/main" val="18810525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セキュリティとは</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◆セキュリティの疑問</a:t>
            </a:r>
            <a:endParaRPr lang="en-US" altLang="ja-JP" sz="1200" dirty="0">
              <a:solidFill>
                <a:sysClr val="windowText" lastClr="000000"/>
              </a:solidFill>
            </a:endParaRPr>
          </a:p>
        </p:txBody>
      </p:sp>
      <p:pic>
        <p:nvPicPr>
          <p:cNvPr id="5" name="コンテンツ プレースホルダー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36157" y="1412875"/>
            <a:ext cx="3671687" cy="4525963"/>
          </a:xfrm>
        </p:spPr>
      </p:pic>
      <p:sp>
        <p:nvSpPr>
          <p:cNvPr id="6" name="テキスト ボックス 5"/>
          <p:cNvSpPr txBox="1"/>
          <p:nvPr/>
        </p:nvSpPr>
        <p:spPr>
          <a:xfrm rot="20168608">
            <a:off x="637500" y="2293701"/>
            <a:ext cx="2826348" cy="707886"/>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kumimoji="1" lang="ja-JP" altLang="en-US" sz="2000" b="1" dirty="0">
                <a:latin typeface="Meiryo UI" panose="020B0604030504040204" pitchFamily="50" charset="-128"/>
                <a:ea typeface="Meiryo UI" panose="020B0604030504040204" pitchFamily="50" charset="-128"/>
                <a:cs typeface="Meiryo UI" panose="020B0604030504040204" pitchFamily="50" charset="-128"/>
              </a:rPr>
              <a:t>セキュリティって、結局</a:t>
            </a:r>
            <a:r>
              <a:rPr kumimoji="1" lang="en-US" altLang="ja-JP" sz="2000" b="1" dirty="0">
                <a:latin typeface="Meiryo UI" panose="020B0604030504040204" pitchFamily="50" charset="-128"/>
                <a:ea typeface="Meiryo UI" panose="020B0604030504040204" pitchFamily="50" charset="-128"/>
                <a:cs typeface="Meiryo UI" panose="020B0604030504040204" pitchFamily="50" charset="-128"/>
              </a:rPr>
              <a:t/>
            </a:r>
            <a:br>
              <a:rPr kumimoji="1" lang="en-US" altLang="ja-JP" sz="2000" b="1"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2000" b="1" dirty="0">
                <a:latin typeface="Meiryo UI" panose="020B0604030504040204" pitchFamily="50" charset="-128"/>
                <a:ea typeface="Meiryo UI" panose="020B0604030504040204" pitchFamily="50" charset="-128"/>
                <a:cs typeface="Meiryo UI" panose="020B0604030504040204" pitchFamily="50" charset="-128"/>
              </a:rPr>
              <a:t>どういうことでしたっけ？</a:t>
            </a:r>
          </a:p>
        </p:txBody>
      </p:sp>
      <p:sp>
        <p:nvSpPr>
          <p:cNvPr id="8" name="テキスト ボックス 7"/>
          <p:cNvSpPr txBox="1"/>
          <p:nvPr/>
        </p:nvSpPr>
        <p:spPr>
          <a:xfrm rot="897409">
            <a:off x="5699448" y="5091701"/>
            <a:ext cx="3030605" cy="707886"/>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kumimoji="1" lang="ja-JP" altLang="en-US" sz="2000" b="1" dirty="0">
                <a:latin typeface="Meiryo UI" panose="020B0604030504040204" pitchFamily="50" charset="-128"/>
                <a:ea typeface="Meiryo UI" panose="020B0604030504040204" pitchFamily="50" charset="-128"/>
                <a:cs typeface="Meiryo UI" panose="020B0604030504040204" pitchFamily="50" charset="-128"/>
              </a:rPr>
              <a:t>セキュリティって</a:t>
            </a:r>
            <a:r>
              <a:rPr kumimoji="1" lang="en-US" altLang="ja-JP" sz="2000" b="1" dirty="0">
                <a:latin typeface="Meiryo UI" panose="020B0604030504040204" pitchFamily="50" charset="-128"/>
                <a:ea typeface="Meiryo UI" panose="020B0604030504040204" pitchFamily="50" charset="-128"/>
                <a:cs typeface="Meiryo UI" panose="020B0604030504040204" pitchFamily="50" charset="-128"/>
              </a:rPr>
              <a:t/>
            </a:r>
            <a:br>
              <a:rPr kumimoji="1" lang="en-US" altLang="ja-JP" sz="2000" b="1" dirty="0">
                <a:latin typeface="Meiryo UI" panose="020B0604030504040204" pitchFamily="50" charset="-128"/>
                <a:ea typeface="Meiryo UI" panose="020B0604030504040204" pitchFamily="50" charset="-128"/>
                <a:cs typeface="Meiryo UI" panose="020B0604030504040204" pitchFamily="50" charset="-128"/>
              </a:rPr>
            </a:br>
            <a:r>
              <a:rPr kumimoji="1" lang="ja-JP" altLang="en-US" sz="2000" b="1" dirty="0">
                <a:latin typeface="Meiryo UI" panose="020B0604030504040204" pitchFamily="50" charset="-128"/>
                <a:ea typeface="Meiryo UI" panose="020B0604030504040204" pitchFamily="50" charset="-128"/>
                <a:cs typeface="Meiryo UI" panose="020B0604030504040204" pitchFamily="50" charset="-128"/>
              </a:rPr>
              <a:t>お金がかかるんでしょ。</a:t>
            </a:r>
          </a:p>
        </p:txBody>
      </p:sp>
      <p:sp>
        <p:nvSpPr>
          <p:cNvPr id="9" name="テキスト ボックス 8"/>
          <p:cNvSpPr txBox="1"/>
          <p:nvPr/>
        </p:nvSpPr>
        <p:spPr>
          <a:xfrm>
            <a:off x="5467783" y="2006553"/>
            <a:ext cx="3312209" cy="1015663"/>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2000" b="1" dirty="0">
                <a:latin typeface="Meiryo UI" panose="020B0604030504040204" pitchFamily="50" charset="-128"/>
                <a:ea typeface="Meiryo UI" panose="020B0604030504040204" pitchFamily="50" charset="-128"/>
                <a:cs typeface="Meiryo UI" panose="020B0604030504040204" pitchFamily="50" charset="-128"/>
              </a:rPr>
              <a:t>ウチには、盗まれて困るようなものはありません。</a:t>
            </a:r>
            <a:r>
              <a:rPr lang="en-US" altLang="ja-JP" sz="2000" b="1" dirty="0">
                <a:latin typeface="Meiryo UI" panose="020B0604030504040204" pitchFamily="50" charset="-128"/>
                <a:ea typeface="Meiryo UI" panose="020B0604030504040204" pitchFamily="50" charset="-128"/>
                <a:cs typeface="Meiryo UI" panose="020B0604030504040204" pitchFamily="50" charset="-128"/>
              </a:rPr>
              <a:t/>
            </a:r>
            <a:br>
              <a:rPr lang="en-US" altLang="ja-JP" sz="2000" b="1" dirty="0">
                <a:latin typeface="Meiryo UI" panose="020B0604030504040204" pitchFamily="50" charset="-128"/>
                <a:ea typeface="Meiryo UI" panose="020B0604030504040204" pitchFamily="50" charset="-128"/>
                <a:cs typeface="Meiryo UI" panose="020B0604030504040204" pitchFamily="50" charset="-128"/>
              </a:rPr>
            </a:br>
            <a:r>
              <a:rPr lang="az-Cyrl-AZ" altLang="ja-JP" sz="2000" dirty="0">
                <a:latin typeface="Meiryo UI" panose="020B0604030504040204" pitchFamily="50" charset="-128"/>
                <a:ea typeface="Meiryo UI" panose="020B0604030504040204" pitchFamily="50" charset="-128"/>
              </a:rPr>
              <a:t>( </a:t>
            </a:r>
            <a:r>
              <a:rPr lang="ja-JP" altLang="az-Cyrl-AZ" sz="2000" dirty="0" err="1">
                <a:latin typeface="Meiryo UI" panose="020B0604030504040204" pitchFamily="50" charset="-128"/>
                <a:ea typeface="Meiryo UI" panose="020B0604030504040204" pitchFamily="50" charset="-128"/>
              </a:rPr>
              <a:t>ｰ</a:t>
            </a:r>
            <a:r>
              <a:rPr lang="az-Cyrl-AZ" altLang="ja-JP" sz="2000" dirty="0">
                <a:latin typeface="Meiryo UI" panose="020B0604030504040204" pitchFamily="50" charset="-128"/>
                <a:ea typeface="Meiryo UI" panose="020B0604030504040204" pitchFamily="50" charset="-128"/>
              </a:rPr>
              <a:t>`д</a:t>
            </a:r>
            <a:r>
              <a:rPr lang="ja-JP" altLang="az-Cyrl-AZ" sz="2000" dirty="0" err="1">
                <a:latin typeface="Meiryo UI" panose="020B0604030504040204" pitchFamily="50" charset="-128"/>
                <a:ea typeface="Meiryo UI" panose="020B0604030504040204" pitchFamily="50" charset="-128"/>
              </a:rPr>
              <a:t>ｰ</a:t>
            </a:r>
            <a:r>
              <a:rPr lang="az-Cyrl-AZ"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 ｷﾘｯ</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テキスト ボックス 9"/>
          <p:cNvSpPr txBox="1"/>
          <p:nvPr/>
        </p:nvSpPr>
        <p:spPr>
          <a:xfrm>
            <a:off x="467544" y="4508233"/>
            <a:ext cx="3030605" cy="1015663"/>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2000" b="1" dirty="0">
                <a:latin typeface="Meiryo UI" panose="020B0604030504040204" pitchFamily="50" charset="-128"/>
                <a:ea typeface="Meiryo UI" panose="020B0604030504040204" pitchFamily="50" charset="-128"/>
                <a:cs typeface="Meiryo UI" panose="020B0604030504040204" pitchFamily="50" charset="-128"/>
              </a:rPr>
              <a:t>セキュリティの担当者何て、ウチにはいません。</a:t>
            </a:r>
            <a:r>
              <a:rPr lang="en-US" altLang="ja-JP" sz="2000" b="1" dirty="0">
                <a:latin typeface="Meiryo UI" panose="020B0604030504040204" pitchFamily="50" charset="-128"/>
                <a:ea typeface="Meiryo UI" panose="020B0604030504040204" pitchFamily="50" charset="-128"/>
                <a:cs typeface="Meiryo UI" panose="020B0604030504040204" pitchFamily="50" charset="-128"/>
              </a:rPr>
              <a:t/>
            </a:r>
            <a:br>
              <a:rPr lang="en-US" altLang="ja-JP" sz="2000" b="1" dirty="0">
                <a:latin typeface="Meiryo UI" panose="020B0604030504040204" pitchFamily="50" charset="-128"/>
                <a:ea typeface="Meiryo UI" panose="020B0604030504040204" pitchFamily="50" charset="-128"/>
                <a:cs typeface="Meiryo UI" panose="020B0604030504040204" pitchFamily="50" charset="-128"/>
              </a:rPr>
            </a:b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 </a:t>
            </a:r>
            <a:r>
              <a:rPr lang="ja-JP" altLang="en-US" sz="2000" dirty="0">
                <a:latin typeface="Meiryo UI" panose="020B0604030504040204" pitchFamily="50" charset="-128"/>
                <a:ea typeface="Meiryo UI" panose="020B0604030504040204" pitchFamily="50" charset="-128"/>
              </a:rPr>
              <a:t>ﾄﾞﾔｯ</a:t>
            </a:r>
            <a:r>
              <a:rPr lang="en-US" altLang="ja-JP" sz="2000" dirty="0">
                <a:latin typeface="Meiryo UI" panose="020B0604030504040204" pitchFamily="50" charset="-128"/>
                <a:ea typeface="Meiryo UI" panose="020B0604030504040204" pitchFamily="50" charset="-128"/>
              </a:rPr>
              <a:t>!</a:t>
            </a:r>
            <a:endParaRPr kumimoji="1" lang="ja-JP" altLang="en-US" sz="2000" b="1"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07103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セキュリティとは</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◆セキュリティの意味</a:t>
            </a:r>
            <a:endParaRPr lang="en-US" altLang="ja-JP" sz="1200" dirty="0">
              <a:solidFill>
                <a:sysClr val="windowText" lastClr="000000"/>
              </a:solidFill>
            </a:endParaRPr>
          </a:p>
        </p:txBody>
      </p:sp>
      <p:sp>
        <p:nvSpPr>
          <p:cNvPr id="11" name="コンテンツ プレースホルダー 2"/>
          <p:cNvSpPr>
            <a:spLocks noGrp="1"/>
          </p:cNvSpPr>
          <p:nvPr>
            <p:ph idx="1"/>
          </p:nvPr>
        </p:nvSpPr>
        <p:spPr>
          <a:xfrm>
            <a:off x="179512" y="1387112"/>
            <a:ext cx="8784976" cy="681494"/>
          </a:xfrm>
        </p:spPr>
        <p:txBody>
          <a:bodyPr/>
          <a:lstStyle/>
          <a:p>
            <a:r>
              <a:rPr kumimoji="1" lang="ja-JP" altLang="en-US" sz="2000" dirty="0">
                <a:latin typeface="Meiryo UI" panose="020B0604030504040204" pitchFamily="50" charset="-128"/>
                <a:ea typeface="Meiryo UI" panose="020B0604030504040204" pitchFamily="50" charset="-128"/>
              </a:rPr>
              <a:t>「セキュリティ」という言葉は、</a:t>
            </a:r>
            <a:r>
              <a:rPr kumimoji="1" lang="ja-JP" altLang="en-US" sz="2000" dirty="0">
                <a:solidFill>
                  <a:schemeClr val="accent1"/>
                </a:solidFill>
                <a:latin typeface="Meiryo UI" panose="020B0604030504040204" pitchFamily="50" charset="-128"/>
                <a:ea typeface="Meiryo UI" panose="020B0604030504040204" pitchFamily="50" charset="-128"/>
              </a:rPr>
              <a:t>日本語での</a:t>
            </a:r>
            <a:r>
              <a:rPr kumimoji="1" lang="ja-JP" altLang="en-US" sz="2000" b="1" dirty="0">
                <a:solidFill>
                  <a:schemeClr val="accent1"/>
                </a:solidFill>
                <a:latin typeface="Meiryo UI" panose="020B0604030504040204" pitchFamily="50" charset="-128"/>
                <a:ea typeface="Meiryo UI" panose="020B0604030504040204" pitchFamily="50" charset="-128"/>
              </a:rPr>
              <a:t>言い換えが望ましい</a:t>
            </a:r>
            <a:r>
              <a:rPr kumimoji="1" lang="ja-JP" altLang="en-US" sz="2000" dirty="0">
                <a:latin typeface="Meiryo UI" panose="020B0604030504040204" pitchFamily="50" charset="-128"/>
                <a:ea typeface="Meiryo UI" panose="020B0604030504040204" pitchFamily="50" charset="-128"/>
              </a:rPr>
              <a:t>とされている言葉です</a:t>
            </a:r>
            <a:r>
              <a:rPr kumimoji="1" lang="ja-JP" altLang="en-US" sz="1800" dirty="0">
                <a:latin typeface="Meiryo UI" panose="020B0604030504040204" pitchFamily="50" charset="-128"/>
                <a:ea typeface="Meiryo UI" panose="020B0604030504040204" pitchFamily="50" charset="-128"/>
              </a:rPr>
              <a:t>（</a:t>
            </a:r>
            <a:r>
              <a:rPr kumimoji="1" lang="en-US" altLang="ja-JP" sz="1800" dirty="0">
                <a:latin typeface="Meiryo UI" panose="020B0604030504040204" pitchFamily="50" charset="-128"/>
                <a:ea typeface="Meiryo UI" panose="020B0604030504040204" pitchFamily="50" charset="-128"/>
              </a:rPr>
              <a:t>2003</a:t>
            </a:r>
            <a:r>
              <a:rPr kumimoji="1" lang="ja-JP" altLang="en-US" sz="1800" dirty="0">
                <a:latin typeface="Meiryo UI" panose="020B0604030504040204" pitchFamily="50" charset="-128"/>
                <a:ea typeface="Meiryo UI" panose="020B0604030504040204" pitchFamily="50" charset="-128"/>
              </a:rPr>
              <a:t>年　</a:t>
            </a:r>
            <a:r>
              <a:rPr lang="ja-JP" altLang="en-US" sz="1800" dirty="0">
                <a:latin typeface="Meiryo UI" panose="020B0604030504040204" pitchFamily="50" charset="-128"/>
                <a:ea typeface="Meiryo UI" panose="020B0604030504040204" pitchFamily="50" charset="-128"/>
              </a:rPr>
              <a:t>国立国語研究所「外来語」委員会の提案</a:t>
            </a:r>
            <a:r>
              <a:rPr kumimoji="1" lang="ja-JP" altLang="en-US" sz="1800" dirty="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
        <p:nvSpPr>
          <p:cNvPr id="12" name="角丸四角形 11"/>
          <p:cNvSpPr/>
          <p:nvPr/>
        </p:nvSpPr>
        <p:spPr>
          <a:xfrm>
            <a:off x="1691528" y="4036640"/>
            <a:ext cx="5760944" cy="1114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a:latin typeface="Meiryo UI" panose="020B0604030504040204" pitchFamily="50" charset="-128"/>
                <a:ea typeface="Meiryo UI" panose="020B0604030504040204" pitchFamily="50" charset="-128"/>
              </a:rPr>
              <a:t>言い換え語　：　</a:t>
            </a:r>
            <a:r>
              <a:rPr lang="ja-JP" altLang="en-US" sz="2400" b="1" dirty="0">
                <a:latin typeface="Meiryo UI" panose="020B0604030504040204" pitchFamily="50" charset="-128"/>
                <a:ea typeface="Meiryo UI" panose="020B0604030504040204" pitchFamily="50" charset="-128"/>
              </a:rPr>
              <a:t>安全</a:t>
            </a:r>
            <a:endParaRPr lang="en-US" altLang="ja-JP" sz="2800" b="1" dirty="0">
              <a:latin typeface="Meiryo UI" panose="020B0604030504040204" pitchFamily="50" charset="-128"/>
              <a:ea typeface="Meiryo UI" panose="020B0604030504040204" pitchFamily="50" charset="-128"/>
            </a:endParaRPr>
          </a:p>
          <a:p>
            <a:endParaRPr lang="en-US" altLang="ja-JP" sz="16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用例　：　</a:t>
            </a:r>
            <a:r>
              <a:rPr lang="ja-JP" altLang="en-US" sz="2400" b="1" dirty="0">
                <a:latin typeface="Meiryo UI" panose="020B0604030504040204" pitchFamily="50" charset="-128"/>
                <a:ea typeface="Meiryo UI" panose="020B0604030504040204" pitchFamily="50" charset="-128"/>
              </a:rPr>
              <a:t>セキュリティ</a:t>
            </a:r>
            <a:r>
              <a:rPr lang="ja-JP" altLang="en-US" sz="2000" dirty="0">
                <a:latin typeface="Meiryo UI" panose="020B0604030504040204" pitchFamily="50" charset="-128"/>
                <a:ea typeface="Meiryo UI" panose="020B0604030504040204" pitchFamily="50" charset="-128"/>
              </a:rPr>
              <a:t>の確保</a:t>
            </a:r>
            <a:r>
              <a:rPr lang="ja-JP" altLang="en-US" sz="2400" b="1" dirty="0">
                <a:latin typeface="Meiryo UI" panose="020B0604030504040204" pitchFamily="50" charset="-128"/>
                <a:ea typeface="Meiryo UI" panose="020B0604030504040204" pitchFamily="50" charset="-128"/>
              </a:rPr>
              <a:t>　→　安全</a:t>
            </a:r>
            <a:r>
              <a:rPr lang="ja-JP" altLang="en-US" sz="2000" dirty="0">
                <a:latin typeface="Meiryo UI" panose="020B0604030504040204" pitchFamily="50" charset="-128"/>
                <a:ea typeface="Meiryo UI" panose="020B0604030504040204" pitchFamily="50" charset="-128"/>
              </a:rPr>
              <a:t>の確保</a:t>
            </a:r>
            <a:endParaRPr lang="en-US" altLang="ja-JP" sz="2000" dirty="0">
              <a:latin typeface="Meiryo UI" panose="020B0604030504040204" pitchFamily="50" charset="-128"/>
              <a:ea typeface="Meiryo UI" panose="020B0604030504040204" pitchFamily="50" charset="-128"/>
            </a:endParaRPr>
          </a:p>
        </p:txBody>
      </p:sp>
      <p:sp>
        <p:nvSpPr>
          <p:cNvPr id="13" name="角丸四角形 12"/>
          <p:cNvSpPr/>
          <p:nvPr/>
        </p:nvSpPr>
        <p:spPr>
          <a:xfrm>
            <a:off x="1691528" y="2887149"/>
            <a:ext cx="5760944" cy="59223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Meiryo UI" panose="020B0604030504040204" pitchFamily="50" charset="-128"/>
                <a:ea typeface="Meiryo UI" panose="020B0604030504040204" pitchFamily="50" charset="-128"/>
              </a:rPr>
              <a:t>意味　：　犯罪などから</a:t>
            </a:r>
            <a:r>
              <a:rPr kumimoji="1" lang="ja-JP" altLang="en-US" sz="2400" b="1" dirty="0">
                <a:latin typeface="Meiryo UI" panose="020B0604030504040204" pitchFamily="50" charset="-128"/>
                <a:ea typeface="Meiryo UI" panose="020B0604030504040204" pitchFamily="50" charset="-128"/>
              </a:rPr>
              <a:t>安全を守ること</a:t>
            </a:r>
            <a:endParaRPr kumimoji="1" lang="ja-JP" altLang="en-US" sz="2000" b="1" dirty="0">
              <a:latin typeface="Meiryo UI" panose="020B0604030504040204" pitchFamily="50" charset="-128"/>
              <a:ea typeface="Meiryo UI" panose="020B0604030504040204" pitchFamily="50" charset="-128"/>
            </a:endParaRPr>
          </a:p>
        </p:txBody>
      </p:sp>
      <p:sp>
        <p:nvSpPr>
          <p:cNvPr id="14" name="角丸四角形 13"/>
          <p:cNvSpPr/>
          <p:nvPr/>
        </p:nvSpPr>
        <p:spPr>
          <a:xfrm>
            <a:off x="1583668" y="5524546"/>
            <a:ext cx="5976664" cy="55708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Meiryo UI" panose="020B0604030504040204" pitchFamily="50" charset="-128"/>
                <a:ea typeface="Meiryo UI" panose="020B0604030504040204" pitchFamily="50" charset="-128"/>
              </a:rPr>
              <a:t>その他の言い換え語例　：　</a:t>
            </a:r>
            <a:r>
              <a:rPr lang="ja-JP" altLang="en-US" sz="2000" dirty="0">
                <a:solidFill>
                  <a:schemeClr val="accent1"/>
                </a:solidFill>
                <a:latin typeface="Meiryo UI" panose="020B0604030504040204" pitchFamily="50" charset="-128"/>
                <a:ea typeface="Meiryo UI" panose="020B0604030504040204" pitchFamily="50" charset="-128"/>
              </a:rPr>
              <a:t>安全性　防犯　保安</a:t>
            </a:r>
            <a:endParaRPr kumimoji="1" lang="ja-JP" altLang="en-US" sz="2000" dirty="0">
              <a:solidFill>
                <a:schemeClr val="accent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1574323" y="2068606"/>
            <a:ext cx="7454285" cy="307777"/>
          </a:xfrm>
          <a:prstGeom prst="rect">
            <a:avLst/>
          </a:prstGeom>
          <a:solidFill>
            <a:schemeClr val="bg1"/>
          </a:solid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セキュリティ」の表記も、</a:t>
            </a: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文科省の表記方法</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に則れば</a:t>
            </a:r>
            <a:r>
              <a:rPr lang="ja-JP" altLang="en-US" sz="1400" b="1" dirty="0">
                <a:latin typeface="Meiryo UI" panose="020B0604030504040204" pitchFamily="50" charset="-128"/>
                <a:ea typeface="Meiryo UI" panose="020B0604030504040204" pitchFamily="50" charset="-128"/>
                <a:cs typeface="Meiryo UI" panose="020B0604030504040204" pitchFamily="50" charset="-128"/>
              </a:rPr>
              <a:t>「セキュリティー」と表記する</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のが望ましいです。</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6" name="図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6439" y="3520847"/>
            <a:ext cx="1767561" cy="2145749"/>
          </a:xfrm>
          <a:prstGeom prst="rect">
            <a:avLst/>
          </a:prstGeom>
        </p:spPr>
      </p:pic>
    </p:spTree>
    <p:extLst>
      <p:ext uri="{BB962C8B-B14F-4D97-AF65-F5344CB8AC3E}">
        <p14:creationId xmlns:p14="http://schemas.microsoft.com/office/powerpoint/2010/main" val="36446137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セキュリティとは</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◆セキュリティを考える</a:t>
            </a:r>
            <a:endParaRPr lang="en-US" altLang="ja-JP" sz="1200" dirty="0">
              <a:solidFill>
                <a:sysClr val="windowText" lastClr="000000"/>
              </a:solidFill>
            </a:endParaRPr>
          </a:p>
        </p:txBody>
      </p:sp>
      <p:sp>
        <p:nvSpPr>
          <p:cNvPr id="17" name="コンテンツ プレースホルダー 2"/>
          <p:cNvSpPr>
            <a:spLocks noGrp="1"/>
          </p:cNvSpPr>
          <p:nvPr>
            <p:ph idx="1"/>
          </p:nvPr>
        </p:nvSpPr>
        <p:spPr>
          <a:xfrm>
            <a:off x="179512" y="1333200"/>
            <a:ext cx="8784976" cy="954916"/>
          </a:xfrm>
        </p:spPr>
        <p:txBody>
          <a:bodyPr/>
          <a:lstStyle/>
          <a:p>
            <a:r>
              <a:rPr kumimoji="1" lang="ja-JP" altLang="en-US" sz="2000" b="1" dirty="0">
                <a:latin typeface="Meiryo UI" panose="020B0604030504040204" pitchFamily="50" charset="-128"/>
                <a:ea typeface="Meiryo UI" panose="020B0604030504040204" pitchFamily="50" charset="-128"/>
              </a:rPr>
              <a:t>「セキュリティ」とは「安全を守る」こと</a:t>
            </a:r>
            <a:r>
              <a:rPr kumimoji="1" lang="ja-JP" altLang="en-US" sz="2000" dirty="0">
                <a:latin typeface="Meiryo UI" panose="020B0604030504040204" pitchFamily="50" charset="-128"/>
                <a:ea typeface="Meiryo UI" panose="020B0604030504040204" pitchFamily="50" charset="-128"/>
              </a:rPr>
              <a:t>らしい</a:t>
            </a:r>
            <a:r>
              <a:rPr kumimoji="1" lang="ja-JP" altLang="en-US" sz="2000" dirty="0" err="1">
                <a:latin typeface="Meiryo UI" panose="020B0604030504040204" pitchFamily="50" charset="-128"/>
                <a:ea typeface="Meiryo UI" panose="020B0604030504040204" pitchFamily="50" charset="-128"/>
              </a:rPr>
              <a:t>、、、</a:t>
            </a:r>
            <a:endParaRPr kumimoji="1" lang="ja-JP" altLang="en-US" sz="2000" dirty="0">
              <a:latin typeface="Meiryo UI" panose="020B0604030504040204" pitchFamily="50" charset="-128"/>
              <a:ea typeface="Meiryo UI" panose="020B0604030504040204" pitchFamily="50" charset="-128"/>
            </a:endParaRPr>
          </a:p>
        </p:txBody>
      </p:sp>
      <p:pic>
        <p:nvPicPr>
          <p:cNvPr id="18" name="図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10444" y="4317038"/>
            <a:ext cx="1601482" cy="1535781"/>
          </a:xfrm>
          <a:prstGeom prst="rect">
            <a:avLst/>
          </a:prstGeom>
        </p:spPr>
      </p:pic>
      <p:sp>
        <p:nvSpPr>
          <p:cNvPr id="19" name="テキスト ボックス 18"/>
          <p:cNvSpPr txBox="1"/>
          <p:nvPr/>
        </p:nvSpPr>
        <p:spPr>
          <a:xfrm>
            <a:off x="471242" y="2109252"/>
            <a:ext cx="6260998" cy="3724096"/>
          </a:xfrm>
          <a:prstGeom prst="rect">
            <a:avLst/>
          </a:prstGeom>
          <a:solidFill>
            <a:schemeClr val="bg1"/>
          </a:solid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では、</a:t>
            </a:r>
            <a:r>
              <a:rPr kumimoji="1" lang="ja-JP" altLang="en-US" sz="2000" b="1"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2000" b="1"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安全を守る」</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というのは、どういうことなのでしょうか。</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Wingdings" panose="05000000000000000000" pitchFamily="2" charset="2"/>
              <a:buChar char="Ø"/>
            </a:pP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言葉の裏返し的には、</a:t>
            </a:r>
            <a:r>
              <a:rPr kumimoji="1" lang="ja-JP" altLang="en-US" sz="2000" b="1"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「安全じゃない状態」から「守る」</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ということでしょうか</a:t>
            </a:r>
            <a:r>
              <a:rPr kumimoji="1" lang="ja-JP" altLang="en-US" sz="2000" dirty="0" err="1">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800100" lvl="1" indent="-342900">
              <a:buFont typeface="Wingdings" panose="05000000000000000000" pitchFamily="2" charset="2"/>
              <a:buChar char="ü"/>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安全な状態ってどんな状態？</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Wingdings" panose="05000000000000000000" pitchFamily="2" charset="2"/>
              <a:buChar char="Ø"/>
            </a:pP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Wingdings" panose="05000000000000000000" pitchFamily="2" charset="2"/>
              <a:buChar char="Ø"/>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そもそも、</a:t>
            </a:r>
            <a:r>
              <a:rPr lang="ja-JP" altLang="en-US" sz="2000" b="1"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何か「守る」</a:t>
            </a:r>
            <a:r>
              <a:rPr kumimoji="1" lang="ja-JP" altLang="en-US" sz="2000" b="1"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モノがある</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ということでしょうか</a:t>
            </a:r>
            <a:r>
              <a:rPr kumimoji="1" lang="ja-JP" altLang="en-US" sz="2000" dirty="0" err="1">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800100" lvl="1" indent="-342900">
              <a:buFont typeface="Wingdings" panose="05000000000000000000" pitchFamily="2" charset="2"/>
              <a:buChar char="ü"/>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目に見える物体が対象？</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Wingdings" panose="05000000000000000000" pitchFamily="2" charset="2"/>
              <a:buChar char="Ø"/>
            </a:pP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Wingdings" panose="05000000000000000000" pitchFamily="2" charset="2"/>
              <a:buChar char="Ø"/>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やっぱり、</a:t>
            </a:r>
            <a:r>
              <a:rPr lang="ja-JP" altLang="en-US" sz="2000" b="1"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「守る」ためには何か対策をしなければならない</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のでしょうか</a:t>
            </a:r>
            <a:r>
              <a:rPr lang="ja-JP" altLang="en-US" sz="2000" dirty="0" err="1">
                <a:latin typeface="Meiryo UI" panose="020B0604030504040204" pitchFamily="50" charset="-128"/>
                <a:ea typeface="Meiryo UI" panose="020B0604030504040204" pitchFamily="50" charset="-128"/>
                <a:cs typeface="Meiryo UI" panose="020B0604030504040204" pitchFamily="50" charset="-128"/>
              </a:rPr>
              <a:t>。。。</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800100" lvl="1" indent="-342900">
              <a:buFont typeface="Wingdings" panose="05000000000000000000" pitchFamily="2" charset="2"/>
              <a:buChar char="ü"/>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対策って？</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0" name="図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3438" y="2415833"/>
            <a:ext cx="1868488" cy="1534496"/>
          </a:xfrm>
          <a:prstGeom prst="rect">
            <a:avLst/>
          </a:prstGeom>
        </p:spPr>
      </p:pic>
    </p:spTree>
    <p:extLst>
      <p:ext uri="{BB962C8B-B14F-4D97-AF65-F5344CB8AC3E}">
        <p14:creationId xmlns:p14="http://schemas.microsoft.com/office/powerpoint/2010/main" val="22916854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セキュリティとは</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◆セキュリティの</a:t>
            </a:r>
            <a:r>
              <a:rPr lang="en-US" altLang="ja-JP" sz="2400" b="1" dirty="0"/>
              <a:t>”</a:t>
            </a:r>
            <a:r>
              <a:rPr lang="ja-JP" altLang="en-US" sz="2400" b="1" dirty="0"/>
              <a:t>あるある</a:t>
            </a:r>
            <a:r>
              <a:rPr lang="en-US" altLang="ja-JP" sz="2400" b="1" dirty="0"/>
              <a:t>”</a:t>
            </a:r>
            <a:r>
              <a:rPr lang="ja-JP" altLang="en-US" sz="2400" b="1" dirty="0"/>
              <a:t>な問い掛け</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374859"/>
          </a:xfrm>
        </p:spPr>
        <p:txBody>
          <a:bodyPr/>
          <a:lstStyle/>
          <a:p>
            <a:r>
              <a:rPr kumimoji="1" lang="ja-JP" altLang="en-US" sz="2000" dirty="0">
                <a:latin typeface="Meiryo UI" panose="020B0604030504040204" pitchFamily="50" charset="-128"/>
                <a:ea typeface="Meiryo UI" panose="020B0604030504040204" pitchFamily="50" charset="-128"/>
              </a:rPr>
              <a:t>「セキュリティ」に取り組めば、</a:t>
            </a:r>
            <a:r>
              <a:rPr kumimoji="1" lang="ja-JP" altLang="en-US" sz="2000" b="1" dirty="0">
                <a:latin typeface="Meiryo UI" panose="020B0604030504040204" pitchFamily="50" charset="-128"/>
                <a:ea typeface="Meiryo UI" panose="020B0604030504040204" pitchFamily="50" charset="-128"/>
              </a:rPr>
              <a:t>組織にとってプラスになるのか</a:t>
            </a:r>
          </a:p>
        </p:txBody>
      </p:sp>
      <p:sp>
        <p:nvSpPr>
          <p:cNvPr id="10" name="テキスト ボックス 9"/>
          <p:cNvSpPr txBox="1"/>
          <p:nvPr/>
        </p:nvSpPr>
        <p:spPr>
          <a:xfrm>
            <a:off x="471242" y="4033269"/>
            <a:ext cx="7413126" cy="1631216"/>
          </a:xfrm>
          <a:prstGeom prst="rect">
            <a:avLst/>
          </a:prstGeom>
          <a:solidFill>
            <a:schemeClr val="bg1"/>
          </a:solid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342900" indent="-342900">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これを聞くと、まあ、お気持ちがわからなくはないですが、</a:t>
            </a:r>
            <a:r>
              <a:rPr kumimoji="1" lang="ja-JP" altLang="en-US" sz="2000" b="1" dirty="0">
                <a:latin typeface="Meiryo UI" panose="020B0604030504040204" pitchFamily="50" charset="-128"/>
                <a:ea typeface="Meiryo UI" panose="020B0604030504040204" pitchFamily="50" charset="-128"/>
                <a:cs typeface="Meiryo UI" panose="020B0604030504040204" pitchFamily="50" charset="-128"/>
              </a:rPr>
              <a:t>令和の時代に、今さらそれを言う？</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という感じになってしまいます。</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800100" lvl="1" indent="-342900">
              <a:buFont typeface="Wingdings" panose="05000000000000000000" pitchFamily="2" charset="2"/>
              <a:buChar char="ü"/>
            </a:pP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昭和末期・平成初期の時代</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に、</a:t>
            </a:r>
            <a:r>
              <a:rPr lang="ja-JP" altLang="en-US" sz="2000" b="1"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パソコンを導入したら売上がアップするのか？</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という問い掛けをしていたことと同じかなとも感じてしまいます。</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角丸四角形 10"/>
          <p:cNvSpPr/>
          <p:nvPr/>
        </p:nvSpPr>
        <p:spPr>
          <a:xfrm>
            <a:off x="1367644" y="2350948"/>
            <a:ext cx="6408712" cy="7494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「セキュリティ」に取り組めば、</a:t>
            </a:r>
            <a:r>
              <a:rPr kumimoji="1" lang="ja-JP" altLang="en-US" sz="2400" b="1" dirty="0">
                <a:latin typeface="Meiryo UI" panose="020B0604030504040204" pitchFamily="50" charset="-128"/>
                <a:ea typeface="Meiryo UI" panose="020B0604030504040204" pitchFamily="50" charset="-128"/>
              </a:rPr>
              <a:t>売上がアップするのか</a:t>
            </a:r>
            <a:endParaRPr lang="en-US" altLang="ja-JP" sz="2400" b="1"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471242" y="1927949"/>
            <a:ext cx="6260998" cy="400110"/>
          </a:xfrm>
          <a:prstGeom prst="rect">
            <a:avLst/>
          </a:prstGeom>
          <a:solidFill>
            <a:schemeClr val="bg1"/>
          </a:solid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2000" dirty="0">
                <a:latin typeface="Meiryo UI" panose="020B0604030504040204" pitchFamily="50" charset="-128"/>
                <a:ea typeface="Meiryo UI" panose="020B0604030504040204" pitchFamily="50" charset="-128"/>
                <a:cs typeface="Meiryo UI" panose="020B0604030504040204" pitchFamily="50" charset="-128"/>
              </a:rPr>
              <a:t>直接的な表現で言い換えると、次の</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問い掛け</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になります。</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3" name="図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053564" y="4487045"/>
            <a:ext cx="1910924" cy="2032898"/>
          </a:xfrm>
          <a:prstGeom prst="rect">
            <a:avLst/>
          </a:prstGeom>
        </p:spPr>
      </p:pic>
      <p:sp>
        <p:nvSpPr>
          <p:cNvPr id="14" name="正方形/長方形 13"/>
          <p:cNvSpPr/>
          <p:nvPr/>
        </p:nvSpPr>
        <p:spPr>
          <a:xfrm>
            <a:off x="471242" y="3115377"/>
            <a:ext cx="8493246" cy="400110"/>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cs typeface="Meiryo UI" panose="020B0604030504040204" pitchFamily="50" charset="-128"/>
              </a:rPr>
              <a:t>実はこれ、セキュリティにあまり理解がない方から、しばしば投げ掛けられる質問です。</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2720032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セキュリティとは</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◆セキュリティの意識</a:t>
            </a:r>
            <a:endParaRPr lang="en-US" altLang="ja-JP" sz="1200" dirty="0">
              <a:solidFill>
                <a:sysClr val="windowText" lastClr="000000"/>
              </a:solidFill>
            </a:endParaRPr>
          </a:p>
        </p:txBody>
      </p:sp>
      <p:sp>
        <p:nvSpPr>
          <p:cNvPr id="16" name="テキスト ボックス 15"/>
          <p:cNvSpPr txBox="1"/>
          <p:nvPr/>
        </p:nvSpPr>
        <p:spPr>
          <a:xfrm>
            <a:off x="2915816" y="5334488"/>
            <a:ext cx="6046848"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出典：</a:t>
            </a:r>
            <a:r>
              <a:rPr lang="en-US" altLang="ja-JP" sz="1200" dirty="0">
                <a:latin typeface="Meiryo UI" panose="020B0604030504040204" pitchFamily="50" charset="-128"/>
                <a:ea typeface="Meiryo UI" panose="020B0604030504040204" pitchFamily="50" charset="-128"/>
              </a:rPr>
              <a:t>NISC</a:t>
            </a:r>
            <a:r>
              <a:rPr lang="ja-JP" altLang="en-US" sz="1200" dirty="0">
                <a:latin typeface="Meiryo UI" panose="020B0604030504040204" pitchFamily="50" charset="-128"/>
                <a:ea typeface="Meiryo UI" panose="020B0604030504040204" pitchFamily="50" charset="-128"/>
              </a:rPr>
              <a:t>「セキュリティマインドを持った企業経営ワーキンググループ報告書」（</a:t>
            </a:r>
            <a:r>
              <a:rPr lang="en-US" altLang="ja-JP" sz="1200" dirty="0">
                <a:latin typeface="Meiryo UI" panose="020B0604030504040204" pitchFamily="50" charset="-128"/>
                <a:ea typeface="Meiryo UI" panose="020B0604030504040204" pitchFamily="50" charset="-128"/>
              </a:rPr>
              <a:t>2018</a:t>
            </a:r>
            <a:r>
              <a:rPr lang="ja-JP" altLang="en-US" sz="1200" dirty="0">
                <a:latin typeface="Meiryo UI" panose="020B0604030504040204" pitchFamily="50" charset="-128"/>
                <a:ea typeface="Meiryo UI" panose="020B0604030504040204" pitchFamily="50" charset="-128"/>
              </a:rPr>
              <a:t>年</a:t>
            </a:r>
            <a:r>
              <a:rPr lang="en-US" altLang="ja-JP" sz="1200" dirty="0">
                <a:latin typeface="Meiryo UI" panose="020B0604030504040204" pitchFamily="50" charset="-128"/>
                <a:ea typeface="Meiryo UI" panose="020B0604030504040204" pitchFamily="50" charset="-128"/>
              </a:rPr>
              <a:t>5</a:t>
            </a:r>
            <a:r>
              <a:rPr lang="ja-JP" altLang="en-US" sz="1200" dirty="0">
                <a:latin typeface="Meiryo UI" panose="020B0604030504040204" pitchFamily="50" charset="-128"/>
                <a:ea typeface="Meiryo UI" panose="020B0604030504040204" pitchFamily="50" charset="-128"/>
              </a:rPr>
              <a:t>月）</a:t>
            </a:r>
            <a:endParaRPr kumimoji="1" lang="ja-JP" altLang="en-US" sz="1200" dirty="0">
              <a:latin typeface="Meiryo UI" panose="020B0604030504040204" pitchFamily="50" charset="-128"/>
              <a:ea typeface="Meiryo UI" panose="020B0604030504040204" pitchFamily="50" charset="-128"/>
            </a:endParaRPr>
          </a:p>
        </p:txBody>
      </p:sp>
      <p:pic>
        <p:nvPicPr>
          <p:cNvPr id="17" name="図 16"/>
          <p:cNvPicPr>
            <a:picLocks noChangeAspect="1"/>
          </p:cNvPicPr>
          <p:nvPr/>
        </p:nvPicPr>
        <p:blipFill>
          <a:blip r:embed="rId3"/>
          <a:stretch>
            <a:fillRect/>
          </a:stretch>
        </p:blipFill>
        <p:spPr>
          <a:xfrm>
            <a:off x="1019907" y="1945547"/>
            <a:ext cx="7111512" cy="3367317"/>
          </a:xfrm>
          <a:prstGeom prst="rect">
            <a:avLst/>
          </a:prstGeom>
          <a:ln>
            <a:solidFill>
              <a:schemeClr val="tx1"/>
            </a:solidFill>
          </a:ln>
        </p:spPr>
      </p:pic>
      <p:sp>
        <p:nvSpPr>
          <p:cNvPr id="18" name="コンテンツ プレースホルダー 2"/>
          <p:cNvSpPr txBox="1">
            <a:spLocks/>
          </p:cNvSpPr>
          <p:nvPr/>
        </p:nvSpPr>
        <p:spPr>
          <a:xfrm>
            <a:off x="179512" y="1285813"/>
            <a:ext cx="8784976" cy="659734"/>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000" dirty="0">
                <a:latin typeface="Meiryo UI" panose="020B0604030504040204" pitchFamily="50" charset="-128"/>
                <a:ea typeface="Meiryo UI" panose="020B0604030504040204" pitchFamily="50" charset="-128"/>
              </a:rPr>
              <a:t>セキュリティ対策が企業組織にとって、どのように捉えられているかを示しているグラフを紹介します</a:t>
            </a:r>
            <a:endParaRPr lang="ja-JP" altLang="en-US" sz="2000" b="1" dirty="0">
              <a:latin typeface="Meiryo UI" panose="020B0604030504040204" pitchFamily="50" charset="-128"/>
              <a:ea typeface="Meiryo UI" panose="020B0604030504040204" pitchFamily="50" charset="-128"/>
            </a:endParaRPr>
          </a:p>
        </p:txBody>
      </p:sp>
      <p:sp>
        <p:nvSpPr>
          <p:cNvPr id="19" name="角丸四角形 18"/>
          <p:cNvSpPr/>
          <p:nvPr/>
        </p:nvSpPr>
        <p:spPr>
          <a:xfrm>
            <a:off x="1543558" y="5633111"/>
            <a:ext cx="6043246" cy="817123"/>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Meiryo UI" panose="020B0604030504040204" pitchFamily="50" charset="-128"/>
                <a:ea typeface="Meiryo UI" panose="020B0604030504040204" pitchFamily="50" charset="-128"/>
              </a:rPr>
              <a:t>セキュリティ対策は</a:t>
            </a:r>
            <a:r>
              <a:rPr kumimoji="1" lang="ja-JP" altLang="en-US" sz="2400" b="1" dirty="0">
                <a:latin typeface="Meiryo UI" panose="020B0604030504040204" pitchFamily="50" charset="-128"/>
                <a:ea typeface="Meiryo UI" panose="020B0604030504040204" pitchFamily="50" charset="-128"/>
              </a:rPr>
              <a:t>「費用」か「投資」か</a:t>
            </a:r>
            <a:r>
              <a:rPr kumimoji="1" lang="ja-JP" altLang="en-US" sz="2000" dirty="0">
                <a:latin typeface="Meiryo UI" panose="020B0604030504040204" pitchFamily="50" charset="-128"/>
                <a:ea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rPr>
              <a:t/>
            </a:r>
            <a:br>
              <a:rPr kumimoji="1" lang="en-US" altLang="ja-JP" sz="2000" dirty="0">
                <a:latin typeface="Meiryo UI" panose="020B0604030504040204" pitchFamily="50" charset="-128"/>
                <a:ea typeface="Meiryo UI" panose="020B0604030504040204" pitchFamily="50" charset="-128"/>
              </a:rPr>
            </a:br>
            <a:r>
              <a:rPr kumimoji="1" lang="ja-JP" altLang="en-US" sz="2000" dirty="0">
                <a:latin typeface="Meiryo UI" panose="020B0604030504040204" pitchFamily="50" charset="-128"/>
                <a:ea typeface="Meiryo UI" panose="020B0604030504040204" pitchFamily="50" charset="-128"/>
              </a:rPr>
              <a:t>そういう議論が根深くあることがわかります</a:t>
            </a:r>
            <a:endParaRPr kumimoji="1" lang="ja-JP" altLang="en-US" sz="2000" b="1" dirty="0">
              <a:latin typeface="Meiryo UI" panose="020B0604030504040204" pitchFamily="50" charset="-128"/>
              <a:ea typeface="Meiryo UI" panose="020B0604030504040204" pitchFamily="50" charset="-128"/>
            </a:endParaRPr>
          </a:p>
        </p:txBody>
      </p:sp>
      <p:sp>
        <p:nvSpPr>
          <p:cNvPr id="2" name="角丸四角形 1"/>
          <p:cNvSpPr/>
          <p:nvPr/>
        </p:nvSpPr>
        <p:spPr>
          <a:xfrm>
            <a:off x="1391815" y="2274277"/>
            <a:ext cx="6739603" cy="457200"/>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654578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5DE7E5C3-87E9-41D6-940C-4ABE30DC3608}"/>
              </a:ext>
            </a:extLst>
          </p:cNvPr>
          <p:cNvSpPr>
            <a:spLocks noGrp="1"/>
          </p:cNvSpPr>
          <p:nvPr>
            <p:ph type="ctrTitle"/>
          </p:nvPr>
        </p:nvSpPr>
        <p:spPr/>
        <p:txBody>
          <a:bodyPr/>
          <a:lstStyle/>
          <a:p>
            <a:r>
              <a:rPr lang="ja-JP" altLang="en-US" dirty="0"/>
              <a:t>セキュリティとは</a:t>
            </a:r>
            <a:endParaRPr kumimoji="1" lang="ja-JP" altLang="en-US" dirty="0"/>
          </a:p>
        </p:txBody>
      </p:sp>
      <p:sp>
        <p:nvSpPr>
          <p:cNvPr id="4" name="コンテンツ プレースホルダー 2"/>
          <p:cNvSpPr txBox="1">
            <a:spLocks/>
          </p:cNvSpPr>
          <p:nvPr/>
        </p:nvSpPr>
        <p:spPr>
          <a:xfrm>
            <a:off x="0" y="684414"/>
            <a:ext cx="9144000" cy="5475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Wingdings" panose="05000000000000000000" pitchFamily="2" charset="2"/>
              <a:buNone/>
            </a:pPr>
            <a:r>
              <a:rPr lang="ja-JP" altLang="en-US" sz="2400" b="1" dirty="0"/>
              <a:t>◆セキュリティと</a:t>
            </a:r>
            <a:r>
              <a:rPr lang="en-US" altLang="ja-JP" sz="2400" b="1" dirty="0"/>
              <a:t>CSR</a:t>
            </a:r>
            <a:r>
              <a:rPr lang="ja-JP" altLang="en-US" sz="2400" b="1" dirty="0"/>
              <a:t>の関係</a:t>
            </a:r>
            <a:endParaRPr lang="en-US" altLang="ja-JP" sz="1200" dirty="0">
              <a:solidFill>
                <a:sysClr val="windowText" lastClr="000000"/>
              </a:solidFill>
            </a:endParaRPr>
          </a:p>
        </p:txBody>
      </p:sp>
      <p:sp>
        <p:nvSpPr>
          <p:cNvPr id="9" name="コンテンツ プレースホルダー 2"/>
          <p:cNvSpPr>
            <a:spLocks noGrp="1"/>
          </p:cNvSpPr>
          <p:nvPr>
            <p:ph idx="1"/>
          </p:nvPr>
        </p:nvSpPr>
        <p:spPr>
          <a:xfrm>
            <a:off x="179512" y="1285813"/>
            <a:ext cx="8784976" cy="374859"/>
          </a:xfrm>
        </p:spPr>
        <p:txBody>
          <a:bodyPr/>
          <a:lstStyle/>
          <a:p>
            <a:r>
              <a:rPr kumimoji="1" lang="ja-JP" altLang="en-US" sz="2000" dirty="0">
                <a:latin typeface="Meiryo UI" panose="020B0604030504040204" pitchFamily="50" charset="-128"/>
                <a:ea typeface="Meiryo UI" panose="020B0604030504040204" pitchFamily="50" charset="-128"/>
              </a:rPr>
              <a:t>セキュリティは、</a:t>
            </a:r>
            <a:r>
              <a:rPr kumimoji="1" lang="ja-JP" altLang="en-US" sz="2000" b="1" dirty="0">
                <a:latin typeface="Meiryo UI" panose="020B0604030504040204" pitchFamily="50" charset="-128"/>
                <a:ea typeface="Meiryo UI" panose="020B0604030504040204" pitchFamily="50" charset="-128"/>
              </a:rPr>
              <a:t>「費用」だ「投資」だという話ではなく</a:t>
            </a:r>
            <a:r>
              <a:rPr kumimoji="1" lang="ja-JP" altLang="en-US" sz="2000" dirty="0">
                <a:latin typeface="Meiryo UI" panose="020B0604030504040204" pitchFamily="50" charset="-128"/>
                <a:ea typeface="Meiryo UI" panose="020B0604030504040204" pitchFamily="50" charset="-128"/>
              </a:rPr>
              <a:t>、</a:t>
            </a:r>
            <a:r>
              <a:rPr kumimoji="1" lang="ja-JP" altLang="en-US" b="1" dirty="0">
                <a:solidFill>
                  <a:schemeClr val="accent1"/>
                </a:solidFill>
                <a:latin typeface="Meiryo UI" panose="020B0604030504040204" pitchFamily="50" charset="-128"/>
                <a:ea typeface="Meiryo UI" panose="020B0604030504040204" pitchFamily="50" charset="-128"/>
              </a:rPr>
              <a:t>「責任」</a:t>
            </a:r>
            <a:r>
              <a:rPr kumimoji="1" lang="ja-JP" altLang="en-US" b="1" dirty="0">
                <a:latin typeface="Meiryo UI" panose="020B0604030504040204" pitchFamily="50" charset="-128"/>
                <a:ea typeface="Meiryo UI" panose="020B0604030504040204" pitchFamily="50" charset="-128"/>
              </a:rPr>
              <a:t>だという話</a:t>
            </a:r>
            <a:r>
              <a:rPr kumimoji="1" lang="ja-JP" altLang="en-US" sz="2000" dirty="0">
                <a:latin typeface="Meiryo UI" panose="020B0604030504040204" pitchFamily="50" charset="-128"/>
                <a:ea typeface="Meiryo UI" panose="020B0604030504040204" pitchFamily="50" charset="-128"/>
              </a:rPr>
              <a:t>だったり</a:t>
            </a:r>
            <a:endParaRPr kumimoji="1" lang="ja-JP" altLang="en-US" sz="2000" b="1" dirty="0">
              <a:latin typeface="Meiryo UI" panose="020B0604030504040204" pitchFamily="50" charset="-128"/>
              <a:ea typeface="Meiryo UI" panose="020B0604030504040204" pitchFamily="50" charset="-128"/>
            </a:endParaRPr>
          </a:p>
        </p:txBody>
      </p:sp>
      <p:sp>
        <p:nvSpPr>
          <p:cNvPr id="13" name="コンテンツ プレースホルダー 2"/>
          <p:cNvSpPr txBox="1">
            <a:spLocks/>
          </p:cNvSpPr>
          <p:nvPr/>
        </p:nvSpPr>
        <p:spPr>
          <a:xfrm>
            <a:off x="455444" y="4087310"/>
            <a:ext cx="8293020" cy="2524505"/>
          </a:xfrm>
          <a:prstGeom prst="rect">
            <a:avLst/>
          </a:prstGeom>
        </p:spPr>
        <p:txBody>
          <a:bodyPr>
            <a:noAutofit/>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642938" lvl="1">
              <a:buFont typeface="Wingdings" panose="05000000000000000000" pitchFamily="2" charset="2"/>
              <a:buChar char="Ø"/>
              <a:defRPr/>
            </a:pPr>
            <a:r>
              <a:rPr lang="ja-JP" altLang="en-US" sz="2000" dirty="0">
                <a:latin typeface="+mn-ea"/>
                <a:ea typeface="+mn-ea"/>
              </a:rPr>
              <a:t>株式を公開しているような一般企業の場合、</a:t>
            </a:r>
            <a:r>
              <a:rPr lang="ja-JP" altLang="en-US" sz="2000" b="1" dirty="0">
                <a:latin typeface="+mn-ea"/>
                <a:ea typeface="+mn-ea"/>
              </a:rPr>
              <a:t>投資家への情報開示等を目的として、各種報告書（有価証券報告書、コーポレートガバナンス報告書、</a:t>
            </a:r>
            <a:r>
              <a:rPr lang="en-US" altLang="ja-JP" sz="2000" b="1" dirty="0">
                <a:latin typeface="+mn-ea"/>
                <a:ea typeface="+mn-ea"/>
              </a:rPr>
              <a:t>CSR</a:t>
            </a:r>
            <a:r>
              <a:rPr lang="ja-JP" altLang="en-US" sz="2000" b="1" dirty="0">
                <a:latin typeface="+mn-ea"/>
                <a:ea typeface="+mn-ea"/>
              </a:rPr>
              <a:t>報告書等）が作成</a:t>
            </a:r>
            <a:r>
              <a:rPr lang="ja-JP" altLang="en-US" sz="2000" dirty="0">
                <a:latin typeface="+mn-ea"/>
                <a:ea typeface="+mn-ea"/>
              </a:rPr>
              <a:t>されており、その中に</a:t>
            </a:r>
            <a:r>
              <a:rPr lang="ja-JP" altLang="en-US" sz="2000" b="1" dirty="0">
                <a:latin typeface="+mn-ea"/>
                <a:ea typeface="+mn-ea"/>
              </a:rPr>
              <a:t>セキュリティへの取り組みについての記述</a:t>
            </a:r>
            <a:r>
              <a:rPr lang="ja-JP" altLang="en-US" sz="2000" dirty="0">
                <a:latin typeface="+mn-ea"/>
                <a:ea typeface="+mn-ea"/>
              </a:rPr>
              <a:t>があります。</a:t>
            </a:r>
            <a:endParaRPr lang="en-US" altLang="ja-JP" sz="2000" dirty="0">
              <a:latin typeface="+mn-ea"/>
              <a:ea typeface="+mn-ea"/>
            </a:endParaRPr>
          </a:p>
          <a:p>
            <a:pPr marL="642938" lvl="1">
              <a:buFont typeface="Wingdings" panose="05000000000000000000" pitchFamily="2" charset="2"/>
              <a:buChar char="Ø"/>
              <a:defRPr/>
            </a:pPr>
            <a:endParaRPr lang="en-US" altLang="ja-JP" sz="2000" dirty="0">
              <a:latin typeface="+mn-ea"/>
              <a:ea typeface="+mn-ea"/>
            </a:endParaRPr>
          </a:p>
          <a:p>
            <a:pPr marL="642938" lvl="1">
              <a:buFont typeface="Wingdings" panose="05000000000000000000" pitchFamily="2" charset="2"/>
              <a:buChar char="Ø"/>
              <a:defRPr/>
            </a:pPr>
            <a:r>
              <a:rPr lang="ja-JP" altLang="en-US" sz="2000" dirty="0">
                <a:latin typeface="+mn-ea"/>
                <a:ea typeface="+mn-ea"/>
              </a:rPr>
              <a:t>とある調査によれば、</a:t>
            </a:r>
            <a:r>
              <a:rPr lang="en-US" altLang="ja-JP" sz="2000" dirty="0">
                <a:latin typeface="+mn-ea"/>
                <a:ea typeface="+mn-ea"/>
              </a:rPr>
              <a:t>CSR</a:t>
            </a:r>
            <a:r>
              <a:rPr lang="ja-JP" altLang="en-US" sz="2000" dirty="0">
                <a:latin typeface="+mn-ea"/>
                <a:ea typeface="+mn-ea"/>
              </a:rPr>
              <a:t>報告書を作成している企業のうち、</a:t>
            </a:r>
            <a:r>
              <a:rPr lang="ja-JP" altLang="en-US" sz="2400" b="1" dirty="0">
                <a:latin typeface="+mn-ea"/>
                <a:ea typeface="+mn-ea"/>
              </a:rPr>
              <a:t>約</a:t>
            </a:r>
            <a:r>
              <a:rPr lang="en-US" altLang="ja-JP" sz="2400" b="1" dirty="0">
                <a:latin typeface="+mn-ea"/>
                <a:ea typeface="+mn-ea"/>
              </a:rPr>
              <a:t>6</a:t>
            </a:r>
            <a:r>
              <a:rPr lang="ja-JP" altLang="en-US" sz="2400" b="1" dirty="0">
                <a:latin typeface="+mn-ea"/>
                <a:ea typeface="+mn-ea"/>
              </a:rPr>
              <a:t>割がセキュリティに関する記載</a:t>
            </a:r>
            <a:r>
              <a:rPr lang="ja-JP" altLang="en-US" sz="2000" dirty="0">
                <a:latin typeface="+mn-ea"/>
                <a:ea typeface="+mn-ea"/>
              </a:rPr>
              <a:t>をしています。</a:t>
            </a:r>
            <a:endParaRPr lang="en-US" altLang="ja-JP" sz="2000" dirty="0">
              <a:latin typeface="+mn-ea"/>
              <a:ea typeface="+mn-ea"/>
            </a:endParaRPr>
          </a:p>
        </p:txBody>
      </p:sp>
      <p:graphicFrame>
        <p:nvGraphicFramePr>
          <p:cNvPr id="14" name="表 13"/>
          <p:cNvGraphicFramePr>
            <a:graphicFrameLocks noGrp="1"/>
          </p:cNvGraphicFramePr>
          <p:nvPr>
            <p:extLst>
              <p:ext uri="{D42A27DB-BD31-4B8C-83A1-F6EECF244321}">
                <p14:modId xmlns:p14="http://schemas.microsoft.com/office/powerpoint/2010/main" val="4154049608"/>
              </p:ext>
            </p:extLst>
          </p:nvPr>
        </p:nvGraphicFramePr>
        <p:xfrm>
          <a:off x="455444" y="1890083"/>
          <a:ext cx="8293020" cy="2164080"/>
        </p:xfrm>
        <a:graphic>
          <a:graphicData uri="http://schemas.openxmlformats.org/drawingml/2006/table">
            <a:tbl>
              <a:tblPr>
                <a:tableStyleId>{8A107856-5554-42FB-B03E-39F5DBC370BA}</a:tableStyleId>
              </a:tblPr>
              <a:tblGrid>
                <a:gridCol w="1103725">
                  <a:extLst>
                    <a:ext uri="{9D8B030D-6E8A-4147-A177-3AD203B41FA5}">
                      <a16:colId xmlns="" xmlns:a16="http://schemas.microsoft.com/office/drawing/2014/main" val="20000"/>
                    </a:ext>
                  </a:extLst>
                </a:gridCol>
                <a:gridCol w="1793631">
                  <a:extLst>
                    <a:ext uri="{9D8B030D-6E8A-4147-A177-3AD203B41FA5}">
                      <a16:colId xmlns="" xmlns:a16="http://schemas.microsoft.com/office/drawing/2014/main" val="20001"/>
                    </a:ext>
                  </a:extLst>
                </a:gridCol>
                <a:gridCol w="5395664">
                  <a:extLst>
                    <a:ext uri="{9D8B030D-6E8A-4147-A177-3AD203B41FA5}">
                      <a16:colId xmlns="" xmlns:a16="http://schemas.microsoft.com/office/drawing/2014/main" val="20002"/>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2000" b="1" dirty="0">
                          <a:latin typeface="+mn-ea"/>
                          <a:ea typeface="+mn-ea"/>
                        </a:rPr>
                        <a:t>CSR</a:t>
                      </a:r>
                      <a:endParaRPr lang="ja-JP" altLang="en-US" sz="2000" b="1" dirty="0">
                        <a:latin typeface="+mn-ea"/>
                        <a:ea typeface="+mn-ea"/>
                        <a:cs typeface="Meiryo UI" panose="020B0604030504040204" pitchFamily="50" charset="-128"/>
                      </a:endParaRPr>
                    </a:p>
                  </a:txBody>
                  <a:tcPr marL="99060" marR="99060"/>
                </a:tc>
                <a:tc gridSpan="2">
                  <a:txBody>
                    <a:bodyPr/>
                    <a:lstStyle/>
                    <a:p>
                      <a:pPr algn="l" eaLnBrk="1" hangingPunct="1"/>
                      <a:r>
                        <a:rPr lang="en-US" altLang="ja-JP" sz="2000" b="1" dirty="0">
                          <a:latin typeface="+mn-ea"/>
                          <a:ea typeface="+mn-ea"/>
                        </a:rPr>
                        <a:t>Corporate Social Responsibility </a:t>
                      </a:r>
                    </a:p>
                    <a:p>
                      <a:pPr algn="l" eaLnBrk="1" hangingPunct="1"/>
                      <a:r>
                        <a:rPr lang="ja-JP" altLang="en-US" sz="2000" dirty="0">
                          <a:latin typeface="+mn-ea"/>
                          <a:ea typeface="+mn-ea"/>
                        </a:rPr>
                        <a:t>　＝</a:t>
                      </a:r>
                      <a:r>
                        <a:rPr lang="ja-JP" altLang="en-US" sz="2400" b="1" dirty="0">
                          <a:latin typeface="+mn-ea"/>
                          <a:ea typeface="+mn-ea"/>
                        </a:rPr>
                        <a:t>企業・組織の社会的責任</a:t>
                      </a:r>
                      <a:endParaRPr lang="en-US" altLang="ja-JP" sz="2400" b="1" dirty="0">
                        <a:latin typeface="+mn-ea"/>
                        <a:ea typeface="+mn-ea"/>
                      </a:endParaRPr>
                    </a:p>
                    <a:p>
                      <a:pPr algn="l" eaLnBrk="1" hangingPunct="1"/>
                      <a:r>
                        <a:rPr lang="ja-JP" altLang="en-US" sz="2000" dirty="0">
                          <a:latin typeface="+mn-ea"/>
                          <a:ea typeface="+mn-ea"/>
                        </a:rPr>
                        <a:t>大学においては、</a:t>
                      </a:r>
                      <a:r>
                        <a:rPr lang="en-US" altLang="ja-JP" sz="2000" dirty="0">
                          <a:latin typeface="+mn-ea"/>
                          <a:ea typeface="+mn-ea"/>
                        </a:rPr>
                        <a:t>Corporate</a:t>
                      </a:r>
                      <a:r>
                        <a:rPr lang="ja-JP" altLang="en-US" sz="2000">
                          <a:latin typeface="+mn-ea"/>
                          <a:ea typeface="+mn-ea"/>
                        </a:rPr>
                        <a:t> を </a:t>
                      </a:r>
                      <a:r>
                        <a:rPr lang="en-US" altLang="ja-JP" sz="2000" dirty="0">
                          <a:latin typeface="+mn-ea"/>
                          <a:ea typeface="+mn-ea"/>
                        </a:rPr>
                        <a:t>University</a:t>
                      </a:r>
                      <a:r>
                        <a:rPr lang="ja-JP" altLang="en-US" sz="2000">
                          <a:latin typeface="+mn-ea"/>
                          <a:ea typeface="+mn-ea"/>
                        </a:rPr>
                        <a:t> に変えて</a:t>
                      </a:r>
                      <a:endParaRPr lang="ja-JP" altLang="en-US" sz="2000" b="0">
                        <a:latin typeface="+mn-ea"/>
                        <a:ea typeface="+mn-ea"/>
                      </a:endParaRPr>
                    </a:p>
                    <a:p>
                      <a:pPr lvl="0" algn="l">
                        <a:buNone/>
                      </a:pPr>
                      <a:r>
                        <a:rPr lang="ja-JP" altLang="en-US" sz="2000">
                          <a:latin typeface="+mn-ea"/>
                          <a:ea typeface="+mn-ea"/>
                        </a:rPr>
                        <a:t>「</a:t>
                      </a:r>
                      <a:r>
                        <a:rPr lang="en-US" altLang="ja-JP" sz="2000" dirty="0">
                          <a:latin typeface="+mn-ea"/>
                          <a:ea typeface="+mn-ea"/>
                        </a:rPr>
                        <a:t>USR</a:t>
                      </a:r>
                      <a:r>
                        <a:rPr lang="ja-JP" altLang="en-US" sz="2000">
                          <a:latin typeface="+mn-ea"/>
                          <a:ea typeface="+mn-ea"/>
                        </a:rPr>
                        <a:t>」という言葉で表現されることも。</a:t>
                      </a:r>
                      <a:endParaRPr kumimoji="1" lang="ja-JP" altLang="en-US" sz="2000" b="0">
                        <a:latin typeface="+mn-ea"/>
                        <a:ea typeface="+mn-ea"/>
                        <a:cs typeface="Meiryo UI" panose="020B0604030504040204" pitchFamily="50" charset="-128"/>
                      </a:endParaRPr>
                    </a:p>
                  </a:txBody>
                  <a:tcPr marL="99060" marR="99060">
                    <a:solidFill>
                      <a:schemeClr val="bg1"/>
                    </a:solidFill>
                  </a:tcPr>
                </a:tc>
                <a:tc hMerge="1">
                  <a:txBody>
                    <a:bodyPr/>
                    <a:lstStyle/>
                    <a:p>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 xmlns:a16="http://schemas.microsoft.com/office/drawing/2014/main" val="10000"/>
                  </a:ext>
                </a:extLst>
              </a:tr>
              <a:tr h="0">
                <a:tc rowSpan="2">
                  <a:txBody>
                    <a:bodyPr/>
                    <a:lstStyle/>
                    <a:p>
                      <a:r>
                        <a:rPr lang="ja-JP" altLang="en-US" sz="2000" dirty="0">
                          <a:latin typeface="+mn-ea"/>
                          <a:ea typeface="+mn-ea"/>
                        </a:rPr>
                        <a:t>組織の責任 </a:t>
                      </a:r>
                      <a:endParaRPr kumimoji="1" lang="ja-JP" altLang="en-US" sz="2000" b="1" dirty="0">
                        <a:latin typeface="+mn-ea"/>
                        <a:ea typeface="+mn-ea"/>
                        <a:cs typeface="Meiryo UI" panose="020B0604030504040204" pitchFamily="50" charset="-128"/>
                      </a:endParaRPr>
                    </a:p>
                  </a:txBody>
                  <a:tcPr marL="99060" marR="99060"/>
                </a:tc>
                <a:tc>
                  <a:txBody>
                    <a:bodyPr/>
                    <a:lstStyle/>
                    <a:p>
                      <a:r>
                        <a:rPr lang="ja-JP" altLang="en-US" sz="2000" dirty="0">
                          <a:latin typeface="+mn-ea"/>
                          <a:ea typeface="+mn-ea"/>
                        </a:rPr>
                        <a:t>企業</a:t>
                      </a:r>
                      <a:endParaRPr kumimoji="1" lang="ja-JP" altLang="en-US" sz="2000" b="0" dirty="0">
                        <a:latin typeface="+mn-ea"/>
                        <a:ea typeface="+mn-ea"/>
                        <a:cs typeface="Meiryo UI" panose="020B0604030504040204" pitchFamily="50" charset="-128"/>
                      </a:endParaRPr>
                    </a:p>
                  </a:txBody>
                  <a:tcPr marL="99060" marR="990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000" dirty="0">
                          <a:latin typeface="+mn-ea"/>
                          <a:ea typeface="+mn-ea"/>
                        </a:rPr>
                        <a:t>利潤（配当）の最大化</a:t>
                      </a:r>
                      <a:endParaRPr lang="ja-JP" altLang="en-US" sz="2000" b="0" dirty="0">
                        <a:latin typeface="+mn-ea"/>
                        <a:ea typeface="+mn-ea"/>
                        <a:cs typeface="Meiryo UI" panose="020B0604030504040204" pitchFamily="50" charset="-128"/>
                      </a:endParaRPr>
                    </a:p>
                  </a:txBody>
                  <a:tcPr marL="99060" marR="99060">
                    <a:solidFill>
                      <a:schemeClr val="bg1"/>
                    </a:solidFill>
                  </a:tcPr>
                </a:tc>
                <a:extLst>
                  <a:ext uri="{0D108BD9-81ED-4DB2-BD59-A6C34878D82A}">
                    <a16:rowId xmlns="" xmlns:a16="http://schemas.microsoft.com/office/drawing/2014/main" val="10001"/>
                  </a:ext>
                </a:extLst>
              </a:tr>
              <a:tr h="232792">
                <a:tc vMerge="1">
                  <a:txBody>
                    <a:bodyPr/>
                    <a:lstStyle/>
                    <a:p>
                      <a:endParaRPr kumimoji="1" lang="ja-JP" altLang="en-US" sz="1600" b="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2000" dirty="0">
                          <a:latin typeface="+mn-ea"/>
                          <a:ea typeface="+mn-ea"/>
                        </a:rPr>
                        <a:t>企業とそれ以外</a:t>
                      </a:r>
                      <a:endParaRPr kumimoji="1" lang="ja-JP" altLang="en-US" sz="2000" b="0" dirty="0">
                        <a:latin typeface="+mn-ea"/>
                        <a:ea typeface="+mn-ea"/>
                        <a:cs typeface="Meiryo UI" panose="020B0604030504040204" pitchFamily="50" charset="-128"/>
                      </a:endParaRPr>
                    </a:p>
                  </a:txBody>
                  <a:tcPr marL="99060" marR="990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000" dirty="0">
                          <a:latin typeface="+mn-ea"/>
                          <a:ea typeface="+mn-ea"/>
                        </a:rPr>
                        <a:t>社会問題、環境問題、人権・労働問題等への責務</a:t>
                      </a:r>
                      <a:endParaRPr lang="ja-JP" altLang="en-US" sz="2000" b="0" dirty="0">
                        <a:latin typeface="+mn-ea"/>
                        <a:ea typeface="+mn-ea"/>
                        <a:cs typeface="Meiryo UI" panose="020B0604030504040204" pitchFamily="50" charset="-128"/>
                      </a:endParaRPr>
                    </a:p>
                  </a:txBody>
                  <a:tcPr marL="99060" marR="99060">
                    <a:solidFill>
                      <a:schemeClr val="bg1"/>
                    </a:solidFill>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4854003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青">
  <a:themeElements>
    <a:clrScheme name="ユーザー定義 2">
      <a:dk1>
        <a:srgbClr val="595959"/>
      </a:dk1>
      <a:lt1>
        <a:sysClr val="window" lastClr="FFFFFF"/>
      </a:lt1>
      <a:dk2>
        <a:srgbClr val="FFFFFF"/>
      </a:dk2>
      <a:lt2>
        <a:srgbClr val="FFFFFF"/>
      </a:lt2>
      <a:accent1>
        <a:srgbClr val="297FD5"/>
      </a:accent1>
      <a:accent2>
        <a:srgbClr val="FFCC00"/>
      </a:accent2>
      <a:accent3>
        <a:srgbClr val="4A66AC"/>
      </a:accent3>
      <a:accent4>
        <a:srgbClr val="297FD5"/>
      </a:accent4>
      <a:accent5>
        <a:srgbClr val="5AA2AE"/>
      </a:accent5>
      <a:accent6>
        <a:srgbClr val="9D90A0"/>
      </a:accent6>
      <a:hlink>
        <a:srgbClr val="0E57C4"/>
      </a:hlink>
      <a:folHlink>
        <a:srgbClr val="506E8A"/>
      </a:folHlink>
    </a:clrScheme>
    <a:fontScheme name="ユーザー定義 3">
      <a:majorFont>
        <a:latin typeface="Segoe UI"/>
        <a:ea typeface="Meiryo UI"/>
        <a:cs typeface=""/>
      </a:majorFont>
      <a:minorFont>
        <a:latin typeface="Segoe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Triangle_4x3_JBSStd1_3.potx" id="{020FF1EC-3504-4E8E-9EB3-0C89B73DE366}" vid="{B321C630-E40C-4479-BF97-8453F5E07797}"/>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DAB261CD5329FB4D9A2BB15CE6264BC2" ma:contentTypeVersion="9" ma:contentTypeDescription="新しいドキュメントを作成します。" ma:contentTypeScope="" ma:versionID="c7d7b1572d058f463b99701ea347d7b5">
  <xsd:schema xmlns:xsd="http://www.w3.org/2001/XMLSchema" xmlns:xs="http://www.w3.org/2001/XMLSchema" xmlns:p="http://schemas.microsoft.com/office/2006/metadata/properties" xmlns:ns3="e95a941f-bbdf-49eb-a74b-3ed0a3fe9bdd" xmlns:ns4="7e06d18d-1238-4ff9-8cad-d7b3833719a9" targetNamespace="http://schemas.microsoft.com/office/2006/metadata/properties" ma:root="true" ma:fieldsID="96577001679eef114a46ace150e51b7e" ns3:_="" ns4:_="">
    <xsd:import namespace="e95a941f-bbdf-49eb-a74b-3ed0a3fe9bdd"/>
    <xsd:import namespace="7e06d18d-1238-4ff9-8cad-d7b3833719a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5a941f-bbdf-49eb-a74b-3ed0a3fe9bdd"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06d18d-1238-4ff9-8cad-d7b3833719a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3FE0886-0D73-4C1B-B7C8-194A1A18F781}">
  <ds:schemaRefs>
    <ds:schemaRef ds:uri="http://schemas.microsoft.com/sharepoint/v3/contenttype/forms"/>
  </ds:schemaRefs>
</ds:datastoreItem>
</file>

<file path=customXml/itemProps2.xml><?xml version="1.0" encoding="utf-8"?>
<ds:datastoreItem xmlns:ds="http://schemas.openxmlformats.org/officeDocument/2006/customXml" ds:itemID="{62119928-213C-41AE-A362-20986A15E87D}">
  <ds:schemaRefs>
    <ds:schemaRef ds:uri="http://purl.org/dc/terms/"/>
    <ds:schemaRef ds:uri="http://www.w3.org/XML/1998/namespace"/>
    <ds:schemaRef ds:uri="http://schemas.microsoft.com/office/infopath/2007/PartnerControls"/>
    <ds:schemaRef ds:uri="http://schemas.microsoft.com/office/2006/documentManagement/types"/>
    <ds:schemaRef ds:uri="7e06d18d-1238-4ff9-8cad-d7b3833719a9"/>
    <ds:schemaRef ds:uri="http://schemas.microsoft.com/office/2006/metadata/properties"/>
    <ds:schemaRef ds:uri="http://purl.org/dc/elements/1.1/"/>
    <ds:schemaRef ds:uri="e95a941f-bbdf-49eb-a74b-3ed0a3fe9bdd"/>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A021CFB0-602E-41BB-BBC0-B5A1E595B9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5a941f-bbdf-49eb-a74b-3ed0a3fe9bdd"/>
    <ds:schemaRef ds:uri="7e06d18d-1238-4ff9-8cad-d7b3833719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e-learning_contents</Template>
  <TotalTime>0</TotalTime>
  <Words>2591</Words>
  <Application>Microsoft Office PowerPoint</Application>
  <PresentationFormat>画面に合わせる (4:3)</PresentationFormat>
  <Paragraphs>384</Paragraphs>
  <Slides>27</Slides>
  <Notes>23</Notes>
  <HiddenSlides>0</HiddenSlides>
  <MMClips>0</MMClips>
  <ScaleCrop>false</ScaleCrop>
  <HeadingPairs>
    <vt:vector size="4" baseType="variant">
      <vt:variant>
        <vt:lpstr>テーマ</vt:lpstr>
      </vt:variant>
      <vt:variant>
        <vt:i4>1</vt:i4>
      </vt:variant>
      <vt:variant>
        <vt:lpstr>スライド タイトル</vt:lpstr>
      </vt:variant>
      <vt:variant>
        <vt:i4>27</vt:i4>
      </vt:variant>
    </vt:vector>
  </HeadingPairs>
  <TitlesOfParts>
    <vt:vector size="28" baseType="lpstr">
      <vt:lpstr>青</vt:lpstr>
      <vt:lpstr>PowerPoint プレゼンテーション</vt:lpstr>
      <vt:lpstr>アジェンダ</vt:lpstr>
      <vt:lpstr>PowerPoint プレゼンテーション</vt:lpstr>
      <vt:lpstr>セキュリティとは</vt:lpstr>
      <vt:lpstr>セキュリティとは</vt:lpstr>
      <vt:lpstr>セキュリティとは</vt:lpstr>
      <vt:lpstr>セキュリティとは</vt:lpstr>
      <vt:lpstr>セキュリティとは</vt:lpstr>
      <vt:lpstr>セキュリティとは</vt:lpstr>
      <vt:lpstr>セキュリティとは</vt:lpstr>
      <vt:lpstr>PowerPoint プレゼンテーション</vt:lpstr>
      <vt:lpstr>セキュリティ対策の基本</vt:lpstr>
      <vt:lpstr>セキュリティ対策の基本</vt:lpstr>
      <vt:lpstr>セキュリティ対策の基本</vt:lpstr>
      <vt:lpstr>セキュリティ対策の基本</vt:lpstr>
      <vt:lpstr>セキュリティ対策の基本</vt:lpstr>
      <vt:lpstr>セキュリティ対策の基本</vt:lpstr>
      <vt:lpstr>セキュリティ対策の基本</vt:lpstr>
      <vt:lpstr>セキュリティ対策の基本</vt:lpstr>
      <vt:lpstr>PowerPoint プレゼンテーション</vt:lpstr>
      <vt:lpstr>セキュリティとリスク管理</vt:lpstr>
      <vt:lpstr>セキュリティとリスク管理</vt:lpstr>
      <vt:lpstr>セキュリティとリスク管理</vt:lpstr>
      <vt:lpstr>セキュリティとリスク管理</vt:lpstr>
      <vt:lpstr>セキュリティとリスク管理</vt:lpstr>
      <vt:lpstr>セキュリティとリスク管理</vt:lpstr>
      <vt:lpstr>まとめ</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8</cp:revision>
  <dcterms:created xsi:type="dcterms:W3CDTF">2020-03-04T04:28:15Z</dcterms:created>
  <dcterms:modified xsi:type="dcterms:W3CDTF">2021-04-01T07:10:44Z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0x010100DAB261CD5329FB4D9A2BB15CE6264BC2</vt:lpwstr>
  </property>
  <property fmtid="{D5CDD505-2E9C-101B-9397-08002B2CF9AE}" pid="3" name="Order">
    <vt:r8>1867600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