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7" r:id="rId2"/>
    <p:sldMasterId id="2147483695" r:id="rId3"/>
  </p:sldMasterIdLst>
  <p:notesMasterIdLst>
    <p:notesMasterId r:id="rId56"/>
  </p:notesMasterIdLst>
  <p:sldIdLst>
    <p:sldId id="348" r:id="rId4"/>
    <p:sldId id="347" r:id="rId5"/>
    <p:sldId id="256" r:id="rId6"/>
    <p:sldId id="363" r:id="rId7"/>
    <p:sldId id="364" r:id="rId8"/>
    <p:sldId id="365" r:id="rId9"/>
    <p:sldId id="366" r:id="rId10"/>
    <p:sldId id="423" r:id="rId11"/>
    <p:sldId id="424" r:id="rId12"/>
    <p:sldId id="427" r:id="rId13"/>
    <p:sldId id="425" r:id="rId14"/>
    <p:sldId id="374" r:id="rId15"/>
    <p:sldId id="386" r:id="rId16"/>
    <p:sldId id="388" r:id="rId17"/>
    <p:sldId id="389" r:id="rId18"/>
    <p:sldId id="391" r:id="rId19"/>
    <p:sldId id="392" r:id="rId20"/>
    <p:sldId id="390" r:id="rId21"/>
    <p:sldId id="403" r:id="rId22"/>
    <p:sldId id="428" r:id="rId23"/>
    <p:sldId id="414" r:id="rId24"/>
    <p:sldId id="404" r:id="rId25"/>
    <p:sldId id="405" r:id="rId26"/>
    <p:sldId id="406" r:id="rId27"/>
    <p:sldId id="408" r:id="rId28"/>
    <p:sldId id="407" r:id="rId29"/>
    <p:sldId id="387" r:id="rId30"/>
    <p:sldId id="371" r:id="rId31"/>
    <p:sldId id="411" r:id="rId32"/>
    <p:sldId id="429" r:id="rId33"/>
    <p:sldId id="430" r:id="rId34"/>
    <p:sldId id="401" r:id="rId35"/>
    <p:sldId id="376" r:id="rId36"/>
    <p:sldId id="377" r:id="rId37"/>
    <p:sldId id="378" r:id="rId38"/>
    <p:sldId id="380" r:id="rId39"/>
    <p:sldId id="381" r:id="rId40"/>
    <p:sldId id="382" r:id="rId41"/>
    <p:sldId id="393" r:id="rId42"/>
    <p:sldId id="383" r:id="rId43"/>
    <p:sldId id="394" r:id="rId44"/>
    <p:sldId id="395" r:id="rId45"/>
    <p:sldId id="396" r:id="rId46"/>
    <p:sldId id="409" r:id="rId47"/>
    <p:sldId id="410" r:id="rId48"/>
    <p:sldId id="420" r:id="rId49"/>
    <p:sldId id="419" r:id="rId50"/>
    <p:sldId id="421" r:id="rId51"/>
    <p:sldId id="416" r:id="rId52"/>
    <p:sldId id="397" r:id="rId53"/>
    <p:sldId id="398" r:id="rId54"/>
    <p:sldId id="431" r:id="rId55"/>
  </p:sldIdLst>
  <p:sldSz cx="9144000" cy="6858000" type="screen4x3"/>
  <p:notesSz cx="6858000" cy="9144000"/>
  <p:defaultTex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既定のセクション" id="{1E81DE31-A5A2-4C1D-A303-9194D9946E7D}">
          <p14:sldIdLst>
            <p14:sldId id="348"/>
            <p14:sldId id="347"/>
            <p14:sldId id="256"/>
            <p14:sldId id="363"/>
            <p14:sldId id="364"/>
            <p14:sldId id="365"/>
            <p14:sldId id="366"/>
            <p14:sldId id="423"/>
            <p14:sldId id="424"/>
            <p14:sldId id="427"/>
            <p14:sldId id="425"/>
            <p14:sldId id="374"/>
            <p14:sldId id="386"/>
            <p14:sldId id="388"/>
            <p14:sldId id="389"/>
            <p14:sldId id="391"/>
            <p14:sldId id="392"/>
            <p14:sldId id="390"/>
            <p14:sldId id="403"/>
            <p14:sldId id="428"/>
            <p14:sldId id="414"/>
            <p14:sldId id="404"/>
            <p14:sldId id="405"/>
            <p14:sldId id="406"/>
            <p14:sldId id="408"/>
            <p14:sldId id="407"/>
            <p14:sldId id="387"/>
            <p14:sldId id="371"/>
            <p14:sldId id="411"/>
            <p14:sldId id="429"/>
            <p14:sldId id="430"/>
            <p14:sldId id="401"/>
            <p14:sldId id="376"/>
            <p14:sldId id="377"/>
            <p14:sldId id="378"/>
            <p14:sldId id="380"/>
            <p14:sldId id="381"/>
            <p14:sldId id="382"/>
            <p14:sldId id="393"/>
            <p14:sldId id="383"/>
            <p14:sldId id="394"/>
            <p14:sldId id="395"/>
            <p14:sldId id="396"/>
            <p14:sldId id="409"/>
            <p14:sldId id="410"/>
            <p14:sldId id="420"/>
            <p14:sldId id="419"/>
            <p14:sldId id="421"/>
            <p14:sldId id="416"/>
            <p14:sldId id="397"/>
            <p14:sldId id="398"/>
            <p14:sldId id="431"/>
          </p14:sldIdLst>
        </p14:section>
        <p14:section name="５G" id="{73059520-5B7E-46AC-A98D-8FFFF1678C2A}">
          <p14:sldIdLst/>
        </p14:section>
      </p14:sectionLst>
    </p:ex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D8B5961-39D6-4486-E8EC-3420946BCBDA}" v="6" dt="2021-02-03T09:16:50.826"/>
    <p1510:client id="{FB7E6645-B4E6-8784-F006-B551C92668A6}" v="1" dt="2021-01-28T09:52:55.064"/>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175" autoAdjust="0"/>
    <p:restoredTop sz="67900" autoAdjust="0"/>
  </p:normalViewPr>
  <p:slideViewPr>
    <p:cSldViewPr snapToGrid="0">
      <p:cViewPr varScale="1">
        <p:scale>
          <a:sx n="72" d="100"/>
          <a:sy n="72" d="100"/>
        </p:scale>
        <p:origin x="-942"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slide" Target="slides/slide51.xml"/><Relationship Id="rId62"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presProps" Target="presProps.xml"/><Relationship Id="rId61" Type="http://schemas.microsoft.com/office/2016/11/relationships/changesInfo" Target="changesInfos/changesInfo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notesMaster" Target="notesMasters/notesMaster1.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ゲスト ユーザー" userId="S::urn:spo:anon#6f1b87066e48dcd484badb779611683b3eb62d49747587b18c961206160d0338::" providerId="AD" clId="Web-{FB7E6645-B4E6-8784-F006-B551C92668A6}"/>
    <pc:docChg chg="delSld modSection">
      <pc:chgData name="ゲスト ユーザー" userId="S::urn:spo:anon#6f1b87066e48dcd484badb779611683b3eb62d49747587b18c961206160d0338::" providerId="AD" clId="Web-{FB7E6645-B4E6-8784-F006-B551C92668A6}" dt="2021-01-28T09:52:55.064" v="0"/>
      <pc:docMkLst>
        <pc:docMk/>
      </pc:docMkLst>
      <pc:sldChg chg="del">
        <pc:chgData name="ゲスト ユーザー" userId="S::urn:spo:anon#6f1b87066e48dcd484badb779611683b3eb62d49747587b18c961206160d0338::" providerId="AD" clId="Web-{FB7E6645-B4E6-8784-F006-B551C92668A6}" dt="2021-01-28T09:52:55.064" v="0"/>
        <pc:sldMkLst>
          <pc:docMk/>
          <pc:sldMk cId="4179342828" sldId="426"/>
        </pc:sldMkLst>
      </pc:sldChg>
    </pc:docChg>
  </pc:docChgLst>
  <pc:docChgLst>
    <pc:chgData name="北山　賢一郎" userId="S::kitayamk@kyoto-wu.ac.jp::9e5f86b0-93a6-4f86-aef0-b12a45679be7" providerId="AD" clId="Web-{4D8B5961-39D6-4486-E8EC-3420946BCBDA}"/>
    <pc:docChg chg="delSld modSection">
      <pc:chgData name="北山　賢一郎" userId="S::kitayamk@kyoto-wu.ac.jp::9e5f86b0-93a6-4f86-aef0-b12a45679be7" providerId="AD" clId="Web-{4D8B5961-39D6-4486-E8EC-3420946BCBDA}" dt="2021-02-03T09:16:50.826" v="5"/>
      <pc:docMkLst>
        <pc:docMk/>
      </pc:docMkLst>
      <pc:sldChg chg="del">
        <pc:chgData name="北山　賢一郎" userId="S::kitayamk@kyoto-wu.ac.jp::9e5f86b0-93a6-4f86-aef0-b12a45679be7" providerId="AD" clId="Web-{4D8B5961-39D6-4486-E8EC-3420946BCBDA}" dt="2021-02-03T09:15:10.480" v="0"/>
        <pc:sldMkLst>
          <pc:docMk/>
          <pc:sldMk cId="1849861173" sldId="367"/>
        </pc:sldMkLst>
      </pc:sldChg>
      <pc:sldChg chg="del">
        <pc:chgData name="北山　賢一郎" userId="S::kitayamk@kyoto-wu.ac.jp::9e5f86b0-93a6-4f86-aef0-b12a45679be7" providerId="AD" clId="Web-{4D8B5961-39D6-4486-E8EC-3420946BCBDA}" dt="2021-02-03T09:16:18.825" v="3"/>
        <pc:sldMkLst>
          <pc:docMk/>
          <pc:sldMk cId="1720629581" sldId="402"/>
        </pc:sldMkLst>
      </pc:sldChg>
      <pc:sldChg chg="del">
        <pc:chgData name="北山　賢一郎" userId="S::kitayamk@kyoto-wu.ac.jp::9e5f86b0-93a6-4f86-aef0-b12a45679be7" providerId="AD" clId="Web-{4D8B5961-39D6-4486-E8EC-3420946BCBDA}" dt="2021-02-03T09:15:56.231" v="1"/>
        <pc:sldMkLst>
          <pc:docMk/>
          <pc:sldMk cId="1210197518" sldId="412"/>
        </pc:sldMkLst>
      </pc:sldChg>
      <pc:sldChg chg="del">
        <pc:chgData name="北山　賢一郎" userId="S::kitayamk@kyoto-wu.ac.jp::9e5f86b0-93a6-4f86-aef0-b12a45679be7" providerId="AD" clId="Web-{4D8B5961-39D6-4486-E8EC-3420946BCBDA}" dt="2021-02-03T09:16:02.700" v="2"/>
        <pc:sldMkLst>
          <pc:docMk/>
          <pc:sldMk cId="1722188253" sldId="413"/>
        </pc:sldMkLst>
      </pc:sldChg>
      <pc:sldChg chg="del">
        <pc:chgData name="北山　賢一郎" userId="S::kitayamk@kyoto-wu.ac.jp::9e5f86b0-93a6-4f86-aef0-b12a45679be7" providerId="AD" clId="Web-{4D8B5961-39D6-4486-E8EC-3420946BCBDA}" dt="2021-02-03T09:16:50.826" v="5"/>
        <pc:sldMkLst>
          <pc:docMk/>
          <pc:sldMk cId="1450383885" sldId="415"/>
        </pc:sldMkLst>
      </pc:sldChg>
      <pc:sldChg chg="del">
        <pc:chgData name="北山　賢一郎" userId="S::kitayamk@kyoto-wu.ac.jp::9e5f86b0-93a6-4f86-aef0-b12a45679be7" providerId="AD" clId="Web-{4D8B5961-39D6-4486-E8EC-3420946BCBDA}" dt="2021-02-03T09:16:46.654" v="4"/>
        <pc:sldMkLst>
          <pc:docMk/>
          <pc:sldMk cId="2233948151" sldId="42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088EE3E-43ED-4FA1-BE21-657208BE7C82}" type="datetimeFigureOut">
              <a:rPr kumimoji="1" lang="ja-JP" altLang="en-US" smtClean="0"/>
              <a:t>2021/4/1</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82BC96-AF22-4C5F-9762-9E48204C1A07}" type="slidenum">
              <a:rPr kumimoji="1" lang="ja-JP" altLang="en-US" smtClean="0"/>
              <a:t>‹#›</a:t>
            </a:fld>
            <a:endParaRPr kumimoji="1" lang="ja-JP" altLang="en-US"/>
          </a:p>
        </p:txBody>
      </p:sp>
    </p:spTree>
    <p:extLst>
      <p:ext uri="{BB962C8B-B14F-4D97-AF65-F5344CB8AC3E}">
        <p14:creationId xmlns:p14="http://schemas.microsoft.com/office/powerpoint/2010/main" val="116297142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youtube.com/watch?v=qNzutuNf8C4"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nec-solutioninnovators.co.jp/sl/hrtech_cloud/index.html"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concur.co.jp/expense-management"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www.concur.co.jp/expense-management"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s://www.youtube.com/watch?v=-jOVgpjIc2g"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youtube.com/watch?v=4sZBW6LFzE4"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youtube.com/watch?v=4sZBW6LFzE4"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taleasse.co.jp/"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youtube.com/watch?v=qNzutuNf8C4"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1</a:t>
            </a:fld>
            <a:endParaRPr kumimoji="1" lang="ja-JP" altLang="en-US"/>
          </a:p>
        </p:txBody>
      </p:sp>
    </p:spTree>
    <p:extLst>
      <p:ext uri="{BB962C8B-B14F-4D97-AF65-F5344CB8AC3E}">
        <p14:creationId xmlns:p14="http://schemas.microsoft.com/office/powerpoint/2010/main" val="29699192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u="sng" kern="1200" dirty="0">
                <a:solidFill>
                  <a:schemeClr val="tx1"/>
                </a:solidFill>
                <a:effectLst/>
                <a:latin typeface="+mn-lt"/>
                <a:ea typeface="+mn-ea"/>
                <a:cs typeface="+mn-cs"/>
                <a:hlinkClick r:id="rId3"/>
              </a:rPr>
              <a:t>https://www.youtube.com/watch?v=qNzutuNf8C4</a:t>
            </a:r>
            <a:endParaRPr kumimoji="1" lang="ja-JP" altLang="ja-JP" sz="1200" kern="1200" dirty="0">
              <a:solidFill>
                <a:schemeClr val="tx1"/>
              </a:solidFill>
              <a:effectLst/>
              <a:latin typeface="+mn-lt"/>
              <a:ea typeface="+mn-ea"/>
              <a:cs typeface="+mn-cs"/>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17</a:t>
            </a:fld>
            <a:endParaRPr kumimoji="1" lang="ja-JP" altLang="en-US"/>
          </a:p>
        </p:txBody>
      </p:sp>
    </p:spTree>
    <p:extLst>
      <p:ext uri="{BB962C8B-B14F-4D97-AF65-F5344CB8AC3E}">
        <p14:creationId xmlns:p14="http://schemas.microsoft.com/office/powerpoint/2010/main" val="22297681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effectLst/>
              </a:rPr>
              <a:t>　人事異動や採用の現場で人工知能（ＡＩ）の活用が広がってきた。データに基づく迅速で公平な評価が目的だが、逆に「判断の過程が不透明」といった懸念の声も上がる。４月には労働組合が評価基準の</a:t>
            </a:r>
            <a:r>
              <a:rPr kumimoji="1" lang="ja-JP" altLang="en-US" sz="1200" b="0" i="0" kern="1200" dirty="0">
                <a:solidFill>
                  <a:schemeClr val="tx1"/>
                </a:solidFill>
                <a:effectLst/>
                <a:latin typeface="+mn-lt"/>
                <a:ea typeface="+mn-ea"/>
                <a:cs typeface="+mn-cs"/>
              </a:rPr>
              <a:t>バイタリティの項目に含まれる要素としては</a:t>
            </a:r>
            <a:r>
              <a:rPr kumimoji="1" lang="ja-JP" altLang="en-US" sz="1200" b="1" i="0" kern="1200" dirty="0">
                <a:solidFill>
                  <a:schemeClr val="tx1"/>
                </a:solidFill>
                <a:effectLst/>
                <a:latin typeface="+mn-lt"/>
                <a:ea typeface="+mn-ea"/>
                <a:cs typeface="+mn-cs"/>
              </a:rPr>
              <a:t>「粘り強さ」「責任性」「エネルギッシュ」「打たれ強さ」</a:t>
            </a:r>
            <a:r>
              <a:rPr kumimoji="1" lang="ja-JP" altLang="en-US" sz="1200" b="0" i="0" kern="1200" dirty="0">
                <a:solidFill>
                  <a:schemeClr val="tx1"/>
                </a:solidFill>
                <a:effectLst/>
                <a:latin typeface="+mn-lt"/>
                <a:ea typeface="+mn-ea"/>
                <a:cs typeface="+mn-cs"/>
              </a:rPr>
              <a:t>があげられています。主にメンタルの強さに関わる項目です。</a:t>
            </a:r>
          </a:p>
          <a:p>
            <a:r>
              <a:rPr kumimoji="1" lang="ja-JP" altLang="en-US" sz="1200" b="0" i="0" kern="1200" dirty="0">
                <a:solidFill>
                  <a:schemeClr val="tx1"/>
                </a:solidFill>
                <a:effectLst/>
                <a:latin typeface="+mn-lt"/>
                <a:ea typeface="+mn-ea"/>
                <a:cs typeface="+mn-cs"/>
              </a:rPr>
              <a:t>イニシアチブは</a:t>
            </a:r>
            <a:r>
              <a:rPr kumimoji="1" lang="ja-JP" altLang="en-US" sz="1200" b="1" i="0" kern="1200" dirty="0">
                <a:solidFill>
                  <a:schemeClr val="tx1"/>
                </a:solidFill>
                <a:effectLst/>
                <a:latin typeface="+mn-lt"/>
                <a:ea typeface="+mn-ea"/>
                <a:cs typeface="+mn-cs"/>
              </a:rPr>
              <a:t>「上昇志向」「前向き」「知的好奇心」「自発性」「創意工夫」</a:t>
            </a:r>
            <a:r>
              <a:rPr kumimoji="1" lang="ja-JP" altLang="en-US" sz="1200" b="0" i="0" kern="1200" dirty="0">
                <a:solidFill>
                  <a:schemeClr val="tx1"/>
                </a:solidFill>
                <a:effectLst/>
                <a:latin typeface="+mn-lt"/>
                <a:ea typeface="+mn-ea"/>
                <a:cs typeface="+mn-cs"/>
              </a:rPr>
              <a:t>。目的意識の高さや、目的達成のためにどれだけ動けるかを見られています。</a:t>
            </a:r>
          </a:p>
          <a:p>
            <a:r>
              <a:rPr kumimoji="1" lang="ja-JP" altLang="en-US" sz="1200" b="0" i="0" kern="1200" dirty="0">
                <a:solidFill>
                  <a:schemeClr val="tx1"/>
                </a:solidFill>
                <a:effectLst/>
                <a:latin typeface="+mn-lt"/>
                <a:ea typeface="+mn-ea"/>
                <a:cs typeface="+mn-cs"/>
              </a:rPr>
              <a:t>対人影響力は</a:t>
            </a:r>
            <a:r>
              <a:rPr kumimoji="1" lang="ja-JP" altLang="en-US" sz="1200" b="1" i="0" kern="1200" dirty="0">
                <a:solidFill>
                  <a:schemeClr val="tx1"/>
                </a:solidFill>
                <a:effectLst/>
                <a:latin typeface="+mn-lt"/>
                <a:ea typeface="+mn-ea"/>
                <a:cs typeface="+mn-cs"/>
              </a:rPr>
              <a:t>「ビジョン」「動機づけ」「巻き込み」「主体的指揮」</a:t>
            </a:r>
            <a:r>
              <a:rPr kumimoji="1" lang="ja-JP" altLang="en-US" sz="1200" b="0" i="0" kern="1200" dirty="0">
                <a:solidFill>
                  <a:schemeClr val="tx1"/>
                </a:solidFill>
                <a:effectLst/>
                <a:latin typeface="+mn-lt"/>
                <a:ea typeface="+mn-ea"/>
                <a:cs typeface="+mn-cs"/>
              </a:rPr>
              <a:t>です。まさにリーダーシップのことですよね。他の人に影響を与えるカリスマ性といった要素も含まれています。</a:t>
            </a:r>
          </a:p>
          <a:p>
            <a:r>
              <a:rPr kumimoji="1" lang="ja-JP" altLang="en-US" sz="1200" b="0" i="0" kern="1200" dirty="0">
                <a:solidFill>
                  <a:schemeClr val="tx1"/>
                </a:solidFill>
                <a:effectLst/>
                <a:latin typeface="+mn-lt"/>
                <a:ea typeface="+mn-ea"/>
                <a:cs typeface="+mn-cs"/>
              </a:rPr>
              <a:t>柔軟性は</a:t>
            </a:r>
            <a:r>
              <a:rPr kumimoji="1" lang="ja-JP" altLang="en-US" sz="1200" b="1" i="0" kern="1200" dirty="0">
                <a:solidFill>
                  <a:schemeClr val="tx1"/>
                </a:solidFill>
                <a:effectLst/>
                <a:latin typeface="+mn-lt"/>
                <a:ea typeface="+mn-ea"/>
                <a:cs typeface="+mn-cs"/>
              </a:rPr>
              <a:t>「状況理解」「フレキシブル」「自在性」「適応性」</a:t>
            </a:r>
            <a:r>
              <a:rPr kumimoji="1" lang="ja-JP" altLang="en-US" sz="1200" b="0" i="0" kern="1200" dirty="0">
                <a:solidFill>
                  <a:schemeClr val="tx1"/>
                </a:solidFill>
                <a:effectLst/>
                <a:latin typeface="+mn-lt"/>
                <a:ea typeface="+mn-ea"/>
                <a:cs typeface="+mn-cs"/>
              </a:rPr>
              <a:t>。これは困難にぶつかったときにきちんと状況を把握し、臨機応変に対応できるかを表わします。</a:t>
            </a:r>
          </a:p>
          <a:p>
            <a:r>
              <a:rPr kumimoji="1" lang="ja-JP" altLang="en-US" sz="1200" b="0" i="0" kern="1200" dirty="0">
                <a:solidFill>
                  <a:schemeClr val="tx1"/>
                </a:solidFill>
                <a:effectLst/>
                <a:latin typeface="+mn-lt"/>
                <a:ea typeface="+mn-ea"/>
                <a:cs typeface="+mn-cs"/>
              </a:rPr>
              <a:t>感受性は</a:t>
            </a:r>
            <a:r>
              <a:rPr kumimoji="1" lang="ja-JP" altLang="en-US" sz="1200" b="1" i="0" kern="1200" dirty="0">
                <a:solidFill>
                  <a:schemeClr val="tx1"/>
                </a:solidFill>
                <a:effectLst/>
                <a:latin typeface="+mn-lt"/>
                <a:ea typeface="+mn-ea"/>
                <a:cs typeface="+mn-cs"/>
              </a:rPr>
              <a:t>「気持ちへの敏捷性」「共感性」「気配り」「気遣い」「チームワーク」</a:t>
            </a:r>
            <a:r>
              <a:rPr kumimoji="1" lang="ja-JP" altLang="en-US" sz="1200" b="0" i="0" kern="1200" dirty="0">
                <a:solidFill>
                  <a:schemeClr val="tx1"/>
                </a:solidFill>
                <a:effectLst/>
                <a:latin typeface="+mn-lt"/>
                <a:ea typeface="+mn-ea"/>
                <a:cs typeface="+mn-cs"/>
              </a:rPr>
              <a:t>があげられます。チームで仕事をするときに必要な要素が、すべて詰まっていますよね。</a:t>
            </a:r>
          </a:p>
          <a:p>
            <a:r>
              <a:rPr kumimoji="1" lang="ja-JP" altLang="en-US" sz="1200" b="0" i="0" kern="1200" dirty="0">
                <a:solidFill>
                  <a:schemeClr val="tx1"/>
                </a:solidFill>
                <a:effectLst/>
                <a:latin typeface="+mn-lt"/>
                <a:ea typeface="+mn-ea"/>
                <a:cs typeface="+mn-cs"/>
              </a:rPr>
              <a:t>自主独立性は</a:t>
            </a:r>
            <a:r>
              <a:rPr kumimoji="1" lang="ja-JP" altLang="en-US" sz="1200" b="1" i="0" kern="1200" dirty="0">
                <a:solidFill>
                  <a:schemeClr val="tx1"/>
                </a:solidFill>
                <a:effectLst/>
                <a:latin typeface="+mn-lt"/>
                <a:ea typeface="+mn-ea"/>
                <a:cs typeface="+mn-cs"/>
              </a:rPr>
              <a:t>「信念的」「度胸」「自己主張」「自律的」</a:t>
            </a:r>
            <a:r>
              <a:rPr kumimoji="1" lang="ja-JP" altLang="en-US" sz="1200" b="0" i="0" kern="1200" dirty="0">
                <a:solidFill>
                  <a:schemeClr val="tx1"/>
                </a:solidFill>
                <a:effectLst/>
                <a:latin typeface="+mn-lt"/>
                <a:ea typeface="+mn-ea"/>
                <a:cs typeface="+mn-cs"/>
              </a:rPr>
              <a:t>。ただ言われたことをこなすのではなく、自分が正しいと思ったこと、したいと思ったことを実際に行動に移せるかどうかという項目です。</a:t>
            </a:r>
          </a:p>
          <a:p>
            <a:r>
              <a:rPr kumimoji="1" lang="ja-JP" altLang="en-US" sz="1200" b="0" i="0" kern="1200" dirty="0">
                <a:solidFill>
                  <a:schemeClr val="tx1"/>
                </a:solidFill>
                <a:effectLst/>
                <a:latin typeface="+mn-lt"/>
                <a:ea typeface="+mn-ea"/>
                <a:cs typeface="+mn-cs"/>
              </a:rPr>
              <a:t>計画力は</a:t>
            </a:r>
            <a:r>
              <a:rPr kumimoji="1" lang="ja-JP" altLang="en-US" sz="1200" b="1" i="0" kern="1200" dirty="0">
                <a:solidFill>
                  <a:schemeClr val="tx1"/>
                </a:solidFill>
                <a:effectLst/>
                <a:latin typeface="+mn-lt"/>
                <a:ea typeface="+mn-ea"/>
                <a:cs typeface="+mn-cs"/>
              </a:rPr>
              <a:t>「段取り」「タイムマネジメント」「</a:t>
            </a:r>
            <a:r>
              <a:rPr kumimoji="1" lang="en-US" altLang="ja-JP" sz="1200" b="1" i="0" kern="1200" dirty="0">
                <a:solidFill>
                  <a:schemeClr val="tx1"/>
                </a:solidFill>
                <a:effectLst/>
                <a:latin typeface="+mn-lt"/>
                <a:ea typeface="+mn-ea"/>
                <a:cs typeface="+mn-cs"/>
              </a:rPr>
              <a:t>PDCA</a:t>
            </a:r>
            <a:r>
              <a:rPr kumimoji="1" lang="ja-JP" altLang="en-US" sz="1200" b="1" i="0" kern="1200" dirty="0">
                <a:solidFill>
                  <a:schemeClr val="tx1"/>
                </a:solidFill>
                <a:effectLst/>
                <a:latin typeface="+mn-lt"/>
                <a:ea typeface="+mn-ea"/>
                <a:cs typeface="+mn-cs"/>
              </a:rPr>
              <a:t>」「明確な目標」「優先順位」</a:t>
            </a:r>
            <a:r>
              <a:rPr kumimoji="1" lang="ja-JP" altLang="en-US" sz="1200" b="0" i="0" kern="1200" dirty="0">
                <a:solidFill>
                  <a:schemeClr val="tx1"/>
                </a:solidFill>
                <a:effectLst/>
                <a:latin typeface="+mn-lt"/>
                <a:ea typeface="+mn-ea"/>
                <a:cs typeface="+mn-cs"/>
              </a:rPr>
              <a:t>をあげています。自分で計画を立て、計画通りに実行できるかどうかですよね。ちなみに</a:t>
            </a:r>
            <a:r>
              <a:rPr kumimoji="1" lang="en-US" altLang="ja-JP" sz="1200" b="0" i="0" kern="1200" dirty="0">
                <a:solidFill>
                  <a:schemeClr val="tx1"/>
                </a:solidFill>
                <a:effectLst/>
                <a:latin typeface="+mn-lt"/>
                <a:ea typeface="+mn-ea"/>
                <a:cs typeface="+mn-cs"/>
              </a:rPr>
              <a:t>PDCA</a:t>
            </a:r>
            <a:r>
              <a:rPr kumimoji="1" lang="ja-JP" altLang="en-US" sz="1200" b="0" i="0" kern="1200" dirty="0">
                <a:solidFill>
                  <a:schemeClr val="tx1"/>
                </a:solidFill>
                <a:effectLst/>
                <a:latin typeface="+mn-lt"/>
                <a:ea typeface="+mn-ea"/>
                <a:cs typeface="+mn-cs"/>
              </a:rPr>
              <a:t>は「</a:t>
            </a:r>
            <a:r>
              <a:rPr kumimoji="1" lang="en-US" altLang="ja-JP" sz="1200" b="0" i="0" kern="1200" dirty="0">
                <a:solidFill>
                  <a:schemeClr val="tx1"/>
                </a:solidFill>
                <a:effectLst/>
                <a:latin typeface="+mn-lt"/>
                <a:ea typeface="+mn-ea"/>
                <a:cs typeface="+mn-cs"/>
              </a:rPr>
              <a:t>Plan</a:t>
            </a:r>
            <a:r>
              <a:rPr kumimoji="1" lang="ja-JP" altLang="en-US" sz="1200" b="0" i="0" kern="1200" dirty="0">
                <a:solidFill>
                  <a:schemeClr val="tx1"/>
                </a:solidFill>
                <a:effectLst/>
                <a:latin typeface="+mn-lt"/>
                <a:ea typeface="+mn-ea"/>
                <a:cs typeface="+mn-cs"/>
              </a:rPr>
              <a:t>（計画）、</a:t>
            </a:r>
            <a:r>
              <a:rPr kumimoji="1" lang="en-US" altLang="ja-JP" sz="1200" b="0" i="0" kern="1200" dirty="0">
                <a:solidFill>
                  <a:schemeClr val="tx1"/>
                </a:solidFill>
                <a:effectLst/>
                <a:latin typeface="+mn-lt"/>
                <a:ea typeface="+mn-ea"/>
                <a:cs typeface="+mn-cs"/>
              </a:rPr>
              <a:t>Do</a:t>
            </a:r>
            <a:r>
              <a:rPr kumimoji="1" lang="ja-JP" altLang="en-US" sz="1200" b="0" i="0" kern="1200" dirty="0">
                <a:solidFill>
                  <a:schemeClr val="tx1"/>
                </a:solidFill>
                <a:effectLst/>
                <a:latin typeface="+mn-lt"/>
                <a:ea typeface="+mn-ea"/>
                <a:cs typeface="+mn-cs"/>
              </a:rPr>
              <a:t>（実行）、</a:t>
            </a:r>
            <a:r>
              <a:rPr kumimoji="1" lang="en-US" altLang="ja-JP" sz="1200" b="0" i="0" kern="1200" dirty="0">
                <a:solidFill>
                  <a:schemeClr val="tx1"/>
                </a:solidFill>
                <a:effectLst/>
                <a:latin typeface="+mn-lt"/>
                <a:ea typeface="+mn-ea"/>
                <a:cs typeface="+mn-cs"/>
              </a:rPr>
              <a:t>Check</a:t>
            </a:r>
            <a:r>
              <a:rPr kumimoji="1" lang="ja-JP" altLang="en-US" sz="1200" b="0" i="0" kern="1200" dirty="0">
                <a:solidFill>
                  <a:schemeClr val="tx1"/>
                </a:solidFill>
                <a:effectLst/>
                <a:latin typeface="+mn-lt"/>
                <a:ea typeface="+mn-ea"/>
                <a:cs typeface="+mn-cs"/>
              </a:rPr>
              <a:t>（評価）、</a:t>
            </a:r>
            <a:r>
              <a:rPr kumimoji="1" lang="en-US" altLang="ja-JP" sz="1200" b="0" i="0" kern="1200" dirty="0">
                <a:solidFill>
                  <a:schemeClr val="tx1"/>
                </a:solidFill>
                <a:effectLst/>
                <a:latin typeface="+mn-lt"/>
                <a:ea typeface="+mn-ea"/>
                <a:cs typeface="+mn-cs"/>
              </a:rPr>
              <a:t>Action</a:t>
            </a:r>
            <a:r>
              <a:rPr kumimoji="1" lang="ja-JP" altLang="en-US" sz="1200" b="0" i="0" kern="1200" dirty="0">
                <a:solidFill>
                  <a:schemeClr val="tx1"/>
                </a:solidFill>
                <a:effectLst/>
                <a:latin typeface="+mn-lt"/>
                <a:ea typeface="+mn-ea"/>
                <a:cs typeface="+mn-cs"/>
              </a:rPr>
              <a:t>（改善）」の略、つまり立てた計画を改善しつつ実行できるかということです。</a:t>
            </a:r>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18</a:t>
            </a:fld>
            <a:endParaRPr kumimoji="1" lang="ja-JP" altLang="en-US"/>
          </a:p>
        </p:txBody>
      </p:sp>
    </p:spTree>
    <p:extLst>
      <p:ext uri="{BB962C8B-B14F-4D97-AF65-F5344CB8AC3E}">
        <p14:creationId xmlns:p14="http://schemas.microsoft.com/office/powerpoint/2010/main" val="27674841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
            </a:r>
            <a:br>
              <a:rPr lang="ja-JP" altLang="en-US" dirty="0"/>
            </a:br>
            <a:r>
              <a:rPr lang="ja-JP" altLang="en-US" dirty="0"/>
              <a:t>人の感覚に頼らない人事</a:t>
            </a:r>
            <a:endParaRPr lang="en-US" altLang="ja-JP" dirty="0"/>
          </a:p>
          <a:p>
            <a:r>
              <a:rPr kumimoji="1" lang="en-US" altLang="ja-JP" sz="1200" b="0" i="0" kern="1200" dirty="0">
                <a:solidFill>
                  <a:schemeClr val="tx1"/>
                </a:solidFill>
                <a:effectLst/>
                <a:latin typeface="+mn-lt"/>
                <a:ea typeface="+mn-ea"/>
                <a:cs typeface="+mn-cs"/>
              </a:rPr>
              <a:t>HR</a:t>
            </a:r>
            <a:r>
              <a:rPr kumimoji="1" lang="ja-JP" altLang="en-US" sz="1200" b="0" i="0" kern="1200" dirty="0">
                <a:solidFill>
                  <a:schemeClr val="tx1"/>
                </a:solidFill>
                <a:effectLst/>
                <a:latin typeface="+mn-lt"/>
                <a:ea typeface="+mn-ea"/>
                <a:cs typeface="+mn-cs"/>
              </a:rPr>
              <a:t>領域の課題（</a:t>
            </a:r>
            <a:r>
              <a:rPr kumimoji="1" lang="en-US" altLang="ja-JP" sz="1200" b="0" i="0" kern="1200" dirty="0">
                <a:solidFill>
                  <a:schemeClr val="tx1"/>
                </a:solidFill>
                <a:effectLst/>
                <a:latin typeface="+mn-lt"/>
                <a:ea typeface="+mn-ea"/>
                <a:cs typeface="+mn-cs"/>
              </a:rPr>
              <a:t>HR</a:t>
            </a:r>
            <a:r>
              <a:rPr kumimoji="1" lang="ja-JP" altLang="en-US" sz="1200" b="0" i="0" kern="1200" dirty="0">
                <a:solidFill>
                  <a:schemeClr val="tx1"/>
                </a:solidFill>
                <a:effectLst/>
                <a:latin typeface="+mn-lt"/>
                <a:ea typeface="+mn-ea"/>
                <a:cs typeface="+mn-cs"/>
              </a:rPr>
              <a:t>とは</a:t>
            </a:r>
            <a:r>
              <a:rPr kumimoji="1" lang="en-US" altLang="ja-JP" sz="1200" b="1" i="0" kern="1200" dirty="0">
                <a:solidFill>
                  <a:schemeClr val="tx1"/>
                </a:solidFill>
                <a:effectLst/>
                <a:latin typeface="+mn-lt"/>
                <a:ea typeface="+mn-ea"/>
                <a:cs typeface="+mn-cs"/>
              </a:rPr>
              <a:t>R</a:t>
            </a:r>
            <a:r>
              <a:rPr kumimoji="1" lang="ja-JP" altLang="en-US" sz="1200" b="1" i="0" kern="1200" dirty="0">
                <a:solidFill>
                  <a:schemeClr val="tx1"/>
                </a:solidFill>
                <a:effectLst/>
                <a:latin typeface="+mn-lt"/>
                <a:ea typeface="+mn-ea"/>
                <a:cs typeface="+mn-cs"/>
              </a:rPr>
              <a:t>とは</a:t>
            </a:r>
            <a:r>
              <a:rPr kumimoji="1" lang="en-US" altLang="ja-JP" sz="1200" b="1" i="0" kern="1200" dirty="0">
                <a:solidFill>
                  <a:schemeClr val="tx1"/>
                </a:solidFill>
                <a:effectLst/>
                <a:latin typeface="+mn-lt"/>
                <a:ea typeface="+mn-ea"/>
                <a:cs typeface="+mn-cs"/>
              </a:rPr>
              <a:t>Human Resources</a:t>
            </a:r>
            <a:r>
              <a:rPr kumimoji="1" lang="ja-JP" altLang="en-US" sz="1200" b="1" i="0" kern="1200" dirty="0">
                <a:solidFill>
                  <a:schemeClr val="tx1"/>
                </a:solidFill>
                <a:effectLst/>
                <a:latin typeface="+mn-lt"/>
                <a:ea typeface="+mn-ea"/>
                <a:cs typeface="+mn-cs"/>
              </a:rPr>
              <a:t>の略で直訳すると「人的資源」、すなわち「人材」</a:t>
            </a:r>
            <a:r>
              <a:rPr kumimoji="1" lang="ja-JP" altLang="en-US" sz="1200" b="0" i="0" kern="1200" dirty="0">
                <a:solidFill>
                  <a:schemeClr val="tx1"/>
                </a:solidFill>
                <a:effectLst/>
                <a:latin typeface="+mn-lt"/>
                <a:ea typeface="+mn-ea"/>
                <a:cs typeface="+mn-cs"/>
              </a:rPr>
              <a:t>のこと。）</a:t>
            </a:r>
            <a:endParaRPr kumimoji="1" lang="en-US" altLang="ja-JP" sz="1200" b="0" i="0" kern="1200" dirty="0">
              <a:solidFill>
                <a:schemeClr val="tx1"/>
              </a:solidFill>
              <a:effectLst/>
              <a:latin typeface="+mn-lt"/>
              <a:ea typeface="+mn-ea"/>
              <a:cs typeface="+mn-cs"/>
            </a:endParaRPr>
          </a:p>
          <a:p>
            <a:endParaRPr kumimoji="1" lang="en-US" altLang="ja-JP" sz="1200" b="0" i="0" kern="1200" dirty="0">
              <a:solidFill>
                <a:schemeClr val="tx1"/>
              </a:solidFill>
              <a:effectLst/>
              <a:latin typeface="+mn-lt"/>
              <a:ea typeface="+mn-ea"/>
              <a:cs typeface="+mn-cs"/>
            </a:endParaRPr>
          </a:p>
          <a:p>
            <a:r>
              <a:rPr kumimoji="1" lang="ja-JP" altLang="en-US" sz="1200" b="1" i="0" kern="1200" dirty="0">
                <a:solidFill>
                  <a:schemeClr val="tx1"/>
                </a:solidFill>
                <a:effectLst/>
                <a:latin typeface="+mn-lt"/>
                <a:ea typeface="+mn-ea"/>
                <a:cs typeface="+mn-cs"/>
              </a:rPr>
              <a:t>ピープルアナリティクス</a:t>
            </a:r>
            <a:r>
              <a:rPr kumimoji="1" lang="ja-JP" altLang="en-US" sz="1200" b="0" i="0" kern="1200" dirty="0">
                <a:solidFill>
                  <a:schemeClr val="tx1"/>
                </a:solidFill>
                <a:effectLst/>
                <a:latin typeface="+mn-lt"/>
                <a:ea typeface="+mn-ea"/>
                <a:cs typeface="+mn-cs"/>
              </a:rPr>
              <a:t>とは、企業に蓄積されたさまざまなデータを統計解析し、戦略的な人事・経営の意思決定や業務効率化などに活かそうとする取り組みの総称です。 </a:t>
            </a:r>
            <a:r>
              <a:rPr kumimoji="1" lang="en-US" altLang="ja-JP" sz="1200" b="0" i="0" kern="1200" dirty="0">
                <a:solidFill>
                  <a:schemeClr val="tx1"/>
                </a:solidFill>
                <a:effectLst/>
                <a:latin typeface="+mn-lt"/>
                <a:ea typeface="+mn-ea"/>
                <a:cs typeface="+mn-cs"/>
              </a:rPr>
              <a:t>... </a:t>
            </a:r>
            <a:r>
              <a:rPr kumimoji="1" lang="ja-JP" altLang="en-US" sz="1200" b="0" i="0" kern="1200" dirty="0">
                <a:solidFill>
                  <a:schemeClr val="tx1"/>
                </a:solidFill>
                <a:effectLst/>
                <a:latin typeface="+mn-lt"/>
                <a:ea typeface="+mn-ea"/>
                <a:cs typeface="+mn-cs"/>
              </a:rPr>
              <a:t>「人の最大活用によって、企業のパフォーマンスを向上させること」をコンセプトに、戦略の実現に必要な人材像の明確化、適切な人材配置、効果的な人材開発などを支援します。</a:t>
            </a:r>
            <a:endParaRPr kumimoji="1" lang="en-US" altLang="ja-JP" sz="1200" b="0" i="0" kern="1200" dirty="0">
              <a:solidFill>
                <a:schemeClr val="tx1"/>
              </a:solidFill>
              <a:effectLst/>
              <a:latin typeface="+mn-lt"/>
              <a:ea typeface="+mn-ea"/>
              <a:cs typeface="+mn-cs"/>
            </a:endParaRPr>
          </a:p>
          <a:p>
            <a:endParaRPr kumimoji="1" lang="en-US" altLang="ja-JP" sz="1200" b="0" i="0" kern="1200" dirty="0">
              <a:solidFill>
                <a:schemeClr val="tx1"/>
              </a:solidFill>
              <a:effectLst/>
              <a:latin typeface="+mn-lt"/>
              <a:ea typeface="+mn-ea"/>
              <a:cs typeface="+mn-cs"/>
            </a:endParaRPr>
          </a:p>
          <a:p>
            <a:endParaRPr kumimoji="1" lang="en-US" altLang="ja-JP" sz="1200" b="0" i="0" kern="1200" dirty="0">
              <a:solidFill>
                <a:schemeClr val="tx1"/>
              </a:solidFill>
              <a:effectLst/>
              <a:latin typeface="+mn-lt"/>
              <a:ea typeface="+mn-ea"/>
              <a:cs typeface="+mn-cs"/>
            </a:endParaRPr>
          </a:p>
          <a:p>
            <a:r>
              <a:rPr kumimoji="1" lang="en-US" altLang="ja-JP" sz="1200" b="0" i="0" kern="1200" dirty="0">
                <a:solidFill>
                  <a:schemeClr val="tx1"/>
                </a:solidFill>
                <a:effectLst/>
                <a:latin typeface="+mn-lt"/>
                <a:ea typeface="+mn-ea"/>
                <a:cs typeface="+mn-cs"/>
              </a:rPr>
              <a:t>10</a:t>
            </a:r>
            <a:r>
              <a:rPr kumimoji="1" lang="ja-JP" altLang="en-US" sz="1200" b="0" i="0" kern="1200" dirty="0">
                <a:solidFill>
                  <a:schemeClr val="tx1"/>
                </a:solidFill>
                <a:effectLst/>
                <a:latin typeface="+mn-lt"/>
                <a:ea typeface="+mn-ea"/>
                <a:cs typeface="+mn-cs"/>
              </a:rPr>
              <a:t>万に以上のでー</a:t>
            </a:r>
            <a:r>
              <a:rPr kumimoji="1" lang="ja-JP" altLang="en-US" sz="1200" b="0" i="0" kern="1200" dirty="0" err="1">
                <a:solidFill>
                  <a:schemeClr val="tx1"/>
                </a:solidFill>
                <a:effectLst/>
                <a:latin typeface="+mn-lt"/>
                <a:ea typeface="+mn-ea"/>
                <a:cs typeface="+mn-cs"/>
              </a:rPr>
              <a:t>たを</a:t>
            </a:r>
            <a:r>
              <a:rPr kumimoji="1" lang="ja-JP" altLang="en-US" sz="1200" b="0" i="0" kern="1200" dirty="0">
                <a:solidFill>
                  <a:schemeClr val="tx1"/>
                </a:solidFill>
                <a:effectLst/>
                <a:latin typeface="+mn-lt"/>
                <a:ea typeface="+mn-ea"/>
                <a:cs typeface="+mn-cs"/>
              </a:rPr>
              <a:t>分析し、強い組織をつくるもの​</a:t>
            </a:r>
            <a:endParaRPr kumimoji="1" lang="en-US" altLang="ja-JP" sz="1200" b="0" i="0" kern="1200" dirty="0">
              <a:solidFill>
                <a:schemeClr val="tx1"/>
              </a:solidFill>
              <a:effectLst/>
              <a:latin typeface="+mn-lt"/>
              <a:ea typeface="+mn-ea"/>
              <a:cs typeface="+mn-cs"/>
            </a:endParaRPr>
          </a:p>
          <a:p>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属人的な経験と勘、感覚による人事から脱却し、</a:t>
            </a:r>
            <a:r>
              <a:rPr lang="ja-JP" altLang="en-US" dirty="0"/>
              <a:t/>
            </a:r>
            <a:br>
              <a:rPr lang="ja-JP" altLang="en-US" dirty="0"/>
            </a:br>
            <a:r>
              <a:rPr kumimoji="1" lang="ja-JP" altLang="en-US" sz="1200" b="0" i="0" kern="1200" dirty="0">
                <a:solidFill>
                  <a:schemeClr val="tx1"/>
                </a:solidFill>
                <a:effectLst/>
                <a:latin typeface="+mn-lt"/>
                <a:ea typeface="+mn-ea"/>
                <a:cs typeface="+mn-cs"/>
              </a:rPr>
              <a:t>どんな組織でも「定量化→分析→予測→改善」を</a:t>
            </a:r>
            <a:r>
              <a:rPr lang="ja-JP" altLang="en-US" dirty="0"/>
              <a:t/>
            </a:r>
            <a:br>
              <a:rPr lang="ja-JP" altLang="en-US" dirty="0"/>
            </a:br>
            <a:r>
              <a:rPr kumimoji="1" lang="ja-JP" altLang="en-US" sz="1200" b="0" i="0" kern="1200" dirty="0">
                <a:solidFill>
                  <a:schemeClr val="tx1"/>
                </a:solidFill>
                <a:effectLst/>
                <a:latin typeface="+mn-lt"/>
                <a:ea typeface="+mn-ea"/>
                <a:cs typeface="+mn-cs"/>
              </a:rPr>
              <a:t>ワンストップで実現することができます。</a:t>
            </a:r>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20</a:t>
            </a:fld>
            <a:endParaRPr kumimoji="1" lang="ja-JP" altLang="en-US"/>
          </a:p>
        </p:txBody>
      </p:sp>
    </p:spTree>
    <p:extLst>
      <p:ext uri="{BB962C8B-B14F-4D97-AF65-F5344CB8AC3E}">
        <p14:creationId xmlns:p14="http://schemas.microsoft.com/office/powerpoint/2010/main" val="4127089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
            </a:r>
            <a:br>
              <a:rPr lang="ja-JP" altLang="en-US" dirty="0"/>
            </a:br>
            <a:r>
              <a:rPr kumimoji="1" lang="ja-JP" altLang="en-US" sz="1200" b="0" i="0" kern="1200" dirty="0">
                <a:solidFill>
                  <a:schemeClr val="tx1"/>
                </a:solidFill>
                <a:effectLst/>
                <a:latin typeface="+mn-lt"/>
                <a:ea typeface="+mn-ea"/>
                <a:cs typeface="+mn-cs"/>
              </a:rPr>
              <a:t>​独自の</a:t>
            </a:r>
            <a:r>
              <a:rPr kumimoji="1" lang="en-US" altLang="ja-JP" sz="1200" b="0" i="0" kern="1200" dirty="0">
                <a:solidFill>
                  <a:schemeClr val="tx1"/>
                </a:solidFill>
                <a:effectLst/>
                <a:latin typeface="+mn-lt"/>
                <a:ea typeface="+mn-ea"/>
                <a:cs typeface="+mn-cs"/>
              </a:rPr>
              <a:t>AI</a:t>
            </a:r>
            <a:r>
              <a:rPr kumimoji="1" lang="ja-JP" altLang="en-US" sz="1200" b="0" i="0" kern="1200" dirty="0">
                <a:solidFill>
                  <a:schemeClr val="tx1"/>
                </a:solidFill>
                <a:effectLst/>
                <a:latin typeface="+mn-lt"/>
                <a:ea typeface="+mn-ea"/>
                <a:cs typeface="+mn-cs"/>
              </a:rPr>
              <a:t>モデルで入社後の高評価や早期退職の可能性を分析</a:t>
            </a:r>
            <a:endParaRPr kumimoji="1" lang="en-US" altLang="ja-JP" sz="1200" b="0" i="0" kern="1200" dirty="0">
              <a:solidFill>
                <a:schemeClr val="tx1"/>
              </a:solidFill>
              <a:effectLst/>
              <a:latin typeface="+mn-lt"/>
              <a:ea typeface="+mn-ea"/>
              <a:cs typeface="+mn-cs"/>
            </a:endParaRPr>
          </a:p>
          <a:p>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ハイパフォーマー　活躍できる人材　営業では自我が強い　事務部署では着実</a:t>
            </a:r>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21</a:t>
            </a:fld>
            <a:endParaRPr kumimoji="1" lang="ja-JP" altLang="en-US"/>
          </a:p>
        </p:txBody>
      </p:sp>
    </p:spTree>
    <p:extLst>
      <p:ext uri="{BB962C8B-B14F-4D97-AF65-F5344CB8AC3E}">
        <p14:creationId xmlns:p14="http://schemas.microsoft.com/office/powerpoint/2010/main" val="38981857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
            </a:r>
            <a:br>
              <a:rPr lang="ja-JP" altLang="en-US" dirty="0"/>
            </a:br>
            <a:r>
              <a:rPr kumimoji="1" lang="ja-JP" altLang="en-US" sz="1200" b="0" i="0" kern="1200" dirty="0">
                <a:solidFill>
                  <a:schemeClr val="tx1"/>
                </a:solidFill>
                <a:effectLst/>
                <a:latin typeface="+mn-lt"/>
                <a:ea typeface="+mn-ea"/>
                <a:cs typeface="+mn-cs"/>
              </a:rPr>
              <a:t>​</a:t>
            </a:r>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22</a:t>
            </a:fld>
            <a:endParaRPr kumimoji="1" lang="ja-JP" altLang="en-US"/>
          </a:p>
        </p:txBody>
      </p:sp>
    </p:spTree>
    <p:extLst>
      <p:ext uri="{BB962C8B-B14F-4D97-AF65-F5344CB8AC3E}">
        <p14:creationId xmlns:p14="http://schemas.microsoft.com/office/powerpoint/2010/main" val="13764026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b="0" i="0" kern="1200" dirty="0">
                <a:solidFill>
                  <a:schemeClr val="tx1"/>
                </a:solidFill>
                <a:effectLst/>
                <a:latin typeface="+mn-lt"/>
                <a:ea typeface="+mn-ea"/>
                <a:cs typeface="+mn-cs"/>
              </a:rPr>
              <a:t>今後、終身雇用など日本型雇用慣行の減少し、人材獲得競争の激化により優秀な人材の採用や長期雇用が困難化する等、</a:t>
            </a:r>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日本の雇用環境は米国のものに近づいていくことが予測されます。</a:t>
            </a:r>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そのような環境の中、米国大手</a:t>
            </a:r>
            <a:r>
              <a:rPr kumimoji="1" lang="en-US" altLang="ja-JP" sz="1200" b="0" i="0" kern="1200" dirty="0">
                <a:solidFill>
                  <a:schemeClr val="tx1"/>
                </a:solidFill>
                <a:effectLst/>
                <a:latin typeface="+mn-lt"/>
                <a:ea typeface="+mn-ea"/>
                <a:cs typeface="+mn-cs"/>
              </a:rPr>
              <a:t>IT</a:t>
            </a:r>
            <a:r>
              <a:rPr kumimoji="1" lang="ja-JP" altLang="en-US" sz="1200" b="0" i="0" kern="1200" dirty="0">
                <a:solidFill>
                  <a:schemeClr val="tx1"/>
                </a:solidFill>
                <a:effectLst/>
                <a:latin typeface="+mn-lt"/>
                <a:ea typeface="+mn-ea"/>
                <a:cs typeface="+mn-cs"/>
              </a:rPr>
              <a:t>企業では一般的となりつつある「</a:t>
            </a:r>
            <a:r>
              <a:rPr kumimoji="1" lang="ja-JP" altLang="en-US" sz="1200" b="1" i="0" kern="1200" dirty="0">
                <a:solidFill>
                  <a:schemeClr val="tx1"/>
                </a:solidFill>
                <a:effectLst/>
                <a:latin typeface="+mn-lt"/>
                <a:ea typeface="+mn-ea"/>
                <a:cs typeface="+mn-cs"/>
              </a:rPr>
              <a:t>ピープルアナリティクス</a:t>
            </a:r>
            <a:r>
              <a:rPr kumimoji="1" lang="ja-JP" altLang="en-US" sz="1200" b="0" i="0" kern="1200" dirty="0">
                <a:solidFill>
                  <a:schemeClr val="tx1"/>
                </a:solidFill>
                <a:effectLst/>
                <a:latin typeface="+mn-lt"/>
                <a:ea typeface="+mn-ea"/>
                <a:cs typeface="+mn-cs"/>
              </a:rPr>
              <a:t>」が国内でも注目されています。</a:t>
            </a:r>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国内では業務効率を重視したサービスが多い中、</a:t>
            </a:r>
            <a:r>
              <a:rPr kumimoji="1" lang="ja-JP" altLang="en-US" sz="1200" b="1" i="0" kern="1200" dirty="0">
                <a:solidFill>
                  <a:schemeClr val="tx1"/>
                </a:solidFill>
                <a:effectLst/>
                <a:latin typeface="+mn-lt"/>
                <a:ea typeface="+mn-ea"/>
                <a:cs typeface="+mn-cs"/>
              </a:rPr>
              <a:t>株式会社トランス</a:t>
            </a:r>
            <a:r>
              <a:rPr kumimoji="1" lang="ja-JP" altLang="en-US" sz="1200" b="0" i="0" kern="1200" dirty="0">
                <a:solidFill>
                  <a:schemeClr val="tx1"/>
                </a:solidFill>
                <a:effectLst/>
                <a:latin typeface="+mn-lt"/>
                <a:ea typeface="+mn-ea"/>
                <a:cs typeface="+mn-cs"/>
              </a:rPr>
              <a:t>は採用やタレントのマネジメント、離職率軽減などにおける成果を重視したサービスを提供しています。</a:t>
            </a:r>
            <a:r>
              <a:rPr lang="ja-JP" altLang="en-US" dirty="0"/>
              <a:t/>
            </a:r>
            <a:br>
              <a:rPr lang="ja-JP" altLang="en-US" dirty="0"/>
            </a:br>
            <a:r>
              <a:rPr lang="ja-JP" altLang="en-US" dirty="0"/>
              <a:t/>
            </a:r>
            <a:br>
              <a:rPr lang="ja-JP" altLang="en-US" dirty="0"/>
            </a:br>
            <a:r>
              <a:rPr kumimoji="1" lang="ja-JP" altLang="en-US" sz="1200" b="0" i="0" kern="1200" dirty="0">
                <a:solidFill>
                  <a:schemeClr val="tx1"/>
                </a:solidFill>
                <a:effectLst/>
                <a:latin typeface="+mn-lt"/>
                <a:ea typeface="+mn-ea"/>
                <a:cs typeface="+mn-cs"/>
              </a:rPr>
              <a:t>このサービスでは、長期間退職せずに活躍する人材モデルを採用時の適性検査や採用実績などをもとに設定し、</a:t>
            </a:r>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モデルにあった人材を採用、その後のタレントのマネジメントに活かしていくことを支援します。</a:t>
            </a:r>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また、人材モデルは採用評価や従業員の考課結果、勤怠情報、従業員満足度などの評価を継続することで、</a:t>
            </a:r>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学習機能（</a:t>
            </a:r>
            <a:r>
              <a:rPr kumimoji="1" lang="en-US" altLang="ja-JP" sz="1200" b="0" i="0" kern="1200" dirty="0">
                <a:solidFill>
                  <a:schemeClr val="tx1"/>
                </a:solidFill>
                <a:effectLst/>
                <a:latin typeface="+mn-lt"/>
                <a:ea typeface="+mn-ea"/>
                <a:cs typeface="+mn-cs"/>
              </a:rPr>
              <a:t>AI</a:t>
            </a:r>
            <a:r>
              <a:rPr kumimoji="1" lang="ja-JP" altLang="en-US" sz="1200" b="0" i="0" kern="1200" dirty="0">
                <a:solidFill>
                  <a:schemeClr val="tx1"/>
                </a:solidFill>
                <a:effectLst/>
                <a:latin typeface="+mn-lt"/>
                <a:ea typeface="+mn-ea"/>
                <a:cs typeface="+mn-cs"/>
              </a:rPr>
              <a:t>）により、高精度の人材モデルに更新していきます。</a:t>
            </a:r>
            <a:r>
              <a:rPr lang="ja-JP" altLang="en-US" dirty="0"/>
              <a:t/>
            </a:r>
            <a:br>
              <a:rPr lang="ja-JP" altLang="en-US" dirty="0"/>
            </a:br>
            <a:r>
              <a:rPr kumimoji="1" lang="ja-JP" altLang="en-US" sz="1200" b="0" i="0" kern="1200" dirty="0">
                <a:solidFill>
                  <a:schemeClr val="tx1"/>
                </a:solidFill>
                <a:effectLst/>
                <a:latin typeface="+mn-lt"/>
                <a:ea typeface="+mn-ea"/>
                <a:cs typeface="+mn-cs"/>
              </a:rPr>
              <a:t>​</a:t>
            </a:r>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23</a:t>
            </a:fld>
            <a:endParaRPr kumimoji="1" lang="ja-JP" altLang="en-US"/>
          </a:p>
        </p:txBody>
      </p:sp>
    </p:spTree>
    <p:extLst>
      <p:ext uri="{BB962C8B-B14F-4D97-AF65-F5344CB8AC3E}">
        <p14:creationId xmlns:p14="http://schemas.microsoft.com/office/powerpoint/2010/main" val="38141081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
            </a:r>
            <a:br>
              <a:rPr lang="ja-JP" altLang="en-US" dirty="0"/>
            </a:br>
            <a:r>
              <a:rPr kumimoji="1" lang="ja-JP" altLang="en-US" sz="1200" b="0" i="0" kern="1200" dirty="0">
                <a:solidFill>
                  <a:schemeClr val="tx1"/>
                </a:solidFill>
                <a:effectLst/>
                <a:latin typeface="+mn-lt"/>
                <a:ea typeface="+mn-ea"/>
                <a:cs typeface="+mn-cs"/>
              </a:rPr>
              <a:t>​</a:t>
            </a:r>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25</a:t>
            </a:fld>
            <a:endParaRPr kumimoji="1" lang="ja-JP" altLang="en-US"/>
          </a:p>
        </p:txBody>
      </p:sp>
    </p:spTree>
    <p:extLst>
      <p:ext uri="{BB962C8B-B14F-4D97-AF65-F5344CB8AC3E}">
        <p14:creationId xmlns:p14="http://schemas.microsoft.com/office/powerpoint/2010/main" val="905859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dirty="0">
                <a:hlinkClick r:id="rId3"/>
              </a:rPr>
              <a:t>NEC HR Tech </a:t>
            </a:r>
            <a:r>
              <a:rPr lang="ja-JP" altLang="en-US" dirty="0">
                <a:hlinkClick r:id="rId3"/>
              </a:rPr>
              <a:t>クラウド </a:t>
            </a:r>
            <a:r>
              <a:rPr lang="en-US" altLang="ja-JP" dirty="0">
                <a:hlinkClick r:id="rId3"/>
              </a:rPr>
              <a:t>| NEC</a:t>
            </a:r>
            <a:r>
              <a:rPr lang="ja-JP" altLang="en-US" dirty="0">
                <a:hlinkClick r:id="rId3"/>
              </a:rPr>
              <a:t>ソリューションイノベータ </a:t>
            </a:r>
            <a:r>
              <a:rPr lang="en-US" altLang="ja-JP" dirty="0">
                <a:hlinkClick r:id="rId3"/>
              </a:rPr>
              <a:t>(nec-solutioninnovators.co.jp)</a:t>
            </a:r>
            <a:endParaRPr lang="en-US" altLang="ja-JP" dirty="0"/>
          </a:p>
          <a:p>
            <a:endParaRPr kumimoji="1" lang="en-US" altLang="ja-JP" dirty="0"/>
          </a:p>
          <a:p>
            <a:endParaRPr kumimoji="1" lang="en-US" altLang="ja-JP" dirty="0"/>
          </a:p>
          <a:p>
            <a:r>
              <a:rPr kumimoji="1" lang="en-US" altLang="ja-JP" dirty="0"/>
              <a:t>https://www.nec-solutioninnovators.co.jp/sl/hrtech_cloud/index.html</a:t>
            </a:r>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26</a:t>
            </a:fld>
            <a:endParaRPr kumimoji="1" lang="ja-JP" altLang="en-US"/>
          </a:p>
        </p:txBody>
      </p:sp>
    </p:spTree>
    <p:extLst>
      <p:ext uri="{BB962C8B-B14F-4D97-AF65-F5344CB8AC3E}">
        <p14:creationId xmlns:p14="http://schemas.microsoft.com/office/powerpoint/2010/main" val="32242945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effectLst/>
              </a:rPr>
              <a:t>　人事異動や採用の現場で人工知能（ＡＩ）の活用が広がってきた。データに基づく迅速で公平な評価が目的だが、逆に「判断の過程が不透明」といった懸念の声も上がる。４月には労働組合が評価基準の開示を求めて東京都労働委員会に救済を申し立てた。業界団体が「最終判断は人間が関与」といった原則を発表するなど、「脱ブラックボックス」への模索が始まっている。</a:t>
            </a:r>
            <a:br>
              <a:rPr lang="ja-JP" altLang="en-US" dirty="0">
                <a:effectLst/>
              </a:rPr>
            </a:br>
            <a:r>
              <a:rPr lang="ja-JP" altLang="en-US" dirty="0">
                <a:effectLst/>
              </a:rPr>
              <a:t>　４月、日本金属製造情報通信労働組合の日本ＩＢＭ支部は「ＡＩが人事評価や賃金の決定に関わることに対する情報開示が不十分」として東京都労働委員会に救済を申し立てた。人事ＡＩの問題点を公の場で問うのは国内で初めてとみられる。</a:t>
            </a:r>
            <a:br>
              <a:rPr lang="ja-JP" altLang="en-US" dirty="0">
                <a:effectLst/>
              </a:rPr>
            </a:br>
            <a:r>
              <a:rPr lang="ja-JP" altLang="en-US" dirty="0">
                <a:effectLst/>
              </a:rPr>
              <a:t>　「ＡＩはブラックボックスになりがちだ。ただ信頼しろというのはおかしい」と杉野憲作書記長は主張する。日本ＩＢＭは</a:t>
            </a:r>
            <a:r>
              <a:rPr lang="en-US" altLang="ja-JP" dirty="0">
                <a:effectLst/>
              </a:rPr>
              <a:t>2019</a:t>
            </a:r>
            <a:r>
              <a:rPr lang="ja-JP" altLang="en-US" dirty="0">
                <a:effectLst/>
              </a:rPr>
              <a:t>年９月、賃金決定の参考にするとしてＡＩを導入した。労組側はＡＩが示した結果を、評価された従業員にも見せるように求めている。</a:t>
            </a:r>
            <a:br>
              <a:rPr lang="ja-JP" altLang="en-US" dirty="0">
                <a:effectLst/>
              </a:rPr>
            </a:br>
            <a:r>
              <a:rPr lang="ja-JP" altLang="en-US" dirty="0">
                <a:effectLst/>
              </a:rPr>
              <a:t>　この事例がさらに人事関係者の注目を集めた理由がある。日本ＩＢＭはＡＩ「ワトソン」による人事サービスを提供しており、大企業向けでは「国内最大手」を自任しているからだ。</a:t>
            </a:r>
            <a:br>
              <a:rPr lang="ja-JP" altLang="en-US" dirty="0">
                <a:effectLst/>
              </a:rPr>
            </a:br>
            <a:r>
              <a:rPr lang="ja-JP" altLang="en-US" dirty="0">
                <a:effectLst/>
              </a:rPr>
              <a:t>　新型コロナウイルスの影響で、審問の予定はまだ立っていない。日本ＩＢＭ側も申し立て内容が届いておらず「コメントは控える」としている。</a:t>
            </a:r>
            <a:br>
              <a:rPr lang="ja-JP" altLang="en-US" dirty="0">
                <a:effectLst/>
              </a:rPr>
            </a:br>
            <a:r>
              <a:rPr lang="ja-JP" altLang="en-US" dirty="0">
                <a:effectLst/>
              </a:rPr>
              <a:t>■マイノリティーに不利？</a:t>
            </a:r>
            <a:br>
              <a:rPr lang="ja-JP" altLang="en-US" dirty="0">
                <a:effectLst/>
              </a:rPr>
            </a:br>
            <a:r>
              <a:rPr lang="ja-JP" altLang="en-US" dirty="0">
                <a:effectLst/>
              </a:rPr>
              <a:t>　海外でも人事ＡＩへの疑義が目立つ。米国では</a:t>
            </a:r>
            <a:r>
              <a:rPr lang="en-US" altLang="ja-JP" dirty="0">
                <a:effectLst/>
              </a:rPr>
              <a:t>19</a:t>
            </a:r>
            <a:r>
              <a:rPr lang="ja-JP" altLang="en-US" dirty="0">
                <a:effectLst/>
              </a:rPr>
              <a:t>年</a:t>
            </a:r>
            <a:r>
              <a:rPr lang="en-US" altLang="ja-JP" dirty="0">
                <a:effectLst/>
              </a:rPr>
              <a:t>11</a:t>
            </a:r>
            <a:r>
              <a:rPr lang="ja-JP" altLang="en-US" dirty="0">
                <a:effectLst/>
              </a:rPr>
              <a:t>月、動画面接システムを提供するハイアービュー（ユタ州）のＡＩがマイノリティーに不利だとして、連邦取引委員会に調査要請が出された。このサービスは日本を含め世界</a:t>
            </a:r>
            <a:r>
              <a:rPr lang="en-US" altLang="ja-JP" dirty="0">
                <a:effectLst/>
              </a:rPr>
              <a:t>700</a:t>
            </a:r>
            <a:r>
              <a:rPr lang="ja-JP" altLang="en-US" dirty="0">
                <a:effectLst/>
              </a:rPr>
              <a:t>社以上で導入されている。</a:t>
            </a:r>
            <a:br>
              <a:rPr lang="ja-JP" altLang="en-US" dirty="0">
                <a:effectLst/>
              </a:rPr>
            </a:br>
            <a:r>
              <a:rPr lang="ja-JP" altLang="en-US" dirty="0">
                <a:effectLst/>
              </a:rPr>
              <a:t>　言葉遣いから論理性や知性を、話す速さや表情から業務への適性などを判断する。各企業で活躍している人の特徴を読み込ませ、マッチングの度合いをランク付けする。問題とされたのは、このＡＩが白人男性などを優遇した疑いがある点だ。</a:t>
            </a:r>
            <a:br>
              <a:rPr lang="ja-JP" altLang="en-US" dirty="0">
                <a:effectLst/>
              </a:rPr>
            </a:br>
            <a:r>
              <a:rPr lang="ja-JP" altLang="en-US" dirty="0">
                <a:effectLst/>
              </a:rPr>
              <a:t>　慶応義塾大学の山本龍彦教授は人事ＡＩの活用について「上司がＡＩの結果を批判なくそのまま使うと問題になる可能性もある」と指摘する。</a:t>
            </a:r>
            <a:br>
              <a:rPr lang="ja-JP" altLang="en-US" dirty="0">
                <a:effectLst/>
              </a:rPr>
            </a:br>
            <a:r>
              <a:rPr lang="ja-JP" altLang="en-US" dirty="0">
                <a:effectLst/>
              </a:rPr>
              <a:t>　調査会社のシード・プランニング（東京・文京）によると、国内の人事関連システムの市場は</a:t>
            </a:r>
            <a:r>
              <a:rPr lang="en-US" altLang="ja-JP" dirty="0">
                <a:effectLst/>
              </a:rPr>
              <a:t>19</a:t>
            </a:r>
            <a:r>
              <a:rPr lang="ja-JP" altLang="en-US" dirty="0">
                <a:effectLst/>
              </a:rPr>
              <a:t>年に</a:t>
            </a:r>
            <a:r>
              <a:rPr lang="en-US" altLang="ja-JP" dirty="0">
                <a:effectLst/>
              </a:rPr>
              <a:t>1199</a:t>
            </a:r>
            <a:r>
              <a:rPr lang="ja-JP" altLang="en-US" dirty="0">
                <a:effectLst/>
              </a:rPr>
              <a:t>億円で前年比で３割増えた。世界市場は桁違いに大きく、米ＣＢインサイトによると人事関連の技術、ヒューマンリソース（ＨＲ）テックの世界市場は</a:t>
            </a:r>
            <a:r>
              <a:rPr lang="en-US" altLang="ja-JP" dirty="0">
                <a:effectLst/>
              </a:rPr>
              <a:t>19</a:t>
            </a:r>
            <a:r>
              <a:rPr lang="ja-JP" altLang="en-US" dirty="0">
                <a:effectLst/>
              </a:rPr>
              <a:t>年に</a:t>
            </a:r>
            <a:r>
              <a:rPr lang="en-US" altLang="ja-JP" dirty="0">
                <a:effectLst/>
              </a:rPr>
              <a:t>1480</a:t>
            </a:r>
            <a:r>
              <a:rPr lang="ja-JP" altLang="en-US" dirty="0">
                <a:effectLst/>
              </a:rPr>
              <a:t>億ドル（約</a:t>
            </a:r>
            <a:r>
              <a:rPr lang="en-US" altLang="ja-JP" dirty="0">
                <a:effectLst/>
              </a:rPr>
              <a:t>16</a:t>
            </a:r>
            <a:r>
              <a:rPr lang="ja-JP" altLang="en-US" dirty="0">
                <a:effectLst/>
              </a:rPr>
              <a:t>兆円）になったとみている。</a:t>
            </a:r>
            <a:br>
              <a:rPr lang="ja-JP" altLang="en-US" dirty="0">
                <a:effectLst/>
              </a:rPr>
            </a:br>
            <a:r>
              <a:rPr lang="ja-JP" altLang="en-US" dirty="0">
                <a:effectLst/>
              </a:rPr>
              <a:t>　市場の急拡大とともに問題も噴き出し始めた。米アマゾン・ドット・コムは採用でＡＩを導入したが、技術職で女性に不利な判定をしたとして</a:t>
            </a:r>
            <a:r>
              <a:rPr lang="en-US" altLang="ja-JP" dirty="0">
                <a:effectLst/>
              </a:rPr>
              <a:t>18</a:t>
            </a:r>
            <a:r>
              <a:rPr lang="ja-JP" altLang="en-US" dirty="0">
                <a:effectLst/>
              </a:rPr>
              <a:t>年に使用をやめた。日本では</a:t>
            </a:r>
            <a:r>
              <a:rPr lang="en-US" altLang="ja-JP" dirty="0">
                <a:effectLst/>
              </a:rPr>
              <a:t>19</a:t>
            </a:r>
            <a:r>
              <a:rPr lang="ja-JP" altLang="en-US" dirty="0">
                <a:effectLst/>
              </a:rPr>
              <a:t>年に就職情報サイト「リクナビ」が、閲覧履歴を基にした就活生の「内定辞退率」を本人に無断で企業に販売し、行政処分を受けている。</a:t>
            </a:r>
            <a:br>
              <a:rPr lang="ja-JP" altLang="en-US" dirty="0">
                <a:effectLst/>
              </a:rPr>
            </a:br>
            <a:r>
              <a:rPr lang="ja-JP" altLang="en-US" dirty="0">
                <a:effectLst/>
              </a:rPr>
              <a:t/>
            </a:r>
            <a:br>
              <a:rPr lang="ja-JP" altLang="en-US" dirty="0">
                <a:effectLst/>
              </a:rPr>
            </a:br>
            <a:r>
              <a:rPr lang="ja-JP" altLang="en-US" dirty="0">
                <a:effectLst/>
              </a:rPr>
              <a:t>　こうした状況を受け、業界団体のピープルアナリティクス＆ＨＲテクノロジー協会は今年３月、自主規制策として「人事データ利活用原則」を発表した。最終決定を人がする「人間関与原則」、データを集める目的を明確にする「目的明確化の原則」、説明責任を示した「アカウンタビリティの原則」など９つだ。</a:t>
            </a:r>
            <a:br>
              <a:rPr lang="ja-JP" altLang="en-US" dirty="0">
                <a:effectLst/>
              </a:rPr>
            </a:br>
            <a:r>
              <a:rPr lang="ja-JP" altLang="en-US" dirty="0">
                <a:effectLst/>
              </a:rPr>
              <a:t>　策定に関わった大島義則弁護士は労働基準法などに照らして「現状、違法に近いサービスも多い」と話す。従業員に無断でのＡＩ活用や、人事に活用すると説明していないデータ活用などは問題になると説明する。</a:t>
            </a:r>
            <a:br>
              <a:rPr lang="ja-JP" altLang="en-US" dirty="0">
                <a:effectLst/>
              </a:rPr>
            </a:br>
            <a:r>
              <a:rPr lang="ja-JP" altLang="en-US" dirty="0">
                <a:effectLst/>
              </a:rPr>
              <a:t>■解析過程の説明を</a:t>
            </a:r>
            <a:br>
              <a:rPr lang="ja-JP" altLang="en-US" dirty="0">
                <a:effectLst/>
              </a:rPr>
            </a:br>
            <a:r>
              <a:rPr lang="ja-JP" altLang="en-US" dirty="0">
                <a:effectLst/>
              </a:rPr>
              <a:t>　リクナビ問題を受け３月に国会に提出された個人情報保護法の改正案では、「どんなデータをどう解析したのか」という処理の過程にも説明義務があると明記された。</a:t>
            </a:r>
            <a:br>
              <a:rPr lang="ja-JP" altLang="en-US" dirty="0">
                <a:effectLst/>
              </a:rPr>
            </a:br>
            <a:r>
              <a:rPr lang="ja-JP" altLang="en-US" dirty="0">
                <a:effectLst/>
              </a:rPr>
              <a:t>　サービスを提供する企業も対応を急ぐ。マイナビのエントリーシートのＡＩ評価システム「プライオ」は「不合格者の決定に使わない」ことや「ＡＩを活用すると学生に明示すること」などを導入の条件に挙げている。</a:t>
            </a:r>
            <a:br>
              <a:rPr lang="ja-JP" altLang="en-US" dirty="0">
                <a:effectLst/>
              </a:rPr>
            </a:br>
            <a:r>
              <a:rPr lang="ja-JP" altLang="en-US" dirty="0">
                <a:effectLst/>
              </a:rPr>
              <a:t>　動画面接のゼンキゲン（東京・千代田）は「ＡＩを人にマイナスをつけるために使わない」とポリシーを設けた。面接の分析結果は「改善すべき点」として示し、合否に使わないよう求める。</a:t>
            </a:r>
            <a:br>
              <a:rPr lang="ja-JP" altLang="en-US" dirty="0">
                <a:effectLst/>
              </a:rPr>
            </a:br>
            <a:r>
              <a:rPr lang="ja-JP" altLang="en-US" dirty="0">
                <a:effectLst/>
              </a:rPr>
              <a:t>　日本ＩＢＭやＮＥＣなどは、分析の過程や根拠をチェックできる「ホワイトボックスＡＩ」の開発にも力を入れている。人事の分野でＡＩの活用は利点も多く、透明性を高める議論が急務だ。</a:t>
            </a:r>
            <a:br>
              <a:rPr lang="ja-JP" altLang="en-US" dirty="0">
                <a:effectLst/>
              </a:rPr>
            </a:br>
            <a:r>
              <a:rPr lang="ja-JP" altLang="en-US" dirty="0">
                <a:effectLst/>
              </a:rPr>
              <a:t>■日本型雇用、導入の壁に</a:t>
            </a:r>
            <a:br>
              <a:rPr lang="ja-JP" altLang="en-US" dirty="0">
                <a:effectLst/>
              </a:rPr>
            </a:br>
            <a:r>
              <a:rPr lang="ja-JP" altLang="en-US" dirty="0">
                <a:effectLst/>
              </a:rPr>
              <a:t>　世界で人事ＡＩが広がる背景には、人間による人事判断こそ「ブラックボックス」で公平性を担保できない、という考え方がある。労組から疑義を呈された日本ＩＢＭのサービスも、ソフトバンクグループが採用分野に使うなど多くの会社が活用している。</a:t>
            </a:r>
            <a:br>
              <a:rPr lang="ja-JP" altLang="en-US" dirty="0">
                <a:effectLst/>
              </a:rPr>
            </a:br>
            <a:r>
              <a:rPr lang="ja-JP" altLang="en-US" dirty="0">
                <a:effectLst/>
              </a:rPr>
              <a:t>　「優秀な人を別の支店に移そうとすると</a:t>
            </a:r>
            <a:r>
              <a:rPr lang="en-US" altLang="ja-JP" dirty="0">
                <a:effectLst/>
              </a:rPr>
              <a:t>『</a:t>
            </a:r>
            <a:r>
              <a:rPr lang="ja-JP" altLang="en-US" dirty="0">
                <a:effectLst/>
              </a:rPr>
              <a:t>連れて行かれては困る</a:t>
            </a:r>
            <a:r>
              <a:rPr lang="en-US" altLang="ja-JP" dirty="0">
                <a:effectLst/>
              </a:rPr>
              <a:t>』</a:t>
            </a:r>
            <a:r>
              <a:rPr lang="ja-JP" altLang="en-US" dirty="0">
                <a:effectLst/>
              </a:rPr>
              <a:t>となる」（メガバンクの人事担当者）。各部署が人材を囲い込み、異動に７カ月を要することもあったという。日本ＩＢＭの人員配置システムで根拠が示せるようになり、説得がスムーズになった。</a:t>
            </a:r>
            <a:br>
              <a:rPr lang="ja-JP" altLang="en-US" dirty="0">
                <a:effectLst/>
              </a:rPr>
            </a:br>
            <a:r>
              <a:rPr lang="ja-JP" altLang="en-US" dirty="0">
                <a:effectLst/>
              </a:rPr>
              <a:t>　日本ＩＢＭの石田秀樹組織人財変革リーダーは「日本の評価や人事のシステムは独特。人に仕事がついていて、仕事に必要な要件も会社が定義していない」と指摘する。欧米は個々の仕事の内容や必要な能力が明確だ。日本は曖昧で評価基準をつくりづらく、人事ＡＩ導入の壁になってきた。</a:t>
            </a:r>
            <a:br>
              <a:rPr lang="ja-JP" altLang="en-US" dirty="0">
                <a:effectLst/>
              </a:rPr>
            </a:br>
            <a:r>
              <a:rPr lang="ja-JP" altLang="en-US" dirty="0">
                <a:effectLst/>
              </a:rPr>
              <a:t>　その傾向も新型コロナウイルスの影響で変わる可能性がある。テレワークに合わせた業務の厳格な定義や、評価方法の見直し論が出てきた。コンサルティング会社のＥＹジャパン（東京・千代田）の鵜沢慎一郎パートナーは「コロナで採用活動などが止まったことを契機にＡＩ導入などに動いた企業が多い」と話す。（小河愛実）</a:t>
            </a:r>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27</a:t>
            </a:fld>
            <a:endParaRPr kumimoji="1" lang="ja-JP" altLang="en-US"/>
          </a:p>
        </p:txBody>
      </p:sp>
    </p:spTree>
    <p:extLst>
      <p:ext uri="{BB962C8B-B14F-4D97-AF65-F5344CB8AC3E}">
        <p14:creationId xmlns:p14="http://schemas.microsoft.com/office/powerpoint/2010/main" val="32157346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b="0" i="0" kern="1200" dirty="0">
                <a:solidFill>
                  <a:schemeClr val="tx1"/>
                </a:solidFill>
                <a:effectLst/>
                <a:latin typeface="+mn-lt"/>
                <a:ea typeface="+mn-ea"/>
                <a:cs typeface="+mn-cs"/>
              </a:rPr>
              <a:t>出張・経費管理クラウドのリーダーである株式会社コンカーは、</a:t>
            </a:r>
            <a:r>
              <a:rPr kumimoji="1" lang="en-US" altLang="ja-JP" sz="1200" b="0" i="0" kern="1200" dirty="0">
                <a:solidFill>
                  <a:schemeClr val="tx1"/>
                </a:solidFill>
                <a:effectLst/>
                <a:latin typeface="+mn-lt"/>
                <a:ea typeface="+mn-ea"/>
                <a:cs typeface="+mn-cs"/>
              </a:rPr>
              <a:t>AI</a:t>
            </a:r>
            <a:r>
              <a:rPr kumimoji="1" lang="ja-JP" altLang="en-US" sz="1200" b="0" i="0" kern="1200" dirty="0">
                <a:solidFill>
                  <a:schemeClr val="tx1"/>
                </a:solidFill>
                <a:effectLst/>
                <a:latin typeface="+mn-lt"/>
                <a:ea typeface="+mn-ea"/>
                <a:cs typeface="+mn-cs"/>
              </a:rPr>
              <a:t>を活用した</a:t>
            </a:r>
            <a:r>
              <a:rPr kumimoji="1" lang="en-US" altLang="ja-JP" sz="1200" b="0" i="0" kern="1200" dirty="0">
                <a:solidFill>
                  <a:schemeClr val="tx1"/>
                </a:solidFill>
                <a:effectLst/>
                <a:latin typeface="+mn-lt"/>
                <a:ea typeface="+mn-ea"/>
                <a:cs typeface="+mn-cs"/>
              </a:rPr>
              <a:t>OCR</a:t>
            </a:r>
            <a:r>
              <a:rPr kumimoji="1" lang="ja-JP" altLang="en-US" sz="1200" b="0" i="0" kern="1200" dirty="0">
                <a:solidFill>
                  <a:schemeClr val="tx1"/>
                </a:solidFill>
                <a:effectLst/>
                <a:latin typeface="+mn-lt"/>
                <a:ea typeface="+mn-ea"/>
                <a:cs typeface="+mn-cs"/>
              </a:rPr>
              <a:t>（光学的文字認識）技術により、</a:t>
            </a:r>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スマートフォンで領収書を撮影するだけで、経費精算・管理クラウド「</a:t>
            </a:r>
            <a:r>
              <a:rPr kumimoji="1" lang="en-US" altLang="ja-JP" sz="1200" b="0" i="0" u="none" strike="noStrike" kern="1200" dirty="0">
                <a:solidFill>
                  <a:schemeClr val="tx1"/>
                </a:solidFill>
                <a:effectLst/>
                <a:latin typeface="+mn-lt"/>
                <a:ea typeface="+mn-ea"/>
                <a:cs typeface="+mn-cs"/>
                <a:hlinkClick r:id="rId3"/>
              </a:rPr>
              <a:t>Concur Expense</a:t>
            </a:r>
            <a:r>
              <a:rPr kumimoji="1" lang="ja-JP" altLang="en-US" sz="1200" b="0" i="0" kern="1200" dirty="0">
                <a:solidFill>
                  <a:schemeClr val="tx1"/>
                </a:solidFill>
                <a:effectLst/>
                <a:latin typeface="+mn-lt"/>
                <a:ea typeface="+mn-ea"/>
                <a:cs typeface="+mn-cs"/>
              </a:rPr>
              <a:t>」にデータが自動入力される機能</a:t>
            </a:r>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を</a:t>
            </a:r>
            <a:r>
              <a:rPr kumimoji="1" lang="en-US" altLang="ja-JP" sz="1200" b="0" i="0" kern="1200" dirty="0">
                <a:solidFill>
                  <a:schemeClr val="tx1"/>
                </a:solidFill>
                <a:effectLst/>
                <a:latin typeface="+mn-lt"/>
                <a:ea typeface="+mn-ea"/>
                <a:cs typeface="+mn-cs"/>
              </a:rPr>
              <a:t>SAP® Concur®</a:t>
            </a:r>
            <a:r>
              <a:rPr kumimoji="1" lang="ja-JP" altLang="en-US" sz="1200" b="0" i="0" kern="1200" dirty="0">
                <a:solidFill>
                  <a:schemeClr val="tx1"/>
                </a:solidFill>
                <a:effectLst/>
                <a:latin typeface="+mn-lt"/>
                <a:ea typeface="+mn-ea"/>
                <a:cs typeface="+mn-cs"/>
              </a:rPr>
              <a:t>のモバイルアプリに搭載しています。</a:t>
            </a:r>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同時に、交通系</a:t>
            </a:r>
            <a:r>
              <a:rPr kumimoji="1" lang="en-US" altLang="ja-JP" sz="1200" b="0" i="0" kern="1200" dirty="0">
                <a:solidFill>
                  <a:schemeClr val="tx1"/>
                </a:solidFill>
                <a:effectLst/>
                <a:latin typeface="+mn-lt"/>
                <a:ea typeface="+mn-ea"/>
                <a:cs typeface="+mn-cs"/>
              </a:rPr>
              <a:t>IC</a:t>
            </a:r>
            <a:r>
              <a:rPr kumimoji="1" lang="ja-JP" altLang="en-US" sz="1200" b="0" i="0" kern="1200" dirty="0">
                <a:solidFill>
                  <a:schemeClr val="tx1"/>
                </a:solidFill>
                <a:effectLst/>
                <a:latin typeface="+mn-lt"/>
                <a:ea typeface="+mn-ea"/>
                <a:cs typeface="+mn-cs"/>
              </a:rPr>
              <a:t>カード（</a:t>
            </a:r>
            <a:r>
              <a:rPr kumimoji="1" lang="en-US" altLang="ja-JP" sz="1200" b="0" i="0" kern="1200" dirty="0" err="1">
                <a:solidFill>
                  <a:schemeClr val="tx1"/>
                </a:solidFill>
                <a:effectLst/>
                <a:latin typeface="+mn-lt"/>
                <a:ea typeface="+mn-ea"/>
                <a:cs typeface="+mn-cs"/>
              </a:rPr>
              <a:t>Suica</a:t>
            </a:r>
            <a:r>
              <a:rPr kumimoji="1" lang="ja-JP" altLang="en-US" sz="1200" b="0" i="0" kern="1200" dirty="0" err="1">
                <a:solidFill>
                  <a:schemeClr val="tx1"/>
                </a:solidFill>
                <a:effectLst/>
                <a:latin typeface="+mn-lt"/>
                <a:ea typeface="+mn-ea"/>
                <a:cs typeface="+mn-cs"/>
              </a:rPr>
              <a:t>、</a:t>
            </a:r>
            <a:r>
              <a:rPr kumimoji="1" lang="en-US" altLang="ja-JP" sz="1200" b="0" i="0" kern="1200" dirty="0">
                <a:solidFill>
                  <a:schemeClr val="tx1"/>
                </a:solidFill>
                <a:effectLst/>
                <a:latin typeface="+mn-lt"/>
                <a:ea typeface="+mn-ea"/>
                <a:cs typeface="+mn-cs"/>
              </a:rPr>
              <a:t>PASMO</a:t>
            </a:r>
            <a:r>
              <a:rPr kumimoji="1" lang="ja-JP" altLang="en-US" sz="1200" b="0" i="0" kern="1200" dirty="0">
                <a:solidFill>
                  <a:schemeClr val="tx1"/>
                </a:solidFill>
                <a:effectLst/>
                <a:latin typeface="+mn-lt"/>
                <a:ea typeface="+mn-ea"/>
                <a:cs typeface="+mn-cs"/>
              </a:rPr>
              <a:t>等）を</a:t>
            </a:r>
            <a:r>
              <a:rPr kumimoji="1" lang="en-US" altLang="ja-JP" sz="1200" b="0" i="0" kern="1200" dirty="0">
                <a:solidFill>
                  <a:schemeClr val="tx1"/>
                </a:solidFill>
                <a:effectLst/>
                <a:latin typeface="+mn-lt"/>
                <a:ea typeface="+mn-ea"/>
                <a:cs typeface="+mn-cs"/>
              </a:rPr>
              <a:t>iPhone</a:t>
            </a:r>
            <a:r>
              <a:rPr kumimoji="1" lang="ja-JP" altLang="en-US" sz="1200" b="0" i="0" kern="1200" dirty="0">
                <a:solidFill>
                  <a:schemeClr val="tx1"/>
                </a:solidFill>
                <a:effectLst/>
                <a:latin typeface="+mn-lt"/>
                <a:ea typeface="+mn-ea"/>
                <a:cs typeface="+mn-cs"/>
              </a:rPr>
              <a:t>にかざすだけで、近隣交通費のデータを読み取り、</a:t>
            </a:r>
            <a:r>
              <a:rPr kumimoji="1" lang="en-US" altLang="ja-JP" sz="1200" b="0" i="0" u="none" strike="noStrike" kern="1200" dirty="0">
                <a:solidFill>
                  <a:schemeClr val="tx1"/>
                </a:solidFill>
                <a:effectLst/>
                <a:latin typeface="+mn-lt"/>
                <a:ea typeface="+mn-ea"/>
                <a:cs typeface="+mn-cs"/>
                <a:hlinkClick r:id="rId3"/>
              </a:rPr>
              <a:t>Concur Expense</a:t>
            </a:r>
            <a:r>
              <a:rPr kumimoji="1" lang="ja-JP" altLang="en-US" sz="1200" b="0" i="0" kern="1200" dirty="0">
                <a:solidFill>
                  <a:schemeClr val="tx1"/>
                </a:solidFill>
                <a:effectLst/>
                <a:latin typeface="+mn-lt"/>
                <a:ea typeface="+mn-ea"/>
                <a:cs typeface="+mn-cs"/>
              </a:rPr>
              <a:t>に</a:t>
            </a:r>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自動入力できるモバイルアプリを用意しており、これにより、従来必要だった専用の据置型</a:t>
            </a:r>
            <a:r>
              <a:rPr kumimoji="1" lang="en-US" altLang="ja-JP" sz="1200" b="0" i="0" kern="1200" dirty="0">
                <a:solidFill>
                  <a:schemeClr val="tx1"/>
                </a:solidFill>
                <a:effectLst/>
                <a:latin typeface="+mn-lt"/>
                <a:ea typeface="+mn-ea"/>
                <a:cs typeface="+mn-cs"/>
              </a:rPr>
              <a:t>IC</a:t>
            </a:r>
            <a:r>
              <a:rPr kumimoji="1" lang="ja-JP" altLang="en-US" sz="1200" b="0" i="0" kern="1200" dirty="0">
                <a:solidFill>
                  <a:schemeClr val="tx1"/>
                </a:solidFill>
                <a:effectLst/>
                <a:latin typeface="+mn-lt"/>
                <a:ea typeface="+mn-ea"/>
                <a:cs typeface="+mn-cs"/>
              </a:rPr>
              <a:t>カードリーダー端末を使用せず、</a:t>
            </a:r>
            <a:endParaRPr kumimoji="1" lang="en-US" altLang="ja-JP" sz="1200" b="0" i="0" kern="1200" dirty="0">
              <a:solidFill>
                <a:schemeClr val="tx1"/>
              </a:solidFill>
              <a:effectLst/>
              <a:latin typeface="+mn-lt"/>
              <a:ea typeface="+mn-ea"/>
              <a:cs typeface="+mn-cs"/>
            </a:endParaRPr>
          </a:p>
          <a:p>
            <a:r>
              <a:rPr kumimoji="1" lang="en-US" altLang="ja-JP" sz="1200" b="0" i="0" kern="1200" dirty="0">
                <a:solidFill>
                  <a:schemeClr val="tx1"/>
                </a:solidFill>
                <a:effectLst/>
                <a:latin typeface="+mn-lt"/>
                <a:ea typeface="+mn-ea"/>
                <a:cs typeface="+mn-cs"/>
              </a:rPr>
              <a:t>iPhone</a:t>
            </a:r>
            <a:r>
              <a:rPr kumimoji="1" lang="ja-JP" altLang="en-US" sz="1200" b="0" i="0" kern="1200" dirty="0">
                <a:solidFill>
                  <a:schemeClr val="tx1"/>
                </a:solidFill>
                <a:effectLst/>
                <a:latin typeface="+mn-lt"/>
                <a:ea typeface="+mn-ea"/>
                <a:cs typeface="+mn-cs"/>
              </a:rPr>
              <a:t>を使ってエンドユーザーが個々に近隣交通費のデータを直接取り込むことが可能になります。</a:t>
            </a:r>
            <a:endParaRPr kumimoji="1" lang="en-US" altLang="ja-JP" sz="1200" b="0" i="0" kern="1200" dirty="0">
              <a:solidFill>
                <a:schemeClr val="tx1"/>
              </a:solidFill>
              <a:effectLst/>
              <a:latin typeface="+mn-lt"/>
              <a:ea typeface="+mn-ea"/>
              <a:cs typeface="+mn-cs"/>
            </a:endParaRPr>
          </a:p>
          <a:p>
            <a:endParaRPr kumimoji="1" lang="en-US" altLang="ja-JP" sz="1200" b="0" i="0" kern="1200" dirty="0">
              <a:solidFill>
                <a:schemeClr val="tx1"/>
              </a:solidFill>
              <a:effectLst/>
              <a:latin typeface="+mn-lt"/>
              <a:ea typeface="+mn-ea"/>
              <a:cs typeface="+mn-cs"/>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29</a:t>
            </a:fld>
            <a:endParaRPr kumimoji="1" lang="ja-JP" altLang="en-US"/>
          </a:p>
        </p:txBody>
      </p:sp>
    </p:spTree>
    <p:extLst>
      <p:ext uri="{BB962C8B-B14F-4D97-AF65-F5344CB8AC3E}">
        <p14:creationId xmlns:p14="http://schemas.microsoft.com/office/powerpoint/2010/main" val="761123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本日の講義は第三回目となります。</a:t>
            </a:r>
            <a:endParaRPr kumimoji="1" lang="en-US" altLang="ja-JP" dirty="0"/>
          </a:p>
          <a:p>
            <a:r>
              <a:rPr kumimoji="1" lang="ja-JP" altLang="en-US" dirty="0"/>
              <a:t>今回と次回で、</a:t>
            </a:r>
            <a:r>
              <a:rPr kumimoji="1" lang="en-US" altLang="ja-JP" dirty="0"/>
              <a:t>AI</a:t>
            </a:r>
            <a:r>
              <a:rPr kumimoji="1" lang="ja-JP" altLang="en-US" dirty="0"/>
              <a:t>に関する基礎的な知識を学んでいきたいと考えています。</a:t>
            </a:r>
            <a:endParaRPr kumimoji="1" lang="en-US" altLang="ja-JP" dirty="0"/>
          </a:p>
          <a:p>
            <a:r>
              <a:rPr kumimoji="1" lang="ja-JP" altLang="en-US" dirty="0"/>
              <a:t>少し技術的な領域もありますので、難しい点やわからない点があれば、</a:t>
            </a:r>
            <a:r>
              <a:rPr kumimoji="1" lang="en-US" altLang="ja-JP" dirty="0"/>
              <a:t>e</a:t>
            </a:r>
            <a:r>
              <a:rPr kumimoji="1" lang="ja-JP" altLang="en-US" dirty="0"/>
              <a:t>ラーニングシステムのトークボードや</a:t>
            </a:r>
            <a:r>
              <a:rPr kumimoji="1" lang="en-US" altLang="ja-JP" dirty="0"/>
              <a:t>ELGANA</a:t>
            </a:r>
            <a:r>
              <a:rPr kumimoji="1" lang="ja-JP" altLang="en-US" dirty="0"/>
              <a:t>でご質問ください。</a:t>
            </a:r>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2</a:t>
            </a:fld>
            <a:endParaRPr kumimoji="1" lang="ja-JP" altLang="en-US"/>
          </a:p>
        </p:txBody>
      </p:sp>
    </p:spTree>
    <p:extLst>
      <p:ext uri="{BB962C8B-B14F-4D97-AF65-F5344CB8AC3E}">
        <p14:creationId xmlns:p14="http://schemas.microsoft.com/office/powerpoint/2010/main" val="36884847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sz="1200" b="0" i="0" kern="1200" dirty="0">
              <a:solidFill>
                <a:schemeClr val="tx1"/>
              </a:solidFill>
              <a:effectLst/>
              <a:latin typeface="+mn-lt"/>
              <a:ea typeface="+mn-ea"/>
              <a:cs typeface="+mn-cs"/>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30</a:t>
            </a:fld>
            <a:endParaRPr kumimoji="1" lang="ja-JP" altLang="en-US"/>
          </a:p>
        </p:txBody>
      </p:sp>
    </p:spTree>
    <p:extLst>
      <p:ext uri="{BB962C8B-B14F-4D97-AF65-F5344CB8AC3E}">
        <p14:creationId xmlns:p14="http://schemas.microsoft.com/office/powerpoint/2010/main" val="14700567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sz="1200" b="0" i="0" kern="1200" dirty="0">
              <a:solidFill>
                <a:schemeClr val="tx1"/>
              </a:solidFill>
              <a:effectLst/>
              <a:latin typeface="+mn-lt"/>
              <a:ea typeface="+mn-ea"/>
              <a:cs typeface="+mn-cs"/>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31</a:t>
            </a:fld>
            <a:endParaRPr kumimoji="1" lang="ja-JP" altLang="en-US"/>
          </a:p>
        </p:txBody>
      </p:sp>
    </p:spTree>
    <p:extLst>
      <p:ext uri="{BB962C8B-B14F-4D97-AF65-F5344CB8AC3E}">
        <p14:creationId xmlns:p14="http://schemas.microsoft.com/office/powerpoint/2010/main" val="20969941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b="0" i="0" kern="1200" dirty="0">
                <a:solidFill>
                  <a:schemeClr val="tx1"/>
                </a:solidFill>
                <a:effectLst/>
                <a:latin typeface="+mn-lt"/>
                <a:ea typeface="+mn-ea"/>
                <a:cs typeface="+mn-cs"/>
              </a:rPr>
              <a:t>出張・経費管理クラウドのリーダーである株式会社コンカーは、</a:t>
            </a:r>
            <a:r>
              <a:rPr kumimoji="1" lang="en-US" altLang="ja-JP" sz="1200" b="0" i="0" kern="1200" dirty="0">
                <a:solidFill>
                  <a:schemeClr val="tx1"/>
                </a:solidFill>
                <a:effectLst/>
                <a:latin typeface="+mn-lt"/>
                <a:ea typeface="+mn-ea"/>
                <a:cs typeface="+mn-cs"/>
              </a:rPr>
              <a:t>AI</a:t>
            </a:r>
            <a:r>
              <a:rPr kumimoji="1" lang="ja-JP" altLang="en-US" sz="1200" b="0" i="0" kern="1200" dirty="0">
                <a:solidFill>
                  <a:schemeClr val="tx1"/>
                </a:solidFill>
                <a:effectLst/>
                <a:latin typeface="+mn-lt"/>
                <a:ea typeface="+mn-ea"/>
                <a:cs typeface="+mn-cs"/>
              </a:rPr>
              <a:t>を活用した</a:t>
            </a:r>
            <a:r>
              <a:rPr kumimoji="1" lang="en-US" altLang="ja-JP" sz="1200" b="0" i="0" kern="1200" dirty="0">
                <a:solidFill>
                  <a:schemeClr val="tx1"/>
                </a:solidFill>
                <a:effectLst/>
                <a:latin typeface="+mn-lt"/>
                <a:ea typeface="+mn-ea"/>
                <a:cs typeface="+mn-cs"/>
              </a:rPr>
              <a:t>OCR</a:t>
            </a:r>
            <a:r>
              <a:rPr kumimoji="1" lang="ja-JP" altLang="en-US" sz="1200" b="0" i="0" kern="1200" dirty="0">
                <a:solidFill>
                  <a:schemeClr val="tx1"/>
                </a:solidFill>
                <a:effectLst/>
                <a:latin typeface="+mn-lt"/>
                <a:ea typeface="+mn-ea"/>
                <a:cs typeface="+mn-cs"/>
              </a:rPr>
              <a:t>（光学的文字認識）技術により、</a:t>
            </a:r>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スマートフォンで領収書を撮影するだけで、経費精算・管理クラウド「</a:t>
            </a:r>
            <a:r>
              <a:rPr kumimoji="1" lang="en-US" altLang="ja-JP" sz="1200" b="0" i="0" u="none" strike="noStrike" kern="1200" dirty="0">
                <a:solidFill>
                  <a:schemeClr val="tx1"/>
                </a:solidFill>
                <a:effectLst/>
                <a:latin typeface="+mn-lt"/>
                <a:ea typeface="+mn-ea"/>
                <a:cs typeface="+mn-cs"/>
                <a:hlinkClick r:id="rId3"/>
              </a:rPr>
              <a:t>Concur Expense</a:t>
            </a:r>
            <a:r>
              <a:rPr kumimoji="1" lang="ja-JP" altLang="en-US" sz="1200" b="0" i="0" kern="1200" dirty="0">
                <a:solidFill>
                  <a:schemeClr val="tx1"/>
                </a:solidFill>
                <a:effectLst/>
                <a:latin typeface="+mn-lt"/>
                <a:ea typeface="+mn-ea"/>
                <a:cs typeface="+mn-cs"/>
              </a:rPr>
              <a:t>」にデータが自動入力される機能</a:t>
            </a:r>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を</a:t>
            </a:r>
            <a:r>
              <a:rPr kumimoji="1" lang="en-US" altLang="ja-JP" sz="1200" b="0" i="0" kern="1200" dirty="0">
                <a:solidFill>
                  <a:schemeClr val="tx1"/>
                </a:solidFill>
                <a:effectLst/>
                <a:latin typeface="+mn-lt"/>
                <a:ea typeface="+mn-ea"/>
                <a:cs typeface="+mn-cs"/>
              </a:rPr>
              <a:t>SAP® Concur®</a:t>
            </a:r>
            <a:r>
              <a:rPr kumimoji="1" lang="ja-JP" altLang="en-US" sz="1200" b="0" i="0" kern="1200" dirty="0">
                <a:solidFill>
                  <a:schemeClr val="tx1"/>
                </a:solidFill>
                <a:effectLst/>
                <a:latin typeface="+mn-lt"/>
                <a:ea typeface="+mn-ea"/>
                <a:cs typeface="+mn-cs"/>
              </a:rPr>
              <a:t>のモバイルアプリに搭載しています。</a:t>
            </a:r>
            <a:endParaRPr kumimoji="1" lang="en-US" altLang="ja-JP" sz="1200" b="0" i="0" kern="1200" dirty="0">
              <a:solidFill>
                <a:schemeClr val="tx1"/>
              </a:solidFill>
              <a:effectLst/>
              <a:latin typeface="+mn-lt"/>
              <a:ea typeface="+mn-ea"/>
              <a:cs typeface="+mn-cs"/>
            </a:endParaRPr>
          </a:p>
          <a:p>
            <a:endParaRPr kumimoji="1" lang="en-US" altLang="ja-JP" sz="1200" b="0" i="0" kern="1200" dirty="0">
              <a:solidFill>
                <a:schemeClr val="tx1"/>
              </a:solidFill>
              <a:effectLst/>
              <a:latin typeface="+mn-lt"/>
              <a:ea typeface="+mn-ea"/>
              <a:cs typeface="+mn-cs"/>
            </a:endParaRPr>
          </a:p>
          <a:p>
            <a:r>
              <a:rPr kumimoji="1" lang="en-US" altLang="ja-JP" sz="1200" b="0" i="0" kern="1200" dirty="0">
                <a:solidFill>
                  <a:schemeClr val="tx1"/>
                </a:solidFill>
                <a:effectLst/>
                <a:latin typeface="+mn-lt"/>
                <a:ea typeface="+mn-ea"/>
                <a:cs typeface="+mn-cs"/>
              </a:rPr>
              <a:t>Money</a:t>
            </a:r>
            <a:r>
              <a:rPr kumimoji="1" lang="ja-JP" altLang="en-US" sz="1200" b="0" i="0" kern="1200" dirty="0">
                <a:solidFill>
                  <a:schemeClr val="tx1"/>
                </a:solidFill>
                <a:effectLst/>
                <a:latin typeface="+mn-lt"/>
                <a:ea typeface="+mn-ea"/>
                <a:cs typeface="+mn-cs"/>
              </a:rPr>
              <a:t>　</a:t>
            </a:r>
            <a:r>
              <a:rPr kumimoji="1" lang="en-US" altLang="ja-JP" sz="1200" b="0" i="0" kern="1200" dirty="0">
                <a:solidFill>
                  <a:schemeClr val="tx1"/>
                </a:solidFill>
                <a:effectLst/>
                <a:latin typeface="+mn-lt"/>
                <a:ea typeface="+mn-ea"/>
                <a:cs typeface="+mn-cs"/>
              </a:rPr>
              <a:t>Forward</a:t>
            </a:r>
          </a:p>
          <a:p>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同時に、交通系</a:t>
            </a:r>
            <a:r>
              <a:rPr kumimoji="1" lang="en-US" altLang="ja-JP" sz="1200" b="0" i="0" kern="1200" dirty="0">
                <a:solidFill>
                  <a:schemeClr val="tx1"/>
                </a:solidFill>
                <a:effectLst/>
                <a:latin typeface="+mn-lt"/>
                <a:ea typeface="+mn-ea"/>
                <a:cs typeface="+mn-cs"/>
              </a:rPr>
              <a:t>IC</a:t>
            </a:r>
            <a:r>
              <a:rPr kumimoji="1" lang="ja-JP" altLang="en-US" sz="1200" b="0" i="0" kern="1200" dirty="0">
                <a:solidFill>
                  <a:schemeClr val="tx1"/>
                </a:solidFill>
                <a:effectLst/>
                <a:latin typeface="+mn-lt"/>
                <a:ea typeface="+mn-ea"/>
                <a:cs typeface="+mn-cs"/>
              </a:rPr>
              <a:t>カード（</a:t>
            </a:r>
            <a:r>
              <a:rPr kumimoji="1" lang="en-US" altLang="ja-JP" sz="1200" b="0" i="0" kern="1200" dirty="0" err="1">
                <a:solidFill>
                  <a:schemeClr val="tx1"/>
                </a:solidFill>
                <a:effectLst/>
                <a:latin typeface="+mn-lt"/>
                <a:ea typeface="+mn-ea"/>
                <a:cs typeface="+mn-cs"/>
              </a:rPr>
              <a:t>Suica</a:t>
            </a:r>
            <a:r>
              <a:rPr kumimoji="1" lang="ja-JP" altLang="en-US" sz="1200" b="0" i="0" kern="1200" dirty="0" err="1">
                <a:solidFill>
                  <a:schemeClr val="tx1"/>
                </a:solidFill>
                <a:effectLst/>
                <a:latin typeface="+mn-lt"/>
                <a:ea typeface="+mn-ea"/>
                <a:cs typeface="+mn-cs"/>
              </a:rPr>
              <a:t>、</a:t>
            </a:r>
            <a:r>
              <a:rPr kumimoji="1" lang="en-US" altLang="ja-JP" sz="1200" b="0" i="0" kern="1200" dirty="0">
                <a:solidFill>
                  <a:schemeClr val="tx1"/>
                </a:solidFill>
                <a:effectLst/>
                <a:latin typeface="+mn-lt"/>
                <a:ea typeface="+mn-ea"/>
                <a:cs typeface="+mn-cs"/>
              </a:rPr>
              <a:t>PASMO</a:t>
            </a:r>
            <a:r>
              <a:rPr kumimoji="1" lang="ja-JP" altLang="en-US" sz="1200" b="0" i="0" kern="1200" dirty="0">
                <a:solidFill>
                  <a:schemeClr val="tx1"/>
                </a:solidFill>
                <a:effectLst/>
                <a:latin typeface="+mn-lt"/>
                <a:ea typeface="+mn-ea"/>
                <a:cs typeface="+mn-cs"/>
              </a:rPr>
              <a:t>等）を</a:t>
            </a:r>
            <a:r>
              <a:rPr kumimoji="1" lang="en-US" altLang="ja-JP" sz="1200" b="0" i="0" kern="1200" dirty="0">
                <a:solidFill>
                  <a:schemeClr val="tx1"/>
                </a:solidFill>
                <a:effectLst/>
                <a:latin typeface="+mn-lt"/>
                <a:ea typeface="+mn-ea"/>
                <a:cs typeface="+mn-cs"/>
              </a:rPr>
              <a:t>iPhone</a:t>
            </a:r>
            <a:r>
              <a:rPr kumimoji="1" lang="ja-JP" altLang="en-US" sz="1200" b="0" i="0" kern="1200" dirty="0">
                <a:solidFill>
                  <a:schemeClr val="tx1"/>
                </a:solidFill>
                <a:effectLst/>
                <a:latin typeface="+mn-lt"/>
                <a:ea typeface="+mn-ea"/>
                <a:cs typeface="+mn-cs"/>
              </a:rPr>
              <a:t>にかざすだけで、近隣交通費のデータを読み取り、</a:t>
            </a:r>
            <a:r>
              <a:rPr kumimoji="1" lang="en-US" altLang="ja-JP" sz="1200" b="0" i="0" u="none" strike="noStrike" kern="1200" dirty="0">
                <a:solidFill>
                  <a:schemeClr val="tx1"/>
                </a:solidFill>
                <a:effectLst/>
                <a:latin typeface="+mn-lt"/>
                <a:ea typeface="+mn-ea"/>
                <a:cs typeface="+mn-cs"/>
                <a:hlinkClick r:id="rId3"/>
              </a:rPr>
              <a:t>Concur Expense</a:t>
            </a:r>
            <a:r>
              <a:rPr kumimoji="1" lang="ja-JP" altLang="en-US" sz="1200" b="0" i="0" kern="1200" dirty="0">
                <a:solidFill>
                  <a:schemeClr val="tx1"/>
                </a:solidFill>
                <a:effectLst/>
                <a:latin typeface="+mn-lt"/>
                <a:ea typeface="+mn-ea"/>
                <a:cs typeface="+mn-cs"/>
              </a:rPr>
              <a:t>に</a:t>
            </a:r>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自動入力できるモバイルアプリを用意しており、これにより、従来必要だった専用の据置型</a:t>
            </a:r>
            <a:r>
              <a:rPr kumimoji="1" lang="en-US" altLang="ja-JP" sz="1200" b="0" i="0" kern="1200" dirty="0">
                <a:solidFill>
                  <a:schemeClr val="tx1"/>
                </a:solidFill>
                <a:effectLst/>
                <a:latin typeface="+mn-lt"/>
                <a:ea typeface="+mn-ea"/>
                <a:cs typeface="+mn-cs"/>
              </a:rPr>
              <a:t>IC</a:t>
            </a:r>
            <a:r>
              <a:rPr kumimoji="1" lang="ja-JP" altLang="en-US" sz="1200" b="0" i="0" kern="1200" dirty="0">
                <a:solidFill>
                  <a:schemeClr val="tx1"/>
                </a:solidFill>
                <a:effectLst/>
                <a:latin typeface="+mn-lt"/>
                <a:ea typeface="+mn-ea"/>
                <a:cs typeface="+mn-cs"/>
              </a:rPr>
              <a:t>カードリーダー端末を使用せず、</a:t>
            </a:r>
            <a:endParaRPr kumimoji="1" lang="en-US" altLang="ja-JP" sz="1200" b="0" i="0" kern="1200" dirty="0">
              <a:solidFill>
                <a:schemeClr val="tx1"/>
              </a:solidFill>
              <a:effectLst/>
              <a:latin typeface="+mn-lt"/>
              <a:ea typeface="+mn-ea"/>
              <a:cs typeface="+mn-cs"/>
            </a:endParaRPr>
          </a:p>
          <a:p>
            <a:r>
              <a:rPr kumimoji="1" lang="en-US" altLang="ja-JP" sz="1200" b="0" i="0" kern="1200" dirty="0">
                <a:solidFill>
                  <a:schemeClr val="tx1"/>
                </a:solidFill>
                <a:effectLst/>
                <a:latin typeface="+mn-lt"/>
                <a:ea typeface="+mn-ea"/>
                <a:cs typeface="+mn-cs"/>
              </a:rPr>
              <a:t>iPhone</a:t>
            </a:r>
            <a:r>
              <a:rPr kumimoji="1" lang="ja-JP" altLang="en-US" sz="1200" b="0" i="0" kern="1200" dirty="0">
                <a:solidFill>
                  <a:schemeClr val="tx1"/>
                </a:solidFill>
                <a:effectLst/>
                <a:latin typeface="+mn-lt"/>
                <a:ea typeface="+mn-ea"/>
                <a:cs typeface="+mn-cs"/>
              </a:rPr>
              <a:t>を使ってエンドユーザーが個々に近隣交通費のデータを直接取り込むことが可能になります。</a:t>
            </a:r>
            <a:endParaRPr kumimoji="1" lang="en-US" altLang="ja-JP" sz="1200" b="0" i="0" kern="1200" dirty="0">
              <a:solidFill>
                <a:schemeClr val="tx1"/>
              </a:solidFill>
              <a:effectLst/>
              <a:latin typeface="+mn-lt"/>
              <a:ea typeface="+mn-ea"/>
              <a:cs typeface="+mn-cs"/>
            </a:endParaRPr>
          </a:p>
          <a:p>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＜詳細＞</a:t>
            </a:r>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スマートフォンで撮影した領収書の情報を</a:t>
            </a:r>
            <a:r>
              <a:rPr kumimoji="1" lang="en-US" altLang="ja-JP" sz="1200" b="0" i="0" kern="1200" dirty="0">
                <a:solidFill>
                  <a:schemeClr val="tx1"/>
                </a:solidFill>
                <a:effectLst/>
                <a:latin typeface="+mn-lt"/>
                <a:ea typeface="+mn-ea"/>
                <a:cs typeface="+mn-cs"/>
              </a:rPr>
              <a:t>OCR</a:t>
            </a:r>
            <a:r>
              <a:rPr kumimoji="1" lang="ja-JP" altLang="en-US" sz="1200" b="0" i="0" kern="1200" dirty="0">
                <a:solidFill>
                  <a:schemeClr val="tx1"/>
                </a:solidFill>
                <a:effectLst/>
                <a:latin typeface="+mn-lt"/>
                <a:ea typeface="+mn-ea"/>
                <a:cs typeface="+mn-cs"/>
              </a:rPr>
              <a:t>で読み取り、</a:t>
            </a:r>
            <a:r>
              <a:rPr kumimoji="1" lang="en-US" altLang="ja-JP" sz="1200" b="0" i="0" u="none" strike="noStrike" kern="1200" dirty="0">
                <a:solidFill>
                  <a:schemeClr val="tx1"/>
                </a:solidFill>
                <a:effectLst/>
                <a:latin typeface="+mn-lt"/>
                <a:ea typeface="+mn-ea"/>
                <a:cs typeface="+mn-cs"/>
                <a:hlinkClick r:id="rId3"/>
              </a:rPr>
              <a:t>Concur Expense</a:t>
            </a:r>
            <a:r>
              <a:rPr kumimoji="1" lang="ja-JP" altLang="en-US" sz="1200" b="0" i="0" kern="1200" dirty="0">
                <a:solidFill>
                  <a:schemeClr val="tx1"/>
                </a:solidFill>
                <a:effectLst/>
                <a:latin typeface="+mn-lt"/>
                <a:ea typeface="+mn-ea"/>
                <a:cs typeface="+mn-cs"/>
              </a:rPr>
              <a:t>上での経費精算レポート作成をサポートしてくれるもので、</a:t>
            </a:r>
            <a:endParaRPr kumimoji="1" lang="en-US" altLang="ja-JP" sz="1200" b="0" i="0" kern="1200" dirty="0">
              <a:solidFill>
                <a:schemeClr val="tx1"/>
              </a:solidFill>
              <a:effectLst/>
              <a:latin typeface="+mn-lt"/>
              <a:ea typeface="+mn-ea"/>
              <a:cs typeface="+mn-cs"/>
            </a:endParaRPr>
          </a:p>
          <a:p>
            <a:r>
              <a:rPr kumimoji="1" lang="en-US" altLang="ja-JP" sz="1200" b="0" i="0" kern="1200" dirty="0">
                <a:solidFill>
                  <a:schemeClr val="tx1"/>
                </a:solidFill>
                <a:effectLst/>
                <a:latin typeface="+mn-lt"/>
                <a:ea typeface="+mn-ea"/>
                <a:cs typeface="+mn-cs"/>
              </a:rPr>
              <a:t>SAP Concur</a:t>
            </a:r>
            <a:r>
              <a:rPr kumimoji="1" lang="ja-JP" altLang="en-US" sz="1200" b="0" i="0" kern="1200" dirty="0">
                <a:solidFill>
                  <a:schemeClr val="tx1"/>
                </a:solidFill>
                <a:effectLst/>
                <a:latin typeface="+mn-lt"/>
                <a:ea typeface="+mn-ea"/>
                <a:cs typeface="+mn-cs"/>
              </a:rPr>
              <a:t>モバイルアプリの新機能として搭載されました。従来は領収書の撮影後、経費明細の入力作業がエンドユーザー側で必要でしたが、</a:t>
            </a:r>
            <a:endParaRPr kumimoji="1" lang="en-US" altLang="ja-JP" sz="1200" b="0" i="0" kern="1200" dirty="0">
              <a:solidFill>
                <a:schemeClr val="tx1"/>
              </a:solidFill>
              <a:effectLst/>
              <a:latin typeface="+mn-lt"/>
              <a:ea typeface="+mn-ea"/>
              <a:cs typeface="+mn-cs"/>
            </a:endParaRPr>
          </a:p>
          <a:p>
            <a:r>
              <a:rPr kumimoji="1" lang="en-US" altLang="ja-JP" sz="1200" b="0" i="0" kern="1200" dirty="0" err="1">
                <a:solidFill>
                  <a:schemeClr val="tx1"/>
                </a:solidFill>
                <a:effectLst/>
                <a:latin typeface="+mn-lt"/>
                <a:ea typeface="+mn-ea"/>
                <a:cs typeface="+mn-cs"/>
              </a:rPr>
              <a:t>ExpenseIt</a:t>
            </a:r>
            <a:r>
              <a:rPr kumimoji="1" lang="ja-JP" altLang="en-US" sz="1200" b="0" i="0" kern="1200" dirty="0">
                <a:solidFill>
                  <a:schemeClr val="tx1"/>
                </a:solidFill>
                <a:effectLst/>
                <a:latin typeface="+mn-lt"/>
                <a:ea typeface="+mn-ea"/>
                <a:cs typeface="+mn-cs"/>
              </a:rPr>
              <a:t>を使って領収書を撮影すると、</a:t>
            </a:r>
            <a:r>
              <a:rPr kumimoji="1" lang="ja-JP" altLang="en-US" sz="1200" b="1" i="0" kern="1200" dirty="0">
                <a:solidFill>
                  <a:schemeClr val="tx1"/>
                </a:solidFill>
                <a:effectLst/>
                <a:latin typeface="+mn-lt"/>
                <a:ea typeface="+mn-ea"/>
                <a:cs typeface="+mn-cs"/>
              </a:rPr>
              <a:t>支払先名、経費タイプ、金額、通貨、日付が</a:t>
            </a:r>
            <a:r>
              <a:rPr kumimoji="1" lang="en-US" altLang="ja-JP" sz="1200" b="1" i="0" kern="1200" dirty="0">
                <a:solidFill>
                  <a:schemeClr val="tx1"/>
                </a:solidFill>
                <a:effectLst/>
                <a:latin typeface="+mn-lt"/>
                <a:ea typeface="+mn-ea"/>
                <a:cs typeface="+mn-cs"/>
              </a:rPr>
              <a:t>AI</a:t>
            </a:r>
            <a:r>
              <a:rPr kumimoji="1" lang="ja-JP" altLang="en-US" sz="1200" b="1" i="0" kern="1200" dirty="0">
                <a:solidFill>
                  <a:schemeClr val="tx1"/>
                </a:solidFill>
                <a:effectLst/>
                <a:latin typeface="+mn-lt"/>
                <a:ea typeface="+mn-ea"/>
                <a:cs typeface="+mn-cs"/>
              </a:rPr>
              <a:t>により自動判別された経費明細データが</a:t>
            </a:r>
            <a:r>
              <a:rPr kumimoji="1" lang="en-US" altLang="ja-JP" sz="1200" b="1" i="0" u="none" strike="noStrike" kern="1200" dirty="0">
                <a:solidFill>
                  <a:schemeClr val="tx1"/>
                </a:solidFill>
                <a:effectLst/>
                <a:latin typeface="+mn-lt"/>
                <a:ea typeface="+mn-ea"/>
                <a:cs typeface="+mn-cs"/>
                <a:hlinkClick r:id="rId3"/>
              </a:rPr>
              <a:t>Concur Expense</a:t>
            </a:r>
            <a:r>
              <a:rPr kumimoji="1" lang="ja-JP" altLang="en-US" sz="1200" b="1" i="0" kern="1200" dirty="0">
                <a:solidFill>
                  <a:schemeClr val="tx1"/>
                </a:solidFill>
                <a:effectLst/>
                <a:latin typeface="+mn-lt"/>
                <a:ea typeface="+mn-ea"/>
                <a:cs typeface="+mn-cs"/>
              </a:rPr>
              <a:t>に自動で取り込まれます</a:t>
            </a:r>
            <a:r>
              <a:rPr kumimoji="1" lang="ja-JP" altLang="en-US" sz="1200" b="0" i="0" kern="1200" dirty="0">
                <a:solidFill>
                  <a:schemeClr val="tx1"/>
                </a:solidFill>
                <a:effectLst/>
                <a:latin typeface="+mn-lt"/>
                <a:ea typeface="+mn-ea"/>
                <a:cs typeface="+mn-cs"/>
              </a:rPr>
              <a:t>。</a:t>
            </a:r>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また、</a:t>
            </a:r>
            <a:r>
              <a:rPr kumimoji="1" lang="ja-JP" altLang="en-US" sz="1200" b="1" i="0" kern="1200" dirty="0">
                <a:solidFill>
                  <a:schemeClr val="tx1"/>
                </a:solidFill>
                <a:effectLst/>
                <a:latin typeface="+mn-lt"/>
                <a:ea typeface="+mn-ea"/>
                <a:cs typeface="+mn-cs"/>
              </a:rPr>
              <a:t>ユーザーが加えた修正内容はクラウドシステムに蓄積され、</a:t>
            </a:r>
            <a:r>
              <a:rPr kumimoji="1" lang="en-US" altLang="ja-JP" sz="1200" b="1" i="0" kern="1200" dirty="0">
                <a:solidFill>
                  <a:schemeClr val="tx1"/>
                </a:solidFill>
                <a:effectLst/>
                <a:latin typeface="+mn-lt"/>
                <a:ea typeface="+mn-ea"/>
                <a:cs typeface="+mn-cs"/>
              </a:rPr>
              <a:t>AI</a:t>
            </a:r>
            <a:r>
              <a:rPr kumimoji="1" lang="ja-JP" altLang="en-US" sz="1200" b="1" i="0" kern="1200" dirty="0">
                <a:solidFill>
                  <a:schemeClr val="tx1"/>
                </a:solidFill>
                <a:effectLst/>
                <a:latin typeface="+mn-lt"/>
                <a:ea typeface="+mn-ea"/>
                <a:cs typeface="+mn-cs"/>
              </a:rPr>
              <a:t>がそれを学習することで、利用を重ねるほどに</a:t>
            </a:r>
            <a:r>
              <a:rPr kumimoji="1" lang="en-US" altLang="ja-JP" sz="1200" b="1" i="0" kern="1200" dirty="0">
                <a:solidFill>
                  <a:schemeClr val="tx1"/>
                </a:solidFill>
                <a:effectLst/>
                <a:latin typeface="+mn-lt"/>
                <a:ea typeface="+mn-ea"/>
                <a:cs typeface="+mn-cs"/>
              </a:rPr>
              <a:t>OCR</a:t>
            </a:r>
            <a:r>
              <a:rPr kumimoji="1" lang="ja-JP" altLang="en-US" sz="1200" b="1" i="0" kern="1200" dirty="0">
                <a:solidFill>
                  <a:schemeClr val="tx1"/>
                </a:solidFill>
                <a:effectLst/>
                <a:latin typeface="+mn-lt"/>
                <a:ea typeface="+mn-ea"/>
                <a:cs typeface="+mn-cs"/>
              </a:rPr>
              <a:t>の自動読み取り能力が向上する</a:t>
            </a:r>
            <a:r>
              <a:rPr kumimoji="1" lang="ja-JP" altLang="en-US" sz="1200" b="0" i="0" kern="1200" dirty="0">
                <a:solidFill>
                  <a:schemeClr val="tx1"/>
                </a:solidFill>
                <a:effectLst/>
                <a:latin typeface="+mn-lt"/>
                <a:ea typeface="+mn-ea"/>
                <a:cs typeface="+mn-cs"/>
              </a:rPr>
              <a:t>仕組みです。</a:t>
            </a:r>
          </a:p>
          <a:p>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32</a:t>
            </a:fld>
            <a:endParaRPr kumimoji="1" lang="ja-JP" altLang="en-US"/>
          </a:p>
        </p:txBody>
      </p:sp>
    </p:spTree>
    <p:extLst>
      <p:ext uri="{BB962C8B-B14F-4D97-AF65-F5344CB8AC3E}">
        <p14:creationId xmlns:p14="http://schemas.microsoft.com/office/powerpoint/2010/main" val="21237140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effectLst/>
              </a:rPr>
              <a:t>　アナログの文書をデータ化</a:t>
            </a:r>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34</a:t>
            </a:fld>
            <a:endParaRPr kumimoji="1" lang="ja-JP" altLang="en-US"/>
          </a:p>
        </p:txBody>
      </p:sp>
    </p:spTree>
    <p:extLst>
      <p:ext uri="{BB962C8B-B14F-4D97-AF65-F5344CB8AC3E}">
        <p14:creationId xmlns:p14="http://schemas.microsoft.com/office/powerpoint/2010/main" val="40643166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effectLst/>
              </a:rPr>
              <a:t>　アナログの文書をデータ化</a:t>
            </a:r>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35</a:t>
            </a:fld>
            <a:endParaRPr kumimoji="1" lang="ja-JP" altLang="en-US"/>
          </a:p>
        </p:txBody>
      </p:sp>
    </p:spTree>
    <p:extLst>
      <p:ext uri="{BB962C8B-B14F-4D97-AF65-F5344CB8AC3E}">
        <p14:creationId xmlns:p14="http://schemas.microsoft.com/office/powerpoint/2010/main" val="36681599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effectLst/>
              </a:rPr>
              <a:t>　アナログの文書をデータ化</a:t>
            </a:r>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36</a:t>
            </a:fld>
            <a:endParaRPr kumimoji="1" lang="ja-JP" altLang="en-US"/>
          </a:p>
        </p:txBody>
      </p:sp>
    </p:spTree>
    <p:extLst>
      <p:ext uri="{BB962C8B-B14F-4D97-AF65-F5344CB8AC3E}">
        <p14:creationId xmlns:p14="http://schemas.microsoft.com/office/powerpoint/2010/main" val="1144980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effectLst/>
              </a:rPr>
              <a:t>　アナログの文書をデータ化</a:t>
            </a:r>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37</a:t>
            </a:fld>
            <a:endParaRPr kumimoji="1" lang="ja-JP" altLang="en-US"/>
          </a:p>
        </p:txBody>
      </p:sp>
    </p:spTree>
    <p:extLst>
      <p:ext uri="{BB962C8B-B14F-4D97-AF65-F5344CB8AC3E}">
        <p14:creationId xmlns:p14="http://schemas.microsoft.com/office/powerpoint/2010/main" val="25231040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effectLst/>
              </a:rPr>
              <a:t>　アナログの文書をデータ化</a:t>
            </a:r>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38</a:t>
            </a:fld>
            <a:endParaRPr kumimoji="1" lang="ja-JP" altLang="en-US"/>
          </a:p>
        </p:txBody>
      </p:sp>
    </p:spTree>
    <p:extLst>
      <p:ext uri="{BB962C8B-B14F-4D97-AF65-F5344CB8AC3E}">
        <p14:creationId xmlns:p14="http://schemas.microsoft.com/office/powerpoint/2010/main" val="1581779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40</a:t>
            </a:fld>
            <a:endParaRPr kumimoji="1" lang="ja-JP" altLang="en-US"/>
          </a:p>
        </p:txBody>
      </p:sp>
    </p:spTree>
    <p:extLst>
      <p:ext uri="{BB962C8B-B14F-4D97-AF65-F5344CB8AC3E}">
        <p14:creationId xmlns:p14="http://schemas.microsoft.com/office/powerpoint/2010/main" val="226538265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41</a:t>
            </a:fld>
            <a:endParaRPr kumimoji="1" lang="ja-JP" altLang="en-US"/>
          </a:p>
        </p:txBody>
      </p:sp>
    </p:spTree>
    <p:extLst>
      <p:ext uri="{BB962C8B-B14F-4D97-AF65-F5344CB8AC3E}">
        <p14:creationId xmlns:p14="http://schemas.microsoft.com/office/powerpoint/2010/main" val="36398254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effectLst/>
              </a:rPr>
              <a:t>　</a:t>
            </a:r>
            <a:r>
              <a:rPr lang="en-US" altLang="ja-JP" dirty="0">
                <a:effectLst/>
              </a:rPr>
              <a:t>7500</a:t>
            </a:r>
            <a:r>
              <a:rPr lang="ja-JP" altLang="en-US" dirty="0">
                <a:effectLst/>
              </a:rPr>
              <a:t>のテンプレート</a:t>
            </a:r>
            <a:endParaRPr lang="en-US" altLang="ja-JP" dirty="0">
              <a:effectLst/>
            </a:endParaRPr>
          </a:p>
          <a:p>
            <a:endParaRPr lang="en-US" altLang="ja-JP" dirty="0">
              <a:effectLst/>
            </a:endParaRPr>
          </a:p>
          <a:p>
            <a:r>
              <a:rPr lang="ja-JP" altLang="en-US" dirty="0"/>
              <a:t/>
            </a:r>
            <a:br>
              <a:rPr lang="ja-JP" altLang="en-US" dirty="0"/>
            </a:br>
            <a:r>
              <a:rPr kumimoji="1" lang="ja-JP" altLang="en-US" sz="1200" b="0" i="0" kern="1200" dirty="0">
                <a:solidFill>
                  <a:schemeClr val="tx1"/>
                </a:solidFill>
                <a:effectLst/>
                <a:latin typeface="+mn-lt"/>
                <a:ea typeface="+mn-ea"/>
                <a:cs typeface="+mn-cs"/>
              </a:rPr>
              <a:t>株式会社エーアイスクエア</a:t>
            </a:r>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9</a:t>
            </a:fld>
            <a:endParaRPr kumimoji="1" lang="ja-JP" altLang="en-US"/>
          </a:p>
        </p:txBody>
      </p:sp>
    </p:spTree>
    <p:extLst>
      <p:ext uri="{BB962C8B-B14F-4D97-AF65-F5344CB8AC3E}">
        <p14:creationId xmlns:p14="http://schemas.microsoft.com/office/powerpoint/2010/main" val="416176617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42</a:t>
            </a:fld>
            <a:endParaRPr kumimoji="1" lang="ja-JP" altLang="en-US"/>
          </a:p>
        </p:txBody>
      </p:sp>
    </p:spTree>
    <p:extLst>
      <p:ext uri="{BB962C8B-B14F-4D97-AF65-F5344CB8AC3E}">
        <p14:creationId xmlns:p14="http://schemas.microsoft.com/office/powerpoint/2010/main" val="334568467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43</a:t>
            </a:fld>
            <a:endParaRPr kumimoji="1" lang="ja-JP" altLang="en-US"/>
          </a:p>
        </p:txBody>
      </p:sp>
    </p:spTree>
    <p:extLst>
      <p:ext uri="{BB962C8B-B14F-4D97-AF65-F5344CB8AC3E}">
        <p14:creationId xmlns:p14="http://schemas.microsoft.com/office/powerpoint/2010/main" val="24989063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エイチエムコム</a:t>
            </a:r>
            <a:endParaRPr kumimoji="1" lang="en-US" altLang="ja-JP" dirty="0"/>
          </a:p>
          <a:p>
            <a:endParaRPr kumimoji="1" lang="en-US" altLang="ja-JP" dirty="0"/>
          </a:p>
          <a:p>
            <a:r>
              <a:rPr kumimoji="1" lang="ja-JP" altLang="en-US" dirty="0"/>
              <a:t>豚のくしゃみからかぜをひいている豚等をみつける</a:t>
            </a:r>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44</a:t>
            </a:fld>
            <a:endParaRPr kumimoji="1" lang="ja-JP" altLang="en-US"/>
          </a:p>
        </p:txBody>
      </p:sp>
    </p:spTree>
    <p:extLst>
      <p:ext uri="{BB962C8B-B14F-4D97-AF65-F5344CB8AC3E}">
        <p14:creationId xmlns:p14="http://schemas.microsoft.com/office/powerpoint/2010/main" val="379729109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45</a:t>
            </a:fld>
            <a:endParaRPr kumimoji="1" lang="ja-JP" altLang="en-US"/>
          </a:p>
        </p:txBody>
      </p:sp>
    </p:spTree>
    <p:extLst>
      <p:ext uri="{BB962C8B-B14F-4D97-AF65-F5344CB8AC3E}">
        <p14:creationId xmlns:p14="http://schemas.microsoft.com/office/powerpoint/2010/main" val="17128272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sz="1200" b="0" i="0" kern="1200" dirty="0">
                <a:solidFill>
                  <a:schemeClr val="tx1"/>
                </a:solidFill>
                <a:effectLst/>
                <a:latin typeface="+mn-lt"/>
                <a:ea typeface="+mn-ea"/>
                <a:cs typeface="+mn-cs"/>
              </a:rPr>
              <a:t>3</a:t>
            </a:r>
            <a:r>
              <a:rPr kumimoji="1" lang="ja-JP" altLang="en-US" sz="1200" b="0" i="0" kern="1200" dirty="0">
                <a:solidFill>
                  <a:schemeClr val="tx1"/>
                </a:solidFill>
                <a:effectLst/>
                <a:latin typeface="+mn-lt"/>
                <a:ea typeface="+mn-ea"/>
                <a:cs typeface="+mn-cs"/>
              </a:rPr>
              <a:t>分</a:t>
            </a:r>
            <a:r>
              <a:rPr kumimoji="1" lang="en-US" altLang="ja-JP" sz="1200" b="0" i="0" kern="1200" dirty="0">
                <a:solidFill>
                  <a:schemeClr val="tx1"/>
                </a:solidFill>
                <a:effectLst/>
                <a:latin typeface="+mn-lt"/>
                <a:ea typeface="+mn-ea"/>
                <a:cs typeface="+mn-cs"/>
              </a:rPr>
              <a:t>100</a:t>
            </a:r>
            <a:r>
              <a:rPr kumimoji="1" lang="ja-JP" altLang="en-US" sz="1200" b="0" i="0" kern="1200" dirty="0">
                <a:solidFill>
                  <a:schemeClr val="tx1"/>
                </a:solidFill>
                <a:effectLst/>
                <a:latin typeface="+mn-lt"/>
                <a:ea typeface="+mn-ea"/>
                <a:cs typeface="+mn-cs"/>
              </a:rPr>
              <a:t>円の従量課金制</a:t>
            </a:r>
            <a:r>
              <a:rPr kumimoji="1" lang="en-US" altLang="ja-JP" sz="1200" b="0" i="0" kern="1200" baseline="30000" dirty="0">
                <a:solidFill>
                  <a:schemeClr val="tx1"/>
                </a:solidFill>
                <a:effectLst/>
                <a:latin typeface="+mn-lt"/>
                <a:ea typeface="+mn-ea"/>
                <a:cs typeface="+mn-cs"/>
              </a:rPr>
              <a:t>※</a:t>
            </a:r>
            <a:r>
              <a:rPr lang="ja-JP" altLang="en-US" dirty="0"/>
              <a:t/>
            </a:r>
            <a:br>
              <a:rPr lang="ja-JP" altLang="en-US" dirty="0"/>
            </a:br>
            <a:r>
              <a:rPr kumimoji="1" lang="ja-JP" altLang="en-US" sz="1200" b="0" i="0" kern="1200" dirty="0">
                <a:solidFill>
                  <a:schemeClr val="tx1"/>
                </a:solidFill>
                <a:effectLst/>
                <a:latin typeface="+mn-lt"/>
                <a:ea typeface="+mn-ea"/>
                <a:cs typeface="+mn-cs"/>
              </a:rPr>
              <a:t>リーズナブルな料金体系</a:t>
            </a:r>
            <a:r>
              <a:rPr lang="ja-JP" altLang="en-US" dirty="0"/>
              <a:t/>
            </a:r>
            <a:br>
              <a:rPr lang="ja-JP" altLang="en-US" dirty="0"/>
            </a:br>
            <a:r>
              <a:rPr lang="en-US" altLang="ja-JP" dirty="0"/>
              <a:t>※</a:t>
            </a:r>
            <a:r>
              <a:rPr lang="ja-JP" altLang="en-US" dirty="0"/>
              <a:t>クレジットカード決済の場合</a:t>
            </a:r>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46</a:t>
            </a:fld>
            <a:endParaRPr kumimoji="1" lang="ja-JP" altLang="en-US"/>
          </a:p>
        </p:txBody>
      </p:sp>
    </p:spTree>
    <p:extLst>
      <p:ext uri="{BB962C8B-B14F-4D97-AF65-F5344CB8AC3E}">
        <p14:creationId xmlns:p14="http://schemas.microsoft.com/office/powerpoint/2010/main" val="187776080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dirty="0">
                <a:hlinkClick r:id="rId3"/>
              </a:rPr>
              <a:t>【Google</a:t>
            </a:r>
            <a:r>
              <a:rPr lang="ja-JP" altLang="en-US" dirty="0">
                <a:hlinkClick r:id="rId3"/>
              </a:rPr>
              <a:t>翻訳</a:t>
            </a:r>
            <a:r>
              <a:rPr lang="en-US" altLang="ja-JP" dirty="0">
                <a:hlinkClick r:id="rId3"/>
              </a:rPr>
              <a:t>/zoom】</a:t>
            </a:r>
            <a:r>
              <a:rPr lang="ja-JP" altLang="en-US" dirty="0">
                <a:hlinkClick r:id="rId3"/>
              </a:rPr>
              <a:t>英語のリモート会議におすすめ！音声リアルタイム翻訳の使い方</a:t>
            </a:r>
            <a:r>
              <a:rPr lang="en-US" altLang="ja-JP" dirty="0">
                <a:hlinkClick r:id="rId3"/>
              </a:rPr>
              <a:t>【</a:t>
            </a:r>
            <a:r>
              <a:rPr lang="ja-JP" altLang="en-US" dirty="0">
                <a:hlinkClick r:id="rId3"/>
              </a:rPr>
              <a:t>同時翻訳</a:t>
            </a:r>
            <a:r>
              <a:rPr lang="en-US" altLang="ja-JP" dirty="0">
                <a:hlinkClick r:id="rId3"/>
              </a:rPr>
              <a:t>】 - YouTube</a:t>
            </a:r>
            <a:endParaRPr lang="en-US" altLang="ja-JP" dirty="0"/>
          </a:p>
          <a:p>
            <a:endParaRPr kumimoji="1" lang="en-US" altLang="ja-JP" dirty="0"/>
          </a:p>
          <a:p>
            <a:r>
              <a:rPr kumimoji="1" lang="ja-JP" altLang="en-US" dirty="0"/>
              <a:t>約</a:t>
            </a:r>
            <a:r>
              <a:rPr kumimoji="1" lang="en-US" altLang="ja-JP" dirty="0"/>
              <a:t>1</a:t>
            </a:r>
            <a:r>
              <a:rPr kumimoji="1" lang="ja-JP" altLang="en-US" dirty="0"/>
              <a:t>分</a:t>
            </a:r>
            <a:r>
              <a:rPr kumimoji="1" lang="en-US" altLang="ja-JP" dirty="0"/>
              <a:t>50</a:t>
            </a:r>
            <a:r>
              <a:rPr kumimoji="1" lang="ja-JP" altLang="en-US" dirty="0"/>
              <a:t>秒から</a:t>
            </a:r>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48</a:t>
            </a:fld>
            <a:endParaRPr kumimoji="1" lang="ja-JP" altLang="en-US"/>
          </a:p>
        </p:txBody>
      </p:sp>
    </p:spTree>
    <p:extLst>
      <p:ext uri="{BB962C8B-B14F-4D97-AF65-F5344CB8AC3E}">
        <p14:creationId xmlns:p14="http://schemas.microsoft.com/office/powerpoint/2010/main" val="92607601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50</a:t>
            </a:fld>
            <a:endParaRPr kumimoji="1" lang="ja-JP" altLang="en-US"/>
          </a:p>
        </p:txBody>
      </p:sp>
    </p:spTree>
    <p:extLst>
      <p:ext uri="{BB962C8B-B14F-4D97-AF65-F5344CB8AC3E}">
        <p14:creationId xmlns:p14="http://schemas.microsoft.com/office/powerpoint/2010/main" val="317553785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51</a:t>
            </a:fld>
            <a:endParaRPr kumimoji="1" lang="ja-JP" altLang="en-US"/>
          </a:p>
        </p:txBody>
      </p:sp>
    </p:spTree>
    <p:extLst>
      <p:ext uri="{BB962C8B-B14F-4D97-AF65-F5344CB8AC3E}">
        <p14:creationId xmlns:p14="http://schemas.microsoft.com/office/powerpoint/2010/main" val="240304936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52</a:t>
            </a:fld>
            <a:endParaRPr kumimoji="1" lang="ja-JP" altLang="en-US"/>
          </a:p>
        </p:txBody>
      </p:sp>
    </p:spTree>
    <p:extLst>
      <p:ext uri="{BB962C8B-B14F-4D97-AF65-F5344CB8AC3E}">
        <p14:creationId xmlns:p14="http://schemas.microsoft.com/office/powerpoint/2010/main" val="12651749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hlinkClick r:id="rId3"/>
              </a:rPr>
              <a:t>経理財務 </a:t>
            </a:r>
            <a:r>
              <a:rPr lang="en-US" altLang="ja-JP" dirty="0">
                <a:hlinkClick r:id="rId3"/>
              </a:rPr>
              <a:t>AI</a:t>
            </a:r>
            <a:r>
              <a:rPr lang="ja-JP" altLang="en-US" dirty="0">
                <a:hlinkClick r:id="rId3"/>
              </a:rPr>
              <a:t>チャットボット導入事例</a:t>
            </a:r>
            <a:r>
              <a:rPr lang="ja-JP" altLang="en-US" dirty="0" err="1">
                <a:hlinkClick r:id="rId3"/>
              </a:rPr>
              <a:t>ー</a:t>
            </a:r>
            <a:r>
              <a:rPr lang="ja-JP" altLang="en-US" dirty="0">
                <a:hlinkClick r:id="rId3"/>
              </a:rPr>
              <a:t>導入の経緯とは </a:t>
            </a:r>
            <a:r>
              <a:rPr lang="en-US" altLang="ja-JP" dirty="0">
                <a:hlinkClick r:id="rId3"/>
              </a:rPr>
              <a:t>- YouTube</a:t>
            </a:r>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10</a:t>
            </a:fld>
            <a:endParaRPr kumimoji="1" lang="ja-JP" altLang="en-US"/>
          </a:p>
        </p:txBody>
      </p:sp>
    </p:spTree>
    <p:extLst>
      <p:ext uri="{BB962C8B-B14F-4D97-AF65-F5344CB8AC3E}">
        <p14:creationId xmlns:p14="http://schemas.microsoft.com/office/powerpoint/2010/main" val="24573126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hlinkClick r:id="rId3"/>
              </a:rPr>
              <a:t>経理財務 </a:t>
            </a:r>
            <a:r>
              <a:rPr lang="en-US" altLang="ja-JP" dirty="0">
                <a:hlinkClick r:id="rId3"/>
              </a:rPr>
              <a:t>AI</a:t>
            </a:r>
            <a:r>
              <a:rPr lang="ja-JP" altLang="en-US" dirty="0">
                <a:hlinkClick r:id="rId3"/>
              </a:rPr>
              <a:t>チャットボット導入事例</a:t>
            </a:r>
            <a:r>
              <a:rPr lang="ja-JP" altLang="en-US" dirty="0" err="1">
                <a:hlinkClick r:id="rId3"/>
              </a:rPr>
              <a:t>ー</a:t>
            </a:r>
            <a:r>
              <a:rPr lang="ja-JP" altLang="en-US" dirty="0">
                <a:hlinkClick r:id="rId3"/>
              </a:rPr>
              <a:t>導入の経緯とは </a:t>
            </a:r>
            <a:r>
              <a:rPr lang="en-US" altLang="ja-JP" dirty="0">
                <a:hlinkClick r:id="rId3"/>
              </a:rPr>
              <a:t>- YouTube</a:t>
            </a:r>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11</a:t>
            </a:fld>
            <a:endParaRPr kumimoji="1" lang="ja-JP" altLang="en-US"/>
          </a:p>
        </p:txBody>
      </p:sp>
    </p:spTree>
    <p:extLst>
      <p:ext uri="{BB962C8B-B14F-4D97-AF65-F5344CB8AC3E}">
        <p14:creationId xmlns:p14="http://schemas.microsoft.com/office/powerpoint/2010/main" val="153663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effectLst/>
              </a:rPr>
              <a:t>　</a:t>
            </a:r>
            <a:r>
              <a:rPr kumimoji="1" lang="ja-JP" altLang="en-US" sz="1200" b="0" i="0" kern="1200" dirty="0">
                <a:solidFill>
                  <a:schemeClr val="tx1"/>
                </a:solidFill>
                <a:effectLst/>
                <a:latin typeface="+mn-lt"/>
                <a:ea typeface="+mn-ea"/>
                <a:cs typeface="+mn-cs"/>
              </a:rPr>
              <a:t>「</a:t>
            </a:r>
            <a:r>
              <a:rPr kumimoji="1" lang="en-US" altLang="ja-JP" sz="1200" b="0" i="0" kern="1200" dirty="0" err="1">
                <a:solidFill>
                  <a:schemeClr val="tx1"/>
                </a:solidFill>
                <a:effectLst/>
                <a:latin typeface="+mn-lt"/>
                <a:ea typeface="+mn-ea"/>
                <a:cs typeface="+mn-cs"/>
              </a:rPr>
              <a:t>SHaiN</a:t>
            </a:r>
            <a:r>
              <a:rPr kumimoji="1" lang="ja-JP" altLang="en-US" sz="1200" b="0" i="0" kern="1200" dirty="0">
                <a:solidFill>
                  <a:schemeClr val="tx1"/>
                </a:solidFill>
                <a:effectLst/>
                <a:latin typeface="+mn-lt"/>
                <a:ea typeface="+mn-ea"/>
                <a:cs typeface="+mn-cs"/>
              </a:rPr>
              <a:t>」を手がけているのは、人材コンサルティング事業である</a:t>
            </a:r>
            <a:r>
              <a:rPr kumimoji="1" lang="ja-JP" altLang="en-US" sz="1200" b="0" i="0" kern="1200" dirty="0">
                <a:solidFill>
                  <a:schemeClr val="tx1"/>
                </a:solidFill>
                <a:effectLst/>
                <a:latin typeface="+mn-lt"/>
                <a:ea typeface="+mn-ea"/>
                <a:cs typeface="+mn-cs"/>
                <a:hlinkClick r:id="rId3"/>
              </a:rPr>
              <a:t>タレントアンドアセスメント</a:t>
            </a:r>
            <a:r>
              <a:rPr kumimoji="1" lang="ja-JP" altLang="en-US" sz="1200" b="0" i="0" kern="1200" dirty="0">
                <a:solidFill>
                  <a:schemeClr val="tx1"/>
                </a:solidFill>
                <a:effectLst/>
                <a:latin typeface="+mn-lt"/>
                <a:ea typeface="+mn-ea"/>
                <a:cs typeface="+mn-cs"/>
              </a:rPr>
              <a:t>。ソフトバンクが人型ロボ「ペッパー」の発表をした際に</a:t>
            </a:r>
            <a:endParaRPr kumimoji="1" lang="en-US" altLang="ja-JP" sz="1200" b="0" i="0" kern="1200" dirty="0">
              <a:solidFill>
                <a:schemeClr val="tx1"/>
              </a:solidFill>
              <a:effectLst/>
              <a:latin typeface="+mn-lt"/>
              <a:ea typeface="+mn-ea"/>
              <a:cs typeface="+mn-cs"/>
            </a:endParaRPr>
          </a:p>
          <a:p>
            <a:r>
              <a:rPr kumimoji="1" lang="ja-JP" altLang="en-US" sz="1200" b="0" i="0" kern="1200" dirty="0" err="1">
                <a:solidFill>
                  <a:schemeClr val="tx1"/>
                </a:solidFill>
                <a:effectLst/>
                <a:latin typeface="+mn-lt"/>
                <a:ea typeface="+mn-ea"/>
                <a:cs typeface="+mn-cs"/>
              </a:rPr>
              <a:t>、</a:t>
            </a:r>
            <a:r>
              <a:rPr kumimoji="1" lang="en-US" altLang="ja-JP" sz="1200" b="1" i="0" kern="1200" dirty="0">
                <a:solidFill>
                  <a:schemeClr val="tx1"/>
                </a:solidFill>
                <a:effectLst/>
                <a:latin typeface="+mn-lt"/>
                <a:ea typeface="+mn-ea"/>
                <a:cs typeface="+mn-cs"/>
              </a:rPr>
              <a:t>AI</a:t>
            </a:r>
            <a:r>
              <a:rPr kumimoji="1" lang="ja-JP" altLang="en-US" sz="1200" b="1" i="0" kern="1200" dirty="0">
                <a:solidFill>
                  <a:schemeClr val="tx1"/>
                </a:solidFill>
                <a:effectLst/>
                <a:latin typeface="+mn-lt"/>
                <a:ea typeface="+mn-ea"/>
                <a:cs typeface="+mn-cs"/>
              </a:rPr>
              <a:t>（人工知能）を面接官にできないかと思ったのがきっかけでした。</a:t>
            </a:r>
            <a:endParaRPr kumimoji="1" lang="en-US" altLang="ja-JP" sz="1200" b="1" i="0" kern="1200" dirty="0">
              <a:solidFill>
                <a:schemeClr val="tx1"/>
              </a:solidFill>
              <a:effectLst/>
              <a:latin typeface="+mn-lt"/>
              <a:ea typeface="+mn-ea"/>
              <a:cs typeface="+mn-cs"/>
            </a:endParaRPr>
          </a:p>
          <a:p>
            <a:endParaRPr kumimoji="1" lang="en-US" altLang="ja-JP" sz="1200" b="1"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会社側にとっては、膨大なエントリーシートにすべて目を通すのも、</a:t>
            </a:r>
            <a:r>
              <a:rPr kumimoji="1" lang="en-US" altLang="ja-JP" sz="1200" b="0" i="0" kern="1200" dirty="0">
                <a:solidFill>
                  <a:schemeClr val="tx1"/>
                </a:solidFill>
                <a:effectLst/>
                <a:latin typeface="+mn-lt"/>
                <a:ea typeface="+mn-ea"/>
                <a:cs typeface="+mn-cs"/>
              </a:rPr>
              <a:t>1</a:t>
            </a:r>
            <a:r>
              <a:rPr kumimoji="1" lang="ja-JP" altLang="en-US" sz="1200" b="0" i="0" kern="1200" dirty="0">
                <a:solidFill>
                  <a:schemeClr val="tx1"/>
                </a:solidFill>
                <a:effectLst/>
                <a:latin typeface="+mn-lt"/>
                <a:ea typeface="+mn-ea"/>
                <a:cs typeface="+mn-cs"/>
              </a:rPr>
              <a:t>次面接で数多くの学生をひとりひとり見ていくのも大変な作業です。</a:t>
            </a:r>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これらをすべて</a:t>
            </a:r>
            <a:r>
              <a:rPr kumimoji="1" lang="en-US" altLang="ja-JP" sz="1200" b="0" i="0" kern="1200" dirty="0" err="1">
                <a:solidFill>
                  <a:schemeClr val="tx1"/>
                </a:solidFill>
                <a:effectLst/>
                <a:latin typeface="+mn-lt"/>
                <a:ea typeface="+mn-ea"/>
                <a:cs typeface="+mn-cs"/>
              </a:rPr>
              <a:t>SHaiN</a:t>
            </a:r>
            <a:r>
              <a:rPr kumimoji="1" lang="ja-JP" altLang="en-US" sz="1200" b="0" i="0" kern="1200" dirty="0">
                <a:solidFill>
                  <a:schemeClr val="tx1"/>
                </a:solidFill>
                <a:effectLst/>
                <a:latin typeface="+mn-lt"/>
                <a:ea typeface="+mn-ea"/>
                <a:cs typeface="+mn-cs"/>
              </a:rPr>
              <a:t>に任せることで</a:t>
            </a:r>
            <a:r>
              <a:rPr kumimoji="1" lang="ja-JP" altLang="en-US" sz="1200" b="1" i="0" kern="1200" dirty="0">
                <a:solidFill>
                  <a:schemeClr val="tx1"/>
                </a:solidFill>
                <a:effectLst/>
                <a:latin typeface="+mn-lt"/>
                <a:ea typeface="+mn-ea"/>
                <a:cs typeface="+mn-cs"/>
              </a:rPr>
              <a:t>面接官の負担を軽減し、さらに</a:t>
            </a:r>
            <a:r>
              <a:rPr kumimoji="1" lang="en-US" altLang="ja-JP" sz="1200" b="1" i="0" kern="1200" dirty="0">
                <a:solidFill>
                  <a:schemeClr val="tx1"/>
                </a:solidFill>
                <a:effectLst/>
                <a:latin typeface="+mn-lt"/>
                <a:ea typeface="+mn-ea"/>
                <a:cs typeface="+mn-cs"/>
              </a:rPr>
              <a:t>AI</a:t>
            </a:r>
            <a:r>
              <a:rPr kumimoji="1" lang="ja-JP" altLang="en-US" sz="1200" b="1" i="0" kern="1200" dirty="0">
                <a:solidFill>
                  <a:schemeClr val="tx1"/>
                </a:solidFill>
                <a:effectLst/>
                <a:latin typeface="+mn-lt"/>
                <a:ea typeface="+mn-ea"/>
                <a:cs typeface="+mn-cs"/>
              </a:rPr>
              <a:t>（人工知能）が的確に学生を評価してくれるでしょう。</a:t>
            </a:r>
            <a:endParaRPr kumimoji="1" lang="en-US" altLang="ja-JP" sz="1200" b="1" i="0" kern="1200" dirty="0">
              <a:solidFill>
                <a:schemeClr val="tx1"/>
              </a:solidFill>
              <a:effectLst/>
              <a:latin typeface="+mn-lt"/>
              <a:ea typeface="+mn-ea"/>
              <a:cs typeface="+mn-cs"/>
            </a:endParaRPr>
          </a:p>
          <a:p>
            <a:endParaRPr kumimoji="1" lang="en-US" altLang="ja-JP" sz="1200" b="1" i="0" kern="1200" dirty="0">
              <a:solidFill>
                <a:schemeClr val="tx1"/>
              </a:solidFill>
              <a:effectLst/>
              <a:latin typeface="+mn-lt"/>
              <a:ea typeface="+mn-ea"/>
              <a:cs typeface="+mn-cs"/>
            </a:endParaRPr>
          </a:p>
          <a:p>
            <a:r>
              <a:rPr kumimoji="1" lang="en-US" altLang="ja-JP" sz="1200" b="1" i="0" kern="1200" dirty="0">
                <a:solidFill>
                  <a:schemeClr val="tx1"/>
                </a:solidFill>
                <a:effectLst/>
                <a:latin typeface="+mn-lt"/>
                <a:ea typeface="+mn-ea"/>
                <a:cs typeface="+mn-cs"/>
              </a:rPr>
              <a:t>1</a:t>
            </a:r>
            <a:r>
              <a:rPr kumimoji="1" lang="ja-JP" altLang="en-US" sz="1200" b="1" i="0" kern="1200" dirty="0">
                <a:solidFill>
                  <a:schemeClr val="tx1"/>
                </a:solidFill>
                <a:effectLst/>
                <a:latin typeface="+mn-lt"/>
                <a:ea typeface="+mn-ea"/>
                <a:cs typeface="+mn-cs"/>
              </a:rPr>
              <a:t>時間くらいかかる</a:t>
            </a:r>
            <a:endParaRPr kumimoji="1" lang="en-US" altLang="ja-JP" sz="1200" b="1" i="0" kern="1200" dirty="0">
              <a:solidFill>
                <a:schemeClr val="tx1"/>
              </a:solidFill>
              <a:effectLst/>
              <a:latin typeface="+mn-lt"/>
              <a:ea typeface="+mn-ea"/>
              <a:cs typeface="+mn-cs"/>
            </a:endParaRPr>
          </a:p>
          <a:p>
            <a:endParaRPr kumimoji="1" lang="en-US" altLang="ja-JP" sz="1200" b="1" i="0" kern="1200" dirty="0">
              <a:solidFill>
                <a:schemeClr val="tx1"/>
              </a:solidFill>
              <a:effectLst/>
              <a:latin typeface="+mn-lt"/>
              <a:ea typeface="+mn-ea"/>
              <a:cs typeface="+mn-cs"/>
            </a:endParaRPr>
          </a:p>
          <a:p>
            <a:r>
              <a:rPr kumimoji="1" lang="en-US" altLang="ja-JP" sz="1200" b="1" i="0" kern="1200" dirty="0">
                <a:solidFill>
                  <a:schemeClr val="tx1"/>
                </a:solidFill>
                <a:effectLst/>
                <a:latin typeface="+mn-lt"/>
                <a:ea typeface="+mn-ea"/>
                <a:cs typeface="+mn-cs"/>
              </a:rPr>
              <a:t>AI</a:t>
            </a:r>
            <a:r>
              <a:rPr kumimoji="1" lang="ja-JP" altLang="en-US" sz="1200" b="1" i="0" kern="1200" dirty="0">
                <a:solidFill>
                  <a:schemeClr val="tx1"/>
                </a:solidFill>
                <a:effectLst/>
                <a:latin typeface="+mn-lt"/>
                <a:ea typeface="+mn-ea"/>
                <a:cs typeface="+mn-cs"/>
              </a:rPr>
              <a:t>が使われている部分</a:t>
            </a:r>
            <a:endParaRPr kumimoji="1" lang="en-US" altLang="ja-JP" sz="1200" b="1" i="0" kern="1200" dirty="0">
              <a:solidFill>
                <a:schemeClr val="tx1"/>
              </a:solidFill>
              <a:effectLst/>
              <a:latin typeface="+mn-lt"/>
              <a:ea typeface="+mn-ea"/>
              <a:cs typeface="+mn-cs"/>
            </a:endParaRPr>
          </a:p>
          <a:p>
            <a:r>
              <a:rPr kumimoji="1" lang="ja-JP" altLang="en-US" sz="1200" b="1" i="0" kern="1200" dirty="0">
                <a:solidFill>
                  <a:schemeClr val="tx1"/>
                </a:solidFill>
                <a:effectLst/>
                <a:latin typeface="+mn-lt"/>
                <a:ea typeface="+mn-ea"/>
                <a:cs typeface="+mn-cs"/>
              </a:rPr>
              <a:t>会話をする</a:t>
            </a:r>
            <a:r>
              <a:rPr kumimoji="1" lang="en-US" altLang="ja-JP" sz="1200" b="1" i="0" kern="1200" dirty="0">
                <a:solidFill>
                  <a:schemeClr val="tx1"/>
                </a:solidFill>
                <a:effectLst/>
                <a:latin typeface="+mn-lt"/>
                <a:ea typeface="+mn-ea"/>
                <a:cs typeface="+mn-cs"/>
              </a:rPr>
              <a:t>AI</a:t>
            </a:r>
          </a:p>
          <a:p>
            <a:r>
              <a:rPr kumimoji="1" lang="ja-JP" altLang="en-US" sz="1200" b="1" i="0" kern="1200" dirty="0">
                <a:solidFill>
                  <a:schemeClr val="tx1"/>
                </a:solidFill>
                <a:effectLst/>
                <a:latin typeface="+mn-lt"/>
                <a:ea typeface="+mn-ea"/>
                <a:cs typeface="+mn-cs"/>
              </a:rPr>
              <a:t>答えを文字にする</a:t>
            </a:r>
            <a:r>
              <a:rPr kumimoji="1" lang="en-US" altLang="ja-JP" sz="1200" b="1" i="0" kern="1200" dirty="0">
                <a:solidFill>
                  <a:schemeClr val="tx1"/>
                </a:solidFill>
                <a:effectLst/>
                <a:latin typeface="+mn-lt"/>
                <a:ea typeface="+mn-ea"/>
                <a:cs typeface="+mn-cs"/>
              </a:rPr>
              <a:t>AI</a:t>
            </a:r>
          </a:p>
          <a:p>
            <a:r>
              <a:rPr kumimoji="1" lang="ja-JP" altLang="en-US" sz="1200" b="1" i="0" kern="1200" dirty="0">
                <a:solidFill>
                  <a:schemeClr val="tx1"/>
                </a:solidFill>
                <a:effectLst/>
                <a:latin typeface="+mn-lt"/>
                <a:ea typeface="+mn-ea"/>
                <a:cs typeface="+mn-cs"/>
              </a:rPr>
              <a:t>適切な質問をする</a:t>
            </a:r>
            <a:r>
              <a:rPr kumimoji="1" lang="en-US" altLang="ja-JP" sz="1200" b="1" i="0" kern="1200" dirty="0">
                <a:solidFill>
                  <a:schemeClr val="tx1"/>
                </a:solidFill>
                <a:effectLst/>
                <a:latin typeface="+mn-lt"/>
                <a:ea typeface="+mn-ea"/>
                <a:cs typeface="+mn-cs"/>
              </a:rPr>
              <a:t>AI</a:t>
            </a:r>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13</a:t>
            </a:fld>
            <a:endParaRPr kumimoji="1" lang="ja-JP" altLang="en-US"/>
          </a:p>
        </p:txBody>
      </p:sp>
    </p:spTree>
    <p:extLst>
      <p:ext uri="{BB962C8B-B14F-4D97-AF65-F5344CB8AC3E}">
        <p14:creationId xmlns:p14="http://schemas.microsoft.com/office/powerpoint/2010/main" val="29483024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b="0" i="0" kern="1200" dirty="0">
                <a:solidFill>
                  <a:schemeClr val="tx1"/>
                </a:solidFill>
                <a:effectLst/>
                <a:latin typeface="+mn-lt"/>
                <a:ea typeface="+mn-ea"/>
                <a:cs typeface="+mn-cs"/>
              </a:rPr>
              <a:t>バイタリティの項目に含まれる要素としては</a:t>
            </a:r>
            <a:r>
              <a:rPr kumimoji="1" lang="ja-JP" altLang="en-US" sz="1200" b="1" i="0" kern="1200" dirty="0">
                <a:solidFill>
                  <a:schemeClr val="tx1"/>
                </a:solidFill>
                <a:effectLst/>
                <a:latin typeface="+mn-lt"/>
                <a:ea typeface="+mn-ea"/>
                <a:cs typeface="+mn-cs"/>
              </a:rPr>
              <a:t>「粘り強さ」「責任性」「エネルギッシュ」「打たれ強さ」</a:t>
            </a:r>
            <a:r>
              <a:rPr kumimoji="1" lang="ja-JP" altLang="en-US" sz="1200" b="0" i="0" kern="1200" dirty="0">
                <a:solidFill>
                  <a:schemeClr val="tx1"/>
                </a:solidFill>
                <a:effectLst/>
                <a:latin typeface="+mn-lt"/>
                <a:ea typeface="+mn-ea"/>
                <a:cs typeface="+mn-cs"/>
              </a:rPr>
              <a:t>があげられています。主にメンタルの強さに関わる項目です。</a:t>
            </a:r>
          </a:p>
          <a:p>
            <a:r>
              <a:rPr kumimoji="1" lang="ja-JP" altLang="en-US" sz="1200" b="0" i="0" kern="1200" dirty="0">
                <a:solidFill>
                  <a:schemeClr val="tx1"/>
                </a:solidFill>
                <a:effectLst/>
                <a:latin typeface="+mn-lt"/>
                <a:ea typeface="+mn-ea"/>
                <a:cs typeface="+mn-cs"/>
              </a:rPr>
              <a:t>イニシアチブは</a:t>
            </a:r>
            <a:r>
              <a:rPr kumimoji="1" lang="ja-JP" altLang="en-US" sz="1200" b="1" i="0" kern="1200" dirty="0">
                <a:solidFill>
                  <a:schemeClr val="tx1"/>
                </a:solidFill>
                <a:effectLst/>
                <a:latin typeface="+mn-lt"/>
                <a:ea typeface="+mn-ea"/>
                <a:cs typeface="+mn-cs"/>
              </a:rPr>
              <a:t>「上昇志向」「前向き」「知的好奇心」「自発性」「創意工夫」</a:t>
            </a:r>
            <a:r>
              <a:rPr kumimoji="1" lang="ja-JP" altLang="en-US" sz="1200" b="0" i="0" kern="1200" dirty="0">
                <a:solidFill>
                  <a:schemeClr val="tx1"/>
                </a:solidFill>
                <a:effectLst/>
                <a:latin typeface="+mn-lt"/>
                <a:ea typeface="+mn-ea"/>
                <a:cs typeface="+mn-cs"/>
              </a:rPr>
              <a:t>。目的意識の高さや、目的達成のためにどれだけ動けるかを見られています。</a:t>
            </a:r>
          </a:p>
          <a:p>
            <a:r>
              <a:rPr kumimoji="1" lang="ja-JP" altLang="en-US" sz="1200" b="0" i="0" kern="1200" dirty="0">
                <a:solidFill>
                  <a:schemeClr val="tx1"/>
                </a:solidFill>
                <a:effectLst/>
                <a:latin typeface="+mn-lt"/>
                <a:ea typeface="+mn-ea"/>
                <a:cs typeface="+mn-cs"/>
              </a:rPr>
              <a:t>対人影響力は</a:t>
            </a:r>
            <a:r>
              <a:rPr kumimoji="1" lang="ja-JP" altLang="en-US" sz="1200" b="1" i="0" kern="1200" dirty="0">
                <a:solidFill>
                  <a:schemeClr val="tx1"/>
                </a:solidFill>
                <a:effectLst/>
                <a:latin typeface="+mn-lt"/>
                <a:ea typeface="+mn-ea"/>
                <a:cs typeface="+mn-cs"/>
              </a:rPr>
              <a:t>「ビジョン」「動機づけ」「巻き込み」「主体的指揮」</a:t>
            </a:r>
            <a:r>
              <a:rPr kumimoji="1" lang="ja-JP" altLang="en-US" sz="1200" b="0" i="0" kern="1200" dirty="0">
                <a:solidFill>
                  <a:schemeClr val="tx1"/>
                </a:solidFill>
                <a:effectLst/>
                <a:latin typeface="+mn-lt"/>
                <a:ea typeface="+mn-ea"/>
                <a:cs typeface="+mn-cs"/>
              </a:rPr>
              <a:t>です。まさにリーダーシップのことですよね。他の人に影響を与えるカリスマ性といった要素も含まれています。</a:t>
            </a:r>
          </a:p>
          <a:p>
            <a:r>
              <a:rPr kumimoji="1" lang="ja-JP" altLang="en-US" sz="1200" b="0" i="0" kern="1200" dirty="0">
                <a:solidFill>
                  <a:schemeClr val="tx1"/>
                </a:solidFill>
                <a:effectLst/>
                <a:latin typeface="+mn-lt"/>
                <a:ea typeface="+mn-ea"/>
                <a:cs typeface="+mn-cs"/>
              </a:rPr>
              <a:t>柔軟性は</a:t>
            </a:r>
            <a:r>
              <a:rPr kumimoji="1" lang="ja-JP" altLang="en-US" sz="1200" b="1" i="0" kern="1200" dirty="0">
                <a:solidFill>
                  <a:schemeClr val="tx1"/>
                </a:solidFill>
                <a:effectLst/>
                <a:latin typeface="+mn-lt"/>
                <a:ea typeface="+mn-ea"/>
                <a:cs typeface="+mn-cs"/>
              </a:rPr>
              <a:t>「状況理解」「フレキシブル」「自在性」「適応性」</a:t>
            </a:r>
            <a:r>
              <a:rPr kumimoji="1" lang="ja-JP" altLang="en-US" sz="1200" b="0" i="0" kern="1200" dirty="0">
                <a:solidFill>
                  <a:schemeClr val="tx1"/>
                </a:solidFill>
                <a:effectLst/>
                <a:latin typeface="+mn-lt"/>
                <a:ea typeface="+mn-ea"/>
                <a:cs typeface="+mn-cs"/>
              </a:rPr>
              <a:t>。これは困難にぶつかったときにきちんと状況を把握し、臨機応変に対応できるかを表わします。</a:t>
            </a:r>
          </a:p>
          <a:p>
            <a:r>
              <a:rPr kumimoji="1" lang="ja-JP" altLang="en-US" sz="1200" b="0" i="0" kern="1200" dirty="0">
                <a:solidFill>
                  <a:schemeClr val="tx1"/>
                </a:solidFill>
                <a:effectLst/>
                <a:latin typeface="+mn-lt"/>
                <a:ea typeface="+mn-ea"/>
                <a:cs typeface="+mn-cs"/>
              </a:rPr>
              <a:t>感受性は</a:t>
            </a:r>
            <a:r>
              <a:rPr kumimoji="1" lang="ja-JP" altLang="en-US" sz="1200" b="1" i="0" kern="1200" dirty="0">
                <a:solidFill>
                  <a:schemeClr val="tx1"/>
                </a:solidFill>
                <a:effectLst/>
                <a:latin typeface="+mn-lt"/>
                <a:ea typeface="+mn-ea"/>
                <a:cs typeface="+mn-cs"/>
              </a:rPr>
              <a:t>「気持ちへの敏捷性」「共感性」「気配り」「気遣い」「チームワーク」</a:t>
            </a:r>
            <a:r>
              <a:rPr kumimoji="1" lang="ja-JP" altLang="en-US" sz="1200" b="0" i="0" kern="1200" dirty="0">
                <a:solidFill>
                  <a:schemeClr val="tx1"/>
                </a:solidFill>
                <a:effectLst/>
                <a:latin typeface="+mn-lt"/>
                <a:ea typeface="+mn-ea"/>
                <a:cs typeface="+mn-cs"/>
              </a:rPr>
              <a:t>があげられます。チームで仕事をするときに必要な要素が、すべて詰まっていますよね。</a:t>
            </a:r>
          </a:p>
          <a:p>
            <a:r>
              <a:rPr kumimoji="1" lang="ja-JP" altLang="en-US" sz="1200" b="0" i="0" kern="1200" dirty="0">
                <a:solidFill>
                  <a:schemeClr val="tx1"/>
                </a:solidFill>
                <a:effectLst/>
                <a:latin typeface="+mn-lt"/>
                <a:ea typeface="+mn-ea"/>
                <a:cs typeface="+mn-cs"/>
              </a:rPr>
              <a:t>自主独立性は</a:t>
            </a:r>
            <a:r>
              <a:rPr kumimoji="1" lang="ja-JP" altLang="en-US" sz="1200" b="1" i="0" kern="1200" dirty="0">
                <a:solidFill>
                  <a:schemeClr val="tx1"/>
                </a:solidFill>
                <a:effectLst/>
                <a:latin typeface="+mn-lt"/>
                <a:ea typeface="+mn-ea"/>
                <a:cs typeface="+mn-cs"/>
              </a:rPr>
              <a:t>「信念的」「度胸」「自己主張」「自律的」</a:t>
            </a:r>
            <a:r>
              <a:rPr kumimoji="1" lang="ja-JP" altLang="en-US" sz="1200" b="0" i="0" kern="1200" dirty="0">
                <a:solidFill>
                  <a:schemeClr val="tx1"/>
                </a:solidFill>
                <a:effectLst/>
                <a:latin typeface="+mn-lt"/>
                <a:ea typeface="+mn-ea"/>
                <a:cs typeface="+mn-cs"/>
              </a:rPr>
              <a:t>。ただ言われたことをこなすのではなく、自分が正しいと思ったこと、したいと思ったことを実際に行動に移せるかどうかという項目です。</a:t>
            </a:r>
          </a:p>
          <a:p>
            <a:r>
              <a:rPr kumimoji="1" lang="ja-JP" altLang="en-US" sz="1200" b="0" i="0" kern="1200" dirty="0">
                <a:solidFill>
                  <a:schemeClr val="tx1"/>
                </a:solidFill>
                <a:effectLst/>
                <a:latin typeface="+mn-lt"/>
                <a:ea typeface="+mn-ea"/>
                <a:cs typeface="+mn-cs"/>
              </a:rPr>
              <a:t>計画力は</a:t>
            </a:r>
            <a:r>
              <a:rPr kumimoji="1" lang="ja-JP" altLang="en-US" sz="1200" b="1" i="0" kern="1200" dirty="0">
                <a:solidFill>
                  <a:schemeClr val="tx1"/>
                </a:solidFill>
                <a:effectLst/>
                <a:latin typeface="+mn-lt"/>
                <a:ea typeface="+mn-ea"/>
                <a:cs typeface="+mn-cs"/>
              </a:rPr>
              <a:t>「段取り」「タイムマネジメント」「</a:t>
            </a:r>
            <a:r>
              <a:rPr kumimoji="1" lang="en-US" altLang="ja-JP" sz="1200" b="1" i="0" kern="1200" dirty="0">
                <a:solidFill>
                  <a:schemeClr val="tx1"/>
                </a:solidFill>
                <a:effectLst/>
                <a:latin typeface="+mn-lt"/>
                <a:ea typeface="+mn-ea"/>
                <a:cs typeface="+mn-cs"/>
              </a:rPr>
              <a:t>PDCA</a:t>
            </a:r>
            <a:r>
              <a:rPr kumimoji="1" lang="ja-JP" altLang="en-US" sz="1200" b="1" i="0" kern="1200" dirty="0">
                <a:solidFill>
                  <a:schemeClr val="tx1"/>
                </a:solidFill>
                <a:effectLst/>
                <a:latin typeface="+mn-lt"/>
                <a:ea typeface="+mn-ea"/>
                <a:cs typeface="+mn-cs"/>
              </a:rPr>
              <a:t>」「明確な目標」「優先順位」</a:t>
            </a:r>
            <a:r>
              <a:rPr kumimoji="1" lang="ja-JP" altLang="en-US" sz="1200" b="0" i="0" kern="1200" dirty="0">
                <a:solidFill>
                  <a:schemeClr val="tx1"/>
                </a:solidFill>
                <a:effectLst/>
                <a:latin typeface="+mn-lt"/>
                <a:ea typeface="+mn-ea"/>
                <a:cs typeface="+mn-cs"/>
              </a:rPr>
              <a:t>をあげています。自分で計画を立て、計画通りに実行できるかどうかですよね。ちなみに</a:t>
            </a:r>
            <a:r>
              <a:rPr kumimoji="1" lang="en-US" altLang="ja-JP" sz="1200" b="0" i="0" kern="1200" dirty="0">
                <a:solidFill>
                  <a:schemeClr val="tx1"/>
                </a:solidFill>
                <a:effectLst/>
                <a:latin typeface="+mn-lt"/>
                <a:ea typeface="+mn-ea"/>
                <a:cs typeface="+mn-cs"/>
              </a:rPr>
              <a:t>PDCA</a:t>
            </a:r>
            <a:r>
              <a:rPr kumimoji="1" lang="ja-JP" altLang="en-US" sz="1200" b="0" i="0" kern="1200" dirty="0">
                <a:solidFill>
                  <a:schemeClr val="tx1"/>
                </a:solidFill>
                <a:effectLst/>
                <a:latin typeface="+mn-lt"/>
                <a:ea typeface="+mn-ea"/>
                <a:cs typeface="+mn-cs"/>
              </a:rPr>
              <a:t>は「</a:t>
            </a:r>
            <a:r>
              <a:rPr kumimoji="1" lang="en-US" altLang="ja-JP" sz="1200" b="0" i="0" kern="1200" dirty="0">
                <a:solidFill>
                  <a:schemeClr val="tx1"/>
                </a:solidFill>
                <a:effectLst/>
                <a:latin typeface="+mn-lt"/>
                <a:ea typeface="+mn-ea"/>
                <a:cs typeface="+mn-cs"/>
              </a:rPr>
              <a:t>Plan</a:t>
            </a:r>
            <a:r>
              <a:rPr kumimoji="1" lang="ja-JP" altLang="en-US" sz="1200" b="0" i="0" kern="1200" dirty="0">
                <a:solidFill>
                  <a:schemeClr val="tx1"/>
                </a:solidFill>
                <a:effectLst/>
                <a:latin typeface="+mn-lt"/>
                <a:ea typeface="+mn-ea"/>
                <a:cs typeface="+mn-cs"/>
              </a:rPr>
              <a:t>（計画）、</a:t>
            </a:r>
            <a:r>
              <a:rPr kumimoji="1" lang="en-US" altLang="ja-JP" sz="1200" b="0" i="0" kern="1200" dirty="0">
                <a:solidFill>
                  <a:schemeClr val="tx1"/>
                </a:solidFill>
                <a:effectLst/>
                <a:latin typeface="+mn-lt"/>
                <a:ea typeface="+mn-ea"/>
                <a:cs typeface="+mn-cs"/>
              </a:rPr>
              <a:t>Do</a:t>
            </a:r>
            <a:r>
              <a:rPr kumimoji="1" lang="ja-JP" altLang="en-US" sz="1200" b="0" i="0" kern="1200" dirty="0">
                <a:solidFill>
                  <a:schemeClr val="tx1"/>
                </a:solidFill>
                <a:effectLst/>
                <a:latin typeface="+mn-lt"/>
                <a:ea typeface="+mn-ea"/>
                <a:cs typeface="+mn-cs"/>
              </a:rPr>
              <a:t>（実行）、</a:t>
            </a:r>
            <a:r>
              <a:rPr kumimoji="1" lang="en-US" altLang="ja-JP" sz="1200" b="0" i="0" kern="1200" dirty="0">
                <a:solidFill>
                  <a:schemeClr val="tx1"/>
                </a:solidFill>
                <a:effectLst/>
                <a:latin typeface="+mn-lt"/>
                <a:ea typeface="+mn-ea"/>
                <a:cs typeface="+mn-cs"/>
              </a:rPr>
              <a:t>Check</a:t>
            </a:r>
            <a:r>
              <a:rPr kumimoji="1" lang="ja-JP" altLang="en-US" sz="1200" b="0" i="0" kern="1200" dirty="0">
                <a:solidFill>
                  <a:schemeClr val="tx1"/>
                </a:solidFill>
                <a:effectLst/>
                <a:latin typeface="+mn-lt"/>
                <a:ea typeface="+mn-ea"/>
                <a:cs typeface="+mn-cs"/>
              </a:rPr>
              <a:t>（評価）、</a:t>
            </a:r>
            <a:r>
              <a:rPr kumimoji="1" lang="en-US" altLang="ja-JP" sz="1200" b="0" i="0" kern="1200" dirty="0">
                <a:solidFill>
                  <a:schemeClr val="tx1"/>
                </a:solidFill>
                <a:effectLst/>
                <a:latin typeface="+mn-lt"/>
                <a:ea typeface="+mn-ea"/>
                <a:cs typeface="+mn-cs"/>
              </a:rPr>
              <a:t>Action</a:t>
            </a:r>
            <a:r>
              <a:rPr kumimoji="1" lang="ja-JP" altLang="en-US" sz="1200" b="0" i="0" kern="1200" dirty="0">
                <a:solidFill>
                  <a:schemeClr val="tx1"/>
                </a:solidFill>
                <a:effectLst/>
                <a:latin typeface="+mn-lt"/>
                <a:ea typeface="+mn-ea"/>
                <a:cs typeface="+mn-cs"/>
              </a:rPr>
              <a:t>（改善）」の略、つまり立てた計画を改善しつつ実行できるかということです。</a:t>
            </a:r>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14</a:t>
            </a:fld>
            <a:endParaRPr kumimoji="1" lang="ja-JP" altLang="en-US"/>
          </a:p>
        </p:txBody>
      </p:sp>
    </p:spTree>
    <p:extLst>
      <p:ext uri="{BB962C8B-B14F-4D97-AF65-F5344CB8AC3E}">
        <p14:creationId xmlns:p14="http://schemas.microsoft.com/office/powerpoint/2010/main" val="39115354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15</a:t>
            </a:fld>
            <a:endParaRPr kumimoji="1" lang="ja-JP" altLang="en-US"/>
          </a:p>
        </p:txBody>
      </p:sp>
    </p:spTree>
    <p:extLst>
      <p:ext uri="{BB962C8B-B14F-4D97-AF65-F5344CB8AC3E}">
        <p14:creationId xmlns:p14="http://schemas.microsoft.com/office/powerpoint/2010/main" val="33785591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u="sng" kern="1200" dirty="0">
                <a:solidFill>
                  <a:schemeClr val="tx1"/>
                </a:solidFill>
                <a:effectLst/>
                <a:latin typeface="+mn-lt"/>
                <a:ea typeface="+mn-ea"/>
                <a:cs typeface="+mn-cs"/>
                <a:hlinkClick r:id="rId3"/>
              </a:rPr>
              <a:t>https://www.youtube.com/watch?v=qNzutuNf8C4</a:t>
            </a:r>
            <a:endParaRPr kumimoji="1" lang="ja-JP" altLang="ja-JP" sz="1200" kern="1200" dirty="0">
              <a:solidFill>
                <a:schemeClr val="tx1"/>
              </a:solidFill>
              <a:effectLst/>
              <a:latin typeface="+mn-lt"/>
              <a:ea typeface="+mn-ea"/>
              <a:cs typeface="+mn-cs"/>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16</a:t>
            </a:fld>
            <a:endParaRPr kumimoji="1" lang="ja-JP" altLang="en-US"/>
          </a:p>
        </p:txBody>
      </p:sp>
    </p:spTree>
    <p:extLst>
      <p:ext uri="{BB962C8B-B14F-4D97-AF65-F5344CB8AC3E}">
        <p14:creationId xmlns:p14="http://schemas.microsoft.com/office/powerpoint/2010/main" val="137873852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jpeg"/><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jpe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7" name="正方形/長方形 6"/>
          <p:cNvSpPr/>
          <p:nvPr/>
        </p:nvSpPr>
        <p:spPr>
          <a:xfrm>
            <a:off x="0" y="0"/>
            <a:ext cx="9144000" cy="6858000"/>
          </a:xfrm>
          <a:prstGeom prst="rect">
            <a:avLst/>
          </a:prstGeom>
          <a:solidFill>
            <a:schemeClr val="bg1"/>
          </a:solidFill>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sp>
        <p:nvSpPr>
          <p:cNvPr id="9" name="正方形/長方形 8"/>
          <p:cNvSpPr/>
          <p:nvPr/>
        </p:nvSpPr>
        <p:spPr>
          <a:xfrm flipV="1">
            <a:off x="685800" y="2276971"/>
            <a:ext cx="7772400" cy="933083"/>
          </a:xfrm>
          <a:prstGeom prst="rect">
            <a:avLst/>
          </a:prstGeom>
          <a:solidFill>
            <a:srgbClr val="33ACBD"/>
          </a:solidFill>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sp>
        <p:nvSpPr>
          <p:cNvPr id="2" name="タイトル 1"/>
          <p:cNvSpPr>
            <a:spLocks noGrp="1"/>
          </p:cNvSpPr>
          <p:nvPr>
            <p:ph type="ctrTitle"/>
          </p:nvPr>
        </p:nvSpPr>
        <p:spPr>
          <a:xfrm>
            <a:off x="685800" y="2276971"/>
            <a:ext cx="7772400" cy="933083"/>
          </a:xfrm>
        </p:spPr>
        <p:txBody>
          <a:bodyPr/>
          <a:lstStyle>
            <a:lvl1pPr algn="r">
              <a:defRPr sz="3600">
                <a:solidFill>
                  <a:schemeClr val="bg1"/>
                </a:solidFill>
              </a:defRPr>
            </a:lvl1pPr>
          </a:lstStyle>
          <a:p>
            <a:r>
              <a:rPr kumimoji="1" lang="ja-JP" altLang="en-US"/>
              <a:t>マスター タイトルの書式設定</a:t>
            </a:r>
            <a:endParaRPr kumimoji="1" lang="ja-JP" altLang="en-US" dirty="0"/>
          </a:p>
        </p:txBody>
      </p:sp>
      <p:sp>
        <p:nvSpPr>
          <p:cNvPr id="3" name="サブタイトル 2"/>
          <p:cNvSpPr>
            <a:spLocks noGrp="1"/>
          </p:cNvSpPr>
          <p:nvPr>
            <p:ph type="subTitle" idx="1"/>
          </p:nvPr>
        </p:nvSpPr>
        <p:spPr>
          <a:xfrm>
            <a:off x="685800" y="3886200"/>
            <a:ext cx="7772400" cy="566005"/>
          </a:xfrm>
        </p:spPr>
        <p:txBody>
          <a:bodyPr>
            <a:normAutofit/>
          </a:bodyPr>
          <a:lstStyle>
            <a:lvl1pPr marL="0" indent="0" algn="r">
              <a:buNone/>
              <a:defRPr sz="2400">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endParaRPr kumimoji="1" lang="ja-JP" altLang="en-US" dirty="0"/>
          </a:p>
        </p:txBody>
      </p:sp>
      <p:sp>
        <p:nvSpPr>
          <p:cNvPr id="10" name="正方形/長方形 9"/>
          <p:cNvSpPr/>
          <p:nvPr/>
        </p:nvSpPr>
        <p:spPr>
          <a:xfrm flipV="1">
            <a:off x="0" y="-1"/>
            <a:ext cx="244235" cy="237265"/>
          </a:xfrm>
          <a:prstGeom prst="rect">
            <a:avLst/>
          </a:prstGeom>
          <a:solidFill>
            <a:srgbClr val="CC0000"/>
          </a:solidFill>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sp>
        <p:nvSpPr>
          <p:cNvPr id="13" name="正方形/長方形 12"/>
          <p:cNvSpPr/>
          <p:nvPr/>
        </p:nvSpPr>
        <p:spPr>
          <a:xfrm flipV="1">
            <a:off x="0" y="6662718"/>
            <a:ext cx="9144000" cy="201893"/>
          </a:xfrm>
          <a:prstGeom prst="rect">
            <a:avLst/>
          </a:prstGeom>
          <a:solidFill>
            <a:srgbClr val="33ACBD"/>
          </a:solidFill>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sp>
        <p:nvSpPr>
          <p:cNvPr id="16" name="正方形/長方形 15"/>
          <p:cNvSpPr/>
          <p:nvPr/>
        </p:nvSpPr>
        <p:spPr>
          <a:xfrm flipV="1">
            <a:off x="244236" y="0"/>
            <a:ext cx="244235" cy="237265"/>
          </a:xfrm>
          <a:prstGeom prst="rect">
            <a:avLst/>
          </a:prstGeom>
          <a:solidFill>
            <a:srgbClr val="33ACBD"/>
          </a:solidFill>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pic>
        <p:nvPicPr>
          <p:cNvPr id="18" name="図 1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885" y="6717943"/>
            <a:ext cx="639634" cy="95299"/>
          </a:xfrm>
          <a:prstGeom prst="rect">
            <a:avLst/>
          </a:prstGeom>
        </p:spPr>
      </p:pic>
      <p:pic>
        <p:nvPicPr>
          <p:cNvPr id="19" name="図 1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2723" y="6719347"/>
            <a:ext cx="401579" cy="103634"/>
          </a:xfrm>
          <a:prstGeom prst="rect">
            <a:avLst/>
          </a:prstGeom>
        </p:spPr>
      </p:pic>
      <p:sp>
        <p:nvSpPr>
          <p:cNvPr id="22" name="正方形/長方形 21"/>
          <p:cNvSpPr/>
          <p:nvPr/>
        </p:nvSpPr>
        <p:spPr>
          <a:xfrm flipH="1" flipV="1">
            <a:off x="9059333" y="-2"/>
            <a:ext cx="97309" cy="6858002"/>
          </a:xfrm>
          <a:prstGeom prst="rect">
            <a:avLst/>
          </a:prstGeom>
          <a:solidFill>
            <a:srgbClr val="33ACBD"/>
          </a:solidFill>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sp>
        <p:nvSpPr>
          <p:cNvPr id="21" name="正方形/長方形 20"/>
          <p:cNvSpPr/>
          <p:nvPr/>
        </p:nvSpPr>
        <p:spPr>
          <a:xfrm flipV="1">
            <a:off x="9059334" y="6662710"/>
            <a:ext cx="97896" cy="201897"/>
          </a:xfrm>
          <a:prstGeom prst="rect">
            <a:avLst/>
          </a:prstGeom>
          <a:solidFill>
            <a:srgbClr val="CC0000"/>
          </a:solidFill>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pic>
        <p:nvPicPr>
          <p:cNvPr id="8" name="図 7" descr="単独LOGO01.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70204" y="5560175"/>
            <a:ext cx="987996" cy="1082996"/>
          </a:xfrm>
          <a:prstGeom prst="rect">
            <a:avLst/>
          </a:prstGeom>
        </p:spPr>
      </p:pic>
    </p:spTree>
    <p:extLst>
      <p:ext uri="{BB962C8B-B14F-4D97-AF65-F5344CB8AC3E}">
        <p14:creationId xmlns:p14="http://schemas.microsoft.com/office/powerpoint/2010/main" val="34661513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フッター プレースホルダー 4"/>
          <p:cNvSpPr>
            <a:spLocks noGrp="1"/>
          </p:cNvSpPr>
          <p:nvPr>
            <p:ph type="ftr" sz="quarter" idx="11"/>
          </p:nvPr>
        </p:nvSpPr>
        <p:spPr>
          <a:xfrm>
            <a:off x="3124200" y="6356350"/>
            <a:ext cx="2895600" cy="365125"/>
          </a:xfrm>
          <a:prstGeom prst="rect">
            <a:avLst/>
          </a:prstGeom>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06AD039A-9A13-4F19-891E-3AB06E8B281C}" type="slidenum">
              <a:rPr kumimoji="1" lang="ja-JP" altLang="en-US" smtClean="0"/>
              <a:t>‹#›</a:t>
            </a:fld>
            <a:endParaRPr kumimoji="1" lang="ja-JP" altLang="en-US"/>
          </a:p>
        </p:txBody>
      </p:sp>
    </p:spTree>
    <p:extLst>
      <p:ext uri="{BB962C8B-B14F-4D97-AF65-F5344CB8AC3E}">
        <p14:creationId xmlns:p14="http://schemas.microsoft.com/office/powerpoint/2010/main" val="18527735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a:xfrm>
            <a:off x="0" y="6658020"/>
            <a:ext cx="1095570" cy="199979"/>
          </a:xfrm>
          <a:prstGeom prst="rect">
            <a:avLst/>
          </a:prstGeom>
        </p:spPr>
        <p:txBody>
          <a:bodyPr/>
          <a:lstStyle/>
          <a:p>
            <a:fld id="{FC41524E-6537-4C03-BC6D-85A0040F113F}" type="datetimeFigureOut">
              <a:rPr kumimoji="1" lang="ja-JP" altLang="en-US" smtClean="0"/>
              <a:t>2021/4/1</a:t>
            </a:fld>
            <a:endParaRPr kumimoji="1" lang="ja-JP" altLang="en-US"/>
          </a:p>
        </p:txBody>
      </p:sp>
      <p:sp>
        <p:nvSpPr>
          <p:cNvPr id="5" name="フッター プレースホルダー 4"/>
          <p:cNvSpPr>
            <a:spLocks noGrp="1"/>
          </p:cNvSpPr>
          <p:nvPr>
            <p:ph type="ftr" sz="quarter" idx="11"/>
          </p:nvPr>
        </p:nvSpPr>
        <p:spPr>
          <a:xfrm>
            <a:off x="3124200" y="6356350"/>
            <a:ext cx="2895600" cy="365125"/>
          </a:xfrm>
          <a:prstGeom prst="rect">
            <a:avLst/>
          </a:prstGeom>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06AD039A-9A13-4F19-891E-3AB06E8B281C}" type="slidenum">
              <a:rPr kumimoji="1" lang="ja-JP" altLang="en-US" smtClean="0"/>
              <a:t>‹#›</a:t>
            </a:fld>
            <a:endParaRPr kumimoji="1" lang="ja-JP" altLang="en-US"/>
          </a:p>
        </p:txBody>
      </p:sp>
    </p:spTree>
    <p:extLst>
      <p:ext uri="{BB962C8B-B14F-4D97-AF65-F5344CB8AC3E}">
        <p14:creationId xmlns:p14="http://schemas.microsoft.com/office/powerpoint/2010/main" val="1519996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スライド①_ベース_Confidential">
    <p:spTree>
      <p:nvGrpSpPr>
        <p:cNvPr id="1" name=""/>
        <p:cNvGrpSpPr/>
        <p:nvPr/>
      </p:nvGrpSpPr>
      <p:grpSpPr>
        <a:xfrm>
          <a:off x="0" y="0"/>
          <a:ext cx="0" cy="0"/>
          <a:chOff x="0" y="0"/>
          <a:chExt cx="0" cy="0"/>
        </a:xfrm>
      </p:grpSpPr>
      <p:pic>
        <p:nvPicPr>
          <p:cNvPr id="2" name="図 1" descr="c-4-2.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pic>
        <p:nvPicPr>
          <p:cNvPr id="21" name="図 20" descr="logo3.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345" y="6391380"/>
            <a:ext cx="2545898" cy="462890"/>
          </a:xfrm>
          <a:prstGeom prst="rect">
            <a:avLst/>
          </a:prstGeom>
        </p:spPr>
      </p:pic>
      <p:sp>
        <p:nvSpPr>
          <p:cNvPr id="22" name="テキスト ボックス 21"/>
          <p:cNvSpPr txBox="1"/>
          <p:nvPr/>
        </p:nvSpPr>
        <p:spPr>
          <a:xfrm>
            <a:off x="3302000" y="6512560"/>
            <a:ext cx="2611120" cy="215444"/>
          </a:xfrm>
          <a:prstGeom prst="rect">
            <a:avLst/>
          </a:prstGeom>
          <a:noFill/>
        </p:spPr>
        <p:txBody>
          <a:bodyPr wrap="square" rtlCol="0">
            <a:spAutoFit/>
          </a:bodyPr>
          <a:lstStyle/>
          <a:p>
            <a:pPr algn="ctr"/>
            <a:r>
              <a:rPr kumimoji="1" lang="en-US" altLang="ja-JP" sz="800" i="1" kern="800" spc="50" dirty="0">
                <a:solidFill>
                  <a:schemeClr val="tx1"/>
                </a:solidFill>
                <a:latin typeface="メイリオ"/>
                <a:ea typeface="メイリオ"/>
                <a:cs typeface="メイリオ"/>
              </a:rPr>
              <a:t>© 2014 Japan Business</a:t>
            </a:r>
            <a:r>
              <a:rPr lang="en-US" altLang="ja-JP" sz="800" i="1" kern="800" spc="50" dirty="0">
                <a:solidFill>
                  <a:schemeClr val="tx1"/>
                </a:solidFill>
                <a:latin typeface="メイリオ"/>
                <a:ea typeface="メイリオ"/>
                <a:cs typeface="メイリオ"/>
              </a:rPr>
              <a:t> S</a:t>
            </a:r>
            <a:r>
              <a:rPr kumimoji="1" lang="en-US" altLang="ja-JP" sz="800" i="1" kern="800" spc="50" dirty="0">
                <a:solidFill>
                  <a:schemeClr val="tx1"/>
                </a:solidFill>
                <a:latin typeface="メイリオ"/>
                <a:ea typeface="メイリオ"/>
                <a:cs typeface="メイリオ"/>
              </a:rPr>
              <a:t>ystems, Inc.</a:t>
            </a:r>
            <a:endParaRPr kumimoji="1" lang="ja-JP" altLang="en-US" sz="800" i="1" kern="800" spc="50" dirty="0">
              <a:solidFill>
                <a:schemeClr val="tx1"/>
              </a:solidFill>
              <a:latin typeface="メイリオ"/>
              <a:ea typeface="メイリオ"/>
              <a:cs typeface="メイリオ"/>
            </a:endParaRPr>
          </a:p>
        </p:txBody>
      </p:sp>
      <p:sp>
        <p:nvSpPr>
          <p:cNvPr id="24" name="テキスト ボックス 23"/>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6" name="図 5" descr="c-4-2.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pic>
        <p:nvPicPr>
          <p:cNvPr id="7" name="図 6" descr="logo3.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345" y="6391380"/>
            <a:ext cx="2545898" cy="462890"/>
          </a:xfrm>
          <a:prstGeom prst="rect">
            <a:avLst/>
          </a:prstGeom>
        </p:spPr>
      </p:pic>
      <p:sp>
        <p:nvSpPr>
          <p:cNvPr id="8" name="テキスト ボックス 7"/>
          <p:cNvSpPr txBox="1"/>
          <p:nvPr/>
        </p:nvSpPr>
        <p:spPr>
          <a:xfrm>
            <a:off x="3302000" y="6512560"/>
            <a:ext cx="2611120" cy="215444"/>
          </a:xfrm>
          <a:prstGeom prst="rect">
            <a:avLst/>
          </a:prstGeom>
          <a:noFill/>
        </p:spPr>
        <p:txBody>
          <a:bodyPr wrap="square" rtlCol="0">
            <a:spAutoFit/>
          </a:bodyPr>
          <a:lstStyle/>
          <a:p>
            <a:pPr algn="ctr"/>
            <a:r>
              <a:rPr kumimoji="1" lang="en-US" altLang="ja-JP" sz="800" i="1" kern="800" spc="50" dirty="0">
                <a:solidFill>
                  <a:schemeClr val="tx1"/>
                </a:solidFill>
                <a:latin typeface="メイリオ"/>
                <a:ea typeface="メイリオ"/>
                <a:cs typeface="メイリオ"/>
              </a:rPr>
              <a:t>© 2014 Japan Business</a:t>
            </a:r>
            <a:r>
              <a:rPr lang="en-US" altLang="ja-JP" sz="800" i="1" kern="800" spc="50" dirty="0">
                <a:solidFill>
                  <a:schemeClr val="tx1"/>
                </a:solidFill>
                <a:latin typeface="メイリオ"/>
                <a:ea typeface="メイリオ"/>
                <a:cs typeface="メイリオ"/>
              </a:rPr>
              <a:t> S</a:t>
            </a:r>
            <a:r>
              <a:rPr kumimoji="1" lang="en-US" altLang="ja-JP" sz="800" i="1" kern="800" spc="50" dirty="0">
                <a:solidFill>
                  <a:schemeClr val="tx1"/>
                </a:solidFill>
                <a:latin typeface="メイリオ"/>
                <a:ea typeface="メイリオ"/>
                <a:cs typeface="メイリオ"/>
              </a:rPr>
              <a:t>ystems, Inc.</a:t>
            </a:r>
            <a:endParaRPr kumimoji="1" lang="ja-JP" altLang="en-US" sz="800" i="1" kern="800" spc="50" dirty="0">
              <a:solidFill>
                <a:schemeClr val="tx1"/>
              </a:solidFill>
              <a:latin typeface="メイリオ"/>
              <a:ea typeface="メイリオ"/>
              <a:cs typeface="メイリオ"/>
            </a:endParaRPr>
          </a:p>
        </p:txBody>
      </p:sp>
      <p:sp>
        <p:nvSpPr>
          <p:cNvPr id="9" name="テキスト ボックス 8"/>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sp>
        <p:nvSpPr>
          <p:cNvPr id="10" name="コンテンツ プレースホルダー 2"/>
          <p:cNvSpPr>
            <a:spLocks noGrp="1"/>
          </p:cNvSpPr>
          <p:nvPr>
            <p:ph idx="1"/>
          </p:nvPr>
        </p:nvSpPr>
        <p:spPr>
          <a:xfrm>
            <a:off x="340745" y="756193"/>
            <a:ext cx="8429622" cy="5531438"/>
          </a:xfrm>
          <a:prstGeom prst="rect">
            <a:avLst/>
          </a:prstGeom>
        </p:spPr>
        <p:txBody>
          <a:bodyPr/>
          <a:lstStyle>
            <a:lvl1pPr marL="0" indent="0">
              <a:buClr>
                <a:schemeClr val="accent3">
                  <a:lumMod val="50000"/>
                </a:schemeClr>
              </a:buClr>
              <a:buFont typeface="Wingdings" panose="05000000000000000000" pitchFamily="2" charset="2"/>
              <a:buNone/>
              <a:defRPr sz="2000" b="0" i="0">
                <a:solidFill>
                  <a:srgbClr val="404040"/>
                </a:solidFill>
                <a:latin typeface="メイリオ"/>
                <a:ea typeface="メイリオ"/>
                <a:cs typeface="メイリオ"/>
              </a:defRPr>
            </a:lvl1pPr>
            <a:lvl2pPr marL="742950" indent="-285750">
              <a:buClr>
                <a:schemeClr val="accent3">
                  <a:lumMod val="50000"/>
                </a:schemeClr>
              </a:buClr>
              <a:buFont typeface="Wingdings" panose="05000000000000000000" pitchFamily="2" charset="2"/>
              <a:buChar char="u"/>
              <a:defRPr sz="1800" b="0" i="0">
                <a:solidFill>
                  <a:schemeClr val="tx1">
                    <a:lumMod val="85000"/>
                    <a:lumOff val="15000"/>
                  </a:schemeClr>
                </a:solidFill>
                <a:latin typeface="メイリオ"/>
                <a:ea typeface="メイリオ"/>
                <a:cs typeface="メイリオ"/>
              </a:defRPr>
            </a:lvl2pPr>
            <a:lvl3pPr marL="1200150" indent="-285750">
              <a:buClr>
                <a:schemeClr val="accent3">
                  <a:lumMod val="50000"/>
                </a:schemeClr>
              </a:buClr>
              <a:buFont typeface="Wingdings" panose="05000000000000000000" pitchFamily="2" charset="2"/>
              <a:buChar char="u"/>
              <a:defRPr sz="1600" b="0" i="0">
                <a:solidFill>
                  <a:srgbClr val="404040"/>
                </a:solidFill>
                <a:latin typeface="メイリオ"/>
                <a:ea typeface="メイリオ"/>
                <a:cs typeface="メイリオ"/>
              </a:defRPr>
            </a:lvl3pPr>
            <a:lvl4pPr marL="1657350" indent="-285750">
              <a:buClr>
                <a:schemeClr val="accent3">
                  <a:lumMod val="50000"/>
                </a:schemeClr>
              </a:buClr>
              <a:buFont typeface="Wingdings" panose="05000000000000000000" pitchFamily="2" charset="2"/>
              <a:buChar char="u"/>
              <a:defRPr sz="1400" b="0" i="0">
                <a:solidFill>
                  <a:srgbClr val="404040"/>
                </a:solidFill>
                <a:latin typeface="メイリオ"/>
                <a:ea typeface="メイリオ"/>
                <a:cs typeface="メイリオ"/>
              </a:defRPr>
            </a:lvl4pPr>
            <a:lvl5pPr marL="1828800" indent="0">
              <a:buNone/>
              <a:defRPr sz="1800" b="0" i="0">
                <a:solidFill>
                  <a:srgbClr val="404040"/>
                </a:solidFill>
                <a:latin typeface="メイリオ"/>
                <a:ea typeface="メイリオ"/>
                <a:cs typeface="メイリオ"/>
              </a:defRPr>
            </a:lvl5pPr>
          </a:lstStyle>
          <a:p>
            <a:pPr lvl="0"/>
            <a:r>
              <a:rPr kumimoji="1" lang="ja-JP" altLang="en-US"/>
              <a:t>マスター テキストの書式設定</a:t>
            </a:r>
          </a:p>
        </p:txBody>
      </p:sp>
      <p:sp>
        <p:nvSpPr>
          <p:cNvPr id="11" name="タイトル 1"/>
          <p:cNvSpPr>
            <a:spLocks noGrp="1"/>
          </p:cNvSpPr>
          <p:nvPr>
            <p:ph type="ctrTitle" hasCustomPrompt="1"/>
          </p:nvPr>
        </p:nvSpPr>
        <p:spPr>
          <a:xfrm>
            <a:off x="350370" y="131850"/>
            <a:ext cx="8429622" cy="409795"/>
          </a:xfrm>
          <a:prstGeom prst="rect">
            <a:avLst/>
          </a:prstGeom>
        </p:spPr>
        <p:txBody>
          <a:bodyPr/>
          <a:lstStyle>
            <a:lvl1pPr algn="l">
              <a:defRPr sz="3000" b="1">
                <a:solidFill>
                  <a:schemeClr val="bg1"/>
                </a:solidFill>
                <a:latin typeface="メイリオ"/>
                <a:ea typeface="メイリオ"/>
                <a:cs typeface="メイリオ"/>
              </a:defRPr>
            </a:lvl1pPr>
          </a:lstStyle>
          <a:p>
            <a:r>
              <a:rPr kumimoji="1" lang="ja-JP" altLang="en-US" dirty="0"/>
              <a:t>タイトル</a:t>
            </a:r>
          </a:p>
        </p:txBody>
      </p:sp>
      <p:pic>
        <p:nvPicPr>
          <p:cNvPr id="12" name="図 11" descr="c-4-2.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sp>
        <p:nvSpPr>
          <p:cNvPr id="15" name="テキスト ボックス 14"/>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sp>
        <p:nvSpPr>
          <p:cNvPr id="16" name="テキスト ボックス 15"/>
          <p:cNvSpPr txBox="1"/>
          <p:nvPr/>
        </p:nvSpPr>
        <p:spPr>
          <a:xfrm>
            <a:off x="6000382" y="6470113"/>
            <a:ext cx="2348189" cy="246221"/>
          </a:xfrm>
          <a:prstGeom prst="rect">
            <a:avLst/>
          </a:prstGeom>
          <a:solidFill>
            <a:schemeClr val="accent3">
              <a:lumMod val="20000"/>
              <a:lumOff val="80000"/>
            </a:schemeClr>
          </a:solidFill>
        </p:spPr>
        <p:txBody>
          <a:bodyPr wrap="square" rtlCol="0">
            <a:spAutoFit/>
          </a:bodyPr>
          <a:lstStyle/>
          <a:p>
            <a:pPr algn="ctr"/>
            <a:r>
              <a:rPr kumimoji="1" lang="en-US" altLang="ja-JP" sz="1000" i="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Confidential</a:t>
            </a:r>
            <a:endParaRPr kumimoji="1" lang="ja-JP" altLang="en-US" sz="1000" i="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987943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5_タイトルとコンテンツ">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65683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中表紙_Confidential">
    <p:spTree>
      <p:nvGrpSpPr>
        <p:cNvPr id="1" name=""/>
        <p:cNvGrpSpPr/>
        <p:nvPr/>
      </p:nvGrpSpPr>
      <p:grpSpPr>
        <a:xfrm>
          <a:off x="0" y="0"/>
          <a:ext cx="0" cy="0"/>
          <a:chOff x="0" y="0"/>
          <a:chExt cx="0" cy="0"/>
        </a:xfrm>
      </p:grpSpPr>
      <p:sp>
        <p:nvSpPr>
          <p:cNvPr id="7" name="正方形/長方形 6"/>
          <p:cNvSpPr/>
          <p:nvPr/>
        </p:nvSpPr>
        <p:spPr>
          <a:xfrm>
            <a:off x="0" y="6391380"/>
            <a:ext cx="9144000" cy="46086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pic>
        <p:nvPicPr>
          <p:cNvPr id="8" name="図 7" descr="logo3.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345" y="6391380"/>
            <a:ext cx="2545898" cy="462890"/>
          </a:xfrm>
          <a:prstGeom prst="rect">
            <a:avLst/>
          </a:prstGeom>
        </p:spPr>
      </p:pic>
      <p:sp>
        <p:nvSpPr>
          <p:cNvPr id="9" name="テキスト ボックス 8"/>
          <p:cNvSpPr txBox="1"/>
          <p:nvPr/>
        </p:nvSpPr>
        <p:spPr>
          <a:xfrm>
            <a:off x="3302000" y="6512560"/>
            <a:ext cx="2611120" cy="215444"/>
          </a:xfrm>
          <a:prstGeom prst="rect">
            <a:avLst/>
          </a:prstGeom>
          <a:noFill/>
        </p:spPr>
        <p:txBody>
          <a:bodyPr wrap="square" rtlCol="0">
            <a:spAutoFit/>
          </a:bodyPr>
          <a:lstStyle/>
          <a:p>
            <a:pPr algn="ctr"/>
            <a:r>
              <a:rPr kumimoji="1" lang="en-US" altLang="ja-JP" sz="800" i="1" kern="800" spc="50" dirty="0">
                <a:latin typeface="メイリオ"/>
                <a:ea typeface="メイリオ"/>
                <a:cs typeface="メイリオ"/>
              </a:rPr>
              <a:t>© 2014 Japan Business</a:t>
            </a:r>
            <a:r>
              <a:rPr lang="en-US" altLang="ja-JP" sz="800" i="1" kern="800" spc="50" dirty="0">
                <a:latin typeface="メイリオ"/>
                <a:ea typeface="メイリオ"/>
                <a:cs typeface="メイリオ"/>
              </a:rPr>
              <a:t> S</a:t>
            </a:r>
            <a:r>
              <a:rPr kumimoji="1" lang="en-US" altLang="ja-JP" sz="800" i="1" kern="800" spc="50" dirty="0">
                <a:latin typeface="メイリオ"/>
                <a:ea typeface="メイリオ"/>
                <a:cs typeface="メイリオ"/>
              </a:rPr>
              <a:t>ystems, Inc.</a:t>
            </a:r>
            <a:endParaRPr kumimoji="1" lang="ja-JP" altLang="en-US" sz="800" i="1" kern="800" spc="50" dirty="0">
              <a:latin typeface="メイリオ"/>
              <a:ea typeface="メイリオ"/>
              <a:cs typeface="メイリオ"/>
            </a:endParaRPr>
          </a:p>
        </p:txBody>
      </p:sp>
      <p:sp>
        <p:nvSpPr>
          <p:cNvPr id="10" name="テキスト ボックス 9"/>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5" name="図 4" descr="c-4-3.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49520"/>
            <a:ext cx="9144000" cy="6852242"/>
          </a:xfrm>
          <a:prstGeom prst="rect">
            <a:avLst/>
          </a:prstGeom>
        </p:spPr>
      </p:pic>
      <p:sp>
        <p:nvSpPr>
          <p:cNvPr id="11" name="正方形/長方形 10"/>
          <p:cNvSpPr/>
          <p:nvPr/>
        </p:nvSpPr>
        <p:spPr>
          <a:xfrm>
            <a:off x="0" y="6391380"/>
            <a:ext cx="9144000" cy="46086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pic>
        <p:nvPicPr>
          <p:cNvPr id="12" name="図 11" descr="logo3.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345" y="6391380"/>
            <a:ext cx="2545898" cy="462890"/>
          </a:xfrm>
          <a:prstGeom prst="rect">
            <a:avLst/>
          </a:prstGeom>
        </p:spPr>
      </p:pic>
      <p:sp>
        <p:nvSpPr>
          <p:cNvPr id="13" name="テキスト ボックス 12"/>
          <p:cNvSpPr txBox="1"/>
          <p:nvPr/>
        </p:nvSpPr>
        <p:spPr>
          <a:xfrm>
            <a:off x="3302000" y="6512560"/>
            <a:ext cx="2611120" cy="215444"/>
          </a:xfrm>
          <a:prstGeom prst="rect">
            <a:avLst/>
          </a:prstGeom>
          <a:noFill/>
        </p:spPr>
        <p:txBody>
          <a:bodyPr wrap="square" rtlCol="0">
            <a:spAutoFit/>
          </a:bodyPr>
          <a:lstStyle/>
          <a:p>
            <a:pPr algn="ctr"/>
            <a:r>
              <a:rPr kumimoji="1" lang="en-US" altLang="ja-JP" sz="800" i="1" kern="800" spc="50" dirty="0">
                <a:latin typeface="メイリオ"/>
                <a:ea typeface="メイリオ"/>
                <a:cs typeface="メイリオ"/>
              </a:rPr>
              <a:t>© 2014 Japan Business</a:t>
            </a:r>
            <a:r>
              <a:rPr lang="en-US" altLang="ja-JP" sz="800" i="1" kern="800" spc="50" dirty="0">
                <a:latin typeface="メイリオ"/>
                <a:ea typeface="メイリオ"/>
                <a:cs typeface="メイリオ"/>
              </a:rPr>
              <a:t> S</a:t>
            </a:r>
            <a:r>
              <a:rPr kumimoji="1" lang="en-US" altLang="ja-JP" sz="800" i="1" kern="800" spc="50" dirty="0">
                <a:latin typeface="メイリオ"/>
                <a:ea typeface="メイリオ"/>
                <a:cs typeface="メイリオ"/>
              </a:rPr>
              <a:t>ystems, Inc.</a:t>
            </a:r>
            <a:endParaRPr kumimoji="1" lang="ja-JP" altLang="en-US" sz="800" i="1" kern="800" spc="50" dirty="0">
              <a:latin typeface="メイリオ"/>
              <a:ea typeface="メイリオ"/>
              <a:cs typeface="メイリオ"/>
            </a:endParaRPr>
          </a:p>
        </p:txBody>
      </p:sp>
      <p:sp>
        <p:nvSpPr>
          <p:cNvPr id="14" name="テキスト ボックス 13"/>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15" name="図 14" descr="c-4-3.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49520"/>
            <a:ext cx="9144000" cy="6852242"/>
          </a:xfrm>
          <a:prstGeom prst="rect">
            <a:avLst/>
          </a:prstGeom>
        </p:spPr>
      </p:pic>
      <p:sp>
        <p:nvSpPr>
          <p:cNvPr id="16" name="タイトル 1"/>
          <p:cNvSpPr>
            <a:spLocks noGrp="1"/>
          </p:cNvSpPr>
          <p:nvPr>
            <p:ph type="ctrTitle" hasCustomPrompt="1"/>
          </p:nvPr>
        </p:nvSpPr>
        <p:spPr>
          <a:xfrm>
            <a:off x="877126" y="1015934"/>
            <a:ext cx="7598238" cy="1219657"/>
          </a:xfrm>
          <a:prstGeom prst="rect">
            <a:avLst/>
          </a:prstGeom>
        </p:spPr>
        <p:txBody>
          <a:bodyPr/>
          <a:lstStyle>
            <a:lvl1pPr algn="l">
              <a:lnSpc>
                <a:spcPts val="3600"/>
              </a:lnSpc>
              <a:defRPr sz="2400" b="1">
                <a:solidFill>
                  <a:srgbClr val="404040"/>
                </a:solidFill>
                <a:latin typeface="メイリオ"/>
                <a:ea typeface="メイリオ"/>
                <a:cs typeface="メイリオ"/>
              </a:defRPr>
            </a:lvl1pPr>
          </a:lstStyle>
          <a:p>
            <a:r>
              <a:rPr kumimoji="1" lang="en-US" altLang="ja-JP" dirty="0"/>
              <a:t>□□□□□□□□□□□□□□□□</a:t>
            </a:r>
            <a:br>
              <a:rPr kumimoji="1" lang="en-US" altLang="ja-JP" dirty="0"/>
            </a:br>
            <a:r>
              <a:rPr kumimoji="1" lang="en-US" altLang="ja-JP" dirty="0"/>
              <a:t>□□□□□□□□□□□□□□□□</a:t>
            </a:r>
            <a:endParaRPr kumimoji="1" lang="ja-JP" altLang="en-US" dirty="0"/>
          </a:p>
        </p:txBody>
      </p:sp>
      <p:sp>
        <p:nvSpPr>
          <p:cNvPr id="17" name="テキスト プレースホルダー 2"/>
          <p:cNvSpPr>
            <a:spLocks noGrp="1"/>
          </p:cNvSpPr>
          <p:nvPr>
            <p:ph type="body" sz="quarter" idx="11" hasCustomPrompt="1"/>
          </p:nvPr>
        </p:nvSpPr>
        <p:spPr>
          <a:xfrm>
            <a:off x="376343" y="1014112"/>
            <a:ext cx="616707" cy="627062"/>
          </a:xfrm>
          <a:prstGeom prst="rect">
            <a:avLst/>
          </a:prstGeom>
        </p:spPr>
        <p:txBody>
          <a:bodyPr/>
          <a:lstStyle>
            <a:lvl1pPr marL="0" indent="0">
              <a:buNone/>
              <a:defRPr sz="3600" b="1">
                <a:solidFill>
                  <a:srgbClr val="25336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kumimoji="1" lang="en-US" altLang="ja-JP" dirty="0"/>
              <a:t>0</a:t>
            </a:r>
            <a:endParaRPr kumimoji="1" lang="ja-JP" altLang="en-US" dirty="0"/>
          </a:p>
        </p:txBody>
      </p:sp>
      <p:sp>
        <p:nvSpPr>
          <p:cNvPr id="18" name="正方形/長方形 17"/>
          <p:cNvSpPr/>
          <p:nvPr/>
        </p:nvSpPr>
        <p:spPr>
          <a:xfrm>
            <a:off x="0" y="6391380"/>
            <a:ext cx="9144000" cy="46086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1" name="テキスト ボックス 20"/>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22" name="図 21" descr="c-4-3.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49520"/>
            <a:ext cx="9144000" cy="6852242"/>
          </a:xfrm>
          <a:prstGeom prst="rect">
            <a:avLst/>
          </a:prstGeom>
        </p:spPr>
      </p:pic>
    </p:spTree>
    <p:extLst>
      <p:ext uri="{BB962C8B-B14F-4D97-AF65-F5344CB8AC3E}">
        <p14:creationId xmlns:p14="http://schemas.microsoft.com/office/powerpoint/2010/main" val="53173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タイトル スライド">
    <p:spTree>
      <p:nvGrpSpPr>
        <p:cNvPr id="1" name=""/>
        <p:cNvGrpSpPr/>
        <p:nvPr/>
      </p:nvGrpSpPr>
      <p:grpSpPr>
        <a:xfrm>
          <a:off x="0" y="0"/>
          <a:ext cx="0" cy="0"/>
          <a:chOff x="0" y="0"/>
          <a:chExt cx="0" cy="0"/>
        </a:xfrm>
      </p:grpSpPr>
      <p:sp>
        <p:nvSpPr>
          <p:cNvPr id="2" name="タイトル 1"/>
          <p:cNvSpPr>
            <a:spLocks noGrp="1"/>
          </p:cNvSpPr>
          <p:nvPr>
            <p:ph type="title"/>
          </p:nvPr>
        </p:nvSpPr>
        <p:spPr>
          <a:xfrm>
            <a:off x="611560" y="2163192"/>
            <a:ext cx="8229600" cy="1143000"/>
          </a:xfrm>
          <a:prstGeom prst="rect">
            <a:avLst/>
          </a:prstGeom>
        </p:spPr>
        <p:txBody>
          <a:bodyPr anchor="ctr"/>
          <a:lstStyle>
            <a:lvl1pPr algn="l">
              <a:defRPr sz="3600" b="1">
                <a:solidFill>
                  <a:schemeClr val="bg1"/>
                </a:solidFill>
              </a:defRPr>
            </a:lvl1pPr>
          </a:lstStyle>
          <a:p>
            <a:r>
              <a:rPr kumimoji="1" lang="ja-JP" altLang="en-US" dirty="0"/>
              <a:t>マスター タイトルの書式設定</a:t>
            </a:r>
          </a:p>
        </p:txBody>
      </p:sp>
      <p:sp>
        <p:nvSpPr>
          <p:cNvPr id="6" name="テキスト プレースホルダー 5"/>
          <p:cNvSpPr>
            <a:spLocks noGrp="1"/>
          </p:cNvSpPr>
          <p:nvPr>
            <p:ph type="body" sz="quarter" idx="10"/>
          </p:nvPr>
        </p:nvSpPr>
        <p:spPr>
          <a:xfrm>
            <a:off x="611188" y="5229224"/>
            <a:ext cx="5112940" cy="1440135"/>
          </a:xfrm>
          <a:prstGeom prst="rect">
            <a:avLst/>
          </a:prstGeom>
        </p:spPr>
        <p:txBody>
          <a:bodyPr/>
          <a:lstStyle>
            <a:lvl1pPr>
              <a:defRPr sz="2400" b="1">
                <a:solidFill>
                  <a:schemeClr val="tx2"/>
                </a:solidFill>
                <a:latin typeface="+mn-ea"/>
                <a:ea typeface="+mn-ea"/>
              </a:defRPr>
            </a:lvl1pPr>
            <a:lvl2pPr>
              <a:defRPr sz="2000" b="1">
                <a:solidFill>
                  <a:schemeClr val="tx2"/>
                </a:solidFill>
                <a:latin typeface="+mn-ea"/>
                <a:ea typeface="+mn-ea"/>
              </a:defRPr>
            </a:lvl2pPr>
            <a:lvl3pPr>
              <a:defRPr sz="1800" b="1">
                <a:solidFill>
                  <a:schemeClr val="tx2"/>
                </a:solidFill>
                <a:latin typeface="+mn-ea"/>
                <a:ea typeface="+mn-ea"/>
              </a:defRPr>
            </a:lvl3pPr>
            <a:lvl4pPr>
              <a:defRPr sz="1600" b="1">
                <a:solidFill>
                  <a:schemeClr val="tx2"/>
                </a:solidFill>
                <a:latin typeface="+mn-ea"/>
                <a:ea typeface="+mn-ea"/>
              </a:defRPr>
            </a:lvl4pPr>
            <a:lvl5pPr>
              <a:defRPr sz="1600" b="1">
                <a:solidFill>
                  <a:schemeClr val="tx2"/>
                </a:solidFill>
                <a:latin typeface="+mn-ea"/>
                <a:ea typeface="+mn-ea"/>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2592962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タイトルのみ レイアウト">
    <p:spTree>
      <p:nvGrpSpPr>
        <p:cNvPr id="1" name=""/>
        <p:cNvGrpSpPr/>
        <p:nvPr/>
      </p:nvGrpSpPr>
      <p:grpSpPr>
        <a:xfrm>
          <a:off x="0" y="0"/>
          <a:ext cx="0" cy="0"/>
          <a:chOff x="0" y="0"/>
          <a:chExt cx="0" cy="0"/>
        </a:xfrm>
      </p:grpSpPr>
      <p:pic>
        <p:nvPicPr>
          <p:cNvPr id="11" name="7838B78B-9AF4-4B13-BF77-4D23AB0AE294" descr="D6937C5E-C81E-468E-A6AD-1708C80B0C5D">
            <a:extLst>
              <a:ext uri="{FF2B5EF4-FFF2-40B4-BE49-F238E27FC236}">
                <a16:creationId xmlns:a16="http://schemas.microsoft.com/office/drawing/2014/main" xmlns="" id="{28ACE0EF-EE7F-4A06-873E-9A4D4CD5EED8}"/>
              </a:ext>
            </a:extLst>
          </p:cNvPr>
          <p:cNvPicPr>
            <a:picLocks noChangeAspect="1" noChangeArrowheads="1"/>
          </p:cNvPicPr>
          <p:nvPr userDrawn="1"/>
        </p:nvPicPr>
        <p:blipFill rotWithShape="1">
          <a:blip r:embed="rId2">
            <a:extLst>
              <a:ext uri="{28A0092B-C50C-407E-A947-70E740481C1C}">
                <a14:useLocalDpi xmlns:a14="http://schemas.microsoft.com/office/drawing/2010/main"/>
              </a:ext>
            </a:extLst>
          </a:blip>
          <a:srcRect b="90006"/>
          <a:stretch/>
        </p:blipFill>
        <p:spPr bwMode="auto">
          <a:xfrm>
            <a:off x="1376" y="6630082"/>
            <a:ext cx="9144000" cy="23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7838B78B-9AF4-4B13-BF77-4D23AB0AE294" descr="D6937C5E-C81E-468E-A6AD-1708C80B0C5D">
            <a:extLst>
              <a:ext uri="{FF2B5EF4-FFF2-40B4-BE49-F238E27FC236}">
                <a16:creationId xmlns:a16="http://schemas.microsoft.com/office/drawing/2014/main" xmlns="" id="{28ACE0EF-EE7F-4A06-873E-9A4D4CD5EED8}"/>
              </a:ext>
            </a:extLst>
          </p:cNvPr>
          <p:cNvPicPr>
            <a:picLocks noChangeAspect="1" noChangeArrowheads="1"/>
          </p:cNvPicPr>
          <p:nvPr userDrawn="1"/>
        </p:nvPicPr>
        <p:blipFill rotWithShape="1">
          <a:blip r:embed="rId2">
            <a:extLst>
              <a:ext uri="{28A0092B-C50C-407E-A947-70E740481C1C}">
                <a14:useLocalDpi xmlns:a14="http://schemas.microsoft.com/office/drawing/2010/main"/>
              </a:ext>
            </a:extLst>
          </a:blip>
          <a:srcRect b="89619"/>
          <a:stretch/>
        </p:blipFill>
        <p:spPr bwMode="auto">
          <a:xfrm>
            <a:off x="0" y="0"/>
            <a:ext cx="9144000" cy="7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descr="C:\Users\0404264.NTT-ADGRP\Documents\NTTgroup logo date\NTT\NTT Logo（右ホワイト） [更新済み].png"/>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8073691" y="221254"/>
            <a:ext cx="818805" cy="28803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p:cNvPicPr>
            <a:picLocks noChangeAspect="1" noChangeArrowheads="1"/>
          </p:cNvPicPr>
          <p:nvPr userDrawn="1"/>
        </p:nvPicPr>
        <p:blipFill rotWithShape="1">
          <a:blip r:embed="rId4" cstate="email">
            <a:extLst>
              <a:ext uri="{28A0092B-C50C-407E-A947-70E740481C1C}">
                <a14:useLocalDpi xmlns:a14="http://schemas.microsoft.com/office/drawing/2010/main"/>
              </a:ext>
            </a:extLst>
          </a:blip>
          <a:srcRect r="23749"/>
          <a:stretch/>
        </p:blipFill>
        <p:spPr bwMode="auto">
          <a:xfrm>
            <a:off x="7224205" y="-9525"/>
            <a:ext cx="1919811" cy="748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タイトル 1"/>
          <p:cNvSpPr>
            <a:spLocks noGrp="1"/>
          </p:cNvSpPr>
          <p:nvPr>
            <p:ph type="title"/>
          </p:nvPr>
        </p:nvSpPr>
        <p:spPr>
          <a:xfrm>
            <a:off x="323528" y="3175"/>
            <a:ext cx="7983537" cy="711893"/>
          </a:xfrm>
        </p:spPr>
        <p:txBody>
          <a:bodyPr/>
          <a:lstStyle/>
          <a:p>
            <a:r>
              <a:rPr lang="ja-JP" altLang="en-US" dirty="0"/>
              <a:t>マスター タイトルの書式設定</a:t>
            </a:r>
          </a:p>
        </p:txBody>
      </p:sp>
      <p:sp>
        <p:nvSpPr>
          <p:cNvPr id="6" name="スライド番号プレースホルダー 2"/>
          <p:cNvSpPr>
            <a:spLocks noGrp="1"/>
          </p:cNvSpPr>
          <p:nvPr>
            <p:ph type="sldNum" sz="quarter" idx="10"/>
          </p:nvPr>
        </p:nvSpPr>
        <p:spPr>
          <a:xfrm>
            <a:off x="3518520" y="6677098"/>
            <a:ext cx="2133600" cy="149964"/>
          </a:xfrm>
        </p:spPr>
        <p:txBody>
          <a:bodyPr/>
          <a:lstStyle>
            <a:lvl1pPr>
              <a:defRPr>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a:defRPr/>
            </a:pPr>
            <a:r>
              <a:rPr lang="en-US" altLang="ja-JP">
                <a:solidFill>
                  <a:prstClr val="white"/>
                </a:solidFill>
              </a:rPr>
              <a:t>- </a:t>
            </a:r>
            <a:fld id="{03904AFA-E5CD-4D54-AB2B-FD94AC2CA18D}" type="slidenum">
              <a:rPr lang="en-US" altLang="ja-JP" smtClean="0">
                <a:solidFill>
                  <a:prstClr val="white"/>
                </a:solidFill>
              </a:rPr>
              <a:pPr>
                <a:defRPr/>
              </a:pPr>
              <a:t>‹#›</a:t>
            </a:fld>
            <a:r>
              <a:rPr lang="en-US" altLang="ja-JP">
                <a:solidFill>
                  <a:prstClr val="white"/>
                </a:solidFill>
              </a:rPr>
              <a:t> -</a:t>
            </a:r>
            <a:endParaRPr lang="en-US" altLang="ja-JP" dirty="0">
              <a:solidFill>
                <a:prstClr val="white"/>
              </a:solidFill>
            </a:endParaRPr>
          </a:p>
        </p:txBody>
      </p:sp>
    </p:spTree>
    <p:extLst>
      <p:ext uri="{BB962C8B-B14F-4D97-AF65-F5344CB8AC3E}">
        <p14:creationId xmlns:p14="http://schemas.microsoft.com/office/powerpoint/2010/main" val="833980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bl">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14651" y="0"/>
            <a:ext cx="8163658" cy="476250"/>
          </a:xfrm>
        </p:spPr>
        <p:txBody>
          <a:bodyPr/>
          <a:lstStyle/>
          <a:p>
            <a:r>
              <a:rPr lang="ja-JP" altLang="en-US"/>
              <a:t>マスター タイトルの書式設定</a:t>
            </a:r>
          </a:p>
        </p:txBody>
      </p:sp>
      <p:sp>
        <p:nvSpPr>
          <p:cNvPr id="3" name="表プレースホルダー 2"/>
          <p:cNvSpPr>
            <a:spLocks noGrp="1"/>
          </p:cNvSpPr>
          <p:nvPr>
            <p:ph type="tbl" idx="1"/>
          </p:nvPr>
        </p:nvSpPr>
        <p:spPr>
          <a:xfrm>
            <a:off x="457200" y="1600206"/>
            <a:ext cx="8229600" cy="4525963"/>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C3AE4D9-7313-4BF7-A8F4-BF3149D27050}" type="slidenum">
              <a:rPr lang="en-US" altLang="ja-JP">
                <a:solidFill>
                  <a:srgbClr val="000000"/>
                </a:solidFill>
              </a:rPr>
              <a:pPr>
                <a:defRPr/>
              </a:pPr>
              <a:t>‹#›</a:t>
            </a:fld>
            <a:endParaRPr lang="en-US" altLang="ja-JP">
              <a:solidFill>
                <a:srgbClr val="000000"/>
              </a:solidFill>
            </a:endParaRPr>
          </a:p>
        </p:txBody>
      </p:sp>
      <p:sp>
        <p:nvSpPr>
          <p:cNvPr id="7" name="Text Box 5"/>
          <p:cNvSpPr txBox="1">
            <a:spLocks noChangeArrowheads="1"/>
          </p:cNvSpPr>
          <p:nvPr userDrawn="1"/>
        </p:nvSpPr>
        <p:spPr bwMode="auto">
          <a:xfrm>
            <a:off x="8748427" y="6441884"/>
            <a:ext cx="372126" cy="234360"/>
          </a:xfrm>
          <a:prstGeom prst="rect">
            <a:avLst/>
          </a:prstGeom>
          <a:noFill/>
          <a:ln>
            <a:noFill/>
          </a:ln>
        </p:spPr>
        <p:txBody>
          <a:bodyPr anchor="b">
            <a:spAutoFit/>
          </a:bodyPr>
          <a:lstStyle>
            <a:lvl1pPr eaLnBrk="0" hangingPunct="0">
              <a:defRPr kumimoji="1" sz="1200">
                <a:solidFill>
                  <a:schemeClr val="tx1"/>
                </a:solidFill>
                <a:latin typeface="Arial" charset="0"/>
                <a:ea typeface="HGP創英角ｺﾞｼｯｸUB" pitchFamily="50" charset="-128"/>
              </a:defRPr>
            </a:lvl1pPr>
            <a:lvl2pPr marL="742950" indent="-285750" eaLnBrk="0" hangingPunct="0">
              <a:defRPr kumimoji="1" sz="1200">
                <a:solidFill>
                  <a:schemeClr val="tx1"/>
                </a:solidFill>
                <a:latin typeface="Arial" charset="0"/>
                <a:ea typeface="HGP創英角ｺﾞｼｯｸUB" pitchFamily="50" charset="-128"/>
              </a:defRPr>
            </a:lvl2pPr>
            <a:lvl3pPr marL="1143000" indent="-228600" eaLnBrk="0" hangingPunct="0">
              <a:defRPr kumimoji="1" sz="1200">
                <a:solidFill>
                  <a:schemeClr val="tx1"/>
                </a:solidFill>
                <a:latin typeface="Arial" charset="0"/>
                <a:ea typeface="HGP創英角ｺﾞｼｯｸUB" pitchFamily="50" charset="-128"/>
              </a:defRPr>
            </a:lvl3pPr>
            <a:lvl4pPr marL="1600200" indent="-228600" eaLnBrk="0" hangingPunct="0">
              <a:defRPr kumimoji="1" sz="1200">
                <a:solidFill>
                  <a:schemeClr val="tx1"/>
                </a:solidFill>
                <a:latin typeface="Arial" charset="0"/>
                <a:ea typeface="HGP創英角ｺﾞｼｯｸUB" pitchFamily="50" charset="-128"/>
              </a:defRPr>
            </a:lvl4pPr>
            <a:lvl5pPr marL="2057400" indent="-228600" eaLnBrk="0" hangingPunct="0">
              <a:defRPr kumimoji="1" sz="1200">
                <a:solidFill>
                  <a:schemeClr val="tx1"/>
                </a:solidFill>
                <a:latin typeface="Arial" charset="0"/>
                <a:ea typeface="HGP創英角ｺﾞｼｯｸUB" pitchFamily="50" charset="-128"/>
              </a:defRPr>
            </a:lvl5pPr>
            <a:lvl6pPr marL="2514600" indent="-228600" algn="ctr" eaLnBrk="0" fontAlgn="base" hangingPunct="0">
              <a:spcBef>
                <a:spcPct val="0"/>
              </a:spcBef>
              <a:spcAft>
                <a:spcPct val="0"/>
              </a:spcAft>
              <a:defRPr kumimoji="1" sz="1200">
                <a:solidFill>
                  <a:schemeClr val="tx1"/>
                </a:solidFill>
                <a:latin typeface="Arial" charset="0"/>
                <a:ea typeface="HGP創英角ｺﾞｼｯｸUB" pitchFamily="50" charset="-128"/>
              </a:defRPr>
            </a:lvl6pPr>
            <a:lvl7pPr marL="2971800" indent="-228600" algn="ctr" eaLnBrk="0" fontAlgn="base" hangingPunct="0">
              <a:spcBef>
                <a:spcPct val="0"/>
              </a:spcBef>
              <a:spcAft>
                <a:spcPct val="0"/>
              </a:spcAft>
              <a:defRPr kumimoji="1" sz="1200">
                <a:solidFill>
                  <a:schemeClr val="tx1"/>
                </a:solidFill>
                <a:latin typeface="Arial" charset="0"/>
                <a:ea typeface="HGP創英角ｺﾞｼｯｸUB" pitchFamily="50" charset="-128"/>
              </a:defRPr>
            </a:lvl7pPr>
            <a:lvl8pPr marL="3429000" indent="-228600" algn="ctr" eaLnBrk="0" fontAlgn="base" hangingPunct="0">
              <a:spcBef>
                <a:spcPct val="0"/>
              </a:spcBef>
              <a:spcAft>
                <a:spcPct val="0"/>
              </a:spcAft>
              <a:defRPr kumimoji="1" sz="1200">
                <a:solidFill>
                  <a:schemeClr val="tx1"/>
                </a:solidFill>
                <a:latin typeface="Arial" charset="0"/>
                <a:ea typeface="HGP創英角ｺﾞｼｯｸUB" pitchFamily="50" charset="-128"/>
              </a:defRPr>
            </a:lvl8pPr>
            <a:lvl9pPr marL="3886200" indent="-228600" algn="ctr" eaLnBrk="0" fontAlgn="base" hangingPunct="0">
              <a:spcBef>
                <a:spcPct val="0"/>
              </a:spcBef>
              <a:spcAft>
                <a:spcPct val="0"/>
              </a:spcAft>
              <a:defRPr kumimoji="1" sz="1200">
                <a:solidFill>
                  <a:schemeClr val="tx1"/>
                </a:solidFill>
                <a:latin typeface="Arial" charset="0"/>
                <a:ea typeface="HGP創英角ｺﾞｼｯｸUB" pitchFamily="50" charset="-128"/>
              </a:defRPr>
            </a:lvl9pPr>
          </a:lstStyle>
          <a:p>
            <a:pPr algn="r" eaLnBrk="1" hangingPunct="1">
              <a:defRPr/>
            </a:pPr>
            <a:fld id="{F3880115-1A2C-4937-98AF-E1FB2BC6A7D7}" type="slidenum">
              <a:rPr lang="en-US" altLang="ja-JP" sz="923" smtClean="0">
                <a:effectLst/>
                <a:latin typeface="Cataneo BT" pitchFamily="66" charset="0"/>
                <a:ea typeface="ＭＳ Ｐゴシック" pitchFamily="50" charset="-128"/>
              </a:rPr>
              <a:pPr algn="r" eaLnBrk="1" hangingPunct="1">
                <a:defRPr/>
              </a:pPr>
              <a:t>‹#›</a:t>
            </a:fld>
            <a:endParaRPr lang="en-US" altLang="ja-JP" sz="923" dirty="0">
              <a:effectLst/>
              <a:latin typeface="Cataneo BT" pitchFamily="66" charset="0"/>
              <a:ea typeface="ＭＳ Ｐゴシック" pitchFamily="50" charset="-128"/>
            </a:endParaRPr>
          </a:p>
        </p:txBody>
      </p:sp>
    </p:spTree>
    <p:extLst>
      <p:ext uri="{BB962C8B-B14F-4D97-AF65-F5344CB8AC3E}">
        <p14:creationId xmlns:p14="http://schemas.microsoft.com/office/powerpoint/2010/main" val="395414943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表紙_Confidential">
    <p:spTree>
      <p:nvGrpSpPr>
        <p:cNvPr id="1" name=""/>
        <p:cNvGrpSpPr/>
        <p:nvPr/>
      </p:nvGrpSpPr>
      <p:grpSpPr>
        <a:xfrm>
          <a:off x="0" y="0"/>
          <a:ext cx="0" cy="0"/>
          <a:chOff x="0" y="0"/>
          <a:chExt cx="0" cy="0"/>
        </a:xfrm>
      </p:grpSpPr>
      <p:pic>
        <p:nvPicPr>
          <p:cNvPr id="2" name="図 1" descr="c-4-1.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pic>
        <p:nvPicPr>
          <p:cNvPr id="4" name="図 3" descr="logo2.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60899" y="6339481"/>
            <a:ext cx="3651578" cy="505250"/>
          </a:xfrm>
          <a:prstGeom prst="rect">
            <a:avLst/>
          </a:prstGeom>
        </p:spPr>
      </p:pic>
      <p:pic>
        <p:nvPicPr>
          <p:cNvPr id="5" name="図 4" descr="c-4-1.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pic>
        <p:nvPicPr>
          <p:cNvPr id="6" name="図 5" descr="logo2.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60899" y="6339481"/>
            <a:ext cx="3651578" cy="505250"/>
          </a:xfrm>
          <a:prstGeom prst="rect">
            <a:avLst/>
          </a:prstGeom>
        </p:spPr>
      </p:pic>
      <p:sp>
        <p:nvSpPr>
          <p:cNvPr id="7" name="タイトル 1"/>
          <p:cNvSpPr>
            <a:spLocks noGrp="1"/>
          </p:cNvSpPr>
          <p:nvPr>
            <p:ph type="ctrTitle" hasCustomPrompt="1"/>
          </p:nvPr>
        </p:nvSpPr>
        <p:spPr>
          <a:xfrm>
            <a:off x="452499" y="3480348"/>
            <a:ext cx="8234932" cy="1539695"/>
          </a:xfrm>
          <a:prstGeom prst="rect">
            <a:avLst/>
          </a:prstGeom>
        </p:spPr>
        <p:txBody>
          <a:bodyPr/>
          <a:lstStyle>
            <a:lvl1pPr algn="l">
              <a:lnSpc>
                <a:spcPts val="3600"/>
              </a:lnSpc>
              <a:spcAft>
                <a:spcPts val="0"/>
              </a:spcAft>
              <a:defRPr sz="2800" b="1">
                <a:solidFill>
                  <a:srgbClr val="404040"/>
                </a:solidFill>
                <a:latin typeface="メイリオ"/>
                <a:ea typeface="メイリオ"/>
                <a:cs typeface="メイリオ"/>
              </a:defRPr>
            </a:lvl1pPr>
          </a:lstStyle>
          <a:p>
            <a:r>
              <a:rPr kumimoji="1" lang="en-US" altLang="ja-JP" dirty="0"/>
              <a:t>□□□□□□□□□□□□□□</a:t>
            </a:r>
            <a:br>
              <a:rPr kumimoji="1" lang="en-US" altLang="ja-JP" dirty="0"/>
            </a:br>
            <a:r>
              <a:rPr kumimoji="1" lang="en-US" altLang="ja-JP" dirty="0"/>
              <a:t>□□□□□□□□□□□□□□</a:t>
            </a:r>
            <a:br>
              <a:rPr kumimoji="1" lang="en-US" altLang="ja-JP" dirty="0"/>
            </a:br>
            <a:r>
              <a:rPr kumimoji="1" lang="ja-JP" altLang="en-US" dirty="0"/>
              <a:t>のご提案</a:t>
            </a:r>
          </a:p>
        </p:txBody>
      </p:sp>
      <p:sp>
        <p:nvSpPr>
          <p:cNvPr id="8" name="サブタイトル 2"/>
          <p:cNvSpPr>
            <a:spLocks noGrp="1"/>
          </p:cNvSpPr>
          <p:nvPr>
            <p:ph type="subTitle" idx="1" hasCustomPrompt="1"/>
          </p:nvPr>
        </p:nvSpPr>
        <p:spPr>
          <a:xfrm>
            <a:off x="452498" y="2964515"/>
            <a:ext cx="8234933" cy="404600"/>
          </a:xfrm>
          <a:prstGeom prst="rect">
            <a:avLst/>
          </a:prstGeo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2200" b="1">
                <a:solidFill>
                  <a:srgbClr val="404040"/>
                </a:solidFill>
                <a:latin typeface="メイリオ"/>
                <a:ea typeface="メイリオ"/>
                <a:cs typeface="メイリオ"/>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en-US" altLang="ja-JP" dirty="0"/>
              <a:t>□</a:t>
            </a:r>
            <a:r>
              <a:rPr kumimoji="1" lang="en-US" altLang="en-US" dirty="0"/>
              <a:t>□</a:t>
            </a:r>
            <a:r>
              <a:rPr kumimoji="1" lang="en-US" altLang="ja-JP" dirty="0"/>
              <a:t>□</a:t>
            </a:r>
            <a:r>
              <a:rPr kumimoji="1" lang="en-US" altLang="en-US" dirty="0"/>
              <a:t>□</a:t>
            </a:r>
            <a:r>
              <a:rPr kumimoji="1" lang="en-US" altLang="ja-JP" dirty="0"/>
              <a:t>□</a:t>
            </a:r>
            <a:r>
              <a:rPr kumimoji="1" lang="en-US" altLang="en-US" dirty="0"/>
              <a:t>□</a:t>
            </a:r>
            <a:r>
              <a:rPr kumimoji="1" lang="en-US" altLang="ja-JP" dirty="0"/>
              <a:t>□</a:t>
            </a:r>
            <a:r>
              <a:rPr kumimoji="1" lang="en-US" altLang="en-US" dirty="0"/>
              <a:t>□</a:t>
            </a:r>
            <a:r>
              <a:rPr kumimoji="1" lang="en-US" altLang="ja-JP" dirty="0"/>
              <a:t>□</a:t>
            </a:r>
            <a:r>
              <a:rPr kumimoji="1" lang="en-US" altLang="en-US" dirty="0"/>
              <a:t>□</a:t>
            </a:r>
            <a:r>
              <a:rPr kumimoji="1" lang="ja-JP" altLang="en-US" dirty="0"/>
              <a:t>　御中</a:t>
            </a:r>
          </a:p>
          <a:p>
            <a:endParaRPr kumimoji="1" lang="ja-JP" altLang="en-US" dirty="0"/>
          </a:p>
        </p:txBody>
      </p:sp>
      <p:sp>
        <p:nvSpPr>
          <p:cNvPr id="9" name="テキスト プレースホルダー 3"/>
          <p:cNvSpPr>
            <a:spLocks noGrp="1"/>
          </p:cNvSpPr>
          <p:nvPr>
            <p:ph type="body" sz="quarter" idx="10" hasCustomPrompt="1"/>
          </p:nvPr>
        </p:nvSpPr>
        <p:spPr>
          <a:xfrm>
            <a:off x="455146" y="5494817"/>
            <a:ext cx="1926314" cy="441325"/>
          </a:xfrm>
          <a:prstGeom prst="rect">
            <a:avLst/>
          </a:prstGeom>
        </p:spPr>
        <p:txBody>
          <a:bodyPr/>
          <a:lstStyle>
            <a:lvl1pPr marL="0" indent="0">
              <a:buNone/>
              <a:defRPr sz="1800" b="1">
                <a:solidFill>
                  <a:srgbClr val="404040"/>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lvl="0"/>
            <a:r>
              <a:rPr kumimoji="1" lang="en-US" altLang="ja-JP" dirty="0"/>
              <a:t>2000/00/00</a:t>
            </a:r>
            <a:endParaRPr kumimoji="1" lang="ja-JP" altLang="en-US" dirty="0"/>
          </a:p>
        </p:txBody>
      </p:sp>
      <p:sp>
        <p:nvSpPr>
          <p:cNvPr id="10" name="テキスト プレースホルダー 3"/>
          <p:cNvSpPr>
            <a:spLocks noGrp="1"/>
          </p:cNvSpPr>
          <p:nvPr>
            <p:ph type="body" sz="quarter" idx="11" hasCustomPrompt="1"/>
          </p:nvPr>
        </p:nvSpPr>
        <p:spPr>
          <a:xfrm>
            <a:off x="2404526" y="5494817"/>
            <a:ext cx="1926314" cy="441325"/>
          </a:xfrm>
          <a:prstGeom prst="rect">
            <a:avLst/>
          </a:prstGeom>
        </p:spPr>
        <p:txBody>
          <a:bodyPr/>
          <a:lstStyle>
            <a:lvl1pPr marL="0" indent="0">
              <a:buNone/>
              <a:defRPr sz="1800" b="1">
                <a:solidFill>
                  <a:srgbClr val="404040"/>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lvl="0"/>
            <a:r>
              <a:rPr kumimoji="1" lang="en-US" altLang="ja-JP" dirty="0"/>
              <a:t>Ver.0.0</a:t>
            </a:r>
            <a:endParaRPr kumimoji="1" lang="ja-JP" altLang="en-US" dirty="0"/>
          </a:p>
        </p:txBody>
      </p:sp>
      <p:pic>
        <p:nvPicPr>
          <p:cNvPr id="11" name="図 10" descr="c-4-1.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spTree>
    <p:extLst>
      <p:ext uri="{BB962C8B-B14F-4D97-AF65-F5344CB8AC3E}">
        <p14:creationId xmlns:p14="http://schemas.microsoft.com/office/powerpoint/2010/main" val="29826113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スライド①_ベース_Confidential">
    <p:spTree>
      <p:nvGrpSpPr>
        <p:cNvPr id="1" name=""/>
        <p:cNvGrpSpPr/>
        <p:nvPr/>
      </p:nvGrpSpPr>
      <p:grpSpPr>
        <a:xfrm>
          <a:off x="0" y="0"/>
          <a:ext cx="0" cy="0"/>
          <a:chOff x="0" y="0"/>
          <a:chExt cx="0" cy="0"/>
        </a:xfrm>
      </p:grpSpPr>
      <p:pic>
        <p:nvPicPr>
          <p:cNvPr id="2" name="図 1" descr="c-4-2.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pic>
        <p:nvPicPr>
          <p:cNvPr id="21" name="図 20" descr="logo3.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345" y="6391380"/>
            <a:ext cx="2545898" cy="462890"/>
          </a:xfrm>
          <a:prstGeom prst="rect">
            <a:avLst/>
          </a:prstGeom>
        </p:spPr>
      </p:pic>
      <p:sp>
        <p:nvSpPr>
          <p:cNvPr id="22" name="テキスト ボックス 21"/>
          <p:cNvSpPr txBox="1"/>
          <p:nvPr/>
        </p:nvSpPr>
        <p:spPr>
          <a:xfrm>
            <a:off x="3302000" y="6512560"/>
            <a:ext cx="2611120" cy="215444"/>
          </a:xfrm>
          <a:prstGeom prst="rect">
            <a:avLst/>
          </a:prstGeom>
          <a:noFill/>
        </p:spPr>
        <p:txBody>
          <a:bodyPr wrap="square" rtlCol="0">
            <a:spAutoFit/>
          </a:bodyPr>
          <a:lstStyle/>
          <a:p>
            <a:pPr algn="ctr"/>
            <a:r>
              <a:rPr kumimoji="1" lang="en-US" altLang="ja-JP" sz="800" i="1" kern="800" spc="50" dirty="0">
                <a:solidFill>
                  <a:schemeClr val="tx1"/>
                </a:solidFill>
                <a:latin typeface="メイリオ"/>
                <a:ea typeface="メイリオ"/>
                <a:cs typeface="メイリオ"/>
              </a:rPr>
              <a:t>© 2014 Japan Business</a:t>
            </a:r>
            <a:r>
              <a:rPr lang="en-US" altLang="ja-JP" sz="800" i="1" kern="800" spc="50" dirty="0">
                <a:solidFill>
                  <a:schemeClr val="tx1"/>
                </a:solidFill>
                <a:latin typeface="メイリオ"/>
                <a:ea typeface="メイリオ"/>
                <a:cs typeface="メイリオ"/>
              </a:rPr>
              <a:t> S</a:t>
            </a:r>
            <a:r>
              <a:rPr kumimoji="1" lang="en-US" altLang="ja-JP" sz="800" i="1" kern="800" spc="50" dirty="0">
                <a:solidFill>
                  <a:schemeClr val="tx1"/>
                </a:solidFill>
                <a:latin typeface="メイリオ"/>
                <a:ea typeface="メイリオ"/>
                <a:cs typeface="メイリオ"/>
              </a:rPr>
              <a:t>ystems, Inc.</a:t>
            </a:r>
            <a:endParaRPr kumimoji="1" lang="ja-JP" altLang="en-US" sz="800" i="1" kern="800" spc="50" dirty="0">
              <a:solidFill>
                <a:schemeClr val="tx1"/>
              </a:solidFill>
              <a:latin typeface="メイリオ"/>
              <a:ea typeface="メイリオ"/>
              <a:cs typeface="メイリオ"/>
            </a:endParaRPr>
          </a:p>
        </p:txBody>
      </p:sp>
      <p:sp>
        <p:nvSpPr>
          <p:cNvPr id="24" name="テキスト ボックス 23"/>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6" name="図 5" descr="c-4-2.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sp>
        <p:nvSpPr>
          <p:cNvPr id="9" name="テキスト ボックス 8"/>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sp>
        <p:nvSpPr>
          <p:cNvPr id="10" name="コンテンツ プレースホルダー 2"/>
          <p:cNvSpPr>
            <a:spLocks noGrp="1"/>
          </p:cNvSpPr>
          <p:nvPr>
            <p:ph idx="1"/>
          </p:nvPr>
        </p:nvSpPr>
        <p:spPr>
          <a:xfrm>
            <a:off x="340745" y="756193"/>
            <a:ext cx="8429622" cy="5531438"/>
          </a:xfrm>
          <a:prstGeom prst="rect">
            <a:avLst/>
          </a:prstGeom>
        </p:spPr>
        <p:txBody>
          <a:bodyPr/>
          <a:lstStyle>
            <a:lvl1pPr marL="0" indent="0">
              <a:buClr>
                <a:schemeClr val="accent3">
                  <a:lumMod val="50000"/>
                </a:schemeClr>
              </a:buClr>
              <a:buFont typeface="Wingdings" panose="05000000000000000000" pitchFamily="2" charset="2"/>
              <a:buNone/>
              <a:defRPr sz="2400" b="0" i="0">
                <a:solidFill>
                  <a:schemeClr val="tx1"/>
                </a:solidFill>
                <a:latin typeface="メイリオ"/>
                <a:ea typeface="メイリオ"/>
                <a:cs typeface="メイリオ"/>
              </a:defRPr>
            </a:lvl1pPr>
            <a:lvl2pPr marL="742950" indent="-285750">
              <a:buClr>
                <a:schemeClr val="accent3">
                  <a:lumMod val="50000"/>
                </a:schemeClr>
              </a:buClr>
              <a:buFont typeface="Wingdings" panose="05000000000000000000" pitchFamily="2" charset="2"/>
              <a:buChar char="u"/>
              <a:defRPr sz="1800" b="0" i="0">
                <a:solidFill>
                  <a:schemeClr val="tx1">
                    <a:lumMod val="85000"/>
                    <a:lumOff val="15000"/>
                  </a:schemeClr>
                </a:solidFill>
                <a:latin typeface="メイリオ"/>
                <a:ea typeface="メイリオ"/>
                <a:cs typeface="メイリオ"/>
              </a:defRPr>
            </a:lvl2pPr>
            <a:lvl3pPr marL="1200150" indent="-285750">
              <a:buClr>
                <a:schemeClr val="accent3">
                  <a:lumMod val="50000"/>
                </a:schemeClr>
              </a:buClr>
              <a:buFont typeface="Wingdings" panose="05000000000000000000" pitchFamily="2" charset="2"/>
              <a:buChar char="u"/>
              <a:defRPr sz="1600" b="0" i="0">
                <a:solidFill>
                  <a:srgbClr val="404040"/>
                </a:solidFill>
                <a:latin typeface="メイリオ"/>
                <a:ea typeface="メイリオ"/>
                <a:cs typeface="メイリオ"/>
              </a:defRPr>
            </a:lvl3pPr>
            <a:lvl4pPr marL="1657350" indent="-285750">
              <a:buClr>
                <a:schemeClr val="accent3">
                  <a:lumMod val="50000"/>
                </a:schemeClr>
              </a:buClr>
              <a:buFont typeface="Wingdings" panose="05000000000000000000" pitchFamily="2" charset="2"/>
              <a:buChar char="u"/>
              <a:defRPr sz="1400" b="0" i="0">
                <a:solidFill>
                  <a:srgbClr val="404040"/>
                </a:solidFill>
                <a:latin typeface="メイリオ"/>
                <a:ea typeface="メイリオ"/>
                <a:cs typeface="メイリオ"/>
              </a:defRPr>
            </a:lvl4pPr>
            <a:lvl5pPr marL="1828800" indent="0">
              <a:buNone/>
              <a:defRPr sz="1800" b="0" i="0">
                <a:solidFill>
                  <a:srgbClr val="404040"/>
                </a:solidFill>
                <a:latin typeface="メイリオ"/>
                <a:ea typeface="メイリオ"/>
                <a:cs typeface="メイリオ"/>
              </a:defRPr>
            </a:lvl5pPr>
          </a:lstStyle>
          <a:p>
            <a:pPr lvl="0"/>
            <a:r>
              <a:rPr kumimoji="1" lang="ja-JP" altLang="en-US"/>
              <a:t>マスター テキストの書式設定</a:t>
            </a:r>
          </a:p>
        </p:txBody>
      </p:sp>
      <p:sp>
        <p:nvSpPr>
          <p:cNvPr id="11" name="タイトル 1"/>
          <p:cNvSpPr>
            <a:spLocks noGrp="1"/>
          </p:cNvSpPr>
          <p:nvPr>
            <p:ph type="ctrTitle" hasCustomPrompt="1"/>
          </p:nvPr>
        </p:nvSpPr>
        <p:spPr>
          <a:xfrm>
            <a:off x="350370" y="131850"/>
            <a:ext cx="8429622" cy="409795"/>
          </a:xfrm>
          <a:prstGeom prst="rect">
            <a:avLst/>
          </a:prstGeom>
        </p:spPr>
        <p:txBody>
          <a:bodyPr/>
          <a:lstStyle>
            <a:lvl1pPr algn="l">
              <a:defRPr sz="3000" b="1">
                <a:solidFill>
                  <a:schemeClr val="bg1"/>
                </a:solidFill>
                <a:latin typeface="メイリオ"/>
                <a:ea typeface="メイリオ"/>
                <a:cs typeface="メイリオ"/>
              </a:defRPr>
            </a:lvl1pPr>
          </a:lstStyle>
          <a:p>
            <a:r>
              <a:rPr kumimoji="1" lang="ja-JP" altLang="en-US" dirty="0"/>
              <a:t>タイトル</a:t>
            </a:r>
          </a:p>
        </p:txBody>
      </p:sp>
      <p:sp>
        <p:nvSpPr>
          <p:cNvPr id="15" name="テキスト ボックス 14"/>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sp>
        <p:nvSpPr>
          <p:cNvPr id="18" name="タイトル 1">
            <a:extLst>
              <a:ext uri="{FF2B5EF4-FFF2-40B4-BE49-F238E27FC236}">
                <a16:creationId xmlns:a16="http://schemas.microsoft.com/office/drawing/2014/main" xmlns="" id="{EA3DB0E1-C01A-4040-9CF3-06DFA61F4E33}"/>
              </a:ext>
            </a:extLst>
          </p:cNvPr>
          <p:cNvSpPr txBox="1">
            <a:spLocks/>
          </p:cNvSpPr>
          <p:nvPr/>
        </p:nvSpPr>
        <p:spPr>
          <a:xfrm>
            <a:off x="364008" y="121469"/>
            <a:ext cx="8568384" cy="409795"/>
          </a:xfrm>
          <a:prstGeom prst="rect">
            <a:avLst/>
          </a:prstGeom>
        </p:spPr>
        <p:txBody>
          <a:bodyPr/>
          <a:lstStyle>
            <a:lvl1pPr algn="l" defTabSz="457200" rtl="0" eaLnBrk="1" latinLnBrk="0" hangingPunct="1">
              <a:spcBef>
                <a:spcPct val="0"/>
              </a:spcBef>
              <a:buNone/>
              <a:defRPr kumimoji="1" sz="3000" b="1" kern="1200">
                <a:solidFill>
                  <a:schemeClr val="bg1"/>
                </a:solidFill>
                <a:latin typeface="メイリオ"/>
                <a:ea typeface="メイリオ"/>
                <a:cs typeface="メイリオ"/>
              </a:defRPr>
            </a:lvl1pPr>
          </a:lstStyle>
          <a:p>
            <a:endParaRPr lang="ja-JP" altLang="en-US" dirty="0"/>
          </a:p>
        </p:txBody>
      </p:sp>
    </p:spTree>
    <p:extLst>
      <p:ext uri="{BB962C8B-B14F-4D97-AF65-F5344CB8AC3E}">
        <p14:creationId xmlns:p14="http://schemas.microsoft.com/office/powerpoint/2010/main" val="13769632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スライド番号プレースホルダー 5"/>
          <p:cNvSpPr>
            <a:spLocks noGrp="1"/>
          </p:cNvSpPr>
          <p:nvPr>
            <p:ph type="sldNum" sz="quarter" idx="12"/>
          </p:nvPr>
        </p:nvSpPr>
        <p:spPr/>
        <p:txBody>
          <a:bodyPr/>
          <a:lstStyle/>
          <a:p>
            <a:fld id="{06AD039A-9A13-4F19-891E-3AB06E8B281C}" type="slidenum">
              <a:rPr kumimoji="1" lang="ja-JP" altLang="en-US" smtClean="0"/>
              <a:t>‹#›</a:t>
            </a:fld>
            <a:endParaRPr kumimoji="1" lang="ja-JP" altLang="en-US"/>
          </a:p>
        </p:txBody>
      </p:sp>
    </p:spTree>
    <p:extLst>
      <p:ext uri="{BB962C8B-B14F-4D97-AF65-F5344CB8AC3E}">
        <p14:creationId xmlns:p14="http://schemas.microsoft.com/office/powerpoint/2010/main" val="170868100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中表紙_Confidential">
    <p:spTree>
      <p:nvGrpSpPr>
        <p:cNvPr id="1" name=""/>
        <p:cNvGrpSpPr/>
        <p:nvPr/>
      </p:nvGrpSpPr>
      <p:grpSpPr>
        <a:xfrm>
          <a:off x="0" y="0"/>
          <a:ext cx="0" cy="0"/>
          <a:chOff x="0" y="0"/>
          <a:chExt cx="0" cy="0"/>
        </a:xfrm>
      </p:grpSpPr>
      <p:sp>
        <p:nvSpPr>
          <p:cNvPr id="7" name="正方形/長方形 6"/>
          <p:cNvSpPr/>
          <p:nvPr/>
        </p:nvSpPr>
        <p:spPr>
          <a:xfrm>
            <a:off x="0" y="6391380"/>
            <a:ext cx="9144000" cy="46086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pic>
        <p:nvPicPr>
          <p:cNvPr id="8" name="図 7" descr="logo3.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345" y="6391380"/>
            <a:ext cx="2545898" cy="462890"/>
          </a:xfrm>
          <a:prstGeom prst="rect">
            <a:avLst/>
          </a:prstGeom>
        </p:spPr>
      </p:pic>
      <p:sp>
        <p:nvSpPr>
          <p:cNvPr id="9" name="テキスト ボックス 8"/>
          <p:cNvSpPr txBox="1"/>
          <p:nvPr/>
        </p:nvSpPr>
        <p:spPr>
          <a:xfrm>
            <a:off x="3302000" y="6512560"/>
            <a:ext cx="2611120" cy="215444"/>
          </a:xfrm>
          <a:prstGeom prst="rect">
            <a:avLst/>
          </a:prstGeom>
          <a:noFill/>
        </p:spPr>
        <p:txBody>
          <a:bodyPr wrap="square" rtlCol="0">
            <a:spAutoFit/>
          </a:bodyPr>
          <a:lstStyle/>
          <a:p>
            <a:pPr algn="ctr"/>
            <a:r>
              <a:rPr kumimoji="1" lang="en-US" altLang="ja-JP" sz="800" i="1" kern="800" spc="50" dirty="0">
                <a:latin typeface="メイリオ"/>
                <a:ea typeface="メイリオ"/>
                <a:cs typeface="メイリオ"/>
              </a:rPr>
              <a:t>© 2014 Japan Business</a:t>
            </a:r>
            <a:r>
              <a:rPr lang="en-US" altLang="ja-JP" sz="800" i="1" kern="800" spc="50" dirty="0">
                <a:latin typeface="メイリオ"/>
                <a:ea typeface="メイリオ"/>
                <a:cs typeface="メイリオ"/>
              </a:rPr>
              <a:t> S</a:t>
            </a:r>
            <a:r>
              <a:rPr kumimoji="1" lang="en-US" altLang="ja-JP" sz="800" i="1" kern="800" spc="50" dirty="0">
                <a:latin typeface="メイリオ"/>
                <a:ea typeface="メイリオ"/>
                <a:cs typeface="メイリオ"/>
              </a:rPr>
              <a:t>ystems, Inc.</a:t>
            </a:r>
            <a:endParaRPr kumimoji="1" lang="ja-JP" altLang="en-US" sz="800" i="1" kern="800" spc="50" dirty="0">
              <a:latin typeface="メイリオ"/>
              <a:ea typeface="メイリオ"/>
              <a:cs typeface="メイリオ"/>
            </a:endParaRPr>
          </a:p>
        </p:txBody>
      </p:sp>
      <p:sp>
        <p:nvSpPr>
          <p:cNvPr id="10" name="テキスト ボックス 9"/>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5" name="図 4" descr="c-4-3.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49520"/>
            <a:ext cx="9144000" cy="6852242"/>
          </a:xfrm>
          <a:prstGeom prst="rect">
            <a:avLst/>
          </a:prstGeom>
        </p:spPr>
      </p:pic>
      <p:sp>
        <p:nvSpPr>
          <p:cNvPr id="11" name="正方形/長方形 10"/>
          <p:cNvSpPr/>
          <p:nvPr/>
        </p:nvSpPr>
        <p:spPr>
          <a:xfrm>
            <a:off x="0" y="6391380"/>
            <a:ext cx="9144000" cy="46086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pic>
        <p:nvPicPr>
          <p:cNvPr id="12" name="図 11" descr="logo3.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345" y="6391380"/>
            <a:ext cx="2545898" cy="462890"/>
          </a:xfrm>
          <a:prstGeom prst="rect">
            <a:avLst/>
          </a:prstGeom>
        </p:spPr>
      </p:pic>
      <p:sp>
        <p:nvSpPr>
          <p:cNvPr id="13" name="テキスト ボックス 12"/>
          <p:cNvSpPr txBox="1"/>
          <p:nvPr/>
        </p:nvSpPr>
        <p:spPr>
          <a:xfrm>
            <a:off x="3302000" y="6512560"/>
            <a:ext cx="2611120" cy="215444"/>
          </a:xfrm>
          <a:prstGeom prst="rect">
            <a:avLst/>
          </a:prstGeom>
          <a:noFill/>
        </p:spPr>
        <p:txBody>
          <a:bodyPr wrap="square" rtlCol="0">
            <a:spAutoFit/>
          </a:bodyPr>
          <a:lstStyle/>
          <a:p>
            <a:pPr algn="ctr"/>
            <a:r>
              <a:rPr kumimoji="1" lang="en-US" altLang="ja-JP" sz="800" i="1" kern="800" spc="50" dirty="0">
                <a:latin typeface="メイリオ"/>
                <a:ea typeface="メイリオ"/>
                <a:cs typeface="メイリオ"/>
              </a:rPr>
              <a:t>© 2014 Japan Business</a:t>
            </a:r>
            <a:r>
              <a:rPr lang="en-US" altLang="ja-JP" sz="800" i="1" kern="800" spc="50" dirty="0">
                <a:latin typeface="メイリオ"/>
                <a:ea typeface="メイリオ"/>
                <a:cs typeface="メイリオ"/>
              </a:rPr>
              <a:t> S</a:t>
            </a:r>
            <a:r>
              <a:rPr kumimoji="1" lang="en-US" altLang="ja-JP" sz="800" i="1" kern="800" spc="50" dirty="0">
                <a:latin typeface="メイリオ"/>
                <a:ea typeface="メイリオ"/>
                <a:cs typeface="メイリオ"/>
              </a:rPr>
              <a:t>ystems, Inc.</a:t>
            </a:r>
            <a:endParaRPr kumimoji="1" lang="ja-JP" altLang="en-US" sz="800" i="1" kern="800" spc="50" dirty="0">
              <a:latin typeface="メイリオ"/>
              <a:ea typeface="メイリオ"/>
              <a:cs typeface="メイリオ"/>
            </a:endParaRPr>
          </a:p>
        </p:txBody>
      </p:sp>
      <p:sp>
        <p:nvSpPr>
          <p:cNvPr id="14" name="テキスト ボックス 13"/>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15" name="図 14" descr="c-4-3.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49520"/>
            <a:ext cx="9144000" cy="6852242"/>
          </a:xfrm>
          <a:prstGeom prst="rect">
            <a:avLst/>
          </a:prstGeom>
        </p:spPr>
      </p:pic>
      <p:sp>
        <p:nvSpPr>
          <p:cNvPr id="16" name="タイトル 1"/>
          <p:cNvSpPr>
            <a:spLocks noGrp="1"/>
          </p:cNvSpPr>
          <p:nvPr>
            <p:ph type="ctrTitle" hasCustomPrompt="1"/>
          </p:nvPr>
        </p:nvSpPr>
        <p:spPr>
          <a:xfrm>
            <a:off x="877126" y="1015934"/>
            <a:ext cx="7598238" cy="1219657"/>
          </a:xfrm>
          <a:prstGeom prst="rect">
            <a:avLst/>
          </a:prstGeom>
        </p:spPr>
        <p:txBody>
          <a:bodyPr/>
          <a:lstStyle>
            <a:lvl1pPr algn="l">
              <a:lnSpc>
                <a:spcPts val="3600"/>
              </a:lnSpc>
              <a:defRPr sz="2400" b="1">
                <a:solidFill>
                  <a:srgbClr val="404040"/>
                </a:solidFill>
                <a:latin typeface="メイリオ"/>
                <a:ea typeface="メイリオ"/>
                <a:cs typeface="メイリオ"/>
              </a:defRPr>
            </a:lvl1pPr>
          </a:lstStyle>
          <a:p>
            <a:r>
              <a:rPr kumimoji="1" lang="en-US" altLang="ja-JP" dirty="0"/>
              <a:t>□□□□□□□□□□□□□□□□</a:t>
            </a:r>
            <a:br>
              <a:rPr kumimoji="1" lang="en-US" altLang="ja-JP" dirty="0"/>
            </a:br>
            <a:r>
              <a:rPr kumimoji="1" lang="en-US" altLang="ja-JP" dirty="0"/>
              <a:t>□□□□□□□□□□□□□□□□</a:t>
            </a:r>
            <a:endParaRPr kumimoji="1" lang="ja-JP" altLang="en-US" dirty="0"/>
          </a:p>
        </p:txBody>
      </p:sp>
      <p:sp>
        <p:nvSpPr>
          <p:cNvPr id="17" name="テキスト プレースホルダー 2"/>
          <p:cNvSpPr>
            <a:spLocks noGrp="1"/>
          </p:cNvSpPr>
          <p:nvPr>
            <p:ph type="body" sz="quarter" idx="11" hasCustomPrompt="1"/>
          </p:nvPr>
        </p:nvSpPr>
        <p:spPr>
          <a:xfrm>
            <a:off x="376343" y="1014112"/>
            <a:ext cx="616707" cy="627062"/>
          </a:xfrm>
          <a:prstGeom prst="rect">
            <a:avLst/>
          </a:prstGeom>
        </p:spPr>
        <p:txBody>
          <a:bodyPr/>
          <a:lstStyle>
            <a:lvl1pPr marL="0" indent="0">
              <a:buNone/>
              <a:defRPr sz="3600" b="1">
                <a:solidFill>
                  <a:srgbClr val="25336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kumimoji="1" lang="en-US" altLang="ja-JP" dirty="0"/>
              <a:t>0</a:t>
            </a:r>
            <a:endParaRPr kumimoji="1" lang="ja-JP" altLang="en-US" dirty="0"/>
          </a:p>
        </p:txBody>
      </p:sp>
      <p:sp>
        <p:nvSpPr>
          <p:cNvPr id="18" name="正方形/長方形 17"/>
          <p:cNvSpPr/>
          <p:nvPr/>
        </p:nvSpPr>
        <p:spPr>
          <a:xfrm>
            <a:off x="0" y="6391380"/>
            <a:ext cx="9144000" cy="46086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1" name="テキスト ボックス 20"/>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22" name="図 21" descr="c-4-3.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49520"/>
            <a:ext cx="9144000" cy="6852242"/>
          </a:xfrm>
          <a:prstGeom prst="rect">
            <a:avLst/>
          </a:prstGeom>
        </p:spPr>
      </p:pic>
    </p:spTree>
    <p:extLst>
      <p:ext uri="{BB962C8B-B14F-4D97-AF65-F5344CB8AC3E}">
        <p14:creationId xmlns:p14="http://schemas.microsoft.com/office/powerpoint/2010/main" val="31556429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スライド②_2枠">
    <p:spTree>
      <p:nvGrpSpPr>
        <p:cNvPr id="1" name=""/>
        <p:cNvGrpSpPr/>
        <p:nvPr/>
      </p:nvGrpSpPr>
      <p:grpSpPr>
        <a:xfrm>
          <a:off x="0" y="0"/>
          <a:ext cx="0" cy="0"/>
          <a:chOff x="0" y="0"/>
          <a:chExt cx="0" cy="0"/>
        </a:xfrm>
      </p:grpSpPr>
      <p:sp>
        <p:nvSpPr>
          <p:cNvPr id="3" name="コンテンツ プレースホルダー 2"/>
          <p:cNvSpPr>
            <a:spLocks noGrp="1"/>
          </p:cNvSpPr>
          <p:nvPr>
            <p:ph sz="half" idx="1"/>
          </p:nvPr>
        </p:nvSpPr>
        <p:spPr>
          <a:xfrm>
            <a:off x="341700" y="755919"/>
            <a:ext cx="4191000" cy="5540377"/>
          </a:xfrm>
          <a:prstGeom prst="rect">
            <a:avLst/>
          </a:prstGeom>
        </p:spPr>
        <p:txBody>
          <a:bodyPr/>
          <a:lstStyle>
            <a:lvl1pPr marL="0" indent="0">
              <a:buNone/>
              <a:defRPr sz="2400" b="0" i="0">
                <a:solidFill>
                  <a:schemeClr val="tx1"/>
                </a:solidFill>
                <a:latin typeface="メイリオ"/>
                <a:ea typeface="メイリオ"/>
                <a:cs typeface="メイリオ"/>
              </a:defRPr>
            </a:lvl1pPr>
            <a:lvl2pPr marL="457200" indent="0">
              <a:buNone/>
              <a:defRPr sz="2000" b="0" i="0">
                <a:solidFill>
                  <a:schemeClr val="tx1"/>
                </a:solidFill>
                <a:latin typeface="メイリオ"/>
                <a:ea typeface="メイリオ"/>
                <a:cs typeface="メイリオ"/>
              </a:defRPr>
            </a:lvl2pPr>
            <a:lvl3pPr marL="914400" indent="0">
              <a:buNone/>
              <a:defRPr sz="1800" b="0" i="0">
                <a:solidFill>
                  <a:schemeClr val="tx1"/>
                </a:solidFill>
                <a:latin typeface="メイリオ"/>
                <a:ea typeface="メイリオ"/>
                <a:cs typeface="メイリオ"/>
              </a:defRPr>
            </a:lvl3pPr>
            <a:lvl4pPr marL="1371600" indent="0">
              <a:buNone/>
              <a:defRPr sz="1600" b="0" i="0">
                <a:solidFill>
                  <a:schemeClr val="tx1"/>
                </a:solidFill>
                <a:latin typeface="メイリオ"/>
                <a:ea typeface="メイリオ"/>
                <a:cs typeface="メイリオ"/>
              </a:defRPr>
            </a:lvl4pPr>
            <a:lvl5pPr>
              <a:defRPr sz="1800" b="1" i="0">
                <a:solidFill>
                  <a:schemeClr val="tx1">
                    <a:lumMod val="85000"/>
                    <a:lumOff val="15000"/>
                  </a:schemeClr>
                </a:solidFill>
                <a:latin typeface="メイリオ"/>
                <a:ea typeface="メイリオ"/>
                <a:cs typeface="メイリオ"/>
              </a:defRPr>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p:txBody>
      </p:sp>
      <p:sp>
        <p:nvSpPr>
          <p:cNvPr id="4" name="コンテンツ プレースホルダー 3"/>
          <p:cNvSpPr>
            <a:spLocks noGrp="1"/>
          </p:cNvSpPr>
          <p:nvPr>
            <p:ph sz="half" idx="2"/>
          </p:nvPr>
        </p:nvSpPr>
        <p:spPr>
          <a:xfrm>
            <a:off x="4532701" y="755919"/>
            <a:ext cx="4237666" cy="5540377"/>
          </a:xfrm>
          <a:prstGeom prst="rect">
            <a:avLst/>
          </a:prstGeom>
        </p:spPr>
        <p:txBody>
          <a:bodyPr/>
          <a:lstStyle>
            <a:lvl1pPr marL="0" indent="0">
              <a:buNone/>
              <a:defRPr sz="2000" b="0" i="0">
                <a:solidFill>
                  <a:schemeClr val="tx1">
                    <a:lumMod val="75000"/>
                  </a:schemeClr>
                </a:solidFill>
                <a:latin typeface="メイリオ"/>
                <a:ea typeface="メイリオ"/>
                <a:cs typeface="メイリオ"/>
              </a:defRPr>
            </a:lvl1pPr>
            <a:lvl2pPr marL="457200" indent="0">
              <a:buNone/>
              <a:defRPr sz="1800" b="0" i="0">
                <a:solidFill>
                  <a:schemeClr val="tx1">
                    <a:lumMod val="75000"/>
                  </a:schemeClr>
                </a:solidFill>
                <a:latin typeface="メイリオ"/>
                <a:ea typeface="メイリオ"/>
                <a:cs typeface="メイリオ"/>
              </a:defRPr>
            </a:lvl2pPr>
            <a:lvl3pPr marL="914400" indent="0">
              <a:buNone/>
              <a:defRPr sz="1600" b="0" i="0">
                <a:solidFill>
                  <a:schemeClr val="tx1">
                    <a:lumMod val="75000"/>
                  </a:schemeClr>
                </a:solidFill>
                <a:latin typeface="メイリオ"/>
                <a:ea typeface="メイリオ"/>
                <a:cs typeface="メイリオ"/>
              </a:defRPr>
            </a:lvl3pPr>
            <a:lvl4pPr marL="1371600" indent="0">
              <a:buNone/>
              <a:defRPr sz="1400" b="0" i="0">
                <a:solidFill>
                  <a:schemeClr val="tx1">
                    <a:lumMod val="75000"/>
                  </a:schemeClr>
                </a:solidFill>
                <a:latin typeface="メイリオ"/>
                <a:ea typeface="メイリオ"/>
                <a:cs typeface="メイリオ"/>
              </a:defRPr>
            </a:lvl4pPr>
            <a:lvl5pPr>
              <a:defRPr sz="1800" b="1" i="0">
                <a:solidFill>
                  <a:schemeClr val="tx1">
                    <a:lumMod val="85000"/>
                    <a:lumOff val="15000"/>
                  </a:schemeClr>
                </a:solidFill>
                <a:latin typeface="メイリオ"/>
                <a:ea typeface="メイリオ"/>
                <a:cs typeface="メイリオ"/>
              </a:defRPr>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p:txBody>
      </p:sp>
      <p:sp>
        <p:nvSpPr>
          <p:cNvPr id="5" name="タイトル 1"/>
          <p:cNvSpPr>
            <a:spLocks noGrp="1"/>
          </p:cNvSpPr>
          <p:nvPr>
            <p:ph type="ctrTitle" hasCustomPrompt="1"/>
          </p:nvPr>
        </p:nvSpPr>
        <p:spPr>
          <a:xfrm>
            <a:off x="350370" y="131850"/>
            <a:ext cx="8429622" cy="409795"/>
          </a:xfrm>
          <a:prstGeom prst="rect">
            <a:avLst/>
          </a:prstGeom>
        </p:spPr>
        <p:txBody>
          <a:bodyPr/>
          <a:lstStyle>
            <a:lvl1pPr algn="l">
              <a:defRPr sz="3000" b="1">
                <a:solidFill>
                  <a:schemeClr val="bg1"/>
                </a:solidFill>
                <a:latin typeface="メイリオ"/>
                <a:ea typeface="メイリオ"/>
                <a:cs typeface="メイリオ"/>
              </a:defRPr>
            </a:lvl1pPr>
          </a:lstStyle>
          <a:p>
            <a:r>
              <a:rPr kumimoji="1" lang="ja-JP" altLang="en-US" dirty="0"/>
              <a:t>タイトル</a:t>
            </a:r>
          </a:p>
        </p:txBody>
      </p:sp>
      <p:pic>
        <p:nvPicPr>
          <p:cNvPr id="8" name="図 7" descr="logo3.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345" y="6391380"/>
            <a:ext cx="2545898" cy="462890"/>
          </a:xfrm>
          <a:prstGeom prst="rect">
            <a:avLst/>
          </a:prstGeom>
        </p:spPr>
      </p:pic>
      <p:sp>
        <p:nvSpPr>
          <p:cNvPr id="10" name="テキスト ボックス 9"/>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11" name="図 10" descr="logo3.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345" y="6391380"/>
            <a:ext cx="2545898" cy="462890"/>
          </a:xfrm>
          <a:prstGeom prst="rect">
            <a:avLst/>
          </a:prstGeom>
        </p:spPr>
      </p:pic>
      <p:sp>
        <p:nvSpPr>
          <p:cNvPr id="13" name="テキスト ボックス 12"/>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sp>
        <p:nvSpPr>
          <p:cNvPr id="14" name="テキスト ボックス 13"/>
          <p:cNvSpPr txBox="1"/>
          <p:nvPr/>
        </p:nvSpPr>
        <p:spPr>
          <a:xfrm>
            <a:off x="3302000" y="6512560"/>
            <a:ext cx="2611120" cy="215444"/>
          </a:xfrm>
          <a:prstGeom prst="rect">
            <a:avLst/>
          </a:prstGeom>
          <a:noFill/>
        </p:spPr>
        <p:txBody>
          <a:bodyPr wrap="square" rtlCol="0">
            <a:spAutoFit/>
          </a:bodyPr>
          <a:lstStyle/>
          <a:p>
            <a:pPr algn="ctr"/>
            <a:r>
              <a:rPr kumimoji="1" lang="en-US" altLang="ja-JP" sz="800" i="1" kern="800" spc="50" dirty="0">
                <a:solidFill>
                  <a:schemeClr val="tx1"/>
                </a:solidFill>
                <a:latin typeface="メイリオ"/>
                <a:ea typeface="メイリオ"/>
                <a:cs typeface="メイリオ"/>
              </a:rPr>
              <a:t>Copyright ©</a:t>
            </a:r>
            <a:r>
              <a:rPr kumimoji="1" lang="ja-JP" altLang="en-US" sz="800" i="1" kern="800" spc="50" baseline="0" dirty="0">
                <a:solidFill>
                  <a:schemeClr val="tx1"/>
                </a:solidFill>
                <a:latin typeface="メイリオ"/>
                <a:ea typeface="メイリオ"/>
                <a:cs typeface="メイリオ"/>
              </a:rPr>
              <a:t> </a:t>
            </a:r>
            <a:r>
              <a:rPr kumimoji="1" lang="en-US" altLang="ja-JP" sz="800" i="1" kern="800" spc="50" dirty="0">
                <a:solidFill>
                  <a:schemeClr val="tx1"/>
                </a:solidFill>
                <a:latin typeface="メイリオ"/>
                <a:ea typeface="メイリオ"/>
                <a:cs typeface="メイリオ"/>
              </a:rPr>
              <a:t>Japan Business</a:t>
            </a:r>
            <a:r>
              <a:rPr lang="en-US" altLang="ja-JP" sz="800" i="1" kern="800" spc="50" dirty="0">
                <a:solidFill>
                  <a:schemeClr val="tx1"/>
                </a:solidFill>
                <a:latin typeface="メイリオ"/>
                <a:ea typeface="メイリオ"/>
                <a:cs typeface="メイリオ"/>
              </a:rPr>
              <a:t> S</a:t>
            </a:r>
            <a:r>
              <a:rPr kumimoji="1" lang="en-US" altLang="ja-JP" sz="800" i="1" kern="800" spc="50" dirty="0">
                <a:solidFill>
                  <a:schemeClr val="tx1"/>
                </a:solidFill>
                <a:latin typeface="メイリオ"/>
                <a:ea typeface="メイリオ"/>
                <a:cs typeface="メイリオ"/>
              </a:rPr>
              <a:t>ystems, Inc.</a:t>
            </a:r>
            <a:endParaRPr kumimoji="1" lang="ja-JP" altLang="en-US" sz="800" i="1" kern="800" spc="50" dirty="0">
              <a:solidFill>
                <a:schemeClr val="tx1"/>
              </a:solidFill>
              <a:latin typeface="メイリオ"/>
              <a:ea typeface="メイリオ"/>
              <a:cs typeface="メイリオ"/>
            </a:endParaRPr>
          </a:p>
        </p:txBody>
      </p:sp>
    </p:spTree>
    <p:extLst>
      <p:ext uri="{BB962C8B-B14F-4D97-AF65-F5344CB8AC3E}">
        <p14:creationId xmlns:p14="http://schemas.microsoft.com/office/powerpoint/2010/main" val="31268273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スライド③_4枠">
    <p:spTree>
      <p:nvGrpSpPr>
        <p:cNvPr id="1" name=""/>
        <p:cNvGrpSpPr/>
        <p:nvPr/>
      </p:nvGrpSpPr>
      <p:grpSpPr>
        <a:xfrm>
          <a:off x="0" y="0"/>
          <a:ext cx="0" cy="0"/>
          <a:chOff x="0" y="0"/>
          <a:chExt cx="0" cy="0"/>
        </a:xfrm>
      </p:grpSpPr>
      <p:sp>
        <p:nvSpPr>
          <p:cNvPr id="5" name="タイトル 1"/>
          <p:cNvSpPr>
            <a:spLocks noGrp="1"/>
          </p:cNvSpPr>
          <p:nvPr>
            <p:ph type="ctrTitle" hasCustomPrompt="1"/>
          </p:nvPr>
        </p:nvSpPr>
        <p:spPr>
          <a:xfrm>
            <a:off x="350370" y="131850"/>
            <a:ext cx="8429622" cy="409795"/>
          </a:xfrm>
          <a:prstGeom prst="rect">
            <a:avLst/>
          </a:prstGeom>
        </p:spPr>
        <p:txBody>
          <a:bodyPr/>
          <a:lstStyle>
            <a:lvl1pPr algn="l">
              <a:defRPr sz="3000" b="1">
                <a:solidFill>
                  <a:schemeClr val="bg1"/>
                </a:solidFill>
                <a:latin typeface="メイリオ"/>
                <a:ea typeface="メイリオ"/>
                <a:cs typeface="メイリオ"/>
              </a:defRPr>
            </a:lvl1pPr>
          </a:lstStyle>
          <a:p>
            <a:r>
              <a:rPr kumimoji="1" lang="ja-JP" altLang="en-US" dirty="0"/>
              <a:t>タイトル</a:t>
            </a:r>
          </a:p>
        </p:txBody>
      </p:sp>
      <p:pic>
        <p:nvPicPr>
          <p:cNvPr id="8" name="図 7" descr="logo3.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345" y="6391380"/>
            <a:ext cx="2545898" cy="462890"/>
          </a:xfrm>
          <a:prstGeom prst="rect">
            <a:avLst/>
          </a:prstGeom>
        </p:spPr>
      </p:pic>
      <p:sp>
        <p:nvSpPr>
          <p:cNvPr id="10" name="テキスト ボックス 9"/>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sp>
        <p:nvSpPr>
          <p:cNvPr id="11" name="テキスト プレースホルダー 2"/>
          <p:cNvSpPr>
            <a:spLocks noGrp="1"/>
          </p:cNvSpPr>
          <p:nvPr>
            <p:ph type="body" idx="1"/>
          </p:nvPr>
        </p:nvSpPr>
        <p:spPr>
          <a:xfrm>
            <a:off x="340745" y="755966"/>
            <a:ext cx="4187825" cy="639762"/>
          </a:xfrm>
          <a:prstGeom prst="rect">
            <a:avLst/>
          </a:prstGeom>
        </p:spPr>
        <p:txBody>
          <a:bodyPr anchor="b"/>
          <a:lstStyle>
            <a:lvl1pPr marL="0" indent="0">
              <a:buNone/>
              <a:defRPr sz="2000" b="0" i="0">
                <a:solidFill>
                  <a:schemeClr val="tx1">
                    <a:lumMod val="75000"/>
                  </a:schemeClr>
                </a:solidFill>
                <a:latin typeface="メイリオ"/>
                <a:ea typeface="メイリオ"/>
                <a:cs typeface="メイリオ"/>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12" name="コンテンツ プレースホルダー 3"/>
          <p:cNvSpPr>
            <a:spLocks noGrp="1"/>
          </p:cNvSpPr>
          <p:nvPr>
            <p:ph sz="half" idx="2"/>
          </p:nvPr>
        </p:nvSpPr>
        <p:spPr>
          <a:xfrm>
            <a:off x="340745" y="1395727"/>
            <a:ext cx="4187825" cy="4900570"/>
          </a:xfrm>
          <a:prstGeom prst="rect">
            <a:avLst/>
          </a:prstGeom>
        </p:spPr>
        <p:txBody>
          <a:bodyPr/>
          <a:lstStyle>
            <a:lvl1pPr marL="0" indent="0">
              <a:buNone/>
              <a:defRPr sz="2000" b="0" i="0">
                <a:solidFill>
                  <a:schemeClr val="tx1">
                    <a:lumMod val="75000"/>
                  </a:schemeClr>
                </a:solidFill>
                <a:latin typeface="メイリオ"/>
                <a:ea typeface="メイリオ"/>
                <a:cs typeface="メイリオ"/>
              </a:defRPr>
            </a:lvl1pPr>
            <a:lvl2pPr marL="457200" indent="0">
              <a:buNone/>
              <a:defRPr sz="1800" b="0" i="0">
                <a:solidFill>
                  <a:schemeClr val="tx1">
                    <a:lumMod val="75000"/>
                  </a:schemeClr>
                </a:solidFill>
                <a:latin typeface="メイリオ"/>
                <a:ea typeface="メイリオ"/>
                <a:cs typeface="メイリオ"/>
              </a:defRPr>
            </a:lvl2pPr>
            <a:lvl3pPr marL="914400" indent="0">
              <a:buNone/>
              <a:defRPr sz="1600" b="0" i="0">
                <a:solidFill>
                  <a:schemeClr val="tx1">
                    <a:lumMod val="75000"/>
                  </a:schemeClr>
                </a:solidFill>
                <a:latin typeface="メイリオ"/>
                <a:ea typeface="メイリオ"/>
                <a:cs typeface="メイリオ"/>
              </a:defRPr>
            </a:lvl3pPr>
            <a:lvl4pPr marL="1371600" indent="0">
              <a:buNone/>
              <a:defRPr sz="1400" b="0" i="0">
                <a:solidFill>
                  <a:schemeClr val="tx1">
                    <a:lumMod val="75000"/>
                  </a:schemeClr>
                </a:solidFill>
                <a:latin typeface="メイリオ"/>
                <a:ea typeface="メイリオ"/>
                <a:cs typeface="メイリオ"/>
              </a:defRPr>
            </a:lvl4pPr>
            <a:lvl5pPr>
              <a:defRPr sz="1600" b="1" i="0">
                <a:solidFill>
                  <a:schemeClr val="tx1">
                    <a:lumMod val="85000"/>
                    <a:lumOff val="15000"/>
                  </a:schemeClr>
                </a:solidFill>
                <a:latin typeface="メイリオ"/>
                <a:ea typeface="メイリオ"/>
                <a:cs typeface="メイリオ"/>
              </a:defRPr>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p:txBody>
      </p:sp>
      <p:sp>
        <p:nvSpPr>
          <p:cNvPr id="13" name="テキスト プレースホルダー 4"/>
          <p:cNvSpPr>
            <a:spLocks noGrp="1"/>
          </p:cNvSpPr>
          <p:nvPr>
            <p:ph type="body" sz="quarter" idx="3"/>
          </p:nvPr>
        </p:nvSpPr>
        <p:spPr>
          <a:xfrm>
            <a:off x="4528570" y="755966"/>
            <a:ext cx="4241797" cy="639762"/>
          </a:xfrm>
          <a:prstGeom prst="rect">
            <a:avLst/>
          </a:prstGeom>
        </p:spPr>
        <p:txBody>
          <a:bodyPr anchor="b"/>
          <a:lstStyle>
            <a:lvl1pPr marL="0" indent="0">
              <a:buNone/>
              <a:defRPr sz="2000" b="0" i="0">
                <a:solidFill>
                  <a:schemeClr val="tx1">
                    <a:lumMod val="75000"/>
                  </a:schemeClr>
                </a:solidFill>
                <a:latin typeface="メイリオ"/>
                <a:ea typeface="メイリオ"/>
                <a:cs typeface="メイリオ"/>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14" name="コンテンツ プレースホルダー 5"/>
          <p:cNvSpPr>
            <a:spLocks noGrp="1"/>
          </p:cNvSpPr>
          <p:nvPr>
            <p:ph sz="quarter" idx="4"/>
          </p:nvPr>
        </p:nvSpPr>
        <p:spPr>
          <a:xfrm>
            <a:off x="4528570" y="1395727"/>
            <a:ext cx="4241797" cy="4900570"/>
          </a:xfrm>
          <a:prstGeom prst="rect">
            <a:avLst/>
          </a:prstGeom>
        </p:spPr>
        <p:txBody>
          <a:bodyPr/>
          <a:lstStyle>
            <a:lvl1pPr marL="0" indent="0">
              <a:buNone/>
              <a:defRPr sz="2000" b="0" i="0">
                <a:solidFill>
                  <a:schemeClr val="tx1">
                    <a:lumMod val="75000"/>
                  </a:schemeClr>
                </a:solidFill>
                <a:latin typeface="メイリオ"/>
                <a:ea typeface="メイリオ"/>
                <a:cs typeface="メイリオ"/>
              </a:defRPr>
            </a:lvl1pPr>
            <a:lvl2pPr marL="457200" indent="0">
              <a:buNone/>
              <a:defRPr sz="1800" b="0" i="0">
                <a:solidFill>
                  <a:schemeClr val="tx1">
                    <a:lumMod val="75000"/>
                  </a:schemeClr>
                </a:solidFill>
                <a:latin typeface="メイリオ"/>
                <a:ea typeface="メイリオ"/>
                <a:cs typeface="メイリオ"/>
              </a:defRPr>
            </a:lvl2pPr>
            <a:lvl3pPr marL="914400" indent="0">
              <a:buNone/>
              <a:defRPr sz="1600" b="0" i="0">
                <a:solidFill>
                  <a:schemeClr val="tx1">
                    <a:lumMod val="75000"/>
                  </a:schemeClr>
                </a:solidFill>
                <a:latin typeface="メイリオ"/>
                <a:ea typeface="メイリオ"/>
                <a:cs typeface="メイリオ"/>
              </a:defRPr>
            </a:lvl3pPr>
            <a:lvl4pPr marL="1371600" indent="0">
              <a:buNone/>
              <a:defRPr sz="1400" b="0" i="0">
                <a:solidFill>
                  <a:schemeClr val="tx1">
                    <a:lumMod val="75000"/>
                  </a:schemeClr>
                </a:solidFill>
                <a:latin typeface="メイリオ"/>
                <a:ea typeface="メイリオ"/>
                <a:cs typeface="メイリオ"/>
              </a:defRPr>
            </a:lvl4pPr>
            <a:lvl5pPr>
              <a:defRPr sz="1600" b="1" i="0">
                <a:solidFill>
                  <a:schemeClr val="tx1">
                    <a:lumMod val="85000"/>
                    <a:lumOff val="15000"/>
                  </a:schemeClr>
                </a:solidFill>
                <a:latin typeface="メイリオ"/>
                <a:ea typeface="メイリオ"/>
                <a:cs typeface="メイリオ"/>
              </a:defRPr>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p:txBody>
      </p:sp>
      <p:pic>
        <p:nvPicPr>
          <p:cNvPr id="15" name="図 14" descr="logo3.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345" y="6391380"/>
            <a:ext cx="2545898" cy="462890"/>
          </a:xfrm>
          <a:prstGeom prst="rect">
            <a:avLst/>
          </a:prstGeom>
        </p:spPr>
      </p:pic>
      <p:sp>
        <p:nvSpPr>
          <p:cNvPr id="17" name="テキスト ボックス 16"/>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sp>
        <p:nvSpPr>
          <p:cNvPr id="18" name="テキスト ボックス 17"/>
          <p:cNvSpPr txBox="1"/>
          <p:nvPr/>
        </p:nvSpPr>
        <p:spPr>
          <a:xfrm>
            <a:off x="3302000" y="6512560"/>
            <a:ext cx="2611120" cy="215444"/>
          </a:xfrm>
          <a:prstGeom prst="rect">
            <a:avLst/>
          </a:prstGeom>
          <a:noFill/>
        </p:spPr>
        <p:txBody>
          <a:bodyPr wrap="square" rtlCol="0">
            <a:spAutoFit/>
          </a:bodyPr>
          <a:lstStyle/>
          <a:p>
            <a:pPr algn="ctr"/>
            <a:r>
              <a:rPr kumimoji="1" lang="en-US" altLang="ja-JP" sz="800" i="1" kern="800" spc="50" dirty="0">
                <a:solidFill>
                  <a:schemeClr val="tx1"/>
                </a:solidFill>
                <a:latin typeface="メイリオ"/>
                <a:ea typeface="メイリオ"/>
                <a:cs typeface="メイリオ"/>
              </a:rPr>
              <a:t>Copyright ©</a:t>
            </a:r>
            <a:r>
              <a:rPr kumimoji="1" lang="ja-JP" altLang="en-US" sz="800" i="1" kern="800" spc="50" baseline="0" dirty="0">
                <a:solidFill>
                  <a:schemeClr val="tx1"/>
                </a:solidFill>
                <a:latin typeface="メイリオ"/>
                <a:ea typeface="メイリオ"/>
                <a:cs typeface="メイリオ"/>
              </a:rPr>
              <a:t> </a:t>
            </a:r>
            <a:r>
              <a:rPr kumimoji="1" lang="en-US" altLang="ja-JP" sz="800" i="1" kern="800" spc="50" dirty="0">
                <a:solidFill>
                  <a:schemeClr val="tx1"/>
                </a:solidFill>
                <a:latin typeface="メイリオ"/>
                <a:ea typeface="メイリオ"/>
                <a:cs typeface="メイリオ"/>
              </a:rPr>
              <a:t>Japan Business</a:t>
            </a:r>
            <a:r>
              <a:rPr lang="en-US" altLang="ja-JP" sz="800" i="1" kern="800" spc="50" dirty="0">
                <a:solidFill>
                  <a:schemeClr val="tx1"/>
                </a:solidFill>
                <a:latin typeface="メイリオ"/>
                <a:ea typeface="メイリオ"/>
                <a:cs typeface="メイリオ"/>
              </a:rPr>
              <a:t> S</a:t>
            </a:r>
            <a:r>
              <a:rPr kumimoji="1" lang="en-US" altLang="ja-JP" sz="800" i="1" kern="800" spc="50" dirty="0">
                <a:solidFill>
                  <a:schemeClr val="tx1"/>
                </a:solidFill>
                <a:latin typeface="メイリオ"/>
                <a:ea typeface="メイリオ"/>
                <a:cs typeface="メイリオ"/>
              </a:rPr>
              <a:t>ystems, Inc.</a:t>
            </a:r>
            <a:endParaRPr kumimoji="1" lang="ja-JP" altLang="en-US" sz="800" i="1" kern="800" spc="50" dirty="0">
              <a:solidFill>
                <a:schemeClr val="tx1"/>
              </a:solidFill>
              <a:latin typeface="メイリオ"/>
              <a:ea typeface="メイリオ"/>
              <a:cs typeface="メイリオ"/>
            </a:endParaRPr>
          </a:p>
        </p:txBody>
      </p:sp>
    </p:spTree>
    <p:extLst>
      <p:ext uri="{BB962C8B-B14F-4D97-AF65-F5344CB8AC3E}">
        <p14:creationId xmlns:p14="http://schemas.microsoft.com/office/powerpoint/2010/main" val="306024224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サンクスページ">
    <p:spTree>
      <p:nvGrpSpPr>
        <p:cNvPr id="1" name=""/>
        <p:cNvGrpSpPr/>
        <p:nvPr/>
      </p:nvGrpSpPr>
      <p:grpSpPr>
        <a:xfrm>
          <a:off x="0" y="0"/>
          <a:ext cx="0" cy="0"/>
          <a:chOff x="0" y="0"/>
          <a:chExt cx="0" cy="0"/>
        </a:xfrm>
      </p:grpSpPr>
      <p:pic>
        <p:nvPicPr>
          <p:cNvPr id="9" name="図 8" descr="c-4-2.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pic>
        <p:nvPicPr>
          <p:cNvPr id="7" name="図 6" descr="logo3.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345" y="6391380"/>
            <a:ext cx="2545898" cy="462890"/>
          </a:xfrm>
          <a:prstGeom prst="rect">
            <a:avLst/>
          </a:prstGeom>
        </p:spPr>
      </p:pic>
      <p:sp>
        <p:nvSpPr>
          <p:cNvPr id="10" name="テキスト ボックス 9"/>
          <p:cNvSpPr txBox="1"/>
          <p:nvPr/>
        </p:nvSpPr>
        <p:spPr>
          <a:xfrm>
            <a:off x="3302000" y="6512560"/>
            <a:ext cx="2611120" cy="215444"/>
          </a:xfrm>
          <a:prstGeom prst="rect">
            <a:avLst/>
          </a:prstGeom>
          <a:noFill/>
        </p:spPr>
        <p:txBody>
          <a:bodyPr wrap="square" rtlCol="0">
            <a:spAutoFit/>
          </a:bodyPr>
          <a:lstStyle/>
          <a:p>
            <a:pPr algn="ctr"/>
            <a:r>
              <a:rPr kumimoji="1" lang="en-US" altLang="ja-JP" sz="800" i="1" kern="800" spc="50" dirty="0">
                <a:solidFill>
                  <a:schemeClr val="tx1"/>
                </a:solidFill>
                <a:latin typeface="メイリオ"/>
                <a:ea typeface="メイリオ"/>
                <a:cs typeface="メイリオ"/>
              </a:rPr>
              <a:t>© 2014 Japan Business</a:t>
            </a:r>
            <a:r>
              <a:rPr lang="en-US" altLang="ja-JP" sz="800" i="1" kern="800" spc="50" dirty="0">
                <a:solidFill>
                  <a:schemeClr val="tx1"/>
                </a:solidFill>
                <a:latin typeface="メイリオ"/>
                <a:ea typeface="メイリオ"/>
                <a:cs typeface="メイリオ"/>
              </a:rPr>
              <a:t> S</a:t>
            </a:r>
            <a:r>
              <a:rPr kumimoji="1" lang="en-US" altLang="ja-JP" sz="800" i="1" kern="800" spc="50" dirty="0">
                <a:solidFill>
                  <a:schemeClr val="tx1"/>
                </a:solidFill>
                <a:latin typeface="メイリオ"/>
                <a:ea typeface="メイリオ"/>
                <a:cs typeface="メイリオ"/>
              </a:rPr>
              <a:t>ystems, Inc.</a:t>
            </a:r>
            <a:endParaRPr kumimoji="1" lang="ja-JP" altLang="en-US" sz="800" i="1" kern="800" spc="50" dirty="0">
              <a:solidFill>
                <a:schemeClr val="tx1"/>
              </a:solidFill>
              <a:latin typeface="メイリオ"/>
              <a:ea typeface="メイリオ"/>
              <a:cs typeface="メイリオ"/>
            </a:endParaRPr>
          </a:p>
        </p:txBody>
      </p:sp>
      <p:sp>
        <p:nvSpPr>
          <p:cNvPr id="11" name="テキスト ボックス 10"/>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lumMod val="75000"/>
                    <a:lumOff val="25000"/>
                  </a:schemeClr>
                </a:solidFill>
                <a:latin typeface="メイリオ"/>
                <a:ea typeface="メイリオ"/>
                <a:cs typeface="メイリオ"/>
              </a:rPr>
              <a:t>‹#›</a:t>
            </a:fld>
            <a:endParaRPr kumimoji="1" lang="ja-JP" altLang="en-US" sz="1200" b="1" dirty="0">
              <a:solidFill>
                <a:schemeClr val="tx1">
                  <a:lumMod val="75000"/>
                  <a:lumOff val="25000"/>
                </a:schemeClr>
              </a:solidFill>
              <a:latin typeface="メイリオ"/>
              <a:ea typeface="メイリオ"/>
              <a:cs typeface="メイリオ"/>
            </a:endParaRPr>
          </a:p>
        </p:txBody>
      </p:sp>
      <p:pic>
        <p:nvPicPr>
          <p:cNvPr id="12" name="Picture 2" descr="C:\Users\yminamizono\Desktop\CustomerFirst.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84742" y="2838018"/>
            <a:ext cx="3986566" cy="1695076"/>
          </a:xfrm>
          <a:prstGeom prst="rect">
            <a:avLst/>
          </a:prstGeom>
          <a:noFill/>
          <a:extLst>
            <a:ext uri="{909E8E84-426E-40DD-AFC4-6F175D3DCCD1}">
              <a14:hiddenFill xmlns:a14="http://schemas.microsoft.com/office/drawing/2010/main">
                <a:solidFill>
                  <a:srgbClr val="FFFFFF"/>
                </a:solidFill>
              </a14:hiddenFill>
            </a:ext>
          </a:extLst>
        </p:spPr>
      </p:pic>
      <p:pic>
        <p:nvPicPr>
          <p:cNvPr id="8" name="図 7" descr="c-4-2.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pic>
        <p:nvPicPr>
          <p:cNvPr id="13" name="図 12" descr="logo3.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345" y="6391380"/>
            <a:ext cx="2545898" cy="462890"/>
          </a:xfrm>
          <a:prstGeom prst="rect">
            <a:avLst/>
          </a:prstGeom>
        </p:spPr>
      </p:pic>
      <p:sp>
        <p:nvSpPr>
          <p:cNvPr id="14" name="テキスト ボックス 13"/>
          <p:cNvSpPr txBox="1"/>
          <p:nvPr/>
        </p:nvSpPr>
        <p:spPr>
          <a:xfrm>
            <a:off x="3302000" y="6512560"/>
            <a:ext cx="2611120" cy="215444"/>
          </a:xfrm>
          <a:prstGeom prst="rect">
            <a:avLst/>
          </a:prstGeom>
          <a:noFill/>
        </p:spPr>
        <p:txBody>
          <a:bodyPr wrap="square" rtlCol="0">
            <a:spAutoFit/>
          </a:bodyPr>
          <a:lstStyle/>
          <a:p>
            <a:pPr algn="ctr"/>
            <a:r>
              <a:rPr kumimoji="1" lang="en-US" altLang="ja-JP" sz="800" i="1" kern="800" spc="50" dirty="0">
                <a:solidFill>
                  <a:schemeClr val="tx1"/>
                </a:solidFill>
                <a:latin typeface="メイリオ"/>
                <a:ea typeface="メイリオ"/>
                <a:cs typeface="メイリオ"/>
              </a:rPr>
              <a:t>© 2014 Japan Business</a:t>
            </a:r>
            <a:r>
              <a:rPr lang="en-US" altLang="ja-JP" sz="800" i="1" kern="800" spc="50" dirty="0">
                <a:solidFill>
                  <a:schemeClr val="tx1"/>
                </a:solidFill>
                <a:latin typeface="メイリオ"/>
                <a:ea typeface="メイリオ"/>
                <a:cs typeface="メイリオ"/>
              </a:rPr>
              <a:t> S</a:t>
            </a:r>
            <a:r>
              <a:rPr kumimoji="1" lang="en-US" altLang="ja-JP" sz="800" i="1" kern="800" spc="50" dirty="0">
                <a:solidFill>
                  <a:schemeClr val="tx1"/>
                </a:solidFill>
                <a:latin typeface="メイリオ"/>
                <a:ea typeface="メイリオ"/>
                <a:cs typeface="メイリオ"/>
              </a:rPr>
              <a:t>ystems, Inc.</a:t>
            </a:r>
            <a:endParaRPr kumimoji="1" lang="ja-JP" altLang="en-US" sz="800" i="1" kern="800" spc="50" dirty="0">
              <a:solidFill>
                <a:schemeClr val="tx1"/>
              </a:solidFill>
              <a:latin typeface="メイリオ"/>
              <a:ea typeface="メイリオ"/>
              <a:cs typeface="メイリオ"/>
            </a:endParaRPr>
          </a:p>
        </p:txBody>
      </p:sp>
      <p:sp>
        <p:nvSpPr>
          <p:cNvPr id="15" name="テキスト ボックス 14"/>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lumMod val="75000"/>
                    <a:lumOff val="25000"/>
                  </a:schemeClr>
                </a:solidFill>
                <a:latin typeface="メイリオ"/>
                <a:ea typeface="メイリオ"/>
                <a:cs typeface="メイリオ"/>
              </a:rPr>
              <a:t>‹#›</a:t>
            </a:fld>
            <a:endParaRPr kumimoji="1" lang="ja-JP" altLang="en-US" sz="1200" b="1" dirty="0">
              <a:solidFill>
                <a:schemeClr val="tx1">
                  <a:lumMod val="75000"/>
                  <a:lumOff val="25000"/>
                </a:schemeClr>
              </a:solidFill>
              <a:latin typeface="メイリオ"/>
              <a:ea typeface="メイリオ"/>
              <a:cs typeface="メイリオ"/>
            </a:endParaRPr>
          </a:p>
        </p:txBody>
      </p:sp>
      <p:pic>
        <p:nvPicPr>
          <p:cNvPr id="3" name="図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57437" y="2737115"/>
            <a:ext cx="4429125" cy="1724025"/>
          </a:xfrm>
          <a:prstGeom prst="rect">
            <a:avLst/>
          </a:prstGeom>
        </p:spPr>
      </p:pic>
      <p:pic>
        <p:nvPicPr>
          <p:cNvPr id="16" name="図 15" descr="c-4-2.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pic>
        <p:nvPicPr>
          <p:cNvPr id="17" name="図 16" descr="logo3.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345" y="6391380"/>
            <a:ext cx="2545898" cy="462890"/>
          </a:xfrm>
          <a:prstGeom prst="rect">
            <a:avLst/>
          </a:prstGeom>
        </p:spPr>
      </p:pic>
      <p:sp>
        <p:nvSpPr>
          <p:cNvPr id="18" name="テキスト ボックス 17"/>
          <p:cNvSpPr txBox="1"/>
          <p:nvPr/>
        </p:nvSpPr>
        <p:spPr>
          <a:xfrm>
            <a:off x="3302000" y="6512560"/>
            <a:ext cx="2611120" cy="215444"/>
          </a:xfrm>
          <a:prstGeom prst="rect">
            <a:avLst/>
          </a:prstGeom>
          <a:noFill/>
        </p:spPr>
        <p:txBody>
          <a:bodyPr wrap="square" rtlCol="0">
            <a:spAutoFit/>
          </a:bodyPr>
          <a:lstStyle/>
          <a:p>
            <a:pPr algn="ctr"/>
            <a:r>
              <a:rPr kumimoji="1" lang="en-US" altLang="ja-JP" sz="800" i="1" kern="800" spc="50" dirty="0">
                <a:solidFill>
                  <a:schemeClr val="tx1"/>
                </a:solidFill>
                <a:latin typeface="メイリオ"/>
                <a:ea typeface="メイリオ"/>
                <a:cs typeface="メイリオ"/>
              </a:rPr>
              <a:t>Copyright ©</a:t>
            </a:r>
            <a:r>
              <a:rPr kumimoji="1" lang="ja-JP" altLang="en-US" sz="800" i="1" kern="800" spc="50" baseline="0" dirty="0">
                <a:solidFill>
                  <a:schemeClr val="tx1"/>
                </a:solidFill>
                <a:latin typeface="メイリオ"/>
                <a:ea typeface="メイリオ"/>
                <a:cs typeface="メイリオ"/>
              </a:rPr>
              <a:t> </a:t>
            </a:r>
            <a:r>
              <a:rPr kumimoji="1" lang="en-US" altLang="ja-JP" sz="800" i="1" kern="800" spc="50" dirty="0">
                <a:solidFill>
                  <a:schemeClr val="tx1"/>
                </a:solidFill>
                <a:latin typeface="メイリオ"/>
                <a:ea typeface="メイリオ"/>
                <a:cs typeface="メイリオ"/>
              </a:rPr>
              <a:t>Japan Business</a:t>
            </a:r>
            <a:r>
              <a:rPr lang="en-US" altLang="ja-JP" sz="800" i="1" kern="800" spc="50" dirty="0">
                <a:solidFill>
                  <a:schemeClr val="tx1"/>
                </a:solidFill>
                <a:latin typeface="メイリオ"/>
                <a:ea typeface="メイリオ"/>
                <a:cs typeface="メイリオ"/>
              </a:rPr>
              <a:t> S</a:t>
            </a:r>
            <a:r>
              <a:rPr kumimoji="1" lang="en-US" altLang="ja-JP" sz="800" i="1" kern="800" spc="50" dirty="0">
                <a:solidFill>
                  <a:schemeClr val="tx1"/>
                </a:solidFill>
                <a:latin typeface="メイリオ"/>
                <a:ea typeface="メイリオ"/>
                <a:cs typeface="メイリオ"/>
              </a:rPr>
              <a:t>ystems, Inc.</a:t>
            </a:r>
            <a:endParaRPr kumimoji="1" lang="ja-JP" altLang="en-US" sz="800" i="1" kern="800" spc="50" dirty="0">
              <a:solidFill>
                <a:schemeClr val="tx1"/>
              </a:solidFill>
              <a:latin typeface="メイリオ"/>
              <a:ea typeface="メイリオ"/>
              <a:cs typeface="メイリオ"/>
            </a:endParaRPr>
          </a:p>
        </p:txBody>
      </p:sp>
      <p:sp>
        <p:nvSpPr>
          <p:cNvPr id="19" name="テキスト ボックス 18"/>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lumMod val="75000"/>
                    <a:lumOff val="25000"/>
                  </a:schemeClr>
                </a:solidFill>
                <a:latin typeface="メイリオ"/>
                <a:ea typeface="メイリオ"/>
                <a:cs typeface="メイリオ"/>
              </a:rPr>
              <a:t>‹#›</a:t>
            </a:fld>
            <a:endParaRPr kumimoji="1" lang="ja-JP" altLang="en-US" sz="1200" b="1" dirty="0">
              <a:solidFill>
                <a:schemeClr val="tx1">
                  <a:lumMod val="75000"/>
                  <a:lumOff val="25000"/>
                </a:schemeClr>
              </a:solidFill>
              <a:latin typeface="メイリオ"/>
              <a:ea typeface="メイリオ"/>
              <a:cs typeface="メイリオ"/>
            </a:endParaRPr>
          </a:p>
        </p:txBody>
      </p:sp>
      <p:pic>
        <p:nvPicPr>
          <p:cNvPr id="2" name="図 1"/>
          <p:cNvPicPr>
            <a:picLocks noChangeAspect="1"/>
          </p:cNvPicPr>
          <p:nvPr/>
        </p:nvPicPr>
        <p:blipFill>
          <a:blip r:embed="rId6"/>
          <a:stretch>
            <a:fillRect/>
          </a:stretch>
        </p:blipFill>
        <p:spPr>
          <a:xfrm>
            <a:off x="2700244" y="2119264"/>
            <a:ext cx="3743512" cy="2985232"/>
          </a:xfrm>
          <a:prstGeom prst="rect">
            <a:avLst/>
          </a:prstGeom>
        </p:spPr>
      </p:pic>
    </p:spTree>
    <p:extLst>
      <p:ext uri="{BB962C8B-B14F-4D97-AF65-F5344CB8AC3E}">
        <p14:creationId xmlns:p14="http://schemas.microsoft.com/office/powerpoint/2010/main" val="19407053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35AD1F3F-5C50-42FF-BFF1-A319270D67BA}" type="datetimeFigureOut">
              <a:rPr kumimoji="1" lang="ja-JP" altLang="en-US" smtClean="0"/>
              <a:t>2021/4/1</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B595C865-8F1C-4B1A-8EFF-D248848B9CB7}" type="slidenum">
              <a:rPr kumimoji="1" lang="ja-JP" altLang="en-US" smtClean="0"/>
              <a:t>‹#›</a:t>
            </a:fld>
            <a:endParaRPr kumimoji="1" lang="ja-JP" altLang="en-US"/>
          </a:p>
        </p:txBody>
      </p:sp>
    </p:spTree>
    <p:extLst>
      <p:ext uri="{BB962C8B-B14F-4D97-AF65-F5344CB8AC3E}">
        <p14:creationId xmlns:p14="http://schemas.microsoft.com/office/powerpoint/2010/main" val="214451699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850C22D0-0AF4-42DB-828C-3750FACCEFD6}" type="datetime1">
              <a:rPr kumimoji="1" lang="ja-JP" altLang="en-US" smtClean="0"/>
              <a:t>2021/4/1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a:xfrm>
            <a:off x="6553200" y="6356352"/>
            <a:ext cx="2133600" cy="365125"/>
          </a:xfrm>
          <a:prstGeom prst="rect">
            <a:avLst/>
          </a:prstGeom>
        </p:spPr>
        <p:txBody>
          <a:bodyPr/>
          <a:lstStyle/>
          <a:p>
            <a:fld id="{913F6FD2-8E9F-4793-A8F8-5ECF3E315303}" type="slidenum">
              <a:rPr kumimoji="1" lang="ja-JP" altLang="en-US" smtClean="0"/>
              <a:pPr/>
              <a:t>‹#›</a:t>
            </a:fld>
            <a:endParaRPr kumimoji="1" lang="ja-JP" altLang="en-US"/>
          </a:p>
        </p:txBody>
      </p:sp>
    </p:spTree>
    <p:extLst>
      <p:ext uri="{BB962C8B-B14F-4D97-AF65-F5344CB8AC3E}">
        <p14:creationId xmlns:p14="http://schemas.microsoft.com/office/powerpoint/2010/main" val="215211106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E77B4B99-7E78-437B-A16C-CCFB145CF29D}" type="datetime1">
              <a:rPr kumimoji="1" lang="ja-JP" altLang="en-US" smtClean="0"/>
              <a:t>2021/4/1</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a:xfrm>
            <a:off x="7005140" y="6414068"/>
            <a:ext cx="2133600" cy="365125"/>
          </a:xfrm>
          <a:prstGeom prst="rect">
            <a:avLst/>
          </a:prstGeom>
        </p:spPr>
        <p:txBody>
          <a:bodyPr/>
          <a:lstStyle/>
          <a:p>
            <a:fld id="{913F6FD2-8E9F-4793-A8F8-5ECF3E315303}" type="slidenum">
              <a:rPr kumimoji="1" lang="ja-JP" altLang="en-US" smtClean="0"/>
              <a:pPr/>
              <a:t>‹#›</a:t>
            </a:fld>
            <a:endParaRPr kumimoji="1" lang="ja-JP" altLang="en-US"/>
          </a:p>
        </p:txBody>
      </p:sp>
    </p:spTree>
    <p:extLst>
      <p:ext uri="{BB962C8B-B14F-4D97-AF65-F5344CB8AC3E}">
        <p14:creationId xmlns:p14="http://schemas.microsoft.com/office/powerpoint/2010/main" val="23698835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7"/>
            <a:ext cx="7772400" cy="1470025"/>
          </a:xfrm>
        </p:spPr>
        <p:txBody>
          <a:bodyPr/>
          <a:lstStyle/>
          <a:p>
            <a:r>
              <a:rPr kumimoji="1"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22041" indent="0" algn="ctr">
              <a:buNone/>
              <a:defRPr>
                <a:solidFill>
                  <a:schemeClr val="tx1">
                    <a:tint val="75000"/>
                  </a:schemeClr>
                </a:solidFill>
              </a:defRPr>
            </a:lvl2pPr>
            <a:lvl3pPr marL="844083" indent="0" algn="ctr">
              <a:buNone/>
              <a:defRPr>
                <a:solidFill>
                  <a:schemeClr val="tx1">
                    <a:tint val="75000"/>
                  </a:schemeClr>
                </a:solidFill>
              </a:defRPr>
            </a:lvl3pPr>
            <a:lvl4pPr marL="1266124" indent="0" algn="ctr">
              <a:buNone/>
              <a:defRPr>
                <a:solidFill>
                  <a:schemeClr val="tx1">
                    <a:tint val="75000"/>
                  </a:schemeClr>
                </a:solidFill>
              </a:defRPr>
            </a:lvl4pPr>
            <a:lvl5pPr marL="1688165" indent="0" algn="ctr">
              <a:buNone/>
              <a:defRPr>
                <a:solidFill>
                  <a:schemeClr val="tx1">
                    <a:tint val="75000"/>
                  </a:schemeClr>
                </a:solidFill>
              </a:defRPr>
            </a:lvl5pPr>
            <a:lvl6pPr marL="2110207" indent="0" algn="ctr">
              <a:buNone/>
              <a:defRPr>
                <a:solidFill>
                  <a:schemeClr val="tx1">
                    <a:tint val="75000"/>
                  </a:schemeClr>
                </a:solidFill>
              </a:defRPr>
            </a:lvl6pPr>
            <a:lvl7pPr marL="2532248" indent="0" algn="ctr">
              <a:buNone/>
              <a:defRPr>
                <a:solidFill>
                  <a:schemeClr val="tx1">
                    <a:tint val="75000"/>
                  </a:schemeClr>
                </a:solidFill>
              </a:defRPr>
            </a:lvl7pPr>
            <a:lvl8pPr marL="2954289" indent="0" algn="ctr">
              <a:buNone/>
              <a:defRPr>
                <a:solidFill>
                  <a:schemeClr val="tx1">
                    <a:tint val="75000"/>
                  </a:schemeClr>
                </a:solidFill>
              </a:defRPr>
            </a:lvl8pPr>
            <a:lvl9pPr marL="3376331"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193E0E0E-B21A-4E42-BE8E-1E9609587A67}" type="datetime1">
              <a:rPr kumimoji="1" lang="ja-JP" altLang="en-US" smtClean="0"/>
              <a:t>2021/4/1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a:xfrm>
            <a:off x="7024756" y="6520260"/>
            <a:ext cx="2133600" cy="365125"/>
          </a:xfrm>
          <a:prstGeom prst="rect">
            <a:avLst/>
          </a:prstGeom>
        </p:spPr>
        <p:txBody>
          <a:bodyPr/>
          <a:lstStyle>
            <a:lvl1pPr>
              <a:defRPr sz="1477">
                <a:solidFill>
                  <a:schemeClr val="tx1"/>
                </a:solidFill>
              </a:defRPr>
            </a:lvl1pPr>
          </a:lstStyle>
          <a:p>
            <a:fld id="{913F6FD2-8E9F-4793-A8F8-5ECF3E315303}" type="slidenum">
              <a:rPr lang="ja-JP" altLang="en-US" smtClean="0"/>
              <a:pPr/>
              <a:t>‹#›</a:t>
            </a:fld>
            <a:endParaRPr lang="ja-JP" altLang="en-US"/>
          </a:p>
        </p:txBody>
      </p:sp>
    </p:spTree>
    <p:extLst>
      <p:ext uri="{BB962C8B-B14F-4D97-AF65-F5344CB8AC3E}">
        <p14:creationId xmlns:p14="http://schemas.microsoft.com/office/powerpoint/2010/main" val="35980769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850C22D0-0AF4-42DB-828C-3750FACCEFD6}" type="datetime1">
              <a:rPr kumimoji="1" lang="ja-JP" altLang="en-US" smtClean="0"/>
              <a:t>2021/4/1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a:xfrm>
            <a:off x="6553200" y="6356352"/>
            <a:ext cx="2133600" cy="365125"/>
          </a:xfrm>
          <a:prstGeom prst="rect">
            <a:avLst/>
          </a:prstGeom>
        </p:spPr>
        <p:txBody>
          <a:bodyPr/>
          <a:lstStyle/>
          <a:p>
            <a:fld id="{913F6FD2-8E9F-4793-A8F8-5ECF3E315303}" type="slidenum">
              <a:rPr kumimoji="1" lang="ja-JP" altLang="en-US" smtClean="0"/>
              <a:pPr/>
              <a:t>‹#›</a:t>
            </a:fld>
            <a:endParaRPr kumimoji="1" lang="ja-JP" altLang="en-US"/>
          </a:p>
        </p:txBody>
      </p:sp>
    </p:spTree>
    <p:extLst>
      <p:ext uri="{BB962C8B-B14F-4D97-AF65-F5344CB8AC3E}">
        <p14:creationId xmlns:p14="http://schemas.microsoft.com/office/powerpoint/2010/main" val="280072580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2"/>
            <a:ext cx="7772400" cy="1362075"/>
          </a:xfrm>
        </p:spPr>
        <p:txBody>
          <a:bodyPr anchor="t"/>
          <a:lstStyle>
            <a:lvl1pPr algn="l">
              <a:defRPr sz="3692"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1846">
                <a:solidFill>
                  <a:schemeClr val="tx1">
                    <a:tint val="75000"/>
                  </a:schemeClr>
                </a:solidFill>
              </a:defRPr>
            </a:lvl1pPr>
            <a:lvl2pPr marL="422041" indent="0">
              <a:buNone/>
              <a:defRPr sz="1662">
                <a:solidFill>
                  <a:schemeClr val="tx1">
                    <a:tint val="75000"/>
                  </a:schemeClr>
                </a:solidFill>
              </a:defRPr>
            </a:lvl2pPr>
            <a:lvl3pPr marL="844083" indent="0">
              <a:buNone/>
              <a:defRPr sz="1477">
                <a:solidFill>
                  <a:schemeClr val="tx1">
                    <a:tint val="75000"/>
                  </a:schemeClr>
                </a:solidFill>
              </a:defRPr>
            </a:lvl3pPr>
            <a:lvl4pPr marL="1266124" indent="0">
              <a:buNone/>
              <a:defRPr sz="1292">
                <a:solidFill>
                  <a:schemeClr val="tx1">
                    <a:tint val="75000"/>
                  </a:schemeClr>
                </a:solidFill>
              </a:defRPr>
            </a:lvl4pPr>
            <a:lvl5pPr marL="1688165" indent="0">
              <a:buNone/>
              <a:defRPr sz="1292">
                <a:solidFill>
                  <a:schemeClr val="tx1">
                    <a:tint val="75000"/>
                  </a:schemeClr>
                </a:solidFill>
              </a:defRPr>
            </a:lvl5pPr>
            <a:lvl6pPr marL="2110207" indent="0">
              <a:buNone/>
              <a:defRPr sz="1292">
                <a:solidFill>
                  <a:schemeClr val="tx1">
                    <a:tint val="75000"/>
                  </a:schemeClr>
                </a:solidFill>
              </a:defRPr>
            </a:lvl6pPr>
            <a:lvl7pPr marL="2532248" indent="0">
              <a:buNone/>
              <a:defRPr sz="1292">
                <a:solidFill>
                  <a:schemeClr val="tx1">
                    <a:tint val="75000"/>
                  </a:schemeClr>
                </a:solidFill>
              </a:defRPr>
            </a:lvl7pPr>
            <a:lvl8pPr marL="2954289" indent="0">
              <a:buNone/>
              <a:defRPr sz="1292">
                <a:solidFill>
                  <a:schemeClr val="tx1">
                    <a:tint val="75000"/>
                  </a:schemeClr>
                </a:solidFill>
              </a:defRPr>
            </a:lvl8pPr>
            <a:lvl9pPr marL="3376331" indent="0">
              <a:buNone/>
              <a:defRPr sz="1292">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9D61E805-60B9-4D18-8E3D-0E3EE75A886C}" type="datetime1">
              <a:rPr kumimoji="1" lang="ja-JP" altLang="en-US" smtClean="0"/>
              <a:t>2021/4/1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a:xfrm>
            <a:off x="6553200" y="6356352"/>
            <a:ext cx="2133600" cy="365125"/>
          </a:xfrm>
          <a:prstGeom prst="rect">
            <a:avLst/>
          </a:prstGeom>
        </p:spPr>
        <p:txBody>
          <a:bodyPr/>
          <a:lstStyle/>
          <a:p>
            <a:fld id="{913F6FD2-8E9F-4793-A8F8-5ECF3E315303}" type="slidenum">
              <a:rPr kumimoji="1" lang="ja-JP" altLang="en-US" smtClean="0"/>
              <a:pPr/>
              <a:t>‹#›</a:t>
            </a:fld>
            <a:endParaRPr kumimoji="1" lang="ja-JP" altLang="en-US"/>
          </a:p>
        </p:txBody>
      </p:sp>
    </p:spTree>
    <p:extLst>
      <p:ext uri="{BB962C8B-B14F-4D97-AF65-F5344CB8AC3E}">
        <p14:creationId xmlns:p14="http://schemas.microsoft.com/office/powerpoint/2010/main" val="39624239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6" name="スライド番号プレースホルダー 5"/>
          <p:cNvSpPr>
            <a:spLocks noGrp="1"/>
          </p:cNvSpPr>
          <p:nvPr>
            <p:ph type="sldNum" sz="quarter" idx="12"/>
          </p:nvPr>
        </p:nvSpPr>
        <p:spPr/>
        <p:txBody>
          <a:bodyPr/>
          <a:lstStyle/>
          <a:p>
            <a:fld id="{06AD039A-9A13-4F19-891E-3AB06E8B281C}" type="slidenum">
              <a:rPr kumimoji="1" lang="ja-JP" altLang="en-US" smtClean="0"/>
              <a:t>‹#›</a:t>
            </a:fld>
            <a:endParaRPr kumimoji="1" lang="ja-JP" altLang="en-US"/>
          </a:p>
        </p:txBody>
      </p:sp>
    </p:spTree>
    <p:extLst>
      <p:ext uri="{BB962C8B-B14F-4D97-AF65-F5344CB8AC3E}">
        <p14:creationId xmlns:p14="http://schemas.microsoft.com/office/powerpoint/2010/main" val="11762395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495300" y="1600202"/>
            <a:ext cx="438150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5029200" y="1600202"/>
            <a:ext cx="438150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D2C40807-857A-463A-BFE7-74421A047C61}" type="datetime1">
              <a:rPr kumimoji="1" lang="ja-JP" altLang="en-US" smtClean="0"/>
              <a:t>2021/4/1</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a:xfrm>
            <a:off x="6553200" y="6356352"/>
            <a:ext cx="2133600" cy="365125"/>
          </a:xfrm>
          <a:prstGeom prst="rect">
            <a:avLst/>
          </a:prstGeom>
        </p:spPr>
        <p:txBody>
          <a:bodyPr/>
          <a:lstStyle/>
          <a:p>
            <a:fld id="{913F6FD2-8E9F-4793-A8F8-5ECF3E315303}" type="slidenum">
              <a:rPr kumimoji="1" lang="ja-JP" altLang="en-US" smtClean="0"/>
              <a:pPr/>
              <a:t>‹#›</a:t>
            </a:fld>
            <a:endParaRPr kumimoji="1" lang="ja-JP" altLang="en-US"/>
          </a:p>
        </p:txBody>
      </p:sp>
    </p:spTree>
    <p:extLst>
      <p:ext uri="{BB962C8B-B14F-4D97-AF65-F5344CB8AC3E}">
        <p14:creationId xmlns:p14="http://schemas.microsoft.com/office/powerpoint/2010/main" val="362617123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45026" y="1535113"/>
            <a:ext cx="4041775"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45026" y="2174875"/>
            <a:ext cx="4041775"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45C60ABD-94A9-490B-929D-8F9A9AA7B4B7}" type="datetime1">
              <a:rPr kumimoji="1" lang="ja-JP" altLang="en-US" smtClean="0"/>
              <a:t>2021/4/1</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a:xfrm>
            <a:off x="6553200" y="6356352"/>
            <a:ext cx="2133600" cy="365125"/>
          </a:xfrm>
          <a:prstGeom prst="rect">
            <a:avLst/>
          </a:prstGeom>
        </p:spPr>
        <p:txBody>
          <a:bodyPr/>
          <a:lstStyle/>
          <a:p>
            <a:fld id="{913F6FD2-8E9F-4793-A8F8-5ECF3E315303}" type="slidenum">
              <a:rPr kumimoji="1" lang="ja-JP" altLang="en-US" smtClean="0"/>
              <a:pPr/>
              <a:t>‹#›</a:t>
            </a:fld>
            <a:endParaRPr kumimoji="1" lang="ja-JP" altLang="en-US"/>
          </a:p>
        </p:txBody>
      </p:sp>
    </p:spTree>
    <p:extLst>
      <p:ext uri="{BB962C8B-B14F-4D97-AF65-F5344CB8AC3E}">
        <p14:creationId xmlns:p14="http://schemas.microsoft.com/office/powerpoint/2010/main" val="196075658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C7FD7A86-6A86-489C-B974-970FE71EAC75}" type="datetime1">
              <a:rPr kumimoji="1" lang="ja-JP" altLang="en-US" smtClean="0"/>
              <a:t>2021/4/1</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a:xfrm>
            <a:off x="6553200" y="6356352"/>
            <a:ext cx="2133600" cy="365125"/>
          </a:xfrm>
          <a:prstGeom prst="rect">
            <a:avLst/>
          </a:prstGeom>
        </p:spPr>
        <p:txBody>
          <a:bodyPr/>
          <a:lstStyle/>
          <a:p>
            <a:fld id="{913F6FD2-8E9F-4793-A8F8-5ECF3E315303}" type="slidenum">
              <a:rPr kumimoji="1" lang="ja-JP" altLang="en-US" smtClean="0"/>
              <a:pPr/>
              <a:t>‹#›</a:t>
            </a:fld>
            <a:endParaRPr kumimoji="1" lang="ja-JP" altLang="en-US"/>
          </a:p>
        </p:txBody>
      </p:sp>
    </p:spTree>
    <p:extLst>
      <p:ext uri="{BB962C8B-B14F-4D97-AF65-F5344CB8AC3E}">
        <p14:creationId xmlns:p14="http://schemas.microsoft.com/office/powerpoint/2010/main" val="32389946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E77B4B99-7E78-437B-A16C-CCFB145CF29D}" type="datetime1">
              <a:rPr kumimoji="1" lang="ja-JP" altLang="en-US" smtClean="0"/>
              <a:t>2021/4/1</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a:xfrm>
            <a:off x="7005140" y="6414068"/>
            <a:ext cx="2133600" cy="365125"/>
          </a:xfrm>
          <a:prstGeom prst="rect">
            <a:avLst/>
          </a:prstGeom>
        </p:spPr>
        <p:txBody>
          <a:bodyPr/>
          <a:lstStyle/>
          <a:p>
            <a:fld id="{913F6FD2-8E9F-4793-A8F8-5ECF3E315303}" type="slidenum">
              <a:rPr kumimoji="1" lang="ja-JP" altLang="en-US" smtClean="0"/>
              <a:pPr/>
              <a:t>‹#›</a:t>
            </a:fld>
            <a:endParaRPr kumimoji="1" lang="ja-JP" altLang="en-US"/>
          </a:p>
        </p:txBody>
      </p:sp>
    </p:spTree>
    <p:extLst>
      <p:ext uri="{BB962C8B-B14F-4D97-AF65-F5344CB8AC3E}">
        <p14:creationId xmlns:p14="http://schemas.microsoft.com/office/powerpoint/2010/main" val="379727115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1846"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575051" y="273052"/>
            <a:ext cx="5111750" cy="5853113"/>
          </a:xfrm>
        </p:spPr>
        <p:txBody>
          <a:bodyPr/>
          <a:lstStyle>
            <a:lvl1pPr>
              <a:defRPr sz="2954"/>
            </a:lvl1pPr>
            <a:lvl2pPr>
              <a:defRPr sz="2585"/>
            </a:lvl2pPr>
            <a:lvl3pPr>
              <a:defRPr sz="2215"/>
            </a:lvl3pPr>
            <a:lvl4pPr>
              <a:defRPr sz="1846"/>
            </a:lvl4pPr>
            <a:lvl5pPr>
              <a:defRPr sz="1846"/>
            </a:lvl5pPr>
            <a:lvl6pPr>
              <a:defRPr sz="1846"/>
            </a:lvl6pPr>
            <a:lvl7pPr>
              <a:defRPr sz="1846"/>
            </a:lvl7pPr>
            <a:lvl8pPr>
              <a:defRPr sz="1846"/>
            </a:lvl8pPr>
            <a:lvl9pPr>
              <a:defRPr sz="1846"/>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457200" y="1435102"/>
            <a:ext cx="3008313" cy="4691063"/>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2245D811-5FA1-4D03-A2F4-2E5C2E075DEB}" type="datetime1">
              <a:rPr kumimoji="1" lang="ja-JP" altLang="en-US" smtClean="0"/>
              <a:t>2021/4/1</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a:xfrm>
            <a:off x="6553200" y="6356352"/>
            <a:ext cx="2133600" cy="365125"/>
          </a:xfrm>
          <a:prstGeom prst="rect">
            <a:avLst/>
          </a:prstGeom>
        </p:spPr>
        <p:txBody>
          <a:bodyPr/>
          <a:lstStyle/>
          <a:p>
            <a:fld id="{913F6FD2-8E9F-4793-A8F8-5ECF3E315303}" type="slidenum">
              <a:rPr kumimoji="1" lang="ja-JP" altLang="en-US" smtClean="0"/>
              <a:pPr/>
              <a:t>‹#›</a:t>
            </a:fld>
            <a:endParaRPr kumimoji="1" lang="ja-JP" altLang="en-US"/>
          </a:p>
        </p:txBody>
      </p:sp>
    </p:spTree>
    <p:extLst>
      <p:ext uri="{BB962C8B-B14F-4D97-AF65-F5344CB8AC3E}">
        <p14:creationId xmlns:p14="http://schemas.microsoft.com/office/powerpoint/2010/main" val="263072593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1846" b="1"/>
            </a:lvl1pPr>
          </a:lstStyle>
          <a:p>
            <a:r>
              <a:rPr kumimoji="1"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2954"/>
            </a:lvl1pPr>
            <a:lvl2pPr marL="422041" indent="0">
              <a:buNone/>
              <a:defRPr sz="2585"/>
            </a:lvl2pPr>
            <a:lvl3pPr marL="844083" indent="0">
              <a:buNone/>
              <a:defRPr sz="2215"/>
            </a:lvl3pPr>
            <a:lvl4pPr marL="1266124" indent="0">
              <a:buNone/>
              <a:defRPr sz="1846"/>
            </a:lvl4pPr>
            <a:lvl5pPr marL="1688165" indent="0">
              <a:buNone/>
              <a:defRPr sz="1846"/>
            </a:lvl5pPr>
            <a:lvl6pPr marL="2110207" indent="0">
              <a:buNone/>
              <a:defRPr sz="1846"/>
            </a:lvl6pPr>
            <a:lvl7pPr marL="2532248" indent="0">
              <a:buNone/>
              <a:defRPr sz="1846"/>
            </a:lvl7pPr>
            <a:lvl8pPr marL="2954289" indent="0">
              <a:buNone/>
              <a:defRPr sz="1846"/>
            </a:lvl8pPr>
            <a:lvl9pPr marL="3376331" indent="0">
              <a:buNone/>
              <a:defRPr sz="1846"/>
            </a:lvl9pPr>
          </a:lstStyle>
          <a:p>
            <a:r>
              <a:rPr kumimoji="1" lang="ja-JP" altLang="en-US"/>
              <a:t>図を追加</a:t>
            </a: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2F1558CD-EA67-4397-9246-98867FC03BDC}" type="datetime1">
              <a:rPr kumimoji="1" lang="ja-JP" altLang="en-US" smtClean="0"/>
              <a:t>2021/4/1</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a:xfrm>
            <a:off x="6553200" y="6356352"/>
            <a:ext cx="2133600" cy="365125"/>
          </a:xfrm>
          <a:prstGeom prst="rect">
            <a:avLst/>
          </a:prstGeom>
        </p:spPr>
        <p:txBody>
          <a:bodyPr/>
          <a:lstStyle/>
          <a:p>
            <a:fld id="{913F6FD2-8E9F-4793-A8F8-5ECF3E315303}" type="slidenum">
              <a:rPr kumimoji="1" lang="ja-JP" altLang="en-US" smtClean="0"/>
              <a:pPr/>
              <a:t>‹#›</a:t>
            </a:fld>
            <a:endParaRPr kumimoji="1" lang="ja-JP" altLang="en-US"/>
          </a:p>
        </p:txBody>
      </p:sp>
    </p:spTree>
    <p:extLst>
      <p:ext uri="{BB962C8B-B14F-4D97-AF65-F5344CB8AC3E}">
        <p14:creationId xmlns:p14="http://schemas.microsoft.com/office/powerpoint/2010/main" val="391049844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E6B1ABFB-89A1-45BB-B18D-B525DD39C9A3}" type="datetime1">
              <a:rPr kumimoji="1" lang="ja-JP" altLang="en-US" smtClean="0"/>
              <a:t>2021/4/1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a:xfrm>
            <a:off x="6553200" y="6356352"/>
            <a:ext cx="2133600" cy="365125"/>
          </a:xfrm>
          <a:prstGeom prst="rect">
            <a:avLst/>
          </a:prstGeom>
        </p:spPr>
        <p:txBody>
          <a:bodyPr/>
          <a:lstStyle/>
          <a:p>
            <a:fld id="{913F6FD2-8E9F-4793-A8F8-5ECF3E315303}" type="slidenum">
              <a:rPr kumimoji="1" lang="ja-JP" altLang="en-US" smtClean="0"/>
              <a:pPr/>
              <a:t>‹#›</a:t>
            </a:fld>
            <a:endParaRPr kumimoji="1" lang="ja-JP" altLang="en-US"/>
          </a:p>
        </p:txBody>
      </p:sp>
    </p:spTree>
    <p:extLst>
      <p:ext uri="{BB962C8B-B14F-4D97-AF65-F5344CB8AC3E}">
        <p14:creationId xmlns:p14="http://schemas.microsoft.com/office/powerpoint/2010/main" val="213249818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181850" y="274640"/>
            <a:ext cx="2228850" cy="5851525"/>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495301" y="274640"/>
            <a:ext cx="653415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D74552F2-73C9-4E22-9B17-DE67482EA9A3}" type="datetime1">
              <a:rPr kumimoji="1" lang="ja-JP" altLang="en-US" smtClean="0"/>
              <a:t>2021/4/1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a:xfrm>
            <a:off x="6553200" y="6356352"/>
            <a:ext cx="2133600" cy="365125"/>
          </a:xfrm>
          <a:prstGeom prst="rect">
            <a:avLst/>
          </a:prstGeom>
        </p:spPr>
        <p:txBody>
          <a:bodyPr/>
          <a:lstStyle/>
          <a:p>
            <a:fld id="{913F6FD2-8E9F-4793-A8F8-5ECF3E315303}" type="slidenum">
              <a:rPr kumimoji="1" lang="ja-JP" altLang="en-US" smtClean="0"/>
              <a:pPr/>
              <a:t>‹#›</a:t>
            </a:fld>
            <a:endParaRPr kumimoji="1" lang="ja-JP" altLang="en-US"/>
          </a:p>
        </p:txBody>
      </p:sp>
    </p:spTree>
    <p:extLst>
      <p:ext uri="{BB962C8B-B14F-4D97-AF65-F5344CB8AC3E}">
        <p14:creationId xmlns:p14="http://schemas.microsoft.com/office/powerpoint/2010/main" val="256155653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5_タイトルとコンテンツ">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0841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タイトルとコンテンツ">
    <p:spTree>
      <p:nvGrpSpPr>
        <p:cNvPr id="1" name=""/>
        <p:cNvGrpSpPr/>
        <p:nvPr/>
      </p:nvGrpSpPr>
      <p:grpSpPr>
        <a:xfrm>
          <a:off x="0" y="0"/>
          <a:ext cx="0" cy="0"/>
          <a:chOff x="0" y="0"/>
          <a:chExt cx="0" cy="0"/>
        </a:xfrm>
      </p:grpSpPr>
      <p:sp>
        <p:nvSpPr>
          <p:cNvPr id="4" name="日付プレースホルダー 3"/>
          <p:cNvSpPr>
            <a:spLocks noGrp="1"/>
          </p:cNvSpPr>
          <p:nvPr>
            <p:ph type="dt" sz="half" idx="10"/>
          </p:nvPr>
        </p:nvSpPr>
        <p:spPr/>
        <p:txBody>
          <a:bodyPr/>
          <a:lstStyle/>
          <a:p>
            <a:fld id="{78FADC90-EB44-4C85-9FCE-B2DBC4BD7708}" type="datetime1">
              <a:rPr kumimoji="1" lang="ja-JP" altLang="en-US" smtClean="0"/>
              <a:t>2021/4/1</a:t>
            </a:fld>
            <a:endParaRPr kumimoji="1" lang="ja-JP" altLang="en-US"/>
          </a:p>
        </p:txBody>
      </p:sp>
      <p:sp>
        <p:nvSpPr>
          <p:cNvPr id="6" name="スライド番号プレースホルダー 4"/>
          <p:cNvSpPr>
            <a:spLocks noGrp="1"/>
          </p:cNvSpPr>
          <p:nvPr>
            <p:ph type="sldNum" sz="quarter" idx="4"/>
          </p:nvPr>
        </p:nvSpPr>
        <p:spPr>
          <a:xfrm>
            <a:off x="0" y="6639078"/>
            <a:ext cx="9144000" cy="268083"/>
          </a:xfrm>
          <a:prstGeom prst="rect">
            <a:avLst/>
          </a:prstGeom>
        </p:spPr>
        <p:txBody>
          <a:bodyPr/>
          <a:lstStyle>
            <a:lvl1pPr algn="ctr">
              <a:defRPr/>
            </a:lvl1pPr>
          </a:lstStyle>
          <a:p>
            <a:pPr>
              <a:defRPr/>
            </a:pPr>
            <a:fld id="{9AA07841-34B0-4293-9546-A9EAF998C373}" type="slidenum">
              <a:rPr lang="en-US" altLang="ja-JP" sz="1015" smtClean="0">
                <a:solidFill>
                  <a:prstClr val="black"/>
                </a:solidFill>
              </a:rPr>
              <a:pPr>
                <a:defRPr/>
              </a:pPr>
              <a:t>‹#›</a:t>
            </a:fld>
            <a:endParaRPr lang="en-US" altLang="ja-JP" sz="1015" dirty="0">
              <a:solidFill>
                <a:prstClr val="black"/>
              </a:solidFill>
            </a:endParaRPr>
          </a:p>
        </p:txBody>
      </p:sp>
      <p:sp>
        <p:nvSpPr>
          <p:cNvPr id="5" name="タイトル プレースホルダ 1"/>
          <p:cNvSpPr>
            <a:spLocks noGrp="1"/>
          </p:cNvSpPr>
          <p:nvPr>
            <p:ph type="title"/>
          </p:nvPr>
        </p:nvSpPr>
        <p:spPr>
          <a:xfrm>
            <a:off x="49606" y="-9599"/>
            <a:ext cx="5562600" cy="634082"/>
          </a:xfrm>
          <a:prstGeom prst="rect">
            <a:avLst/>
          </a:prstGeom>
        </p:spPr>
        <p:txBody>
          <a:bodyPr vert="horz" lIns="91440" tIns="45720" rIns="91440" bIns="45720" rtlCol="0" anchor="ctr">
            <a:normAutofit/>
          </a:bodyPr>
          <a:lstStyle/>
          <a:p>
            <a:r>
              <a:rPr kumimoji="1" lang="ja-JP" altLang="en-US"/>
              <a:t>マスター タイトルの書式設定</a:t>
            </a:r>
            <a:endParaRPr kumimoji="1" lang="ja-JP" altLang="en-US" dirty="0"/>
          </a:p>
        </p:txBody>
      </p:sp>
    </p:spTree>
    <p:extLst>
      <p:ext uri="{BB962C8B-B14F-4D97-AF65-F5344CB8AC3E}">
        <p14:creationId xmlns:p14="http://schemas.microsoft.com/office/powerpoint/2010/main" val="27466570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a:xfrm>
            <a:off x="0" y="6658020"/>
            <a:ext cx="1095570" cy="199979"/>
          </a:xfrm>
          <a:prstGeom prst="rect">
            <a:avLst/>
          </a:prstGeom>
        </p:spPr>
        <p:txBody>
          <a:bodyPr/>
          <a:lstStyle/>
          <a:p>
            <a:fld id="{FC41524E-6537-4C03-BC6D-85A0040F113F}" type="datetimeFigureOut">
              <a:rPr kumimoji="1" lang="ja-JP" altLang="en-US" smtClean="0"/>
              <a:t>2021/4/1</a:t>
            </a:fld>
            <a:endParaRPr kumimoji="1" lang="ja-JP" altLang="en-US"/>
          </a:p>
        </p:txBody>
      </p:sp>
      <p:sp>
        <p:nvSpPr>
          <p:cNvPr id="6" name="フッター プレースホルダー 5"/>
          <p:cNvSpPr>
            <a:spLocks noGrp="1"/>
          </p:cNvSpPr>
          <p:nvPr>
            <p:ph type="ftr" sz="quarter" idx="11"/>
          </p:nvPr>
        </p:nvSpPr>
        <p:spPr>
          <a:xfrm>
            <a:off x="3124200" y="6356350"/>
            <a:ext cx="2895600" cy="365125"/>
          </a:xfrm>
          <a:prstGeom prst="rect">
            <a:avLst/>
          </a:prstGeom>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06AD039A-9A13-4F19-891E-3AB06E8B281C}" type="slidenum">
              <a:rPr kumimoji="1" lang="ja-JP" altLang="en-US" smtClean="0"/>
              <a:t>‹#›</a:t>
            </a:fld>
            <a:endParaRPr kumimoji="1" lang="ja-JP" altLang="en-US"/>
          </a:p>
        </p:txBody>
      </p:sp>
    </p:spTree>
    <p:extLst>
      <p:ext uri="{BB962C8B-B14F-4D97-AF65-F5344CB8AC3E}">
        <p14:creationId xmlns:p14="http://schemas.microsoft.com/office/powerpoint/2010/main" val="30957364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a:xfrm>
            <a:off x="0" y="6658020"/>
            <a:ext cx="1095570" cy="199979"/>
          </a:xfrm>
          <a:prstGeom prst="rect">
            <a:avLst/>
          </a:prstGeom>
        </p:spPr>
        <p:txBody>
          <a:bodyPr/>
          <a:lstStyle/>
          <a:p>
            <a:fld id="{FC41524E-6537-4C03-BC6D-85A0040F113F}" type="datetimeFigureOut">
              <a:rPr kumimoji="1" lang="ja-JP" altLang="en-US" smtClean="0"/>
              <a:t>2021/4/1</a:t>
            </a:fld>
            <a:endParaRPr kumimoji="1" lang="ja-JP" altLang="en-US"/>
          </a:p>
        </p:txBody>
      </p:sp>
      <p:sp>
        <p:nvSpPr>
          <p:cNvPr id="8" name="フッター プレースホルダー 7"/>
          <p:cNvSpPr>
            <a:spLocks noGrp="1"/>
          </p:cNvSpPr>
          <p:nvPr>
            <p:ph type="ftr" sz="quarter" idx="11"/>
          </p:nvPr>
        </p:nvSpPr>
        <p:spPr>
          <a:xfrm>
            <a:off x="3124200" y="6356350"/>
            <a:ext cx="2895600" cy="365125"/>
          </a:xfrm>
          <a:prstGeom prst="rect">
            <a:avLst/>
          </a:prstGeom>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06AD039A-9A13-4F19-891E-3AB06E8B281C}" type="slidenum">
              <a:rPr kumimoji="1" lang="ja-JP" altLang="en-US" smtClean="0"/>
              <a:t>‹#›</a:t>
            </a:fld>
            <a:endParaRPr kumimoji="1" lang="ja-JP" altLang="en-US"/>
          </a:p>
        </p:txBody>
      </p:sp>
    </p:spTree>
    <p:extLst>
      <p:ext uri="{BB962C8B-B14F-4D97-AF65-F5344CB8AC3E}">
        <p14:creationId xmlns:p14="http://schemas.microsoft.com/office/powerpoint/2010/main" val="38815704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5" name="スライド番号プレースホルダー 4"/>
          <p:cNvSpPr>
            <a:spLocks noGrp="1"/>
          </p:cNvSpPr>
          <p:nvPr>
            <p:ph type="sldNum" sz="quarter" idx="12"/>
          </p:nvPr>
        </p:nvSpPr>
        <p:spPr/>
        <p:txBody>
          <a:bodyPr/>
          <a:lstStyle/>
          <a:p>
            <a:fld id="{06AD039A-9A13-4F19-891E-3AB06E8B281C}" type="slidenum">
              <a:rPr kumimoji="1" lang="ja-JP" altLang="en-US" smtClean="0"/>
              <a:t>‹#›</a:t>
            </a:fld>
            <a:endParaRPr kumimoji="1" lang="ja-JP" altLang="en-US"/>
          </a:p>
        </p:txBody>
      </p:sp>
    </p:spTree>
    <p:extLst>
      <p:ext uri="{BB962C8B-B14F-4D97-AF65-F5344CB8AC3E}">
        <p14:creationId xmlns:p14="http://schemas.microsoft.com/office/powerpoint/2010/main" val="8360112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06AD039A-9A13-4F19-891E-3AB06E8B281C}" type="slidenum">
              <a:rPr kumimoji="1" lang="ja-JP" altLang="en-US" smtClean="0"/>
              <a:t>‹#›</a:t>
            </a:fld>
            <a:endParaRPr kumimoji="1" lang="ja-JP" altLang="en-US"/>
          </a:p>
        </p:txBody>
      </p:sp>
    </p:spTree>
    <p:extLst>
      <p:ext uri="{BB962C8B-B14F-4D97-AF65-F5344CB8AC3E}">
        <p14:creationId xmlns:p14="http://schemas.microsoft.com/office/powerpoint/2010/main" val="2779584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7" name="スライド番号プレースホルダー 6"/>
          <p:cNvSpPr>
            <a:spLocks noGrp="1"/>
          </p:cNvSpPr>
          <p:nvPr>
            <p:ph type="sldNum" sz="quarter" idx="12"/>
          </p:nvPr>
        </p:nvSpPr>
        <p:spPr/>
        <p:txBody>
          <a:bodyPr/>
          <a:lstStyle/>
          <a:p>
            <a:fld id="{06AD039A-9A13-4F19-891E-3AB06E8B281C}" type="slidenum">
              <a:rPr kumimoji="1" lang="ja-JP" altLang="en-US" smtClean="0"/>
              <a:t>‹#›</a:t>
            </a:fld>
            <a:endParaRPr kumimoji="1" lang="ja-JP" altLang="en-US"/>
          </a:p>
        </p:txBody>
      </p:sp>
    </p:spTree>
    <p:extLst>
      <p:ext uri="{BB962C8B-B14F-4D97-AF65-F5344CB8AC3E}">
        <p14:creationId xmlns:p14="http://schemas.microsoft.com/office/powerpoint/2010/main" val="9646267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1" lang="ja-JP" altLang="en-US"/>
              <a:t>図を追加</a:t>
            </a: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7" name="スライド番号プレースホルダー 6"/>
          <p:cNvSpPr>
            <a:spLocks noGrp="1"/>
          </p:cNvSpPr>
          <p:nvPr>
            <p:ph type="sldNum" sz="quarter" idx="12"/>
          </p:nvPr>
        </p:nvSpPr>
        <p:spPr/>
        <p:txBody>
          <a:bodyPr/>
          <a:lstStyle/>
          <a:p>
            <a:fld id="{06AD039A-9A13-4F19-891E-3AB06E8B281C}" type="slidenum">
              <a:rPr kumimoji="1" lang="ja-JP" altLang="en-US" smtClean="0"/>
              <a:t>‹#›</a:t>
            </a:fld>
            <a:endParaRPr kumimoji="1" lang="ja-JP" altLang="en-US"/>
          </a:p>
        </p:txBody>
      </p:sp>
    </p:spTree>
    <p:extLst>
      <p:ext uri="{BB962C8B-B14F-4D97-AF65-F5344CB8AC3E}">
        <p14:creationId xmlns:p14="http://schemas.microsoft.com/office/powerpoint/2010/main" val="15571090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image" Target="../media/image4.jpeg"/><Relationship Id="rId5" Type="http://schemas.openxmlformats.org/officeDocument/2006/relationships/slideLayout" Target="../slideLayouts/slideLayout22.xml"/><Relationship Id="rId10" Type="http://schemas.openxmlformats.org/officeDocument/2006/relationships/theme" Target="../theme/theme2.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686800" cy="416221"/>
          </a:xfrm>
          <a:prstGeom prst="rect">
            <a:avLst/>
          </a:prstGeom>
        </p:spPr>
        <p:txBody>
          <a:bodyPr vert="horz" lIns="91440" tIns="45720" rIns="91440" bIns="45720" rtlCol="0" anchor="ctr">
            <a:noAutofit/>
          </a:bodyPr>
          <a:lstStyle/>
          <a:p>
            <a:r>
              <a:rPr kumimoji="1" lang="ja-JP" altLang="en-US" dirty="0"/>
              <a:t>マスター タイトルの書式設定</a:t>
            </a:r>
          </a:p>
        </p:txBody>
      </p:sp>
      <p:sp>
        <p:nvSpPr>
          <p:cNvPr id="3" name="テキスト プレースホルダー 2"/>
          <p:cNvSpPr>
            <a:spLocks noGrp="1"/>
          </p:cNvSpPr>
          <p:nvPr>
            <p:ph type="body" idx="1"/>
          </p:nvPr>
        </p:nvSpPr>
        <p:spPr>
          <a:xfrm>
            <a:off x="457200" y="976974"/>
            <a:ext cx="8229600" cy="5149190"/>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pic>
        <p:nvPicPr>
          <p:cNvPr id="12" name="図 11"/>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7974619" y="6708204"/>
            <a:ext cx="639634" cy="95299"/>
          </a:xfrm>
          <a:prstGeom prst="rect">
            <a:avLst/>
          </a:prstGeom>
        </p:spPr>
      </p:pic>
      <p:sp>
        <p:nvSpPr>
          <p:cNvPr id="16" name="正方形/長方形 15"/>
          <p:cNvSpPr/>
          <p:nvPr/>
        </p:nvSpPr>
        <p:spPr>
          <a:xfrm flipV="1">
            <a:off x="0" y="6662718"/>
            <a:ext cx="9144000" cy="201893"/>
          </a:xfrm>
          <a:prstGeom prst="rect">
            <a:avLst/>
          </a:prstGeom>
          <a:solidFill>
            <a:srgbClr val="33ACBD"/>
          </a:solidFill>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pic>
        <p:nvPicPr>
          <p:cNvPr id="17" name="図 16"/>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99885" y="6717943"/>
            <a:ext cx="639634" cy="95299"/>
          </a:xfrm>
          <a:prstGeom prst="rect">
            <a:avLst/>
          </a:prstGeom>
        </p:spPr>
      </p:pic>
      <p:pic>
        <p:nvPicPr>
          <p:cNvPr id="18" name="図 17"/>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742723" y="6719347"/>
            <a:ext cx="401579" cy="103634"/>
          </a:xfrm>
          <a:prstGeom prst="rect">
            <a:avLst/>
          </a:prstGeom>
        </p:spPr>
      </p:pic>
      <p:sp>
        <p:nvSpPr>
          <p:cNvPr id="19" name="正方形/長方形 18"/>
          <p:cNvSpPr/>
          <p:nvPr/>
        </p:nvSpPr>
        <p:spPr>
          <a:xfrm flipV="1">
            <a:off x="9065846" y="6662710"/>
            <a:ext cx="91383" cy="201897"/>
          </a:xfrm>
          <a:prstGeom prst="rect">
            <a:avLst/>
          </a:prstGeom>
          <a:solidFill>
            <a:srgbClr val="CC0000"/>
          </a:solidFill>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cxnSp>
        <p:nvCxnSpPr>
          <p:cNvPr id="5" name="直線コネクタ 4"/>
          <p:cNvCxnSpPr/>
          <p:nvPr/>
        </p:nvCxnSpPr>
        <p:spPr>
          <a:xfrm>
            <a:off x="457200" y="703900"/>
            <a:ext cx="8686800" cy="6498"/>
          </a:xfrm>
          <a:prstGeom prst="line">
            <a:avLst/>
          </a:prstGeom>
          <a:ln w="12700" cmpd="sng">
            <a:solidFill>
              <a:srgbClr val="33ACBD"/>
            </a:solidFill>
          </a:ln>
        </p:spPr>
        <p:style>
          <a:lnRef idx="1">
            <a:schemeClr val="accent1"/>
          </a:lnRef>
          <a:fillRef idx="0">
            <a:schemeClr val="accent1"/>
          </a:fillRef>
          <a:effectRef idx="0">
            <a:schemeClr val="accent1"/>
          </a:effectRef>
          <a:fontRef idx="minor">
            <a:schemeClr val="tx1"/>
          </a:fontRef>
        </p:style>
      </p:cxnSp>
      <p:cxnSp>
        <p:nvCxnSpPr>
          <p:cNvPr id="20" name="直線コネクタ 19"/>
          <p:cNvCxnSpPr/>
          <p:nvPr/>
        </p:nvCxnSpPr>
        <p:spPr>
          <a:xfrm>
            <a:off x="0" y="703900"/>
            <a:ext cx="457200" cy="0"/>
          </a:xfrm>
          <a:prstGeom prst="line">
            <a:avLst/>
          </a:prstGeom>
          <a:ln w="12700" cmpd="sng">
            <a:solidFill>
              <a:srgbClr val="CC0000"/>
            </a:solidFill>
          </a:ln>
        </p:spPr>
        <p:style>
          <a:lnRef idx="1">
            <a:schemeClr val="accent1"/>
          </a:lnRef>
          <a:fillRef idx="0">
            <a:schemeClr val="accent1"/>
          </a:fillRef>
          <a:effectRef idx="0">
            <a:schemeClr val="accent1"/>
          </a:effectRef>
          <a:fontRef idx="minor">
            <a:schemeClr val="tx1"/>
          </a:fontRef>
        </p:style>
      </p:cxnSp>
      <p:sp>
        <p:nvSpPr>
          <p:cNvPr id="6" name="スライド番号プレースホルダー 5"/>
          <p:cNvSpPr>
            <a:spLocks noGrp="1"/>
          </p:cNvSpPr>
          <p:nvPr>
            <p:ph type="sldNum" sz="quarter" idx="4"/>
          </p:nvPr>
        </p:nvSpPr>
        <p:spPr>
          <a:xfrm>
            <a:off x="6932246" y="6651702"/>
            <a:ext cx="2133600" cy="217800"/>
          </a:xfrm>
          <a:prstGeom prst="rect">
            <a:avLst/>
          </a:prstGeom>
        </p:spPr>
        <p:txBody>
          <a:bodyPr vert="horz" lIns="91440" tIns="45720" rIns="91440" bIns="45720" rtlCol="0" anchor="ctr"/>
          <a:lstStyle>
            <a:lvl1pPr algn="r">
              <a:defRPr sz="1000">
                <a:solidFill>
                  <a:schemeClr val="bg1"/>
                </a:solidFill>
                <a:latin typeface="American Typewriter"/>
                <a:cs typeface="American Typewriter"/>
              </a:defRPr>
            </a:lvl1pPr>
          </a:lstStyle>
          <a:p>
            <a:fld id="{06AD039A-9A13-4F19-891E-3AB06E8B281C}" type="slidenum">
              <a:rPr kumimoji="1" lang="ja-JP" altLang="en-US" smtClean="0"/>
              <a:t>‹#›</a:t>
            </a:fld>
            <a:endParaRPr kumimoji="1" lang="ja-JP" altLang="en-US"/>
          </a:p>
        </p:txBody>
      </p:sp>
    </p:spTree>
    <p:extLst>
      <p:ext uri="{BB962C8B-B14F-4D97-AF65-F5344CB8AC3E}">
        <p14:creationId xmlns:p14="http://schemas.microsoft.com/office/powerpoint/2010/main" val="249650343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709" r:id="rId15"/>
    <p:sldLayoutId id="2147483710" r:id="rId16"/>
    <p:sldLayoutId id="2147483711" r:id="rId17"/>
  </p:sldLayoutIdLst>
  <p:txStyles>
    <p:titleStyle>
      <a:lvl1pPr algn="l" defTabSz="457200" rtl="0" eaLnBrk="1" latinLnBrk="0" hangingPunct="1">
        <a:spcBef>
          <a:spcPct val="0"/>
        </a:spcBef>
        <a:buNone/>
        <a:defRPr kumimoji="1" sz="2800" kern="1200">
          <a:solidFill>
            <a:srgbClr val="7F7F7F"/>
          </a:solidFill>
          <a:latin typeface="+mj-lt"/>
          <a:ea typeface="+mj-ea"/>
          <a:cs typeface="+mj-cs"/>
        </a:defRPr>
      </a:lvl1pPr>
    </p:titleStyle>
    <p:body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図 6" descr="c-4-2.ai"/>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pic>
        <p:nvPicPr>
          <p:cNvPr id="3" name="図 2" descr="c-4-2.ai"/>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spTree>
    <p:extLst>
      <p:ext uri="{BB962C8B-B14F-4D97-AF65-F5344CB8AC3E}">
        <p14:creationId xmlns:p14="http://schemas.microsoft.com/office/powerpoint/2010/main" val="24858850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712" r:id="rId8"/>
    <p:sldLayoutId id="2147483713" r:id="rId9"/>
  </p:sldLayoutIdLst>
  <p:txStyles>
    <p:titleStyle>
      <a:lvl1pPr algn="ctr" defTabSz="4572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108">
                <a:solidFill>
                  <a:schemeClr val="tx1">
                    <a:tint val="75000"/>
                  </a:schemeClr>
                </a:solidFill>
              </a:defRPr>
            </a:lvl1pPr>
          </a:lstStyle>
          <a:p>
            <a:fld id="{60724C12-40B5-4FE3-91A0-DB371EE7A002}" type="datetime1">
              <a:rPr kumimoji="1" lang="ja-JP" altLang="en-US" smtClean="0"/>
              <a:t>2021/4/1</a:t>
            </a:fld>
            <a:endParaRPr kumimoji="1" lang="ja-JP" altLang="en-US"/>
          </a:p>
        </p:txBody>
      </p:sp>
      <p:sp>
        <p:nvSpPr>
          <p:cNvPr id="5" name="フッター プレースホルダー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108">
                <a:solidFill>
                  <a:schemeClr val="tx1">
                    <a:tint val="75000"/>
                  </a:schemeClr>
                </a:solidFill>
              </a:defRPr>
            </a:lvl1pPr>
          </a:lstStyle>
          <a:p>
            <a:endParaRPr kumimoji="1" lang="ja-JP" altLang="en-US"/>
          </a:p>
        </p:txBody>
      </p:sp>
      <p:sp>
        <p:nvSpPr>
          <p:cNvPr id="7" name="スライド番号プレースホルダー 5"/>
          <p:cNvSpPr>
            <a:spLocks noGrp="1"/>
          </p:cNvSpPr>
          <p:nvPr>
            <p:ph type="sldNum" sz="quarter" idx="4"/>
          </p:nvPr>
        </p:nvSpPr>
        <p:spPr>
          <a:xfrm>
            <a:off x="7024756" y="6424059"/>
            <a:ext cx="2133600" cy="365125"/>
          </a:xfrm>
          <a:prstGeom prst="rect">
            <a:avLst/>
          </a:prstGeom>
        </p:spPr>
        <p:txBody>
          <a:bodyPr/>
          <a:lstStyle>
            <a:lvl1pPr algn="r">
              <a:defRPr sz="1477">
                <a:solidFill>
                  <a:schemeClr val="tx1"/>
                </a:solidFill>
              </a:defRPr>
            </a:lvl1pPr>
          </a:lstStyle>
          <a:p>
            <a:fld id="{913F6FD2-8E9F-4793-A8F8-5ECF3E315303}" type="slidenum">
              <a:rPr lang="ja-JP" altLang="en-US" smtClean="0"/>
              <a:pPr/>
              <a:t>‹#›</a:t>
            </a:fld>
            <a:endParaRPr lang="ja-JP" altLang="en-US"/>
          </a:p>
        </p:txBody>
      </p:sp>
    </p:spTree>
    <p:extLst>
      <p:ext uri="{BB962C8B-B14F-4D97-AF65-F5344CB8AC3E}">
        <p14:creationId xmlns:p14="http://schemas.microsoft.com/office/powerpoint/2010/main" val="4044556031"/>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 id="2147483708" r:id="rId13"/>
  </p:sldLayoutIdLst>
  <p:hf hdr="0" ftr="0" dt="0"/>
  <p:txStyles>
    <p:titleStyle>
      <a:lvl1pPr algn="ctr" defTabSz="844083" rtl="0" eaLnBrk="1" latinLnBrk="0" hangingPunct="1">
        <a:spcBef>
          <a:spcPct val="0"/>
        </a:spcBef>
        <a:buNone/>
        <a:defRPr kumimoji="1" sz="4062" kern="1200">
          <a:solidFill>
            <a:schemeClr val="tx1"/>
          </a:solidFill>
          <a:latin typeface="+mj-lt"/>
          <a:ea typeface="+mj-ea"/>
          <a:cs typeface="+mj-cs"/>
        </a:defRPr>
      </a:lvl1pPr>
    </p:titleStyle>
    <p:bodyStyle>
      <a:lvl1pPr marL="316531" indent="-316531" algn="l" defTabSz="844083" rtl="0" eaLnBrk="1" latinLnBrk="0" hangingPunct="1">
        <a:spcBef>
          <a:spcPct val="20000"/>
        </a:spcBef>
        <a:buFont typeface="Arial" panose="020B0604020202020204" pitchFamily="34" charset="0"/>
        <a:buChar char="•"/>
        <a:defRPr kumimoji="1" sz="2954" kern="1200">
          <a:solidFill>
            <a:schemeClr val="tx1"/>
          </a:solidFill>
          <a:latin typeface="+mn-lt"/>
          <a:ea typeface="+mn-ea"/>
          <a:cs typeface="+mn-cs"/>
        </a:defRPr>
      </a:lvl1pPr>
      <a:lvl2pPr marL="685817" indent="-263776" algn="l" defTabSz="844083" rtl="0" eaLnBrk="1" latinLnBrk="0" hangingPunct="1">
        <a:spcBef>
          <a:spcPct val="20000"/>
        </a:spcBef>
        <a:buFont typeface="Arial" panose="020B0604020202020204" pitchFamily="34" charset="0"/>
        <a:buChar char="–"/>
        <a:defRPr kumimoji="1" sz="2585" kern="1200">
          <a:solidFill>
            <a:schemeClr val="tx1"/>
          </a:solidFill>
          <a:latin typeface="+mn-lt"/>
          <a:ea typeface="+mn-ea"/>
          <a:cs typeface="+mn-cs"/>
        </a:defRPr>
      </a:lvl2pPr>
      <a:lvl3pPr marL="1055103" indent="-211021" algn="l" defTabSz="844083" rtl="0" eaLnBrk="1" latinLnBrk="0" hangingPunct="1">
        <a:spcBef>
          <a:spcPct val="20000"/>
        </a:spcBef>
        <a:buFont typeface="Arial" panose="020B0604020202020204" pitchFamily="34" charset="0"/>
        <a:buChar char="•"/>
        <a:defRPr kumimoji="1" sz="2215" kern="1200">
          <a:solidFill>
            <a:schemeClr val="tx1"/>
          </a:solidFill>
          <a:latin typeface="+mn-lt"/>
          <a:ea typeface="+mn-ea"/>
          <a:cs typeface="+mn-cs"/>
        </a:defRPr>
      </a:lvl3pPr>
      <a:lvl4pPr marL="1477145" indent="-211021" algn="l" defTabSz="844083" rtl="0" eaLnBrk="1" latinLnBrk="0" hangingPunct="1">
        <a:spcBef>
          <a:spcPct val="20000"/>
        </a:spcBef>
        <a:buFont typeface="Arial" panose="020B0604020202020204" pitchFamily="34" charset="0"/>
        <a:buChar char="–"/>
        <a:defRPr kumimoji="1" sz="1846" kern="1200">
          <a:solidFill>
            <a:schemeClr val="tx1"/>
          </a:solidFill>
          <a:latin typeface="+mn-lt"/>
          <a:ea typeface="+mn-ea"/>
          <a:cs typeface="+mn-cs"/>
        </a:defRPr>
      </a:lvl4pPr>
      <a:lvl5pPr marL="1899186" indent="-211021" algn="l" defTabSz="844083" rtl="0" eaLnBrk="1" latinLnBrk="0" hangingPunct="1">
        <a:spcBef>
          <a:spcPct val="20000"/>
        </a:spcBef>
        <a:buFont typeface="Arial" panose="020B0604020202020204" pitchFamily="34" charset="0"/>
        <a:buChar char="»"/>
        <a:defRPr kumimoji="1" sz="1846" kern="1200">
          <a:solidFill>
            <a:schemeClr val="tx1"/>
          </a:solidFill>
          <a:latin typeface="+mn-lt"/>
          <a:ea typeface="+mn-ea"/>
          <a:cs typeface="+mn-cs"/>
        </a:defRPr>
      </a:lvl5pPr>
      <a:lvl6pPr marL="2321227" indent="-211021" algn="l" defTabSz="844083" rtl="0" eaLnBrk="1" latinLnBrk="0" hangingPunct="1">
        <a:spcBef>
          <a:spcPct val="20000"/>
        </a:spcBef>
        <a:buFont typeface="Arial" panose="020B0604020202020204" pitchFamily="34" charset="0"/>
        <a:buChar char="•"/>
        <a:defRPr kumimoji="1" sz="1846" kern="1200">
          <a:solidFill>
            <a:schemeClr val="tx1"/>
          </a:solidFill>
          <a:latin typeface="+mn-lt"/>
          <a:ea typeface="+mn-ea"/>
          <a:cs typeface="+mn-cs"/>
        </a:defRPr>
      </a:lvl6pPr>
      <a:lvl7pPr marL="2743269" indent="-211021" algn="l" defTabSz="844083" rtl="0" eaLnBrk="1" latinLnBrk="0" hangingPunct="1">
        <a:spcBef>
          <a:spcPct val="20000"/>
        </a:spcBef>
        <a:buFont typeface="Arial" panose="020B0604020202020204" pitchFamily="34" charset="0"/>
        <a:buChar char="•"/>
        <a:defRPr kumimoji="1" sz="1846" kern="1200">
          <a:solidFill>
            <a:schemeClr val="tx1"/>
          </a:solidFill>
          <a:latin typeface="+mn-lt"/>
          <a:ea typeface="+mn-ea"/>
          <a:cs typeface="+mn-cs"/>
        </a:defRPr>
      </a:lvl7pPr>
      <a:lvl8pPr marL="3165310" indent="-211021" algn="l" defTabSz="844083" rtl="0" eaLnBrk="1" latinLnBrk="0" hangingPunct="1">
        <a:spcBef>
          <a:spcPct val="20000"/>
        </a:spcBef>
        <a:buFont typeface="Arial" panose="020B0604020202020204" pitchFamily="34" charset="0"/>
        <a:buChar char="•"/>
        <a:defRPr kumimoji="1" sz="1846" kern="1200">
          <a:solidFill>
            <a:schemeClr val="tx1"/>
          </a:solidFill>
          <a:latin typeface="+mn-lt"/>
          <a:ea typeface="+mn-ea"/>
          <a:cs typeface="+mn-cs"/>
        </a:defRPr>
      </a:lvl8pPr>
      <a:lvl9pPr marL="3587351" indent="-211021" algn="l" defTabSz="844083" rtl="0" eaLnBrk="1" latinLnBrk="0" hangingPunct="1">
        <a:spcBef>
          <a:spcPct val="20000"/>
        </a:spcBef>
        <a:buFont typeface="Arial" panose="020B0604020202020204" pitchFamily="34" charset="0"/>
        <a:buChar char="•"/>
        <a:defRPr kumimoji="1" sz="1846" kern="1200">
          <a:solidFill>
            <a:schemeClr val="tx1"/>
          </a:solidFill>
          <a:latin typeface="+mn-lt"/>
          <a:ea typeface="+mn-ea"/>
          <a:cs typeface="+mn-cs"/>
        </a:defRPr>
      </a:lvl9pPr>
    </p:bodyStyle>
    <p:otherStyle>
      <a:defPPr>
        <a:defRPr lang="ja-JP"/>
      </a:defPPr>
      <a:lvl1pPr marL="0" algn="l" defTabSz="844083" rtl="0" eaLnBrk="1" latinLnBrk="0" hangingPunct="1">
        <a:defRPr kumimoji="1" sz="1662" kern="1200">
          <a:solidFill>
            <a:schemeClr val="tx1"/>
          </a:solidFill>
          <a:latin typeface="+mn-lt"/>
          <a:ea typeface="+mn-ea"/>
          <a:cs typeface="+mn-cs"/>
        </a:defRPr>
      </a:lvl1pPr>
      <a:lvl2pPr marL="422041" algn="l" defTabSz="844083" rtl="0" eaLnBrk="1" latinLnBrk="0" hangingPunct="1">
        <a:defRPr kumimoji="1" sz="1662" kern="1200">
          <a:solidFill>
            <a:schemeClr val="tx1"/>
          </a:solidFill>
          <a:latin typeface="+mn-lt"/>
          <a:ea typeface="+mn-ea"/>
          <a:cs typeface="+mn-cs"/>
        </a:defRPr>
      </a:lvl2pPr>
      <a:lvl3pPr marL="844083" algn="l" defTabSz="844083" rtl="0" eaLnBrk="1" latinLnBrk="0" hangingPunct="1">
        <a:defRPr kumimoji="1" sz="1662" kern="1200">
          <a:solidFill>
            <a:schemeClr val="tx1"/>
          </a:solidFill>
          <a:latin typeface="+mn-lt"/>
          <a:ea typeface="+mn-ea"/>
          <a:cs typeface="+mn-cs"/>
        </a:defRPr>
      </a:lvl3pPr>
      <a:lvl4pPr marL="1266124" algn="l" defTabSz="844083" rtl="0" eaLnBrk="1" latinLnBrk="0" hangingPunct="1">
        <a:defRPr kumimoji="1" sz="1662" kern="1200">
          <a:solidFill>
            <a:schemeClr val="tx1"/>
          </a:solidFill>
          <a:latin typeface="+mn-lt"/>
          <a:ea typeface="+mn-ea"/>
          <a:cs typeface="+mn-cs"/>
        </a:defRPr>
      </a:lvl4pPr>
      <a:lvl5pPr marL="1688165" algn="l" defTabSz="844083" rtl="0" eaLnBrk="1" latinLnBrk="0" hangingPunct="1">
        <a:defRPr kumimoji="1" sz="1662" kern="1200">
          <a:solidFill>
            <a:schemeClr val="tx1"/>
          </a:solidFill>
          <a:latin typeface="+mn-lt"/>
          <a:ea typeface="+mn-ea"/>
          <a:cs typeface="+mn-cs"/>
        </a:defRPr>
      </a:lvl5pPr>
      <a:lvl6pPr marL="2110207" algn="l" defTabSz="844083" rtl="0" eaLnBrk="1" latinLnBrk="0" hangingPunct="1">
        <a:defRPr kumimoji="1" sz="1662" kern="1200">
          <a:solidFill>
            <a:schemeClr val="tx1"/>
          </a:solidFill>
          <a:latin typeface="+mn-lt"/>
          <a:ea typeface="+mn-ea"/>
          <a:cs typeface="+mn-cs"/>
        </a:defRPr>
      </a:lvl6pPr>
      <a:lvl7pPr marL="2532248" algn="l" defTabSz="844083" rtl="0" eaLnBrk="1" latinLnBrk="0" hangingPunct="1">
        <a:defRPr kumimoji="1" sz="1662" kern="1200">
          <a:solidFill>
            <a:schemeClr val="tx1"/>
          </a:solidFill>
          <a:latin typeface="+mn-lt"/>
          <a:ea typeface="+mn-ea"/>
          <a:cs typeface="+mn-cs"/>
        </a:defRPr>
      </a:lvl7pPr>
      <a:lvl8pPr marL="2954289" algn="l" defTabSz="844083" rtl="0" eaLnBrk="1" latinLnBrk="0" hangingPunct="1">
        <a:defRPr kumimoji="1" sz="1662" kern="1200">
          <a:solidFill>
            <a:schemeClr val="tx1"/>
          </a:solidFill>
          <a:latin typeface="+mn-lt"/>
          <a:ea typeface="+mn-ea"/>
          <a:cs typeface="+mn-cs"/>
        </a:defRPr>
      </a:lvl8pPr>
      <a:lvl9pPr marL="3376331" algn="l" defTabSz="844083" rtl="0" eaLnBrk="1" latinLnBrk="0" hangingPunct="1">
        <a:defRPr kumimoji="1" sz="1662"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1.xml"/><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2.xml"/><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3.xml"/><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4.xml"/><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15.xml"/><Relationship Id="rId1" Type="http://schemas.openxmlformats.org/officeDocument/2006/relationships/slideLayout" Target="../slideLayouts/slideLayout25.xml"/><Relationship Id="rId4" Type="http://schemas.openxmlformats.org/officeDocument/2006/relationships/image" Target="../media/image62.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6.xml"/><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7.xml"/><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18.xml"/><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9.xm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0.xml"/><Relationship Id="rId1" Type="http://schemas.openxmlformats.org/officeDocument/2006/relationships/slideLayout" Target="../slideLayouts/slideLayout25.xml"/></Relationships>
</file>

<file path=ppt/slides/_rels/slide3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1.xml"/><Relationship Id="rId1" Type="http://schemas.openxmlformats.org/officeDocument/2006/relationships/slideLayout" Target="../slideLayouts/slideLayout25.xml"/></Relationships>
</file>

<file path=ppt/slides/_rels/slide32.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22.xml"/><Relationship Id="rId1" Type="http://schemas.openxmlformats.org/officeDocument/2006/relationships/slideLayout" Target="../slideLayouts/slideLayout2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3.xml"/><Relationship Id="rId1" Type="http://schemas.openxmlformats.org/officeDocument/2006/relationships/slideLayout" Target="../slideLayouts/slideLayout26.xml"/></Relationships>
</file>

<file path=ppt/slides/_rels/slide3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24.xml"/><Relationship Id="rId1" Type="http://schemas.openxmlformats.org/officeDocument/2006/relationships/slideLayout" Target="../slideLayouts/slideLayout26.xml"/></Relationships>
</file>

<file path=ppt/slides/_rels/slide3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5.xml"/><Relationship Id="rId1" Type="http://schemas.openxmlformats.org/officeDocument/2006/relationships/slideLayout" Target="../slideLayouts/slideLayout26.xml"/></Relationships>
</file>

<file path=ppt/slides/_rels/slide3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26.xml"/><Relationship Id="rId1" Type="http://schemas.openxmlformats.org/officeDocument/2006/relationships/slideLayout" Target="../slideLayouts/slideLayout26.xml"/></Relationships>
</file>

<file path=ppt/slides/_rels/slide3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27.xml"/><Relationship Id="rId1" Type="http://schemas.openxmlformats.org/officeDocument/2006/relationships/slideLayout" Target="../slideLayouts/slideLayout2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8" Type="http://schemas.microsoft.com/office/2007/relationships/hdphoto" Target="../media/hdphoto1.wdp"/><Relationship Id="rId13" Type="http://schemas.microsoft.com/office/2007/relationships/hdphoto" Target="../media/hdphoto3.wdp"/><Relationship Id="rId18" Type="http://schemas.microsoft.com/office/2007/relationships/hdphoto" Target="../media/hdphoto5.wdp"/><Relationship Id="rId3" Type="http://schemas.openxmlformats.org/officeDocument/2006/relationships/image" Target="../media/image16.jpeg"/><Relationship Id="rId7" Type="http://schemas.openxmlformats.org/officeDocument/2006/relationships/image" Target="../media/image20.png"/><Relationship Id="rId12" Type="http://schemas.openxmlformats.org/officeDocument/2006/relationships/image" Target="../media/image23.png"/><Relationship Id="rId17" Type="http://schemas.openxmlformats.org/officeDocument/2006/relationships/image" Target="../media/image26.png"/><Relationship Id="rId2" Type="http://schemas.openxmlformats.org/officeDocument/2006/relationships/hyperlink" Target="https://www.google.co.jp/url?sa=i&amp;rct=j&amp;q=&amp;esrc=s&amp;source=images&amp;cd=&amp;cad=rja&amp;uact=8&amp;ved=0ahUKEwjBo5GZuZfUAhVJJZQKHQ8MA_kQjRwIBw&amp;url=https://pixta.jp/tags/%E8%A1%8C%E5%88%97?search_type%3D2&amp;psig=AFQjCNEjUKpnlXWlQW9NIaEF6ENFIq_Hnw&amp;ust=1496227818151147" TargetMode="External"/><Relationship Id="rId16" Type="http://schemas.openxmlformats.org/officeDocument/2006/relationships/image" Target="../media/image25.png"/><Relationship Id="rId1" Type="http://schemas.openxmlformats.org/officeDocument/2006/relationships/slideLayout" Target="../slideLayouts/slideLayout25.xml"/><Relationship Id="rId6" Type="http://schemas.openxmlformats.org/officeDocument/2006/relationships/image" Target="../media/image19.jpeg"/><Relationship Id="rId11" Type="http://schemas.microsoft.com/office/2007/relationships/hdphoto" Target="../media/hdphoto2.wdp"/><Relationship Id="rId5" Type="http://schemas.openxmlformats.org/officeDocument/2006/relationships/image" Target="../media/image18.jpeg"/><Relationship Id="rId15" Type="http://schemas.microsoft.com/office/2007/relationships/hdphoto" Target="../media/hdphoto4.wdp"/><Relationship Id="rId10" Type="http://schemas.openxmlformats.org/officeDocument/2006/relationships/image" Target="../media/image22.png"/><Relationship Id="rId19" Type="http://schemas.openxmlformats.org/officeDocument/2006/relationships/image" Target="../media/image27.png"/><Relationship Id="rId4" Type="http://schemas.openxmlformats.org/officeDocument/2006/relationships/image" Target="../media/image17.jpeg"/><Relationship Id="rId9" Type="http://schemas.openxmlformats.org/officeDocument/2006/relationships/image" Target="../media/image21.png"/><Relationship Id="rId14" Type="http://schemas.openxmlformats.org/officeDocument/2006/relationships/image" Target="../media/image24.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6.xml"/></Relationships>
</file>

<file path=ppt/slides/_rels/slide4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30.xml"/><Relationship Id="rId1" Type="http://schemas.openxmlformats.org/officeDocument/2006/relationships/slideLayout" Target="../slideLayouts/slideLayout2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6.xml"/></Relationships>
</file>

<file path=ppt/slides/_rels/slide44.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32.xml"/><Relationship Id="rId1" Type="http://schemas.openxmlformats.org/officeDocument/2006/relationships/slideLayout" Target="../slideLayouts/slideLayout26.xml"/><Relationship Id="rId4" Type="http://schemas.openxmlformats.org/officeDocument/2006/relationships/image" Target="../media/image77.png"/></Relationships>
</file>

<file path=ppt/slides/_rels/slide4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3.xml"/><Relationship Id="rId1" Type="http://schemas.openxmlformats.org/officeDocument/2006/relationships/slideLayout" Target="../slideLayouts/slideLayout26.xml"/></Relationships>
</file>

<file path=ppt/slides/_rels/slide4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4.xml"/><Relationship Id="rId1" Type="http://schemas.openxmlformats.org/officeDocument/2006/relationships/slideLayout" Target="../slideLayouts/slideLayout26.xml"/></Relationships>
</file>

<file path=ppt/slides/_rels/slide47.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6.xml"/></Relationships>
</file>

<file path=ppt/slides/_rels/slide48.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35.xml"/><Relationship Id="rId1" Type="http://schemas.openxmlformats.org/officeDocument/2006/relationships/slideLayout" Target="../slideLayouts/slideLayout2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25.png"/><Relationship Id="rId3" Type="http://schemas.openxmlformats.org/officeDocument/2006/relationships/image" Target="../media/image28.png"/><Relationship Id="rId7" Type="http://schemas.openxmlformats.org/officeDocument/2006/relationships/image" Target="../media/image31.emf"/><Relationship Id="rId12" Type="http://schemas.openxmlformats.org/officeDocument/2006/relationships/image" Target="../media/image27.png"/><Relationship Id="rId2" Type="http://schemas.openxmlformats.org/officeDocument/2006/relationships/hyperlink" Target="http://www.google.co.jp/url?sa=i&amp;rct=j&amp;q=&amp;esrc=s&amp;source=images&amp;cd=&amp;cad=rja&amp;uact=8&amp;ved=0ahUKEwiy4Yz88JTUAhUHbrwKHccYAbkQjRwIBw&amp;url=http://gyaosroomformr.hatenablog.com/entry/2016/01/23/125200&amp;psig=AFQjCNHJhozQ_dbBy5ZVKsJfJcjoSfTS8A&amp;ust=1496139621787441" TargetMode="External"/><Relationship Id="rId1" Type="http://schemas.openxmlformats.org/officeDocument/2006/relationships/slideLayout" Target="../slideLayouts/slideLayout25.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9.png"/><Relationship Id="rId10" Type="http://schemas.openxmlformats.org/officeDocument/2006/relationships/image" Target="../media/image34.jpeg"/><Relationship Id="rId4" Type="http://schemas.openxmlformats.org/officeDocument/2006/relationships/hyperlink" Target="http://www.google.co.jp/url?sa=i&amp;rct=j&amp;q=&amp;esrc=s&amp;source=images&amp;cd=&amp;cad=rja&amp;uact=8&amp;ved=0ahUKEwi-gJGw-5TUAhWKU7wKHbpkAlsQjRwIBw&amp;url=http://www.irasutoya.com/2013/10/blog-post_517.html&amp;psig=AFQjCNE1O6RqdFZ7P_SoJ_v31OpYL7621A&amp;ust=1496142520425219" TargetMode="External"/><Relationship Id="rId9" Type="http://schemas.openxmlformats.org/officeDocument/2006/relationships/image" Target="../media/image33.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7.gif"/><Relationship Id="rId7" Type="http://schemas.microsoft.com/office/2007/relationships/hdphoto" Target="../media/hdphoto7.wdp"/><Relationship Id="rId12" Type="http://schemas.openxmlformats.org/officeDocument/2006/relationships/image" Target="../media/image42.jpeg"/><Relationship Id="rId2" Type="http://schemas.openxmlformats.org/officeDocument/2006/relationships/image" Target="../media/image36.png"/><Relationship Id="rId1" Type="http://schemas.openxmlformats.org/officeDocument/2006/relationships/slideLayout" Target="../slideLayouts/slideLayout25.xml"/><Relationship Id="rId6" Type="http://schemas.openxmlformats.org/officeDocument/2006/relationships/image" Target="../media/image39.png"/><Relationship Id="rId11" Type="http://schemas.microsoft.com/office/2007/relationships/hdphoto" Target="../media/hdphoto9.wdp"/><Relationship Id="rId5" Type="http://schemas.microsoft.com/office/2007/relationships/hdphoto" Target="../media/hdphoto6.wdp"/><Relationship Id="rId10" Type="http://schemas.openxmlformats.org/officeDocument/2006/relationships/image" Target="../media/image41.png"/><Relationship Id="rId4" Type="http://schemas.openxmlformats.org/officeDocument/2006/relationships/image" Target="../media/image38.png"/><Relationship Id="rId9" Type="http://schemas.microsoft.com/office/2007/relationships/hdphoto" Target="../media/hdphoto8.wdp"/></Relationships>
</file>

<file path=ppt/slides/_rels/slide7.xml.rels><?xml version="1.0" encoding="UTF-8" standalone="yes"?>
<Relationships xmlns="http://schemas.openxmlformats.org/package/2006/relationships"><Relationship Id="rId8" Type="http://schemas.openxmlformats.org/officeDocument/2006/relationships/image" Target="../media/image47.jpeg"/><Relationship Id="rId3" Type="http://schemas.openxmlformats.org/officeDocument/2006/relationships/image" Target="../media/image43.jpeg"/><Relationship Id="rId7" Type="http://schemas.openxmlformats.org/officeDocument/2006/relationships/hyperlink" Target="http://www.google.co.jp/url?sa=i&amp;rct=j&amp;q=&amp;esrc=s&amp;source=images&amp;cd=&amp;cad=rja&amp;uact=8&amp;ved=0ahUKEwiV4pq69pTUAhUCNrwKHeRPAg0QjRwIBw&amp;url=http://www.istockphoto.com/jp/%E3%83%99%E3%82%AF%E3%82%BF%E3%83%BC/3-d-%E3%82%A2%E3%82%A4%E3%82%B3%E3%83%B3%E3%83%99%E3%82%AF%E3%83%88%E3%83%AB%E3%81%AE-faq-gm482500701-37270112&amp;psig=AFQjCNEnOUqDDO1a-f_3TzqL9x840UvbHQ&amp;ust=1496141177730102" TargetMode="External"/><Relationship Id="rId12" Type="http://schemas.microsoft.com/office/2007/relationships/hdphoto" Target="../media/hdphoto5.wdp"/><Relationship Id="rId2" Type="http://schemas.openxmlformats.org/officeDocument/2006/relationships/hyperlink" Target="https://www.google.co.jp/url?sa=i&amp;rct=j&amp;q=&amp;esrc=s&amp;source=images&amp;cd=&amp;cad=rja&amp;uact=8&amp;ved=0ahUKEwj4tqKG-4rUAhWEppQKHUTmDsAQjRwIBw&amp;url=https://www.photolibrary.jp/img205/139279_1395362.html&amp;psig=AFQjCNHLen_3422fKKiMGGXOmef4S5tiVA&amp;ust=1495798781743150" TargetMode="External"/><Relationship Id="rId1" Type="http://schemas.openxmlformats.org/officeDocument/2006/relationships/slideLayout" Target="../slideLayouts/slideLayout25.xml"/><Relationship Id="rId6" Type="http://schemas.openxmlformats.org/officeDocument/2006/relationships/image" Target="../media/image46.png"/><Relationship Id="rId11" Type="http://schemas.openxmlformats.org/officeDocument/2006/relationships/image" Target="../media/image26.png"/><Relationship Id="rId5" Type="http://schemas.openxmlformats.org/officeDocument/2006/relationships/image" Target="../media/image45.png"/><Relationship Id="rId10" Type="http://schemas.openxmlformats.org/officeDocument/2006/relationships/image" Target="../media/image42.jpeg"/><Relationship Id="rId4" Type="http://schemas.openxmlformats.org/officeDocument/2006/relationships/image" Target="../media/image44.png"/><Relationship Id="rId9" Type="http://schemas.openxmlformats.org/officeDocument/2006/relationships/image" Target="../media/image48.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正方形/長方形 10">
            <a:extLst>
              <a:ext uri="{FF2B5EF4-FFF2-40B4-BE49-F238E27FC236}">
                <a16:creationId xmlns:a16="http://schemas.microsoft.com/office/drawing/2014/main" xmlns="" id="{6059CE5D-4F38-4506-A5A9-0EFA09D5D8F0}"/>
              </a:ext>
            </a:extLst>
          </p:cNvPr>
          <p:cNvSpPr/>
          <p:nvPr/>
        </p:nvSpPr>
        <p:spPr>
          <a:xfrm>
            <a:off x="160215" y="3407343"/>
            <a:ext cx="8828868" cy="2718241"/>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 name="図 9">
            <a:extLst>
              <a:ext uri="{FF2B5EF4-FFF2-40B4-BE49-F238E27FC236}">
                <a16:creationId xmlns:a16="http://schemas.microsoft.com/office/drawing/2014/main" xmlns="" id="{8A8C170A-FB8E-42B9-9073-39043205E29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0215" y="2569731"/>
            <a:ext cx="1617044" cy="752149"/>
          </a:xfrm>
          <a:prstGeom prst="rect">
            <a:avLst/>
          </a:prstGeom>
        </p:spPr>
      </p:pic>
      <p:sp>
        <p:nvSpPr>
          <p:cNvPr id="12" name="コンテンツ プレースホルダ 2"/>
          <p:cNvSpPr txBox="1">
            <a:spLocks/>
          </p:cNvSpPr>
          <p:nvPr/>
        </p:nvSpPr>
        <p:spPr>
          <a:xfrm>
            <a:off x="282699" y="2913929"/>
            <a:ext cx="8582167" cy="3556000"/>
          </a:xfrm>
          <a:prstGeom prst="rect">
            <a:avLst/>
          </a:prstGeom>
        </p:spPr>
        <p:txBody>
          <a:bodyPr anchor="ctr" anchorCtr="0">
            <a:no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kumimoji="1" sz="2200" b="1" kern="1200">
                <a:solidFill>
                  <a:srgbClr val="404040"/>
                </a:solidFill>
                <a:latin typeface="メイリオ"/>
                <a:ea typeface="メイリオ"/>
                <a:cs typeface="メイリオ"/>
              </a:defRPr>
            </a:lvl1pPr>
            <a:lvl2pPr marL="457200" indent="0" algn="ctr" defTabSz="457200" rtl="0" eaLnBrk="1" latinLnBrk="0" hangingPunct="1">
              <a:spcBef>
                <a:spcPct val="20000"/>
              </a:spcBef>
              <a:buFont typeface="Arial"/>
              <a:buNone/>
              <a:defRPr kumimoji="1"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kumimoji="1"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9pPr>
          </a:lstStyle>
          <a:p>
            <a:pPr algn="ctr"/>
            <a:r>
              <a:rPr lang="en-US" altLang="ja-JP" sz="4400" dirty="0">
                <a:solidFill>
                  <a:schemeClr val="bg1"/>
                </a:solidFill>
                <a:latin typeface="Meiryo UI" panose="020B0604030504040204" pitchFamily="50" charset="-128"/>
                <a:ea typeface="Meiryo UI" panose="020B0604030504040204" pitchFamily="50" charset="-128"/>
              </a:rPr>
              <a:t>AI</a:t>
            </a:r>
            <a:r>
              <a:rPr lang="ja-JP" altLang="en-US" sz="4400" dirty="0">
                <a:solidFill>
                  <a:schemeClr val="bg1"/>
                </a:solidFill>
                <a:latin typeface="Meiryo UI" panose="020B0604030504040204" pitchFamily="50" charset="-128"/>
                <a:ea typeface="Meiryo UI" panose="020B0604030504040204" pitchFamily="50" charset="-128"/>
              </a:rPr>
              <a:t>リテラシー</a:t>
            </a:r>
            <a:r>
              <a:rPr lang="en-US" altLang="ja-JP" sz="4000" dirty="0">
                <a:solidFill>
                  <a:schemeClr val="bg1"/>
                </a:solidFill>
                <a:latin typeface="Meiryo UI" panose="020B0604030504040204" pitchFamily="50" charset="-128"/>
                <a:ea typeface="Meiryo UI" panose="020B0604030504040204" pitchFamily="50" charset="-128"/>
              </a:rPr>
              <a:t>【</a:t>
            </a:r>
            <a:r>
              <a:rPr lang="ja-JP" altLang="en-US" sz="4000" dirty="0">
                <a:solidFill>
                  <a:schemeClr val="bg1"/>
                </a:solidFill>
                <a:latin typeface="Meiryo UI" panose="020B0604030504040204" pitchFamily="50" charset="-128"/>
                <a:ea typeface="Meiryo UI" panose="020B0604030504040204" pitchFamily="50" charset="-128"/>
              </a:rPr>
              <a:t>第</a:t>
            </a:r>
            <a:r>
              <a:rPr lang="en-US" altLang="ja-JP" sz="4000" dirty="0">
                <a:solidFill>
                  <a:schemeClr val="bg1"/>
                </a:solidFill>
                <a:latin typeface="Meiryo UI" panose="020B0604030504040204" pitchFamily="50" charset="-128"/>
                <a:ea typeface="Meiryo UI" panose="020B0604030504040204" pitchFamily="50" charset="-128"/>
              </a:rPr>
              <a:t>12</a:t>
            </a:r>
            <a:r>
              <a:rPr lang="ja-JP" altLang="en-US" sz="4000" dirty="0">
                <a:solidFill>
                  <a:schemeClr val="bg1"/>
                </a:solidFill>
                <a:latin typeface="Meiryo UI" panose="020B0604030504040204" pitchFamily="50" charset="-128"/>
                <a:ea typeface="Meiryo UI" panose="020B0604030504040204" pitchFamily="50" charset="-128"/>
              </a:rPr>
              <a:t>回</a:t>
            </a:r>
            <a:r>
              <a:rPr lang="en-US" altLang="ja-JP" sz="4000" dirty="0">
                <a:solidFill>
                  <a:schemeClr val="bg1"/>
                </a:solidFill>
                <a:latin typeface="Meiryo UI" panose="020B0604030504040204" pitchFamily="50" charset="-128"/>
                <a:ea typeface="Meiryo UI" panose="020B0604030504040204" pitchFamily="50" charset="-128"/>
              </a:rPr>
              <a:t>】</a:t>
            </a:r>
          </a:p>
          <a:p>
            <a:pPr algn="ctr"/>
            <a:r>
              <a:rPr lang="en-US" altLang="ja-JP" sz="4000" dirty="0">
                <a:solidFill>
                  <a:schemeClr val="bg1"/>
                </a:solidFill>
              </a:rPr>
              <a:t>AI/ICT</a:t>
            </a:r>
            <a:r>
              <a:rPr lang="ja-JP" altLang="en-US" sz="4000" dirty="0">
                <a:solidFill>
                  <a:schemeClr val="bg1"/>
                </a:solidFill>
              </a:rPr>
              <a:t>システムの活用実践</a:t>
            </a:r>
            <a:r>
              <a:rPr lang="en-US" altLang="ja-JP" sz="4000" dirty="0">
                <a:solidFill>
                  <a:schemeClr val="bg1"/>
                </a:solidFill>
              </a:rPr>
              <a:t>(5)</a:t>
            </a:r>
            <a:r>
              <a:rPr lang="ja-JP" altLang="en-US" sz="4000" dirty="0">
                <a:solidFill>
                  <a:schemeClr val="bg1"/>
                </a:solidFill>
              </a:rPr>
              <a:t>　</a:t>
            </a:r>
            <a:endParaRPr lang="en-US" altLang="ja-JP" sz="4000" dirty="0">
              <a:solidFill>
                <a:schemeClr val="bg1"/>
              </a:solidFill>
            </a:endParaRPr>
          </a:p>
          <a:p>
            <a:pPr algn="ctr"/>
            <a:r>
              <a:rPr lang="ja-JP" altLang="en-US" sz="4000" dirty="0">
                <a:solidFill>
                  <a:schemeClr val="bg1"/>
                </a:solidFill>
                <a:latin typeface="Meiryo UI" panose="020B0604030504040204" pitchFamily="50" charset="-128"/>
                <a:ea typeface="Meiryo UI" panose="020B0604030504040204" pitchFamily="50" charset="-128"/>
              </a:rPr>
              <a:t>総務、人事、経理系システム</a:t>
            </a:r>
            <a:endParaRPr lang="en-US" altLang="ja-JP" sz="4000" dirty="0">
              <a:solidFill>
                <a:schemeClr val="bg1"/>
              </a:solidFill>
              <a:latin typeface="Meiryo UI" panose="020B0604030504040204" pitchFamily="50" charset="-128"/>
              <a:ea typeface="Meiryo UI" panose="020B0604030504040204" pitchFamily="50" charset="-128"/>
            </a:endParaRPr>
          </a:p>
          <a:p>
            <a:pPr algn="ctr"/>
            <a:endParaRPr lang="en-US" altLang="ja-JP" sz="1050" dirty="0">
              <a:solidFill>
                <a:schemeClr val="bg1"/>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endParaRPr>
          </a:p>
        </p:txBody>
      </p:sp>
      <p:sp>
        <p:nvSpPr>
          <p:cNvPr id="13" name="タイトル 1"/>
          <p:cNvSpPr txBox="1">
            <a:spLocks/>
          </p:cNvSpPr>
          <p:nvPr/>
        </p:nvSpPr>
        <p:spPr>
          <a:xfrm>
            <a:off x="1174277" y="5914374"/>
            <a:ext cx="8142974" cy="1008112"/>
          </a:xfrm>
          <a:prstGeom prst="rect">
            <a:avLst/>
          </a:prstGeom>
        </p:spPr>
        <p:txBody>
          <a:bodyPr vert="horz" lIns="91440" tIns="45720" rIns="91440" bIns="45720" rtlCol="0" anchor="ctr">
            <a:noAutofit/>
          </a:bodyPr>
          <a:lstStyle/>
          <a:p>
            <a:pPr algn="ctr">
              <a:spcBef>
                <a:spcPct val="0"/>
              </a:spcBef>
              <a:defRPr/>
            </a:pPr>
            <a:r>
              <a:rPr lang="ja-JP" altLang="en-US" sz="2000" b="1" dirty="0">
                <a:solidFill>
                  <a:schemeClr val="tx2"/>
                </a:solidFill>
                <a:latin typeface="ＭＳ Ｐゴシック" pitchFamily="50" charset="-128"/>
                <a:ea typeface="ＭＳ Ｐゴシック" pitchFamily="50" charset="-128"/>
                <a:cs typeface="+mj-cs"/>
              </a:rPr>
              <a:t>講師</a:t>
            </a:r>
            <a:r>
              <a:rPr lang="en-US" altLang="ja-JP" sz="2000" b="1" dirty="0">
                <a:solidFill>
                  <a:schemeClr val="tx2"/>
                </a:solidFill>
                <a:latin typeface="ＭＳ Ｐゴシック" pitchFamily="50" charset="-128"/>
                <a:ea typeface="ＭＳ Ｐゴシック" pitchFamily="50" charset="-128"/>
                <a:cs typeface="+mj-cs"/>
              </a:rPr>
              <a:t>  </a:t>
            </a:r>
            <a:r>
              <a:rPr lang="ja-JP" altLang="en-US" sz="2000" b="1" dirty="0">
                <a:solidFill>
                  <a:schemeClr val="tx2"/>
                </a:solidFill>
                <a:latin typeface="ＭＳ Ｐゴシック" pitchFamily="50" charset="-128"/>
                <a:ea typeface="ＭＳ Ｐゴシック" pitchFamily="50" charset="-128"/>
                <a:cs typeface="+mj-cs"/>
              </a:rPr>
              <a:t>西日本電信電話株式会社（</a:t>
            </a:r>
            <a:r>
              <a:rPr lang="en-US" altLang="ja-JP" sz="2000" b="1" dirty="0">
                <a:solidFill>
                  <a:schemeClr val="tx2"/>
                </a:solidFill>
                <a:latin typeface="ＭＳ Ｐゴシック" pitchFamily="50" charset="-128"/>
                <a:ea typeface="ＭＳ Ｐゴシック" pitchFamily="50" charset="-128"/>
                <a:cs typeface="+mj-cs"/>
              </a:rPr>
              <a:t>NTT</a:t>
            </a:r>
            <a:r>
              <a:rPr lang="ja-JP" altLang="en-US" sz="2000" b="1" dirty="0">
                <a:solidFill>
                  <a:schemeClr val="tx2"/>
                </a:solidFill>
                <a:latin typeface="ＭＳ Ｐゴシック" pitchFamily="50" charset="-128"/>
                <a:ea typeface="ＭＳ Ｐゴシック" pitchFamily="50" charset="-128"/>
                <a:cs typeface="+mj-cs"/>
              </a:rPr>
              <a:t>西日本）　北山賢一郎</a:t>
            </a:r>
          </a:p>
        </p:txBody>
      </p:sp>
    </p:spTree>
    <p:extLst>
      <p:ext uri="{BB962C8B-B14F-4D97-AF65-F5344CB8AC3E}">
        <p14:creationId xmlns:p14="http://schemas.microsoft.com/office/powerpoint/2010/main" val="30465774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p:cNvSpPr/>
          <p:nvPr/>
        </p:nvSpPr>
        <p:spPr>
          <a:xfrm>
            <a:off x="430696" y="909864"/>
            <a:ext cx="8594034" cy="2031325"/>
          </a:xfrm>
          <a:prstGeom prst="rect">
            <a:avLst/>
          </a:prstGeom>
        </p:spPr>
        <p:txBody>
          <a:bodyPr wrap="square">
            <a:spAutoFit/>
          </a:bodyPr>
          <a:lstStyle/>
          <a:p>
            <a:r>
              <a:rPr lang="ja-JP" altLang="en-US" dirty="0"/>
              <a:t>「</a:t>
            </a:r>
            <a:r>
              <a:rPr lang="en-US" altLang="ja-JP" dirty="0"/>
              <a:t>AI</a:t>
            </a:r>
            <a:r>
              <a:rPr lang="ja-JP" altLang="en-US" dirty="0"/>
              <a:t>人事総務」の主な特徴</a:t>
            </a:r>
            <a:br>
              <a:rPr lang="ja-JP" altLang="en-US" dirty="0"/>
            </a:br>
            <a:r>
              <a:rPr lang="ja-JP" altLang="en-US" dirty="0"/>
              <a:t>　単純な一問一答型のチャットボットと異なり、複雑な問い合わせにも対応できる機能が充実しています。</a:t>
            </a:r>
            <a:br>
              <a:rPr lang="ja-JP" altLang="en-US" dirty="0"/>
            </a:br>
            <a:r>
              <a:rPr lang="ja-JP" altLang="en-US" dirty="0"/>
              <a:t>（１）</a:t>
            </a:r>
            <a:r>
              <a:rPr lang="en-US" altLang="ja-JP" dirty="0"/>
              <a:t>Q&amp;A</a:t>
            </a:r>
            <a:r>
              <a:rPr lang="ja-JP" altLang="en-US" dirty="0"/>
              <a:t>テンプレートが約</a:t>
            </a:r>
            <a:r>
              <a:rPr lang="en-US" altLang="ja-JP" dirty="0"/>
              <a:t>7,500</a:t>
            </a:r>
            <a:r>
              <a:rPr lang="ja-JP" altLang="en-US" dirty="0"/>
              <a:t>セットあり、一から</a:t>
            </a:r>
            <a:r>
              <a:rPr lang="en-US" altLang="ja-JP" dirty="0"/>
              <a:t>Q&amp;A</a:t>
            </a:r>
            <a:r>
              <a:rPr lang="ja-JP" altLang="en-US" dirty="0"/>
              <a:t>を作成する必要がない</a:t>
            </a:r>
            <a:br>
              <a:rPr lang="ja-JP" altLang="en-US" dirty="0"/>
            </a:br>
            <a:r>
              <a:rPr lang="ja-JP" altLang="en-US" dirty="0"/>
              <a:t>（２）導入初期から高い正答率を実現</a:t>
            </a:r>
            <a:br>
              <a:rPr lang="ja-JP" altLang="en-US" dirty="0"/>
            </a:br>
            <a:r>
              <a:rPr lang="ja-JP" altLang="en-US" dirty="0"/>
              <a:t>（３）</a:t>
            </a:r>
            <a:r>
              <a:rPr lang="en-US" altLang="ja-JP" dirty="0"/>
              <a:t>Q&amp;A</a:t>
            </a:r>
            <a:r>
              <a:rPr lang="ja-JP" altLang="en-US" dirty="0"/>
              <a:t>やシナリオの設定・変更は管理画面から容易に操作が可能</a:t>
            </a:r>
            <a:br>
              <a:rPr lang="ja-JP" altLang="en-US" dirty="0"/>
            </a:br>
            <a:r>
              <a:rPr lang="ja-JP" altLang="en-US" dirty="0"/>
              <a:t>（４）シナリオと一問一答を組み合わせ、回答範囲の絞り込みが可能</a:t>
            </a:r>
            <a:endParaRPr lang="ja-JP" altLang="en-US" dirty="0">
              <a:latin typeface="+mn-ea"/>
            </a:endParaRPr>
          </a:p>
        </p:txBody>
      </p:sp>
      <p:sp>
        <p:nvSpPr>
          <p:cNvPr id="6" name="テキスト ボックス 5"/>
          <p:cNvSpPr txBox="1"/>
          <p:nvPr/>
        </p:nvSpPr>
        <p:spPr>
          <a:xfrm>
            <a:off x="178720" y="93132"/>
            <a:ext cx="8712968" cy="490134"/>
          </a:xfrm>
          <a:prstGeom prst="rect">
            <a:avLst/>
          </a:prstGeom>
          <a:noFill/>
        </p:spPr>
        <p:txBody>
          <a:bodyPr wrap="square" rtlCol="0">
            <a:spAutoFit/>
          </a:bodyPr>
          <a:lstStyle/>
          <a:p>
            <a:r>
              <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AI</a:t>
            </a:r>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人事総務</a:t>
            </a:r>
            <a:endPar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3" name="図 2"/>
          <p:cNvPicPr>
            <a:picLocks noChangeAspect="1"/>
          </p:cNvPicPr>
          <p:nvPr/>
        </p:nvPicPr>
        <p:blipFill>
          <a:blip r:embed="rId3"/>
          <a:stretch>
            <a:fillRect/>
          </a:stretch>
        </p:blipFill>
        <p:spPr>
          <a:xfrm>
            <a:off x="589546" y="3267787"/>
            <a:ext cx="8073541" cy="3157999"/>
          </a:xfrm>
          <a:prstGeom prst="rect">
            <a:avLst/>
          </a:prstGeom>
        </p:spPr>
      </p:pic>
      <p:sp>
        <p:nvSpPr>
          <p:cNvPr id="7" name="正方形/長方形 6"/>
          <p:cNvSpPr/>
          <p:nvPr/>
        </p:nvSpPr>
        <p:spPr>
          <a:xfrm>
            <a:off x="77892" y="6467561"/>
            <a:ext cx="5882641" cy="253916"/>
          </a:xfrm>
          <a:prstGeom prst="rect">
            <a:avLst/>
          </a:prstGeom>
        </p:spPr>
        <p:txBody>
          <a:bodyPr wrap="square">
            <a:spAutoFit/>
          </a:bodyPr>
          <a:lstStyle/>
          <a:p>
            <a:r>
              <a:rPr lang="ja-JP" altLang="en-US" sz="1050" dirty="0"/>
              <a:t>出典：</a:t>
            </a:r>
            <a:r>
              <a:rPr lang="en-US" altLang="ja-JP" sz="1050" dirty="0"/>
              <a:t>https://www.ai2-jp.com/</a:t>
            </a:r>
            <a:endParaRPr lang="ja-JP" altLang="en-US" sz="1050" dirty="0"/>
          </a:p>
        </p:txBody>
      </p:sp>
    </p:spTree>
    <p:extLst>
      <p:ext uri="{BB962C8B-B14F-4D97-AF65-F5344CB8AC3E}">
        <p14:creationId xmlns:p14="http://schemas.microsoft.com/office/powerpoint/2010/main" val="41118434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p:cNvSpPr/>
          <p:nvPr/>
        </p:nvSpPr>
        <p:spPr>
          <a:xfrm>
            <a:off x="430696" y="909864"/>
            <a:ext cx="8594034" cy="369332"/>
          </a:xfrm>
          <a:prstGeom prst="rect">
            <a:avLst/>
          </a:prstGeom>
        </p:spPr>
        <p:txBody>
          <a:bodyPr wrap="square">
            <a:spAutoFit/>
          </a:bodyPr>
          <a:lstStyle/>
          <a:p>
            <a:r>
              <a:rPr lang="ja-JP" altLang="en-US" dirty="0">
                <a:latin typeface="+mn-ea"/>
              </a:rPr>
              <a:t>質問の代表例</a:t>
            </a:r>
          </a:p>
        </p:txBody>
      </p:sp>
      <p:pic>
        <p:nvPicPr>
          <p:cNvPr id="2" name="図 1"/>
          <p:cNvPicPr>
            <a:picLocks noChangeAspect="1"/>
          </p:cNvPicPr>
          <p:nvPr/>
        </p:nvPicPr>
        <p:blipFill>
          <a:blip r:embed="rId3"/>
          <a:stretch>
            <a:fillRect/>
          </a:stretch>
        </p:blipFill>
        <p:spPr>
          <a:xfrm>
            <a:off x="842211" y="1279196"/>
            <a:ext cx="7616541" cy="5159379"/>
          </a:xfrm>
          <a:prstGeom prst="rect">
            <a:avLst/>
          </a:prstGeom>
        </p:spPr>
      </p:pic>
      <p:sp>
        <p:nvSpPr>
          <p:cNvPr id="6" name="テキスト ボックス 5"/>
          <p:cNvSpPr txBox="1"/>
          <p:nvPr/>
        </p:nvSpPr>
        <p:spPr>
          <a:xfrm>
            <a:off x="178720" y="93132"/>
            <a:ext cx="8712968" cy="490134"/>
          </a:xfrm>
          <a:prstGeom prst="rect">
            <a:avLst/>
          </a:prstGeom>
          <a:noFill/>
        </p:spPr>
        <p:txBody>
          <a:bodyPr wrap="square" rtlCol="0">
            <a:spAutoFit/>
          </a:bodyPr>
          <a:lstStyle/>
          <a:p>
            <a:r>
              <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AI</a:t>
            </a:r>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人事総務</a:t>
            </a:r>
            <a:endPar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正方形/長方形 6"/>
          <p:cNvSpPr/>
          <p:nvPr/>
        </p:nvSpPr>
        <p:spPr>
          <a:xfrm>
            <a:off x="77892" y="6467561"/>
            <a:ext cx="5882641" cy="253916"/>
          </a:xfrm>
          <a:prstGeom prst="rect">
            <a:avLst/>
          </a:prstGeom>
        </p:spPr>
        <p:txBody>
          <a:bodyPr wrap="square">
            <a:spAutoFit/>
          </a:bodyPr>
          <a:lstStyle/>
          <a:p>
            <a:r>
              <a:rPr lang="ja-JP" altLang="en-US" sz="1050" dirty="0"/>
              <a:t>出典：</a:t>
            </a:r>
            <a:r>
              <a:rPr lang="en-US" altLang="ja-JP" sz="1050" dirty="0"/>
              <a:t>https://www.ai2-jp.com/</a:t>
            </a:r>
            <a:endParaRPr lang="ja-JP" altLang="en-US" sz="1050" dirty="0"/>
          </a:p>
        </p:txBody>
      </p:sp>
    </p:spTree>
    <p:extLst>
      <p:ext uri="{BB962C8B-B14F-4D97-AF65-F5344CB8AC3E}">
        <p14:creationId xmlns:p14="http://schemas.microsoft.com/office/powerpoint/2010/main" val="7126647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ctrTitle"/>
          </p:nvPr>
        </p:nvSpPr>
        <p:spPr/>
        <p:txBody>
          <a:bodyPr/>
          <a:lstStyle/>
          <a:p>
            <a:r>
              <a:rPr kumimoji="1" lang="en-US" altLang="ja-JP" dirty="0"/>
              <a:t>AI</a:t>
            </a:r>
            <a:r>
              <a:rPr kumimoji="1" lang="ja-JP" altLang="en-US" dirty="0"/>
              <a:t>面談について</a:t>
            </a:r>
          </a:p>
        </p:txBody>
      </p:sp>
      <p:sp>
        <p:nvSpPr>
          <p:cNvPr id="7" name="テキスト プレースホルダー 6"/>
          <p:cNvSpPr>
            <a:spLocks noGrp="1"/>
          </p:cNvSpPr>
          <p:nvPr>
            <p:ph type="body" sz="quarter" idx="11"/>
          </p:nvPr>
        </p:nvSpPr>
        <p:spPr/>
        <p:txBody>
          <a:bodyPr/>
          <a:lstStyle/>
          <a:p>
            <a:r>
              <a:rPr kumimoji="1" lang="en-US" altLang="ja-JP" dirty="0"/>
              <a:t>2</a:t>
            </a:r>
            <a:endParaRPr kumimoji="1" lang="ja-JP" altLang="en-US" dirty="0"/>
          </a:p>
        </p:txBody>
      </p:sp>
    </p:spTree>
    <p:extLst>
      <p:ext uri="{BB962C8B-B14F-4D97-AF65-F5344CB8AC3E}">
        <p14:creationId xmlns:p14="http://schemas.microsoft.com/office/powerpoint/2010/main" val="9883310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p:cNvSpPr txBox="1"/>
          <p:nvPr/>
        </p:nvSpPr>
        <p:spPr>
          <a:xfrm>
            <a:off x="178720" y="93132"/>
            <a:ext cx="8712968" cy="490134"/>
          </a:xfrm>
          <a:prstGeom prst="rect">
            <a:avLst/>
          </a:prstGeom>
          <a:noFill/>
        </p:spPr>
        <p:txBody>
          <a:bodyPr wrap="square" rtlCol="0">
            <a:spAutoFit/>
          </a:bodyPr>
          <a:lstStyle/>
          <a:p>
            <a:r>
              <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AI</a:t>
            </a:r>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面談</a:t>
            </a:r>
            <a:endPar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正方形/長方形 4"/>
          <p:cNvSpPr/>
          <p:nvPr/>
        </p:nvSpPr>
        <p:spPr>
          <a:xfrm>
            <a:off x="430696" y="909864"/>
            <a:ext cx="8594034" cy="584775"/>
          </a:xfrm>
          <a:prstGeom prst="rect">
            <a:avLst/>
          </a:prstGeom>
        </p:spPr>
        <p:txBody>
          <a:bodyPr wrap="square">
            <a:spAutoFit/>
          </a:bodyPr>
          <a:lstStyle/>
          <a:p>
            <a:r>
              <a:rPr lang="en-US" altLang="ja-JP" sz="3200" dirty="0">
                <a:solidFill>
                  <a:schemeClr val="accent3"/>
                </a:solidFill>
                <a:latin typeface="+mn-ea"/>
              </a:rPr>
              <a:t>AI</a:t>
            </a:r>
            <a:r>
              <a:rPr lang="ja-JP" altLang="en-US" sz="3200" dirty="0">
                <a:solidFill>
                  <a:schemeClr val="accent3"/>
                </a:solidFill>
                <a:latin typeface="+mn-ea"/>
              </a:rPr>
              <a:t>面接とは</a:t>
            </a:r>
          </a:p>
        </p:txBody>
      </p:sp>
      <p:sp>
        <p:nvSpPr>
          <p:cNvPr id="2" name="正方形/長方形 1"/>
          <p:cNvSpPr/>
          <p:nvPr/>
        </p:nvSpPr>
        <p:spPr>
          <a:xfrm>
            <a:off x="430697" y="2598531"/>
            <a:ext cx="8157718" cy="2677656"/>
          </a:xfrm>
          <a:prstGeom prst="rect">
            <a:avLst/>
          </a:prstGeom>
        </p:spPr>
        <p:txBody>
          <a:bodyPr wrap="square">
            <a:spAutoFit/>
          </a:bodyPr>
          <a:lstStyle/>
          <a:p>
            <a:r>
              <a:rPr lang="ja-JP" altLang="ja-JP" sz="2800" b="1" dirty="0">
                <a:solidFill>
                  <a:srgbClr val="3C4043"/>
                </a:solidFill>
                <a:latin typeface="arial" panose="020B0604020202020204" pitchFamily="34" charset="0"/>
              </a:rPr>
              <a:t>AI</a:t>
            </a:r>
            <a:r>
              <a:rPr lang="ja-JP" altLang="ja-JP" sz="2800" dirty="0">
                <a:solidFill>
                  <a:srgbClr val="3C4043"/>
                </a:solidFill>
                <a:latin typeface="arial" panose="020B0604020202020204" pitchFamily="34" charset="0"/>
              </a:rPr>
              <a:t>面接とは、新しく生まれた採用手法の一つで、面接官として</a:t>
            </a:r>
            <a:r>
              <a:rPr lang="ja-JP" altLang="ja-JP" sz="2800" b="1" dirty="0">
                <a:solidFill>
                  <a:srgbClr val="3C4043"/>
                </a:solidFill>
                <a:latin typeface="arial" panose="020B0604020202020204" pitchFamily="34" charset="0"/>
              </a:rPr>
              <a:t>AI</a:t>
            </a:r>
            <a:r>
              <a:rPr lang="ja-JP" altLang="ja-JP" sz="2800" dirty="0">
                <a:solidFill>
                  <a:srgbClr val="3C4043"/>
                </a:solidFill>
                <a:latin typeface="arial" panose="020B0604020202020204" pitchFamily="34" charset="0"/>
              </a:rPr>
              <a:t>がやり取りを行います。 人間がその横や画面越しに相手の話を聞くことはなく、あくまでも</a:t>
            </a:r>
            <a:r>
              <a:rPr lang="ja-JP" altLang="ja-JP" sz="2800" b="1" dirty="0">
                <a:solidFill>
                  <a:srgbClr val="3C4043"/>
                </a:solidFill>
                <a:latin typeface="arial" panose="020B0604020202020204" pitchFamily="34" charset="0"/>
              </a:rPr>
              <a:t>AI</a:t>
            </a:r>
            <a:r>
              <a:rPr lang="ja-JP" altLang="ja-JP" sz="2800" dirty="0">
                <a:solidFill>
                  <a:srgbClr val="3C4043"/>
                </a:solidFill>
                <a:latin typeface="arial" panose="020B0604020202020204" pitchFamily="34" charset="0"/>
              </a:rPr>
              <a:t>とのコミュニケーションで面接が完結します。 スマホアプリの例で言うと、専用アプリをダウンロード後、自動で出てくる質問に答えるだけという手軽さです</a:t>
            </a:r>
            <a:endParaRPr lang="ja-JP" altLang="en-US" sz="2800" dirty="0"/>
          </a:p>
        </p:txBody>
      </p:sp>
      <p:pic>
        <p:nvPicPr>
          <p:cNvPr id="4" name="図 3"/>
          <p:cNvPicPr>
            <a:picLocks noChangeAspect="1"/>
          </p:cNvPicPr>
          <p:nvPr/>
        </p:nvPicPr>
        <p:blipFill>
          <a:blip r:embed="rId3"/>
          <a:stretch>
            <a:fillRect/>
          </a:stretch>
        </p:blipFill>
        <p:spPr>
          <a:xfrm>
            <a:off x="5511840" y="1076548"/>
            <a:ext cx="3076575" cy="514350"/>
          </a:xfrm>
          <a:prstGeom prst="rect">
            <a:avLst/>
          </a:prstGeom>
        </p:spPr>
      </p:pic>
    </p:spTree>
    <p:extLst>
      <p:ext uri="{BB962C8B-B14F-4D97-AF65-F5344CB8AC3E}">
        <p14:creationId xmlns:p14="http://schemas.microsoft.com/office/powerpoint/2010/main" val="36855181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p:cNvSpPr txBox="1"/>
          <p:nvPr/>
        </p:nvSpPr>
        <p:spPr>
          <a:xfrm>
            <a:off x="178720" y="93132"/>
            <a:ext cx="8712968" cy="490134"/>
          </a:xfrm>
          <a:prstGeom prst="rect">
            <a:avLst/>
          </a:prstGeom>
          <a:noFill/>
        </p:spPr>
        <p:txBody>
          <a:bodyPr wrap="square" rtlCol="0">
            <a:spAutoFit/>
          </a:bodyPr>
          <a:lstStyle/>
          <a:p>
            <a:r>
              <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AI</a:t>
            </a:r>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面談</a:t>
            </a:r>
            <a:endPar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正方形/長方形 4"/>
          <p:cNvSpPr/>
          <p:nvPr/>
        </p:nvSpPr>
        <p:spPr>
          <a:xfrm>
            <a:off x="430696" y="909864"/>
            <a:ext cx="8594034" cy="369332"/>
          </a:xfrm>
          <a:prstGeom prst="rect">
            <a:avLst/>
          </a:prstGeom>
        </p:spPr>
        <p:txBody>
          <a:bodyPr wrap="square">
            <a:spAutoFit/>
          </a:bodyPr>
          <a:lstStyle/>
          <a:p>
            <a:r>
              <a:rPr lang="en-US" altLang="ja-JP" dirty="0">
                <a:latin typeface="+mn-ea"/>
              </a:rPr>
              <a:t>AI</a:t>
            </a:r>
            <a:r>
              <a:rPr lang="ja-JP" altLang="en-US" dirty="0">
                <a:latin typeface="+mn-ea"/>
              </a:rPr>
              <a:t>面接</a:t>
            </a:r>
            <a:r>
              <a:rPr lang="en-US" altLang="ja-JP" dirty="0" err="1">
                <a:latin typeface="+mn-ea"/>
              </a:rPr>
              <a:t>SHaiN</a:t>
            </a:r>
            <a:r>
              <a:rPr lang="ja-JP" altLang="en-US" dirty="0">
                <a:latin typeface="+mn-ea"/>
              </a:rPr>
              <a:t>とは</a:t>
            </a:r>
          </a:p>
        </p:txBody>
      </p:sp>
      <p:pic>
        <p:nvPicPr>
          <p:cNvPr id="3" name="図 2"/>
          <p:cNvPicPr>
            <a:picLocks noChangeAspect="1"/>
          </p:cNvPicPr>
          <p:nvPr/>
        </p:nvPicPr>
        <p:blipFill>
          <a:blip r:embed="rId3"/>
          <a:stretch>
            <a:fillRect/>
          </a:stretch>
        </p:blipFill>
        <p:spPr>
          <a:xfrm>
            <a:off x="205905" y="1605794"/>
            <a:ext cx="8772525" cy="4857750"/>
          </a:xfrm>
          <a:prstGeom prst="rect">
            <a:avLst/>
          </a:prstGeom>
        </p:spPr>
      </p:pic>
      <p:sp>
        <p:nvSpPr>
          <p:cNvPr id="6" name="正方形/長方形 5"/>
          <p:cNvSpPr/>
          <p:nvPr/>
        </p:nvSpPr>
        <p:spPr>
          <a:xfrm>
            <a:off x="77892" y="6467561"/>
            <a:ext cx="5882641" cy="253916"/>
          </a:xfrm>
          <a:prstGeom prst="rect">
            <a:avLst/>
          </a:prstGeom>
        </p:spPr>
        <p:txBody>
          <a:bodyPr wrap="square">
            <a:spAutoFit/>
          </a:bodyPr>
          <a:lstStyle/>
          <a:p>
            <a:r>
              <a:rPr lang="ja-JP" altLang="en-US" sz="1050" dirty="0"/>
              <a:t>出典：</a:t>
            </a:r>
            <a:r>
              <a:rPr lang="en-US" altLang="ja-JP" sz="1050" dirty="0"/>
              <a:t>https://shain-ai.jp/</a:t>
            </a:r>
            <a:endParaRPr lang="ja-JP" altLang="en-US" sz="1050" dirty="0"/>
          </a:p>
        </p:txBody>
      </p:sp>
    </p:spTree>
    <p:extLst>
      <p:ext uri="{BB962C8B-B14F-4D97-AF65-F5344CB8AC3E}">
        <p14:creationId xmlns:p14="http://schemas.microsoft.com/office/powerpoint/2010/main" val="9082650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p:cNvSpPr txBox="1"/>
          <p:nvPr/>
        </p:nvSpPr>
        <p:spPr>
          <a:xfrm>
            <a:off x="178720" y="93132"/>
            <a:ext cx="8712968" cy="490134"/>
          </a:xfrm>
          <a:prstGeom prst="rect">
            <a:avLst/>
          </a:prstGeom>
          <a:noFill/>
        </p:spPr>
        <p:txBody>
          <a:bodyPr wrap="square" rtlCol="0">
            <a:spAutoFit/>
          </a:bodyPr>
          <a:lstStyle/>
          <a:p>
            <a:r>
              <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AI</a:t>
            </a:r>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面談</a:t>
            </a:r>
            <a:endPar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正方形/長方形 4"/>
          <p:cNvSpPr/>
          <p:nvPr/>
        </p:nvSpPr>
        <p:spPr>
          <a:xfrm>
            <a:off x="430696" y="909864"/>
            <a:ext cx="8594034" cy="369332"/>
          </a:xfrm>
          <a:prstGeom prst="rect">
            <a:avLst/>
          </a:prstGeom>
        </p:spPr>
        <p:txBody>
          <a:bodyPr wrap="square">
            <a:spAutoFit/>
          </a:bodyPr>
          <a:lstStyle/>
          <a:p>
            <a:r>
              <a:rPr lang="ja-JP" altLang="en-US" dirty="0">
                <a:latin typeface="+mn-ea"/>
              </a:rPr>
              <a:t>メソッドは、</a:t>
            </a:r>
          </a:p>
        </p:txBody>
      </p:sp>
      <p:pic>
        <p:nvPicPr>
          <p:cNvPr id="3" name="図 2"/>
          <p:cNvPicPr>
            <a:picLocks noChangeAspect="1"/>
          </p:cNvPicPr>
          <p:nvPr/>
        </p:nvPicPr>
        <p:blipFill>
          <a:blip r:embed="rId3"/>
          <a:stretch>
            <a:fillRect/>
          </a:stretch>
        </p:blipFill>
        <p:spPr>
          <a:xfrm>
            <a:off x="349673" y="1470406"/>
            <a:ext cx="8377638" cy="5102845"/>
          </a:xfrm>
          <a:prstGeom prst="rect">
            <a:avLst/>
          </a:prstGeom>
        </p:spPr>
      </p:pic>
      <p:sp>
        <p:nvSpPr>
          <p:cNvPr id="6" name="正方形/長方形 5"/>
          <p:cNvSpPr/>
          <p:nvPr/>
        </p:nvSpPr>
        <p:spPr>
          <a:xfrm>
            <a:off x="77892" y="6479593"/>
            <a:ext cx="5882641" cy="253916"/>
          </a:xfrm>
          <a:prstGeom prst="rect">
            <a:avLst/>
          </a:prstGeom>
        </p:spPr>
        <p:txBody>
          <a:bodyPr wrap="square">
            <a:spAutoFit/>
          </a:bodyPr>
          <a:lstStyle/>
          <a:p>
            <a:r>
              <a:rPr lang="ja-JP" altLang="en-US" sz="1050" dirty="0"/>
              <a:t>出典：</a:t>
            </a:r>
            <a:r>
              <a:rPr lang="en-US" altLang="ja-JP" sz="1050" dirty="0"/>
              <a:t>https://shain-ai.jp/</a:t>
            </a:r>
            <a:endParaRPr lang="ja-JP" altLang="en-US" sz="1050" dirty="0"/>
          </a:p>
        </p:txBody>
      </p:sp>
    </p:spTree>
    <p:extLst>
      <p:ext uri="{BB962C8B-B14F-4D97-AF65-F5344CB8AC3E}">
        <p14:creationId xmlns:p14="http://schemas.microsoft.com/office/powerpoint/2010/main" val="14130495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p:cNvSpPr txBox="1"/>
          <p:nvPr/>
        </p:nvSpPr>
        <p:spPr>
          <a:xfrm>
            <a:off x="178720" y="93132"/>
            <a:ext cx="8712968" cy="490134"/>
          </a:xfrm>
          <a:prstGeom prst="rect">
            <a:avLst/>
          </a:prstGeom>
          <a:noFill/>
        </p:spPr>
        <p:txBody>
          <a:bodyPr wrap="square" rtlCol="0">
            <a:spAutoFit/>
          </a:bodyPr>
          <a:lstStyle/>
          <a:p>
            <a:r>
              <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AI</a:t>
            </a:r>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面談</a:t>
            </a:r>
            <a:endPar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正方形/長方形 4"/>
          <p:cNvSpPr/>
          <p:nvPr/>
        </p:nvSpPr>
        <p:spPr>
          <a:xfrm>
            <a:off x="430696" y="909864"/>
            <a:ext cx="8594034" cy="369332"/>
          </a:xfrm>
          <a:prstGeom prst="rect">
            <a:avLst/>
          </a:prstGeom>
        </p:spPr>
        <p:txBody>
          <a:bodyPr wrap="square">
            <a:spAutoFit/>
          </a:bodyPr>
          <a:lstStyle/>
          <a:p>
            <a:r>
              <a:rPr lang="ja-JP" altLang="en-US" dirty="0">
                <a:latin typeface="+mn-ea"/>
              </a:rPr>
              <a:t>レポート</a:t>
            </a:r>
          </a:p>
        </p:txBody>
      </p:sp>
      <p:pic>
        <p:nvPicPr>
          <p:cNvPr id="3" name="図 2"/>
          <p:cNvPicPr>
            <a:picLocks noChangeAspect="1"/>
          </p:cNvPicPr>
          <p:nvPr/>
        </p:nvPicPr>
        <p:blipFill>
          <a:blip r:embed="rId3"/>
          <a:stretch>
            <a:fillRect/>
          </a:stretch>
        </p:blipFill>
        <p:spPr>
          <a:xfrm>
            <a:off x="430696" y="1605794"/>
            <a:ext cx="8281769" cy="4477423"/>
          </a:xfrm>
          <a:prstGeom prst="rect">
            <a:avLst/>
          </a:prstGeom>
        </p:spPr>
      </p:pic>
      <p:sp>
        <p:nvSpPr>
          <p:cNvPr id="6" name="正方形/長方形 5"/>
          <p:cNvSpPr/>
          <p:nvPr/>
        </p:nvSpPr>
        <p:spPr>
          <a:xfrm>
            <a:off x="77892" y="6491625"/>
            <a:ext cx="5882641" cy="253916"/>
          </a:xfrm>
          <a:prstGeom prst="rect">
            <a:avLst/>
          </a:prstGeom>
        </p:spPr>
        <p:txBody>
          <a:bodyPr wrap="square">
            <a:spAutoFit/>
          </a:bodyPr>
          <a:lstStyle/>
          <a:p>
            <a:r>
              <a:rPr lang="ja-JP" altLang="en-US" sz="1050" dirty="0"/>
              <a:t>出典：</a:t>
            </a:r>
            <a:r>
              <a:rPr lang="en-US" altLang="ja-JP" sz="1050" dirty="0"/>
              <a:t>https://shain-ai.jp/</a:t>
            </a:r>
            <a:endParaRPr lang="ja-JP" altLang="en-US" sz="1050" dirty="0"/>
          </a:p>
        </p:txBody>
      </p:sp>
    </p:spTree>
    <p:extLst>
      <p:ext uri="{BB962C8B-B14F-4D97-AF65-F5344CB8AC3E}">
        <p14:creationId xmlns:p14="http://schemas.microsoft.com/office/powerpoint/2010/main" val="40380523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p:cNvSpPr txBox="1"/>
          <p:nvPr/>
        </p:nvSpPr>
        <p:spPr>
          <a:xfrm>
            <a:off x="178720" y="93132"/>
            <a:ext cx="8712968" cy="490134"/>
          </a:xfrm>
          <a:prstGeom prst="rect">
            <a:avLst/>
          </a:prstGeom>
          <a:noFill/>
        </p:spPr>
        <p:txBody>
          <a:bodyPr wrap="square" rtlCol="0">
            <a:spAutoFit/>
          </a:bodyPr>
          <a:lstStyle/>
          <a:p>
            <a:r>
              <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AI</a:t>
            </a:r>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面談</a:t>
            </a:r>
            <a:endPar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正方形/長方形 4"/>
          <p:cNvSpPr/>
          <p:nvPr/>
        </p:nvSpPr>
        <p:spPr>
          <a:xfrm>
            <a:off x="430696" y="909864"/>
            <a:ext cx="8594034" cy="369332"/>
          </a:xfrm>
          <a:prstGeom prst="rect">
            <a:avLst/>
          </a:prstGeom>
        </p:spPr>
        <p:txBody>
          <a:bodyPr wrap="square">
            <a:spAutoFit/>
          </a:bodyPr>
          <a:lstStyle/>
          <a:p>
            <a:r>
              <a:rPr lang="ja-JP" altLang="en-US" dirty="0">
                <a:latin typeface="+mn-ea"/>
              </a:rPr>
              <a:t>利用の流れ</a:t>
            </a:r>
          </a:p>
        </p:txBody>
      </p:sp>
      <p:pic>
        <p:nvPicPr>
          <p:cNvPr id="3" name="図 2"/>
          <p:cNvPicPr>
            <a:picLocks noChangeAspect="1"/>
          </p:cNvPicPr>
          <p:nvPr/>
        </p:nvPicPr>
        <p:blipFill>
          <a:blip r:embed="rId3"/>
          <a:stretch>
            <a:fillRect/>
          </a:stretch>
        </p:blipFill>
        <p:spPr>
          <a:xfrm>
            <a:off x="555042" y="1905180"/>
            <a:ext cx="8192714" cy="3766415"/>
          </a:xfrm>
          <a:prstGeom prst="rect">
            <a:avLst/>
          </a:prstGeom>
        </p:spPr>
      </p:pic>
      <p:sp>
        <p:nvSpPr>
          <p:cNvPr id="6" name="正方形/長方形 5"/>
          <p:cNvSpPr/>
          <p:nvPr/>
        </p:nvSpPr>
        <p:spPr>
          <a:xfrm>
            <a:off x="77892" y="6467561"/>
            <a:ext cx="5882641" cy="253916"/>
          </a:xfrm>
          <a:prstGeom prst="rect">
            <a:avLst/>
          </a:prstGeom>
        </p:spPr>
        <p:txBody>
          <a:bodyPr wrap="square">
            <a:spAutoFit/>
          </a:bodyPr>
          <a:lstStyle/>
          <a:p>
            <a:r>
              <a:rPr lang="ja-JP" altLang="en-US" sz="1050" dirty="0"/>
              <a:t>出典：</a:t>
            </a:r>
            <a:r>
              <a:rPr lang="en-US" altLang="ja-JP" sz="1050" dirty="0"/>
              <a:t>https://shain-ai.jp/</a:t>
            </a:r>
            <a:endParaRPr lang="ja-JP" altLang="en-US" sz="1050" dirty="0"/>
          </a:p>
        </p:txBody>
      </p:sp>
    </p:spTree>
    <p:extLst>
      <p:ext uri="{BB962C8B-B14F-4D97-AF65-F5344CB8AC3E}">
        <p14:creationId xmlns:p14="http://schemas.microsoft.com/office/powerpoint/2010/main" val="23780007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p:cNvSpPr txBox="1"/>
          <p:nvPr/>
        </p:nvSpPr>
        <p:spPr>
          <a:xfrm>
            <a:off x="178720" y="93132"/>
            <a:ext cx="8712968" cy="490134"/>
          </a:xfrm>
          <a:prstGeom prst="rect">
            <a:avLst/>
          </a:prstGeom>
          <a:noFill/>
        </p:spPr>
        <p:txBody>
          <a:bodyPr wrap="square" rtlCol="0">
            <a:spAutoFit/>
          </a:bodyPr>
          <a:lstStyle/>
          <a:p>
            <a:r>
              <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AI</a:t>
            </a:r>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面談</a:t>
            </a:r>
            <a:endPar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正方形/長方形 4"/>
          <p:cNvSpPr/>
          <p:nvPr/>
        </p:nvSpPr>
        <p:spPr>
          <a:xfrm>
            <a:off x="430696" y="909864"/>
            <a:ext cx="8594034" cy="369332"/>
          </a:xfrm>
          <a:prstGeom prst="rect">
            <a:avLst/>
          </a:prstGeom>
        </p:spPr>
        <p:txBody>
          <a:bodyPr wrap="square">
            <a:spAutoFit/>
          </a:bodyPr>
          <a:lstStyle/>
          <a:p>
            <a:r>
              <a:rPr lang="ja-JP" altLang="en-US" dirty="0">
                <a:latin typeface="+mn-ea"/>
              </a:rPr>
              <a:t>評価項目は</a:t>
            </a:r>
          </a:p>
        </p:txBody>
      </p:sp>
      <p:pic>
        <p:nvPicPr>
          <p:cNvPr id="3" name="図 2"/>
          <p:cNvPicPr>
            <a:picLocks noChangeAspect="1"/>
          </p:cNvPicPr>
          <p:nvPr/>
        </p:nvPicPr>
        <p:blipFill>
          <a:blip r:embed="rId3"/>
          <a:stretch>
            <a:fillRect/>
          </a:stretch>
        </p:blipFill>
        <p:spPr>
          <a:xfrm>
            <a:off x="314950" y="1440505"/>
            <a:ext cx="8424951" cy="4798249"/>
          </a:xfrm>
          <a:prstGeom prst="rect">
            <a:avLst/>
          </a:prstGeom>
        </p:spPr>
      </p:pic>
      <p:sp>
        <p:nvSpPr>
          <p:cNvPr id="6" name="正方形/長方形 5"/>
          <p:cNvSpPr/>
          <p:nvPr/>
        </p:nvSpPr>
        <p:spPr>
          <a:xfrm>
            <a:off x="77892" y="6467561"/>
            <a:ext cx="5882641" cy="253916"/>
          </a:xfrm>
          <a:prstGeom prst="rect">
            <a:avLst/>
          </a:prstGeom>
        </p:spPr>
        <p:txBody>
          <a:bodyPr wrap="square">
            <a:spAutoFit/>
          </a:bodyPr>
          <a:lstStyle/>
          <a:p>
            <a:r>
              <a:rPr lang="ja-JP" altLang="en-US" sz="1050" dirty="0"/>
              <a:t>出典：</a:t>
            </a:r>
            <a:r>
              <a:rPr lang="en-US" altLang="ja-JP" sz="1050" dirty="0"/>
              <a:t>https://shain-ai.jp/</a:t>
            </a:r>
            <a:endParaRPr lang="ja-JP" altLang="en-US" sz="1050" dirty="0"/>
          </a:p>
        </p:txBody>
      </p:sp>
    </p:spTree>
    <p:extLst>
      <p:ext uri="{BB962C8B-B14F-4D97-AF65-F5344CB8AC3E}">
        <p14:creationId xmlns:p14="http://schemas.microsoft.com/office/powerpoint/2010/main" val="25655421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ctrTitle"/>
          </p:nvPr>
        </p:nvSpPr>
        <p:spPr/>
        <p:txBody>
          <a:bodyPr/>
          <a:lstStyle/>
          <a:p>
            <a:r>
              <a:rPr lang="ja-JP" altLang="en-US" dirty="0"/>
              <a:t>将来予測（人事）</a:t>
            </a:r>
            <a:r>
              <a:rPr kumimoji="1" lang="ja-JP" altLang="en-US" dirty="0"/>
              <a:t>について</a:t>
            </a:r>
          </a:p>
        </p:txBody>
      </p:sp>
      <p:sp>
        <p:nvSpPr>
          <p:cNvPr id="7" name="テキスト プレースホルダー 6"/>
          <p:cNvSpPr>
            <a:spLocks noGrp="1"/>
          </p:cNvSpPr>
          <p:nvPr>
            <p:ph type="body" sz="quarter" idx="11"/>
          </p:nvPr>
        </p:nvSpPr>
        <p:spPr/>
        <p:txBody>
          <a:bodyPr/>
          <a:lstStyle/>
          <a:p>
            <a:r>
              <a:rPr kumimoji="1" lang="en-US" altLang="ja-JP" dirty="0"/>
              <a:t>3</a:t>
            </a:r>
            <a:endParaRPr kumimoji="1" lang="ja-JP" altLang="en-US" dirty="0"/>
          </a:p>
        </p:txBody>
      </p:sp>
    </p:spTree>
    <p:extLst>
      <p:ext uri="{BB962C8B-B14F-4D97-AF65-F5344CB8AC3E}">
        <p14:creationId xmlns:p14="http://schemas.microsoft.com/office/powerpoint/2010/main" val="18814216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p:txBody>
          <a:bodyPr/>
          <a:lstStyle/>
          <a:p>
            <a:r>
              <a:rPr kumimoji="1" lang="en-US" altLang="ja-JP" dirty="0"/>
              <a:t>AI</a:t>
            </a:r>
            <a:r>
              <a:rPr kumimoji="1" lang="ja-JP" altLang="en-US" dirty="0"/>
              <a:t>リテラシー　</a:t>
            </a:r>
            <a:r>
              <a:rPr lang="ja-JP" altLang="en-US" dirty="0"/>
              <a:t>概要</a:t>
            </a:r>
            <a:endParaRPr kumimoji="1" lang="ja-JP" altLang="en-US" dirty="0"/>
          </a:p>
        </p:txBody>
      </p:sp>
      <p:sp>
        <p:nvSpPr>
          <p:cNvPr id="6" name="コンテンツ プレースホルダー 1"/>
          <p:cNvSpPr txBox="1">
            <a:spLocks/>
          </p:cNvSpPr>
          <p:nvPr/>
        </p:nvSpPr>
        <p:spPr>
          <a:xfrm>
            <a:off x="340744" y="771872"/>
            <a:ext cx="7181489" cy="693916"/>
          </a:xfrm>
          <a:prstGeom prst="rect">
            <a:avLst/>
          </a:prstGeom>
        </p:spPr>
        <p:txBody>
          <a:bodyPr/>
          <a:lstStyle>
            <a:lvl1pPr marL="0" indent="0" algn="l" defTabSz="457200" rtl="0" eaLnBrk="1" latinLnBrk="0" hangingPunct="1">
              <a:spcBef>
                <a:spcPct val="20000"/>
              </a:spcBef>
              <a:buClr>
                <a:schemeClr val="accent3">
                  <a:lumMod val="50000"/>
                </a:schemeClr>
              </a:buClr>
              <a:buFont typeface="Wingdings" panose="05000000000000000000" pitchFamily="2" charset="2"/>
              <a:buNone/>
              <a:defRPr kumimoji="1" sz="2400" b="0" i="0" kern="1200">
                <a:solidFill>
                  <a:schemeClr val="tx1"/>
                </a:solidFill>
                <a:latin typeface="メイリオ"/>
                <a:ea typeface="メイリオ"/>
                <a:cs typeface="メイリオ"/>
              </a:defRPr>
            </a:lvl1pPr>
            <a:lvl2pPr marL="7429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800" b="0" i="0" kern="1200">
                <a:solidFill>
                  <a:schemeClr val="tx1">
                    <a:lumMod val="85000"/>
                    <a:lumOff val="15000"/>
                  </a:schemeClr>
                </a:solidFill>
                <a:latin typeface="メイリオ"/>
                <a:ea typeface="メイリオ"/>
                <a:cs typeface="メイリオ"/>
              </a:defRPr>
            </a:lvl2pPr>
            <a:lvl3pPr marL="12001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600" b="0" i="0" kern="1200">
                <a:solidFill>
                  <a:srgbClr val="404040"/>
                </a:solidFill>
                <a:latin typeface="メイリオ"/>
                <a:ea typeface="メイリオ"/>
                <a:cs typeface="メイリオ"/>
              </a:defRPr>
            </a:lvl3pPr>
            <a:lvl4pPr marL="16573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400" b="0" i="0" kern="1200">
                <a:solidFill>
                  <a:srgbClr val="404040"/>
                </a:solidFill>
                <a:latin typeface="メイリオ"/>
                <a:ea typeface="メイリオ"/>
                <a:cs typeface="メイリオ"/>
              </a:defRPr>
            </a:lvl4pPr>
            <a:lvl5pPr marL="1828800" indent="0" algn="l" defTabSz="457200" rtl="0" eaLnBrk="1" latinLnBrk="0" hangingPunct="1">
              <a:spcBef>
                <a:spcPct val="20000"/>
              </a:spcBef>
              <a:buFont typeface="Arial"/>
              <a:buNone/>
              <a:defRPr kumimoji="1" sz="1800" b="0" i="0" kern="1200">
                <a:solidFill>
                  <a:srgbClr val="404040"/>
                </a:solidFill>
                <a:latin typeface="メイリオ"/>
                <a:ea typeface="メイリオ"/>
                <a:cs typeface="メイリオ"/>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pPr marL="342900" indent="-342900">
              <a:buFont typeface="Arial" panose="020B0604020202020204" pitchFamily="34" charset="0"/>
              <a:buChar char="•"/>
            </a:pPr>
            <a:r>
              <a:rPr lang="ja-JP" altLang="en-US" sz="2000" dirty="0">
                <a:latin typeface="+mj-ea"/>
              </a:rPr>
              <a:t>授業形態は、</a:t>
            </a:r>
            <a:r>
              <a:rPr lang="en-US" altLang="ja-JP" sz="2000" dirty="0">
                <a:latin typeface="+mj-ea"/>
              </a:rPr>
              <a:t>e-</a:t>
            </a:r>
            <a:r>
              <a:rPr lang="ja-JP" altLang="en-US" sz="2000" dirty="0">
                <a:latin typeface="+mj-ea"/>
              </a:rPr>
              <a:t>ラーニングとなります</a:t>
            </a:r>
            <a:endParaRPr lang="en-US" altLang="ja-JP" sz="2000" dirty="0">
              <a:latin typeface="+mj-ea"/>
              <a:ea typeface="+mj-ea"/>
            </a:endParaRPr>
          </a:p>
          <a:p>
            <a:pPr marL="342900" indent="-342900">
              <a:buFont typeface="Arial" panose="020B0604020202020204" pitchFamily="34" charset="0"/>
              <a:buChar char="•"/>
            </a:pPr>
            <a:r>
              <a:rPr lang="ja-JP" altLang="en-US" sz="2000" dirty="0">
                <a:latin typeface="+mj-ea"/>
                <a:ea typeface="+mj-ea"/>
              </a:rPr>
              <a:t>計１２回開催します</a:t>
            </a:r>
            <a:endParaRPr lang="en-US" altLang="ja-JP" sz="2000" dirty="0">
              <a:latin typeface="+mj-ea"/>
              <a:ea typeface="+mj-ea"/>
            </a:endParaRPr>
          </a:p>
        </p:txBody>
      </p:sp>
      <p:graphicFrame>
        <p:nvGraphicFramePr>
          <p:cNvPr id="7" name="表 6"/>
          <p:cNvGraphicFramePr>
            <a:graphicFrameLocks noGrp="1"/>
          </p:cNvGraphicFramePr>
          <p:nvPr/>
        </p:nvGraphicFramePr>
        <p:xfrm>
          <a:off x="246269" y="1792849"/>
          <a:ext cx="8651462" cy="4358640"/>
        </p:xfrm>
        <a:graphic>
          <a:graphicData uri="http://schemas.openxmlformats.org/drawingml/2006/table">
            <a:tbl>
              <a:tblPr firstRow="1" bandRow="1">
                <a:tableStyleId>{5C22544A-7EE6-4342-B048-85BDC9FD1C3A}</a:tableStyleId>
              </a:tblPr>
              <a:tblGrid>
                <a:gridCol w="567055">
                  <a:extLst>
                    <a:ext uri="{9D8B030D-6E8A-4147-A177-3AD203B41FA5}">
                      <a16:colId xmlns:a16="http://schemas.microsoft.com/office/drawing/2014/main" xmlns="" val="2904047441"/>
                    </a:ext>
                  </a:extLst>
                </a:gridCol>
                <a:gridCol w="5948753">
                  <a:extLst>
                    <a:ext uri="{9D8B030D-6E8A-4147-A177-3AD203B41FA5}">
                      <a16:colId xmlns:a16="http://schemas.microsoft.com/office/drawing/2014/main" xmlns="" val="1261446937"/>
                    </a:ext>
                  </a:extLst>
                </a:gridCol>
                <a:gridCol w="2135654">
                  <a:extLst>
                    <a:ext uri="{9D8B030D-6E8A-4147-A177-3AD203B41FA5}">
                      <a16:colId xmlns:a16="http://schemas.microsoft.com/office/drawing/2014/main" xmlns="" val="322255843"/>
                    </a:ext>
                  </a:extLst>
                </a:gridCol>
              </a:tblGrid>
              <a:tr h="0">
                <a:tc>
                  <a:txBody>
                    <a:bodyPr/>
                    <a:lstStyle/>
                    <a:p>
                      <a:pPr algn="ctr"/>
                      <a:r>
                        <a:rPr kumimoji="1" lang="en-US" altLang="ja-JP" sz="1600" dirty="0"/>
                        <a:t>No</a:t>
                      </a:r>
                      <a:endParaRPr kumimoji="1" lang="ja-JP" altLang="en-US" sz="1600" dirty="0"/>
                    </a:p>
                  </a:txBody>
                  <a:tcPr/>
                </a:tc>
                <a:tc>
                  <a:txBody>
                    <a:bodyPr/>
                    <a:lstStyle/>
                    <a:p>
                      <a:pPr algn="ctr"/>
                      <a:r>
                        <a:rPr kumimoji="1" lang="ja-JP" altLang="en-US" sz="1600" dirty="0"/>
                        <a:t>授業概要</a:t>
                      </a:r>
                    </a:p>
                  </a:txBody>
                  <a:tcPr/>
                </a:tc>
                <a:tc>
                  <a:txBody>
                    <a:bodyPr/>
                    <a:lstStyle/>
                    <a:p>
                      <a:pPr algn="ctr"/>
                      <a:r>
                        <a:rPr kumimoji="1" lang="ja-JP" altLang="en-US" sz="1600" dirty="0"/>
                        <a:t>講師</a:t>
                      </a:r>
                    </a:p>
                  </a:txBody>
                  <a:tcPr/>
                </a:tc>
                <a:extLst>
                  <a:ext uri="{0D108BD9-81ED-4DB2-BD59-A6C34878D82A}">
                    <a16:rowId xmlns:a16="http://schemas.microsoft.com/office/drawing/2014/main" xmlns="" val="1688276906"/>
                  </a:ext>
                </a:extLst>
              </a:tr>
              <a:tr h="0">
                <a:tc>
                  <a:txBody>
                    <a:bodyPr/>
                    <a:lstStyle/>
                    <a:p>
                      <a:pPr algn="ctr"/>
                      <a:r>
                        <a:rPr kumimoji="1" lang="en-US" altLang="ja-JP" sz="1600" dirty="0">
                          <a:solidFill>
                            <a:schemeClr val="tx1">
                              <a:lumMod val="75000"/>
                              <a:lumOff val="25000"/>
                            </a:schemeClr>
                          </a:solidFill>
                        </a:rPr>
                        <a:t>1</a:t>
                      </a:r>
                      <a:endParaRPr kumimoji="1" lang="ja-JP" altLang="en-US" sz="1600" dirty="0">
                        <a:solidFill>
                          <a:schemeClr val="tx1">
                            <a:lumMod val="75000"/>
                            <a:lumOff val="25000"/>
                          </a:schemeClr>
                        </a:solidFill>
                      </a:endParaRPr>
                    </a:p>
                  </a:txBody>
                  <a:tcPr/>
                </a:tc>
                <a:tc>
                  <a:txBody>
                    <a:bodyPr/>
                    <a:lstStyle/>
                    <a:p>
                      <a:pPr algn="l"/>
                      <a:r>
                        <a:rPr kumimoji="1" lang="en-US" altLang="ja-JP" sz="1600" b="1" dirty="0">
                          <a:solidFill>
                            <a:schemeClr val="tx1">
                              <a:lumMod val="75000"/>
                              <a:lumOff val="25000"/>
                            </a:schemeClr>
                          </a:solidFill>
                        </a:rPr>
                        <a:t>AI</a:t>
                      </a:r>
                      <a:r>
                        <a:rPr kumimoji="1" lang="ja-JP" altLang="en-US" sz="1600" b="1" dirty="0">
                          <a:solidFill>
                            <a:schemeClr val="tx1">
                              <a:lumMod val="75000"/>
                              <a:lumOff val="25000"/>
                            </a:schemeClr>
                          </a:solidFill>
                        </a:rPr>
                        <a:t>が変える社会</a:t>
                      </a:r>
                    </a:p>
                  </a:txBody>
                  <a:tcPr/>
                </a:tc>
                <a:tc>
                  <a:txBody>
                    <a:bodyPr/>
                    <a:lstStyle/>
                    <a:p>
                      <a:pPr algn="ctr"/>
                      <a:r>
                        <a:rPr kumimoji="1" lang="en-US" altLang="ja-JP" sz="1600" dirty="0">
                          <a:solidFill>
                            <a:schemeClr val="tx1">
                              <a:lumMod val="75000"/>
                              <a:lumOff val="25000"/>
                            </a:schemeClr>
                          </a:solidFill>
                        </a:rPr>
                        <a:t>NTT</a:t>
                      </a:r>
                      <a:r>
                        <a:rPr kumimoji="1" lang="ja-JP" altLang="en-US" sz="1600" dirty="0">
                          <a:solidFill>
                            <a:schemeClr val="tx1">
                              <a:lumMod val="75000"/>
                              <a:lumOff val="25000"/>
                            </a:schemeClr>
                          </a:solidFill>
                        </a:rPr>
                        <a:t>西日本</a:t>
                      </a:r>
                    </a:p>
                  </a:txBody>
                  <a:tcPr anchor="ctr"/>
                </a:tc>
                <a:extLst>
                  <a:ext uri="{0D108BD9-81ED-4DB2-BD59-A6C34878D82A}">
                    <a16:rowId xmlns:a16="http://schemas.microsoft.com/office/drawing/2014/main" xmlns="" val="3221468820"/>
                  </a:ext>
                </a:extLst>
              </a:tr>
              <a:tr h="0">
                <a:tc>
                  <a:txBody>
                    <a:bodyPr/>
                    <a:lstStyle/>
                    <a:p>
                      <a:pPr algn="ctr"/>
                      <a:r>
                        <a:rPr kumimoji="1" lang="en-US" altLang="ja-JP" sz="1600" dirty="0">
                          <a:solidFill>
                            <a:schemeClr val="tx1">
                              <a:lumMod val="75000"/>
                              <a:lumOff val="25000"/>
                            </a:schemeClr>
                          </a:solidFill>
                        </a:rPr>
                        <a:t>2</a:t>
                      </a:r>
                      <a:endParaRPr kumimoji="1" lang="ja-JP" altLang="en-US" sz="1600" dirty="0">
                        <a:solidFill>
                          <a:schemeClr val="tx1">
                            <a:lumMod val="75000"/>
                            <a:lumOff val="25000"/>
                          </a:schemeClr>
                        </a:solidFill>
                      </a:endParaRPr>
                    </a:p>
                  </a:txBody>
                  <a:tcPr/>
                </a:tc>
                <a:tc>
                  <a:txBody>
                    <a:bodyPr/>
                    <a:lstStyle/>
                    <a:p>
                      <a:pPr algn="l"/>
                      <a:r>
                        <a:rPr kumimoji="1" lang="ja-JP" altLang="en-US" sz="1600" b="1" dirty="0">
                          <a:solidFill>
                            <a:schemeClr val="tx1">
                              <a:lumMod val="75000"/>
                              <a:lumOff val="25000"/>
                            </a:schemeClr>
                          </a:solidFill>
                        </a:rPr>
                        <a:t>働き方改革と</a:t>
                      </a:r>
                      <a:r>
                        <a:rPr kumimoji="1" lang="en-US" altLang="ja-JP" sz="1600" b="1" dirty="0">
                          <a:solidFill>
                            <a:schemeClr val="tx1">
                              <a:lumMod val="75000"/>
                              <a:lumOff val="25000"/>
                            </a:schemeClr>
                          </a:solidFill>
                        </a:rPr>
                        <a:t>DX</a:t>
                      </a:r>
                      <a:endParaRPr kumimoji="1" lang="ja-JP" altLang="en-US" sz="1600" b="1" dirty="0">
                        <a:solidFill>
                          <a:schemeClr val="tx1">
                            <a:lumMod val="75000"/>
                            <a:lumOff val="25000"/>
                          </a:schemeClr>
                        </a:solidFill>
                      </a:endParaRP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西日本</a:t>
                      </a:r>
                    </a:p>
                  </a:txBody>
                  <a:tcPr anchor="ctr"/>
                </a:tc>
                <a:extLst>
                  <a:ext uri="{0D108BD9-81ED-4DB2-BD59-A6C34878D82A}">
                    <a16:rowId xmlns:a16="http://schemas.microsoft.com/office/drawing/2014/main" xmlns="" val="3178709493"/>
                  </a:ext>
                </a:extLst>
              </a:tr>
              <a:tr h="0">
                <a:tc>
                  <a:txBody>
                    <a:bodyPr/>
                    <a:lstStyle/>
                    <a:p>
                      <a:pPr algn="ctr"/>
                      <a:r>
                        <a:rPr kumimoji="1" lang="en-US" altLang="ja-JP" sz="1600" dirty="0">
                          <a:solidFill>
                            <a:schemeClr val="tx1">
                              <a:lumMod val="75000"/>
                              <a:lumOff val="25000"/>
                            </a:schemeClr>
                          </a:solidFill>
                        </a:rPr>
                        <a:t>3</a:t>
                      </a:r>
                      <a:endParaRPr kumimoji="1" lang="ja-JP" altLang="en-US" sz="1600" dirty="0">
                        <a:solidFill>
                          <a:schemeClr val="tx1">
                            <a:lumMod val="75000"/>
                            <a:lumOff val="25000"/>
                          </a:schemeClr>
                        </a:solidFill>
                      </a:endParaRPr>
                    </a:p>
                  </a:txBody>
                  <a:tcPr/>
                </a:tc>
                <a:tc>
                  <a:txBody>
                    <a:bodyPr/>
                    <a:lstStyle/>
                    <a:p>
                      <a:pPr algn="l"/>
                      <a:r>
                        <a:rPr kumimoji="1" lang="en-US" altLang="ja-JP" sz="1600" b="1" dirty="0">
                          <a:solidFill>
                            <a:schemeClr val="tx1">
                              <a:lumMod val="75000"/>
                              <a:lumOff val="25000"/>
                            </a:schemeClr>
                          </a:solidFill>
                        </a:rPr>
                        <a:t>AI</a:t>
                      </a:r>
                      <a:r>
                        <a:rPr kumimoji="1" lang="ja-JP" altLang="en-US" sz="1600" b="1" dirty="0">
                          <a:solidFill>
                            <a:schemeClr val="tx1">
                              <a:lumMod val="75000"/>
                              <a:lumOff val="25000"/>
                            </a:schemeClr>
                          </a:solidFill>
                        </a:rPr>
                        <a:t>基礎知識</a:t>
                      </a:r>
                      <a:r>
                        <a:rPr kumimoji="1" lang="en-US" altLang="ja-JP" sz="1600" b="1" dirty="0">
                          <a:solidFill>
                            <a:schemeClr val="tx1">
                              <a:lumMod val="75000"/>
                              <a:lumOff val="25000"/>
                            </a:schemeClr>
                          </a:solidFill>
                        </a:rPr>
                        <a:t>(1)</a:t>
                      </a:r>
                      <a:endParaRPr kumimoji="1" lang="ja-JP" altLang="en-US" sz="1600" b="1" dirty="0">
                        <a:solidFill>
                          <a:schemeClr val="tx1">
                            <a:lumMod val="75000"/>
                            <a:lumOff val="25000"/>
                          </a:schemeClr>
                        </a:solidFill>
                      </a:endParaRP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西日本</a:t>
                      </a:r>
                    </a:p>
                  </a:txBody>
                  <a:tcPr anchor="ctr"/>
                </a:tc>
                <a:extLst>
                  <a:ext uri="{0D108BD9-81ED-4DB2-BD59-A6C34878D82A}">
                    <a16:rowId xmlns:a16="http://schemas.microsoft.com/office/drawing/2014/main" xmlns="" val="453956153"/>
                  </a:ext>
                </a:extLst>
              </a:tr>
              <a:tr h="0">
                <a:tc>
                  <a:txBody>
                    <a:bodyPr/>
                    <a:lstStyle/>
                    <a:p>
                      <a:pPr algn="ctr"/>
                      <a:r>
                        <a:rPr kumimoji="1" lang="en-US" altLang="ja-JP" sz="1600" dirty="0">
                          <a:solidFill>
                            <a:schemeClr val="tx1">
                              <a:lumMod val="75000"/>
                              <a:lumOff val="25000"/>
                            </a:schemeClr>
                          </a:solidFill>
                        </a:rPr>
                        <a:t>4</a:t>
                      </a:r>
                      <a:endParaRPr kumimoji="1" lang="ja-JP" altLang="en-US" sz="1600" dirty="0">
                        <a:solidFill>
                          <a:schemeClr val="tx1">
                            <a:lumMod val="75000"/>
                            <a:lumOff val="25000"/>
                          </a:schemeClr>
                        </a:solidFill>
                      </a:endParaRPr>
                    </a:p>
                  </a:txBody>
                  <a:tcPr/>
                </a:tc>
                <a:tc>
                  <a:txBody>
                    <a:bodyPr/>
                    <a:lstStyle/>
                    <a:p>
                      <a:pPr algn="l"/>
                      <a:r>
                        <a:rPr kumimoji="1" lang="en-US" altLang="ja-JP" sz="1600" b="1" dirty="0">
                          <a:solidFill>
                            <a:schemeClr val="tx1">
                              <a:lumMod val="75000"/>
                              <a:lumOff val="25000"/>
                            </a:schemeClr>
                          </a:solidFill>
                        </a:rPr>
                        <a:t>AI</a:t>
                      </a:r>
                      <a:r>
                        <a:rPr kumimoji="1" lang="ja-JP" altLang="en-US" sz="1600" b="1" dirty="0">
                          <a:solidFill>
                            <a:schemeClr val="tx1">
                              <a:lumMod val="75000"/>
                              <a:lumOff val="25000"/>
                            </a:schemeClr>
                          </a:solidFill>
                        </a:rPr>
                        <a:t>基礎知識</a:t>
                      </a:r>
                      <a:r>
                        <a:rPr kumimoji="1" lang="en-US" altLang="ja-JP" sz="1600" b="1" dirty="0">
                          <a:solidFill>
                            <a:schemeClr val="tx1">
                              <a:lumMod val="75000"/>
                              <a:lumOff val="25000"/>
                            </a:schemeClr>
                          </a:solidFill>
                        </a:rPr>
                        <a:t>(2)</a:t>
                      </a:r>
                      <a:endParaRPr kumimoji="1" lang="ja-JP" altLang="en-US" sz="1600" b="1" dirty="0">
                        <a:solidFill>
                          <a:schemeClr val="tx1">
                            <a:lumMod val="75000"/>
                            <a:lumOff val="25000"/>
                          </a:schemeClr>
                        </a:solidFill>
                      </a:endParaRP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西日本</a:t>
                      </a:r>
                    </a:p>
                  </a:txBody>
                  <a:tcPr anchor="ctr"/>
                </a:tc>
                <a:extLst>
                  <a:ext uri="{0D108BD9-81ED-4DB2-BD59-A6C34878D82A}">
                    <a16:rowId xmlns:a16="http://schemas.microsoft.com/office/drawing/2014/main" xmlns="" val="1906187670"/>
                  </a:ext>
                </a:extLst>
              </a:tr>
              <a:tr h="0">
                <a:tc>
                  <a:txBody>
                    <a:bodyPr/>
                    <a:lstStyle/>
                    <a:p>
                      <a:pPr algn="ctr"/>
                      <a:r>
                        <a:rPr kumimoji="1" lang="en-US" altLang="ja-JP" sz="1600" dirty="0">
                          <a:solidFill>
                            <a:schemeClr val="tx1">
                              <a:lumMod val="75000"/>
                              <a:lumOff val="25000"/>
                            </a:schemeClr>
                          </a:solidFill>
                        </a:rPr>
                        <a:t>5</a:t>
                      </a:r>
                      <a:endParaRPr kumimoji="1" lang="ja-JP" altLang="en-US" sz="1600" dirty="0">
                        <a:solidFill>
                          <a:schemeClr val="tx1">
                            <a:lumMod val="75000"/>
                            <a:lumOff val="25000"/>
                          </a:schemeClr>
                        </a:solidFill>
                      </a:endParaRPr>
                    </a:p>
                  </a:txBody>
                  <a:tcPr/>
                </a:tc>
                <a:tc>
                  <a:txBody>
                    <a:bodyPr/>
                    <a:lstStyle/>
                    <a:p>
                      <a:pPr algn="l"/>
                      <a:r>
                        <a:rPr kumimoji="1" lang="en-US" altLang="ja-JP" sz="1600" b="1" dirty="0">
                          <a:solidFill>
                            <a:schemeClr val="tx1">
                              <a:lumMod val="75000"/>
                              <a:lumOff val="25000"/>
                            </a:schemeClr>
                          </a:solidFill>
                        </a:rPr>
                        <a:t>AI/ICT</a:t>
                      </a:r>
                      <a:r>
                        <a:rPr kumimoji="1" lang="ja-JP" altLang="en-US" sz="1600" b="1" dirty="0">
                          <a:solidFill>
                            <a:schemeClr val="tx1">
                              <a:lumMod val="75000"/>
                              <a:lumOff val="25000"/>
                            </a:schemeClr>
                          </a:solidFill>
                        </a:rPr>
                        <a:t>関連 基礎知識</a:t>
                      </a:r>
                      <a:r>
                        <a:rPr kumimoji="1" lang="en-US" altLang="ja-JP" sz="1600" b="1" dirty="0">
                          <a:solidFill>
                            <a:schemeClr val="tx1">
                              <a:lumMod val="75000"/>
                              <a:lumOff val="25000"/>
                            </a:schemeClr>
                          </a:solidFill>
                        </a:rPr>
                        <a:t>(1)</a:t>
                      </a:r>
                      <a:r>
                        <a:rPr kumimoji="1" lang="ja-JP" altLang="en-US" sz="1600" b="1" dirty="0">
                          <a:solidFill>
                            <a:schemeClr val="tx1">
                              <a:lumMod val="75000"/>
                              <a:lumOff val="25000"/>
                            </a:schemeClr>
                          </a:solidFill>
                        </a:rPr>
                        <a:t>　</a:t>
                      </a:r>
                      <a:r>
                        <a:rPr kumimoji="1" lang="en-US" altLang="ja-JP" sz="1600" b="1" dirty="0" err="1">
                          <a:solidFill>
                            <a:schemeClr val="tx1">
                              <a:lumMod val="75000"/>
                              <a:lumOff val="25000"/>
                            </a:schemeClr>
                          </a:solidFill>
                        </a:rPr>
                        <a:t>IoT</a:t>
                      </a:r>
                      <a:r>
                        <a:rPr kumimoji="1" lang="en-US" altLang="ja-JP" sz="1600" b="1" dirty="0">
                          <a:solidFill>
                            <a:schemeClr val="tx1">
                              <a:lumMod val="75000"/>
                              <a:lumOff val="25000"/>
                            </a:schemeClr>
                          </a:solidFill>
                        </a:rPr>
                        <a:t>/</a:t>
                      </a:r>
                      <a:r>
                        <a:rPr kumimoji="1" lang="ja-JP" altLang="en-US" sz="1600" b="1" dirty="0">
                          <a:solidFill>
                            <a:schemeClr val="tx1">
                              <a:lumMod val="75000"/>
                              <a:lumOff val="25000"/>
                            </a:schemeClr>
                          </a:solidFill>
                        </a:rPr>
                        <a:t>クラウド</a:t>
                      </a:r>
                      <a:r>
                        <a:rPr kumimoji="1" lang="en-US" altLang="ja-JP" sz="1600" b="1" dirty="0">
                          <a:solidFill>
                            <a:schemeClr val="tx1">
                              <a:lumMod val="75000"/>
                              <a:lumOff val="25000"/>
                            </a:schemeClr>
                          </a:solidFill>
                        </a:rPr>
                        <a:t>/5G</a:t>
                      </a:r>
                      <a:endParaRPr kumimoji="1" lang="ja-JP" altLang="en-US" sz="1600" b="1" dirty="0">
                        <a:solidFill>
                          <a:schemeClr val="tx1">
                            <a:lumMod val="75000"/>
                            <a:lumOff val="25000"/>
                          </a:schemeClr>
                        </a:solidFill>
                      </a:endParaRP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西日本</a:t>
                      </a:r>
                    </a:p>
                  </a:txBody>
                  <a:tcPr anchor="ctr"/>
                </a:tc>
                <a:extLst>
                  <a:ext uri="{0D108BD9-81ED-4DB2-BD59-A6C34878D82A}">
                    <a16:rowId xmlns:a16="http://schemas.microsoft.com/office/drawing/2014/main" xmlns="" val="1681188941"/>
                  </a:ext>
                </a:extLst>
              </a:tr>
              <a:tr h="0">
                <a:tc>
                  <a:txBody>
                    <a:bodyPr/>
                    <a:lstStyle/>
                    <a:p>
                      <a:pPr algn="ctr"/>
                      <a:r>
                        <a:rPr kumimoji="1" lang="en-US" altLang="ja-JP" sz="1600" dirty="0">
                          <a:solidFill>
                            <a:schemeClr val="tx1">
                              <a:lumMod val="75000"/>
                              <a:lumOff val="25000"/>
                            </a:schemeClr>
                          </a:solidFill>
                        </a:rPr>
                        <a:t>6</a:t>
                      </a:r>
                      <a:endParaRPr kumimoji="1" lang="ja-JP" altLang="en-US" sz="1600" dirty="0">
                        <a:solidFill>
                          <a:schemeClr val="tx1">
                            <a:lumMod val="75000"/>
                            <a:lumOff val="25000"/>
                          </a:schemeClr>
                        </a:solidFill>
                      </a:endParaRPr>
                    </a:p>
                  </a:txBody>
                  <a:tcPr/>
                </a:tc>
                <a:tc>
                  <a:txBody>
                    <a:bodyPr/>
                    <a:lstStyle/>
                    <a:p>
                      <a:pPr algn="l"/>
                      <a:r>
                        <a:rPr kumimoji="1" lang="en-US" altLang="ja-JP" sz="1600" b="1" dirty="0">
                          <a:solidFill>
                            <a:schemeClr val="tx1">
                              <a:lumMod val="75000"/>
                              <a:lumOff val="25000"/>
                            </a:schemeClr>
                          </a:solidFill>
                        </a:rPr>
                        <a:t>AI/ICT</a:t>
                      </a:r>
                      <a:r>
                        <a:rPr kumimoji="1" lang="ja-JP" altLang="en-US" sz="1600" b="1" dirty="0">
                          <a:solidFill>
                            <a:schemeClr val="tx1">
                              <a:lumMod val="75000"/>
                              <a:lumOff val="25000"/>
                            </a:schemeClr>
                          </a:solidFill>
                        </a:rPr>
                        <a:t>関連 基礎知識</a:t>
                      </a:r>
                      <a:r>
                        <a:rPr kumimoji="1" lang="en-US" altLang="ja-JP" sz="1600" b="1" dirty="0">
                          <a:solidFill>
                            <a:schemeClr val="tx1">
                              <a:lumMod val="75000"/>
                              <a:lumOff val="25000"/>
                            </a:schemeClr>
                          </a:solidFill>
                        </a:rPr>
                        <a:t>(2)</a:t>
                      </a:r>
                      <a:r>
                        <a:rPr kumimoji="1" lang="ja-JP" altLang="en-US" sz="1600" b="1" dirty="0">
                          <a:solidFill>
                            <a:schemeClr val="tx1">
                              <a:lumMod val="75000"/>
                              <a:lumOff val="25000"/>
                            </a:schemeClr>
                          </a:solidFill>
                        </a:rPr>
                        <a:t>　情報セキュリティ①</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ラーニングシステムズ</a:t>
                      </a:r>
                    </a:p>
                  </a:txBody>
                  <a:tcPr anchor="ctr"/>
                </a:tc>
                <a:extLst>
                  <a:ext uri="{0D108BD9-81ED-4DB2-BD59-A6C34878D82A}">
                    <a16:rowId xmlns:a16="http://schemas.microsoft.com/office/drawing/2014/main" xmlns="" val="320031005"/>
                  </a:ext>
                </a:extLst>
              </a:tr>
              <a:tr h="0">
                <a:tc>
                  <a:txBody>
                    <a:bodyPr/>
                    <a:lstStyle/>
                    <a:p>
                      <a:pPr algn="ctr"/>
                      <a:r>
                        <a:rPr kumimoji="1" lang="en-US" altLang="ja-JP" sz="1600" dirty="0">
                          <a:solidFill>
                            <a:schemeClr val="tx1">
                              <a:lumMod val="75000"/>
                              <a:lumOff val="25000"/>
                            </a:schemeClr>
                          </a:solidFill>
                        </a:rPr>
                        <a:t>7</a:t>
                      </a:r>
                      <a:endParaRPr kumimoji="1" lang="ja-JP" altLang="en-US" sz="1600" dirty="0">
                        <a:solidFill>
                          <a:schemeClr val="tx1">
                            <a:lumMod val="75000"/>
                            <a:lumOff val="25000"/>
                          </a:schemeClr>
                        </a:solidFill>
                      </a:endParaRPr>
                    </a:p>
                  </a:txBody>
                  <a:tcPr/>
                </a:tc>
                <a:tc>
                  <a:txBody>
                    <a:bodyPr/>
                    <a:lstStyle/>
                    <a:p>
                      <a:pPr algn="l"/>
                      <a:r>
                        <a:rPr kumimoji="1" lang="en-US" altLang="ja-JP" sz="1600" b="1" dirty="0">
                          <a:solidFill>
                            <a:schemeClr val="tx1">
                              <a:lumMod val="75000"/>
                              <a:lumOff val="25000"/>
                            </a:schemeClr>
                          </a:solidFill>
                        </a:rPr>
                        <a:t>AI/ICT</a:t>
                      </a:r>
                      <a:r>
                        <a:rPr kumimoji="1" lang="ja-JP" altLang="en-US" sz="1600" b="1" dirty="0">
                          <a:solidFill>
                            <a:schemeClr val="tx1">
                              <a:lumMod val="75000"/>
                              <a:lumOff val="25000"/>
                            </a:schemeClr>
                          </a:solidFill>
                        </a:rPr>
                        <a:t>関連 基礎知識</a:t>
                      </a:r>
                      <a:r>
                        <a:rPr kumimoji="1" lang="en-US" altLang="ja-JP" sz="1600" b="1" dirty="0">
                          <a:solidFill>
                            <a:schemeClr val="tx1">
                              <a:lumMod val="75000"/>
                              <a:lumOff val="25000"/>
                            </a:schemeClr>
                          </a:solidFill>
                        </a:rPr>
                        <a:t>(3)</a:t>
                      </a:r>
                      <a:r>
                        <a:rPr kumimoji="1" lang="ja-JP" altLang="en-US" sz="1600" b="1" dirty="0">
                          <a:solidFill>
                            <a:schemeClr val="tx1">
                              <a:lumMod val="75000"/>
                              <a:lumOff val="25000"/>
                            </a:schemeClr>
                          </a:solidFill>
                        </a:rPr>
                        <a:t>　情報セキュリティ②</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ラーニングシステムズ</a:t>
                      </a:r>
                    </a:p>
                  </a:txBody>
                  <a:tcPr anchor="ctr"/>
                </a:tc>
                <a:extLst>
                  <a:ext uri="{0D108BD9-81ED-4DB2-BD59-A6C34878D82A}">
                    <a16:rowId xmlns:a16="http://schemas.microsoft.com/office/drawing/2014/main" xmlns="" val="1013665032"/>
                  </a:ext>
                </a:extLst>
              </a:tr>
              <a:tr h="0">
                <a:tc>
                  <a:txBody>
                    <a:bodyPr/>
                    <a:lstStyle/>
                    <a:p>
                      <a:pPr algn="ctr"/>
                      <a:r>
                        <a:rPr kumimoji="1" lang="en-US" altLang="ja-JP" sz="1600" dirty="0">
                          <a:solidFill>
                            <a:schemeClr val="tx1">
                              <a:lumMod val="75000"/>
                              <a:lumOff val="25000"/>
                            </a:schemeClr>
                          </a:solidFill>
                        </a:rPr>
                        <a:t>8</a:t>
                      </a:r>
                      <a:endParaRPr kumimoji="1" lang="ja-JP" altLang="en-US" sz="1600" dirty="0">
                        <a:solidFill>
                          <a:schemeClr val="tx1">
                            <a:lumMod val="75000"/>
                            <a:lumOff val="25000"/>
                          </a:schemeClr>
                        </a:solidFill>
                      </a:endParaRPr>
                    </a:p>
                  </a:txBody>
                  <a:tcPr/>
                </a:tc>
                <a:tc>
                  <a:txBody>
                    <a:bodyPr/>
                    <a:lstStyle/>
                    <a:p>
                      <a:pPr algn="l"/>
                      <a:r>
                        <a:rPr kumimoji="1" lang="en-US" altLang="ja-JP" sz="1600" b="1" dirty="0">
                          <a:solidFill>
                            <a:schemeClr val="tx1">
                              <a:lumMod val="75000"/>
                              <a:lumOff val="25000"/>
                            </a:schemeClr>
                          </a:solidFill>
                        </a:rPr>
                        <a:t>AI/ICT</a:t>
                      </a:r>
                      <a:r>
                        <a:rPr kumimoji="1" lang="ja-JP" altLang="en-US" sz="1600" b="1" dirty="0">
                          <a:solidFill>
                            <a:schemeClr val="tx1">
                              <a:lumMod val="75000"/>
                              <a:lumOff val="25000"/>
                            </a:schemeClr>
                          </a:solidFill>
                        </a:rPr>
                        <a:t>システムの活用実践</a:t>
                      </a:r>
                      <a:r>
                        <a:rPr kumimoji="1" lang="en-US" altLang="ja-JP" sz="1600" b="1" dirty="0">
                          <a:solidFill>
                            <a:schemeClr val="tx1">
                              <a:lumMod val="75000"/>
                              <a:lumOff val="25000"/>
                            </a:schemeClr>
                          </a:solidFill>
                        </a:rPr>
                        <a:t>(1)</a:t>
                      </a:r>
                      <a:r>
                        <a:rPr kumimoji="1" lang="ja-JP" altLang="en-US" sz="1600" b="1" dirty="0">
                          <a:solidFill>
                            <a:schemeClr val="tx1">
                              <a:lumMod val="75000"/>
                              <a:lumOff val="25000"/>
                            </a:schemeClr>
                          </a:solidFill>
                        </a:rPr>
                        <a:t>　テレワーク</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西日本</a:t>
                      </a:r>
                    </a:p>
                  </a:txBody>
                  <a:tcPr anchor="ctr"/>
                </a:tc>
                <a:extLst>
                  <a:ext uri="{0D108BD9-81ED-4DB2-BD59-A6C34878D82A}">
                    <a16:rowId xmlns:a16="http://schemas.microsoft.com/office/drawing/2014/main" xmlns="" val="1062279"/>
                  </a:ext>
                </a:extLst>
              </a:tr>
              <a:tr h="0">
                <a:tc>
                  <a:txBody>
                    <a:bodyPr/>
                    <a:lstStyle/>
                    <a:p>
                      <a:pPr algn="ctr"/>
                      <a:r>
                        <a:rPr kumimoji="1" lang="en-US" altLang="ja-JP" sz="1600" dirty="0">
                          <a:solidFill>
                            <a:schemeClr val="tx1">
                              <a:lumMod val="75000"/>
                              <a:lumOff val="25000"/>
                            </a:schemeClr>
                          </a:solidFill>
                        </a:rPr>
                        <a:t>9</a:t>
                      </a:r>
                      <a:endParaRPr kumimoji="1" lang="ja-JP" altLang="en-US" sz="1600" dirty="0">
                        <a:solidFill>
                          <a:schemeClr val="tx1">
                            <a:lumMod val="75000"/>
                            <a:lumOff val="25000"/>
                          </a:schemeClr>
                        </a:solidFill>
                      </a:endParaRPr>
                    </a:p>
                  </a:txBody>
                  <a:tcPr/>
                </a:tc>
                <a:tc>
                  <a:txBody>
                    <a:bodyPr/>
                    <a:lstStyle/>
                    <a:p>
                      <a:pPr algn="l"/>
                      <a:r>
                        <a:rPr kumimoji="1" lang="en-US" altLang="ja-JP" sz="1600" b="1" dirty="0">
                          <a:solidFill>
                            <a:schemeClr val="tx1">
                              <a:lumMod val="75000"/>
                              <a:lumOff val="25000"/>
                            </a:schemeClr>
                          </a:solidFill>
                        </a:rPr>
                        <a:t>AI/ICT</a:t>
                      </a:r>
                      <a:r>
                        <a:rPr kumimoji="1" lang="ja-JP" altLang="en-US" sz="1600" b="1" dirty="0">
                          <a:solidFill>
                            <a:schemeClr val="tx1">
                              <a:lumMod val="75000"/>
                              <a:lumOff val="25000"/>
                            </a:schemeClr>
                          </a:solidFill>
                        </a:rPr>
                        <a:t>システムの活用実践</a:t>
                      </a:r>
                      <a:r>
                        <a:rPr kumimoji="1" lang="en-US" altLang="ja-JP" sz="1600" b="1" dirty="0">
                          <a:solidFill>
                            <a:schemeClr val="tx1">
                              <a:lumMod val="75000"/>
                              <a:lumOff val="25000"/>
                            </a:schemeClr>
                          </a:solidFill>
                        </a:rPr>
                        <a:t>(2)</a:t>
                      </a:r>
                      <a:r>
                        <a:rPr kumimoji="1" lang="ja-JP" altLang="en-US" sz="1600" b="1" dirty="0">
                          <a:solidFill>
                            <a:schemeClr val="tx1">
                              <a:lumMod val="75000"/>
                              <a:lumOff val="25000"/>
                            </a:schemeClr>
                          </a:solidFill>
                        </a:rPr>
                        <a:t>　コミュニケーションツール①</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西日本</a:t>
                      </a:r>
                    </a:p>
                  </a:txBody>
                  <a:tcPr anchor="ctr"/>
                </a:tc>
                <a:extLst>
                  <a:ext uri="{0D108BD9-81ED-4DB2-BD59-A6C34878D82A}">
                    <a16:rowId xmlns:a16="http://schemas.microsoft.com/office/drawing/2014/main" xmlns="" val="3695454312"/>
                  </a:ext>
                </a:extLst>
              </a:tr>
              <a:tr h="0">
                <a:tc>
                  <a:txBody>
                    <a:bodyPr/>
                    <a:lstStyle/>
                    <a:p>
                      <a:pPr algn="ctr"/>
                      <a:r>
                        <a:rPr kumimoji="1" lang="en-US" altLang="ja-JP" sz="1600" dirty="0">
                          <a:solidFill>
                            <a:schemeClr val="tx1">
                              <a:lumMod val="75000"/>
                              <a:lumOff val="25000"/>
                            </a:schemeClr>
                          </a:solidFill>
                        </a:rPr>
                        <a:t>10</a:t>
                      </a:r>
                      <a:endParaRPr kumimoji="1" lang="ja-JP" altLang="en-US" sz="1600" dirty="0">
                        <a:solidFill>
                          <a:schemeClr val="tx1">
                            <a:lumMod val="75000"/>
                            <a:lumOff val="25000"/>
                          </a:schemeClr>
                        </a:solidFill>
                      </a:endParaRPr>
                    </a:p>
                  </a:txBody>
                  <a:tcPr/>
                </a:tc>
                <a:tc>
                  <a:txBody>
                    <a:bodyPr/>
                    <a:lstStyle/>
                    <a:p>
                      <a:pPr algn="l"/>
                      <a:r>
                        <a:rPr kumimoji="1" lang="en-US" altLang="ja-JP" sz="1600" b="1" dirty="0">
                          <a:solidFill>
                            <a:schemeClr val="tx1">
                              <a:lumMod val="75000"/>
                              <a:lumOff val="25000"/>
                            </a:schemeClr>
                          </a:solidFill>
                        </a:rPr>
                        <a:t>AI/ICT</a:t>
                      </a:r>
                      <a:r>
                        <a:rPr kumimoji="1" lang="ja-JP" altLang="en-US" sz="1600" b="1" dirty="0">
                          <a:solidFill>
                            <a:schemeClr val="tx1">
                              <a:lumMod val="75000"/>
                              <a:lumOff val="25000"/>
                            </a:schemeClr>
                          </a:solidFill>
                        </a:rPr>
                        <a:t>システムの活用実践</a:t>
                      </a:r>
                      <a:r>
                        <a:rPr kumimoji="1" lang="en-US" altLang="ja-JP" sz="1600" b="1" dirty="0">
                          <a:solidFill>
                            <a:schemeClr val="tx1">
                              <a:lumMod val="75000"/>
                              <a:lumOff val="25000"/>
                            </a:schemeClr>
                          </a:solidFill>
                        </a:rPr>
                        <a:t>(3)</a:t>
                      </a:r>
                      <a:r>
                        <a:rPr kumimoji="1" lang="ja-JP" altLang="en-US" sz="1600" b="1" dirty="0">
                          <a:solidFill>
                            <a:schemeClr val="tx1">
                              <a:lumMod val="75000"/>
                              <a:lumOff val="25000"/>
                            </a:schemeClr>
                          </a:solidFill>
                        </a:rPr>
                        <a:t>　コミュニケーションツール②</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西日本</a:t>
                      </a:r>
                    </a:p>
                  </a:txBody>
                  <a:tcPr anchor="ctr"/>
                </a:tc>
                <a:extLst>
                  <a:ext uri="{0D108BD9-81ED-4DB2-BD59-A6C34878D82A}">
                    <a16:rowId xmlns:a16="http://schemas.microsoft.com/office/drawing/2014/main" xmlns="" val="2798683845"/>
                  </a:ext>
                </a:extLst>
              </a:tr>
              <a:tr h="0">
                <a:tc>
                  <a:txBody>
                    <a:bodyPr/>
                    <a:lstStyle/>
                    <a:p>
                      <a:pPr algn="ctr"/>
                      <a:r>
                        <a:rPr kumimoji="1" lang="en-US" altLang="ja-JP" sz="1600" dirty="0">
                          <a:solidFill>
                            <a:schemeClr val="tx1">
                              <a:lumMod val="75000"/>
                              <a:lumOff val="25000"/>
                            </a:schemeClr>
                          </a:solidFill>
                        </a:rPr>
                        <a:t>11</a:t>
                      </a:r>
                      <a:endParaRPr kumimoji="1" lang="ja-JP" altLang="en-US" sz="1600" dirty="0">
                        <a:solidFill>
                          <a:schemeClr val="tx1">
                            <a:lumMod val="75000"/>
                            <a:lumOff val="25000"/>
                          </a:schemeClr>
                        </a:solidFill>
                      </a:endParaRPr>
                    </a:p>
                  </a:txBody>
                  <a:tcPr/>
                </a:tc>
                <a:tc>
                  <a:txBody>
                    <a:bodyPr/>
                    <a:lstStyle/>
                    <a:p>
                      <a:pPr algn="l"/>
                      <a:r>
                        <a:rPr kumimoji="1" lang="en-US" altLang="ja-JP" sz="1600" b="1" dirty="0">
                          <a:solidFill>
                            <a:schemeClr val="tx1">
                              <a:lumMod val="75000"/>
                              <a:lumOff val="25000"/>
                            </a:schemeClr>
                          </a:solidFill>
                        </a:rPr>
                        <a:t>AI/ICT</a:t>
                      </a:r>
                      <a:r>
                        <a:rPr kumimoji="1" lang="ja-JP" altLang="en-US" sz="1600" b="1" dirty="0">
                          <a:solidFill>
                            <a:schemeClr val="tx1">
                              <a:lumMod val="75000"/>
                              <a:lumOff val="25000"/>
                            </a:schemeClr>
                          </a:solidFill>
                        </a:rPr>
                        <a:t>システムの活用実践</a:t>
                      </a:r>
                      <a:r>
                        <a:rPr kumimoji="1" lang="en-US" altLang="ja-JP" sz="1600" b="1" dirty="0">
                          <a:solidFill>
                            <a:schemeClr val="tx1">
                              <a:lumMod val="75000"/>
                              <a:lumOff val="25000"/>
                            </a:schemeClr>
                          </a:solidFill>
                        </a:rPr>
                        <a:t>(4)</a:t>
                      </a:r>
                      <a:r>
                        <a:rPr kumimoji="1" lang="ja-JP" altLang="en-US" sz="1600" b="1" dirty="0">
                          <a:solidFill>
                            <a:schemeClr val="tx1">
                              <a:lumMod val="75000"/>
                              <a:lumOff val="25000"/>
                            </a:schemeClr>
                          </a:solidFill>
                        </a:rPr>
                        <a:t>　業務サポートシステム</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西日本</a:t>
                      </a:r>
                    </a:p>
                  </a:txBody>
                  <a:tcPr anchor="ctr"/>
                </a:tc>
                <a:extLst>
                  <a:ext uri="{0D108BD9-81ED-4DB2-BD59-A6C34878D82A}">
                    <a16:rowId xmlns:a16="http://schemas.microsoft.com/office/drawing/2014/main" xmlns="" val="2119099546"/>
                  </a:ext>
                </a:extLst>
              </a:tr>
              <a:tr h="0">
                <a:tc>
                  <a:txBody>
                    <a:bodyPr/>
                    <a:lstStyle/>
                    <a:p>
                      <a:pPr algn="ctr"/>
                      <a:r>
                        <a:rPr kumimoji="1" lang="en-US" altLang="ja-JP" sz="1600" dirty="0">
                          <a:solidFill>
                            <a:schemeClr val="tx1">
                              <a:lumMod val="75000"/>
                              <a:lumOff val="25000"/>
                            </a:schemeClr>
                          </a:solidFill>
                        </a:rPr>
                        <a:t>12</a:t>
                      </a:r>
                      <a:endParaRPr kumimoji="1" lang="ja-JP" altLang="en-US" sz="1600" dirty="0">
                        <a:solidFill>
                          <a:schemeClr val="tx1">
                            <a:lumMod val="75000"/>
                            <a:lumOff val="25000"/>
                          </a:schemeClr>
                        </a:solidFill>
                      </a:endParaRPr>
                    </a:p>
                  </a:txBody>
                  <a:tcPr/>
                </a:tc>
                <a:tc>
                  <a:txBody>
                    <a:bodyPr/>
                    <a:lstStyle/>
                    <a:p>
                      <a:pPr algn="l"/>
                      <a:r>
                        <a:rPr kumimoji="1" lang="en-US" altLang="ja-JP" sz="1600" b="1" dirty="0">
                          <a:solidFill>
                            <a:schemeClr val="tx1">
                              <a:lumMod val="75000"/>
                              <a:lumOff val="25000"/>
                            </a:schemeClr>
                          </a:solidFill>
                        </a:rPr>
                        <a:t>AI/ICT</a:t>
                      </a:r>
                      <a:r>
                        <a:rPr kumimoji="1" lang="ja-JP" altLang="en-US" sz="1600" b="1" dirty="0">
                          <a:solidFill>
                            <a:schemeClr val="tx1">
                              <a:lumMod val="75000"/>
                              <a:lumOff val="25000"/>
                            </a:schemeClr>
                          </a:solidFill>
                        </a:rPr>
                        <a:t>システムの活用実践</a:t>
                      </a:r>
                      <a:r>
                        <a:rPr kumimoji="1" lang="en-US" altLang="ja-JP" sz="1600" b="1" dirty="0">
                          <a:solidFill>
                            <a:schemeClr val="tx1">
                              <a:lumMod val="75000"/>
                              <a:lumOff val="25000"/>
                            </a:schemeClr>
                          </a:solidFill>
                        </a:rPr>
                        <a:t>(5)</a:t>
                      </a:r>
                      <a:r>
                        <a:rPr kumimoji="1" lang="ja-JP" altLang="en-US" sz="1600" b="1" dirty="0">
                          <a:solidFill>
                            <a:schemeClr val="tx1">
                              <a:lumMod val="75000"/>
                              <a:lumOff val="25000"/>
                            </a:schemeClr>
                          </a:solidFill>
                        </a:rPr>
                        <a:t>　総務、人事、経理系システム</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西日本</a:t>
                      </a:r>
                    </a:p>
                  </a:txBody>
                  <a:tcPr anchor="ctr"/>
                </a:tc>
                <a:extLst>
                  <a:ext uri="{0D108BD9-81ED-4DB2-BD59-A6C34878D82A}">
                    <a16:rowId xmlns:a16="http://schemas.microsoft.com/office/drawing/2014/main" xmlns="" val="663832258"/>
                  </a:ext>
                </a:extLst>
              </a:tr>
            </a:tbl>
          </a:graphicData>
        </a:graphic>
      </p:graphicFrame>
      <p:sp>
        <p:nvSpPr>
          <p:cNvPr id="2" name="正方形/長方形 1">
            <a:extLst>
              <a:ext uri="{FF2B5EF4-FFF2-40B4-BE49-F238E27FC236}">
                <a16:creationId xmlns:a16="http://schemas.microsoft.com/office/drawing/2014/main" xmlns="" id="{E49203E2-07CA-4D28-A65F-3F82A5B0F6D6}"/>
              </a:ext>
            </a:extLst>
          </p:cNvPr>
          <p:cNvSpPr/>
          <p:nvPr/>
        </p:nvSpPr>
        <p:spPr>
          <a:xfrm>
            <a:off x="239450" y="5817585"/>
            <a:ext cx="8651462" cy="323022"/>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Tree>
    <p:extLst>
      <p:ext uri="{BB962C8B-B14F-4D97-AF65-F5344CB8AC3E}">
        <p14:creationId xmlns:p14="http://schemas.microsoft.com/office/powerpoint/2010/main" val="32389592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2"/>
          </p:nvPr>
        </p:nvSpPr>
        <p:spPr>
          <a:xfrm>
            <a:off x="8619067" y="6356352"/>
            <a:ext cx="2133600" cy="365125"/>
          </a:xfrm>
        </p:spPr>
        <p:txBody>
          <a:bodyPr/>
          <a:lstStyle/>
          <a:p>
            <a:pPr>
              <a:defRPr/>
            </a:pPr>
            <a:fld id="{0A2C8667-EE11-4BC0-8AA1-B3E8BBA55639}" type="slidenum">
              <a:rPr lang="ja-JP" altLang="ja-JP" smtClean="0">
                <a:solidFill>
                  <a:srgbClr val="000000"/>
                </a:solidFill>
              </a:rPr>
              <a:pPr>
                <a:defRPr/>
              </a:pPr>
              <a:t>20</a:t>
            </a:fld>
            <a:endParaRPr lang="ja-JP" altLang="ja-JP" dirty="0">
              <a:solidFill>
                <a:srgbClr val="000000"/>
              </a:solidFill>
            </a:endParaRPr>
          </a:p>
        </p:txBody>
      </p:sp>
      <p:sp>
        <p:nvSpPr>
          <p:cNvPr id="6" name="テキスト ボックス 5"/>
          <p:cNvSpPr txBox="1"/>
          <p:nvPr/>
        </p:nvSpPr>
        <p:spPr>
          <a:xfrm>
            <a:off x="178720" y="93132"/>
            <a:ext cx="8712968" cy="490134"/>
          </a:xfrm>
          <a:prstGeom prst="rect">
            <a:avLst/>
          </a:prstGeom>
          <a:noFill/>
        </p:spPr>
        <p:txBody>
          <a:bodyPr wrap="square" rtlCol="0">
            <a:spAutoFit/>
          </a:bodyPr>
          <a:lstStyle/>
          <a:p>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人事</a:t>
            </a:r>
            <a:r>
              <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×AI</a:t>
            </a:r>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 事例</a:t>
            </a:r>
            <a:endPar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 name="正方形/長方形 1"/>
          <p:cNvSpPr/>
          <p:nvPr/>
        </p:nvSpPr>
        <p:spPr>
          <a:xfrm>
            <a:off x="77892" y="6467561"/>
            <a:ext cx="5882641" cy="253916"/>
          </a:xfrm>
          <a:prstGeom prst="rect">
            <a:avLst/>
          </a:prstGeom>
        </p:spPr>
        <p:txBody>
          <a:bodyPr wrap="square">
            <a:spAutoFit/>
          </a:bodyPr>
          <a:lstStyle/>
          <a:p>
            <a:r>
              <a:rPr lang="ja-JP" altLang="en-US" sz="1050" dirty="0"/>
              <a:t>出典：</a:t>
            </a:r>
            <a:r>
              <a:rPr lang="en-US" altLang="ja-JP" sz="1050" dirty="0"/>
              <a:t>https://attelu.jp/l</a:t>
            </a:r>
            <a:endParaRPr lang="ja-JP" altLang="en-US" sz="1050" dirty="0"/>
          </a:p>
        </p:txBody>
      </p:sp>
      <p:sp>
        <p:nvSpPr>
          <p:cNvPr id="5" name="正方形/長方形 4"/>
          <p:cNvSpPr/>
          <p:nvPr/>
        </p:nvSpPr>
        <p:spPr>
          <a:xfrm>
            <a:off x="178719" y="818605"/>
            <a:ext cx="7529333" cy="523220"/>
          </a:xfrm>
          <a:prstGeom prst="rect">
            <a:avLst/>
          </a:prstGeom>
        </p:spPr>
        <p:txBody>
          <a:bodyPr wrap="square">
            <a:spAutoFit/>
          </a:bodyPr>
          <a:lstStyle/>
          <a:p>
            <a:r>
              <a:rPr lang="ja-JP" altLang="en-US" sz="2800" b="1" dirty="0">
                <a:solidFill>
                  <a:schemeClr val="accent3"/>
                </a:solidFill>
              </a:rPr>
              <a:t>‘’アッテル‘とは</a:t>
            </a:r>
          </a:p>
        </p:txBody>
      </p:sp>
      <p:sp>
        <p:nvSpPr>
          <p:cNvPr id="9" name="正方形/長方形 8"/>
          <p:cNvSpPr/>
          <p:nvPr/>
        </p:nvSpPr>
        <p:spPr>
          <a:xfrm>
            <a:off x="624927" y="1812791"/>
            <a:ext cx="7881399" cy="4031873"/>
          </a:xfrm>
          <a:prstGeom prst="rect">
            <a:avLst/>
          </a:prstGeom>
        </p:spPr>
        <p:txBody>
          <a:bodyPr wrap="square">
            <a:spAutoFit/>
          </a:bodyPr>
          <a:lstStyle/>
          <a:p>
            <a:r>
              <a:rPr lang="ja-JP" altLang="en-US" sz="3200" dirty="0">
                <a:solidFill>
                  <a:srgbClr val="4D5156"/>
                </a:solidFill>
                <a:latin typeface="arial" panose="020B0604020202020204" pitchFamily="34" charset="0"/>
              </a:rPr>
              <a:t>アッテル（</a:t>
            </a:r>
            <a:r>
              <a:rPr lang="en-US" altLang="ja-JP" sz="3200" dirty="0" err="1">
                <a:solidFill>
                  <a:srgbClr val="4D5156"/>
                </a:solidFill>
                <a:latin typeface="arial" panose="020B0604020202020204" pitchFamily="34" charset="0"/>
              </a:rPr>
              <a:t>Attelu</a:t>
            </a:r>
            <a:r>
              <a:rPr lang="ja-JP" altLang="en-US" sz="3200" dirty="0">
                <a:solidFill>
                  <a:srgbClr val="4D5156"/>
                </a:solidFill>
                <a:latin typeface="arial" panose="020B0604020202020204" pitchFamily="34" charset="0"/>
              </a:rPr>
              <a:t>）は、株式会社アッテルが提供する、活躍人材を見極め、採用し、定着させるための未来予測型ピープルアナリティクスサービスです。</a:t>
            </a:r>
          </a:p>
          <a:p>
            <a:endParaRPr lang="ja-JP" altLang="en-US" sz="3200" dirty="0">
              <a:solidFill>
                <a:srgbClr val="4D5156"/>
              </a:solidFill>
              <a:latin typeface="arial" panose="020B0604020202020204" pitchFamily="34" charset="0"/>
            </a:endParaRPr>
          </a:p>
          <a:p>
            <a:r>
              <a:rPr lang="ja-JP" altLang="en-US" sz="3200" dirty="0">
                <a:solidFill>
                  <a:srgbClr val="4D5156"/>
                </a:solidFill>
                <a:latin typeface="arial" panose="020B0604020202020204" pitchFamily="34" charset="0"/>
              </a:rPr>
              <a:t>属人的な経験と勘、感覚による人事から脱却し、どんな組織でも「定量化 → 分析 → 予測 → 改善」をワンストップで実現することができます。</a:t>
            </a:r>
            <a:endParaRPr lang="ja-JP" altLang="en-US" sz="3200" dirty="0"/>
          </a:p>
        </p:txBody>
      </p:sp>
      <p:pic>
        <p:nvPicPr>
          <p:cNvPr id="4" name="図 3"/>
          <p:cNvPicPr>
            <a:picLocks noChangeAspect="1"/>
          </p:cNvPicPr>
          <p:nvPr/>
        </p:nvPicPr>
        <p:blipFill>
          <a:blip r:embed="rId3"/>
          <a:stretch>
            <a:fillRect/>
          </a:stretch>
        </p:blipFill>
        <p:spPr>
          <a:xfrm>
            <a:off x="6646014" y="900889"/>
            <a:ext cx="2124075" cy="676275"/>
          </a:xfrm>
          <a:prstGeom prst="rect">
            <a:avLst/>
          </a:prstGeom>
        </p:spPr>
      </p:pic>
    </p:spTree>
    <p:extLst>
      <p:ext uri="{BB962C8B-B14F-4D97-AF65-F5344CB8AC3E}">
        <p14:creationId xmlns:p14="http://schemas.microsoft.com/office/powerpoint/2010/main" val="31793000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2"/>
          </p:nvPr>
        </p:nvSpPr>
        <p:spPr>
          <a:xfrm>
            <a:off x="8619067" y="6356352"/>
            <a:ext cx="2133600" cy="365125"/>
          </a:xfrm>
        </p:spPr>
        <p:txBody>
          <a:bodyPr/>
          <a:lstStyle/>
          <a:p>
            <a:pPr>
              <a:defRPr/>
            </a:pPr>
            <a:fld id="{0A2C8667-EE11-4BC0-8AA1-B3E8BBA55639}" type="slidenum">
              <a:rPr lang="ja-JP" altLang="ja-JP" smtClean="0">
                <a:solidFill>
                  <a:srgbClr val="000000"/>
                </a:solidFill>
              </a:rPr>
              <a:pPr>
                <a:defRPr/>
              </a:pPr>
              <a:t>21</a:t>
            </a:fld>
            <a:endParaRPr lang="ja-JP" altLang="ja-JP" dirty="0">
              <a:solidFill>
                <a:srgbClr val="000000"/>
              </a:solidFill>
            </a:endParaRPr>
          </a:p>
        </p:txBody>
      </p:sp>
      <p:sp>
        <p:nvSpPr>
          <p:cNvPr id="6" name="テキスト ボックス 5"/>
          <p:cNvSpPr txBox="1"/>
          <p:nvPr/>
        </p:nvSpPr>
        <p:spPr>
          <a:xfrm>
            <a:off x="178720" y="93132"/>
            <a:ext cx="8712968" cy="490134"/>
          </a:xfrm>
          <a:prstGeom prst="rect">
            <a:avLst/>
          </a:prstGeom>
          <a:noFill/>
        </p:spPr>
        <p:txBody>
          <a:bodyPr wrap="square" rtlCol="0">
            <a:spAutoFit/>
          </a:bodyPr>
          <a:lstStyle/>
          <a:p>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人事</a:t>
            </a:r>
            <a:r>
              <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×AI</a:t>
            </a:r>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 事例</a:t>
            </a:r>
            <a:endPar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 name="正方形/長方形 1"/>
          <p:cNvSpPr/>
          <p:nvPr/>
        </p:nvSpPr>
        <p:spPr>
          <a:xfrm>
            <a:off x="77892" y="6467561"/>
            <a:ext cx="5882641" cy="253916"/>
          </a:xfrm>
          <a:prstGeom prst="rect">
            <a:avLst/>
          </a:prstGeom>
        </p:spPr>
        <p:txBody>
          <a:bodyPr wrap="square">
            <a:spAutoFit/>
          </a:bodyPr>
          <a:lstStyle/>
          <a:p>
            <a:r>
              <a:rPr lang="ja-JP" altLang="en-US" sz="1050" dirty="0"/>
              <a:t>出典：</a:t>
            </a:r>
            <a:r>
              <a:rPr lang="en-US" altLang="ja-JP" sz="1050" dirty="0"/>
              <a:t>https://attelu.jp/l</a:t>
            </a:r>
            <a:endParaRPr lang="ja-JP" altLang="en-US" sz="1050" dirty="0"/>
          </a:p>
        </p:txBody>
      </p:sp>
      <p:sp>
        <p:nvSpPr>
          <p:cNvPr id="5" name="正方形/長方形 4"/>
          <p:cNvSpPr/>
          <p:nvPr/>
        </p:nvSpPr>
        <p:spPr>
          <a:xfrm>
            <a:off x="178719" y="818605"/>
            <a:ext cx="7529333" cy="369332"/>
          </a:xfrm>
          <a:prstGeom prst="rect">
            <a:avLst/>
          </a:prstGeom>
        </p:spPr>
        <p:txBody>
          <a:bodyPr wrap="square">
            <a:spAutoFit/>
          </a:bodyPr>
          <a:lstStyle/>
          <a:p>
            <a:r>
              <a:rPr lang="ja-JP" altLang="en-US" b="1" dirty="0"/>
              <a:t>‘’アッテル‘の特徴</a:t>
            </a:r>
          </a:p>
        </p:txBody>
      </p:sp>
      <p:pic>
        <p:nvPicPr>
          <p:cNvPr id="8" name="図 7"/>
          <p:cNvPicPr>
            <a:picLocks noChangeAspect="1"/>
          </p:cNvPicPr>
          <p:nvPr/>
        </p:nvPicPr>
        <p:blipFill>
          <a:blip r:embed="rId3"/>
          <a:stretch>
            <a:fillRect/>
          </a:stretch>
        </p:blipFill>
        <p:spPr>
          <a:xfrm>
            <a:off x="1291153" y="1545554"/>
            <a:ext cx="6488101" cy="4922007"/>
          </a:xfrm>
          <a:prstGeom prst="rect">
            <a:avLst/>
          </a:prstGeom>
        </p:spPr>
      </p:pic>
    </p:spTree>
    <p:extLst>
      <p:ext uri="{BB962C8B-B14F-4D97-AF65-F5344CB8AC3E}">
        <p14:creationId xmlns:p14="http://schemas.microsoft.com/office/powerpoint/2010/main" val="35864116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2"/>
          </p:nvPr>
        </p:nvSpPr>
        <p:spPr>
          <a:xfrm>
            <a:off x="8619067" y="6356352"/>
            <a:ext cx="2133600" cy="365125"/>
          </a:xfrm>
        </p:spPr>
        <p:txBody>
          <a:bodyPr/>
          <a:lstStyle/>
          <a:p>
            <a:pPr>
              <a:defRPr/>
            </a:pPr>
            <a:fld id="{0A2C8667-EE11-4BC0-8AA1-B3E8BBA55639}" type="slidenum">
              <a:rPr lang="ja-JP" altLang="ja-JP" smtClean="0">
                <a:solidFill>
                  <a:srgbClr val="000000"/>
                </a:solidFill>
              </a:rPr>
              <a:pPr>
                <a:defRPr/>
              </a:pPr>
              <a:t>22</a:t>
            </a:fld>
            <a:endParaRPr lang="ja-JP" altLang="ja-JP" dirty="0">
              <a:solidFill>
                <a:srgbClr val="000000"/>
              </a:solidFill>
            </a:endParaRPr>
          </a:p>
        </p:txBody>
      </p:sp>
      <p:sp>
        <p:nvSpPr>
          <p:cNvPr id="6" name="テキスト ボックス 5"/>
          <p:cNvSpPr txBox="1"/>
          <p:nvPr/>
        </p:nvSpPr>
        <p:spPr>
          <a:xfrm>
            <a:off x="178720" y="93132"/>
            <a:ext cx="8712968" cy="490134"/>
          </a:xfrm>
          <a:prstGeom prst="rect">
            <a:avLst/>
          </a:prstGeom>
          <a:noFill/>
        </p:spPr>
        <p:txBody>
          <a:bodyPr wrap="square" rtlCol="0">
            <a:spAutoFit/>
          </a:bodyPr>
          <a:lstStyle/>
          <a:p>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人事</a:t>
            </a:r>
            <a:r>
              <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×AI</a:t>
            </a:r>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 事例</a:t>
            </a:r>
            <a:endPar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 name="正方形/長方形 1"/>
          <p:cNvSpPr/>
          <p:nvPr/>
        </p:nvSpPr>
        <p:spPr>
          <a:xfrm>
            <a:off x="77892" y="6467561"/>
            <a:ext cx="5882641" cy="253916"/>
          </a:xfrm>
          <a:prstGeom prst="rect">
            <a:avLst/>
          </a:prstGeom>
        </p:spPr>
        <p:txBody>
          <a:bodyPr wrap="square">
            <a:spAutoFit/>
          </a:bodyPr>
          <a:lstStyle/>
          <a:p>
            <a:r>
              <a:rPr lang="ja-JP" altLang="en-US" sz="1050" dirty="0"/>
              <a:t>出典：</a:t>
            </a:r>
            <a:r>
              <a:rPr lang="en-US" altLang="ja-JP" sz="1050" dirty="0"/>
              <a:t>https://attelu.jp/l</a:t>
            </a:r>
            <a:endParaRPr lang="ja-JP" altLang="en-US" sz="1050" dirty="0"/>
          </a:p>
        </p:txBody>
      </p:sp>
      <p:sp>
        <p:nvSpPr>
          <p:cNvPr id="5" name="正方形/長方形 4"/>
          <p:cNvSpPr/>
          <p:nvPr/>
        </p:nvSpPr>
        <p:spPr>
          <a:xfrm>
            <a:off x="178719" y="818605"/>
            <a:ext cx="7529333" cy="369332"/>
          </a:xfrm>
          <a:prstGeom prst="rect">
            <a:avLst/>
          </a:prstGeom>
        </p:spPr>
        <p:txBody>
          <a:bodyPr wrap="square">
            <a:spAutoFit/>
          </a:bodyPr>
          <a:lstStyle/>
          <a:p>
            <a:r>
              <a:rPr lang="ja-JP" altLang="en-US" b="1" dirty="0"/>
              <a:t>‘’アッテル‘だから、わかる・きまる・はまる’</a:t>
            </a:r>
          </a:p>
        </p:txBody>
      </p:sp>
      <p:pic>
        <p:nvPicPr>
          <p:cNvPr id="4" name="図 3"/>
          <p:cNvPicPr>
            <a:picLocks noChangeAspect="1"/>
          </p:cNvPicPr>
          <p:nvPr/>
        </p:nvPicPr>
        <p:blipFill>
          <a:blip r:embed="rId3"/>
          <a:stretch>
            <a:fillRect/>
          </a:stretch>
        </p:blipFill>
        <p:spPr>
          <a:xfrm>
            <a:off x="296579" y="1651002"/>
            <a:ext cx="8477250" cy="4705350"/>
          </a:xfrm>
          <a:prstGeom prst="rect">
            <a:avLst/>
          </a:prstGeom>
        </p:spPr>
      </p:pic>
    </p:spTree>
    <p:extLst>
      <p:ext uri="{BB962C8B-B14F-4D97-AF65-F5344CB8AC3E}">
        <p14:creationId xmlns:p14="http://schemas.microsoft.com/office/powerpoint/2010/main" val="9855444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2"/>
          </p:nvPr>
        </p:nvSpPr>
        <p:spPr>
          <a:xfrm>
            <a:off x="8619067" y="6356352"/>
            <a:ext cx="2133600" cy="365125"/>
          </a:xfrm>
        </p:spPr>
        <p:txBody>
          <a:bodyPr/>
          <a:lstStyle/>
          <a:p>
            <a:pPr>
              <a:defRPr/>
            </a:pPr>
            <a:fld id="{0A2C8667-EE11-4BC0-8AA1-B3E8BBA55639}" type="slidenum">
              <a:rPr lang="ja-JP" altLang="ja-JP" smtClean="0">
                <a:solidFill>
                  <a:srgbClr val="000000"/>
                </a:solidFill>
              </a:rPr>
              <a:pPr>
                <a:defRPr/>
              </a:pPr>
              <a:t>23</a:t>
            </a:fld>
            <a:endParaRPr lang="ja-JP" altLang="ja-JP" dirty="0">
              <a:solidFill>
                <a:srgbClr val="000000"/>
              </a:solidFill>
            </a:endParaRPr>
          </a:p>
        </p:txBody>
      </p:sp>
      <p:sp>
        <p:nvSpPr>
          <p:cNvPr id="6" name="テキスト ボックス 5"/>
          <p:cNvSpPr txBox="1"/>
          <p:nvPr/>
        </p:nvSpPr>
        <p:spPr>
          <a:xfrm>
            <a:off x="178720" y="93132"/>
            <a:ext cx="8712968" cy="490134"/>
          </a:xfrm>
          <a:prstGeom prst="rect">
            <a:avLst/>
          </a:prstGeom>
          <a:noFill/>
        </p:spPr>
        <p:txBody>
          <a:bodyPr wrap="square" rtlCol="0">
            <a:spAutoFit/>
          </a:bodyPr>
          <a:lstStyle/>
          <a:p>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人事</a:t>
            </a:r>
            <a:r>
              <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×AI</a:t>
            </a:r>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 事例</a:t>
            </a:r>
            <a:endPar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 name="正方形/長方形 1"/>
          <p:cNvSpPr/>
          <p:nvPr/>
        </p:nvSpPr>
        <p:spPr>
          <a:xfrm>
            <a:off x="77892" y="6467561"/>
            <a:ext cx="5882641" cy="253916"/>
          </a:xfrm>
          <a:prstGeom prst="rect">
            <a:avLst/>
          </a:prstGeom>
        </p:spPr>
        <p:txBody>
          <a:bodyPr wrap="square">
            <a:spAutoFit/>
          </a:bodyPr>
          <a:lstStyle/>
          <a:p>
            <a:r>
              <a:rPr lang="ja-JP" altLang="en-US" sz="1050" dirty="0"/>
              <a:t>出典：</a:t>
            </a:r>
            <a:r>
              <a:rPr lang="en-US" altLang="ja-JP" sz="1050" dirty="0"/>
              <a:t>https://prtimes.jp/main/html/rd/p/000000002.000046088.html</a:t>
            </a:r>
            <a:endParaRPr lang="ja-JP" altLang="en-US" sz="1050" dirty="0"/>
          </a:p>
        </p:txBody>
      </p:sp>
      <p:sp>
        <p:nvSpPr>
          <p:cNvPr id="5" name="正方形/長方形 4"/>
          <p:cNvSpPr/>
          <p:nvPr/>
        </p:nvSpPr>
        <p:spPr>
          <a:xfrm>
            <a:off x="178719" y="818605"/>
            <a:ext cx="7529333" cy="369332"/>
          </a:xfrm>
          <a:prstGeom prst="rect">
            <a:avLst/>
          </a:prstGeom>
        </p:spPr>
        <p:txBody>
          <a:bodyPr wrap="square">
            <a:spAutoFit/>
          </a:bodyPr>
          <a:lstStyle/>
          <a:p>
            <a:r>
              <a:rPr lang="en-US" altLang="ja-JP" b="1" dirty="0"/>
              <a:t>AI</a:t>
            </a:r>
            <a:r>
              <a:rPr lang="ja-JP" altLang="en-US" b="1" dirty="0"/>
              <a:t>による将来予測型ピープルアナリティクスサービス”「アッテル」</a:t>
            </a:r>
          </a:p>
        </p:txBody>
      </p:sp>
      <p:pic>
        <p:nvPicPr>
          <p:cNvPr id="7" name="Picture 2" descr="https://prtimes.jp/i/46088/2/resize/d46088-2-297506-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719" y="1423276"/>
            <a:ext cx="5435084" cy="3344667"/>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https://prtimes.jp/i/46088/2/resize/d46088-2-969438-0.jpg"/>
          <p:cNvPicPr>
            <a:picLocks noChangeAspect="1" noChangeArrowheads="1"/>
          </p:cNvPicPr>
          <p:nvPr/>
        </p:nvPicPr>
        <p:blipFill rotWithShape="1">
          <a:blip r:embed="rId4">
            <a:extLst>
              <a:ext uri="{28A0092B-C50C-407E-A947-70E740481C1C}">
                <a14:useLocalDpi xmlns:a14="http://schemas.microsoft.com/office/drawing/2010/main" val="0"/>
              </a:ext>
            </a:extLst>
          </a:blip>
          <a:srcRect r="24579"/>
          <a:stretch/>
        </p:blipFill>
        <p:spPr bwMode="auto">
          <a:xfrm>
            <a:off x="5279361" y="3553272"/>
            <a:ext cx="3864639" cy="26251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83800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ctrTitle"/>
          </p:nvPr>
        </p:nvSpPr>
        <p:spPr/>
        <p:txBody>
          <a:bodyPr/>
          <a:lstStyle/>
          <a:p>
            <a:r>
              <a:rPr lang="ja-JP" altLang="en-US" dirty="0"/>
              <a:t>人事支援</a:t>
            </a:r>
            <a:r>
              <a:rPr kumimoji="1" lang="ja-JP" altLang="en-US" dirty="0"/>
              <a:t>システムについて</a:t>
            </a:r>
          </a:p>
        </p:txBody>
      </p:sp>
      <p:sp>
        <p:nvSpPr>
          <p:cNvPr id="7" name="テキスト プレースホルダー 6"/>
          <p:cNvSpPr>
            <a:spLocks noGrp="1"/>
          </p:cNvSpPr>
          <p:nvPr>
            <p:ph type="body" sz="quarter" idx="11"/>
          </p:nvPr>
        </p:nvSpPr>
        <p:spPr/>
        <p:txBody>
          <a:bodyPr/>
          <a:lstStyle/>
          <a:p>
            <a:r>
              <a:rPr kumimoji="1" lang="en-US" altLang="ja-JP" dirty="0"/>
              <a:t>4</a:t>
            </a:r>
            <a:endParaRPr kumimoji="1" lang="ja-JP" altLang="en-US" dirty="0"/>
          </a:p>
        </p:txBody>
      </p:sp>
    </p:spTree>
    <p:extLst>
      <p:ext uri="{BB962C8B-B14F-4D97-AF65-F5344CB8AC3E}">
        <p14:creationId xmlns:p14="http://schemas.microsoft.com/office/powerpoint/2010/main" val="29252620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2"/>
          </p:nvPr>
        </p:nvSpPr>
        <p:spPr>
          <a:xfrm>
            <a:off x="8619067" y="6356352"/>
            <a:ext cx="2133600" cy="365125"/>
          </a:xfrm>
        </p:spPr>
        <p:txBody>
          <a:bodyPr/>
          <a:lstStyle/>
          <a:p>
            <a:pPr>
              <a:defRPr/>
            </a:pPr>
            <a:fld id="{0A2C8667-EE11-4BC0-8AA1-B3E8BBA55639}" type="slidenum">
              <a:rPr lang="ja-JP" altLang="ja-JP" smtClean="0">
                <a:solidFill>
                  <a:srgbClr val="000000"/>
                </a:solidFill>
              </a:rPr>
              <a:pPr>
                <a:defRPr/>
              </a:pPr>
              <a:t>25</a:t>
            </a:fld>
            <a:endParaRPr lang="ja-JP" altLang="ja-JP" dirty="0">
              <a:solidFill>
                <a:srgbClr val="000000"/>
              </a:solidFill>
            </a:endParaRPr>
          </a:p>
        </p:txBody>
      </p:sp>
      <p:sp>
        <p:nvSpPr>
          <p:cNvPr id="6" name="テキスト ボックス 5"/>
          <p:cNvSpPr txBox="1"/>
          <p:nvPr/>
        </p:nvSpPr>
        <p:spPr>
          <a:xfrm>
            <a:off x="178720" y="93132"/>
            <a:ext cx="8712968" cy="490134"/>
          </a:xfrm>
          <a:prstGeom prst="rect">
            <a:avLst/>
          </a:prstGeom>
          <a:noFill/>
        </p:spPr>
        <p:txBody>
          <a:bodyPr wrap="square" rtlCol="0">
            <a:spAutoFit/>
          </a:bodyPr>
          <a:lstStyle/>
          <a:p>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人事</a:t>
            </a:r>
            <a:r>
              <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×AI</a:t>
            </a:r>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 事例</a:t>
            </a:r>
            <a:endPar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 name="正方形/長方形 1"/>
          <p:cNvSpPr/>
          <p:nvPr/>
        </p:nvSpPr>
        <p:spPr>
          <a:xfrm>
            <a:off x="77892" y="6467561"/>
            <a:ext cx="5882641" cy="253916"/>
          </a:xfrm>
          <a:prstGeom prst="rect">
            <a:avLst/>
          </a:prstGeom>
        </p:spPr>
        <p:txBody>
          <a:bodyPr wrap="square">
            <a:spAutoFit/>
          </a:bodyPr>
          <a:lstStyle/>
          <a:p>
            <a:r>
              <a:rPr lang="ja-JP" altLang="en-US" sz="1050" dirty="0"/>
              <a:t>出典：</a:t>
            </a:r>
            <a:r>
              <a:rPr lang="en-US" altLang="ja-JP" sz="1050" dirty="0"/>
              <a:t>https://www.nec-solutioninnovators.co.jp/sl/hrtech_cloud/index.htmll</a:t>
            </a:r>
            <a:endParaRPr lang="ja-JP" altLang="en-US" sz="1050" dirty="0"/>
          </a:p>
        </p:txBody>
      </p:sp>
      <p:sp>
        <p:nvSpPr>
          <p:cNvPr id="5" name="正方形/長方形 4"/>
          <p:cNvSpPr/>
          <p:nvPr/>
        </p:nvSpPr>
        <p:spPr>
          <a:xfrm>
            <a:off x="178719" y="818605"/>
            <a:ext cx="7529333" cy="461665"/>
          </a:xfrm>
          <a:prstGeom prst="rect">
            <a:avLst/>
          </a:prstGeom>
        </p:spPr>
        <p:txBody>
          <a:bodyPr wrap="square">
            <a:spAutoFit/>
          </a:bodyPr>
          <a:lstStyle/>
          <a:p>
            <a:r>
              <a:rPr lang="en-US" altLang="ja-JP" sz="2400" b="1" dirty="0">
                <a:solidFill>
                  <a:schemeClr val="accent3"/>
                </a:solidFill>
              </a:rPr>
              <a:t>HR</a:t>
            </a:r>
            <a:r>
              <a:rPr lang="ja-JP" altLang="en-US" sz="2400" b="1" dirty="0">
                <a:solidFill>
                  <a:schemeClr val="accent3"/>
                </a:solidFill>
              </a:rPr>
              <a:t> </a:t>
            </a:r>
            <a:r>
              <a:rPr lang="en-US" altLang="ja-JP" sz="2400" b="1" dirty="0">
                <a:solidFill>
                  <a:schemeClr val="accent3"/>
                </a:solidFill>
              </a:rPr>
              <a:t>Tech</a:t>
            </a:r>
            <a:r>
              <a:rPr lang="ja-JP" altLang="en-US" sz="2400" b="1" dirty="0">
                <a:solidFill>
                  <a:schemeClr val="accent3"/>
                </a:solidFill>
              </a:rPr>
              <a:t>　クラウド</a:t>
            </a:r>
          </a:p>
        </p:txBody>
      </p:sp>
      <p:pic>
        <p:nvPicPr>
          <p:cNvPr id="7" name="図 6"/>
          <p:cNvPicPr>
            <a:picLocks noChangeAspect="1"/>
          </p:cNvPicPr>
          <p:nvPr/>
        </p:nvPicPr>
        <p:blipFill>
          <a:blip r:embed="rId3"/>
          <a:stretch>
            <a:fillRect/>
          </a:stretch>
        </p:blipFill>
        <p:spPr>
          <a:xfrm>
            <a:off x="706154" y="2122536"/>
            <a:ext cx="7658100" cy="4171950"/>
          </a:xfrm>
          <a:prstGeom prst="rect">
            <a:avLst/>
          </a:prstGeom>
        </p:spPr>
      </p:pic>
      <p:sp>
        <p:nvSpPr>
          <p:cNvPr id="9" name="正方形/長方形 8"/>
          <p:cNvSpPr/>
          <p:nvPr/>
        </p:nvSpPr>
        <p:spPr>
          <a:xfrm>
            <a:off x="457199" y="1187937"/>
            <a:ext cx="8161867" cy="830997"/>
          </a:xfrm>
          <a:prstGeom prst="rect">
            <a:avLst/>
          </a:prstGeom>
        </p:spPr>
        <p:txBody>
          <a:bodyPr wrap="square">
            <a:spAutoFit/>
          </a:bodyPr>
          <a:lstStyle/>
          <a:p>
            <a:r>
              <a:rPr lang="en-US" altLang="ja-JP" sz="1600" dirty="0"/>
              <a:t>AI</a:t>
            </a:r>
            <a:r>
              <a:rPr lang="ja-JP" altLang="en-US" sz="1600" dirty="0"/>
              <a:t>にモデルとなる社員の人事管理データを学習させ、その企業の特徴を反映した「学習モデル」を作成します。その後、対象となる社員の人事管理データと学習モデルを使用し分析することで、業務適性などを数値化して提供します。これにより、人事関連業務を実行する上での判断などを支援</a:t>
            </a:r>
          </a:p>
        </p:txBody>
      </p:sp>
    </p:spTree>
    <p:extLst>
      <p:ext uri="{BB962C8B-B14F-4D97-AF65-F5344CB8AC3E}">
        <p14:creationId xmlns:p14="http://schemas.microsoft.com/office/powerpoint/2010/main" val="36534017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2"/>
          </p:nvPr>
        </p:nvSpPr>
        <p:spPr>
          <a:xfrm>
            <a:off x="8619067" y="6356352"/>
            <a:ext cx="2133600" cy="365125"/>
          </a:xfrm>
        </p:spPr>
        <p:txBody>
          <a:bodyPr/>
          <a:lstStyle/>
          <a:p>
            <a:pPr>
              <a:defRPr/>
            </a:pPr>
            <a:fld id="{0A2C8667-EE11-4BC0-8AA1-B3E8BBA55639}" type="slidenum">
              <a:rPr lang="ja-JP" altLang="ja-JP" smtClean="0">
                <a:solidFill>
                  <a:srgbClr val="000000"/>
                </a:solidFill>
              </a:rPr>
              <a:pPr>
                <a:defRPr/>
              </a:pPr>
              <a:t>26</a:t>
            </a:fld>
            <a:endParaRPr lang="ja-JP" altLang="ja-JP" dirty="0">
              <a:solidFill>
                <a:srgbClr val="000000"/>
              </a:solidFill>
            </a:endParaRPr>
          </a:p>
        </p:txBody>
      </p:sp>
      <p:sp>
        <p:nvSpPr>
          <p:cNvPr id="6" name="テキスト ボックス 5"/>
          <p:cNvSpPr txBox="1"/>
          <p:nvPr/>
        </p:nvSpPr>
        <p:spPr>
          <a:xfrm>
            <a:off x="178720" y="93132"/>
            <a:ext cx="8712968" cy="490134"/>
          </a:xfrm>
          <a:prstGeom prst="rect">
            <a:avLst/>
          </a:prstGeom>
          <a:noFill/>
        </p:spPr>
        <p:txBody>
          <a:bodyPr wrap="square" rtlCol="0">
            <a:spAutoFit/>
          </a:bodyPr>
          <a:lstStyle/>
          <a:p>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人事</a:t>
            </a:r>
            <a:r>
              <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×AI</a:t>
            </a:r>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 事例</a:t>
            </a:r>
            <a:endPar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 name="正方形/長方形 1"/>
          <p:cNvSpPr/>
          <p:nvPr/>
        </p:nvSpPr>
        <p:spPr>
          <a:xfrm>
            <a:off x="77892" y="6467561"/>
            <a:ext cx="5882641" cy="253916"/>
          </a:xfrm>
          <a:prstGeom prst="rect">
            <a:avLst/>
          </a:prstGeom>
        </p:spPr>
        <p:txBody>
          <a:bodyPr wrap="square">
            <a:spAutoFit/>
          </a:bodyPr>
          <a:lstStyle/>
          <a:p>
            <a:r>
              <a:rPr lang="ja-JP" altLang="en-US" sz="1050" dirty="0"/>
              <a:t>出典：</a:t>
            </a:r>
            <a:r>
              <a:rPr lang="en-US" altLang="ja-JP" sz="1050" dirty="0"/>
              <a:t>https://www.nec-solutioninnovators.co.jp/sl/hrtech_cloud/index.htmll</a:t>
            </a:r>
            <a:endParaRPr lang="ja-JP" altLang="en-US" sz="1050" dirty="0"/>
          </a:p>
        </p:txBody>
      </p:sp>
      <p:sp>
        <p:nvSpPr>
          <p:cNvPr id="5" name="正方形/長方形 4"/>
          <p:cNvSpPr/>
          <p:nvPr/>
        </p:nvSpPr>
        <p:spPr>
          <a:xfrm>
            <a:off x="178719" y="818605"/>
            <a:ext cx="7529333" cy="369332"/>
          </a:xfrm>
          <a:prstGeom prst="rect">
            <a:avLst/>
          </a:prstGeom>
        </p:spPr>
        <p:txBody>
          <a:bodyPr wrap="square">
            <a:spAutoFit/>
          </a:bodyPr>
          <a:lstStyle/>
          <a:p>
            <a:r>
              <a:rPr lang="en-US" altLang="ja-JP" b="1" dirty="0"/>
              <a:t>AI</a:t>
            </a:r>
            <a:r>
              <a:rPr lang="ja-JP" altLang="en-US" b="1" dirty="0"/>
              <a:t>による人事関連業務における属人化の排除と業務効率化を支援</a:t>
            </a:r>
          </a:p>
        </p:txBody>
      </p:sp>
      <p:pic>
        <p:nvPicPr>
          <p:cNvPr id="4" name="図 3"/>
          <p:cNvPicPr>
            <a:picLocks noChangeAspect="1"/>
          </p:cNvPicPr>
          <p:nvPr/>
        </p:nvPicPr>
        <p:blipFill>
          <a:blip r:embed="rId3"/>
          <a:stretch>
            <a:fillRect/>
          </a:stretch>
        </p:blipFill>
        <p:spPr>
          <a:xfrm>
            <a:off x="1487165" y="1571108"/>
            <a:ext cx="5918261" cy="4896453"/>
          </a:xfrm>
          <a:prstGeom prst="rect">
            <a:avLst/>
          </a:prstGeom>
        </p:spPr>
      </p:pic>
      <p:sp>
        <p:nvSpPr>
          <p:cNvPr id="8" name="正方形/長方形 7"/>
          <p:cNvSpPr/>
          <p:nvPr/>
        </p:nvSpPr>
        <p:spPr>
          <a:xfrm>
            <a:off x="2221166" y="1222858"/>
            <a:ext cx="4450257" cy="369332"/>
          </a:xfrm>
          <a:prstGeom prst="rect">
            <a:avLst/>
          </a:prstGeom>
        </p:spPr>
        <p:txBody>
          <a:bodyPr wrap="none">
            <a:spAutoFit/>
          </a:bodyPr>
          <a:lstStyle/>
          <a:p>
            <a:r>
              <a:rPr lang="ja-JP" altLang="en-US" b="1" dirty="0"/>
              <a:t>人的資源管理フローに沿った８つの支援機能</a:t>
            </a:r>
            <a:endParaRPr lang="ja-JP" altLang="en-US" dirty="0"/>
          </a:p>
        </p:txBody>
      </p:sp>
    </p:spTree>
    <p:extLst>
      <p:ext uri="{BB962C8B-B14F-4D97-AF65-F5344CB8AC3E}">
        <p14:creationId xmlns:p14="http://schemas.microsoft.com/office/powerpoint/2010/main" val="11642993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p:cNvSpPr txBox="1"/>
          <p:nvPr/>
        </p:nvSpPr>
        <p:spPr>
          <a:xfrm>
            <a:off x="178720" y="93132"/>
            <a:ext cx="8712968" cy="490134"/>
          </a:xfrm>
          <a:prstGeom prst="rect">
            <a:avLst/>
          </a:prstGeom>
          <a:noFill/>
        </p:spPr>
        <p:txBody>
          <a:bodyPr wrap="square" rtlCol="0">
            <a:spAutoFit/>
          </a:bodyPr>
          <a:lstStyle/>
          <a:p>
            <a:r>
              <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AI</a:t>
            </a:r>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が人事、</a:t>
            </a:r>
            <a:r>
              <a:rPr lang="ja-JP" altLang="en-US" sz="2585" b="1" dirty="0" err="1">
                <a:solidFill>
                  <a:schemeClr val="bg1"/>
                </a:solidFill>
                <a:latin typeface="Meiryo UI" panose="020B0604030504040204" pitchFamily="50" charset="-128"/>
                <a:ea typeface="Meiryo UI" panose="020B0604030504040204" pitchFamily="50" charset="-128"/>
                <a:cs typeface="Meiryo UI" panose="020B0604030504040204" pitchFamily="50" charset="-128"/>
              </a:rPr>
              <a:t>あ</a:t>
            </a:r>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たなは納得？　最終判断「人の関与を」</a:t>
            </a:r>
            <a:endPar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4" name="図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27852" y="2387192"/>
            <a:ext cx="4283765" cy="4283765"/>
          </a:xfrm>
          <a:prstGeom prst="rect">
            <a:avLst/>
          </a:prstGeom>
        </p:spPr>
      </p:pic>
      <p:sp>
        <p:nvSpPr>
          <p:cNvPr id="5" name="正方形/長方形 4"/>
          <p:cNvSpPr/>
          <p:nvPr/>
        </p:nvSpPr>
        <p:spPr>
          <a:xfrm>
            <a:off x="430696" y="909864"/>
            <a:ext cx="8594034" cy="1477328"/>
          </a:xfrm>
          <a:prstGeom prst="rect">
            <a:avLst/>
          </a:prstGeom>
        </p:spPr>
        <p:txBody>
          <a:bodyPr wrap="square">
            <a:spAutoFit/>
          </a:bodyPr>
          <a:lstStyle/>
          <a:p>
            <a:r>
              <a:rPr lang="ja-JP" altLang="en-US" dirty="0">
                <a:latin typeface="+mn-ea"/>
              </a:rPr>
              <a:t>人事異動や採用の現場で人工知能（ＡＩ）の活用が広がってきた。データに基づく迅速で公平な評価が目的だが、逆に「判断の過程が不透明」といった懸念の声も上がる。４月には労働組合が評価基準の開示を求めて東京都労働委員会に救済を申し立てた。業界団体が「最終判断は人間が関与」といった原則を発表するなど、「脱ブラックボックス」への模索が始まっている。　　</a:t>
            </a:r>
            <a:r>
              <a:rPr lang="en-US" altLang="zh-TW" dirty="0">
                <a:latin typeface="+mn-ea"/>
              </a:rPr>
              <a:t>2020/05/25 11:00 </a:t>
            </a:r>
            <a:r>
              <a:rPr lang="zh-TW" altLang="en-US" dirty="0">
                <a:latin typeface="+mn-ea"/>
              </a:rPr>
              <a:t>日本経済新聞</a:t>
            </a:r>
            <a:endParaRPr lang="ja-JP" altLang="en-US" dirty="0">
              <a:latin typeface="+mn-ea"/>
            </a:endParaRPr>
          </a:p>
        </p:txBody>
      </p:sp>
    </p:spTree>
    <p:extLst>
      <p:ext uri="{BB962C8B-B14F-4D97-AF65-F5344CB8AC3E}">
        <p14:creationId xmlns:p14="http://schemas.microsoft.com/office/powerpoint/2010/main" val="8974091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ctrTitle"/>
          </p:nvPr>
        </p:nvSpPr>
        <p:spPr/>
        <p:txBody>
          <a:bodyPr/>
          <a:lstStyle/>
          <a:p>
            <a:r>
              <a:rPr kumimoji="1" lang="ja-JP" altLang="en-US" dirty="0"/>
              <a:t>決算清算システムについて</a:t>
            </a:r>
          </a:p>
        </p:txBody>
      </p:sp>
      <p:sp>
        <p:nvSpPr>
          <p:cNvPr id="7" name="テキスト プレースホルダー 6"/>
          <p:cNvSpPr>
            <a:spLocks noGrp="1"/>
          </p:cNvSpPr>
          <p:nvPr>
            <p:ph type="body" sz="quarter" idx="11"/>
          </p:nvPr>
        </p:nvSpPr>
        <p:spPr/>
        <p:txBody>
          <a:bodyPr/>
          <a:lstStyle/>
          <a:p>
            <a:r>
              <a:rPr kumimoji="1" lang="en-US" altLang="ja-JP" dirty="0"/>
              <a:t>5</a:t>
            </a:r>
            <a:endParaRPr kumimoji="1" lang="ja-JP" altLang="en-US" dirty="0"/>
          </a:p>
        </p:txBody>
      </p:sp>
    </p:spTree>
    <p:extLst>
      <p:ext uri="{BB962C8B-B14F-4D97-AF65-F5344CB8AC3E}">
        <p14:creationId xmlns:p14="http://schemas.microsoft.com/office/powerpoint/2010/main" val="21027806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2"/>
          </p:nvPr>
        </p:nvSpPr>
        <p:spPr>
          <a:xfrm>
            <a:off x="8619067" y="6356352"/>
            <a:ext cx="2133600" cy="365125"/>
          </a:xfrm>
        </p:spPr>
        <p:txBody>
          <a:bodyPr/>
          <a:lstStyle/>
          <a:p>
            <a:pPr>
              <a:defRPr/>
            </a:pPr>
            <a:fld id="{0A2C8667-EE11-4BC0-8AA1-B3E8BBA55639}" type="slidenum">
              <a:rPr lang="ja-JP" altLang="ja-JP" smtClean="0">
                <a:solidFill>
                  <a:srgbClr val="000000"/>
                </a:solidFill>
              </a:rPr>
              <a:pPr>
                <a:defRPr/>
              </a:pPr>
              <a:t>29</a:t>
            </a:fld>
            <a:endParaRPr lang="ja-JP" altLang="ja-JP" dirty="0">
              <a:solidFill>
                <a:srgbClr val="000000"/>
              </a:solidFill>
            </a:endParaRPr>
          </a:p>
        </p:txBody>
      </p:sp>
      <p:sp>
        <p:nvSpPr>
          <p:cNvPr id="6" name="テキスト ボックス 5"/>
          <p:cNvSpPr txBox="1"/>
          <p:nvPr/>
        </p:nvSpPr>
        <p:spPr>
          <a:xfrm>
            <a:off x="178720" y="93132"/>
            <a:ext cx="8712968" cy="490134"/>
          </a:xfrm>
          <a:prstGeom prst="rect">
            <a:avLst/>
          </a:prstGeom>
          <a:noFill/>
        </p:spPr>
        <p:txBody>
          <a:bodyPr wrap="square" rtlCol="0">
            <a:spAutoFit/>
          </a:bodyPr>
          <a:lstStyle/>
          <a:p>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経費精算システム</a:t>
            </a:r>
            <a:r>
              <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×AI</a:t>
            </a:r>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 事例</a:t>
            </a:r>
            <a:endPar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 name="正方形/長方形 1"/>
          <p:cNvSpPr/>
          <p:nvPr/>
        </p:nvSpPr>
        <p:spPr>
          <a:xfrm>
            <a:off x="77892" y="6467561"/>
            <a:ext cx="5882641" cy="253916"/>
          </a:xfrm>
          <a:prstGeom prst="rect">
            <a:avLst/>
          </a:prstGeom>
        </p:spPr>
        <p:txBody>
          <a:bodyPr wrap="square">
            <a:spAutoFit/>
          </a:bodyPr>
          <a:lstStyle/>
          <a:p>
            <a:r>
              <a:rPr lang="ja-JP" altLang="en-US" sz="1050" dirty="0"/>
              <a:t>出典：https://www.concur.co.jp/newsroom/article/pr-expenseit-iphoneapp</a:t>
            </a:r>
          </a:p>
        </p:txBody>
      </p:sp>
      <p:sp>
        <p:nvSpPr>
          <p:cNvPr id="5" name="正方形/長方形 4"/>
          <p:cNvSpPr/>
          <p:nvPr/>
        </p:nvSpPr>
        <p:spPr>
          <a:xfrm>
            <a:off x="178719" y="818605"/>
            <a:ext cx="8884258" cy="400110"/>
          </a:xfrm>
          <a:prstGeom prst="rect">
            <a:avLst/>
          </a:prstGeom>
        </p:spPr>
        <p:txBody>
          <a:bodyPr wrap="square">
            <a:spAutoFit/>
          </a:bodyPr>
          <a:lstStyle/>
          <a:p>
            <a:r>
              <a:rPr lang="ja-JP" altLang="en-US" sz="2000" b="1" dirty="0">
                <a:solidFill>
                  <a:schemeClr val="accent3"/>
                </a:solidFill>
                <a:latin typeface="Meiryo" panose="020B0604030504040204" pitchFamily="50" charset="-128"/>
                <a:ea typeface="Meiryo" panose="020B0604030504040204" pitchFamily="50" charset="-128"/>
              </a:rPr>
              <a:t>中堅・中小企業向け経費精算システム「</a:t>
            </a:r>
            <a:r>
              <a:rPr lang="en-US" altLang="ja-JP" sz="2000" b="1" dirty="0">
                <a:solidFill>
                  <a:schemeClr val="accent3"/>
                </a:solidFill>
                <a:latin typeface="Meiryo" panose="020B0604030504040204" pitchFamily="50" charset="-128"/>
                <a:ea typeface="Meiryo" panose="020B0604030504040204" pitchFamily="50" charset="-128"/>
              </a:rPr>
              <a:t>Concur Expense Standard</a:t>
            </a:r>
            <a:r>
              <a:rPr lang="ja-JP" altLang="en-US" sz="2000" b="1" dirty="0">
                <a:solidFill>
                  <a:schemeClr val="accent3"/>
                </a:solidFill>
                <a:latin typeface="Meiryo" panose="020B0604030504040204" pitchFamily="50" charset="-128"/>
                <a:ea typeface="Meiryo" panose="020B0604030504040204" pitchFamily="50" charset="-128"/>
              </a:rPr>
              <a:t>」</a:t>
            </a:r>
          </a:p>
        </p:txBody>
      </p:sp>
      <p:pic>
        <p:nvPicPr>
          <p:cNvPr id="7" name="図 6"/>
          <p:cNvPicPr>
            <a:picLocks noChangeAspect="1"/>
          </p:cNvPicPr>
          <p:nvPr/>
        </p:nvPicPr>
        <p:blipFill>
          <a:blip r:embed="rId3"/>
          <a:stretch>
            <a:fillRect/>
          </a:stretch>
        </p:blipFill>
        <p:spPr>
          <a:xfrm>
            <a:off x="424083" y="2333129"/>
            <a:ext cx="8379675" cy="3366143"/>
          </a:xfrm>
          <a:prstGeom prst="rect">
            <a:avLst/>
          </a:prstGeom>
        </p:spPr>
      </p:pic>
      <p:sp>
        <p:nvSpPr>
          <p:cNvPr id="8" name="正方形/長方形 7"/>
          <p:cNvSpPr/>
          <p:nvPr/>
        </p:nvSpPr>
        <p:spPr>
          <a:xfrm>
            <a:off x="424083" y="1802338"/>
            <a:ext cx="7383449" cy="369332"/>
          </a:xfrm>
          <a:prstGeom prst="rect">
            <a:avLst/>
          </a:prstGeom>
        </p:spPr>
        <p:txBody>
          <a:bodyPr wrap="square">
            <a:spAutoFit/>
          </a:bodyPr>
          <a:lstStyle/>
          <a:p>
            <a:r>
              <a:rPr lang="en-US" altLang="ja-JP" b="1" dirty="0">
                <a:solidFill>
                  <a:srgbClr val="333333"/>
                </a:solidFill>
                <a:latin typeface="Meiryo" panose="020B0604030504040204" pitchFamily="50" charset="-128"/>
                <a:ea typeface="Meiryo" panose="020B0604030504040204" pitchFamily="50" charset="-128"/>
              </a:rPr>
              <a:t>3</a:t>
            </a:r>
            <a:r>
              <a:rPr lang="ja-JP" altLang="en-US" b="1" dirty="0" err="1">
                <a:solidFill>
                  <a:srgbClr val="333333"/>
                </a:solidFill>
                <a:latin typeface="Meiryo" panose="020B0604030504040204" pitchFamily="50" charset="-128"/>
                <a:ea typeface="Meiryo" panose="020B0604030504040204" pitchFamily="50" charset="-128"/>
              </a:rPr>
              <a:t>つの</a:t>
            </a:r>
            <a:r>
              <a:rPr lang="ja-JP" altLang="en-US" b="1" dirty="0">
                <a:solidFill>
                  <a:srgbClr val="333333"/>
                </a:solidFill>
                <a:latin typeface="Meiryo" panose="020B0604030504040204" pitchFamily="50" charset="-128"/>
                <a:ea typeface="Meiryo" panose="020B0604030504040204" pitchFamily="50" charset="-128"/>
              </a:rPr>
              <a:t>特徴</a:t>
            </a:r>
          </a:p>
        </p:txBody>
      </p:sp>
    </p:spTree>
    <p:extLst>
      <p:ext uri="{BB962C8B-B14F-4D97-AF65-F5344CB8AC3E}">
        <p14:creationId xmlns:p14="http://schemas.microsoft.com/office/powerpoint/2010/main" val="32711680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ctrTitle"/>
          </p:nvPr>
        </p:nvSpPr>
        <p:spPr/>
        <p:txBody>
          <a:bodyPr/>
          <a:lstStyle/>
          <a:p>
            <a:r>
              <a:rPr kumimoji="1" lang="ja-JP" altLang="en-US" dirty="0"/>
              <a:t>世の中の活用事例について</a:t>
            </a:r>
          </a:p>
        </p:txBody>
      </p:sp>
      <p:sp>
        <p:nvSpPr>
          <p:cNvPr id="7" name="テキスト プレースホルダー 6"/>
          <p:cNvSpPr>
            <a:spLocks noGrp="1"/>
          </p:cNvSpPr>
          <p:nvPr>
            <p:ph type="body" sz="quarter" idx="11"/>
          </p:nvPr>
        </p:nvSpPr>
        <p:spPr/>
        <p:txBody>
          <a:bodyPr/>
          <a:lstStyle/>
          <a:p>
            <a:r>
              <a:rPr kumimoji="1" lang="ja-JP" altLang="en-US" dirty="0"/>
              <a:t>１</a:t>
            </a:r>
          </a:p>
        </p:txBody>
      </p:sp>
    </p:spTree>
    <p:extLst>
      <p:ext uri="{BB962C8B-B14F-4D97-AF65-F5344CB8AC3E}">
        <p14:creationId xmlns:p14="http://schemas.microsoft.com/office/powerpoint/2010/main" val="42120742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2"/>
          </p:nvPr>
        </p:nvSpPr>
        <p:spPr>
          <a:xfrm>
            <a:off x="8619067" y="6356352"/>
            <a:ext cx="2133600" cy="365125"/>
          </a:xfrm>
        </p:spPr>
        <p:txBody>
          <a:bodyPr/>
          <a:lstStyle/>
          <a:p>
            <a:pPr>
              <a:defRPr/>
            </a:pPr>
            <a:fld id="{0A2C8667-EE11-4BC0-8AA1-B3E8BBA55639}" type="slidenum">
              <a:rPr lang="ja-JP" altLang="ja-JP" smtClean="0">
                <a:solidFill>
                  <a:srgbClr val="000000"/>
                </a:solidFill>
              </a:rPr>
              <a:pPr>
                <a:defRPr/>
              </a:pPr>
              <a:t>30</a:t>
            </a:fld>
            <a:endParaRPr lang="ja-JP" altLang="ja-JP" dirty="0">
              <a:solidFill>
                <a:srgbClr val="000000"/>
              </a:solidFill>
            </a:endParaRPr>
          </a:p>
        </p:txBody>
      </p:sp>
      <p:sp>
        <p:nvSpPr>
          <p:cNvPr id="6" name="テキスト ボックス 5"/>
          <p:cNvSpPr txBox="1"/>
          <p:nvPr/>
        </p:nvSpPr>
        <p:spPr>
          <a:xfrm>
            <a:off x="178720" y="93132"/>
            <a:ext cx="8712968" cy="490134"/>
          </a:xfrm>
          <a:prstGeom prst="rect">
            <a:avLst/>
          </a:prstGeom>
          <a:noFill/>
        </p:spPr>
        <p:txBody>
          <a:bodyPr wrap="square" rtlCol="0">
            <a:spAutoFit/>
          </a:bodyPr>
          <a:lstStyle/>
          <a:p>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経費精算システム</a:t>
            </a:r>
            <a:r>
              <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×AI</a:t>
            </a:r>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 事例</a:t>
            </a:r>
            <a:endPar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 name="正方形/長方形 1"/>
          <p:cNvSpPr/>
          <p:nvPr/>
        </p:nvSpPr>
        <p:spPr>
          <a:xfrm>
            <a:off x="77892" y="6467561"/>
            <a:ext cx="5882641" cy="253916"/>
          </a:xfrm>
          <a:prstGeom prst="rect">
            <a:avLst/>
          </a:prstGeom>
        </p:spPr>
        <p:txBody>
          <a:bodyPr wrap="square">
            <a:spAutoFit/>
          </a:bodyPr>
          <a:lstStyle/>
          <a:p>
            <a:r>
              <a:rPr lang="ja-JP" altLang="en-US" sz="1050" dirty="0"/>
              <a:t>出典：https://www.concur.co.jp/newsroom/article/pr-expenseit-iphoneapp</a:t>
            </a:r>
          </a:p>
        </p:txBody>
      </p:sp>
      <p:sp>
        <p:nvSpPr>
          <p:cNvPr id="5" name="正方形/長方形 4"/>
          <p:cNvSpPr/>
          <p:nvPr/>
        </p:nvSpPr>
        <p:spPr>
          <a:xfrm>
            <a:off x="178719" y="818605"/>
            <a:ext cx="8884258" cy="400110"/>
          </a:xfrm>
          <a:prstGeom prst="rect">
            <a:avLst/>
          </a:prstGeom>
        </p:spPr>
        <p:txBody>
          <a:bodyPr wrap="square">
            <a:spAutoFit/>
          </a:bodyPr>
          <a:lstStyle/>
          <a:p>
            <a:r>
              <a:rPr lang="ja-JP" altLang="en-US" sz="2000" b="1" dirty="0">
                <a:solidFill>
                  <a:schemeClr val="accent3"/>
                </a:solidFill>
                <a:latin typeface="Meiryo" panose="020B0604030504040204" pitchFamily="50" charset="-128"/>
                <a:ea typeface="Meiryo" panose="020B0604030504040204" pitchFamily="50" charset="-128"/>
              </a:rPr>
              <a:t>中堅・中小企業向け経費精算システム「</a:t>
            </a:r>
            <a:r>
              <a:rPr lang="en-US" altLang="ja-JP" sz="2000" b="1" dirty="0">
                <a:solidFill>
                  <a:schemeClr val="accent3"/>
                </a:solidFill>
                <a:latin typeface="Meiryo" panose="020B0604030504040204" pitchFamily="50" charset="-128"/>
                <a:ea typeface="Meiryo" panose="020B0604030504040204" pitchFamily="50" charset="-128"/>
              </a:rPr>
              <a:t>Concur Expense Standard</a:t>
            </a:r>
            <a:r>
              <a:rPr lang="ja-JP" altLang="en-US" sz="2000" b="1" dirty="0">
                <a:solidFill>
                  <a:schemeClr val="accent3"/>
                </a:solidFill>
                <a:latin typeface="Meiryo" panose="020B0604030504040204" pitchFamily="50" charset="-128"/>
                <a:ea typeface="Meiryo" panose="020B0604030504040204" pitchFamily="50" charset="-128"/>
              </a:rPr>
              <a:t>」</a:t>
            </a:r>
          </a:p>
        </p:txBody>
      </p:sp>
      <p:pic>
        <p:nvPicPr>
          <p:cNvPr id="4" name="図 3"/>
          <p:cNvPicPr>
            <a:picLocks noChangeAspect="1"/>
          </p:cNvPicPr>
          <p:nvPr/>
        </p:nvPicPr>
        <p:blipFill>
          <a:blip r:embed="rId3"/>
          <a:stretch>
            <a:fillRect/>
          </a:stretch>
        </p:blipFill>
        <p:spPr>
          <a:xfrm>
            <a:off x="396541" y="1955492"/>
            <a:ext cx="8085722" cy="2781941"/>
          </a:xfrm>
          <a:prstGeom prst="rect">
            <a:avLst/>
          </a:prstGeom>
        </p:spPr>
      </p:pic>
    </p:spTree>
    <p:extLst>
      <p:ext uri="{BB962C8B-B14F-4D97-AF65-F5344CB8AC3E}">
        <p14:creationId xmlns:p14="http://schemas.microsoft.com/office/powerpoint/2010/main" val="19043948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2"/>
          </p:nvPr>
        </p:nvSpPr>
        <p:spPr>
          <a:xfrm>
            <a:off x="8619067" y="6356352"/>
            <a:ext cx="2133600" cy="365125"/>
          </a:xfrm>
        </p:spPr>
        <p:txBody>
          <a:bodyPr/>
          <a:lstStyle/>
          <a:p>
            <a:pPr>
              <a:defRPr/>
            </a:pPr>
            <a:fld id="{0A2C8667-EE11-4BC0-8AA1-B3E8BBA55639}" type="slidenum">
              <a:rPr lang="ja-JP" altLang="ja-JP" smtClean="0">
                <a:solidFill>
                  <a:srgbClr val="000000"/>
                </a:solidFill>
              </a:rPr>
              <a:pPr>
                <a:defRPr/>
              </a:pPr>
              <a:t>31</a:t>
            </a:fld>
            <a:endParaRPr lang="ja-JP" altLang="ja-JP" dirty="0">
              <a:solidFill>
                <a:srgbClr val="000000"/>
              </a:solidFill>
            </a:endParaRPr>
          </a:p>
        </p:txBody>
      </p:sp>
      <p:sp>
        <p:nvSpPr>
          <p:cNvPr id="6" name="テキスト ボックス 5"/>
          <p:cNvSpPr txBox="1"/>
          <p:nvPr/>
        </p:nvSpPr>
        <p:spPr>
          <a:xfrm>
            <a:off x="178720" y="93132"/>
            <a:ext cx="8712968" cy="490134"/>
          </a:xfrm>
          <a:prstGeom prst="rect">
            <a:avLst/>
          </a:prstGeom>
          <a:noFill/>
        </p:spPr>
        <p:txBody>
          <a:bodyPr wrap="square" rtlCol="0">
            <a:spAutoFit/>
          </a:bodyPr>
          <a:lstStyle/>
          <a:p>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経費精算システム</a:t>
            </a:r>
            <a:r>
              <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×AI</a:t>
            </a:r>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 事例</a:t>
            </a:r>
            <a:endPar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 name="正方形/長方形 1"/>
          <p:cNvSpPr/>
          <p:nvPr/>
        </p:nvSpPr>
        <p:spPr>
          <a:xfrm>
            <a:off x="77892" y="6467561"/>
            <a:ext cx="5882641" cy="253916"/>
          </a:xfrm>
          <a:prstGeom prst="rect">
            <a:avLst/>
          </a:prstGeom>
        </p:spPr>
        <p:txBody>
          <a:bodyPr wrap="square">
            <a:spAutoFit/>
          </a:bodyPr>
          <a:lstStyle/>
          <a:p>
            <a:r>
              <a:rPr lang="ja-JP" altLang="en-US" sz="1050" dirty="0"/>
              <a:t>出典：https://www.concur.co.jp/newsroom/article/pr-expenseit-iphoneapp</a:t>
            </a:r>
          </a:p>
        </p:txBody>
      </p:sp>
      <p:sp>
        <p:nvSpPr>
          <p:cNvPr id="5" name="正方形/長方形 4"/>
          <p:cNvSpPr/>
          <p:nvPr/>
        </p:nvSpPr>
        <p:spPr>
          <a:xfrm>
            <a:off x="178719" y="818605"/>
            <a:ext cx="8884258" cy="400110"/>
          </a:xfrm>
          <a:prstGeom prst="rect">
            <a:avLst/>
          </a:prstGeom>
        </p:spPr>
        <p:txBody>
          <a:bodyPr wrap="square">
            <a:spAutoFit/>
          </a:bodyPr>
          <a:lstStyle/>
          <a:p>
            <a:r>
              <a:rPr lang="ja-JP" altLang="en-US" sz="2000" b="1" dirty="0">
                <a:solidFill>
                  <a:schemeClr val="accent3"/>
                </a:solidFill>
                <a:latin typeface="Meiryo" panose="020B0604030504040204" pitchFamily="50" charset="-128"/>
                <a:ea typeface="Meiryo" panose="020B0604030504040204" pitchFamily="50" charset="-128"/>
              </a:rPr>
              <a:t>中堅・中小企業向け経費精算システム「</a:t>
            </a:r>
            <a:r>
              <a:rPr lang="en-US" altLang="ja-JP" sz="2000" b="1" dirty="0">
                <a:solidFill>
                  <a:schemeClr val="accent3"/>
                </a:solidFill>
                <a:latin typeface="Meiryo" panose="020B0604030504040204" pitchFamily="50" charset="-128"/>
                <a:ea typeface="Meiryo" panose="020B0604030504040204" pitchFamily="50" charset="-128"/>
              </a:rPr>
              <a:t>Concur Expense Standard</a:t>
            </a:r>
            <a:r>
              <a:rPr lang="ja-JP" altLang="en-US" sz="2000" b="1" dirty="0">
                <a:solidFill>
                  <a:schemeClr val="accent3"/>
                </a:solidFill>
                <a:latin typeface="Meiryo" panose="020B0604030504040204" pitchFamily="50" charset="-128"/>
                <a:ea typeface="Meiryo" panose="020B0604030504040204" pitchFamily="50" charset="-128"/>
              </a:rPr>
              <a:t>」</a:t>
            </a:r>
          </a:p>
        </p:txBody>
      </p:sp>
      <p:pic>
        <p:nvPicPr>
          <p:cNvPr id="7" name="図 6"/>
          <p:cNvPicPr>
            <a:picLocks noChangeAspect="1"/>
          </p:cNvPicPr>
          <p:nvPr/>
        </p:nvPicPr>
        <p:blipFill>
          <a:blip r:embed="rId3"/>
          <a:stretch>
            <a:fillRect/>
          </a:stretch>
        </p:blipFill>
        <p:spPr>
          <a:xfrm>
            <a:off x="455540" y="2740039"/>
            <a:ext cx="8319938" cy="2687705"/>
          </a:xfrm>
          <a:prstGeom prst="rect">
            <a:avLst/>
          </a:prstGeom>
        </p:spPr>
      </p:pic>
    </p:spTree>
    <p:extLst>
      <p:ext uri="{BB962C8B-B14F-4D97-AF65-F5344CB8AC3E}">
        <p14:creationId xmlns:p14="http://schemas.microsoft.com/office/powerpoint/2010/main" val="10291206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2"/>
          </p:nvPr>
        </p:nvSpPr>
        <p:spPr>
          <a:xfrm>
            <a:off x="8619067" y="6356352"/>
            <a:ext cx="2133600" cy="365125"/>
          </a:xfrm>
        </p:spPr>
        <p:txBody>
          <a:bodyPr/>
          <a:lstStyle/>
          <a:p>
            <a:pPr>
              <a:defRPr/>
            </a:pPr>
            <a:fld id="{0A2C8667-EE11-4BC0-8AA1-B3E8BBA55639}" type="slidenum">
              <a:rPr lang="ja-JP" altLang="ja-JP" smtClean="0">
                <a:solidFill>
                  <a:srgbClr val="000000"/>
                </a:solidFill>
              </a:rPr>
              <a:pPr>
                <a:defRPr/>
              </a:pPr>
              <a:t>32</a:t>
            </a:fld>
            <a:endParaRPr lang="ja-JP" altLang="ja-JP" dirty="0">
              <a:solidFill>
                <a:srgbClr val="000000"/>
              </a:solidFill>
            </a:endParaRPr>
          </a:p>
        </p:txBody>
      </p:sp>
      <p:sp>
        <p:nvSpPr>
          <p:cNvPr id="6" name="テキスト ボックス 5"/>
          <p:cNvSpPr txBox="1"/>
          <p:nvPr/>
        </p:nvSpPr>
        <p:spPr>
          <a:xfrm>
            <a:off x="178720" y="93132"/>
            <a:ext cx="8712968" cy="490134"/>
          </a:xfrm>
          <a:prstGeom prst="rect">
            <a:avLst/>
          </a:prstGeom>
          <a:noFill/>
        </p:spPr>
        <p:txBody>
          <a:bodyPr wrap="square" rtlCol="0">
            <a:spAutoFit/>
          </a:bodyPr>
          <a:lstStyle/>
          <a:p>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経費精算システム</a:t>
            </a:r>
            <a:r>
              <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×AI</a:t>
            </a:r>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 事例</a:t>
            </a:r>
            <a:endPar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 name="正方形/長方形 1"/>
          <p:cNvSpPr/>
          <p:nvPr/>
        </p:nvSpPr>
        <p:spPr>
          <a:xfrm>
            <a:off x="77892" y="6467561"/>
            <a:ext cx="5882641" cy="253916"/>
          </a:xfrm>
          <a:prstGeom prst="rect">
            <a:avLst/>
          </a:prstGeom>
        </p:spPr>
        <p:txBody>
          <a:bodyPr wrap="square">
            <a:spAutoFit/>
          </a:bodyPr>
          <a:lstStyle/>
          <a:p>
            <a:r>
              <a:rPr lang="ja-JP" altLang="en-US" sz="1050" dirty="0"/>
              <a:t>出典：https://www.concur.co.jp/newsroom/article/pr-expenseit-iphoneapp</a:t>
            </a:r>
          </a:p>
        </p:txBody>
      </p:sp>
      <p:pic>
        <p:nvPicPr>
          <p:cNvPr id="4" name="図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00276"/>
            <a:ext cx="9144000" cy="4459902"/>
          </a:xfrm>
          <a:prstGeom prst="rect">
            <a:avLst/>
          </a:prstGeom>
        </p:spPr>
      </p:pic>
      <p:sp>
        <p:nvSpPr>
          <p:cNvPr id="5" name="正方形/長方形 4"/>
          <p:cNvSpPr/>
          <p:nvPr/>
        </p:nvSpPr>
        <p:spPr>
          <a:xfrm>
            <a:off x="178719" y="818605"/>
            <a:ext cx="7529333" cy="369332"/>
          </a:xfrm>
          <a:prstGeom prst="rect">
            <a:avLst/>
          </a:prstGeom>
        </p:spPr>
        <p:txBody>
          <a:bodyPr wrap="square">
            <a:spAutoFit/>
          </a:bodyPr>
          <a:lstStyle/>
          <a:p>
            <a:r>
              <a:rPr lang="ja-JP" altLang="en-US" b="1" dirty="0">
                <a:solidFill>
                  <a:srgbClr val="444444"/>
                </a:solidFill>
                <a:latin typeface="Noto Sans Japanese"/>
              </a:rPr>
              <a:t>コンカー、</a:t>
            </a:r>
            <a:r>
              <a:rPr lang="en-US" altLang="ja-JP" b="1" dirty="0">
                <a:solidFill>
                  <a:srgbClr val="444444"/>
                </a:solidFill>
                <a:latin typeface="Noto Sans Japanese"/>
              </a:rPr>
              <a:t>AI</a:t>
            </a:r>
            <a:r>
              <a:rPr lang="ja-JP" altLang="en-US" b="1" dirty="0">
                <a:solidFill>
                  <a:srgbClr val="444444"/>
                </a:solidFill>
                <a:latin typeface="Noto Sans Japanese"/>
              </a:rPr>
              <a:t>を活用した</a:t>
            </a:r>
            <a:r>
              <a:rPr lang="en-US" altLang="ja-JP" b="1" dirty="0">
                <a:solidFill>
                  <a:srgbClr val="444444"/>
                </a:solidFill>
                <a:latin typeface="Noto Sans Japanese"/>
              </a:rPr>
              <a:t>OCR</a:t>
            </a:r>
            <a:r>
              <a:rPr lang="ja-JP" altLang="en-US" b="1" dirty="0">
                <a:solidFill>
                  <a:srgbClr val="444444"/>
                </a:solidFill>
                <a:latin typeface="Noto Sans Japanese"/>
              </a:rPr>
              <a:t>技術により、経費精算業務を大幅低減</a:t>
            </a:r>
            <a:endParaRPr lang="ja-JP" altLang="en-US" b="1" i="0" dirty="0">
              <a:solidFill>
                <a:srgbClr val="444444"/>
              </a:solidFill>
              <a:effectLst/>
              <a:latin typeface="Noto Sans Japanese"/>
            </a:endParaRPr>
          </a:p>
        </p:txBody>
      </p:sp>
    </p:spTree>
    <p:extLst>
      <p:ext uri="{BB962C8B-B14F-4D97-AF65-F5344CB8AC3E}">
        <p14:creationId xmlns:p14="http://schemas.microsoft.com/office/powerpoint/2010/main" val="12017592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ctrTitle"/>
          </p:nvPr>
        </p:nvSpPr>
        <p:spPr/>
        <p:txBody>
          <a:bodyPr/>
          <a:lstStyle/>
          <a:p>
            <a:r>
              <a:rPr kumimoji="1" lang="ja-JP" altLang="en-US" dirty="0"/>
              <a:t>決算書入力システムについて</a:t>
            </a:r>
          </a:p>
        </p:txBody>
      </p:sp>
      <p:sp>
        <p:nvSpPr>
          <p:cNvPr id="7" name="テキスト プレースホルダー 6"/>
          <p:cNvSpPr>
            <a:spLocks noGrp="1"/>
          </p:cNvSpPr>
          <p:nvPr>
            <p:ph type="body" sz="quarter" idx="11"/>
          </p:nvPr>
        </p:nvSpPr>
        <p:spPr/>
        <p:txBody>
          <a:bodyPr/>
          <a:lstStyle/>
          <a:p>
            <a:r>
              <a:rPr kumimoji="1" lang="en-US" altLang="ja-JP" dirty="0"/>
              <a:t>6</a:t>
            </a:r>
            <a:endParaRPr kumimoji="1" lang="ja-JP" altLang="en-US" dirty="0"/>
          </a:p>
        </p:txBody>
      </p:sp>
    </p:spTree>
    <p:extLst>
      <p:ext uri="{BB962C8B-B14F-4D97-AF65-F5344CB8AC3E}">
        <p14:creationId xmlns:p14="http://schemas.microsoft.com/office/powerpoint/2010/main" val="23842960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p:cNvSpPr txBox="1"/>
          <p:nvPr/>
        </p:nvSpPr>
        <p:spPr>
          <a:xfrm>
            <a:off x="178720" y="93132"/>
            <a:ext cx="8712968" cy="490134"/>
          </a:xfrm>
          <a:prstGeom prst="rect">
            <a:avLst/>
          </a:prstGeom>
          <a:noFill/>
        </p:spPr>
        <p:txBody>
          <a:bodyPr wrap="square" rtlCol="0">
            <a:spAutoFit/>
          </a:bodyPr>
          <a:lstStyle/>
          <a:p>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「決算書</a:t>
            </a:r>
            <a:r>
              <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OCR</a:t>
            </a:r>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」の特徴</a:t>
            </a:r>
            <a:endPar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正方形/長方形 4"/>
          <p:cNvSpPr/>
          <p:nvPr/>
        </p:nvSpPr>
        <p:spPr>
          <a:xfrm>
            <a:off x="430696" y="909864"/>
            <a:ext cx="8594034" cy="830997"/>
          </a:xfrm>
          <a:prstGeom prst="rect">
            <a:avLst/>
          </a:prstGeom>
        </p:spPr>
        <p:txBody>
          <a:bodyPr wrap="square">
            <a:spAutoFit/>
          </a:bodyPr>
          <a:lstStyle/>
          <a:p>
            <a:r>
              <a:rPr lang="ja-JP" altLang="en-US" sz="2400" dirty="0">
                <a:solidFill>
                  <a:schemeClr val="accent3"/>
                </a:solidFill>
                <a:latin typeface="+mn-ea"/>
              </a:rPr>
              <a:t>株式会社</a:t>
            </a:r>
            <a:r>
              <a:rPr lang="en-US" altLang="ja-JP" sz="2400" dirty="0">
                <a:solidFill>
                  <a:schemeClr val="accent3"/>
                </a:solidFill>
                <a:latin typeface="+mn-ea"/>
              </a:rPr>
              <a:t>Cogent Labs</a:t>
            </a:r>
            <a:r>
              <a:rPr lang="ja-JP" altLang="en-US" sz="2400" dirty="0">
                <a:solidFill>
                  <a:schemeClr val="accent3"/>
                </a:solidFill>
                <a:latin typeface="+mn-ea"/>
              </a:rPr>
              <a:t>の</a:t>
            </a:r>
            <a:r>
              <a:rPr lang="en-US" altLang="ja-JP" sz="2400" dirty="0" err="1">
                <a:solidFill>
                  <a:schemeClr val="accent3"/>
                </a:solidFill>
                <a:latin typeface="+mn-ea"/>
              </a:rPr>
              <a:t>Tegaki</a:t>
            </a:r>
            <a:r>
              <a:rPr lang="ja-JP" altLang="en-US" sz="2400" dirty="0">
                <a:solidFill>
                  <a:schemeClr val="accent3"/>
                </a:solidFill>
                <a:latin typeface="+mn-ea"/>
              </a:rPr>
              <a:t>はディープラーニングを利用した</a:t>
            </a:r>
            <a:r>
              <a:rPr lang="en-US" altLang="ja-JP" sz="2400" dirty="0">
                <a:solidFill>
                  <a:schemeClr val="accent3"/>
                </a:solidFill>
                <a:latin typeface="+mn-ea"/>
              </a:rPr>
              <a:t>OCR</a:t>
            </a:r>
            <a:r>
              <a:rPr lang="ja-JP" altLang="en-US" sz="2400" dirty="0">
                <a:solidFill>
                  <a:schemeClr val="accent3"/>
                </a:solidFill>
                <a:latin typeface="+mn-ea"/>
              </a:rPr>
              <a:t>より正確な手書き文字の</a:t>
            </a:r>
            <a:r>
              <a:rPr lang="en-US" altLang="ja-JP" sz="2400" dirty="0">
                <a:solidFill>
                  <a:schemeClr val="accent3"/>
                </a:solidFill>
                <a:latin typeface="+mn-ea"/>
              </a:rPr>
              <a:t>99.3%</a:t>
            </a:r>
            <a:r>
              <a:rPr lang="ja-JP" altLang="en-US" sz="2400" dirty="0">
                <a:solidFill>
                  <a:schemeClr val="accent3"/>
                </a:solidFill>
                <a:latin typeface="+mn-ea"/>
              </a:rPr>
              <a:t>認識を実現</a:t>
            </a:r>
            <a:endParaRPr lang="en-US" altLang="ja-JP" sz="2400" dirty="0">
              <a:solidFill>
                <a:schemeClr val="accent3"/>
              </a:solidFill>
              <a:latin typeface="+mn-ea"/>
            </a:endParaRPr>
          </a:p>
        </p:txBody>
      </p:sp>
      <p:pic>
        <p:nvPicPr>
          <p:cNvPr id="2" name="図 1"/>
          <p:cNvPicPr>
            <a:picLocks noChangeAspect="1"/>
          </p:cNvPicPr>
          <p:nvPr/>
        </p:nvPicPr>
        <p:blipFill>
          <a:blip r:embed="rId3"/>
          <a:stretch>
            <a:fillRect/>
          </a:stretch>
        </p:blipFill>
        <p:spPr>
          <a:xfrm>
            <a:off x="348691" y="1988810"/>
            <a:ext cx="8676039" cy="3917235"/>
          </a:xfrm>
          <a:prstGeom prst="rect">
            <a:avLst/>
          </a:prstGeom>
        </p:spPr>
      </p:pic>
      <p:sp>
        <p:nvSpPr>
          <p:cNvPr id="6" name="スライド番号プレースホルダー 2"/>
          <p:cNvSpPr>
            <a:spLocks noGrp="1"/>
          </p:cNvSpPr>
          <p:nvPr>
            <p:ph type="sldNum" sz="quarter" idx="12"/>
          </p:nvPr>
        </p:nvSpPr>
        <p:spPr>
          <a:xfrm>
            <a:off x="8619067" y="6356352"/>
            <a:ext cx="2133600" cy="365125"/>
          </a:xfrm>
        </p:spPr>
        <p:txBody>
          <a:bodyPr/>
          <a:lstStyle/>
          <a:p>
            <a:pPr>
              <a:defRPr/>
            </a:pPr>
            <a:r>
              <a:rPr lang="en-US" altLang="ja-JP" dirty="0">
                <a:solidFill>
                  <a:srgbClr val="000000"/>
                </a:solidFill>
              </a:rPr>
              <a:t>39</a:t>
            </a:r>
            <a:endParaRPr lang="ja-JP" altLang="ja-JP" dirty="0">
              <a:solidFill>
                <a:srgbClr val="000000"/>
              </a:solidFill>
            </a:endParaRPr>
          </a:p>
        </p:txBody>
      </p:sp>
    </p:spTree>
    <p:extLst>
      <p:ext uri="{BB962C8B-B14F-4D97-AF65-F5344CB8AC3E}">
        <p14:creationId xmlns:p14="http://schemas.microsoft.com/office/powerpoint/2010/main" val="345624153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p:cNvSpPr txBox="1"/>
          <p:nvPr/>
        </p:nvSpPr>
        <p:spPr>
          <a:xfrm>
            <a:off x="178720" y="93132"/>
            <a:ext cx="8712968" cy="490134"/>
          </a:xfrm>
          <a:prstGeom prst="rect">
            <a:avLst/>
          </a:prstGeom>
          <a:noFill/>
        </p:spPr>
        <p:txBody>
          <a:bodyPr wrap="square" rtlCol="0">
            <a:spAutoFit/>
          </a:bodyPr>
          <a:lstStyle/>
          <a:p>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「決算書</a:t>
            </a:r>
            <a:r>
              <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OCR</a:t>
            </a:r>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」の特徴</a:t>
            </a:r>
            <a:endPar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2" name="図 1"/>
          <p:cNvPicPr>
            <a:picLocks noChangeAspect="1"/>
          </p:cNvPicPr>
          <p:nvPr/>
        </p:nvPicPr>
        <p:blipFill>
          <a:blip r:embed="rId3"/>
          <a:stretch>
            <a:fillRect/>
          </a:stretch>
        </p:blipFill>
        <p:spPr>
          <a:xfrm>
            <a:off x="311388" y="1987826"/>
            <a:ext cx="8447632" cy="3235394"/>
          </a:xfrm>
          <a:prstGeom prst="rect">
            <a:avLst/>
          </a:prstGeom>
        </p:spPr>
      </p:pic>
      <p:sp>
        <p:nvSpPr>
          <p:cNvPr id="6" name="正方形/長方形 5"/>
          <p:cNvSpPr/>
          <p:nvPr/>
        </p:nvSpPr>
        <p:spPr>
          <a:xfrm>
            <a:off x="430696" y="909864"/>
            <a:ext cx="8594034" cy="369332"/>
          </a:xfrm>
          <a:prstGeom prst="rect">
            <a:avLst/>
          </a:prstGeom>
        </p:spPr>
        <p:txBody>
          <a:bodyPr wrap="square">
            <a:spAutoFit/>
          </a:bodyPr>
          <a:lstStyle/>
          <a:p>
            <a:r>
              <a:rPr lang="en-US" altLang="ja-JP" dirty="0" err="1">
                <a:latin typeface="+mn-ea"/>
              </a:rPr>
              <a:t>Tegaki</a:t>
            </a:r>
            <a:r>
              <a:rPr lang="ja-JP" altLang="en-US" dirty="0">
                <a:latin typeface="+mn-ea"/>
              </a:rPr>
              <a:t>の特徴と強み</a:t>
            </a:r>
            <a:endParaRPr lang="en-US" altLang="ja-JP" dirty="0">
              <a:latin typeface="+mn-ea"/>
            </a:endParaRPr>
          </a:p>
        </p:txBody>
      </p:sp>
      <p:sp>
        <p:nvSpPr>
          <p:cNvPr id="5" name="スライド番号プレースホルダー 2"/>
          <p:cNvSpPr>
            <a:spLocks noGrp="1"/>
          </p:cNvSpPr>
          <p:nvPr>
            <p:ph type="sldNum" sz="quarter" idx="12"/>
          </p:nvPr>
        </p:nvSpPr>
        <p:spPr>
          <a:xfrm>
            <a:off x="8619067" y="6356352"/>
            <a:ext cx="2133600" cy="365125"/>
          </a:xfrm>
        </p:spPr>
        <p:txBody>
          <a:bodyPr/>
          <a:lstStyle/>
          <a:p>
            <a:pPr>
              <a:defRPr/>
            </a:pPr>
            <a:r>
              <a:rPr lang="en-US" altLang="ja-JP" dirty="0">
                <a:solidFill>
                  <a:srgbClr val="000000"/>
                </a:solidFill>
              </a:rPr>
              <a:t>40</a:t>
            </a:r>
            <a:endParaRPr lang="ja-JP" altLang="ja-JP" dirty="0">
              <a:solidFill>
                <a:srgbClr val="000000"/>
              </a:solidFill>
            </a:endParaRPr>
          </a:p>
        </p:txBody>
      </p:sp>
    </p:spTree>
    <p:extLst>
      <p:ext uri="{BB962C8B-B14F-4D97-AF65-F5344CB8AC3E}">
        <p14:creationId xmlns:p14="http://schemas.microsoft.com/office/powerpoint/2010/main" val="47743591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p:cNvSpPr txBox="1"/>
          <p:nvPr/>
        </p:nvSpPr>
        <p:spPr>
          <a:xfrm>
            <a:off x="178720" y="93132"/>
            <a:ext cx="8712968" cy="490134"/>
          </a:xfrm>
          <a:prstGeom prst="rect">
            <a:avLst/>
          </a:prstGeom>
          <a:noFill/>
        </p:spPr>
        <p:txBody>
          <a:bodyPr wrap="square" rtlCol="0">
            <a:spAutoFit/>
          </a:bodyPr>
          <a:lstStyle/>
          <a:p>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「決算書</a:t>
            </a:r>
            <a:r>
              <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OCR</a:t>
            </a:r>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」の特徴</a:t>
            </a:r>
            <a:endPar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2" name="図 1"/>
          <p:cNvPicPr>
            <a:picLocks noChangeAspect="1"/>
          </p:cNvPicPr>
          <p:nvPr/>
        </p:nvPicPr>
        <p:blipFill>
          <a:blip r:embed="rId3"/>
          <a:stretch>
            <a:fillRect/>
          </a:stretch>
        </p:blipFill>
        <p:spPr>
          <a:xfrm>
            <a:off x="178720" y="2107096"/>
            <a:ext cx="8757299" cy="4103203"/>
          </a:xfrm>
          <a:prstGeom prst="rect">
            <a:avLst/>
          </a:prstGeom>
        </p:spPr>
      </p:pic>
      <p:sp>
        <p:nvSpPr>
          <p:cNvPr id="5" name="正方形/長方形 4"/>
          <p:cNvSpPr/>
          <p:nvPr/>
        </p:nvSpPr>
        <p:spPr>
          <a:xfrm>
            <a:off x="430696" y="909864"/>
            <a:ext cx="8594034" cy="369332"/>
          </a:xfrm>
          <a:prstGeom prst="rect">
            <a:avLst/>
          </a:prstGeom>
        </p:spPr>
        <p:txBody>
          <a:bodyPr wrap="square">
            <a:spAutoFit/>
          </a:bodyPr>
          <a:lstStyle/>
          <a:p>
            <a:r>
              <a:rPr lang="ja-JP" altLang="en-US" dirty="0">
                <a:latin typeface="+mn-ea"/>
              </a:rPr>
              <a:t>定型・準定型・非定型等の様々な帳票タイプに対応が可能</a:t>
            </a:r>
            <a:endParaRPr lang="en-US" altLang="ja-JP" dirty="0">
              <a:latin typeface="+mn-ea"/>
            </a:endParaRPr>
          </a:p>
        </p:txBody>
      </p:sp>
      <p:sp>
        <p:nvSpPr>
          <p:cNvPr id="6" name="スライド番号プレースホルダー 2"/>
          <p:cNvSpPr>
            <a:spLocks noGrp="1"/>
          </p:cNvSpPr>
          <p:nvPr>
            <p:ph type="sldNum" sz="quarter" idx="12"/>
          </p:nvPr>
        </p:nvSpPr>
        <p:spPr>
          <a:xfrm>
            <a:off x="8619067" y="6356352"/>
            <a:ext cx="2133600" cy="365125"/>
          </a:xfrm>
        </p:spPr>
        <p:txBody>
          <a:bodyPr/>
          <a:lstStyle/>
          <a:p>
            <a:pPr>
              <a:defRPr/>
            </a:pPr>
            <a:r>
              <a:rPr lang="en-US" altLang="ja-JP" dirty="0">
                <a:solidFill>
                  <a:srgbClr val="000000"/>
                </a:solidFill>
              </a:rPr>
              <a:t>41</a:t>
            </a:r>
            <a:endParaRPr lang="ja-JP" altLang="ja-JP" dirty="0">
              <a:solidFill>
                <a:srgbClr val="000000"/>
              </a:solidFill>
            </a:endParaRPr>
          </a:p>
        </p:txBody>
      </p:sp>
    </p:spTree>
    <p:extLst>
      <p:ext uri="{BB962C8B-B14F-4D97-AF65-F5344CB8AC3E}">
        <p14:creationId xmlns:p14="http://schemas.microsoft.com/office/powerpoint/2010/main" val="83179043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p:cNvSpPr txBox="1"/>
          <p:nvPr/>
        </p:nvSpPr>
        <p:spPr>
          <a:xfrm>
            <a:off x="178720" y="93132"/>
            <a:ext cx="8712968" cy="490134"/>
          </a:xfrm>
          <a:prstGeom prst="rect">
            <a:avLst/>
          </a:prstGeom>
          <a:noFill/>
        </p:spPr>
        <p:txBody>
          <a:bodyPr wrap="square" rtlCol="0">
            <a:spAutoFit/>
          </a:bodyPr>
          <a:lstStyle/>
          <a:p>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「決算書</a:t>
            </a:r>
            <a:r>
              <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OCR</a:t>
            </a:r>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」の特徴</a:t>
            </a:r>
            <a:endPar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2" name="図 1"/>
          <p:cNvPicPr>
            <a:picLocks noChangeAspect="1"/>
          </p:cNvPicPr>
          <p:nvPr/>
        </p:nvPicPr>
        <p:blipFill>
          <a:blip r:embed="rId3"/>
          <a:stretch>
            <a:fillRect/>
          </a:stretch>
        </p:blipFill>
        <p:spPr>
          <a:xfrm>
            <a:off x="144754" y="2385390"/>
            <a:ext cx="8780899" cy="3334993"/>
          </a:xfrm>
          <a:prstGeom prst="rect">
            <a:avLst/>
          </a:prstGeom>
        </p:spPr>
      </p:pic>
      <p:sp>
        <p:nvSpPr>
          <p:cNvPr id="4" name="正方形/長方形 3"/>
          <p:cNvSpPr/>
          <p:nvPr/>
        </p:nvSpPr>
        <p:spPr>
          <a:xfrm>
            <a:off x="430696" y="909864"/>
            <a:ext cx="8594034" cy="369332"/>
          </a:xfrm>
          <a:prstGeom prst="rect">
            <a:avLst/>
          </a:prstGeom>
        </p:spPr>
        <p:txBody>
          <a:bodyPr wrap="square">
            <a:spAutoFit/>
          </a:bodyPr>
          <a:lstStyle/>
          <a:p>
            <a:r>
              <a:rPr lang="ja-JP" altLang="en-US" dirty="0">
                <a:latin typeface="+mn-ea"/>
              </a:rPr>
              <a:t>利用のステップ</a:t>
            </a:r>
            <a:endParaRPr lang="en-US" altLang="ja-JP" dirty="0">
              <a:latin typeface="+mn-ea"/>
            </a:endParaRPr>
          </a:p>
        </p:txBody>
      </p:sp>
      <p:sp>
        <p:nvSpPr>
          <p:cNvPr id="5" name="スライド番号プレースホルダー 2"/>
          <p:cNvSpPr>
            <a:spLocks noGrp="1"/>
          </p:cNvSpPr>
          <p:nvPr>
            <p:ph type="sldNum" sz="quarter" idx="12"/>
          </p:nvPr>
        </p:nvSpPr>
        <p:spPr>
          <a:xfrm>
            <a:off x="8619067" y="6356352"/>
            <a:ext cx="2133600" cy="365125"/>
          </a:xfrm>
        </p:spPr>
        <p:txBody>
          <a:bodyPr/>
          <a:lstStyle/>
          <a:p>
            <a:pPr>
              <a:defRPr/>
            </a:pPr>
            <a:r>
              <a:rPr lang="en-US" altLang="ja-JP" dirty="0">
                <a:solidFill>
                  <a:srgbClr val="000000"/>
                </a:solidFill>
              </a:rPr>
              <a:t>42</a:t>
            </a:r>
            <a:endParaRPr lang="ja-JP" altLang="ja-JP" dirty="0">
              <a:solidFill>
                <a:srgbClr val="000000"/>
              </a:solidFill>
            </a:endParaRPr>
          </a:p>
        </p:txBody>
      </p:sp>
    </p:spTree>
    <p:extLst>
      <p:ext uri="{BB962C8B-B14F-4D97-AF65-F5344CB8AC3E}">
        <p14:creationId xmlns:p14="http://schemas.microsoft.com/office/powerpoint/2010/main" val="56049107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p:cNvSpPr txBox="1"/>
          <p:nvPr/>
        </p:nvSpPr>
        <p:spPr>
          <a:xfrm>
            <a:off x="178720" y="93132"/>
            <a:ext cx="8712968" cy="490134"/>
          </a:xfrm>
          <a:prstGeom prst="rect">
            <a:avLst/>
          </a:prstGeom>
          <a:noFill/>
        </p:spPr>
        <p:txBody>
          <a:bodyPr wrap="square" rtlCol="0">
            <a:spAutoFit/>
          </a:bodyPr>
          <a:lstStyle/>
          <a:p>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「決算書</a:t>
            </a:r>
            <a:r>
              <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OCR</a:t>
            </a:r>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」の導入事例</a:t>
            </a:r>
            <a:endPar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2" name="図 1"/>
          <p:cNvPicPr>
            <a:picLocks noChangeAspect="1"/>
          </p:cNvPicPr>
          <p:nvPr/>
        </p:nvPicPr>
        <p:blipFill>
          <a:blip r:embed="rId3"/>
          <a:stretch>
            <a:fillRect/>
          </a:stretch>
        </p:blipFill>
        <p:spPr>
          <a:xfrm>
            <a:off x="281815" y="2194653"/>
            <a:ext cx="8609873" cy="4082114"/>
          </a:xfrm>
          <a:prstGeom prst="rect">
            <a:avLst/>
          </a:prstGeom>
        </p:spPr>
      </p:pic>
      <p:sp>
        <p:nvSpPr>
          <p:cNvPr id="5" name="正方形/長方形 4"/>
          <p:cNvSpPr/>
          <p:nvPr/>
        </p:nvSpPr>
        <p:spPr>
          <a:xfrm>
            <a:off x="430696" y="909864"/>
            <a:ext cx="8594034" cy="369332"/>
          </a:xfrm>
          <a:prstGeom prst="rect">
            <a:avLst/>
          </a:prstGeom>
        </p:spPr>
        <p:txBody>
          <a:bodyPr wrap="square">
            <a:spAutoFit/>
          </a:bodyPr>
          <a:lstStyle/>
          <a:p>
            <a:r>
              <a:rPr lang="en-US" altLang="ja-JP" dirty="0">
                <a:latin typeface="+mn-ea"/>
              </a:rPr>
              <a:t>OCR</a:t>
            </a:r>
            <a:r>
              <a:rPr lang="ja-JP" altLang="en-US" dirty="0">
                <a:latin typeface="+mn-ea"/>
              </a:rPr>
              <a:t>と</a:t>
            </a:r>
            <a:r>
              <a:rPr lang="en-US" altLang="ja-JP" dirty="0">
                <a:latin typeface="+mn-ea"/>
              </a:rPr>
              <a:t>RPA</a:t>
            </a:r>
            <a:r>
              <a:rPr lang="ja-JP" altLang="en-US" dirty="0">
                <a:latin typeface="+mn-ea"/>
              </a:rPr>
              <a:t>を連携した業務効率化例</a:t>
            </a:r>
            <a:endParaRPr lang="en-US" altLang="ja-JP" dirty="0">
              <a:latin typeface="+mn-ea"/>
            </a:endParaRPr>
          </a:p>
        </p:txBody>
      </p:sp>
      <p:sp>
        <p:nvSpPr>
          <p:cNvPr id="6" name="スライド番号プレースホルダー 2"/>
          <p:cNvSpPr>
            <a:spLocks noGrp="1"/>
          </p:cNvSpPr>
          <p:nvPr>
            <p:ph type="sldNum" sz="quarter" idx="12"/>
          </p:nvPr>
        </p:nvSpPr>
        <p:spPr>
          <a:xfrm>
            <a:off x="8619067" y="6356352"/>
            <a:ext cx="2133600" cy="365125"/>
          </a:xfrm>
        </p:spPr>
        <p:txBody>
          <a:bodyPr/>
          <a:lstStyle/>
          <a:p>
            <a:pPr>
              <a:defRPr/>
            </a:pPr>
            <a:r>
              <a:rPr lang="en-US" altLang="ja-JP" dirty="0">
                <a:solidFill>
                  <a:srgbClr val="000000"/>
                </a:solidFill>
              </a:rPr>
              <a:t>43</a:t>
            </a:r>
            <a:endParaRPr lang="ja-JP" altLang="ja-JP" dirty="0">
              <a:solidFill>
                <a:srgbClr val="000000"/>
              </a:solidFill>
            </a:endParaRPr>
          </a:p>
        </p:txBody>
      </p:sp>
    </p:spTree>
    <p:extLst>
      <p:ext uri="{BB962C8B-B14F-4D97-AF65-F5344CB8AC3E}">
        <p14:creationId xmlns:p14="http://schemas.microsoft.com/office/powerpoint/2010/main" val="297290386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ctrTitle"/>
          </p:nvPr>
        </p:nvSpPr>
        <p:spPr/>
        <p:txBody>
          <a:bodyPr/>
          <a:lstStyle/>
          <a:p>
            <a:r>
              <a:rPr kumimoji="1" lang="ja-JP" altLang="en-US" dirty="0"/>
              <a:t>音声入力のテキスト化について</a:t>
            </a:r>
          </a:p>
        </p:txBody>
      </p:sp>
      <p:sp>
        <p:nvSpPr>
          <p:cNvPr id="7" name="テキスト プレースホルダー 6"/>
          <p:cNvSpPr>
            <a:spLocks noGrp="1"/>
          </p:cNvSpPr>
          <p:nvPr>
            <p:ph type="body" sz="quarter" idx="11"/>
          </p:nvPr>
        </p:nvSpPr>
        <p:spPr/>
        <p:txBody>
          <a:bodyPr/>
          <a:lstStyle/>
          <a:p>
            <a:r>
              <a:rPr kumimoji="1" lang="en-US" altLang="ja-JP" dirty="0"/>
              <a:t>7</a:t>
            </a:r>
            <a:endParaRPr kumimoji="1" lang="ja-JP" altLang="en-US" dirty="0"/>
          </a:p>
        </p:txBody>
      </p:sp>
    </p:spTree>
    <p:extLst>
      <p:ext uri="{BB962C8B-B14F-4D97-AF65-F5344CB8AC3E}">
        <p14:creationId xmlns:p14="http://schemas.microsoft.com/office/powerpoint/2010/main" val="20548977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角丸四角形 47"/>
          <p:cNvSpPr/>
          <p:nvPr/>
        </p:nvSpPr>
        <p:spPr>
          <a:xfrm>
            <a:off x="450927" y="836742"/>
            <a:ext cx="8398401" cy="1008081"/>
          </a:xfrm>
          <a:prstGeom prst="roundRect">
            <a:avLst>
              <a:gd name="adj" fmla="val 8588"/>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営業活動や窓口応対等における、逼迫した</a:t>
            </a:r>
            <a:r>
              <a:rPr lang="ja-JP" altLang="en-US" sz="20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応対稼働を軽減</a:t>
            </a:r>
            <a:r>
              <a:rPr lang="ja-JP" altLang="en-US"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するために、 「</a:t>
            </a:r>
            <a:r>
              <a:rPr lang="en-US" altLang="ja-JP"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AI</a:t>
            </a:r>
            <a:r>
              <a:rPr lang="ja-JP" altLang="en-US"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による</a:t>
            </a:r>
            <a:r>
              <a:rPr lang="en-US" altLang="ja-JP"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r>
            <a:br>
              <a:rPr lang="en-US" altLang="ja-JP" dirty="0">
                <a:solidFill>
                  <a:schemeClr val="tx1"/>
                </a:solidFill>
                <a:latin typeface="Meiryo UI" panose="020B0604030504040204" pitchFamily="50" charset="-128"/>
                <a:ea typeface="Meiryo UI" panose="020B0604030504040204" pitchFamily="50" charset="-128"/>
                <a:cs typeface="Meiryo UI" panose="020B0604030504040204" pitchFamily="50" charset="-128"/>
              </a:rPr>
            </a:br>
            <a:r>
              <a:rPr lang="ja-JP" altLang="en-US"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営業提案サポート」 や「ロボットによる受付対応」などが事例としてあげられる。</a:t>
            </a:r>
            <a:endParaRPr lang="en-US" altLang="ja-JP"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正方形/長方形 48"/>
          <p:cNvSpPr/>
          <p:nvPr/>
        </p:nvSpPr>
        <p:spPr>
          <a:xfrm>
            <a:off x="602709" y="2192234"/>
            <a:ext cx="3190508" cy="454913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a:off x="602708" y="1884456"/>
            <a:ext cx="1292726" cy="369332"/>
          </a:xfrm>
          <a:prstGeom prst="rect">
            <a:avLst/>
          </a:prstGeom>
          <a:noFill/>
        </p:spPr>
        <p:txBody>
          <a:bodyPr wrap="none" rtlCol="0">
            <a:spAutoFit/>
          </a:bodyPr>
          <a:lstStyle/>
          <a:p>
            <a:r>
              <a:rPr kumimoji="1" lang="ja-JP" altLang="en-US" b="1" dirty="0">
                <a:latin typeface="Meiryo UI" panose="020B0604030504040204" pitchFamily="50" charset="-128"/>
                <a:ea typeface="Meiryo UI" panose="020B0604030504040204" pitchFamily="50" charset="-128"/>
                <a:cs typeface="Meiryo UI" panose="020B0604030504040204" pitchFamily="50" charset="-128"/>
              </a:rPr>
              <a:t>■ </a:t>
            </a:r>
            <a:r>
              <a:rPr kumimoji="1" lang="en-US" altLang="ja-JP" b="1" dirty="0">
                <a:latin typeface="Meiryo UI" panose="020B0604030504040204" pitchFamily="50" charset="-128"/>
                <a:ea typeface="Meiryo UI" panose="020B0604030504040204" pitchFamily="50" charset="-128"/>
                <a:cs typeface="Meiryo UI" panose="020B0604030504040204" pitchFamily="50" charset="-128"/>
              </a:rPr>
              <a:t>Before</a:t>
            </a:r>
            <a:endParaRPr kumimoji="1" lang="ja-JP" altLang="en-US"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正方形/長方形 50"/>
          <p:cNvSpPr/>
          <p:nvPr/>
        </p:nvSpPr>
        <p:spPr>
          <a:xfrm>
            <a:off x="4324968" y="2192234"/>
            <a:ext cx="4320480" cy="454913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テキスト ボックス 51"/>
          <p:cNvSpPr txBox="1"/>
          <p:nvPr/>
        </p:nvSpPr>
        <p:spPr>
          <a:xfrm>
            <a:off x="4324968" y="1884456"/>
            <a:ext cx="1103444" cy="369332"/>
          </a:xfrm>
          <a:prstGeom prst="rect">
            <a:avLst/>
          </a:prstGeom>
          <a:noFill/>
        </p:spPr>
        <p:txBody>
          <a:bodyPr wrap="none" rtlCol="0">
            <a:spAutoFit/>
          </a:bodyPr>
          <a:lstStyle/>
          <a:p>
            <a:r>
              <a:rPr kumimoji="1" lang="ja-JP" altLang="en-US" b="1" dirty="0">
                <a:latin typeface="Meiryo UI" panose="020B0604030504040204" pitchFamily="50" charset="-128"/>
                <a:ea typeface="Meiryo UI" panose="020B0604030504040204" pitchFamily="50" charset="-128"/>
                <a:cs typeface="Meiryo UI" panose="020B0604030504040204" pitchFamily="50" charset="-128"/>
              </a:rPr>
              <a:t>■ </a:t>
            </a:r>
            <a:r>
              <a:rPr kumimoji="1" lang="en-US" altLang="ja-JP" b="1" dirty="0">
                <a:latin typeface="Meiryo UI" panose="020B0604030504040204" pitchFamily="50" charset="-128"/>
                <a:ea typeface="Meiryo UI" panose="020B0604030504040204" pitchFamily="50" charset="-128"/>
                <a:cs typeface="Meiryo UI" panose="020B0604030504040204" pitchFamily="50" charset="-128"/>
              </a:rPr>
              <a:t>After</a:t>
            </a:r>
            <a:endParaRPr kumimoji="1" lang="ja-JP" altLang="en-US"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3" name="テキスト ボックス 52"/>
          <p:cNvSpPr txBox="1"/>
          <p:nvPr/>
        </p:nvSpPr>
        <p:spPr>
          <a:xfrm>
            <a:off x="4623032" y="4590917"/>
            <a:ext cx="2340705" cy="338554"/>
          </a:xfrm>
          <a:prstGeom prst="rect">
            <a:avLst/>
          </a:prstGeom>
          <a:noFill/>
        </p:spPr>
        <p:txBody>
          <a:bodyPr wrap="none" rtlCol="0">
            <a:spAutoFit/>
          </a:bodyPr>
          <a:lstStyle/>
          <a:p>
            <a:r>
              <a:rPr kumimoji="1" lang="ja-JP" altLang="en-US" sz="1600" b="1" u="sng" dirty="0">
                <a:latin typeface="Meiryo UI" panose="020B0604030504040204" pitchFamily="50" charset="-128"/>
                <a:ea typeface="Meiryo UI" panose="020B0604030504040204" pitchFamily="50" charset="-128"/>
                <a:cs typeface="Meiryo UI" panose="020B0604030504040204" pitchFamily="50" charset="-128"/>
              </a:rPr>
              <a:t>■ロボットによる受付対応</a:t>
            </a:r>
          </a:p>
        </p:txBody>
      </p:sp>
      <p:sp>
        <p:nvSpPr>
          <p:cNvPr id="54" name="テキスト ボックス 53"/>
          <p:cNvSpPr txBox="1"/>
          <p:nvPr/>
        </p:nvSpPr>
        <p:spPr>
          <a:xfrm>
            <a:off x="4623032" y="4929471"/>
            <a:ext cx="2555706" cy="1600438"/>
          </a:xfrm>
          <a:prstGeom prst="rect">
            <a:avLst/>
          </a:prstGeom>
          <a:noFill/>
        </p:spPr>
        <p:txBody>
          <a:bodyPr wrap="square" rtlCol="0">
            <a:sp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カメラで来客者を認識し、来客者の質問を聞き、それぞれの目的に応じた窓口を案内</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企業例：</a:t>
            </a:r>
            <a:r>
              <a:rPr lang="en-US" altLang="ja-JP" sz="1400" u="sng" dirty="0">
                <a:latin typeface="Meiryo UI" panose="020B0604030504040204" pitchFamily="50" charset="-128"/>
                <a:ea typeface="Meiryo UI" panose="020B0604030504040204" pitchFamily="50" charset="-128"/>
                <a:cs typeface="Meiryo UI" panose="020B0604030504040204" pitchFamily="50" charset="-128"/>
              </a:rPr>
              <a:t/>
            </a:r>
            <a:br>
              <a:rPr lang="en-US" altLang="ja-JP" sz="1400" u="sng" dirty="0">
                <a:latin typeface="Meiryo UI" panose="020B0604030504040204" pitchFamily="50" charset="-128"/>
                <a:ea typeface="Meiryo UI" panose="020B0604030504040204" pitchFamily="50" charset="-128"/>
                <a:cs typeface="Meiryo UI" panose="020B0604030504040204" pitchFamily="50" charset="-128"/>
              </a:rPr>
            </a:br>
            <a:r>
              <a:rPr lang="ja-JP" altLang="en-US" sz="1400" u="sng" dirty="0">
                <a:latin typeface="Meiryo UI" panose="020B0604030504040204" pitchFamily="50" charset="-128"/>
                <a:ea typeface="Meiryo UI" panose="020B0604030504040204" pitchFamily="50" charset="-128"/>
                <a:cs typeface="Meiryo UI" panose="020B0604030504040204" pitchFamily="50" charset="-128"/>
              </a:rPr>
              <a:t>三菱東京</a:t>
            </a:r>
            <a:r>
              <a:rPr lang="en-US" altLang="ja-JP" sz="1400" u="sng" dirty="0">
                <a:latin typeface="Meiryo UI" panose="020B0604030504040204" pitchFamily="50" charset="-128"/>
                <a:ea typeface="Meiryo UI" panose="020B0604030504040204" pitchFamily="50" charset="-128"/>
                <a:cs typeface="Meiryo UI" panose="020B0604030504040204" pitchFamily="50" charset="-128"/>
              </a:rPr>
              <a:t>UFJ</a:t>
            </a:r>
            <a:r>
              <a:rPr lang="ja-JP" altLang="en-US" sz="1400" u="sng" dirty="0">
                <a:latin typeface="Meiryo UI" panose="020B0604030504040204" pitchFamily="50" charset="-128"/>
                <a:ea typeface="Meiryo UI" panose="020B0604030504040204" pitchFamily="50" charset="-128"/>
                <a:cs typeface="Meiryo UI" panose="020B0604030504040204" pitchFamily="50" charset="-128"/>
              </a:rPr>
              <a:t>銀行、</a:t>
            </a:r>
            <a:r>
              <a:rPr lang="en-US" altLang="ja-JP" sz="1400" u="sng" dirty="0">
                <a:latin typeface="Meiryo UI" panose="020B0604030504040204" pitchFamily="50" charset="-128"/>
                <a:ea typeface="Meiryo UI" panose="020B0604030504040204" pitchFamily="50" charset="-128"/>
                <a:cs typeface="Meiryo UI" panose="020B0604030504040204" pitchFamily="50" charset="-128"/>
              </a:rPr>
              <a:t/>
            </a:r>
            <a:br>
              <a:rPr lang="en-US" altLang="ja-JP" sz="1400" u="sng" dirty="0">
                <a:latin typeface="Meiryo UI" panose="020B0604030504040204" pitchFamily="50" charset="-128"/>
                <a:ea typeface="Meiryo UI" panose="020B0604030504040204" pitchFamily="50" charset="-128"/>
                <a:cs typeface="Meiryo UI" panose="020B0604030504040204" pitchFamily="50" charset="-128"/>
              </a:rPr>
            </a:br>
            <a:r>
              <a:rPr lang="ja-JP" altLang="en-US" sz="1400" u="sng" dirty="0">
                <a:latin typeface="Meiryo UI" panose="020B0604030504040204" pitchFamily="50" charset="-128"/>
                <a:ea typeface="Meiryo UI" panose="020B0604030504040204" pitchFamily="50" charset="-128"/>
                <a:cs typeface="Meiryo UI" panose="020B0604030504040204" pitchFamily="50" charset="-128"/>
              </a:rPr>
              <a:t>りそな銀行、 ハウステンボス</a:t>
            </a:r>
            <a:endParaRPr lang="en-US" altLang="ja-JP" sz="1400" u="sng"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角丸四角形 58"/>
          <p:cNvSpPr/>
          <p:nvPr/>
        </p:nvSpPr>
        <p:spPr>
          <a:xfrm>
            <a:off x="4519981" y="4516388"/>
            <a:ext cx="3917950" cy="2045912"/>
          </a:xfrm>
          <a:prstGeom prst="roundRect">
            <a:avLst>
              <a:gd name="adj" fmla="val 8752"/>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a:latin typeface="Meiryo UI" panose="020B0604030504040204" pitchFamily="50" charset="-128"/>
              <a:ea typeface="Meiryo UI" panose="020B0604030504040204" pitchFamily="50" charset="-128"/>
              <a:cs typeface="Meiryo UI" panose="020B0604030504040204" pitchFamily="50" charset="-128"/>
            </a:endParaRPr>
          </a:p>
        </p:txBody>
      </p:sp>
      <p:pic>
        <p:nvPicPr>
          <p:cNvPr id="65" name="Picture 2" descr="「受付 行列　イラスト」の画像検索結果">
            <a:hlinkClick r:id="rId2"/>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88558" y="3950691"/>
            <a:ext cx="597317" cy="1230173"/>
          </a:xfrm>
          <a:prstGeom prst="rect">
            <a:avLst/>
          </a:prstGeom>
          <a:noFill/>
          <a:extLst>
            <a:ext uri="{909E8E84-426E-40DD-AFC4-6F175D3DCCD1}">
              <a14:hiddenFill xmlns:a14="http://schemas.microsoft.com/office/drawing/2010/main">
                <a:solidFill>
                  <a:srgbClr val="FFFFFF"/>
                </a:solidFill>
              </a14:hiddenFill>
            </a:ext>
          </a:extLst>
        </p:spPr>
      </p:pic>
      <p:sp>
        <p:nvSpPr>
          <p:cNvPr id="71" name="角丸四角形吹き出し 70"/>
          <p:cNvSpPr/>
          <p:nvPr/>
        </p:nvSpPr>
        <p:spPr>
          <a:xfrm>
            <a:off x="987216" y="2606458"/>
            <a:ext cx="2284398" cy="882742"/>
          </a:xfrm>
          <a:prstGeom prst="wedgeRoundRectCallout">
            <a:avLst>
              <a:gd name="adj1" fmla="val 19303"/>
              <a:gd name="adj2" fmla="val 109624"/>
              <a:gd name="adj3" fmla="val 16667"/>
            </a:avLst>
          </a:prstGeom>
          <a:solidFill>
            <a:schemeClr val="accent5">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お客様対応時に最適な</a:t>
            </a:r>
            <a:endParaRPr kumimoji="1" lang="en-US" altLang="ja-JP" sz="14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14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提案</a:t>
            </a:r>
            <a:r>
              <a:rPr lang="ja-JP" altLang="en-US" sz="14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を</a:t>
            </a:r>
            <a:r>
              <a:rPr kumimoji="1" lang="ja-JP" altLang="en-US" sz="14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したい</a:t>
            </a:r>
          </a:p>
        </p:txBody>
      </p:sp>
      <p:sp>
        <p:nvSpPr>
          <p:cNvPr id="72" name="テキスト ボックス 71"/>
          <p:cNvSpPr txBox="1"/>
          <p:nvPr/>
        </p:nvSpPr>
        <p:spPr>
          <a:xfrm>
            <a:off x="4584274" y="2437181"/>
            <a:ext cx="2645276" cy="338554"/>
          </a:xfrm>
          <a:prstGeom prst="rect">
            <a:avLst/>
          </a:prstGeom>
          <a:noFill/>
        </p:spPr>
        <p:txBody>
          <a:bodyPr wrap="none" rtlCol="0">
            <a:spAutoFit/>
          </a:bodyPr>
          <a:lstStyle/>
          <a:p>
            <a:r>
              <a:rPr kumimoji="1" lang="ja-JP" altLang="en-US" sz="1600" b="1" u="sng" dirty="0">
                <a:latin typeface="Meiryo UI" panose="020B0604030504040204" pitchFamily="50" charset="-128"/>
                <a:ea typeface="Meiryo UI" panose="020B0604030504040204" pitchFamily="50" charset="-128"/>
                <a:cs typeface="Meiryo UI" panose="020B0604030504040204" pitchFamily="50" charset="-128"/>
              </a:rPr>
              <a:t>■</a:t>
            </a:r>
            <a:r>
              <a:rPr kumimoji="1" lang="en-US" altLang="ja-JP" sz="1600" b="1" u="sng" dirty="0">
                <a:latin typeface="Meiryo UI" panose="020B0604030504040204" pitchFamily="50" charset="-128"/>
                <a:ea typeface="Meiryo UI" panose="020B0604030504040204" pitchFamily="50" charset="-128"/>
                <a:cs typeface="Meiryo UI" panose="020B0604030504040204" pitchFamily="50" charset="-128"/>
              </a:rPr>
              <a:t>AI</a:t>
            </a:r>
            <a:r>
              <a:rPr kumimoji="1" lang="ja-JP" altLang="en-US" sz="1600" b="1" u="sng" dirty="0">
                <a:latin typeface="Meiryo UI" panose="020B0604030504040204" pitchFamily="50" charset="-128"/>
                <a:ea typeface="Meiryo UI" panose="020B0604030504040204" pitchFamily="50" charset="-128"/>
                <a:cs typeface="Meiryo UI" panose="020B0604030504040204" pitchFamily="50" charset="-128"/>
              </a:rPr>
              <a:t>による営業提案サポート</a:t>
            </a:r>
          </a:p>
        </p:txBody>
      </p:sp>
      <p:sp>
        <p:nvSpPr>
          <p:cNvPr id="73" name="テキスト ボックス 72"/>
          <p:cNvSpPr txBox="1"/>
          <p:nvPr/>
        </p:nvSpPr>
        <p:spPr>
          <a:xfrm>
            <a:off x="4584274" y="2775736"/>
            <a:ext cx="3674195" cy="1600438"/>
          </a:xfrm>
          <a:prstGeom prst="rect">
            <a:avLst/>
          </a:prstGeom>
          <a:noFill/>
        </p:spPr>
        <p:txBody>
          <a:bodyPr wrap="square" rtlCol="0">
            <a:sp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蓄積データから顧客ニーズに応じた最適</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な提案を人工知能が学習し、適切</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な提案内容をアドバイス</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400" u="sng"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企業例：</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
            </a:r>
            <a:br>
              <a:rPr lang="en-US" altLang="ja-JP" sz="1400" dirty="0">
                <a:latin typeface="Meiryo UI" panose="020B0604030504040204" pitchFamily="50" charset="-128"/>
                <a:ea typeface="Meiryo UI" panose="020B0604030504040204" pitchFamily="50" charset="-128"/>
                <a:cs typeface="Meiryo UI" panose="020B0604030504040204" pitchFamily="50" charset="-128"/>
              </a:rPr>
            </a:br>
            <a:r>
              <a:rPr lang="ja-JP" altLang="en-US" sz="1400" u="sng" dirty="0">
                <a:latin typeface="Meiryo UI" panose="020B0604030504040204" pitchFamily="50" charset="-128"/>
                <a:ea typeface="Meiryo UI" panose="020B0604030504040204" pitchFamily="50" charset="-128"/>
                <a:cs typeface="Meiryo UI" panose="020B0604030504040204" pitchFamily="50" charset="-128"/>
              </a:rPr>
              <a:t>ソフトバンク、</a:t>
            </a:r>
            <a:r>
              <a:rPr lang="en-US" altLang="ja-JP" sz="1400" u="sng" dirty="0">
                <a:latin typeface="Meiryo UI" panose="020B0604030504040204" pitchFamily="50" charset="-128"/>
                <a:ea typeface="Meiryo UI" panose="020B0604030504040204" pitchFamily="50" charset="-128"/>
                <a:cs typeface="Meiryo UI" panose="020B0604030504040204" pitchFamily="50" charset="-128"/>
              </a:rPr>
              <a:t/>
            </a:r>
            <a:br>
              <a:rPr lang="en-US" altLang="ja-JP" sz="1400" u="sng" dirty="0">
                <a:latin typeface="Meiryo UI" panose="020B0604030504040204" pitchFamily="50" charset="-128"/>
                <a:ea typeface="Meiryo UI" panose="020B0604030504040204" pitchFamily="50" charset="-128"/>
                <a:cs typeface="Meiryo UI" panose="020B0604030504040204" pitchFamily="50" charset="-128"/>
              </a:rPr>
            </a:br>
            <a:r>
              <a:rPr lang="ja-JP" altLang="en-US" sz="1400" u="sng" dirty="0">
                <a:latin typeface="Meiryo UI" panose="020B0604030504040204" pitchFamily="50" charset="-128"/>
                <a:ea typeface="Meiryo UI" panose="020B0604030504040204" pitchFamily="50" charset="-128"/>
                <a:cs typeface="Meiryo UI" panose="020B0604030504040204" pitchFamily="50" charset="-128"/>
              </a:rPr>
              <a:t>イケガミ（アパレル企業）</a:t>
            </a:r>
            <a:endParaRPr lang="en-US" altLang="ja-JP" sz="1400" u="sng"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4" name="角丸四角形 73"/>
          <p:cNvSpPr/>
          <p:nvPr/>
        </p:nvSpPr>
        <p:spPr>
          <a:xfrm>
            <a:off x="4481223" y="2362652"/>
            <a:ext cx="3917950" cy="2045912"/>
          </a:xfrm>
          <a:prstGeom prst="roundRect">
            <a:avLst>
              <a:gd name="adj" fmla="val 9218"/>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a:latin typeface="Meiryo UI" panose="020B0604030504040204" pitchFamily="50" charset="-128"/>
              <a:ea typeface="Meiryo UI" panose="020B0604030504040204" pitchFamily="50" charset="-128"/>
              <a:cs typeface="Meiryo UI" panose="020B0604030504040204" pitchFamily="50" charset="-128"/>
            </a:endParaRPr>
          </a:p>
        </p:txBody>
      </p:sp>
      <p:sp>
        <p:nvSpPr>
          <p:cNvPr id="75" name="角丸四角形吹き出し 74"/>
          <p:cNvSpPr/>
          <p:nvPr/>
        </p:nvSpPr>
        <p:spPr>
          <a:xfrm>
            <a:off x="778749" y="5620145"/>
            <a:ext cx="2685628" cy="882742"/>
          </a:xfrm>
          <a:prstGeom prst="wedgeRoundRectCallout">
            <a:avLst>
              <a:gd name="adj1" fmla="val -33392"/>
              <a:gd name="adj2" fmla="val -116414"/>
              <a:gd name="adj3" fmla="val 16667"/>
            </a:avLst>
          </a:prstGeom>
          <a:solidFill>
            <a:schemeClr val="accent5">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お客様対応時の稼働を減らしたい</a:t>
            </a:r>
          </a:p>
        </p:txBody>
      </p:sp>
      <p:pic>
        <p:nvPicPr>
          <p:cNvPr id="78" name="Picture 14" descr="イラスト　ロボット に対する画像結果"/>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866131" y="5454979"/>
            <a:ext cx="516196" cy="504056"/>
          </a:xfrm>
          <a:prstGeom prst="rect">
            <a:avLst/>
          </a:prstGeom>
          <a:noFill/>
          <a:extLst>
            <a:ext uri="{909E8E84-426E-40DD-AFC4-6F175D3DCCD1}">
              <a14:hiddenFill xmlns:a14="http://schemas.microsoft.com/office/drawing/2010/main">
                <a:solidFill>
                  <a:srgbClr val="FFFFFF"/>
                </a:solidFill>
              </a14:hiddenFill>
            </a:ext>
          </a:extLst>
        </p:spPr>
      </p:pic>
      <p:pic>
        <p:nvPicPr>
          <p:cNvPr id="79" name="Picture 16" descr="イラスト　来客 に対する画像結果"/>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7647459" y="5164460"/>
            <a:ext cx="672599" cy="644530"/>
          </a:xfrm>
          <a:prstGeom prst="rect">
            <a:avLst/>
          </a:prstGeom>
          <a:noFill/>
          <a:extLst>
            <a:ext uri="{909E8E84-426E-40DD-AFC4-6F175D3DCCD1}">
              <a14:hiddenFill xmlns:a14="http://schemas.microsoft.com/office/drawing/2010/main">
                <a:solidFill>
                  <a:srgbClr val="FFFFFF"/>
                </a:solidFill>
              </a14:hiddenFill>
            </a:ext>
          </a:extLst>
        </p:spPr>
      </p:pic>
      <p:sp>
        <p:nvSpPr>
          <p:cNvPr id="80" name="円/楕円 79"/>
          <p:cNvSpPr/>
          <p:nvPr/>
        </p:nvSpPr>
        <p:spPr>
          <a:xfrm>
            <a:off x="6941092" y="6115252"/>
            <a:ext cx="183138" cy="19921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1" name="フローチャート : 論理積ゲート 80"/>
          <p:cNvSpPr/>
          <p:nvPr/>
        </p:nvSpPr>
        <p:spPr>
          <a:xfrm rot="16200000">
            <a:off x="6919835" y="6280318"/>
            <a:ext cx="235439" cy="162490"/>
          </a:xfrm>
          <a:prstGeom prst="flowChartDelay">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2" name="円/楕円 81"/>
          <p:cNvSpPr/>
          <p:nvPr/>
        </p:nvSpPr>
        <p:spPr>
          <a:xfrm>
            <a:off x="7179647" y="6118320"/>
            <a:ext cx="183138" cy="19921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3" name="フローチャート : 論理積ゲート 82"/>
          <p:cNvSpPr/>
          <p:nvPr/>
        </p:nvSpPr>
        <p:spPr>
          <a:xfrm rot="16200000">
            <a:off x="7158389" y="6283387"/>
            <a:ext cx="235439" cy="162490"/>
          </a:xfrm>
          <a:prstGeom prst="flowChartDelay">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4" name="円/楕円 83"/>
          <p:cNvSpPr/>
          <p:nvPr/>
        </p:nvSpPr>
        <p:spPr>
          <a:xfrm>
            <a:off x="7778492" y="5830444"/>
            <a:ext cx="183138" cy="19921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5" name="フローチャート : 論理積ゲート 84"/>
          <p:cNvSpPr/>
          <p:nvPr/>
        </p:nvSpPr>
        <p:spPr>
          <a:xfrm rot="16200000">
            <a:off x="7757235" y="5995510"/>
            <a:ext cx="235439" cy="162490"/>
          </a:xfrm>
          <a:prstGeom prst="flowChartDelay">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6" name="フリーフォーム 85"/>
          <p:cNvSpPr/>
          <p:nvPr/>
        </p:nvSpPr>
        <p:spPr>
          <a:xfrm>
            <a:off x="7463498" y="6205862"/>
            <a:ext cx="295012" cy="133165"/>
          </a:xfrm>
          <a:custGeom>
            <a:avLst/>
            <a:gdLst>
              <a:gd name="connsiteX0" fmla="*/ 0 w 319596"/>
              <a:gd name="connsiteY0" fmla="*/ 133165 h 133165"/>
              <a:gd name="connsiteX1" fmla="*/ 213064 w 319596"/>
              <a:gd name="connsiteY1" fmla="*/ 88777 h 133165"/>
              <a:gd name="connsiteX2" fmla="*/ 319596 w 319596"/>
              <a:gd name="connsiteY2" fmla="*/ 0 h 133165"/>
            </a:gdLst>
            <a:ahLst/>
            <a:cxnLst>
              <a:cxn ang="0">
                <a:pos x="connsiteX0" y="connsiteY0"/>
              </a:cxn>
              <a:cxn ang="0">
                <a:pos x="connsiteX1" y="connsiteY1"/>
              </a:cxn>
              <a:cxn ang="0">
                <a:pos x="connsiteX2" y="connsiteY2"/>
              </a:cxn>
            </a:cxnLst>
            <a:rect l="l" t="t" r="r" b="b"/>
            <a:pathLst>
              <a:path w="319596" h="133165">
                <a:moveTo>
                  <a:pt x="0" y="133165"/>
                </a:moveTo>
                <a:cubicBezTo>
                  <a:pt x="79899" y="122068"/>
                  <a:pt x="159798" y="110971"/>
                  <a:pt x="213064" y="88777"/>
                </a:cubicBezTo>
                <a:cubicBezTo>
                  <a:pt x="266330" y="66583"/>
                  <a:pt x="292963" y="33291"/>
                  <a:pt x="319596" y="0"/>
                </a:cubicBezTo>
              </a:path>
            </a:pathLst>
          </a:custGeom>
          <a:noFill/>
          <a:ln>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7" name="角丸四角形吹き出し 86"/>
          <p:cNvSpPr/>
          <p:nvPr/>
        </p:nvSpPr>
        <p:spPr>
          <a:xfrm>
            <a:off x="7032661" y="4625281"/>
            <a:ext cx="837399" cy="365020"/>
          </a:xfrm>
          <a:prstGeom prst="wedgeRoundRectCallout">
            <a:avLst>
              <a:gd name="adj1" fmla="val -49433"/>
              <a:gd name="adj2" fmla="val 170841"/>
              <a:gd name="adj3" fmla="val 16667"/>
            </a:avLst>
          </a:prstGeom>
          <a:solidFill>
            <a:schemeClr val="accent5">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窓口ハ</a:t>
            </a:r>
            <a:r>
              <a:rPr kumimoji="1" lang="en-US" altLang="ja-JP"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r>
            <a:br>
              <a:rPr kumimoji="1" lang="en-US" altLang="ja-JP"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br>
            <a:r>
              <a:rPr kumimoji="1"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アチラデス</a:t>
            </a:r>
          </a:p>
        </p:txBody>
      </p:sp>
      <p:pic>
        <p:nvPicPr>
          <p:cNvPr id="88" name="Picture 2" descr="イラスト　人工知能 に対する画像結果"/>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276108" y="5285416"/>
            <a:ext cx="359658" cy="402618"/>
          </a:xfrm>
          <a:prstGeom prst="rect">
            <a:avLst/>
          </a:prstGeom>
          <a:noFill/>
          <a:extLst>
            <a:ext uri="{909E8E84-426E-40DD-AFC4-6F175D3DCCD1}">
              <a14:hiddenFill xmlns:a14="http://schemas.microsoft.com/office/drawing/2010/main">
                <a:solidFill>
                  <a:srgbClr val="FFFFFF"/>
                </a:solidFill>
              </a14:hiddenFill>
            </a:ext>
          </a:extLst>
        </p:spPr>
      </p:pic>
      <p:pic>
        <p:nvPicPr>
          <p:cNvPr id="89" name="Picture 2"/>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8721" b="94186" l="8108" r="87838">
                        <a14:foregroundMark x1="55405" y1="8721" x2="58108" y2="91860"/>
                        <a14:foregroundMark x1="68919" y1="17442" x2="36486" y2="9884"/>
                        <a14:foregroundMark x1="58108" y1="69767" x2="55405" y2="94186"/>
                      </a14:backgroundRemoval>
                    </a14:imgEffect>
                  </a14:imgLayer>
                </a14:imgProps>
              </a:ext>
              <a:ext uri="{28A0092B-C50C-407E-A947-70E740481C1C}">
                <a14:useLocalDpi xmlns:a14="http://schemas.microsoft.com/office/drawing/2010/main"/>
              </a:ext>
            </a:extLst>
          </a:blip>
          <a:srcRect/>
          <a:stretch>
            <a:fillRect/>
          </a:stretch>
        </p:blipFill>
        <p:spPr bwMode="auto">
          <a:xfrm>
            <a:off x="6866131" y="3193491"/>
            <a:ext cx="458606" cy="10588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0" name="Picture 6" descr="イラスト　データベース に対する画像結果"/>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flipH="1">
            <a:off x="7734766" y="2898846"/>
            <a:ext cx="371815" cy="446316"/>
          </a:xfrm>
          <a:prstGeom prst="rect">
            <a:avLst/>
          </a:prstGeom>
          <a:noFill/>
          <a:extLst>
            <a:ext uri="{909E8E84-426E-40DD-AFC4-6F175D3DCCD1}">
              <a14:hiddenFill xmlns:a14="http://schemas.microsoft.com/office/drawing/2010/main">
                <a:solidFill>
                  <a:srgbClr val="FFFFFF"/>
                </a:solidFill>
              </a14:hiddenFill>
            </a:ext>
          </a:extLst>
        </p:spPr>
      </p:pic>
      <p:cxnSp>
        <p:nvCxnSpPr>
          <p:cNvPr id="91" name="直線コネクタ 90"/>
          <p:cNvCxnSpPr/>
          <p:nvPr/>
        </p:nvCxnSpPr>
        <p:spPr>
          <a:xfrm flipH="1">
            <a:off x="7324737" y="3295548"/>
            <a:ext cx="437517" cy="1936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92" name="Picture 2" descr="イラスト　人工知能 に対する画像結果"/>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575163" y="2731010"/>
            <a:ext cx="359658" cy="402618"/>
          </a:xfrm>
          <a:prstGeom prst="rect">
            <a:avLst/>
          </a:prstGeom>
          <a:noFill/>
          <a:extLst>
            <a:ext uri="{909E8E84-426E-40DD-AFC4-6F175D3DCCD1}">
              <a14:hiddenFill xmlns:a14="http://schemas.microsoft.com/office/drawing/2010/main">
                <a:solidFill>
                  <a:srgbClr val="FFFFFF"/>
                </a:solidFill>
              </a14:hiddenFill>
            </a:ext>
          </a:extLst>
        </p:spPr>
      </p:pic>
      <p:sp>
        <p:nvSpPr>
          <p:cNvPr id="93" name="角丸四角形吹き出し 92"/>
          <p:cNvSpPr/>
          <p:nvPr/>
        </p:nvSpPr>
        <p:spPr>
          <a:xfrm>
            <a:off x="7343037" y="3722910"/>
            <a:ext cx="1121863" cy="600460"/>
          </a:xfrm>
          <a:prstGeom prst="wedgeRoundRectCallout">
            <a:avLst>
              <a:gd name="adj1" fmla="val -21053"/>
              <a:gd name="adj2" fmla="val -99787"/>
              <a:gd name="adj3" fmla="val 16667"/>
            </a:avLst>
          </a:prstGeom>
          <a:solidFill>
            <a:schemeClr val="accent5">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このお客</a:t>
            </a:r>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様には</a:t>
            </a:r>
            <a:r>
              <a:rPr lang="en-US" altLang="ja-JP"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XXX</a:t>
            </a:r>
            <a:r>
              <a:rPr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を</a:t>
            </a:r>
            <a:endParaRPr lang="en-US" altLang="ja-JP"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11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提案しましょう</a:t>
            </a:r>
          </a:p>
        </p:txBody>
      </p:sp>
      <p:pic>
        <p:nvPicPr>
          <p:cNvPr id="94" name="Picture 2" descr="http://2.bp.blogspot.com/-9BulXVe7Rmw/UxbLZqq7rZI/AAAAAAAAd9c/XKk2sQt_YWs/s800/gyouretsu.png"/>
          <p:cNvPicPr>
            <a:picLocks noChangeAspect="1" noChangeArrowheads="1"/>
          </p:cNvPicPr>
          <p:nvPr/>
        </p:nvPicPr>
        <p:blipFill>
          <a:blip r:embed="rId10" cstate="screen">
            <a:extLst>
              <a:ext uri="{BEBA8EAE-BF5A-486C-A8C5-ECC9F3942E4B}">
                <a14:imgProps xmlns:a14="http://schemas.microsoft.com/office/drawing/2010/main">
                  <a14:imgLayer r:embed="rId11">
                    <a14:imgEffect>
                      <a14:saturation sat="0"/>
                    </a14:imgEffect>
                  </a14:imgLayer>
                </a14:imgProps>
              </a:ext>
              <a:ext uri="{28A0092B-C50C-407E-A947-70E740481C1C}">
                <a14:useLocalDpi xmlns:a14="http://schemas.microsoft.com/office/drawing/2010/main"/>
              </a:ext>
            </a:extLst>
          </a:blip>
          <a:srcRect/>
          <a:stretch>
            <a:fillRect/>
          </a:stretch>
        </p:blipFill>
        <p:spPr bwMode="auto">
          <a:xfrm>
            <a:off x="1209103" y="4463027"/>
            <a:ext cx="1037387" cy="864922"/>
          </a:xfrm>
          <a:prstGeom prst="rect">
            <a:avLst/>
          </a:prstGeom>
          <a:noFill/>
          <a:extLst>
            <a:ext uri="{909E8E84-426E-40DD-AFC4-6F175D3DCCD1}">
              <a14:hiddenFill xmlns:a14="http://schemas.microsoft.com/office/drawing/2010/main">
                <a:solidFill>
                  <a:srgbClr val="FFFFFF"/>
                </a:solidFill>
              </a14:hiddenFill>
            </a:ext>
          </a:extLst>
        </p:spPr>
      </p:pic>
      <p:pic>
        <p:nvPicPr>
          <p:cNvPr id="95" name="Picture 4" descr="https://img.lancers.jp/proposal/d/5/d5c634222197a985a36c569a9661b3bb18f628b93658a6fc812b9d984e64d892_7736282_450_10191770.jpg?20160927131631"/>
          <p:cNvPicPr>
            <a:picLocks noChangeAspect="1" noChangeArrowheads="1"/>
          </p:cNvPicPr>
          <p:nvPr/>
        </p:nvPicPr>
        <p:blipFill rotWithShape="1">
          <a:blip r:embed="rId12" cstate="screen">
            <a:grayscl/>
            <a:extLst>
              <a:ext uri="{BEBA8EAE-BF5A-486C-A8C5-ECC9F3942E4B}">
                <a14:imgProps xmlns:a14="http://schemas.microsoft.com/office/drawing/2010/main">
                  <a14:imgLayer r:embed="rId13">
                    <a14:imgEffect>
                      <a14:backgroundRemoval t="10000" b="91000" l="25424" r="100000">
                        <a14:foregroundMark x1="62147" y1="20667" x2="62147" y2="79000"/>
                        <a14:foregroundMark x1="62147" y1="79000" x2="40678" y2="67667"/>
                        <a14:foregroundMark x1="40678" y1="67667" x2="58192" y2="54000"/>
                        <a14:foregroundMark x1="58192" y1="54000" x2="77966" y2="67333"/>
                        <a14:foregroundMark x1="77966" y1="67333" x2="75141" y2="85667"/>
                        <a14:foregroundMark x1="75141" y1="85667" x2="61582" y2="69000"/>
                        <a14:foregroundMark x1="61582" y1="69000" x2="63842" y2="52000"/>
                        <a14:foregroundMark x1="63842" y1="52000" x2="77401" y2="35667"/>
                        <a14:foregroundMark x1="77401" y1="35667" x2="58757" y2="23000"/>
                        <a14:foregroundMark x1="58757" y1="23000" x2="59887" y2="41000"/>
                        <a14:foregroundMark x1="59887" y1="41000" x2="37853" y2="53333"/>
                        <a14:foregroundMark x1="37853" y1="53333" x2="35028" y2="71667"/>
                        <a14:foregroundMark x1="35028" y1="71667" x2="40678" y2="88333"/>
                        <a14:foregroundMark x1="40678" y1="88333" x2="70621" y2="91000"/>
                        <a14:foregroundMark x1="70621" y1="91000" x2="83616" y2="75000"/>
                        <a14:foregroundMark x1="83616" y1="75000" x2="83616" y2="58000"/>
                        <a14:foregroundMark x1="83616" y1="58000" x2="64407" y2="47000"/>
                        <a14:foregroundMark x1="48588" y1="30000" x2="53107" y2="27000"/>
                        <a14:foregroundMark x1="53107" y1="39000" x2="50282" y2="31000"/>
                        <a14:foregroundMark x1="51977" y1="38000" x2="61017" y2="22333"/>
                        <a14:foregroundMark x1="87006" y1="80333" x2="83616" y2="73000"/>
                        <a14:foregroundMark x1="77966" y1="90333" x2="41243" y2="91000"/>
                        <a14:foregroundMark x1="53107" y1="36667" x2="50847" y2="28333"/>
                        <a14:foregroundMark x1="51977" y1="27667" x2="77401" y2="28667"/>
                      </a14:backgroundRemoval>
                    </a14:imgEffect>
                  </a14:imgLayer>
                </a14:imgProps>
              </a:ext>
              <a:ext uri="{28A0092B-C50C-407E-A947-70E740481C1C}">
                <a14:useLocalDpi xmlns:a14="http://schemas.microsoft.com/office/drawing/2010/main"/>
              </a:ext>
            </a:extLst>
          </a:blip>
          <a:srcRect/>
          <a:stretch/>
        </p:blipFill>
        <p:spPr bwMode="auto">
          <a:xfrm>
            <a:off x="2222809" y="3836610"/>
            <a:ext cx="737233" cy="1249820"/>
          </a:xfrm>
          <a:prstGeom prst="rect">
            <a:avLst/>
          </a:prstGeom>
          <a:noFill/>
          <a:extLst>
            <a:ext uri="{909E8E84-426E-40DD-AFC4-6F175D3DCCD1}">
              <a14:hiddenFill xmlns:a14="http://schemas.microsoft.com/office/drawing/2010/main">
                <a:solidFill>
                  <a:srgbClr val="FFFFFF"/>
                </a:solidFill>
              </a14:hiddenFill>
            </a:ext>
          </a:extLst>
        </p:spPr>
      </p:pic>
      <p:pic>
        <p:nvPicPr>
          <p:cNvPr id="96" name="Picture 4" descr="https://img.lancers.jp/proposal/d/5/d5c634222197a985a36c569a9661b3bb18f628b93658a6fc812b9d984e64d892_7736282_450_10191770.jpg?20160927131631"/>
          <p:cNvPicPr>
            <a:picLocks noChangeAspect="1" noChangeArrowheads="1"/>
          </p:cNvPicPr>
          <p:nvPr/>
        </p:nvPicPr>
        <p:blipFill rotWithShape="1">
          <a:blip r:embed="rId14" cstate="screen">
            <a:grayscl/>
            <a:extLst>
              <a:ext uri="{BEBA8EAE-BF5A-486C-A8C5-ECC9F3942E4B}">
                <a14:imgProps xmlns:a14="http://schemas.microsoft.com/office/drawing/2010/main">
                  <a14:imgLayer r:embed="rId15">
                    <a14:imgEffect>
                      <a14:backgroundRemoval t="10000" b="91000" l="0" r="94836">
                        <a14:foregroundMark x1="85915" y1="91000" x2="61033" y2="89667"/>
                        <a14:foregroundMark x1="61033" y1="89667" x2="22066" y2="66667"/>
                        <a14:foregroundMark x1="22066" y1="66667" x2="16901" y2="55000"/>
                        <a14:foregroundMark x1="17840" y1="63667" x2="30047" y2="78667"/>
                        <a14:foregroundMark x1="30047" y1="78667" x2="48826" y2="46667"/>
                        <a14:foregroundMark x1="48826" y1="46667" x2="43662" y2="28000"/>
                        <a14:foregroundMark x1="43662" y1="28000" x2="38498" y2="45000"/>
                        <a14:foregroundMark x1="38498" y1="45000" x2="53052" y2="31667"/>
                        <a14:foregroundMark x1="53052" y1="31667" x2="42254" y2="23333"/>
                        <a14:foregroundMark x1="94836" y1="68333" x2="88263" y2="63000"/>
                        <a14:foregroundMark x1="76056" y1="83667" x2="68545" y2="86333"/>
                        <a14:foregroundMark x1="40376" y1="47333" x2="30047" y2="32000"/>
                        <a14:foregroundMark x1="30047" y1="32000" x2="30986" y2="28667"/>
                        <a14:foregroundMark x1="52113" y1="33000" x2="50704" y2="39667"/>
                        <a14:foregroundMark x1="52582" y1="34000" x2="52582" y2="39667"/>
                        <a14:foregroundMark x1="28169" y1="29667" x2="34272" y2="46333"/>
                        <a14:foregroundMark x1="34272" y1="46333" x2="42254" y2="46333"/>
                        <a14:foregroundMark x1="15962" y1="42000" x2="13146" y2="44333"/>
                        <a14:foregroundMark x1="16901" y1="35333" x2="12207" y2="36667"/>
                        <a14:foregroundMark x1="22066" y1="44667" x2="22066" y2="47000"/>
                        <a14:foregroundMark x1="17840" y1="31333" x2="15023" y2="31333"/>
                        <a14:foregroundMark x1="20657" y1="27333" x2="16901" y2="26000"/>
                        <a14:foregroundMark x1="18779" y1="53000" x2="12676" y2="59000"/>
                        <a14:foregroundMark x1="12207" y1="57000" x2="16901" y2="53667"/>
                      </a14:backgroundRemoval>
                    </a14:imgEffect>
                  </a14:imgLayer>
                </a14:imgProps>
              </a:ext>
              <a:ext uri="{28A0092B-C50C-407E-A947-70E740481C1C}">
                <a14:useLocalDpi xmlns:a14="http://schemas.microsoft.com/office/drawing/2010/main"/>
              </a:ext>
            </a:extLst>
          </a:blip>
          <a:srcRect/>
          <a:stretch/>
        </p:blipFill>
        <p:spPr bwMode="auto">
          <a:xfrm>
            <a:off x="2767035" y="3807666"/>
            <a:ext cx="1009159" cy="1269937"/>
          </a:xfrm>
          <a:prstGeom prst="rect">
            <a:avLst/>
          </a:prstGeom>
          <a:noFill/>
          <a:extLst>
            <a:ext uri="{909E8E84-426E-40DD-AFC4-6F175D3DCCD1}">
              <a14:hiddenFill xmlns:a14="http://schemas.microsoft.com/office/drawing/2010/main">
                <a:solidFill>
                  <a:srgbClr val="FFFFFF"/>
                </a:solidFill>
              </a14:hiddenFill>
            </a:ext>
          </a:extLst>
        </p:spPr>
      </p:pic>
      <p:sp>
        <p:nvSpPr>
          <p:cNvPr id="40" name="右矢印 39"/>
          <p:cNvSpPr/>
          <p:nvPr/>
        </p:nvSpPr>
        <p:spPr>
          <a:xfrm>
            <a:off x="3617308" y="2638370"/>
            <a:ext cx="902673" cy="86853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右矢印 40"/>
          <p:cNvSpPr/>
          <p:nvPr/>
        </p:nvSpPr>
        <p:spPr>
          <a:xfrm>
            <a:off x="3617308" y="5595394"/>
            <a:ext cx="902673" cy="86853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42" name="グループ化 41"/>
          <p:cNvGrpSpPr/>
          <p:nvPr/>
        </p:nvGrpSpPr>
        <p:grpSpPr>
          <a:xfrm>
            <a:off x="7956199" y="2239953"/>
            <a:ext cx="537302" cy="521233"/>
            <a:chOff x="8820033" y="7514198"/>
            <a:chExt cx="966063" cy="965956"/>
          </a:xfrm>
        </p:grpSpPr>
        <p:sp>
          <p:nvSpPr>
            <p:cNvPr id="43" name="円/楕円 42"/>
            <p:cNvSpPr/>
            <p:nvPr/>
          </p:nvSpPr>
          <p:spPr>
            <a:xfrm>
              <a:off x="8820033" y="7514198"/>
              <a:ext cx="966063" cy="965956"/>
            </a:xfrm>
            <a:prstGeom prst="ellipse">
              <a:avLst/>
            </a:prstGeom>
            <a:solidFill>
              <a:sysClr val="window" lastClr="FFFFFF"/>
            </a:solidFill>
            <a:ln w="9525" cap="flat" cmpd="sng" algn="ctr">
              <a:solidFill>
                <a:srgbClr val="1F497D">
                  <a:lumMod val="20000"/>
                  <a:lumOff val="80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700" b="0" i="0" u="none" strike="noStrike" kern="0" cap="none" spc="0" normalizeH="0" baseline="0" noProof="0">
                <a:ln>
                  <a:noFill/>
                </a:ln>
                <a:solidFill>
                  <a:prstClr val="black">
                    <a:lumMod val="50000"/>
                    <a:lumOff val="50000"/>
                  </a:prstClr>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pic>
          <p:nvPicPr>
            <p:cNvPr id="44" name="Picture 12"/>
            <p:cNvPicPr>
              <a:picLocks noChangeAspect="1" noChangeArrowheads="1"/>
            </p:cNvPicPr>
            <p:nvPr/>
          </p:nvPicPr>
          <p:blipFill>
            <a:blip r:embed="rId16" cstate="screen">
              <a:extLst>
                <a:ext uri="{28A0092B-C50C-407E-A947-70E740481C1C}">
                  <a14:useLocalDpi xmlns:a14="http://schemas.microsoft.com/office/drawing/2010/main"/>
                </a:ext>
              </a:extLst>
            </a:blip>
            <a:srcRect/>
            <a:stretch>
              <a:fillRect/>
            </a:stretch>
          </p:blipFill>
          <p:spPr bwMode="auto">
            <a:xfrm>
              <a:off x="8937436" y="7863272"/>
              <a:ext cx="787405" cy="59124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5" name="テキスト ボックス 44"/>
            <p:cNvSpPr txBox="1"/>
            <p:nvPr/>
          </p:nvSpPr>
          <p:spPr>
            <a:xfrm>
              <a:off x="8991908" y="7567003"/>
              <a:ext cx="747061" cy="427781"/>
            </a:xfrm>
            <a:prstGeom prst="rect">
              <a:avLst/>
            </a:prstGeom>
            <a:noFill/>
          </p:spPr>
          <p:txBody>
            <a:bodyPr wrap="none" rtlCol="0">
              <a:spAutoFit/>
            </a:bodyPr>
            <a:lstStyle/>
            <a:p>
              <a:r>
                <a:rPr lang="ja-JP" altLang="en-US" sz="900" b="1" dirty="0">
                  <a:solidFill>
                    <a:srgbClr val="0000FF"/>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分析</a:t>
              </a:r>
            </a:p>
          </p:txBody>
        </p:sp>
      </p:grpSp>
      <p:grpSp>
        <p:nvGrpSpPr>
          <p:cNvPr id="46" name="グループ化 45"/>
          <p:cNvGrpSpPr/>
          <p:nvPr/>
        </p:nvGrpSpPr>
        <p:grpSpPr>
          <a:xfrm>
            <a:off x="8489245" y="4450553"/>
            <a:ext cx="528133" cy="475967"/>
            <a:chOff x="6181056" y="7495996"/>
            <a:chExt cx="952040" cy="951934"/>
          </a:xfrm>
        </p:grpSpPr>
        <p:grpSp>
          <p:nvGrpSpPr>
            <p:cNvPr id="47" name="グループ化 46"/>
            <p:cNvGrpSpPr/>
            <p:nvPr/>
          </p:nvGrpSpPr>
          <p:grpSpPr>
            <a:xfrm>
              <a:off x="6181056" y="7495996"/>
              <a:ext cx="952040" cy="951934"/>
              <a:chOff x="3404176" y="3264428"/>
              <a:chExt cx="952040" cy="951934"/>
            </a:xfrm>
          </p:grpSpPr>
          <p:sp>
            <p:nvSpPr>
              <p:cNvPr id="56" name="円/楕円 55"/>
              <p:cNvSpPr/>
              <p:nvPr/>
            </p:nvSpPr>
            <p:spPr>
              <a:xfrm>
                <a:off x="3404176" y="3264428"/>
                <a:ext cx="952040" cy="951934"/>
              </a:xfrm>
              <a:prstGeom prst="ellipse">
                <a:avLst/>
              </a:prstGeom>
              <a:solidFill>
                <a:sysClr val="window" lastClr="FFFFFF"/>
              </a:solidFill>
              <a:ln w="9525" cap="flat" cmpd="sng" algn="ctr">
                <a:solidFill>
                  <a:srgbClr val="1F497D">
                    <a:lumMod val="20000"/>
                    <a:lumOff val="80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prstClr val="black">
                      <a:lumMod val="50000"/>
                      <a:lumOff val="50000"/>
                    </a:prstClr>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pic>
            <p:nvPicPr>
              <p:cNvPr id="57" name="Picture 8"/>
              <p:cNvPicPr>
                <a:picLocks noChangeAspect="1" noChangeArrowheads="1"/>
              </p:cNvPicPr>
              <p:nvPr/>
            </p:nvPicPr>
            <p:blipFill>
              <a:blip r:embed="rId17" cstate="screen">
                <a:extLst>
                  <a:ext uri="{BEBA8EAE-BF5A-486C-A8C5-ECC9F3942E4B}">
                    <a14:imgProps xmlns:a14="http://schemas.microsoft.com/office/drawing/2010/main">
                      <a14:imgLayer r:embed="rId18">
                        <a14:imgEffect>
                          <a14:backgroundRemoval t="0" b="100000" l="9174" r="89450"/>
                        </a14:imgEffect>
                      </a14:imgLayer>
                    </a14:imgProps>
                  </a:ext>
                  <a:ext uri="{28A0092B-C50C-407E-A947-70E740481C1C}">
                    <a14:useLocalDpi xmlns:a14="http://schemas.microsoft.com/office/drawing/2010/main"/>
                  </a:ext>
                </a:extLst>
              </a:blip>
              <a:srcRect/>
              <a:stretch>
                <a:fillRect/>
              </a:stretch>
            </p:blipFill>
            <p:spPr bwMode="auto">
              <a:xfrm>
                <a:off x="3638423" y="3671220"/>
                <a:ext cx="483547" cy="514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55" name="テキスト ボックス 54"/>
            <p:cNvSpPr txBox="1"/>
            <p:nvPr/>
          </p:nvSpPr>
          <p:spPr>
            <a:xfrm>
              <a:off x="6384404" y="7533456"/>
              <a:ext cx="656529" cy="461664"/>
            </a:xfrm>
            <a:prstGeom prst="rect">
              <a:avLst/>
            </a:prstGeom>
            <a:noFill/>
          </p:spPr>
          <p:txBody>
            <a:bodyPr wrap="none" rtlCol="0">
              <a:spAutoFit/>
            </a:bodyPr>
            <a:lstStyle/>
            <a:p>
              <a:r>
                <a:rPr lang="ja-JP" altLang="en-US" sz="900" b="1" dirty="0">
                  <a:solidFill>
                    <a:srgbClr val="0000FF"/>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聞く</a:t>
              </a:r>
            </a:p>
          </p:txBody>
        </p:sp>
      </p:grpSp>
      <p:grpSp>
        <p:nvGrpSpPr>
          <p:cNvPr id="58" name="グループ化 57"/>
          <p:cNvGrpSpPr/>
          <p:nvPr/>
        </p:nvGrpSpPr>
        <p:grpSpPr>
          <a:xfrm>
            <a:off x="7902577" y="4442634"/>
            <a:ext cx="586928" cy="515324"/>
            <a:chOff x="5137744" y="7495996"/>
            <a:chExt cx="952040" cy="951934"/>
          </a:xfrm>
        </p:grpSpPr>
        <p:sp>
          <p:nvSpPr>
            <p:cNvPr id="60" name="円/楕円 59"/>
            <p:cNvSpPr/>
            <p:nvPr/>
          </p:nvSpPr>
          <p:spPr>
            <a:xfrm>
              <a:off x="5137744" y="7495996"/>
              <a:ext cx="952040" cy="951934"/>
            </a:xfrm>
            <a:prstGeom prst="ellipse">
              <a:avLst/>
            </a:prstGeom>
            <a:solidFill>
              <a:sysClr val="window" lastClr="FFFFFF"/>
            </a:solidFill>
            <a:ln w="9525" cap="flat" cmpd="sng" algn="ctr">
              <a:solidFill>
                <a:srgbClr val="1F497D">
                  <a:lumMod val="20000"/>
                  <a:lumOff val="80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prstClr val="black">
                    <a:lumMod val="50000"/>
                    <a:lumOff val="50000"/>
                  </a:prstClr>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pic>
          <p:nvPicPr>
            <p:cNvPr id="61" name="Picture 7"/>
            <p:cNvPicPr>
              <a:picLocks noChangeAspect="1" noChangeArrowheads="1"/>
            </p:cNvPicPr>
            <p:nvPr/>
          </p:nvPicPr>
          <p:blipFill>
            <a:blip r:embed="rId19"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387452" y="7876592"/>
              <a:ext cx="503899" cy="5175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2" name="テキスト ボックス 61"/>
            <p:cNvSpPr txBox="1"/>
            <p:nvPr/>
          </p:nvSpPr>
          <p:spPr>
            <a:xfrm>
              <a:off x="5313039" y="7533457"/>
              <a:ext cx="776322" cy="474780"/>
            </a:xfrm>
            <a:prstGeom prst="rect">
              <a:avLst/>
            </a:prstGeom>
            <a:noFill/>
          </p:spPr>
          <p:txBody>
            <a:bodyPr wrap="none" rtlCol="0">
              <a:spAutoFit/>
            </a:bodyPr>
            <a:lstStyle/>
            <a:p>
              <a:r>
                <a:rPr lang="ja-JP" altLang="en-US" sz="900" b="1" dirty="0">
                  <a:solidFill>
                    <a:srgbClr val="0000FF"/>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見る</a:t>
              </a:r>
            </a:p>
          </p:txBody>
        </p:sp>
      </p:grpSp>
      <p:sp>
        <p:nvSpPr>
          <p:cNvPr id="63" name="テキスト ボックス 62"/>
          <p:cNvSpPr txBox="1"/>
          <p:nvPr/>
        </p:nvSpPr>
        <p:spPr>
          <a:xfrm>
            <a:off x="178720" y="93132"/>
            <a:ext cx="8712968" cy="490134"/>
          </a:xfrm>
          <a:prstGeom prst="rect">
            <a:avLst/>
          </a:prstGeom>
          <a:noFill/>
        </p:spPr>
        <p:txBody>
          <a:bodyPr wrap="square" rtlCol="0">
            <a:spAutoFit/>
          </a:bodyPr>
          <a:lstStyle/>
          <a:p>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世の中の</a:t>
            </a:r>
            <a:r>
              <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AI</a:t>
            </a:r>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活用事例～顧客対応～</a:t>
            </a:r>
            <a:endPar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スライド番号プレースホルダー 3"/>
          <p:cNvSpPr>
            <a:spLocks noGrp="1"/>
          </p:cNvSpPr>
          <p:nvPr>
            <p:ph type="sldNum" sz="quarter" idx="12"/>
          </p:nvPr>
        </p:nvSpPr>
        <p:spPr>
          <a:xfrm>
            <a:off x="6968924" y="6547306"/>
            <a:ext cx="2133600" cy="365125"/>
          </a:xfrm>
        </p:spPr>
        <p:txBody>
          <a:bodyPr/>
          <a:lstStyle/>
          <a:p>
            <a:pPr algn="r">
              <a:defRPr/>
            </a:pPr>
            <a:r>
              <a:rPr lang="en-US" altLang="ja-JP" dirty="0">
                <a:solidFill>
                  <a:srgbClr val="000000"/>
                </a:solidFill>
              </a:rPr>
              <a:t>5</a:t>
            </a:r>
            <a:endParaRPr lang="ja-JP" altLang="ja-JP" dirty="0">
              <a:solidFill>
                <a:srgbClr val="000000"/>
              </a:solidFill>
            </a:endParaRPr>
          </a:p>
        </p:txBody>
      </p:sp>
    </p:spTree>
    <p:extLst>
      <p:ext uri="{BB962C8B-B14F-4D97-AF65-F5344CB8AC3E}">
        <p14:creationId xmlns:p14="http://schemas.microsoft.com/office/powerpoint/2010/main" val="203801791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p:cNvSpPr txBox="1"/>
          <p:nvPr/>
        </p:nvSpPr>
        <p:spPr>
          <a:xfrm>
            <a:off x="178720" y="93132"/>
            <a:ext cx="8712968" cy="490134"/>
          </a:xfrm>
          <a:prstGeom prst="rect">
            <a:avLst/>
          </a:prstGeom>
          <a:noFill/>
        </p:spPr>
        <p:txBody>
          <a:bodyPr wrap="square" rtlCol="0">
            <a:spAutoFit/>
          </a:bodyPr>
          <a:lstStyle/>
          <a:p>
            <a:r>
              <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AI</a:t>
            </a:r>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音声認識システム</a:t>
            </a:r>
            <a:endPar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正方形/長方形 2"/>
          <p:cNvSpPr/>
          <p:nvPr/>
        </p:nvSpPr>
        <p:spPr>
          <a:xfrm>
            <a:off x="430696" y="909864"/>
            <a:ext cx="8594034" cy="523220"/>
          </a:xfrm>
          <a:prstGeom prst="rect">
            <a:avLst/>
          </a:prstGeom>
        </p:spPr>
        <p:txBody>
          <a:bodyPr wrap="square">
            <a:spAutoFit/>
          </a:bodyPr>
          <a:lstStyle/>
          <a:p>
            <a:r>
              <a:rPr lang="en-US" altLang="ja-JP" sz="2800" dirty="0">
                <a:solidFill>
                  <a:schemeClr val="accent3"/>
                </a:solidFill>
                <a:latin typeface="+mn-ea"/>
              </a:rPr>
              <a:t>AI</a:t>
            </a:r>
            <a:r>
              <a:rPr lang="ja-JP" altLang="en-US" sz="2800" dirty="0">
                <a:solidFill>
                  <a:schemeClr val="accent3"/>
                </a:solidFill>
                <a:latin typeface="+mn-ea"/>
              </a:rPr>
              <a:t>音声認識システムとは</a:t>
            </a:r>
            <a:endParaRPr lang="en-US" altLang="ja-JP" sz="2800" dirty="0">
              <a:solidFill>
                <a:schemeClr val="accent3"/>
              </a:solidFill>
              <a:latin typeface="+mn-ea"/>
            </a:endParaRPr>
          </a:p>
        </p:txBody>
      </p:sp>
      <p:sp>
        <p:nvSpPr>
          <p:cNvPr id="2" name="正方形/長方形 1"/>
          <p:cNvSpPr/>
          <p:nvPr/>
        </p:nvSpPr>
        <p:spPr>
          <a:xfrm>
            <a:off x="430697" y="2458843"/>
            <a:ext cx="8192442" cy="2554545"/>
          </a:xfrm>
          <a:prstGeom prst="rect">
            <a:avLst/>
          </a:prstGeom>
        </p:spPr>
        <p:txBody>
          <a:bodyPr wrap="square">
            <a:spAutoFit/>
          </a:bodyPr>
          <a:lstStyle/>
          <a:p>
            <a:r>
              <a:rPr lang="en-US" altLang="ja-JP" sz="3200" dirty="0">
                <a:latin typeface="Segoe UI" panose="020B0502040204020203" pitchFamily="34" charset="0"/>
              </a:rPr>
              <a:t>AI</a:t>
            </a:r>
            <a:r>
              <a:rPr lang="ja-JP" altLang="en-US" sz="3200" dirty="0">
                <a:latin typeface="Segoe UI" panose="020B0502040204020203" pitchFamily="34" charset="0"/>
              </a:rPr>
              <a:t>（人工知能）が音声を認識してテキスト化するサービスです。</a:t>
            </a:r>
            <a:r>
              <a:rPr lang="en-US" altLang="ja-JP" sz="3200" dirty="0">
                <a:latin typeface="Segoe UI" panose="020B0502040204020203" pitchFamily="34" charset="0"/>
              </a:rPr>
              <a:t>AI</a:t>
            </a:r>
            <a:r>
              <a:rPr lang="ja-JP" altLang="en-US" sz="3200" dirty="0">
                <a:latin typeface="Segoe UI" panose="020B0502040204020203" pitchFamily="34" charset="0"/>
              </a:rPr>
              <a:t>でテキスト化するため安価で高精度な文字起こしができ、議事録・インタビュー・講演などの文字起こしの手間を省き、業務生産性を高めます。</a:t>
            </a:r>
            <a:endParaRPr lang="ja-JP" altLang="en-US" sz="3200" dirty="0"/>
          </a:p>
        </p:txBody>
      </p:sp>
      <p:sp>
        <p:nvSpPr>
          <p:cNvPr id="5" name="スライド番号プレースホルダー 2"/>
          <p:cNvSpPr>
            <a:spLocks noGrp="1"/>
          </p:cNvSpPr>
          <p:nvPr>
            <p:ph type="sldNum" sz="quarter" idx="12"/>
          </p:nvPr>
        </p:nvSpPr>
        <p:spPr>
          <a:xfrm>
            <a:off x="8619067" y="6356352"/>
            <a:ext cx="2133600" cy="365125"/>
          </a:xfrm>
        </p:spPr>
        <p:txBody>
          <a:bodyPr/>
          <a:lstStyle/>
          <a:p>
            <a:pPr>
              <a:defRPr/>
            </a:pPr>
            <a:r>
              <a:rPr lang="en-US" altLang="ja-JP" dirty="0">
                <a:solidFill>
                  <a:srgbClr val="000000"/>
                </a:solidFill>
              </a:rPr>
              <a:t>45</a:t>
            </a:r>
            <a:endParaRPr lang="ja-JP" altLang="ja-JP" dirty="0">
              <a:solidFill>
                <a:srgbClr val="000000"/>
              </a:solidFill>
            </a:endParaRPr>
          </a:p>
        </p:txBody>
      </p:sp>
    </p:spTree>
    <p:extLst>
      <p:ext uri="{BB962C8B-B14F-4D97-AF65-F5344CB8AC3E}">
        <p14:creationId xmlns:p14="http://schemas.microsoft.com/office/powerpoint/2010/main" val="258108628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p:cNvSpPr txBox="1"/>
          <p:nvPr/>
        </p:nvSpPr>
        <p:spPr>
          <a:xfrm>
            <a:off x="178720" y="93132"/>
            <a:ext cx="8712968" cy="490134"/>
          </a:xfrm>
          <a:prstGeom prst="rect">
            <a:avLst/>
          </a:prstGeom>
          <a:noFill/>
        </p:spPr>
        <p:txBody>
          <a:bodyPr wrap="square" rtlCol="0">
            <a:spAutoFit/>
          </a:bodyPr>
          <a:lstStyle/>
          <a:p>
            <a:r>
              <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AI</a:t>
            </a:r>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音声認識システム</a:t>
            </a:r>
            <a:endPar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正方形/長方形 2"/>
          <p:cNvSpPr/>
          <p:nvPr/>
        </p:nvSpPr>
        <p:spPr>
          <a:xfrm>
            <a:off x="430696" y="909864"/>
            <a:ext cx="8594034" cy="369332"/>
          </a:xfrm>
          <a:prstGeom prst="rect">
            <a:avLst/>
          </a:prstGeom>
        </p:spPr>
        <p:txBody>
          <a:bodyPr wrap="square">
            <a:spAutoFit/>
          </a:bodyPr>
          <a:lstStyle/>
          <a:p>
            <a:r>
              <a:rPr lang="ja-JP" altLang="en-US" dirty="0">
                <a:latin typeface="+mn-ea"/>
              </a:rPr>
              <a:t>主要クラウドサービス</a:t>
            </a:r>
            <a:endParaRPr lang="en-US" altLang="ja-JP" dirty="0">
              <a:latin typeface="+mn-ea"/>
            </a:endParaRPr>
          </a:p>
        </p:txBody>
      </p:sp>
      <p:graphicFrame>
        <p:nvGraphicFramePr>
          <p:cNvPr id="4" name="表 3"/>
          <p:cNvGraphicFramePr>
            <a:graphicFrameLocks noGrp="1"/>
          </p:cNvGraphicFramePr>
          <p:nvPr>
            <p:extLst>
              <p:ext uri="{D42A27DB-BD31-4B8C-83A1-F6EECF244321}">
                <p14:modId xmlns:p14="http://schemas.microsoft.com/office/powerpoint/2010/main" val="2516078404"/>
              </p:ext>
            </p:extLst>
          </p:nvPr>
        </p:nvGraphicFramePr>
        <p:xfrm>
          <a:off x="430694" y="1466444"/>
          <a:ext cx="8159852" cy="3962400"/>
        </p:xfrm>
        <a:graphic>
          <a:graphicData uri="http://schemas.openxmlformats.org/drawingml/2006/table">
            <a:tbl>
              <a:tblPr firstRow="1" bandRow="1">
                <a:tableStyleId>{5C22544A-7EE6-4342-B048-85BDC9FD1C3A}</a:tableStyleId>
              </a:tblPr>
              <a:tblGrid>
                <a:gridCol w="2039963">
                  <a:extLst>
                    <a:ext uri="{9D8B030D-6E8A-4147-A177-3AD203B41FA5}">
                      <a16:colId xmlns:a16="http://schemas.microsoft.com/office/drawing/2014/main" xmlns="" val="3588025178"/>
                    </a:ext>
                  </a:extLst>
                </a:gridCol>
                <a:gridCol w="2039963">
                  <a:extLst>
                    <a:ext uri="{9D8B030D-6E8A-4147-A177-3AD203B41FA5}">
                      <a16:colId xmlns:a16="http://schemas.microsoft.com/office/drawing/2014/main" xmlns="" val="3056759190"/>
                    </a:ext>
                  </a:extLst>
                </a:gridCol>
                <a:gridCol w="2039963">
                  <a:extLst>
                    <a:ext uri="{9D8B030D-6E8A-4147-A177-3AD203B41FA5}">
                      <a16:colId xmlns:a16="http://schemas.microsoft.com/office/drawing/2014/main" xmlns="" val="569145013"/>
                    </a:ext>
                  </a:extLst>
                </a:gridCol>
                <a:gridCol w="2039963">
                  <a:extLst>
                    <a:ext uri="{9D8B030D-6E8A-4147-A177-3AD203B41FA5}">
                      <a16:colId xmlns:a16="http://schemas.microsoft.com/office/drawing/2014/main" xmlns="" val="2561026822"/>
                    </a:ext>
                  </a:extLst>
                </a:gridCol>
              </a:tblGrid>
              <a:tr h="501252">
                <a:tc>
                  <a:txBody>
                    <a:bodyPr/>
                    <a:lstStyle/>
                    <a:p>
                      <a:r>
                        <a:rPr lang="en-US" altLang="ja-JP" sz="1600" dirty="0">
                          <a:effectLst/>
                        </a:rPr>
                        <a:t>Google Cloud Speech-to-Text</a:t>
                      </a:r>
                      <a:endParaRPr kumimoji="1" lang="ja-JP" altLang="en-US" sz="1600" dirty="0"/>
                    </a:p>
                  </a:txBody>
                  <a:tcPr/>
                </a:tc>
                <a:tc>
                  <a:txBody>
                    <a:bodyPr/>
                    <a:lstStyle/>
                    <a:p>
                      <a:r>
                        <a:rPr lang="en-US" altLang="ja-JP" sz="1600" dirty="0">
                          <a:effectLst/>
                        </a:rPr>
                        <a:t>Watson Speech to Text</a:t>
                      </a:r>
                      <a:endParaRPr kumimoji="1" lang="ja-JP" altLang="en-US" sz="1600" dirty="0"/>
                    </a:p>
                  </a:txBody>
                  <a:tcPr/>
                </a:tc>
                <a:tc>
                  <a:txBody>
                    <a:bodyPr/>
                    <a:lstStyle/>
                    <a:p>
                      <a:r>
                        <a:rPr lang="en-US" altLang="ja-JP" sz="1600" dirty="0">
                          <a:effectLst/>
                        </a:rPr>
                        <a:t>Microsoft Speech Service</a:t>
                      </a:r>
                      <a:endParaRPr kumimoji="1" lang="ja-JP" altLang="en-US" sz="1600" dirty="0"/>
                    </a:p>
                  </a:txBody>
                  <a:tcPr/>
                </a:tc>
                <a:tc>
                  <a:txBody>
                    <a:bodyPr/>
                    <a:lstStyle/>
                    <a:p>
                      <a:r>
                        <a:rPr lang="en-US" altLang="ja-JP" sz="1600" dirty="0">
                          <a:effectLst/>
                        </a:rPr>
                        <a:t>Amazon Transcribe</a:t>
                      </a:r>
                      <a:endParaRPr kumimoji="1" lang="ja-JP" altLang="en-US" sz="1600" dirty="0"/>
                    </a:p>
                  </a:txBody>
                  <a:tcPr/>
                </a:tc>
                <a:extLst>
                  <a:ext uri="{0D108BD9-81ED-4DB2-BD59-A6C34878D82A}">
                    <a16:rowId xmlns:a16="http://schemas.microsoft.com/office/drawing/2014/main" xmlns="" val="1559021042"/>
                  </a:ext>
                </a:extLst>
              </a:tr>
              <a:tr h="873439">
                <a:tc>
                  <a:txBody>
                    <a:bodyPr/>
                    <a:lstStyle/>
                    <a:p>
                      <a:r>
                        <a:rPr lang="en-US" altLang="ja-JP" dirty="0">
                          <a:effectLst/>
                        </a:rPr>
                        <a:t>API</a:t>
                      </a:r>
                      <a:r>
                        <a:rPr lang="ja-JP" altLang="en-US" dirty="0">
                          <a:effectLst/>
                        </a:rPr>
                        <a:t>が解放されており、</a:t>
                      </a:r>
                      <a:r>
                        <a:rPr lang="en-US" altLang="ja-JP" dirty="0">
                          <a:effectLst/>
                        </a:rPr>
                        <a:t>Google</a:t>
                      </a:r>
                      <a:r>
                        <a:rPr lang="ja-JP" altLang="en-US" dirty="0">
                          <a:effectLst/>
                        </a:rPr>
                        <a:t>の機械学習技術を使用した精度の高い音声認識を利用可能 。</a:t>
                      </a:r>
                      <a:br>
                        <a:rPr lang="ja-JP" altLang="en-US" dirty="0">
                          <a:effectLst/>
                        </a:rPr>
                      </a:br>
                      <a:r>
                        <a:rPr lang="ja-JP" altLang="en-US" dirty="0">
                          <a:effectLst/>
                        </a:rPr>
                        <a:t/>
                      </a:r>
                      <a:br>
                        <a:rPr lang="ja-JP" altLang="en-US" dirty="0">
                          <a:effectLst/>
                        </a:rPr>
                      </a:br>
                      <a:r>
                        <a:rPr lang="en-US" altLang="ja-JP" dirty="0">
                          <a:effectLst/>
                        </a:rPr>
                        <a:t>120</a:t>
                      </a:r>
                      <a:r>
                        <a:rPr lang="ja-JP" altLang="en-US" dirty="0">
                          <a:effectLst/>
                        </a:rPr>
                        <a:t>の言語と方言を認識しており、日本語もサポート。リアルタイムで話す音声も録音データも、テキスト化することが可能。</a:t>
                      </a:r>
                      <a:endParaRPr kumimoji="1" lang="ja-JP" altLang="en-US" dirty="0"/>
                    </a:p>
                  </a:txBody>
                  <a:tcPr/>
                </a:tc>
                <a:tc>
                  <a:txBody>
                    <a:bodyPr/>
                    <a:lstStyle/>
                    <a:p>
                      <a:r>
                        <a:rPr lang="en-US" altLang="ja-JP" dirty="0">
                          <a:effectLst/>
                        </a:rPr>
                        <a:t>Watson</a:t>
                      </a:r>
                      <a:r>
                        <a:rPr lang="ja-JP" altLang="en-US" dirty="0">
                          <a:effectLst/>
                        </a:rPr>
                        <a:t>を活用した音声認識サービス。クラウド上で</a:t>
                      </a:r>
                      <a:r>
                        <a:rPr lang="en-US" altLang="ja-JP" dirty="0">
                          <a:effectLst/>
                        </a:rPr>
                        <a:t>API</a:t>
                      </a:r>
                      <a:r>
                        <a:rPr lang="ja-JP" altLang="en-US" dirty="0">
                          <a:effectLst/>
                        </a:rPr>
                        <a:t>が解放されており、幅広い言語に対応。 </a:t>
                      </a:r>
                      <a:br>
                        <a:rPr lang="ja-JP" altLang="en-US" dirty="0">
                          <a:effectLst/>
                        </a:rPr>
                      </a:br>
                      <a:r>
                        <a:rPr lang="ja-JP" altLang="en-US" dirty="0">
                          <a:effectLst/>
                        </a:rPr>
                        <a:t/>
                      </a:r>
                      <a:br>
                        <a:rPr lang="ja-JP" altLang="en-US" dirty="0">
                          <a:effectLst/>
                        </a:rPr>
                      </a:br>
                      <a:r>
                        <a:rPr lang="en-US" altLang="ja-JP" dirty="0">
                          <a:effectLst/>
                        </a:rPr>
                        <a:t>Watson Speech to Text </a:t>
                      </a:r>
                      <a:r>
                        <a:rPr lang="ja-JP" altLang="en-US" dirty="0">
                          <a:effectLst/>
                        </a:rPr>
                        <a:t>では特有の単語や言い方を追加学習することも可能。</a:t>
                      </a:r>
                      <a:endParaRPr kumimoji="1" lang="ja-JP" altLang="en-US" dirty="0"/>
                    </a:p>
                  </a:txBody>
                  <a:tcPr/>
                </a:tc>
                <a:tc>
                  <a:txBody>
                    <a:bodyPr/>
                    <a:lstStyle/>
                    <a:p>
                      <a:r>
                        <a:rPr lang="ja-JP" altLang="en-US" dirty="0">
                          <a:effectLst/>
                        </a:rPr>
                        <a:t>様々な音声データをリアルタイムにテキスト変換することが可能。 </a:t>
                      </a:r>
                      <a:br>
                        <a:rPr lang="ja-JP" altLang="en-US" dirty="0">
                          <a:effectLst/>
                        </a:rPr>
                      </a:br>
                      <a:r>
                        <a:rPr lang="ja-JP" altLang="en-US" dirty="0">
                          <a:effectLst/>
                        </a:rPr>
                        <a:t/>
                      </a:r>
                      <a:br>
                        <a:rPr lang="ja-JP" altLang="en-US" dirty="0">
                          <a:effectLst/>
                        </a:rPr>
                      </a:br>
                      <a:r>
                        <a:rPr lang="en-US" altLang="ja-JP" dirty="0">
                          <a:effectLst/>
                        </a:rPr>
                        <a:t>Microsoft</a:t>
                      </a:r>
                      <a:r>
                        <a:rPr lang="ja-JP" altLang="en-US" dirty="0">
                          <a:effectLst/>
                        </a:rPr>
                        <a:t>が展開するクラウドサービス</a:t>
                      </a:r>
                      <a:r>
                        <a:rPr lang="en-US" altLang="ja-JP" dirty="0">
                          <a:effectLst/>
                        </a:rPr>
                        <a:t>Azure</a:t>
                      </a:r>
                      <a:r>
                        <a:rPr lang="ja-JP" altLang="en-US" dirty="0">
                          <a:effectLst/>
                        </a:rPr>
                        <a:t>のサービスとして、無料で使える</a:t>
                      </a:r>
                      <a:r>
                        <a:rPr lang="en-US" altLang="ja-JP" dirty="0">
                          <a:effectLst/>
                        </a:rPr>
                        <a:t>Free</a:t>
                      </a:r>
                      <a:r>
                        <a:rPr lang="ja-JP" altLang="en-US" dirty="0">
                          <a:effectLst/>
                        </a:rPr>
                        <a:t>プランから提供。</a:t>
                      </a:r>
                      <a:endParaRPr kumimoji="1" lang="ja-JP" altLang="en-US" dirty="0"/>
                    </a:p>
                  </a:txBody>
                  <a:tcPr/>
                </a:tc>
                <a:tc>
                  <a:txBody>
                    <a:bodyPr/>
                    <a:lstStyle/>
                    <a:p>
                      <a:r>
                        <a:rPr lang="ja-JP" altLang="en-US" dirty="0">
                          <a:effectLst/>
                        </a:rPr>
                        <a:t>リアルタイムでの文字起こしや固有の用語を追加登録することが可能。</a:t>
                      </a:r>
                      <a:br>
                        <a:rPr lang="ja-JP" altLang="en-US" dirty="0">
                          <a:effectLst/>
                        </a:rPr>
                      </a:br>
                      <a:r>
                        <a:rPr lang="ja-JP" altLang="en-US" dirty="0">
                          <a:effectLst/>
                        </a:rPr>
                        <a:t/>
                      </a:r>
                      <a:br>
                        <a:rPr lang="ja-JP" altLang="en-US" dirty="0">
                          <a:effectLst/>
                        </a:rPr>
                      </a:br>
                      <a:r>
                        <a:rPr lang="ja-JP" altLang="en-US" dirty="0">
                          <a:effectLst/>
                        </a:rPr>
                        <a:t>医療従事者向の</a:t>
                      </a:r>
                      <a:r>
                        <a:rPr lang="en-US" altLang="ja-JP" dirty="0">
                          <a:effectLst/>
                        </a:rPr>
                        <a:t>API</a:t>
                      </a:r>
                      <a:r>
                        <a:rPr lang="ja-JP" altLang="en-US" dirty="0">
                          <a:effectLst/>
                        </a:rPr>
                        <a:t>も用意されており、医療関連の専門用語を含む音声データでもテキストに変換することが可能。</a:t>
                      </a:r>
                      <a:endParaRPr kumimoji="1" lang="ja-JP" altLang="en-US" dirty="0"/>
                    </a:p>
                  </a:txBody>
                  <a:tcPr/>
                </a:tc>
                <a:extLst>
                  <a:ext uri="{0D108BD9-81ED-4DB2-BD59-A6C34878D82A}">
                    <a16:rowId xmlns:a16="http://schemas.microsoft.com/office/drawing/2014/main" xmlns="" val="1835385359"/>
                  </a:ext>
                </a:extLst>
              </a:tr>
            </a:tbl>
          </a:graphicData>
        </a:graphic>
      </p:graphicFrame>
      <p:sp>
        <p:nvSpPr>
          <p:cNvPr id="5" name="スライド番号プレースホルダー 2"/>
          <p:cNvSpPr>
            <a:spLocks noGrp="1"/>
          </p:cNvSpPr>
          <p:nvPr>
            <p:ph type="sldNum" sz="quarter" idx="12"/>
          </p:nvPr>
        </p:nvSpPr>
        <p:spPr>
          <a:xfrm>
            <a:off x="8619067" y="6356352"/>
            <a:ext cx="2133600" cy="365125"/>
          </a:xfrm>
        </p:spPr>
        <p:txBody>
          <a:bodyPr/>
          <a:lstStyle/>
          <a:p>
            <a:pPr>
              <a:defRPr/>
            </a:pPr>
            <a:r>
              <a:rPr lang="en-US" altLang="ja-JP" dirty="0">
                <a:solidFill>
                  <a:srgbClr val="000000"/>
                </a:solidFill>
              </a:rPr>
              <a:t>46</a:t>
            </a:r>
            <a:endParaRPr lang="ja-JP" altLang="ja-JP" dirty="0">
              <a:solidFill>
                <a:srgbClr val="000000"/>
              </a:solidFill>
            </a:endParaRPr>
          </a:p>
        </p:txBody>
      </p:sp>
    </p:spTree>
    <p:extLst>
      <p:ext uri="{BB962C8B-B14F-4D97-AF65-F5344CB8AC3E}">
        <p14:creationId xmlns:p14="http://schemas.microsoft.com/office/powerpoint/2010/main" val="194704052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p:cNvSpPr txBox="1"/>
          <p:nvPr/>
        </p:nvSpPr>
        <p:spPr>
          <a:xfrm>
            <a:off x="178720" y="93132"/>
            <a:ext cx="8712968" cy="490134"/>
          </a:xfrm>
          <a:prstGeom prst="rect">
            <a:avLst/>
          </a:prstGeom>
          <a:noFill/>
        </p:spPr>
        <p:txBody>
          <a:bodyPr wrap="square" rtlCol="0">
            <a:spAutoFit/>
          </a:bodyPr>
          <a:lstStyle/>
          <a:p>
            <a:r>
              <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AI</a:t>
            </a:r>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音声認識システム</a:t>
            </a:r>
            <a:endPar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正方形/長方形 2"/>
          <p:cNvSpPr/>
          <p:nvPr/>
        </p:nvSpPr>
        <p:spPr>
          <a:xfrm>
            <a:off x="430696" y="909864"/>
            <a:ext cx="8594034" cy="523220"/>
          </a:xfrm>
          <a:prstGeom prst="rect">
            <a:avLst/>
          </a:prstGeom>
        </p:spPr>
        <p:txBody>
          <a:bodyPr wrap="square">
            <a:spAutoFit/>
          </a:bodyPr>
          <a:lstStyle/>
          <a:p>
            <a:r>
              <a:rPr lang="ja-JP" altLang="en-US" sz="2800" dirty="0">
                <a:solidFill>
                  <a:schemeClr val="accent3"/>
                </a:solidFill>
                <a:latin typeface="+mn-ea"/>
              </a:rPr>
              <a:t>議事録作成とは</a:t>
            </a:r>
            <a:endParaRPr lang="en-US" altLang="ja-JP" sz="2800" dirty="0">
              <a:solidFill>
                <a:schemeClr val="accent3"/>
              </a:solidFill>
              <a:latin typeface="+mn-ea"/>
            </a:endParaRPr>
          </a:p>
        </p:txBody>
      </p:sp>
      <p:sp>
        <p:nvSpPr>
          <p:cNvPr id="2" name="正方形/長方形 1"/>
          <p:cNvSpPr/>
          <p:nvPr/>
        </p:nvSpPr>
        <p:spPr>
          <a:xfrm>
            <a:off x="314950" y="1638240"/>
            <a:ext cx="8192442" cy="1569660"/>
          </a:xfrm>
          <a:prstGeom prst="rect">
            <a:avLst/>
          </a:prstGeom>
        </p:spPr>
        <p:txBody>
          <a:bodyPr wrap="square">
            <a:spAutoFit/>
          </a:bodyPr>
          <a:lstStyle/>
          <a:p>
            <a:r>
              <a:rPr lang="ja-JP" altLang="en-US" sz="2400" dirty="0"/>
              <a:t>音声認識技術</a:t>
            </a:r>
            <a:r>
              <a:rPr lang="en-US" altLang="ja-JP" sz="2400" dirty="0" err="1"/>
              <a:t>AmiVoice</a:t>
            </a:r>
            <a:r>
              <a:rPr lang="ja-JP" altLang="en-US" sz="2400" dirty="0"/>
              <a:t>（アミボイス）は、従来の機械が中心となる音声認識と異なり、人が自然に機械に話しかけるとあたかも人間のように受け答えや記録などの動作をしてくれる、音声認識を中心とした知的ヒューマンインターフェース。多くの場面で利用が可能</a:t>
            </a:r>
            <a:endParaRPr lang="en-US" altLang="ja-JP" sz="2400" dirty="0"/>
          </a:p>
        </p:txBody>
      </p:sp>
      <p:pic>
        <p:nvPicPr>
          <p:cNvPr id="4" name="図 3"/>
          <p:cNvPicPr>
            <a:picLocks noChangeAspect="1"/>
          </p:cNvPicPr>
          <p:nvPr/>
        </p:nvPicPr>
        <p:blipFill>
          <a:blip r:embed="rId3"/>
          <a:stretch>
            <a:fillRect/>
          </a:stretch>
        </p:blipFill>
        <p:spPr>
          <a:xfrm>
            <a:off x="128380" y="3752947"/>
            <a:ext cx="8896350" cy="2000250"/>
          </a:xfrm>
          <a:prstGeom prst="rect">
            <a:avLst/>
          </a:prstGeom>
        </p:spPr>
      </p:pic>
      <p:sp>
        <p:nvSpPr>
          <p:cNvPr id="6" name="スライド番号プレースホルダー 2"/>
          <p:cNvSpPr>
            <a:spLocks noGrp="1"/>
          </p:cNvSpPr>
          <p:nvPr>
            <p:ph type="sldNum" sz="quarter" idx="12"/>
          </p:nvPr>
        </p:nvSpPr>
        <p:spPr>
          <a:xfrm>
            <a:off x="8619067" y="6356352"/>
            <a:ext cx="2133600" cy="365125"/>
          </a:xfrm>
        </p:spPr>
        <p:txBody>
          <a:bodyPr/>
          <a:lstStyle/>
          <a:p>
            <a:pPr>
              <a:defRPr/>
            </a:pPr>
            <a:r>
              <a:rPr lang="en-US" altLang="ja-JP" dirty="0">
                <a:solidFill>
                  <a:srgbClr val="000000"/>
                </a:solidFill>
              </a:rPr>
              <a:t>48</a:t>
            </a:r>
            <a:endParaRPr lang="ja-JP" altLang="ja-JP" dirty="0">
              <a:solidFill>
                <a:srgbClr val="000000"/>
              </a:solidFill>
            </a:endParaRPr>
          </a:p>
        </p:txBody>
      </p:sp>
    </p:spTree>
    <p:extLst>
      <p:ext uri="{BB962C8B-B14F-4D97-AF65-F5344CB8AC3E}">
        <p14:creationId xmlns:p14="http://schemas.microsoft.com/office/powerpoint/2010/main" val="220885585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p:cNvSpPr txBox="1"/>
          <p:nvPr/>
        </p:nvSpPr>
        <p:spPr>
          <a:xfrm>
            <a:off x="178720" y="93132"/>
            <a:ext cx="8712968" cy="490134"/>
          </a:xfrm>
          <a:prstGeom prst="rect">
            <a:avLst/>
          </a:prstGeom>
          <a:noFill/>
        </p:spPr>
        <p:txBody>
          <a:bodyPr wrap="square" rtlCol="0">
            <a:spAutoFit/>
          </a:bodyPr>
          <a:lstStyle/>
          <a:p>
            <a:r>
              <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AI</a:t>
            </a:r>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音声認識システム</a:t>
            </a:r>
            <a:endPar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正方形/長方形 2"/>
          <p:cNvSpPr/>
          <p:nvPr/>
        </p:nvSpPr>
        <p:spPr>
          <a:xfrm>
            <a:off x="430696" y="909864"/>
            <a:ext cx="8594034" cy="369332"/>
          </a:xfrm>
          <a:prstGeom prst="rect">
            <a:avLst/>
          </a:prstGeom>
        </p:spPr>
        <p:txBody>
          <a:bodyPr wrap="square">
            <a:spAutoFit/>
          </a:bodyPr>
          <a:lstStyle/>
          <a:p>
            <a:r>
              <a:rPr lang="ja-JP" altLang="en-US" dirty="0">
                <a:latin typeface="+mn-ea"/>
              </a:rPr>
              <a:t>議事録自動作成ツール</a:t>
            </a:r>
            <a:endParaRPr lang="en-US" altLang="ja-JP" dirty="0">
              <a:latin typeface="+mn-ea"/>
            </a:endParaRPr>
          </a:p>
        </p:txBody>
      </p:sp>
      <p:graphicFrame>
        <p:nvGraphicFramePr>
          <p:cNvPr id="5" name="表 4"/>
          <p:cNvGraphicFramePr>
            <a:graphicFrameLocks noGrp="1"/>
          </p:cNvGraphicFramePr>
          <p:nvPr>
            <p:extLst>
              <p:ext uri="{D42A27DB-BD31-4B8C-83A1-F6EECF244321}">
                <p14:modId xmlns:p14="http://schemas.microsoft.com/office/powerpoint/2010/main" val="1285728921"/>
              </p:ext>
            </p:extLst>
          </p:nvPr>
        </p:nvGraphicFramePr>
        <p:xfrm>
          <a:off x="430696" y="1466444"/>
          <a:ext cx="8147820" cy="4236720"/>
        </p:xfrm>
        <a:graphic>
          <a:graphicData uri="http://schemas.openxmlformats.org/drawingml/2006/table">
            <a:tbl>
              <a:tblPr firstRow="1" bandRow="1">
                <a:tableStyleId>{5C22544A-7EE6-4342-B048-85BDC9FD1C3A}</a:tableStyleId>
              </a:tblPr>
              <a:tblGrid>
                <a:gridCol w="2036955">
                  <a:extLst>
                    <a:ext uri="{9D8B030D-6E8A-4147-A177-3AD203B41FA5}">
                      <a16:colId xmlns:a16="http://schemas.microsoft.com/office/drawing/2014/main" xmlns="" val="3588025178"/>
                    </a:ext>
                  </a:extLst>
                </a:gridCol>
                <a:gridCol w="2036955">
                  <a:extLst>
                    <a:ext uri="{9D8B030D-6E8A-4147-A177-3AD203B41FA5}">
                      <a16:colId xmlns:a16="http://schemas.microsoft.com/office/drawing/2014/main" xmlns="" val="3056759190"/>
                    </a:ext>
                  </a:extLst>
                </a:gridCol>
                <a:gridCol w="2036955">
                  <a:extLst>
                    <a:ext uri="{9D8B030D-6E8A-4147-A177-3AD203B41FA5}">
                      <a16:colId xmlns:a16="http://schemas.microsoft.com/office/drawing/2014/main" xmlns="" val="569145013"/>
                    </a:ext>
                  </a:extLst>
                </a:gridCol>
                <a:gridCol w="2036955">
                  <a:extLst>
                    <a:ext uri="{9D8B030D-6E8A-4147-A177-3AD203B41FA5}">
                      <a16:colId xmlns:a16="http://schemas.microsoft.com/office/drawing/2014/main" xmlns="" val="2561026822"/>
                    </a:ext>
                  </a:extLst>
                </a:gridCol>
              </a:tblGrid>
              <a:tr h="501252">
                <a:tc>
                  <a:txBody>
                    <a:bodyPr/>
                    <a:lstStyle/>
                    <a:p>
                      <a:r>
                        <a:rPr lang="en-US" altLang="ja-JP" sz="1600" dirty="0"/>
                        <a:t>COTOHA Meeting Assist</a:t>
                      </a:r>
                      <a:endParaRPr kumimoji="1" lang="ja-JP" altLang="en-US" sz="1600" dirty="0"/>
                    </a:p>
                  </a:txBody>
                  <a:tcPr/>
                </a:tc>
                <a:tc>
                  <a:txBody>
                    <a:bodyPr/>
                    <a:lstStyle/>
                    <a:p>
                      <a:r>
                        <a:rPr lang="ja-JP" altLang="en-US" sz="1600" b="1" dirty="0"/>
                        <a:t>スマート書記</a:t>
                      </a:r>
                      <a:endParaRPr kumimoji="1" lang="ja-JP" altLang="en-US" sz="1600" dirty="0"/>
                    </a:p>
                  </a:txBody>
                  <a:tcPr/>
                </a:tc>
                <a:tc>
                  <a:txBody>
                    <a:bodyPr/>
                    <a:lstStyle/>
                    <a:p>
                      <a:r>
                        <a:rPr lang="en-US" altLang="ja-JP" sz="1600" dirty="0" err="1"/>
                        <a:t>YouWire</a:t>
                      </a:r>
                      <a:endParaRPr kumimoji="1" lang="ja-JP" altLang="en-US" sz="1600" dirty="0"/>
                    </a:p>
                  </a:txBody>
                  <a:tcPr/>
                </a:tc>
                <a:tc>
                  <a:txBody>
                    <a:bodyPr/>
                    <a:lstStyle/>
                    <a:p>
                      <a:r>
                        <a:rPr lang="en-US" altLang="ja-JP" sz="1600" b="1" dirty="0"/>
                        <a:t>Google</a:t>
                      </a:r>
                      <a:r>
                        <a:rPr lang="ja-JP" altLang="en-US" sz="1600" b="1" dirty="0"/>
                        <a:t>ドキュメント</a:t>
                      </a:r>
                      <a:endParaRPr kumimoji="1" lang="ja-JP" altLang="en-US" sz="1600" dirty="0"/>
                    </a:p>
                  </a:txBody>
                  <a:tcPr/>
                </a:tc>
                <a:extLst>
                  <a:ext uri="{0D108BD9-81ED-4DB2-BD59-A6C34878D82A}">
                    <a16:rowId xmlns:a16="http://schemas.microsoft.com/office/drawing/2014/main" xmlns="" val="1559021042"/>
                  </a:ext>
                </a:extLst>
              </a:tr>
              <a:tr h="873439">
                <a:tc>
                  <a:txBody>
                    <a:bodyPr/>
                    <a:lstStyle/>
                    <a:p>
                      <a:r>
                        <a:rPr lang="en-US" altLang="ja-JP" dirty="0"/>
                        <a:t>AI</a:t>
                      </a:r>
                      <a:r>
                        <a:rPr lang="ja-JP" altLang="en-US" dirty="0"/>
                        <a:t>エンジンにより会話をテキストに変換する議事録自動作成ツール。集音した会話が即座にテキスト化され、ミーティング画面に表示されます。テキスト化の精度は高く、なおかつ変換もスピーディー。多言語にも対応</a:t>
                      </a:r>
                      <a:endParaRPr kumimoji="1" lang="ja-JP" altLang="en-US" dirty="0"/>
                    </a:p>
                  </a:txBody>
                  <a:tcPr/>
                </a:tc>
                <a:tc>
                  <a:txBody>
                    <a:bodyPr/>
                    <a:lstStyle/>
                    <a:p>
                      <a:r>
                        <a:rPr lang="ja-JP" altLang="en-US" dirty="0"/>
                        <a:t>高精度音声認識技術とともに、編集の快適さが魅力。テキスト化された内容を一覧で表示しながら、変換に誤認識があればピンポイントで音声を聞き直し、素早く修正することが可能</a:t>
                      </a:r>
                      <a:endParaRPr kumimoji="1" lang="ja-JP" altLang="en-US" dirty="0"/>
                    </a:p>
                  </a:txBody>
                  <a:tcPr/>
                </a:tc>
                <a:tc>
                  <a:txBody>
                    <a:bodyPr/>
                    <a:lstStyle/>
                    <a:p>
                      <a:r>
                        <a:rPr lang="ja-JP" altLang="en-US" dirty="0"/>
                        <a:t>議の音声議事録の他、オフィス電話の通話録音、携帯・スマホの通話録音の</a:t>
                      </a:r>
                      <a:r>
                        <a:rPr lang="en-US" altLang="ja-JP" dirty="0"/>
                        <a:t>3</a:t>
                      </a:r>
                      <a:r>
                        <a:rPr lang="ja-JP" altLang="en-US" dirty="0" err="1"/>
                        <a:t>つの</a:t>
                      </a:r>
                      <a:r>
                        <a:rPr lang="ja-JP" altLang="en-US" dirty="0"/>
                        <a:t>音声をクラウド上で一元管理できる録音システム。アップロードした会議の議事録をテキストに変換して管理可能</a:t>
                      </a:r>
                      <a:endParaRPr kumimoji="1" lang="ja-JP" altLang="en-US" dirty="0"/>
                    </a:p>
                  </a:txBody>
                  <a:tcPr/>
                </a:tc>
                <a:tc>
                  <a:txBody>
                    <a:bodyPr/>
                    <a:lstStyle/>
                    <a:p>
                      <a:r>
                        <a:rPr lang="ja-JP" altLang="en-US" dirty="0"/>
                        <a:t>音声入力機能を使うことでマイクから拾った音声データをテキストに変換可能。議事録自動作成ツールではないので、会話をしても文字入力がうまく反応しないことや、テキスト化されるまでに時間がかかることなど、使いづらい面もありますが、無料で利用可能</a:t>
                      </a:r>
                      <a:endParaRPr kumimoji="1" lang="ja-JP" altLang="en-US" dirty="0"/>
                    </a:p>
                  </a:txBody>
                  <a:tcPr/>
                </a:tc>
                <a:extLst>
                  <a:ext uri="{0D108BD9-81ED-4DB2-BD59-A6C34878D82A}">
                    <a16:rowId xmlns:a16="http://schemas.microsoft.com/office/drawing/2014/main" xmlns="" val="1835385359"/>
                  </a:ext>
                </a:extLst>
              </a:tr>
            </a:tbl>
          </a:graphicData>
        </a:graphic>
      </p:graphicFrame>
      <p:sp>
        <p:nvSpPr>
          <p:cNvPr id="6" name="スライド番号プレースホルダー 2"/>
          <p:cNvSpPr>
            <a:spLocks noGrp="1"/>
          </p:cNvSpPr>
          <p:nvPr>
            <p:ph type="sldNum" sz="quarter" idx="12"/>
          </p:nvPr>
        </p:nvSpPr>
        <p:spPr>
          <a:xfrm>
            <a:off x="8619067" y="6356352"/>
            <a:ext cx="2133600" cy="365125"/>
          </a:xfrm>
        </p:spPr>
        <p:txBody>
          <a:bodyPr/>
          <a:lstStyle/>
          <a:p>
            <a:pPr>
              <a:defRPr/>
            </a:pPr>
            <a:r>
              <a:rPr lang="en-US" altLang="ja-JP" dirty="0">
                <a:solidFill>
                  <a:srgbClr val="000000"/>
                </a:solidFill>
              </a:rPr>
              <a:t>49</a:t>
            </a:r>
            <a:endParaRPr lang="ja-JP" altLang="ja-JP" dirty="0">
              <a:solidFill>
                <a:srgbClr val="000000"/>
              </a:solidFill>
            </a:endParaRPr>
          </a:p>
        </p:txBody>
      </p:sp>
    </p:spTree>
    <p:extLst>
      <p:ext uri="{BB962C8B-B14F-4D97-AF65-F5344CB8AC3E}">
        <p14:creationId xmlns:p14="http://schemas.microsoft.com/office/powerpoint/2010/main" val="201968922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p:cNvSpPr txBox="1"/>
          <p:nvPr/>
        </p:nvSpPr>
        <p:spPr>
          <a:xfrm>
            <a:off x="178720" y="93132"/>
            <a:ext cx="8712968" cy="490134"/>
          </a:xfrm>
          <a:prstGeom prst="rect">
            <a:avLst/>
          </a:prstGeom>
          <a:noFill/>
        </p:spPr>
        <p:txBody>
          <a:bodyPr wrap="square" rtlCol="0">
            <a:spAutoFit/>
          </a:bodyPr>
          <a:lstStyle/>
          <a:p>
            <a:r>
              <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AI</a:t>
            </a:r>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音声認識システム</a:t>
            </a:r>
            <a:endPar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正方形/長方形 2"/>
          <p:cNvSpPr/>
          <p:nvPr/>
        </p:nvSpPr>
        <p:spPr>
          <a:xfrm>
            <a:off x="430696" y="909864"/>
            <a:ext cx="8594034" cy="523220"/>
          </a:xfrm>
          <a:prstGeom prst="rect">
            <a:avLst/>
          </a:prstGeom>
        </p:spPr>
        <p:txBody>
          <a:bodyPr wrap="square">
            <a:spAutoFit/>
          </a:bodyPr>
          <a:lstStyle/>
          <a:p>
            <a:r>
              <a:rPr lang="ja-JP" altLang="en-US" sz="2800" dirty="0">
                <a:solidFill>
                  <a:schemeClr val="accent3"/>
                </a:solidFill>
                <a:latin typeface="+mn-ea"/>
              </a:rPr>
              <a:t>営業日報作成</a:t>
            </a:r>
            <a:endParaRPr lang="en-US" altLang="ja-JP" sz="2800" dirty="0">
              <a:solidFill>
                <a:schemeClr val="accent3"/>
              </a:solidFill>
              <a:latin typeface="+mn-ea"/>
            </a:endParaRPr>
          </a:p>
        </p:txBody>
      </p:sp>
      <p:sp>
        <p:nvSpPr>
          <p:cNvPr id="2" name="正方形/長方形 1"/>
          <p:cNvSpPr/>
          <p:nvPr/>
        </p:nvSpPr>
        <p:spPr>
          <a:xfrm>
            <a:off x="326981" y="1464324"/>
            <a:ext cx="8192442" cy="1569660"/>
          </a:xfrm>
          <a:prstGeom prst="rect">
            <a:avLst/>
          </a:prstGeom>
        </p:spPr>
        <p:txBody>
          <a:bodyPr wrap="square">
            <a:spAutoFit/>
          </a:bodyPr>
          <a:lstStyle/>
          <a:p>
            <a:r>
              <a:rPr lang="ja-JP" altLang="en-US" sz="2400" b="1" dirty="0"/>
              <a:t>音声認識による、業務日報や報告書の自動作成ソリューション</a:t>
            </a:r>
            <a:endParaRPr lang="ja-JP" altLang="en-US" sz="2400" dirty="0"/>
          </a:p>
          <a:p>
            <a:r>
              <a:rPr lang="en-US" altLang="ja-JP" sz="2400" dirty="0"/>
              <a:t>VCRM</a:t>
            </a:r>
            <a:r>
              <a:rPr lang="ja-JP" altLang="en-US" sz="2400" dirty="0"/>
              <a:t>とはスマートフォンや</a:t>
            </a:r>
            <a:r>
              <a:rPr lang="en-US" altLang="ja-JP" sz="2400" dirty="0"/>
              <a:t>PC</a:t>
            </a:r>
            <a:r>
              <a:rPr lang="ja-JP" altLang="en-US" sz="2400" dirty="0"/>
              <a:t>から「声」での入力を行うだけで音声認識が行われ、業務日報や報告書が自動で作成される音声認識ソリューション です。</a:t>
            </a:r>
            <a:endParaRPr lang="ja-JP" altLang="en-US" sz="2400" dirty="0">
              <a:effectLst/>
            </a:endParaRPr>
          </a:p>
        </p:txBody>
      </p:sp>
      <p:sp>
        <p:nvSpPr>
          <p:cNvPr id="6" name="正方形/長方形 5"/>
          <p:cNvSpPr/>
          <p:nvPr/>
        </p:nvSpPr>
        <p:spPr>
          <a:xfrm>
            <a:off x="77892" y="6467561"/>
            <a:ext cx="5882641" cy="253916"/>
          </a:xfrm>
          <a:prstGeom prst="rect">
            <a:avLst/>
          </a:prstGeom>
        </p:spPr>
        <p:txBody>
          <a:bodyPr wrap="square">
            <a:spAutoFit/>
          </a:bodyPr>
          <a:lstStyle/>
          <a:p>
            <a:r>
              <a:rPr lang="ja-JP" altLang="en-US" sz="1050" dirty="0"/>
              <a:t>出典：</a:t>
            </a:r>
            <a:r>
              <a:rPr lang="en-US" altLang="ja-JP" sz="1050" dirty="0"/>
              <a:t>https://hmcom.co.jp/vcrm/</a:t>
            </a:r>
            <a:endParaRPr lang="ja-JP" altLang="en-US" sz="1050" dirty="0"/>
          </a:p>
        </p:txBody>
      </p:sp>
      <p:pic>
        <p:nvPicPr>
          <p:cNvPr id="5" name="図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2341" y="3322610"/>
            <a:ext cx="7234167" cy="3030241"/>
          </a:xfrm>
          <a:prstGeom prst="rect">
            <a:avLst/>
          </a:prstGeom>
        </p:spPr>
      </p:pic>
      <p:pic>
        <p:nvPicPr>
          <p:cNvPr id="4" name="図 3"/>
          <p:cNvPicPr>
            <a:picLocks noChangeAspect="1"/>
          </p:cNvPicPr>
          <p:nvPr/>
        </p:nvPicPr>
        <p:blipFill>
          <a:blip r:embed="rId4"/>
          <a:stretch>
            <a:fillRect/>
          </a:stretch>
        </p:blipFill>
        <p:spPr>
          <a:xfrm>
            <a:off x="6886575" y="809524"/>
            <a:ext cx="2257425" cy="723900"/>
          </a:xfrm>
          <a:prstGeom prst="rect">
            <a:avLst/>
          </a:prstGeom>
        </p:spPr>
      </p:pic>
      <p:sp>
        <p:nvSpPr>
          <p:cNvPr id="8" name="スライド番号プレースホルダー 2"/>
          <p:cNvSpPr>
            <a:spLocks noGrp="1"/>
          </p:cNvSpPr>
          <p:nvPr>
            <p:ph type="sldNum" sz="quarter" idx="12"/>
          </p:nvPr>
        </p:nvSpPr>
        <p:spPr>
          <a:xfrm>
            <a:off x="8619067" y="6356352"/>
            <a:ext cx="2133600" cy="365125"/>
          </a:xfrm>
        </p:spPr>
        <p:txBody>
          <a:bodyPr/>
          <a:lstStyle/>
          <a:p>
            <a:pPr>
              <a:defRPr/>
            </a:pPr>
            <a:r>
              <a:rPr lang="en-US" altLang="ja-JP" dirty="0">
                <a:solidFill>
                  <a:srgbClr val="000000"/>
                </a:solidFill>
              </a:rPr>
              <a:t>51</a:t>
            </a:r>
            <a:endParaRPr lang="ja-JP" altLang="ja-JP" dirty="0">
              <a:solidFill>
                <a:srgbClr val="000000"/>
              </a:solidFill>
            </a:endParaRPr>
          </a:p>
        </p:txBody>
      </p:sp>
    </p:spTree>
    <p:extLst>
      <p:ext uri="{BB962C8B-B14F-4D97-AF65-F5344CB8AC3E}">
        <p14:creationId xmlns:p14="http://schemas.microsoft.com/office/powerpoint/2010/main" val="343905841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p:cNvSpPr txBox="1"/>
          <p:nvPr/>
        </p:nvSpPr>
        <p:spPr>
          <a:xfrm>
            <a:off x="178720" y="93132"/>
            <a:ext cx="8712968" cy="490134"/>
          </a:xfrm>
          <a:prstGeom prst="rect">
            <a:avLst/>
          </a:prstGeom>
          <a:noFill/>
        </p:spPr>
        <p:txBody>
          <a:bodyPr wrap="square" rtlCol="0">
            <a:spAutoFit/>
          </a:bodyPr>
          <a:lstStyle/>
          <a:p>
            <a:r>
              <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AI</a:t>
            </a:r>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音声認識システム</a:t>
            </a:r>
            <a:endPar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正方形/長方形 2"/>
          <p:cNvSpPr/>
          <p:nvPr/>
        </p:nvSpPr>
        <p:spPr>
          <a:xfrm>
            <a:off x="430696" y="909864"/>
            <a:ext cx="8594034" cy="369332"/>
          </a:xfrm>
          <a:prstGeom prst="rect">
            <a:avLst/>
          </a:prstGeom>
        </p:spPr>
        <p:txBody>
          <a:bodyPr wrap="square">
            <a:spAutoFit/>
          </a:bodyPr>
          <a:lstStyle/>
          <a:p>
            <a:r>
              <a:rPr lang="ja-JP" altLang="en-US" dirty="0">
                <a:latin typeface="+mn-ea"/>
              </a:rPr>
              <a:t>画面操作イメージ</a:t>
            </a:r>
            <a:endParaRPr lang="en-US" altLang="ja-JP" dirty="0">
              <a:latin typeface="+mn-ea"/>
            </a:endParaRPr>
          </a:p>
        </p:txBody>
      </p:sp>
      <p:pic>
        <p:nvPicPr>
          <p:cNvPr id="5" name="図 4"/>
          <p:cNvPicPr>
            <a:picLocks noChangeAspect="1"/>
          </p:cNvPicPr>
          <p:nvPr/>
        </p:nvPicPr>
        <p:blipFill>
          <a:blip r:embed="rId3"/>
          <a:stretch>
            <a:fillRect/>
          </a:stretch>
        </p:blipFill>
        <p:spPr>
          <a:xfrm>
            <a:off x="1687229" y="1787806"/>
            <a:ext cx="5695950" cy="4648200"/>
          </a:xfrm>
          <a:prstGeom prst="rect">
            <a:avLst/>
          </a:prstGeom>
        </p:spPr>
      </p:pic>
      <p:sp>
        <p:nvSpPr>
          <p:cNvPr id="7" name="正方形/長方形 6"/>
          <p:cNvSpPr/>
          <p:nvPr/>
        </p:nvSpPr>
        <p:spPr>
          <a:xfrm>
            <a:off x="77892" y="6467561"/>
            <a:ext cx="5882641" cy="253916"/>
          </a:xfrm>
          <a:prstGeom prst="rect">
            <a:avLst/>
          </a:prstGeom>
        </p:spPr>
        <p:txBody>
          <a:bodyPr wrap="square">
            <a:spAutoFit/>
          </a:bodyPr>
          <a:lstStyle/>
          <a:p>
            <a:r>
              <a:rPr lang="ja-JP" altLang="en-US" sz="1050" dirty="0"/>
              <a:t>出典：</a:t>
            </a:r>
            <a:r>
              <a:rPr lang="en-US" altLang="ja-JP" sz="1050" dirty="0"/>
              <a:t>https://hmcom.co.jp/vcrm/</a:t>
            </a:r>
            <a:endParaRPr lang="ja-JP" altLang="en-US" sz="1050" dirty="0"/>
          </a:p>
        </p:txBody>
      </p:sp>
      <p:sp>
        <p:nvSpPr>
          <p:cNvPr id="6" name="スライド番号プレースホルダー 2"/>
          <p:cNvSpPr>
            <a:spLocks noGrp="1"/>
          </p:cNvSpPr>
          <p:nvPr>
            <p:ph type="sldNum" sz="quarter" idx="12"/>
          </p:nvPr>
        </p:nvSpPr>
        <p:spPr>
          <a:xfrm>
            <a:off x="8619067" y="6356352"/>
            <a:ext cx="2133600" cy="365125"/>
          </a:xfrm>
        </p:spPr>
        <p:txBody>
          <a:bodyPr/>
          <a:lstStyle/>
          <a:p>
            <a:pPr>
              <a:defRPr/>
            </a:pPr>
            <a:r>
              <a:rPr lang="en-US" altLang="ja-JP" dirty="0">
                <a:solidFill>
                  <a:srgbClr val="000000"/>
                </a:solidFill>
              </a:rPr>
              <a:t>52</a:t>
            </a:r>
            <a:endParaRPr lang="ja-JP" altLang="ja-JP" dirty="0">
              <a:solidFill>
                <a:srgbClr val="000000"/>
              </a:solidFill>
            </a:endParaRPr>
          </a:p>
        </p:txBody>
      </p:sp>
    </p:spTree>
    <p:extLst>
      <p:ext uri="{BB962C8B-B14F-4D97-AF65-F5344CB8AC3E}">
        <p14:creationId xmlns:p14="http://schemas.microsoft.com/office/powerpoint/2010/main" val="246543679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p:cNvSpPr txBox="1"/>
          <p:nvPr/>
        </p:nvSpPr>
        <p:spPr>
          <a:xfrm>
            <a:off x="178720" y="93132"/>
            <a:ext cx="8712968" cy="490134"/>
          </a:xfrm>
          <a:prstGeom prst="rect">
            <a:avLst/>
          </a:prstGeom>
          <a:noFill/>
        </p:spPr>
        <p:txBody>
          <a:bodyPr wrap="square" rtlCol="0">
            <a:spAutoFit/>
          </a:bodyPr>
          <a:lstStyle/>
          <a:p>
            <a:r>
              <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AI</a:t>
            </a:r>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音声認識システム</a:t>
            </a:r>
            <a:endPar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4" name="図 3"/>
          <p:cNvPicPr>
            <a:picLocks noChangeAspect="1"/>
          </p:cNvPicPr>
          <p:nvPr/>
        </p:nvPicPr>
        <p:blipFill>
          <a:blip r:embed="rId3"/>
          <a:stretch>
            <a:fillRect/>
          </a:stretch>
        </p:blipFill>
        <p:spPr>
          <a:xfrm>
            <a:off x="547544" y="2442410"/>
            <a:ext cx="7975320" cy="4123824"/>
          </a:xfrm>
          <a:prstGeom prst="rect">
            <a:avLst/>
          </a:prstGeom>
        </p:spPr>
      </p:pic>
      <p:sp>
        <p:nvSpPr>
          <p:cNvPr id="5" name="正方形/長方形 4"/>
          <p:cNvSpPr/>
          <p:nvPr/>
        </p:nvSpPr>
        <p:spPr>
          <a:xfrm>
            <a:off x="430696" y="909864"/>
            <a:ext cx="8594034" cy="523220"/>
          </a:xfrm>
          <a:prstGeom prst="rect">
            <a:avLst/>
          </a:prstGeom>
        </p:spPr>
        <p:txBody>
          <a:bodyPr wrap="square">
            <a:spAutoFit/>
          </a:bodyPr>
          <a:lstStyle/>
          <a:p>
            <a:r>
              <a:rPr lang="ja-JP" altLang="en-US" sz="2800" dirty="0">
                <a:solidFill>
                  <a:schemeClr val="accent3"/>
                </a:solidFill>
                <a:latin typeface="+mn-ea"/>
              </a:rPr>
              <a:t>多国語翻訳</a:t>
            </a:r>
            <a:endParaRPr lang="en-US" altLang="ja-JP" sz="2800" dirty="0">
              <a:solidFill>
                <a:schemeClr val="accent3"/>
              </a:solidFill>
              <a:latin typeface="+mn-ea"/>
            </a:endParaRPr>
          </a:p>
        </p:txBody>
      </p:sp>
      <p:sp>
        <p:nvSpPr>
          <p:cNvPr id="6" name="正方形/長方形 5"/>
          <p:cNvSpPr/>
          <p:nvPr/>
        </p:nvSpPr>
        <p:spPr>
          <a:xfrm>
            <a:off x="326980" y="1476358"/>
            <a:ext cx="8564707" cy="1200329"/>
          </a:xfrm>
          <a:prstGeom prst="rect">
            <a:avLst/>
          </a:prstGeom>
        </p:spPr>
        <p:txBody>
          <a:bodyPr wrap="square">
            <a:spAutoFit/>
          </a:bodyPr>
          <a:lstStyle/>
          <a:p>
            <a:r>
              <a:rPr lang="en-US" altLang="ja-JP" sz="2400" b="1" dirty="0"/>
              <a:t>TRASC</a:t>
            </a:r>
            <a:r>
              <a:rPr lang="ja-JP" altLang="en-US" sz="2400" b="1" dirty="0"/>
              <a:t>の自動翻訳サービス。</a:t>
            </a:r>
            <a:r>
              <a:rPr lang="en-US" altLang="ja-JP" sz="2400" b="1" dirty="0"/>
              <a:t>Web</a:t>
            </a:r>
            <a:r>
              <a:rPr lang="ja-JP" altLang="en-US" sz="2400" b="1" dirty="0"/>
              <a:t>ブラウザから解析したいファイルをアップロードすると変換が行われ、完了後にテキストファイルのダウンロードと編集・プレビューが可能</a:t>
            </a:r>
            <a:endParaRPr lang="ja-JP" altLang="en-US" sz="2400" dirty="0">
              <a:effectLst/>
            </a:endParaRPr>
          </a:p>
        </p:txBody>
      </p:sp>
      <p:sp>
        <p:nvSpPr>
          <p:cNvPr id="7" name="スライド番号プレースホルダー 2"/>
          <p:cNvSpPr>
            <a:spLocks noGrp="1"/>
          </p:cNvSpPr>
          <p:nvPr>
            <p:ph type="sldNum" sz="quarter" idx="12"/>
          </p:nvPr>
        </p:nvSpPr>
        <p:spPr>
          <a:xfrm>
            <a:off x="8619067" y="6356352"/>
            <a:ext cx="2133600" cy="365125"/>
          </a:xfrm>
        </p:spPr>
        <p:txBody>
          <a:bodyPr/>
          <a:lstStyle/>
          <a:p>
            <a:pPr>
              <a:defRPr/>
            </a:pPr>
            <a:r>
              <a:rPr lang="en-US" altLang="ja-JP" dirty="0">
                <a:solidFill>
                  <a:srgbClr val="000000"/>
                </a:solidFill>
              </a:rPr>
              <a:t>53</a:t>
            </a:r>
            <a:endParaRPr lang="ja-JP" altLang="ja-JP" dirty="0">
              <a:solidFill>
                <a:srgbClr val="000000"/>
              </a:solidFill>
            </a:endParaRPr>
          </a:p>
        </p:txBody>
      </p:sp>
    </p:spTree>
    <p:extLst>
      <p:ext uri="{BB962C8B-B14F-4D97-AF65-F5344CB8AC3E}">
        <p14:creationId xmlns:p14="http://schemas.microsoft.com/office/powerpoint/2010/main" val="310427367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262438" y="1341521"/>
            <a:ext cx="8715375" cy="5257800"/>
          </a:xfrm>
          <a:prstGeom prst="rect">
            <a:avLst/>
          </a:prstGeom>
        </p:spPr>
      </p:pic>
      <p:sp>
        <p:nvSpPr>
          <p:cNvPr id="3" name="テキスト ボックス 2"/>
          <p:cNvSpPr txBox="1"/>
          <p:nvPr/>
        </p:nvSpPr>
        <p:spPr>
          <a:xfrm>
            <a:off x="178720" y="93132"/>
            <a:ext cx="8712968" cy="490134"/>
          </a:xfrm>
          <a:prstGeom prst="rect">
            <a:avLst/>
          </a:prstGeom>
          <a:noFill/>
        </p:spPr>
        <p:txBody>
          <a:bodyPr wrap="square" rtlCol="0">
            <a:spAutoFit/>
          </a:bodyPr>
          <a:lstStyle/>
          <a:p>
            <a:r>
              <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AI</a:t>
            </a:r>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音声認識システム</a:t>
            </a:r>
            <a:endPar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スライド番号プレースホルダー 2"/>
          <p:cNvSpPr>
            <a:spLocks noGrp="1"/>
          </p:cNvSpPr>
          <p:nvPr>
            <p:ph type="sldNum" sz="quarter" idx="12"/>
          </p:nvPr>
        </p:nvSpPr>
        <p:spPr>
          <a:xfrm>
            <a:off x="8619067" y="6356352"/>
            <a:ext cx="2133600" cy="365125"/>
          </a:xfrm>
        </p:spPr>
        <p:txBody>
          <a:bodyPr/>
          <a:lstStyle/>
          <a:p>
            <a:pPr>
              <a:defRPr/>
            </a:pPr>
            <a:r>
              <a:rPr lang="en-US" altLang="ja-JP" dirty="0">
                <a:solidFill>
                  <a:srgbClr val="000000"/>
                </a:solidFill>
              </a:rPr>
              <a:t>54</a:t>
            </a:r>
            <a:endParaRPr lang="ja-JP" altLang="ja-JP" dirty="0">
              <a:solidFill>
                <a:srgbClr val="000000"/>
              </a:solidFill>
            </a:endParaRPr>
          </a:p>
        </p:txBody>
      </p:sp>
    </p:spTree>
    <p:extLst>
      <p:ext uri="{BB962C8B-B14F-4D97-AF65-F5344CB8AC3E}">
        <p14:creationId xmlns:p14="http://schemas.microsoft.com/office/powerpoint/2010/main" val="219121333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p:cNvSpPr txBox="1"/>
          <p:nvPr/>
        </p:nvSpPr>
        <p:spPr>
          <a:xfrm>
            <a:off x="178720" y="93132"/>
            <a:ext cx="8712968" cy="490134"/>
          </a:xfrm>
          <a:prstGeom prst="rect">
            <a:avLst/>
          </a:prstGeom>
          <a:noFill/>
        </p:spPr>
        <p:txBody>
          <a:bodyPr wrap="square" rtlCol="0">
            <a:spAutoFit/>
          </a:bodyPr>
          <a:lstStyle/>
          <a:p>
            <a:r>
              <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AI</a:t>
            </a:r>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音声認識システム</a:t>
            </a:r>
            <a:endPar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正方形/長方形 3"/>
          <p:cNvSpPr/>
          <p:nvPr/>
        </p:nvSpPr>
        <p:spPr>
          <a:xfrm>
            <a:off x="498609" y="1059921"/>
            <a:ext cx="8224286" cy="1569660"/>
          </a:xfrm>
          <a:prstGeom prst="rect">
            <a:avLst/>
          </a:prstGeom>
        </p:spPr>
        <p:txBody>
          <a:bodyPr wrap="square">
            <a:spAutoFit/>
          </a:bodyPr>
          <a:lstStyle/>
          <a:p>
            <a:r>
              <a:rPr lang="en-US" altLang="ja-JP" sz="2400" dirty="0">
                <a:solidFill>
                  <a:srgbClr val="555555"/>
                </a:solidFill>
                <a:latin typeface="Yu Gothic" panose="020B0400000000000000" pitchFamily="50" charset="-128"/>
                <a:ea typeface="Yu Gothic" panose="020B0400000000000000" pitchFamily="50" charset="-128"/>
              </a:rPr>
              <a:t>TRASC</a:t>
            </a:r>
            <a:r>
              <a:rPr lang="ja-JP" altLang="en-US" sz="2400" dirty="0">
                <a:solidFill>
                  <a:srgbClr val="555555"/>
                </a:solidFill>
                <a:latin typeface="Yu Gothic" panose="020B0400000000000000" pitchFamily="50" charset="-128"/>
                <a:ea typeface="Yu Gothic" panose="020B0400000000000000" pitchFamily="50" charset="-128"/>
              </a:rPr>
              <a:t>では文字起こしした言語を</a:t>
            </a:r>
            <a:r>
              <a:rPr lang="en-US" altLang="ja-JP" sz="2400" dirty="0">
                <a:solidFill>
                  <a:srgbClr val="555555"/>
                </a:solidFill>
                <a:latin typeface="Yu Gothic" panose="020B0400000000000000" pitchFamily="50" charset="-128"/>
                <a:ea typeface="Yu Gothic" panose="020B0400000000000000" pitchFamily="50" charset="-128"/>
              </a:rPr>
              <a:t>AI</a:t>
            </a:r>
            <a:r>
              <a:rPr lang="ja-JP" altLang="en-US" sz="2400" dirty="0">
                <a:solidFill>
                  <a:srgbClr val="555555"/>
                </a:solidFill>
                <a:latin typeface="Yu Gothic" panose="020B0400000000000000" pitchFamily="50" charset="-128"/>
                <a:ea typeface="Yu Gothic" panose="020B0400000000000000" pitchFamily="50" charset="-128"/>
              </a:rPr>
              <a:t>を使って多言語に翻訳</a:t>
            </a:r>
            <a:endParaRPr lang="en-US" altLang="ja-JP" sz="2400" dirty="0">
              <a:solidFill>
                <a:srgbClr val="555555"/>
              </a:solidFill>
              <a:latin typeface="Yu Gothic" panose="020B0400000000000000" pitchFamily="50" charset="-128"/>
              <a:ea typeface="Yu Gothic" panose="020B0400000000000000" pitchFamily="50" charset="-128"/>
            </a:endParaRPr>
          </a:p>
          <a:p>
            <a:r>
              <a:rPr lang="ja-JP" altLang="en-US" sz="2400" dirty="0">
                <a:solidFill>
                  <a:srgbClr val="555555"/>
                </a:solidFill>
                <a:latin typeface="Yu Gothic" panose="020B0400000000000000" pitchFamily="50" charset="-128"/>
                <a:ea typeface="Yu Gothic" panose="020B0400000000000000" pitchFamily="50" charset="-128"/>
              </a:rPr>
              <a:t>が可能。多言語翻訳をご利用いただくことで、日本語で話された内容元にを海外の方々と言語の壁を超えたコラボレーションが可能となる。</a:t>
            </a:r>
            <a:endParaRPr lang="ja-JP" altLang="en-US" sz="2400" dirty="0"/>
          </a:p>
        </p:txBody>
      </p:sp>
      <p:pic>
        <p:nvPicPr>
          <p:cNvPr id="5" name="図 4"/>
          <p:cNvPicPr>
            <a:picLocks noChangeAspect="1"/>
          </p:cNvPicPr>
          <p:nvPr/>
        </p:nvPicPr>
        <p:blipFill>
          <a:blip r:embed="rId3"/>
          <a:stretch>
            <a:fillRect/>
          </a:stretch>
        </p:blipFill>
        <p:spPr>
          <a:xfrm>
            <a:off x="2391553" y="2757862"/>
            <a:ext cx="4033312" cy="3924426"/>
          </a:xfrm>
          <a:prstGeom prst="rect">
            <a:avLst/>
          </a:prstGeom>
        </p:spPr>
      </p:pic>
      <p:sp>
        <p:nvSpPr>
          <p:cNvPr id="6" name="スライド番号プレースホルダー 2"/>
          <p:cNvSpPr>
            <a:spLocks noGrp="1"/>
          </p:cNvSpPr>
          <p:nvPr>
            <p:ph type="sldNum" sz="quarter" idx="12"/>
          </p:nvPr>
        </p:nvSpPr>
        <p:spPr>
          <a:xfrm>
            <a:off x="8619067" y="6356352"/>
            <a:ext cx="2133600" cy="365125"/>
          </a:xfrm>
        </p:spPr>
        <p:txBody>
          <a:bodyPr/>
          <a:lstStyle/>
          <a:p>
            <a:pPr>
              <a:defRPr/>
            </a:pPr>
            <a:r>
              <a:rPr lang="en-US" altLang="ja-JP" dirty="0">
                <a:solidFill>
                  <a:srgbClr val="000000"/>
                </a:solidFill>
              </a:rPr>
              <a:t>55</a:t>
            </a:r>
            <a:endParaRPr lang="ja-JP" altLang="ja-JP" dirty="0">
              <a:solidFill>
                <a:srgbClr val="000000"/>
              </a:solidFill>
            </a:endParaRPr>
          </a:p>
        </p:txBody>
      </p:sp>
    </p:spTree>
    <p:extLst>
      <p:ext uri="{BB962C8B-B14F-4D97-AF65-F5344CB8AC3E}">
        <p14:creationId xmlns:p14="http://schemas.microsoft.com/office/powerpoint/2010/main" val="368029492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ctrTitle"/>
          </p:nvPr>
        </p:nvSpPr>
        <p:spPr/>
        <p:txBody>
          <a:bodyPr/>
          <a:lstStyle/>
          <a:p>
            <a:r>
              <a:rPr lang="ja-JP" altLang="en-US" dirty="0"/>
              <a:t>さいごに</a:t>
            </a:r>
            <a:endParaRPr kumimoji="1" lang="ja-JP" altLang="en-US" dirty="0"/>
          </a:p>
        </p:txBody>
      </p:sp>
    </p:spTree>
    <p:extLst>
      <p:ext uri="{BB962C8B-B14F-4D97-AF65-F5344CB8AC3E}">
        <p14:creationId xmlns:p14="http://schemas.microsoft.com/office/powerpoint/2010/main" val="23507290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角丸四角形 50"/>
          <p:cNvSpPr/>
          <p:nvPr/>
        </p:nvSpPr>
        <p:spPr>
          <a:xfrm>
            <a:off x="450927" y="843690"/>
            <a:ext cx="8175678" cy="1001134"/>
          </a:xfrm>
          <a:prstGeom prst="roundRect">
            <a:avLst>
              <a:gd name="adj" fmla="val 8588"/>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0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お客様からのオーダに効率的に対応</a:t>
            </a:r>
            <a:r>
              <a:rPr lang="ja-JP" altLang="en-US"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するために、オペレータ操作の代理実行</a:t>
            </a:r>
            <a:r>
              <a:rPr lang="en-US" altLang="ja-JP"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r>
            <a:br>
              <a:rPr lang="en-US" altLang="ja-JP" dirty="0">
                <a:solidFill>
                  <a:schemeClr val="tx1"/>
                </a:solidFill>
                <a:latin typeface="Meiryo UI" panose="020B0604030504040204" pitchFamily="50" charset="-128"/>
                <a:ea typeface="Meiryo UI" panose="020B0604030504040204" pitchFamily="50" charset="-128"/>
                <a:cs typeface="Meiryo UI" panose="020B0604030504040204" pitchFamily="50" charset="-128"/>
              </a:rPr>
            </a:br>
            <a:r>
              <a:rPr lang="ja-JP" altLang="en-US"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ソフトウェアに加え、書類からデータの自動生成・リソースの最適配分も実施することで、</a:t>
            </a:r>
            <a:r>
              <a:rPr lang="en-US" altLang="ja-JP"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r>
            <a:br>
              <a:rPr lang="en-US" altLang="ja-JP" dirty="0">
                <a:solidFill>
                  <a:schemeClr val="tx1"/>
                </a:solidFill>
                <a:latin typeface="Meiryo UI" panose="020B0604030504040204" pitchFamily="50" charset="-128"/>
                <a:ea typeface="Meiryo UI" panose="020B0604030504040204" pitchFamily="50" charset="-128"/>
                <a:cs typeface="Meiryo UI" panose="020B0604030504040204" pitchFamily="50" charset="-128"/>
              </a:rPr>
            </a:br>
            <a:r>
              <a:rPr lang="ja-JP" altLang="en-US"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さらなる効率化が想定される。</a:t>
            </a:r>
            <a:endParaRPr lang="en-US" altLang="ja-JP"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52" name="Picture 2" descr="「受付対応　忙しい　イラスト」の画像検索結果">
            <a:hlinkClick r:id="rId2"/>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08655" y="3706148"/>
            <a:ext cx="1299200" cy="1407467"/>
          </a:xfrm>
          <a:prstGeom prst="rect">
            <a:avLst/>
          </a:prstGeom>
          <a:noFill/>
          <a:extLst>
            <a:ext uri="{909E8E84-426E-40DD-AFC4-6F175D3DCCD1}">
              <a14:hiddenFill xmlns:a14="http://schemas.microsoft.com/office/drawing/2010/main">
                <a:solidFill>
                  <a:srgbClr val="FFFFFF"/>
                </a:solidFill>
              </a14:hiddenFill>
            </a:ext>
          </a:extLst>
        </p:spPr>
      </p:pic>
      <p:sp>
        <p:nvSpPr>
          <p:cNvPr id="53" name="テキスト ボックス 52"/>
          <p:cNvSpPr txBox="1"/>
          <p:nvPr/>
        </p:nvSpPr>
        <p:spPr>
          <a:xfrm>
            <a:off x="478883" y="1916765"/>
            <a:ext cx="1292726" cy="369332"/>
          </a:xfrm>
          <a:prstGeom prst="rect">
            <a:avLst/>
          </a:prstGeom>
          <a:noFill/>
        </p:spPr>
        <p:txBody>
          <a:bodyPr wrap="none" rtlCol="0">
            <a:spAutoFit/>
          </a:bodyPr>
          <a:lstStyle/>
          <a:p>
            <a:r>
              <a:rPr kumimoji="1" lang="ja-JP" altLang="en-US" b="1" dirty="0">
                <a:latin typeface="Meiryo UI" panose="020B0604030504040204" pitchFamily="50" charset="-128"/>
                <a:ea typeface="Meiryo UI" panose="020B0604030504040204" pitchFamily="50" charset="-128"/>
                <a:cs typeface="Meiryo UI" panose="020B0604030504040204" pitchFamily="50" charset="-128"/>
              </a:rPr>
              <a:t>■ </a:t>
            </a:r>
            <a:r>
              <a:rPr kumimoji="1" lang="en-US" altLang="ja-JP" b="1" dirty="0">
                <a:latin typeface="Meiryo UI" panose="020B0604030504040204" pitchFamily="50" charset="-128"/>
                <a:ea typeface="Meiryo UI" panose="020B0604030504040204" pitchFamily="50" charset="-128"/>
                <a:cs typeface="Meiryo UI" panose="020B0604030504040204" pitchFamily="50" charset="-128"/>
              </a:rPr>
              <a:t>Before</a:t>
            </a:r>
            <a:endParaRPr kumimoji="1" lang="ja-JP" altLang="en-US"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5" name="テキスト ボックス 54"/>
          <p:cNvSpPr txBox="1"/>
          <p:nvPr/>
        </p:nvSpPr>
        <p:spPr>
          <a:xfrm>
            <a:off x="4086843" y="1916765"/>
            <a:ext cx="1103444" cy="369332"/>
          </a:xfrm>
          <a:prstGeom prst="rect">
            <a:avLst/>
          </a:prstGeom>
          <a:noFill/>
        </p:spPr>
        <p:txBody>
          <a:bodyPr wrap="none" rtlCol="0">
            <a:spAutoFit/>
          </a:bodyPr>
          <a:lstStyle/>
          <a:p>
            <a:r>
              <a:rPr kumimoji="1" lang="ja-JP" altLang="en-US" b="1" dirty="0">
                <a:latin typeface="Meiryo UI" panose="020B0604030504040204" pitchFamily="50" charset="-128"/>
                <a:ea typeface="Meiryo UI" panose="020B0604030504040204" pitchFamily="50" charset="-128"/>
                <a:cs typeface="Meiryo UI" panose="020B0604030504040204" pitchFamily="50" charset="-128"/>
              </a:rPr>
              <a:t>■ </a:t>
            </a:r>
            <a:r>
              <a:rPr kumimoji="1" lang="en-US" altLang="ja-JP" b="1" dirty="0">
                <a:latin typeface="Meiryo UI" panose="020B0604030504040204" pitchFamily="50" charset="-128"/>
                <a:ea typeface="Meiryo UI" panose="020B0604030504040204" pitchFamily="50" charset="-128"/>
                <a:cs typeface="Meiryo UI" panose="020B0604030504040204" pitchFamily="50" charset="-128"/>
              </a:rPr>
              <a:t>After</a:t>
            </a:r>
            <a:endParaRPr kumimoji="1" lang="ja-JP" altLang="en-US" b="1"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56" name="Picture 2" descr="「電話対応　忙しい　イラスト」の画像検索結果">
            <a:hlinkClick r:id="rId4"/>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205904" y="3862362"/>
            <a:ext cx="1129972" cy="1251253"/>
          </a:xfrm>
          <a:prstGeom prst="rect">
            <a:avLst/>
          </a:prstGeom>
          <a:noFill/>
          <a:extLst>
            <a:ext uri="{909E8E84-426E-40DD-AFC4-6F175D3DCCD1}">
              <a14:hiddenFill xmlns:a14="http://schemas.microsoft.com/office/drawing/2010/main">
                <a:solidFill>
                  <a:srgbClr val="FFFFFF"/>
                </a:solidFill>
              </a14:hiddenFill>
            </a:ext>
          </a:extLst>
        </p:spPr>
      </p:pic>
      <p:sp>
        <p:nvSpPr>
          <p:cNvPr id="59" name="正方形/長方形 58"/>
          <p:cNvSpPr/>
          <p:nvPr/>
        </p:nvSpPr>
        <p:spPr>
          <a:xfrm>
            <a:off x="478884" y="2224542"/>
            <a:ext cx="3190508" cy="4404858"/>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a:latin typeface="Meiryo UI" panose="020B0604030504040204" pitchFamily="50" charset="-128"/>
              <a:ea typeface="Meiryo UI" panose="020B0604030504040204" pitchFamily="50" charset="-128"/>
              <a:cs typeface="Meiryo UI" panose="020B0604030504040204" pitchFamily="50" charset="-128"/>
            </a:endParaRPr>
          </a:p>
        </p:txBody>
      </p:sp>
      <p:sp>
        <p:nvSpPr>
          <p:cNvPr id="60" name="正方形/長方形 59"/>
          <p:cNvSpPr/>
          <p:nvPr/>
        </p:nvSpPr>
        <p:spPr>
          <a:xfrm>
            <a:off x="4086842" y="2224542"/>
            <a:ext cx="4714257" cy="4404858"/>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a:latin typeface="Meiryo UI" panose="020B0604030504040204" pitchFamily="50" charset="-128"/>
              <a:ea typeface="Meiryo UI" panose="020B0604030504040204" pitchFamily="50" charset="-128"/>
              <a:cs typeface="Meiryo UI" panose="020B0604030504040204" pitchFamily="50" charset="-128"/>
            </a:endParaRPr>
          </a:p>
        </p:txBody>
      </p:sp>
      <p:sp>
        <p:nvSpPr>
          <p:cNvPr id="61" name="角丸四角形吹き出し 60"/>
          <p:cNvSpPr/>
          <p:nvPr/>
        </p:nvSpPr>
        <p:spPr>
          <a:xfrm>
            <a:off x="937272" y="2489718"/>
            <a:ext cx="2398604" cy="882742"/>
          </a:xfrm>
          <a:prstGeom prst="wedgeRoundRectCallout">
            <a:avLst>
              <a:gd name="adj1" fmla="val 16321"/>
              <a:gd name="adj2" fmla="val 106183"/>
              <a:gd name="adj3" fmla="val 16667"/>
            </a:avLst>
          </a:prstGeom>
          <a:solidFill>
            <a:schemeClr val="accent5">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オペレータ操作の代理実行</a:t>
            </a:r>
            <a:r>
              <a:rPr lang="en-US" altLang="ja-JP" sz="14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r>
            <a:br>
              <a:rPr lang="en-US" altLang="ja-JP" sz="14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br>
            <a:r>
              <a:rPr lang="ja-JP" altLang="en-US" sz="14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ソフト（</a:t>
            </a:r>
            <a:r>
              <a:rPr lang="en-US" altLang="ja-JP" sz="14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UMS</a:t>
            </a:r>
            <a:r>
              <a:rPr kumimoji="1" lang="ja-JP" altLang="en-US" sz="14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等）</a:t>
            </a:r>
            <a:r>
              <a:rPr lang="ja-JP" altLang="en-US" sz="14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への</a:t>
            </a:r>
            <a:r>
              <a:rPr lang="en-US" altLang="ja-JP" sz="14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r>
            <a:br>
              <a:rPr lang="en-US" altLang="ja-JP" sz="14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br>
            <a:r>
              <a:rPr lang="ja-JP" altLang="en-US" sz="14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シナリオ手動投入</a:t>
            </a:r>
            <a:endParaRPr kumimoji="1" lang="ja-JP" altLang="en-US" sz="14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5" name="角丸四角形 64"/>
          <p:cNvSpPr/>
          <p:nvPr/>
        </p:nvSpPr>
        <p:spPr>
          <a:xfrm>
            <a:off x="4219781" y="2420888"/>
            <a:ext cx="4452352" cy="1875838"/>
          </a:xfrm>
          <a:prstGeom prst="roundRect">
            <a:avLst>
              <a:gd name="adj" fmla="val 9558"/>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a:latin typeface="Meiryo UI" panose="020B0604030504040204" pitchFamily="50" charset="-128"/>
              <a:ea typeface="Meiryo UI" panose="020B0604030504040204" pitchFamily="50" charset="-128"/>
              <a:cs typeface="Meiryo UI" panose="020B0604030504040204" pitchFamily="50" charset="-128"/>
            </a:endParaRPr>
          </a:p>
        </p:txBody>
      </p:sp>
      <p:pic>
        <p:nvPicPr>
          <p:cNvPr id="69" name="Picture 2"/>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165579" y="3291746"/>
            <a:ext cx="1060178" cy="8776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0" name="Picture 4"/>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308442" y="3291746"/>
            <a:ext cx="698229" cy="8090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1" name="正方形/長方形 70"/>
          <p:cNvSpPr/>
          <p:nvPr/>
        </p:nvSpPr>
        <p:spPr>
          <a:xfrm>
            <a:off x="4367315" y="2760645"/>
            <a:ext cx="3493225" cy="1169551"/>
          </a:xfrm>
          <a:prstGeom prst="rect">
            <a:avLst/>
          </a:prstGeom>
        </p:spPr>
        <p:txBody>
          <a:bodyPr wrap="square">
            <a:spAutoFit/>
          </a:bodyPr>
          <a:lstStyle/>
          <a:p>
            <a:r>
              <a:rPr lang="en-US" altLang="ja-JP" sz="1400" dirty="0">
                <a:latin typeface="Meiryo UI" panose="020B0604030504040204" pitchFamily="50" charset="-128"/>
                <a:ea typeface="Meiryo UI" panose="020B0604030504040204" pitchFamily="50" charset="-128"/>
                <a:cs typeface="Meiryo UI" panose="020B0604030504040204" pitchFamily="50" charset="-128"/>
              </a:rPr>
              <a:t>AI</a:t>
            </a:r>
            <a:r>
              <a:rPr lang="ja-JP" altLang="en-US" sz="1400" dirty="0" err="1">
                <a:latin typeface="Meiryo UI" panose="020B0604030504040204" pitchFamily="50" charset="-128"/>
                <a:ea typeface="Meiryo UI" panose="020B0604030504040204" pitchFamily="50" charset="-128"/>
                <a:cs typeface="Meiryo UI" panose="020B0604030504040204" pitchFamily="50" charset="-128"/>
              </a:rPr>
              <a:t>が収</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書等の画像を解析し、経費明細を</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
            </a:r>
            <a:br>
              <a:rPr lang="en-US" altLang="ja-JP" sz="1400" dirty="0">
                <a:latin typeface="Meiryo UI" panose="020B0604030504040204" pitchFamily="50" charset="-128"/>
                <a:ea typeface="Meiryo UI" panose="020B0604030504040204" pitchFamily="50" charset="-128"/>
                <a:cs typeface="Meiryo UI" panose="020B0604030504040204" pitchFamily="50" charset="-128"/>
              </a:rPr>
            </a:br>
            <a:r>
              <a:rPr lang="ja-JP" altLang="en-US" sz="1400" dirty="0">
                <a:latin typeface="Meiryo UI" panose="020B0604030504040204" pitchFamily="50" charset="-128"/>
                <a:ea typeface="Meiryo UI" panose="020B0604030504040204" pitchFamily="50" charset="-128"/>
                <a:cs typeface="Meiryo UI" panose="020B0604030504040204" pitchFamily="50" charset="-128"/>
              </a:rPr>
              <a:t>自動生成することで、データ入力業務を効率化</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企業例：</a:t>
            </a:r>
            <a:r>
              <a:rPr lang="en-US" altLang="ja-JP" sz="1400" u="sng" dirty="0">
                <a:latin typeface="Meiryo UI" panose="020B0604030504040204" pitchFamily="50" charset="-128"/>
                <a:ea typeface="Meiryo UI" panose="020B0604030504040204" pitchFamily="50" charset="-128"/>
                <a:cs typeface="Meiryo UI" panose="020B0604030504040204" pitchFamily="50" charset="-128"/>
              </a:rPr>
              <a:t/>
            </a:r>
            <a:br>
              <a:rPr lang="en-US" altLang="ja-JP" sz="1400" u="sng" dirty="0">
                <a:latin typeface="Meiryo UI" panose="020B0604030504040204" pitchFamily="50" charset="-128"/>
                <a:ea typeface="Meiryo UI" panose="020B0604030504040204" pitchFamily="50" charset="-128"/>
                <a:cs typeface="Meiryo UI" panose="020B0604030504040204" pitchFamily="50" charset="-128"/>
              </a:rPr>
            </a:br>
            <a:r>
              <a:rPr lang="ja-JP" altLang="en-US" sz="1400" u="sng" dirty="0">
                <a:latin typeface="Meiryo UI" panose="020B0604030504040204" pitchFamily="50" charset="-128"/>
                <a:ea typeface="Meiryo UI" panose="020B0604030504040204" pitchFamily="50" charset="-128"/>
                <a:cs typeface="Meiryo UI" panose="020B0604030504040204" pitchFamily="50" charset="-128"/>
              </a:rPr>
              <a:t>ハウステンボス</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2" name="右矢印 71"/>
          <p:cNvSpPr/>
          <p:nvPr/>
        </p:nvSpPr>
        <p:spPr>
          <a:xfrm>
            <a:off x="3405206" y="2684445"/>
            <a:ext cx="902673" cy="86853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3" name="角丸四角形 72"/>
          <p:cNvSpPr/>
          <p:nvPr/>
        </p:nvSpPr>
        <p:spPr>
          <a:xfrm>
            <a:off x="4219781" y="4374943"/>
            <a:ext cx="4452352" cy="2159501"/>
          </a:xfrm>
          <a:prstGeom prst="roundRect">
            <a:avLst>
              <a:gd name="adj" fmla="val 7846"/>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a:latin typeface="Meiryo UI" panose="020B0604030504040204" pitchFamily="50" charset="-128"/>
              <a:ea typeface="Meiryo UI" panose="020B0604030504040204" pitchFamily="50" charset="-128"/>
              <a:cs typeface="Meiryo UI" panose="020B0604030504040204" pitchFamily="50" charset="-128"/>
            </a:endParaRPr>
          </a:p>
        </p:txBody>
      </p:sp>
      <p:sp>
        <p:nvSpPr>
          <p:cNvPr id="74" name="正方形/長方形 73"/>
          <p:cNvSpPr/>
          <p:nvPr/>
        </p:nvSpPr>
        <p:spPr>
          <a:xfrm>
            <a:off x="4291876" y="4803381"/>
            <a:ext cx="4572000" cy="2031325"/>
          </a:xfrm>
          <a:prstGeom prst="rect">
            <a:avLst/>
          </a:prstGeom>
        </p:spPr>
        <p:txBody>
          <a:bodyPr>
            <a:sp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オーダ受注時の日時や天候情報等を</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
            </a:r>
            <a:br>
              <a:rPr lang="en-US" altLang="ja-JP" sz="1400" dirty="0">
                <a:latin typeface="Meiryo UI" panose="020B0604030504040204" pitchFamily="50" charset="-128"/>
                <a:ea typeface="Meiryo UI" panose="020B0604030504040204" pitchFamily="50" charset="-128"/>
                <a:cs typeface="Meiryo UI" panose="020B0604030504040204" pitchFamily="50" charset="-128"/>
              </a:rPr>
            </a:br>
            <a:r>
              <a:rPr lang="ja-JP" altLang="en-US" sz="1400" dirty="0">
                <a:latin typeface="Meiryo UI" panose="020B0604030504040204" pitchFamily="50" charset="-128"/>
                <a:ea typeface="Meiryo UI" panose="020B0604030504040204" pitchFamily="50" charset="-128"/>
                <a:cs typeface="Meiryo UI" panose="020B0604030504040204" pitchFamily="50" charset="-128"/>
              </a:rPr>
              <a:t>勘案し、配送スタッフの割り出し、</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
            </a:r>
            <a:br>
              <a:rPr lang="en-US" altLang="ja-JP" sz="1400" dirty="0">
                <a:latin typeface="Meiryo UI" panose="020B0604030504040204" pitchFamily="50" charset="-128"/>
                <a:ea typeface="Meiryo UI" panose="020B0604030504040204" pitchFamily="50" charset="-128"/>
                <a:cs typeface="Meiryo UI" panose="020B0604030504040204" pitchFamily="50" charset="-128"/>
              </a:rPr>
            </a:br>
            <a:r>
              <a:rPr lang="ja-JP" altLang="en-US" sz="1400" dirty="0">
                <a:latin typeface="Meiryo UI" panose="020B0604030504040204" pitchFamily="50" charset="-128"/>
                <a:ea typeface="Meiryo UI" panose="020B0604030504040204" pitchFamily="50" charset="-128"/>
                <a:cs typeface="Meiryo UI" panose="020B0604030504040204" pitchFamily="50" charset="-128"/>
              </a:rPr>
              <a:t>労働力の最適化実施。</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企業例：</a:t>
            </a:r>
            <a:r>
              <a:rPr lang="en-US" altLang="ja-JP" sz="1400" u="sng" dirty="0">
                <a:latin typeface="Meiryo UI" panose="020B0604030504040204" pitchFamily="50" charset="-128"/>
                <a:ea typeface="Meiryo UI" panose="020B0604030504040204" pitchFamily="50" charset="-128"/>
                <a:cs typeface="Meiryo UI" panose="020B0604030504040204" pitchFamily="50" charset="-128"/>
              </a:rPr>
              <a:t/>
            </a:r>
            <a:br>
              <a:rPr lang="en-US" altLang="ja-JP" sz="1400" u="sng" dirty="0">
                <a:latin typeface="Meiryo UI" panose="020B0604030504040204" pitchFamily="50" charset="-128"/>
                <a:ea typeface="Meiryo UI" panose="020B0604030504040204" pitchFamily="50" charset="-128"/>
                <a:cs typeface="Meiryo UI" panose="020B0604030504040204" pitchFamily="50" charset="-128"/>
              </a:rPr>
            </a:br>
            <a:r>
              <a:rPr lang="en-US" altLang="ja-JP" sz="1400" u="sng" dirty="0" err="1">
                <a:latin typeface="Meiryo UI" panose="020B0604030504040204" pitchFamily="50" charset="-128"/>
                <a:ea typeface="Meiryo UI" panose="020B0604030504040204" pitchFamily="50" charset="-128"/>
                <a:cs typeface="Meiryo UI" panose="020B0604030504040204" pitchFamily="50" charset="-128"/>
              </a:rPr>
              <a:t>instacart</a:t>
            </a:r>
            <a:r>
              <a:rPr lang="en-US" altLang="ja-JP" sz="1400" u="sng" dirty="0">
                <a:latin typeface="Meiryo UI" panose="020B0604030504040204" pitchFamily="50" charset="-128"/>
                <a:ea typeface="Meiryo UI" panose="020B0604030504040204" pitchFamily="50" charset="-128"/>
                <a:cs typeface="Meiryo UI" panose="020B0604030504040204" pitchFamily="50" charset="-128"/>
              </a:rPr>
              <a:t>(EC</a:t>
            </a:r>
            <a:r>
              <a:rPr lang="ja-JP" altLang="en-US" sz="1400" u="sng" dirty="0">
                <a:latin typeface="Meiryo UI" panose="020B0604030504040204" pitchFamily="50" charset="-128"/>
                <a:ea typeface="Meiryo UI" panose="020B0604030504040204" pitchFamily="50" charset="-128"/>
                <a:cs typeface="Meiryo UI" panose="020B0604030504040204" pitchFamily="50" charset="-128"/>
              </a:rPr>
              <a:t>サイト</a:t>
            </a:r>
            <a:r>
              <a:rPr lang="en-US" altLang="ja-JP" sz="1400" u="sng" dirty="0">
                <a:latin typeface="Meiryo UI" panose="020B0604030504040204" pitchFamily="50" charset="-128"/>
                <a:ea typeface="Meiryo UI" panose="020B0604030504040204" pitchFamily="50" charset="-128"/>
                <a:cs typeface="Meiryo UI" panose="020B0604030504040204" pitchFamily="50" charset="-128"/>
              </a:rPr>
              <a:t>)</a:t>
            </a:r>
            <a:endParaRPr lang="ja-JP" altLang="en-US" sz="1400" u="sng" dirty="0">
              <a:latin typeface="Meiryo UI" panose="020B0604030504040204" pitchFamily="50" charset="-128"/>
              <a:ea typeface="Meiryo UI" panose="020B0604030504040204" pitchFamily="50" charset="-128"/>
              <a:cs typeface="Meiryo UI" panose="020B0604030504040204" pitchFamily="50" charset="-128"/>
            </a:endParaRPr>
          </a:p>
          <a:p>
            <a:endParaRPr lang="ja-JP" altLang="en-US" sz="1400" u="sng"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75" name="グループ化 74"/>
          <p:cNvGrpSpPr/>
          <p:nvPr/>
        </p:nvGrpSpPr>
        <p:grpSpPr>
          <a:xfrm>
            <a:off x="6528908" y="5113615"/>
            <a:ext cx="1802197" cy="1318755"/>
            <a:chOff x="6347190" y="4781836"/>
            <a:chExt cx="2080007" cy="1551867"/>
          </a:xfrm>
        </p:grpSpPr>
        <p:pic>
          <p:nvPicPr>
            <p:cNvPr id="76" name="Picture 6" descr="イラスト　データベース に対する画像結果"/>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flipH="1">
              <a:off x="7157047" y="5089714"/>
              <a:ext cx="284194" cy="341138"/>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2" descr="走る配達員のイラスト（男性）"/>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6558826" y="5685631"/>
              <a:ext cx="598220" cy="648072"/>
            </a:xfrm>
            <a:prstGeom prst="rect">
              <a:avLst/>
            </a:prstGeom>
            <a:noFill/>
            <a:extLst>
              <a:ext uri="{909E8E84-426E-40DD-AFC4-6F175D3DCCD1}">
                <a14:hiddenFill xmlns:a14="http://schemas.microsoft.com/office/drawing/2010/main">
                  <a:solidFill>
                    <a:srgbClr val="FFFFFF"/>
                  </a:solidFill>
                </a14:hiddenFill>
              </a:ext>
            </a:extLst>
          </p:spPr>
        </p:pic>
        <p:pic>
          <p:nvPicPr>
            <p:cNvPr id="78" name="Picture 2" descr="イラスト　人工知能 に対する画像結果"/>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7290693" y="4781836"/>
              <a:ext cx="362227" cy="405494"/>
            </a:xfrm>
            <a:prstGeom prst="rect">
              <a:avLst/>
            </a:prstGeom>
            <a:noFill/>
            <a:extLst>
              <a:ext uri="{909E8E84-426E-40DD-AFC4-6F175D3DCCD1}">
                <a14:hiddenFill xmlns:a14="http://schemas.microsoft.com/office/drawing/2010/main">
                  <a:solidFill>
                    <a:srgbClr val="FFFFFF"/>
                  </a:solidFill>
                </a14:hiddenFill>
              </a:ext>
            </a:extLst>
          </p:spPr>
        </p:pic>
        <p:pic>
          <p:nvPicPr>
            <p:cNvPr id="79" name="Picture 4" descr="荷物の受け渡しのイラスト"/>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7828977" y="5685631"/>
              <a:ext cx="598220" cy="648072"/>
            </a:xfrm>
            <a:prstGeom prst="rect">
              <a:avLst/>
            </a:prstGeom>
            <a:noFill/>
            <a:extLst>
              <a:ext uri="{909E8E84-426E-40DD-AFC4-6F175D3DCCD1}">
                <a14:hiddenFill xmlns:a14="http://schemas.microsoft.com/office/drawing/2010/main">
                  <a:solidFill>
                    <a:srgbClr val="FFFFFF"/>
                  </a:solidFill>
                </a14:hiddenFill>
              </a:ext>
            </a:extLst>
          </p:spPr>
        </p:pic>
        <p:cxnSp>
          <p:nvCxnSpPr>
            <p:cNvPr id="80" name="直線コネクタ 79"/>
            <p:cNvCxnSpPr/>
            <p:nvPr/>
          </p:nvCxnSpPr>
          <p:spPr>
            <a:xfrm flipV="1">
              <a:off x="6945661" y="5430852"/>
              <a:ext cx="257691" cy="306530"/>
            </a:xfrm>
            <a:prstGeom prst="line">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81" name="テキスト ボックス 80"/>
            <p:cNvSpPr txBox="1"/>
            <p:nvPr/>
          </p:nvSpPr>
          <p:spPr>
            <a:xfrm>
              <a:off x="6347190" y="5246026"/>
              <a:ext cx="864371" cy="307854"/>
            </a:xfrm>
            <a:prstGeom prst="rect">
              <a:avLst/>
            </a:prstGeom>
            <a:noFill/>
          </p:spPr>
          <p:txBody>
            <a:bodyPr wrap="none" rtlCol="0">
              <a:spAutoFit/>
            </a:bodyPr>
            <a:lstStyle/>
            <a:p>
              <a:pPr algn="ctr"/>
              <a:r>
                <a:rPr kumimoji="1" lang="ja-JP" altLang="en-US" sz="1100" b="1" dirty="0">
                  <a:latin typeface="Meiryo UI" panose="020B0604030504040204" pitchFamily="50" charset="-128"/>
                  <a:ea typeface="Meiryo UI" panose="020B0604030504040204" pitchFamily="50" charset="-128"/>
                  <a:cs typeface="Meiryo UI" panose="020B0604030504040204" pitchFamily="50" charset="-128"/>
                </a:rPr>
                <a:t>配送指示</a:t>
              </a:r>
            </a:p>
          </p:txBody>
        </p:sp>
        <p:sp>
          <p:nvSpPr>
            <p:cNvPr id="82" name="テキスト ボックス 81"/>
            <p:cNvSpPr txBox="1"/>
            <p:nvPr/>
          </p:nvSpPr>
          <p:spPr>
            <a:xfrm>
              <a:off x="7184519" y="5244780"/>
              <a:ext cx="1219592" cy="507053"/>
            </a:xfrm>
            <a:prstGeom prst="rect">
              <a:avLst/>
            </a:prstGeom>
            <a:noFill/>
          </p:spPr>
          <p:txBody>
            <a:bodyPr wrap="none" rtlCol="0">
              <a:spAutoFit/>
            </a:bodyPr>
            <a:lstStyle/>
            <a:p>
              <a:pPr algn="ctr"/>
              <a:r>
                <a:rPr kumimoji="1" lang="ja-JP" altLang="en-US" sz="1100" b="1" dirty="0">
                  <a:latin typeface="Meiryo UI" panose="020B0604030504040204" pitchFamily="50" charset="-128"/>
                  <a:ea typeface="Meiryo UI" panose="020B0604030504040204" pitchFamily="50" charset="-128"/>
                  <a:cs typeface="Meiryo UI" panose="020B0604030504040204" pitchFamily="50" charset="-128"/>
                </a:rPr>
                <a:t>注文情報</a:t>
              </a:r>
              <a:endParaRPr kumimoji="1" lang="en-US" altLang="ja-JP" sz="1100" b="1" dirty="0">
                <a:latin typeface="Meiryo UI" panose="020B0604030504040204" pitchFamily="50" charset="-128"/>
                <a:ea typeface="Meiryo UI" panose="020B0604030504040204" pitchFamily="50" charset="-128"/>
                <a:cs typeface="Meiryo UI" panose="020B0604030504040204" pitchFamily="50" charset="-128"/>
              </a:endParaRPr>
            </a:p>
            <a:p>
              <a:pPr algn="ctr"/>
              <a:r>
                <a:rPr lang="en-US" altLang="ja-JP" sz="1100" b="1" dirty="0">
                  <a:latin typeface="Meiryo UI" panose="020B0604030504040204" pitchFamily="50" charset="-128"/>
                  <a:ea typeface="Meiryo UI" panose="020B0604030504040204" pitchFamily="50" charset="-128"/>
                  <a:cs typeface="Meiryo UI" panose="020B0604030504040204" pitchFamily="50" charset="-128"/>
                </a:rPr>
                <a:t>/</a:t>
              </a:r>
              <a:r>
                <a:rPr lang="ja-JP" altLang="en-US" sz="1100" b="1" dirty="0">
                  <a:latin typeface="Meiryo UI" panose="020B0604030504040204" pitchFamily="50" charset="-128"/>
                  <a:ea typeface="Meiryo UI" panose="020B0604030504040204" pitchFamily="50" charset="-128"/>
                  <a:cs typeface="Meiryo UI" panose="020B0604030504040204" pitchFamily="50" charset="-128"/>
                </a:rPr>
                <a:t>天候情報など</a:t>
              </a: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83" name="直線コネクタ 82"/>
            <p:cNvCxnSpPr>
              <a:endCxn id="77" idx="3"/>
            </p:cNvCxnSpPr>
            <p:nvPr/>
          </p:nvCxnSpPr>
          <p:spPr>
            <a:xfrm flipH="1">
              <a:off x="7157047" y="6009667"/>
              <a:ext cx="571853" cy="0"/>
            </a:xfrm>
            <a:prstGeom prst="line">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84" name="テキスト ボックス 83"/>
            <p:cNvSpPr txBox="1"/>
            <p:nvPr/>
          </p:nvSpPr>
          <p:spPr>
            <a:xfrm>
              <a:off x="7202432" y="6009667"/>
              <a:ext cx="538751" cy="307854"/>
            </a:xfrm>
            <a:prstGeom prst="rect">
              <a:avLst/>
            </a:prstGeom>
            <a:noFill/>
          </p:spPr>
          <p:txBody>
            <a:bodyPr wrap="none" rtlCol="0">
              <a:spAutoFit/>
            </a:bodyPr>
            <a:lstStyle/>
            <a:p>
              <a:pPr algn="ctr"/>
              <a:r>
                <a:rPr kumimoji="1" lang="ja-JP" altLang="en-US" sz="1100" b="1" dirty="0">
                  <a:latin typeface="Meiryo UI" panose="020B0604030504040204" pitchFamily="50" charset="-128"/>
                  <a:ea typeface="Meiryo UI" panose="020B0604030504040204" pitchFamily="50" charset="-128"/>
                  <a:cs typeface="Meiryo UI" panose="020B0604030504040204" pitchFamily="50" charset="-128"/>
                </a:rPr>
                <a:t>配送</a:t>
              </a:r>
            </a:p>
          </p:txBody>
        </p:sp>
      </p:grpSp>
      <p:sp>
        <p:nvSpPr>
          <p:cNvPr id="45" name="テキスト ボックス 44"/>
          <p:cNvSpPr txBox="1"/>
          <p:nvPr/>
        </p:nvSpPr>
        <p:spPr>
          <a:xfrm>
            <a:off x="4403520" y="2439157"/>
            <a:ext cx="2956259" cy="338554"/>
          </a:xfrm>
          <a:prstGeom prst="rect">
            <a:avLst/>
          </a:prstGeom>
          <a:noFill/>
        </p:spPr>
        <p:txBody>
          <a:bodyPr wrap="none" rtlCol="0">
            <a:spAutoFit/>
          </a:bodyPr>
          <a:lstStyle/>
          <a:p>
            <a:r>
              <a:rPr kumimoji="1" lang="ja-JP" altLang="en-US" sz="1600" b="1" u="sng" dirty="0">
                <a:latin typeface="Meiryo UI" panose="020B0604030504040204" pitchFamily="50" charset="-128"/>
                <a:ea typeface="Meiryo UI" panose="020B0604030504040204" pitchFamily="50" charset="-128"/>
                <a:cs typeface="Meiryo UI" panose="020B0604030504040204" pitchFamily="50" charset="-128"/>
              </a:rPr>
              <a:t>■システムへの情報自動取り込み</a:t>
            </a:r>
          </a:p>
        </p:txBody>
      </p:sp>
      <p:sp>
        <p:nvSpPr>
          <p:cNvPr id="46" name="テキスト ボックス 45"/>
          <p:cNvSpPr txBox="1"/>
          <p:nvPr/>
        </p:nvSpPr>
        <p:spPr>
          <a:xfrm>
            <a:off x="4374416" y="4464827"/>
            <a:ext cx="2661306" cy="338554"/>
          </a:xfrm>
          <a:prstGeom prst="rect">
            <a:avLst/>
          </a:prstGeom>
          <a:noFill/>
        </p:spPr>
        <p:txBody>
          <a:bodyPr wrap="none" rtlCol="0">
            <a:spAutoFit/>
          </a:bodyPr>
          <a:lstStyle/>
          <a:p>
            <a:r>
              <a:rPr kumimoji="1" lang="ja-JP" altLang="en-US" sz="1600" b="1" u="sng" dirty="0">
                <a:latin typeface="Meiryo UI" panose="020B0604030504040204" pitchFamily="50" charset="-128"/>
                <a:ea typeface="Meiryo UI" panose="020B0604030504040204" pitchFamily="50" charset="-128"/>
                <a:cs typeface="Meiryo UI" panose="020B0604030504040204" pitchFamily="50" charset="-128"/>
              </a:rPr>
              <a:t>■効果的な人的リソース配分</a:t>
            </a:r>
          </a:p>
        </p:txBody>
      </p:sp>
      <p:grpSp>
        <p:nvGrpSpPr>
          <p:cNvPr id="42" name="グループ化 41"/>
          <p:cNvGrpSpPr/>
          <p:nvPr/>
        </p:nvGrpSpPr>
        <p:grpSpPr>
          <a:xfrm>
            <a:off x="8145256" y="2339196"/>
            <a:ext cx="586928" cy="515324"/>
            <a:chOff x="5137744" y="7495996"/>
            <a:chExt cx="952040" cy="951934"/>
          </a:xfrm>
        </p:grpSpPr>
        <p:sp>
          <p:nvSpPr>
            <p:cNvPr id="43" name="円/楕円 42"/>
            <p:cNvSpPr/>
            <p:nvPr/>
          </p:nvSpPr>
          <p:spPr>
            <a:xfrm>
              <a:off x="5137744" y="7495996"/>
              <a:ext cx="952040" cy="951934"/>
            </a:xfrm>
            <a:prstGeom prst="ellipse">
              <a:avLst/>
            </a:prstGeom>
            <a:solidFill>
              <a:sysClr val="window" lastClr="FFFFFF"/>
            </a:solidFill>
            <a:ln w="9525" cap="flat" cmpd="sng" algn="ctr">
              <a:solidFill>
                <a:srgbClr val="1F497D">
                  <a:lumMod val="20000"/>
                  <a:lumOff val="80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prstClr val="black">
                    <a:lumMod val="50000"/>
                    <a:lumOff val="50000"/>
                  </a:prstClr>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pic>
          <p:nvPicPr>
            <p:cNvPr id="44" name="Picture 7"/>
            <p:cNvPicPr>
              <a:picLocks noChangeAspect="1" noChangeArrowheads="1"/>
            </p:cNvPicPr>
            <p:nvPr/>
          </p:nvPicPr>
          <p:blipFill>
            <a:blip r:embed="rId1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387452" y="7876592"/>
              <a:ext cx="503899" cy="5175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5" name="テキスト ボックス 84"/>
            <p:cNvSpPr txBox="1"/>
            <p:nvPr/>
          </p:nvSpPr>
          <p:spPr>
            <a:xfrm>
              <a:off x="5313039" y="7533457"/>
              <a:ext cx="776322" cy="474780"/>
            </a:xfrm>
            <a:prstGeom prst="rect">
              <a:avLst/>
            </a:prstGeom>
            <a:noFill/>
          </p:spPr>
          <p:txBody>
            <a:bodyPr wrap="none" rtlCol="0">
              <a:spAutoFit/>
            </a:bodyPr>
            <a:lstStyle/>
            <a:p>
              <a:r>
                <a:rPr lang="ja-JP" altLang="en-US" sz="900" b="1" dirty="0">
                  <a:solidFill>
                    <a:srgbClr val="0000FF"/>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見る</a:t>
              </a:r>
            </a:p>
          </p:txBody>
        </p:sp>
      </p:grpSp>
      <p:grpSp>
        <p:nvGrpSpPr>
          <p:cNvPr id="86" name="グループ化 85"/>
          <p:cNvGrpSpPr/>
          <p:nvPr/>
        </p:nvGrpSpPr>
        <p:grpSpPr>
          <a:xfrm>
            <a:off x="8166805" y="4204210"/>
            <a:ext cx="537302" cy="521233"/>
            <a:chOff x="8820033" y="7514198"/>
            <a:chExt cx="966063" cy="965956"/>
          </a:xfrm>
        </p:grpSpPr>
        <p:sp>
          <p:nvSpPr>
            <p:cNvPr id="87" name="円/楕円 86"/>
            <p:cNvSpPr/>
            <p:nvPr/>
          </p:nvSpPr>
          <p:spPr>
            <a:xfrm>
              <a:off x="8820033" y="7514198"/>
              <a:ext cx="966063" cy="965956"/>
            </a:xfrm>
            <a:prstGeom prst="ellipse">
              <a:avLst/>
            </a:prstGeom>
            <a:solidFill>
              <a:sysClr val="window" lastClr="FFFFFF"/>
            </a:solidFill>
            <a:ln w="9525" cap="flat" cmpd="sng" algn="ctr">
              <a:solidFill>
                <a:srgbClr val="1F497D">
                  <a:lumMod val="20000"/>
                  <a:lumOff val="80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700" b="0" i="0" u="none" strike="noStrike" kern="0" cap="none" spc="0" normalizeH="0" baseline="0" noProof="0">
                <a:ln>
                  <a:noFill/>
                </a:ln>
                <a:solidFill>
                  <a:prstClr val="black">
                    <a:lumMod val="50000"/>
                    <a:lumOff val="50000"/>
                  </a:prstClr>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pic>
          <p:nvPicPr>
            <p:cNvPr id="88" name="Picture 12"/>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8937436" y="7863272"/>
              <a:ext cx="787405" cy="59124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9" name="テキスト ボックス 88"/>
            <p:cNvSpPr txBox="1"/>
            <p:nvPr/>
          </p:nvSpPr>
          <p:spPr>
            <a:xfrm>
              <a:off x="8991908" y="7567003"/>
              <a:ext cx="747061" cy="427781"/>
            </a:xfrm>
            <a:prstGeom prst="rect">
              <a:avLst/>
            </a:prstGeom>
            <a:noFill/>
          </p:spPr>
          <p:txBody>
            <a:bodyPr wrap="none" rtlCol="0">
              <a:spAutoFit/>
            </a:bodyPr>
            <a:lstStyle/>
            <a:p>
              <a:r>
                <a:rPr lang="ja-JP" altLang="en-US" sz="900" b="1" dirty="0">
                  <a:solidFill>
                    <a:srgbClr val="0000FF"/>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分析</a:t>
              </a:r>
            </a:p>
          </p:txBody>
        </p:sp>
      </p:grpSp>
      <p:sp>
        <p:nvSpPr>
          <p:cNvPr id="90" name="角丸四角形吹き出し 89"/>
          <p:cNvSpPr/>
          <p:nvPr/>
        </p:nvSpPr>
        <p:spPr>
          <a:xfrm>
            <a:off x="961130" y="5549628"/>
            <a:ext cx="2029719" cy="882742"/>
          </a:xfrm>
          <a:prstGeom prst="wedgeRoundRectCallout">
            <a:avLst>
              <a:gd name="adj1" fmla="val -7762"/>
              <a:gd name="adj2" fmla="val -99561"/>
              <a:gd name="adj3" fmla="val 16667"/>
            </a:avLst>
          </a:prstGeom>
          <a:solidFill>
            <a:schemeClr val="accent5">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オーダー投入業務を</a:t>
            </a:r>
            <a:endParaRPr kumimoji="1" lang="en-US" altLang="ja-JP" sz="14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14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稼働状況に応じて</a:t>
            </a:r>
            <a:endParaRPr kumimoji="1" lang="en-US" altLang="ja-JP" sz="14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14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自動配分したい</a:t>
            </a:r>
          </a:p>
        </p:txBody>
      </p:sp>
      <p:sp>
        <p:nvSpPr>
          <p:cNvPr id="91" name="右矢印 90"/>
          <p:cNvSpPr/>
          <p:nvPr/>
        </p:nvSpPr>
        <p:spPr>
          <a:xfrm>
            <a:off x="3388120" y="5447382"/>
            <a:ext cx="902673" cy="86853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テキスト ボックス 46"/>
          <p:cNvSpPr txBox="1"/>
          <p:nvPr/>
        </p:nvSpPr>
        <p:spPr>
          <a:xfrm>
            <a:off x="178720" y="93132"/>
            <a:ext cx="8712968" cy="490134"/>
          </a:xfrm>
          <a:prstGeom prst="rect">
            <a:avLst/>
          </a:prstGeom>
          <a:noFill/>
        </p:spPr>
        <p:txBody>
          <a:bodyPr wrap="square" rtlCol="0">
            <a:spAutoFit/>
          </a:bodyPr>
          <a:lstStyle/>
          <a:p>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世の中の</a:t>
            </a:r>
            <a:r>
              <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AI</a:t>
            </a:r>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活用事例～事務処理～</a:t>
            </a:r>
            <a:endPar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スライド番号プレースホルダー 3"/>
          <p:cNvSpPr>
            <a:spLocks noGrp="1"/>
          </p:cNvSpPr>
          <p:nvPr>
            <p:ph type="sldNum" sz="quarter" idx="12"/>
          </p:nvPr>
        </p:nvSpPr>
        <p:spPr>
          <a:xfrm>
            <a:off x="6968924" y="6547306"/>
            <a:ext cx="2133600" cy="365125"/>
          </a:xfrm>
        </p:spPr>
        <p:txBody>
          <a:bodyPr/>
          <a:lstStyle/>
          <a:p>
            <a:pPr algn="r">
              <a:defRPr/>
            </a:pPr>
            <a:r>
              <a:rPr lang="en-US" altLang="ja-JP" dirty="0">
                <a:solidFill>
                  <a:srgbClr val="000000"/>
                </a:solidFill>
              </a:rPr>
              <a:t>6</a:t>
            </a:r>
          </a:p>
        </p:txBody>
      </p:sp>
    </p:spTree>
    <p:extLst>
      <p:ext uri="{BB962C8B-B14F-4D97-AF65-F5344CB8AC3E}">
        <p14:creationId xmlns:p14="http://schemas.microsoft.com/office/powerpoint/2010/main" val="69732756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p:cNvSpPr txBox="1"/>
          <p:nvPr/>
        </p:nvSpPr>
        <p:spPr>
          <a:xfrm>
            <a:off x="178720" y="93132"/>
            <a:ext cx="8712968" cy="490134"/>
          </a:xfrm>
          <a:prstGeom prst="rect">
            <a:avLst/>
          </a:prstGeom>
          <a:noFill/>
        </p:spPr>
        <p:txBody>
          <a:bodyPr wrap="square" rtlCol="0">
            <a:spAutoFit/>
          </a:bodyPr>
          <a:lstStyle/>
          <a:p>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さいごに</a:t>
            </a:r>
            <a:endPar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正方形/長方形 4"/>
          <p:cNvSpPr/>
          <p:nvPr/>
        </p:nvSpPr>
        <p:spPr>
          <a:xfrm>
            <a:off x="3563888" y="1519975"/>
            <a:ext cx="2016224" cy="365045"/>
          </a:xfrm>
          <a:prstGeom prst="rect">
            <a:avLst/>
          </a:prstGeom>
          <a:solidFill>
            <a:schemeClr val="accent3">
              <a:lumMod val="75000"/>
            </a:schemeClr>
          </a:solidFill>
          <a:ln>
            <a:no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1200" dirty="0">
                <a:solidFill>
                  <a:srgbClr val="FFFFFF"/>
                </a:solidFill>
                <a:latin typeface="Meiryo" charset="-128"/>
                <a:ea typeface="Meiryo" charset="-128"/>
                <a:cs typeface="Meiryo" charset="-128"/>
              </a:rPr>
              <a:t>インターネット</a:t>
            </a:r>
          </a:p>
        </p:txBody>
      </p:sp>
      <p:sp>
        <p:nvSpPr>
          <p:cNvPr id="6" name="正方形/長方形 5"/>
          <p:cNvSpPr/>
          <p:nvPr/>
        </p:nvSpPr>
        <p:spPr>
          <a:xfrm>
            <a:off x="3563888" y="2011358"/>
            <a:ext cx="2016224" cy="365045"/>
          </a:xfrm>
          <a:prstGeom prst="rect">
            <a:avLst/>
          </a:prstGeom>
          <a:solidFill>
            <a:schemeClr val="accent3">
              <a:lumMod val="75000"/>
            </a:schemeClr>
          </a:solidFill>
          <a:ln>
            <a:no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1200">
                <a:solidFill>
                  <a:srgbClr val="FFFFFF"/>
                </a:solidFill>
                <a:latin typeface="Meiryo" charset="-128"/>
                <a:ea typeface="Meiryo" charset="-128"/>
                <a:cs typeface="Meiryo" charset="-128"/>
              </a:rPr>
              <a:t>クラウド</a:t>
            </a:r>
            <a:endParaRPr kumimoji="1" lang="ja-JP" altLang="en-US" sz="1200" dirty="0">
              <a:solidFill>
                <a:srgbClr val="FFFFFF"/>
              </a:solidFill>
              <a:latin typeface="Meiryo" charset="-128"/>
              <a:ea typeface="Meiryo" charset="-128"/>
              <a:cs typeface="Meiryo" charset="-128"/>
            </a:endParaRPr>
          </a:p>
        </p:txBody>
      </p:sp>
      <p:sp>
        <p:nvSpPr>
          <p:cNvPr id="7" name="正方形/長方形 6"/>
          <p:cNvSpPr/>
          <p:nvPr/>
        </p:nvSpPr>
        <p:spPr>
          <a:xfrm>
            <a:off x="3563888" y="2502741"/>
            <a:ext cx="2016224" cy="365045"/>
          </a:xfrm>
          <a:prstGeom prst="rect">
            <a:avLst/>
          </a:prstGeom>
          <a:solidFill>
            <a:schemeClr val="accent3">
              <a:lumMod val="75000"/>
            </a:schemeClr>
          </a:solidFill>
          <a:ln>
            <a:no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1200" dirty="0">
                <a:solidFill>
                  <a:srgbClr val="FFFFFF"/>
                </a:solidFill>
                <a:latin typeface="Meiryo" charset="-128"/>
                <a:ea typeface="Meiryo" charset="-128"/>
                <a:cs typeface="Meiryo" charset="-128"/>
              </a:rPr>
              <a:t>人工知能</a:t>
            </a:r>
          </a:p>
        </p:txBody>
      </p:sp>
      <p:sp>
        <p:nvSpPr>
          <p:cNvPr id="8" name="正方形/長方形 7"/>
          <p:cNvSpPr/>
          <p:nvPr/>
        </p:nvSpPr>
        <p:spPr>
          <a:xfrm>
            <a:off x="3563888" y="4730795"/>
            <a:ext cx="2016224" cy="365045"/>
          </a:xfrm>
          <a:prstGeom prst="rect">
            <a:avLst/>
          </a:prstGeom>
          <a:solidFill>
            <a:schemeClr val="accent6">
              <a:lumMod val="75000"/>
            </a:schemeClr>
          </a:solidFill>
          <a:ln>
            <a:no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1200" dirty="0">
                <a:solidFill>
                  <a:srgbClr val="FFFFFF"/>
                </a:solidFill>
                <a:latin typeface="Meiryo" charset="-128"/>
                <a:ea typeface="Meiryo" charset="-128"/>
                <a:cs typeface="Meiryo" charset="-128"/>
              </a:rPr>
              <a:t>小型・高性能化</a:t>
            </a:r>
            <a:endParaRPr kumimoji="1" lang="en-US" altLang="ja-JP" sz="1200" dirty="0">
              <a:solidFill>
                <a:srgbClr val="FFFFFF"/>
              </a:solidFill>
              <a:latin typeface="Meiryo" charset="-128"/>
              <a:ea typeface="Meiryo" charset="-128"/>
              <a:cs typeface="Meiryo" charset="-128"/>
            </a:endParaRPr>
          </a:p>
        </p:txBody>
      </p:sp>
      <p:sp>
        <p:nvSpPr>
          <p:cNvPr id="9" name="正方形/長方形 8"/>
          <p:cNvSpPr/>
          <p:nvPr/>
        </p:nvSpPr>
        <p:spPr>
          <a:xfrm>
            <a:off x="3563888" y="5211682"/>
            <a:ext cx="2016224" cy="365045"/>
          </a:xfrm>
          <a:prstGeom prst="rect">
            <a:avLst/>
          </a:prstGeom>
          <a:solidFill>
            <a:schemeClr val="accent6">
              <a:lumMod val="75000"/>
            </a:schemeClr>
          </a:solidFill>
          <a:ln>
            <a:no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1200" dirty="0">
                <a:solidFill>
                  <a:srgbClr val="FFFFFF"/>
                </a:solidFill>
                <a:latin typeface="Meiryo" charset="-128"/>
                <a:ea typeface="Meiryo" charset="-128"/>
                <a:cs typeface="Meiryo" charset="-128"/>
              </a:rPr>
              <a:t>価格破壊</a:t>
            </a:r>
          </a:p>
        </p:txBody>
      </p:sp>
      <p:sp>
        <p:nvSpPr>
          <p:cNvPr id="10" name="正方形/長方形 9"/>
          <p:cNvSpPr/>
          <p:nvPr/>
        </p:nvSpPr>
        <p:spPr>
          <a:xfrm>
            <a:off x="3563888" y="5692569"/>
            <a:ext cx="2016224" cy="365045"/>
          </a:xfrm>
          <a:prstGeom prst="rect">
            <a:avLst/>
          </a:prstGeom>
          <a:solidFill>
            <a:schemeClr val="accent6">
              <a:lumMod val="75000"/>
            </a:schemeClr>
          </a:solidFill>
          <a:ln>
            <a:no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kumimoji="1" lang="en-US" altLang="ja-JP" sz="1200" dirty="0">
                <a:solidFill>
                  <a:srgbClr val="FFFFFF"/>
                </a:solidFill>
                <a:latin typeface="Meiryo" charset="-128"/>
                <a:ea typeface="Meiryo" charset="-128"/>
                <a:cs typeface="Meiryo" charset="-128"/>
              </a:rPr>
              <a:t>IT</a:t>
            </a:r>
            <a:r>
              <a:rPr kumimoji="1" lang="ja-JP" altLang="en-US" sz="1200" dirty="0">
                <a:solidFill>
                  <a:srgbClr val="FFFFFF"/>
                </a:solidFill>
                <a:latin typeface="Meiryo" charset="-128"/>
                <a:ea typeface="Meiryo" charset="-128"/>
                <a:cs typeface="Meiryo" charset="-128"/>
              </a:rPr>
              <a:t>リテラシーの向上</a:t>
            </a:r>
          </a:p>
        </p:txBody>
      </p:sp>
      <p:sp>
        <p:nvSpPr>
          <p:cNvPr id="11" name="正方形/長方形 10"/>
          <p:cNvSpPr/>
          <p:nvPr/>
        </p:nvSpPr>
        <p:spPr>
          <a:xfrm>
            <a:off x="3570709" y="2994124"/>
            <a:ext cx="2016224" cy="365045"/>
          </a:xfrm>
          <a:prstGeom prst="rect">
            <a:avLst/>
          </a:prstGeom>
          <a:solidFill>
            <a:schemeClr val="accent3">
              <a:lumMod val="75000"/>
            </a:schemeClr>
          </a:solidFill>
          <a:ln>
            <a:no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1200" dirty="0">
                <a:solidFill>
                  <a:srgbClr val="FFFFFF"/>
                </a:solidFill>
                <a:latin typeface="Meiryo" charset="-128"/>
                <a:ea typeface="Meiryo" charset="-128"/>
                <a:cs typeface="Meiryo" charset="-128"/>
              </a:rPr>
              <a:t>・・・</a:t>
            </a:r>
          </a:p>
        </p:txBody>
      </p:sp>
      <p:sp>
        <p:nvSpPr>
          <p:cNvPr id="12" name="正方形/長方形 11"/>
          <p:cNvSpPr/>
          <p:nvPr/>
        </p:nvSpPr>
        <p:spPr>
          <a:xfrm>
            <a:off x="3564572" y="4249908"/>
            <a:ext cx="2016224" cy="365045"/>
          </a:xfrm>
          <a:prstGeom prst="rect">
            <a:avLst/>
          </a:prstGeom>
          <a:solidFill>
            <a:schemeClr val="accent6">
              <a:lumMod val="75000"/>
            </a:schemeClr>
          </a:solidFill>
          <a:ln>
            <a:no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1200" dirty="0">
                <a:solidFill>
                  <a:srgbClr val="FFFFFF"/>
                </a:solidFill>
                <a:latin typeface="Meiryo" charset="-128"/>
                <a:ea typeface="Meiryo" charset="-128"/>
                <a:cs typeface="Meiryo" charset="-128"/>
              </a:rPr>
              <a:t>・・・</a:t>
            </a:r>
          </a:p>
        </p:txBody>
      </p:sp>
      <p:sp>
        <p:nvSpPr>
          <p:cNvPr id="13" name="正方形/長方形 12"/>
          <p:cNvSpPr/>
          <p:nvPr/>
        </p:nvSpPr>
        <p:spPr>
          <a:xfrm>
            <a:off x="755576" y="1521111"/>
            <a:ext cx="2664296" cy="4536504"/>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1200" dirty="0">
              <a:solidFill>
                <a:srgbClr val="FFFFFF"/>
              </a:solidFill>
              <a:latin typeface="ＭＳ Ｐゴシック"/>
              <a:ea typeface="ＭＳ Ｐゴシック"/>
              <a:cs typeface="ＭＳ Ｐゴシック"/>
            </a:endParaRPr>
          </a:p>
        </p:txBody>
      </p:sp>
      <p:sp>
        <p:nvSpPr>
          <p:cNvPr id="14" name="正方形/長方形 13"/>
          <p:cNvSpPr/>
          <p:nvPr/>
        </p:nvSpPr>
        <p:spPr>
          <a:xfrm>
            <a:off x="5724128" y="1521111"/>
            <a:ext cx="2664296" cy="4536504"/>
          </a:xfrm>
          <a:prstGeom prst="rect">
            <a:avLst/>
          </a:prstGeom>
          <a:solidFill>
            <a:srgbClr val="0432FF"/>
          </a:solidFill>
          <a:ln>
            <a:no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1200" dirty="0">
              <a:solidFill>
                <a:srgbClr val="FFFFFF"/>
              </a:solidFill>
              <a:latin typeface="ＭＳ Ｐゴシック"/>
              <a:ea typeface="ＭＳ Ｐゴシック"/>
              <a:cs typeface="ＭＳ Ｐゴシック"/>
            </a:endParaRPr>
          </a:p>
        </p:txBody>
      </p:sp>
      <p:sp>
        <p:nvSpPr>
          <p:cNvPr id="16" name="右矢印 5"/>
          <p:cNvSpPr/>
          <p:nvPr/>
        </p:nvSpPr>
        <p:spPr>
          <a:xfrm>
            <a:off x="2192564" y="2193880"/>
            <a:ext cx="4772514" cy="3085467"/>
          </a:xfrm>
          <a:custGeom>
            <a:avLst/>
            <a:gdLst>
              <a:gd name="connsiteX0" fmla="*/ 0 w 3672408"/>
              <a:gd name="connsiteY0" fmla="*/ 558062 h 2232248"/>
              <a:gd name="connsiteX1" fmla="*/ 2556284 w 3672408"/>
              <a:gd name="connsiteY1" fmla="*/ 558062 h 2232248"/>
              <a:gd name="connsiteX2" fmla="*/ 2556284 w 3672408"/>
              <a:gd name="connsiteY2" fmla="*/ 0 h 2232248"/>
              <a:gd name="connsiteX3" fmla="*/ 3672408 w 3672408"/>
              <a:gd name="connsiteY3" fmla="*/ 1116124 h 2232248"/>
              <a:gd name="connsiteX4" fmla="*/ 2556284 w 3672408"/>
              <a:gd name="connsiteY4" fmla="*/ 2232248 h 2232248"/>
              <a:gd name="connsiteX5" fmla="*/ 2556284 w 3672408"/>
              <a:gd name="connsiteY5" fmla="*/ 1674186 h 2232248"/>
              <a:gd name="connsiteX6" fmla="*/ 0 w 3672408"/>
              <a:gd name="connsiteY6" fmla="*/ 1674186 h 2232248"/>
              <a:gd name="connsiteX7" fmla="*/ 0 w 3672408"/>
              <a:gd name="connsiteY7" fmla="*/ 558062 h 2232248"/>
              <a:gd name="connsiteX0" fmla="*/ 6137 w 3672408"/>
              <a:gd name="connsiteY0" fmla="*/ 1122658 h 2232248"/>
              <a:gd name="connsiteX1" fmla="*/ 2556284 w 3672408"/>
              <a:gd name="connsiteY1" fmla="*/ 558062 h 2232248"/>
              <a:gd name="connsiteX2" fmla="*/ 2556284 w 3672408"/>
              <a:gd name="connsiteY2" fmla="*/ 0 h 2232248"/>
              <a:gd name="connsiteX3" fmla="*/ 3672408 w 3672408"/>
              <a:gd name="connsiteY3" fmla="*/ 1116124 h 2232248"/>
              <a:gd name="connsiteX4" fmla="*/ 2556284 w 3672408"/>
              <a:gd name="connsiteY4" fmla="*/ 2232248 h 2232248"/>
              <a:gd name="connsiteX5" fmla="*/ 2556284 w 3672408"/>
              <a:gd name="connsiteY5" fmla="*/ 1674186 h 2232248"/>
              <a:gd name="connsiteX6" fmla="*/ 0 w 3672408"/>
              <a:gd name="connsiteY6" fmla="*/ 1674186 h 2232248"/>
              <a:gd name="connsiteX7" fmla="*/ 6137 w 3672408"/>
              <a:gd name="connsiteY7" fmla="*/ 1122658 h 2232248"/>
              <a:gd name="connsiteX0" fmla="*/ 6137 w 3672408"/>
              <a:gd name="connsiteY0" fmla="*/ 1122658 h 2232248"/>
              <a:gd name="connsiteX1" fmla="*/ 2556284 w 3672408"/>
              <a:gd name="connsiteY1" fmla="*/ 558062 h 2232248"/>
              <a:gd name="connsiteX2" fmla="*/ 2556284 w 3672408"/>
              <a:gd name="connsiteY2" fmla="*/ 0 h 2232248"/>
              <a:gd name="connsiteX3" fmla="*/ 3672408 w 3672408"/>
              <a:gd name="connsiteY3" fmla="*/ 1116124 h 2232248"/>
              <a:gd name="connsiteX4" fmla="*/ 2556284 w 3672408"/>
              <a:gd name="connsiteY4" fmla="*/ 2232248 h 2232248"/>
              <a:gd name="connsiteX5" fmla="*/ 2556284 w 3672408"/>
              <a:gd name="connsiteY5" fmla="*/ 1674186 h 2232248"/>
              <a:gd name="connsiteX6" fmla="*/ 0 w 3672408"/>
              <a:gd name="connsiteY6" fmla="*/ 1134138 h 2232248"/>
              <a:gd name="connsiteX7" fmla="*/ 6137 w 3672408"/>
              <a:gd name="connsiteY7" fmla="*/ 1122658 h 2232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72408" h="2232248">
                <a:moveTo>
                  <a:pt x="6137" y="1122658"/>
                </a:moveTo>
                <a:lnTo>
                  <a:pt x="2556284" y="558062"/>
                </a:lnTo>
                <a:lnTo>
                  <a:pt x="2556284" y="0"/>
                </a:lnTo>
                <a:lnTo>
                  <a:pt x="3672408" y="1116124"/>
                </a:lnTo>
                <a:lnTo>
                  <a:pt x="2556284" y="2232248"/>
                </a:lnTo>
                <a:lnTo>
                  <a:pt x="2556284" y="1674186"/>
                </a:lnTo>
                <a:lnTo>
                  <a:pt x="0" y="1134138"/>
                </a:lnTo>
                <a:cubicBezTo>
                  <a:pt x="2046" y="950295"/>
                  <a:pt x="4091" y="1306501"/>
                  <a:pt x="6137" y="1122658"/>
                </a:cubicBezTo>
                <a:close/>
              </a:path>
            </a:pathLst>
          </a:custGeom>
          <a:solidFill>
            <a:srgbClr val="FF6666">
              <a:alpha val="65882"/>
            </a:srgbClr>
          </a:solidFill>
          <a:ln>
            <a:no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1200" dirty="0">
              <a:solidFill>
                <a:srgbClr val="FFFFFF"/>
              </a:solidFill>
              <a:latin typeface="ＭＳ Ｐゴシック"/>
              <a:ea typeface="ＭＳ Ｐゴシック"/>
              <a:cs typeface="ＭＳ Ｐゴシック"/>
            </a:endParaRPr>
          </a:p>
        </p:txBody>
      </p:sp>
      <p:sp>
        <p:nvSpPr>
          <p:cNvPr id="17" name="テキスト ボックス 16"/>
          <p:cNvSpPr txBox="1"/>
          <p:nvPr/>
        </p:nvSpPr>
        <p:spPr>
          <a:xfrm>
            <a:off x="918173" y="3219976"/>
            <a:ext cx="2339102" cy="1138773"/>
          </a:xfrm>
          <a:prstGeom prst="rect">
            <a:avLst/>
          </a:prstGeom>
          <a:noFill/>
        </p:spPr>
        <p:txBody>
          <a:bodyPr wrap="none" rtlCol="0">
            <a:spAutoFit/>
          </a:bodyPr>
          <a:lstStyle/>
          <a:p>
            <a:r>
              <a:rPr kumimoji="1" lang="ja-JP" altLang="en-US" sz="2400" b="1" dirty="0">
                <a:solidFill>
                  <a:schemeClr val="bg1"/>
                </a:solidFill>
                <a:latin typeface="Meiryo" charset="-128"/>
                <a:ea typeface="Meiryo" charset="-128"/>
                <a:cs typeface="Meiryo" charset="-128"/>
              </a:rPr>
              <a:t>これまでの常識</a:t>
            </a:r>
            <a:endParaRPr kumimoji="1" lang="en-US" altLang="ja-JP" sz="2400" b="1" dirty="0">
              <a:solidFill>
                <a:schemeClr val="bg1"/>
              </a:solidFill>
              <a:latin typeface="Meiryo" charset="-128"/>
              <a:ea typeface="Meiryo" charset="-128"/>
              <a:cs typeface="Meiryo" charset="-128"/>
            </a:endParaRPr>
          </a:p>
          <a:p>
            <a:endParaRPr kumimoji="1" lang="en-US" altLang="ja-JP" sz="800" dirty="0">
              <a:solidFill>
                <a:schemeClr val="bg1"/>
              </a:solidFill>
              <a:latin typeface="Meiryo" charset="-128"/>
              <a:ea typeface="Meiryo" charset="-128"/>
              <a:cs typeface="Meiryo" charset="-128"/>
            </a:endParaRPr>
          </a:p>
          <a:p>
            <a:pPr marL="285750" indent="-285750">
              <a:buFont typeface="Wingdings" charset="2"/>
              <a:buChar char="ü"/>
            </a:pPr>
            <a:r>
              <a:rPr lang="ja-JP" altLang="en-US" sz="1200" dirty="0">
                <a:solidFill>
                  <a:schemeClr val="bg1"/>
                </a:solidFill>
                <a:latin typeface="Meiryo" charset="-128"/>
                <a:ea typeface="Meiryo" charset="-128"/>
                <a:cs typeface="Meiryo" charset="-128"/>
              </a:rPr>
              <a:t>リアルな人と人のつながり</a:t>
            </a:r>
            <a:endParaRPr lang="en-US" altLang="ja-JP" sz="1200" dirty="0">
              <a:solidFill>
                <a:schemeClr val="bg1"/>
              </a:solidFill>
              <a:latin typeface="Meiryo" charset="-128"/>
              <a:ea typeface="Meiryo" charset="-128"/>
              <a:cs typeface="Meiryo" charset="-128"/>
            </a:endParaRPr>
          </a:p>
          <a:p>
            <a:pPr marL="285750" indent="-285750">
              <a:buFont typeface="Wingdings" charset="2"/>
              <a:buChar char="ü"/>
            </a:pPr>
            <a:r>
              <a:rPr kumimoji="1" lang="ja-JP" altLang="en-US" sz="1200" dirty="0">
                <a:solidFill>
                  <a:schemeClr val="bg1"/>
                </a:solidFill>
                <a:latin typeface="Meiryo" charset="-128"/>
                <a:ea typeface="Meiryo" charset="-128"/>
                <a:cs typeface="Meiryo" charset="-128"/>
              </a:rPr>
              <a:t>規模や資産による競争力</a:t>
            </a:r>
            <a:endParaRPr kumimoji="1" lang="en-US" altLang="ja-JP" sz="1200" dirty="0">
              <a:solidFill>
                <a:schemeClr val="bg1"/>
              </a:solidFill>
              <a:latin typeface="Meiryo" charset="-128"/>
              <a:ea typeface="Meiryo" charset="-128"/>
              <a:cs typeface="Meiryo" charset="-128"/>
            </a:endParaRPr>
          </a:p>
          <a:p>
            <a:pPr marL="285750" indent="-285750">
              <a:buFont typeface="Wingdings" charset="2"/>
              <a:buChar char="ü"/>
            </a:pPr>
            <a:r>
              <a:rPr lang="ja-JP" altLang="en-US" sz="1200" dirty="0">
                <a:solidFill>
                  <a:schemeClr val="bg1"/>
                </a:solidFill>
                <a:latin typeface="Meiryo" charset="-128"/>
                <a:ea typeface="Meiryo" charset="-128"/>
                <a:cs typeface="Meiryo" charset="-128"/>
              </a:rPr>
              <a:t>地理的距離や時間の制約</a:t>
            </a:r>
            <a:endParaRPr kumimoji="1" lang="ja-JP" altLang="en-US" sz="1200" dirty="0">
              <a:solidFill>
                <a:schemeClr val="bg1"/>
              </a:solidFill>
              <a:latin typeface="Meiryo" charset="-128"/>
              <a:ea typeface="Meiryo" charset="-128"/>
              <a:cs typeface="Meiryo" charset="-128"/>
            </a:endParaRPr>
          </a:p>
        </p:txBody>
      </p:sp>
      <p:sp>
        <p:nvSpPr>
          <p:cNvPr id="18" name="テキスト ボックス 17"/>
          <p:cNvSpPr txBox="1"/>
          <p:nvPr/>
        </p:nvSpPr>
        <p:spPr>
          <a:xfrm>
            <a:off x="5819399" y="3224210"/>
            <a:ext cx="2473754" cy="1138773"/>
          </a:xfrm>
          <a:prstGeom prst="rect">
            <a:avLst/>
          </a:prstGeom>
          <a:noFill/>
        </p:spPr>
        <p:txBody>
          <a:bodyPr wrap="none" rtlCol="0">
            <a:spAutoFit/>
          </a:bodyPr>
          <a:lstStyle/>
          <a:p>
            <a:r>
              <a:rPr kumimoji="1" lang="ja-JP" altLang="en-US" sz="2400" b="1" dirty="0">
                <a:solidFill>
                  <a:schemeClr val="bg1"/>
                </a:solidFill>
                <a:latin typeface="Meiryo" charset="-128"/>
                <a:ea typeface="Meiryo" charset="-128"/>
                <a:cs typeface="Meiryo" charset="-128"/>
              </a:rPr>
              <a:t>これからの常識</a:t>
            </a:r>
            <a:endParaRPr kumimoji="1" lang="en-US" altLang="ja-JP" sz="2400" b="1" dirty="0">
              <a:solidFill>
                <a:schemeClr val="bg1"/>
              </a:solidFill>
              <a:latin typeface="Meiryo" charset="-128"/>
              <a:ea typeface="Meiryo" charset="-128"/>
              <a:cs typeface="Meiryo" charset="-128"/>
            </a:endParaRPr>
          </a:p>
          <a:p>
            <a:endParaRPr kumimoji="1" lang="en-US" altLang="ja-JP" sz="800" dirty="0">
              <a:solidFill>
                <a:schemeClr val="bg1"/>
              </a:solidFill>
              <a:latin typeface="Meiryo" charset="-128"/>
              <a:ea typeface="Meiryo" charset="-128"/>
              <a:cs typeface="Meiryo" charset="-128"/>
            </a:endParaRPr>
          </a:p>
          <a:p>
            <a:pPr marL="285750" indent="-285750">
              <a:buFont typeface="Wingdings" charset="2"/>
              <a:buChar char="ü"/>
            </a:pPr>
            <a:r>
              <a:rPr lang="ja-JP" altLang="en-US" sz="1200" dirty="0">
                <a:solidFill>
                  <a:schemeClr val="bg1"/>
                </a:solidFill>
                <a:latin typeface="Meiryo" charset="-128"/>
                <a:ea typeface="Meiryo" charset="-128"/>
                <a:cs typeface="Meiryo" charset="-128"/>
              </a:rPr>
              <a:t>デジタルな人と人のつながり</a:t>
            </a:r>
            <a:endParaRPr lang="en-US" altLang="ja-JP" sz="1200" dirty="0">
              <a:solidFill>
                <a:schemeClr val="bg1"/>
              </a:solidFill>
              <a:latin typeface="Meiryo" charset="-128"/>
              <a:ea typeface="Meiryo" charset="-128"/>
              <a:cs typeface="Meiryo" charset="-128"/>
            </a:endParaRPr>
          </a:p>
          <a:p>
            <a:pPr marL="285750" indent="-285750">
              <a:buFont typeface="Wingdings" charset="2"/>
              <a:buChar char="ü"/>
            </a:pPr>
            <a:r>
              <a:rPr kumimoji="1" lang="ja-JP" altLang="en-US" sz="1200" dirty="0">
                <a:solidFill>
                  <a:schemeClr val="bg1"/>
                </a:solidFill>
                <a:latin typeface="Meiryo" charset="-128"/>
                <a:ea typeface="Meiryo" charset="-128"/>
                <a:cs typeface="Meiryo" charset="-128"/>
              </a:rPr>
              <a:t>個人資産のオープンな共有</a:t>
            </a:r>
            <a:endParaRPr kumimoji="1" lang="en-US" altLang="ja-JP" sz="1200" dirty="0">
              <a:solidFill>
                <a:schemeClr val="bg1"/>
              </a:solidFill>
              <a:latin typeface="Meiryo" charset="-128"/>
              <a:ea typeface="Meiryo" charset="-128"/>
              <a:cs typeface="Meiryo" charset="-128"/>
            </a:endParaRPr>
          </a:p>
          <a:p>
            <a:pPr marL="285750" indent="-285750">
              <a:buFont typeface="Wingdings" charset="2"/>
              <a:buChar char="ü"/>
            </a:pPr>
            <a:r>
              <a:rPr lang="ja-JP" altLang="en-US" sz="1200" dirty="0">
                <a:solidFill>
                  <a:schemeClr val="bg1"/>
                </a:solidFill>
                <a:latin typeface="Meiryo" charset="-128"/>
                <a:ea typeface="Meiryo" charset="-128"/>
                <a:cs typeface="Meiryo" charset="-128"/>
              </a:rPr>
              <a:t>地域を越えたリアルタイム性</a:t>
            </a:r>
            <a:endParaRPr kumimoji="1" lang="ja-JP" altLang="en-US" sz="1200" dirty="0">
              <a:solidFill>
                <a:schemeClr val="bg1"/>
              </a:solidFill>
              <a:latin typeface="Meiryo" charset="-128"/>
              <a:ea typeface="Meiryo" charset="-128"/>
              <a:cs typeface="Meiryo" charset="-128"/>
            </a:endParaRPr>
          </a:p>
        </p:txBody>
      </p:sp>
      <p:sp>
        <p:nvSpPr>
          <p:cNvPr id="19" name="テキスト ボックス 18"/>
          <p:cNvSpPr txBox="1"/>
          <p:nvPr/>
        </p:nvSpPr>
        <p:spPr>
          <a:xfrm>
            <a:off x="3649521" y="3478246"/>
            <a:ext cx="2074607" cy="630942"/>
          </a:xfrm>
          <a:prstGeom prst="rect">
            <a:avLst/>
          </a:prstGeom>
          <a:noFill/>
        </p:spPr>
        <p:txBody>
          <a:bodyPr wrap="none" rtlCol="0">
            <a:spAutoFit/>
          </a:bodyPr>
          <a:lstStyle/>
          <a:p>
            <a:r>
              <a:rPr kumimoji="1" lang="en-US" altLang="ja-JP" sz="2000" b="1" dirty="0">
                <a:solidFill>
                  <a:schemeClr val="bg1"/>
                </a:solidFill>
                <a:latin typeface="Meiryo" charset="-128"/>
                <a:ea typeface="Meiryo" charset="-128"/>
                <a:cs typeface="Meiryo" charset="-128"/>
              </a:rPr>
              <a:t>IT</a:t>
            </a:r>
            <a:r>
              <a:rPr kumimoji="1" lang="ja-JP" altLang="en-US" sz="2000" b="1" dirty="0">
                <a:solidFill>
                  <a:schemeClr val="bg1"/>
                </a:solidFill>
                <a:latin typeface="Meiryo" charset="-128"/>
                <a:ea typeface="Meiryo" charset="-128"/>
                <a:cs typeface="Meiryo" charset="-128"/>
              </a:rPr>
              <a:t>（情報技術</a:t>
            </a:r>
            <a:r>
              <a:rPr kumimoji="1" lang="ja-JP" altLang="en-US" sz="2400" b="1" dirty="0">
                <a:solidFill>
                  <a:schemeClr val="bg1"/>
                </a:solidFill>
                <a:latin typeface="Meiryo" charset="-128"/>
                <a:ea typeface="Meiryo" charset="-128"/>
                <a:cs typeface="Meiryo" charset="-128"/>
              </a:rPr>
              <a:t>）</a:t>
            </a:r>
            <a:endParaRPr kumimoji="1" lang="en-US" altLang="ja-JP" sz="2400" b="1" dirty="0">
              <a:solidFill>
                <a:schemeClr val="bg1"/>
              </a:solidFill>
              <a:latin typeface="Meiryo" charset="-128"/>
              <a:ea typeface="Meiryo" charset="-128"/>
              <a:cs typeface="Meiryo" charset="-128"/>
            </a:endParaRPr>
          </a:p>
          <a:p>
            <a:r>
              <a:rPr lang="en-US" altLang="ja-JP" sz="1100" dirty="0">
                <a:solidFill>
                  <a:schemeClr val="bg1"/>
                </a:solidFill>
                <a:latin typeface="Meiryo" charset="-128"/>
                <a:ea typeface="Meiryo" charset="-128"/>
                <a:cs typeface="Meiryo" charset="-128"/>
              </a:rPr>
              <a:t>Information Technology</a:t>
            </a:r>
            <a:endParaRPr kumimoji="1" lang="en-US" altLang="ja-JP" sz="1100" dirty="0">
              <a:solidFill>
                <a:schemeClr val="bg1"/>
              </a:solidFill>
              <a:latin typeface="Meiryo" charset="-128"/>
              <a:ea typeface="Meiryo" charset="-128"/>
              <a:cs typeface="Meiryo" charset="-128"/>
            </a:endParaRPr>
          </a:p>
        </p:txBody>
      </p:sp>
      <p:sp>
        <p:nvSpPr>
          <p:cNvPr id="20" name="タイトル 1"/>
          <p:cNvSpPr txBox="1">
            <a:spLocks/>
          </p:cNvSpPr>
          <p:nvPr/>
        </p:nvSpPr>
        <p:spPr>
          <a:xfrm>
            <a:off x="289366" y="804383"/>
            <a:ext cx="6246597" cy="542581"/>
          </a:xfrm>
          <a:prstGeom prst="rect">
            <a:avLst/>
          </a:prstGeom>
        </p:spPr>
        <p:txBody>
          <a:bodyPr/>
          <a:lstStyle>
            <a:lvl1pPr algn="ctr" defTabSz="457200" rtl="0" eaLnBrk="1" latinLnBrk="0" hangingPunct="1">
              <a:spcBef>
                <a:spcPct val="0"/>
              </a:spcBef>
              <a:buNone/>
              <a:defRPr kumimoji="1" sz="4400" kern="1200">
                <a:solidFill>
                  <a:schemeClr val="tx1"/>
                </a:solidFill>
                <a:latin typeface="+mj-lt"/>
                <a:ea typeface="+mj-ea"/>
                <a:cs typeface="+mj-cs"/>
              </a:defRPr>
            </a:lvl1pPr>
          </a:lstStyle>
          <a:p>
            <a:pPr algn="l"/>
            <a:r>
              <a:rPr lang="ja-JP" altLang="en-US" sz="2800" dirty="0">
                <a:latin typeface="+mn-ea"/>
                <a:ea typeface="+mn-ea"/>
              </a:rPr>
              <a:t>常識崩壊の時代</a:t>
            </a:r>
          </a:p>
        </p:txBody>
      </p:sp>
      <p:sp>
        <p:nvSpPr>
          <p:cNvPr id="21" name="スライド番号プレースホルダー 2"/>
          <p:cNvSpPr>
            <a:spLocks noGrp="1"/>
          </p:cNvSpPr>
          <p:nvPr>
            <p:ph type="sldNum" sz="quarter" idx="12"/>
          </p:nvPr>
        </p:nvSpPr>
        <p:spPr>
          <a:xfrm>
            <a:off x="8619067" y="6356352"/>
            <a:ext cx="2133600" cy="365125"/>
          </a:xfrm>
        </p:spPr>
        <p:txBody>
          <a:bodyPr/>
          <a:lstStyle/>
          <a:p>
            <a:pPr>
              <a:defRPr/>
            </a:pPr>
            <a:r>
              <a:rPr lang="en-US" altLang="ja-JP" dirty="0">
                <a:solidFill>
                  <a:srgbClr val="000000"/>
                </a:solidFill>
              </a:rPr>
              <a:t>57</a:t>
            </a:r>
            <a:endParaRPr lang="ja-JP" altLang="ja-JP" dirty="0">
              <a:solidFill>
                <a:srgbClr val="000000"/>
              </a:solidFill>
            </a:endParaRPr>
          </a:p>
        </p:txBody>
      </p:sp>
    </p:spTree>
    <p:extLst>
      <p:ext uri="{BB962C8B-B14F-4D97-AF65-F5344CB8AC3E}">
        <p14:creationId xmlns:p14="http://schemas.microsoft.com/office/powerpoint/2010/main" val="219940683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p:cNvSpPr txBox="1"/>
          <p:nvPr/>
        </p:nvSpPr>
        <p:spPr>
          <a:xfrm>
            <a:off x="178720" y="93132"/>
            <a:ext cx="8712968" cy="490134"/>
          </a:xfrm>
          <a:prstGeom prst="rect">
            <a:avLst/>
          </a:prstGeom>
          <a:noFill/>
        </p:spPr>
        <p:txBody>
          <a:bodyPr wrap="square" rtlCol="0">
            <a:spAutoFit/>
          </a:bodyPr>
          <a:lstStyle/>
          <a:p>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さいごに</a:t>
            </a:r>
            <a:endPar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0" name="タイトル 1"/>
          <p:cNvSpPr txBox="1">
            <a:spLocks/>
          </p:cNvSpPr>
          <p:nvPr/>
        </p:nvSpPr>
        <p:spPr>
          <a:xfrm>
            <a:off x="289366" y="804383"/>
            <a:ext cx="6246597" cy="542581"/>
          </a:xfrm>
          <a:prstGeom prst="rect">
            <a:avLst/>
          </a:prstGeom>
        </p:spPr>
        <p:txBody>
          <a:bodyPr/>
          <a:lstStyle>
            <a:lvl1pPr algn="ctr" defTabSz="457200" rtl="0" eaLnBrk="1" latinLnBrk="0" hangingPunct="1">
              <a:spcBef>
                <a:spcPct val="0"/>
              </a:spcBef>
              <a:buNone/>
              <a:defRPr kumimoji="1" sz="4400" kern="1200">
                <a:solidFill>
                  <a:schemeClr val="tx1"/>
                </a:solidFill>
                <a:latin typeface="+mj-lt"/>
                <a:ea typeface="+mj-ea"/>
                <a:cs typeface="+mj-cs"/>
              </a:defRPr>
            </a:lvl1pPr>
          </a:lstStyle>
          <a:p>
            <a:pPr algn="l"/>
            <a:r>
              <a:rPr lang="en-US" altLang="ja-JP" sz="2800" dirty="0">
                <a:latin typeface="+mn-ea"/>
                <a:ea typeface="+mn-ea"/>
              </a:rPr>
              <a:t>IT</a:t>
            </a:r>
            <a:r>
              <a:rPr lang="ja-JP" altLang="en-US" sz="2800" dirty="0">
                <a:latin typeface="+mn-ea"/>
                <a:ea typeface="+mn-ea"/>
              </a:rPr>
              <a:t>（</a:t>
            </a:r>
            <a:r>
              <a:rPr lang="en-US" altLang="ja-JP" sz="2800" dirty="0">
                <a:latin typeface="+mn-ea"/>
                <a:ea typeface="+mn-ea"/>
              </a:rPr>
              <a:t>AI</a:t>
            </a:r>
            <a:r>
              <a:rPr lang="ja-JP" altLang="en-US" sz="2800" dirty="0">
                <a:latin typeface="+mn-ea"/>
                <a:ea typeface="+mn-ea"/>
              </a:rPr>
              <a:t>）の正しい付き合い方</a:t>
            </a:r>
          </a:p>
        </p:txBody>
      </p:sp>
      <p:sp>
        <p:nvSpPr>
          <p:cNvPr id="21" name="正方形/長方形 25"/>
          <p:cNvSpPr/>
          <p:nvPr/>
        </p:nvSpPr>
        <p:spPr>
          <a:xfrm>
            <a:off x="868703" y="1333490"/>
            <a:ext cx="1066397" cy="5189109"/>
          </a:xfrm>
          <a:custGeom>
            <a:avLst/>
            <a:gdLst>
              <a:gd name="connsiteX0" fmla="*/ 0 w 1071944"/>
              <a:gd name="connsiteY0" fmla="*/ 0 h 4102875"/>
              <a:gd name="connsiteX1" fmla="*/ 1071944 w 1071944"/>
              <a:gd name="connsiteY1" fmla="*/ 0 h 4102875"/>
              <a:gd name="connsiteX2" fmla="*/ 1071944 w 1071944"/>
              <a:gd name="connsiteY2" fmla="*/ 4102875 h 4102875"/>
              <a:gd name="connsiteX3" fmla="*/ 0 w 1071944"/>
              <a:gd name="connsiteY3" fmla="*/ 4102875 h 4102875"/>
              <a:gd name="connsiteX4" fmla="*/ 0 w 1071944"/>
              <a:gd name="connsiteY4" fmla="*/ 0 h 4102875"/>
              <a:gd name="connsiteX0" fmla="*/ 0 w 1071944"/>
              <a:gd name="connsiteY0" fmla="*/ 1073960 h 5176835"/>
              <a:gd name="connsiteX1" fmla="*/ 1071944 w 1071944"/>
              <a:gd name="connsiteY1" fmla="*/ 0 h 5176835"/>
              <a:gd name="connsiteX2" fmla="*/ 1071944 w 1071944"/>
              <a:gd name="connsiteY2" fmla="*/ 5176835 h 5176835"/>
              <a:gd name="connsiteX3" fmla="*/ 0 w 1071944"/>
              <a:gd name="connsiteY3" fmla="*/ 5176835 h 5176835"/>
              <a:gd name="connsiteX4" fmla="*/ 0 w 1071944"/>
              <a:gd name="connsiteY4" fmla="*/ 1073960 h 5176835"/>
              <a:gd name="connsiteX0" fmla="*/ 0 w 1071944"/>
              <a:gd name="connsiteY0" fmla="*/ 1073960 h 5176835"/>
              <a:gd name="connsiteX1" fmla="*/ 1071944 w 1071944"/>
              <a:gd name="connsiteY1" fmla="*/ 0 h 5176835"/>
              <a:gd name="connsiteX2" fmla="*/ 1065807 w 1071944"/>
              <a:gd name="connsiteY2" fmla="*/ 3998548 h 5176835"/>
              <a:gd name="connsiteX3" fmla="*/ 0 w 1071944"/>
              <a:gd name="connsiteY3" fmla="*/ 5176835 h 5176835"/>
              <a:gd name="connsiteX4" fmla="*/ 0 w 1071944"/>
              <a:gd name="connsiteY4" fmla="*/ 1073960 h 5176835"/>
              <a:gd name="connsiteX0" fmla="*/ 0 w 1071944"/>
              <a:gd name="connsiteY0" fmla="*/ 1073960 h 5176835"/>
              <a:gd name="connsiteX1" fmla="*/ 1071944 w 1071944"/>
              <a:gd name="connsiteY1" fmla="*/ 0 h 5176835"/>
              <a:gd name="connsiteX2" fmla="*/ 1059670 w 1071944"/>
              <a:gd name="connsiteY2" fmla="*/ 3771482 h 5176835"/>
              <a:gd name="connsiteX3" fmla="*/ 0 w 1071944"/>
              <a:gd name="connsiteY3" fmla="*/ 5176835 h 5176835"/>
              <a:gd name="connsiteX4" fmla="*/ 0 w 1071944"/>
              <a:gd name="connsiteY4" fmla="*/ 1073960 h 5176835"/>
              <a:gd name="connsiteX0" fmla="*/ 0 w 1071944"/>
              <a:gd name="connsiteY0" fmla="*/ 1073960 h 5176835"/>
              <a:gd name="connsiteX1" fmla="*/ 1071944 w 1071944"/>
              <a:gd name="connsiteY1" fmla="*/ 0 h 5176835"/>
              <a:gd name="connsiteX2" fmla="*/ 1065807 w 1071944"/>
              <a:gd name="connsiteY2" fmla="*/ 4084465 h 5176835"/>
              <a:gd name="connsiteX3" fmla="*/ 0 w 1071944"/>
              <a:gd name="connsiteY3" fmla="*/ 5176835 h 5176835"/>
              <a:gd name="connsiteX4" fmla="*/ 0 w 1071944"/>
              <a:gd name="connsiteY4" fmla="*/ 1073960 h 5176835"/>
              <a:gd name="connsiteX0" fmla="*/ 0 w 1066397"/>
              <a:gd name="connsiteY0" fmla="*/ 1086234 h 5189109"/>
              <a:gd name="connsiteX1" fmla="*/ 1065808 w 1066397"/>
              <a:gd name="connsiteY1" fmla="*/ 0 h 5189109"/>
              <a:gd name="connsiteX2" fmla="*/ 1065807 w 1066397"/>
              <a:gd name="connsiteY2" fmla="*/ 4096739 h 5189109"/>
              <a:gd name="connsiteX3" fmla="*/ 0 w 1066397"/>
              <a:gd name="connsiteY3" fmla="*/ 5189109 h 5189109"/>
              <a:gd name="connsiteX4" fmla="*/ 0 w 1066397"/>
              <a:gd name="connsiteY4" fmla="*/ 1086234 h 51891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6397" h="5189109">
                <a:moveTo>
                  <a:pt x="0" y="1086234"/>
                </a:moveTo>
                <a:lnTo>
                  <a:pt x="1065808" y="0"/>
                </a:lnTo>
                <a:cubicBezTo>
                  <a:pt x="1063762" y="1332849"/>
                  <a:pt x="1067853" y="2763890"/>
                  <a:pt x="1065807" y="4096739"/>
                </a:cubicBezTo>
                <a:lnTo>
                  <a:pt x="0" y="5189109"/>
                </a:lnTo>
                <a:lnTo>
                  <a:pt x="0" y="1086234"/>
                </a:lnTo>
                <a:close/>
              </a:path>
            </a:pathLst>
          </a:custGeom>
          <a:solidFill>
            <a:schemeClr val="tx2">
              <a:lumMod val="40000"/>
              <a:lumOff val="60000"/>
              <a:alpha val="30980"/>
            </a:schemeClr>
          </a:solidFill>
          <a:ln w="3175">
            <a:solidFill>
              <a:schemeClr val="bg1">
                <a:lumMod val="75000"/>
              </a:schemeClr>
            </a:solid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1200" dirty="0">
              <a:solidFill>
                <a:srgbClr val="FFFFFF"/>
              </a:solidFill>
              <a:latin typeface="ＭＳ Ｐゴシック"/>
              <a:ea typeface="ＭＳ Ｐゴシック"/>
              <a:cs typeface="ＭＳ Ｐゴシック"/>
            </a:endParaRPr>
          </a:p>
        </p:txBody>
      </p:sp>
      <p:sp>
        <p:nvSpPr>
          <p:cNvPr id="22" name="正方形/長方形 21"/>
          <p:cNvSpPr/>
          <p:nvPr/>
        </p:nvSpPr>
        <p:spPr>
          <a:xfrm>
            <a:off x="1943151" y="1321519"/>
            <a:ext cx="6336704" cy="4104456"/>
          </a:xfrm>
          <a:prstGeom prst="rect">
            <a:avLst/>
          </a:prstGeom>
          <a:solidFill>
            <a:srgbClr val="0432FF"/>
          </a:solidFill>
          <a:ln>
            <a:no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1200" dirty="0">
              <a:solidFill>
                <a:srgbClr val="FFFFFF"/>
              </a:solidFill>
              <a:latin typeface="ＭＳ Ｐゴシック"/>
              <a:ea typeface="ＭＳ Ｐゴシック"/>
              <a:cs typeface="ＭＳ Ｐゴシック"/>
            </a:endParaRPr>
          </a:p>
        </p:txBody>
      </p:sp>
      <p:sp>
        <p:nvSpPr>
          <p:cNvPr id="23" name="正方形/長方形 22"/>
          <p:cNvSpPr/>
          <p:nvPr/>
        </p:nvSpPr>
        <p:spPr>
          <a:xfrm>
            <a:off x="871206" y="2401639"/>
            <a:ext cx="6336704" cy="1352773"/>
          </a:xfrm>
          <a:prstGeom prst="rect">
            <a:avLst/>
          </a:prstGeom>
          <a:solidFill>
            <a:schemeClr val="accent3">
              <a:lumMod val="75000"/>
            </a:schemeClr>
          </a:solidFill>
          <a:ln>
            <a:no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2400" b="1" dirty="0">
                <a:solidFill>
                  <a:srgbClr val="FFFFFF"/>
                </a:solidFill>
                <a:latin typeface="Meiryo" charset="-128"/>
                <a:ea typeface="Meiryo" charset="-128"/>
                <a:cs typeface="Meiryo" charset="-128"/>
              </a:rPr>
              <a:t>思想としての</a:t>
            </a:r>
            <a:r>
              <a:rPr kumimoji="1" lang="en-US" altLang="ja-JP" sz="2400" b="1" dirty="0">
                <a:solidFill>
                  <a:srgbClr val="FFFFFF"/>
                </a:solidFill>
                <a:latin typeface="Meiryo" charset="-128"/>
                <a:ea typeface="Meiryo" charset="-128"/>
                <a:cs typeface="Meiryo" charset="-128"/>
              </a:rPr>
              <a:t>IT</a:t>
            </a:r>
          </a:p>
          <a:p>
            <a:pPr algn="ctr"/>
            <a:r>
              <a:rPr lang="ja-JP" altLang="en-US" sz="1600" dirty="0">
                <a:solidFill>
                  <a:srgbClr val="FFFFFF"/>
                </a:solidFill>
                <a:latin typeface="Meiryo" charset="-128"/>
                <a:ea typeface="Meiryo" charset="-128"/>
                <a:cs typeface="Meiryo" charset="-128"/>
              </a:rPr>
              <a:t>ビジネスの変革と創造</a:t>
            </a:r>
            <a:endParaRPr kumimoji="1" lang="ja-JP" altLang="en-US" sz="1600" dirty="0">
              <a:solidFill>
                <a:srgbClr val="FFFFFF"/>
              </a:solidFill>
              <a:latin typeface="Meiryo" charset="-128"/>
              <a:ea typeface="Meiryo" charset="-128"/>
              <a:cs typeface="Meiryo" charset="-128"/>
            </a:endParaRPr>
          </a:p>
        </p:txBody>
      </p:sp>
      <p:sp>
        <p:nvSpPr>
          <p:cNvPr id="24" name="正方形/長方形 23"/>
          <p:cNvSpPr/>
          <p:nvPr/>
        </p:nvSpPr>
        <p:spPr>
          <a:xfrm>
            <a:off x="871206" y="3777604"/>
            <a:ext cx="3160301" cy="1352773"/>
          </a:xfrm>
          <a:prstGeom prst="rect">
            <a:avLst/>
          </a:prstGeom>
          <a:solidFill>
            <a:schemeClr val="accent2">
              <a:lumMod val="75000"/>
            </a:schemeClr>
          </a:solidFill>
          <a:ln>
            <a:no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2400" b="1" dirty="0">
                <a:solidFill>
                  <a:srgbClr val="FFFFFF"/>
                </a:solidFill>
                <a:latin typeface="Meiryo" charset="-128"/>
                <a:ea typeface="Meiryo" charset="-128"/>
                <a:cs typeface="Meiryo" charset="-128"/>
              </a:rPr>
              <a:t>仕組みとしての</a:t>
            </a:r>
            <a:r>
              <a:rPr kumimoji="1" lang="en-US" altLang="ja-JP" sz="2400" b="1" dirty="0">
                <a:solidFill>
                  <a:srgbClr val="FFFFFF"/>
                </a:solidFill>
                <a:latin typeface="Meiryo" charset="-128"/>
                <a:ea typeface="Meiryo" charset="-128"/>
                <a:cs typeface="Meiryo" charset="-128"/>
              </a:rPr>
              <a:t>IT</a:t>
            </a:r>
          </a:p>
          <a:p>
            <a:pPr algn="ctr"/>
            <a:r>
              <a:rPr lang="ja-JP" altLang="en-US" sz="1600" dirty="0">
                <a:solidFill>
                  <a:srgbClr val="FFFFFF"/>
                </a:solidFill>
                <a:latin typeface="Meiryo" charset="-128"/>
                <a:ea typeface="Meiryo" charset="-128"/>
                <a:cs typeface="Meiryo" charset="-128"/>
              </a:rPr>
              <a:t>業務プロセスの効率化と実践</a:t>
            </a:r>
            <a:endParaRPr kumimoji="1" lang="ja-JP" altLang="en-US" sz="1600" dirty="0">
              <a:solidFill>
                <a:srgbClr val="FFFFFF"/>
              </a:solidFill>
              <a:latin typeface="Meiryo" charset="-128"/>
              <a:ea typeface="Meiryo" charset="-128"/>
              <a:cs typeface="Meiryo" charset="-128"/>
            </a:endParaRPr>
          </a:p>
        </p:txBody>
      </p:sp>
      <p:sp>
        <p:nvSpPr>
          <p:cNvPr id="25" name="正方形/長方形 24"/>
          <p:cNvSpPr/>
          <p:nvPr/>
        </p:nvSpPr>
        <p:spPr>
          <a:xfrm>
            <a:off x="871206" y="5153569"/>
            <a:ext cx="6336704" cy="1352773"/>
          </a:xfrm>
          <a:prstGeom prst="rect">
            <a:avLst/>
          </a:prstGeom>
          <a:solidFill>
            <a:schemeClr val="accent4">
              <a:lumMod val="75000"/>
            </a:schemeClr>
          </a:solidFill>
          <a:ln>
            <a:no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2400" b="1" dirty="0">
                <a:solidFill>
                  <a:srgbClr val="FFFFFF"/>
                </a:solidFill>
                <a:latin typeface="Meiryo" charset="-128"/>
                <a:ea typeface="Meiryo" charset="-128"/>
                <a:cs typeface="Meiryo" charset="-128"/>
              </a:rPr>
              <a:t>道具としての</a:t>
            </a:r>
            <a:r>
              <a:rPr kumimoji="1" lang="en-US" altLang="ja-JP" sz="2400" b="1" dirty="0">
                <a:solidFill>
                  <a:srgbClr val="FFFFFF"/>
                </a:solidFill>
                <a:latin typeface="Meiryo" charset="-128"/>
                <a:ea typeface="Meiryo" charset="-128"/>
                <a:cs typeface="Meiryo" charset="-128"/>
              </a:rPr>
              <a:t>IT</a:t>
            </a:r>
          </a:p>
          <a:p>
            <a:pPr algn="ctr"/>
            <a:r>
              <a:rPr lang="ja-JP" altLang="en-US" sz="1600" dirty="0">
                <a:solidFill>
                  <a:srgbClr val="FFFFFF"/>
                </a:solidFill>
                <a:latin typeface="Meiryo" charset="-128"/>
                <a:ea typeface="Meiryo" charset="-128"/>
                <a:cs typeface="Meiryo" charset="-128"/>
              </a:rPr>
              <a:t>利便性の向上と多様性の許容</a:t>
            </a:r>
            <a:endParaRPr kumimoji="1" lang="ja-JP" altLang="en-US" sz="1600" dirty="0">
              <a:solidFill>
                <a:srgbClr val="FFFFFF"/>
              </a:solidFill>
              <a:latin typeface="Meiryo" charset="-128"/>
              <a:ea typeface="Meiryo" charset="-128"/>
              <a:cs typeface="Meiryo" charset="-128"/>
            </a:endParaRPr>
          </a:p>
        </p:txBody>
      </p:sp>
      <p:sp>
        <p:nvSpPr>
          <p:cNvPr id="26" name="正方形/長方形 25"/>
          <p:cNvSpPr/>
          <p:nvPr/>
        </p:nvSpPr>
        <p:spPr>
          <a:xfrm>
            <a:off x="4047609" y="3777603"/>
            <a:ext cx="3160301" cy="1352773"/>
          </a:xfrm>
          <a:prstGeom prst="rect">
            <a:avLst/>
          </a:prstGeom>
          <a:solidFill>
            <a:schemeClr val="accent6">
              <a:lumMod val="75000"/>
            </a:schemeClr>
          </a:solidFill>
          <a:ln>
            <a:no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2400" b="1" dirty="0">
                <a:solidFill>
                  <a:srgbClr val="FFFFFF"/>
                </a:solidFill>
                <a:latin typeface="Meiryo" charset="-128"/>
                <a:ea typeface="Meiryo" charset="-128"/>
                <a:cs typeface="Meiryo" charset="-128"/>
              </a:rPr>
              <a:t>商品としての</a:t>
            </a:r>
            <a:r>
              <a:rPr kumimoji="1" lang="en-US" altLang="ja-JP" sz="2400" b="1" dirty="0">
                <a:solidFill>
                  <a:srgbClr val="FFFFFF"/>
                </a:solidFill>
                <a:latin typeface="Meiryo" charset="-128"/>
                <a:ea typeface="Meiryo" charset="-128"/>
                <a:cs typeface="Meiryo" charset="-128"/>
              </a:rPr>
              <a:t>IT</a:t>
            </a:r>
          </a:p>
          <a:p>
            <a:pPr algn="ctr"/>
            <a:r>
              <a:rPr lang="ja-JP" altLang="en-US" sz="1600" dirty="0">
                <a:solidFill>
                  <a:srgbClr val="FFFFFF"/>
                </a:solidFill>
                <a:latin typeface="Meiryo" charset="-128"/>
                <a:ea typeface="Meiryo" charset="-128"/>
                <a:cs typeface="Meiryo" charset="-128"/>
              </a:rPr>
              <a:t>収益拡大とビジネスの成長</a:t>
            </a:r>
            <a:endParaRPr kumimoji="1" lang="ja-JP" altLang="en-US" sz="1600" dirty="0">
              <a:solidFill>
                <a:srgbClr val="FFFFFF"/>
              </a:solidFill>
              <a:latin typeface="Meiryo" charset="-128"/>
              <a:ea typeface="Meiryo" charset="-128"/>
              <a:cs typeface="Meiryo" charset="-128"/>
            </a:endParaRPr>
          </a:p>
        </p:txBody>
      </p:sp>
      <p:sp>
        <p:nvSpPr>
          <p:cNvPr id="27" name="テキスト ボックス 26"/>
          <p:cNvSpPr txBox="1"/>
          <p:nvPr/>
        </p:nvSpPr>
        <p:spPr>
          <a:xfrm>
            <a:off x="4095344" y="1449500"/>
            <a:ext cx="2031325" cy="861774"/>
          </a:xfrm>
          <a:prstGeom prst="rect">
            <a:avLst/>
          </a:prstGeom>
          <a:noFill/>
        </p:spPr>
        <p:txBody>
          <a:bodyPr wrap="none" rtlCol="0">
            <a:spAutoFit/>
          </a:bodyPr>
          <a:lstStyle/>
          <a:p>
            <a:pPr algn="ctr"/>
            <a:r>
              <a:rPr kumimoji="1" lang="ja-JP" altLang="en-US" sz="3600" b="1" dirty="0">
                <a:solidFill>
                  <a:schemeClr val="bg1"/>
                </a:solidFill>
                <a:latin typeface="Meiryo" charset="-128"/>
                <a:ea typeface="Meiryo" charset="-128"/>
                <a:cs typeface="Meiryo" charset="-128"/>
              </a:rPr>
              <a:t>ビジネス</a:t>
            </a:r>
            <a:endParaRPr kumimoji="1" lang="en-US" altLang="ja-JP" sz="3600" b="1" dirty="0">
              <a:solidFill>
                <a:schemeClr val="bg1"/>
              </a:solidFill>
              <a:latin typeface="Meiryo" charset="-128"/>
              <a:ea typeface="Meiryo" charset="-128"/>
              <a:cs typeface="Meiryo" charset="-128"/>
            </a:endParaRPr>
          </a:p>
          <a:p>
            <a:pPr algn="ctr"/>
            <a:r>
              <a:rPr lang="ja-JP" altLang="en-US" sz="1400" dirty="0">
                <a:solidFill>
                  <a:schemeClr val="bg1"/>
                </a:solidFill>
                <a:latin typeface="Meiryo" charset="-128"/>
                <a:ea typeface="Meiryo" charset="-128"/>
                <a:cs typeface="Meiryo" charset="-128"/>
              </a:rPr>
              <a:t>経営と業務プロセス</a:t>
            </a:r>
            <a:endParaRPr kumimoji="1" lang="ja-JP" altLang="en-US" sz="1400" dirty="0">
              <a:solidFill>
                <a:schemeClr val="bg1"/>
              </a:solidFill>
              <a:latin typeface="Meiryo" charset="-128"/>
              <a:ea typeface="Meiryo" charset="-128"/>
              <a:cs typeface="Meiryo" charset="-128"/>
            </a:endParaRPr>
          </a:p>
        </p:txBody>
      </p:sp>
      <p:grpSp>
        <p:nvGrpSpPr>
          <p:cNvPr id="28" name="図形グループ 9"/>
          <p:cNvGrpSpPr/>
          <p:nvPr/>
        </p:nvGrpSpPr>
        <p:grpSpPr>
          <a:xfrm>
            <a:off x="871206" y="1320381"/>
            <a:ext cx="370648" cy="790507"/>
            <a:chOff x="1946324" y="4125162"/>
            <a:chExt cx="969964" cy="2007872"/>
          </a:xfrm>
        </p:grpSpPr>
        <p:sp>
          <p:nvSpPr>
            <p:cNvPr id="29" name="円/楕円 10"/>
            <p:cNvSpPr/>
            <p:nvPr/>
          </p:nvSpPr>
          <p:spPr>
            <a:xfrm>
              <a:off x="1946324" y="4125162"/>
              <a:ext cx="969962" cy="920750"/>
            </a:xfrm>
            <a:prstGeom prst="ellipse">
              <a:avLst/>
            </a:prstGeom>
            <a:solidFill>
              <a:schemeClr val="bg1">
                <a:lumMod val="50000"/>
              </a:schemeClr>
            </a:solidFill>
            <a:ln>
              <a:no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1200" dirty="0">
                <a:solidFill>
                  <a:srgbClr val="FFFFFF"/>
                </a:solidFill>
                <a:latin typeface="メイリオ"/>
                <a:ea typeface="メイリオ"/>
                <a:cs typeface="メイリオ"/>
              </a:endParaRPr>
            </a:p>
          </p:txBody>
        </p:sp>
        <p:sp>
          <p:nvSpPr>
            <p:cNvPr id="30" name="フローチャート: 論理積ゲート 29"/>
            <p:cNvSpPr/>
            <p:nvPr/>
          </p:nvSpPr>
          <p:spPr>
            <a:xfrm rot="16200000">
              <a:off x="1887746" y="5104491"/>
              <a:ext cx="1087122" cy="969963"/>
            </a:xfrm>
            <a:prstGeom prst="flowChartDelay">
              <a:avLst/>
            </a:prstGeom>
            <a:solidFill>
              <a:schemeClr val="tx1">
                <a:lumMod val="75000"/>
                <a:lumOff val="25000"/>
              </a:schemeClr>
            </a:solidFill>
            <a:ln>
              <a:no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1200" dirty="0">
                <a:solidFill>
                  <a:srgbClr val="FFFFFF"/>
                </a:solidFill>
                <a:latin typeface="メイリオ"/>
                <a:ea typeface="メイリオ"/>
                <a:cs typeface="メイリオ"/>
              </a:endParaRPr>
            </a:p>
          </p:txBody>
        </p:sp>
      </p:grpSp>
      <p:sp>
        <p:nvSpPr>
          <p:cNvPr id="31" name="テキスト ボックス 30"/>
          <p:cNvSpPr txBox="1"/>
          <p:nvPr/>
        </p:nvSpPr>
        <p:spPr>
          <a:xfrm>
            <a:off x="791023" y="2110888"/>
            <a:ext cx="1107996" cy="338554"/>
          </a:xfrm>
          <a:prstGeom prst="rect">
            <a:avLst/>
          </a:prstGeom>
          <a:noFill/>
        </p:spPr>
        <p:txBody>
          <a:bodyPr wrap="none" rtlCol="0">
            <a:spAutoFit/>
          </a:bodyPr>
          <a:lstStyle/>
          <a:p>
            <a:r>
              <a:rPr kumimoji="1" lang="ja-JP" altLang="en-US" sz="800" b="1" dirty="0">
                <a:solidFill>
                  <a:srgbClr val="002060"/>
                </a:solidFill>
                <a:latin typeface="Meiryo" charset="-128"/>
                <a:ea typeface="Meiryo" charset="-128"/>
                <a:cs typeface="Meiryo" charset="-128"/>
              </a:rPr>
              <a:t>ビジネス</a:t>
            </a:r>
            <a:endParaRPr lang="en-US" altLang="ja-JP" sz="800" b="1" dirty="0">
              <a:solidFill>
                <a:srgbClr val="002060"/>
              </a:solidFill>
              <a:latin typeface="Meiryo" charset="-128"/>
              <a:ea typeface="Meiryo" charset="-128"/>
              <a:cs typeface="Meiryo" charset="-128"/>
            </a:endParaRPr>
          </a:p>
          <a:p>
            <a:r>
              <a:rPr kumimoji="1" lang="ja-JP" altLang="en-US" sz="800" b="1" dirty="0">
                <a:solidFill>
                  <a:srgbClr val="002060"/>
                </a:solidFill>
                <a:latin typeface="Meiryo" charset="-128"/>
                <a:ea typeface="Meiryo" charset="-128"/>
                <a:cs typeface="Meiryo" charset="-128"/>
              </a:rPr>
              <a:t>プロフェッショナル</a:t>
            </a:r>
          </a:p>
        </p:txBody>
      </p:sp>
      <p:sp>
        <p:nvSpPr>
          <p:cNvPr id="32" name="環状矢印 31"/>
          <p:cNvSpPr/>
          <p:nvPr/>
        </p:nvSpPr>
        <p:spPr>
          <a:xfrm>
            <a:off x="33924" y="1326479"/>
            <a:ext cx="2622194" cy="1978136"/>
          </a:xfrm>
          <a:prstGeom prst="circularArrow">
            <a:avLst>
              <a:gd name="adj1" fmla="val 12500"/>
              <a:gd name="adj2" fmla="val 1142319"/>
              <a:gd name="adj3" fmla="val 20457681"/>
              <a:gd name="adj4" fmla="val 16232524"/>
              <a:gd name="adj5" fmla="val 12500"/>
            </a:avLst>
          </a:prstGeom>
          <a:solidFill>
            <a:srgbClr val="FF6666"/>
          </a:solidFill>
          <a:ln>
            <a:no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1200" dirty="0">
              <a:solidFill>
                <a:srgbClr val="FFFFFF"/>
              </a:solidFill>
              <a:latin typeface="ＭＳ Ｐゴシック"/>
              <a:ea typeface="ＭＳ Ｐゴシック"/>
              <a:cs typeface="ＭＳ Ｐゴシック"/>
            </a:endParaRPr>
          </a:p>
        </p:txBody>
      </p:sp>
      <p:sp>
        <p:nvSpPr>
          <p:cNvPr id="33" name="正方形/長方形 25"/>
          <p:cNvSpPr/>
          <p:nvPr/>
        </p:nvSpPr>
        <p:spPr>
          <a:xfrm>
            <a:off x="7207909" y="1315405"/>
            <a:ext cx="1066397" cy="5189109"/>
          </a:xfrm>
          <a:custGeom>
            <a:avLst/>
            <a:gdLst>
              <a:gd name="connsiteX0" fmla="*/ 0 w 1071944"/>
              <a:gd name="connsiteY0" fmla="*/ 0 h 4102875"/>
              <a:gd name="connsiteX1" fmla="*/ 1071944 w 1071944"/>
              <a:gd name="connsiteY1" fmla="*/ 0 h 4102875"/>
              <a:gd name="connsiteX2" fmla="*/ 1071944 w 1071944"/>
              <a:gd name="connsiteY2" fmla="*/ 4102875 h 4102875"/>
              <a:gd name="connsiteX3" fmla="*/ 0 w 1071944"/>
              <a:gd name="connsiteY3" fmla="*/ 4102875 h 4102875"/>
              <a:gd name="connsiteX4" fmla="*/ 0 w 1071944"/>
              <a:gd name="connsiteY4" fmla="*/ 0 h 4102875"/>
              <a:gd name="connsiteX0" fmla="*/ 0 w 1071944"/>
              <a:gd name="connsiteY0" fmla="*/ 1073960 h 5176835"/>
              <a:gd name="connsiteX1" fmla="*/ 1071944 w 1071944"/>
              <a:gd name="connsiteY1" fmla="*/ 0 h 5176835"/>
              <a:gd name="connsiteX2" fmla="*/ 1071944 w 1071944"/>
              <a:gd name="connsiteY2" fmla="*/ 5176835 h 5176835"/>
              <a:gd name="connsiteX3" fmla="*/ 0 w 1071944"/>
              <a:gd name="connsiteY3" fmla="*/ 5176835 h 5176835"/>
              <a:gd name="connsiteX4" fmla="*/ 0 w 1071944"/>
              <a:gd name="connsiteY4" fmla="*/ 1073960 h 5176835"/>
              <a:gd name="connsiteX0" fmla="*/ 0 w 1071944"/>
              <a:gd name="connsiteY0" fmla="*/ 1073960 h 5176835"/>
              <a:gd name="connsiteX1" fmla="*/ 1071944 w 1071944"/>
              <a:gd name="connsiteY1" fmla="*/ 0 h 5176835"/>
              <a:gd name="connsiteX2" fmla="*/ 1065807 w 1071944"/>
              <a:gd name="connsiteY2" fmla="*/ 3998548 h 5176835"/>
              <a:gd name="connsiteX3" fmla="*/ 0 w 1071944"/>
              <a:gd name="connsiteY3" fmla="*/ 5176835 h 5176835"/>
              <a:gd name="connsiteX4" fmla="*/ 0 w 1071944"/>
              <a:gd name="connsiteY4" fmla="*/ 1073960 h 5176835"/>
              <a:gd name="connsiteX0" fmla="*/ 0 w 1071944"/>
              <a:gd name="connsiteY0" fmla="*/ 1073960 h 5176835"/>
              <a:gd name="connsiteX1" fmla="*/ 1071944 w 1071944"/>
              <a:gd name="connsiteY1" fmla="*/ 0 h 5176835"/>
              <a:gd name="connsiteX2" fmla="*/ 1059670 w 1071944"/>
              <a:gd name="connsiteY2" fmla="*/ 3771482 h 5176835"/>
              <a:gd name="connsiteX3" fmla="*/ 0 w 1071944"/>
              <a:gd name="connsiteY3" fmla="*/ 5176835 h 5176835"/>
              <a:gd name="connsiteX4" fmla="*/ 0 w 1071944"/>
              <a:gd name="connsiteY4" fmla="*/ 1073960 h 5176835"/>
              <a:gd name="connsiteX0" fmla="*/ 0 w 1071944"/>
              <a:gd name="connsiteY0" fmla="*/ 1073960 h 5176835"/>
              <a:gd name="connsiteX1" fmla="*/ 1071944 w 1071944"/>
              <a:gd name="connsiteY1" fmla="*/ 0 h 5176835"/>
              <a:gd name="connsiteX2" fmla="*/ 1065807 w 1071944"/>
              <a:gd name="connsiteY2" fmla="*/ 4084465 h 5176835"/>
              <a:gd name="connsiteX3" fmla="*/ 0 w 1071944"/>
              <a:gd name="connsiteY3" fmla="*/ 5176835 h 5176835"/>
              <a:gd name="connsiteX4" fmla="*/ 0 w 1071944"/>
              <a:gd name="connsiteY4" fmla="*/ 1073960 h 5176835"/>
              <a:gd name="connsiteX0" fmla="*/ 0 w 1066397"/>
              <a:gd name="connsiteY0" fmla="*/ 1086234 h 5189109"/>
              <a:gd name="connsiteX1" fmla="*/ 1065808 w 1066397"/>
              <a:gd name="connsiteY1" fmla="*/ 0 h 5189109"/>
              <a:gd name="connsiteX2" fmla="*/ 1065807 w 1066397"/>
              <a:gd name="connsiteY2" fmla="*/ 4096739 h 5189109"/>
              <a:gd name="connsiteX3" fmla="*/ 0 w 1066397"/>
              <a:gd name="connsiteY3" fmla="*/ 5189109 h 5189109"/>
              <a:gd name="connsiteX4" fmla="*/ 0 w 1066397"/>
              <a:gd name="connsiteY4" fmla="*/ 1086234 h 51891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6397" h="5189109">
                <a:moveTo>
                  <a:pt x="0" y="1086234"/>
                </a:moveTo>
                <a:lnTo>
                  <a:pt x="1065808" y="0"/>
                </a:lnTo>
                <a:cubicBezTo>
                  <a:pt x="1063762" y="1332849"/>
                  <a:pt x="1067853" y="2763890"/>
                  <a:pt x="1065807" y="4096739"/>
                </a:cubicBezTo>
                <a:lnTo>
                  <a:pt x="0" y="5189109"/>
                </a:lnTo>
                <a:lnTo>
                  <a:pt x="0" y="1086234"/>
                </a:lnTo>
                <a:close/>
              </a:path>
            </a:pathLst>
          </a:custGeom>
          <a:solidFill>
            <a:schemeClr val="tx2">
              <a:lumMod val="40000"/>
              <a:lumOff val="60000"/>
              <a:alpha val="30980"/>
            </a:schemeClr>
          </a:solidFill>
          <a:ln w="3175">
            <a:solidFill>
              <a:schemeClr val="bg1">
                <a:lumMod val="75000"/>
              </a:schemeClr>
            </a:solid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1200" dirty="0">
              <a:solidFill>
                <a:srgbClr val="FFFFFF"/>
              </a:solidFill>
              <a:latin typeface="ＭＳ Ｐゴシック"/>
              <a:ea typeface="ＭＳ Ｐゴシック"/>
              <a:cs typeface="ＭＳ Ｐゴシック"/>
            </a:endParaRPr>
          </a:p>
        </p:txBody>
      </p:sp>
      <p:grpSp>
        <p:nvGrpSpPr>
          <p:cNvPr id="34" name="図形グループ 13"/>
          <p:cNvGrpSpPr/>
          <p:nvPr/>
        </p:nvGrpSpPr>
        <p:grpSpPr>
          <a:xfrm>
            <a:off x="7909207" y="5714007"/>
            <a:ext cx="370648" cy="790507"/>
            <a:chOff x="1946324" y="4125162"/>
            <a:chExt cx="969964" cy="2007872"/>
          </a:xfrm>
        </p:grpSpPr>
        <p:sp>
          <p:nvSpPr>
            <p:cNvPr id="35" name="円/楕円 14"/>
            <p:cNvSpPr/>
            <p:nvPr/>
          </p:nvSpPr>
          <p:spPr>
            <a:xfrm>
              <a:off x="1946324" y="4125162"/>
              <a:ext cx="969962" cy="920750"/>
            </a:xfrm>
            <a:prstGeom prst="ellipse">
              <a:avLst/>
            </a:prstGeom>
            <a:solidFill>
              <a:schemeClr val="bg1">
                <a:lumMod val="50000"/>
              </a:schemeClr>
            </a:solidFill>
            <a:ln>
              <a:no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1200" dirty="0">
                <a:solidFill>
                  <a:srgbClr val="FFFFFF"/>
                </a:solidFill>
                <a:latin typeface="メイリオ"/>
                <a:ea typeface="メイリオ"/>
                <a:cs typeface="メイリオ"/>
              </a:endParaRPr>
            </a:p>
          </p:txBody>
        </p:sp>
        <p:sp>
          <p:nvSpPr>
            <p:cNvPr id="36" name="フローチャート: 論理積ゲート 35"/>
            <p:cNvSpPr/>
            <p:nvPr/>
          </p:nvSpPr>
          <p:spPr>
            <a:xfrm rot="16200000">
              <a:off x="1887746" y="5104491"/>
              <a:ext cx="1087122" cy="969963"/>
            </a:xfrm>
            <a:prstGeom prst="flowChartDelay">
              <a:avLst/>
            </a:prstGeom>
            <a:solidFill>
              <a:schemeClr val="tx1">
                <a:lumMod val="75000"/>
                <a:lumOff val="25000"/>
              </a:schemeClr>
            </a:solidFill>
            <a:ln>
              <a:no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1200" dirty="0">
                <a:solidFill>
                  <a:srgbClr val="FFFFFF"/>
                </a:solidFill>
                <a:latin typeface="メイリオ"/>
                <a:ea typeface="メイリオ"/>
                <a:cs typeface="メイリオ"/>
              </a:endParaRPr>
            </a:p>
          </p:txBody>
        </p:sp>
      </p:grpSp>
      <p:sp>
        <p:nvSpPr>
          <p:cNvPr id="37" name="テキスト ボックス 36"/>
          <p:cNvSpPr txBox="1"/>
          <p:nvPr/>
        </p:nvSpPr>
        <p:spPr>
          <a:xfrm>
            <a:off x="7160203" y="5460904"/>
            <a:ext cx="1228221" cy="215444"/>
          </a:xfrm>
          <a:prstGeom prst="rect">
            <a:avLst/>
          </a:prstGeom>
          <a:noFill/>
        </p:spPr>
        <p:txBody>
          <a:bodyPr wrap="none" rtlCol="0">
            <a:spAutoFit/>
          </a:bodyPr>
          <a:lstStyle/>
          <a:p>
            <a:pPr algn="r"/>
            <a:r>
              <a:rPr kumimoji="1" lang="en-US" altLang="ja-JP" sz="800" b="1" dirty="0">
                <a:solidFill>
                  <a:srgbClr val="002060"/>
                </a:solidFill>
                <a:latin typeface="Meiryo" charset="-128"/>
                <a:ea typeface="Meiryo" charset="-128"/>
                <a:cs typeface="Meiryo" charset="-128"/>
              </a:rPr>
              <a:t>IT</a:t>
            </a:r>
            <a:r>
              <a:rPr kumimoji="1" lang="ja-JP" altLang="en-US" sz="800" b="1" dirty="0">
                <a:solidFill>
                  <a:srgbClr val="002060"/>
                </a:solidFill>
                <a:latin typeface="Meiryo" charset="-128"/>
                <a:ea typeface="Meiryo" charset="-128"/>
                <a:cs typeface="Meiryo" charset="-128"/>
              </a:rPr>
              <a:t>プロフェッショナル</a:t>
            </a:r>
          </a:p>
        </p:txBody>
      </p:sp>
      <p:sp>
        <p:nvSpPr>
          <p:cNvPr id="38" name="環状矢印 37"/>
          <p:cNvSpPr/>
          <p:nvPr/>
        </p:nvSpPr>
        <p:spPr>
          <a:xfrm rot="10800000">
            <a:off x="6468649" y="4527272"/>
            <a:ext cx="2622194" cy="1978136"/>
          </a:xfrm>
          <a:prstGeom prst="circularArrow">
            <a:avLst>
              <a:gd name="adj1" fmla="val 12500"/>
              <a:gd name="adj2" fmla="val 1142319"/>
              <a:gd name="adj3" fmla="val 20457681"/>
              <a:gd name="adj4" fmla="val 16207855"/>
              <a:gd name="adj5" fmla="val 12500"/>
            </a:avLst>
          </a:prstGeom>
          <a:solidFill>
            <a:srgbClr val="FF6666"/>
          </a:solidFill>
          <a:ln>
            <a:no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1200" dirty="0">
              <a:solidFill>
                <a:srgbClr val="FFFFFF"/>
              </a:solidFill>
              <a:latin typeface="ＭＳ Ｐゴシック"/>
              <a:ea typeface="ＭＳ Ｐゴシック"/>
              <a:cs typeface="ＭＳ Ｐゴシック"/>
            </a:endParaRPr>
          </a:p>
        </p:txBody>
      </p:sp>
      <p:sp>
        <p:nvSpPr>
          <p:cNvPr id="39" name="スライド番号プレースホルダー 2"/>
          <p:cNvSpPr>
            <a:spLocks noGrp="1"/>
          </p:cNvSpPr>
          <p:nvPr>
            <p:ph type="sldNum" sz="quarter" idx="12"/>
          </p:nvPr>
        </p:nvSpPr>
        <p:spPr>
          <a:xfrm>
            <a:off x="8619067" y="6356352"/>
            <a:ext cx="2133600" cy="365125"/>
          </a:xfrm>
        </p:spPr>
        <p:txBody>
          <a:bodyPr/>
          <a:lstStyle/>
          <a:p>
            <a:pPr>
              <a:defRPr/>
            </a:pPr>
            <a:r>
              <a:rPr lang="en-US" altLang="ja-JP" dirty="0">
                <a:solidFill>
                  <a:srgbClr val="000000"/>
                </a:solidFill>
              </a:rPr>
              <a:t>58</a:t>
            </a:r>
            <a:endParaRPr lang="ja-JP" altLang="ja-JP" dirty="0">
              <a:solidFill>
                <a:srgbClr val="000000"/>
              </a:solidFill>
            </a:endParaRPr>
          </a:p>
        </p:txBody>
      </p:sp>
    </p:spTree>
    <p:extLst>
      <p:ext uri="{BB962C8B-B14F-4D97-AF65-F5344CB8AC3E}">
        <p14:creationId xmlns:p14="http://schemas.microsoft.com/office/powerpoint/2010/main" val="368170553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p:cNvSpPr txBox="1"/>
          <p:nvPr/>
        </p:nvSpPr>
        <p:spPr>
          <a:xfrm>
            <a:off x="178720" y="93132"/>
            <a:ext cx="8712968" cy="490134"/>
          </a:xfrm>
          <a:prstGeom prst="rect">
            <a:avLst/>
          </a:prstGeom>
          <a:noFill/>
        </p:spPr>
        <p:txBody>
          <a:bodyPr wrap="square" rtlCol="0">
            <a:spAutoFit/>
          </a:bodyPr>
          <a:lstStyle/>
          <a:p>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さいごに</a:t>
            </a:r>
            <a:endPar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タイトル 1"/>
          <p:cNvSpPr txBox="1">
            <a:spLocks/>
          </p:cNvSpPr>
          <p:nvPr/>
        </p:nvSpPr>
        <p:spPr>
          <a:xfrm>
            <a:off x="4748210" y="1304560"/>
            <a:ext cx="4409250" cy="542581"/>
          </a:xfrm>
          <a:prstGeom prst="rect">
            <a:avLst/>
          </a:prstGeom>
        </p:spPr>
        <p:txBody>
          <a:bodyPr/>
          <a:lstStyle>
            <a:lvl1pPr algn="ctr" defTabSz="457200" rtl="0" eaLnBrk="1" latinLnBrk="0" hangingPunct="1">
              <a:spcBef>
                <a:spcPct val="0"/>
              </a:spcBef>
              <a:buNone/>
              <a:defRPr kumimoji="1" sz="4400" kern="1200">
                <a:solidFill>
                  <a:schemeClr val="tx1"/>
                </a:solidFill>
                <a:latin typeface="+mj-lt"/>
                <a:ea typeface="+mj-ea"/>
                <a:cs typeface="+mj-cs"/>
              </a:defRPr>
            </a:lvl1pPr>
          </a:lstStyle>
          <a:p>
            <a:pPr algn="r"/>
            <a:r>
              <a:rPr lang="en-US" altLang="ja-JP" sz="1400" dirty="0">
                <a:latin typeface="+mn-ea"/>
                <a:ea typeface="+mn-ea"/>
              </a:rPr>
              <a:t>NEDO</a:t>
            </a:r>
            <a:r>
              <a:rPr lang="ja-JP" altLang="en-US" sz="1400" dirty="0">
                <a:latin typeface="+mn-ea"/>
                <a:ea typeface="+mn-ea"/>
              </a:rPr>
              <a:t>　国立研究新エネルギー・産業技術総合開発機構</a:t>
            </a:r>
            <a:endParaRPr lang="en-US" altLang="ja-JP" sz="1400" dirty="0">
              <a:latin typeface="+mn-ea"/>
              <a:ea typeface="+mn-ea"/>
            </a:endParaRPr>
          </a:p>
          <a:p>
            <a:pPr algn="r"/>
            <a:r>
              <a:rPr lang="ja-JP" altLang="en-US" sz="1400" dirty="0">
                <a:latin typeface="+mn-ea"/>
                <a:ea typeface="+mn-ea"/>
              </a:rPr>
              <a:t>技術戦略研究センター</a:t>
            </a:r>
          </a:p>
        </p:txBody>
      </p:sp>
      <p:sp>
        <p:nvSpPr>
          <p:cNvPr id="2" name="テキスト ボックス 1"/>
          <p:cNvSpPr txBox="1"/>
          <p:nvPr/>
        </p:nvSpPr>
        <p:spPr>
          <a:xfrm>
            <a:off x="178720" y="1804737"/>
            <a:ext cx="8978740" cy="4308872"/>
          </a:xfrm>
          <a:prstGeom prst="rect">
            <a:avLst/>
          </a:prstGeom>
          <a:noFill/>
        </p:spPr>
        <p:txBody>
          <a:bodyPr wrap="none" rtlCol="0">
            <a:spAutoFit/>
          </a:bodyPr>
          <a:lstStyle/>
          <a:p>
            <a:r>
              <a:rPr kumimoji="1" lang="ja-JP" altLang="en-US" sz="2000" b="1" dirty="0">
                <a:solidFill>
                  <a:srgbClr val="FF6600"/>
                </a:solidFill>
              </a:rPr>
              <a:t>●デジタルシフト</a:t>
            </a:r>
            <a:r>
              <a:rPr lang="ja-JP" altLang="en-US" sz="2000" b="1" dirty="0">
                <a:solidFill>
                  <a:srgbClr val="FF6600"/>
                </a:solidFill>
              </a:rPr>
              <a:t>加速</a:t>
            </a:r>
            <a:r>
              <a:rPr kumimoji="1" lang="ja-JP" altLang="en-US" sz="2000" b="1" dirty="0">
                <a:solidFill>
                  <a:srgbClr val="FF6600"/>
                </a:solidFill>
              </a:rPr>
              <a:t>　　～社会・企業は対応が急務</a:t>
            </a:r>
            <a:endParaRPr kumimoji="1" lang="en-US" altLang="ja-JP" sz="2000" b="1" dirty="0">
              <a:solidFill>
                <a:srgbClr val="FF6600"/>
              </a:solidFill>
            </a:endParaRPr>
          </a:p>
          <a:p>
            <a:r>
              <a:rPr lang="ja-JP" altLang="en-US" dirty="0"/>
              <a:t>　　・テレワーク、自動化、非接触社会、ロボティクス、位置情報や</a:t>
            </a:r>
            <a:r>
              <a:rPr lang="en-US" altLang="ja-JP" dirty="0"/>
              <a:t>AI</a:t>
            </a:r>
            <a:r>
              <a:rPr lang="ja-JP" altLang="en-US" dirty="0"/>
              <a:t>等の活用</a:t>
            </a:r>
            <a:endParaRPr lang="en-US" altLang="ja-JP" dirty="0"/>
          </a:p>
          <a:p>
            <a:r>
              <a:rPr kumimoji="1" lang="ja-JP" altLang="en-US" dirty="0"/>
              <a:t>　　・最も生産</a:t>
            </a:r>
            <a:r>
              <a:rPr lang="ja-JP" altLang="en-US" dirty="0"/>
              <a:t>性の高いモデルの展開、オープン化による全体最適化</a:t>
            </a:r>
            <a:endParaRPr kumimoji="1" lang="en-US" altLang="ja-JP" dirty="0"/>
          </a:p>
          <a:p>
            <a:endParaRPr lang="en-US" altLang="ja-JP" dirty="0"/>
          </a:p>
          <a:p>
            <a:r>
              <a:rPr kumimoji="1" lang="ja-JP" altLang="en-US" sz="2000" b="1" dirty="0">
                <a:solidFill>
                  <a:srgbClr val="FF6600"/>
                </a:solidFill>
              </a:rPr>
              <a:t>●集中型から分散型へ　　～多様な選択肢が広がる社会へ</a:t>
            </a:r>
            <a:endParaRPr kumimoji="1" lang="en-US" altLang="ja-JP" sz="2000" b="1" dirty="0">
              <a:solidFill>
                <a:srgbClr val="FF6600"/>
              </a:solidFill>
            </a:endParaRPr>
          </a:p>
          <a:p>
            <a:r>
              <a:rPr lang="ja-JP" altLang="en-US" dirty="0"/>
              <a:t>　　・</a:t>
            </a:r>
            <a:r>
              <a:rPr lang="en-US" altLang="ja-JP" dirty="0"/>
              <a:t>20</a:t>
            </a:r>
            <a:r>
              <a:rPr lang="ja-JP" altLang="en-US" dirty="0"/>
              <a:t>世紀型（集中）のオフィスや工場・都市から新しい都市（デジタル・ボーダーレス）へ転換</a:t>
            </a:r>
            <a:endParaRPr lang="en-US" altLang="ja-JP" dirty="0"/>
          </a:p>
          <a:p>
            <a:r>
              <a:rPr lang="ja-JP" altLang="en-US" dirty="0"/>
              <a:t>　　・リモート、テレワークにより自由で弾力的な働き方</a:t>
            </a:r>
            <a:endParaRPr lang="en-US" altLang="ja-JP" dirty="0"/>
          </a:p>
          <a:p>
            <a:r>
              <a:rPr kumimoji="1" lang="ja-JP" altLang="en-US" dirty="0"/>
              <a:t>　　・地方にいても大都市圏と協働、連携が可能</a:t>
            </a:r>
            <a:endParaRPr kumimoji="1" lang="en-US" altLang="ja-JP" dirty="0"/>
          </a:p>
          <a:p>
            <a:endParaRPr lang="en-US" altLang="ja-JP" dirty="0"/>
          </a:p>
          <a:p>
            <a:r>
              <a:rPr kumimoji="1" lang="ja-JP" altLang="en-US" sz="2000" b="1" dirty="0">
                <a:solidFill>
                  <a:srgbClr val="FF6600"/>
                </a:solidFill>
              </a:rPr>
              <a:t>●人々の生き方・価値観・行動変化　　～「働く」も変わる</a:t>
            </a:r>
            <a:endParaRPr kumimoji="1" lang="en-US" altLang="ja-JP" sz="2000" b="1" dirty="0">
              <a:solidFill>
                <a:srgbClr val="FF6600"/>
              </a:solidFill>
            </a:endParaRPr>
          </a:p>
          <a:p>
            <a:r>
              <a:rPr lang="ja-JP" altLang="en-US" dirty="0"/>
              <a:t>　　・リアルとバーチャルの融合　場の共有・臨場感</a:t>
            </a:r>
            <a:endParaRPr lang="en-US" altLang="ja-JP" dirty="0"/>
          </a:p>
          <a:p>
            <a:r>
              <a:rPr kumimoji="1" lang="ja-JP" altLang="en-US" dirty="0"/>
              <a:t>　　</a:t>
            </a:r>
            <a:r>
              <a:rPr kumimoji="1" lang="en-US" altLang="ja-JP" dirty="0"/>
              <a:t>&lt;</a:t>
            </a:r>
            <a:r>
              <a:rPr kumimoji="1" lang="ja-JP" altLang="en-US" dirty="0"/>
              <a:t>個人間の関係が重要</a:t>
            </a:r>
            <a:r>
              <a:rPr kumimoji="1" lang="en-US" altLang="ja-JP" dirty="0"/>
              <a:t>&gt;</a:t>
            </a:r>
          </a:p>
          <a:p>
            <a:r>
              <a:rPr lang="ja-JP" altLang="en-US" dirty="0"/>
              <a:t>　　・世界中でコロナが蔓延</a:t>
            </a:r>
            <a:endParaRPr lang="en-US" altLang="ja-JP" dirty="0"/>
          </a:p>
          <a:p>
            <a:r>
              <a:rPr kumimoji="1" lang="ja-JP" altLang="en-US" dirty="0"/>
              <a:t>　　・在宅勤務がもたらす精神的な影響：仕事とプライベートの境目が曖昧、ストレスの増加</a:t>
            </a:r>
            <a:endParaRPr kumimoji="1" lang="en-US" altLang="ja-JP" dirty="0"/>
          </a:p>
          <a:p>
            <a:r>
              <a:rPr lang="ja-JP" altLang="en-US" dirty="0"/>
              <a:t>　　・在宅勤務の課題≒「孤独」　「コミュニケーションとコラボレーション」</a:t>
            </a:r>
            <a:endParaRPr kumimoji="1" lang="ja-JP" altLang="en-US" dirty="0"/>
          </a:p>
        </p:txBody>
      </p:sp>
      <p:sp>
        <p:nvSpPr>
          <p:cNvPr id="6" name="タイトル 1"/>
          <p:cNvSpPr txBox="1">
            <a:spLocks/>
          </p:cNvSpPr>
          <p:nvPr/>
        </p:nvSpPr>
        <p:spPr>
          <a:xfrm>
            <a:off x="289366" y="804383"/>
            <a:ext cx="7158181" cy="542581"/>
          </a:xfrm>
          <a:prstGeom prst="rect">
            <a:avLst/>
          </a:prstGeom>
        </p:spPr>
        <p:txBody>
          <a:bodyPr/>
          <a:lstStyle>
            <a:lvl1pPr algn="ctr" defTabSz="457200" rtl="0" eaLnBrk="1" latinLnBrk="0" hangingPunct="1">
              <a:spcBef>
                <a:spcPct val="0"/>
              </a:spcBef>
              <a:buNone/>
              <a:defRPr kumimoji="1" sz="4400" kern="1200">
                <a:solidFill>
                  <a:schemeClr val="tx1"/>
                </a:solidFill>
                <a:latin typeface="+mj-lt"/>
                <a:ea typeface="+mj-ea"/>
                <a:cs typeface="+mj-cs"/>
              </a:defRPr>
            </a:lvl1pPr>
          </a:lstStyle>
          <a:p>
            <a:pPr algn="l"/>
            <a:r>
              <a:rPr lang="ja-JP" altLang="en-US" sz="2800" dirty="0">
                <a:latin typeface="+mn-ea"/>
                <a:ea typeface="+mn-ea"/>
              </a:rPr>
              <a:t>コロナ禍後の社会変化と期待されるイノベーション</a:t>
            </a:r>
          </a:p>
        </p:txBody>
      </p:sp>
      <p:sp>
        <p:nvSpPr>
          <p:cNvPr id="7" name="スライド番号プレースホルダー 2"/>
          <p:cNvSpPr>
            <a:spLocks noGrp="1"/>
          </p:cNvSpPr>
          <p:nvPr>
            <p:ph type="sldNum" sz="quarter" idx="12"/>
          </p:nvPr>
        </p:nvSpPr>
        <p:spPr>
          <a:xfrm>
            <a:off x="8619067" y="6356352"/>
            <a:ext cx="2133600" cy="365125"/>
          </a:xfrm>
        </p:spPr>
        <p:txBody>
          <a:bodyPr/>
          <a:lstStyle/>
          <a:p>
            <a:pPr>
              <a:defRPr/>
            </a:pPr>
            <a:r>
              <a:rPr lang="en-US" altLang="ja-JP" dirty="0">
                <a:solidFill>
                  <a:srgbClr val="000000"/>
                </a:solidFill>
              </a:rPr>
              <a:t>59</a:t>
            </a:r>
            <a:endParaRPr lang="ja-JP" altLang="ja-JP" dirty="0">
              <a:solidFill>
                <a:srgbClr val="000000"/>
              </a:solidFill>
            </a:endParaRPr>
          </a:p>
        </p:txBody>
      </p:sp>
    </p:spTree>
    <p:extLst>
      <p:ext uri="{BB962C8B-B14F-4D97-AF65-F5344CB8AC3E}">
        <p14:creationId xmlns:p14="http://schemas.microsoft.com/office/powerpoint/2010/main" val="17931246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図 27"/>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21124871">
            <a:off x="7386053" y="4661463"/>
            <a:ext cx="451987" cy="471644"/>
          </a:xfrm>
          <a:prstGeom prst="rect">
            <a:avLst/>
          </a:prstGeom>
        </p:spPr>
      </p:pic>
      <p:pic>
        <p:nvPicPr>
          <p:cNvPr id="33" name="Picture 4" descr="http://www.hitachi.co.jp/products/infrastructure/product_site/urban/bivale/service/building/office/image/func02_02.gif"/>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826697" y="5161994"/>
            <a:ext cx="1249965" cy="723901"/>
          </a:xfrm>
          <a:prstGeom prst="rect">
            <a:avLst/>
          </a:prstGeom>
          <a:noFill/>
          <a:extLst>
            <a:ext uri="{909E8E84-426E-40DD-AFC4-6F175D3DCCD1}">
              <a14:hiddenFill xmlns:a14="http://schemas.microsoft.com/office/drawing/2010/main">
                <a:solidFill>
                  <a:srgbClr val="FFFFFF"/>
                </a:solidFill>
              </a14:hiddenFill>
            </a:ext>
          </a:extLst>
        </p:spPr>
      </p:pic>
      <p:sp>
        <p:nvSpPr>
          <p:cNvPr id="34" name="角丸四角形 33"/>
          <p:cNvSpPr/>
          <p:nvPr/>
        </p:nvSpPr>
        <p:spPr>
          <a:xfrm>
            <a:off x="514350" y="820458"/>
            <a:ext cx="8120441" cy="952357"/>
          </a:xfrm>
          <a:prstGeom prst="roundRect">
            <a:avLst>
              <a:gd name="adj" fmla="val 8588"/>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0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設備故障に関する未然の防止や、効率的な設備管理</a:t>
            </a:r>
            <a:r>
              <a:rPr lang="ja-JP" altLang="en-US"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を目的に、「サイレント</a:t>
            </a:r>
            <a:r>
              <a:rPr lang="en-US" altLang="ja-JP"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r>
            <a:br>
              <a:rPr lang="en-US" altLang="ja-JP" dirty="0">
                <a:solidFill>
                  <a:schemeClr val="tx1"/>
                </a:solidFill>
                <a:latin typeface="Meiryo UI" panose="020B0604030504040204" pitchFamily="50" charset="-128"/>
                <a:ea typeface="Meiryo UI" panose="020B0604030504040204" pitchFamily="50" charset="-128"/>
                <a:cs typeface="Meiryo UI" panose="020B0604030504040204" pitchFamily="50" charset="-128"/>
              </a:rPr>
            </a:br>
            <a:r>
              <a:rPr lang="ja-JP" altLang="en-US"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故障検知」や「空調、温度等のビル管理」などが挙げられる。</a:t>
            </a:r>
            <a:endParaRPr lang="en-US" altLang="ja-JP"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テキスト ボックス 37"/>
          <p:cNvSpPr txBox="1"/>
          <p:nvPr/>
        </p:nvSpPr>
        <p:spPr>
          <a:xfrm>
            <a:off x="650334" y="1941216"/>
            <a:ext cx="1292726" cy="369332"/>
          </a:xfrm>
          <a:prstGeom prst="rect">
            <a:avLst/>
          </a:prstGeom>
          <a:noFill/>
        </p:spPr>
        <p:txBody>
          <a:bodyPr wrap="none" rtlCol="0">
            <a:spAutoFit/>
          </a:bodyPr>
          <a:lstStyle/>
          <a:p>
            <a:r>
              <a:rPr kumimoji="1" lang="ja-JP" altLang="en-US" b="1" dirty="0">
                <a:latin typeface="Meiryo UI" panose="020B0604030504040204" pitchFamily="50" charset="-128"/>
                <a:ea typeface="Meiryo UI" panose="020B0604030504040204" pitchFamily="50" charset="-128"/>
                <a:cs typeface="Meiryo UI" panose="020B0604030504040204" pitchFamily="50" charset="-128"/>
              </a:rPr>
              <a:t>■ </a:t>
            </a:r>
            <a:r>
              <a:rPr kumimoji="1" lang="en-US" altLang="ja-JP" b="1" dirty="0">
                <a:latin typeface="Meiryo UI" panose="020B0604030504040204" pitchFamily="50" charset="-128"/>
                <a:ea typeface="Meiryo UI" panose="020B0604030504040204" pitchFamily="50" charset="-128"/>
                <a:cs typeface="Meiryo UI" panose="020B0604030504040204" pitchFamily="50" charset="-128"/>
              </a:rPr>
              <a:t>Before</a:t>
            </a:r>
            <a:endParaRPr kumimoji="1" lang="ja-JP" altLang="en-US"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テキスト ボックス 43"/>
          <p:cNvSpPr txBox="1"/>
          <p:nvPr/>
        </p:nvSpPr>
        <p:spPr>
          <a:xfrm>
            <a:off x="4372594" y="1941216"/>
            <a:ext cx="1103444" cy="369332"/>
          </a:xfrm>
          <a:prstGeom prst="rect">
            <a:avLst/>
          </a:prstGeom>
          <a:noFill/>
        </p:spPr>
        <p:txBody>
          <a:bodyPr wrap="none" rtlCol="0">
            <a:spAutoFit/>
          </a:bodyPr>
          <a:lstStyle/>
          <a:p>
            <a:r>
              <a:rPr kumimoji="1" lang="ja-JP" altLang="en-US" b="1" dirty="0">
                <a:latin typeface="Meiryo UI" panose="020B0604030504040204" pitchFamily="50" charset="-128"/>
                <a:ea typeface="Meiryo UI" panose="020B0604030504040204" pitchFamily="50" charset="-128"/>
                <a:cs typeface="Meiryo UI" panose="020B0604030504040204" pitchFamily="50" charset="-128"/>
              </a:rPr>
              <a:t>■ </a:t>
            </a:r>
            <a:r>
              <a:rPr kumimoji="1" lang="en-US" altLang="ja-JP" b="1" dirty="0">
                <a:latin typeface="Meiryo UI" panose="020B0604030504040204" pitchFamily="50" charset="-128"/>
                <a:ea typeface="Meiryo UI" panose="020B0604030504040204" pitchFamily="50" charset="-128"/>
                <a:cs typeface="Meiryo UI" panose="020B0604030504040204" pitchFamily="50" charset="-128"/>
              </a:rPr>
              <a:t>After</a:t>
            </a:r>
            <a:endParaRPr kumimoji="1" lang="ja-JP" altLang="en-US"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5" name="正方形/長方形 44"/>
          <p:cNvSpPr/>
          <p:nvPr/>
        </p:nvSpPr>
        <p:spPr>
          <a:xfrm>
            <a:off x="650334" y="2296618"/>
            <a:ext cx="3190508" cy="4261103"/>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正方形/長方形 45"/>
          <p:cNvSpPr/>
          <p:nvPr/>
        </p:nvSpPr>
        <p:spPr>
          <a:xfrm>
            <a:off x="4372593" y="2296618"/>
            <a:ext cx="4187542" cy="4261103"/>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角丸四角形吹き出し 47"/>
          <p:cNvSpPr/>
          <p:nvPr/>
        </p:nvSpPr>
        <p:spPr>
          <a:xfrm>
            <a:off x="748342" y="2485119"/>
            <a:ext cx="2826624" cy="622560"/>
          </a:xfrm>
          <a:prstGeom prst="wedgeRoundRectCallout">
            <a:avLst>
              <a:gd name="adj1" fmla="val -15344"/>
              <a:gd name="adj2" fmla="val 93875"/>
              <a:gd name="adj3" fmla="val 16667"/>
            </a:avLst>
          </a:prstGeom>
          <a:solidFill>
            <a:schemeClr val="accent5">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故障を未然に防止したい</a:t>
            </a:r>
          </a:p>
        </p:txBody>
      </p:sp>
      <p:sp>
        <p:nvSpPr>
          <p:cNvPr id="49" name="テキスト ボックス 48"/>
          <p:cNvSpPr txBox="1"/>
          <p:nvPr/>
        </p:nvSpPr>
        <p:spPr>
          <a:xfrm>
            <a:off x="4584821" y="4577996"/>
            <a:ext cx="2475358" cy="338554"/>
          </a:xfrm>
          <a:prstGeom prst="rect">
            <a:avLst/>
          </a:prstGeom>
          <a:noFill/>
        </p:spPr>
        <p:txBody>
          <a:bodyPr wrap="none" rtlCol="0">
            <a:spAutoFit/>
          </a:bodyPr>
          <a:lstStyle/>
          <a:p>
            <a:r>
              <a:rPr kumimoji="1" lang="ja-JP" altLang="en-US" sz="1600" b="1" u="sng" dirty="0">
                <a:latin typeface="Meiryo UI" panose="020B0604030504040204" pitchFamily="50" charset="-128"/>
                <a:ea typeface="Meiryo UI" panose="020B0604030504040204" pitchFamily="50" charset="-128"/>
                <a:cs typeface="Meiryo UI" panose="020B0604030504040204" pitchFamily="50" charset="-128"/>
              </a:rPr>
              <a:t>■空調、温度等のビル管理</a:t>
            </a:r>
          </a:p>
        </p:txBody>
      </p:sp>
      <p:sp>
        <p:nvSpPr>
          <p:cNvPr id="55" name="テキスト ボックス 54"/>
          <p:cNvSpPr txBox="1"/>
          <p:nvPr/>
        </p:nvSpPr>
        <p:spPr>
          <a:xfrm>
            <a:off x="4603647" y="4852768"/>
            <a:ext cx="3642932" cy="1600438"/>
          </a:xfrm>
          <a:prstGeom prst="rect">
            <a:avLst/>
          </a:prstGeom>
          <a:noFill/>
        </p:spPr>
        <p:txBody>
          <a:bodyPr wrap="square" rtlCol="0">
            <a:sp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各種センサーから取得した情報</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を用いて、機械学習によりビルの</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エネルギー消費や高炉の温度等を</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予測</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企業例：</a:t>
            </a:r>
            <a:r>
              <a:rPr lang="en-US" altLang="ja-JP" sz="1400" u="sng" dirty="0">
                <a:latin typeface="Meiryo UI" panose="020B0604030504040204" pitchFamily="50" charset="-128"/>
                <a:ea typeface="Meiryo UI" panose="020B0604030504040204" pitchFamily="50" charset="-128"/>
                <a:cs typeface="Meiryo UI" panose="020B0604030504040204" pitchFamily="50" charset="-128"/>
              </a:rPr>
              <a:t/>
            </a:r>
            <a:br>
              <a:rPr lang="en-US" altLang="ja-JP" sz="1400" u="sng" dirty="0">
                <a:latin typeface="Meiryo UI" panose="020B0604030504040204" pitchFamily="50" charset="-128"/>
                <a:ea typeface="Meiryo UI" panose="020B0604030504040204" pitchFamily="50" charset="-128"/>
                <a:cs typeface="Meiryo UI" panose="020B0604030504040204" pitchFamily="50" charset="-128"/>
              </a:rPr>
            </a:br>
            <a:r>
              <a:rPr lang="ja-JP" altLang="en-US" sz="1400" u="sng" dirty="0">
                <a:latin typeface="Meiryo UI" panose="020B0604030504040204" pitchFamily="50" charset="-128"/>
                <a:ea typeface="Meiryo UI" panose="020B0604030504040204" pitchFamily="50" charset="-128"/>
                <a:cs typeface="Meiryo UI" panose="020B0604030504040204" pitchFamily="50" charset="-128"/>
              </a:rPr>
              <a:t>大林組、</a:t>
            </a:r>
            <a:r>
              <a:rPr lang="en-US" altLang="ja-JP" sz="1400" u="sng" dirty="0">
                <a:latin typeface="Meiryo UI" panose="020B0604030504040204" pitchFamily="50" charset="-128"/>
                <a:ea typeface="Meiryo UI" panose="020B0604030504040204" pitchFamily="50" charset="-128"/>
                <a:cs typeface="Meiryo UI" panose="020B0604030504040204" pitchFamily="50" charset="-128"/>
              </a:rPr>
              <a:t>NEC</a:t>
            </a:r>
            <a:r>
              <a:rPr lang="ja-JP" altLang="en-US" sz="1400" u="sng" dirty="0" err="1">
                <a:latin typeface="Meiryo UI" panose="020B0604030504040204" pitchFamily="50" charset="-128"/>
                <a:ea typeface="Meiryo UI" panose="020B0604030504040204" pitchFamily="50" charset="-128"/>
                <a:cs typeface="Meiryo UI" panose="020B0604030504040204" pitchFamily="50" charset="-128"/>
              </a:rPr>
              <a:t>、</a:t>
            </a:r>
            <a:r>
              <a:rPr lang="ja-JP" altLang="en-US" sz="1400" u="sng" dirty="0">
                <a:latin typeface="Meiryo UI" panose="020B0604030504040204" pitchFamily="50" charset="-128"/>
                <a:ea typeface="Meiryo UI" panose="020B0604030504040204" pitchFamily="50" charset="-128"/>
                <a:cs typeface="Meiryo UI" panose="020B0604030504040204" pitchFamily="50" charset="-128"/>
              </a:rPr>
              <a:t>竹中工務店、神戸製鉄所</a:t>
            </a:r>
            <a:endParaRPr lang="en-US" altLang="ja-JP" sz="1400" u="sng"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6" name="角丸四角形 35"/>
          <p:cNvSpPr/>
          <p:nvPr/>
        </p:nvSpPr>
        <p:spPr>
          <a:xfrm>
            <a:off x="4481770" y="4488953"/>
            <a:ext cx="3917950" cy="1964253"/>
          </a:xfrm>
          <a:prstGeom prst="roundRect">
            <a:avLst>
              <a:gd name="adj" fmla="val 8423"/>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テキスト ボックス 56"/>
          <p:cNvSpPr txBox="1"/>
          <p:nvPr/>
        </p:nvSpPr>
        <p:spPr>
          <a:xfrm>
            <a:off x="4546063" y="2453288"/>
            <a:ext cx="2012089" cy="338554"/>
          </a:xfrm>
          <a:prstGeom prst="rect">
            <a:avLst/>
          </a:prstGeom>
          <a:noFill/>
        </p:spPr>
        <p:txBody>
          <a:bodyPr wrap="none" rtlCol="0">
            <a:spAutoFit/>
          </a:bodyPr>
          <a:lstStyle/>
          <a:p>
            <a:r>
              <a:rPr kumimoji="1" lang="ja-JP" altLang="en-US" sz="1600" b="1" u="sng" dirty="0">
                <a:latin typeface="Meiryo UI" panose="020B0604030504040204" pitchFamily="50" charset="-128"/>
                <a:ea typeface="Meiryo UI" panose="020B0604030504040204" pitchFamily="50" charset="-128"/>
                <a:cs typeface="Meiryo UI" panose="020B0604030504040204" pitchFamily="50" charset="-128"/>
              </a:rPr>
              <a:t>■サイレント故障検知</a:t>
            </a:r>
          </a:p>
        </p:txBody>
      </p:sp>
      <p:sp>
        <p:nvSpPr>
          <p:cNvPr id="58" name="テキスト ボックス 57"/>
          <p:cNvSpPr txBox="1"/>
          <p:nvPr/>
        </p:nvSpPr>
        <p:spPr>
          <a:xfrm>
            <a:off x="4603647" y="2716512"/>
            <a:ext cx="2888237" cy="1600438"/>
          </a:xfrm>
          <a:prstGeom prst="rect">
            <a:avLst/>
          </a:prstGeom>
          <a:noFill/>
        </p:spPr>
        <p:txBody>
          <a:bodyPr wrap="square" rtlCol="0">
            <a:sp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ネットワークトラフィック、サーバリソースを</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機械学習で解析することで、</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通常と異なる傾向（サイレント</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障害の発見や予兆）を検知</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400" u="sng"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企業例：</a:t>
            </a:r>
            <a:r>
              <a:rPr lang="en-US" altLang="ja-JP" sz="1400" u="sng" dirty="0">
                <a:latin typeface="Meiryo UI" panose="020B0604030504040204" pitchFamily="50" charset="-128"/>
                <a:ea typeface="Meiryo UI" panose="020B0604030504040204" pitchFamily="50" charset="-128"/>
                <a:cs typeface="Meiryo UI" panose="020B0604030504040204" pitchFamily="50" charset="-128"/>
              </a:rPr>
              <a:t/>
            </a:r>
            <a:br>
              <a:rPr lang="en-US" altLang="ja-JP" sz="1400" u="sng" dirty="0">
                <a:latin typeface="Meiryo UI" panose="020B0604030504040204" pitchFamily="50" charset="-128"/>
                <a:ea typeface="Meiryo UI" panose="020B0604030504040204" pitchFamily="50" charset="-128"/>
                <a:cs typeface="Meiryo UI" panose="020B0604030504040204" pitchFamily="50" charset="-128"/>
              </a:rPr>
            </a:br>
            <a:r>
              <a:rPr lang="en-US" altLang="ja-JP" sz="1400" u="sng" dirty="0">
                <a:latin typeface="Meiryo UI" panose="020B0604030504040204" pitchFamily="50" charset="-128"/>
                <a:ea typeface="Meiryo UI" panose="020B0604030504040204" pitchFamily="50" charset="-128"/>
                <a:cs typeface="Meiryo UI" panose="020B0604030504040204" pitchFamily="50" charset="-128"/>
              </a:rPr>
              <a:t>IIJ</a:t>
            </a:r>
            <a:r>
              <a:rPr lang="ja-JP" altLang="en-US" sz="1400" u="sng" dirty="0" err="1">
                <a:latin typeface="Meiryo UI" panose="020B0604030504040204" pitchFamily="50" charset="-128"/>
                <a:ea typeface="Meiryo UI" panose="020B0604030504040204" pitchFamily="50" charset="-128"/>
                <a:cs typeface="Meiryo UI" panose="020B0604030504040204" pitchFamily="50" charset="-128"/>
              </a:rPr>
              <a:t>、</a:t>
            </a:r>
            <a:r>
              <a:rPr lang="ja-JP" altLang="en-US" sz="1400" u="sng" dirty="0">
                <a:latin typeface="Meiryo UI" panose="020B0604030504040204" pitchFamily="50" charset="-128"/>
                <a:ea typeface="Meiryo UI" panose="020B0604030504040204" pitchFamily="50" charset="-128"/>
                <a:cs typeface="Meiryo UI" panose="020B0604030504040204" pitchFamily="50" charset="-128"/>
              </a:rPr>
              <a:t>ケイオプティコム</a:t>
            </a:r>
            <a:endParaRPr lang="en-US" altLang="ja-JP" sz="1400" u="sng"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角丸四角形 57"/>
          <p:cNvSpPr/>
          <p:nvPr/>
        </p:nvSpPr>
        <p:spPr>
          <a:xfrm>
            <a:off x="4443012" y="2378759"/>
            <a:ext cx="3917950" cy="2045912"/>
          </a:xfrm>
          <a:prstGeom prst="roundRect">
            <a:avLst>
              <a:gd name="adj" fmla="val 7356"/>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a:latin typeface="Meiryo UI" panose="020B0604030504040204" pitchFamily="50" charset="-128"/>
              <a:ea typeface="Meiryo UI" panose="020B0604030504040204" pitchFamily="50" charset="-128"/>
              <a:cs typeface="Meiryo UI" panose="020B0604030504040204" pitchFamily="50" charset="-128"/>
            </a:endParaRPr>
          </a:p>
        </p:txBody>
      </p:sp>
      <p:pic>
        <p:nvPicPr>
          <p:cNvPr id="60" name="図 59"/>
          <p:cNvPicPr>
            <a:picLocks noChangeAspect="1"/>
          </p:cNvPicPr>
          <p:nvPr/>
        </p:nvPicPr>
        <p:blipFill rotWithShape="1">
          <a:blip r:embed="rId4" cstate="screen">
            <a:extLst>
              <a:ext uri="{BEBA8EAE-BF5A-486C-A8C5-ECC9F3942E4B}">
                <a14:imgProps xmlns:a14="http://schemas.microsoft.com/office/drawing/2010/main">
                  <a14:imgLayer r:embed="rId5">
                    <a14:imgEffect>
                      <a14:backgroundRemoval t="4310" b="88793" l="7006" r="100000">
                        <a14:foregroundMark x1="7006" y1="6034" x2="22293" y2="31034"/>
                        <a14:foregroundMark x1="22293" y1="31034" x2="25478" y2="51724"/>
                        <a14:foregroundMark x1="25478" y1="51724" x2="57962" y2="29310"/>
                        <a14:foregroundMark x1="58599" y1="29310" x2="75159" y2="27586"/>
                        <a14:foregroundMark x1="75159" y1="27586" x2="91083" y2="27586"/>
                        <a14:foregroundMark x1="91083" y1="27586" x2="99363" y2="36207"/>
                        <a14:foregroundMark x1="56051" y1="56897" x2="56051" y2="56897"/>
                        <a14:foregroundMark x1="63694" y1="52586" x2="63694" y2="52586"/>
                        <a14:backgroundMark x1="54777" y1="18966" x2="54777" y2="12069"/>
                        <a14:backgroundMark x1="71975" y1="14655" x2="81529" y2="12069"/>
                      </a14:backgroundRemoval>
                    </a14:imgEffect>
                  </a14:imgLayer>
                </a14:imgProps>
              </a:ext>
              <a:ext uri="{28A0092B-C50C-407E-A947-70E740481C1C}">
                <a14:useLocalDpi xmlns:a14="http://schemas.microsoft.com/office/drawing/2010/main"/>
              </a:ext>
            </a:extLst>
          </a:blip>
          <a:srcRect/>
          <a:stretch/>
        </p:blipFill>
        <p:spPr>
          <a:xfrm>
            <a:off x="706364" y="3272815"/>
            <a:ext cx="2574305" cy="1897977"/>
          </a:xfrm>
          <a:prstGeom prst="rect">
            <a:avLst/>
          </a:prstGeom>
        </p:spPr>
      </p:pic>
      <p:pic>
        <p:nvPicPr>
          <p:cNvPr id="61" name="Picture 2" descr="機器ログデータ分析による故障個所の推定"/>
          <p:cNvPicPr>
            <a:picLocks noChangeAspect="1" noChangeArrowheads="1"/>
          </p:cNvPicPr>
          <p:nvPr/>
        </p:nvPicPr>
        <p:blipFill rotWithShape="1">
          <a:blip r:embed="rId6" cstate="screen">
            <a:extLst>
              <a:ext uri="{BEBA8EAE-BF5A-486C-A8C5-ECC9F3942E4B}">
                <a14:imgProps xmlns:a14="http://schemas.microsoft.com/office/drawing/2010/main">
                  <a14:imgLayer r:embed="rId7">
                    <a14:imgEffect>
                      <a14:backgroundRemoval t="4878" b="87805" l="0" r="91463">
                        <a14:foregroundMark x1="68293" y1="4878" x2="69512" y2="78049"/>
                        <a14:foregroundMark x1="10976" y1="36585" x2="1220" y2="21951"/>
                        <a14:foregroundMark x1="91463" y1="43902" x2="76829" y2="73171"/>
                      </a14:backgroundRemoval>
                    </a14:imgEffect>
                  </a14:imgLayer>
                </a14:imgProps>
              </a:ext>
              <a:ext uri="{28A0092B-C50C-407E-A947-70E740481C1C}">
                <a14:useLocalDpi xmlns:a14="http://schemas.microsoft.com/office/drawing/2010/main"/>
              </a:ext>
            </a:extLst>
          </a:blip>
          <a:srcRect/>
          <a:stretch/>
        </p:blipFill>
        <p:spPr bwMode="auto">
          <a:xfrm>
            <a:off x="6981371" y="3022513"/>
            <a:ext cx="1219474" cy="1226483"/>
          </a:xfrm>
          <a:prstGeom prst="rect">
            <a:avLst/>
          </a:prstGeom>
          <a:noFill/>
          <a:extLst>
            <a:ext uri="{909E8E84-426E-40DD-AFC4-6F175D3DCCD1}">
              <a14:hiddenFill xmlns:a14="http://schemas.microsoft.com/office/drawing/2010/main">
                <a:solidFill>
                  <a:srgbClr val="FFFFFF"/>
                </a:solidFill>
              </a14:hiddenFill>
            </a:ext>
          </a:extLst>
        </p:spPr>
      </p:pic>
      <p:pic>
        <p:nvPicPr>
          <p:cNvPr id="62" name="Picture 6" descr="http://www.azbil.com/jp/product/building/service/building-automation-system-renewal/image/bas-renewal_useful-lives-manual-energy-loss.png"/>
          <p:cNvPicPr>
            <a:picLocks noChangeAspect="1" noChangeArrowheads="1"/>
          </p:cNvPicPr>
          <p:nvPr/>
        </p:nvPicPr>
        <p:blipFill rotWithShape="1">
          <a:blip r:embed="rId8" cstate="screen">
            <a:extLst>
              <a:ext uri="{BEBA8EAE-BF5A-486C-A8C5-ECC9F3942E4B}">
                <a14:imgProps xmlns:a14="http://schemas.microsoft.com/office/drawing/2010/main">
                  <a14:imgLayer r:embed="rId9">
                    <a14:imgEffect>
                      <a14:backgroundRemoval t="7194" b="100000" l="14493" r="100000">
                        <a14:foregroundMark x1="35507" y1="7914" x2="38406" y2="16547"/>
                        <a14:foregroundMark x1="22464" y1="12230" x2="28986" y2="17986"/>
                        <a14:foregroundMark x1="84058" y1="12230" x2="77536" y2="18705"/>
                        <a14:foregroundMark x1="94928" y1="20863" x2="90580" y2="20863"/>
                        <a14:foregroundMark x1="94928" y1="34532" x2="92754" y2="30935"/>
                        <a14:foregroundMark x1="18116" y1="20863" x2="23188" y2="22302"/>
                        <a14:backgroundMark x1="93478" y1="45324" x2="97101" y2="83453"/>
                        <a14:backgroundMark x1="96377" y1="83453" x2="84783" y2="99281"/>
                        <a14:backgroundMark x1="99275" y1="95683" x2="93478" y2="99281"/>
                      </a14:backgroundRemoval>
                    </a14:imgEffect>
                  </a14:imgLayer>
                </a14:imgProps>
              </a:ext>
              <a:ext uri="{28A0092B-C50C-407E-A947-70E740481C1C}">
                <a14:useLocalDpi xmlns:a14="http://schemas.microsoft.com/office/drawing/2010/main"/>
              </a:ext>
            </a:extLst>
          </a:blip>
          <a:srcRect/>
          <a:stretch/>
        </p:blipFill>
        <p:spPr bwMode="auto">
          <a:xfrm>
            <a:off x="2517864" y="4328490"/>
            <a:ext cx="1322978" cy="1324497"/>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8" descr="http://www.ryokikogyo.co.jp/solution/shoene/img/f_shoene_03.jpg"/>
          <p:cNvPicPr>
            <a:picLocks noChangeAspect="1" noChangeArrowheads="1"/>
          </p:cNvPicPr>
          <p:nvPr/>
        </p:nvPicPr>
        <p:blipFill rotWithShape="1">
          <a:blip r:embed="rId10" cstate="screen">
            <a:extLst>
              <a:ext uri="{BEBA8EAE-BF5A-486C-A8C5-ECC9F3942E4B}">
                <a14:imgProps xmlns:a14="http://schemas.microsoft.com/office/drawing/2010/main">
                  <a14:imgLayer r:embed="rId11">
                    <a14:imgEffect>
                      <a14:backgroundRemoval t="3947" b="97368" l="7547" r="95283">
                        <a14:foregroundMark x1="21698" y1="25658" x2="47170" y2="55263"/>
                        <a14:foregroundMark x1="47170" y1="55263" x2="47170" y2="89474"/>
                        <a14:foregroundMark x1="47170" y1="89474" x2="79245" y2="64474"/>
                        <a14:foregroundMark x1="79245" y1="64474" x2="35849" y2="78289"/>
                        <a14:foregroundMark x1="35849" y1="78289" x2="16981" y2="58553"/>
                        <a14:foregroundMark x1="16981" y1="88816" x2="29245" y2="56579"/>
                        <a14:foregroundMark x1="29245" y1="56579" x2="39623" y2="90789"/>
                        <a14:foregroundMark x1="39623" y1="90789" x2="83019" y2="71053"/>
                        <a14:foregroundMark x1="83019" y1="71053" x2="41509" y2="50658"/>
                        <a14:foregroundMark x1="41509" y1="50658" x2="33962" y2="13816"/>
                        <a14:foregroundMark x1="33962" y1="13816" x2="51887" y2="13816"/>
                        <a14:foregroundMark x1="16981" y1="16447" x2="38679" y2="4605"/>
                        <a14:foregroundMark x1="87736" y1="84211" x2="57547" y2="98026"/>
                        <a14:foregroundMark x1="50000" y1="73026" x2="57547" y2="52632"/>
                        <a14:foregroundMark x1="47170" y1="69079" x2="40566" y2="61842"/>
                        <a14:foregroundMark x1="7547" y1="90132" x2="22642" y2="69079"/>
                        <a14:foregroundMark x1="95283" y1="92105" x2="82075" y2="75000"/>
                        <a14:foregroundMark x1="62264" y1="11842" x2="35849" y2="5921"/>
                      </a14:backgroundRemoval>
                    </a14:imgEffect>
                  </a14:imgLayer>
                </a14:imgProps>
              </a:ext>
              <a:ext uri="{28A0092B-C50C-407E-A947-70E740481C1C}">
                <a14:useLocalDpi xmlns:a14="http://schemas.microsoft.com/office/drawing/2010/main"/>
              </a:ext>
            </a:extLst>
          </a:blip>
          <a:srcRect/>
          <a:stretch/>
        </p:blipFill>
        <p:spPr bwMode="auto">
          <a:xfrm>
            <a:off x="1998999" y="4536778"/>
            <a:ext cx="828256" cy="1192857"/>
          </a:xfrm>
          <a:prstGeom prst="rect">
            <a:avLst/>
          </a:prstGeom>
          <a:noFill/>
          <a:extLst>
            <a:ext uri="{909E8E84-426E-40DD-AFC4-6F175D3DCCD1}">
              <a14:hiddenFill xmlns:a14="http://schemas.microsoft.com/office/drawing/2010/main">
                <a:solidFill>
                  <a:srgbClr val="FFFFFF"/>
                </a:solidFill>
              </a14:hiddenFill>
            </a:ext>
          </a:extLst>
        </p:spPr>
      </p:pic>
      <p:sp>
        <p:nvSpPr>
          <p:cNvPr id="64" name="角丸四角形吹き出し 40"/>
          <p:cNvSpPr/>
          <p:nvPr/>
        </p:nvSpPr>
        <p:spPr>
          <a:xfrm>
            <a:off x="748342" y="5811857"/>
            <a:ext cx="2826624" cy="622560"/>
          </a:xfrm>
          <a:prstGeom prst="wedgeRoundRectCallout">
            <a:avLst>
              <a:gd name="adj1" fmla="val -6728"/>
              <a:gd name="adj2" fmla="val -80615"/>
              <a:gd name="adj3" fmla="val 16667"/>
            </a:avLst>
          </a:prstGeom>
          <a:solidFill>
            <a:schemeClr val="accent5">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ビル管理を最適化したい</a:t>
            </a:r>
          </a:p>
        </p:txBody>
      </p:sp>
      <p:sp>
        <p:nvSpPr>
          <p:cNvPr id="65" name="右矢印 64"/>
          <p:cNvSpPr/>
          <p:nvPr/>
        </p:nvSpPr>
        <p:spPr>
          <a:xfrm>
            <a:off x="3643390" y="2716512"/>
            <a:ext cx="902673" cy="86853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右矢印 65"/>
          <p:cNvSpPr/>
          <p:nvPr/>
        </p:nvSpPr>
        <p:spPr>
          <a:xfrm>
            <a:off x="3609907" y="5558727"/>
            <a:ext cx="902673" cy="86853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67" name="グループ化 66"/>
          <p:cNvGrpSpPr/>
          <p:nvPr/>
        </p:nvGrpSpPr>
        <p:grpSpPr>
          <a:xfrm>
            <a:off x="7929383" y="2296713"/>
            <a:ext cx="537302" cy="521233"/>
            <a:chOff x="8820033" y="7514198"/>
            <a:chExt cx="966063" cy="965956"/>
          </a:xfrm>
        </p:grpSpPr>
        <p:sp>
          <p:nvSpPr>
            <p:cNvPr id="68" name="円/楕円 67"/>
            <p:cNvSpPr/>
            <p:nvPr/>
          </p:nvSpPr>
          <p:spPr>
            <a:xfrm>
              <a:off x="8820033" y="7514198"/>
              <a:ext cx="966063" cy="965956"/>
            </a:xfrm>
            <a:prstGeom prst="ellipse">
              <a:avLst/>
            </a:prstGeom>
            <a:solidFill>
              <a:sysClr val="window" lastClr="FFFFFF"/>
            </a:solidFill>
            <a:ln w="9525" cap="flat" cmpd="sng" algn="ctr">
              <a:solidFill>
                <a:srgbClr val="1F497D">
                  <a:lumMod val="20000"/>
                  <a:lumOff val="80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700" b="0" i="0" u="none" strike="noStrike" kern="0" cap="none" spc="0" normalizeH="0" baseline="0" noProof="0">
                <a:ln>
                  <a:noFill/>
                </a:ln>
                <a:solidFill>
                  <a:prstClr val="black">
                    <a:lumMod val="50000"/>
                    <a:lumOff val="50000"/>
                  </a:prstClr>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pic>
          <p:nvPicPr>
            <p:cNvPr id="69" name="Picture 12"/>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8937436" y="7863272"/>
              <a:ext cx="787405" cy="59124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0" name="テキスト ボックス 69"/>
            <p:cNvSpPr txBox="1"/>
            <p:nvPr/>
          </p:nvSpPr>
          <p:spPr>
            <a:xfrm>
              <a:off x="8991908" y="7567003"/>
              <a:ext cx="747061" cy="427781"/>
            </a:xfrm>
            <a:prstGeom prst="rect">
              <a:avLst/>
            </a:prstGeom>
            <a:noFill/>
          </p:spPr>
          <p:txBody>
            <a:bodyPr wrap="none" rtlCol="0">
              <a:spAutoFit/>
            </a:bodyPr>
            <a:lstStyle/>
            <a:p>
              <a:r>
                <a:rPr lang="ja-JP" altLang="en-US" sz="900" b="1" dirty="0">
                  <a:solidFill>
                    <a:srgbClr val="0000FF"/>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分析</a:t>
              </a:r>
            </a:p>
          </p:txBody>
        </p:sp>
      </p:grpSp>
      <p:grpSp>
        <p:nvGrpSpPr>
          <p:cNvPr id="71" name="グループ化 70"/>
          <p:cNvGrpSpPr/>
          <p:nvPr/>
        </p:nvGrpSpPr>
        <p:grpSpPr>
          <a:xfrm>
            <a:off x="7964074" y="4376052"/>
            <a:ext cx="537302" cy="521233"/>
            <a:chOff x="8820033" y="7514198"/>
            <a:chExt cx="966063" cy="965956"/>
          </a:xfrm>
        </p:grpSpPr>
        <p:sp>
          <p:nvSpPr>
            <p:cNvPr id="72" name="円/楕円 71"/>
            <p:cNvSpPr/>
            <p:nvPr/>
          </p:nvSpPr>
          <p:spPr>
            <a:xfrm>
              <a:off x="8820033" y="7514198"/>
              <a:ext cx="966063" cy="965956"/>
            </a:xfrm>
            <a:prstGeom prst="ellipse">
              <a:avLst/>
            </a:prstGeom>
            <a:solidFill>
              <a:sysClr val="window" lastClr="FFFFFF"/>
            </a:solidFill>
            <a:ln w="9525" cap="flat" cmpd="sng" algn="ctr">
              <a:solidFill>
                <a:srgbClr val="1F497D">
                  <a:lumMod val="20000"/>
                  <a:lumOff val="80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700" b="0" i="0" u="none" strike="noStrike" kern="0" cap="none" spc="0" normalizeH="0" baseline="0" noProof="0">
                <a:ln>
                  <a:noFill/>
                </a:ln>
                <a:solidFill>
                  <a:prstClr val="black">
                    <a:lumMod val="50000"/>
                    <a:lumOff val="50000"/>
                  </a:prstClr>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pic>
          <p:nvPicPr>
            <p:cNvPr id="73" name="Picture 12"/>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8937436" y="7863272"/>
              <a:ext cx="787405" cy="59124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4" name="テキスト ボックス 73"/>
            <p:cNvSpPr txBox="1"/>
            <p:nvPr/>
          </p:nvSpPr>
          <p:spPr>
            <a:xfrm>
              <a:off x="8991908" y="7567003"/>
              <a:ext cx="747061" cy="427781"/>
            </a:xfrm>
            <a:prstGeom prst="rect">
              <a:avLst/>
            </a:prstGeom>
            <a:noFill/>
          </p:spPr>
          <p:txBody>
            <a:bodyPr wrap="none" rtlCol="0">
              <a:spAutoFit/>
            </a:bodyPr>
            <a:lstStyle/>
            <a:p>
              <a:r>
                <a:rPr lang="ja-JP" altLang="en-US" sz="900" b="1" dirty="0">
                  <a:solidFill>
                    <a:srgbClr val="0000FF"/>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分析</a:t>
              </a:r>
            </a:p>
          </p:txBody>
        </p:sp>
      </p:grpSp>
      <p:sp>
        <p:nvSpPr>
          <p:cNvPr id="35" name="テキスト ボックス 34"/>
          <p:cNvSpPr txBox="1"/>
          <p:nvPr/>
        </p:nvSpPr>
        <p:spPr>
          <a:xfrm>
            <a:off x="178720" y="93132"/>
            <a:ext cx="8712968" cy="490134"/>
          </a:xfrm>
          <a:prstGeom prst="rect">
            <a:avLst/>
          </a:prstGeom>
          <a:noFill/>
        </p:spPr>
        <p:txBody>
          <a:bodyPr wrap="square" rtlCol="0">
            <a:spAutoFit/>
          </a:bodyPr>
          <a:lstStyle/>
          <a:p>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世の中の</a:t>
            </a:r>
            <a:r>
              <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AI</a:t>
            </a:r>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活用事例～保守～</a:t>
            </a:r>
            <a:endPar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スライド番号プレースホルダー 3"/>
          <p:cNvSpPr>
            <a:spLocks noGrp="1"/>
          </p:cNvSpPr>
          <p:nvPr>
            <p:ph type="sldNum" sz="quarter" idx="12"/>
          </p:nvPr>
        </p:nvSpPr>
        <p:spPr>
          <a:xfrm>
            <a:off x="6968924" y="6547306"/>
            <a:ext cx="2133600" cy="365125"/>
          </a:xfrm>
        </p:spPr>
        <p:txBody>
          <a:bodyPr/>
          <a:lstStyle/>
          <a:p>
            <a:pPr algn="r">
              <a:defRPr/>
            </a:pPr>
            <a:r>
              <a:rPr lang="en-US" altLang="ja-JP" dirty="0">
                <a:solidFill>
                  <a:srgbClr val="000000"/>
                </a:solidFill>
              </a:rPr>
              <a:t>7</a:t>
            </a:r>
            <a:endParaRPr lang="ja-JP" altLang="ja-JP" dirty="0">
              <a:solidFill>
                <a:srgbClr val="000000"/>
              </a:solidFill>
            </a:endParaRPr>
          </a:p>
        </p:txBody>
      </p:sp>
    </p:spTree>
    <p:extLst>
      <p:ext uri="{BB962C8B-B14F-4D97-AF65-F5344CB8AC3E}">
        <p14:creationId xmlns:p14="http://schemas.microsoft.com/office/powerpoint/2010/main" val="17662247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角丸四角形 22"/>
          <p:cNvSpPr/>
          <p:nvPr/>
        </p:nvSpPr>
        <p:spPr>
          <a:xfrm>
            <a:off x="444735" y="764704"/>
            <a:ext cx="8248338" cy="1080120"/>
          </a:xfrm>
          <a:prstGeom prst="roundRect">
            <a:avLst>
              <a:gd name="adj" fmla="val 8588"/>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0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アフターフォロー等、運用時における対応スキルの均一化</a:t>
            </a:r>
            <a:r>
              <a:rPr lang="ja-JP" altLang="en-US"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を目的に、「チャットボットでの自動応答」や「</a:t>
            </a:r>
            <a:r>
              <a:rPr lang="en-US" altLang="ja-JP"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FAQ</a:t>
            </a:r>
            <a:r>
              <a:rPr lang="ja-JP" altLang="en-US"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自動生成」等が事例としてあげられる。</a:t>
            </a:r>
            <a:endParaRPr lang="en-US" altLang="ja-JP"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0" name="テキスト ボックス 19"/>
          <p:cNvSpPr txBox="1"/>
          <p:nvPr/>
        </p:nvSpPr>
        <p:spPr>
          <a:xfrm>
            <a:off x="650334" y="2100481"/>
            <a:ext cx="1292726" cy="369332"/>
          </a:xfrm>
          <a:prstGeom prst="rect">
            <a:avLst/>
          </a:prstGeom>
          <a:noFill/>
        </p:spPr>
        <p:txBody>
          <a:bodyPr wrap="none" rtlCol="0">
            <a:spAutoFit/>
          </a:bodyPr>
          <a:lstStyle/>
          <a:p>
            <a:r>
              <a:rPr kumimoji="1" lang="ja-JP" altLang="en-US" b="1" dirty="0">
                <a:latin typeface="メイリオ" panose="020B0604030504040204" pitchFamily="50" charset="-128"/>
                <a:ea typeface="メイリオ" panose="020B0604030504040204" pitchFamily="50" charset="-128"/>
                <a:cs typeface="メイリオ" panose="020B0604030504040204" pitchFamily="50" charset="-128"/>
              </a:rPr>
              <a:t>■ </a:t>
            </a:r>
            <a:r>
              <a:rPr kumimoji="1" lang="en-US" altLang="ja-JP" b="1" dirty="0">
                <a:latin typeface="メイリオ" panose="020B0604030504040204" pitchFamily="50" charset="-128"/>
                <a:ea typeface="メイリオ" panose="020B0604030504040204" pitchFamily="50" charset="-128"/>
                <a:cs typeface="メイリオ" panose="020B0604030504040204" pitchFamily="50" charset="-128"/>
              </a:rPr>
              <a:t>Before</a:t>
            </a:r>
            <a:endParaRPr kumimoji="1" lang="ja-JP" altLang="en-US"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0" name="テキスト ボックス 29"/>
          <p:cNvSpPr txBox="1"/>
          <p:nvPr/>
        </p:nvSpPr>
        <p:spPr>
          <a:xfrm>
            <a:off x="4372594" y="2100481"/>
            <a:ext cx="1103444" cy="369332"/>
          </a:xfrm>
          <a:prstGeom prst="rect">
            <a:avLst/>
          </a:prstGeom>
          <a:noFill/>
        </p:spPr>
        <p:txBody>
          <a:bodyPr wrap="none" rtlCol="0">
            <a:spAutoFit/>
          </a:bodyPr>
          <a:lstStyle/>
          <a:p>
            <a:r>
              <a:rPr kumimoji="1" lang="ja-JP" altLang="en-US" b="1" dirty="0">
                <a:latin typeface="メイリオ" panose="020B0604030504040204" pitchFamily="50" charset="-128"/>
                <a:ea typeface="メイリオ" panose="020B0604030504040204" pitchFamily="50" charset="-128"/>
                <a:cs typeface="メイリオ" panose="020B0604030504040204" pitchFamily="50" charset="-128"/>
              </a:rPr>
              <a:t>■ </a:t>
            </a:r>
            <a:r>
              <a:rPr kumimoji="1" lang="en-US" altLang="ja-JP" b="1" dirty="0">
                <a:latin typeface="メイリオ" panose="020B0604030504040204" pitchFamily="50" charset="-128"/>
                <a:ea typeface="メイリオ" panose="020B0604030504040204" pitchFamily="50" charset="-128"/>
                <a:cs typeface="メイリオ" panose="020B0604030504040204" pitchFamily="50" charset="-128"/>
              </a:rPr>
              <a:t>After</a:t>
            </a:r>
            <a:endParaRPr kumimoji="1" lang="ja-JP" altLang="en-US" b="1" dirty="0">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0" name="Picture 4" descr="「オペレータ　イラスト」の画像検索結果">
            <a:hlinkClick r:id="rId2"/>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381492" y="3079520"/>
            <a:ext cx="1065978" cy="1273981"/>
          </a:xfrm>
          <a:prstGeom prst="rect">
            <a:avLst/>
          </a:prstGeom>
          <a:noFill/>
          <a:extLst>
            <a:ext uri="{909E8E84-426E-40DD-AFC4-6F175D3DCCD1}">
              <a14:hiddenFill xmlns:a14="http://schemas.microsoft.com/office/drawing/2010/main">
                <a:solidFill>
                  <a:srgbClr val="FFFFFF"/>
                </a:solidFill>
              </a14:hiddenFill>
            </a:ext>
          </a:extLst>
        </p:spPr>
      </p:pic>
      <p:sp>
        <p:nvSpPr>
          <p:cNvPr id="43" name="テキスト ボックス 42"/>
          <p:cNvSpPr txBox="1"/>
          <p:nvPr/>
        </p:nvSpPr>
        <p:spPr>
          <a:xfrm>
            <a:off x="4524734" y="4193107"/>
            <a:ext cx="2350569" cy="1015663"/>
          </a:xfrm>
          <a:prstGeom prst="rect">
            <a:avLst/>
          </a:prstGeom>
          <a:noFill/>
        </p:spPr>
        <p:txBody>
          <a:bodyPr wrap="square" rtlCol="0">
            <a:spAutoFit/>
          </a:bodyPr>
          <a:lstStyle/>
          <a:p>
            <a:r>
              <a:rPr lang="ja-JP" altLang="en-US" sz="1200" dirty="0">
                <a:latin typeface="Meiryo UI" panose="020B0604030504040204" pitchFamily="50" charset="-128"/>
                <a:ea typeface="Meiryo UI" panose="020B0604030504040204" pitchFamily="50" charset="-128"/>
                <a:cs typeface="Meiryo UI" panose="020B0604030504040204" pitchFamily="50" charset="-128"/>
              </a:rPr>
              <a:t>チャット形式で人工知能が顧客の</a:t>
            </a:r>
            <a:r>
              <a:rPr lang="en-US" altLang="ja-JP" sz="1200" dirty="0">
                <a:latin typeface="Meiryo UI" panose="020B0604030504040204" pitchFamily="50" charset="-128"/>
                <a:ea typeface="Meiryo UI" panose="020B0604030504040204" pitchFamily="50" charset="-128"/>
                <a:cs typeface="Meiryo UI" panose="020B0604030504040204" pitchFamily="50" charset="-128"/>
              </a:rPr>
              <a:t/>
            </a:r>
            <a:br>
              <a:rPr lang="en-US" altLang="ja-JP" sz="1200" dirty="0">
                <a:latin typeface="Meiryo UI" panose="020B0604030504040204" pitchFamily="50" charset="-128"/>
                <a:ea typeface="Meiryo UI" panose="020B0604030504040204" pitchFamily="50" charset="-128"/>
                <a:cs typeface="Meiryo UI" panose="020B0604030504040204" pitchFamily="50" charset="-128"/>
              </a:rPr>
            </a:br>
            <a:r>
              <a:rPr lang="ja-JP" altLang="en-US" sz="1200" dirty="0">
                <a:latin typeface="Meiryo UI" panose="020B0604030504040204" pitchFamily="50" charset="-128"/>
                <a:ea typeface="Meiryo UI" panose="020B0604030504040204" pitchFamily="50" charset="-128"/>
                <a:cs typeface="Meiryo UI" panose="020B0604030504040204" pitchFamily="50" charset="-128"/>
              </a:rPr>
              <a:t>質問に対応し、オペレータの稼働</a:t>
            </a:r>
            <a:r>
              <a:rPr lang="en-US" altLang="ja-JP" sz="1200" dirty="0">
                <a:latin typeface="Meiryo UI" panose="020B0604030504040204" pitchFamily="50" charset="-128"/>
                <a:ea typeface="Meiryo UI" panose="020B0604030504040204" pitchFamily="50" charset="-128"/>
                <a:cs typeface="Meiryo UI" panose="020B0604030504040204" pitchFamily="50" charset="-128"/>
              </a:rPr>
              <a:t/>
            </a:r>
            <a:br>
              <a:rPr lang="en-US" altLang="ja-JP" sz="1200" dirty="0">
                <a:latin typeface="Meiryo UI" panose="020B0604030504040204" pitchFamily="50" charset="-128"/>
                <a:ea typeface="Meiryo UI" panose="020B0604030504040204" pitchFamily="50" charset="-128"/>
                <a:cs typeface="Meiryo UI" panose="020B0604030504040204" pitchFamily="50" charset="-128"/>
              </a:rPr>
            </a:br>
            <a:r>
              <a:rPr lang="ja-JP" altLang="en-US" sz="1200" dirty="0">
                <a:latin typeface="Meiryo UI" panose="020B0604030504040204" pitchFamily="50" charset="-128"/>
                <a:ea typeface="Meiryo UI" panose="020B0604030504040204" pitchFamily="50" charset="-128"/>
                <a:cs typeface="Meiryo UI" panose="020B0604030504040204" pitchFamily="50" charset="-128"/>
              </a:rPr>
              <a:t>削減や利便性向上を実現</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cs typeface="Meiryo UI" panose="020B0604030504040204" pitchFamily="50" charset="-128"/>
              </a:rPr>
              <a:t>企業例：</a:t>
            </a:r>
            <a:r>
              <a:rPr lang="ja-JP" altLang="en-US" sz="1200" u="sng" dirty="0">
                <a:latin typeface="Meiryo UI" panose="020B0604030504040204" pitchFamily="50" charset="-128"/>
                <a:ea typeface="Meiryo UI" panose="020B0604030504040204" pitchFamily="50" charset="-128"/>
                <a:cs typeface="Meiryo UI" panose="020B0604030504040204" pitchFamily="50" charset="-128"/>
              </a:rPr>
              <a:t>アスクル</a:t>
            </a:r>
            <a:endParaRPr lang="en-US" altLang="ja-JP" sz="1200" u="sng"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正方形/長方形 46"/>
          <p:cNvSpPr/>
          <p:nvPr/>
        </p:nvSpPr>
        <p:spPr>
          <a:xfrm>
            <a:off x="650333" y="2408258"/>
            <a:ext cx="2791695" cy="4221142"/>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正方形/長方形 47"/>
          <p:cNvSpPr/>
          <p:nvPr/>
        </p:nvSpPr>
        <p:spPr>
          <a:xfrm>
            <a:off x="4372592" y="2408258"/>
            <a:ext cx="4580907" cy="4221142"/>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角丸四角形吹き出し 49"/>
          <p:cNvSpPr/>
          <p:nvPr/>
        </p:nvSpPr>
        <p:spPr>
          <a:xfrm>
            <a:off x="425695" y="4787118"/>
            <a:ext cx="2917089" cy="1053435"/>
          </a:xfrm>
          <a:prstGeom prst="wedgeRoundRectCallout">
            <a:avLst>
              <a:gd name="adj1" fmla="val 7294"/>
              <a:gd name="adj2" fmla="val -100727"/>
              <a:gd name="adj3" fmla="val 16667"/>
            </a:avLst>
          </a:prstGeom>
          <a:solidFill>
            <a:schemeClr val="accent5">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お客様への対応レベルをスタッフに</a:t>
            </a:r>
            <a:r>
              <a:rPr kumimoji="1" lang="en-US" altLang="ja-JP" sz="14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r>
            <a:br>
              <a:rPr kumimoji="1" lang="en-US" altLang="ja-JP" sz="14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br>
            <a:r>
              <a:rPr kumimoji="1" lang="ja-JP" altLang="en-US" sz="14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依存せず、均一化したい</a:t>
            </a:r>
            <a:r>
              <a:rPr kumimoji="1" lang="en-US" altLang="ja-JP" sz="14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r>
            <a:br>
              <a:rPr kumimoji="1" lang="en-US" altLang="ja-JP" sz="14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br>
            <a:r>
              <a:rPr kumimoji="1" lang="ja-JP" altLang="en-US" sz="14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（新人も対応できるようにしたい）</a:t>
            </a:r>
          </a:p>
        </p:txBody>
      </p:sp>
      <p:sp>
        <p:nvSpPr>
          <p:cNvPr id="28" name="テキスト ボックス 27"/>
          <p:cNvSpPr txBox="1"/>
          <p:nvPr/>
        </p:nvSpPr>
        <p:spPr>
          <a:xfrm>
            <a:off x="4600538" y="2830571"/>
            <a:ext cx="2710685" cy="1015663"/>
          </a:xfrm>
          <a:prstGeom prst="rect">
            <a:avLst/>
          </a:prstGeom>
          <a:noFill/>
        </p:spPr>
        <p:txBody>
          <a:bodyPr wrap="square" rtlCol="0">
            <a:spAutoFit/>
          </a:bodyPr>
          <a:lstStyle/>
          <a:p>
            <a:r>
              <a:rPr lang="ja-JP" altLang="en-US" sz="1200" dirty="0">
                <a:latin typeface="Meiryo UI" panose="020B0604030504040204" pitchFamily="50" charset="-128"/>
                <a:ea typeface="Meiryo UI" panose="020B0604030504040204" pitchFamily="50" charset="-128"/>
                <a:cs typeface="Meiryo UI" panose="020B0604030504040204" pitchFamily="50" charset="-128"/>
              </a:rPr>
              <a:t>オペレータにとって効果的な回答となる</a:t>
            </a:r>
            <a:r>
              <a:rPr lang="en-US" altLang="ja-JP" sz="1200" dirty="0">
                <a:latin typeface="Meiryo UI" panose="020B0604030504040204" pitchFamily="50" charset="-128"/>
                <a:ea typeface="Meiryo UI" panose="020B0604030504040204" pitchFamily="50" charset="-128"/>
                <a:cs typeface="Meiryo UI" panose="020B0604030504040204" pitchFamily="50" charset="-128"/>
              </a:rPr>
              <a:t/>
            </a:r>
            <a:br>
              <a:rPr lang="en-US" altLang="ja-JP" sz="1200" dirty="0">
                <a:latin typeface="Meiryo UI" panose="020B0604030504040204" pitchFamily="50" charset="-128"/>
                <a:ea typeface="Meiryo UI" panose="020B0604030504040204" pitchFamily="50" charset="-128"/>
                <a:cs typeface="Meiryo UI" panose="020B0604030504040204" pitchFamily="50" charset="-128"/>
              </a:rPr>
            </a:br>
            <a:r>
              <a:rPr lang="ja-JP" altLang="en-US" sz="1200" dirty="0">
                <a:latin typeface="Meiryo UI" panose="020B0604030504040204" pitchFamily="50" charset="-128"/>
                <a:ea typeface="Meiryo UI" panose="020B0604030504040204" pitchFamily="50" charset="-128"/>
                <a:cs typeface="Meiryo UI" panose="020B0604030504040204" pitchFamily="50" charset="-128"/>
              </a:rPr>
              <a:t>回答候補を、データベースに蓄積された</a:t>
            </a:r>
            <a:r>
              <a:rPr lang="en-US" altLang="ja-JP" sz="1200" dirty="0">
                <a:latin typeface="Meiryo UI" panose="020B0604030504040204" pitchFamily="50" charset="-128"/>
                <a:ea typeface="Meiryo UI" panose="020B0604030504040204" pitchFamily="50" charset="-128"/>
                <a:cs typeface="Meiryo UI" panose="020B0604030504040204" pitchFamily="50" charset="-128"/>
              </a:rPr>
              <a:t/>
            </a:r>
            <a:br>
              <a:rPr lang="en-US" altLang="ja-JP" sz="1200" dirty="0">
                <a:latin typeface="Meiryo UI" panose="020B0604030504040204" pitchFamily="50" charset="-128"/>
                <a:ea typeface="Meiryo UI" panose="020B0604030504040204" pitchFamily="50" charset="-128"/>
                <a:cs typeface="Meiryo UI" panose="020B0604030504040204" pitchFamily="50" charset="-128"/>
              </a:rPr>
            </a:br>
            <a:r>
              <a:rPr lang="ja-JP" altLang="en-US" sz="1200" dirty="0">
                <a:latin typeface="Meiryo UI" panose="020B0604030504040204" pitchFamily="50" charset="-128"/>
                <a:ea typeface="Meiryo UI" panose="020B0604030504040204" pitchFamily="50" charset="-128"/>
                <a:cs typeface="Meiryo UI" panose="020B0604030504040204" pitchFamily="50" charset="-128"/>
              </a:rPr>
              <a:t>応答結果を基に分析し、選択肢を提示</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cs typeface="Meiryo UI" panose="020B0604030504040204" pitchFamily="50" charset="-128"/>
              </a:rPr>
              <a:t>企業例：</a:t>
            </a:r>
            <a:r>
              <a:rPr lang="ja-JP" altLang="en-US" sz="1200" u="sng" dirty="0">
                <a:latin typeface="Meiryo UI" panose="020B0604030504040204" pitchFamily="50" charset="-128"/>
                <a:ea typeface="Meiryo UI" panose="020B0604030504040204" pitchFamily="50" charset="-128"/>
                <a:cs typeface="Meiryo UI" panose="020B0604030504040204" pitchFamily="50" charset="-128"/>
              </a:rPr>
              <a:t>みずほ銀行、</a:t>
            </a:r>
            <a:r>
              <a:rPr lang="en-US" altLang="ja-JP" sz="1200" u="sng" dirty="0">
                <a:latin typeface="Meiryo UI" panose="020B0604030504040204" pitchFamily="50" charset="-128"/>
                <a:ea typeface="Meiryo UI" panose="020B0604030504040204" pitchFamily="50" charset="-128"/>
                <a:cs typeface="Meiryo UI" panose="020B0604030504040204" pitchFamily="50" charset="-128"/>
              </a:rPr>
              <a:t>NTT-MA</a:t>
            </a:r>
          </a:p>
        </p:txBody>
      </p:sp>
      <p:sp>
        <p:nvSpPr>
          <p:cNvPr id="2" name="正方形/長方形 1"/>
          <p:cNvSpPr/>
          <p:nvPr/>
        </p:nvSpPr>
        <p:spPr>
          <a:xfrm>
            <a:off x="4567263" y="3916189"/>
            <a:ext cx="2632452" cy="338554"/>
          </a:xfrm>
          <a:prstGeom prst="rect">
            <a:avLst/>
          </a:prstGeom>
        </p:spPr>
        <p:txBody>
          <a:bodyPr wrap="none">
            <a:spAutoFit/>
          </a:bodyPr>
          <a:lstStyle/>
          <a:p>
            <a:r>
              <a:rPr lang="ja-JP" altLang="en-US" sz="1600" b="1" u="sng" dirty="0">
                <a:latin typeface="Meiryo UI" panose="020B0604030504040204" pitchFamily="50" charset="-128"/>
                <a:ea typeface="Meiryo UI" panose="020B0604030504040204" pitchFamily="50" charset="-128"/>
                <a:cs typeface="Meiryo UI" panose="020B0604030504040204" pitchFamily="50" charset="-128"/>
              </a:rPr>
              <a:t>■チャットボットでの自動応答</a:t>
            </a:r>
          </a:p>
        </p:txBody>
      </p:sp>
      <p:sp>
        <p:nvSpPr>
          <p:cNvPr id="61" name="角丸四角形 60"/>
          <p:cNvSpPr/>
          <p:nvPr/>
        </p:nvSpPr>
        <p:spPr>
          <a:xfrm>
            <a:off x="4530273" y="3918527"/>
            <a:ext cx="4187542" cy="1290244"/>
          </a:xfrm>
          <a:prstGeom prst="roundRect">
            <a:avLst>
              <a:gd name="adj" fmla="val 8784"/>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2" name="Picture 3"/>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050819" y="4166292"/>
            <a:ext cx="1397404" cy="9818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4" name="角丸四角形 63"/>
          <p:cNvSpPr/>
          <p:nvPr/>
        </p:nvSpPr>
        <p:spPr>
          <a:xfrm>
            <a:off x="4543986" y="2498018"/>
            <a:ext cx="4160116" cy="1361581"/>
          </a:xfrm>
          <a:prstGeom prst="roundRect">
            <a:avLst>
              <a:gd name="adj" fmla="val 8784"/>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正方形/長方形 64"/>
          <p:cNvSpPr/>
          <p:nvPr/>
        </p:nvSpPr>
        <p:spPr>
          <a:xfrm>
            <a:off x="4589830" y="2525724"/>
            <a:ext cx="1643014" cy="338554"/>
          </a:xfrm>
          <a:prstGeom prst="rect">
            <a:avLst/>
          </a:prstGeom>
        </p:spPr>
        <p:txBody>
          <a:bodyPr wrap="none">
            <a:spAutoFit/>
          </a:bodyPr>
          <a:lstStyle/>
          <a:p>
            <a:r>
              <a:rPr lang="ja-JP" altLang="en-US" sz="1600" b="1" u="sng" dirty="0">
                <a:latin typeface="Meiryo UI" panose="020B0604030504040204" pitchFamily="50" charset="-128"/>
                <a:ea typeface="Meiryo UI" panose="020B0604030504040204" pitchFamily="50" charset="-128"/>
                <a:cs typeface="Meiryo UI" panose="020B0604030504040204" pitchFamily="50" charset="-128"/>
              </a:rPr>
              <a:t>■</a:t>
            </a:r>
            <a:r>
              <a:rPr lang="en-US" altLang="ja-JP" sz="1600" b="1" u="sng" dirty="0">
                <a:latin typeface="Meiryo UI" panose="020B0604030504040204" pitchFamily="50" charset="-128"/>
                <a:ea typeface="Meiryo UI" panose="020B0604030504040204" pitchFamily="50" charset="-128"/>
                <a:cs typeface="Meiryo UI" panose="020B0604030504040204" pitchFamily="50" charset="-128"/>
              </a:rPr>
              <a:t>FAQ</a:t>
            </a:r>
            <a:r>
              <a:rPr lang="ja-JP" altLang="en-US" sz="1600" b="1" u="sng" dirty="0">
                <a:latin typeface="Meiryo UI" panose="020B0604030504040204" pitchFamily="50" charset="-128"/>
                <a:ea typeface="Meiryo UI" panose="020B0604030504040204" pitchFamily="50" charset="-128"/>
                <a:cs typeface="Meiryo UI" panose="020B0604030504040204" pitchFamily="50" charset="-128"/>
              </a:rPr>
              <a:t>自動生成</a:t>
            </a:r>
          </a:p>
        </p:txBody>
      </p:sp>
      <p:pic>
        <p:nvPicPr>
          <p:cNvPr id="66" name="Picture 6" descr="イラスト　データベース に対する画像結果"/>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7386069" y="2914348"/>
            <a:ext cx="323526" cy="388350"/>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10" descr="イラスト　オペレータ に対する画像結果"/>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870892" y="3149144"/>
            <a:ext cx="500103" cy="601141"/>
          </a:xfrm>
          <a:prstGeom prst="rect">
            <a:avLst/>
          </a:prstGeom>
          <a:noFill/>
          <a:extLst>
            <a:ext uri="{909E8E84-426E-40DD-AFC4-6F175D3DCCD1}">
              <a14:hiddenFill xmlns:a14="http://schemas.microsoft.com/office/drawing/2010/main">
                <a:solidFill>
                  <a:srgbClr val="FFFFFF"/>
                </a:solidFill>
              </a14:hiddenFill>
            </a:ext>
          </a:extLst>
        </p:spPr>
      </p:pic>
      <p:cxnSp>
        <p:nvCxnSpPr>
          <p:cNvPr id="68" name="直線コネクタ 67"/>
          <p:cNvCxnSpPr/>
          <p:nvPr/>
        </p:nvCxnSpPr>
        <p:spPr>
          <a:xfrm>
            <a:off x="7709594" y="3279949"/>
            <a:ext cx="289446" cy="2718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69" name="Picture 8" descr="「FAQ　イラスト」の画像検索結果">
            <a:hlinkClick r:id="rId7"/>
          </p:cNvP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7682563" y="2806293"/>
            <a:ext cx="316477" cy="342850"/>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2" descr="イラスト　人工知能 に対する画像結果"/>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7204956" y="2550289"/>
            <a:ext cx="362227" cy="405494"/>
          </a:xfrm>
          <a:prstGeom prst="rect">
            <a:avLst/>
          </a:prstGeom>
          <a:noFill/>
          <a:extLst>
            <a:ext uri="{909E8E84-426E-40DD-AFC4-6F175D3DCCD1}">
              <a14:hiddenFill xmlns:a14="http://schemas.microsoft.com/office/drawing/2010/main">
                <a:solidFill>
                  <a:srgbClr val="FFFFFF"/>
                </a:solidFill>
              </a14:hiddenFill>
            </a:ext>
          </a:extLst>
        </p:spPr>
      </p:pic>
      <p:sp>
        <p:nvSpPr>
          <p:cNvPr id="25" name="角丸四角形 24"/>
          <p:cNvSpPr/>
          <p:nvPr/>
        </p:nvSpPr>
        <p:spPr>
          <a:xfrm>
            <a:off x="4542481" y="5254220"/>
            <a:ext cx="4150591" cy="1331848"/>
          </a:xfrm>
          <a:prstGeom prst="roundRect">
            <a:avLst>
              <a:gd name="adj" fmla="val 8784"/>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円/楕円 25"/>
          <p:cNvSpPr/>
          <p:nvPr/>
        </p:nvSpPr>
        <p:spPr>
          <a:xfrm>
            <a:off x="7208626" y="5714206"/>
            <a:ext cx="183138" cy="19921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フローチャート : 論理積ゲート 26"/>
          <p:cNvSpPr/>
          <p:nvPr/>
        </p:nvSpPr>
        <p:spPr>
          <a:xfrm rot="16200000">
            <a:off x="7187369" y="5879272"/>
            <a:ext cx="235439" cy="162490"/>
          </a:xfrm>
          <a:prstGeom prst="flowChartDelay">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p:cNvSpPr/>
          <p:nvPr/>
        </p:nvSpPr>
        <p:spPr>
          <a:xfrm>
            <a:off x="4580621" y="5270040"/>
            <a:ext cx="1989647" cy="338554"/>
          </a:xfrm>
          <a:prstGeom prst="rect">
            <a:avLst/>
          </a:prstGeom>
        </p:spPr>
        <p:txBody>
          <a:bodyPr wrap="none">
            <a:spAutoFit/>
          </a:bodyPr>
          <a:lstStyle/>
          <a:p>
            <a:r>
              <a:rPr lang="ja-JP" altLang="en-US" sz="1600" b="1" u="sng" dirty="0">
                <a:latin typeface="Meiryo UI" panose="020B0604030504040204" pitchFamily="50" charset="-128"/>
                <a:ea typeface="Meiryo UI" panose="020B0604030504040204" pitchFamily="50" charset="-128"/>
                <a:cs typeface="Meiryo UI" panose="020B0604030504040204" pitchFamily="50" charset="-128"/>
              </a:rPr>
              <a:t>■音声での自動応答</a:t>
            </a:r>
          </a:p>
        </p:txBody>
      </p:sp>
      <p:pic>
        <p:nvPicPr>
          <p:cNvPr id="31" name="Picture 2" descr="イラスト　人工知能 に対する画像結果"/>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7859863" y="5710674"/>
            <a:ext cx="362227" cy="405494"/>
          </a:xfrm>
          <a:prstGeom prst="rect">
            <a:avLst/>
          </a:prstGeom>
          <a:noFill/>
          <a:extLst>
            <a:ext uri="{909E8E84-426E-40DD-AFC4-6F175D3DCCD1}">
              <a14:hiddenFill xmlns:a14="http://schemas.microsoft.com/office/drawing/2010/main">
                <a:solidFill>
                  <a:srgbClr val="FFFFFF"/>
                </a:solidFill>
              </a14:hiddenFill>
            </a:ext>
          </a:extLst>
        </p:spPr>
      </p:pic>
      <p:sp>
        <p:nvSpPr>
          <p:cNvPr id="32" name="テキスト ボックス 31"/>
          <p:cNvSpPr txBox="1"/>
          <p:nvPr/>
        </p:nvSpPr>
        <p:spPr>
          <a:xfrm>
            <a:off x="4636286" y="5570405"/>
            <a:ext cx="2595624" cy="1015663"/>
          </a:xfrm>
          <a:prstGeom prst="rect">
            <a:avLst/>
          </a:prstGeom>
          <a:noFill/>
        </p:spPr>
        <p:txBody>
          <a:bodyPr wrap="square" rtlCol="0">
            <a:spAutoFit/>
          </a:bodyPr>
          <a:lstStyle/>
          <a:p>
            <a:r>
              <a:rPr lang="ja-JP" altLang="en-US" sz="1200" dirty="0">
                <a:latin typeface="Meiryo UI" panose="020B0604030504040204" pitchFamily="50" charset="-128"/>
                <a:ea typeface="Meiryo UI" panose="020B0604030504040204" pitchFamily="50" charset="-128"/>
                <a:cs typeface="Meiryo UI" panose="020B0604030504040204" pitchFamily="50" charset="-128"/>
              </a:rPr>
              <a:t>エンドユーザからの問いについて、自然な</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cs typeface="Meiryo UI" panose="020B0604030504040204" pitchFamily="50" charset="-128"/>
              </a:rPr>
              <a:t>日本語で自動応答し、対応が難しい</a:t>
            </a:r>
            <a:r>
              <a:rPr lang="en-US" altLang="ja-JP" sz="1200" dirty="0">
                <a:latin typeface="Meiryo UI" panose="020B0604030504040204" pitchFamily="50" charset="-128"/>
                <a:ea typeface="Meiryo UI" panose="020B0604030504040204" pitchFamily="50" charset="-128"/>
                <a:cs typeface="Meiryo UI" panose="020B0604030504040204" pitchFamily="50" charset="-128"/>
              </a:rPr>
              <a:t/>
            </a:r>
            <a:br>
              <a:rPr lang="en-US" altLang="ja-JP" sz="1200" dirty="0">
                <a:latin typeface="Meiryo UI" panose="020B0604030504040204" pitchFamily="50" charset="-128"/>
                <a:ea typeface="Meiryo UI" panose="020B0604030504040204" pitchFamily="50" charset="-128"/>
                <a:cs typeface="Meiryo UI" panose="020B0604030504040204" pitchFamily="50" charset="-128"/>
              </a:rPr>
            </a:br>
            <a:r>
              <a:rPr lang="ja-JP" altLang="en-US" sz="1200" dirty="0">
                <a:latin typeface="Meiryo UI" panose="020B0604030504040204" pitchFamily="50" charset="-128"/>
                <a:ea typeface="Meiryo UI" panose="020B0604030504040204" pitchFamily="50" charset="-128"/>
                <a:cs typeface="Meiryo UI" panose="020B0604030504040204" pitchFamily="50" charset="-128"/>
              </a:rPr>
              <a:t>場合はオペレータに取り次ぎされる</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cs typeface="Meiryo UI" panose="020B0604030504040204" pitchFamily="50" charset="-128"/>
              </a:rPr>
              <a:t>企業例：</a:t>
            </a:r>
            <a:r>
              <a:rPr lang="en-US" altLang="ja-JP" sz="1200" u="sng" dirty="0">
                <a:latin typeface="Meiryo UI" panose="020B0604030504040204" pitchFamily="50" charset="-128"/>
                <a:ea typeface="Meiryo UI" panose="020B0604030504040204" pitchFamily="50" charset="-128"/>
                <a:cs typeface="Meiryo UI" panose="020B0604030504040204" pitchFamily="50" charset="-128"/>
              </a:rPr>
              <a:t>NTT-Com</a:t>
            </a:r>
          </a:p>
        </p:txBody>
      </p:sp>
      <p:cxnSp>
        <p:nvCxnSpPr>
          <p:cNvPr id="33" name="直線コネクタ 32"/>
          <p:cNvCxnSpPr/>
          <p:nvPr/>
        </p:nvCxnSpPr>
        <p:spPr>
          <a:xfrm flipH="1">
            <a:off x="7514707" y="5776615"/>
            <a:ext cx="313654" cy="0"/>
          </a:xfrm>
          <a:prstGeom prst="line">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34" name="テキスト ボックス 33"/>
          <p:cNvSpPr txBox="1"/>
          <p:nvPr/>
        </p:nvSpPr>
        <p:spPr>
          <a:xfrm>
            <a:off x="7393069" y="5515005"/>
            <a:ext cx="466795" cy="261610"/>
          </a:xfrm>
          <a:prstGeom prst="rect">
            <a:avLst/>
          </a:prstGeom>
          <a:noFill/>
        </p:spPr>
        <p:txBody>
          <a:bodyPr wrap="none" rtlCol="0">
            <a:spAutoFit/>
          </a:bodyPr>
          <a:lstStyle/>
          <a:p>
            <a:pPr algn="ctr"/>
            <a:r>
              <a:rPr lang="ja-JP" altLang="en-US" sz="1100" b="1" dirty="0">
                <a:latin typeface="メイリオ" panose="020B0604030504040204" pitchFamily="50" charset="-128"/>
                <a:ea typeface="メイリオ" panose="020B0604030504040204" pitchFamily="50" charset="-128"/>
                <a:cs typeface="メイリオ" panose="020B0604030504040204" pitchFamily="50" charset="-128"/>
              </a:rPr>
              <a:t>質問</a:t>
            </a:r>
            <a:endParaRPr kumimoji="1" lang="ja-JP" altLang="en-US" sz="1100" b="1" dirty="0">
              <a:latin typeface="メイリオ" panose="020B0604030504040204" pitchFamily="50" charset="-128"/>
              <a:ea typeface="メイリオ" panose="020B0604030504040204" pitchFamily="50" charset="-128"/>
              <a:cs typeface="メイリオ" panose="020B0604030504040204" pitchFamily="50" charset="-128"/>
            </a:endParaRPr>
          </a:p>
        </p:txBody>
      </p:sp>
      <p:cxnSp>
        <p:nvCxnSpPr>
          <p:cNvPr id="35" name="直線コネクタ 34"/>
          <p:cNvCxnSpPr/>
          <p:nvPr/>
        </p:nvCxnSpPr>
        <p:spPr>
          <a:xfrm>
            <a:off x="7533921" y="5961145"/>
            <a:ext cx="254685" cy="0"/>
          </a:xfrm>
          <a:prstGeom prst="line">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36" name="テキスト ボックス 35"/>
          <p:cNvSpPr txBox="1"/>
          <p:nvPr/>
        </p:nvSpPr>
        <p:spPr>
          <a:xfrm>
            <a:off x="7286800" y="6139792"/>
            <a:ext cx="748924" cy="261610"/>
          </a:xfrm>
          <a:prstGeom prst="rect">
            <a:avLst/>
          </a:prstGeom>
          <a:noFill/>
        </p:spPr>
        <p:txBody>
          <a:bodyPr wrap="none" rtlCol="0">
            <a:spAutoFit/>
          </a:bodyPr>
          <a:lstStyle/>
          <a:p>
            <a:pPr algn="ctr"/>
            <a:r>
              <a:rPr kumimoji="1" lang="ja-JP" altLang="en-US" sz="1100" b="1" dirty="0">
                <a:latin typeface="メイリオ" panose="020B0604030504040204" pitchFamily="50" charset="-128"/>
                <a:ea typeface="メイリオ" panose="020B0604030504040204" pitchFamily="50" charset="-128"/>
                <a:cs typeface="メイリオ" panose="020B0604030504040204" pitchFamily="50" charset="-128"/>
              </a:rPr>
              <a:t>音声応答</a:t>
            </a:r>
          </a:p>
        </p:txBody>
      </p:sp>
      <p:sp>
        <p:nvSpPr>
          <p:cNvPr id="38" name="右矢印 37"/>
          <p:cNvSpPr/>
          <p:nvPr/>
        </p:nvSpPr>
        <p:spPr>
          <a:xfrm>
            <a:off x="3525307" y="4058859"/>
            <a:ext cx="902673" cy="86853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39" name="グループ化 38"/>
          <p:cNvGrpSpPr/>
          <p:nvPr/>
        </p:nvGrpSpPr>
        <p:grpSpPr>
          <a:xfrm>
            <a:off x="8278445" y="2445168"/>
            <a:ext cx="537302" cy="521233"/>
            <a:chOff x="8820033" y="7514198"/>
            <a:chExt cx="966063" cy="965956"/>
          </a:xfrm>
        </p:grpSpPr>
        <p:sp>
          <p:nvSpPr>
            <p:cNvPr id="41" name="円/楕円 40"/>
            <p:cNvSpPr/>
            <p:nvPr/>
          </p:nvSpPr>
          <p:spPr>
            <a:xfrm>
              <a:off x="8820033" y="7514198"/>
              <a:ext cx="966063" cy="965956"/>
            </a:xfrm>
            <a:prstGeom prst="ellipse">
              <a:avLst/>
            </a:prstGeom>
            <a:solidFill>
              <a:sysClr val="window" lastClr="FFFFFF"/>
            </a:solidFill>
            <a:ln w="9525" cap="flat" cmpd="sng" algn="ctr">
              <a:solidFill>
                <a:srgbClr val="1F497D">
                  <a:lumMod val="20000"/>
                  <a:lumOff val="80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700" b="0" i="0" u="none" strike="noStrike" kern="0" cap="none" spc="0" normalizeH="0" baseline="0" noProof="0">
                <a:ln>
                  <a:noFill/>
                </a:ln>
                <a:solidFill>
                  <a:prstClr val="black">
                    <a:lumMod val="50000"/>
                    <a:lumOff val="50000"/>
                  </a:prstClr>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pic>
          <p:nvPicPr>
            <p:cNvPr id="42" name="Picture 12"/>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8937436" y="7863272"/>
              <a:ext cx="787405" cy="59124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4" name="テキスト ボックス 43"/>
            <p:cNvSpPr txBox="1"/>
            <p:nvPr/>
          </p:nvSpPr>
          <p:spPr>
            <a:xfrm>
              <a:off x="8991908" y="7567003"/>
              <a:ext cx="747061" cy="427781"/>
            </a:xfrm>
            <a:prstGeom prst="rect">
              <a:avLst/>
            </a:prstGeom>
            <a:noFill/>
          </p:spPr>
          <p:txBody>
            <a:bodyPr wrap="none" rtlCol="0">
              <a:spAutoFit/>
            </a:bodyPr>
            <a:lstStyle/>
            <a:p>
              <a:r>
                <a:rPr lang="ja-JP" altLang="en-US" sz="900" b="1" dirty="0">
                  <a:solidFill>
                    <a:srgbClr val="0000FF"/>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分析</a:t>
              </a:r>
            </a:p>
          </p:txBody>
        </p:sp>
      </p:grpSp>
      <p:grpSp>
        <p:nvGrpSpPr>
          <p:cNvPr id="45" name="グループ化 44"/>
          <p:cNvGrpSpPr/>
          <p:nvPr/>
        </p:nvGrpSpPr>
        <p:grpSpPr>
          <a:xfrm>
            <a:off x="8287614" y="5190041"/>
            <a:ext cx="528133" cy="475967"/>
            <a:chOff x="6181056" y="7495996"/>
            <a:chExt cx="952040" cy="951934"/>
          </a:xfrm>
        </p:grpSpPr>
        <p:grpSp>
          <p:nvGrpSpPr>
            <p:cNvPr id="46" name="グループ化 45"/>
            <p:cNvGrpSpPr/>
            <p:nvPr/>
          </p:nvGrpSpPr>
          <p:grpSpPr>
            <a:xfrm>
              <a:off x="6181056" y="7495996"/>
              <a:ext cx="952040" cy="951934"/>
              <a:chOff x="3404176" y="3264428"/>
              <a:chExt cx="952040" cy="951934"/>
            </a:xfrm>
          </p:grpSpPr>
          <p:sp>
            <p:nvSpPr>
              <p:cNvPr id="51" name="円/楕円 50"/>
              <p:cNvSpPr/>
              <p:nvPr/>
            </p:nvSpPr>
            <p:spPr>
              <a:xfrm>
                <a:off x="3404176" y="3264428"/>
                <a:ext cx="952040" cy="951934"/>
              </a:xfrm>
              <a:prstGeom prst="ellipse">
                <a:avLst/>
              </a:prstGeom>
              <a:solidFill>
                <a:sysClr val="window" lastClr="FFFFFF"/>
              </a:solidFill>
              <a:ln w="9525" cap="flat" cmpd="sng" algn="ctr">
                <a:solidFill>
                  <a:srgbClr val="1F497D">
                    <a:lumMod val="20000"/>
                    <a:lumOff val="80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prstClr val="black">
                      <a:lumMod val="50000"/>
                      <a:lumOff val="50000"/>
                    </a:prstClr>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pic>
            <p:nvPicPr>
              <p:cNvPr id="52" name="Picture 8"/>
              <p:cNvPicPr>
                <a:picLocks noChangeAspect="1" noChangeArrowheads="1"/>
              </p:cNvPicPr>
              <p:nvPr/>
            </p:nvPicPr>
            <p:blipFill>
              <a:blip r:embed="rId11" cstate="screen">
                <a:extLst>
                  <a:ext uri="{BEBA8EAE-BF5A-486C-A8C5-ECC9F3942E4B}">
                    <a14:imgProps xmlns:a14="http://schemas.microsoft.com/office/drawing/2010/main">
                      <a14:imgLayer r:embed="rId12">
                        <a14:imgEffect>
                          <a14:backgroundRemoval t="0" b="100000" l="9174" r="89450"/>
                        </a14:imgEffect>
                      </a14:imgLayer>
                    </a14:imgProps>
                  </a:ext>
                  <a:ext uri="{28A0092B-C50C-407E-A947-70E740481C1C}">
                    <a14:useLocalDpi xmlns:a14="http://schemas.microsoft.com/office/drawing/2010/main"/>
                  </a:ext>
                </a:extLst>
              </a:blip>
              <a:srcRect/>
              <a:stretch>
                <a:fillRect/>
              </a:stretch>
            </p:blipFill>
            <p:spPr bwMode="auto">
              <a:xfrm>
                <a:off x="3638423" y="3671220"/>
                <a:ext cx="483547" cy="514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49" name="テキスト ボックス 48"/>
            <p:cNvSpPr txBox="1"/>
            <p:nvPr/>
          </p:nvSpPr>
          <p:spPr>
            <a:xfrm>
              <a:off x="6384404" y="7533456"/>
              <a:ext cx="656529" cy="461664"/>
            </a:xfrm>
            <a:prstGeom prst="rect">
              <a:avLst/>
            </a:prstGeom>
            <a:noFill/>
          </p:spPr>
          <p:txBody>
            <a:bodyPr wrap="none" rtlCol="0">
              <a:spAutoFit/>
            </a:bodyPr>
            <a:lstStyle/>
            <a:p>
              <a:r>
                <a:rPr lang="ja-JP" altLang="en-US" sz="900" b="1" dirty="0">
                  <a:solidFill>
                    <a:srgbClr val="0000FF"/>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聞く</a:t>
              </a:r>
            </a:p>
          </p:txBody>
        </p:sp>
      </p:grpSp>
      <p:grpSp>
        <p:nvGrpSpPr>
          <p:cNvPr id="53" name="グループ化 52"/>
          <p:cNvGrpSpPr/>
          <p:nvPr/>
        </p:nvGrpSpPr>
        <p:grpSpPr>
          <a:xfrm>
            <a:off x="8302172" y="3824849"/>
            <a:ext cx="537302" cy="521233"/>
            <a:chOff x="8820033" y="7514198"/>
            <a:chExt cx="966063" cy="965956"/>
          </a:xfrm>
        </p:grpSpPr>
        <p:sp>
          <p:nvSpPr>
            <p:cNvPr id="54" name="円/楕円 53"/>
            <p:cNvSpPr/>
            <p:nvPr/>
          </p:nvSpPr>
          <p:spPr>
            <a:xfrm>
              <a:off x="8820033" y="7514198"/>
              <a:ext cx="966063" cy="965956"/>
            </a:xfrm>
            <a:prstGeom prst="ellipse">
              <a:avLst/>
            </a:prstGeom>
            <a:solidFill>
              <a:sysClr val="window" lastClr="FFFFFF"/>
            </a:solidFill>
            <a:ln w="9525" cap="flat" cmpd="sng" algn="ctr">
              <a:solidFill>
                <a:srgbClr val="1F497D">
                  <a:lumMod val="20000"/>
                  <a:lumOff val="80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700" b="0" i="0" u="none" strike="noStrike" kern="0" cap="none" spc="0" normalizeH="0" baseline="0" noProof="0">
                <a:ln>
                  <a:noFill/>
                </a:ln>
                <a:solidFill>
                  <a:prstClr val="black">
                    <a:lumMod val="50000"/>
                    <a:lumOff val="50000"/>
                  </a:prstClr>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pic>
          <p:nvPicPr>
            <p:cNvPr id="55" name="Picture 12"/>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8937436" y="7863272"/>
              <a:ext cx="787405" cy="59124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6" name="テキスト ボックス 55"/>
            <p:cNvSpPr txBox="1"/>
            <p:nvPr/>
          </p:nvSpPr>
          <p:spPr>
            <a:xfrm>
              <a:off x="8991908" y="7567003"/>
              <a:ext cx="747061" cy="427781"/>
            </a:xfrm>
            <a:prstGeom prst="rect">
              <a:avLst/>
            </a:prstGeom>
            <a:noFill/>
          </p:spPr>
          <p:txBody>
            <a:bodyPr wrap="none" rtlCol="0">
              <a:spAutoFit/>
            </a:bodyPr>
            <a:lstStyle/>
            <a:p>
              <a:r>
                <a:rPr lang="ja-JP" altLang="en-US" sz="900" b="1" dirty="0">
                  <a:solidFill>
                    <a:srgbClr val="0000FF"/>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cs typeface="Meiryo UI" panose="020B0604030504040204" pitchFamily="50" charset="-128"/>
                </a:rPr>
                <a:t>分析</a:t>
              </a:r>
            </a:p>
          </p:txBody>
        </p:sp>
      </p:grpSp>
      <p:sp>
        <p:nvSpPr>
          <p:cNvPr id="4" name="スライド番号プレースホルダー 3"/>
          <p:cNvSpPr>
            <a:spLocks noGrp="1"/>
          </p:cNvSpPr>
          <p:nvPr>
            <p:ph type="sldNum" sz="quarter" idx="12"/>
          </p:nvPr>
        </p:nvSpPr>
        <p:spPr>
          <a:xfrm>
            <a:off x="6968924" y="6547306"/>
            <a:ext cx="2133600" cy="365125"/>
          </a:xfrm>
        </p:spPr>
        <p:txBody>
          <a:bodyPr/>
          <a:lstStyle/>
          <a:p>
            <a:pPr algn="r">
              <a:defRPr/>
            </a:pPr>
            <a:fld id="{0A2C8667-EE11-4BC0-8AA1-B3E8BBA55639}" type="slidenum">
              <a:rPr lang="ja-JP" altLang="ja-JP" smtClean="0">
                <a:solidFill>
                  <a:srgbClr val="000000"/>
                </a:solidFill>
              </a:rPr>
              <a:pPr algn="r">
                <a:defRPr/>
              </a:pPr>
              <a:t>7</a:t>
            </a:fld>
            <a:endParaRPr lang="ja-JP" altLang="ja-JP" dirty="0">
              <a:solidFill>
                <a:srgbClr val="000000"/>
              </a:solidFill>
            </a:endParaRPr>
          </a:p>
        </p:txBody>
      </p:sp>
      <p:sp>
        <p:nvSpPr>
          <p:cNvPr id="57" name="テキスト ボックス 56"/>
          <p:cNvSpPr txBox="1"/>
          <p:nvPr/>
        </p:nvSpPr>
        <p:spPr>
          <a:xfrm>
            <a:off x="178720" y="93132"/>
            <a:ext cx="8712968" cy="490134"/>
          </a:xfrm>
          <a:prstGeom prst="rect">
            <a:avLst/>
          </a:prstGeom>
          <a:noFill/>
        </p:spPr>
        <p:txBody>
          <a:bodyPr wrap="square" rtlCol="0">
            <a:spAutoFit/>
          </a:bodyPr>
          <a:lstStyle/>
          <a:p>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世の中の</a:t>
            </a:r>
            <a:r>
              <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AI</a:t>
            </a:r>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活用事例～運用～</a:t>
            </a:r>
            <a:endPar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590351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ctrTitle"/>
          </p:nvPr>
        </p:nvSpPr>
        <p:spPr/>
        <p:txBody>
          <a:bodyPr/>
          <a:lstStyle/>
          <a:p>
            <a:r>
              <a:rPr kumimoji="1" lang="en-US" altLang="ja-JP" dirty="0"/>
              <a:t>AI</a:t>
            </a:r>
            <a:r>
              <a:rPr lang="ja-JP" altLang="en-US" dirty="0"/>
              <a:t>人事総務</a:t>
            </a:r>
            <a:r>
              <a:rPr kumimoji="1" lang="ja-JP" altLang="en-US" dirty="0"/>
              <a:t>について</a:t>
            </a:r>
          </a:p>
        </p:txBody>
      </p:sp>
      <p:sp>
        <p:nvSpPr>
          <p:cNvPr id="7" name="テキスト プレースホルダー 6"/>
          <p:cNvSpPr>
            <a:spLocks noGrp="1"/>
          </p:cNvSpPr>
          <p:nvPr>
            <p:ph type="body" sz="quarter" idx="11"/>
          </p:nvPr>
        </p:nvSpPr>
        <p:spPr/>
        <p:txBody>
          <a:bodyPr/>
          <a:lstStyle/>
          <a:p>
            <a:r>
              <a:rPr lang="en-US" altLang="ja-JP" dirty="0"/>
              <a:t>1</a:t>
            </a:r>
            <a:endParaRPr kumimoji="1" lang="ja-JP" altLang="en-US" dirty="0"/>
          </a:p>
        </p:txBody>
      </p:sp>
    </p:spTree>
    <p:extLst>
      <p:ext uri="{BB962C8B-B14F-4D97-AF65-F5344CB8AC3E}">
        <p14:creationId xmlns:p14="http://schemas.microsoft.com/office/powerpoint/2010/main" val="11201121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p:cNvSpPr txBox="1"/>
          <p:nvPr/>
        </p:nvSpPr>
        <p:spPr>
          <a:xfrm>
            <a:off x="178720" y="93132"/>
            <a:ext cx="8712968" cy="490134"/>
          </a:xfrm>
          <a:prstGeom prst="rect">
            <a:avLst/>
          </a:prstGeom>
          <a:noFill/>
        </p:spPr>
        <p:txBody>
          <a:bodyPr wrap="square" rtlCol="0">
            <a:spAutoFit/>
          </a:bodyPr>
          <a:lstStyle/>
          <a:p>
            <a:r>
              <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AI</a:t>
            </a:r>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人事総務</a:t>
            </a:r>
            <a:endPar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正方形/長方形 4"/>
          <p:cNvSpPr/>
          <p:nvPr/>
        </p:nvSpPr>
        <p:spPr>
          <a:xfrm>
            <a:off x="430696" y="909864"/>
            <a:ext cx="8594034" cy="584775"/>
          </a:xfrm>
          <a:prstGeom prst="rect">
            <a:avLst/>
          </a:prstGeom>
        </p:spPr>
        <p:txBody>
          <a:bodyPr wrap="square">
            <a:spAutoFit/>
          </a:bodyPr>
          <a:lstStyle/>
          <a:p>
            <a:r>
              <a:rPr lang="ja-JP" altLang="en-US" sz="3200" dirty="0">
                <a:solidFill>
                  <a:schemeClr val="accent3"/>
                </a:solidFill>
                <a:latin typeface="+mn-ea"/>
              </a:rPr>
              <a:t>「</a:t>
            </a:r>
            <a:r>
              <a:rPr lang="en-US" altLang="ja-JP" sz="3200" dirty="0">
                <a:solidFill>
                  <a:schemeClr val="accent3"/>
                </a:solidFill>
                <a:latin typeface="+mn-ea"/>
              </a:rPr>
              <a:t>AI</a:t>
            </a:r>
            <a:r>
              <a:rPr lang="ja-JP" altLang="en-US" sz="3200" dirty="0">
                <a:solidFill>
                  <a:schemeClr val="accent3"/>
                </a:solidFill>
                <a:latin typeface="+mn-ea"/>
              </a:rPr>
              <a:t>人事総務」とは</a:t>
            </a:r>
          </a:p>
        </p:txBody>
      </p:sp>
      <p:sp>
        <p:nvSpPr>
          <p:cNvPr id="2" name="正方形/長方形 1"/>
          <p:cNvSpPr/>
          <p:nvPr/>
        </p:nvSpPr>
        <p:spPr>
          <a:xfrm>
            <a:off x="456345" y="1924762"/>
            <a:ext cx="8157718" cy="3539430"/>
          </a:xfrm>
          <a:prstGeom prst="rect">
            <a:avLst/>
          </a:prstGeom>
        </p:spPr>
        <p:txBody>
          <a:bodyPr wrap="square">
            <a:spAutoFit/>
          </a:bodyPr>
          <a:lstStyle/>
          <a:p>
            <a:r>
              <a:rPr lang="ja-JP" altLang="en-US" sz="3200" dirty="0"/>
              <a:t>「</a:t>
            </a:r>
            <a:r>
              <a:rPr lang="en-US" altLang="ja-JP" sz="3200" dirty="0"/>
              <a:t>AI</a:t>
            </a:r>
            <a:r>
              <a:rPr lang="ja-JP" altLang="en-US" sz="3200" dirty="0"/>
              <a:t>人事総務」は、人事・総務部門への問い合わせ</a:t>
            </a:r>
            <a:r>
              <a:rPr lang="ja-JP" altLang="en-US" sz="3200" dirty="0">
                <a:solidFill>
                  <a:srgbClr val="FF0000"/>
                </a:solidFill>
              </a:rPr>
              <a:t>自動応答に特化したチャットボット</a:t>
            </a:r>
            <a:r>
              <a:rPr lang="ja-JP" altLang="en-US" sz="3200" dirty="0"/>
              <a:t>です。人事・総務部門に関連した</a:t>
            </a:r>
            <a:r>
              <a:rPr lang="en-US" altLang="ja-JP" sz="3200" dirty="0"/>
              <a:t>Q&amp;A</a:t>
            </a:r>
            <a:r>
              <a:rPr lang="ja-JP" altLang="en-US" sz="3200" dirty="0"/>
              <a:t>テンプレートセットを搭載しており、導入初期から高い正答率を実現いたします。</a:t>
            </a:r>
            <a:r>
              <a:rPr lang="en-US" altLang="ja-JP" sz="3200" dirty="0"/>
              <a:t>24</a:t>
            </a:r>
            <a:r>
              <a:rPr lang="ja-JP" altLang="en-US" sz="3200" dirty="0"/>
              <a:t>時間</a:t>
            </a:r>
            <a:r>
              <a:rPr lang="en-US" altLang="ja-JP" sz="3200" dirty="0"/>
              <a:t>365</a:t>
            </a:r>
            <a:r>
              <a:rPr lang="ja-JP" altLang="en-US" sz="3200" dirty="0"/>
              <a:t>日、質問に回答することが出来、従業員をより付加価値の高い業務に従事させることが可能</a:t>
            </a:r>
            <a:endParaRPr lang="ja-JP" altLang="en-US" sz="4400" dirty="0"/>
          </a:p>
        </p:txBody>
      </p:sp>
      <p:pic>
        <p:nvPicPr>
          <p:cNvPr id="3" name="図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07718" y="1013389"/>
            <a:ext cx="2621882" cy="589187"/>
          </a:xfrm>
          <a:prstGeom prst="rect">
            <a:avLst/>
          </a:prstGeom>
        </p:spPr>
      </p:pic>
    </p:spTree>
    <p:extLst>
      <p:ext uri="{BB962C8B-B14F-4D97-AF65-F5344CB8AC3E}">
        <p14:creationId xmlns:p14="http://schemas.microsoft.com/office/powerpoint/2010/main" val="3872477543"/>
      </p:ext>
    </p:extLst>
  </p:cSld>
  <p:clrMapOvr>
    <a:masterClrMapping/>
  </p:clrMapOvr>
</p:sld>
</file>

<file path=ppt/theme/theme1.xml><?xml version="1.0" encoding="utf-8"?>
<a:theme xmlns:a="http://schemas.openxmlformats.org/drawingml/2006/main" name="NC標準テンプレー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3ACBD"/>
        </a:solidFill>
        <a:ln>
          <a:noFill/>
        </a:ln>
        <a:effectLst>
          <a:outerShdw blurRad="50800" dist="38100" dir="2700000" algn="tl" rotWithShape="0">
            <a:prstClr val="black">
              <a:alpha val="40000"/>
            </a:prstClr>
          </a:outerShdw>
        </a:effectLst>
      </a:spPr>
      <a:bodyPr rtlCol="0" anchor="ctr"/>
      <a:lstStyle>
        <a:defPPr algn="ctr">
          <a:defRPr kumimoji="1" sz="1200" dirty="0">
            <a:solidFill>
              <a:srgbClr val="FFFFFF"/>
            </a:solidFill>
            <a:latin typeface="ＭＳ Ｐゴシック"/>
            <a:ea typeface="ＭＳ Ｐゴシック"/>
            <a:cs typeface="ＭＳ Ｐゴシック"/>
          </a:defRPr>
        </a:defPPr>
      </a:lstStyle>
      <a:style>
        <a:lnRef idx="2">
          <a:schemeClr val="dk1"/>
        </a:lnRef>
        <a:fillRef idx="1">
          <a:schemeClr val="lt1"/>
        </a:fillRef>
        <a:effectRef idx="0">
          <a:schemeClr val="dk1"/>
        </a:effectRef>
        <a:fontRef idx="minor">
          <a:schemeClr val="dk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青">
  <a:themeElements>
    <a:clrScheme name="ユーザー定義 2">
      <a:dk1>
        <a:srgbClr val="595959"/>
      </a:dk1>
      <a:lt1>
        <a:sysClr val="window" lastClr="FFFFFF"/>
      </a:lt1>
      <a:dk2>
        <a:srgbClr val="FFFFFF"/>
      </a:dk2>
      <a:lt2>
        <a:srgbClr val="FFFFFF"/>
      </a:lt2>
      <a:accent1>
        <a:srgbClr val="297FD5"/>
      </a:accent1>
      <a:accent2>
        <a:srgbClr val="FFCC00"/>
      </a:accent2>
      <a:accent3>
        <a:srgbClr val="4A66AC"/>
      </a:accent3>
      <a:accent4>
        <a:srgbClr val="297FD5"/>
      </a:accent4>
      <a:accent5>
        <a:srgbClr val="5AA2AE"/>
      </a:accent5>
      <a:accent6>
        <a:srgbClr val="9D90A0"/>
      </a:accent6>
      <a:hlink>
        <a:srgbClr val="0E57C4"/>
      </a:hlink>
      <a:folHlink>
        <a:srgbClr val="506E8A"/>
      </a:folHlink>
    </a:clrScheme>
    <a:fontScheme name="ユーザー定義 3">
      <a:majorFont>
        <a:latin typeface="Segoe UI"/>
        <a:ea typeface="Meiryo UI"/>
        <a:cs typeface=""/>
      </a:majorFont>
      <a:minorFont>
        <a:latin typeface="Segoe UI"/>
        <a:ea typeface="Meiryo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Triangle_4x3_JBSStd1_3.potx" id="{020FF1EC-3504-4E8E-9EB3-0C89B73DE366}" vid="{B321C630-E40C-4479-BF97-8453F5E07797}"/>
    </a:ext>
  </a:extLst>
</a:theme>
</file>

<file path=ppt/theme/theme3.xml><?xml version="1.0" encoding="utf-8"?>
<a:theme xmlns:a="http://schemas.openxmlformats.org/drawingml/2006/main" name="Office ​​テーマ">
  <a:themeElements>
    <a:clrScheme name="エッセンシャル">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DX浅野</Template>
  <TotalTime>1846</TotalTime>
  <Words>3135</Words>
  <Application>Microsoft Office PowerPoint</Application>
  <PresentationFormat>画面に合わせる (4:3)</PresentationFormat>
  <Paragraphs>490</Paragraphs>
  <Slides>52</Slides>
  <Notes>38</Notes>
  <HiddenSlides>0</HiddenSlides>
  <MMClips>0</MMClips>
  <ScaleCrop>false</ScaleCrop>
  <HeadingPairs>
    <vt:vector size="4" baseType="variant">
      <vt:variant>
        <vt:lpstr>テーマ</vt:lpstr>
      </vt:variant>
      <vt:variant>
        <vt:i4>3</vt:i4>
      </vt:variant>
      <vt:variant>
        <vt:lpstr>スライド タイトル</vt:lpstr>
      </vt:variant>
      <vt:variant>
        <vt:i4>52</vt:i4>
      </vt:variant>
    </vt:vector>
  </HeadingPairs>
  <TitlesOfParts>
    <vt:vector size="55" baseType="lpstr">
      <vt:lpstr>NC標準テンプレート</vt:lpstr>
      <vt:lpstr>青</vt:lpstr>
      <vt:lpstr>Office ​​テーマ</vt:lpstr>
      <vt:lpstr>PowerPoint プレゼンテーション</vt:lpstr>
      <vt:lpstr>AIリテラシー　概要</vt:lpstr>
      <vt:lpstr>世の中の活用事例について</vt:lpstr>
      <vt:lpstr>PowerPoint プレゼンテーション</vt:lpstr>
      <vt:lpstr>PowerPoint プレゼンテーション</vt:lpstr>
      <vt:lpstr>PowerPoint プレゼンテーション</vt:lpstr>
      <vt:lpstr>PowerPoint プレゼンテーション</vt:lpstr>
      <vt:lpstr>AI人事総務について</vt:lpstr>
      <vt:lpstr>PowerPoint プレゼンテーション</vt:lpstr>
      <vt:lpstr>PowerPoint プレゼンテーション</vt:lpstr>
      <vt:lpstr>PowerPoint プレゼンテーション</vt:lpstr>
      <vt:lpstr>AI面談について</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将来予測（人事）について</vt:lpstr>
      <vt:lpstr>PowerPoint プレゼンテーション</vt:lpstr>
      <vt:lpstr>PowerPoint プレゼンテーション</vt:lpstr>
      <vt:lpstr>PowerPoint プレゼンテーション</vt:lpstr>
      <vt:lpstr>PowerPoint プレゼンテーション</vt:lpstr>
      <vt:lpstr>人事支援システムについて</vt:lpstr>
      <vt:lpstr>PowerPoint プレゼンテーション</vt:lpstr>
      <vt:lpstr>PowerPoint プレゼンテーション</vt:lpstr>
      <vt:lpstr>PowerPoint プレゼンテーション</vt:lpstr>
      <vt:lpstr>決算清算システムについて</vt:lpstr>
      <vt:lpstr>PowerPoint プレゼンテーション</vt:lpstr>
      <vt:lpstr>PowerPoint プレゼンテーション</vt:lpstr>
      <vt:lpstr>PowerPoint プレゼンテーション</vt:lpstr>
      <vt:lpstr>PowerPoint プレゼンテーション</vt:lpstr>
      <vt:lpstr>決算書入力システムについて</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音声入力のテキスト化について</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さいごに</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クラウドについて</dc:title>
  <dc:creator>2695959</dc:creator>
  <cp:lastModifiedBy>山田　佳奈</cp:lastModifiedBy>
  <cp:revision>138</cp:revision>
  <dcterms:created xsi:type="dcterms:W3CDTF">2020-10-16T03:22:54Z</dcterms:created>
  <dcterms:modified xsi:type="dcterms:W3CDTF">2021-04-01T04:45:02Z</dcterms:modified>
</cp:coreProperties>
</file>