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73" r:id="rId4"/>
  </p:sldMasterIdLst>
  <p:notesMasterIdLst>
    <p:notesMasterId r:id="rId44"/>
  </p:notesMasterIdLst>
  <p:handoutMasterIdLst>
    <p:handoutMasterId r:id="rId45"/>
  </p:handoutMasterIdLst>
  <p:sldIdLst>
    <p:sldId id="361" r:id="rId5"/>
    <p:sldId id="363" r:id="rId6"/>
    <p:sldId id="522" r:id="rId7"/>
    <p:sldId id="315" r:id="rId8"/>
    <p:sldId id="316" r:id="rId9"/>
    <p:sldId id="317" r:id="rId10"/>
    <p:sldId id="318" r:id="rId11"/>
    <p:sldId id="320" r:id="rId12"/>
    <p:sldId id="321" r:id="rId13"/>
    <p:sldId id="322" r:id="rId14"/>
    <p:sldId id="323" r:id="rId15"/>
    <p:sldId id="279" r:id="rId16"/>
    <p:sldId id="329" r:id="rId17"/>
    <p:sldId id="330" r:id="rId18"/>
    <p:sldId id="331" r:id="rId19"/>
    <p:sldId id="332" r:id="rId20"/>
    <p:sldId id="333" r:id="rId21"/>
    <p:sldId id="334" r:id="rId22"/>
    <p:sldId id="335" r:id="rId23"/>
    <p:sldId id="336" r:id="rId24"/>
    <p:sldId id="337" r:id="rId25"/>
    <p:sldId id="353" r:id="rId26"/>
    <p:sldId id="314" r:id="rId27"/>
    <p:sldId id="338" r:id="rId28"/>
    <p:sldId id="339" r:id="rId29"/>
    <p:sldId id="340" r:id="rId30"/>
    <p:sldId id="341" r:id="rId31"/>
    <p:sldId id="342" r:id="rId32"/>
    <p:sldId id="352" r:id="rId33"/>
    <p:sldId id="343" r:id="rId34"/>
    <p:sldId id="344" r:id="rId35"/>
    <p:sldId id="358" r:id="rId36"/>
    <p:sldId id="359" r:id="rId37"/>
    <p:sldId id="345" r:id="rId38"/>
    <p:sldId id="364" r:id="rId39"/>
    <p:sldId id="365" r:id="rId40"/>
    <p:sldId id="366" r:id="rId41"/>
    <p:sldId id="367" r:id="rId42"/>
    <p:sldId id="360" r:id="rId43"/>
  </p:sldIdLst>
  <p:sldSz cx="9144000" cy="6858000" type="screen4x3"/>
  <p:notesSz cx="6858000" cy="9144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テレワークとは" id="{1E81DE31-A5A2-4C1D-A303-9194D9946E7D}">
          <p14:sldIdLst>
            <p14:sldId id="361"/>
            <p14:sldId id="363"/>
            <p14:sldId id="522"/>
            <p14:sldId id="315"/>
            <p14:sldId id="316"/>
            <p14:sldId id="317"/>
            <p14:sldId id="318"/>
            <p14:sldId id="320"/>
            <p14:sldId id="321"/>
            <p14:sldId id="322"/>
            <p14:sldId id="323"/>
          </p14:sldIdLst>
        </p14:section>
        <p14:section name="テレワークの課題について" id="{1F74DCA9-4DDD-4B9D-8A46-6A7FB54E38D1}">
          <p14:sldIdLst>
            <p14:sldId id="279"/>
            <p14:sldId id="329"/>
            <p14:sldId id="330"/>
            <p14:sldId id="331"/>
            <p14:sldId id="332"/>
            <p14:sldId id="333"/>
            <p14:sldId id="334"/>
            <p14:sldId id="335"/>
            <p14:sldId id="336"/>
            <p14:sldId id="337"/>
            <p14:sldId id="353"/>
          </p14:sldIdLst>
        </p14:section>
        <p14:section name="テレワーク実施例" id="{73059520-5B7E-46AC-A98D-8FFFF1678C2A}">
          <p14:sldIdLst>
            <p14:sldId id="314"/>
            <p14:sldId id="338"/>
            <p14:sldId id="339"/>
            <p14:sldId id="340"/>
            <p14:sldId id="341"/>
            <p14:sldId id="342"/>
          </p14:sldIdLst>
        </p14:section>
        <p14:section name="コロナ禍でのテレワーク事情" id="{5A543B82-7AF5-4C14-A838-E1F831C77ADB}">
          <p14:sldIdLst>
            <p14:sldId id="352"/>
            <p14:sldId id="343"/>
            <p14:sldId id="344"/>
            <p14:sldId id="358"/>
            <p14:sldId id="359"/>
            <p14:sldId id="345"/>
            <p14:sldId id="364"/>
            <p14:sldId id="365"/>
            <p14:sldId id="366"/>
            <p14:sldId id="367"/>
            <p14:sldId id="360"/>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FF"/>
    <a:srgbClr val="CCECFF"/>
    <a:srgbClr val="0033CC"/>
    <a:srgbClr val="FFCC00"/>
    <a:srgbClr val="3333FF"/>
    <a:srgbClr val="66CCFF"/>
    <a:srgbClr val="CCFFCC"/>
    <a:srgbClr val="FFFF99"/>
    <a:srgbClr val="CCCCFF"/>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BA6F0F-8C3F-4BBF-A380-6A273DE2C583}" v="25" dt="2020-12-22T09:48:02.104"/>
    <p1510:client id="{82979B49-A018-7E72-85AD-50173EC29EE4}" v="9" dt="2021-02-03T09:10:23.454"/>
    <p1510:client id="{96E31EFB-B5DE-0DC9-0DE1-BE77E7A94916}" v="5" dt="2021-01-28T08:57:31.86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88" autoAdjust="0"/>
    <p:restoredTop sz="78788" autoAdjust="0"/>
  </p:normalViewPr>
  <p:slideViewPr>
    <p:cSldViewPr snapToGrid="0" snapToObjects="1">
      <p:cViewPr varScale="1">
        <p:scale>
          <a:sx n="84" d="100"/>
          <a:sy n="84" d="100"/>
        </p:scale>
        <p:origin x="-918"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8084BE2-7C00-BE41-9E00-150C10E5C71B}" type="datetimeFigureOut">
              <a:rPr kumimoji="1" lang="ja-JP" altLang="en-US" smtClean="0"/>
              <a:t>2021/4/1</a:t>
            </a:fld>
            <a:endParaRPr kumimoji="1" lang="ja-JP" alt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85C0A5F-2C58-2B43-9BA3-91DAA16D01CD}" type="slidenum">
              <a:rPr kumimoji="1" lang="ja-JP" altLang="en-US" smtClean="0"/>
              <a:t>‹#›</a:t>
            </a:fld>
            <a:endParaRPr kumimoji="1" lang="ja-JP" altLang="en-US"/>
          </a:p>
        </p:txBody>
      </p:sp>
    </p:spTree>
    <p:extLst>
      <p:ext uri="{BB962C8B-B14F-4D97-AF65-F5344CB8AC3E}">
        <p14:creationId xmlns:p14="http://schemas.microsoft.com/office/powerpoint/2010/main" val="36396826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7BEEDE-0EA8-4D8B-BE57-87AF892E51CA}" type="datetimeFigureOut">
              <a:rPr kumimoji="1" lang="ja-JP" altLang="en-US" smtClean="0"/>
              <a:t>2021/4/1</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42B1BF-D000-4CA2-8341-22FFC902E93A}" type="slidenum">
              <a:rPr kumimoji="1" lang="ja-JP" altLang="en-US" smtClean="0"/>
              <a:t>‹#›</a:t>
            </a:fld>
            <a:endParaRPr kumimoji="1" lang="ja-JP" altLang="en-US"/>
          </a:p>
        </p:txBody>
      </p:sp>
    </p:spTree>
    <p:extLst>
      <p:ext uri="{BB962C8B-B14F-4D97-AF65-F5344CB8AC3E}">
        <p14:creationId xmlns:p14="http://schemas.microsoft.com/office/powerpoint/2010/main" val="3183890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elaws.e-gov.go.jp/search/elawsSearch/elaws_search/lsg0500/detail?lawId=347M50002000043"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koshc.jp/archives/2097"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ork-holiday.mhlw.go.jp/telework/"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ork-holiday.mhlw.go.jp/telewor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ork-holiday.mhlw.go.jp/telewor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ork-holiday.mhlw.go.jp/telewor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ork-holiday.mhlw.go.jp/telework/"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1</a:t>
            </a:fld>
            <a:endParaRPr kumimoji="1" lang="ja-JP" altLang="en-US"/>
          </a:p>
        </p:txBody>
      </p:sp>
    </p:spTree>
    <p:extLst>
      <p:ext uri="{BB962C8B-B14F-4D97-AF65-F5344CB8AC3E}">
        <p14:creationId xmlns:p14="http://schemas.microsoft.com/office/powerpoint/2010/main" val="1414201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課題について、解消していくこと</a:t>
            </a:r>
          </a:p>
        </p:txBody>
      </p:sp>
      <p:sp>
        <p:nvSpPr>
          <p:cNvPr id="4" name="スライド番号プレースホルダー 3"/>
          <p:cNvSpPr>
            <a:spLocks noGrp="1"/>
          </p:cNvSpPr>
          <p:nvPr>
            <p:ph type="sldNum" sz="quarter" idx="10"/>
          </p:nvPr>
        </p:nvSpPr>
        <p:spPr/>
        <p:txBody>
          <a:bodyPr/>
          <a:lstStyle/>
          <a:p>
            <a:fld id="{2767A305-55CD-4398-BD4F-DE2878096C09}" type="slidenum">
              <a:rPr kumimoji="1" lang="ja-JP" altLang="en-US" smtClean="0"/>
              <a:t>13</a:t>
            </a:fld>
            <a:endParaRPr kumimoji="1" lang="ja-JP" altLang="en-US"/>
          </a:p>
        </p:txBody>
      </p:sp>
    </p:spTree>
    <p:extLst>
      <p:ext uri="{BB962C8B-B14F-4D97-AF65-F5344CB8AC3E}">
        <p14:creationId xmlns:p14="http://schemas.microsoft.com/office/powerpoint/2010/main" val="30827212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2767A305-55CD-4398-BD4F-DE2878096C09}" type="slidenum">
              <a:rPr kumimoji="1" lang="ja-JP" altLang="en-US" smtClean="0"/>
              <a:t>14</a:t>
            </a:fld>
            <a:endParaRPr kumimoji="1" lang="ja-JP" altLang="en-US"/>
          </a:p>
        </p:txBody>
      </p:sp>
    </p:spTree>
    <p:extLst>
      <p:ext uri="{BB962C8B-B14F-4D97-AF65-F5344CB8AC3E}">
        <p14:creationId xmlns:p14="http://schemas.microsoft.com/office/powerpoint/2010/main" val="14655322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企業が在宅勤務（リモートワーク）制度を導入する際に検討しなければならない視点として</a:t>
            </a:r>
            <a:endParaRPr kumimoji="1" lang="en-US" altLang="ja-JP" dirty="0"/>
          </a:p>
          <a:p>
            <a:r>
              <a:rPr kumimoji="1" lang="ja-JP" altLang="en-US" dirty="0"/>
              <a:t>以下の６項目があげられます。</a:t>
            </a:r>
            <a:endParaRPr kumimoji="1" lang="en-US" altLang="ja-JP" dirty="0"/>
          </a:p>
          <a:p>
            <a:endParaRPr kumimoji="1" lang="en-US" altLang="ja-JP" dirty="0"/>
          </a:p>
          <a:p>
            <a:r>
              <a:rPr kumimoji="1" lang="ja-JP" altLang="en-US" dirty="0"/>
              <a:t>１．仕事時間の管理</a:t>
            </a:r>
            <a:endParaRPr kumimoji="1" lang="en-US" altLang="ja-JP" dirty="0"/>
          </a:p>
          <a:p>
            <a:endParaRPr lang="en-US" altLang="ja-JP" dirty="0"/>
          </a:p>
          <a:p>
            <a:r>
              <a:rPr kumimoji="1" lang="ja-JP" altLang="en-US" dirty="0"/>
              <a:t>２．人事評価の基準を明確化</a:t>
            </a:r>
            <a:endParaRPr kumimoji="1" lang="en-US" altLang="ja-JP" dirty="0"/>
          </a:p>
          <a:p>
            <a:endParaRPr lang="en-US" altLang="ja-JP" dirty="0"/>
          </a:p>
          <a:p>
            <a:r>
              <a:rPr kumimoji="1" lang="ja-JP" altLang="en-US" dirty="0"/>
              <a:t>３．社内コミュニケーション方法の準備</a:t>
            </a:r>
            <a:endParaRPr kumimoji="1" lang="en-US" altLang="ja-JP" dirty="0"/>
          </a:p>
          <a:p>
            <a:endParaRPr lang="en-US" altLang="ja-JP" dirty="0"/>
          </a:p>
          <a:p>
            <a:r>
              <a:rPr kumimoji="1" lang="ja-JP" altLang="en-US" dirty="0"/>
              <a:t>４．セキュリティ管理方法について</a:t>
            </a:r>
            <a:endParaRPr kumimoji="1" lang="en-US" altLang="ja-JP" dirty="0"/>
          </a:p>
          <a:p>
            <a:endParaRPr lang="en-US" altLang="ja-JP" dirty="0"/>
          </a:p>
          <a:p>
            <a:r>
              <a:rPr kumimoji="1" lang="ja-JP" altLang="en-US" dirty="0"/>
              <a:t>５．社員への不信感を持たない</a:t>
            </a:r>
            <a:endParaRPr kumimoji="1" lang="en-US" altLang="ja-JP" dirty="0"/>
          </a:p>
          <a:p>
            <a:endParaRPr lang="en-US" altLang="ja-JP" dirty="0"/>
          </a:p>
          <a:p>
            <a:r>
              <a:rPr kumimoji="1" lang="ja-JP" altLang="en-US" dirty="0"/>
              <a:t>６．労働環境の整備</a:t>
            </a:r>
            <a:endParaRPr kumimoji="1" lang="en-US" altLang="ja-JP" dirty="0"/>
          </a:p>
          <a:p>
            <a:endParaRPr kumimoji="1" lang="en-US" altLang="ja-JP" dirty="0"/>
          </a:p>
          <a:p>
            <a:r>
              <a:rPr kumimoji="1" lang="ja-JP" altLang="en-US" dirty="0"/>
              <a:t>それぞれの項目について次ページより解説します。</a:t>
            </a:r>
          </a:p>
        </p:txBody>
      </p:sp>
      <p:sp>
        <p:nvSpPr>
          <p:cNvPr id="4" name="スライド番号プレースホルダー 3"/>
          <p:cNvSpPr>
            <a:spLocks noGrp="1"/>
          </p:cNvSpPr>
          <p:nvPr>
            <p:ph type="sldNum" sz="quarter" idx="10"/>
          </p:nvPr>
        </p:nvSpPr>
        <p:spPr/>
        <p:txBody>
          <a:bodyPr/>
          <a:lstStyle/>
          <a:p>
            <a:fld id="{2767A305-55CD-4398-BD4F-DE2878096C09}" type="slidenum">
              <a:rPr kumimoji="1" lang="ja-JP" altLang="en-US" smtClean="0"/>
              <a:t>15</a:t>
            </a:fld>
            <a:endParaRPr kumimoji="1" lang="ja-JP" altLang="en-US"/>
          </a:p>
        </p:txBody>
      </p:sp>
    </p:spTree>
    <p:extLst>
      <p:ext uri="{BB962C8B-B14F-4D97-AF65-F5344CB8AC3E}">
        <p14:creationId xmlns:p14="http://schemas.microsoft.com/office/powerpoint/2010/main" val="533257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まず働く</a:t>
            </a:r>
            <a:r>
              <a:rPr lang="ja-JP" altLang="en-US" dirty="0"/>
              <a:t>時間の管理ですが、就業時間と終了時がわかるよう勤怠管理のシステムを作ったり、スケジュール管理ツールを導入しましょう。</a:t>
            </a:r>
            <a:endParaRPr lang="en-US" altLang="ja-JP" dirty="0"/>
          </a:p>
          <a:p>
            <a:r>
              <a:rPr lang="ja-JP" altLang="en-US" dirty="0"/>
              <a:t>リモートワークを取り入れている会社の中には出社する、しないに関わらず日報をかかせているところもあるようです。</a:t>
            </a:r>
            <a:endParaRPr lang="en-US" altLang="ja-JP" dirty="0"/>
          </a:p>
          <a:p>
            <a:endParaRPr kumimoji="1" lang="en-US" altLang="ja-JP" dirty="0"/>
          </a:p>
          <a:p>
            <a:r>
              <a:rPr lang="ja-JP" altLang="en-US" dirty="0"/>
              <a:t>大事なのは運用のルールをしっかり決めることです。</a:t>
            </a:r>
            <a:endParaRPr lang="en-US" altLang="ja-JP" dirty="0"/>
          </a:p>
          <a:p>
            <a:r>
              <a:rPr lang="ja-JP" altLang="en-US" dirty="0"/>
              <a:t>給与が労働した時間に対する対価ではなく、給与は結果に基づいたものであることを認識するだけでも、意識は変わってくるでしょう。</a:t>
            </a:r>
            <a:endParaRPr lang="en-US" altLang="ja-JP" dirty="0"/>
          </a:p>
          <a:p>
            <a:r>
              <a:rPr kumimoji="1" lang="ja-JP" altLang="en-US" dirty="0"/>
              <a:t>この項目は次ページで解説する人事評価の基準の明確化にもかかわってくるところですね。</a:t>
            </a:r>
          </a:p>
          <a:p>
            <a:endParaRPr kumimoji="1" lang="ja-JP" altLang="en-US" dirty="0"/>
          </a:p>
        </p:txBody>
      </p:sp>
      <p:sp>
        <p:nvSpPr>
          <p:cNvPr id="4" name="スライド番号プレースホルダー 3"/>
          <p:cNvSpPr>
            <a:spLocks noGrp="1"/>
          </p:cNvSpPr>
          <p:nvPr>
            <p:ph type="sldNum" sz="quarter" idx="10"/>
          </p:nvPr>
        </p:nvSpPr>
        <p:spPr/>
        <p:txBody>
          <a:bodyPr/>
          <a:lstStyle/>
          <a:p>
            <a:fld id="{2767A305-55CD-4398-BD4F-DE2878096C09}" type="slidenum">
              <a:rPr kumimoji="1" lang="ja-JP" altLang="en-US" smtClean="0"/>
              <a:t>16</a:t>
            </a:fld>
            <a:endParaRPr kumimoji="1" lang="ja-JP" altLang="en-US"/>
          </a:p>
        </p:txBody>
      </p:sp>
    </p:spTree>
    <p:extLst>
      <p:ext uri="{BB962C8B-B14F-4D97-AF65-F5344CB8AC3E}">
        <p14:creationId xmlns:p14="http://schemas.microsoft.com/office/powerpoint/2010/main" val="31365716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リモートワークする社員の仕事は、どのような評価をするのかと考える人事担当者は多いようです。</a:t>
            </a:r>
            <a:endParaRPr kumimoji="1" lang="en-US" altLang="ja-JP" dirty="0"/>
          </a:p>
          <a:p>
            <a:r>
              <a:rPr kumimoji="1" lang="ja-JP" altLang="en-US" dirty="0"/>
              <a:t>では働く社員の仕事をどのように評価し</a:t>
            </a:r>
            <a:r>
              <a:rPr lang="ja-JP" altLang="en-US" dirty="0"/>
              <a:t>ているかという点を考えれば答えは見えてくるのではないでしょうか。</a:t>
            </a:r>
            <a:endParaRPr lang="en-US" altLang="ja-JP" dirty="0"/>
          </a:p>
          <a:p>
            <a:endParaRPr kumimoji="1" lang="en-US" altLang="ja-JP" dirty="0"/>
          </a:p>
          <a:p>
            <a:r>
              <a:rPr lang="ja-JP" altLang="en-US" dirty="0"/>
              <a:t>遅くまで仕事をしていることや時間をかけて資料作成しているなどの点を重視している会社もありますが、単に時間をかけていることを評価するのではなく、</a:t>
            </a:r>
            <a:endParaRPr lang="en-US" altLang="ja-JP" dirty="0"/>
          </a:p>
          <a:p>
            <a:r>
              <a:rPr lang="ja-JP" altLang="en-US" dirty="0"/>
              <a:t>結果やパフォーマンスをだすことにポイントを置くことが大切です。</a:t>
            </a:r>
            <a:endParaRPr lang="en-US" altLang="ja-JP" dirty="0"/>
          </a:p>
          <a:p>
            <a:endParaRPr kumimoji="1" lang="en-US" altLang="ja-JP" dirty="0"/>
          </a:p>
          <a:p>
            <a:r>
              <a:rPr lang="ja-JP" altLang="en-US" dirty="0"/>
              <a:t>この時大切なのは、オフィスで働く社員を平等に評価できる制度をつくることです。実際にリモートワークできる職種とできない職種がありますし、</a:t>
            </a:r>
            <a:endParaRPr lang="en-US" altLang="ja-JP" dirty="0"/>
          </a:p>
          <a:p>
            <a:r>
              <a:rPr lang="ja-JP" altLang="en-US" dirty="0"/>
              <a:t>オフィスや現場で働く社員がいるからこそ成り立っている業種もたくさんあります。それぞれの社員の役割をそれぞれ評価することは大切です。</a:t>
            </a:r>
            <a:endParaRPr lang="en-US" altLang="ja-JP" dirty="0"/>
          </a:p>
          <a:p>
            <a:endParaRPr kumimoji="1" lang="en-US" altLang="ja-JP" dirty="0"/>
          </a:p>
          <a:p>
            <a:endParaRPr kumimoji="1" lang="en-US" altLang="ja-JP" dirty="0"/>
          </a:p>
          <a:p>
            <a:r>
              <a:rPr kumimoji="1" lang="ja-JP" altLang="en-US" dirty="0"/>
              <a:t>そのために日報ツールを使ったり、成果物を提出させたりして、働き方を可視化する必要があります。</a:t>
            </a:r>
            <a:endParaRPr kumimoji="1" lang="en-US" altLang="ja-JP" dirty="0"/>
          </a:p>
          <a:p>
            <a:r>
              <a:rPr kumimoji="1" lang="ja-JP" altLang="en-US" dirty="0"/>
              <a:t>またリモートワークしている社員を適切に評価できるようにマネジメント層の教育も欠かせないでしょう。</a:t>
            </a:r>
            <a:endParaRPr kumimoji="1" lang="en-US" altLang="ja-JP" dirty="0"/>
          </a:p>
          <a:p>
            <a:endParaRPr kumimoji="1" lang="en-US" altLang="ja-JP" dirty="0"/>
          </a:p>
          <a:p>
            <a:r>
              <a:rPr kumimoji="1" lang="ja-JP" altLang="en-US" dirty="0"/>
              <a:t>一般的な目標管理制度に基づいて、業務目標を上司と部下で話し合い、その達成状況に応じた</a:t>
            </a:r>
            <a:endParaRPr kumimoji="1" lang="en-US" altLang="ja-JP" dirty="0"/>
          </a:p>
          <a:p>
            <a:r>
              <a:rPr kumimoji="1" lang="ja-JP" altLang="en-US" dirty="0"/>
              <a:t>評価を行うことや四半期や一定期間ごとに業務の達成状況の確認や見直しを行うことで、人事評価は十分にできるでしょう</a:t>
            </a:r>
            <a:endParaRPr kumimoji="1" lang="en-US" altLang="ja-JP" dirty="0"/>
          </a:p>
          <a:p>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2767A305-55CD-4398-BD4F-DE2878096C09}" type="slidenum">
              <a:rPr kumimoji="1" lang="ja-JP" altLang="en-US" smtClean="0"/>
              <a:t>17</a:t>
            </a:fld>
            <a:endParaRPr kumimoji="1" lang="ja-JP" altLang="en-US"/>
          </a:p>
        </p:txBody>
      </p:sp>
    </p:spTree>
    <p:extLst>
      <p:ext uri="{BB962C8B-B14F-4D97-AF65-F5344CB8AC3E}">
        <p14:creationId xmlns:p14="http://schemas.microsoft.com/office/powerpoint/2010/main" val="33006388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リモートワークをすることで孤独を感じてしまわないように、オフィスで働くのとおなじようにコミュニケーションを図れる手段を準備しておくこともできます。</a:t>
            </a:r>
            <a:endParaRPr kumimoji="1" lang="en-US" altLang="ja-JP" dirty="0"/>
          </a:p>
          <a:p>
            <a:r>
              <a:rPr kumimoji="1" lang="ja-JP" altLang="en-US" dirty="0"/>
              <a:t>ビデオ会議ツール、チャットツールなどを導入することによって、オフィスとおなじようにいつでも情報共有ができる状態を作ることができます。</a:t>
            </a:r>
            <a:endParaRPr kumimoji="1" lang="en-US" altLang="ja-JP" dirty="0"/>
          </a:p>
          <a:p>
            <a:endParaRPr kumimoji="1" lang="en-US" altLang="ja-JP" dirty="0"/>
          </a:p>
          <a:p>
            <a:r>
              <a:rPr kumimoji="1" lang="ja-JP" altLang="en-US" dirty="0"/>
              <a:t>リモートワークを取り入れている会社の中にはあえて朝礼やミーティングなどをおこなって仕事を始める前の時間を共有することによってそれぞれの社員の</a:t>
            </a:r>
            <a:endParaRPr kumimoji="1" lang="en-US" altLang="ja-JP" dirty="0"/>
          </a:p>
          <a:p>
            <a:r>
              <a:rPr kumimoji="1" lang="ja-JP" altLang="en-US" dirty="0"/>
              <a:t>仕事内容の確認や健康状態のチェックをしているところもあるようです。</a:t>
            </a:r>
          </a:p>
        </p:txBody>
      </p:sp>
      <p:sp>
        <p:nvSpPr>
          <p:cNvPr id="4" name="スライド番号プレースホルダー 3"/>
          <p:cNvSpPr>
            <a:spLocks noGrp="1"/>
          </p:cNvSpPr>
          <p:nvPr>
            <p:ph type="sldNum" sz="quarter" idx="10"/>
          </p:nvPr>
        </p:nvSpPr>
        <p:spPr/>
        <p:txBody>
          <a:bodyPr/>
          <a:lstStyle/>
          <a:p>
            <a:fld id="{2767A305-55CD-4398-BD4F-DE2878096C09}" type="slidenum">
              <a:rPr kumimoji="1" lang="ja-JP" altLang="en-US" smtClean="0"/>
              <a:t>18</a:t>
            </a:fld>
            <a:endParaRPr kumimoji="1" lang="ja-JP" altLang="en-US"/>
          </a:p>
        </p:txBody>
      </p:sp>
    </p:spTree>
    <p:extLst>
      <p:ext uri="{BB962C8B-B14F-4D97-AF65-F5344CB8AC3E}">
        <p14:creationId xmlns:p14="http://schemas.microsoft.com/office/powerpoint/2010/main" val="3792177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リモートワークをするうえでセキュリティの管理を気にするところは多くあります。</a:t>
            </a:r>
            <a:endParaRPr kumimoji="1" lang="en-US" altLang="ja-JP" dirty="0"/>
          </a:p>
          <a:p>
            <a:endParaRPr kumimoji="1" lang="en-US" altLang="ja-JP" dirty="0"/>
          </a:p>
          <a:p>
            <a:r>
              <a:rPr kumimoji="1" lang="ja-JP" altLang="en-US" dirty="0"/>
              <a:t>マルウェア（コンピュータウィルス）、端末の紛失、盗難、盗聴、不正アクセスなどの脅威があり、それによって</a:t>
            </a:r>
            <a:endParaRPr kumimoji="1" lang="en-US" altLang="ja-JP" dirty="0"/>
          </a:p>
          <a:p>
            <a:r>
              <a:rPr kumimoji="1" lang="ja-JP" altLang="en-US" dirty="0"/>
              <a:t>情報漏洩、重要情報の消失、作業の中断など様々な事故のリスクがあります。</a:t>
            </a:r>
            <a:endParaRPr kumimoji="1" lang="en-US" altLang="ja-JP" dirty="0"/>
          </a:p>
          <a:p>
            <a:endParaRPr kumimoji="1" lang="en-US" altLang="ja-JP" dirty="0"/>
          </a:p>
          <a:p>
            <a:r>
              <a:rPr kumimoji="1" lang="ja-JP" altLang="en-US" dirty="0"/>
              <a:t>これには、会社としてのセキュリティ管理のルールを決めることが必要です。</a:t>
            </a:r>
            <a:endParaRPr kumimoji="1" lang="en-US" altLang="ja-JP" dirty="0"/>
          </a:p>
          <a:p>
            <a:r>
              <a:rPr kumimoji="1" lang="ja-JP" altLang="en-US" dirty="0"/>
              <a:t>例えばコーヒーショップなどの無料の</a:t>
            </a:r>
            <a:r>
              <a:rPr kumimoji="1" lang="en-US" altLang="ja-JP" dirty="0"/>
              <a:t>Wi</a:t>
            </a:r>
            <a:r>
              <a:rPr kumimoji="1" lang="ja-JP" altLang="en-US" dirty="0"/>
              <a:t>－</a:t>
            </a:r>
            <a:r>
              <a:rPr kumimoji="1" lang="en-US" altLang="ja-JP" dirty="0"/>
              <a:t>Fi</a:t>
            </a:r>
            <a:r>
              <a:rPr kumimoji="1" lang="ja-JP" altLang="en-US" dirty="0"/>
              <a:t>は使用しない、会社支給のパソコンスマホを使用する、パスワード管理ツールを使う、会社が社員の</a:t>
            </a:r>
            <a:r>
              <a:rPr kumimoji="1" lang="en-US" altLang="ja-JP" dirty="0"/>
              <a:t>Google</a:t>
            </a:r>
            <a:r>
              <a:rPr kumimoji="1" lang="ja-JP" altLang="en-US" dirty="0"/>
              <a:t>アカウントを管理する</a:t>
            </a:r>
            <a:endParaRPr kumimoji="1" lang="en-US" altLang="ja-JP" dirty="0"/>
          </a:p>
          <a:p>
            <a:r>
              <a:rPr kumimoji="1" lang="ja-JP" altLang="en-US" dirty="0"/>
              <a:t>テレワーク用の端末のローカルにデータを保存しないなどです。</a:t>
            </a:r>
            <a:endParaRPr kumimoji="1" lang="en-US" altLang="ja-JP" dirty="0"/>
          </a:p>
          <a:p>
            <a:endParaRPr kumimoji="1" lang="en-US" altLang="ja-JP" dirty="0"/>
          </a:p>
          <a:p>
            <a:r>
              <a:rPr kumimoji="1" lang="ja-JP" altLang="en-US" dirty="0"/>
              <a:t>運用ルールを定め、社員に教育、周知することが重要と言えるでしょう。</a:t>
            </a:r>
            <a:endParaRPr kumimoji="1" lang="en-US" altLang="ja-JP" dirty="0"/>
          </a:p>
        </p:txBody>
      </p:sp>
      <p:sp>
        <p:nvSpPr>
          <p:cNvPr id="4" name="スライド番号プレースホルダー 3"/>
          <p:cNvSpPr>
            <a:spLocks noGrp="1"/>
          </p:cNvSpPr>
          <p:nvPr>
            <p:ph type="sldNum" sz="quarter" idx="10"/>
          </p:nvPr>
        </p:nvSpPr>
        <p:spPr/>
        <p:txBody>
          <a:bodyPr/>
          <a:lstStyle/>
          <a:p>
            <a:fld id="{2767A305-55CD-4398-BD4F-DE2878096C09}" type="slidenum">
              <a:rPr kumimoji="1" lang="ja-JP" altLang="en-US" smtClean="0"/>
              <a:t>19</a:t>
            </a:fld>
            <a:endParaRPr kumimoji="1" lang="ja-JP" altLang="en-US"/>
          </a:p>
        </p:txBody>
      </p:sp>
    </p:spTree>
    <p:extLst>
      <p:ext uri="{BB962C8B-B14F-4D97-AF65-F5344CB8AC3E}">
        <p14:creationId xmlns:p14="http://schemas.microsoft.com/office/powerpoint/2010/main" val="15260555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仕事をサボっているのではないかなどと考えてそれを管理監視しようとするのは、</a:t>
            </a:r>
            <a:r>
              <a:rPr kumimoji="1" lang="ja-JP" altLang="en-US" sz="1200" b="0" i="0" kern="1200" dirty="0">
                <a:solidFill>
                  <a:schemeClr val="tx1"/>
                </a:solidFill>
                <a:effectLst/>
                <a:latin typeface="+mn-lt"/>
                <a:ea typeface="+mn-ea"/>
                <a:cs typeface="+mn-cs"/>
              </a:rPr>
              <a:t>管理する会社側にとっては、各社員の作業内容や進捗状況をリアルタイムでチェック</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できるというメリットがありますが、当の社員にとっては、いつも監視されているというストレスの高い状況に置かれることを意味します。</a:t>
            </a:r>
            <a:endParaRPr kumimoji="1" lang="en-US" altLang="ja-JP" sz="1200" b="0" i="0" kern="1200" dirty="0">
              <a:solidFill>
                <a:schemeClr val="tx1"/>
              </a:solidFill>
              <a:effectLst/>
              <a:latin typeface="+mn-lt"/>
              <a:ea typeface="+mn-ea"/>
              <a:cs typeface="+mn-cs"/>
            </a:endParaRPr>
          </a:p>
          <a:p>
            <a:endParaRPr kumimoji="1" lang="ja-JP" altLang="en-US"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四六時中上司に管理されていると思いながら、能率良く働き続けることのできる人は稀でしょう。気が休まることがないため、自分のペースで働くことができなくなり、</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生産性がダウンしてしまうことも考えられることです。また、心的ストレスが高まって社員のメンタルヘルスにも悪影響を及ぼす可能性があります。</a:t>
            </a:r>
            <a:endParaRPr kumimoji="1" lang="en-US" altLang="ja-JP" sz="1200" b="0" i="0" kern="1200" dirty="0">
              <a:solidFill>
                <a:schemeClr val="tx1"/>
              </a:solidFill>
              <a:effectLst/>
              <a:latin typeface="+mn-lt"/>
              <a:ea typeface="+mn-ea"/>
              <a:cs typeface="+mn-cs"/>
            </a:endParaRPr>
          </a:p>
          <a:p>
            <a:r>
              <a:rPr kumimoji="1" lang="ja-JP" altLang="en-US" dirty="0"/>
              <a:t>また、</a:t>
            </a:r>
            <a:r>
              <a:rPr kumimoji="1" lang="ja-JP" altLang="en-US" sz="1200" b="0" i="0" kern="1200" dirty="0">
                <a:solidFill>
                  <a:schemeClr val="tx1"/>
                </a:solidFill>
                <a:effectLst/>
                <a:latin typeface="+mn-lt"/>
                <a:ea typeface="+mn-ea"/>
                <a:cs typeface="+mn-cs"/>
              </a:rPr>
              <a:t>社員は勤め先から信頼されていないという感覚が強くなり、不満や不信感を感じる可能性があります。</a:t>
            </a:r>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pPr fontAlgn="base"/>
            <a:r>
              <a:rPr kumimoji="1" lang="ja-JP" altLang="en-US" sz="1200" b="0" i="0" kern="1200" dirty="0">
                <a:solidFill>
                  <a:schemeClr val="tx1"/>
                </a:solidFill>
                <a:effectLst/>
                <a:latin typeface="+mn-lt"/>
                <a:ea typeface="+mn-ea"/>
                <a:cs typeface="+mn-cs"/>
              </a:rPr>
              <a:t>また、業務に取り組んでいる様子を監視すると、社員は結果よりもプロセスに対して意識を注いでしまいます。その結果、社員は自分が担当する業務内容や</a:t>
            </a:r>
            <a:endParaRPr kumimoji="1" lang="en-US" altLang="ja-JP" sz="1200" b="0" i="0" kern="1200" dirty="0">
              <a:solidFill>
                <a:schemeClr val="tx1"/>
              </a:solidFill>
              <a:effectLst/>
              <a:latin typeface="+mn-lt"/>
              <a:ea typeface="+mn-ea"/>
              <a:cs typeface="+mn-cs"/>
            </a:endParaRPr>
          </a:p>
          <a:p>
            <a:pPr fontAlgn="base"/>
            <a:r>
              <a:rPr kumimoji="1" lang="ja-JP" altLang="en-US" sz="1200" b="0" i="0" kern="1200" dirty="0">
                <a:solidFill>
                  <a:schemeClr val="tx1"/>
                </a:solidFill>
                <a:effectLst/>
                <a:latin typeface="+mn-lt"/>
                <a:ea typeface="+mn-ea"/>
                <a:cs typeface="+mn-cs"/>
              </a:rPr>
              <a:t>アウトプットの質以上に、業務に取り組んだ時間の長さを重視してしまう可能性があります。</a:t>
            </a:r>
          </a:p>
          <a:p>
            <a:pPr fontAlgn="base"/>
            <a:r>
              <a:rPr kumimoji="1" lang="ja-JP" altLang="en-US" sz="1200" b="0" i="0" kern="1200" dirty="0">
                <a:solidFill>
                  <a:schemeClr val="tx1"/>
                </a:solidFill>
                <a:effectLst/>
                <a:latin typeface="+mn-lt"/>
                <a:ea typeface="+mn-ea"/>
                <a:cs typeface="+mn-cs"/>
              </a:rPr>
              <a:t>本来は結果を重視した方が生産性は上がるといわれています。プロセスにばかりフォーカスして評価をしてしまうと、</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リモートワークによって結果的に生産性が下がる可能性もあります。</a:t>
            </a:r>
            <a:endParaRPr kumimoji="1" lang="en-US" altLang="ja-JP" sz="1200" b="0" i="0" kern="1200" dirty="0">
              <a:solidFill>
                <a:schemeClr val="tx1"/>
              </a:solidFill>
              <a:effectLst/>
              <a:latin typeface="+mn-lt"/>
              <a:ea typeface="+mn-ea"/>
              <a:cs typeface="+mn-cs"/>
            </a:endParaRPr>
          </a:p>
          <a:p>
            <a:endParaRPr kumimoji="1" lang="en-US" altLang="ja-JP" dirty="0"/>
          </a:p>
          <a:p>
            <a:r>
              <a:rPr kumimoji="1" lang="ja-JP" altLang="en-US" dirty="0"/>
              <a:t>リモートワークを管理しようとするのではなく、仕事の役割や分担を見える化をすることによって、その成果物で評価すると</a:t>
            </a:r>
            <a:endParaRPr kumimoji="1" lang="en-US" altLang="ja-JP" dirty="0"/>
          </a:p>
          <a:p>
            <a:r>
              <a:rPr kumimoji="1" lang="ja-JP" altLang="en-US" dirty="0"/>
              <a:t>割り切ることが重要です。</a:t>
            </a:r>
            <a:endParaRPr kumimoji="1" lang="en-US" altLang="ja-JP" dirty="0"/>
          </a:p>
          <a:p>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2767A305-55CD-4398-BD4F-DE2878096C09}" type="slidenum">
              <a:rPr kumimoji="1" lang="ja-JP" altLang="en-US" smtClean="0"/>
              <a:t>20</a:t>
            </a:fld>
            <a:endParaRPr kumimoji="1" lang="ja-JP" altLang="en-US"/>
          </a:p>
        </p:txBody>
      </p:sp>
    </p:spTree>
    <p:extLst>
      <p:ext uri="{BB962C8B-B14F-4D97-AF65-F5344CB8AC3E}">
        <p14:creationId xmlns:p14="http://schemas.microsoft.com/office/powerpoint/2010/main" val="8003538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またオフィスで働くのと同じパフォーマンスをあげるためには、それなりに仕事をする環境を整えることも大切です。</a:t>
            </a:r>
            <a:endParaRPr kumimoji="1" lang="en-US" altLang="ja-JP" dirty="0"/>
          </a:p>
          <a:p>
            <a:r>
              <a:rPr kumimoji="1" lang="ja-JP" altLang="en-US" dirty="0"/>
              <a:t>あくまでも目安ではあるが、図のように</a:t>
            </a:r>
            <a:r>
              <a:rPr kumimoji="1" lang="ja-JP" altLang="en-US" sz="1200" b="0" i="0" kern="1200" dirty="0">
                <a:solidFill>
                  <a:schemeClr val="tx1"/>
                </a:solidFill>
                <a:effectLst/>
                <a:latin typeface="+mn-lt"/>
                <a:ea typeface="+mn-ea"/>
                <a:cs typeface="+mn-cs"/>
              </a:rPr>
              <a:t>労働安全衛生法関係の規制では、在宅勤務の作業環境であっても</a:t>
            </a:r>
            <a:r>
              <a:rPr kumimoji="1" lang="ja-JP" altLang="en-US" sz="1200" b="0" i="0" u="none" strike="noStrike" kern="1200" dirty="0">
                <a:solidFill>
                  <a:schemeClr val="tx1"/>
                </a:solidFill>
                <a:effectLst/>
                <a:latin typeface="+mn-lt"/>
                <a:ea typeface="+mn-ea"/>
                <a:cs typeface="+mn-cs"/>
                <a:hlinkClick r:id="rId3"/>
              </a:rPr>
              <a:t>事務所衛生基準規則</a:t>
            </a:r>
            <a:r>
              <a:rPr kumimoji="1" lang="ja-JP" altLang="en-US" sz="1200" b="0" i="0" kern="1200" dirty="0">
                <a:solidFill>
                  <a:schemeClr val="tx1"/>
                </a:solidFill>
                <a:effectLst/>
                <a:latin typeface="+mn-lt"/>
                <a:ea typeface="+mn-ea"/>
                <a:cs typeface="+mn-cs"/>
              </a:rPr>
              <a:t>（事務所則）の適用や、</a:t>
            </a:r>
            <a:endParaRPr kumimoji="1" lang="en-US" altLang="ja-JP" sz="1200" b="0" i="0"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hlinkClick r:id="rId4"/>
              </a:rPr>
              <a:t>昨年改定された「情報機器作業における労働衛生管理のためのガイドライン」</a:t>
            </a:r>
            <a:r>
              <a:rPr kumimoji="1" lang="ja-JP" altLang="en-US" sz="1200" b="0" i="0" kern="1200" dirty="0">
                <a:solidFill>
                  <a:schemeClr val="tx1"/>
                </a:solidFill>
                <a:effectLst/>
                <a:latin typeface="+mn-lt"/>
                <a:ea typeface="+mn-ea"/>
                <a:cs typeface="+mn-cs"/>
              </a:rPr>
              <a:t>で示されている基準と同等の作業環境となるよう労働者に助言を行うことが望ましいとする。</a:t>
            </a:r>
          </a:p>
          <a:p>
            <a:r>
              <a:rPr kumimoji="1" lang="ja-JP" altLang="en-US" sz="1200" b="0" i="0" kern="1200" dirty="0">
                <a:solidFill>
                  <a:schemeClr val="tx1"/>
                </a:solidFill>
                <a:effectLst/>
                <a:latin typeface="+mn-lt"/>
                <a:ea typeface="+mn-ea"/>
                <a:cs typeface="+mn-cs"/>
              </a:rPr>
              <a:t>事務所衛生基準規則の基準の代表的なものでは、部屋について設備の占める容積を除いて</a:t>
            </a:r>
            <a:r>
              <a:rPr kumimoji="1" lang="en-US" altLang="ja-JP" sz="1200" b="0" i="0" kern="1200" dirty="0">
                <a:solidFill>
                  <a:schemeClr val="tx1"/>
                </a:solidFill>
                <a:effectLst/>
                <a:latin typeface="+mn-lt"/>
                <a:ea typeface="+mn-ea"/>
                <a:cs typeface="+mn-cs"/>
              </a:rPr>
              <a:t>10</a:t>
            </a:r>
            <a:r>
              <a:rPr kumimoji="1" lang="ja-JP" altLang="en-US" sz="1200" b="0" i="0" kern="1200" dirty="0">
                <a:solidFill>
                  <a:schemeClr val="tx1"/>
                </a:solidFill>
                <a:effectLst/>
                <a:latin typeface="+mn-lt"/>
                <a:ea typeface="+mn-ea"/>
                <a:cs typeface="+mn-cs"/>
              </a:rPr>
              <a:t>立方メートル以上の空間があること、机上は照度</a:t>
            </a:r>
            <a:r>
              <a:rPr kumimoji="1" lang="en-US" altLang="ja-JP" sz="1200" b="0" i="0" kern="1200" dirty="0">
                <a:solidFill>
                  <a:schemeClr val="tx1"/>
                </a:solidFill>
                <a:effectLst/>
                <a:latin typeface="+mn-lt"/>
                <a:ea typeface="+mn-ea"/>
                <a:cs typeface="+mn-cs"/>
              </a:rPr>
              <a:t>300</a:t>
            </a:r>
            <a:r>
              <a:rPr kumimoji="1" lang="ja-JP" altLang="en-US" sz="1200" b="0" i="0" kern="1200" dirty="0">
                <a:solidFill>
                  <a:schemeClr val="tx1"/>
                </a:solidFill>
                <a:effectLst/>
                <a:latin typeface="+mn-lt"/>
                <a:ea typeface="+mn-ea"/>
                <a:cs typeface="+mn-cs"/>
              </a:rPr>
              <a:t>ルクス以上</a:t>
            </a:r>
            <a:endParaRPr kumimoji="1" lang="en-US" altLang="ja-JP" sz="1200" b="0" i="0" kern="1200" dirty="0">
              <a:solidFill>
                <a:schemeClr val="tx1"/>
              </a:solidFill>
              <a:effectLst/>
              <a:latin typeface="+mn-lt"/>
              <a:ea typeface="+mn-ea"/>
              <a:cs typeface="+mn-cs"/>
            </a:endParaRPr>
          </a:p>
          <a:p>
            <a:r>
              <a:rPr kumimoji="1" lang="ja-JP" altLang="en-US" sz="1200" b="0" i="0" kern="1200" dirty="0" err="1">
                <a:solidFill>
                  <a:schemeClr val="tx1"/>
                </a:solidFill>
                <a:effectLst/>
                <a:latin typeface="+mn-lt"/>
                <a:ea typeface="+mn-ea"/>
                <a:cs typeface="+mn-cs"/>
              </a:rPr>
              <a:t>、</a:t>
            </a:r>
            <a:r>
              <a:rPr kumimoji="1" lang="ja-JP" altLang="en-US" sz="1200" b="0" i="0" kern="1200" dirty="0">
                <a:solidFill>
                  <a:schemeClr val="tx1"/>
                </a:solidFill>
                <a:effectLst/>
                <a:latin typeface="+mn-lt"/>
                <a:ea typeface="+mn-ea"/>
                <a:cs typeface="+mn-cs"/>
              </a:rPr>
              <a:t>気流は</a:t>
            </a:r>
            <a:r>
              <a:rPr kumimoji="1" lang="en-US" altLang="ja-JP" sz="1200" b="0" i="0" kern="1200" dirty="0">
                <a:solidFill>
                  <a:schemeClr val="tx1"/>
                </a:solidFill>
                <a:effectLst/>
                <a:latin typeface="+mn-lt"/>
                <a:ea typeface="+mn-ea"/>
                <a:cs typeface="+mn-cs"/>
              </a:rPr>
              <a:t>0.5m/s</a:t>
            </a:r>
            <a:r>
              <a:rPr kumimoji="1" lang="ja-JP" altLang="en-US" sz="1200" b="0" i="0" kern="1200" dirty="0">
                <a:solidFill>
                  <a:schemeClr val="tx1"/>
                </a:solidFill>
                <a:effectLst/>
                <a:latin typeface="+mn-lt"/>
                <a:ea typeface="+mn-ea"/>
                <a:cs typeface="+mn-cs"/>
              </a:rPr>
              <a:t>以下で直接、継続してあたらず室温</a:t>
            </a:r>
            <a:r>
              <a:rPr kumimoji="1" lang="en-US" altLang="ja-JP" sz="1200" b="0" i="0" kern="1200" dirty="0">
                <a:solidFill>
                  <a:schemeClr val="tx1"/>
                </a:solidFill>
                <a:effectLst/>
                <a:latin typeface="+mn-lt"/>
                <a:ea typeface="+mn-ea"/>
                <a:cs typeface="+mn-cs"/>
              </a:rPr>
              <a:t>17℃</a:t>
            </a:r>
            <a:r>
              <a:rPr kumimoji="1" lang="ja-JP" altLang="en-US" sz="1200" b="0" i="0" kern="1200" dirty="0">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28℃</a:t>
            </a:r>
            <a:r>
              <a:rPr kumimoji="1" lang="ja-JP" altLang="en-US" sz="1200" b="0" i="0" kern="1200" dirty="0" err="1">
                <a:solidFill>
                  <a:schemeClr val="tx1"/>
                </a:solidFill>
                <a:effectLst/>
                <a:latin typeface="+mn-lt"/>
                <a:ea typeface="+mn-ea"/>
                <a:cs typeface="+mn-cs"/>
              </a:rPr>
              <a:t>、</a:t>
            </a:r>
            <a:r>
              <a:rPr kumimoji="1" lang="ja-JP" altLang="en-US" sz="1200" b="0" i="0" kern="1200" dirty="0">
                <a:solidFill>
                  <a:schemeClr val="tx1"/>
                </a:solidFill>
                <a:effectLst/>
                <a:latin typeface="+mn-lt"/>
                <a:ea typeface="+mn-ea"/>
                <a:cs typeface="+mn-cs"/>
              </a:rPr>
              <a:t>相対湿度</a:t>
            </a:r>
            <a:r>
              <a:rPr kumimoji="1" lang="en-US" altLang="ja-JP" sz="1200" b="0" i="0" kern="1200" dirty="0">
                <a:solidFill>
                  <a:schemeClr val="tx1"/>
                </a:solidFill>
                <a:effectLst/>
                <a:latin typeface="+mn-lt"/>
                <a:ea typeface="+mn-ea"/>
                <a:cs typeface="+mn-cs"/>
              </a:rPr>
              <a:t>40</a:t>
            </a:r>
            <a:r>
              <a:rPr kumimoji="1" lang="ja-JP" altLang="en-US" sz="1200" b="0" i="0" kern="1200" dirty="0">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70</a:t>
            </a:r>
            <a:r>
              <a:rPr kumimoji="1" lang="ja-JP" altLang="en-US" sz="1200" b="0" i="0" kern="1200" dirty="0">
                <a:solidFill>
                  <a:schemeClr val="tx1"/>
                </a:solidFill>
                <a:effectLst/>
                <a:latin typeface="+mn-lt"/>
                <a:ea typeface="+mn-ea"/>
                <a:cs typeface="+mn-cs"/>
              </a:rPr>
              <a:t>％などとなる。</a:t>
            </a:r>
          </a:p>
          <a:p>
            <a:r>
              <a:rPr kumimoji="1" lang="ja-JP" altLang="en-US" sz="1200" b="0" i="0" kern="1200" dirty="0">
                <a:solidFill>
                  <a:schemeClr val="tx1"/>
                </a:solidFill>
                <a:effectLst/>
                <a:latin typeface="+mn-lt"/>
                <a:ea typeface="+mn-ea"/>
                <a:cs typeface="+mn-cs"/>
              </a:rPr>
              <a:t>基準を満たさないときは、労働安全衛生法上事業者に措置をする義務があるが、在宅の勤務場所は個人の所有物であるため、助言とならざるを得ないということになる。</a:t>
            </a:r>
          </a:p>
          <a:p>
            <a:endParaRPr kumimoji="1" lang="en-US" altLang="ja-JP" dirty="0"/>
          </a:p>
          <a:p>
            <a:endParaRPr kumimoji="1" lang="en-US" altLang="ja-JP" dirty="0"/>
          </a:p>
          <a:p>
            <a:r>
              <a:rPr kumimoji="1" lang="ja-JP" altLang="en-US" dirty="0"/>
              <a:t>例えば、クックパッドでは肘掛け付きでクッション性がある椅子と広い作業スペースのある机を会社が手配してレンタル料を負担しています。</a:t>
            </a:r>
            <a:endParaRPr kumimoji="1" lang="en-US" altLang="ja-JP" dirty="0"/>
          </a:p>
          <a:p>
            <a:endParaRPr kumimoji="1" lang="en-US" altLang="ja-JP" dirty="0"/>
          </a:p>
          <a:p>
            <a:r>
              <a:rPr kumimoji="1" lang="ja-JP" altLang="en-US" dirty="0"/>
              <a:t>仕事をすることだけ考えればパソコンとインターネット環境があればとりあえず仕事できるかもしれませんが、オフィスとおなじように生産性をあげることを</a:t>
            </a:r>
            <a:endParaRPr kumimoji="1" lang="en-US" altLang="ja-JP" dirty="0"/>
          </a:p>
          <a:p>
            <a:r>
              <a:rPr kumimoji="1" lang="ja-JP" altLang="en-US" dirty="0"/>
              <a:t>考えていくのであれば、パソコンデスク、オフィスチェア、ディスプレイモニター、マイク付きイヤホン、電気スタンドなどの環境づくりも意識する必要があります。</a:t>
            </a:r>
          </a:p>
        </p:txBody>
      </p:sp>
      <p:sp>
        <p:nvSpPr>
          <p:cNvPr id="4" name="スライド番号プレースホルダー 3"/>
          <p:cNvSpPr>
            <a:spLocks noGrp="1"/>
          </p:cNvSpPr>
          <p:nvPr>
            <p:ph type="sldNum" sz="quarter" idx="10"/>
          </p:nvPr>
        </p:nvSpPr>
        <p:spPr/>
        <p:txBody>
          <a:bodyPr/>
          <a:lstStyle/>
          <a:p>
            <a:fld id="{2767A305-55CD-4398-BD4F-DE2878096C09}" type="slidenum">
              <a:rPr kumimoji="1" lang="ja-JP" altLang="en-US" smtClean="0"/>
              <a:t>21</a:t>
            </a:fld>
            <a:endParaRPr kumimoji="1" lang="ja-JP" altLang="en-US"/>
          </a:p>
        </p:txBody>
      </p:sp>
    </p:spTree>
    <p:extLst>
      <p:ext uri="{BB962C8B-B14F-4D97-AF65-F5344CB8AC3E}">
        <p14:creationId xmlns:p14="http://schemas.microsoft.com/office/powerpoint/2010/main" val="41568773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リモートワークは自律した人しかできない、自己管理能力が高い人間が適していると思われがちですが</a:t>
            </a:r>
            <a:endParaRPr kumimoji="1" lang="en-US" altLang="ja-JP" dirty="0"/>
          </a:p>
          <a:p>
            <a:r>
              <a:rPr kumimoji="1" lang="ja-JP" altLang="en-US" dirty="0"/>
              <a:t>本当にそうでしょうか。そもそも自己管理能力自体が社会人にとって大切なスキルです。それをしっかり身に着けているかいないかは</a:t>
            </a:r>
            <a:endParaRPr kumimoji="1" lang="en-US" altLang="ja-JP" dirty="0"/>
          </a:p>
          <a:p>
            <a:r>
              <a:rPr kumimoji="1" lang="ja-JP" altLang="en-US" dirty="0"/>
              <a:t>そもそもの研修や仕事で、身に着けられる機会を与えられているかどうかの違いなのではないでしょうか。</a:t>
            </a:r>
            <a:endParaRPr kumimoji="1" lang="en-US" altLang="ja-JP" dirty="0"/>
          </a:p>
          <a:p>
            <a:endParaRPr kumimoji="1" lang="en-US" altLang="ja-JP" dirty="0"/>
          </a:p>
          <a:p>
            <a:r>
              <a:rPr kumimoji="1" lang="ja-JP" altLang="en-US" dirty="0"/>
              <a:t>リモートワークに消極的な経営者の中には、社員は管理されないと働かない、と平然と言う人もいますが、</a:t>
            </a:r>
            <a:endParaRPr kumimoji="1" lang="en-US" altLang="ja-JP" dirty="0"/>
          </a:p>
          <a:p>
            <a:r>
              <a:rPr kumimoji="1" lang="ja-JP" altLang="en-US" dirty="0"/>
              <a:t>そういう環境で働かせてしまっているのかもしれません。</a:t>
            </a:r>
            <a:endParaRPr kumimoji="1" lang="en-US" altLang="ja-JP" dirty="0"/>
          </a:p>
          <a:p>
            <a:endParaRPr kumimoji="1" lang="en-US" altLang="ja-JP" dirty="0"/>
          </a:p>
          <a:p>
            <a:r>
              <a:rPr kumimoji="1" lang="ja-JP" altLang="en-US" dirty="0"/>
              <a:t>自転車理論と呼んでいるのですが、自転車に初めて乗るとき転んだり、うまく乗れなかったり、初めは歩いた方が早いですよね。</a:t>
            </a:r>
            <a:endParaRPr kumimoji="1" lang="en-US" altLang="ja-JP" dirty="0"/>
          </a:p>
          <a:p>
            <a:r>
              <a:rPr kumimoji="1" lang="ja-JP" altLang="en-US" dirty="0"/>
              <a:t>それでも慣れていき自転車に乗れるようになれば歩くより早く進むのです。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リモートワーク導入でも同じことがいえるのではないでしょうか。リモートワーク導入で初めからうまくいくわけではありません。</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試していく中で制度として成熟していくのです。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22</a:t>
            </a:fld>
            <a:endParaRPr kumimoji="1" lang="ja-JP" altLang="en-US"/>
          </a:p>
        </p:txBody>
      </p:sp>
    </p:spTree>
    <p:extLst>
      <p:ext uri="{BB962C8B-B14F-4D97-AF65-F5344CB8AC3E}">
        <p14:creationId xmlns:p14="http://schemas.microsoft.com/office/powerpoint/2010/main" val="2744566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　「働き方改革」の取り組みとして挙げられることが多い「テレワーク」。</a:t>
            </a:r>
            <a:r>
              <a:rPr lang="ja-JP" altLang="ja-JP" dirty="0"/>
              <a:t>厚生労働省の「テレワーク総合ポータルサイト」では以下のように定義されています。</a:t>
            </a:r>
          </a:p>
          <a:p>
            <a:endParaRPr lang="en-US" altLang="ja-JP" dirty="0"/>
          </a:p>
          <a:p>
            <a:r>
              <a:rPr lang="ja-JP" altLang="en-US" dirty="0"/>
              <a:t>　</a:t>
            </a:r>
            <a:r>
              <a:rPr lang="ja-JP" altLang="ja-JP" b="1" dirty="0">
                <a:solidFill>
                  <a:schemeClr val="accent4">
                    <a:lumMod val="75000"/>
                  </a:schemeClr>
                </a:solidFill>
              </a:rPr>
              <a:t>テレワークとは「情報通信技術（ICT＝Information and</a:t>
            </a:r>
            <a:r>
              <a:rPr lang="ja-JP" altLang="en-US" b="1" dirty="0">
                <a:solidFill>
                  <a:schemeClr val="accent4">
                    <a:lumMod val="75000"/>
                  </a:schemeClr>
                </a:solidFill>
              </a:rPr>
              <a:t>　</a:t>
            </a:r>
            <a:r>
              <a:rPr lang="ja-JP" altLang="ja-JP" b="1" dirty="0">
                <a:solidFill>
                  <a:schemeClr val="accent4">
                    <a:lumMod val="75000"/>
                  </a:schemeClr>
                </a:solidFill>
              </a:rPr>
              <a:t> Communication Technology）を活用した時間や場所を</a:t>
            </a:r>
            <a:endParaRPr lang="en-US" altLang="ja-JP" b="1" dirty="0">
              <a:solidFill>
                <a:schemeClr val="accent4">
                  <a:lumMod val="75000"/>
                </a:schemeClr>
              </a:solidFill>
            </a:endParaRPr>
          </a:p>
          <a:p>
            <a:r>
              <a:rPr lang="ja-JP" altLang="en-US" b="1" dirty="0">
                <a:solidFill>
                  <a:schemeClr val="accent4">
                    <a:lumMod val="75000"/>
                  </a:schemeClr>
                </a:solidFill>
              </a:rPr>
              <a:t>　</a:t>
            </a:r>
            <a:r>
              <a:rPr lang="ja-JP" altLang="ja-JP" b="1" dirty="0">
                <a:solidFill>
                  <a:schemeClr val="accent4">
                    <a:lumMod val="75000"/>
                  </a:schemeClr>
                </a:solidFill>
              </a:rPr>
              <a:t>有効に活用できる柔軟な働き方」のこと。</a:t>
            </a:r>
            <a:r>
              <a:rPr lang="ja-JP" altLang="en-US" b="1" dirty="0">
                <a:solidFill>
                  <a:schemeClr val="accent4">
                    <a:lumMod val="75000"/>
                  </a:schemeClr>
                </a:solidFill>
              </a:rPr>
              <a:t>　</a:t>
            </a:r>
            <a:r>
              <a:rPr lang="ja-JP" altLang="ja-JP" b="1" dirty="0">
                <a:solidFill>
                  <a:schemeClr val="accent4">
                    <a:lumMod val="75000"/>
                  </a:schemeClr>
                </a:solidFill>
              </a:rPr>
              <a:t>Tel（離れて）とWork（仕事）を組み合わせた造語です。</a:t>
            </a:r>
            <a:endParaRPr lang="en-US" altLang="ja-JP" b="1" dirty="0">
              <a:solidFill>
                <a:schemeClr val="accent4">
                  <a:lumMod val="75000"/>
                </a:schemeClr>
              </a:solidFill>
            </a:endParaRPr>
          </a:p>
          <a:p>
            <a:r>
              <a:rPr lang="ja-JP" altLang="en-US" b="1" dirty="0">
                <a:solidFill>
                  <a:schemeClr val="accent4">
                    <a:lumMod val="75000"/>
                  </a:schemeClr>
                </a:solidFill>
              </a:rPr>
              <a:t>　</a:t>
            </a:r>
            <a:r>
              <a:rPr lang="ja-JP" altLang="ja-JP" b="1" dirty="0">
                <a:solidFill>
                  <a:schemeClr val="accent4">
                    <a:lumMod val="75000"/>
                  </a:schemeClr>
                </a:solidFill>
              </a:rPr>
              <a:t>要するに本拠地のオフィスから離れた場所で、ICTをつかって仕事をすることです。</a:t>
            </a:r>
            <a:endParaRPr lang="en-US" altLang="ja-JP" b="1" dirty="0">
              <a:solidFill>
                <a:schemeClr val="accent4">
                  <a:lumMod val="75000"/>
                </a:schemeClr>
              </a:solidFill>
            </a:endParaRPr>
          </a:p>
          <a:p>
            <a:r>
              <a:rPr lang="ja-JP" altLang="en-US" dirty="0">
                <a:solidFill>
                  <a:schemeClr val="accent4">
                    <a:lumMod val="75000"/>
                  </a:schemeClr>
                </a:solidFill>
              </a:rPr>
              <a:t>　</a:t>
            </a:r>
            <a:r>
              <a:rPr lang="en-US" altLang="ja-JP" dirty="0">
                <a:solidFill>
                  <a:schemeClr val="tx1"/>
                </a:solidFill>
              </a:rPr>
              <a:t>(https://telework.mhlw.go.jp/telework/about/</a:t>
            </a:r>
            <a:r>
              <a:rPr lang="ja-JP" altLang="en-US" dirty="0">
                <a:solidFill>
                  <a:schemeClr val="tx1"/>
                </a:solidFill>
              </a:rPr>
              <a:t>より引用</a:t>
            </a:r>
            <a:r>
              <a:rPr lang="en-US" altLang="ja-JP" dirty="0">
                <a:solidFill>
                  <a:schemeClr val="tx1"/>
                </a:solidFill>
              </a:rPr>
              <a:t>)</a:t>
            </a:r>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4</a:t>
            </a:fld>
            <a:endParaRPr kumimoji="1" lang="ja-JP" altLang="en-US"/>
          </a:p>
        </p:txBody>
      </p:sp>
    </p:spTree>
    <p:extLst>
      <p:ext uri="{BB962C8B-B14F-4D97-AF65-F5344CB8AC3E}">
        <p14:creationId xmlns:p14="http://schemas.microsoft.com/office/powerpoint/2010/main" val="5972776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実施イメージ例①は、テレワーク拠点からインターネットを通じて、社内にある勤怠システムや、資料を保存してあるストレージ</a:t>
            </a:r>
            <a:r>
              <a:rPr kumimoji="1" lang="en-US" altLang="ja-JP" dirty="0"/>
              <a:t>(</a:t>
            </a:r>
            <a:r>
              <a:rPr kumimoji="1" lang="ja-JP" altLang="en-US" dirty="0"/>
              <a:t>フォルダ</a:t>
            </a:r>
            <a:r>
              <a:rPr kumimoji="1" lang="en-US" altLang="ja-JP" dirty="0"/>
              <a:t>)</a:t>
            </a:r>
            <a:r>
              <a:rPr kumimoji="1" lang="ja-JP" altLang="en-US" dirty="0"/>
              <a:t>などに</a:t>
            </a:r>
            <a:endParaRPr kumimoji="1" lang="en-US" altLang="ja-JP" dirty="0"/>
          </a:p>
          <a:p>
            <a:r>
              <a:rPr kumimoji="1" lang="ja-JP" altLang="en-US" dirty="0"/>
              <a:t>アクセスして業務を行うイメージです。インターネットを通じて社内にあるシステムに接続することで、普段のオフィス勤務時と同じように仕事をすることが出来ます。</a:t>
            </a:r>
            <a:endParaRPr kumimoji="1" lang="en-US" altLang="ja-JP"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24</a:t>
            </a:fld>
            <a:endParaRPr kumimoji="1" lang="ja-JP" altLang="en-US"/>
          </a:p>
        </p:txBody>
      </p:sp>
    </p:spTree>
    <p:extLst>
      <p:ext uri="{BB962C8B-B14F-4D97-AF65-F5344CB8AC3E}">
        <p14:creationId xmlns:p14="http://schemas.microsoft.com/office/powerpoint/2010/main" val="20805932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実施イメージ例②は、普段オフィス勤務する場合も、テレワーク拠点から仕事をする場合も、インターネット上のクラウドシステムにある勤怠システムや資料を使うイメージです。</a:t>
            </a:r>
            <a:endParaRPr kumimoji="1" lang="en-US" altLang="ja-JP" dirty="0"/>
          </a:p>
          <a:p>
            <a:r>
              <a:rPr kumimoji="1" lang="ja-JP" altLang="en-US" dirty="0"/>
              <a:t>業務で使うシステムがオフィス内ではなくインターネット上にあるので、テレワーク拠点からも、オフィス勤務時と同じようにシステムに接続し、仕事ができます。</a:t>
            </a:r>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25</a:t>
            </a:fld>
            <a:endParaRPr kumimoji="1" lang="ja-JP" altLang="en-US"/>
          </a:p>
        </p:txBody>
      </p:sp>
    </p:spTree>
    <p:extLst>
      <p:ext uri="{BB962C8B-B14F-4D97-AF65-F5344CB8AC3E}">
        <p14:creationId xmlns:p14="http://schemas.microsoft.com/office/powerpoint/2010/main" val="4875368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在宅勤務を活用した</a:t>
            </a:r>
            <a:r>
              <a:rPr kumimoji="1" lang="en-US" altLang="ja-JP" dirty="0"/>
              <a:t>1</a:t>
            </a:r>
            <a:r>
              <a:rPr kumimoji="1" lang="ja-JP" altLang="en-US" dirty="0"/>
              <a:t>日のスケジュール例です。</a:t>
            </a:r>
            <a:endParaRPr kumimoji="1" lang="en-US" altLang="ja-JP" dirty="0"/>
          </a:p>
          <a:p>
            <a:r>
              <a:rPr kumimoji="1" lang="ja-JP" altLang="en-US" dirty="0"/>
              <a:t>営業事務を担当している</a:t>
            </a:r>
            <a:r>
              <a:rPr kumimoji="1" lang="en-US" altLang="ja-JP" dirty="0"/>
              <a:t>A</a:t>
            </a:r>
            <a:r>
              <a:rPr kumimoji="1" lang="ja-JP" altLang="en-US" dirty="0"/>
              <a:t>さんの場合、会社から貸与されたノート</a:t>
            </a:r>
            <a:r>
              <a:rPr kumimoji="1" lang="en-US" altLang="ja-JP" dirty="0"/>
              <a:t>PC</a:t>
            </a:r>
            <a:r>
              <a:rPr kumimoji="1" lang="ja-JP" altLang="en-US" dirty="0"/>
              <a:t>を自宅に持ち帰り、インターネットを経由して社内システムにアクセスして業務を行います。</a:t>
            </a:r>
            <a:endParaRPr kumimoji="1" lang="en-US" altLang="ja-JP" dirty="0"/>
          </a:p>
          <a:p>
            <a:r>
              <a:rPr kumimoji="1" lang="ja-JP" altLang="en-US" dirty="0"/>
              <a:t>売り上げ処理や、受注内容の登録、請求書の作成や顧客登録などのデスクワークは勿論、チーム内での定例会議も</a:t>
            </a:r>
            <a:r>
              <a:rPr kumimoji="1" lang="en-US" altLang="ja-JP" dirty="0"/>
              <a:t>Web</a:t>
            </a:r>
            <a:r>
              <a:rPr kumimoji="1" lang="ja-JP" altLang="en-US" dirty="0"/>
              <a:t>会議システムにて参加し、全ての業務を自宅で行います。</a:t>
            </a:r>
            <a:endParaRPr kumimoji="1" lang="en-US" altLang="ja-JP" dirty="0"/>
          </a:p>
          <a:p>
            <a:r>
              <a:rPr kumimoji="1" lang="ja-JP" altLang="en-US" dirty="0"/>
              <a:t>一部、在宅勤務では対応ができない、お客様への請求書の郵送対応はその日社内に出社しているメンバーに依頼していますが、郵送が不要なお客様であればメールでの送付のみとなるので</a:t>
            </a:r>
            <a:r>
              <a:rPr kumimoji="1" lang="en-US" altLang="ja-JP" dirty="0"/>
              <a:t>A</a:t>
            </a:r>
            <a:r>
              <a:rPr kumimoji="1" lang="ja-JP" altLang="en-US" dirty="0"/>
              <a:t>さんが自宅で対応しています。</a:t>
            </a:r>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26</a:t>
            </a:fld>
            <a:endParaRPr kumimoji="1" lang="ja-JP" altLang="en-US"/>
          </a:p>
        </p:txBody>
      </p:sp>
    </p:spTree>
    <p:extLst>
      <p:ext uri="{BB962C8B-B14F-4D97-AF65-F5344CB8AC3E}">
        <p14:creationId xmlns:p14="http://schemas.microsoft.com/office/powerpoint/2010/main" val="2092399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モバイルワークを活用したスケジュール例です。</a:t>
            </a:r>
            <a:endParaRPr kumimoji="1" lang="en-US" altLang="ja-JP" dirty="0"/>
          </a:p>
          <a:p>
            <a:r>
              <a:rPr kumimoji="1" lang="ja-JP" altLang="en-US" dirty="0"/>
              <a:t>営業担当の</a:t>
            </a:r>
            <a:r>
              <a:rPr kumimoji="1" lang="en-US" altLang="ja-JP" dirty="0"/>
              <a:t>B</a:t>
            </a:r>
            <a:r>
              <a:rPr kumimoji="1" lang="ja-JP" altLang="en-US" dirty="0"/>
              <a:t>さんの場合、移動が多くなるため、移動時間にスマートフォンから</a:t>
            </a:r>
            <a:r>
              <a:rPr kumimoji="1" lang="en-US" altLang="ja-JP" dirty="0"/>
              <a:t>Web</a:t>
            </a:r>
            <a:r>
              <a:rPr kumimoji="1" lang="ja-JP" altLang="en-US" dirty="0"/>
              <a:t>会議システムを使って会議に参加したり、</a:t>
            </a:r>
            <a:endParaRPr kumimoji="1" lang="en-US" altLang="ja-JP" dirty="0"/>
          </a:p>
          <a:p>
            <a:r>
              <a:rPr kumimoji="1" lang="ja-JP" altLang="en-US" dirty="0"/>
              <a:t>客先近くのカフェでメールチェックを行うなどの作業を行います。会社から貸与されているノート</a:t>
            </a:r>
            <a:r>
              <a:rPr kumimoji="1" lang="en-US" altLang="ja-JP" dirty="0"/>
              <a:t>PC</a:t>
            </a:r>
            <a:r>
              <a:rPr kumimoji="1" lang="ja-JP" altLang="en-US" dirty="0"/>
              <a:t>やスマートフォンで業務を行うので、</a:t>
            </a:r>
            <a:endParaRPr kumimoji="1" lang="en-US" altLang="ja-JP" dirty="0"/>
          </a:p>
          <a:p>
            <a:r>
              <a:rPr kumimoji="1" lang="ja-JP" altLang="en-US" dirty="0"/>
              <a:t>客先訪問終了後もオフィスに戻ることなく</a:t>
            </a:r>
            <a:r>
              <a:rPr kumimoji="1" lang="en-US" altLang="ja-JP" dirty="0"/>
              <a:t>1</a:t>
            </a:r>
            <a:r>
              <a:rPr kumimoji="1" lang="ja-JP" altLang="en-US" dirty="0"/>
              <a:t>日の業務を終える事が出来ています。</a:t>
            </a:r>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27</a:t>
            </a:fld>
            <a:endParaRPr kumimoji="1" lang="ja-JP" altLang="en-US"/>
          </a:p>
        </p:txBody>
      </p:sp>
    </p:spTree>
    <p:extLst>
      <p:ext uri="{BB962C8B-B14F-4D97-AF65-F5344CB8AC3E}">
        <p14:creationId xmlns:p14="http://schemas.microsoft.com/office/powerpoint/2010/main" val="26678466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サテライトオフィス勤務を活用したスケジュール例です。</a:t>
            </a:r>
            <a:endParaRPr kumimoji="1" lang="en-US" altLang="ja-JP" dirty="0"/>
          </a:p>
          <a:p>
            <a:r>
              <a:rPr kumimoji="1" lang="ja-JP" altLang="en-US" dirty="0"/>
              <a:t>技術職の</a:t>
            </a:r>
            <a:r>
              <a:rPr kumimoji="1" lang="en-US" altLang="ja-JP" dirty="0"/>
              <a:t>C</a:t>
            </a:r>
            <a:r>
              <a:rPr kumimoji="1" lang="ja-JP" altLang="en-US" dirty="0"/>
              <a:t>さんの場合、お客様先での作業が完了後サテライトオフィスで仕事をしています。</a:t>
            </a:r>
            <a:endParaRPr kumimoji="1" lang="en-US" altLang="ja-JP" dirty="0"/>
          </a:p>
          <a:p>
            <a:r>
              <a:rPr kumimoji="1" lang="ja-JP" altLang="en-US" dirty="0"/>
              <a:t>遅い時間帯に自社オフィスに戻る必要が無い為、移動時間や残業時間の削減ができています。</a:t>
            </a:r>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28</a:t>
            </a:fld>
            <a:endParaRPr kumimoji="1" lang="ja-JP" altLang="en-US"/>
          </a:p>
        </p:txBody>
      </p:sp>
    </p:spTree>
    <p:extLst>
      <p:ext uri="{BB962C8B-B14F-4D97-AF65-F5344CB8AC3E}">
        <p14:creationId xmlns:p14="http://schemas.microsoft.com/office/powerpoint/2010/main" val="11323852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29</a:t>
            </a:fld>
            <a:endParaRPr kumimoji="1" lang="ja-JP" altLang="en-US"/>
          </a:p>
        </p:txBody>
      </p:sp>
    </p:spTree>
    <p:extLst>
      <p:ext uri="{BB962C8B-B14F-4D97-AF65-F5344CB8AC3E}">
        <p14:creationId xmlns:p14="http://schemas.microsoft.com/office/powerpoint/2010/main" val="6582080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緊急事態宣言後、正社員のテレワーク実施率は、全国平均で</a:t>
            </a:r>
            <a:r>
              <a:rPr kumimoji="1" lang="en-US" altLang="ja-JP" dirty="0"/>
              <a:t>27.9</a:t>
            </a:r>
            <a:r>
              <a:rPr kumimoji="1" lang="ja-JP" altLang="en-US" dirty="0"/>
              <a:t>％</a:t>
            </a:r>
          </a:p>
          <a:p>
            <a:r>
              <a:rPr kumimoji="1" lang="ja-JP" altLang="en-US" dirty="0"/>
              <a:t>３月半ばの時点では</a:t>
            </a:r>
            <a:r>
              <a:rPr kumimoji="1" lang="en-US" altLang="ja-JP" dirty="0"/>
              <a:t>13.2</a:t>
            </a:r>
            <a:r>
              <a:rPr kumimoji="1" lang="ja-JP" altLang="en-US" dirty="0"/>
              <a:t>％であり、１か月で２倍以上となっている。</a:t>
            </a:r>
          </a:p>
          <a:p>
            <a:r>
              <a:rPr kumimoji="1" lang="ja-JP" altLang="en-US" dirty="0"/>
              <a:t>国勢調査に基づく簡易推計では、</a:t>
            </a:r>
            <a:r>
              <a:rPr kumimoji="1" lang="en-US" altLang="ja-JP" dirty="0"/>
              <a:t>1</a:t>
            </a:r>
            <a:r>
              <a:rPr kumimoji="1" lang="ja-JP" altLang="en-US" dirty="0"/>
              <a:t>か月間でテレワークを行っている人は約</a:t>
            </a:r>
            <a:r>
              <a:rPr kumimoji="1" lang="en-US" altLang="ja-JP" dirty="0"/>
              <a:t>400</a:t>
            </a:r>
            <a:r>
              <a:rPr kumimoji="1" lang="ja-JP" altLang="en-US" dirty="0"/>
              <a:t>万人増加し、</a:t>
            </a:r>
          </a:p>
          <a:p>
            <a:r>
              <a:rPr kumimoji="1" lang="ja-JP" altLang="en-US" dirty="0"/>
              <a:t>約</a:t>
            </a:r>
            <a:r>
              <a:rPr kumimoji="1" lang="en-US" altLang="ja-JP" dirty="0"/>
              <a:t>760</a:t>
            </a:r>
            <a:r>
              <a:rPr kumimoji="1" lang="ja-JP" altLang="en-US" dirty="0"/>
              <a:t>万人がテレワークを実施していることになる。</a:t>
            </a:r>
          </a:p>
          <a:p>
            <a:endParaRPr kumimoji="1" lang="ja-JP" altLang="en-US" dirty="0"/>
          </a:p>
        </p:txBody>
      </p:sp>
      <p:sp>
        <p:nvSpPr>
          <p:cNvPr id="4" name="スライド番号プレースホルダー 3"/>
          <p:cNvSpPr>
            <a:spLocks noGrp="1"/>
          </p:cNvSpPr>
          <p:nvPr>
            <p:ph type="sldNum" sz="quarter" idx="10"/>
          </p:nvPr>
        </p:nvSpPr>
        <p:spPr/>
        <p:txBody>
          <a:bodyPr/>
          <a:lstStyle/>
          <a:p>
            <a:fld id="{9F4E5C30-48F0-4AA7-B448-1AD6A0B8D6CF}" type="slidenum">
              <a:rPr kumimoji="1" lang="ja-JP" altLang="en-US" smtClean="0"/>
              <a:t>30</a:t>
            </a:fld>
            <a:endParaRPr kumimoji="1" lang="ja-JP" altLang="en-US"/>
          </a:p>
        </p:txBody>
      </p:sp>
    </p:spTree>
    <p:extLst>
      <p:ext uri="{BB962C8B-B14F-4D97-AF65-F5344CB8AC3E}">
        <p14:creationId xmlns:p14="http://schemas.microsoft.com/office/powerpoint/2010/main" val="11459345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1" i="0" u="sng" kern="1200" dirty="0">
                <a:solidFill>
                  <a:schemeClr val="tx1"/>
                </a:solidFill>
                <a:effectLst/>
                <a:latin typeface="+mn-lt"/>
                <a:ea typeface="+mn-ea"/>
                <a:cs typeface="+mn-cs"/>
              </a:rPr>
              <a:t>テレワークを行っている人の「不安」をランキング化すると、１位「相手の気持ちが分かりにくい」で</a:t>
            </a:r>
            <a:r>
              <a:rPr kumimoji="1" lang="en-US" altLang="ja-JP" sz="1200" b="1" i="0" u="sng" kern="1200" dirty="0">
                <a:solidFill>
                  <a:schemeClr val="tx1"/>
                </a:solidFill>
                <a:effectLst/>
                <a:latin typeface="+mn-lt"/>
                <a:ea typeface="+mn-ea"/>
                <a:cs typeface="+mn-cs"/>
              </a:rPr>
              <a:t>37.4</a:t>
            </a:r>
            <a:r>
              <a:rPr kumimoji="1" lang="ja-JP" altLang="en-US" sz="1200" b="1" i="0" u="sng" kern="1200" dirty="0">
                <a:solidFill>
                  <a:schemeClr val="tx1"/>
                </a:solidFill>
                <a:effectLst/>
                <a:latin typeface="+mn-lt"/>
                <a:ea typeface="+mn-ea"/>
                <a:cs typeface="+mn-cs"/>
              </a:rPr>
              <a:t>％、２位「仕事をさぼっていると思われないか」で</a:t>
            </a:r>
            <a:r>
              <a:rPr kumimoji="1" lang="en-US" altLang="ja-JP" sz="1200" b="1" i="0" u="sng" kern="1200" dirty="0">
                <a:solidFill>
                  <a:schemeClr val="tx1"/>
                </a:solidFill>
                <a:effectLst/>
                <a:latin typeface="+mn-lt"/>
                <a:ea typeface="+mn-ea"/>
                <a:cs typeface="+mn-cs"/>
              </a:rPr>
              <a:t>28.4</a:t>
            </a:r>
            <a:r>
              <a:rPr kumimoji="1" lang="ja-JP" altLang="en-US" sz="1200" b="1" i="0" u="sng" kern="1200" dirty="0">
                <a:solidFill>
                  <a:schemeClr val="tx1"/>
                </a:solidFill>
                <a:effectLst/>
                <a:latin typeface="+mn-lt"/>
                <a:ea typeface="+mn-ea"/>
                <a:cs typeface="+mn-cs"/>
              </a:rPr>
              <a:t>％、３位「出社する同僚の業務負担の増加」で</a:t>
            </a:r>
            <a:r>
              <a:rPr kumimoji="1" lang="en-US" altLang="ja-JP" sz="1200" b="1" i="0" u="sng" kern="1200" dirty="0">
                <a:solidFill>
                  <a:schemeClr val="tx1"/>
                </a:solidFill>
                <a:effectLst/>
                <a:latin typeface="+mn-lt"/>
                <a:ea typeface="+mn-ea"/>
                <a:cs typeface="+mn-cs"/>
              </a:rPr>
              <a:t>26.4</a:t>
            </a:r>
            <a:r>
              <a:rPr kumimoji="1" lang="ja-JP" altLang="en-US" sz="1200" b="1" i="0" u="sng" kern="1200" dirty="0">
                <a:solidFill>
                  <a:schemeClr val="tx1"/>
                </a:solidFill>
                <a:effectLst/>
                <a:latin typeface="+mn-lt"/>
                <a:ea typeface="+mn-ea"/>
                <a:cs typeface="+mn-cs"/>
              </a:rPr>
              <a:t>％。</a:t>
            </a:r>
            <a:r>
              <a:rPr kumimoji="1" lang="ja-JP" altLang="en-US" sz="1200" b="0" i="0" kern="1200" dirty="0">
                <a:solidFill>
                  <a:schemeClr val="tx1"/>
                </a:solidFill>
                <a:effectLst/>
                <a:latin typeface="+mn-lt"/>
                <a:ea typeface="+mn-ea"/>
                <a:cs typeface="+mn-cs"/>
              </a:rPr>
              <a:t>（図表４）。</a:t>
            </a:r>
            <a:endParaRPr kumimoji="1" lang="ja-JP" altLang="en-US" b="1"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32</a:t>
            </a:fld>
            <a:endParaRPr kumimoji="1" lang="ja-JP" altLang="en-US"/>
          </a:p>
        </p:txBody>
      </p:sp>
    </p:spTree>
    <p:extLst>
      <p:ext uri="{BB962C8B-B14F-4D97-AF65-F5344CB8AC3E}">
        <p14:creationId xmlns:p14="http://schemas.microsoft.com/office/powerpoint/2010/main" val="11161808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テレワークができる人がいる一方できない人もいる</a:t>
            </a:r>
            <a:endParaRPr kumimoji="1" lang="en-US" altLang="ja-JP" dirty="0"/>
          </a:p>
          <a:p>
            <a:r>
              <a:rPr kumimoji="1" lang="ja-JP" altLang="en-US" sz="1200" b="0" i="0" kern="1200" dirty="0">
                <a:solidFill>
                  <a:schemeClr val="tx1"/>
                </a:solidFill>
                <a:effectLst/>
                <a:latin typeface="+mn-lt"/>
                <a:ea typeface="+mn-ea"/>
                <a:cs typeface="+mn-cs"/>
              </a:rPr>
              <a:t>業務特性上できない人が</a:t>
            </a:r>
            <a:r>
              <a:rPr kumimoji="1" lang="en-US" altLang="ja-JP" sz="1200" b="0" i="0" kern="1200" dirty="0">
                <a:solidFill>
                  <a:schemeClr val="tx1"/>
                </a:solidFill>
                <a:effectLst/>
                <a:latin typeface="+mn-lt"/>
                <a:ea typeface="+mn-ea"/>
                <a:cs typeface="+mn-cs"/>
              </a:rPr>
              <a:t>1</a:t>
            </a:r>
            <a:r>
              <a:rPr kumimoji="1" lang="ja-JP" altLang="en-US" sz="1200" b="0" i="0" kern="1200" dirty="0">
                <a:solidFill>
                  <a:schemeClr val="tx1"/>
                </a:solidFill>
                <a:effectLst/>
                <a:latin typeface="+mn-lt"/>
                <a:ea typeface="+mn-ea"/>
                <a:cs typeface="+mn-cs"/>
              </a:rPr>
              <a:t>位となり目立ってきている</a:t>
            </a:r>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また、まだまだ社内のテレワーク環境やルール整備が進んでいないため、</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在宅勤務に移行できていない企業も多くなっている</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33</a:t>
            </a:fld>
            <a:endParaRPr kumimoji="1" lang="ja-JP" altLang="en-US"/>
          </a:p>
        </p:txBody>
      </p:sp>
    </p:spTree>
    <p:extLst>
      <p:ext uri="{BB962C8B-B14F-4D97-AF65-F5344CB8AC3E}">
        <p14:creationId xmlns:p14="http://schemas.microsoft.com/office/powerpoint/2010/main" val="22240154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アフターコロナの時代には、“オフィスへ出勤する”という概念 をなくし、テレワークを継続・導入する企業も出てくることが 予想されます。</a:t>
            </a:r>
            <a:endParaRPr lang="en-US" altLang="ja-JP" dirty="0"/>
          </a:p>
          <a:p>
            <a:r>
              <a:rPr lang="ja-JP" altLang="en-US" dirty="0"/>
              <a:t>また、 </a:t>
            </a:r>
            <a:r>
              <a:rPr lang="en-US" altLang="ja-JP" dirty="0"/>
              <a:t>『</a:t>
            </a:r>
            <a:r>
              <a:rPr lang="ja-JP" altLang="en-US" dirty="0"/>
              <a:t>新しい生活様式</a:t>
            </a:r>
            <a:r>
              <a:rPr lang="en-US" altLang="ja-JP" dirty="0"/>
              <a:t>』</a:t>
            </a:r>
            <a:r>
              <a:rPr lang="ja-JP" altLang="en-US" dirty="0"/>
              <a:t>としてテレワークが更に 一般的になることにより、自宅だけではなく</a:t>
            </a:r>
            <a:endParaRPr lang="en-US" altLang="ja-JP" dirty="0"/>
          </a:p>
          <a:p>
            <a:r>
              <a:rPr lang="ja-JP" altLang="en-US" dirty="0"/>
              <a:t>コワーキングスペースやサテライトオフィスなどの会社以外のオフィススペースの需要が増える可能性があります。</a:t>
            </a:r>
            <a:endParaRPr lang="en-US" altLang="ja-JP" dirty="0"/>
          </a:p>
          <a:p>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34</a:t>
            </a:fld>
            <a:endParaRPr kumimoji="1" lang="ja-JP" altLang="en-US"/>
          </a:p>
        </p:txBody>
      </p:sp>
    </p:spTree>
    <p:extLst>
      <p:ext uri="{BB962C8B-B14F-4D97-AF65-F5344CB8AC3E}">
        <p14:creationId xmlns:p14="http://schemas.microsoft.com/office/powerpoint/2010/main" val="2616456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テレワークを活用すると</a:t>
            </a:r>
            <a:endParaRPr lang="en-US" altLang="ja-JP" dirty="0"/>
          </a:p>
          <a:p>
            <a:pPr marL="342900" indent="-342900">
              <a:buFont typeface="Wingdings" panose="05000000000000000000" pitchFamily="2" charset="2"/>
              <a:buChar char="u"/>
            </a:pPr>
            <a:r>
              <a:rPr lang="ja-JP" altLang="en-US" dirty="0"/>
              <a:t>育児や介護をしながら働いたり</a:t>
            </a:r>
            <a:r>
              <a:rPr lang="en-US" altLang="ja-JP" dirty="0"/>
              <a:t>…</a:t>
            </a:r>
            <a:endParaRPr lang="ja-JP" altLang="ja-JP" dirty="0"/>
          </a:p>
          <a:p>
            <a:pPr marL="342900" indent="-342900">
              <a:buFont typeface="Wingdings" panose="05000000000000000000" pitchFamily="2" charset="2"/>
              <a:buChar char="u"/>
            </a:pPr>
            <a:r>
              <a:rPr lang="ja-JP" altLang="en-US" dirty="0"/>
              <a:t>都心のオフィスに出勤することなく、地元で働いたり</a:t>
            </a:r>
            <a:r>
              <a:rPr lang="en-US" altLang="ja-JP" dirty="0"/>
              <a:t>…</a:t>
            </a:r>
            <a:endParaRPr lang="ja-JP" altLang="ja-JP" dirty="0"/>
          </a:p>
          <a:p>
            <a:pPr marL="342900" indent="-342900">
              <a:buFont typeface="Wingdings" panose="05000000000000000000" pitchFamily="2" charset="2"/>
              <a:buChar char="u"/>
            </a:pPr>
            <a:r>
              <a:rPr lang="ja-JP" altLang="ja-JP" dirty="0"/>
              <a:t>災害時、本拠地のオフィスに出勤できない場合</a:t>
            </a:r>
            <a:r>
              <a:rPr lang="ja-JP" altLang="en-US" dirty="0"/>
              <a:t>もオフィス以外の場所で働いたり</a:t>
            </a:r>
            <a:r>
              <a:rPr lang="en-US" altLang="ja-JP" dirty="0"/>
              <a:t>…</a:t>
            </a:r>
            <a:endParaRPr lang="ja-JP" altLang="ja-JP" dirty="0"/>
          </a:p>
          <a:p>
            <a:endParaRPr lang="en-US" altLang="ja-JP" dirty="0"/>
          </a:p>
          <a:p>
            <a:r>
              <a:rPr lang="ja-JP" altLang="ja-JP" dirty="0"/>
              <a:t>⇒育児・介護等を行う従業員に対する福利厚生策だけではなく、</a:t>
            </a:r>
            <a:endParaRPr lang="en-US" altLang="ja-JP" dirty="0"/>
          </a:p>
          <a:p>
            <a:r>
              <a:rPr lang="ja-JP" altLang="en-US" dirty="0"/>
              <a:t>　災害時などの事業継続を踏まえた</a:t>
            </a:r>
            <a:r>
              <a:rPr lang="ja-JP" altLang="ja-JP" dirty="0"/>
              <a:t>企業全体の働き方を改革する為の施策として期待されています。</a:t>
            </a:r>
            <a:endParaRPr lang="en-US" altLang="ja-JP" dirty="0"/>
          </a:p>
          <a:p>
            <a:r>
              <a:rPr lang="ja-JP" altLang="en-US" dirty="0"/>
              <a:t>　</a:t>
            </a:r>
            <a:r>
              <a:rPr lang="en-US" altLang="ja-JP" dirty="0"/>
              <a:t>2020</a:t>
            </a:r>
            <a:r>
              <a:rPr lang="ja-JP" altLang="en-US" dirty="0"/>
              <a:t>年</a:t>
            </a:r>
            <a:r>
              <a:rPr lang="en-US" altLang="ja-JP" dirty="0"/>
              <a:t>4</a:t>
            </a:r>
            <a:r>
              <a:rPr lang="ja-JP" altLang="en-US" dirty="0"/>
              <a:t>月時点では、新型コロナウイルスの流行に伴いテレワークを導入する企業も少しずつ増えてきています。</a:t>
            </a:r>
            <a:endParaRPr lang="en-US" altLang="ja-JP" dirty="0"/>
          </a:p>
          <a:p>
            <a:endParaRPr lang="en-US" altLang="ja-JP" dirty="0"/>
          </a:p>
          <a:p>
            <a:r>
              <a:rPr lang="en-US" altLang="ja-JP" dirty="0"/>
              <a:t>(</a:t>
            </a:r>
            <a:r>
              <a:rPr lang="ja-JP" altLang="en-US" dirty="0"/>
              <a:t>参考</a:t>
            </a:r>
            <a:r>
              <a:rPr lang="en-US" altLang="ja-JP" dirty="0"/>
              <a:t>:</a:t>
            </a:r>
            <a:r>
              <a:rPr lang="en-US" altLang="ja-JP" dirty="0">
                <a:hlinkClick r:id="rId3"/>
              </a:rPr>
              <a:t>https://work-holiday.mhlw.go.jp/telework/</a:t>
            </a:r>
            <a:r>
              <a:rPr lang="en-US" altLang="ja-JP" dirty="0"/>
              <a:t>)</a:t>
            </a:r>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5</a:t>
            </a:fld>
            <a:endParaRPr kumimoji="1" lang="ja-JP" altLang="en-US"/>
          </a:p>
        </p:txBody>
      </p:sp>
    </p:spTree>
    <p:extLst>
      <p:ext uri="{BB962C8B-B14F-4D97-AF65-F5344CB8AC3E}">
        <p14:creationId xmlns:p14="http://schemas.microsoft.com/office/powerpoint/2010/main" val="34937639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新型コロナウィルスの影響で緊急導入したところも多いテレワークですが、働き方や生産性、リスク管理などの観点からみると、</a:t>
            </a:r>
            <a:endParaRPr kumimoji="1" lang="en-US" altLang="ja-JP" dirty="0"/>
          </a:p>
          <a:p>
            <a:r>
              <a:rPr kumimoji="1" lang="ja-JP" altLang="en-US" dirty="0"/>
              <a:t>これをきっかけに社会に浸透していくことになると感じます。</a:t>
            </a:r>
            <a:endParaRPr kumimoji="1" lang="en-US" altLang="ja-JP" dirty="0"/>
          </a:p>
          <a:p>
            <a:endParaRPr kumimoji="1" lang="en-US" altLang="ja-JP" dirty="0"/>
          </a:p>
          <a:p>
            <a:r>
              <a:rPr kumimoji="1" lang="ja-JP" altLang="en-US" dirty="0"/>
              <a:t>企業によっては、コロナが落ち着いたらもとに戻す、戻さない、新たな働き方を考えるなど</a:t>
            </a:r>
            <a:endParaRPr kumimoji="1" lang="en-US" altLang="ja-JP" dirty="0"/>
          </a:p>
          <a:p>
            <a:r>
              <a:rPr kumimoji="1" lang="ja-JP" altLang="en-US" dirty="0"/>
              <a:t>様々です</a:t>
            </a:r>
            <a:endParaRPr kumimoji="1" lang="en-US" altLang="ja-JP" dirty="0"/>
          </a:p>
          <a:p>
            <a:endParaRPr kumimoji="1" lang="en-US" altLang="ja-JP" dirty="0"/>
          </a:p>
          <a:p>
            <a:r>
              <a:rPr kumimoji="1" lang="ja-JP" altLang="en-US" dirty="0"/>
              <a:t>自分自身で、働きやすさや個人のライフスタイルにあった働き方が選べることができるよう</a:t>
            </a:r>
            <a:endParaRPr kumimoji="1" lang="en-US" altLang="ja-JP" dirty="0"/>
          </a:p>
          <a:p>
            <a:r>
              <a:rPr kumimoji="1" lang="ja-JP" altLang="en-US" dirty="0"/>
              <a:t>皆さんも考えてみてください。</a:t>
            </a:r>
            <a:endParaRPr kumimoji="1" lang="en-US" altLang="ja-JP"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39</a:t>
            </a:fld>
            <a:endParaRPr kumimoji="1" lang="ja-JP" altLang="en-US"/>
          </a:p>
        </p:txBody>
      </p:sp>
    </p:spTree>
    <p:extLst>
      <p:ext uri="{BB962C8B-B14F-4D97-AF65-F5344CB8AC3E}">
        <p14:creationId xmlns:p14="http://schemas.microsoft.com/office/powerpoint/2010/main" val="40495172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企業のテレワーク導入率はまだ多くは有りませんが、</a:t>
            </a:r>
            <a:r>
              <a:rPr kumimoji="1" lang="en-US" altLang="ja-JP" dirty="0"/>
              <a:t>2019</a:t>
            </a:r>
            <a:r>
              <a:rPr kumimoji="1" lang="ja-JP" altLang="en-US" dirty="0"/>
              <a:t>年時点では</a:t>
            </a:r>
            <a:r>
              <a:rPr kumimoji="1" lang="en-US" altLang="ja-JP" dirty="0"/>
              <a:t>19.1%</a:t>
            </a:r>
            <a:r>
              <a:rPr kumimoji="1" lang="ja-JP" altLang="en-US" dirty="0"/>
              <a:t>となっています。</a:t>
            </a:r>
            <a:endParaRPr kumimoji="1" lang="en-US" altLang="ja-JP" dirty="0"/>
          </a:p>
          <a:p>
            <a:r>
              <a:rPr kumimoji="1" lang="ja-JP" altLang="en-US" dirty="0"/>
              <a:t>また、規模別でみると、</a:t>
            </a:r>
            <a:r>
              <a:rPr kumimoji="1" lang="en-US" altLang="ja-JP" dirty="0"/>
              <a:t>2000</a:t>
            </a:r>
            <a:r>
              <a:rPr kumimoji="1" lang="ja-JP" altLang="en-US" dirty="0"/>
              <a:t>人以上の企業では</a:t>
            </a:r>
            <a:r>
              <a:rPr kumimoji="1" lang="en-US" altLang="ja-JP" dirty="0"/>
              <a:t>46.6%</a:t>
            </a:r>
            <a:r>
              <a:rPr kumimoji="1" lang="ja-JP" altLang="en-US" dirty="0"/>
              <a:t>となっており、規模が大きいほど導入が進んでいる傾向です。</a:t>
            </a:r>
            <a:endParaRPr kumimoji="1" lang="en-US" altLang="ja-JP" dirty="0"/>
          </a:p>
          <a:p>
            <a:endParaRPr kumimoji="1" lang="en-US" altLang="ja-JP" dirty="0"/>
          </a:p>
          <a:p>
            <a:r>
              <a:rPr kumimoji="1" lang="ja-JP" altLang="en-US" dirty="0"/>
              <a:t>これはコロナ前のデータとなります。（コロナ後の企業動向については最終章でお話しします</a:t>
            </a:r>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6</a:t>
            </a:fld>
            <a:endParaRPr kumimoji="1" lang="ja-JP" altLang="en-US"/>
          </a:p>
        </p:txBody>
      </p:sp>
    </p:spTree>
    <p:extLst>
      <p:ext uri="{BB962C8B-B14F-4D97-AF65-F5344CB8AC3E}">
        <p14:creationId xmlns:p14="http://schemas.microsoft.com/office/powerpoint/2010/main" val="1328879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総務省ではテレワークの導入・活用を進めている企業・団体を「テレワーク先駆者」として、さらに十分な利用実績が認められる企業を</a:t>
            </a:r>
            <a:endParaRPr kumimoji="1" lang="en-US" altLang="ja-JP" dirty="0"/>
          </a:p>
          <a:p>
            <a:r>
              <a:rPr kumimoji="1" lang="ja-JP" altLang="en-US" dirty="0"/>
              <a:t>「テレワーク先駆者百選」として選定しています。</a:t>
            </a:r>
            <a:endParaRPr kumimoji="1" lang="en-US" altLang="ja-JP" dirty="0"/>
          </a:p>
          <a:p>
            <a:r>
              <a:rPr kumimoji="1" lang="en-US" altLang="ja-JP" dirty="0"/>
              <a:t>(※</a:t>
            </a:r>
            <a:r>
              <a:rPr kumimoji="1" lang="ja-JP" altLang="en-US" dirty="0"/>
              <a:t>スライド内添付画像に、選定された企業名の記載がございます</a:t>
            </a:r>
            <a:r>
              <a:rPr kumimoji="1" lang="en-US" altLang="ja-JP" dirty="0"/>
              <a:t>)</a:t>
            </a:r>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7</a:t>
            </a:fld>
            <a:endParaRPr kumimoji="1" lang="ja-JP" altLang="en-US"/>
          </a:p>
        </p:txBody>
      </p:sp>
    </p:spTree>
    <p:extLst>
      <p:ext uri="{BB962C8B-B14F-4D97-AF65-F5344CB8AC3E}">
        <p14:creationId xmlns:p14="http://schemas.microsoft.com/office/powerpoint/2010/main" val="9901262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テレワークは、</a:t>
            </a:r>
            <a:r>
              <a:rPr kumimoji="1" lang="ja-JP" altLang="en-US" dirty="0"/>
              <a:t>働く場所によって大きく以下の</a:t>
            </a:r>
            <a:r>
              <a:rPr kumimoji="1" lang="en-US" altLang="ja-JP" dirty="0"/>
              <a:t>3</a:t>
            </a:r>
            <a:r>
              <a:rPr kumimoji="1" lang="ja-JP" altLang="en-US" dirty="0"/>
              <a:t>つに分類されます。</a:t>
            </a:r>
            <a:endParaRPr kumimoji="1" lang="en-US" altLang="ja-JP" dirty="0"/>
          </a:p>
          <a:p>
            <a:endParaRPr lang="en-US" altLang="ja-JP" dirty="0"/>
          </a:p>
          <a:p>
            <a:pPr marL="342900" indent="-342900">
              <a:buFont typeface="Wingdings" panose="05000000000000000000" pitchFamily="2" charset="2"/>
              <a:buChar char="u"/>
            </a:pPr>
            <a:r>
              <a:rPr kumimoji="1" lang="ja-JP" altLang="en-US" dirty="0"/>
              <a:t>在宅勤務</a:t>
            </a:r>
            <a:endParaRPr kumimoji="1" lang="en-US" altLang="ja-JP" dirty="0"/>
          </a:p>
          <a:p>
            <a:pPr marL="342900" indent="-342900">
              <a:buFont typeface="Wingdings" panose="05000000000000000000" pitchFamily="2" charset="2"/>
              <a:buChar char="u"/>
            </a:pPr>
            <a:r>
              <a:rPr lang="ja-JP" altLang="en-US" dirty="0"/>
              <a:t>モバイルワーク</a:t>
            </a:r>
            <a:endParaRPr lang="en-US" altLang="ja-JP" dirty="0"/>
          </a:p>
          <a:p>
            <a:pPr marL="342900" indent="-342900">
              <a:buFont typeface="Wingdings" panose="05000000000000000000" pitchFamily="2" charset="2"/>
              <a:buChar char="u"/>
            </a:pPr>
            <a:r>
              <a:rPr kumimoji="1" lang="ja-JP" altLang="en-US" dirty="0"/>
              <a:t>サテライトオフィス勤務</a:t>
            </a:r>
            <a:endParaRPr kumimoji="1" lang="en-US" altLang="ja-JP" dirty="0"/>
          </a:p>
          <a:p>
            <a:r>
              <a:rPr kumimoji="1" lang="en-US" altLang="ja-JP" dirty="0"/>
              <a:t>(</a:t>
            </a:r>
            <a:r>
              <a:rPr kumimoji="1" lang="ja-JP" altLang="en-US" dirty="0"/>
              <a:t>参考</a:t>
            </a:r>
            <a:r>
              <a:rPr kumimoji="1" lang="en-US" altLang="ja-JP" dirty="0"/>
              <a:t>:</a:t>
            </a:r>
            <a:r>
              <a:rPr lang="en-US" altLang="ja-JP" dirty="0">
                <a:hlinkClick r:id="rId3"/>
              </a:rPr>
              <a:t>https://work-holiday.mhlw.go.jp/telework/</a:t>
            </a:r>
            <a:r>
              <a:rPr kumimoji="1" lang="en-US" altLang="ja-JP" dirty="0"/>
              <a:t>)</a:t>
            </a:r>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8</a:t>
            </a:fld>
            <a:endParaRPr kumimoji="1" lang="ja-JP" altLang="en-US"/>
          </a:p>
        </p:txBody>
      </p:sp>
    </p:spTree>
    <p:extLst>
      <p:ext uri="{BB962C8B-B14F-4D97-AF65-F5344CB8AC3E}">
        <p14:creationId xmlns:p14="http://schemas.microsoft.com/office/powerpoint/2010/main" val="4095920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在宅勤務は、</a:t>
            </a:r>
            <a:r>
              <a:rPr lang="ja-JP" altLang="ja-JP" dirty="0"/>
              <a:t>オフィスには出勤せず自宅を就業場所とする</a:t>
            </a:r>
            <a:r>
              <a:rPr lang="ja-JP" altLang="en-US" dirty="0"/>
              <a:t>働き方です。</a:t>
            </a:r>
            <a:r>
              <a:rPr lang="ja-JP" altLang="ja-JP" dirty="0"/>
              <a:t>顧客訪問や会議による外出は無く、自宅で業務を行</a:t>
            </a:r>
            <a:r>
              <a:rPr lang="ja-JP" altLang="en-US" dirty="0"/>
              <a:t>います。</a:t>
            </a:r>
            <a:endParaRPr lang="ja-JP" altLang="ja-JP" dirty="0"/>
          </a:p>
          <a:p>
            <a:r>
              <a:rPr lang="ja-JP" altLang="ja-JP" dirty="0"/>
              <a:t>企業によっては、週</a:t>
            </a:r>
            <a:r>
              <a:rPr lang="en-US" altLang="ja-JP" dirty="0"/>
              <a:t>1,2</a:t>
            </a:r>
            <a:r>
              <a:rPr lang="ja-JP" altLang="ja-JP" dirty="0"/>
              <a:t>回のみの在宅勤務や、半日のみ在宅勤務を行うなどの方法で導入することもあ</a:t>
            </a:r>
            <a:r>
              <a:rPr lang="ja-JP" altLang="en-US" dirty="0"/>
              <a:t>ります。</a:t>
            </a:r>
            <a:endParaRPr lang="en-US" altLang="ja-JP" dirty="0"/>
          </a:p>
          <a:p>
            <a:r>
              <a:rPr lang="ja-JP" altLang="en-US" dirty="0"/>
              <a:t>メリットの例としては</a:t>
            </a:r>
            <a:r>
              <a:rPr lang="ja-JP" altLang="ja-JP" dirty="0"/>
              <a:t> </a:t>
            </a:r>
          </a:p>
          <a:p>
            <a:r>
              <a:rPr lang="ja-JP" altLang="ja-JP" dirty="0"/>
              <a:t>・通勤時間の削減により、育児や介護を含んだ、</a:t>
            </a:r>
            <a:endParaRPr lang="en-US" altLang="ja-JP" dirty="0"/>
          </a:p>
          <a:p>
            <a:r>
              <a:rPr lang="ja-JP" altLang="en-US" dirty="0"/>
              <a:t>　</a:t>
            </a:r>
            <a:r>
              <a:rPr lang="ja-JP" altLang="ja-JP" dirty="0"/>
              <a:t>家族と過ごす時間に充てることができる</a:t>
            </a:r>
          </a:p>
          <a:p>
            <a:r>
              <a:rPr lang="ja-JP" altLang="ja-JP" dirty="0"/>
              <a:t>・通勤時間の削減により、自己研鑽に時間を割くことが出来る</a:t>
            </a:r>
          </a:p>
          <a:p>
            <a:r>
              <a:rPr lang="ja-JP" altLang="ja-JP" dirty="0"/>
              <a:t>・病気、けが、障がいなどにより通勤困難な従業員の就労継続</a:t>
            </a:r>
            <a:endParaRPr lang="en-US" altLang="ja-JP" dirty="0"/>
          </a:p>
          <a:p>
            <a:r>
              <a:rPr kumimoji="1" lang="ja-JP" altLang="en-US" dirty="0"/>
              <a:t>などが挙げられます。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a:t>
            </a:r>
            <a:r>
              <a:rPr kumimoji="1" lang="ja-JP" altLang="en-US" dirty="0"/>
              <a:t>参考</a:t>
            </a:r>
            <a:r>
              <a:rPr kumimoji="1" lang="en-US" altLang="ja-JP" dirty="0"/>
              <a:t>:</a:t>
            </a:r>
            <a:r>
              <a:rPr lang="en-US" altLang="ja-JP" dirty="0">
                <a:hlinkClick r:id="rId3"/>
              </a:rPr>
              <a:t>https://work-holiday.mhlw.go.jp/telework/</a:t>
            </a:r>
            <a:r>
              <a:rPr kumimoji="1" lang="en-US" altLang="ja-JP" dirty="0"/>
              <a:t>)</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9</a:t>
            </a:fld>
            <a:endParaRPr kumimoji="1" lang="ja-JP" altLang="en-US"/>
          </a:p>
        </p:txBody>
      </p:sp>
    </p:spTree>
    <p:extLst>
      <p:ext uri="{BB962C8B-B14F-4D97-AF65-F5344CB8AC3E}">
        <p14:creationId xmlns:p14="http://schemas.microsoft.com/office/powerpoint/2010/main" val="3821969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モバイルワークは、</a:t>
            </a:r>
            <a:r>
              <a:rPr lang="ja-JP" altLang="ja-JP" dirty="0"/>
              <a:t>移動中（交通機関の車内など）や顧客先、カフェなどを就業場所とする働き方のこと</a:t>
            </a:r>
            <a:r>
              <a:rPr lang="ja-JP" altLang="en-US" dirty="0"/>
              <a:t>です。</a:t>
            </a:r>
            <a:endParaRPr lang="en-US" altLang="ja-JP" dirty="0"/>
          </a:p>
          <a:p>
            <a:r>
              <a:rPr lang="ja-JP" altLang="en-US" dirty="0"/>
              <a:t>モバイルワークを遂行する為に、社員にノート</a:t>
            </a:r>
            <a:r>
              <a:rPr lang="en-US" altLang="ja-JP" dirty="0"/>
              <a:t>PC</a:t>
            </a:r>
            <a:r>
              <a:rPr lang="ja-JP" altLang="en-US" dirty="0"/>
              <a:t>、スマートフォン、タブレットなどを貸与している企業も少なくありません。</a:t>
            </a:r>
            <a:endParaRPr lang="en-US" altLang="ja-JP" dirty="0"/>
          </a:p>
          <a:p>
            <a:r>
              <a:rPr lang="ja-JP" altLang="en-US" dirty="0"/>
              <a:t>メリットの例としては</a:t>
            </a:r>
            <a:endParaRPr lang="ja-JP" altLang="ja-JP" dirty="0"/>
          </a:p>
          <a:p>
            <a:r>
              <a:rPr lang="ja-JP" altLang="ja-JP" dirty="0"/>
              <a:t>・外出が多い職種では、移動時間や隙間の時間を使って効率的な業務遂行ができる</a:t>
            </a:r>
          </a:p>
          <a:p>
            <a:r>
              <a:rPr lang="ja-JP" altLang="ja-JP" dirty="0"/>
              <a:t>・急な依頼作業、用件に対しても迅速な対応ができる</a:t>
            </a:r>
          </a:p>
          <a:p>
            <a:r>
              <a:rPr lang="ja-JP" altLang="ja-JP" dirty="0"/>
              <a:t>・オフィスに戻って仕事をする必要がなくなる為、無駄な移動を削減できる</a:t>
            </a:r>
            <a:endParaRPr lang="en-US" altLang="ja-JP" dirty="0"/>
          </a:p>
          <a:p>
            <a:r>
              <a:rPr kumimoji="1" lang="ja-JP" altLang="en-US" dirty="0"/>
              <a:t>などが挙げられます。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a:t>
            </a:r>
            <a:r>
              <a:rPr kumimoji="1" lang="ja-JP" altLang="en-US" dirty="0"/>
              <a:t>参考</a:t>
            </a:r>
            <a:r>
              <a:rPr kumimoji="1" lang="en-US" altLang="ja-JP" dirty="0"/>
              <a:t>:</a:t>
            </a:r>
            <a:r>
              <a:rPr lang="en-US" altLang="ja-JP" dirty="0">
                <a:hlinkClick r:id="rId3"/>
              </a:rPr>
              <a:t>https://work-holiday.mhlw.go.jp/telework/</a:t>
            </a:r>
            <a:r>
              <a:rPr kumimoji="1" lang="en-US" altLang="ja-JP" dirty="0"/>
              <a:t>)</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10</a:t>
            </a:fld>
            <a:endParaRPr kumimoji="1" lang="ja-JP" altLang="en-US"/>
          </a:p>
        </p:txBody>
      </p:sp>
    </p:spTree>
    <p:extLst>
      <p:ext uri="{BB962C8B-B14F-4D97-AF65-F5344CB8AC3E}">
        <p14:creationId xmlns:p14="http://schemas.microsoft.com/office/powerpoint/2010/main" val="4219103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サテライトオフィス勤務とは、</a:t>
            </a:r>
            <a:r>
              <a:rPr lang="ja-JP" altLang="ja-JP" dirty="0"/>
              <a:t>所属するオフィス以外の他のオフィスや、共用コワーキングスペース、シェアオフィスなどを利用する働き方のこと</a:t>
            </a:r>
            <a:r>
              <a:rPr lang="ja-JP" altLang="en-US" dirty="0"/>
              <a:t>です。</a:t>
            </a:r>
            <a:endParaRPr lang="en-US" altLang="ja-JP" dirty="0"/>
          </a:p>
          <a:p>
            <a:r>
              <a:rPr lang="ja-JP" altLang="ja-JP" dirty="0"/>
              <a:t>営業活動中や出張の際に立ち寄って利用する、在宅勤務の代わりに自宅近くのサテライトオフィスで勤務する、などの働き方がで</a:t>
            </a:r>
            <a:r>
              <a:rPr lang="ja-JP" altLang="en-US" dirty="0"/>
              <a:t>きます。</a:t>
            </a:r>
            <a:endParaRPr lang="en-US" altLang="ja-JP" dirty="0"/>
          </a:p>
          <a:p>
            <a:endParaRPr lang="ja-JP" altLang="ja-JP" dirty="0"/>
          </a:p>
          <a:p>
            <a:r>
              <a:rPr lang="ja-JP" altLang="en-US" dirty="0"/>
              <a:t>メリットの例としては</a:t>
            </a:r>
            <a:endParaRPr lang="ja-JP" altLang="ja-JP" dirty="0"/>
          </a:p>
          <a:p>
            <a:r>
              <a:rPr lang="ja-JP" altLang="ja-JP" dirty="0"/>
              <a:t>・顧客先に近い施設を利用することで、迅速な顧客対応</a:t>
            </a:r>
            <a:r>
              <a:rPr lang="ja-JP" altLang="en-US" dirty="0"/>
              <a:t>ができる</a:t>
            </a:r>
            <a:endParaRPr lang="en-US" altLang="ja-JP" dirty="0"/>
          </a:p>
          <a:p>
            <a:r>
              <a:rPr lang="ja-JP" altLang="en-US" dirty="0"/>
              <a:t>・</a:t>
            </a:r>
            <a:r>
              <a:rPr lang="ja-JP" altLang="ja-JP" dirty="0"/>
              <a:t>帰社などのための移動時間の削減により、業務を効率化できる</a:t>
            </a:r>
          </a:p>
          <a:p>
            <a:r>
              <a:rPr lang="ja-JP" altLang="ja-JP" dirty="0"/>
              <a:t>・従業員の自宅に近い施設を利用することで、</a:t>
            </a:r>
            <a:r>
              <a:rPr lang="ja-JP" altLang="en-US" dirty="0"/>
              <a:t>自身の事情や災害による交通遮断時等の際に、</a:t>
            </a:r>
            <a:r>
              <a:rPr lang="ja-JP" altLang="ja-JP" dirty="0"/>
              <a:t>所属するオフィスまで通勤することが困難な人も働くことができる</a:t>
            </a:r>
            <a:endParaRPr kumimoji="1" lang="ja-JP" altLang="en-US" dirty="0"/>
          </a:p>
          <a:p>
            <a:r>
              <a:rPr kumimoji="1" lang="ja-JP" altLang="en-US" dirty="0"/>
              <a:t>などが挙げられます。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a:t>
            </a:r>
            <a:r>
              <a:rPr kumimoji="1" lang="ja-JP" altLang="en-US" dirty="0"/>
              <a:t>参考</a:t>
            </a:r>
            <a:r>
              <a:rPr kumimoji="1" lang="en-US" altLang="ja-JP" dirty="0"/>
              <a:t>:</a:t>
            </a:r>
            <a:r>
              <a:rPr lang="en-US" altLang="ja-JP" dirty="0">
                <a:hlinkClick r:id="rId3"/>
              </a:rPr>
              <a:t>https://work-holiday.mhlw.go.jp/telework/</a:t>
            </a:r>
            <a:r>
              <a:rPr kumimoji="1" lang="en-US" altLang="ja-JP" dirty="0"/>
              <a:t>)</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11</a:t>
            </a:fld>
            <a:endParaRPr kumimoji="1" lang="ja-JP" altLang="en-US"/>
          </a:p>
        </p:txBody>
      </p:sp>
    </p:spTree>
    <p:extLst>
      <p:ext uri="{BB962C8B-B14F-4D97-AF65-F5344CB8AC3E}">
        <p14:creationId xmlns:p14="http://schemas.microsoft.com/office/powerpoint/2010/main" val="21336874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表紙">
    <p:spTree>
      <p:nvGrpSpPr>
        <p:cNvPr id="1" name=""/>
        <p:cNvGrpSpPr/>
        <p:nvPr/>
      </p:nvGrpSpPr>
      <p:grpSpPr>
        <a:xfrm>
          <a:off x="0" y="0"/>
          <a:ext cx="0" cy="0"/>
          <a:chOff x="0" y="0"/>
          <a:chExt cx="0" cy="0"/>
        </a:xfrm>
      </p:grpSpPr>
      <p:pic>
        <p:nvPicPr>
          <p:cNvPr id="2" name="図 1"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4" name="図 3" descr="logo2.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pic>
        <p:nvPicPr>
          <p:cNvPr id="5" name="図 4"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6" name="図 5" descr="logo2.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sp>
        <p:nvSpPr>
          <p:cNvPr id="7" name="タイトル 1"/>
          <p:cNvSpPr>
            <a:spLocks noGrp="1"/>
          </p:cNvSpPr>
          <p:nvPr>
            <p:ph type="ctrTitle" hasCustomPrompt="1"/>
          </p:nvPr>
        </p:nvSpPr>
        <p:spPr>
          <a:xfrm>
            <a:off x="452499" y="3480348"/>
            <a:ext cx="8234932" cy="1539695"/>
          </a:xfrm>
          <a:prstGeom prst="rect">
            <a:avLst/>
          </a:prstGeom>
        </p:spPr>
        <p:txBody>
          <a:bodyPr/>
          <a:lstStyle>
            <a:lvl1pPr algn="l">
              <a:lnSpc>
                <a:spcPts val="3600"/>
              </a:lnSpc>
              <a:spcAft>
                <a:spcPts val="0"/>
              </a:spcAft>
              <a:defRPr sz="28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br>
              <a:rPr kumimoji="1" lang="en-US" altLang="ja-JP" dirty="0"/>
            </a:br>
            <a:r>
              <a:rPr kumimoji="1" lang="ja-JP" altLang="en-US" dirty="0"/>
              <a:t>のご提案</a:t>
            </a:r>
          </a:p>
        </p:txBody>
      </p:sp>
      <p:sp>
        <p:nvSpPr>
          <p:cNvPr id="8" name="サブタイトル 2"/>
          <p:cNvSpPr>
            <a:spLocks noGrp="1"/>
          </p:cNvSpPr>
          <p:nvPr>
            <p:ph type="subTitle" idx="1" hasCustomPrompt="1"/>
          </p:nvPr>
        </p:nvSpPr>
        <p:spPr>
          <a:xfrm>
            <a:off x="452498" y="2964515"/>
            <a:ext cx="8234933" cy="404600"/>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200" b="1">
                <a:solidFill>
                  <a:srgbClr val="404040"/>
                </a:solidFill>
                <a:latin typeface="メイリオ"/>
                <a:ea typeface="メイリオ"/>
                <a:cs typeface="メイリオ"/>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ja-JP" altLang="en-US" dirty="0"/>
              <a:t>　御中</a:t>
            </a:r>
          </a:p>
          <a:p>
            <a:endParaRPr kumimoji="1" lang="ja-JP" altLang="en-US" dirty="0"/>
          </a:p>
        </p:txBody>
      </p:sp>
      <p:sp>
        <p:nvSpPr>
          <p:cNvPr id="9" name="テキスト プレースホルダー 3"/>
          <p:cNvSpPr>
            <a:spLocks noGrp="1"/>
          </p:cNvSpPr>
          <p:nvPr>
            <p:ph type="body" sz="quarter" idx="10" hasCustomPrompt="1"/>
          </p:nvPr>
        </p:nvSpPr>
        <p:spPr>
          <a:xfrm>
            <a:off x="45514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2000/00/00</a:t>
            </a:r>
            <a:endParaRPr kumimoji="1" lang="ja-JP" altLang="en-US" dirty="0"/>
          </a:p>
        </p:txBody>
      </p:sp>
      <p:sp>
        <p:nvSpPr>
          <p:cNvPr id="10" name="テキスト プレースホルダー 3"/>
          <p:cNvSpPr>
            <a:spLocks noGrp="1"/>
          </p:cNvSpPr>
          <p:nvPr>
            <p:ph type="body" sz="quarter" idx="11" hasCustomPrompt="1"/>
          </p:nvPr>
        </p:nvSpPr>
        <p:spPr>
          <a:xfrm>
            <a:off x="240452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Ver.0.0</a:t>
            </a:r>
            <a:endParaRPr kumimoji="1" lang="ja-JP" altLang="en-US" dirty="0"/>
          </a:p>
        </p:txBody>
      </p:sp>
      <p:pic>
        <p:nvPicPr>
          <p:cNvPr id="11" name="図 10" descr="c-4-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12" name="図 11" descr="logo2.ai"/>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spTree>
    <p:extLst>
      <p:ext uri="{BB962C8B-B14F-4D97-AF65-F5344CB8AC3E}">
        <p14:creationId xmlns:p14="http://schemas.microsoft.com/office/powerpoint/2010/main" val="4046575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スライド②_2枠">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341700" y="755919"/>
            <a:ext cx="4191000" cy="5540377"/>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800" b="1" i="0">
                <a:solidFill>
                  <a:schemeClr val="tx1">
                    <a:lumMod val="85000"/>
                    <a:lumOff val="15000"/>
                  </a:schemeClr>
                </a:solidFill>
                <a:latin typeface="メイリオ"/>
                <a:ea typeface="メイリオ"/>
                <a:cs typeface="メイリオ"/>
              </a:defRPr>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4" name="コンテンツ プレースホルダー 3"/>
          <p:cNvSpPr>
            <a:spLocks noGrp="1"/>
          </p:cNvSpPr>
          <p:nvPr>
            <p:ph sz="half" idx="2"/>
          </p:nvPr>
        </p:nvSpPr>
        <p:spPr>
          <a:xfrm>
            <a:off x="4532701" y="755919"/>
            <a:ext cx="4237666" cy="5540377"/>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800" b="1" i="0">
                <a:solidFill>
                  <a:schemeClr val="tx1">
                    <a:lumMod val="85000"/>
                    <a:lumOff val="15000"/>
                  </a:schemeClr>
                </a:solidFill>
                <a:latin typeface="メイリオ"/>
                <a:ea typeface="メイリオ"/>
                <a:cs typeface="メイリオ"/>
              </a:defRPr>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5"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3" name="テキスト ボックス 12"/>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Tree>
    <p:extLst>
      <p:ext uri="{BB962C8B-B14F-4D97-AF65-F5344CB8AC3E}">
        <p14:creationId xmlns:p14="http://schemas.microsoft.com/office/powerpoint/2010/main" val="1075380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スライド③_4枠">
    <p:spTree>
      <p:nvGrpSpPr>
        <p:cNvPr id="1" name=""/>
        <p:cNvGrpSpPr/>
        <p:nvPr/>
      </p:nvGrpSpPr>
      <p:grpSpPr>
        <a:xfrm>
          <a:off x="0" y="0"/>
          <a:ext cx="0" cy="0"/>
          <a:chOff x="0" y="0"/>
          <a:chExt cx="0" cy="0"/>
        </a:xfrm>
      </p:grpSpPr>
      <p:sp>
        <p:nvSpPr>
          <p:cNvPr id="5"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1" name="テキスト プレースホルダー 2"/>
          <p:cNvSpPr>
            <a:spLocks noGrp="1"/>
          </p:cNvSpPr>
          <p:nvPr>
            <p:ph type="body" idx="1"/>
          </p:nvPr>
        </p:nvSpPr>
        <p:spPr>
          <a:xfrm>
            <a:off x="340745" y="755966"/>
            <a:ext cx="4187825" cy="639762"/>
          </a:xfrm>
          <a:prstGeom prst="rect">
            <a:avLst/>
          </a:prstGeom>
        </p:spPr>
        <p:txBody>
          <a:bodyPr anchor="b"/>
          <a:lstStyle>
            <a:lvl1pPr marL="0" indent="0">
              <a:buNone/>
              <a:defRPr sz="2000" b="0" i="0">
                <a:solidFill>
                  <a:schemeClr val="tx1">
                    <a:lumMod val="75000"/>
                  </a:schemeClr>
                </a:solidFill>
                <a:latin typeface="メイリオ"/>
                <a:ea typeface="メイリオ"/>
                <a:cs typeface="メイリオ"/>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2" name="コンテンツ プレースホルダー 3"/>
          <p:cNvSpPr>
            <a:spLocks noGrp="1"/>
          </p:cNvSpPr>
          <p:nvPr>
            <p:ph sz="half" idx="2"/>
          </p:nvPr>
        </p:nvSpPr>
        <p:spPr>
          <a:xfrm>
            <a:off x="340745" y="1395727"/>
            <a:ext cx="4187825" cy="4900570"/>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600" b="1" i="0">
                <a:solidFill>
                  <a:schemeClr val="tx1">
                    <a:lumMod val="85000"/>
                    <a:lumOff val="15000"/>
                  </a:schemeClr>
                </a:solidFill>
                <a:latin typeface="メイリオ"/>
                <a:ea typeface="メイリオ"/>
                <a:cs typeface="メイリオ"/>
              </a:defRPr>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13" name="テキスト プレースホルダー 4"/>
          <p:cNvSpPr>
            <a:spLocks noGrp="1"/>
          </p:cNvSpPr>
          <p:nvPr>
            <p:ph type="body" sz="quarter" idx="3"/>
          </p:nvPr>
        </p:nvSpPr>
        <p:spPr>
          <a:xfrm>
            <a:off x="4528570" y="755966"/>
            <a:ext cx="4241797" cy="639762"/>
          </a:xfrm>
          <a:prstGeom prst="rect">
            <a:avLst/>
          </a:prstGeom>
        </p:spPr>
        <p:txBody>
          <a:bodyPr anchor="b"/>
          <a:lstStyle>
            <a:lvl1pPr marL="0" indent="0">
              <a:buNone/>
              <a:defRPr sz="2000" b="0" i="0">
                <a:solidFill>
                  <a:schemeClr val="tx1">
                    <a:lumMod val="75000"/>
                  </a:schemeClr>
                </a:solidFill>
                <a:latin typeface="メイリオ"/>
                <a:ea typeface="メイリオ"/>
                <a:cs typeface="メイリオ"/>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4" name="コンテンツ プレースホルダー 5"/>
          <p:cNvSpPr>
            <a:spLocks noGrp="1"/>
          </p:cNvSpPr>
          <p:nvPr>
            <p:ph sz="quarter" idx="4"/>
          </p:nvPr>
        </p:nvSpPr>
        <p:spPr>
          <a:xfrm>
            <a:off x="4528570" y="1395727"/>
            <a:ext cx="4241797" cy="4900570"/>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600" b="1" i="0">
                <a:solidFill>
                  <a:schemeClr val="tx1">
                    <a:lumMod val="85000"/>
                    <a:lumOff val="15000"/>
                  </a:schemeClr>
                </a:solidFill>
                <a:latin typeface="メイリオ"/>
                <a:ea typeface="メイリオ"/>
                <a:cs typeface="メイリオ"/>
              </a:defRPr>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17" name="テキスト ボックス 16"/>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Tree>
    <p:extLst>
      <p:ext uri="{BB962C8B-B14F-4D97-AF65-F5344CB8AC3E}">
        <p14:creationId xmlns:p14="http://schemas.microsoft.com/office/powerpoint/2010/main" val="25907112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サンクスページ">
    <p:spTree>
      <p:nvGrpSpPr>
        <p:cNvPr id="1" name=""/>
        <p:cNvGrpSpPr/>
        <p:nvPr/>
      </p:nvGrpSpPr>
      <p:grpSpPr>
        <a:xfrm>
          <a:off x="0" y="0"/>
          <a:ext cx="0" cy="0"/>
          <a:chOff x="0" y="0"/>
          <a:chExt cx="0" cy="0"/>
        </a:xfrm>
      </p:grpSpPr>
      <p:pic>
        <p:nvPicPr>
          <p:cNvPr id="9" name="図 8"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11" name="テキスト ボックス 10"/>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lumMod val="75000"/>
                    <a:lumOff val="25000"/>
                  </a:schemeClr>
                </a:solidFill>
                <a:latin typeface="メイリオ"/>
                <a:ea typeface="メイリオ"/>
                <a:cs typeface="メイリオ"/>
              </a:rPr>
              <a:t>‹#›</a:t>
            </a:fld>
            <a:endParaRPr kumimoji="1" lang="ja-JP" altLang="en-US" sz="1200" b="1" dirty="0">
              <a:solidFill>
                <a:schemeClr val="tx1">
                  <a:lumMod val="75000"/>
                  <a:lumOff val="25000"/>
                </a:schemeClr>
              </a:solidFill>
              <a:latin typeface="メイリオ"/>
              <a:ea typeface="メイリオ"/>
              <a:cs typeface="メイリオ"/>
            </a:endParaRPr>
          </a:p>
        </p:txBody>
      </p:sp>
      <p:pic>
        <p:nvPicPr>
          <p:cNvPr id="12" name="Picture 2" descr="C:\Users\yminamizono\Desktop\CustomerFir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4742" y="2838018"/>
            <a:ext cx="3986566" cy="1695076"/>
          </a:xfrm>
          <a:prstGeom prst="rect">
            <a:avLst/>
          </a:prstGeom>
          <a:noFill/>
          <a:extLst>
            <a:ext uri="{909E8E84-426E-40DD-AFC4-6F175D3DCCD1}">
              <a14:hiddenFill xmlns:a14="http://schemas.microsoft.com/office/drawing/2010/main">
                <a:solidFill>
                  <a:srgbClr val="FFFFFF"/>
                </a:solidFill>
              </a14:hiddenFill>
            </a:ext>
          </a:extLst>
        </p:spPr>
      </p:pic>
      <p:pic>
        <p:nvPicPr>
          <p:cNvPr id="8" name="図 7"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15" name="テキスト ボックス 14"/>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lumMod val="75000"/>
                    <a:lumOff val="25000"/>
                  </a:schemeClr>
                </a:solidFill>
                <a:latin typeface="メイリオ"/>
                <a:ea typeface="メイリオ"/>
                <a:cs typeface="メイリオ"/>
              </a:rPr>
              <a:t>‹#›</a:t>
            </a:fld>
            <a:endParaRPr kumimoji="1" lang="ja-JP" altLang="en-US" sz="1200" b="1" dirty="0">
              <a:solidFill>
                <a:schemeClr val="tx1">
                  <a:lumMod val="75000"/>
                  <a:lumOff val="25000"/>
                </a:schemeClr>
              </a:solidFill>
              <a:latin typeface="メイリオ"/>
              <a:ea typeface="メイリオ"/>
              <a:cs typeface="メイリオ"/>
            </a:endParaRPr>
          </a:p>
        </p:txBody>
      </p:sp>
      <p:pic>
        <p:nvPicPr>
          <p:cNvPr id="3" name="図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57437" y="2737115"/>
            <a:ext cx="4429125" cy="1724025"/>
          </a:xfrm>
          <a:prstGeom prst="rect">
            <a:avLst/>
          </a:prstGeom>
        </p:spPr>
      </p:pic>
      <p:pic>
        <p:nvPicPr>
          <p:cNvPr id="16" name="図 15" descr="c-4-2.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19" name="テキスト ボックス 18"/>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lumMod val="75000"/>
                    <a:lumOff val="25000"/>
                  </a:schemeClr>
                </a:solidFill>
                <a:latin typeface="メイリオ"/>
                <a:ea typeface="メイリオ"/>
                <a:cs typeface="メイリオ"/>
              </a:rPr>
              <a:t>‹#›</a:t>
            </a:fld>
            <a:endParaRPr kumimoji="1" lang="ja-JP" altLang="en-US" sz="1200" b="1" dirty="0">
              <a:solidFill>
                <a:schemeClr val="tx1">
                  <a:lumMod val="75000"/>
                  <a:lumOff val="25000"/>
                </a:schemeClr>
              </a:solidFill>
              <a:latin typeface="メイリオ"/>
              <a:ea typeface="メイリオ"/>
              <a:cs typeface="メイリオ"/>
            </a:endParaRPr>
          </a:p>
        </p:txBody>
      </p:sp>
      <p:pic>
        <p:nvPicPr>
          <p:cNvPr id="2" name="図 1"/>
          <p:cNvPicPr>
            <a:picLocks noChangeAspect="1"/>
          </p:cNvPicPr>
          <p:nvPr userDrawn="1"/>
        </p:nvPicPr>
        <p:blipFill>
          <a:blip r:embed="rId5"/>
          <a:stretch>
            <a:fillRect/>
          </a:stretch>
        </p:blipFill>
        <p:spPr>
          <a:xfrm>
            <a:off x="2700244" y="2119264"/>
            <a:ext cx="3743512" cy="2985232"/>
          </a:xfrm>
          <a:prstGeom prst="rect">
            <a:avLst/>
          </a:prstGeom>
        </p:spPr>
      </p:pic>
    </p:spTree>
    <p:extLst>
      <p:ext uri="{BB962C8B-B14F-4D97-AF65-F5344CB8AC3E}">
        <p14:creationId xmlns:p14="http://schemas.microsoft.com/office/powerpoint/2010/main" val="3126994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スライド①_ベース">
    <p:spTree>
      <p:nvGrpSpPr>
        <p:cNvPr id="1" name=""/>
        <p:cNvGrpSpPr/>
        <p:nvPr/>
      </p:nvGrpSpPr>
      <p:grpSpPr>
        <a:xfrm>
          <a:off x="0" y="0"/>
          <a:ext cx="0" cy="0"/>
          <a:chOff x="0" y="0"/>
          <a:chExt cx="0" cy="0"/>
        </a:xfrm>
      </p:grpSpPr>
      <p:pic>
        <p:nvPicPr>
          <p:cNvPr id="2" name="図 1"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34" y="17274"/>
            <a:ext cx="9144000" cy="6852242"/>
          </a:xfrm>
          <a:prstGeom prst="rect">
            <a:avLst/>
          </a:prstGeom>
        </p:spPr>
      </p:pic>
      <p:sp>
        <p:nvSpPr>
          <p:cNvPr id="24" name="テキスト ボックス 2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6" name="図 5"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95" y="17274"/>
            <a:ext cx="9144000" cy="6852242"/>
          </a:xfrm>
          <a:prstGeom prst="rect">
            <a:avLst/>
          </a:prstGeom>
        </p:spPr>
      </p:pic>
      <p:sp>
        <p:nvSpPr>
          <p:cNvPr id="9" name="テキスト ボックス 8"/>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0" name="コンテンツ プレースホルダー 2"/>
          <p:cNvSpPr>
            <a:spLocks noGrp="1"/>
          </p:cNvSpPr>
          <p:nvPr>
            <p:ph idx="1"/>
          </p:nvPr>
        </p:nvSpPr>
        <p:spPr>
          <a:xfrm>
            <a:off x="340745" y="756193"/>
            <a:ext cx="8429622" cy="5531438"/>
          </a:xfrm>
          <a:prstGeom prst="rect">
            <a:avLst/>
          </a:prstGeom>
        </p:spPr>
        <p:txBody>
          <a:bodyPr/>
          <a:lstStyle>
            <a:lvl1pPr marL="0" indent="0">
              <a:buClr>
                <a:schemeClr val="accent3">
                  <a:lumMod val="50000"/>
                </a:schemeClr>
              </a:buClr>
              <a:buFont typeface="Wingdings" panose="05000000000000000000" pitchFamily="2" charset="2"/>
              <a:buNone/>
              <a:defRPr sz="2000" b="0" i="0">
                <a:solidFill>
                  <a:srgbClr val="404040"/>
                </a:solidFill>
                <a:latin typeface="メイリオ"/>
                <a:ea typeface="メイリオ"/>
                <a:cs typeface="メイリオ"/>
              </a:defRPr>
            </a:lvl1pPr>
            <a:lvl2pPr marL="742950" indent="-285750">
              <a:buClr>
                <a:schemeClr val="accent3">
                  <a:lumMod val="50000"/>
                </a:schemeClr>
              </a:buClr>
              <a:buFont typeface="Wingdings" panose="05000000000000000000" pitchFamily="2" charset="2"/>
              <a:buChar char="u"/>
              <a:defRPr sz="1800" b="0" i="0">
                <a:solidFill>
                  <a:schemeClr val="tx1">
                    <a:lumMod val="85000"/>
                    <a:lumOff val="15000"/>
                  </a:schemeClr>
                </a:solidFill>
                <a:latin typeface="メイリオ"/>
                <a:ea typeface="メイリオ"/>
                <a:cs typeface="メイリオ"/>
              </a:defRPr>
            </a:lvl2pPr>
            <a:lvl3pPr marL="1200150" indent="-285750">
              <a:buClr>
                <a:schemeClr val="accent3">
                  <a:lumMod val="50000"/>
                </a:schemeClr>
              </a:buClr>
              <a:buFont typeface="Wingdings" panose="05000000000000000000" pitchFamily="2" charset="2"/>
              <a:buChar char="u"/>
              <a:defRPr sz="1600" b="0" i="0">
                <a:solidFill>
                  <a:srgbClr val="404040"/>
                </a:solidFill>
                <a:latin typeface="メイリオ"/>
                <a:ea typeface="メイリオ"/>
                <a:cs typeface="メイリオ"/>
              </a:defRPr>
            </a:lvl3pPr>
            <a:lvl4pPr marL="1657350" indent="-285750">
              <a:buClr>
                <a:schemeClr val="accent3">
                  <a:lumMod val="50000"/>
                </a:schemeClr>
              </a:buClr>
              <a:buFont typeface="Wingdings" panose="05000000000000000000" pitchFamily="2" charset="2"/>
              <a:buChar char="u"/>
              <a:defRPr sz="1400" b="0" i="0">
                <a:solidFill>
                  <a:srgbClr val="404040"/>
                </a:solidFill>
                <a:latin typeface="メイリオ"/>
                <a:ea typeface="メイリオ"/>
                <a:cs typeface="メイリオ"/>
              </a:defRPr>
            </a:lvl4pPr>
            <a:lvl5pPr marL="1828800" indent="0">
              <a:buNone/>
              <a:defRPr sz="1800" b="0" i="0">
                <a:solidFill>
                  <a:srgbClr val="404040"/>
                </a:solidFill>
                <a:latin typeface="メイリオ"/>
                <a:ea typeface="メイリオ"/>
                <a:cs typeface="メイリオ"/>
              </a:defRPr>
            </a:lvl5pPr>
          </a:lstStyle>
          <a:p>
            <a:pPr lvl="0"/>
            <a:r>
              <a:rPr kumimoji="1" lang="ja-JP" altLang="en-US"/>
              <a:t>マスター テキストの書式設定</a:t>
            </a:r>
          </a:p>
        </p:txBody>
      </p:sp>
      <p:sp>
        <p:nvSpPr>
          <p:cNvPr id="11"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pic>
        <p:nvPicPr>
          <p:cNvPr id="12" name="図 11" descr="c-4-2.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834" y="5758"/>
            <a:ext cx="9144000" cy="6852242"/>
          </a:xfrm>
          <a:prstGeom prst="rect">
            <a:avLst/>
          </a:prstGeom>
        </p:spPr>
      </p:pic>
      <p:sp>
        <p:nvSpPr>
          <p:cNvPr id="15" name="テキスト ボックス 14"/>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Tree>
    <p:extLst>
      <p:ext uri="{BB962C8B-B14F-4D97-AF65-F5344CB8AC3E}">
        <p14:creationId xmlns:p14="http://schemas.microsoft.com/office/powerpoint/2010/main" val="13086463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中表紙">
    <p:spTree>
      <p:nvGrpSpPr>
        <p:cNvPr id="1" name=""/>
        <p:cNvGrpSpPr/>
        <p:nvPr/>
      </p:nvGrpSpPr>
      <p:grpSpPr>
        <a:xfrm>
          <a:off x="0" y="0"/>
          <a:ext cx="0" cy="0"/>
          <a:chOff x="0" y="0"/>
          <a:chExt cx="0" cy="0"/>
        </a:xfrm>
      </p:grpSpPr>
      <p:sp>
        <p:nvSpPr>
          <p:cNvPr id="7" name="正方形/長方形 6"/>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5" name="図 4" descr="c-4-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1" name="正方形/長方形 10"/>
          <p:cNvSpPr/>
          <p:nvPr/>
        </p:nvSpPr>
        <p:spPr>
          <a:xfrm>
            <a:off x="0" y="6417359"/>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15" name="図 14" descr="c-4-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6" name="タイトル 1"/>
          <p:cNvSpPr>
            <a:spLocks noGrp="1"/>
          </p:cNvSpPr>
          <p:nvPr>
            <p:ph type="ctrTitle" hasCustomPrompt="1"/>
          </p:nvPr>
        </p:nvSpPr>
        <p:spPr>
          <a:xfrm>
            <a:off x="877126" y="1015934"/>
            <a:ext cx="7598238" cy="1219657"/>
          </a:xfrm>
          <a:prstGeom prst="rect">
            <a:avLst/>
          </a:prstGeom>
        </p:spPr>
        <p:txBody>
          <a:bodyPr/>
          <a:lstStyle>
            <a:lvl1pPr algn="l">
              <a:lnSpc>
                <a:spcPts val="3600"/>
              </a:lnSpc>
              <a:defRPr sz="24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endParaRPr kumimoji="1" lang="ja-JP" altLang="en-US" dirty="0"/>
          </a:p>
        </p:txBody>
      </p:sp>
      <p:sp>
        <p:nvSpPr>
          <p:cNvPr id="17" name="テキスト プレースホルダー 2"/>
          <p:cNvSpPr>
            <a:spLocks noGrp="1"/>
          </p:cNvSpPr>
          <p:nvPr>
            <p:ph type="body" sz="quarter" idx="11" hasCustomPrompt="1"/>
          </p:nvPr>
        </p:nvSpPr>
        <p:spPr>
          <a:xfrm>
            <a:off x="376343" y="1014112"/>
            <a:ext cx="616707" cy="627062"/>
          </a:xfrm>
          <a:prstGeom prst="rect">
            <a:avLst/>
          </a:prstGeom>
        </p:spPr>
        <p:txBody>
          <a:bodyPr/>
          <a:lstStyle>
            <a:lvl1pPr marL="0" indent="0">
              <a:buNone/>
              <a:defRPr sz="3600" b="1">
                <a:solidFill>
                  <a:srgbClr val="25336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en-US" altLang="ja-JP" dirty="0"/>
              <a:t>0</a:t>
            </a:r>
            <a:endParaRPr kumimoji="1" lang="ja-JP" altLang="en-US" dirty="0"/>
          </a:p>
        </p:txBody>
      </p:sp>
      <p:sp>
        <p:nvSpPr>
          <p:cNvPr id="18" name="正方形/長方形 17"/>
          <p:cNvSpPr/>
          <p:nvPr userDrawn="1"/>
        </p:nvSpPr>
        <p:spPr>
          <a:xfrm>
            <a:off x="0" y="640437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22" name="図 21" descr="c-4-3.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Tree>
    <p:extLst>
      <p:ext uri="{BB962C8B-B14F-4D97-AF65-F5344CB8AC3E}">
        <p14:creationId xmlns:p14="http://schemas.microsoft.com/office/powerpoint/2010/main" val="2749181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表紙_Internal use only">
    <p:spTree>
      <p:nvGrpSpPr>
        <p:cNvPr id="1" name=""/>
        <p:cNvGrpSpPr/>
        <p:nvPr/>
      </p:nvGrpSpPr>
      <p:grpSpPr>
        <a:xfrm>
          <a:off x="0" y="0"/>
          <a:ext cx="0" cy="0"/>
          <a:chOff x="0" y="0"/>
          <a:chExt cx="0" cy="0"/>
        </a:xfrm>
      </p:grpSpPr>
      <p:pic>
        <p:nvPicPr>
          <p:cNvPr id="2" name="図 1"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4" name="図 3" descr="logo2.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pic>
        <p:nvPicPr>
          <p:cNvPr id="5" name="図 4"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6" name="図 5" descr="logo2.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sp>
        <p:nvSpPr>
          <p:cNvPr id="7" name="タイトル 1"/>
          <p:cNvSpPr>
            <a:spLocks noGrp="1"/>
          </p:cNvSpPr>
          <p:nvPr>
            <p:ph type="ctrTitle" hasCustomPrompt="1"/>
          </p:nvPr>
        </p:nvSpPr>
        <p:spPr>
          <a:xfrm>
            <a:off x="452499" y="3480348"/>
            <a:ext cx="8234932" cy="1539695"/>
          </a:xfrm>
          <a:prstGeom prst="rect">
            <a:avLst/>
          </a:prstGeom>
        </p:spPr>
        <p:txBody>
          <a:bodyPr/>
          <a:lstStyle>
            <a:lvl1pPr algn="l">
              <a:lnSpc>
                <a:spcPts val="3600"/>
              </a:lnSpc>
              <a:spcAft>
                <a:spcPts val="0"/>
              </a:spcAft>
              <a:defRPr sz="28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br>
              <a:rPr kumimoji="1" lang="en-US" altLang="ja-JP" dirty="0"/>
            </a:br>
            <a:r>
              <a:rPr kumimoji="1" lang="ja-JP" altLang="en-US" dirty="0"/>
              <a:t>のご提案</a:t>
            </a:r>
          </a:p>
        </p:txBody>
      </p:sp>
      <p:sp>
        <p:nvSpPr>
          <p:cNvPr id="8" name="サブタイトル 2"/>
          <p:cNvSpPr>
            <a:spLocks noGrp="1"/>
          </p:cNvSpPr>
          <p:nvPr>
            <p:ph type="subTitle" idx="1" hasCustomPrompt="1"/>
          </p:nvPr>
        </p:nvSpPr>
        <p:spPr>
          <a:xfrm>
            <a:off x="452498" y="2964515"/>
            <a:ext cx="8234933" cy="404600"/>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200" b="1">
                <a:solidFill>
                  <a:srgbClr val="404040"/>
                </a:solidFill>
                <a:latin typeface="メイリオ"/>
                <a:ea typeface="メイリオ"/>
                <a:cs typeface="メイリオ"/>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ja-JP" altLang="en-US" dirty="0"/>
              <a:t>　御中</a:t>
            </a:r>
          </a:p>
          <a:p>
            <a:endParaRPr kumimoji="1" lang="ja-JP" altLang="en-US" dirty="0"/>
          </a:p>
        </p:txBody>
      </p:sp>
      <p:sp>
        <p:nvSpPr>
          <p:cNvPr id="9" name="テキスト プレースホルダー 3"/>
          <p:cNvSpPr>
            <a:spLocks noGrp="1"/>
          </p:cNvSpPr>
          <p:nvPr>
            <p:ph type="body" sz="quarter" idx="10" hasCustomPrompt="1"/>
          </p:nvPr>
        </p:nvSpPr>
        <p:spPr>
          <a:xfrm>
            <a:off x="45514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2000/00/00</a:t>
            </a:r>
            <a:endParaRPr kumimoji="1" lang="ja-JP" altLang="en-US" dirty="0"/>
          </a:p>
        </p:txBody>
      </p:sp>
      <p:sp>
        <p:nvSpPr>
          <p:cNvPr id="10" name="テキスト プレースホルダー 3"/>
          <p:cNvSpPr>
            <a:spLocks noGrp="1"/>
          </p:cNvSpPr>
          <p:nvPr>
            <p:ph type="body" sz="quarter" idx="11" hasCustomPrompt="1"/>
          </p:nvPr>
        </p:nvSpPr>
        <p:spPr>
          <a:xfrm>
            <a:off x="240452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Ver.0.0</a:t>
            </a:r>
            <a:endParaRPr kumimoji="1" lang="ja-JP" altLang="en-US" dirty="0"/>
          </a:p>
        </p:txBody>
      </p:sp>
      <p:pic>
        <p:nvPicPr>
          <p:cNvPr id="11" name="図 10" descr="c-4-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6" y="5758"/>
            <a:ext cx="9144000" cy="6852242"/>
          </a:xfrm>
          <a:prstGeom prst="rect">
            <a:avLst/>
          </a:prstGeom>
        </p:spPr>
      </p:pic>
      <p:pic>
        <p:nvPicPr>
          <p:cNvPr id="12" name="図 11" descr="logo2.ai"/>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sp>
        <p:nvSpPr>
          <p:cNvPr id="3" name="テキスト ボックス 2"/>
          <p:cNvSpPr txBox="1"/>
          <p:nvPr userDrawn="1"/>
        </p:nvSpPr>
        <p:spPr>
          <a:xfrm>
            <a:off x="6883400" y="319147"/>
            <a:ext cx="1885144" cy="276999"/>
          </a:xfrm>
          <a:prstGeom prst="rect">
            <a:avLst/>
          </a:prstGeom>
          <a:solidFill>
            <a:srgbClr val="00B0F0"/>
          </a:solidFill>
        </p:spPr>
        <p:txBody>
          <a:bodyPr wrap="square" rtlCol="0">
            <a:spAutoFit/>
          </a:bodyPr>
          <a:lstStyle/>
          <a:p>
            <a:pPr algn="ctr"/>
            <a:r>
              <a:rPr kumimoji="1" lang="en-US" altLang="ja-JP" sz="1200" i="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Internal use only</a:t>
            </a:r>
            <a:endParaRPr kumimoji="1" lang="ja-JP" altLang="en-US" sz="1200" i="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783730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スライド①_ベース_Internal use only">
    <p:spTree>
      <p:nvGrpSpPr>
        <p:cNvPr id="1" name=""/>
        <p:cNvGrpSpPr/>
        <p:nvPr/>
      </p:nvGrpSpPr>
      <p:grpSpPr>
        <a:xfrm>
          <a:off x="0" y="0"/>
          <a:ext cx="0" cy="0"/>
          <a:chOff x="0" y="0"/>
          <a:chExt cx="0" cy="0"/>
        </a:xfrm>
      </p:grpSpPr>
      <p:pic>
        <p:nvPicPr>
          <p:cNvPr id="2" name="図 1"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24" name="テキスト ボックス 2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6" name="図 5"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567"/>
            <a:ext cx="9144000" cy="6852242"/>
          </a:xfrm>
          <a:prstGeom prst="rect">
            <a:avLst/>
          </a:prstGeom>
        </p:spPr>
      </p:pic>
      <p:sp>
        <p:nvSpPr>
          <p:cNvPr id="9" name="テキスト ボックス 8"/>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0" name="コンテンツ プレースホルダー 2"/>
          <p:cNvSpPr>
            <a:spLocks noGrp="1"/>
          </p:cNvSpPr>
          <p:nvPr>
            <p:ph idx="1"/>
          </p:nvPr>
        </p:nvSpPr>
        <p:spPr>
          <a:xfrm>
            <a:off x="340745" y="756193"/>
            <a:ext cx="8429622" cy="5531438"/>
          </a:xfrm>
          <a:prstGeom prst="rect">
            <a:avLst/>
          </a:prstGeom>
        </p:spPr>
        <p:txBody>
          <a:bodyPr/>
          <a:lstStyle>
            <a:lvl1pPr marL="0" indent="0">
              <a:buClr>
                <a:schemeClr val="accent3">
                  <a:lumMod val="50000"/>
                </a:schemeClr>
              </a:buClr>
              <a:buFont typeface="Wingdings" panose="05000000000000000000" pitchFamily="2" charset="2"/>
              <a:buNone/>
              <a:defRPr sz="2000" b="0" i="0">
                <a:solidFill>
                  <a:srgbClr val="404040"/>
                </a:solidFill>
                <a:latin typeface="メイリオ"/>
                <a:ea typeface="メイリオ"/>
                <a:cs typeface="メイリオ"/>
              </a:defRPr>
            </a:lvl1pPr>
            <a:lvl2pPr marL="742950" indent="-285750">
              <a:buClr>
                <a:schemeClr val="accent3">
                  <a:lumMod val="50000"/>
                </a:schemeClr>
              </a:buClr>
              <a:buFont typeface="Wingdings" panose="05000000000000000000" pitchFamily="2" charset="2"/>
              <a:buChar char="u"/>
              <a:defRPr sz="1800" b="0" i="0">
                <a:solidFill>
                  <a:schemeClr val="tx1">
                    <a:lumMod val="85000"/>
                    <a:lumOff val="15000"/>
                  </a:schemeClr>
                </a:solidFill>
                <a:latin typeface="メイリオ"/>
                <a:ea typeface="メイリオ"/>
                <a:cs typeface="メイリオ"/>
              </a:defRPr>
            </a:lvl2pPr>
            <a:lvl3pPr marL="1200150" indent="-285750">
              <a:buClr>
                <a:schemeClr val="accent3">
                  <a:lumMod val="50000"/>
                </a:schemeClr>
              </a:buClr>
              <a:buFont typeface="Wingdings" panose="05000000000000000000" pitchFamily="2" charset="2"/>
              <a:buChar char="u"/>
              <a:defRPr sz="1600" b="0" i="0">
                <a:solidFill>
                  <a:srgbClr val="404040"/>
                </a:solidFill>
                <a:latin typeface="メイリオ"/>
                <a:ea typeface="メイリオ"/>
                <a:cs typeface="メイリオ"/>
              </a:defRPr>
            </a:lvl3pPr>
            <a:lvl4pPr marL="1657350" indent="-285750">
              <a:buClr>
                <a:schemeClr val="accent3">
                  <a:lumMod val="50000"/>
                </a:schemeClr>
              </a:buClr>
              <a:buFont typeface="Wingdings" panose="05000000000000000000" pitchFamily="2" charset="2"/>
              <a:buChar char="u"/>
              <a:defRPr sz="1400" b="0" i="0">
                <a:solidFill>
                  <a:srgbClr val="404040"/>
                </a:solidFill>
                <a:latin typeface="メイリオ"/>
                <a:ea typeface="メイリオ"/>
                <a:cs typeface="メイリオ"/>
              </a:defRPr>
            </a:lvl4pPr>
            <a:lvl5pPr marL="1828800" indent="0">
              <a:buNone/>
              <a:defRPr sz="1800" b="0" i="0">
                <a:solidFill>
                  <a:srgbClr val="404040"/>
                </a:solidFill>
                <a:latin typeface="メイリオ"/>
                <a:ea typeface="メイリオ"/>
                <a:cs typeface="メイリオ"/>
              </a:defRPr>
            </a:lvl5pPr>
          </a:lstStyle>
          <a:p>
            <a:pPr lvl="0"/>
            <a:r>
              <a:rPr kumimoji="1" lang="ja-JP" altLang="en-US"/>
              <a:t>マスター テキストの書式設定</a:t>
            </a:r>
          </a:p>
        </p:txBody>
      </p:sp>
      <p:sp>
        <p:nvSpPr>
          <p:cNvPr id="11"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pic>
        <p:nvPicPr>
          <p:cNvPr id="12" name="図 11" descr="c-4-2.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9135"/>
            <a:ext cx="9144000" cy="6852242"/>
          </a:xfrm>
          <a:prstGeom prst="rect">
            <a:avLst/>
          </a:prstGeom>
        </p:spPr>
      </p:pic>
      <p:sp>
        <p:nvSpPr>
          <p:cNvPr id="15" name="テキスト ボックス 14"/>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6" name="テキスト ボックス 15"/>
          <p:cNvSpPr txBox="1"/>
          <p:nvPr userDrawn="1"/>
        </p:nvSpPr>
        <p:spPr>
          <a:xfrm>
            <a:off x="6000382" y="6470113"/>
            <a:ext cx="2348189" cy="246221"/>
          </a:xfrm>
          <a:prstGeom prst="rect">
            <a:avLst/>
          </a:prstGeom>
          <a:solidFill>
            <a:srgbClr val="C9F1FF"/>
          </a:solidFill>
        </p:spPr>
        <p:txBody>
          <a:bodyPr wrap="square" rtlCol="0">
            <a:spAutoFit/>
          </a:bodyPr>
          <a:lstStyle/>
          <a:p>
            <a:pPr algn="ctr"/>
            <a:r>
              <a:rPr kumimoji="1" lang="en-US" altLang="ja-JP" sz="1000" i="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Internal use only</a:t>
            </a:r>
            <a:endParaRPr kumimoji="1" lang="ja-JP" altLang="en-US" sz="1000" i="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4728551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中表紙_Internal use only">
    <p:spTree>
      <p:nvGrpSpPr>
        <p:cNvPr id="1" name=""/>
        <p:cNvGrpSpPr/>
        <p:nvPr/>
      </p:nvGrpSpPr>
      <p:grpSpPr>
        <a:xfrm>
          <a:off x="0" y="0"/>
          <a:ext cx="0" cy="0"/>
          <a:chOff x="0" y="0"/>
          <a:chExt cx="0" cy="0"/>
        </a:xfrm>
      </p:grpSpPr>
      <p:sp>
        <p:nvSpPr>
          <p:cNvPr id="7" name="正方形/長方形 6"/>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5" name="図 4" descr="c-4-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1" name="正方形/長方形 10"/>
          <p:cNvSpPr/>
          <p:nvPr/>
        </p:nvSpPr>
        <p:spPr>
          <a:xfrm>
            <a:off x="0" y="6362792"/>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15" name="図 14" descr="c-4-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6" name="タイトル 1"/>
          <p:cNvSpPr>
            <a:spLocks noGrp="1"/>
          </p:cNvSpPr>
          <p:nvPr>
            <p:ph type="ctrTitle" hasCustomPrompt="1"/>
          </p:nvPr>
        </p:nvSpPr>
        <p:spPr>
          <a:xfrm>
            <a:off x="877126" y="1015934"/>
            <a:ext cx="7598238" cy="1219657"/>
          </a:xfrm>
          <a:prstGeom prst="rect">
            <a:avLst/>
          </a:prstGeom>
        </p:spPr>
        <p:txBody>
          <a:bodyPr/>
          <a:lstStyle>
            <a:lvl1pPr algn="l">
              <a:lnSpc>
                <a:spcPts val="3600"/>
              </a:lnSpc>
              <a:defRPr sz="24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endParaRPr kumimoji="1" lang="ja-JP" altLang="en-US" dirty="0"/>
          </a:p>
        </p:txBody>
      </p:sp>
      <p:sp>
        <p:nvSpPr>
          <p:cNvPr id="17" name="テキスト プレースホルダー 2"/>
          <p:cNvSpPr>
            <a:spLocks noGrp="1"/>
          </p:cNvSpPr>
          <p:nvPr>
            <p:ph type="body" sz="quarter" idx="11" hasCustomPrompt="1"/>
          </p:nvPr>
        </p:nvSpPr>
        <p:spPr>
          <a:xfrm>
            <a:off x="376343" y="1014112"/>
            <a:ext cx="616707" cy="627062"/>
          </a:xfrm>
          <a:prstGeom prst="rect">
            <a:avLst/>
          </a:prstGeom>
        </p:spPr>
        <p:txBody>
          <a:bodyPr/>
          <a:lstStyle>
            <a:lvl1pPr marL="0" indent="0">
              <a:buNone/>
              <a:defRPr sz="3600" b="1">
                <a:solidFill>
                  <a:srgbClr val="25336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en-US" altLang="ja-JP" dirty="0"/>
              <a:t>0</a:t>
            </a:r>
            <a:endParaRPr kumimoji="1" lang="ja-JP" altLang="en-US" dirty="0"/>
          </a:p>
        </p:txBody>
      </p:sp>
      <p:sp>
        <p:nvSpPr>
          <p:cNvPr id="18" name="正方形/長方形 17"/>
          <p:cNvSpPr/>
          <p:nvPr userDrawn="1"/>
        </p:nvSpPr>
        <p:spPr>
          <a:xfrm>
            <a:off x="0" y="6375783"/>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22" name="図 21" descr="c-4-3.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24" name="テキスト ボックス 23"/>
          <p:cNvSpPr txBox="1"/>
          <p:nvPr userDrawn="1"/>
        </p:nvSpPr>
        <p:spPr>
          <a:xfrm>
            <a:off x="6000382" y="6470113"/>
            <a:ext cx="2348189" cy="246221"/>
          </a:xfrm>
          <a:prstGeom prst="rect">
            <a:avLst/>
          </a:prstGeom>
          <a:solidFill>
            <a:srgbClr val="C9F1FF"/>
          </a:solidFill>
        </p:spPr>
        <p:txBody>
          <a:bodyPr wrap="square" rtlCol="0">
            <a:spAutoFit/>
          </a:bodyPr>
          <a:lstStyle/>
          <a:p>
            <a:pPr algn="ctr"/>
            <a:r>
              <a:rPr kumimoji="1" lang="en-US" altLang="ja-JP" sz="1000" i="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Internal use only</a:t>
            </a:r>
            <a:endParaRPr kumimoji="1" lang="ja-JP" altLang="en-US" sz="1000" i="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3861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表紙_Confidential">
    <p:spTree>
      <p:nvGrpSpPr>
        <p:cNvPr id="1" name=""/>
        <p:cNvGrpSpPr/>
        <p:nvPr/>
      </p:nvGrpSpPr>
      <p:grpSpPr>
        <a:xfrm>
          <a:off x="0" y="0"/>
          <a:ext cx="0" cy="0"/>
          <a:chOff x="0" y="0"/>
          <a:chExt cx="0" cy="0"/>
        </a:xfrm>
      </p:grpSpPr>
      <p:pic>
        <p:nvPicPr>
          <p:cNvPr id="2" name="図 1"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6" y="5758"/>
            <a:ext cx="9144000" cy="6852242"/>
          </a:xfrm>
          <a:prstGeom prst="rect">
            <a:avLst/>
          </a:prstGeom>
        </p:spPr>
      </p:pic>
      <p:pic>
        <p:nvPicPr>
          <p:cNvPr id="5" name="図 4"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227"/>
            <a:ext cx="9144000" cy="6852242"/>
          </a:xfrm>
          <a:prstGeom prst="rect">
            <a:avLst/>
          </a:prstGeom>
        </p:spPr>
      </p:pic>
      <p:sp>
        <p:nvSpPr>
          <p:cNvPr id="7" name="タイトル 1"/>
          <p:cNvSpPr>
            <a:spLocks noGrp="1"/>
          </p:cNvSpPr>
          <p:nvPr>
            <p:ph type="ctrTitle" hasCustomPrompt="1"/>
          </p:nvPr>
        </p:nvSpPr>
        <p:spPr>
          <a:xfrm>
            <a:off x="452499" y="3480348"/>
            <a:ext cx="8234932" cy="1539695"/>
          </a:xfrm>
          <a:prstGeom prst="rect">
            <a:avLst/>
          </a:prstGeom>
        </p:spPr>
        <p:txBody>
          <a:bodyPr/>
          <a:lstStyle>
            <a:lvl1pPr algn="l">
              <a:lnSpc>
                <a:spcPts val="3600"/>
              </a:lnSpc>
              <a:spcAft>
                <a:spcPts val="0"/>
              </a:spcAft>
              <a:defRPr sz="28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br>
              <a:rPr kumimoji="1" lang="en-US" altLang="ja-JP" dirty="0"/>
            </a:br>
            <a:r>
              <a:rPr kumimoji="1" lang="ja-JP" altLang="en-US" dirty="0"/>
              <a:t>のご提案</a:t>
            </a:r>
          </a:p>
        </p:txBody>
      </p:sp>
      <p:sp>
        <p:nvSpPr>
          <p:cNvPr id="8" name="サブタイトル 2"/>
          <p:cNvSpPr>
            <a:spLocks noGrp="1"/>
          </p:cNvSpPr>
          <p:nvPr>
            <p:ph type="subTitle" idx="1" hasCustomPrompt="1"/>
          </p:nvPr>
        </p:nvSpPr>
        <p:spPr>
          <a:xfrm>
            <a:off x="452498" y="2964515"/>
            <a:ext cx="8234933" cy="404600"/>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200" b="1">
                <a:solidFill>
                  <a:srgbClr val="404040"/>
                </a:solidFill>
                <a:latin typeface="メイリオ"/>
                <a:ea typeface="メイリオ"/>
                <a:cs typeface="メイリオ"/>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ja-JP" altLang="en-US" dirty="0"/>
              <a:t>　御中</a:t>
            </a:r>
          </a:p>
          <a:p>
            <a:endParaRPr kumimoji="1" lang="ja-JP" altLang="en-US" dirty="0"/>
          </a:p>
        </p:txBody>
      </p:sp>
      <p:sp>
        <p:nvSpPr>
          <p:cNvPr id="9" name="テキスト プレースホルダー 3"/>
          <p:cNvSpPr>
            <a:spLocks noGrp="1"/>
          </p:cNvSpPr>
          <p:nvPr>
            <p:ph type="body" sz="quarter" idx="10" hasCustomPrompt="1"/>
          </p:nvPr>
        </p:nvSpPr>
        <p:spPr>
          <a:xfrm>
            <a:off x="45514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2000/00/00</a:t>
            </a:r>
            <a:endParaRPr kumimoji="1" lang="ja-JP" altLang="en-US" dirty="0"/>
          </a:p>
        </p:txBody>
      </p:sp>
      <p:sp>
        <p:nvSpPr>
          <p:cNvPr id="10" name="テキスト プレースホルダー 3"/>
          <p:cNvSpPr>
            <a:spLocks noGrp="1"/>
          </p:cNvSpPr>
          <p:nvPr>
            <p:ph type="body" sz="quarter" idx="11" hasCustomPrompt="1"/>
          </p:nvPr>
        </p:nvSpPr>
        <p:spPr>
          <a:xfrm>
            <a:off x="240452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Ver.0.0</a:t>
            </a:r>
            <a:endParaRPr kumimoji="1" lang="ja-JP" altLang="en-US" dirty="0"/>
          </a:p>
        </p:txBody>
      </p:sp>
      <p:pic>
        <p:nvPicPr>
          <p:cNvPr id="11" name="図 10" descr="c-4-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72" y="102696"/>
            <a:ext cx="9144000" cy="6852242"/>
          </a:xfrm>
          <a:prstGeom prst="rect">
            <a:avLst/>
          </a:prstGeom>
        </p:spPr>
      </p:pic>
    </p:spTree>
    <p:extLst>
      <p:ext uri="{BB962C8B-B14F-4D97-AF65-F5344CB8AC3E}">
        <p14:creationId xmlns:p14="http://schemas.microsoft.com/office/powerpoint/2010/main" val="1437268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スライド①_ベース_Confidential">
    <p:spTree>
      <p:nvGrpSpPr>
        <p:cNvPr id="1" name=""/>
        <p:cNvGrpSpPr/>
        <p:nvPr/>
      </p:nvGrpSpPr>
      <p:grpSpPr>
        <a:xfrm>
          <a:off x="0" y="0"/>
          <a:ext cx="0" cy="0"/>
          <a:chOff x="0" y="0"/>
          <a:chExt cx="0" cy="0"/>
        </a:xfrm>
      </p:grpSpPr>
      <p:pic>
        <p:nvPicPr>
          <p:cNvPr id="2" name="図 1"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24" name="テキスト ボックス 2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6" name="図 5" descr="c-4-2.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444" y="-5758"/>
            <a:ext cx="9144000" cy="6852242"/>
          </a:xfrm>
          <a:prstGeom prst="rect">
            <a:avLst/>
          </a:prstGeom>
        </p:spPr>
      </p:pic>
      <p:sp>
        <p:nvSpPr>
          <p:cNvPr id="9" name="テキスト ボックス 8"/>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0" name="コンテンツ プレースホルダー 2"/>
          <p:cNvSpPr>
            <a:spLocks noGrp="1"/>
          </p:cNvSpPr>
          <p:nvPr>
            <p:ph idx="1"/>
          </p:nvPr>
        </p:nvSpPr>
        <p:spPr>
          <a:xfrm>
            <a:off x="340745" y="756193"/>
            <a:ext cx="8429622" cy="5531438"/>
          </a:xfrm>
          <a:prstGeom prst="rect">
            <a:avLst/>
          </a:prstGeom>
        </p:spPr>
        <p:txBody>
          <a:bodyPr/>
          <a:lstStyle>
            <a:lvl1pPr marL="0" indent="0">
              <a:buClr>
                <a:schemeClr val="accent3">
                  <a:lumMod val="50000"/>
                </a:schemeClr>
              </a:buClr>
              <a:buFont typeface="Wingdings" panose="05000000000000000000" pitchFamily="2" charset="2"/>
              <a:buNone/>
              <a:defRPr sz="2000" b="0" i="0">
                <a:solidFill>
                  <a:srgbClr val="404040"/>
                </a:solidFill>
                <a:latin typeface="メイリオ"/>
                <a:ea typeface="メイリオ"/>
                <a:cs typeface="メイリオ"/>
              </a:defRPr>
            </a:lvl1pPr>
            <a:lvl2pPr marL="742950" indent="-285750">
              <a:buClr>
                <a:schemeClr val="accent3">
                  <a:lumMod val="50000"/>
                </a:schemeClr>
              </a:buClr>
              <a:buFont typeface="Wingdings" panose="05000000000000000000" pitchFamily="2" charset="2"/>
              <a:buChar char="u"/>
              <a:defRPr sz="1800" b="0" i="0">
                <a:solidFill>
                  <a:schemeClr val="tx1">
                    <a:lumMod val="85000"/>
                    <a:lumOff val="15000"/>
                  </a:schemeClr>
                </a:solidFill>
                <a:latin typeface="メイリオ"/>
                <a:ea typeface="メイリオ"/>
                <a:cs typeface="メイリオ"/>
              </a:defRPr>
            </a:lvl2pPr>
            <a:lvl3pPr marL="1200150" indent="-285750">
              <a:buClr>
                <a:schemeClr val="accent3">
                  <a:lumMod val="50000"/>
                </a:schemeClr>
              </a:buClr>
              <a:buFont typeface="Wingdings" panose="05000000000000000000" pitchFamily="2" charset="2"/>
              <a:buChar char="u"/>
              <a:defRPr sz="1600" b="0" i="0">
                <a:solidFill>
                  <a:srgbClr val="404040"/>
                </a:solidFill>
                <a:latin typeface="メイリオ"/>
                <a:ea typeface="メイリオ"/>
                <a:cs typeface="メイリオ"/>
              </a:defRPr>
            </a:lvl3pPr>
            <a:lvl4pPr marL="1657350" indent="-285750">
              <a:buClr>
                <a:schemeClr val="accent3">
                  <a:lumMod val="50000"/>
                </a:schemeClr>
              </a:buClr>
              <a:buFont typeface="Wingdings" panose="05000000000000000000" pitchFamily="2" charset="2"/>
              <a:buChar char="u"/>
              <a:defRPr sz="1400" b="0" i="0">
                <a:solidFill>
                  <a:srgbClr val="404040"/>
                </a:solidFill>
                <a:latin typeface="メイリオ"/>
                <a:ea typeface="メイリオ"/>
                <a:cs typeface="メイリオ"/>
              </a:defRPr>
            </a:lvl4pPr>
            <a:lvl5pPr marL="1828800" indent="0">
              <a:buNone/>
              <a:defRPr sz="1800" b="0" i="0">
                <a:solidFill>
                  <a:srgbClr val="404040"/>
                </a:solidFill>
                <a:latin typeface="メイリオ"/>
                <a:ea typeface="メイリオ"/>
                <a:cs typeface="メイリオ"/>
              </a:defRPr>
            </a:lvl5pPr>
          </a:lstStyle>
          <a:p>
            <a:pPr lvl="0"/>
            <a:r>
              <a:rPr kumimoji="1" lang="ja-JP" altLang="en-US"/>
              <a:t>マスター テキストの書式設定</a:t>
            </a:r>
          </a:p>
        </p:txBody>
      </p:sp>
      <p:sp>
        <p:nvSpPr>
          <p:cNvPr id="11"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pic>
        <p:nvPicPr>
          <p:cNvPr id="12" name="図 11" descr="c-4-2.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758"/>
            <a:ext cx="9144000" cy="6852242"/>
          </a:xfrm>
          <a:prstGeom prst="rect">
            <a:avLst/>
          </a:prstGeom>
        </p:spPr>
      </p:pic>
      <p:sp>
        <p:nvSpPr>
          <p:cNvPr id="15" name="テキスト ボックス 14"/>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Tree>
    <p:extLst>
      <p:ext uri="{BB962C8B-B14F-4D97-AF65-F5344CB8AC3E}">
        <p14:creationId xmlns:p14="http://schemas.microsoft.com/office/powerpoint/2010/main" val="39684924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中表紙_Confidential">
    <p:spTree>
      <p:nvGrpSpPr>
        <p:cNvPr id="1" name=""/>
        <p:cNvGrpSpPr/>
        <p:nvPr/>
      </p:nvGrpSpPr>
      <p:grpSpPr>
        <a:xfrm>
          <a:off x="0" y="0"/>
          <a:ext cx="0" cy="0"/>
          <a:chOff x="0" y="0"/>
          <a:chExt cx="0" cy="0"/>
        </a:xfrm>
      </p:grpSpPr>
      <p:sp>
        <p:nvSpPr>
          <p:cNvPr id="7" name="正方形/長方形 6"/>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5" name="図 4" descr="c-4-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1" name="正方形/長方形 10"/>
          <p:cNvSpPr/>
          <p:nvPr/>
        </p:nvSpPr>
        <p:spPr>
          <a:xfrm>
            <a:off x="0" y="6402722"/>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15" name="図 14" descr="c-4-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6" name="タイトル 1"/>
          <p:cNvSpPr>
            <a:spLocks noGrp="1"/>
          </p:cNvSpPr>
          <p:nvPr>
            <p:ph type="ctrTitle" hasCustomPrompt="1"/>
          </p:nvPr>
        </p:nvSpPr>
        <p:spPr>
          <a:xfrm>
            <a:off x="877126" y="1015934"/>
            <a:ext cx="7598238" cy="1219657"/>
          </a:xfrm>
          <a:prstGeom prst="rect">
            <a:avLst/>
          </a:prstGeom>
        </p:spPr>
        <p:txBody>
          <a:bodyPr/>
          <a:lstStyle>
            <a:lvl1pPr algn="l">
              <a:lnSpc>
                <a:spcPts val="3600"/>
              </a:lnSpc>
              <a:defRPr sz="24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endParaRPr kumimoji="1" lang="ja-JP" altLang="en-US" dirty="0"/>
          </a:p>
        </p:txBody>
      </p:sp>
      <p:sp>
        <p:nvSpPr>
          <p:cNvPr id="17" name="テキスト プレースホルダー 2"/>
          <p:cNvSpPr>
            <a:spLocks noGrp="1"/>
          </p:cNvSpPr>
          <p:nvPr>
            <p:ph type="body" sz="quarter" idx="11" hasCustomPrompt="1"/>
          </p:nvPr>
        </p:nvSpPr>
        <p:spPr>
          <a:xfrm>
            <a:off x="376343" y="1014112"/>
            <a:ext cx="616707" cy="627062"/>
          </a:xfrm>
          <a:prstGeom prst="rect">
            <a:avLst/>
          </a:prstGeom>
        </p:spPr>
        <p:txBody>
          <a:bodyPr/>
          <a:lstStyle>
            <a:lvl1pPr marL="0" indent="0">
              <a:buNone/>
              <a:defRPr sz="3600" b="1">
                <a:solidFill>
                  <a:srgbClr val="25336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en-US" altLang="ja-JP" dirty="0"/>
              <a:t>0</a:t>
            </a:r>
            <a:endParaRPr kumimoji="1" lang="ja-JP" altLang="en-US" dirty="0"/>
          </a:p>
        </p:txBody>
      </p:sp>
      <p:sp>
        <p:nvSpPr>
          <p:cNvPr id="21" name="テキスト ボックス 20"/>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22" name="図 21" descr="c-4-3.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Tree>
    <p:extLst>
      <p:ext uri="{BB962C8B-B14F-4D97-AF65-F5344CB8AC3E}">
        <p14:creationId xmlns:p14="http://schemas.microsoft.com/office/powerpoint/2010/main" val="3035247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図 6" descr="c-4-2.ai"/>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3" name="図 2" descr="c-4-2.ai"/>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Tree>
    <p:extLst>
      <p:ext uri="{BB962C8B-B14F-4D97-AF65-F5344CB8AC3E}">
        <p14:creationId xmlns:p14="http://schemas.microsoft.com/office/powerpoint/2010/main" val="168506116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83" r:id="rId4"/>
    <p:sldLayoutId id="2147483684" r:id="rId5"/>
    <p:sldLayoutId id="2147483685" r:id="rId6"/>
    <p:sldLayoutId id="2147483680" r:id="rId7"/>
    <p:sldLayoutId id="2147483681" r:id="rId8"/>
    <p:sldLayoutId id="2147483682" r:id="rId9"/>
    <p:sldLayoutId id="2147483677" r:id="rId10"/>
    <p:sldLayoutId id="2147483678" r:id="rId11"/>
    <p:sldLayoutId id="2147483679" r:id="rId12"/>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 Id="rId9" Type="http://schemas.openxmlformats.org/officeDocument/2006/relationships/image" Target="../media/image50.png"/></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8" Type="http://schemas.openxmlformats.org/officeDocument/2006/relationships/image" Target="../media/image77.svg"/><Relationship Id="rId13" Type="http://schemas.openxmlformats.org/officeDocument/2006/relationships/image" Target="../media/image58.png"/><Relationship Id="rId3" Type="http://schemas.openxmlformats.org/officeDocument/2006/relationships/image" Target="../media/image23.png"/><Relationship Id="rId7" Type="http://schemas.openxmlformats.org/officeDocument/2006/relationships/image" Target="../media/image55.png"/><Relationship Id="rId12" Type="http://schemas.openxmlformats.org/officeDocument/2006/relationships/image" Target="../media/image81.svg"/><Relationship Id="rId2" Type="http://schemas.openxmlformats.org/officeDocument/2006/relationships/notesSlide" Target="../notesSlides/notesSlide20.xml"/><Relationship Id="rId16" Type="http://schemas.openxmlformats.org/officeDocument/2006/relationships/image" Target="../media/image85.svg"/><Relationship Id="rId1" Type="http://schemas.openxmlformats.org/officeDocument/2006/relationships/slideLayout" Target="../slideLayouts/slideLayout8.xml"/><Relationship Id="rId6" Type="http://schemas.openxmlformats.org/officeDocument/2006/relationships/image" Target="../media/image42.svg"/><Relationship Id="rId11" Type="http://schemas.openxmlformats.org/officeDocument/2006/relationships/image" Target="../media/image57.png"/><Relationship Id="rId5" Type="http://schemas.openxmlformats.org/officeDocument/2006/relationships/image" Target="../media/image25.png"/><Relationship Id="rId15" Type="http://schemas.openxmlformats.org/officeDocument/2006/relationships/image" Target="../media/image59.png"/><Relationship Id="rId10" Type="http://schemas.openxmlformats.org/officeDocument/2006/relationships/image" Target="../media/image79.svg"/><Relationship Id="rId4" Type="http://schemas.openxmlformats.org/officeDocument/2006/relationships/image" Target="../media/image38.svg"/><Relationship Id="rId9" Type="http://schemas.openxmlformats.org/officeDocument/2006/relationships/image" Target="../media/image56.png"/><Relationship Id="rId14" Type="http://schemas.openxmlformats.org/officeDocument/2006/relationships/image" Target="../media/image83.svg"/></Relationships>
</file>

<file path=ppt/slides/_rels/slide25.xml.rels><?xml version="1.0" encoding="UTF-8" standalone="yes"?>
<Relationships xmlns="http://schemas.openxmlformats.org/package/2006/relationships"><Relationship Id="rId8" Type="http://schemas.openxmlformats.org/officeDocument/2006/relationships/image" Target="../media/image77.svg"/><Relationship Id="rId13" Type="http://schemas.openxmlformats.org/officeDocument/2006/relationships/image" Target="../media/image61.png"/><Relationship Id="rId3" Type="http://schemas.openxmlformats.org/officeDocument/2006/relationships/image" Target="../media/image23.png"/><Relationship Id="rId7" Type="http://schemas.openxmlformats.org/officeDocument/2006/relationships/image" Target="../media/image55.png"/><Relationship Id="rId12" Type="http://schemas.openxmlformats.org/officeDocument/2006/relationships/image" Target="../media/image87.svg"/><Relationship Id="rId2" Type="http://schemas.openxmlformats.org/officeDocument/2006/relationships/notesSlide" Target="../notesSlides/notesSlide21.xml"/><Relationship Id="rId16" Type="http://schemas.openxmlformats.org/officeDocument/2006/relationships/image" Target="../media/image81.svg"/><Relationship Id="rId1" Type="http://schemas.openxmlformats.org/officeDocument/2006/relationships/slideLayout" Target="../slideLayouts/slideLayout8.xml"/><Relationship Id="rId6" Type="http://schemas.openxmlformats.org/officeDocument/2006/relationships/image" Target="../media/image42.svg"/><Relationship Id="rId11" Type="http://schemas.openxmlformats.org/officeDocument/2006/relationships/image" Target="../media/image60.png"/><Relationship Id="rId5" Type="http://schemas.openxmlformats.org/officeDocument/2006/relationships/image" Target="../media/image25.png"/><Relationship Id="rId15" Type="http://schemas.openxmlformats.org/officeDocument/2006/relationships/image" Target="../media/image57.png"/><Relationship Id="rId10" Type="http://schemas.openxmlformats.org/officeDocument/2006/relationships/image" Target="../media/image79.svg"/><Relationship Id="rId4" Type="http://schemas.openxmlformats.org/officeDocument/2006/relationships/image" Target="../media/image38.svg"/><Relationship Id="rId9" Type="http://schemas.openxmlformats.org/officeDocument/2006/relationships/image" Target="../media/image56.png"/><Relationship Id="rId14" Type="http://schemas.openxmlformats.org/officeDocument/2006/relationships/image" Target="../media/image89.sv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8.xml"/><Relationship Id="rId5" Type="http://schemas.openxmlformats.org/officeDocument/2006/relationships/image" Target="../media/image42.png"/><Relationship Id="rId4" Type="http://schemas.openxmlformats.org/officeDocument/2006/relationships/image" Target="../media/image90.svg"/></Relationships>
</file>

<file path=ppt/slides/_rels/slide2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4.xml"/><Relationship Id="rId1" Type="http://schemas.openxmlformats.org/officeDocument/2006/relationships/slideLayout" Target="../slideLayouts/slideLayout8.xml"/><Relationship Id="rId5" Type="http://schemas.openxmlformats.org/officeDocument/2006/relationships/image" Target="../media/image64.png"/><Relationship Id="rId4" Type="http://schemas.openxmlformats.org/officeDocument/2006/relationships/image" Target="../media/image93.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0.xml"/><Relationship Id="rId1" Type="http://schemas.openxmlformats.org/officeDocument/2006/relationships/slideLayout" Target="../slideLayouts/slideLayout8.xml"/><Relationship Id="rId4" Type="http://schemas.openxmlformats.org/officeDocument/2006/relationships/image" Target="../media/image54.png"/></Relationships>
</file>

<file path=ppt/slides/_rels/slide4.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14.png"/><Relationship Id="rId18" Type="http://schemas.openxmlformats.org/officeDocument/2006/relationships/image" Target="../media/image24.svg"/><Relationship Id="rId26" Type="http://schemas.openxmlformats.org/officeDocument/2006/relationships/image" Target="../media/image32.svg"/><Relationship Id="rId3" Type="http://schemas.openxmlformats.org/officeDocument/2006/relationships/image" Target="../media/image9.png"/><Relationship Id="rId21" Type="http://schemas.openxmlformats.org/officeDocument/2006/relationships/image" Target="../media/image18.png"/><Relationship Id="rId34" Type="http://schemas.openxmlformats.org/officeDocument/2006/relationships/image" Target="../media/image40.svg"/><Relationship Id="rId7" Type="http://schemas.openxmlformats.org/officeDocument/2006/relationships/image" Target="../media/image11.png"/><Relationship Id="rId12" Type="http://schemas.openxmlformats.org/officeDocument/2006/relationships/image" Target="../media/image18.svg"/><Relationship Id="rId17" Type="http://schemas.openxmlformats.org/officeDocument/2006/relationships/image" Target="../media/image16.png"/><Relationship Id="rId25" Type="http://schemas.openxmlformats.org/officeDocument/2006/relationships/image" Target="../media/image20.png"/><Relationship Id="rId33" Type="http://schemas.openxmlformats.org/officeDocument/2006/relationships/image" Target="../media/image24.png"/><Relationship Id="rId2" Type="http://schemas.openxmlformats.org/officeDocument/2006/relationships/notesSlide" Target="../notesSlides/notesSlide2.xml"/><Relationship Id="rId16" Type="http://schemas.openxmlformats.org/officeDocument/2006/relationships/image" Target="../media/image22.svg"/><Relationship Id="rId20" Type="http://schemas.openxmlformats.org/officeDocument/2006/relationships/image" Target="../media/image26.svg"/><Relationship Id="rId29" Type="http://schemas.openxmlformats.org/officeDocument/2006/relationships/image" Target="../media/image22.png"/><Relationship Id="rId1" Type="http://schemas.openxmlformats.org/officeDocument/2006/relationships/slideLayout" Target="../slideLayouts/slideLayout8.xml"/><Relationship Id="rId6" Type="http://schemas.openxmlformats.org/officeDocument/2006/relationships/image" Target="../media/image12.svg"/><Relationship Id="rId11" Type="http://schemas.openxmlformats.org/officeDocument/2006/relationships/image" Target="../media/image13.png"/><Relationship Id="rId24" Type="http://schemas.openxmlformats.org/officeDocument/2006/relationships/image" Target="../media/image30.svg"/><Relationship Id="rId32" Type="http://schemas.openxmlformats.org/officeDocument/2006/relationships/image" Target="../media/image38.svg"/><Relationship Id="rId5" Type="http://schemas.openxmlformats.org/officeDocument/2006/relationships/image" Target="../media/image10.png"/><Relationship Id="rId15" Type="http://schemas.openxmlformats.org/officeDocument/2006/relationships/image" Target="../media/image15.png"/><Relationship Id="rId23" Type="http://schemas.openxmlformats.org/officeDocument/2006/relationships/image" Target="../media/image19.png"/><Relationship Id="rId28" Type="http://schemas.openxmlformats.org/officeDocument/2006/relationships/image" Target="../media/image34.svg"/><Relationship Id="rId36" Type="http://schemas.openxmlformats.org/officeDocument/2006/relationships/image" Target="../media/image42.svg"/><Relationship Id="rId10" Type="http://schemas.openxmlformats.org/officeDocument/2006/relationships/image" Target="../media/image16.svg"/><Relationship Id="rId19" Type="http://schemas.openxmlformats.org/officeDocument/2006/relationships/image" Target="../media/image17.png"/><Relationship Id="rId31" Type="http://schemas.openxmlformats.org/officeDocument/2006/relationships/image" Target="../media/image23.png"/><Relationship Id="rId4" Type="http://schemas.openxmlformats.org/officeDocument/2006/relationships/image" Target="../media/image10.svg"/><Relationship Id="rId9" Type="http://schemas.openxmlformats.org/officeDocument/2006/relationships/image" Target="../media/image12.png"/><Relationship Id="rId14" Type="http://schemas.openxmlformats.org/officeDocument/2006/relationships/image" Target="../media/image20.svg"/><Relationship Id="rId22" Type="http://schemas.openxmlformats.org/officeDocument/2006/relationships/image" Target="../media/image28.svg"/><Relationship Id="rId27" Type="http://schemas.openxmlformats.org/officeDocument/2006/relationships/image" Target="../media/image21.png"/><Relationship Id="rId30" Type="http://schemas.openxmlformats.org/officeDocument/2006/relationships/image" Target="../media/image36.svg"/><Relationship Id="rId35" Type="http://schemas.openxmlformats.org/officeDocument/2006/relationships/image" Target="../media/image25.png"/></Relationships>
</file>

<file path=ppt/slides/_rels/slide5.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46.svg"/><Relationship Id="rId5" Type="http://schemas.openxmlformats.org/officeDocument/2006/relationships/image" Target="../media/image27.png"/><Relationship Id="rId10" Type="http://schemas.openxmlformats.org/officeDocument/2006/relationships/image" Target="../media/image50.svg"/><Relationship Id="rId4" Type="http://schemas.openxmlformats.org/officeDocument/2006/relationships/image" Target="../media/image44.svg"/><Relationship Id="rId9"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hyperlink" Target="https://www.soumu.go.jp/johotsusintokei/whitepaper/ja/r01/html/nd124210.html" TargetMode="External"/><Relationship Id="rId4" Type="http://schemas.openxmlformats.org/officeDocument/2006/relationships/image" Target="../media/image31.png"/></Relationships>
</file>

<file path=ppt/slides/_rels/slide7.xml.rels><?xml version="1.0" encoding="UTF-8" standalone="yes"?>
<Relationships xmlns="http://schemas.openxmlformats.org/package/2006/relationships"><Relationship Id="rId3" Type="http://schemas.openxmlformats.org/officeDocument/2006/relationships/hyperlink" Target="https://www.soumu.go.jp/johotsusintokei/whitepaper/ja/r01/html/nd246230.html" TargetMode="External"/><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3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xmlns="" id="{6059CE5D-4F38-4506-A5A9-0EFA09D5D8F0}"/>
              </a:ext>
            </a:extLst>
          </p:cNvPr>
          <p:cNvSpPr/>
          <p:nvPr/>
        </p:nvSpPr>
        <p:spPr>
          <a:xfrm>
            <a:off x="160215" y="3407343"/>
            <a:ext cx="8828868" cy="2718241"/>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a:extLst>
              <a:ext uri="{FF2B5EF4-FFF2-40B4-BE49-F238E27FC236}">
                <a16:creationId xmlns:a16="http://schemas.microsoft.com/office/drawing/2014/main" xmlns="" id="{8A8C170A-FB8E-42B9-9073-39043205E2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215" y="2569731"/>
            <a:ext cx="1617044" cy="752149"/>
          </a:xfrm>
          <a:prstGeom prst="rect">
            <a:avLst/>
          </a:prstGeom>
        </p:spPr>
      </p:pic>
      <p:sp>
        <p:nvSpPr>
          <p:cNvPr id="12" name="コンテンツ プレースホルダ 2"/>
          <p:cNvSpPr txBox="1">
            <a:spLocks/>
          </p:cNvSpPr>
          <p:nvPr/>
        </p:nvSpPr>
        <p:spPr>
          <a:xfrm>
            <a:off x="282699" y="2913929"/>
            <a:ext cx="8582167" cy="3556000"/>
          </a:xfrm>
          <a:prstGeom prst="rect">
            <a:avLst/>
          </a:prstGeom>
        </p:spPr>
        <p:txBody>
          <a:bodyPr anchor="ctr" anchorCtr="0">
            <a:no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kumimoji="1" sz="2200" b="1" kern="1200">
                <a:solidFill>
                  <a:srgbClr val="404040"/>
                </a:solidFill>
                <a:latin typeface="メイリオ"/>
                <a:ea typeface="メイリオ"/>
                <a:cs typeface="メイリオ"/>
              </a:defRPr>
            </a:lvl1pPr>
            <a:lvl2pPr marL="457200" indent="0" algn="ctr" defTabSz="457200" rtl="0" eaLnBrk="1" latinLnBrk="0" hangingPunct="1">
              <a:spcBef>
                <a:spcPct val="20000"/>
              </a:spcBef>
              <a:buFont typeface="Arial"/>
              <a:buNone/>
              <a:defRPr kumimoji="1"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kumimoji="1"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9pPr>
          </a:lstStyle>
          <a:p>
            <a:pPr algn="ctr"/>
            <a:r>
              <a:rPr lang="en-US" altLang="ja-JP" sz="4400" dirty="0">
                <a:solidFill>
                  <a:schemeClr val="bg1"/>
                </a:solidFill>
                <a:latin typeface="Meiryo UI" panose="020B0604030504040204" pitchFamily="50" charset="-128"/>
                <a:ea typeface="Meiryo UI" panose="020B0604030504040204" pitchFamily="50" charset="-128"/>
              </a:rPr>
              <a:t>AI</a:t>
            </a:r>
            <a:r>
              <a:rPr lang="ja-JP" altLang="en-US" sz="4400" dirty="0">
                <a:solidFill>
                  <a:schemeClr val="bg1"/>
                </a:solidFill>
                <a:latin typeface="Meiryo UI" panose="020B0604030504040204" pitchFamily="50" charset="-128"/>
                <a:ea typeface="Meiryo UI" panose="020B0604030504040204" pitchFamily="50" charset="-128"/>
              </a:rPr>
              <a:t>リテラシー</a:t>
            </a:r>
            <a:r>
              <a:rPr lang="en-US" altLang="ja-JP" sz="4000" dirty="0">
                <a:solidFill>
                  <a:schemeClr val="bg1"/>
                </a:solidFill>
                <a:latin typeface="Meiryo UI" panose="020B0604030504040204" pitchFamily="50" charset="-128"/>
                <a:ea typeface="Meiryo UI" panose="020B0604030504040204" pitchFamily="50" charset="-128"/>
              </a:rPr>
              <a:t>【</a:t>
            </a:r>
            <a:r>
              <a:rPr lang="ja-JP" altLang="en-US" sz="4000" dirty="0">
                <a:solidFill>
                  <a:schemeClr val="bg1"/>
                </a:solidFill>
                <a:latin typeface="Meiryo UI" panose="020B0604030504040204" pitchFamily="50" charset="-128"/>
                <a:ea typeface="Meiryo UI" panose="020B0604030504040204" pitchFamily="50" charset="-128"/>
              </a:rPr>
              <a:t>第８回</a:t>
            </a:r>
            <a:r>
              <a:rPr lang="en-US" altLang="ja-JP" sz="4000" dirty="0">
                <a:solidFill>
                  <a:schemeClr val="bg1"/>
                </a:solidFill>
                <a:latin typeface="Meiryo UI" panose="020B0604030504040204" pitchFamily="50" charset="-128"/>
                <a:ea typeface="Meiryo UI" panose="020B0604030504040204" pitchFamily="50" charset="-128"/>
              </a:rPr>
              <a:t>】</a:t>
            </a:r>
          </a:p>
          <a:p>
            <a:pPr algn="ctr"/>
            <a:r>
              <a:rPr lang="en-US" altLang="ja-JP" sz="4000" dirty="0">
                <a:solidFill>
                  <a:schemeClr val="bg1"/>
                </a:solidFill>
              </a:rPr>
              <a:t>AI/ICT</a:t>
            </a:r>
            <a:r>
              <a:rPr lang="ja-JP" altLang="en-US" sz="4000" dirty="0">
                <a:solidFill>
                  <a:schemeClr val="bg1"/>
                </a:solidFill>
              </a:rPr>
              <a:t>システムの活用実践</a:t>
            </a:r>
            <a:r>
              <a:rPr lang="en-US" altLang="ja-JP" sz="4000" dirty="0">
                <a:solidFill>
                  <a:schemeClr val="bg1"/>
                </a:solidFill>
              </a:rPr>
              <a:t>(1)</a:t>
            </a:r>
            <a:r>
              <a:rPr lang="ja-JP" altLang="en-US" sz="4000" dirty="0">
                <a:solidFill>
                  <a:schemeClr val="bg1"/>
                </a:solidFill>
              </a:rPr>
              <a:t>　</a:t>
            </a:r>
            <a:endParaRPr lang="en-US" altLang="ja-JP" sz="4000" dirty="0">
              <a:solidFill>
                <a:schemeClr val="bg1"/>
              </a:solidFill>
            </a:endParaRPr>
          </a:p>
          <a:p>
            <a:pPr algn="ctr"/>
            <a:r>
              <a:rPr lang="ja-JP" altLang="en-US" sz="4000" dirty="0">
                <a:solidFill>
                  <a:schemeClr val="bg1"/>
                </a:solidFill>
              </a:rPr>
              <a:t>テレワーク</a:t>
            </a:r>
            <a:endParaRPr lang="en-US" altLang="ja-JP" sz="4000" dirty="0">
              <a:solidFill>
                <a:schemeClr val="bg1"/>
              </a:solidFill>
              <a:latin typeface="Meiryo UI" panose="020B0604030504040204" pitchFamily="50" charset="-128"/>
              <a:ea typeface="Meiryo UI" panose="020B0604030504040204" pitchFamily="50" charset="-128"/>
            </a:endParaRPr>
          </a:p>
          <a:p>
            <a:pPr algn="ctr"/>
            <a:endParaRPr lang="en-US" altLang="ja-JP" sz="1050"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sp>
        <p:nvSpPr>
          <p:cNvPr id="13" name="タイトル 1"/>
          <p:cNvSpPr txBox="1">
            <a:spLocks/>
          </p:cNvSpPr>
          <p:nvPr/>
        </p:nvSpPr>
        <p:spPr>
          <a:xfrm>
            <a:off x="1174277" y="5914374"/>
            <a:ext cx="8142974" cy="1008112"/>
          </a:xfrm>
          <a:prstGeom prst="rect">
            <a:avLst/>
          </a:prstGeom>
        </p:spPr>
        <p:txBody>
          <a:bodyPr vert="horz" lIns="91440" tIns="45720" rIns="91440" bIns="45720" rtlCol="0" anchor="ctr">
            <a:noAutofit/>
          </a:bodyPr>
          <a:lstStyle/>
          <a:p>
            <a:pPr algn="ctr">
              <a:spcBef>
                <a:spcPct val="0"/>
              </a:spcBef>
              <a:defRPr/>
            </a:pPr>
            <a:r>
              <a:rPr lang="ja-JP" altLang="en-US" sz="2000" b="1" dirty="0">
                <a:solidFill>
                  <a:schemeClr val="tx2"/>
                </a:solidFill>
                <a:latin typeface="ＭＳ Ｐゴシック" pitchFamily="50" charset="-128"/>
                <a:ea typeface="ＭＳ Ｐゴシック" pitchFamily="50" charset="-128"/>
                <a:cs typeface="+mj-cs"/>
              </a:rPr>
              <a:t>講師</a:t>
            </a:r>
            <a:r>
              <a:rPr lang="en-US" altLang="ja-JP" sz="2000" b="1" dirty="0">
                <a:solidFill>
                  <a:schemeClr val="tx2"/>
                </a:solidFill>
                <a:latin typeface="ＭＳ Ｐゴシック" pitchFamily="50" charset="-128"/>
                <a:ea typeface="ＭＳ Ｐゴシック" pitchFamily="50" charset="-128"/>
                <a:cs typeface="+mj-cs"/>
              </a:rPr>
              <a:t>  </a:t>
            </a:r>
            <a:r>
              <a:rPr lang="ja-JP" altLang="en-US" sz="2000" b="1" dirty="0">
                <a:solidFill>
                  <a:schemeClr val="tx2"/>
                </a:solidFill>
                <a:latin typeface="ＭＳ Ｐゴシック" pitchFamily="50" charset="-128"/>
                <a:ea typeface="ＭＳ Ｐゴシック" pitchFamily="50" charset="-128"/>
                <a:cs typeface="+mj-cs"/>
              </a:rPr>
              <a:t>西日本電信電話株式会社（</a:t>
            </a:r>
            <a:r>
              <a:rPr lang="en-US" altLang="ja-JP" sz="2000" b="1" dirty="0">
                <a:solidFill>
                  <a:schemeClr val="tx2"/>
                </a:solidFill>
                <a:latin typeface="ＭＳ Ｐゴシック" pitchFamily="50" charset="-128"/>
                <a:ea typeface="ＭＳ Ｐゴシック" pitchFamily="50" charset="-128"/>
                <a:cs typeface="+mj-cs"/>
              </a:rPr>
              <a:t>NTT</a:t>
            </a:r>
            <a:r>
              <a:rPr lang="ja-JP" altLang="en-US" sz="2000" b="1" dirty="0">
                <a:solidFill>
                  <a:schemeClr val="tx2"/>
                </a:solidFill>
                <a:latin typeface="ＭＳ Ｐゴシック" pitchFamily="50" charset="-128"/>
                <a:ea typeface="ＭＳ Ｐゴシック" pitchFamily="50" charset="-128"/>
                <a:cs typeface="+mj-cs"/>
              </a:rPr>
              <a:t>西日本）　北山賢一郎</a:t>
            </a:r>
          </a:p>
        </p:txBody>
      </p:sp>
    </p:spTree>
    <p:extLst>
      <p:ext uri="{BB962C8B-B14F-4D97-AF65-F5344CB8AC3E}">
        <p14:creationId xmlns:p14="http://schemas.microsoft.com/office/powerpoint/2010/main" val="23549113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07541F62-B305-4744-ABCF-4375A7A25884}"/>
              </a:ext>
            </a:extLst>
          </p:cNvPr>
          <p:cNvSpPr>
            <a:spLocks noGrp="1"/>
          </p:cNvSpPr>
          <p:nvPr>
            <p:ph type="ctrTitle"/>
          </p:nvPr>
        </p:nvSpPr>
        <p:spPr/>
        <p:txBody>
          <a:bodyPr/>
          <a:lstStyle/>
          <a:p>
            <a:r>
              <a:rPr kumimoji="1" lang="ja-JP" altLang="en-US" dirty="0"/>
              <a:t>モバイルワーク</a:t>
            </a:r>
          </a:p>
        </p:txBody>
      </p:sp>
      <p:sp>
        <p:nvSpPr>
          <p:cNvPr id="8" name="正方形/長方形 7">
            <a:extLst>
              <a:ext uri="{FF2B5EF4-FFF2-40B4-BE49-F238E27FC236}">
                <a16:creationId xmlns:a16="http://schemas.microsoft.com/office/drawing/2014/main" xmlns="" id="{44079491-3787-440F-B0A5-D66ADD07BE45}"/>
              </a:ext>
            </a:extLst>
          </p:cNvPr>
          <p:cNvSpPr/>
          <p:nvPr/>
        </p:nvSpPr>
        <p:spPr>
          <a:xfrm>
            <a:off x="350370" y="903531"/>
            <a:ext cx="1178220" cy="350609"/>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t"/>
          <a:lstStyle/>
          <a:p>
            <a:r>
              <a:rPr lang="ja-JP" altLang="en-US" b="1" u="sng" dirty="0">
                <a:solidFill>
                  <a:schemeClr val="tx1"/>
                </a:solidFill>
              </a:rPr>
              <a:t>就業場所</a:t>
            </a:r>
            <a:endParaRPr lang="en-US" altLang="ja-JP" b="1" u="sng" dirty="0">
              <a:solidFill>
                <a:schemeClr val="tx1"/>
              </a:solidFill>
            </a:endParaRPr>
          </a:p>
        </p:txBody>
      </p:sp>
      <p:sp>
        <p:nvSpPr>
          <p:cNvPr id="9" name="正方形/長方形 8">
            <a:extLst>
              <a:ext uri="{FF2B5EF4-FFF2-40B4-BE49-F238E27FC236}">
                <a16:creationId xmlns:a16="http://schemas.microsoft.com/office/drawing/2014/main" xmlns="" id="{59467DE4-167A-401A-89B6-7EB6F5827708}"/>
              </a:ext>
            </a:extLst>
          </p:cNvPr>
          <p:cNvSpPr/>
          <p:nvPr/>
        </p:nvSpPr>
        <p:spPr>
          <a:xfrm>
            <a:off x="350370" y="1371716"/>
            <a:ext cx="4815188" cy="958068"/>
          </a:xfrm>
          <a:prstGeom prst="rect">
            <a:avLst/>
          </a:prstGeom>
          <a:ln>
            <a:solidFill>
              <a:schemeClr val="accent4"/>
            </a:solidFill>
          </a:ln>
        </p:spPr>
        <p:style>
          <a:lnRef idx="2">
            <a:schemeClr val="dk1"/>
          </a:lnRef>
          <a:fillRef idx="1">
            <a:schemeClr val="lt1"/>
          </a:fillRef>
          <a:effectRef idx="0">
            <a:schemeClr val="dk1"/>
          </a:effectRef>
          <a:fontRef idx="minor">
            <a:schemeClr val="dk1"/>
          </a:fontRef>
        </p:style>
        <p:txBody>
          <a:bodyPr rtlCol="0" anchor="ctr"/>
          <a:lstStyle/>
          <a:p>
            <a:r>
              <a:rPr lang="ja-JP" altLang="en-US" dirty="0"/>
              <a:t>・移動中、顧客先、カフェなど</a:t>
            </a:r>
            <a:endParaRPr lang="en-US" altLang="ja-JP" dirty="0"/>
          </a:p>
        </p:txBody>
      </p:sp>
      <p:sp>
        <p:nvSpPr>
          <p:cNvPr id="10" name="正方形/長方形 9">
            <a:extLst>
              <a:ext uri="{FF2B5EF4-FFF2-40B4-BE49-F238E27FC236}">
                <a16:creationId xmlns:a16="http://schemas.microsoft.com/office/drawing/2014/main" xmlns="" id="{B12BBE78-7825-48AC-BBF8-C5A690C86BF8}"/>
              </a:ext>
            </a:extLst>
          </p:cNvPr>
          <p:cNvSpPr/>
          <p:nvPr/>
        </p:nvSpPr>
        <p:spPr>
          <a:xfrm>
            <a:off x="350370" y="2557854"/>
            <a:ext cx="1178220" cy="350609"/>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t"/>
          <a:lstStyle/>
          <a:p>
            <a:r>
              <a:rPr lang="ja-JP" altLang="en-US" b="1" u="sng" dirty="0">
                <a:solidFill>
                  <a:schemeClr val="tx1"/>
                </a:solidFill>
              </a:rPr>
              <a:t>メリット</a:t>
            </a:r>
            <a:endParaRPr lang="en-US" altLang="ja-JP" b="1" u="sng" dirty="0">
              <a:solidFill>
                <a:schemeClr val="tx1"/>
              </a:solidFill>
            </a:endParaRPr>
          </a:p>
        </p:txBody>
      </p:sp>
      <p:sp>
        <p:nvSpPr>
          <p:cNvPr id="11" name="正方形/長方形 10">
            <a:extLst>
              <a:ext uri="{FF2B5EF4-FFF2-40B4-BE49-F238E27FC236}">
                <a16:creationId xmlns:a16="http://schemas.microsoft.com/office/drawing/2014/main" xmlns="" id="{8772E516-5E24-40D7-84C3-52B83E060F54}"/>
              </a:ext>
            </a:extLst>
          </p:cNvPr>
          <p:cNvSpPr/>
          <p:nvPr/>
        </p:nvSpPr>
        <p:spPr>
          <a:xfrm>
            <a:off x="350370" y="3081205"/>
            <a:ext cx="4815188" cy="2116806"/>
          </a:xfrm>
          <a:prstGeom prst="rect">
            <a:avLst/>
          </a:prstGeom>
          <a:ln>
            <a:solidFill>
              <a:schemeClr val="accent4"/>
            </a:solidFill>
          </a:ln>
        </p:spPr>
        <p:style>
          <a:lnRef idx="2">
            <a:schemeClr val="dk1"/>
          </a:lnRef>
          <a:fillRef idx="1">
            <a:schemeClr val="lt1"/>
          </a:fillRef>
          <a:effectRef idx="0">
            <a:schemeClr val="dk1"/>
          </a:effectRef>
          <a:fontRef idx="minor">
            <a:schemeClr val="dk1"/>
          </a:fontRef>
        </p:style>
        <p:txBody>
          <a:bodyPr rtlCol="0" anchor="ctr"/>
          <a:lstStyle/>
          <a:p>
            <a:r>
              <a:rPr lang="ja-JP" altLang="en-US" dirty="0"/>
              <a:t>・移動時間や隙間の時間の有効活用</a:t>
            </a:r>
          </a:p>
          <a:p>
            <a:endParaRPr lang="en-US" altLang="ja-JP" dirty="0"/>
          </a:p>
          <a:p>
            <a:r>
              <a:rPr lang="ja-JP" altLang="en-US" dirty="0"/>
              <a:t>・急な依頼作業、用件への対応</a:t>
            </a:r>
          </a:p>
          <a:p>
            <a:endParaRPr lang="en-US" altLang="ja-JP" dirty="0"/>
          </a:p>
          <a:p>
            <a:r>
              <a:rPr lang="ja-JP" altLang="en-US" dirty="0"/>
              <a:t>・移動コストの削減</a:t>
            </a:r>
          </a:p>
        </p:txBody>
      </p:sp>
      <p:grpSp>
        <p:nvGrpSpPr>
          <p:cNvPr id="13" name="グループ化 12">
            <a:extLst>
              <a:ext uri="{FF2B5EF4-FFF2-40B4-BE49-F238E27FC236}">
                <a16:creationId xmlns:a16="http://schemas.microsoft.com/office/drawing/2014/main" xmlns="" id="{B95A7AE7-41DE-4263-AB73-068411E7139B}"/>
              </a:ext>
            </a:extLst>
          </p:cNvPr>
          <p:cNvGrpSpPr/>
          <p:nvPr/>
        </p:nvGrpSpPr>
        <p:grpSpPr>
          <a:xfrm>
            <a:off x="6150721" y="1749259"/>
            <a:ext cx="1714500" cy="3359481"/>
            <a:chOff x="6150721" y="1390103"/>
            <a:chExt cx="1714500" cy="3359481"/>
          </a:xfrm>
        </p:grpSpPr>
        <p:pic>
          <p:nvPicPr>
            <p:cNvPr id="5" name="図 4" descr="ノートパソコン, コンピュータ, 座る, 机 が含まれている画像&#10;&#10;自動的に生成された説明">
              <a:extLst>
                <a:ext uri="{FF2B5EF4-FFF2-40B4-BE49-F238E27FC236}">
                  <a16:creationId xmlns:a16="http://schemas.microsoft.com/office/drawing/2014/main" xmlns="" id="{01E3A589-2A56-44A5-ACB9-1C90D436771F}"/>
                </a:ext>
              </a:extLst>
            </p:cNvPr>
            <p:cNvPicPr>
              <a:picLocks noChangeAspect="1"/>
            </p:cNvPicPr>
            <p:nvPr/>
          </p:nvPicPr>
          <p:blipFill>
            <a:blip r:embed="rId3"/>
            <a:stretch>
              <a:fillRect/>
            </a:stretch>
          </p:blipFill>
          <p:spPr>
            <a:xfrm>
              <a:off x="6265543" y="3081205"/>
              <a:ext cx="1484857" cy="1668379"/>
            </a:xfrm>
            <a:prstGeom prst="rect">
              <a:avLst/>
            </a:prstGeom>
          </p:spPr>
        </p:pic>
        <p:pic>
          <p:nvPicPr>
            <p:cNvPr id="4" name="図 3">
              <a:extLst>
                <a:ext uri="{FF2B5EF4-FFF2-40B4-BE49-F238E27FC236}">
                  <a16:creationId xmlns:a16="http://schemas.microsoft.com/office/drawing/2014/main" xmlns="" id="{4FCDEAB8-2D12-4687-AD9D-DAC8DA3108E6}"/>
                </a:ext>
              </a:extLst>
            </p:cNvPr>
            <p:cNvPicPr>
              <a:picLocks noChangeAspect="1"/>
            </p:cNvPicPr>
            <p:nvPr/>
          </p:nvPicPr>
          <p:blipFill>
            <a:blip r:embed="rId4"/>
            <a:stretch>
              <a:fillRect/>
            </a:stretch>
          </p:blipFill>
          <p:spPr>
            <a:xfrm>
              <a:off x="6150721" y="1390103"/>
              <a:ext cx="1714500" cy="1714500"/>
            </a:xfrm>
            <a:prstGeom prst="rect">
              <a:avLst/>
            </a:prstGeom>
          </p:spPr>
        </p:pic>
      </p:grpSp>
    </p:spTree>
    <p:extLst>
      <p:ext uri="{BB962C8B-B14F-4D97-AF65-F5344CB8AC3E}">
        <p14:creationId xmlns:p14="http://schemas.microsoft.com/office/powerpoint/2010/main" val="12227115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E7DEBB6-3ED2-4B2E-B8F5-6B0BC5D15696}"/>
              </a:ext>
            </a:extLst>
          </p:cNvPr>
          <p:cNvSpPr>
            <a:spLocks noGrp="1"/>
          </p:cNvSpPr>
          <p:nvPr>
            <p:ph type="ctrTitle"/>
          </p:nvPr>
        </p:nvSpPr>
        <p:spPr/>
        <p:txBody>
          <a:bodyPr/>
          <a:lstStyle/>
          <a:p>
            <a:r>
              <a:rPr lang="ja-JP" altLang="en-US" dirty="0"/>
              <a:t>サテライトオフィス勤務</a:t>
            </a:r>
            <a:endParaRPr kumimoji="1" lang="ja-JP" altLang="en-US" dirty="0"/>
          </a:p>
        </p:txBody>
      </p:sp>
      <p:pic>
        <p:nvPicPr>
          <p:cNvPr id="5" name="図 4" descr="部屋, 時計 が含まれている画像&#10;&#10;自動的に生成された説明">
            <a:extLst>
              <a:ext uri="{FF2B5EF4-FFF2-40B4-BE49-F238E27FC236}">
                <a16:creationId xmlns:a16="http://schemas.microsoft.com/office/drawing/2014/main" xmlns="" id="{0A24F81D-E874-4F42-8EFD-07F4F2DC38AE}"/>
              </a:ext>
            </a:extLst>
          </p:cNvPr>
          <p:cNvPicPr>
            <a:picLocks noChangeAspect="1"/>
          </p:cNvPicPr>
          <p:nvPr/>
        </p:nvPicPr>
        <p:blipFill>
          <a:blip r:embed="rId3"/>
          <a:stretch>
            <a:fillRect/>
          </a:stretch>
        </p:blipFill>
        <p:spPr>
          <a:xfrm>
            <a:off x="6110789" y="2233862"/>
            <a:ext cx="2336493" cy="2390274"/>
          </a:xfrm>
          <a:prstGeom prst="rect">
            <a:avLst/>
          </a:prstGeom>
        </p:spPr>
      </p:pic>
      <p:sp>
        <p:nvSpPr>
          <p:cNvPr id="6" name="正方形/長方形 5">
            <a:extLst>
              <a:ext uri="{FF2B5EF4-FFF2-40B4-BE49-F238E27FC236}">
                <a16:creationId xmlns:a16="http://schemas.microsoft.com/office/drawing/2014/main" xmlns="" id="{66535C8D-17C9-4E61-B06D-4131BBD685E7}"/>
              </a:ext>
            </a:extLst>
          </p:cNvPr>
          <p:cNvSpPr/>
          <p:nvPr/>
        </p:nvSpPr>
        <p:spPr>
          <a:xfrm>
            <a:off x="350370" y="903531"/>
            <a:ext cx="1178220" cy="350609"/>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t"/>
          <a:lstStyle/>
          <a:p>
            <a:r>
              <a:rPr lang="ja-JP" altLang="en-US" b="1" u="sng" dirty="0">
                <a:solidFill>
                  <a:schemeClr val="tx1"/>
                </a:solidFill>
              </a:rPr>
              <a:t>就業場所</a:t>
            </a:r>
            <a:endParaRPr lang="en-US" altLang="ja-JP" b="1" u="sng" dirty="0">
              <a:solidFill>
                <a:schemeClr val="tx1"/>
              </a:solidFill>
            </a:endParaRPr>
          </a:p>
        </p:txBody>
      </p:sp>
      <p:sp>
        <p:nvSpPr>
          <p:cNvPr id="7" name="正方形/長方形 6">
            <a:extLst>
              <a:ext uri="{FF2B5EF4-FFF2-40B4-BE49-F238E27FC236}">
                <a16:creationId xmlns:a16="http://schemas.microsoft.com/office/drawing/2014/main" xmlns="" id="{1B986BFB-F5B3-4244-936A-D090C73E5786}"/>
              </a:ext>
            </a:extLst>
          </p:cNvPr>
          <p:cNvSpPr/>
          <p:nvPr/>
        </p:nvSpPr>
        <p:spPr>
          <a:xfrm>
            <a:off x="350370" y="1371716"/>
            <a:ext cx="4815188" cy="1346676"/>
          </a:xfrm>
          <a:prstGeom prst="rect">
            <a:avLst/>
          </a:prstGeom>
          <a:ln>
            <a:solidFill>
              <a:schemeClr val="accent4"/>
            </a:solidFill>
          </a:ln>
        </p:spPr>
        <p:style>
          <a:lnRef idx="2">
            <a:schemeClr val="dk1"/>
          </a:lnRef>
          <a:fillRef idx="1">
            <a:schemeClr val="lt1"/>
          </a:fillRef>
          <a:effectRef idx="0">
            <a:schemeClr val="dk1"/>
          </a:effectRef>
          <a:fontRef idx="minor">
            <a:schemeClr val="dk1"/>
          </a:fontRef>
        </p:style>
        <p:txBody>
          <a:bodyPr rtlCol="0" anchor="ctr"/>
          <a:lstStyle/>
          <a:p>
            <a:r>
              <a:rPr lang="ja-JP" altLang="en-US" dirty="0"/>
              <a:t>・所属するオフィス以外の他のオフィス</a:t>
            </a:r>
          </a:p>
          <a:p>
            <a:r>
              <a:rPr lang="ja-JP" altLang="en-US" dirty="0"/>
              <a:t>・共用コワーキングスペース</a:t>
            </a:r>
          </a:p>
          <a:p>
            <a:r>
              <a:rPr lang="ja-JP" altLang="en-US" dirty="0"/>
              <a:t>・シェアオフィス　など</a:t>
            </a:r>
          </a:p>
        </p:txBody>
      </p:sp>
      <p:sp>
        <p:nvSpPr>
          <p:cNvPr id="8" name="正方形/長方形 7">
            <a:extLst>
              <a:ext uri="{FF2B5EF4-FFF2-40B4-BE49-F238E27FC236}">
                <a16:creationId xmlns:a16="http://schemas.microsoft.com/office/drawing/2014/main" xmlns="" id="{4E7A75C7-5775-448D-8F35-F0679B8FA79E}"/>
              </a:ext>
            </a:extLst>
          </p:cNvPr>
          <p:cNvSpPr/>
          <p:nvPr/>
        </p:nvSpPr>
        <p:spPr>
          <a:xfrm>
            <a:off x="350370" y="3078390"/>
            <a:ext cx="1178220" cy="350609"/>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t"/>
          <a:lstStyle/>
          <a:p>
            <a:r>
              <a:rPr lang="ja-JP" altLang="en-US" b="1" u="sng" dirty="0">
                <a:solidFill>
                  <a:schemeClr val="tx1"/>
                </a:solidFill>
              </a:rPr>
              <a:t>メリット</a:t>
            </a:r>
            <a:endParaRPr lang="en-US" altLang="ja-JP" b="1" u="sng" dirty="0">
              <a:solidFill>
                <a:schemeClr val="tx1"/>
              </a:solidFill>
            </a:endParaRPr>
          </a:p>
        </p:txBody>
      </p:sp>
      <p:sp>
        <p:nvSpPr>
          <p:cNvPr id="9" name="正方形/長方形 8">
            <a:extLst>
              <a:ext uri="{FF2B5EF4-FFF2-40B4-BE49-F238E27FC236}">
                <a16:creationId xmlns:a16="http://schemas.microsoft.com/office/drawing/2014/main" xmlns="" id="{8E4195A2-EFF0-4E0B-A7C9-8A6A4BA1F6F7}"/>
              </a:ext>
            </a:extLst>
          </p:cNvPr>
          <p:cNvSpPr/>
          <p:nvPr/>
        </p:nvSpPr>
        <p:spPr>
          <a:xfrm>
            <a:off x="350370" y="3725574"/>
            <a:ext cx="4815188" cy="2116806"/>
          </a:xfrm>
          <a:prstGeom prst="rect">
            <a:avLst/>
          </a:prstGeom>
          <a:ln>
            <a:solidFill>
              <a:schemeClr val="accent4"/>
            </a:solidFill>
          </a:ln>
        </p:spPr>
        <p:style>
          <a:lnRef idx="2">
            <a:schemeClr val="dk1"/>
          </a:lnRef>
          <a:fillRef idx="1">
            <a:schemeClr val="lt1"/>
          </a:fillRef>
          <a:effectRef idx="0">
            <a:schemeClr val="dk1"/>
          </a:effectRef>
          <a:fontRef idx="minor">
            <a:schemeClr val="dk1"/>
          </a:fontRef>
        </p:style>
        <p:txBody>
          <a:bodyPr rtlCol="0" anchor="ctr"/>
          <a:lstStyle/>
          <a:p>
            <a:r>
              <a:rPr lang="ja-JP" altLang="en-US" dirty="0"/>
              <a:t>・顧客先に近い施設を利用することによる</a:t>
            </a:r>
            <a:endParaRPr lang="en-US" altLang="ja-JP" dirty="0"/>
          </a:p>
          <a:p>
            <a:r>
              <a:rPr lang="ja-JP" altLang="en-US" dirty="0"/>
              <a:t>　迅速な顧客対応</a:t>
            </a:r>
          </a:p>
          <a:p>
            <a:r>
              <a:rPr lang="ja-JP" altLang="en-US" dirty="0"/>
              <a:t>・移動コストの削減</a:t>
            </a:r>
          </a:p>
          <a:p>
            <a:r>
              <a:rPr lang="ja-JP" altLang="en-US" dirty="0"/>
              <a:t>・所属オフィスまで通勤困難な従業員の</a:t>
            </a:r>
            <a:endParaRPr lang="en-US" altLang="ja-JP" dirty="0"/>
          </a:p>
          <a:p>
            <a:r>
              <a:rPr lang="ja-JP" altLang="en-US" dirty="0"/>
              <a:t>　就労継続</a:t>
            </a:r>
          </a:p>
        </p:txBody>
      </p:sp>
    </p:spTree>
    <p:extLst>
      <p:ext uri="{BB962C8B-B14F-4D97-AF65-F5344CB8AC3E}">
        <p14:creationId xmlns:p14="http://schemas.microsoft.com/office/powerpoint/2010/main" val="36248099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a:xfrm>
            <a:off x="1061474" y="1014112"/>
            <a:ext cx="7598238" cy="1219657"/>
          </a:xfrm>
        </p:spPr>
        <p:txBody>
          <a:bodyPr/>
          <a:lstStyle/>
          <a:p>
            <a:r>
              <a:rPr lang="ja-JP" altLang="en-US" sz="3200" dirty="0">
                <a:solidFill>
                  <a:schemeClr val="tx2"/>
                </a:solidFill>
              </a:rPr>
              <a:t>テレワークの課題について</a:t>
            </a:r>
            <a:r>
              <a:rPr kumimoji="1" lang="en-US" altLang="ja-JP" sz="3200" dirty="0">
                <a:solidFill>
                  <a:schemeClr val="tx2"/>
                </a:solidFill>
              </a:rPr>
              <a:t/>
            </a:r>
            <a:br>
              <a:rPr kumimoji="1" lang="en-US" altLang="ja-JP" sz="3200" dirty="0">
                <a:solidFill>
                  <a:schemeClr val="tx2"/>
                </a:solidFill>
              </a:rPr>
            </a:br>
            <a:endParaRPr kumimoji="1" lang="ja-JP" altLang="en-US" sz="3200" dirty="0">
              <a:solidFill>
                <a:schemeClr val="tx2"/>
              </a:solidFill>
            </a:endParaRPr>
          </a:p>
        </p:txBody>
      </p:sp>
      <p:sp>
        <p:nvSpPr>
          <p:cNvPr id="5" name="テキスト プレースホルダー 4"/>
          <p:cNvSpPr>
            <a:spLocks noGrp="1"/>
          </p:cNvSpPr>
          <p:nvPr>
            <p:ph type="body" sz="quarter" idx="11"/>
          </p:nvPr>
        </p:nvSpPr>
        <p:spPr/>
        <p:txBody>
          <a:bodyPr>
            <a:normAutofit lnSpcReduction="10000"/>
          </a:bodyPr>
          <a:lstStyle/>
          <a:p>
            <a:r>
              <a:rPr kumimoji="1" lang="ja-JP" altLang="en-US" dirty="0"/>
              <a:t>２</a:t>
            </a:r>
          </a:p>
        </p:txBody>
      </p:sp>
    </p:spTree>
    <p:extLst>
      <p:ext uri="{BB962C8B-B14F-4D97-AF65-F5344CB8AC3E}">
        <p14:creationId xmlns:p14="http://schemas.microsoft.com/office/powerpoint/2010/main" val="22972900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normAutofit fontScale="90000"/>
          </a:bodyPr>
          <a:lstStyle/>
          <a:p>
            <a:r>
              <a:rPr kumimoji="1" lang="ja-JP" altLang="en-US" dirty="0"/>
              <a:t>リモートワークの導入メリット</a:t>
            </a:r>
          </a:p>
        </p:txBody>
      </p:sp>
      <p:graphicFrame>
        <p:nvGraphicFramePr>
          <p:cNvPr id="4" name="表 3"/>
          <p:cNvGraphicFramePr>
            <a:graphicFrameLocks noGrp="1"/>
          </p:cNvGraphicFramePr>
          <p:nvPr>
            <p:extLst>
              <p:ext uri="{D42A27DB-BD31-4B8C-83A1-F6EECF244321}">
                <p14:modId xmlns:p14="http://schemas.microsoft.com/office/powerpoint/2010/main" val="2132950058"/>
              </p:ext>
            </p:extLst>
          </p:nvPr>
        </p:nvGraphicFramePr>
        <p:xfrm>
          <a:off x="171926" y="1662924"/>
          <a:ext cx="8800148" cy="4352211"/>
        </p:xfrm>
        <a:graphic>
          <a:graphicData uri="http://schemas.openxmlformats.org/drawingml/2006/table">
            <a:tbl>
              <a:tblPr firstRow="1" bandRow="1">
                <a:tableStyleId>{5C22544A-7EE6-4342-B048-85BDC9FD1C3A}</a:tableStyleId>
              </a:tblPr>
              <a:tblGrid>
                <a:gridCol w="4591368">
                  <a:extLst>
                    <a:ext uri="{9D8B030D-6E8A-4147-A177-3AD203B41FA5}">
                      <a16:colId xmlns:a16="http://schemas.microsoft.com/office/drawing/2014/main" xmlns="" val="997948822"/>
                    </a:ext>
                  </a:extLst>
                </a:gridCol>
                <a:gridCol w="4208780">
                  <a:extLst>
                    <a:ext uri="{9D8B030D-6E8A-4147-A177-3AD203B41FA5}">
                      <a16:colId xmlns:a16="http://schemas.microsoft.com/office/drawing/2014/main" xmlns="" val="2412546222"/>
                    </a:ext>
                  </a:extLst>
                </a:gridCol>
              </a:tblGrid>
              <a:tr h="388754">
                <a:tc>
                  <a:txBody>
                    <a:bodyPr/>
                    <a:lstStyle/>
                    <a:p>
                      <a:r>
                        <a:rPr kumimoji="1" lang="ja-JP" altLang="en-US" dirty="0">
                          <a:latin typeface="Meiryo UI" panose="020B0604030504040204" pitchFamily="50" charset="-128"/>
                          <a:ea typeface="Meiryo UI" panose="020B0604030504040204" pitchFamily="50" charset="-128"/>
                        </a:rPr>
                        <a:t>組織視点</a:t>
                      </a:r>
                    </a:p>
                  </a:txBody>
                  <a:tcPr/>
                </a:tc>
                <a:tc>
                  <a:txBody>
                    <a:bodyPr/>
                    <a:lstStyle/>
                    <a:p>
                      <a:r>
                        <a:rPr kumimoji="1" lang="ja-JP" altLang="en-US" dirty="0">
                          <a:latin typeface="Meiryo UI" panose="020B0604030504040204" pitchFamily="50" charset="-128"/>
                          <a:ea typeface="Meiryo UI" panose="020B0604030504040204" pitchFamily="50" charset="-128"/>
                        </a:rPr>
                        <a:t>従業員視点</a:t>
                      </a:r>
                    </a:p>
                  </a:txBody>
                  <a:tcPr/>
                </a:tc>
                <a:extLst>
                  <a:ext uri="{0D108BD9-81ED-4DB2-BD59-A6C34878D82A}">
                    <a16:rowId xmlns:a16="http://schemas.microsoft.com/office/drawing/2014/main" xmlns="" val="1693506914"/>
                  </a:ext>
                </a:extLst>
              </a:tr>
              <a:tr h="6709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Meiryo UI" panose="020B0604030504040204" pitchFamily="50" charset="-128"/>
                          <a:ea typeface="Meiryo UI" panose="020B0604030504040204" pitchFamily="50" charset="-128"/>
                        </a:rPr>
                        <a:t>人材の確保・人材の離職抑制・就労継続支援</a:t>
                      </a:r>
                      <a:endParaRPr lang="en-US" altLang="ja-JP" dirty="0">
                        <a:latin typeface="Meiryo UI" panose="020B0604030504040204" pitchFamily="50" charset="-128"/>
                        <a:ea typeface="Meiryo UI" panose="020B0604030504040204" pitchFamily="50" charset="-128"/>
                      </a:endParaRPr>
                    </a:p>
                  </a:txBody>
                  <a:tcPr anchor="ctr"/>
                </a:tc>
                <a:tc>
                  <a:txBody>
                    <a:bodyPr/>
                    <a:lstStyle/>
                    <a:p>
                      <a:pPr algn="l"/>
                      <a:r>
                        <a:rPr lang="ja-JP" altLang="en-US" dirty="0">
                          <a:latin typeface="Meiryo UI" panose="020B0604030504040204" pitchFamily="50" charset="-128"/>
                          <a:ea typeface="Meiryo UI" panose="020B0604030504040204" pitchFamily="50" charset="-128"/>
                        </a:rPr>
                        <a:t>ワークライフバランスの向上</a:t>
                      </a:r>
                      <a:endParaRPr lang="en-US" altLang="ja-JP"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2190903192"/>
                  </a:ext>
                </a:extLst>
              </a:tr>
              <a:tr h="670999">
                <a:tc>
                  <a:txBody>
                    <a:bodyPr/>
                    <a:lstStyle/>
                    <a:p>
                      <a:pPr algn="l"/>
                      <a:r>
                        <a:rPr lang="ja-JP" altLang="en-US" dirty="0">
                          <a:latin typeface="Meiryo UI" panose="020B0604030504040204" pitchFamily="50" charset="-128"/>
                          <a:ea typeface="Meiryo UI" panose="020B0604030504040204" pitchFamily="50" charset="-128"/>
                        </a:rPr>
                        <a:t>業務プロセスの革新</a:t>
                      </a:r>
                      <a:endParaRPr lang="en-US" altLang="ja-JP" dirty="0">
                        <a:latin typeface="Meiryo UI" panose="020B0604030504040204" pitchFamily="50" charset="-128"/>
                        <a:ea typeface="Meiryo UI" panose="020B0604030504040204" pitchFamily="50" charset="-128"/>
                      </a:endParaRPr>
                    </a:p>
                  </a:txBody>
                  <a:tcPr anchor="ctr"/>
                </a:tc>
                <a:tc>
                  <a:txBody>
                    <a:bodyPr/>
                    <a:lstStyle/>
                    <a:p>
                      <a:pPr algn="l"/>
                      <a:r>
                        <a:rPr lang="ja-JP" altLang="en-US" dirty="0">
                          <a:latin typeface="Meiryo UI" panose="020B0604030504040204" pitchFamily="50" charset="-128"/>
                          <a:ea typeface="Meiryo UI" panose="020B0604030504040204" pitchFamily="50" charset="-128"/>
                        </a:rPr>
                        <a:t>生産性の向上</a:t>
                      </a:r>
                      <a:endParaRPr lang="en-US" altLang="ja-JP"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973521936"/>
                  </a:ext>
                </a:extLst>
              </a:tr>
              <a:tr h="670999">
                <a:tc>
                  <a:txBody>
                    <a:bodyPr/>
                    <a:lstStyle/>
                    <a:p>
                      <a:pPr algn="l"/>
                      <a:r>
                        <a:rPr lang="ja-JP" altLang="en-US" dirty="0">
                          <a:latin typeface="Meiryo UI" panose="020B0604030504040204" pitchFamily="50" charset="-128"/>
                          <a:ea typeface="Meiryo UI" panose="020B0604030504040204" pitchFamily="50" charset="-128"/>
                        </a:rPr>
                        <a:t>事業運営コストの削減</a:t>
                      </a:r>
                      <a:endParaRPr lang="en-US" altLang="ja-JP" dirty="0">
                        <a:latin typeface="Meiryo UI" panose="020B0604030504040204" pitchFamily="50" charset="-128"/>
                        <a:ea typeface="Meiryo UI" panose="020B0604030504040204" pitchFamily="50"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Meiryo UI" panose="020B0604030504040204" pitchFamily="50" charset="-128"/>
                          <a:ea typeface="Meiryo UI" panose="020B0604030504040204" pitchFamily="50" charset="-128"/>
                        </a:rPr>
                        <a:t>自律、自己管理的な働き方</a:t>
                      </a:r>
                      <a:endParaRPr kumimoji="1" lang="ja-JP" altLang="en-US"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2093664746"/>
                  </a:ext>
                </a:extLst>
              </a:tr>
              <a:tr h="670999">
                <a:tc>
                  <a:txBody>
                    <a:bodyPr/>
                    <a:lstStyle/>
                    <a:p>
                      <a:pPr algn="l"/>
                      <a:r>
                        <a:rPr lang="ja-JP" altLang="en-US" dirty="0">
                          <a:latin typeface="Meiryo UI" panose="020B0604030504040204" pitchFamily="50" charset="-128"/>
                          <a:ea typeface="Meiryo UI" panose="020B0604030504040204" pitchFamily="50" charset="-128"/>
                        </a:rPr>
                        <a:t>非常時の事業継続性（</a:t>
                      </a:r>
                      <a:r>
                        <a:rPr lang="en-US" altLang="ja-JP" dirty="0">
                          <a:latin typeface="Meiryo UI" panose="020B0604030504040204" pitchFamily="50" charset="-128"/>
                          <a:ea typeface="Meiryo UI" panose="020B0604030504040204" pitchFamily="50" charset="-128"/>
                        </a:rPr>
                        <a:t>BCP</a:t>
                      </a:r>
                      <a:r>
                        <a:rPr lang="ja-JP" altLang="en-US" dirty="0">
                          <a:latin typeface="Meiryo UI" panose="020B0604030504040204" pitchFamily="50" charset="-128"/>
                          <a:ea typeface="Meiryo UI" panose="020B0604030504040204" pitchFamily="50" charset="-128"/>
                        </a:rPr>
                        <a:t>）の確保</a:t>
                      </a:r>
                      <a:endParaRPr lang="en-US" altLang="ja-JP" dirty="0">
                        <a:latin typeface="Meiryo UI" panose="020B0604030504040204" pitchFamily="50" charset="-128"/>
                        <a:ea typeface="Meiryo UI" panose="020B0604030504040204" pitchFamily="50" charset="-128"/>
                      </a:endParaRPr>
                    </a:p>
                  </a:txBody>
                  <a:tcPr anchor="ctr"/>
                </a:tc>
                <a:tc>
                  <a:txBody>
                    <a:bodyPr/>
                    <a:lstStyle/>
                    <a:p>
                      <a:pPr algn="l"/>
                      <a:r>
                        <a:rPr lang="ja-JP" altLang="en-US" dirty="0">
                          <a:latin typeface="Meiryo UI" panose="020B0604030504040204" pitchFamily="50" charset="-128"/>
                          <a:ea typeface="Meiryo UI" panose="020B0604030504040204" pitchFamily="50" charset="-128"/>
                        </a:rPr>
                        <a:t>職場との連携強化</a:t>
                      </a:r>
                      <a:endParaRPr lang="en-US" altLang="ja-JP"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3890855885"/>
                  </a:ext>
                </a:extLst>
              </a:tr>
              <a:tr h="670999">
                <a:tc>
                  <a:txBody>
                    <a:bodyPr/>
                    <a:lstStyle/>
                    <a:p>
                      <a:pPr algn="l"/>
                      <a:r>
                        <a:rPr lang="ja-JP" altLang="en-US" dirty="0">
                          <a:latin typeface="Meiryo UI" panose="020B0604030504040204" pitchFamily="50" charset="-128"/>
                          <a:ea typeface="Meiryo UI" panose="020B0604030504040204" pitchFamily="50" charset="-128"/>
                        </a:rPr>
                        <a:t>企業内外の連携強化による事業競争力の向上</a:t>
                      </a:r>
                      <a:endParaRPr lang="en-US" altLang="ja-JP" dirty="0">
                        <a:latin typeface="Meiryo UI" panose="020B0604030504040204" pitchFamily="50" charset="-128"/>
                        <a:ea typeface="Meiryo UI" panose="020B0604030504040204" pitchFamily="50" charset="-128"/>
                      </a:endParaRPr>
                    </a:p>
                  </a:txBody>
                  <a:tcPr anchor="ctr"/>
                </a:tc>
                <a:tc>
                  <a:txBody>
                    <a:bodyPr/>
                    <a:lstStyle/>
                    <a:p>
                      <a:pPr algn="l"/>
                      <a:r>
                        <a:rPr lang="ja-JP" altLang="en-US" dirty="0">
                          <a:latin typeface="Meiryo UI" panose="020B0604030504040204" pitchFamily="50" charset="-128"/>
                          <a:ea typeface="Meiryo UI" panose="020B0604030504040204" pitchFamily="50" charset="-128"/>
                        </a:rPr>
                        <a:t>仕事全体の満足度向上と労働意欲の向上</a:t>
                      </a:r>
                      <a:endParaRPr kumimoji="1" lang="ja-JP" altLang="en-US"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340035850"/>
                  </a:ext>
                </a:extLst>
              </a:tr>
              <a:tr h="608462">
                <a:tc>
                  <a:txBody>
                    <a:bodyPr/>
                    <a:lstStyle/>
                    <a:p>
                      <a:pPr algn="l"/>
                      <a:r>
                        <a:rPr lang="ja-JP" altLang="en-US" dirty="0">
                          <a:latin typeface="Meiryo UI" panose="020B0604030504040204" pitchFamily="50" charset="-128"/>
                          <a:ea typeface="Meiryo UI" panose="020B0604030504040204" pitchFamily="50" charset="-128"/>
                        </a:rPr>
                        <a:t>企業ブランド、イメージの向上</a:t>
                      </a:r>
                      <a:endParaRPr lang="en-US" altLang="ja-JP" dirty="0">
                        <a:latin typeface="Meiryo UI" panose="020B0604030504040204" pitchFamily="50" charset="-128"/>
                        <a:ea typeface="Meiryo UI" panose="020B0604030504040204" pitchFamily="50" charset="-128"/>
                      </a:endParaRPr>
                    </a:p>
                  </a:txBody>
                  <a:tcPr anchor="ctr"/>
                </a:tc>
                <a:tc>
                  <a:txBody>
                    <a:bodyPr/>
                    <a:lstStyle/>
                    <a:p>
                      <a:pPr algn="l"/>
                      <a:endParaRPr kumimoji="1" lang="ja-JP" altLang="en-US"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377632594"/>
                  </a:ext>
                </a:extLst>
              </a:tr>
            </a:tbl>
          </a:graphicData>
        </a:graphic>
      </p:graphicFrame>
      <p:sp>
        <p:nvSpPr>
          <p:cNvPr id="8" name="正方形/長方形 7"/>
          <p:cNvSpPr/>
          <p:nvPr/>
        </p:nvSpPr>
        <p:spPr>
          <a:xfrm>
            <a:off x="309715" y="976303"/>
            <a:ext cx="8332840" cy="461665"/>
          </a:xfrm>
          <a:prstGeom prst="rect">
            <a:avLst/>
          </a:prstGeom>
        </p:spPr>
        <p:txBody>
          <a:bodyPr wrap="square">
            <a:spAutoFit/>
          </a:bodyPr>
          <a:lstStyle/>
          <a:p>
            <a:r>
              <a:rPr lang="ja-JP" altLang="en-US" sz="2400" dirty="0"/>
              <a:t>導入することで下表のようなメリットが見込めます。</a:t>
            </a:r>
          </a:p>
        </p:txBody>
      </p:sp>
    </p:spTree>
    <p:extLst>
      <p:ext uri="{BB962C8B-B14F-4D97-AF65-F5344CB8AC3E}">
        <p14:creationId xmlns:p14="http://schemas.microsoft.com/office/powerpoint/2010/main" val="31698418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normAutofit fontScale="90000"/>
          </a:bodyPr>
          <a:lstStyle/>
          <a:p>
            <a:r>
              <a:rPr kumimoji="1" lang="ja-JP" altLang="en-US" dirty="0"/>
              <a:t>リモートワーク導入課題</a:t>
            </a:r>
          </a:p>
        </p:txBody>
      </p:sp>
      <p:graphicFrame>
        <p:nvGraphicFramePr>
          <p:cNvPr id="6" name="表 5"/>
          <p:cNvGraphicFramePr>
            <a:graphicFrameLocks noGrp="1"/>
          </p:cNvGraphicFramePr>
          <p:nvPr>
            <p:extLst>
              <p:ext uri="{D42A27DB-BD31-4B8C-83A1-F6EECF244321}">
                <p14:modId xmlns:p14="http://schemas.microsoft.com/office/powerpoint/2010/main" val="3786984327"/>
              </p:ext>
            </p:extLst>
          </p:nvPr>
        </p:nvGraphicFramePr>
        <p:xfrm>
          <a:off x="391886" y="1640115"/>
          <a:ext cx="8244114" cy="4803502"/>
        </p:xfrm>
        <a:graphic>
          <a:graphicData uri="http://schemas.openxmlformats.org/drawingml/2006/table">
            <a:tbl>
              <a:tblPr firstRow="1" bandRow="1">
                <a:tableStyleId>{5C22544A-7EE6-4342-B048-85BDC9FD1C3A}</a:tableStyleId>
              </a:tblPr>
              <a:tblGrid>
                <a:gridCol w="4122057">
                  <a:extLst>
                    <a:ext uri="{9D8B030D-6E8A-4147-A177-3AD203B41FA5}">
                      <a16:colId xmlns:a16="http://schemas.microsoft.com/office/drawing/2014/main" xmlns="" val="997948822"/>
                    </a:ext>
                  </a:extLst>
                </a:gridCol>
                <a:gridCol w="4122057">
                  <a:extLst>
                    <a:ext uri="{9D8B030D-6E8A-4147-A177-3AD203B41FA5}">
                      <a16:colId xmlns:a16="http://schemas.microsoft.com/office/drawing/2014/main" xmlns="" val="2412546222"/>
                    </a:ext>
                  </a:extLst>
                </a:gridCol>
              </a:tblGrid>
              <a:tr h="388754">
                <a:tc>
                  <a:txBody>
                    <a:bodyPr/>
                    <a:lstStyle/>
                    <a:p>
                      <a:r>
                        <a:rPr kumimoji="1" lang="ja-JP" altLang="en-US" dirty="0">
                          <a:latin typeface="Meiryo UI" panose="020B0604030504040204" pitchFamily="50" charset="-128"/>
                          <a:ea typeface="Meiryo UI" panose="020B0604030504040204" pitchFamily="50" charset="-128"/>
                        </a:rPr>
                        <a:t>組織視点</a:t>
                      </a:r>
                    </a:p>
                  </a:txBody>
                  <a:tcPr/>
                </a:tc>
                <a:tc>
                  <a:txBody>
                    <a:bodyPr/>
                    <a:lstStyle/>
                    <a:p>
                      <a:r>
                        <a:rPr kumimoji="1" lang="ja-JP" altLang="en-US" dirty="0">
                          <a:latin typeface="Meiryo UI" panose="020B0604030504040204" pitchFamily="50" charset="-128"/>
                          <a:ea typeface="Meiryo UI" panose="020B0604030504040204" pitchFamily="50" charset="-128"/>
                        </a:rPr>
                        <a:t>個人視点</a:t>
                      </a:r>
                    </a:p>
                  </a:txBody>
                  <a:tcPr/>
                </a:tc>
                <a:extLst>
                  <a:ext uri="{0D108BD9-81ED-4DB2-BD59-A6C34878D82A}">
                    <a16:rowId xmlns:a16="http://schemas.microsoft.com/office/drawing/2014/main" xmlns="" val="1693506914"/>
                  </a:ext>
                </a:extLst>
              </a:tr>
              <a:tr h="670999">
                <a:tc>
                  <a:txBody>
                    <a:bodyPr/>
                    <a:lstStyle/>
                    <a:p>
                      <a:r>
                        <a:rPr lang="ja-JP" altLang="en-US" dirty="0">
                          <a:latin typeface="Meiryo UI" panose="020B0604030504040204" pitchFamily="50" charset="-128"/>
                          <a:ea typeface="Meiryo UI" panose="020B0604030504040204" pitchFamily="50" charset="-128"/>
                        </a:rPr>
                        <a:t>業務管理、マネジメントが難しい、サボってしまっていると感じる</a:t>
                      </a:r>
                      <a:endParaRPr kumimoji="1" lang="ja-JP" altLang="en-US" dirty="0">
                        <a:latin typeface="Meiryo UI" panose="020B0604030504040204" pitchFamily="50" charset="-128"/>
                        <a:ea typeface="Meiryo UI" panose="020B0604030504040204" pitchFamily="50"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Meiryo UI" panose="020B0604030504040204" pitchFamily="50" charset="-128"/>
                          <a:ea typeface="Meiryo UI" panose="020B0604030504040204" pitchFamily="50" charset="-128"/>
                        </a:rPr>
                        <a:t>家の中の働く環境の確保</a:t>
                      </a:r>
                      <a:endParaRPr lang="en-US" altLang="ja-JP" dirty="0">
                        <a:latin typeface="Meiryo UI" panose="020B0604030504040204" pitchFamily="50" charset="-128"/>
                        <a:ea typeface="Meiryo UI" panose="020B0604030504040204" pitchFamily="50" charset="-128"/>
                      </a:endParaRPr>
                    </a:p>
                    <a:p>
                      <a:endParaRPr kumimoji="1" lang="ja-JP" altLang="en-US"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2190903192"/>
                  </a:ext>
                </a:extLst>
              </a:tr>
              <a:tr h="6709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Meiryo UI" panose="020B0604030504040204" pitchFamily="50" charset="-128"/>
                          <a:ea typeface="Meiryo UI" panose="020B0604030504040204" pitchFamily="50" charset="-128"/>
                        </a:rPr>
                        <a:t>部下の仕事状況がわからず、評価しづらい</a:t>
                      </a:r>
                      <a:endParaRPr lang="en-US" altLang="ja-JP" dirty="0">
                        <a:latin typeface="Meiryo UI" panose="020B0604030504040204" pitchFamily="50" charset="-128"/>
                        <a:ea typeface="Meiryo UI" panose="020B0604030504040204" pitchFamily="50" charset="-128"/>
                      </a:endParaRPr>
                    </a:p>
                  </a:txBody>
                  <a:tcPr anchor="ctr"/>
                </a:tc>
                <a:tc>
                  <a:txBody>
                    <a:bodyPr/>
                    <a:lstStyle/>
                    <a:p>
                      <a:r>
                        <a:rPr lang="ja-JP" altLang="en-US" dirty="0">
                          <a:latin typeface="Meiryo UI" panose="020B0604030504040204" pitchFamily="50" charset="-128"/>
                          <a:ea typeface="Meiryo UI" panose="020B0604030504040204" pitchFamily="50" charset="-128"/>
                        </a:rPr>
                        <a:t>仕事に集中できるが、息抜きやリフレッシュが難しい</a:t>
                      </a:r>
                      <a:endParaRPr kumimoji="1" lang="ja-JP" altLang="en-US"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973521936"/>
                  </a:ext>
                </a:extLst>
              </a:tr>
              <a:tr h="6709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Meiryo UI" panose="020B0604030504040204" pitchFamily="50" charset="-128"/>
                          <a:ea typeface="Meiryo UI" panose="020B0604030504040204" pitchFamily="50" charset="-128"/>
                        </a:rPr>
                        <a:t>コミュニケーション不足になりやすい</a:t>
                      </a:r>
                      <a:endParaRPr lang="en-US" altLang="ja-JP" dirty="0">
                        <a:latin typeface="Meiryo UI" panose="020B0604030504040204" pitchFamily="50" charset="-128"/>
                        <a:ea typeface="Meiryo UI" panose="020B0604030504040204" pitchFamily="50"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Meiryo UI" panose="020B0604030504040204" pitchFamily="50" charset="-128"/>
                          <a:ea typeface="Meiryo UI" panose="020B0604030504040204" pitchFamily="50" charset="-128"/>
                        </a:rPr>
                        <a:t>仕事をするための環境が整っていない</a:t>
                      </a:r>
                      <a:endParaRPr lang="en-US" altLang="ja-JP" dirty="0">
                        <a:latin typeface="Meiryo UI" panose="020B0604030504040204" pitchFamily="50" charset="-128"/>
                        <a:ea typeface="Meiryo UI" panose="020B0604030504040204" pitchFamily="50" charset="-128"/>
                      </a:endParaRPr>
                    </a:p>
                    <a:p>
                      <a:endParaRPr kumimoji="1" lang="ja-JP" altLang="en-US"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2093664746"/>
                  </a:ext>
                </a:extLst>
              </a:tr>
              <a:tr h="6709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Meiryo UI" panose="020B0604030504040204" pitchFamily="50" charset="-128"/>
                          <a:ea typeface="Meiryo UI" panose="020B0604030504040204" pitchFamily="50" charset="-128"/>
                        </a:rPr>
                        <a:t>セキュリティ管理をどこまでなにをすればいいのか</a:t>
                      </a:r>
                      <a:endParaRPr lang="en-US" altLang="ja-JP" dirty="0">
                        <a:latin typeface="Meiryo UI" panose="020B0604030504040204" pitchFamily="50" charset="-128"/>
                        <a:ea typeface="Meiryo UI" panose="020B0604030504040204" pitchFamily="50" charset="-128"/>
                      </a:endParaRPr>
                    </a:p>
                  </a:txBody>
                  <a:tcPr anchor="ctr"/>
                </a:tc>
                <a:tc>
                  <a:txBody>
                    <a:bodyPr/>
                    <a:lstStyle/>
                    <a:p>
                      <a:r>
                        <a:rPr lang="ja-JP" altLang="en-US" dirty="0">
                          <a:latin typeface="Meiryo UI" panose="020B0604030504040204" pitchFamily="50" charset="-128"/>
                          <a:ea typeface="Meiryo UI" panose="020B0604030504040204" pitchFamily="50" charset="-128"/>
                        </a:rPr>
                        <a:t>子供が休校、休園となり昼間仕事ができる状況ではない</a:t>
                      </a:r>
                      <a:endParaRPr lang="en-US" altLang="ja-JP"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3890855885"/>
                  </a:ext>
                </a:extLst>
              </a:tr>
              <a:tr h="670999">
                <a:tc>
                  <a:txBody>
                    <a:bodyPr/>
                    <a:lstStyle/>
                    <a:p>
                      <a:r>
                        <a:rPr lang="ja-JP" altLang="en-US" dirty="0">
                          <a:latin typeface="Meiryo UI" panose="020B0604030504040204" pitchFamily="50" charset="-128"/>
                          <a:ea typeface="Meiryo UI" panose="020B0604030504040204" pitchFamily="50" charset="-128"/>
                        </a:rPr>
                        <a:t>社員の自宅にテレワーク環境が整っていない</a:t>
                      </a:r>
                      <a:endParaRPr kumimoji="1" lang="ja-JP" altLang="en-US" dirty="0">
                        <a:latin typeface="Meiryo UI" panose="020B0604030504040204" pitchFamily="50" charset="-128"/>
                        <a:ea typeface="Meiryo UI" panose="020B0604030504040204" pitchFamily="50" charset="-128"/>
                      </a:endParaRPr>
                    </a:p>
                  </a:txBody>
                  <a:tcPr anchor="ctr"/>
                </a:tc>
                <a:tc>
                  <a:txBody>
                    <a:bodyPr/>
                    <a:lstStyle/>
                    <a:p>
                      <a:endParaRPr kumimoji="1" lang="ja-JP" altLang="en-US"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340035850"/>
                  </a:ext>
                </a:extLst>
              </a:tr>
              <a:tr h="388754">
                <a:tc>
                  <a:txBody>
                    <a:bodyPr/>
                    <a:lstStyle/>
                    <a:p>
                      <a:r>
                        <a:rPr lang="ja-JP" altLang="en-US" dirty="0">
                          <a:latin typeface="Meiryo UI" panose="020B0604030504040204" pitchFamily="50" charset="-128"/>
                          <a:ea typeface="Meiryo UI" panose="020B0604030504040204" pitchFamily="50" charset="-128"/>
                        </a:rPr>
                        <a:t>印刷や捺印処理ができない</a:t>
                      </a:r>
                      <a:endParaRPr kumimoji="1" lang="ja-JP" altLang="en-US" dirty="0">
                        <a:latin typeface="Meiryo UI" panose="020B0604030504040204" pitchFamily="50" charset="-128"/>
                        <a:ea typeface="Meiryo UI" panose="020B0604030504040204" pitchFamily="50" charset="-128"/>
                      </a:endParaRPr>
                    </a:p>
                  </a:txBody>
                  <a:tcPr anchor="ctr"/>
                </a:tc>
                <a:tc>
                  <a:txBody>
                    <a:bodyPr/>
                    <a:lstStyle/>
                    <a:p>
                      <a:endParaRPr kumimoji="1" lang="ja-JP" altLang="en-US"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377632594"/>
                  </a:ext>
                </a:extLst>
              </a:tr>
              <a:tr h="6709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Meiryo UI" panose="020B0604030504040204" pitchFamily="50" charset="-128"/>
                          <a:ea typeface="Meiryo UI" panose="020B0604030504040204" pitchFamily="50" charset="-128"/>
                        </a:rPr>
                        <a:t>インフラ面の整備、業務プロセスの見直しが必要</a:t>
                      </a:r>
                      <a:endParaRPr lang="en-US" altLang="ja-JP" dirty="0">
                        <a:latin typeface="Meiryo UI" panose="020B0604030504040204" pitchFamily="50" charset="-128"/>
                        <a:ea typeface="Meiryo UI" panose="020B0604030504040204" pitchFamily="50" charset="-128"/>
                      </a:endParaRPr>
                    </a:p>
                  </a:txBody>
                  <a:tcPr anchor="ctr"/>
                </a:tc>
                <a:tc>
                  <a:txBody>
                    <a:bodyPr/>
                    <a:lstStyle/>
                    <a:p>
                      <a:endParaRPr kumimoji="1" lang="ja-JP" altLang="en-US"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xmlns="" val="1041093508"/>
                  </a:ext>
                </a:extLst>
              </a:tr>
            </a:tbl>
          </a:graphicData>
        </a:graphic>
      </p:graphicFrame>
      <p:sp>
        <p:nvSpPr>
          <p:cNvPr id="9" name="正方形/長方形 8"/>
          <p:cNvSpPr/>
          <p:nvPr/>
        </p:nvSpPr>
        <p:spPr>
          <a:xfrm>
            <a:off x="309715" y="976303"/>
            <a:ext cx="8332840" cy="461665"/>
          </a:xfrm>
          <a:prstGeom prst="rect">
            <a:avLst/>
          </a:prstGeom>
        </p:spPr>
        <p:txBody>
          <a:bodyPr wrap="square">
            <a:spAutoFit/>
          </a:bodyPr>
          <a:lstStyle/>
          <a:p>
            <a:r>
              <a:rPr lang="ja-JP" altLang="en-US" sz="2400" dirty="0"/>
              <a:t>メリットがある一方、下表のような課題もあります。</a:t>
            </a:r>
          </a:p>
        </p:txBody>
      </p:sp>
    </p:spTree>
    <p:extLst>
      <p:ext uri="{BB962C8B-B14F-4D97-AF65-F5344CB8AC3E}">
        <p14:creationId xmlns:p14="http://schemas.microsoft.com/office/powerpoint/2010/main" val="12477121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340745" y="982529"/>
            <a:ext cx="8429622" cy="5531438"/>
          </a:xfrm>
        </p:spPr>
        <p:txBody>
          <a:bodyPr/>
          <a:lstStyle/>
          <a:p>
            <a:r>
              <a:rPr kumimoji="1" lang="ja-JP" altLang="en-US" dirty="0">
                <a:latin typeface="Meiryo UI" panose="020B0604030504040204" pitchFamily="50" charset="-128"/>
                <a:ea typeface="Meiryo UI" panose="020B0604030504040204" pitchFamily="50" charset="-128"/>
              </a:rPr>
              <a:t>１．仕事時間の管理</a:t>
            </a:r>
            <a:endParaRPr kumimoji="1"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２．人事評価の基準を明確化</a:t>
            </a:r>
            <a:endParaRPr kumimoji="1"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３．社内コミュニケーション方法の準備</a:t>
            </a:r>
            <a:endParaRPr kumimoji="1"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４．セキュリティ管理方法について</a:t>
            </a:r>
            <a:endParaRPr kumimoji="1"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５．社員への不信感を持たない</a:t>
            </a:r>
            <a:endParaRPr kumimoji="1"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６．労働環境の整備</a:t>
            </a:r>
            <a:endParaRPr kumimoji="1"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７．自己管理スキルを持った人材育成</a:t>
            </a:r>
            <a:endParaRPr kumimoji="1" lang="en-US" altLang="ja-JP" dirty="0">
              <a:latin typeface="Meiryo UI" panose="020B0604030504040204" pitchFamily="50" charset="-128"/>
              <a:ea typeface="Meiryo UI" panose="020B0604030504040204" pitchFamily="50" charset="-128"/>
            </a:endParaRPr>
          </a:p>
        </p:txBody>
      </p:sp>
      <p:sp>
        <p:nvSpPr>
          <p:cNvPr id="3" name="タイトル 2"/>
          <p:cNvSpPr>
            <a:spLocks noGrp="1"/>
          </p:cNvSpPr>
          <p:nvPr>
            <p:ph type="ctrTitle"/>
          </p:nvPr>
        </p:nvSpPr>
        <p:spPr/>
        <p:txBody>
          <a:bodyPr>
            <a:normAutofit fontScale="90000"/>
          </a:bodyPr>
          <a:lstStyle/>
          <a:p>
            <a:r>
              <a:rPr kumimoji="1" lang="ja-JP" altLang="en-US" dirty="0"/>
              <a:t>リモートワークを</a:t>
            </a:r>
            <a:r>
              <a:rPr lang="ja-JP" altLang="en-US" dirty="0"/>
              <a:t>導入</a:t>
            </a:r>
            <a:r>
              <a:rPr kumimoji="1" lang="ja-JP" altLang="en-US" dirty="0"/>
              <a:t>にあたり必要な視点</a:t>
            </a:r>
          </a:p>
        </p:txBody>
      </p:sp>
    </p:spTree>
    <p:extLst>
      <p:ext uri="{BB962C8B-B14F-4D97-AF65-F5344CB8AC3E}">
        <p14:creationId xmlns:p14="http://schemas.microsoft.com/office/powerpoint/2010/main" val="29721043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normAutofit fontScale="90000"/>
          </a:bodyPr>
          <a:lstStyle/>
          <a:p>
            <a:r>
              <a:rPr lang="ja-JP" altLang="en-US" dirty="0"/>
              <a:t>仕事時間の管理</a:t>
            </a:r>
            <a:endParaRPr kumimoji="1" lang="ja-JP" altLang="en-US" dirty="0"/>
          </a:p>
        </p:txBody>
      </p:sp>
      <p:pic>
        <p:nvPicPr>
          <p:cNvPr id="1026" name="Picture 2" descr="電子化されたタイムカードのイラスト（PC画面）"/>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7292" y="2893259"/>
            <a:ext cx="2902857" cy="290285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1.bp.blogspot.com/-xahHzRJx9f4/XVjgNWl9slI/AAAAAAABUNg/dIMjeSRU8LYLYsVIYflAO5bNexOL6AguQCLcBGAs/s1600/timecard_digital_sca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762" y="2934929"/>
            <a:ext cx="3505417" cy="3045389"/>
          </a:xfrm>
          <a:prstGeom prst="rect">
            <a:avLst/>
          </a:prstGeom>
          <a:noFill/>
          <a:extLst>
            <a:ext uri="{909E8E84-426E-40DD-AFC4-6F175D3DCCD1}">
              <a14:hiddenFill xmlns:a14="http://schemas.microsoft.com/office/drawing/2010/main">
                <a:solidFill>
                  <a:srgbClr val="FFFFFF"/>
                </a:solidFill>
              </a14:hiddenFill>
            </a:ext>
          </a:extLst>
        </p:spPr>
      </p:pic>
      <p:sp>
        <p:nvSpPr>
          <p:cNvPr id="4" name="正方形/長方形 3"/>
          <p:cNvSpPr/>
          <p:nvPr/>
        </p:nvSpPr>
        <p:spPr>
          <a:xfrm>
            <a:off x="309715" y="976303"/>
            <a:ext cx="8332840" cy="1200329"/>
          </a:xfrm>
          <a:prstGeom prst="rect">
            <a:avLst/>
          </a:prstGeom>
        </p:spPr>
        <p:txBody>
          <a:bodyPr wrap="square">
            <a:spAutoFit/>
          </a:bodyPr>
          <a:lstStyle/>
          <a:p>
            <a:r>
              <a:rPr lang="ja-JP" altLang="en-US" sz="2400" dirty="0"/>
              <a:t>就業時間と終了時がわかるよう勤怠管理のシステムを作ったり、スケジュール管理ツールを導入し、</a:t>
            </a:r>
            <a:r>
              <a:rPr lang="ja-JP" altLang="en-US" sz="2400" b="1" u="sng" dirty="0"/>
              <a:t>運用ルールを明確に定めること</a:t>
            </a:r>
            <a:r>
              <a:rPr lang="ja-JP" altLang="en-US" sz="2400" dirty="0"/>
              <a:t>が必要になります。</a:t>
            </a:r>
          </a:p>
        </p:txBody>
      </p:sp>
    </p:spTree>
    <p:extLst>
      <p:ext uri="{BB962C8B-B14F-4D97-AF65-F5344CB8AC3E}">
        <p14:creationId xmlns:p14="http://schemas.microsoft.com/office/powerpoint/2010/main" val="20146383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normAutofit fontScale="90000"/>
          </a:bodyPr>
          <a:lstStyle/>
          <a:p>
            <a:r>
              <a:rPr kumimoji="1" lang="ja-JP" altLang="en-US" dirty="0"/>
              <a:t>人事評価</a:t>
            </a:r>
          </a:p>
        </p:txBody>
      </p:sp>
      <p:pic>
        <p:nvPicPr>
          <p:cNvPr id="2050" name="Picture 2" descr="評価印のイラスト「よくできました！」"/>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194" y="4369721"/>
            <a:ext cx="1706614" cy="170661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2.bp.blogspot.com/-Bc8NTQ2PqY8/U0pTOuIDWQI/AAAAAAAAfGY/1RU2LKdozKs/s800/grade5_ganbarimasyou.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29898" y="4527755"/>
            <a:ext cx="1681672" cy="168167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4.bp.blogspot.com/-dXKjAdGmo10/U0pTNYWxy9I/AAAAAAAAfGE/4FCH7Y30awk/s800/grade1_taihenyoku.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51639" y="3082413"/>
            <a:ext cx="1696424" cy="1696424"/>
          </a:xfrm>
          <a:prstGeom prst="rect">
            <a:avLst/>
          </a:prstGeom>
          <a:noFill/>
          <a:extLst>
            <a:ext uri="{909E8E84-426E-40DD-AFC4-6F175D3DCCD1}">
              <a14:hiddenFill xmlns:a14="http://schemas.microsoft.com/office/drawing/2010/main">
                <a:solidFill>
                  <a:srgbClr val="FFFFFF"/>
                </a:solidFill>
              </a14:hiddenFill>
            </a:ext>
          </a:extLst>
        </p:spPr>
      </p:pic>
      <p:sp>
        <p:nvSpPr>
          <p:cNvPr id="8" name="正方形/長方形 7"/>
          <p:cNvSpPr/>
          <p:nvPr/>
        </p:nvSpPr>
        <p:spPr>
          <a:xfrm>
            <a:off x="309715" y="976303"/>
            <a:ext cx="8332840" cy="1938992"/>
          </a:xfrm>
          <a:prstGeom prst="rect">
            <a:avLst/>
          </a:prstGeom>
        </p:spPr>
        <p:txBody>
          <a:bodyPr wrap="square">
            <a:spAutoFit/>
          </a:bodyPr>
          <a:lstStyle/>
          <a:p>
            <a:r>
              <a:rPr lang="ja-JP" altLang="en-US" sz="2400" dirty="0"/>
              <a:t>遅くまで仕事をしていることや時間をかけて資料作成しているなどの点を重視している会社もありますが、単に時間をかけていることを評価するのではなく、</a:t>
            </a:r>
            <a:endParaRPr lang="en-US" altLang="ja-JP" sz="2400" dirty="0"/>
          </a:p>
          <a:p>
            <a:r>
              <a:rPr lang="ja-JP" altLang="en-US" sz="2400" b="1" u="sng" dirty="0"/>
              <a:t>結果やパフォーマンスをだすこと</a:t>
            </a:r>
            <a:r>
              <a:rPr lang="ja-JP" altLang="en-US" sz="2400" dirty="0"/>
              <a:t>にポイントを置くことが大切です。</a:t>
            </a:r>
          </a:p>
        </p:txBody>
      </p:sp>
      <p:pic>
        <p:nvPicPr>
          <p:cNvPr id="9" name="図 8" descr="座る, テディ, クマ, 小さい が含まれている画像&#10;&#10;自動的に生成された説明">
            <a:extLst>
              <a:ext uri="{FF2B5EF4-FFF2-40B4-BE49-F238E27FC236}">
                <a16:creationId xmlns:a16="http://schemas.microsoft.com/office/drawing/2014/main" xmlns="" id="{F4572B66-4013-4D4F-94F1-0449EF77F2AA}"/>
              </a:ext>
            </a:extLst>
          </p:cNvPr>
          <p:cNvPicPr>
            <a:picLocks noChangeAspect="1"/>
          </p:cNvPicPr>
          <p:nvPr/>
        </p:nvPicPr>
        <p:blipFill>
          <a:blip r:embed="rId6"/>
          <a:stretch>
            <a:fillRect/>
          </a:stretch>
        </p:blipFill>
        <p:spPr>
          <a:xfrm>
            <a:off x="5299140" y="3144366"/>
            <a:ext cx="3152882" cy="2916416"/>
          </a:xfrm>
          <a:prstGeom prst="rect">
            <a:avLst/>
          </a:prstGeom>
        </p:spPr>
      </p:pic>
      <p:pic>
        <p:nvPicPr>
          <p:cNvPr id="11" name="Picture 6" descr="https://4.bp.blogspot.com/-dXKjAdGmo10/U0pTNYWxy9I/AAAAAAAAfGE/4FCH7Y30awk/s800/grade1_taihenyoku.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65627" y="3415194"/>
            <a:ext cx="1048878" cy="1048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63384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normAutofit fontScale="90000"/>
          </a:bodyPr>
          <a:lstStyle/>
          <a:p>
            <a:r>
              <a:rPr kumimoji="1" lang="ja-JP" altLang="en-US" dirty="0"/>
              <a:t>社内のコミュニケーション</a:t>
            </a:r>
          </a:p>
        </p:txBody>
      </p:sp>
      <p:pic>
        <p:nvPicPr>
          <p:cNvPr id="3074" name="Picture 2" descr="メッセージアプリのイラスト"/>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7007" y="2757949"/>
            <a:ext cx="2905125" cy="3810000"/>
          </a:xfrm>
          <a:prstGeom prst="rect">
            <a:avLst/>
          </a:prstGeom>
          <a:noFill/>
          <a:extLst>
            <a:ext uri="{909E8E84-426E-40DD-AFC4-6F175D3DCCD1}">
              <a14:hiddenFill xmlns:a14="http://schemas.microsoft.com/office/drawing/2010/main">
                <a:solidFill>
                  <a:srgbClr val="FFFFFF"/>
                </a:solidFill>
              </a14:hiddenFill>
            </a:ext>
          </a:extLst>
        </p:spPr>
      </p:pic>
      <p:sp>
        <p:nvSpPr>
          <p:cNvPr id="6" name="正方形/長方形 5"/>
          <p:cNvSpPr/>
          <p:nvPr/>
        </p:nvSpPr>
        <p:spPr>
          <a:xfrm>
            <a:off x="309715" y="976303"/>
            <a:ext cx="8332840" cy="1200329"/>
          </a:xfrm>
          <a:prstGeom prst="rect">
            <a:avLst/>
          </a:prstGeom>
        </p:spPr>
        <p:txBody>
          <a:bodyPr wrap="square">
            <a:spAutoFit/>
          </a:bodyPr>
          <a:lstStyle/>
          <a:p>
            <a:r>
              <a:rPr lang="ja-JP" altLang="en-US" sz="2400" b="1" u="sng" dirty="0"/>
              <a:t>ビデオ会議ツール、チャットツールなどを導入</a:t>
            </a:r>
            <a:r>
              <a:rPr lang="ja-JP" altLang="en-US" sz="2400" dirty="0"/>
              <a:t>することによって、オフィスとおなじようにいつでも情報共有ができる状態を作ることができます。</a:t>
            </a:r>
          </a:p>
        </p:txBody>
      </p:sp>
      <p:pic>
        <p:nvPicPr>
          <p:cNvPr id="3076" name="Picture 4" descr="オンラインステータスのイラスト文字（オンライン）"/>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716" y="2934930"/>
            <a:ext cx="2272094" cy="690716"/>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1.bp.blogspot.com/-vxSRUK0MuqE/Xo-8HMu57GI/AAAAAAABYPo/biKnrqK-Gg8U-I3SCV5yn8FJ9lqfVQDHwCNcBGAsYHQ/s1600/network_status_gaisyutsuchu.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03922" y="4837472"/>
            <a:ext cx="2038679" cy="785208"/>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https://1.bp.blogspot.com/-EtRQ7YcVQqI/Xo-8IE7xqxI/AAAAAAABYP0/b5p8SG8xo2U4j5d3AhqvSFQF4o4Px7YNwCNcBGAsYHQ/s1600/network_status_kaigichu.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6698" y="3808394"/>
            <a:ext cx="2050646" cy="829548"/>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https://1.bp.blogspot.com/-lTyp8AJilI8/Xo-8KTBmakI/AAAAAAABYQI/qXuNhARm-C0aV8N0_Rn20pFQUJQWRsDVgCNcBGAsYHQ/s1600/network_status_torikomichu.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43545" y="3849329"/>
            <a:ext cx="2444861" cy="739075"/>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https://1.bp.blogspot.com/-oD8RbrASh2A/Xo-8KqAG8EI/AAAAAAABYQM/Oxd_PsrT0HwLW7xSncIov0yqf3WyUg94ACNcBGAsYHQ/s1600/network_status_tsuuwachu.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8929" y="4815090"/>
            <a:ext cx="1938407" cy="784145"/>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https://1.bp.blogspot.com/--pLQ8x2HSvU/Xo-8JaFrUTI/AAAAAAABYP8/8PpD-Lx1RJITiE2XC0WEmEU7tvPLRCptQCNcBGAsYHQ/s1600/network_status_offline.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828438" y="2899322"/>
            <a:ext cx="2493840" cy="753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21008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normAutofit fontScale="90000"/>
          </a:bodyPr>
          <a:lstStyle/>
          <a:p>
            <a:r>
              <a:rPr kumimoji="1" lang="ja-JP" altLang="en-US" dirty="0"/>
              <a:t>セキュリティ管理方法について</a:t>
            </a:r>
          </a:p>
        </p:txBody>
      </p:sp>
      <p:pic>
        <p:nvPicPr>
          <p:cNvPr id="5" name="図 4"/>
          <p:cNvPicPr>
            <a:picLocks noChangeAspect="1"/>
          </p:cNvPicPr>
          <p:nvPr/>
        </p:nvPicPr>
        <p:blipFill>
          <a:blip r:embed="rId3"/>
          <a:stretch>
            <a:fillRect/>
          </a:stretch>
        </p:blipFill>
        <p:spPr>
          <a:xfrm>
            <a:off x="722671" y="1944179"/>
            <a:ext cx="6489291" cy="4375965"/>
          </a:xfrm>
          <a:prstGeom prst="rect">
            <a:avLst/>
          </a:prstGeom>
        </p:spPr>
      </p:pic>
      <p:sp>
        <p:nvSpPr>
          <p:cNvPr id="8" name="正方形/長方形 7"/>
          <p:cNvSpPr/>
          <p:nvPr/>
        </p:nvSpPr>
        <p:spPr>
          <a:xfrm>
            <a:off x="309715" y="976303"/>
            <a:ext cx="8332840" cy="461665"/>
          </a:xfrm>
          <a:prstGeom prst="rect">
            <a:avLst/>
          </a:prstGeom>
        </p:spPr>
        <p:txBody>
          <a:bodyPr wrap="square">
            <a:spAutoFit/>
          </a:bodyPr>
          <a:lstStyle/>
          <a:p>
            <a:r>
              <a:rPr lang="ja-JP" altLang="en-US" sz="2400" b="1" u="sng" dirty="0"/>
              <a:t>運用ルールを定め、社員に教育、周知することが重要</a:t>
            </a:r>
          </a:p>
        </p:txBody>
      </p:sp>
      <p:sp>
        <p:nvSpPr>
          <p:cNvPr id="6" name="テキスト ボックス 5">
            <a:extLst>
              <a:ext uri="{FF2B5EF4-FFF2-40B4-BE49-F238E27FC236}">
                <a16:creationId xmlns:a16="http://schemas.microsoft.com/office/drawing/2014/main" xmlns="" id="{163474FC-BB72-4EF9-BA04-6AFF756FBC4C}"/>
              </a:ext>
            </a:extLst>
          </p:cNvPr>
          <p:cNvSpPr txBox="1"/>
          <p:nvPr/>
        </p:nvSpPr>
        <p:spPr>
          <a:xfrm>
            <a:off x="117684" y="6415587"/>
            <a:ext cx="7641207" cy="276999"/>
          </a:xfrm>
          <a:prstGeom prst="rect">
            <a:avLst/>
          </a:prstGeom>
          <a:noFill/>
        </p:spPr>
        <p:txBody>
          <a:bodyPr wrap="square" rtlCol="0">
            <a:spAutoFit/>
          </a:bodyPr>
          <a:lstStyle/>
          <a:p>
            <a:r>
              <a:rPr lang="ja-JP" altLang="en-US" sz="1200" b="1" dirty="0">
                <a:latin typeface="游ゴシック Medium" panose="020B0500000000000000" pitchFamily="50" charset="-128"/>
                <a:ea typeface="游ゴシック Medium" panose="020B0500000000000000" pitchFamily="50" charset="-128"/>
              </a:rPr>
              <a:t>出典：テレワークセキュリティガイドライン</a:t>
            </a:r>
            <a:endParaRPr lang="en-US" altLang="zh-TW" sz="1200" b="1"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22005976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en-US" altLang="ja-JP" dirty="0"/>
              <a:t>AI</a:t>
            </a:r>
            <a:r>
              <a:rPr kumimoji="1" lang="ja-JP" altLang="en-US" dirty="0"/>
              <a:t>リテラシー　概要</a:t>
            </a:r>
          </a:p>
        </p:txBody>
      </p:sp>
      <p:sp>
        <p:nvSpPr>
          <p:cNvPr id="6" name="コンテンツ プレースホルダー 1"/>
          <p:cNvSpPr txBox="1">
            <a:spLocks/>
          </p:cNvSpPr>
          <p:nvPr/>
        </p:nvSpPr>
        <p:spPr>
          <a:xfrm>
            <a:off x="340744" y="771872"/>
            <a:ext cx="7181489" cy="693916"/>
          </a:xfrm>
          <a:prstGeom prst="rect">
            <a:avLst/>
          </a:prstGeom>
        </p:spPr>
        <p:txBody>
          <a:bodyPr/>
          <a:lstStyle>
            <a:lvl1pPr marL="0" indent="0" algn="l" defTabSz="457200" rtl="0" eaLnBrk="1" latinLnBrk="0" hangingPunct="1">
              <a:spcBef>
                <a:spcPct val="20000"/>
              </a:spcBef>
              <a:buClr>
                <a:schemeClr val="accent3">
                  <a:lumMod val="50000"/>
                </a:schemeClr>
              </a:buClr>
              <a:buFont typeface="Wingdings" panose="05000000000000000000" pitchFamily="2" charset="2"/>
              <a:buNone/>
              <a:defRPr kumimoji="1" sz="2400" b="0" i="0" kern="1200">
                <a:solidFill>
                  <a:schemeClr val="tx1"/>
                </a:solidFill>
                <a:latin typeface="メイリオ"/>
                <a:ea typeface="メイリオ"/>
                <a:cs typeface="メイリオ"/>
              </a:defRPr>
            </a:lvl1pPr>
            <a:lvl2pPr marL="7429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800" b="0" i="0" kern="1200">
                <a:solidFill>
                  <a:schemeClr val="tx1">
                    <a:lumMod val="85000"/>
                    <a:lumOff val="15000"/>
                  </a:schemeClr>
                </a:solidFill>
                <a:latin typeface="メイリオ"/>
                <a:ea typeface="メイリオ"/>
                <a:cs typeface="メイリオ"/>
              </a:defRPr>
            </a:lvl2pPr>
            <a:lvl3pPr marL="12001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600" b="0" i="0" kern="1200">
                <a:solidFill>
                  <a:srgbClr val="404040"/>
                </a:solidFill>
                <a:latin typeface="メイリオ"/>
                <a:ea typeface="メイリオ"/>
                <a:cs typeface="メイリオ"/>
              </a:defRPr>
            </a:lvl3pPr>
            <a:lvl4pPr marL="16573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400" b="0" i="0" kern="1200">
                <a:solidFill>
                  <a:srgbClr val="404040"/>
                </a:solidFill>
                <a:latin typeface="メイリオ"/>
                <a:ea typeface="メイリオ"/>
                <a:cs typeface="メイリオ"/>
              </a:defRPr>
            </a:lvl4pPr>
            <a:lvl5pPr marL="1828800" indent="0" algn="l" defTabSz="457200" rtl="0" eaLnBrk="1" latinLnBrk="0" hangingPunct="1">
              <a:spcBef>
                <a:spcPct val="20000"/>
              </a:spcBef>
              <a:buFont typeface="Arial"/>
              <a:buNone/>
              <a:defRPr kumimoji="1" sz="1800" b="0" i="0" kern="1200">
                <a:solidFill>
                  <a:srgbClr val="404040"/>
                </a:solidFill>
                <a:latin typeface="メイリオ"/>
                <a:ea typeface="メイリオ"/>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marL="342900" indent="-342900">
              <a:buFont typeface="Arial" panose="020B0604020202020204" pitchFamily="34" charset="0"/>
              <a:buChar char="•"/>
            </a:pPr>
            <a:r>
              <a:rPr lang="ja-JP" altLang="en-US" sz="2000" dirty="0">
                <a:latin typeface="+mj-ea"/>
              </a:rPr>
              <a:t>授業形態は、</a:t>
            </a:r>
            <a:r>
              <a:rPr lang="en-US" altLang="ja-JP" sz="2000" dirty="0">
                <a:latin typeface="+mj-ea"/>
              </a:rPr>
              <a:t>e-</a:t>
            </a:r>
            <a:r>
              <a:rPr lang="ja-JP" altLang="en-US" sz="2000" dirty="0">
                <a:latin typeface="+mj-ea"/>
              </a:rPr>
              <a:t>ラーニングとなります</a:t>
            </a:r>
            <a:endParaRPr lang="en-US" altLang="ja-JP" sz="2000" dirty="0">
              <a:latin typeface="+mj-ea"/>
              <a:ea typeface="+mj-ea"/>
            </a:endParaRPr>
          </a:p>
          <a:p>
            <a:pPr marL="342900" indent="-342900">
              <a:buFont typeface="Arial" panose="020B0604020202020204" pitchFamily="34" charset="0"/>
              <a:buChar char="•"/>
            </a:pPr>
            <a:r>
              <a:rPr lang="ja-JP" altLang="en-US" sz="2000" dirty="0">
                <a:latin typeface="+mj-ea"/>
                <a:ea typeface="+mj-ea"/>
              </a:rPr>
              <a:t>計１２回開催します</a:t>
            </a:r>
            <a:endParaRPr lang="en-US" altLang="ja-JP" sz="2000" dirty="0">
              <a:latin typeface="+mj-ea"/>
              <a:ea typeface="+mj-ea"/>
            </a:endParaRPr>
          </a:p>
        </p:txBody>
      </p:sp>
      <p:graphicFrame>
        <p:nvGraphicFramePr>
          <p:cNvPr id="5" name="表 4"/>
          <p:cNvGraphicFramePr>
            <a:graphicFrameLocks noGrp="1"/>
          </p:cNvGraphicFramePr>
          <p:nvPr/>
        </p:nvGraphicFramePr>
        <p:xfrm>
          <a:off x="246269" y="1792849"/>
          <a:ext cx="8651462" cy="4358640"/>
        </p:xfrm>
        <a:graphic>
          <a:graphicData uri="http://schemas.openxmlformats.org/drawingml/2006/table">
            <a:tbl>
              <a:tblPr firstRow="1" bandRow="1">
                <a:tableStyleId>{5C22544A-7EE6-4342-B048-85BDC9FD1C3A}</a:tableStyleId>
              </a:tblPr>
              <a:tblGrid>
                <a:gridCol w="567055">
                  <a:extLst>
                    <a:ext uri="{9D8B030D-6E8A-4147-A177-3AD203B41FA5}">
                      <a16:colId xmlns:a16="http://schemas.microsoft.com/office/drawing/2014/main" xmlns="" val="2904047441"/>
                    </a:ext>
                  </a:extLst>
                </a:gridCol>
                <a:gridCol w="5948753">
                  <a:extLst>
                    <a:ext uri="{9D8B030D-6E8A-4147-A177-3AD203B41FA5}">
                      <a16:colId xmlns:a16="http://schemas.microsoft.com/office/drawing/2014/main" xmlns="" val="1261446937"/>
                    </a:ext>
                  </a:extLst>
                </a:gridCol>
                <a:gridCol w="2135654">
                  <a:extLst>
                    <a:ext uri="{9D8B030D-6E8A-4147-A177-3AD203B41FA5}">
                      <a16:colId xmlns:a16="http://schemas.microsoft.com/office/drawing/2014/main" xmlns="" val="322255843"/>
                    </a:ext>
                  </a:extLst>
                </a:gridCol>
              </a:tblGrid>
              <a:tr h="0">
                <a:tc>
                  <a:txBody>
                    <a:bodyPr/>
                    <a:lstStyle/>
                    <a:p>
                      <a:pPr algn="ctr"/>
                      <a:r>
                        <a:rPr kumimoji="1" lang="en-US" altLang="ja-JP" sz="1600" dirty="0"/>
                        <a:t>No</a:t>
                      </a:r>
                      <a:endParaRPr kumimoji="1" lang="ja-JP" altLang="en-US" sz="1600" dirty="0"/>
                    </a:p>
                  </a:txBody>
                  <a:tcPr/>
                </a:tc>
                <a:tc>
                  <a:txBody>
                    <a:bodyPr/>
                    <a:lstStyle/>
                    <a:p>
                      <a:pPr algn="ctr"/>
                      <a:r>
                        <a:rPr kumimoji="1" lang="ja-JP" altLang="en-US" sz="1600" dirty="0"/>
                        <a:t>授業概要</a:t>
                      </a:r>
                    </a:p>
                  </a:txBody>
                  <a:tcPr/>
                </a:tc>
                <a:tc>
                  <a:txBody>
                    <a:bodyPr/>
                    <a:lstStyle/>
                    <a:p>
                      <a:pPr algn="ctr"/>
                      <a:r>
                        <a:rPr kumimoji="1" lang="ja-JP" altLang="en-US" sz="1600" dirty="0"/>
                        <a:t>講師</a:t>
                      </a:r>
                    </a:p>
                  </a:txBody>
                  <a:tcPr/>
                </a:tc>
                <a:extLst>
                  <a:ext uri="{0D108BD9-81ED-4DB2-BD59-A6C34878D82A}">
                    <a16:rowId xmlns:a16="http://schemas.microsoft.com/office/drawing/2014/main" xmlns="" val="1688276906"/>
                  </a:ext>
                </a:extLst>
              </a:tr>
              <a:tr h="0">
                <a:tc>
                  <a:txBody>
                    <a:bodyPr/>
                    <a:lstStyle/>
                    <a:p>
                      <a:pPr algn="ctr"/>
                      <a:r>
                        <a:rPr kumimoji="1" lang="en-US" altLang="ja-JP" sz="1600" dirty="0">
                          <a:solidFill>
                            <a:schemeClr val="tx1"/>
                          </a:solidFill>
                        </a:rPr>
                        <a:t>1</a:t>
                      </a:r>
                      <a:endParaRPr kumimoji="1" lang="ja-JP" altLang="en-US" sz="1600" dirty="0">
                        <a:solidFill>
                          <a:schemeClr val="tx1"/>
                        </a:solidFill>
                      </a:endParaRPr>
                    </a:p>
                  </a:txBody>
                  <a:tcPr/>
                </a:tc>
                <a:tc>
                  <a:txBody>
                    <a:bodyPr/>
                    <a:lstStyle/>
                    <a:p>
                      <a:pPr algn="l"/>
                      <a:r>
                        <a:rPr kumimoji="1" lang="en-US" altLang="ja-JP" sz="1600" b="1" dirty="0">
                          <a:solidFill>
                            <a:schemeClr val="tx1"/>
                          </a:solidFill>
                        </a:rPr>
                        <a:t>AI</a:t>
                      </a:r>
                      <a:r>
                        <a:rPr kumimoji="1" lang="ja-JP" altLang="en-US" sz="1600" b="1" dirty="0">
                          <a:solidFill>
                            <a:schemeClr val="tx1"/>
                          </a:solidFill>
                        </a:rPr>
                        <a:t>が変える社会</a:t>
                      </a:r>
                    </a:p>
                  </a:txBody>
                  <a:tcPr/>
                </a:tc>
                <a:tc>
                  <a:txBody>
                    <a:bodyPr/>
                    <a:lstStyle/>
                    <a:p>
                      <a:pPr algn="ctr"/>
                      <a:r>
                        <a:rPr kumimoji="1" lang="en-US" altLang="ja-JP" sz="1600" dirty="0">
                          <a:solidFill>
                            <a:schemeClr val="tx1"/>
                          </a:solidFill>
                        </a:rPr>
                        <a:t>NTT</a:t>
                      </a:r>
                      <a:r>
                        <a:rPr kumimoji="1" lang="ja-JP" altLang="en-US" sz="1600" dirty="0">
                          <a:solidFill>
                            <a:schemeClr val="tx1"/>
                          </a:solidFill>
                        </a:rPr>
                        <a:t>西日本</a:t>
                      </a:r>
                    </a:p>
                  </a:txBody>
                  <a:tcPr anchor="ctr"/>
                </a:tc>
                <a:extLst>
                  <a:ext uri="{0D108BD9-81ED-4DB2-BD59-A6C34878D82A}">
                    <a16:rowId xmlns:a16="http://schemas.microsoft.com/office/drawing/2014/main" xmlns="" val="3221468820"/>
                  </a:ext>
                </a:extLst>
              </a:tr>
              <a:tr h="0">
                <a:tc>
                  <a:txBody>
                    <a:bodyPr/>
                    <a:lstStyle/>
                    <a:p>
                      <a:pPr algn="ctr"/>
                      <a:r>
                        <a:rPr kumimoji="1" lang="en-US" altLang="ja-JP" sz="1600" dirty="0">
                          <a:solidFill>
                            <a:schemeClr val="tx1"/>
                          </a:solidFill>
                        </a:rPr>
                        <a:t>2</a:t>
                      </a:r>
                      <a:endParaRPr kumimoji="1" lang="ja-JP" altLang="en-US" sz="1600" dirty="0">
                        <a:solidFill>
                          <a:schemeClr val="tx1"/>
                        </a:solidFill>
                      </a:endParaRPr>
                    </a:p>
                  </a:txBody>
                  <a:tcPr/>
                </a:tc>
                <a:tc>
                  <a:txBody>
                    <a:bodyPr/>
                    <a:lstStyle/>
                    <a:p>
                      <a:pPr algn="l"/>
                      <a:r>
                        <a:rPr kumimoji="1" lang="ja-JP" altLang="en-US" sz="1600" b="1" dirty="0">
                          <a:solidFill>
                            <a:schemeClr val="tx1"/>
                          </a:solidFill>
                        </a:rPr>
                        <a:t>働き方改革と</a:t>
                      </a:r>
                      <a:r>
                        <a:rPr kumimoji="1" lang="en-US" altLang="ja-JP" sz="1600" b="1" dirty="0">
                          <a:solidFill>
                            <a:schemeClr val="tx1"/>
                          </a:solidFill>
                        </a:rPr>
                        <a:t>DX</a:t>
                      </a:r>
                      <a:endParaRPr kumimoji="1" lang="ja-JP" altLang="en-US" sz="1600" b="1" dirty="0">
                        <a:solidFill>
                          <a:schemeClr val="tx1"/>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solidFill>
                          <a:effectLst/>
                          <a:uLnTx/>
                          <a:uFillTx/>
                          <a:latin typeface="Segoe UI"/>
                          <a:ea typeface="Meiryo UI"/>
                          <a:cs typeface="+mn-cs"/>
                        </a:rPr>
                        <a:t>西日本</a:t>
                      </a:r>
                    </a:p>
                  </a:txBody>
                  <a:tcPr anchor="ctr"/>
                </a:tc>
                <a:extLst>
                  <a:ext uri="{0D108BD9-81ED-4DB2-BD59-A6C34878D82A}">
                    <a16:rowId xmlns:a16="http://schemas.microsoft.com/office/drawing/2014/main" xmlns="" val="3178709493"/>
                  </a:ext>
                </a:extLst>
              </a:tr>
              <a:tr h="0">
                <a:tc>
                  <a:txBody>
                    <a:bodyPr/>
                    <a:lstStyle/>
                    <a:p>
                      <a:pPr algn="ctr"/>
                      <a:r>
                        <a:rPr kumimoji="1" lang="en-US" altLang="ja-JP" sz="1600" dirty="0">
                          <a:solidFill>
                            <a:schemeClr val="tx1"/>
                          </a:solidFill>
                        </a:rPr>
                        <a:t>3</a:t>
                      </a:r>
                      <a:endParaRPr kumimoji="1" lang="ja-JP" altLang="en-US" sz="1600" dirty="0">
                        <a:solidFill>
                          <a:schemeClr val="tx1"/>
                        </a:solidFill>
                      </a:endParaRPr>
                    </a:p>
                  </a:txBody>
                  <a:tcPr/>
                </a:tc>
                <a:tc>
                  <a:txBody>
                    <a:bodyPr/>
                    <a:lstStyle/>
                    <a:p>
                      <a:pPr algn="l"/>
                      <a:r>
                        <a:rPr kumimoji="1" lang="en-US" altLang="ja-JP" sz="1600" b="1" dirty="0">
                          <a:solidFill>
                            <a:schemeClr val="tx1"/>
                          </a:solidFill>
                        </a:rPr>
                        <a:t>AI</a:t>
                      </a:r>
                      <a:r>
                        <a:rPr kumimoji="1" lang="ja-JP" altLang="en-US" sz="1600" b="1" dirty="0">
                          <a:solidFill>
                            <a:schemeClr val="tx1"/>
                          </a:solidFill>
                        </a:rPr>
                        <a:t>基礎知識</a:t>
                      </a:r>
                      <a:r>
                        <a:rPr kumimoji="1" lang="en-US" altLang="ja-JP" sz="1600" b="1" dirty="0">
                          <a:solidFill>
                            <a:schemeClr val="tx1"/>
                          </a:solidFill>
                        </a:rPr>
                        <a:t>(1)</a:t>
                      </a:r>
                      <a:endParaRPr kumimoji="1" lang="ja-JP" altLang="en-US" sz="1600" b="1" dirty="0">
                        <a:solidFill>
                          <a:schemeClr val="tx1"/>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solidFill>
                          <a:effectLst/>
                          <a:uLnTx/>
                          <a:uFillTx/>
                          <a:latin typeface="Segoe UI"/>
                          <a:ea typeface="Meiryo UI"/>
                          <a:cs typeface="+mn-cs"/>
                        </a:rPr>
                        <a:t>西日本</a:t>
                      </a:r>
                    </a:p>
                  </a:txBody>
                  <a:tcPr anchor="ctr"/>
                </a:tc>
                <a:extLst>
                  <a:ext uri="{0D108BD9-81ED-4DB2-BD59-A6C34878D82A}">
                    <a16:rowId xmlns:a16="http://schemas.microsoft.com/office/drawing/2014/main" xmlns="" val="453956153"/>
                  </a:ext>
                </a:extLst>
              </a:tr>
              <a:tr h="0">
                <a:tc>
                  <a:txBody>
                    <a:bodyPr/>
                    <a:lstStyle/>
                    <a:p>
                      <a:pPr algn="ctr"/>
                      <a:r>
                        <a:rPr kumimoji="1" lang="en-US" altLang="ja-JP" sz="1600" dirty="0">
                          <a:solidFill>
                            <a:schemeClr val="tx1"/>
                          </a:solidFill>
                        </a:rPr>
                        <a:t>4</a:t>
                      </a:r>
                      <a:endParaRPr kumimoji="1" lang="ja-JP" altLang="en-US" sz="1600" dirty="0">
                        <a:solidFill>
                          <a:schemeClr val="tx1"/>
                        </a:solidFill>
                      </a:endParaRPr>
                    </a:p>
                  </a:txBody>
                  <a:tcPr/>
                </a:tc>
                <a:tc>
                  <a:txBody>
                    <a:bodyPr/>
                    <a:lstStyle/>
                    <a:p>
                      <a:pPr algn="l"/>
                      <a:r>
                        <a:rPr kumimoji="1" lang="en-US" altLang="ja-JP" sz="1600" b="1" dirty="0">
                          <a:solidFill>
                            <a:schemeClr val="tx1"/>
                          </a:solidFill>
                        </a:rPr>
                        <a:t>AI</a:t>
                      </a:r>
                      <a:r>
                        <a:rPr kumimoji="1" lang="ja-JP" altLang="en-US" sz="1600" b="1" dirty="0">
                          <a:solidFill>
                            <a:schemeClr val="tx1"/>
                          </a:solidFill>
                        </a:rPr>
                        <a:t>基礎知識</a:t>
                      </a:r>
                      <a:r>
                        <a:rPr kumimoji="1" lang="en-US" altLang="ja-JP" sz="1600" b="1" dirty="0">
                          <a:solidFill>
                            <a:schemeClr val="tx1"/>
                          </a:solidFill>
                        </a:rPr>
                        <a:t>(2)</a:t>
                      </a:r>
                      <a:endParaRPr kumimoji="1" lang="ja-JP" altLang="en-US" sz="1600" b="1" dirty="0">
                        <a:solidFill>
                          <a:schemeClr val="tx1"/>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solidFill>
                          <a:effectLst/>
                          <a:uLnTx/>
                          <a:uFillTx/>
                          <a:latin typeface="Segoe UI"/>
                          <a:ea typeface="Meiryo UI"/>
                          <a:cs typeface="+mn-cs"/>
                        </a:rPr>
                        <a:t>西日本</a:t>
                      </a:r>
                    </a:p>
                  </a:txBody>
                  <a:tcPr anchor="ctr"/>
                </a:tc>
                <a:extLst>
                  <a:ext uri="{0D108BD9-81ED-4DB2-BD59-A6C34878D82A}">
                    <a16:rowId xmlns:a16="http://schemas.microsoft.com/office/drawing/2014/main" xmlns="" val="1906187670"/>
                  </a:ext>
                </a:extLst>
              </a:tr>
              <a:tr h="0">
                <a:tc>
                  <a:txBody>
                    <a:bodyPr/>
                    <a:lstStyle/>
                    <a:p>
                      <a:pPr algn="ctr"/>
                      <a:r>
                        <a:rPr kumimoji="1" lang="en-US" altLang="ja-JP" sz="1600" dirty="0">
                          <a:solidFill>
                            <a:schemeClr val="tx1"/>
                          </a:solidFill>
                        </a:rPr>
                        <a:t>5</a:t>
                      </a:r>
                      <a:endParaRPr kumimoji="1" lang="ja-JP" altLang="en-US" sz="1600" dirty="0">
                        <a:solidFill>
                          <a:schemeClr val="tx1"/>
                        </a:solidFill>
                      </a:endParaRPr>
                    </a:p>
                  </a:txBody>
                  <a:tcPr/>
                </a:tc>
                <a:tc>
                  <a:txBody>
                    <a:bodyPr/>
                    <a:lstStyle/>
                    <a:p>
                      <a:pPr algn="l"/>
                      <a:r>
                        <a:rPr kumimoji="1" lang="en-US" altLang="ja-JP" sz="1600" b="1" dirty="0">
                          <a:solidFill>
                            <a:schemeClr val="tx1"/>
                          </a:solidFill>
                        </a:rPr>
                        <a:t>AI/ICT</a:t>
                      </a:r>
                      <a:r>
                        <a:rPr kumimoji="1" lang="ja-JP" altLang="en-US" sz="1600" b="1" dirty="0">
                          <a:solidFill>
                            <a:schemeClr val="tx1"/>
                          </a:solidFill>
                        </a:rPr>
                        <a:t>関連 基礎知識</a:t>
                      </a:r>
                      <a:r>
                        <a:rPr kumimoji="1" lang="en-US" altLang="ja-JP" sz="1600" b="1" dirty="0">
                          <a:solidFill>
                            <a:schemeClr val="tx1"/>
                          </a:solidFill>
                        </a:rPr>
                        <a:t>(1)</a:t>
                      </a:r>
                      <a:r>
                        <a:rPr kumimoji="1" lang="ja-JP" altLang="en-US" sz="1600" b="1" dirty="0">
                          <a:solidFill>
                            <a:schemeClr val="tx1"/>
                          </a:solidFill>
                        </a:rPr>
                        <a:t>　</a:t>
                      </a:r>
                      <a:r>
                        <a:rPr kumimoji="1" lang="en-US" altLang="ja-JP" sz="1600" b="1" dirty="0" err="1">
                          <a:solidFill>
                            <a:schemeClr val="tx1"/>
                          </a:solidFill>
                        </a:rPr>
                        <a:t>IoT</a:t>
                      </a:r>
                      <a:r>
                        <a:rPr kumimoji="1" lang="en-US" altLang="ja-JP" sz="1600" b="1" dirty="0">
                          <a:solidFill>
                            <a:schemeClr val="tx1"/>
                          </a:solidFill>
                        </a:rPr>
                        <a:t>/</a:t>
                      </a:r>
                      <a:r>
                        <a:rPr kumimoji="1" lang="ja-JP" altLang="en-US" sz="1600" b="1" dirty="0">
                          <a:solidFill>
                            <a:schemeClr val="tx1"/>
                          </a:solidFill>
                        </a:rPr>
                        <a:t>クラウド</a:t>
                      </a:r>
                      <a:r>
                        <a:rPr kumimoji="1" lang="en-US" altLang="ja-JP" sz="1600" b="1" dirty="0">
                          <a:solidFill>
                            <a:schemeClr val="tx1"/>
                          </a:solidFill>
                        </a:rPr>
                        <a:t>/5G</a:t>
                      </a:r>
                      <a:endParaRPr kumimoji="1" lang="ja-JP" altLang="en-US" sz="1600" b="1" dirty="0">
                        <a:solidFill>
                          <a:schemeClr val="tx1"/>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solidFill>
                          <a:effectLst/>
                          <a:uLnTx/>
                          <a:uFillTx/>
                          <a:latin typeface="Segoe UI"/>
                          <a:ea typeface="Meiryo UI"/>
                          <a:cs typeface="+mn-cs"/>
                        </a:rPr>
                        <a:t>西日本</a:t>
                      </a:r>
                    </a:p>
                  </a:txBody>
                  <a:tcPr anchor="ctr"/>
                </a:tc>
                <a:extLst>
                  <a:ext uri="{0D108BD9-81ED-4DB2-BD59-A6C34878D82A}">
                    <a16:rowId xmlns:a16="http://schemas.microsoft.com/office/drawing/2014/main" xmlns="" val="1681188941"/>
                  </a:ext>
                </a:extLst>
              </a:tr>
              <a:tr h="0">
                <a:tc>
                  <a:txBody>
                    <a:bodyPr/>
                    <a:lstStyle/>
                    <a:p>
                      <a:pPr algn="ctr"/>
                      <a:r>
                        <a:rPr kumimoji="1" lang="en-US" altLang="ja-JP" sz="1600" dirty="0">
                          <a:solidFill>
                            <a:schemeClr val="tx1"/>
                          </a:solidFill>
                        </a:rPr>
                        <a:t>6</a:t>
                      </a:r>
                      <a:endParaRPr kumimoji="1" lang="ja-JP" altLang="en-US" sz="1600" dirty="0">
                        <a:solidFill>
                          <a:schemeClr val="tx1"/>
                        </a:solidFill>
                      </a:endParaRPr>
                    </a:p>
                  </a:txBody>
                  <a:tcPr/>
                </a:tc>
                <a:tc>
                  <a:txBody>
                    <a:bodyPr/>
                    <a:lstStyle/>
                    <a:p>
                      <a:pPr algn="l"/>
                      <a:r>
                        <a:rPr kumimoji="1" lang="en-US" altLang="ja-JP" sz="1600" b="1" dirty="0">
                          <a:solidFill>
                            <a:schemeClr val="tx1"/>
                          </a:solidFill>
                        </a:rPr>
                        <a:t>AI/ICT</a:t>
                      </a:r>
                      <a:r>
                        <a:rPr kumimoji="1" lang="ja-JP" altLang="en-US" sz="1600" b="1" dirty="0">
                          <a:solidFill>
                            <a:schemeClr val="tx1"/>
                          </a:solidFill>
                        </a:rPr>
                        <a:t>関連 基礎知識</a:t>
                      </a:r>
                      <a:r>
                        <a:rPr kumimoji="1" lang="en-US" altLang="ja-JP" sz="1600" b="1" dirty="0">
                          <a:solidFill>
                            <a:schemeClr val="tx1"/>
                          </a:solidFill>
                        </a:rPr>
                        <a:t>(2)</a:t>
                      </a:r>
                      <a:r>
                        <a:rPr kumimoji="1" lang="ja-JP" altLang="en-US" sz="1600" b="1" dirty="0">
                          <a:solidFill>
                            <a:schemeClr val="tx1"/>
                          </a:solidFill>
                        </a:rPr>
                        <a:t>　情報セキュリティ①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solidFill>
                          <a:effectLst/>
                          <a:uLnTx/>
                          <a:uFillTx/>
                          <a:latin typeface="Segoe UI"/>
                          <a:ea typeface="Meiryo UI"/>
                          <a:cs typeface="+mn-cs"/>
                        </a:rPr>
                        <a:t>ラーニングシステムズ</a:t>
                      </a:r>
                    </a:p>
                  </a:txBody>
                  <a:tcPr anchor="ctr"/>
                </a:tc>
                <a:extLst>
                  <a:ext uri="{0D108BD9-81ED-4DB2-BD59-A6C34878D82A}">
                    <a16:rowId xmlns:a16="http://schemas.microsoft.com/office/drawing/2014/main" xmlns="" val="320031005"/>
                  </a:ext>
                </a:extLst>
              </a:tr>
              <a:tr h="0">
                <a:tc>
                  <a:txBody>
                    <a:bodyPr/>
                    <a:lstStyle/>
                    <a:p>
                      <a:pPr algn="ctr"/>
                      <a:r>
                        <a:rPr kumimoji="1" lang="en-US" altLang="ja-JP" sz="1600" dirty="0">
                          <a:solidFill>
                            <a:schemeClr val="tx1"/>
                          </a:solidFill>
                        </a:rPr>
                        <a:t>7</a:t>
                      </a:r>
                      <a:endParaRPr kumimoji="1" lang="ja-JP" altLang="en-US" sz="1600" dirty="0">
                        <a:solidFill>
                          <a:schemeClr val="tx1"/>
                        </a:solidFill>
                      </a:endParaRPr>
                    </a:p>
                  </a:txBody>
                  <a:tcPr/>
                </a:tc>
                <a:tc>
                  <a:txBody>
                    <a:bodyPr/>
                    <a:lstStyle/>
                    <a:p>
                      <a:pPr algn="l"/>
                      <a:r>
                        <a:rPr kumimoji="1" lang="en-US" altLang="ja-JP" sz="1600" b="1" dirty="0">
                          <a:solidFill>
                            <a:schemeClr val="tx1"/>
                          </a:solidFill>
                        </a:rPr>
                        <a:t>AI/ICT</a:t>
                      </a:r>
                      <a:r>
                        <a:rPr kumimoji="1" lang="ja-JP" altLang="en-US" sz="1600" b="1" dirty="0">
                          <a:solidFill>
                            <a:schemeClr val="tx1"/>
                          </a:solidFill>
                        </a:rPr>
                        <a:t>関連 基礎知識</a:t>
                      </a:r>
                      <a:r>
                        <a:rPr kumimoji="1" lang="en-US" altLang="ja-JP" sz="1600" b="1" dirty="0">
                          <a:solidFill>
                            <a:schemeClr val="tx1"/>
                          </a:solidFill>
                        </a:rPr>
                        <a:t>(3)</a:t>
                      </a:r>
                      <a:r>
                        <a:rPr kumimoji="1" lang="ja-JP" altLang="en-US" sz="1600" b="1" dirty="0">
                          <a:solidFill>
                            <a:schemeClr val="tx1"/>
                          </a:solidFill>
                        </a:rPr>
                        <a:t>　情報セキュリティ②</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solidFill>
                          <a:effectLst/>
                          <a:uLnTx/>
                          <a:uFillTx/>
                          <a:latin typeface="Segoe UI"/>
                          <a:ea typeface="Meiryo UI"/>
                          <a:cs typeface="+mn-cs"/>
                        </a:rPr>
                        <a:t>ラーニングシステムズ</a:t>
                      </a:r>
                    </a:p>
                  </a:txBody>
                  <a:tcPr anchor="ctr"/>
                </a:tc>
                <a:extLst>
                  <a:ext uri="{0D108BD9-81ED-4DB2-BD59-A6C34878D82A}">
                    <a16:rowId xmlns:a16="http://schemas.microsoft.com/office/drawing/2014/main" xmlns="" val="1013665032"/>
                  </a:ext>
                </a:extLst>
              </a:tr>
              <a:tr h="0">
                <a:tc>
                  <a:txBody>
                    <a:bodyPr/>
                    <a:lstStyle/>
                    <a:p>
                      <a:pPr algn="ctr"/>
                      <a:r>
                        <a:rPr kumimoji="1" lang="en-US" altLang="ja-JP" sz="1600" dirty="0">
                          <a:solidFill>
                            <a:schemeClr val="tx1"/>
                          </a:solidFill>
                        </a:rPr>
                        <a:t>8</a:t>
                      </a:r>
                      <a:endParaRPr kumimoji="1" lang="ja-JP" altLang="en-US" sz="1600" dirty="0">
                        <a:solidFill>
                          <a:schemeClr val="tx1"/>
                        </a:solidFill>
                      </a:endParaRPr>
                    </a:p>
                  </a:txBody>
                  <a:tcPr/>
                </a:tc>
                <a:tc>
                  <a:txBody>
                    <a:bodyPr/>
                    <a:lstStyle/>
                    <a:p>
                      <a:pPr algn="l"/>
                      <a:r>
                        <a:rPr kumimoji="1" lang="en-US" altLang="ja-JP" sz="1600" b="1" dirty="0">
                          <a:solidFill>
                            <a:schemeClr val="tx1"/>
                          </a:solidFill>
                        </a:rPr>
                        <a:t>AI/ICT</a:t>
                      </a:r>
                      <a:r>
                        <a:rPr kumimoji="1" lang="ja-JP" altLang="en-US" sz="1600" b="1" dirty="0">
                          <a:solidFill>
                            <a:schemeClr val="tx1"/>
                          </a:solidFill>
                        </a:rPr>
                        <a:t>システムの活用実践</a:t>
                      </a:r>
                      <a:r>
                        <a:rPr kumimoji="1" lang="en-US" altLang="ja-JP" sz="1600" b="1" dirty="0">
                          <a:solidFill>
                            <a:schemeClr val="tx1"/>
                          </a:solidFill>
                        </a:rPr>
                        <a:t>(1)</a:t>
                      </a:r>
                      <a:r>
                        <a:rPr kumimoji="1" lang="ja-JP" altLang="en-US" sz="1600" b="1" dirty="0">
                          <a:solidFill>
                            <a:schemeClr val="tx1"/>
                          </a:solidFill>
                        </a:rPr>
                        <a:t>　テレワーク</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solidFill>
                          <a:effectLst/>
                          <a:uLnTx/>
                          <a:uFillTx/>
                          <a:latin typeface="Segoe UI"/>
                          <a:ea typeface="Meiryo UI"/>
                          <a:cs typeface="+mn-cs"/>
                        </a:rPr>
                        <a:t>西日本</a:t>
                      </a:r>
                    </a:p>
                  </a:txBody>
                  <a:tcPr anchor="ctr"/>
                </a:tc>
                <a:extLst>
                  <a:ext uri="{0D108BD9-81ED-4DB2-BD59-A6C34878D82A}">
                    <a16:rowId xmlns:a16="http://schemas.microsoft.com/office/drawing/2014/main" xmlns="" val="1062279"/>
                  </a:ext>
                </a:extLst>
              </a:tr>
              <a:tr h="0">
                <a:tc>
                  <a:txBody>
                    <a:bodyPr/>
                    <a:lstStyle/>
                    <a:p>
                      <a:pPr algn="ctr"/>
                      <a:r>
                        <a:rPr kumimoji="1" lang="en-US" altLang="ja-JP" sz="1600" dirty="0">
                          <a:solidFill>
                            <a:schemeClr val="tx1"/>
                          </a:solidFill>
                        </a:rPr>
                        <a:t>9</a:t>
                      </a:r>
                      <a:endParaRPr kumimoji="1" lang="ja-JP" altLang="en-US" sz="1600" dirty="0">
                        <a:solidFill>
                          <a:schemeClr val="tx1"/>
                        </a:solidFill>
                      </a:endParaRPr>
                    </a:p>
                  </a:txBody>
                  <a:tcPr/>
                </a:tc>
                <a:tc>
                  <a:txBody>
                    <a:bodyPr/>
                    <a:lstStyle/>
                    <a:p>
                      <a:pPr algn="l"/>
                      <a:r>
                        <a:rPr kumimoji="1" lang="en-US" altLang="ja-JP" sz="1600" b="1" dirty="0">
                          <a:solidFill>
                            <a:schemeClr val="tx1"/>
                          </a:solidFill>
                        </a:rPr>
                        <a:t>AI/ICT</a:t>
                      </a:r>
                      <a:r>
                        <a:rPr kumimoji="1" lang="ja-JP" altLang="en-US" sz="1600" b="1" dirty="0">
                          <a:solidFill>
                            <a:schemeClr val="tx1"/>
                          </a:solidFill>
                        </a:rPr>
                        <a:t>システムの活用実践</a:t>
                      </a:r>
                      <a:r>
                        <a:rPr kumimoji="1" lang="en-US" altLang="ja-JP" sz="1600" b="1" dirty="0">
                          <a:solidFill>
                            <a:schemeClr val="tx1"/>
                          </a:solidFill>
                        </a:rPr>
                        <a:t>(2)</a:t>
                      </a:r>
                      <a:r>
                        <a:rPr kumimoji="1" lang="ja-JP" altLang="en-US" sz="1600" b="1" dirty="0">
                          <a:solidFill>
                            <a:schemeClr val="tx1"/>
                          </a:solidFill>
                        </a:rPr>
                        <a:t>　コミュニケーションツール①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solidFill>
                          <a:effectLst/>
                          <a:uLnTx/>
                          <a:uFillTx/>
                          <a:latin typeface="Segoe UI"/>
                          <a:ea typeface="Meiryo UI"/>
                          <a:cs typeface="+mn-cs"/>
                        </a:rPr>
                        <a:t>西日本</a:t>
                      </a:r>
                    </a:p>
                  </a:txBody>
                  <a:tcPr anchor="ctr"/>
                </a:tc>
                <a:extLst>
                  <a:ext uri="{0D108BD9-81ED-4DB2-BD59-A6C34878D82A}">
                    <a16:rowId xmlns:a16="http://schemas.microsoft.com/office/drawing/2014/main" xmlns="" val="3695454312"/>
                  </a:ext>
                </a:extLst>
              </a:tr>
              <a:tr h="0">
                <a:tc>
                  <a:txBody>
                    <a:bodyPr/>
                    <a:lstStyle/>
                    <a:p>
                      <a:pPr algn="ctr"/>
                      <a:r>
                        <a:rPr kumimoji="1" lang="en-US" altLang="ja-JP" sz="1600" dirty="0">
                          <a:solidFill>
                            <a:schemeClr val="tx1"/>
                          </a:solidFill>
                        </a:rPr>
                        <a:t>10</a:t>
                      </a:r>
                      <a:endParaRPr kumimoji="1" lang="ja-JP" altLang="en-US" sz="1600" dirty="0">
                        <a:solidFill>
                          <a:schemeClr val="tx1"/>
                        </a:solidFill>
                      </a:endParaRPr>
                    </a:p>
                  </a:txBody>
                  <a:tcPr/>
                </a:tc>
                <a:tc>
                  <a:txBody>
                    <a:bodyPr/>
                    <a:lstStyle/>
                    <a:p>
                      <a:pPr algn="l"/>
                      <a:r>
                        <a:rPr kumimoji="1" lang="en-US" altLang="ja-JP" sz="1600" b="1" dirty="0">
                          <a:solidFill>
                            <a:schemeClr val="tx1"/>
                          </a:solidFill>
                        </a:rPr>
                        <a:t>AI/ICT</a:t>
                      </a:r>
                      <a:r>
                        <a:rPr kumimoji="1" lang="ja-JP" altLang="en-US" sz="1600" b="1" dirty="0">
                          <a:solidFill>
                            <a:schemeClr val="tx1"/>
                          </a:solidFill>
                        </a:rPr>
                        <a:t>システムの活用実践</a:t>
                      </a:r>
                      <a:r>
                        <a:rPr kumimoji="1" lang="en-US" altLang="ja-JP" sz="1600" b="1" dirty="0">
                          <a:solidFill>
                            <a:schemeClr val="tx1"/>
                          </a:solidFill>
                        </a:rPr>
                        <a:t>(3)</a:t>
                      </a:r>
                      <a:r>
                        <a:rPr kumimoji="1" lang="ja-JP" altLang="en-US" sz="1600" b="1" dirty="0">
                          <a:solidFill>
                            <a:schemeClr val="tx1"/>
                          </a:solidFill>
                        </a:rPr>
                        <a:t>　コミュニケーションツール②</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solidFill>
                          <a:effectLst/>
                          <a:uLnTx/>
                          <a:uFillTx/>
                          <a:latin typeface="Segoe UI"/>
                          <a:ea typeface="Meiryo UI"/>
                          <a:cs typeface="+mn-cs"/>
                        </a:rPr>
                        <a:t>西日本</a:t>
                      </a:r>
                    </a:p>
                  </a:txBody>
                  <a:tcPr anchor="ctr"/>
                </a:tc>
                <a:extLst>
                  <a:ext uri="{0D108BD9-81ED-4DB2-BD59-A6C34878D82A}">
                    <a16:rowId xmlns:a16="http://schemas.microsoft.com/office/drawing/2014/main" xmlns="" val="2798683845"/>
                  </a:ext>
                </a:extLst>
              </a:tr>
              <a:tr h="0">
                <a:tc>
                  <a:txBody>
                    <a:bodyPr/>
                    <a:lstStyle/>
                    <a:p>
                      <a:pPr algn="ctr"/>
                      <a:r>
                        <a:rPr kumimoji="1" lang="en-US" altLang="ja-JP" sz="1600" dirty="0">
                          <a:solidFill>
                            <a:schemeClr val="tx1"/>
                          </a:solidFill>
                        </a:rPr>
                        <a:t>11</a:t>
                      </a:r>
                      <a:endParaRPr kumimoji="1" lang="ja-JP" altLang="en-US" sz="1600" dirty="0">
                        <a:solidFill>
                          <a:schemeClr val="tx1"/>
                        </a:solidFill>
                      </a:endParaRPr>
                    </a:p>
                  </a:txBody>
                  <a:tcPr/>
                </a:tc>
                <a:tc>
                  <a:txBody>
                    <a:bodyPr/>
                    <a:lstStyle/>
                    <a:p>
                      <a:pPr algn="l"/>
                      <a:r>
                        <a:rPr kumimoji="1" lang="en-US" altLang="ja-JP" sz="1600" b="1" dirty="0">
                          <a:solidFill>
                            <a:schemeClr val="tx1"/>
                          </a:solidFill>
                        </a:rPr>
                        <a:t>AI/ICT</a:t>
                      </a:r>
                      <a:r>
                        <a:rPr kumimoji="1" lang="ja-JP" altLang="en-US" sz="1600" b="1" dirty="0">
                          <a:solidFill>
                            <a:schemeClr val="tx1"/>
                          </a:solidFill>
                        </a:rPr>
                        <a:t>システムの活用実践</a:t>
                      </a:r>
                      <a:r>
                        <a:rPr kumimoji="1" lang="en-US" altLang="ja-JP" sz="1600" b="1" dirty="0">
                          <a:solidFill>
                            <a:schemeClr val="tx1"/>
                          </a:solidFill>
                        </a:rPr>
                        <a:t>(4)</a:t>
                      </a:r>
                      <a:r>
                        <a:rPr kumimoji="1" lang="ja-JP" altLang="en-US" sz="1600" b="1" dirty="0">
                          <a:solidFill>
                            <a:schemeClr val="tx1"/>
                          </a:solidFill>
                        </a:rPr>
                        <a:t>　業務サポートシステム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solidFill>
                          <a:effectLst/>
                          <a:uLnTx/>
                          <a:uFillTx/>
                          <a:latin typeface="Segoe UI"/>
                          <a:ea typeface="Meiryo UI"/>
                          <a:cs typeface="+mn-cs"/>
                        </a:rPr>
                        <a:t>西日本</a:t>
                      </a:r>
                    </a:p>
                  </a:txBody>
                  <a:tcPr anchor="ctr"/>
                </a:tc>
                <a:extLst>
                  <a:ext uri="{0D108BD9-81ED-4DB2-BD59-A6C34878D82A}">
                    <a16:rowId xmlns:a16="http://schemas.microsoft.com/office/drawing/2014/main" xmlns="" val="2119099546"/>
                  </a:ext>
                </a:extLst>
              </a:tr>
              <a:tr h="0">
                <a:tc>
                  <a:txBody>
                    <a:bodyPr/>
                    <a:lstStyle/>
                    <a:p>
                      <a:pPr algn="ctr"/>
                      <a:r>
                        <a:rPr kumimoji="1" lang="en-US" altLang="ja-JP" sz="1600" dirty="0">
                          <a:solidFill>
                            <a:schemeClr val="tx1"/>
                          </a:solidFill>
                        </a:rPr>
                        <a:t>12</a:t>
                      </a:r>
                      <a:endParaRPr kumimoji="1" lang="ja-JP" altLang="en-US" sz="1600" dirty="0">
                        <a:solidFill>
                          <a:schemeClr val="tx1"/>
                        </a:solidFill>
                      </a:endParaRPr>
                    </a:p>
                  </a:txBody>
                  <a:tcPr/>
                </a:tc>
                <a:tc>
                  <a:txBody>
                    <a:bodyPr/>
                    <a:lstStyle/>
                    <a:p>
                      <a:pPr algn="l"/>
                      <a:r>
                        <a:rPr kumimoji="1" lang="en-US" altLang="ja-JP" sz="1600" b="1" dirty="0">
                          <a:solidFill>
                            <a:schemeClr val="tx1"/>
                          </a:solidFill>
                        </a:rPr>
                        <a:t>AI/ICT</a:t>
                      </a:r>
                      <a:r>
                        <a:rPr kumimoji="1" lang="ja-JP" altLang="en-US" sz="1600" b="1" dirty="0">
                          <a:solidFill>
                            <a:schemeClr val="tx1"/>
                          </a:solidFill>
                        </a:rPr>
                        <a:t>システムの活用実践</a:t>
                      </a:r>
                      <a:r>
                        <a:rPr kumimoji="1" lang="en-US" altLang="ja-JP" sz="1600" b="1" dirty="0">
                          <a:solidFill>
                            <a:schemeClr val="tx1"/>
                          </a:solidFill>
                        </a:rPr>
                        <a:t>(5)</a:t>
                      </a:r>
                      <a:r>
                        <a:rPr kumimoji="1" lang="ja-JP" altLang="en-US" sz="1600" b="1" dirty="0">
                          <a:solidFill>
                            <a:schemeClr val="tx1"/>
                          </a:solidFill>
                        </a:rPr>
                        <a:t>　総務、人事、経理系システム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solidFill>
                          <a:effectLst/>
                          <a:uLnTx/>
                          <a:uFillTx/>
                          <a:latin typeface="Segoe UI"/>
                          <a:ea typeface="Meiryo UI"/>
                          <a:cs typeface="+mn-cs"/>
                        </a:rPr>
                        <a:t>西日本</a:t>
                      </a:r>
                    </a:p>
                  </a:txBody>
                  <a:tcPr anchor="ctr"/>
                </a:tc>
                <a:extLst>
                  <a:ext uri="{0D108BD9-81ED-4DB2-BD59-A6C34878D82A}">
                    <a16:rowId xmlns:a16="http://schemas.microsoft.com/office/drawing/2014/main" xmlns="" val="663832258"/>
                  </a:ext>
                </a:extLst>
              </a:tr>
            </a:tbl>
          </a:graphicData>
        </a:graphic>
      </p:graphicFrame>
      <p:sp>
        <p:nvSpPr>
          <p:cNvPr id="2" name="正方形/長方形 1"/>
          <p:cNvSpPr/>
          <p:nvPr/>
        </p:nvSpPr>
        <p:spPr>
          <a:xfrm>
            <a:off x="259492" y="4411362"/>
            <a:ext cx="8723870" cy="407773"/>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54231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normAutofit fontScale="90000"/>
          </a:bodyPr>
          <a:lstStyle/>
          <a:p>
            <a:r>
              <a:rPr kumimoji="1" lang="ja-JP" altLang="en-US" dirty="0"/>
              <a:t>社員への不信感を持たない</a:t>
            </a:r>
          </a:p>
        </p:txBody>
      </p:sp>
      <p:pic>
        <p:nvPicPr>
          <p:cNvPr id="4098" name="Picture 2" descr="https://3.bp.blogspot.com/-QTi7pJ_pxuM/Wc8fs3EjekI/AAAAAAABHHo/ddaKgAXufxc-18yKo5WLjvijzXZ67eBwQCLcBGAs/s800/kaisya_kanshi_joushi_woma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360" y="2929177"/>
            <a:ext cx="4193157" cy="3344043"/>
          </a:xfrm>
          <a:prstGeom prst="rect">
            <a:avLst/>
          </a:prstGeom>
          <a:noFill/>
          <a:extLst>
            <a:ext uri="{909E8E84-426E-40DD-AFC4-6F175D3DCCD1}">
              <a14:hiddenFill xmlns:a14="http://schemas.microsoft.com/office/drawing/2010/main">
                <a:solidFill>
                  <a:srgbClr val="FFFFFF"/>
                </a:solidFill>
              </a14:hiddenFill>
            </a:ext>
          </a:extLst>
        </p:spPr>
      </p:pic>
      <p:sp>
        <p:nvSpPr>
          <p:cNvPr id="6" name="禁止 5"/>
          <p:cNvSpPr/>
          <p:nvPr/>
        </p:nvSpPr>
        <p:spPr>
          <a:xfrm>
            <a:off x="1047135" y="5156185"/>
            <a:ext cx="1401097" cy="1268360"/>
          </a:xfrm>
          <a:prstGeom prst="noSmoking">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 name="正方形/長方形 9"/>
          <p:cNvSpPr/>
          <p:nvPr/>
        </p:nvSpPr>
        <p:spPr>
          <a:xfrm>
            <a:off x="309715" y="976303"/>
            <a:ext cx="8332840" cy="1200329"/>
          </a:xfrm>
          <a:prstGeom prst="rect">
            <a:avLst/>
          </a:prstGeom>
        </p:spPr>
        <p:txBody>
          <a:bodyPr wrap="square">
            <a:spAutoFit/>
          </a:bodyPr>
          <a:lstStyle/>
          <a:p>
            <a:r>
              <a:rPr lang="ja-JP" altLang="en-US" sz="2400" dirty="0"/>
              <a:t>リモートワークを管理しようとするのではなく、仕事の役割や分担を見える化をすることによって、その</a:t>
            </a:r>
            <a:r>
              <a:rPr lang="ja-JP" altLang="en-US" sz="2400" b="1" u="sng" dirty="0"/>
              <a:t>成果物で評価すると割り切る</a:t>
            </a:r>
            <a:r>
              <a:rPr lang="ja-JP" altLang="en-US" sz="2400" dirty="0"/>
              <a:t>ことが重要です。</a:t>
            </a:r>
          </a:p>
        </p:txBody>
      </p:sp>
      <p:pic>
        <p:nvPicPr>
          <p:cNvPr id="8" name="図 7" descr="座る, テディ, クマ, 小さい が含まれている画像&#10;&#10;自動的に生成された説明">
            <a:extLst>
              <a:ext uri="{FF2B5EF4-FFF2-40B4-BE49-F238E27FC236}">
                <a16:creationId xmlns:a16="http://schemas.microsoft.com/office/drawing/2014/main" xmlns="" id="{F4572B66-4013-4D4F-94F1-0449EF77F2AA}"/>
              </a:ext>
            </a:extLst>
          </p:cNvPr>
          <p:cNvPicPr>
            <a:picLocks noChangeAspect="1"/>
          </p:cNvPicPr>
          <p:nvPr/>
        </p:nvPicPr>
        <p:blipFill>
          <a:blip r:embed="rId4"/>
          <a:stretch>
            <a:fillRect/>
          </a:stretch>
        </p:blipFill>
        <p:spPr>
          <a:xfrm>
            <a:off x="4990221" y="3504256"/>
            <a:ext cx="2843962" cy="2630665"/>
          </a:xfrm>
          <a:prstGeom prst="rect">
            <a:avLst/>
          </a:prstGeom>
        </p:spPr>
      </p:pic>
      <p:sp>
        <p:nvSpPr>
          <p:cNvPr id="7" name="ドーナツ 6"/>
          <p:cNvSpPr/>
          <p:nvPr/>
        </p:nvSpPr>
        <p:spPr>
          <a:xfrm>
            <a:off x="6150078" y="5126686"/>
            <a:ext cx="1253612" cy="1312607"/>
          </a:xfrm>
          <a:prstGeom prst="donu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37234901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normAutofit fontScale="90000"/>
          </a:bodyPr>
          <a:lstStyle/>
          <a:p>
            <a:r>
              <a:rPr kumimoji="1" lang="ja-JP" altLang="en-US" dirty="0"/>
              <a:t>労働環境の整備</a:t>
            </a:r>
          </a:p>
        </p:txBody>
      </p:sp>
      <p:sp>
        <p:nvSpPr>
          <p:cNvPr id="5" name="正方形/長方形 4"/>
          <p:cNvSpPr/>
          <p:nvPr/>
        </p:nvSpPr>
        <p:spPr>
          <a:xfrm>
            <a:off x="309715" y="976303"/>
            <a:ext cx="8332840" cy="830997"/>
          </a:xfrm>
          <a:prstGeom prst="rect">
            <a:avLst/>
          </a:prstGeom>
        </p:spPr>
        <p:txBody>
          <a:bodyPr wrap="square">
            <a:spAutoFit/>
          </a:bodyPr>
          <a:lstStyle/>
          <a:p>
            <a:r>
              <a:rPr lang="ja-JP" altLang="en-US" sz="2400" dirty="0"/>
              <a:t>明確な基準はないものの、できる限り職場環境に近づけることが望ましいとされている。</a:t>
            </a:r>
          </a:p>
        </p:txBody>
      </p:sp>
      <p:pic>
        <p:nvPicPr>
          <p:cNvPr id="6" name="図 5"/>
          <p:cNvPicPr>
            <a:picLocks noChangeAspect="1"/>
          </p:cNvPicPr>
          <p:nvPr/>
        </p:nvPicPr>
        <p:blipFill>
          <a:blip r:embed="rId3"/>
          <a:stretch>
            <a:fillRect/>
          </a:stretch>
        </p:blipFill>
        <p:spPr>
          <a:xfrm>
            <a:off x="939114" y="1830869"/>
            <a:ext cx="5958428" cy="4557574"/>
          </a:xfrm>
          <a:prstGeom prst="rect">
            <a:avLst/>
          </a:prstGeom>
        </p:spPr>
      </p:pic>
      <p:sp>
        <p:nvSpPr>
          <p:cNvPr id="7" name="テキスト ボックス 6">
            <a:extLst>
              <a:ext uri="{FF2B5EF4-FFF2-40B4-BE49-F238E27FC236}">
                <a16:creationId xmlns:a16="http://schemas.microsoft.com/office/drawing/2014/main" xmlns="" id="{163474FC-BB72-4EF9-BA04-6AFF756FBC4C}"/>
              </a:ext>
            </a:extLst>
          </p:cNvPr>
          <p:cNvSpPr txBox="1"/>
          <p:nvPr/>
        </p:nvSpPr>
        <p:spPr>
          <a:xfrm>
            <a:off x="117684" y="6415587"/>
            <a:ext cx="7641207" cy="276999"/>
          </a:xfrm>
          <a:prstGeom prst="rect">
            <a:avLst/>
          </a:prstGeom>
          <a:noFill/>
        </p:spPr>
        <p:txBody>
          <a:bodyPr wrap="square" rtlCol="0">
            <a:spAutoFit/>
          </a:bodyPr>
          <a:lstStyle/>
          <a:p>
            <a:r>
              <a:rPr lang="ja-JP" altLang="en-US" sz="1200" b="1" dirty="0">
                <a:latin typeface="游ゴシック Medium" panose="020B0500000000000000" pitchFamily="50" charset="-128"/>
                <a:ea typeface="游ゴシック Medium" panose="020B0500000000000000" pitchFamily="50" charset="-128"/>
              </a:rPr>
              <a:t>出典：事務所衛生基準規則</a:t>
            </a:r>
            <a:endParaRPr lang="en-US" altLang="zh-TW" sz="1200" b="1"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30844412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lang="ja-JP" altLang="en-US" sz="2800" dirty="0"/>
              <a:t>自己管理スキルを持った人材育成</a:t>
            </a:r>
            <a:endParaRPr kumimoji="1" lang="ja-JP" altLang="en-US" sz="2800" dirty="0"/>
          </a:p>
        </p:txBody>
      </p:sp>
      <p:pic>
        <p:nvPicPr>
          <p:cNvPr id="1026" name="Picture 2" descr="https://1.bp.blogspot.com/-b69OqxUfkq0/W64EGnvoErI/AAAAAAABPMI/iLncwOJXOK0Ex1S8SU7lyT9YwUspB3yQQCLcBGAs/s800/zaitaku_telework_woma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884" y="2298357"/>
            <a:ext cx="5793706" cy="4164227"/>
          </a:xfrm>
          <a:prstGeom prst="rect">
            <a:avLst/>
          </a:prstGeom>
          <a:noFill/>
          <a:extLst>
            <a:ext uri="{909E8E84-426E-40DD-AFC4-6F175D3DCCD1}">
              <a14:hiddenFill xmlns:a14="http://schemas.microsoft.com/office/drawing/2010/main">
                <a:solidFill>
                  <a:srgbClr val="FFFFFF"/>
                </a:solidFill>
              </a14:hiddenFill>
            </a:ext>
          </a:extLst>
        </p:spPr>
      </p:pic>
      <p:sp>
        <p:nvSpPr>
          <p:cNvPr id="6" name="正方形/長方形 5"/>
          <p:cNvSpPr/>
          <p:nvPr/>
        </p:nvSpPr>
        <p:spPr>
          <a:xfrm>
            <a:off x="309715" y="976303"/>
            <a:ext cx="8332840" cy="1200329"/>
          </a:xfrm>
          <a:prstGeom prst="rect">
            <a:avLst/>
          </a:prstGeom>
        </p:spPr>
        <p:txBody>
          <a:bodyPr wrap="square">
            <a:spAutoFit/>
          </a:bodyPr>
          <a:lstStyle/>
          <a:p>
            <a:r>
              <a:rPr lang="ja-JP" altLang="en-US" sz="2400" dirty="0"/>
              <a:t>自己管理能力は社会人にとって大切なスキルです。それを身に着けられるような機会を、</a:t>
            </a:r>
            <a:r>
              <a:rPr lang="ja-JP" altLang="en-US" sz="2400" b="1" u="sng" dirty="0"/>
              <a:t>リモートワーク導入とは関係なく普段から</a:t>
            </a:r>
            <a:r>
              <a:rPr lang="ja-JP" altLang="en-US" sz="2400" dirty="0"/>
              <a:t>あたえることが重要になります。</a:t>
            </a:r>
          </a:p>
        </p:txBody>
      </p:sp>
    </p:spTree>
    <p:extLst>
      <p:ext uri="{BB962C8B-B14F-4D97-AF65-F5344CB8AC3E}">
        <p14:creationId xmlns:p14="http://schemas.microsoft.com/office/powerpoint/2010/main" val="756500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a:xfrm>
            <a:off x="993050" y="1014112"/>
            <a:ext cx="7598238" cy="1219657"/>
          </a:xfrm>
        </p:spPr>
        <p:txBody>
          <a:bodyPr/>
          <a:lstStyle/>
          <a:p>
            <a:r>
              <a:rPr lang="ja-JP" altLang="en-US" sz="3200" dirty="0">
                <a:solidFill>
                  <a:schemeClr val="tx2"/>
                </a:solidFill>
              </a:rPr>
              <a:t>テレワーク実施例</a:t>
            </a:r>
            <a:r>
              <a:rPr kumimoji="1" lang="en-US" altLang="ja-JP" sz="3200" dirty="0">
                <a:solidFill>
                  <a:schemeClr val="tx2"/>
                </a:solidFill>
              </a:rPr>
              <a:t/>
            </a:r>
            <a:br>
              <a:rPr kumimoji="1" lang="en-US" altLang="ja-JP" sz="3200" dirty="0">
                <a:solidFill>
                  <a:schemeClr val="tx2"/>
                </a:solidFill>
              </a:rPr>
            </a:br>
            <a:endParaRPr kumimoji="1" lang="ja-JP" altLang="en-US" sz="3200" dirty="0">
              <a:solidFill>
                <a:schemeClr val="tx2"/>
              </a:solidFill>
            </a:endParaRPr>
          </a:p>
        </p:txBody>
      </p:sp>
      <p:sp>
        <p:nvSpPr>
          <p:cNvPr id="5" name="テキスト プレースホルダー 4"/>
          <p:cNvSpPr>
            <a:spLocks noGrp="1"/>
          </p:cNvSpPr>
          <p:nvPr>
            <p:ph type="body" sz="quarter" idx="11"/>
          </p:nvPr>
        </p:nvSpPr>
        <p:spPr/>
        <p:txBody>
          <a:bodyPr>
            <a:normAutofit lnSpcReduction="10000"/>
          </a:bodyPr>
          <a:lstStyle/>
          <a:p>
            <a:r>
              <a:rPr lang="ja-JP" altLang="en-US" dirty="0"/>
              <a:t>３</a:t>
            </a:r>
            <a:endParaRPr kumimoji="1" lang="ja-JP" altLang="en-US" dirty="0"/>
          </a:p>
        </p:txBody>
      </p:sp>
    </p:spTree>
    <p:extLst>
      <p:ext uri="{BB962C8B-B14F-4D97-AF65-F5344CB8AC3E}">
        <p14:creationId xmlns:p14="http://schemas.microsoft.com/office/powerpoint/2010/main" val="28085591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四角形: 角を丸くする 13">
            <a:extLst>
              <a:ext uri="{FF2B5EF4-FFF2-40B4-BE49-F238E27FC236}">
                <a16:creationId xmlns:a16="http://schemas.microsoft.com/office/drawing/2014/main" xmlns="" id="{9F02B1B0-422F-495E-8479-D48B34C53FE8}"/>
              </a:ext>
            </a:extLst>
          </p:cNvPr>
          <p:cNvSpPr/>
          <p:nvPr/>
        </p:nvSpPr>
        <p:spPr>
          <a:xfrm>
            <a:off x="6035573" y="1148318"/>
            <a:ext cx="2744419" cy="2834197"/>
          </a:xfrm>
          <a:prstGeom prst="roundRect">
            <a:avLst/>
          </a:prstGeom>
          <a:solidFill>
            <a:schemeClr val="bg1">
              <a:lumMod val="85000"/>
            </a:schemeClr>
          </a:solidFill>
          <a:ln>
            <a:solidFill>
              <a:schemeClr val="accent6">
                <a:lumMod val="20000"/>
                <a:lumOff val="8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xmlns="" id="{82408BA1-C57C-4698-ABA3-6926F83FD8A5}"/>
              </a:ext>
            </a:extLst>
          </p:cNvPr>
          <p:cNvSpPr/>
          <p:nvPr/>
        </p:nvSpPr>
        <p:spPr>
          <a:xfrm>
            <a:off x="350370" y="1148318"/>
            <a:ext cx="2864968" cy="2834197"/>
          </a:xfrm>
          <a:prstGeom prst="roundRect">
            <a:avLst/>
          </a:prstGeom>
          <a:solidFill>
            <a:srgbClr val="CCECFF"/>
          </a:solidFill>
          <a:ln>
            <a:solidFill>
              <a:schemeClr val="accent6">
                <a:lumMod val="20000"/>
                <a:lumOff val="8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en-US" altLang="ja-JP" dirty="0"/>
          </a:p>
        </p:txBody>
      </p:sp>
      <p:sp>
        <p:nvSpPr>
          <p:cNvPr id="3" name="タイトル 2">
            <a:extLst>
              <a:ext uri="{FF2B5EF4-FFF2-40B4-BE49-F238E27FC236}">
                <a16:creationId xmlns:a16="http://schemas.microsoft.com/office/drawing/2014/main" xmlns="" id="{7C8CDC04-2458-4EDE-A1B1-FDE3A4D43044}"/>
              </a:ext>
            </a:extLst>
          </p:cNvPr>
          <p:cNvSpPr>
            <a:spLocks noGrp="1"/>
          </p:cNvSpPr>
          <p:nvPr>
            <p:ph type="ctrTitle"/>
          </p:nvPr>
        </p:nvSpPr>
        <p:spPr/>
        <p:txBody>
          <a:bodyPr/>
          <a:lstStyle/>
          <a:p>
            <a:r>
              <a:rPr kumimoji="1" lang="ja-JP" altLang="en-US" dirty="0"/>
              <a:t>実施イメージ例① 社内にあるシステム</a:t>
            </a:r>
            <a:r>
              <a:rPr lang="ja-JP" altLang="en-US" dirty="0"/>
              <a:t>に</a:t>
            </a:r>
            <a:r>
              <a:rPr kumimoji="1" lang="ja-JP" altLang="en-US" dirty="0"/>
              <a:t>接続</a:t>
            </a:r>
          </a:p>
        </p:txBody>
      </p:sp>
      <p:pic>
        <p:nvPicPr>
          <p:cNvPr id="4" name="コンテンツ プレースホルダー 6" descr="家 ">
            <a:extLst>
              <a:ext uri="{FF2B5EF4-FFF2-40B4-BE49-F238E27FC236}">
                <a16:creationId xmlns:a16="http://schemas.microsoft.com/office/drawing/2014/main" xmlns="" id="{EF084538-4A92-4822-9680-93B54966CF6F}"/>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325654" y="1256897"/>
            <a:ext cx="900000" cy="900000"/>
          </a:xfrm>
          <a:prstGeom prst="rect">
            <a:avLst/>
          </a:prstGeom>
        </p:spPr>
      </p:pic>
      <p:pic>
        <p:nvPicPr>
          <p:cNvPr id="6" name="グラフィックス 5" descr="ノート PC">
            <a:extLst>
              <a:ext uri="{FF2B5EF4-FFF2-40B4-BE49-F238E27FC236}">
                <a16:creationId xmlns:a16="http://schemas.microsoft.com/office/drawing/2014/main" xmlns="" id="{F107BCBB-75B9-43FE-ADBA-C6EA631C32CA}"/>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69403" y="2270053"/>
            <a:ext cx="900000" cy="900000"/>
          </a:xfrm>
          <a:prstGeom prst="rect">
            <a:avLst/>
          </a:prstGeom>
        </p:spPr>
      </p:pic>
      <p:pic>
        <p:nvPicPr>
          <p:cNvPr id="7" name="コンテンツ プレースホルダー 6" descr="建物">
            <a:extLst>
              <a:ext uri="{FF2B5EF4-FFF2-40B4-BE49-F238E27FC236}">
                <a16:creationId xmlns:a16="http://schemas.microsoft.com/office/drawing/2014/main" xmlns="" id="{0916F8E5-949B-4E6E-A0D3-75068E98B766}"/>
              </a:ext>
            </a:extLst>
          </p:cNvPr>
          <p:cNvPicPr>
            <a:picLocks noGrp="1" noChangeAspect="1"/>
          </p:cNvPicPr>
          <p:nvPr>
            <p:ph idx="1"/>
          </p:nvPr>
        </p:nvPicPr>
        <p:blipFill>
          <a:blip r:embed="rId7">
            <a:extLst>
              <a:ext uri="{96DAC541-7B7A-43D3-8B79-37D633B846F1}">
                <asvg:svgBlip xmlns:asvg="http://schemas.microsoft.com/office/drawing/2016/SVG/main" xmlns="" r:embed="rId8"/>
              </a:ext>
            </a:extLst>
          </a:blip>
          <a:stretch>
            <a:fillRect/>
          </a:stretch>
        </p:blipFill>
        <p:spPr>
          <a:xfrm>
            <a:off x="6950582" y="1276018"/>
            <a:ext cx="954981" cy="900000"/>
          </a:xfrm>
          <a:prstGeom prst="rect">
            <a:avLst/>
          </a:prstGeom>
        </p:spPr>
      </p:pic>
      <p:pic>
        <p:nvPicPr>
          <p:cNvPr id="17" name="グラフィックス 16" descr="スマートフォン">
            <a:extLst>
              <a:ext uri="{FF2B5EF4-FFF2-40B4-BE49-F238E27FC236}">
                <a16:creationId xmlns:a16="http://schemas.microsoft.com/office/drawing/2014/main" xmlns="" id="{09127F56-0A5A-441E-B629-E60CAE6613A5}"/>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1775654" y="2261953"/>
            <a:ext cx="900000" cy="900000"/>
          </a:xfrm>
          <a:prstGeom prst="rect">
            <a:avLst/>
          </a:prstGeom>
        </p:spPr>
      </p:pic>
      <p:sp>
        <p:nvSpPr>
          <p:cNvPr id="22" name="正方形/長方形 21">
            <a:extLst>
              <a:ext uri="{FF2B5EF4-FFF2-40B4-BE49-F238E27FC236}">
                <a16:creationId xmlns:a16="http://schemas.microsoft.com/office/drawing/2014/main" xmlns="" id="{4C008AA2-EFE9-4C34-820C-DE2CBD04EF62}"/>
              </a:ext>
            </a:extLst>
          </p:cNvPr>
          <p:cNvSpPr/>
          <p:nvPr/>
        </p:nvSpPr>
        <p:spPr>
          <a:xfrm>
            <a:off x="176224" y="5401801"/>
            <a:ext cx="2612401" cy="1503508"/>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tLang="ja-JP" sz="1400" dirty="0">
              <a:solidFill>
                <a:schemeClr val="accent4">
                  <a:lumMod val="50000"/>
                </a:schemeClr>
              </a:solidFill>
            </a:endParaRPr>
          </a:p>
        </p:txBody>
      </p:sp>
      <p:sp>
        <p:nvSpPr>
          <p:cNvPr id="38" name="正方形/長方形 37">
            <a:extLst>
              <a:ext uri="{FF2B5EF4-FFF2-40B4-BE49-F238E27FC236}">
                <a16:creationId xmlns:a16="http://schemas.microsoft.com/office/drawing/2014/main" xmlns="" id="{D9575EE9-5948-437D-837C-930418438A2F}"/>
              </a:ext>
            </a:extLst>
          </p:cNvPr>
          <p:cNvSpPr/>
          <p:nvPr/>
        </p:nvSpPr>
        <p:spPr>
          <a:xfrm>
            <a:off x="395691" y="4189058"/>
            <a:ext cx="8429621" cy="1035573"/>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chemeClr val="tx1"/>
                </a:solidFill>
              </a:rPr>
              <a:t>テレワーク拠点から、</a:t>
            </a:r>
            <a:endParaRPr lang="en-US" altLang="ja-JP" dirty="0">
              <a:solidFill>
                <a:schemeClr val="tx1"/>
              </a:solidFill>
            </a:endParaRPr>
          </a:p>
          <a:p>
            <a:pPr algn="ctr"/>
            <a:r>
              <a:rPr lang="ja-JP" altLang="en-US" b="1" dirty="0">
                <a:solidFill>
                  <a:schemeClr val="tx1"/>
                </a:solidFill>
              </a:rPr>
              <a:t>インターネット経由で所属オフィス内にあるシステムやに接続。</a:t>
            </a:r>
            <a:endParaRPr lang="en-US" altLang="ja-JP" b="1" dirty="0">
              <a:solidFill>
                <a:schemeClr val="tx1"/>
              </a:solidFill>
            </a:endParaRPr>
          </a:p>
          <a:p>
            <a:pPr algn="ctr"/>
            <a:r>
              <a:rPr lang="ja-JP" altLang="en-US" dirty="0">
                <a:solidFill>
                  <a:schemeClr val="tx1"/>
                </a:solidFill>
              </a:rPr>
              <a:t>オフィス勤務時と同じように、社内システムを使うことが出来る。</a:t>
            </a:r>
            <a:endParaRPr lang="en-US" altLang="ja-JP" dirty="0">
              <a:solidFill>
                <a:schemeClr val="tx1"/>
              </a:solidFill>
            </a:endParaRPr>
          </a:p>
        </p:txBody>
      </p:sp>
      <p:pic>
        <p:nvPicPr>
          <p:cNvPr id="47" name="グラフィックス 46" descr="データベース">
            <a:extLst>
              <a:ext uri="{FF2B5EF4-FFF2-40B4-BE49-F238E27FC236}">
                <a16:creationId xmlns:a16="http://schemas.microsoft.com/office/drawing/2014/main" xmlns="" id="{B1B90B7B-6AA7-4A74-8CE8-686040DFB0B9}"/>
              </a:ext>
            </a:extLst>
          </p:cNvPr>
          <p:cNvPicPr>
            <a:picLocks noChangeAspect="1"/>
          </p:cNvPicPr>
          <p:nvPr/>
        </p:nvPicPr>
        <p:blipFill>
          <a:blip r:embed="rId11">
            <a:extLst>
              <a:ext uri="{96DAC541-7B7A-43D3-8B79-37D633B846F1}">
                <asvg:svgBlip xmlns:asvg="http://schemas.microsoft.com/office/drawing/2016/SVG/main" xmlns="" r:embed="rId12"/>
              </a:ext>
            </a:extLst>
          </a:blip>
          <a:stretch>
            <a:fillRect/>
          </a:stretch>
        </p:blipFill>
        <p:spPr>
          <a:xfrm>
            <a:off x="6957782" y="2277141"/>
            <a:ext cx="900000" cy="900000"/>
          </a:xfrm>
          <a:prstGeom prst="rect">
            <a:avLst/>
          </a:prstGeom>
        </p:spPr>
      </p:pic>
      <p:sp>
        <p:nvSpPr>
          <p:cNvPr id="54" name="テキスト ボックス 53">
            <a:extLst>
              <a:ext uri="{FF2B5EF4-FFF2-40B4-BE49-F238E27FC236}">
                <a16:creationId xmlns:a16="http://schemas.microsoft.com/office/drawing/2014/main" xmlns="" id="{16E9EA74-C552-411B-8C66-B83BB83537BB}"/>
              </a:ext>
            </a:extLst>
          </p:cNvPr>
          <p:cNvSpPr txBox="1"/>
          <p:nvPr/>
        </p:nvSpPr>
        <p:spPr>
          <a:xfrm>
            <a:off x="3647042" y="3220570"/>
            <a:ext cx="2388531" cy="584775"/>
          </a:xfrm>
          <a:prstGeom prst="rect">
            <a:avLst/>
          </a:prstGeom>
          <a:noFill/>
        </p:spPr>
        <p:txBody>
          <a:bodyPr wrap="square" rtlCol="0">
            <a:spAutoFit/>
          </a:bodyPr>
          <a:lstStyle/>
          <a:p>
            <a:r>
              <a:rPr lang="ja-JP" altLang="en-US" sz="1600" dirty="0">
                <a:solidFill>
                  <a:srgbClr val="C00000"/>
                </a:solidFill>
              </a:rPr>
              <a:t>インターネット上で</a:t>
            </a:r>
            <a:endParaRPr lang="en-US" altLang="ja-JP" sz="1600" dirty="0">
              <a:solidFill>
                <a:srgbClr val="C00000"/>
              </a:solidFill>
            </a:endParaRPr>
          </a:p>
          <a:p>
            <a:r>
              <a:rPr lang="ja-JP" altLang="en-US" sz="1600" dirty="0">
                <a:solidFill>
                  <a:srgbClr val="C00000"/>
                </a:solidFill>
              </a:rPr>
              <a:t>通信を暗号化</a:t>
            </a:r>
            <a:endParaRPr lang="en-US" altLang="ja-JP" sz="1600" dirty="0">
              <a:solidFill>
                <a:srgbClr val="C00000"/>
              </a:solidFill>
            </a:endParaRPr>
          </a:p>
        </p:txBody>
      </p:sp>
      <p:sp>
        <p:nvSpPr>
          <p:cNvPr id="29" name="正方形/長方形 28">
            <a:extLst>
              <a:ext uri="{FF2B5EF4-FFF2-40B4-BE49-F238E27FC236}">
                <a16:creationId xmlns:a16="http://schemas.microsoft.com/office/drawing/2014/main" xmlns="" id="{E1FFAF42-ADFF-4CA5-8306-AC7E12E4346E}"/>
              </a:ext>
            </a:extLst>
          </p:cNvPr>
          <p:cNvSpPr/>
          <p:nvPr/>
        </p:nvSpPr>
        <p:spPr>
          <a:xfrm>
            <a:off x="594628" y="3170053"/>
            <a:ext cx="2454442" cy="642299"/>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altLang="ja-JP" sz="1200" dirty="0">
                <a:solidFill>
                  <a:schemeClr val="tx1"/>
                </a:solidFill>
              </a:rPr>
              <a:t>PC</a:t>
            </a:r>
            <a:r>
              <a:rPr lang="ja-JP" altLang="en-US" sz="1200" dirty="0">
                <a:solidFill>
                  <a:schemeClr val="tx1"/>
                </a:solidFill>
              </a:rPr>
              <a:t>・スマホは</a:t>
            </a:r>
            <a:endParaRPr lang="en-US" altLang="ja-JP" sz="1200" dirty="0">
              <a:solidFill>
                <a:schemeClr val="tx1"/>
              </a:solidFill>
            </a:endParaRPr>
          </a:p>
          <a:p>
            <a:pPr algn="ctr"/>
            <a:r>
              <a:rPr lang="ja-JP" altLang="en-US" sz="1200" dirty="0">
                <a:solidFill>
                  <a:schemeClr val="tx1"/>
                </a:solidFill>
              </a:rPr>
              <a:t>社給 </a:t>
            </a:r>
            <a:r>
              <a:rPr lang="en-US" altLang="ja-JP" sz="1200" dirty="0">
                <a:solidFill>
                  <a:schemeClr val="tx1"/>
                </a:solidFill>
              </a:rPr>
              <a:t>or </a:t>
            </a:r>
            <a:r>
              <a:rPr lang="ja-JP" altLang="en-US" sz="1200" dirty="0">
                <a:solidFill>
                  <a:schemeClr val="tx1"/>
                </a:solidFill>
              </a:rPr>
              <a:t>個人所有物</a:t>
            </a:r>
            <a:r>
              <a:rPr lang="en-US" altLang="ja-JP" sz="1200" dirty="0">
                <a:solidFill>
                  <a:schemeClr val="tx1"/>
                </a:solidFill>
              </a:rPr>
              <a:t>(BYOD※)</a:t>
            </a:r>
          </a:p>
        </p:txBody>
      </p:sp>
      <p:sp>
        <p:nvSpPr>
          <p:cNvPr id="32" name="正方形/長方形 31">
            <a:extLst>
              <a:ext uri="{FF2B5EF4-FFF2-40B4-BE49-F238E27FC236}">
                <a16:creationId xmlns:a16="http://schemas.microsoft.com/office/drawing/2014/main" xmlns="" id="{B7BC2CAD-D09D-461B-AE17-6E3B3E90D638}"/>
              </a:ext>
            </a:extLst>
          </p:cNvPr>
          <p:cNvSpPr/>
          <p:nvPr/>
        </p:nvSpPr>
        <p:spPr>
          <a:xfrm>
            <a:off x="6231747" y="3141515"/>
            <a:ext cx="2454442" cy="642299"/>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ja-JP" altLang="en-US" sz="1200" b="1" u="sng" dirty="0">
                <a:solidFill>
                  <a:schemeClr val="tx1"/>
                </a:solidFill>
              </a:rPr>
              <a:t>社内にあるシステム</a:t>
            </a:r>
            <a:endParaRPr lang="en-US" altLang="ja-JP" sz="1200" b="1" u="sng" dirty="0">
              <a:solidFill>
                <a:schemeClr val="tx1"/>
              </a:solidFill>
            </a:endParaRPr>
          </a:p>
        </p:txBody>
      </p:sp>
      <p:cxnSp>
        <p:nvCxnSpPr>
          <p:cNvPr id="35" name="直線コネクタ 34">
            <a:extLst>
              <a:ext uri="{FF2B5EF4-FFF2-40B4-BE49-F238E27FC236}">
                <a16:creationId xmlns:a16="http://schemas.microsoft.com/office/drawing/2014/main" xmlns="" id="{9ABF2D80-F32A-45DD-A421-B4D0FD1B000D}"/>
              </a:ext>
            </a:extLst>
          </p:cNvPr>
          <p:cNvCxnSpPr>
            <a:cxnSpLocks/>
            <a:endCxn id="17" idx="3"/>
          </p:cNvCxnSpPr>
          <p:nvPr/>
        </p:nvCxnSpPr>
        <p:spPr>
          <a:xfrm flipH="1">
            <a:off x="2675654" y="2711953"/>
            <a:ext cx="4393886" cy="0"/>
          </a:xfrm>
          <a:prstGeom prst="line">
            <a:avLst/>
          </a:prstGeom>
          <a:ln w="76200">
            <a:solidFill>
              <a:schemeClr val="tx1"/>
            </a:solidFill>
            <a:headEnd type="triangle" w="med" len="med"/>
            <a:tailEnd type="none" w="med" len="med"/>
          </a:ln>
        </p:spPr>
        <p:style>
          <a:lnRef idx="2">
            <a:schemeClr val="accent1"/>
          </a:lnRef>
          <a:fillRef idx="0">
            <a:schemeClr val="accent1"/>
          </a:fillRef>
          <a:effectRef idx="1">
            <a:schemeClr val="accent1"/>
          </a:effectRef>
          <a:fontRef idx="minor">
            <a:schemeClr val="tx1"/>
          </a:fontRef>
        </p:style>
      </p:cxnSp>
      <p:pic>
        <p:nvPicPr>
          <p:cNvPr id="41" name="グラフィックス 40" descr="鎖錠">
            <a:extLst>
              <a:ext uri="{FF2B5EF4-FFF2-40B4-BE49-F238E27FC236}">
                <a16:creationId xmlns:a16="http://schemas.microsoft.com/office/drawing/2014/main" xmlns="" id="{EC9275E9-AEA9-47AD-ACBA-4550B7B6B087}"/>
              </a:ext>
            </a:extLst>
          </p:cNvPr>
          <p:cNvPicPr>
            <a:picLocks noChangeAspect="1"/>
          </p:cNvPicPr>
          <p:nvPr/>
        </p:nvPicPr>
        <p:blipFill>
          <a:blip r:embed="rId13">
            <a:extLst>
              <a:ext uri="{96DAC541-7B7A-43D3-8B79-37D633B846F1}">
                <asvg:svgBlip xmlns:asvg="http://schemas.microsoft.com/office/drawing/2016/SVG/main" xmlns="" r:embed="rId14"/>
              </a:ext>
            </a:extLst>
          </a:blip>
          <a:stretch>
            <a:fillRect/>
          </a:stretch>
        </p:blipFill>
        <p:spPr>
          <a:xfrm>
            <a:off x="2862132" y="2210373"/>
            <a:ext cx="914400" cy="914400"/>
          </a:xfrm>
          <a:prstGeom prst="rect">
            <a:avLst/>
          </a:prstGeom>
        </p:spPr>
      </p:pic>
      <p:pic>
        <p:nvPicPr>
          <p:cNvPr id="46" name="グラフィックス 45" descr="鎖錠">
            <a:extLst>
              <a:ext uri="{FF2B5EF4-FFF2-40B4-BE49-F238E27FC236}">
                <a16:creationId xmlns:a16="http://schemas.microsoft.com/office/drawing/2014/main" xmlns="" id="{3F0676D7-D6C9-41C3-87C6-41DE67A8DC22}"/>
              </a:ext>
            </a:extLst>
          </p:cNvPr>
          <p:cNvPicPr>
            <a:picLocks noChangeAspect="1"/>
          </p:cNvPicPr>
          <p:nvPr/>
        </p:nvPicPr>
        <p:blipFill>
          <a:blip r:embed="rId13">
            <a:extLst>
              <a:ext uri="{96DAC541-7B7A-43D3-8B79-37D633B846F1}">
                <asvg:svgBlip xmlns:asvg="http://schemas.microsoft.com/office/drawing/2016/SVG/main" xmlns="" r:embed="rId14"/>
              </a:ext>
            </a:extLst>
          </a:blip>
          <a:stretch>
            <a:fillRect/>
          </a:stretch>
        </p:blipFill>
        <p:spPr>
          <a:xfrm>
            <a:off x="5422524" y="2220891"/>
            <a:ext cx="914400" cy="914400"/>
          </a:xfrm>
          <a:prstGeom prst="rect">
            <a:avLst/>
          </a:prstGeom>
        </p:spPr>
      </p:pic>
      <p:sp>
        <p:nvSpPr>
          <p:cNvPr id="48" name="テキスト ボックス 47">
            <a:extLst>
              <a:ext uri="{FF2B5EF4-FFF2-40B4-BE49-F238E27FC236}">
                <a16:creationId xmlns:a16="http://schemas.microsoft.com/office/drawing/2014/main" xmlns="" id="{80E3976E-CFCC-4DF8-9D63-ED33CDC82035}"/>
              </a:ext>
            </a:extLst>
          </p:cNvPr>
          <p:cNvSpPr txBox="1"/>
          <p:nvPr/>
        </p:nvSpPr>
        <p:spPr>
          <a:xfrm>
            <a:off x="3215338" y="1332183"/>
            <a:ext cx="2790329" cy="338554"/>
          </a:xfrm>
          <a:prstGeom prst="rect">
            <a:avLst/>
          </a:prstGeom>
          <a:noFill/>
        </p:spPr>
        <p:txBody>
          <a:bodyPr wrap="square" rtlCol="0">
            <a:spAutoFit/>
          </a:bodyPr>
          <a:lstStyle/>
          <a:p>
            <a:pPr algn="ctr"/>
            <a:r>
              <a:rPr lang="ja-JP" altLang="en-US" sz="1600" dirty="0"/>
              <a:t>インターネット</a:t>
            </a:r>
            <a:endParaRPr lang="en-US" altLang="ja-JP" sz="1600" dirty="0"/>
          </a:p>
        </p:txBody>
      </p:sp>
      <p:pic>
        <p:nvPicPr>
          <p:cNvPr id="24" name="グラフィックス 23" descr="雲">
            <a:extLst>
              <a:ext uri="{FF2B5EF4-FFF2-40B4-BE49-F238E27FC236}">
                <a16:creationId xmlns:a16="http://schemas.microsoft.com/office/drawing/2014/main" xmlns="" id="{D783C7F3-5D2B-477A-922D-00CF3922E8B5}"/>
              </a:ext>
            </a:extLst>
          </p:cNvPr>
          <p:cNvPicPr>
            <a:picLocks noChangeAspect="1"/>
          </p:cNvPicPr>
          <p:nvPr/>
        </p:nvPicPr>
        <p:blipFill>
          <a:blip r:embed="rId15">
            <a:extLst>
              <a:ext uri="{96DAC541-7B7A-43D3-8B79-37D633B846F1}">
                <asvg:svgBlip xmlns:asvg="http://schemas.microsoft.com/office/drawing/2016/SVG/main" xmlns="" r:embed="rId16"/>
              </a:ext>
            </a:extLst>
          </a:blip>
          <a:stretch>
            <a:fillRect/>
          </a:stretch>
        </p:blipFill>
        <p:spPr>
          <a:xfrm>
            <a:off x="3677889" y="1629000"/>
            <a:ext cx="1800000" cy="1800000"/>
          </a:xfrm>
          <a:prstGeom prst="rect">
            <a:avLst/>
          </a:prstGeom>
        </p:spPr>
      </p:pic>
      <p:sp>
        <p:nvSpPr>
          <p:cNvPr id="21" name="正方形/長方形 20">
            <a:extLst>
              <a:ext uri="{FF2B5EF4-FFF2-40B4-BE49-F238E27FC236}">
                <a16:creationId xmlns:a16="http://schemas.microsoft.com/office/drawing/2014/main" xmlns="" id="{AC1B7526-D41B-48E4-A12C-FF7486A689F8}"/>
              </a:ext>
            </a:extLst>
          </p:cNvPr>
          <p:cNvSpPr/>
          <p:nvPr/>
        </p:nvSpPr>
        <p:spPr>
          <a:xfrm>
            <a:off x="395691" y="5493596"/>
            <a:ext cx="8429621" cy="795319"/>
          </a:xfrm>
          <a:prstGeom prst="rect">
            <a:avLst/>
          </a:prstGeom>
          <a:noFill/>
          <a:ln>
            <a:solidFill>
              <a:srgbClr val="00B0F0"/>
            </a:solidFill>
          </a:ln>
        </p:spPr>
        <p:style>
          <a:lnRef idx="2">
            <a:schemeClr val="dk1"/>
          </a:lnRef>
          <a:fillRef idx="1">
            <a:schemeClr val="lt1"/>
          </a:fillRef>
          <a:effectRef idx="0">
            <a:schemeClr val="dk1"/>
          </a:effectRef>
          <a:fontRef idx="minor">
            <a:schemeClr val="dk1"/>
          </a:fontRef>
        </p:style>
        <p:txBody>
          <a:bodyPr rtlCol="0" anchor="ctr"/>
          <a:lstStyle/>
          <a:p>
            <a:r>
              <a:rPr lang="en-US" altLang="ja-JP" sz="1400" dirty="0">
                <a:solidFill>
                  <a:schemeClr val="tx1"/>
                </a:solidFill>
              </a:rPr>
              <a:t>※BYOD</a:t>
            </a:r>
            <a:r>
              <a:rPr lang="ja-JP" altLang="en-US" sz="1400" dirty="0">
                <a:solidFill>
                  <a:schemeClr val="tx1"/>
                </a:solidFill>
              </a:rPr>
              <a:t>とは？</a:t>
            </a:r>
            <a:endParaRPr lang="en-US" altLang="ja-JP" sz="1400" dirty="0">
              <a:solidFill>
                <a:schemeClr val="tx1"/>
              </a:solidFill>
            </a:endParaRPr>
          </a:p>
          <a:p>
            <a:r>
              <a:rPr lang="ja-JP" altLang="en-US" sz="1400" dirty="0"/>
              <a:t>　企業によっては、個人が所有している</a:t>
            </a:r>
            <a:r>
              <a:rPr lang="en-US" altLang="ja-JP" sz="1400" dirty="0"/>
              <a:t>PC</a:t>
            </a:r>
            <a:r>
              <a:rPr lang="ja-JP" altLang="en-US" sz="1400" dirty="0"/>
              <a:t>やスマホの使用を認めていることもある。</a:t>
            </a:r>
            <a:endParaRPr lang="en-US" altLang="ja-JP" sz="1400" dirty="0"/>
          </a:p>
          <a:p>
            <a:r>
              <a:rPr lang="ja-JP" altLang="en-US" sz="1400" dirty="0"/>
              <a:t>　これを、</a:t>
            </a:r>
            <a:r>
              <a:rPr lang="en-US" altLang="ja-JP" sz="1400" dirty="0"/>
              <a:t>BYOD(Bring your own device</a:t>
            </a:r>
            <a:r>
              <a:rPr lang="ja-JP" altLang="en-US" sz="1400" dirty="0"/>
              <a:t>の略</a:t>
            </a:r>
            <a:r>
              <a:rPr lang="en-US" altLang="ja-JP" sz="1400" dirty="0"/>
              <a:t>)</a:t>
            </a:r>
            <a:r>
              <a:rPr lang="ja-JP" altLang="en-US" sz="1400" dirty="0"/>
              <a:t>と呼ぶ。</a:t>
            </a:r>
            <a:endParaRPr lang="x-none" altLang="ja-JP" sz="1400" dirty="0"/>
          </a:p>
        </p:txBody>
      </p:sp>
    </p:spTree>
    <p:extLst>
      <p:ext uri="{BB962C8B-B14F-4D97-AF65-F5344CB8AC3E}">
        <p14:creationId xmlns:p14="http://schemas.microsoft.com/office/powerpoint/2010/main" val="25712237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7C8CDC04-2458-4EDE-A1B1-FDE3A4D43044}"/>
              </a:ext>
            </a:extLst>
          </p:cNvPr>
          <p:cNvSpPr>
            <a:spLocks noGrp="1"/>
          </p:cNvSpPr>
          <p:nvPr>
            <p:ph type="ctrTitle"/>
          </p:nvPr>
        </p:nvSpPr>
        <p:spPr/>
        <p:txBody>
          <a:bodyPr/>
          <a:lstStyle/>
          <a:p>
            <a:r>
              <a:rPr lang="ja-JP" altLang="en-US" dirty="0"/>
              <a:t>実施イメージ例② クラウドシステムに接続</a:t>
            </a:r>
            <a:endParaRPr kumimoji="1" lang="ja-JP" altLang="en-US" dirty="0"/>
          </a:p>
        </p:txBody>
      </p:sp>
      <p:sp>
        <p:nvSpPr>
          <p:cNvPr id="22" name="正方形/長方形 21">
            <a:extLst>
              <a:ext uri="{FF2B5EF4-FFF2-40B4-BE49-F238E27FC236}">
                <a16:creationId xmlns:a16="http://schemas.microsoft.com/office/drawing/2014/main" xmlns="" id="{4C008AA2-EFE9-4C34-820C-DE2CBD04EF62}"/>
              </a:ext>
            </a:extLst>
          </p:cNvPr>
          <p:cNvSpPr/>
          <p:nvPr/>
        </p:nvSpPr>
        <p:spPr>
          <a:xfrm>
            <a:off x="176224" y="5401801"/>
            <a:ext cx="2612401" cy="1503508"/>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tLang="ja-JP" sz="1400" dirty="0">
              <a:solidFill>
                <a:schemeClr val="accent4">
                  <a:lumMod val="50000"/>
                </a:schemeClr>
              </a:solidFill>
            </a:endParaRPr>
          </a:p>
        </p:txBody>
      </p:sp>
      <p:sp>
        <p:nvSpPr>
          <p:cNvPr id="30" name="四角形: 角を丸くする 29">
            <a:extLst>
              <a:ext uri="{FF2B5EF4-FFF2-40B4-BE49-F238E27FC236}">
                <a16:creationId xmlns:a16="http://schemas.microsoft.com/office/drawing/2014/main" xmlns="" id="{0D683818-0448-4807-92B5-F9BE7339AAF8}"/>
              </a:ext>
            </a:extLst>
          </p:cNvPr>
          <p:cNvSpPr/>
          <p:nvPr/>
        </p:nvSpPr>
        <p:spPr>
          <a:xfrm>
            <a:off x="6035573" y="1148318"/>
            <a:ext cx="2744419" cy="2834197"/>
          </a:xfrm>
          <a:prstGeom prst="roundRect">
            <a:avLst/>
          </a:prstGeom>
          <a:solidFill>
            <a:schemeClr val="bg1">
              <a:lumMod val="85000"/>
            </a:schemeClr>
          </a:solidFill>
          <a:ln>
            <a:solidFill>
              <a:schemeClr val="accent6">
                <a:lumMod val="20000"/>
                <a:lumOff val="8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ja-JP" altLang="en-US"/>
          </a:p>
        </p:txBody>
      </p:sp>
      <p:sp>
        <p:nvSpPr>
          <p:cNvPr id="31" name="四角形: 角を丸くする 30">
            <a:extLst>
              <a:ext uri="{FF2B5EF4-FFF2-40B4-BE49-F238E27FC236}">
                <a16:creationId xmlns:a16="http://schemas.microsoft.com/office/drawing/2014/main" xmlns="" id="{CC3E70E4-B6CE-479E-ABDA-E630B51587DF}"/>
              </a:ext>
            </a:extLst>
          </p:cNvPr>
          <p:cNvSpPr/>
          <p:nvPr/>
        </p:nvSpPr>
        <p:spPr>
          <a:xfrm>
            <a:off x="350370" y="1148318"/>
            <a:ext cx="2864968" cy="2834197"/>
          </a:xfrm>
          <a:prstGeom prst="roundRect">
            <a:avLst/>
          </a:prstGeom>
          <a:solidFill>
            <a:srgbClr val="CCECFF"/>
          </a:solidFill>
          <a:ln>
            <a:solidFill>
              <a:schemeClr val="accent6">
                <a:lumMod val="20000"/>
                <a:lumOff val="8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en-US" altLang="ja-JP" dirty="0"/>
          </a:p>
        </p:txBody>
      </p:sp>
      <p:pic>
        <p:nvPicPr>
          <p:cNvPr id="34" name="コンテンツ プレースホルダー 6" descr="家 ">
            <a:extLst>
              <a:ext uri="{FF2B5EF4-FFF2-40B4-BE49-F238E27FC236}">
                <a16:creationId xmlns:a16="http://schemas.microsoft.com/office/drawing/2014/main" xmlns="" id="{65D5FB27-0D50-4974-A24A-02BA84BA0B02}"/>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325654" y="1256897"/>
            <a:ext cx="900000" cy="900000"/>
          </a:xfrm>
          <a:prstGeom prst="rect">
            <a:avLst/>
          </a:prstGeom>
        </p:spPr>
      </p:pic>
      <p:pic>
        <p:nvPicPr>
          <p:cNvPr id="35" name="グラフィックス 34" descr="ノート PC">
            <a:extLst>
              <a:ext uri="{FF2B5EF4-FFF2-40B4-BE49-F238E27FC236}">
                <a16:creationId xmlns:a16="http://schemas.microsoft.com/office/drawing/2014/main" xmlns="" id="{C7D2328A-28BD-476F-9130-A192337EF686}"/>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69403" y="2270053"/>
            <a:ext cx="900000" cy="900000"/>
          </a:xfrm>
          <a:prstGeom prst="rect">
            <a:avLst/>
          </a:prstGeom>
        </p:spPr>
      </p:pic>
      <p:pic>
        <p:nvPicPr>
          <p:cNvPr id="36" name="コンテンツ プレースホルダー 6" descr="建物">
            <a:extLst>
              <a:ext uri="{FF2B5EF4-FFF2-40B4-BE49-F238E27FC236}">
                <a16:creationId xmlns:a16="http://schemas.microsoft.com/office/drawing/2014/main" xmlns="" id="{D640E1D6-50AB-4B15-AC1E-2648AD0422C2}"/>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6950582" y="1276018"/>
            <a:ext cx="954981" cy="900000"/>
          </a:xfrm>
          <a:prstGeom prst="rect">
            <a:avLst/>
          </a:prstGeom>
        </p:spPr>
      </p:pic>
      <p:pic>
        <p:nvPicPr>
          <p:cNvPr id="37" name="グラフィックス 36" descr="スマートフォン">
            <a:extLst>
              <a:ext uri="{FF2B5EF4-FFF2-40B4-BE49-F238E27FC236}">
                <a16:creationId xmlns:a16="http://schemas.microsoft.com/office/drawing/2014/main" xmlns="" id="{8A41BA3D-23BE-4582-A7B4-F702F69B637B}"/>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1775654" y="2261953"/>
            <a:ext cx="900000" cy="900000"/>
          </a:xfrm>
          <a:prstGeom prst="rect">
            <a:avLst/>
          </a:prstGeom>
        </p:spPr>
      </p:pic>
      <p:sp>
        <p:nvSpPr>
          <p:cNvPr id="41" name="正方形/長方形 40">
            <a:extLst>
              <a:ext uri="{FF2B5EF4-FFF2-40B4-BE49-F238E27FC236}">
                <a16:creationId xmlns:a16="http://schemas.microsoft.com/office/drawing/2014/main" xmlns="" id="{3BA8D6FC-7212-44E9-BA50-28F3C96AF2F3}"/>
              </a:ext>
            </a:extLst>
          </p:cNvPr>
          <p:cNvSpPr/>
          <p:nvPr/>
        </p:nvSpPr>
        <p:spPr>
          <a:xfrm>
            <a:off x="594628" y="3170053"/>
            <a:ext cx="2454442" cy="642299"/>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altLang="ja-JP" sz="1200" dirty="0">
                <a:solidFill>
                  <a:schemeClr val="tx1"/>
                </a:solidFill>
              </a:rPr>
              <a:t>PC</a:t>
            </a:r>
            <a:r>
              <a:rPr lang="ja-JP" altLang="en-US" sz="1200" dirty="0">
                <a:solidFill>
                  <a:schemeClr val="tx1"/>
                </a:solidFill>
              </a:rPr>
              <a:t>・スマホは</a:t>
            </a:r>
            <a:endParaRPr lang="en-US" altLang="ja-JP" sz="1200" dirty="0">
              <a:solidFill>
                <a:schemeClr val="tx1"/>
              </a:solidFill>
            </a:endParaRPr>
          </a:p>
          <a:p>
            <a:pPr algn="ctr"/>
            <a:r>
              <a:rPr lang="ja-JP" altLang="en-US" sz="1200" dirty="0">
                <a:solidFill>
                  <a:schemeClr val="tx1"/>
                </a:solidFill>
              </a:rPr>
              <a:t>社給 </a:t>
            </a:r>
            <a:r>
              <a:rPr lang="en-US" altLang="ja-JP" sz="1200" dirty="0">
                <a:solidFill>
                  <a:schemeClr val="tx1"/>
                </a:solidFill>
              </a:rPr>
              <a:t>or </a:t>
            </a:r>
            <a:r>
              <a:rPr lang="ja-JP" altLang="en-US" sz="1200" dirty="0">
                <a:solidFill>
                  <a:schemeClr val="tx1"/>
                </a:solidFill>
              </a:rPr>
              <a:t>個人所有物</a:t>
            </a:r>
            <a:r>
              <a:rPr lang="en-US" altLang="ja-JP" sz="1200" dirty="0">
                <a:solidFill>
                  <a:schemeClr val="tx1"/>
                </a:solidFill>
              </a:rPr>
              <a:t>(BYOD※)</a:t>
            </a:r>
          </a:p>
        </p:txBody>
      </p:sp>
      <p:sp>
        <p:nvSpPr>
          <p:cNvPr id="42" name="正方形/長方形 41">
            <a:extLst>
              <a:ext uri="{FF2B5EF4-FFF2-40B4-BE49-F238E27FC236}">
                <a16:creationId xmlns:a16="http://schemas.microsoft.com/office/drawing/2014/main" xmlns="" id="{92E9CA10-8846-4438-820F-E151B4B24C68}"/>
              </a:ext>
            </a:extLst>
          </p:cNvPr>
          <p:cNvSpPr/>
          <p:nvPr/>
        </p:nvSpPr>
        <p:spPr>
          <a:xfrm>
            <a:off x="6231747" y="3141515"/>
            <a:ext cx="2454442" cy="642299"/>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ja-JP" altLang="en-US" sz="1200" dirty="0">
                <a:solidFill>
                  <a:schemeClr val="tx1"/>
                </a:solidFill>
              </a:rPr>
              <a:t>普段社内で使用する</a:t>
            </a:r>
            <a:r>
              <a:rPr lang="en-US" altLang="ja-JP" sz="1200" dirty="0">
                <a:solidFill>
                  <a:schemeClr val="tx1"/>
                </a:solidFill>
              </a:rPr>
              <a:t>PC</a:t>
            </a:r>
          </a:p>
        </p:txBody>
      </p:sp>
      <p:pic>
        <p:nvPicPr>
          <p:cNvPr id="43" name="グラフィックス 42" descr="雲">
            <a:extLst>
              <a:ext uri="{FF2B5EF4-FFF2-40B4-BE49-F238E27FC236}">
                <a16:creationId xmlns:a16="http://schemas.microsoft.com/office/drawing/2014/main" xmlns="" id="{FCE72FC9-E20F-4443-B9CE-55530008302C}"/>
              </a:ext>
            </a:extLst>
          </p:cNvPr>
          <p:cNvPicPr>
            <a:picLocks noChangeAspect="1"/>
          </p:cNvPicPr>
          <p:nvPr/>
        </p:nvPicPr>
        <p:blipFill>
          <a:blip r:embed="rId11">
            <a:extLst>
              <a:ext uri="{96DAC541-7B7A-43D3-8B79-37D633B846F1}">
                <asvg:svgBlip xmlns:asvg="http://schemas.microsoft.com/office/drawing/2016/SVG/main" xmlns="" r:embed="rId12"/>
              </a:ext>
            </a:extLst>
          </a:blip>
          <a:stretch>
            <a:fillRect/>
          </a:stretch>
        </p:blipFill>
        <p:spPr>
          <a:xfrm>
            <a:off x="3609800" y="1148318"/>
            <a:ext cx="2127863" cy="2127863"/>
          </a:xfrm>
          <a:prstGeom prst="rect">
            <a:avLst/>
          </a:prstGeom>
        </p:spPr>
      </p:pic>
      <p:pic>
        <p:nvPicPr>
          <p:cNvPr id="5" name="グラフィックス 4" descr="コンピューター">
            <a:extLst>
              <a:ext uri="{FF2B5EF4-FFF2-40B4-BE49-F238E27FC236}">
                <a16:creationId xmlns:a16="http://schemas.microsoft.com/office/drawing/2014/main" xmlns="" id="{660D69F4-7E34-4249-9E8C-F8A11A75337D}"/>
              </a:ext>
            </a:extLst>
          </p:cNvPr>
          <p:cNvPicPr>
            <a:picLocks noChangeAspect="1"/>
          </p:cNvPicPr>
          <p:nvPr/>
        </p:nvPicPr>
        <p:blipFill>
          <a:blip r:embed="rId13">
            <a:extLst>
              <a:ext uri="{96DAC541-7B7A-43D3-8B79-37D633B846F1}">
                <asvg:svgBlip xmlns:asvg="http://schemas.microsoft.com/office/drawing/2016/SVG/main" xmlns="" r:embed="rId14"/>
              </a:ext>
            </a:extLst>
          </a:blip>
          <a:stretch>
            <a:fillRect/>
          </a:stretch>
        </p:blipFill>
        <p:spPr>
          <a:xfrm>
            <a:off x="7023741" y="2278752"/>
            <a:ext cx="900000" cy="900000"/>
          </a:xfrm>
          <a:prstGeom prst="rect">
            <a:avLst/>
          </a:prstGeom>
        </p:spPr>
      </p:pic>
      <p:pic>
        <p:nvPicPr>
          <p:cNvPr id="50" name="グラフィックス 49" descr="データベース">
            <a:extLst>
              <a:ext uri="{FF2B5EF4-FFF2-40B4-BE49-F238E27FC236}">
                <a16:creationId xmlns:a16="http://schemas.microsoft.com/office/drawing/2014/main" xmlns="" id="{C44B6C8F-2C35-4A0C-B37A-A4E210E3AB8F}"/>
              </a:ext>
            </a:extLst>
          </p:cNvPr>
          <p:cNvPicPr>
            <a:picLocks noChangeAspect="1"/>
          </p:cNvPicPr>
          <p:nvPr/>
        </p:nvPicPr>
        <p:blipFill>
          <a:blip r:embed="rId15">
            <a:extLst>
              <a:ext uri="{96DAC541-7B7A-43D3-8B79-37D633B846F1}">
                <asvg:svgBlip xmlns:asvg="http://schemas.microsoft.com/office/drawing/2016/SVG/main" xmlns="" r:embed="rId16"/>
              </a:ext>
            </a:extLst>
          </a:blip>
          <a:stretch>
            <a:fillRect/>
          </a:stretch>
        </p:blipFill>
        <p:spPr>
          <a:xfrm>
            <a:off x="4203506" y="2264352"/>
            <a:ext cx="914400" cy="914400"/>
          </a:xfrm>
          <a:prstGeom prst="rect">
            <a:avLst/>
          </a:prstGeom>
        </p:spPr>
      </p:pic>
      <p:cxnSp>
        <p:nvCxnSpPr>
          <p:cNvPr id="52" name="直線コネクタ 51">
            <a:extLst>
              <a:ext uri="{FF2B5EF4-FFF2-40B4-BE49-F238E27FC236}">
                <a16:creationId xmlns:a16="http://schemas.microsoft.com/office/drawing/2014/main" xmlns="" id="{E9191D36-D3D6-4520-9DA9-ACE18F6527F5}"/>
              </a:ext>
            </a:extLst>
          </p:cNvPr>
          <p:cNvCxnSpPr>
            <a:cxnSpLocks/>
            <a:stCxn id="50" idx="1"/>
          </p:cNvCxnSpPr>
          <p:nvPr/>
        </p:nvCxnSpPr>
        <p:spPr>
          <a:xfrm flipH="1" flipV="1">
            <a:off x="2675654" y="2711954"/>
            <a:ext cx="1527852" cy="9598"/>
          </a:xfrm>
          <a:prstGeom prst="line">
            <a:avLst/>
          </a:prstGeom>
          <a:ln w="76200">
            <a:solidFill>
              <a:schemeClr val="tx1"/>
            </a:solidFill>
            <a:headEnd type="triangl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3" name="直線コネクタ 52">
            <a:extLst>
              <a:ext uri="{FF2B5EF4-FFF2-40B4-BE49-F238E27FC236}">
                <a16:creationId xmlns:a16="http://schemas.microsoft.com/office/drawing/2014/main" xmlns="" id="{B23114EC-A183-40F7-8789-C6DAE8B4BF22}"/>
              </a:ext>
            </a:extLst>
          </p:cNvPr>
          <p:cNvCxnSpPr>
            <a:cxnSpLocks/>
            <a:stCxn id="5" idx="1"/>
            <a:endCxn id="50" idx="3"/>
          </p:cNvCxnSpPr>
          <p:nvPr/>
        </p:nvCxnSpPr>
        <p:spPr>
          <a:xfrm flipH="1" flipV="1">
            <a:off x="5117906" y="2721552"/>
            <a:ext cx="1905835" cy="7200"/>
          </a:xfrm>
          <a:prstGeom prst="line">
            <a:avLst/>
          </a:prstGeom>
          <a:ln w="76200">
            <a:solidFill>
              <a:schemeClr val="tx1"/>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56" name="正方形/長方形 55">
            <a:extLst>
              <a:ext uri="{FF2B5EF4-FFF2-40B4-BE49-F238E27FC236}">
                <a16:creationId xmlns:a16="http://schemas.microsoft.com/office/drawing/2014/main" xmlns="" id="{5CD28A34-5785-47BB-8B82-6C7D68C22DFD}"/>
              </a:ext>
            </a:extLst>
          </p:cNvPr>
          <p:cNvSpPr/>
          <p:nvPr/>
        </p:nvSpPr>
        <p:spPr>
          <a:xfrm>
            <a:off x="357189" y="4206174"/>
            <a:ext cx="8429621" cy="1176431"/>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solidFill>
                  <a:schemeClr val="tx1"/>
                </a:solidFill>
              </a:rPr>
              <a:t>テレワーク拠点からも、普段からオフィス勤務する際も、インターネット上の</a:t>
            </a:r>
            <a:endParaRPr lang="en-US" altLang="ja-JP" dirty="0">
              <a:solidFill>
                <a:schemeClr val="tx1"/>
              </a:solidFill>
            </a:endParaRPr>
          </a:p>
          <a:p>
            <a:pPr algn="ctr"/>
            <a:r>
              <a:rPr lang="ja-JP" altLang="en-US" b="1" dirty="0">
                <a:solidFill>
                  <a:schemeClr val="tx1"/>
                </a:solidFill>
              </a:rPr>
              <a:t>クラウドシステム</a:t>
            </a:r>
            <a:r>
              <a:rPr lang="en-US" altLang="ja-JP" b="1" dirty="0">
                <a:solidFill>
                  <a:schemeClr val="tx1"/>
                </a:solidFill>
              </a:rPr>
              <a:t>(※)</a:t>
            </a:r>
            <a:r>
              <a:rPr lang="ja-JP" altLang="en-US" b="1" dirty="0">
                <a:solidFill>
                  <a:schemeClr val="tx1"/>
                </a:solidFill>
              </a:rPr>
              <a:t>に接続。</a:t>
            </a:r>
            <a:endParaRPr lang="en-US" altLang="ja-JP" b="1" dirty="0">
              <a:solidFill>
                <a:schemeClr val="tx1"/>
              </a:solidFill>
            </a:endParaRPr>
          </a:p>
          <a:p>
            <a:pPr algn="ctr"/>
            <a:r>
              <a:rPr lang="ja-JP" altLang="en-US" dirty="0">
                <a:solidFill>
                  <a:schemeClr val="tx1"/>
                </a:solidFill>
              </a:rPr>
              <a:t>テレワーク拠点も、普段のオフィス勤務時も同じシステムを使用する。</a:t>
            </a:r>
            <a:endParaRPr lang="en-US" altLang="ja-JP" dirty="0">
              <a:solidFill>
                <a:schemeClr val="tx1"/>
              </a:solidFill>
            </a:endParaRPr>
          </a:p>
        </p:txBody>
      </p:sp>
      <p:sp>
        <p:nvSpPr>
          <p:cNvPr id="57" name="テキスト ボックス 56">
            <a:extLst>
              <a:ext uri="{FF2B5EF4-FFF2-40B4-BE49-F238E27FC236}">
                <a16:creationId xmlns:a16="http://schemas.microsoft.com/office/drawing/2014/main" xmlns="" id="{84901AFC-1BEB-4C48-8AF5-23EA9D06CD99}"/>
              </a:ext>
            </a:extLst>
          </p:cNvPr>
          <p:cNvSpPr txBox="1"/>
          <p:nvPr/>
        </p:nvSpPr>
        <p:spPr>
          <a:xfrm>
            <a:off x="3245244" y="3423329"/>
            <a:ext cx="2790329" cy="584775"/>
          </a:xfrm>
          <a:prstGeom prst="rect">
            <a:avLst/>
          </a:prstGeom>
          <a:noFill/>
        </p:spPr>
        <p:txBody>
          <a:bodyPr wrap="square" rtlCol="0">
            <a:spAutoFit/>
          </a:bodyPr>
          <a:lstStyle/>
          <a:p>
            <a:r>
              <a:rPr lang="ja-JP" altLang="en-US" sz="1600" dirty="0">
                <a:solidFill>
                  <a:srgbClr val="C00000"/>
                </a:solidFill>
              </a:rPr>
              <a:t>許可された</a:t>
            </a:r>
            <a:r>
              <a:rPr lang="en-US" altLang="ja-JP" sz="1600" dirty="0">
                <a:solidFill>
                  <a:srgbClr val="C00000"/>
                </a:solidFill>
              </a:rPr>
              <a:t>PC,</a:t>
            </a:r>
            <a:r>
              <a:rPr lang="ja-JP" altLang="en-US" sz="1600" dirty="0">
                <a:solidFill>
                  <a:srgbClr val="C00000"/>
                </a:solidFill>
              </a:rPr>
              <a:t>スマホだけが</a:t>
            </a:r>
            <a:endParaRPr lang="en-US" altLang="ja-JP" sz="1600" dirty="0">
              <a:solidFill>
                <a:srgbClr val="C00000"/>
              </a:solidFill>
            </a:endParaRPr>
          </a:p>
          <a:p>
            <a:pPr algn="ctr"/>
            <a:r>
              <a:rPr lang="ja-JP" altLang="en-US" sz="1600" dirty="0">
                <a:solidFill>
                  <a:srgbClr val="C00000"/>
                </a:solidFill>
              </a:rPr>
              <a:t>接続できる</a:t>
            </a:r>
            <a:endParaRPr lang="en-US" altLang="ja-JP" sz="1600" dirty="0">
              <a:solidFill>
                <a:srgbClr val="C00000"/>
              </a:solidFill>
            </a:endParaRPr>
          </a:p>
        </p:txBody>
      </p:sp>
      <p:sp>
        <p:nvSpPr>
          <p:cNvPr id="65" name="テキスト ボックス 64">
            <a:extLst>
              <a:ext uri="{FF2B5EF4-FFF2-40B4-BE49-F238E27FC236}">
                <a16:creationId xmlns:a16="http://schemas.microsoft.com/office/drawing/2014/main" xmlns="" id="{E2FC4A9B-76B7-459D-BB02-74C0D86BD9F3}"/>
              </a:ext>
            </a:extLst>
          </p:cNvPr>
          <p:cNvSpPr txBox="1"/>
          <p:nvPr/>
        </p:nvSpPr>
        <p:spPr>
          <a:xfrm>
            <a:off x="3245244" y="1269744"/>
            <a:ext cx="2790329" cy="338554"/>
          </a:xfrm>
          <a:prstGeom prst="rect">
            <a:avLst/>
          </a:prstGeom>
          <a:noFill/>
        </p:spPr>
        <p:txBody>
          <a:bodyPr wrap="square" rtlCol="0">
            <a:spAutoFit/>
          </a:bodyPr>
          <a:lstStyle/>
          <a:p>
            <a:pPr algn="ctr"/>
            <a:r>
              <a:rPr lang="ja-JP" altLang="en-US" sz="1600" dirty="0"/>
              <a:t>インターネット</a:t>
            </a:r>
            <a:endParaRPr lang="en-US" altLang="ja-JP" sz="1600" dirty="0"/>
          </a:p>
        </p:txBody>
      </p:sp>
      <p:sp>
        <p:nvSpPr>
          <p:cNvPr id="68" name="正方形/長方形 67">
            <a:extLst>
              <a:ext uri="{FF2B5EF4-FFF2-40B4-BE49-F238E27FC236}">
                <a16:creationId xmlns:a16="http://schemas.microsoft.com/office/drawing/2014/main" xmlns="" id="{BA3F6BA6-EB96-469D-A8CE-91A31D2AC229}"/>
              </a:ext>
            </a:extLst>
          </p:cNvPr>
          <p:cNvSpPr/>
          <p:nvPr/>
        </p:nvSpPr>
        <p:spPr>
          <a:xfrm>
            <a:off x="4408375" y="3058651"/>
            <a:ext cx="1662448" cy="32648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ja-JP" altLang="en-US" sz="1200" b="1" u="sng" dirty="0">
                <a:solidFill>
                  <a:schemeClr val="tx1"/>
                </a:solidFill>
              </a:rPr>
              <a:t>クラウドシステム</a:t>
            </a:r>
            <a:endParaRPr lang="en-US" altLang="ja-JP" sz="1200" b="1" u="sng" dirty="0">
              <a:solidFill>
                <a:schemeClr val="tx1"/>
              </a:solidFill>
            </a:endParaRPr>
          </a:p>
        </p:txBody>
      </p:sp>
      <p:sp>
        <p:nvSpPr>
          <p:cNvPr id="24" name="正方形/長方形 23">
            <a:extLst>
              <a:ext uri="{FF2B5EF4-FFF2-40B4-BE49-F238E27FC236}">
                <a16:creationId xmlns:a16="http://schemas.microsoft.com/office/drawing/2014/main" xmlns="" id="{8631A9F7-349F-40FA-9843-5D55AAF45FD1}"/>
              </a:ext>
            </a:extLst>
          </p:cNvPr>
          <p:cNvSpPr/>
          <p:nvPr/>
        </p:nvSpPr>
        <p:spPr>
          <a:xfrm>
            <a:off x="357189" y="5494342"/>
            <a:ext cx="8429621" cy="795319"/>
          </a:xfrm>
          <a:prstGeom prst="rect">
            <a:avLst/>
          </a:prstGeom>
          <a:noFill/>
          <a:ln>
            <a:solidFill>
              <a:srgbClr val="00B0F0"/>
            </a:solidFill>
          </a:ln>
        </p:spPr>
        <p:style>
          <a:lnRef idx="2">
            <a:schemeClr val="dk1"/>
          </a:lnRef>
          <a:fillRef idx="1">
            <a:schemeClr val="lt1"/>
          </a:fillRef>
          <a:effectRef idx="0">
            <a:schemeClr val="dk1"/>
          </a:effectRef>
          <a:fontRef idx="minor">
            <a:schemeClr val="dk1"/>
          </a:fontRef>
        </p:style>
        <p:txBody>
          <a:bodyPr rtlCol="0" anchor="ctr"/>
          <a:lstStyle/>
          <a:p>
            <a:r>
              <a:rPr lang="en-US" altLang="ja-JP" sz="1400" dirty="0">
                <a:solidFill>
                  <a:schemeClr val="tx1"/>
                </a:solidFill>
              </a:rPr>
              <a:t>※</a:t>
            </a:r>
            <a:r>
              <a:rPr lang="ja-JP" altLang="en-US" sz="1400" dirty="0">
                <a:solidFill>
                  <a:schemeClr val="tx1"/>
                </a:solidFill>
              </a:rPr>
              <a:t>クラウドシステムとは？</a:t>
            </a:r>
            <a:endParaRPr lang="en-US" altLang="ja-JP" sz="1400" dirty="0">
              <a:solidFill>
                <a:schemeClr val="tx1"/>
              </a:solidFill>
            </a:endParaRPr>
          </a:p>
          <a:p>
            <a:r>
              <a:rPr lang="ja-JP" altLang="en-US" sz="1400" dirty="0"/>
              <a:t>　イメージは、インターネット上にあるシステム。</a:t>
            </a:r>
            <a:r>
              <a:rPr lang="en-US" altLang="ja-JP" sz="1400" dirty="0"/>
              <a:t>(</a:t>
            </a:r>
            <a:r>
              <a:rPr lang="ja-JP" altLang="en-US" sz="1400" dirty="0"/>
              <a:t>例</a:t>
            </a:r>
            <a:r>
              <a:rPr lang="en-US" altLang="ja-JP" sz="1400" dirty="0"/>
              <a:t>: Gmail</a:t>
            </a:r>
            <a:r>
              <a:rPr lang="ja-JP" altLang="en-US" sz="1400" dirty="0"/>
              <a:t>、</a:t>
            </a:r>
            <a:r>
              <a:rPr lang="en-US" altLang="ja-JP" sz="1400" dirty="0"/>
              <a:t>Google</a:t>
            </a:r>
            <a:r>
              <a:rPr lang="ja-JP" altLang="en-US" sz="1400" dirty="0"/>
              <a:t>フォト、</a:t>
            </a:r>
            <a:r>
              <a:rPr lang="en-US" altLang="ja-JP" sz="1400" dirty="0"/>
              <a:t>iCloud</a:t>
            </a:r>
            <a:r>
              <a:rPr lang="ja-JP" altLang="en-US" sz="1400" dirty="0"/>
              <a:t>など</a:t>
            </a:r>
            <a:r>
              <a:rPr lang="en-US" altLang="ja-JP" sz="1400" dirty="0"/>
              <a:t>)</a:t>
            </a:r>
          </a:p>
          <a:p>
            <a:r>
              <a:rPr lang="ja-JP" altLang="en-US" sz="1400" dirty="0"/>
              <a:t>　上記の図では、業務で使用するシステムが社内ではなくインターネット上にあるイメージ。</a:t>
            </a:r>
            <a:endParaRPr lang="x-none" altLang="ja-JP" sz="1400" dirty="0"/>
          </a:p>
        </p:txBody>
      </p:sp>
    </p:spTree>
    <p:extLst>
      <p:ext uri="{BB962C8B-B14F-4D97-AF65-F5344CB8AC3E}">
        <p14:creationId xmlns:p14="http://schemas.microsoft.com/office/powerpoint/2010/main" val="27183702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CA132EF9-C9CC-4707-8345-1B783235B3A0}"/>
              </a:ext>
            </a:extLst>
          </p:cNvPr>
          <p:cNvSpPr>
            <a:spLocks noGrp="1"/>
          </p:cNvSpPr>
          <p:nvPr>
            <p:ph type="ctrTitle"/>
          </p:nvPr>
        </p:nvSpPr>
        <p:spPr/>
        <p:txBody>
          <a:bodyPr/>
          <a:lstStyle/>
          <a:p>
            <a:r>
              <a:rPr kumimoji="1" lang="ja-JP" altLang="en-US" dirty="0"/>
              <a:t>在宅勤務</a:t>
            </a:r>
            <a:r>
              <a:rPr lang="ja-JP" altLang="en-US" dirty="0"/>
              <a:t>を活用した</a:t>
            </a:r>
            <a:r>
              <a:rPr kumimoji="1" lang="en-US" altLang="ja-JP" dirty="0"/>
              <a:t>1</a:t>
            </a:r>
            <a:r>
              <a:rPr kumimoji="1" lang="ja-JP" altLang="en-US" dirty="0"/>
              <a:t>日のスケジュール</a:t>
            </a:r>
            <a:r>
              <a:rPr lang="ja-JP" altLang="en-US" dirty="0"/>
              <a:t>例</a:t>
            </a:r>
            <a:endParaRPr kumimoji="1" lang="ja-JP" altLang="en-US" dirty="0"/>
          </a:p>
        </p:txBody>
      </p:sp>
      <p:graphicFrame>
        <p:nvGraphicFramePr>
          <p:cNvPr id="6" name="表 5">
            <a:extLst>
              <a:ext uri="{FF2B5EF4-FFF2-40B4-BE49-F238E27FC236}">
                <a16:creationId xmlns:a16="http://schemas.microsoft.com/office/drawing/2014/main" xmlns="" id="{C63EBEE0-FDB7-43B5-AA0A-778C658A05FB}"/>
              </a:ext>
            </a:extLst>
          </p:cNvPr>
          <p:cNvGraphicFramePr>
            <a:graphicFrameLocks noGrp="1"/>
          </p:cNvGraphicFramePr>
          <p:nvPr/>
        </p:nvGraphicFramePr>
        <p:xfrm>
          <a:off x="421742" y="3123231"/>
          <a:ext cx="8358250" cy="409795"/>
        </p:xfrm>
        <a:graphic>
          <a:graphicData uri="http://schemas.openxmlformats.org/drawingml/2006/table">
            <a:tbl>
              <a:tblPr firstRow="1" bandRow="1">
                <a:tableStyleId>{5C22544A-7EE6-4342-B048-85BDC9FD1C3A}</a:tableStyleId>
              </a:tblPr>
              <a:tblGrid>
                <a:gridCol w="1035583">
                  <a:extLst>
                    <a:ext uri="{9D8B030D-6E8A-4147-A177-3AD203B41FA5}">
                      <a16:colId xmlns:a16="http://schemas.microsoft.com/office/drawing/2014/main" xmlns="" val="4168963556"/>
                    </a:ext>
                  </a:extLst>
                </a:gridCol>
                <a:gridCol w="1771650">
                  <a:extLst>
                    <a:ext uri="{9D8B030D-6E8A-4147-A177-3AD203B41FA5}">
                      <a16:colId xmlns:a16="http://schemas.microsoft.com/office/drawing/2014/main" xmlns="" val="2230963734"/>
                    </a:ext>
                  </a:extLst>
                </a:gridCol>
                <a:gridCol w="990600">
                  <a:extLst>
                    <a:ext uri="{9D8B030D-6E8A-4147-A177-3AD203B41FA5}">
                      <a16:colId xmlns:a16="http://schemas.microsoft.com/office/drawing/2014/main" xmlns="" val="2488390121"/>
                    </a:ext>
                  </a:extLst>
                </a:gridCol>
                <a:gridCol w="1562100">
                  <a:extLst>
                    <a:ext uri="{9D8B030D-6E8A-4147-A177-3AD203B41FA5}">
                      <a16:colId xmlns:a16="http://schemas.microsoft.com/office/drawing/2014/main" xmlns="" val="3270346856"/>
                    </a:ext>
                  </a:extLst>
                </a:gridCol>
                <a:gridCol w="1076325">
                  <a:extLst>
                    <a:ext uri="{9D8B030D-6E8A-4147-A177-3AD203B41FA5}">
                      <a16:colId xmlns:a16="http://schemas.microsoft.com/office/drawing/2014/main" xmlns="" val="1408748602"/>
                    </a:ext>
                  </a:extLst>
                </a:gridCol>
                <a:gridCol w="926432">
                  <a:extLst>
                    <a:ext uri="{9D8B030D-6E8A-4147-A177-3AD203B41FA5}">
                      <a16:colId xmlns:a16="http://schemas.microsoft.com/office/drawing/2014/main" xmlns="" val="648028024"/>
                    </a:ext>
                  </a:extLst>
                </a:gridCol>
                <a:gridCol w="995560">
                  <a:extLst>
                    <a:ext uri="{9D8B030D-6E8A-4147-A177-3AD203B41FA5}">
                      <a16:colId xmlns:a16="http://schemas.microsoft.com/office/drawing/2014/main" xmlns="" val="12685085"/>
                    </a:ext>
                  </a:extLst>
                </a:gridCol>
              </a:tblGrid>
              <a:tr h="409795">
                <a:tc>
                  <a:txBody>
                    <a:bodyPr/>
                    <a:lstStyle/>
                    <a:p>
                      <a:r>
                        <a:rPr kumimoji="1" lang="ja-JP" altLang="en-US" sz="1600" b="0" dirty="0">
                          <a:solidFill>
                            <a:srgbClr val="0033CC"/>
                          </a:solidFill>
                        </a:rPr>
                        <a:t>①</a:t>
                      </a:r>
                      <a:endParaRPr kumimoji="1" lang="en-US" altLang="ja-JP" sz="1600" b="0" dirty="0">
                        <a:solidFill>
                          <a:srgbClr val="0033C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b="0" dirty="0">
                          <a:solidFill>
                            <a:srgbClr val="0033CC"/>
                          </a:solidFill>
                        </a:rPr>
                        <a:t>②</a:t>
                      </a:r>
                      <a:endParaRPr kumimoji="1" lang="en-US" altLang="ja-JP" sz="1600" b="0" dirty="0">
                        <a:solidFill>
                          <a:srgbClr val="0033C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b="0" dirty="0">
                          <a:solidFill>
                            <a:srgbClr val="0033CC"/>
                          </a:solidFill>
                        </a:rPr>
                        <a:t>③</a:t>
                      </a:r>
                      <a:endParaRPr kumimoji="1" lang="en-US" altLang="ja-JP" sz="1600" b="0" dirty="0">
                        <a:solidFill>
                          <a:srgbClr val="0033C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b="0" dirty="0">
                          <a:solidFill>
                            <a:srgbClr val="0033CC"/>
                          </a:solidFill>
                        </a:rPr>
                        <a:t>④</a:t>
                      </a:r>
                      <a:endParaRPr kumimoji="1" lang="en-US" altLang="ja-JP" sz="1600" b="0" dirty="0">
                        <a:solidFill>
                          <a:srgbClr val="0033C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b="0" dirty="0">
                          <a:solidFill>
                            <a:srgbClr val="0033CC"/>
                          </a:solidFill>
                        </a:rPr>
                        <a:t>⑤</a:t>
                      </a:r>
                      <a:endParaRPr kumimoji="1" lang="en-US" altLang="ja-JP" sz="1600" b="0" dirty="0">
                        <a:solidFill>
                          <a:srgbClr val="0033C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b="0" dirty="0">
                          <a:solidFill>
                            <a:srgbClr val="0033CC"/>
                          </a:solidFill>
                        </a:rPr>
                        <a:t>⑥</a:t>
                      </a:r>
                      <a:endParaRPr kumimoji="1" lang="en-US" altLang="ja-JP" sz="1600" b="0" dirty="0">
                        <a:solidFill>
                          <a:srgbClr val="0033C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b="0" dirty="0">
                          <a:solidFill>
                            <a:srgbClr val="0033CC"/>
                          </a:solidFill>
                        </a:rPr>
                        <a:t>⑦</a:t>
                      </a:r>
                      <a:endParaRPr kumimoji="1" lang="en-US" altLang="ja-JP" sz="1600" b="0" dirty="0">
                        <a:solidFill>
                          <a:srgbClr val="0033C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xmlns="" val="2463033044"/>
                  </a:ext>
                </a:extLst>
              </a:tr>
            </a:tbl>
          </a:graphicData>
        </a:graphic>
      </p:graphicFrame>
      <p:sp>
        <p:nvSpPr>
          <p:cNvPr id="13" name="四角形: 角を丸くする 12">
            <a:extLst>
              <a:ext uri="{FF2B5EF4-FFF2-40B4-BE49-F238E27FC236}">
                <a16:creationId xmlns:a16="http://schemas.microsoft.com/office/drawing/2014/main" xmlns="" id="{A3F5ED86-9B44-466D-B2D6-FAAC8E9FF6D1}"/>
              </a:ext>
            </a:extLst>
          </p:cNvPr>
          <p:cNvSpPr/>
          <p:nvPr/>
        </p:nvSpPr>
        <p:spPr>
          <a:xfrm>
            <a:off x="2613071" y="959969"/>
            <a:ext cx="1800000" cy="1800000"/>
          </a:xfrm>
          <a:prstGeom prst="roundRect">
            <a:avLst/>
          </a:prstGeom>
          <a:solidFill>
            <a:srgbClr val="CCECFF"/>
          </a:solidFill>
          <a:ln>
            <a:noFill/>
          </a:ln>
        </p:spPr>
        <p:style>
          <a:lnRef idx="2">
            <a:schemeClr val="dk1"/>
          </a:lnRef>
          <a:fillRef idx="1">
            <a:schemeClr val="lt1"/>
          </a:fillRef>
          <a:effectRef idx="0">
            <a:schemeClr val="dk1"/>
          </a:effectRef>
          <a:fontRef idx="minor">
            <a:schemeClr val="dk1"/>
          </a:fontRef>
        </p:style>
        <p:txBody>
          <a:bodyPr rtlCol="0" anchor="t"/>
          <a:lstStyle/>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pPr algn="ctr"/>
            <a:r>
              <a:rPr lang="ja-JP" altLang="en-US" sz="1600" dirty="0">
                <a:solidFill>
                  <a:schemeClr val="tx1"/>
                </a:solidFill>
              </a:rPr>
              <a:t>在宅勤務</a:t>
            </a:r>
            <a:endParaRPr lang="en-US" altLang="ja-JP" sz="1600"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p:txBody>
      </p:sp>
      <p:sp>
        <p:nvSpPr>
          <p:cNvPr id="20" name="正方形/長方形 19">
            <a:extLst>
              <a:ext uri="{FF2B5EF4-FFF2-40B4-BE49-F238E27FC236}">
                <a16:creationId xmlns:a16="http://schemas.microsoft.com/office/drawing/2014/main" xmlns="" id="{BA2AB851-AF92-4C73-BD7A-8DDE30C9358A}"/>
              </a:ext>
            </a:extLst>
          </p:cNvPr>
          <p:cNvSpPr/>
          <p:nvPr/>
        </p:nvSpPr>
        <p:spPr>
          <a:xfrm>
            <a:off x="4846784" y="2356475"/>
            <a:ext cx="2492999" cy="409795"/>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r>
              <a:rPr lang="ja-JP" altLang="en-US" dirty="0"/>
              <a:t>事務職の</a:t>
            </a:r>
            <a:r>
              <a:rPr lang="en-US" altLang="ja-JP" dirty="0"/>
              <a:t>A</a:t>
            </a:r>
            <a:r>
              <a:rPr lang="ja-JP" altLang="en-US" dirty="0"/>
              <a:t>さんの場合</a:t>
            </a:r>
            <a:endParaRPr lang="en-US" altLang="ja-JP" dirty="0"/>
          </a:p>
        </p:txBody>
      </p:sp>
      <p:grpSp>
        <p:nvGrpSpPr>
          <p:cNvPr id="21" name="グループ化 20">
            <a:extLst>
              <a:ext uri="{FF2B5EF4-FFF2-40B4-BE49-F238E27FC236}">
                <a16:creationId xmlns:a16="http://schemas.microsoft.com/office/drawing/2014/main" xmlns="" id="{E4835193-79D4-48AB-9CC6-5A08A730BA17}"/>
              </a:ext>
            </a:extLst>
          </p:cNvPr>
          <p:cNvGrpSpPr/>
          <p:nvPr/>
        </p:nvGrpSpPr>
        <p:grpSpPr>
          <a:xfrm>
            <a:off x="175838" y="2870708"/>
            <a:ext cx="8884038" cy="260549"/>
            <a:chOff x="147372" y="3905048"/>
            <a:chExt cx="8884038" cy="260549"/>
          </a:xfrm>
        </p:grpSpPr>
        <p:sp>
          <p:nvSpPr>
            <p:cNvPr id="22" name="テキスト ボックス 21">
              <a:extLst>
                <a:ext uri="{FF2B5EF4-FFF2-40B4-BE49-F238E27FC236}">
                  <a16:creationId xmlns:a16="http://schemas.microsoft.com/office/drawing/2014/main" xmlns="" id="{D945E5DD-1FE3-437E-8600-05A594CA2F5C}"/>
                </a:ext>
              </a:extLst>
            </p:cNvPr>
            <p:cNvSpPr txBox="1"/>
            <p:nvPr/>
          </p:nvSpPr>
          <p:spPr>
            <a:xfrm>
              <a:off x="147372" y="3911350"/>
              <a:ext cx="559769" cy="246221"/>
            </a:xfrm>
            <a:prstGeom prst="rect">
              <a:avLst/>
            </a:prstGeom>
            <a:noFill/>
          </p:spPr>
          <p:txBody>
            <a:bodyPr wrap="none" rtlCol="0">
              <a:spAutoFit/>
            </a:bodyPr>
            <a:lstStyle/>
            <a:p>
              <a:r>
                <a:rPr kumimoji="1" lang="en-US" altLang="ja-JP" sz="1000" dirty="0"/>
                <a:t>09:00</a:t>
              </a:r>
              <a:endParaRPr kumimoji="1" lang="ja-JP" altLang="en-US" sz="1000" dirty="0"/>
            </a:p>
          </p:txBody>
        </p:sp>
        <p:sp>
          <p:nvSpPr>
            <p:cNvPr id="24" name="テキスト ボックス 23">
              <a:extLst>
                <a:ext uri="{FF2B5EF4-FFF2-40B4-BE49-F238E27FC236}">
                  <a16:creationId xmlns:a16="http://schemas.microsoft.com/office/drawing/2014/main" xmlns="" id="{6E4F34CC-C04F-45DE-A34A-381DCC389435}"/>
                </a:ext>
              </a:extLst>
            </p:cNvPr>
            <p:cNvSpPr txBox="1"/>
            <p:nvPr/>
          </p:nvSpPr>
          <p:spPr>
            <a:xfrm>
              <a:off x="2933831" y="3916324"/>
              <a:ext cx="559769" cy="246221"/>
            </a:xfrm>
            <a:prstGeom prst="rect">
              <a:avLst/>
            </a:prstGeom>
            <a:noFill/>
          </p:spPr>
          <p:txBody>
            <a:bodyPr wrap="none" rtlCol="0">
              <a:spAutoFit/>
            </a:bodyPr>
            <a:lstStyle/>
            <a:p>
              <a:r>
                <a:rPr kumimoji="1" lang="en-US" altLang="ja-JP" sz="1000" dirty="0"/>
                <a:t>12:00</a:t>
              </a:r>
              <a:endParaRPr kumimoji="1" lang="ja-JP" altLang="en-US" sz="1000" dirty="0"/>
            </a:p>
          </p:txBody>
        </p:sp>
        <p:sp>
          <p:nvSpPr>
            <p:cNvPr id="25" name="テキスト ボックス 24">
              <a:extLst>
                <a:ext uri="{FF2B5EF4-FFF2-40B4-BE49-F238E27FC236}">
                  <a16:creationId xmlns:a16="http://schemas.microsoft.com/office/drawing/2014/main" xmlns="" id="{ED461A90-C322-4C62-AF80-F71F68FF6856}"/>
                </a:ext>
              </a:extLst>
            </p:cNvPr>
            <p:cNvSpPr txBox="1"/>
            <p:nvPr/>
          </p:nvSpPr>
          <p:spPr>
            <a:xfrm>
              <a:off x="3917563" y="3905049"/>
              <a:ext cx="559769" cy="246221"/>
            </a:xfrm>
            <a:prstGeom prst="rect">
              <a:avLst/>
            </a:prstGeom>
            <a:noFill/>
          </p:spPr>
          <p:txBody>
            <a:bodyPr wrap="none" rtlCol="0">
              <a:spAutoFit/>
            </a:bodyPr>
            <a:lstStyle/>
            <a:p>
              <a:r>
                <a:rPr kumimoji="1" lang="en-US" altLang="ja-JP" sz="1000" dirty="0"/>
                <a:t>13:00</a:t>
              </a:r>
              <a:endParaRPr kumimoji="1" lang="ja-JP" altLang="en-US" sz="1000" dirty="0"/>
            </a:p>
          </p:txBody>
        </p:sp>
        <p:sp>
          <p:nvSpPr>
            <p:cNvPr id="26" name="テキスト ボックス 25">
              <a:extLst>
                <a:ext uri="{FF2B5EF4-FFF2-40B4-BE49-F238E27FC236}">
                  <a16:creationId xmlns:a16="http://schemas.microsoft.com/office/drawing/2014/main" xmlns="" id="{216E8ECD-6F0F-4797-AA8C-B31398E703B6}"/>
                </a:ext>
              </a:extLst>
            </p:cNvPr>
            <p:cNvSpPr txBox="1"/>
            <p:nvPr/>
          </p:nvSpPr>
          <p:spPr>
            <a:xfrm>
              <a:off x="5505048" y="3916324"/>
              <a:ext cx="559769" cy="246221"/>
            </a:xfrm>
            <a:prstGeom prst="rect">
              <a:avLst/>
            </a:prstGeom>
            <a:noFill/>
          </p:spPr>
          <p:txBody>
            <a:bodyPr wrap="none" rtlCol="0">
              <a:spAutoFit/>
            </a:bodyPr>
            <a:lstStyle/>
            <a:p>
              <a:r>
                <a:rPr kumimoji="1" lang="en-US" altLang="ja-JP" sz="1000" dirty="0"/>
                <a:t>14:30</a:t>
              </a:r>
              <a:endParaRPr kumimoji="1" lang="ja-JP" altLang="en-US" sz="1000" dirty="0"/>
            </a:p>
          </p:txBody>
        </p:sp>
        <p:sp>
          <p:nvSpPr>
            <p:cNvPr id="27" name="テキスト ボックス 26">
              <a:extLst>
                <a:ext uri="{FF2B5EF4-FFF2-40B4-BE49-F238E27FC236}">
                  <a16:creationId xmlns:a16="http://schemas.microsoft.com/office/drawing/2014/main" xmlns="" id="{D6D8BDBD-B69C-4C97-B76E-82EB82BABBAA}"/>
                </a:ext>
              </a:extLst>
            </p:cNvPr>
            <p:cNvSpPr txBox="1"/>
            <p:nvPr/>
          </p:nvSpPr>
          <p:spPr>
            <a:xfrm>
              <a:off x="6552578" y="3905048"/>
              <a:ext cx="559769" cy="246221"/>
            </a:xfrm>
            <a:prstGeom prst="rect">
              <a:avLst/>
            </a:prstGeom>
            <a:noFill/>
          </p:spPr>
          <p:txBody>
            <a:bodyPr wrap="none" rtlCol="0">
              <a:spAutoFit/>
            </a:bodyPr>
            <a:lstStyle/>
            <a:p>
              <a:r>
                <a:rPr kumimoji="1" lang="en-US" altLang="ja-JP" sz="1000" dirty="0"/>
                <a:t>15:30</a:t>
              </a:r>
              <a:endParaRPr kumimoji="1" lang="ja-JP" altLang="en-US" sz="1000" dirty="0"/>
            </a:p>
          </p:txBody>
        </p:sp>
        <p:sp>
          <p:nvSpPr>
            <p:cNvPr id="29" name="テキスト ボックス 28">
              <a:extLst>
                <a:ext uri="{FF2B5EF4-FFF2-40B4-BE49-F238E27FC236}">
                  <a16:creationId xmlns:a16="http://schemas.microsoft.com/office/drawing/2014/main" xmlns="" id="{05FE2860-7AEC-49BD-95CD-BBA66CC117AC}"/>
                </a:ext>
              </a:extLst>
            </p:cNvPr>
            <p:cNvSpPr txBox="1"/>
            <p:nvPr/>
          </p:nvSpPr>
          <p:spPr>
            <a:xfrm>
              <a:off x="8471641" y="3919376"/>
              <a:ext cx="559769" cy="246221"/>
            </a:xfrm>
            <a:prstGeom prst="rect">
              <a:avLst/>
            </a:prstGeom>
            <a:noFill/>
          </p:spPr>
          <p:txBody>
            <a:bodyPr wrap="none" rtlCol="0">
              <a:spAutoFit/>
            </a:bodyPr>
            <a:lstStyle/>
            <a:p>
              <a:r>
                <a:rPr kumimoji="1" lang="en-US" altLang="ja-JP" sz="1000" dirty="0"/>
                <a:t>17:30</a:t>
              </a:r>
              <a:endParaRPr kumimoji="1" lang="ja-JP" altLang="en-US" sz="1000" dirty="0"/>
            </a:p>
          </p:txBody>
        </p:sp>
      </p:grpSp>
      <p:sp>
        <p:nvSpPr>
          <p:cNvPr id="30" name="テキスト ボックス 29">
            <a:extLst>
              <a:ext uri="{FF2B5EF4-FFF2-40B4-BE49-F238E27FC236}">
                <a16:creationId xmlns:a16="http://schemas.microsoft.com/office/drawing/2014/main" xmlns="" id="{3AEC2B29-A38C-4FF7-82A6-6D61C06E63E0}"/>
              </a:ext>
            </a:extLst>
          </p:cNvPr>
          <p:cNvSpPr txBox="1"/>
          <p:nvPr/>
        </p:nvSpPr>
        <p:spPr>
          <a:xfrm>
            <a:off x="7503395" y="2877007"/>
            <a:ext cx="559769" cy="246221"/>
          </a:xfrm>
          <a:prstGeom prst="rect">
            <a:avLst/>
          </a:prstGeom>
          <a:noFill/>
        </p:spPr>
        <p:txBody>
          <a:bodyPr wrap="none" rtlCol="0">
            <a:spAutoFit/>
          </a:bodyPr>
          <a:lstStyle/>
          <a:p>
            <a:r>
              <a:rPr kumimoji="1" lang="en-US" altLang="ja-JP" sz="1000" dirty="0"/>
              <a:t>16:30</a:t>
            </a:r>
            <a:endParaRPr kumimoji="1" lang="ja-JP" altLang="en-US" sz="1000" dirty="0"/>
          </a:p>
        </p:txBody>
      </p:sp>
      <p:graphicFrame>
        <p:nvGraphicFramePr>
          <p:cNvPr id="4" name="表 4">
            <a:extLst>
              <a:ext uri="{FF2B5EF4-FFF2-40B4-BE49-F238E27FC236}">
                <a16:creationId xmlns:a16="http://schemas.microsoft.com/office/drawing/2014/main" xmlns="" id="{23BDD235-64B7-40FA-8A08-A15A57265049}"/>
              </a:ext>
            </a:extLst>
          </p:cNvPr>
          <p:cNvGraphicFramePr>
            <a:graphicFrameLocks noGrp="1"/>
          </p:cNvGraphicFramePr>
          <p:nvPr/>
        </p:nvGraphicFramePr>
        <p:xfrm>
          <a:off x="1552867" y="3741795"/>
          <a:ext cx="6096000" cy="1972680"/>
        </p:xfrm>
        <a:graphic>
          <a:graphicData uri="http://schemas.openxmlformats.org/drawingml/2006/table">
            <a:tbl>
              <a:tblPr firstRow="1" bandRow="1">
                <a:tableStyleId>{5C22544A-7EE6-4342-B048-85BDC9FD1C3A}</a:tableStyleId>
              </a:tblPr>
              <a:tblGrid>
                <a:gridCol w="800613">
                  <a:extLst>
                    <a:ext uri="{9D8B030D-6E8A-4147-A177-3AD203B41FA5}">
                      <a16:colId xmlns:a16="http://schemas.microsoft.com/office/drawing/2014/main" xmlns="" val="1215676243"/>
                    </a:ext>
                  </a:extLst>
                </a:gridCol>
                <a:gridCol w="5295387">
                  <a:extLst>
                    <a:ext uri="{9D8B030D-6E8A-4147-A177-3AD203B41FA5}">
                      <a16:colId xmlns:a16="http://schemas.microsoft.com/office/drawing/2014/main" xmlns="" val="345610862"/>
                    </a:ext>
                  </a:extLst>
                </a:gridCol>
              </a:tblGrid>
              <a:tr h="234608">
                <a:tc>
                  <a:txBody>
                    <a:bodyPr/>
                    <a:lstStyle/>
                    <a:p>
                      <a:r>
                        <a:rPr kumimoji="1" lang="en-US" altLang="ja-JP" sz="1000" dirty="0"/>
                        <a:t>No.</a:t>
                      </a:r>
                      <a:endParaRPr kumimoji="1" lang="ja-JP" altLang="en-US" sz="1000" dirty="0"/>
                    </a:p>
                  </a:txBody>
                  <a:tcPr/>
                </a:tc>
                <a:tc>
                  <a:txBody>
                    <a:bodyPr/>
                    <a:lstStyle/>
                    <a:p>
                      <a:r>
                        <a:rPr kumimoji="1" lang="ja-JP" altLang="en-US" sz="1000" dirty="0"/>
                        <a:t>業務内容</a:t>
                      </a:r>
                    </a:p>
                  </a:txBody>
                  <a:tcPr/>
                </a:tc>
                <a:extLst>
                  <a:ext uri="{0D108BD9-81ED-4DB2-BD59-A6C34878D82A}">
                    <a16:rowId xmlns:a16="http://schemas.microsoft.com/office/drawing/2014/main" xmlns="" val="902703182"/>
                  </a:ext>
                </a:extLst>
              </a:tr>
              <a:tr h="234608">
                <a:tc>
                  <a:txBody>
                    <a:bodyPr/>
                    <a:lstStyle/>
                    <a:p>
                      <a:r>
                        <a:rPr kumimoji="1" lang="ja-JP" altLang="en-US" sz="1000" dirty="0">
                          <a:solidFill>
                            <a:srgbClr val="0033CC"/>
                          </a:solidFill>
                        </a:rPr>
                        <a:t>①</a:t>
                      </a:r>
                    </a:p>
                  </a:txBody>
                  <a:tcPr/>
                </a:tc>
                <a:tc>
                  <a:txBody>
                    <a:bodyPr/>
                    <a:lstStyle/>
                    <a:p>
                      <a:r>
                        <a:rPr kumimoji="1" lang="ja-JP" altLang="en-US" sz="1000" dirty="0">
                          <a:solidFill>
                            <a:srgbClr val="0033CC"/>
                          </a:solidFill>
                        </a:rPr>
                        <a:t>メールチェック、タスク依頼の確認</a:t>
                      </a:r>
                    </a:p>
                  </a:txBody>
                  <a:tcPr/>
                </a:tc>
                <a:extLst>
                  <a:ext uri="{0D108BD9-81ED-4DB2-BD59-A6C34878D82A}">
                    <a16:rowId xmlns:a16="http://schemas.microsoft.com/office/drawing/2014/main" xmlns="" val="2875634082"/>
                  </a:ext>
                </a:extLst>
              </a:tr>
              <a:tr h="234608">
                <a:tc>
                  <a:txBody>
                    <a:bodyPr/>
                    <a:lstStyle/>
                    <a:p>
                      <a:r>
                        <a:rPr kumimoji="1" lang="ja-JP" altLang="en-US" sz="1000" dirty="0">
                          <a:solidFill>
                            <a:srgbClr val="0033CC"/>
                          </a:solidFill>
                        </a:rPr>
                        <a:t>②</a:t>
                      </a:r>
                    </a:p>
                  </a:txBody>
                  <a:tcPr/>
                </a:tc>
                <a:tc>
                  <a:txBody>
                    <a:bodyPr/>
                    <a:lstStyle/>
                    <a:p>
                      <a:r>
                        <a:rPr kumimoji="1" lang="ja-JP" altLang="en-US" sz="1000" dirty="0">
                          <a:solidFill>
                            <a:srgbClr val="0033CC"/>
                          </a:solidFill>
                        </a:rPr>
                        <a:t>入荷一覧の確認、検収が完了した案件の売上処理作業</a:t>
                      </a:r>
                    </a:p>
                  </a:txBody>
                  <a:tcPr/>
                </a:tc>
                <a:extLst>
                  <a:ext uri="{0D108BD9-81ED-4DB2-BD59-A6C34878D82A}">
                    <a16:rowId xmlns:a16="http://schemas.microsoft.com/office/drawing/2014/main" xmlns="" val="3831631503"/>
                  </a:ext>
                </a:extLst>
              </a:tr>
              <a:tr h="234608">
                <a:tc>
                  <a:txBody>
                    <a:bodyPr/>
                    <a:lstStyle/>
                    <a:p>
                      <a:r>
                        <a:rPr kumimoji="1" lang="ja-JP" altLang="en-US" sz="1000" dirty="0">
                          <a:solidFill>
                            <a:srgbClr val="0033CC"/>
                          </a:solidFill>
                        </a:rPr>
                        <a:t>③</a:t>
                      </a:r>
                    </a:p>
                  </a:txBody>
                  <a:tcPr/>
                </a:tc>
                <a:tc>
                  <a:txBody>
                    <a:bodyPr/>
                    <a:lstStyle/>
                    <a:p>
                      <a:r>
                        <a:rPr kumimoji="1" lang="ja-JP" altLang="en-US" sz="1000" dirty="0">
                          <a:solidFill>
                            <a:srgbClr val="0033CC"/>
                          </a:solidFill>
                        </a:rPr>
                        <a:t>昼休憩</a:t>
                      </a:r>
                    </a:p>
                  </a:txBody>
                  <a:tcPr/>
                </a:tc>
                <a:extLst>
                  <a:ext uri="{0D108BD9-81ED-4DB2-BD59-A6C34878D82A}">
                    <a16:rowId xmlns:a16="http://schemas.microsoft.com/office/drawing/2014/main" xmlns="" val="1418279888"/>
                  </a:ext>
                </a:extLst>
              </a:tr>
              <a:tr h="234608">
                <a:tc>
                  <a:txBody>
                    <a:bodyPr/>
                    <a:lstStyle/>
                    <a:p>
                      <a:r>
                        <a:rPr kumimoji="1" lang="ja-JP" altLang="en-US" sz="1000" dirty="0">
                          <a:solidFill>
                            <a:srgbClr val="0033CC"/>
                          </a:solidFill>
                        </a:rPr>
                        <a:t>④</a:t>
                      </a:r>
                    </a:p>
                  </a:txBody>
                  <a:tcPr/>
                </a:tc>
                <a:tc>
                  <a:txBody>
                    <a:bodyPr/>
                    <a:lstStyle/>
                    <a:p>
                      <a:r>
                        <a:rPr kumimoji="1" lang="ja-JP" altLang="en-US" sz="1000" dirty="0">
                          <a:solidFill>
                            <a:srgbClr val="0033CC"/>
                          </a:solidFill>
                        </a:rPr>
                        <a:t>受注内容の登録作業</a:t>
                      </a:r>
                    </a:p>
                  </a:txBody>
                  <a:tcPr/>
                </a:tc>
                <a:extLst>
                  <a:ext uri="{0D108BD9-81ED-4DB2-BD59-A6C34878D82A}">
                    <a16:rowId xmlns:a16="http://schemas.microsoft.com/office/drawing/2014/main" xmlns="" val="1948455159"/>
                  </a:ext>
                </a:extLst>
              </a:tr>
              <a:tr h="234608">
                <a:tc>
                  <a:txBody>
                    <a:bodyPr/>
                    <a:lstStyle/>
                    <a:p>
                      <a:r>
                        <a:rPr kumimoji="1" lang="ja-JP" altLang="en-US" sz="1000" dirty="0">
                          <a:solidFill>
                            <a:srgbClr val="0033CC"/>
                          </a:solidFill>
                        </a:rPr>
                        <a:t>⑤</a:t>
                      </a:r>
                    </a:p>
                  </a:txBody>
                  <a:tcPr/>
                </a:tc>
                <a:tc>
                  <a:txBody>
                    <a:bodyPr/>
                    <a:lstStyle/>
                    <a:p>
                      <a:r>
                        <a:rPr kumimoji="1" lang="ja-JP" altLang="en-US" sz="1000" dirty="0">
                          <a:solidFill>
                            <a:srgbClr val="0033CC"/>
                          </a:solidFill>
                        </a:rPr>
                        <a:t>請求書の作成、請求処理作業 </a:t>
                      </a:r>
                      <a:r>
                        <a:rPr kumimoji="1" lang="en-US" altLang="ja-JP" sz="1000" dirty="0">
                          <a:solidFill>
                            <a:srgbClr val="0033CC"/>
                          </a:solidFill>
                        </a:rPr>
                        <a:t>(※)</a:t>
                      </a:r>
                    </a:p>
                  </a:txBody>
                  <a:tcPr/>
                </a:tc>
                <a:extLst>
                  <a:ext uri="{0D108BD9-81ED-4DB2-BD59-A6C34878D82A}">
                    <a16:rowId xmlns:a16="http://schemas.microsoft.com/office/drawing/2014/main" xmlns="" val="3911529967"/>
                  </a:ext>
                </a:extLst>
              </a:tr>
              <a:tr h="234608">
                <a:tc>
                  <a:txBody>
                    <a:bodyPr/>
                    <a:lstStyle/>
                    <a:p>
                      <a:r>
                        <a:rPr kumimoji="1" lang="ja-JP" altLang="en-US" sz="1000" dirty="0">
                          <a:solidFill>
                            <a:srgbClr val="0033CC"/>
                          </a:solidFill>
                        </a:rPr>
                        <a:t>⑥</a:t>
                      </a:r>
                    </a:p>
                  </a:txBody>
                  <a:tcPr/>
                </a:tc>
                <a:tc>
                  <a:txBody>
                    <a:bodyPr/>
                    <a:lstStyle/>
                    <a:p>
                      <a:r>
                        <a:rPr kumimoji="1" lang="ja-JP" altLang="en-US" sz="1000" dirty="0">
                          <a:solidFill>
                            <a:srgbClr val="0033CC"/>
                          </a:solidFill>
                        </a:rPr>
                        <a:t>社内メンバーとの定例会議</a:t>
                      </a:r>
                      <a:r>
                        <a:rPr kumimoji="1" lang="en-US" altLang="ja-JP" sz="1000" dirty="0">
                          <a:solidFill>
                            <a:srgbClr val="0033CC"/>
                          </a:solidFill>
                        </a:rPr>
                        <a:t>(Web</a:t>
                      </a:r>
                      <a:r>
                        <a:rPr kumimoji="1" lang="ja-JP" altLang="en-US" sz="1000" dirty="0">
                          <a:solidFill>
                            <a:srgbClr val="0033CC"/>
                          </a:solidFill>
                        </a:rPr>
                        <a:t>会議での参加</a:t>
                      </a:r>
                      <a:r>
                        <a:rPr kumimoji="1" lang="en-US" altLang="ja-JP" sz="1000" dirty="0">
                          <a:solidFill>
                            <a:srgbClr val="0033CC"/>
                          </a:solidFill>
                        </a:rPr>
                        <a:t>)</a:t>
                      </a:r>
                      <a:endParaRPr kumimoji="1" lang="ja-JP" altLang="en-US" sz="1000" dirty="0">
                        <a:solidFill>
                          <a:srgbClr val="0033CC"/>
                        </a:solidFill>
                      </a:endParaRPr>
                    </a:p>
                  </a:txBody>
                  <a:tcPr/>
                </a:tc>
                <a:extLst>
                  <a:ext uri="{0D108BD9-81ED-4DB2-BD59-A6C34878D82A}">
                    <a16:rowId xmlns:a16="http://schemas.microsoft.com/office/drawing/2014/main" xmlns="" val="3431517679"/>
                  </a:ext>
                </a:extLst>
              </a:tr>
              <a:tr h="265800">
                <a:tc>
                  <a:txBody>
                    <a:bodyPr/>
                    <a:lstStyle/>
                    <a:p>
                      <a:r>
                        <a:rPr kumimoji="1" lang="ja-JP" altLang="en-US" sz="1000" dirty="0">
                          <a:solidFill>
                            <a:srgbClr val="0033CC"/>
                          </a:solidFill>
                        </a:rPr>
                        <a:t>⑦</a:t>
                      </a:r>
                    </a:p>
                  </a:txBody>
                  <a:tcPr/>
                </a:tc>
                <a:tc>
                  <a:txBody>
                    <a:bodyPr/>
                    <a:lstStyle/>
                    <a:p>
                      <a:r>
                        <a:rPr kumimoji="1" lang="ja-JP" altLang="en-US" sz="1000" dirty="0">
                          <a:solidFill>
                            <a:srgbClr val="0033CC"/>
                          </a:solidFill>
                        </a:rPr>
                        <a:t>顧客管理システムへの登録作業、承認完了後の各種申請の処理作業</a:t>
                      </a:r>
                      <a:endParaRPr kumimoji="1" lang="en-US" altLang="ja-JP" sz="1000" dirty="0">
                        <a:solidFill>
                          <a:srgbClr val="0033CC"/>
                        </a:solidFill>
                      </a:endParaRPr>
                    </a:p>
                  </a:txBody>
                  <a:tcPr/>
                </a:tc>
                <a:extLst>
                  <a:ext uri="{0D108BD9-81ED-4DB2-BD59-A6C34878D82A}">
                    <a16:rowId xmlns:a16="http://schemas.microsoft.com/office/drawing/2014/main" xmlns="" val="1746366386"/>
                  </a:ext>
                </a:extLst>
              </a:tr>
            </a:tbl>
          </a:graphicData>
        </a:graphic>
      </p:graphicFrame>
      <p:pic>
        <p:nvPicPr>
          <p:cNvPr id="9" name="グラフィックス 8" descr="家 ">
            <a:extLst>
              <a:ext uri="{FF2B5EF4-FFF2-40B4-BE49-F238E27FC236}">
                <a16:creationId xmlns:a16="http://schemas.microsoft.com/office/drawing/2014/main" xmlns="" id="{2F716643-5D04-45B5-BDA6-6B7DFAB4814B}"/>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3055871" y="1208146"/>
            <a:ext cx="914400" cy="914400"/>
          </a:xfrm>
          <a:prstGeom prst="rect">
            <a:avLst/>
          </a:prstGeom>
        </p:spPr>
      </p:pic>
      <p:pic>
        <p:nvPicPr>
          <p:cNvPr id="32" name="図 31" descr="座る, テディ, クマ, 小さい が含まれている画像&#10;&#10;自動的に生成された説明">
            <a:extLst>
              <a:ext uri="{FF2B5EF4-FFF2-40B4-BE49-F238E27FC236}">
                <a16:creationId xmlns:a16="http://schemas.microsoft.com/office/drawing/2014/main" xmlns="" id="{F4572B66-4013-4D4F-94F1-0449EF77F2AA}"/>
              </a:ext>
            </a:extLst>
          </p:cNvPr>
          <p:cNvPicPr>
            <a:picLocks noChangeAspect="1"/>
          </p:cNvPicPr>
          <p:nvPr/>
        </p:nvPicPr>
        <p:blipFill>
          <a:blip r:embed="rId5"/>
          <a:stretch>
            <a:fillRect/>
          </a:stretch>
        </p:blipFill>
        <p:spPr>
          <a:xfrm>
            <a:off x="5373283" y="959969"/>
            <a:ext cx="1440000" cy="1332000"/>
          </a:xfrm>
          <a:prstGeom prst="rect">
            <a:avLst/>
          </a:prstGeom>
        </p:spPr>
      </p:pic>
      <p:sp>
        <p:nvSpPr>
          <p:cNvPr id="18" name="テキスト ボックス 17">
            <a:extLst>
              <a:ext uri="{FF2B5EF4-FFF2-40B4-BE49-F238E27FC236}">
                <a16:creationId xmlns:a16="http://schemas.microsoft.com/office/drawing/2014/main" xmlns="" id="{A169A648-A6B8-432E-9FF3-3239C8FCF818}"/>
              </a:ext>
            </a:extLst>
          </p:cNvPr>
          <p:cNvSpPr txBox="1"/>
          <p:nvPr/>
        </p:nvSpPr>
        <p:spPr>
          <a:xfrm>
            <a:off x="1186648" y="2874469"/>
            <a:ext cx="559769" cy="246221"/>
          </a:xfrm>
          <a:prstGeom prst="rect">
            <a:avLst/>
          </a:prstGeom>
          <a:noFill/>
        </p:spPr>
        <p:txBody>
          <a:bodyPr wrap="none" rtlCol="0">
            <a:spAutoFit/>
          </a:bodyPr>
          <a:lstStyle/>
          <a:p>
            <a:r>
              <a:rPr kumimoji="1" lang="en-US" altLang="ja-JP" sz="1000" dirty="0"/>
              <a:t>10:00</a:t>
            </a:r>
            <a:endParaRPr kumimoji="1" lang="ja-JP" altLang="en-US" sz="1000" dirty="0"/>
          </a:p>
        </p:txBody>
      </p:sp>
      <p:sp>
        <p:nvSpPr>
          <p:cNvPr id="19" name="正方形/長方形 18">
            <a:extLst>
              <a:ext uri="{FF2B5EF4-FFF2-40B4-BE49-F238E27FC236}">
                <a16:creationId xmlns:a16="http://schemas.microsoft.com/office/drawing/2014/main" xmlns="" id="{0A1E8EA6-0618-48E4-A525-245C2FA5276B}"/>
              </a:ext>
            </a:extLst>
          </p:cNvPr>
          <p:cNvSpPr/>
          <p:nvPr/>
        </p:nvSpPr>
        <p:spPr>
          <a:xfrm>
            <a:off x="1552867" y="5794944"/>
            <a:ext cx="6096000" cy="527479"/>
          </a:xfrm>
          <a:prstGeom prst="rect">
            <a:avLst/>
          </a:prstGeom>
          <a:ln>
            <a:noFill/>
          </a:ln>
        </p:spPr>
        <p:style>
          <a:lnRef idx="2">
            <a:schemeClr val="dk1"/>
          </a:lnRef>
          <a:fillRef idx="1">
            <a:schemeClr val="lt1"/>
          </a:fillRef>
          <a:effectRef idx="0">
            <a:schemeClr val="dk1"/>
          </a:effectRef>
          <a:fontRef idx="minor">
            <a:schemeClr val="dk1"/>
          </a:fontRef>
        </p:style>
        <p:txBody>
          <a:bodyPr rtlCol="0" anchor="t"/>
          <a:lstStyle/>
          <a:p>
            <a:r>
              <a:rPr lang="en-US" altLang="ja-JP" sz="1000" dirty="0">
                <a:solidFill>
                  <a:srgbClr val="C00000"/>
                </a:solidFill>
              </a:rPr>
              <a:t>※</a:t>
            </a:r>
            <a:r>
              <a:rPr lang="ja-JP" altLang="en-US" sz="1000" dirty="0">
                <a:solidFill>
                  <a:srgbClr val="C00000"/>
                </a:solidFill>
              </a:rPr>
              <a:t>一部、在宅勤務では対応できない作業も</a:t>
            </a:r>
            <a:r>
              <a:rPr lang="en-US" altLang="ja-JP" sz="1000" dirty="0">
                <a:solidFill>
                  <a:srgbClr val="C00000"/>
                </a:solidFill>
              </a:rPr>
              <a:t>…</a:t>
            </a:r>
          </a:p>
          <a:p>
            <a:r>
              <a:rPr lang="ja-JP" altLang="en-US" sz="1000" dirty="0">
                <a:solidFill>
                  <a:schemeClr val="tx1"/>
                </a:solidFill>
              </a:rPr>
              <a:t>　⑤では請求書原紙の郵送対応が必要になる場合がある為、</a:t>
            </a:r>
            <a:r>
              <a:rPr lang="ja-JP" altLang="en-US" sz="1000" b="1" dirty="0">
                <a:solidFill>
                  <a:srgbClr val="0033CC"/>
                </a:solidFill>
              </a:rPr>
              <a:t>出社メンバーに対応を依頼。</a:t>
            </a:r>
            <a:endParaRPr lang="en-US" altLang="ja-JP" sz="1000" b="1" dirty="0">
              <a:solidFill>
                <a:srgbClr val="0033CC"/>
              </a:solidFill>
            </a:endParaRPr>
          </a:p>
          <a:p>
            <a:r>
              <a:rPr lang="ja-JP" altLang="en-US" sz="1000" dirty="0">
                <a:solidFill>
                  <a:schemeClr val="tx1"/>
                </a:solidFill>
              </a:rPr>
              <a:t>　ただし、原紙の郵送が不要でデータのみの送付で良いお客様には、</a:t>
            </a:r>
            <a:r>
              <a:rPr lang="ja-JP" altLang="en-US" sz="1000" b="1" dirty="0">
                <a:solidFill>
                  <a:srgbClr val="0033CC"/>
                </a:solidFill>
              </a:rPr>
              <a:t>その場でメールでの送付を実施。</a:t>
            </a:r>
            <a:endParaRPr lang="en-US" altLang="ja-JP" sz="1000" b="1" dirty="0">
              <a:solidFill>
                <a:srgbClr val="0033CC"/>
              </a:solidFill>
            </a:endParaRPr>
          </a:p>
        </p:txBody>
      </p:sp>
    </p:spTree>
    <p:extLst>
      <p:ext uri="{BB962C8B-B14F-4D97-AF65-F5344CB8AC3E}">
        <p14:creationId xmlns:p14="http://schemas.microsoft.com/office/powerpoint/2010/main" val="28599978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CA132EF9-C9CC-4707-8345-1B783235B3A0}"/>
              </a:ext>
            </a:extLst>
          </p:cNvPr>
          <p:cNvSpPr>
            <a:spLocks noGrp="1"/>
          </p:cNvSpPr>
          <p:nvPr>
            <p:ph type="ctrTitle"/>
          </p:nvPr>
        </p:nvSpPr>
        <p:spPr/>
        <p:txBody>
          <a:bodyPr/>
          <a:lstStyle/>
          <a:p>
            <a:r>
              <a:rPr lang="ja-JP" altLang="en-US" sz="2800" dirty="0"/>
              <a:t>モバイルワーク</a:t>
            </a:r>
            <a:r>
              <a:rPr lang="ja-JP" altLang="en-US" dirty="0"/>
              <a:t>を活用した</a:t>
            </a:r>
            <a:r>
              <a:rPr kumimoji="1" lang="en-US" altLang="ja-JP" dirty="0"/>
              <a:t>1</a:t>
            </a:r>
            <a:r>
              <a:rPr kumimoji="1" lang="ja-JP" altLang="en-US" dirty="0"/>
              <a:t>日のスケジュール</a:t>
            </a:r>
            <a:r>
              <a:rPr lang="ja-JP" altLang="en-US" dirty="0"/>
              <a:t>例</a:t>
            </a:r>
            <a:endParaRPr kumimoji="1" lang="ja-JP" altLang="en-US" dirty="0"/>
          </a:p>
        </p:txBody>
      </p:sp>
      <p:graphicFrame>
        <p:nvGraphicFramePr>
          <p:cNvPr id="6" name="表 5">
            <a:extLst>
              <a:ext uri="{FF2B5EF4-FFF2-40B4-BE49-F238E27FC236}">
                <a16:creationId xmlns:a16="http://schemas.microsoft.com/office/drawing/2014/main" xmlns="" id="{C63EBEE0-FDB7-43B5-AA0A-778C658A05FB}"/>
              </a:ext>
            </a:extLst>
          </p:cNvPr>
          <p:cNvGraphicFramePr>
            <a:graphicFrameLocks noGrp="1"/>
          </p:cNvGraphicFramePr>
          <p:nvPr/>
        </p:nvGraphicFramePr>
        <p:xfrm>
          <a:off x="421742" y="3123231"/>
          <a:ext cx="8358251" cy="409795"/>
        </p:xfrm>
        <a:graphic>
          <a:graphicData uri="http://schemas.openxmlformats.org/drawingml/2006/table">
            <a:tbl>
              <a:tblPr firstRow="1" bandRow="1">
                <a:tableStyleId>{5C22544A-7EE6-4342-B048-85BDC9FD1C3A}</a:tableStyleId>
              </a:tblPr>
              <a:tblGrid>
                <a:gridCol w="1102258">
                  <a:extLst>
                    <a:ext uri="{9D8B030D-6E8A-4147-A177-3AD203B41FA5}">
                      <a16:colId xmlns:a16="http://schemas.microsoft.com/office/drawing/2014/main" xmlns="" val="4168963556"/>
                    </a:ext>
                  </a:extLst>
                </a:gridCol>
                <a:gridCol w="1009650">
                  <a:extLst>
                    <a:ext uri="{9D8B030D-6E8A-4147-A177-3AD203B41FA5}">
                      <a16:colId xmlns:a16="http://schemas.microsoft.com/office/drawing/2014/main" xmlns="" val="2230963734"/>
                    </a:ext>
                  </a:extLst>
                </a:gridCol>
                <a:gridCol w="981075">
                  <a:extLst>
                    <a:ext uri="{9D8B030D-6E8A-4147-A177-3AD203B41FA5}">
                      <a16:colId xmlns:a16="http://schemas.microsoft.com/office/drawing/2014/main" xmlns="" val="2488390121"/>
                    </a:ext>
                  </a:extLst>
                </a:gridCol>
                <a:gridCol w="904875">
                  <a:extLst>
                    <a:ext uri="{9D8B030D-6E8A-4147-A177-3AD203B41FA5}">
                      <a16:colId xmlns:a16="http://schemas.microsoft.com/office/drawing/2014/main" xmlns="" val="3270346856"/>
                    </a:ext>
                  </a:extLst>
                </a:gridCol>
                <a:gridCol w="981075">
                  <a:extLst>
                    <a:ext uri="{9D8B030D-6E8A-4147-A177-3AD203B41FA5}">
                      <a16:colId xmlns:a16="http://schemas.microsoft.com/office/drawing/2014/main" xmlns="" val="1408748602"/>
                    </a:ext>
                  </a:extLst>
                </a:gridCol>
                <a:gridCol w="1400175">
                  <a:extLst>
                    <a:ext uri="{9D8B030D-6E8A-4147-A177-3AD203B41FA5}">
                      <a16:colId xmlns:a16="http://schemas.microsoft.com/office/drawing/2014/main" xmlns="" val="648028024"/>
                    </a:ext>
                  </a:extLst>
                </a:gridCol>
                <a:gridCol w="1105827">
                  <a:extLst>
                    <a:ext uri="{9D8B030D-6E8A-4147-A177-3AD203B41FA5}">
                      <a16:colId xmlns:a16="http://schemas.microsoft.com/office/drawing/2014/main" xmlns="" val="4270202847"/>
                    </a:ext>
                  </a:extLst>
                </a:gridCol>
                <a:gridCol w="873316">
                  <a:extLst>
                    <a:ext uri="{9D8B030D-6E8A-4147-A177-3AD203B41FA5}">
                      <a16:colId xmlns:a16="http://schemas.microsoft.com/office/drawing/2014/main" xmlns="" val="12685085"/>
                    </a:ext>
                  </a:extLst>
                </a:gridCol>
              </a:tblGrid>
              <a:tr h="409795">
                <a:tc>
                  <a:txBody>
                    <a:bodyPr/>
                    <a:lstStyle/>
                    <a:p>
                      <a:r>
                        <a:rPr kumimoji="1" lang="ja-JP" altLang="en-US" sz="1600" b="0" dirty="0">
                          <a:solidFill>
                            <a:schemeClr val="tx1"/>
                          </a:solidFill>
                        </a:rPr>
                        <a:t>①</a:t>
                      </a:r>
                      <a:endParaRPr kumimoji="1" lang="en-US" altLang="ja-JP"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b="1" dirty="0">
                          <a:solidFill>
                            <a:srgbClr val="0033CC"/>
                          </a:solidFill>
                        </a:rPr>
                        <a:t>②</a:t>
                      </a:r>
                      <a:endParaRPr kumimoji="1" lang="en-US" altLang="ja-JP" sz="1600" b="1" dirty="0">
                        <a:solidFill>
                          <a:srgbClr val="0033C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b="0" dirty="0">
                          <a:solidFill>
                            <a:schemeClr val="tx1"/>
                          </a:solidFill>
                        </a:rPr>
                        <a:t>③</a:t>
                      </a:r>
                      <a:endParaRPr kumimoji="1" lang="en-US" altLang="ja-JP"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b="1" dirty="0">
                          <a:solidFill>
                            <a:srgbClr val="0033CC"/>
                          </a:solidFill>
                        </a:rPr>
                        <a:t>④</a:t>
                      </a:r>
                      <a:endParaRPr kumimoji="1" lang="en-US" altLang="ja-JP" sz="1600" b="1" dirty="0">
                        <a:solidFill>
                          <a:srgbClr val="0033C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b="0" dirty="0">
                          <a:solidFill>
                            <a:schemeClr val="tx1"/>
                          </a:solidFill>
                        </a:rPr>
                        <a:t>⑤</a:t>
                      </a:r>
                      <a:endParaRPr kumimoji="1" lang="en-US" altLang="ja-JP"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b="0" dirty="0">
                          <a:solidFill>
                            <a:schemeClr val="tx1"/>
                          </a:solidFill>
                        </a:rPr>
                        <a:t>⑥</a:t>
                      </a:r>
                      <a:endParaRPr kumimoji="1" lang="en-US" altLang="ja-JP"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b="1" dirty="0">
                          <a:solidFill>
                            <a:srgbClr val="0033CC"/>
                          </a:solidFill>
                        </a:rPr>
                        <a:t>⑦</a:t>
                      </a:r>
                      <a:endParaRPr kumimoji="1" lang="en-US" altLang="ja-JP" sz="1600" b="1" dirty="0">
                        <a:solidFill>
                          <a:srgbClr val="0033C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b="1" dirty="0">
                          <a:solidFill>
                            <a:srgbClr val="0033CC"/>
                          </a:solidFill>
                        </a:rPr>
                        <a:t>⑧</a:t>
                      </a:r>
                      <a:endParaRPr kumimoji="1" lang="en-US" altLang="ja-JP" sz="1600" b="1" dirty="0">
                        <a:solidFill>
                          <a:srgbClr val="0033C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xmlns="" val="2463033044"/>
                  </a:ext>
                </a:extLst>
              </a:tr>
            </a:tbl>
          </a:graphicData>
        </a:graphic>
      </p:graphicFrame>
      <p:sp>
        <p:nvSpPr>
          <p:cNvPr id="13" name="四角形: 角を丸くする 12">
            <a:extLst>
              <a:ext uri="{FF2B5EF4-FFF2-40B4-BE49-F238E27FC236}">
                <a16:creationId xmlns:a16="http://schemas.microsoft.com/office/drawing/2014/main" xmlns="" id="{A3F5ED86-9B44-466D-B2D6-FAAC8E9FF6D1}"/>
              </a:ext>
            </a:extLst>
          </p:cNvPr>
          <p:cNvSpPr/>
          <p:nvPr/>
        </p:nvSpPr>
        <p:spPr>
          <a:xfrm>
            <a:off x="2613071" y="959969"/>
            <a:ext cx="1800000" cy="1800000"/>
          </a:xfrm>
          <a:prstGeom prst="roundRect">
            <a:avLst/>
          </a:prstGeom>
          <a:solidFill>
            <a:srgbClr val="CCECFF"/>
          </a:solidFill>
          <a:ln>
            <a:noFill/>
          </a:ln>
        </p:spPr>
        <p:style>
          <a:lnRef idx="2">
            <a:schemeClr val="dk1"/>
          </a:lnRef>
          <a:fillRef idx="1">
            <a:schemeClr val="lt1"/>
          </a:fillRef>
          <a:effectRef idx="0">
            <a:schemeClr val="dk1"/>
          </a:effectRef>
          <a:fontRef idx="minor">
            <a:schemeClr val="dk1"/>
          </a:fontRef>
        </p:style>
        <p:txBody>
          <a:bodyPr rtlCol="0" anchor="t"/>
          <a:lstStyle/>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pPr algn="ctr"/>
            <a:r>
              <a:rPr lang="ja-JP" altLang="en-US" sz="1600" dirty="0">
                <a:solidFill>
                  <a:schemeClr val="tx1"/>
                </a:solidFill>
              </a:rPr>
              <a:t>モバイルワーク</a:t>
            </a:r>
            <a:endParaRPr lang="en-US" altLang="ja-JP" sz="1600"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p:txBody>
      </p:sp>
      <p:sp>
        <p:nvSpPr>
          <p:cNvPr id="20" name="正方形/長方形 19">
            <a:extLst>
              <a:ext uri="{FF2B5EF4-FFF2-40B4-BE49-F238E27FC236}">
                <a16:creationId xmlns:a16="http://schemas.microsoft.com/office/drawing/2014/main" xmlns="" id="{BA2AB851-AF92-4C73-BD7A-8DDE30C9358A}"/>
              </a:ext>
            </a:extLst>
          </p:cNvPr>
          <p:cNvSpPr/>
          <p:nvPr/>
        </p:nvSpPr>
        <p:spPr>
          <a:xfrm>
            <a:off x="4846784" y="2356475"/>
            <a:ext cx="2492999" cy="409795"/>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r>
              <a:rPr lang="ja-JP" altLang="en-US" dirty="0"/>
              <a:t>営業職の</a:t>
            </a:r>
            <a:r>
              <a:rPr lang="en-US" altLang="ja-JP" dirty="0"/>
              <a:t>B</a:t>
            </a:r>
            <a:r>
              <a:rPr lang="ja-JP" altLang="en-US" dirty="0"/>
              <a:t>さんの場合</a:t>
            </a:r>
            <a:endParaRPr lang="en-US" altLang="ja-JP" dirty="0"/>
          </a:p>
        </p:txBody>
      </p:sp>
      <p:grpSp>
        <p:nvGrpSpPr>
          <p:cNvPr id="21" name="グループ化 20">
            <a:extLst>
              <a:ext uri="{FF2B5EF4-FFF2-40B4-BE49-F238E27FC236}">
                <a16:creationId xmlns:a16="http://schemas.microsoft.com/office/drawing/2014/main" xmlns="" id="{E4835193-79D4-48AB-9CC6-5A08A730BA17}"/>
              </a:ext>
            </a:extLst>
          </p:cNvPr>
          <p:cNvGrpSpPr/>
          <p:nvPr/>
        </p:nvGrpSpPr>
        <p:grpSpPr>
          <a:xfrm>
            <a:off x="175838" y="2877010"/>
            <a:ext cx="8030559" cy="270815"/>
            <a:chOff x="147372" y="3911350"/>
            <a:chExt cx="8030559" cy="270815"/>
          </a:xfrm>
        </p:grpSpPr>
        <p:sp>
          <p:nvSpPr>
            <p:cNvPr id="22" name="テキスト ボックス 21">
              <a:extLst>
                <a:ext uri="{FF2B5EF4-FFF2-40B4-BE49-F238E27FC236}">
                  <a16:creationId xmlns:a16="http://schemas.microsoft.com/office/drawing/2014/main" xmlns="" id="{D945E5DD-1FE3-437E-8600-05A594CA2F5C}"/>
                </a:ext>
              </a:extLst>
            </p:cNvPr>
            <p:cNvSpPr txBox="1"/>
            <p:nvPr/>
          </p:nvSpPr>
          <p:spPr>
            <a:xfrm>
              <a:off x="147372" y="3911350"/>
              <a:ext cx="559769" cy="246221"/>
            </a:xfrm>
            <a:prstGeom prst="rect">
              <a:avLst/>
            </a:prstGeom>
            <a:noFill/>
          </p:spPr>
          <p:txBody>
            <a:bodyPr wrap="none" rtlCol="0">
              <a:spAutoFit/>
            </a:bodyPr>
            <a:lstStyle/>
            <a:p>
              <a:r>
                <a:rPr kumimoji="1" lang="en-US" altLang="ja-JP" sz="1000" dirty="0"/>
                <a:t>09:00</a:t>
              </a:r>
              <a:endParaRPr kumimoji="1" lang="ja-JP" altLang="en-US" sz="1000" dirty="0"/>
            </a:p>
          </p:txBody>
        </p:sp>
        <p:sp>
          <p:nvSpPr>
            <p:cNvPr id="23" name="テキスト ボックス 22">
              <a:extLst>
                <a:ext uri="{FF2B5EF4-FFF2-40B4-BE49-F238E27FC236}">
                  <a16:creationId xmlns:a16="http://schemas.microsoft.com/office/drawing/2014/main" xmlns="" id="{A92E746C-DAD1-410E-A3FB-61F2AAE5290E}"/>
                </a:ext>
              </a:extLst>
            </p:cNvPr>
            <p:cNvSpPr txBox="1"/>
            <p:nvPr/>
          </p:nvSpPr>
          <p:spPr>
            <a:xfrm>
              <a:off x="2225860" y="3919376"/>
              <a:ext cx="559769" cy="246221"/>
            </a:xfrm>
            <a:prstGeom prst="rect">
              <a:avLst/>
            </a:prstGeom>
            <a:noFill/>
          </p:spPr>
          <p:txBody>
            <a:bodyPr wrap="none" rtlCol="0">
              <a:spAutoFit/>
            </a:bodyPr>
            <a:lstStyle/>
            <a:p>
              <a:r>
                <a:rPr kumimoji="1" lang="en-US" altLang="ja-JP" sz="1000" dirty="0"/>
                <a:t>11:00</a:t>
              </a:r>
              <a:endParaRPr kumimoji="1" lang="ja-JP" altLang="en-US" sz="1000" dirty="0"/>
            </a:p>
          </p:txBody>
        </p:sp>
        <p:sp>
          <p:nvSpPr>
            <p:cNvPr id="24" name="テキスト ボックス 23">
              <a:extLst>
                <a:ext uri="{FF2B5EF4-FFF2-40B4-BE49-F238E27FC236}">
                  <a16:creationId xmlns:a16="http://schemas.microsoft.com/office/drawing/2014/main" xmlns="" id="{6E4F34CC-C04F-45DE-A34A-381DCC389435}"/>
                </a:ext>
              </a:extLst>
            </p:cNvPr>
            <p:cNvSpPr txBox="1"/>
            <p:nvPr/>
          </p:nvSpPr>
          <p:spPr>
            <a:xfrm>
              <a:off x="3213715" y="3935944"/>
              <a:ext cx="559769" cy="246221"/>
            </a:xfrm>
            <a:prstGeom prst="rect">
              <a:avLst/>
            </a:prstGeom>
            <a:noFill/>
          </p:spPr>
          <p:txBody>
            <a:bodyPr wrap="none" rtlCol="0">
              <a:spAutoFit/>
            </a:bodyPr>
            <a:lstStyle/>
            <a:p>
              <a:r>
                <a:rPr kumimoji="1" lang="en-US" altLang="ja-JP" sz="1000" dirty="0"/>
                <a:t>12:00</a:t>
              </a:r>
              <a:endParaRPr kumimoji="1" lang="ja-JP" altLang="en-US" sz="1000" dirty="0"/>
            </a:p>
          </p:txBody>
        </p:sp>
        <p:sp>
          <p:nvSpPr>
            <p:cNvPr id="25" name="テキスト ボックス 24">
              <a:extLst>
                <a:ext uri="{FF2B5EF4-FFF2-40B4-BE49-F238E27FC236}">
                  <a16:creationId xmlns:a16="http://schemas.microsoft.com/office/drawing/2014/main" xmlns="" id="{ED461A90-C322-4C62-AF80-F71F68FF6856}"/>
                </a:ext>
              </a:extLst>
            </p:cNvPr>
            <p:cNvSpPr txBox="1"/>
            <p:nvPr/>
          </p:nvSpPr>
          <p:spPr>
            <a:xfrm>
              <a:off x="4112397" y="3935943"/>
              <a:ext cx="559769" cy="246221"/>
            </a:xfrm>
            <a:prstGeom prst="rect">
              <a:avLst/>
            </a:prstGeom>
            <a:noFill/>
          </p:spPr>
          <p:txBody>
            <a:bodyPr wrap="none" rtlCol="0">
              <a:spAutoFit/>
            </a:bodyPr>
            <a:lstStyle/>
            <a:p>
              <a:r>
                <a:rPr kumimoji="1" lang="en-US" altLang="ja-JP" sz="1000" dirty="0"/>
                <a:t>13:00</a:t>
              </a:r>
              <a:endParaRPr kumimoji="1" lang="ja-JP" altLang="en-US" sz="1000" dirty="0"/>
            </a:p>
          </p:txBody>
        </p:sp>
        <p:sp>
          <p:nvSpPr>
            <p:cNvPr id="26" name="テキスト ボックス 25">
              <a:extLst>
                <a:ext uri="{FF2B5EF4-FFF2-40B4-BE49-F238E27FC236}">
                  <a16:creationId xmlns:a16="http://schemas.microsoft.com/office/drawing/2014/main" xmlns="" id="{216E8ECD-6F0F-4797-AA8C-B31398E703B6}"/>
                </a:ext>
              </a:extLst>
            </p:cNvPr>
            <p:cNvSpPr txBox="1"/>
            <p:nvPr/>
          </p:nvSpPr>
          <p:spPr>
            <a:xfrm>
              <a:off x="6484798" y="3919375"/>
              <a:ext cx="559769" cy="246221"/>
            </a:xfrm>
            <a:prstGeom prst="rect">
              <a:avLst/>
            </a:prstGeom>
            <a:noFill/>
          </p:spPr>
          <p:txBody>
            <a:bodyPr wrap="none" rtlCol="0">
              <a:spAutoFit/>
            </a:bodyPr>
            <a:lstStyle/>
            <a:p>
              <a:r>
                <a:rPr kumimoji="1" lang="en-US" altLang="ja-JP" sz="1000" dirty="0"/>
                <a:t>15:30</a:t>
              </a:r>
              <a:endParaRPr kumimoji="1" lang="ja-JP" altLang="en-US" sz="1000" dirty="0"/>
            </a:p>
          </p:txBody>
        </p:sp>
        <p:sp>
          <p:nvSpPr>
            <p:cNvPr id="27" name="テキスト ボックス 26">
              <a:extLst>
                <a:ext uri="{FF2B5EF4-FFF2-40B4-BE49-F238E27FC236}">
                  <a16:creationId xmlns:a16="http://schemas.microsoft.com/office/drawing/2014/main" xmlns="" id="{D6D8BDBD-B69C-4C97-B76E-82EB82BABBAA}"/>
                </a:ext>
              </a:extLst>
            </p:cNvPr>
            <p:cNvSpPr txBox="1"/>
            <p:nvPr/>
          </p:nvSpPr>
          <p:spPr>
            <a:xfrm>
              <a:off x="7618162" y="3911806"/>
              <a:ext cx="559769" cy="246221"/>
            </a:xfrm>
            <a:prstGeom prst="rect">
              <a:avLst/>
            </a:prstGeom>
            <a:noFill/>
          </p:spPr>
          <p:txBody>
            <a:bodyPr wrap="none" rtlCol="0">
              <a:spAutoFit/>
            </a:bodyPr>
            <a:lstStyle/>
            <a:p>
              <a:r>
                <a:rPr kumimoji="1" lang="en-US" altLang="ja-JP" sz="1000" dirty="0"/>
                <a:t>16:30</a:t>
              </a:r>
              <a:endParaRPr kumimoji="1" lang="ja-JP" altLang="en-US" sz="1000" dirty="0"/>
            </a:p>
          </p:txBody>
        </p:sp>
      </p:grpSp>
      <p:sp>
        <p:nvSpPr>
          <p:cNvPr id="30" name="テキスト ボックス 29">
            <a:extLst>
              <a:ext uri="{FF2B5EF4-FFF2-40B4-BE49-F238E27FC236}">
                <a16:creationId xmlns:a16="http://schemas.microsoft.com/office/drawing/2014/main" xmlns="" id="{3AEC2B29-A38C-4FF7-82A6-6D61C06E63E0}"/>
              </a:ext>
            </a:extLst>
          </p:cNvPr>
          <p:cNvSpPr txBox="1"/>
          <p:nvPr/>
        </p:nvSpPr>
        <p:spPr>
          <a:xfrm>
            <a:off x="8466751" y="2877007"/>
            <a:ext cx="559769" cy="246221"/>
          </a:xfrm>
          <a:prstGeom prst="rect">
            <a:avLst/>
          </a:prstGeom>
          <a:noFill/>
        </p:spPr>
        <p:txBody>
          <a:bodyPr wrap="none" rtlCol="0">
            <a:spAutoFit/>
          </a:bodyPr>
          <a:lstStyle/>
          <a:p>
            <a:r>
              <a:rPr kumimoji="1" lang="en-US" altLang="ja-JP" sz="1000" dirty="0"/>
              <a:t>18:00</a:t>
            </a:r>
            <a:endParaRPr kumimoji="1" lang="ja-JP" altLang="en-US" sz="1000" dirty="0"/>
          </a:p>
        </p:txBody>
      </p:sp>
      <p:graphicFrame>
        <p:nvGraphicFramePr>
          <p:cNvPr id="4" name="表 4">
            <a:extLst>
              <a:ext uri="{FF2B5EF4-FFF2-40B4-BE49-F238E27FC236}">
                <a16:creationId xmlns:a16="http://schemas.microsoft.com/office/drawing/2014/main" xmlns="" id="{23BDD235-64B7-40FA-8A08-A15A57265049}"/>
              </a:ext>
            </a:extLst>
          </p:cNvPr>
          <p:cNvGraphicFramePr>
            <a:graphicFrameLocks noGrp="1"/>
          </p:cNvGraphicFramePr>
          <p:nvPr/>
        </p:nvGraphicFramePr>
        <p:xfrm>
          <a:off x="1147204" y="3734469"/>
          <a:ext cx="6835954" cy="2208676"/>
        </p:xfrm>
        <a:graphic>
          <a:graphicData uri="http://schemas.openxmlformats.org/drawingml/2006/table">
            <a:tbl>
              <a:tblPr firstRow="1" bandRow="1">
                <a:tableStyleId>{5C22544A-7EE6-4342-B048-85BDC9FD1C3A}</a:tableStyleId>
              </a:tblPr>
              <a:tblGrid>
                <a:gridCol w="897794">
                  <a:extLst>
                    <a:ext uri="{9D8B030D-6E8A-4147-A177-3AD203B41FA5}">
                      <a16:colId xmlns:a16="http://schemas.microsoft.com/office/drawing/2014/main" xmlns="" val="1215676243"/>
                    </a:ext>
                  </a:extLst>
                </a:gridCol>
                <a:gridCol w="5938160">
                  <a:extLst>
                    <a:ext uri="{9D8B030D-6E8A-4147-A177-3AD203B41FA5}">
                      <a16:colId xmlns:a16="http://schemas.microsoft.com/office/drawing/2014/main" xmlns="" val="345610862"/>
                    </a:ext>
                  </a:extLst>
                </a:gridCol>
              </a:tblGrid>
              <a:tr h="237363">
                <a:tc>
                  <a:txBody>
                    <a:bodyPr/>
                    <a:lstStyle/>
                    <a:p>
                      <a:r>
                        <a:rPr kumimoji="1" lang="en-US" altLang="ja-JP" sz="1000" dirty="0"/>
                        <a:t>No.</a:t>
                      </a:r>
                      <a:endParaRPr kumimoji="1" lang="ja-JP" altLang="en-US" sz="1000" dirty="0"/>
                    </a:p>
                  </a:txBody>
                  <a:tcPr/>
                </a:tc>
                <a:tc>
                  <a:txBody>
                    <a:bodyPr/>
                    <a:lstStyle/>
                    <a:p>
                      <a:r>
                        <a:rPr kumimoji="1" lang="ja-JP" altLang="en-US" sz="1000" dirty="0"/>
                        <a:t>業務内容</a:t>
                      </a:r>
                    </a:p>
                  </a:txBody>
                  <a:tcPr/>
                </a:tc>
                <a:extLst>
                  <a:ext uri="{0D108BD9-81ED-4DB2-BD59-A6C34878D82A}">
                    <a16:rowId xmlns:a16="http://schemas.microsoft.com/office/drawing/2014/main" xmlns="" val="902703182"/>
                  </a:ext>
                </a:extLst>
              </a:tr>
              <a:tr h="237363">
                <a:tc>
                  <a:txBody>
                    <a:bodyPr/>
                    <a:lstStyle/>
                    <a:p>
                      <a:r>
                        <a:rPr kumimoji="1" lang="ja-JP" altLang="en-US" sz="1000" dirty="0"/>
                        <a:t>①</a:t>
                      </a:r>
                    </a:p>
                  </a:txBody>
                  <a:tcPr/>
                </a:tc>
                <a:tc>
                  <a:txBody>
                    <a:bodyPr/>
                    <a:lstStyle/>
                    <a:p>
                      <a:r>
                        <a:rPr kumimoji="1" lang="en-US" altLang="ja-JP" sz="1000" dirty="0"/>
                        <a:t>A</a:t>
                      </a:r>
                      <a:r>
                        <a:rPr kumimoji="1" lang="ja-JP" altLang="en-US" sz="1000" dirty="0"/>
                        <a:t>社訪問</a:t>
                      </a:r>
                    </a:p>
                  </a:txBody>
                  <a:tcPr/>
                </a:tc>
                <a:extLst>
                  <a:ext uri="{0D108BD9-81ED-4DB2-BD59-A6C34878D82A}">
                    <a16:rowId xmlns:a16="http://schemas.microsoft.com/office/drawing/2014/main" xmlns="" val="2875634082"/>
                  </a:ext>
                </a:extLst>
              </a:tr>
              <a:tr h="237363">
                <a:tc>
                  <a:txBody>
                    <a:bodyPr/>
                    <a:lstStyle/>
                    <a:p>
                      <a:r>
                        <a:rPr kumimoji="1" lang="ja-JP" altLang="en-US" sz="1000" dirty="0">
                          <a:solidFill>
                            <a:srgbClr val="0033CC"/>
                          </a:solidFill>
                        </a:rPr>
                        <a:t>②</a:t>
                      </a:r>
                    </a:p>
                  </a:txBody>
                  <a:tcPr/>
                </a:tc>
                <a:tc>
                  <a:txBody>
                    <a:bodyPr/>
                    <a:lstStyle/>
                    <a:p>
                      <a:r>
                        <a:rPr kumimoji="1" lang="en-US" altLang="ja-JP" sz="1000" dirty="0">
                          <a:solidFill>
                            <a:srgbClr val="0033CC"/>
                          </a:solidFill>
                        </a:rPr>
                        <a:t>A</a:t>
                      </a:r>
                      <a:r>
                        <a:rPr kumimoji="1" lang="ja-JP" altLang="en-US" sz="1000" dirty="0">
                          <a:solidFill>
                            <a:srgbClr val="0033CC"/>
                          </a:solidFill>
                        </a:rPr>
                        <a:t>社→</a:t>
                      </a:r>
                      <a:r>
                        <a:rPr kumimoji="1" lang="en-US" altLang="ja-JP" sz="1000" dirty="0">
                          <a:solidFill>
                            <a:srgbClr val="0033CC"/>
                          </a:solidFill>
                        </a:rPr>
                        <a:t>B</a:t>
                      </a:r>
                      <a:r>
                        <a:rPr kumimoji="1" lang="ja-JP" altLang="en-US" sz="1000" dirty="0">
                          <a:solidFill>
                            <a:srgbClr val="0033CC"/>
                          </a:solidFill>
                        </a:rPr>
                        <a:t>社への移動。移動中にスマートフォンから社内定例会議に参加</a:t>
                      </a:r>
                      <a:r>
                        <a:rPr kumimoji="1" lang="en-US" altLang="ja-JP" sz="1000" dirty="0">
                          <a:solidFill>
                            <a:srgbClr val="0033CC"/>
                          </a:solidFill>
                        </a:rPr>
                        <a:t>(Web</a:t>
                      </a:r>
                      <a:r>
                        <a:rPr kumimoji="1" lang="ja-JP" altLang="en-US" sz="1000" dirty="0">
                          <a:solidFill>
                            <a:srgbClr val="0033CC"/>
                          </a:solidFill>
                        </a:rPr>
                        <a:t>会議での参加</a:t>
                      </a:r>
                      <a:r>
                        <a:rPr kumimoji="1" lang="en-US" altLang="ja-JP" sz="1000" dirty="0">
                          <a:solidFill>
                            <a:srgbClr val="0033CC"/>
                          </a:solidFill>
                        </a:rPr>
                        <a:t>)</a:t>
                      </a:r>
                      <a:endParaRPr kumimoji="1" lang="ja-JP" altLang="en-US" sz="1000" dirty="0">
                        <a:solidFill>
                          <a:srgbClr val="0033CC"/>
                        </a:solidFill>
                      </a:endParaRPr>
                    </a:p>
                  </a:txBody>
                  <a:tcPr/>
                </a:tc>
                <a:extLst>
                  <a:ext uri="{0D108BD9-81ED-4DB2-BD59-A6C34878D82A}">
                    <a16:rowId xmlns:a16="http://schemas.microsoft.com/office/drawing/2014/main" xmlns="" val="3831631503"/>
                  </a:ext>
                </a:extLst>
              </a:tr>
              <a:tr h="237363">
                <a:tc>
                  <a:txBody>
                    <a:bodyPr/>
                    <a:lstStyle/>
                    <a:p>
                      <a:r>
                        <a:rPr kumimoji="1" lang="ja-JP" altLang="en-US" sz="1000" dirty="0"/>
                        <a:t>③</a:t>
                      </a:r>
                    </a:p>
                  </a:txBody>
                  <a:tcPr/>
                </a:tc>
                <a:tc>
                  <a:txBody>
                    <a:bodyPr/>
                    <a:lstStyle/>
                    <a:p>
                      <a:r>
                        <a:rPr kumimoji="1" lang="en-US" altLang="ja-JP" sz="1000" dirty="0"/>
                        <a:t>B</a:t>
                      </a:r>
                      <a:r>
                        <a:rPr kumimoji="1" lang="ja-JP" altLang="en-US" sz="1000" dirty="0"/>
                        <a:t>社訪問</a:t>
                      </a:r>
                    </a:p>
                  </a:txBody>
                  <a:tcPr/>
                </a:tc>
                <a:extLst>
                  <a:ext uri="{0D108BD9-81ED-4DB2-BD59-A6C34878D82A}">
                    <a16:rowId xmlns:a16="http://schemas.microsoft.com/office/drawing/2014/main" xmlns="" val="1418279888"/>
                  </a:ext>
                </a:extLst>
              </a:tr>
              <a:tr h="257956">
                <a:tc>
                  <a:txBody>
                    <a:bodyPr/>
                    <a:lstStyle/>
                    <a:p>
                      <a:r>
                        <a:rPr kumimoji="1" lang="ja-JP" altLang="en-US" sz="1000" dirty="0">
                          <a:solidFill>
                            <a:srgbClr val="0033CC"/>
                          </a:solidFill>
                        </a:rPr>
                        <a:t>④</a:t>
                      </a:r>
                    </a:p>
                  </a:txBody>
                  <a:tcPr/>
                </a:tc>
                <a:tc>
                  <a:txBody>
                    <a:bodyPr/>
                    <a:lstStyle/>
                    <a:p>
                      <a:r>
                        <a:rPr kumimoji="1" lang="en-US" altLang="ja-JP" sz="1000" dirty="0">
                          <a:solidFill>
                            <a:srgbClr val="0033CC"/>
                          </a:solidFill>
                        </a:rPr>
                        <a:t>B</a:t>
                      </a:r>
                      <a:r>
                        <a:rPr kumimoji="1" lang="ja-JP" altLang="en-US" sz="1000" dirty="0">
                          <a:solidFill>
                            <a:srgbClr val="0033CC"/>
                          </a:solidFill>
                        </a:rPr>
                        <a:t>社→自社オフィスに移動＋昼休憩。移動中に他のメンバーからの相談事項にチャットで返信。</a:t>
                      </a:r>
                    </a:p>
                  </a:txBody>
                  <a:tcPr/>
                </a:tc>
                <a:extLst>
                  <a:ext uri="{0D108BD9-81ED-4DB2-BD59-A6C34878D82A}">
                    <a16:rowId xmlns:a16="http://schemas.microsoft.com/office/drawing/2014/main" xmlns="" val="1948455159"/>
                  </a:ext>
                </a:extLst>
              </a:tr>
              <a:tr h="237363">
                <a:tc>
                  <a:txBody>
                    <a:bodyPr/>
                    <a:lstStyle/>
                    <a:p>
                      <a:r>
                        <a:rPr kumimoji="1" lang="ja-JP" altLang="en-US" sz="1000" dirty="0"/>
                        <a:t>⑤</a:t>
                      </a:r>
                    </a:p>
                  </a:txBody>
                  <a:tcPr/>
                </a:tc>
                <a:tc>
                  <a:txBody>
                    <a:bodyPr/>
                    <a:lstStyle/>
                    <a:p>
                      <a:r>
                        <a:rPr kumimoji="1" lang="ja-JP" altLang="en-US" sz="1000" dirty="0"/>
                        <a:t>自社オフィスにて社内会議。</a:t>
                      </a:r>
                    </a:p>
                  </a:txBody>
                  <a:tcPr/>
                </a:tc>
                <a:extLst>
                  <a:ext uri="{0D108BD9-81ED-4DB2-BD59-A6C34878D82A}">
                    <a16:rowId xmlns:a16="http://schemas.microsoft.com/office/drawing/2014/main" xmlns="" val="3911529967"/>
                  </a:ext>
                </a:extLst>
              </a:tr>
              <a:tr h="237363">
                <a:tc>
                  <a:txBody>
                    <a:bodyPr/>
                    <a:lstStyle/>
                    <a:p>
                      <a:r>
                        <a:rPr kumimoji="1" lang="ja-JP" altLang="en-US" sz="1000" dirty="0"/>
                        <a:t>⑥</a:t>
                      </a:r>
                    </a:p>
                  </a:txBody>
                  <a:tcPr/>
                </a:tc>
                <a:tc>
                  <a:txBody>
                    <a:bodyPr/>
                    <a:lstStyle/>
                    <a:p>
                      <a:r>
                        <a:rPr kumimoji="1" lang="ja-JP" altLang="en-US" sz="1000" dirty="0"/>
                        <a:t>自社オフィスにて営業資料の作成。</a:t>
                      </a:r>
                    </a:p>
                  </a:txBody>
                  <a:tcPr/>
                </a:tc>
                <a:extLst>
                  <a:ext uri="{0D108BD9-81ED-4DB2-BD59-A6C34878D82A}">
                    <a16:rowId xmlns:a16="http://schemas.microsoft.com/office/drawing/2014/main" xmlns="" val="3431517679"/>
                  </a:ext>
                </a:extLst>
              </a:tr>
              <a:tr h="237363">
                <a:tc>
                  <a:txBody>
                    <a:bodyPr/>
                    <a:lstStyle/>
                    <a:p>
                      <a:r>
                        <a:rPr kumimoji="1" lang="ja-JP" altLang="en-US" sz="1000" dirty="0">
                          <a:solidFill>
                            <a:srgbClr val="0033CC"/>
                          </a:solidFill>
                        </a:rPr>
                        <a:t>⑦</a:t>
                      </a:r>
                    </a:p>
                  </a:txBody>
                  <a:tcPr/>
                </a:tc>
                <a:tc>
                  <a:txBody>
                    <a:bodyPr/>
                    <a:lstStyle/>
                    <a:p>
                      <a:r>
                        <a:rPr kumimoji="1" lang="ja-JP" altLang="en-US" sz="1000" dirty="0">
                          <a:solidFill>
                            <a:srgbClr val="0033CC"/>
                          </a:solidFill>
                        </a:rPr>
                        <a:t>自社オフィス→</a:t>
                      </a:r>
                      <a:r>
                        <a:rPr kumimoji="1" lang="en-US" altLang="ja-JP" sz="1000" dirty="0">
                          <a:solidFill>
                            <a:srgbClr val="0033CC"/>
                          </a:solidFill>
                        </a:rPr>
                        <a:t>C</a:t>
                      </a:r>
                      <a:r>
                        <a:rPr kumimoji="1" lang="ja-JP" altLang="en-US" sz="1000" dirty="0">
                          <a:solidFill>
                            <a:srgbClr val="0033CC"/>
                          </a:solidFill>
                        </a:rPr>
                        <a:t>社付近のカフェに移動。メールチェック。</a:t>
                      </a:r>
                    </a:p>
                  </a:txBody>
                  <a:tcPr/>
                </a:tc>
                <a:extLst>
                  <a:ext uri="{0D108BD9-81ED-4DB2-BD59-A6C34878D82A}">
                    <a16:rowId xmlns:a16="http://schemas.microsoft.com/office/drawing/2014/main" xmlns="" val="1746366386"/>
                  </a:ext>
                </a:extLst>
              </a:tr>
              <a:tr h="237363">
                <a:tc>
                  <a:txBody>
                    <a:bodyPr/>
                    <a:lstStyle/>
                    <a:p>
                      <a:r>
                        <a:rPr kumimoji="1" lang="ja-JP" altLang="en-US" sz="1000" dirty="0"/>
                        <a:t>⑧</a:t>
                      </a:r>
                    </a:p>
                  </a:txBody>
                  <a:tcPr/>
                </a:tc>
                <a:tc>
                  <a:txBody>
                    <a:bodyPr/>
                    <a:lstStyle/>
                    <a:p>
                      <a:r>
                        <a:rPr kumimoji="1" lang="en-US" altLang="ja-JP" sz="1000" dirty="0"/>
                        <a:t>C</a:t>
                      </a:r>
                      <a:r>
                        <a:rPr kumimoji="1" lang="ja-JP" altLang="en-US" sz="1000" dirty="0"/>
                        <a:t>社訪問。</a:t>
                      </a:r>
                      <a:r>
                        <a:rPr kumimoji="1" lang="ja-JP" altLang="en-US" sz="1000" dirty="0">
                          <a:solidFill>
                            <a:srgbClr val="0033CC"/>
                          </a:solidFill>
                        </a:rPr>
                        <a:t>訪問後、本日の業務報告をスマートフォンからメールで上司に送信。</a:t>
                      </a:r>
                      <a:endParaRPr kumimoji="1" lang="en-US" altLang="ja-JP" sz="1000" dirty="0">
                        <a:solidFill>
                          <a:srgbClr val="0033CC"/>
                        </a:solidFill>
                      </a:endParaRPr>
                    </a:p>
                  </a:txBody>
                  <a:tcPr/>
                </a:tc>
                <a:extLst>
                  <a:ext uri="{0D108BD9-81ED-4DB2-BD59-A6C34878D82A}">
                    <a16:rowId xmlns:a16="http://schemas.microsoft.com/office/drawing/2014/main" xmlns="" val="3405354250"/>
                  </a:ext>
                </a:extLst>
              </a:tr>
            </a:tbl>
          </a:graphicData>
        </a:graphic>
      </p:graphicFrame>
      <p:sp>
        <p:nvSpPr>
          <p:cNvPr id="18" name="グラフィックス 49" descr="店舗">
            <a:extLst>
              <a:ext uri="{FF2B5EF4-FFF2-40B4-BE49-F238E27FC236}">
                <a16:creationId xmlns:a16="http://schemas.microsoft.com/office/drawing/2014/main" xmlns="" id="{50085F91-20E4-49A2-BC68-BA5191F5065D}"/>
              </a:ext>
            </a:extLst>
          </p:cNvPr>
          <p:cNvSpPr/>
          <p:nvPr/>
        </p:nvSpPr>
        <p:spPr>
          <a:xfrm>
            <a:off x="3522066" y="1263059"/>
            <a:ext cx="686588" cy="648444"/>
          </a:xfrm>
          <a:custGeom>
            <a:avLst/>
            <a:gdLst>
              <a:gd name="connsiteX0" fmla="*/ 720000 w 810000"/>
              <a:gd name="connsiteY0" fmla="*/ 337500 h 765000"/>
              <a:gd name="connsiteX1" fmla="*/ 675000 w 810000"/>
              <a:gd name="connsiteY1" fmla="*/ 382500 h 765000"/>
              <a:gd name="connsiteX2" fmla="*/ 630000 w 810000"/>
              <a:gd name="connsiteY2" fmla="*/ 337500 h 765000"/>
              <a:gd name="connsiteX3" fmla="*/ 630000 w 810000"/>
              <a:gd name="connsiteY3" fmla="*/ 292500 h 765000"/>
              <a:gd name="connsiteX4" fmla="*/ 607500 w 810000"/>
              <a:gd name="connsiteY4" fmla="*/ 67500 h 765000"/>
              <a:gd name="connsiteX5" fmla="*/ 697500 w 810000"/>
              <a:gd name="connsiteY5" fmla="*/ 67500 h 765000"/>
              <a:gd name="connsiteX6" fmla="*/ 720000 w 810000"/>
              <a:gd name="connsiteY6" fmla="*/ 292500 h 765000"/>
              <a:gd name="connsiteX7" fmla="*/ 720000 w 810000"/>
              <a:gd name="connsiteY7" fmla="*/ 337500 h 765000"/>
              <a:gd name="connsiteX8" fmla="*/ 540000 w 810000"/>
              <a:gd name="connsiteY8" fmla="*/ 337500 h 765000"/>
              <a:gd name="connsiteX9" fmla="*/ 495000 w 810000"/>
              <a:gd name="connsiteY9" fmla="*/ 382500 h 765000"/>
              <a:gd name="connsiteX10" fmla="*/ 450000 w 810000"/>
              <a:gd name="connsiteY10" fmla="*/ 337500 h 765000"/>
              <a:gd name="connsiteX11" fmla="*/ 450000 w 810000"/>
              <a:gd name="connsiteY11" fmla="*/ 292500 h 765000"/>
              <a:gd name="connsiteX12" fmla="*/ 438750 w 810000"/>
              <a:gd name="connsiteY12" fmla="*/ 67500 h 765000"/>
              <a:gd name="connsiteX13" fmla="*/ 528750 w 810000"/>
              <a:gd name="connsiteY13" fmla="*/ 67500 h 765000"/>
              <a:gd name="connsiteX14" fmla="*/ 540000 w 810000"/>
              <a:gd name="connsiteY14" fmla="*/ 292500 h 765000"/>
              <a:gd name="connsiteX15" fmla="*/ 540000 w 810000"/>
              <a:gd name="connsiteY15" fmla="*/ 337500 h 765000"/>
              <a:gd name="connsiteX16" fmla="*/ 360000 w 810000"/>
              <a:gd name="connsiteY16" fmla="*/ 292500 h 765000"/>
              <a:gd name="connsiteX17" fmla="*/ 360000 w 810000"/>
              <a:gd name="connsiteY17" fmla="*/ 337500 h 765000"/>
              <a:gd name="connsiteX18" fmla="*/ 315000 w 810000"/>
              <a:gd name="connsiteY18" fmla="*/ 382500 h 765000"/>
              <a:gd name="connsiteX19" fmla="*/ 270000 w 810000"/>
              <a:gd name="connsiteY19" fmla="*/ 337500 h 765000"/>
              <a:gd name="connsiteX20" fmla="*/ 270000 w 810000"/>
              <a:gd name="connsiteY20" fmla="*/ 292500 h 765000"/>
              <a:gd name="connsiteX21" fmla="*/ 281250 w 810000"/>
              <a:gd name="connsiteY21" fmla="*/ 67500 h 765000"/>
              <a:gd name="connsiteX22" fmla="*/ 371250 w 810000"/>
              <a:gd name="connsiteY22" fmla="*/ 67500 h 765000"/>
              <a:gd name="connsiteX23" fmla="*/ 360000 w 810000"/>
              <a:gd name="connsiteY23" fmla="*/ 292500 h 765000"/>
              <a:gd name="connsiteX24" fmla="*/ 315000 w 810000"/>
              <a:gd name="connsiteY24" fmla="*/ 652500 h 765000"/>
              <a:gd name="connsiteX25" fmla="*/ 135000 w 810000"/>
              <a:gd name="connsiteY25" fmla="*/ 652500 h 765000"/>
              <a:gd name="connsiteX26" fmla="*/ 135000 w 810000"/>
              <a:gd name="connsiteY26" fmla="*/ 472500 h 765000"/>
              <a:gd name="connsiteX27" fmla="*/ 315000 w 810000"/>
              <a:gd name="connsiteY27" fmla="*/ 472500 h 765000"/>
              <a:gd name="connsiteX28" fmla="*/ 315000 w 810000"/>
              <a:gd name="connsiteY28" fmla="*/ 652500 h 765000"/>
              <a:gd name="connsiteX29" fmla="*/ 90000 w 810000"/>
              <a:gd name="connsiteY29" fmla="*/ 337500 h 765000"/>
              <a:gd name="connsiteX30" fmla="*/ 90000 w 810000"/>
              <a:gd name="connsiteY30" fmla="*/ 292500 h 765000"/>
              <a:gd name="connsiteX31" fmla="*/ 112500 w 810000"/>
              <a:gd name="connsiteY31" fmla="*/ 67500 h 765000"/>
              <a:gd name="connsiteX32" fmla="*/ 202500 w 810000"/>
              <a:gd name="connsiteY32" fmla="*/ 67500 h 765000"/>
              <a:gd name="connsiteX33" fmla="*/ 180000 w 810000"/>
              <a:gd name="connsiteY33" fmla="*/ 292500 h 765000"/>
              <a:gd name="connsiteX34" fmla="*/ 180000 w 810000"/>
              <a:gd name="connsiteY34" fmla="*/ 337500 h 765000"/>
              <a:gd name="connsiteX35" fmla="*/ 135000 w 810000"/>
              <a:gd name="connsiteY35" fmla="*/ 382500 h 765000"/>
              <a:gd name="connsiteX36" fmla="*/ 90000 w 810000"/>
              <a:gd name="connsiteY36" fmla="*/ 337500 h 765000"/>
              <a:gd name="connsiteX37" fmla="*/ 765000 w 810000"/>
              <a:gd name="connsiteY37" fmla="*/ 0 h 765000"/>
              <a:gd name="connsiteX38" fmla="*/ 45000 w 810000"/>
              <a:gd name="connsiteY38" fmla="*/ 0 h 765000"/>
              <a:gd name="connsiteX39" fmla="*/ 0 w 810000"/>
              <a:gd name="connsiteY39" fmla="*/ 292500 h 765000"/>
              <a:gd name="connsiteX40" fmla="*/ 0 w 810000"/>
              <a:gd name="connsiteY40" fmla="*/ 337500 h 765000"/>
              <a:gd name="connsiteX41" fmla="*/ 45000 w 810000"/>
              <a:gd name="connsiteY41" fmla="*/ 382500 h 765000"/>
              <a:gd name="connsiteX42" fmla="*/ 45000 w 810000"/>
              <a:gd name="connsiteY42" fmla="*/ 765000 h 765000"/>
              <a:gd name="connsiteX43" fmla="*/ 427500 w 810000"/>
              <a:gd name="connsiteY43" fmla="*/ 765000 h 765000"/>
              <a:gd name="connsiteX44" fmla="*/ 427500 w 810000"/>
              <a:gd name="connsiteY44" fmla="*/ 472500 h 765000"/>
              <a:gd name="connsiteX45" fmla="*/ 675000 w 810000"/>
              <a:gd name="connsiteY45" fmla="*/ 472500 h 765000"/>
              <a:gd name="connsiteX46" fmla="*/ 675000 w 810000"/>
              <a:gd name="connsiteY46" fmla="*/ 765000 h 765000"/>
              <a:gd name="connsiteX47" fmla="*/ 765000 w 810000"/>
              <a:gd name="connsiteY47" fmla="*/ 765000 h 765000"/>
              <a:gd name="connsiteX48" fmla="*/ 765000 w 810000"/>
              <a:gd name="connsiteY48" fmla="*/ 382500 h 765000"/>
              <a:gd name="connsiteX49" fmla="*/ 810000 w 810000"/>
              <a:gd name="connsiteY49" fmla="*/ 337500 h 765000"/>
              <a:gd name="connsiteX50" fmla="*/ 810000 w 810000"/>
              <a:gd name="connsiteY50" fmla="*/ 292500 h 765000"/>
              <a:gd name="connsiteX51" fmla="*/ 765000 w 810000"/>
              <a:gd name="connsiteY51" fmla="*/ 0 h 76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810000" h="765000">
                <a:moveTo>
                  <a:pt x="720000" y="337500"/>
                </a:moveTo>
                <a:cubicBezTo>
                  <a:pt x="720000" y="362250"/>
                  <a:pt x="699750" y="382500"/>
                  <a:pt x="675000" y="382500"/>
                </a:cubicBezTo>
                <a:cubicBezTo>
                  <a:pt x="650250" y="382500"/>
                  <a:pt x="630000" y="362250"/>
                  <a:pt x="630000" y="337500"/>
                </a:cubicBezTo>
                <a:lnTo>
                  <a:pt x="630000" y="292500"/>
                </a:lnTo>
                <a:lnTo>
                  <a:pt x="607500" y="67500"/>
                </a:lnTo>
                <a:lnTo>
                  <a:pt x="697500" y="67500"/>
                </a:lnTo>
                <a:lnTo>
                  <a:pt x="720000" y="292500"/>
                </a:lnTo>
                <a:lnTo>
                  <a:pt x="720000" y="337500"/>
                </a:lnTo>
                <a:close/>
                <a:moveTo>
                  <a:pt x="540000" y="337500"/>
                </a:moveTo>
                <a:cubicBezTo>
                  <a:pt x="540000" y="362250"/>
                  <a:pt x="519750" y="382500"/>
                  <a:pt x="495000" y="382500"/>
                </a:cubicBezTo>
                <a:cubicBezTo>
                  <a:pt x="470250" y="382500"/>
                  <a:pt x="450000" y="362250"/>
                  <a:pt x="450000" y="337500"/>
                </a:cubicBezTo>
                <a:lnTo>
                  <a:pt x="450000" y="292500"/>
                </a:lnTo>
                <a:lnTo>
                  <a:pt x="438750" y="67500"/>
                </a:lnTo>
                <a:lnTo>
                  <a:pt x="528750" y="67500"/>
                </a:lnTo>
                <a:lnTo>
                  <a:pt x="540000" y="292500"/>
                </a:lnTo>
                <a:lnTo>
                  <a:pt x="540000" y="337500"/>
                </a:lnTo>
                <a:close/>
                <a:moveTo>
                  <a:pt x="360000" y="292500"/>
                </a:moveTo>
                <a:lnTo>
                  <a:pt x="360000" y="337500"/>
                </a:lnTo>
                <a:cubicBezTo>
                  <a:pt x="360000" y="362250"/>
                  <a:pt x="339750" y="382500"/>
                  <a:pt x="315000" y="382500"/>
                </a:cubicBezTo>
                <a:cubicBezTo>
                  <a:pt x="290250" y="382500"/>
                  <a:pt x="270000" y="362250"/>
                  <a:pt x="270000" y="337500"/>
                </a:cubicBezTo>
                <a:lnTo>
                  <a:pt x="270000" y="292500"/>
                </a:lnTo>
                <a:lnTo>
                  <a:pt x="281250" y="67500"/>
                </a:lnTo>
                <a:lnTo>
                  <a:pt x="371250" y="67500"/>
                </a:lnTo>
                <a:lnTo>
                  <a:pt x="360000" y="292500"/>
                </a:lnTo>
                <a:close/>
                <a:moveTo>
                  <a:pt x="315000" y="652500"/>
                </a:moveTo>
                <a:lnTo>
                  <a:pt x="135000" y="652500"/>
                </a:lnTo>
                <a:lnTo>
                  <a:pt x="135000" y="472500"/>
                </a:lnTo>
                <a:lnTo>
                  <a:pt x="315000" y="472500"/>
                </a:lnTo>
                <a:lnTo>
                  <a:pt x="315000" y="652500"/>
                </a:lnTo>
                <a:close/>
                <a:moveTo>
                  <a:pt x="90000" y="337500"/>
                </a:moveTo>
                <a:lnTo>
                  <a:pt x="90000" y="292500"/>
                </a:lnTo>
                <a:lnTo>
                  <a:pt x="112500" y="67500"/>
                </a:lnTo>
                <a:lnTo>
                  <a:pt x="202500" y="67500"/>
                </a:lnTo>
                <a:lnTo>
                  <a:pt x="180000" y="292500"/>
                </a:lnTo>
                <a:lnTo>
                  <a:pt x="180000" y="337500"/>
                </a:lnTo>
                <a:cubicBezTo>
                  <a:pt x="180000" y="362250"/>
                  <a:pt x="159750" y="382500"/>
                  <a:pt x="135000" y="382500"/>
                </a:cubicBezTo>
                <a:cubicBezTo>
                  <a:pt x="110250" y="382500"/>
                  <a:pt x="90000" y="362250"/>
                  <a:pt x="90000" y="337500"/>
                </a:cubicBezTo>
                <a:close/>
                <a:moveTo>
                  <a:pt x="765000" y="0"/>
                </a:moveTo>
                <a:lnTo>
                  <a:pt x="45000" y="0"/>
                </a:lnTo>
                <a:lnTo>
                  <a:pt x="0" y="292500"/>
                </a:lnTo>
                <a:lnTo>
                  <a:pt x="0" y="337500"/>
                </a:lnTo>
                <a:cubicBezTo>
                  <a:pt x="0" y="362250"/>
                  <a:pt x="20250" y="382500"/>
                  <a:pt x="45000" y="382500"/>
                </a:cubicBezTo>
                <a:lnTo>
                  <a:pt x="45000" y="765000"/>
                </a:lnTo>
                <a:lnTo>
                  <a:pt x="427500" y="765000"/>
                </a:lnTo>
                <a:lnTo>
                  <a:pt x="427500" y="472500"/>
                </a:lnTo>
                <a:lnTo>
                  <a:pt x="675000" y="472500"/>
                </a:lnTo>
                <a:lnTo>
                  <a:pt x="675000" y="765000"/>
                </a:lnTo>
                <a:lnTo>
                  <a:pt x="765000" y="765000"/>
                </a:lnTo>
                <a:lnTo>
                  <a:pt x="765000" y="382500"/>
                </a:lnTo>
                <a:cubicBezTo>
                  <a:pt x="789750" y="382500"/>
                  <a:pt x="810000" y="362250"/>
                  <a:pt x="810000" y="337500"/>
                </a:cubicBezTo>
                <a:lnTo>
                  <a:pt x="810000" y="292500"/>
                </a:lnTo>
                <a:lnTo>
                  <a:pt x="765000" y="0"/>
                </a:lnTo>
                <a:close/>
              </a:path>
            </a:pathLst>
          </a:custGeom>
          <a:solidFill>
            <a:schemeClr val="tx1"/>
          </a:solidFill>
          <a:ln w="11212" cap="flat">
            <a:noFill/>
            <a:prstDash val="solid"/>
            <a:miter/>
          </a:ln>
        </p:spPr>
        <p:txBody>
          <a:bodyPr rtlCol="0" anchor="ctr"/>
          <a:lstStyle/>
          <a:p>
            <a:endParaRPr lang="ja-JP" altLang="en-US"/>
          </a:p>
        </p:txBody>
      </p:sp>
      <p:sp>
        <p:nvSpPr>
          <p:cNvPr id="19" name="グラフィックス 50" descr="路面電車">
            <a:extLst>
              <a:ext uri="{FF2B5EF4-FFF2-40B4-BE49-F238E27FC236}">
                <a16:creationId xmlns:a16="http://schemas.microsoft.com/office/drawing/2014/main" xmlns="" id="{B011DB41-D395-4B17-A06B-9997B7F6D0CD}"/>
              </a:ext>
            </a:extLst>
          </p:cNvPr>
          <p:cNvSpPr/>
          <p:nvPr/>
        </p:nvSpPr>
        <p:spPr>
          <a:xfrm>
            <a:off x="2901524" y="1172523"/>
            <a:ext cx="487040" cy="811733"/>
          </a:xfrm>
          <a:custGeom>
            <a:avLst/>
            <a:gdLst>
              <a:gd name="connsiteX0" fmla="*/ 472500 w 540000"/>
              <a:gd name="connsiteY0" fmla="*/ 450000 h 900000"/>
              <a:gd name="connsiteX1" fmla="*/ 450000 w 540000"/>
              <a:gd name="connsiteY1" fmla="*/ 472500 h 900000"/>
              <a:gd name="connsiteX2" fmla="*/ 90000 w 540000"/>
              <a:gd name="connsiteY2" fmla="*/ 472500 h 900000"/>
              <a:gd name="connsiteX3" fmla="*/ 67500 w 540000"/>
              <a:gd name="connsiteY3" fmla="*/ 450000 h 900000"/>
              <a:gd name="connsiteX4" fmla="*/ 67500 w 540000"/>
              <a:gd name="connsiteY4" fmla="*/ 225000 h 900000"/>
              <a:gd name="connsiteX5" fmla="*/ 112500 w 540000"/>
              <a:gd name="connsiteY5" fmla="*/ 180000 h 900000"/>
              <a:gd name="connsiteX6" fmla="*/ 202500 w 540000"/>
              <a:gd name="connsiteY6" fmla="*/ 180000 h 900000"/>
              <a:gd name="connsiteX7" fmla="*/ 225000 w 540000"/>
              <a:gd name="connsiteY7" fmla="*/ 157500 h 900000"/>
              <a:gd name="connsiteX8" fmla="*/ 315000 w 540000"/>
              <a:gd name="connsiteY8" fmla="*/ 157500 h 900000"/>
              <a:gd name="connsiteX9" fmla="*/ 337500 w 540000"/>
              <a:gd name="connsiteY9" fmla="*/ 180000 h 900000"/>
              <a:gd name="connsiteX10" fmla="*/ 427500 w 540000"/>
              <a:gd name="connsiteY10" fmla="*/ 180000 h 900000"/>
              <a:gd name="connsiteX11" fmla="*/ 472500 w 540000"/>
              <a:gd name="connsiteY11" fmla="*/ 225000 h 900000"/>
              <a:gd name="connsiteX12" fmla="*/ 472500 w 540000"/>
              <a:gd name="connsiteY12" fmla="*/ 450000 h 900000"/>
              <a:gd name="connsiteX13" fmla="*/ 438750 w 540000"/>
              <a:gd name="connsiteY13" fmla="*/ 720000 h 900000"/>
              <a:gd name="connsiteX14" fmla="*/ 405000 w 540000"/>
              <a:gd name="connsiteY14" fmla="*/ 686250 h 900000"/>
              <a:gd name="connsiteX15" fmla="*/ 438750 w 540000"/>
              <a:gd name="connsiteY15" fmla="*/ 652500 h 900000"/>
              <a:gd name="connsiteX16" fmla="*/ 472500 w 540000"/>
              <a:gd name="connsiteY16" fmla="*/ 686250 h 900000"/>
              <a:gd name="connsiteX17" fmla="*/ 438750 w 540000"/>
              <a:gd name="connsiteY17" fmla="*/ 720000 h 900000"/>
              <a:gd name="connsiteX18" fmla="*/ 101250 w 540000"/>
              <a:gd name="connsiteY18" fmla="*/ 720000 h 900000"/>
              <a:gd name="connsiteX19" fmla="*/ 67500 w 540000"/>
              <a:gd name="connsiteY19" fmla="*/ 686250 h 900000"/>
              <a:gd name="connsiteX20" fmla="*/ 101250 w 540000"/>
              <a:gd name="connsiteY20" fmla="*/ 652500 h 900000"/>
              <a:gd name="connsiteX21" fmla="*/ 135000 w 540000"/>
              <a:gd name="connsiteY21" fmla="*/ 686250 h 900000"/>
              <a:gd name="connsiteX22" fmla="*/ 101250 w 540000"/>
              <a:gd name="connsiteY22" fmla="*/ 720000 h 900000"/>
              <a:gd name="connsiteX23" fmla="*/ 450000 w 540000"/>
              <a:gd name="connsiteY23" fmla="*/ 112500 h 900000"/>
              <a:gd name="connsiteX24" fmla="*/ 292500 w 540000"/>
              <a:gd name="connsiteY24" fmla="*/ 112500 h 900000"/>
              <a:gd name="connsiteX25" fmla="*/ 292500 w 540000"/>
              <a:gd name="connsiteY25" fmla="*/ 45000 h 900000"/>
              <a:gd name="connsiteX26" fmla="*/ 405000 w 540000"/>
              <a:gd name="connsiteY26" fmla="*/ 45000 h 900000"/>
              <a:gd name="connsiteX27" fmla="*/ 405000 w 540000"/>
              <a:gd name="connsiteY27" fmla="*/ 0 h 900000"/>
              <a:gd name="connsiteX28" fmla="*/ 135000 w 540000"/>
              <a:gd name="connsiteY28" fmla="*/ 0 h 900000"/>
              <a:gd name="connsiteX29" fmla="*/ 135000 w 540000"/>
              <a:gd name="connsiteY29" fmla="*/ 45000 h 900000"/>
              <a:gd name="connsiteX30" fmla="*/ 247500 w 540000"/>
              <a:gd name="connsiteY30" fmla="*/ 45000 h 900000"/>
              <a:gd name="connsiteX31" fmla="*/ 247500 w 540000"/>
              <a:gd name="connsiteY31" fmla="*/ 112500 h 900000"/>
              <a:gd name="connsiteX32" fmla="*/ 90000 w 540000"/>
              <a:gd name="connsiteY32" fmla="*/ 112500 h 900000"/>
              <a:gd name="connsiteX33" fmla="*/ 0 w 540000"/>
              <a:gd name="connsiteY33" fmla="*/ 202500 h 900000"/>
              <a:gd name="connsiteX34" fmla="*/ 0 w 540000"/>
              <a:gd name="connsiteY34" fmla="*/ 720000 h 900000"/>
              <a:gd name="connsiteX35" fmla="*/ 67500 w 540000"/>
              <a:gd name="connsiteY35" fmla="*/ 787500 h 900000"/>
              <a:gd name="connsiteX36" fmla="*/ 77625 w 540000"/>
              <a:gd name="connsiteY36" fmla="*/ 787500 h 900000"/>
              <a:gd name="connsiteX37" fmla="*/ 27000 w 540000"/>
              <a:gd name="connsiteY37" fmla="*/ 900000 h 900000"/>
              <a:gd name="connsiteX38" fmla="*/ 76500 w 540000"/>
              <a:gd name="connsiteY38" fmla="*/ 900000 h 900000"/>
              <a:gd name="connsiteX39" fmla="*/ 127125 w 540000"/>
              <a:gd name="connsiteY39" fmla="*/ 787500 h 900000"/>
              <a:gd name="connsiteX40" fmla="*/ 412875 w 540000"/>
              <a:gd name="connsiteY40" fmla="*/ 787500 h 900000"/>
              <a:gd name="connsiteX41" fmla="*/ 463500 w 540000"/>
              <a:gd name="connsiteY41" fmla="*/ 900000 h 900000"/>
              <a:gd name="connsiteX42" fmla="*/ 513000 w 540000"/>
              <a:gd name="connsiteY42" fmla="*/ 900000 h 900000"/>
              <a:gd name="connsiteX43" fmla="*/ 462375 w 540000"/>
              <a:gd name="connsiteY43" fmla="*/ 787500 h 900000"/>
              <a:gd name="connsiteX44" fmla="*/ 472500 w 540000"/>
              <a:gd name="connsiteY44" fmla="*/ 787500 h 900000"/>
              <a:gd name="connsiteX45" fmla="*/ 540000 w 540000"/>
              <a:gd name="connsiteY45" fmla="*/ 720000 h 900000"/>
              <a:gd name="connsiteX46" fmla="*/ 540000 w 540000"/>
              <a:gd name="connsiteY46" fmla="*/ 202500 h 900000"/>
              <a:gd name="connsiteX47" fmla="*/ 450000 w 540000"/>
              <a:gd name="connsiteY47" fmla="*/ 11250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40000" h="900000">
                <a:moveTo>
                  <a:pt x="472500" y="450000"/>
                </a:moveTo>
                <a:cubicBezTo>
                  <a:pt x="472500" y="462375"/>
                  <a:pt x="462375" y="472500"/>
                  <a:pt x="450000" y="472500"/>
                </a:cubicBezTo>
                <a:lnTo>
                  <a:pt x="90000" y="472500"/>
                </a:lnTo>
                <a:cubicBezTo>
                  <a:pt x="77625" y="472500"/>
                  <a:pt x="67500" y="462375"/>
                  <a:pt x="67500" y="450000"/>
                </a:cubicBezTo>
                <a:lnTo>
                  <a:pt x="67500" y="225000"/>
                </a:lnTo>
                <a:cubicBezTo>
                  <a:pt x="67500" y="200250"/>
                  <a:pt x="87750" y="180000"/>
                  <a:pt x="112500" y="180000"/>
                </a:cubicBezTo>
                <a:lnTo>
                  <a:pt x="202500" y="180000"/>
                </a:lnTo>
                <a:cubicBezTo>
                  <a:pt x="202500" y="167625"/>
                  <a:pt x="212625" y="157500"/>
                  <a:pt x="225000" y="157500"/>
                </a:cubicBezTo>
                <a:lnTo>
                  <a:pt x="315000" y="157500"/>
                </a:lnTo>
                <a:cubicBezTo>
                  <a:pt x="327375" y="157500"/>
                  <a:pt x="337500" y="167625"/>
                  <a:pt x="337500" y="180000"/>
                </a:cubicBezTo>
                <a:lnTo>
                  <a:pt x="427500" y="180000"/>
                </a:lnTo>
                <a:cubicBezTo>
                  <a:pt x="452250" y="180000"/>
                  <a:pt x="472500" y="200250"/>
                  <a:pt x="472500" y="225000"/>
                </a:cubicBezTo>
                <a:lnTo>
                  <a:pt x="472500" y="450000"/>
                </a:lnTo>
                <a:close/>
                <a:moveTo>
                  <a:pt x="438750" y="720000"/>
                </a:moveTo>
                <a:cubicBezTo>
                  <a:pt x="419625" y="720000"/>
                  <a:pt x="405000" y="705375"/>
                  <a:pt x="405000" y="686250"/>
                </a:cubicBezTo>
                <a:cubicBezTo>
                  <a:pt x="405000" y="667125"/>
                  <a:pt x="419625" y="652500"/>
                  <a:pt x="438750" y="652500"/>
                </a:cubicBezTo>
                <a:cubicBezTo>
                  <a:pt x="457875" y="652500"/>
                  <a:pt x="472500" y="667125"/>
                  <a:pt x="472500" y="686250"/>
                </a:cubicBezTo>
                <a:cubicBezTo>
                  <a:pt x="472500" y="705375"/>
                  <a:pt x="457875" y="720000"/>
                  <a:pt x="438750" y="720000"/>
                </a:cubicBezTo>
                <a:close/>
                <a:moveTo>
                  <a:pt x="101250" y="720000"/>
                </a:moveTo>
                <a:cubicBezTo>
                  <a:pt x="82125" y="720000"/>
                  <a:pt x="67500" y="705375"/>
                  <a:pt x="67500" y="686250"/>
                </a:cubicBezTo>
                <a:cubicBezTo>
                  <a:pt x="67500" y="667125"/>
                  <a:pt x="82125" y="652500"/>
                  <a:pt x="101250" y="652500"/>
                </a:cubicBezTo>
                <a:cubicBezTo>
                  <a:pt x="120375" y="652500"/>
                  <a:pt x="135000" y="667125"/>
                  <a:pt x="135000" y="686250"/>
                </a:cubicBezTo>
                <a:cubicBezTo>
                  <a:pt x="135000" y="705375"/>
                  <a:pt x="120375" y="720000"/>
                  <a:pt x="101250" y="720000"/>
                </a:cubicBezTo>
                <a:close/>
                <a:moveTo>
                  <a:pt x="450000" y="112500"/>
                </a:moveTo>
                <a:lnTo>
                  <a:pt x="292500" y="112500"/>
                </a:lnTo>
                <a:lnTo>
                  <a:pt x="292500" y="45000"/>
                </a:lnTo>
                <a:lnTo>
                  <a:pt x="405000" y="45000"/>
                </a:lnTo>
                <a:lnTo>
                  <a:pt x="405000" y="0"/>
                </a:lnTo>
                <a:lnTo>
                  <a:pt x="135000" y="0"/>
                </a:lnTo>
                <a:lnTo>
                  <a:pt x="135000" y="45000"/>
                </a:lnTo>
                <a:lnTo>
                  <a:pt x="247500" y="45000"/>
                </a:lnTo>
                <a:lnTo>
                  <a:pt x="247500" y="112500"/>
                </a:lnTo>
                <a:lnTo>
                  <a:pt x="90000" y="112500"/>
                </a:lnTo>
                <a:cubicBezTo>
                  <a:pt x="40500" y="112500"/>
                  <a:pt x="0" y="153000"/>
                  <a:pt x="0" y="202500"/>
                </a:cubicBezTo>
                <a:lnTo>
                  <a:pt x="0" y="720000"/>
                </a:lnTo>
                <a:cubicBezTo>
                  <a:pt x="0" y="757125"/>
                  <a:pt x="30375" y="787500"/>
                  <a:pt x="67500" y="787500"/>
                </a:cubicBezTo>
                <a:lnTo>
                  <a:pt x="77625" y="787500"/>
                </a:lnTo>
                <a:lnTo>
                  <a:pt x="27000" y="900000"/>
                </a:lnTo>
                <a:lnTo>
                  <a:pt x="76500" y="900000"/>
                </a:lnTo>
                <a:lnTo>
                  <a:pt x="127125" y="787500"/>
                </a:lnTo>
                <a:lnTo>
                  <a:pt x="412875" y="787500"/>
                </a:lnTo>
                <a:lnTo>
                  <a:pt x="463500" y="900000"/>
                </a:lnTo>
                <a:lnTo>
                  <a:pt x="513000" y="900000"/>
                </a:lnTo>
                <a:lnTo>
                  <a:pt x="462375" y="787500"/>
                </a:lnTo>
                <a:lnTo>
                  <a:pt x="472500" y="787500"/>
                </a:lnTo>
                <a:cubicBezTo>
                  <a:pt x="509625" y="787500"/>
                  <a:pt x="540000" y="757125"/>
                  <a:pt x="540000" y="720000"/>
                </a:cubicBezTo>
                <a:lnTo>
                  <a:pt x="540000" y="202500"/>
                </a:lnTo>
                <a:cubicBezTo>
                  <a:pt x="540000" y="153000"/>
                  <a:pt x="499500" y="112500"/>
                  <a:pt x="450000" y="112500"/>
                </a:cubicBezTo>
                <a:close/>
              </a:path>
            </a:pathLst>
          </a:custGeom>
          <a:solidFill>
            <a:schemeClr val="tx1"/>
          </a:solidFill>
          <a:ln w="11212" cap="flat">
            <a:noFill/>
            <a:prstDash val="solid"/>
            <a:miter/>
          </a:ln>
        </p:spPr>
        <p:txBody>
          <a:bodyPr rtlCol="0" anchor="ctr"/>
          <a:lstStyle/>
          <a:p>
            <a:endParaRPr lang="ja-JP" altLang="en-US"/>
          </a:p>
        </p:txBody>
      </p:sp>
      <p:pic>
        <p:nvPicPr>
          <p:cNvPr id="5" name="図 4" descr="おもちゃ, レゴ が含まれている画像&#10;&#10;自動的に生成された説明">
            <a:extLst>
              <a:ext uri="{FF2B5EF4-FFF2-40B4-BE49-F238E27FC236}">
                <a16:creationId xmlns:a16="http://schemas.microsoft.com/office/drawing/2014/main" xmlns="" id="{20D6B976-8298-487C-A38C-216BA7E02D55}"/>
              </a:ext>
            </a:extLst>
          </p:cNvPr>
          <p:cNvPicPr>
            <a:picLocks noChangeAspect="1"/>
          </p:cNvPicPr>
          <p:nvPr/>
        </p:nvPicPr>
        <p:blipFill>
          <a:blip r:embed="rId3"/>
          <a:stretch>
            <a:fillRect/>
          </a:stretch>
        </p:blipFill>
        <p:spPr>
          <a:xfrm>
            <a:off x="5373283" y="959969"/>
            <a:ext cx="1260000" cy="1369567"/>
          </a:xfrm>
          <a:prstGeom prst="rect">
            <a:avLst/>
          </a:prstGeom>
        </p:spPr>
      </p:pic>
      <p:sp>
        <p:nvSpPr>
          <p:cNvPr id="28" name="テキスト ボックス 27">
            <a:extLst>
              <a:ext uri="{FF2B5EF4-FFF2-40B4-BE49-F238E27FC236}">
                <a16:creationId xmlns:a16="http://schemas.microsoft.com/office/drawing/2014/main" xmlns="" id="{12AED2FD-04BA-4239-A587-208B33F45402}"/>
              </a:ext>
            </a:extLst>
          </p:cNvPr>
          <p:cNvSpPr txBox="1"/>
          <p:nvPr/>
        </p:nvSpPr>
        <p:spPr>
          <a:xfrm>
            <a:off x="1267761" y="2885036"/>
            <a:ext cx="559769" cy="246221"/>
          </a:xfrm>
          <a:prstGeom prst="rect">
            <a:avLst/>
          </a:prstGeom>
          <a:noFill/>
        </p:spPr>
        <p:txBody>
          <a:bodyPr wrap="none" rtlCol="0">
            <a:spAutoFit/>
          </a:bodyPr>
          <a:lstStyle/>
          <a:p>
            <a:r>
              <a:rPr kumimoji="1" lang="en-US" altLang="ja-JP" sz="1000" dirty="0"/>
              <a:t>10:00</a:t>
            </a:r>
            <a:endParaRPr kumimoji="1" lang="ja-JP" altLang="en-US" sz="1000" dirty="0"/>
          </a:p>
        </p:txBody>
      </p:sp>
      <p:sp>
        <p:nvSpPr>
          <p:cNvPr id="31" name="テキスト ボックス 30">
            <a:extLst>
              <a:ext uri="{FF2B5EF4-FFF2-40B4-BE49-F238E27FC236}">
                <a16:creationId xmlns:a16="http://schemas.microsoft.com/office/drawing/2014/main" xmlns="" id="{B40F5E22-5062-48B2-8F16-A6FBFFC2AB3A}"/>
              </a:ext>
            </a:extLst>
          </p:cNvPr>
          <p:cNvSpPr txBox="1"/>
          <p:nvPr/>
        </p:nvSpPr>
        <p:spPr>
          <a:xfrm>
            <a:off x="5119547" y="2888924"/>
            <a:ext cx="559769" cy="246221"/>
          </a:xfrm>
          <a:prstGeom prst="rect">
            <a:avLst/>
          </a:prstGeom>
          <a:noFill/>
        </p:spPr>
        <p:txBody>
          <a:bodyPr wrap="none" rtlCol="0">
            <a:spAutoFit/>
          </a:bodyPr>
          <a:lstStyle/>
          <a:p>
            <a:r>
              <a:rPr kumimoji="1" lang="en-US" altLang="ja-JP" sz="1000" dirty="0"/>
              <a:t>14:00</a:t>
            </a:r>
            <a:endParaRPr kumimoji="1" lang="ja-JP" altLang="en-US" sz="1000" dirty="0"/>
          </a:p>
        </p:txBody>
      </p:sp>
    </p:spTree>
    <p:extLst>
      <p:ext uri="{BB962C8B-B14F-4D97-AF65-F5344CB8AC3E}">
        <p14:creationId xmlns:p14="http://schemas.microsoft.com/office/powerpoint/2010/main" val="42682691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CA132EF9-C9CC-4707-8345-1B783235B3A0}"/>
              </a:ext>
            </a:extLst>
          </p:cNvPr>
          <p:cNvSpPr>
            <a:spLocks noGrp="1"/>
          </p:cNvSpPr>
          <p:nvPr>
            <p:ph type="ctrTitle"/>
          </p:nvPr>
        </p:nvSpPr>
        <p:spPr/>
        <p:txBody>
          <a:bodyPr/>
          <a:lstStyle/>
          <a:p>
            <a:r>
              <a:rPr kumimoji="1" lang="ja-JP" altLang="en-US" sz="2400" dirty="0"/>
              <a:t>サテライトオフィス勤務</a:t>
            </a:r>
            <a:r>
              <a:rPr lang="ja-JP" altLang="en-US" sz="2400" dirty="0"/>
              <a:t>を活用した</a:t>
            </a:r>
            <a:r>
              <a:rPr kumimoji="1" lang="en-US" altLang="ja-JP" sz="2400" dirty="0"/>
              <a:t>1</a:t>
            </a:r>
            <a:r>
              <a:rPr kumimoji="1" lang="ja-JP" altLang="en-US" sz="2400" dirty="0"/>
              <a:t>日のスケジュール</a:t>
            </a:r>
            <a:r>
              <a:rPr lang="ja-JP" altLang="en-US" sz="2400" dirty="0"/>
              <a:t>例</a:t>
            </a:r>
            <a:endParaRPr kumimoji="1" lang="ja-JP" altLang="en-US" sz="2400" dirty="0"/>
          </a:p>
        </p:txBody>
      </p:sp>
      <p:graphicFrame>
        <p:nvGraphicFramePr>
          <p:cNvPr id="6" name="表 5">
            <a:extLst>
              <a:ext uri="{FF2B5EF4-FFF2-40B4-BE49-F238E27FC236}">
                <a16:creationId xmlns:a16="http://schemas.microsoft.com/office/drawing/2014/main" xmlns="" id="{C63EBEE0-FDB7-43B5-AA0A-778C658A05FB}"/>
              </a:ext>
            </a:extLst>
          </p:cNvPr>
          <p:cNvGraphicFramePr>
            <a:graphicFrameLocks noGrp="1"/>
          </p:cNvGraphicFramePr>
          <p:nvPr/>
        </p:nvGraphicFramePr>
        <p:xfrm>
          <a:off x="421742" y="3123231"/>
          <a:ext cx="8358251" cy="409795"/>
        </p:xfrm>
        <a:graphic>
          <a:graphicData uri="http://schemas.openxmlformats.org/drawingml/2006/table">
            <a:tbl>
              <a:tblPr firstRow="1" bandRow="1">
                <a:tableStyleId>{5C22544A-7EE6-4342-B048-85BDC9FD1C3A}</a:tableStyleId>
              </a:tblPr>
              <a:tblGrid>
                <a:gridCol w="6588485">
                  <a:extLst>
                    <a:ext uri="{9D8B030D-6E8A-4147-A177-3AD203B41FA5}">
                      <a16:colId xmlns:a16="http://schemas.microsoft.com/office/drawing/2014/main" xmlns="" val="4168963556"/>
                    </a:ext>
                  </a:extLst>
                </a:gridCol>
                <a:gridCol w="884883">
                  <a:extLst>
                    <a:ext uri="{9D8B030D-6E8A-4147-A177-3AD203B41FA5}">
                      <a16:colId xmlns:a16="http://schemas.microsoft.com/office/drawing/2014/main" xmlns="" val="648028024"/>
                    </a:ext>
                  </a:extLst>
                </a:gridCol>
                <a:gridCol w="884883">
                  <a:extLst>
                    <a:ext uri="{9D8B030D-6E8A-4147-A177-3AD203B41FA5}">
                      <a16:colId xmlns:a16="http://schemas.microsoft.com/office/drawing/2014/main" xmlns="" val="2667179308"/>
                    </a:ext>
                  </a:extLst>
                </a:gridCol>
              </a:tblGrid>
              <a:tr h="409795">
                <a:tc>
                  <a:txBody>
                    <a:bodyPr/>
                    <a:lstStyle/>
                    <a:p>
                      <a:r>
                        <a:rPr kumimoji="1" lang="ja-JP" altLang="en-US" sz="1600" b="0" dirty="0">
                          <a:solidFill>
                            <a:schemeClr val="tx1"/>
                          </a:solidFill>
                        </a:rPr>
                        <a:t>①</a:t>
                      </a:r>
                      <a:endParaRPr kumimoji="1" lang="en-US" altLang="ja-JP"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b="1" dirty="0">
                          <a:solidFill>
                            <a:srgbClr val="0033CC"/>
                          </a:solidFill>
                        </a:rPr>
                        <a:t>②</a:t>
                      </a:r>
                      <a:endParaRPr kumimoji="1" lang="en-US" altLang="ja-JP" sz="1600" b="1" dirty="0">
                        <a:solidFill>
                          <a:srgbClr val="0033C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b="1" dirty="0">
                          <a:solidFill>
                            <a:srgbClr val="0033CC"/>
                          </a:solidFill>
                        </a:rPr>
                        <a:t>③</a:t>
                      </a:r>
                      <a:endParaRPr kumimoji="1" lang="en-US" altLang="ja-JP" sz="1600" b="1" dirty="0">
                        <a:solidFill>
                          <a:srgbClr val="0033C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xmlns="" val="2463033044"/>
                  </a:ext>
                </a:extLst>
              </a:tr>
            </a:tbl>
          </a:graphicData>
        </a:graphic>
      </p:graphicFrame>
      <p:sp>
        <p:nvSpPr>
          <p:cNvPr id="13" name="四角形: 角を丸くする 12">
            <a:extLst>
              <a:ext uri="{FF2B5EF4-FFF2-40B4-BE49-F238E27FC236}">
                <a16:creationId xmlns:a16="http://schemas.microsoft.com/office/drawing/2014/main" xmlns="" id="{A3F5ED86-9B44-466D-B2D6-FAAC8E9FF6D1}"/>
              </a:ext>
            </a:extLst>
          </p:cNvPr>
          <p:cNvSpPr/>
          <p:nvPr/>
        </p:nvSpPr>
        <p:spPr>
          <a:xfrm>
            <a:off x="2613071" y="959969"/>
            <a:ext cx="1800000" cy="1800000"/>
          </a:xfrm>
          <a:prstGeom prst="roundRect">
            <a:avLst/>
          </a:prstGeom>
          <a:solidFill>
            <a:srgbClr val="CCECFF"/>
          </a:solidFill>
          <a:ln>
            <a:noFill/>
          </a:ln>
        </p:spPr>
        <p:style>
          <a:lnRef idx="2">
            <a:schemeClr val="dk1"/>
          </a:lnRef>
          <a:fillRef idx="1">
            <a:schemeClr val="lt1"/>
          </a:fillRef>
          <a:effectRef idx="0">
            <a:schemeClr val="dk1"/>
          </a:effectRef>
          <a:fontRef idx="minor">
            <a:schemeClr val="dk1"/>
          </a:fontRef>
        </p:style>
        <p:txBody>
          <a:bodyPr rtlCol="0" anchor="t"/>
          <a:lstStyle/>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pPr algn="ctr"/>
            <a:r>
              <a:rPr lang="ja-JP" altLang="en-US" sz="1600" dirty="0">
                <a:solidFill>
                  <a:schemeClr val="tx1"/>
                </a:solidFill>
              </a:rPr>
              <a:t>サテライト</a:t>
            </a:r>
            <a:endParaRPr lang="en-US" altLang="ja-JP" sz="1600" dirty="0">
              <a:solidFill>
                <a:schemeClr val="tx1"/>
              </a:solidFill>
            </a:endParaRPr>
          </a:p>
          <a:p>
            <a:pPr algn="ctr"/>
            <a:r>
              <a:rPr lang="ja-JP" altLang="en-US" sz="1600" dirty="0">
                <a:solidFill>
                  <a:schemeClr val="tx1"/>
                </a:solidFill>
              </a:rPr>
              <a:t>オフィス勤務</a:t>
            </a:r>
            <a:endParaRPr lang="en-US" altLang="ja-JP" sz="1600"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p:txBody>
      </p:sp>
      <p:sp>
        <p:nvSpPr>
          <p:cNvPr id="20" name="正方形/長方形 19">
            <a:extLst>
              <a:ext uri="{FF2B5EF4-FFF2-40B4-BE49-F238E27FC236}">
                <a16:creationId xmlns:a16="http://schemas.microsoft.com/office/drawing/2014/main" xmlns="" id="{BA2AB851-AF92-4C73-BD7A-8DDE30C9358A}"/>
              </a:ext>
            </a:extLst>
          </p:cNvPr>
          <p:cNvSpPr/>
          <p:nvPr/>
        </p:nvSpPr>
        <p:spPr>
          <a:xfrm>
            <a:off x="4846784" y="2356475"/>
            <a:ext cx="2492999" cy="409795"/>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r>
              <a:rPr lang="ja-JP" altLang="en-US" dirty="0"/>
              <a:t>技術職の</a:t>
            </a:r>
            <a:r>
              <a:rPr lang="en-US" altLang="ja-JP" dirty="0"/>
              <a:t>C</a:t>
            </a:r>
            <a:r>
              <a:rPr lang="ja-JP" altLang="en-US" dirty="0"/>
              <a:t>さんの場合</a:t>
            </a:r>
            <a:endParaRPr lang="en-US" altLang="ja-JP" dirty="0"/>
          </a:p>
        </p:txBody>
      </p:sp>
      <p:grpSp>
        <p:nvGrpSpPr>
          <p:cNvPr id="21" name="グループ化 20">
            <a:extLst>
              <a:ext uri="{FF2B5EF4-FFF2-40B4-BE49-F238E27FC236}">
                <a16:creationId xmlns:a16="http://schemas.microsoft.com/office/drawing/2014/main" xmlns="" id="{E4835193-79D4-48AB-9CC6-5A08A730BA17}"/>
              </a:ext>
            </a:extLst>
          </p:cNvPr>
          <p:cNvGrpSpPr/>
          <p:nvPr/>
        </p:nvGrpSpPr>
        <p:grpSpPr>
          <a:xfrm>
            <a:off x="175838" y="2877008"/>
            <a:ext cx="8753980" cy="254249"/>
            <a:chOff x="147372" y="3911348"/>
            <a:chExt cx="8753980" cy="254249"/>
          </a:xfrm>
        </p:grpSpPr>
        <p:sp>
          <p:nvSpPr>
            <p:cNvPr id="22" name="テキスト ボックス 21">
              <a:extLst>
                <a:ext uri="{FF2B5EF4-FFF2-40B4-BE49-F238E27FC236}">
                  <a16:creationId xmlns:a16="http://schemas.microsoft.com/office/drawing/2014/main" xmlns="" id="{D945E5DD-1FE3-437E-8600-05A594CA2F5C}"/>
                </a:ext>
              </a:extLst>
            </p:cNvPr>
            <p:cNvSpPr txBox="1"/>
            <p:nvPr/>
          </p:nvSpPr>
          <p:spPr>
            <a:xfrm>
              <a:off x="147372" y="3911350"/>
              <a:ext cx="559769" cy="246221"/>
            </a:xfrm>
            <a:prstGeom prst="rect">
              <a:avLst/>
            </a:prstGeom>
            <a:noFill/>
          </p:spPr>
          <p:txBody>
            <a:bodyPr wrap="none" rtlCol="0">
              <a:spAutoFit/>
            </a:bodyPr>
            <a:lstStyle/>
            <a:p>
              <a:r>
                <a:rPr kumimoji="1" lang="en-US" altLang="ja-JP" sz="1000" dirty="0"/>
                <a:t>09:00</a:t>
              </a:r>
              <a:endParaRPr kumimoji="1" lang="ja-JP" altLang="en-US" sz="1000" dirty="0"/>
            </a:p>
          </p:txBody>
        </p:sp>
        <p:sp>
          <p:nvSpPr>
            <p:cNvPr id="27" name="テキスト ボックス 26">
              <a:extLst>
                <a:ext uri="{FF2B5EF4-FFF2-40B4-BE49-F238E27FC236}">
                  <a16:creationId xmlns:a16="http://schemas.microsoft.com/office/drawing/2014/main" xmlns="" id="{D6D8BDBD-B69C-4C97-B76E-82EB82BABBAA}"/>
                </a:ext>
              </a:extLst>
            </p:cNvPr>
            <p:cNvSpPr txBox="1"/>
            <p:nvPr/>
          </p:nvSpPr>
          <p:spPr>
            <a:xfrm>
              <a:off x="6754660" y="3911348"/>
              <a:ext cx="559769" cy="246221"/>
            </a:xfrm>
            <a:prstGeom prst="rect">
              <a:avLst/>
            </a:prstGeom>
            <a:noFill/>
          </p:spPr>
          <p:txBody>
            <a:bodyPr wrap="none" rtlCol="0">
              <a:spAutoFit/>
            </a:bodyPr>
            <a:lstStyle/>
            <a:p>
              <a:r>
                <a:rPr kumimoji="1" lang="en-US" altLang="ja-JP" sz="1000" dirty="0"/>
                <a:t>16:30</a:t>
              </a:r>
              <a:endParaRPr kumimoji="1" lang="ja-JP" altLang="en-US" sz="1000" dirty="0"/>
            </a:p>
          </p:txBody>
        </p:sp>
        <p:sp>
          <p:nvSpPr>
            <p:cNvPr id="29" name="テキスト ボックス 28">
              <a:extLst>
                <a:ext uri="{FF2B5EF4-FFF2-40B4-BE49-F238E27FC236}">
                  <a16:creationId xmlns:a16="http://schemas.microsoft.com/office/drawing/2014/main" xmlns="" id="{05FE2860-7AEC-49BD-95CD-BBA66CC117AC}"/>
                </a:ext>
              </a:extLst>
            </p:cNvPr>
            <p:cNvSpPr txBox="1"/>
            <p:nvPr/>
          </p:nvSpPr>
          <p:spPr>
            <a:xfrm>
              <a:off x="8341583" y="3919376"/>
              <a:ext cx="559769" cy="246221"/>
            </a:xfrm>
            <a:prstGeom prst="rect">
              <a:avLst/>
            </a:prstGeom>
            <a:noFill/>
          </p:spPr>
          <p:txBody>
            <a:bodyPr wrap="none" rtlCol="0">
              <a:spAutoFit/>
            </a:bodyPr>
            <a:lstStyle/>
            <a:p>
              <a:r>
                <a:rPr kumimoji="1" lang="en-US" altLang="ja-JP" sz="1000" dirty="0"/>
                <a:t>18:30</a:t>
              </a:r>
              <a:endParaRPr kumimoji="1" lang="ja-JP" altLang="en-US" sz="1000" dirty="0"/>
            </a:p>
          </p:txBody>
        </p:sp>
      </p:grpSp>
      <p:graphicFrame>
        <p:nvGraphicFramePr>
          <p:cNvPr id="4" name="表 4">
            <a:extLst>
              <a:ext uri="{FF2B5EF4-FFF2-40B4-BE49-F238E27FC236}">
                <a16:creationId xmlns:a16="http://schemas.microsoft.com/office/drawing/2014/main" xmlns="" id="{23BDD235-64B7-40FA-8A08-A15A57265049}"/>
              </a:ext>
            </a:extLst>
          </p:cNvPr>
          <p:cNvGraphicFramePr>
            <a:graphicFrameLocks noGrp="1"/>
          </p:cNvGraphicFramePr>
          <p:nvPr/>
        </p:nvGraphicFramePr>
        <p:xfrm>
          <a:off x="1517181" y="3828357"/>
          <a:ext cx="6096000" cy="1469264"/>
        </p:xfrm>
        <a:graphic>
          <a:graphicData uri="http://schemas.openxmlformats.org/drawingml/2006/table">
            <a:tbl>
              <a:tblPr firstRow="1" bandRow="1">
                <a:tableStyleId>{5C22544A-7EE6-4342-B048-85BDC9FD1C3A}</a:tableStyleId>
              </a:tblPr>
              <a:tblGrid>
                <a:gridCol w="800613">
                  <a:extLst>
                    <a:ext uri="{9D8B030D-6E8A-4147-A177-3AD203B41FA5}">
                      <a16:colId xmlns:a16="http://schemas.microsoft.com/office/drawing/2014/main" xmlns="" val="1215676243"/>
                    </a:ext>
                  </a:extLst>
                </a:gridCol>
                <a:gridCol w="5295387">
                  <a:extLst>
                    <a:ext uri="{9D8B030D-6E8A-4147-A177-3AD203B41FA5}">
                      <a16:colId xmlns:a16="http://schemas.microsoft.com/office/drawing/2014/main" xmlns="" val="345610862"/>
                    </a:ext>
                  </a:extLst>
                </a:gridCol>
              </a:tblGrid>
              <a:tr h="277432">
                <a:tc>
                  <a:txBody>
                    <a:bodyPr/>
                    <a:lstStyle/>
                    <a:p>
                      <a:r>
                        <a:rPr kumimoji="1" lang="en-US" altLang="ja-JP" sz="1200" dirty="0"/>
                        <a:t>No.</a:t>
                      </a:r>
                      <a:endParaRPr kumimoji="1" lang="ja-JP" altLang="en-US" sz="1200" dirty="0"/>
                    </a:p>
                  </a:txBody>
                  <a:tcPr/>
                </a:tc>
                <a:tc>
                  <a:txBody>
                    <a:bodyPr/>
                    <a:lstStyle/>
                    <a:p>
                      <a:r>
                        <a:rPr kumimoji="1" lang="ja-JP" altLang="en-US" sz="1200" dirty="0"/>
                        <a:t>業務内容</a:t>
                      </a:r>
                    </a:p>
                  </a:txBody>
                  <a:tcPr/>
                </a:tc>
                <a:extLst>
                  <a:ext uri="{0D108BD9-81ED-4DB2-BD59-A6C34878D82A}">
                    <a16:rowId xmlns:a16="http://schemas.microsoft.com/office/drawing/2014/main" xmlns="" val="902703182"/>
                  </a:ext>
                </a:extLst>
              </a:tr>
              <a:tr h="277432">
                <a:tc>
                  <a:txBody>
                    <a:bodyPr/>
                    <a:lstStyle/>
                    <a:p>
                      <a:r>
                        <a:rPr kumimoji="1" lang="ja-JP" altLang="en-US" sz="1200" dirty="0"/>
                        <a:t>①</a:t>
                      </a:r>
                    </a:p>
                  </a:txBody>
                  <a:tcPr/>
                </a:tc>
                <a:tc>
                  <a:txBody>
                    <a:bodyPr/>
                    <a:lstStyle/>
                    <a:p>
                      <a:r>
                        <a:rPr kumimoji="1" lang="ja-JP" altLang="en-US" sz="1200" dirty="0"/>
                        <a:t>お客様先でシステム設定作業</a:t>
                      </a:r>
                    </a:p>
                  </a:txBody>
                  <a:tcPr/>
                </a:tc>
                <a:extLst>
                  <a:ext uri="{0D108BD9-81ED-4DB2-BD59-A6C34878D82A}">
                    <a16:rowId xmlns:a16="http://schemas.microsoft.com/office/drawing/2014/main" xmlns="" val="2875634082"/>
                  </a:ext>
                </a:extLst>
              </a:tr>
              <a:tr h="277432">
                <a:tc>
                  <a:txBody>
                    <a:bodyPr/>
                    <a:lstStyle/>
                    <a:p>
                      <a:r>
                        <a:rPr kumimoji="1" lang="ja-JP" altLang="en-US" sz="1200" dirty="0">
                          <a:solidFill>
                            <a:srgbClr val="0033CC"/>
                          </a:solidFill>
                        </a:rPr>
                        <a:t>②</a:t>
                      </a:r>
                    </a:p>
                  </a:txBody>
                  <a:tcPr/>
                </a:tc>
                <a:tc>
                  <a:txBody>
                    <a:bodyPr/>
                    <a:lstStyle/>
                    <a:p>
                      <a:r>
                        <a:rPr kumimoji="1" lang="ja-JP" altLang="en-US" sz="1200" dirty="0">
                          <a:solidFill>
                            <a:srgbClr val="0033CC"/>
                          </a:solidFill>
                        </a:rPr>
                        <a:t>お客様先近くのサテライトオフィスにて、</a:t>
                      </a:r>
                      <a:endParaRPr kumimoji="1" lang="en-US" altLang="ja-JP" sz="1200" dirty="0">
                        <a:solidFill>
                          <a:srgbClr val="0033CC"/>
                        </a:solidFill>
                      </a:endParaRPr>
                    </a:p>
                    <a:p>
                      <a:r>
                        <a:rPr kumimoji="1" lang="ja-JP" altLang="en-US" sz="1200" dirty="0">
                          <a:solidFill>
                            <a:srgbClr val="0033CC"/>
                          </a:solidFill>
                        </a:rPr>
                        <a:t>社内メンバーとの会議 </a:t>
                      </a:r>
                      <a:r>
                        <a:rPr kumimoji="1" lang="en-US" altLang="ja-JP" sz="1200" dirty="0">
                          <a:solidFill>
                            <a:srgbClr val="0033CC"/>
                          </a:solidFill>
                        </a:rPr>
                        <a:t>(Web</a:t>
                      </a:r>
                      <a:r>
                        <a:rPr kumimoji="1" lang="ja-JP" altLang="en-US" sz="1200" dirty="0">
                          <a:solidFill>
                            <a:srgbClr val="0033CC"/>
                          </a:solidFill>
                        </a:rPr>
                        <a:t>会議システムを利用</a:t>
                      </a:r>
                      <a:r>
                        <a:rPr kumimoji="1" lang="en-US" altLang="ja-JP" sz="1200" dirty="0">
                          <a:solidFill>
                            <a:srgbClr val="0033CC"/>
                          </a:solidFill>
                        </a:rPr>
                        <a:t>)</a:t>
                      </a:r>
                      <a:endParaRPr kumimoji="1" lang="ja-JP" altLang="en-US" sz="1200" dirty="0">
                        <a:solidFill>
                          <a:srgbClr val="0033CC"/>
                        </a:solidFill>
                      </a:endParaRPr>
                    </a:p>
                  </a:txBody>
                  <a:tcPr/>
                </a:tc>
                <a:extLst>
                  <a:ext uri="{0D108BD9-81ED-4DB2-BD59-A6C34878D82A}">
                    <a16:rowId xmlns:a16="http://schemas.microsoft.com/office/drawing/2014/main" xmlns="" val="3831631503"/>
                  </a:ext>
                </a:extLst>
              </a:tr>
              <a:tr h="277432">
                <a:tc>
                  <a:txBody>
                    <a:bodyPr/>
                    <a:lstStyle/>
                    <a:p>
                      <a:r>
                        <a:rPr kumimoji="1" lang="ja-JP" altLang="en-US" sz="1200" dirty="0">
                          <a:solidFill>
                            <a:srgbClr val="0033CC"/>
                          </a:solidFill>
                        </a:rPr>
                        <a:t>③</a:t>
                      </a:r>
                    </a:p>
                  </a:txBody>
                  <a:tcPr/>
                </a:tc>
                <a:tc>
                  <a:txBody>
                    <a:bodyPr/>
                    <a:lstStyle/>
                    <a:p>
                      <a:r>
                        <a:rPr kumimoji="1" lang="ja-JP" altLang="en-US" sz="1200" dirty="0">
                          <a:solidFill>
                            <a:srgbClr val="0033CC"/>
                          </a:solidFill>
                        </a:rPr>
                        <a:t>お客様先近くのサテライトオフィスにて、本日の作業報告書を作成。</a:t>
                      </a:r>
                      <a:endParaRPr kumimoji="1" lang="en-US" altLang="ja-JP" sz="1200" dirty="0">
                        <a:solidFill>
                          <a:srgbClr val="0033CC"/>
                        </a:solidFill>
                      </a:endParaRPr>
                    </a:p>
                    <a:p>
                      <a:r>
                        <a:rPr kumimoji="1" lang="ja-JP" altLang="en-US" sz="1200" dirty="0">
                          <a:solidFill>
                            <a:srgbClr val="0033CC"/>
                          </a:solidFill>
                        </a:rPr>
                        <a:t>作成後、自社オフィスには戻らず直帰。</a:t>
                      </a:r>
                    </a:p>
                  </a:txBody>
                  <a:tcPr/>
                </a:tc>
                <a:extLst>
                  <a:ext uri="{0D108BD9-81ED-4DB2-BD59-A6C34878D82A}">
                    <a16:rowId xmlns:a16="http://schemas.microsoft.com/office/drawing/2014/main" xmlns="" val="2364955524"/>
                  </a:ext>
                </a:extLst>
              </a:tr>
            </a:tbl>
          </a:graphicData>
        </a:graphic>
      </p:graphicFrame>
      <p:pic>
        <p:nvPicPr>
          <p:cNvPr id="5" name="グラフィックス 4" descr="都市">
            <a:extLst>
              <a:ext uri="{FF2B5EF4-FFF2-40B4-BE49-F238E27FC236}">
                <a16:creationId xmlns:a16="http://schemas.microsoft.com/office/drawing/2014/main" xmlns="" id="{9E5645FA-9F9E-44E3-A34F-D0D9B121D0A4}"/>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3055871" y="1168769"/>
            <a:ext cx="914400" cy="914400"/>
          </a:xfrm>
          <a:prstGeom prst="rect">
            <a:avLst/>
          </a:prstGeom>
        </p:spPr>
      </p:pic>
      <p:pic>
        <p:nvPicPr>
          <p:cNvPr id="8" name="図 7" descr="座る, クマ, コンピュータ, ぬいぐるみ が含まれている画像&#10;&#10;自動的に生成された説明">
            <a:extLst>
              <a:ext uri="{FF2B5EF4-FFF2-40B4-BE49-F238E27FC236}">
                <a16:creationId xmlns:a16="http://schemas.microsoft.com/office/drawing/2014/main" xmlns="" id="{B241DD4C-C772-4DED-99F4-FE696FB9B3E6}"/>
              </a:ext>
            </a:extLst>
          </p:cNvPr>
          <p:cNvPicPr>
            <a:picLocks noChangeAspect="1"/>
          </p:cNvPicPr>
          <p:nvPr/>
        </p:nvPicPr>
        <p:blipFill>
          <a:blip r:embed="rId5"/>
          <a:stretch>
            <a:fillRect/>
          </a:stretch>
        </p:blipFill>
        <p:spPr>
          <a:xfrm>
            <a:off x="5423719" y="959969"/>
            <a:ext cx="1296000" cy="1296000"/>
          </a:xfrm>
          <a:prstGeom prst="rect">
            <a:avLst/>
          </a:prstGeom>
        </p:spPr>
      </p:pic>
      <p:sp>
        <p:nvSpPr>
          <p:cNvPr id="28" name="テキスト ボックス 27">
            <a:extLst>
              <a:ext uri="{FF2B5EF4-FFF2-40B4-BE49-F238E27FC236}">
                <a16:creationId xmlns:a16="http://schemas.microsoft.com/office/drawing/2014/main" xmlns="" id="{644D684E-0D7A-4EBA-8200-029C25925894}"/>
              </a:ext>
            </a:extLst>
          </p:cNvPr>
          <p:cNvSpPr txBox="1"/>
          <p:nvPr/>
        </p:nvSpPr>
        <p:spPr>
          <a:xfrm>
            <a:off x="7623982" y="2885035"/>
            <a:ext cx="559769" cy="246221"/>
          </a:xfrm>
          <a:prstGeom prst="rect">
            <a:avLst/>
          </a:prstGeom>
          <a:noFill/>
        </p:spPr>
        <p:txBody>
          <a:bodyPr wrap="none" rtlCol="0">
            <a:spAutoFit/>
          </a:bodyPr>
          <a:lstStyle/>
          <a:p>
            <a:r>
              <a:rPr kumimoji="1" lang="en-US" altLang="ja-JP" sz="1000" dirty="0"/>
              <a:t>17:30</a:t>
            </a:r>
            <a:endParaRPr kumimoji="1" lang="ja-JP" altLang="en-US" sz="1000" dirty="0"/>
          </a:p>
        </p:txBody>
      </p:sp>
    </p:spTree>
    <p:extLst>
      <p:ext uri="{BB962C8B-B14F-4D97-AF65-F5344CB8AC3E}">
        <p14:creationId xmlns:p14="http://schemas.microsoft.com/office/powerpoint/2010/main" val="8638341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a:xfrm>
            <a:off x="1241847" y="1004299"/>
            <a:ext cx="7598238" cy="765404"/>
          </a:xfrm>
        </p:spPr>
        <p:txBody>
          <a:bodyPr/>
          <a:lstStyle/>
          <a:p>
            <a:r>
              <a:rPr lang="ja-JP" altLang="en-US" sz="3200" dirty="0">
                <a:solidFill>
                  <a:schemeClr val="tx2"/>
                </a:solidFill>
              </a:rPr>
              <a:t>コロナ禍でのテレワーク事情</a:t>
            </a:r>
            <a:r>
              <a:rPr kumimoji="1" lang="en-US" altLang="ja-JP" sz="3200" dirty="0">
                <a:solidFill>
                  <a:schemeClr val="tx2"/>
                </a:solidFill>
              </a:rPr>
              <a:t/>
            </a:r>
            <a:br>
              <a:rPr kumimoji="1" lang="en-US" altLang="ja-JP" sz="3200" dirty="0">
                <a:solidFill>
                  <a:schemeClr val="tx2"/>
                </a:solidFill>
              </a:rPr>
            </a:br>
            <a:endParaRPr kumimoji="1" lang="ja-JP" altLang="en-US" sz="3200" dirty="0">
              <a:solidFill>
                <a:schemeClr val="tx2"/>
              </a:solidFill>
            </a:endParaRPr>
          </a:p>
        </p:txBody>
      </p:sp>
      <p:sp>
        <p:nvSpPr>
          <p:cNvPr id="5" name="テキスト プレースホルダー 4"/>
          <p:cNvSpPr>
            <a:spLocks noGrp="1"/>
          </p:cNvSpPr>
          <p:nvPr>
            <p:ph type="body" sz="quarter" idx="11"/>
          </p:nvPr>
        </p:nvSpPr>
        <p:spPr/>
        <p:txBody>
          <a:bodyPr>
            <a:normAutofit lnSpcReduction="10000"/>
          </a:bodyPr>
          <a:lstStyle/>
          <a:p>
            <a:r>
              <a:rPr lang="ja-JP" altLang="en-US" dirty="0"/>
              <a:t>４</a:t>
            </a:r>
            <a:endParaRPr kumimoji="1" lang="ja-JP" altLang="en-US" dirty="0"/>
          </a:p>
        </p:txBody>
      </p:sp>
    </p:spTree>
    <p:extLst>
      <p:ext uri="{BB962C8B-B14F-4D97-AF65-F5344CB8AC3E}">
        <p14:creationId xmlns:p14="http://schemas.microsoft.com/office/powerpoint/2010/main" val="21886036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a:xfrm>
            <a:off x="1042814" y="1031345"/>
            <a:ext cx="7598238" cy="1219657"/>
          </a:xfrm>
        </p:spPr>
        <p:txBody>
          <a:bodyPr/>
          <a:lstStyle/>
          <a:p>
            <a:r>
              <a:rPr lang="ja-JP" altLang="en-US" sz="3200" dirty="0">
                <a:solidFill>
                  <a:schemeClr val="tx2"/>
                </a:solidFill>
              </a:rPr>
              <a:t>テレワークとは</a:t>
            </a:r>
            <a:endParaRPr kumimoji="1" lang="ja-JP" altLang="en-US" sz="3200" dirty="0">
              <a:solidFill>
                <a:schemeClr val="tx2"/>
              </a:solidFill>
            </a:endParaRPr>
          </a:p>
        </p:txBody>
      </p:sp>
      <p:sp>
        <p:nvSpPr>
          <p:cNvPr id="7" name="テキスト プレースホルダー 6"/>
          <p:cNvSpPr>
            <a:spLocks noGrp="1"/>
          </p:cNvSpPr>
          <p:nvPr>
            <p:ph type="body" sz="quarter" idx="11"/>
          </p:nvPr>
        </p:nvSpPr>
        <p:spPr/>
        <p:txBody>
          <a:bodyPr/>
          <a:lstStyle/>
          <a:p>
            <a:r>
              <a:rPr kumimoji="1" lang="ja-JP" altLang="en-US" dirty="0"/>
              <a:t>１</a:t>
            </a:r>
          </a:p>
        </p:txBody>
      </p:sp>
    </p:spTree>
    <p:extLst>
      <p:ext uri="{BB962C8B-B14F-4D97-AF65-F5344CB8AC3E}">
        <p14:creationId xmlns:p14="http://schemas.microsoft.com/office/powerpoint/2010/main" val="42120742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75677" y="1899795"/>
            <a:ext cx="5779007" cy="4380390"/>
          </a:xfrm>
        </p:spPr>
      </p:pic>
      <p:sp>
        <p:nvSpPr>
          <p:cNvPr id="3" name="タイトル 2"/>
          <p:cNvSpPr>
            <a:spLocks noGrp="1"/>
          </p:cNvSpPr>
          <p:nvPr>
            <p:ph type="ctrTitle"/>
          </p:nvPr>
        </p:nvSpPr>
        <p:spPr/>
        <p:txBody>
          <a:bodyPr>
            <a:normAutofit fontScale="90000"/>
          </a:bodyPr>
          <a:lstStyle/>
          <a:p>
            <a:r>
              <a:rPr kumimoji="1" lang="ja-JP" altLang="en-US" dirty="0"/>
              <a:t>緊急事態宣言後のテレワーク実施率</a:t>
            </a:r>
          </a:p>
        </p:txBody>
      </p:sp>
      <p:sp>
        <p:nvSpPr>
          <p:cNvPr id="5" name="テキスト ボックス 4"/>
          <p:cNvSpPr txBox="1"/>
          <p:nvPr/>
        </p:nvSpPr>
        <p:spPr>
          <a:xfrm>
            <a:off x="774954" y="985020"/>
            <a:ext cx="8369046" cy="707886"/>
          </a:xfrm>
          <a:prstGeom prst="rect">
            <a:avLst/>
          </a:prstGeom>
          <a:noFill/>
        </p:spPr>
        <p:txBody>
          <a:bodyPr wrap="square" rtlCol="0">
            <a:spAutoFit/>
          </a:bodyPr>
          <a:lstStyle/>
          <a:p>
            <a:r>
              <a:rPr lang="ja-JP" altLang="en-US" sz="2000" dirty="0"/>
              <a:t>緊急事態宣言後、正社員のテレワーク実施率は、全国平均で</a:t>
            </a:r>
            <a:r>
              <a:rPr lang="en-US" altLang="ja-JP" sz="2000" dirty="0"/>
              <a:t>27.9</a:t>
            </a:r>
            <a:r>
              <a:rPr lang="ja-JP" altLang="en-US" sz="2000" dirty="0"/>
              <a:t>％</a:t>
            </a:r>
            <a:endParaRPr lang="en-US" altLang="ja-JP" sz="2000" dirty="0"/>
          </a:p>
          <a:p>
            <a:r>
              <a:rPr lang="ja-JP" altLang="en-US" sz="2000" dirty="0"/>
              <a:t>３月半ばの時点では</a:t>
            </a:r>
            <a:r>
              <a:rPr lang="en-US" altLang="ja-JP" sz="2000" dirty="0"/>
              <a:t>13.2</a:t>
            </a:r>
            <a:r>
              <a:rPr lang="ja-JP" altLang="en-US" sz="2000" dirty="0"/>
              <a:t>％であり、１か月で２倍以上となっている。</a:t>
            </a:r>
            <a:endParaRPr lang="en-US" altLang="ja-JP" sz="2000" dirty="0"/>
          </a:p>
        </p:txBody>
      </p:sp>
      <p:sp>
        <p:nvSpPr>
          <p:cNvPr id="2" name="テキスト ボックス 1"/>
          <p:cNvSpPr txBox="1"/>
          <p:nvPr/>
        </p:nvSpPr>
        <p:spPr>
          <a:xfrm>
            <a:off x="130628" y="6487074"/>
            <a:ext cx="6330461" cy="246221"/>
          </a:xfrm>
          <a:prstGeom prst="rect">
            <a:avLst/>
          </a:prstGeom>
          <a:noFill/>
        </p:spPr>
        <p:txBody>
          <a:bodyPr wrap="square" rtlCol="0">
            <a:spAutoFit/>
          </a:bodyPr>
          <a:lstStyle/>
          <a:p>
            <a:r>
              <a:rPr kumimoji="1" lang="ja-JP" altLang="en-US" sz="1000" dirty="0"/>
              <a:t>出典：パーソル総合研究所（</a:t>
            </a:r>
            <a:r>
              <a:rPr lang="en-US" altLang="ja-JP" sz="1000" dirty="0"/>
              <a:t>https://rc.persol-group.co.jp/news/202004170001.html</a:t>
            </a:r>
            <a:r>
              <a:rPr lang="ja-JP" altLang="en-US" sz="1000" dirty="0"/>
              <a:t>）</a:t>
            </a:r>
            <a:endParaRPr kumimoji="1" lang="ja-JP" altLang="en-US" sz="1000" dirty="0"/>
          </a:p>
        </p:txBody>
      </p:sp>
    </p:spTree>
    <p:extLst>
      <p:ext uri="{BB962C8B-B14F-4D97-AF65-F5344CB8AC3E}">
        <p14:creationId xmlns:p14="http://schemas.microsoft.com/office/powerpoint/2010/main" val="4248933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14223" y="1026642"/>
            <a:ext cx="6626935" cy="4313453"/>
          </a:xfrm>
        </p:spPr>
      </p:pic>
      <p:sp>
        <p:nvSpPr>
          <p:cNvPr id="3" name="タイトル 2"/>
          <p:cNvSpPr>
            <a:spLocks noGrp="1"/>
          </p:cNvSpPr>
          <p:nvPr>
            <p:ph type="ctrTitle"/>
          </p:nvPr>
        </p:nvSpPr>
        <p:spPr/>
        <p:txBody>
          <a:bodyPr>
            <a:normAutofit fontScale="90000"/>
          </a:bodyPr>
          <a:lstStyle/>
          <a:p>
            <a:r>
              <a:rPr kumimoji="1" lang="ja-JP" altLang="en-US" dirty="0"/>
              <a:t>緊急事態宣言に伴う初めてのテレワーク実施率</a:t>
            </a:r>
          </a:p>
        </p:txBody>
      </p:sp>
      <p:sp>
        <p:nvSpPr>
          <p:cNvPr id="5" name="テキスト ボックス 4"/>
          <p:cNvSpPr txBox="1"/>
          <p:nvPr/>
        </p:nvSpPr>
        <p:spPr>
          <a:xfrm>
            <a:off x="746226" y="5471147"/>
            <a:ext cx="8033766" cy="707886"/>
          </a:xfrm>
          <a:prstGeom prst="rect">
            <a:avLst/>
          </a:prstGeom>
          <a:noFill/>
        </p:spPr>
        <p:txBody>
          <a:bodyPr wrap="square" rtlCol="0">
            <a:spAutoFit/>
          </a:bodyPr>
          <a:lstStyle/>
          <a:p>
            <a:r>
              <a:rPr lang="ja-JP" altLang="en-US" sz="2000" dirty="0"/>
              <a:t>テレワークを行っている人のうち、現在の会社で初めて実施した人は</a:t>
            </a:r>
            <a:r>
              <a:rPr lang="en-US" altLang="ja-JP" sz="2000" dirty="0"/>
              <a:t>68.7%</a:t>
            </a:r>
          </a:p>
          <a:p>
            <a:r>
              <a:rPr lang="ja-JP" altLang="en-US" sz="2000" dirty="0"/>
              <a:t>３月半ばは</a:t>
            </a:r>
            <a:r>
              <a:rPr lang="en-US" altLang="ja-JP" sz="2000" dirty="0"/>
              <a:t>47.8</a:t>
            </a:r>
            <a:r>
              <a:rPr lang="ja-JP" altLang="en-US" sz="2000" dirty="0"/>
              <a:t>％だったため、「テレワーク初心者」は大幅に増えている</a:t>
            </a:r>
          </a:p>
        </p:txBody>
      </p:sp>
      <p:sp>
        <p:nvSpPr>
          <p:cNvPr id="6" name="テキスト ボックス 5"/>
          <p:cNvSpPr txBox="1"/>
          <p:nvPr/>
        </p:nvSpPr>
        <p:spPr>
          <a:xfrm>
            <a:off x="130628" y="6491235"/>
            <a:ext cx="5446207" cy="246221"/>
          </a:xfrm>
          <a:prstGeom prst="rect">
            <a:avLst/>
          </a:prstGeom>
          <a:noFill/>
        </p:spPr>
        <p:txBody>
          <a:bodyPr wrap="square" rtlCol="0">
            <a:spAutoFit/>
          </a:bodyPr>
          <a:lstStyle/>
          <a:p>
            <a:r>
              <a:rPr kumimoji="1" lang="ja-JP" altLang="en-US" sz="1000" dirty="0"/>
              <a:t>出典：パーソル総合研究所（</a:t>
            </a:r>
            <a:r>
              <a:rPr lang="en-US" altLang="ja-JP" sz="1000" dirty="0"/>
              <a:t>https://rc.persol-group.co.jp/news/202004170001.html</a:t>
            </a:r>
            <a:r>
              <a:rPr lang="ja-JP" altLang="en-US" sz="1000" dirty="0"/>
              <a:t>）</a:t>
            </a:r>
            <a:endParaRPr kumimoji="1" lang="ja-JP" altLang="en-US" sz="1000" dirty="0"/>
          </a:p>
        </p:txBody>
      </p:sp>
    </p:spTree>
    <p:extLst>
      <p:ext uri="{BB962C8B-B14F-4D97-AF65-F5344CB8AC3E}">
        <p14:creationId xmlns:p14="http://schemas.microsoft.com/office/powerpoint/2010/main" val="12951350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ja-JP" altLang="en-US" dirty="0"/>
              <a:t>テレワークへの不安</a:t>
            </a:r>
          </a:p>
        </p:txBody>
      </p:sp>
      <p:pic>
        <p:nvPicPr>
          <p:cNvPr id="5" name="図 4"/>
          <p:cNvPicPr>
            <a:picLocks noChangeAspect="1"/>
          </p:cNvPicPr>
          <p:nvPr/>
        </p:nvPicPr>
        <p:blipFill>
          <a:blip r:embed="rId3"/>
          <a:stretch>
            <a:fillRect/>
          </a:stretch>
        </p:blipFill>
        <p:spPr>
          <a:xfrm>
            <a:off x="291828" y="1078861"/>
            <a:ext cx="7618574" cy="5244118"/>
          </a:xfrm>
          <a:prstGeom prst="rect">
            <a:avLst/>
          </a:prstGeom>
        </p:spPr>
      </p:pic>
      <p:sp>
        <p:nvSpPr>
          <p:cNvPr id="6" name="テキスト ボックス 5"/>
          <p:cNvSpPr txBox="1"/>
          <p:nvPr/>
        </p:nvSpPr>
        <p:spPr>
          <a:xfrm>
            <a:off x="130628" y="6491235"/>
            <a:ext cx="5446207" cy="246221"/>
          </a:xfrm>
          <a:prstGeom prst="rect">
            <a:avLst/>
          </a:prstGeom>
          <a:noFill/>
        </p:spPr>
        <p:txBody>
          <a:bodyPr wrap="square" rtlCol="0">
            <a:spAutoFit/>
          </a:bodyPr>
          <a:lstStyle/>
          <a:p>
            <a:r>
              <a:rPr kumimoji="1" lang="ja-JP" altLang="en-US" sz="1000" dirty="0"/>
              <a:t>出典：パーソル総合研究所（</a:t>
            </a:r>
            <a:r>
              <a:rPr lang="en-US" altLang="ja-JP" sz="1000" dirty="0"/>
              <a:t>https://rc.persol-group.co.jp/news/202004170001.html</a:t>
            </a:r>
            <a:r>
              <a:rPr lang="ja-JP" altLang="en-US" sz="1000" dirty="0"/>
              <a:t>）</a:t>
            </a:r>
            <a:endParaRPr kumimoji="1" lang="ja-JP" altLang="en-US" sz="1000" dirty="0"/>
          </a:p>
        </p:txBody>
      </p:sp>
    </p:spTree>
    <p:extLst>
      <p:ext uri="{BB962C8B-B14F-4D97-AF65-F5344CB8AC3E}">
        <p14:creationId xmlns:p14="http://schemas.microsoft.com/office/powerpoint/2010/main" val="5032713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ja-JP" altLang="en-US" dirty="0"/>
              <a:t>テレワークができない理由</a:t>
            </a:r>
          </a:p>
        </p:txBody>
      </p:sp>
      <p:pic>
        <p:nvPicPr>
          <p:cNvPr id="4" name="図 3"/>
          <p:cNvPicPr>
            <a:picLocks noChangeAspect="1"/>
          </p:cNvPicPr>
          <p:nvPr/>
        </p:nvPicPr>
        <p:blipFill>
          <a:blip r:embed="rId3"/>
          <a:stretch>
            <a:fillRect/>
          </a:stretch>
        </p:blipFill>
        <p:spPr>
          <a:xfrm>
            <a:off x="817124" y="868621"/>
            <a:ext cx="6128426" cy="5542620"/>
          </a:xfrm>
          <a:prstGeom prst="rect">
            <a:avLst/>
          </a:prstGeom>
        </p:spPr>
      </p:pic>
      <p:sp>
        <p:nvSpPr>
          <p:cNvPr id="5" name="テキスト ボックス 4"/>
          <p:cNvSpPr txBox="1"/>
          <p:nvPr/>
        </p:nvSpPr>
        <p:spPr>
          <a:xfrm>
            <a:off x="130628" y="6491235"/>
            <a:ext cx="5446207" cy="246221"/>
          </a:xfrm>
          <a:prstGeom prst="rect">
            <a:avLst/>
          </a:prstGeom>
          <a:noFill/>
        </p:spPr>
        <p:txBody>
          <a:bodyPr wrap="square" rtlCol="0">
            <a:spAutoFit/>
          </a:bodyPr>
          <a:lstStyle/>
          <a:p>
            <a:r>
              <a:rPr kumimoji="1" lang="ja-JP" altLang="en-US" sz="1000" dirty="0"/>
              <a:t>出典：パーソル総合研究所（</a:t>
            </a:r>
            <a:r>
              <a:rPr lang="en-US" altLang="ja-JP" sz="1000" dirty="0"/>
              <a:t>https://rc.persol-group.co.jp/news/202004170001.html</a:t>
            </a:r>
            <a:r>
              <a:rPr lang="ja-JP" altLang="en-US" sz="1000" dirty="0"/>
              <a:t>）</a:t>
            </a:r>
            <a:endParaRPr kumimoji="1" lang="ja-JP" altLang="en-US" sz="1000" dirty="0"/>
          </a:p>
        </p:txBody>
      </p:sp>
    </p:spTree>
    <p:extLst>
      <p:ext uri="{BB962C8B-B14F-4D97-AF65-F5344CB8AC3E}">
        <p14:creationId xmlns:p14="http://schemas.microsoft.com/office/powerpoint/2010/main" val="3567450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rotWithShape="1">
          <a:blip r:embed="rId3">
            <a:extLst>
              <a:ext uri="{28A0092B-C50C-407E-A947-70E740481C1C}">
                <a14:useLocalDpi xmlns:a14="http://schemas.microsoft.com/office/drawing/2010/main" val="0"/>
              </a:ext>
            </a:extLst>
          </a:blip>
          <a:srcRect t="10606"/>
          <a:stretch/>
        </p:blipFill>
        <p:spPr>
          <a:xfrm>
            <a:off x="358990" y="2294490"/>
            <a:ext cx="8785010" cy="3347302"/>
          </a:xfrm>
        </p:spPr>
      </p:pic>
      <p:sp>
        <p:nvSpPr>
          <p:cNvPr id="3" name="タイトル 2"/>
          <p:cNvSpPr>
            <a:spLocks noGrp="1"/>
          </p:cNvSpPr>
          <p:nvPr>
            <p:ph type="ctrTitle"/>
          </p:nvPr>
        </p:nvSpPr>
        <p:spPr/>
        <p:txBody>
          <a:bodyPr>
            <a:normAutofit fontScale="90000"/>
          </a:bodyPr>
          <a:lstStyle/>
          <a:p>
            <a:r>
              <a:rPr kumimoji="1" lang="ja-JP" altLang="en-US" dirty="0"/>
              <a:t>コロナ終息後もテレワークを希望するか</a:t>
            </a:r>
          </a:p>
        </p:txBody>
      </p:sp>
      <p:sp>
        <p:nvSpPr>
          <p:cNvPr id="5" name="テキスト ボックス 4"/>
          <p:cNvSpPr txBox="1"/>
          <p:nvPr/>
        </p:nvSpPr>
        <p:spPr>
          <a:xfrm>
            <a:off x="996359" y="1225613"/>
            <a:ext cx="7510272" cy="707886"/>
          </a:xfrm>
          <a:prstGeom prst="rect">
            <a:avLst/>
          </a:prstGeom>
          <a:noFill/>
        </p:spPr>
        <p:txBody>
          <a:bodyPr wrap="square" rtlCol="0">
            <a:spAutoFit/>
          </a:bodyPr>
          <a:lstStyle/>
          <a:p>
            <a:r>
              <a:rPr lang="ja-JP" altLang="en-US" sz="2000" dirty="0"/>
              <a:t>新型コロナが収束した後もテレワークを続けたいと考える人は</a:t>
            </a:r>
            <a:r>
              <a:rPr lang="en-US" altLang="ja-JP" sz="2000" dirty="0"/>
              <a:t>53.2</a:t>
            </a:r>
            <a:r>
              <a:rPr lang="ja-JP" altLang="en-US" sz="2000" dirty="0"/>
              <a:t>％</a:t>
            </a:r>
            <a:endParaRPr lang="en-US" altLang="ja-JP" sz="2000" dirty="0"/>
          </a:p>
          <a:p>
            <a:r>
              <a:rPr lang="en-US" altLang="ja-JP" sz="2000" dirty="0"/>
              <a:t>20</a:t>
            </a:r>
            <a:r>
              <a:rPr lang="ja-JP" altLang="en-US" sz="2000" dirty="0"/>
              <a:t>代と</a:t>
            </a:r>
            <a:r>
              <a:rPr lang="en-US" altLang="ja-JP" sz="2000" dirty="0"/>
              <a:t>30</a:t>
            </a:r>
            <a:r>
              <a:rPr lang="ja-JP" altLang="en-US" sz="2000" dirty="0"/>
              <a:t>代の若い世代では６割を超えている</a:t>
            </a:r>
          </a:p>
        </p:txBody>
      </p:sp>
      <p:sp>
        <p:nvSpPr>
          <p:cNvPr id="6" name="テキスト ボックス 5"/>
          <p:cNvSpPr txBox="1"/>
          <p:nvPr/>
        </p:nvSpPr>
        <p:spPr>
          <a:xfrm>
            <a:off x="130628" y="6487074"/>
            <a:ext cx="6330461" cy="246221"/>
          </a:xfrm>
          <a:prstGeom prst="rect">
            <a:avLst/>
          </a:prstGeom>
          <a:noFill/>
        </p:spPr>
        <p:txBody>
          <a:bodyPr wrap="square" rtlCol="0">
            <a:spAutoFit/>
          </a:bodyPr>
          <a:lstStyle/>
          <a:p>
            <a:r>
              <a:rPr kumimoji="1" lang="ja-JP" altLang="en-US" sz="1000" dirty="0"/>
              <a:t>出典：パーソル総合研究所（</a:t>
            </a:r>
            <a:r>
              <a:rPr lang="en-US" altLang="ja-JP" sz="1000" dirty="0"/>
              <a:t>https://rc.persol-group.co.jp/news/202004170001.html</a:t>
            </a:r>
            <a:r>
              <a:rPr lang="ja-JP" altLang="en-US" sz="1000" dirty="0"/>
              <a:t>）</a:t>
            </a:r>
            <a:endParaRPr kumimoji="1" lang="ja-JP" altLang="en-US" sz="1000" dirty="0"/>
          </a:p>
        </p:txBody>
      </p:sp>
    </p:spTree>
    <p:extLst>
      <p:ext uri="{BB962C8B-B14F-4D97-AF65-F5344CB8AC3E}">
        <p14:creationId xmlns:p14="http://schemas.microsoft.com/office/powerpoint/2010/main" val="24343849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ja-JP" altLang="en-US" dirty="0"/>
              <a:t>ご紹介：</a:t>
            </a:r>
            <a:r>
              <a:rPr kumimoji="1" lang="en-US" altLang="ja-JP" dirty="0"/>
              <a:t>NTT</a:t>
            </a:r>
            <a:r>
              <a:rPr kumimoji="1" lang="ja-JP" altLang="en-US" dirty="0"/>
              <a:t>グループの取り組み</a:t>
            </a:r>
          </a:p>
        </p:txBody>
      </p:sp>
      <p:pic>
        <p:nvPicPr>
          <p:cNvPr id="4" name="図 3"/>
          <p:cNvPicPr>
            <a:picLocks noChangeAspect="1"/>
          </p:cNvPicPr>
          <p:nvPr/>
        </p:nvPicPr>
        <p:blipFill>
          <a:blip r:embed="rId2"/>
          <a:stretch>
            <a:fillRect/>
          </a:stretch>
        </p:blipFill>
        <p:spPr>
          <a:xfrm>
            <a:off x="642025" y="757828"/>
            <a:ext cx="7635706" cy="5603959"/>
          </a:xfrm>
          <a:prstGeom prst="rect">
            <a:avLst/>
          </a:prstGeom>
        </p:spPr>
      </p:pic>
    </p:spTree>
    <p:extLst>
      <p:ext uri="{BB962C8B-B14F-4D97-AF65-F5344CB8AC3E}">
        <p14:creationId xmlns:p14="http://schemas.microsoft.com/office/powerpoint/2010/main" val="1640648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486384" y="875489"/>
            <a:ext cx="7879099" cy="5235511"/>
          </a:xfrm>
          <a:prstGeom prst="rect">
            <a:avLst/>
          </a:prstGeom>
        </p:spPr>
      </p:pic>
      <p:sp>
        <p:nvSpPr>
          <p:cNvPr id="5" name="タイトル 2">
            <a:extLst>
              <a:ext uri="{FF2B5EF4-FFF2-40B4-BE49-F238E27FC236}">
                <a16:creationId xmlns:a16="http://schemas.microsoft.com/office/drawing/2014/main" xmlns="" id="{E7FABBA4-DEC3-4D26-965E-93E335DDB59D}"/>
              </a:ext>
            </a:extLst>
          </p:cNvPr>
          <p:cNvSpPr>
            <a:spLocks noGrp="1"/>
          </p:cNvSpPr>
          <p:nvPr>
            <p:ph type="ctrTitle"/>
          </p:nvPr>
        </p:nvSpPr>
        <p:spPr>
          <a:xfrm>
            <a:off x="350370" y="131850"/>
            <a:ext cx="8429622" cy="409795"/>
          </a:xfrm>
        </p:spPr>
        <p:txBody>
          <a:bodyPr/>
          <a:lstStyle/>
          <a:p>
            <a:r>
              <a:rPr kumimoji="1" lang="ja-JP" altLang="en-US" dirty="0"/>
              <a:t>ご紹介：</a:t>
            </a:r>
            <a:r>
              <a:rPr kumimoji="1" lang="en-US" altLang="ja-JP" dirty="0"/>
              <a:t>NTT</a:t>
            </a:r>
            <a:r>
              <a:rPr kumimoji="1" lang="ja-JP" altLang="en-US" dirty="0"/>
              <a:t>グループの取り組み</a:t>
            </a:r>
          </a:p>
        </p:txBody>
      </p:sp>
    </p:spTree>
    <p:extLst>
      <p:ext uri="{BB962C8B-B14F-4D97-AF65-F5344CB8AC3E}">
        <p14:creationId xmlns:p14="http://schemas.microsoft.com/office/powerpoint/2010/main" val="19269079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345989" y="1018093"/>
            <a:ext cx="7935812" cy="4992025"/>
          </a:xfrm>
          <a:prstGeom prst="rect">
            <a:avLst/>
          </a:prstGeom>
        </p:spPr>
      </p:pic>
      <p:sp>
        <p:nvSpPr>
          <p:cNvPr id="5" name="タイトル 2">
            <a:extLst>
              <a:ext uri="{FF2B5EF4-FFF2-40B4-BE49-F238E27FC236}">
                <a16:creationId xmlns:a16="http://schemas.microsoft.com/office/drawing/2014/main" xmlns="" id="{29421BB0-F683-4E15-8AA3-F305DEB98672}"/>
              </a:ext>
            </a:extLst>
          </p:cNvPr>
          <p:cNvSpPr>
            <a:spLocks noGrp="1"/>
          </p:cNvSpPr>
          <p:nvPr>
            <p:ph type="ctrTitle"/>
          </p:nvPr>
        </p:nvSpPr>
        <p:spPr>
          <a:xfrm>
            <a:off x="350370" y="131850"/>
            <a:ext cx="8429622" cy="409795"/>
          </a:xfrm>
        </p:spPr>
        <p:txBody>
          <a:bodyPr/>
          <a:lstStyle/>
          <a:p>
            <a:r>
              <a:rPr kumimoji="1" lang="ja-JP" altLang="en-US" dirty="0"/>
              <a:t>ご紹介：</a:t>
            </a:r>
            <a:r>
              <a:rPr kumimoji="1" lang="en-US" altLang="ja-JP" dirty="0"/>
              <a:t>NTT</a:t>
            </a:r>
            <a:r>
              <a:rPr kumimoji="1" lang="ja-JP" altLang="en-US" dirty="0"/>
              <a:t>グループの取り組み</a:t>
            </a:r>
          </a:p>
        </p:txBody>
      </p:sp>
    </p:spTree>
    <p:extLst>
      <p:ext uri="{BB962C8B-B14F-4D97-AF65-F5344CB8AC3E}">
        <p14:creationId xmlns:p14="http://schemas.microsoft.com/office/powerpoint/2010/main" val="9434588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442477" y="823361"/>
            <a:ext cx="7786181" cy="5526496"/>
          </a:xfrm>
          <a:prstGeom prst="rect">
            <a:avLst/>
          </a:prstGeom>
        </p:spPr>
      </p:pic>
      <p:sp>
        <p:nvSpPr>
          <p:cNvPr id="5" name="タイトル 2">
            <a:extLst>
              <a:ext uri="{FF2B5EF4-FFF2-40B4-BE49-F238E27FC236}">
                <a16:creationId xmlns:a16="http://schemas.microsoft.com/office/drawing/2014/main" xmlns="" id="{279CE40D-F55C-4396-97BE-FC05B17BBA13}"/>
              </a:ext>
            </a:extLst>
          </p:cNvPr>
          <p:cNvSpPr>
            <a:spLocks noGrp="1"/>
          </p:cNvSpPr>
          <p:nvPr>
            <p:ph type="ctrTitle"/>
          </p:nvPr>
        </p:nvSpPr>
        <p:spPr>
          <a:xfrm>
            <a:off x="350370" y="131850"/>
            <a:ext cx="8429622" cy="409795"/>
          </a:xfrm>
        </p:spPr>
        <p:txBody>
          <a:bodyPr/>
          <a:lstStyle/>
          <a:p>
            <a:r>
              <a:rPr kumimoji="1" lang="ja-JP" altLang="en-US" dirty="0"/>
              <a:t>ご紹介：</a:t>
            </a:r>
            <a:r>
              <a:rPr kumimoji="1" lang="en-US" altLang="ja-JP" dirty="0"/>
              <a:t>NTT</a:t>
            </a:r>
            <a:r>
              <a:rPr kumimoji="1" lang="ja-JP" altLang="en-US" dirty="0"/>
              <a:t>グループの取り組み</a:t>
            </a:r>
          </a:p>
        </p:txBody>
      </p:sp>
    </p:spTree>
    <p:extLst>
      <p:ext uri="{BB962C8B-B14F-4D97-AF65-F5344CB8AC3E}">
        <p14:creationId xmlns:p14="http://schemas.microsoft.com/office/powerpoint/2010/main" val="5241221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340745" y="756193"/>
            <a:ext cx="8429622" cy="1517450"/>
          </a:xfrm>
        </p:spPr>
        <p:txBody>
          <a:bodyPr>
            <a:normAutofit/>
          </a:bodyPr>
          <a:lstStyle/>
          <a:p>
            <a:r>
              <a:rPr kumimoji="1" lang="ja-JP" altLang="en-US" dirty="0"/>
              <a:t>新型コロナの影響で普及が急速に進んだテレワークですが、</a:t>
            </a:r>
            <a:endParaRPr kumimoji="1" lang="en-US" altLang="ja-JP" dirty="0"/>
          </a:p>
          <a:p>
            <a:r>
              <a:rPr kumimoji="1" lang="ja-JP" altLang="en-US" b="1" u="sng" dirty="0"/>
              <a:t>働き方改革や生産性</a:t>
            </a:r>
            <a:r>
              <a:rPr kumimoji="1" lang="ja-JP" altLang="en-US" dirty="0"/>
              <a:t>の観点からも根付いていくのではないでしょうか。</a:t>
            </a:r>
          </a:p>
        </p:txBody>
      </p:sp>
      <p:sp>
        <p:nvSpPr>
          <p:cNvPr id="3" name="タイトル 2"/>
          <p:cNvSpPr>
            <a:spLocks noGrp="1"/>
          </p:cNvSpPr>
          <p:nvPr>
            <p:ph type="ctrTitle"/>
          </p:nvPr>
        </p:nvSpPr>
        <p:spPr/>
        <p:txBody>
          <a:bodyPr/>
          <a:lstStyle/>
          <a:p>
            <a:r>
              <a:rPr kumimoji="1" lang="ja-JP" altLang="en-US" dirty="0"/>
              <a:t>最後に</a:t>
            </a:r>
          </a:p>
        </p:txBody>
      </p:sp>
      <p:pic>
        <p:nvPicPr>
          <p:cNvPr id="10244" name="Picture 4" descr="https://1.bp.blogspot.com/-ZsRZh52shXU/WWNBGGNeLjI/AAAAAAABFZg/rRxw5r719Jk_ymwSq7sViPCl0DIcHjXigCLcBGAs/s800/travel_happy_family_se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5923" y="3351391"/>
            <a:ext cx="3773873" cy="270775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s://1.bp.blogspot.com/-b69OqxUfkq0/W64EGnvoErI/AAAAAAABPMI/iLncwOJXOK0Ex1S8SU7lyT9YwUspB3yQQCLcBGAs/s800/zaitaku_telework_woma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673" y="2817340"/>
            <a:ext cx="4710611" cy="3385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59320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四角形: 角を丸くする 195">
            <a:extLst>
              <a:ext uri="{FF2B5EF4-FFF2-40B4-BE49-F238E27FC236}">
                <a16:creationId xmlns:a16="http://schemas.microsoft.com/office/drawing/2014/main" xmlns="" id="{9772EDBB-9163-40FE-A95F-8DCD1A37C1C5}"/>
              </a:ext>
            </a:extLst>
          </p:cNvPr>
          <p:cNvSpPr/>
          <p:nvPr/>
        </p:nvSpPr>
        <p:spPr>
          <a:xfrm>
            <a:off x="364008" y="1851698"/>
            <a:ext cx="3220456" cy="2547898"/>
          </a:xfrm>
          <a:prstGeom prst="roundRect">
            <a:avLst/>
          </a:prstGeom>
          <a:solidFill>
            <a:srgbClr val="CCECFF"/>
          </a:solidFill>
          <a:ln>
            <a:noFill/>
          </a:ln>
        </p:spPr>
        <p:style>
          <a:lnRef idx="2">
            <a:schemeClr val="dk1"/>
          </a:lnRef>
          <a:fillRef idx="1">
            <a:schemeClr val="lt1"/>
          </a:fillRef>
          <a:effectRef idx="0">
            <a:schemeClr val="dk1"/>
          </a:effectRef>
          <a:fontRef idx="minor">
            <a:schemeClr val="dk1"/>
          </a:fontRef>
        </p:style>
        <p:txBody>
          <a:bodyPr rtlCol="0" anchor="t"/>
          <a:lstStyle/>
          <a:p>
            <a:endParaRPr lang="en-US" altLang="ja-JP" dirty="0">
              <a:solidFill>
                <a:srgbClr val="FF6600"/>
              </a:solidFill>
            </a:endParaRPr>
          </a:p>
          <a:p>
            <a:endParaRPr lang="en-US" altLang="ja-JP" dirty="0">
              <a:solidFill>
                <a:srgbClr val="FF6600"/>
              </a:solidFill>
            </a:endParaRPr>
          </a:p>
          <a:p>
            <a:endParaRPr lang="en-US" altLang="ja-JP" dirty="0">
              <a:solidFill>
                <a:srgbClr val="FF6600"/>
              </a:solidFill>
            </a:endParaRPr>
          </a:p>
          <a:p>
            <a:endParaRPr lang="en-US" altLang="ja-JP" dirty="0">
              <a:solidFill>
                <a:srgbClr val="FF6600"/>
              </a:solidFill>
            </a:endParaRPr>
          </a:p>
          <a:p>
            <a:endParaRPr lang="en-US" altLang="ja-JP" dirty="0">
              <a:solidFill>
                <a:srgbClr val="FF6600"/>
              </a:solidFill>
            </a:endParaRPr>
          </a:p>
          <a:p>
            <a:endParaRPr lang="en-US" altLang="ja-JP" dirty="0">
              <a:solidFill>
                <a:schemeClr val="tx1"/>
              </a:solidFill>
            </a:endParaRPr>
          </a:p>
          <a:p>
            <a:endParaRPr lang="en-US" altLang="ja-JP" dirty="0">
              <a:solidFill>
                <a:srgbClr val="FF6600"/>
              </a:solidFill>
            </a:endParaRPr>
          </a:p>
          <a:p>
            <a:endParaRPr lang="en-US" altLang="ja-JP" dirty="0">
              <a:solidFill>
                <a:schemeClr val="tx1"/>
              </a:solidFill>
            </a:endParaRPr>
          </a:p>
          <a:p>
            <a:endParaRPr lang="en-US" altLang="ja-JP" dirty="0">
              <a:solidFill>
                <a:schemeClr val="tx1"/>
              </a:solidFill>
            </a:endParaRPr>
          </a:p>
        </p:txBody>
      </p:sp>
      <p:sp>
        <p:nvSpPr>
          <p:cNvPr id="3" name="タイトル 2">
            <a:extLst>
              <a:ext uri="{FF2B5EF4-FFF2-40B4-BE49-F238E27FC236}">
                <a16:creationId xmlns:a16="http://schemas.microsoft.com/office/drawing/2014/main" xmlns="" id="{32FE79C3-1379-469F-96A2-83D86FCC0356}"/>
              </a:ext>
            </a:extLst>
          </p:cNvPr>
          <p:cNvSpPr>
            <a:spLocks noGrp="1"/>
          </p:cNvSpPr>
          <p:nvPr>
            <p:ph type="ctrTitle"/>
          </p:nvPr>
        </p:nvSpPr>
        <p:spPr/>
        <p:txBody>
          <a:bodyPr/>
          <a:lstStyle/>
          <a:p>
            <a:r>
              <a:rPr lang="ja-JP" altLang="en-US" dirty="0"/>
              <a:t>「テレワーク」とは</a:t>
            </a:r>
            <a:endParaRPr kumimoji="1" lang="ja-JP" altLang="en-US" dirty="0"/>
          </a:p>
        </p:txBody>
      </p:sp>
      <p:sp>
        <p:nvSpPr>
          <p:cNvPr id="74" name="正方形/長方形 73">
            <a:extLst>
              <a:ext uri="{FF2B5EF4-FFF2-40B4-BE49-F238E27FC236}">
                <a16:creationId xmlns:a16="http://schemas.microsoft.com/office/drawing/2014/main" xmlns="" id="{C59C5196-8C70-4EFF-9F87-4B026D612F72}"/>
              </a:ext>
            </a:extLst>
          </p:cNvPr>
          <p:cNvSpPr/>
          <p:nvPr/>
        </p:nvSpPr>
        <p:spPr>
          <a:xfrm>
            <a:off x="269352" y="5201100"/>
            <a:ext cx="8422803" cy="409795"/>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t"/>
          <a:lstStyle/>
          <a:p>
            <a:pPr algn="ctr"/>
            <a:r>
              <a:rPr lang="ja-JP" altLang="en-US" dirty="0">
                <a:solidFill>
                  <a:schemeClr val="tx1"/>
                </a:solidFill>
              </a:rPr>
              <a:t>オフィスにいる時と同じように働く</a:t>
            </a:r>
            <a:endParaRPr lang="en-US" altLang="ja-JP" dirty="0">
              <a:solidFill>
                <a:schemeClr val="tx1"/>
              </a:solidFill>
            </a:endParaRPr>
          </a:p>
        </p:txBody>
      </p:sp>
      <p:grpSp>
        <p:nvGrpSpPr>
          <p:cNvPr id="157" name="グループ化 156">
            <a:extLst>
              <a:ext uri="{FF2B5EF4-FFF2-40B4-BE49-F238E27FC236}">
                <a16:creationId xmlns:a16="http://schemas.microsoft.com/office/drawing/2014/main" xmlns="" id="{95829F8F-FE2E-446F-88A1-7F0BF2672A20}"/>
              </a:ext>
            </a:extLst>
          </p:cNvPr>
          <p:cNvGrpSpPr/>
          <p:nvPr/>
        </p:nvGrpSpPr>
        <p:grpSpPr>
          <a:xfrm>
            <a:off x="4013200" y="1504697"/>
            <a:ext cx="4766792" cy="3031004"/>
            <a:chOff x="4013200" y="2001999"/>
            <a:chExt cx="4766792" cy="3031004"/>
          </a:xfrm>
        </p:grpSpPr>
        <p:grpSp>
          <p:nvGrpSpPr>
            <p:cNvPr id="111" name="グループ化 110">
              <a:extLst>
                <a:ext uri="{FF2B5EF4-FFF2-40B4-BE49-F238E27FC236}">
                  <a16:creationId xmlns:a16="http://schemas.microsoft.com/office/drawing/2014/main" xmlns="" id="{41850974-B6C4-4EA3-B20A-952A4B1B6F19}"/>
                </a:ext>
              </a:extLst>
            </p:cNvPr>
            <p:cNvGrpSpPr/>
            <p:nvPr/>
          </p:nvGrpSpPr>
          <p:grpSpPr>
            <a:xfrm>
              <a:off x="4338423" y="2124288"/>
              <a:ext cx="4353732" cy="2806551"/>
              <a:chOff x="1500497" y="1211973"/>
              <a:chExt cx="4353732" cy="2806551"/>
            </a:xfrm>
          </p:grpSpPr>
          <p:pic>
            <p:nvPicPr>
              <p:cNvPr id="145" name="グラフィックス 144" descr="チャット">
                <a:extLst>
                  <a:ext uri="{FF2B5EF4-FFF2-40B4-BE49-F238E27FC236}">
                    <a16:creationId xmlns:a16="http://schemas.microsoft.com/office/drawing/2014/main" xmlns="" id="{9632F716-11D5-4764-B479-AF82F353FE0E}"/>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2418412" y="1314800"/>
                <a:ext cx="914400" cy="914400"/>
              </a:xfrm>
              <a:prstGeom prst="rect">
                <a:avLst/>
              </a:prstGeom>
            </p:spPr>
          </p:pic>
          <p:pic>
            <p:nvPicPr>
              <p:cNvPr id="143" name="グラフィックス 142" descr="日毎カレンダー">
                <a:extLst>
                  <a:ext uri="{FF2B5EF4-FFF2-40B4-BE49-F238E27FC236}">
                    <a16:creationId xmlns:a16="http://schemas.microsoft.com/office/drawing/2014/main" xmlns="" id="{8BA19936-2574-4214-B69C-5AB1D5BF4392}"/>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1540750" y="2050454"/>
                <a:ext cx="810585" cy="914400"/>
              </a:xfrm>
              <a:prstGeom prst="rect">
                <a:avLst/>
              </a:prstGeom>
            </p:spPr>
          </p:pic>
          <p:pic>
            <p:nvPicPr>
              <p:cNvPr id="142" name="グラフィックス 141" descr="ブラウザー ウィンドウ">
                <a:extLst>
                  <a:ext uri="{FF2B5EF4-FFF2-40B4-BE49-F238E27FC236}">
                    <a16:creationId xmlns:a16="http://schemas.microsoft.com/office/drawing/2014/main" xmlns="" id="{FBFD72D4-190B-446D-9C82-928099C776D5}"/>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4328480" y="1211973"/>
                <a:ext cx="914400" cy="914400"/>
              </a:xfrm>
              <a:prstGeom prst="rect">
                <a:avLst/>
              </a:prstGeom>
            </p:spPr>
          </p:pic>
          <p:pic>
            <p:nvPicPr>
              <p:cNvPr id="140" name="グラフィックス 139" descr="コール センター">
                <a:extLst>
                  <a:ext uri="{FF2B5EF4-FFF2-40B4-BE49-F238E27FC236}">
                    <a16:creationId xmlns:a16="http://schemas.microsoft.com/office/drawing/2014/main" xmlns="" id="{FB551C6D-F099-4445-BEAD-A25333611107}"/>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3254131" y="2999014"/>
                <a:ext cx="914400" cy="914400"/>
              </a:xfrm>
              <a:prstGeom prst="rect">
                <a:avLst/>
              </a:prstGeom>
            </p:spPr>
          </p:pic>
          <p:pic>
            <p:nvPicPr>
              <p:cNvPr id="138" name="グラフィックス 137" descr="オーケーの合図">
                <a:extLst>
                  <a:ext uri="{FF2B5EF4-FFF2-40B4-BE49-F238E27FC236}">
                    <a16:creationId xmlns:a16="http://schemas.microsoft.com/office/drawing/2014/main" xmlns="" id="{4D2E99AB-CAD7-41BD-A7E9-ECC2CB69E42A}"/>
                  </a:ext>
                </a:extLst>
              </p:cNvPr>
              <p:cNvPicPr>
                <a:picLocks noChangeAspect="1"/>
              </p:cNvPicPr>
              <p:nvPr/>
            </p:nvPicPr>
            <p:blipFill>
              <a:blip r:embed="rId11">
                <a:extLst>
                  <a:ext uri="{96DAC541-7B7A-43D3-8B79-37D633B846F1}">
                    <asvg:svgBlip xmlns:asvg="http://schemas.microsoft.com/office/drawing/2016/SVG/main" xmlns="" r:embed="rId12"/>
                  </a:ext>
                </a:extLst>
              </a:blip>
              <a:stretch>
                <a:fillRect/>
              </a:stretch>
            </p:blipFill>
            <p:spPr>
              <a:xfrm>
                <a:off x="3390430" y="1235583"/>
                <a:ext cx="914400" cy="914400"/>
              </a:xfrm>
              <a:prstGeom prst="rect">
                <a:avLst/>
              </a:prstGeom>
            </p:spPr>
          </p:pic>
          <p:grpSp>
            <p:nvGrpSpPr>
              <p:cNvPr id="117" name="グループ化 116">
                <a:extLst>
                  <a:ext uri="{FF2B5EF4-FFF2-40B4-BE49-F238E27FC236}">
                    <a16:creationId xmlns:a16="http://schemas.microsoft.com/office/drawing/2014/main" xmlns="" id="{C05FF167-86AC-4C07-AF45-0DF9A5A53BA8}"/>
                  </a:ext>
                </a:extLst>
              </p:cNvPr>
              <p:cNvGrpSpPr/>
              <p:nvPr/>
            </p:nvGrpSpPr>
            <p:grpSpPr>
              <a:xfrm>
                <a:off x="4096963" y="3024363"/>
                <a:ext cx="1757266" cy="973909"/>
                <a:chOff x="83668" y="3551475"/>
                <a:chExt cx="1757266" cy="973909"/>
              </a:xfrm>
            </p:grpSpPr>
            <p:pic>
              <p:nvPicPr>
                <p:cNvPr id="135" name="グラフィックス 134" descr="教師">
                  <a:extLst>
                    <a:ext uri="{FF2B5EF4-FFF2-40B4-BE49-F238E27FC236}">
                      <a16:creationId xmlns:a16="http://schemas.microsoft.com/office/drawing/2014/main" xmlns="" id="{64E701D6-C820-40E5-9D42-5C39001B6D32}"/>
                    </a:ext>
                  </a:extLst>
                </p:cNvPr>
                <p:cNvPicPr>
                  <a:picLocks noChangeAspect="1"/>
                </p:cNvPicPr>
                <p:nvPr/>
              </p:nvPicPr>
              <p:blipFill>
                <a:blip r:embed="rId13">
                  <a:extLst>
                    <a:ext uri="{96DAC541-7B7A-43D3-8B79-37D633B846F1}">
                      <asvg:svgBlip xmlns:asvg="http://schemas.microsoft.com/office/drawing/2016/SVG/main" xmlns="" r:embed="rId14"/>
                    </a:ext>
                  </a:extLst>
                </a:blip>
                <a:stretch>
                  <a:fillRect/>
                </a:stretch>
              </p:blipFill>
              <p:spPr>
                <a:xfrm>
                  <a:off x="83668" y="3551475"/>
                  <a:ext cx="914400" cy="914400"/>
                </a:xfrm>
                <a:prstGeom prst="rect">
                  <a:avLst/>
                </a:prstGeom>
              </p:spPr>
            </p:pic>
            <p:pic>
              <p:nvPicPr>
                <p:cNvPr id="136" name="グラフィックス 135" descr="メディアを使用したプレゼンテーション">
                  <a:extLst>
                    <a:ext uri="{FF2B5EF4-FFF2-40B4-BE49-F238E27FC236}">
                      <a16:creationId xmlns:a16="http://schemas.microsoft.com/office/drawing/2014/main" xmlns="" id="{8DDD8B2A-F0DD-4230-AD35-F007D6737B33}"/>
                    </a:ext>
                  </a:extLst>
                </p:cNvPr>
                <p:cNvPicPr>
                  <a:picLocks noChangeAspect="1"/>
                </p:cNvPicPr>
                <p:nvPr/>
              </p:nvPicPr>
              <p:blipFill>
                <a:blip r:embed="rId15">
                  <a:extLst>
                    <a:ext uri="{96DAC541-7B7A-43D3-8B79-37D633B846F1}">
                      <asvg:svgBlip xmlns:asvg="http://schemas.microsoft.com/office/drawing/2016/SVG/main" xmlns="" r:embed="rId16"/>
                    </a:ext>
                  </a:extLst>
                </a:blip>
                <a:stretch>
                  <a:fillRect/>
                </a:stretch>
              </p:blipFill>
              <p:spPr>
                <a:xfrm>
                  <a:off x="926534" y="3610984"/>
                  <a:ext cx="914400" cy="914400"/>
                </a:xfrm>
                <a:prstGeom prst="rect">
                  <a:avLst/>
                </a:prstGeom>
              </p:spPr>
            </p:pic>
          </p:grpSp>
          <p:pic>
            <p:nvPicPr>
              <p:cNvPr id="133" name="グラフィックス 132" descr="フォルダー">
                <a:extLst>
                  <a:ext uri="{FF2B5EF4-FFF2-40B4-BE49-F238E27FC236}">
                    <a16:creationId xmlns:a16="http://schemas.microsoft.com/office/drawing/2014/main" xmlns="" id="{2B344E08-49CB-443D-8BEF-2600775AC1C7}"/>
                  </a:ext>
                </a:extLst>
              </p:cNvPr>
              <p:cNvPicPr>
                <a:picLocks noChangeAspect="1"/>
              </p:cNvPicPr>
              <p:nvPr/>
            </p:nvPicPr>
            <p:blipFill>
              <a:blip r:embed="rId17">
                <a:extLst>
                  <a:ext uri="{96DAC541-7B7A-43D3-8B79-37D633B846F1}">
                    <asvg:svgBlip xmlns:asvg="http://schemas.microsoft.com/office/drawing/2016/SVG/main" xmlns="" r:embed="rId18"/>
                  </a:ext>
                </a:extLst>
              </a:blip>
              <a:stretch>
                <a:fillRect/>
              </a:stretch>
            </p:blipFill>
            <p:spPr>
              <a:xfrm>
                <a:off x="1500497" y="3102490"/>
                <a:ext cx="914400" cy="914400"/>
              </a:xfrm>
              <a:prstGeom prst="rect">
                <a:avLst/>
              </a:prstGeom>
            </p:spPr>
          </p:pic>
          <p:pic>
            <p:nvPicPr>
              <p:cNvPr id="130" name="グラフィックス 129" descr="封筒">
                <a:extLst>
                  <a:ext uri="{FF2B5EF4-FFF2-40B4-BE49-F238E27FC236}">
                    <a16:creationId xmlns:a16="http://schemas.microsoft.com/office/drawing/2014/main" xmlns="" id="{55FE1EE0-4E20-45DA-8A5E-AE649EFB57F5}"/>
                  </a:ext>
                </a:extLst>
              </p:cNvPr>
              <p:cNvPicPr>
                <a:picLocks noChangeAspect="1"/>
              </p:cNvPicPr>
              <p:nvPr/>
            </p:nvPicPr>
            <p:blipFill>
              <a:blip r:embed="rId19">
                <a:extLst>
                  <a:ext uri="{96DAC541-7B7A-43D3-8B79-37D633B846F1}">
                    <asvg:svgBlip xmlns:asvg="http://schemas.microsoft.com/office/drawing/2016/SVG/main" xmlns="" r:embed="rId20"/>
                  </a:ext>
                </a:extLst>
              </a:blip>
              <a:stretch>
                <a:fillRect/>
              </a:stretch>
            </p:blipFill>
            <p:spPr>
              <a:xfrm>
                <a:off x="1500662" y="1233134"/>
                <a:ext cx="914400" cy="914400"/>
              </a:xfrm>
              <a:prstGeom prst="rect">
                <a:avLst/>
              </a:prstGeom>
            </p:spPr>
          </p:pic>
          <p:grpSp>
            <p:nvGrpSpPr>
              <p:cNvPr id="120" name="グループ化 119">
                <a:extLst>
                  <a:ext uri="{FF2B5EF4-FFF2-40B4-BE49-F238E27FC236}">
                    <a16:creationId xmlns:a16="http://schemas.microsoft.com/office/drawing/2014/main" xmlns="" id="{0BEBB3AA-EF6C-4D8E-9492-EFCC87087682}"/>
                  </a:ext>
                </a:extLst>
              </p:cNvPr>
              <p:cNvGrpSpPr/>
              <p:nvPr/>
            </p:nvGrpSpPr>
            <p:grpSpPr>
              <a:xfrm>
                <a:off x="4022543" y="2050454"/>
                <a:ext cx="1795326" cy="939289"/>
                <a:chOff x="3814137" y="4176496"/>
                <a:chExt cx="1795326" cy="939289"/>
              </a:xfrm>
            </p:grpSpPr>
            <p:pic>
              <p:nvPicPr>
                <p:cNvPr id="127" name="グラフィックス 126" descr="ワークフロー (RTL)">
                  <a:extLst>
                    <a:ext uri="{FF2B5EF4-FFF2-40B4-BE49-F238E27FC236}">
                      <a16:creationId xmlns:a16="http://schemas.microsoft.com/office/drawing/2014/main" xmlns="" id="{8912A054-CA2F-4243-8071-0A1459629F76}"/>
                    </a:ext>
                  </a:extLst>
                </p:cNvPr>
                <p:cNvPicPr>
                  <a:picLocks noChangeAspect="1"/>
                </p:cNvPicPr>
                <p:nvPr/>
              </p:nvPicPr>
              <p:blipFill>
                <a:blip r:embed="rId21">
                  <a:extLst>
                    <a:ext uri="{96DAC541-7B7A-43D3-8B79-37D633B846F1}">
                      <asvg:svgBlip xmlns:asvg="http://schemas.microsoft.com/office/drawing/2016/SVG/main" xmlns="" r:embed="rId22"/>
                    </a:ext>
                  </a:extLst>
                </a:blip>
                <a:stretch>
                  <a:fillRect/>
                </a:stretch>
              </p:blipFill>
              <p:spPr>
                <a:xfrm>
                  <a:off x="3814137" y="4201385"/>
                  <a:ext cx="914400" cy="914400"/>
                </a:xfrm>
                <a:prstGeom prst="rect">
                  <a:avLst/>
                </a:prstGeom>
              </p:spPr>
            </p:pic>
            <p:pic>
              <p:nvPicPr>
                <p:cNvPr id="128" name="グラフィックス 127" descr="紙">
                  <a:extLst>
                    <a:ext uri="{FF2B5EF4-FFF2-40B4-BE49-F238E27FC236}">
                      <a16:creationId xmlns:a16="http://schemas.microsoft.com/office/drawing/2014/main" xmlns="" id="{C0878A82-F540-4549-B8FD-B65EA1D9DA93}"/>
                    </a:ext>
                  </a:extLst>
                </p:cNvPr>
                <p:cNvPicPr>
                  <a:picLocks noChangeAspect="1"/>
                </p:cNvPicPr>
                <p:nvPr/>
              </p:nvPicPr>
              <p:blipFill>
                <a:blip r:embed="rId23">
                  <a:extLst>
                    <a:ext uri="{96DAC541-7B7A-43D3-8B79-37D633B846F1}">
                      <asvg:svgBlip xmlns:asvg="http://schemas.microsoft.com/office/drawing/2016/SVG/main" xmlns="" r:embed="rId24"/>
                    </a:ext>
                  </a:extLst>
                </a:blip>
                <a:stretch>
                  <a:fillRect/>
                </a:stretch>
              </p:blipFill>
              <p:spPr>
                <a:xfrm>
                  <a:off x="4695063" y="4176496"/>
                  <a:ext cx="914400" cy="914400"/>
                </a:xfrm>
                <a:prstGeom prst="rect">
                  <a:avLst/>
                </a:prstGeom>
              </p:spPr>
            </p:pic>
          </p:grpSp>
          <p:grpSp>
            <p:nvGrpSpPr>
              <p:cNvPr id="121" name="グループ化 120">
                <a:extLst>
                  <a:ext uri="{FF2B5EF4-FFF2-40B4-BE49-F238E27FC236}">
                    <a16:creationId xmlns:a16="http://schemas.microsoft.com/office/drawing/2014/main" xmlns="" id="{028E33E9-5928-4EFC-A2EE-CCFA86A700E1}"/>
                  </a:ext>
                </a:extLst>
              </p:cNvPr>
              <p:cNvGrpSpPr/>
              <p:nvPr/>
            </p:nvGrpSpPr>
            <p:grpSpPr>
              <a:xfrm>
                <a:off x="2313931" y="2073615"/>
                <a:ext cx="1828800" cy="949976"/>
                <a:chOff x="5326173" y="936097"/>
                <a:chExt cx="1828800" cy="949976"/>
              </a:xfrm>
            </p:grpSpPr>
            <p:pic>
              <p:nvPicPr>
                <p:cNvPr id="124" name="グラフィックス 123" descr="月毎カレンダー">
                  <a:extLst>
                    <a:ext uri="{FF2B5EF4-FFF2-40B4-BE49-F238E27FC236}">
                      <a16:creationId xmlns:a16="http://schemas.microsoft.com/office/drawing/2014/main" xmlns="" id="{FA173C01-F543-4303-94DB-D4B62E2E045C}"/>
                    </a:ext>
                  </a:extLst>
                </p:cNvPr>
                <p:cNvPicPr>
                  <a:picLocks noChangeAspect="1"/>
                </p:cNvPicPr>
                <p:nvPr/>
              </p:nvPicPr>
              <p:blipFill>
                <a:blip r:embed="rId25">
                  <a:extLst>
                    <a:ext uri="{96DAC541-7B7A-43D3-8B79-37D633B846F1}">
                      <asvg:svgBlip xmlns:asvg="http://schemas.microsoft.com/office/drawing/2016/SVG/main" xmlns="" r:embed="rId26"/>
                    </a:ext>
                  </a:extLst>
                </a:blip>
                <a:stretch>
                  <a:fillRect/>
                </a:stretch>
              </p:blipFill>
              <p:spPr>
                <a:xfrm>
                  <a:off x="5326173" y="936097"/>
                  <a:ext cx="914400" cy="914400"/>
                </a:xfrm>
                <a:prstGeom prst="rect">
                  <a:avLst/>
                </a:prstGeom>
              </p:spPr>
            </p:pic>
            <p:pic>
              <p:nvPicPr>
                <p:cNvPr id="125" name="グラフィックス 124" descr="チェックリスト">
                  <a:extLst>
                    <a:ext uri="{FF2B5EF4-FFF2-40B4-BE49-F238E27FC236}">
                      <a16:creationId xmlns:a16="http://schemas.microsoft.com/office/drawing/2014/main" xmlns="" id="{D1C2C602-8F2D-47DA-B506-BB2DC926BA09}"/>
                    </a:ext>
                  </a:extLst>
                </p:cNvPr>
                <p:cNvPicPr>
                  <a:picLocks noChangeAspect="1"/>
                </p:cNvPicPr>
                <p:nvPr/>
              </p:nvPicPr>
              <p:blipFill>
                <a:blip r:embed="rId27">
                  <a:extLst>
                    <a:ext uri="{96DAC541-7B7A-43D3-8B79-37D633B846F1}">
                      <asvg:svgBlip xmlns:asvg="http://schemas.microsoft.com/office/drawing/2016/SVG/main" xmlns="" r:embed="rId28"/>
                    </a:ext>
                  </a:extLst>
                </a:blip>
                <a:stretch>
                  <a:fillRect/>
                </a:stretch>
              </p:blipFill>
              <p:spPr>
                <a:xfrm>
                  <a:off x="6240573" y="971673"/>
                  <a:ext cx="914400" cy="914400"/>
                </a:xfrm>
                <a:prstGeom prst="rect">
                  <a:avLst/>
                </a:prstGeom>
              </p:spPr>
            </p:pic>
          </p:grpSp>
          <p:pic>
            <p:nvPicPr>
              <p:cNvPr id="123" name="グラフィックス 122" descr="雲">
                <a:extLst>
                  <a:ext uri="{FF2B5EF4-FFF2-40B4-BE49-F238E27FC236}">
                    <a16:creationId xmlns:a16="http://schemas.microsoft.com/office/drawing/2014/main" xmlns="" id="{44F89BF8-D867-451E-B5BD-6BAB4066B68C}"/>
                  </a:ext>
                </a:extLst>
              </p:cNvPr>
              <p:cNvPicPr>
                <a:picLocks noChangeAspect="1"/>
              </p:cNvPicPr>
              <p:nvPr/>
            </p:nvPicPr>
            <p:blipFill>
              <a:blip r:embed="rId29">
                <a:extLst>
                  <a:ext uri="{96DAC541-7B7A-43D3-8B79-37D633B846F1}">
                    <asvg:svgBlip xmlns:asvg="http://schemas.microsoft.com/office/drawing/2016/SVG/main" xmlns="" r:embed="rId30"/>
                  </a:ext>
                </a:extLst>
              </a:blip>
              <a:stretch>
                <a:fillRect/>
              </a:stretch>
            </p:blipFill>
            <p:spPr>
              <a:xfrm>
                <a:off x="2358277" y="3104124"/>
                <a:ext cx="914400" cy="914400"/>
              </a:xfrm>
              <a:prstGeom prst="rect">
                <a:avLst/>
              </a:prstGeom>
            </p:spPr>
          </p:pic>
        </p:grpSp>
        <p:sp>
          <p:nvSpPr>
            <p:cNvPr id="150" name="四角形: 角を丸くする 149">
              <a:extLst>
                <a:ext uri="{FF2B5EF4-FFF2-40B4-BE49-F238E27FC236}">
                  <a16:creationId xmlns:a16="http://schemas.microsoft.com/office/drawing/2014/main" xmlns="" id="{DFC28782-86FB-4399-AAC5-5EF7368B63D8}"/>
                </a:ext>
              </a:extLst>
            </p:cNvPr>
            <p:cNvSpPr/>
            <p:nvPr/>
          </p:nvSpPr>
          <p:spPr>
            <a:xfrm>
              <a:off x="4013200" y="2001999"/>
              <a:ext cx="4766792" cy="3031004"/>
            </a:xfrm>
            <a:prstGeom prst="roundRect">
              <a:avLst/>
            </a:prstGeom>
            <a:noFill/>
            <a:ln>
              <a:solidFill>
                <a:srgbClr val="CCEC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sp>
        <p:nvSpPr>
          <p:cNvPr id="155" name="正方形/長方形 154">
            <a:extLst>
              <a:ext uri="{FF2B5EF4-FFF2-40B4-BE49-F238E27FC236}">
                <a16:creationId xmlns:a16="http://schemas.microsoft.com/office/drawing/2014/main" xmlns="" id="{08890A30-1B33-48C9-B90E-D7E578C2B52E}"/>
              </a:ext>
            </a:extLst>
          </p:cNvPr>
          <p:cNvSpPr/>
          <p:nvPr/>
        </p:nvSpPr>
        <p:spPr>
          <a:xfrm>
            <a:off x="276054" y="4723160"/>
            <a:ext cx="3300565" cy="409795"/>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t"/>
          <a:lstStyle/>
          <a:p>
            <a:pPr algn="ctr"/>
            <a:r>
              <a:rPr lang="ja-JP" altLang="en-US" dirty="0">
                <a:solidFill>
                  <a:schemeClr val="tx1"/>
                </a:solidFill>
              </a:rPr>
              <a:t>オフィスから離れて</a:t>
            </a:r>
            <a:endParaRPr lang="en-US" altLang="ja-JP" dirty="0">
              <a:solidFill>
                <a:schemeClr val="tx1"/>
              </a:solidFill>
            </a:endParaRPr>
          </a:p>
        </p:txBody>
      </p:sp>
      <p:sp>
        <p:nvSpPr>
          <p:cNvPr id="156" name="正方形/長方形 155">
            <a:extLst>
              <a:ext uri="{FF2B5EF4-FFF2-40B4-BE49-F238E27FC236}">
                <a16:creationId xmlns:a16="http://schemas.microsoft.com/office/drawing/2014/main" xmlns="" id="{DD36172A-C78B-4B02-A3E7-3D3CC6A7356D}"/>
              </a:ext>
            </a:extLst>
          </p:cNvPr>
          <p:cNvSpPr/>
          <p:nvPr/>
        </p:nvSpPr>
        <p:spPr>
          <a:xfrm>
            <a:off x="4954212" y="4710211"/>
            <a:ext cx="3300565" cy="409795"/>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t"/>
          <a:lstStyle/>
          <a:p>
            <a:pPr algn="ctr"/>
            <a:r>
              <a:rPr lang="en-US" altLang="ja-JP" dirty="0">
                <a:solidFill>
                  <a:schemeClr val="tx1"/>
                </a:solidFill>
              </a:rPr>
              <a:t>ICT</a:t>
            </a:r>
            <a:r>
              <a:rPr lang="ja-JP" altLang="en-US" dirty="0">
                <a:solidFill>
                  <a:schemeClr val="tx1"/>
                </a:solidFill>
              </a:rPr>
              <a:t>ツールを使って</a:t>
            </a:r>
            <a:endParaRPr lang="en-US" altLang="ja-JP" dirty="0">
              <a:solidFill>
                <a:schemeClr val="tx1"/>
              </a:solidFill>
            </a:endParaRPr>
          </a:p>
        </p:txBody>
      </p:sp>
      <p:pic>
        <p:nvPicPr>
          <p:cNvPr id="193" name="コンテンツ プレースホルダー 6" descr="家 ">
            <a:extLst>
              <a:ext uri="{FF2B5EF4-FFF2-40B4-BE49-F238E27FC236}">
                <a16:creationId xmlns:a16="http://schemas.microsoft.com/office/drawing/2014/main" xmlns="" id="{63BAC581-3DE0-4964-BBF4-41F8906044E5}"/>
              </a:ext>
            </a:extLst>
          </p:cNvPr>
          <p:cNvPicPr>
            <a:picLocks noGrp="1" noChangeAspect="1"/>
          </p:cNvPicPr>
          <p:nvPr>
            <p:ph idx="1"/>
          </p:nvPr>
        </p:nvPicPr>
        <p:blipFill>
          <a:blip r:embed="rId31">
            <a:extLst>
              <a:ext uri="{96DAC541-7B7A-43D3-8B79-37D633B846F1}">
                <asvg:svgBlip xmlns:asvg="http://schemas.microsoft.com/office/drawing/2016/SVG/main" xmlns="" r:embed="rId32"/>
              </a:ext>
            </a:extLst>
          </a:blip>
          <a:stretch>
            <a:fillRect/>
          </a:stretch>
        </p:blipFill>
        <p:spPr>
          <a:xfrm>
            <a:off x="1386336" y="1900518"/>
            <a:ext cx="1080000" cy="1080000"/>
          </a:xfrm>
        </p:spPr>
      </p:pic>
      <p:pic>
        <p:nvPicPr>
          <p:cNvPr id="194" name="グラフィックス 193" descr="女性のプロフィール">
            <a:extLst>
              <a:ext uri="{FF2B5EF4-FFF2-40B4-BE49-F238E27FC236}">
                <a16:creationId xmlns:a16="http://schemas.microsoft.com/office/drawing/2014/main" xmlns="" id="{AFF65311-5247-4E25-8F14-37A6BD288169}"/>
              </a:ext>
            </a:extLst>
          </p:cNvPr>
          <p:cNvPicPr>
            <a:picLocks noChangeAspect="1"/>
          </p:cNvPicPr>
          <p:nvPr/>
        </p:nvPicPr>
        <p:blipFill>
          <a:blip r:embed="rId33">
            <a:extLst>
              <a:ext uri="{96DAC541-7B7A-43D3-8B79-37D633B846F1}">
                <asvg:svgBlip xmlns:asvg="http://schemas.microsoft.com/office/drawing/2016/SVG/main" xmlns="" r:embed="rId34"/>
              </a:ext>
            </a:extLst>
          </a:blip>
          <a:stretch>
            <a:fillRect/>
          </a:stretch>
        </p:blipFill>
        <p:spPr>
          <a:xfrm>
            <a:off x="845122" y="3087691"/>
            <a:ext cx="1080000" cy="1080000"/>
          </a:xfrm>
          <a:prstGeom prst="rect">
            <a:avLst/>
          </a:prstGeom>
        </p:spPr>
      </p:pic>
      <p:pic>
        <p:nvPicPr>
          <p:cNvPr id="195" name="グラフィックス 194" descr="ノート PC">
            <a:extLst>
              <a:ext uri="{FF2B5EF4-FFF2-40B4-BE49-F238E27FC236}">
                <a16:creationId xmlns:a16="http://schemas.microsoft.com/office/drawing/2014/main" xmlns="" id="{3E67F9EF-BAC6-4212-9691-58ECF83D7DB7}"/>
              </a:ext>
            </a:extLst>
          </p:cNvPr>
          <p:cNvPicPr>
            <a:picLocks noChangeAspect="1"/>
          </p:cNvPicPr>
          <p:nvPr/>
        </p:nvPicPr>
        <p:blipFill>
          <a:blip r:embed="rId35">
            <a:extLst>
              <a:ext uri="{96DAC541-7B7A-43D3-8B79-37D633B846F1}">
                <asvg:svgBlip xmlns:asvg="http://schemas.microsoft.com/office/drawing/2016/SVG/main" xmlns="" r:embed="rId36"/>
              </a:ext>
            </a:extLst>
          </a:blip>
          <a:stretch>
            <a:fillRect/>
          </a:stretch>
        </p:blipFill>
        <p:spPr>
          <a:xfrm>
            <a:off x="1970630" y="3125647"/>
            <a:ext cx="1080000" cy="1080000"/>
          </a:xfrm>
          <a:prstGeom prst="rect">
            <a:avLst/>
          </a:prstGeom>
        </p:spPr>
      </p:pic>
      <p:sp>
        <p:nvSpPr>
          <p:cNvPr id="197" name="正方形/長方形 196">
            <a:extLst>
              <a:ext uri="{FF2B5EF4-FFF2-40B4-BE49-F238E27FC236}">
                <a16:creationId xmlns:a16="http://schemas.microsoft.com/office/drawing/2014/main" xmlns="" id="{EA7BE415-D100-4A90-A713-1A8948F43E6D}"/>
              </a:ext>
            </a:extLst>
          </p:cNvPr>
          <p:cNvSpPr/>
          <p:nvPr/>
        </p:nvSpPr>
        <p:spPr>
          <a:xfrm>
            <a:off x="357189" y="800411"/>
            <a:ext cx="8429622" cy="409795"/>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t"/>
          <a:lstStyle/>
          <a:p>
            <a:r>
              <a:rPr lang="en-US" altLang="ja-JP" b="1" u="sng" dirty="0">
                <a:solidFill>
                  <a:schemeClr val="tx1"/>
                </a:solidFill>
              </a:rPr>
              <a:t>Tel(</a:t>
            </a:r>
            <a:r>
              <a:rPr lang="ja-JP" altLang="en-US" b="1" u="sng" dirty="0">
                <a:solidFill>
                  <a:schemeClr val="tx1"/>
                </a:solidFill>
              </a:rPr>
              <a:t>離れたところで</a:t>
            </a:r>
            <a:r>
              <a:rPr lang="en-US" altLang="ja-JP" b="1" u="sng" dirty="0">
                <a:solidFill>
                  <a:schemeClr val="tx1"/>
                </a:solidFill>
              </a:rPr>
              <a:t>)</a:t>
            </a:r>
            <a:r>
              <a:rPr lang="ja-JP" altLang="en-US" b="1" u="sng" dirty="0">
                <a:solidFill>
                  <a:schemeClr val="tx1"/>
                </a:solidFill>
              </a:rPr>
              <a:t>＋</a:t>
            </a:r>
            <a:r>
              <a:rPr lang="en-US" altLang="ja-JP" b="1" u="sng" dirty="0">
                <a:solidFill>
                  <a:schemeClr val="tx1"/>
                </a:solidFill>
              </a:rPr>
              <a:t>Work(</a:t>
            </a:r>
            <a:r>
              <a:rPr lang="ja-JP" altLang="en-US" b="1" u="sng" dirty="0">
                <a:solidFill>
                  <a:schemeClr val="tx1"/>
                </a:solidFill>
              </a:rPr>
              <a:t>仕事</a:t>
            </a:r>
            <a:r>
              <a:rPr lang="en-US" altLang="ja-JP" b="1" u="sng" dirty="0">
                <a:solidFill>
                  <a:schemeClr val="tx1"/>
                </a:solidFill>
              </a:rPr>
              <a:t>) = Telework</a:t>
            </a:r>
          </a:p>
        </p:txBody>
      </p:sp>
    </p:spTree>
    <p:extLst>
      <p:ext uri="{BB962C8B-B14F-4D97-AF65-F5344CB8AC3E}">
        <p14:creationId xmlns:p14="http://schemas.microsoft.com/office/powerpoint/2010/main" val="2143762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3A500A40-3545-4805-AEE6-F8A66C50DB24}"/>
              </a:ext>
            </a:extLst>
          </p:cNvPr>
          <p:cNvSpPr>
            <a:spLocks noGrp="1"/>
          </p:cNvSpPr>
          <p:nvPr>
            <p:ph type="ctrTitle"/>
          </p:nvPr>
        </p:nvSpPr>
        <p:spPr/>
        <p:txBody>
          <a:bodyPr/>
          <a:lstStyle/>
          <a:p>
            <a:r>
              <a:rPr lang="ja-JP" altLang="ja-JP" dirty="0"/>
              <a:t>テレワークで</a:t>
            </a:r>
            <a:r>
              <a:rPr lang="ja-JP" altLang="en-US" dirty="0"/>
              <a:t>実現できること</a:t>
            </a:r>
            <a:endParaRPr kumimoji="1" lang="ja-JP" altLang="en-US" dirty="0"/>
          </a:p>
        </p:txBody>
      </p:sp>
      <p:sp>
        <p:nvSpPr>
          <p:cNvPr id="12" name="正方形/長方形 11">
            <a:extLst>
              <a:ext uri="{FF2B5EF4-FFF2-40B4-BE49-F238E27FC236}">
                <a16:creationId xmlns:a16="http://schemas.microsoft.com/office/drawing/2014/main" xmlns="" id="{2B27C6D9-52CB-4811-AA52-C4BD5DF21B98}"/>
              </a:ext>
            </a:extLst>
          </p:cNvPr>
          <p:cNvSpPr/>
          <p:nvPr/>
        </p:nvSpPr>
        <p:spPr>
          <a:xfrm>
            <a:off x="1108045" y="4881052"/>
            <a:ext cx="6914271" cy="952334"/>
          </a:xfrm>
          <a:prstGeom prst="rect">
            <a:avLst/>
          </a:prstGeom>
          <a:solidFill>
            <a:schemeClr val="accent4"/>
          </a:solidFill>
          <a:ln>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ja-JP" dirty="0">
                <a:solidFill>
                  <a:schemeClr val="bg1"/>
                </a:solidFill>
              </a:rPr>
              <a:t>福利厚生策だけではな</a:t>
            </a:r>
            <a:r>
              <a:rPr lang="ja-JP" altLang="en-US" dirty="0">
                <a:solidFill>
                  <a:schemeClr val="bg1"/>
                </a:solidFill>
              </a:rPr>
              <a:t>い</a:t>
            </a:r>
            <a:endParaRPr lang="en-US" altLang="ja-JP" dirty="0">
              <a:solidFill>
                <a:schemeClr val="bg1"/>
              </a:solidFill>
            </a:endParaRPr>
          </a:p>
          <a:p>
            <a:pPr algn="ctr"/>
            <a:r>
              <a:rPr lang="ja-JP" altLang="en-US" dirty="0">
                <a:solidFill>
                  <a:schemeClr val="bg1"/>
                </a:solidFill>
              </a:rPr>
              <a:t>事業継続を踏まえた、</a:t>
            </a:r>
            <a:r>
              <a:rPr lang="ja-JP" altLang="ja-JP" dirty="0">
                <a:solidFill>
                  <a:schemeClr val="bg1"/>
                </a:solidFill>
              </a:rPr>
              <a:t>企業全体の働き方を改革する為の施策</a:t>
            </a:r>
            <a:endParaRPr lang="en-US" altLang="ja-JP" dirty="0">
              <a:solidFill>
                <a:schemeClr val="bg1"/>
              </a:solidFill>
            </a:endParaRPr>
          </a:p>
        </p:txBody>
      </p:sp>
      <p:sp>
        <p:nvSpPr>
          <p:cNvPr id="13" name="正方形/長方形 12">
            <a:extLst>
              <a:ext uri="{FF2B5EF4-FFF2-40B4-BE49-F238E27FC236}">
                <a16:creationId xmlns:a16="http://schemas.microsoft.com/office/drawing/2014/main" xmlns="" id="{AC639370-1E4E-4975-B3C6-C9A876A333E1}"/>
              </a:ext>
            </a:extLst>
          </p:cNvPr>
          <p:cNvSpPr/>
          <p:nvPr/>
        </p:nvSpPr>
        <p:spPr>
          <a:xfrm>
            <a:off x="357189" y="800411"/>
            <a:ext cx="8429622" cy="409795"/>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t"/>
          <a:lstStyle/>
          <a:p>
            <a:r>
              <a:rPr lang="ja-JP" altLang="en-US" dirty="0">
                <a:solidFill>
                  <a:schemeClr val="tx1"/>
                </a:solidFill>
              </a:rPr>
              <a:t>たとえば</a:t>
            </a:r>
            <a:r>
              <a:rPr lang="en-US" altLang="ja-JP" dirty="0">
                <a:solidFill>
                  <a:schemeClr val="tx1"/>
                </a:solidFill>
              </a:rPr>
              <a:t>…</a:t>
            </a:r>
            <a:r>
              <a:rPr lang="ja-JP" altLang="en-US" b="1" u="sng" dirty="0">
                <a:solidFill>
                  <a:schemeClr val="tx1"/>
                </a:solidFill>
              </a:rPr>
              <a:t>　</a:t>
            </a:r>
            <a:endParaRPr lang="en-US" altLang="ja-JP" b="1" u="sng" dirty="0">
              <a:solidFill>
                <a:schemeClr val="tx1"/>
              </a:solidFill>
            </a:endParaRPr>
          </a:p>
        </p:txBody>
      </p:sp>
      <p:grpSp>
        <p:nvGrpSpPr>
          <p:cNvPr id="25" name="グループ化 24">
            <a:extLst>
              <a:ext uri="{FF2B5EF4-FFF2-40B4-BE49-F238E27FC236}">
                <a16:creationId xmlns:a16="http://schemas.microsoft.com/office/drawing/2014/main" xmlns="" id="{B10E329B-A158-4818-8DFF-17578D37FD42}"/>
              </a:ext>
            </a:extLst>
          </p:cNvPr>
          <p:cNvGrpSpPr/>
          <p:nvPr/>
        </p:nvGrpSpPr>
        <p:grpSpPr>
          <a:xfrm>
            <a:off x="3275428" y="1241959"/>
            <a:ext cx="2628000" cy="2547898"/>
            <a:chOff x="3275428" y="1241959"/>
            <a:chExt cx="2628000" cy="2547898"/>
          </a:xfrm>
        </p:grpSpPr>
        <p:sp>
          <p:nvSpPr>
            <p:cNvPr id="10" name="四角形: 角を丸くする 9">
              <a:extLst>
                <a:ext uri="{FF2B5EF4-FFF2-40B4-BE49-F238E27FC236}">
                  <a16:creationId xmlns:a16="http://schemas.microsoft.com/office/drawing/2014/main" xmlns="" id="{48F13E7F-CD30-4CA7-BCD3-F1C0C3F58322}"/>
                </a:ext>
              </a:extLst>
            </p:cNvPr>
            <p:cNvSpPr/>
            <p:nvPr/>
          </p:nvSpPr>
          <p:spPr>
            <a:xfrm>
              <a:off x="3275428" y="1241959"/>
              <a:ext cx="2628000" cy="2547898"/>
            </a:xfrm>
            <a:prstGeom prst="roundRect">
              <a:avLst/>
            </a:prstGeom>
            <a:solidFill>
              <a:srgbClr val="CCECFF"/>
            </a:solidFill>
            <a:ln>
              <a:noFill/>
            </a:ln>
          </p:spPr>
          <p:style>
            <a:lnRef idx="2">
              <a:schemeClr val="dk1"/>
            </a:lnRef>
            <a:fillRef idx="1">
              <a:schemeClr val="lt1"/>
            </a:fillRef>
            <a:effectRef idx="0">
              <a:schemeClr val="dk1"/>
            </a:effectRef>
            <a:fontRef idx="minor">
              <a:schemeClr val="dk1"/>
            </a:fontRef>
          </p:style>
          <p:txBody>
            <a:bodyPr rtlCol="0" anchor="t"/>
            <a:lstStyle/>
            <a:p>
              <a:endParaRPr lang="en-US" altLang="ja-JP" dirty="0">
                <a:solidFill>
                  <a:srgbClr val="FF6600"/>
                </a:solidFill>
              </a:endParaRPr>
            </a:p>
            <a:p>
              <a:endParaRPr lang="en-US" altLang="ja-JP" dirty="0">
                <a:solidFill>
                  <a:srgbClr val="FF6600"/>
                </a:solidFill>
              </a:endParaRPr>
            </a:p>
            <a:p>
              <a:endParaRPr lang="en-US" altLang="ja-JP" dirty="0">
                <a:solidFill>
                  <a:srgbClr val="FF6600"/>
                </a:solidFill>
              </a:endParaRPr>
            </a:p>
            <a:p>
              <a:endParaRPr lang="en-US" altLang="ja-JP" dirty="0">
                <a:solidFill>
                  <a:srgbClr val="FF6600"/>
                </a:solidFill>
              </a:endParaRPr>
            </a:p>
            <a:p>
              <a:endParaRPr lang="en-US" altLang="ja-JP" dirty="0">
                <a:solidFill>
                  <a:srgbClr val="FF6600"/>
                </a:solidFill>
              </a:endParaRPr>
            </a:p>
            <a:p>
              <a:r>
                <a:rPr lang="ja-JP" altLang="en-US" dirty="0">
                  <a:solidFill>
                    <a:schemeClr val="tx1"/>
                  </a:solidFill>
                </a:rPr>
                <a:t>・都市部ではなく</a:t>
              </a:r>
              <a:endParaRPr lang="en-US" altLang="ja-JP" dirty="0">
                <a:solidFill>
                  <a:schemeClr val="tx1"/>
                </a:solidFill>
              </a:endParaRPr>
            </a:p>
            <a:p>
              <a:r>
                <a:rPr lang="ja-JP" altLang="en-US" dirty="0">
                  <a:solidFill>
                    <a:schemeClr val="tx1"/>
                  </a:solidFill>
                </a:rPr>
                <a:t>　地元で</a:t>
              </a:r>
              <a:endParaRPr lang="en-US" altLang="ja-JP" dirty="0">
                <a:solidFill>
                  <a:schemeClr val="tx1"/>
                </a:solidFill>
              </a:endParaRPr>
            </a:p>
            <a:p>
              <a:endParaRPr lang="en-US" altLang="ja-JP" dirty="0">
                <a:solidFill>
                  <a:srgbClr val="FF6600"/>
                </a:solidFill>
              </a:endParaRPr>
            </a:p>
            <a:p>
              <a:endParaRPr lang="en-US" altLang="ja-JP" dirty="0">
                <a:solidFill>
                  <a:srgbClr val="FF6600"/>
                </a:solidFill>
              </a:endParaRPr>
            </a:p>
            <a:p>
              <a:endParaRPr lang="en-US" altLang="ja-JP" dirty="0">
                <a:solidFill>
                  <a:srgbClr val="FF6600"/>
                </a:solidFill>
              </a:endParaRPr>
            </a:p>
            <a:p>
              <a:endParaRPr lang="en-US" altLang="ja-JP" dirty="0">
                <a:solidFill>
                  <a:srgbClr val="FF6600"/>
                </a:solidFill>
              </a:endParaRPr>
            </a:p>
          </p:txBody>
        </p:sp>
        <p:pic>
          <p:nvPicPr>
            <p:cNvPr id="17" name="グラフィックス 16" descr="農場の光景">
              <a:extLst>
                <a:ext uri="{FF2B5EF4-FFF2-40B4-BE49-F238E27FC236}">
                  <a16:creationId xmlns:a16="http://schemas.microsoft.com/office/drawing/2014/main" xmlns="" id="{A3714B2D-F2AF-4584-B851-0FDCBA4F3E8A}"/>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4132228" y="1606281"/>
              <a:ext cx="914400" cy="914400"/>
            </a:xfrm>
            <a:prstGeom prst="rect">
              <a:avLst/>
            </a:prstGeom>
          </p:spPr>
        </p:pic>
      </p:grpSp>
      <p:grpSp>
        <p:nvGrpSpPr>
          <p:cNvPr id="24" name="グループ化 23">
            <a:extLst>
              <a:ext uri="{FF2B5EF4-FFF2-40B4-BE49-F238E27FC236}">
                <a16:creationId xmlns:a16="http://schemas.microsoft.com/office/drawing/2014/main" xmlns="" id="{034BAD81-0947-4C29-928C-72B2BBA70414}"/>
              </a:ext>
            </a:extLst>
          </p:cNvPr>
          <p:cNvGrpSpPr/>
          <p:nvPr/>
        </p:nvGrpSpPr>
        <p:grpSpPr>
          <a:xfrm>
            <a:off x="6158811" y="1241959"/>
            <a:ext cx="2628000" cy="2547898"/>
            <a:chOff x="6158811" y="1241959"/>
            <a:chExt cx="2628000" cy="2547898"/>
          </a:xfrm>
        </p:grpSpPr>
        <p:sp>
          <p:nvSpPr>
            <p:cNvPr id="9" name="四角形: 角を丸くする 8">
              <a:extLst>
                <a:ext uri="{FF2B5EF4-FFF2-40B4-BE49-F238E27FC236}">
                  <a16:creationId xmlns:a16="http://schemas.microsoft.com/office/drawing/2014/main" xmlns="" id="{45070E28-C3B2-47EE-B5B7-3C1EE8028BAF}"/>
                </a:ext>
              </a:extLst>
            </p:cNvPr>
            <p:cNvSpPr/>
            <p:nvPr/>
          </p:nvSpPr>
          <p:spPr>
            <a:xfrm>
              <a:off x="6158811" y="1241959"/>
              <a:ext cx="2628000" cy="2547898"/>
            </a:xfrm>
            <a:prstGeom prst="roundRect">
              <a:avLst/>
            </a:prstGeom>
            <a:solidFill>
              <a:srgbClr val="CCECFF"/>
            </a:solidFill>
            <a:ln>
              <a:noFill/>
            </a:ln>
          </p:spPr>
          <p:style>
            <a:lnRef idx="2">
              <a:schemeClr val="dk1"/>
            </a:lnRef>
            <a:fillRef idx="1">
              <a:schemeClr val="lt1"/>
            </a:fillRef>
            <a:effectRef idx="0">
              <a:schemeClr val="dk1"/>
            </a:effectRef>
            <a:fontRef idx="minor">
              <a:schemeClr val="dk1"/>
            </a:fontRef>
          </p:style>
          <p:txBody>
            <a:bodyPr rtlCol="0" anchor="t"/>
            <a:lstStyle/>
            <a:p>
              <a:endParaRPr lang="en-US" altLang="ja-JP" dirty="0">
                <a:solidFill>
                  <a:srgbClr val="FF6600"/>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r>
                <a:rPr lang="ja-JP" altLang="en-US" dirty="0">
                  <a:solidFill>
                    <a:schemeClr val="tx1"/>
                  </a:solidFill>
                </a:rPr>
                <a:t>・災害時に</a:t>
              </a:r>
              <a:endParaRPr lang="en-US" altLang="ja-JP" dirty="0">
                <a:solidFill>
                  <a:schemeClr val="tx1"/>
                </a:solidFill>
              </a:endParaRPr>
            </a:p>
            <a:p>
              <a:r>
                <a:rPr lang="ja-JP" altLang="en-US" dirty="0">
                  <a:solidFill>
                    <a:schemeClr val="tx1"/>
                  </a:solidFill>
                </a:rPr>
                <a:t>　オフィス以外の</a:t>
              </a:r>
              <a:endParaRPr lang="en-US" altLang="ja-JP" dirty="0">
                <a:solidFill>
                  <a:schemeClr val="tx1"/>
                </a:solidFill>
              </a:endParaRPr>
            </a:p>
            <a:p>
              <a:r>
                <a:rPr lang="ja-JP" altLang="en-US" dirty="0">
                  <a:solidFill>
                    <a:schemeClr val="tx1"/>
                  </a:solidFill>
                </a:rPr>
                <a:t>　場所で</a:t>
              </a:r>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p:txBody>
        </p:sp>
        <p:pic>
          <p:nvPicPr>
            <p:cNvPr id="19" name="グラフィックス 18" descr="雷">
              <a:extLst>
                <a:ext uri="{FF2B5EF4-FFF2-40B4-BE49-F238E27FC236}">
                  <a16:creationId xmlns:a16="http://schemas.microsoft.com/office/drawing/2014/main" xmlns="" id="{8E3D0CB4-12EB-4B22-A9B8-9DCD5048A4D5}"/>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6558411" y="1558999"/>
              <a:ext cx="914400" cy="914400"/>
            </a:xfrm>
            <a:prstGeom prst="rect">
              <a:avLst/>
            </a:prstGeom>
          </p:spPr>
        </p:pic>
        <p:pic>
          <p:nvPicPr>
            <p:cNvPr id="23" name="グラフィックス 22" descr="ノー">
              <a:extLst>
                <a:ext uri="{FF2B5EF4-FFF2-40B4-BE49-F238E27FC236}">
                  <a16:creationId xmlns:a16="http://schemas.microsoft.com/office/drawing/2014/main" xmlns="" id="{4A9C70CF-FC73-4C4F-A655-76FCE35FF2A7}"/>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7472811" y="1500781"/>
              <a:ext cx="914400" cy="914400"/>
            </a:xfrm>
            <a:prstGeom prst="rect">
              <a:avLst/>
            </a:prstGeom>
          </p:spPr>
        </p:pic>
      </p:grpSp>
      <p:grpSp>
        <p:nvGrpSpPr>
          <p:cNvPr id="32" name="グループ化 31">
            <a:extLst>
              <a:ext uri="{FF2B5EF4-FFF2-40B4-BE49-F238E27FC236}">
                <a16:creationId xmlns:a16="http://schemas.microsoft.com/office/drawing/2014/main" xmlns="" id="{6F9AAE15-8AF5-4B18-8979-56BC5D2BF7BD}"/>
              </a:ext>
            </a:extLst>
          </p:cNvPr>
          <p:cNvGrpSpPr/>
          <p:nvPr/>
        </p:nvGrpSpPr>
        <p:grpSpPr>
          <a:xfrm>
            <a:off x="374616" y="1241959"/>
            <a:ext cx="2628000" cy="2547898"/>
            <a:chOff x="374616" y="1241959"/>
            <a:chExt cx="2628000" cy="2547898"/>
          </a:xfrm>
          <a:solidFill>
            <a:srgbClr val="CCECFF"/>
          </a:solidFill>
        </p:grpSpPr>
        <p:sp>
          <p:nvSpPr>
            <p:cNvPr id="8" name="四角形: 角を丸くする 7">
              <a:extLst>
                <a:ext uri="{FF2B5EF4-FFF2-40B4-BE49-F238E27FC236}">
                  <a16:creationId xmlns:a16="http://schemas.microsoft.com/office/drawing/2014/main" xmlns="" id="{2BEB90C5-9D63-4849-97F8-00213945C20F}"/>
                </a:ext>
              </a:extLst>
            </p:cNvPr>
            <p:cNvSpPr/>
            <p:nvPr/>
          </p:nvSpPr>
          <p:spPr>
            <a:xfrm>
              <a:off x="374616" y="1241959"/>
              <a:ext cx="2628000" cy="2547898"/>
            </a:xfrm>
            <a:prstGeom prst="roundRect">
              <a:avLst/>
            </a:prstGeom>
            <a:grpFill/>
            <a:ln>
              <a:noFill/>
            </a:ln>
          </p:spPr>
          <p:style>
            <a:lnRef idx="2">
              <a:schemeClr val="dk1"/>
            </a:lnRef>
            <a:fillRef idx="1">
              <a:schemeClr val="lt1"/>
            </a:fillRef>
            <a:effectRef idx="0">
              <a:schemeClr val="dk1"/>
            </a:effectRef>
            <a:fontRef idx="minor">
              <a:schemeClr val="dk1"/>
            </a:fontRef>
          </p:style>
          <p:txBody>
            <a:bodyPr rtlCol="0" anchor="t"/>
            <a:lstStyle/>
            <a:p>
              <a:endParaRPr lang="en-US" altLang="ja-JP" dirty="0">
                <a:solidFill>
                  <a:srgbClr val="FF6600"/>
                </a:solidFill>
              </a:endParaRPr>
            </a:p>
            <a:p>
              <a:endParaRPr lang="en-US" altLang="ja-JP" dirty="0">
                <a:solidFill>
                  <a:srgbClr val="FF6600"/>
                </a:solidFill>
              </a:endParaRPr>
            </a:p>
            <a:p>
              <a:endParaRPr lang="en-US" altLang="ja-JP" dirty="0">
                <a:solidFill>
                  <a:srgbClr val="FF6600"/>
                </a:solidFill>
              </a:endParaRPr>
            </a:p>
            <a:p>
              <a:endParaRPr lang="en-US" altLang="ja-JP" dirty="0">
                <a:solidFill>
                  <a:srgbClr val="FF6600"/>
                </a:solidFill>
              </a:endParaRPr>
            </a:p>
            <a:p>
              <a:endParaRPr lang="en-US" altLang="ja-JP" dirty="0">
                <a:solidFill>
                  <a:srgbClr val="FF6600"/>
                </a:solidFill>
              </a:endParaRPr>
            </a:p>
            <a:p>
              <a:r>
                <a:rPr lang="ja-JP" altLang="en-US" dirty="0">
                  <a:solidFill>
                    <a:schemeClr val="tx1"/>
                  </a:solidFill>
                </a:rPr>
                <a:t>・育児・介護との</a:t>
              </a:r>
              <a:endParaRPr lang="en-US" altLang="ja-JP" dirty="0">
                <a:solidFill>
                  <a:schemeClr val="tx1"/>
                </a:solidFill>
              </a:endParaRPr>
            </a:p>
            <a:p>
              <a:r>
                <a:rPr lang="ja-JP" altLang="en-US" dirty="0">
                  <a:solidFill>
                    <a:schemeClr val="tx1"/>
                  </a:solidFill>
                </a:rPr>
                <a:t>　両立</a:t>
              </a:r>
              <a:endParaRPr lang="en-US" altLang="ja-JP" dirty="0">
                <a:solidFill>
                  <a:schemeClr val="tx1"/>
                </a:solidFill>
              </a:endParaRPr>
            </a:p>
            <a:p>
              <a:endParaRPr lang="en-US" altLang="ja-JP" dirty="0">
                <a:solidFill>
                  <a:schemeClr val="tx1"/>
                </a:solidFill>
              </a:endParaRPr>
            </a:p>
            <a:p>
              <a:endParaRPr lang="en-US" altLang="ja-JP" dirty="0">
                <a:solidFill>
                  <a:srgbClr val="FF6600"/>
                </a:solidFill>
              </a:endParaRPr>
            </a:p>
            <a:p>
              <a:endParaRPr lang="en-US" altLang="ja-JP" dirty="0">
                <a:solidFill>
                  <a:schemeClr val="tx1"/>
                </a:solidFill>
              </a:endParaRPr>
            </a:p>
            <a:p>
              <a:endParaRPr lang="en-US" altLang="ja-JP" dirty="0">
                <a:solidFill>
                  <a:schemeClr val="tx1"/>
                </a:solidFill>
              </a:endParaRPr>
            </a:p>
          </p:txBody>
        </p:sp>
        <p:pic>
          <p:nvPicPr>
            <p:cNvPr id="31" name="グラフィックス 30" descr="女性と赤ちゃん">
              <a:extLst>
                <a:ext uri="{FF2B5EF4-FFF2-40B4-BE49-F238E27FC236}">
                  <a16:creationId xmlns:a16="http://schemas.microsoft.com/office/drawing/2014/main" xmlns="" id="{0EC8141D-E8B5-4DD3-870A-77335601F599}"/>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1213989" y="1558999"/>
              <a:ext cx="914400" cy="914400"/>
            </a:xfrm>
            <a:prstGeom prst="rect">
              <a:avLst/>
            </a:prstGeom>
          </p:spPr>
        </p:pic>
      </p:grpSp>
      <p:sp>
        <p:nvSpPr>
          <p:cNvPr id="16" name="矢印: 下 15">
            <a:extLst>
              <a:ext uri="{FF2B5EF4-FFF2-40B4-BE49-F238E27FC236}">
                <a16:creationId xmlns:a16="http://schemas.microsoft.com/office/drawing/2014/main" xmlns="" id="{9AC04C9B-E1CE-4CFF-89AB-487951736F9C}"/>
              </a:ext>
            </a:extLst>
          </p:cNvPr>
          <p:cNvSpPr/>
          <p:nvPr/>
        </p:nvSpPr>
        <p:spPr>
          <a:xfrm>
            <a:off x="4242216" y="4190912"/>
            <a:ext cx="659567" cy="474477"/>
          </a:xfrm>
          <a:prstGeom prst="downArrow">
            <a:avLst/>
          </a:prstGeom>
          <a:noFill/>
          <a:ln>
            <a:solidFill>
              <a:schemeClr val="accent4"/>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p>
        </p:txBody>
      </p:sp>
    </p:spTree>
    <p:extLst>
      <p:ext uri="{BB962C8B-B14F-4D97-AF65-F5344CB8AC3E}">
        <p14:creationId xmlns:p14="http://schemas.microsoft.com/office/powerpoint/2010/main" val="13231838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xmlns="" id="{AF1FBD5F-285F-47CA-8AE0-B09EF9A668FE}"/>
              </a:ext>
            </a:extLst>
          </p:cNvPr>
          <p:cNvSpPr>
            <a:spLocks noGrp="1"/>
          </p:cNvSpPr>
          <p:nvPr>
            <p:ph idx="1"/>
          </p:nvPr>
        </p:nvSpPr>
        <p:spPr/>
        <p:txBody>
          <a:bodyPr/>
          <a:lstStyle/>
          <a:p>
            <a:endParaRPr kumimoji="1" lang="en-US" altLang="ja-JP" dirty="0"/>
          </a:p>
          <a:p>
            <a:endParaRPr kumimoji="1" lang="ja-JP" altLang="en-US" dirty="0"/>
          </a:p>
        </p:txBody>
      </p:sp>
      <p:sp>
        <p:nvSpPr>
          <p:cNvPr id="3" name="タイトル 2">
            <a:extLst>
              <a:ext uri="{FF2B5EF4-FFF2-40B4-BE49-F238E27FC236}">
                <a16:creationId xmlns:a16="http://schemas.microsoft.com/office/drawing/2014/main" xmlns="" id="{0DDA6AD5-4DCB-4000-A6A3-F1619E0FDCA9}"/>
              </a:ext>
            </a:extLst>
          </p:cNvPr>
          <p:cNvSpPr>
            <a:spLocks noGrp="1"/>
          </p:cNvSpPr>
          <p:nvPr>
            <p:ph type="ctrTitle"/>
          </p:nvPr>
        </p:nvSpPr>
        <p:spPr/>
        <p:txBody>
          <a:bodyPr/>
          <a:lstStyle/>
          <a:p>
            <a:r>
              <a:rPr kumimoji="1" lang="ja-JP" altLang="en-US" dirty="0"/>
              <a:t>参考</a:t>
            </a:r>
            <a:r>
              <a:rPr kumimoji="1" lang="en-US" altLang="ja-JP" dirty="0"/>
              <a:t>:</a:t>
            </a:r>
            <a:r>
              <a:rPr kumimoji="1" lang="ja-JP" altLang="en-US" dirty="0"/>
              <a:t> 企業のテレワーク導入率</a:t>
            </a:r>
            <a:r>
              <a:rPr kumimoji="1" lang="en-US" altLang="ja-JP" dirty="0"/>
              <a:t>(</a:t>
            </a:r>
            <a:r>
              <a:rPr kumimoji="1" lang="ja-JP" altLang="en-US" dirty="0"/>
              <a:t>総務省</a:t>
            </a:r>
            <a:r>
              <a:rPr kumimoji="1" lang="en-US" altLang="ja-JP" dirty="0"/>
              <a:t>)</a:t>
            </a:r>
            <a:endParaRPr kumimoji="1" lang="ja-JP" altLang="en-US" dirty="0"/>
          </a:p>
        </p:txBody>
      </p:sp>
      <p:pic>
        <p:nvPicPr>
          <p:cNvPr id="5" name="図 4" descr="テキスト, 地図 が含まれている画像&#10;&#10;自動的に生成された説明">
            <a:extLst>
              <a:ext uri="{FF2B5EF4-FFF2-40B4-BE49-F238E27FC236}">
                <a16:creationId xmlns:a16="http://schemas.microsoft.com/office/drawing/2014/main" xmlns="" id="{A539D22B-D40A-4478-8294-651921F59A79}"/>
              </a:ext>
            </a:extLst>
          </p:cNvPr>
          <p:cNvPicPr>
            <a:picLocks noChangeAspect="1"/>
          </p:cNvPicPr>
          <p:nvPr/>
        </p:nvPicPr>
        <p:blipFill>
          <a:blip r:embed="rId3"/>
          <a:stretch>
            <a:fillRect/>
          </a:stretch>
        </p:blipFill>
        <p:spPr>
          <a:xfrm>
            <a:off x="454144" y="1928506"/>
            <a:ext cx="3867150" cy="2438400"/>
          </a:xfrm>
          <a:prstGeom prst="rect">
            <a:avLst/>
          </a:prstGeom>
        </p:spPr>
      </p:pic>
      <p:pic>
        <p:nvPicPr>
          <p:cNvPr id="7" name="図 6" descr="文字と写真のスクリーンショット&#10;&#10;自動的に生成された説明">
            <a:extLst>
              <a:ext uri="{FF2B5EF4-FFF2-40B4-BE49-F238E27FC236}">
                <a16:creationId xmlns:a16="http://schemas.microsoft.com/office/drawing/2014/main" xmlns="" id="{39509868-7E6F-47B1-A506-FACE475BD738}"/>
              </a:ext>
            </a:extLst>
          </p:cNvPr>
          <p:cNvPicPr>
            <a:picLocks noChangeAspect="1"/>
          </p:cNvPicPr>
          <p:nvPr/>
        </p:nvPicPr>
        <p:blipFill>
          <a:blip r:embed="rId4"/>
          <a:stretch>
            <a:fillRect/>
          </a:stretch>
        </p:blipFill>
        <p:spPr>
          <a:xfrm>
            <a:off x="4983730" y="2290456"/>
            <a:ext cx="3819525" cy="2076450"/>
          </a:xfrm>
          <a:prstGeom prst="rect">
            <a:avLst/>
          </a:prstGeom>
        </p:spPr>
      </p:pic>
      <p:sp>
        <p:nvSpPr>
          <p:cNvPr id="8" name="テキスト ボックス 7">
            <a:extLst>
              <a:ext uri="{FF2B5EF4-FFF2-40B4-BE49-F238E27FC236}">
                <a16:creationId xmlns:a16="http://schemas.microsoft.com/office/drawing/2014/main" xmlns="" id="{6B8C69A2-86F9-4E06-AC66-8C2D489DDBE6}"/>
              </a:ext>
            </a:extLst>
          </p:cNvPr>
          <p:cNvSpPr txBox="1"/>
          <p:nvPr/>
        </p:nvSpPr>
        <p:spPr>
          <a:xfrm>
            <a:off x="421256" y="1215746"/>
            <a:ext cx="1767188" cy="338554"/>
          </a:xfrm>
          <a:prstGeom prst="rect">
            <a:avLst/>
          </a:prstGeom>
          <a:noFill/>
        </p:spPr>
        <p:txBody>
          <a:bodyPr wrap="square" rtlCol="0">
            <a:spAutoFit/>
          </a:bodyPr>
          <a:lstStyle/>
          <a:p>
            <a:r>
              <a:rPr lang="ja-JP" altLang="en-US" sz="1600" dirty="0"/>
              <a:t>導入率の推移</a:t>
            </a:r>
            <a:endParaRPr lang="x-none" altLang="ja-JP" sz="1600" dirty="0"/>
          </a:p>
        </p:txBody>
      </p:sp>
      <p:sp>
        <p:nvSpPr>
          <p:cNvPr id="9" name="テキスト ボックス 8">
            <a:extLst>
              <a:ext uri="{FF2B5EF4-FFF2-40B4-BE49-F238E27FC236}">
                <a16:creationId xmlns:a16="http://schemas.microsoft.com/office/drawing/2014/main" xmlns="" id="{1ED593D1-DAD1-41C8-B52A-E4E5CF47374A}"/>
              </a:ext>
            </a:extLst>
          </p:cNvPr>
          <p:cNvSpPr txBox="1"/>
          <p:nvPr/>
        </p:nvSpPr>
        <p:spPr>
          <a:xfrm>
            <a:off x="4652511" y="1215746"/>
            <a:ext cx="1956788" cy="338554"/>
          </a:xfrm>
          <a:prstGeom prst="rect">
            <a:avLst/>
          </a:prstGeom>
          <a:noFill/>
        </p:spPr>
        <p:txBody>
          <a:bodyPr wrap="square" rtlCol="0">
            <a:spAutoFit/>
          </a:bodyPr>
          <a:lstStyle/>
          <a:p>
            <a:r>
              <a:rPr lang="ja-JP" altLang="en-US" sz="1600" dirty="0"/>
              <a:t>導入率</a:t>
            </a:r>
            <a:r>
              <a:rPr lang="en-US" altLang="ja-JP" sz="1600" dirty="0"/>
              <a:t>(</a:t>
            </a:r>
            <a:r>
              <a:rPr lang="ja-JP" altLang="en-US" sz="1600" dirty="0"/>
              <a:t>規模別</a:t>
            </a:r>
            <a:r>
              <a:rPr lang="en-US" altLang="ja-JP" sz="1600" dirty="0"/>
              <a:t>)</a:t>
            </a:r>
            <a:endParaRPr lang="x-none" altLang="ja-JP" sz="1600" dirty="0"/>
          </a:p>
        </p:txBody>
      </p:sp>
      <p:sp>
        <p:nvSpPr>
          <p:cNvPr id="10" name="テキスト ボックス 9">
            <a:extLst>
              <a:ext uri="{FF2B5EF4-FFF2-40B4-BE49-F238E27FC236}">
                <a16:creationId xmlns:a16="http://schemas.microsoft.com/office/drawing/2014/main" xmlns="" id="{163474FC-BB72-4EF9-BA04-6AFF756FBC4C}"/>
              </a:ext>
            </a:extLst>
          </p:cNvPr>
          <p:cNvSpPr txBox="1"/>
          <p:nvPr/>
        </p:nvSpPr>
        <p:spPr>
          <a:xfrm>
            <a:off x="735521" y="5451760"/>
            <a:ext cx="7641207" cy="461665"/>
          </a:xfrm>
          <a:prstGeom prst="rect">
            <a:avLst/>
          </a:prstGeom>
          <a:noFill/>
        </p:spPr>
        <p:txBody>
          <a:bodyPr wrap="square" rtlCol="0">
            <a:spAutoFit/>
          </a:bodyPr>
          <a:lstStyle/>
          <a:p>
            <a:r>
              <a:rPr lang="zh-TW" altLang="en-US" sz="1200" dirty="0"/>
              <a:t>出典：「令和元年版情報通信白書」（総務省）</a:t>
            </a:r>
            <a:r>
              <a:rPr lang="en-US" altLang="ja-JP" sz="1200" dirty="0">
                <a:hlinkClick r:id="rId5"/>
              </a:rPr>
              <a:t>https://www.soumu.go.jp/johotsusintokei/whitepaper/ja/r01/html/nd124210.html</a:t>
            </a:r>
            <a:endParaRPr lang="en-US" altLang="zh-TW" sz="1200" dirty="0"/>
          </a:p>
        </p:txBody>
      </p:sp>
    </p:spTree>
    <p:extLst>
      <p:ext uri="{BB962C8B-B14F-4D97-AF65-F5344CB8AC3E}">
        <p14:creationId xmlns:p14="http://schemas.microsoft.com/office/powerpoint/2010/main" val="19059420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B385DCA6-C179-492B-A527-B8B8BF631B16}"/>
              </a:ext>
            </a:extLst>
          </p:cNvPr>
          <p:cNvSpPr>
            <a:spLocks noGrp="1"/>
          </p:cNvSpPr>
          <p:nvPr>
            <p:ph type="ctrTitle"/>
          </p:nvPr>
        </p:nvSpPr>
        <p:spPr/>
        <p:txBody>
          <a:bodyPr/>
          <a:lstStyle/>
          <a:p>
            <a:r>
              <a:rPr kumimoji="1" lang="ja-JP" altLang="en-US" dirty="0"/>
              <a:t>参考</a:t>
            </a:r>
            <a:r>
              <a:rPr kumimoji="1" lang="en-US" altLang="ja-JP" dirty="0"/>
              <a:t>: </a:t>
            </a:r>
            <a:r>
              <a:rPr kumimoji="1" lang="ja-JP" altLang="en-US" dirty="0"/>
              <a:t>テレワーク</a:t>
            </a:r>
            <a:r>
              <a:rPr lang="ja-JP" altLang="en-US" dirty="0"/>
              <a:t>先駆者</a:t>
            </a:r>
            <a:r>
              <a:rPr lang="en-US" altLang="ja-JP" dirty="0"/>
              <a:t>(</a:t>
            </a:r>
            <a:r>
              <a:rPr lang="ja-JP" altLang="en-US" dirty="0"/>
              <a:t>総務省</a:t>
            </a:r>
            <a:r>
              <a:rPr lang="en-US" altLang="ja-JP" dirty="0"/>
              <a:t>)</a:t>
            </a:r>
            <a:endParaRPr kumimoji="1" lang="ja-JP" altLang="en-US" dirty="0"/>
          </a:p>
        </p:txBody>
      </p:sp>
      <p:sp>
        <p:nvSpPr>
          <p:cNvPr id="6" name="正方形/長方形 5">
            <a:extLst>
              <a:ext uri="{FF2B5EF4-FFF2-40B4-BE49-F238E27FC236}">
                <a16:creationId xmlns:a16="http://schemas.microsoft.com/office/drawing/2014/main" xmlns="" id="{0BDA12A1-E65E-4AEC-8202-D1B913C011E9}"/>
              </a:ext>
            </a:extLst>
          </p:cNvPr>
          <p:cNvSpPr/>
          <p:nvPr/>
        </p:nvSpPr>
        <p:spPr>
          <a:xfrm>
            <a:off x="357189" y="800411"/>
            <a:ext cx="8429622" cy="683615"/>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t"/>
          <a:lstStyle/>
          <a:p>
            <a:endParaRPr lang="en-US" altLang="ja-JP" dirty="0">
              <a:solidFill>
                <a:schemeClr val="tx1"/>
              </a:solidFill>
            </a:endParaRPr>
          </a:p>
        </p:txBody>
      </p:sp>
      <p:sp>
        <p:nvSpPr>
          <p:cNvPr id="14" name="テキスト ボックス 13">
            <a:extLst>
              <a:ext uri="{FF2B5EF4-FFF2-40B4-BE49-F238E27FC236}">
                <a16:creationId xmlns:a16="http://schemas.microsoft.com/office/drawing/2014/main" xmlns="" id="{218C4B77-9984-4EBE-BDC0-6C13F70F185F}"/>
              </a:ext>
            </a:extLst>
          </p:cNvPr>
          <p:cNvSpPr txBox="1"/>
          <p:nvPr/>
        </p:nvSpPr>
        <p:spPr>
          <a:xfrm>
            <a:off x="751396" y="5606254"/>
            <a:ext cx="7641207" cy="461665"/>
          </a:xfrm>
          <a:prstGeom prst="rect">
            <a:avLst/>
          </a:prstGeom>
          <a:noFill/>
        </p:spPr>
        <p:txBody>
          <a:bodyPr wrap="square" rtlCol="0">
            <a:spAutoFit/>
          </a:bodyPr>
          <a:lstStyle/>
          <a:p>
            <a:r>
              <a:rPr lang="zh-TW" altLang="en-US" sz="1200" dirty="0"/>
              <a:t>出典：「令和元年版情報通信白書」（総務省）</a:t>
            </a:r>
            <a:endParaRPr lang="en-US" altLang="zh-TW" sz="1200" dirty="0"/>
          </a:p>
          <a:p>
            <a:r>
              <a:rPr lang="en-US" altLang="ja-JP" sz="1200" dirty="0">
                <a:hlinkClick r:id="rId3"/>
              </a:rPr>
              <a:t>https://www.soumu.go.jp/johotsusintokei/whitepaper/ja/r01/html/nd246230.html</a:t>
            </a:r>
            <a:endParaRPr lang="x-none" altLang="ja-JP" sz="1200" dirty="0"/>
          </a:p>
        </p:txBody>
      </p:sp>
      <p:pic>
        <p:nvPicPr>
          <p:cNvPr id="16" name="図 15" descr="スクリーンショットの画面&#10;&#10;自動的に生成された説明">
            <a:extLst>
              <a:ext uri="{FF2B5EF4-FFF2-40B4-BE49-F238E27FC236}">
                <a16:creationId xmlns:a16="http://schemas.microsoft.com/office/drawing/2014/main" xmlns="" id="{59D2F053-E181-46A9-B072-B835C15E7910}"/>
              </a:ext>
            </a:extLst>
          </p:cNvPr>
          <p:cNvPicPr>
            <a:picLocks noChangeAspect="1"/>
          </p:cNvPicPr>
          <p:nvPr/>
        </p:nvPicPr>
        <p:blipFill>
          <a:blip r:embed="rId4"/>
          <a:stretch>
            <a:fillRect/>
          </a:stretch>
        </p:blipFill>
        <p:spPr>
          <a:xfrm>
            <a:off x="1086995" y="994007"/>
            <a:ext cx="6970009" cy="4383852"/>
          </a:xfrm>
          <a:prstGeom prst="rect">
            <a:avLst/>
          </a:prstGeom>
        </p:spPr>
      </p:pic>
    </p:spTree>
    <p:extLst>
      <p:ext uri="{BB962C8B-B14F-4D97-AF65-F5344CB8AC3E}">
        <p14:creationId xmlns:p14="http://schemas.microsoft.com/office/powerpoint/2010/main" val="24910037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0A6FE23E-793D-48A6-BC42-A2901AC66240}"/>
              </a:ext>
            </a:extLst>
          </p:cNvPr>
          <p:cNvSpPr>
            <a:spLocks noGrp="1"/>
          </p:cNvSpPr>
          <p:nvPr>
            <p:ph type="ctrTitle"/>
          </p:nvPr>
        </p:nvSpPr>
        <p:spPr/>
        <p:txBody>
          <a:bodyPr/>
          <a:lstStyle/>
          <a:p>
            <a:r>
              <a:rPr kumimoji="1" lang="ja-JP" altLang="en-US" dirty="0"/>
              <a:t>テレワークの種類</a:t>
            </a:r>
          </a:p>
        </p:txBody>
      </p:sp>
      <p:sp>
        <p:nvSpPr>
          <p:cNvPr id="37" name="四角形: 角を丸くする 36">
            <a:extLst>
              <a:ext uri="{FF2B5EF4-FFF2-40B4-BE49-F238E27FC236}">
                <a16:creationId xmlns:a16="http://schemas.microsoft.com/office/drawing/2014/main" xmlns="" id="{4AE1C600-B862-4F9E-8FF3-644AB8763C2B}"/>
              </a:ext>
            </a:extLst>
          </p:cNvPr>
          <p:cNvSpPr/>
          <p:nvPr/>
        </p:nvSpPr>
        <p:spPr>
          <a:xfrm>
            <a:off x="3251182" y="1097580"/>
            <a:ext cx="2628000" cy="2187041"/>
          </a:xfrm>
          <a:prstGeom prst="roundRect">
            <a:avLst/>
          </a:prstGeom>
          <a:solidFill>
            <a:srgbClr val="CCECFF"/>
          </a:solidFill>
          <a:ln>
            <a:noFill/>
          </a:ln>
        </p:spPr>
        <p:style>
          <a:lnRef idx="2">
            <a:schemeClr val="dk1"/>
          </a:lnRef>
          <a:fillRef idx="1">
            <a:schemeClr val="lt1"/>
          </a:fillRef>
          <a:effectRef idx="0">
            <a:schemeClr val="dk1"/>
          </a:effectRef>
          <a:fontRef idx="minor">
            <a:schemeClr val="dk1"/>
          </a:fontRef>
        </p:style>
        <p:txBody>
          <a:bodyPr rtlCol="0" anchor="t"/>
          <a:lstStyle/>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pPr algn="ctr"/>
            <a:r>
              <a:rPr lang="ja-JP" altLang="en-US" dirty="0">
                <a:solidFill>
                  <a:schemeClr val="tx1"/>
                </a:solidFill>
              </a:rPr>
              <a:t>モバイルワーク</a:t>
            </a:r>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p:txBody>
      </p:sp>
      <p:sp>
        <p:nvSpPr>
          <p:cNvPr id="42" name="四角形: 角を丸くする 41">
            <a:extLst>
              <a:ext uri="{FF2B5EF4-FFF2-40B4-BE49-F238E27FC236}">
                <a16:creationId xmlns:a16="http://schemas.microsoft.com/office/drawing/2014/main" xmlns="" id="{5B4D44CC-35B8-437A-A853-35DEF544C0BC}"/>
              </a:ext>
            </a:extLst>
          </p:cNvPr>
          <p:cNvSpPr/>
          <p:nvPr/>
        </p:nvSpPr>
        <p:spPr>
          <a:xfrm>
            <a:off x="6134565" y="1097580"/>
            <a:ext cx="2628000" cy="2187041"/>
          </a:xfrm>
          <a:prstGeom prst="roundRect">
            <a:avLst/>
          </a:prstGeom>
          <a:solidFill>
            <a:srgbClr val="CCECFF"/>
          </a:solidFill>
          <a:ln>
            <a:noFill/>
          </a:ln>
        </p:spPr>
        <p:style>
          <a:lnRef idx="2">
            <a:schemeClr val="dk1"/>
          </a:lnRef>
          <a:fillRef idx="1">
            <a:schemeClr val="lt1"/>
          </a:fillRef>
          <a:effectRef idx="0">
            <a:schemeClr val="dk1"/>
          </a:effectRef>
          <a:fontRef idx="minor">
            <a:schemeClr val="dk1"/>
          </a:fontRef>
        </p:style>
        <p:txBody>
          <a:bodyPr rtlCol="0" anchor="t"/>
          <a:lstStyle/>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pPr algn="ctr"/>
            <a:r>
              <a:rPr lang="ja-JP" altLang="en-US" dirty="0">
                <a:solidFill>
                  <a:schemeClr val="tx1"/>
                </a:solidFill>
              </a:rPr>
              <a:t>サテライトオフィス勤務</a:t>
            </a:r>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p:txBody>
      </p:sp>
      <p:sp>
        <p:nvSpPr>
          <p:cNvPr id="47" name="四角形: 角を丸くする 46">
            <a:extLst>
              <a:ext uri="{FF2B5EF4-FFF2-40B4-BE49-F238E27FC236}">
                <a16:creationId xmlns:a16="http://schemas.microsoft.com/office/drawing/2014/main" xmlns="" id="{4A2976FB-E783-47E7-BD4D-5CB4FBB15C31}"/>
              </a:ext>
            </a:extLst>
          </p:cNvPr>
          <p:cNvSpPr/>
          <p:nvPr/>
        </p:nvSpPr>
        <p:spPr>
          <a:xfrm>
            <a:off x="350370" y="1097580"/>
            <a:ext cx="2628000" cy="2187041"/>
          </a:xfrm>
          <a:prstGeom prst="roundRect">
            <a:avLst/>
          </a:prstGeom>
          <a:solidFill>
            <a:srgbClr val="CCECFF"/>
          </a:solidFill>
          <a:ln>
            <a:noFill/>
          </a:ln>
        </p:spPr>
        <p:style>
          <a:lnRef idx="2">
            <a:schemeClr val="dk1"/>
          </a:lnRef>
          <a:fillRef idx="1">
            <a:schemeClr val="lt1"/>
          </a:fillRef>
          <a:effectRef idx="0">
            <a:schemeClr val="dk1"/>
          </a:effectRef>
          <a:fontRef idx="minor">
            <a:schemeClr val="dk1"/>
          </a:fontRef>
        </p:style>
        <p:txBody>
          <a:bodyPr rtlCol="0" anchor="t"/>
          <a:lstStyle/>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pPr algn="ctr"/>
            <a:r>
              <a:rPr lang="ja-JP" altLang="en-US" dirty="0">
                <a:solidFill>
                  <a:schemeClr val="tx1"/>
                </a:solidFill>
              </a:rPr>
              <a:t>在宅勤務</a:t>
            </a:r>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p:txBody>
      </p:sp>
      <p:sp>
        <p:nvSpPr>
          <p:cNvPr id="55" name="四角形: 角を丸くする 54">
            <a:extLst>
              <a:ext uri="{FF2B5EF4-FFF2-40B4-BE49-F238E27FC236}">
                <a16:creationId xmlns:a16="http://schemas.microsoft.com/office/drawing/2014/main" xmlns="" id="{754338AA-A79B-44DD-AE9F-A6AA94A5F6E0}"/>
              </a:ext>
            </a:extLst>
          </p:cNvPr>
          <p:cNvSpPr/>
          <p:nvPr/>
        </p:nvSpPr>
        <p:spPr>
          <a:xfrm>
            <a:off x="3251182" y="3864843"/>
            <a:ext cx="2628000" cy="2187041"/>
          </a:xfrm>
          <a:prstGeom prst="roundRect">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t"/>
          <a:lstStyle/>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a:p>
            <a:pPr algn="ctr"/>
            <a:r>
              <a:rPr lang="ja-JP" altLang="en-US" dirty="0">
                <a:solidFill>
                  <a:schemeClr val="bg1">
                    <a:lumMod val="50000"/>
                  </a:schemeClr>
                </a:solidFill>
              </a:rPr>
              <a:t>所属オフィス</a:t>
            </a:r>
            <a:endParaRPr lang="en-US" altLang="ja-JP" dirty="0">
              <a:solidFill>
                <a:schemeClr val="bg1">
                  <a:lumMod val="50000"/>
                </a:schemeClr>
              </a:solidFill>
            </a:endParaRPr>
          </a:p>
          <a:p>
            <a:endParaRPr lang="en-US" altLang="ja-JP" dirty="0">
              <a:solidFill>
                <a:schemeClr val="tx1"/>
              </a:solidFill>
            </a:endParaRPr>
          </a:p>
          <a:p>
            <a:endParaRPr lang="en-US" altLang="ja-JP" dirty="0">
              <a:solidFill>
                <a:schemeClr val="tx1"/>
              </a:solidFill>
            </a:endParaRPr>
          </a:p>
          <a:p>
            <a:endParaRPr lang="en-US" altLang="ja-JP" dirty="0">
              <a:solidFill>
                <a:schemeClr val="tx1"/>
              </a:solidFill>
            </a:endParaRPr>
          </a:p>
        </p:txBody>
      </p:sp>
      <p:cxnSp>
        <p:nvCxnSpPr>
          <p:cNvPr id="59" name="直線コネクタ 58">
            <a:extLst>
              <a:ext uri="{FF2B5EF4-FFF2-40B4-BE49-F238E27FC236}">
                <a16:creationId xmlns:a16="http://schemas.microsoft.com/office/drawing/2014/main" xmlns="" id="{8CC22920-C124-4B29-87AA-226C694A3B37}"/>
              </a:ext>
            </a:extLst>
          </p:cNvPr>
          <p:cNvCxnSpPr>
            <a:cxnSpLocks/>
            <a:stCxn id="37" idx="2"/>
            <a:endCxn id="55" idx="0"/>
          </p:cNvCxnSpPr>
          <p:nvPr/>
        </p:nvCxnSpPr>
        <p:spPr>
          <a:xfrm>
            <a:off x="4565182" y="3284621"/>
            <a:ext cx="0" cy="580222"/>
          </a:xfrm>
          <a:prstGeom prst="line">
            <a:avLst/>
          </a:prstGeom>
          <a:ln>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60" name="直線コネクタ 59">
            <a:extLst>
              <a:ext uri="{FF2B5EF4-FFF2-40B4-BE49-F238E27FC236}">
                <a16:creationId xmlns:a16="http://schemas.microsoft.com/office/drawing/2014/main" xmlns="" id="{704AB088-5C54-46F1-89BF-CA3D4A0FB665}"/>
              </a:ext>
            </a:extLst>
          </p:cNvPr>
          <p:cNvCxnSpPr>
            <a:cxnSpLocks/>
            <a:stCxn id="47" idx="2"/>
            <a:endCxn id="55" idx="1"/>
          </p:cNvCxnSpPr>
          <p:nvPr/>
        </p:nvCxnSpPr>
        <p:spPr>
          <a:xfrm>
            <a:off x="1664370" y="3284621"/>
            <a:ext cx="1586812" cy="1673743"/>
          </a:xfrm>
          <a:prstGeom prst="line">
            <a:avLst/>
          </a:prstGeom>
          <a:ln>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61" name="直線コネクタ 60">
            <a:extLst>
              <a:ext uri="{FF2B5EF4-FFF2-40B4-BE49-F238E27FC236}">
                <a16:creationId xmlns:a16="http://schemas.microsoft.com/office/drawing/2014/main" xmlns="" id="{4FDE5EFE-B33B-4F4B-B61F-F8FC93942252}"/>
              </a:ext>
            </a:extLst>
          </p:cNvPr>
          <p:cNvCxnSpPr>
            <a:cxnSpLocks/>
            <a:stCxn id="42" idx="2"/>
            <a:endCxn id="55" idx="3"/>
          </p:cNvCxnSpPr>
          <p:nvPr/>
        </p:nvCxnSpPr>
        <p:spPr>
          <a:xfrm flipH="1">
            <a:off x="5879182" y="3284621"/>
            <a:ext cx="1569383" cy="1673743"/>
          </a:xfrm>
          <a:prstGeom prst="line">
            <a:avLst/>
          </a:prstGeom>
          <a:ln>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nvGrpSpPr>
          <p:cNvPr id="67" name="コンテンツ プレースホルダー 6" descr="家 ">
            <a:extLst>
              <a:ext uri="{FF2B5EF4-FFF2-40B4-BE49-F238E27FC236}">
                <a16:creationId xmlns:a16="http://schemas.microsoft.com/office/drawing/2014/main" xmlns="" id="{80B72278-2FC4-45D9-8C79-F1DFA07ADD55}"/>
              </a:ext>
            </a:extLst>
          </p:cNvPr>
          <p:cNvGrpSpPr/>
          <p:nvPr/>
        </p:nvGrpSpPr>
        <p:grpSpPr>
          <a:xfrm>
            <a:off x="1124370" y="1253553"/>
            <a:ext cx="1080000" cy="1080000"/>
            <a:chOff x="1148616" y="1397932"/>
            <a:chExt cx="1080000" cy="1080000"/>
          </a:xfrm>
          <a:solidFill>
            <a:schemeClr val="tx1"/>
          </a:solidFill>
        </p:grpSpPr>
        <p:sp>
          <p:nvSpPr>
            <p:cNvPr id="68" name="フリーフォーム: 図形 67">
              <a:extLst>
                <a:ext uri="{FF2B5EF4-FFF2-40B4-BE49-F238E27FC236}">
                  <a16:creationId xmlns:a16="http://schemas.microsoft.com/office/drawing/2014/main" xmlns="" id="{6AA097AF-59C8-4159-B736-74FD0512D1E8}"/>
                </a:ext>
              </a:extLst>
            </p:cNvPr>
            <p:cNvSpPr/>
            <p:nvPr/>
          </p:nvSpPr>
          <p:spPr>
            <a:xfrm>
              <a:off x="1216116" y="1532932"/>
              <a:ext cx="945000" cy="483750"/>
            </a:xfrm>
            <a:custGeom>
              <a:avLst/>
              <a:gdLst>
                <a:gd name="connsiteX0" fmla="*/ 472500 w 945000"/>
                <a:gd name="connsiteY0" fmla="*/ 0 h 483750"/>
                <a:gd name="connsiteX1" fmla="*/ 472500 w 945000"/>
                <a:gd name="connsiteY1" fmla="*/ 0 h 483750"/>
                <a:gd name="connsiteX2" fmla="*/ 0 w 945000"/>
                <a:gd name="connsiteY2" fmla="*/ 450000 h 483750"/>
                <a:gd name="connsiteX3" fmla="*/ 50625 w 945000"/>
                <a:gd name="connsiteY3" fmla="*/ 492750 h 483750"/>
                <a:gd name="connsiteX4" fmla="*/ 472500 w 945000"/>
                <a:gd name="connsiteY4" fmla="*/ 92250 h 483750"/>
                <a:gd name="connsiteX5" fmla="*/ 472500 w 945000"/>
                <a:gd name="connsiteY5" fmla="*/ 92250 h 483750"/>
                <a:gd name="connsiteX6" fmla="*/ 894375 w 945000"/>
                <a:gd name="connsiteY6" fmla="*/ 492750 h 483750"/>
                <a:gd name="connsiteX7" fmla="*/ 945000 w 945000"/>
                <a:gd name="connsiteY7" fmla="*/ 450000 h 48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5000" h="483750">
                  <a:moveTo>
                    <a:pt x="472500" y="0"/>
                  </a:moveTo>
                  <a:lnTo>
                    <a:pt x="472500" y="0"/>
                  </a:lnTo>
                  <a:lnTo>
                    <a:pt x="0" y="450000"/>
                  </a:lnTo>
                  <a:lnTo>
                    <a:pt x="50625" y="492750"/>
                  </a:lnTo>
                  <a:lnTo>
                    <a:pt x="472500" y="92250"/>
                  </a:lnTo>
                  <a:lnTo>
                    <a:pt x="472500" y="92250"/>
                  </a:lnTo>
                  <a:lnTo>
                    <a:pt x="894375" y="492750"/>
                  </a:lnTo>
                  <a:lnTo>
                    <a:pt x="945000" y="450000"/>
                  </a:lnTo>
                  <a:close/>
                </a:path>
              </a:pathLst>
            </a:custGeom>
            <a:grpFill/>
            <a:ln w="11212" cap="flat">
              <a:noFill/>
              <a:prstDash val="solid"/>
              <a:miter/>
            </a:ln>
          </p:spPr>
          <p:txBody>
            <a:bodyPr rtlCol="0" anchor="ctr"/>
            <a:lstStyle/>
            <a:p>
              <a:endParaRPr lang="ja-JP" altLang="en-US"/>
            </a:p>
          </p:txBody>
        </p:sp>
        <p:sp>
          <p:nvSpPr>
            <p:cNvPr id="69" name="フリーフォーム: 図形 68">
              <a:extLst>
                <a:ext uri="{FF2B5EF4-FFF2-40B4-BE49-F238E27FC236}">
                  <a16:creationId xmlns:a16="http://schemas.microsoft.com/office/drawing/2014/main" xmlns="" id="{F3E4F1B7-169A-43E7-A2E1-31DAF03AEA2F}"/>
                </a:ext>
              </a:extLst>
            </p:cNvPr>
            <p:cNvSpPr/>
            <p:nvPr/>
          </p:nvSpPr>
          <p:spPr>
            <a:xfrm>
              <a:off x="1351116" y="1688182"/>
              <a:ext cx="675000" cy="652500"/>
            </a:xfrm>
            <a:custGeom>
              <a:avLst/>
              <a:gdLst>
                <a:gd name="connsiteX0" fmla="*/ 0 w 675000"/>
                <a:gd name="connsiteY0" fmla="*/ 320625 h 652500"/>
                <a:gd name="connsiteX1" fmla="*/ 0 w 675000"/>
                <a:gd name="connsiteY1" fmla="*/ 654750 h 652500"/>
                <a:gd name="connsiteX2" fmla="*/ 270000 w 675000"/>
                <a:gd name="connsiteY2" fmla="*/ 654750 h 652500"/>
                <a:gd name="connsiteX3" fmla="*/ 270000 w 675000"/>
                <a:gd name="connsiteY3" fmla="*/ 373500 h 652500"/>
                <a:gd name="connsiteX4" fmla="*/ 405000 w 675000"/>
                <a:gd name="connsiteY4" fmla="*/ 373500 h 652500"/>
                <a:gd name="connsiteX5" fmla="*/ 405000 w 675000"/>
                <a:gd name="connsiteY5" fmla="*/ 654750 h 652500"/>
                <a:gd name="connsiteX6" fmla="*/ 675000 w 675000"/>
                <a:gd name="connsiteY6" fmla="*/ 654750 h 652500"/>
                <a:gd name="connsiteX7" fmla="*/ 675000 w 675000"/>
                <a:gd name="connsiteY7" fmla="*/ 320625 h 652500"/>
                <a:gd name="connsiteX8" fmla="*/ 337500 w 675000"/>
                <a:gd name="connsiteY8" fmla="*/ 0 h 652500"/>
                <a:gd name="connsiteX9" fmla="*/ 0 w 675000"/>
                <a:gd name="connsiteY9" fmla="*/ 320625 h 6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75000" h="652500">
                  <a:moveTo>
                    <a:pt x="0" y="320625"/>
                  </a:moveTo>
                  <a:lnTo>
                    <a:pt x="0" y="654750"/>
                  </a:lnTo>
                  <a:lnTo>
                    <a:pt x="270000" y="654750"/>
                  </a:lnTo>
                  <a:lnTo>
                    <a:pt x="270000" y="373500"/>
                  </a:lnTo>
                  <a:lnTo>
                    <a:pt x="405000" y="373500"/>
                  </a:lnTo>
                  <a:lnTo>
                    <a:pt x="405000" y="654750"/>
                  </a:lnTo>
                  <a:lnTo>
                    <a:pt x="675000" y="654750"/>
                  </a:lnTo>
                  <a:lnTo>
                    <a:pt x="675000" y="320625"/>
                  </a:lnTo>
                  <a:lnTo>
                    <a:pt x="337500" y="0"/>
                  </a:lnTo>
                  <a:lnTo>
                    <a:pt x="0" y="320625"/>
                  </a:lnTo>
                  <a:close/>
                </a:path>
              </a:pathLst>
            </a:custGeom>
            <a:grpFill/>
            <a:ln w="11212" cap="flat">
              <a:noFill/>
              <a:prstDash val="solid"/>
              <a:miter/>
            </a:ln>
          </p:spPr>
          <p:txBody>
            <a:bodyPr rtlCol="0" anchor="ctr"/>
            <a:lstStyle/>
            <a:p>
              <a:endParaRPr lang="ja-JP" altLang="en-US"/>
            </a:p>
          </p:txBody>
        </p:sp>
      </p:grpSp>
      <p:sp>
        <p:nvSpPr>
          <p:cNvPr id="70" name="グラフィックス 49" descr="店舗">
            <a:extLst>
              <a:ext uri="{FF2B5EF4-FFF2-40B4-BE49-F238E27FC236}">
                <a16:creationId xmlns:a16="http://schemas.microsoft.com/office/drawing/2014/main" xmlns="" id="{50BC2C77-BE4D-4932-9C6F-30997B2D54D2}"/>
              </a:ext>
            </a:extLst>
          </p:cNvPr>
          <p:cNvSpPr/>
          <p:nvPr/>
        </p:nvSpPr>
        <p:spPr>
          <a:xfrm>
            <a:off x="4675935" y="1449029"/>
            <a:ext cx="810000" cy="765000"/>
          </a:xfrm>
          <a:custGeom>
            <a:avLst/>
            <a:gdLst>
              <a:gd name="connsiteX0" fmla="*/ 720000 w 810000"/>
              <a:gd name="connsiteY0" fmla="*/ 337500 h 765000"/>
              <a:gd name="connsiteX1" fmla="*/ 675000 w 810000"/>
              <a:gd name="connsiteY1" fmla="*/ 382500 h 765000"/>
              <a:gd name="connsiteX2" fmla="*/ 630000 w 810000"/>
              <a:gd name="connsiteY2" fmla="*/ 337500 h 765000"/>
              <a:gd name="connsiteX3" fmla="*/ 630000 w 810000"/>
              <a:gd name="connsiteY3" fmla="*/ 292500 h 765000"/>
              <a:gd name="connsiteX4" fmla="*/ 607500 w 810000"/>
              <a:gd name="connsiteY4" fmla="*/ 67500 h 765000"/>
              <a:gd name="connsiteX5" fmla="*/ 697500 w 810000"/>
              <a:gd name="connsiteY5" fmla="*/ 67500 h 765000"/>
              <a:gd name="connsiteX6" fmla="*/ 720000 w 810000"/>
              <a:gd name="connsiteY6" fmla="*/ 292500 h 765000"/>
              <a:gd name="connsiteX7" fmla="*/ 720000 w 810000"/>
              <a:gd name="connsiteY7" fmla="*/ 337500 h 765000"/>
              <a:gd name="connsiteX8" fmla="*/ 540000 w 810000"/>
              <a:gd name="connsiteY8" fmla="*/ 337500 h 765000"/>
              <a:gd name="connsiteX9" fmla="*/ 495000 w 810000"/>
              <a:gd name="connsiteY9" fmla="*/ 382500 h 765000"/>
              <a:gd name="connsiteX10" fmla="*/ 450000 w 810000"/>
              <a:gd name="connsiteY10" fmla="*/ 337500 h 765000"/>
              <a:gd name="connsiteX11" fmla="*/ 450000 w 810000"/>
              <a:gd name="connsiteY11" fmla="*/ 292500 h 765000"/>
              <a:gd name="connsiteX12" fmla="*/ 438750 w 810000"/>
              <a:gd name="connsiteY12" fmla="*/ 67500 h 765000"/>
              <a:gd name="connsiteX13" fmla="*/ 528750 w 810000"/>
              <a:gd name="connsiteY13" fmla="*/ 67500 h 765000"/>
              <a:gd name="connsiteX14" fmla="*/ 540000 w 810000"/>
              <a:gd name="connsiteY14" fmla="*/ 292500 h 765000"/>
              <a:gd name="connsiteX15" fmla="*/ 540000 w 810000"/>
              <a:gd name="connsiteY15" fmla="*/ 337500 h 765000"/>
              <a:gd name="connsiteX16" fmla="*/ 360000 w 810000"/>
              <a:gd name="connsiteY16" fmla="*/ 292500 h 765000"/>
              <a:gd name="connsiteX17" fmla="*/ 360000 w 810000"/>
              <a:gd name="connsiteY17" fmla="*/ 337500 h 765000"/>
              <a:gd name="connsiteX18" fmla="*/ 315000 w 810000"/>
              <a:gd name="connsiteY18" fmla="*/ 382500 h 765000"/>
              <a:gd name="connsiteX19" fmla="*/ 270000 w 810000"/>
              <a:gd name="connsiteY19" fmla="*/ 337500 h 765000"/>
              <a:gd name="connsiteX20" fmla="*/ 270000 w 810000"/>
              <a:gd name="connsiteY20" fmla="*/ 292500 h 765000"/>
              <a:gd name="connsiteX21" fmla="*/ 281250 w 810000"/>
              <a:gd name="connsiteY21" fmla="*/ 67500 h 765000"/>
              <a:gd name="connsiteX22" fmla="*/ 371250 w 810000"/>
              <a:gd name="connsiteY22" fmla="*/ 67500 h 765000"/>
              <a:gd name="connsiteX23" fmla="*/ 360000 w 810000"/>
              <a:gd name="connsiteY23" fmla="*/ 292500 h 765000"/>
              <a:gd name="connsiteX24" fmla="*/ 315000 w 810000"/>
              <a:gd name="connsiteY24" fmla="*/ 652500 h 765000"/>
              <a:gd name="connsiteX25" fmla="*/ 135000 w 810000"/>
              <a:gd name="connsiteY25" fmla="*/ 652500 h 765000"/>
              <a:gd name="connsiteX26" fmla="*/ 135000 w 810000"/>
              <a:gd name="connsiteY26" fmla="*/ 472500 h 765000"/>
              <a:gd name="connsiteX27" fmla="*/ 315000 w 810000"/>
              <a:gd name="connsiteY27" fmla="*/ 472500 h 765000"/>
              <a:gd name="connsiteX28" fmla="*/ 315000 w 810000"/>
              <a:gd name="connsiteY28" fmla="*/ 652500 h 765000"/>
              <a:gd name="connsiteX29" fmla="*/ 90000 w 810000"/>
              <a:gd name="connsiteY29" fmla="*/ 337500 h 765000"/>
              <a:gd name="connsiteX30" fmla="*/ 90000 w 810000"/>
              <a:gd name="connsiteY30" fmla="*/ 292500 h 765000"/>
              <a:gd name="connsiteX31" fmla="*/ 112500 w 810000"/>
              <a:gd name="connsiteY31" fmla="*/ 67500 h 765000"/>
              <a:gd name="connsiteX32" fmla="*/ 202500 w 810000"/>
              <a:gd name="connsiteY32" fmla="*/ 67500 h 765000"/>
              <a:gd name="connsiteX33" fmla="*/ 180000 w 810000"/>
              <a:gd name="connsiteY33" fmla="*/ 292500 h 765000"/>
              <a:gd name="connsiteX34" fmla="*/ 180000 w 810000"/>
              <a:gd name="connsiteY34" fmla="*/ 337500 h 765000"/>
              <a:gd name="connsiteX35" fmla="*/ 135000 w 810000"/>
              <a:gd name="connsiteY35" fmla="*/ 382500 h 765000"/>
              <a:gd name="connsiteX36" fmla="*/ 90000 w 810000"/>
              <a:gd name="connsiteY36" fmla="*/ 337500 h 765000"/>
              <a:gd name="connsiteX37" fmla="*/ 765000 w 810000"/>
              <a:gd name="connsiteY37" fmla="*/ 0 h 765000"/>
              <a:gd name="connsiteX38" fmla="*/ 45000 w 810000"/>
              <a:gd name="connsiteY38" fmla="*/ 0 h 765000"/>
              <a:gd name="connsiteX39" fmla="*/ 0 w 810000"/>
              <a:gd name="connsiteY39" fmla="*/ 292500 h 765000"/>
              <a:gd name="connsiteX40" fmla="*/ 0 w 810000"/>
              <a:gd name="connsiteY40" fmla="*/ 337500 h 765000"/>
              <a:gd name="connsiteX41" fmla="*/ 45000 w 810000"/>
              <a:gd name="connsiteY41" fmla="*/ 382500 h 765000"/>
              <a:gd name="connsiteX42" fmla="*/ 45000 w 810000"/>
              <a:gd name="connsiteY42" fmla="*/ 765000 h 765000"/>
              <a:gd name="connsiteX43" fmla="*/ 427500 w 810000"/>
              <a:gd name="connsiteY43" fmla="*/ 765000 h 765000"/>
              <a:gd name="connsiteX44" fmla="*/ 427500 w 810000"/>
              <a:gd name="connsiteY44" fmla="*/ 472500 h 765000"/>
              <a:gd name="connsiteX45" fmla="*/ 675000 w 810000"/>
              <a:gd name="connsiteY45" fmla="*/ 472500 h 765000"/>
              <a:gd name="connsiteX46" fmla="*/ 675000 w 810000"/>
              <a:gd name="connsiteY46" fmla="*/ 765000 h 765000"/>
              <a:gd name="connsiteX47" fmla="*/ 765000 w 810000"/>
              <a:gd name="connsiteY47" fmla="*/ 765000 h 765000"/>
              <a:gd name="connsiteX48" fmla="*/ 765000 w 810000"/>
              <a:gd name="connsiteY48" fmla="*/ 382500 h 765000"/>
              <a:gd name="connsiteX49" fmla="*/ 810000 w 810000"/>
              <a:gd name="connsiteY49" fmla="*/ 337500 h 765000"/>
              <a:gd name="connsiteX50" fmla="*/ 810000 w 810000"/>
              <a:gd name="connsiteY50" fmla="*/ 292500 h 765000"/>
              <a:gd name="connsiteX51" fmla="*/ 765000 w 810000"/>
              <a:gd name="connsiteY51" fmla="*/ 0 h 76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810000" h="765000">
                <a:moveTo>
                  <a:pt x="720000" y="337500"/>
                </a:moveTo>
                <a:cubicBezTo>
                  <a:pt x="720000" y="362250"/>
                  <a:pt x="699750" y="382500"/>
                  <a:pt x="675000" y="382500"/>
                </a:cubicBezTo>
                <a:cubicBezTo>
                  <a:pt x="650250" y="382500"/>
                  <a:pt x="630000" y="362250"/>
                  <a:pt x="630000" y="337500"/>
                </a:cubicBezTo>
                <a:lnTo>
                  <a:pt x="630000" y="292500"/>
                </a:lnTo>
                <a:lnTo>
                  <a:pt x="607500" y="67500"/>
                </a:lnTo>
                <a:lnTo>
                  <a:pt x="697500" y="67500"/>
                </a:lnTo>
                <a:lnTo>
                  <a:pt x="720000" y="292500"/>
                </a:lnTo>
                <a:lnTo>
                  <a:pt x="720000" y="337500"/>
                </a:lnTo>
                <a:close/>
                <a:moveTo>
                  <a:pt x="540000" y="337500"/>
                </a:moveTo>
                <a:cubicBezTo>
                  <a:pt x="540000" y="362250"/>
                  <a:pt x="519750" y="382500"/>
                  <a:pt x="495000" y="382500"/>
                </a:cubicBezTo>
                <a:cubicBezTo>
                  <a:pt x="470250" y="382500"/>
                  <a:pt x="450000" y="362250"/>
                  <a:pt x="450000" y="337500"/>
                </a:cubicBezTo>
                <a:lnTo>
                  <a:pt x="450000" y="292500"/>
                </a:lnTo>
                <a:lnTo>
                  <a:pt x="438750" y="67500"/>
                </a:lnTo>
                <a:lnTo>
                  <a:pt x="528750" y="67500"/>
                </a:lnTo>
                <a:lnTo>
                  <a:pt x="540000" y="292500"/>
                </a:lnTo>
                <a:lnTo>
                  <a:pt x="540000" y="337500"/>
                </a:lnTo>
                <a:close/>
                <a:moveTo>
                  <a:pt x="360000" y="292500"/>
                </a:moveTo>
                <a:lnTo>
                  <a:pt x="360000" y="337500"/>
                </a:lnTo>
                <a:cubicBezTo>
                  <a:pt x="360000" y="362250"/>
                  <a:pt x="339750" y="382500"/>
                  <a:pt x="315000" y="382500"/>
                </a:cubicBezTo>
                <a:cubicBezTo>
                  <a:pt x="290250" y="382500"/>
                  <a:pt x="270000" y="362250"/>
                  <a:pt x="270000" y="337500"/>
                </a:cubicBezTo>
                <a:lnTo>
                  <a:pt x="270000" y="292500"/>
                </a:lnTo>
                <a:lnTo>
                  <a:pt x="281250" y="67500"/>
                </a:lnTo>
                <a:lnTo>
                  <a:pt x="371250" y="67500"/>
                </a:lnTo>
                <a:lnTo>
                  <a:pt x="360000" y="292500"/>
                </a:lnTo>
                <a:close/>
                <a:moveTo>
                  <a:pt x="315000" y="652500"/>
                </a:moveTo>
                <a:lnTo>
                  <a:pt x="135000" y="652500"/>
                </a:lnTo>
                <a:lnTo>
                  <a:pt x="135000" y="472500"/>
                </a:lnTo>
                <a:lnTo>
                  <a:pt x="315000" y="472500"/>
                </a:lnTo>
                <a:lnTo>
                  <a:pt x="315000" y="652500"/>
                </a:lnTo>
                <a:close/>
                <a:moveTo>
                  <a:pt x="90000" y="337500"/>
                </a:moveTo>
                <a:lnTo>
                  <a:pt x="90000" y="292500"/>
                </a:lnTo>
                <a:lnTo>
                  <a:pt x="112500" y="67500"/>
                </a:lnTo>
                <a:lnTo>
                  <a:pt x="202500" y="67500"/>
                </a:lnTo>
                <a:lnTo>
                  <a:pt x="180000" y="292500"/>
                </a:lnTo>
                <a:lnTo>
                  <a:pt x="180000" y="337500"/>
                </a:lnTo>
                <a:cubicBezTo>
                  <a:pt x="180000" y="362250"/>
                  <a:pt x="159750" y="382500"/>
                  <a:pt x="135000" y="382500"/>
                </a:cubicBezTo>
                <a:cubicBezTo>
                  <a:pt x="110250" y="382500"/>
                  <a:pt x="90000" y="362250"/>
                  <a:pt x="90000" y="337500"/>
                </a:cubicBezTo>
                <a:close/>
                <a:moveTo>
                  <a:pt x="765000" y="0"/>
                </a:moveTo>
                <a:lnTo>
                  <a:pt x="45000" y="0"/>
                </a:lnTo>
                <a:lnTo>
                  <a:pt x="0" y="292500"/>
                </a:lnTo>
                <a:lnTo>
                  <a:pt x="0" y="337500"/>
                </a:lnTo>
                <a:cubicBezTo>
                  <a:pt x="0" y="362250"/>
                  <a:pt x="20250" y="382500"/>
                  <a:pt x="45000" y="382500"/>
                </a:cubicBezTo>
                <a:lnTo>
                  <a:pt x="45000" y="765000"/>
                </a:lnTo>
                <a:lnTo>
                  <a:pt x="427500" y="765000"/>
                </a:lnTo>
                <a:lnTo>
                  <a:pt x="427500" y="472500"/>
                </a:lnTo>
                <a:lnTo>
                  <a:pt x="675000" y="472500"/>
                </a:lnTo>
                <a:lnTo>
                  <a:pt x="675000" y="765000"/>
                </a:lnTo>
                <a:lnTo>
                  <a:pt x="765000" y="765000"/>
                </a:lnTo>
                <a:lnTo>
                  <a:pt x="765000" y="382500"/>
                </a:lnTo>
                <a:cubicBezTo>
                  <a:pt x="789750" y="382500"/>
                  <a:pt x="810000" y="362250"/>
                  <a:pt x="810000" y="337500"/>
                </a:cubicBezTo>
                <a:lnTo>
                  <a:pt x="810000" y="292500"/>
                </a:lnTo>
                <a:lnTo>
                  <a:pt x="765000" y="0"/>
                </a:lnTo>
                <a:close/>
              </a:path>
            </a:pathLst>
          </a:custGeom>
          <a:solidFill>
            <a:schemeClr val="tx1"/>
          </a:solidFill>
          <a:ln w="11212" cap="flat">
            <a:noFill/>
            <a:prstDash val="solid"/>
            <a:miter/>
          </a:ln>
        </p:spPr>
        <p:txBody>
          <a:bodyPr rtlCol="0" anchor="ctr"/>
          <a:lstStyle/>
          <a:p>
            <a:endParaRPr lang="ja-JP" altLang="en-US"/>
          </a:p>
        </p:txBody>
      </p:sp>
      <p:sp>
        <p:nvSpPr>
          <p:cNvPr id="71" name="グラフィックス 50" descr="路面電車">
            <a:extLst>
              <a:ext uri="{FF2B5EF4-FFF2-40B4-BE49-F238E27FC236}">
                <a16:creationId xmlns:a16="http://schemas.microsoft.com/office/drawing/2014/main" xmlns="" id="{C31F2957-9ADC-43CC-9835-6546AEB2E84D}"/>
              </a:ext>
            </a:extLst>
          </p:cNvPr>
          <p:cNvSpPr/>
          <p:nvPr/>
        </p:nvSpPr>
        <p:spPr>
          <a:xfrm>
            <a:off x="3755182" y="1381529"/>
            <a:ext cx="540000" cy="900000"/>
          </a:xfrm>
          <a:custGeom>
            <a:avLst/>
            <a:gdLst>
              <a:gd name="connsiteX0" fmla="*/ 472500 w 540000"/>
              <a:gd name="connsiteY0" fmla="*/ 450000 h 900000"/>
              <a:gd name="connsiteX1" fmla="*/ 450000 w 540000"/>
              <a:gd name="connsiteY1" fmla="*/ 472500 h 900000"/>
              <a:gd name="connsiteX2" fmla="*/ 90000 w 540000"/>
              <a:gd name="connsiteY2" fmla="*/ 472500 h 900000"/>
              <a:gd name="connsiteX3" fmla="*/ 67500 w 540000"/>
              <a:gd name="connsiteY3" fmla="*/ 450000 h 900000"/>
              <a:gd name="connsiteX4" fmla="*/ 67500 w 540000"/>
              <a:gd name="connsiteY4" fmla="*/ 225000 h 900000"/>
              <a:gd name="connsiteX5" fmla="*/ 112500 w 540000"/>
              <a:gd name="connsiteY5" fmla="*/ 180000 h 900000"/>
              <a:gd name="connsiteX6" fmla="*/ 202500 w 540000"/>
              <a:gd name="connsiteY6" fmla="*/ 180000 h 900000"/>
              <a:gd name="connsiteX7" fmla="*/ 225000 w 540000"/>
              <a:gd name="connsiteY7" fmla="*/ 157500 h 900000"/>
              <a:gd name="connsiteX8" fmla="*/ 315000 w 540000"/>
              <a:gd name="connsiteY8" fmla="*/ 157500 h 900000"/>
              <a:gd name="connsiteX9" fmla="*/ 337500 w 540000"/>
              <a:gd name="connsiteY9" fmla="*/ 180000 h 900000"/>
              <a:gd name="connsiteX10" fmla="*/ 427500 w 540000"/>
              <a:gd name="connsiteY10" fmla="*/ 180000 h 900000"/>
              <a:gd name="connsiteX11" fmla="*/ 472500 w 540000"/>
              <a:gd name="connsiteY11" fmla="*/ 225000 h 900000"/>
              <a:gd name="connsiteX12" fmla="*/ 472500 w 540000"/>
              <a:gd name="connsiteY12" fmla="*/ 450000 h 900000"/>
              <a:gd name="connsiteX13" fmla="*/ 438750 w 540000"/>
              <a:gd name="connsiteY13" fmla="*/ 720000 h 900000"/>
              <a:gd name="connsiteX14" fmla="*/ 405000 w 540000"/>
              <a:gd name="connsiteY14" fmla="*/ 686250 h 900000"/>
              <a:gd name="connsiteX15" fmla="*/ 438750 w 540000"/>
              <a:gd name="connsiteY15" fmla="*/ 652500 h 900000"/>
              <a:gd name="connsiteX16" fmla="*/ 472500 w 540000"/>
              <a:gd name="connsiteY16" fmla="*/ 686250 h 900000"/>
              <a:gd name="connsiteX17" fmla="*/ 438750 w 540000"/>
              <a:gd name="connsiteY17" fmla="*/ 720000 h 900000"/>
              <a:gd name="connsiteX18" fmla="*/ 101250 w 540000"/>
              <a:gd name="connsiteY18" fmla="*/ 720000 h 900000"/>
              <a:gd name="connsiteX19" fmla="*/ 67500 w 540000"/>
              <a:gd name="connsiteY19" fmla="*/ 686250 h 900000"/>
              <a:gd name="connsiteX20" fmla="*/ 101250 w 540000"/>
              <a:gd name="connsiteY20" fmla="*/ 652500 h 900000"/>
              <a:gd name="connsiteX21" fmla="*/ 135000 w 540000"/>
              <a:gd name="connsiteY21" fmla="*/ 686250 h 900000"/>
              <a:gd name="connsiteX22" fmla="*/ 101250 w 540000"/>
              <a:gd name="connsiteY22" fmla="*/ 720000 h 900000"/>
              <a:gd name="connsiteX23" fmla="*/ 450000 w 540000"/>
              <a:gd name="connsiteY23" fmla="*/ 112500 h 900000"/>
              <a:gd name="connsiteX24" fmla="*/ 292500 w 540000"/>
              <a:gd name="connsiteY24" fmla="*/ 112500 h 900000"/>
              <a:gd name="connsiteX25" fmla="*/ 292500 w 540000"/>
              <a:gd name="connsiteY25" fmla="*/ 45000 h 900000"/>
              <a:gd name="connsiteX26" fmla="*/ 405000 w 540000"/>
              <a:gd name="connsiteY26" fmla="*/ 45000 h 900000"/>
              <a:gd name="connsiteX27" fmla="*/ 405000 w 540000"/>
              <a:gd name="connsiteY27" fmla="*/ 0 h 900000"/>
              <a:gd name="connsiteX28" fmla="*/ 135000 w 540000"/>
              <a:gd name="connsiteY28" fmla="*/ 0 h 900000"/>
              <a:gd name="connsiteX29" fmla="*/ 135000 w 540000"/>
              <a:gd name="connsiteY29" fmla="*/ 45000 h 900000"/>
              <a:gd name="connsiteX30" fmla="*/ 247500 w 540000"/>
              <a:gd name="connsiteY30" fmla="*/ 45000 h 900000"/>
              <a:gd name="connsiteX31" fmla="*/ 247500 w 540000"/>
              <a:gd name="connsiteY31" fmla="*/ 112500 h 900000"/>
              <a:gd name="connsiteX32" fmla="*/ 90000 w 540000"/>
              <a:gd name="connsiteY32" fmla="*/ 112500 h 900000"/>
              <a:gd name="connsiteX33" fmla="*/ 0 w 540000"/>
              <a:gd name="connsiteY33" fmla="*/ 202500 h 900000"/>
              <a:gd name="connsiteX34" fmla="*/ 0 w 540000"/>
              <a:gd name="connsiteY34" fmla="*/ 720000 h 900000"/>
              <a:gd name="connsiteX35" fmla="*/ 67500 w 540000"/>
              <a:gd name="connsiteY35" fmla="*/ 787500 h 900000"/>
              <a:gd name="connsiteX36" fmla="*/ 77625 w 540000"/>
              <a:gd name="connsiteY36" fmla="*/ 787500 h 900000"/>
              <a:gd name="connsiteX37" fmla="*/ 27000 w 540000"/>
              <a:gd name="connsiteY37" fmla="*/ 900000 h 900000"/>
              <a:gd name="connsiteX38" fmla="*/ 76500 w 540000"/>
              <a:gd name="connsiteY38" fmla="*/ 900000 h 900000"/>
              <a:gd name="connsiteX39" fmla="*/ 127125 w 540000"/>
              <a:gd name="connsiteY39" fmla="*/ 787500 h 900000"/>
              <a:gd name="connsiteX40" fmla="*/ 412875 w 540000"/>
              <a:gd name="connsiteY40" fmla="*/ 787500 h 900000"/>
              <a:gd name="connsiteX41" fmla="*/ 463500 w 540000"/>
              <a:gd name="connsiteY41" fmla="*/ 900000 h 900000"/>
              <a:gd name="connsiteX42" fmla="*/ 513000 w 540000"/>
              <a:gd name="connsiteY42" fmla="*/ 900000 h 900000"/>
              <a:gd name="connsiteX43" fmla="*/ 462375 w 540000"/>
              <a:gd name="connsiteY43" fmla="*/ 787500 h 900000"/>
              <a:gd name="connsiteX44" fmla="*/ 472500 w 540000"/>
              <a:gd name="connsiteY44" fmla="*/ 787500 h 900000"/>
              <a:gd name="connsiteX45" fmla="*/ 540000 w 540000"/>
              <a:gd name="connsiteY45" fmla="*/ 720000 h 900000"/>
              <a:gd name="connsiteX46" fmla="*/ 540000 w 540000"/>
              <a:gd name="connsiteY46" fmla="*/ 202500 h 900000"/>
              <a:gd name="connsiteX47" fmla="*/ 450000 w 540000"/>
              <a:gd name="connsiteY47" fmla="*/ 11250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40000" h="900000">
                <a:moveTo>
                  <a:pt x="472500" y="450000"/>
                </a:moveTo>
                <a:cubicBezTo>
                  <a:pt x="472500" y="462375"/>
                  <a:pt x="462375" y="472500"/>
                  <a:pt x="450000" y="472500"/>
                </a:cubicBezTo>
                <a:lnTo>
                  <a:pt x="90000" y="472500"/>
                </a:lnTo>
                <a:cubicBezTo>
                  <a:pt x="77625" y="472500"/>
                  <a:pt x="67500" y="462375"/>
                  <a:pt x="67500" y="450000"/>
                </a:cubicBezTo>
                <a:lnTo>
                  <a:pt x="67500" y="225000"/>
                </a:lnTo>
                <a:cubicBezTo>
                  <a:pt x="67500" y="200250"/>
                  <a:pt x="87750" y="180000"/>
                  <a:pt x="112500" y="180000"/>
                </a:cubicBezTo>
                <a:lnTo>
                  <a:pt x="202500" y="180000"/>
                </a:lnTo>
                <a:cubicBezTo>
                  <a:pt x="202500" y="167625"/>
                  <a:pt x="212625" y="157500"/>
                  <a:pt x="225000" y="157500"/>
                </a:cubicBezTo>
                <a:lnTo>
                  <a:pt x="315000" y="157500"/>
                </a:lnTo>
                <a:cubicBezTo>
                  <a:pt x="327375" y="157500"/>
                  <a:pt x="337500" y="167625"/>
                  <a:pt x="337500" y="180000"/>
                </a:cubicBezTo>
                <a:lnTo>
                  <a:pt x="427500" y="180000"/>
                </a:lnTo>
                <a:cubicBezTo>
                  <a:pt x="452250" y="180000"/>
                  <a:pt x="472500" y="200250"/>
                  <a:pt x="472500" y="225000"/>
                </a:cubicBezTo>
                <a:lnTo>
                  <a:pt x="472500" y="450000"/>
                </a:lnTo>
                <a:close/>
                <a:moveTo>
                  <a:pt x="438750" y="720000"/>
                </a:moveTo>
                <a:cubicBezTo>
                  <a:pt x="419625" y="720000"/>
                  <a:pt x="405000" y="705375"/>
                  <a:pt x="405000" y="686250"/>
                </a:cubicBezTo>
                <a:cubicBezTo>
                  <a:pt x="405000" y="667125"/>
                  <a:pt x="419625" y="652500"/>
                  <a:pt x="438750" y="652500"/>
                </a:cubicBezTo>
                <a:cubicBezTo>
                  <a:pt x="457875" y="652500"/>
                  <a:pt x="472500" y="667125"/>
                  <a:pt x="472500" y="686250"/>
                </a:cubicBezTo>
                <a:cubicBezTo>
                  <a:pt x="472500" y="705375"/>
                  <a:pt x="457875" y="720000"/>
                  <a:pt x="438750" y="720000"/>
                </a:cubicBezTo>
                <a:close/>
                <a:moveTo>
                  <a:pt x="101250" y="720000"/>
                </a:moveTo>
                <a:cubicBezTo>
                  <a:pt x="82125" y="720000"/>
                  <a:pt x="67500" y="705375"/>
                  <a:pt x="67500" y="686250"/>
                </a:cubicBezTo>
                <a:cubicBezTo>
                  <a:pt x="67500" y="667125"/>
                  <a:pt x="82125" y="652500"/>
                  <a:pt x="101250" y="652500"/>
                </a:cubicBezTo>
                <a:cubicBezTo>
                  <a:pt x="120375" y="652500"/>
                  <a:pt x="135000" y="667125"/>
                  <a:pt x="135000" y="686250"/>
                </a:cubicBezTo>
                <a:cubicBezTo>
                  <a:pt x="135000" y="705375"/>
                  <a:pt x="120375" y="720000"/>
                  <a:pt x="101250" y="720000"/>
                </a:cubicBezTo>
                <a:close/>
                <a:moveTo>
                  <a:pt x="450000" y="112500"/>
                </a:moveTo>
                <a:lnTo>
                  <a:pt x="292500" y="112500"/>
                </a:lnTo>
                <a:lnTo>
                  <a:pt x="292500" y="45000"/>
                </a:lnTo>
                <a:lnTo>
                  <a:pt x="405000" y="45000"/>
                </a:lnTo>
                <a:lnTo>
                  <a:pt x="405000" y="0"/>
                </a:lnTo>
                <a:lnTo>
                  <a:pt x="135000" y="0"/>
                </a:lnTo>
                <a:lnTo>
                  <a:pt x="135000" y="45000"/>
                </a:lnTo>
                <a:lnTo>
                  <a:pt x="247500" y="45000"/>
                </a:lnTo>
                <a:lnTo>
                  <a:pt x="247500" y="112500"/>
                </a:lnTo>
                <a:lnTo>
                  <a:pt x="90000" y="112500"/>
                </a:lnTo>
                <a:cubicBezTo>
                  <a:pt x="40500" y="112500"/>
                  <a:pt x="0" y="153000"/>
                  <a:pt x="0" y="202500"/>
                </a:cubicBezTo>
                <a:lnTo>
                  <a:pt x="0" y="720000"/>
                </a:lnTo>
                <a:cubicBezTo>
                  <a:pt x="0" y="757125"/>
                  <a:pt x="30375" y="787500"/>
                  <a:pt x="67500" y="787500"/>
                </a:cubicBezTo>
                <a:lnTo>
                  <a:pt x="77625" y="787500"/>
                </a:lnTo>
                <a:lnTo>
                  <a:pt x="27000" y="900000"/>
                </a:lnTo>
                <a:lnTo>
                  <a:pt x="76500" y="900000"/>
                </a:lnTo>
                <a:lnTo>
                  <a:pt x="127125" y="787500"/>
                </a:lnTo>
                <a:lnTo>
                  <a:pt x="412875" y="787500"/>
                </a:lnTo>
                <a:lnTo>
                  <a:pt x="463500" y="900000"/>
                </a:lnTo>
                <a:lnTo>
                  <a:pt x="513000" y="900000"/>
                </a:lnTo>
                <a:lnTo>
                  <a:pt x="462375" y="787500"/>
                </a:lnTo>
                <a:lnTo>
                  <a:pt x="472500" y="787500"/>
                </a:lnTo>
                <a:cubicBezTo>
                  <a:pt x="509625" y="787500"/>
                  <a:pt x="540000" y="757125"/>
                  <a:pt x="540000" y="720000"/>
                </a:cubicBezTo>
                <a:lnTo>
                  <a:pt x="540000" y="202500"/>
                </a:lnTo>
                <a:cubicBezTo>
                  <a:pt x="540000" y="153000"/>
                  <a:pt x="499500" y="112500"/>
                  <a:pt x="450000" y="112500"/>
                </a:cubicBezTo>
                <a:close/>
              </a:path>
            </a:pathLst>
          </a:custGeom>
          <a:solidFill>
            <a:schemeClr val="tx1"/>
          </a:solidFill>
          <a:ln w="11212" cap="flat">
            <a:noFill/>
            <a:prstDash val="solid"/>
            <a:miter/>
          </a:ln>
        </p:spPr>
        <p:txBody>
          <a:bodyPr rtlCol="0" anchor="ctr"/>
          <a:lstStyle/>
          <a:p>
            <a:endParaRPr lang="ja-JP" altLang="en-US"/>
          </a:p>
        </p:txBody>
      </p:sp>
      <p:grpSp>
        <p:nvGrpSpPr>
          <p:cNvPr id="72" name="グラフィックス 51" descr="都市">
            <a:extLst>
              <a:ext uri="{FF2B5EF4-FFF2-40B4-BE49-F238E27FC236}">
                <a16:creationId xmlns:a16="http://schemas.microsoft.com/office/drawing/2014/main" xmlns="" id="{7BB1F002-0157-4467-98F1-E1C83063D127}"/>
              </a:ext>
            </a:extLst>
          </p:cNvPr>
          <p:cNvGrpSpPr/>
          <p:nvPr/>
        </p:nvGrpSpPr>
        <p:grpSpPr>
          <a:xfrm>
            <a:off x="6908565" y="1291529"/>
            <a:ext cx="1080000" cy="1080000"/>
            <a:chOff x="6932811" y="1435908"/>
            <a:chExt cx="1080000" cy="1080000"/>
          </a:xfrm>
          <a:solidFill>
            <a:schemeClr val="tx1"/>
          </a:solidFill>
        </p:grpSpPr>
        <p:sp>
          <p:nvSpPr>
            <p:cNvPr id="73" name="フリーフォーム: 図形 72">
              <a:extLst>
                <a:ext uri="{FF2B5EF4-FFF2-40B4-BE49-F238E27FC236}">
                  <a16:creationId xmlns:a16="http://schemas.microsoft.com/office/drawing/2014/main" xmlns="" id="{129DDAB8-D62F-4267-91E2-70AFC192DDE4}"/>
                </a:ext>
              </a:extLst>
            </p:cNvPr>
            <p:cNvSpPr/>
            <p:nvPr/>
          </p:nvSpPr>
          <p:spPr>
            <a:xfrm>
              <a:off x="7022811" y="1919658"/>
              <a:ext cx="270000" cy="405000"/>
            </a:xfrm>
            <a:custGeom>
              <a:avLst/>
              <a:gdLst>
                <a:gd name="connsiteX0" fmla="*/ 67500 w 270000"/>
                <a:gd name="connsiteY0" fmla="*/ 247500 h 405000"/>
                <a:gd name="connsiteX1" fmla="*/ 112500 w 270000"/>
                <a:gd name="connsiteY1" fmla="*/ 247500 h 405000"/>
                <a:gd name="connsiteX2" fmla="*/ 112500 w 270000"/>
                <a:gd name="connsiteY2" fmla="*/ 292500 h 405000"/>
                <a:gd name="connsiteX3" fmla="*/ 67500 w 270000"/>
                <a:gd name="connsiteY3" fmla="*/ 292500 h 405000"/>
                <a:gd name="connsiteX4" fmla="*/ 67500 w 270000"/>
                <a:gd name="connsiteY4" fmla="*/ 247500 h 405000"/>
                <a:gd name="connsiteX5" fmla="*/ 67500 w 270000"/>
                <a:gd name="connsiteY5" fmla="*/ 157500 h 405000"/>
                <a:gd name="connsiteX6" fmla="*/ 112500 w 270000"/>
                <a:gd name="connsiteY6" fmla="*/ 157500 h 405000"/>
                <a:gd name="connsiteX7" fmla="*/ 112500 w 270000"/>
                <a:gd name="connsiteY7" fmla="*/ 202500 h 405000"/>
                <a:gd name="connsiteX8" fmla="*/ 67500 w 270000"/>
                <a:gd name="connsiteY8" fmla="*/ 202500 h 405000"/>
                <a:gd name="connsiteX9" fmla="*/ 67500 w 270000"/>
                <a:gd name="connsiteY9" fmla="*/ 157500 h 405000"/>
                <a:gd name="connsiteX10" fmla="*/ 67500 w 270000"/>
                <a:gd name="connsiteY10" fmla="*/ 67500 h 405000"/>
                <a:gd name="connsiteX11" fmla="*/ 112500 w 270000"/>
                <a:gd name="connsiteY11" fmla="*/ 67500 h 405000"/>
                <a:gd name="connsiteX12" fmla="*/ 112500 w 270000"/>
                <a:gd name="connsiteY12" fmla="*/ 112500 h 405000"/>
                <a:gd name="connsiteX13" fmla="*/ 67500 w 270000"/>
                <a:gd name="connsiteY13" fmla="*/ 112500 h 405000"/>
                <a:gd name="connsiteX14" fmla="*/ 67500 w 270000"/>
                <a:gd name="connsiteY14" fmla="*/ 67500 h 405000"/>
                <a:gd name="connsiteX15" fmla="*/ 157500 w 270000"/>
                <a:gd name="connsiteY15" fmla="*/ 247500 h 405000"/>
                <a:gd name="connsiteX16" fmla="*/ 202500 w 270000"/>
                <a:gd name="connsiteY16" fmla="*/ 247500 h 405000"/>
                <a:gd name="connsiteX17" fmla="*/ 202500 w 270000"/>
                <a:gd name="connsiteY17" fmla="*/ 292500 h 405000"/>
                <a:gd name="connsiteX18" fmla="*/ 157500 w 270000"/>
                <a:gd name="connsiteY18" fmla="*/ 292500 h 405000"/>
                <a:gd name="connsiteX19" fmla="*/ 157500 w 270000"/>
                <a:gd name="connsiteY19" fmla="*/ 247500 h 405000"/>
                <a:gd name="connsiteX20" fmla="*/ 157500 w 270000"/>
                <a:gd name="connsiteY20" fmla="*/ 157500 h 405000"/>
                <a:gd name="connsiteX21" fmla="*/ 202500 w 270000"/>
                <a:gd name="connsiteY21" fmla="*/ 157500 h 405000"/>
                <a:gd name="connsiteX22" fmla="*/ 202500 w 270000"/>
                <a:gd name="connsiteY22" fmla="*/ 202500 h 405000"/>
                <a:gd name="connsiteX23" fmla="*/ 157500 w 270000"/>
                <a:gd name="connsiteY23" fmla="*/ 202500 h 405000"/>
                <a:gd name="connsiteX24" fmla="*/ 157500 w 270000"/>
                <a:gd name="connsiteY24" fmla="*/ 157500 h 405000"/>
                <a:gd name="connsiteX25" fmla="*/ 157500 w 270000"/>
                <a:gd name="connsiteY25" fmla="*/ 67500 h 405000"/>
                <a:gd name="connsiteX26" fmla="*/ 202500 w 270000"/>
                <a:gd name="connsiteY26" fmla="*/ 67500 h 405000"/>
                <a:gd name="connsiteX27" fmla="*/ 202500 w 270000"/>
                <a:gd name="connsiteY27" fmla="*/ 112500 h 405000"/>
                <a:gd name="connsiteX28" fmla="*/ 157500 w 270000"/>
                <a:gd name="connsiteY28" fmla="*/ 112500 h 405000"/>
                <a:gd name="connsiteX29" fmla="*/ 157500 w 270000"/>
                <a:gd name="connsiteY29" fmla="*/ 67500 h 405000"/>
                <a:gd name="connsiteX30" fmla="*/ 0 w 270000"/>
                <a:gd name="connsiteY30" fmla="*/ 405000 h 405000"/>
                <a:gd name="connsiteX31" fmla="*/ 112500 w 270000"/>
                <a:gd name="connsiteY31" fmla="*/ 405000 h 405000"/>
                <a:gd name="connsiteX32" fmla="*/ 112500 w 270000"/>
                <a:gd name="connsiteY32" fmla="*/ 337500 h 405000"/>
                <a:gd name="connsiteX33" fmla="*/ 157500 w 270000"/>
                <a:gd name="connsiteY33" fmla="*/ 337500 h 405000"/>
                <a:gd name="connsiteX34" fmla="*/ 157500 w 270000"/>
                <a:gd name="connsiteY34" fmla="*/ 405000 h 405000"/>
                <a:gd name="connsiteX35" fmla="*/ 270000 w 270000"/>
                <a:gd name="connsiteY35" fmla="*/ 405000 h 405000"/>
                <a:gd name="connsiteX36" fmla="*/ 270000 w 270000"/>
                <a:gd name="connsiteY36" fmla="*/ 0 h 405000"/>
                <a:gd name="connsiteX37" fmla="*/ 0 w 270000"/>
                <a:gd name="connsiteY37" fmla="*/ 0 h 405000"/>
                <a:gd name="connsiteX38" fmla="*/ 0 w 270000"/>
                <a:gd name="connsiteY38" fmla="*/ 405000 h 4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70000" h="405000">
                  <a:moveTo>
                    <a:pt x="67500" y="247500"/>
                  </a:moveTo>
                  <a:lnTo>
                    <a:pt x="112500" y="247500"/>
                  </a:lnTo>
                  <a:lnTo>
                    <a:pt x="112500" y="292500"/>
                  </a:lnTo>
                  <a:lnTo>
                    <a:pt x="67500" y="292500"/>
                  </a:lnTo>
                  <a:lnTo>
                    <a:pt x="67500" y="247500"/>
                  </a:lnTo>
                  <a:close/>
                  <a:moveTo>
                    <a:pt x="67500" y="157500"/>
                  </a:moveTo>
                  <a:lnTo>
                    <a:pt x="112500" y="157500"/>
                  </a:lnTo>
                  <a:lnTo>
                    <a:pt x="112500" y="202500"/>
                  </a:lnTo>
                  <a:lnTo>
                    <a:pt x="67500" y="202500"/>
                  </a:lnTo>
                  <a:lnTo>
                    <a:pt x="67500" y="157500"/>
                  </a:lnTo>
                  <a:close/>
                  <a:moveTo>
                    <a:pt x="67500" y="67500"/>
                  </a:moveTo>
                  <a:lnTo>
                    <a:pt x="112500" y="67500"/>
                  </a:lnTo>
                  <a:lnTo>
                    <a:pt x="112500" y="112500"/>
                  </a:lnTo>
                  <a:lnTo>
                    <a:pt x="67500" y="112500"/>
                  </a:lnTo>
                  <a:lnTo>
                    <a:pt x="67500" y="67500"/>
                  </a:lnTo>
                  <a:close/>
                  <a:moveTo>
                    <a:pt x="157500" y="247500"/>
                  </a:moveTo>
                  <a:lnTo>
                    <a:pt x="202500" y="247500"/>
                  </a:lnTo>
                  <a:lnTo>
                    <a:pt x="202500" y="292500"/>
                  </a:lnTo>
                  <a:lnTo>
                    <a:pt x="157500" y="292500"/>
                  </a:lnTo>
                  <a:lnTo>
                    <a:pt x="157500" y="247500"/>
                  </a:lnTo>
                  <a:close/>
                  <a:moveTo>
                    <a:pt x="157500" y="157500"/>
                  </a:moveTo>
                  <a:lnTo>
                    <a:pt x="202500" y="157500"/>
                  </a:lnTo>
                  <a:lnTo>
                    <a:pt x="202500" y="202500"/>
                  </a:lnTo>
                  <a:lnTo>
                    <a:pt x="157500" y="202500"/>
                  </a:lnTo>
                  <a:lnTo>
                    <a:pt x="157500" y="157500"/>
                  </a:lnTo>
                  <a:close/>
                  <a:moveTo>
                    <a:pt x="157500" y="67500"/>
                  </a:moveTo>
                  <a:lnTo>
                    <a:pt x="202500" y="67500"/>
                  </a:lnTo>
                  <a:lnTo>
                    <a:pt x="202500" y="112500"/>
                  </a:lnTo>
                  <a:lnTo>
                    <a:pt x="157500" y="112500"/>
                  </a:lnTo>
                  <a:lnTo>
                    <a:pt x="157500" y="67500"/>
                  </a:lnTo>
                  <a:close/>
                  <a:moveTo>
                    <a:pt x="0" y="405000"/>
                  </a:moveTo>
                  <a:lnTo>
                    <a:pt x="112500" y="405000"/>
                  </a:lnTo>
                  <a:lnTo>
                    <a:pt x="112500" y="337500"/>
                  </a:lnTo>
                  <a:lnTo>
                    <a:pt x="157500" y="337500"/>
                  </a:lnTo>
                  <a:lnTo>
                    <a:pt x="157500" y="405000"/>
                  </a:lnTo>
                  <a:lnTo>
                    <a:pt x="270000" y="405000"/>
                  </a:lnTo>
                  <a:lnTo>
                    <a:pt x="270000" y="0"/>
                  </a:lnTo>
                  <a:lnTo>
                    <a:pt x="0" y="0"/>
                  </a:lnTo>
                  <a:lnTo>
                    <a:pt x="0" y="405000"/>
                  </a:lnTo>
                  <a:close/>
                </a:path>
              </a:pathLst>
            </a:custGeom>
            <a:grpFill/>
            <a:ln w="11212" cap="flat">
              <a:noFill/>
              <a:prstDash val="solid"/>
              <a:miter/>
            </a:ln>
          </p:spPr>
          <p:txBody>
            <a:bodyPr rtlCol="0" anchor="ctr"/>
            <a:lstStyle/>
            <a:p>
              <a:endParaRPr lang="ja-JP" altLang="en-US"/>
            </a:p>
          </p:txBody>
        </p:sp>
        <p:sp>
          <p:nvSpPr>
            <p:cNvPr id="74" name="フリーフォーム: 図形 73">
              <a:extLst>
                <a:ext uri="{FF2B5EF4-FFF2-40B4-BE49-F238E27FC236}">
                  <a16:creationId xmlns:a16="http://schemas.microsoft.com/office/drawing/2014/main" xmlns="" id="{BE696CBA-70F0-4386-867E-AF01EEBF5DC4}"/>
                </a:ext>
              </a:extLst>
            </p:cNvPr>
            <p:cNvSpPr/>
            <p:nvPr/>
          </p:nvSpPr>
          <p:spPr>
            <a:xfrm>
              <a:off x="7337811" y="2009658"/>
              <a:ext cx="270000" cy="315000"/>
            </a:xfrm>
            <a:custGeom>
              <a:avLst/>
              <a:gdLst>
                <a:gd name="connsiteX0" fmla="*/ 67500 w 270000"/>
                <a:gd name="connsiteY0" fmla="*/ 157500 h 315000"/>
                <a:gd name="connsiteX1" fmla="*/ 112500 w 270000"/>
                <a:gd name="connsiteY1" fmla="*/ 157500 h 315000"/>
                <a:gd name="connsiteX2" fmla="*/ 112500 w 270000"/>
                <a:gd name="connsiteY2" fmla="*/ 202500 h 315000"/>
                <a:gd name="connsiteX3" fmla="*/ 67500 w 270000"/>
                <a:gd name="connsiteY3" fmla="*/ 202500 h 315000"/>
                <a:gd name="connsiteX4" fmla="*/ 67500 w 270000"/>
                <a:gd name="connsiteY4" fmla="*/ 157500 h 315000"/>
                <a:gd name="connsiteX5" fmla="*/ 67500 w 270000"/>
                <a:gd name="connsiteY5" fmla="*/ 67500 h 315000"/>
                <a:gd name="connsiteX6" fmla="*/ 112500 w 270000"/>
                <a:gd name="connsiteY6" fmla="*/ 67500 h 315000"/>
                <a:gd name="connsiteX7" fmla="*/ 112500 w 270000"/>
                <a:gd name="connsiteY7" fmla="*/ 112500 h 315000"/>
                <a:gd name="connsiteX8" fmla="*/ 67500 w 270000"/>
                <a:gd name="connsiteY8" fmla="*/ 112500 h 315000"/>
                <a:gd name="connsiteX9" fmla="*/ 67500 w 270000"/>
                <a:gd name="connsiteY9" fmla="*/ 67500 h 315000"/>
                <a:gd name="connsiteX10" fmla="*/ 157500 w 270000"/>
                <a:gd name="connsiteY10" fmla="*/ 157500 h 315000"/>
                <a:gd name="connsiteX11" fmla="*/ 202500 w 270000"/>
                <a:gd name="connsiteY11" fmla="*/ 157500 h 315000"/>
                <a:gd name="connsiteX12" fmla="*/ 202500 w 270000"/>
                <a:gd name="connsiteY12" fmla="*/ 202500 h 315000"/>
                <a:gd name="connsiteX13" fmla="*/ 157500 w 270000"/>
                <a:gd name="connsiteY13" fmla="*/ 202500 h 315000"/>
                <a:gd name="connsiteX14" fmla="*/ 157500 w 270000"/>
                <a:gd name="connsiteY14" fmla="*/ 157500 h 315000"/>
                <a:gd name="connsiteX15" fmla="*/ 157500 w 270000"/>
                <a:gd name="connsiteY15" fmla="*/ 67500 h 315000"/>
                <a:gd name="connsiteX16" fmla="*/ 202500 w 270000"/>
                <a:gd name="connsiteY16" fmla="*/ 67500 h 315000"/>
                <a:gd name="connsiteX17" fmla="*/ 202500 w 270000"/>
                <a:gd name="connsiteY17" fmla="*/ 112500 h 315000"/>
                <a:gd name="connsiteX18" fmla="*/ 157500 w 270000"/>
                <a:gd name="connsiteY18" fmla="*/ 112500 h 315000"/>
                <a:gd name="connsiteX19" fmla="*/ 157500 w 270000"/>
                <a:gd name="connsiteY19" fmla="*/ 67500 h 315000"/>
                <a:gd name="connsiteX20" fmla="*/ 0 w 270000"/>
                <a:gd name="connsiteY20" fmla="*/ 315000 h 315000"/>
                <a:gd name="connsiteX21" fmla="*/ 112500 w 270000"/>
                <a:gd name="connsiteY21" fmla="*/ 315000 h 315000"/>
                <a:gd name="connsiteX22" fmla="*/ 112500 w 270000"/>
                <a:gd name="connsiteY22" fmla="*/ 247500 h 315000"/>
                <a:gd name="connsiteX23" fmla="*/ 157500 w 270000"/>
                <a:gd name="connsiteY23" fmla="*/ 247500 h 315000"/>
                <a:gd name="connsiteX24" fmla="*/ 157500 w 270000"/>
                <a:gd name="connsiteY24" fmla="*/ 315000 h 315000"/>
                <a:gd name="connsiteX25" fmla="*/ 270000 w 270000"/>
                <a:gd name="connsiteY25" fmla="*/ 315000 h 315000"/>
                <a:gd name="connsiteX26" fmla="*/ 270000 w 270000"/>
                <a:gd name="connsiteY26" fmla="*/ 0 h 315000"/>
                <a:gd name="connsiteX27" fmla="*/ 0 w 270000"/>
                <a:gd name="connsiteY27" fmla="*/ 0 h 315000"/>
                <a:gd name="connsiteX28" fmla="*/ 0 w 270000"/>
                <a:gd name="connsiteY28" fmla="*/ 315000 h 3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0000" h="315000">
                  <a:moveTo>
                    <a:pt x="67500" y="157500"/>
                  </a:moveTo>
                  <a:lnTo>
                    <a:pt x="112500" y="157500"/>
                  </a:lnTo>
                  <a:lnTo>
                    <a:pt x="112500" y="202500"/>
                  </a:lnTo>
                  <a:lnTo>
                    <a:pt x="67500" y="202500"/>
                  </a:lnTo>
                  <a:lnTo>
                    <a:pt x="67500" y="157500"/>
                  </a:lnTo>
                  <a:close/>
                  <a:moveTo>
                    <a:pt x="67500" y="67500"/>
                  </a:moveTo>
                  <a:lnTo>
                    <a:pt x="112500" y="67500"/>
                  </a:lnTo>
                  <a:lnTo>
                    <a:pt x="112500" y="112500"/>
                  </a:lnTo>
                  <a:lnTo>
                    <a:pt x="67500" y="112500"/>
                  </a:lnTo>
                  <a:lnTo>
                    <a:pt x="67500" y="67500"/>
                  </a:lnTo>
                  <a:close/>
                  <a:moveTo>
                    <a:pt x="157500" y="157500"/>
                  </a:moveTo>
                  <a:lnTo>
                    <a:pt x="202500" y="157500"/>
                  </a:lnTo>
                  <a:lnTo>
                    <a:pt x="202500" y="202500"/>
                  </a:lnTo>
                  <a:lnTo>
                    <a:pt x="157500" y="202500"/>
                  </a:lnTo>
                  <a:lnTo>
                    <a:pt x="157500" y="157500"/>
                  </a:lnTo>
                  <a:close/>
                  <a:moveTo>
                    <a:pt x="157500" y="67500"/>
                  </a:moveTo>
                  <a:lnTo>
                    <a:pt x="202500" y="67500"/>
                  </a:lnTo>
                  <a:lnTo>
                    <a:pt x="202500" y="112500"/>
                  </a:lnTo>
                  <a:lnTo>
                    <a:pt x="157500" y="112500"/>
                  </a:lnTo>
                  <a:lnTo>
                    <a:pt x="157500" y="67500"/>
                  </a:lnTo>
                  <a:close/>
                  <a:moveTo>
                    <a:pt x="0" y="315000"/>
                  </a:moveTo>
                  <a:lnTo>
                    <a:pt x="112500" y="315000"/>
                  </a:lnTo>
                  <a:lnTo>
                    <a:pt x="112500" y="247500"/>
                  </a:lnTo>
                  <a:lnTo>
                    <a:pt x="157500" y="247500"/>
                  </a:lnTo>
                  <a:lnTo>
                    <a:pt x="157500" y="315000"/>
                  </a:lnTo>
                  <a:lnTo>
                    <a:pt x="270000" y="315000"/>
                  </a:lnTo>
                  <a:lnTo>
                    <a:pt x="270000" y="0"/>
                  </a:lnTo>
                  <a:lnTo>
                    <a:pt x="0" y="0"/>
                  </a:lnTo>
                  <a:lnTo>
                    <a:pt x="0" y="315000"/>
                  </a:lnTo>
                  <a:close/>
                </a:path>
              </a:pathLst>
            </a:custGeom>
            <a:grpFill/>
            <a:ln w="11212" cap="flat">
              <a:noFill/>
              <a:prstDash val="solid"/>
              <a:miter/>
            </a:ln>
          </p:spPr>
          <p:txBody>
            <a:bodyPr rtlCol="0" anchor="ctr"/>
            <a:lstStyle/>
            <a:p>
              <a:endParaRPr lang="ja-JP" altLang="en-US"/>
            </a:p>
          </p:txBody>
        </p:sp>
        <p:sp>
          <p:nvSpPr>
            <p:cNvPr id="75" name="フリーフォーム: 図形 74">
              <a:extLst>
                <a:ext uri="{FF2B5EF4-FFF2-40B4-BE49-F238E27FC236}">
                  <a16:creationId xmlns:a16="http://schemas.microsoft.com/office/drawing/2014/main" xmlns="" id="{5EA010B6-93C9-48C0-9FE3-54665060777C}"/>
                </a:ext>
              </a:extLst>
            </p:cNvPr>
            <p:cNvSpPr/>
            <p:nvPr/>
          </p:nvSpPr>
          <p:spPr>
            <a:xfrm>
              <a:off x="7652811" y="1649658"/>
              <a:ext cx="270000" cy="675000"/>
            </a:xfrm>
            <a:custGeom>
              <a:avLst/>
              <a:gdLst>
                <a:gd name="connsiteX0" fmla="*/ 202500 w 270000"/>
                <a:gd name="connsiteY0" fmla="*/ 123750 h 675000"/>
                <a:gd name="connsiteX1" fmla="*/ 157500 w 270000"/>
                <a:gd name="connsiteY1" fmla="*/ 123750 h 675000"/>
                <a:gd name="connsiteX2" fmla="*/ 157500 w 270000"/>
                <a:gd name="connsiteY2" fmla="*/ 78750 h 675000"/>
                <a:gd name="connsiteX3" fmla="*/ 202500 w 270000"/>
                <a:gd name="connsiteY3" fmla="*/ 78750 h 675000"/>
                <a:gd name="connsiteX4" fmla="*/ 202500 w 270000"/>
                <a:gd name="connsiteY4" fmla="*/ 123750 h 675000"/>
                <a:gd name="connsiteX5" fmla="*/ 202500 w 270000"/>
                <a:gd name="connsiteY5" fmla="*/ 202500 h 675000"/>
                <a:gd name="connsiteX6" fmla="*/ 157500 w 270000"/>
                <a:gd name="connsiteY6" fmla="*/ 202500 h 675000"/>
                <a:gd name="connsiteX7" fmla="*/ 157500 w 270000"/>
                <a:gd name="connsiteY7" fmla="*/ 157500 h 675000"/>
                <a:gd name="connsiteX8" fmla="*/ 202500 w 270000"/>
                <a:gd name="connsiteY8" fmla="*/ 157500 h 675000"/>
                <a:gd name="connsiteX9" fmla="*/ 202500 w 270000"/>
                <a:gd name="connsiteY9" fmla="*/ 202500 h 675000"/>
                <a:gd name="connsiteX10" fmla="*/ 202500 w 270000"/>
                <a:gd name="connsiteY10" fmla="*/ 292500 h 675000"/>
                <a:gd name="connsiteX11" fmla="*/ 157500 w 270000"/>
                <a:gd name="connsiteY11" fmla="*/ 292500 h 675000"/>
                <a:gd name="connsiteX12" fmla="*/ 157500 w 270000"/>
                <a:gd name="connsiteY12" fmla="*/ 247500 h 675000"/>
                <a:gd name="connsiteX13" fmla="*/ 202500 w 270000"/>
                <a:gd name="connsiteY13" fmla="*/ 247500 h 675000"/>
                <a:gd name="connsiteX14" fmla="*/ 202500 w 270000"/>
                <a:gd name="connsiteY14" fmla="*/ 292500 h 675000"/>
                <a:gd name="connsiteX15" fmla="*/ 202500 w 270000"/>
                <a:gd name="connsiteY15" fmla="*/ 382500 h 675000"/>
                <a:gd name="connsiteX16" fmla="*/ 157500 w 270000"/>
                <a:gd name="connsiteY16" fmla="*/ 382500 h 675000"/>
                <a:gd name="connsiteX17" fmla="*/ 157500 w 270000"/>
                <a:gd name="connsiteY17" fmla="*/ 337500 h 675000"/>
                <a:gd name="connsiteX18" fmla="*/ 202500 w 270000"/>
                <a:gd name="connsiteY18" fmla="*/ 337500 h 675000"/>
                <a:gd name="connsiteX19" fmla="*/ 202500 w 270000"/>
                <a:gd name="connsiteY19" fmla="*/ 382500 h 675000"/>
                <a:gd name="connsiteX20" fmla="*/ 202500 w 270000"/>
                <a:gd name="connsiteY20" fmla="*/ 472500 h 675000"/>
                <a:gd name="connsiteX21" fmla="*/ 157500 w 270000"/>
                <a:gd name="connsiteY21" fmla="*/ 472500 h 675000"/>
                <a:gd name="connsiteX22" fmla="*/ 157500 w 270000"/>
                <a:gd name="connsiteY22" fmla="*/ 427500 h 675000"/>
                <a:gd name="connsiteX23" fmla="*/ 202500 w 270000"/>
                <a:gd name="connsiteY23" fmla="*/ 427500 h 675000"/>
                <a:gd name="connsiteX24" fmla="*/ 202500 w 270000"/>
                <a:gd name="connsiteY24" fmla="*/ 472500 h 675000"/>
                <a:gd name="connsiteX25" fmla="*/ 202500 w 270000"/>
                <a:gd name="connsiteY25" fmla="*/ 562500 h 675000"/>
                <a:gd name="connsiteX26" fmla="*/ 157500 w 270000"/>
                <a:gd name="connsiteY26" fmla="*/ 562500 h 675000"/>
                <a:gd name="connsiteX27" fmla="*/ 157500 w 270000"/>
                <a:gd name="connsiteY27" fmla="*/ 517500 h 675000"/>
                <a:gd name="connsiteX28" fmla="*/ 202500 w 270000"/>
                <a:gd name="connsiteY28" fmla="*/ 517500 h 675000"/>
                <a:gd name="connsiteX29" fmla="*/ 202500 w 270000"/>
                <a:gd name="connsiteY29" fmla="*/ 562500 h 675000"/>
                <a:gd name="connsiteX30" fmla="*/ 112500 w 270000"/>
                <a:gd name="connsiteY30" fmla="*/ 123750 h 675000"/>
                <a:gd name="connsiteX31" fmla="*/ 67500 w 270000"/>
                <a:gd name="connsiteY31" fmla="*/ 123750 h 675000"/>
                <a:gd name="connsiteX32" fmla="*/ 67500 w 270000"/>
                <a:gd name="connsiteY32" fmla="*/ 78750 h 675000"/>
                <a:gd name="connsiteX33" fmla="*/ 112500 w 270000"/>
                <a:gd name="connsiteY33" fmla="*/ 78750 h 675000"/>
                <a:gd name="connsiteX34" fmla="*/ 112500 w 270000"/>
                <a:gd name="connsiteY34" fmla="*/ 123750 h 675000"/>
                <a:gd name="connsiteX35" fmla="*/ 112500 w 270000"/>
                <a:gd name="connsiteY35" fmla="*/ 202500 h 675000"/>
                <a:gd name="connsiteX36" fmla="*/ 67500 w 270000"/>
                <a:gd name="connsiteY36" fmla="*/ 202500 h 675000"/>
                <a:gd name="connsiteX37" fmla="*/ 67500 w 270000"/>
                <a:gd name="connsiteY37" fmla="*/ 157500 h 675000"/>
                <a:gd name="connsiteX38" fmla="*/ 112500 w 270000"/>
                <a:gd name="connsiteY38" fmla="*/ 157500 h 675000"/>
                <a:gd name="connsiteX39" fmla="*/ 112500 w 270000"/>
                <a:gd name="connsiteY39" fmla="*/ 202500 h 675000"/>
                <a:gd name="connsiteX40" fmla="*/ 112500 w 270000"/>
                <a:gd name="connsiteY40" fmla="*/ 292500 h 675000"/>
                <a:gd name="connsiteX41" fmla="*/ 67500 w 270000"/>
                <a:gd name="connsiteY41" fmla="*/ 292500 h 675000"/>
                <a:gd name="connsiteX42" fmla="*/ 67500 w 270000"/>
                <a:gd name="connsiteY42" fmla="*/ 247500 h 675000"/>
                <a:gd name="connsiteX43" fmla="*/ 112500 w 270000"/>
                <a:gd name="connsiteY43" fmla="*/ 247500 h 675000"/>
                <a:gd name="connsiteX44" fmla="*/ 112500 w 270000"/>
                <a:gd name="connsiteY44" fmla="*/ 292500 h 675000"/>
                <a:gd name="connsiteX45" fmla="*/ 112500 w 270000"/>
                <a:gd name="connsiteY45" fmla="*/ 382500 h 675000"/>
                <a:gd name="connsiteX46" fmla="*/ 67500 w 270000"/>
                <a:gd name="connsiteY46" fmla="*/ 382500 h 675000"/>
                <a:gd name="connsiteX47" fmla="*/ 67500 w 270000"/>
                <a:gd name="connsiteY47" fmla="*/ 337500 h 675000"/>
                <a:gd name="connsiteX48" fmla="*/ 112500 w 270000"/>
                <a:gd name="connsiteY48" fmla="*/ 337500 h 675000"/>
                <a:gd name="connsiteX49" fmla="*/ 112500 w 270000"/>
                <a:gd name="connsiteY49" fmla="*/ 382500 h 675000"/>
                <a:gd name="connsiteX50" fmla="*/ 112500 w 270000"/>
                <a:gd name="connsiteY50" fmla="*/ 472500 h 675000"/>
                <a:gd name="connsiteX51" fmla="*/ 67500 w 270000"/>
                <a:gd name="connsiteY51" fmla="*/ 472500 h 675000"/>
                <a:gd name="connsiteX52" fmla="*/ 67500 w 270000"/>
                <a:gd name="connsiteY52" fmla="*/ 427500 h 675000"/>
                <a:gd name="connsiteX53" fmla="*/ 112500 w 270000"/>
                <a:gd name="connsiteY53" fmla="*/ 427500 h 675000"/>
                <a:gd name="connsiteX54" fmla="*/ 112500 w 270000"/>
                <a:gd name="connsiteY54" fmla="*/ 472500 h 675000"/>
                <a:gd name="connsiteX55" fmla="*/ 112500 w 270000"/>
                <a:gd name="connsiteY55" fmla="*/ 562500 h 675000"/>
                <a:gd name="connsiteX56" fmla="*/ 67500 w 270000"/>
                <a:gd name="connsiteY56" fmla="*/ 562500 h 675000"/>
                <a:gd name="connsiteX57" fmla="*/ 67500 w 270000"/>
                <a:gd name="connsiteY57" fmla="*/ 517500 h 675000"/>
                <a:gd name="connsiteX58" fmla="*/ 112500 w 270000"/>
                <a:gd name="connsiteY58" fmla="*/ 517500 h 675000"/>
                <a:gd name="connsiteX59" fmla="*/ 112500 w 270000"/>
                <a:gd name="connsiteY59" fmla="*/ 562500 h 675000"/>
                <a:gd name="connsiteX60" fmla="*/ 0 w 270000"/>
                <a:gd name="connsiteY60" fmla="*/ 0 h 675000"/>
                <a:gd name="connsiteX61" fmla="*/ 0 w 270000"/>
                <a:gd name="connsiteY61" fmla="*/ 675000 h 675000"/>
                <a:gd name="connsiteX62" fmla="*/ 112500 w 270000"/>
                <a:gd name="connsiteY62" fmla="*/ 675000 h 675000"/>
                <a:gd name="connsiteX63" fmla="*/ 112500 w 270000"/>
                <a:gd name="connsiteY63" fmla="*/ 607500 h 675000"/>
                <a:gd name="connsiteX64" fmla="*/ 157500 w 270000"/>
                <a:gd name="connsiteY64" fmla="*/ 607500 h 675000"/>
                <a:gd name="connsiteX65" fmla="*/ 157500 w 270000"/>
                <a:gd name="connsiteY65" fmla="*/ 675000 h 675000"/>
                <a:gd name="connsiteX66" fmla="*/ 270000 w 270000"/>
                <a:gd name="connsiteY66" fmla="*/ 675000 h 675000"/>
                <a:gd name="connsiteX67" fmla="*/ 270000 w 270000"/>
                <a:gd name="connsiteY67" fmla="*/ 33750 h 675000"/>
                <a:gd name="connsiteX68" fmla="*/ 0 w 270000"/>
                <a:gd name="connsiteY68" fmla="*/ 0 h 67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270000" h="675000">
                  <a:moveTo>
                    <a:pt x="202500" y="123750"/>
                  </a:moveTo>
                  <a:lnTo>
                    <a:pt x="157500" y="123750"/>
                  </a:lnTo>
                  <a:lnTo>
                    <a:pt x="157500" y="78750"/>
                  </a:lnTo>
                  <a:lnTo>
                    <a:pt x="202500" y="78750"/>
                  </a:lnTo>
                  <a:lnTo>
                    <a:pt x="202500" y="123750"/>
                  </a:lnTo>
                  <a:close/>
                  <a:moveTo>
                    <a:pt x="202500" y="202500"/>
                  </a:moveTo>
                  <a:lnTo>
                    <a:pt x="157500" y="202500"/>
                  </a:lnTo>
                  <a:lnTo>
                    <a:pt x="157500" y="157500"/>
                  </a:lnTo>
                  <a:lnTo>
                    <a:pt x="202500" y="157500"/>
                  </a:lnTo>
                  <a:lnTo>
                    <a:pt x="202500" y="202500"/>
                  </a:lnTo>
                  <a:close/>
                  <a:moveTo>
                    <a:pt x="202500" y="292500"/>
                  </a:moveTo>
                  <a:lnTo>
                    <a:pt x="157500" y="292500"/>
                  </a:lnTo>
                  <a:lnTo>
                    <a:pt x="157500" y="247500"/>
                  </a:lnTo>
                  <a:lnTo>
                    <a:pt x="202500" y="247500"/>
                  </a:lnTo>
                  <a:lnTo>
                    <a:pt x="202500" y="292500"/>
                  </a:lnTo>
                  <a:close/>
                  <a:moveTo>
                    <a:pt x="202500" y="382500"/>
                  </a:moveTo>
                  <a:lnTo>
                    <a:pt x="157500" y="382500"/>
                  </a:lnTo>
                  <a:lnTo>
                    <a:pt x="157500" y="337500"/>
                  </a:lnTo>
                  <a:lnTo>
                    <a:pt x="202500" y="337500"/>
                  </a:lnTo>
                  <a:lnTo>
                    <a:pt x="202500" y="382500"/>
                  </a:lnTo>
                  <a:close/>
                  <a:moveTo>
                    <a:pt x="202500" y="472500"/>
                  </a:moveTo>
                  <a:lnTo>
                    <a:pt x="157500" y="472500"/>
                  </a:lnTo>
                  <a:lnTo>
                    <a:pt x="157500" y="427500"/>
                  </a:lnTo>
                  <a:lnTo>
                    <a:pt x="202500" y="427500"/>
                  </a:lnTo>
                  <a:lnTo>
                    <a:pt x="202500" y="472500"/>
                  </a:lnTo>
                  <a:close/>
                  <a:moveTo>
                    <a:pt x="202500" y="562500"/>
                  </a:moveTo>
                  <a:lnTo>
                    <a:pt x="157500" y="562500"/>
                  </a:lnTo>
                  <a:lnTo>
                    <a:pt x="157500" y="517500"/>
                  </a:lnTo>
                  <a:lnTo>
                    <a:pt x="202500" y="517500"/>
                  </a:lnTo>
                  <a:lnTo>
                    <a:pt x="202500" y="562500"/>
                  </a:lnTo>
                  <a:close/>
                  <a:moveTo>
                    <a:pt x="112500" y="123750"/>
                  </a:moveTo>
                  <a:lnTo>
                    <a:pt x="67500" y="123750"/>
                  </a:lnTo>
                  <a:lnTo>
                    <a:pt x="67500" y="78750"/>
                  </a:lnTo>
                  <a:lnTo>
                    <a:pt x="112500" y="78750"/>
                  </a:lnTo>
                  <a:lnTo>
                    <a:pt x="112500" y="123750"/>
                  </a:lnTo>
                  <a:close/>
                  <a:moveTo>
                    <a:pt x="112500" y="202500"/>
                  </a:moveTo>
                  <a:lnTo>
                    <a:pt x="67500" y="202500"/>
                  </a:lnTo>
                  <a:lnTo>
                    <a:pt x="67500" y="157500"/>
                  </a:lnTo>
                  <a:lnTo>
                    <a:pt x="112500" y="157500"/>
                  </a:lnTo>
                  <a:lnTo>
                    <a:pt x="112500" y="202500"/>
                  </a:lnTo>
                  <a:close/>
                  <a:moveTo>
                    <a:pt x="112500" y="292500"/>
                  </a:moveTo>
                  <a:lnTo>
                    <a:pt x="67500" y="292500"/>
                  </a:lnTo>
                  <a:lnTo>
                    <a:pt x="67500" y="247500"/>
                  </a:lnTo>
                  <a:lnTo>
                    <a:pt x="112500" y="247500"/>
                  </a:lnTo>
                  <a:lnTo>
                    <a:pt x="112500" y="292500"/>
                  </a:lnTo>
                  <a:close/>
                  <a:moveTo>
                    <a:pt x="112500" y="382500"/>
                  </a:moveTo>
                  <a:lnTo>
                    <a:pt x="67500" y="382500"/>
                  </a:lnTo>
                  <a:lnTo>
                    <a:pt x="67500" y="337500"/>
                  </a:lnTo>
                  <a:lnTo>
                    <a:pt x="112500" y="337500"/>
                  </a:lnTo>
                  <a:lnTo>
                    <a:pt x="112500" y="382500"/>
                  </a:lnTo>
                  <a:close/>
                  <a:moveTo>
                    <a:pt x="112500" y="472500"/>
                  </a:moveTo>
                  <a:lnTo>
                    <a:pt x="67500" y="472500"/>
                  </a:lnTo>
                  <a:lnTo>
                    <a:pt x="67500" y="427500"/>
                  </a:lnTo>
                  <a:lnTo>
                    <a:pt x="112500" y="427500"/>
                  </a:lnTo>
                  <a:lnTo>
                    <a:pt x="112500" y="472500"/>
                  </a:lnTo>
                  <a:close/>
                  <a:moveTo>
                    <a:pt x="112500" y="562500"/>
                  </a:moveTo>
                  <a:lnTo>
                    <a:pt x="67500" y="562500"/>
                  </a:lnTo>
                  <a:lnTo>
                    <a:pt x="67500" y="517500"/>
                  </a:lnTo>
                  <a:lnTo>
                    <a:pt x="112500" y="517500"/>
                  </a:lnTo>
                  <a:lnTo>
                    <a:pt x="112500" y="562500"/>
                  </a:lnTo>
                  <a:close/>
                  <a:moveTo>
                    <a:pt x="0" y="0"/>
                  </a:moveTo>
                  <a:lnTo>
                    <a:pt x="0" y="675000"/>
                  </a:lnTo>
                  <a:lnTo>
                    <a:pt x="112500" y="675000"/>
                  </a:lnTo>
                  <a:lnTo>
                    <a:pt x="112500" y="607500"/>
                  </a:lnTo>
                  <a:lnTo>
                    <a:pt x="157500" y="607500"/>
                  </a:lnTo>
                  <a:lnTo>
                    <a:pt x="157500" y="675000"/>
                  </a:lnTo>
                  <a:lnTo>
                    <a:pt x="270000" y="675000"/>
                  </a:lnTo>
                  <a:lnTo>
                    <a:pt x="270000" y="33750"/>
                  </a:lnTo>
                  <a:lnTo>
                    <a:pt x="0" y="0"/>
                  </a:lnTo>
                  <a:close/>
                </a:path>
              </a:pathLst>
            </a:custGeom>
            <a:grpFill/>
            <a:ln w="11212" cap="flat">
              <a:noFill/>
              <a:prstDash val="solid"/>
              <a:miter/>
            </a:ln>
          </p:spPr>
          <p:txBody>
            <a:bodyPr rtlCol="0" anchor="ctr"/>
            <a:lstStyle/>
            <a:p>
              <a:endParaRPr lang="ja-JP" altLang="en-US"/>
            </a:p>
          </p:txBody>
        </p:sp>
        <p:sp>
          <p:nvSpPr>
            <p:cNvPr id="76" name="フリーフォーム: 図形 75">
              <a:extLst>
                <a:ext uri="{FF2B5EF4-FFF2-40B4-BE49-F238E27FC236}">
                  <a16:creationId xmlns:a16="http://schemas.microsoft.com/office/drawing/2014/main" xmlns="" id="{E55C281D-2142-4D43-AE06-439C6491E04E}"/>
                </a:ext>
              </a:extLst>
            </p:cNvPr>
            <p:cNvSpPr/>
            <p:nvPr/>
          </p:nvSpPr>
          <p:spPr>
            <a:xfrm>
              <a:off x="7180311" y="1627158"/>
              <a:ext cx="270000" cy="337500"/>
            </a:xfrm>
            <a:custGeom>
              <a:avLst/>
              <a:gdLst>
                <a:gd name="connsiteX0" fmla="*/ 157500 w 270000"/>
                <a:gd name="connsiteY0" fmla="*/ 157500 h 337500"/>
                <a:gd name="connsiteX1" fmla="*/ 202500 w 270000"/>
                <a:gd name="connsiteY1" fmla="*/ 157500 h 337500"/>
                <a:gd name="connsiteX2" fmla="*/ 202500 w 270000"/>
                <a:gd name="connsiteY2" fmla="*/ 202500 h 337500"/>
                <a:gd name="connsiteX3" fmla="*/ 157500 w 270000"/>
                <a:gd name="connsiteY3" fmla="*/ 202500 h 337500"/>
                <a:gd name="connsiteX4" fmla="*/ 157500 w 270000"/>
                <a:gd name="connsiteY4" fmla="*/ 157500 h 337500"/>
                <a:gd name="connsiteX5" fmla="*/ 157500 w 270000"/>
                <a:gd name="connsiteY5" fmla="*/ 67500 h 337500"/>
                <a:gd name="connsiteX6" fmla="*/ 202500 w 270000"/>
                <a:gd name="connsiteY6" fmla="*/ 67500 h 337500"/>
                <a:gd name="connsiteX7" fmla="*/ 202500 w 270000"/>
                <a:gd name="connsiteY7" fmla="*/ 112500 h 337500"/>
                <a:gd name="connsiteX8" fmla="*/ 157500 w 270000"/>
                <a:gd name="connsiteY8" fmla="*/ 112500 h 337500"/>
                <a:gd name="connsiteX9" fmla="*/ 157500 w 270000"/>
                <a:gd name="connsiteY9" fmla="*/ 67500 h 337500"/>
                <a:gd name="connsiteX10" fmla="*/ 112500 w 270000"/>
                <a:gd name="connsiteY10" fmla="*/ 112500 h 337500"/>
                <a:gd name="connsiteX11" fmla="*/ 67500 w 270000"/>
                <a:gd name="connsiteY11" fmla="*/ 112500 h 337500"/>
                <a:gd name="connsiteX12" fmla="*/ 67500 w 270000"/>
                <a:gd name="connsiteY12" fmla="*/ 67500 h 337500"/>
                <a:gd name="connsiteX13" fmla="*/ 112500 w 270000"/>
                <a:gd name="connsiteY13" fmla="*/ 67500 h 337500"/>
                <a:gd name="connsiteX14" fmla="*/ 112500 w 270000"/>
                <a:gd name="connsiteY14" fmla="*/ 112500 h 337500"/>
                <a:gd name="connsiteX15" fmla="*/ 112500 w 270000"/>
                <a:gd name="connsiteY15" fmla="*/ 202500 h 337500"/>
                <a:gd name="connsiteX16" fmla="*/ 67500 w 270000"/>
                <a:gd name="connsiteY16" fmla="*/ 202500 h 337500"/>
                <a:gd name="connsiteX17" fmla="*/ 67500 w 270000"/>
                <a:gd name="connsiteY17" fmla="*/ 157500 h 337500"/>
                <a:gd name="connsiteX18" fmla="*/ 112500 w 270000"/>
                <a:gd name="connsiteY18" fmla="*/ 157500 h 337500"/>
                <a:gd name="connsiteX19" fmla="*/ 112500 w 270000"/>
                <a:gd name="connsiteY19" fmla="*/ 202500 h 337500"/>
                <a:gd name="connsiteX20" fmla="*/ 157500 w 270000"/>
                <a:gd name="connsiteY20" fmla="*/ 337500 h 337500"/>
                <a:gd name="connsiteX21" fmla="*/ 270000 w 270000"/>
                <a:gd name="connsiteY21" fmla="*/ 337500 h 337500"/>
                <a:gd name="connsiteX22" fmla="*/ 270000 w 270000"/>
                <a:gd name="connsiteY22" fmla="*/ 0 h 337500"/>
                <a:gd name="connsiteX23" fmla="*/ 0 w 270000"/>
                <a:gd name="connsiteY23" fmla="*/ 0 h 337500"/>
                <a:gd name="connsiteX24" fmla="*/ 0 w 270000"/>
                <a:gd name="connsiteY24" fmla="*/ 247500 h 337500"/>
                <a:gd name="connsiteX25" fmla="*/ 157500 w 270000"/>
                <a:gd name="connsiteY25" fmla="*/ 247500 h 337500"/>
                <a:gd name="connsiteX26" fmla="*/ 157500 w 270000"/>
                <a:gd name="connsiteY26" fmla="*/ 337500 h 33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0000" h="337500">
                  <a:moveTo>
                    <a:pt x="157500" y="157500"/>
                  </a:moveTo>
                  <a:lnTo>
                    <a:pt x="202500" y="157500"/>
                  </a:lnTo>
                  <a:lnTo>
                    <a:pt x="202500" y="202500"/>
                  </a:lnTo>
                  <a:lnTo>
                    <a:pt x="157500" y="202500"/>
                  </a:lnTo>
                  <a:lnTo>
                    <a:pt x="157500" y="157500"/>
                  </a:lnTo>
                  <a:close/>
                  <a:moveTo>
                    <a:pt x="157500" y="67500"/>
                  </a:moveTo>
                  <a:lnTo>
                    <a:pt x="202500" y="67500"/>
                  </a:lnTo>
                  <a:lnTo>
                    <a:pt x="202500" y="112500"/>
                  </a:lnTo>
                  <a:lnTo>
                    <a:pt x="157500" y="112500"/>
                  </a:lnTo>
                  <a:lnTo>
                    <a:pt x="157500" y="67500"/>
                  </a:lnTo>
                  <a:close/>
                  <a:moveTo>
                    <a:pt x="112500" y="112500"/>
                  </a:moveTo>
                  <a:lnTo>
                    <a:pt x="67500" y="112500"/>
                  </a:lnTo>
                  <a:lnTo>
                    <a:pt x="67500" y="67500"/>
                  </a:lnTo>
                  <a:lnTo>
                    <a:pt x="112500" y="67500"/>
                  </a:lnTo>
                  <a:lnTo>
                    <a:pt x="112500" y="112500"/>
                  </a:lnTo>
                  <a:close/>
                  <a:moveTo>
                    <a:pt x="112500" y="202500"/>
                  </a:moveTo>
                  <a:lnTo>
                    <a:pt x="67500" y="202500"/>
                  </a:lnTo>
                  <a:lnTo>
                    <a:pt x="67500" y="157500"/>
                  </a:lnTo>
                  <a:lnTo>
                    <a:pt x="112500" y="157500"/>
                  </a:lnTo>
                  <a:lnTo>
                    <a:pt x="112500" y="202500"/>
                  </a:lnTo>
                  <a:close/>
                  <a:moveTo>
                    <a:pt x="157500" y="337500"/>
                  </a:moveTo>
                  <a:lnTo>
                    <a:pt x="270000" y="337500"/>
                  </a:lnTo>
                  <a:lnTo>
                    <a:pt x="270000" y="0"/>
                  </a:lnTo>
                  <a:lnTo>
                    <a:pt x="0" y="0"/>
                  </a:lnTo>
                  <a:lnTo>
                    <a:pt x="0" y="247500"/>
                  </a:lnTo>
                  <a:lnTo>
                    <a:pt x="157500" y="247500"/>
                  </a:lnTo>
                  <a:lnTo>
                    <a:pt x="157500" y="337500"/>
                  </a:lnTo>
                  <a:close/>
                </a:path>
              </a:pathLst>
            </a:custGeom>
            <a:grpFill/>
            <a:ln w="11212" cap="flat">
              <a:noFill/>
              <a:prstDash val="solid"/>
              <a:miter/>
            </a:ln>
          </p:spPr>
          <p:txBody>
            <a:bodyPr rtlCol="0" anchor="ctr"/>
            <a:lstStyle/>
            <a:p>
              <a:endParaRPr lang="ja-JP" altLang="en-US"/>
            </a:p>
          </p:txBody>
        </p:sp>
      </p:grpSp>
      <p:sp>
        <p:nvSpPr>
          <p:cNvPr id="77" name="グラフィックス 55" descr="建物">
            <a:extLst>
              <a:ext uri="{FF2B5EF4-FFF2-40B4-BE49-F238E27FC236}">
                <a16:creationId xmlns:a16="http://schemas.microsoft.com/office/drawing/2014/main" xmlns="" id="{CFE43B8B-F418-4863-954B-618B4EEB5ABD}"/>
              </a:ext>
            </a:extLst>
          </p:cNvPr>
          <p:cNvSpPr/>
          <p:nvPr/>
        </p:nvSpPr>
        <p:spPr>
          <a:xfrm>
            <a:off x="4232754" y="4179688"/>
            <a:ext cx="630000" cy="945000"/>
          </a:xfrm>
          <a:custGeom>
            <a:avLst/>
            <a:gdLst>
              <a:gd name="connsiteX0" fmla="*/ 506250 w 630000"/>
              <a:gd name="connsiteY0" fmla="*/ 258750 h 945000"/>
              <a:gd name="connsiteX1" fmla="*/ 438750 w 630000"/>
              <a:gd name="connsiteY1" fmla="*/ 258750 h 945000"/>
              <a:gd name="connsiteX2" fmla="*/ 438750 w 630000"/>
              <a:gd name="connsiteY2" fmla="*/ 191250 h 945000"/>
              <a:gd name="connsiteX3" fmla="*/ 506250 w 630000"/>
              <a:gd name="connsiteY3" fmla="*/ 191250 h 945000"/>
              <a:gd name="connsiteX4" fmla="*/ 506250 w 630000"/>
              <a:gd name="connsiteY4" fmla="*/ 258750 h 945000"/>
              <a:gd name="connsiteX5" fmla="*/ 506250 w 630000"/>
              <a:gd name="connsiteY5" fmla="*/ 438750 h 945000"/>
              <a:gd name="connsiteX6" fmla="*/ 438750 w 630000"/>
              <a:gd name="connsiteY6" fmla="*/ 438750 h 945000"/>
              <a:gd name="connsiteX7" fmla="*/ 438750 w 630000"/>
              <a:gd name="connsiteY7" fmla="*/ 371250 h 945000"/>
              <a:gd name="connsiteX8" fmla="*/ 506250 w 630000"/>
              <a:gd name="connsiteY8" fmla="*/ 371250 h 945000"/>
              <a:gd name="connsiteX9" fmla="*/ 506250 w 630000"/>
              <a:gd name="connsiteY9" fmla="*/ 438750 h 945000"/>
              <a:gd name="connsiteX10" fmla="*/ 506250 w 630000"/>
              <a:gd name="connsiteY10" fmla="*/ 618750 h 945000"/>
              <a:gd name="connsiteX11" fmla="*/ 438750 w 630000"/>
              <a:gd name="connsiteY11" fmla="*/ 618750 h 945000"/>
              <a:gd name="connsiteX12" fmla="*/ 438750 w 630000"/>
              <a:gd name="connsiteY12" fmla="*/ 551250 h 945000"/>
              <a:gd name="connsiteX13" fmla="*/ 506250 w 630000"/>
              <a:gd name="connsiteY13" fmla="*/ 551250 h 945000"/>
              <a:gd name="connsiteX14" fmla="*/ 506250 w 630000"/>
              <a:gd name="connsiteY14" fmla="*/ 618750 h 945000"/>
              <a:gd name="connsiteX15" fmla="*/ 506250 w 630000"/>
              <a:gd name="connsiteY15" fmla="*/ 798750 h 945000"/>
              <a:gd name="connsiteX16" fmla="*/ 438750 w 630000"/>
              <a:gd name="connsiteY16" fmla="*/ 798750 h 945000"/>
              <a:gd name="connsiteX17" fmla="*/ 438750 w 630000"/>
              <a:gd name="connsiteY17" fmla="*/ 731250 h 945000"/>
              <a:gd name="connsiteX18" fmla="*/ 506250 w 630000"/>
              <a:gd name="connsiteY18" fmla="*/ 731250 h 945000"/>
              <a:gd name="connsiteX19" fmla="*/ 506250 w 630000"/>
              <a:gd name="connsiteY19" fmla="*/ 798750 h 945000"/>
              <a:gd name="connsiteX20" fmla="*/ 348750 w 630000"/>
              <a:gd name="connsiteY20" fmla="*/ 258750 h 945000"/>
              <a:gd name="connsiteX21" fmla="*/ 281250 w 630000"/>
              <a:gd name="connsiteY21" fmla="*/ 258750 h 945000"/>
              <a:gd name="connsiteX22" fmla="*/ 281250 w 630000"/>
              <a:gd name="connsiteY22" fmla="*/ 191250 h 945000"/>
              <a:gd name="connsiteX23" fmla="*/ 348750 w 630000"/>
              <a:gd name="connsiteY23" fmla="*/ 191250 h 945000"/>
              <a:gd name="connsiteX24" fmla="*/ 348750 w 630000"/>
              <a:gd name="connsiteY24" fmla="*/ 258750 h 945000"/>
              <a:gd name="connsiteX25" fmla="*/ 348750 w 630000"/>
              <a:gd name="connsiteY25" fmla="*/ 438750 h 945000"/>
              <a:gd name="connsiteX26" fmla="*/ 281250 w 630000"/>
              <a:gd name="connsiteY26" fmla="*/ 438750 h 945000"/>
              <a:gd name="connsiteX27" fmla="*/ 281250 w 630000"/>
              <a:gd name="connsiteY27" fmla="*/ 371250 h 945000"/>
              <a:gd name="connsiteX28" fmla="*/ 348750 w 630000"/>
              <a:gd name="connsiteY28" fmla="*/ 371250 h 945000"/>
              <a:gd name="connsiteX29" fmla="*/ 348750 w 630000"/>
              <a:gd name="connsiteY29" fmla="*/ 438750 h 945000"/>
              <a:gd name="connsiteX30" fmla="*/ 348750 w 630000"/>
              <a:gd name="connsiteY30" fmla="*/ 618750 h 945000"/>
              <a:gd name="connsiteX31" fmla="*/ 281250 w 630000"/>
              <a:gd name="connsiteY31" fmla="*/ 618750 h 945000"/>
              <a:gd name="connsiteX32" fmla="*/ 281250 w 630000"/>
              <a:gd name="connsiteY32" fmla="*/ 551250 h 945000"/>
              <a:gd name="connsiteX33" fmla="*/ 348750 w 630000"/>
              <a:gd name="connsiteY33" fmla="*/ 551250 h 945000"/>
              <a:gd name="connsiteX34" fmla="*/ 348750 w 630000"/>
              <a:gd name="connsiteY34" fmla="*/ 618750 h 945000"/>
              <a:gd name="connsiteX35" fmla="*/ 348750 w 630000"/>
              <a:gd name="connsiteY35" fmla="*/ 866250 h 945000"/>
              <a:gd name="connsiteX36" fmla="*/ 281250 w 630000"/>
              <a:gd name="connsiteY36" fmla="*/ 866250 h 945000"/>
              <a:gd name="connsiteX37" fmla="*/ 281250 w 630000"/>
              <a:gd name="connsiteY37" fmla="*/ 731250 h 945000"/>
              <a:gd name="connsiteX38" fmla="*/ 348750 w 630000"/>
              <a:gd name="connsiteY38" fmla="*/ 731250 h 945000"/>
              <a:gd name="connsiteX39" fmla="*/ 348750 w 630000"/>
              <a:gd name="connsiteY39" fmla="*/ 866250 h 945000"/>
              <a:gd name="connsiteX40" fmla="*/ 191250 w 630000"/>
              <a:gd name="connsiteY40" fmla="*/ 258750 h 945000"/>
              <a:gd name="connsiteX41" fmla="*/ 123750 w 630000"/>
              <a:gd name="connsiteY41" fmla="*/ 258750 h 945000"/>
              <a:gd name="connsiteX42" fmla="*/ 123750 w 630000"/>
              <a:gd name="connsiteY42" fmla="*/ 191250 h 945000"/>
              <a:gd name="connsiteX43" fmla="*/ 191250 w 630000"/>
              <a:gd name="connsiteY43" fmla="*/ 191250 h 945000"/>
              <a:gd name="connsiteX44" fmla="*/ 191250 w 630000"/>
              <a:gd name="connsiteY44" fmla="*/ 258750 h 945000"/>
              <a:gd name="connsiteX45" fmla="*/ 191250 w 630000"/>
              <a:gd name="connsiteY45" fmla="*/ 438750 h 945000"/>
              <a:gd name="connsiteX46" fmla="*/ 123750 w 630000"/>
              <a:gd name="connsiteY46" fmla="*/ 438750 h 945000"/>
              <a:gd name="connsiteX47" fmla="*/ 123750 w 630000"/>
              <a:gd name="connsiteY47" fmla="*/ 371250 h 945000"/>
              <a:gd name="connsiteX48" fmla="*/ 191250 w 630000"/>
              <a:gd name="connsiteY48" fmla="*/ 371250 h 945000"/>
              <a:gd name="connsiteX49" fmla="*/ 191250 w 630000"/>
              <a:gd name="connsiteY49" fmla="*/ 438750 h 945000"/>
              <a:gd name="connsiteX50" fmla="*/ 191250 w 630000"/>
              <a:gd name="connsiteY50" fmla="*/ 618750 h 945000"/>
              <a:gd name="connsiteX51" fmla="*/ 123750 w 630000"/>
              <a:gd name="connsiteY51" fmla="*/ 618750 h 945000"/>
              <a:gd name="connsiteX52" fmla="*/ 123750 w 630000"/>
              <a:gd name="connsiteY52" fmla="*/ 551250 h 945000"/>
              <a:gd name="connsiteX53" fmla="*/ 191250 w 630000"/>
              <a:gd name="connsiteY53" fmla="*/ 551250 h 945000"/>
              <a:gd name="connsiteX54" fmla="*/ 191250 w 630000"/>
              <a:gd name="connsiteY54" fmla="*/ 618750 h 945000"/>
              <a:gd name="connsiteX55" fmla="*/ 191250 w 630000"/>
              <a:gd name="connsiteY55" fmla="*/ 798750 h 945000"/>
              <a:gd name="connsiteX56" fmla="*/ 123750 w 630000"/>
              <a:gd name="connsiteY56" fmla="*/ 798750 h 945000"/>
              <a:gd name="connsiteX57" fmla="*/ 123750 w 630000"/>
              <a:gd name="connsiteY57" fmla="*/ 731250 h 945000"/>
              <a:gd name="connsiteX58" fmla="*/ 191250 w 630000"/>
              <a:gd name="connsiteY58" fmla="*/ 731250 h 945000"/>
              <a:gd name="connsiteX59" fmla="*/ 191250 w 630000"/>
              <a:gd name="connsiteY59" fmla="*/ 798750 h 945000"/>
              <a:gd name="connsiteX60" fmla="*/ 585000 w 630000"/>
              <a:gd name="connsiteY60" fmla="*/ 866250 h 945000"/>
              <a:gd name="connsiteX61" fmla="*/ 585000 w 630000"/>
              <a:gd name="connsiteY61" fmla="*/ 112500 h 945000"/>
              <a:gd name="connsiteX62" fmla="*/ 551250 w 630000"/>
              <a:gd name="connsiteY62" fmla="*/ 112500 h 945000"/>
              <a:gd name="connsiteX63" fmla="*/ 551250 w 630000"/>
              <a:gd name="connsiteY63" fmla="*/ 45000 h 945000"/>
              <a:gd name="connsiteX64" fmla="*/ 517500 w 630000"/>
              <a:gd name="connsiteY64" fmla="*/ 45000 h 945000"/>
              <a:gd name="connsiteX65" fmla="*/ 517500 w 630000"/>
              <a:gd name="connsiteY65" fmla="*/ 0 h 945000"/>
              <a:gd name="connsiteX66" fmla="*/ 112500 w 630000"/>
              <a:gd name="connsiteY66" fmla="*/ 0 h 945000"/>
              <a:gd name="connsiteX67" fmla="*/ 112500 w 630000"/>
              <a:gd name="connsiteY67" fmla="*/ 45000 h 945000"/>
              <a:gd name="connsiteX68" fmla="*/ 78750 w 630000"/>
              <a:gd name="connsiteY68" fmla="*/ 45000 h 945000"/>
              <a:gd name="connsiteX69" fmla="*/ 78750 w 630000"/>
              <a:gd name="connsiteY69" fmla="*/ 112500 h 945000"/>
              <a:gd name="connsiteX70" fmla="*/ 45000 w 630000"/>
              <a:gd name="connsiteY70" fmla="*/ 112500 h 945000"/>
              <a:gd name="connsiteX71" fmla="*/ 45000 w 630000"/>
              <a:gd name="connsiteY71" fmla="*/ 866250 h 945000"/>
              <a:gd name="connsiteX72" fmla="*/ 0 w 630000"/>
              <a:gd name="connsiteY72" fmla="*/ 866250 h 945000"/>
              <a:gd name="connsiteX73" fmla="*/ 0 w 630000"/>
              <a:gd name="connsiteY73" fmla="*/ 945000 h 945000"/>
              <a:gd name="connsiteX74" fmla="*/ 630000 w 630000"/>
              <a:gd name="connsiteY74" fmla="*/ 945000 h 945000"/>
              <a:gd name="connsiteX75" fmla="*/ 630000 w 630000"/>
              <a:gd name="connsiteY75" fmla="*/ 866250 h 945000"/>
              <a:gd name="connsiteX76" fmla="*/ 585000 w 630000"/>
              <a:gd name="connsiteY76" fmla="*/ 866250 h 94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30000" h="945000">
                <a:moveTo>
                  <a:pt x="506250" y="258750"/>
                </a:moveTo>
                <a:lnTo>
                  <a:pt x="438750" y="258750"/>
                </a:lnTo>
                <a:lnTo>
                  <a:pt x="438750" y="191250"/>
                </a:lnTo>
                <a:lnTo>
                  <a:pt x="506250" y="191250"/>
                </a:lnTo>
                <a:lnTo>
                  <a:pt x="506250" y="258750"/>
                </a:lnTo>
                <a:close/>
                <a:moveTo>
                  <a:pt x="506250" y="438750"/>
                </a:moveTo>
                <a:lnTo>
                  <a:pt x="438750" y="438750"/>
                </a:lnTo>
                <a:lnTo>
                  <a:pt x="438750" y="371250"/>
                </a:lnTo>
                <a:lnTo>
                  <a:pt x="506250" y="371250"/>
                </a:lnTo>
                <a:lnTo>
                  <a:pt x="506250" y="438750"/>
                </a:lnTo>
                <a:close/>
                <a:moveTo>
                  <a:pt x="506250" y="618750"/>
                </a:moveTo>
                <a:lnTo>
                  <a:pt x="438750" y="618750"/>
                </a:lnTo>
                <a:lnTo>
                  <a:pt x="438750" y="551250"/>
                </a:lnTo>
                <a:lnTo>
                  <a:pt x="506250" y="551250"/>
                </a:lnTo>
                <a:lnTo>
                  <a:pt x="506250" y="618750"/>
                </a:lnTo>
                <a:close/>
                <a:moveTo>
                  <a:pt x="506250" y="798750"/>
                </a:moveTo>
                <a:lnTo>
                  <a:pt x="438750" y="798750"/>
                </a:lnTo>
                <a:lnTo>
                  <a:pt x="438750" y="731250"/>
                </a:lnTo>
                <a:lnTo>
                  <a:pt x="506250" y="731250"/>
                </a:lnTo>
                <a:lnTo>
                  <a:pt x="506250" y="798750"/>
                </a:lnTo>
                <a:close/>
                <a:moveTo>
                  <a:pt x="348750" y="258750"/>
                </a:moveTo>
                <a:lnTo>
                  <a:pt x="281250" y="258750"/>
                </a:lnTo>
                <a:lnTo>
                  <a:pt x="281250" y="191250"/>
                </a:lnTo>
                <a:lnTo>
                  <a:pt x="348750" y="191250"/>
                </a:lnTo>
                <a:lnTo>
                  <a:pt x="348750" y="258750"/>
                </a:lnTo>
                <a:close/>
                <a:moveTo>
                  <a:pt x="348750" y="438750"/>
                </a:moveTo>
                <a:lnTo>
                  <a:pt x="281250" y="438750"/>
                </a:lnTo>
                <a:lnTo>
                  <a:pt x="281250" y="371250"/>
                </a:lnTo>
                <a:lnTo>
                  <a:pt x="348750" y="371250"/>
                </a:lnTo>
                <a:lnTo>
                  <a:pt x="348750" y="438750"/>
                </a:lnTo>
                <a:close/>
                <a:moveTo>
                  <a:pt x="348750" y="618750"/>
                </a:moveTo>
                <a:lnTo>
                  <a:pt x="281250" y="618750"/>
                </a:lnTo>
                <a:lnTo>
                  <a:pt x="281250" y="551250"/>
                </a:lnTo>
                <a:lnTo>
                  <a:pt x="348750" y="551250"/>
                </a:lnTo>
                <a:lnTo>
                  <a:pt x="348750" y="618750"/>
                </a:lnTo>
                <a:close/>
                <a:moveTo>
                  <a:pt x="348750" y="866250"/>
                </a:moveTo>
                <a:lnTo>
                  <a:pt x="281250" y="866250"/>
                </a:lnTo>
                <a:lnTo>
                  <a:pt x="281250" y="731250"/>
                </a:lnTo>
                <a:lnTo>
                  <a:pt x="348750" y="731250"/>
                </a:lnTo>
                <a:lnTo>
                  <a:pt x="348750" y="866250"/>
                </a:lnTo>
                <a:close/>
                <a:moveTo>
                  <a:pt x="191250" y="258750"/>
                </a:moveTo>
                <a:lnTo>
                  <a:pt x="123750" y="258750"/>
                </a:lnTo>
                <a:lnTo>
                  <a:pt x="123750" y="191250"/>
                </a:lnTo>
                <a:lnTo>
                  <a:pt x="191250" y="191250"/>
                </a:lnTo>
                <a:lnTo>
                  <a:pt x="191250" y="258750"/>
                </a:lnTo>
                <a:close/>
                <a:moveTo>
                  <a:pt x="191250" y="438750"/>
                </a:moveTo>
                <a:lnTo>
                  <a:pt x="123750" y="438750"/>
                </a:lnTo>
                <a:lnTo>
                  <a:pt x="123750" y="371250"/>
                </a:lnTo>
                <a:lnTo>
                  <a:pt x="191250" y="371250"/>
                </a:lnTo>
                <a:lnTo>
                  <a:pt x="191250" y="438750"/>
                </a:lnTo>
                <a:close/>
                <a:moveTo>
                  <a:pt x="191250" y="618750"/>
                </a:moveTo>
                <a:lnTo>
                  <a:pt x="123750" y="618750"/>
                </a:lnTo>
                <a:lnTo>
                  <a:pt x="123750" y="551250"/>
                </a:lnTo>
                <a:lnTo>
                  <a:pt x="191250" y="551250"/>
                </a:lnTo>
                <a:lnTo>
                  <a:pt x="191250" y="618750"/>
                </a:lnTo>
                <a:close/>
                <a:moveTo>
                  <a:pt x="191250" y="798750"/>
                </a:moveTo>
                <a:lnTo>
                  <a:pt x="123750" y="798750"/>
                </a:lnTo>
                <a:lnTo>
                  <a:pt x="123750" y="731250"/>
                </a:lnTo>
                <a:lnTo>
                  <a:pt x="191250" y="731250"/>
                </a:lnTo>
                <a:lnTo>
                  <a:pt x="191250" y="798750"/>
                </a:lnTo>
                <a:close/>
                <a:moveTo>
                  <a:pt x="585000" y="866250"/>
                </a:moveTo>
                <a:lnTo>
                  <a:pt x="585000" y="112500"/>
                </a:lnTo>
                <a:lnTo>
                  <a:pt x="551250" y="112500"/>
                </a:lnTo>
                <a:lnTo>
                  <a:pt x="551250" y="45000"/>
                </a:lnTo>
                <a:lnTo>
                  <a:pt x="517500" y="45000"/>
                </a:lnTo>
                <a:lnTo>
                  <a:pt x="517500" y="0"/>
                </a:lnTo>
                <a:lnTo>
                  <a:pt x="112500" y="0"/>
                </a:lnTo>
                <a:lnTo>
                  <a:pt x="112500" y="45000"/>
                </a:lnTo>
                <a:lnTo>
                  <a:pt x="78750" y="45000"/>
                </a:lnTo>
                <a:lnTo>
                  <a:pt x="78750" y="112500"/>
                </a:lnTo>
                <a:lnTo>
                  <a:pt x="45000" y="112500"/>
                </a:lnTo>
                <a:lnTo>
                  <a:pt x="45000" y="866250"/>
                </a:lnTo>
                <a:lnTo>
                  <a:pt x="0" y="866250"/>
                </a:lnTo>
                <a:lnTo>
                  <a:pt x="0" y="945000"/>
                </a:lnTo>
                <a:lnTo>
                  <a:pt x="630000" y="945000"/>
                </a:lnTo>
                <a:lnTo>
                  <a:pt x="630000" y="866250"/>
                </a:lnTo>
                <a:lnTo>
                  <a:pt x="585000" y="866250"/>
                </a:lnTo>
                <a:close/>
              </a:path>
            </a:pathLst>
          </a:custGeom>
          <a:solidFill>
            <a:schemeClr val="bg1">
              <a:lumMod val="50000"/>
            </a:schemeClr>
          </a:solidFill>
          <a:ln w="11212" cap="flat">
            <a:noFill/>
            <a:prstDash val="solid"/>
            <a:miter/>
          </a:ln>
        </p:spPr>
        <p:txBody>
          <a:bodyPr rtlCol="0" anchor="ctr"/>
          <a:lstStyle/>
          <a:p>
            <a:endParaRPr lang="ja-JP" altLang="en-US"/>
          </a:p>
        </p:txBody>
      </p:sp>
    </p:spTree>
    <p:extLst>
      <p:ext uri="{BB962C8B-B14F-4D97-AF65-F5344CB8AC3E}">
        <p14:creationId xmlns:p14="http://schemas.microsoft.com/office/powerpoint/2010/main" val="13619197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A2BFA542-2649-4761-B2E8-9830584DF68D}"/>
              </a:ext>
            </a:extLst>
          </p:cNvPr>
          <p:cNvSpPr>
            <a:spLocks noGrp="1"/>
          </p:cNvSpPr>
          <p:nvPr>
            <p:ph type="ctrTitle"/>
          </p:nvPr>
        </p:nvSpPr>
        <p:spPr/>
        <p:txBody>
          <a:bodyPr/>
          <a:lstStyle/>
          <a:p>
            <a:r>
              <a:rPr kumimoji="1" lang="ja-JP" altLang="en-US" dirty="0"/>
              <a:t>在宅勤務</a:t>
            </a:r>
          </a:p>
        </p:txBody>
      </p:sp>
      <p:sp>
        <p:nvSpPr>
          <p:cNvPr id="8" name="正方形/長方形 7">
            <a:extLst>
              <a:ext uri="{FF2B5EF4-FFF2-40B4-BE49-F238E27FC236}">
                <a16:creationId xmlns:a16="http://schemas.microsoft.com/office/drawing/2014/main" xmlns="" id="{DAEFC3FE-F6B5-482B-9633-A62D78F70A60}"/>
              </a:ext>
            </a:extLst>
          </p:cNvPr>
          <p:cNvSpPr/>
          <p:nvPr/>
        </p:nvSpPr>
        <p:spPr>
          <a:xfrm>
            <a:off x="350370" y="903531"/>
            <a:ext cx="1178220" cy="350609"/>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t"/>
          <a:lstStyle/>
          <a:p>
            <a:r>
              <a:rPr lang="ja-JP" altLang="en-US" b="1" u="sng" dirty="0">
                <a:solidFill>
                  <a:schemeClr val="tx1"/>
                </a:solidFill>
              </a:rPr>
              <a:t>就業場所</a:t>
            </a:r>
            <a:endParaRPr lang="en-US" altLang="ja-JP" b="1" u="sng" dirty="0">
              <a:solidFill>
                <a:schemeClr val="tx1"/>
              </a:solidFill>
            </a:endParaRPr>
          </a:p>
        </p:txBody>
      </p:sp>
      <p:sp>
        <p:nvSpPr>
          <p:cNvPr id="9" name="正方形/長方形 8">
            <a:extLst>
              <a:ext uri="{FF2B5EF4-FFF2-40B4-BE49-F238E27FC236}">
                <a16:creationId xmlns:a16="http://schemas.microsoft.com/office/drawing/2014/main" xmlns="" id="{9B9DFFE7-03CB-4E0C-976A-E05CB78C6952}"/>
              </a:ext>
            </a:extLst>
          </p:cNvPr>
          <p:cNvSpPr/>
          <p:nvPr/>
        </p:nvSpPr>
        <p:spPr>
          <a:xfrm>
            <a:off x="350370" y="1371716"/>
            <a:ext cx="4815188" cy="958068"/>
          </a:xfrm>
          <a:prstGeom prst="rect">
            <a:avLst/>
          </a:prstGeom>
          <a:ln>
            <a:solidFill>
              <a:schemeClr val="accent4"/>
            </a:solidFill>
          </a:ln>
        </p:spPr>
        <p:style>
          <a:lnRef idx="2">
            <a:schemeClr val="dk1"/>
          </a:lnRef>
          <a:fillRef idx="1">
            <a:schemeClr val="lt1"/>
          </a:fillRef>
          <a:effectRef idx="0">
            <a:schemeClr val="dk1"/>
          </a:effectRef>
          <a:fontRef idx="minor">
            <a:schemeClr val="dk1"/>
          </a:fontRef>
        </p:style>
        <p:txBody>
          <a:bodyPr rtlCol="0" anchor="ctr"/>
          <a:lstStyle/>
          <a:p>
            <a:r>
              <a:rPr lang="ja-JP" altLang="en-US" dirty="0"/>
              <a:t>・自宅</a:t>
            </a:r>
            <a:endParaRPr lang="en-US" altLang="ja-JP" dirty="0"/>
          </a:p>
        </p:txBody>
      </p:sp>
      <p:sp>
        <p:nvSpPr>
          <p:cNvPr id="10" name="正方形/長方形 9">
            <a:extLst>
              <a:ext uri="{FF2B5EF4-FFF2-40B4-BE49-F238E27FC236}">
                <a16:creationId xmlns:a16="http://schemas.microsoft.com/office/drawing/2014/main" xmlns="" id="{BB1194A3-320E-487D-9EA8-6B2F9D8B4B8C}"/>
              </a:ext>
            </a:extLst>
          </p:cNvPr>
          <p:cNvSpPr/>
          <p:nvPr/>
        </p:nvSpPr>
        <p:spPr>
          <a:xfrm>
            <a:off x="350370" y="2557854"/>
            <a:ext cx="1178220" cy="350609"/>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t"/>
          <a:lstStyle/>
          <a:p>
            <a:r>
              <a:rPr lang="ja-JP" altLang="en-US" b="1" u="sng" dirty="0">
                <a:solidFill>
                  <a:schemeClr val="tx1"/>
                </a:solidFill>
              </a:rPr>
              <a:t>メリット</a:t>
            </a:r>
            <a:endParaRPr lang="en-US" altLang="ja-JP" b="1" u="sng" dirty="0">
              <a:solidFill>
                <a:schemeClr val="tx1"/>
              </a:solidFill>
            </a:endParaRPr>
          </a:p>
        </p:txBody>
      </p:sp>
      <p:sp>
        <p:nvSpPr>
          <p:cNvPr id="11" name="正方形/長方形 10">
            <a:extLst>
              <a:ext uri="{FF2B5EF4-FFF2-40B4-BE49-F238E27FC236}">
                <a16:creationId xmlns:a16="http://schemas.microsoft.com/office/drawing/2014/main" xmlns="" id="{56B3B6DC-759B-44F6-A444-36A5013958E5}"/>
              </a:ext>
            </a:extLst>
          </p:cNvPr>
          <p:cNvSpPr/>
          <p:nvPr/>
        </p:nvSpPr>
        <p:spPr>
          <a:xfrm>
            <a:off x="350370" y="3081205"/>
            <a:ext cx="4815188" cy="2116806"/>
          </a:xfrm>
          <a:prstGeom prst="rect">
            <a:avLst/>
          </a:prstGeom>
          <a:ln>
            <a:solidFill>
              <a:schemeClr val="accent4"/>
            </a:solidFill>
          </a:ln>
        </p:spPr>
        <p:style>
          <a:lnRef idx="2">
            <a:schemeClr val="dk1"/>
          </a:lnRef>
          <a:fillRef idx="1">
            <a:schemeClr val="lt1"/>
          </a:fillRef>
          <a:effectRef idx="0">
            <a:schemeClr val="dk1"/>
          </a:effectRef>
          <a:fontRef idx="minor">
            <a:schemeClr val="dk1"/>
          </a:fontRef>
        </p:style>
        <p:txBody>
          <a:bodyPr rtlCol="0" anchor="ctr"/>
          <a:lstStyle/>
          <a:p>
            <a:r>
              <a:rPr lang="ja-JP" altLang="en-US" dirty="0"/>
              <a:t>・家族との時間確保</a:t>
            </a:r>
            <a:endParaRPr lang="en-US" altLang="ja-JP" dirty="0"/>
          </a:p>
          <a:p>
            <a:endParaRPr lang="en-US" altLang="ja-JP" dirty="0"/>
          </a:p>
          <a:p>
            <a:r>
              <a:rPr lang="ja-JP" altLang="en-US" dirty="0"/>
              <a:t>・自己研鑽の時間確保</a:t>
            </a:r>
            <a:endParaRPr lang="en-US" altLang="ja-JP" dirty="0"/>
          </a:p>
          <a:p>
            <a:endParaRPr lang="en-US" altLang="ja-JP" dirty="0"/>
          </a:p>
          <a:p>
            <a:r>
              <a:rPr lang="ja-JP" altLang="en-US" dirty="0"/>
              <a:t>・通勤困難な社員の就労継続</a:t>
            </a:r>
            <a:endParaRPr lang="en-US" altLang="ja-JP" dirty="0"/>
          </a:p>
        </p:txBody>
      </p:sp>
      <p:pic>
        <p:nvPicPr>
          <p:cNvPr id="12" name="図 11">
            <a:extLst>
              <a:ext uri="{FF2B5EF4-FFF2-40B4-BE49-F238E27FC236}">
                <a16:creationId xmlns:a16="http://schemas.microsoft.com/office/drawing/2014/main" xmlns="" id="{16FF1DFF-D82E-47D6-9E7F-FF5ED24F9C98}"/>
              </a:ext>
            </a:extLst>
          </p:cNvPr>
          <p:cNvPicPr>
            <a:picLocks noChangeAspect="1"/>
          </p:cNvPicPr>
          <p:nvPr/>
        </p:nvPicPr>
        <p:blipFill rotWithShape="1">
          <a:blip r:embed="rId3"/>
          <a:srcRect t="26596"/>
          <a:stretch/>
        </p:blipFill>
        <p:spPr>
          <a:xfrm>
            <a:off x="6138308" y="2299979"/>
            <a:ext cx="2000000" cy="2258041"/>
          </a:xfrm>
          <a:prstGeom prst="rect">
            <a:avLst/>
          </a:prstGeom>
        </p:spPr>
      </p:pic>
    </p:spTree>
    <p:extLst>
      <p:ext uri="{BB962C8B-B14F-4D97-AF65-F5344CB8AC3E}">
        <p14:creationId xmlns:p14="http://schemas.microsoft.com/office/powerpoint/2010/main" val="19216511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青">
  <a:themeElements>
    <a:clrScheme name="ユーザー定義 1">
      <a:dk1>
        <a:sysClr val="windowText" lastClr="000000"/>
      </a:dk1>
      <a:lt1>
        <a:sysClr val="window" lastClr="FFFFFF"/>
      </a:lt1>
      <a:dk2>
        <a:srgbClr val="242852"/>
      </a:dk2>
      <a:lt2>
        <a:srgbClr val="ACCBF9"/>
      </a:lt2>
      <a:accent1>
        <a:srgbClr val="629DD1"/>
      </a:accent1>
      <a:accent2>
        <a:srgbClr val="7F8FA9"/>
      </a:accent2>
      <a:accent3>
        <a:srgbClr val="4A66AC"/>
      </a:accent3>
      <a:accent4>
        <a:srgbClr val="297FD5"/>
      </a:accent4>
      <a:accent5>
        <a:srgbClr val="5AA2AE"/>
      </a:accent5>
      <a:accent6>
        <a:srgbClr val="9D90A0"/>
      </a:accent6>
      <a:hlink>
        <a:srgbClr val="0E57C4"/>
      </a:hlink>
      <a:folHlink>
        <a:srgbClr val="506E8A"/>
      </a:folHlink>
    </a:clrScheme>
    <a:fontScheme name="ユーザー定義 1">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Triangle_4x3_JBSStd1_3.potx" id="{020FF1EC-3504-4E8E-9EB3-0C89B73DE366}" vid="{B321C630-E40C-4479-BF97-8453F5E07797}"/>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AB261CD5329FB4D9A2BB15CE6264BC2" ma:contentTypeVersion="9" ma:contentTypeDescription="新しいドキュメントを作成します。" ma:contentTypeScope="" ma:versionID="c7d7b1572d058f463b99701ea347d7b5">
  <xsd:schema xmlns:xsd="http://www.w3.org/2001/XMLSchema" xmlns:xs="http://www.w3.org/2001/XMLSchema" xmlns:p="http://schemas.microsoft.com/office/2006/metadata/properties" xmlns:ns3="e95a941f-bbdf-49eb-a74b-3ed0a3fe9bdd" xmlns:ns4="7e06d18d-1238-4ff9-8cad-d7b3833719a9" targetNamespace="http://schemas.microsoft.com/office/2006/metadata/properties" ma:root="true" ma:fieldsID="96577001679eef114a46ace150e51b7e" ns3:_="" ns4:_="">
    <xsd:import namespace="e95a941f-bbdf-49eb-a74b-3ed0a3fe9bdd"/>
    <xsd:import namespace="7e06d18d-1238-4ff9-8cad-d7b3833719a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95a941f-bbdf-49eb-a74b-3ed0a3fe9bdd" elementFormDefault="qualified">
    <xsd:import namespace="http://schemas.microsoft.com/office/2006/documentManagement/types"/>
    <xsd:import namespace="http://schemas.microsoft.com/office/infopath/2007/PartnerControls"/>
    <xsd:element name="SharedWithUsers" ma:index="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internalName="SharedWithDetails" ma:readOnly="true">
      <xsd:simpleType>
        <xsd:restriction base="dms:Note">
          <xsd:maxLength value="255"/>
        </xsd:restriction>
      </xsd:simpleType>
    </xsd:element>
    <xsd:element name="SharingHintHash" ma:index="10" nillable="true" ma:displayName="共有のヒントのハッシュ"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e06d18d-1238-4ff9-8cad-d7b3833719a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021CFB0-602E-41BB-BBC0-B5A1E595B9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95a941f-bbdf-49eb-a74b-3ed0a3fe9bdd"/>
    <ds:schemaRef ds:uri="7e06d18d-1238-4ff9-8cad-d7b3833719a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3FE0886-0D73-4C1B-B7C8-194A1A18F781}">
  <ds:schemaRefs>
    <ds:schemaRef ds:uri="http://schemas.microsoft.com/sharepoint/v3/contenttype/forms"/>
  </ds:schemaRefs>
</ds:datastoreItem>
</file>

<file path=customXml/itemProps3.xml><?xml version="1.0" encoding="utf-8"?>
<ds:datastoreItem xmlns:ds="http://schemas.openxmlformats.org/officeDocument/2006/customXml" ds:itemID="{62119928-213C-41AE-A362-20986A15E87D}">
  <ds:schemaRefs>
    <ds:schemaRef ds:uri="http://purl.org/dc/dcmitype/"/>
    <ds:schemaRef ds:uri="http://schemas.microsoft.com/office/2006/documentManagement/types"/>
    <ds:schemaRef ds:uri="7e06d18d-1238-4ff9-8cad-d7b3833719a9"/>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e95a941f-bbdf-49eb-a74b-3ed0a3fe9bd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e-learning_contents</Template>
  <TotalTime>0</TotalTime>
  <Words>4577</Words>
  <Application>Microsoft Office PowerPoint</Application>
  <PresentationFormat>画面に合わせる (4:3)</PresentationFormat>
  <Paragraphs>601</Paragraphs>
  <Slides>39</Slides>
  <Notes>30</Notes>
  <HiddenSlides>0</HiddenSlides>
  <MMClips>0</MMClips>
  <ScaleCrop>false</ScaleCrop>
  <HeadingPairs>
    <vt:vector size="4" baseType="variant">
      <vt:variant>
        <vt:lpstr>テーマ</vt:lpstr>
      </vt:variant>
      <vt:variant>
        <vt:i4>1</vt:i4>
      </vt:variant>
      <vt:variant>
        <vt:lpstr>スライド タイトル</vt:lpstr>
      </vt:variant>
      <vt:variant>
        <vt:i4>39</vt:i4>
      </vt:variant>
    </vt:vector>
  </HeadingPairs>
  <TitlesOfParts>
    <vt:vector size="40" baseType="lpstr">
      <vt:lpstr>青</vt:lpstr>
      <vt:lpstr>PowerPoint プレゼンテーション</vt:lpstr>
      <vt:lpstr>AIリテラシー　概要</vt:lpstr>
      <vt:lpstr>テレワークとは</vt:lpstr>
      <vt:lpstr>「テレワーク」とは</vt:lpstr>
      <vt:lpstr>テレワークで実現できること</vt:lpstr>
      <vt:lpstr>参考: 企業のテレワーク導入率(総務省)</vt:lpstr>
      <vt:lpstr>参考: テレワーク先駆者(総務省)</vt:lpstr>
      <vt:lpstr>テレワークの種類</vt:lpstr>
      <vt:lpstr>在宅勤務</vt:lpstr>
      <vt:lpstr>モバイルワーク</vt:lpstr>
      <vt:lpstr>サテライトオフィス勤務</vt:lpstr>
      <vt:lpstr>テレワークの課題について </vt:lpstr>
      <vt:lpstr>リモートワークの導入メリット</vt:lpstr>
      <vt:lpstr>リモートワーク導入課題</vt:lpstr>
      <vt:lpstr>リモートワークを導入にあたり必要な視点</vt:lpstr>
      <vt:lpstr>仕事時間の管理</vt:lpstr>
      <vt:lpstr>人事評価</vt:lpstr>
      <vt:lpstr>社内のコミュニケーション</vt:lpstr>
      <vt:lpstr>セキュリティ管理方法について</vt:lpstr>
      <vt:lpstr>社員への不信感を持たない</vt:lpstr>
      <vt:lpstr>労働環境の整備</vt:lpstr>
      <vt:lpstr>自己管理スキルを持った人材育成</vt:lpstr>
      <vt:lpstr>テレワーク実施例 </vt:lpstr>
      <vt:lpstr>実施イメージ例① 社内にあるシステムに接続</vt:lpstr>
      <vt:lpstr>実施イメージ例② クラウドシステムに接続</vt:lpstr>
      <vt:lpstr>在宅勤務を活用した1日のスケジュール例</vt:lpstr>
      <vt:lpstr>モバイルワークを活用した1日のスケジュール例</vt:lpstr>
      <vt:lpstr>サテライトオフィス勤務を活用した1日のスケジュール例</vt:lpstr>
      <vt:lpstr>コロナ禍でのテレワーク事情 </vt:lpstr>
      <vt:lpstr>緊急事態宣言後のテレワーク実施率</vt:lpstr>
      <vt:lpstr>緊急事態宣言に伴う初めてのテレワーク実施率</vt:lpstr>
      <vt:lpstr>テレワークへの不安</vt:lpstr>
      <vt:lpstr>テレワークができない理由</vt:lpstr>
      <vt:lpstr>コロナ終息後もテレワークを希望するか</vt:lpstr>
      <vt:lpstr>ご紹介：NTTグループの取り組み</vt:lpstr>
      <vt:lpstr>ご紹介：NTTグループの取り組み</vt:lpstr>
      <vt:lpstr>ご紹介：NTTグループの取り組み</vt:lpstr>
      <vt:lpstr>ご紹介：NTTグループの取り組み</vt:lpstr>
      <vt:lpstr>最後に</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10</cp:revision>
  <dcterms:created xsi:type="dcterms:W3CDTF">2020-03-04T04:28:15Z</dcterms:created>
  <dcterms:modified xsi:type="dcterms:W3CDTF">2021-04-01T04:42:53Z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0x010100DAB261CD5329FB4D9A2BB15CE6264BC2</vt:lpwstr>
  </property>
  <property fmtid="{D5CDD505-2E9C-101B-9397-08002B2CF9AE}" pid="3" name="Order">
    <vt:r8>1867600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